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27.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rts/chart9.xml" ContentType="application/vnd.openxmlformats-officedocument.drawingml.chart+xml"/>
  <Override PartName="/ppt/charts/chart10.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rts/chart11.xml" ContentType="application/vnd.openxmlformats-officedocument.drawingml.chart+xml"/>
  <Override PartName="/ppt/charts/style9.xml" ContentType="application/vnd.ms-office.chartstyle+xml"/>
  <Override PartName="/ppt/charts/colors9.xml" ContentType="application/vnd.ms-office.chartcolorstyle+xml"/>
  <Override PartName="/ppt/charts/chart12.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3.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8"/>
  </p:notesMasterIdLst>
  <p:sldIdLst>
    <p:sldId id="256" r:id="rId2"/>
    <p:sldId id="404" r:id="rId3"/>
    <p:sldId id="345" r:id="rId4"/>
    <p:sldId id="379" r:id="rId5"/>
    <p:sldId id="409" r:id="rId6"/>
    <p:sldId id="411" r:id="rId7"/>
    <p:sldId id="410" r:id="rId8"/>
    <p:sldId id="412" r:id="rId9"/>
    <p:sldId id="413" r:id="rId10"/>
    <p:sldId id="424" r:id="rId11"/>
    <p:sldId id="388" r:id="rId12"/>
    <p:sldId id="389" r:id="rId13"/>
    <p:sldId id="394" r:id="rId14"/>
    <p:sldId id="334" r:id="rId15"/>
    <p:sldId id="378" r:id="rId16"/>
    <p:sldId id="390" r:id="rId17"/>
    <p:sldId id="363" r:id="rId18"/>
    <p:sldId id="353" r:id="rId19"/>
    <p:sldId id="381" r:id="rId20"/>
    <p:sldId id="351" r:id="rId21"/>
    <p:sldId id="335" r:id="rId22"/>
    <p:sldId id="337" r:id="rId23"/>
    <p:sldId id="336" r:id="rId24"/>
    <p:sldId id="391" r:id="rId25"/>
    <p:sldId id="396" r:id="rId26"/>
    <p:sldId id="383" r:id="rId27"/>
    <p:sldId id="401" r:id="rId28"/>
    <p:sldId id="408" r:id="rId29"/>
    <p:sldId id="354" r:id="rId30"/>
    <p:sldId id="355" r:id="rId31"/>
    <p:sldId id="362" r:id="rId32"/>
    <p:sldId id="402" r:id="rId33"/>
    <p:sldId id="403" r:id="rId34"/>
    <p:sldId id="398" r:id="rId35"/>
    <p:sldId id="406" r:id="rId36"/>
    <p:sldId id="414" r:id="rId37"/>
    <p:sldId id="415" r:id="rId38"/>
    <p:sldId id="416" r:id="rId39"/>
    <p:sldId id="397" r:id="rId40"/>
    <p:sldId id="426" r:id="rId41"/>
    <p:sldId id="427" r:id="rId42"/>
    <p:sldId id="358" r:id="rId43"/>
    <p:sldId id="399" r:id="rId44"/>
    <p:sldId id="382" r:id="rId45"/>
    <p:sldId id="392" r:id="rId46"/>
    <p:sldId id="393" r:id="rId47"/>
    <p:sldId id="405" r:id="rId48"/>
    <p:sldId id="420" r:id="rId49"/>
    <p:sldId id="421" r:id="rId50"/>
    <p:sldId id="428" r:id="rId51"/>
    <p:sldId id="407" r:id="rId52"/>
    <p:sldId id="419" r:id="rId53"/>
    <p:sldId id="422" r:id="rId54"/>
    <p:sldId id="423" r:id="rId55"/>
    <p:sldId id="418" r:id="rId56"/>
    <p:sldId id="326" r:id="rId5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DAA3"/>
    <a:srgbClr val="FFE263"/>
    <a:srgbClr val="004DC1"/>
    <a:srgbClr val="FFA09D"/>
    <a:srgbClr val="A7A7A7"/>
    <a:srgbClr val="E2E2E2"/>
    <a:srgbClr val="00B100"/>
    <a:srgbClr val="EE7D31"/>
    <a:srgbClr val="FFC000"/>
    <a:srgbClr val="70AD4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008"/>
    <p:restoredTop sz="73101"/>
  </p:normalViewPr>
  <p:slideViewPr>
    <p:cSldViewPr snapToGrid="0">
      <p:cViewPr varScale="1">
        <p:scale>
          <a:sx n="101" d="100"/>
          <a:sy n="101" d="100"/>
        </p:scale>
        <p:origin x="1720"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charts/_rels/chart1.xml.rels><?xml version="1.0" encoding="UTF-8" standalone="yes"?>
<Relationships xmlns="http://schemas.openxmlformats.org/package/2006/relationships"><Relationship Id="rId3" Type="http://schemas.openxmlformats.org/officeDocument/2006/relationships/oleObject" Target="file:////Users/jyust/Desktop/brazilTema/sumSines.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file:////Users/jyust/Desktop/groove/dft16spiech2024.xlsx" TargetMode="External"/><Relationship Id="rId2" Type="http://schemas.microsoft.com/office/2011/relationships/chartColorStyle" Target="colors8.xml"/><Relationship Id="rId1" Type="http://schemas.microsoft.com/office/2011/relationships/chartStyle" Target="style8.xml"/></Relationships>
</file>

<file path=ppt/charts/_rels/chart11.xml.rels><?xml version="1.0" encoding="UTF-8" standalone="yes"?>
<Relationships xmlns="http://schemas.openxmlformats.org/package/2006/relationships"><Relationship Id="rId3" Type="http://schemas.openxmlformats.org/officeDocument/2006/relationships/oleObject" Target="file:////Users/jyust/Desktop/brazilTema/sumSines.xlsx" TargetMode="External"/><Relationship Id="rId2" Type="http://schemas.microsoft.com/office/2011/relationships/chartColorStyle" Target="colors9.xml"/><Relationship Id="rId1" Type="http://schemas.microsoft.com/office/2011/relationships/chartStyle" Target="style9.xml"/></Relationships>
</file>

<file path=ppt/charts/_rels/chart12.xml.rels><?xml version="1.0" encoding="UTF-8" standalone="yes"?>
<Relationships xmlns="http://schemas.openxmlformats.org/package/2006/relationships"><Relationship Id="rId3" Type="http://schemas.openxmlformats.org/officeDocument/2006/relationships/oleObject" Target="file:////Users/jyust/Desktop/brazilTema/sumSines.xlsx" TargetMode="External"/><Relationship Id="rId2" Type="http://schemas.microsoft.com/office/2011/relationships/chartColorStyle" Target="colors10.xml"/><Relationship Id="rId1" Type="http://schemas.microsoft.com/office/2011/relationships/chartStyle" Target="style10.xml"/></Relationships>
</file>

<file path=ppt/charts/_rels/chart13.xml.rels><?xml version="1.0" encoding="UTF-8" standalone="yes"?>
<Relationships xmlns="http://schemas.openxmlformats.org/package/2006/relationships"><Relationship Id="rId3" Type="http://schemas.openxmlformats.org/officeDocument/2006/relationships/oleObject" Target="file:////Users/jyust/Desktop/brazilTema/sumSines.xlsx" TargetMode="External"/><Relationship Id="rId2" Type="http://schemas.microsoft.com/office/2011/relationships/chartColorStyle" Target="colors11.xml"/><Relationship Id="rId1" Type="http://schemas.microsoft.com/office/2011/relationships/chartStyle" Target="style11.xml"/></Relationships>
</file>

<file path=ppt/charts/_rels/chart2.xml.rels><?xml version="1.0" encoding="UTF-8" standalone="yes"?>
<Relationships xmlns="http://schemas.openxmlformats.org/package/2006/relationships"><Relationship Id="rId3" Type="http://schemas.openxmlformats.org/officeDocument/2006/relationships/oleObject" Target="file:////Users/jyust/Desktop/brazilTema/sumSines.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Users/jyust/Desktop/brazilTema/sumSines.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Users/jyust/Desktop/brazilTema/sumSines.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Users/jyust/Desktop/brazilTema/sumSines.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Users/jyust/Desktop/brazilTema/sumSines.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Users/jyust/Desktop/brazilTema/sumSines.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1" Type="http://schemas.openxmlformats.org/officeDocument/2006/relationships/oleObject" Target="file:////Users/jyust/Desktop/rhythmKeynote/dftSinusoid16.xlsx" TargetMode="External"/></Relationships>
</file>

<file path=ppt/charts/_rels/chart9.xml.rels><?xml version="1.0" encoding="UTF-8" standalone="yes"?>
<Relationships xmlns="http://schemas.openxmlformats.org/package/2006/relationships"><Relationship Id="rId1" Type="http://schemas.openxmlformats.org/officeDocument/2006/relationships/oleObject" Target="file:////Users/jyust/Desktop/groove/dft16spiech2024.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spPr>
            <a:ln w="28575" cap="rnd">
              <a:solidFill>
                <a:schemeClr val="accent1"/>
              </a:solidFill>
              <a:round/>
            </a:ln>
            <a:effectLst/>
          </c:spPr>
          <c:marker>
            <c:symbol val="none"/>
          </c:marker>
          <c:val>
            <c:numRef>
              <c:f>Sheet1!$I$3:$I$723</c:f>
              <c:numCache>
                <c:formatCode>General</c:formatCode>
                <c:ptCount val="721"/>
                <c:pt idx="0">
                  <c:v>1</c:v>
                </c:pt>
                <c:pt idx="1">
                  <c:v>0.99939082701909576</c:v>
                </c:pt>
                <c:pt idx="2">
                  <c:v>0.9975640502598242</c:v>
                </c:pt>
                <c:pt idx="3">
                  <c:v>0.99452189536827329</c:v>
                </c:pt>
                <c:pt idx="4">
                  <c:v>0.99026806874157036</c:v>
                </c:pt>
                <c:pt idx="5">
                  <c:v>0.98480775301220802</c:v>
                </c:pt>
                <c:pt idx="6">
                  <c:v>0.97814760073380569</c:v>
                </c:pt>
                <c:pt idx="7">
                  <c:v>0.97029572627599647</c:v>
                </c:pt>
                <c:pt idx="8">
                  <c:v>0.96126169593831889</c:v>
                </c:pt>
                <c:pt idx="9">
                  <c:v>0.95105651629515353</c:v>
                </c:pt>
                <c:pt idx="10">
                  <c:v>0.93969262078590843</c:v>
                </c:pt>
                <c:pt idx="11">
                  <c:v>0.92718385456678742</c:v>
                </c:pt>
                <c:pt idx="12">
                  <c:v>0.91354545764260087</c:v>
                </c:pt>
                <c:pt idx="13">
                  <c:v>0.89879404629916704</c:v>
                </c:pt>
                <c:pt idx="14">
                  <c:v>0.88294759285892699</c:v>
                </c:pt>
                <c:pt idx="15">
                  <c:v>0.86602540378443871</c:v>
                </c:pt>
                <c:pt idx="16">
                  <c:v>0.84804809615642596</c:v>
                </c:pt>
                <c:pt idx="17">
                  <c:v>0.82903757255504162</c:v>
                </c:pt>
                <c:pt idx="18">
                  <c:v>0.80901699437494745</c:v>
                </c:pt>
                <c:pt idx="19">
                  <c:v>0.78801075360672201</c:v>
                </c:pt>
                <c:pt idx="20">
                  <c:v>0.76604444311897801</c:v>
                </c:pt>
                <c:pt idx="21">
                  <c:v>0.74314482547739424</c:v>
                </c:pt>
                <c:pt idx="22">
                  <c:v>0.71933980033865119</c:v>
                </c:pt>
                <c:pt idx="23">
                  <c:v>0.69465837045899737</c:v>
                </c:pt>
                <c:pt idx="24">
                  <c:v>0.66913060635885824</c:v>
                </c:pt>
                <c:pt idx="25">
                  <c:v>0.64278760968653936</c:v>
                </c:pt>
                <c:pt idx="26">
                  <c:v>0.61566147532565829</c:v>
                </c:pt>
                <c:pt idx="27">
                  <c:v>0.58778525229247314</c:v>
                </c:pt>
                <c:pt idx="28">
                  <c:v>0.55919290347074679</c:v>
                </c:pt>
                <c:pt idx="29">
                  <c:v>0.5299192642332049</c:v>
                </c:pt>
                <c:pt idx="30">
                  <c:v>0.50000000000000011</c:v>
                </c:pt>
                <c:pt idx="31">
                  <c:v>0.46947156278589086</c:v>
                </c:pt>
                <c:pt idx="32">
                  <c:v>0.43837114678907746</c:v>
                </c:pt>
                <c:pt idx="33">
                  <c:v>0.40673664307580021</c:v>
                </c:pt>
                <c:pt idx="34">
                  <c:v>0.37460659341591196</c:v>
                </c:pt>
                <c:pt idx="35">
                  <c:v>0.34202014332566882</c:v>
                </c:pt>
                <c:pt idx="36">
                  <c:v>0.30901699437494745</c:v>
                </c:pt>
                <c:pt idx="37">
                  <c:v>0.27563735581699916</c:v>
                </c:pt>
                <c:pt idx="38">
                  <c:v>0.2419218955996679</c:v>
                </c:pt>
                <c:pt idx="39">
                  <c:v>0.20791169081775945</c:v>
                </c:pt>
                <c:pt idx="40">
                  <c:v>0.17364817766693041</c:v>
                </c:pt>
                <c:pt idx="41">
                  <c:v>0.13917310096006569</c:v>
                </c:pt>
                <c:pt idx="42">
                  <c:v>0.10452846326765346</c:v>
                </c:pt>
                <c:pt idx="43">
                  <c:v>6.9756473744125455E-2</c:v>
                </c:pt>
                <c:pt idx="44">
                  <c:v>3.489949670250108E-2</c:v>
                </c:pt>
                <c:pt idx="45">
                  <c:v>6.1257422745431001E-17</c:v>
                </c:pt>
                <c:pt idx="46">
                  <c:v>-3.4899496702500733E-2</c:v>
                </c:pt>
                <c:pt idx="47">
                  <c:v>-6.975647374412533E-2</c:v>
                </c:pt>
                <c:pt idx="48">
                  <c:v>-0.10452846326765333</c:v>
                </c:pt>
                <c:pt idx="49">
                  <c:v>-0.13917310096006535</c:v>
                </c:pt>
                <c:pt idx="50">
                  <c:v>-0.1736481776669303</c:v>
                </c:pt>
                <c:pt idx="51">
                  <c:v>-0.20791169081775912</c:v>
                </c:pt>
                <c:pt idx="52">
                  <c:v>-0.24192189559966779</c:v>
                </c:pt>
                <c:pt idx="53">
                  <c:v>-0.27563735581699905</c:v>
                </c:pt>
                <c:pt idx="54">
                  <c:v>-0.30901699437494734</c:v>
                </c:pt>
                <c:pt idx="55">
                  <c:v>-0.34202014332566871</c:v>
                </c:pt>
                <c:pt idx="56">
                  <c:v>-0.37460659341591207</c:v>
                </c:pt>
                <c:pt idx="57">
                  <c:v>-0.40673664307580004</c:v>
                </c:pt>
                <c:pt idx="58">
                  <c:v>-0.43837114678907751</c:v>
                </c:pt>
                <c:pt idx="59">
                  <c:v>-0.46947156278589053</c:v>
                </c:pt>
                <c:pt idx="60">
                  <c:v>-0.49999999999999978</c:v>
                </c:pt>
                <c:pt idx="61">
                  <c:v>-0.52991926423320479</c:v>
                </c:pt>
                <c:pt idx="62">
                  <c:v>-0.55919290347074668</c:v>
                </c:pt>
                <c:pt idx="63">
                  <c:v>-0.58778525229247303</c:v>
                </c:pt>
                <c:pt idx="64">
                  <c:v>-0.61566147532565829</c:v>
                </c:pt>
                <c:pt idx="65">
                  <c:v>-0.64278760968653936</c:v>
                </c:pt>
                <c:pt idx="66">
                  <c:v>-0.66913060635885824</c:v>
                </c:pt>
                <c:pt idx="67">
                  <c:v>-0.69465837045899703</c:v>
                </c:pt>
                <c:pt idx="68">
                  <c:v>-0.71933980033865119</c:v>
                </c:pt>
                <c:pt idx="69">
                  <c:v>-0.74314482547739402</c:v>
                </c:pt>
                <c:pt idx="70">
                  <c:v>-0.7660444431189779</c:v>
                </c:pt>
                <c:pt idx="71">
                  <c:v>-0.7880107536067219</c:v>
                </c:pt>
                <c:pt idx="72">
                  <c:v>-0.80901699437494734</c:v>
                </c:pt>
                <c:pt idx="73">
                  <c:v>-0.82903757255504162</c:v>
                </c:pt>
                <c:pt idx="74">
                  <c:v>-0.84804809615642596</c:v>
                </c:pt>
                <c:pt idx="75">
                  <c:v>-0.86602540378443871</c:v>
                </c:pt>
                <c:pt idx="76">
                  <c:v>-0.88294759285892677</c:v>
                </c:pt>
                <c:pt idx="77">
                  <c:v>-0.89879404629916704</c:v>
                </c:pt>
                <c:pt idx="78">
                  <c:v>-0.91354545764260076</c:v>
                </c:pt>
                <c:pt idx="79">
                  <c:v>-0.92718385456678731</c:v>
                </c:pt>
                <c:pt idx="80">
                  <c:v>-0.93969262078590832</c:v>
                </c:pt>
                <c:pt idx="81">
                  <c:v>-0.95105651629515353</c:v>
                </c:pt>
                <c:pt idx="82">
                  <c:v>-0.96126169593831867</c:v>
                </c:pt>
                <c:pt idx="83">
                  <c:v>-0.97029572627599647</c:v>
                </c:pt>
                <c:pt idx="84">
                  <c:v>-0.97814760073380569</c:v>
                </c:pt>
                <c:pt idx="85">
                  <c:v>-0.98480775301220802</c:v>
                </c:pt>
                <c:pt idx="86">
                  <c:v>-0.99026806874157025</c:v>
                </c:pt>
                <c:pt idx="87">
                  <c:v>-0.99452189536827329</c:v>
                </c:pt>
                <c:pt idx="88">
                  <c:v>-0.9975640502598242</c:v>
                </c:pt>
                <c:pt idx="89">
                  <c:v>-0.99939082701909576</c:v>
                </c:pt>
                <c:pt idx="90">
                  <c:v>-1</c:v>
                </c:pt>
                <c:pt idx="91">
                  <c:v>-0.99939082701909576</c:v>
                </c:pt>
                <c:pt idx="92">
                  <c:v>-0.99756405025982431</c:v>
                </c:pt>
                <c:pt idx="93">
                  <c:v>-0.9945218953682734</c:v>
                </c:pt>
                <c:pt idx="94">
                  <c:v>-0.99026806874157025</c:v>
                </c:pt>
                <c:pt idx="95">
                  <c:v>-0.98480775301220802</c:v>
                </c:pt>
                <c:pt idx="96">
                  <c:v>-0.97814760073380569</c:v>
                </c:pt>
                <c:pt idx="97">
                  <c:v>-0.97029572627599647</c:v>
                </c:pt>
                <c:pt idx="98">
                  <c:v>-0.96126169593831889</c:v>
                </c:pt>
                <c:pt idx="99">
                  <c:v>-0.95105651629515353</c:v>
                </c:pt>
                <c:pt idx="100">
                  <c:v>-0.93969262078590843</c:v>
                </c:pt>
                <c:pt idx="101">
                  <c:v>-0.92718385456678742</c:v>
                </c:pt>
                <c:pt idx="102">
                  <c:v>-0.91354545764260109</c:v>
                </c:pt>
                <c:pt idx="103">
                  <c:v>-0.89879404629916715</c:v>
                </c:pt>
                <c:pt idx="104">
                  <c:v>-0.88294759285892688</c:v>
                </c:pt>
                <c:pt idx="105">
                  <c:v>-0.8660254037844386</c:v>
                </c:pt>
                <c:pt idx="106">
                  <c:v>-0.84804809615642607</c:v>
                </c:pt>
                <c:pt idx="107">
                  <c:v>-0.82903757255504185</c:v>
                </c:pt>
                <c:pt idx="108">
                  <c:v>-0.80901699437494756</c:v>
                </c:pt>
                <c:pt idx="109">
                  <c:v>-0.78801075360672224</c:v>
                </c:pt>
                <c:pt idx="110">
                  <c:v>-0.76604444311897801</c:v>
                </c:pt>
                <c:pt idx="111">
                  <c:v>-0.74314482547739424</c:v>
                </c:pt>
                <c:pt idx="112">
                  <c:v>-0.71933980033865108</c:v>
                </c:pt>
                <c:pt idx="113">
                  <c:v>-0.69465837045899759</c:v>
                </c:pt>
                <c:pt idx="114">
                  <c:v>-0.66913060635885846</c:v>
                </c:pt>
                <c:pt idx="115">
                  <c:v>-0.64278760968653947</c:v>
                </c:pt>
                <c:pt idx="116">
                  <c:v>-0.61566147532565807</c:v>
                </c:pt>
                <c:pt idx="117">
                  <c:v>-0.58778525229247325</c:v>
                </c:pt>
                <c:pt idx="118">
                  <c:v>-0.55919290347074724</c:v>
                </c:pt>
                <c:pt idx="119">
                  <c:v>-0.52991926423320501</c:v>
                </c:pt>
                <c:pt idx="120">
                  <c:v>-0.50000000000000044</c:v>
                </c:pt>
                <c:pt idx="121">
                  <c:v>-0.46947156278589075</c:v>
                </c:pt>
                <c:pt idx="122">
                  <c:v>-0.43837114678907774</c:v>
                </c:pt>
                <c:pt idx="123">
                  <c:v>-0.4067366430758001</c:v>
                </c:pt>
                <c:pt idx="124">
                  <c:v>-0.37460659341591229</c:v>
                </c:pt>
                <c:pt idx="125">
                  <c:v>-0.34202014332566938</c:v>
                </c:pt>
                <c:pt idx="126">
                  <c:v>-0.30901699437494756</c:v>
                </c:pt>
                <c:pt idx="127">
                  <c:v>-0.27563735581699889</c:v>
                </c:pt>
                <c:pt idx="128">
                  <c:v>-0.24192189559966779</c:v>
                </c:pt>
                <c:pt idx="129">
                  <c:v>-0.20791169081775979</c:v>
                </c:pt>
                <c:pt idx="130">
                  <c:v>-0.17364817766693033</c:v>
                </c:pt>
                <c:pt idx="131">
                  <c:v>-0.13917310096006494</c:v>
                </c:pt>
                <c:pt idx="132">
                  <c:v>-0.10452846326765336</c:v>
                </c:pt>
                <c:pt idx="133">
                  <c:v>-6.975647374412558E-2</c:v>
                </c:pt>
                <c:pt idx="134">
                  <c:v>-3.4899496702501649E-2</c:v>
                </c:pt>
                <c:pt idx="135">
                  <c:v>-1.83772268236293E-16</c:v>
                </c:pt>
                <c:pt idx="136">
                  <c:v>3.4899496702501281E-2</c:v>
                </c:pt>
                <c:pt idx="137">
                  <c:v>6.9756473744125219E-2</c:v>
                </c:pt>
                <c:pt idx="138">
                  <c:v>0.10452846326765299</c:v>
                </c:pt>
                <c:pt idx="139">
                  <c:v>0.13917310096006547</c:v>
                </c:pt>
                <c:pt idx="140">
                  <c:v>0.17364817766692997</c:v>
                </c:pt>
                <c:pt idx="141">
                  <c:v>0.20791169081775857</c:v>
                </c:pt>
                <c:pt idx="142">
                  <c:v>0.24192189559966745</c:v>
                </c:pt>
                <c:pt idx="143">
                  <c:v>0.27563735581699939</c:v>
                </c:pt>
                <c:pt idx="144">
                  <c:v>0.30901699437494723</c:v>
                </c:pt>
                <c:pt idx="145">
                  <c:v>0.34202014332566816</c:v>
                </c:pt>
                <c:pt idx="146">
                  <c:v>0.37460659341591196</c:v>
                </c:pt>
                <c:pt idx="147">
                  <c:v>0.40673664307580054</c:v>
                </c:pt>
                <c:pt idx="148">
                  <c:v>0.4383711467890774</c:v>
                </c:pt>
                <c:pt idx="149">
                  <c:v>0.46947156278589042</c:v>
                </c:pt>
                <c:pt idx="150">
                  <c:v>0.50000000000000011</c:v>
                </c:pt>
                <c:pt idx="151">
                  <c:v>0.52991926423320468</c:v>
                </c:pt>
                <c:pt idx="152">
                  <c:v>0.55919290347074624</c:v>
                </c:pt>
                <c:pt idx="153">
                  <c:v>0.58778525229247292</c:v>
                </c:pt>
                <c:pt idx="154">
                  <c:v>0.61566147532565851</c:v>
                </c:pt>
                <c:pt idx="155">
                  <c:v>0.64278760968653925</c:v>
                </c:pt>
                <c:pt idx="156">
                  <c:v>0.66913060635885779</c:v>
                </c:pt>
                <c:pt idx="157">
                  <c:v>0.69465837045899659</c:v>
                </c:pt>
                <c:pt idx="158">
                  <c:v>0.71933980033865086</c:v>
                </c:pt>
                <c:pt idx="159">
                  <c:v>0.74314482547739424</c:v>
                </c:pt>
                <c:pt idx="160">
                  <c:v>0.76604444311897779</c:v>
                </c:pt>
                <c:pt idx="161">
                  <c:v>0.78801075360672157</c:v>
                </c:pt>
                <c:pt idx="162">
                  <c:v>0.80901699437494734</c:v>
                </c:pt>
                <c:pt idx="163">
                  <c:v>0.8290375725550414</c:v>
                </c:pt>
                <c:pt idx="164">
                  <c:v>0.8480480961564254</c:v>
                </c:pt>
                <c:pt idx="165">
                  <c:v>0.86602540378443837</c:v>
                </c:pt>
                <c:pt idx="166">
                  <c:v>0.88294759285892688</c:v>
                </c:pt>
                <c:pt idx="167">
                  <c:v>0.89879404629916715</c:v>
                </c:pt>
                <c:pt idx="168">
                  <c:v>0.91354545764260098</c:v>
                </c:pt>
                <c:pt idx="169">
                  <c:v>0.92718385456678731</c:v>
                </c:pt>
                <c:pt idx="170">
                  <c:v>0.93969262078590843</c:v>
                </c:pt>
                <c:pt idx="171">
                  <c:v>0.95105651629515353</c:v>
                </c:pt>
                <c:pt idx="172">
                  <c:v>0.96126169593831867</c:v>
                </c:pt>
                <c:pt idx="173">
                  <c:v>0.97029572627599647</c:v>
                </c:pt>
                <c:pt idx="174">
                  <c:v>0.97814760073380558</c:v>
                </c:pt>
                <c:pt idx="175">
                  <c:v>0.98480775301220791</c:v>
                </c:pt>
                <c:pt idx="176">
                  <c:v>0.99026806874157025</c:v>
                </c:pt>
                <c:pt idx="177">
                  <c:v>0.99452189536827329</c:v>
                </c:pt>
                <c:pt idx="178">
                  <c:v>0.99756405025982431</c:v>
                </c:pt>
                <c:pt idx="179">
                  <c:v>0.99939082701909576</c:v>
                </c:pt>
                <c:pt idx="180">
                  <c:v>1</c:v>
                </c:pt>
                <c:pt idx="181">
                  <c:v>0.99939082701909576</c:v>
                </c:pt>
                <c:pt idx="182">
                  <c:v>0.99756405025982431</c:v>
                </c:pt>
                <c:pt idx="183">
                  <c:v>0.9945218953682734</c:v>
                </c:pt>
                <c:pt idx="184">
                  <c:v>0.99026806874157047</c:v>
                </c:pt>
                <c:pt idx="185">
                  <c:v>0.98480775301220813</c:v>
                </c:pt>
                <c:pt idx="186">
                  <c:v>0.9781476007338058</c:v>
                </c:pt>
                <c:pt idx="187">
                  <c:v>0.97029572627599636</c:v>
                </c:pt>
                <c:pt idx="188">
                  <c:v>0.96126169593831878</c:v>
                </c:pt>
                <c:pt idx="189">
                  <c:v>0.95105651629515364</c:v>
                </c:pt>
                <c:pt idx="190">
                  <c:v>0.93969262078590832</c:v>
                </c:pt>
                <c:pt idx="191">
                  <c:v>0.92718385456678742</c:v>
                </c:pt>
                <c:pt idx="192">
                  <c:v>0.91354545764260109</c:v>
                </c:pt>
                <c:pt idx="193">
                  <c:v>0.89879404629916704</c:v>
                </c:pt>
                <c:pt idx="194">
                  <c:v>0.88294759285892721</c:v>
                </c:pt>
                <c:pt idx="195">
                  <c:v>0.86602540378443904</c:v>
                </c:pt>
                <c:pt idx="196">
                  <c:v>0.84804809615642618</c:v>
                </c:pt>
                <c:pt idx="197">
                  <c:v>0.82903757255504207</c:v>
                </c:pt>
                <c:pt idx="198">
                  <c:v>0.80901699437494701</c:v>
                </c:pt>
                <c:pt idx="199">
                  <c:v>0.78801075360672179</c:v>
                </c:pt>
                <c:pt idx="200">
                  <c:v>0.76604444311897812</c:v>
                </c:pt>
                <c:pt idx="201">
                  <c:v>0.74314482547739402</c:v>
                </c:pt>
                <c:pt idx="202">
                  <c:v>0.71933980033865119</c:v>
                </c:pt>
                <c:pt idx="203">
                  <c:v>0.69465837045899759</c:v>
                </c:pt>
                <c:pt idx="204">
                  <c:v>0.6691306063588589</c:v>
                </c:pt>
                <c:pt idx="205">
                  <c:v>0.64278760968653958</c:v>
                </c:pt>
                <c:pt idx="206">
                  <c:v>0.61566147532565885</c:v>
                </c:pt>
                <c:pt idx="207">
                  <c:v>0.58778525229247403</c:v>
                </c:pt>
                <c:pt idx="208">
                  <c:v>0.55919290347074668</c:v>
                </c:pt>
                <c:pt idx="209">
                  <c:v>0.52991926423320512</c:v>
                </c:pt>
                <c:pt idx="210">
                  <c:v>0.49999999999999972</c:v>
                </c:pt>
                <c:pt idx="211">
                  <c:v>0.46947156278589086</c:v>
                </c:pt>
                <c:pt idx="212">
                  <c:v>0.43837114678907785</c:v>
                </c:pt>
                <c:pt idx="213">
                  <c:v>0.40673664307580021</c:v>
                </c:pt>
                <c:pt idx="214">
                  <c:v>0.3746065934159124</c:v>
                </c:pt>
                <c:pt idx="215">
                  <c:v>0.34202014332566949</c:v>
                </c:pt>
                <c:pt idx="216">
                  <c:v>0.30901699437494773</c:v>
                </c:pt>
                <c:pt idx="217">
                  <c:v>0.27563735581699983</c:v>
                </c:pt>
                <c:pt idx="218">
                  <c:v>0.24192189559966878</c:v>
                </c:pt>
                <c:pt idx="219">
                  <c:v>0.20791169081775904</c:v>
                </c:pt>
                <c:pt idx="220">
                  <c:v>0.17364817766693044</c:v>
                </c:pt>
                <c:pt idx="221">
                  <c:v>0.13917310096006505</c:v>
                </c:pt>
                <c:pt idx="222">
                  <c:v>0.10452846326765347</c:v>
                </c:pt>
                <c:pt idx="223">
                  <c:v>6.9756473744125705E-2</c:v>
                </c:pt>
                <c:pt idx="224">
                  <c:v>3.4899496702500879E-2</c:v>
                </c:pt>
                <c:pt idx="225">
                  <c:v>3.06287113727155E-16</c:v>
                </c:pt>
                <c:pt idx="226">
                  <c:v>-3.4899496702500268E-2</c:v>
                </c:pt>
                <c:pt idx="227">
                  <c:v>-6.9756473744124206E-2</c:v>
                </c:pt>
                <c:pt idx="228">
                  <c:v>-0.10452846326765287</c:v>
                </c:pt>
                <c:pt idx="229">
                  <c:v>-0.13917310096006444</c:v>
                </c:pt>
                <c:pt idx="230">
                  <c:v>-0.17364817766692986</c:v>
                </c:pt>
                <c:pt idx="231">
                  <c:v>-0.20791169081776018</c:v>
                </c:pt>
                <c:pt idx="232">
                  <c:v>-0.24192189559966817</c:v>
                </c:pt>
                <c:pt idx="233">
                  <c:v>-0.27563735581699927</c:v>
                </c:pt>
                <c:pt idx="234">
                  <c:v>-0.30901699437494712</c:v>
                </c:pt>
                <c:pt idx="235">
                  <c:v>-0.34202014332566805</c:v>
                </c:pt>
                <c:pt idx="236">
                  <c:v>-0.37460659341591102</c:v>
                </c:pt>
                <c:pt idx="237">
                  <c:v>-0.40673664307580043</c:v>
                </c:pt>
                <c:pt idx="238">
                  <c:v>-0.43837114678907729</c:v>
                </c:pt>
                <c:pt idx="239">
                  <c:v>-0.46947156278589031</c:v>
                </c:pt>
                <c:pt idx="240">
                  <c:v>-0.49999999999999922</c:v>
                </c:pt>
                <c:pt idx="241">
                  <c:v>-0.52991926423320534</c:v>
                </c:pt>
                <c:pt idx="242">
                  <c:v>-0.5591929034707469</c:v>
                </c:pt>
                <c:pt idx="243">
                  <c:v>-0.58778525229247292</c:v>
                </c:pt>
                <c:pt idx="244">
                  <c:v>-0.61566147532565774</c:v>
                </c:pt>
                <c:pt idx="245">
                  <c:v>-0.64278760968653847</c:v>
                </c:pt>
                <c:pt idx="246">
                  <c:v>-0.66913060635885846</c:v>
                </c:pt>
                <c:pt idx="247">
                  <c:v>-0.69465837045899714</c:v>
                </c:pt>
                <c:pt idx="248">
                  <c:v>-0.71933980033865075</c:v>
                </c:pt>
                <c:pt idx="249">
                  <c:v>-0.74314482547739358</c:v>
                </c:pt>
                <c:pt idx="250">
                  <c:v>-0.76604444311897724</c:v>
                </c:pt>
                <c:pt idx="251">
                  <c:v>-0.78801075360672201</c:v>
                </c:pt>
                <c:pt idx="252">
                  <c:v>-0.80901699437494723</c:v>
                </c:pt>
                <c:pt idx="253">
                  <c:v>-0.82903757255504129</c:v>
                </c:pt>
                <c:pt idx="254">
                  <c:v>-0.84804809615642629</c:v>
                </c:pt>
                <c:pt idx="255">
                  <c:v>-0.86602540378443882</c:v>
                </c:pt>
                <c:pt idx="256">
                  <c:v>-0.88294759285892688</c:v>
                </c:pt>
                <c:pt idx="257">
                  <c:v>-0.8987940462991667</c:v>
                </c:pt>
                <c:pt idx="258">
                  <c:v>-0.91354545764260053</c:v>
                </c:pt>
                <c:pt idx="259">
                  <c:v>-0.92718385456678687</c:v>
                </c:pt>
                <c:pt idx="260">
                  <c:v>-0.93969262078590843</c:v>
                </c:pt>
                <c:pt idx="261">
                  <c:v>-0.95105651629515342</c:v>
                </c:pt>
                <c:pt idx="262">
                  <c:v>-0.96126169593831912</c:v>
                </c:pt>
                <c:pt idx="263">
                  <c:v>-0.97029572627599658</c:v>
                </c:pt>
                <c:pt idx="264">
                  <c:v>-0.97814760073380569</c:v>
                </c:pt>
                <c:pt idx="265">
                  <c:v>-0.98480775301220802</c:v>
                </c:pt>
                <c:pt idx="266">
                  <c:v>-0.99026806874157025</c:v>
                </c:pt>
                <c:pt idx="267">
                  <c:v>-0.99452189536827329</c:v>
                </c:pt>
                <c:pt idx="268">
                  <c:v>-0.9975640502598242</c:v>
                </c:pt>
                <c:pt idx="269">
                  <c:v>-0.99939082701909576</c:v>
                </c:pt>
                <c:pt idx="270">
                  <c:v>-1</c:v>
                </c:pt>
                <c:pt idx="271">
                  <c:v>-0.99939082701909576</c:v>
                </c:pt>
                <c:pt idx="272">
                  <c:v>-0.9975640502598242</c:v>
                </c:pt>
                <c:pt idx="273">
                  <c:v>-0.99452189536827329</c:v>
                </c:pt>
                <c:pt idx="274">
                  <c:v>-0.99026806874157036</c:v>
                </c:pt>
                <c:pt idx="275">
                  <c:v>-0.98480775301220813</c:v>
                </c:pt>
                <c:pt idx="276">
                  <c:v>-0.9781476007338058</c:v>
                </c:pt>
                <c:pt idx="277">
                  <c:v>-0.97029572627599636</c:v>
                </c:pt>
                <c:pt idx="278">
                  <c:v>-0.96126169593831889</c:v>
                </c:pt>
                <c:pt idx="279">
                  <c:v>-0.95105651629515364</c:v>
                </c:pt>
                <c:pt idx="280">
                  <c:v>-0.93969262078590865</c:v>
                </c:pt>
                <c:pt idx="281">
                  <c:v>-0.92718385456678787</c:v>
                </c:pt>
                <c:pt idx="282">
                  <c:v>-0.91354545764260153</c:v>
                </c:pt>
                <c:pt idx="283">
                  <c:v>-0.89879404629916704</c:v>
                </c:pt>
                <c:pt idx="284">
                  <c:v>-0.88294759285892721</c:v>
                </c:pt>
                <c:pt idx="285">
                  <c:v>-0.86602540378443826</c:v>
                </c:pt>
                <c:pt idx="286">
                  <c:v>-0.84804809615642573</c:v>
                </c:pt>
                <c:pt idx="287">
                  <c:v>-0.82903757255504174</c:v>
                </c:pt>
                <c:pt idx="288">
                  <c:v>-0.80901699437494767</c:v>
                </c:pt>
                <c:pt idx="289">
                  <c:v>-0.78801075360672246</c:v>
                </c:pt>
                <c:pt idx="290">
                  <c:v>-0.76604444311897879</c:v>
                </c:pt>
                <c:pt idx="291">
                  <c:v>-0.74314482547739524</c:v>
                </c:pt>
                <c:pt idx="292">
                  <c:v>-0.7193398003386513</c:v>
                </c:pt>
                <c:pt idx="293">
                  <c:v>-0.6946583704589977</c:v>
                </c:pt>
                <c:pt idx="294">
                  <c:v>-0.66913060635885768</c:v>
                </c:pt>
                <c:pt idx="295">
                  <c:v>-0.64278760968653903</c:v>
                </c:pt>
                <c:pt idx="296">
                  <c:v>-0.61566147532565829</c:v>
                </c:pt>
                <c:pt idx="297">
                  <c:v>-0.58778525229247347</c:v>
                </c:pt>
                <c:pt idx="298">
                  <c:v>-0.55919290347074746</c:v>
                </c:pt>
                <c:pt idx="299">
                  <c:v>-0.52991926423320601</c:v>
                </c:pt>
                <c:pt idx="300">
                  <c:v>-0.49999999999999983</c:v>
                </c:pt>
                <c:pt idx="301">
                  <c:v>-0.46947156278589097</c:v>
                </c:pt>
                <c:pt idx="302">
                  <c:v>-0.43837114678907796</c:v>
                </c:pt>
                <c:pt idx="303">
                  <c:v>-0.40673664307580115</c:v>
                </c:pt>
                <c:pt idx="304">
                  <c:v>-0.37460659341591335</c:v>
                </c:pt>
                <c:pt idx="305">
                  <c:v>-0.34202014332566877</c:v>
                </c:pt>
                <c:pt idx="306">
                  <c:v>-0.30901699437494784</c:v>
                </c:pt>
                <c:pt idx="307">
                  <c:v>-0.27563735581699994</c:v>
                </c:pt>
                <c:pt idx="308">
                  <c:v>-0.24192189559966717</c:v>
                </c:pt>
                <c:pt idx="309">
                  <c:v>-0.20791169081775918</c:v>
                </c:pt>
                <c:pt idx="310">
                  <c:v>-0.17364817766693058</c:v>
                </c:pt>
                <c:pt idx="311">
                  <c:v>-0.13917310096006605</c:v>
                </c:pt>
                <c:pt idx="312">
                  <c:v>-0.10452846326765448</c:v>
                </c:pt>
                <c:pt idx="313">
                  <c:v>-6.9756473744126704E-2</c:v>
                </c:pt>
                <c:pt idx="314">
                  <c:v>-3.489949670250278E-2</c:v>
                </c:pt>
                <c:pt idx="315">
                  <c:v>-4.28801959218017E-16</c:v>
                </c:pt>
                <c:pt idx="316">
                  <c:v>3.489949670250015E-2</c:v>
                </c:pt>
                <c:pt idx="317">
                  <c:v>6.9756473744125858E-2</c:v>
                </c:pt>
                <c:pt idx="318">
                  <c:v>0.10452846326765362</c:v>
                </c:pt>
                <c:pt idx="319">
                  <c:v>0.13917310096006522</c:v>
                </c:pt>
                <c:pt idx="320">
                  <c:v>0.17364817766692972</c:v>
                </c:pt>
                <c:pt idx="321">
                  <c:v>0.20791169081775834</c:v>
                </c:pt>
                <c:pt idx="322">
                  <c:v>0.24192189559966634</c:v>
                </c:pt>
                <c:pt idx="323">
                  <c:v>0.27563735581699916</c:v>
                </c:pt>
                <c:pt idx="324">
                  <c:v>0.30901699437494701</c:v>
                </c:pt>
                <c:pt idx="325">
                  <c:v>0.34202014332566794</c:v>
                </c:pt>
                <c:pt idx="326">
                  <c:v>0.3746065934159109</c:v>
                </c:pt>
                <c:pt idx="327">
                  <c:v>0.40673664307580032</c:v>
                </c:pt>
                <c:pt idx="328">
                  <c:v>0.43837114678907557</c:v>
                </c:pt>
                <c:pt idx="329">
                  <c:v>0.4694715627858902</c:v>
                </c:pt>
                <c:pt idx="330">
                  <c:v>0.49999999999999911</c:v>
                </c:pt>
                <c:pt idx="331">
                  <c:v>0.52991926423320523</c:v>
                </c:pt>
                <c:pt idx="332">
                  <c:v>0.55919290347074679</c:v>
                </c:pt>
                <c:pt idx="333">
                  <c:v>0.5877852522924728</c:v>
                </c:pt>
                <c:pt idx="334">
                  <c:v>0.61566147532565896</c:v>
                </c:pt>
                <c:pt idx="335">
                  <c:v>0.64278760968653836</c:v>
                </c:pt>
                <c:pt idx="336">
                  <c:v>0.66913060635885835</c:v>
                </c:pt>
                <c:pt idx="337">
                  <c:v>0.69465837045899581</c:v>
                </c:pt>
                <c:pt idx="338">
                  <c:v>0.71933980033865064</c:v>
                </c:pt>
                <c:pt idx="339">
                  <c:v>0.74314482547739358</c:v>
                </c:pt>
                <c:pt idx="340">
                  <c:v>0.76604444311897824</c:v>
                </c:pt>
                <c:pt idx="341">
                  <c:v>0.78801075360672079</c:v>
                </c:pt>
                <c:pt idx="342">
                  <c:v>0.80901699437494712</c:v>
                </c:pt>
                <c:pt idx="343">
                  <c:v>0.82903757255504218</c:v>
                </c:pt>
                <c:pt idx="344">
                  <c:v>0.84804809615642529</c:v>
                </c:pt>
                <c:pt idx="345">
                  <c:v>0.86602540378443871</c:v>
                </c:pt>
                <c:pt idx="346">
                  <c:v>0.88294759285892677</c:v>
                </c:pt>
                <c:pt idx="347">
                  <c:v>0.8987940462991667</c:v>
                </c:pt>
                <c:pt idx="348">
                  <c:v>0.91354545764260042</c:v>
                </c:pt>
                <c:pt idx="349">
                  <c:v>0.92718385456678754</c:v>
                </c:pt>
                <c:pt idx="350">
                  <c:v>0.93969262078590776</c:v>
                </c:pt>
                <c:pt idx="351">
                  <c:v>0.95105651629515342</c:v>
                </c:pt>
                <c:pt idx="352">
                  <c:v>0.96126169593831867</c:v>
                </c:pt>
                <c:pt idx="353">
                  <c:v>0.97029572627599614</c:v>
                </c:pt>
                <c:pt idx="354">
                  <c:v>0.97814760073380569</c:v>
                </c:pt>
                <c:pt idx="355">
                  <c:v>0.98480775301220802</c:v>
                </c:pt>
                <c:pt idx="356">
                  <c:v>0.99026806874157047</c:v>
                </c:pt>
                <c:pt idx="357">
                  <c:v>0.99452189536827318</c:v>
                </c:pt>
                <c:pt idx="358">
                  <c:v>0.99756405025982431</c:v>
                </c:pt>
                <c:pt idx="359">
                  <c:v>0.99939082701909565</c:v>
                </c:pt>
                <c:pt idx="360">
                  <c:v>1</c:v>
                </c:pt>
                <c:pt idx="361">
                  <c:v>0.99939082701909576</c:v>
                </c:pt>
                <c:pt idx="362">
                  <c:v>0.99756405025982431</c:v>
                </c:pt>
                <c:pt idx="363">
                  <c:v>0.99452189536827329</c:v>
                </c:pt>
                <c:pt idx="364">
                  <c:v>0.99026806874157036</c:v>
                </c:pt>
                <c:pt idx="365">
                  <c:v>0.98480775301220791</c:v>
                </c:pt>
                <c:pt idx="366">
                  <c:v>0.97814760073380591</c:v>
                </c:pt>
                <c:pt idx="367">
                  <c:v>0.97029572627599636</c:v>
                </c:pt>
                <c:pt idx="368">
                  <c:v>0.96126169593831934</c:v>
                </c:pt>
                <c:pt idx="369">
                  <c:v>0.95105651629515375</c:v>
                </c:pt>
                <c:pt idx="370">
                  <c:v>0.93969262078590865</c:v>
                </c:pt>
                <c:pt idx="371">
                  <c:v>0.9271838545667872</c:v>
                </c:pt>
                <c:pt idx="372">
                  <c:v>0.91354545764260153</c:v>
                </c:pt>
                <c:pt idx="373">
                  <c:v>0.89879404629916715</c:v>
                </c:pt>
                <c:pt idx="374">
                  <c:v>0.88294759285892643</c:v>
                </c:pt>
                <c:pt idx="375">
                  <c:v>0.86602540378443915</c:v>
                </c:pt>
                <c:pt idx="376">
                  <c:v>0.84804809615642585</c:v>
                </c:pt>
                <c:pt idx="377">
                  <c:v>0.82903757255504174</c:v>
                </c:pt>
                <c:pt idx="378">
                  <c:v>0.80901699437494767</c:v>
                </c:pt>
                <c:pt idx="379">
                  <c:v>0.78801075360672257</c:v>
                </c:pt>
                <c:pt idx="380">
                  <c:v>0.76604444311897768</c:v>
                </c:pt>
                <c:pt idx="381">
                  <c:v>0.74314482547739535</c:v>
                </c:pt>
                <c:pt idx="382">
                  <c:v>0.71933980033865141</c:v>
                </c:pt>
                <c:pt idx="383">
                  <c:v>0.69465837045899903</c:v>
                </c:pt>
                <c:pt idx="384">
                  <c:v>0.66913060635885901</c:v>
                </c:pt>
                <c:pt idx="385">
                  <c:v>0.64278760968653914</c:v>
                </c:pt>
                <c:pt idx="386">
                  <c:v>0.6156614753256584</c:v>
                </c:pt>
                <c:pt idx="387">
                  <c:v>0.58778525229247214</c:v>
                </c:pt>
                <c:pt idx="388">
                  <c:v>0.55919290347074757</c:v>
                </c:pt>
                <c:pt idx="389">
                  <c:v>0.52991926423320457</c:v>
                </c:pt>
                <c:pt idx="390">
                  <c:v>0.50000000000000144</c:v>
                </c:pt>
                <c:pt idx="391">
                  <c:v>0.46947156278589108</c:v>
                </c:pt>
                <c:pt idx="392">
                  <c:v>0.43837114678907807</c:v>
                </c:pt>
                <c:pt idx="393">
                  <c:v>0.40673664307580126</c:v>
                </c:pt>
                <c:pt idx="394">
                  <c:v>0.37460659341591346</c:v>
                </c:pt>
                <c:pt idx="395">
                  <c:v>0.34202014332566888</c:v>
                </c:pt>
                <c:pt idx="396">
                  <c:v>0.30901699437494623</c:v>
                </c:pt>
                <c:pt idx="397">
                  <c:v>0.27563735581700011</c:v>
                </c:pt>
                <c:pt idx="398">
                  <c:v>0.24192189559966729</c:v>
                </c:pt>
                <c:pt idx="399">
                  <c:v>0.20791169081776104</c:v>
                </c:pt>
                <c:pt idx="400">
                  <c:v>0.17364817766693069</c:v>
                </c:pt>
                <c:pt idx="401">
                  <c:v>0.13917310096006619</c:v>
                </c:pt>
                <c:pt idx="402">
                  <c:v>0.10452846326765283</c:v>
                </c:pt>
                <c:pt idx="403">
                  <c:v>6.9756473744126829E-2</c:v>
                </c:pt>
                <c:pt idx="404">
                  <c:v>3.4899496702501129E-2</c:v>
                </c:pt>
                <c:pt idx="405">
                  <c:v>2.3276736441091295E-15</c:v>
                </c:pt>
                <c:pt idx="406">
                  <c:v>-3.4899496702500026E-2</c:v>
                </c:pt>
                <c:pt idx="407">
                  <c:v>-6.9756473744125733E-2</c:v>
                </c:pt>
                <c:pt idx="408">
                  <c:v>-0.10452846326765174</c:v>
                </c:pt>
                <c:pt idx="409">
                  <c:v>-0.13917310096006508</c:v>
                </c:pt>
                <c:pt idx="410">
                  <c:v>-0.17364817766692961</c:v>
                </c:pt>
                <c:pt idx="411">
                  <c:v>-0.20791169081775995</c:v>
                </c:pt>
                <c:pt idx="412">
                  <c:v>-0.24192189559966623</c:v>
                </c:pt>
                <c:pt idx="413">
                  <c:v>-0.27563735581699905</c:v>
                </c:pt>
                <c:pt idx="414">
                  <c:v>-0.30901699437494518</c:v>
                </c:pt>
                <c:pt idx="415">
                  <c:v>-0.34202014332566782</c:v>
                </c:pt>
                <c:pt idx="416">
                  <c:v>-0.3746065934159124</c:v>
                </c:pt>
                <c:pt idx="417">
                  <c:v>-0.40673664307580021</c:v>
                </c:pt>
                <c:pt idx="418">
                  <c:v>-0.43837114678907707</c:v>
                </c:pt>
                <c:pt idx="419">
                  <c:v>-0.46947156278589008</c:v>
                </c:pt>
                <c:pt idx="420">
                  <c:v>-0.50000000000000056</c:v>
                </c:pt>
                <c:pt idx="421">
                  <c:v>-0.52991926423320368</c:v>
                </c:pt>
                <c:pt idx="422">
                  <c:v>-0.55919290347074668</c:v>
                </c:pt>
                <c:pt idx="423">
                  <c:v>-0.58778525229247269</c:v>
                </c:pt>
                <c:pt idx="424">
                  <c:v>-0.61566147532565751</c:v>
                </c:pt>
                <c:pt idx="425">
                  <c:v>-0.64278760968653825</c:v>
                </c:pt>
                <c:pt idx="426">
                  <c:v>-0.66913060635885824</c:v>
                </c:pt>
                <c:pt idx="427">
                  <c:v>-0.69465837045899825</c:v>
                </c:pt>
                <c:pt idx="428">
                  <c:v>-0.71933980033865064</c:v>
                </c:pt>
                <c:pt idx="429">
                  <c:v>-0.74314482547739469</c:v>
                </c:pt>
                <c:pt idx="430">
                  <c:v>-0.76604444311897701</c:v>
                </c:pt>
                <c:pt idx="431">
                  <c:v>-0.78801075360672179</c:v>
                </c:pt>
                <c:pt idx="432">
                  <c:v>-0.80901699437494712</c:v>
                </c:pt>
                <c:pt idx="433">
                  <c:v>-0.82903757255504218</c:v>
                </c:pt>
                <c:pt idx="434">
                  <c:v>-0.84804809615642529</c:v>
                </c:pt>
                <c:pt idx="435">
                  <c:v>-0.8660254037844386</c:v>
                </c:pt>
                <c:pt idx="436">
                  <c:v>-0.88294759285892588</c:v>
                </c:pt>
                <c:pt idx="437">
                  <c:v>-0.89879404629916659</c:v>
                </c:pt>
                <c:pt idx="438">
                  <c:v>-0.91354545764260109</c:v>
                </c:pt>
                <c:pt idx="439">
                  <c:v>-0.92718385456678676</c:v>
                </c:pt>
                <c:pt idx="440">
                  <c:v>-0.93969262078590832</c:v>
                </c:pt>
                <c:pt idx="441">
                  <c:v>-0.95105651629515342</c:v>
                </c:pt>
                <c:pt idx="442">
                  <c:v>-0.96126169593831912</c:v>
                </c:pt>
                <c:pt idx="443">
                  <c:v>-0.97029572627599614</c:v>
                </c:pt>
                <c:pt idx="444">
                  <c:v>-0.97814760073380569</c:v>
                </c:pt>
                <c:pt idx="445">
                  <c:v>-0.98480775301220769</c:v>
                </c:pt>
                <c:pt idx="446">
                  <c:v>-0.99026806874157025</c:v>
                </c:pt>
                <c:pt idx="447">
                  <c:v>-0.99452189536827318</c:v>
                </c:pt>
                <c:pt idx="448">
                  <c:v>-0.99756405025982431</c:v>
                </c:pt>
                <c:pt idx="449">
                  <c:v>-0.99939082701909576</c:v>
                </c:pt>
                <c:pt idx="450">
                  <c:v>-1</c:v>
                </c:pt>
                <c:pt idx="451">
                  <c:v>-0.99939082701909565</c:v>
                </c:pt>
                <c:pt idx="452">
                  <c:v>-0.99756405025982431</c:v>
                </c:pt>
                <c:pt idx="453">
                  <c:v>-0.99452189536827329</c:v>
                </c:pt>
                <c:pt idx="454">
                  <c:v>-0.99026806874157058</c:v>
                </c:pt>
                <c:pt idx="455">
                  <c:v>-0.98480775301220824</c:v>
                </c:pt>
                <c:pt idx="456">
                  <c:v>-0.97814760073380591</c:v>
                </c:pt>
                <c:pt idx="457">
                  <c:v>-0.97029572627599647</c:v>
                </c:pt>
                <c:pt idx="458">
                  <c:v>-0.96126169593831945</c:v>
                </c:pt>
                <c:pt idx="459">
                  <c:v>-0.95105651629515431</c:v>
                </c:pt>
                <c:pt idx="460">
                  <c:v>-0.93969262078590876</c:v>
                </c:pt>
                <c:pt idx="461">
                  <c:v>-0.92718385456678731</c:v>
                </c:pt>
                <c:pt idx="462">
                  <c:v>-0.9135454576426002</c:v>
                </c:pt>
                <c:pt idx="463">
                  <c:v>-0.89879404629916715</c:v>
                </c:pt>
                <c:pt idx="464">
                  <c:v>-0.88294759285892654</c:v>
                </c:pt>
                <c:pt idx="465">
                  <c:v>-0.86602540378443926</c:v>
                </c:pt>
                <c:pt idx="466">
                  <c:v>-0.84804809615642585</c:v>
                </c:pt>
                <c:pt idx="467">
                  <c:v>-0.82903757255504285</c:v>
                </c:pt>
                <c:pt idx="468">
                  <c:v>-0.80901699437494778</c:v>
                </c:pt>
                <c:pt idx="469">
                  <c:v>-0.78801075360672368</c:v>
                </c:pt>
                <c:pt idx="470">
                  <c:v>-0.7660444431189789</c:v>
                </c:pt>
                <c:pt idx="471">
                  <c:v>-0.74314482547739424</c:v>
                </c:pt>
                <c:pt idx="472">
                  <c:v>-0.71933980033865264</c:v>
                </c:pt>
                <c:pt idx="473">
                  <c:v>-0.69465837045899792</c:v>
                </c:pt>
                <c:pt idx="474">
                  <c:v>-0.66913060635885779</c:v>
                </c:pt>
                <c:pt idx="475">
                  <c:v>-0.64278760968654058</c:v>
                </c:pt>
                <c:pt idx="476">
                  <c:v>-0.61566147532565851</c:v>
                </c:pt>
                <c:pt idx="477">
                  <c:v>-0.58778525229247225</c:v>
                </c:pt>
                <c:pt idx="478">
                  <c:v>-0.55919290347074768</c:v>
                </c:pt>
                <c:pt idx="479">
                  <c:v>-0.52991926423320468</c:v>
                </c:pt>
                <c:pt idx="480">
                  <c:v>-0.50000000000000155</c:v>
                </c:pt>
                <c:pt idx="481">
                  <c:v>-0.46947156278589119</c:v>
                </c:pt>
                <c:pt idx="482">
                  <c:v>-0.43837114678907657</c:v>
                </c:pt>
                <c:pt idx="483">
                  <c:v>-0.40673664307580137</c:v>
                </c:pt>
                <c:pt idx="484">
                  <c:v>-0.3746065934159119</c:v>
                </c:pt>
                <c:pt idx="485">
                  <c:v>-0.34202014332567066</c:v>
                </c:pt>
                <c:pt idx="486">
                  <c:v>-0.30901699437494806</c:v>
                </c:pt>
                <c:pt idx="487">
                  <c:v>-0.27563735581700188</c:v>
                </c:pt>
                <c:pt idx="488">
                  <c:v>-0.24192189559966915</c:v>
                </c:pt>
                <c:pt idx="489">
                  <c:v>-0.2079116908177594</c:v>
                </c:pt>
                <c:pt idx="490">
                  <c:v>-0.17364817766693255</c:v>
                </c:pt>
                <c:pt idx="491">
                  <c:v>-0.1391731009600663</c:v>
                </c:pt>
                <c:pt idx="492">
                  <c:v>-0.10452846326765296</c:v>
                </c:pt>
                <c:pt idx="493">
                  <c:v>-6.9756473744123415E-2</c:v>
                </c:pt>
                <c:pt idx="494">
                  <c:v>-3.4899496702501247E-2</c:v>
                </c:pt>
                <c:pt idx="495">
                  <c:v>1.1025251892005095E-15</c:v>
                </c:pt>
                <c:pt idx="496">
                  <c:v>3.4899496702499901E-2</c:v>
                </c:pt>
                <c:pt idx="497">
                  <c:v>6.9756473744125608E-2</c:v>
                </c:pt>
                <c:pt idx="498">
                  <c:v>0.10452846326765163</c:v>
                </c:pt>
                <c:pt idx="499">
                  <c:v>0.13917310096006497</c:v>
                </c:pt>
                <c:pt idx="500">
                  <c:v>0.17364817766692772</c:v>
                </c:pt>
                <c:pt idx="501">
                  <c:v>0.20791169081775809</c:v>
                </c:pt>
                <c:pt idx="502">
                  <c:v>0.24192189559966781</c:v>
                </c:pt>
                <c:pt idx="503">
                  <c:v>0.27563735581699722</c:v>
                </c:pt>
                <c:pt idx="504">
                  <c:v>0.30901699437494679</c:v>
                </c:pt>
                <c:pt idx="505">
                  <c:v>0.34202014332566605</c:v>
                </c:pt>
                <c:pt idx="506">
                  <c:v>0.37460659341591068</c:v>
                </c:pt>
                <c:pt idx="507">
                  <c:v>0.4067366430758001</c:v>
                </c:pt>
                <c:pt idx="508">
                  <c:v>0.43837114678907857</c:v>
                </c:pt>
                <c:pt idx="509">
                  <c:v>0.46947156278588997</c:v>
                </c:pt>
                <c:pt idx="510">
                  <c:v>0.50000000000000044</c:v>
                </c:pt>
                <c:pt idx="511">
                  <c:v>0.52991926423320357</c:v>
                </c:pt>
                <c:pt idx="512">
                  <c:v>0.55919290347074657</c:v>
                </c:pt>
                <c:pt idx="513">
                  <c:v>0.58778525229247403</c:v>
                </c:pt>
                <c:pt idx="514">
                  <c:v>0.6156614753256574</c:v>
                </c:pt>
                <c:pt idx="515">
                  <c:v>0.64278760968653958</c:v>
                </c:pt>
                <c:pt idx="516">
                  <c:v>0.66913060635885679</c:v>
                </c:pt>
                <c:pt idx="517">
                  <c:v>0.69465837045899692</c:v>
                </c:pt>
                <c:pt idx="518">
                  <c:v>0.7193398003386493</c:v>
                </c:pt>
                <c:pt idx="519">
                  <c:v>0.74314482547739336</c:v>
                </c:pt>
                <c:pt idx="520">
                  <c:v>0.76604444311897812</c:v>
                </c:pt>
                <c:pt idx="521">
                  <c:v>0.78801075360672068</c:v>
                </c:pt>
                <c:pt idx="522">
                  <c:v>0.80901699437494701</c:v>
                </c:pt>
                <c:pt idx="523">
                  <c:v>0.82903757255504207</c:v>
                </c:pt>
                <c:pt idx="524">
                  <c:v>0.84804809615642707</c:v>
                </c:pt>
                <c:pt idx="525">
                  <c:v>0.8660254037844386</c:v>
                </c:pt>
                <c:pt idx="526">
                  <c:v>0.88294759285892754</c:v>
                </c:pt>
                <c:pt idx="527">
                  <c:v>0.89879404629916659</c:v>
                </c:pt>
                <c:pt idx="528">
                  <c:v>0.91354545764260109</c:v>
                </c:pt>
                <c:pt idx="529">
                  <c:v>0.92718385456678676</c:v>
                </c:pt>
                <c:pt idx="530">
                  <c:v>0.93969262078590832</c:v>
                </c:pt>
                <c:pt idx="531">
                  <c:v>0.95105651629515275</c:v>
                </c:pt>
                <c:pt idx="532">
                  <c:v>0.96126169593831856</c:v>
                </c:pt>
                <c:pt idx="533">
                  <c:v>0.9702957262759957</c:v>
                </c:pt>
                <c:pt idx="534">
                  <c:v>0.97814760073380524</c:v>
                </c:pt>
                <c:pt idx="535">
                  <c:v>0.98480775301220802</c:v>
                </c:pt>
                <c:pt idx="536">
                  <c:v>0.99026806874156992</c:v>
                </c:pt>
                <c:pt idx="537">
                  <c:v>0.99452189536827318</c:v>
                </c:pt>
                <c:pt idx="538">
                  <c:v>0.9975640502598242</c:v>
                </c:pt>
                <c:pt idx="539">
                  <c:v>0.99939082701909576</c:v>
                </c:pt>
                <c:pt idx="540">
                  <c:v>1</c:v>
                </c:pt>
                <c:pt idx="541">
                  <c:v>0.99939082701909576</c:v>
                </c:pt>
                <c:pt idx="542">
                  <c:v>0.99756405025982431</c:v>
                </c:pt>
                <c:pt idx="543">
                  <c:v>0.9945218953682734</c:v>
                </c:pt>
                <c:pt idx="544">
                  <c:v>0.99026806874157014</c:v>
                </c:pt>
                <c:pt idx="545">
                  <c:v>0.98480775301220824</c:v>
                </c:pt>
                <c:pt idx="546">
                  <c:v>0.97814760073380558</c:v>
                </c:pt>
                <c:pt idx="547">
                  <c:v>0.97029572627599692</c:v>
                </c:pt>
                <c:pt idx="548">
                  <c:v>0.96126169593831901</c:v>
                </c:pt>
                <c:pt idx="549">
                  <c:v>0.95105651629515431</c:v>
                </c:pt>
                <c:pt idx="550">
                  <c:v>0.93969262078590876</c:v>
                </c:pt>
                <c:pt idx="551">
                  <c:v>0.92718385456678865</c:v>
                </c:pt>
                <c:pt idx="552">
                  <c:v>0.91354545764260164</c:v>
                </c:pt>
                <c:pt idx="553">
                  <c:v>0.89879404629916726</c:v>
                </c:pt>
                <c:pt idx="554">
                  <c:v>0.88294759285892654</c:v>
                </c:pt>
                <c:pt idx="555">
                  <c:v>0.8660254037844376</c:v>
                </c:pt>
                <c:pt idx="556">
                  <c:v>0.84804809615642596</c:v>
                </c:pt>
                <c:pt idx="557">
                  <c:v>0.82903757255504085</c:v>
                </c:pt>
                <c:pt idx="558">
                  <c:v>0.8090169943749479</c:v>
                </c:pt>
                <c:pt idx="559">
                  <c:v>0.78801075360672157</c:v>
                </c:pt>
                <c:pt idx="560">
                  <c:v>0.76604444311897901</c:v>
                </c:pt>
                <c:pt idx="561">
                  <c:v>0.74314482547739436</c:v>
                </c:pt>
                <c:pt idx="562">
                  <c:v>0.71933980033865275</c:v>
                </c:pt>
                <c:pt idx="563">
                  <c:v>0.69465837045899803</c:v>
                </c:pt>
                <c:pt idx="564">
                  <c:v>0.66913060635886057</c:v>
                </c:pt>
                <c:pt idx="565">
                  <c:v>0.6427876096865407</c:v>
                </c:pt>
                <c:pt idx="566">
                  <c:v>0.61566147532565862</c:v>
                </c:pt>
                <c:pt idx="567">
                  <c:v>0.58778525229247514</c:v>
                </c:pt>
                <c:pt idx="568">
                  <c:v>0.55919290347074779</c:v>
                </c:pt>
                <c:pt idx="569">
                  <c:v>0.52991926423320479</c:v>
                </c:pt>
                <c:pt idx="570">
                  <c:v>0.49999999999999861</c:v>
                </c:pt>
                <c:pt idx="571">
                  <c:v>0.46947156278589131</c:v>
                </c:pt>
                <c:pt idx="572">
                  <c:v>0.43837114678907668</c:v>
                </c:pt>
                <c:pt idx="573">
                  <c:v>0.40673664307580149</c:v>
                </c:pt>
                <c:pt idx="574">
                  <c:v>0.37460659341591201</c:v>
                </c:pt>
                <c:pt idx="575">
                  <c:v>0.34202014332567077</c:v>
                </c:pt>
                <c:pt idx="576">
                  <c:v>0.30901699437494817</c:v>
                </c:pt>
                <c:pt idx="577">
                  <c:v>0.27563735581699861</c:v>
                </c:pt>
                <c:pt idx="578">
                  <c:v>0.24192189559966926</c:v>
                </c:pt>
                <c:pt idx="579">
                  <c:v>0.20791169081775954</c:v>
                </c:pt>
                <c:pt idx="580">
                  <c:v>0.17364817766693269</c:v>
                </c:pt>
                <c:pt idx="581">
                  <c:v>0.13917310096006641</c:v>
                </c:pt>
                <c:pt idx="582">
                  <c:v>0.10452846326765662</c:v>
                </c:pt>
                <c:pt idx="583">
                  <c:v>6.9756473744127079E-2</c:v>
                </c:pt>
                <c:pt idx="584">
                  <c:v>3.4899496702501372E-2</c:v>
                </c:pt>
                <c:pt idx="585">
                  <c:v>-9.8001034370964746E-16</c:v>
                </c:pt>
                <c:pt idx="586">
                  <c:v>-3.4899496702499783E-2</c:v>
                </c:pt>
                <c:pt idx="587">
                  <c:v>-6.9756473744125483E-2</c:v>
                </c:pt>
                <c:pt idx="588">
                  <c:v>-0.10452846326765503</c:v>
                </c:pt>
                <c:pt idx="589">
                  <c:v>-0.13917310096006485</c:v>
                </c:pt>
                <c:pt idx="590">
                  <c:v>-0.17364817766693111</c:v>
                </c:pt>
                <c:pt idx="591">
                  <c:v>-0.20791169081775798</c:v>
                </c:pt>
                <c:pt idx="592">
                  <c:v>-0.2419218955996677</c:v>
                </c:pt>
                <c:pt idx="593">
                  <c:v>-0.27563735581699705</c:v>
                </c:pt>
                <c:pt idx="594">
                  <c:v>-0.30901699437494667</c:v>
                </c:pt>
                <c:pt idx="595">
                  <c:v>-0.34202014332566594</c:v>
                </c:pt>
                <c:pt idx="596">
                  <c:v>-0.37460659341591057</c:v>
                </c:pt>
                <c:pt idx="597">
                  <c:v>-0.40673664307579677</c:v>
                </c:pt>
                <c:pt idx="598">
                  <c:v>-0.43837114678907524</c:v>
                </c:pt>
                <c:pt idx="599">
                  <c:v>-0.46947156278588986</c:v>
                </c:pt>
                <c:pt idx="600">
                  <c:v>-0.50000000000000033</c:v>
                </c:pt>
                <c:pt idx="601">
                  <c:v>-0.52991926423320646</c:v>
                </c:pt>
                <c:pt idx="602">
                  <c:v>-0.55919290347074646</c:v>
                </c:pt>
                <c:pt idx="603">
                  <c:v>-0.58778525229247391</c:v>
                </c:pt>
                <c:pt idx="604">
                  <c:v>-0.61566147532565729</c:v>
                </c:pt>
                <c:pt idx="605">
                  <c:v>-0.64278760968653947</c:v>
                </c:pt>
                <c:pt idx="606">
                  <c:v>-0.66913060635885668</c:v>
                </c:pt>
                <c:pt idx="607">
                  <c:v>-0.69465837045899681</c:v>
                </c:pt>
                <c:pt idx="608">
                  <c:v>-0.71933980033864919</c:v>
                </c:pt>
                <c:pt idx="609">
                  <c:v>-0.74314482547739324</c:v>
                </c:pt>
                <c:pt idx="610">
                  <c:v>-0.76604444311897801</c:v>
                </c:pt>
                <c:pt idx="611">
                  <c:v>-0.78801075360672057</c:v>
                </c:pt>
                <c:pt idx="612">
                  <c:v>-0.8090169943749469</c:v>
                </c:pt>
                <c:pt idx="613">
                  <c:v>-0.82903757255503996</c:v>
                </c:pt>
                <c:pt idx="614">
                  <c:v>-0.84804809615642507</c:v>
                </c:pt>
                <c:pt idx="615">
                  <c:v>-0.86602540378443849</c:v>
                </c:pt>
                <c:pt idx="616">
                  <c:v>-0.88294759285892743</c:v>
                </c:pt>
                <c:pt idx="617">
                  <c:v>-0.89879404629916659</c:v>
                </c:pt>
                <c:pt idx="618">
                  <c:v>-0.91354545764260109</c:v>
                </c:pt>
                <c:pt idx="619">
                  <c:v>-0.92718385456678809</c:v>
                </c:pt>
                <c:pt idx="620">
                  <c:v>-0.93969262078590821</c:v>
                </c:pt>
                <c:pt idx="621">
                  <c:v>-0.95105651629515386</c:v>
                </c:pt>
                <c:pt idx="622">
                  <c:v>-0.96126169593831856</c:v>
                </c:pt>
                <c:pt idx="623">
                  <c:v>-0.97029572627599647</c:v>
                </c:pt>
                <c:pt idx="624">
                  <c:v>-0.97814760073380524</c:v>
                </c:pt>
                <c:pt idx="625">
                  <c:v>-0.98480775301220791</c:v>
                </c:pt>
                <c:pt idx="626">
                  <c:v>-0.99026806874156992</c:v>
                </c:pt>
                <c:pt idx="627">
                  <c:v>-0.99452189536827318</c:v>
                </c:pt>
                <c:pt idx="628">
                  <c:v>-0.99756405025982398</c:v>
                </c:pt>
                <c:pt idx="629">
                  <c:v>-0.99939082701909565</c:v>
                </c:pt>
                <c:pt idx="630">
                  <c:v>-1</c:v>
                </c:pt>
                <c:pt idx="631">
                  <c:v>-0.99939082701909576</c:v>
                </c:pt>
                <c:pt idx="632">
                  <c:v>-0.99756405025982431</c:v>
                </c:pt>
                <c:pt idx="633">
                  <c:v>-0.9945218953682734</c:v>
                </c:pt>
                <c:pt idx="634">
                  <c:v>-0.99026806874157014</c:v>
                </c:pt>
                <c:pt idx="635">
                  <c:v>-0.98480775301220824</c:v>
                </c:pt>
                <c:pt idx="636">
                  <c:v>-0.97814760073380558</c:v>
                </c:pt>
                <c:pt idx="637">
                  <c:v>-0.97029572627599692</c:v>
                </c:pt>
                <c:pt idx="638">
                  <c:v>-0.96126169593831901</c:v>
                </c:pt>
                <c:pt idx="639">
                  <c:v>-0.95105651629515442</c:v>
                </c:pt>
                <c:pt idx="640">
                  <c:v>-0.93969262078590887</c:v>
                </c:pt>
                <c:pt idx="641">
                  <c:v>-0.92718385456678731</c:v>
                </c:pt>
                <c:pt idx="642">
                  <c:v>-0.91354545764260175</c:v>
                </c:pt>
                <c:pt idx="643">
                  <c:v>-0.89879404629916726</c:v>
                </c:pt>
                <c:pt idx="644">
                  <c:v>-0.88294759285892832</c:v>
                </c:pt>
                <c:pt idx="645">
                  <c:v>-0.86602540378443937</c:v>
                </c:pt>
                <c:pt idx="646">
                  <c:v>-0.84804809615642607</c:v>
                </c:pt>
                <c:pt idx="647">
                  <c:v>-0.82903757255504096</c:v>
                </c:pt>
                <c:pt idx="648">
                  <c:v>-0.8090169943749479</c:v>
                </c:pt>
                <c:pt idx="649">
                  <c:v>-0.78801075360672168</c:v>
                </c:pt>
                <c:pt idx="650">
                  <c:v>-0.76604444311897912</c:v>
                </c:pt>
                <c:pt idx="651">
                  <c:v>-0.74314482547739447</c:v>
                </c:pt>
                <c:pt idx="652">
                  <c:v>-0.71933980033865286</c:v>
                </c:pt>
                <c:pt idx="653">
                  <c:v>-0.69465837045899548</c:v>
                </c:pt>
                <c:pt idx="654">
                  <c:v>-0.66913060635885802</c:v>
                </c:pt>
                <c:pt idx="655">
                  <c:v>-0.64278760968654081</c:v>
                </c:pt>
                <c:pt idx="656">
                  <c:v>-0.61566147532566151</c:v>
                </c:pt>
                <c:pt idx="657">
                  <c:v>-0.58778525229247247</c:v>
                </c:pt>
                <c:pt idx="658">
                  <c:v>-0.5591929034707479</c:v>
                </c:pt>
                <c:pt idx="659">
                  <c:v>-0.5299192642332079</c:v>
                </c:pt>
                <c:pt idx="660">
                  <c:v>-0.50000000000000178</c:v>
                </c:pt>
                <c:pt idx="661">
                  <c:v>-0.46947156278589142</c:v>
                </c:pt>
                <c:pt idx="662">
                  <c:v>-0.43837114678907679</c:v>
                </c:pt>
                <c:pt idx="663">
                  <c:v>-0.4067366430758016</c:v>
                </c:pt>
                <c:pt idx="664">
                  <c:v>-0.37460659341591213</c:v>
                </c:pt>
                <c:pt idx="665">
                  <c:v>-0.34202014332566755</c:v>
                </c:pt>
                <c:pt idx="666">
                  <c:v>-0.30901699437494828</c:v>
                </c:pt>
                <c:pt idx="667">
                  <c:v>-0.27563735581700216</c:v>
                </c:pt>
                <c:pt idx="668">
                  <c:v>-0.24192189559966593</c:v>
                </c:pt>
                <c:pt idx="669">
                  <c:v>-0.20791169081775965</c:v>
                </c:pt>
                <c:pt idx="670">
                  <c:v>-0.1736481776669328</c:v>
                </c:pt>
                <c:pt idx="671">
                  <c:v>-0.13917310096007007</c:v>
                </c:pt>
                <c:pt idx="672">
                  <c:v>-0.10452846326765321</c:v>
                </c:pt>
                <c:pt idx="673">
                  <c:v>-6.9756473744127204E-2</c:v>
                </c:pt>
                <c:pt idx="674">
                  <c:v>-3.4899496702505042E-2</c:v>
                </c:pt>
                <c:pt idx="675">
                  <c:v>8.5749549821878546E-16</c:v>
                </c:pt>
                <c:pt idx="676">
                  <c:v>3.4899496702499658E-2</c:v>
                </c:pt>
                <c:pt idx="677">
                  <c:v>6.9756473744125372E-2</c:v>
                </c:pt>
                <c:pt idx="678">
                  <c:v>0.10452846326765138</c:v>
                </c:pt>
                <c:pt idx="679">
                  <c:v>0.13917310096006472</c:v>
                </c:pt>
                <c:pt idx="680">
                  <c:v>0.173648177666931</c:v>
                </c:pt>
                <c:pt idx="681">
                  <c:v>0.20791169081775784</c:v>
                </c:pt>
                <c:pt idx="682">
                  <c:v>0.24192189559966415</c:v>
                </c:pt>
                <c:pt idx="683">
                  <c:v>0.27563735581700038</c:v>
                </c:pt>
                <c:pt idx="684">
                  <c:v>0.30901699437494656</c:v>
                </c:pt>
                <c:pt idx="685">
                  <c:v>0.34202014332566583</c:v>
                </c:pt>
                <c:pt idx="686">
                  <c:v>0.37460659341591374</c:v>
                </c:pt>
                <c:pt idx="687">
                  <c:v>0.40673664307579988</c:v>
                </c:pt>
                <c:pt idx="688">
                  <c:v>0.43837114678907518</c:v>
                </c:pt>
                <c:pt idx="689">
                  <c:v>0.46947156278588664</c:v>
                </c:pt>
                <c:pt idx="690">
                  <c:v>0.50000000000000022</c:v>
                </c:pt>
                <c:pt idx="691">
                  <c:v>0.52991926423320335</c:v>
                </c:pt>
                <c:pt idx="692">
                  <c:v>0.55919290347074635</c:v>
                </c:pt>
                <c:pt idx="693">
                  <c:v>0.58778525229247092</c:v>
                </c:pt>
                <c:pt idx="694">
                  <c:v>0.61566147532565718</c:v>
                </c:pt>
                <c:pt idx="695">
                  <c:v>0.64278760968653936</c:v>
                </c:pt>
                <c:pt idx="696">
                  <c:v>0.66913060635885668</c:v>
                </c:pt>
                <c:pt idx="697">
                  <c:v>0.69465837045899925</c:v>
                </c:pt>
                <c:pt idx="698">
                  <c:v>0.71933980033865152</c:v>
                </c:pt>
                <c:pt idx="699">
                  <c:v>0.74314482547739324</c:v>
                </c:pt>
                <c:pt idx="700">
                  <c:v>0.76604444311897568</c:v>
                </c:pt>
                <c:pt idx="701">
                  <c:v>0.78801075360672268</c:v>
                </c:pt>
                <c:pt idx="702">
                  <c:v>0.8090169943749469</c:v>
                </c:pt>
                <c:pt idx="703">
                  <c:v>0.82903757255503996</c:v>
                </c:pt>
                <c:pt idx="704">
                  <c:v>0.84804809615642507</c:v>
                </c:pt>
                <c:pt idx="705">
                  <c:v>0.86602540378443849</c:v>
                </c:pt>
                <c:pt idx="706">
                  <c:v>0.88294759285892577</c:v>
                </c:pt>
                <c:pt idx="707">
                  <c:v>0.89879404629916648</c:v>
                </c:pt>
                <c:pt idx="708">
                  <c:v>0.91354545764260098</c:v>
                </c:pt>
                <c:pt idx="709">
                  <c:v>0.92718385456678665</c:v>
                </c:pt>
                <c:pt idx="710">
                  <c:v>0.93969262078590821</c:v>
                </c:pt>
                <c:pt idx="711">
                  <c:v>0.95105651629515275</c:v>
                </c:pt>
                <c:pt idx="712">
                  <c:v>0.96126169593831945</c:v>
                </c:pt>
                <c:pt idx="713">
                  <c:v>0.97029572627599647</c:v>
                </c:pt>
                <c:pt idx="714">
                  <c:v>0.97814760073380524</c:v>
                </c:pt>
                <c:pt idx="715">
                  <c:v>0.98480775301220858</c:v>
                </c:pt>
                <c:pt idx="716">
                  <c:v>0.99026806874157036</c:v>
                </c:pt>
                <c:pt idx="717">
                  <c:v>0.99452189536827318</c:v>
                </c:pt>
                <c:pt idx="718">
                  <c:v>0.99756405025982398</c:v>
                </c:pt>
                <c:pt idx="719">
                  <c:v>0.99939082701909576</c:v>
                </c:pt>
                <c:pt idx="720">
                  <c:v>1</c:v>
                </c:pt>
              </c:numCache>
            </c:numRef>
          </c:val>
          <c:smooth val="0"/>
          <c:extLst>
            <c:ext xmlns:c16="http://schemas.microsoft.com/office/drawing/2014/chart" uri="{C3380CC4-5D6E-409C-BE32-E72D297353CC}">
              <c16:uniqueId val="{00000000-BB49-7B4D-9AD0-A0917CA65DCD}"/>
            </c:ext>
          </c:extLst>
        </c:ser>
        <c:dLbls>
          <c:showLegendKey val="0"/>
          <c:showVal val="0"/>
          <c:showCatName val="0"/>
          <c:showSerName val="0"/>
          <c:showPercent val="0"/>
          <c:showBubbleSize val="0"/>
        </c:dLbls>
        <c:smooth val="0"/>
        <c:axId val="1530775535"/>
        <c:axId val="1530577375"/>
      </c:lineChart>
      <c:catAx>
        <c:axId val="1530775535"/>
        <c:scaling>
          <c:orientation val="minMax"/>
        </c:scaling>
        <c:delete val="1"/>
        <c:axPos val="b"/>
        <c:majorTickMark val="none"/>
        <c:minorTickMark val="none"/>
        <c:tickLblPos val="nextTo"/>
        <c:crossAx val="1530577375"/>
        <c:crosses val="autoZero"/>
        <c:auto val="1"/>
        <c:lblAlgn val="ctr"/>
        <c:lblOffset val="100"/>
        <c:noMultiLvlLbl val="0"/>
      </c:catAx>
      <c:valAx>
        <c:axId val="1530577375"/>
        <c:scaling>
          <c:orientation val="minMax"/>
          <c:max val="1"/>
          <c:min val="-1"/>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530775535"/>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spPr>
            <a:ln w="25400" cap="rnd">
              <a:noFill/>
              <a:round/>
            </a:ln>
            <a:effectLst/>
          </c:spPr>
          <c:marker>
            <c:symbol val="circle"/>
            <c:size val="5"/>
            <c:spPr>
              <a:solidFill>
                <a:schemeClr val="accent1"/>
              </a:solidFill>
              <a:ln w="9525">
                <a:solidFill>
                  <a:schemeClr val="accent1"/>
                </a:solidFill>
              </a:ln>
              <a:effectLst/>
            </c:spPr>
          </c:marker>
          <c:trendline>
            <c:spPr>
              <a:ln w="19050" cap="rnd">
                <a:solidFill>
                  <a:schemeClr val="accent1"/>
                </a:solidFill>
                <a:prstDash val="sysDot"/>
              </a:ln>
              <a:effectLst/>
            </c:spPr>
            <c:trendlineType val="linear"/>
            <c:dispRSqr val="0"/>
            <c:dispEq val="0"/>
          </c:trendline>
          <c:xVal>
            <c:numRef>
              <c:f>witekPruned!$GU$3:$GU$38</c:f>
              <c:numCache>
                <c:formatCode>General</c:formatCode>
                <c:ptCount val="36"/>
                <c:pt idx="0">
                  <c:v>13</c:v>
                </c:pt>
                <c:pt idx="1">
                  <c:v>21</c:v>
                </c:pt>
                <c:pt idx="2">
                  <c:v>28</c:v>
                </c:pt>
                <c:pt idx="3">
                  <c:v>11</c:v>
                </c:pt>
                <c:pt idx="4">
                  <c:v>16</c:v>
                </c:pt>
                <c:pt idx="5">
                  <c:v>12</c:v>
                </c:pt>
                <c:pt idx="6">
                  <c:v>23</c:v>
                </c:pt>
                <c:pt idx="7">
                  <c:v>26</c:v>
                </c:pt>
                <c:pt idx="8">
                  <c:v>20</c:v>
                </c:pt>
                <c:pt idx="9">
                  <c:v>26</c:v>
                </c:pt>
                <c:pt idx="10">
                  <c:v>10</c:v>
                </c:pt>
                <c:pt idx="11">
                  <c:v>31</c:v>
                </c:pt>
                <c:pt idx="12">
                  <c:v>5</c:v>
                </c:pt>
                <c:pt idx="13">
                  <c:v>32</c:v>
                </c:pt>
                <c:pt idx="14">
                  <c:v>10</c:v>
                </c:pt>
                <c:pt idx="15">
                  <c:v>20</c:v>
                </c:pt>
                <c:pt idx="16">
                  <c:v>20</c:v>
                </c:pt>
                <c:pt idx="17">
                  <c:v>8</c:v>
                </c:pt>
                <c:pt idx="18">
                  <c:v>4</c:v>
                </c:pt>
                <c:pt idx="19">
                  <c:v>20</c:v>
                </c:pt>
                <c:pt idx="20">
                  <c:v>12</c:v>
                </c:pt>
                <c:pt idx="21">
                  <c:v>8</c:v>
                </c:pt>
                <c:pt idx="22">
                  <c:v>2</c:v>
                </c:pt>
                <c:pt idx="23">
                  <c:v>7</c:v>
                </c:pt>
                <c:pt idx="24">
                  <c:v>17</c:v>
                </c:pt>
                <c:pt idx="25">
                  <c:v>16</c:v>
                </c:pt>
                <c:pt idx="26">
                  <c:v>19</c:v>
                </c:pt>
                <c:pt idx="27">
                  <c:v>14</c:v>
                </c:pt>
                <c:pt idx="28">
                  <c:v>1</c:v>
                </c:pt>
                <c:pt idx="29">
                  <c:v>10</c:v>
                </c:pt>
                <c:pt idx="30">
                  <c:v>1</c:v>
                </c:pt>
                <c:pt idx="31">
                  <c:v>27</c:v>
                </c:pt>
                <c:pt idx="32">
                  <c:v>13</c:v>
                </c:pt>
                <c:pt idx="33">
                  <c:v>20</c:v>
                </c:pt>
                <c:pt idx="34">
                  <c:v>2</c:v>
                </c:pt>
                <c:pt idx="35">
                  <c:v>12</c:v>
                </c:pt>
              </c:numCache>
            </c:numRef>
          </c:xVal>
          <c:yVal>
            <c:numRef>
              <c:f>witekPruned!$C$3:$C$38</c:f>
              <c:numCache>
                <c:formatCode>General</c:formatCode>
                <c:ptCount val="36"/>
                <c:pt idx="0">
                  <c:v>2.4500000000000002</c:v>
                </c:pt>
                <c:pt idx="1">
                  <c:v>2.5499999999999998</c:v>
                </c:pt>
                <c:pt idx="2">
                  <c:v>2.56</c:v>
                </c:pt>
                <c:pt idx="3">
                  <c:v>2.76</c:v>
                </c:pt>
                <c:pt idx="4">
                  <c:v>2.76</c:v>
                </c:pt>
                <c:pt idx="5">
                  <c:v>2.86</c:v>
                </c:pt>
                <c:pt idx="6">
                  <c:v>2.88</c:v>
                </c:pt>
                <c:pt idx="7">
                  <c:v>2.89</c:v>
                </c:pt>
                <c:pt idx="8">
                  <c:v>2.91</c:v>
                </c:pt>
                <c:pt idx="9">
                  <c:v>2.92</c:v>
                </c:pt>
                <c:pt idx="10">
                  <c:v>2.95</c:v>
                </c:pt>
                <c:pt idx="11">
                  <c:v>3</c:v>
                </c:pt>
                <c:pt idx="12">
                  <c:v>3.08</c:v>
                </c:pt>
                <c:pt idx="13">
                  <c:v>3.08</c:v>
                </c:pt>
                <c:pt idx="14">
                  <c:v>3.09</c:v>
                </c:pt>
                <c:pt idx="15">
                  <c:v>3.09</c:v>
                </c:pt>
                <c:pt idx="16">
                  <c:v>3.12</c:v>
                </c:pt>
                <c:pt idx="17">
                  <c:v>3.12</c:v>
                </c:pt>
                <c:pt idx="18">
                  <c:v>3.12</c:v>
                </c:pt>
                <c:pt idx="19">
                  <c:v>3.17</c:v>
                </c:pt>
                <c:pt idx="20">
                  <c:v>3.17</c:v>
                </c:pt>
                <c:pt idx="21">
                  <c:v>3.17</c:v>
                </c:pt>
                <c:pt idx="22">
                  <c:v>3.17</c:v>
                </c:pt>
                <c:pt idx="23">
                  <c:v>3.17</c:v>
                </c:pt>
                <c:pt idx="24">
                  <c:v>3.18</c:v>
                </c:pt>
                <c:pt idx="25">
                  <c:v>3.18</c:v>
                </c:pt>
                <c:pt idx="26">
                  <c:v>3.18</c:v>
                </c:pt>
                <c:pt idx="27">
                  <c:v>3.2</c:v>
                </c:pt>
                <c:pt idx="28">
                  <c:v>3.21</c:v>
                </c:pt>
                <c:pt idx="29">
                  <c:v>3.21</c:v>
                </c:pt>
                <c:pt idx="30">
                  <c:v>3.23</c:v>
                </c:pt>
                <c:pt idx="31">
                  <c:v>3.23</c:v>
                </c:pt>
                <c:pt idx="32">
                  <c:v>3.26</c:v>
                </c:pt>
                <c:pt idx="33">
                  <c:v>3.26</c:v>
                </c:pt>
                <c:pt idx="34">
                  <c:v>3.45</c:v>
                </c:pt>
                <c:pt idx="35">
                  <c:v>3.52</c:v>
                </c:pt>
              </c:numCache>
            </c:numRef>
          </c:yVal>
          <c:smooth val="0"/>
          <c:extLst>
            <c:ext xmlns:c16="http://schemas.microsoft.com/office/drawing/2014/chart" uri="{C3380CC4-5D6E-409C-BE32-E72D297353CC}">
              <c16:uniqueId val="{00000001-5560-944D-B44F-AC413D0F298F}"/>
            </c:ext>
          </c:extLst>
        </c:ser>
        <c:dLbls>
          <c:showLegendKey val="0"/>
          <c:showVal val="0"/>
          <c:showCatName val="0"/>
          <c:showSerName val="0"/>
          <c:showPercent val="0"/>
          <c:showBubbleSize val="0"/>
        </c:dLbls>
        <c:axId val="1966762608"/>
        <c:axId val="1967091584"/>
      </c:scatterChart>
      <c:valAx>
        <c:axId val="1966762608"/>
        <c:scaling>
          <c:orientation val="minMax"/>
          <c:max val="60"/>
          <c:min val="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967091584"/>
        <c:crosses val="autoZero"/>
        <c:crossBetween val="midCat"/>
      </c:valAx>
      <c:valAx>
        <c:axId val="1967091584"/>
        <c:scaling>
          <c:orientation val="minMax"/>
          <c:min val="1.5"/>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966762608"/>
        <c:crosses val="autoZero"/>
        <c:crossBetween val="midCat"/>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spPr>
            <a:ln w="28575" cap="rnd">
              <a:solidFill>
                <a:schemeClr val="accent1"/>
              </a:solidFill>
              <a:round/>
            </a:ln>
            <a:effectLst/>
          </c:spPr>
          <c:marker>
            <c:symbol val="none"/>
          </c:marker>
          <c:val>
            <c:numRef>
              <c:f>Sheet1!$C$3:$C$723</c:f>
              <c:numCache>
                <c:formatCode>General</c:formatCode>
                <c:ptCount val="721"/>
                <c:pt idx="0">
                  <c:v>1</c:v>
                </c:pt>
                <c:pt idx="1">
                  <c:v>0.99452189536827329</c:v>
                </c:pt>
                <c:pt idx="2">
                  <c:v>0.97814760073380569</c:v>
                </c:pt>
                <c:pt idx="3">
                  <c:v>0.95105651629515353</c:v>
                </c:pt>
                <c:pt idx="4">
                  <c:v>0.91354545764260087</c:v>
                </c:pt>
                <c:pt idx="5">
                  <c:v>0.86602540378443871</c:v>
                </c:pt>
                <c:pt idx="6">
                  <c:v>0.80901699437494745</c:v>
                </c:pt>
                <c:pt idx="7">
                  <c:v>0.74314482547739424</c:v>
                </c:pt>
                <c:pt idx="8">
                  <c:v>0.66913060635885824</c:v>
                </c:pt>
                <c:pt idx="9">
                  <c:v>0.58778525229247314</c:v>
                </c:pt>
                <c:pt idx="10">
                  <c:v>0.50000000000000011</c:v>
                </c:pt>
                <c:pt idx="11">
                  <c:v>0.40673664307580021</c:v>
                </c:pt>
                <c:pt idx="12">
                  <c:v>0.30901699437494745</c:v>
                </c:pt>
                <c:pt idx="13">
                  <c:v>0.20791169081775945</c:v>
                </c:pt>
                <c:pt idx="14">
                  <c:v>0.10452846326765346</c:v>
                </c:pt>
                <c:pt idx="15">
                  <c:v>6.1257422745431001E-17</c:v>
                </c:pt>
                <c:pt idx="16">
                  <c:v>-0.10452846326765333</c:v>
                </c:pt>
                <c:pt idx="17">
                  <c:v>-0.20791169081775912</c:v>
                </c:pt>
                <c:pt idx="18">
                  <c:v>-0.30901699437494734</c:v>
                </c:pt>
                <c:pt idx="19">
                  <c:v>-0.40673664307580004</c:v>
                </c:pt>
                <c:pt idx="20">
                  <c:v>-0.49999999999999978</c:v>
                </c:pt>
                <c:pt idx="21">
                  <c:v>-0.58778525229247303</c:v>
                </c:pt>
                <c:pt idx="22">
                  <c:v>-0.66913060635885824</c:v>
                </c:pt>
                <c:pt idx="23">
                  <c:v>-0.74314482547739402</c:v>
                </c:pt>
                <c:pt idx="24">
                  <c:v>-0.80901699437494734</c:v>
                </c:pt>
                <c:pt idx="25">
                  <c:v>-0.86602540378443871</c:v>
                </c:pt>
                <c:pt idx="26">
                  <c:v>-0.91354545764260076</c:v>
                </c:pt>
                <c:pt idx="27">
                  <c:v>-0.95105651629515353</c:v>
                </c:pt>
                <c:pt idx="28">
                  <c:v>-0.97814760073380569</c:v>
                </c:pt>
                <c:pt idx="29">
                  <c:v>-0.99452189536827329</c:v>
                </c:pt>
                <c:pt idx="30">
                  <c:v>-1</c:v>
                </c:pt>
                <c:pt idx="31">
                  <c:v>-0.9945218953682734</c:v>
                </c:pt>
                <c:pt idx="32">
                  <c:v>-0.97814760073380569</c:v>
                </c:pt>
                <c:pt idx="33">
                  <c:v>-0.95105651629515353</c:v>
                </c:pt>
                <c:pt idx="34">
                  <c:v>-0.91354545764260109</c:v>
                </c:pt>
                <c:pt idx="35">
                  <c:v>-0.8660254037844386</c:v>
                </c:pt>
                <c:pt idx="36">
                  <c:v>-0.80901699437494756</c:v>
                </c:pt>
                <c:pt idx="37">
                  <c:v>-0.74314482547739424</c:v>
                </c:pt>
                <c:pt idx="38">
                  <c:v>-0.66913060635885846</c:v>
                </c:pt>
                <c:pt idx="39">
                  <c:v>-0.58778525229247325</c:v>
                </c:pt>
                <c:pt idx="40">
                  <c:v>-0.50000000000000044</c:v>
                </c:pt>
                <c:pt idx="41">
                  <c:v>-0.4067366430758001</c:v>
                </c:pt>
                <c:pt idx="42">
                  <c:v>-0.30901699437494756</c:v>
                </c:pt>
                <c:pt idx="43">
                  <c:v>-0.20791169081775979</c:v>
                </c:pt>
                <c:pt idx="44">
                  <c:v>-0.10452846326765336</c:v>
                </c:pt>
                <c:pt idx="45">
                  <c:v>-1.83772268236293E-16</c:v>
                </c:pt>
                <c:pt idx="46">
                  <c:v>0.10452846326765299</c:v>
                </c:pt>
                <c:pt idx="47">
                  <c:v>0.20791169081775857</c:v>
                </c:pt>
                <c:pt idx="48">
                  <c:v>0.30901699437494723</c:v>
                </c:pt>
                <c:pt idx="49">
                  <c:v>0.40673664307580054</c:v>
                </c:pt>
                <c:pt idx="50">
                  <c:v>0.50000000000000011</c:v>
                </c:pt>
                <c:pt idx="51">
                  <c:v>0.58778525229247292</c:v>
                </c:pt>
                <c:pt idx="52">
                  <c:v>0.66913060635885779</c:v>
                </c:pt>
                <c:pt idx="53">
                  <c:v>0.74314482547739424</c:v>
                </c:pt>
                <c:pt idx="54">
                  <c:v>0.80901699437494734</c:v>
                </c:pt>
                <c:pt idx="55">
                  <c:v>0.86602540378443837</c:v>
                </c:pt>
                <c:pt idx="56">
                  <c:v>0.91354545764260098</c:v>
                </c:pt>
                <c:pt idx="57">
                  <c:v>0.95105651629515353</c:v>
                </c:pt>
                <c:pt idx="58">
                  <c:v>0.97814760073380558</c:v>
                </c:pt>
                <c:pt idx="59">
                  <c:v>0.99452189536827329</c:v>
                </c:pt>
                <c:pt idx="60">
                  <c:v>1</c:v>
                </c:pt>
                <c:pt idx="61">
                  <c:v>0.9945218953682734</c:v>
                </c:pt>
                <c:pt idx="62">
                  <c:v>0.9781476007338058</c:v>
                </c:pt>
                <c:pt idx="63">
                  <c:v>0.95105651629515364</c:v>
                </c:pt>
                <c:pt idx="64">
                  <c:v>0.91354545764260109</c:v>
                </c:pt>
                <c:pt idx="65">
                  <c:v>0.86602540378443904</c:v>
                </c:pt>
                <c:pt idx="66">
                  <c:v>0.80901699437494701</c:v>
                </c:pt>
                <c:pt idx="67">
                  <c:v>0.74314482547739402</c:v>
                </c:pt>
                <c:pt idx="68">
                  <c:v>0.6691306063588589</c:v>
                </c:pt>
                <c:pt idx="69">
                  <c:v>0.58778525229247403</c:v>
                </c:pt>
                <c:pt idx="70">
                  <c:v>0.49999999999999972</c:v>
                </c:pt>
                <c:pt idx="71">
                  <c:v>0.40673664307580021</c:v>
                </c:pt>
                <c:pt idx="72">
                  <c:v>0.30901699437494773</c:v>
                </c:pt>
                <c:pt idx="73">
                  <c:v>0.20791169081775904</c:v>
                </c:pt>
                <c:pt idx="74">
                  <c:v>0.10452846326765347</c:v>
                </c:pt>
                <c:pt idx="75">
                  <c:v>3.06287113727155E-16</c:v>
                </c:pt>
                <c:pt idx="76">
                  <c:v>-0.10452846326765287</c:v>
                </c:pt>
                <c:pt idx="77">
                  <c:v>-0.20791169081776018</c:v>
                </c:pt>
                <c:pt idx="78">
                  <c:v>-0.30901699437494712</c:v>
                </c:pt>
                <c:pt idx="79">
                  <c:v>-0.40673664307580043</c:v>
                </c:pt>
                <c:pt idx="80">
                  <c:v>-0.49999999999999922</c:v>
                </c:pt>
                <c:pt idx="81">
                  <c:v>-0.58778525229247292</c:v>
                </c:pt>
                <c:pt idx="82">
                  <c:v>-0.66913060635885846</c:v>
                </c:pt>
                <c:pt idx="83">
                  <c:v>-0.74314482547739358</c:v>
                </c:pt>
                <c:pt idx="84">
                  <c:v>-0.80901699437494723</c:v>
                </c:pt>
                <c:pt idx="85">
                  <c:v>-0.86602540378443882</c:v>
                </c:pt>
                <c:pt idx="86">
                  <c:v>-0.91354545764260053</c:v>
                </c:pt>
                <c:pt idx="87">
                  <c:v>-0.95105651629515342</c:v>
                </c:pt>
                <c:pt idx="88">
                  <c:v>-0.97814760073380569</c:v>
                </c:pt>
                <c:pt idx="89">
                  <c:v>-0.99452189536827329</c:v>
                </c:pt>
                <c:pt idx="90">
                  <c:v>-1</c:v>
                </c:pt>
                <c:pt idx="91">
                  <c:v>-0.99452189536827329</c:v>
                </c:pt>
                <c:pt idx="92">
                  <c:v>-0.9781476007338058</c:v>
                </c:pt>
                <c:pt idx="93">
                  <c:v>-0.95105651629515364</c:v>
                </c:pt>
                <c:pt idx="94">
                  <c:v>-0.91354545764260153</c:v>
                </c:pt>
                <c:pt idx="95">
                  <c:v>-0.86602540378443826</c:v>
                </c:pt>
                <c:pt idx="96">
                  <c:v>-0.80901699437494767</c:v>
                </c:pt>
                <c:pt idx="97">
                  <c:v>-0.74314482547739524</c:v>
                </c:pt>
                <c:pt idx="98">
                  <c:v>-0.66913060635885768</c:v>
                </c:pt>
                <c:pt idx="99">
                  <c:v>-0.58778525229247347</c:v>
                </c:pt>
                <c:pt idx="100">
                  <c:v>-0.49999999999999983</c:v>
                </c:pt>
                <c:pt idx="101">
                  <c:v>-0.40673664307580115</c:v>
                </c:pt>
                <c:pt idx="102">
                  <c:v>-0.30901699437494784</c:v>
                </c:pt>
                <c:pt idx="103">
                  <c:v>-0.20791169081775918</c:v>
                </c:pt>
                <c:pt idx="104">
                  <c:v>-0.10452846326765448</c:v>
                </c:pt>
                <c:pt idx="105">
                  <c:v>-4.28801959218017E-16</c:v>
                </c:pt>
                <c:pt idx="106">
                  <c:v>0.10452846326765362</c:v>
                </c:pt>
                <c:pt idx="107">
                  <c:v>0.20791169081775834</c:v>
                </c:pt>
                <c:pt idx="108">
                  <c:v>0.30901699437494701</c:v>
                </c:pt>
                <c:pt idx="109">
                  <c:v>0.40673664307580032</c:v>
                </c:pt>
                <c:pt idx="110">
                  <c:v>0.49999999999999911</c:v>
                </c:pt>
                <c:pt idx="111">
                  <c:v>0.5877852522924728</c:v>
                </c:pt>
                <c:pt idx="112">
                  <c:v>0.66913060635885835</c:v>
                </c:pt>
                <c:pt idx="113">
                  <c:v>0.74314482547739358</c:v>
                </c:pt>
                <c:pt idx="114">
                  <c:v>0.80901699437494712</c:v>
                </c:pt>
                <c:pt idx="115">
                  <c:v>0.86602540378443871</c:v>
                </c:pt>
                <c:pt idx="116">
                  <c:v>0.91354545764260042</c:v>
                </c:pt>
                <c:pt idx="117">
                  <c:v>0.95105651629515342</c:v>
                </c:pt>
                <c:pt idx="118">
                  <c:v>0.97814760073380569</c:v>
                </c:pt>
                <c:pt idx="119">
                  <c:v>0.99452189536827318</c:v>
                </c:pt>
                <c:pt idx="120">
                  <c:v>1</c:v>
                </c:pt>
                <c:pt idx="121">
                  <c:v>0.99452189536827329</c:v>
                </c:pt>
                <c:pt idx="122">
                  <c:v>0.97814760073380591</c:v>
                </c:pt>
                <c:pt idx="123">
                  <c:v>0.95105651629515375</c:v>
                </c:pt>
                <c:pt idx="124">
                  <c:v>0.91354545764260153</c:v>
                </c:pt>
                <c:pt idx="125">
                  <c:v>0.86602540378443915</c:v>
                </c:pt>
                <c:pt idx="126">
                  <c:v>0.80901699437494767</c:v>
                </c:pt>
                <c:pt idx="127">
                  <c:v>0.74314482547739535</c:v>
                </c:pt>
                <c:pt idx="128">
                  <c:v>0.66913060635885901</c:v>
                </c:pt>
                <c:pt idx="129">
                  <c:v>0.58778525229247214</c:v>
                </c:pt>
                <c:pt idx="130">
                  <c:v>0.50000000000000144</c:v>
                </c:pt>
                <c:pt idx="131">
                  <c:v>0.40673664307580126</c:v>
                </c:pt>
                <c:pt idx="132">
                  <c:v>0.30901699437494623</c:v>
                </c:pt>
                <c:pt idx="133">
                  <c:v>0.20791169081776104</c:v>
                </c:pt>
                <c:pt idx="134">
                  <c:v>0.10452846326765283</c:v>
                </c:pt>
                <c:pt idx="135">
                  <c:v>2.3276736441091295E-15</c:v>
                </c:pt>
                <c:pt idx="136">
                  <c:v>-0.10452846326765174</c:v>
                </c:pt>
                <c:pt idx="137">
                  <c:v>-0.20791169081775995</c:v>
                </c:pt>
                <c:pt idx="138">
                  <c:v>-0.30901699437494518</c:v>
                </c:pt>
                <c:pt idx="139">
                  <c:v>-0.40673664307580021</c:v>
                </c:pt>
                <c:pt idx="140">
                  <c:v>-0.50000000000000056</c:v>
                </c:pt>
                <c:pt idx="141">
                  <c:v>-0.58778525229247269</c:v>
                </c:pt>
                <c:pt idx="142">
                  <c:v>-0.66913060635885824</c:v>
                </c:pt>
                <c:pt idx="143">
                  <c:v>-0.74314482547739469</c:v>
                </c:pt>
                <c:pt idx="144">
                  <c:v>-0.80901699437494712</c:v>
                </c:pt>
                <c:pt idx="145">
                  <c:v>-0.8660254037844386</c:v>
                </c:pt>
                <c:pt idx="146">
                  <c:v>-0.91354545764260109</c:v>
                </c:pt>
                <c:pt idx="147">
                  <c:v>-0.95105651629515342</c:v>
                </c:pt>
                <c:pt idx="148">
                  <c:v>-0.97814760073380569</c:v>
                </c:pt>
                <c:pt idx="149">
                  <c:v>-0.99452189536827318</c:v>
                </c:pt>
                <c:pt idx="150">
                  <c:v>-1</c:v>
                </c:pt>
                <c:pt idx="151">
                  <c:v>-0.99452189536827329</c:v>
                </c:pt>
                <c:pt idx="152">
                  <c:v>-0.97814760073380591</c:v>
                </c:pt>
                <c:pt idx="153">
                  <c:v>-0.95105651629515431</c:v>
                </c:pt>
                <c:pt idx="154">
                  <c:v>-0.9135454576426002</c:v>
                </c:pt>
                <c:pt idx="155">
                  <c:v>-0.86602540378443926</c:v>
                </c:pt>
                <c:pt idx="156">
                  <c:v>-0.80901699437494778</c:v>
                </c:pt>
                <c:pt idx="157">
                  <c:v>-0.74314482547739424</c:v>
                </c:pt>
                <c:pt idx="158">
                  <c:v>-0.66913060635885779</c:v>
                </c:pt>
                <c:pt idx="159">
                  <c:v>-0.58778525229247225</c:v>
                </c:pt>
                <c:pt idx="160">
                  <c:v>-0.50000000000000155</c:v>
                </c:pt>
                <c:pt idx="161">
                  <c:v>-0.40673664307580137</c:v>
                </c:pt>
                <c:pt idx="162">
                  <c:v>-0.30901699437494806</c:v>
                </c:pt>
                <c:pt idx="163">
                  <c:v>-0.2079116908177594</c:v>
                </c:pt>
                <c:pt idx="164">
                  <c:v>-0.10452846326765296</c:v>
                </c:pt>
                <c:pt idx="165">
                  <c:v>1.1025251892005095E-15</c:v>
                </c:pt>
                <c:pt idx="166">
                  <c:v>0.10452846326765163</c:v>
                </c:pt>
                <c:pt idx="167">
                  <c:v>0.20791169081775809</c:v>
                </c:pt>
                <c:pt idx="168">
                  <c:v>0.30901699437494679</c:v>
                </c:pt>
                <c:pt idx="169">
                  <c:v>0.4067366430758001</c:v>
                </c:pt>
                <c:pt idx="170">
                  <c:v>0.50000000000000044</c:v>
                </c:pt>
                <c:pt idx="171">
                  <c:v>0.58778525229247403</c:v>
                </c:pt>
                <c:pt idx="172">
                  <c:v>0.66913060635885679</c:v>
                </c:pt>
                <c:pt idx="173">
                  <c:v>0.74314482547739336</c:v>
                </c:pt>
                <c:pt idx="174">
                  <c:v>0.80901699437494701</c:v>
                </c:pt>
                <c:pt idx="175">
                  <c:v>0.8660254037844386</c:v>
                </c:pt>
                <c:pt idx="176">
                  <c:v>0.91354545764260109</c:v>
                </c:pt>
                <c:pt idx="177">
                  <c:v>0.95105651629515275</c:v>
                </c:pt>
                <c:pt idx="178">
                  <c:v>0.97814760073380524</c:v>
                </c:pt>
                <c:pt idx="179">
                  <c:v>0.99452189536827318</c:v>
                </c:pt>
                <c:pt idx="180">
                  <c:v>1</c:v>
                </c:pt>
                <c:pt idx="181">
                  <c:v>0.9945218953682734</c:v>
                </c:pt>
                <c:pt idx="182">
                  <c:v>0.97814760073380558</c:v>
                </c:pt>
                <c:pt idx="183">
                  <c:v>0.95105651629515431</c:v>
                </c:pt>
                <c:pt idx="184">
                  <c:v>0.91354545764260164</c:v>
                </c:pt>
                <c:pt idx="185">
                  <c:v>0.8660254037844376</c:v>
                </c:pt>
                <c:pt idx="186">
                  <c:v>0.8090169943749479</c:v>
                </c:pt>
                <c:pt idx="187">
                  <c:v>0.74314482547739436</c:v>
                </c:pt>
                <c:pt idx="188">
                  <c:v>0.66913060635886057</c:v>
                </c:pt>
                <c:pt idx="189">
                  <c:v>0.58778525229247514</c:v>
                </c:pt>
                <c:pt idx="190">
                  <c:v>0.49999999999999861</c:v>
                </c:pt>
                <c:pt idx="191">
                  <c:v>0.40673664307580149</c:v>
                </c:pt>
                <c:pt idx="192">
                  <c:v>0.30901699437494817</c:v>
                </c:pt>
                <c:pt idx="193">
                  <c:v>0.20791169081775954</c:v>
                </c:pt>
                <c:pt idx="194">
                  <c:v>0.10452846326765662</c:v>
                </c:pt>
                <c:pt idx="195">
                  <c:v>-9.8001034370964746E-16</c:v>
                </c:pt>
                <c:pt idx="196">
                  <c:v>-0.10452846326765503</c:v>
                </c:pt>
                <c:pt idx="197">
                  <c:v>-0.20791169081775798</c:v>
                </c:pt>
                <c:pt idx="198">
                  <c:v>-0.30901699437494667</c:v>
                </c:pt>
                <c:pt idx="199">
                  <c:v>-0.40673664307579677</c:v>
                </c:pt>
                <c:pt idx="200">
                  <c:v>-0.50000000000000033</c:v>
                </c:pt>
                <c:pt idx="201">
                  <c:v>-0.58778525229247391</c:v>
                </c:pt>
                <c:pt idx="202">
                  <c:v>-0.66913060635885668</c:v>
                </c:pt>
                <c:pt idx="203">
                  <c:v>-0.74314482547739324</c:v>
                </c:pt>
                <c:pt idx="204">
                  <c:v>-0.8090169943749469</c:v>
                </c:pt>
                <c:pt idx="205">
                  <c:v>-0.86602540378443849</c:v>
                </c:pt>
                <c:pt idx="206">
                  <c:v>-0.91354545764260109</c:v>
                </c:pt>
                <c:pt idx="207">
                  <c:v>-0.95105651629515386</c:v>
                </c:pt>
                <c:pt idx="208">
                  <c:v>-0.97814760073380524</c:v>
                </c:pt>
                <c:pt idx="209">
                  <c:v>-0.99452189536827318</c:v>
                </c:pt>
                <c:pt idx="210">
                  <c:v>-1</c:v>
                </c:pt>
                <c:pt idx="211">
                  <c:v>-0.9945218953682734</c:v>
                </c:pt>
                <c:pt idx="212">
                  <c:v>-0.97814760073380558</c:v>
                </c:pt>
                <c:pt idx="213">
                  <c:v>-0.95105651629515442</c:v>
                </c:pt>
                <c:pt idx="214">
                  <c:v>-0.91354545764260175</c:v>
                </c:pt>
                <c:pt idx="215">
                  <c:v>-0.86602540378443937</c:v>
                </c:pt>
                <c:pt idx="216">
                  <c:v>-0.8090169943749479</c:v>
                </c:pt>
                <c:pt idx="217">
                  <c:v>-0.74314482547739447</c:v>
                </c:pt>
                <c:pt idx="218">
                  <c:v>-0.66913060635885802</c:v>
                </c:pt>
                <c:pt idx="219">
                  <c:v>-0.58778525229247247</c:v>
                </c:pt>
                <c:pt idx="220">
                  <c:v>-0.50000000000000178</c:v>
                </c:pt>
                <c:pt idx="221">
                  <c:v>-0.4067366430758016</c:v>
                </c:pt>
                <c:pt idx="222">
                  <c:v>-0.30901699437494828</c:v>
                </c:pt>
                <c:pt idx="223">
                  <c:v>-0.20791169081775965</c:v>
                </c:pt>
                <c:pt idx="224">
                  <c:v>-0.10452846326765321</c:v>
                </c:pt>
                <c:pt idx="225">
                  <c:v>8.5749549821878546E-16</c:v>
                </c:pt>
                <c:pt idx="226">
                  <c:v>0.10452846326765138</c:v>
                </c:pt>
                <c:pt idx="227">
                  <c:v>0.20791169081775784</c:v>
                </c:pt>
                <c:pt idx="228">
                  <c:v>0.30901699437494656</c:v>
                </c:pt>
                <c:pt idx="229">
                  <c:v>0.40673664307579988</c:v>
                </c:pt>
                <c:pt idx="230">
                  <c:v>0.50000000000000022</c:v>
                </c:pt>
                <c:pt idx="231">
                  <c:v>0.58778525229247092</c:v>
                </c:pt>
                <c:pt idx="232">
                  <c:v>0.66913060635885668</c:v>
                </c:pt>
                <c:pt idx="233">
                  <c:v>0.74314482547739324</c:v>
                </c:pt>
                <c:pt idx="234">
                  <c:v>0.8090169943749469</c:v>
                </c:pt>
                <c:pt idx="235">
                  <c:v>0.86602540378443849</c:v>
                </c:pt>
                <c:pt idx="236">
                  <c:v>0.91354545764260098</c:v>
                </c:pt>
                <c:pt idx="237">
                  <c:v>0.95105651629515275</c:v>
                </c:pt>
                <c:pt idx="238">
                  <c:v>0.97814760073380524</c:v>
                </c:pt>
                <c:pt idx="239">
                  <c:v>0.99452189536827318</c:v>
                </c:pt>
                <c:pt idx="240">
                  <c:v>1</c:v>
                </c:pt>
                <c:pt idx="241">
                  <c:v>0.9945218953682734</c:v>
                </c:pt>
                <c:pt idx="242">
                  <c:v>0.97814760073380558</c:v>
                </c:pt>
                <c:pt idx="243">
                  <c:v>0.95105651629515442</c:v>
                </c:pt>
                <c:pt idx="244">
                  <c:v>0.91354545764260175</c:v>
                </c:pt>
                <c:pt idx="245">
                  <c:v>0.86602540378443948</c:v>
                </c:pt>
                <c:pt idx="246">
                  <c:v>0.80901699437494801</c:v>
                </c:pt>
                <c:pt idx="247">
                  <c:v>0.74314482547739447</c:v>
                </c:pt>
                <c:pt idx="248">
                  <c:v>0.66913060635886068</c:v>
                </c:pt>
                <c:pt idx="249">
                  <c:v>0.58778525229247536</c:v>
                </c:pt>
                <c:pt idx="250">
                  <c:v>0.50000000000000189</c:v>
                </c:pt>
                <c:pt idx="251">
                  <c:v>0.40673664307580171</c:v>
                </c:pt>
                <c:pt idx="252">
                  <c:v>0.30901699437494839</c:v>
                </c:pt>
                <c:pt idx="253">
                  <c:v>0.20791169081775976</c:v>
                </c:pt>
                <c:pt idx="254">
                  <c:v>0.10452846326765686</c:v>
                </c:pt>
                <c:pt idx="255">
                  <c:v>2.8177330260725775E-15</c:v>
                </c:pt>
                <c:pt idx="256">
                  <c:v>-0.10452846326765125</c:v>
                </c:pt>
                <c:pt idx="257">
                  <c:v>-0.20791169081775773</c:v>
                </c:pt>
                <c:pt idx="258">
                  <c:v>-0.30901699437494978</c:v>
                </c:pt>
                <c:pt idx="259">
                  <c:v>-0.40673664307579654</c:v>
                </c:pt>
                <c:pt idx="260">
                  <c:v>-0.499999999999997</c:v>
                </c:pt>
                <c:pt idx="261">
                  <c:v>-0.58778525229247081</c:v>
                </c:pt>
                <c:pt idx="262">
                  <c:v>-0.66913060635885657</c:v>
                </c:pt>
                <c:pt idx="263">
                  <c:v>-0.74314482547739547</c:v>
                </c:pt>
                <c:pt idx="264">
                  <c:v>-0.80901699437494889</c:v>
                </c:pt>
                <c:pt idx="265">
                  <c:v>-0.8660254037844366</c:v>
                </c:pt>
                <c:pt idx="266">
                  <c:v>-0.91354545764259953</c:v>
                </c:pt>
                <c:pt idx="267">
                  <c:v>-0.95105651629515264</c:v>
                </c:pt>
                <c:pt idx="268">
                  <c:v>-0.97814760073380591</c:v>
                </c:pt>
                <c:pt idx="269">
                  <c:v>-0.99452189536827351</c:v>
                </c:pt>
                <c:pt idx="270">
                  <c:v>-1</c:v>
                </c:pt>
                <c:pt idx="271">
                  <c:v>-0.99452189536827373</c:v>
                </c:pt>
                <c:pt idx="272">
                  <c:v>-0.97814760073380635</c:v>
                </c:pt>
                <c:pt idx="273">
                  <c:v>-0.95105651629515342</c:v>
                </c:pt>
                <c:pt idx="274">
                  <c:v>-0.91354545764260042</c:v>
                </c:pt>
                <c:pt idx="275">
                  <c:v>-0.86602540378443771</c:v>
                </c:pt>
                <c:pt idx="276">
                  <c:v>-0.80901699437495023</c:v>
                </c:pt>
                <c:pt idx="277">
                  <c:v>-0.74314482547739458</c:v>
                </c:pt>
                <c:pt idx="278">
                  <c:v>-0.66913060635885813</c:v>
                </c:pt>
                <c:pt idx="279">
                  <c:v>-0.58778525229247258</c:v>
                </c:pt>
                <c:pt idx="280">
                  <c:v>-0.49999999999999895</c:v>
                </c:pt>
                <c:pt idx="281">
                  <c:v>-0.40673664307579854</c:v>
                </c:pt>
                <c:pt idx="282">
                  <c:v>-0.30901699437494851</c:v>
                </c:pt>
                <c:pt idx="283">
                  <c:v>-0.2079116908177599</c:v>
                </c:pt>
                <c:pt idx="284">
                  <c:v>-0.10452846326765344</c:v>
                </c:pt>
                <c:pt idx="285">
                  <c:v>6.1246580723706145E-16</c:v>
                </c:pt>
                <c:pt idx="286">
                  <c:v>0.10452846326765466</c:v>
                </c:pt>
                <c:pt idx="287">
                  <c:v>0.20791169081775762</c:v>
                </c:pt>
                <c:pt idx="288">
                  <c:v>0.30901699437494629</c:v>
                </c:pt>
                <c:pt idx="289">
                  <c:v>0.40673664307579965</c:v>
                </c:pt>
                <c:pt idx="290">
                  <c:v>0.5</c:v>
                </c:pt>
                <c:pt idx="291">
                  <c:v>0.58778525229247358</c:v>
                </c:pt>
                <c:pt idx="292">
                  <c:v>0.66913060635885913</c:v>
                </c:pt>
                <c:pt idx="293">
                  <c:v>0.74314482547739302</c:v>
                </c:pt>
                <c:pt idx="294">
                  <c:v>0.80901699437494667</c:v>
                </c:pt>
                <c:pt idx="295">
                  <c:v>0.86602540378443837</c:v>
                </c:pt>
                <c:pt idx="296">
                  <c:v>0.91354545764260087</c:v>
                </c:pt>
                <c:pt idx="297">
                  <c:v>0.95105651629515375</c:v>
                </c:pt>
                <c:pt idx="298">
                  <c:v>0.97814760073380513</c:v>
                </c:pt>
                <c:pt idx="299">
                  <c:v>0.99452189536827318</c:v>
                </c:pt>
                <c:pt idx="300">
                  <c:v>1</c:v>
                </c:pt>
                <c:pt idx="301">
                  <c:v>0.9945218953682734</c:v>
                </c:pt>
                <c:pt idx="302">
                  <c:v>0.97814760073380569</c:v>
                </c:pt>
                <c:pt idx="303">
                  <c:v>0.95105651629515342</c:v>
                </c:pt>
                <c:pt idx="304">
                  <c:v>0.91354545764260187</c:v>
                </c:pt>
                <c:pt idx="305">
                  <c:v>0.8660254037844396</c:v>
                </c:pt>
                <c:pt idx="306">
                  <c:v>0.80901699437495023</c:v>
                </c:pt>
                <c:pt idx="307">
                  <c:v>0.74314482547739225</c:v>
                </c:pt>
                <c:pt idx="308">
                  <c:v>0.66913060635885557</c:v>
                </c:pt>
                <c:pt idx="309">
                  <c:v>0.58778525229247558</c:v>
                </c:pt>
                <c:pt idx="310">
                  <c:v>0.50000000000000211</c:v>
                </c:pt>
                <c:pt idx="311">
                  <c:v>0.40673664307580193</c:v>
                </c:pt>
                <c:pt idx="312">
                  <c:v>0.30901699437494862</c:v>
                </c:pt>
                <c:pt idx="313">
                  <c:v>0.20791169081776001</c:v>
                </c:pt>
                <c:pt idx="314">
                  <c:v>0.10452846326765357</c:v>
                </c:pt>
                <c:pt idx="315">
                  <c:v>6.6154763958548024E-15</c:v>
                </c:pt>
                <c:pt idx="316">
                  <c:v>-0.10452846326765454</c:v>
                </c:pt>
                <c:pt idx="317">
                  <c:v>-0.20791169081776098</c:v>
                </c:pt>
                <c:pt idx="318">
                  <c:v>-0.30901699437494956</c:v>
                </c:pt>
                <c:pt idx="319">
                  <c:v>-0.40673664307580282</c:v>
                </c:pt>
                <c:pt idx="320">
                  <c:v>-0.49999999999999684</c:v>
                </c:pt>
                <c:pt idx="321">
                  <c:v>-0.58778525229247058</c:v>
                </c:pt>
                <c:pt idx="322">
                  <c:v>-0.66913060635885635</c:v>
                </c:pt>
                <c:pt idx="323">
                  <c:v>-0.74314482547739291</c:v>
                </c:pt>
                <c:pt idx="324">
                  <c:v>-0.80901699437494667</c:v>
                </c:pt>
                <c:pt idx="325">
                  <c:v>-0.86602540378443826</c:v>
                </c:pt>
                <c:pt idx="326">
                  <c:v>-0.91354545764260087</c:v>
                </c:pt>
                <c:pt idx="327">
                  <c:v>-0.95105651629515375</c:v>
                </c:pt>
                <c:pt idx="328">
                  <c:v>-0.9781476007338058</c:v>
                </c:pt>
                <c:pt idx="329">
                  <c:v>-0.99452189536827351</c:v>
                </c:pt>
                <c:pt idx="330">
                  <c:v>-1</c:v>
                </c:pt>
                <c:pt idx="331">
                  <c:v>-0.99452189536827307</c:v>
                </c:pt>
                <c:pt idx="332">
                  <c:v>-0.97814760073380647</c:v>
                </c:pt>
                <c:pt idx="333">
                  <c:v>-0.95105651629515453</c:v>
                </c:pt>
                <c:pt idx="334">
                  <c:v>-0.91354545764260198</c:v>
                </c:pt>
                <c:pt idx="335">
                  <c:v>-0.8660254037844396</c:v>
                </c:pt>
                <c:pt idx="336">
                  <c:v>-0.80901699437494823</c:v>
                </c:pt>
                <c:pt idx="337">
                  <c:v>-0.7431448254773948</c:v>
                </c:pt>
                <c:pt idx="338">
                  <c:v>-0.66913060635885835</c:v>
                </c:pt>
                <c:pt idx="339">
                  <c:v>-0.5877852522924728</c:v>
                </c:pt>
                <c:pt idx="340">
                  <c:v>-0.49999999999999917</c:v>
                </c:pt>
                <c:pt idx="341">
                  <c:v>-0.40673664307579876</c:v>
                </c:pt>
                <c:pt idx="342">
                  <c:v>-0.3090169943749454</c:v>
                </c:pt>
                <c:pt idx="343">
                  <c:v>-0.20791169081776362</c:v>
                </c:pt>
                <c:pt idx="344">
                  <c:v>-0.10452846326765722</c:v>
                </c:pt>
                <c:pt idx="345">
                  <c:v>-3.1852775625451635E-15</c:v>
                </c:pt>
                <c:pt idx="346">
                  <c:v>0.10452846326765089</c:v>
                </c:pt>
                <c:pt idx="347">
                  <c:v>0.20791169081775737</c:v>
                </c:pt>
                <c:pt idx="348">
                  <c:v>0.30901699437494606</c:v>
                </c:pt>
                <c:pt idx="349">
                  <c:v>0.40673664307579943</c:v>
                </c:pt>
                <c:pt idx="350">
                  <c:v>0.49999999999999978</c:v>
                </c:pt>
                <c:pt idx="351">
                  <c:v>0.58778525229247336</c:v>
                </c:pt>
                <c:pt idx="352">
                  <c:v>0.6691306063588589</c:v>
                </c:pt>
                <c:pt idx="353">
                  <c:v>0.74314482547739524</c:v>
                </c:pt>
                <c:pt idx="354">
                  <c:v>0.80901699437494445</c:v>
                </c:pt>
                <c:pt idx="355">
                  <c:v>0.86602540378443649</c:v>
                </c:pt>
                <c:pt idx="356">
                  <c:v>0.91354545764259931</c:v>
                </c:pt>
                <c:pt idx="357">
                  <c:v>0.95105651629515253</c:v>
                </c:pt>
                <c:pt idx="358">
                  <c:v>0.97814760073380513</c:v>
                </c:pt>
                <c:pt idx="359">
                  <c:v>0.99452189536827307</c:v>
                </c:pt>
                <c:pt idx="360">
                  <c:v>1</c:v>
                </c:pt>
                <c:pt idx="361">
                  <c:v>0.9945218953682734</c:v>
                </c:pt>
                <c:pt idx="362">
                  <c:v>0.97814760073380569</c:v>
                </c:pt>
                <c:pt idx="363">
                  <c:v>0.95105651629515353</c:v>
                </c:pt>
                <c:pt idx="364">
                  <c:v>0.91354545764260053</c:v>
                </c:pt>
                <c:pt idx="365">
                  <c:v>0.86602540378444148</c:v>
                </c:pt>
                <c:pt idx="366">
                  <c:v>0.80901699437495034</c:v>
                </c:pt>
                <c:pt idx="367">
                  <c:v>0.74314482547739724</c:v>
                </c:pt>
                <c:pt idx="368">
                  <c:v>0.66913060635886112</c:v>
                </c:pt>
                <c:pt idx="369">
                  <c:v>0.5877852522924758</c:v>
                </c:pt>
                <c:pt idx="370">
                  <c:v>0.49999999999999617</c:v>
                </c:pt>
                <c:pt idx="371">
                  <c:v>0.40673664307580215</c:v>
                </c:pt>
                <c:pt idx="372">
                  <c:v>0.30901699437494889</c:v>
                </c:pt>
                <c:pt idx="373">
                  <c:v>0.20791169081776026</c:v>
                </c:pt>
                <c:pt idx="374">
                  <c:v>0.10452846326765382</c:v>
                </c:pt>
                <c:pt idx="375">
                  <c:v>-2.4492127076447545E-16</c:v>
                </c:pt>
                <c:pt idx="376">
                  <c:v>-0.10452846326764724</c:v>
                </c:pt>
                <c:pt idx="377">
                  <c:v>-0.20791169081775376</c:v>
                </c:pt>
                <c:pt idx="378">
                  <c:v>-0.30901699437494257</c:v>
                </c:pt>
                <c:pt idx="379">
                  <c:v>-0.4067366430757961</c:v>
                </c:pt>
                <c:pt idx="380">
                  <c:v>-0.50000000000000278</c:v>
                </c:pt>
                <c:pt idx="381">
                  <c:v>-0.58778525229247613</c:v>
                </c:pt>
                <c:pt idx="382">
                  <c:v>-0.66913060635885613</c:v>
                </c:pt>
                <c:pt idx="383">
                  <c:v>-0.7431448254773928</c:v>
                </c:pt>
                <c:pt idx="384">
                  <c:v>-0.80901699437494645</c:v>
                </c:pt>
                <c:pt idx="385">
                  <c:v>-0.86602540378443815</c:v>
                </c:pt>
                <c:pt idx="386">
                  <c:v>-0.91354545764260076</c:v>
                </c:pt>
                <c:pt idx="387">
                  <c:v>-0.95105651629515142</c:v>
                </c:pt>
                <c:pt idx="388">
                  <c:v>-0.97814760073380436</c:v>
                </c:pt>
                <c:pt idx="389">
                  <c:v>-0.99452189536827351</c:v>
                </c:pt>
                <c:pt idx="390">
                  <c:v>-1</c:v>
                </c:pt>
                <c:pt idx="391">
                  <c:v>-0.99452189536827307</c:v>
                </c:pt>
                <c:pt idx="392">
                  <c:v>-0.97814760073380502</c:v>
                </c:pt>
                <c:pt idx="393">
                  <c:v>-0.95105651629515464</c:v>
                </c:pt>
                <c:pt idx="394">
                  <c:v>-0.91354545764260198</c:v>
                </c:pt>
                <c:pt idx="395">
                  <c:v>-0.86602540378443971</c:v>
                </c:pt>
                <c:pt idx="396">
                  <c:v>-0.80901699437494834</c:v>
                </c:pt>
                <c:pt idx="397">
                  <c:v>-0.74314482547739491</c:v>
                </c:pt>
                <c:pt idx="398">
                  <c:v>-0.66913060635886379</c:v>
                </c:pt>
                <c:pt idx="399">
                  <c:v>-0.58778525229247303</c:v>
                </c:pt>
                <c:pt idx="400">
                  <c:v>-0.49999999999999939</c:v>
                </c:pt>
                <c:pt idx="401">
                  <c:v>-0.40673664307579899</c:v>
                </c:pt>
                <c:pt idx="402">
                  <c:v>-0.30901699437494562</c:v>
                </c:pt>
                <c:pt idx="403">
                  <c:v>-0.2079116908177569</c:v>
                </c:pt>
                <c:pt idx="404">
                  <c:v>-0.10452846326765747</c:v>
                </c:pt>
                <c:pt idx="405">
                  <c:v>-3.4303072535268875E-15</c:v>
                </c:pt>
                <c:pt idx="406">
                  <c:v>0.10452846326765064</c:v>
                </c:pt>
                <c:pt idx="407">
                  <c:v>0.20791169081775712</c:v>
                </c:pt>
                <c:pt idx="408">
                  <c:v>0.30901699437494584</c:v>
                </c:pt>
                <c:pt idx="409">
                  <c:v>0.40673664307579921</c:v>
                </c:pt>
                <c:pt idx="410">
                  <c:v>0.49999999999999956</c:v>
                </c:pt>
                <c:pt idx="411">
                  <c:v>0.58778525229247325</c:v>
                </c:pt>
                <c:pt idx="412">
                  <c:v>0.66913060635885868</c:v>
                </c:pt>
                <c:pt idx="413">
                  <c:v>0.74314482547739513</c:v>
                </c:pt>
                <c:pt idx="414">
                  <c:v>0.80901699437494856</c:v>
                </c:pt>
                <c:pt idx="415">
                  <c:v>0.86602540378443627</c:v>
                </c:pt>
                <c:pt idx="416">
                  <c:v>0.9135454576425992</c:v>
                </c:pt>
                <c:pt idx="417">
                  <c:v>0.95105651629515253</c:v>
                </c:pt>
                <c:pt idx="418">
                  <c:v>0.97814760073380502</c:v>
                </c:pt>
                <c:pt idx="419">
                  <c:v>0.99452189536827307</c:v>
                </c:pt>
                <c:pt idx="420">
                  <c:v>1</c:v>
                </c:pt>
                <c:pt idx="421">
                  <c:v>0.9945218953682734</c:v>
                </c:pt>
                <c:pt idx="422">
                  <c:v>0.9781476007338058</c:v>
                </c:pt>
                <c:pt idx="423">
                  <c:v>0.95105651629515353</c:v>
                </c:pt>
                <c:pt idx="424">
                  <c:v>0.91354545764260064</c:v>
                </c:pt>
                <c:pt idx="425">
                  <c:v>0.86602540378443804</c:v>
                </c:pt>
                <c:pt idx="426">
                  <c:v>0.80901699437495056</c:v>
                </c:pt>
                <c:pt idx="427">
                  <c:v>0.74314482547739735</c:v>
                </c:pt>
                <c:pt idx="428">
                  <c:v>0.66913060635886124</c:v>
                </c:pt>
                <c:pt idx="429">
                  <c:v>0.58778525229247602</c:v>
                </c:pt>
                <c:pt idx="430">
                  <c:v>0.50000000000000255</c:v>
                </c:pt>
                <c:pt idx="431">
                  <c:v>0.40673664307580237</c:v>
                </c:pt>
                <c:pt idx="432">
                  <c:v>0.30901699437494912</c:v>
                </c:pt>
                <c:pt idx="433">
                  <c:v>0.20791169081776048</c:v>
                </c:pt>
                <c:pt idx="434">
                  <c:v>0.10452846326765405</c:v>
                </c:pt>
                <c:pt idx="435">
                  <c:v>1.0842021724855044E-19</c:v>
                </c:pt>
                <c:pt idx="436">
                  <c:v>-0.10452846326765405</c:v>
                </c:pt>
                <c:pt idx="437">
                  <c:v>-0.20791169081776048</c:v>
                </c:pt>
                <c:pt idx="438">
                  <c:v>-0.30901699437494912</c:v>
                </c:pt>
                <c:pt idx="439">
                  <c:v>-0.40673664307580237</c:v>
                </c:pt>
                <c:pt idx="440">
                  <c:v>-0.49999999999999639</c:v>
                </c:pt>
                <c:pt idx="441">
                  <c:v>-0.58778525229247025</c:v>
                </c:pt>
                <c:pt idx="442">
                  <c:v>-0.66913060635885602</c:v>
                </c:pt>
                <c:pt idx="443">
                  <c:v>-0.74314482547739258</c:v>
                </c:pt>
                <c:pt idx="444">
                  <c:v>-0.80901699437494634</c:v>
                </c:pt>
                <c:pt idx="445">
                  <c:v>-0.86602540378443804</c:v>
                </c:pt>
                <c:pt idx="446">
                  <c:v>-0.91354545764260064</c:v>
                </c:pt>
                <c:pt idx="447">
                  <c:v>-0.95105651629515353</c:v>
                </c:pt>
                <c:pt idx="448">
                  <c:v>-0.9781476007338058</c:v>
                </c:pt>
                <c:pt idx="449">
                  <c:v>-0.9945218953682734</c:v>
                </c:pt>
                <c:pt idx="450">
                  <c:v>-1</c:v>
                </c:pt>
                <c:pt idx="451">
                  <c:v>-0.99452189536827384</c:v>
                </c:pt>
                <c:pt idx="452">
                  <c:v>-0.97814760073380647</c:v>
                </c:pt>
                <c:pt idx="453">
                  <c:v>-0.95105651629515464</c:v>
                </c:pt>
                <c:pt idx="454">
                  <c:v>-0.91354545764260209</c:v>
                </c:pt>
                <c:pt idx="455">
                  <c:v>-0.86602540378443982</c:v>
                </c:pt>
                <c:pt idx="456">
                  <c:v>-0.80901699437494856</c:v>
                </c:pt>
                <c:pt idx="457">
                  <c:v>-0.74314482547739513</c:v>
                </c:pt>
                <c:pt idx="458">
                  <c:v>-0.66913060635885868</c:v>
                </c:pt>
                <c:pt idx="459">
                  <c:v>-0.58778525229247325</c:v>
                </c:pt>
                <c:pt idx="460">
                  <c:v>-0.49999999999999956</c:v>
                </c:pt>
                <c:pt idx="461">
                  <c:v>-0.40673664307579921</c:v>
                </c:pt>
                <c:pt idx="462">
                  <c:v>-0.30901699437495261</c:v>
                </c:pt>
                <c:pt idx="463">
                  <c:v>-0.20791169081776409</c:v>
                </c:pt>
                <c:pt idx="464">
                  <c:v>-0.10452846326765772</c:v>
                </c:pt>
                <c:pt idx="465">
                  <c:v>-3.6753369445086115E-15</c:v>
                </c:pt>
                <c:pt idx="466">
                  <c:v>0.1045284632676504</c:v>
                </c:pt>
                <c:pt idx="467">
                  <c:v>0.2079116908177569</c:v>
                </c:pt>
                <c:pt idx="468">
                  <c:v>0.30901699437494562</c:v>
                </c:pt>
                <c:pt idx="469">
                  <c:v>0.40673664307579899</c:v>
                </c:pt>
                <c:pt idx="470">
                  <c:v>0.49999999999999939</c:v>
                </c:pt>
                <c:pt idx="471">
                  <c:v>0.58778525229247303</c:v>
                </c:pt>
                <c:pt idx="472">
                  <c:v>0.66913060635885857</c:v>
                </c:pt>
                <c:pt idx="473">
                  <c:v>0.74314482547739491</c:v>
                </c:pt>
                <c:pt idx="474">
                  <c:v>0.80901699437494423</c:v>
                </c:pt>
                <c:pt idx="475">
                  <c:v>0.86602540378443615</c:v>
                </c:pt>
                <c:pt idx="476">
                  <c:v>0.91354545764259909</c:v>
                </c:pt>
                <c:pt idx="477">
                  <c:v>0.95105651629515242</c:v>
                </c:pt>
                <c:pt idx="478">
                  <c:v>0.97814760073380502</c:v>
                </c:pt>
                <c:pt idx="479">
                  <c:v>0.99452189536827307</c:v>
                </c:pt>
                <c:pt idx="480">
                  <c:v>1</c:v>
                </c:pt>
                <c:pt idx="481">
                  <c:v>0.99452189536827351</c:v>
                </c:pt>
                <c:pt idx="482">
                  <c:v>0.9781476007338058</c:v>
                </c:pt>
                <c:pt idx="483">
                  <c:v>0.95105651629515364</c:v>
                </c:pt>
                <c:pt idx="484">
                  <c:v>0.91354545764260076</c:v>
                </c:pt>
                <c:pt idx="485">
                  <c:v>0.86602540378444171</c:v>
                </c:pt>
                <c:pt idx="486">
                  <c:v>0.80901699437495067</c:v>
                </c:pt>
                <c:pt idx="487">
                  <c:v>0.74314482547739757</c:v>
                </c:pt>
                <c:pt idx="488">
                  <c:v>0.66913060635886146</c:v>
                </c:pt>
                <c:pt idx="489">
                  <c:v>0.58778525229247613</c:v>
                </c:pt>
                <c:pt idx="490">
                  <c:v>0.50000000000000278</c:v>
                </c:pt>
                <c:pt idx="491">
                  <c:v>0.4067366430758026</c:v>
                </c:pt>
                <c:pt idx="492">
                  <c:v>0.30901699437494934</c:v>
                </c:pt>
                <c:pt idx="493">
                  <c:v>0.20791169081776073</c:v>
                </c:pt>
                <c:pt idx="494">
                  <c:v>0.1045284632676543</c:v>
                </c:pt>
                <c:pt idx="495">
                  <c:v>2.4513811119897255E-16</c:v>
                </c:pt>
                <c:pt idx="496">
                  <c:v>-0.10452846326764674</c:v>
                </c:pt>
                <c:pt idx="497">
                  <c:v>-0.20791169081775329</c:v>
                </c:pt>
                <c:pt idx="498">
                  <c:v>-0.30901699437494212</c:v>
                </c:pt>
                <c:pt idx="499">
                  <c:v>-0.40673664307579566</c:v>
                </c:pt>
                <c:pt idx="500">
                  <c:v>-0.49999999999999617</c:v>
                </c:pt>
                <c:pt idx="501">
                  <c:v>-0.58778525229247003</c:v>
                </c:pt>
                <c:pt idx="502">
                  <c:v>-0.6691306063588558</c:v>
                </c:pt>
                <c:pt idx="503">
                  <c:v>-0.74314482547739247</c:v>
                </c:pt>
                <c:pt idx="504">
                  <c:v>-0.80901699437494623</c:v>
                </c:pt>
                <c:pt idx="505">
                  <c:v>-0.86602540378443793</c:v>
                </c:pt>
                <c:pt idx="506">
                  <c:v>-0.91354545764260053</c:v>
                </c:pt>
                <c:pt idx="507">
                  <c:v>-0.95105651629515131</c:v>
                </c:pt>
                <c:pt idx="508">
                  <c:v>-0.97814760073380425</c:v>
                </c:pt>
                <c:pt idx="509">
                  <c:v>-0.99452189536827273</c:v>
                </c:pt>
                <c:pt idx="510">
                  <c:v>-1</c:v>
                </c:pt>
                <c:pt idx="511">
                  <c:v>-0.99452189536827384</c:v>
                </c:pt>
                <c:pt idx="512">
                  <c:v>-0.97814760073380658</c:v>
                </c:pt>
                <c:pt idx="513">
                  <c:v>-0.95105651629515475</c:v>
                </c:pt>
                <c:pt idx="514">
                  <c:v>-0.9135454576426022</c:v>
                </c:pt>
                <c:pt idx="515">
                  <c:v>-0.86602540378444004</c:v>
                </c:pt>
                <c:pt idx="516">
                  <c:v>-0.80901699437494445</c:v>
                </c:pt>
                <c:pt idx="517">
                  <c:v>-0.74314482547739047</c:v>
                </c:pt>
                <c:pt idx="518">
                  <c:v>-0.66913060635886423</c:v>
                </c:pt>
                <c:pt idx="519">
                  <c:v>-0.58778525229247913</c:v>
                </c:pt>
                <c:pt idx="520">
                  <c:v>-0.500000000000006</c:v>
                </c:pt>
                <c:pt idx="521">
                  <c:v>-0.40673664307580593</c:v>
                </c:pt>
                <c:pt idx="522">
                  <c:v>-0.30901699437495284</c:v>
                </c:pt>
                <c:pt idx="523">
                  <c:v>-0.20791169081776431</c:v>
                </c:pt>
                <c:pt idx="524">
                  <c:v>-0.10452846326765795</c:v>
                </c:pt>
                <c:pt idx="525">
                  <c:v>-3.9203666354903355E-15</c:v>
                </c:pt>
                <c:pt idx="526">
                  <c:v>0.10452846326765722</c:v>
                </c:pt>
                <c:pt idx="527">
                  <c:v>0.20791169081776359</c:v>
                </c:pt>
                <c:pt idx="528">
                  <c:v>0.30901699437495211</c:v>
                </c:pt>
                <c:pt idx="529">
                  <c:v>0.40673664307579227</c:v>
                </c:pt>
                <c:pt idx="530">
                  <c:v>0.49999999999999301</c:v>
                </c:pt>
                <c:pt idx="531">
                  <c:v>0.58778525229246703</c:v>
                </c:pt>
                <c:pt idx="532">
                  <c:v>0.66913060635885313</c:v>
                </c:pt>
                <c:pt idx="533">
                  <c:v>0.74314482547739003</c:v>
                </c:pt>
                <c:pt idx="534">
                  <c:v>0.80901699437494401</c:v>
                </c:pt>
                <c:pt idx="535">
                  <c:v>0.8660254037844396</c:v>
                </c:pt>
                <c:pt idx="536">
                  <c:v>0.91354545764260198</c:v>
                </c:pt>
                <c:pt idx="537">
                  <c:v>0.95105651629515453</c:v>
                </c:pt>
                <c:pt idx="538">
                  <c:v>0.97814760073380647</c:v>
                </c:pt>
                <c:pt idx="539">
                  <c:v>0.99452189536827373</c:v>
                </c:pt>
                <c:pt idx="540">
                  <c:v>1</c:v>
                </c:pt>
                <c:pt idx="541">
                  <c:v>0.99452189536827429</c:v>
                </c:pt>
                <c:pt idx="542">
                  <c:v>0.97814760073380735</c:v>
                </c:pt>
                <c:pt idx="543">
                  <c:v>0.95105651629515586</c:v>
                </c:pt>
                <c:pt idx="544">
                  <c:v>0.91354545764260375</c:v>
                </c:pt>
                <c:pt idx="545">
                  <c:v>0.86602540378443826</c:v>
                </c:pt>
                <c:pt idx="546">
                  <c:v>0.80901699437494667</c:v>
                </c:pt>
                <c:pt idx="547">
                  <c:v>0.74314482547739291</c:v>
                </c:pt>
                <c:pt idx="548">
                  <c:v>0.66913060635885635</c:v>
                </c:pt>
                <c:pt idx="549">
                  <c:v>0.58778525229247058</c:v>
                </c:pt>
                <c:pt idx="550">
                  <c:v>0.49999999999999684</c:v>
                </c:pt>
                <c:pt idx="551">
                  <c:v>0.40673664307580931</c:v>
                </c:pt>
                <c:pt idx="552">
                  <c:v>0.30901699437495633</c:v>
                </c:pt>
                <c:pt idx="553">
                  <c:v>0.20791169081776792</c:v>
                </c:pt>
                <c:pt idx="554">
                  <c:v>0.10452846326765454</c:v>
                </c:pt>
                <c:pt idx="555">
                  <c:v>4.9016780218069655E-16</c:v>
                </c:pt>
                <c:pt idx="556">
                  <c:v>-0.10452846326765357</c:v>
                </c:pt>
                <c:pt idx="557">
                  <c:v>-0.20791169081776001</c:v>
                </c:pt>
                <c:pt idx="558">
                  <c:v>-0.30901699437494862</c:v>
                </c:pt>
                <c:pt idx="559">
                  <c:v>-0.40673664307580193</c:v>
                </c:pt>
                <c:pt idx="560">
                  <c:v>-0.50000000000000211</c:v>
                </c:pt>
                <c:pt idx="561">
                  <c:v>-0.58778525229247558</c:v>
                </c:pt>
                <c:pt idx="562">
                  <c:v>-0.6691306063588609</c:v>
                </c:pt>
                <c:pt idx="563">
                  <c:v>-0.74314482547738758</c:v>
                </c:pt>
                <c:pt idx="564">
                  <c:v>-0.80901699437494612</c:v>
                </c:pt>
                <c:pt idx="565">
                  <c:v>-0.86602540378443782</c:v>
                </c:pt>
                <c:pt idx="566">
                  <c:v>-0.91354545764260042</c:v>
                </c:pt>
                <c:pt idx="567">
                  <c:v>-0.95105651629515342</c:v>
                </c:pt>
                <c:pt idx="568">
                  <c:v>-0.97814760073380569</c:v>
                </c:pt>
                <c:pt idx="569">
                  <c:v>-0.9945218953682734</c:v>
                </c:pt>
                <c:pt idx="570">
                  <c:v>-1</c:v>
                </c:pt>
                <c:pt idx="571">
                  <c:v>-0.99452189536827318</c:v>
                </c:pt>
                <c:pt idx="572">
                  <c:v>-0.97814760073380513</c:v>
                </c:pt>
                <c:pt idx="573">
                  <c:v>-0.95105651629515264</c:v>
                </c:pt>
                <c:pt idx="574">
                  <c:v>-0.91354545764260231</c:v>
                </c:pt>
                <c:pt idx="575">
                  <c:v>-0.86602540378444015</c:v>
                </c:pt>
                <c:pt idx="576">
                  <c:v>-0.80901699437494878</c:v>
                </c:pt>
                <c:pt idx="577">
                  <c:v>-0.74314482547739547</c:v>
                </c:pt>
                <c:pt idx="578">
                  <c:v>-0.66913060635885913</c:v>
                </c:pt>
                <c:pt idx="579">
                  <c:v>-0.58778525229247358</c:v>
                </c:pt>
                <c:pt idx="580">
                  <c:v>-0.5</c:v>
                </c:pt>
                <c:pt idx="581">
                  <c:v>-0.40673664307579965</c:v>
                </c:pt>
                <c:pt idx="582">
                  <c:v>-0.30901699437494629</c:v>
                </c:pt>
                <c:pt idx="583">
                  <c:v>-0.20791169081775762</c:v>
                </c:pt>
                <c:pt idx="584">
                  <c:v>-0.10452846326765113</c:v>
                </c:pt>
                <c:pt idx="585">
                  <c:v>-4.1653963264720595E-15</c:v>
                </c:pt>
                <c:pt idx="586">
                  <c:v>0.10452846326764992</c:v>
                </c:pt>
                <c:pt idx="587">
                  <c:v>0.2079116908177564</c:v>
                </c:pt>
                <c:pt idx="588">
                  <c:v>0.30901699437494512</c:v>
                </c:pt>
                <c:pt idx="589">
                  <c:v>0.40673664307579854</c:v>
                </c:pt>
                <c:pt idx="590">
                  <c:v>0.49999999999999895</c:v>
                </c:pt>
                <c:pt idx="591">
                  <c:v>0.58778525229247258</c:v>
                </c:pt>
                <c:pt idx="592">
                  <c:v>0.66913060635885813</c:v>
                </c:pt>
                <c:pt idx="593">
                  <c:v>0.74314482547739458</c:v>
                </c:pt>
                <c:pt idx="594">
                  <c:v>0.80901699437494812</c:v>
                </c:pt>
                <c:pt idx="595">
                  <c:v>0.86602540378443948</c:v>
                </c:pt>
                <c:pt idx="596">
                  <c:v>0.91354545764259898</c:v>
                </c:pt>
                <c:pt idx="597">
                  <c:v>0.95105651629515231</c:v>
                </c:pt>
                <c:pt idx="598">
                  <c:v>0.97814760073380491</c:v>
                </c:pt>
                <c:pt idx="599">
                  <c:v>0.99452189536827307</c:v>
                </c:pt>
                <c:pt idx="600">
                  <c:v>1</c:v>
                </c:pt>
                <c:pt idx="601">
                  <c:v>0.99452189536827351</c:v>
                </c:pt>
                <c:pt idx="602">
                  <c:v>0.97814760073380591</c:v>
                </c:pt>
                <c:pt idx="603">
                  <c:v>0.95105651629515375</c:v>
                </c:pt>
                <c:pt idx="604">
                  <c:v>0.91354545764260098</c:v>
                </c:pt>
                <c:pt idx="605">
                  <c:v>0.86602540378443837</c:v>
                </c:pt>
                <c:pt idx="606">
                  <c:v>0.80901699437494679</c:v>
                </c:pt>
                <c:pt idx="607">
                  <c:v>0.74314482547739791</c:v>
                </c:pt>
                <c:pt idx="608">
                  <c:v>0.66913060635886179</c:v>
                </c:pt>
                <c:pt idx="609">
                  <c:v>0.58778525229247658</c:v>
                </c:pt>
                <c:pt idx="610">
                  <c:v>0.50000000000000322</c:v>
                </c:pt>
                <c:pt idx="611">
                  <c:v>0.40673664307580304</c:v>
                </c:pt>
                <c:pt idx="612">
                  <c:v>0.30901699437495656</c:v>
                </c:pt>
                <c:pt idx="613">
                  <c:v>0.20791169081775426</c:v>
                </c:pt>
                <c:pt idx="614">
                  <c:v>0.10452846326764773</c:v>
                </c:pt>
                <c:pt idx="615">
                  <c:v>-6.3702298644385813E-15</c:v>
                </c:pt>
                <c:pt idx="616">
                  <c:v>-0.1045284632676604</c:v>
                </c:pt>
                <c:pt idx="617">
                  <c:v>-0.20791169081776673</c:v>
                </c:pt>
                <c:pt idx="618">
                  <c:v>-0.30901699437494162</c:v>
                </c:pt>
                <c:pt idx="619">
                  <c:v>-0.40673664307579521</c:v>
                </c:pt>
                <c:pt idx="620">
                  <c:v>-0.49999999999999578</c:v>
                </c:pt>
                <c:pt idx="621">
                  <c:v>-0.5877852522924697</c:v>
                </c:pt>
                <c:pt idx="622">
                  <c:v>-0.66913060635885546</c:v>
                </c:pt>
                <c:pt idx="623">
                  <c:v>-0.74314482547739213</c:v>
                </c:pt>
                <c:pt idx="624">
                  <c:v>-0.8090169943749459</c:v>
                </c:pt>
                <c:pt idx="625">
                  <c:v>-0.86602540378443771</c:v>
                </c:pt>
                <c:pt idx="626">
                  <c:v>-0.91354545764260031</c:v>
                </c:pt>
                <c:pt idx="627">
                  <c:v>-0.95105651629515331</c:v>
                </c:pt>
                <c:pt idx="628">
                  <c:v>-0.97814760073380558</c:v>
                </c:pt>
                <c:pt idx="629">
                  <c:v>-0.99452189536827185</c:v>
                </c:pt>
                <c:pt idx="630">
                  <c:v>-1</c:v>
                </c:pt>
                <c:pt idx="631">
                  <c:v>-0.99452189536827462</c:v>
                </c:pt>
                <c:pt idx="632">
                  <c:v>-0.97814760073380524</c:v>
                </c:pt>
                <c:pt idx="633">
                  <c:v>-0.95105651629515275</c:v>
                </c:pt>
                <c:pt idx="634">
                  <c:v>-0.91354545764259953</c:v>
                </c:pt>
                <c:pt idx="635">
                  <c:v>-0.86602540378443671</c:v>
                </c:pt>
                <c:pt idx="636">
                  <c:v>-0.80901699437494479</c:v>
                </c:pt>
                <c:pt idx="637">
                  <c:v>-0.7431448254773908</c:v>
                </c:pt>
                <c:pt idx="638">
                  <c:v>-0.66913060635885402</c:v>
                </c:pt>
                <c:pt idx="639">
                  <c:v>-0.58778525229246803</c:v>
                </c:pt>
                <c:pt idx="640">
                  <c:v>-0.50000000000000633</c:v>
                </c:pt>
                <c:pt idx="641">
                  <c:v>-0.40673664307580637</c:v>
                </c:pt>
                <c:pt idx="642">
                  <c:v>-0.30901699437495328</c:v>
                </c:pt>
                <c:pt idx="643">
                  <c:v>-0.20791169081776481</c:v>
                </c:pt>
                <c:pt idx="644">
                  <c:v>-0.10452846326765844</c:v>
                </c:pt>
                <c:pt idx="645">
                  <c:v>-4.4104260174537835E-15</c:v>
                </c:pt>
                <c:pt idx="646">
                  <c:v>0.10452846326764967</c:v>
                </c:pt>
                <c:pt idx="647">
                  <c:v>0.20791169081775618</c:v>
                </c:pt>
                <c:pt idx="648">
                  <c:v>0.3090169943749449</c:v>
                </c:pt>
                <c:pt idx="649">
                  <c:v>0.40673664307579832</c:v>
                </c:pt>
                <c:pt idx="650">
                  <c:v>0.49999999999999872</c:v>
                </c:pt>
                <c:pt idx="651">
                  <c:v>0.58778525229247247</c:v>
                </c:pt>
                <c:pt idx="652">
                  <c:v>0.66913060635885802</c:v>
                </c:pt>
                <c:pt idx="653">
                  <c:v>0.74314482547739447</c:v>
                </c:pt>
                <c:pt idx="654">
                  <c:v>0.8090169943749479</c:v>
                </c:pt>
                <c:pt idx="655">
                  <c:v>0.86602540378443937</c:v>
                </c:pt>
                <c:pt idx="656">
                  <c:v>0.91354545764260175</c:v>
                </c:pt>
                <c:pt idx="657">
                  <c:v>0.95105651629515442</c:v>
                </c:pt>
                <c:pt idx="658">
                  <c:v>0.97814760073380635</c:v>
                </c:pt>
                <c:pt idx="659">
                  <c:v>0.99452189536827373</c:v>
                </c:pt>
                <c:pt idx="660">
                  <c:v>1</c:v>
                </c:pt>
                <c:pt idx="661">
                  <c:v>0.99452189536827285</c:v>
                </c:pt>
                <c:pt idx="662">
                  <c:v>0.97814760073380447</c:v>
                </c:pt>
                <c:pt idx="663">
                  <c:v>0.95105651629515608</c:v>
                </c:pt>
                <c:pt idx="664">
                  <c:v>0.91354545764260398</c:v>
                </c:pt>
                <c:pt idx="665">
                  <c:v>0.86602540378444204</c:v>
                </c:pt>
                <c:pt idx="666">
                  <c:v>0.80901699437495111</c:v>
                </c:pt>
                <c:pt idx="667">
                  <c:v>0.74314482547739802</c:v>
                </c:pt>
                <c:pt idx="668">
                  <c:v>0.66913060635886201</c:v>
                </c:pt>
                <c:pt idx="669">
                  <c:v>0.5877852522924768</c:v>
                </c:pt>
                <c:pt idx="670">
                  <c:v>0.50000000000000344</c:v>
                </c:pt>
                <c:pt idx="671">
                  <c:v>0.40673664307580326</c:v>
                </c:pt>
                <c:pt idx="672">
                  <c:v>0.30901699437495006</c:v>
                </c:pt>
                <c:pt idx="673">
                  <c:v>0.20791169081776145</c:v>
                </c:pt>
                <c:pt idx="674">
                  <c:v>0.10452846326765503</c:v>
                </c:pt>
                <c:pt idx="675">
                  <c:v>9.8022718414414456E-16</c:v>
                </c:pt>
                <c:pt idx="676">
                  <c:v>-0.10452846326765308</c:v>
                </c:pt>
                <c:pt idx="677">
                  <c:v>-0.20791169081775954</c:v>
                </c:pt>
                <c:pt idx="678">
                  <c:v>-0.30901699437494817</c:v>
                </c:pt>
                <c:pt idx="679">
                  <c:v>-0.40673664307580149</c:v>
                </c:pt>
                <c:pt idx="680">
                  <c:v>-0.50000000000000167</c:v>
                </c:pt>
                <c:pt idx="681">
                  <c:v>-0.58778525229247514</c:v>
                </c:pt>
                <c:pt idx="682">
                  <c:v>-0.66913060635886057</c:v>
                </c:pt>
                <c:pt idx="683">
                  <c:v>-0.74314482547739669</c:v>
                </c:pt>
                <c:pt idx="684">
                  <c:v>-0.80901699437495</c:v>
                </c:pt>
                <c:pt idx="685">
                  <c:v>-0.86602540378443404</c:v>
                </c:pt>
                <c:pt idx="686">
                  <c:v>-0.91354545764259731</c:v>
                </c:pt>
                <c:pt idx="687">
                  <c:v>-0.95105651629515109</c:v>
                </c:pt>
                <c:pt idx="688">
                  <c:v>-0.97814760073380402</c:v>
                </c:pt>
                <c:pt idx="689">
                  <c:v>-0.99452189536827262</c:v>
                </c:pt>
                <c:pt idx="690">
                  <c:v>-1</c:v>
                </c:pt>
                <c:pt idx="691">
                  <c:v>-0.99452189536827396</c:v>
                </c:pt>
                <c:pt idx="692">
                  <c:v>-0.97814760073380669</c:v>
                </c:pt>
                <c:pt idx="693">
                  <c:v>-0.95105651629515497</c:v>
                </c:pt>
                <c:pt idx="694">
                  <c:v>-0.91354545764260253</c:v>
                </c:pt>
                <c:pt idx="695">
                  <c:v>-0.86602540378444037</c:v>
                </c:pt>
                <c:pt idx="696">
                  <c:v>-0.80901699437494912</c:v>
                </c:pt>
                <c:pt idx="697">
                  <c:v>-0.7431448254773958</c:v>
                </c:pt>
                <c:pt idx="698">
                  <c:v>-0.66913060635885946</c:v>
                </c:pt>
                <c:pt idx="699">
                  <c:v>-0.58778525229247403</c:v>
                </c:pt>
                <c:pt idx="700">
                  <c:v>-0.50000000000000044</c:v>
                </c:pt>
                <c:pt idx="701">
                  <c:v>-0.4067366430758001</c:v>
                </c:pt>
                <c:pt idx="702">
                  <c:v>-0.30901699437494679</c:v>
                </c:pt>
                <c:pt idx="703">
                  <c:v>-0.20791169081775809</c:v>
                </c:pt>
                <c:pt idx="704">
                  <c:v>-0.10452846326765163</c:v>
                </c:pt>
                <c:pt idx="705">
                  <c:v>2.4499716491654944E-15</c:v>
                </c:pt>
                <c:pt idx="706">
                  <c:v>0.1045284632676565</c:v>
                </c:pt>
                <c:pt idx="707">
                  <c:v>0.20791169081774899</c:v>
                </c:pt>
                <c:pt idx="708">
                  <c:v>0.3090169943749379</c:v>
                </c:pt>
                <c:pt idx="709">
                  <c:v>0.4067366430757916</c:v>
                </c:pt>
                <c:pt idx="710">
                  <c:v>0.49999999999999234</c:v>
                </c:pt>
                <c:pt idx="711">
                  <c:v>0.58778525229246648</c:v>
                </c:pt>
                <c:pt idx="712">
                  <c:v>0.66913060635885258</c:v>
                </c:pt>
                <c:pt idx="713">
                  <c:v>0.74314482547738947</c:v>
                </c:pt>
                <c:pt idx="714">
                  <c:v>0.80901699437494368</c:v>
                </c:pt>
                <c:pt idx="715">
                  <c:v>0.86602540378443571</c:v>
                </c:pt>
                <c:pt idx="716">
                  <c:v>0.91354545764259876</c:v>
                </c:pt>
                <c:pt idx="717">
                  <c:v>0.95105651629515209</c:v>
                </c:pt>
                <c:pt idx="718">
                  <c:v>0.9781476007338048</c:v>
                </c:pt>
                <c:pt idx="719">
                  <c:v>0.99452189536827296</c:v>
                </c:pt>
                <c:pt idx="720">
                  <c:v>1</c:v>
                </c:pt>
              </c:numCache>
            </c:numRef>
          </c:val>
          <c:smooth val="0"/>
          <c:extLst>
            <c:ext xmlns:c16="http://schemas.microsoft.com/office/drawing/2014/chart" uri="{C3380CC4-5D6E-409C-BE32-E72D297353CC}">
              <c16:uniqueId val="{00000000-BD05-AA4C-9E87-46FE4B708C4D}"/>
            </c:ext>
          </c:extLst>
        </c:ser>
        <c:dLbls>
          <c:showLegendKey val="0"/>
          <c:showVal val="0"/>
          <c:showCatName val="0"/>
          <c:showSerName val="0"/>
          <c:showPercent val="0"/>
          <c:showBubbleSize val="0"/>
        </c:dLbls>
        <c:smooth val="0"/>
        <c:axId val="1530775535"/>
        <c:axId val="1530577375"/>
      </c:lineChart>
      <c:catAx>
        <c:axId val="1530775535"/>
        <c:scaling>
          <c:orientation val="minMax"/>
        </c:scaling>
        <c:delete val="1"/>
        <c:axPos val="b"/>
        <c:majorTickMark val="none"/>
        <c:minorTickMark val="none"/>
        <c:tickLblPos val="nextTo"/>
        <c:crossAx val="1530577375"/>
        <c:crosses val="autoZero"/>
        <c:auto val="1"/>
        <c:lblAlgn val="ctr"/>
        <c:lblOffset val="100"/>
        <c:noMultiLvlLbl val="0"/>
      </c:catAx>
      <c:valAx>
        <c:axId val="1530577375"/>
        <c:scaling>
          <c:orientation val="minMax"/>
          <c:max val="1"/>
          <c:min val="-1"/>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530775535"/>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spPr>
            <a:ln w="28575" cap="rnd">
              <a:solidFill>
                <a:schemeClr val="accent1"/>
              </a:solidFill>
              <a:round/>
            </a:ln>
            <a:effectLst/>
          </c:spPr>
          <c:marker>
            <c:symbol val="none"/>
          </c:marker>
          <c:val>
            <c:numRef>
              <c:f>Sheet1!$H$3:$H$723</c:f>
              <c:numCache>
                <c:formatCode>General</c:formatCode>
                <c:ptCount val="721"/>
                <c:pt idx="0">
                  <c:v>0.86602540378443871</c:v>
                </c:pt>
                <c:pt idx="1">
                  <c:v>0.84339144581288572</c:v>
                </c:pt>
                <c:pt idx="2">
                  <c:v>0.8191520442889918</c:v>
                </c:pt>
                <c:pt idx="3">
                  <c:v>0.79335334029123517</c:v>
                </c:pt>
                <c:pt idx="4">
                  <c:v>0.76604444311897801</c:v>
                </c:pt>
                <c:pt idx="5">
                  <c:v>0.73727733681012397</c:v>
                </c:pt>
                <c:pt idx="6">
                  <c:v>0.70710678118654757</c:v>
                </c:pt>
                <c:pt idx="7">
                  <c:v>0.67559020761566024</c:v>
                </c:pt>
                <c:pt idx="8">
                  <c:v>0.64278760968653936</c:v>
                </c:pt>
                <c:pt idx="9">
                  <c:v>0.60876142900872066</c:v>
                </c:pt>
                <c:pt idx="10">
                  <c:v>0.57357643635104616</c:v>
                </c:pt>
                <c:pt idx="11">
                  <c:v>0.53729960834682389</c:v>
                </c:pt>
                <c:pt idx="12">
                  <c:v>0.50000000000000011</c:v>
                </c:pt>
                <c:pt idx="13">
                  <c:v>0.46174861323503408</c:v>
                </c:pt>
                <c:pt idx="14">
                  <c:v>0.42261826174069944</c:v>
                </c:pt>
                <c:pt idx="15">
                  <c:v>0.38268343236508984</c:v>
                </c:pt>
                <c:pt idx="16">
                  <c:v>0.34202014332566882</c:v>
                </c:pt>
                <c:pt idx="17">
                  <c:v>0.30070579950427329</c:v>
                </c:pt>
                <c:pt idx="18">
                  <c:v>0.25881904510252074</c:v>
                </c:pt>
                <c:pt idx="19">
                  <c:v>0.2164396139381029</c:v>
                </c:pt>
                <c:pt idx="20">
                  <c:v>0.17364817766693041</c:v>
                </c:pt>
                <c:pt idx="21">
                  <c:v>0.13052619222005171</c:v>
                </c:pt>
                <c:pt idx="22">
                  <c:v>8.7155742747658138E-2</c:v>
                </c:pt>
                <c:pt idx="23">
                  <c:v>4.3619387365336229E-2</c:v>
                </c:pt>
                <c:pt idx="24">
                  <c:v>6.1257422745431001E-17</c:v>
                </c:pt>
                <c:pt idx="25">
                  <c:v>-4.3619387365335889E-2</c:v>
                </c:pt>
                <c:pt idx="26">
                  <c:v>-8.7155742747658235E-2</c:v>
                </c:pt>
                <c:pt idx="27">
                  <c:v>-0.13052619222005138</c:v>
                </c:pt>
                <c:pt idx="28">
                  <c:v>-0.1736481776669303</c:v>
                </c:pt>
                <c:pt idx="29">
                  <c:v>-0.21643961393810279</c:v>
                </c:pt>
                <c:pt idx="30">
                  <c:v>-0.25881904510252085</c:v>
                </c:pt>
                <c:pt idx="31">
                  <c:v>-0.30070579950427295</c:v>
                </c:pt>
                <c:pt idx="32">
                  <c:v>-0.34202014332566871</c:v>
                </c:pt>
                <c:pt idx="33">
                  <c:v>-0.38268343236508973</c:v>
                </c:pt>
                <c:pt idx="34">
                  <c:v>-0.42261826174069933</c:v>
                </c:pt>
                <c:pt idx="35">
                  <c:v>-0.46174861323503374</c:v>
                </c:pt>
                <c:pt idx="36">
                  <c:v>-0.49999999999999978</c:v>
                </c:pt>
                <c:pt idx="37">
                  <c:v>-0.53729960834682355</c:v>
                </c:pt>
                <c:pt idx="38">
                  <c:v>-0.57357643635104583</c:v>
                </c:pt>
                <c:pt idx="39">
                  <c:v>-0.60876142900872066</c:v>
                </c:pt>
                <c:pt idx="40">
                  <c:v>-0.64278760968653936</c:v>
                </c:pt>
                <c:pt idx="41">
                  <c:v>-0.67559020761566024</c:v>
                </c:pt>
                <c:pt idx="42">
                  <c:v>-0.70710678118654746</c:v>
                </c:pt>
                <c:pt idx="43">
                  <c:v>-0.73727733681012397</c:v>
                </c:pt>
                <c:pt idx="44">
                  <c:v>-0.7660444431189779</c:v>
                </c:pt>
                <c:pt idx="45">
                  <c:v>-0.79335334029123528</c:v>
                </c:pt>
                <c:pt idx="46">
                  <c:v>-0.81915204428899158</c:v>
                </c:pt>
                <c:pt idx="47">
                  <c:v>-0.84339144581288572</c:v>
                </c:pt>
                <c:pt idx="48">
                  <c:v>-0.86602540378443871</c:v>
                </c:pt>
                <c:pt idx="49">
                  <c:v>-0.88701083317822171</c:v>
                </c:pt>
                <c:pt idx="50">
                  <c:v>-0.90630778703664994</c:v>
                </c:pt>
                <c:pt idx="51">
                  <c:v>-0.92387953251128674</c:v>
                </c:pt>
                <c:pt idx="52">
                  <c:v>-0.93969262078590832</c:v>
                </c:pt>
                <c:pt idx="53">
                  <c:v>-0.95371695074822682</c:v>
                </c:pt>
                <c:pt idx="54">
                  <c:v>-0.9659258262890682</c:v>
                </c:pt>
                <c:pt idx="55">
                  <c:v>-0.97629600711993325</c:v>
                </c:pt>
                <c:pt idx="56">
                  <c:v>-0.98480775301220802</c:v>
                </c:pt>
                <c:pt idx="57">
                  <c:v>-0.99144486137381038</c:v>
                </c:pt>
                <c:pt idx="58">
                  <c:v>-0.99619469809174555</c:v>
                </c:pt>
                <c:pt idx="59">
                  <c:v>-0.9990482215818578</c:v>
                </c:pt>
                <c:pt idx="60">
                  <c:v>-1</c:v>
                </c:pt>
                <c:pt idx="61">
                  <c:v>-0.9990482215818578</c:v>
                </c:pt>
                <c:pt idx="62">
                  <c:v>-0.99619469809174555</c:v>
                </c:pt>
                <c:pt idx="63">
                  <c:v>-0.99144486137381049</c:v>
                </c:pt>
                <c:pt idx="64">
                  <c:v>-0.98480775301220802</c:v>
                </c:pt>
                <c:pt idx="65">
                  <c:v>-0.97629600711993336</c:v>
                </c:pt>
                <c:pt idx="66">
                  <c:v>-0.96592582628906842</c:v>
                </c:pt>
                <c:pt idx="67">
                  <c:v>-0.95371695074822693</c:v>
                </c:pt>
                <c:pt idx="68">
                  <c:v>-0.93969262078590843</c:v>
                </c:pt>
                <c:pt idx="69">
                  <c:v>-0.92387953251128696</c:v>
                </c:pt>
                <c:pt idx="70">
                  <c:v>-0.90630778703665005</c:v>
                </c:pt>
                <c:pt idx="71">
                  <c:v>-0.88701083317822182</c:v>
                </c:pt>
                <c:pt idx="72">
                  <c:v>-0.8660254037844386</c:v>
                </c:pt>
                <c:pt idx="73">
                  <c:v>-0.84339144581288583</c:v>
                </c:pt>
                <c:pt idx="74">
                  <c:v>-0.81915204428899202</c:v>
                </c:pt>
                <c:pt idx="75">
                  <c:v>-0.79335334029123517</c:v>
                </c:pt>
                <c:pt idx="76">
                  <c:v>-0.76604444311897801</c:v>
                </c:pt>
                <c:pt idx="77">
                  <c:v>-0.73727733681012442</c:v>
                </c:pt>
                <c:pt idx="78">
                  <c:v>-0.70710678118654768</c:v>
                </c:pt>
                <c:pt idx="79">
                  <c:v>-0.67559020761566035</c:v>
                </c:pt>
                <c:pt idx="80">
                  <c:v>-0.64278760968653947</c:v>
                </c:pt>
                <c:pt idx="81">
                  <c:v>-0.60876142900872088</c:v>
                </c:pt>
                <c:pt idx="82">
                  <c:v>-0.57357643635104638</c:v>
                </c:pt>
                <c:pt idx="83">
                  <c:v>-0.53729960834682422</c:v>
                </c:pt>
                <c:pt idx="84">
                  <c:v>-0.50000000000000044</c:v>
                </c:pt>
                <c:pt idx="85">
                  <c:v>-0.46174861323503441</c:v>
                </c:pt>
                <c:pt idx="86">
                  <c:v>-0.42261826174069994</c:v>
                </c:pt>
                <c:pt idx="87">
                  <c:v>-0.3826834323650895</c:v>
                </c:pt>
                <c:pt idx="88">
                  <c:v>-0.34202014332566938</c:v>
                </c:pt>
                <c:pt idx="89">
                  <c:v>-0.30070579950427379</c:v>
                </c:pt>
                <c:pt idx="90">
                  <c:v>-0.25881904510252063</c:v>
                </c:pt>
                <c:pt idx="91">
                  <c:v>-0.21643961393810282</c:v>
                </c:pt>
                <c:pt idx="92">
                  <c:v>-0.17364817766693033</c:v>
                </c:pt>
                <c:pt idx="93">
                  <c:v>-0.13052619222005163</c:v>
                </c:pt>
                <c:pt idx="94">
                  <c:v>-8.7155742747658249E-2</c:v>
                </c:pt>
                <c:pt idx="95">
                  <c:v>-4.3619387365336132E-2</c:v>
                </c:pt>
                <c:pt idx="96">
                  <c:v>-1.83772268236293E-16</c:v>
                </c:pt>
                <c:pt idx="97">
                  <c:v>4.3619387365335764E-2</c:v>
                </c:pt>
                <c:pt idx="98">
                  <c:v>8.7155742747657888E-2</c:v>
                </c:pt>
                <c:pt idx="99">
                  <c:v>0.13052619222005213</c:v>
                </c:pt>
                <c:pt idx="100">
                  <c:v>0.17364817766692997</c:v>
                </c:pt>
                <c:pt idx="101">
                  <c:v>0.21643961393810246</c:v>
                </c:pt>
                <c:pt idx="102">
                  <c:v>0.25881904510252113</c:v>
                </c:pt>
                <c:pt idx="103">
                  <c:v>0.30070579950427262</c:v>
                </c:pt>
                <c:pt idx="104">
                  <c:v>0.34202014332566816</c:v>
                </c:pt>
                <c:pt idx="105">
                  <c:v>0.38268343236509</c:v>
                </c:pt>
                <c:pt idx="106">
                  <c:v>0.42261826174069961</c:v>
                </c:pt>
                <c:pt idx="107">
                  <c:v>0.46174861323503325</c:v>
                </c:pt>
                <c:pt idx="108">
                  <c:v>0.50000000000000011</c:v>
                </c:pt>
                <c:pt idx="109">
                  <c:v>0.53729960834682389</c:v>
                </c:pt>
                <c:pt idx="110">
                  <c:v>0.57357643635104605</c:v>
                </c:pt>
                <c:pt idx="111">
                  <c:v>0.60876142900872054</c:v>
                </c:pt>
                <c:pt idx="112">
                  <c:v>0.64278760968653925</c:v>
                </c:pt>
                <c:pt idx="113">
                  <c:v>0.67559020761566013</c:v>
                </c:pt>
                <c:pt idx="114">
                  <c:v>0.70710678118654735</c:v>
                </c:pt>
                <c:pt idx="115">
                  <c:v>0.73727733681012386</c:v>
                </c:pt>
                <c:pt idx="116">
                  <c:v>0.76604444311897779</c:v>
                </c:pt>
                <c:pt idx="117">
                  <c:v>0.79335334029123494</c:v>
                </c:pt>
                <c:pt idx="118">
                  <c:v>0.81915204428899158</c:v>
                </c:pt>
                <c:pt idx="119">
                  <c:v>0.8433914458128855</c:v>
                </c:pt>
                <c:pt idx="120">
                  <c:v>0.86602540378443837</c:v>
                </c:pt>
                <c:pt idx="121">
                  <c:v>0.88701083317822182</c:v>
                </c:pt>
                <c:pt idx="122">
                  <c:v>0.90630778703664971</c:v>
                </c:pt>
                <c:pt idx="123">
                  <c:v>0.92387953251128685</c:v>
                </c:pt>
                <c:pt idx="124">
                  <c:v>0.93969262078590843</c:v>
                </c:pt>
                <c:pt idx="125">
                  <c:v>0.95371695074822671</c:v>
                </c:pt>
                <c:pt idx="126">
                  <c:v>0.96592582628906831</c:v>
                </c:pt>
                <c:pt idx="127">
                  <c:v>0.97629600711993336</c:v>
                </c:pt>
                <c:pt idx="128">
                  <c:v>0.98480775301220791</c:v>
                </c:pt>
                <c:pt idx="129">
                  <c:v>0.99144486137381038</c:v>
                </c:pt>
                <c:pt idx="130">
                  <c:v>0.99619469809174555</c:v>
                </c:pt>
                <c:pt idx="131">
                  <c:v>0.9990482215818578</c:v>
                </c:pt>
                <c:pt idx="132">
                  <c:v>1</c:v>
                </c:pt>
                <c:pt idx="133">
                  <c:v>0.9990482215818578</c:v>
                </c:pt>
                <c:pt idx="134">
                  <c:v>0.99619469809174543</c:v>
                </c:pt>
                <c:pt idx="135">
                  <c:v>0.99144486137381049</c:v>
                </c:pt>
                <c:pt idx="136">
                  <c:v>0.98480775301220813</c:v>
                </c:pt>
                <c:pt idx="137">
                  <c:v>0.97629600711993325</c:v>
                </c:pt>
                <c:pt idx="138">
                  <c:v>0.96592582628906842</c:v>
                </c:pt>
                <c:pt idx="139">
                  <c:v>0.95371695074822715</c:v>
                </c:pt>
                <c:pt idx="140">
                  <c:v>0.93969262078590832</c:v>
                </c:pt>
                <c:pt idx="141">
                  <c:v>0.92387953251128707</c:v>
                </c:pt>
                <c:pt idx="142">
                  <c:v>0.90630778703664994</c:v>
                </c:pt>
                <c:pt idx="143">
                  <c:v>0.88701083317822171</c:v>
                </c:pt>
                <c:pt idx="144">
                  <c:v>0.86602540378443904</c:v>
                </c:pt>
                <c:pt idx="145">
                  <c:v>0.84339144581288572</c:v>
                </c:pt>
                <c:pt idx="146">
                  <c:v>0.8191520442889918</c:v>
                </c:pt>
                <c:pt idx="147">
                  <c:v>0.79335334029123583</c:v>
                </c:pt>
                <c:pt idx="148">
                  <c:v>0.76604444311897812</c:v>
                </c:pt>
                <c:pt idx="149">
                  <c:v>0.7372773368101242</c:v>
                </c:pt>
                <c:pt idx="150">
                  <c:v>0.70710678118654835</c:v>
                </c:pt>
                <c:pt idx="151">
                  <c:v>0.67559020761566047</c:v>
                </c:pt>
                <c:pt idx="152">
                  <c:v>0.64278760968653958</c:v>
                </c:pt>
                <c:pt idx="153">
                  <c:v>0.60876142900872032</c:v>
                </c:pt>
                <c:pt idx="154">
                  <c:v>0.57357643635104649</c:v>
                </c:pt>
                <c:pt idx="155">
                  <c:v>0.53729960834682433</c:v>
                </c:pt>
                <c:pt idx="156">
                  <c:v>0.49999999999999972</c:v>
                </c:pt>
                <c:pt idx="157">
                  <c:v>0.46174861323503447</c:v>
                </c:pt>
                <c:pt idx="158">
                  <c:v>0.42261826174070005</c:v>
                </c:pt>
                <c:pt idx="159">
                  <c:v>0.38268343236508962</c:v>
                </c:pt>
                <c:pt idx="160">
                  <c:v>0.34202014332566949</c:v>
                </c:pt>
                <c:pt idx="161">
                  <c:v>0.30070579950427306</c:v>
                </c:pt>
                <c:pt idx="162">
                  <c:v>0.25881904510252074</c:v>
                </c:pt>
                <c:pt idx="163">
                  <c:v>0.21643961393810379</c:v>
                </c:pt>
                <c:pt idx="164">
                  <c:v>0.17364817766693044</c:v>
                </c:pt>
                <c:pt idx="165">
                  <c:v>0.13052619222005174</c:v>
                </c:pt>
                <c:pt idx="166">
                  <c:v>8.7155742747659262E-2</c:v>
                </c:pt>
                <c:pt idx="167">
                  <c:v>4.3619387365336257E-2</c:v>
                </c:pt>
                <c:pt idx="168">
                  <c:v>3.06287113727155E-16</c:v>
                </c:pt>
                <c:pt idx="169">
                  <c:v>-4.3619387365334758E-2</c:v>
                </c:pt>
                <c:pt idx="170">
                  <c:v>-8.7155742747657763E-2</c:v>
                </c:pt>
                <c:pt idx="171">
                  <c:v>-0.13052619222005113</c:v>
                </c:pt>
                <c:pt idx="172">
                  <c:v>-0.17364817766692986</c:v>
                </c:pt>
                <c:pt idx="173">
                  <c:v>-0.21643961393810321</c:v>
                </c:pt>
                <c:pt idx="174">
                  <c:v>-0.25881904510252018</c:v>
                </c:pt>
                <c:pt idx="175">
                  <c:v>-0.30070579950427334</c:v>
                </c:pt>
                <c:pt idx="176">
                  <c:v>-0.34202014332566805</c:v>
                </c:pt>
                <c:pt idx="177">
                  <c:v>-0.38268343236508823</c:v>
                </c:pt>
                <c:pt idx="178">
                  <c:v>-0.42261826174069872</c:v>
                </c:pt>
                <c:pt idx="179">
                  <c:v>-0.46174861323503397</c:v>
                </c:pt>
                <c:pt idx="180">
                  <c:v>-0.49999999999999922</c:v>
                </c:pt>
                <c:pt idx="181">
                  <c:v>-0.53729960834682378</c:v>
                </c:pt>
                <c:pt idx="182">
                  <c:v>-0.57357643635104527</c:v>
                </c:pt>
                <c:pt idx="183">
                  <c:v>-0.60876142900872054</c:v>
                </c:pt>
                <c:pt idx="184">
                  <c:v>-0.64278760968653847</c:v>
                </c:pt>
                <c:pt idx="185">
                  <c:v>-0.67559020761566002</c:v>
                </c:pt>
                <c:pt idx="186">
                  <c:v>-0.70710678118654791</c:v>
                </c:pt>
                <c:pt idx="187">
                  <c:v>-0.73727733681012375</c:v>
                </c:pt>
                <c:pt idx="188">
                  <c:v>-0.76604444311897724</c:v>
                </c:pt>
                <c:pt idx="189">
                  <c:v>-0.79335334029123483</c:v>
                </c:pt>
                <c:pt idx="190">
                  <c:v>-0.81915204428899102</c:v>
                </c:pt>
                <c:pt idx="191">
                  <c:v>-0.84339144581288539</c:v>
                </c:pt>
                <c:pt idx="192">
                  <c:v>-0.86602540378443882</c:v>
                </c:pt>
                <c:pt idx="193">
                  <c:v>-0.88701083317822138</c:v>
                </c:pt>
                <c:pt idx="194">
                  <c:v>-0.90630778703665005</c:v>
                </c:pt>
                <c:pt idx="195">
                  <c:v>-0.92387953251128641</c:v>
                </c:pt>
                <c:pt idx="196">
                  <c:v>-0.93969262078590843</c:v>
                </c:pt>
                <c:pt idx="197">
                  <c:v>-0.9537169507482266</c:v>
                </c:pt>
                <c:pt idx="198">
                  <c:v>-0.96592582628906831</c:v>
                </c:pt>
                <c:pt idx="199">
                  <c:v>-0.97629600711993314</c:v>
                </c:pt>
                <c:pt idx="200">
                  <c:v>-0.98480775301220802</c:v>
                </c:pt>
                <c:pt idx="201">
                  <c:v>-0.99144486137381027</c:v>
                </c:pt>
                <c:pt idx="202">
                  <c:v>-0.99619469809174555</c:v>
                </c:pt>
                <c:pt idx="203">
                  <c:v>-0.9990482215818578</c:v>
                </c:pt>
                <c:pt idx="204">
                  <c:v>-1</c:v>
                </c:pt>
                <c:pt idx="205">
                  <c:v>-0.99904822158185769</c:v>
                </c:pt>
                <c:pt idx="206">
                  <c:v>-0.99619469809174555</c:v>
                </c:pt>
                <c:pt idx="207">
                  <c:v>-0.9914448613738106</c:v>
                </c:pt>
                <c:pt idx="208">
                  <c:v>-0.98480775301220813</c:v>
                </c:pt>
                <c:pt idx="209">
                  <c:v>-0.97629600711993336</c:v>
                </c:pt>
                <c:pt idx="210">
                  <c:v>-0.96592582628906798</c:v>
                </c:pt>
                <c:pt idx="211">
                  <c:v>-0.95371695074822682</c:v>
                </c:pt>
                <c:pt idx="212">
                  <c:v>-0.93969262078590865</c:v>
                </c:pt>
                <c:pt idx="213">
                  <c:v>-0.92387953251128674</c:v>
                </c:pt>
                <c:pt idx="214">
                  <c:v>-0.90630778703665038</c:v>
                </c:pt>
                <c:pt idx="215">
                  <c:v>-0.88701083317822171</c:v>
                </c:pt>
                <c:pt idx="216">
                  <c:v>-0.86602540378443826</c:v>
                </c:pt>
                <c:pt idx="217">
                  <c:v>-0.84339144581288583</c:v>
                </c:pt>
                <c:pt idx="218">
                  <c:v>-0.81915204428899246</c:v>
                </c:pt>
                <c:pt idx="219">
                  <c:v>-0.79335334029123528</c:v>
                </c:pt>
                <c:pt idx="220">
                  <c:v>-0.76604444311897879</c:v>
                </c:pt>
                <c:pt idx="221">
                  <c:v>-0.73727733681012431</c:v>
                </c:pt>
                <c:pt idx="222">
                  <c:v>-0.70710678118654713</c:v>
                </c:pt>
                <c:pt idx="223">
                  <c:v>-0.67559020761566058</c:v>
                </c:pt>
                <c:pt idx="224">
                  <c:v>-0.64278760968653903</c:v>
                </c:pt>
                <c:pt idx="225">
                  <c:v>-0.6087614290087211</c:v>
                </c:pt>
                <c:pt idx="226">
                  <c:v>-0.57357643635104727</c:v>
                </c:pt>
                <c:pt idx="227">
                  <c:v>-0.53729960834682433</c:v>
                </c:pt>
                <c:pt idx="228">
                  <c:v>-0.49999999999999983</c:v>
                </c:pt>
                <c:pt idx="229">
                  <c:v>-0.46174861323503458</c:v>
                </c:pt>
                <c:pt idx="230">
                  <c:v>-0.42261826174069939</c:v>
                </c:pt>
                <c:pt idx="231">
                  <c:v>-0.38268343236509056</c:v>
                </c:pt>
                <c:pt idx="232">
                  <c:v>-0.34202014332566877</c:v>
                </c:pt>
                <c:pt idx="233">
                  <c:v>-0.30070579950427406</c:v>
                </c:pt>
                <c:pt idx="234">
                  <c:v>-0.25881904510252091</c:v>
                </c:pt>
                <c:pt idx="235">
                  <c:v>-0.21643961393810218</c:v>
                </c:pt>
                <c:pt idx="236">
                  <c:v>-0.17364817766693058</c:v>
                </c:pt>
                <c:pt idx="237">
                  <c:v>-0.13052619222005274</c:v>
                </c:pt>
                <c:pt idx="238">
                  <c:v>-8.7155742747658499E-2</c:v>
                </c:pt>
                <c:pt idx="239">
                  <c:v>-4.3619387365337263E-2</c:v>
                </c:pt>
                <c:pt idx="240">
                  <c:v>-4.28801959218017E-16</c:v>
                </c:pt>
                <c:pt idx="241">
                  <c:v>4.3619387365336409E-2</c:v>
                </c:pt>
                <c:pt idx="242">
                  <c:v>8.7155742747657639E-2</c:v>
                </c:pt>
                <c:pt idx="243">
                  <c:v>0.13052619222005191</c:v>
                </c:pt>
                <c:pt idx="244">
                  <c:v>0.17364817766692972</c:v>
                </c:pt>
                <c:pt idx="245">
                  <c:v>0.21643961393810135</c:v>
                </c:pt>
                <c:pt idx="246">
                  <c:v>0.25881904510252007</c:v>
                </c:pt>
                <c:pt idx="247">
                  <c:v>0.30070579950427323</c:v>
                </c:pt>
                <c:pt idx="248">
                  <c:v>0.34202014332566794</c:v>
                </c:pt>
                <c:pt idx="249">
                  <c:v>0.38268343236508978</c:v>
                </c:pt>
                <c:pt idx="250">
                  <c:v>0.42261826174069861</c:v>
                </c:pt>
                <c:pt idx="251">
                  <c:v>0.46174861323503225</c:v>
                </c:pt>
                <c:pt idx="252">
                  <c:v>0.49999999999999911</c:v>
                </c:pt>
                <c:pt idx="253">
                  <c:v>0.53729960834682366</c:v>
                </c:pt>
                <c:pt idx="254">
                  <c:v>0.5735764363510466</c:v>
                </c:pt>
                <c:pt idx="255">
                  <c:v>0.60876142900872043</c:v>
                </c:pt>
                <c:pt idx="256">
                  <c:v>0.64278760968653836</c:v>
                </c:pt>
                <c:pt idx="257">
                  <c:v>0.67559020761565869</c:v>
                </c:pt>
                <c:pt idx="258">
                  <c:v>0.70710678118654779</c:v>
                </c:pt>
                <c:pt idx="259">
                  <c:v>0.73727733681012375</c:v>
                </c:pt>
                <c:pt idx="260">
                  <c:v>0.76604444311897824</c:v>
                </c:pt>
                <c:pt idx="261">
                  <c:v>0.79335334029123483</c:v>
                </c:pt>
                <c:pt idx="262">
                  <c:v>0.81915204428899091</c:v>
                </c:pt>
                <c:pt idx="263">
                  <c:v>0.84339144581288439</c:v>
                </c:pt>
                <c:pt idx="264">
                  <c:v>0.86602540378443871</c:v>
                </c:pt>
                <c:pt idx="265">
                  <c:v>0.88701083317822127</c:v>
                </c:pt>
                <c:pt idx="266">
                  <c:v>0.90630778703664994</c:v>
                </c:pt>
                <c:pt idx="267">
                  <c:v>0.92387953251128641</c:v>
                </c:pt>
                <c:pt idx="268">
                  <c:v>0.93969262078590776</c:v>
                </c:pt>
                <c:pt idx="269">
                  <c:v>0.95371695074822715</c:v>
                </c:pt>
                <c:pt idx="270">
                  <c:v>0.9659258262890682</c:v>
                </c:pt>
                <c:pt idx="271">
                  <c:v>0.97629600711993314</c:v>
                </c:pt>
                <c:pt idx="272">
                  <c:v>0.98480775301220802</c:v>
                </c:pt>
                <c:pt idx="273">
                  <c:v>0.99144486137381027</c:v>
                </c:pt>
                <c:pt idx="274">
                  <c:v>0.99619469809174566</c:v>
                </c:pt>
                <c:pt idx="275">
                  <c:v>0.9990482215818578</c:v>
                </c:pt>
                <c:pt idx="276">
                  <c:v>1</c:v>
                </c:pt>
                <c:pt idx="277">
                  <c:v>0.9990482215818578</c:v>
                </c:pt>
                <c:pt idx="278">
                  <c:v>0.99619469809174555</c:v>
                </c:pt>
                <c:pt idx="279">
                  <c:v>0.9914448613738106</c:v>
                </c:pt>
                <c:pt idx="280">
                  <c:v>0.98480775301220791</c:v>
                </c:pt>
                <c:pt idx="281">
                  <c:v>0.97629600711993336</c:v>
                </c:pt>
                <c:pt idx="282">
                  <c:v>0.96592582628906853</c:v>
                </c:pt>
                <c:pt idx="283">
                  <c:v>0.95371695074822749</c:v>
                </c:pt>
                <c:pt idx="284">
                  <c:v>0.93969262078590865</c:v>
                </c:pt>
                <c:pt idx="285">
                  <c:v>0.92387953251128674</c:v>
                </c:pt>
                <c:pt idx="286">
                  <c:v>0.9063077870366496</c:v>
                </c:pt>
                <c:pt idx="287">
                  <c:v>0.88701083317822182</c:v>
                </c:pt>
                <c:pt idx="288">
                  <c:v>0.86602540378443915</c:v>
                </c:pt>
                <c:pt idx="289">
                  <c:v>0.84339144581288683</c:v>
                </c:pt>
                <c:pt idx="290">
                  <c:v>0.81915204428899246</c:v>
                </c:pt>
                <c:pt idx="291">
                  <c:v>0.79335334029123539</c:v>
                </c:pt>
                <c:pt idx="292">
                  <c:v>0.76604444311897768</c:v>
                </c:pt>
                <c:pt idx="293">
                  <c:v>0.73727733681012431</c:v>
                </c:pt>
                <c:pt idx="294">
                  <c:v>0.70710678118654857</c:v>
                </c:pt>
                <c:pt idx="295">
                  <c:v>0.67559020761566069</c:v>
                </c:pt>
                <c:pt idx="296">
                  <c:v>0.64278760968653914</c:v>
                </c:pt>
                <c:pt idx="297">
                  <c:v>0.60876142900872121</c:v>
                </c:pt>
                <c:pt idx="298">
                  <c:v>0.57357643635104594</c:v>
                </c:pt>
                <c:pt idx="299">
                  <c:v>0.53729960834682444</c:v>
                </c:pt>
                <c:pt idx="300">
                  <c:v>0.50000000000000144</c:v>
                </c:pt>
                <c:pt idx="301">
                  <c:v>0.46174861323503469</c:v>
                </c:pt>
                <c:pt idx="302">
                  <c:v>0.4226182617406995</c:v>
                </c:pt>
                <c:pt idx="303">
                  <c:v>0.38268343236509067</c:v>
                </c:pt>
                <c:pt idx="304">
                  <c:v>0.34202014332566888</c:v>
                </c:pt>
                <c:pt idx="305">
                  <c:v>0.30070579950427417</c:v>
                </c:pt>
                <c:pt idx="306">
                  <c:v>0.25881904510252274</c:v>
                </c:pt>
                <c:pt idx="307">
                  <c:v>0.21643961393810229</c:v>
                </c:pt>
                <c:pt idx="308">
                  <c:v>0.17364817766693069</c:v>
                </c:pt>
                <c:pt idx="309">
                  <c:v>0.1305261922200511</c:v>
                </c:pt>
                <c:pt idx="310">
                  <c:v>8.7155742747658624E-2</c:v>
                </c:pt>
                <c:pt idx="311">
                  <c:v>4.3619387365337388E-2</c:v>
                </c:pt>
                <c:pt idx="312">
                  <c:v>2.3276736441091295E-15</c:v>
                </c:pt>
                <c:pt idx="313">
                  <c:v>-4.3619387365336285E-2</c:v>
                </c:pt>
                <c:pt idx="314">
                  <c:v>-8.7155742747657527E-2</c:v>
                </c:pt>
                <c:pt idx="315">
                  <c:v>-0.13052619222005177</c:v>
                </c:pt>
                <c:pt idx="316">
                  <c:v>-0.17364817766692961</c:v>
                </c:pt>
                <c:pt idx="317">
                  <c:v>-0.21643961393810124</c:v>
                </c:pt>
                <c:pt idx="318">
                  <c:v>-0.25881904510252163</c:v>
                </c:pt>
                <c:pt idx="319">
                  <c:v>-0.30070579950427312</c:v>
                </c:pt>
                <c:pt idx="320">
                  <c:v>-0.34202014332566782</c:v>
                </c:pt>
                <c:pt idx="321">
                  <c:v>-0.38268343236508967</c:v>
                </c:pt>
                <c:pt idx="322">
                  <c:v>-0.4226182617406985</c:v>
                </c:pt>
                <c:pt idx="323">
                  <c:v>-0.4617486132350353</c:v>
                </c:pt>
                <c:pt idx="324">
                  <c:v>-0.50000000000000056</c:v>
                </c:pt>
                <c:pt idx="325">
                  <c:v>-0.53729960834682355</c:v>
                </c:pt>
                <c:pt idx="326">
                  <c:v>-0.57357643635104505</c:v>
                </c:pt>
                <c:pt idx="327">
                  <c:v>-0.60876142900872032</c:v>
                </c:pt>
                <c:pt idx="328">
                  <c:v>-0.64278760968653825</c:v>
                </c:pt>
                <c:pt idx="329">
                  <c:v>-0.67559020761566113</c:v>
                </c:pt>
                <c:pt idx="330">
                  <c:v>-0.70710678118654779</c:v>
                </c:pt>
                <c:pt idx="331">
                  <c:v>-0.73727733681012364</c:v>
                </c:pt>
                <c:pt idx="332">
                  <c:v>-0.76604444311897701</c:v>
                </c:pt>
                <c:pt idx="333">
                  <c:v>-0.79335334029123472</c:v>
                </c:pt>
                <c:pt idx="334">
                  <c:v>-0.8191520442889918</c:v>
                </c:pt>
                <c:pt idx="335">
                  <c:v>-0.84339144581288616</c:v>
                </c:pt>
                <c:pt idx="336">
                  <c:v>-0.8660254037844386</c:v>
                </c:pt>
                <c:pt idx="337">
                  <c:v>-0.88701083317822127</c:v>
                </c:pt>
                <c:pt idx="338">
                  <c:v>-0.90630778703664916</c:v>
                </c:pt>
                <c:pt idx="339">
                  <c:v>-0.92387953251128641</c:v>
                </c:pt>
                <c:pt idx="340">
                  <c:v>-0.93969262078590832</c:v>
                </c:pt>
                <c:pt idx="341">
                  <c:v>-0.95371695074822715</c:v>
                </c:pt>
                <c:pt idx="342">
                  <c:v>-0.9659258262890682</c:v>
                </c:pt>
                <c:pt idx="343">
                  <c:v>-0.97629600711993314</c:v>
                </c:pt>
                <c:pt idx="344">
                  <c:v>-0.98480775301220769</c:v>
                </c:pt>
                <c:pt idx="345">
                  <c:v>-0.99144486137381049</c:v>
                </c:pt>
                <c:pt idx="346">
                  <c:v>-0.99619469809174543</c:v>
                </c:pt>
                <c:pt idx="347">
                  <c:v>-0.9990482215818578</c:v>
                </c:pt>
                <c:pt idx="348">
                  <c:v>-1</c:v>
                </c:pt>
                <c:pt idx="349">
                  <c:v>-0.9990482215818578</c:v>
                </c:pt>
                <c:pt idx="350">
                  <c:v>-0.99619469809174577</c:v>
                </c:pt>
                <c:pt idx="351">
                  <c:v>-0.99144486137381038</c:v>
                </c:pt>
                <c:pt idx="352">
                  <c:v>-0.98480775301220824</c:v>
                </c:pt>
                <c:pt idx="353">
                  <c:v>-0.97629600711993336</c:v>
                </c:pt>
                <c:pt idx="354">
                  <c:v>-0.96592582628906853</c:v>
                </c:pt>
                <c:pt idx="355">
                  <c:v>-0.95371695074822693</c:v>
                </c:pt>
                <c:pt idx="356">
                  <c:v>-0.93969262078590876</c:v>
                </c:pt>
                <c:pt idx="357">
                  <c:v>-0.92387953251128618</c:v>
                </c:pt>
                <c:pt idx="358">
                  <c:v>-0.90630778703664971</c:v>
                </c:pt>
                <c:pt idx="359">
                  <c:v>-0.88701083317822182</c:v>
                </c:pt>
                <c:pt idx="360">
                  <c:v>-0.86602540378443926</c:v>
                </c:pt>
                <c:pt idx="361">
                  <c:v>-0.84339144581288683</c:v>
                </c:pt>
                <c:pt idx="362">
                  <c:v>-0.81915204428899158</c:v>
                </c:pt>
                <c:pt idx="363">
                  <c:v>-0.7933533402912355</c:v>
                </c:pt>
                <c:pt idx="364">
                  <c:v>-0.7660444431189789</c:v>
                </c:pt>
                <c:pt idx="365">
                  <c:v>-0.73727733681012564</c:v>
                </c:pt>
                <c:pt idx="366">
                  <c:v>-0.7071067811865499</c:v>
                </c:pt>
                <c:pt idx="367">
                  <c:v>-0.6755902076156608</c:v>
                </c:pt>
                <c:pt idx="368">
                  <c:v>-0.64278760968654058</c:v>
                </c:pt>
                <c:pt idx="369">
                  <c:v>-0.60876142900871988</c:v>
                </c:pt>
                <c:pt idx="370">
                  <c:v>-0.57357643635104605</c:v>
                </c:pt>
                <c:pt idx="371">
                  <c:v>-0.53729960834682455</c:v>
                </c:pt>
                <c:pt idx="372">
                  <c:v>-0.50000000000000155</c:v>
                </c:pt>
                <c:pt idx="373">
                  <c:v>-0.46174861323503325</c:v>
                </c:pt>
                <c:pt idx="374">
                  <c:v>-0.42261826174069961</c:v>
                </c:pt>
                <c:pt idx="375">
                  <c:v>-0.38268343236509078</c:v>
                </c:pt>
                <c:pt idx="376">
                  <c:v>-0.34202014332567066</c:v>
                </c:pt>
                <c:pt idx="377">
                  <c:v>-0.30070579950427595</c:v>
                </c:pt>
                <c:pt idx="378">
                  <c:v>-0.25881904510252113</c:v>
                </c:pt>
                <c:pt idx="379">
                  <c:v>-0.21643961393810415</c:v>
                </c:pt>
                <c:pt idx="380">
                  <c:v>-0.17364817766693255</c:v>
                </c:pt>
                <c:pt idx="381">
                  <c:v>-0.13052619222005124</c:v>
                </c:pt>
                <c:pt idx="382">
                  <c:v>-8.7155742747658749E-2</c:v>
                </c:pt>
                <c:pt idx="383">
                  <c:v>-4.361938736533396E-2</c:v>
                </c:pt>
                <c:pt idx="384">
                  <c:v>1.1025251892005095E-15</c:v>
                </c:pt>
                <c:pt idx="385">
                  <c:v>4.361938736533616E-2</c:v>
                </c:pt>
                <c:pt idx="386">
                  <c:v>8.7155742747657403E-2</c:v>
                </c:pt>
                <c:pt idx="387">
                  <c:v>0.13052619222004988</c:v>
                </c:pt>
                <c:pt idx="388">
                  <c:v>0.17364817766692772</c:v>
                </c:pt>
                <c:pt idx="389">
                  <c:v>0.21643961393810285</c:v>
                </c:pt>
                <c:pt idx="390">
                  <c:v>0.2588190451025198</c:v>
                </c:pt>
                <c:pt idx="391">
                  <c:v>0.30070579950427129</c:v>
                </c:pt>
                <c:pt idx="392">
                  <c:v>0.34202014332566605</c:v>
                </c:pt>
                <c:pt idx="393">
                  <c:v>0.38268343236508956</c:v>
                </c:pt>
                <c:pt idx="394">
                  <c:v>0.42261826174069839</c:v>
                </c:pt>
                <c:pt idx="395">
                  <c:v>0.46174861323503519</c:v>
                </c:pt>
                <c:pt idx="396">
                  <c:v>0.50000000000000044</c:v>
                </c:pt>
                <c:pt idx="397">
                  <c:v>0.53729960834682344</c:v>
                </c:pt>
                <c:pt idx="398">
                  <c:v>0.57357643635104494</c:v>
                </c:pt>
                <c:pt idx="399">
                  <c:v>0.60876142900871877</c:v>
                </c:pt>
                <c:pt idx="400">
                  <c:v>0.64278760968653958</c:v>
                </c:pt>
                <c:pt idx="401">
                  <c:v>0.6755902076156598</c:v>
                </c:pt>
                <c:pt idx="402">
                  <c:v>0.70710678118654635</c:v>
                </c:pt>
                <c:pt idx="403">
                  <c:v>0.73727733681012231</c:v>
                </c:pt>
                <c:pt idx="404">
                  <c:v>0.76604444311897812</c:v>
                </c:pt>
                <c:pt idx="405">
                  <c:v>0.79335334029123461</c:v>
                </c:pt>
                <c:pt idx="406">
                  <c:v>0.8191520442889908</c:v>
                </c:pt>
                <c:pt idx="407">
                  <c:v>0.84339144581288616</c:v>
                </c:pt>
                <c:pt idx="408">
                  <c:v>0.8660254037844386</c:v>
                </c:pt>
                <c:pt idx="409">
                  <c:v>0.88701083317822116</c:v>
                </c:pt>
                <c:pt idx="410">
                  <c:v>0.90630778703664916</c:v>
                </c:pt>
                <c:pt idx="411">
                  <c:v>0.92387953251128696</c:v>
                </c:pt>
                <c:pt idx="412">
                  <c:v>0.93969262078590832</c:v>
                </c:pt>
                <c:pt idx="413">
                  <c:v>0.95371695074822649</c:v>
                </c:pt>
                <c:pt idx="414">
                  <c:v>0.96592582628906776</c:v>
                </c:pt>
                <c:pt idx="415">
                  <c:v>0.9762960071199327</c:v>
                </c:pt>
                <c:pt idx="416">
                  <c:v>0.98480775301220802</c:v>
                </c:pt>
                <c:pt idx="417">
                  <c:v>0.99144486137381027</c:v>
                </c:pt>
                <c:pt idx="418">
                  <c:v>0.99619469809174566</c:v>
                </c:pt>
                <c:pt idx="419">
                  <c:v>0.9990482215818578</c:v>
                </c:pt>
                <c:pt idx="420">
                  <c:v>1</c:v>
                </c:pt>
                <c:pt idx="421">
                  <c:v>0.9990482215818578</c:v>
                </c:pt>
                <c:pt idx="422">
                  <c:v>0.99619469809174543</c:v>
                </c:pt>
                <c:pt idx="423">
                  <c:v>0.99144486137381038</c:v>
                </c:pt>
                <c:pt idx="424">
                  <c:v>0.98480775301220824</c:v>
                </c:pt>
                <c:pt idx="425">
                  <c:v>0.97629600711993381</c:v>
                </c:pt>
                <c:pt idx="426">
                  <c:v>0.96592582628906898</c:v>
                </c:pt>
                <c:pt idx="427">
                  <c:v>0.95371695074822693</c:v>
                </c:pt>
                <c:pt idx="428">
                  <c:v>0.93969262078590876</c:v>
                </c:pt>
                <c:pt idx="429">
                  <c:v>0.92387953251128752</c:v>
                </c:pt>
                <c:pt idx="430">
                  <c:v>0.90630778703664971</c:v>
                </c:pt>
                <c:pt idx="431">
                  <c:v>0.88701083317822194</c:v>
                </c:pt>
                <c:pt idx="432">
                  <c:v>0.8660254037844376</c:v>
                </c:pt>
                <c:pt idx="433">
                  <c:v>0.84339144581288505</c:v>
                </c:pt>
                <c:pt idx="434">
                  <c:v>0.81915204428899158</c:v>
                </c:pt>
                <c:pt idx="435">
                  <c:v>0.7933533402912355</c:v>
                </c:pt>
                <c:pt idx="436">
                  <c:v>0.76604444311897901</c:v>
                </c:pt>
                <c:pt idx="437">
                  <c:v>0.73727733681012575</c:v>
                </c:pt>
                <c:pt idx="438">
                  <c:v>0.70710678118654746</c:v>
                </c:pt>
                <c:pt idx="439">
                  <c:v>0.6755902076156608</c:v>
                </c:pt>
                <c:pt idx="440">
                  <c:v>0.6427876096865407</c:v>
                </c:pt>
                <c:pt idx="441">
                  <c:v>0.60876142900872277</c:v>
                </c:pt>
                <c:pt idx="442">
                  <c:v>0.57357643635104616</c:v>
                </c:pt>
                <c:pt idx="443">
                  <c:v>0.53729960834682466</c:v>
                </c:pt>
                <c:pt idx="444">
                  <c:v>0.49999999999999861</c:v>
                </c:pt>
                <c:pt idx="445">
                  <c:v>0.46174861323503336</c:v>
                </c:pt>
                <c:pt idx="446">
                  <c:v>0.42261826174069972</c:v>
                </c:pt>
                <c:pt idx="447">
                  <c:v>0.38268343236509089</c:v>
                </c:pt>
                <c:pt idx="448">
                  <c:v>0.34202014332567077</c:v>
                </c:pt>
                <c:pt idx="449">
                  <c:v>0.30070579950427268</c:v>
                </c:pt>
                <c:pt idx="450">
                  <c:v>0.25881904510252124</c:v>
                </c:pt>
                <c:pt idx="451">
                  <c:v>0.21643961393810426</c:v>
                </c:pt>
                <c:pt idx="452">
                  <c:v>0.17364817766693269</c:v>
                </c:pt>
                <c:pt idx="453">
                  <c:v>0.13052619222005488</c:v>
                </c:pt>
                <c:pt idx="454">
                  <c:v>8.715574274765886E-2</c:v>
                </c:pt>
                <c:pt idx="455">
                  <c:v>4.3619387365337631E-2</c:v>
                </c:pt>
                <c:pt idx="456">
                  <c:v>-9.8001034370964746E-16</c:v>
                </c:pt>
                <c:pt idx="457">
                  <c:v>-4.3619387365336042E-2</c:v>
                </c:pt>
                <c:pt idx="458">
                  <c:v>-8.7155742747657278E-2</c:v>
                </c:pt>
                <c:pt idx="459">
                  <c:v>-0.13052619222004977</c:v>
                </c:pt>
                <c:pt idx="460">
                  <c:v>-0.17364817766693111</c:v>
                </c:pt>
                <c:pt idx="461">
                  <c:v>-0.21643961393810271</c:v>
                </c:pt>
                <c:pt idx="462">
                  <c:v>-0.25881904510251968</c:v>
                </c:pt>
                <c:pt idx="463">
                  <c:v>-0.30070579950427118</c:v>
                </c:pt>
                <c:pt idx="464">
                  <c:v>-0.34202014332566594</c:v>
                </c:pt>
                <c:pt idx="465">
                  <c:v>-0.38268343236508945</c:v>
                </c:pt>
                <c:pt idx="466">
                  <c:v>-0.42261826174069828</c:v>
                </c:pt>
                <c:pt idx="467">
                  <c:v>-0.46174861323503191</c:v>
                </c:pt>
                <c:pt idx="468">
                  <c:v>-0.50000000000000033</c:v>
                </c:pt>
                <c:pt idx="469">
                  <c:v>-0.53729960834682333</c:v>
                </c:pt>
                <c:pt idx="470">
                  <c:v>-0.57357643635104483</c:v>
                </c:pt>
                <c:pt idx="471">
                  <c:v>-0.60876142900872154</c:v>
                </c:pt>
                <c:pt idx="472">
                  <c:v>-0.64278760968653947</c:v>
                </c:pt>
                <c:pt idx="473">
                  <c:v>-0.67559020761565969</c:v>
                </c:pt>
                <c:pt idx="474">
                  <c:v>-0.70710678118654635</c:v>
                </c:pt>
                <c:pt idx="475">
                  <c:v>-0.7372773368101222</c:v>
                </c:pt>
                <c:pt idx="476">
                  <c:v>-0.76604444311897801</c:v>
                </c:pt>
                <c:pt idx="477">
                  <c:v>-0.79335334029123461</c:v>
                </c:pt>
                <c:pt idx="478">
                  <c:v>-0.81915204428899069</c:v>
                </c:pt>
                <c:pt idx="479">
                  <c:v>-0.84339144581288417</c:v>
                </c:pt>
                <c:pt idx="480">
                  <c:v>-0.86602540378443849</c:v>
                </c:pt>
                <c:pt idx="481">
                  <c:v>-0.88701083317822116</c:v>
                </c:pt>
                <c:pt idx="482">
                  <c:v>-0.9063077870366506</c:v>
                </c:pt>
                <c:pt idx="483">
                  <c:v>-0.92387953251128696</c:v>
                </c:pt>
                <c:pt idx="484">
                  <c:v>-0.93969262078590821</c:v>
                </c:pt>
                <c:pt idx="485">
                  <c:v>-0.95371695074822649</c:v>
                </c:pt>
                <c:pt idx="486">
                  <c:v>-0.96592582628906765</c:v>
                </c:pt>
                <c:pt idx="487">
                  <c:v>-0.97629600711993347</c:v>
                </c:pt>
                <c:pt idx="488">
                  <c:v>-0.98480775301220791</c:v>
                </c:pt>
                <c:pt idx="489">
                  <c:v>-0.99144486137381016</c:v>
                </c:pt>
                <c:pt idx="490">
                  <c:v>-0.99619469809174532</c:v>
                </c:pt>
                <c:pt idx="491">
                  <c:v>-0.99904822158185758</c:v>
                </c:pt>
                <c:pt idx="492">
                  <c:v>-1</c:v>
                </c:pt>
                <c:pt idx="493">
                  <c:v>-0.9990482215818578</c:v>
                </c:pt>
                <c:pt idx="494">
                  <c:v>-0.99619469809174543</c:v>
                </c:pt>
                <c:pt idx="495">
                  <c:v>-0.99144486137381038</c:v>
                </c:pt>
                <c:pt idx="496">
                  <c:v>-0.98480775301220824</c:v>
                </c:pt>
                <c:pt idx="497">
                  <c:v>-0.97629600711993381</c:v>
                </c:pt>
                <c:pt idx="498">
                  <c:v>-0.96592582628906809</c:v>
                </c:pt>
                <c:pt idx="499">
                  <c:v>-0.95371695074822704</c:v>
                </c:pt>
                <c:pt idx="500">
                  <c:v>-0.93969262078590887</c:v>
                </c:pt>
                <c:pt idx="501">
                  <c:v>-0.92387953251128763</c:v>
                </c:pt>
                <c:pt idx="502">
                  <c:v>-0.90630778703665127</c:v>
                </c:pt>
                <c:pt idx="503">
                  <c:v>-0.88701083317822194</c:v>
                </c:pt>
                <c:pt idx="504">
                  <c:v>-0.86602540378443937</c:v>
                </c:pt>
                <c:pt idx="505">
                  <c:v>-0.84339144581288694</c:v>
                </c:pt>
                <c:pt idx="506">
                  <c:v>-0.81915204428899169</c:v>
                </c:pt>
                <c:pt idx="507">
                  <c:v>-0.79335334029123561</c:v>
                </c:pt>
                <c:pt idx="508">
                  <c:v>-0.76604444311897912</c:v>
                </c:pt>
                <c:pt idx="509">
                  <c:v>-0.73727733681012342</c:v>
                </c:pt>
                <c:pt idx="510">
                  <c:v>-0.70710678118654757</c:v>
                </c:pt>
                <c:pt idx="511">
                  <c:v>-0.67559020761566091</c:v>
                </c:pt>
                <c:pt idx="512">
                  <c:v>-0.64278760968654081</c:v>
                </c:pt>
                <c:pt idx="513">
                  <c:v>-0.60876142900872288</c:v>
                </c:pt>
                <c:pt idx="514">
                  <c:v>-0.57357643635104916</c:v>
                </c:pt>
                <c:pt idx="515">
                  <c:v>-0.53729960834682478</c:v>
                </c:pt>
                <c:pt idx="516">
                  <c:v>-0.50000000000000178</c:v>
                </c:pt>
                <c:pt idx="517">
                  <c:v>-0.46174861323503347</c:v>
                </c:pt>
                <c:pt idx="518">
                  <c:v>-0.42261826174069983</c:v>
                </c:pt>
                <c:pt idx="519">
                  <c:v>-0.382683432365091</c:v>
                </c:pt>
                <c:pt idx="520">
                  <c:v>-0.34202014332566755</c:v>
                </c:pt>
                <c:pt idx="521">
                  <c:v>-0.30070579950427279</c:v>
                </c:pt>
                <c:pt idx="522">
                  <c:v>-0.25881904510252135</c:v>
                </c:pt>
                <c:pt idx="523">
                  <c:v>-0.2164396139381044</c:v>
                </c:pt>
                <c:pt idx="524">
                  <c:v>-0.1736481776669328</c:v>
                </c:pt>
                <c:pt idx="525">
                  <c:v>-0.13052619222005499</c:v>
                </c:pt>
                <c:pt idx="526">
                  <c:v>-8.7155742747662523E-2</c:v>
                </c:pt>
                <c:pt idx="527">
                  <c:v>-4.3619387365337756E-2</c:v>
                </c:pt>
                <c:pt idx="528">
                  <c:v>8.5749549821878546E-16</c:v>
                </c:pt>
                <c:pt idx="529">
                  <c:v>4.3619387365335917E-2</c:v>
                </c:pt>
                <c:pt idx="530">
                  <c:v>8.7155742747657153E-2</c:v>
                </c:pt>
                <c:pt idx="531">
                  <c:v>0.13052619222005318</c:v>
                </c:pt>
                <c:pt idx="532">
                  <c:v>0.173648177666931</c:v>
                </c:pt>
                <c:pt idx="533">
                  <c:v>0.2164396139381026</c:v>
                </c:pt>
                <c:pt idx="534">
                  <c:v>0.25881904510251957</c:v>
                </c:pt>
                <c:pt idx="535">
                  <c:v>0.30070579950427107</c:v>
                </c:pt>
                <c:pt idx="536">
                  <c:v>0.34202014332566583</c:v>
                </c:pt>
                <c:pt idx="537">
                  <c:v>0.38268343236508606</c:v>
                </c:pt>
                <c:pt idx="538">
                  <c:v>0.42261826174069494</c:v>
                </c:pt>
                <c:pt idx="539">
                  <c:v>0.46174861323503497</c:v>
                </c:pt>
                <c:pt idx="540">
                  <c:v>0.50000000000000022</c:v>
                </c:pt>
                <c:pt idx="541">
                  <c:v>0.53729960834682322</c:v>
                </c:pt>
                <c:pt idx="542">
                  <c:v>0.57357643635104472</c:v>
                </c:pt>
                <c:pt idx="543">
                  <c:v>0.60876142900872143</c:v>
                </c:pt>
                <c:pt idx="544">
                  <c:v>0.64278760968653936</c:v>
                </c:pt>
                <c:pt idx="545">
                  <c:v>0.67559020761565958</c:v>
                </c:pt>
                <c:pt idx="546">
                  <c:v>0.70710678118654624</c:v>
                </c:pt>
                <c:pt idx="547">
                  <c:v>0.7372773368101222</c:v>
                </c:pt>
                <c:pt idx="548">
                  <c:v>0.76604444311897568</c:v>
                </c:pt>
                <c:pt idx="549">
                  <c:v>0.79335334029123228</c:v>
                </c:pt>
                <c:pt idx="550">
                  <c:v>0.81915204428899269</c:v>
                </c:pt>
                <c:pt idx="551">
                  <c:v>0.84339144581288605</c:v>
                </c:pt>
                <c:pt idx="552">
                  <c:v>0.86602540378443849</c:v>
                </c:pt>
                <c:pt idx="553">
                  <c:v>0.88701083317822105</c:v>
                </c:pt>
                <c:pt idx="554">
                  <c:v>0.90630778703664905</c:v>
                </c:pt>
                <c:pt idx="555">
                  <c:v>0.92387953251128685</c:v>
                </c:pt>
                <c:pt idx="556">
                  <c:v>0.93969262078590821</c:v>
                </c:pt>
                <c:pt idx="557">
                  <c:v>0.95371695074822649</c:v>
                </c:pt>
                <c:pt idx="558">
                  <c:v>0.96592582628906765</c:v>
                </c:pt>
                <c:pt idx="559">
                  <c:v>0.97629600711993259</c:v>
                </c:pt>
                <c:pt idx="560">
                  <c:v>0.98480775301220858</c:v>
                </c:pt>
                <c:pt idx="561">
                  <c:v>0.9914448613738106</c:v>
                </c:pt>
                <c:pt idx="562">
                  <c:v>0.99619469809174566</c:v>
                </c:pt>
                <c:pt idx="563">
                  <c:v>0.9990482215818578</c:v>
                </c:pt>
                <c:pt idx="564">
                  <c:v>1</c:v>
                </c:pt>
                <c:pt idx="565">
                  <c:v>0.9990482215818578</c:v>
                </c:pt>
                <c:pt idx="566">
                  <c:v>0.99619469809174577</c:v>
                </c:pt>
                <c:pt idx="567">
                  <c:v>0.99144486137381049</c:v>
                </c:pt>
                <c:pt idx="568">
                  <c:v>0.98480775301220824</c:v>
                </c:pt>
                <c:pt idx="569">
                  <c:v>0.97629600711993381</c:v>
                </c:pt>
                <c:pt idx="570">
                  <c:v>0.96592582628906909</c:v>
                </c:pt>
                <c:pt idx="571">
                  <c:v>0.95371695074822593</c:v>
                </c:pt>
                <c:pt idx="572">
                  <c:v>0.93969262078590765</c:v>
                </c:pt>
                <c:pt idx="573">
                  <c:v>0.92387953251128629</c:v>
                </c:pt>
                <c:pt idx="574">
                  <c:v>0.90630778703664983</c:v>
                </c:pt>
                <c:pt idx="575">
                  <c:v>0.88701083317822205</c:v>
                </c:pt>
                <c:pt idx="576">
                  <c:v>0.86602540378443948</c:v>
                </c:pt>
                <c:pt idx="577">
                  <c:v>0.84339144581288705</c:v>
                </c:pt>
                <c:pt idx="578">
                  <c:v>0.8191520442889938</c:v>
                </c:pt>
                <c:pt idx="579">
                  <c:v>0.79335334029123572</c:v>
                </c:pt>
                <c:pt idx="580">
                  <c:v>0.76604444311897923</c:v>
                </c:pt>
                <c:pt idx="581">
                  <c:v>0.73727733681012586</c:v>
                </c:pt>
                <c:pt idx="582">
                  <c:v>0.70710678118654757</c:v>
                </c:pt>
                <c:pt idx="583">
                  <c:v>0.67559020761565836</c:v>
                </c:pt>
                <c:pt idx="584">
                  <c:v>0.64278760968653814</c:v>
                </c:pt>
                <c:pt idx="585">
                  <c:v>0.6087614290087201</c:v>
                </c:pt>
                <c:pt idx="586">
                  <c:v>0.57357643635104638</c:v>
                </c:pt>
                <c:pt idx="587">
                  <c:v>0.53729960834682489</c:v>
                </c:pt>
                <c:pt idx="588">
                  <c:v>0.50000000000000189</c:v>
                </c:pt>
                <c:pt idx="589">
                  <c:v>0.46174861323503674</c:v>
                </c:pt>
                <c:pt idx="590">
                  <c:v>0.42261826174070316</c:v>
                </c:pt>
                <c:pt idx="591">
                  <c:v>0.38268343236509111</c:v>
                </c:pt>
                <c:pt idx="592">
                  <c:v>0.34202014332567099</c:v>
                </c:pt>
                <c:pt idx="593">
                  <c:v>0.30070579950427295</c:v>
                </c:pt>
                <c:pt idx="594">
                  <c:v>0.25881904510252146</c:v>
                </c:pt>
                <c:pt idx="595">
                  <c:v>0.21643961393810104</c:v>
                </c:pt>
                <c:pt idx="596">
                  <c:v>0.17364817766692942</c:v>
                </c:pt>
                <c:pt idx="597">
                  <c:v>0.1305261922200516</c:v>
                </c:pt>
                <c:pt idx="598">
                  <c:v>8.715574274765911E-2</c:v>
                </c:pt>
                <c:pt idx="599">
                  <c:v>4.3619387365337874E-2</c:v>
                </c:pt>
                <c:pt idx="600">
                  <c:v>2.8177330260725775E-15</c:v>
                </c:pt>
                <c:pt idx="601">
                  <c:v>-4.3619387365332246E-2</c:v>
                </c:pt>
                <c:pt idx="602">
                  <c:v>-8.7155742747657028E-2</c:v>
                </c:pt>
                <c:pt idx="603">
                  <c:v>-0.13052619222004952</c:v>
                </c:pt>
                <c:pt idx="604">
                  <c:v>-0.17364817766693086</c:v>
                </c:pt>
                <c:pt idx="605">
                  <c:v>-0.21643961393810249</c:v>
                </c:pt>
                <c:pt idx="606">
                  <c:v>-0.25881904510251946</c:v>
                </c:pt>
                <c:pt idx="607">
                  <c:v>-0.30070579950427434</c:v>
                </c:pt>
                <c:pt idx="608">
                  <c:v>-0.34202014332566905</c:v>
                </c:pt>
                <c:pt idx="609">
                  <c:v>-0.38268343236508923</c:v>
                </c:pt>
                <c:pt idx="610">
                  <c:v>-0.42261826174069805</c:v>
                </c:pt>
                <c:pt idx="611">
                  <c:v>-0.46174861323503175</c:v>
                </c:pt>
                <c:pt idx="612">
                  <c:v>-0.499999999999997</c:v>
                </c:pt>
                <c:pt idx="613">
                  <c:v>-0.53729960834682011</c:v>
                </c:pt>
                <c:pt idx="614">
                  <c:v>-0.57357643635104461</c:v>
                </c:pt>
                <c:pt idx="615">
                  <c:v>-0.60876142900872132</c:v>
                </c:pt>
                <c:pt idx="616">
                  <c:v>-0.64278760968653925</c:v>
                </c:pt>
                <c:pt idx="617">
                  <c:v>-0.67559020761565947</c:v>
                </c:pt>
                <c:pt idx="618">
                  <c:v>-0.70710678118654613</c:v>
                </c:pt>
                <c:pt idx="619">
                  <c:v>-0.73727733681012453</c:v>
                </c:pt>
                <c:pt idx="620">
                  <c:v>-0.7660444431189779</c:v>
                </c:pt>
                <c:pt idx="621">
                  <c:v>-0.79335334029123439</c:v>
                </c:pt>
                <c:pt idx="622">
                  <c:v>-0.81915204428899058</c:v>
                </c:pt>
                <c:pt idx="623">
                  <c:v>-0.84339144581288406</c:v>
                </c:pt>
                <c:pt idx="624">
                  <c:v>-0.8660254037844366</c:v>
                </c:pt>
                <c:pt idx="625">
                  <c:v>-0.88701083317821938</c:v>
                </c:pt>
                <c:pt idx="626">
                  <c:v>-0.90630778703665049</c:v>
                </c:pt>
                <c:pt idx="627">
                  <c:v>-0.92387953251128685</c:v>
                </c:pt>
                <c:pt idx="628">
                  <c:v>-0.93969262078590809</c:v>
                </c:pt>
                <c:pt idx="629">
                  <c:v>-0.95371695074822638</c:v>
                </c:pt>
                <c:pt idx="630">
                  <c:v>-0.96592582628906853</c:v>
                </c:pt>
                <c:pt idx="631">
                  <c:v>-0.97629600711993336</c:v>
                </c:pt>
                <c:pt idx="632">
                  <c:v>-0.98480775301220791</c:v>
                </c:pt>
                <c:pt idx="633">
                  <c:v>-0.99144486137381016</c:v>
                </c:pt>
                <c:pt idx="634">
                  <c:v>-0.99619469809174532</c:v>
                </c:pt>
                <c:pt idx="635">
                  <c:v>-0.99904822158185758</c:v>
                </c:pt>
                <c:pt idx="636">
                  <c:v>-1</c:v>
                </c:pt>
                <c:pt idx="637">
                  <c:v>-0.99904822158185769</c:v>
                </c:pt>
                <c:pt idx="638">
                  <c:v>-0.99619469809174543</c:v>
                </c:pt>
                <c:pt idx="639">
                  <c:v>-0.99144486137381049</c:v>
                </c:pt>
                <c:pt idx="640">
                  <c:v>-0.98480775301220824</c:v>
                </c:pt>
                <c:pt idx="641">
                  <c:v>-0.97629600711993381</c:v>
                </c:pt>
                <c:pt idx="642">
                  <c:v>-0.9659258262890682</c:v>
                </c:pt>
                <c:pt idx="643">
                  <c:v>-0.95371695074822704</c:v>
                </c:pt>
                <c:pt idx="644">
                  <c:v>-0.93969262078590887</c:v>
                </c:pt>
                <c:pt idx="645">
                  <c:v>-0.92387953251128774</c:v>
                </c:pt>
                <c:pt idx="646">
                  <c:v>-0.90630778703665138</c:v>
                </c:pt>
                <c:pt idx="647">
                  <c:v>-0.88701083317822371</c:v>
                </c:pt>
                <c:pt idx="648">
                  <c:v>-0.86602540378443771</c:v>
                </c:pt>
                <c:pt idx="649">
                  <c:v>-0.84339144581288517</c:v>
                </c:pt>
                <c:pt idx="650">
                  <c:v>-0.8191520442889918</c:v>
                </c:pt>
                <c:pt idx="651">
                  <c:v>-0.79335334029123572</c:v>
                </c:pt>
                <c:pt idx="652">
                  <c:v>-0.76604444311897923</c:v>
                </c:pt>
                <c:pt idx="653">
                  <c:v>-0.73727733681012597</c:v>
                </c:pt>
                <c:pt idx="654">
                  <c:v>-0.70710678118654768</c:v>
                </c:pt>
                <c:pt idx="655">
                  <c:v>-0.67559020761566113</c:v>
                </c:pt>
                <c:pt idx="656">
                  <c:v>-0.64278760968654092</c:v>
                </c:pt>
                <c:pt idx="657">
                  <c:v>-0.6087614290087231</c:v>
                </c:pt>
                <c:pt idx="658">
                  <c:v>-0.57357643635104361</c:v>
                </c:pt>
                <c:pt idx="659">
                  <c:v>-0.537299608346822</c:v>
                </c:pt>
                <c:pt idx="660">
                  <c:v>-0.49999999999999895</c:v>
                </c:pt>
                <c:pt idx="661">
                  <c:v>-0.46174861323503369</c:v>
                </c:pt>
                <c:pt idx="662">
                  <c:v>-0.42261826174070005</c:v>
                </c:pt>
                <c:pt idx="663">
                  <c:v>-0.38268343236509123</c:v>
                </c:pt>
                <c:pt idx="664">
                  <c:v>-0.3420201433256711</c:v>
                </c:pt>
                <c:pt idx="665">
                  <c:v>-0.30070579950427645</c:v>
                </c:pt>
                <c:pt idx="666">
                  <c:v>-0.25881904510252157</c:v>
                </c:pt>
                <c:pt idx="667">
                  <c:v>-0.21643961393810462</c:v>
                </c:pt>
                <c:pt idx="668">
                  <c:v>-0.17364817766693305</c:v>
                </c:pt>
                <c:pt idx="669">
                  <c:v>-0.13052619222005171</c:v>
                </c:pt>
                <c:pt idx="670">
                  <c:v>-8.7155742747655696E-2</c:v>
                </c:pt>
                <c:pt idx="671">
                  <c:v>-4.3619387365334453E-2</c:v>
                </c:pt>
                <c:pt idx="672">
                  <c:v>6.1246580723706145E-16</c:v>
                </c:pt>
                <c:pt idx="673">
                  <c:v>4.3619387365335674E-2</c:v>
                </c:pt>
                <c:pt idx="674">
                  <c:v>8.7155742747656917E-2</c:v>
                </c:pt>
                <c:pt idx="675">
                  <c:v>0.13052619222004941</c:v>
                </c:pt>
                <c:pt idx="676">
                  <c:v>0.17364817766692725</c:v>
                </c:pt>
                <c:pt idx="677">
                  <c:v>0.21643961393809888</c:v>
                </c:pt>
                <c:pt idx="678">
                  <c:v>0.25881904510251935</c:v>
                </c:pt>
                <c:pt idx="679">
                  <c:v>0.30070579950427084</c:v>
                </c:pt>
                <c:pt idx="680">
                  <c:v>0.34202014332566893</c:v>
                </c:pt>
                <c:pt idx="681">
                  <c:v>0.38268343236508912</c:v>
                </c:pt>
                <c:pt idx="682">
                  <c:v>0.42261826174070116</c:v>
                </c:pt>
                <c:pt idx="683">
                  <c:v>0.46174861323503474</c:v>
                </c:pt>
                <c:pt idx="684">
                  <c:v>0.5</c:v>
                </c:pt>
                <c:pt idx="685">
                  <c:v>0.537299608346823</c:v>
                </c:pt>
                <c:pt idx="686">
                  <c:v>0.57357643635104461</c:v>
                </c:pt>
                <c:pt idx="687">
                  <c:v>0.60876142900871844</c:v>
                </c:pt>
                <c:pt idx="688">
                  <c:v>0.64278760968653648</c:v>
                </c:pt>
                <c:pt idx="689">
                  <c:v>0.6755902076156568</c:v>
                </c:pt>
                <c:pt idx="690">
                  <c:v>0.70710678118654602</c:v>
                </c:pt>
                <c:pt idx="691">
                  <c:v>0.73727733681012442</c:v>
                </c:pt>
                <c:pt idx="692">
                  <c:v>0.76604444311897779</c:v>
                </c:pt>
                <c:pt idx="693">
                  <c:v>0.79335334029123439</c:v>
                </c:pt>
                <c:pt idx="694">
                  <c:v>0.81915204428899246</c:v>
                </c:pt>
                <c:pt idx="695">
                  <c:v>0.84339144581288583</c:v>
                </c:pt>
                <c:pt idx="696">
                  <c:v>0.86602540378443837</c:v>
                </c:pt>
                <c:pt idx="697">
                  <c:v>0.88701083317822094</c:v>
                </c:pt>
                <c:pt idx="698">
                  <c:v>0.90630778703664894</c:v>
                </c:pt>
                <c:pt idx="699">
                  <c:v>0.92387953251128541</c:v>
                </c:pt>
                <c:pt idx="700">
                  <c:v>0.93969262078590687</c:v>
                </c:pt>
                <c:pt idx="701">
                  <c:v>0.95371695074822638</c:v>
                </c:pt>
                <c:pt idx="702">
                  <c:v>0.96592582628906853</c:v>
                </c:pt>
                <c:pt idx="703">
                  <c:v>0.97629600711993336</c:v>
                </c:pt>
                <c:pt idx="704">
                  <c:v>0.98480775301220791</c:v>
                </c:pt>
                <c:pt idx="705">
                  <c:v>0.99144486137381016</c:v>
                </c:pt>
                <c:pt idx="706">
                  <c:v>0.99619469809174555</c:v>
                </c:pt>
                <c:pt idx="707">
                  <c:v>0.9990482215818578</c:v>
                </c:pt>
                <c:pt idx="708">
                  <c:v>1</c:v>
                </c:pt>
                <c:pt idx="709">
                  <c:v>0.99904822158185791</c:v>
                </c:pt>
                <c:pt idx="710">
                  <c:v>0.99619469809174577</c:v>
                </c:pt>
                <c:pt idx="711">
                  <c:v>0.99144486137381094</c:v>
                </c:pt>
                <c:pt idx="712">
                  <c:v>0.98480775301220891</c:v>
                </c:pt>
                <c:pt idx="713">
                  <c:v>0.97629600711993314</c:v>
                </c:pt>
                <c:pt idx="714">
                  <c:v>0.9659258262890682</c:v>
                </c:pt>
                <c:pt idx="715">
                  <c:v>0.95371695074822715</c:v>
                </c:pt>
                <c:pt idx="716">
                  <c:v>0.93969262078590898</c:v>
                </c:pt>
                <c:pt idx="717">
                  <c:v>0.92387953251128774</c:v>
                </c:pt>
                <c:pt idx="718">
                  <c:v>0.90630778703664994</c:v>
                </c:pt>
                <c:pt idx="719">
                  <c:v>0.88701083317822216</c:v>
                </c:pt>
                <c:pt idx="720">
                  <c:v>0.8660254037844396</c:v>
                </c:pt>
              </c:numCache>
            </c:numRef>
          </c:val>
          <c:smooth val="0"/>
          <c:extLst>
            <c:ext xmlns:c16="http://schemas.microsoft.com/office/drawing/2014/chart" uri="{C3380CC4-5D6E-409C-BE32-E72D297353CC}">
              <c16:uniqueId val="{00000000-6ABB-D34E-B587-6FF6B19139F6}"/>
            </c:ext>
          </c:extLst>
        </c:ser>
        <c:dLbls>
          <c:showLegendKey val="0"/>
          <c:showVal val="0"/>
          <c:showCatName val="0"/>
          <c:showSerName val="0"/>
          <c:showPercent val="0"/>
          <c:showBubbleSize val="0"/>
        </c:dLbls>
        <c:smooth val="0"/>
        <c:axId val="1530775535"/>
        <c:axId val="1530577375"/>
      </c:lineChart>
      <c:catAx>
        <c:axId val="1530775535"/>
        <c:scaling>
          <c:orientation val="minMax"/>
        </c:scaling>
        <c:delete val="1"/>
        <c:axPos val="b"/>
        <c:majorTickMark val="none"/>
        <c:minorTickMark val="none"/>
        <c:tickLblPos val="nextTo"/>
        <c:crossAx val="1530577375"/>
        <c:crosses val="autoZero"/>
        <c:auto val="1"/>
        <c:lblAlgn val="ctr"/>
        <c:lblOffset val="100"/>
        <c:noMultiLvlLbl val="0"/>
      </c:catAx>
      <c:valAx>
        <c:axId val="1530577375"/>
        <c:scaling>
          <c:orientation val="minMax"/>
          <c:max val="1"/>
          <c:min val="-1"/>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530775535"/>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Sheet1!$AD$2</c:f>
              <c:strCache>
                <c:ptCount val="1"/>
                <c:pt idx="0">
                  <c:v>12+5</c:v>
                </c:pt>
              </c:strCache>
            </c:strRef>
          </c:tx>
          <c:spPr>
            <a:ln w="28575" cap="rnd">
              <a:solidFill>
                <a:schemeClr val="accent1"/>
              </a:solidFill>
              <a:round/>
            </a:ln>
            <a:effectLst/>
          </c:spPr>
          <c:marker>
            <c:symbol val="none"/>
          </c:marker>
          <c:val>
            <c:numRef>
              <c:f>Sheet1!$AD$3:$AD$722</c:f>
              <c:numCache>
                <c:formatCode>General</c:formatCode>
                <c:ptCount val="720"/>
                <c:pt idx="0">
                  <c:v>0.93301270189221941</c:v>
                </c:pt>
                <c:pt idx="1">
                  <c:v>0.91895667059057951</c:v>
                </c:pt>
                <c:pt idx="2">
                  <c:v>0.8986498225113988</c:v>
                </c:pt>
                <c:pt idx="3">
                  <c:v>0.87220492829319429</c:v>
                </c:pt>
                <c:pt idx="4">
                  <c:v>0.83979495038078944</c:v>
                </c:pt>
                <c:pt idx="5">
                  <c:v>0.8016513702972814</c:v>
                </c:pt>
                <c:pt idx="6">
                  <c:v>0.75806188778074746</c:v>
                </c:pt>
                <c:pt idx="7">
                  <c:v>0.70936751654652719</c:v>
                </c:pt>
                <c:pt idx="8">
                  <c:v>0.65595910802269874</c:v>
                </c:pt>
                <c:pt idx="9">
                  <c:v>0.5982733406505969</c:v>
                </c:pt>
                <c:pt idx="10">
                  <c:v>0.53678821817552314</c:v>
                </c:pt>
                <c:pt idx="11">
                  <c:v>0.47201812571131208</c:v>
                </c:pt>
                <c:pt idx="12">
                  <c:v>0.40450849718747378</c:v>
                </c:pt>
                <c:pt idx="13">
                  <c:v>0.33483015202639677</c:v>
                </c:pt>
                <c:pt idx="14">
                  <c:v>0.26357336250417646</c:v>
                </c:pt>
                <c:pt idx="15">
                  <c:v>0.19134171618254495</c:v>
                </c:pt>
                <c:pt idx="16">
                  <c:v>0.11874584002900775</c:v>
                </c:pt>
                <c:pt idx="17">
                  <c:v>4.6397054343257083E-2</c:v>
                </c:pt>
                <c:pt idx="18">
                  <c:v>-2.50989746362133E-2</c:v>
                </c:pt>
                <c:pt idx="19">
                  <c:v>-9.5148514568848569E-2</c:v>
                </c:pt>
                <c:pt idx="20">
                  <c:v>-0.16317591116653468</c:v>
                </c:pt>
                <c:pt idx="21">
                  <c:v>-0.22862953003621067</c:v>
                </c:pt>
                <c:pt idx="22">
                  <c:v>-0.29098743180560005</c:v>
                </c:pt>
                <c:pt idx="23">
                  <c:v>-0.3497627190560289</c:v>
                </c:pt>
                <c:pt idx="24">
                  <c:v>-0.40450849718747361</c:v>
                </c:pt>
                <c:pt idx="25">
                  <c:v>-0.45482239557488729</c:v>
                </c:pt>
                <c:pt idx="26">
                  <c:v>-0.50035060019512945</c:v>
                </c:pt>
                <c:pt idx="27">
                  <c:v>-0.5407913542576025</c:v>
                </c:pt>
                <c:pt idx="28">
                  <c:v>-0.575897889200368</c:v>
                </c:pt>
                <c:pt idx="29">
                  <c:v>-0.60548075465318807</c:v>
                </c:pt>
                <c:pt idx="30">
                  <c:v>-0.62940952255126037</c:v>
                </c:pt>
                <c:pt idx="31">
                  <c:v>-0.64761384743627315</c:v>
                </c:pt>
                <c:pt idx="32">
                  <c:v>-0.66008387202973717</c:v>
                </c:pt>
                <c:pt idx="33">
                  <c:v>-0.66686997433012163</c:v>
                </c:pt>
                <c:pt idx="34">
                  <c:v>-0.66808185969165024</c:v>
                </c:pt>
                <c:pt idx="35">
                  <c:v>-0.66388700850973614</c:v>
                </c:pt>
                <c:pt idx="36">
                  <c:v>-0.65450849718747373</c:v>
                </c:pt>
                <c:pt idx="37">
                  <c:v>-0.6402222169121089</c:v>
                </c:pt>
                <c:pt idx="38">
                  <c:v>-0.62135352135495214</c:v>
                </c:pt>
                <c:pt idx="39">
                  <c:v>-0.5982733406505969</c:v>
                </c:pt>
                <c:pt idx="40">
                  <c:v>-0.57139380484326985</c:v>
                </c:pt>
                <c:pt idx="41">
                  <c:v>-0.54116342534573014</c:v>
                </c:pt>
                <c:pt idx="42">
                  <c:v>-0.50806188778074746</c:v>
                </c:pt>
                <c:pt idx="43">
                  <c:v>-0.47259451381394191</c:v>
                </c:pt>
                <c:pt idx="44">
                  <c:v>-0.4352864531933156</c:v>
                </c:pt>
                <c:pt idx="45">
                  <c:v>-0.39667667014561775</c:v>
                </c:pt>
                <c:pt idx="46">
                  <c:v>-0.3573117905106693</c:v>
                </c:pt>
                <c:pt idx="47">
                  <c:v>-0.31773987749756361</c:v>
                </c:pt>
                <c:pt idx="48">
                  <c:v>-0.27850420470474574</c:v>
                </c:pt>
                <c:pt idx="49">
                  <c:v>-0.24013709505121059</c:v>
                </c:pt>
                <c:pt idx="50">
                  <c:v>-0.20315389351832491</c:v>
                </c:pt>
                <c:pt idx="51">
                  <c:v>-0.16804714010940691</c:v>
                </c:pt>
                <c:pt idx="52">
                  <c:v>-0.13528100721352526</c:v>
                </c:pt>
                <c:pt idx="53">
                  <c:v>-0.10528606263541629</c:v>
                </c:pt>
                <c:pt idx="54">
                  <c:v>-7.845441595706043E-2</c:v>
                </c:pt>
                <c:pt idx="55">
                  <c:v>-5.5135301667747438E-2</c:v>
                </c:pt>
                <c:pt idx="56">
                  <c:v>-3.5631147684803521E-2</c:v>
                </c:pt>
                <c:pt idx="57">
                  <c:v>-2.0194172539328425E-2</c:v>
                </c:pt>
                <c:pt idx="58">
                  <c:v>-9.0235486789699837E-3</c:v>
                </c:pt>
                <c:pt idx="59">
                  <c:v>-2.2631631067922542E-3</c:v>
                </c:pt>
                <c:pt idx="60">
                  <c:v>0</c:v>
                </c:pt>
                <c:pt idx="61">
                  <c:v>-2.2631631067921987E-3</c:v>
                </c:pt>
                <c:pt idx="62">
                  <c:v>-9.0235486789698727E-3</c:v>
                </c:pt>
                <c:pt idx="63">
                  <c:v>-2.0194172539328425E-2</c:v>
                </c:pt>
                <c:pt idx="64">
                  <c:v>-3.5631147684803466E-2</c:v>
                </c:pt>
                <c:pt idx="65">
                  <c:v>-5.5135301667747161E-2</c:v>
                </c:pt>
                <c:pt idx="66">
                  <c:v>-7.8454415957060708E-2</c:v>
                </c:pt>
                <c:pt idx="67">
                  <c:v>-0.10528606263541646</c:v>
                </c:pt>
                <c:pt idx="68">
                  <c:v>-0.13528100721352476</c:v>
                </c:pt>
                <c:pt idx="69">
                  <c:v>-0.16804714010940647</c:v>
                </c:pt>
                <c:pt idx="70">
                  <c:v>-0.20315389351832516</c:v>
                </c:pt>
                <c:pt idx="71">
                  <c:v>-0.24013709505121081</c:v>
                </c:pt>
                <c:pt idx="72">
                  <c:v>-0.27850420470474546</c:v>
                </c:pt>
                <c:pt idx="73">
                  <c:v>-0.31773987749756338</c:v>
                </c:pt>
                <c:pt idx="74">
                  <c:v>-0.3573117905106693</c:v>
                </c:pt>
                <c:pt idx="75">
                  <c:v>-0.39667667014561742</c:v>
                </c:pt>
                <c:pt idx="76">
                  <c:v>-0.43528645319331544</c:v>
                </c:pt>
                <c:pt idx="77">
                  <c:v>-0.4725945138139423</c:v>
                </c:pt>
                <c:pt idx="78">
                  <c:v>-0.50806188778074746</c:v>
                </c:pt>
                <c:pt idx="79">
                  <c:v>-0.54116342534573036</c:v>
                </c:pt>
                <c:pt idx="80">
                  <c:v>-0.5713938048432694</c:v>
                </c:pt>
                <c:pt idx="81">
                  <c:v>-0.5982733406505969</c:v>
                </c:pt>
                <c:pt idx="82">
                  <c:v>-0.62135352135495237</c:v>
                </c:pt>
                <c:pt idx="83">
                  <c:v>-0.6402222169121089</c:v>
                </c:pt>
                <c:pt idx="84">
                  <c:v>-0.65450849718747384</c:v>
                </c:pt>
                <c:pt idx="85">
                  <c:v>-0.66388700850973659</c:v>
                </c:pt>
                <c:pt idx="86">
                  <c:v>-0.66808185969165024</c:v>
                </c:pt>
                <c:pt idx="87">
                  <c:v>-0.66686997433012141</c:v>
                </c:pt>
                <c:pt idx="88">
                  <c:v>-0.66008387202973751</c:v>
                </c:pt>
                <c:pt idx="89">
                  <c:v>-0.64761384743627359</c:v>
                </c:pt>
                <c:pt idx="90">
                  <c:v>-0.62940952255126037</c:v>
                </c:pt>
                <c:pt idx="91">
                  <c:v>-0.60548075465318807</c:v>
                </c:pt>
                <c:pt idx="92">
                  <c:v>-0.57589788920036811</c:v>
                </c:pt>
                <c:pt idx="93">
                  <c:v>-0.54079135425760261</c:v>
                </c:pt>
                <c:pt idx="94">
                  <c:v>-0.50035060019512989</c:v>
                </c:pt>
                <c:pt idx="95">
                  <c:v>-0.45482239557488718</c:v>
                </c:pt>
                <c:pt idx="96">
                  <c:v>-0.40450849718747395</c:v>
                </c:pt>
                <c:pt idx="97">
                  <c:v>-0.34976271905602974</c:v>
                </c:pt>
                <c:pt idx="98">
                  <c:v>-0.29098743180559988</c:v>
                </c:pt>
                <c:pt idx="99">
                  <c:v>-0.22862953003621067</c:v>
                </c:pt>
                <c:pt idx="100">
                  <c:v>-0.16317591116653493</c:v>
                </c:pt>
                <c:pt idx="101">
                  <c:v>-9.5148514568849346E-2</c:v>
                </c:pt>
                <c:pt idx="102">
                  <c:v>-2.5098974636213356E-2</c:v>
                </c:pt>
                <c:pt idx="103">
                  <c:v>4.6397054343256722E-2</c:v>
                </c:pt>
                <c:pt idx="104">
                  <c:v>0.11874584002900684</c:v>
                </c:pt>
                <c:pt idx="105">
                  <c:v>0.19134171618254478</c:v>
                </c:pt>
                <c:pt idx="106">
                  <c:v>0.26357336250417662</c:v>
                </c:pt>
                <c:pt idx="107">
                  <c:v>0.33483015202639577</c:v>
                </c:pt>
                <c:pt idx="108">
                  <c:v>0.40450849718747356</c:v>
                </c:pt>
                <c:pt idx="109">
                  <c:v>0.47201812571131208</c:v>
                </c:pt>
                <c:pt idx="110">
                  <c:v>0.53678821817552258</c:v>
                </c:pt>
                <c:pt idx="111">
                  <c:v>0.59827334065059667</c:v>
                </c:pt>
                <c:pt idx="112">
                  <c:v>0.65595910802269874</c:v>
                </c:pt>
                <c:pt idx="113">
                  <c:v>0.70936751654652686</c:v>
                </c:pt>
                <c:pt idx="114">
                  <c:v>0.75806188778074723</c:v>
                </c:pt>
                <c:pt idx="115">
                  <c:v>0.80165137029728128</c:v>
                </c:pt>
                <c:pt idx="116">
                  <c:v>0.83979495038078911</c:v>
                </c:pt>
                <c:pt idx="117">
                  <c:v>0.87220492829319418</c:v>
                </c:pt>
                <c:pt idx="118">
                  <c:v>0.89864982251139858</c:v>
                </c:pt>
                <c:pt idx="119">
                  <c:v>0.91895667059057939</c:v>
                </c:pt>
                <c:pt idx="120">
                  <c:v>0.93301270189221919</c:v>
                </c:pt>
                <c:pt idx="121">
                  <c:v>0.94076636427324756</c:v>
                </c:pt>
                <c:pt idx="122">
                  <c:v>0.94222769388522787</c:v>
                </c:pt>
                <c:pt idx="123">
                  <c:v>0.9374680244032203</c:v>
                </c:pt>
                <c:pt idx="124">
                  <c:v>0.92661903921425504</c:v>
                </c:pt>
                <c:pt idx="125">
                  <c:v>0.90987117726633293</c:v>
                </c:pt>
                <c:pt idx="126">
                  <c:v>0.88747141033200805</c:v>
                </c:pt>
                <c:pt idx="127">
                  <c:v>0.85972041629866436</c:v>
                </c:pt>
                <c:pt idx="128">
                  <c:v>0.82696917968553341</c:v>
                </c:pt>
                <c:pt idx="129">
                  <c:v>0.78961505683314126</c:v>
                </c:pt>
                <c:pt idx="130">
                  <c:v>0.74809734904587355</c:v>
                </c:pt>
                <c:pt idx="131">
                  <c:v>0.70289243232882948</c:v>
                </c:pt>
                <c:pt idx="132">
                  <c:v>0.65450849718747306</c:v>
                </c:pt>
                <c:pt idx="133">
                  <c:v>0.60347995619980943</c:v>
                </c:pt>
                <c:pt idx="134">
                  <c:v>0.55036158067969909</c:v>
                </c:pt>
                <c:pt idx="135">
                  <c:v>0.49572243068690641</c:v>
                </c:pt>
                <c:pt idx="136">
                  <c:v>0.44013964487227819</c:v>
                </c:pt>
                <c:pt idx="137">
                  <c:v>0.38419215815108665</c:v>
                </c:pt>
                <c:pt idx="138">
                  <c:v>0.3284544159570616</c:v>
                </c:pt>
                <c:pt idx="139">
                  <c:v>0.27349015383621345</c:v>
                </c:pt>
                <c:pt idx="140">
                  <c:v>0.21984631039295388</c:v>
                </c:pt>
                <c:pt idx="141">
                  <c:v>0.16804714010940719</c:v>
                </c:pt>
                <c:pt idx="142">
                  <c:v>0.11858859033889585</c:v>
                </c:pt>
                <c:pt idx="143">
                  <c:v>7.1933003850413513E-2</c:v>
                </c:pt>
                <c:pt idx="144">
                  <c:v>2.8504204704745961E-2</c:v>
                </c:pt>
                <c:pt idx="145">
                  <c:v>-1.1316978985776438E-2</c:v>
                </c:pt>
                <c:pt idx="146">
                  <c:v>-4.7196706676804645E-2</c:v>
                </c:pt>
                <c:pt idx="147">
                  <c:v>-7.8851588001958794E-2</c:v>
                </c:pt>
                <c:pt idx="148">
                  <c:v>-0.10605157880741378</c:v>
                </c:pt>
                <c:pt idx="149">
                  <c:v>-0.12862227927907449</c:v>
                </c:pt>
                <c:pt idx="150">
                  <c:v>-0.14644660940672583</c:v>
                </c:pt>
                <c:pt idx="151">
                  <c:v>-0.15946584387630641</c:v>
                </c:pt>
                <c:pt idx="152">
                  <c:v>-0.16767999552363316</c:v>
                </c:pt>
                <c:pt idx="153">
                  <c:v>-0.17114754364321699</c:v>
                </c:pt>
                <c:pt idx="154">
                  <c:v>-0.16998451064577685</c:v>
                </c:pt>
                <c:pt idx="155">
                  <c:v>-0.16436289771880747</c:v>
                </c:pt>
                <c:pt idx="156">
                  <c:v>-0.15450849718747403</c:v>
                </c:pt>
                <c:pt idx="157">
                  <c:v>-0.14069810612117989</c:v>
                </c:pt>
                <c:pt idx="158">
                  <c:v>-0.12325617230907887</c:v>
                </c:pt>
                <c:pt idx="159">
                  <c:v>-0.10255090996369132</c:v>
                </c:pt>
                <c:pt idx="160">
                  <c:v>-7.8989928337166032E-2</c:v>
                </c:pt>
                <c:pt idx="161">
                  <c:v>-5.3015421785764155E-2</c:v>
                </c:pt>
                <c:pt idx="162">
                  <c:v>-2.5098974636213661E-2</c:v>
                </c:pt>
                <c:pt idx="163">
                  <c:v>4.263961560172197E-3</c:v>
                </c:pt>
                <c:pt idx="164">
                  <c:v>3.4559857199638742E-2</c:v>
                </c:pt>
                <c:pt idx="165">
                  <c:v>6.5263096110026425E-2</c:v>
                </c:pt>
                <c:pt idx="166">
                  <c:v>9.5842103007655444E-2</c:v>
                </c:pt>
                <c:pt idx="167">
                  <c:v>0.12576553909154717</c:v>
                </c:pt>
                <c:pt idx="168">
                  <c:v>0.15450849718747356</c:v>
                </c:pt>
                <c:pt idx="169">
                  <c:v>0.18155862785523266</c:v>
                </c:pt>
                <c:pt idx="170">
                  <c:v>0.20642212862617135</c:v>
                </c:pt>
                <c:pt idx="171">
                  <c:v>0.22862953003621145</c:v>
                </c:pt>
                <c:pt idx="172">
                  <c:v>0.24774121434596347</c:v>
                </c:pt>
                <c:pt idx="173">
                  <c:v>0.26335260576964509</c:v>
                </c:pt>
                <c:pt idx="174">
                  <c:v>0.27509897463621341</c:v>
                </c:pt>
                <c:pt idx="175">
                  <c:v>0.28265980214008263</c:v>
                </c:pt>
                <c:pt idx="176">
                  <c:v>0.28576265715846649</c:v>
                </c:pt>
                <c:pt idx="177">
                  <c:v>0.28418654196503224</c:v>
                </c:pt>
                <c:pt idx="178">
                  <c:v>0.27776466949655326</c:v>
                </c:pt>
                <c:pt idx="179">
                  <c:v>0.26638664106661958</c:v>
                </c:pt>
                <c:pt idx="180">
                  <c:v>0.25000000000000039</c:v>
                </c:pt>
                <c:pt idx="181">
                  <c:v>0.22861114351072481</c:v>
                </c:pt>
                <c:pt idx="182">
                  <c:v>0.20228558219138015</c:v>
                </c:pt>
                <c:pt idx="183">
                  <c:v>0.17114754364321688</c:v>
                </c:pt>
                <c:pt idx="184">
                  <c:v>0.13537892397803158</c:v>
                </c:pt>
                <c:pt idx="185">
                  <c:v>9.5217598084388788E-2</c:v>
                </c:pt>
                <c:pt idx="186">
                  <c:v>5.0955106594199995E-2</c:v>
                </c:pt>
                <c:pt idx="187">
                  <c:v>2.933744333635302E-3</c:v>
                </c:pt>
                <c:pt idx="188">
                  <c:v>-4.8456918380058334E-2</c:v>
                </c:pt>
                <c:pt idx="189">
                  <c:v>-0.10278404399937985</c:v>
                </c:pt>
                <c:pt idx="190">
                  <c:v>-0.1595760221444962</c:v>
                </c:pt>
                <c:pt idx="191">
                  <c:v>-0.21832740136854195</c:v>
                </c:pt>
                <c:pt idx="192">
                  <c:v>-0.27850420470474535</c:v>
                </c:pt>
                <c:pt idx="193">
                  <c:v>-0.33954957118023094</c:v>
                </c:pt>
                <c:pt idx="194">
                  <c:v>-0.40088966188449671</c:v>
                </c:pt>
                <c:pt idx="195">
                  <c:v>-0.4619397662556437</c:v>
                </c:pt>
                <c:pt idx="196">
                  <c:v>-0.52211054202678175</c:v>
                </c:pt>
                <c:pt idx="197">
                  <c:v>-0.58081432078299233</c:v>
                </c:pt>
                <c:pt idx="198">
                  <c:v>-0.63747141033200749</c:v>
                </c:pt>
                <c:pt idx="199">
                  <c:v>-0.69151632509786498</c:v>
                </c:pt>
                <c:pt idx="200">
                  <c:v>-0.74240387650610418</c:v>
                </c:pt>
                <c:pt idx="201">
                  <c:v>-0.78961505683314215</c:v>
                </c:pt>
                <c:pt idx="202">
                  <c:v>-0.83266265222530111</c:v>
                </c:pt>
                <c:pt idx="203">
                  <c:v>-0.87109652352962552</c:v>
                </c:pt>
                <c:pt idx="204">
                  <c:v>-0.9045084971874735</c:v>
                </c:pt>
                <c:pt idx="205">
                  <c:v>-0.93253681268314814</c:v>
                </c:pt>
                <c:pt idx="206">
                  <c:v>-0.95487007786717326</c:v>
                </c:pt>
                <c:pt idx="207">
                  <c:v>-0.97125068883448229</c:v>
                </c:pt>
                <c:pt idx="208">
                  <c:v>-0.98147767687300669</c:v>
                </c:pt>
                <c:pt idx="209">
                  <c:v>-0.98540895124410333</c:v>
                </c:pt>
                <c:pt idx="210">
                  <c:v>-0.98296291314453399</c:v>
                </c:pt>
                <c:pt idx="211">
                  <c:v>-0.97411942305825017</c:v>
                </c:pt>
                <c:pt idx="212">
                  <c:v>-0.95892011075985706</c:v>
                </c:pt>
                <c:pt idx="213">
                  <c:v>-0.93746802440322052</c:v>
                </c:pt>
                <c:pt idx="214">
                  <c:v>-0.90992662233962607</c:v>
                </c:pt>
                <c:pt idx="215">
                  <c:v>-0.87651811848133054</c:v>
                </c:pt>
                <c:pt idx="216">
                  <c:v>-0.83752119907969313</c:v>
                </c:pt>
                <c:pt idx="217">
                  <c:v>-0.79326813564514009</c:v>
                </c:pt>
                <c:pt idx="218">
                  <c:v>-0.7441413253239253</c:v>
                </c:pt>
                <c:pt idx="219">
                  <c:v>-0.69056929629185393</c:v>
                </c:pt>
                <c:pt idx="220">
                  <c:v>-0.63302222155949028</c:v>
                </c:pt>
                <c:pt idx="221">
                  <c:v>-0.57200698994296295</c:v>
                </c:pt>
                <c:pt idx="222">
                  <c:v>-0.50806188778074768</c:v>
                </c:pt>
                <c:pt idx="223">
                  <c:v>-0.4417509492167101</c:v>
                </c:pt>
                <c:pt idx="224">
                  <c:v>-0.37365803647709611</c:v>
                </c:pt>
                <c:pt idx="225">
                  <c:v>-0.30438071450436011</c:v>
                </c:pt>
                <c:pt idx="226">
                  <c:v>-0.23452398654169795</c:v>
                </c:pt>
                <c:pt idx="227">
                  <c:v>-0.16469395876453324</c:v>
                </c:pt>
                <c:pt idx="228">
                  <c:v>-9.5491502812526635E-2</c:v>
                </c:pt>
                <c:pt idx="229">
                  <c:v>-2.7505985079617351E-2</c:v>
                </c:pt>
                <c:pt idx="230">
                  <c:v>3.8690869129650418E-2</c:v>
                </c:pt>
                <c:pt idx="231">
                  <c:v>0.10255090996369018</c:v>
                </c:pt>
                <c:pt idx="232">
                  <c:v>0.16355523151659396</c:v>
                </c:pt>
                <c:pt idx="233">
                  <c:v>0.22121951298655959</c:v>
                </c:pt>
                <c:pt idx="234">
                  <c:v>0.27509897463621302</c:v>
                </c:pt>
                <c:pt idx="235">
                  <c:v>0.32479289492316815</c:v>
                </c:pt>
                <c:pt idx="236">
                  <c:v>0.36994863998783523</c:v>
                </c:pt>
                <c:pt idx="237">
                  <c:v>0.41026516203755004</c:v>
                </c:pt>
                <c:pt idx="238">
                  <c:v>0.44549592899307339</c:v>
                </c:pt>
                <c:pt idx="239">
                  <c:v>0.47545125400146798</c:v>
                </c:pt>
                <c:pt idx="240">
                  <c:v>0.49999999999999978</c:v>
                </c:pt>
                <c:pt idx="241">
                  <c:v>0.51907064136680492</c:v>
                </c:pt>
                <c:pt idx="242">
                  <c:v>0.53265167174073158</c:v>
                </c:pt>
                <c:pt idx="243">
                  <c:v>0.54079135425760316</c:v>
                </c:pt>
                <c:pt idx="244">
                  <c:v>0.54359681765476575</c:v>
                </c:pt>
                <c:pt idx="245">
                  <c:v>0.54123250886127039</c:v>
                </c:pt>
                <c:pt idx="246">
                  <c:v>0.5339180197387341</c:v>
                </c:pt>
                <c:pt idx="247">
                  <c:v>0.52192531249083385</c:v>
                </c:pt>
                <c:pt idx="248">
                  <c:v>0.50557537484226434</c:v>
                </c:pt>
                <c:pt idx="249">
                  <c:v>0.4852343423287826</c:v>
                </c:pt>
                <c:pt idx="250">
                  <c:v>0.46130913087035025</c:v>
                </c:pt>
                <c:pt idx="251">
                  <c:v>0.43424262815541698</c:v>
                </c:pt>
                <c:pt idx="252">
                  <c:v>0.40450849718747373</c:v>
                </c:pt>
                <c:pt idx="253">
                  <c:v>0.3726056495822917</c:v>
                </c:pt>
                <c:pt idx="254">
                  <c:v>0.33905244980935173</c:v>
                </c:pt>
                <c:pt idx="255">
                  <c:v>0.3043807145043616</c:v>
                </c:pt>
                <c:pt idx="256">
                  <c:v>0.26912957320944353</c:v>
                </c:pt>
                <c:pt idx="257">
                  <c:v>0.23383925839895048</c:v>
                </c:pt>
                <c:pt idx="258">
                  <c:v>0.19904489340579901</c:v>
                </c:pt>
                <c:pt idx="259">
                  <c:v>0.1652703468671636</c:v>
                </c:pt>
                <c:pt idx="260">
                  <c:v>0.13302222155949062</c:v>
                </c:pt>
                <c:pt idx="261">
                  <c:v>0.10278404399938201</c:v>
                </c:pt>
                <c:pt idx="262">
                  <c:v>7.5010718965067169E-2</c:v>
                </c:pt>
                <c:pt idx="263">
                  <c:v>5.0123310167744461E-2</c:v>
                </c:pt>
                <c:pt idx="264">
                  <c:v>2.8504204704744907E-2</c:v>
                </c:pt>
                <c:pt idx="265">
                  <c:v>1.0492714696892336E-2</c:v>
                </c:pt>
                <c:pt idx="266">
                  <c:v>-3.6188353029747988E-3</c:v>
                </c:pt>
                <c:pt idx="267">
                  <c:v>-1.3588491891933119E-2</c:v>
                </c:pt>
                <c:pt idx="268">
                  <c:v>-1.9227489973949075E-2</c:v>
                </c:pt>
                <c:pt idx="269">
                  <c:v>-2.0402472310023179E-2</c:v>
                </c:pt>
                <c:pt idx="270">
                  <c:v>-1.7037086855465899E-2</c:v>
                </c:pt>
                <c:pt idx="271">
                  <c:v>-9.1129441241702969E-3</c:v>
                </c:pt>
                <c:pt idx="272">
                  <c:v>3.3300761392008327E-3</c:v>
                </c:pt>
                <c:pt idx="273">
                  <c:v>2.0194172539328425E-2</c:v>
                </c:pt>
                <c:pt idx="274">
                  <c:v>4.1324620224572617E-2</c:v>
                </c:pt>
                <c:pt idx="275">
                  <c:v>6.6511408898710045E-2</c:v>
                </c:pt>
                <c:pt idx="276">
                  <c:v>9.5491502812524887E-2</c:v>
                </c:pt>
                <c:pt idx="277">
                  <c:v>0.12795169805223161</c:v>
                </c:pt>
                <c:pt idx="278">
                  <c:v>0.16353204586644371</c:v>
                </c:pt>
                <c:pt idx="279">
                  <c:v>0.20182980454066901</c:v>
                </c:pt>
                <c:pt idx="280">
                  <c:v>0.24240387650610448</c:v>
                </c:pt>
                <c:pt idx="281">
                  <c:v>0.28477968202206738</c:v>
                </c:pt>
                <c:pt idx="282">
                  <c:v>0.32845441595706004</c:v>
                </c:pt>
                <c:pt idx="283">
                  <c:v>0.37290262996523382</c:v>
                </c:pt>
                <c:pt idx="284">
                  <c:v>0.41758207875912762</c:v>
                </c:pt>
                <c:pt idx="285">
                  <c:v>0.4619397662556437</c:v>
                </c:pt>
                <c:pt idx="286">
                  <c:v>0.50541812515215212</c:v>
                </c:pt>
                <c:pt idx="287">
                  <c:v>0.54746126199798972</c:v>
                </c:pt>
                <c:pt idx="288">
                  <c:v>0.58752119907969269</c:v>
                </c:pt>
                <c:pt idx="289">
                  <c:v>0.62506404444434327</c:v>
                </c:pt>
                <c:pt idx="290">
                  <c:v>0.65957602214449618</c:v>
                </c:pt>
                <c:pt idx="291">
                  <c:v>0.69056929629185448</c:v>
                </c:pt>
                <c:pt idx="292">
                  <c:v>0.7175875247389184</c:v>
                </c:pt>
                <c:pt idx="293">
                  <c:v>0.74021108114375866</c:v>
                </c:pt>
                <c:pt idx="294">
                  <c:v>0.75806188778074768</c:v>
                </c:pt>
                <c:pt idx="295">
                  <c:v>0.77080780570004959</c:v>
                </c:pt>
                <c:pt idx="296">
                  <c:v>0.77816653366457</c:v>
                </c:pt>
                <c:pt idx="297">
                  <c:v>0.77990897265193748</c:v>
                </c:pt>
                <c:pt idx="298">
                  <c:v>0.77586201854242554</c:v>
                </c:pt>
                <c:pt idx="299">
                  <c:v>0.76591075185754875</c:v>
                </c:pt>
                <c:pt idx="300">
                  <c:v>0.75000000000000067</c:v>
                </c:pt>
                <c:pt idx="301">
                  <c:v>0.72813525430165404</c:v>
                </c:pt>
                <c:pt idx="302">
                  <c:v>0.70038293123725259</c:v>
                </c:pt>
                <c:pt idx="303">
                  <c:v>0.66686997433012207</c:v>
                </c:pt>
                <c:pt idx="304">
                  <c:v>0.62778280048413537</c:v>
                </c:pt>
                <c:pt idx="305">
                  <c:v>0.58336560164435691</c:v>
                </c:pt>
                <c:pt idx="306">
                  <c:v>0.53391801973873654</c:v>
                </c:pt>
                <c:pt idx="307">
                  <c:v>0.47979221970774727</c:v>
                </c:pt>
                <c:pt idx="308">
                  <c:v>0.42138939201289316</c:v>
                </c:pt>
                <c:pt idx="309">
                  <c:v>0.35915572225626335</c:v>
                </c:pt>
                <c:pt idx="310">
                  <c:v>0.29357787137383035</c:v>
                </c:pt>
                <c:pt idx="311">
                  <c:v>0.22517801522056966</c:v>
                </c:pt>
                <c:pt idx="312">
                  <c:v>0.15450849718747547</c:v>
                </c:pt>
                <c:pt idx="313">
                  <c:v>8.2146151726211869E-2</c:v>
                </c:pt>
                <c:pt idx="314">
                  <c:v>8.6863602599980203E-3</c:v>
                </c:pt>
                <c:pt idx="315">
                  <c:v>-6.5263096110022581E-2</c:v>
                </c:pt>
                <c:pt idx="316">
                  <c:v>-0.13908832046729208</c:v>
                </c:pt>
                <c:pt idx="317">
                  <c:v>-0.21217565237793112</c:v>
                </c:pt>
                <c:pt idx="318">
                  <c:v>-0.28391801973873559</c:v>
                </c:pt>
                <c:pt idx="319">
                  <c:v>-0.35372122129003797</c:v>
                </c:pt>
                <c:pt idx="320">
                  <c:v>-0.42101007166283233</c:v>
                </c:pt>
                <c:pt idx="321">
                  <c:v>-0.48523434232878015</c:v>
                </c:pt>
                <c:pt idx="322">
                  <c:v>-0.54587443404977742</c:v>
                </c:pt>
                <c:pt idx="323">
                  <c:v>-0.60244671935621408</c:v>
                </c:pt>
                <c:pt idx="324">
                  <c:v>-0.65450849718747361</c:v>
                </c:pt>
                <c:pt idx="325">
                  <c:v>-0.70166250606563096</c:v>
                </c:pt>
                <c:pt idx="326">
                  <c:v>-0.74356094699682296</c:v>
                </c:pt>
                <c:pt idx="327">
                  <c:v>-0.77990897265193704</c:v>
                </c:pt>
                <c:pt idx="328">
                  <c:v>-0.81046760521017203</c:v>
                </c:pt>
                <c:pt idx="329">
                  <c:v>-0.83505605149196738</c:v>
                </c:pt>
                <c:pt idx="330">
                  <c:v>-0.85355339059327395</c:v>
                </c:pt>
                <c:pt idx="331">
                  <c:v>-0.8658996160891983</c:v>
                </c:pt>
                <c:pt idx="332">
                  <c:v>-0.8720960219263918</c:v>
                </c:pt>
                <c:pt idx="333">
                  <c:v>-0.87220492829319463</c:v>
                </c:pt>
                <c:pt idx="334">
                  <c:v>-0.86634875096579689</c:v>
                </c:pt>
                <c:pt idx="335">
                  <c:v>-0.85470842479866294</c:v>
                </c:pt>
                <c:pt idx="336">
                  <c:v>-0.83752119907969336</c:v>
                </c:pt>
                <c:pt idx="337">
                  <c:v>-0.81507782932780803</c:v>
                </c:pt>
                <c:pt idx="338">
                  <c:v>-0.7877191966977537</c:v>
                </c:pt>
                <c:pt idx="339">
                  <c:v>-0.7558323924018796</c:v>
                </c:pt>
                <c:pt idx="340">
                  <c:v>-0.71984631039295377</c:v>
                </c:pt>
                <c:pt idx="341">
                  <c:v>-0.68022679691201293</c:v>
                </c:pt>
                <c:pt idx="342">
                  <c:v>-0.63747141033200683</c:v>
                </c:pt>
                <c:pt idx="343">
                  <c:v>-0.59210384896884838</c:v>
                </c:pt>
                <c:pt idx="344">
                  <c:v>-0.54466810813993249</c:v>
                </c:pt>
                <c:pt idx="345">
                  <c:v>-0.49572243068690686</c:v>
                </c:pt>
                <c:pt idx="346">
                  <c:v>-0.44583311741204729</c:v>
                </c:pt>
                <c:pt idx="347">
                  <c:v>-0.3955682653820502</c:v>
                </c:pt>
                <c:pt idx="348">
                  <c:v>-0.34549150281252694</c:v>
                </c:pt>
                <c:pt idx="349">
                  <c:v>-0.29615578925302921</c:v>
                </c:pt>
                <c:pt idx="350">
                  <c:v>-0.24809734904587299</c:v>
                </c:pt>
                <c:pt idx="351">
                  <c:v>-0.20182980454066851</c:v>
                </c:pt>
                <c:pt idx="352">
                  <c:v>-0.15783857332667467</c:v>
                </c:pt>
                <c:pt idx="353">
                  <c:v>-0.11657559082126906</c:v>
                </c:pt>
                <c:pt idx="354">
                  <c:v>-7.845441595706204E-2</c:v>
                </c:pt>
                <c:pt idx="355">
                  <c:v>-4.3845773481895223E-2</c:v>
                </c:pt>
                <c:pt idx="356">
                  <c:v>-1.3073581571654724E-2</c:v>
                </c:pt>
                <c:pt idx="357">
                  <c:v>1.3588491891933174E-2</c:v>
                </c:pt>
                <c:pt idx="358">
                  <c:v>3.591990684857771E-2</c:v>
                </c:pt>
                <c:pt idx="359">
                  <c:v>5.3755531095025622E-2</c:v>
                </c:pt>
                <c:pt idx="360">
                  <c:v>6.6987298107780369E-2</c:v>
                </c:pt>
                <c:pt idx="361">
                  <c:v>7.5565224777693285E-2</c:v>
                </c:pt>
                <c:pt idx="362">
                  <c:v>7.9497778222407056E-2</c:v>
                </c:pt>
                <c:pt idx="363">
                  <c:v>7.8851588001959017E-2</c:v>
                </c:pt>
                <c:pt idx="364">
                  <c:v>7.3750507261810816E-2</c:v>
                </c:pt>
                <c:pt idx="365">
                  <c:v>6.4374033487157922E-2</c:v>
                </c:pt>
                <c:pt idx="366">
                  <c:v>5.0955106594200217E-2</c:v>
                </c:pt>
                <c:pt idx="367">
                  <c:v>3.3777308930868222E-2</c:v>
                </c:pt>
                <c:pt idx="368">
                  <c:v>1.317149833616027E-2</c:v>
                </c:pt>
                <c:pt idx="369">
                  <c:v>-1.0488088358122039E-2</c:v>
                </c:pt>
                <c:pt idx="370">
                  <c:v>-3.6788218175524939E-2</c:v>
                </c:pt>
                <c:pt idx="371">
                  <c:v>-6.5281482635511201E-2</c:v>
                </c:pt>
                <c:pt idx="372">
                  <c:v>-9.549150281252633E-2</c:v>
                </c:pt>
                <c:pt idx="373">
                  <c:v>-0.12691846120863648</c:v>
                </c:pt>
                <c:pt idx="374">
                  <c:v>-0.1590448992365229</c:v>
                </c:pt>
                <c:pt idx="375">
                  <c:v>-0.1913417161825455</c:v>
                </c:pt>
                <c:pt idx="376">
                  <c:v>-0.22327430329665895</c:v>
                </c:pt>
                <c:pt idx="377">
                  <c:v>-0.25430874516101487</c:v>
                </c:pt>
                <c:pt idx="378">
                  <c:v>-0.28391801973873187</c:v>
                </c:pt>
                <c:pt idx="379">
                  <c:v>-0.31158812850695011</c:v>
                </c:pt>
                <c:pt idx="380">
                  <c:v>-0.33682408883346765</c:v>
                </c:pt>
                <c:pt idx="381">
                  <c:v>-0.35915572225626369</c:v>
                </c:pt>
                <c:pt idx="382">
                  <c:v>-0.37814317455325741</c:v>
                </c:pt>
                <c:pt idx="383">
                  <c:v>-0.3933821064213634</c:v>
                </c:pt>
                <c:pt idx="384">
                  <c:v>-0.40450849718747267</c:v>
                </c:pt>
                <c:pt idx="385">
                  <c:v>-0.41120300820955102</c:v>
                </c:pt>
                <c:pt idx="386">
                  <c:v>-0.4131948574474717</c:v>
                </c:pt>
                <c:pt idx="387">
                  <c:v>-0.41026516203755076</c:v>
                </c:pt>
                <c:pt idx="388">
                  <c:v>-0.4022497115334383</c:v>
                </c:pt>
                <c:pt idx="389">
                  <c:v>-0.38904114071508533</c:v>
                </c:pt>
                <c:pt idx="390">
                  <c:v>-0.37059047744874007</c:v>
                </c:pt>
                <c:pt idx="391">
                  <c:v>-0.34690804793200092</c:v>
                </c:pt>
                <c:pt idx="392">
                  <c:v>-0.31806372870406951</c:v>
                </c:pt>
                <c:pt idx="393">
                  <c:v>-0.28418654196503257</c:v>
                </c:pt>
                <c:pt idx="394">
                  <c:v>-0.2454635979509518</c:v>
                </c:pt>
                <c:pt idx="395">
                  <c:v>-0.20213839527470226</c:v>
                </c:pt>
                <c:pt idx="396">
                  <c:v>-0.15450849718747395</c:v>
                </c:pt>
                <c:pt idx="397">
                  <c:v>-0.10292260856528573</c:v>
                </c:pt>
                <c:pt idx="398">
                  <c:v>-4.7777085003909425E-2</c:v>
                </c:pt>
                <c:pt idx="399">
                  <c:v>1.0488088358122871E-2</c:v>
                </c:pt>
                <c:pt idx="400">
                  <c:v>7.1393804843270098E-2</c:v>
                </c:pt>
                <c:pt idx="401">
                  <c:v>0.13442678226993041</c:v>
                </c:pt>
                <c:pt idx="402">
                  <c:v>0.19904489340580037</c:v>
                </c:pt>
                <c:pt idx="403">
                  <c:v>0.26468282299618273</c:v>
                </c:pt>
                <c:pt idx="404">
                  <c:v>0.3307579899256603</c:v>
                </c:pt>
                <c:pt idx="405">
                  <c:v>0.39667667014561558</c:v>
                </c:pt>
                <c:pt idx="406">
                  <c:v>0.46184025377832072</c:v>
                </c:pt>
                <c:pt idx="407">
                  <c:v>0.52565156831532167</c:v>
                </c:pt>
                <c:pt idx="408">
                  <c:v>0.58752119907969225</c:v>
                </c:pt>
                <c:pt idx="409">
                  <c:v>0.64687373812701021</c:v>
                </c:pt>
                <c:pt idx="410">
                  <c:v>0.70315389351832436</c:v>
                </c:pt>
                <c:pt idx="411">
                  <c:v>0.75583239240188016</c:v>
                </c:pt>
                <c:pt idx="412">
                  <c:v>0.80441161357238355</c:v>
                </c:pt>
                <c:pt idx="413">
                  <c:v>0.84843088811281087</c:v>
                </c:pt>
                <c:pt idx="414">
                  <c:v>0.88747141033200816</c:v>
                </c:pt>
                <c:pt idx="415">
                  <c:v>0.92116070545218443</c:v>
                </c:pt>
                <c:pt idx="416">
                  <c:v>0.94917660532740356</c:v>
                </c:pt>
                <c:pt idx="417">
                  <c:v>0.9712506888344814</c:v>
                </c:pt>
                <c:pt idx="418">
                  <c:v>0.98717114941277528</c:v>
                </c:pt>
                <c:pt idx="419">
                  <c:v>0.99678505847506549</c:v>
                </c:pt>
                <c:pt idx="420">
                  <c:v>1</c:v>
                </c:pt>
                <c:pt idx="421">
                  <c:v>0.9967850584750656</c:v>
                </c:pt>
                <c:pt idx="422">
                  <c:v>0.98717114941277562</c:v>
                </c:pt>
                <c:pt idx="423">
                  <c:v>0.97125068883448196</c:v>
                </c:pt>
                <c:pt idx="424">
                  <c:v>0.94917660532740444</c:v>
                </c:pt>
                <c:pt idx="425">
                  <c:v>0.92116070545218598</c:v>
                </c:pt>
                <c:pt idx="426">
                  <c:v>0.88747141033200982</c:v>
                </c:pt>
                <c:pt idx="427">
                  <c:v>0.8484308881128122</c:v>
                </c:pt>
                <c:pt idx="428">
                  <c:v>0.804411613572385</c:v>
                </c:pt>
                <c:pt idx="429">
                  <c:v>0.75583239240188171</c:v>
                </c:pt>
                <c:pt idx="430">
                  <c:v>0.70315389351832613</c:v>
                </c:pt>
                <c:pt idx="431">
                  <c:v>0.64687373812701221</c:v>
                </c:pt>
                <c:pt idx="432">
                  <c:v>0.58752119907969336</c:v>
                </c:pt>
                <c:pt idx="433">
                  <c:v>0.52565156831532278</c:v>
                </c:pt>
                <c:pt idx="434">
                  <c:v>0.46184025377832283</c:v>
                </c:pt>
                <c:pt idx="435">
                  <c:v>0.39667667014561775</c:v>
                </c:pt>
                <c:pt idx="436">
                  <c:v>0.33075798992566247</c:v>
                </c:pt>
                <c:pt idx="437">
                  <c:v>0.26468282299618262</c:v>
                </c:pt>
                <c:pt idx="438">
                  <c:v>0.19904489340579917</c:v>
                </c:pt>
                <c:pt idx="439">
                  <c:v>0.13442678226992921</c:v>
                </c:pt>
                <c:pt idx="440">
                  <c:v>7.1393804843272152E-2</c:v>
                </c:pt>
                <c:pt idx="441">
                  <c:v>1.0488088358126257E-2</c:v>
                </c:pt>
                <c:pt idx="442">
                  <c:v>-4.7777085003904929E-2</c:v>
                </c:pt>
                <c:pt idx="443">
                  <c:v>-0.10292260856528396</c:v>
                </c:pt>
                <c:pt idx="444">
                  <c:v>-0.15450849718747386</c:v>
                </c:pt>
                <c:pt idx="445">
                  <c:v>-0.20213839527470234</c:v>
                </c:pt>
                <c:pt idx="446">
                  <c:v>-0.24546359795095046</c:v>
                </c:pt>
                <c:pt idx="447">
                  <c:v>-0.28418654196503135</c:v>
                </c:pt>
                <c:pt idx="448">
                  <c:v>-0.31806372870406752</c:v>
                </c:pt>
                <c:pt idx="449">
                  <c:v>-0.34690804793200036</c:v>
                </c:pt>
                <c:pt idx="450">
                  <c:v>-0.37059047744873941</c:v>
                </c:pt>
                <c:pt idx="451">
                  <c:v>-0.38904114071508478</c:v>
                </c:pt>
                <c:pt idx="452">
                  <c:v>-0.40224971153343692</c:v>
                </c:pt>
                <c:pt idx="453">
                  <c:v>-0.41026516203754987</c:v>
                </c:pt>
                <c:pt idx="454">
                  <c:v>-0.41319485744747164</c:v>
                </c:pt>
                <c:pt idx="455">
                  <c:v>-0.41120300820955108</c:v>
                </c:pt>
                <c:pt idx="456">
                  <c:v>-0.40450849718747478</c:v>
                </c:pt>
                <c:pt idx="457">
                  <c:v>-0.39338210642136556</c:v>
                </c:pt>
                <c:pt idx="458">
                  <c:v>-0.37814317455325797</c:v>
                </c:pt>
                <c:pt idx="459">
                  <c:v>-0.35915572225626152</c:v>
                </c:pt>
                <c:pt idx="460">
                  <c:v>-0.33682408883346532</c:v>
                </c:pt>
                <c:pt idx="461">
                  <c:v>-0.31158812850695095</c:v>
                </c:pt>
                <c:pt idx="462">
                  <c:v>-0.28391801973873615</c:v>
                </c:pt>
                <c:pt idx="463">
                  <c:v>-0.25430874516101765</c:v>
                </c:pt>
                <c:pt idx="464">
                  <c:v>-0.22327430329666181</c:v>
                </c:pt>
                <c:pt idx="465">
                  <c:v>-0.19134171618254656</c:v>
                </c:pt>
                <c:pt idx="466">
                  <c:v>-0.15904489923652393</c:v>
                </c:pt>
                <c:pt idx="467">
                  <c:v>-0.12691846120863751</c:v>
                </c:pt>
                <c:pt idx="468">
                  <c:v>-9.5491502812527357E-2</c:v>
                </c:pt>
                <c:pt idx="469">
                  <c:v>-6.5281482635512172E-2</c:v>
                </c:pt>
                <c:pt idx="470">
                  <c:v>-3.6788218175522719E-2</c:v>
                </c:pt>
                <c:pt idx="471">
                  <c:v>-1.0488088358124259E-2</c:v>
                </c:pt>
                <c:pt idx="472">
                  <c:v>1.3171498336159548E-2</c:v>
                </c:pt>
                <c:pt idx="473">
                  <c:v>3.3777308930867611E-2</c:v>
                </c:pt>
                <c:pt idx="474">
                  <c:v>5.095510659419894E-2</c:v>
                </c:pt>
                <c:pt idx="475">
                  <c:v>6.4374033487156979E-2</c:v>
                </c:pt>
                <c:pt idx="476">
                  <c:v>7.3750507261810538E-2</c:v>
                </c:pt>
                <c:pt idx="477">
                  <c:v>7.8851588001958905E-2</c:v>
                </c:pt>
                <c:pt idx="478">
                  <c:v>7.9497778222407167E-2</c:v>
                </c:pt>
                <c:pt idx="479">
                  <c:v>7.5565224777694451E-2</c:v>
                </c:pt>
                <c:pt idx="480">
                  <c:v>6.6987298107780757E-2</c:v>
                </c:pt>
                <c:pt idx="481">
                  <c:v>5.3755531095026177E-2</c:v>
                </c:pt>
                <c:pt idx="482">
                  <c:v>3.5919906848577599E-2</c:v>
                </c:pt>
                <c:pt idx="483">
                  <c:v>1.3588491891933341E-2</c:v>
                </c:pt>
                <c:pt idx="484">
                  <c:v>-1.3073581571653725E-2</c:v>
                </c:pt>
                <c:pt idx="485">
                  <c:v>-4.3845773481892392E-2</c:v>
                </c:pt>
                <c:pt idx="486">
                  <c:v>-7.8454415957058488E-2</c:v>
                </c:pt>
                <c:pt idx="487">
                  <c:v>-0.11657559082126795</c:v>
                </c:pt>
                <c:pt idx="488">
                  <c:v>-0.15783857332667323</c:v>
                </c:pt>
                <c:pt idx="489">
                  <c:v>-0.20182980454066701</c:v>
                </c:pt>
                <c:pt idx="490">
                  <c:v>-0.24809734904587127</c:v>
                </c:pt>
                <c:pt idx="491">
                  <c:v>-0.29615578925302749</c:v>
                </c:pt>
                <c:pt idx="492">
                  <c:v>-0.34549150281252533</c:v>
                </c:pt>
                <c:pt idx="493">
                  <c:v>-0.39556826538204853</c:v>
                </c:pt>
                <c:pt idx="494">
                  <c:v>-0.44583311741204557</c:v>
                </c:pt>
                <c:pt idx="495">
                  <c:v>-0.49572243068690508</c:v>
                </c:pt>
                <c:pt idx="496">
                  <c:v>-0.5446681081399275</c:v>
                </c:pt>
                <c:pt idx="497">
                  <c:v>-0.59210384896884349</c:v>
                </c:pt>
                <c:pt idx="498">
                  <c:v>-0.63747141033200516</c:v>
                </c:pt>
                <c:pt idx="499">
                  <c:v>-0.68022679691201138</c:v>
                </c:pt>
                <c:pt idx="500">
                  <c:v>-0.71984631039295255</c:v>
                </c:pt>
                <c:pt idx="501">
                  <c:v>-0.75583239240187883</c:v>
                </c:pt>
                <c:pt idx="502">
                  <c:v>-0.78771919669775348</c:v>
                </c:pt>
                <c:pt idx="503">
                  <c:v>-0.81507782932780715</c:v>
                </c:pt>
                <c:pt idx="504">
                  <c:v>-0.8375211990796928</c:v>
                </c:pt>
                <c:pt idx="505">
                  <c:v>-0.85470842479866249</c:v>
                </c:pt>
                <c:pt idx="506">
                  <c:v>-0.86634875096579611</c:v>
                </c:pt>
                <c:pt idx="507">
                  <c:v>-0.8722049282931934</c:v>
                </c:pt>
                <c:pt idx="508">
                  <c:v>-0.87209602192639168</c:v>
                </c:pt>
                <c:pt idx="509">
                  <c:v>-0.86589961608919808</c:v>
                </c:pt>
                <c:pt idx="510">
                  <c:v>-0.85355339059327373</c:v>
                </c:pt>
                <c:pt idx="511">
                  <c:v>-0.83505605149196738</c:v>
                </c:pt>
                <c:pt idx="512">
                  <c:v>-0.81046760521017369</c:v>
                </c:pt>
                <c:pt idx="513">
                  <c:v>-0.77990897265193881</c:v>
                </c:pt>
                <c:pt idx="514">
                  <c:v>-0.74356094699682562</c:v>
                </c:pt>
                <c:pt idx="515">
                  <c:v>-0.70166250606563241</c:v>
                </c:pt>
                <c:pt idx="516">
                  <c:v>-0.65450849718747306</c:v>
                </c:pt>
                <c:pt idx="517">
                  <c:v>-0.60244671935621197</c:v>
                </c:pt>
                <c:pt idx="518">
                  <c:v>-0.54587443404978209</c:v>
                </c:pt>
                <c:pt idx="519">
                  <c:v>-0.48523434232878504</c:v>
                </c:pt>
                <c:pt idx="520">
                  <c:v>-0.42101007166283677</c:v>
                </c:pt>
                <c:pt idx="521">
                  <c:v>-0.35372122129003936</c:v>
                </c:pt>
                <c:pt idx="522">
                  <c:v>-0.28391801973873709</c:v>
                </c:pt>
                <c:pt idx="523">
                  <c:v>-0.21217565237793434</c:v>
                </c:pt>
                <c:pt idx="524">
                  <c:v>-0.13908832046729538</c:v>
                </c:pt>
                <c:pt idx="525">
                  <c:v>-6.526309611002945E-2</c:v>
                </c:pt>
                <c:pt idx="526">
                  <c:v>8.6863602599973472E-3</c:v>
                </c:pt>
                <c:pt idx="527">
                  <c:v>8.2146151726212924E-2</c:v>
                </c:pt>
                <c:pt idx="528">
                  <c:v>0.15450849718747647</c:v>
                </c:pt>
                <c:pt idx="529">
                  <c:v>0.2251780152205641</c:v>
                </c:pt>
                <c:pt idx="530">
                  <c:v>0.29357787137382507</c:v>
                </c:pt>
                <c:pt idx="531">
                  <c:v>0.35915572225626013</c:v>
                </c:pt>
                <c:pt idx="532">
                  <c:v>0.42138939201289205</c:v>
                </c:pt>
                <c:pt idx="533">
                  <c:v>0.47979221970774633</c:v>
                </c:pt>
                <c:pt idx="534">
                  <c:v>0.53391801973873176</c:v>
                </c:pt>
                <c:pt idx="535">
                  <c:v>0.58336560164435536</c:v>
                </c:pt>
                <c:pt idx="536">
                  <c:v>0.62778280048413393</c:v>
                </c:pt>
                <c:pt idx="537">
                  <c:v>0.6668699743301203</c:v>
                </c:pt>
                <c:pt idx="538">
                  <c:v>0.70038293123725071</c:v>
                </c:pt>
                <c:pt idx="539">
                  <c:v>0.72813525430165438</c:v>
                </c:pt>
                <c:pt idx="540">
                  <c:v>0.75000000000000011</c:v>
                </c:pt>
                <c:pt idx="541">
                  <c:v>0.76591075185754875</c:v>
                </c:pt>
                <c:pt idx="542">
                  <c:v>0.77586201854242609</c:v>
                </c:pt>
                <c:pt idx="543">
                  <c:v>0.77990897265193859</c:v>
                </c:pt>
                <c:pt idx="544">
                  <c:v>0.77816653366457156</c:v>
                </c:pt>
                <c:pt idx="545">
                  <c:v>0.77080780570004892</c:v>
                </c:pt>
                <c:pt idx="546">
                  <c:v>0.75806188778074646</c:v>
                </c:pt>
                <c:pt idx="547">
                  <c:v>0.74021108114375755</c:v>
                </c:pt>
                <c:pt idx="548">
                  <c:v>0.71758752473891607</c:v>
                </c:pt>
                <c:pt idx="549">
                  <c:v>0.69056929629185149</c:v>
                </c:pt>
                <c:pt idx="550">
                  <c:v>0.65957602214449473</c:v>
                </c:pt>
                <c:pt idx="551">
                  <c:v>0.62506404444434771</c:v>
                </c:pt>
                <c:pt idx="552">
                  <c:v>0.58752119907969735</c:v>
                </c:pt>
                <c:pt idx="553">
                  <c:v>0.5474612619979945</c:v>
                </c:pt>
                <c:pt idx="554">
                  <c:v>0.50541812515215179</c:v>
                </c:pt>
                <c:pt idx="555">
                  <c:v>0.46193976625564365</c:v>
                </c:pt>
                <c:pt idx="556">
                  <c:v>0.41758207875912734</c:v>
                </c:pt>
                <c:pt idx="557">
                  <c:v>0.37290262996523327</c:v>
                </c:pt>
                <c:pt idx="558">
                  <c:v>0.32845441595705949</c:v>
                </c:pt>
                <c:pt idx="559">
                  <c:v>0.28477968202206533</c:v>
                </c:pt>
                <c:pt idx="560">
                  <c:v>0.24240387650610323</c:v>
                </c:pt>
                <c:pt idx="561">
                  <c:v>0.20182980454066751</c:v>
                </c:pt>
                <c:pt idx="562">
                  <c:v>0.16353204586644238</c:v>
                </c:pt>
                <c:pt idx="563">
                  <c:v>0.12795169805223511</c:v>
                </c:pt>
                <c:pt idx="564">
                  <c:v>9.5491502812526941E-2</c:v>
                </c:pt>
                <c:pt idx="565">
                  <c:v>6.6511408898709989E-2</c:v>
                </c:pt>
                <c:pt idx="566">
                  <c:v>4.1324620224572672E-2</c:v>
                </c:pt>
                <c:pt idx="567">
                  <c:v>2.0194172539328537E-2</c:v>
                </c:pt>
                <c:pt idx="568">
                  <c:v>3.3300761392012768E-3</c:v>
                </c:pt>
                <c:pt idx="569">
                  <c:v>-9.1129441241697973E-3</c:v>
                </c:pt>
                <c:pt idx="570">
                  <c:v>-1.7037086855465455E-2</c:v>
                </c:pt>
                <c:pt idx="571">
                  <c:v>-2.0402472310023623E-2</c:v>
                </c:pt>
                <c:pt idx="572">
                  <c:v>-1.9227489973948741E-2</c:v>
                </c:pt>
                <c:pt idx="573">
                  <c:v>-1.3588491891933174E-2</c:v>
                </c:pt>
                <c:pt idx="574">
                  <c:v>-3.6188353029762421E-3</c:v>
                </c:pt>
                <c:pt idx="575">
                  <c:v>1.0492714696890948E-2</c:v>
                </c:pt>
                <c:pt idx="576">
                  <c:v>2.8504204704745351E-2</c:v>
                </c:pt>
                <c:pt idx="577">
                  <c:v>5.0123310167745794E-2</c:v>
                </c:pt>
                <c:pt idx="578">
                  <c:v>7.5010718965067336E-2</c:v>
                </c:pt>
                <c:pt idx="579">
                  <c:v>0.10278404399938107</c:v>
                </c:pt>
                <c:pt idx="580">
                  <c:v>0.13302222155948962</c:v>
                </c:pt>
                <c:pt idx="581">
                  <c:v>0.1652703468671631</c:v>
                </c:pt>
                <c:pt idx="582">
                  <c:v>0.19904489340580064</c:v>
                </c:pt>
                <c:pt idx="583">
                  <c:v>0.23383925839895037</c:v>
                </c:pt>
                <c:pt idx="584">
                  <c:v>0.26912957320944353</c:v>
                </c:pt>
                <c:pt idx="585">
                  <c:v>0.30438071450435794</c:v>
                </c:pt>
                <c:pt idx="586">
                  <c:v>0.33905244980934812</c:v>
                </c:pt>
                <c:pt idx="587">
                  <c:v>0.37260564958229064</c:v>
                </c:pt>
                <c:pt idx="588">
                  <c:v>0.4045084971874735</c:v>
                </c:pt>
                <c:pt idx="589">
                  <c:v>0.43424262815541764</c:v>
                </c:pt>
                <c:pt idx="590">
                  <c:v>0.46130913087035108</c:v>
                </c:pt>
                <c:pt idx="591">
                  <c:v>0.48523434232878182</c:v>
                </c:pt>
                <c:pt idx="592">
                  <c:v>0.50557537484226456</c:v>
                </c:pt>
                <c:pt idx="593">
                  <c:v>0.52192531249083374</c:v>
                </c:pt>
                <c:pt idx="594">
                  <c:v>0.53391801973873476</c:v>
                </c:pt>
                <c:pt idx="595">
                  <c:v>0.54123250886127028</c:v>
                </c:pt>
                <c:pt idx="596">
                  <c:v>0.5435968176547642</c:v>
                </c:pt>
                <c:pt idx="597">
                  <c:v>0.54079135425760194</c:v>
                </c:pt>
                <c:pt idx="598">
                  <c:v>0.53265167174073202</c:v>
                </c:pt>
                <c:pt idx="599">
                  <c:v>0.51907064136680547</c:v>
                </c:pt>
                <c:pt idx="600">
                  <c:v>0.50000000000000144</c:v>
                </c:pt>
                <c:pt idx="601">
                  <c:v>0.47545125400147065</c:v>
                </c:pt>
                <c:pt idx="602">
                  <c:v>0.44549592899307444</c:v>
                </c:pt>
                <c:pt idx="603">
                  <c:v>0.41026516203755214</c:v>
                </c:pt>
                <c:pt idx="604">
                  <c:v>0.36994863998783506</c:v>
                </c:pt>
                <c:pt idx="605">
                  <c:v>0.32479289492316793</c:v>
                </c:pt>
                <c:pt idx="606">
                  <c:v>0.27509897463621369</c:v>
                </c:pt>
                <c:pt idx="607">
                  <c:v>0.22121951298656178</c:v>
                </c:pt>
                <c:pt idx="608">
                  <c:v>0.16355523151659637</c:v>
                </c:pt>
                <c:pt idx="609">
                  <c:v>0.10255090996369368</c:v>
                </c:pt>
                <c:pt idx="610">
                  <c:v>3.8690869129652583E-2</c:v>
                </c:pt>
                <c:pt idx="611">
                  <c:v>-2.7505985079614353E-2</c:v>
                </c:pt>
                <c:pt idx="612">
                  <c:v>-9.5491502812520224E-2</c:v>
                </c:pt>
                <c:pt idx="613">
                  <c:v>-0.16469395876453291</c:v>
                </c:pt>
                <c:pt idx="614">
                  <c:v>-0.23452398654169843</c:v>
                </c:pt>
                <c:pt idx="615">
                  <c:v>-0.30438071450436383</c:v>
                </c:pt>
                <c:pt idx="616">
                  <c:v>-0.37365803647709983</c:v>
                </c:pt>
                <c:pt idx="617">
                  <c:v>-0.4417509492167131</c:v>
                </c:pt>
                <c:pt idx="618">
                  <c:v>-0.5080618877807439</c:v>
                </c:pt>
                <c:pt idx="619">
                  <c:v>-0.57200698994295984</c:v>
                </c:pt>
                <c:pt idx="620">
                  <c:v>-0.63302222155948684</c:v>
                </c:pt>
                <c:pt idx="621">
                  <c:v>-0.69056929629185204</c:v>
                </c:pt>
                <c:pt idx="622">
                  <c:v>-0.74414132532392308</c:v>
                </c:pt>
                <c:pt idx="623">
                  <c:v>-0.79326813564513809</c:v>
                </c:pt>
                <c:pt idx="624">
                  <c:v>-0.83752119907969125</c:v>
                </c:pt>
                <c:pt idx="625">
                  <c:v>-0.87651811848132855</c:v>
                </c:pt>
                <c:pt idx="626">
                  <c:v>-0.9099266223396254</c:v>
                </c:pt>
                <c:pt idx="627">
                  <c:v>-0.93746802440322008</c:v>
                </c:pt>
                <c:pt idx="628">
                  <c:v>-0.95892011075985684</c:v>
                </c:pt>
                <c:pt idx="629">
                  <c:v>-0.97411942305824906</c:v>
                </c:pt>
                <c:pt idx="630">
                  <c:v>-0.98296291314453432</c:v>
                </c:pt>
                <c:pt idx="631">
                  <c:v>-0.98540895124410399</c:v>
                </c:pt>
                <c:pt idx="632">
                  <c:v>-0.98147767687300658</c:v>
                </c:pt>
                <c:pt idx="633">
                  <c:v>-0.9712506888344814</c:v>
                </c:pt>
                <c:pt idx="634">
                  <c:v>-0.95487007786717237</c:v>
                </c:pt>
                <c:pt idx="635">
                  <c:v>-0.93253681268314714</c:v>
                </c:pt>
                <c:pt idx="636">
                  <c:v>-0.90450849718747239</c:v>
                </c:pt>
                <c:pt idx="637">
                  <c:v>-0.87109652352962419</c:v>
                </c:pt>
                <c:pt idx="638">
                  <c:v>-0.83266265222529978</c:v>
                </c:pt>
                <c:pt idx="639">
                  <c:v>-0.78961505683313926</c:v>
                </c:pt>
                <c:pt idx="640">
                  <c:v>-0.74240387650610729</c:v>
                </c:pt>
                <c:pt idx="641">
                  <c:v>-0.69151632509787009</c:v>
                </c:pt>
                <c:pt idx="642">
                  <c:v>-0.63747141033201071</c:v>
                </c:pt>
                <c:pt idx="643">
                  <c:v>-0.58081432078299589</c:v>
                </c:pt>
                <c:pt idx="644">
                  <c:v>-0.52211054202678364</c:v>
                </c:pt>
                <c:pt idx="645">
                  <c:v>-0.46193976625564609</c:v>
                </c:pt>
                <c:pt idx="646">
                  <c:v>-0.40088966188450087</c:v>
                </c:pt>
                <c:pt idx="647">
                  <c:v>-0.33954957118023377</c:v>
                </c:pt>
                <c:pt idx="648">
                  <c:v>-0.27850420470474641</c:v>
                </c:pt>
                <c:pt idx="649">
                  <c:v>-0.21832740136854342</c:v>
                </c:pt>
                <c:pt idx="650">
                  <c:v>-0.15957602214449654</c:v>
                </c:pt>
                <c:pt idx="651">
                  <c:v>-0.10278404399938162</c:v>
                </c:pt>
                <c:pt idx="652">
                  <c:v>-4.845691838006061E-2</c:v>
                </c:pt>
                <c:pt idx="653">
                  <c:v>2.9337443336342472E-3</c:v>
                </c:pt>
                <c:pt idx="654">
                  <c:v>5.0955106594200106E-2</c:v>
                </c:pt>
                <c:pt idx="655">
                  <c:v>9.5217598084389121E-2</c:v>
                </c:pt>
                <c:pt idx="656">
                  <c:v>0.13537892397803042</c:v>
                </c:pt>
                <c:pt idx="657">
                  <c:v>0.17114754364321566</c:v>
                </c:pt>
                <c:pt idx="658">
                  <c:v>0.20228558219138137</c:v>
                </c:pt>
                <c:pt idx="659">
                  <c:v>0.22861114351072587</c:v>
                </c:pt>
                <c:pt idx="660">
                  <c:v>0.25000000000000056</c:v>
                </c:pt>
                <c:pt idx="661">
                  <c:v>0.26638664106661958</c:v>
                </c:pt>
                <c:pt idx="662">
                  <c:v>0.27776466949655221</c:v>
                </c:pt>
                <c:pt idx="663">
                  <c:v>0.28418654196503246</c:v>
                </c:pt>
                <c:pt idx="664">
                  <c:v>0.28576265715846644</c:v>
                </c:pt>
                <c:pt idx="665">
                  <c:v>0.28265980214008279</c:v>
                </c:pt>
                <c:pt idx="666">
                  <c:v>0.2750989746362148</c:v>
                </c:pt>
                <c:pt idx="667">
                  <c:v>0.2633526057696467</c:v>
                </c:pt>
                <c:pt idx="668">
                  <c:v>0.24774121434596447</c:v>
                </c:pt>
                <c:pt idx="669">
                  <c:v>0.22862953003621256</c:v>
                </c:pt>
                <c:pt idx="670">
                  <c:v>0.20642212862617387</c:v>
                </c:pt>
                <c:pt idx="671">
                  <c:v>0.18155862785523441</c:v>
                </c:pt>
                <c:pt idx="672">
                  <c:v>0.15450849718747534</c:v>
                </c:pt>
                <c:pt idx="673">
                  <c:v>0.12576553909154856</c:v>
                </c:pt>
                <c:pt idx="674">
                  <c:v>9.5842103007655971E-2</c:v>
                </c:pt>
                <c:pt idx="675">
                  <c:v>6.526309611002519E-2</c:v>
                </c:pt>
                <c:pt idx="676">
                  <c:v>3.4559857199637084E-2</c:v>
                </c:pt>
                <c:pt idx="677">
                  <c:v>4.2639615601696712E-3</c:v>
                </c:pt>
                <c:pt idx="678">
                  <c:v>-2.5098974636214411E-2</c:v>
                </c:pt>
                <c:pt idx="679">
                  <c:v>-5.3015421785765321E-2</c:v>
                </c:pt>
                <c:pt idx="680">
                  <c:v>-7.8989928337166365E-2</c:v>
                </c:pt>
                <c:pt idx="681">
                  <c:v>-0.10255090996369301</c:v>
                </c:pt>
                <c:pt idx="682">
                  <c:v>-0.1232561723090797</c:v>
                </c:pt>
                <c:pt idx="683">
                  <c:v>-0.14069810612118097</c:v>
                </c:pt>
                <c:pt idx="684">
                  <c:v>-0.154508497187475</c:v>
                </c:pt>
                <c:pt idx="685">
                  <c:v>-0.16436289771880552</c:v>
                </c:pt>
                <c:pt idx="686">
                  <c:v>-0.16998451064577635</c:v>
                </c:pt>
                <c:pt idx="687">
                  <c:v>-0.17114754364321633</c:v>
                </c:pt>
                <c:pt idx="688">
                  <c:v>-0.16767999552363377</c:v>
                </c:pt>
                <c:pt idx="689">
                  <c:v>-0.15946584387630791</c:v>
                </c:pt>
                <c:pt idx="690">
                  <c:v>-0.14644660940672699</c:v>
                </c:pt>
                <c:pt idx="691">
                  <c:v>-0.12862227927907477</c:v>
                </c:pt>
                <c:pt idx="692">
                  <c:v>-0.10605157880741445</c:v>
                </c:pt>
                <c:pt idx="693">
                  <c:v>-7.8851588001960293E-2</c:v>
                </c:pt>
                <c:pt idx="694">
                  <c:v>-4.7196706676805034E-2</c:v>
                </c:pt>
                <c:pt idx="695">
                  <c:v>-1.1316978985777271E-2</c:v>
                </c:pt>
                <c:pt idx="696">
                  <c:v>2.8504204704744629E-2</c:v>
                </c:pt>
                <c:pt idx="697">
                  <c:v>7.1933003850412569E-2</c:v>
                </c:pt>
                <c:pt idx="698">
                  <c:v>0.11858859033889474</c:v>
                </c:pt>
                <c:pt idx="699">
                  <c:v>0.16804714010940569</c:v>
                </c:pt>
                <c:pt idx="700">
                  <c:v>0.21984631039295321</c:v>
                </c:pt>
                <c:pt idx="701">
                  <c:v>0.27349015383621311</c:v>
                </c:pt>
                <c:pt idx="702">
                  <c:v>0.32845441595706087</c:v>
                </c:pt>
                <c:pt idx="703">
                  <c:v>0.38419215815108765</c:v>
                </c:pt>
                <c:pt idx="704">
                  <c:v>0.44013964487227814</c:v>
                </c:pt>
                <c:pt idx="705">
                  <c:v>0.4957224306869063</c:v>
                </c:pt>
                <c:pt idx="706">
                  <c:v>0.55036158067970098</c:v>
                </c:pt>
                <c:pt idx="707">
                  <c:v>0.60347995619980344</c:v>
                </c:pt>
                <c:pt idx="708">
                  <c:v>0.65450849718746895</c:v>
                </c:pt>
                <c:pt idx="709">
                  <c:v>0.70289243232882481</c:v>
                </c:pt>
                <c:pt idx="710">
                  <c:v>0.74809734904586911</c:v>
                </c:pt>
                <c:pt idx="711">
                  <c:v>0.78961505683313871</c:v>
                </c:pt>
                <c:pt idx="712">
                  <c:v>0.82696917968553074</c:v>
                </c:pt>
                <c:pt idx="713">
                  <c:v>0.85972041629866136</c:v>
                </c:pt>
                <c:pt idx="714">
                  <c:v>0.88747141033200594</c:v>
                </c:pt>
                <c:pt idx="715">
                  <c:v>0.90987117726633149</c:v>
                </c:pt>
                <c:pt idx="716">
                  <c:v>0.92661903921425393</c:v>
                </c:pt>
                <c:pt idx="717">
                  <c:v>0.93746802440321986</c:v>
                </c:pt>
                <c:pt idx="718">
                  <c:v>0.94222769388522742</c:v>
                </c:pt>
                <c:pt idx="719">
                  <c:v>0.94076636427324756</c:v>
                </c:pt>
              </c:numCache>
            </c:numRef>
          </c:val>
          <c:smooth val="0"/>
          <c:extLst>
            <c:ext xmlns:c16="http://schemas.microsoft.com/office/drawing/2014/chart" uri="{C3380CC4-5D6E-409C-BE32-E72D297353CC}">
              <c16:uniqueId val="{00000000-15C9-CE45-B88D-B5FB216CECD5}"/>
            </c:ext>
          </c:extLst>
        </c:ser>
        <c:dLbls>
          <c:showLegendKey val="0"/>
          <c:showVal val="0"/>
          <c:showCatName val="0"/>
          <c:showSerName val="0"/>
          <c:showPercent val="0"/>
          <c:showBubbleSize val="0"/>
        </c:dLbls>
        <c:smooth val="0"/>
        <c:axId val="1530775535"/>
        <c:axId val="1530577375"/>
      </c:lineChart>
      <c:catAx>
        <c:axId val="1530775535"/>
        <c:scaling>
          <c:orientation val="minMax"/>
        </c:scaling>
        <c:delete val="1"/>
        <c:axPos val="b"/>
        <c:majorTickMark val="none"/>
        <c:minorTickMark val="none"/>
        <c:tickLblPos val="nextTo"/>
        <c:crossAx val="1530577375"/>
        <c:crosses val="autoZero"/>
        <c:auto val="1"/>
        <c:lblAlgn val="ctr"/>
        <c:lblOffset val="100"/>
        <c:noMultiLvlLbl val="0"/>
      </c:catAx>
      <c:valAx>
        <c:axId val="1530577375"/>
        <c:scaling>
          <c:orientation val="minMax"/>
          <c:max val="1"/>
          <c:min val="-1"/>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530775535"/>
        <c:crosses val="autoZero"/>
        <c:crossBetween val="between"/>
        <c:majorUnit val="0.5"/>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spPr>
            <a:ln w="28575" cap="rnd">
              <a:solidFill>
                <a:schemeClr val="accent1"/>
              </a:solidFill>
              <a:round/>
            </a:ln>
            <a:effectLst/>
          </c:spPr>
          <c:marker>
            <c:symbol val="none"/>
          </c:marker>
          <c:val>
            <c:numRef>
              <c:f>Sheet1!$I$3:$I$723</c:f>
              <c:numCache>
                <c:formatCode>General</c:formatCode>
                <c:ptCount val="721"/>
                <c:pt idx="0">
                  <c:v>1</c:v>
                </c:pt>
                <c:pt idx="1">
                  <c:v>0.99939082701909576</c:v>
                </c:pt>
                <c:pt idx="2">
                  <c:v>0.9975640502598242</c:v>
                </c:pt>
                <c:pt idx="3">
                  <c:v>0.99452189536827329</c:v>
                </c:pt>
                <c:pt idx="4">
                  <c:v>0.99026806874157036</c:v>
                </c:pt>
                <c:pt idx="5">
                  <c:v>0.98480775301220802</c:v>
                </c:pt>
                <c:pt idx="6">
                  <c:v>0.97814760073380569</c:v>
                </c:pt>
                <c:pt idx="7">
                  <c:v>0.97029572627599647</c:v>
                </c:pt>
                <c:pt idx="8">
                  <c:v>0.96126169593831889</c:v>
                </c:pt>
                <c:pt idx="9">
                  <c:v>0.95105651629515353</c:v>
                </c:pt>
                <c:pt idx="10">
                  <c:v>0.93969262078590843</c:v>
                </c:pt>
                <c:pt idx="11">
                  <c:v>0.92718385456678742</c:v>
                </c:pt>
                <c:pt idx="12">
                  <c:v>0.91354545764260087</c:v>
                </c:pt>
                <c:pt idx="13">
                  <c:v>0.89879404629916704</c:v>
                </c:pt>
                <c:pt idx="14">
                  <c:v>0.88294759285892699</c:v>
                </c:pt>
                <c:pt idx="15">
                  <c:v>0.86602540378443871</c:v>
                </c:pt>
                <c:pt idx="16">
                  <c:v>0.84804809615642596</c:v>
                </c:pt>
                <c:pt idx="17">
                  <c:v>0.82903757255504162</c:v>
                </c:pt>
                <c:pt idx="18">
                  <c:v>0.80901699437494745</c:v>
                </c:pt>
                <c:pt idx="19">
                  <c:v>0.78801075360672201</c:v>
                </c:pt>
                <c:pt idx="20">
                  <c:v>0.76604444311897801</c:v>
                </c:pt>
                <c:pt idx="21">
                  <c:v>0.74314482547739424</c:v>
                </c:pt>
                <c:pt idx="22">
                  <c:v>0.71933980033865119</c:v>
                </c:pt>
                <c:pt idx="23">
                  <c:v>0.69465837045899737</c:v>
                </c:pt>
                <c:pt idx="24">
                  <c:v>0.66913060635885824</c:v>
                </c:pt>
                <c:pt idx="25">
                  <c:v>0.64278760968653936</c:v>
                </c:pt>
                <c:pt idx="26">
                  <c:v>0.61566147532565829</c:v>
                </c:pt>
                <c:pt idx="27">
                  <c:v>0.58778525229247314</c:v>
                </c:pt>
                <c:pt idx="28">
                  <c:v>0.55919290347074679</c:v>
                </c:pt>
                <c:pt idx="29">
                  <c:v>0.5299192642332049</c:v>
                </c:pt>
                <c:pt idx="30">
                  <c:v>0.50000000000000011</c:v>
                </c:pt>
                <c:pt idx="31">
                  <c:v>0.46947156278589086</c:v>
                </c:pt>
                <c:pt idx="32">
                  <c:v>0.43837114678907746</c:v>
                </c:pt>
                <c:pt idx="33">
                  <c:v>0.40673664307580021</c:v>
                </c:pt>
                <c:pt idx="34">
                  <c:v>0.37460659341591196</c:v>
                </c:pt>
                <c:pt idx="35">
                  <c:v>0.34202014332566882</c:v>
                </c:pt>
                <c:pt idx="36">
                  <c:v>0.30901699437494745</c:v>
                </c:pt>
                <c:pt idx="37">
                  <c:v>0.27563735581699916</c:v>
                </c:pt>
                <c:pt idx="38">
                  <c:v>0.2419218955996679</c:v>
                </c:pt>
                <c:pt idx="39">
                  <c:v>0.20791169081775945</c:v>
                </c:pt>
                <c:pt idx="40">
                  <c:v>0.17364817766693041</c:v>
                </c:pt>
                <c:pt idx="41">
                  <c:v>0.13917310096006569</c:v>
                </c:pt>
                <c:pt idx="42">
                  <c:v>0.10452846326765346</c:v>
                </c:pt>
                <c:pt idx="43">
                  <c:v>6.9756473744125455E-2</c:v>
                </c:pt>
                <c:pt idx="44">
                  <c:v>3.489949670250108E-2</c:v>
                </c:pt>
                <c:pt idx="45">
                  <c:v>6.1257422745431001E-17</c:v>
                </c:pt>
                <c:pt idx="46">
                  <c:v>-3.4899496702500733E-2</c:v>
                </c:pt>
                <c:pt idx="47">
                  <c:v>-6.975647374412533E-2</c:v>
                </c:pt>
                <c:pt idx="48">
                  <c:v>-0.10452846326765333</c:v>
                </c:pt>
                <c:pt idx="49">
                  <c:v>-0.13917310096006535</c:v>
                </c:pt>
                <c:pt idx="50">
                  <c:v>-0.1736481776669303</c:v>
                </c:pt>
                <c:pt idx="51">
                  <c:v>-0.20791169081775912</c:v>
                </c:pt>
                <c:pt idx="52">
                  <c:v>-0.24192189559966779</c:v>
                </c:pt>
                <c:pt idx="53">
                  <c:v>-0.27563735581699905</c:v>
                </c:pt>
                <c:pt idx="54">
                  <c:v>-0.30901699437494734</c:v>
                </c:pt>
                <c:pt idx="55">
                  <c:v>-0.34202014332566871</c:v>
                </c:pt>
                <c:pt idx="56">
                  <c:v>-0.37460659341591207</c:v>
                </c:pt>
                <c:pt idx="57">
                  <c:v>-0.40673664307580004</c:v>
                </c:pt>
                <c:pt idx="58">
                  <c:v>-0.43837114678907751</c:v>
                </c:pt>
                <c:pt idx="59">
                  <c:v>-0.46947156278589053</c:v>
                </c:pt>
                <c:pt idx="60">
                  <c:v>-0.49999999999999978</c:v>
                </c:pt>
                <c:pt idx="61">
                  <c:v>-0.52991926423320479</c:v>
                </c:pt>
                <c:pt idx="62">
                  <c:v>-0.55919290347074668</c:v>
                </c:pt>
                <c:pt idx="63">
                  <c:v>-0.58778525229247303</c:v>
                </c:pt>
                <c:pt idx="64">
                  <c:v>-0.61566147532565829</c:v>
                </c:pt>
                <c:pt idx="65">
                  <c:v>-0.64278760968653936</c:v>
                </c:pt>
                <c:pt idx="66">
                  <c:v>-0.66913060635885824</c:v>
                </c:pt>
                <c:pt idx="67">
                  <c:v>-0.69465837045899703</c:v>
                </c:pt>
                <c:pt idx="68">
                  <c:v>-0.71933980033865119</c:v>
                </c:pt>
                <c:pt idx="69">
                  <c:v>-0.74314482547739402</c:v>
                </c:pt>
                <c:pt idx="70">
                  <c:v>-0.7660444431189779</c:v>
                </c:pt>
                <c:pt idx="71">
                  <c:v>-0.7880107536067219</c:v>
                </c:pt>
                <c:pt idx="72">
                  <c:v>-0.80901699437494734</c:v>
                </c:pt>
                <c:pt idx="73">
                  <c:v>-0.82903757255504162</c:v>
                </c:pt>
                <c:pt idx="74">
                  <c:v>-0.84804809615642596</c:v>
                </c:pt>
                <c:pt idx="75">
                  <c:v>-0.86602540378443871</c:v>
                </c:pt>
                <c:pt idx="76">
                  <c:v>-0.88294759285892677</c:v>
                </c:pt>
                <c:pt idx="77">
                  <c:v>-0.89879404629916704</c:v>
                </c:pt>
                <c:pt idx="78">
                  <c:v>-0.91354545764260076</c:v>
                </c:pt>
                <c:pt idx="79">
                  <c:v>-0.92718385456678731</c:v>
                </c:pt>
                <c:pt idx="80">
                  <c:v>-0.93969262078590832</c:v>
                </c:pt>
                <c:pt idx="81">
                  <c:v>-0.95105651629515353</c:v>
                </c:pt>
                <c:pt idx="82">
                  <c:v>-0.96126169593831867</c:v>
                </c:pt>
                <c:pt idx="83">
                  <c:v>-0.97029572627599647</c:v>
                </c:pt>
                <c:pt idx="84">
                  <c:v>-0.97814760073380569</c:v>
                </c:pt>
                <c:pt idx="85">
                  <c:v>-0.98480775301220802</c:v>
                </c:pt>
                <c:pt idx="86">
                  <c:v>-0.99026806874157025</c:v>
                </c:pt>
                <c:pt idx="87">
                  <c:v>-0.99452189536827329</c:v>
                </c:pt>
                <c:pt idx="88">
                  <c:v>-0.9975640502598242</c:v>
                </c:pt>
                <c:pt idx="89">
                  <c:v>-0.99939082701909576</c:v>
                </c:pt>
                <c:pt idx="90">
                  <c:v>-1</c:v>
                </c:pt>
                <c:pt idx="91">
                  <c:v>-0.99939082701909576</c:v>
                </c:pt>
                <c:pt idx="92">
                  <c:v>-0.99756405025982431</c:v>
                </c:pt>
                <c:pt idx="93">
                  <c:v>-0.9945218953682734</c:v>
                </c:pt>
                <c:pt idx="94">
                  <c:v>-0.99026806874157025</c:v>
                </c:pt>
                <c:pt idx="95">
                  <c:v>-0.98480775301220802</c:v>
                </c:pt>
                <c:pt idx="96">
                  <c:v>-0.97814760073380569</c:v>
                </c:pt>
                <c:pt idx="97">
                  <c:v>-0.97029572627599647</c:v>
                </c:pt>
                <c:pt idx="98">
                  <c:v>-0.96126169593831889</c:v>
                </c:pt>
                <c:pt idx="99">
                  <c:v>-0.95105651629515353</c:v>
                </c:pt>
                <c:pt idx="100">
                  <c:v>-0.93969262078590843</c:v>
                </c:pt>
                <c:pt idx="101">
                  <c:v>-0.92718385456678742</c:v>
                </c:pt>
                <c:pt idx="102">
                  <c:v>-0.91354545764260109</c:v>
                </c:pt>
                <c:pt idx="103">
                  <c:v>-0.89879404629916715</c:v>
                </c:pt>
                <c:pt idx="104">
                  <c:v>-0.88294759285892688</c:v>
                </c:pt>
                <c:pt idx="105">
                  <c:v>-0.8660254037844386</c:v>
                </c:pt>
                <c:pt idx="106">
                  <c:v>-0.84804809615642607</c:v>
                </c:pt>
                <c:pt idx="107">
                  <c:v>-0.82903757255504185</c:v>
                </c:pt>
                <c:pt idx="108">
                  <c:v>-0.80901699437494756</c:v>
                </c:pt>
                <c:pt idx="109">
                  <c:v>-0.78801075360672224</c:v>
                </c:pt>
                <c:pt idx="110">
                  <c:v>-0.76604444311897801</c:v>
                </c:pt>
                <c:pt idx="111">
                  <c:v>-0.74314482547739424</c:v>
                </c:pt>
                <c:pt idx="112">
                  <c:v>-0.71933980033865108</c:v>
                </c:pt>
                <c:pt idx="113">
                  <c:v>-0.69465837045899759</c:v>
                </c:pt>
                <c:pt idx="114">
                  <c:v>-0.66913060635885846</c:v>
                </c:pt>
                <c:pt idx="115">
                  <c:v>-0.64278760968653947</c:v>
                </c:pt>
                <c:pt idx="116">
                  <c:v>-0.61566147532565807</c:v>
                </c:pt>
                <c:pt idx="117">
                  <c:v>-0.58778525229247325</c:v>
                </c:pt>
                <c:pt idx="118">
                  <c:v>-0.55919290347074724</c:v>
                </c:pt>
                <c:pt idx="119">
                  <c:v>-0.52991926423320501</c:v>
                </c:pt>
                <c:pt idx="120">
                  <c:v>-0.50000000000000044</c:v>
                </c:pt>
                <c:pt idx="121">
                  <c:v>-0.46947156278589075</c:v>
                </c:pt>
                <c:pt idx="122">
                  <c:v>-0.43837114678907774</c:v>
                </c:pt>
                <c:pt idx="123">
                  <c:v>-0.4067366430758001</c:v>
                </c:pt>
                <c:pt idx="124">
                  <c:v>-0.37460659341591229</c:v>
                </c:pt>
                <c:pt idx="125">
                  <c:v>-0.34202014332566938</c:v>
                </c:pt>
                <c:pt idx="126">
                  <c:v>-0.30901699437494756</c:v>
                </c:pt>
                <c:pt idx="127">
                  <c:v>-0.27563735581699889</c:v>
                </c:pt>
                <c:pt idx="128">
                  <c:v>-0.24192189559966779</c:v>
                </c:pt>
                <c:pt idx="129">
                  <c:v>-0.20791169081775979</c:v>
                </c:pt>
                <c:pt idx="130">
                  <c:v>-0.17364817766693033</c:v>
                </c:pt>
                <c:pt idx="131">
                  <c:v>-0.13917310096006494</c:v>
                </c:pt>
                <c:pt idx="132">
                  <c:v>-0.10452846326765336</c:v>
                </c:pt>
                <c:pt idx="133">
                  <c:v>-6.975647374412558E-2</c:v>
                </c:pt>
                <c:pt idx="134">
                  <c:v>-3.4899496702501649E-2</c:v>
                </c:pt>
                <c:pt idx="135">
                  <c:v>-1.83772268236293E-16</c:v>
                </c:pt>
                <c:pt idx="136">
                  <c:v>3.4899496702501281E-2</c:v>
                </c:pt>
                <c:pt idx="137">
                  <c:v>6.9756473744125219E-2</c:v>
                </c:pt>
                <c:pt idx="138">
                  <c:v>0.10452846326765299</c:v>
                </c:pt>
                <c:pt idx="139">
                  <c:v>0.13917310096006547</c:v>
                </c:pt>
                <c:pt idx="140">
                  <c:v>0.17364817766692997</c:v>
                </c:pt>
                <c:pt idx="141">
                  <c:v>0.20791169081775857</c:v>
                </c:pt>
                <c:pt idx="142">
                  <c:v>0.24192189559966745</c:v>
                </c:pt>
                <c:pt idx="143">
                  <c:v>0.27563735581699939</c:v>
                </c:pt>
                <c:pt idx="144">
                  <c:v>0.30901699437494723</c:v>
                </c:pt>
                <c:pt idx="145">
                  <c:v>0.34202014332566816</c:v>
                </c:pt>
                <c:pt idx="146">
                  <c:v>0.37460659341591196</c:v>
                </c:pt>
                <c:pt idx="147">
                  <c:v>0.40673664307580054</c:v>
                </c:pt>
                <c:pt idx="148">
                  <c:v>0.4383711467890774</c:v>
                </c:pt>
                <c:pt idx="149">
                  <c:v>0.46947156278589042</c:v>
                </c:pt>
                <c:pt idx="150">
                  <c:v>0.50000000000000011</c:v>
                </c:pt>
                <c:pt idx="151">
                  <c:v>0.52991926423320468</c:v>
                </c:pt>
                <c:pt idx="152">
                  <c:v>0.55919290347074624</c:v>
                </c:pt>
                <c:pt idx="153">
                  <c:v>0.58778525229247292</c:v>
                </c:pt>
                <c:pt idx="154">
                  <c:v>0.61566147532565851</c:v>
                </c:pt>
                <c:pt idx="155">
                  <c:v>0.64278760968653925</c:v>
                </c:pt>
                <c:pt idx="156">
                  <c:v>0.66913060635885779</c:v>
                </c:pt>
                <c:pt idx="157">
                  <c:v>0.69465837045899659</c:v>
                </c:pt>
                <c:pt idx="158">
                  <c:v>0.71933980033865086</c:v>
                </c:pt>
                <c:pt idx="159">
                  <c:v>0.74314482547739424</c:v>
                </c:pt>
                <c:pt idx="160">
                  <c:v>0.76604444311897779</c:v>
                </c:pt>
                <c:pt idx="161">
                  <c:v>0.78801075360672157</c:v>
                </c:pt>
                <c:pt idx="162">
                  <c:v>0.80901699437494734</c:v>
                </c:pt>
                <c:pt idx="163">
                  <c:v>0.8290375725550414</c:v>
                </c:pt>
                <c:pt idx="164">
                  <c:v>0.8480480961564254</c:v>
                </c:pt>
                <c:pt idx="165">
                  <c:v>0.86602540378443837</c:v>
                </c:pt>
                <c:pt idx="166">
                  <c:v>0.88294759285892688</c:v>
                </c:pt>
                <c:pt idx="167">
                  <c:v>0.89879404629916715</c:v>
                </c:pt>
                <c:pt idx="168">
                  <c:v>0.91354545764260098</c:v>
                </c:pt>
                <c:pt idx="169">
                  <c:v>0.92718385456678731</c:v>
                </c:pt>
                <c:pt idx="170">
                  <c:v>0.93969262078590843</c:v>
                </c:pt>
                <c:pt idx="171">
                  <c:v>0.95105651629515353</c:v>
                </c:pt>
                <c:pt idx="172">
                  <c:v>0.96126169593831867</c:v>
                </c:pt>
                <c:pt idx="173">
                  <c:v>0.97029572627599647</c:v>
                </c:pt>
                <c:pt idx="174">
                  <c:v>0.97814760073380558</c:v>
                </c:pt>
                <c:pt idx="175">
                  <c:v>0.98480775301220791</c:v>
                </c:pt>
                <c:pt idx="176">
                  <c:v>0.99026806874157025</c:v>
                </c:pt>
                <c:pt idx="177">
                  <c:v>0.99452189536827329</c:v>
                </c:pt>
                <c:pt idx="178">
                  <c:v>0.99756405025982431</c:v>
                </c:pt>
                <c:pt idx="179">
                  <c:v>0.99939082701909576</c:v>
                </c:pt>
                <c:pt idx="180">
                  <c:v>1</c:v>
                </c:pt>
                <c:pt idx="181">
                  <c:v>0.99939082701909576</c:v>
                </c:pt>
                <c:pt idx="182">
                  <c:v>0.99756405025982431</c:v>
                </c:pt>
                <c:pt idx="183">
                  <c:v>0.9945218953682734</c:v>
                </c:pt>
                <c:pt idx="184">
                  <c:v>0.99026806874157047</c:v>
                </c:pt>
                <c:pt idx="185">
                  <c:v>0.98480775301220813</c:v>
                </c:pt>
                <c:pt idx="186">
                  <c:v>0.9781476007338058</c:v>
                </c:pt>
                <c:pt idx="187">
                  <c:v>0.97029572627599636</c:v>
                </c:pt>
                <c:pt idx="188">
                  <c:v>0.96126169593831878</c:v>
                </c:pt>
                <c:pt idx="189">
                  <c:v>0.95105651629515364</c:v>
                </c:pt>
                <c:pt idx="190">
                  <c:v>0.93969262078590832</c:v>
                </c:pt>
                <c:pt idx="191">
                  <c:v>0.92718385456678742</c:v>
                </c:pt>
                <c:pt idx="192">
                  <c:v>0.91354545764260109</c:v>
                </c:pt>
                <c:pt idx="193">
                  <c:v>0.89879404629916704</c:v>
                </c:pt>
                <c:pt idx="194">
                  <c:v>0.88294759285892721</c:v>
                </c:pt>
                <c:pt idx="195">
                  <c:v>0.86602540378443904</c:v>
                </c:pt>
                <c:pt idx="196">
                  <c:v>0.84804809615642618</c:v>
                </c:pt>
                <c:pt idx="197">
                  <c:v>0.82903757255504207</c:v>
                </c:pt>
                <c:pt idx="198">
                  <c:v>0.80901699437494701</c:v>
                </c:pt>
                <c:pt idx="199">
                  <c:v>0.78801075360672179</c:v>
                </c:pt>
                <c:pt idx="200">
                  <c:v>0.76604444311897812</c:v>
                </c:pt>
                <c:pt idx="201">
                  <c:v>0.74314482547739402</c:v>
                </c:pt>
                <c:pt idx="202">
                  <c:v>0.71933980033865119</c:v>
                </c:pt>
                <c:pt idx="203">
                  <c:v>0.69465837045899759</c:v>
                </c:pt>
                <c:pt idx="204">
                  <c:v>0.6691306063588589</c:v>
                </c:pt>
                <c:pt idx="205">
                  <c:v>0.64278760968653958</c:v>
                </c:pt>
                <c:pt idx="206">
                  <c:v>0.61566147532565885</c:v>
                </c:pt>
                <c:pt idx="207">
                  <c:v>0.58778525229247403</c:v>
                </c:pt>
                <c:pt idx="208">
                  <c:v>0.55919290347074668</c:v>
                </c:pt>
                <c:pt idx="209">
                  <c:v>0.52991926423320512</c:v>
                </c:pt>
                <c:pt idx="210">
                  <c:v>0.49999999999999972</c:v>
                </c:pt>
                <c:pt idx="211">
                  <c:v>0.46947156278589086</c:v>
                </c:pt>
                <c:pt idx="212">
                  <c:v>0.43837114678907785</c:v>
                </c:pt>
                <c:pt idx="213">
                  <c:v>0.40673664307580021</c:v>
                </c:pt>
                <c:pt idx="214">
                  <c:v>0.3746065934159124</c:v>
                </c:pt>
                <c:pt idx="215">
                  <c:v>0.34202014332566949</c:v>
                </c:pt>
                <c:pt idx="216">
                  <c:v>0.30901699437494773</c:v>
                </c:pt>
                <c:pt idx="217">
                  <c:v>0.27563735581699983</c:v>
                </c:pt>
                <c:pt idx="218">
                  <c:v>0.24192189559966878</c:v>
                </c:pt>
                <c:pt idx="219">
                  <c:v>0.20791169081775904</c:v>
                </c:pt>
                <c:pt idx="220">
                  <c:v>0.17364817766693044</c:v>
                </c:pt>
                <c:pt idx="221">
                  <c:v>0.13917310096006505</c:v>
                </c:pt>
                <c:pt idx="222">
                  <c:v>0.10452846326765347</c:v>
                </c:pt>
                <c:pt idx="223">
                  <c:v>6.9756473744125705E-2</c:v>
                </c:pt>
                <c:pt idx="224">
                  <c:v>3.4899496702500879E-2</c:v>
                </c:pt>
                <c:pt idx="225">
                  <c:v>3.06287113727155E-16</c:v>
                </c:pt>
                <c:pt idx="226">
                  <c:v>-3.4899496702500268E-2</c:v>
                </c:pt>
                <c:pt idx="227">
                  <c:v>-6.9756473744124206E-2</c:v>
                </c:pt>
                <c:pt idx="228">
                  <c:v>-0.10452846326765287</c:v>
                </c:pt>
                <c:pt idx="229">
                  <c:v>-0.13917310096006444</c:v>
                </c:pt>
                <c:pt idx="230">
                  <c:v>-0.17364817766692986</c:v>
                </c:pt>
                <c:pt idx="231">
                  <c:v>-0.20791169081776018</c:v>
                </c:pt>
                <c:pt idx="232">
                  <c:v>-0.24192189559966817</c:v>
                </c:pt>
                <c:pt idx="233">
                  <c:v>-0.27563735581699927</c:v>
                </c:pt>
                <c:pt idx="234">
                  <c:v>-0.30901699437494712</c:v>
                </c:pt>
                <c:pt idx="235">
                  <c:v>-0.34202014332566805</c:v>
                </c:pt>
                <c:pt idx="236">
                  <c:v>-0.37460659341591102</c:v>
                </c:pt>
                <c:pt idx="237">
                  <c:v>-0.40673664307580043</c:v>
                </c:pt>
                <c:pt idx="238">
                  <c:v>-0.43837114678907729</c:v>
                </c:pt>
                <c:pt idx="239">
                  <c:v>-0.46947156278589031</c:v>
                </c:pt>
                <c:pt idx="240">
                  <c:v>-0.49999999999999922</c:v>
                </c:pt>
                <c:pt idx="241">
                  <c:v>-0.52991926423320534</c:v>
                </c:pt>
                <c:pt idx="242">
                  <c:v>-0.5591929034707469</c:v>
                </c:pt>
                <c:pt idx="243">
                  <c:v>-0.58778525229247292</c:v>
                </c:pt>
                <c:pt idx="244">
                  <c:v>-0.61566147532565774</c:v>
                </c:pt>
                <c:pt idx="245">
                  <c:v>-0.64278760968653847</c:v>
                </c:pt>
                <c:pt idx="246">
                  <c:v>-0.66913060635885846</c:v>
                </c:pt>
                <c:pt idx="247">
                  <c:v>-0.69465837045899714</c:v>
                </c:pt>
                <c:pt idx="248">
                  <c:v>-0.71933980033865075</c:v>
                </c:pt>
                <c:pt idx="249">
                  <c:v>-0.74314482547739358</c:v>
                </c:pt>
                <c:pt idx="250">
                  <c:v>-0.76604444311897724</c:v>
                </c:pt>
                <c:pt idx="251">
                  <c:v>-0.78801075360672201</c:v>
                </c:pt>
                <c:pt idx="252">
                  <c:v>-0.80901699437494723</c:v>
                </c:pt>
                <c:pt idx="253">
                  <c:v>-0.82903757255504129</c:v>
                </c:pt>
                <c:pt idx="254">
                  <c:v>-0.84804809615642629</c:v>
                </c:pt>
                <c:pt idx="255">
                  <c:v>-0.86602540378443882</c:v>
                </c:pt>
                <c:pt idx="256">
                  <c:v>-0.88294759285892688</c:v>
                </c:pt>
                <c:pt idx="257">
                  <c:v>-0.8987940462991667</c:v>
                </c:pt>
                <c:pt idx="258">
                  <c:v>-0.91354545764260053</c:v>
                </c:pt>
                <c:pt idx="259">
                  <c:v>-0.92718385456678687</c:v>
                </c:pt>
                <c:pt idx="260">
                  <c:v>-0.93969262078590843</c:v>
                </c:pt>
                <c:pt idx="261">
                  <c:v>-0.95105651629515342</c:v>
                </c:pt>
                <c:pt idx="262">
                  <c:v>-0.96126169593831912</c:v>
                </c:pt>
                <c:pt idx="263">
                  <c:v>-0.97029572627599658</c:v>
                </c:pt>
                <c:pt idx="264">
                  <c:v>-0.97814760073380569</c:v>
                </c:pt>
                <c:pt idx="265">
                  <c:v>-0.98480775301220802</c:v>
                </c:pt>
                <c:pt idx="266">
                  <c:v>-0.99026806874157025</c:v>
                </c:pt>
                <c:pt idx="267">
                  <c:v>-0.99452189536827329</c:v>
                </c:pt>
                <c:pt idx="268">
                  <c:v>-0.9975640502598242</c:v>
                </c:pt>
                <c:pt idx="269">
                  <c:v>-0.99939082701909576</c:v>
                </c:pt>
                <c:pt idx="270">
                  <c:v>-1</c:v>
                </c:pt>
                <c:pt idx="271">
                  <c:v>-0.99939082701909576</c:v>
                </c:pt>
                <c:pt idx="272">
                  <c:v>-0.9975640502598242</c:v>
                </c:pt>
                <c:pt idx="273">
                  <c:v>-0.99452189536827329</c:v>
                </c:pt>
                <c:pt idx="274">
                  <c:v>-0.99026806874157036</c:v>
                </c:pt>
                <c:pt idx="275">
                  <c:v>-0.98480775301220813</c:v>
                </c:pt>
                <c:pt idx="276">
                  <c:v>-0.9781476007338058</c:v>
                </c:pt>
                <c:pt idx="277">
                  <c:v>-0.97029572627599636</c:v>
                </c:pt>
                <c:pt idx="278">
                  <c:v>-0.96126169593831889</c:v>
                </c:pt>
                <c:pt idx="279">
                  <c:v>-0.95105651629515364</c:v>
                </c:pt>
                <c:pt idx="280">
                  <c:v>-0.93969262078590865</c:v>
                </c:pt>
                <c:pt idx="281">
                  <c:v>-0.92718385456678787</c:v>
                </c:pt>
                <c:pt idx="282">
                  <c:v>-0.91354545764260153</c:v>
                </c:pt>
                <c:pt idx="283">
                  <c:v>-0.89879404629916704</c:v>
                </c:pt>
                <c:pt idx="284">
                  <c:v>-0.88294759285892721</c:v>
                </c:pt>
                <c:pt idx="285">
                  <c:v>-0.86602540378443826</c:v>
                </c:pt>
                <c:pt idx="286">
                  <c:v>-0.84804809615642573</c:v>
                </c:pt>
                <c:pt idx="287">
                  <c:v>-0.82903757255504174</c:v>
                </c:pt>
                <c:pt idx="288">
                  <c:v>-0.80901699437494767</c:v>
                </c:pt>
                <c:pt idx="289">
                  <c:v>-0.78801075360672246</c:v>
                </c:pt>
                <c:pt idx="290">
                  <c:v>-0.76604444311897879</c:v>
                </c:pt>
                <c:pt idx="291">
                  <c:v>-0.74314482547739524</c:v>
                </c:pt>
                <c:pt idx="292">
                  <c:v>-0.7193398003386513</c:v>
                </c:pt>
                <c:pt idx="293">
                  <c:v>-0.6946583704589977</c:v>
                </c:pt>
                <c:pt idx="294">
                  <c:v>-0.66913060635885768</c:v>
                </c:pt>
                <c:pt idx="295">
                  <c:v>-0.64278760968653903</c:v>
                </c:pt>
                <c:pt idx="296">
                  <c:v>-0.61566147532565829</c:v>
                </c:pt>
                <c:pt idx="297">
                  <c:v>-0.58778525229247347</c:v>
                </c:pt>
                <c:pt idx="298">
                  <c:v>-0.55919290347074746</c:v>
                </c:pt>
                <c:pt idx="299">
                  <c:v>-0.52991926423320601</c:v>
                </c:pt>
                <c:pt idx="300">
                  <c:v>-0.49999999999999983</c:v>
                </c:pt>
                <c:pt idx="301">
                  <c:v>-0.46947156278589097</c:v>
                </c:pt>
                <c:pt idx="302">
                  <c:v>-0.43837114678907796</c:v>
                </c:pt>
                <c:pt idx="303">
                  <c:v>-0.40673664307580115</c:v>
                </c:pt>
                <c:pt idx="304">
                  <c:v>-0.37460659341591335</c:v>
                </c:pt>
                <c:pt idx="305">
                  <c:v>-0.34202014332566877</c:v>
                </c:pt>
                <c:pt idx="306">
                  <c:v>-0.30901699437494784</c:v>
                </c:pt>
                <c:pt idx="307">
                  <c:v>-0.27563735581699994</c:v>
                </c:pt>
                <c:pt idx="308">
                  <c:v>-0.24192189559966717</c:v>
                </c:pt>
                <c:pt idx="309">
                  <c:v>-0.20791169081775918</c:v>
                </c:pt>
                <c:pt idx="310">
                  <c:v>-0.17364817766693058</c:v>
                </c:pt>
                <c:pt idx="311">
                  <c:v>-0.13917310096006605</c:v>
                </c:pt>
                <c:pt idx="312">
                  <c:v>-0.10452846326765448</c:v>
                </c:pt>
                <c:pt idx="313">
                  <c:v>-6.9756473744126704E-2</c:v>
                </c:pt>
                <c:pt idx="314">
                  <c:v>-3.489949670250278E-2</c:v>
                </c:pt>
                <c:pt idx="315">
                  <c:v>-4.28801959218017E-16</c:v>
                </c:pt>
                <c:pt idx="316">
                  <c:v>3.489949670250015E-2</c:v>
                </c:pt>
                <c:pt idx="317">
                  <c:v>6.9756473744125858E-2</c:v>
                </c:pt>
                <c:pt idx="318">
                  <c:v>0.10452846326765362</c:v>
                </c:pt>
                <c:pt idx="319">
                  <c:v>0.13917310096006522</c:v>
                </c:pt>
                <c:pt idx="320">
                  <c:v>0.17364817766692972</c:v>
                </c:pt>
                <c:pt idx="321">
                  <c:v>0.20791169081775834</c:v>
                </c:pt>
                <c:pt idx="322">
                  <c:v>0.24192189559966634</c:v>
                </c:pt>
                <c:pt idx="323">
                  <c:v>0.27563735581699916</c:v>
                </c:pt>
                <c:pt idx="324">
                  <c:v>0.30901699437494701</c:v>
                </c:pt>
                <c:pt idx="325">
                  <c:v>0.34202014332566794</c:v>
                </c:pt>
                <c:pt idx="326">
                  <c:v>0.3746065934159109</c:v>
                </c:pt>
                <c:pt idx="327">
                  <c:v>0.40673664307580032</c:v>
                </c:pt>
                <c:pt idx="328">
                  <c:v>0.43837114678907557</c:v>
                </c:pt>
                <c:pt idx="329">
                  <c:v>0.4694715627858902</c:v>
                </c:pt>
                <c:pt idx="330">
                  <c:v>0.49999999999999911</c:v>
                </c:pt>
                <c:pt idx="331">
                  <c:v>0.52991926423320523</c:v>
                </c:pt>
                <c:pt idx="332">
                  <c:v>0.55919290347074679</c:v>
                </c:pt>
                <c:pt idx="333">
                  <c:v>0.5877852522924728</c:v>
                </c:pt>
                <c:pt idx="334">
                  <c:v>0.61566147532565896</c:v>
                </c:pt>
                <c:pt idx="335">
                  <c:v>0.64278760968653836</c:v>
                </c:pt>
                <c:pt idx="336">
                  <c:v>0.66913060635885835</c:v>
                </c:pt>
                <c:pt idx="337">
                  <c:v>0.69465837045899581</c:v>
                </c:pt>
                <c:pt idx="338">
                  <c:v>0.71933980033865064</c:v>
                </c:pt>
                <c:pt idx="339">
                  <c:v>0.74314482547739358</c:v>
                </c:pt>
                <c:pt idx="340">
                  <c:v>0.76604444311897824</c:v>
                </c:pt>
                <c:pt idx="341">
                  <c:v>0.78801075360672079</c:v>
                </c:pt>
                <c:pt idx="342">
                  <c:v>0.80901699437494712</c:v>
                </c:pt>
                <c:pt idx="343">
                  <c:v>0.82903757255504218</c:v>
                </c:pt>
                <c:pt idx="344">
                  <c:v>0.84804809615642529</c:v>
                </c:pt>
                <c:pt idx="345">
                  <c:v>0.86602540378443871</c:v>
                </c:pt>
                <c:pt idx="346">
                  <c:v>0.88294759285892677</c:v>
                </c:pt>
                <c:pt idx="347">
                  <c:v>0.8987940462991667</c:v>
                </c:pt>
                <c:pt idx="348">
                  <c:v>0.91354545764260042</c:v>
                </c:pt>
                <c:pt idx="349">
                  <c:v>0.92718385456678754</c:v>
                </c:pt>
                <c:pt idx="350">
                  <c:v>0.93969262078590776</c:v>
                </c:pt>
                <c:pt idx="351">
                  <c:v>0.95105651629515342</c:v>
                </c:pt>
                <c:pt idx="352">
                  <c:v>0.96126169593831867</c:v>
                </c:pt>
                <c:pt idx="353">
                  <c:v>0.97029572627599614</c:v>
                </c:pt>
                <c:pt idx="354">
                  <c:v>0.97814760073380569</c:v>
                </c:pt>
                <c:pt idx="355">
                  <c:v>0.98480775301220802</c:v>
                </c:pt>
                <c:pt idx="356">
                  <c:v>0.99026806874157047</c:v>
                </c:pt>
                <c:pt idx="357">
                  <c:v>0.99452189536827318</c:v>
                </c:pt>
                <c:pt idx="358">
                  <c:v>0.99756405025982431</c:v>
                </c:pt>
                <c:pt idx="359">
                  <c:v>0.99939082701909565</c:v>
                </c:pt>
                <c:pt idx="360">
                  <c:v>1</c:v>
                </c:pt>
                <c:pt idx="361">
                  <c:v>0.99939082701909576</c:v>
                </c:pt>
                <c:pt idx="362">
                  <c:v>0.99756405025982431</c:v>
                </c:pt>
                <c:pt idx="363">
                  <c:v>0.99452189536827329</c:v>
                </c:pt>
                <c:pt idx="364">
                  <c:v>0.99026806874157036</c:v>
                </c:pt>
                <c:pt idx="365">
                  <c:v>0.98480775301220791</c:v>
                </c:pt>
                <c:pt idx="366">
                  <c:v>0.97814760073380591</c:v>
                </c:pt>
                <c:pt idx="367">
                  <c:v>0.97029572627599636</c:v>
                </c:pt>
                <c:pt idx="368">
                  <c:v>0.96126169593831934</c:v>
                </c:pt>
                <c:pt idx="369">
                  <c:v>0.95105651629515375</c:v>
                </c:pt>
                <c:pt idx="370">
                  <c:v>0.93969262078590865</c:v>
                </c:pt>
                <c:pt idx="371">
                  <c:v>0.9271838545667872</c:v>
                </c:pt>
                <c:pt idx="372">
                  <c:v>0.91354545764260153</c:v>
                </c:pt>
                <c:pt idx="373">
                  <c:v>0.89879404629916715</c:v>
                </c:pt>
                <c:pt idx="374">
                  <c:v>0.88294759285892643</c:v>
                </c:pt>
                <c:pt idx="375">
                  <c:v>0.86602540378443915</c:v>
                </c:pt>
                <c:pt idx="376">
                  <c:v>0.84804809615642585</c:v>
                </c:pt>
                <c:pt idx="377">
                  <c:v>0.82903757255504174</c:v>
                </c:pt>
                <c:pt idx="378">
                  <c:v>0.80901699437494767</c:v>
                </c:pt>
                <c:pt idx="379">
                  <c:v>0.78801075360672257</c:v>
                </c:pt>
                <c:pt idx="380">
                  <c:v>0.76604444311897768</c:v>
                </c:pt>
                <c:pt idx="381">
                  <c:v>0.74314482547739535</c:v>
                </c:pt>
                <c:pt idx="382">
                  <c:v>0.71933980033865141</c:v>
                </c:pt>
                <c:pt idx="383">
                  <c:v>0.69465837045899903</c:v>
                </c:pt>
                <c:pt idx="384">
                  <c:v>0.66913060635885901</c:v>
                </c:pt>
                <c:pt idx="385">
                  <c:v>0.64278760968653914</c:v>
                </c:pt>
                <c:pt idx="386">
                  <c:v>0.6156614753256584</c:v>
                </c:pt>
                <c:pt idx="387">
                  <c:v>0.58778525229247214</c:v>
                </c:pt>
                <c:pt idx="388">
                  <c:v>0.55919290347074757</c:v>
                </c:pt>
                <c:pt idx="389">
                  <c:v>0.52991926423320457</c:v>
                </c:pt>
                <c:pt idx="390">
                  <c:v>0.50000000000000144</c:v>
                </c:pt>
                <c:pt idx="391">
                  <c:v>0.46947156278589108</c:v>
                </c:pt>
                <c:pt idx="392">
                  <c:v>0.43837114678907807</c:v>
                </c:pt>
                <c:pt idx="393">
                  <c:v>0.40673664307580126</c:v>
                </c:pt>
                <c:pt idx="394">
                  <c:v>0.37460659341591346</c:v>
                </c:pt>
                <c:pt idx="395">
                  <c:v>0.34202014332566888</c:v>
                </c:pt>
                <c:pt idx="396">
                  <c:v>0.30901699437494623</c:v>
                </c:pt>
                <c:pt idx="397">
                  <c:v>0.27563735581700011</c:v>
                </c:pt>
                <c:pt idx="398">
                  <c:v>0.24192189559966729</c:v>
                </c:pt>
                <c:pt idx="399">
                  <c:v>0.20791169081776104</c:v>
                </c:pt>
                <c:pt idx="400">
                  <c:v>0.17364817766693069</c:v>
                </c:pt>
                <c:pt idx="401">
                  <c:v>0.13917310096006619</c:v>
                </c:pt>
                <c:pt idx="402">
                  <c:v>0.10452846326765283</c:v>
                </c:pt>
                <c:pt idx="403">
                  <c:v>6.9756473744126829E-2</c:v>
                </c:pt>
                <c:pt idx="404">
                  <c:v>3.4899496702501129E-2</c:v>
                </c:pt>
                <c:pt idx="405">
                  <c:v>2.3276736441091295E-15</c:v>
                </c:pt>
                <c:pt idx="406">
                  <c:v>-3.4899496702500026E-2</c:v>
                </c:pt>
                <c:pt idx="407">
                  <c:v>-6.9756473744125733E-2</c:v>
                </c:pt>
                <c:pt idx="408">
                  <c:v>-0.10452846326765174</c:v>
                </c:pt>
                <c:pt idx="409">
                  <c:v>-0.13917310096006508</c:v>
                </c:pt>
                <c:pt idx="410">
                  <c:v>-0.17364817766692961</c:v>
                </c:pt>
                <c:pt idx="411">
                  <c:v>-0.20791169081775995</c:v>
                </c:pt>
                <c:pt idx="412">
                  <c:v>-0.24192189559966623</c:v>
                </c:pt>
                <c:pt idx="413">
                  <c:v>-0.27563735581699905</c:v>
                </c:pt>
                <c:pt idx="414">
                  <c:v>-0.30901699437494518</c:v>
                </c:pt>
                <c:pt idx="415">
                  <c:v>-0.34202014332566782</c:v>
                </c:pt>
                <c:pt idx="416">
                  <c:v>-0.3746065934159124</c:v>
                </c:pt>
                <c:pt idx="417">
                  <c:v>-0.40673664307580021</c:v>
                </c:pt>
                <c:pt idx="418">
                  <c:v>-0.43837114678907707</c:v>
                </c:pt>
                <c:pt idx="419">
                  <c:v>-0.46947156278589008</c:v>
                </c:pt>
                <c:pt idx="420">
                  <c:v>-0.50000000000000056</c:v>
                </c:pt>
                <c:pt idx="421">
                  <c:v>-0.52991926423320368</c:v>
                </c:pt>
                <c:pt idx="422">
                  <c:v>-0.55919290347074668</c:v>
                </c:pt>
                <c:pt idx="423">
                  <c:v>-0.58778525229247269</c:v>
                </c:pt>
                <c:pt idx="424">
                  <c:v>-0.61566147532565751</c:v>
                </c:pt>
                <c:pt idx="425">
                  <c:v>-0.64278760968653825</c:v>
                </c:pt>
                <c:pt idx="426">
                  <c:v>-0.66913060635885824</c:v>
                </c:pt>
                <c:pt idx="427">
                  <c:v>-0.69465837045899825</c:v>
                </c:pt>
                <c:pt idx="428">
                  <c:v>-0.71933980033865064</c:v>
                </c:pt>
                <c:pt idx="429">
                  <c:v>-0.74314482547739469</c:v>
                </c:pt>
                <c:pt idx="430">
                  <c:v>-0.76604444311897701</c:v>
                </c:pt>
                <c:pt idx="431">
                  <c:v>-0.78801075360672179</c:v>
                </c:pt>
                <c:pt idx="432">
                  <c:v>-0.80901699437494712</c:v>
                </c:pt>
                <c:pt idx="433">
                  <c:v>-0.82903757255504218</c:v>
                </c:pt>
                <c:pt idx="434">
                  <c:v>-0.84804809615642529</c:v>
                </c:pt>
                <c:pt idx="435">
                  <c:v>-0.8660254037844386</c:v>
                </c:pt>
                <c:pt idx="436">
                  <c:v>-0.88294759285892588</c:v>
                </c:pt>
                <c:pt idx="437">
                  <c:v>-0.89879404629916659</c:v>
                </c:pt>
                <c:pt idx="438">
                  <c:v>-0.91354545764260109</c:v>
                </c:pt>
                <c:pt idx="439">
                  <c:v>-0.92718385456678676</c:v>
                </c:pt>
                <c:pt idx="440">
                  <c:v>-0.93969262078590832</c:v>
                </c:pt>
                <c:pt idx="441">
                  <c:v>-0.95105651629515342</c:v>
                </c:pt>
                <c:pt idx="442">
                  <c:v>-0.96126169593831912</c:v>
                </c:pt>
                <c:pt idx="443">
                  <c:v>-0.97029572627599614</c:v>
                </c:pt>
                <c:pt idx="444">
                  <c:v>-0.97814760073380569</c:v>
                </c:pt>
                <c:pt idx="445">
                  <c:v>-0.98480775301220769</c:v>
                </c:pt>
                <c:pt idx="446">
                  <c:v>-0.99026806874157025</c:v>
                </c:pt>
                <c:pt idx="447">
                  <c:v>-0.99452189536827318</c:v>
                </c:pt>
                <c:pt idx="448">
                  <c:v>-0.99756405025982431</c:v>
                </c:pt>
                <c:pt idx="449">
                  <c:v>-0.99939082701909576</c:v>
                </c:pt>
                <c:pt idx="450">
                  <c:v>-1</c:v>
                </c:pt>
                <c:pt idx="451">
                  <c:v>-0.99939082701909565</c:v>
                </c:pt>
                <c:pt idx="452">
                  <c:v>-0.99756405025982431</c:v>
                </c:pt>
                <c:pt idx="453">
                  <c:v>-0.99452189536827329</c:v>
                </c:pt>
                <c:pt idx="454">
                  <c:v>-0.99026806874157058</c:v>
                </c:pt>
                <c:pt idx="455">
                  <c:v>-0.98480775301220824</c:v>
                </c:pt>
                <c:pt idx="456">
                  <c:v>-0.97814760073380591</c:v>
                </c:pt>
                <c:pt idx="457">
                  <c:v>-0.97029572627599647</c:v>
                </c:pt>
                <c:pt idx="458">
                  <c:v>-0.96126169593831945</c:v>
                </c:pt>
                <c:pt idx="459">
                  <c:v>-0.95105651629515431</c:v>
                </c:pt>
                <c:pt idx="460">
                  <c:v>-0.93969262078590876</c:v>
                </c:pt>
                <c:pt idx="461">
                  <c:v>-0.92718385456678731</c:v>
                </c:pt>
                <c:pt idx="462">
                  <c:v>-0.9135454576426002</c:v>
                </c:pt>
                <c:pt idx="463">
                  <c:v>-0.89879404629916715</c:v>
                </c:pt>
                <c:pt idx="464">
                  <c:v>-0.88294759285892654</c:v>
                </c:pt>
                <c:pt idx="465">
                  <c:v>-0.86602540378443926</c:v>
                </c:pt>
                <c:pt idx="466">
                  <c:v>-0.84804809615642585</c:v>
                </c:pt>
                <c:pt idx="467">
                  <c:v>-0.82903757255504285</c:v>
                </c:pt>
                <c:pt idx="468">
                  <c:v>-0.80901699437494778</c:v>
                </c:pt>
                <c:pt idx="469">
                  <c:v>-0.78801075360672368</c:v>
                </c:pt>
                <c:pt idx="470">
                  <c:v>-0.7660444431189789</c:v>
                </c:pt>
                <c:pt idx="471">
                  <c:v>-0.74314482547739424</c:v>
                </c:pt>
                <c:pt idx="472">
                  <c:v>-0.71933980033865264</c:v>
                </c:pt>
                <c:pt idx="473">
                  <c:v>-0.69465837045899792</c:v>
                </c:pt>
                <c:pt idx="474">
                  <c:v>-0.66913060635885779</c:v>
                </c:pt>
                <c:pt idx="475">
                  <c:v>-0.64278760968654058</c:v>
                </c:pt>
                <c:pt idx="476">
                  <c:v>-0.61566147532565851</c:v>
                </c:pt>
                <c:pt idx="477">
                  <c:v>-0.58778525229247225</c:v>
                </c:pt>
                <c:pt idx="478">
                  <c:v>-0.55919290347074768</c:v>
                </c:pt>
                <c:pt idx="479">
                  <c:v>-0.52991926423320468</c:v>
                </c:pt>
                <c:pt idx="480">
                  <c:v>-0.50000000000000155</c:v>
                </c:pt>
                <c:pt idx="481">
                  <c:v>-0.46947156278589119</c:v>
                </c:pt>
                <c:pt idx="482">
                  <c:v>-0.43837114678907657</c:v>
                </c:pt>
                <c:pt idx="483">
                  <c:v>-0.40673664307580137</c:v>
                </c:pt>
                <c:pt idx="484">
                  <c:v>-0.3746065934159119</c:v>
                </c:pt>
                <c:pt idx="485">
                  <c:v>-0.34202014332567066</c:v>
                </c:pt>
                <c:pt idx="486">
                  <c:v>-0.30901699437494806</c:v>
                </c:pt>
                <c:pt idx="487">
                  <c:v>-0.27563735581700188</c:v>
                </c:pt>
                <c:pt idx="488">
                  <c:v>-0.24192189559966915</c:v>
                </c:pt>
                <c:pt idx="489">
                  <c:v>-0.2079116908177594</c:v>
                </c:pt>
                <c:pt idx="490">
                  <c:v>-0.17364817766693255</c:v>
                </c:pt>
                <c:pt idx="491">
                  <c:v>-0.1391731009600663</c:v>
                </c:pt>
                <c:pt idx="492">
                  <c:v>-0.10452846326765296</c:v>
                </c:pt>
                <c:pt idx="493">
                  <c:v>-6.9756473744123415E-2</c:v>
                </c:pt>
                <c:pt idx="494">
                  <c:v>-3.4899496702501247E-2</c:v>
                </c:pt>
                <c:pt idx="495">
                  <c:v>1.1025251892005095E-15</c:v>
                </c:pt>
                <c:pt idx="496">
                  <c:v>3.4899496702499901E-2</c:v>
                </c:pt>
                <c:pt idx="497">
                  <c:v>6.9756473744125608E-2</c:v>
                </c:pt>
                <c:pt idx="498">
                  <c:v>0.10452846326765163</c:v>
                </c:pt>
                <c:pt idx="499">
                  <c:v>0.13917310096006497</c:v>
                </c:pt>
                <c:pt idx="500">
                  <c:v>0.17364817766692772</c:v>
                </c:pt>
                <c:pt idx="501">
                  <c:v>0.20791169081775809</c:v>
                </c:pt>
                <c:pt idx="502">
                  <c:v>0.24192189559966781</c:v>
                </c:pt>
                <c:pt idx="503">
                  <c:v>0.27563735581699722</c:v>
                </c:pt>
                <c:pt idx="504">
                  <c:v>0.30901699437494679</c:v>
                </c:pt>
                <c:pt idx="505">
                  <c:v>0.34202014332566605</c:v>
                </c:pt>
                <c:pt idx="506">
                  <c:v>0.37460659341591068</c:v>
                </c:pt>
                <c:pt idx="507">
                  <c:v>0.4067366430758001</c:v>
                </c:pt>
                <c:pt idx="508">
                  <c:v>0.43837114678907857</c:v>
                </c:pt>
                <c:pt idx="509">
                  <c:v>0.46947156278588997</c:v>
                </c:pt>
                <c:pt idx="510">
                  <c:v>0.50000000000000044</c:v>
                </c:pt>
                <c:pt idx="511">
                  <c:v>0.52991926423320357</c:v>
                </c:pt>
                <c:pt idx="512">
                  <c:v>0.55919290347074657</c:v>
                </c:pt>
                <c:pt idx="513">
                  <c:v>0.58778525229247403</c:v>
                </c:pt>
                <c:pt idx="514">
                  <c:v>0.6156614753256574</c:v>
                </c:pt>
                <c:pt idx="515">
                  <c:v>0.64278760968653958</c:v>
                </c:pt>
                <c:pt idx="516">
                  <c:v>0.66913060635885679</c:v>
                </c:pt>
                <c:pt idx="517">
                  <c:v>0.69465837045899692</c:v>
                </c:pt>
                <c:pt idx="518">
                  <c:v>0.7193398003386493</c:v>
                </c:pt>
                <c:pt idx="519">
                  <c:v>0.74314482547739336</c:v>
                </c:pt>
                <c:pt idx="520">
                  <c:v>0.76604444311897812</c:v>
                </c:pt>
                <c:pt idx="521">
                  <c:v>0.78801075360672068</c:v>
                </c:pt>
                <c:pt idx="522">
                  <c:v>0.80901699437494701</c:v>
                </c:pt>
                <c:pt idx="523">
                  <c:v>0.82903757255504207</c:v>
                </c:pt>
                <c:pt idx="524">
                  <c:v>0.84804809615642707</c:v>
                </c:pt>
                <c:pt idx="525">
                  <c:v>0.8660254037844386</c:v>
                </c:pt>
                <c:pt idx="526">
                  <c:v>0.88294759285892754</c:v>
                </c:pt>
                <c:pt idx="527">
                  <c:v>0.89879404629916659</c:v>
                </c:pt>
                <c:pt idx="528">
                  <c:v>0.91354545764260109</c:v>
                </c:pt>
                <c:pt idx="529">
                  <c:v>0.92718385456678676</c:v>
                </c:pt>
                <c:pt idx="530">
                  <c:v>0.93969262078590832</c:v>
                </c:pt>
                <c:pt idx="531">
                  <c:v>0.95105651629515275</c:v>
                </c:pt>
                <c:pt idx="532">
                  <c:v>0.96126169593831856</c:v>
                </c:pt>
                <c:pt idx="533">
                  <c:v>0.9702957262759957</c:v>
                </c:pt>
                <c:pt idx="534">
                  <c:v>0.97814760073380524</c:v>
                </c:pt>
                <c:pt idx="535">
                  <c:v>0.98480775301220802</c:v>
                </c:pt>
                <c:pt idx="536">
                  <c:v>0.99026806874156992</c:v>
                </c:pt>
                <c:pt idx="537">
                  <c:v>0.99452189536827318</c:v>
                </c:pt>
                <c:pt idx="538">
                  <c:v>0.9975640502598242</c:v>
                </c:pt>
                <c:pt idx="539">
                  <c:v>0.99939082701909576</c:v>
                </c:pt>
                <c:pt idx="540">
                  <c:v>1</c:v>
                </c:pt>
                <c:pt idx="541">
                  <c:v>0.99939082701909576</c:v>
                </c:pt>
                <c:pt idx="542">
                  <c:v>0.99756405025982431</c:v>
                </c:pt>
                <c:pt idx="543">
                  <c:v>0.9945218953682734</c:v>
                </c:pt>
                <c:pt idx="544">
                  <c:v>0.99026806874157014</c:v>
                </c:pt>
                <c:pt idx="545">
                  <c:v>0.98480775301220824</c:v>
                </c:pt>
                <c:pt idx="546">
                  <c:v>0.97814760073380558</c:v>
                </c:pt>
                <c:pt idx="547">
                  <c:v>0.97029572627599692</c:v>
                </c:pt>
                <c:pt idx="548">
                  <c:v>0.96126169593831901</c:v>
                </c:pt>
                <c:pt idx="549">
                  <c:v>0.95105651629515431</c:v>
                </c:pt>
                <c:pt idx="550">
                  <c:v>0.93969262078590876</c:v>
                </c:pt>
                <c:pt idx="551">
                  <c:v>0.92718385456678865</c:v>
                </c:pt>
                <c:pt idx="552">
                  <c:v>0.91354545764260164</c:v>
                </c:pt>
                <c:pt idx="553">
                  <c:v>0.89879404629916726</c:v>
                </c:pt>
                <c:pt idx="554">
                  <c:v>0.88294759285892654</c:v>
                </c:pt>
                <c:pt idx="555">
                  <c:v>0.8660254037844376</c:v>
                </c:pt>
                <c:pt idx="556">
                  <c:v>0.84804809615642596</c:v>
                </c:pt>
                <c:pt idx="557">
                  <c:v>0.82903757255504085</c:v>
                </c:pt>
                <c:pt idx="558">
                  <c:v>0.8090169943749479</c:v>
                </c:pt>
                <c:pt idx="559">
                  <c:v>0.78801075360672157</c:v>
                </c:pt>
                <c:pt idx="560">
                  <c:v>0.76604444311897901</c:v>
                </c:pt>
                <c:pt idx="561">
                  <c:v>0.74314482547739436</c:v>
                </c:pt>
                <c:pt idx="562">
                  <c:v>0.71933980033865275</c:v>
                </c:pt>
                <c:pt idx="563">
                  <c:v>0.69465837045899803</c:v>
                </c:pt>
                <c:pt idx="564">
                  <c:v>0.66913060635886057</c:v>
                </c:pt>
                <c:pt idx="565">
                  <c:v>0.6427876096865407</c:v>
                </c:pt>
                <c:pt idx="566">
                  <c:v>0.61566147532565862</c:v>
                </c:pt>
                <c:pt idx="567">
                  <c:v>0.58778525229247514</c:v>
                </c:pt>
                <c:pt idx="568">
                  <c:v>0.55919290347074779</c:v>
                </c:pt>
                <c:pt idx="569">
                  <c:v>0.52991926423320479</c:v>
                </c:pt>
                <c:pt idx="570">
                  <c:v>0.49999999999999861</c:v>
                </c:pt>
                <c:pt idx="571">
                  <c:v>0.46947156278589131</c:v>
                </c:pt>
                <c:pt idx="572">
                  <c:v>0.43837114678907668</c:v>
                </c:pt>
                <c:pt idx="573">
                  <c:v>0.40673664307580149</c:v>
                </c:pt>
                <c:pt idx="574">
                  <c:v>0.37460659341591201</c:v>
                </c:pt>
                <c:pt idx="575">
                  <c:v>0.34202014332567077</c:v>
                </c:pt>
                <c:pt idx="576">
                  <c:v>0.30901699437494817</c:v>
                </c:pt>
                <c:pt idx="577">
                  <c:v>0.27563735581699861</c:v>
                </c:pt>
                <c:pt idx="578">
                  <c:v>0.24192189559966926</c:v>
                </c:pt>
                <c:pt idx="579">
                  <c:v>0.20791169081775954</c:v>
                </c:pt>
                <c:pt idx="580">
                  <c:v>0.17364817766693269</c:v>
                </c:pt>
                <c:pt idx="581">
                  <c:v>0.13917310096006641</c:v>
                </c:pt>
                <c:pt idx="582">
                  <c:v>0.10452846326765662</c:v>
                </c:pt>
                <c:pt idx="583">
                  <c:v>6.9756473744127079E-2</c:v>
                </c:pt>
                <c:pt idx="584">
                  <c:v>3.4899496702501372E-2</c:v>
                </c:pt>
                <c:pt idx="585">
                  <c:v>-9.8001034370964746E-16</c:v>
                </c:pt>
                <c:pt idx="586">
                  <c:v>-3.4899496702499783E-2</c:v>
                </c:pt>
                <c:pt idx="587">
                  <c:v>-6.9756473744125483E-2</c:v>
                </c:pt>
                <c:pt idx="588">
                  <c:v>-0.10452846326765503</c:v>
                </c:pt>
                <c:pt idx="589">
                  <c:v>-0.13917310096006485</c:v>
                </c:pt>
                <c:pt idx="590">
                  <c:v>-0.17364817766693111</c:v>
                </c:pt>
                <c:pt idx="591">
                  <c:v>-0.20791169081775798</c:v>
                </c:pt>
                <c:pt idx="592">
                  <c:v>-0.2419218955996677</c:v>
                </c:pt>
                <c:pt idx="593">
                  <c:v>-0.27563735581699705</c:v>
                </c:pt>
                <c:pt idx="594">
                  <c:v>-0.30901699437494667</c:v>
                </c:pt>
                <c:pt idx="595">
                  <c:v>-0.34202014332566594</c:v>
                </c:pt>
                <c:pt idx="596">
                  <c:v>-0.37460659341591057</c:v>
                </c:pt>
                <c:pt idx="597">
                  <c:v>-0.40673664307579677</c:v>
                </c:pt>
                <c:pt idx="598">
                  <c:v>-0.43837114678907524</c:v>
                </c:pt>
                <c:pt idx="599">
                  <c:v>-0.46947156278588986</c:v>
                </c:pt>
                <c:pt idx="600">
                  <c:v>-0.50000000000000033</c:v>
                </c:pt>
                <c:pt idx="601">
                  <c:v>-0.52991926423320646</c:v>
                </c:pt>
                <c:pt idx="602">
                  <c:v>-0.55919290347074646</c:v>
                </c:pt>
                <c:pt idx="603">
                  <c:v>-0.58778525229247391</c:v>
                </c:pt>
                <c:pt idx="604">
                  <c:v>-0.61566147532565729</c:v>
                </c:pt>
                <c:pt idx="605">
                  <c:v>-0.64278760968653947</c:v>
                </c:pt>
                <c:pt idx="606">
                  <c:v>-0.66913060635885668</c:v>
                </c:pt>
                <c:pt idx="607">
                  <c:v>-0.69465837045899681</c:v>
                </c:pt>
                <c:pt idx="608">
                  <c:v>-0.71933980033864919</c:v>
                </c:pt>
                <c:pt idx="609">
                  <c:v>-0.74314482547739324</c:v>
                </c:pt>
                <c:pt idx="610">
                  <c:v>-0.76604444311897801</c:v>
                </c:pt>
                <c:pt idx="611">
                  <c:v>-0.78801075360672057</c:v>
                </c:pt>
                <c:pt idx="612">
                  <c:v>-0.8090169943749469</c:v>
                </c:pt>
                <c:pt idx="613">
                  <c:v>-0.82903757255503996</c:v>
                </c:pt>
                <c:pt idx="614">
                  <c:v>-0.84804809615642507</c:v>
                </c:pt>
                <c:pt idx="615">
                  <c:v>-0.86602540378443849</c:v>
                </c:pt>
                <c:pt idx="616">
                  <c:v>-0.88294759285892743</c:v>
                </c:pt>
                <c:pt idx="617">
                  <c:v>-0.89879404629916659</c:v>
                </c:pt>
                <c:pt idx="618">
                  <c:v>-0.91354545764260109</c:v>
                </c:pt>
                <c:pt idx="619">
                  <c:v>-0.92718385456678809</c:v>
                </c:pt>
                <c:pt idx="620">
                  <c:v>-0.93969262078590821</c:v>
                </c:pt>
                <c:pt idx="621">
                  <c:v>-0.95105651629515386</c:v>
                </c:pt>
                <c:pt idx="622">
                  <c:v>-0.96126169593831856</c:v>
                </c:pt>
                <c:pt idx="623">
                  <c:v>-0.97029572627599647</c:v>
                </c:pt>
                <c:pt idx="624">
                  <c:v>-0.97814760073380524</c:v>
                </c:pt>
                <c:pt idx="625">
                  <c:v>-0.98480775301220791</c:v>
                </c:pt>
                <c:pt idx="626">
                  <c:v>-0.99026806874156992</c:v>
                </c:pt>
                <c:pt idx="627">
                  <c:v>-0.99452189536827318</c:v>
                </c:pt>
                <c:pt idx="628">
                  <c:v>-0.99756405025982398</c:v>
                </c:pt>
                <c:pt idx="629">
                  <c:v>-0.99939082701909565</c:v>
                </c:pt>
                <c:pt idx="630">
                  <c:v>-1</c:v>
                </c:pt>
                <c:pt idx="631">
                  <c:v>-0.99939082701909576</c:v>
                </c:pt>
                <c:pt idx="632">
                  <c:v>-0.99756405025982431</c:v>
                </c:pt>
                <c:pt idx="633">
                  <c:v>-0.9945218953682734</c:v>
                </c:pt>
                <c:pt idx="634">
                  <c:v>-0.99026806874157014</c:v>
                </c:pt>
                <c:pt idx="635">
                  <c:v>-0.98480775301220824</c:v>
                </c:pt>
                <c:pt idx="636">
                  <c:v>-0.97814760073380558</c:v>
                </c:pt>
                <c:pt idx="637">
                  <c:v>-0.97029572627599692</c:v>
                </c:pt>
                <c:pt idx="638">
                  <c:v>-0.96126169593831901</c:v>
                </c:pt>
                <c:pt idx="639">
                  <c:v>-0.95105651629515442</c:v>
                </c:pt>
                <c:pt idx="640">
                  <c:v>-0.93969262078590887</c:v>
                </c:pt>
                <c:pt idx="641">
                  <c:v>-0.92718385456678731</c:v>
                </c:pt>
                <c:pt idx="642">
                  <c:v>-0.91354545764260175</c:v>
                </c:pt>
                <c:pt idx="643">
                  <c:v>-0.89879404629916726</c:v>
                </c:pt>
                <c:pt idx="644">
                  <c:v>-0.88294759285892832</c:v>
                </c:pt>
                <c:pt idx="645">
                  <c:v>-0.86602540378443937</c:v>
                </c:pt>
                <c:pt idx="646">
                  <c:v>-0.84804809615642607</c:v>
                </c:pt>
                <c:pt idx="647">
                  <c:v>-0.82903757255504096</c:v>
                </c:pt>
                <c:pt idx="648">
                  <c:v>-0.8090169943749479</c:v>
                </c:pt>
                <c:pt idx="649">
                  <c:v>-0.78801075360672168</c:v>
                </c:pt>
                <c:pt idx="650">
                  <c:v>-0.76604444311897912</c:v>
                </c:pt>
                <c:pt idx="651">
                  <c:v>-0.74314482547739447</c:v>
                </c:pt>
                <c:pt idx="652">
                  <c:v>-0.71933980033865286</c:v>
                </c:pt>
                <c:pt idx="653">
                  <c:v>-0.69465837045899548</c:v>
                </c:pt>
                <c:pt idx="654">
                  <c:v>-0.66913060635885802</c:v>
                </c:pt>
                <c:pt idx="655">
                  <c:v>-0.64278760968654081</c:v>
                </c:pt>
                <c:pt idx="656">
                  <c:v>-0.61566147532566151</c:v>
                </c:pt>
                <c:pt idx="657">
                  <c:v>-0.58778525229247247</c:v>
                </c:pt>
                <c:pt idx="658">
                  <c:v>-0.5591929034707479</c:v>
                </c:pt>
                <c:pt idx="659">
                  <c:v>-0.5299192642332079</c:v>
                </c:pt>
                <c:pt idx="660">
                  <c:v>-0.50000000000000178</c:v>
                </c:pt>
                <c:pt idx="661">
                  <c:v>-0.46947156278589142</c:v>
                </c:pt>
                <c:pt idx="662">
                  <c:v>-0.43837114678907679</c:v>
                </c:pt>
                <c:pt idx="663">
                  <c:v>-0.4067366430758016</c:v>
                </c:pt>
                <c:pt idx="664">
                  <c:v>-0.37460659341591213</c:v>
                </c:pt>
                <c:pt idx="665">
                  <c:v>-0.34202014332566755</c:v>
                </c:pt>
                <c:pt idx="666">
                  <c:v>-0.30901699437494828</c:v>
                </c:pt>
                <c:pt idx="667">
                  <c:v>-0.27563735581700216</c:v>
                </c:pt>
                <c:pt idx="668">
                  <c:v>-0.24192189559966593</c:v>
                </c:pt>
                <c:pt idx="669">
                  <c:v>-0.20791169081775965</c:v>
                </c:pt>
                <c:pt idx="670">
                  <c:v>-0.1736481776669328</c:v>
                </c:pt>
                <c:pt idx="671">
                  <c:v>-0.13917310096007007</c:v>
                </c:pt>
                <c:pt idx="672">
                  <c:v>-0.10452846326765321</c:v>
                </c:pt>
                <c:pt idx="673">
                  <c:v>-6.9756473744127204E-2</c:v>
                </c:pt>
                <c:pt idx="674">
                  <c:v>-3.4899496702505042E-2</c:v>
                </c:pt>
                <c:pt idx="675">
                  <c:v>8.5749549821878546E-16</c:v>
                </c:pt>
                <c:pt idx="676">
                  <c:v>3.4899496702499658E-2</c:v>
                </c:pt>
                <c:pt idx="677">
                  <c:v>6.9756473744125372E-2</c:v>
                </c:pt>
                <c:pt idx="678">
                  <c:v>0.10452846326765138</c:v>
                </c:pt>
                <c:pt idx="679">
                  <c:v>0.13917310096006472</c:v>
                </c:pt>
                <c:pt idx="680">
                  <c:v>0.173648177666931</c:v>
                </c:pt>
                <c:pt idx="681">
                  <c:v>0.20791169081775784</c:v>
                </c:pt>
                <c:pt idx="682">
                  <c:v>0.24192189559966415</c:v>
                </c:pt>
                <c:pt idx="683">
                  <c:v>0.27563735581700038</c:v>
                </c:pt>
                <c:pt idx="684">
                  <c:v>0.30901699437494656</c:v>
                </c:pt>
                <c:pt idx="685">
                  <c:v>0.34202014332566583</c:v>
                </c:pt>
                <c:pt idx="686">
                  <c:v>0.37460659341591374</c:v>
                </c:pt>
                <c:pt idx="687">
                  <c:v>0.40673664307579988</c:v>
                </c:pt>
                <c:pt idx="688">
                  <c:v>0.43837114678907518</c:v>
                </c:pt>
                <c:pt idx="689">
                  <c:v>0.46947156278588664</c:v>
                </c:pt>
                <c:pt idx="690">
                  <c:v>0.50000000000000022</c:v>
                </c:pt>
                <c:pt idx="691">
                  <c:v>0.52991926423320335</c:v>
                </c:pt>
                <c:pt idx="692">
                  <c:v>0.55919290347074635</c:v>
                </c:pt>
                <c:pt idx="693">
                  <c:v>0.58778525229247092</c:v>
                </c:pt>
                <c:pt idx="694">
                  <c:v>0.61566147532565718</c:v>
                </c:pt>
                <c:pt idx="695">
                  <c:v>0.64278760968653936</c:v>
                </c:pt>
                <c:pt idx="696">
                  <c:v>0.66913060635885668</c:v>
                </c:pt>
                <c:pt idx="697">
                  <c:v>0.69465837045899925</c:v>
                </c:pt>
                <c:pt idx="698">
                  <c:v>0.71933980033865152</c:v>
                </c:pt>
                <c:pt idx="699">
                  <c:v>0.74314482547739324</c:v>
                </c:pt>
                <c:pt idx="700">
                  <c:v>0.76604444311897568</c:v>
                </c:pt>
                <c:pt idx="701">
                  <c:v>0.78801075360672268</c:v>
                </c:pt>
                <c:pt idx="702">
                  <c:v>0.8090169943749469</c:v>
                </c:pt>
                <c:pt idx="703">
                  <c:v>0.82903757255503996</c:v>
                </c:pt>
                <c:pt idx="704">
                  <c:v>0.84804809615642507</c:v>
                </c:pt>
                <c:pt idx="705">
                  <c:v>0.86602540378443849</c:v>
                </c:pt>
                <c:pt idx="706">
                  <c:v>0.88294759285892577</c:v>
                </c:pt>
                <c:pt idx="707">
                  <c:v>0.89879404629916648</c:v>
                </c:pt>
                <c:pt idx="708">
                  <c:v>0.91354545764260098</c:v>
                </c:pt>
                <c:pt idx="709">
                  <c:v>0.92718385456678665</c:v>
                </c:pt>
                <c:pt idx="710">
                  <c:v>0.93969262078590821</c:v>
                </c:pt>
                <c:pt idx="711">
                  <c:v>0.95105651629515275</c:v>
                </c:pt>
                <c:pt idx="712">
                  <c:v>0.96126169593831945</c:v>
                </c:pt>
                <c:pt idx="713">
                  <c:v>0.97029572627599647</c:v>
                </c:pt>
                <c:pt idx="714">
                  <c:v>0.97814760073380524</c:v>
                </c:pt>
                <c:pt idx="715">
                  <c:v>0.98480775301220858</c:v>
                </c:pt>
                <c:pt idx="716">
                  <c:v>0.99026806874157036</c:v>
                </c:pt>
                <c:pt idx="717">
                  <c:v>0.99452189536827318</c:v>
                </c:pt>
                <c:pt idx="718">
                  <c:v>0.99756405025982398</c:v>
                </c:pt>
                <c:pt idx="719">
                  <c:v>0.99939082701909576</c:v>
                </c:pt>
                <c:pt idx="720">
                  <c:v>1</c:v>
                </c:pt>
              </c:numCache>
            </c:numRef>
          </c:val>
          <c:smooth val="0"/>
          <c:extLst>
            <c:ext xmlns:c16="http://schemas.microsoft.com/office/drawing/2014/chart" uri="{C3380CC4-5D6E-409C-BE32-E72D297353CC}">
              <c16:uniqueId val="{00000000-BB49-7B4D-9AD0-A0917CA65DCD}"/>
            </c:ext>
          </c:extLst>
        </c:ser>
        <c:dLbls>
          <c:showLegendKey val="0"/>
          <c:showVal val="0"/>
          <c:showCatName val="0"/>
          <c:showSerName val="0"/>
          <c:showPercent val="0"/>
          <c:showBubbleSize val="0"/>
        </c:dLbls>
        <c:smooth val="0"/>
        <c:axId val="1530775535"/>
        <c:axId val="1530577375"/>
      </c:lineChart>
      <c:catAx>
        <c:axId val="1530775535"/>
        <c:scaling>
          <c:orientation val="minMax"/>
        </c:scaling>
        <c:delete val="1"/>
        <c:axPos val="b"/>
        <c:majorTickMark val="none"/>
        <c:minorTickMark val="none"/>
        <c:tickLblPos val="nextTo"/>
        <c:crossAx val="1530577375"/>
        <c:crosses val="autoZero"/>
        <c:auto val="1"/>
        <c:lblAlgn val="ctr"/>
        <c:lblOffset val="100"/>
        <c:noMultiLvlLbl val="0"/>
      </c:catAx>
      <c:valAx>
        <c:axId val="1530577375"/>
        <c:scaling>
          <c:orientation val="minMax"/>
          <c:max val="1"/>
          <c:min val="-1"/>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530775535"/>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spPr>
            <a:ln w="28575" cap="rnd">
              <a:solidFill>
                <a:schemeClr val="accent1"/>
              </a:solidFill>
              <a:round/>
            </a:ln>
            <a:effectLst/>
          </c:spPr>
          <c:marker>
            <c:symbol val="none"/>
          </c:marker>
          <c:val>
            <c:numRef>
              <c:f>Sheet1!$E$3:$E$723</c:f>
              <c:numCache>
                <c:formatCode>General</c:formatCode>
                <c:ptCount val="721"/>
                <c:pt idx="0">
                  <c:v>1</c:v>
                </c:pt>
                <c:pt idx="1">
                  <c:v>0.9975640502598242</c:v>
                </c:pt>
                <c:pt idx="2">
                  <c:v>0.99026806874157036</c:v>
                </c:pt>
                <c:pt idx="3">
                  <c:v>0.97814760073380569</c:v>
                </c:pt>
                <c:pt idx="4">
                  <c:v>0.96126169593831889</c:v>
                </c:pt>
                <c:pt idx="5">
                  <c:v>0.93969262078590843</c:v>
                </c:pt>
                <c:pt idx="6">
                  <c:v>0.91354545764260087</c:v>
                </c:pt>
                <c:pt idx="7">
                  <c:v>0.88294759285892699</c:v>
                </c:pt>
                <c:pt idx="8">
                  <c:v>0.84804809615642596</c:v>
                </c:pt>
                <c:pt idx="9">
                  <c:v>0.80901699437494745</c:v>
                </c:pt>
                <c:pt idx="10">
                  <c:v>0.76604444311897801</c:v>
                </c:pt>
                <c:pt idx="11">
                  <c:v>0.71933980033865119</c:v>
                </c:pt>
                <c:pt idx="12">
                  <c:v>0.66913060635885824</c:v>
                </c:pt>
                <c:pt idx="13">
                  <c:v>0.61566147532565829</c:v>
                </c:pt>
                <c:pt idx="14">
                  <c:v>0.55919290347074679</c:v>
                </c:pt>
                <c:pt idx="15">
                  <c:v>0.50000000000000011</c:v>
                </c:pt>
                <c:pt idx="16">
                  <c:v>0.43837114678907746</c:v>
                </c:pt>
                <c:pt idx="17">
                  <c:v>0.37460659341591196</c:v>
                </c:pt>
                <c:pt idx="18">
                  <c:v>0.30901699437494745</c:v>
                </c:pt>
                <c:pt idx="19">
                  <c:v>0.2419218955996679</c:v>
                </c:pt>
                <c:pt idx="20">
                  <c:v>0.17364817766693041</c:v>
                </c:pt>
                <c:pt idx="21">
                  <c:v>0.10452846326765346</c:v>
                </c:pt>
                <c:pt idx="22">
                  <c:v>3.489949670250108E-2</c:v>
                </c:pt>
                <c:pt idx="23">
                  <c:v>-3.4899496702500733E-2</c:v>
                </c:pt>
                <c:pt idx="24">
                  <c:v>-0.10452846326765333</c:v>
                </c:pt>
                <c:pt idx="25">
                  <c:v>-0.1736481776669303</c:v>
                </c:pt>
                <c:pt idx="26">
                  <c:v>-0.24192189559966779</c:v>
                </c:pt>
                <c:pt idx="27">
                  <c:v>-0.30901699437494734</c:v>
                </c:pt>
                <c:pt idx="28">
                  <c:v>-0.37460659341591207</c:v>
                </c:pt>
                <c:pt idx="29">
                  <c:v>-0.43837114678907751</c:v>
                </c:pt>
                <c:pt idx="30">
                  <c:v>-0.49999999999999978</c:v>
                </c:pt>
                <c:pt idx="31">
                  <c:v>-0.55919290347074668</c:v>
                </c:pt>
                <c:pt idx="32">
                  <c:v>-0.61566147532565829</c:v>
                </c:pt>
                <c:pt idx="33">
                  <c:v>-0.66913060635885824</c:v>
                </c:pt>
                <c:pt idx="34">
                  <c:v>-0.71933980033865119</c:v>
                </c:pt>
                <c:pt idx="35">
                  <c:v>-0.7660444431189779</c:v>
                </c:pt>
                <c:pt idx="36">
                  <c:v>-0.80901699437494734</c:v>
                </c:pt>
                <c:pt idx="37">
                  <c:v>-0.84804809615642596</c:v>
                </c:pt>
                <c:pt idx="38">
                  <c:v>-0.88294759285892677</c:v>
                </c:pt>
                <c:pt idx="39">
                  <c:v>-0.91354545764260076</c:v>
                </c:pt>
                <c:pt idx="40">
                  <c:v>-0.93969262078590832</c:v>
                </c:pt>
                <c:pt idx="41">
                  <c:v>-0.96126169593831867</c:v>
                </c:pt>
                <c:pt idx="42">
                  <c:v>-0.97814760073380569</c:v>
                </c:pt>
                <c:pt idx="43">
                  <c:v>-0.99026806874157025</c:v>
                </c:pt>
                <c:pt idx="44">
                  <c:v>-0.9975640502598242</c:v>
                </c:pt>
                <c:pt idx="45">
                  <c:v>-1</c:v>
                </c:pt>
                <c:pt idx="46">
                  <c:v>-0.99756405025982431</c:v>
                </c:pt>
                <c:pt idx="47">
                  <c:v>-0.99026806874157025</c:v>
                </c:pt>
                <c:pt idx="48">
                  <c:v>-0.97814760073380569</c:v>
                </c:pt>
                <c:pt idx="49">
                  <c:v>-0.96126169593831889</c:v>
                </c:pt>
                <c:pt idx="50">
                  <c:v>-0.93969262078590843</c:v>
                </c:pt>
                <c:pt idx="51">
                  <c:v>-0.91354545764260109</c:v>
                </c:pt>
                <c:pt idx="52">
                  <c:v>-0.88294759285892688</c:v>
                </c:pt>
                <c:pt idx="53">
                  <c:v>-0.84804809615642607</c:v>
                </c:pt>
                <c:pt idx="54">
                  <c:v>-0.80901699437494756</c:v>
                </c:pt>
                <c:pt idx="55">
                  <c:v>-0.76604444311897801</c:v>
                </c:pt>
                <c:pt idx="56">
                  <c:v>-0.71933980033865108</c:v>
                </c:pt>
                <c:pt idx="57">
                  <c:v>-0.66913060635885846</c:v>
                </c:pt>
                <c:pt idx="58">
                  <c:v>-0.61566147532565807</c:v>
                </c:pt>
                <c:pt idx="59">
                  <c:v>-0.55919290347074724</c:v>
                </c:pt>
                <c:pt idx="60">
                  <c:v>-0.50000000000000044</c:v>
                </c:pt>
                <c:pt idx="61">
                  <c:v>-0.43837114678907774</c:v>
                </c:pt>
                <c:pt idx="62">
                  <c:v>-0.37460659341591229</c:v>
                </c:pt>
                <c:pt idx="63">
                  <c:v>-0.30901699437494756</c:v>
                </c:pt>
                <c:pt idx="64">
                  <c:v>-0.24192189559966779</c:v>
                </c:pt>
                <c:pt idx="65">
                  <c:v>-0.17364817766693033</c:v>
                </c:pt>
                <c:pt idx="66">
                  <c:v>-0.10452846326765336</c:v>
                </c:pt>
                <c:pt idx="67">
                  <c:v>-3.4899496702501649E-2</c:v>
                </c:pt>
                <c:pt idx="68">
                  <c:v>3.4899496702501281E-2</c:v>
                </c:pt>
                <c:pt idx="69">
                  <c:v>0.10452846326765299</c:v>
                </c:pt>
                <c:pt idx="70">
                  <c:v>0.17364817766692997</c:v>
                </c:pt>
                <c:pt idx="71">
                  <c:v>0.24192189559966745</c:v>
                </c:pt>
                <c:pt idx="72">
                  <c:v>0.30901699437494723</c:v>
                </c:pt>
                <c:pt idx="73">
                  <c:v>0.37460659341591196</c:v>
                </c:pt>
                <c:pt idx="74">
                  <c:v>0.4383711467890774</c:v>
                </c:pt>
                <c:pt idx="75">
                  <c:v>0.50000000000000011</c:v>
                </c:pt>
                <c:pt idx="76">
                  <c:v>0.55919290347074624</c:v>
                </c:pt>
                <c:pt idx="77">
                  <c:v>0.61566147532565851</c:v>
                </c:pt>
                <c:pt idx="78">
                  <c:v>0.66913060635885779</c:v>
                </c:pt>
                <c:pt idx="79">
                  <c:v>0.71933980033865086</c:v>
                </c:pt>
                <c:pt idx="80">
                  <c:v>0.76604444311897779</c:v>
                </c:pt>
                <c:pt idx="81">
                  <c:v>0.80901699437494734</c:v>
                </c:pt>
                <c:pt idx="82">
                  <c:v>0.8480480961564254</c:v>
                </c:pt>
                <c:pt idx="83">
                  <c:v>0.88294759285892688</c:v>
                </c:pt>
                <c:pt idx="84">
                  <c:v>0.91354545764260098</c:v>
                </c:pt>
                <c:pt idx="85">
                  <c:v>0.93969262078590843</c:v>
                </c:pt>
                <c:pt idx="86">
                  <c:v>0.96126169593831867</c:v>
                </c:pt>
                <c:pt idx="87">
                  <c:v>0.97814760073380558</c:v>
                </c:pt>
                <c:pt idx="88">
                  <c:v>0.99026806874157025</c:v>
                </c:pt>
                <c:pt idx="89">
                  <c:v>0.99756405025982431</c:v>
                </c:pt>
                <c:pt idx="90">
                  <c:v>1</c:v>
                </c:pt>
                <c:pt idx="91">
                  <c:v>0.99756405025982431</c:v>
                </c:pt>
                <c:pt idx="92">
                  <c:v>0.99026806874157047</c:v>
                </c:pt>
                <c:pt idx="93">
                  <c:v>0.9781476007338058</c:v>
                </c:pt>
                <c:pt idx="94">
                  <c:v>0.96126169593831878</c:v>
                </c:pt>
                <c:pt idx="95">
                  <c:v>0.93969262078590832</c:v>
                </c:pt>
                <c:pt idx="96">
                  <c:v>0.91354545764260109</c:v>
                </c:pt>
                <c:pt idx="97">
                  <c:v>0.88294759285892721</c:v>
                </c:pt>
                <c:pt idx="98">
                  <c:v>0.84804809615642618</c:v>
                </c:pt>
                <c:pt idx="99">
                  <c:v>0.80901699437494701</c:v>
                </c:pt>
                <c:pt idx="100">
                  <c:v>0.76604444311897812</c:v>
                </c:pt>
                <c:pt idx="101">
                  <c:v>0.71933980033865119</c:v>
                </c:pt>
                <c:pt idx="102">
                  <c:v>0.6691306063588589</c:v>
                </c:pt>
                <c:pt idx="103">
                  <c:v>0.61566147532565885</c:v>
                </c:pt>
                <c:pt idx="104">
                  <c:v>0.55919290347074668</c:v>
                </c:pt>
                <c:pt idx="105">
                  <c:v>0.49999999999999972</c:v>
                </c:pt>
                <c:pt idx="106">
                  <c:v>0.43837114678907785</c:v>
                </c:pt>
                <c:pt idx="107">
                  <c:v>0.3746065934159124</c:v>
                </c:pt>
                <c:pt idx="108">
                  <c:v>0.30901699437494773</c:v>
                </c:pt>
                <c:pt idx="109">
                  <c:v>0.24192189559966878</c:v>
                </c:pt>
                <c:pt idx="110">
                  <c:v>0.17364817766693044</c:v>
                </c:pt>
                <c:pt idx="111">
                  <c:v>0.10452846326765347</c:v>
                </c:pt>
                <c:pt idx="112">
                  <c:v>3.4899496702500879E-2</c:v>
                </c:pt>
                <c:pt idx="113">
                  <c:v>-3.4899496702500268E-2</c:v>
                </c:pt>
                <c:pt idx="114">
                  <c:v>-0.10452846326765287</c:v>
                </c:pt>
                <c:pt idx="115">
                  <c:v>-0.17364817766692986</c:v>
                </c:pt>
                <c:pt idx="116">
                  <c:v>-0.24192189559966817</c:v>
                </c:pt>
                <c:pt idx="117">
                  <c:v>-0.30901699437494712</c:v>
                </c:pt>
                <c:pt idx="118">
                  <c:v>-0.37460659341591102</c:v>
                </c:pt>
                <c:pt idx="119">
                  <c:v>-0.43837114678907729</c:v>
                </c:pt>
                <c:pt idx="120">
                  <c:v>-0.49999999999999922</c:v>
                </c:pt>
                <c:pt idx="121">
                  <c:v>-0.5591929034707469</c:v>
                </c:pt>
                <c:pt idx="122">
                  <c:v>-0.61566147532565774</c:v>
                </c:pt>
                <c:pt idx="123">
                  <c:v>-0.66913060635885846</c:v>
                </c:pt>
                <c:pt idx="124">
                  <c:v>-0.71933980033865075</c:v>
                </c:pt>
                <c:pt idx="125">
                  <c:v>-0.76604444311897724</c:v>
                </c:pt>
                <c:pt idx="126">
                  <c:v>-0.80901699437494723</c:v>
                </c:pt>
                <c:pt idx="127">
                  <c:v>-0.84804809615642629</c:v>
                </c:pt>
                <c:pt idx="128">
                  <c:v>-0.88294759285892688</c:v>
                </c:pt>
                <c:pt idx="129">
                  <c:v>-0.91354545764260053</c:v>
                </c:pt>
                <c:pt idx="130">
                  <c:v>-0.93969262078590843</c:v>
                </c:pt>
                <c:pt idx="131">
                  <c:v>-0.96126169593831912</c:v>
                </c:pt>
                <c:pt idx="132">
                  <c:v>-0.97814760073380569</c:v>
                </c:pt>
                <c:pt idx="133">
                  <c:v>-0.99026806874157025</c:v>
                </c:pt>
                <c:pt idx="134">
                  <c:v>-0.9975640502598242</c:v>
                </c:pt>
                <c:pt idx="135">
                  <c:v>-1</c:v>
                </c:pt>
                <c:pt idx="136">
                  <c:v>-0.9975640502598242</c:v>
                </c:pt>
                <c:pt idx="137">
                  <c:v>-0.99026806874157036</c:v>
                </c:pt>
                <c:pt idx="138">
                  <c:v>-0.9781476007338058</c:v>
                </c:pt>
                <c:pt idx="139">
                  <c:v>-0.96126169593831889</c:v>
                </c:pt>
                <c:pt idx="140">
                  <c:v>-0.93969262078590865</c:v>
                </c:pt>
                <c:pt idx="141">
                  <c:v>-0.91354545764260153</c:v>
                </c:pt>
                <c:pt idx="142">
                  <c:v>-0.88294759285892721</c:v>
                </c:pt>
                <c:pt idx="143">
                  <c:v>-0.84804809615642573</c:v>
                </c:pt>
                <c:pt idx="144">
                  <c:v>-0.80901699437494767</c:v>
                </c:pt>
                <c:pt idx="145">
                  <c:v>-0.76604444311897879</c:v>
                </c:pt>
                <c:pt idx="146">
                  <c:v>-0.7193398003386513</c:v>
                </c:pt>
                <c:pt idx="147">
                  <c:v>-0.66913060635885768</c:v>
                </c:pt>
                <c:pt idx="148">
                  <c:v>-0.61566147532565829</c:v>
                </c:pt>
                <c:pt idx="149">
                  <c:v>-0.55919290347074746</c:v>
                </c:pt>
                <c:pt idx="150">
                  <c:v>-0.49999999999999983</c:v>
                </c:pt>
                <c:pt idx="151">
                  <c:v>-0.43837114678907796</c:v>
                </c:pt>
                <c:pt idx="152">
                  <c:v>-0.37460659341591335</c:v>
                </c:pt>
                <c:pt idx="153">
                  <c:v>-0.30901699437494784</c:v>
                </c:pt>
                <c:pt idx="154">
                  <c:v>-0.24192189559966717</c:v>
                </c:pt>
                <c:pt idx="155">
                  <c:v>-0.17364817766693058</c:v>
                </c:pt>
                <c:pt idx="156">
                  <c:v>-0.10452846326765448</c:v>
                </c:pt>
                <c:pt idx="157">
                  <c:v>-3.489949670250278E-2</c:v>
                </c:pt>
                <c:pt idx="158">
                  <c:v>3.489949670250015E-2</c:v>
                </c:pt>
                <c:pt idx="159">
                  <c:v>0.10452846326765362</c:v>
                </c:pt>
                <c:pt idx="160">
                  <c:v>0.17364817766692972</c:v>
                </c:pt>
                <c:pt idx="161">
                  <c:v>0.24192189559966634</c:v>
                </c:pt>
                <c:pt idx="162">
                  <c:v>0.30901699437494701</c:v>
                </c:pt>
                <c:pt idx="163">
                  <c:v>0.3746065934159109</c:v>
                </c:pt>
                <c:pt idx="164">
                  <c:v>0.43837114678907557</c:v>
                </c:pt>
                <c:pt idx="165">
                  <c:v>0.49999999999999911</c:v>
                </c:pt>
                <c:pt idx="166">
                  <c:v>0.55919290347074679</c:v>
                </c:pt>
                <c:pt idx="167">
                  <c:v>0.61566147532565896</c:v>
                </c:pt>
                <c:pt idx="168">
                  <c:v>0.66913060635885835</c:v>
                </c:pt>
                <c:pt idx="169">
                  <c:v>0.71933980033865064</c:v>
                </c:pt>
                <c:pt idx="170">
                  <c:v>0.76604444311897824</c:v>
                </c:pt>
                <c:pt idx="171">
                  <c:v>0.80901699437494712</c:v>
                </c:pt>
                <c:pt idx="172">
                  <c:v>0.84804809615642529</c:v>
                </c:pt>
                <c:pt idx="173">
                  <c:v>0.88294759285892677</c:v>
                </c:pt>
                <c:pt idx="174">
                  <c:v>0.91354545764260042</c:v>
                </c:pt>
                <c:pt idx="175">
                  <c:v>0.93969262078590776</c:v>
                </c:pt>
                <c:pt idx="176">
                  <c:v>0.96126169593831867</c:v>
                </c:pt>
                <c:pt idx="177">
                  <c:v>0.97814760073380569</c:v>
                </c:pt>
                <c:pt idx="178">
                  <c:v>0.99026806874157047</c:v>
                </c:pt>
                <c:pt idx="179">
                  <c:v>0.99756405025982431</c:v>
                </c:pt>
                <c:pt idx="180">
                  <c:v>1</c:v>
                </c:pt>
                <c:pt idx="181">
                  <c:v>0.99756405025982431</c:v>
                </c:pt>
                <c:pt idx="182">
                  <c:v>0.99026806874157036</c:v>
                </c:pt>
                <c:pt idx="183">
                  <c:v>0.97814760073380591</c:v>
                </c:pt>
                <c:pt idx="184">
                  <c:v>0.96126169593831934</c:v>
                </c:pt>
                <c:pt idx="185">
                  <c:v>0.93969262078590865</c:v>
                </c:pt>
                <c:pt idx="186">
                  <c:v>0.91354545764260153</c:v>
                </c:pt>
                <c:pt idx="187">
                  <c:v>0.88294759285892643</c:v>
                </c:pt>
                <c:pt idx="188">
                  <c:v>0.84804809615642585</c:v>
                </c:pt>
                <c:pt idx="189">
                  <c:v>0.80901699437494767</c:v>
                </c:pt>
                <c:pt idx="190">
                  <c:v>0.76604444311897768</c:v>
                </c:pt>
                <c:pt idx="191">
                  <c:v>0.71933980033865141</c:v>
                </c:pt>
                <c:pt idx="192">
                  <c:v>0.66913060635885901</c:v>
                </c:pt>
                <c:pt idx="193">
                  <c:v>0.6156614753256584</c:v>
                </c:pt>
                <c:pt idx="194">
                  <c:v>0.55919290347074757</c:v>
                </c:pt>
                <c:pt idx="195">
                  <c:v>0.50000000000000144</c:v>
                </c:pt>
                <c:pt idx="196">
                  <c:v>0.43837114678907807</c:v>
                </c:pt>
                <c:pt idx="197">
                  <c:v>0.37460659341591346</c:v>
                </c:pt>
                <c:pt idx="198">
                  <c:v>0.30901699437494623</c:v>
                </c:pt>
                <c:pt idx="199">
                  <c:v>0.24192189559966729</c:v>
                </c:pt>
                <c:pt idx="200">
                  <c:v>0.17364817766693069</c:v>
                </c:pt>
                <c:pt idx="201">
                  <c:v>0.10452846326765283</c:v>
                </c:pt>
                <c:pt idx="202">
                  <c:v>3.4899496702501129E-2</c:v>
                </c:pt>
                <c:pt idx="203">
                  <c:v>-3.4899496702500026E-2</c:v>
                </c:pt>
                <c:pt idx="204">
                  <c:v>-0.10452846326765174</c:v>
                </c:pt>
                <c:pt idx="205">
                  <c:v>-0.17364817766692961</c:v>
                </c:pt>
                <c:pt idx="206">
                  <c:v>-0.24192189559966623</c:v>
                </c:pt>
                <c:pt idx="207">
                  <c:v>-0.30901699437494518</c:v>
                </c:pt>
                <c:pt idx="208">
                  <c:v>-0.3746065934159124</c:v>
                </c:pt>
                <c:pt idx="209">
                  <c:v>-0.43837114678907707</c:v>
                </c:pt>
                <c:pt idx="210">
                  <c:v>-0.50000000000000056</c:v>
                </c:pt>
                <c:pt idx="211">
                  <c:v>-0.55919290347074668</c:v>
                </c:pt>
                <c:pt idx="212">
                  <c:v>-0.61566147532565751</c:v>
                </c:pt>
                <c:pt idx="213">
                  <c:v>-0.66913060635885824</c:v>
                </c:pt>
                <c:pt idx="214">
                  <c:v>-0.71933980033865064</c:v>
                </c:pt>
                <c:pt idx="215">
                  <c:v>-0.76604444311897701</c:v>
                </c:pt>
                <c:pt idx="216">
                  <c:v>-0.80901699437494712</c:v>
                </c:pt>
                <c:pt idx="217">
                  <c:v>-0.84804809615642529</c:v>
                </c:pt>
                <c:pt idx="218">
                  <c:v>-0.88294759285892588</c:v>
                </c:pt>
                <c:pt idx="219">
                  <c:v>-0.91354545764260109</c:v>
                </c:pt>
                <c:pt idx="220">
                  <c:v>-0.93969262078590832</c:v>
                </c:pt>
                <c:pt idx="221">
                  <c:v>-0.96126169593831912</c:v>
                </c:pt>
                <c:pt idx="222">
                  <c:v>-0.97814760073380569</c:v>
                </c:pt>
                <c:pt idx="223">
                  <c:v>-0.99026806874157025</c:v>
                </c:pt>
                <c:pt idx="224">
                  <c:v>-0.99756405025982431</c:v>
                </c:pt>
                <c:pt idx="225">
                  <c:v>-1</c:v>
                </c:pt>
                <c:pt idx="226">
                  <c:v>-0.99756405025982431</c:v>
                </c:pt>
                <c:pt idx="227">
                  <c:v>-0.99026806874157058</c:v>
                </c:pt>
                <c:pt idx="228">
                  <c:v>-0.97814760073380591</c:v>
                </c:pt>
                <c:pt idx="229">
                  <c:v>-0.96126169593831945</c:v>
                </c:pt>
                <c:pt idx="230">
                  <c:v>-0.93969262078590876</c:v>
                </c:pt>
                <c:pt idx="231">
                  <c:v>-0.9135454576426002</c:v>
                </c:pt>
                <c:pt idx="232">
                  <c:v>-0.88294759285892654</c:v>
                </c:pt>
                <c:pt idx="233">
                  <c:v>-0.84804809615642585</c:v>
                </c:pt>
                <c:pt idx="234">
                  <c:v>-0.80901699437494778</c:v>
                </c:pt>
                <c:pt idx="235">
                  <c:v>-0.7660444431189789</c:v>
                </c:pt>
                <c:pt idx="236">
                  <c:v>-0.71933980033865264</c:v>
                </c:pt>
                <c:pt idx="237">
                  <c:v>-0.66913060635885779</c:v>
                </c:pt>
                <c:pt idx="238">
                  <c:v>-0.61566147532565851</c:v>
                </c:pt>
                <c:pt idx="239">
                  <c:v>-0.55919290347074768</c:v>
                </c:pt>
                <c:pt idx="240">
                  <c:v>-0.50000000000000155</c:v>
                </c:pt>
                <c:pt idx="241">
                  <c:v>-0.43837114678907657</c:v>
                </c:pt>
                <c:pt idx="242">
                  <c:v>-0.3746065934159119</c:v>
                </c:pt>
                <c:pt idx="243">
                  <c:v>-0.30901699437494806</c:v>
                </c:pt>
                <c:pt idx="244">
                  <c:v>-0.24192189559966915</c:v>
                </c:pt>
                <c:pt idx="245">
                  <c:v>-0.17364817766693255</c:v>
                </c:pt>
                <c:pt idx="246">
                  <c:v>-0.10452846326765296</c:v>
                </c:pt>
                <c:pt idx="247">
                  <c:v>-3.4899496702501247E-2</c:v>
                </c:pt>
                <c:pt idx="248">
                  <c:v>3.4899496702499901E-2</c:v>
                </c:pt>
                <c:pt idx="249">
                  <c:v>0.10452846326765163</c:v>
                </c:pt>
                <c:pt idx="250">
                  <c:v>0.17364817766692772</c:v>
                </c:pt>
                <c:pt idx="251">
                  <c:v>0.24192189559966781</c:v>
                </c:pt>
                <c:pt idx="252">
                  <c:v>0.30901699437494679</c:v>
                </c:pt>
                <c:pt idx="253">
                  <c:v>0.37460659341591068</c:v>
                </c:pt>
                <c:pt idx="254">
                  <c:v>0.43837114678907857</c:v>
                </c:pt>
                <c:pt idx="255">
                  <c:v>0.50000000000000044</c:v>
                </c:pt>
                <c:pt idx="256">
                  <c:v>0.55919290347074657</c:v>
                </c:pt>
                <c:pt idx="257">
                  <c:v>0.6156614753256574</c:v>
                </c:pt>
                <c:pt idx="258">
                  <c:v>0.66913060635885679</c:v>
                </c:pt>
                <c:pt idx="259">
                  <c:v>0.7193398003386493</c:v>
                </c:pt>
                <c:pt idx="260">
                  <c:v>0.76604444311897812</c:v>
                </c:pt>
                <c:pt idx="261">
                  <c:v>0.80901699437494701</c:v>
                </c:pt>
                <c:pt idx="262">
                  <c:v>0.84804809615642707</c:v>
                </c:pt>
                <c:pt idx="263">
                  <c:v>0.88294759285892754</c:v>
                </c:pt>
                <c:pt idx="264">
                  <c:v>0.91354545764260109</c:v>
                </c:pt>
                <c:pt idx="265">
                  <c:v>0.93969262078590832</c:v>
                </c:pt>
                <c:pt idx="266">
                  <c:v>0.96126169593831856</c:v>
                </c:pt>
                <c:pt idx="267">
                  <c:v>0.97814760073380524</c:v>
                </c:pt>
                <c:pt idx="268">
                  <c:v>0.99026806874156992</c:v>
                </c:pt>
                <c:pt idx="269">
                  <c:v>0.9975640502598242</c:v>
                </c:pt>
                <c:pt idx="270">
                  <c:v>1</c:v>
                </c:pt>
                <c:pt idx="271">
                  <c:v>0.99756405025982431</c:v>
                </c:pt>
                <c:pt idx="272">
                  <c:v>0.99026806874157014</c:v>
                </c:pt>
                <c:pt idx="273">
                  <c:v>0.97814760073380558</c:v>
                </c:pt>
                <c:pt idx="274">
                  <c:v>0.96126169593831901</c:v>
                </c:pt>
                <c:pt idx="275">
                  <c:v>0.93969262078590876</c:v>
                </c:pt>
                <c:pt idx="276">
                  <c:v>0.91354545764260164</c:v>
                </c:pt>
                <c:pt idx="277">
                  <c:v>0.88294759285892654</c:v>
                </c:pt>
                <c:pt idx="278">
                  <c:v>0.84804809615642596</c:v>
                </c:pt>
                <c:pt idx="279">
                  <c:v>0.8090169943749479</c:v>
                </c:pt>
                <c:pt idx="280">
                  <c:v>0.76604444311897901</c:v>
                </c:pt>
                <c:pt idx="281">
                  <c:v>0.71933980033865275</c:v>
                </c:pt>
                <c:pt idx="282">
                  <c:v>0.66913060635886057</c:v>
                </c:pt>
                <c:pt idx="283">
                  <c:v>0.61566147532565862</c:v>
                </c:pt>
                <c:pt idx="284">
                  <c:v>0.55919290347074779</c:v>
                </c:pt>
                <c:pt idx="285">
                  <c:v>0.49999999999999861</c:v>
                </c:pt>
                <c:pt idx="286">
                  <c:v>0.43837114678907668</c:v>
                </c:pt>
                <c:pt idx="287">
                  <c:v>0.37460659341591201</c:v>
                </c:pt>
                <c:pt idx="288">
                  <c:v>0.30901699437494817</c:v>
                </c:pt>
                <c:pt idx="289">
                  <c:v>0.24192189559966926</c:v>
                </c:pt>
                <c:pt idx="290">
                  <c:v>0.17364817766693269</c:v>
                </c:pt>
                <c:pt idx="291">
                  <c:v>0.10452846326765662</c:v>
                </c:pt>
                <c:pt idx="292">
                  <c:v>3.4899496702501372E-2</c:v>
                </c:pt>
                <c:pt idx="293">
                  <c:v>-3.4899496702499783E-2</c:v>
                </c:pt>
                <c:pt idx="294">
                  <c:v>-0.10452846326765503</c:v>
                </c:pt>
                <c:pt idx="295">
                  <c:v>-0.17364817766693111</c:v>
                </c:pt>
                <c:pt idx="296">
                  <c:v>-0.2419218955996677</c:v>
                </c:pt>
                <c:pt idx="297">
                  <c:v>-0.30901699437494667</c:v>
                </c:pt>
                <c:pt idx="298">
                  <c:v>-0.37460659341591057</c:v>
                </c:pt>
                <c:pt idx="299">
                  <c:v>-0.43837114678907524</c:v>
                </c:pt>
                <c:pt idx="300">
                  <c:v>-0.50000000000000033</c:v>
                </c:pt>
                <c:pt idx="301">
                  <c:v>-0.55919290347074646</c:v>
                </c:pt>
                <c:pt idx="302">
                  <c:v>-0.61566147532565729</c:v>
                </c:pt>
                <c:pt idx="303">
                  <c:v>-0.66913060635885668</c:v>
                </c:pt>
                <c:pt idx="304">
                  <c:v>-0.71933980033864919</c:v>
                </c:pt>
                <c:pt idx="305">
                  <c:v>-0.76604444311897801</c:v>
                </c:pt>
                <c:pt idx="306">
                  <c:v>-0.8090169943749469</c:v>
                </c:pt>
                <c:pt idx="307">
                  <c:v>-0.84804809615642507</c:v>
                </c:pt>
                <c:pt idx="308">
                  <c:v>-0.88294759285892743</c:v>
                </c:pt>
                <c:pt idx="309">
                  <c:v>-0.91354545764260109</c:v>
                </c:pt>
                <c:pt idx="310">
                  <c:v>-0.93969262078590821</c:v>
                </c:pt>
                <c:pt idx="311">
                  <c:v>-0.96126169593831856</c:v>
                </c:pt>
                <c:pt idx="312">
                  <c:v>-0.97814760073380524</c:v>
                </c:pt>
                <c:pt idx="313">
                  <c:v>-0.99026806874156992</c:v>
                </c:pt>
                <c:pt idx="314">
                  <c:v>-0.99756405025982398</c:v>
                </c:pt>
                <c:pt idx="315">
                  <c:v>-1</c:v>
                </c:pt>
                <c:pt idx="316">
                  <c:v>-0.99756405025982431</c:v>
                </c:pt>
                <c:pt idx="317">
                  <c:v>-0.99026806874157014</c:v>
                </c:pt>
                <c:pt idx="318">
                  <c:v>-0.97814760073380558</c:v>
                </c:pt>
                <c:pt idx="319">
                  <c:v>-0.96126169593831901</c:v>
                </c:pt>
                <c:pt idx="320">
                  <c:v>-0.93969262078590887</c:v>
                </c:pt>
                <c:pt idx="321">
                  <c:v>-0.91354545764260175</c:v>
                </c:pt>
                <c:pt idx="322">
                  <c:v>-0.88294759285892832</c:v>
                </c:pt>
                <c:pt idx="323">
                  <c:v>-0.84804809615642607</c:v>
                </c:pt>
                <c:pt idx="324">
                  <c:v>-0.8090169943749479</c:v>
                </c:pt>
                <c:pt idx="325">
                  <c:v>-0.76604444311897912</c:v>
                </c:pt>
                <c:pt idx="326">
                  <c:v>-0.71933980033865286</c:v>
                </c:pt>
                <c:pt idx="327">
                  <c:v>-0.66913060635885802</c:v>
                </c:pt>
                <c:pt idx="328">
                  <c:v>-0.61566147532566151</c:v>
                </c:pt>
                <c:pt idx="329">
                  <c:v>-0.5591929034707479</c:v>
                </c:pt>
                <c:pt idx="330">
                  <c:v>-0.50000000000000178</c:v>
                </c:pt>
                <c:pt idx="331">
                  <c:v>-0.43837114678907679</c:v>
                </c:pt>
                <c:pt idx="332">
                  <c:v>-0.37460659341591213</c:v>
                </c:pt>
                <c:pt idx="333">
                  <c:v>-0.30901699437494828</c:v>
                </c:pt>
                <c:pt idx="334">
                  <c:v>-0.24192189559966593</c:v>
                </c:pt>
                <c:pt idx="335">
                  <c:v>-0.1736481776669328</c:v>
                </c:pt>
                <c:pt idx="336">
                  <c:v>-0.10452846326765321</c:v>
                </c:pt>
                <c:pt idx="337">
                  <c:v>-3.4899496702505042E-2</c:v>
                </c:pt>
                <c:pt idx="338">
                  <c:v>3.4899496702499658E-2</c:v>
                </c:pt>
                <c:pt idx="339">
                  <c:v>0.10452846326765138</c:v>
                </c:pt>
                <c:pt idx="340">
                  <c:v>0.173648177666931</c:v>
                </c:pt>
                <c:pt idx="341">
                  <c:v>0.24192189559966415</c:v>
                </c:pt>
                <c:pt idx="342">
                  <c:v>0.30901699437494656</c:v>
                </c:pt>
                <c:pt idx="343">
                  <c:v>0.37460659341591374</c:v>
                </c:pt>
                <c:pt idx="344">
                  <c:v>0.43837114678907518</c:v>
                </c:pt>
                <c:pt idx="345">
                  <c:v>0.50000000000000022</c:v>
                </c:pt>
                <c:pt idx="346">
                  <c:v>0.55919290347074635</c:v>
                </c:pt>
                <c:pt idx="347">
                  <c:v>0.61566147532565718</c:v>
                </c:pt>
                <c:pt idx="348">
                  <c:v>0.66913060635885668</c:v>
                </c:pt>
                <c:pt idx="349">
                  <c:v>0.71933980033865152</c:v>
                </c:pt>
                <c:pt idx="350">
                  <c:v>0.76604444311897568</c:v>
                </c:pt>
                <c:pt idx="351">
                  <c:v>0.8090169943749469</c:v>
                </c:pt>
                <c:pt idx="352">
                  <c:v>0.84804809615642507</c:v>
                </c:pt>
                <c:pt idx="353">
                  <c:v>0.88294759285892577</c:v>
                </c:pt>
                <c:pt idx="354">
                  <c:v>0.91354545764260098</c:v>
                </c:pt>
                <c:pt idx="355">
                  <c:v>0.93969262078590821</c:v>
                </c:pt>
                <c:pt idx="356">
                  <c:v>0.96126169593831945</c:v>
                </c:pt>
                <c:pt idx="357">
                  <c:v>0.97814760073380524</c:v>
                </c:pt>
                <c:pt idx="358">
                  <c:v>0.99026806874157036</c:v>
                </c:pt>
                <c:pt idx="359">
                  <c:v>0.99756405025982398</c:v>
                </c:pt>
                <c:pt idx="360">
                  <c:v>1</c:v>
                </c:pt>
                <c:pt idx="361">
                  <c:v>0.99756405025982442</c:v>
                </c:pt>
                <c:pt idx="362">
                  <c:v>0.9902680687415707</c:v>
                </c:pt>
                <c:pt idx="363">
                  <c:v>0.97814760073380558</c:v>
                </c:pt>
                <c:pt idx="364">
                  <c:v>0.96126169593831901</c:v>
                </c:pt>
                <c:pt idx="365">
                  <c:v>0.93969262078590765</c:v>
                </c:pt>
                <c:pt idx="366">
                  <c:v>0.91354545764260175</c:v>
                </c:pt>
                <c:pt idx="367">
                  <c:v>0.88294759285892666</c:v>
                </c:pt>
                <c:pt idx="368">
                  <c:v>0.84804809615642796</c:v>
                </c:pt>
                <c:pt idx="369">
                  <c:v>0.80901699437494801</c:v>
                </c:pt>
                <c:pt idx="370">
                  <c:v>0.76604444311897923</c:v>
                </c:pt>
                <c:pt idx="371">
                  <c:v>0.71933980033865041</c:v>
                </c:pt>
                <c:pt idx="372">
                  <c:v>0.66913060635886068</c:v>
                </c:pt>
                <c:pt idx="373">
                  <c:v>0.61566147532565874</c:v>
                </c:pt>
                <c:pt idx="374">
                  <c:v>0.55919290347074502</c:v>
                </c:pt>
                <c:pt idx="375">
                  <c:v>0.50000000000000189</c:v>
                </c:pt>
                <c:pt idx="376">
                  <c:v>0.4383711467890769</c:v>
                </c:pt>
                <c:pt idx="377">
                  <c:v>0.37460659341591224</c:v>
                </c:pt>
                <c:pt idx="378">
                  <c:v>0.30901699437494839</c:v>
                </c:pt>
                <c:pt idx="379">
                  <c:v>0.24192189559966948</c:v>
                </c:pt>
                <c:pt idx="380">
                  <c:v>0.17364817766692942</c:v>
                </c:pt>
                <c:pt idx="381">
                  <c:v>0.10452846326765686</c:v>
                </c:pt>
                <c:pt idx="382">
                  <c:v>3.4899496702501615E-2</c:v>
                </c:pt>
                <c:pt idx="383">
                  <c:v>-3.4899496702495987E-2</c:v>
                </c:pt>
                <c:pt idx="384">
                  <c:v>-0.10452846326765125</c:v>
                </c:pt>
                <c:pt idx="385">
                  <c:v>-0.17364817766693086</c:v>
                </c:pt>
                <c:pt idx="386">
                  <c:v>-0.24192189559966748</c:v>
                </c:pt>
                <c:pt idx="387">
                  <c:v>-0.30901699437494978</c:v>
                </c:pt>
                <c:pt idx="388">
                  <c:v>-0.37460659341591035</c:v>
                </c:pt>
                <c:pt idx="389">
                  <c:v>-0.43837114678907824</c:v>
                </c:pt>
                <c:pt idx="390">
                  <c:v>-0.499999999999997</c:v>
                </c:pt>
                <c:pt idx="391">
                  <c:v>-0.55919290347074624</c:v>
                </c:pt>
                <c:pt idx="392">
                  <c:v>-0.61566147532565718</c:v>
                </c:pt>
                <c:pt idx="393">
                  <c:v>-0.66913060635885657</c:v>
                </c:pt>
                <c:pt idx="394">
                  <c:v>-0.71933980033864897</c:v>
                </c:pt>
                <c:pt idx="395">
                  <c:v>-0.7660444431189779</c:v>
                </c:pt>
                <c:pt idx="396">
                  <c:v>-0.80901699437494889</c:v>
                </c:pt>
                <c:pt idx="397">
                  <c:v>-0.84804809615642496</c:v>
                </c:pt>
                <c:pt idx="398">
                  <c:v>-0.88294759285892732</c:v>
                </c:pt>
                <c:pt idx="399">
                  <c:v>-0.91354545764259953</c:v>
                </c:pt>
                <c:pt idx="400">
                  <c:v>-0.93969262078590809</c:v>
                </c:pt>
                <c:pt idx="401">
                  <c:v>-0.96126169593831845</c:v>
                </c:pt>
                <c:pt idx="402">
                  <c:v>-0.97814760073380591</c:v>
                </c:pt>
                <c:pt idx="403">
                  <c:v>-0.99026806874156992</c:v>
                </c:pt>
                <c:pt idx="404">
                  <c:v>-0.9975640502598242</c:v>
                </c:pt>
                <c:pt idx="405">
                  <c:v>-1</c:v>
                </c:pt>
                <c:pt idx="406">
                  <c:v>-0.99756405025982442</c:v>
                </c:pt>
                <c:pt idx="407">
                  <c:v>-0.99026806874157014</c:v>
                </c:pt>
                <c:pt idx="408">
                  <c:v>-0.97814760073380635</c:v>
                </c:pt>
                <c:pt idx="409">
                  <c:v>-0.96126169593831901</c:v>
                </c:pt>
                <c:pt idx="410">
                  <c:v>-0.93969262078590887</c:v>
                </c:pt>
                <c:pt idx="411">
                  <c:v>-0.91354545764260042</c:v>
                </c:pt>
                <c:pt idx="412">
                  <c:v>-0.88294759285892843</c:v>
                </c:pt>
                <c:pt idx="413">
                  <c:v>-0.84804809615642618</c:v>
                </c:pt>
                <c:pt idx="414">
                  <c:v>-0.80901699437495023</c:v>
                </c:pt>
                <c:pt idx="415">
                  <c:v>-0.76604444311897923</c:v>
                </c:pt>
                <c:pt idx="416">
                  <c:v>-0.71933980033865053</c:v>
                </c:pt>
                <c:pt idx="417">
                  <c:v>-0.66913060635885813</c:v>
                </c:pt>
                <c:pt idx="418">
                  <c:v>-0.61566147532565885</c:v>
                </c:pt>
                <c:pt idx="419">
                  <c:v>-0.55919290347074813</c:v>
                </c:pt>
                <c:pt idx="420">
                  <c:v>-0.49999999999999895</c:v>
                </c:pt>
                <c:pt idx="421">
                  <c:v>-0.43837114678908023</c:v>
                </c:pt>
                <c:pt idx="422">
                  <c:v>-0.37460659341591235</c:v>
                </c:pt>
                <c:pt idx="423">
                  <c:v>-0.30901699437494851</c:v>
                </c:pt>
                <c:pt idx="424">
                  <c:v>-0.24192189559966962</c:v>
                </c:pt>
                <c:pt idx="425">
                  <c:v>-0.17364817766693305</c:v>
                </c:pt>
                <c:pt idx="426">
                  <c:v>-0.10452846326765344</c:v>
                </c:pt>
                <c:pt idx="427">
                  <c:v>-3.4899496702498187E-2</c:v>
                </c:pt>
                <c:pt idx="428">
                  <c:v>3.4899496702499415E-2</c:v>
                </c:pt>
                <c:pt idx="429">
                  <c:v>0.10452846326765466</c:v>
                </c:pt>
                <c:pt idx="430">
                  <c:v>0.17364817766692725</c:v>
                </c:pt>
                <c:pt idx="431">
                  <c:v>0.24192189559966734</c:v>
                </c:pt>
                <c:pt idx="432">
                  <c:v>0.30901699437494629</c:v>
                </c:pt>
                <c:pt idx="433">
                  <c:v>0.37460659341591351</c:v>
                </c:pt>
                <c:pt idx="434">
                  <c:v>0.43837114678907496</c:v>
                </c:pt>
                <c:pt idx="435">
                  <c:v>0.5</c:v>
                </c:pt>
                <c:pt idx="436">
                  <c:v>0.55919290347074324</c:v>
                </c:pt>
                <c:pt idx="437">
                  <c:v>0.61566147532565707</c:v>
                </c:pt>
                <c:pt idx="438">
                  <c:v>0.66913060635885913</c:v>
                </c:pt>
                <c:pt idx="439">
                  <c:v>0.71933980033864897</c:v>
                </c:pt>
                <c:pt idx="440">
                  <c:v>0.76604444311897779</c:v>
                </c:pt>
                <c:pt idx="441">
                  <c:v>0.80901699437494667</c:v>
                </c:pt>
                <c:pt idx="442">
                  <c:v>0.84804809615642684</c:v>
                </c:pt>
                <c:pt idx="443">
                  <c:v>0.88294759285892566</c:v>
                </c:pt>
                <c:pt idx="444">
                  <c:v>0.91354545764260087</c:v>
                </c:pt>
                <c:pt idx="445">
                  <c:v>0.93969262078590687</c:v>
                </c:pt>
                <c:pt idx="446">
                  <c:v>0.96126169593831845</c:v>
                </c:pt>
                <c:pt idx="447">
                  <c:v>0.97814760073380513</c:v>
                </c:pt>
                <c:pt idx="448">
                  <c:v>0.99026806874157036</c:v>
                </c:pt>
                <c:pt idx="449">
                  <c:v>0.9975640502598242</c:v>
                </c:pt>
                <c:pt idx="450">
                  <c:v>1</c:v>
                </c:pt>
                <c:pt idx="451">
                  <c:v>0.99756405025982409</c:v>
                </c:pt>
                <c:pt idx="452">
                  <c:v>0.9902680687415707</c:v>
                </c:pt>
                <c:pt idx="453">
                  <c:v>0.97814760073380569</c:v>
                </c:pt>
                <c:pt idx="454">
                  <c:v>0.96126169593832012</c:v>
                </c:pt>
                <c:pt idx="455">
                  <c:v>0.93969262078590898</c:v>
                </c:pt>
                <c:pt idx="456">
                  <c:v>0.91354545764260187</c:v>
                </c:pt>
                <c:pt idx="457">
                  <c:v>0.88294759285892677</c:v>
                </c:pt>
                <c:pt idx="458">
                  <c:v>0.84804809615642807</c:v>
                </c:pt>
                <c:pt idx="459">
                  <c:v>0.80901699437495023</c:v>
                </c:pt>
                <c:pt idx="460">
                  <c:v>0.76604444311897935</c:v>
                </c:pt>
                <c:pt idx="461">
                  <c:v>0.71933980033865064</c:v>
                </c:pt>
                <c:pt idx="462">
                  <c:v>0.66913060635885557</c:v>
                </c:pt>
                <c:pt idx="463">
                  <c:v>0.61566147532565896</c:v>
                </c:pt>
                <c:pt idx="464">
                  <c:v>0.55919290347074524</c:v>
                </c:pt>
                <c:pt idx="465">
                  <c:v>0.50000000000000211</c:v>
                </c:pt>
                <c:pt idx="466">
                  <c:v>0.43837114678907713</c:v>
                </c:pt>
                <c:pt idx="467">
                  <c:v>0.37460659341591579</c:v>
                </c:pt>
                <c:pt idx="468">
                  <c:v>0.30901699437494862</c:v>
                </c:pt>
                <c:pt idx="469">
                  <c:v>0.24192189559967317</c:v>
                </c:pt>
                <c:pt idx="470">
                  <c:v>0.17364817766693316</c:v>
                </c:pt>
                <c:pt idx="471">
                  <c:v>0.10452846326765357</c:v>
                </c:pt>
                <c:pt idx="472">
                  <c:v>3.489949670250541E-2</c:v>
                </c:pt>
                <c:pt idx="473">
                  <c:v>-3.489949670249929E-2</c:v>
                </c:pt>
                <c:pt idx="474">
                  <c:v>-0.10452846326765454</c:v>
                </c:pt>
                <c:pt idx="475">
                  <c:v>-0.17364817766692714</c:v>
                </c:pt>
                <c:pt idx="476">
                  <c:v>-0.24192189559966723</c:v>
                </c:pt>
                <c:pt idx="477">
                  <c:v>-0.30901699437494956</c:v>
                </c:pt>
                <c:pt idx="478">
                  <c:v>-0.37460659341591007</c:v>
                </c:pt>
                <c:pt idx="479">
                  <c:v>-0.43837114678907801</c:v>
                </c:pt>
                <c:pt idx="480">
                  <c:v>-0.49999999999999684</c:v>
                </c:pt>
                <c:pt idx="481">
                  <c:v>-0.55919290347074602</c:v>
                </c:pt>
                <c:pt idx="482">
                  <c:v>-0.61566147532565973</c:v>
                </c:pt>
                <c:pt idx="483">
                  <c:v>-0.66913060635885635</c:v>
                </c:pt>
                <c:pt idx="484">
                  <c:v>-0.7193398003386513</c:v>
                </c:pt>
                <c:pt idx="485">
                  <c:v>-0.76604444311897546</c:v>
                </c:pt>
                <c:pt idx="486">
                  <c:v>-0.80901699437494667</c:v>
                </c:pt>
                <c:pt idx="487">
                  <c:v>-0.84804809615642296</c:v>
                </c:pt>
                <c:pt idx="488">
                  <c:v>-0.88294759285892555</c:v>
                </c:pt>
                <c:pt idx="489">
                  <c:v>-0.91354545764260087</c:v>
                </c:pt>
                <c:pt idx="490">
                  <c:v>-0.93969262078590687</c:v>
                </c:pt>
                <c:pt idx="491">
                  <c:v>-0.96126169593831834</c:v>
                </c:pt>
                <c:pt idx="492">
                  <c:v>-0.9781476007338058</c:v>
                </c:pt>
                <c:pt idx="493">
                  <c:v>-0.99026806874157081</c:v>
                </c:pt>
                <c:pt idx="494">
                  <c:v>-0.9975640502598242</c:v>
                </c:pt>
                <c:pt idx="495">
                  <c:v>-1</c:v>
                </c:pt>
                <c:pt idx="496">
                  <c:v>-0.99756405025982442</c:v>
                </c:pt>
                <c:pt idx="497">
                  <c:v>-0.99026806874157025</c:v>
                </c:pt>
                <c:pt idx="498">
                  <c:v>-0.97814760073380647</c:v>
                </c:pt>
                <c:pt idx="499">
                  <c:v>-0.96126169593831912</c:v>
                </c:pt>
                <c:pt idx="500">
                  <c:v>-0.9396926207859102</c:v>
                </c:pt>
                <c:pt idx="501">
                  <c:v>-0.91354545764260198</c:v>
                </c:pt>
                <c:pt idx="502">
                  <c:v>-0.88294759285892688</c:v>
                </c:pt>
                <c:pt idx="503">
                  <c:v>-0.84804809615642818</c:v>
                </c:pt>
                <c:pt idx="504">
                  <c:v>-0.80901699437494823</c:v>
                </c:pt>
                <c:pt idx="505">
                  <c:v>-0.76604444311898168</c:v>
                </c:pt>
                <c:pt idx="506">
                  <c:v>-0.71933980033865319</c:v>
                </c:pt>
                <c:pt idx="507">
                  <c:v>-0.66913060635885835</c:v>
                </c:pt>
                <c:pt idx="508">
                  <c:v>-0.61566147532565629</c:v>
                </c:pt>
                <c:pt idx="509">
                  <c:v>-0.55919290347074835</c:v>
                </c:pt>
                <c:pt idx="510">
                  <c:v>-0.49999999999999917</c:v>
                </c:pt>
                <c:pt idx="511">
                  <c:v>-0.43837114678908046</c:v>
                </c:pt>
                <c:pt idx="512">
                  <c:v>-0.37460659341591257</c:v>
                </c:pt>
                <c:pt idx="513">
                  <c:v>-0.3090169943749454</c:v>
                </c:pt>
                <c:pt idx="514">
                  <c:v>-0.24192189559966984</c:v>
                </c:pt>
                <c:pt idx="515">
                  <c:v>-0.17364817766692978</c:v>
                </c:pt>
                <c:pt idx="516">
                  <c:v>-0.10452846326765722</c:v>
                </c:pt>
                <c:pt idx="517">
                  <c:v>-3.4899496702501982E-2</c:v>
                </c:pt>
                <c:pt idx="518">
                  <c:v>3.4899496702495619E-2</c:v>
                </c:pt>
                <c:pt idx="519">
                  <c:v>0.10452846326765089</c:v>
                </c:pt>
                <c:pt idx="520">
                  <c:v>0.1736481776669305</c:v>
                </c:pt>
                <c:pt idx="521">
                  <c:v>0.24192189559966368</c:v>
                </c:pt>
                <c:pt idx="522">
                  <c:v>0.30901699437494606</c:v>
                </c:pt>
                <c:pt idx="523">
                  <c:v>0.37460659341591329</c:v>
                </c:pt>
                <c:pt idx="524">
                  <c:v>0.43837114678908112</c:v>
                </c:pt>
                <c:pt idx="525">
                  <c:v>0.49999999999999978</c:v>
                </c:pt>
                <c:pt idx="526">
                  <c:v>0.5591929034707489</c:v>
                </c:pt>
                <c:pt idx="527">
                  <c:v>0.61566147532565685</c:v>
                </c:pt>
                <c:pt idx="528">
                  <c:v>0.6691306063588589</c:v>
                </c:pt>
                <c:pt idx="529">
                  <c:v>0.71933980033864875</c:v>
                </c:pt>
                <c:pt idx="530">
                  <c:v>0.76604444311897757</c:v>
                </c:pt>
                <c:pt idx="531">
                  <c:v>0.80901699437494445</c:v>
                </c:pt>
                <c:pt idx="532">
                  <c:v>0.84804809615642474</c:v>
                </c:pt>
                <c:pt idx="533">
                  <c:v>0.88294759285892388</c:v>
                </c:pt>
                <c:pt idx="534">
                  <c:v>0.91354545764259931</c:v>
                </c:pt>
                <c:pt idx="535">
                  <c:v>0.93969262078590798</c:v>
                </c:pt>
                <c:pt idx="536">
                  <c:v>0.96126169593831734</c:v>
                </c:pt>
                <c:pt idx="537">
                  <c:v>0.97814760073380513</c:v>
                </c:pt>
                <c:pt idx="538">
                  <c:v>0.99026806874157036</c:v>
                </c:pt>
                <c:pt idx="539">
                  <c:v>0.99756405025982442</c:v>
                </c:pt>
                <c:pt idx="540">
                  <c:v>1</c:v>
                </c:pt>
                <c:pt idx="541">
                  <c:v>0.9975640502598242</c:v>
                </c:pt>
                <c:pt idx="542">
                  <c:v>0.9902680687415707</c:v>
                </c:pt>
                <c:pt idx="543">
                  <c:v>0.97814760073380569</c:v>
                </c:pt>
                <c:pt idx="544">
                  <c:v>0.96126169593831823</c:v>
                </c:pt>
                <c:pt idx="545">
                  <c:v>0.93969262078590898</c:v>
                </c:pt>
                <c:pt idx="546">
                  <c:v>0.91354545764260053</c:v>
                </c:pt>
                <c:pt idx="547">
                  <c:v>0.88294759285892854</c:v>
                </c:pt>
                <c:pt idx="548">
                  <c:v>0.84804809615642629</c:v>
                </c:pt>
                <c:pt idx="549">
                  <c:v>0.80901699437495034</c:v>
                </c:pt>
                <c:pt idx="550">
                  <c:v>0.76604444311897946</c:v>
                </c:pt>
                <c:pt idx="551">
                  <c:v>0.71933980033865574</c:v>
                </c:pt>
                <c:pt idx="552">
                  <c:v>0.66913060635886112</c:v>
                </c:pt>
                <c:pt idx="553">
                  <c:v>0.61566147532565918</c:v>
                </c:pt>
                <c:pt idx="554">
                  <c:v>0.55919290347074546</c:v>
                </c:pt>
                <c:pt idx="555">
                  <c:v>0.49999999999999617</c:v>
                </c:pt>
                <c:pt idx="556">
                  <c:v>0.43837114678907735</c:v>
                </c:pt>
                <c:pt idx="557">
                  <c:v>0.37460659341590941</c:v>
                </c:pt>
                <c:pt idx="558">
                  <c:v>0.30901699437494889</c:v>
                </c:pt>
                <c:pt idx="559">
                  <c:v>0.24192189559966651</c:v>
                </c:pt>
                <c:pt idx="560">
                  <c:v>0.17364817766693341</c:v>
                </c:pt>
                <c:pt idx="561">
                  <c:v>0.10452846326765382</c:v>
                </c:pt>
                <c:pt idx="562">
                  <c:v>3.489949670250566E-2</c:v>
                </c:pt>
                <c:pt idx="563">
                  <c:v>-3.4899496702499047E-2</c:v>
                </c:pt>
                <c:pt idx="564">
                  <c:v>-0.10452846326764724</c:v>
                </c:pt>
                <c:pt idx="565">
                  <c:v>-0.17364817766692689</c:v>
                </c:pt>
                <c:pt idx="566">
                  <c:v>-0.24192189559966698</c:v>
                </c:pt>
                <c:pt idx="567">
                  <c:v>-0.30901699437494257</c:v>
                </c:pt>
                <c:pt idx="568">
                  <c:v>-0.37460659341590985</c:v>
                </c:pt>
                <c:pt idx="569">
                  <c:v>-0.43837114678907779</c:v>
                </c:pt>
                <c:pt idx="570">
                  <c:v>-0.50000000000000278</c:v>
                </c:pt>
                <c:pt idx="571">
                  <c:v>-0.55919290347074591</c:v>
                </c:pt>
                <c:pt idx="572">
                  <c:v>-0.61566147532565951</c:v>
                </c:pt>
                <c:pt idx="573">
                  <c:v>-0.66913060635885613</c:v>
                </c:pt>
                <c:pt idx="574">
                  <c:v>-0.71933980033865119</c:v>
                </c:pt>
                <c:pt idx="575">
                  <c:v>-0.76604444311897524</c:v>
                </c:pt>
                <c:pt idx="576">
                  <c:v>-0.80901699437494645</c:v>
                </c:pt>
                <c:pt idx="577">
                  <c:v>-0.84804809615642662</c:v>
                </c:pt>
                <c:pt idx="578">
                  <c:v>-0.88294759285892543</c:v>
                </c:pt>
                <c:pt idx="579">
                  <c:v>-0.91354545764260076</c:v>
                </c:pt>
                <c:pt idx="580">
                  <c:v>-0.93969262078590676</c:v>
                </c:pt>
                <c:pt idx="581">
                  <c:v>-0.96126169593831834</c:v>
                </c:pt>
                <c:pt idx="582">
                  <c:v>-0.97814760073380436</c:v>
                </c:pt>
                <c:pt idx="583">
                  <c:v>-0.99026806874156981</c:v>
                </c:pt>
                <c:pt idx="584">
                  <c:v>-0.9975640502598242</c:v>
                </c:pt>
                <c:pt idx="585">
                  <c:v>-1</c:v>
                </c:pt>
                <c:pt idx="586">
                  <c:v>-0.99756405025982442</c:v>
                </c:pt>
                <c:pt idx="587">
                  <c:v>-0.99026806874157025</c:v>
                </c:pt>
                <c:pt idx="588">
                  <c:v>-0.97814760073380502</c:v>
                </c:pt>
                <c:pt idx="589">
                  <c:v>-0.96126169593831923</c:v>
                </c:pt>
                <c:pt idx="590">
                  <c:v>-0.93969262078590787</c:v>
                </c:pt>
                <c:pt idx="591">
                  <c:v>-0.91354545764260198</c:v>
                </c:pt>
                <c:pt idx="592">
                  <c:v>-0.88294759285892699</c:v>
                </c:pt>
                <c:pt idx="593">
                  <c:v>-0.84804809615642829</c:v>
                </c:pt>
                <c:pt idx="594">
                  <c:v>-0.80901699437494834</c:v>
                </c:pt>
                <c:pt idx="595">
                  <c:v>-0.7660444431189819</c:v>
                </c:pt>
                <c:pt idx="596">
                  <c:v>-0.71933980033865341</c:v>
                </c:pt>
                <c:pt idx="597">
                  <c:v>-0.66913060635886379</c:v>
                </c:pt>
                <c:pt idx="598">
                  <c:v>-0.61566147532566207</c:v>
                </c:pt>
                <c:pt idx="599">
                  <c:v>-0.55919290347074846</c:v>
                </c:pt>
                <c:pt idx="600">
                  <c:v>-0.49999999999999939</c:v>
                </c:pt>
                <c:pt idx="601">
                  <c:v>-0.4383711467890743</c:v>
                </c:pt>
                <c:pt idx="602">
                  <c:v>-0.37460659341591285</c:v>
                </c:pt>
                <c:pt idx="603">
                  <c:v>-0.30901699437494562</c:v>
                </c:pt>
                <c:pt idx="604">
                  <c:v>-0.24192189559967009</c:v>
                </c:pt>
                <c:pt idx="605">
                  <c:v>-0.17364817766693003</c:v>
                </c:pt>
                <c:pt idx="606">
                  <c:v>-0.10452846326765747</c:v>
                </c:pt>
                <c:pt idx="607">
                  <c:v>-3.4899496702502232E-2</c:v>
                </c:pt>
                <c:pt idx="608">
                  <c:v>3.489949670249537E-2</c:v>
                </c:pt>
                <c:pt idx="609">
                  <c:v>0.10452846326765064</c:v>
                </c:pt>
                <c:pt idx="610">
                  <c:v>0.17364817766693028</c:v>
                </c:pt>
                <c:pt idx="611">
                  <c:v>0.24192189559966343</c:v>
                </c:pt>
                <c:pt idx="612">
                  <c:v>0.30901699437494584</c:v>
                </c:pt>
                <c:pt idx="613">
                  <c:v>0.37460659341590646</c:v>
                </c:pt>
                <c:pt idx="614">
                  <c:v>0.43837114678907452</c:v>
                </c:pt>
                <c:pt idx="615">
                  <c:v>0.49999999999999956</c:v>
                </c:pt>
                <c:pt idx="616">
                  <c:v>0.55919290347074868</c:v>
                </c:pt>
                <c:pt idx="617">
                  <c:v>0.61566147532565663</c:v>
                </c:pt>
                <c:pt idx="618">
                  <c:v>0.66913060635885868</c:v>
                </c:pt>
                <c:pt idx="619">
                  <c:v>0.71933980033865352</c:v>
                </c:pt>
                <c:pt idx="620">
                  <c:v>0.76604444311897746</c:v>
                </c:pt>
                <c:pt idx="621">
                  <c:v>0.80901699437494856</c:v>
                </c:pt>
                <c:pt idx="622">
                  <c:v>0.84804809615642462</c:v>
                </c:pt>
                <c:pt idx="623">
                  <c:v>0.8829475928589271</c:v>
                </c:pt>
                <c:pt idx="624">
                  <c:v>0.9135454576425992</c:v>
                </c:pt>
                <c:pt idx="625">
                  <c:v>0.93969262078590798</c:v>
                </c:pt>
                <c:pt idx="626">
                  <c:v>0.96126169593831734</c:v>
                </c:pt>
                <c:pt idx="627">
                  <c:v>0.97814760073380502</c:v>
                </c:pt>
                <c:pt idx="628">
                  <c:v>0.99026806874156936</c:v>
                </c:pt>
                <c:pt idx="629">
                  <c:v>0.99756405025982398</c:v>
                </c:pt>
                <c:pt idx="630">
                  <c:v>1</c:v>
                </c:pt>
                <c:pt idx="631">
                  <c:v>0.9975640502598242</c:v>
                </c:pt>
                <c:pt idx="632">
                  <c:v>0.99026806874157081</c:v>
                </c:pt>
                <c:pt idx="633">
                  <c:v>0.9781476007338058</c:v>
                </c:pt>
                <c:pt idx="634">
                  <c:v>0.96126169593831823</c:v>
                </c:pt>
                <c:pt idx="635">
                  <c:v>0.93969262078590909</c:v>
                </c:pt>
                <c:pt idx="636">
                  <c:v>0.91354545764260064</c:v>
                </c:pt>
                <c:pt idx="637">
                  <c:v>0.88294759285892865</c:v>
                </c:pt>
                <c:pt idx="638">
                  <c:v>0.84804809615642651</c:v>
                </c:pt>
                <c:pt idx="639">
                  <c:v>0.80901699437495056</c:v>
                </c:pt>
                <c:pt idx="640">
                  <c:v>0.76604444311897968</c:v>
                </c:pt>
                <c:pt idx="641">
                  <c:v>0.71933980033865097</c:v>
                </c:pt>
                <c:pt idx="642">
                  <c:v>0.66913060635886124</c:v>
                </c:pt>
                <c:pt idx="643">
                  <c:v>0.6156614753256594</c:v>
                </c:pt>
                <c:pt idx="644">
                  <c:v>0.55919290347075157</c:v>
                </c:pt>
                <c:pt idx="645">
                  <c:v>0.50000000000000255</c:v>
                </c:pt>
                <c:pt idx="646">
                  <c:v>0.43837114678907757</c:v>
                </c:pt>
                <c:pt idx="647">
                  <c:v>0.37460659341590963</c:v>
                </c:pt>
                <c:pt idx="648">
                  <c:v>0.30901699437494912</c:v>
                </c:pt>
                <c:pt idx="649">
                  <c:v>0.24192189559966676</c:v>
                </c:pt>
                <c:pt idx="650">
                  <c:v>0.17364817766693363</c:v>
                </c:pt>
                <c:pt idx="651">
                  <c:v>0.10452846326765405</c:v>
                </c:pt>
                <c:pt idx="652">
                  <c:v>3.4899496702505903E-2</c:v>
                </c:pt>
                <c:pt idx="653">
                  <c:v>-3.4899496702505903E-2</c:v>
                </c:pt>
                <c:pt idx="654">
                  <c:v>-0.10452846326765405</c:v>
                </c:pt>
                <c:pt idx="655">
                  <c:v>-0.17364817766692664</c:v>
                </c:pt>
                <c:pt idx="656">
                  <c:v>-0.24192189559965985</c:v>
                </c:pt>
                <c:pt idx="657">
                  <c:v>-0.30901699437494912</c:v>
                </c:pt>
                <c:pt idx="658">
                  <c:v>-0.37460659341590963</c:v>
                </c:pt>
                <c:pt idx="659">
                  <c:v>-0.43837114678907119</c:v>
                </c:pt>
                <c:pt idx="660">
                  <c:v>-0.49999999999999639</c:v>
                </c:pt>
                <c:pt idx="661">
                  <c:v>-0.55919290347074568</c:v>
                </c:pt>
                <c:pt idx="662">
                  <c:v>-0.6156614753256594</c:v>
                </c:pt>
                <c:pt idx="663">
                  <c:v>-0.66913060635885602</c:v>
                </c:pt>
                <c:pt idx="664">
                  <c:v>-0.71933980033865097</c:v>
                </c:pt>
                <c:pt idx="665">
                  <c:v>-0.76604444311897968</c:v>
                </c:pt>
                <c:pt idx="666">
                  <c:v>-0.80901699437494634</c:v>
                </c:pt>
                <c:pt idx="667">
                  <c:v>-0.84804809615642274</c:v>
                </c:pt>
                <c:pt idx="668">
                  <c:v>-0.88294759285892865</c:v>
                </c:pt>
                <c:pt idx="669">
                  <c:v>-0.91354545764260064</c:v>
                </c:pt>
                <c:pt idx="670">
                  <c:v>-0.93969262078590665</c:v>
                </c:pt>
                <c:pt idx="671">
                  <c:v>-0.96126169593831634</c:v>
                </c:pt>
                <c:pt idx="672">
                  <c:v>-0.9781476007338058</c:v>
                </c:pt>
                <c:pt idx="673">
                  <c:v>-0.99026806874156981</c:v>
                </c:pt>
                <c:pt idx="674">
                  <c:v>-0.99756405025982364</c:v>
                </c:pt>
                <c:pt idx="675">
                  <c:v>-1</c:v>
                </c:pt>
                <c:pt idx="676">
                  <c:v>-0.99756405025982442</c:v>
                </c:pt>
                <c:pt idx="677">
                  <c:v>-0.99026806874157025</c:v>
                </c:pt>
                <c:pt idx="678">
                  <c:v>-0.97814760073380647</c:v>
                </c:pt>
                <c:pt idx="679">
                  <c:v>-0.96126169593831923</c:v>
                </c:pt>
                <c:pt idx="680">
                  <c:v>-0.93969262078590798</c:v>
                </c:pt>
                <c:pt idx="681">
                  <c:v>-0.91354545764260209</c:v>
                </c:pt>
                <c:pt idx="682">
                  <c:v>-0.88294759285893043</c:v>
                </c:pt>
                <c:pt idx="683">
                  <c:v>-0.84804809615642462</c:v>
                </c:pt>
                <c:pt idx="684">
                  <c:v>-0.80901699437494856</c:v>
                </c:pt>
                <c:pt idx="685">
                  <c:v>-0.76604444311898201</c:v>
                </c:pt>
                <c:pt idx="686">
                  <c:v>-0.71933980033864864</c:v>
                </c:pt>
                <c:pt idx="687">
                  <c:v>-0.66913060635885868</c:v>
                </c:pt>
                <c:pt idx="688">
                  <c:v>-0.61566147532566229</c:v>
                </c:pt>
                <c:pt idx="689">
                  <c:v>-0.55919290347075457</c:v>
                </c:pt>
                <c:pt idx="690">
                  <c:v>-0.49999999999999956</c:v>
                </c:pt>
                <c:pt idx="691">
                  <c:v>-0.4383711467890809</c:v>
                </c:pt>
                <c:pt idx="692">
                  <c:v>-0.37460659341591307</c:v>
                </c:pt>
                <c:pt idx="693">
                  <c:v>-0.30901699437495261</c:v>
                </c:pt>
                <c:pt idx="694">
                  <c:v>-0.24192189559967031</c:v>
                </c:pt>
                <c:pt idx="695">
                  <c:v>-0.17364817766693028</c:v>
                </c:pt>
                <c:pt idx="696">
                  <c:v>-0.10452846326765772</c:v>
                </c:pt>
                <c:pt idx="697">
                  <c:v>-3.489949670249537E-2</c:v>
                </c:pt>
                <c:pt idx="698">
                  <c:v>3.4899496702502225E-2</c:v>
                </c:pt>
                <c:pt idx="699">
                  <c:v>0.1045284632676504</c:v>
                </c:pt>
                <c:pt idx="700">
                  <c:v>0.17364817766692303</c:v>
                </c:pt>
                <c:pt idx="701">
                  <c:v>0.24192189559967009</c:v>
                </c:pt>
                <c:pt idx="702">
                  <c:v>0.30901699437494562</c:v>
                </c:pt>
                <c:pt idx="703">
                  <c:v>0.37460659341590624</c:v>
                </c:pt>
                <c:pt idx="704">
                  <c:v>0.4383711467890743</c:v>
                </c:pt>
                <c:pt idx="705">
                  <c:v>0.49999999999999939</c:v>
                </c:pt>
                <c:pt idx="706">
                  <c:v>0.55919290347074257</c:v>
                </c:pt>
                <c:pt idx="707">
                  <c:v>0.6156614753256564</c:v>
                </c:pt>
                <c:pt idx="708">
                  <c:v>0.66913060635885857</c:v>
                </c:pt>
                <c:pt idx="709">
                  <c:v>0.71933980033864842</c:v>
                </c:pt>
                <c:pt idx="710">
                  <c:v>0.76604444311897735</c:v>
                </c:pt>
                <c:pt idx="711">
                  <c:v>0.80901699437494423</c:v>
                </c:pt>
                <c:pt idx="712">
                  <c:v>0.84804809615642829</c:v>
                </c:pt>
                <c:pt idx="713">
                  <c:v>0.88294759285892699</c:v>
                </c:pt>
                <c:pt idx="714">
                  <c:v>0.91354545764259909</c:v>
                </c:pt>
                <c:pt idx="715">
                  <c:v>0.93969262078591032</c:v>
                </c:pt>
                <c:pt idx="716">
                  <c:v>0.96126169593831923</c:v>
                </c:pt>
                <c:pt idx="717">
                  <c:v>0.97814760073380502</c:v>
                </c:pt>
                <c:pt idx="718">
                  <c:v>0.99026806874156925</c:v>
                </c:pt>
                <c:pt idx="719">
                  <c:v>0.99756405025982442</c:v>
                </c:pt>
                <c:pt idx="720">
                  <c:v>1</c:v>
                </c:pt>
              </c:numCache>
            </c:numRef>
          </c:val>
          <c:smooth val="0"/>
          <c:extLst>
            <c:ext xmlns:c16="http://schemas.microsoft.com/office/drawing/2014/chart" uri="{C3380CC4-5D6E-409C-BE32-E72D297353CC}">
              <c16:uniqueId val="{00000000-7629-7E49-B22A-48B96B842045}"/>
            </c:ext>
          </c:extLst>
        </c:ser>
        <c:dLbls>
          <c:showLegendKey val="0"/>
          <c:showVal val="0"/>
          <c:showCatName val="0"/>
          <c:showSerName val="0"/>
          <c:showPercent val="0"/>
          <c:showBubbleSize val="0"/>
        </c:dLbls>
        <c:smooth val="0"/>
        <c:axId val="1530775535"/>
        <c:axId val="1530577375"/>
      </c:lineChart>
      <c:catAx>
        <c:axId val="1530775535"/>
        <c:scaling>
          <c:orientation val="minMax"/>
        </c:scaling>
        <c:delete val="1"/>
        <c:axPos val="b"/>
        <c:majorTickMark val="none"/>
        <c:minorTickMark val="none"/>
        <c:tickLblPos val="nextTo"/>
        <c:crossAx val="1530577375"/>
        <c:crosses val="autoZero"/>
        <c:auto val="1"/>
        <c:lblAlgn val="ctr"/>
        <c:lblOffset val="100"/>
        <c:noMultiLvlLbl val="0"/>
      </c:catAx>
      <c:valAx>
        <c:axId val="1530577375"/>
        <c:scaling>
          <c:orientation val="minMax"/>
          <c:max val="1"/>
          <c:min val="-1"/>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530775535"/>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Sheet1!$S$2</c:f>
              <c:strCache>
                <c:ptCount val="1"/>
                <c:pt idx="0">
                  <c:v>8+4</c:v>
                </c:pt>
              </c:strCache>
            </c:strRef>
          </c:tx>
          <c:spPr>
            <a:ln w="28575" cap="rnd">
              <a:solidFill>
                <a:schemeClr val="accent1"/>
              </a:solidFill>
              <a:round/>
            </a:ln>
            <a:effectLst/>
          </c:spPr>
          <c:marker>
            <c:symbol val="none"/>
          </c:marker>
          <c:val>
            <c:numRef>
              <c:f>Sheet1!$S$3:$S$722</c:f>
              <c:numCache>
                <c:formatCode>General</c:formatCode>
                <c:ptCount val="720"/>
                <c:pt idx="0">
                  <c:v>1</c:v>
                </c:pt>
                <c:pt idx="1">
                  <c:v>0.99847743863945992</c:v>
                </c:pt>
                <c:pt idx="2">
                  <c:v>0.99391605950069728</c:v>
                </c:pt>
                <c:pt idx="3">
                  <c:v>0.98633474805103949</c:v>
                </c:pt>
                <c:pt idx="4">
                  <c:v>0.97576488233994463</c:v>
                </c:pt>
                <c:pt idx="5">
                  <c:v>0.96225018689905828</c:v>
                </c:pt>
                <c:pt idx="6">
                  <c:v>0.94584652918820322</c:v>
                </c:pt>
                <c:pt idx="7">
                  <c:v>0.92662165956746168</c:v>
                </c:pt>
                <c:pt idx="8">
                  <c:v>0.90465489604737237</c:v>
                </c:pt>
                <c:pt idx="9">
                  <c:v>0.88003675533505055</c:v>
                </c:pt>
                <c:pt idx="10">
                  <c:v>0.85286853195244317</c:v>
                </c:pt>
                <c:pt idx="11">
                  <c:v>0.82326182745271925</c:v>
                </c:pt>
                <c:pt idx="12">
                  <c:v>0.7913380320007295</c:v>
                </c:pt>
                <c:pt idx="13">
                  <c:v>0.75722776081241272</c:v>
                </c:pt>
                <c:pt idx="14">
                  <c:v>0.72107024816483689</c:v>
                </c:pt>
                <c:pt idx="15">
                  <c:v>0.68301270189221941</c:v>
                </c:pt>
                <c:pt idx="16">
                  <c:v>0.64320962147275174</c:v>
                </c:pt>
                <c:pt idx="17">
                  <c:v>0.60182208298547679</c:v>
                </c:pt>
                <c:pt idx="18">
                  <c:v>0.55901699437494745</c:v>
                </c:pt>
                <c:pt idx="19">
                  <c:v>0.51496632460319491</c:v>
                </c:pt>
                <c:pt idx="20">
                  <c:v>0.46984631039295421</c:v>
                </c:pt>
                <c:pt idx="21">
                  <c:v>0.42383664437252383</c:v>
                </c:pt>
                <c:pt idx="22">
                  <c:v>0.37711964852057611</c:v>
                </c:pt>
                <c:pt idx="23">
                  <c:v>0.32987943687824833</c:v>
                </c:pt>
                <c:pt idx="24">
                  <c:v>0.28230107154560247</c:v>
                </c:pt>
                <c:pt idx="25">
                  <c:v>0.23456971600980453</c:v>
                </c:pt>
                <c:pt idx="26">
                  <c:v>0.18686978986299524</c:v>
                </c:pt>
                <c:pt idx="27">
                  <c:v>0.1393841289587629</c:v>
                </c:pt>
                <c:pt idx="28">
                  <c:v>9.2293155027417362E-2</c:v>
                </c:pt>
                <c:pt idx="29">
                  <c:v>4.5774058722063693E-2</c:v>
                </c:pt>
                <c:pt idx="30">
                  <c:v>0</c:v>
                </c:pt>
                <c:pt idx="31">
                  <c:v>-4.4860670342427911E-2</c:v>
                </c:pt>
                <c:pt idx="32">
                  <c:v>-8.8645164268290416E-2</c:v>
                </c:pt>
                <c:pt idx="33">
                  <c:v>-0.13119698164152901</c:v>
                </c:pt>
                <c:pt idx="34">
                  <c:v>-0.17236660346136962</c:v>
                </c:pt>
                <c:pt idx="35">
                  <c:v>-0.21201214989665454</c:v>
                </c:pt>
                <c:pt idx="36">
                  <c:v>-0.24999999999999994</c:v>
                </c:pt>
                <c:pt idx="37">
                  <c:v>-0.28620537016971337</c:v>
                </c:pt>
                <c:pt idx="38">
                  <c:v>-0.32051284862962942</c:v>
                </c:pt>
                <c:pt idx="39">
                  <c:v>-0.35281688341242068</c:v>
                </c:pt>
                <c:pt idx="40">
                  <c:v>-0.38302222155948895</c:v>
                </c:pt>
                <c:pt idx="41">
                  <c:v>-0.41104429748912652</c:v>
                </c:pt>
                <c:pt idx="42">
                  <c:v>-0.43680956873307614</c:v>
                </c:pt>
                <c:pt idx="43">
                  <c:v>-0.46025579749872242</c:v>
                </c:pt>
                <c:pt idx="44">
                  <c:v>-0.48133227677866158</c:v>
                </c:pt>
                <c:pt idx="45">
                  <c:v>-0.49999999999999994</c:v>
                </c:pt>
                <c:pt idx="46">
                  <c:v>-0.51623177348116256</c:v>
                </c:pt>
                <c:pt idx="47">
                  <c:v>-0.53001227124284778</c:v>
                </c:pt>
                <c:pt idx="48">
                  <c:v>-0.5413380320007295</c:v>
                </c:pt>
                <c:pt idx="49">
                  <c:v>-0.55021739844919215</c:v>
                </c:pt>
                <c:pt idx="50">
                  <c:v>-0.55667039922641937</c:v>
                </c:pt>
                <c:pt idx="51">
                  <c:v>-0.56072857423018008</c:v>
                </c:pt>
                <c:pt idx="52">
                  <c:v>-0.56243474422929729</c:v>
                </c:pt>
                <c:pt idx="53">
                  <c:v>-0.56184272598671259</c:v>
                </c:pt>
                <c:pt idx="54">
                  <c:v>-0.55901699437494745</c:v>
                </c:pt>
                <c:pt idx="55">
                  <c:v>-0.55403229322232339</c:v>
                </c:pt>
                <c:pt idx="56">
                  <c:v>-0.54697319687728152</c:v>
                </c:pt>
                <c:pt idx="57">
                  <c:v>-0.5379336247173292</c:v>
                </c:pt>
                <c:pt idx="58">
                  <c:v>-0.52701631105736779</c:v>
                </c:pt>
                <c:pt idx="59">
                  <c:v>-0.51433223312831888</c:v>
                </c:pt>
                <c:pt idx="60">
                  <c:v>-0.50000000000000011</c:v>
                </c:pt>
                <c:pt idx="61">
                  <c:v>-0.48414520551114126</c:v>
                </c:pt>
                <c:pt idx="62">
                  <c:v>-0.46689974844332949</c:v>
                </c:pt>
                <c:pt idx="63">
                  <c:v>-0.44840112333371029</c:v>
                </c:pt>
                <c:pt idx="64">
                  <c:v>-0.42879168546266305</c:v>
                </c:pt>
                <c:pt idx="65">
                  <c:v>-0.40821789367673483</c:v>
                </c:pt>
                <c:pt idx="66">
                  <c:v>-0.38682953481325577</c:v>
                </c:pt>
                <c:pt idx="67">
                  <c:v>-0.36477893358074936</c:v>
                </c:pt>
                <c:pt idx="68">
                  <c:v>-0.34222015181807497</c:v>
                </c:pt>
                <c:pt idx="69">
                  <c:v>-0.31930818110487053</c:v>
                </c:pt>
                <c:pt idx="70">
                  <c:v>-0.29619813272602397</c:v>
                </c:pt>
                <c:pt idx="71">
                  <c:v>-0.27304442900352721</c:v>
                </c:pt>
                <c:pt idx="72">
                  <c:v>-0.25000000000000006</c:v>
                </c:pt>
                <c:pt idx="73">
                  <c:v>-0.22721548956956483</c:v>
                </c:pt>
                <c:pt idx="74">
                  <c:v>-0.20483847468367428</c:v>
                </c:pt>
                <c:pt idx="75">
                  <c:v>-0.1830127018922193</c:v>
                </c:pt>
                <c:pt idx="76">
                  <c:v>-0.16187734469409026</c:v>
                </c:pt>
                <c:pt idx="77">
                  <c:v>-0.14156628548675426</c:v>
                </c:pt>
                <c:pt idx="78">
                  <c:v>-0.12220742564187148</c:v>
                </c:pt>
                <c:pt idx="79">
                  <c:v>-0.10392202711406823</c:v>
                </c:pt>
                <c:pt idx="80">
                  <c:v>-8.6824088833465263E-2</c:v>
                </c:pt>
                <c:pt idx="81">
                  <c:v>-7.1019760960103095E-2</c:v>
                </c:pt>
                <c:pt idx="82">
                  <c:v>-5.6606799890946635E-2</c:v>
                </c:pt>
                <c:pt idx="83">
                  <c:v>-4.3674066708534798E-2</c:v>
                </c:pt>
                <c:pt idx="84">
                  <c:v>-3.2301071545602356E-2</c:v>
                </c:pt>
                <c:pt idx="85">
                  <c:v>-2.2557566113149796E-2</c:v>
                </c:pt>
                <c:pt idx="86">
                  <c:v>-1.4503186401625789E-2</c:v>
                </c:pt>
                <c:pt idx="87">
                  <c:v>-8.187147317233856E-3</c:v>
                </c:pt>
                <c:pt idx="88">
                  <c:v>-3.6479907591269733E-3</c:v>
                </c:pt>
                <c:pt idx="89">
                  <c:v>-9.1338837963572672E-4</c:v>
                </c:pt>
                <c:pt idx="90">
                  <c:v>0</c:v>
                </c:pt>
                <c:pt idx="91">
                  <c:v>-9.1338837963572672E-4</c:v>
                </c:pt>
                <c:pt idx="92">
                  <c:v>-3.6479907591269178E-3</c:v>
                </c:pt>
                <c:pt idx="93">
                  <c:v>-8.1871473172338005E-3</c:v>
                </c:pt>
                <c:pt idx="94">
                  <c:v>-1.4503186401625734E-2</c:v>
                </c:pt>
                <c:pt idx="95">
                  <c:v>-2.2557566113149852E-2</c:v>
                </c:pt>
                <c:pt idx="96">
                  <c:v>-3.23010715456023E-2</c:v>
                </c:pt>
                <c:pt idx="97">
                  <c:v>-4.3674066708534631E-2</c:v>
                </c:pt>
                <c:pt idx="98">
                  <c:v>-5.6606799890946358E-2</c:v>
                </c:pt>
                <c:pt idx="99">
                  <c:v>-7.1019760960103262E-2</c:v>
                </c:pt>
                <c:pt idx="100">
                  <c:v>-8.6824088833465152E-2</c:v>
                </c:pt>
                <c:pt idx="101">
                  <c:v>-0.10392202711406812</c:v>
                </c:pt>
                <c:pt idx="102">
                  <c:v>-0.12220742564187109</c:v>
                </c:pt>
                <c:pt idx="103">
                  <c:v>-0.14156628548675415</c:v>
                </c:pt>
                <c:pt idx="104">
                  <c:v>-0.1618773446940901</c:v>
                </c:pt>
                <c:pt idx="105">
                  <c:v>-0.18301270189221944</c:v>
                </c:pt>
                <c:pt idx="106">
                  <c:v>-0.20483847468367411</c:v>
                </c:pt>
                <c:pt idx="107">
                  <c:v>-0.22721548956956472</c:v>
                </c:pt>
                <c:pt idx="108">
                  <c:v>-0.24999999999999992</c:v>
                </c:pt>
                <c:pt idx="109">
                  <c:v>-0.27304442900352671</c:v>
                </c:pt>
                <c:pt idx="110">
                  <c:v>-0.2961981327260238</c:v>
                </c:pt>
                <c:pt idx="111">
                  <c:v>-0.31930818110487036</c:v>
                </c:pt>
                <c:pt idx="112">
                  <c:v>-0.34222015181807508</c:v>
                </c:pt>
                <c:pt idx="113">
                  <c:v>-0.36477893358074892</c:v>
                </c:pt>
                <c:pt idx="114">
                  <c:v>-0.38682953481325566</c:v>
                </c:pt>
                <c:pt idx="115">
                  <c:v>-0.40821789367673467</c:v>
                </c:pt>
                <c:pt idx="116">
                  <c:v>-0.42879168546266311</c:v>
                </c:pt>
                <c:pt idx="117">
                  <c:v>-0.44840112333371018</c:v>
                </c:pt>
                <c:pt idx="118">
                  <c:v>-0.46689974844332915</c:v>
                </c:pt>
                <c:pt idx="119">
                  <c:v>-0.48414520551114115</c:v>
                </c:pt>
                <c:pt idx="120">
                  <c:v>-0.49999999999999983</c:v>
                </c:pt>
                <c:pt idx="121">
                  <c:v>-0.51433223312831888</c:v>
                </c:pt>
                <c:pt idx="122">
                  <c:v>-0.52701631105736779</c:v>
                </c:pt>
                <c:pt idx="123">
                  <c:v>-0.53793362471732931</c:v>
                </c:pt>
                <c:pt idx="124">
                  <c:v>-0.54697319687728152</c:v>
                </c:pt>
                <c:pt idx="125">
                  <c:v>-0.55403229322232328</c:v>
                </c:pt>
                <c:pt idx="126">
                  <c:v>-0.55901699437494745</c:v>
                </c:pt>
                <c:pt idx="127">
                  <c:v>-0.56184272598671259</c:v>
                </c:pt>
                <c:pt idx="128">
                  <c:v>-0.56243474422929729</c:v>
                </c:pt>
                <c:pt idx="129">
                  <c:v>-0.56072857423018019</c:v>
                </c:pt>
                <c:pt idx="130">
                  <c:v>-0.55667039922641937</c:v>
                </c:pt>
                <c:pt idx="131">
                  <c:v>-0.55021739844919204</c:v>
                </c:pt>
                <c:pt idx="132">
                  <c:v>-0.5413380320007295</c:v>
                </c:pt>
                <c:pt idx="133">
                  <c:v>-0.53001227124284789</c:v>
                </c:pt>
                <c:pt idx="134">
                  <c:v>-0.51623177348116289</c:v>
                </c:pt>
                <c:pt idx="135">
                  <c:v>-0.50000000000000011</c:v>
                </c:pt>
                <c:pt idx="136">
                  <c:v>-0.48133227677866147</c:v>
                </c:pt>
                <c:pt idx="137">
                  <c:v>-0.46025579749872259</c:v>
                </c:pt>
                <c:pt idx="138">
                  <c:v>-0.43680956873307641</c:v>
                </c:pt>
                <c:pt idx="139">
                  <c:v>-0.41104429748912674</c:v>
                </c:pt>
                <c:pt idx="140">
                  <c:v>-0.38302222155948934</c:v>
                </c:pt>
                <c:pt idx="141">
                  <c:v>-0.35281688341242146</c:v>
                </c:pt>
                <c:pt idx="142">
                  <c:v>-0.32051284862962987</c:v>
                </c:pt>
                <c:pt idx="143">
                  <c:v>-0.28620537016971315</c:v>
                </c:pt>
                <c:pt idx="144">
                  <c:v>-0.25000000000000022</c:v>
                </c:pt>
                <c:pt idx="145">
                  <c:v>-0.21201214989665532</c:v>
                </c:pt>
                <c:pt idx="146">
                  <c:v>-0.17236660346136967</c:v>
                </c:pt>
                <c:pt idx="147">
                  <c:v>-0.13119698164152857</c:v>
                </c:pt>
                <c:pt idx="148">
                  <c:v>-8.8645164268290444E-2</c:v>
                </c:pt>
                <c:pt idx="149">
                  <c:v>-4.4860670342428521E-2</c:v>
                </c:pt>
                <c:pt idx="150">
                  <c:v>0</c:v>
                </c:pt>
                <c:pt idx="151">
                  <c:v>4.577405872206336E-2</c:v>
                </c:pt>
                <c:pt idx="152">
                  <c:v>9.2293155027416446E-2</c:v>
                </c:pt>
                <c:pt idx="153">
                  <c:v>0.13938412895876254</c:v>
                </c:pt>
                <c:pt idx="154">
                  <c:v>0.18686978986299568</c:v>
                </c:pt>
                <c:pt idx="155">
                  <c:v>0.23456971600980434</c:v>
                </c:pt>
                <c:pt idx="156">
                  <c:v>0.28230107154560163</c:v>
                </c:pt>
                <c:pt idx="157">
                  <c:v>0.32987943687824689</c:v>
                </c:pt>
                <c:pt idx="158">
                  <c:v>0.3771196485205755</c:v>
                </c:pt>
                <c:pt idx="159">
                  <c:v>0.42383664437252394</c:v>
                </c:pt>
                <c:pt idx="160">
                  <c:v>0.46984631039295377</c:v>
                </c:pt>
                <c:pt idx="161">
                  <c:v>0.51496632460319391</c:v>
                </c:pt>
                <c:pt idx="162">
                  <c:v>0.55901699437494723</c:v>
                </c:pt>
                <c:pt idx="163">
                  <c:v>0.60182208298547613</c:v>
                </c:pt>
                <c:pt idx="164">
                  <c:v>0.64320962147275051</c:v>
                </c:pt>
                <c:pt idx="165">
                  <c:v>0.68301270189221874</c:v>
                </c:pt>
                <c:pt idx="166">
                  <c:v>0.72107024816483678</c:v>
                </c:pt>
                <c:pt idx="167">
                  <c:v>0.75722776081241305</c:v>
                </c:pt>
                <c:pt idx="168">
                  <c:v>0.79133803200072972</c:v>
                </c:pt>
                <c:pt idx="169">
                  <c:v>0.82326182745271903</c:v>
                </c:pt>
                <c:pt idx="170">
                  <c:v>0.85286853195244339</c:v>
                </c:pt>
                <c:pt idx="171">
                  <c:v>0.88003675533505032</c:v>
                </c:pt>
                <c:pt idx="172">
                  <c:v>0.90465489604737193</c:v>
                </c:pt>
                <c:pt idx="173">
                  <c:v>0.92662165956746168</c:v>
                </c:pt>
                <c:pt idx="174">
                  <c:v>0.945846529188203</c:v>
                </c:pt>
                <c:pt idx="175">
                  <c:v>0.96225018689905784</c:v>
                </c:pt>
                <c:pt idx="176">
                  <c:v>0.97576488233994452</c:v>
                </c:pt>
                <c:pt idx="177">
                  <c:v>0.98633474805103949</c:v>
                </c:pt>
                <c:pt idx="178">
                  <c:v>0.99391605950069739</c:v>
                </c:pt>
                <c:pt idx="179">
                  <c:v>0.99847743863946004</c:v>
                </c:pt>
                <c:pt idx="180">
                  <c:v>1</c:v>
                </c:pt>
                <c:pt idx="181">
                  <c:v>0.99847743863946004</c:v>
                </c:pt>
                <c:pt idx="182">
                  <c:v>0.99391605950069728</c:v>
                </c:pt>
                <c:pt idx="183">
                  <c:v>0.9863347480510396</c:v>
                </c:pt>
                <c:pt idx="184">
                  <c:v>0.97576488233994496</c:v>
                </c:pt>
                <c:pt idx="185">
                  <c:v>0.96225018689905839</c:v>
                </c:pt>
                <c:pt idx="186">
                  <c:v>0.94584652918820367</c:v>
                </c:pt>
                <c:pt idx="187">
                  <c:v>0.92662165956746145</c:v>
                </c:pt>
                <c:pt idx="188">
                  <c:v>0.90465489604737237</c:v>
                </c:pt>
                <c:pt idx="189">
                  <c:v>0.88003675533505066</c:v>
                </c:pt>
                <c:pt idx="190">
                  <c:v>0.85286853195244294</c:v>
                </c:pt>
                <c:pt idx="191">
                  <c:v>0.82326182745271947</c:v>
                </c:pt>
                <c:pt idx="192">
                  <c:v>0.79133803200073005</c:v>
                </c:pt>
                <c:pt idx="193">
                  <c:v>0.75722776081241272</c:v>
                </c:pt>
                <c:pt idx="194">
                  <c:v>0.72107024816483745</c:v>
                </c:pt>
                <c:pt idx="195">
                  <c:v>0.6830127018922203</c:v>
                </c:pt>
                <c:pt idx="196">
                  <c:v>0.64320962147275207</c:v>
                </c:pt>
                <c:pt idx="197">
                  <c:v>0.60182208298547779</c:v>
                </c:pt>
                <c:pt idx="198">
                  <c:v>0.55901699437494656</c:v>
                </c:pt>
                <c:pt idx="199">
                  <c:v>0.51496632460319458</c:v>
                </c:pt>
                <c:pt idx="200">
                  <c:v>0.46984631039295444</c:v>
                </c:pt>
                <c:pt idx="201">
                  <c:v>0.42383664437252344</c:v>
                </c:pt>
                <c:pt idx="202">
                  <c:v>0.37711964852057617</c:v>
                </c:pt>
                <c:pt idx="203">
                  <c:v>0.32987943687824878</c:v>
                </c:pt>
                <c:pt idx="204">
                  <c:v>0.28230107154560358</c:v>
                </c:pt>
                <c:pt idx="205">
                  <c:v>0.23456971600980497</c:v>
                </c:pt>
                <c:pt idx="206">
                  <c:v>0.18686978986299629</c:v>
                </c:pt>
                <c:pt idx="207">
                  <c:v>0.13938412895876442</c:v>
                </c:pt>
                <c:pt idx="208">
                  <c:v>9.229315502741714E-2</c:v>
                </c:pt>
                <c:pt idx="209">
                  <c:v>4.5774058722064026E-2</c:v>
                </c:pt>
                <c:pt idx="210">
                  <c:v>-4.163336342344337E-16</c:v>
                </c:pt>
                <c:pt idx="211">
                  <c:v>-4.4860670342427911E-2</c:v>
                </c:pt>
                <c:pt idx="212">
                  <c:v>-8.8645164268289833E-2</c:v>
                </c:pt>
                <c:pt idx="213">
                  <c:v>-0.13119698164152901</c:v>
                </c:pt>
                <c:pt idx="214">
                  <c:v>-0.17236660346136912</c:v>
                </c:pt>
                <c:pt idx="215">
                  <c:v>-0.21201214989665376</c:v>
                </c:pt>
                <c:pt idx="216">
                  <c:v>-0.24999999999999969</c:v>
                </c:pt>
                <c:pt idx="217">
                  <c:v>-0.2862053701697127</c:v>
                </c:pt>
                <c:pt idx="218">
                  <c:v>-0.32051284862962853</c:v>
                </c:pt>
                <c:pt idx="219">
                  <c:v>-0.35281688341242101</c:v>
                </c:pt>
                <c:pt idx="220">
                  <c:v>-0.38302222155948895</c:v>
                </c:pt>
                <c:pt idx="221">
                  <c:v>-0.41104429748912702</c:v>
                </c:pt>
                <c:pt idx="222">
                  <c:v>-0.43680956873307608</c:v>
                </c:pt>
                <c:pt idx="223">
                  <c:v>-0.46025579749872225</c:v>
                </c:pt>
                <c:pt idx="224">
                  <c:v>-0.48133227677866169</c:v>
                </c:pt>
                <c:pt idx="225">
                  <c:v>-0.49999999999999983</c:v>
                </c:pt>
                <c:pt idx="226">
                  <c:v>-0.51623177348116234</c:v>
                </c:pt>
                <c:pt idx="227">
                  <c:v>-0.53001227124284744</c:v>
                </c:pt>
                <c:pt idx="228">
                  <c:v>-0.54133803200072939</c:v>
                </c:pt>
                <c:pt idx="229">
                  <c:v>-0.55021739844919193</c:v>
                </c:pt>
                <c:pt idx="230">
                  <c:v>-0.55667039922641925</c:v>
                </c:pt>
                <c:pt idx="231">
                  <c:v>-0.56072857423018019</c:v>
                </c:pt>
                <c:pt idx="232">
                  <c:v>-0.5624347442292974</c:v>
                </c:pt>
                <c:pt idx="233">
                  <c:v>-0.56184272598671259</c:v>
                </c:pt>
                <c:pt idx="234">
                  <c:v>-0.55901699437494745</c:v>
                </c:pt>
                <c:pt idx="235">
                  <c:v>-0.5540322932223235</c:v>
                </c:pt>
                <c:pt idx="236">
                  <c:v>-0.54697319687728185</c:v>
                </c:pt>
                <c:pt idx="237">
                  <c:v>-0.53793362471732908</c:v>
                </c:pt>
                <c:pt idx="238">
                  <c:v>-0.5270163110573679</c:v>
                </c:pt>
                <c:pt idx="239">
                  <c:v>-0.51433223312831899</c:v>
                </c:pt>
                <c:pt idx="240">
                  <c:v>-0.50000000000000044</c:v>
                </c:pt>
                <c:pt idx="241">
                  <c:v>-0.48414520551114093</c:v>
                </c:pt>
                <c:pt idx="242">
                  <c:v>-0.46689974844332938</c:v>
                </c:pt>
                <c:pt idx="243">
                  <c:v>-0.44840112333371052</c:v>
                </c:pt>
                <c:pt idx="244">
                  <c:v>-0.42879168546266344</c:v>
                </c:pt>
                <c:pt idx="245">
                  <c:v>-0.4082178936767355</c:v>
                </c:pt>
                <c:pt idx="246">
                  <c:v>-0.38682953481325572</c:v>
                </c:pt>
                <c:pt idx="247">
                  <c:v>-0.3647789335807492</c:v>
                </c:pt>
                <c:pt idx="248">
                  <c:v>-0.34222015181807541</c:v>
                </c:pt>
                <c:pt idx="249">
                  <c:v>-0.31930818110487097</c:v>
                </c:pt>
                <c:pt idx="250">
                  <c:v>-0.29619813272602474</c:v>
                </c:pt>
                <c:pt idx="251">
                  <c:v>-0.2730444290035271</c:v>
                </c:pt>
                <c:pt idx="252">
                  <c:v>-0.25000000000000022</c:v>
                </c:pt>
                <c:pt idx="253">
                  <c:v>-0.2272154895695653</c:v>
                </c:pt>
                <c:pt idx="254">
                  <c:v>-0.20483847468367386</c:v>
                </c:pt>
                <c:pt idx="255">
                  <c:v>-0.18301270189221919</c:v>
                </c:pt>
                <c:pt idx="256">
                  <c:v>-0.16187734469409015</c:v>
                </c:pt>
                <c:pt idx="257">
                  <c:v>-0.14156628548675465</c:v>
                </c:pt>
                <c:pt idx="258">
                  <c:v>-0.12220742564187187</c:v>
                </c:pt>
                <c:pt idx="259">
                  <c:v>-0.10392202711406878</c:v>
                </c:pt>
                <c:pt idx="260">
                  <c:v>-8.6824088833465152E-2</c:v>
                </c:pt>
                <c:pt idx="261">
                  <c:v>-7.1019760960103206E-2</c:v>
                </c:pt>
                <c:pt idx="262">
                  <c:v>-5.6606799890946025E-2</c:v>
                </c:pt>
                <c:pt idx="263">
                  <c:v>-4.367406670853452E-2</c:v>
                </c:pt>
                <c:pt idx="264">
                  <c:v>-3.23010715456023E-2</c:v>
                </c:pt>
                <c:pt idx="265">
                  <c:v>-2.2557566113149852E-2</c:v>
                </c:pt>
                <c:pt idx="266">
                  <c:v>-1.4503186401625845E-2</c:v>
                </c:pt>
                <c:pt idx="267">
                  <c:v>-8.1871473172340226E-3</c:v>
                </c:pt>
                <c:pt idx="268">
                  <c:v>-3.6479907591271399E-3</c:v>
                </c:pt>
                <c:pt idx="269">
                  <c:v>-9.1338837963578223E-4</c:v>
                </c:pt>
                <c:pt idx="270">
                  <c:v>0</c:v>
                </c:pt>
                <c:pt idx="271">
                  <c:v>-9.1338837963572672E-4</c:v>
                </c:pt>
                <c:pt idx="272">
                  <c:v>-3.6479907591270289E-3</c:v>
                </c:pt>
                <c:pt idx="273">
                  <c:v>-8.187147317233856E-3</c:v>
                </c:pt>
                <c:pt idx="274">
                  <c:v>-1.4503186401625678E-2</c:v>
                </c:pt>
                <c:pt idx="275">
                  <c:v>-2.2557566113149685E-2</c:v>
                </c:pt>
                <c:pt idx="276">
                  <c:v>-3.2301071545602078E-2</c:v>
                </c:pt>
                <c:pt idx="277">
                  <c:v>-4.3674066708534909E-2</c:v>
                </c:pt>
                <c:pt idx="278">
                  <c:v>-5.6606799890946469E-2</c:v>
                </c:pt>
                <c:pt idx="279">
                  <c:v>-7.1019760960102873E-2</c:v>
                </c:pt>
                <c:pt idx="280">
                  <c:v>-8.6824088833464819E-2</c:v>
                </c:pt>
                <c:pt idx="281">
                  <c:v>-0.10392202711406756</c:v>
                </c:pt>
                <c:pt idx="282">
                  <c:v>-0.12220742564187048</c:v>
                </c:pt>
                <c:pt idx="283">
                  <c:v>-0.14156628548675421</c:v>
                </c:pt>
                <c:pt idx="284">
                  <c:v>-0.16187734469408971</c:v>
                </c:pt>
                <c:pt idx="285">
                  <c:v>-0.18301270189221983</c:v>
                </c:pt>
                <c:pt idx="286">
                  <c:v>-0.20483847468367453</c:v>
                </c:pt>
                <c:pt idx="287">
                  <c:v>-0.22721548956956486</c:v>
                </c:pt>
                <c:pt idx="288">
                  <c:v>-0.24999999999999975</c:v>
                </c:pt>
                <c:pt idx="289">
                  <c:v>-0.2730444290035266</c:v>
                </c:pt>
                <c:pt idx="290">
                  <c:v>-0.29619813272602302</c:v>
                </c:pt>
                <c:pt idx="291">
                  <c:v>-0.3193081811048693</c:v>
                </c:pt>
                <c:pt idx="292">
                  <c:v>-0.34222015181807497</c:v>
                </c:pt>
                <c:pt idx="293">
                  <c:v>-0.36477893358074875</c:v>
                </c:pt>
                <c:pt idx="294">
                  <c:v>-0.38682953481325633</c:v>
                </c:pt>
                <c:pt idx="295">
                  <c:v>-0.40821789367673506</c:v>
                </c:pt>
                <c:pt idx="296">
                  <c:v>-0.428791685462663</c:v>
                </c:pt>
                <c:pt idx="297">
                  <c:v>-0.44840112333371007</c:v>
                </c:pt>
                <c:pt idx="298">
                  <c:v>-0.46689974844332904</c:v>
                </c:pt>
                <c:pt idx="299">
                  <c:v>-0.4841452055111406</c:v>
                </c:pt>
                <c:pt idx="300">
                  <c:v>-0.50000000000000011</c:v>
                </c:pt>
                <c:pt idx="301">
                  <c:v>-0.51433223312831866</c:v>
                </c:pt>
                <c:pt idx="302">
                  <c:v>-0.52701631105736757</c:v>
                </c:pt>
                <c:pt idx="303">
                  <c:v>-0.53793362471732897</c:v>
                </c:pt>
                <c:pt idx="304">
                  <c:v>-0.5469731968772813</c:v>
                </c:pt>
                <c:pt idx="305">
                  <c:v>-0.55403229322232339</c:v>
                </c:pt>
                <c:pt idx="306">
                  <c:v>-0.55901699437494734</c:v>
                </c:pt>
                <c:pt idx="307">
                  <c:v>-0.56184272598671248</c:v>
                </c:pt>
                <c:pt idx="308">
                  <c:v>-0.56243474422929729</c:v>
                </c:pt>
                <c:pt idx="309">
                  <c:v>-0.56072857423018019</c:v>
                </c:pt>
                <c:pt idx="310">
                  <c:v>-0.55667039922641937</c:v>
                </c:pt>
                <c:pt idx="311">
                  <c:v>-0.55021739844919226</c:v>
                </c:pt>
                <c:pt idx="312">
                  <c:v>-0.54133803200072983</c:v>
                </c:pt>
                <c:pt idx="313">
                  <c:v>-0.53001227124284833</c:v>
                </c:pt>
                <c:pt idx="314">
                  <c:v>-0.51623177348116334</c:v>
                </c:pt>
                <c:pt idx="315">
                  <c:v>-0.50000000000000022</c:v>
                </c:pt>
                <c:pt idx="316">
                  <c:v>-0.48133227677866208</c:v>
                </c:pt>
                <c:pt idx="317">
                  <c:v>-0.46025579749872214</c:v>
                </c:pt>
                <c:pt idx="318">
                  <c:v>-0.43680956873307597</c:v>
                </c:pt>
                <c:pt idx="319">
                  <c:v>-0.41104429748912691</c:v>
                </c:pt>
                <c:pt idx="320">
                  <c:v>-0.38302222155948956</c:v>
                </c:pt>
                <c:pt idx="321">
                  <c:v>-0.35281688341242168</c:v>
                </c:pt>
                <c:pt idx="322">
                  <c:v>-0.32051284862963098</c:v>
                </c:pt>
                <c:pt idx="323">
                  <c:v>-0.28620537016971348</c:v>
                </c:pt>
                <c:pt idx="324">
                  <c:v>-0.25000000000000044</c:v>
                </c:pt>
                <c:pt idx="325">
                  <c:v>-0.21201214989665559</c:v>
                </c:pt>
                <c:pt idx="326">
                  <c:v>-0.17236660346137098</c:v>
                </c:pt>
                <c:pt idx="327">
                  <c:v>-0.13119698164152885</c:v>
                </c:pt>
                <c:pt idx="328">
                  <c:v>-8.864516426829297E-2</c:v>
                </c:pt>
                <c:pt idx="329">
                  <c:v>-4.4860670342428854E-2</c:v>
                </c:pt>
                <c:pt idx="330">
                  <c:v>-1.3322676295501878E-15</c:v>
                </c:pt>
                <c:pt idx="331">
                  <c:v>4.577405872206422E-2</c:v>
                </c:pt>
                <c:pt idx="332">
                  <c:v>9.2293155027417334E-2</c:v>
                </c:pt>
                <c:pt idx="333">
                  <c:v>0.13938412895876226</c:v>
                </c:pt>
                <c:pt idx="334">
                  <c:v>0.18686978986299652</c:v>
                </c:pt>
                <c:pt idx="335">
                  <c:v>0.23456971600980278</c:v>
                </c:pt>
                <c:pt idx="336">
                  <c:v>0.28230107154560258</c:v>
                </c:pt>
                <c:pt idx="337">
                  <c:v>0.32987943687824539</c:v>
                </c:pt>
                <c:pt idx="338">
                  <c:v>0.37711964852057517</c:v>
                </c:pt>
                <c:pt idx="339">
                  <c:v>0.4238366443725225</c:v>
                </c:pt>
                <c:pt idx="340">
                  <c:v>0.4698463103929546</c:v>
                </c:pt>
                <c:pt idx="341">
                  <c:v>0.51496632460319247</c:v>
                </c:pt>
                <c:pt idx="342">
                  <c:v>0.55901699437494679</c:v>
                </c:pt>
                <c:pt idx="343">
                  <c:v>0.6018220829854779</c:v>
                </c:pt>
                <c:pt idx="344">
                  <c:v>0.64320962147275029</c:v>
                </c:pt>
                <c:pt idx="345">
                  <c:v>0.68301270189221941</c:v>
                </c:pt>
                <c:pt idx="346">
                  <c:v>0.72107024816483656</c:v>
                </c:pt>
                <c:pt idx="347">
                  <c:v>0.75722776081241194</c:v>
                </c:pt>
                <c:pt idx="348">
                  <c:v>0.79133803200072861</c:v>
                </c:pt>
                <c:pt idx="349">
                  <c:v>0.82326182745271947</c:v>
                </c:pt>
                <c:pt idx="350">
                  <c:v>0.85286853195244172</c:v>
                </c:pt>
                <c:pt idx="351">
                  <c:v>0.8800367553350501</c:v>
                </c:pt>
                <c:pt idx="352">
                  <c:v>0.90465489604737193</c:v>
                </c:pt>
                <c:pt idx="353">
                  <c:v>0.92662165956746101</c:v>
                </c:pt>
                <c:pt idx="354">
                  <c:v>0.94584652918820333</c:v>
                </c:pt>
                <c:pt idx="355">
                  <c:v>0.96225018689905806</c:v>
                </c:pt>
                <c:pt idx="356">
                  <c:v>0.97576488233994496</c:v>
                </c:pt>
                <c:pt idx="357">
                  <c:v>0.98633474805103916</c:v>
                </c:pt>
                <c:pt idx="358">
                  <c:v>0.99391605950069728</c:v>
                </c:pt>
                <c:pt idx="359">
                  <c:v>0.99847743863945981</c:v>
                </c:pt>
                <c:pt idx="360">
                  <c:v>1</c:v>
                </c:pt>
                <c:pt idx="361">
                  <c:v>0.99847743863946015</c:v>
                </c:pt>
                <c:pt idx="362">
                  <c:v>0.9939160595006975</c:v>
                </c:pt>
                <c:pt idx="363">
                  <c:v>0.98633474805103938</c:v>
                </c:pt>
                <c:pt idx="364">
                  <c:v>0.97576488233994474</c:v>
                </c:pt>
                <c:pt idx="365">
                  <c:v>0.96225018689905784</c:v>
                </c:pt>
                <c:pt idx="366">
                  <c:v>0.94584652918820389</c:v>
                </c:pt>
                <c:pt idx="367">
                  <c:v>0.92662165956746145</c:v>
                </c:pt>
                <c:pt idx="368">
                  <c:v>0.9046548960473737</c:v>
                </c:pt>
                <c:pt idx="369">
                  <c:v>0.88003675533505088</c:v>
                </c:pt>
                <c:pt idx="370">
                  <c:v>0.85286853195244394</c:v>
                </c:pt>
                <c:pt idx="371">
                  <c:v>0.82326182745271881</c:v>
                </c:pt>
                <c:pt idx="372">
                  <c:v>0.79133803200073105</c:v>
                </c:pt>
                <c:pt idx="373">
                  <c:v>0.75722776081241294</c:v>
                </c:pt>
                <c:pt idx="374">
                  <c:v>0.72107024816483567</c:v>
                </c:pt>
                <c:pt idx="375">
                  <c:v>0.68301270189222052</c:v>
                </c:pt>
                <c:pt idx="376">
                  <c:v>0.6432096214727514</c:v>
                </c:pt>
                <c:pt idx="377">
                  <c:v>0.60182208298547701</c:v>
                </c:pt>
                <c:pt idx="378">
                  <c:v>0.55901699437494801</c:v>
                </c:pt>
                <c:pt idx="379">
                  <c:v>0.51496632460319602</c:v>
                </c:pt>
                <c:pt idx="380">
                  <c:v>0.46984631039295355</c:v>
                </c:pt>
                <c:pt idx="381">
                  <c:v>0.42383664437252611</c:v>
                </c:pt>
                <c:pt idx="382">
                  <c:v>0.3771196485205765</c:v>
                </c:pt>
                <c:pt idx="383">
                  <c:v>0.3298794368782515</c:v>
                </c:pt>
                <c:pt idx="384">
                  <c:v>0.28230107154560391</c:v>
                </c:pt>
                <c:pt idx="385">
                  <c:v>0.23456971600980414</c:v>
                </c:pt>
                <c:pt idx="386">
                  <c:v>0.18686978986299546</c:v>
                </c:pt>
                <c:pt idx="387">
                  <c:v>0.13938412895876118</c:v>
                </c:pt>
                <c:pt idx="388">
                  <c:v>9.2293155027418611E-2</c:v>
                </c:pt>
                <c:pt idx="389">
                  <c:v>4.5774058722063166E-2</c:v>
                </c:pt>
                <c:pt idx="390">
                  <c:v>2.2204460492503131E-15</c:v>
                </c:pt>
                <c:pt idx="391">
                  <c:v>-4.4860670342427578E-2</c:v>
                </c:pt>
                <c:pt idx="392">
                  <c:v>-8.8645164268289556E-2</c:v>
                </c:pt>
                <c:pt idx="393">
                  <c:v>-0.13119698164152765</c:v>
                </c:pt>
                <c:pt idx="394">
                  <c:v>-0.17236660346136776</c:v>
                </c:pt>
                <c:pt idx="395">
                  <c:v>-0.21201214989665451</c:v>
                </c:pt>
                <c:pt idx="396">
                  <c:v>-0.25000000000000133</c:v>
                </c:pt>
                <c:pt idx="397">
                  <c:v>-0.28620537016971243</c:v>
                </c:pt>
                <c:pt idx="398">
                  <c:v>-0.32051284862963003</c:v>
                </c:pt>
                <c:pt idx="399">
                  <c:v>-0.35281688341241924</c:v>
                </c:pt>
                <c:pt idx="400">
                  <c:v>-0.38302222155948873</c:v>
                </c:pt>
                <c:pt idx="401">
                  <c:v>-0.41104429748912613</c:v>
                </c:pt>
                <c:pt idx="402">
                  <c:v>-0.43680956873307653</c:v>
                </c:pt>
                <c:pt idx="403">
                  <c:v>-0.46025579749872153</c:v>
                </c:pt>
                <c:pt idx="404">
                  <c:v>-0.48133227677866153</c:v>
                </c:pt>
                <c:pt idx="405">
                  <c:v>-0.49999999999999883</c:v>
                </c:pt>
                <c:pt idx="406">
                  <c:v>-0.51623177348116223</c:v>
                </c:pt>
                <c:pt idx="407">
                  <c:v>-0.53001227124284789</c:v>
                </c:pt>
                <c:pt idx="408">
                  <c:v>-0.54133803200072905</c:v>
                </c:pt>
                <c:pt idx="409">
                  <c:v>-0.55021739844919204</c:v>
                </c:pt>
                <c:pt idx="410">
                  <c:v>-0.55667039922641925</c:v>
                </c:pt>
                <c:pt idx="411">
                  <c:v>-0.56072857423018019</c:v>
                </c:pt>
                <c:pt idx="412">
                  <c:v>-0.56243474422929729</c:v>
                </c:pt>
                <c:pt idx="413">
                  <c:v>-0.56184272598671259</c:v>
                </c:pt>
                <c:pt idx="414">
                  <c:v>-0.55901699437494767</c:v>
                </c:pt>
                <c:pt idx="415">
                  <c:v>-0.5540322932223235</c:v>
                </c:pt>
                <c:pt idx="416">
                  <c:v>-0.54697319687728152</c:v>
                </c:pt>
                <c:pt idx="417">
                  <c:v>-0.5379336247173292</c:v>
                </c:pt>
                <c:pt idx="418">
                  <c:v>-0.52701631105736801</c:v>
                </c:pt>
                <c:pt idx="419">
                  <c:v>-0.51433223312831911</c:v>
                </c:pt>
                <c:pt idx="420">
                  <c:v>-0.49999999999999978</c:v>
                </c:pt>
                <c:pt idx="421">
                  <c:v>-0.48414520551114193</c:v>
                </c:pt>
                <c:pt idx="422">
                  <c:v>-0.46689974844332949</c:v>
                </c:pt>
                <c:pt idx="423">
                  <c:v>-0.44840112333371063</c:v>
                </c:pt>
                <c:pt idx="424">
                  <c:v>-0.42879168546266355</c:v>
                </c:pt>
                <c:pt idx="425">
                  <c:v>-0.40821789367673567</c:v>
                </c:pt>
                <c:pt idx="426">
                  <c:v>-0.38682953481325583</c:v>
                </c:pt>
                <c:pt idx="427">
                  <c:v>-0.3647789335807482</c:v>
                </c:pt>
                <c:pt idx="428">
                  <c:v>-0.34222015181807564</c:v>
                </c:pt>
                <c:pt idx="429">
                  <c:v>-0.31930818110487003</c:v>
                </c:pt>
                <c:pt idx="430">
                  <c:v>-0.29619813272602491</c:v>
                </c:pt>
                <c:pt idx="431">
                  <c:v>-0.27304442900352721</c:v>
                </c:pt>
                <c:pt idx="432">
                  <c:v>-0.25000000000000044</c:v>
                </c:pt>
                <c:pt idx="433">
                  <c:v>-0.22721548956956433</c:v>
                </c:pt>
                <c:pt idx="434">
                  <c:v>-0.20483847468367516</c:v>
                </c:pt>
                <c:pt idx="435">
                  <c:v>-0.1830127018922193</c:v>
                </c:pt>
                <c:pt idx="436">
                  <c:v>-0.16187734469409132</c:v>
                </c:pt>
                <c:pt idx="437">
                  <c:v>-0.14156628548675476</c:v>
                </c:pt>
                <c:pt idx="438">
                  <c:v>-0.12220742564187098</c:v>
                </c:pt>
                <c:pt idx="439">
                  <c:v>-0.10392202711406889</c:v>
                </c:pt>
                <c:pt idx="440">
                  <c:v>-8.6824088833465263E-2</c:v>
                </c:pt>
                <c:pt idx="441">
                  <c:v>-7.1019760960103373E-2</c:v>
                </c:pt>
                <c:pt idx="442">
                  <c:v>-5.6606799890946136E-2</c:v>
                </c:pt>
                <c:pt idx="443">
                  <c:v>-4.3674066708535242E-2</c:v>
                </c:pt>
                <c:pt idx="444">
                  <c:v>-3.2301071545602411E-2</c:v>
                </c:pt>
                <c:pt idx="445">
                  <c:v>-2.2557566113150407E-2</c:v>
                </c:pt>
                <c:pt idx="446">
                  <c:v>-1.45031864016259E-2</c:v>
                </c:pt>
                <c:pt idx="447">
                  <c:v>-8.1871473172340226E-3</c:v>
                </c:pt>
                <c:pt idx="448">
                  <c:v>-3.6479907591269733E-3</c:v>
                </c:pt>
                <c:pt idx="449">
                  <c:v>-9.1338837963578223E-4</c:v>
                </c:pt>
                <c:pt idx="450">
                  <c:v>0</c:v>
                </c:pt>
                <c:pt idx="451">
                  <c:v>-9.1338837963578223E-4</c:v>
                </c:pt>
                <c:pt idx="452">
                  <c:v>-3.6479907591268068E-3</c:v>
                </c:pt>
                <c:pt idx="453">
                  <c:v>-8.1871473172338005E-3</c:v>
                </c:pt>
                <c:pt idx="454">
                  <c:v>-1.4503186401625234E-2</c:v>
                </c:pt>
                <c:pt idx="455">
                  <c:v>-2.255756611314963E-2</c:v>
                </c:pt>
                <c:pt idx="456">
                  <c:v>-3.2301071545602023E-2</c:v>
                </c:pt>
                <c:pt idx="457">
                  <c:v>-4.3674066708534853E-2</c:v>
                </c:pt>
                <c:pt idx="458">
                  <c:v>-5.6606799890945692E-2</c:v>
                </c:pt>
                <c:pt idx="459">
                  <c:v>-7.1019760960102041E-2</c:v>
                </c:pt>
                <c:pt idx="460">
                  <c:v>-8.6824088833464708E-2</c:v>
                </c:pt>
                <c:pt idx="461">
                  <c:v>-0.10392202711406834</c:v>
                </c:pt>
                <c:pt idx="462">
                  <c:v>-0.12220742564187231</c:v>
                </c:pt>
                <c:pt idx="463">
                  <c:v>-0.1415662854867541</c:v>
                </c:pt>
                <c:pt idx="464">
                  <c:v>-0.16187734469409065</c:v>
                </c:pt>
                <c:pt idx="465">
                  <c:v>-0.18301270189221858</c:v>
                </c:pt>
                <c:pt idx="466">
                  <c:v>-0.20483847468367436</c:v>
                </c:pt>
                <c:pt idx="467">
                  <c:v>-0.22721548956956353</c:v>
                </c:pt>
                <c:pt idx="468">
                  <c:v>-0.24999999999999958</c:v>
                </c:pt>
                <c:pt idx="469">
                  <c:v>-0.27304442900352527</c:v>
                </c:pt>
                <c:pt idx="470">
                  <c:v>-0.29619813272602286</c:v>
                </c:pt>
                <c:pt idx="471">
                  <c:v>-0.31930818110487036</c:v>
                </c:pt>
                <c:pt idx="472">
                  <c:v>-0.34222015181807364</c:v>
                </c:pt>
                <c:pt idx="473">
                  <c:v>-0.36477893358074859</c:v>
                </c:pt>
                <c:pt idx="474">
                  <c:v>-0.38682953481325616</c:v>
                </c:pt>
                <c:pt idx="475">
                  <c:v>-0.40821789367673389</c:v>
                </c:pt>
                <c:pt idx="476">
                  <c:v>-0.42879168546266289</c:v>
                </c:pt>
                <c:pt idx="477">
                  <c:v>-0.4484011233337109</c:v>
                </c:pt>
                <c:pt idx="478">
                  <c:v>-0.46689974844332888</c:v>
                </c:pt>
                <c:pt idx="479">
                  <c:v>-0.48414520551114137</c:v>
                </c:pt>
                <c:pt idx="480">
                  <c:v>-0.49999999999999922</c:v>
                </c:pt>
                <c:pt idx="481">
                  <c:v>-0.51433223312831866</c:v>
                </c:pt>
                <c:pt idx="482">
                  <c:v>-0.52701631105736813</c:v>
                </c:pt>
                <c:pt idx="483">
                  <c:v>-0.53793362471732886</c:v>
                </c:pt>
                <c:pt idx="484">
                  <c:v>-0.54697319687728163</c:v>
                </c:pt>
                <c:pt idx="485">
                  <c:v>-0.55403229322232306</c:v>
                </c:pt>
                <c:pt idx="486">
                  <c:v>-0.55901699437494734</c:v>
                </c:pt>
                <c:pt idx="487">
                  <c:v>-0.56184272598671248</c:v>
                </c:pt>
                <c:pt idx="488">
                  <c:v>-0.5624347442292974</c:v>
                </c:pt>
                <c:pt idx="489">
                  <c:v>-0.56072857423018019</c:v>
                </c:pt>
                <c:pt idx="490">
                  <c:v>-0.5566703992264197</c:v>
                </c:pt>
                <c:pt idx="491">
                  <c:v>-0.55021739844919226</c:v>
                </c:pt>
                <c:pt idx="492">
                  <c:v>-0.54133803200072939</c:v>
                </c:pt>
                <c:pt idx="493">
                  <c:v>-0.53001227124284711</c:v>
                </c:pt>
                <c:pt idx="494">
                  <c:v>-0.51623177348116267</c:v>
                </c:pt>
                <c:pt idx="495">
                  <c:v>-0.49999999999999944</c:v>
                </c:pt>
                <c:pt idx="496">
                  <c:v>-0.48133227677866225</c:v>
                </c:pt>
                <c:pt idx="497">
                  <c:v>-0.46025579749872231</c:v>
                </c:pt>
                <c:pt idx="498">
                  <c:v>-0.43680956873307741</c:v>
                </c:pt>
                <c:pt idx="499">
                  <c:v>-0.41104429748912708</c:v>
                </c:pt>
                <c:pt idx="500">
                  <c:v>-0.38302222155949123</c:v>
                </c:pt>
                <c:pt idx="501">
                  <c:v>-0.35281688341242196</c:v>
                </c:pt>
                <c:pt idx="502">
                  <c:v>-0.32051284862962953</c:v>
                </c:pt>
                <c:pt idx="503">
                  <c:v>-0.28620537016971548</c:v>
                </c:pt>
                <c:pt idx="504">
                  <c:v>-0.25000000000000072</c:v>
                </c:pt>
                <c:pt idx="505">
                  <c:v>-0.21201214989665781</c:v>
                </c:pt>
                <c:pt idx="506">
                  <c:v>-0.17236660346137125</c:v>
                </c:pt>
                <c:pt idx="507">
                  <c:v>-0.13119698164152913</c:v>
                </c:pt>
                <c:pt idx="508">
                  <c:v>-8.8645164268288862E-2</c:v>
                </c:pt>
                <c:pt idx="509">
                  <c:v>-4.4860670342429187E-2</c:v>
                </c:pt>
                <c:pt idx="510">
                  <c:v>6.3837823915946501E-16</c:v>
                </c:pt>
                <c:pt idx="511">
                  <c:v>4.5774058722061556E-2</c:v>
                </c:pt>
                <c:pt idx="512">
                  <c:v>9.2293155027417001E-2</c:v>
                </c:pt>
                <c:pt idx="513">
                  <c:v>0.13938412895876431</c:v>
                </c:pt>
                <c:pt idx="514">
                  <c:v>0.1868697898629938</c:v>
                </c:pt>
                <c:pt idx="515">
                  <c:v>0.23456971600980492</c:v>
                </c:pt>
                <c:pt idx="516">
                  <c:v>0.2823010715455998</c:v>
                </c:pt>
                <c:pt idx="517">
                  <c:v>0.32987943687824745</c:v>
                </c:pt>
                <c:pt idx="518">
                  <c:v>0.37711964852057245</c:v>
                </c:pt>
                <c:pt idx="519">
                  <c:v>0.42383664437252211</c:v>
                </c:pt>
                <c:pt idx="520">
                  <c:v>0.46984631039295432</c:v>
                </c:pt>
                <c:pt idx="521">
                  <c:v>0.51496632460319214</c:v>
                </c:pt>
                <c:pt idx="522">
                  <c:v>0.55901699437494656</c:v>
                </c:pt>
                <c:pt idx="523">
                  <c:v>0.60182208298547768</c:v>
                </c:pt>
                <c:pt idx="524">
                  <c:v>0.64320962147275407</c:v>
                </c:pt>
                <c:pt idx="525">
                  <c:v>0.68301270189221919</c:v>
                </c:pt>
                <c:pt idx="526">
                  <c:v>0.72107024816483822</c:v>
                </c:pt>
                <c:pt idx="527">
                  <c:v>0.75722776081241172</c:v>
                </c:pt>
                <c:pt idx="528">
                  <c:v>0.79133803200072994</c:v>
                </c:pt>
                <c:pt idx="529">
                  <c:v>0.8232618274527177</c:v>
                </c:pt>
                <c:pt idx="530">
                  <c:v>0.85286853195244294</c:v>
                </c:pt>
                <c:pt idx="531">
                  <c:v>0.88003675533504855</c:v>
                </c:pt>
                <c:pt idx="532">
                  <c:v>0.9046548960473717</c:v>
                </c:pt>
                <c:pt idx="533">
                  <c:v>0.92662165956745979</c:v>
                </c:pt>
                <c:pt idx="534">
                  <c:v>0.94584652918820233</c:v>
                </c:pt>
                <c:pt idx="535">
                  <c:v>0.96225018689905806</c:v>
                </c:pt>
                <c:pt idx="536">
                  <c:v>0.97576488233994363</c:v>
                </c:pt>
                <c:pt idx="537">
                  <c:v>0.98633474805103916</c:v>
                </c:pt>
                <c:pt idx="538">
                  <c:v>0.99391605950069728</c:v>
                </c:pt>
                <c:pt idx="539">
                  <c:v>0.99847743863946015</c:v>
                </c:pt>
                <c:pt idx="540">
                  <c:v>1</c:v>
                </c:pt>
                <c:pt idx="541">
                  <c:v>0.99847743863945992</c:v>
                </c:pt>
                <c:pt idx="542">
                  <c:v>0.9939160595006975</c:v>
                </c:pt>
                <c:pt idx="543">
                  <c:v>0.9863347480510396</c:v>
                </c:pt>
                <c:pt idx="544">
                  <c:v>0.97576488233994418</c:v>
                </c:pt>
                <c:pt idx="545">
                  <c:v>0.96225018689905861</c:v>
                </c:pt>
                <c:pt idx="546">
                  <c:v>0.945846529188203</c:v>
                </c:pt>
                <c:pt idx="547">
                  <c:v>0.92662165956746279</c:v>
                </c:pt>
                <c:pt idx="548">
                  <c:v>0.90465489604737259</c:v>
                </c:pt>
                <c:pt idx="549">
                  <c:v>0.88003675533505232</c:v>
                </c:pt>
                <c:pt idx="550">
                  <c:v>0.85286853195244405</c:v>
                </c:pt>
                <c:pt idx="551">
                  <c:v>0.82326182745272214</c:v>
                </c:pt>
                <c:pt idx="552">
                  <c:v>0.79133803200073138</c:v>
                </c:pt>
                <c:pt idx="553">
                  <c:v>0.75722776081241316</c:v>
                </c:pt>
                <c:pt idx="554">
                  <c:v>0.721070248164836</c:v>
                </c:pt>
                <c:pt idx="555">
                  <c:v>0.68301270189221686</c:v>
                </c:pt>
                <c:pt idx="556">
                  <c:v>0.64320962147275162</c:v>
                </c:pt>
                <c:pt idx="557">
                  <c:v>0.60182208298547513</c:v>
                </c:pt>
                <c:pt idx="558">
                  <c:v>0.55901699437494834</c:v>
                </c:pt>
                <c:pt idx="559">
                  <c:v>0.51496632460319403</c:v>
                </c:pt>
                <c:pt idx="560">
                  <c:v>0.46984631039295621</c:v>
                </c:pt>
                <c:pt idx="561">
                  <c:v>0.42383664437252411</c:v>
                </c:pt>
                <c:pt idx="562">
                  <c:v>0.37711964852057922</c:v>
                </c:pt>
                <c:pt idx="563">
                  <c:v>0.3298794368782495</c:v>
                </c:pt>
                <c:pt idx="564">
                  <c:v>0.28230107154560669</c:v>
                </c:pt>
                <c:pt idx="565">
                  <c:v>0.23456971600980692</c:v>
                </c:pt>
                <c:pt idx="566">
                  <c:v>0.18686978986299582</c:v>
                </c:pt>
                <c:pt idx="567">
                  <c:v>0.13938412895876628</c:v>
                </c:pt>
                <c:pt idx="568">
                  <c:v>9.2293155027418972E-2</c:v>
                </c:pt>
                <c:pt idx="569">
                  <c:v>4.5774058722063499E-2</c:v>
                </c:pt>
                <c:pt idx="570">
                  <c:v>-2.0816681711721685E-15</c:v>
                </c:pt>
                <c:pt idx="571">
                  <c:v>-4.48606703424273E-2</c:v>
                </c:pt>
                <c:pt idx="572">
                  <c:v>-8.8645164268291415E-2</c:v>
                </c:pt>
                <c:pt idx="573">
                  <c:v>-0.13119698164152732</c:v>
                </c:pt>
                <c:pt idx="574">
                  <c:v>-0.17236660346136959</c:v>
                </c:pt>
                <c:pt idx="575">
                  <c:v>-0.21201214989665224</c:v>
                </c:pt>
                <c:pt idx="576">
                  <c:v>-0.24999999999999914</c:v>
                </c:pt>
                <c:pt idx="577">
                  <c:v>-0.28620537016971404</c:v>
                </c:pt>
                <c:pt idx="578">
                  <c:v>-0.32051284862962809</c:v>
                </c:pt>
                <c:pt idx="579">
                  <c:v>-0.35281688341242062</c:v>
                </c:pt>
                <c:pt idx="580">
                  <c:v>-0.38302222155948706</c:v>
                </c:pt>
                <c:pt idx="581">
                  <c:v>-0.41104429748912596</c:v>
                </c:pt>
                <c:pt idx="582">
                  <c:v>-0.43680956873307386</c:v>
                </c:pt>
                <c:pt idx="583">
                  <c:v>-0.46025579749872136</c:v>
                </c:pt>
                <c:pt idx="584">
                  <c:v>-0.48133227677866142</c:v>
                </c:pt>
                <c:pt idx="585">
                  <c:v>-0.50000000000000044</c:v>
                </c:pt>
                <c:pt idx="586">
                  <c:v>-0.51623177348116212</c:v>
                </c:pt>
                <c:pt idx="587">
                  <c:v>-0.53001227124284789</c:v>
                </c:pt>
                <c:pt idx="588">
                  <c:v>-0.54133803200073005</c:v>
                </c:pt>
                <c:pt idx="589">
                  <c:v>-0.55021739844919204</c:v>
                </c:pt>
                <c:pt idx="590">
                  <c:v>-0.55667039922641948</c:v>
                </c:pt>
                <c:pt idx="591">
                  <c:v>-0.56072857423017997</c:v>
                </c:pt>
                <c:pt idx="592">
                  <c:v>-0.5624347442292974</c:v>
                </c:pt>
                <c:pt idx="593">
                  <c:v>-0.5618427259867127</c:v>
                </c:pt>
                <c:pt idx="594">
                  <c:v>-0.55901699437494745</c:v>
                </c:pt>
                <c:pt idx="595">
                  <c:v>-0.55403229322232395</c:v>
                </c:pt>
                <c:pt idx="596">
                  <c:v>-0.54697319687728196</c:v>
                </c:pt>
                <c:pt idx="597">
                  <c:v>-0.53793362471733031</c:v>
                </c:pt>
                <c:pt idx="598">
                  <c:v>-0.52701631105736868</c:v>
                </c:pt>
                <c:pt idx="599">
                  <c:v>-0.51433223312831911</c:v>
                </c:pt>
                <c:pt idx="600">
                  <c:v>-0.49999999999999989</c:v>
                </c:pt>
                <c:pt idx="601">
                  <c:v>-0.48414520551114038</c:v>
                </c:pt>
                <c:pt idx="602">
                  <c:v>-0.46689974844332965</c:v>
                </c:pt>
                <c:pt idx="603">
                  <c:v>-0.44840112333370974</c:v>
                </c:pt>
                <c:pt idx="604">
                  <c:v>-0.42879168546266366</c:v>
                </c:pt>
                <c:pt idx="605">
                  <c:v>-0.40821789367673478</c:v>
                </c:pt>
                <c:pt idx="606">
                  <c:v>-0.3868295348132571</c:v>
                </c:pt>
                <c:pt idx="607">
                  <c:v>-0.36477893358074953</c:v>
                </c:pt>
                <c:pt idx="608">
                  <c:v>-0.34222015181807691</c:v>
                </c:pt>
                <c:pt idx="609">
                  <c:v>-0.3193081811048713</c:v>
                </c:pt>
                <c:pt idx="610">
                  <c:v>-0.29619813272602386</c:v>
                </c:pt>
                <c:pt idx="611">
                  <c:v>-0.27304442900352854</c:v>
                </c:pt>
                <c:pt idx="612">
                  <c:v>-0.25000000000000056</c:v>
                </c:pt>
                <c:pt idx="613">
                  <c:v>-0.22721548956956675</c:v>
                </c:pt>
                <c:pt idx="614">
                  <c:v>-0.20483847468367528</c:v>
                </c:pt>
                <c:pt idx="615">
                  <c:v>-0.18301270189221946</c:v>
                </c:pt>
                <c:pt idx="616">
                  <c:v>-0.16187734469408938</c:v>
                </c:pt>
                <c:pt idx="617">
                  <c:v>-0.14156628548675498</c:v>
                </c:pt>
                <c:pt idx="618">
                  <c:v>-0.1222074256418712</c:v>
                </c:pt>
                <c:pt idx="619">
                  <c:v>-0.10392202711406728</c:v>
                </c:pt>
                <c:pt idx="620">
                  <c:v>-8.6824088833465374E-2</c:v>
                </c:pt>
                <c:pt idx="621">
                  <c:v>-7.1019760960102651E-2</c:v>
                </c:pt>
                <c:pt idx="622">
                  <c:v>-5.6606799890946968E-2</c:v>
                </c:pt>
                <c:pt idx="623">
                  <c:v>-4.3674066708534687E-2</c:v>
                </c:pt>
                <c:pt idx="624">
                  <c:v>-3.2301071545603022E-2</c:v>
                </c:pt>
                <c:pt idx="625">
                  <c:v>-2.2557566113149963E-2</c:v>
                </c:pt>
                <c:pt idx="626">
                  <c:v>-1.4503186401626289E-2</c:v>
                </c:pt>
                <c:pt idx="627">
                  <c:v>-8.1871473172340781E-3</c:v>
                </c:pt>
                <c:pt idx="628">
                  <c:v>-3.6479907591273064E-3</c:v>
                </c:pt>
                <c:pt idx="629">
                  <c:v>-9.1338837963583774E-4</c:v>
                </c:pt>
                <c:pt idx="630">
                  <c:v>0</c:v>
                </c:pt>
                <c:pt idx="631">
                  <c:v>-9.1338837963578223E-4</c:v>
                </c:pt>
                <c:pt idx="632">
                  <c:v>-3.6479907591267513E-3</c:v>
                </c:pt>
                <c:pt idx="633">
                  <c:v>-8.1871473172338005E-3</c:v>
                </c:pt>
                <c:pt idx="634">
                  <c:v>-1.4503186401625956E-2</c:v>
                </c:pt>
                <c:pt idx="635">
                  <c:v>-2.2557566113149574E-2</c:v>
                </c:pt>
                <c:pt idx="636">
                  <c:v>-3.2301071545602467E-2</c:v>
                </c:pt>
                <c:pt idx="637">
                  <c:v>-4.3674066708534132E-2</c:v>
                </c:pt>
                <c:pt idx="638">
                  <c:v>-5.6606799890946247E-2</c:v>
                </c:pt>
                <c:pt idx="639">
                  <c:v>-7.101976096010193E-2</c:v>
                </c:pt>
                <c:pt idx="640">
                  <c:v>-8.6824088833464597E-2</c:v>
                </c:pt>
                <c:pt idx="641">
                  <c:v>-0.10392202711406817</c:v>
                </c:pt>
                <c:pt idx="642">
                  <c:v>-0.12220742564187026</c:v>
                </c:pt>
                <c:pt idx="643">
                  <c:v>-0.14156628548675393</c:v>
                </c:pt>
                <c:pt idx="644">
                  <c:v>-0.16187734469408838</c:v>
                </c:pt>
                <c:pt idx="645">
                  <c:v>-0.18301270189221841</c:v>
                </c:pt>
                <c:pt idx="646">
                  <c:v>-0.20483847468367425</c:v>
                </c:pt>
                <c:pt idx="647">
                  <c:v>-0.22721548956956567</c:v>
                </c:pt>
                <c:pt idx="648">
                  <c:v>-0.24999999999999939</c:v>
                </c:pt>
                <c:pt idx="649">
                  <c:v>-0.27304442900352743</c:v>
                </c:pt>
                <c:pt idx="650">
                  <c:v>-0.29619813272602274</c:v>
                </c:pt>
                <c:pt idx="651">
                  <c:v>-0.31930818110487019</c:v>
                </c:pt>
                <c:pt idx="652">
                  <c:v>-0.34222015181807347</c:v>
                </c:pt>
                <c:pt idx="653">
                  <c:v>-0.3647789335807507</c:v>
                </c:pt>
                <c:pt idx="654">
                  <c:v>-0.38682953481325605</c:v>
                </c:pt>
                <c:pt idx="655">
                  <c:v>-0.40821789367673372</c:v>
                </c:pt>
                <c:pt idx="656">
                  <c:v>-0.42879168546266067</c:v>
                </c:pt>
                <c:pt idx="657">
                  <c:v>-0.44840112333371079</c:v>
                </c:pt>
                <c:pt idx="658">
                  <c:v>-0.46689974844332877</c:v>
                </c:pt>
                <c:pt idx="659">
                  <c:v>-0.48414520551113954</c:v>
                </c:pt>
                <c:pt idx="660">
                  <c:v>-0.49999999999999911</c:v>
                </c:pt>
                <c:pt idx="661">
                  <c:v>-0.51433223312831855</c:v>
                </c:pt>
                <c:pt idx="662">
                  <c:v>-0.52701631105736813</c:v>
                </c:pt>
                <c:pt idx="663">
                  <c:v>-0.53793362471732875</c:v>
                </c:pt>
                <c:pt idx="664">
                  <c:v>-0.54697319687728152</c:v>
                </c:pt>
                <c:pt idx="665">
                  <c:v>-0.55403229322232361</c:v>
                </c:pt>
                <c:pt idx="666">
                  <c:v>-0.55901699437494734</c:v>
                </c:pt>
                <c:pt idx="667">
                  <c:v>-0.56184272598671248</c:v>
                </c:pt>
                <c:pt idx="668">
                  <c:v>-0.56243474422929729</c:v>
                </c:pt>
                <c:pt idx="669">
                  <c:v>-0.56072857423018019</c:v>
                </c:pt>
                <c:pt idx="670">
                  <c:v>-0.5566703992264197</c:v>
                </c:pt>
                <c:pt idx="671">
                  <c:v>-0.55021739844919315</c:v>
                </c:pt>
                <c:pt idx="672">
                  <c:v>-0.5413380320007295</c:v>
                </c:pt>
                <c:pt idx="673">
                  <c:v>-0.53001227124284855</c:v>
                </c:pt>
                <c:pt idx="674">
                  <c:v>-0.51623177348116434</c:v>
                </c:pt>
                <c:pt idx="675">
                  <c:v>-0.49999999999999956</c:v>
                </c:pt>
                <c:pt idx="676">
                  <c:v>-0.48133227677866236</c:v>
                </c:pt>
                <c:pt idx="677">
                  <c:v>-0.46025579749872242</c:v>
                </c:pt>
                <c:pt idx="678">
                  <c:v>-0.43680956873307752</c:v>
                </c:pt>
                <c:pt idx="679">
                  <c:v>-0.41104429748912724</c:v>
                </c:pt>
                <c:pt idx="680">
                  <c:v>-0.38302222155948851</c:v>
                </c:pt>
                <c:pt idx="681">
                  <c:v>-0.35281688341242212</c:v>
                </c:pt>
                <c:pt idx="682">
                  <c:v>-0.32051284862963314</c:v>
                </c:pt>
                <c:pt idx="683">
                  <c:v>-0.28620537016971215</c:v>
                </c:pt>
                <c:pt idx="684">
                  <c:v>-0.250000000000001</c:v>
                </c:pt>
                <c:pt idx="685">
                  <c:v>-0.21201214989665809</c:v>
                </c:pt>
                <c:pt idx="686">
                  <c:v>-0.17236660346136745</c:v>
                </c:pt>
                <c:pt idx="687">
                  <c:v>-0.1311969816415294</c:v>
                </c:pt>
                <c:pt idx="688">
                  <c:v>-8.8645164268293553E-2</c:v>
                </c:pt>
                <c:pt idx="689">
                  <c:v>-4.4860670342433961E-2</c:v>
                </c:pt>
                <c:pt idx="690">
                  <c:v>0</c:v>
                </c:pt>
                <c:pt idx="691">
                  <c:v>4.5774058722061223E-2</c:v>
                </c:pt>
                <c:pt idx="692">
                  <c:v>9.229315502741664E-2</c:v>
                </c:pt>
                <c:pt idx="693">
                  <c:v>0.13938412895875915</c:v>
                </c:pt>
                <c:pt idx="694">
                  <c:v>0.18686978986299344</c:v>
                </c:pt>
                <c:pt idx="695">
                  <c:v>0.23456971600980453</c:v>
                </c:pt>
                <c:pt idx="696">
                  <c:v>0.28230107154559947</c:v>
                </c:pt>
                <c:pt idx="697">
                  <c:v>0.32987943687825194</c:v>
                </c:pt>
                <c:pt idx="698">
                  <c:v>0.37711964852057689</c:v>
                </c:pt>
                <c:pt idx="699">
                  <c:v>0.42383664437252183</c:v>
                </c:pt>
                <c:pt idx="700">
                  <c:v>0.46984631039294933</c:v>
                </c:pt>
                <c:pt idx="701">
                  <c:v>0.51496632460319636</c:v>
                </c:pt>
                <c:pt idx="702">
                  <c:v>0.55901699437494623</c:v>
                </c:pt>
                <c:pt idx="703">
                  <c:v>0.60182208298547313</c:v>
                </c:pt>
                <c:pt idx="704">
                  <c:v>0.64320962147274963</c:v>
                </c:pt>
                <c:pt idx="705">
                  <c:v>0.68301270189221897</c:v>
                </c:pt>
                <c:pt idx="706">
                  <c:v>0.72107024816483412</c:v>
                </c:pt>
                <c:pt idx="707">
                  <c:v>0.75722776081241139</c:v>
                </c:pt>
                <c:pt idx="708">
                  <c:v>0.79133803200072972</c:v>
                </c:pt>
                <c:pt idx="709">
                  <c:v>0.82326182745271748</c:v>
                </c:pt>
                <c:pt idx="710">
                  <c:v>0.85286853195244272</c:v>
                </c:pt>
                <c:pt idx="711">
                  <c:v>0.88003675533504855</c:v>
                </c:pt>
                <c:pt idx="712">
                  <c:v>0.90465489604737392</c:v>
                </c:pt>
                <c:pt idx="713">
                  <c:v>0.92662165956746168</c:v>
                </c:pt>
                <c:pt idx="714">
                  <c:v>0.94584652918820211</c:v>
                </c:pt>
                <c:pt idx="715">
                  <c:v>0.96225018689905939</c:v>
                </c:pt>
                <c:pt idx="716">
                  <c:v>0.97576488233994474</c:v>
                </c:pt>
                <c:pt idx="717">
                  <c:v>0.98633474805103916</c:v>
                </c:pt>
                <c:pt idx="718">
                  <c:v>0.99391605950069661</c:v>
                </c:pt>
                <c:pt idx="719">
                  <c:v>0.99847743863946015</c:v>
                </c:pt>
              </c:numCache>
            </c:numRef>
          </c:val>
          <c:smooth val="0"/>
          <c:extLst>
            <c:ext xmlns:c16="http://schemas.microsoft.com/office/drawing/2014/chart" uri="{C3380CC4-5D6E-409C-BE32-E72D297353CC}">
              <c16:uniqueId val="{00000000-B144-3542-807D-A68B802BAC3B}"/>
            </c:ext>
          </c:extLst>
        </c:ser>
        <c:dLbls>
          <c:showLegendKey val="0"/>
          <c:showVal val="0"/>
          <c:showCatName val="0"/>
          <c:showSerName val="0"/>
          <c:showPercent val="0"/>
          <c:showBubbleSize val="0"/>
        </c:dLbls>
        <c:smooth val="0"/>
        <c:axId val="1530775535"/>
        <c:axId val="1530577375"/>
      </c:lineChart>
      <c:catAx>
        <c:axId val="1530775535"/>
        <c:scaling>
          <c:orientation val="minMax"/>
        </c:scaling>
        <c:delete val="1"/>
        <c:axPos val="b"/>
        <c:majorTickMark val="none"/>
        <c:minorTickMark val="none"/>
        <c:tickLblPos val="nextTo"/>
        <c:crossAx val="1530577375"/>
        <c:crosses val="autoZero"/>
        <c:auto val="1"/>
        <c:lblAlgn val="ctr"/>
        <c:lblOffset val="100"/>
        <c:noMultiLvlLbl val="0"/>
      </c:catAx>
      <c:valAx>
        <c:axId val="1530577375"/>
        <c:scaling>
          <c:orientation val="minMax"/>
          <c:max val="1"/>
          <c:min val="-1"/>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530775535"/>
        <c:crosses val="autoZero"/>
        <c:crossBetween val="between"/>
        <c:majorUnit val="0.5"/>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spPr>
            <a:ln w="28575" cap="rnd">
              <a:solidFill>
                <a:schemeClr val="accent1"/>
              </a:solidFill>
              <a:round/>
            </a:ln>
            <a:effectLst/>
          </c:spPr>
          <c:marker>
            <c:symbol val="none"/>
          </c:marker>
          <c:val>
            <c:numRef>
              <c:f>Sheet1!$J$3:$J$723</c:f>
              <c:numCache>
                <c:formatCode>General</c:formatCode>
                <c:ptCount val="721"/>
                <c:pt idx="0">
                  <c:v>0.80901699437494745</c:v>
                </c:pt>
                <c:pt idx="1">
                  <c:v>0.8241261886220157</c:v>
                </c:pt>
                <c:pt idx="2">
                  <c:v>0.83867056794542405</c:v>
                </c:pt>
                <c:pt idx="3">
                  <c:v>0.85264016435409218</c:v>
                </c:pt>
                <c:pt idx="4">
                  <c:v>0.86602540378443871</c:v>
                </c:pt>
                <c:pt idx="5">
                  <c:v>0.87881711266196538</c:v>
                </c:pt>
                <c:pt idx="6">
                  <c:v>0.8910065241883679</c:v>
                </c:pt>
                <c:pt idx="7">
                  <c:v>0.90258528434986063</c:v>
                </c:pt>
                <c:pt idx="8">
                  <c:v>0.91354545764260087</c:v>
                </c:pt>
                <c:pt idx="9">
                  <c:v>0.92387953251128674</c:v>
                </c:pt>
                <c:pt idx="10">
                  <c:v>0.93358042649720174</c:v>
                </c:pt>
                <c:pt idx="11">
                  <c:v>0.94264149109217843</c:v>
                </c:pt>
                <c:pt idx="12">
                  <c:v>0.95105651629515353</c:v>
                </c:pt>
                <c:pt idx="13">
                  <c:v>0.95881973486819305</c:v>
                </c:pt>
                <c:pt idx="14">
                  <c:v>0.96592582628906831</c:v>
                </c:pt>
                <c:pt idx="15">
                  <c:v>0.97236992039767656</c:v>
                </c:pt>
                <c:pt idx="16">
                  <c:v>0.97814760073380569</c:v>
                </c:pt>
                <c:pt idx="17">
                  <c:v>0.98325490756395462</c:v>
                </c:pt>
                <c:pt idx="18">
                  <c:v>0.98768834059513777</c:v>
                </c:pt>
                <c:pt idx="19">
                  <c:v>0.99144486137381038</c:v>
                </c:pt>
                <c:pt idx="20">
                  <c:v>0.99452189536827329</c:v>
                </c:pt>
                <c:pt idx="21">
                  <c:v>0.99691733373312796</c:v>
                </c:pt>
                <c:pt idx="22">
                  <c:v>0.99862953475457383</c:v>
                </c:pt>
                <c:pt idx="23">
                  <c:v>0.99965732497555726</c:v>
                </c:pt>
                <c:pt idx="24">
                  <c:v>1</c:v>
                </c:pt>
                <c:pt idx="25">
                  <c:v>0.99965732497555726</c:v>
                </c:pt>
                <c:pt idx="26">
                  <c:v>0.99862953475457383</c:v>
                </c:pt>
                <c:pt idx="27">
                  <c:v>0.99691733373312796</c:v>
                </c:pt>
                <c:pt idx="28">
                  <c:v>0.99452189536827329</c:v>
                </c:pt>
                <c:pt idx="29">
                  <c:v>0.99144486137381038</c:v>
                </c:pt>
                <c:pt idx="30">
                  <c:v>0.98768834059513777</c:v>
                </c:pt>
                <c:pt idx="31">
                  <c:v>0.98325490756395462</c:v>
                </c:pt>
                <c:pt idx="32">
                  <c:v>0.97814760073380569</c:v>
                </c:pt>
                <c:pt idx="33">
                  <c:v>0.97236992039767656</c:v>
                </c:pt>
                <c:pt idx="34">
                  <c:v>0.96592582628906831</c:v>
                </c:pt>
                <c:pt idx="35">
                  <c:v>0.95881973486819305</c:v>
                </c:pt>
                <c:pt idx="36">
                  <c:v>0.95105651629515353</c:v>
                </c:pt>
                <c:pt idx="37">
                  <c:v>0.94264149109217843</c:v>
                </c:pt>
                <c:pt idx="38">
                  <c:v>0.93358042649720174</c:v>
                </c:pt>
                <c:pt idx="39">
                  <c:v>0.92387953251128674</c:v>
                </c:pt>
                <c:pt idx="40">
                  <c:v>0.91354545764260087</c:v>
                </c:pt>
                <c:pt idx="41">
                  <c:v>0.90258528434986063</c:v>
                </c:pt>
                <c:pt idx="42">
                  <c:v>0.8910065241883679</c:v>
                </c:pt>
                <c:pt idx="43">
                  <c:v>0.87881711266196538</c:v>
                </c:pt>
                <c:pt idx="44">
                  <c:v>0.86602540378443871</c:v>
                </c:pt>
                <c:pt idx="45">
                  <c:v>0.85264016435409218</c:v>
                </c:pt>
                <c:pt idx="46">
                  <c:v>0.83867056794542405</c:v>
                </c:pt>
                <c:pt idx="47">
                  <c:v>0.8241261886220157</c:v>
                </c:pt>
                <c:pt idx="48">
                  <c:v>0.80901699437494745</c:v>
                </c:pt>
                <c:pt idx="49">
                  <c:v>0.79335334029123517</c:v>
                </c:pt>
                <c:pt idx="50">
                  <c:v>0.7771459614569709</c:v>
                </c:pt>
                <c:pt idx="51">
                  <c:v>0.76040596560003093</c:v>
                </c:pt>
                <c:pt idx="52">
                  <c:v>0.74314482547739424</c:v>
                </c:pt>
                <c:pt idx="53">
                  <c:v>0.72537437101228763</c:v>
                </c:pt>
                <c:pt idx="54">
                  <c:v>0.70710678118654757</c:v>
                </c:pt>
                <c:pt idx="55">
                  <c:v>0.68835457569375402</c:v>
                </c:pt>
                <c:pt idx="56">
                  <c:v>0.66913060635885824</c:v>
                </c:pt>
                <c:pt idx="57">
                  <c:v>0.64944804833018355</c:v>
                </c:pt>
                <c:pt idx="58">
                  <c:v>0.6293203910498375</c:v>
                </c:pt>
                <c:pt idx="59">
                  <c:v>0.60876142900872066</c:v>
                </c:pt>
                <c:pt idx="60">
                  <c:v>0.58778525229247314</c:v>
                </c:pt>
                <c:pt idx="61">
                  <c:v>0.56640623692483283</c:v>
                </c:pt>
                <c:pt idx="62">
                  <c:v>0.5446390350150272</c:v>
                </c:pt>
                <c:pt idx="63">
                  <c:v>0.52249856471594891</c:v>
                </c:pt>
                <c:pt idx="64">
                  <c:v>0.50000000000000011</c:v>
                </c:pt>
                <c:pt idx="65">
                  <c:v>0.47715876025960841</c:v>
                </c:pt>
                <c:pt idx="66">
                  <c:v>0.4539904997395468</c:v>
                </c:pt>
                <c:pt idx="67">
                  <c:v>0.43051109680829525</c:v>
                </c:pt>
                <c:pt idx="68">
                  <c:v>0.40673664307580021</c:v>
                </c:pt>
                <c:pt idx="69">
                  <c:v>0.38268343236508984</c:v>
                </c:pt>
                <c:pt idx="70">
                  <c:v>0.35836794954530038</c:v>
                </c:pt>
                <c:pt idx="71">
                  <c:v>0.33380685923377112</c:v>
                </c:pt>
                <c:pt idx="72">
                  <c:v>0.30901699437494745</c:v>
                </c:pt>
                <c:pt idx="73">
                  <c:v>0.28401534470392253</c:v>
                </c:pt>
                <c:pt idx="74">
                  <c:v>0.25881904510252074</c:v>
                </c:pt>
                <c:pt idx="75">
                  <c:v>0.23344536385590547</c:v>
                </c:pt>
                <c:pt idx="76">
                  <c:v>0.20791169081775945</c:v>
                </c:pt>
                <c:pt idx="77">
                  <c:v>0.18223552549214744</c:v>
                </c:pt>
                <c:pt idx="78">
                  <c:v>0.15643446504023092</c:v>
                </c:pt>
                <c:pt idx="79">
                  <c:v>0.13052619222005171</c:v>
                </c:pt>
                <c:pt idx="80">
                  <c:v>0.10452846326765346</c:v>
                </c:pt>
                <c:pt idx="81">
                  <c:v>7.8459095727844999E-2</c:v>
                </c:pt>
                <c:pt idx="82">
                  <c:v>5.2335956242943966E-2</c:v>
                </c:pt>
                <c:pt idx="83">
                  <c:v>2.6176948307873139E-2</c:v>
                </c:pt>
                <c:pt idx="84">
                  <c:v>6.1257422745431001E-17</c:v>
                </c:pt>
                <c:pt idx="85">
                  <c:v>-2.6176948307873017E-2</c:v>
                </c:pt>
                <c:pt idx="86">
                  <c:v>-5.233595624294362E-2</c:v>
                </c:pt>
                <c:pt idx="87">
                  <c:v>-7.8459095727844874E-2</c:v>
                </c:pt>
                <c:pt idx="88">
                  <c:v>-0.10452846326765333</c:v>
                </c:pt>
                <c:pt idx="89">
                  <c:v>-0.13052619222005138</c:v>
                </c:pt>
                <c:pt idx="90">
                  <c:v>-0.15643446504023104</c:v>
                </c:pt>
                <c:pt idx="91">
                  <c:v>-0.18223552549214753</c:v>
                </c:pt>
                <c:pt idx="92">
                  <c:v>-0.20791169081775912</c:v>
                </c:pt>
                <c:pt idx="93">
                  <c:v>-0.23344536385590511</c:v>
                </c:pt>
                <c:pt idx="94">
                  <c:v>-0.25881904510252085</c:v>
                </c:pt>
                <c:pt idx="95">
                  <c:v>-0.28401534470392265</c:v>
                </c:pt>
                <c:pt idx="96">
                  <c:v>-0.30901699437494734</c:v>
                </c:pt>
                <c:pt idx="97">
                  <c:v>-0.33380685923377101</c:v>
                </c:pt>
                <c:pt idx="98">
                  <c:v>-0.35836794954530027</c:v>
                </c:pt>
                <c:pt idx="99">
                  <c:v>-0.38268343236508973</c:v>
                </c:pt>
                <c:pt idx="100">
                  <c:v>-0.40673664307580004</c:v>
                </c:pt>
                <c:pt idx="101">
                  <c:v>-0.43051109680829536</c:v>
                </c:pt>
                <c:pt idx="102">
                  <c:v>-0.45399049973954669</c:v>
                </c:pt>
                <c:pt idx="103">
                  <c:v>-0.47715876025960846</c:v>
                </c:pt>
                <c:pt idx="104">
                  <c:v>-0.49999999999999978</c:v>
                </c:pt>
                <c:pt idx="105">
                  <c:v>-0.5224985647159488</c:v>
                </c:pt>
                <c:pt idx="106">
                  <c:v>-0.54463903501502708</c:v>
                </c:pt>
                <c:pt idx="107">
                  <c:v>-0.56640623692483261</c:v>
                </c:pt>
                <c:pt idx="108">
                  <c:v>-0.58778525229247303</c:v>
                </c:pt>
                <c:pt idx="109">
                  <c:v>-0.60876142900872066</c:v>
                </c:pt>
                <c:pt idx="110">
                  <c:v>-0.62932039104983728</c:v>
                </c:pt>
                <c:pt idx="111">
                  <c:v>-0.64944804833018355</c:v>
                </c:pt>
                <c:pt idx="112">
                  <c:v>-0.66913060635885824</c:v>
                </c:pt>
                <c:pt idx="113">
                  <c:v>-0.6883545756937538</c:v>
                </c:pt>
                <c:pt idx="114">
                  <c:v>-0.70710678118654746</c:v>
                </c:pt>
                <c:pt idx="115">
                  <c:v>-0.72537437101228763</c:v>
                </c:pt>
                <c:pt idx="116">
                  <c:v>-0.74314482547739402</c:v>
                </c:pt>
                <c:pt idx="117">
                  <c:v>-0.76040596560003093</c:v>
                </c:pt>
                <c:pt idx="118">
                  <c:v>-0.77714596145697068</c:v>
                </c:pt>
                <c:pt idx="119">
                  <c:v>-0.79335334029123528</c:v>
                </c:pt>
                <c:pt idx="120">
                  <c:v>-0.80901699437494734</c:v>
                </c:pt>
                <c:pt idx="121">
                  <c:v>-0.82412618862201548</c:v>
                </c:pt>
                <c:pt idx="122">
                  <c:v>-0.83867056794542416</c:v>
                </c:pt>
                <c:pt idx="123">
                  <c:v>-0.85264016435409218</c:v>
                </c:pt>
                <c:pt idx="124">
                  <c:v>-0.86602540378443871</c:v>
                </c:pt>
                <c:pt idx="125">
                  <c:v>-0.87881711266196527</c:v>
                </c:pt>
                <c:pt idx="126">
                  <c:v>-0.89100652418836779</c:v>
                </c:pt>
                <c:pt idx="127">
                  <c:v>-0.90258528434986063</c:v>
                </c:pt>
                <c:pt idx="128">
                  <c:v>-0.91354545764260076</c:v>
                </c:pt>
                <c:pt idx="129">
                  <c:v>-0.92387953251128674</c:v>
                </c:pt>
                <c:pt idx="130">
                  <c:v>-0.93358042649720174</c:v>
                </c:pt>
                <c:pt idx="131">
                  <c:v>-0.94264149109217832</c:v>
                </c:pt>
                <c:pt idx="132">
                  <c:v>-0.95105651629515353</c:v>
                </c:pt>
                <c:pt idx="133">
                  <c:v>-0.95881973486819305</c:v>
                </c:pt>
                <c:pt idx="134">
                  <c:v>-0.9659258262890682</c:v>
                </c:pt>
                <c:pt idx="135">
                  <c:v>-0.97236992039767656</c:v>
                </c:pt>
                <c:pt idx="136">
                  <c:v>-0.97814760073380569</c:v>
                </c:pt>
                <c:pt idx="137">
                  <c:v>-0.98325490756395451</c:v>
                </c:pt>
                <c:pt idx="138">
                  <c:v>-0.98768834059513766</c:v>
                </c:pt>
                <c:pt idx="139">
                  <c:v>-0.99144486137381038</c:v>
                </c:pt>
                <c:pt idx="140">
                  <c:v>-0.99452189536827329</c:v>
                </c:pt>
                <c:pt idx="141">
                  <c:v>-0.99691733373312796</c:v>
                </c:pt>
                <c:pt idx="142">
                  <c:v>-0.99862953475457383</c:v>
                </c:pt>
                <c:pt idx="143">
                  <c:v>-0.99965732497555726</c:v>
                </c:pt>
                <c:pt idx="144">
                  <c:v>-1</c:v>
                </c:pt>
                <c:pt idx="145">
                  <c:v>-0.99965732497555726</c:v>
                </c:pt>
                <c:pt idx="146">
                  <c:v>-0.99862953475457383</c:v>
                </c:pt>
                <c:pt idx="147">
                  <c:v>-0.99691733373312796</c:v>
                </c:pt>
                <c:pt idx="148">
                  <c:v>-0.9945218953682734</c:v>
                </c:pt>
                <c:pt idx="149">
                  <c:v>-0.99144486137381049</c:v>
                </c:pt>
                <c:pt idx="150">
                  <c:v>-0.98768834059513777</c:v>
                </c:pt>
                <c:pt idx="151">
                  <c:v>-0.98325490756395462</c:v>
                </c:pt>
                <c:pt idx="152">
                  <c:v>-0.97814760073380569</c:v>
                </c:pt>
                <c:pt idx="153">
                  <c:v>-0.97236992039767656</c:v>
                </c:pt>
                <c:pt idx="154">
                  <c:v>-0.96592582628906842</c:v>
                </c:pt>
                <c:pt idx="155">
                  <c:v>-0.95881973486819316</c:v>
                </c:pt>
                <c:pt idx="156">
                  <c:v>-0.95105651629515353</c:v>
                </c:pt>
                <c:pt idx="157">
                  <c:v>-0.94264149109217854</c:v>
                </c:pt>
                <c:pt idx="158">
                  <c:v>-0.93358042649720174</c:v>
                </c:pt>
                <c:pt idx="159">
                  <c:v>-0.92387953251128696</c:v>
                </c:pt>
                <c:pt idx="160">
                  <c:v>-0.91354545764260109</c:v>
                </c:pt>
                <c:pt idx="161">
                  <c:v>-0.90258528434986052</c:v>
                </c:pt>
                <c:pt idx="162">
                  <c:v>-0.89100652418836812</c:v>
                </c:pt>
                <c:pt idx="163">
                  <c:v>-0.87881711266196538</c:v>
                </c:pt>
                <c:pt idx="164">
                  <c:v>-0.8660254037844386</c:v>
                </c:pt>
                <c:pt idx="165">
                  <c:v>-0.85264016435409229</c:v>
                </c:pt>
                <c:pt idx="166">
                  <c:v>-0.83867056794542405</c:v>
                </c:pt>
                <c:pt idx="167">
                  <c:v>-0.82412618862201559</c:v>
                </c:pt>
                <c:pt idx="168">
                  <c:v>-0.80901699437494756</c:v>
                </c:pt>
                <c:pt idx="169">
                  <c:v>-0.79335334029123517</c:v>
                </c:pt>
                <c:pt idx="170">
                  <c:v>-0.77714596145697079</c:v>
                </c:pt>
                <c:pt idx="171">
                  <c:v>-0.76040596560003104</c:v>
                </c:pt>
                <c:pt idx="172">
                  <c:v>-0.74314482547739424</c:v>
                </c:pt>
                <c:pt idx="173">
                  <c:v>-0.72537437101228786</c:v>
                </c:pt>
                <c:pt idx="174">
                  <c:v>-0.70710678118654768</c:v>
                </c:pt>
                <c:pt idx="175">
                  <c:v>-0.68835457569375402</c:v>
                </c:pt>
                <c:pt idx="176">
                  <c:v>-0.66913060635885846</c:v>
                </c:pt>
                <c:pt idx="177">
                  <c:v>-0.6494480483301841</c:v>
                </c:pt>
                <c:pt idx="178">
                  <c:v>-0.62932039104983717</c:v>
                </c:pt>
                <c:pt idx="179">
                  <c:v>-0.60876142900872088</c:v>
                </c:pt>
                <c:pt idx="180">
                  <c:v>-0.58778525229247325</c:v>
                </c:pt>
                <c:pt idx="181">
                  <c:v>-0.56640623692483283</c:v>
                </c:pt>
                <c:pt idx="182">
                  <c:v>-0.54463903501502697</c:v>
                </c:pt>
                <c:pt idx="183">
                  <c:v>-0.52249856471594858</c:v>
                </c:pt>
                <c:pt idx="184">
                  <c:v>-0.50000000000000044</c:v>
                </c:pt>
                <c:pt idx="185">
                  <c:v>-0.47715876025960868</c:v>
                </c:pt>
                <c:pt idx="186">
                  <c:v>-0.45399049973954692</c:v>
                </c:pt>
                <c:pt idx="187">
                  <c:v>-0.43051109680829514</c:v>
                </c:pt>
                <c:pt idx="188">
                  <c:v>-0.4067366430758001</c:v>
                </c:pt>
                <c:pt idx="189">
                  <c:v>-0.3826834323650895</c:v>
                </c:pt>
                <c:pt idx="190">
                  <c:v>-0.35836794954530071</c:v>
                </c:pt>
                <c:pt idx="191">
                  <c:v>-0.33380685923377124</c:v>
                </c:pt>
                <c:pt idx="192">
                  <c:v>-0.30901699437494756</c:v>
                </c:pt>
                <c:pt idx="193">
                  <c:v>-0.28401534470392265</c:v>
                </c:pt>
                <c:pt idx="194">
                  <c:v>-0.25881904510252063</c:v>
                </c:pt>
                <c:pt idx="195">
                  <c:v>-0.23344536385590514</c:v>
                </c:pt>
                <c:pt idx="196">
                  <c:v>-0.20791169081775979</c:v>
                </c:pt>
                <c:pt idx="197">
                  <c:v>-0.18223552549214778</c:v>
                </c:pt>
                <c:pt idx="198">
                  <c:v>-0.15643446504023104</c:v>
                </c:pt>
                <c:pt idx="199">
                  <c:v>-0.13052619222005163</c:v>
                </c:pt>
                <c:pt idx="200">
                  <c:v>-0.10452846326765336</c:v>
                </c:pt>
                <c:pt idx="201">
                  <c:v>-7.8459095727845568E-2</c:v>
                </c:pt>
                <c:pt idx="202">
                  <c:v>-5.2335956242944306E-2</c:v>
                </c:pt>
                <c:pt idx="203">
                  <c:v>-2.6176948307873482E-2</c:v>
                </c:pt>
                <c:pt idx="204">
                  <c:v>-1.83772268236293E-16</c:v>
                </c:pt>
                <c:pt idx="205">
                  <c:v>2.6176948307873114E-2</c:v>
                </c:pt>
                <c:pt idx="206">
                  <c:v>5.2335956242943946E-2</c:v>
                </c:pt>
                <c:pt idx="207">
                  <c:v>7.8459095727844319E-2</c:v>
                </c:pt>
                <c:pt idx="208">
                  <c:v>0.10452846326765299</c:v>
                </c:pt>
                <c:pt idx="209">
                  <c:v>0.13052619222005213</c:v>
                </c:pt>
                <c:pt idx="210">
                  <c:v>0.15643446504023067</c:v>
                </c:pt>
                <c:pt idx="211">
                  <c:v>0.18223552549214742</c:v>
                </c:pt>
                <c:pt idx="212">
                  <c:v>0.20791169081775857</c:v>
                </c:pt>
                <c:pt idx="213">
                  <c:v>0.23344536385590478</c:v>
                </c:pt>
                <c:pt idx="214">
                  <c:v>0.25881904510252113</c:v>
                </c:pt>
                <c:pt idx="215">
                  <c:v>0.28401534470392231</c:v>
                </c:pt>
                <c:pt idx="216">
                  <c:v>0.30901699437494723</c:v>
                </c:pt>
                <c:pt idx="217">
                  <c:v>0.3338068592337709</c:v>
                </c:pt>
                <c:pt idx="218">
                  <c:v>0.35836794954529955</c:v>
                </c:pt>
                <c:pt idx="219">
                  <c:v>0.38268343236509</c:v>
                </c:pt>
                <c:pt idx="220">
                  <c:v>0.40673664307580054</c:v>
                </c:pt>
                <c:pt idx="221">
                  <c:v>0.4305110968082948</c:v>
                </c:pt>
                <c:pt idx="222">
                  <c:v>0.45399049973954664</c:v>
                </c:pt>
                <c:pt idx="223">
                  <c:v>0.47715876025960757</c:v>
                </c:pt>
                <c:pt idx="224">
                  <c:v>0.50000000000000011</c:v>
                </c:pt>
                <c:pt idx="225">
                  <c:v>0.52249856471594902</c:v>
                </c:pt>
                <c:pt idx="226">
                  <c:v>0.54463903501502664</c:v>
                </c:pt>
                <c:pt idx="227">
                  <c:v>0.5664062369248325</c:v>
                </c:pt>
                <c:pt idx="228">
                  <c:v>0.58778525229247292</c:v>
                </c:pt>
                <c:pt idx="229">
                  <c:v>0.60876142900872054</c:v>
                </c:pt>
                <c:pt idx="230">
                  <c:v>0.6293203910498375</c:v>
                </c:pt>
                <c:pt idx="231">
                  <c:v>0.64944804833018388</c:v>
                </c:pt>
                <c:pt idx="232">
                  <c:v>0.66913060635885779</c:v>
                </c:pt>
                <c:pt idx="233">
                  <c:v>0.68835457569375369</c:v>
                </c:pt>
                <c:pt idx="234">
                  <c:v>0.70710678118654735</c:v>
                </c:pt>
                <c:pt idx="235">
                  <c:v>0.72537437101228763</c:v>
                </c:pt>
                <c:pt idx="236">
                  <c:v>0.74314482547739424</c:v>
                </c:pt>
                <c:pt idx="237">
                  <c:v>0.76040596560003049</c:v>
                </c:pt>
                <c:pt idx="238">
                  <c:v>0.77714596145697057</c:v>
                </c:pt>
                <c:pt idx="239">
                  <c:v>0.79335334029123494</c:v>
                </c:pt>
                <c:pt idx="240">
                  <c:v>0.80901699437494734</c:v>
                </c:pt>
                <c:pt idx="241">
                  <c:v>0.82412618862201559</c:v>
                </c:pt>
                <c:pt idx="242">
                  <c:v>0.83867056794542405</c:v>
                </c:pt>
                <c:pt idx="243">
                  <c:v>0.85264016435409229</c:v>
                </c:pt>
                <c:pt idx="244">
                  <c:v>0.86602540378443837</c:v>
                </c:pt>
                <c:pt idx="245">
                  <c:v>0.87881711266196516</c:v>
                </c:pt>
                <c:pt idx="246">
                  <c:v>0.89100652418836779</c:v>
                </c:pt>
                <c:pt idx="247">
                  <c:v>0.90258528434986052</c:v>
                </c:pt>
                <c:pt idx="248">
                  <c:v>0.91354545764260098</c:v>
                </c:pt>
                <c:pt idx="249">
                  <c:v>0.92387953251128685</c:v>
                </c:pt>
                <c:pt idx="250">
                  <c:v>0.93358042649720152</c:v>
                </c:pt>
                <c:pt idx="251">
                  <c:v>0.94264149109217832</c:v>
                </c:pt>
                <c:pt idx="252">
                  <c:v>0.95105651629515353</c:v>
                </c:pt>
                <c:pt idx="253">
                  <c:v>0.95881973486819305</c:v>
                </c:pt>
                <c:pt idx="254">
                  <c:v>0.96592582628906831</c:v>
                </c:pt>
                <c:pt idx="255">
                  <c:v>0.97236992039767645</c:v>
                </c:pt>
                <c:pt idx="256">
                  <c:v>0.97814760073380558</c:v>
                </c:pt>
                <c:pt idx="257">
                  <c:v>0.98325490756395451</c:v>
                </c:pt>
                <c:pt idx="258">
                  <c:v>0.98768834059513766</c:v>
                </c:pt>
                <c:pt idx="259">
                  <c:v>0.99144486137381038</c:v>
                </c:pt>
                <c:pt idx="260">
                  <c:v>0.99452189536827329</c:v>
                </c:pt>
                <c:pt idx="261">
                  <c:v>0.99691733373312796</c:v>
                </c:pt>
                <c:pt idx="262">
                  <c:v>0.99862953475457383</c:v>
                </c:pt>
                <c:pt idx="263">
                  <c:v>0.99965732497555726</c:v>
                </c:pt>
                <c:pt idx="264">
                  <c:v>1</c:v>
                </c:pt>
                <c:pt idx="265">
                  <c:v>0.99965732497555726</c:v>
                </c:pt>
                <c:pt idx="266">
                  <c:v>0.99862953475457383</c:v>
                </c:pt>
                <c:pt idx="267">
                  <c:v>0.99691733373312807</c:v>
                </c:pt>
                <c:pt idx="268">
                  <c:v>0.9945218953682734</c:v>
                </c:pt>
                <c:pt idx="269">
                  <c:v>0.99144486137381049</c:v>
                </c:pt>
                <c:pt idx="270">
                  <c:v>0.98768834059513777</c:v>
                </c:pt>
                <c:pt idx="271">
                  <c:v>0.98325490756395462</c:v>
                </c:pt>
                <c:pt idx="272">
                  <c:v>0.9781476007338058</c:v>
                </c:pt>
                <c:pt idx="273">
                  <c:v>0.97236992039767678</c:v>
                </c:pt>
                <c:pt idx="274">
                  <c:v>0.96592582628906842</c:v>
                </c:pt>
                <c:pt idx="275">
                  <c:v>0.95881973486819316</c:v>
                </c:pt>
                <c:pt idx="276">
                  <c:v>0.95105651629515364</c:v>
                </c:pt>
                <c:pt idx="277">
                  <c:v>0.94264149109217843</c:v>
                </c:pt>
                <c:pt idx="278">
                  <c:v>0.93358042649720208</c:v>
                </c:pt>
                <c:pt idx="279">
                  <c:v>0.92387953251128707</c:v>
                </c:pt>
                <c:pt idx="280">
                  <c:v>0.91354545764260109</c:v>
                </c:pt>
                <c:pt idx="281">
                  <c:v>0.90258528434986074</c:v>
                </c:pt>
                <c:pt idx="282">
                  <c:v>0.89100652418836757</c:v>
                </c:pt>
                <c:pt idx="283">
                  <c:v>0.87881711266196583</c:v>
                </c:pt>
                <c:pt idx="284">
                  <c:v>0.86602540378443904</c:v>
                </c:pt>
                <c:pt idx="285">
                  <c:v>0.85264016435409262</c:v>
                </c:pt>
                <c:pt idx="286">
                  <c:v>0.83867056794542438</c:v>
                </c:pt>
                <c:pt idx="287">
                  <c:v>0.82412618862201537</c:v>
                </c:pt>
                <c:pt idx="288">
                  <c:v>0.80901699437494701</c:v>
                </c:pt>
                <c:pt idx="289">
                  <c:v>0.79335334029123583</c:v>
                </c:pt>
                <c:pt idx="290">
                  <c:v>0.77714596145697146</c:v>
                </c:pt>
                <c:pt idx="291">
                  <c:v>0.76040596560003137</c:v>
                </c:pt>
                <c:pt idx="292">
                  <c:v>0.74314482547739402</c:v>
                </c:pt>
                <c:pt idx="293">
                  <c:v>0.7253743710122873</c:v>
                </c:pt>
                <c:pt idx="294">
                  <c:v>0.70710678118654835</c:v>
                </c:pt>
                <c:pt idx="295">
                  <c:v>0.68835457569375469</c:v>
                </c:pt>
                <c:pt idx="296">
                  <c:v>0.6691306063588589</c:v>
                </c:pt>
                <c:pt idx="297">
                  <c:v>0.64944804833018355</c:v>
                </c:pt>
                <c:pt idx="298">
                  <c:v>0.62932039104983717</c:v>
                </c:pt>
                <c:pt idx="299">
                  <c:v>0.60876142900872032</c:v>
                </c:pt>
                <c:pt idx="300">
                  <c:v>0.58778525229247403</c:v>
                </c:pt>
                <c:pt idx="301">
                  <c:v>0.56640623692483294</c:v>
                </c:pt>
                <c:pt idx="302">
                  <c:v>0.54463903501502708</c:v>
                </c:pt>
                <c:pt idx="303">
                  <c:v>0.52249856471594869</c:v>
                </c:pt>
                <c:pt idx="304">
                  <c:v>0.49999999999999972</c:v>
                </c:pt>
                <c:pt idx="305">
                  <c:v>0.47715876025960802</c:v>
                </c:pt>
                <c:pt idx="306">
                  <c:v>0.45399049973954703</c:v>
                </c:pt>
                <c:pt idx="307">
                  <c:v>0.43051109680829525</c:v>
                </c:pt>
                <c:pt idx="308">
                  <c:v>0.40673664307580021</c:v>
                </c:pt>
                <c:pt idx="309">
                  <c:v>0.38268343236508962</c:v>
                </c:pt>
                <c:pt idx="310">
                  <c:v>0.35836794954529999</c:v>
                </c:pt>
                <c:pt idx="311">
                  <c:v>0.33380685923377135</c:v>
                </c:pt>
                <c:pt idx="312">
                  <c:v>0.30901699437494773</c:v>
                </c:pt>
                <c:pt idx="313">
                  <c:v>0.28401534470392276</c:v>
                </c:pt>
                <c:pt idx="314">
                  <c:v>0.25881904510252074</c:v>
                </c:pt>
                <c:pt idx="315">
                  <c:v>0.23344536385590528</c:v>
                </c:pt>
                <c:pt idx="316">
                  <c:v>0.20791169081775904</c:v>
                </c:pt>
                <c:pt idx="317">
                  <c:v>0.18223552549214789</c:v>
                </c:pt>
                <c:pt idx="318">
                  <c:v>0.15643446504023117</c:v>
                </c:pt>
                <c:pt idx="319">
                  <c:v>0.13052619222005174</c:v>
                </c:pt>
                <c:pt idx="320">
                  <c:v>0.10452846326765347</c:v>
                </c:pt>
                <c:pt idx="321">
                  <c:v>7.8459095727844805E-2</c:v>
                </c:pt>
                <c:pt idx="322">
                  <c:v>5.2335956242944431E-2</c:v>
                </c:pt>
                <c:pt idx="323">
                  <c:v>2.6176948307873607E-2</c:v>
                </c:pt>
                <c:pt idx="324">
                  <c:v>3.06287113727155E-16</c:v>
                </c:pt>
                <c:pt idx="325">
                  <c:v>-2.6176948307872993E-2</c:v>
                </c:pt>
                <c:pt idx="326">
                  <c:v>-5.2335956242943821E-2</c:v>
                </c:pt>
                <c:pt idx="327">
                  <c:v>-7.8459095727845082E-2</c:v>
                </c:pt>
                <c:pt idx="328">
                  <c:v>-0.10452846326765287</c:v>
                </c:pt>
                <c:pt idx="329">
                  <c:v>-0.13052619222005113</c:v>
                </c:pt>
                <c:pt idx="330">
                  <c:v>-0.15643446504022968</c:v>
                </c:pt>
                <c:pt idx="331">
                  <c:v>-0.18223552549214816</c:v>
                </c:pt>
                <c:pt idx="332">
                  <c:v>-0.20791169081776018</c:v>
                </c:pt>
                <c:pt idx="333">
                  <c:v>-0.23344536385590467</c:v>
                </c:pt>
                <c:pt idx="334">
                  <c:v>-0.25881904510252018</c:v>
                </c:pt>
                <c:pt idx="335">
                  <c:v>-0.28401534470392215</c:v>
                </c:pt>
                <c:pt idx="336">
                  <c:v>-0.30901699437494712</c:v>
                </c:pt>
                <c:pt idx="337">
                  <c:v>-0.33380685923377079</c:v>
                </c:pt>
                <c:pt idx="338">
                  <c:v>-0.35836794954530027</c:v>
                </c:pt>
                <c:pt idx="339">
                  <c:v>-0.38268343236508823</c:v>
                </c:pt>
                <c:pt idx="340">
                  <c:v>-0.40673664307580043</c:v>
                </c:pt>
                <c:pt idx="341">
                  <c:v>-0.43051109680829552</c:v>
                </c:pt>
                <c:pt idx="342">
                  <c:v>-0.4539904997395473</c:v>
                </c:pt>
                <c:pt idx="343">
                  <c:v>-0.47715876025960902</c:v>
                </c:pt>
                <c:pt idx="344">
                  <c:v>-0.49999999999999922</c:v>
                </c:pt>
                <c:pt idx="345">
                  <c:v>-0.52249856471594824</c:v>
                </c:pt>
                <c:pt idx="346">
                  <c:v>-0.54463903501502653</c:v>
                </c:pt>
                <c:pt idx="347">
                  <c:v>-0.56640623692483238</c:v>
                </c:pt>
                <c:pt idx="348">
                  <c:v>-0.58778525229247292</c:v>
                </c:pt>
                <c:pt idx="349">
                  <c:v>-0.60876142900872054</c:v>
                </c:pt>
                <c:pt idx="350">
                  <c:v>-0.62932039104983739</c:v>
                </c:pt>
                <c:pt idx="351">
                  <c:v>-0.64944804833018377</c:v>
                </c:pt>
                <c:pt idx="352">
                  <c:v>-0.66913060635885846</c:v>
                </c:pt>
                <c:pt idx="353">
                  <c:v>-0.68835457569375424</c:v>
                </c:pt>
                <c:pt idx="354">
                  <c:v>-0.70710678118654791</c:v>
                </c:pt>
                <c:pt idx="355">
                  <c:v>-0.72537437101228808</c:v>
                </c:pt>
                <c:pt idx="356">
                  <c:v>-0.74314482547739358</c:v>
                </c:pt>
                <c:pt idx="357">
                  <c:v>-0.76040596560003038</c:v>
                </c:pt>
                <c:pt idx="358">
                  <c:v>-0.77714596145697046</c:v>
                </c:pt>
                <c:pt idx="359">
                  <c:v>-0.79335334029123483</c:v>
                </c:pt>
                <c:pt idx="360">
                  <c:v>-0.80901699437494723</c:v>
                </c:pt>
                <c:pt idx="361">
                  <c:v>-0.82412618862201559</c:v>
                </c:pt>
                <c:pt idx="362">
                  <c:v>-0.83867056794542405</c:v>
                </c:pt>
                <c:pt idx="363">
                  <c:v>-0.85264016435409229</c:v>
                </c:pt>
                <c:pt idx="364">
                  <c:v>-0.86602540378443882</c:v>
                </c:pt>
                <c:pt idx="365">
                  <c:v>-0.8788171126619656</c:v>
                </c:pt>
                <c:pt idx="366">
                  <c:v>-0.89100652418836812</c:v>
                </c:pt>
                <c:pt idx="367">
                  <c:v>-0.90258528434986018</c:v>
                </c:pt>
                <c:pt idx="368">
                  <c:v>-0.91354545764260053</c:v>
                </c:pt>
                <c:pt idx="369">
                  <c:v>-0.92387953251128641</c:v>
                </c:pt>
                <c:pt idx="370">
                  <c:v>-0.93358042649720152</c:v>
                </c:pt>
                <c:pt idx="371">
                  <c:v>-0.94264149109217821</c:v>
                </c:pt>
                <c:pt idx="372">
                  <c:v>-0.95105651629515342</c:v>
                </c:pt>
                <c:pt idx="373">
                  <c:v>-0.95881973486819294</c:v>
                </c:pt>
                <c:pt idx="374">
                  <c:v>-0.96592582628906831</c:v>
                </c:pt>
                <c:pt idx="375">
                  <c:v>-0.97236992039767667</c:v>
                </c:pt>
                <c:pt idx="376">
                  <c:v>-0.97814760073380569</c:v>
                </c:pt>
                <c:pt idx="377">
                  <c:v>-0.98325490756395462</c:v>
                </c:pt>
                <c:pt idx="378">
                  <c:v>-0.98768834059513755</c:v>
                </c:pt>
                <c:pt idx="379">
                  <c:v>-0.99144486137381027</c:v>
                </c:pt>
                <c:pt idx="380">
                  <c:v>-0.99452189536827329</c:v>
                </c:pt>
                <c:pt idx="381">
                  <c:v>-0.99691733373312796</c:v>
                </c:pt>
                <c:pt idx="382">
                  <c:v>-0.99862953475457383</c:v>
                </c:pt>
                <c:pt idx="383">
                  <c:v>-0.99965732497555726</c:v>
                </c:pt>
                <c:pt idx="384">
                  <c:v>-1</c:v>
                </c:pt>
                <c:pt idx="385">
                  <c:v>-0.99965732497555726</c:v>
                </c:pt>
                <c:pt idx="386">
                  <c:v>-0.99862953475457383</c:v>
                </c:pt>
                <c:pt idx="387">
                  <c:v>-0.99691733373312796</c:v>
                </c:pt>
                <c:pt idx="388">
                  <c:v>-0.99452189536827329</c:v>
                </c:pt>
                <c:pt idx="389">
                  <c:v>-0.9914448613738106</c:v>
                </c:pt>
                <c:pt idx="390">
                  <c:v>-0.98768834059513788</c:v>
                </c:pt>
                <c:pt idx="391">
                  <c:v>-0.98325490756395484</c:v>
                </c:pt>
                <c:pt idx="392">
                  <c:v>-0.9781476007338058</c:v>
                </c:pt>
                <c:pt idx="393">
                  <c:v>-0.97236992039767678</c:v>
                </c:pt>
                <c:pt idx="394">
                  <c:v>-0.96592582628906798</c:v>
                </c:pt>
                <c:pt idx="395">
                  <c:v>-0.95881973486819316</c:v>
                </c:pt>
                <c:pt idx="396">
                  <c:v>-0.95105651629515364</c:v>
                </c:pt>
                <c:pt idx="397">
                  <c:v>-0.94264149109217843</c:v>
                </c:pt>
                <c:pt idx="398">
                  <c:v>-0.93358042649720174</c:v>
                </c:pt>
                <c:pt idx="399">
                  <c:v>-0.92387953251128674</c:v>
                </c:pt>
                <c:pt idx="400">
                  <c:v>-0.91354545764260153</c:v>
                </c:pt>
                <c:pt idx="401">
                  <c:v>-0.90258528434986118</c:v>
                </c:pt>
                <c:pt idx="402">
                  <c:v>-0.89100652418836845</c:v>
                </c:pt>
                <c:pt idx="403">
                  <c:v>-0.87881711266196594</c:v>
                </c:pt>
                <c:pt idx="404">
                  <c:v>-0.86602540378443826</c:v>
                </c:pt>
                <c:pt idx="405">
                  <c:v>-0.85264016435409173</c:v>
                </c:pt>
                <c:pt idx="406">
                  <c:v>-0.83867056794542438</c:v>
                </c:pt>
                <c:pt idx="407">
                  <c:v>-0.82412618862201592</c:v>
                </c:pt>
                <c:pt idx="408">
                  <c:v>-0.80901699437494767</c:v>
                </c:pt>
                <c:pt idx="409">
                  <c:v>-0.79335334029123528</c:v>
                </c:pt>
                <c:pt idx="410">
                  <c:v>-0.7771459614569709</c:v>
                </c:pt>
                <c:pt idx="411">
                  <c:v>-0.76040596560003204</c:v>
                </c:pt>
                <c:pt idx="412">
                  <c:v>-0.74314482547739524</c:v>
                </c:pt>
                <c:pt idx="413">
                  <c:v>-0.72537437101228741</c:v>
                </c:pt>
                <c:pt idx="414">
                  <c:v>-0.70710678118654713</c:v>
                </c:pt>
                <c:pt idx="415">
                  <c:v>-0.68835457569375347</c:v>
                </c:pt>
                <c:pt idx="416">
                  <c:v>-0.66913060635885768</c:v>
                </c:pt>
                <c:pt idx="417">
                  <c:v>-0.64944804833018432</c:v>
                </c:pt>
                <c:pt idx="418">
                  <c:v>-0.62932039104983795</c:v>
                </c:pt>
                <c:pt idx="419">
                  <c:v>-0.6087614290087211</c:v>
                </c:pt>
                <c:pt idx="420">
                  <c:v>-0.58778525229247347</c:v>
                </c:pt>
                <c:pt idx="421">
                  <c:v>-0.56640623692483305</c:v>
                </c:pt>
                <c:pt idx="422">
                  <c:v>-0.54463903501502864</c:v>
                </c:pt>
                <c:pt idx="423">
                  <c:v>-0.5224985647159488</c:v>
                </c:pt>
                <c:pt idx="424">
                  <c:v>-0.49999999999999983</c:v>
                </c:pt>
                <c:pt idx="425">
                  <c:v>-0.47715876025960813</c:v>
                </c:pt>
                <c:pt idx="426">
                  <c:v>-0.45399049973954636</c:v>
                </c:pt>
                <c:pt idx="427">
                  <c:v>-0.43051109680829458</c:v>
                </c:pt>
                <c:pt idx="428">
                  <c:v>-0.40673664307580115</c:v>
                </c:pt>
                <c:pt idx="429">
                  <c:v>-0.38268343236509056</c:v>
                </c:pt>
                <c:pt idx="430">
                  <c:v>-0.35836794954530093</c:v>
                </c:pt>
                <c:pt idx="431">
                  <c:v>-0.33380685923377146</c:v>
                </c:pt>
                <c:pt idx="432">
                  <c:v>-0.30901699437494784</c:v>
                </c:pt>
                <c:pt idx="433">
                  <c:v>-0.28401534470392287</c:v>
                </c:pt>
                <c:pt idx="434">
                  <c:v>-0.25881904510252091</c:v>
                </c:pt>
                <c:pt idx="435">
                  <c:v>-0.23344536385590539</c:v>
                </c:pt>
                <c:pt idx="436">
                  <c:v>-0.20791169081775918</c:v>
                </c:pt>
                <c:pt idx="437">
                  <c:v>-0.18223552549214714</c:v>
                </c:pt>
                <c:pt idx="438">
                  <c:v>-0.1564344650402304</c:v>
                </c:pt>
                <c:pt idx="439">
                  <c:v>-0.13052619222005274</c:v>
                </c:pt>
                <c:pt idx="440">
                  <c:v>-0.10452846326765448</c:v>
                </c:pt>
                <c:pt idx="441">
                  <c:v>-7.8459095727845818E-2</c:v>
                </c:pt>
                <c:pt idx="442">
                  <c:v>-5.2335956242944556E-2</c:v>
                </c:pt>
                <c:pt idx="443">
                  <c:v>-2.6176948307873728E-2</c:v>
                </c:pt>
                <c:pt idx="444">
                  <c:v>-4.28801959218017E-16</c:v>
                </c:pt>
                <c:pt idx="445">
                  <c:v>2.6176948307872872E-2</c:v>
                </c:pt>
                <c:pt idx="446">
                  <c:v>5.2335956242943696E-2</c:v>
                </c:pt>
                <c:pt idx="447">
                  <c:v>7.8459095727844957E-2</c:v>
                </c:pt>
                <c:pt idx="448">
                  <c:v>0.10452846326765362</c:v>
                </c:pt>
                <c:pt idx="449">
                  <c:v>0.13052619222005191</c:v>
                </c:pt>
                <c:pt idx="450">
                  <c:v>0.15643446504022956</c:v>
                </c:pt>
                <c:pt idx="451">
                  <c:v>0.18223552549214631</c:v>
                </c:pt>
                <c:pt idx="452">
                  <c:v>0.20791169081775834</c:v>
                </c:pt>
                <c:pt idx="453">
                  <c:v>0.23344536385590456</c:v>
                </c:pt>
                <c:pt idx="454">
                  <c:v>0.25881904510252007</c:v>
                </c:pt>
                <c:pt idx="455">
                  <c:v>0.28401534470392203</c:v>
                </c:pt>
                <c:pt idx="456">
                  <c:v>0.30901699437494701</c:v>
                </c:pt>
                <c:pt idx="457">
                  <c:v>0.33380685923377063</c:v>
                </c:pt>
                <c:pt idx="458">
                  <c:v>0.35836794954530016</c:v>
                </c:pt>
                <c:pt idx="459">
                  <c:v>0.38268343236508978</c:v>
                </c:pt>
                <c:pt idx="460">
                  <c:v>0.40673664307580032</c:v>
                </c:pt>
                <c:pt idx="461">
                  <c:v>0.43051109680829541</c:v>
                </c:pt>
                <c:pt idx="462">
                  <c:v>0.45399049973954719</c:v>
                </c:pt>
                <c:pt idx="463">
                  <c:v>0.47715876025960891</c:v>
                </c:pt>
                <c:pt idx="464">
                  <c:v>0.49999999999999911</c:v>
                </c:pt>
                <c:pt idx="465">
                  <c:v>0.52249856471594813</c:v>
                </c:pt>
                <c:pt idx="466">
                  <c:v>0.54463903501502642</c:v>
                </c:pt>
                <c:pt idx="467">
                  <c:v>0.56640623692483238</c:v>
                </c:pt>
                <c:pt idx="468">
                  <c:v>0.5877852522924728</c:v>
                </c:pt>
                <c:pt idx="469">
                  <c:v>0.60876142900872043</c:v>
                </c:pt>
                <c:pt idx="470">
                  <c:v>0.62932039104983728</c:v>
                </c:pt>
                <c:pt idx="471">
                  <c:v>0.64944804833018366</c:v>
                </c:pt>
                <c:pt idx="472">
                  <c:v>0.66913060635885835</c:v>
                </c:pt>
                <c:pt idx="473">
                  <c:v>0.68835457569375413</c:v>
                </c:pt>
                <c:pt idx="474">
                  <c:v>0.70710678118654779</c:v>
                </c:pt>
                <c:pt idx="475">
                  <c:v>0.72537437101228686</c:v>
                </c:pt>
                <c:pt idx="476">
                  <c:v>0.74314482547739358</c:v>
                </c:pt>
                <c:pt idx="477">
                  <c:v>0.76040596560003038</c:v>
                </c:pt>
                <c:pt idx="478">
                  <c:v>0.77714596145697035</c:v>
                </c:pt>
                <c:pt idx="479">
                  <c:v>0.79335334029123483</c:v>
                </c:pt>
                <c:pt idx="480">
                  <c:v>0.80901699437494712</c:v>
                </c:pt>
                <c:pt idx="481">
                  <c:v>0.82412618862201548</c:v>
                </c:pt>
                <c:pt idx="482">
                  <c:v>0.83867056794542394</c:v>
                </c:pt>
                <c:pt idx="483">
                  <c:v>0.85264016435409218</c:v>
                </c:pt>
                <c:pt idx="484">
                  <c:v>0.86602540378443871</c:v>
                </c:pt>
                <c:pt idx="485">
                  <c:v>0.87881711266196549</c:v>
                </c:pt>
                <c:pt idx="486">
                  <c:v>0.89100652418836723</c:v>
                </c:pt>
                <c:pt idx="487">
                  <c:v>0.90258528434986007</c:v>
                </c:pt>
                <c:pt idx="488">
                  <c:v>0.91354545764260042</c:v>
                </c:pt>
                <c:pt idx="489">
                  <c:v>0.92387953251128641</c:v>
                </c:pt>
                <c:pt idx="490">
                  <c:v>0.93358042649720152</c:v>
                </c:pt>
                <c:pt idx="491">
                  <c:v>0.94264149109217821</c:v>
                </c:pt>
                <c:pt idx="492">
                  <c:v>0.95105651629515342</c:v>
                </c:pt>
                <c:pt idx="493">
                  <c:v>0.95881973486819294</c:v>
                </c:pt>
                <c:pt idx="494">
                  <c:v>0.9659258262890682</c:v>
                </c:pt>
                <c:pt idx="495">
                  <c:v>0.97236992039767656</c:v>
                </c:pt>
                <c:pt idx="496">
                  <c:v>0.97814760073380569</c:v>
                </c:pt>
                <c:pt idx="497">
                  <c:v>0.98325490756395462</c:v>
                </c:pt>
                <c:pt idx="498">
                  <c:v>0.98768834059513755</c:v>
                </c:pt>
                <c:pt idx="499">
                  <c:v>0.99144486137381027</c:v>
                </c:pt>
                <c:pt idx="500">
                  <c:v>0.99452189536827318</c:v>
                </c:pt>
                <c:pt idx="501">
                  <c:v>0.99691733373312785</c:v>
                </c:pt>
                <c:pt idx="502">
                  <c:v>0.99862953475457383</c:v>
                </c:pt>
                <c:pt idx="503">
                  <c:v>0.99965732497555726</c:v>
                </c:pt>
                <c:pt idx="504">
                  <c:v>1</c:v>
                </c:pt>
                <c:pt idx="505">
                  <c:v>0.99965732497555726</c:v>
                </c:pt>
                <c:pt idx="506">
                  <c:v>0.99862953475457383</c:v>
                </c:pt>
                <c:pt idx="507">
                  <c:v>0.99691733373312796</c:v>
                </c:pt>
                <c:pt idx="508">
                  <c:v>0.99452189536827329</c:v>
                </c:pt>
                <c:pt idx="509">
                  <c:v>0.9914448613738106</c:v>
                </c:pt>
                <c:pt idx="510">
                  <c:v>0.98768834059513799</c:v>
                </c:pt>
                <c:pt idx="511">
                  <c:v>0.98325490756395484</c:v>
                </c:pt>
                <c:pt idx="512">
                  <c:v>0.97814760073380591</c:v>
                </c:pt>
                <c:pt idx="513">
                  <c:v>0.97236992039767678</c:v>
                </c:pt>
                <c:pt idx="514">
                  <c:v>0.96592582628906853</c:v>
                </c:pt>
                <c:pt idx="515">
                  <c:v>0.95881973486819327</c:v>
                </c:pt>
                <c:pt idx="516">
                  <c:v>0.95105651629515375</c:v>
                </c:pt>
                <c:pt idx="517">
                  <c:v>0.94264149109217854</c:v>
                </c:pt>
                <c:pt idx="518">
                  <c:v>0.93358042649720185</c:v>
                </c:pt>
                <c:pt idx="519">
                  <c:v>0.92387953251128674</c:v>
                </c:pt>
                <c:pt idx="520">
                  <c:v>0.91354545764260153</c:v>
                </c:pt>
                <c:pt idx="521">
                  <c:v>0.90258528434986129</c:v>
                </c:pt>
                <c:pt idx="522">
                  <c:v>0.89100652418836845</c:v>
                </c:pt>
                <c:pt idx="523">
                  <c:v>0.87881711266196594</c:v>
                </c:pt>
                <c:pt idx="524">
                  <c:v>0.86602540378443915</c:v>
                </c:pt>
                <c:pt idx="525">
                  <c:v>0.85264016435409273</c:v>
                </c:pt>
                <c:pt idx="526">
                  <c:v>0.83867056794542449</c:v>
                </c:pt>
                <c:pt idx="527">
                  <c:v>0.82412618862201603</c:v>
                </c:pt>
                <c:pt idx="528">
                  <c:v>0.80901699437494767</c:v>
                </c:pt>
                <c:pt idx="529">
                  <c:v>0.79335334029123539</c:v>
                </c:pt>
                <c:pt idx="530">
                  <c:v>0.77714596145697101</c:v>
                </c:pt>
                <c:pt idx="531">
                  <c:v>0.76040596560003215</c:v>
                </c:pt>
                <c:pt idx="532">
                  <c:v>0.74314482547739535</c:v>
                </c:pt>
                <c:pt idx="533">
                  <c:v>0.72537437101228874</c:v>
                </c:pt>
                <c:pt idx="534">
                  <c:v>0.70710678118654857</c:v>
                </c:pt>
                <c:pt idx="535">
                  <c:v>0.68835457569375491</c:v>
                </c:pt>
                <c:pt idx="536">
                  <c:v>0.66913060635885901</c:v>
                </c:pt>
                <c:pt idx="537">
                  <c:v>0.64944804833018444</c:v>
                </c:pt>
                <c:pt idx="538">
                  <c:v>0.62932039104983806</c:v>
                </c:pt>
                <c:pt idx="539">
                  <c:v>0.60876142900872121</c:v>
                </c:pt>
                <c:pt idx="540">
                  <c:v>0.58778525229247214</c:v>
                </c:pt>
                <c:pt idx="541">
                  <c:v>0.56640623692483172</c:v>
                </c:pt>
                <c:pt idx="542">
                  <c:v>0.54463903501502875</c:v>
                </c:pt>
                <c:pt idx="543">
                  <c:v>0.52249856471595046</c:v>
                </c:pt>
                <c:pt idx="544">
                  <c:v>0.50000000000000144</c:v>
                </c:pt>
                <c:pt idx="545">
                  <c:v>0.47715876025960979</c:v>
                </c:pt>
                <c:pt idx="546">
                  <c:v>0.45399049973954808</c:v>
                </c:pt>
                <c:pt idx="547">
                  <c:v>0.4305110968082963</c:v>
                </c:pt>
                <c:pt idx="548">
                  <c:v>0.40673664307580126</c:v>
                </c:pt>
                <c:pt idx="549">
                  <c:v>0.38268343236509067</c:v>
                </c:pt>
                <c:pt idx="550">
                  <c:v>0.35836794954529938</c:v>
                </c:pt>
                <c:pt idx="551">
                  <c:v>0.3338068592337699</c:v>
                </c:pt>
                <c:pt idx="552">
                  <c:v>0.30901699437494623</c:v>
                </c:pt>
                <c:pt idx="553">
                  <c:v>0.2840153447039247</c:v>
                </c:pt>
                <c:pt idx="554">
                  <c:v>0.25881904510252274</c:v>
                </c:pt>
                <c:pt idx="555">
                  <c:v>0.23344536385590722</c:v>
                </c:pt>
                <c:pt idx="556">
                  <c:v>0.20791169081776104</c:v>
                </c:pt>
                <c:pt idx="557">
                  <c:v>0.182235525492149</c:v>
                </c:pt>
                <c:pt idx="558">
                  <c:v>0.15643446504023228</c:v>
                </c:pt>
                <c:pt idx="559">
                  <c:v>0.1305261922200511</c:v>
                </c:pt>
                <c:pt idx="560">
                  <c:v>0.10452846326765283</c:v>
                </c:pt>
                <c:pt idx="561">
                  <c:v>7.8459095727844166E-2</c:v>
                </c:pt>
                <c:pt idx="562">
                  <c:v>5.2335956242942905E-2</c:v>
                </c:pt>
                <c:pt idx="563">
                  <c:v>2.6176948307872074E-2</c:v>
                </c:pt>
                <c:pt idx="564">
                  <c:v>2.3276736441091295E-15</c:v>
                </c:pt>
                <c:pt idx="565">
                  <c:v>-2.6176948307870974E-2</c:v>
                </c:pt>
                <c:pt idx="566">
                  <c:v>-5.2335956242941802E-2</c:v>
                </c:pt>
                <c:pt idx="567">
                  <c:v>-7.845909572784307E-2</c:v>
                </c:pt>
                <c:pt idx="568">
                  <c:v>-0.10452846326765174</c:v>
                </c:pt>
                <c:pt idx="569">
                  <c:v>-0.13052619222005177</c:v>
                </c:pt>
                <c:pt idx="570">
                  <c:v>-0.1564344650402312</c:v>
                </c:pt>
                <c:pt idx="571">
                  <c:v>-0.18223552549214792</c:v>
                </c:pt>
                <c:pt idx="572">
                  <c:v>-0.20791169081775995</c:v>
                </c:pt>
                <c:pt idx="573">
                  <c:v>-0.23344536385590617</c:v>
                </c:pt>
                <c:pt idx="574">
                  <c:v>-0.25881904510252163</c:v>
                </c:pt>
                <c:pt idx="575">
                  <c:v>-0.28401534470392026</c:v>
                </c:pt>
                <c:pt idx="576">
                  <c:v>-0.30901699437494518</c:v>
                </c:pt>
                <c:pt idx="577">
                  <c:v>-0.33380685923376885</c:v>
                </c:pt>
                <c:pt idx="578">
                  <c:v>-0.35836794954530005</c:v>
                </c:pt>
                <c:pt idx="579">
                  <c:v>-0.38268343236508967</c:v>
                </c:pt>
                <c:pt idx="580">
                  <c:v>-0.40673664307580021</c:v>
                </c:pt>
                <c:pt idx="581">
                  <c:v>-0.4305110968082953</c:v>
                </c:pt>
                <c:pt idx="582">
                  <c:v>-0.45399049973954708</c:v>
                </c:pt>
                <c:pt idx="583">
                  <c:v>-0.47715876025960885</c:v>
                </c:pt>
                <c:pt idx="584">
                  <c:v>-0.50000000000000056</c:v>
                </c:pt>
                <c:pt idx="585">
                  <c:v>-0.52249856471594947</c:v>
                </c:pt>
                <c:pt idx="586">
                  <c:v>-0.54463903501502786</c:v>
                </c:pt>
                <c:pt idx="587">
                  <c:v>-0.56640623692483072</c:v>
                </c:pt>
                <c:pt idx="588">
                  <c:v>-0.58778525229247269</c:v>
                </c:pt>
                <c:pt idx="589">
                  <c:v>-0.60876142900872032</c:v>
                </c:pt>
                <c:pt idx="590">
                  <c:v>-0.62932039104983728</c:v>
                </c:pt>
                <c:pt idx="591">
                  <c:v>-0.64944804833018355</c:v>
                </c:pt>
                <c:pt idx="592">
                  <c:v>-0.66913060635885824</c:v>
                </c:pt>
                <c:pt idx="593">
                  <c:v>-0.68835457569375413</c:v>
                </c:pt>
                <c:pt idx="594">
                  <c:v>-0.70710678118654779</c:v>
                </c:pt>
                <c:pt idx="595">
                  <c:v>-0.72537437101228797</c:v>
                </c:pt>
                <c:pt idx="596">
                  <c:v>-0.74314482547739469</c:v>
                </c:pt>
                <c:pt idx="597">
                  <c:v>-0.76040596560003137</c:v>
                </c:pt>
                <c:pt idx="598">
                  <c:v>-0.77714596145697035</c:v>
                </c:pt>
                <c:pt idx="599">
                  <c:v>-0.79335334029123472</c:v>
                </c:pt>
                <c:pt idx="600">
                  <c:v>-0.80901699437494712</c:v>
                </c:pt>
                <c:pt idx="601">
                  <c:v>-0.82412618862201537</c:v>
                </c:pt>
                <c:pt idx="602">
                  <c:v>-0.83867056794542383</c:v>
                </c:pt>
                <c:pt idx="603">
                  <c:v>-0.85264016435409218</c:v>
                </c:pt>
                <c:pt idx="604">
                  <c:v>-0.8660254037844386</c:v>
                </c:pt>
                <c:pt idx="605">
                  <c:v>-0.87881711266196549</c:v>
                </c:pt>
                <c:pt idx="606">
                  <c:v>-0.89100652418836801</c:v>
                </c:pt>
                <c:pt idx="607">
                  <c:v>-0.90258528434986085</c:v>
                </c:pt>
                <c:pt idx="608">
                  <c:v>-0.91354545764260109</c:v>
                </c:pt>
                <c:pt idx="609">
                  <c:v>-0.92387953251128641</c:v>
                </c:pt>
                <c:pt idx="610">
                  <c:v>-0.93358042649720141</c:v>
                </c:pt>
                <c:pt idx="611">
                  <c:v>-0.9426414910921781</c:v>
                </c:pt>
                <c:pt idx="612">
                  <c:v>-0.95105651629515342</c:v>
                </c:pt>
                <c:pt idx="613">
                  <c:v>-0.95881973486819294</c:v>
                </c:pt>
                <c:pt idx="614">
                  <c:v>-0.9659258262890682</c:v>
                </c:pt>
                <c:pt idx="615">
                  <c:v>-0.97236992039767656</c:v>
                </c:pt>
                <c:pt idx="616">
                  <c:v>-0.97814760073380569</c:v>
                </c:pt>
                <c:pt idx="617">
                  <c:v>-0.98325490756395462</c:v>
                </c:pt>
                <c:pt idx="618">
                  <c:v>-0.98768834059513777</c:v>
                </c:pt>
                <c:pt idx="619">
                  <c:v>-0.99144486137381049</c:v>
                </c:pt>
                <c:pt idx="620">
                  <c:v>-0.99452189536827318</c:v>
                </c:pt>
                <c:pt idx="621">
                  <c:v>-0.99691733373312785</c:v>
                </c:pt>
                <c:pt idx="622">
                  <c:v>-0.99862953475457383</c:v>
                </c:pt>
                <c:pt idx="623">
                  <c:v>-0.99965732497555726</c:v>
                </c:pt>
                <c:pt idx="624">
                  <c:v>-1</c:v>
                </c:pt>
                <c:pt idx="625">
                  <c:v>-0.99965732497555726</c:v>
                </c:pt>
                <c:pt idx="626">
                  <c:v>-0.99862953475457394</c:v>
                </c:pt>
                <c:pt idx="627">
                  <c:v>-0.99691733373312796</c:v>
                </c:pt>
                <c:pt idx="628">
                  <c:v>-0.99452189536827329</c:v>
                </c:pt>
                <c:pt idx="629">
                  <c:v>-0.99144486137381038</c:v>
                </c:pt>
                <c:pt idx="630">
                  <c:v>-0.98768834059513766</c:v>
                </c:pt>
                <c:pt idx="631">
                  <c:v>-0.98325490756395484</c:v>
                </c:pt>
                <c:pt idx="632">
                  <c:v>-0.97814760073380591</c:v>
                </c:pt>
                <c:pt idx="633">
                  <c:v>-0.97236992039767689</c:v>
                </c:pt>
                <c:pt idx="634">
                  <c:v>-0.96592582628906853</c:v>
                </c:pt>
                <c:pt idx="635">
                  <c:v>-0.95881973486819327</c:v>
                </c:pt>
                <c:pt idx="636">
                  <c:v>-0.95105651629515431</c:v>
                </c:pt>
                <c:pt idx="637">
                  <c:v>-0.94264149109217799</c:v>
                </c:pt>
                <c:pt idx="638">
                  <c:v>-0.93358042649720119</c:v>
                </c:pt>
                <c:pt idx="639">
                  <c:v>-0.92387953251128618</c:v>
                </c:pt>
                <c:pt idx="640">
                  <c:v>-0.9135454576426002</c:v>
                </c:pt>
                <c:pt idx="641">
                  <c:v>-0.90258528434985974</c:v>
                </c:pt>
                <c:pt idx="642">
                  <c:v>-0.89100652418836856</c:v>
                </c:pt>
                <c:pt idx="643">
                  <c:v>-0.87881711266196605</c:v>
                </c:pt>
                <c:pt idx="644">
                  <c:v>-0.86602540378443926</c:v>
                </c:pt>
                <c:pt idx="645">
                  <c:v>-0.85264016435409273</c:v>
                </c:pt>
                <c:pt idx="646">
                  <c:v>-0.83867056794542449</c:v>
                </c:pt>
                <c:pt idx="647">
                  <c:v>-0.82412618862201614</c:v>
                </c:pt>
                <c:pt idx="648">
                  <c:v>-0.80901699437494778</c:v>
                </c:pt>
                <c:pt idx="649">
                  <c:v>-0.7933533402912355</c:v>
                </c:pt>
                <c:pt idx="650">
                  <c:v>-0.77714596145697112</c:v>
                </c:pt>
                <c:pt idx="651">
                  <c:v>-0.76040596560003104</c:v>
                </c:pt>
                <c:pt idx="652">
                  <c:v>-0.74314482547739424</c:v>
                </c:pt>
                <c:pt idx="653">
                  <c:v>-0.72537437101228996</c:v>
                </c:pt>
                <c:pt idx="654">
                  <c:v>-0.7071067811865499</c:v>
                </c:pt>
                <c:pt idx="655">
                  <c:v>-0.68835457569375624</c:v>
                </c:pt>
                <c:pt idx="656">
                  <c:v>-0.66913060635885779</c:v>
                </c:pt>
                <c:pt idx="657">
                  <c:v>-0.6494480483301831</c:v>
                </c:pt>
                <c:pt idx="658">
                  <c:v>-0.62932039104983684</c:v>
                </c:pt>
                <c:pt idx="659">
                  <c:v>-0.60876142900871988</c:v>
                </c:pt>
                <c:pt idx="660">
                  <c:v>-0.58778525229247225</c:v>
                </c:pt>
                <c:pt idx="661">
                  <c:v>-0.56640623692483183</c:v>
                </c:pt>
                <c:pt idx="662">
                  <c:v>-0.54463903501502586</c:v>
                </c:pt>
                <c:pt idx="663">
                  <c:v>-0.52249856471594758</c:v>
                </c:pt>
                <c:pt idx="664">
                  <c:v>-0.50000000000000155</c:v>
                </c:pt>
                <c:pt idx="665">
                  <c:v>-0.4771587602596099</c:v>
                </c:pt>
                <c:pt idx="666">
                  <c:v>-0.45399049973954819</c:v>
                </c:pt>
                <c:pt idx="667">
                  <c:v>-0.43051109680829641</c:v>
                </c:pt>
                <c:pt idx="668">
                  <c:v>-0.40673664307580137</c:v>
                </c:pt>
                <c:pt idx="669">
                  <c:v>-0.38268343236509078</c:v>
                </c:pt>
                <c:pt idx="670">
                  <c:v>-0.35836794954530116</c:v>
                </c:pt>
                <c:pt idx="671">
                  <c:v>-0.33380685923377168</c:v>
                </c:pt>
                <c:pt idx="672">
                  <c:v>-0.30901699437494806</c:v>
                </c:pt>
                <c:pt idx="673">
                  <c:v>-0.28401534470392309</c:v>
                </c:pt>
                <c:pt idx="674">
                  <c:v>-0.25881904510252113</c:v>
                </c:pt>
                <c:pt idx="675">
                  <c:v>-0.23344536385590561</c:v>
                </c:pt>
                <c:pt idx="676">
                  <c:v>-0.2079116908177594</c:v>
                </c:pt>
                <c:pt idx="677">
                  <c:v>-0.18223552549214739</c:v>
                </c:pt>
                <c:pt idx="678">
                  <c:v>-0.15643446504023065</c:v>
                </c:pt>
                <c:pt idx="679">
                  <c:v>-0.13052619222005124</c:v>
                </c:pt>
                <c:pt idx="680">
                  <c:v>-0.10452846326765296</c:v>
                </c:pt>
                <c:pt idx="681">
                  <c:v>-7.8459095727844291E-2</c:v>
                </c:pt>
                <c:pt idx="682">
                  <c:v>-5.2335956242943023E-2</c:v>
                </c:pt>
                <c:pt idx="683">
                  <c:v>-2.6176948307872198E-2</c:v>
                </c:pt>
                <c:pt idx="684">
                  <c:v>1.1025251892005095E-15</c:v>
                </c:pt>
                <c:pt idx="685">
                  <c:v>2.6176948307874402E-2</c:v>
                </c:pt>
                <c:pt idx="686">
                  <c:v>5.2335956242945229E-2</c:v>
                </c:pt>
                <c:pt idx="687">
                  <c:v>7.8459095727842945E-2</c:v>
                </c:pt>
                <c:pt idx="688">
                  <c:v>0.10452846326765163</c:v>
                </c:pt>
                <c:pt idx="689">
                  <c:v>0.13052619222004988</c:v>
                </c:pt>
                <c:pt idx="690">
                  <c:v>0.15643446504022931</c:v>
                </c:pt>
                <c:pt idx="691">
                  <c:v>0.18223552549214606</c:v>
                </c:pt>
                <c:pt idx="692">
                  <c:v>0.20791169081775809</c:v>
                </c:pt>
                <c:pt idx="693">
                  <c:v>0.23344536385590431</c:v>
                </c:pt>
                <c:pt idx="694">
                  <c:v>0.2588190451025198</c:v>
                </c:pt>
                <c:pt idx="695">
                  <c:v>0.28401534470392181</c:v>
                </c:pt>
                <c:pt idx="696">
                  <c:v>0.30901699437494679</c:v>
                </c:pt>
                <c:pt idx="697">
                  <c:v>0.3338068592337704</c:v>
                </c:pt>
                <c:pt idx="698">
                  <c:v>0.35836794954529988</c:v>
                </c:pt>
                <c:pt idx="699">
                  <c:v>0.38268343236508956</c:v>
                </c:pt>
                <c:pt idx="700">
                  <c:v>0.4067366430758001</c:v>
                </c:pt>
                <c:pt idx="701">
                  <c:v>0.43051109680829519</c:v>
                </c:pt>
                <c:pt idx="702">
                  <c:v>0.45399049973954697</c:v>
                </c:pt>
                <c:pt idx="703">
                  <c:v>0.47715876025960874</c:v>
                </c:pt>
                <c:pt idx="704">
                  <c:v>0.50000000000000044</c:v>
                </c:pt>
                <c:pt idx="705">
                  <c:v>0.52249856471594935</c:v>
                </c:pt>
                <c:pt idx="706">
                  <c:v>0.54463903501502775</c:v>
                </c:pt>
                <c:pt idx="707">
                  <c:v>0.56640623692483361</c:v>
                </c:pt>
                <c:pt idx="708">
                  <c:v>0.58778525229247403</c:v>
                </c:pt>
                <c:pt idx="709">
                  <c:v>0.60876142900871877</c:v>
                </c:pt>
                <c:pt idx="710">
                  <c:v>0.62932039104983573</c:v>
                </c:pt>
                <c:pt idx="711">
                  <c:v>0.6494480483301821</c:v>
                </c:pt>
                <c:pt idx="712">
                  <c:v>0.66913060635885679</c:v>
                </c:pt>
                <c:pt idx="713">
                  <c:v>0.68835457569375269</c:v>
                </c:pt>
                <c:pt idx="714">
                  <c:v>0.70710678118654635</c:v>
                </c:pt>
                <c:pt idx="715">
                  <c:v>0.72537437101228663</c:v>
                </c:pt>
                <c:pt idx="716">
                  <c:v>0.74314482547739336</c:v>
                </c:pt>
                <c:pt idx="717">
                  <c:v>0.76040596560003015</c:v>
                </c:pt>
                <c:pt idx="718">
                  <c:v>0.77714596145697024</c:v>
                </c:pt>
                <c:pt idx="719">
                  <c:v>0.79335334029123461</c:v>
                </c:pt>
                <c:pt idx="720">
                  <c:v>0.80901699437494701</c:v>
                </c:pt>
              </c:numCache>
            </c:numRef>
          </c:val>
          <c:smooth val="0"/>
          <c:extLst>
            <c:ext xmlns:c16="http://schemas.microsoft.com/office/drawing/2014/chart" uri="{C3380CC4-5D6E-409C-BE32-E72D297353CC}">
              <c16:uniqueId val="{00000000-C1B9-3D43-9675-EE39A6C6BC19}"/>
            </c:ext>
          </c:extLst>
        </c:ser>
        <c:dLbls>
          <c:showLegendKey val="0"/>
          <c:showVal val="0"/>
          <c:showCatName val="0"/>
          <c:showSerName val="0"/>
          <c:showPercent val="0"/>
          <c:showBubbleSize val="0"/>
        </c:dLbls>
        <c:smooth val="0"/>
        <c:axId val="1530775535"/>
        <c:axId val="1530577375"/>
      </c:lineChart>
      <c:catAx>
        <c:axId val="1530775535"/>
        <c:scaling>
          <c:orientation val="minMax"/>
        </c:scaling>
        <c:delete val="1"/>
        <c:axPos val="b"/>
        <c:majorTickMark val="none"/>
        <c:minorTickMark val="none"/>
        <c:tickLblPos val="nextTo"/>
        <c:crossAx val="1530577375"/>
        <c:crosses val="autoZero"/>
        <c:auto val="1"/>
        <c:lblAlgn val="ctr"/>
        <c:lblOffset val="100"/>
        <c:noMultiLvlLbl val="0"/>
      </c:catAx>
      <c:valAx>
        <c:axId val="1530577375"/>
        <c:scaling>
          <c:orientation val="minMax"/>
          <c:max val="1"/>
          <c:min val="-1"/>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530775535"/>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Sheet1!$V$2</c:f>
              <c:strCache>
                <c:ptCount val="1"/>
                <c:pt idx="0">
                  <c:v>8+3</c:v>
                </c:pt>
              </c:strCache>
            </c:strRef>
          </c:tx>
          <c:spPr>
            <a:ln w="28575" cap="rnd">
              <a:solidFill>
                <a:schemeClr val="accent1"/>
              </a:solidFill>
              <a:round/>
            </a:ln>
            <a:effectLst/>
          </c:spPr>
          <c:marker>
            <c:symbol val="none"/>
          </c:marker>
          <c:val>
            <c:numRef>
              <c:f>Sheet1!$V$3:$V$722</c:f>
              <c:numCache>
                <c:formatCode>General</c:formatCode>
                <c:ptCount val="720"/>
                <c:pt idx="0">
                  <c:v>0.90450849718747373</c:v>
                </c:pt>
                <c:pt idx="1">
                  <c:v>0.91084511944091995</c:v>
                </c:pt>
                <c:pt idx="2">
                  <c:v>0.91446931834349721</c:v>
                </c:pt>
                <c:pt idx="3">
                  <c:v>0.91539388254394893</c:v>
                </c:pt>
                <c:pt idx="4">
                  <c:v>0.91364354986137886</c:v>
                </c:pt>
                <c:pt idx="5">
                  <c:v>0.90925486672393685</c:v>
                </c:pt>
                <c:pt idx="6">
                  <c:v>0.90227599091548438</c:v>
                </c:pt>
                <c:pt idx="7">
                  <c:v>0.89276643860439386</c:v>
                </c:pt>
                <c:pt idx="8">
                  <c:v>0.88079677689951341</c:v>
                </c:pt>
                <c:pt idx="9">
                  <c:v>0.86644826344311709</c:v>
                </c:pt>
                <c:pt idx="10">
                  <c:v>0.84981243480808988</c:v>
                </c:pt>
                <c:pt idx="11">
                  <c:v>0.83099064571541481</c:v>
                </c:pt>
                <c:pt idx="12">
                  <c:v>0.81009356132700594</c:v>
                </c:pt>
                <c:pt idx="13">
                  <c:v>0.78724060509692562</c:v>
                </c:pt>
                <c:pt idx="14">
                  <c:v>0.76255936487990761</c:v>
                </c:pt>
                <c:pt idx="15">
                  <c:v>0.73618496019883839</c:v>
                </c:pt>
                <c:pt idx="16">
                  <c:v>0.70825937376144155</c:v>
                </c:pt>
                <c:pt idx="17">
                  <c:v>0.67893075048993334</c:v>
                </c:pt>
                <c:pt idx="18">
                  <c:v>0.64835266748504261</c:v>
                </c:pt>
                <c:pt idx="19">
                  <c:v>0.61668337848673915</c:v>
                </c:pt>
                <c:pt idx="20">
                  <c:v>0.5840850365176018</c:v>
                </c:pt>
                <c:pt idx="21">
                  <c:v>0.55072289850039069</c:v>
                </c:pt>
                <c:pt idx="22">
                  <c:v>0.51676451572853743</c:v>
                </c:pt>
                <c:pt idx="23">
                  <c:v>0.48237891413652828</c:v>
                </c:pt>
                <c:pt idx="24">
                  <c:v>0.44773576836617335</c:v>
                </c:pt>
                <c:pt idx="25">
                  <c:v>0.41300457365431348</c:v>
                </c:pt>
                <c:pt idx="26">
                  <c:v>0.37835381957745301</c:v>
                </c:pt>
                <c:pt idx="27">
                  <c:v>0.34395016967909031</c:v>
                </c:pt>
                <c:pt idx="28">
                  <c:v>0.30995765097618061</c:v>
                </c:pt>
                <c:pt idx="29">
                  <c:v>0.27653685729236643</c:v>
                </c:pt>
                <c:pt idx="30">
                  <c:v>0.243844170297569</c:v>
                </c:pt>
                <c:pt idx="31">
                  <c:v>0.21203100204660397</c:v>
                </c:pt>
                <c:pt idx="32">
                  <c:v>0.1812430627040737</c:v>
                </c:pt>
                <c:pt idx="33">
                  <c:v>0.15161965701940916</c:v>
                </c:pt>
                <c:pt idx="34">
                  <c:v>0.12329301297520856</c:v>
                </c:pt>
                <c:pt idx="35">
                  <c:v>9.6387645874607575E-2</c:v>
                </c:pt>
                <c:pt idx="36">
                  <c:v>7.1019760960103095E-2</c:v>
                </c:pt>
                <c:pt idx="37">
                  <c:v>4.7296697467876236E-2</c:v>
                </c:pt>
                <c:pt idx="38">
                  <c:v>2.5316416819137488E-2</c:v>
                </c:pt>
                <c:pt idx="39">
                  <c:v>5.1670374343429915E-3</c:v>
                </c:pt>
                <c:pt idx="40">
                  <c:v>-1.3073581571653725E-2</c:v>
                </c:pt>
                <c:pt idx="41">
                  <c:v>-2.9338205794229022E-2</c:v>
                </c:pt>
                <c:pt idx="42">
                  <c:v>-4.3570538272718895E-2</c:v>
                </c:pt>
                <c:pt idx="43">
                  <c:v>-5.5725478039802434E-2</c:v>
                </c:pt>
                <c:pt idx="44">
                  <c:v>-6.5769323237692745E-2</c:v>
                </c:pt>
                <c:pt idx="45">
                  <c:v>-7.3679917822953911E-2</c:v>
                </c:pt>
                <c:pt idx="46">
                  <c:v>-7.9446741157200129E-2</c:v>
                </c:pt>
                <c:pt idx="47">
                  <c:v>-8.3070940059777276E-2</c:v>
                </c:pt>
                <c:pt idx="48">
                  <c:v>-8.4565303179429119E-2</c:v>
                </c:pt>
                <c:pt idx="49">
                  <c:v>-8.3954177823541865E-2</c:v>
                </c:pt>
                <c:pt idx="50">
                  <c:v>-8.1273329664468763E-2</c:v>
                </c:pt>
                <c:pt idx="51">
                  <c:v>-7.6569746021285079E-2</c:v>
                </c:pt>
                <c:pt idx="52">
                  <c:v>-6.9901383690766317E-2</c:v>
                </c:pt>
                <c:pt idx="53">
                  <c:v>-6.1336862572069217E-2</c:v>
                </c:pt>
                <c:pt idx="54">
                  <c:v>-5.0955106594199995E-2</c:v>
                </c:pt>
                <c:pt idx="55">
                  <c:v>-3.8844933712611995E-2</c:v>
                </c:pt>
                <c:pt idx="56">
                  <c:v>-2.5104596989896422E-2</c:v>
                </c:pt>
                <c:pt idx="57">
                  <c:v>-9.8412790143374562E-3</c:v>
                </c:pt>
                <c:pt idx="58">
                  <c:v>6.8294578620897162E-3</c:v>
                </c:pt>
                <c:pt idx="59">
                  <c:v>2.4784262768986709E-2</c:v>
                </c:pt>
                <c:pt idx="60">
                  <c:v>4.3892626146236347E-2</c:v>
                </c:pt>
                <c:pt idx="61">
                  <c:v>6.4017545067877546E-2</c:v>
                </c:pt>
                <c:pt idx="62">
                  <c:v>8.5016220799557451E-2</c:v>
                </c:pt>
                <c:pt idx="63">
                  <c:v>0.10674078517050067</c:v>
                </c:pt>
                <c:pt idx="64">
                  <c:v>0.12903905220016615</c:v>
                </c:pt>
                <c:pt idx="65">
                  <c:v>0.15175529129633902</c:v>
                </c:pt>
                <c:pt idx="66">
                  <c:v>0.17473101823594672</c:v>
                </c:pt>
                <c:pt idx="67">
                  <c:v>0.1978058000528968</c:v>
                </c:pt>
                <c:pt idx="68">
                  <c:v>0.22081806988915076</c:v>
                </c:pt>
                <c:pt idx="69">
                  <c:v>0.2436059478163714</c:v>
                </c:pt>
                <c:pt idx="70">
                  <c:v>0.26600806360611517</c:v>
                </c:pt>
                <c:pt idx="71">
                  <c:v>0.28786437741671927</c:v>
                </c:pt>
                <c:pt idx="72">
                  <c:v>0.30901699437494734</c:v>
                </c:pt>
                <c:pt idx="73">
                  <c:v>0.32931096905991725</c:v>
                </c:pt>
                <c:pt idx="74">
                  <c:v>0.34859509594579907</c:v>
                </c:pt>
                <c:pt idx="75">
                  <c:v>0.36672268192795276</c:v>
                </c:pt>
                <c:pt idx="76">
                  <c:v>0.38355229714425287</c:v>
                </c:pt>
                <c:pt idx="77">
                  <c:v>0.39894850040890295</c:v>
                </c:pt>
                <c:pt idx="78">
                  <c:v>0.41278253569954437</c:v>
                </c:pt>
                <c:pt idx="79">
                  <c:v>0.42493299627935127</c:v>
                </c:pt>
                <c:pt idx="80">
                  <c:v>0.4352864531933156</c:v>
                </c:pt>
                <c:pt idx="81">
                  <c:v>0.44373804505139619</c:v>
                </c:pt>
                <c:pt idx="82">
                  <c:v>0.45019202619968468</c:v>
                </c:pt>
                <c:pt idx="83">
                  <c:v>0.45456227058339999</c:v>
                </c:pt>
                <c:pt idx="84">
                  <c:v>0.45677272882130054</c:v>
                </c:pt>
                <c:pt idx="85">
                  <c:v>0.45675783623901772</c:v>
                </c:pt>
                <c:pt idx="86">
                  <c:v>0.45446286984768752</c:v>
                </c:pt>
                <c:pt idx="87">
                  <c:v>0.44984425250298032</c:v>
                </c:pt>
                <c:pt idx="88">
                  <c:v>0.44286980273695847</c:v>
                </c:pt>
                <c:pt idx="89">
                  <c:v>0.43351892901988648</c:v>
                </c:pt>
                <c:pt idx="90">
                  <c:v>0.42178276747988447</c:v>
                </c:pt>
                <c:pt idx="91">
                  <c:v>0.4076642623838384</c:v>
                </c:pt>
                <c:pt idx="92">
                  <c:v>0.3911781889619057</c:v>
                </c:pt>
                <c:pt idx="93">
                  <c:v>0.37235111843895036</c:v>
                </c:pt>
                <c:pt idx="94">
                  <c:v>0.35122132541789897</c:v>
                </c:pt>
                <c:pt idx="95">
                  <c:v>0.32783863804099284</c:v>
                </c:pt>
                <c:pt idx="96">
                  <c:v>0.30226423163382687</c:v>
                </c:pt>
                <c:pt idx="97">
                  <c:v>0.27457036681257807</c:v>
                </c:pt>
                <c:pt idx="98">
                  <c:v>0.24484007330556296</c:v>
                </c:pt>
                <c:pt idx="99">
                  <c:v>0.21316678100492864</c:v>
                </c:pt>
                <c:pt idx="100">
                  <c:v>0.17965390002158904</c:v>
                </c:pt>
                <c:pt idx="101">
                  <c:v>0.14441435176517792</c:v>
                </c:pt>
                <c:pt idx="102">
                  <c:v>0.10757005330965611</c:v>
                </c:pt>
                <c:pt idx="103">
                  <c:v>6.9251357533025193E-2</c:v>
                </c:pt>
                <c:pt idx="104">
                  <c:v>2.9596451735373452E-2</c:v>
                </c:pt>
                <c:pt idx="105">
                  <c:v>-1.1249282357974538E-2</c:v>
                </c:pt>
                <c:pt idx="106">
                  <c:v>-5.3133944112974618E-2</c:v>
                </c:pt>
                <c:pt idx="107">
                  <c:v>-9.5899821754460102E-2</c:v>
                </c:pt>
                <c:pt idx="108">
                  <c:v>-0.13938412895876265</c:v>
                </c:pt>
                <c:pt idx="109">
                  <c:v>-0.18341976670452592</c:v>
                </c:pt>
                <c:pt idx="110">
                  <c:v>-0.22783610669145343</c:v>
                </c:pt>
                <c:pt idx="111">
                  <c:v>-0.27245979253126507</c:v>
                </c:pt>
                <c:pt idx="112">
                  <c:v>-0.31711555482817866</c:v>
                </c:pt>
                <c:pt idx="113">
                  <c:v>-0.36162703619812703</c:v>
                </c:pt>
                <c:pt idx="114">
                  <c:v>-0.40581762222710016</c:v>
                </c:pt>
                <c:pt idx="115">
                  <c:v>-0.44951127433960875</c:v>
                </c:pt>
                <c:pt idx="116">
                  <c:v>-0.49253336053853108</c:v>
                </c:pt>
                <c:pt idx="117">
                  <c:v>-0.53471147998748902</c:v>
                </c:pt>
                <c:pt idx="118">
                  <c:v>-0.57587627743644088</c:v>
                </c:pt>
                <c:pt idx="119">
                  <c:v>-0.61586224354015628</c:v>
                </c:pt>
                <c:pt idx="120">
                  <c:v>-0.65450849718747328</c:v>
                </c:pt>
                <c:pt idx="121">
                  <c:v>-0.69165954604638125</c:v>
                </c:pt>
                <c:pt idx="122">
                  <c:v>-0.72716602163554089</c:v>
                </c:pt>
                <c:pt idx="123">
                  <c:v>-0.76088538535647532</c:v>
                </c:pt>
                <c:pt idx="124">
                  <c:v>-0.79268260206154473</c:v>
                </c:pt>
                <c:pt idx="125">
                  <c:v>-0.82243077789047125</c:v>
                </c:pt>
                <c:pt idx="126">
                  <c:v>-0.85001175928165751</c:v>
                </c:pt>
                <c:pt idx="127">
                  <c:v>-0.87531669025314351</c:v>
                </c:pt>
                <c:pt idx="128">
                  <c:v>-0.89824652525076387</c:v>
                </c:pt>
                <c:pt idx="129">
                  <c:v>-0.91871249507694364</c:v>
                </c:pt>
                <c:pt idx="130">
                  <c:v>-0.93663652364155503</c:v>
                </c:pt>
                <c:pt idx="131">
                  <c:v>-0.95195159351524872</c:v>
                </c:pt>
                <c:pt idx="132">
                  <c:v>-0.96460205851447967</c:v>
                </c:pt>
                <c:pt idx="133">
                  <c:v>-0.9745439018048816</c:v>
                </c:pt>
                <c:pt idx="134">
                  <c:v>-0.9817449382744462</c:v>
                </c:pt>
                <c:pt idx="135">
                  <c:v>-0.98618496019883828</c:v>
                </c:pt>
                <c:pt idx="136">
                  <c:v>-0.98785582549681494</c:v>
                </c:pt>
                <c:pt idx="137">
                  <c:v>-0.98676148815276243</c:v>
                </c:pt>
                <c:pt idx="138">
                  <c:v>-0.98291797066447173</c:v>
                </c:pt>
                <c:pt idx="139">
                  <c:v>-0.97635327865606469</c:v>
                </c:pt>
                <c:pt idx="140">
                  <c:v>-0.96710725807709097</c:v>
                </c:pt>
                <c:pt idx="141">
                  <c:v>-0.95523139568786475</c:v>
                </c:pt>
                <c:pt idx="142">
                  <c:v>-0.94078856380675058</c:v>
                </c:pt>
                <c:pt idx="143">
                  <c:v>-0.9238527105659915</c:v>
                </c:pt>
                <c:pt idx="144">
                  <c:v>-0.90450849718747384</c:v>
                </c:pt>
                <c:pt idx="145">
                  <c:v>-0.88285088404726797</c:v>
                </c:pt>
                <c:pt idx="146">
                  <c:v>-0.85898466754661262</c:v>
                </c:pt>
                <c:pt idx="147">
                  <c:v>-0.83302397004599282</c:v>
                </c:pt>
                <c:pt idx="148">
                  <c:v>-0.80509168534696585</c:v>
                </c:pt>
                <c:pt idx="149">
                  <c:v>-0.77531888242227898</c:v>
                </c:pt>
                <c:pt idx="150">
                  <c:v>-0.74384417029756877</c:v>
                </c:pt>
                <c:pt idx="151">
                  <c:v>-0.71081302717651629</c:v>
                </c:pt>
                <c:pt idx="152">
                  <c:v>-0.67637709707485949</c:v>
                </c:pt>
                <c:pt idx="153">
                  <c:v>-0.64069345738631223</c:v>
                </c:pt>
                <c:pt idx="154">
                  <c:v>-0.60392386094436779</c:v>
                </c:pt>
                <c:pt idx="155">
                  <c:v>-0.5662339562675619</c:v>
                </c:pt>
                <c:pt idx="156">
                  <c:v>-0.52779248978140403</c:v>
                </c:pt>
                <c:pt idx="157">
                  <c:v>-0.48877049389734067</c:v>
                </c:pt>
                <c:pt idx="158">
                  <c:v>-0.4493404648973508</c:v>
                </c:pt>
                <c:pt idx="159">
                  <c:v>-0.40967553462181666</c:v>
                </c:pt>
                <c:pt idx="160">
                  <c:v>-0.36994863998783567</c:v>
                </c:pt>
                <c:pt idx="161">
                  <c:v>-0.33033169437509707</c:v>
                </c:pt>
                <c:pt idx="162">
                  <c:v>-0.29099476490671056</c:v>
                </c:pt>
                <c:pt idx="163">
                  <c:v>-0.25210525962302721</c:v>
                </c:pt>
                <c:pt idx="164">
                  <c:v>-0.21382712849768151</c:v>
                </c:pt>
                <c:pt idx="165">
                  <c:v>-0.17632008217704659</c:v>
                </c:pt>
                <c:pt idx="166">
                  <c:v>-0.13973883223733863</c:v>
                </c:pt>
                <c:pt idx="167">
                  <c:v>-0.10423235664817831</c:v>
                </c:pt>
                <c:pt idx="168">
                  <c:v>-6.9943194008044607E-2</c:v>
                </c:pt>
                <c:pt idx="169">
                  <c:v>-3.7006769976292264E-2</c:v>
                </c:pt>
                <c:pt idx="170">
                  <c:v>-5.5507591689962776E-3</c:v>
                </c:pt>
                <c:pt idx="171">
                  <c:v>2.4305514387458038E-2</c:v>
                </c:pt>
                <c:pt idx="172">
                  <c:v>5.2451635339515523E-2</c:v>
                </c:pt>
                <c:pt idx="173">
                  <c:v>7.8786610923319456E-2</c:v>
                </c:pt>
                <c:pt idx="174">
                  <c:v>0.10321933822802637</c:v>
                </c:pt>
                <c:pt idx="175">
                  <c:v>0.12566902254607687</c:v>
                </c:pt>
                <c:pt idx="176">
                  <c:v>0.14606554478973011</c:v>
                </c:pt>
                <c:pt idx="177">
                  <c:v>0.16434977620181079</c:v>
                </c:pt>
                <c:pt idx="178">
                  <c:v>0.18047383884586665</c:v>
                </c:pt>
                <c:pt idx="179">
                  <c:v>0.19440131062555172</c:v>
                </c:pt>
                <c:pt idx="180">
                  <c:v>0.20610737385376338</c:v>
                </c:pt>
                <c:pt idx="181">
                  <c:v>0.21557890666749574</c:v>
                </c:pt>
                <c:pt idx="182">
                  <c:v>0.22281451686327169</c:v>
                </c:pt>
                <c:pt idx="183">
                  <c:v>0.22782451800892867</c:v>
                </c:pt>
                <c:pt idx="184">
                  <c:v>0.23063084796915945</c:v>
                </c:pt>
                <c:pt idx="185">
                  <c:v>0.23126693026314998</c:v>
                </c:pt>
                <c:pt idx="186">
                  <c:v>0.22977747895152731</c:v>
                </c:pt>
                <c:pt idx="187">
                  <c:v>0.22621824802531565</c:v>
                </c:pt>
                <c:pt idx="188">
                  <c:v>0.22065572654031287</c:v>
                </c:pt>
                <c:pt idx="189">
                  <c:v>0.21316678100492908</c:v>
                </c:pt>
                <c:pt idx="190">
                  <c:v>0.20383824678683848</c:v>
                </c:pt>
                <c:pt idx="191">
                  <c:v>0.19276647055244009</c:v>
                </c:pt>
                <c:pt idx="192">
                  <c:v>0.18005680599195573</c:v>
                </c:pt>
                <c:pt idx="193">
                  <c:v>0.16582306531086788</c:v>
                </c:pt>
                <c:pt idx="194">
                  <c:v>0.15018692918411347</c:v>
                </c:pt>
                <c:pt idx="195">
                  <c:v>0.13327731807204815</c:v>
                </c:pt>
                <c:pt idx="196">
                  <c:v>0.11522972798565914</c:v>
                </c:pt>
                <c:pt idx="197">
                  <c:v>9.6185533961882841E-2</c:v>
                </c:pt>
                <c:pt idx="198">
                  <c:v>7.6291264667357597E-2</c:v>
                </c:pt>
                <c:pt idx="199">
                  <c:v>5.5697851689807829E-2</c:v>
                </c:pt>
                <c:pt idx="200">
                  <c:v>3.4559857199638666E-2</c:v>
                </c:pt>
                <c:pt idx="201">
                  <c:v>1.3034683769903632E-2</c:v>
                </c:pt>
                <c:pt idx="202">
                  <c:v>-8.7182297702215888E-3</c:v>
                </c:pt>
                <c:pt idx="203">
                  <c:v>-3.0538222505186754E-2</c:v>
                </c:pt>
                <c:pt idx="204">
                  <c:v>-5.2264231633825958E-2</c:v>
                </c:pt>
                <c:pt idx="205">
                  <c:v>-7.3735614679528244E-2</c:v>
                </c:pt>
                <c:pt idx="206">
                  <c:v>-9.479296967836115E-2</c:v>
                </c:pt>
                <c:pt idx="207">
                  <c:v>-0.11527894932355043</c:v>
                </c:pt>
                <c:pt idx="208">
                  <c:v>-0.13503906507412972</c:v>
                </c:pt>
                <c:pt idx="209">
                  <c:v>-0.15392247728451247</c:v>
                </c:pt>
                <c:pt idx="210">
                  <c:v>-0.17178276747988494</c:v>
                </c:pt>
                <c:pt idx="211">
                  <c:v>-0.18847868898929965</c:v>
                </c:pt>
                <c:pt idx="212">
                  <c:v>-0.20387489225394947</c:v>
                </c:pt>
                <c:pt idx="213">
                  <c:v>-0.21784262125147674</c:v>
                </c:pt>
                <c:pt idx="214">
                  <c:v>-0.23026037761806475</c:v>
                </c:pt>
                <c:pt idx="215">
                  <c:v>-0.24101454920752735</c:v>
                </c:pt>
                <c:pt idx="216">
                  <c:v>-0.24999999999999994</c:v>
                </c:pt>
                <c:pt idx="217">
                  <c:v>-0.25712061846132717</c:v>
                </c:pt>
                <c:pt idx="218">
                  <c:v>-0.26228982165681314</c:v>
                </c:pt>
                <c:pt idx="219">
                  <c:v>-0.26543101263875557</c:v>
                </c:pt>
                <c:pt idx="220">
                  <c:v>-0.26647798885505392</c:v>
                </c:pt>
                <c:pt idx="221">
                  <c:v>-0.26537529956501216</c:v>
                </c:pt>
                <c:pt idx="222">
                  <c:v>-0.26207855049712953</c:v>
                </c:pt>
                <c:pt idx="223">
                  <c:v>-0.25655465424098134</c:v>
                </c:pt>
                <c:pt idx="224">
                  <c:v>-0.2487820251299121</c:v>
                </c:pt>
                <c:pt idx="225">
                  <c:v>-0.23875071764202549</c:v>
                </c:pt>
                <c:pt idx="226">
                  <c:v>-0.22646250762239883</c:v>
                </c:pt>
                <c:pt idx="227">
                  <c:v>-0.21193091590836904</c:v>
                </c:pt>
                <c:pt idx="228">
                  <c:v>-0.1951811742206665</c:v>
                </c:pt>
                <c:pt idx="229">
                  <c:v>-0.17625013346479945</c:v>
                </c:pt>
                <c:pt idx="230">
                  <c:v>-0.15518611486803563</c:v>
                </c:pt>
                <c:pt idx="231">
                  <c:v>-0.13204870465620816</c:v>
                </c:pt>
                <c:pt idx="232">
                  <c:v>-0.10690849325003438</c:v>
                </c:pt>
                <c:pt idx="233">
                  <c:v>-7.9846760231336078E-2</c:v>
                </c:pt>
                <c:pt idx="234">
                  <c:v>-5.0955106594200217E-2</c:v>
                </c:pt>
                <c:pt idx="235">
                  <c:v>-2.0335036053345634E-2</c:v>
                </c:pt>
                <c:pt idx="236">
                  <c:v>1.1902512569370804E-2</c:v>
                </c:pt>
                <c:pt idx="237">
                  <c:v>4.5637679620586347E-2</c:v>
                </c:pt>
                <c:pt idx="238">
                  <c:v>8.0742243065656027E-2</c:v>
                </c:pt>
                <c:pt idx="239">
                  <c:v>0.11708021841024363</c:v>
                </c:pt>
                <c:pt idx="240">
                  <c:v>0.15450849718747289</c:v>
                </c:pt>
                <c:pt idx="241">
                  <c:v>0.19287752091646951</c:v>
                </c:pt>
                <c:pt idx="242">
                  <c:v>0.23203198726475607</c:v>
                </c:pt>
                <c:pt idx="243">
                  <c:v>0.27181158498957214</c:v>
                </c:pt>
                <c:pt idx="244">
                  <c:v>0.31205175409238461</c:v>
                </c:pt>
                <c:pt idx="245">
                  <c:v>0.35258446749751632</c:v>
                </c:pt>
                <c:pt idx="246">
                  <c:v>0.39323903046035741</c:v>
                </c:pt>
                <c:pt idx="247">
                  <c:v>0.43384289382367963</c:v>
                </c:pt>
                <c:pt idx="248">
                  <c:v>0.47422247717255045</c:v>
                </c:pt>
                <c:pt idx="249">
                  <c:v>0.51420399788946924</c:v>
                </c:pt>
                <c:pt idx="250">
                  <c:v>0.55361430208206464</c:v>
                </c:pt>
                <c:pt idx="251">
                  <c:v>0.59228169334592307</c:v>
                </c:pt>
                <c:pt idx="252">
                  <c:v>0.6300367553350501</c:v>
                </c:pt>
                <c:pt idx="253">
                  <c:v>0.66671316414205184</c:v>
                </c:pt>
                <c:pt idx="254">
                  <c:v>0.70214848653907347</c:v>
                </c:pt>
                <c:pt idx="255">
                  <c:v>0.73618496019883839</c:v>
                </c:pt>
                <c:pt idx="256">
                  <c:v>0.76867025210227613</c:v>
                </c:pt>
                <c:pt idx="257">
                  <c:v>0.79945819144480601</c:v>
                </c:pt>
                <c:pt idx="258">
                  <c:v>0.82840947347699723</c:v>
                </c:pt>
                <c:pt idx="259">
                  <c:v>0.8553923308562299</c:v>
                </c:pt>
                <c:pt idx="260">
                  <c:v>0.88028316924362571</c:v>
                </c:pt>
                <c:pt idx="261">
                  <c:v>0.90296716405403754</c:v>
                </c:pt>
                <c:pt idx="262">
                  <c:v>0.92333881545550045</c:v>
                </c:pt>
                <c:pt idx="263">
                  <c:v>0.9413024589172424</c:v>
                </c:pt>
                <c:pt idx="264">
                  <c:v>0.9567727288213006</c:v>
                </c:pt>
                <c:pt idx="265">
                  <c:v>0.96967497288073279</c:v>
                </c:pt>
                <c:pt idx="266">
                  <c:v>0.9799456153464462</c:v>
                </c:pt>
                <c:pt idx="267">
                  <c:v>0.98753246723346666</c:v>
                </c:pt>
                <c:pt idx="268">
                  <c:v>0.9923949820549216</c:v>
                </c:pt>
                <c:pt idx="269">
                  <c:v>0.99450445581681735</c:v>
                </c:pt>
                <c:pt idx="270">
                  <c:v>0.99384417029756889</c:v>
                </c:pt>
                <c:pt idx="271">
                  <c:v>0.99040947891188946</c:v>
                </c:pt>
                <c:pt idx="272">
                  <c:v>0.98420783473768791</c:v>
                </c:pt>
                <c:pt idx="273">
                  <c:v>0.97525876056574123</c:v>
                </c:pt>
                <c:pt idx="274">
                  <c:v>0.96359376111369377</c:v>
                </c:pt>
                <c:pt idx="275">
                  <c:v>0.94925617782705096</c:v>
                </c:pt>
                <c:pt idx="276">
                  <c:v>0.93230098696887764</c:v>
                </c:pt>
                <c:pt idx="277">
                  <c:v>0.91279454197555254</c:v>
                </c:pt>
                <c:pt idx="278">
                  <c:v>0.89081426132681396</c:v>
                </c:pt>
                <c:pt idx="279">
                  <c:v>0.86644826344311743</c:v>
                </c:pt>
                <c:pt idx="280">
                  <c:v>0.83979495038079</c:v>
                </c:pt>
                <c:pt idx="281">
                  <c:v>0.8109625423442568</c:v>
                </c:pt>
                <c:pt idx="282">
                  <c:v>0.78006856527361412</c:v>
                </c:pt>
                <c:pt idx="283">
                  <c:v>0.74723929399381217</c:v>
                </c:pt>
                <c:pt idx="284">
                  <c:v>0.71260915362759336</c:v>
                </c:pt>
                <c:pt idx="285">
                  <c:v>0.67632008217704565</c:v>
                </c:pt>
                <c:pt idx="286">
                  <c:v>0.63852085736725051</c:v>
                </c:pt>
                <c:pt idx="287">
                  <c:v>0.59936639101896372</c:v>
                </c:pt>
                <c:pt idx="288">
                  <c:v>0.55901699437494756</c:v>
                </c:pt>
                <c:pt idx="289">
                  <c:v>0.51763761794545249</c:v>
                </c:pt>
                <c:pt idx="290">
                  <c:v>0.47539706956195205</c:v>
                </c:pt>
                <c:pt idx="291">
                  <c:v>0.432467214433844</c:v>
                </c:pt>
                <c:pt idx="292">
                  <c:v>0.38902216108994769</c:v>
                </c:pt>
                <c:pt idx="293">
                  <c:v>0.34523743715489374</c:v>
                </c:pt>
                <c:pt idx="294">
                  <c:v>0.30128915895944663</c:v>
                </c:pt>
                <c:pt idx="295">
                  <c:v>0.2573531990134118</c:v>
                </c:pt>
                <c:pt idx="296">
                  <c:v>0.2136043553795956</c:v>
                </c:pt>
                <c:pt idx="297">
                  <c:v>0.17021552697761844</c:v>
                </c:pt>
                <c:pt idx="298">
                  <c:v>0.1273568988169633</c:v>
                </c:pt>
                <c:pt idx="299">
                  <c:v>8.5195141109822542E-2</c:v>
                </c:pt>
                <c:pt idx="300">
                  <c:v>4.3892626146236846E-2</c:v>
                </c:pt>
                <c:pt idx="301">
                  <c:v>3.6066667270432395E-3</c:v>
                </c:pt>
                <c:pt idx="302">
                  <c:v>-3.5511220155315104E-2</c:v>
                </c:pt>
                <c:pt idx="303">
                  <c:v>-7.3316020821453998E-2</c:v>
                </c:pt>
                <c:pt idx="304">
                  <c:v>-0.10966990016932474</c:v>
                </c:pt>
                <c:pt idx="305">
                  <c:v>-0.144442841429685</c:v>
                </c:pt>
                <c:pt idx="306">
                  <c:v>-0.17751324731769993</c:v>
                </c:pt>
                <c:pt idx="307">
                  <c:v>-0.20876849967406491</c:v>
                </c:pt>
                <c:pt idx="308">
                  <c:v>-0.23810547489156361</c:v>
                </c:pt>
                <c:pt idx="309">
                  <c:v>-0.26543101263875574</c:v>
                </c:pt>
                <c:pt idx="310">
                  <c:v>-0.29066233562030408</c:v>
                </c:pt>
                <c:pt idx="311">
                  <c:v>-0.31372741835227358</c:v>
                </c:pt>
                <c:pt idx="312">
                  <c:v>-0.33456530317942879</c:v>
                </c:pt>
                <c:pt idx="313">
                  <c:v>-0.35312636201882358</c:v>
                </c:pt>
                <c:pt idx="314">
                  <c:v>-0.36937250257865162</c:v>
                </c:pt>
                <c:pt idx="315">
                  <c:v>-0.38327731807204735</c:v>
                </c:pt>
                <c:pt idx="316">
                  <c:v>-0.39482617972103262</c:v>
                </c:pt>
                <c:pt idx="317">
                  <c:v>-0.4040162716247111</c:v>
                </c:pt>
                <c:pt idx="318">
                  <c:v>-0.4108565678467872</c:v>
                </c:pt>
                <c:pt idx="319">
                  <c:v>-0.41536775185913366</c:v>
                </c:pt>
                <c:pt idx="320">
                  <c:v>-0.41758207875912767</c:v>
                </c:pt>
                <c:pt idx="321">
                  <c:v>-0.41754318095737847</c:v>
                </c:pt>
                <c:pt idx="322">
                  <c:v>-0.41530581830799196</c:v>
                </c:pt>
                <c:pt idx="323">
                  <c:v>-0.41093557392427621</c:v>
                </c:pt>
                <c:pt idx="324">
                  <c:v>-0.40450849718747378</c:v>
                </c:pt>
                <c:pt idx="325">
                  <c:v>-0.39611069571342605</c:v>
                </c:pt>
                <c:pt idx="326">
                  <c:v>-0.38583787829079835</c:v>
                </c:pt>
                <c:pt idx="327">
                  <c:v>-0.37379485104335153</c:v>
                </c:pt>
                <c:pt idx="328">
                  <c:v>-0.36009496929665719</c:v>
                </c:pt>
                <c:pt idx="329">
                  <c:v>-0.34485954784539952</c:v>
                </c:pt>
                <c:pt idx="330">
                  <c:v>-0.3282172325201157</c:v>
                </c:pt>
                <c:pt idx="331">
                  <c:v>-0.31030333614061245</c:v>
                </c:pt>
                <c:pt idx="332">
                  <c:v>-0.29125914211683612</c:v>
                </c:pt>
                <c:pt idx="333">
                  <c:v>-0.27123117911542649</c:v>
                </c:pt>
                <c:pt idx="334">
                  <c:v>-0.25037047035109306</c:v>
                </c:pt>
                <c:pt idx="335">
                  <c:v>-0.22883176118542747</c:v>
                </c:pt>
                <c:pt idx="336">
                  <c:v>-0.20677272882130016</c:v>
                </c:pt>
                <c:pt idx="337">
                  <c:v>-0.18435317796813791</c:v>
                </c:pt>
                <c:pt idx="338">
                  <c:v>-0.16173422642140031</c:v>
                </c:pt>
                <c:pt idx="339">
                  <c:v>-0.13907748454871843</c:v>
                </c:pt>
                <c:pt idx="340">
                  <c:v>-0.11654423270443472</c:v>
                </c:pt>
                <c:pt idx="341">
                  <c:v>-9.4294600604315687E-2</c:v>
                </c:pt>
                <c:pt idx="342">
                  <c:v>-7.248675268230037E-2</c:v>
                </c:pt>
                <c:pt idx="343">
                  <c:v>-5.127608342184764E-2</c:v>
                </c:pt>
                <c:pt idx="344">
                  <c:v>-3.081442660546202E-2</c:v>
                </c:pt>
                <c:pt idx="345">
                  <c:v>-1.1249282357974011E-2</c:v>
                </c:pt>
                <c:pt idx="346">
                  <c:v>7.2769342278599103E-3</c:v>
                </c:pt>
                <c:pt idx="347">
                  <c:v>2.4627619200412398E-2</c:v>
                </c:pt>
                <c:pt idx="348">
                  <c:v>4.0672677033191884E-2</c:v>
                </c:pt>
                <c:pt idx="349">
                  <c:v>5.528918566496549E-2</c:v>
                </c:pt>
                <c:pt idx="350">
                  <c:v>6.8362026034569146E-2</c:v>
                </c:pt>
                <c:pt idx="351">
                  <c:v>7.9784473022381563E-2</c:v>
                </c:pt>
                <c:pt idx="352">
                  <c:v>8.9458744898783304E-2</c:v>
                </c:pt>
                <c:pt idx="353">
                  <c:v>9.7296508582585761E-2</c:v>
                </c:pt>
                <c:pt idx="354">
                  <c:v>0.10321933822802654</c:v>
                </c:pt>
                <c:pt idx="355">
                  <c:v>0.10715912488681006</c:v>
                </c:pt>
                <c:pt idx="356">
                  <c:v>0.10905843523046294</c:v>
                </c:pt>
                <c:pt idx="357">
                  <c:v>0.10887081756688743</c:v>
                </c:pt>
                <c:pt idx="358">
                  <c:v>0.10656105364229995</c:v>
                </c:pt>
                <c:pt idx="359">
                  <c:v>0.10210535498429457</c:v>
                </c:pt>
                <c:pt idx="360">
                  <c:v>9.5491502812526385E-2</c:v>
                </c:pt>
                <c:pt idx="361">
                  <c:v>8.6718930818904416E-2</c:v>
                </c:pt>
                <c:pt idx="362">
                  <c:v>7.5798750398073322E-2</c:v>
                </c:pt>
                <c:pt idx="363">
                  <c:v>6.2753718189856644E-2</c:v>
                </c:pt>
                <c:pt idx="364">
                  <c:v>4.7618146076940093E-2</c:v>
                </c:pt>
                <c:pt idx="365">
                  <c:v>3.0437754061971023E-2</c:v>
                </c:pt>
                <c:pt idx="366">
                  <c:v>1.1269466727116817E-2</c:v>
                </c:pt>
                <c:pt idx="367">
                  <c:v>-9.8188457454667644E-3</c:v>
                </c:pt>
                <c:pt idx="368">
                  <c:v>-3.2748680743086289E-2</c:v>
                </c:pt>
                <c:pt idx="369">
                  <c:v>-5.74312690681692E-2</c:v>
                </c:pt>
                <c:pt idx="370">
                  <c:v>-8.3767991689111143E-2</c:v>
                </c:pt>
                <c:pt idx="371">
                  <c:v>-0.1116508453767639</c:v>
                </c:pt>
                <c:pt idx="372">
                  <c:v>-0.14096295496814637</c:v>
                </c:pt>
                <c:pt idx="373">
                  <c:v>-0.1715791297712671</c:v>
                </c:pt>
                <c:pt idx="374">
                  <c:v>-0.20336646140916165</c:v>
                </c:pt>
                <c:pt idx="375">
                  <c:v>-0.23618496019883739</c:v>
                </c:pt>
                <c:pt idx="376">
                  <c:v>-0.26988822697236436</c:v>
                </c:pt>
                <c:pt idx="377">
                  <c:v>-0.30432415707402116</c:v>
                </c:pt>
                <c:pt idx="378">
                  <c:v>-0.3393356731100946</c:v>
                </c:pt>
                <c:pt idx="379">
                  <c:v>-0.3747614828870704</c:v>
                </c:pt>
                <c:pt idx="380">
                  <c:v>-0.41043685885067194</c:v>
                </c:pt>
                <c:pt idx="381">
                  <c:v>-0.44619443523273555</c:v>
                </c:pt>
                <c:pt idx="382">
                  <c:v>-0.48186501902603612</c:v>
                </c:pt>
                <c:pt idx="383">
                  <c:v>-0.51727841083902659</c:v>
                </c:pt>
                <c:pt idx="384">
                  <c:v>-0.55226423163382565</c:v>
                </c:pt>
                <c:pt idx="385">
                  <c:v>-0.58665275132124406</c:v>
                </c:pt>
                <c:pt idx="386">
                  <c:v>-0.62027571517712066</c:v>
                </c:pt>
                <c:pt idx="387">
                  <c:v>-0.65296716405403887</c:v>
                </c:pt>
                <c:pt idx="388">
                  <c:v>-0.68456424439209185</c:v>
                </c:pt>
                <c:pt idx="389">
                  <c:v>-0.71490800408144439</c:v>
                </c:pt>
                <c:pt idx="390">
                  <c:v>-0.74384417029756744</c:v>
                </c:pt>
                <c:pt idx="391">
                  <c:v>-0.77122390551735054</c:v>
                </c:pt>
                <c:pt idx="392">
                  <c:v>-0.79690453802973149</c:v>
                </c:pt>
                <c:pt idx="393">
                  <c:v>-0.82075026337826662</c:v>
                </c:pt>
                <c:pt idx="394">
                  <c:v>-0.84263281331385853</c:v>
                </c:pt>
                <c:pt idx="395">
                  <c:v>-0.86243208899358548</c:v>
                </c:pt>
                <c:pt idx="396">
                  <c:v>-0.88003675533505121</c:v>
                </c:pt>
                <c:pt idx="397">
                  <c:v>-0.89534479362430175</c:v>
                </c:pt>
                <c:pt idx="398">
                  <c:v>-0.90826400967806453</c:v>
                </c:pt>
                <c:pt idx="399">
                  <c:v>-0.91871249507694319</c:v>
                </c:pt>
                <c:pt idx="400">
                  <c:v>-0.92661903921425481</c:v>
                </c:pt>
                <c:pt idx="401">
                  <c:v>-0.93192349014408982</c:v>
                </c:pt>
                <c:pt idx="402">
                  <c:v>-0.93457706246108718</c:v>
                </c:pt>
                <c:pt idx="403">
                  <c:v>-0.93454259070176793</c:v>
                </c:pt>
                <c:pt idx="404">
                  <c:v>-0.93179472702213118</c:v>
                </c:pt>
                <c:pt idx="405">
                  <c:v>-0.92632008217704587</c:v>
                </c:pt>
                <c:pt idx="406">
                  <c:v>-0.91811730910262446</c:v>
                </c:pt>
                <c:pt idx="407">
                  <c:v>-0.90719712868179303</c:v>
                </c:pt>
                <c:pt idx="408">
                  <c:v>-0.89358229755437701</c:v>
                </c:pt>
                <c:pt idx="409">
                  <c:v>-0.87730751811477714</c:v>
                </c:pt>
                <c:pt idx="410">
                  <c:v>-0.85841929112143989</c:v>
                </c:pt>
                <c:pt idx="411">
                  <c:v>-0.83697571162131623</c:v>
                </c:pt>
                <c:pt idx="412">
                  <c:v>-0.81304620916816184</c:v>
                </c:pt>
                <c:pt idx="413">
                  <c:v>-0.78671123358435679</c:v>
                </c:pt>
                <c:pt idx="414">
                  <c:v>-0.75806188778074868</c:v>
                </c:pt>
                <c:pt idx="415">
                  <c:v>-0.72719950940636635</c:v>
                </c:pt>
                <c:pt idx="416">
                  <c:v>-0.6942352033487541</c:v>
                </c:pt>
                <c:pt idx="417">
                  <c:v>-0.65928932734452128</c:v>
                </c:pt>
                <c:pt idx="418">
                  <c:v>-0.6224909331877484</c:v>
                </c:pt>
                <c:pt idx="419">
                  <c:v>-0.58397716623973461</c:v>
                </c:pt>
                <c:pt idx="420">
                  <c:v>-0.54389262614623624</c:v>
                </c:pt>
                <c:pt idx="421">
                  <c:v>-0.50238869185695667</c:v>
                </c:pt>
                <c:pt idx="422">
                  <c:v>-0.45962281421547047</c:v>
                </c:pt>
                <c:pt idx="423">
                  <c:v>-0.41575777954544868</c:v>
                </c:pt>
                <c:pt idx="424">
                  <c:v>-0.37096094779983474</c:v>
                </c:pt>
                <c:pt idx="425">
                  <c:v>-0.3254034689632706</c:v>
                </c:pt>
                <c:pt idx="426">
                  <c:v>-0.27925948150359992</c:v>
                </c:pt>
                <c:pt idx="427">
                  <c:v>-0.23270529675539639</c:v>
                </c:pt>
                <c:pt idx="428">
                  <c:v>-0.18591857318665087</c:v>
                </c:pt>
                <c:pt idx="429">
                  <c:v>-0.13907748454871793</c:v>
                </c:pt>
                <c:pt idx="430">
                  <c:v>-9.2359885939186842E-2</c:v>
                </c:pt>
                <c:pt idx="431">
                  <c:v>-4.5942481817052058E-2</c:v>
                </c:pt>
                <c:pt idx="432">
                  <c:v>-7.7715611723760958E-16</c:v>
                </c:pt>
                <c:pt idx="433">
                  <c:v>4.5295624355995323E-2</c:v>
                </c:pt>
                <c:pt idx="434">
                  <c:v>8.9776050843277028E-2</c:v>
                </c:pt>
                <c:pt idx="435">
                  <c:v>0.13327731807204729</c:v>
                </c:pt>
                <c:pt idx="436">
                  <c:v>0.17564060632649203</c:v>
                </c:pt>
                <c:pt idx="437">
                  <c:v>0.21671297491675495</c:v>
                </c:pt>
                <c:pt idx="438">
                  <c:v>0.25634807065931436</c:v>
                </c:pt>
                <c:pt idx="439">
                  <c:v>0.29440680405929809</c:v>
                </c:pt>
                <c:pt idx="440">
                  <c:v>0.33075798992566163</c:v>
                </c:pt>
                <c:pt idx="441">
                  <c:v>0.36527894932355043</c:v>
                </c:pt>
                <c:pt idx="442">
                  <c:v>0.39785606995674117</c:v>
                </c:pt>
                <c:pt idx="443">
                  <c:v>0.42838532227552595</c:v>
                </c:pt>
                <c:pt idx="444">
                  <c:v>0.45677272882130021</c:v>
                </c:pt>
                <c:pt idx="445">
                  <c:v>0.48293478454688987</c:v>
                </c:pt>
                <c:pt idx="446">
                  <c:v>0.50679882609063109</c:v>
                </c:pt>
                <c:pt idx="447">
                  <c:v>0.52830334823082503</c:v>
                </c:pt>
                <c:pt idx="448">
                  <c:v>0.54739826600461194</c:v>
                </c:pt>
                <c:pt idx="449">
                  <c:v>0.564045121239938</c:v>
                </c:pt>
                <c:pt idx="450">
                  <c:v>0.57821723252011481</c:v>
                </c:pt>
                <c:pt idx="451">
                  <c:v>0.58989978787598518</c:v>
                </c:pt>
                <c:pt idx="452">
                  <c:v>0.59908987977966455</c:v>
                </c:pt>
                <c:pt idx="453">
                  <c:v>0.60579648229485517</c:v>
                </c:pt>
                <c:pt idx="454">
                  <c:v>0.61004037052042004</c:v>
                </c:pt>
                <c:pt idx="455">
                  <c:v>0.61185398274491554</c:v>
                </c:pt>
                <c:pt idx="456">
                  <c:v>0.61128122600877444</c:v>
                </c:pt>
                <c:pt idx="457">
                  <c:v>0.6083772260463487</c:v>
                </c:pt>
                <c:pt idx="458">
                  <c:v>0.60320802285086406</c:v>
                </c:pt>
                <c:pt idx="459">
                  <c:v>0.59585021337001998</c:v>
                </c:pt>
                <c:pt idx="460">
                  <c:v>0.5863905430973898</c:v>
                </c:pt>
                <c:pt idx="461">
                  <c:v>0.57492544857347305</c:v>
                </c:pt>
                <c:pt idx="462">
                  <c:v>0.56156055304920138</c:v>
                </c:pt>
                <c:pt idx="463">
                  <c:v>0.54641011779263393</c:v>
                </c:pt>
                <c:pt idx="464">
                  <c:v>0.52959645173537218</c:v>
                </c:pt>
                <c:pt idx="465">
                  <c:v>0.51124928235797507</c:v>
                </c:pt>
                <c:pt idx="466">
                  <c:v>0.49150509090205174</c:v>
                </c:pt>
                <c:pt idx="467">
                  <c:v>0.47050641517037406</c:v>
                </c:pt>
                <c:pt idx="468">
                  <c:v>0.44840112333371074</c:v>
                </c:pt>
                <c:pt idx="469">
                  <c:v>0.42534166230419679</c:v>
                </c:pt>
                <c:pt idx="470">
                  <c:v>0.40148428435838523</c:v>
                </c:pt>
                <c:pt idx="471">
                  <c:v>0.37698825579891859</c:v>
                </c:pt>
                <c:pt idx="472">
                  <c:v>0.35201505153068186</c:v>
                </c:pt>
                <c:pt idx="473">
                  <c:v>0.32672753949562744</c:v>
                </c:pt>
                <c:pt idx="474">
                  <c:v>0.30128915895944663</c:v>
                </c:pt>
                <c:pt idx="475">
                  <c:v>0.27586309667267983</c:v>
                </c:pt>
                <c:pt idx="476">
                  <c:v>0.25061146493886316</c:v>
                </c:pt>
                <c:pt idx="477">
                  <c:v>0.22569448561254041</c:v>
                </c:pt>
                <c:pt idx="478">
                  <c:v>0.20126968402053014</c:v>
                </c:pt>
                <c:pt idx="479">
                  <c:v>0.17749109675107841</c:v>
                </c:pt>
                <c:pt idx="480">
                  <c:v>0.15450849718747514</c:v>
                </c:pt>
                <c:pt idx="481">
                  <c:v>0.13246664257563473</c:v>
                </c:pt>
                <c:pt idx="482">
                  <c:v>0.1115045463098821</c:v>
                </c:pt>
                <c:pt idx="483">
                  <c:v>9.1754778997617914E-2</c:v>
                </c:pt>
                <c:pt idx="484">
                  <c:v>7.3342801722893702E-2</c:v>
                </c:pt>
                <c:pt idx="485">
                  <c:v>5.6386334771495017E-2</c:v>
                </c:pt>
                <c:pt idx="486">
                  <c:v>4.0994764906710279E-2</c:v>
                </c:pt>
                <c:pt idx="487">
                  <c:v>2.7268594096718557E-2</c:v>
                </c:pt>
                <c:pt idx="488">
                  <c:v>1.5298932391837439E-2</c:v>
                </c:pt>
                <c:pt idx="489">
                  <c:v>5.1670374343427694E-3</c:v>
                </c:pt>
                <c:pt idx="490">
                  <c:v>-3.0560971443526763E-3</c:v>
                </c:pt>
                <c:pt idx="491">
                  <c:v>-9.3101024230700657E-3</c:v>
                </c:pt>
                <c:pt idx="492">
                  <c:v>-1.354554221932619E-2</c:v>
                </c:pt>
                <c:pt idx="493">
                  <c:v>-1.5724166936688933E-2</c:v>
                </c:pt>
                <c:pt idx="494">
                  <c:v>-1.5819111985377998E-2</c:v>
                </c:pt>
                <c:pt idx="495">
                  <c:v>-1.3815039801161721E-2</c:v>
                </c:pt>
                <c:pt idx="496">
                  <c:v>-9.7082247630093654E-3</c:v>
                </c:pt>
                <c:pt idx="497">
                  <c:v>-3.5065805888078172E-3</c:v>
                </c:pt>
                <c:pt idx="498">
                  <c:v>4.7703699306655412E-3</c:v>
                </c:pt>
                <c:pt idx="499">
                  <c:v>1.5091582717745577E-2</c:v>
                </c:pt>
                <c:pt idx="500">
                  <c:v>2.7414637291181487E-2</c:v>
                </c:pt>
                <c:pt idx="501">
                  <c:v>4.1685938045262938E-2</c:v>
                </c:pt>
                <c:pt idx="502">
                  <c:v>5.7840970947823478E-2</c:v>
                </c:pt>
                <c:pt idx="503">
                  <c:v>7.5804614409564541E-2</c:v>
                </c:pt>
                <c:pt idx="504">
                  <c:v>9.5491502812525886E-2</c:v>
                </c:pt>
                <c:pt idx="505">
                  <c:v>0.11680644092828779</c:v>
                </c:pt>
                <c:pt idx="506">
                  <c:v>0.13964486720796032</c:v>
                </c:pt>
                <c:pt idx="507">
                  <c:v>0.16389336368713481</c:v>
                </c:pt>
                <c:pt idx="508">
                  <c:v>0.1894302100213085</c:v>
                </c:pt>
                <c:pt idx="509">
                  <c:v>0.21612597895153113</c:v>
                </c:pt>
                <c:pt idx="510">
                  <c:v>0.24384417029756941</c:v>
                </c:pt>
                <c:pt idx="511">
                  <c:v>0.27244188038743722</c:v>
                </c:pt>
                <c:pt idx="512">
                  <c:v>0.30177050365894664</c:v>
                </c:pt>
                <c:pt idx="513">
                  <c:v>0.33167646301136566</c:v>
                </c:pt>
                <c:pt idx="514">
                  <c:v>0.36200196534469936</c:v>
                </c:pt>
                <c:pt idx="515">
                  <c:v>0.39258577860063176</c:v>
                </c:pt>
                <c:pt idx="516">
                  <c:v>0.42326402651374828</c:v>
                </c:pt>
                <c:pt idx="517">
                  <c:v>0.45387099719483825</c:v>
                </c:pt>
                <c:pt idx="518">
                  <c:v>0.48423996159984872</c:v>
                </c:pt>
                <c:pt idx="519">
                  <c:v>0.5142039978894688</c:v>
                </c:pt>
                <c:pt idx="520">
                  <c:v>0.54359681765476597</c:v>
                </c:pt>
                <c:pt idx="521">
                  <c:v>0.5722535899747625</c:v>
                </c:pt>
                <c:pt idx="522">
                  <c:v>0.60001175928165729</c:v>
                </c:pt>
                <c:pt idx="523">
                  <c:v>0.62671185303893961</c:v>
                </c:pt>
                <c:pt idx="524">
                  <c:v>0.65219827528676011</c:v>
                </c:pt>
                <c:pt idx="525">
                  <c:v>0.67632008217704631</c:v>
                </c:pt>
                <c:pt idx="526">
                  <c:v>0.69893173570808664</c:v>
                </c:pt>
                <c:pt idx="527">
                  <c:v>0.71989383197383638</c:v>
                </c:pt>
                <c:pt idx="528">
                  <c:v>0.73907380036690329</c:v>
                </c:pt>
                <c:pt idx="529">
                  <c:v>0.75634657031494212</c:v>
                </c:pt>
                <c:pt idx="530">
                  <c:v>0.77159520228797429</c:v>
                </c:pt>
                <c:pt idx="531">
                  <c:v>0.78471147998748836</c:v>
                </c:pt>
                <c:pt idx="532">
                  <c:v>0.79559646081691004</c:v>
                </c:pt>
                <c:pt idx="533">
                  <c:v>0.80416098193560637</c:v>
                </c:pt>
                <c:pt idx="534">
                  <c:v>0.81032611941457389</c:v>
                </c:pt>
                <c:pt idx="535">
                  <c:v>0.81402359823983139</c:v>
                </c:pt>
                <c:pt idx="536">
                  <c:v>0.81519615114858812</c:v>
                </c:pt>
                <c:pt idx="537">
                  <c:v>0.81379782453199478</c:v>
                </c:pt>
                <c:pt idx="538">
                  <c:v>0.80979422989570415</c:v>
                </c:pt>
                <c:pt idx="539">
                  <c:v>0.80316273963427287</c:v>
                </c:pt>
                <c:pt idx="540">
                  <c:v>0.79389262614623601</c:v>
                </c:pt>
                <c:pt idx="541">
                  <c:v>0.78198514359232796</c:v>
                </c:pt>
                <c:pt idx="542">
                  <c:v>0.76745355187829967</c:v>
                </c:pt>
                <c:pt idx="543">
                  <c:v>0.75032308272487813</c:v>
                </c:pt>
                <c:pt idx="544">
                  <c:v>0.73063084796915989</c:v>
                </c:pt>
                <c:pt idx="545">
                  <c:v>0.70842569052275939</c:v>
                </c:pt>
                <c:pt idx="546">
                  <c:v>0.68376797869107431</c:v>
                </c:pt>
                <c:pt idx="547">
                  <c:v>0.65672934483361245</c:v>
                </c:pt>
                <c:pt idx="548">
                  <c:v>0.62739236961611378</c:v>
                </c:pt>
                <c:pt idx="549">
                  <c:v>0.59585021337002053</c:v>
                </c:pt>
                <c:pt idx="550">
                  <c:v>0.56220619633213942</c:v>
                </c:pt>
                <c:pt idx="551">
                  <c:v>0.52657332978621285</c:v>
                </c:pt>
                <c:pt idx="552">
                  <c:v>0.48907380036690368</c:v>
                </c:pt>
                <c:pt idx="553">
                  <c:v>0.44983841001479197</c:v>
                </c:pt>
                <c:pt idx="554">
                  <c:v>0.4090059742866341</c:v>
                </c:pt>
                <c:pt idx="555">
                  <c:v>0.36672268192795171</c:v>
                </c:pt>
                <c:pt idx="556">
                  <c:v>0.32314141880341918</c:v>
                </c:pt>
                <c:pt idx="557">
                  <c:v>0.27842105945402917</c:v>
                </c:pt>
                <c:pt idx="558">
                  <c:v>0.23272572970759059</c:v>
                </c:pt>
                <c:pt idx="559">
                  <c:v>0.18622404390985881</c:v>
                </c:pt>
                <c:pt idx="560">
                  <c:v>0.13908832046729314</c:v>
                </c:pt>
                <c:pt idx="561">
                  <c:v>9.1493779497748992E-2</c:v>
                </c:pt>
                <c:pt idx="562">
                  <c:v>4.3617726472724286E-2</c:v>
                </c:pt>
                <c:pt idx="563">
                  <c:v>-4.3612741973134868E-3</c:v>
                </c:pt>
                <c:pt idx="564">
                  <c:v>-5.2264231633822454E-2</c:v>
                </c:pt>
                <c:pt idx="565">
                  <c:v>-9.9912562987398937E-2</c:v>
                </c:pt>
                <c:pt idx="566">
                  <c:v>-0.14712892592130439</c:v>
                </c:pt>
                <c:pt idx="567">
                  <c:v>-0.1937380450513928</c:v>
                </c:pt>
                <c:pt idx="568">
                  <c:v>-0.2395675283417808</c:v>
                </c:pt>
                <c:pt idx="569">
                  <c:v>-0.28444866950456477</c:v>
                </c:pt>
                <c:pt idx="570">
                  <c:v>-0.32821723252011697</c:v>
                </c:pt>
                <c:pt idx="571">
                  <c:v>-0.37071421448144692</c:v>
                </c:pt>
                <c:pt idx="572">
                  <c:v>-0.41178658307170973</c:v>
                </c:pt>
                <c:pt idx="573">
                  <c:v>-0.45128798510738116</c:v>
                </c:pt>
                <c:pt idx="574">
                  <c:v>-0.48907942272058641</c:v>
                </c:pt>
                <c:pt idx="575">
                  <c:v>-0.52502989391144772</c:v>
                </c:pt>
                <c:pt idx="576">
                  <c:v>-0.55901699437494579</c:v>
                </c:pt>
                <c:pt idx="577">
                  <c:v>-0.59092747769509768</c:v>
                </c:pt>
                <c:pt idx="578">
                  <c:v>-0.62065777120211274</c:v>
                </c:pt>
                <c:pt idx="579">
                  <c:v>-0.64811444500384519</c:v>
                </c:pt>
                <c:pt idx="580">
                  <c:v>-0.67321463193085351</c:v>
                </c:pt>
                <c:pt idx="581">
                  <c:v>-0.69588639637330685</c:v>
                </c:pt>
                <c:pt idx="582">
                  <c:v>-0.71606905023667577</c:v>
                </c:pt>
                <c:pt idx="583">
                  <c:v>-0.73371341450058936</c:v>
                </c:pt>
                <c:pt idx="584">
                  <c:v>-0.74878202512991243</c:v>
                </c:pt>
                <c:pt idx="585">
                  <c:v>-0.76124928235797473</c:v>
                </c:pt>
                <c:pt idx="586">
                  <c:v>-0.77110154263742614</c:v>
                </c:pt>
                <c:pt idx="587">
                  <c:v>-0.77833715283320049</c:v>
                </c:pt>
                <c:pt idx="588">
                  <c:v>-0.78296642651313886</c:v>
                </c:pt>
                <c:pt idx="589">
                  <c:v>-0.78501156247351978</c:v>
                </c:pt>
                <c:pt idx="590">
                  <c:v>-0.78450650591787263</c:v>
                </c:pt>
                <c:pt idx="591">
                  <c:v>-0.78149675298639276</c:v>
                </c:pt>
                <c:pt idx="592">
                  <c:v>-0.77603909960889261</c:v>
                </c:pt>
                <c:pt idx="593">
                  <c:v>-0.76820133592509121</c:v>
                </c:pt>
                <c:pt idx="594">
                  <c:v>-0.75806188778074812</c:v>
                </c:pt>
                <c:pt idx="595">
                  <c:v>-0.74570940706563493</c:v>
                </c:pt>
                <c:pt idx="596">
                  <c:v>-0.73124231290802411</c:v>
                </c:pt>
                <c:pt idx="597">
                  <c:v>-0.71476828597944753</c:v>
                </c:pt>
                <c:pt idx="598">
                  <c:v>-0.69640371839131621</c:v>
                </c:pt>
                <c:pt idx="599">
                  <c:v>-0.67627312188099165</c:v>
                </c:pt>
                <c:pt idx="600">
                  <c:v>-0.65450849718747328</c:v>
                </c:pt>
                <c:pt idx="601">
                  <c:v>-0.63124866770554489</c:v>
                </c:pt>
                <c:pt idx="602">
                  <c:v>-0.60663858068066834</c:v>
                </c:pt>
                <c:pt idx="603">
                  <c:v>-0.58082857936451893</c:v>
                </c:pt>
                <c:pt idx="604">
                  <c:v>-0.55397364969205432</c:v>
                </c:pt>
                <c:pt idx="605">
                  <c:v>-0.52623264516444779</c:v>
                </c:pt>
                <c:pt idx="606">
                  <c:v>-0.49776749372801277</c:v>
                </c:pt>
                <c:pt idx="607">
                  <c:v>-0.46874239052618155</c:v>
                </c:pt>
                <c:pt idx="608">
                  <c:v>-0.43932298047005286</c:v>
                </c:pt>
                <c:pt idx="609">
                  <c:v>-0.40967553462181788</c:v>
                </c:pt>
                <c:pt idx="610">
                  <c:v>-0.37996612441513555</c:v>
                </c:pt>
                <c:pt idx="611">
                  <c:v>-0.35035979774625736</c:v>
                </c:pt>
                <c:pt idx="612">
                  <c:v>-0.32101976096010376</c:v>
                </c:pt>
                <c:pt idx="613">
                  <c:v>-0.29210657072614321</c:v>
                </c:pt>
                <c:pt idx="614">
                  <c:v>-0.26377733974999684</c:v>
                </c:pt>
                <c:pt idx="615">
                  <c:v>-0.2361849601988385</c:v>
                </c:pt>
                <c:pt idx="616">
                  <c:v>-0.2094773486315285</c:v>
                </c:pt>
                <c:pt idx="617">
                  <c:v>-0.183796716119149</c:v>
                </c:pt>
                <c:pt idx="618">
                  <c:v>-0.15927886711813954</c:v>
                </c:pt>
                <c:pt idx="619">
                  <c:v>-0.13605253051757848</c:v>
                </c:pt>
                <c:pt idx="620">
                  <c:v>-0.11423872612464786</c:v>
                </c:pt>
                <c:pt idx="621">
                  <c:v>-9.3950169679089646E-2</c:v>
                </c:pt>
                <c:pt idx="622">
                  <c:v>-7.5290719299074604E-2</c:v>
                </c:pt>
                <c:pt idx="623">
                  <c:v>-5.835486605831508E-2</c:v>
                </c:pt>
                <c:pt idx="624">
                  <c:v>-4.3227271178700399E-2</c:v>
                </c:pt>
                <c:pt idx="625">
                  <c:v>-2.9982352094824638E-2</c:v>
                </c:pt>
                <c:pt idx="626">
                  <c:v>-1.8683919408128302E-2</c:v>
                </c:pt>
                <c:pt idx="627">
                  <c:v>-9.3848664996614706E-3</c:v>
                </c:pt>
                <c:pt idx="628">
                  <c:v>-2.1269133133519635E-3</c:v>
                </c:pt>
                <c:pt idx="629">
                  <c:v>3.0595944430067967E-3</c:v>
                </c:pt>
                <c:pt idx="630">
                  <c:v>6.1558297024311703E-3</c:v>
                </c:pt>
                <c:pt idx="631">
                  <c:v>7.1545713479346795E-3</c:v>
                </c:pt>
                <c:pt idx="632">
                  <c:v>6.0602340038824476E-3</c:v>
                </c:pt>
                <c:pt idx="633">
                  <c:v>2.8888401680644549E-3</c:v>
                </c:pt>
                <c:pt idx="634">
                  <c:v>-2.3320651753751531E-3</c:v>
                </c:pt>
                <c:pt idx="635">
                  <c:v>-9.56355704114209E-3</c:v>
                </c:pt>
                <c:pt idx="636">
                  <c:v>-1.8755529326276832E-2</c:v>
                </c:pt>
                <c:pt idx="637">
                  <c:v>-2.9846949116624666E-2</c:v>
                </c:pt>
                <c:pt idx="638">
                  <c:v>-4.2766165170387338E-2</c:v>
                </c:pt>
                <c:pt idx="639">
                  <c:v>-5.7431269068167812E-2</c:v>
                </c:pt>
                <c:pt idx="640">
                  <c:v>-7.3750507261810261E-2</c:v>
                </c:pt>
                <c:pt idx="641">
                  <c:v>-9.1622742005604385E-2</c:v>
                </c:pt>
                <c:pt idx="642">
                  <c:v>-0.11093795891475366</c:v>
                </c:pt>
                <c:pt idx="643">
                  <c:v>-0.13157781866815332</c:v>
                </c:pt>
                <c:pt idx="644">
                  <c:v>-0.15341625015684385</c:v>
                </c:pt>
                <c:pt idx="645">
                  <c:v>-0.17632008217704509</c:v>
                </c:pt>
                <c:pt idx="646">
                  <c:v>-0.20014971057817346</c:v>
                </c:pt>
                <c:pt idx="647">
                  <c:v>-0.22475979760305326</c:v>
                </c:pt>
                <c:pt idx="648">
                  <c:v>-0.24999999999999933</c:v>
                </c:pt>
                <c:pt idx="649">
                  <c:v>-0.27571572234578434</c:v>
                </c:pt>
                <c:pt idx="650">
                  <c:v>-0.30174889189501874</c:v>
                </c:pt>
                <c:pt idx="651">
                  <c:v>-0.32793875116618848</c:v>
                </c:pt>
                <c:pt idx="652">
                  <c:v>-0.35412266438744416</c:v>
                </c:pt>
                <c:pt idx="653">
                  <c:v>-0.38013693385739794</c:v>
                </c:pt>
                <c:pt idx="654">
                  <c:v>-0.40581762222710199</c:v>
                </c:pt>
                <c:pt idx="655">
                  <c:v>-0.43100137668034144</c:v>
                </c:pt>
                <c:pt idx="656">
                  <c:v>-0.45552625097925881</c:v>
                </c:pt>
                <c:pt idx="657">
                  <c:v>-0.47923252135256611</c:v>
                </c:pt>
                <c:pt idx="658">
                  <c:v>-0.50196349223287329</c:v>
                </c:pt>
                <c:pt idx="659">
                  <c:v>-0.52356628789889559</c:v>
                </c:pt>
                <c:pt idx="660">
                  <c:v>-0.54389262614623435</c:v>
                </c:pt>
                <c:pt idx="661">
                  <c:v>-0.56279957019778881</c:v>
                </c:pt>
                <c:pt idx="662">
                  <c:v>-0.58015025517034258</c:v>
                </c:pt>
                <c:pt idx="663">
                  <c:v>-0.59581458553740174</c:v>
                </c:pt>
                <c:pt idx="664">
                  <c:v>-0.60966990016932621</c:v>
                </c:pt>
                <c:pt idx="665">
                  <c:v>-0.62160160168929479</c:v>
                </c:pt>
                <c:pt idx="666">
                  <c:v>-0.63150374705724732</c:v>
                </c:pt>
                <c:pt idx="667">
                  <c:v>-0.63927959648235955</c:v>
                </c:pt>
                <c:pt idx="668">
                  <c:v>-0.64484211796736501</c:v>
                </c:pt>
                <c:pt idx="669">
                  <c:v>-0.64811444500384574</c:v>
                </c:pt>
                <c:pt idx="670">
                  <c:v>-0.6490302851656039</c:v>
                </c:pt>
                <c:pt idx="671">
                  <c:v>-0.64753427758604398</c:v>
                </c:pt>
                <c:pt idx="672">
                  <c:v>-0.6435822975543769</c:v>
                </c:pt>
                <c:pt idx="673">
                  <c:v>-0.6371417067227465</c:v>
                </c:pt>
                <c:pt idx="674">
                  <c:v>-0.62819154768117236</c:v>
                </c:pt>
                <c:pt idx="675">
                  <c:v>-0.61672268192795276</c:v>
                </c:pt>
                <c:pt idx="676">
                  <c:v>-0.60273787053879191</c:v>
                </c:pt>
                <c:pt idx="677">
                  <c:v>-0.58625179711685882</c:v>
                </c:pt>
                <c:pt idx="678">
                  <c:v>-0.56729103288701854</c:v>
                </c:pt>
                <c:pt idx="679">
                  <c:v>-0.54589394407918523</c:v>
                </c:pt>
                <c:pt idx="680">
                  <c:v>-0.52211054202678042</c:v>
                </c:pt>
                <c:pt idx="681">
                  <c:v>-0.49600227668522318</c:v>
                </c:pt>
                <c:pt idx="682">
                  <c:v>-0.46764177455093675</c:v>
                </c:pt>
                <c:pt idx="683">
                  <c:v>-0.43711252223214841</c:v>
                </c:pt>
                <c:pt idx="684">
                  <c:v>-0.40450849718747373</c:v>
                </c:pt>
                <c:pt idx="685">
                  <c:v>-0.36993374740555379</c:v>
                </c:pt>
                <c:pt idx="686">
                  <c:v>-0.33350192204785173</c:v>
                </c:pt>
                <c:pt idx="687">
                  <c:v>-0.29533575531550788</c:v>
                </c:pt>
                <c:pt idx="688">
                  <c:v>-0.25556650602900532</c:v>
                </c:pt>
                <c:pt idx="689">
                  <c:v>-0.21433335562535233</c:v>
                </c:pt>
                <c:pt idx="690">
                  <c:v>-0.17178276747988513</c:v>
                </c:pt>
                <c:pt idx="691">
                  <c:v>-0.12806781064846742</c:v>
                </c:pt>
                <c:pt idx="692">
                  <c:v>-8.3347451299077488E-2</c:v>
                </c:pt>
                <c:pt idx="693">
                  <c:v>-3.7785815259524153E-2</c:v>
                </c:pt>
                <c:pt idx="694">
                  <c:v>8.4485747514247422E-3</c:v>
                </c:pt>
                <c:pt idx="695">
                  <c:v>5.5183583518495768E-2</c:v>
                </c:pt>
                <c:pt idx="696">
                  <c:v>0.10224426555364453</c:v>
                </c:pt>
                <c:pt idx="697">
                  <c:v>0.14945368126563752</c:v>
                </c:pt>
                <c:pt idx="698">
                  <c:v>0.19663372312390104</c:v>
                </c:pt>
                <c:pt idx="699">
                  <c:v>0.24360594781636999</c:v>
                </c:pt>
                <c:pt idx="700">
                  <c:v>0.29019241037136156</c:v>
                </c:pt>
                <c:pt idx="701">
                  <c:v>0.33621649620398264</c:v>
                </c:pt>
                <c:pt idx="702">
                  <c:v>0.38150374705724632</c:v>
                </c:pt>
                <c:pt idx="703">
                  <c:v>0.42588267683775749</c:v>
                </c:pt>
                <c:pt idx="704">
                  <c:v>0.46918557339453737</c:v>
                </c:pt>
                <c:pt idx="705">
                  <c:v>0.5112492823579744</c:v>
                </c:pt>
                <c:pt idx="706">
                  <c:v>0.55191596924288522</c:v>
                </c:pt>
                <c:pt idx="707">
                  <c:v>0.59103385612524506</c:v>
                </c:pt>
                <c:pt idx="708">
                  <c:v>0.62845792932566624</c:v>
                </c:pt>
                <c:pt idx="709">
                  <c:v>0.66405061467368354</c:v>
                </c:pt>
                <c:pt idx="710">
                  <c:v>0.69768241708440648</c:v>
                </c:pt>
                <c:pt idx="711">
                  <c:v>0.72923252135256322</c:v>
                </c:pt>
                <c:pt idx="712">
                  <c:v>0.75858935125764249</c:v>
                </c:pt>
                <c:pt idx="713">
                  <c:v>0.78565108427633978</c:v>
                </c:pt>
                <c:pt idx="714">
                  <c:v>0.81032611941457278</c:v>
                </c:pt>
                <c:pt idx="715">
                  <c:v>0.83253349589909842</c:v>
                </c:pt>
                <c:pt idx="716">
                  <c:v>0.85220326070785624</c:v>
                </c:pt>
                <c:pt idx="717">
                  <c:v>0.86927678316691759</c:v>
                </c:pt>
                <c:pt idx="718">
                  <c:v>0.88370701509926974</c:v>
                </c:pt>
                <c:pt idx="719">
                  <c:v>0.89545869527552946</c:v>
                </c:pt>
              </c:numCache>
            </c:numRef>
          </c:val>
          <c:smooth val="0"/>
          <c:extLst>
            <c:ext xmlns:c16="http://schemas.microsoft.com/office/drawing/2014/chart" uri="{C3380CC4-5D6E-409C-BE32-E72D297353CC}">
              <c16:uniqueId val="{00000000-A759-C241-BB1A-937B1D691459}"/>
            </c:ext>
          </c:extLst>
        </c:ser>
        <c:dLbls>
          <c:showLegendKey val="0"/>
          <c:showVal val="0"/>
          <c:showCatName val="0"/>
          <c:showSerName val="0"/>
          <c:showPercent val="0"/>
          <c:showBubbleSize val="0"/>
        </c:dLbls>
        <c:smooth val="0"/>
        <c:axId val="1530775535"/>
        <c:axId val="1530577375"/>
      </c:lineChart>
      <c:catAx>
        <c:axId val="1530775535"/>
        <c:scaling>
          <c:orientation val="minMax"/>
        </c:scaling>
        <c:delete val="1"/>
        <c:axPos val="b"/>
        <c:majorTickMark val="none"/>
        <c:minorTickMark val="none"/>
        <c:tickLblPos val="nextTo"/>
        <c:crossAx val="1530577375"/>
        <c:crosses val="autoZero"/>
        <c:auto val="1"/>
        <c:lblAlgn val="ctr"/>
        <c:lblOffset val="100"/>
        <c:noMultiLvlLbl val="0"/>
      </c:catAx>
      <c:valAx>
        <c:axId val="1530577375"/>
        <c:scaling>
          <c:orientation val="minMax"/>
          <c:max val="1"/>
          <c:min val="-1"/>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530775535"/>
        <c:crosses val="autoZero"/>
        <c:crossBetween val="between"/>
        <c:majorUnit val="0.5"/>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spPr>
            <a:ln w="28575" cap="rnd">
              <a:solidFill>
                <a:schemeClr val="accent1"/>
              </a:solidFill>
              <a:round/>
            </a:ln>
            <a:effectLst/>
          </c:spPr>
          <c:marker>
            <c:symbol val="none"/>
          </c:marker>
          <c:val>
            <c:numRef>
              <c:f>Sheet1!$E$3:$E$723</c:f>
              <c:numCache>
                <c:formatCode>General</c:formatCode>
                <c:ptCount val="721"/>
                <c:pt idx="0">
                  <c:v>1</c:v>
                </c:pt>
                <c:pt idx="1">
                  <c:v>0.9975640502598242</c:v>
                </c:pt>
                <c:pt idx="2">
                  <c:v>0.99026806874157036</c:v>
                </c:pt>
                <c:pt idx="3">
                  <c:v>0.97814760073380569</c:v>
                </c:pt>
                <c:pt idx="4">
                  <c:v>0.96126169593831889</c:v>
                </c:pt>
                <c:pt idx="5">
                  <c:v>0.93969262078590843</c:v>
                </c:pt>
                <c:pt idx="6">
                  <c:v>0.91354545764260087</c:v>
                </c:pt>
                <c:pt idx="7">
                  <c:v>0.88294759285892699</c:v>
                </c:pt>
                <c:pt idx="8">
                  <c:v>0.84804809615642596</c:v>
                </c:pt>
                <c:pt idx="9">
                  <c:v>0.80901699437494745</c:v>
                </c:pt>
                <c:pt idx="10">
                  <c:v>0.76604444311897801</c:v>
                </c:pt>
                <c:pt idx="11">
                  <c:v>0.71933980033865119</c:v>
                </c:pt>
                <c:pt idx="12">
                  <c:v>0.66913060635885824</c:v>
                </c:pt>
                <c:pt idx="13">
                  <c:v>0.61566147532565829</c:v>
                </c:pt>
                <c:pt idx="14">
                  <c:v>0.55919290347074679</c:v>
                </c:pt>
                <c:pt idx="15">
                  <c:v>0.50000000000000011</c:v>
                </c:pt>
                <c:pt idx="16">
                  <c:v>0.43837114678907746</c:v>
                </c:pt>
                <c:pt idx="17">
                  <c:v>0.37460659341591196</c:v>
                </c:pt>
                <c:pt idx="18">
                  <c:v>0.30901699437494745</c:v>
                </c:pt>
                <c:pt idx="19">
                  <c:v>0.2419218955996679</c:v>
                </c:pt>
                <c:pt idx="20">
                  <c:v>0.17364817766693041</c:v>
                </c:pt>
                <c:pt idx="21">
                  <c:v>0.10452846326765346</c:v>
                </c:pt>
                <c:pt idx="22">
                  <c:v>3.489949670250108E-2</c:v>
                </c:pt>
                <c:pt idx="23">
                  <c:v>-3.4899496702500733E-2</c:v>
                </c:pt>
                <c:pt idx="24">
                  <c:v>-0.10452846326765333</c:v>
                </c:pt>
                <c:pt idx="25">
                  <c:v>-0.1736481776669303</c:v>
                </c:pt>
                <c:pt idx="26">
                  <c:v>-0.24192189559966779</c:v>
                </c:pt>
                <c:pt idx="27">
                  <c:v>-0.30901699437494734</c:v>
                </c:pt>
                <c:pt idx="28">
                  <c:v>-0.37460659341591207</c:v>
                </c:pt>
                <c:pt idx="29">
                  <c:v>-0.43837114678907751</c:v>
                </c:pt>
                <c:pt idx="30">
                  <c:v>-0.49999999999999978</c:v>
                </c:pt>
                <c:pt idx="31">
                  <c:v>-0.55919290347074668</c:v>
                </c:pt>
                <c:pt idx="32">
                  <c:v>-0.61566147532565829</c:v>
                </c:pt>
                <c:pt idx="33">
                  <c:v>-0.66913060635885824</c:v>
                </c:pt>
                <c:pt idx="34">
                  <c:v>-0.71933980033865119</c:v>
                </c:pt>
                <c:pt idx="35">
                  <c:v>-0.7660444431189779</c:v>
                </c:pt>
                <c:pt idx="36">
                  <c:v>-0.80901699437494734</c:v>
                </c:pt>
                <c:pt idx="37">
                  <c:v>-0.84804809615642596</c:v>
                </c:pt>
                <c:pt idx="38">
                  <c:v>-0.88294759285892677</c:v>
                </c:pt>
                <c:pt idx="39">
                  <c:v>-0.91354545764260076</c:v>
                </c:pt>
                <c:pt idx="40">
                  <c:v>-0.93969262078590832</c:v>
                </c:pt>
                <c:pt idx="41">
                  <c:v>-0.96126169593831867</c:v>
                </c:pt>
                <c:pt idx="42">
                  <c:v>-0.97814760073380569</c:v>
                </c:pt>
                <c:pt idx="43">
                  <c:v>-0.99026806874157025</c:v>
                </c:pt>
                <c:pt idx="44">
                  <c:v>-0.9975640502598242</c:v>
                </c:pt>
                <c:pt idx="45">
                  <c:v>-1</c:v>
                </c:pt>
                <c:pt idx="46">
                  <c:v>-0.99756405025982431</c:v>
                </c:pt>
                <c:pt idx="47">
                  <c:v>-0.99026806874157025</c:v>
                </c:pt>
                <c:pt idx="48">
                  <c:v>-0.97814760073380569</c:v>
                </c:pt>
                <c:pt idx="49">
                  <c:v>-0.96126169593831889</c:v>
                </c:pt>
                <c:pt idx="50">
                  <c:v>-0.93969262078590843</c:v>
                </c:pt>
                <c:pt idx="51">
                  <c:v>-0.91354545764260109</c:v>
                </c:pt>
                <c:pt idx="52">
                  <c:v>-0.88294759285892688</c:v>
                </c:pt>
                <c:pt idx="53">
                  <c:v>-0.84804809615642607</c:v>
                </c:pt>
                <c:pt idx="54">
                  <c:v>-0.80901699437494756</c:v>
                </c:pt>
                <c:pt idx="55">
                  <c:v>-0.76604444311897801</c:v>
                </c:pt>
                <c:pt idx="56">
                  <c:v>-0.71933980033865108</c:v>
                </c:pt>
                <c:pt idx="57">
                  <c:v>-0.66913060635885846</c:v>
                </c:pt>
                <c:pt idx="58">
                  <c:v>-0.61566147532565807</c:v>
                </c:pt>
                <c:pt idx="59">
                  <c:v>-0.55919290347074724</c:v>
                </c:pt>
                <c:pt idx="60">
                  <c:v>-0.50000000000000044</c:v>
                </c:pt>
                <c:pt idx="61">
                  <c:v>-0.43837114678907774</c:v>
                </c:pt>
                <c:pt idx="62">
                  <c:v>-0.37460659341591229</c:v>
                </c:pt>
                <c:pt idx="63">
                  <c:v>-0.30901699437494756</c:v>
                </c:pt>
                <c:pt idx="64">
                  <c:v>-0.24192189559966779</c:v>
                </c:pt>
                <c:pt idx="65">
                  <c:v>-0.17364817766693033</c:v>
                </c:pt>
                <c:pt idx="66">
                  <c:v>-0.10452846326765336</c:v>
                </c:pt>
                <c:pt idx="67">
                  <c:v>-3.4899496702501649E-2</c:v>
                </c:pt>
                <c:pt idx="68">
                  <c:v>3.4899496702501281E-2</c:v>
                </c:pt>
                <c:pt idx="69">
                  <c:v>0.10452846326765299</c:v>
                </c:pt>
                <c:pt idx="70">
                  <c:v>0.17364817766692997</c:v>
                </c:pt>
                <c:pt idx="71">
                  <c:v>0.24192189559966745</c:v>
                </c:pt>
                <c:pt idx="72">
                  <c:v>0.30901699437494723</c:v>
                </c:pt>
                <c:pt idx="73">
                  <c:v>0.37460659341591196</c:v>
                </c:pt>
                <c:pt idx="74">
                  <c:v>0.4383711467890774</c:v>
                </c:pt>
                <c:pt idx="75">
                  <c:v>0.50000000000000011</c:v>
                </c:pt>
                <c:pt idx="76">
                  <c:v>0.55919290347074624</c:v>
                </c:pt>
                <c:pt idx="77">
                  <c:v>0.61566147532565851</c:v>
                </c:pt>
                <c:pt idx="78">
                  <c:v>0.66913060635885779</c:v>
                </c:pt>
                <c:pt idx="79">
                  <c:v>0.71933980033865086</c:v>
                </c:pt>
                <c:pt idx="80">
                  <c:v>0.76604444311897779</c:v>
                </c:pt>
                <c:pt idx="81">
                  <c:v>0.80901699437494734</c:v>
                </c:pt>
                <c:pt idx="82">
                  <c:v>0.8480480961564254</c:v>
                </c:pt>
                <c:pt idx="83">
                  <c:v>0.88294759285892688</c:v>
                </c:pt>
                <c:pt idx="84">
                  <c:v>0.91354545764260098</c:v>
                </c:pt>
                <c:pt idx="85">
                  <c:v>0.93969262078590843</c:v>
                </c:pt>
                <c:pt idx="86">
                  <c:v>0.96126169593831867</c:v>
                </c:pt>
                <c:pt idx="87">
                  <c:v>0.97814760073380558</c:v>
                </c:pt>
                <c:pt idx="88">
                  <c:v>0.99026806874157025</c:v>
                </c:pt>
                <c:pt idx="89">
                  <c:v>0.99756405025982431</c:v>
                </c:pt>
                <c:pt idx="90">
                  <c:v>1</c:v>
                </c:pt>
                <c:pt idx="91">
                  <c:v>0.99756405025982431</c:v>
                </c:pt>
                <c:pt idx="92">
                  <c:v>0.99026806874157047</c:v>
                </c:pt>
                <c:pt idx="93">
                  <c:v>0.9781476007338058</c:v>
                </c:pt>
                <c:pt idx="94">
                  <c:v>0.96126169593831878</c:v>
                </c:pt>
                <c:pt idx="95">
                  <c:v>0.93969262078590832</c:v>
                </c:pt>
                <c:pt idx="96">
                  <c:v>0.91354545764260109</c:v>
                </c:pt>
                <c:pt idx="97">
                  <c:v>0.88294759285892721</c:v>
                </c:pt>
                <c:pt idx="98">
                  <c:v>0.84804809615642618</c:v>
                </c:pt>
                <c:pt idx="99">
                  <c:v>0.80901699437494701</c:v>
                </c:pt>
                <c:pt idx="100">
                  <c:v>0.76604444311897812</c:v>
                </c:pt>
                <c:pt idx="101">
                  <c:v>0.71933980033865119</c:v>
                </c:pt>
                <c:pt idx="102">
                  <c:v>0.6691306063588589</c:v>
                </c:pt>
                <c:pt idx="103">
                  <c:v>0.61566147532565885</c:v>
                </c:pt>
                <c:pt idx="104">
                  <c:v>0.55919290347074668</c:v>
                </c:pt>
                <c:pt idx="105">
                  <c:v>0.49999999999999972</c:v>
                </c:pt>
                <c:pt idx="106">
                  <c:v>0.43837114678907785</c:v>
                </c:pt>
                <c:pt idx="107">
                  <c:v>0.3746065934159124</c:v>
                </c:pt>
                <c:pt idx="108">
                  <c:v>0.30901699437494773</c:v>
                </c:pt>
                <c:pt idx="109">
                  <c:v>0.24192189559966878</c:v>
                </c:pt>
                <c:pt idx="110">
                  <c:v>0.17364817766693044</c:v>
                </c:pt>
                <c:pt idx="111">
                  <c:v>0.10452846326765347</c:v>
                </c:pt>
                <c:pt idx="112">
                  <c:v>3.4899496702500879E-2</c:v>
                </c:pt>
                <c:pt idx="113">
                  <c:v>-3.4899496702500268E-2</c:v>
                </c:pt>
                <c:pt idx="114">
                  <c:v>-0.10452846326765287</c:v>
                </c:pt>
                <c:pt idx="115">
                  <c:v>-0.17364817766692986</c:v>
                </c:pt>
                <c:pt idx="116">
                  <c:v>-0.24192189559966817</c:v>
                </c:pt>
                <c:pt idx="117">
                  <c:v>-0.30901699437494712</c:v>
                </c:pt>
                <c:pt idx="118">
                  <c:v>-0.37460659341591102</c:v>
                </c:pt>
                <c:pt idx="119">
                  <c:v>-0.43837114678907729</c:v>
                </c:pt>
                <c:pt idx="120">
                  <c:v>-0.49999999999999922</c:v>
                </c:pt>
                <c:pt idx="121">
                  <c:v>-0.5591929034707469</c:v>
                </c:pt>
                <c:pt idx="122">
                  <c:v>-0.61566147532565774</c:v>
                </c:pt>
                <c:pt idx="123">
                  <c:v>-0.66913060635885846</c:v>
                </c:pt>
                <c:pt idx="124">
                  <c:v>-0.71933980033865075</c:v>
                </c:pt>
                <c:pt idx="125">
                  <c:v>-0.76604444311897724</c:v>
                </c:pt>
                <c:pt idx="126">
                  <c:v>-0.80901699437494723</c:v>
                </c:pt>
                <c:pt idx="127">
                  <c:v>-0.84804809615642629</c:v>
                </c:pt>
                <c:pt idx="128">
                  <c:v>-0.88294759285892688</c:v>
                </c:pt>
                <c:pt idx="129">
                  <c:v>-0.91354545764260053</c:v>
                </c:pt>
                <c:pt idx="130">
                  <c:v>-0.93969262078590843</c:v>
                </c:pt>
                <c:pt idx="131">
                  <c:v>-0.96126169593831912</c:v>
                </c:pt>
                <c:pt idx="132">
                  <c:v>-0.97814760073380569</c:v>
                </c:pt>
                <c:pt idx="133">
                  <c:v>-0.99026806874157025</c:v>
                </c:pt>
                <c:pt idx="134">
                  <c:v>-0.9975640502598242</c:v>
                </c:pt>
                <c:pt idx="135">
                  <c:v>-1</c:v>
                </c:pt>
                <c:pt idx="136">
                  <c:v>-0.9975640502598242</c:v>
                </c:pt>
                <c:pt idx="137">
                  <c:v>-0.99026806874157036</c:v>
                </c:pt>
                <c:pt idx="138">
                  <c:v>-0.9781476007338058</c:v>
                </c:pt>
                <c:pt idx="139">
                  <c:v>-0.96126169593831889</c:v>
                </c:pt>
                <c:pt idx="140">
                  <c:v>-0.93969262078590865</c:v>
                </c:pt>
                <c:pt idx="141">
                  <c:v>-0.91354545764260153</c:v>
                </c:pt>
                <c:pt idx="142">
                  <c:v>-0.88294759285892721</c:v>
                </c:pt>
                <c:pt idx="143">
                  <c:v>-0.84804809615642573</c:v>
                </c:pt>
                <c:pt idx="144">
                  <c:v>-0.80901699437494767</c:v>
                </c:pt>
                <c:pt idx="145">
                  <c:v>-0.76604444311897879</c:v>
                </c:pt>
                <c:pt idx="146">
                  <c:v>-0.7193398003386513</c:v>
                </c:pt>
                <c:pt idx="147">
                  <c:v>-0.66913060635885768</c:v>
                </c:pt>
                <c:pt idx="148">
                  <c:v>-0.61566147532565829</c:v>
                </c:pt>
                <c:pt idx="149">
                  <c:v>-0.55919290347074746</c:v>
                </c:pt>
                <c:pt idx="150">
                  <c:v>-0.49999999999999983</c:v>
                </c:pt>
                <c:pt idx="151">
                  <c:v>-0.43837114678907796</c:v>
                </c:pt>
                <c:pt idx="152">
                  <c:v>-0.37460659341591335</c:v>
                </c:pt>
                <c:pt idx="153">
                  <c:v>-0.30901699437494784</c:v>
                </c:pt>
                <c:pt idx="154">
                  <c:v>-0.24192189559966717</c:v>
                </c:pt>
                <c:pt idx="155">
                  <c:v>-0.17364817766693058</c:v>
                </c:pt>
                <c:pt idx="156">
                  <c:v>-0.10452846326765448</c:v>
                </c:pt>
                <c:pt idx="157">
                  <c:v>-3.489949670250278E-2</c:v>
                </c:pt>
                <c:pt idx="158">
                  <c:v>3.489949670250015E-2</c:v>
                </c:pt>
                <c:pt idx="159">
                  <c:v>0.10452846326765362</c:v>
                </c:pt>
                <c:pt idx="160">
                  <c:v>0.17364817766692972</c:v>
                </c:pt>
                <c:pt idx="161">
                  <c:v>0.24192189559966634</c:v>
                </c:pt>
                <c:pt idx="162">
                  <c:v>0.30901699437494701</c:v>
                </c:pt>
                <c:pt idx="163">
                  <c:v>0.3746065934159109</c:v>
                </c:pt>
                <c:pt idx="164">
                  <c:v>0.43837114678907557</c:v>
                </c:pt>
                <c:pt idx="165">
                  <c:v>0.49999999999999911</c:v>
                </c:pt>
                <c:pt idx="166">
                  <c:v>0.55919290347074679</c:v>
                </c:pt>
                <c:pt idx="167">
                  <c:v>0.61566147532565896</c:v>
                </c:pt>
                <c:pt idx="168">
                  <c:v>0.66913060635885835</c:v>
                </c:pt>
                <c:pt idx="169">
                  <c:v>0.71933980033865064</c:v>
                </c:pt>
                <c:pt idx="170">
                  <c:v>0.76604444311897824</c:v>
                </c:pt>
                <c:pt idx="171">
                  <c:v>0.80901699437494712</c:v>
                </c:pt>
                <c:pt idx="172">
                  <c:v>0.84804809615642529</c:v>
                </c:pt>
                <c:pt idx="173">
                  <c:v>0.88294759285892677</c:v>
                </c:pt>
                <c:pt idx="174">
                  <c:v>0.91354545764260042</c:v>
                </c:pt>
                <c:pt idx="175">
                  <c:v>0.93969262078590776</c:v>
                </c:pt>
                <c:pt idx="176">
                  <c:v>0.96126169593831867</c:v>
                </c:pt>
                <c:pt idx="177">
                  <c:v>0.97814760073380569</c:v>
                </c:pt>
                <c:pt idx="178">
                  <c:v>0.99026806874157047</c:v>
                </c:pt>
                <c:pt idx="179">
                  <c:v>0.99756405025982431</c:v>
                </c:pt>
                <c:pt idx="180">
                  <c:v>1</c:v>
                </c:pt>
                <c:pt idx="181">
                  <c:v>0.99756405025982431</c:v>
                </c:pt>
                <c:pt idx="182">
                  <c:v>0.99026806874157036</c:v>
                </c:pt>
                <c:pt idx="183">
                  <c:v>0.97814760073380591</c:v>
                </c:pt>
                <c:pt idx="184">
                  <c:v>0.96126169593831934</c:v>
                </c:pt>
                <c:pt idx="185">
                  <c:v>0.93969262078590865</c:v>
                </c:pt>
                <c:pt idx="186">
                  <c:v>0.91354545764260153</c:v>
                </c:pt>
                <c:pt idx="187">
                  <c:v>0.88294759285892643</c:v>
                </c:pt>
                <c:pt idx="188">
                  <c:v>0.84804809615642585</c:v>
                </c:pt>
                <c:pt idx="189">
                  <c:v>0.80901699437494767</c:v>
                </c:pt>
                <c:pt idx="190">
                  <c:v>0.76604444311897768</c:v>
                </c:pt>
                <c:pt idx="191">
                  <c:v>0.71933980033865141</c:v>
                </c:pt>
                <c:pt idx="192">
                  <c:v>0.66913060635885901</c:v>
                </c:pt>
                <c:pt idx="193">
                  <c:v>0.6156614753256584</c:v>
                </c:pt>
                <c:pt idx="194">
                  <c:v>0.55919290347074757</c:v>
                </c:pt>
                <c:pt idx="195">
                  <c:v>0.50000000000000144</c:v>
                </c:pt>
                <c:pt idx="196">
                  <c:v>0.43837114678907807</c:v>
                </c:pt>
                <c:pt idx="197">
                  <c:v>0.37460659341591346</c:v>
                </c:pt>
                <c:pt idx="198">
                  <c:v>0.30901699437494623</c:v>
                </c:pt>
                <c:pt idx="199">
                  <c:v>0.24192189559966729</c:v>
                </c:pt>
                <c:pt idx="200">
                  <c:v>0.17364817766693069</c:v>
                </c:pt>
                <c:pt idx="201">
                  <c:v>0.10452846326765283</c:v>
                </c:pt>
                <c:pt idx="202">
                  <c:v>3.4899496702501129E-2</c:v>
                </c:pt>
                <c:pt idx="203">
                  <c:v>-3.4899496702500026E-2</c:v>
                </c:pt>
                <c:pt idx="204">
                  <c:v>-0.10452846326765174</c:v>
                </c:pt>
                <c:pt idx="205">
                  <c:v>-0.17364817766692961</c:v>
                </c:pt>
                <c:pt idx="206">
                  <c:v>-0.24192189559966623</c:v>
                </c:pt>
                <c:pt idx="207">
                  <c:v>-0.30901699437494518</c:v>
                </c:pt>
                <c:pt idx="208">
                  <c:v>-0.3746065934159124</c:v>
                </c:pt>
                <c:pt idx="209">
                  <c:v>-0.43837114678907707</c:v>
                </c:pt>
                <c:pt idx="210">
                  <c:v>-0.50000000000000056</c:v>
                </c:pt>
                <c:pt idx="211">
                  <c:v>-0.55919290347074668</c:v>
                </c:pt>
                <c:pt idx="212">
                  <c:v>-0.61566147532565751</c:v>
                </c:pt>
                <c:pt idx="213">
                  <c:v>-0.66913060635885824</c:v>
                </c:pt>
                <c:pt idx="214">
                  <c:v>-0.71933980033865064</c:v>
                </c:pt>
                <c:pt idx="215">
                  <c:v>-0.76604444311897701</c:v>
                </c:pt>
                <c:pt idx="216">
                  <c:v>-0.80901699437494712</c:v>
                </c:pt>
                <c:pt idx="217">
                  <c:v>-0.84804809615642529</c:v>
                </c:pt>
                <c:pt idx="218">
                  <c:v>-0.88294759285892588</c:v>
                </c:pt>
                <c:pt idx="219">
                  <c:v>-0.91354545764260109</c:v>
                </c:pt>
                <c:pt idx="220">
                  <c:v>-0.93969262078590832</c:v>
                </c:pt>
                <c:pt idx="221">
                  <c:v>-0.96126169593831912</c:v>
                </c:pt>
                <c:pt idx="222">
                  <c:v>-0.97814760073380569</c:v>
                </c:pt>
                <c:pt idx="223">
                  <c:v>-0.99026806874157025</c:v>
                </c:pt>
                <c:pt idx="224">
                  <c:v>-0.99756405025982431</c:v>
                </c:pt>
                <c:pt idx="225">
                  <c:v>-1</c:v>
                </c:pt>
                <c:pt idx="226">
                  <c:v>-0.99756405025982431</c:v>
                </c:pt>
                <c:pt idx="227">
                  <c:v>-0.99026806874157058</c:v>
                </c:pt>
                <c:pt idx="228">
                  <c:v>-0.97814760073380591</c:v>
                </c:pt>
                <c:pt idx="229">
                  <c:v>-0.96126169593831945</c:v>
                </c:pt>
                <c:pt idx="230">
                  <c:v>-0.93969262078590876</c:v>
                </c:pt>
                <c:pt idx="231">
                  <c:v>-0.9135454576426002</c:v>
                </c:pt>
                <c:pt idx="232">
                  <c:v>-0.88294759285892654</c:v>
                </c:pt>
                <c:pt idx="233">
                  <c:v>-0.84804809615642585</c:v>
                </c:pt>
                <c:pt idx="234">
                  <c:v>-0.80901699437494778</c:v>
                </c:pt>
                <c:pt idx="235">
                  <c:v>-0.7660444431189789</c:v>
                </c:pt>
                <c:pt idx="236">
                  <c:v>-0.71933980033865264</c:v>
                </c:pt>
                <c:pt idx="237">
                  <c:v>-0.66913060635885779</c:v>
                </c:pt>
                <c:pt idx="238">
                  <c:v>-0.61566147532565851</c:v>
                </c:pt>
                <c:pt idx="239">
                  <c:v>-0.55919290347074768</c:v>
                </c:pt>
                <c:pt idx="240">
                  <c:v>-0.50000000000000155</c:v>
                </c:pt>
                <c:pt idx="241">
                  <c:v>-0.43837114678907657</c:v>
                </c:pt>
                <c:pt idx="242">
                  <c:v>-0.3746065934159119</c:v>
                </c:pt>
                <c:pt idx="243">
                  <c:v>-0.30901699437494806</c:v>
                </c:pt>
                <c:pt idx="244">
                  <c:v>-0.24192189559966915</c:v>
                </c:pt>
                <c:pt idx="245">
                  <c:v>-0.17364817766693255</c:v>
                </c:pt>
                <c:pt idx="246">
                  <c:v>-0.10452846326765296</c:v>
                </c:pt>
                <c:pt idx="247">
                  <c:v>-3.4899496702501247E-2</c:v>
                </c:pt>
                <c:pt idx="248">
                  <c:v>3.4899496702499901E-2</c:v>
                </c:pt>
                <c:pt idx="249">
                  <c:v>0.10452846326765163</c:v>
                </c:pt>
                <c:pt idx="250">
                  <c:v>0.17364817766692772</c:v>
                </c:pt>
                <c:pt idx="251">
                  <c:v>0.24192189559966781</c:v>
                </c:pt>
                <c:pt idx="252">
                  <c:v>0.30901699437494679</c:v>
                </c:pt>
                <c:pt idx="253">
                  <c:v>0.37460659341591068</c:v>
                </c:pt>
                <c:pt idx="254">
                  <c:v>0.43837114678907857</c:v>
                </c:pt>
                <c:pt idx="255">
                  <c:v>0.50000000000000044</c:v>
                </c:pt>
                <c:pt idx="256">
                  <c:v>0.55919290347074657</c:v>
                </c:pt>
                <c:pt idx="257">
                  <c:v>0.6156614753256574</c:v>
                </c:pt>
                <c:pt idx="258">
                  <c:v>0.66913060635885679</c:v>
                </c:pt>
                <c:pt idx="259">
                  <c:v>0.7193398003386493</c:v>
                </c:pt>
                <c:pt idx="260">
                  <c:v>0.76604444311897812</c:v>
                </c:pt>
                <c:pt idx="261">
                  <c:v>0.80901699437494701</c:v>
                </c:pt>
                <c:pt idx="262">
                  <c:v>0.84804809615642707</c:v>
                </c:pt>
                <c:pt idx="263">
                  <c:v>0.88294759285892754</c:v>
                </c:pt>
                <c:pt idx="264">
                  <c:v>0.91354545764260109</c:v>
                </c:pt>
                <c:pt idx="265">
                  <c:v>0.93969262078590832</c:v>
                </c:pt>
                <c:pt idx="266">
                  <c:v>0.96126169593831856</c:v>
                </c:pt>
                <c:pt idx="267">
                  <c:v>0.97814760073380524</c:v>
                </c:pt>
                <c:pt idx="268">
                  <c:v>0.99026806874156992</c:v>
                </c:pt>
                <c:pt idx="269">
                  <c:v>0.9975640502598242</c:v>
                </c:pt>
                <c:pt idx="270">
                  <c:v>1</c:v>
                </c:pt>
                <c:pt idx="271">
                  <c:v>0.99756405025982431</c:v>
                </c:pt>
                <c:pt idx="272">
                  <c:v>0.99026806874157014</c:v>
                </c:pt>
                <c:pt idx="273">
                  <c:v>0.97814760073380558</c:v>
                </c:pt>
                <c:pt idx="274">
                  <c:v>0.96126169593831901</c:v>
                </c:pt>
                <c:pt idx="275">
                  <c:v>0.93969262078590876</c:v>
                </c:pt>
                <c:pt idx="276">
                  <c:v>0.91354545764260164</c:v>
                </c:pt>
                <c:pt idx="277">
                  <c:v>0.88294759285892654</c:v>
                </c:pt>
                <c:pt idx="278">
                  <c:v>0.84804809615642596</c:v>
                </c:pt>
                <c:pt idx="279">
                  <c:v>0.8090169943749479</c:v>
                </c:pt>
                <c:pt idx="280">
                  <c:v>0.76604444311897901</c:v>
                </c:pt>
                <c:pt idx="281">
                  <c:v>0.71933980033865275</c:v>
                </c:pt>
                <c:pt idx="282">
                  <c:v>0.66913060635886057</c:v>
                </c:pt>
                <c:pt idx="283">
                  <c:v>0.61566147532565862</c:v>
                </c:pt>
                <c:pt idx="284">
                  <c:v>0.55919290347074779</c:v>
                </c:pt>
                <c:pt idx="285">
                  <c:v>0.49999999999999861</c:v>
                </c:pt>
                <c:pt idx="286">
                  <c:v>0.43837114678907668</c:v>
                </c:pt>
                <c:pt idx="287">
                  <c:v>0.37460659341591201</c:v>
                </c:pt>
                <c:pt idx="288">
                  <c:v>0.30901699437494817</c:v>
                </c:pt>
                <c:pt idx="289">
                  <c:v>0.24192189559966926</c:v>
                </c:pt>
                <c:pt idx="290">
                  <c:v>0.17364817766693269</c:v>
                </c:pt>
                <c:pt idx="291">
                  <c:v>0.10452846326765662</c:v>
                </c:pt>
                <c:pt idx="292">
                  <c:v>3.4899496702501372E-2</c:v>
                </c:pt>
                <c:pt idx="293">
                  <c:v>-3.4899496702499783E-2</c:v>
                </c:pt>
                <c:pt idx="294">
                  <c:v>-0.10452846326765503</c:v>
                </c:pt>
                <c:pt idx="295">
                  <c:v>-0.17364817766693111</c:v>
                </c:pt>
                <c:pt idx="296">
                  <c:v>-0.2419218955996677</c:v>
                </c:pt>
                <c:pt idx="297">
                  <c:v>-0.30901699437494667</c:v>
                </c:pt>
                <c:pt idx="298">
                  <c:v>-0.37460659341591057</c:v>
                </c:pt>
                <c:pt idx="299">
                  <c:v>-0.43837114678907524</c:v>
                </c:pt>
                <c:pt idx="300">
                  <c:v>-0.50000000000000033</c:v>
                </c:pt>
                <c:pt idx="301">
                  <c:v>-0.55919290347074646</c:v>
                </c:pt>
                <c:pt idx="302">
                  <c:v>-0.61566147532565729</c:v>
                </c:pt>
                <c:pt idx="303">
                  <c:v>-0.66913060635885668</c:v>
                </c:pt>
                <c:pt idx="304">
                  <c:v>-0.71933980033864919</c:v>
                </c:pt>
                <c:pt idx="305">
                  <c:v>-0.76604444311897801</c:v>
                </c:pt>
                <c:pt idx="306">
                  <c:v>-0.8090169943749469</c:v>
                </c:pt>
                <c:pt idx="307">
                  <c:v>-0.84804809615642507</c:v>
                </c:pt>
                <c:pt idx="308">
                  <c:v>-0.88294759285892743</c:v>
                </c:pt>
                <c:pt idx="309">
                  <c:v>-0.91354545764260109</c:v>
                </c:pt>
                <c:pt idx="310">
                  <c:v>-0.93969262078590821</c:v>
                </c:pt>
                <c:pt idx="311">
                  <c:v>-0.96126169593831856</c:v>
                </c:pt>
                <c:pt idx="312">
                  <c:v>-0.97814760073380524</c:v>
                </c:pt>
                <c:pt idx="313">
                  <c:v>-0.99026806874156992</c:v>
                </c:pt>
                <c:pt idx="314">
                  <c:v>-0.99756405025982398</c:v>
                </c:pt>
                <c:pt idx="315">
                  <c:v>-1</c:v>
                </c:pt>
                <c:pt idx="316">
                  <c:v>-0.99756405025982431</c:v>
                </c:pt>
                <c:pt idx="317">
                  <c:v>-0.99026806874157014</c:v>
                </c:pt>
                <c:pt idx="318">
                  <c:v>-0.97814760073380558</c:v>
                </c:pt>
                <c:pt idx="319">
                  <c:v>-0.96126169593831901</c:v>
                </c:pt>
                <c:pt idx="320">
                  <c:v>-0.93969262078590887</c:v>
                </c:pt>
                <c:pt idx="321">
                  <c:v>-0.91354545764260175</c:v>
                </c:pt>
                <c:pt idx="322">
                  <c:v>-0.88294759285892832</c:v>
                </c:pt>
                <c:pt idx="323">
                  <c:v>-0.84804809615642607</c:v>
                </c:pt>
                <c:pt idx="324">
                  <c:v>-0.8090169943749479</c:v>
                </c:pt>
                <c:pt idx="325">
                  <c:v>-0.76604444311897912</c:v>
                </c:pt>
                <c:pt idx="326">
                  <c:v>-0.71933980033865286</c:v>
                </c:pt>
                <c:pt idx="327">
                  <c:v>-0.66913060635885802</c:v>
                </c:pt>
                <c:pt idx="328">
                  <c:v>-0.61566147532566151</c:v>
                </c:pt>
                <c:pt idx="329">
                  <c:v>-0.5591929034707479</c:v>
                </c:pt>
                <c:pt idx="330">
                  <c:v>-0.50000000000000178</c:v>
                </c:pt>
                <c:pt idx="331">
                  <c:v>-0.43837114678907679</c:v>
                </c:pt>
                <c:pt idx="332">
                  <c:v>-0.37460659341591213</c:v>
                </c:pt>
                <c:pt idx="333">
                  <c:v>-0.30901699437494828</c:v>
                </c:pt>
                <c:pt idx="334">
                  <c:v>-0.24192189559966593</c:v>
                </c:pt>
                <c:pt idx="335">
                  <c:v>-0.1736481776669328</c:v>
                </c:pt>
                <c:pt idx="336">
                  <c:v>-0.10452846326765321</c:v>
                </c:pt>
                <c:pt idx="337">
                  <c:v>-3.4899496702505042E-2</c:v>
                </c:pt>
                <c:pt idx="338">
                  <c:v>3.4899496702499658E-2</c:v>
                </c:pt>
                <c:pt idx="339">
                  <c:v>0.10452846326765138</c:v>
                </c:pt>
                <c:pt idx="340">
                  <c:v>0.173648177666931</c:v>
                </c:pt>
                <c:pt idx="341">
                  <c:v>0.24192189559966415</c:v>
                </c:pt>
                <c:pt idx="342">
                  <c:v>0.30901699437494656</c:v>
                </c:pt>
                <c:pt idx="343">
                  <c:v>0.37460659341591374</c:v>
                </c:pt>
                <c:pt idx="344">
                  <c:v>0.43837114678907518</c:v>
                </c:pt>
                <c:pt idx="345">
                  <c:v>0.50000000000000022</c:v>
                </c:pt>
                <c:pt idx="346">
                  <c:v>0.55919290347074635</c:v>
                </c:pt>
                <c:pt idx="347">
                  <c:v>0.61566147532565718</c:v>
                </c:pt>
                <c:pt idx="348">
                  <c:v>0.66913060635885668</c:v>
                </c:pt>
                <c:pt idx="349">
                  <c:v>0.71933980033865152</c:v>
                </c:pt>
                <c:pt idx="350">
                  <c:v>0.76604444311897568</c:v>
                </c:pt>
                <c:pt idx="351">
                  <c:v>0.8090169943749469</c:v>
                </c:pt>
                <c:pt idx="352">
                  <c:v>0.84804809615642507</c:v>
                </c:pt>
                <c:pt idx="353">
                  <c:v>0.88294759285892577</c:v>
                </c:pt>
                <c:pt idx="354">
                  <c:v>0.91354545764260098</c:v>
                </c:pt>
                <c:pt idx="355">
                  <c:v>0.93969262078590821</c:v>
                </c:pt>
                <c:pt idx="356">
                  <c:v>0.96126169593831945</c:v>
                </c:pt>
                <c:pt idx="357">
                  <c:v>0.97814760073380524</c:v>
                </c:pt>
                <c:pt idx="358">
                  <c:v>0.99026806874157036</c:v>
                </c:pt>
                <c:pt idx="359">
                  <c:v>0.99756405025982398</c:v>
                </c:pt>
                <c:pt idx="360">
                  <c:v>1</c:v>
                </c:pt>
                <c:pt idx="361">
                  <c:v>0.99756405025982442</c:v>
                </c:pt>
                <c:pt idx="362">
                  <c:v>0.9902680687415707</c:v>
                </c:pt>
                <c:pt idx="363">
                  <c:v>0.97814760073380558</c:v>
                </c:pt>
                <c:pt idx="364">
                  <c:v>0.96126169593831901</c:v>
                </c:pt>
                <c:pt idx="365">
                  <c:v>0.93969262078590765</c:v>
                </c:pt>
                <c:pt idx="366">
                  <c:v>0.91354545764260175</c:v>
                </c:pt>
                <c:pt idx="367">
                  <c:v>0.88294759285892666</c:v>
                </c:pt>
                <c:pt idx="368">
                  <c:v>0.84804809615642796</c:v>
                </c:pt>
                <c:pt idx="369">
                  <c:v>0.80901699437494801</c:v>
                </c:pt>
                <c:pt idx="370">
                  <c:v>0.76604444311897923</c:v>
                </c:pt>
                <c:pt idx="371">
                  <c:v>0.71933980033865041</c:v>
                </c:pt>
                <c:pt idx="372">
                  <c:v>0.66913060635886068</c:v>
                </c:pt>
                <c:pt idx="373">
                  <c:v>0.61566147532565874</c:v>
                </c:pt>
                <c:pt idx="374">
                  <c:v>0.55919290347074502</c:v>
                </c:pt>
                <c:pt idx="375">
                  <c:v>0.50000000000000189</c:v>
                </c:pt>
                <c:pt idx="376">
                  <c:v>0.4383711467890769</c:v>
                </c:pt>
                <c:pt idx="377">
                  <c:v>0.37460659341591224</c:v>
                </c:pt>
                <c:pt idx="378">
                  <c:v>0.30901699437494839</c:v>
                </c:pt>
                <c:pt idx="379">
                  <c:v>0.24192189559966948</c:v>
                </c:pt>
                <c:pt idx="380">
                  <c:v>0.17364817766692942</c:v>
                </c:pt>
                <c:pt idx="381">
                  <c:v>0.10452846326765686</c:v>
                </c:pt>
                <c:pt idx="382">
                  <c:v>3.4899496702501615E-2</c:v>
                </c:pt>
                <c:pt idx="383">
                  <c:v>-3.4899496702495987E-2</c:v>
                </c:pt>
                <c:pt idx="384">
                  <c:v>-0.10452846326765125</c:v>
                </c:pt>
                <c:pt idx="385">
                  <c:v>-0.17364817766693086</c:v>
                </c:pt>
                <c:pt idx="386">
                  <c:v>-0.24192189559966748</c:v>
                </c:pt>
                <c:pt idx="387">
                  <c:v>-0.30901699437494978</c:v>
                </c:pt>
                <c:pt idx="388">
                  <c:v>-0.37460659341591035</c:v>
                </c:pt>
                <c:pt idx="389">
                  <c:v>-0.43837114678907824</c:v>
                </c:pt>
                <c:pt idx="390">
                  <c:v>-0.499999999999997</c:v>
                </c:pt>
                <c:pt idx="391">
                  <c:v>-0.55919290347074624</c:v>
                </c:pt>
                <c:pt idx="392">
                  <c:v>-0.61566147532565718</c:v>
                </c:pt>
                <c:pt idx="393">
                  <c:v>-0.66913060635885657</c:v>
                </c:pt>
                <c:pt idx="394">
                  <c:v>-0.71933980033864897</c:v>
                </c:pt>
                <c:pt idx="395">
                  <c:v>-0.7660444431189779</c:v>
                </c:pt>
                <c:pt idx="396">
                  <c:v>-0.80901699437494889</c:v>
                </c:pt>
                <c:pt idx="397">
                  <c:v>-0.84804809615642496</c:v>
                </c:pt>
                <c:pt idx="398">
                  <c:v>-0.88294759285892732</c:v>
                </c:pt>
                <c:pt idx="399">
                  <c:v>-0.91354545764259953</c:v>
                </c:pt>
                <c:pt idx="400">
                  <c:v>-0.93969262078590809</c:v>
                </c:pt>
                <c:pt idx="401">
                  <c:v>-0.96126169593831845</c:v>
                </c:pt>
                <c:pt idx="402">
                  <c:v>-0.97814760073380591</c:v>
                </c:pt>
                <c:pt idx="403">
                  <c:v>-0.99026806874156992</c:v>
                </c:pt>
                <c:pt idx="404">
                  <c:v>-0.9975640502598242</c:v>
                </c:pt>
                <c:pt idx="405">
                  <c:v>-1</c:v>
                </c:pt>
                <c:pt idx="406">
                  <c:v>-0.99756405025982442</c:v>
                </c:pt>
                <c:pt idx="407">
                  <c:v>-0.99026806874157014</c:v>
                </c:pt>
                <c:pt idx="408">
                  <c:v>-0.97814760073380635</c:v>
                </c:pt>
                <c:pt idx="409">
                  <c:v>-0.96126169593831901</c:v>
                </c:pt>
                <c:pt idx="410">
                  <c:v>-0.93969262078590887</c:v>
                </c:pt>
                <c:pt idx="411">
                  <c:v>-0.91354545764260042</c:v>
                </c:pt>
                <c:pt idx="412">
                  <c:v>-0.88294759285892843</c:v>
                </c:pt>
                <c:pt idx="413">
                  <c:v>-0.84804809615642618</c:v>
                </c:pt>
                <c:pt idx="414">
                  <c:v>-0.80901699437495023</c:v>
                </c:pt>
                <c:pt idx="415">
                  <c:v>-0.76604444311897923</c:v>
                </c:pt>
                <c:pt idx="416">
                  <c:v>-0.71933980033865053</c:v>
                </c:pt>
                <c:pt idx="417">
                  <c:v>-0.66913060635885813</c:v>
                </c:pt>
                <c:pt idx="418">
                  <c:v>-0.61566147532565885</c:v>
                </c:pt>
                <c:pt idx="419">
                  <c:v>-0.55919290347074813</c:v>
                </c:pt>
                <c:pt idx="420">
                  <c:v>-0.49999999999999895</c:v>
                </c:pt>
                <c:pt idx="421">
                  <c:v>-0.43837114678908023</c:v>
                </c:pt>
                <c:pt idx="422">
                  <c:v>-0.37460659341591235</c:v>
                </c:pt>
                <c:pt idx="423">
                  <c:v>-0.30901699437494851</c:v>
                </c:pt>
                <c:pt idx="424">
                  <c:v>-0.24192189559966962</c:v>
                </c:pt>
                <c:pt idx="425">
                  <c:v>-0.17364817766693305</c:v>
                </c:pt>
                <c:pt idx="426">
                  <c:v>-0.10452846326765344</c:v>
                </c:pt>
                <c:pt idx="427">
                  <c:v>-3.4899496702498187E-2</c:v>
                </c:pt>
                <c:pt idx="428">
                  <c:v>3.4899496702499415E-2</c:v>
                </c:pt>
                <c:pt idx="429">
                  <c:v>0.10452846326765466</c:v>
                </c:pt>
                <c:pt idx="430">
                  <c:v>0.17364817766692725</c:v>
                </c:pt>
                <c:pt idx="431">
                  <c:v>0.24192189559966734</c:v>
                </c:pt>
                <c:pt idx="432">
                  <c:v>0.30901699437494629</c:v>
                </c:pt>
                <c:pt idx="433">
                  <c:v>0.37460659341591351</c:v>
                </c:pt>
                <c:pt idx="434">
                  <c:v>0.43837114678907496</c:v>
                </c:pt>
                <c:pt idx="435">
                  <c:v>0.5</c:v>
                </c:pt>
                <c:pt idx="436">
                  <c:v>0.55919290347074324</c:v>
                </c:pt>
                <c:pt idx="437">
                  <c:v>0.61566147532565707</c:v>
                </c:pt>
                <c:pt idx="438">
                  <c:v>0.66913060635885913</c:v>
                </c:pt>
                <c:pt idx="439">
                  <c:v>0.71933980033864897</c:v>
                </c:pt>
                <c:pt idx="440">
                  <c:v>0.76604444311897779</c:v>
                </c:pt>
                <c:pt idx="441">
                  <c:v>0.80901699437494667</c:v>
                </c:pt>
                <c:pt idx="442">
                  <c:v>0.84804809615642684</c:v>
                </c:pt>
                <c:pt idx="443">
                  <c:v>0.88294759285892566</c:v>
                </c:pt>
                <c:pt idx="444">
                  <c:v>0.91354545764260087</c:v>
                </c:pt>
                <c:pt idx="445">
                  <c:v>0.93969262078590687</c:v>
                </c:pt>
                <c:pt idx="446">
                  <c:v>0.96126169593831845</c:v>
                </c:pt>
                <c:pt idx="447">
                  <c:v>0.97814760073380513</c:v>
                </c:pt>
                <c:pt idx="448">
                  <c:v>0.99026806874157036</c:v>
                </c:pt>
                <c:pt idx="449">
                  <c:v>0.9975640502598242</c:v>
                </c:pt>
                <c:pt idx="450">
                  <c:v>1</c:v>
                </c:pt>
                <c:pt idx="451">
                  <c:v>0.99756405025982409</c:v>
                </c:pt>
                <c:pt idx="452">
                  <c:v>0.9902680687415707</c:v>
                </c:pt>
                <c:pt idx="453">
                  <c:v>0.97814760073380569</c:v>
                </c:pt>
                <c:pt idx="454">
                  <c:v>0.96126169593832012</c:v>
                </c:pt>
                <c:pt idx="455">
                  <c:v>0.93969262078590898</c:v>
                </c:pt>
                <c:pt idx="456">
                  <c:v>0.91354545764260187</c:v>
                </c:pt>
                <c:pt idx="457">
                  <c:v>0.88294759285892677</c:v>
                </c:pt>
                <c:pt idx="458">
                  <c:v>0.84804809615642807</c:v>
                </c:pt>
                <c:pt idx="459">
                  <c:v>0.80901699437495023</c:v>
                </c:pt>
                <c:pt idx="460">
                  <c:v>0.76604444311897935</c:v>
                </c:pt>
                <c:pt idx="461">
                  <c:v>0.71933980033865064</c:v>
                </c:pt>
                <c:pt idx="462">
                  <c:v>0.66913060635885557</c:v>
                </c:pt>
                <c:pt idx="463">
                  <c:v>0.61566147532565896</c:v>
                </c:pt>
                <c:pt idx="464">
                  <c:v>0.55919290347074524</c:v>
                </c:pt>
                <c:pt idx="465">
                  <c:v>0.50000000000000211</c:v>
                </c:pt>
                <c:pt idx="466">
                  <c:v>0.43837114678907713</c:v>
                </c:pt>
                <c:pt idx="467">
                  <c:v>0.37460659341591579</c:v>
                </c:pt>
                <c:pt idx="468">
                  <c:v>0.30901699437494862</c:v>
                </c:pt>
                <c:pt idx="469">
                  <c:v>0.24192189559967317</c:v>
                </c:pt>
                <c:pt idx="470">
                  <c:v>0.17364817766693316</c:v>
                </c:pt>
                <c:pt idx="471">
                  <c:v>0.10452846326765357</c:v>
                </c:pt>
                <c:pt idx="472">
                  <c:v>3.489949670250541E-2</c:v>
                </c:pt>
                <c:pt idx="473">
                  <c:v>-3.489949670249929E-2</c:v>
                </c:pt>
                <c:pt idx="474">
                  <c:v>-0.10452846326765454</c:v>
                </c:pt>
                <c:pt idx="475">
                  <c:v>-0.17364817766692714</c:v>
                </c:pt>
                <c:pt idx="476">
                  <c:v>-0.24192189559966723</c:v>
                </c:pt>
                <c:pt idx="477">
                  <c:v>-0.30901699437494956</c:v>
                </c:pt>
                <c:pt idx="478">
                  <c:v>-0.37460659341591007</c:v>
                </c:pt>
                <c:pt idx="479">
                  <c:v>-0.43837114678907801</c:v>
                </c:pt>
                <c:pt idx="480">
                  <c:v>-0.49999999999999684</c:v>
                </c:pt>
                <c:pt idx="481">
                  <c:v>-0.55919290347074602</c:v>
                </c:pt>
                <c:pt idx="482">
                  <c:v>-0.61566147532565973</c:v>
                </c:pt>
                <c:pt idx="483">
                  <c:v>-0.66913060635885635</c:v>
                </c:pt>
                <c:pt idx="484">
                  <c:v>-0.7193398003386513</c:v>
                </c:pt>
                <c:pt idx="485">
                  <c:v>-0.76604444311897546</c:v>
                </c:pt>
                <c:pt idx="486">
                  <c:v>-0.80901699437494667</c:v>
                </c:pt>
                <c:pt idx="487">
                  <c:v>-0.84804809615642296</c:v>
                </c:pt>
                <c:pt idx="488">
                  <c:v>-0.88294759285892555</c:v>
                </c:pt>
                <c:pt idx="489">
                  <c:v>-0.91354545764260087</c:v>
                </c:pt>
                <c:pt idx="490">
                  <c:v>-0.93969262078590687</c:v>
                </c:pt>
                <c:pt idx="491">
                  <c:v>-0.96126169593831834</c:v>
                </c:pt>
                <c:pt idx="492">
                  <c:v>-0.9781476007338058</c:v>
                </c:pt>
                <c:pt idx="493">
                  <c:v>-0.99026806874157081</c:v>
                </c:pt>
                <c:pt idx="494">
                  <c:v>-0.9975640502598242</c:v>
                </c:pt>
                <c:pt idx="495">
                  <c:v>-1</c:v>
                </c:pt>
                <c:pt idx="496">
                  <c:v>-0.99756405025982442</c:v>
                </c:pt>
                <c:pt idx="497">
                  <c:v>-0.99026806874157025</c:v>
                </c:pt>
                <c:pt idx="498">
                  <c:v>-0.97814760073380647</c:v>
                </c:pt>
                <c:pt idx="499">
                  <c:v>-0.96126169593831912</c:v>
                </c:pt>
                <c:pt idx="500">
                  <c:v>-0.9396926207859102</c:v>
                </c:pt>
                <c:pt idx="501">
                  <c:v>-0.91354545764260198</c:v>
                </c:pt>
                <c:pt idx="502">
                  <c:v>-0.88294759285892688</c:v>
                </c:pt>
                <c:pt idx="503">
                  <c:v>-0.84804809615642818</c:v>
                </c:pt>
                <c:pt idx="504">
                  <c:v>-0.80901699437494823</c:v>
                </c:pt>
                <c:pt idx="505">
                  <c:v>-0.76604444311898168</c:v>
                </c:pt>
                <c:pt idx="506">
                  <c:v>-0.71933980033865319</c:v>
                </c:pt>
                <c:pt idx="507">
                  <c:v>-0.66913060635885835</c:v>
                </c:pt>
                <c:pt idx="508">
                  <c:v>-0.61566147532565629</c:v>
                </c:pt>
                <c:pt idx="509">
                  <c:v>-0.55919290347074835</c:v>
                </c:pt>
                <c:pt idx="510">
                  <c:v>-0.49999999999999917</c:v>
                </c:pt>
                <c:pt idx="511">
                  <c:v>-0.43837114678908046</c:v>
                </c:pt>
                <c:pt idx="512">
                  <c:v>-0.37460659341591257</c:v>
                </c:pt>
                <c:pt idx="513">
                  <c:v>-0.3090169943749454</c:v>
                </c:pt>
                <c:pt idx="514">
                  <c:v>-0.24192189559966984</c:v>
                </c:pt>
                <c:pt idx="515">
                  <c:v>-0.17364817766692978</c:v>
                </c:pt>
                <c:pt idx="516">
                  <c:v>-0.10452846326765722</c:v>
                </c:pt>
                <c:pt idx="517">
                  <c:v>-3.4899496702501982E-2</c:v>
                </c:pt>
                <c:pt idx="518">
                  <c:v>3.4899496702495619E-2</c:v>
                </c:pt>
                <c:pt idx="519">
                  <c:v>0.10452846326765089</c:v>
                </c:pt>
                <c:pt idx="520">
                  <c:v>0.1736481776669305</c:v>
                </c:pt>
                <c:pt idx="521">
                  <c:v>0.24192189559966368</c:v>
                </c:pt>
                <c:pt idx="522">
                  <c:v>0.30901699437494606</c:v>
                </c:pt>
                <c:pt idx="523">
                  <c:v>0.37460659341591329</c:v>
                </c:pt>
                <c:pt idx="524">
                  <c:v>0.43837114678908112</c:v>
                </c:pt>
                <c:pt idx="525">
                  <c:v>0.49999999999999978</c:v>
                </c:pt>
                <c:pt idx="526">
                  <c:v>0.5591929034707489</c:v>
                </c:pt>
                <c:pt idx="527">
                  <c:v>0.61566147532565685</c:v>
                </c:pt>
                <c:pt idx="528">
                  <c:v>0.6691306063588589</c:v>
                </c:pt>
                <c:pt idx="529">
                  <c:v>0.71933980033864875</c:v>
                </c:pt>
                <c:pt idx="530">
                  <c:v>0.76604444311897757</c:v>
                </c:pt>
                <c:pt idx="531">
                  <c:v>0.80901699437494445</c:v>
                </c:pt>
                <c:pt idx="532">
                  <c:v>0.84804809615642474</c:v>
                </c:pt>
                <c:pt idx="533">
                  <c:v>0.88294759285892388</c:v>
                </c:pt>
                <c:pt idx="534">
                  <c:v>0.91354545764259931</c:v>
                </c:pt>
                <c:pt idx="535">
                  <c:v>0.93969262078590798</c:v>
                </c:pt>
                <c:pt idx="536">
                  <c:v>0.96126169593831734</c:v>
                </c:pt>
                <c:pt idx="537">
                  <c:v>0.97814760073380513</c:v>
                </c:pt>
                <c:pt idx="538">
                  <c:v>0.99026806874157036</c:v>
                </c:pt>
                <c:pt idx="539">
                  <c:v>0.99756405025982442</c:v>
                </c:pt>
                <c:pt idx="540">
                  <c:v>1</c:v>
                </c:pt>
                <c:pt idx="541">
                  <c:v>0.9975640502598242</c:v>
                </c:pt>
                <c:pt idx="542">
                  <c:v>0.9902680687415707</c:v>
                </c:pt>
                <c:pt idx="543">
                  <c:v>0.97814760073380569</c:v>
                </c:pt>
                <c:pt idx="544">
                  <c:v>0.96126169593831823</c:v>
                </c:pt>
                <c:pt idx="545">
                  <c:v>0.93969262078590898</c:v>
                </c:pt>
                <c:pt idx="546">
                  <c:v>0.91354545764260053</c:v>
                </c:pt>
                <c:pt idx="547">
                  <c:v>0.88294759285892854</c:v>
                </c:pt>
                <c:pt idx="548">
                  <c:v>0.84804809615642629</c:v>
                </c:pt>
                <c:pt idx="549">
                  <c:v>0.80901699437495034</c:v>
                </c:pt>
                <c:pt idx="550">
                  <c:v>0.76604444311897946</c:v>
                </c:pt>
                <c:pt idx="551">
                  <c:v>0.71933980033865574</c:v>
                </c:pt>
                <c:pt idx="552">
                  <c:v>0.66913060635886112</c:v>
                </c:pt>
                <c:pt idx="553">
                  <c:v>0.61566147532565918</c:v>
                </c:pt>
                <c:pt idx="554">
                  <c:v>0.55919290347074546</c:v>
                </c:pt>
                <c:pt idx="555">
                  <c:v>0.49999999999999617</c:v>
                </c:pt>
                <c:pt idx="556">
                  <c:v>0.43837114678907735</c:v>
                </c:pt>
                <c:pt idx="557">
                  <c:v>0.37460659341590941</c:v>
                </c:pt>
                <c:pt idx="558">
                  <c:v>0.30901699437494889</c:v>
                </c:pt>
                <c:pt idx="559">
                  <c:v>0.24192189559966651</c:v>
                </c:pt>
                <c:pt idx="560">
                  <c:v>0.17364817766693341</c:v>
                </c:pt>
                <c:pt idx="561">
                  <c:v>0.10452846326765382</c:v>
                </c:pt>
                <c:pt idx="562">
                  <c:v>3.489949670250566E-2</c:v>
                </c:pt>
                <c:pt idx="563">
                  <c:v>-3.4899496702499047E-2</c:v>
                </c:pt>
                <c:pt idx="564">
                  <c:v>-0.10452846326764724</c:v>
                </c:pt>
                <c:pt idx="565">
                  <c:v>-0.17364817766692689</c:v>
                </c:pt>
                <c:pt idx="566">
                  <c:v>-0.24192189559966698</c:v>
                </c:pt>
                <c:pt idx="567">
                  <c:v>-0.30901699437494257</c:v>
                </c:pt>
                <c:pt idx="568">
                  <c:v>-0.37460659341590985</c:v>
                </c:pt>
                <c:pt idx="569">
                  <c:v>-0.43837114678907779</c:v>
                </c:pt>
                <c:pt idx="570">
                  <c:v>-0.50000000000000278</c:v>
                </c:pt>
                <c:pt idx="571">
                  <c:v>-0.55919290347074591</c:v>
                </c:pt>
                <c:pt idx="572">
                  <c:v>-0.61566147532565951</c:v>
                </c:pt>
                <c:pt idx="573">
                  <c:v>-0.66913060635885613</c:v>
                </c:pt>
                <c:pt idx="574">
                  <c:v>-0.71933980033865119</c:v>
                </c:pt>
                <c:pt idx="575">
                  <c:v>-0.76604444311897524</c:v>
                </c:pt>
                <c:pt idx="576">
                  <c:v>-0.80901699437494645</c:v>
                </c:pt>
                <c:pt idx="577">
                  <c:v>-0.84804809615642662</c:v>
                </c:pt>
                <c:pt idx="578">
                  <c:v>-0.88294759285892543</c:v>
                </c:pt>
                <c:pt idx="579">
                  <c:v>-0.91354545764260076</c:v>
                </c:pt>
                <c:pt idx="580">
                  <c:v>-0.93969262078590676</c:v>
                </c:pt>
                <c:pt idx="581">
                  <c:v>-0.96126169593831834</c:v>
                </c:pt>
                <c:pt idx="582">
                  <c:v>-0.97814760073380436</c:v>
                </c:pt>
                <c:pt idx="583">
                  <c:v>-0.99026806874156981</c:v>
                </c:pt>
                <c:pt idx="584">
                  <c:v>-0.9975640502598242</c:v>
                </c:pt>
                <c:pt idx="585">
                  <c:v>-1</c:v>
                </c:pt>
                <c:pt idx="586">
                  <c:v>-0.99756405025982442</c:v>
                </c:pt>
                <c:pt idx="587">
                  <c:v>-0.99026806874157025</c:v>
                </c:pt>
                <c:pt idx="588">
                  <c:v>-0.97814760073380502</c:v>
                </c:pt>
                <c:pt idx="589">
                  <c:v>-0.96126169593831923</c:v>
                </c:pt>
                <c:pt idx="590">
                  <c:v>-0.93969262078590787</c:v>
                </c:pt>
                <c:pt idx="591">
                  <c:v>-0.91354545764260198</c:v>
                </c:pt>
                <c:pt idx="592">
                  <c:v>-0.88294759285892699</c:v>
                </c:pt>
                <c:pt idx="593">
                  <c:v>-0.84804809615642829</c:v>
                </c:pt>
                <c:pt idx="594">
                  <c:v>-0.80901699437494834</c:v>
                </c:pt>
                <c:pt idx="595">
                  <c:v>-0.7660444431189819</c:v>
                </c:pt>
                <c:pt idx="596">
                  <c:v>-0.71933980033865341</c:v>
                </c:pt>
                <c:pt idx="597">
                  <c:v>-0.66913060635886379</c:v>
                </c:pt>
                <c:pt idx="598">
                  <c:v>-0.61566147532566207</c:v>
                </c:pt>
                <c:pt idx="599">
                  <c:v>-0.55919290347074846</c:v>
                </c:pt>
                <c:pt idx="600">
                  <c:v>-0.49999999999999939</c:v>
                </c:pt>
                <c:pt idx="601">
                  <c:v>-0.4383711467890743</c:v>
                </c:pt>
                <c:pt idx="602">
                  <c:v>-0.37460659341591285</c:v>
                </c:pt>
                <c:pt idx="603">
                  <c:v>-0.30901699437494562</c:v>
                </c:pt>
                <c:pt idx="604">
                  <c:v>-0.24192189559967009</c:v>
                </c:pt>
                <c:pt idx="605">
                  <c:v>-0.17364817766693003</c:v>
                </c:pt>
                <c:pt idx="606">
                  <c:v>-0.10452846326765747</c:v>
                </c:pt>
                <c:pt idx="607">
                  <c:v>-3.4899496702502232E-2</c:v>
                </c:pt>
                <c:pt idx="608">
                  <c:v>3.489949670249537E-2</c:v>
                </c:pt>
                <c:pt idx="609">
                  <c:v>0.10452846326765064</c:v>
                </c:pt>
                <c:pt idx="610">
                  <c:v>0.17364817766693028</c:v>
                </c:pt>
                <c:pt idx="611">
                  <c:v>0.24192189559966343</c:v>
                </c:pt>
                <c:pt idx="612">
                  <c:v>0.30901699437494584</c:v>
                </c:pt>
                <c:pt idx="613">
                  <c:v>0.37460659341590646</c:v>
                </c:pt>
                <c:pt idx="614">
                  <c:v>0.43837114678907452</c:v>
                </c:pt>
                <c:pt idx="615">
                  <c:v>0.49999999999999956</c:v>
                </c:pt>
                <c:pt idx="616">
                  <c:v>0.55919290347074868</c:v>
                </c:pt>
                <c:pt idx="617">
                  <c:v>0.61566147532565663</c:v>
                </c:pt>
                <c:pt idx="618">
                  <c:v>0.66913060635885868</c:v>
                </c:pt>
                <c:pt idx="619">
                  <c:v>0.71933980033865352</c:v>
                </c:pt>
                <c:pt idx="620">
                  <c:v>0.76604444311897746</c:v>
                </c:pt>
                <c:pt idx="621">
                  <c:v>0.80901699437494856</c:v>
                </c:pt>
                <c:pt idx="622">
                  <c:v>0.84804809615642462</c:v>
                </c:pt>
                <c:pt idx="623">
                  <c:v>0.8829475928589271</c:v>
                </c:pt>
                <c:pt idx="624">
                  <c:v>0.9135454576425992</c:v>
                </c:pt>
                <c:pt idx="625">
                  <c:v>0.93969262078590798</c:v>
                </c:pt>
                <c:pt idx="626">
                  <c:v>0.96126169593831734</c:v>
                </c:pt>
                <c:pt idx="627">
                  <c:v>0.97814760073380502</c:v>
                </c:pt>
                <c:pt idx="628">
                  <c:v>0.99026806874156936</c:v>
                </c:pt>
                <c:pt idx="629">
                  <c:v>0.99756405025982398</c:v>
                </c:pt>
                <c:pt idx="630">
                  <c:v>1</c:v>
                </c:pt>
                <c:pt idx="631">
                  <c:v>0.9975640502598242</c:v>
                </c:pt>
                <c:pt idx="632">
                  <c:v>0.99026806874157081</c:v>
                </c:pt>
                <c:pt idx="633">
                  <c:v>0.9781476007338058</c:v>
                </c:pt>
                <c:pt idx="634">
                  <c:v>0.96126169593831823</c:v>
                </c:pt>
                <c:pt idx="635">
                  <c:v>0.93969262078590909</c:v>
                </c:pt>
                <c:pt idx="636">
                  <c:v>0.91354545764260064</c:v>
                </c:pt>
                <c:pt idx="637">
                  <c:v>0.88294759285892865</c:v>
                </c:pt>
                <c:pt idx="638">
                  <c:v>0.84804809615642651</c:v>
                </c:pt>
                <c:pt idx="639">
                  <c:v>0.80901699437495056</c:v>
                </c:pt>
                <c:pt idx="640">
                  <c:v>0.76604444311897968</c:v>
                </c:pt>
                <c:pt idx="641">
                  <c:v>0.71933980033865097</c:v>
                </c:pt>
                <c:pt idx="642">
                  <c:v>0.66913060635886124</c:v>
                </c:pt>
                <c:pt idx="643">
                  <c:v>0.6156614753256594</c:v>
                </c:pt>
                <c:pt idx="644">
                  <c:v>0.55919290347075157</c:v>
                </c:pt>
                <c:pt idx="645">
                  <c:v>0.50000000000000255</c:v>
                </c:pt>
                <c:pt idx="646">
                  <c:v>0.43837114678907757</c:v>
                </c:pt>
                <c:pt idx="647">
                  <c:v>0.37460659341590963</c:v>
                </c:pt>
                <c:pt idx="648">
                  <c:v>0.30901699437494912</c:v>
                </c:pt>
                <c:pt idx="649">
                  <c:v>0.24192189559966676</c:v>
                </c:pt>
                <c:pt idx="650">
                  <c:v>0.17364817766693363</c:v>
                </c:pt>
                <c:pt idx="651">
                  <c:v>0.10452846326765405</c:v>
                </c:pt>
                <c:pt idx="652">
                  <c:v>3.4899496702505903E-2</c:v>
                </c:pt>
                <c:pt idx="653">
                  <c:v>-3.4899496702505903E-2</c:v>
                </c:pt>
                <c:pt idx="654">
                  <c:v>-0.10452846326765405</c:v>
                </c:pt>
                <c:pt idx="655">
                  <c:v>-0.17364817766692664</c:v>
                </c:pt>
                <c:pt idx="656">
                  <c:v>-0.24192189559965985</c:v>
                </c:pt>
                <c:pt idx="657">
                  <c:v>-0.30901699437494912</c:v>
                </c:pt>
                <c:pt idx="658">
                  <c:v>-0.37460659341590963</c:v>
                </c:pt>
                <c:pt idx="659">
                  <c:v>-0.43837114678907119</c:v>
                </c:pt>
                <c:pt idx="660">
                  <c:v>-0.49999999999999639</c:v>
                </c:pt>
                <c:pt idx="661">
                  <c:v>-0.55919290347074568</c:v>
                </c:pt>
                <c:pt idx="662">
                  <c:v>-0.6156614753256594</c:v>
                </c:pt>
                <c:pt idx="663">
                  <c:v>-0.66913060635885602</c:v>
                </c:pt>
                <c:pt idx="664">
                  <c:v>-0.71933980033865097</c:v>
                </c:pt>
                <c:pt idx="665">
                  <c:v>-0.76604444311897968</c:v>
                </c:pt>
                <c:pt idx="666">
                  <c:v>-0.80901699437494634</c:v>
                </c:pt>
                <c:pt idx="667">
                  <c:v>-0.84804809615642274</c:v>
                </c:pt>
                <c:pt idx="668">
                  <c:v>-0.88294759285892865</c:v>
                </c:pt>
                <c:pt idx="669">
                  <c:v>-0.91354545764260064</c:v>
                </c:pt>
                <c:pt idx="670">
                  <c:v>-0.93969262078590665</c:v>
                </c:pt>
                <c:pt idx="671">
                  <c:v>-0.96126169593831634</c:v>
                </c:pt>
                <c:pt idx="672">
                  <c:v>-0.9781476007338058</c:v>
                </c:pt>
                <c:pt idx="673">
                  <c:v>-0.99026806874156981</c:v>
                </c:pt>
                <c:pt idx="674">
                  <c:v>-0.99756405025982364</c:v>
                </c:pt>
                <c:pt idx="675">
                  <c:v>-1</c:v>
                </c:pt>
                <c:pt idx="676">
                  <c:v>-0.99756405025982442</c:v>
                </c:pt>
                <c:pt idx="677">
                  <c:v>-0.99026806874157025</c:v>
                </c:pt>
                <c:pt idx="678">
                  <c:v>-0.97814760073380647</c:v>
                </c:pt>
                <c:pt idx="679">
                  <c:v>-0.96126169593831923</c:v>
                </c:pt>
                <c:pt idx="680">
                  <c:v>-0.93969262078590798</c:v>
                </c:pt>
                <c:pt idx="681">
                  <c:v>-0.91354545764260209</c:v>
                </c:pt>
                <c:pt idx="682">
                  <c:v>-0.88294759285893043</c:v>
                </c:pt>
                <c:pt idx="683">
                  <c:v>-0.84804809615642462</c:v>
                </c:pt>
                <c:pt idx="684">
                  <c:v>-0.80901699437494856</c:v>
                </c:pt>
                <c:pt idx="685">
                  <c:v>-0.76604444311898201</c:v>
                </c:pt>
                <c:pt idx="686">
                  <c:v>-0.71933980033864864</c:v>
                </c:pt>
                <c:pt idx="687">
                  <c:v>-0.66913060635885868</c:v>
                </c:pt>
                <c:pt idx="688">
                  <c:v>-0.61566147532566229</c:v>
                </c:pt>
                <c:pt idx="689">
                  <c:v>-0.55919290347075457</c:v>
                </c:pt>
                <c:pt idx="690">
                  <c:v>-0.49999999999999956</c:v>
                </c:pt>
                <c:pt idx="691">
                  <c:v>-0.4383711467890809</c:v>
                </c:pt>
                <c:pt idx="692">
                  <c:v>-0.37460659341591307</c:v>
                </c:pt>
                <c:pt idx="693">
                  <c:v>-0.30901699437495261</c:v>
                </c:pt>
                <c:pt idx="694">
                  <c:v>-0.24192189559967031</c:v>
                </c:pt>
                <c:pt idx="695">
                  <c:v>-0.17364817766693028</c:v>
                </c:pt>
                <c:pt idx="696">
                  <c:v>-0.10452846326765772</c:v>
                </c:pt>
                <c:pt idx="697">
                  <c:v>-3.489949670249537E-2</c:v>
                </c:pt>
                <c:pt idx="698">
                  <c:v>3.4899496702502225E-2</c:v>
                </c:pt>
                <c:pt idx="699">
                  <c:v>0.1045284632676504</c:v>
                </c:pt>
                <c:pt idx="700">
                  <c:v>0.17364817766692303</c:v>
                </c:pt>
                <c:pt idx="701">
                  <c:v>0.24192189559967009</c:v>
                </c:pt>
                <c:pt idx="702">
                  <c:v>0.30901699437494562</c:v>
                </c:pt>
                <c:pt idx="703">
                  <c:v>0.37460659341590624</c:v>
                </c:pt>
                <c:pt idx="704">
                  <c:v>0.4383711467890743</c:v>
                </c:pt>
                <c:pt idx="705">
                  <c:v>0.49999999999999939</c:v>
                </c:pt>
                <c:pt idx="706">
                  <c:v>0.55919290347074257</c:v>
                </c:pt>
                <c:pt idx="707">
                  <c:v>0.6156614753256564</c:v>
                </c:pt>
                <c:pt idx="708">
                  <c:v>0.66913060635885857</c:v>
                </c:pt>
                <c:pt idx="709">
                  <c:v>0.71933980033864842</c:v>
                </c:pt>
                <c:pt idx="710">
                  <c:v>0.76604444311897735</c:v>
                </c:pt>
                <c:pt idx="711">
                  <c:v>0.80901699437494423</c:v>
                </c:pt>
                <c:pt idx="712">
                  <c:v>0.84804809615642829</c:v>
                </c:pt>
                <c:pt idx="713">
                  <c:v>0.88294759285892699</c:v>
                </c:pt>
                <c:pt idx="714">
                  <c:v>0.91354545764259909</c:v>
                </c:pt>
                <c:pt idx="715">
                  <c:v>0.93969262078591032</c:v>
                </c:pt>
                <c:pt idx="716">
                  <c:v>0.96126169593831923</c:v>
                </c:pt>
                <c:pt idx="717">
                  <c:v>0.97814760073380502</c:v>
                </c:pt>
                <c:pt idx="718">
                  <c:v>0.99026806874156925</c:v>
                </c:pt>
                <c:pt idx="719">
                  <c:v>0.99756405025982442</c:v>
                </c:pt>
                <c:pt idx="720">
                  <c:v>1</c:v>
                </c:pt>
              </c:numCache>
            </c:numRef>
          </c:val>
          <c:smooth val="0"/>
          <c:extLst>
            <c:ext xmlns:c16="http://schemas.microsoft.com/office/drawing/2014/chart" uri="{C3380CC4-5D6E-409C-BE32-E72D297353CC}">
              <c16:uniqueId val="{00000000-397C-D946-8CD3-E5595B0389BC}"/>
            </c:ext>
          </c:extLst>
        </c:ser>
        <c:dLbls>
          <c:showLegendKey val="0"/>
          <c:showVal val="0"/>
          <c:showCatName val="0"/>
          <c:showSerName val="0"/>
          <c:showPercent val="0"/>
          <c:showBubbleSize val="0"/>
        </c:dLbls>
        <c:smooth val="0"/>
        <c:axId val="1530775535"/>
        <c:axId val="1530577375"/>
      </c:lineChart>
      <c:catAx>
        <c:axId val="1530775535"/>
        <c:scaling>
          <c:orientation val="minMax"/>
        </c:scaling>
        <c:delete val="1"/>
        <c:axPos val="b"/>
        <c:majorTickMark val="none"/>
        <c:minorTickMark val="none"/>
        <c:tickLblPos val="nextTo"/>
        <c:crossAx val="1530577375"/>
        <c:crosses val="autoZero"/>
        <c:auto val="1"/>
        <c:lblAlgn val="ctr"/>
        <c:lblOffset val="100"/>
        <c:noMultiLvlLbl val="0"/>
      </c:catAx>
      <c:valAx>
        <c:axId val="1530577375"/>
        <c:scaling>
          <c:orientation val="minMax"/>
          <c:max val="1"/>
          <c:min val="-1"/>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530775535"/>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1"/>
          <c:order val="0"/>
          <c:spPr>
            <a:ln>
              <a:solidFill>
                <a:schemeClr val="accent1"/>
              </a:solidFill>
            </a:ln>
          </c:spPr>
          <c:marker>
            <c:symbol val="none"/>
          </c:marker>
          <c:cat>
            <c:numRef>
              <c:f>'sin1'!$AF$4:$AF$164</c:f>
              <c:numCache>
                <c:formatCode>General</c:formatCode>
                <c:ptCount val="161"/>
                <c:pt idx="0">
                  <c:v>0</c:v>
                </c:pt>
                <c:pt idx="1">
                  <c:v>1.2500000000000001E-2</c:v>
                </c:pt>
                <c:pt idx="2">
                  <c:v>2.5000000000000001E-2</c:v>
                </c:pt>
                <c:pt idx="3">
                  <c:v>3.7500000000000006E-2</c:v>
                </c:pt>
                <c:pt idx="4">
                  <c:v>0.05</c:v>
                </c:pt>
                <c:pt idx="5">
                  <c:v>6.25E-2</c:v>
                </c:pt>
                <c:pt idx="6">
                  <c:v>7.4999999999999997E-2</c:v>
                </c:pt>
                <c:pt idx="7">
                  <c:v>8.7499999999999994E-2</c:v>
                </c:pt>
                <c:pt idx="8">
                  <c:v>9.9999999999999992E-2</c:v>
                </c:pt>
                <c:pt idx="9">
                  <c:v>0.11249999999999999</c:v>
                </c:pt>
                <c:pt idx="10">
                  <c:v>0.12499999999999999</c:v>
                </c:pt>
                <c:pt idx="11">
                  <c:v>0.13749999999999998</c:v>
                </c:pt>
                <c:pt idx="12">
                  <c:v>0.15</c:v>
                </c:pt>
                <c:pt idx="13">
                  <c:v>0.16250000000000001</c:v>
                </c:pt>
                <c:pt idx="14">
                  <c:v>0.17500000000000002</c:v>
                </c:pt>
                <c:pt idx="15">
                  <c:v>0.18750000000000003</c:v>
                </c:pt>
                <c:pt idx="16">
                  <c:v>0.20000000000000004</c:v>
                </c:pt>
                <c:pt idx="17">
                  <c:v>0.21250000000000005</c:v>
                </c:pt>
                <c:pt idx="18">
                  <c:v>0.22500000000000006</c:v>
                </c:pt>
                <c:pt idx="19">
                  <c:v>0.23750000000000007</c:v>
                </c:pt>
                <c:pt idx="20">
                  <c:v>0.25000000000000006</c:v>
                </c:pt>
                <c:pt idx="21">
                  <c:v>0.26250000000000007</c:v>
                </c:pt>
                <c:pt idx="22">
                  <c:v>0.27500000000000008</c:v>
                </c:pt>
                <c:pt idx="23">
                  <c:v>0.28750000000000009</c:v>
                </c:pt>
                <c:pt idx="24">
                  <c:v>0.3000000000000001</c:v>
                </c:pt>
                <c:pt idx="25">
                  <c:v>0.31250000000000011</c:v>
                </c:pt>
                <c:pt idx="26">
                  <c:v>0.32500000000000012</c:v>
                </c:pt>
                <c:pt idx="27">
                  <c:v>0.33750000000000013</c:v>
                </c:pt>
                <c:pt idx="28">
                  <c:v>0.35000000000000014</c:v>
                </c:pt>
                <c:pt idx="29">
                  <c:v>0.36250000000000016</c:v>
                </c:pt>
                <c:pt idx="30">
                  <c:v>0.37500000000000017</c:v>
                </c:pt>
                <c:pt idx="31">
                  <c:v>0.38750000000000018</c:v>
                </c:pt>
                <c:pt idx="32">
                  <c:v>0.40000000000000019</c:v>
                </c:pt>
                <c:pt idx="33">
                  <c:v>0.4125000000000002</c:v>
                </c:pt>
                <c:pt idx="34">
                  <c:v>0.42500000000000021</c:v>
                </c:pt>
                <c:pt idx="35">
                  <c:v>0.43750000000000022</c:v>
                </c:pt>
                <c:pt idx="36">
                  <c:v>0.45000000000000023</c:v>
                </c:pt>
                <c:pt idx="37">
                  <c:v>0.46250000000000024</c:v>
                </c:pt>
                <c:pt idx="38">
                  <c:v>0.47500000000000026</c:v>
                </c:pt>
                <c:pt idx="39">
                  <c:v>0.48750000000000027</c:v>
                </c:pt>
                <c:pt idx="40">
                  <c:v>0.50000000000000022</c:v>
                </c:pt>
                <c:pt idx="41">
                  <c:v>0.51250000000000018</c:v>
                </c:pt>
                <c:pt idx="42">
                  <c:v>0.52500000000000013</c:v>
                </c:pt>
                <c:pt idx="43">
                  <c:v>0.53750000000000009</c:v>
                </c:pt>
                <c:pt idx="44">
                  <c:v>0.55000000000000004</c:v>
                </c:pt>
                <c:pt idx="45">
                  <c:v>0.5625</c:v>
                </c:pt>
                <c:pt idx="46">
                  <c:v>0.57499999999999996</c:v>
                </c:pt>
                <c:pt idx="47">
                  <c:v>0.58749999999999991</c:v>
                </c:pt>
                <c:pt idx="48">
                  <c:v>0.59999999999999987</c:v>
                </c:pt>
                <c:pt idx="49">
                  <c:v>0.61249999999999982</c:v>
                </c:pt>
                <c:pt idx="50">
                  <c:v>0.62499999999999978</c:v>
                </c:pt>
                <c:pt idx="51">
                  <c:v>0.63749999999999973</c:v>
                </c:pt>
                <c:pt idx="52">
                  <c:v>0.64999999999999969</c:v>
                </c:pt>
                <c:pt idx="53">
                  <c:v>0.66249999999999964</c:v>
                </c:pt>
                <c:pt idx="54">
                  <c:v>0.6749999999999996</c:v>
                </c:pt>
                <c:pt idx="55">
                  <c:v>0.68749999999999956</c:v>
                </c:pt>
                <c:pt idx="56">
                  <c:v>0.69999999999999951</c:v>
                </c:pt>
                <c:pt idx="57">
                  <c:v>0.71249999999999947</c:v>
                </c:pt>
                <c:pt idx="58">
                  <c:v>0.72499999999999942</c:v>
                </c:pt>
                <c:pt idx="59">
                  <c:v>0.73749999999999938</c:v>
                </c:pt>
                <c:pt idx="60">
                  <c:v>0.74999999999999933</c:v>
                </c:pt>
                <c:pt idx="61">
                  <c:v>0.76249999999999929</c:v>
                </c:pt>
                <c:pt idx="62">
                  <c:v>0.77499999999999925</c:v>
                </c:pt>
                <c:pt idx="63">
                  <c:v>0.7874999999999992</c:v>
                </c:pt>
                <c:pt idx="64">
                  <c:v>0.79999999999999916</c:v>
                </c:pt>
                <c:pt idx="65">
                  <c:v>0.81249999999999911</c:v>
                </c:pt>
                <c:pt idx="66">
                  <c:v>0.82499999999999907</c:v>
                </c:pt>
                <c:pt idx="67">
                  <c:v>0.83749999999999902</c:v>
                </c:pt>
                <c:pt idx="68">
                  <c:v>0.84999999999999898</c:v>
                </c:pt>
                <c:pt idx="69">
                  <c:v>0.86249999999999893</c:v>
                </c:pt>
                <c:pt idx="70">
                  <c:v>0.87499999999999889</c:v>
                </c:pt>
                <c:pt idx="71">
                  <c:v>0.88749999999999885</c:v>
                </c:pt>
                <c:pt idx="72">
                  <c:v>0.8999999999999988</c:v>
                </c:pt>
                <c:pt idx="73">
                  <c:v>0.91249999999999876</c:v>
                </c:pt>
                <c:pt idx="74">
                  <c:v>0.92499999999999871</c:v>
                </c:pt>
                <c:pt idx="75">
                  <c:v>0.93749999999999867</c:v>
                </c:pt>
                <c:pt idx="76">
                  <c:v>0.94999999999999862</c:v>
                </c:pt>
                <c:pt idx="77">
                  <c:v>0.96249999999999858</c:v>
                </c:pt>
                <c:pt idx="78">
                  <c:v>0.97499999999999853</c:v>
                </c:pt>
                <c:pt idx="79">
                  <c:v>0.98749999999999849</c:v>
                </c:pt>
                <c:pt idx="80">
                  <c:v>0.99999999999999845</c:v>
                </c:pt>
                <c:pt idx="81">
                  <c:v>1.0124999999999984</c:v>
                </c:pt>
                <c:pt idx="82">
                  <c:v>1.0249999999999984</c:v>
                </c:pt>
                <c:pt idx="83">
                  <c:v>1.0374999999999983</c:v>
                </c:pt>
                <c:pt idx="84">
                  <c:v>1.0499999999999983</c:v>
                </c:pt>
                <c:pt idx="85">
                  <c:v>1.0624999999999982</c:v>
                </c:pt>
                <c:pt idx="86">
                  <c:v>1.0749999999999982</c:v>
                </c:pt>
                <c:pt idx="87">
                  <c:v>1.0874999999999981</c:v>
                </c:pt>
                <c:pt idx="88">
                  <c:v>1.0999999999999981</c:v>
                </c:pt>
                <c:pt idx="89">
                  <c:v>1.112499999999998</c:v>
                </c:pt>
                <c:pt idx="90">
                  <c:v>1.124999999999998</c:v>
                </c:pt>
                <c:pt idx="91">
                  <c:v>1.137499999999998</c:v>
                </c:pt>
                <c:pt idx="92">
                  <c:v>1.1499999999999979</c:v>
                </c:pt>
                <c:pt idx="93">
                  <c:v>1.1624999999999979</c:v>
                </c:pt>
                <c:pt idx="94">
                  <c:v>1.1749999999999978</c:v>
                </c:pt>
                <c:pt idx="95">
                  <c:v>1.1874999999999978</c:v>
                </c:pt>
                <c:pt idx="96">
                  <c:v>1.1999999999999977</c:v>
                </c:pt>
                <c:pt idx="97">
                  <c:v>1.2124999999999977</c:v>
                </c:pt>
                <c:pt idx="98">
                  <c:v>1.2249999999999976</c:v>
                </c:pt>
                <c:pt idx="99">
                  <c:v>1.2374999999999976</c:v>
                </c:pt>
                <c:pt idx="100">
                  <c:v>1.2499999999999976</c:v>
                </c:pt>
                <c:pt idx="101">
                  <c:v>1.2624999999999975</c:v>
                </c:pt>
                <c:pt idx="102">
                  <c:v>1.2749999999999975</c:v>
                </c:pt>
                <c:pt idx="103">
                  <c:v>1.2874999999999974</c:v>
                </c:pt>
                <c:pt idx="104">
                  <c:v>1.2999999999999974</c:v>
                </c:pt>
                <c:pt idx="105">
                  <c:v>1.3124999999999973</c:v>
                </c:pt>
                <c:pt idx="106">
                  <c:v>1.3249999999999973</c:v>
                </c:pt>
                <c:pt idx="107">
                  <c:v>1.3374999999999972</c:v>
                </c:pt>
                <c:pt idx="108">
                  <c:v>1.3499999999999972</c:v>
                </c:pt>
                <c:pt idx="109">
                  <c:v>1.3624999999999972</c:v>
                </c:pt>
                <c:pt idx="110">
                  <c:v>1.3749999999999971</c:v>
                </c:pt>
                <c:pt idx="111">
                  <c:v>1.3874999999999971</c:v>
                </c:pt>
                <c:pt idx="112">
                  <c:v>1.399999999999997</c:v>
                </c:pt>
                <c:pt idx="113">
                  <c:v>1.412499999999997</c:v>
                </c:pt>
                <c:pt idx="114">
                  <c:v>1.4249999999999969</c:v>
                </c:pt>
                <c:pt idx="115">
                  <c:v>1.4374999999999969</c:v>
                </c:pt>
                <c:pt idx="116">
                  <c:v>1.4499999999999968</c:v>
                </c:pt>
                <c:pt idx="117">
                  <c:v>1.4624999999999968</c:v>
                </c:pt>
                <c:pt idx="118">
                  <c:v>1.4749999999999968</c:v>
                </c:pt>
                <c:pt idx="119">
                  <c:v>1.4874999999999967</c:v>
                </c:pt>
                <c:pt idx="120">
                  <c:v>1.4999999999999967</c:v>
                </c:pt>
                <c:pt idx="121">
                  <c:v>1.5124999999999966</c:v>
                </c:pt>
                <c:pt idx="122">
                  <c:v>1.5249999999999966</c:v>
                </c:pt>
                <c:pt idx="123">
                  <c:v>1.5374999999999965</c:v>
                </c:pt>
                <c:pt idx="124">
                  <c:v>1.5499999999999965</c:v>
                </c:pt>
                <c:pt idx="125">
                  <c:v>1.5624999999999964</c:v>
                </c:pt>
                <c:pt idx="126">
                  <c:v>1.5749999999999964</c:v>
                </c:pt>
                <c:pt idx="127">
                  <c:v>1.5874999999999964</c:v>
                </c:pt>
                <c:pt idx="128">
                  <c:v>1.5999999999999963</c:v>
                </c:pt>
                <c:pt idx="129">
                  <c:v>1.6124999999999963</c:v>
                </c:pt>
                <c:pt idx="130">
                  <c:v>1.6249999999999962</c:v>
                </c:pt>
                <c:pt idx="131">
                  <c:v>1.6374999999999962</c:v>
                </c:pt>
                <c:pt idx="132">
                  <c:v>1.6499999999999961</c:v>
                </c:pt>
                <c:pt idx="133">
                  <c:v>1.6624999999999961</c:v>
                </c:pt>
                <c:pt idx="134">
                  <c:v>1.674999999999996</c:v>
                </c:pt>
                <c:pt idx="135">
                  <c:v>1.687499999999996</c:v>
                </c:pt>
                <c:pt idx="136">
                  <c:v>1.699999999999996</c:v>
                </c:pt>
                <c:pt idx="137">
                  <c:v>1.7124999999999959</c:v>
                </c:pt>
                <c:pt idx="138">
                  <c:v>1.7249999999999959</c:v>
                </c:pt>
                <c:pt idx="139">
                  <c:v>1.7374999999999958</c:v>
                </c:pt>
                <c:pt idx="140">
                  <c:v>1.7499999999999958</c:v>
                </c:pt>
                <c:pt idx="141">
                  <c:v>1.7624999999999957</c:v>
                </c:pt>
                <c:pt idx="142">
                  <c:v>1.7749999999999957</c:v>
                </c:pt>
                <c:pt idx="143">
                  <c:v>1.7874999999999956</c:v>
                </c:pt>
                <c:pt idx="144">
                  <c:v>1.7999999999999956</c:v>
                </c:pt>
                <c:pt idx="145">
                  <c:v>1.8124999999999956</c:v>
                </c:pt>
                <c:pt idx="146">
                  <c:v>1.8249999999999955</c:v>
                </c:pt>
                <c:pt idx="147">
                  <c:v>1.8374999999999955</c:v>
                </c:pt>
                <c:pt idx="148">
                  <c:v>1.8499999999999954</c:v>
                </c:pt>
                <c:pt idx="149">
                  <c:v>1.8624999999999954</c:v>
                </c:pt>
                <c:pt idx="150">
                  <c:v>1.8749999999999953</c:v>
                </c:pt>
                <c:pt idx="151">
                  <c:v>1.8874999999999953</c:v>
                </c:pt>
                <c:pt idx="152">
                  <c:v>1.8999999999999952</c:v>
                </c:pt>
                <c:pt idx="153">
                  <c:v>1.9124999999999952</c:v>
                </c:pt>
                <c:pt idx="154">
                  <c:v>1.9249999999999952</c:v>
                </c:pt>
                <c:pt idx="155">
                  <c:v>1.9374999999999951</c:v>
                </c:pt>
                <c:pt idx="156">
                  <c:v>1.9499999999999951</c:v>
                </c:pt>
                <c:pt idx="157">
                  <c:v>1.962499999999995</c:v>
                </c:pt>
                <c:pt idx="158">
                  <c:v>1.974999999999995</c:v>
                </c:pt>
                <c:pt idx="159">
                  <c:v>1.9874999999999949</c:v>
                </c:pt>
                <c:pt idx="160">
                  <c:v>1.9999999999999949</c:v>
                </c:pt>
              </c:numCache>
            </c:numRef>
          </c:cat>
          <c:val>
            <c:numRef>
              <c:f>'sin1'!$F$4:$F$164</c:f>
              <c:numCache>
                <c:formatCode>General</c:formatCode>
                <c:ptCount val="161"/>
                <c:pt idx="0">
                  <c:v>0.70710678118654735</c:v>
                </c:pt>
                <c:pt idx="1">
                  <c:v>0.64944804833018355</c:v>
                </c:pt>
                <c:pt idx="2">
                  <c:v>0.58778525229247303</c:v>
                </c:pt>
                <c:pt idx="3">
                  <c:v>0.52249856471594869</c:v>
                </c:pt>
                <c:pt idx="4">
                  <c:v>0.45399049973954664</c:v>
                </c:pt>
                <c:pt idx="5">
                  <c:v>0.38268343236508973</c:v>
                </c:pt>
                <c:pt idx="6">
                  <c:v>0.30901699437494734</c:v>
                </c:pt>
                <c:pt idx="7">
                  <c:v>0.23344536385590536</c:v>
                </c:pt>
                <c:pt idx="8">
                  <c:v>0.15643446504023087</c:v>
                </c:pt>
                <c:pt idx="9">
                  <c:v>7.8459095727844971E-2</c:v>
                </c:pt>
                <c:pt idx="10">
                  <c:v>6.1232339957367636E-17</c:v>
                </c:pt>
                <c:pt idx="11">
                  <c:v>-7.845909572784486E-2</c:v>
                </c:pt>
                <c:pt idx="12">
                  <c:v>-0.15643446504023076</c:v>
                </c:pt>
                <c:pt idx="13">
                  <c:v>-0.23344536385590525</c:v>
                </c:pt>
                <c:pt idx="14">
                  <c:v>-0.30901699437494723</c:v>
                </c:pt>
                <c:pt idx="15">
                  <c:v>-0.38268343236508962</c:v>
                </c:pt>
                <c:pt idx="16">
                  <c:v>-0.45399049973954658</c:v>
                </c:pt>
                <c:pt idx="17">
                  <c:v>-0.52249856471594858</c:v>
                </c:pt>
                <c:pt idx="18">
                  <c:v>-0.5877852522924728</c:v>
                </c:pt>
                <c:pt idx="19">
                  <c:v>-0.64944804833018333</c:v>
                </c:pt>
                <c:pt idx="20">
                  <c:v>-0.70710678118654724</c:v>
                </c:pt>
                <c:pt idx="21">
                  <c:v>-0.76040596560003071</c:v>
                </c:pt>
                <c:pt idx="22">
                  <c:v>-0.80901699437494712</c:v>
                </c:pt>
                <c:pt idx="23">
                  <c:v>-0.85264016435409185</c:v>
                </c:pt>
                <c:pt idx="24">
                  <c:v>-0.89100652418836745</c:v>
                </c:pt>
                <c:pt idx="25">
                  <c:v>-0.92387953251128641</c:v>
                </c:pt>
                <c:pt idx="26">
                  <c:v>-0.9510565162951532</c:v>
                </c:pt>
                <c:pt idx="27">
                  <c:v>-0.97236992039767622</c:v>
                </c:pt>
                <c:pt idx="28">
                  <c:v>-0.98768834059513733</c:v>
                </c:pt>
                <c:pt idx="29">
                  <c:v>-0.99691733373312763</c:v>
                </c:pt>
                <c:pt idx="30">
                  <c:v>-0.99999999999999967</c:v>
                </c:pt>
                <c:pt idx="31">
                  <c:v>-0.99691733373312763</c:v>
                </c:pt>
                <c:pt idx="32">
                  <c:v>-0.98768834059513744</c:v>
                </c:pt>
                <c:pt idx="33">
                  <c:v>-0.97236992039767633</c:v>
                </c:pt>
                <c:pt idx="34">
                  <c:v>-0.95105651629515331</c:v>
                </c:pt>
                <c:pt idx="35">
                  <c:v>-0.92387953251128652</c:v>
                </c:pt>
                <c:pt idx="36">
                  <c:v>-0.89100652418836757</c:v>
                </c:pt>
                <c:pt idx="37">
                  <c:v>-0.85264016435409196</c:v>
                </c:pt>
                <c:pt idx="38">
                  <c:v>-0.80901699437494723</c:v>
                </c:pt>
                <c:pt idx="39">
                  <c:v>-0.76040596560003082</c:v>
                </c:pt>
                <c:pt idx="40">
                  <c:v>-0.70710678118654746</c:v>
                </c:pt>
                <c:pt idx="41">
                  <c:v>-0.64944804833018388</c:v>
                </c:pt>
                <c:pt idx="42">
                  <c:v>-0.58778525229247303</c:v>
                </c:pt>
                <c:pt idx="43">
                  <c:v>-0.52249856471594847</c:v>
                </c:pt>
                <c:pt idx="44">
                  <c:v>-0.45399049973954675</c:v>
                </c:pt>
                <c:pt idx="45">
                  <c:v>-0.38268343236509023</c:v>
                </c:pt>
                <c:pt idx="46">
                  <c:v>-0.30901699437494745</c:v>
                </c:pt>
                <c:pt idx="47">
                  <c:v>-0.23344536385590509</c:v>
                </c:pt>
                <c:pt idx="48">
                  <c:v>-0.15643446504023101</c:v>
                </c:pt>
                <c:pt idx="49">
                  <c:v>-7.845909572784554E-2</c:v>
                </c:pt>
                <c:pt idx="50">
                  <c:v>-1.8369701987210292E-16</c:v>
                </c:pt>
                <c:pt idx="51">
                  <c:v>7.8459095727844291E-2</c:v>
                </c:pt>
                <c:pt idx="52">
                  <c:v>0.15643446504023062</c:v>
                </c:pt>
                <c:pt idx="53">
                  <c:v>0.23344536385590556</c:v>
                </c:pt>
                <c:pt idx="54">
                  <c:v>0.30901699437494801</c:v>
                </c:pt>
                <c:pt idx="55">
                  <c:v>0.38268343236509073</c:v>
                </c:pt>
                <c:pt idx="56">
                  <c:v>0.45399049973954803</c:v>
                </c:pt>
                <c:pt idx="57">
                  <c:v>0.52249856471595035</c:v>
                </c:pt>
                <c:pt idx="58">
                  <c:v>0.58778525229247491</c:v>
                </c:pt>
                <c:pt idx="59">
                  <c:v>0.64944804833018566</c:v>
                </c:pt>
                <c:pt idx="60">
                  <c:v>0.70710678118654968</c:v>
                </c:pt>
                <c:pt idx="61">
                  <c:v>0.76040596560003315</c:v>
                </c:pt>
                <c:pt idx="62">
                  <c:v>0.80901699437494967</c:v>
                </c:pt>
                <c:pt idx="63">
                  <c:v>0.85264016435409429</c:v>
                </c:pt>
                <c:pt idx="64">
                  <c:v>0.8910065241883699</c:v>
                </c:pt>
                <c:pt idx="65">
                  <c:v>0.92387953251128851</c:v>
                </c:pt>
                <c:pt idx="66">
                  <c:v>0.95105651629515509</c:v>
                </c:pt>
                <c:pt idx="67">
                  <c:v>0.97236992039767778</c:v>
                </c:pt>
                <c:pt idx="68">
                  <c:v>0.98768834059513844</c:v>
                </c:pt>
                <c:pt idx="69">
                  <c:v>0.99691733373312819</c:v>
                </c:pt>
                <c:pt idx="70">
                  <c:v>0.99999999999999967</c:v>
                </c:pt>
                <c:pt idx="71">
                  <c:v>0.99691733373312696</c:v>
                </c:pt>
                <c:pt idx="72">
                  <c:v>0.98768834059513599</c:v>
                </c:pt>
                <c:pt idx="73">
                  <c:v>0.97236992039767411</c:v>
                </c:pt>
                <c:pt idx="74">
                  <c:v>0.95105651629515031</c:v>
                </c:pt>
                <c:pt idx="75">
                  <c:v>0.92387953251128263</c:v>
                </c:pt>
                <c:pt idx="76">
                  <c:v>0.89100652418836279</c:v>
                </c:pt>
                <c:pt idx="77">
                  <c:v>0.85264016435408618</c:v>
                </c:pt>
                <c:pt idx="78">
                  <c:v>0.80901699437494057</c:v>
                </c:pt>
                <c:pt idx="79">
                  <c:v>0.76040596560002305</c:v>
                </c:pt>
                <c:pt idx="80">
                  <c:v>0.70710678118653869</c:v>
                </c:pt>
                <c:pt idx="81">
                  <c:v>0.64944804833017389</c:v>
                </c:pt>
                <c:pt idx="82">
                  <c:v>0.58778525229246237</c:v>
                </c:pt>
                <c:pt idx="83">
                  <c:v>0.52249856471593714</c:v>
                </c:pt>
                <c:pt idx="84">
                  <c:v>0.45399049973953426</c:v>
                </c:pt>
                <c:pt idx="85">
                  <c:v>0.3826834323650764</c:v>
                </c:pt>
                <c:pt idx="86">
                  <c:v>0.30901699437493324</c:v>
                </c:pt>
                <c:pt idx="87">
                  <c:v>0.23344536385589051</c:v>
                </c:pt>
                <c:pt idx="88">
                  <c:v>0.15643446504021533</c:v>
                </c:pt>
                <c:pt idx="89">
                  <c:v>7.8459095727828831E-2</c:v>
                </c:pt>
                <c:pt idx="90">
                  <c:v>-1.6569228274515535E-14</c:v>
                </c:pt>
                <c:pt idx="91">
                  <c:v>-7.8459095727861874E-2</c:v>
                </c:pt>
                <c:pt idx="92">
                  <c:v>-0.15643446504024716</c:v>
                </c:pt>
                <c:pt idx="93">
                  <c:v>-0.23344536385592185</c:v>
                </c:pt>
                <c:pt idx="94">
                  <c:v>-0.30901699437496388</c:v>
                </c:pt>
                <c:pt idx="95">
                  <c:v>-0.38268343236510616</c:v>
                </c:pt>
                <c:pt idx="96">
                  <c:v>-0.45399049973956296</c:v>
                </c:pt>
                <c:pt idx="97">
                  <c:v>-0.52249856471596468</c:v>
                </c:pt>
                <c:pt idx="98">
                  <c:v>-0.58778525229248846</c:v>
                </c:pt>
                <c:pt idx="99">
                  <c:v>-0.64944804833019831</c:v>
                </c:pt>
                <c:pt idx="100">
                  <c:v>-0.70710678118656156</c:v>
                </c:pt>
                <c:pt idx="101">
                  <c:v>-0.76040596560004414</c:v>
                </c:pt>
                <c:pt idx="102">
                  <c:v>-0.80901699437495955</c:v>
                </c:pt>
                <c:pt idx="103">
                  <c:v>-0.85264016435410306</c:v>
                </c:pt>
                <c:pt idx="104">
                  <c:v>-0.89100652418837745</c:v>
                </c:pt>
                <c:pt idx="105">
                  <c:v>-0.92387953251129495</c:v>
                </c:pt>
                <c:pt idx="106">
                  <c:v>-0.9510565162951603</c:v>
                </c:pt>
                <c:pt idx="107">
                  <c:v>-0.97236992039768166</c:v>
                </c:pt>
                <c:pt idx="108">
                  <c:v>-0.9876883405951411</c:v>
                </c:pt>
                <c:pt idx="109">
                  <c:v>-0.99691733373312952</c:v>
                </c:pt>
                <c:pt idx="110">
                  <c:v>-0.99999999999999967</c:v>
                </c:pt>
                <c:pt idx="111">
                  <c:v>-0.99691733373312563</c:v>
                </c:pt>
                <c:pt idx="112">
                  <c:v>-0.98768834059513344</c:v>
                </c:pt>
                <c:pt idx="113">
                  <c:v>-0.97236992039767023</c:v>
                </c:pt>
                <c:pt idx="114">
                  <c:v>-0.95105651629514509</c:v>
                </c:pt>
                <c:pt idx="115">
                  <c:v>-0.92387953251127619</c:v>
                </c:pt>
                <c:pt idx="116">
                  <c:v>-0.89100652418835524</c:v>
                </c:pt>
                <c:pt idx="117">
                  <c:v>-0.85264016435407741</c:v>
                </c:pt>
                <c:pt idx="118">
                  <c:v>-0.80901699437493069</c:v>
                </c:pt>
                <c:pt idx="119">
                  <c:v>-0.76040596560001217</c:v>
                </c:pt>
                <c:pt idx="120">
                  <c:v>-0.70710678118652692</c:v>
                </c:pt>
                <c:pt idx="121">
                  <c:v>-0.64944804833016112</c:v>
                </c:pt>
                <c:pt idx="122">
                  <c:v>-0.58778525229244882</c:v>
                </c:pt>
                <c:pt idx="123">
                  <c:v>-0.52249856471592293</c:v>
                </c:pt>
                <c:pt idx="124">
                  <c:v>-0.45399049973951933</c:v>
                </c:pt>
                <c:pt idx="125">
                  <c:v>-0.38268343236506092</c:v>
                </c:pt>
                <c:pt idx="126">
                  <c:v>-0.30901699437491731</c:v>
                </c:pt>
                <c:pt idx="127">
                  <c:v>-0.23344536385587419</c:v>
                </c:pt>
                <c:pt idx="128">
                  <c:v>-0.15643446504019876</c:v>
                </c:pt>
                <c:pt idx="129">
                  <c:v>-7.8459095727812136E-2</c:v>
                </c:pt>
                <c:pt idx="130">
                  <c:v>3.3322153568903173E-14</c:v>
                </c:pt>
                <c:pt idx="131">
                  <c:v>7.8459095727878569E-2</c:v>
                </c:pt>
                <c:pt idx="132">
                  <c:v>0.15643446504026462</c:v>
                </c:pt>
                <c:pt idx="133">
                  <c:v>0.23344536385593903</c:v>
                </c:pt>
                <c:pt idx="134">
                  <c:v>0.30901699437498065</c:v>
                </c:pt>
                <c:pt idx="135">
                  <c:v>0.38268343236512248</c:v>
                </c:pt>
                <c:pt idx="136">
                  <c:v>0.45399049973957867</c:v>
                </c:pt>
                <c:pt idx="137">
                  <c:v>0.52249856471597966</c:v>
                </c:pt>
                <c:pt idx="138">
                  <c:v>0.58778525229250267</c:v>
                </c:pt>
                <c:pt idx="139">
                  <c:v>0.64944804833021175</c:v>
                </c:pt>
                <c:pt idx="140">
                  <c:v>0.707106781186574</c:v>
                </c:pt>
                <c:pt idx="141">
                  <c:v>0.76040596560005558</c:v>
                </c:pt>
                <c:pt idx="142">
                  <c:v>0.80901699437496988</c:v>
                </c:pt>
                <c:pt idx="143">
                  <c:v>0.85264016435411227</c:v>
                </c:pt>
                <c:pt idx="144">
                  <c:v>0.89100652418838544</c:v>
                </c:pt>
                <c:pt idx="145">
                  <c:v>0.92387953251130173</c:v>
                </c:pt>
                <c:pt idx="146">
                  <c:v>0.95105651629516574</c:v>
                </c:pt>
                <c:pt idx="147">
                  <c:v>0.97236992039768577</c:v>
                </c:pt>
                <c:pt idx="148">
                  <c:v>0.98768834059514388</c:v>
                </c:pt>
                <c:pt idx="149">
                  <c:v>0.99691733373313096</c:v>
                </c:pt>
                <c:pt idx="150">
                  <c:v>0.99999999999999967</c:v>
                </c:pt>
                <c:pt idx="151">
                  <c:v>0.9969173337331243</c:v>
                </c:pt>
                <c:pt idx="152">
                  <c:v>0.98768834059513066</c:v>
                </c:pt>
                <c:pt idx="153">
                  <c:v>0.97236992039766612</c:v>
                </c:pt>
                <c:pt idx="154">
                  <c:v>0.95105651629513965</c:v>
                </c:pt>
                <c:pt idx="155">
                  <c:v>0.92387953251126942</c:v>
                </c:pt>
                <c:pt idx="156">
                  <c:v>0.89100652418834725</c:v>
                </c:pt>
                <c:pt idx="157">
                  <c:v>0.8526401643540682</c:v>
                </c:pt>
                <c:pt idx="158">
                  <c:v>0.80901699437492036</c:v>
                </c:pt>
                <c:pt idx="159">
                  <c:v>0.76040596560000073</c:v>
                </c:pt>
                <c:pt idx="160">
                  <c:v>0.70710678118651438</c:v>
                </c:pt>
              </c:numCache>
            </c:numRef>
          </c:val>
          <c:smooth val="0"/>
          <c:extLst>
            <c:ext xmlns:c16="http://schemas.microsoft.com/office/drawing/2014/chart" uri="{C3380CC4-5D6E-409C-BE32-E72D297353CC}">
              <c16:uniqueId val="{00000000-7AA0-9A40-8164-A31C49ACD525}"/>
            </c:ext>
          </c:extLst>
        </c:ser>
        <c:dLbls>
          <c:showLegendKey val="0"/>
          <c:showVal val="0"/>
          <c:showCatName val="0"/>
          <c:showSerName val="0"/>
          <c:showPercent val="0"/>
          <c:showBubbleSize val="0"/>
        </c:dLbls>
        <c:smooth val="0"/>
        <c:axId val="1761340655"/>
        <c:axId val="1506725039"/>
      </c:lineChart>
      <c:catAx>
        <c:axId val="1761340655"/>
        <c:scaling>
          <c:orientation val="minMax"/>
        </c:scaling>
        <c:delete val="1"/>
        <c:axPos val="b"/>
        <c:numFmt formatCode="General" sourceLinked="1"/>
        <c:majorTickMark val="out"/>
        <c:minorTickMark val="none"/>
        <c:tickLblPos val="nextTo"/>
        <c:crossAx val="1506725039"/>
        <c:crosses val="autoZero"/>
        <c:auto val="1"/>
        <c:lblAlgn val="ctr"/>
        <c:lblOffset val="100"/>
        <c:tickLblSkip val="40"/>
        <c:tickMarkSkip val="40"/>
        <c:noMultiLvlLbl val="0"/>
      </c:catAx>
      <c:valAx>
        <c:axId val="1506725039"/>
        <c:scaling>
          <c:orientation val="minMax"/>
          <c:max val="1"/>
          <c:min val="-1"/>
        </c:scaling>
        <c:delete val="1"/>
        <c:axPos val="l"/>
        <c:numFmt formatCode="General" sourceLinked="1"/>
        <c:majorTickMark val="none"/>
        <c:minorTickMark val="none"/>
        <c:tickLblPos val="nextTo"/>
        <c:crossAx val="1761340655"/>
        <c:crosses val="autoZero"/>
        <c:crossBetween val="between"/>
      </c:valAx>
    </c:plotArea>
    <c:plotVisOnly val="1"/>
    <c:dispBlanksAs val="gap"/>
    <c:showDLblsOverMax val="0"/>
    <c:extLst/>
  </c:chart>
  <c:txPr>
    <a:bodyPr/>
    <a:lstStyle/>
    <a:p>
      <a:pPr>
        <a:defRPr/>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1"/>
          <c:order val="0"/>
          <c:spPr>
            <a:ln w="38100">
              <a:noFill/>
            </a:ln>
          </c:spPr>
          <c:xVal>
            <c:numRef>
              <c:f>witek!$FS$155:$FS$167</c:f>
              <c:numCache>
                <c:formatCode>General</c:formatCode>
                <c:ptCount val="13"/>
                <c:pt idx="0">
                  <c:v>33</c:v>
                </c:pt>
                <c:pt idx="1">
                  <c:v>33</c:v>
                </c:pt>
                <c:pt idx="2">
                  <c:v>26</c:v>
                </c:pt>
                <c:pt idx="3">
                  <c:v>26</c:v>
                </c:pt>
                <c:pt idx="4">
                  <c:v>25</c:v>
                </c:pt>
                <c:pt idx="5">
                  <c:v>15</c:v>
                </c:pt>
                <c:pt idx="6">
                  <c:v>25</c:v>
                </c:pt>
                <c:pt idx="7">
                  <c:v>27</c:v>
                </c:pt>
                <c:pt idx="8">
                  <c:v>28</c:v>
                </c:pt>
                <c:pt idx="9">
                  <c:v>29</c:v>
                </c:pt>
                <c:pt idx="10">
                  <c:v>32</c:v>
                </c:pt>
                <c:pt idx="11">
                  <c:v>47</c:v>
                </c:pt>
                <c:pt idx="12">
                  <c:v>48</c:v>
                </c:pt>
              </c:numCache>
            </c:numRef>
          </c:xVal>
          <c:yVal>
            <c:numRef>
              <c:f>witek!$FP$155:$FP$167</c:f>
              <c:numCache>
                <c:formatCode>General</c:formatCode>
                <c:ptCount val="13"/>
                <c:pt idx="0">
                  <c:v>2.27</c:v>
                </c:pt>
                <c:pt idx="1">
                  <c:v>1.85</c:v>
                </c:pt>
                <c:pt idx="2">
                  <c:v>2.68</c:v>
                </c:pt>
                <c:pt idx="3">
                  <c:v>3.05</c:v>
                </c:pt>
                <c:pt idx="4">
                  <c:v>2.15</c:v>
                </c:pt>
                <c:pt idx="5">
                  <c:v>2.0499999999999998</c:v>
                </c:pt>
                <c:pt idx="6">
                  <c:v>1.94</c:v>
                </c:pt>
                <c:pt idx="7">
                  <c:v>1.82</c:v>
                </c:pt>
                <c:pt idx="8">
                  <c:v>1.77</c:v>
                </c:pt>
                <c:pt idx="9">
                  <c:v>1.98</c:v>
                </c:pt>
                <c:pt idx="10">
                  <c:v>1.82</c:v>
                </c:pt>
                <c:pt idx="11">
                  <c:v>1.83</c:v>
                </c:pt>
                <c:pt idx="12">
                  <c:v>2</c:v>
                </c:pt>
              </c:numCache>
            </c:numRef>
          </c:yVal>
          <c:smooth val="0"/>
          <c:extLst>
            <c:ext xmlns:c16="http://schemas.microsoft.com/office/drawing/2014/chart" uri="{C3380CC4-5D6E-409C-BE32-E72D297353CC}">
              <c16:uniqueId val="{00000000-F85C-974A-B740-BA793FFCAB3C}"/>
            </c:ext>
          </c:extLst>
        </c:ser>
        <c:ser>
          <c:idx val="0"/>
          <c:order val="1"/>
          <c:spPr>
            <a:ln w="38100" cap="rnd">
              <a:noFill/>
              <a:round/>
            </a:ln>
            <a:effectLst/>
          </c:spPr>
          <c:marker>
            <c:symbol val="circle"/>
            <c:size val="5"/>
            <c:spPr>
              <a:solidFill>
                <a:schemeClr val="accent1"/>
              </a:solidFill>
              <a:ln w="9525">
                <a:solidFill>
                  <a:schemeClr val="accent1"/>
                </a:solidFill>
              </a:ln>
              <a:effectLst/>
            </c:spPr>
          </c:marker>
          <c:trendline>
            <c:spPr>
              <a:ln w="19050" cap="rnd">
                <a:solidFill>
                  <a:schemeClr val="accent1"/>
                </a:solidFill>
                <a:prstDash val="sysDot"/>
              </a:ln>
              <a:effectLst/>
            </c:spPr>
            <c:trendlineType val="linear"/>
            <c:dispRSqr val="0"/>
            <c:dispEq val="0"/>
          </c:trendline>
          <c:xVal>
            <c:numRef>
              <c:f>witek!$MQ$3:$MQ$52</c:f>
              <c:numCache>
                <c:formatCode>General</c:formatCode>
                <c:ptCount val="50"/>
                <c:pt idx="0">
                  <c:v>33</c:v>
                </c:pt>
                <c:pt idx="1">
                  <c:v>33</c:v>
                </c:pt>
                <c:pt idx="2">
                  <c:v>31</c:v>
                </c:pt>
                <c:pt idx="3">
                  <c:v>28</c:v>
                </c:pt>
                <c:pt idx="4">
                  <c:v>26</c:v>
                </c:pt>
                <c:pt idx="5">
                  <c:v>26</c:v>
                </c:pt>
                <c:pt idx="6">
                  <c:v>26</c:v>
                </c:pt>
                <c:pt idx="7">
                  <c:v>25</c:v>
                </c:pt>
                <c:pt idx="8">
                  <c:v>23</c:v>
                </c:pt>
                <c:pt idx="9">
                  <c:v>20</c:v>
                </c:pt>
                <c:pt idx="10">
                  <c:v>20</c:v>
                </c:pt>
                <c:pt idx="11">
                  <c:v>17</c:v>
                </c:pt>
                <c:pt idx="12">
                  <c:v>16</c:v>
                </c:pt>
                <c:pt idx="13">
                  <c:v>15</c:v>
                </c:pt>
                <c:pt idx="14">
                  <c:v>14</c:v>
                </c:pt>
                <c:pt idx="15">
                  <c:v>12</c:v>
                </c:pt>
                <c:pt idx="16">
                  <c:v>12</c:v>
                </c:pt>
                <c:pt idx="17">
                  <c:v>11</c:v>
                </c:pt>
                <c:pt idx="18">
                  <c:v>10</c:v>
                </c:pt>
                <c:pt idx="19">
                  <c:v>10</c:v>
                </c:pt>
                <c:pt idx="20">
                  <c:v>8</c:v>
                </c:pt>
                <c:pt idx="21">
                  <c:v>8</c:v>
                </c:pt>
                <c:pt idx="22">
                  <c:v>6</c:v>
                </c:pt>
                <c:pt idx="23">
                  <c:v>2</c:v>
                </c:pt>
                <c:pt idx="24">
                  <c:v>1</c:v>
                </c:pt>
                <c:pt idx="25">
                  <c:v>1</c:v>
                </c:pt>
                <c:pt idx="26">
                  <c:v>2</c:v>
                </c:pt>
                <c:pt idx="27">
                  <c:v>4</c:v>
                </c:pt>
                <c:pt idx="28">
                  <c:v>5</c:v>
                </c:pt>
                <c:pt idx="29">
                  <c:v>7</c:v>
                </c:pt>
                <c:pt idx="30">
                  <c:v>10</c:v>
                </c:pt>
                <c:pt idx="31">
                  <c:v>12</c:v>
                </c:pt>
                <c:pt idx="32">
                  <c:v>13</c:v>
                </c:pt>
                <c:pt idx="33">
                  <c:v>13</c:v>
                </c:pt>
                <c:pt idx="34">
                  <c:v>16</c:v>
                </c:pt>
                <c:pt idx="35">
                  <c:v>19</c:v>
                </c:pt>
                <c:pt idx="36">
                  <c:v>20</c:v>
                </c:pt>
                <c:pt idx="37">
                  <c:v>20</c:v>
                </c:pt>
                <c:pt idx="38">
                  <c:v>20</c:v>
                </c:pt>
                <c:pt idx="39">
                  <c:v>21</c:v>
                </c:pt>
                <c:pt idx="40">
                  <c:v>25</c:v>
                </c:pt>
                <c:pt idx="41">
                  <c:v>26</c:v>
                </c:pt>
                <c:pt idx="42">
                  <c:v>27</c:v>
                </c:pt>
                <c:pt idx="43">
                  <c:v>27</c:v>
                </c:pt>
                <c:pt idx="44">
                  <c:v>28</c:v>
                </c:pt>
                <c:pt idx="45">
                  <c:v>29</c:v>
                </c:pt>
                <c:pt idx="46">
                  <c:v>32</c:v>
                </c:pt>
                <c:pt idx="47">
                  <c:v>32</c:v>
                </c:pt>
                <c:pt idx="48">
                  <c:v>47</c:v>
                </c:pt>
                <c:pt idx="49">
                  <c:v>48</c:v>
                </c:pt>
              </c:numCache>
            </c:numRef>
          </c:xVal>
          <c:yVal>
            <c:numRef>
              <c:f>witek!$FP$3:$FP$52</c:f>
              <c:numCache>
                <c:formatCode>General</c:formatCode>
                <c:ptCount val="50"/>
                <c:pt idx="0">
                  <c:v>2.27</c:v>
                </c:pt>
                <c:pt idx="1">
                  <c:v>1.85</c:v>
                </c:pt>
                <c:pt idx="2">
                  <c:v>3</c:v>
                </c:pt>
                <c:pt idx="3">
                  <c:v>2.56</c:v>
                </c:pt>
                <c:pt idx="4">
                  <c:v>2.68</c:v>
                </c:pt>
                <c:pt idx="5">
                  <c:v>2.92</c:v>
                </c:pt>
                <c:pt idx="6">
                  <c:v>3.05</c:v>
                </c:pt>
                <c:pt idx="7">
                  <c:v>2.15</c:v>
                </c:pt>
                <c:pt idx="8">
                  <c:v>2.88</c:v>
                </c:pt>
                <c:pt idx="9">
                  <c:v>3.12</c:v>
                </c:pt>
                <c:pt idx="10">
                  <c:v>3.17</c:v>
                </c:pt>
                <c:pt idx="11">
                  <c:v>3.18</c:v>
                </c:pt>
                <c:pt idx="12">
                  <c:v>3.18</c:v>
                </c:pt>
                <c:pt idx="13">
                  <c:v>2.0499999999999998</c:v>
                </c:pt>
                <c:pt idx="14">
                  <c:v>3.2</c:v>
                </c:pt>
                <c:pt idx="15">
                  <c:v>3.17</c:v>
                </c:pt>
                <c:pt idx="16">
                  <c:v>2.86</c:v>
                </c:pt>
                <c:pt idx="17">
                  <c:v>2.76</c:v>
                </c:pt>
                <c:pt idx="18">
                  <c:v>3.09</c:v>
                </c:pt>
                <c:pt idx="19">
                  <c:v>2.95</c:v>
                </c:pt>
                <c:pt idx="20">
                  <c:v>3.17</c:v>
                </c:pt>
                <c:pt idx="21">
                  <c:v>3.12</c:v>
                </c:pt>
                <c:pt idx="22">
                  <c:v>2.06</c:v>
                </c:pt>
                <c:pt idx="23">
                  <c:v>3.45</c:v>
                </c:pt>
                <c:pt idx="24">
                  <c:v>3.23</c:v>
                </c:pt>
                <c:pt idx="25">
                  <c:v>3.21</c:v>
                </c:pt>
                <c:pt idx="26">
                  <c:v>3.17</c:v>
                </c:pt>
                <c:pt idx="27">
                  <c:v>3.12</c:v>
                </c:pt>
                <c:pt idx="28">
                  <c:v>3.08</c:v>
                </c:pt>
                <c:pt idx="29">
                  <c:v>3.17</c:v>
                </c:pt>
                <c:pt idx="30">
                  <c:v>3.21</c:v>
                </c:pt>
                <c:pt idx="31">
                  <c:v>3.52</c:v>
                </c:pt>
                <c:pt idx="32">
                  <c:v>2.4500000000000002</c:v>
                </c:pt>
                <c:pt idx="33">
                  <c:v>3.26</c:v>
                </c:pt>
                <c:pt idx="34">
                  <c:v>2.76</c:v>
                </c:pt>
                <c:pt idx="35">
                  <c:v>3.18</c:v>
                </c:pt>
                <c:pt idx="36">
                  <c:v>3.26</c:v>
                </c:pt>
                <c:pt idx="37">
                  <c:v>3.09</c:v>
                </c:pt>
                <c:pt idx="38">
                  <c:v>2.91</c:v>
                </c:pt>
                <c:pt idx="39">
                  <c:v>2.5499999999999998</c:v>
                </c:pt>
                <c:pt idx="40">
                  <c:v>1.94</c:v>
                </c:pt>
                <c:pt idx="41">
                  <c:v>2.89</c:v>
                </c:pt>
                <c:pt idx="42">
                  <c:v>1.82</c:v>
                </c:pt>
                <c:pt idx="43">
                  <c:v>3.23</c:v>
                </c:pt>
                <c:pt idx="44">
                  <c:v>1.77</c:v>
                </c:pt>
                <c:pt idx="45">
                  <c:v>1.98</c:v>
                </c:pt>
                <c:pt idx="46">
                  <c:v>1.82</c:v>
                </c:pt>
                <c:pt idx="47">
                  <c:v>3.08</c:v>
                </c:pt>
                <c:pt idx="48">
                  <c:v>1.83</c:v>
                </c:pt>
                <c:pt idx="49">
                  <c:v>2</c:v>
                </c:pt>
              </c:numCache>
            </c:numRef>
          </c:yVal>
          <c:smooth val="0"/>
          <c:extLst>
            <c:ext xmlns:c16="http://schemas.microsoft.com/office/drawing/2014/chart" uri="{C3380CC4-5D6E-409C-BE32-E72D297353CC}">
              <c16:uniqueId val="{00000002-F85C-974A-B740-BA793FFCAB3C}"/>
            </c:ext>
          </c:extLst>
        </c:ser>
        <c:dLbls>
          <c:showLegendKey val="0"/>
          <c:showVal val="0"/>
          <c:showCatName val="0"/>
          <c:showSerName val="0"/>
          <c:showPercent val="0"/>
          <c:showBubbleSize val="0"/>
        </c:dLbls>
        <c:axId val="103670927"/>
        <c:axId val="2001656896"/>
      </c:scatterChart>
      <c:valAx>
        <c:axId val="103670927"/>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01656896"/>
        <c:crosses val="autoZero"/>
        <c:crossBetween val="midCat"/>
      </c:valAx>
      <c:valAx>
        <c:axId val="2001656896"/>
        <c:scaling>
          <c:orientation val="minMax"/>
          <c:min val="1.5"/>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3670927"/>
        <c:crosses val="autoZero"/>
        <c:crossBetween val="midCat"/>
      </c:valAx>
    </c:plotArea>
    <c:plotVisOnly val="1"/>
    <c:dispBlanksAs val="gap"/>
    <c:showDLblsOverMax val="0"/>
    <c:extLst/>
  </c:chart>
  <c:txPr>
    <a:bodyPr/>
    <a:lstStyle/>
    <a:p>
      <a:pPr>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Century" panose="02040604050505020304" pitchFamily="18"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Century" panose="02040604050505020304" pitchFamily="18" charset="0"/>
              </a:defRPr>
            </a:lvl1pPr>
          </a:lstStyle>
          <a:p>
            <a:fld id="{AD61A671-48B1-9A4F-B27A-F30E42F29B39}" type="datetimeFigureOut">
              <a:rPr lang="en-US" smtClean="0"/>
              <a:pPr/>
              <a:t>3/26/26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Century" panose="02040604050505020304" pitchFamily="18"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Century" panose="02040604050505020304" pitchFamily="18" charset="0"/>
              </a:defRPr>
            </a:lvl1pPr>
          </a:lstStyle>
          <a:p>
            <a:fld id="{897B8225-CF9B-394B-ABA5-9017372D6592}" type="slidenum">
              <a:rPr lang="en-US" smtClean="0"/>
              <a:pPr/>
              <a:t>‹#›</a:t>
            </a:fld>
            <a:endParaRPr lang="en-US" dirty="0"/>
          </a:p>
        </p:txBody>
      </p:sp>
    </p:spTree>
    <p:extLst>
      <p:ext uri="{BB962C8B-B14F-4D97-AF65-F5344CB8AC3E}">
        <p14:creationId xmlns:p14="http://schemas.microsoft.com/office/powerpoint/2010/main" val="107990041"/>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Century" panose="02040604050505020304" pitchFamily="18" charset="0"/>
        <a:ea typeface="+mn-ea"/>
        <a:cs typeface="+mn-cs"/>
      </a:defRPr>
    </a:lvl1pPr>
    <a:lvl2pPr marL="457200" algn="l" defTabSz="914400" rtl="0" eaLnBrk="1" latinLnBrk="0" hangingPunct="1">
      <a:defRPr sz="1200" b="0" i="0" kern="1200">
        <a:solidFill>
          <a:schemeClr val="tx1"/>
        </a:solidFill>
        <a:latin typeface="Century" panose="02040604050505020304" pitchFamily="18" charset="0"/>
        <a:ea typeface="+mn-ea"/>
        <a:cs typeface="+mn-cs"/>
      </a:defRPr>
    </a:lvl2pPr>
    <a:lvl3pPr marL="914400" algn="l" defTabSz="914400" rtl="0" eaLnBrk="1" latinLnBrk="0" hangingPunct="1">
      <a:defRPr sz="1200" b="0" i="0" kern="1200">
        <a:solidFill>
          <a:schemeClr val="tx1"/>
        </a:solidFill>
        <a:latin typeface="Century" panose="02040604050505020304" pitchFamily="18" charset="0"/>
        <a:ea typeface="+mn-ea"/>
        <a:cs typeface="+mn-cs"/>
      </a:defRPr>
    </a:lvl3pPr>
    <a:lvl4pPr marL="1371600" algn="l" defTabSz="914400" rtl="0" eaLnBrk="1" latinLnBrk="0" hangingPunct="1">
      <a:defRPr sz="1200" b="0" i="0" kern="1200">
        <a:solidFill>
          <a:schemeClr val="tx1"/>
        </a:solidFill>
        <a:latin typeface="Century" panose="02040604050505020304" pitchFamily="18" charset="0"/>
        <a:ea typeface="+mn-ea"/>
        <a:cs typeface="+mn-cs"/>
      </a:defRPr>
    </a:lvl4pPr>
    <a:lvl5pPr marL="1828800" algn="l" defTabSz="914400" rtl="0" eaLnBrk="1" latinLnBrk="0" hangingPunct="1">
      <a:defRPr sz="1200" b="0" i="0" kern="1200">
        <a:solidFill>
          <a:schemeClr val="tx1"/>
        </a:solidFill>
        <a:latin typeface="Century" panose="020406040505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That’s the outline: three parts!</a:t>
            </a:r>
          </a:p>
        </p:txBody>
      </p:sp>
      <p:sp>
        <p:nvSpPr>
          <p:cNvPr id="4" name="Slide Number Placeholder 3"/>
          <p:cNvSpPr>
            <a:spLocks noGrp="1"/>
          </p:cNvSpPr>
          <p:nvPr>
            <p:ph type="sldNum" sz="quarter" idx="5"/>
          </p:nvPr>
        </p:nvSpPr>
        <p:spPr/>
        <p:txBody>
          <a:bodyPr/>
          <a:lstStyle/>
          <a:p>
            <a:fld id="{897B8225-CF9B-394B-ABA5-9017372D6592}" type="slidenum">
              <a:rPr lang="en-US" smtClean="0"/>
              <a:pPr/>
              <a:t>1</a:t>
            </a:fld>
            <a:endParaRPr lang="en-US" dirty="0"/>
          </a:p>
        </p:txBody>
      </p:sp>
    </p:spTree>
    <p:extLst>
      <p:ext uri="{BB962C8B-B14F-4D97-AF65-F5344CB8AC3E}">
        <p14:creationId xmlns:p14="http://schemas.microsoft.com/office/powerpoint/2010/main" val="41742794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02B321-E356-CAA9-7AE4-DB08E716EC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85C003-3638-3CB6-04EE-A5FA0D1A4F5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0556659-94FC-8AD8-32A5-68F38A4AAED2}"/>
              </a:ext>
            </a:extLst>
          </p:cNvPr>
          <p:cNvSpPr>
            <a:spLocks noGrp="1"/>
          </p:cNvSpPr>
          <p:nvPr>
            <p:ph type="body" idx="1"/>
          </p:nvPr>
        </p:nvSpPr>
        <p:spPr/>
        <p:txBody>
          <a:bodyPr/>
          <a:lstStyle/>
          <a:p>
            <a:r>
              <a:rPr lang="en-US" dirty="0"/>
              <a:t>This is the most counter-intuitive part of the argument I made in the </a:t>
            </a:r>
            <a:r>
              <a:rPr lang="en-US" i="1" dirty="0"/>
              <a:t>JMT</a:t>
            </a:r>
            <a:r>
              <a:rPr lang="en-US" i="0" dirty="0"/>
              <a:t> article, and the one that has met the most resistance. Many theorists believe that talking about a multiplicity of tonalities, one for every kind of music, is a possible solution to the problems I just outlined. But rejecting scientific modes of explanation is exactly what led Fétis down this path in the first place. Science offers a possible off-ramp, because it forces us to deconstruct and operationalize concepts, which can help isolate the parochial elements of them. </a:t>
            </a:r>
          </a:p>
          <a:p>
            <a:r>
              <a:rPr lang="en-US" i="0" dirty="0"/>
              <a:t>No effort at redefining the word tonality will change the fact that it references 18-19</a:t>
            </a:r>
            <a:r>
              <a:rPr lang="en-US" i="0" baseline="30000" dirty="0"/>
              <a:t>th</a:t>
            </a:r>
            <a:r>
              <a:rPr lang="en-US" i="0" dirty="0"/>
              <a:t> century European harmony. We use the word because it brings prestige, and it is tempting to want other non-European music we care about to share in that prestige. But the prestige of the term is derived from the political power of European classical music, and so other music will always only share in that prestige to the extent that they share features with that music. The word will always highlight those elements and hide or negatively characterize what is distinct about other music. </a:t>
            </a:r>
          </a:p>
        </p:txBody>
      </p:sp>
      <p:sp>
        <p:nvSpPr>
          <p:cNvPr id="4" name="Slide Number Placeholder 3">
            <a:extLst>
              <a:ext uri="{FF2B5EF4-FFF2-40B4-BE49-F238E27FC236}">
                <a16:creationId xmlns:a16="http://schemas.microsoft.com/office/drawing/2014/main" id="{DED700BB-E4EF-8347-BBD7-CBE8D83E84CF}"/>
              </a:ext>
            </a:extLst>
          </p:cNvPr>
          <p:cNvSpPr>
            <a:spLocks noGrp="1"/>
          </p:cNvSpPr>
          <p:nvPr>
            <p:ph type="sldNum" sz="quarter" idx="5"/>
          </p:nvPr>
        </p:nvSpPr>
        <p:spPr/>
        <p:txBody>
          <a:bodyPr/>
          <a:lstStyle/>
          <a:p>
            <a:fld id="{897B8225-CF9B-394B-ABA5-9017372D6592}" type="slidenum">
              <a:rPr lang="en-US" smtClean="0"/>
              <a:pPr/>
              <a:t>10</a:t>
            </a:fld>
            <a:endParaRPr lang="en-US" dirty="0"/>
          </a:p>
        </p:txBody>
      </p:sp>
    </p:spTree>
    <p:extLst>
      <p:ext uri="{BB962C8B-B14F-4D97-AF65-F5344CB8AC3E}">
        <p14:creationId xmlns:p14="http://schemas.microsoft.com/office/powerpoint/2010/main" val="34401809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should we stop using the term? Maybe a better question is, why do we want to use it in the first place. </a:t>
            </a:r>
          </a:p>
        </p:txBody>
      </p:sp>
      <p:sp>
        <p:nvSpPr>
          <p:cNvPr id="4" name="Slide Number Placeholder 3"/>
          <p:cNvSpPr>
            <a:spLocks noGrp="1"/>
          </p:cNvSpPr>
          <p:nvPr>
            <p:ph type="sldNum" sz="quarter" idx="5"/>
          </p:nvPr>
        </p:nvSpPr>
        <p:spPr/>
        <p:txBody>
          <a:bodyPr/>
          <a:lstStyle/>
          <a:p>
            <a:fld id="{897B8225-CF9B-394B-ABA5-9017372D6592}" type="slidenum">
              <a:rPr lang="en-US" smtClean="0"/>
              <a:pPr/>
              <a:t>11</a:t>
            </a:fld>
            <a:endParaRPr lang="en-US" dirty="0"/>
          </a:p>
        </p:txBody>
      </p:sp>
    </p:spTree>
    <p:extLst>
      <p:ext uri="{BB962C8B-B14F-4D97-AF65-F5344CB8AC3E}">
        <p14:creationId xmlns:p14="http://schemas.microsoft.com/office/powerpoint/2010/main" val="3345594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point here is: it doesn’t tell you much!</a:t>
            </a:r>
          </a:p>
        </p:txBody>
      </p:sp>
      <p:sp>
        <p:nvSpPr>
          <p:cNvPr id="4" name="Slide Number Placeholder 3"/>
          <p:cNvSpPr>
            <a:spLocks noGrp="1"/>
          </p:cNvSpPr>
          <p:nvPr>
            <p:ph type="sldNum" sz="quarter" idx="5"/>
          </p:nvPr>
        </p:nvSpPr>
        <p:spPr/>
        <p:txBody>
          <a:bodyPr/>
          <a:lstStyle/>
          <a:p>
            <a:fld id="{897B8225-CF9B-394B-ABA5-9017372D6592}" type="slidenum">
              <a:rPr lang="en-US" smtClean="0"/>
              <a:pPr/>
              <a:t>12</a:t>
            </a:fld>
            <a:endParaRPr lang="en-US" dirty="0"/>
          </a:p>
        </p:txBody>
      </p:sp>
    </p:spTree>
    <p:extLst>
      <p:ext uri="{BB962C8B-B14F-4D97-AF65-F5344CB8AC3E}">
        <p14:creationId xmlns:p14="http://schemas.microsoft.com/office/powerpoint/2010/main" val="9652860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ptos" panose="020B0004020202020204" pitchFamily="34" charset="0"/>
                <a:ea typeface="Aptos" panose="020B0004020202020204" pitchFamily="34" charset="0"/>
                <a:cs typeface="Times New Roman" panose="02020603050405020304" pitchFamily="18" charset="0"/>
              </a:rPr>
              <a:t>This quote comes from a recent article entitled “Cross-Cultural Work in Music Cognition” authored by a large group of prominent scientists. The article focuses on the important problem of relying heavily on Western subjects in empirical research. I would add to this that stimuli and research questions often come out of Euro-classical theory, which also skews research designs towards the concerns of that theory. The true goal of music cognition research is to understand the human capacity for music. Such culture-specific research can advance that understanding, to be sure. But without generalizing beyond Western musical traditions, we can never draw any firm conclusions. Research has gradually begun to make steps in this direction. </a:t>
            </a:r>
          </a:p>
          <a:p>
            <a:endParaRPr lang="en-US" dirty="0"/>
          </a:p>
        </p:txBody>
      </p:sp>
      <p:sp>
        <p:nvSpPr>
          <p:cNvPr id="4" name="Slide Number Placeholder 3"/>
          <p:cNvSpPr>
            <a:spLocks noGrp="1"/>
          </p:cNvSpPr>
          <p:nvPr>
            <p:ph type="sldNum" sz="quarter" idx="5"/>
          </p:nvPr>
        </p:nvSpPr>
        <p:spPr/>
        <p:txBody>
          <a:bodyPr/>
          <a:lstStyle/>
          <a:p>
            <a:fld id="{897B8225-CF9B-394B-ABA5-9017372D6592}" type="slidenum">
              <a:rPr lang="en-US" smtClean="0"/>
              <a:pPr/>
              <a:t>14</a:t>
            </a:fld>
            <a:endParaRPr lang="en-US" dirty="0"/>
          </a:p>
        </p:txBody>
      </p:sp>
    </p:spTree>
    <p:extLst>
      <p:ext uri="{BB962C8B-B14F-4D97-AF65-F5344CB8AC3E}">
        <p14:creationId xmlns:p14="http://schemas.microsoft.com/office/powerpoint/2010/main" val="14130786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1200"/>
              </a:spcAft>
            </a:pPr>
            <a:r>
              <a:rPr lang="en-US" sz="1800" dirty="0">
                <a:effectLst/>
                <a:latin typeface="Aptos" panose="020B0004020202020204" pitchFamily="34" charset="0"/>
                <a:ea typeface="Aptos" panose="020B0004020202020204" pitchFamily="34" charset="0"/>
                <a:cs typeface="Times New Roman" panose="02020603050405020304" pitchFamily="18" charset="0"/>
              </a:rPr>
              <a:t>To understand where this took Fétis, it helps to consider a few of the ways that nineteenth-century European music is weird.  </a:t>
            </a:r>
          </a:p>
          <a:p>
            <a:pPr marL="0" marR="0">
              <a:spcBef>
                <a:spcPts val="0"/>
              </a:spcBef>
              <a:spcAft>
                <a:spcPts val="1200"/>
              </a:spcAft>
            </a:pPr>
            <a:r>
              <a:rPr lang="en-US" sz="1800" dirty="0">
                <a:effectLst/>
                <a:latin typeface="Aptos" panose="020B0004020202020204" pitchFamily="34" charset="0"/>
                <a:ea typeface="Aptos" panose="020B0004020202020204" pitchFamily="34" charset="0"/>
                <a:cs typeface="Times New Roman" panose="02020603050405020304" pitchFamily="18" charset="0"/>
              </a:rPr>
              <a:t>• Harmony</a:t>
            </a:r>
          </a:p>
          <a:p>
            <a:pPr marL="0" marR="0">
              <a:spcBef>
                <a:spcPts val="0"/>
              </a:spcBef>
              <a:spcAft>
                <a:spcPts val="1200"/>
              </a:spcAft>
            </a:pPr>
            <a:r>
              <a:rPr lang="en-US" sz="1800" dirty="0">
                <a:effectLst/>
                <a:latin typeface="Aptos" panose="020B0004020202020204" pitchFamily="34" charset="0"/>
                <a:ea typeface="Aptos" panose="020B0004020202020204" pitchFamily="34" charset="0"/>
                <a:cs typeface="Times New Roman" panose="02020603050405020304" pitchFamily="18" charset="0"/>
              </a:rPr>
              <a:t>Perhaps the most strikingly weird feature of Euro-classical music is the pervasive role of harmony. Harmony is correspondingly a fixation of music theory as practiced in institutions like mine. We can see this in undergraduate curricula, whose required theory courses traditionally teach harmony almost exclusively. This feature of Euro-classical music is so taken for granted that it is difficult to answer the question, do non-European musical traditions have harmony? To do so we have to deconstruct the concept. Despite so much effort put into theorizing harmony, when our universe is Euro-classical music we can take the concept for granted and never have to deconstruct it. Clearly no traditions, except those partially derived from Euro-classical music, use harmony in the specific way that it does. But some aspects of harmony like modulation or the sounding of multiple tones simultaneous do exist independently in other traditions. </a:t>
            </a:r>
          </a:p>
          <a:p>
            <a:pPr marL="0" marR="0">
              <a:spcBef>
                <a:spcPts val="0"/>
              </a:spcBef>
              <a:spcAft>
                <a:spcPts val="1200"/>
              </a:spcAft>
            </a:pPr>
            <a:r>
              <a:rPr lang="en-US" sz="1800" dirty="0">
                <a:effectLst/>
                <a:latin typeface="Aptos" panose="020B0004020202020204" pitchFamily="34" charset="0"/>
                <a:ea typeface="Aptos" panose="020B0004020202020204" pitchFamily="34" charset="0"/>
                <a:cs typeface="Times New Roman" panose="02020603050405020304" pitchFamily="18" charset="0"/>
              </a:rPr>
              <a:t>• Notation</a:t>
            </a:r>
          </a:p>
          <a:p>
            <a:pPr marL="0" marR="0">
              <a:spcBef>
                <a:spcPts val="0"/>
              </a:spcBef>
              <a:spcAft>
                <a:spcPts val="1200"/>
              </a:spcAft>
            </a:pPr>
            <a:r>
              <a:rPr lang="en-US" sz="1800" dirty="0">
                <a:effectLst/>
                <a:latin typeface="Aptos" panose="020B0004020202020204" pitchFamily="34" charset="0"/>
                <a:ea typeface="Aptos" panose="020B0004020202020204" pitchFamily="34" charset="0"/>
                <a:cs typeface="Times New Roman" panose="02020603050405020304" pitchFamily="18" charset="0"/>
              </a:rPr>
              <a:t>Notation exists in various forms in different musical traditions, but it takes on a role in Euro-classical music far beyond any other tradition, in the specificity of scores and the identification of music with score. This has also left a deep impression on academic music theory, which relies heavily on scores. As I will explain shortly, I think that this has led to some serious problems, but they are not the obvious ones. Analyzing from score is enormously more efficient, and the vast majority of music theorists take the imperative to experience a score as aural imagery very seriously. </a:t>
            </a:r>
          </a:p>
          <a:p>
            <a:pPr marL="0" marR="0">
              <a:spcBef>
                <a:spcPts val="0"/>
              </a:spcBef>
              <a:spcAft>
                <a:spcPts val="1200"/>
              </a:spcAft>
            </a:pPr>
            <a:r>
              <a:rPr lang="en-US" sz="1800" dirty="0">
                <a:effectLst/>
                <a:latin typeface="Aptos" panose="020B0004020202020204" pitchFamily="34" charset="0"/>
                <a:ea typeface="Aptos" panose="020B0004020202020204" pitchFamily="34" charset="0"/>
                <a:cs typeface="Times New Roman" panose="02020603050405020304" pitchFamily="18" charset="0"/>
              </a:rPr>
              <a:t>• Division of labor</a:t>
            </a:r>
          </a:p>
          <a:p>
            <a:pPr marL="0" marR="0">
              <a:spcBef>
                <a:spcPts val="0"/>
              </a:spcBef>
              <a:spcAft>
                <a:spcPts val="1200"/>
              </a:spcAft>
            </a:pPr>
            <a:r>
              <a:rPr lang="en-US" sz="1800" dirty="0">
                <a:effectLst/>
                <a:latin typeface="Aptos" panose="020B0004020202020204" pitchFamily="34" charset="0"/>
                <a:ea typeface="Aptos" panose="020B0004020202020204" pitchFamily="34" charset="0"/>
                <a:cs typeface="Times New Roman" panose="02020603050405020304" pitchFamily="18" charset="0"/>
              </a:rPr>
              <a:t>Another feature of Euro-classical music that stands out in a global context is the division of labor between composer and performer. This is intimately related to the role of notation: the complexity and high degree of specificity of European notation developed as a way for the composer to communicate with the performer. This is not the only division of labor that is unusually strong in Euro-classical music. The division between performer and listener is also stark, with the average listener being very far removed from the ability to perform or compose the music. Another division of labor that hardly exists outside of the Euro-classical tradition is between theorist and musician, which is, of course, what has led to the situation I’m addressing in this talk. </a:t>
            </a:r>
          </a:p>
          <a:p>
            <a:pPr marL="0" marR="0">
              <a:spcBef>
                <a:spcPts val="0"/>
              </a:spcBef>
              <a:spcAft>
                <a:spcPts val="1200"/>
              </a:spcAft>
            </a:pPr>
            <a:r>
              <a:rPr lang="en-US" sz="1800" dirty="0">
                <a:effectLst/>
                <a:latin typeface="Aptos" panose="020B0004020202020204" pitchFamily="34" charset="0"/>
                <a:ea typeface="Aptos" panose="020B0004020202020204" pitchFamily="34" charset="0"/>
                <a:cs typeface="Times New Roman" panose="02020603050405020304" pitchFamily="18" charset="0"/>
              </a:rPr>
              <a:t>Nineteenth-century Europeans inherited a music theory in which the features I just described were understood simply as features of music. When theorists who had deeply internalized this mentality encountered music that lacked features like harmony and notation, they concluded that it was primitive and underdeveloped. The new music they encountered may have been highly refined in other respects, but without the mental schemas to recognize these features, and with no theoretical framework that could accommodate them, they ignored them. </a:t>
            </a:r>
          </a:p>
          <a:p>
            <a:endParaRPr lang="en-US" dirty="0"/>
          </a:p>
        </p:txBody>
      </p:sp>
      <p:sp>
        <p:nvSpPr>
          <p:cNvPr id="4" name="Slide Number Placeholder 3"/>
          <p:cNvSpPr>
            <a:spLocks noGrp="1"/>
          </p:cNvSpPr>
          <p:nvPr>
            <p:ph type="sldNum" sz="quarter" idx="5"/>
          </p:nvPr>
        </p:nvSpPr>
        <p:spPr/>
        <p:txBody>
          <a:bodyPr/>
          <a:lstStyle/>
          <a:p>
            <a:fld id="{897B8225-CF9B-394B-ABA5-9017372D6592}" type="slidenum">
              <a:rPr lang="en-US" smtClean="0"/>
              <a:pPr/>
              <a:t>15</a:t>
            </a:fld>
            <a:endParaRPr lang="en-US" dirty="0"/>
          </a:p>
        </p:txBody>
      </p:sp>
    </p:spTree>
    <p:extLst>
      <p:ext uri="{BB962C8B-B14F-4D97-AF65-F5344CB8AC3E}">
        <p14:creationId xmlns:p14="http://schemas.microsoft.com/office/powerpoint/2010/main" val="20105540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danger created by cognitive science (if existing music theory is the starting point), because it looks for biological explanations. </a:t>
            </a:r>
          </a:p>
        </p:txBody>
      </p:sp>
      <p:sp>
        <p:nvSpPr>
          <p:cNvPr id="4" name="Slide Number Placeholder 3"/>
          <p:cNvSpPr>
            <a:spLocks noGrp="1"/>
          </p:cNvSpPr>
          <p:nvPr>
            <p:ph type="sldNum" sz="quarter" idx="5"/>
          </p:nvPr>
        </p:nvSpPr>
        <p:spPr/>
        <p:txBody>
          <a:bodyPr/>
          <a:lstStyle/>
          <a:p>
            <a:fld id="{897B8225-CF9B-394B-ABA5-9017372D6592}" type="slidenum">
              <a:rPr lang="en-US" smtClean="0"/>
              <a:pPr/>
              <a:t>16</a:t>
            </a:fld>
            <a:endParaRPr lang="en-US" dirty="0"/>
          </a:p>
        </p:txBody>
      </p:sp>
    </p:spTree>
    <p:extLst>
      <p:ext uri="{BB962C8B-B14F-4D97-AF65-F5344CB8AC3E}">
        <p14:creationId xmlns:p14="http://schemas.microsoft.com/office/powerpoint/2010/main" val="26406333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1200"/>
              </a:spcAft>
            </a:pPr>
            <a:r>
              <a:rPr lang="en-US" sz="1800" dirty="0">
                <a:effectLst/>
                <a:latin typeface="Aptos" panose="020B0004020202020204" pitchFamily="34" charset="0"/>
                <a:ea typeface="Aptos" panose="020B0004020202020204" pitchFamily="34" charset="0"/>
                <a:cs typeface="Times New Roman" panose="02020603050405020304" pitchFamily="18" charset="0"/>
              </a:rPr>
              <a:t>When people think about musical universals, octave equivalence usually comes up early on the list. This is a good example of why being clear about our definitions is essential. Broadly construed octave equivalence is not even a feature of Western music. For instance, can you recognize this melody? </a:t>
            </a:r>
          </a:p>
          <a:p>
            <a:pPr marL="0" marR="0">
              <a:spcBef>
                <a:spcPts val="0"/>
              </a:spcBef>
              <a:spcAft>
                <a:spcPts val="1200"/>
              </a:spcAft>
            </a:pPr>
            <a:r>
              <a:rPr lang="en-US" sz="1800" dirty="0">
                <a:effectLst/>
                <a:latin typeface="Aptos" panose="020B0004020202020204" pitchFamily="34" charset="0"/>
                <a:ea typeface="Aptos" panose="020B0004020202020204" pitchFamily="34" charset="0"/>
                <a:cs typeface="Times New Roman" panose="02020603050405020304" pitchFamily="18" charset="0"/>
              </a:rPr>
              <a:t>[play]</a:t>
            </a:r>
          </a:p>
          <a:p>
            <a:pPr marL="0" marR="0">
              <a:spcBef>
                <a:spcPts val="0"/>
              </a:spcBef>
              <a:spcAft>
                <a:spcPts val="1200"/>
              </a:spcAft>
            </a:pPr>
            <a:r>
              <a:rPr lang="en-US" sz="1800" dirty="0">
                <a:effectLst/>
                <a:latin typeface="Aptos" panose="020B0004020202020204" pitchFamily="34" charset="0"/>
                <a:ea typeface="Aptos" panose="020B0004020202020204" pitchFamily="34" charset="0"/>
                <a:cs typeface="Times New Roman" panose="02020603050405020304" pitchFamily="18" charset="0"/>
              </a:rPr>
              <a:t>Most people can’t. [animation]  Here's the notation for what I played. Now if I simply write down the letter of each note, see if you recognize it. [animation]</a:t>
            </a:r>
          </a:p>
          <a:p>
            <a:pPr marL="0" marR="0">
              <a:spcBef>
                <a:spcPts val="0"/>
              </a:spcBef>
              <a:spcAft>
                <a:spcPts val="1200"/>
              </a:spcAft>
            </a:pPr>
            <a:r>
              <a:rPr lang="en-US" sz="1800" dirty="0">
                <a:effectLst/>
                <a:latin typeface="Aptos" panose="020B0004020202020204" pitchFamily="34" charset="0"/>
                <a:ea typeface="Aptos" panose="020B0004020202020204" pitchFamily="34" charset="0"/>
                <a:cs typeface="Times New Roman" panose="02020603050405020304" pitchFamily="18" charset="0"/>
              </a:rPr>
              <a:t>It’s Yankee Doodle with the octaves scrambled. Octave equivalence in Euro-classical music is a feature of harmony and keys, but is not a principle across the board, for instance in melody recognition. As I mentioned before harmony is one of the weird features of Euro-classical music. This should make us suspicious of the claim that octave equivalence is universal. </a:t>
            </a:r>
          </a:p>
          <a:p>
            <a:endParaRPr lang="en-US" dirty="0"/>
          </a:p>
        </p:txBody>
      </p:sp>
      <p:sp>
        <p:nvSpPr>
          <p:cNvPr id="4" name="Slide Number Placeholder 3"/>
          <p:cNvSpPr>
            <a:spLocks noGrp="1"/>
          </p:cNvSpPr>
          <p:nvPr>
            <p:ph type="sldNum" sz="quarter" idx="5"/>
          </p:nvPr>
        </p:nvSpPr>
        <p:spPr/>
        <p:txBody>
          <a:bodyPr/>
          <a:lstStyle/>
          <a:p>
            <a:fld id="{897B8225-CF9B-394B-ABA5-9017372D6592}" type="slidenum">
              <a:rPr lang="en-US" smtClean="0"/>
              <a:pPr/>
              <a:t>17</a:t>
            </a:fld>
            <a:endParaRPr lang="en-US" dirty="0"/>
          </a:p>
        </p:txBody>
      </p:sp>
    </p:spTree>
    <p:extLst>
      <p:ext uri="{BB962C8B-B14F-4D97-AF65-F5344CB8AC3E}">
        <p14:creationId xmlns:p14="http://schemas.microsoft.com/office/powerpoint/2010/main" val="26046534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ptos" panose="020B0004020202020204" pitchFamily="34" charset="0"/>
                <a:ea typeface="Aptos" panose="020B0004020202020204" pitchFamily="34" charset="0"/>
                <a:cs typeface="Times New Roman" panose="02020603050405020304" pitchFamily="18" charset="0"/>
              </a:rPr>
              <a:t>In fact it isn’t, as this recent study has shown. The study compares US participants to </a:t>
            </a:r>
            <a:r>
              <a:rPr lang="en-US" sz="1800" dirty="0" err="1">
                <a:effectLst/>
                <a:latin typeface="Aptos" panose="020B0004020202020204" pitchFamily="34" charset="0"/>
                <a:ea typeface="Aptos" panose="020B0004020202020204" pitchFamily="34" charset="0"/>
                <a:cs typeface="Times New Roman" panose="02020603050405020304" pitchFamily="18" charset="0"/>
              </a:rPr>
              <a:t>Tsimane</a:t>
            </a:r>
            <a:r>
              <a:rPr lang="en-US" sz="1800" dirty="0">
                <a:effectLst/>
                <a:latin typeface="Aptos" panose="020B0004020202020204" pitchFamily="34" charset="0"/>
                <a:ea typeface="Aptos" panose="020B0004020202020204" pitchFamily="34" charset="0"/>
                <a:cs typeface="Times New Roman" panose="02020603050405020304" pitchFamily="18" charset="0"/>
              </a:rPr>
              <a:t> participants, an indigenous tribe living in a remote village in the Bolivian rainforest. The task was simply to sing back musical intervals played outside the participants’ vocal range. </a:t>
            </a:r>
          </a:p>
          <a:p>
            <a:endParaRPr lang="en-US" dirty="0"/>
          </a:p>
        </p:txBody>
      </p:sp>
      <p:sp>
        <p:nvSpPr>
          <p:cNvPr id="4" name="Slide Number Placeholder 3"/>
          <p:cNvSpPr>
            <a:spLocks noGrp="1"/>
          </p:cNvSpPr>
          <p:nvPr>
            <p:ph type="sldNum" sz="quarter" idx="5"/>
          </p:nvPr>
        </p:nvSpPr>
        <p:spPr/>
        <p:txBody>
          <a:bodyPr/>
          <a:lstStyle/>
          <a:p>
            <a:fld id="{897B8225-CF9B-394B-ABA5-9017372D6592}" type="slidenum">
              <a:rPr lang="en-US" smtClean="0"/>
              <a:pPr/>
              <a:t>18</a:t>
            </a:fld>
            <a:endParaRPr lang="en-US" dirty="0"/>
          </a:p>
        </p:txBody>
      </p:sp>
    </p:spTree>
    <p:extLst>
      <p:ext uri="{BB962C8B-B14F-4D97-AF65-F5344CB8AC3E}">
        <p14:creationId xmlns:p14="http://schemas.microsoft.com/office/powerpoint/2010/main" val="34686131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1200"/>
              </a:spcAft>
            </a:pPr>
            <a:r>
              <a:rPr lang="en-US" sz="1800" dirty="0">
                <a:effectLst/>
                <a:latin typeface="Aptos" panose="020B0004020202020204" pitchFamily="34" charset="0"/>
                <a:ea typeface="Aptos" panose="020B0004020202020204" pitchFamily="34" charset="0"/>
                <a:cs typeface="Times New Roman" panose="02020603050405020304" pitchFamily="18" charset="0"/>
              </a:rPr>
              <a:t>When US participants do this they match the chroma of the stimulus, shifting it by octave. The </a:t>
            </a:r>
            <a:r>
              <a:rPr lang="en-US" sz="1800" dirty="0" err="1">
                <a:effectLst/>
                <a:latin typeface="Aptos" panose="020B0004020202020204" pitchFamily="34" charset="0"/>
                <a:ea typeface="Aptos" panose="020B0004020202020204" pitchFamily="34" charset="0"/>
                <a:cs typeface="Times New Roman" panose="02020603050405020304" pitchFamily="18" charset="0"/>
              </a:rPr>
              <a:t>Tsimane</a:t>
            </a:r>
            <a:r>
              <a:rPr lang="en-US" sz="1800" dirty="0">
                <a:effectLst/>
                <a:latin typeface="Aptos" panose="020B0004020202020204" pitchFamily="34" charset="0"/>
                <a:ea typeface="Aptos" panose="020B0004020202020204" pitchFamily="34" charset="0"/>
                <a:cs typeface="Times New Roman" panose="02020603050405020304" pitchFamily="18" charset="0"/>
              </a:rPr>
              <a:t> participants, though they accurately reproduced the interval, did so by choosing a starting note in their vocal range that was not necessarily an octave transposition of the stimulus. This form of octave equivalence therefore relates to peculiarities of Western music and is not shared by all human societies. </a:t>
            </a:r>
          </a:p>
          <a:p>
            <a:pPr marL="0" marR="0">
              <a:spcBef>
                <a:spcPts val="0"/>
              </a:spcBef>
              <a:spcAft>
                <a:spcPts val="1200"/>
              </a:spcAft>
            </a:pPr>
            <a:r>
              <a:rPr lang="en-US" sz="1800" dirty="0">
                <a:effectLst/>
                <a:latin typeface="Aptos" panose="020B0004020202020204" pitchFamily="34" charset="0"/>
                <a:ea typeface="Aptos" panose="020B0004020202020204" pitchFamily="34" charset="0"/>
                <a:cs typeface="Times New Roman" panose="02020603050405020304" pitchFamily="18" charset="0"/>
              </a:rPr>
              <a:t>So is there in fact no universal here? I just got finished claiming that organization by fifths is universal and now I’m calling octave equivalence into question. Actually, the problem is not with octaves but with the meaning of equivalence. Psychoacoustics provides a good explanation of why we should expect the perception of octaves to be universal. Pitch-based musical systems do almost always include octaves and treat them as a special interval. There’s little beyond this, though, to suggest a psychoacoustic basis for treating octave-related notes as equivalent. The evidence suggests that treating octaves as a special interval is a universal, in the sense that originates in the human capacity for music, rather than historical contingencies of specific styles. By the same logic, the special status of fifths is also universal. Octave equivalence, on the other hand, </a:t>
            </a:r>
            <a:r>
              <a:rPr lang="en-US" sz="1800" i="1" dirty="0">
                <a:effectLst/>
                <a:latin typeface="Aptos" panose="020B0004020202020204" pitchFamily="34" charset="0"/>
                <a:ea typeface="Aptos" panose="020B0004020202020204" pitchFamily="34" charset="0"/>
                <a:cs typeface="Times New Roman" panose="02020603050405020304" pitchFamily="18" charset="0"/>
              </a:rPr>
              <a:t>is</a:t>
            </a:r>
            <a:r>
              <a:rPr lang="en-US" sz="1800" dirty="0">
                <a:effectLst/>
                <a:latin typeface="Aptos" panose="020B0004020202020204" pitchFamily="34" charset="0"/>
                <a:ea typeface="Aptos" panose="020B0004020202020204" pitchFamily="34" charset="0"/>
                <a:cs typeface="Times New Roman" panose="02020603050405020304" pitchFamily="18" charset="0"/>
              </a:rPr>
              <a:t> based on a historical contingency. That contingency is the system of tonality that developed in Europe and is unique to that tradition and its progeny. </a:t>
            </a:r>
          </a:p>
          <a:p>
            <a:pPr marL="0" marR="0">
              <a:spcBef>
                <a:spcPts val="0"/>
              </a:spcBef>
              <a:spcAft>
                <a:spcPts val="1200"/>
              </a:spcAft>
            </a:pPr>
            <a:r>
              <a:rPr lang="en-US" sz="1800" dirty="0">
                <a:effectLst/>
                <a:latin typeface="Aptos" panose="020B0004020202020204" pitchFamily="34" charset="0"/>
                <a:ea typeface="Aptos" panose="020B0004020202020204" pitchFamily="34" charset="0"/>
                <a:cs typeface="Times New Roman" panose="02020603050405020304" pitchFamily="18" charset="0"/>
              </a:rPr>
              <a:t>I mentioned already that a dramatic transition is underway in music theory to decenter the topics of harmony and tonality that I’ve been discussing in favor of other musical parameters. Theorization of rhythm </a:t>
            </a:r>
          </a:p>
          <a:p>
            <a:pPr marL="0" marR="0">
              <a:spcBef>
                <a:spcPts val="0"/>
              </a:spcBef>
              <a:spcAft>
                <a:spcPts val="1200"/>
              </a:spcAft>
            </a:pPr>
            <a:r>
              <a:rPr lang="en-US" sz="1800" dirty="0">
                <a:effectLst/>
                <a:latin typeface="Aptos" panose="020B0004020202020204" pitchFamily="34" charset="0"/>
                <a:ea typeface="Aptos" panose="020B0004020202020204" pitchFamily="34" charset="0"/>
                <a:cs typeface="Times New Roman" panose="02020603050405020304" pitchFamily="18" charset="0"/>
              </a:rPr>
              <a:t>In recent years cross-cultural research in music cognition has grown rapidly, with rhythm and meter as an especially dominant topic.</a:t>
            </a:r>
          </a:p>
          <a:p>
            <a:endParaRPr lang="en-US" dirty="0"/>
          </a:p>
        </p:txBody>
      </p:sp>
      <p:sp>
        <p:nvSpPr>
          <p:cNvPr id="4" name="Slide Number Placeholder 3"/>
          <p:cNvSpPr>
            <a:spLocks noGrp="1"/>
          </p:cNvSpPr>
          <p:nvPr>
            <p:ph type="sldNum" sz="quarter" idx="5"/>
          </p:nvPr>
        </p:nvSpPr>
        <p:spPr/>
        <p:txBody>
          <a:bodyPr/>
          <a:lstStyle/>
          <a:p>
            <a:fld id="{897B8225-CF9B-394B-ABA5-9017372D6592}" type="slidenum">
              <a:rPr lang="en-US" smtClean="0"/>
              <a:pPr/>
              <a:t>19</a:t>
            </a:fld>
            <a:endParaRPr lang="en-US" dirty="0"/>
          </a:p>
        </p:txBody>
      </p:sp>
    </p:spTree>
    <p:extLst>
      <p:ext uri="{BB962C8B-B14F-4D97-AF65-F5344CB8AC3E}">
        <p14:creationId xmlns:p14="http://schemas.microsoft.com/office/powerpoint/2010/main" val="5453834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1200"/>
              </a:spcAft>
            </a:pPr>
            <a:r>
              <a:rPr lang="en-US" sz="1800" dirty="0">
                <a:effectLst/>
                <a:latin typeface="Aptos" panose="020B0004020202020204" pitchFamily="34" charset="0"/>
                <a:ea typeface="Aptos" panose="020B0004020202020204" pitchFamily="34" charset="0"/>
                <a:cs typeface="Times New Roman" panose="02020603050405020304" pitchFamily="18" charset="0"/>
              </a:rPr>
              <a:t>One topic that produced some of the earliest cross-cultural studies is Carol </a:t>
            </a:r>
            <a:r>
              <a:rPr lang="en-US" sz="1800" dirty="0" err="1">
                <a:effectLst/>
                <a:latin typeface="Aptos" panose="020B0004020202020204" pitchFamily="34" charset="0"/>
                <a:ea typeface="Aptos" panose="020B0004020202020204" pitchFamily="34" charset="0"/>
                <a:cs typeface="Times New Roman" panose="02020603050405020304" pitchFamily="18" charset="0"/>
              </a:rPr>
              <a:t>Krumhansl’s</a:t>
            </a:r>
            <a:r>
              <a:rPr lang="en-US" sz="1800" dirty="0">
                <a:effectLst/>
                <a:latin typeface="Aptos" panose="020B0004020202020204" pitchFamily="34" charset="0"/>
                <a:ea typeface="Aptos" panose="020B0004020202020204" pitchFamily="34" charset="0"/>
                <a:cs typeface="Times New Roman" panose="02020603050405020304" pitchFamily="18" charset="0"/>
              </a:rPr>
              <a:t> theory of tonal hierarchy. The original version of her theory operated only within the Euro-classical framework, relying on its concepts of key, stability, and musical conventions associated with them. The theory claims that the psychological phenomenon of being in a key corresponds to an assignment of stability values to each of the twelve notes of the chromatic scale with the highest values for the tonic note, followed by the tonic triad, then the basic scale. The original experiments to validate this theory used a probe-tone method. This method involves establishing some musical context and then asking subjects to rate the fit of all twelve pitch-classes following that context. </a:t>
            </a:r>
          </a:p>
          <a:p>
            <a:pPr marL="0" marR="0">
              <a:spcBef>
                <a:spcPts val="0"/>
              </a:spcBef>
              <a:spcAft>
                <a:spcPts val="1200"/>
              </a:spcAft>
            </a:pPr>
            <a:r>
              <a:rPr lang="en-US" sz="1800" dirty="0">
                <a:effectLst/>
                <a:latin typeface="Aptos" panose="020B0004020202020204" pitchFamily="34" charset="0"/>
                <a:ea typeface="Aptos" panose="020B0004020202020204" pitchFamily="34" charset="0"/>
                <a:cs typeface="Times New Roman" panose="02020603050405020304" pitchFamily="18" charset="0"/>
              </a:rPr>
              <a:t>To make this method applicable to outside of the Euro-classical context requires some adjustments. The easiest is to generalize the contexts beyond ones derived from Euro-classical major and minor constructs. More problematic is the probe-tone set, which relies on the Euro-classical convention of 12-tone equal tempered tuning. In addition, the basis for rating probe tones must be meaningful and consistent across participants’ different musical backgrounds. </a:t>
            </a:r>
          </a:p>
          <a:p>
            <a:endParaRPr lang="en-US" dirty="0"/>
          </a:p>
        </p:txBody>
      </p:sp>
      <p:sp>
        <p:nvSpPr>
          <p:cNvPr id="4" name="Slide Number Placeholder 3"/>
          <p:cNvSpPr>
            <a:spLocks noGrp="1"/>
          </p:cNvSpPr>
          <p:nvPr>
            <p:ph type="sldNum" sz="quarter" idx="5"/>
          </p:nvPr>
        </p:nvSpPr>
        <p:spPr/>
        <p:txBody>
          <a:bodyPr/>
          <a:lstStyle/>
          <a:p>
            <a:fld id="{897B8225-CF9B-394B-ABA5-9017372D6592}" type="slidenum">
              <a:rPr lang="en-US" smtClean="0"/>
              <a:pPr/>
              <a:t>20</a:t>
            </a:fld>
            <a:endParaRPr lang="en-US" dirty="0"/>
          </a:p>
        </p:txBody>
      </p:sp>
    </p:spTree>
    <p:extLst>
      <p:ext uri="{BB962C8B-B14F-4D97-AF65-F5344CB8AC3E}">
        <p14:creationId xmlns:p14="http://schemas.microsoft.com/office/powerpoint/2010/main" val="18463998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talk I’m going to draw upon an essay I published recently on the first topic, tonality, and an extension of similar ideas to two other concepts, meter and rock music, drawing from a chapter forthcoming in a Routledge collection on antiblackness edited by Phil Ewell and Joe Feagin. </a:t>
            </a:r>
          </a:p>
          <a:p>
            <a:r>
              <a:rPr lang="en-US" dirty="0"/>
              <a:t>The talk will be divided into three parts, one on each of these concepts. Each argument runs on roughly parallel tracks. </a:t>
            </a:r>
          </a:p>
          <a:p>
            <a:r>
              <a:rPr lang="en-US" dirty="0"/>
              <a:t>Each term is racialized in some way in its origins.</a:t>
            </a:r>
          </a:p>
          <a:p>
            <a:r>
              <a:rPr lang="en-US" dirty="0"/>
              <a:t>There is a subsequent attempt to universalize each term. However, if the intent of universalizing is to mitigate the ethnic discrimination inherent in the term, the effect is the opposite. Rather than shedding its racialized elements, the effect is to treat features of mostly white-created music out as basic and features of more non-white music deviant. </a:t>
            </a:r>
          </a:p>
        </p:txBody>
      </p:sp>
      <p:sp>
        <p:nvSpPr>
          <p:cNvPr id="4" name="Slide Number Placeholder 3"/>
          <p:cNvSpPr>
            <a:spLocks noGrp="1"/>
          </p:cNvSpPr>
          <p:nvPr>
            <p:ph type="sldNum" sz="quarter" idx="5"/>
          </p:nvPr>
        </p:nvSpPr>
        <p:spPr/>
        <p:txBody>
          <a:bodyPr/>
          <a:lstStyle/>
          <a:p>
            <a:fld id="{897B8225-CF9B-394B-ABA5-9017372D6592}" type="slidenum">
              <a:rPr lang="en-US" smtClean="0"/>
              <a:pPr/>
              <a:t>2</a:t>
            </a:fld>
            <a:endParaRPr lang="en-US" dirty="0"/>
          </a:p>
        </p:txBody>
      </p:sp>
    </p:spTree>
    <p:extLst>
      <p:ext uri="{BB962C8B-B14F-4D97-AF65-F5344CB8AC3E}">
        <p14:creationId xmlns:p14="http://schemas.microsoft.com/office/powerpoint/2010/main" val="38076778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1200"/>
              </a:spcAft>
            </a:pPr>
            <a:r>
              <a:rPr lang="en-US" sz="1800" dirty="0">
                <a:effectLst/>
                <a:latin typeface="Aptos" panose="020B0004020202020204" pitchFamily="34" charset="0"/>
                <a:ea typeface="Aptos" panose="020B0004020202020204" pitchFamily="34" charset="0"/>
                <a:cs typeface="Times New Roman" panose="02020603050405020304" pitchFamily="18" charset="0"/>
              </a:rPr>
              <a:t>The other extant cross-cultural study compares Western listeners to Balinese listeners, and is especially notable for the inclusion of a subject population with little to no exposure to Western music. The generalization of the probe-tone paradigm is more strained here. While the concept of out-of-scale tones exists in Balinese music, it is much less prevalent. The pelog tuning theoretically contains seven tones with the scale being a five-note subset, but many gamelans include only the five tones. The slendro tuning has only five tones and no out-of-scale tones. Furthermore, the two systems do not have fixed tunings. Balinese musicians prize the variability of pelog and slendro tunings from one gamelan to another. </a:t>
            </a:r>
          </a:p>
          <a:p>
            <a:pPr marL="0" marR="0">
              <a:spcBef>
                <a:spcPts val="0"/>
              </a:spcBef>
              <a:spcAft>
                <a:spcPts val="1200"/>
              </a:spcAft>
            </a:pPr>
            <a:r>
              <a:rPr lang="en-US" sz="1800" dirty="0">
                <a:effectLst/>
                <a:latin typeface="Aptos" panose="020B0004020202020204" pitchFamily="34" charset="0"/>
                <a:ea typeface="Aptos" panose="020B0004020202020204" pitchFamily="34" charset="0"/>
                <a:cs typeface="Times New Roman" panose="02020603050405020304" pitchFamily="18" charset="0"/>
              </a:rPr>
              <a:t>The results of the study reveal that a group of Balinese musicians from a conservatory and familiar with Western music understood the instructions and rated probe tones similarly to Western listeners. The listeners from a remote village without exposure to Western music disagreed on how they understood the instructions. The authors divided these participants into three groups, one that produced results similar to the conservatory musicians, one that rated probe tones by pitch height, and a third whose answers fit no discernable pattern. Overall, the lack of agreement indicates that the Euro-classical concept of tonal stability does not generalize to all musical traditions. It is cross-cultural but not universal. </a:t>
            </a:r>
          </a:p>
          <a:p>
            <a:pPr marL="0" marR="0">
              <a:spcBef>
                <a:spcPts val="0"/>
              </a:spcBef>
              <a:spcAft>
                <a:spcPts val="1200"/>
              </a:spcAft>
            </a:pPr>
            <a:r>
              <a:rPr lang="en-US" sz="1800" dirty="0">
                <a:effectLst/>
                <a:latin typeface="Aptos" panose="020B0004020202020204" pitchFamily="34" charset="0"/>
                <a:ea typeface="Aptos" panose="020B0004020202020204" pitchFamily="34" charset="0"/>
                <a:cs typeface="Times New Roman" panose="02020603050405020304" pitchFamily="18" charset="0"/>
              </a:rPr>
              <a:t>The fact that we find this only when seeking out populations without exposure to Western music suggests that the concept of tonal stability may be a European cultural export. This is made all the more interesting by the fact that we can trace the practice of characterizing world </a:t>
            </a:r>
            <a:r>
              <a:rPr lang="en-US" sz="1800" dirty="0" err="1">
                <a:effectLst/>
                <a:latin typeface="Aptos" panose="020B0004020202020204" pitchFamily="34" charset="0"/>
                <a:ea typeface="Aptos" panose="020B0004020202020204" pitchFamily="34" charset="0"/>
                <a:cs typeface="Times New Roman" panose="02020603050405020304" pitchFamily="18" charset="0"/>
              </a:rPr>
              <a:t>musics</a:t>
            </a:r>
            <a:r>
              <a:rPr lang="en-US" sz="1800" dirty="0">
                <a:effectLst/>
                <a:latin typeface="Aptos" panose="020B0004020202020204" pitchFamily="34" charset="0"/>
                <a:ea typeface="Aptos" panose="020B0004020202020204" pitchFamily="34" charset="0"/>
                <a:cs typeface="Times New Roman" panose="02020603050405020304" pitchFamily="18" charset="0"/>
              </a:rPr>
              <a:t> by their scales to Fétis. His assumption that each musical tradition had its own tonality was a colonialist attempt to interpret all </a:t>
            </a:r>
            <a:r>
              <a:rPr lang="en-US" sz="1800" dirty="0" err="1">
                <a:effectLst/>
                <a:latin typeface="Aptos" panose="020B0004020202020204" pitchFamily="34" charset="0"/>
                <a:ea typeface="Aptos" panose="020B0004020202020204" pitchFamily="34" charset="0"/>
                <a:cs typeface="Times New Roman" panose="02020603050405020304" pitchFamily="18" charset="0"/>
              </a:rPr>
              <a:t>musics</a:t>
            </a:r>
            <a:r>
              <a:rPr lang="en-US" sz="1800" dirty="0">
                <a:effectLst/>
                <a:latin typeface="Aptos" panose="020B0004020202020204" pitchFamily="34" charset="0"/>
                <a:ea typeface="Aptos" panose="020B0004020202020204" pitchFamily="34" charset="0"/>
                <a:cs typeface="Times New Roman" panose="02020603050405020304" pitchFamily="18" charset="0"/>
              </a:rPr>
              <a:t> within a Euro-classical theoretical framework. The fact that those traditions looked impoverished within this framework, at best having scales, but not implicative tones or functional harmony, occasioned the explicitly racist premise of </a:t>
            </a:r>
            <a:r>
              <a:rPr lang="en-US" sz="1800" dirty="0" err="1">
                <a:effectLst/>
                <a:latin typeface="Aptos" panose="020B0004020202020204" pitchFamily="34" charset="0"/>
                <a:ea typeface="Aptos" panose="020B0004020202020204" pitchFamily="34" charset="0"/>
                <a:cs typeface="Times New Roman" panose="02020603050405020304" pitchFamily="18" charset="0"/>
              </a:rPr>
              <a:t>Fétis’s</a:t>
            </a:r>
            <a:r>
              <a:rPr lang="en-US" sz="1800" dirty="0">
                <a:effectLst/>
                <a:latin typeface="Aptos" panose="020B0004020202020204" pitchFamily="34" charset="0"/>
                <a:ea typeface="Aptos" panose="020B0004020202020204" pitchFamily="34" charset="0"/>
                <a:cs typeface="Times New Roman" panose="02020603050405020304" pitchFamily="18" charset="0"/>
              </a:rPr>
              <a:t> last major work. It is also the beginning of a process where traditions like Hindustani raga and Arabic maqam began to adopt concepts of scale and tonal stability from Euro-classical theory. </a:t>
            </a:r>
          </a:p>
          <a:p>
            <a:endParaRPr lang="en-US" dirty="0"/>
          </a:p>
        </p:txBody>
      </p:sp>
      <p:sp>
        <p:nvSpPr>
          <p:cNvPr id="4" name="Slide Number Placeholder 3"/>
          <p:cNvSpPr>
            <a:spLocks noGrp="1"/>
          </p:cNvSpPr>
          <p:nvPr>
            <p:ph type="sldNum" sz="quarter" idx="5"/>
          </p:nvPr>
        </p:nvSpPr>
        <p:spPr/>
        <p:txBody>
          <a:bodyPr/>
          <a:lstStyle/>
          <a:p>
            <a:fld id="{897B8225-CF9B-394B-ABA5-9017372D6592}" type="slidenum">
              <a:rPr lang="en-US" smtClean="0"/>
              <a:pPr/>
              <a:t>21</a:t>
            </a:fld>
            <a:endParaRPr lang="en-US" dirty="0"/>
          </a:p>
        </p:txBody>
      </p:sp>
    </p:spTree>
    <p:extLst>
      <p:ext uri="{BB962C8B-B14F-4D97-AF65-F5344CB8AC3E}">
        <p14:creationId xmlns:p14="http://schemas.microsoft.com/office/powerpoint/2010/main" val="888969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ptos" panose="020B0004020202020204" pitchFamily="34" charset="0"/>
                <a:ea typeface="Aptos" panose="020B0004020202020204" pitchFamily="34" charset="0"/>
                <a:cs typeface="Times New Roman" panose="02020603050405020304" pitchFamily="18" charset="0"/>
              </a:rPr>
              <a:t>On a closer look, however, the results of this study are also evidence for a possible deeper cross-cultural theory. If the idea of tonal stability is not universal, and if </a:t>
            </a:r>
            <a:r>
              <a:rPr lang="en-US" sz="1800" dirty="0" err="1">
                <a:effectLst/>
                <a:latin typeface="Aptos" panose="020B0004020202020204" pitchFamily="34" charset="0"/>
                <a:ea typeface="Aptos" panose="020B0004020202020204" pitchFamily="34" charset="0"/>
                <a:cs typeface="Times New Roman" panose="02020603050405020304" pitchFamily="18" charset="0"/>
              </a:rPr>
              <a:t>Hinustani</a:t>
            </a:r>
            <a:r>
              <a:rPr lang="en-US" sz="1800" dirty="0">
                <a:effectLst/>
                <a:latin typeface="Aptos" panose="020B0004020202020204" pitchFamily="34" charset="0"/>
                <a:ea typeface="Aptos" panose="020B0004020202020204" pitchFamily="34" charset="0"/>
                <a:cs typeface="Times New Roman" panose="02020603050405020304" pitchFamily="18" charset="0"/>
              </a:rPr>
              <a:t> and Balinese conservatory musicians use the term meaningfully and consistently because of their familiarity with Western music, then it is remarkable that a subset of the remote villagers produced rating patterns that matched the conservatory students.</a:t>
            </a:r>
          </a:p>
          <a:p>
            <a:endParaRPr lang="en-US" dirty="0"/>
          </a:p>
        </p:txBody>
      </p:sp>
      <p:sp>
        <p:nvSpPr>
          <p:cNvPr id="4" name="Slide Number Placeholder 3"/>
          <p:cNvSpPr>
            <a:spLocks noGrp="1"/>
          </p:cNvSpPr>
          <p:nvPr>
            <p:ph type="sldNum" sz="quarter" idx="5"/>
          </p:nvPr>
        </p:nvSpPr>
        <p:spPr/>
        <p:txBody>
          <a:bodyPr/>
          <a:lstStyle/>
          <a:p>
            <a:fld id="{897B8225-CF9B-394B-ABA5-9017372D6592}" type="slidenum">
              <a:rPr lang="en-US" smtClean="0"/>
              <a:pPr/>
              <a:t>22</a:t>
            </a:fld>
            <a:endParaRPr lang="en-US" dirty="0"/>
          </a:p>
        </p:txBody>
      </p:sp>
    </p:spTree>
    <p:extLst>
      <p:ext uri="{BB962C8B-B14F-4D97-AF65-F5344CB8AC3E}">
        <p14:creationId xmlns:p14="http://schemas.microsoft.com/office/powerpoint/2010/main" val="33803673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ptos" panose="020B0004020202020204" pitchFamily="34" charset="0"/>
                <a:ea typeface="Aptos" panose="020B0004020202020204" pitchFamily="34" charset="0"/>
                <a:cs typeface="Times New Roman" panose="02020603050405020304" pitchFamily="18" charset="0"/>
              </a:rPr>
              <a:t>Furthermore the pattern is striking in that it seems to be based on a generalized circle of fifths, with ratings decreasing regular with fifths distance from the gong tone. These intervals only very roughly approximate acoustical fifths in tuning but they all span four scale steps and are called </a:t>
            </a:r>
            <a:r>
              <a:rPr lang="en-US" sz="1800" i="1" dirty="0" err="1">
                <a:effectLst/>
                <a:latin typeface="Aptos" panose="020B0004020202020204" pitchFamily="34" charset="0"/>
                <a:ea typeface="Aptos" panose="020B0004020202020204" pitchFamily="34" charset="0"/>
                <a:cs typeface="Times New Roman" panose="02020603050405020304" pitchFamily="18" charset="0"/>
              </a:rPr>
              <a:t>ngempat</a:t>
            </a:r>
            <a:r>
              <a:rPr lang="en-US" sz="1800" dirty="0">
                <a:effectLst/>
                <a:latin typeface="Aptos" panose="020B0004020202020204" pitchFamily="34" charset="0"/>
                <a:ea typeface="Aptos" panose="020B0004020202020204" pitchFamily="34" charset="0"/>
                <a:cs typeface="Times New Roman" panose="02020603050405020304" pitchFamily="18" charset="0"/>
              </a:rPr>
              <a:t> in Balinese and </a:t>
            </a:r>
            <a:r>
              <a:rPr lang="en-US" sz="1800" i="1" dirty="0" err="1">
                <a:effectLst/>
                <a:latin typeface="Aptos" panose="020B0004020202020204" pitchFamily="34" charset="0"/>
                <a:ea typeface="Aptos" panose="020B0004020202020204" pitchFamily="34" charset="0"/>
                <a:cs typeface="Times New Roman" panose="02020603050405020304" pitchFamily="18" charset="0"/>
              </a:rPr>
              <a:t>kempyung</a:t>
            </a:r>
            <a:r>
              <a:rPr lang="en-US" sz="1800" dirty="0">
                <a:effectLst/>
                <a:latin typeface="Aptos" panose="020B0004020202020204" pitchFamily="34" charset="0"/>
                <a:ea typeface="Aptos" panose="020B0004020202020204" pitchFamily="34" charset="0"/>
                <a:cs typeface="Times New Roman" panose="02020603050405020304" pitchFamily="18" charset="0"/>
              </a:rPr>
              <a:t> in Javanese, playing a special role in the traditional theory of both styles. The organization of pitch materials by fifths is very widespread and found in musical practices that are not historically related. It is probably, therefore, a part of the general human capacity for music. </a:t>
            </a:r>
          </a:p>
          <a:p>
            <a:endParaRPr lang="en-US" dirty="0"/>
          </a:p>
        </p:txBody>
      </p:sp>
      <p:sp>
        <p:nvSpPr>
          <p:cNvPr id="4" name="Slide Number Placeholder 3"/>
          <p:cNvSpPr>
            <a:spLocks noGrp="1"/>
          </p:cNvSpPr>
          <p:nvPr>
            <p:ph type="sldNum" sz="quarter" idx="5"/>
          </p:nvPr>
        </p:nvSpPr>
        <p:spPr/>
        <p:txBody>
          <a:bodyPr/>
          <a:lstStyle/>
          <a:p>
            <a:fld id="{897B8225-CF9B-394B-ABA5-9017372D6592}" type="slidenum">
              <a:rPr lang="en-US" smtClean="0"/>
              <a:pPr/>
              <a:t>23</a:t>
            </a:fld>
            <a:endParaRPr lang="en-US" dirty="0"/>
          </a:p>
        </p:txBody>
      </p:sp>
    </p:spTree>
    <p:extLst>
      <p:ext uri="{BB962C8B-B14F-4D97-AF65-F5344CB8AC3E}">
        <p14:creationId xmlns:p14="http://schemas.microsoft.com/office/powerpoint/2010/main" val="34869046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Time-discreteness is an unstated premise</a:t>
            </a:r>
          </a:p>
        </p:txBody>
      </p:sp>
      <p:sp>
        <p:nvSpPr>
          <p:cNvPr id="4" name="Slide Number Placeholder 3"/>
          <p:cNvSpPr>
            <a:spLocks noGrp="1"/>
          </p:cNvSpPr>
          <p:nvPr>
            <p:ph type="sldNum" sz="quarter" idx="5"/>
          </p:nvPr>
        </p:nvSpPr>
        <p:spPr/>
        <p:txBody>
          <a:bodyPr/>
          <a:lstStyle/>
          <a:p>
            <a:fld id="{897B8225-CF9B-394B-ABA5-9017372D6592}" type="slidenum">
              <a:rPr lang="en-US" smtClean="0"/>
              <a:pPr/>
              <a:t>26</a:t>
            </a:fld>
            <a:endParaRPr lang="en-US" dirty="0"/>
          </a:p>
        </p:txBody>
      </p:sp>
    </p:spTree>
    <p:extLst>
      <p:ext uri="{BB962C8B-B14F-4D97-AF65-F5344CB8AC3E}">
        <p14:creationId xmlns:p14="http://schemas.microsoft.com/office/powerpoint/2010/main" val="29907915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concept of meter has changed from something specific to notation to something psychology. The cognitive capacity associated with it is entrainment, the ability of humans to synchronize to regularity in a stimulus. Entrainment is often equated with meter, but what many people miss is that the theory of entrainment only implies that humans are sensitive to periodicities, not that there is a hierarchy constraint on those periodicities. But because that’s an essential component of the theory of meter, we often assume that research on entrainment supports it, even if it does not. </a:t>
            </a:r>
          </a:p>
          <a:p>
            <a:endParaRPr lang="en-US" dirty="0"/>
          </a:p>
          <a:p>
            <a:r>
              <a:rPr lang="en-US" dirty="0"/>
              <a:t>Ed Large is working on this, but even if he has an explanation of why hierarchical meters are </a:t>
            </a:r>
            <a:r>
              <a:rPr lang="en-US" i="1" dirty="0"/>
              <a:t>likely</a:t>
            </a:r>
            <a:r>
              <a:rPr lang="en-US" i="0" dirty="0"/>
              <a:t>, it does not imply they are a </a:t>
            </a:r>
            <a:r>
              <a:rPr lang="en-US" i="1" dirty="0"/>
              <a:t>logically necessary</a:t>
            </a:r>
            <a:r>
              <a:rPr lang="en-US" i="0" dirty="0"/>
              <a:t> (a well-formedness constraint)</a:t>
            </a:r>
            <a:endParaRPr lang="en-US" dirty="0"/>
          </a:p>
        </p:txBody>
      </p:sp>
      <p:sp>
        <p:nvSpPr>
          <p:cNvPr id="4" name="Slide Number Placeholder 3"/>
          <p:cNvSpPr>
            <a:spLocks noGrp="1"/>
          </p:cNvSpPr>
          <p:nvPr>
            <p:ph type="sldNum" sz="quarter" idx="5"/>
          </p:nvPr>
        </p:nvSpPr>
        <p:spPr/>
        <p:txBody>
          <a:bodyPr/>
          <a:lstStyle/>
          <a:p>
            <a:fld id="{897B8225-CF9B-394B-ABA5-9017372D6592}" type="slidenum">
              <a:rPr lang="en-US" smtClean="0"/>
              <a:pPr/>
              <a:t>27</a:t>
            </a:fld>
            <a:endParaRPr lang="en-US" dirty="0"/>
          </a:p>
        </p:txBody>
      </p:sp>
    </p:spTree>
    <p:extLst>
      <p:ext uri="{BB962C8B-B14F-4D97-AF65-F5344CB8AC3E}">
        <p14:creationId xmlns:p14="http://schemas.microsoft.com/office/powerpoint/2010/main" val="18430652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ptos" panose="020B0004020202020204" pitchFamily="34" charset="0"/>
                <a:ea typeface="Aptos" panose="020B0004020202020204" pitchFamily="34" charset="0"/>
                <a:cs typeface="Times New Roman" panose="02020603050405020304" pitchFamily="18" charset="0"/>
              </a:rPr>
              <a:t>Let’s start by modeling entrainment with sinusoidal functions. There are other kinds of functions we might use, but the important feature is that the function is smooth and continuous in time. Sinusoidal functions are the simplest periodic function of this kind. The function here is a possible psychological model for a simple beat at 80 BPM. The height of the curve might represent expectancy, how strongly the listener expects an event at that timepoint. It also might represent physical or virtual body movement in coordination with some musical stimulus. </a:t>
            </a:r>
          </a:p>
          <a:p>
            <a:endParaRPr lang="en-US" dirty="0"/>
          </a:p>
        </p:txBody>
      </p:sp>
      <p:sp>
        <p:nvSpPr>
          <p:cNvPr id="4" name="Slide Number Placeholder 3"/>
          <p:cNvSpPr>
            <a:spLocks noGrp="1"/>
          </p:cNvSpPr>
          <p:nvPr>
            <p:ph type="sldNum" sz="quarter" idx="5"/>
          </p:nvPr>
        </p:nvSpPr>
        <p:spPr/>
        <p:txBody>
          <a:bodyPr/>
          <a:lstStyle/>
          <a:p>
            <a:fld id="{897B8225-CF9B-394B-ABA5-9017372D6592}" type="slidenum">
              <a:rPr lang="en-US" smtClean="0"/>
              <a:pPr/>
              <a:t>29</a:t>
            </a:fld>
            <a:endParaRPr lang="en-US" dirty="0"/>
          </a:p>
        </p:txBody>
      </p:sp>
    </p:spTree>
    <p:extLst>
      <p:ext uri="{BB962C8B-B14F-4D97-AF65-F5344CB8AC3E}">
        <p14:creationId xmlns:p14="http://schemas.microsoft.com/office/powerpoint/2010/main" val="41472697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ptos" panose="020B0004020202020204" pitchFamily="34" charset="0"/>
                <a:ea typeface="Aptos" panose="020B0004020202020204" pitchFamily="34" charset="0"/>
                <a:cs typeface="Times New Roman" panose="02020603050405020304" pitchFamily="18" charset="0"/>
              </a:rPr>
              <a:t>This model of an expectancy function over time makes it easy to represent multiple metrical levels.  For instance the expectancy function for a duple subdivision of this 80 BPM beat is a sinusoidal function at twice the frequency. The combined expectancy function is just a sum of these. </a:t>
            </a:r>
          </a:p>
          <a:p>
            <a:endParaRPr lang="en-US" dirty="0"/>
          </a:p>
        </p:txBody>
      </p:sp>
      <p:sp>
        <p:nvSpPr>
          <p:cNvPr id="4" name="Slide Number Placeholder 3"/>
          <p:cNvSpPr>
            <a:spLocks noGrp="1"/>
          </p:cNvSpPr>
          <p:nvPr>
            <p:ph type="sldNum" sz="quarter" idx="5"/>
          </p:nvPr>
        </p:nvSpPr>
        <p:spPr/>
        <p:txBody>
          <a:bodyPr/>
          <a:lstStyle/>
          <a:p>
            <a:fld id="{897B8225-CF9B-394B-ABA5-9017372D6592}" type="slidenum">
              <a:rPr lang="en-US" smtClean="0"/>
              <a:pPr/>
              <a:t>30</a:t>
            </a:fld>
            <a:endParaRPr lang="en-US" dirty="0"/>
          </a:p>
        </p:txBody>
      </p:sp>
    </p:spTree>
    <p:extLst>
      <p:ext uri="{BB962C8B-B14F-4D97-AF65-F5344CB8AC3E}">
        <p14:creationId xmlns:p14="http://schemas.microsoft.com/office/powerpoint/2010/main" val="30905082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1200"/>
              </a:spcAft>
            </a:pPr>
            <a:r>
              <a:rPr lang="en-US" sz="1800" dirty="0">
                <a:effectLst/>
                <a:latin typeface="Aptos" panose="020B0004020202020204" pitchFamily="34" charset="0"/>
                <a:ea typeface="Aptos" panose="020B0004020202020204" pitchFamily="34" charset="0"/>
                <a:cs typeface="Times New Roman" panose="02020603050405020304" pitchFamily="18" charset="0"/>
              </a:rPr>
              <a:t>For instance, instead of combining our frequency-8 function with a frequency-4 function, we could combine it with a frequency of 3. If we put a rhythmic event at each peak of this function, we get the </a:t>
            </a:r>
            <a:r>
              <a:rPr lang="en-US" sz="1800" i="1" dirty="0">
                <a:effectLst/>
                <a:latin typeface="Aptos" panose="020B0004020202020204" pitchFamily="34" charset="0"/>
                <a:ea typeface="Aptos" panose="020B0004020202020204" pitchFamily="34" charset="0"/>
                <a:cs typeface="Times New Roman" panose="02020603050405020304" pitchFamily="18" charset="0"/>
              </a:rPr>
              <a:t>tresillo</a:t>
            </a:r>
            <a:r>
              <a:rPr lang="en-US" sz="1800" dirty="0">
                <a:effectLst/>
                <a:latin typeface="Aptos" panose="020B0004020202020204" pitchFamily="34" charset="0"/>
                <a:ea typeface="Aptos" panose="020B0004020202020204" pitchFamily="34" charset="0"/>
                <a:cs typeface="Times New Roman" panose="02020603050405020304" pitchFamily="18" charset="0"/>
              </a:rPr>
              <a:t> rhythm, a foundational rhythm for many diverse musical styles. If we want to add more rhythmic events, we could use the next two peaks and get the related </a:t>
            </a:r>
            <a:r>
              <a:rPr lang="en-US" sz="1800" i="1" dirty="0">
                <a:effectLst/>
                <a:latin typeface="Aptos" panose="020B0004020202020204" pitchFamily="34" charset="0"/>
                <a:ea typeface="Aptos" panose="020B0004020202020204" pitchFamily="34" charset="0"/>
                <a:cs typeface="Times New Roman" panose="02020603050405020304" pitchFamily="18" charset="0"/>
              </a:rPr>
              <a:t>cinquillo</a:t>
            </a:r>
            <a:r>
              <a:rPr lang="en-US" sz="1800" dirty="0">
                <a:effectLst/>
                <a:latin typeface="Aptos" panose="020B0004020202020204" pitchFamily="34" charset="0"/>
                <a:ea typeface="Aptos" panose="020B0004020202020204" pitchFamily="34" charset="0"/>
                <a:cs typeface="Times New Roman" panose="02020603050405020304" pitchFamily="18" charset="0"/>
              </a:rPr>
              <a:t> rhythm. These two rhythms also result from combining functions at frequencies 8 and 5. </a:t>
            </a:r>
          </a:p>
          <a:p>
            <a:pPr marL="0" marR="0">
              <a:spcBef>
                <a:spcPts val="0"/>
              </a:spcBef>
              <a:spcAft>
                <a:spcPts val="1200"/>
              </a:spcAft>
            </a:pPr>
            <a:r>
              <a:rPr lang="en-US" sz="1800" dirty="0">
                <a:effectLst/>
                <a:latin typeface="Aptos" panose="020B0004020202020204" pitchFamily="34" charset="0"/>
                <a:ea typeface="Aptos" panose="020B0004020202020204" pitchFamily="34" charset="0"/>
                <a:cs typeface="Times New Roman" panose="02020603050405020304" pitchFamily="18" charset="0"/>
              </a:rPr>
              <a:t>Making the model time-continuous is crucial. With a time-discrete model, combinations of functions like these would result in a polyrhythm, greatly increasing the complexity of the metrical model. Psychologists have rightly resisted the idea that </a:t>
            </a:r>
            <a:r>
              <a:rPr lang="en-US" sz="1800" dirty="0" err="1">
                <a:effectLst/>
                <a:latin typeface="Aptos" panose="020B0004020202020204" pitchFamily="34" charset="0"/>
                <a:ea typeface="Aptos" panose="020B0004020202020204" pitchFamily="34" charset="0"/>
                <a:cs typeface="Times New Roman" panose="02020603050405020304" pitchFamily="18" charset="0"/>
              </a:rPr>
              <a:t>polymeter</a:t>
            </a:r>
            <a:r>
              <a:rPr lang="en-US" sz="1800" dirty="0">
                <a:effectLst/>
                <a:latin typeface="Aptos" panose="020B0004020202020204" pitchFamily="34" charset="0"/>
                <a:ea typeface="Aptos" panose="020B0004020202020204" pitchFamily="34" charset="0"/>
                <a:cs typeface="Times New Roman" panose="02020603050405020304" pitchFamily="18" charset="0"/>
              </a:rPr>
              <a:t> could be a psychological phenomenon because of this complexity. However, the complexity does not compound this way with the time-continuous model. The </a:t>
            </a:r>
            <a:r>
              <a:rPr lang="en-US" sz="1800" i="1" dirty="0">
                <a:effectLst/>
                <a:latin typeface="Aptos" panose="020B0004020202020204" pitchFamily="34" charset="0"/>
                <a:ea typeface="Aptos" panose="020B0004020202020204" pitchFamily="34" charset="0"/>
                <a:cs typeface="Times New Roman" panose="02020603050405020304" pitchFamily="18" charset="0"/>
              </a:rPr>
              <a:t>tresillo</a:t>
            </a:r>
            <a:r>
              <a:rPr lang="en-US" sz="1800" dirty="0">
                <a:effectLst/>
                <a:latin typeface="Aptos" panose="020B0004020202020204" pitchFamily="34" charset="0"/>
                <a:ea typeface="Aptos" panose="020B0004020202020204" pitchFamily="34" charset="0"/>
                <a:cs typeface="Times New Roman" panose="02020603050405020304" pitchFamily="18" charset="0"/>
              </a:rPr>
              <a:t> can be a plausible psychological meter. </a:t>
            </a:r>
          </a:p>
          <a:p>
            <a:pPr marL="0" marR="0">
              <a:spcBef>
                <a:spcPts val="0"/>
              </a:spcBef>
              <a:spcAft>
                <a:spcPts val="1200"/>
              </a:spcAft>
            </a:pPr>
            <a:r>
              <a:rPr lang="en-US" sz="1800" dirty="0">
                <a:effectLst/>
                <a:latin typeface="Aptos" panose="020B0004020202020204" pitchFamily="34" charset="0"/>
                <a:ea typeface="Aptos" panose="020B0004020202020204" pitchFamily="34" charset="0"/>
                <a:cs typeface="Times New Roman" panose="02020603050405020304" pitchFamily="18" charset="0"/>
              </a:rPr>
              <a:t>This is very different than the conventional account, which claims that the </a:t>
            </a:r>
            <a:r>
              <a:rPr lang="en-US" sz="1800" i="1" dirty="0">
                <a:effectLst/>
                <a:latin typeface="Aptos" panose="020B0004020202020204" pitchFamily="34" charset="0"/>
                <a:ea typeface="Aptos" panose="020B0004020202020204" pitchFamily="34" charset="0"/>
                <a:cs typeface="Times New Roman" panose="02020603050405020304" pitchFamily="18" charset="0"/>
              </a:rPr>
              <a:t>tresillo</a:t>
            </a:r>
            <a:r>
              <a:rPr lang="en-US" sz="1800" dirty="0">
                <a:effectLst/>
                <a:latin typeface="Aptos" panose="020B0004020202020204" pitchFamily="34" charset="0"/>
                <a:ea typeface="Aptos" panose="020B0004020202020204" pitchFamily="34" charset="0"/>
                <a:cs typeface="Times New Roman" panose="02020603050405020304" pitchFamily="18" charset="0"/>
              </a:rPr>
              <a:t> is a kind of syncopation. According to this description, the meter has four beats per cycle and the rhythm goes against the meter. The assumptions built into the traditional Euro-classical concept leave no alternative. If, as I conjecture here, it is possible for the </a:t>
            </a:r>
            <a:r>
              <a:rPr lang="en-US" sz="1800" i="1" dirty="0">
                <a:effectLst/>
                <a:latin typeface="Aptos" panose="020B0004020202020204" pitchFamily="34" charset="0"/>
                <a:ea typeface="Aptos" panose="020B0004020202020204" pitchFamily="34" charset="0"/>
                <a:cs typeface="Times New Roman" panose="02020603050405020304" pitchFamily="18" charset="0"/>
              </a:rPr>
              <a:t>tresillo</a:t>
            </a:r>
            <a:r>
              <a:rPr lang="en-US" sz="1800" dirty="0">
                <a:effectLst/>
                <a:latin typeface="Aptos" panose="020B0004020202020204" pitchFamily="34" charset="0"/>
                <a:ea typeface="Aptos" panose="020B0004020202020204" pitchFamily="34" charset="0"/>
                <a:cs typeface="Times New Roman" panose="02020603050405020304" pitchFamily="18" charset="0"/>
              </a:rPr>
              <a:t> to act as a meter for music based on it, then the Euro-classical theory is acting as a colonialist force when we claim that the </a:t>
            </a:r>
            <a:r>
              <a:rPr lang="en-US" sz="1800" i="1" dirty="0">
                <a:effectLst/>
                <a:latin typeface="Aptos" panose="020B0004020202020204" pitchFamily="34" charset="0"/>
                <a:ea typeface="Aptos" panose="020B0004020202020204" pitchFamily="34" charset="0"/>
                <a:cs typeface="Times New Roman" panose="02020603050405020304" pitchFamily="18" charset="0"/>
              </a:rPr>
              <a:t>tresillo </a:t>
            </a:r>
            <a:r>
              <a:rPr lang="en-US" sz="1800" dirty="0">
                <a:effectLst/>
                <a:latin typeface="Aptos" panose="020B0004020202020204" pitchFamily="34" charset="0"/>
                <a:ea typeface="Aptos" panose="020B0004020202020204" pitchFamily="34" charset="0"/>
                <a:cs typeface="Times New Roman" panose="02020603050405020304" pitchFamily="18" charset="0"/>
              </a:rPr>
              <a:t>can only be a syncopated rhythm, not a meter. What I find especially notable about this example of colonialist music theory is that it operates quite effectively without individuals having any colonialist intent. It requires an active deconstruction of the received concept of meter to become aware of the colonialist regime. </a:t>
            </a:r>
          </a:p>
          <a:p>
            <a:pPr marL="0" marR="0">
              <a:spcBef>
                <a:spcPts val="0"/>
              </a:spcBef>
              <a:spcAft>
                <a:spcPts val="1200"/>
              </a:spcAft>
            </a:pPr>
            <a:r>
              <a:rPr lang="en-US" sz="1800" dirty="0">
                <a:effectLst/>
                <a:latin typeface="Aptos" panose="020B0004020202020204" pitchFamily="34" charset="0"/>
                <a:ea typeface="Aptos" panose="020B0004020202020204" pitchFamily="34" charset="0"/>
                <a:cs typeface="Times New Roman" panose="02020603050405020304" pitchFamily="18" charset="0"/>
              </a:rPr>
              <a:t>Although I do not have direct psychological or neurological evidence for this tresillo meter, there is plenty of circumstantial evidence. </a:t>
            </a:r>
            <a:r>
              <a:rPr lang="en-US" sz="1800" i="1" dirty="0">
                <a:effectLst/>
                <a:latin typeface="Aptos" panose="020B0004020202020204" pitchFamily="34" charset="0"/>
                <a:ea typeface="Aptos" panose="020B0004020202020204" pitchFamily="34" charset="0"/>
                <a:cs typeface="Times New Roman" panose="02020603050405020304" pitchFamily="18" charset="0"/>
              </a:rPr>
              <a:t>Tresillo</a:t>
            </a:r>
            <a:r>
              <a:rPr lang="en-US" sz="1800" dirty="0">
                <a:effectLst/>
                <a:latin typeface="Aptos" panose="020B0004020202020204" pitchFamily="34" charset="0"/>
                <a:ea typeface="Aptos" panose="020B0004020202020204" pitchFamily="34" charset="0"/>
                <a:cs typeface="Times New Roman" panose="02020603050405020304" pitchFamily="18" charset="0"/>
              </a:rPr>
              <a:t>-based music is common and occurs in </a:t>
            </a:r>
            <a:r>
              <a:rPr lang="en-US" sz="1800" dirty="0" err="1">
                <a:effectLst/>
                <a:latin typeface="Aptos" panose="020B0004020202020204" pitchFamily="34" charset="0"/>
                <a:ea typeface="Aptos" panose="020B0004020202020204" pitchFamily="34" charset="0"/>
                <a:cs typeface="Times New Roman" panose="02020603050405020304" pitchFamily="18" charset="0"/>
              </a:rPr>
              <a:t>musics</a:t>
            </a:r>
            <a:r>
              <a:rPr lang="en-US" sz="1800" dirty="0">
                <a:effectLst/>
                <a:latin typeface="Aptos" panose="020B0004020202020204" pitchFamily="34" charset="0"/>
                <a:ea typeface="Aptos" panose="020B0004020202020204" pitchFamily="34" charset="0"/>
                <a:cs typeface="Times New Roman" panose="02020603050405020304" pitchFamily="18" charset="0"/>
              </a:rPr>
              <a:t> with no direct phylogenic connection, such as Balinese and </a:t>
            </a:r>
            <a:r>
              <a:rPr lang="en-US" sz="1800" dirty="0" err="1">
                <a:effectLst/>
                <a:latin typeface="Aptos" panose="020B0004020202020204" pitchFamily="34" charset="0"/>
                <a:ea typeface="Aptos" panose="020B0004020202020204" pitchFamily="34" charset="0"/>
                <a:cs typeface="Times New Roman" panose="02020603050405020304" pitchFamily="18" charset="0"/>
              </a:rPr>
              <a:t>Carribean</a:t>
            </a:r>
            <a:r>
              <a:rPr lang="en-US" sz="1800" dirty="0">
                <a:effectLst/>
                <a:latin typeface="Aptos" panose="020B0004020202020204" pitchFamily="34" charset="0"/>
                <a:ea typeface="Aptos" panose="020B0004020202020204" pitchFamily="34" charset="0"/>
                <a:cs typeface="Times New Roman" panose="02020603050405020304" pitchFamily="18" charset="0"/>
              </a:rPr>
              <a:t> styles. These </a:t>
            </a:r>
            <a:r>
              <a:rPr lang="en-US" sz="1800" dirty="0" err="1">
                <a:effectLst/>
                <a:latin typeface="Aptos" panose="020B0004020202020204" pitchFamily="34" charset="0"/>
                <a:ea typeface="Aptos" panose="020B0004020202020204" pitchFamily="34" charset="0"/>
                <a:cs typeface="Times New Roman" panose="02020603050405020304" pitchFamily="18" charset="0"/>
              </a:rPr>
              <a:t>musics</a:t>
            </a:r>
            <a:r>
              <a:rPr lang="en-US" sz="1800" dirty="0">
                <a:effectLst/>
                <a:latin typeface="Aptos" panose="020B0004020202020204" pitchFamily="34" charset="0"/>
                <a:ea typeface="Aptos" panose="020B0004020202020204" pitchFamily="34" charset="0"/>
                <a:cs typeface="Times New Roman" panose="02020603050405020304" pitchFamily="18" charset="0"/>
              </a:rPr>
              <a:t> can maintain a tresillo groove while articulating a variety of rhythms, much as we typical sustain conventional meters despite syncopations and unarticulated beats. According to conventional metrical theory, the tresillo is just a rhythm. There is no obvious reason it should be privileged among the many rhythms possible in an 8-beat cycle. According to the model of continuous periodic functions, on the other hand, the </a:t>
            </a:r>
            <a:r>
              <a:rPr lang="en-US" sz="1800" i="1" dirty="0">
                <a:effectLst/>
                <a:latin typeface="Aptos" panose="020B0004020202020204" pitchFamily="34" charset="0"/>
                <a:ea typeface="Aptos" panose="020B0004020202020204" pitchFamily="34" charset="0"/>
                <a:cs typeface="Times New Roman" panose="02020603050405020304" pitchFamily="18" charset="0"/>
              </a:rPr>
              <a:t>tresillo </a:t>
            </a:r>
            <a:r>
              <a:rPr lang="en-US" sz="1800" dirty="0">
                <a:effectLst/>
                <a:latin typeface="Aptos" panose="020B0004020202020204" pitchFamily="34" charset="0"/>
                <a:ea typeface="Aptos" panose="020B0004020202020204" pitchFamily="34" charset="0"/>
                <a:cs typeface="Times New Roman" panose="02020603050405020304" pitchFamily="18" charset="0"/>
              </a:rPr>
              <a:t>is special; it is one of the simplest of small set of possible meters based on co-prime frequencies. </a:t>
            </a:r>
          </a:p>
          <a:p>
            <a:endParaRPr lang="en-US" dirty="0"/>
          </a:p>
        </p:txBody>
      </p:sp>
      <p:sp>
        <p:nvSpPr>
          <p:cNvPr id="4" name="Slide Number Placeholder 3"/>
          <p:cNvSpPr>
            <a:spLocks noGrp="1"/>
          </p:cNvSpPr>
          <p:nvPr>
            <p:ph type="sldNum" sz="quarter" idx="5"/>
          </p:nvPr>
        </p:nvSpPr>
        <p:spPr/>
        <p:txBody>
          <a:bodyPr/>
          <a:lstStyle/>
          <a:p>
            <a:fld id="{897B8225-CF9B-394B-ABA5-9017372D6592}" type="slidenum">
              <a:rPr lang="en-US" smtClean="0"/>
              <a:pPr/>
              <a:t>31</a:t>
            </a:fld>
            <a:endParaRPr lang="en-US" dirty="0"/>
          </a:p>
        </p:txBody>
      </p:sp>
    </p:spTree>
    <p:extLst>
      <p:ext uri="{BB962C8B-B14F-4D97-AF65-F5344CB8AC3E}">
        <p14:creationId xmlns:p14="http://schemas.microsoft.com/office/powerpoint/2010/main" val="36340277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the generalized definition, “syncopated” rhythm would just lead to a more flat spectrum. This one is decidedly not flat.</a:t>
            </a:r>
          </a:p>
        </p:txBody>
      </p:sp>
      <p:sp>
        <p:nvSpPr>
          <p:cNvPr id="4" name="Slide Number Placeholder 3"/>
          <p:cNvSpPr>
            <a:spLocks noGrp="1"/>
          </p:cNvSpPr>
          <p:nvPr>
            <p:ph type="sldNum" sz="quarter" idx="5"/>
          </p:nvPr>
        </p:nvSpPr>
        <p:spPr/>
        <p:txBody>
          <a:bodyPr/>
          <a:lstStyle/>
          <a:p>
            <a:fld id="{897B8225-CF9B-394B-ABA5-9017372D6592}" type="slidenum">
              <a:rPr lang="en-US" smtClean="0"/>
              <a:pPr/>
              <a:t>38</a:t>
            </a:fld>
            <a:endParaRPr lang="en-US" dirty="0"/>
          </a:p>
        </p:txBody>
      </p:sp>
    </p:spTree>
    <p:extLst>
      <p:ext uri="{BB962C8B-B14F-4D97-AF65-F5344CB8AC3E}">
        <p14:creationId xmlns:p14="http://schemas.microsoft.com/office/powerpoint/2010/main" val="115958754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97B8225-CF9B-394B-ABA5-9017372D6592}" type="slidenum">
              <a:rPr lang="en-US" smtClean="0"/>
              <a:pPr/>
              <a:t>39</a:t>
            </a:fld>
            <a:endParaRPr lang="en-US" dirty="0"/>
          </a:p>
        </p:txBody>
      </p:sp>
    </p:spTree>
    <p:extLst>
      <p:ext uri="{BB962C8B-B14F-4D97-AF65-F5344CB8AC3E}">
        <p14:creationId xmlns:p14="http://schemas.microsoft.com/office/powerpoint/2010/main" val="29959549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ptos" panose="020B0004020202020204" pitchFamily="34" charset="0"/>
                <a:ea typeface="Aptos" panose="020B0004020202020204" pitchFamily="34" charset="0"/>
                <a:cs typeface="Times New Roman" panose="02020603050405020304" pitchFamily="18" charset="0"/>
              </a:rPr>
              <a:t>In the essay for the </a:t>
            </a:r>
            <a:r>
              <a:rPr lang="en-US" sz="1800" i="1" dirty="0">
                <a:effectLst/>
                <a:latin typeface="Aptos" panose="020B0004020202020204" pitchFamily="34" charset="0"/>
                <a:ea typeface="Aptos" panose="020B0004020202020204" pitchFamily="34" charset="0"/>
                <a:cs typeface="Times New Roman" panose="02020603050405020304" pitchFamily="18" charset="0"/>
              </a:rPr>
              <a:t>Journal of Music Theory</a:t>
            </a:r>
            <a:r>
              <a:rPr lang="en-US" sz="1800" dirty="0">
                <a:effectLst/>
                <a:latin typeface="Aptos" panose="020B0004020202020204" pitchFamily="34" charset="0"/>
                <a:ea typeface="Aptos" panose="020B0004020202020204" pitchFamily="34" charset="0"/>
                <a:cs typeface="Times New Roman" panose="02020603050405020304" pitchFamily="18" charset="0"/>
              </a:rPr>
              <a:t>, I argued first that tonality is antiblack as a concept. Most readers who I heard from or wrote in response to the article agreed with this in one way or another.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ptos" panose="020B0004020202020204" pitchFamily="34" charset="0"/>
                <a:cs typeface="Times New Roman" panose="02020603050405020304" pitchFamily="18" charset="0"/>
              </a:rPr>
              <a:t>I also made the case that, if we agree with claim 1 we should avoid using these terms altogether, and that doing so would be productive both for music theory and for antiracism. This is where some readers disagreed. Many feel that option 2b is a better response, to just use the word differently. I’m skeptical of this response, because one of my observations about tonality is that there have already been ample attempts to redefine it and they have, in my assessment, increased the antiblack effects of the term.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ptos" panose="020B0004020202020204" pitchFamily="34" charset="0"/>
                <a:cs typeface="Times New Roman" panose="02020603050405020304" pitchFamily="18" charset="0"/>
              </a:rPr>
              <a:t>However, I’m not opposed to the compromise response 2c: we don’t need language police, but we do need to use a term like this only in full recognition of its antiblack effects.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ptos" panose="020B0004020202020204" pitchFamily="34" charset="0"/>
                <a:cs typeface="Times New Roman" panose="02020603050405020304" pitchFamily="18" charset="0"/>
              </a:rPr>
              <a:t>Trigger warning: Fétis quotes coming.</a:t>
            </a:r>
            <a:endParaRPr lang="en-US" dirty="0"/>
          </a:p>
        </p:txBody>
      </p:sp>
      <p:sp>
        <p:nvSpPr>
          <p:cNvPr id="4" name="Slide Number Placeholder 3"/>
          <p:cNvSpPr>
            <a:spLocks noGrp="1"/>
          </p:cNvSpPr>
          <p:nvPr>
            <p:ph type="sldNum" sz="quarter" idx="5"/>
          </p:nvPr>
        </p:nvSpPr>
        <p:spPr/>
        <p:txBody>
          <a:bodyPr/>
          <a:lstStyle/>
          <a:p>
            <a:fld id="{897B8225-CF9B-394B-ABA5-9017372D6592}" type="slidenum">
              <a:rPr lang="en-US" smtClean="0"/>
              <a:pPr/>
              <a:t>3</a:t>
            </a:fld>
            <a:endParaRPr lang="en-US" dirty="0"/>
          </a:p>
        </p:txBody>
      </p:sp>
    </p:spTree>
    <p:extLst>
      <p:ext uri="{BB962C8B-B14F-4D97-AF65-F5344CB8AC3E}">
        <p14:creationId xmlns:p14="http://schemas.microsoft.com/office/powerpoint/2010/main" val="44527422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you go up in a single column, features are added to the model. </a:t>
            </a:r>
          </a:p>
          <a:p>
            <a:r>
              <a:rPr lang="en-US" dirty="0"/>
              <a:t>The first column picks the best features excluding Experimenter Composed, the second starts with Experimenter composed, and the third shows Witek et </a:t>
            </a:r>
            <a:r>
              <a:rPr lang="en-US" dirty="0" err="1"/>
              <a:t>al’s</a:t>
            </a:r>
            <a:r>
              <a:rPr lang="en-US" dirty="0"/>
              <a:t> syncopation measure. </a:t>
            </a:r>
          </a:p>
          <a:p>
            <a:r>
              <a:rPr lang="en-US" dirty="0"/>
              <a:t>R-squared gives the percentage of variance explained by each model. </a:t>
            </a:r>
          </a:p>
          <a:p>
            <a:r>
              <a:rPr lang="en-US" dirty="0"/>
              <a:t>The features included are the strength of frequencies 1–16 for the kick drum rhythm, the snare, and the composite rhythm, and distances between the kick and snare rhythms in each of these frequency spaces. The latter set of features measures how the kick and snare rhythms complement each other. </a:t>
            </a:r>
          </a:p>
          <a:p>
            <a:r>
              <a:rPr lang="en-US" dirty="0"/>
              <a:t>We can get a remarkably predictive model with 10–13 rhythmic features. </a:t>
            </a:r>
          </a:p>
          <a:p>
            <a:r>
              <a:rPr lang="en-US" dirty="0"/>
              <a:t>The feature most predictive by itself is the kick-snare distance for frequency 12, which can explain over half the variance by itself. </a:t>
            </a:r>
          </a:p>
        </p:txBody>
      </p:sp>
      <p:sp>
        <p:nvSpPr>
          <p:cNvPr id="4" name="Slide Number Placeholder 3"/>
          <p:cNvSpPr>
            <a:spLocks noGrp="1"/>
          </p:cNvSpPr>
          <p:nvPr>
            <p:ph type="sldNum" sz="quarter" idx="5"/>
          </p:nvPr>
        </p:nvSpPr>
        <p:spPr/>
        <p:txBody>
          <a:bodyPr/>
          <a:lstStyle/>
          <a:p>
            <a:fld id="{897B8225-CF9B-394B-ABA5-9017372D6592}" type="slidenum">
              <a:rPr lang="en-US" smtClean="0"/>
              <a:pPr/>
              <a:t>41</a:t>
            </a:fld>
            <a:endParaRPr lang="en-US" dirty="0"/>
          </a:p>
        </p:txBody>
      </p:sp>
    </p:spTree>
    <p:extLst>
      <p:ext uri="{BB962C8B-B14F-4D97-AF65-F5344CB8AC3E}">
        <p14:creationId xmlns:p14="http://schemas.microsoft.com/office/powerpoint/2010/main" val="64447485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ptos" panose="020B0004020202020204" pitchFamily="34" charset="0"/>
                <a:ea typeface="Aptos" panose="020B0004020202020204" pitchFamily="34" charset="0"/>
                <a:cs typeface="Times New Roman" panose="02020603050405020304" pitchFamily="18" charset="0"/>
              </a:rPr>
              <a:t>Another relatively simple possibility is to combine frequencies of 5 and 12. This gives a meter corresponding to the so-called African standard pattern, a timeline found in many ethnically diverse traditions of West and Central Africa. We get a similar function by combining frequencies of 7 and 12. Notice that this meter can characterize not only music based on the 7-beat standard pattern, but also common 5- and 6-beat variants. </a:t>
            </a:r>
          </a:p>
          <a:p>
            <a:endParaRPr lang="en-US" dirty="0"/>
          </a:p>
        </p:txBody>
      </p:sp>
      <p:sp>
        <p:nvSpPr>
          <p:cNvPr id="4" name="Slide Number Placeholder 3"/>
          <p:cNvSpPr>
            <a:spLocks noGrp="1"/>
          </p:cNvSpPr>
          <p:nvPr>
            <p:ph type="sldNum" sz="quarter" idx="5"/>
          </p:nvPr>
        </p:nvSpPr>
        <p:spPr/>
        <p:txBody>
          <a:bodyPr/>
          <a:lstStyle/>
          <a:p>
            <a:fld id="{897B8225-CF9B-394B-ABA5-9017372D6592}" type="slidenum">
              <a:rPr lang="en-US" smtClean="0"/>
              <a:pPr/>
              <a:t>42</a:t>
            </a:fld>
            <a:endParaRPr lang="en-US" dirty="0"/>
          </a:p>
        </p:txBody>
      </p:sp>
    </p:spTree>
    <p:extLst>
      <p:ext uri="{BB962C8B-B14F-4D97-AF65-F5344CB8AC3E}">
        <p14:creationId xmlns:p14="http://schemas.microsoft.com/office/powerpoint/2010/main" val="100818372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ptos" panose="020B0004020202020204" pitchFamily="34" charset="0"/>
                <a:ea typeface="Aptos" panose="020B0004020202020204" pitchFamily="34" charset="0"/>
                <a:cs typeface="Times New Roman" panose="02020603050405020304" pitchFamily="18" charset="0"/>
              </a:rPr>
              <a:t>This is just scratching the surface of the modeling of rhythms and pitch collection using periodic functions. I’ve written about the topic at length. The process of building a rhythm by combining sinusoidal functions can be reversed, decomposing a rhythm into its constituent frequencies. This process is known as a Fourier transform. There are many useful analytical tools we can derive from this method. If you are interested in investigating this topic further I refer you to these articles in </a:t>
            </a:r>
            <a:r>
              <a:rPr lang="en-US" sz="1800" i="1" dirty="0">
                <a:effectLst/>
                <a:latin typeface="Aptos" panose="020B0004020202020204" pitchFamily="34" charset="0"/>
                <a:ea typeface="Aptos" panose="020B0004020202020204" pitchFamily="34" charset="0"/>
                <a:cs typeface="Times New Roman" panose="02020603050405020304" pitchFamily="18" charset="0"/>
              </a:rPr>
              <a:t>Music Theory Spectrum</a:t>
            </a:r>
            <a:r>
              <a:rPr lang="en-US" sz="1800" dirty="0">
                <a:effectLst/>
                <a:latin typeface="Aptos" panose="020B0004020202020204" pitchFamily="34" charset="0"/>
                <a:ea typeface="Aptos" panose="020B0004020202020204" pitchFamily="34" charset="0"/>
                <a:cs typeface="Times New Roman" panose="02020603050405020304" pitchFamily="18" charset="0"/>
              </a:rPr>
              <a:t> and the </a:t>
            </a:r>
            <a:r>
              <a:rPr lang="en-US" sz="1800" i="1" dirty="0">
                <a:effectLst/>
                <a:latin typeface="Aptos" panose="020B0004020202020204" pitchFamily="34" charset="0"/>
                <a:ea typeface="Aptos" panose="020B0004020202020204" pitchFamily="34" charset="0"/>
                <a:cs typeface="Times New Roman" panose="02020603050405020304" pitchFamily="18" charset="0"/>
              </a:rPr>
              <a:t>Journal of Music Theory</a:t>
            </a:r>
            <a:r>
              <a:rPr lang="en-US" sz="1800" dirty="0">
                <a:effectLst/>
                <a:latin typeface="Aptos" panose="020B0004020202020204" pitchFamily="34" charset="0"/>
                <a:ea typeface="Aptos" panose="020B0004020202020204" pitchFamily="34" charset="0"/>
                <a:cs typeface="Times New Roman" panose="02020603050405020304" pitchFamily="18" charset="0"/>
              </a:rPr>
              <a:t>, and one that will be published next year in </a:t>
            </a:r>
            <a:r>
              <a:rPr lang="en-US" sz="1800" i="1" dirty="0">
                <a:effectLst/>
                <a:latin typeface="Aptos" panose="020B0004020202020204" pitchFamily="34" charset="0"/>
                <a:ea typeface="Aptos" panose="020B0004020202020204" pitchFamily="34" charset="0"/>
                <a:cs typeface="Times New Roman" panose="02020603050405020304" pitchFamily="18" charset="0"/>
              </a:rPr>
              <a:t>Revue Musicale</a:t>
            </a:r>
            <a:r>
              <a:rPr lang="en-US" sz="1800" dirty="0">
                <a:effectLst/>
                <a:latin typeface="Aptos" panose="020B0004020202020204" pitchFamily="34" charset="0"/>
                <a:ea typeface="Aptos" panose="020B0004020202020204" pitchFamily="34" charset="0"/>
                <a:cs typeface="Times New Roman" panose="02020603050405020304" pitchFamily="18" charset="0"/>
              </a:rPr>
              <a:t>. </a:t>
            </a:r>
          </a:p>
          <a:p>
            <a:endParaRPr lang="en-US" dirty="0"/>
          </a:p>
        </p:txBody>
      </p:sp>
      <p:sp>
        <p:nvSpPr>
          <p:cNvPr id="4" name="Slide Number Placeholder 3"/>
          <p:cNvSpPr>
            <a:spLocks noGrp="1"/>
          </p:cNvSpPr>
          <p:nvPr>
            <p:ph type="sldNum" sz="quarter" idx="5"/>
          </p:nvPr>
        </p:nvSpPr>
        <p:spPr/>
        <p:txBody>
          <a:bodyPr/>
          <a:lstStyle/>
          <a:p>
            <a:fld id="{897B8225-CF9B-394B-ABA5-9017372D6592}" type="slidenum">
              <a:rPr lang="en-US" smtClean="0"/>
              <a:pPr/>
              <a:t>44</a:t>
            </a:fld>
            <a:endParaRPr lang="en-US" dirty="0"/>
          </a:p>
        </p:txBody>
      </p:sp>
    </p:spTree>
    <p:extLst>
      <p:ext uri="{BB962C8B-B14F-4D97-AF65-F5344CB8AC3E}">
        <p14:creationId xmlns:p14="http://schemas.microsoft.com/office/powerpoint/2010/main" val="416923716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you’re a </a:t>
            </a:r>
            <a:r>
              <a:rPr lang="en-US" b="1" dirty="0"/>
              <a:t>sociologist</a:t>
            </a:r>
            <a:r>
              <a:rPr lang="en-US" b="0" dirty="0"/>
              <a:t> you would certainly pick the left, but it’s equally clear that a </a:t>
            </a:r>
            <a:r>
              <a:rPr lang="en-US" b="1" dirty="0"/>
              <a:t>music theorist</a:t>
            </a:r>
            <a:r>
              <a:rPr lang="en-US" b="0" dirty="0"/>
              <a:t> has to pick the right. </a:t>
            </a:r>
            <a:endParaRPr lang="en-US" dirty="0"/>
          </a:p>
        </p:txBody>
      </p:sp>
      <p:sp>
        <p:nvSpPr>
          <p:cNvPr id="4" name="Slide Number Placeholder 3"/>
          <p:cNvSpPr>
            <a:spLocks noGrp="1"/>
          </p:cNvSpPr>
          <p:nvPr>
            <p:ph type="sldNum" sz="quarter" idx="5"/>
          </p:nvPr>
        </p:nvSpPr>
        <p:spPr/>
        <p:txBody>
          <a:bodyPr/>
          <a:lstStyle/>
          <a:p>
            <a:fld id="{897B8225-CF9B-394B-ABA5-9017372D6592}" type="slidenum">
              <a:rPr lang="en-US" smtClean="0"/>
              <a:pPr/>
              <a:t>51</a:t>
            </a:fld>
            <a:endParaRPr lang="en-US" dirty="0"/>
          </a:p>
        </p:txBody>
      </p:sp>
    </p:spTree>
    <p:extLst>
      <p:ext uri="{BB962C8B-B14F-4D97-AF65-F5344CB8AC3E}">
        <p14:creationId xmlns:p14="http://schemas.microsoft.com/office/powerpoint/2010/main" val="31240396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1200"/>
              </a:spcAft>
            </a:pPr>
            <a:r>
              <a:rPr lang="en-US" sz="1800" dirty="0">
                <a:effectLst/>
                <a:latin typeface="Aptos" panose="020B0004020202020204" pitchFamily="34" charset="0"/>
                <a:ea typeface="Aptos" panose="020B0004020202020204" pitchFamily="34" charset="0"/>
                <a:cs typeface="Times New Roman" panose="02020603050405020304" pitchFamily="18" charset="0"/>
              </a:rPr>
              <a:t>The word tonality became a keystone of music theory because of the efforts of nineteenth century theorist François-Joseph Fétis. Fétis was instrumental in developing the concept of tonality, as a way of explaining systems of keys and functional harmony in European classical music and how they developed from the fifteenth to the nineteenth centuries. At the time, in the mid-nineteenth century, European colonialism was bringing a steady stream of knowledge about non-European music into the continent. Theorists had to assimilate this new knowledge one way or another. Up to that point they could theorize one style of music and call it, simply, a theory of music. Confronted with new kinds of music, they did their best to apply existing theory, developed for European music, to these sometimes very different cultural practices</a:t>
            </a:r>
          </a:p>
          <a:p>
            <a:pPr marL="0" marR="0">
              <a:spcBef>
                <a:spcPts val="0"/>
              </a:spcBef>
              <a:spcAft>
                <a:spcPts val="1200"/>
              </a:spcAft>
            </a:pPr>
            <a:r>
              <a:rPr lang="en-US" sz="1800" dirty="0">
                <a:effectLst/>
                <a:latin typeface="Aptos" panose="020B0004020202020204" pitchFamily="34" charset="0"/>
                <a:ea typeface="Aptos" panose="020B0004020202020204" pitchFamily="34" charset="0"/>
                <a:cs typeface="Times New Roman" panose="02020603050405020304" pitchFamily="18" charset="0"/>
              </a:rPr>
              <a:t>Fétis drew especially fallacious and abhorrent conclusions from this. His last project was a huge and ambitious multivolume work entitled </a:t>
            </a:r>
            <a:r>
              <a:rPr lang="en-US" sz="1800" i="1" dirty="0" err="1">
                <a:effectLst/>
                <a:latin typeface="Aptos" panose="020B0004020202020204" pitchFamily="34" charset="0"/>
                <a:ea typeface="Aptos" panose="020B0004020202020204" pitchFamily="34" charset="0"/>
                <a:cs typeface="Times New Roman" panose="02020603050405020304" pitchFamily="18" charset="0"/>
              </a:rPr>
              <a:t>Histoire</a:t>
            </a:r>
            <a:r>
              <a:rPr lang="en-US" sz="1800" i="1" dirty="0">
                <a:effectLst/>
                <a:latin typeface="Aptos" panose="020B0004020202020204" pitchFamily="34" charset="0"/>
                <a:ea typeface="Aptos" panose="020B0004020202020204" pitchFamily="34" charset="0"/>
                <a:cs typeface="Times New Roman" panose="02020603050405020304" pitchFamily="18" charset="0"/>
              </a:rPr>
              <a:t> </a:t>
            </a:r>
            <a:r>
              <a:rPr lang="en-US" sz="1800" i="1" dirty="0" err="1">
                <a:effectLst/>
                <a:latin typeface="Aptos" panose="020B0004020202020204" pitchFamily="34" charset="0"/>
                <a:ea typeface="Aptos" panose="020B0004020202020204" pitchFamily="34" charset="0"/>
                <a:cs typeface="Times New Roman" panose="02020603050405020304" pitchFamily="18" charset="0"/>
              </a:rPr>
              <a:t>générale</a:t>
            </a:r>
            <a:r>
              <a:rPr lang="en-US" sz="1800" i="1" dirty="0">
                <a:effectLst/>
                <a:latin typeface="Aptos" panose="020B0004020202020204" pitchFamily="34" charset="0"/>
                <a:ea typeface="Aptos" panose="020B0004020202020204" pitchFamily="34" charset="0"/>
                <a:cs typeface="Times New Roman" panose="02020603050405020304" pitchFamily="18" charset="0"/>
              </a:rPr>
              <a:t> de la musique</a:t>
            </a:r>
            <a:r>
              <a:rPr lang="en-US" sz="1800" dirty="0">
                <a:effectLst/>
                <a:latin typeface="Aptos" panose="020B0004020202020204" pitchFamily="34" charset="0"/>
                <a:ea typeface="Aptos" panose="020B0004020202020204" pitchFamily="34" charset="0"/>
                <a:cs typeface="Times New Roman" panose="02020603050405020304" pitchFamily="18" charset="0"/>
              </a:rPr>
              <a:t>. He dedicated this work to the premise that the music of Europeans reflected racial superiority. His argument for this centered on the concept of </a:t>
            </a:r>
            <a:r>
              <a:rPr lang="en-US" sz="1800" i="1" dirty="0">
                <a:effectLst/>
                <a:latin typeface="Aptos" panose="020B0004020202020204" pitchFamily="34" charset="0"/>
                <a:ea typeface="Aptos" panose="020B0004020202020204" pitchFamily="34" charset="0"/>
                <a:cs typeface="Times New Roman" panose="02020603050405020304" pitchFamily="18" charset="0"/>
              </a:rPr>
              <a:t>tonalité</a:t>
            </a:r>
            <a:r>
              <a:rPr lang="en-US" sz="1800" dirty="0">
                <a:effectLst/>
                <a:latin typeface="Aptos" panose="020B0004020202020204" pitchFamily="34" charset="0"/>
                <a:ea typeface="Aptos" panose="020B0004020202020204" pitchFamily="34" charset="0"/>
                <a:cs typeface="Times New Roman" panose="02020603050405020304" pitchFamily="18" charset="0"/>
              </a:rPr>
              <a:t>, which he had earlier developed in the context of the development of European music from liturgical chant to the nineteenth century. His use of this concept as a pseudoscientific defense of racial determinism was inspired by white supremacist writers like Arthur de </a:t>
            </a:r>
            <a:r>
              <a:rPr lang="en-US" sz="1800" dirty="0" err="1">
                <a:effectLst/>
                <a:latin typeface="Aptos" panose="020B0004020202020204" pitchFamily="34" charset="0"/>
                <a:ea typeface="Aptos" panose="020B0004020202020204" pitchFamily="34" charset="0"/>
                <a:cs typeface="Times New Roman" panose="02020603050405020304" pitchFamily="18" charset="0"/>
              </a:rPr>
              <a:t>Gobineau</a:t>
            </a:r>
            <a:r>
              <a:rPr lang="en-US" sz="1800" dirty="0">
                <a:effectLst/>
                <a:latin typeface="Aptos" panose="020B0004020202020204" pitchFamily="34" charset="0"/>
                <a:ea typeface="Aptos" panose="020B0004020202020204" pitchFamily="34" charset="0"/>
                <a:cs typeface="Times New Roman" panose="02020603050405020304" pitchFamily="18" charset="0"/>
              </a:rPr>
              <a:t> and Ernest Renan. Where they claimed that physiology proved the inferiority of non-white races, Fétis claimed that the impoverished tonalities of non-white races proved their inherent inferiority. </a:t>
            </a:r>
          </a:p>
          <a:p>
            <a:pPr marL="0" marR="0">
              <a:spcBef>
                <a:spcPts val="0"/>
              </a:spcBef>
              <a:spcAft>
                <a:spcPts val="1200"/>
              </a:spcAft>
            </a:pPr>
            <a:endParaRPr lang="en-US" sz="18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897B8225-CF9B-394B-ABA5-9017372D6592}" type="slidenum">
              <a:rPr lang="en-US" smtClean="0"/>
              <a:pPr/>
              <a:t>4</a:t>
            </a:fld>
            <a:endParaRPr lang="en-US" dirty="0"/>
          </a:p>
        </p:txBody>
      </p:sp>
    </p:spTree>
    <p:extLst>
      <p:ext uri="{BB962C8B-B14F-4D97-AF65-F5344CB8AC3E}">
        <p14:creationId xmlns:p14="http://schemas.microsoft.com/office/powerpoint/2010/main" val="1215196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the crucial components of </a:t>
            </a:r>
            <a:r>
              <a:rPr lang="en-US" dirty="0" err="1"/>
              <a:t>Fétis’s</a:t>
            </a:r>
            <a:r>
              <a:rPr lang="en-US" dirty="0"/>
              <a:t> white supremacist argument is the characterization of contemporaneous cultures in places like India and China as primitive. By claiming that these cultures are unchanged from prehistoric times, he places them at the bottom of a racialized evolutionary ladder of progress. In the </a:t>
            </a:r>
            <a:r>
              <a:rPr lang="en-US" i="1" dirty="0"/>
              <a:t>Histoire Générale </a:t>
            </a:r>
            <a:r>
              <a:rPr lang="en-US" i="0" dirty="0"/>
              <a:t>he clearly references the notoriously racist pseudo-scientific theory of phrenology, the false claim that the size and shape of skulls differ between races. This pseudo-science was very popular in mid 19</a:t>
            </a:r>
            <a:r>
              <a:rPr lang="en-US" i="0" baseline="30000" dirty="0"/>
              <a:t>th</a:t>
            </a:r>
            <a:r>
              <a:rPr lang="en-US" i="0" dirty="0"/>
              <a:t>-century western Europe.</a:t>
            </a:r>
          </a:p>
        </p:txBody>
      </p:sp>
      <p:sp>
        <p:nvSpPr>
          <p:cNvPr id="4" name="Slide Number Placeholder 3"/>
          <p:cNvSpPr>
            <a:spLocks noGrp="1"/>
          </p:cNvSpPr>
          <p:nvPr>
            <p:ph type="sldNum" sz="quarter" idx="5"/>
          </p:nvPr>
        </p:nvSpPr>
        <p:spPr/>
        <p:txBody>
          <a:bodyPr/>
          <a:lstStyle/>
          <a:p>
            <a:fld id="{897B8225-CF9B-394B-ABA5-9017372D6592}" type="slidenum">
              <a:rPr lang="en-US" smtClean="0"/>
              <a:pPr/>
              <a:t>5</a:t>
            </a:fld>
            <a:endParaRPr lang="en-US" dirty="0"/>
          </a:p>
        </p:txBody>
      </p:sp>
    </p:spTree>
    <p:extLst>
      <p:ext uri="{BB962C8B-B14F-4D97-AF65-F5344CB8AC3E}">
        <p14:creationId xmlns:p14="http://schemas.microsoft.com/office/powerpoint/2010/main" val="15111623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Fétis is proposing his own pseudo-science in the book, the pseudo-science of tonality. </a:t>
            </a:r>
          </a:p>
          <a:p>
            <a:r>
              <a:rPr lang="en-US" dirty="0"/>
              <a:t>Tonality, which he introduces in this passage, is the centerpiece of </a:t>
            </a:r>
            <a:r>
              <a:rPr lang="en-US" dirty="0" err="1"/>
              <a:t>Fétis’s</a:t>
            </a:r>
            <a:r>
              <a:rPr lang="en-US" dirty="0"/>
              <a:t> argument. His claim is that the lack of harmony and limited scales of non-European music is a kind of musical phrenology, “proving” that they represent an earlier stage of musical evolution. </a:t>
            </a:r>
          </a:p>
          <a:p>
            <a:r>
              <a:rPr lang="en-US" dirty="0"/>
              <a:t>Notice that he discusses tonality as an </a:t>
            </a:r>
            <a:r>
              <a:rPr lang="en-US" b="1" dirty="0"/>
              <a:t>aptitude</a:t>
            </a:r>
            <a:r>
              <a:rPr lang="en-US" b="0" dirty="0"/>
              <a:t> and as something that exists psychologically in the </a:t>
            </a:r>
            <a:r>
              <a:rPr lang="en-US" b="1" dirty="0"/>
              <a:t>imagination</a:t>
            </a:r>
            <a:r>
              <a:rPr lang="en-US" b="0" dirty="0"/>
              <a:t> of a population of people. This is an essential feature of his concept of tonality. </a:t>
            </a:r>
            <a:endParaRPr lang="en-US" dirty="0"/>
          </a:p>
          <a:p>
            <a:r>
              <a:rPr lang="en-US" dirty="0"/>
              <a:t>This way of evaluating the music on non-Europeans, to </a:t>
            </a:r>
            <a:r>
              <a:rPr lang="en-US" b="1" dirty="0"/>
              <a:t>count the number of notes in their scales</a:t>
            </a:r>
            <a:r>
              <a:rPr lang="en-US" b="0" dirty="0"/>
              <a:t>, was a typical habit of early ethnomusicology, and still remains prevalent in our way of thinking about non-European music. This is where the concept of tonality leads. </a:t>
            </a:r>
            <a:endParaRPr lang="en-US" dirty="0"/>
          </a:p>
        </p:txBody>
      </p:sp>
      <p:sp>
        <p:nvSpPr>
          <p:cNvPr id="4" name="Slide Number Placeholder 3"/>
          <p:cNvSpPr>
            <a:spLocks noGrp="1"/>
          </p:cNvSpPr>
          <p:nvPr>
            <p:ph type="sldNum" sz="quarter" idx="5"/>
          </p:nvPr>
        </p:nvSpPr>
        <p:spPr/>
        <p:txBody>
          <a:bodyPr/>
          <a:lstStyle/>
          <a:p>
            <a:fld id="{897B8225-CF9B-394B-ABA5-9017372D6592}" type="slidenum">
              <a:rPr lang="en-US" smtClean="0"/>
              <a:pPr/>
              <a:t>6</a:t>
            </a:fld>
            <a:endParaRPr lang="en-US" dirty="0"/>
          </a:p>
        </p:txBody>
      </p:sp>
    </p:spTree>
    <p:extLst>
      <p:ext uri="{BB962C8B-B14F-4D97-AF65-F5344CB8AC3E}">
        <p14:creationId xmlns:p14="http://schemas.microsoft.com/office/powerpoint/2010/main" val="40142955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going back to the preface to show that Fétis recounts the logic that led him to the white supremacist thesis of the </a:t>
            </a:r>
            <a:r>
              <a:rPr lang="en-US" i="1" dirty="0"/>
              <a:t>Histoire</a:t>
            </a:r>
            <a:r>
              <a:rPr lang="en-US" i="0" dirty="0"/>
              <a:t>. He traces it back to the beginning of his theory of tonality in 1831. That revelation came about by thinking of the theory of harmony in the context of Hegelian philosophy (which is what “idealist philosophy” refers to). The year 1831 is crucial to his self-mythologizing (see Christensen p. 11): it is the year he cites as the moment of revelation in the Bois de Boulogne. The concept of tonality existed before that, as a purely historical concept. The revelation is uniting that with Hegelian philosophy. First, that is a way to make psychology and anthropology the basis of music theory rather than physics (i.e.. overthrow Rameau). Second, it provides an evolutionary logic that allows us to distinguish some music as superior to other music, by its place on the evolutionary ladder. </a:t>
            </a:r>
          </a:p>
          <a:p>
            <a:endParaRPr lang="en-US" i="0" dirty="0"/>
          </a:p>
          <a:p>
            <a:r>
              <a:rPr lang="en-US" i="0" dirty="0"/>
              <a:t>In a response to my essay about tonality, historian Thomas Christensen made the point that the </a:t>
            </a:r>
            <a:r>
              <a:rPr lang="en-US" i="1" dirty="0"/>
              <a:t>Histoire Générale</a:t>
            </a:r>
            <a:r>
              <a:rPr lang="en-US" i="0" dirty="0"/>
              <a:t> was a late work and not so influential as </a:t>
            </a:r>
            <a:r>
              <a:rPr lang="en-US" i="0" dirty="0" err="1"/>
              <a:t>Fétis’s</a:t>
            </a:r>
            <a:r>
              <a:rPr lang="en-US" i="0" dirty="0"/>
              <a:t> earlier writings. All the essential elements leading to the racist conclusions are there in the earlier writings however, just without the references to other notorious white-supremacist theories. There is an earlier draft of the </a:t>
            </a:r>
            <a:r>
              <a:rPr lang="en-US" i="1" dirty="0"/>
              <a:t>Histoire Générale</a:t>
            </a:r>
            <a:r>
              <a:rPr lang="en-US" i="0" dirty="0"/>
              <a:t> from 1837 that also places Indian and Chinese music at the bottom of an evolutionary account of music on the basis of their tonalities. These elements are also present in his influential writings about tonality in 1832.</a:t>
            </a:r>
            <a:endParaRPr lang="en-US" dirty="0"/>
          </a:p>
          <a:p>
            <a:endParaRPr lang="en-US" dirty="0"/>
          </a:p>
        </p:txBody>
      </p:sp>
      <p:sp>
        <p:nvSpPr>
          <p:cNvPr id="4" name="Slide Number Placeholder 3"/>
          <p:cNvSpPr>
            <a:spLocks noGrp="1"/>
          </p:cNvSpPr>
          <p:nvPr>
            <p:ph type="sldNum" sz="quarter" idx="5"/>
          </p:nvPr>
        </p:nvSpPr>
        <p:spPr/>
        <p:txBody>
          <a:bodyPr/>
          <a:lstStyle/>
          <a:p>
            <a:fld id="{897B8225-CF9B-394B-ABA5-9017372D6592}" type="slidenum">
              <a:rPr lang="en-US" smtClean="0"/>
              <a:pPr/>
              <a:t>7</a:t>
            </a:fld>
            <a:endParaRPr lang="en-US" dirty="0"/>
          </a:p>
        </p:txBody>
      </p:sp>
    </p:spTree>
    <p:extLst>
      <p:ext uri="{BB962C8B-B14F-4D97-AF65-F5344CB8AC3E}">
        <p14:creationId xmlns:p14="http://schemas.microsoft.com/office/powerpoint/2010/main" val="21449427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1200"/>
              </a:spcAft>
            </a:pPr>
            <a:r>
              <a:rPr lang="en-US" sz="1200" dirty="0">
                <a:effectLst/>
                <a:latin typeface="Aptos" panose="020B0004020202020204" pitchFamily="34" charset="0"/>
                <a:ea typeface="Aptos" panose="020B0004020202020204" pitchFamily="34" charset="0"/>
                <a:cs typeface="Times New Roman" panose="02020603050405020304" pitchFamily="18" charset="0"/>
              </a:rPr>
              <a:t>This history is essential to understanding the situation in music and music theory today. Throughout the 20th century and still today many composers classify music as tonal or atonal and associate atonal with more advanced, exactly as Fétis framed it. Music theory curricula and many research careers are built around this distinction, relabeled as tonal versus post-tonal. The change in terminology actually doubles down on the problem, emphasizing the temporal aspect of the distinction. The temporal aspect was essential to how Fétis described tonality and the implicit evolutionary ladder of musical progress it supposedly represented. The other end of this evolutionary ladder consists of tonalities which only have scales and lack functional harmony. That’s basically every kind of music not derived from Euro-classical music, and gave Fétis justification to call them primitive. In short, the cultural chauvinism of Fétis is now built into academic music theory, essential training for composers in the Euro-classical tradition. Composers throughout the twentieth century to today commonly reflect the evolutionary ladder model created by Fétis in how they conceptualize their own place in music history. </a:t>
            </a:r>
          </a:p>
          <a:p>
            <a:pPr marL="0" marR="0">
              <a:spcBef>
                <a:spcPts val="0"/>
              </a:spcBef>
              <a:spcAft>
                <a:spcPts val="1200"/>
              </a:spcAft>
            </a:pPr>
            <a:r>
              <a:rPr lang="en-US" dirty="0"/>
              <a:t>Consider jazz and popular music: as 20</a:t>
            </a:r>
            <a:r>
              <a:rPr lang="en-US" baseline="30000" dirty="0"/>
              <a:t>th</a:t>
            </a:r>
            <a:r>
              <a:rPr lang="en-US" dirty="0"/>
              <a:t> /21st-c “tonal” music it faces the first problem. As Euro-diasporic it doesn’t face the second problem, but that still lurks in the background. It can only contribute at the level of a theory for music 100+ years earlier.</a:t>
            </a:r>
          </a:p>
          <a:p>
            <a:pPr marL="0" marR="0">
              <a:spcBef>
                <a:spcPts val="0"/>
              </a:spcBef>
              <a:spcAft>
                <a:spcPts val="1200"/>
              </a:spcAft>
            </a:pPr>
            <a:r>
              <a:rPr lang="en-US" dirty="0"/>
              <a:t>Many people think scales are a very basic concept that applies to all music, but this idea has distorted the theories of music like Indian, Arabic, Persian, and Turkish music for more than a century. The concept of scale carries with it elements specific to the unusual harmony-based music of Europe, octave equivalence and mode, which are not universal.</a:t>
            </a:r>
          </a:p>
          <a:p>
            <a:pPr marL="0" marR="0">
              <a:spcBef>
                <a:spcPts val="0"/>
              </a:spcBef>
              <a:spcAft>
                <a:spcPts val="1200"/>
              </a:spcAft>
            </a:pPr>
            <a:r>
              <a:rPr lang="en-US" dirty="0"/>
              <a:t>As long as music theory is divided into tonal and post-tonal, non-</a:t>
            </a:r>
            <a:r>
              <a:rPr lang="en-US" dirty="0" err="1"/>
              <a:t>Euroclassical</a:t>
            </a:r>
            <a:r>
              <a:rPr lang="en-US" dirty="0"/>
              <a:t> music will always remain where Fétis put it, at the bottom of the evolutionary ladder. </a:t>
            </a:r>
          </a:p>
        </p:txBody>
      </p:sp>
      <p:sp>
        <p:nvSpPr>
          <p:cNvPr id="4" name="Slide Number Placeholder 3"/>
          <p:cNvSpPr>
            <a:spLocks noGrp="1"/>
          </p:cNvSpPr>
          <p:nvPr>
            <p:ph type="sldNum" sz="quarter" idx="5"/>
          </p:nvPr>
        </p:nvSpPr>
        <p:spPr/>
        <p:txBody>
          <a:bodyPr/>
          <a:lstStyle/>
          <a:p>
            <a:fld id="{897B8225-CF9B-394B-ABA5-9017372D6592}" type="slidenum">
              <a:rPr lang="en-US" smtClean="0"/>
              <a:pPr/>
              <a:t>8</a:t>
            </a:fld>
            <a:endParaRPr lang="en-US" dirty="0"/>
          </a:p>
        </p:txBody>
      </p:sp>
    </p:spTree>
    <p:extLst>
      <p:ext uri="{BB962C8B-B14F-4D97-AF65-F5344CB8AC3E}">
        <p14:creationId xmlns:p14="http://schemas.microsoft.com/office/powerpoint/2010/main" val="32932586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540642-A35E-FA09-14AB-A2A4E0480B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5411B4-4D89-14B5-9EDA-BC653BB49CD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9D832B2-F18C-468D-BC1D-96171D2D123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Tonality also plays a foundational role in the structuring of music-theory institutions. For example, almost all of the music-theory teaching for performance students at my institution, BU, is divided into tonal and post-tonal topics. It’s very hard to figure how non-</a:t>
            </a:r>
            <a:r>
              <a:rPr lang="en-US" dirty="0" err="1"/>
              <a:t>Euroclassical</a:t>
            </a:r>
            <a:r>
              <a:rPr lang="en-US" dirty="0"/>
              <a:t> music can fit into this curriculum, and if it is incorporated arbitrarily, the effect is forced and continues to send the message that this music is not important or serious. </a:t>
            </a:r>
          </a:p>
          <a:p>
            <a:endParaRPr lang="en-US" dirty="0"/>
          </a:p>
          <a:p>
            <a:r>
              <a:rPr lang="en-US" dirty="0"/>
              <a:t>Fétis may be the single most important theorist of the 19</a:t>
            </a:r>
            <a:r>
              <a:rPr lang="en-US" baseline="30000" dirty="0"/>
              <a:t>th</a:t>
            </a:r>
            <a:r>
              <a:rPr lang="en-US" dirty="0"/>
              <a:t> century for the future of music theory and music. The atonal movement was inspired by his theory shaped classical music of the 20</a:t>
            </a:r>
            <a:r>
              <a:rPr lang="en-US" baseline="30000" dirty="0"/>
              <a:t>th</a:t>
            </a:r>
            <a:r>
              <a:rPr lang="en-US" dirty="0"/>
              <a:t> century, and led it down a long path towards cultural irrelevance. Music that inherited European harmony, jazz and popular music, took its place, but the concept of tonality continued to persuade generations of music theorists that this music was not worthy of their attention. </a:t>
            </a:r>
          </a:p>
          <a:p>
            <a:endParaRPr lang="en-US" dirty="0"/>
          </a:p>
          <a:p>
            <a:endParaRPr lang="en-US" dirty="0"/>
          </a:p>
        </p:txBody>
      </p:sp>
      <p:sp>
        <p:nvSpPr>
          <p:cNvPr id="4" name="Slide Number Placeholder 3">
            <a:extLst>
              <a:ext uri="{FF2B5EF4-FFF2-40B4-BE49-F238E27FC236}">
                <a16:creationId xmlns:a16="http://schemas.microsoft.com/office/drawing/2014/main" id="{8F2370D4-F88A-FAAE-C7D1-A36723693228}"/>
              </a:ext>
            </a:extLst>
          </p:cNvPr>
          <p:cNvSpPr>
            <a:spLocks noGrp="1"/>
          </p:cNvSpPr>
          <p:nvPr>
            <p:ph type="sldNum" sz="quarter" idx="5"/>
          </p:nvPr>
        </p:nvSpPr>
        <p:spPr/>
        <p:txBody>
          <a:bodyPr/>
          <a:lstStyle/>
          <a:p>
            <a:fld id="{897B8225-CF9B-394B-ABA5-9017372D6592}" type="slidenum">
              <a:rPr lang="en-US" smtClean="0"/>
              <a:pPr/>
              <a:t>9</a:t>
            </a:fld>
            <a:endParaRPr lang="en-US" dirty="0"/>
          </a:p>
        </p:txBody>
      </p:sp>
    </p:spTree>
    <p:extLst>
      <p:ext uri="{BB962C8B-B14F-4D97-AF65-F5344CB8AC3E}">
        <p14:creationId xmlns:p14="http://schemas.microsoft.com/office/powerpoint/2010/main" val="31794990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03EBE2-218E-5650-C3F6-DD64AB36692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4E2AFB8-CE1B-86B3-4E25-FCCBF42CF1E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25BE80D-1EF5-181D-EC72-215426C6C10D}"/>
              </a:ext>
            </a:extLst>
          </p:cNvPr>
          <p:cNvSpPr>
            <a:spLocks noGrp="1"/>
          </p:cNvSpPr>
          <p:nvPr>
            <p:ph type="dt" sz="half" idx="10"/>
          </p:nvPr>
        </p:nvSpPr>
        <p:spPr/>
        <p:txBody>
          <a:bodyPr/>
          <a:lstStyle/>
          <a:p>
            <a:r>
              <a:rPr lang="en-US"/>
              <a:t>Northeastern Leading Voices Mar. 2026</a:t>
            </a:r>
            <a:endParaRPr lang="en-US" dirty="0"/>
          </a:p>
        </p:txBody>
      </p:sp>
      <p:sp>
        <p:nvSpPr>
          <p:cNvPr id="5" name="Footer Placeholder 4">
            <a:extLst>
              <a:ext uri="{FF2B5EF4-FFF2-40B4-BE49-F238E27FC236}">
                <a16:creationId xmlns:a16="http://schemas.microsoft.com/office/drawing/2014/main" id="{D1FCB99A-9883-8786-4292-F658C0E03075}"/>
              </a:ext>
            </a:extLst>
          </p:cNvPr>
          <p:cNvSpPr>
            <a:spLocks noGrp="1"/>
          </p:cNvSpPr>
          <p:nvPr>
            <p:ph type="ftr" sz="quarter" idx="11"/>
          </p:nvPr>
        </p:nvSpPr>
        <p:spPr>
          <a:xfrm>
            <a:off x="4038600" y="6500620"/>
            <a:ext cx="4114800" cy="365125"/>
          </a:xfrm>
        </p:spPr>
        <p:txBody>
          <a:bodyPr/>
          <a:lstStyle/>
          <a:p>
            <a:r>
              <a:rPr lang="en-US" dirty="0"/>
              <a:t>Antiblackness in Foundational Concepts</a:t>
            </a:r>
          </a:p>
        </p:txBody>
      </p:sp>
      <p:sp>
        <p:nvSpPr>
          <p:cNvPr id="6" name="Slide Number Placeholder 5">
            <a:extLst>
              <a:ext uri="{FF2B5EF4-FFF2-40B4-BE49-F238E27FC236}">
                <a16:creationId xmlns:a16="http://schemas.microsoft.com/office/drawing/2014/main" id="{73463986-8B30-606D-4417-B48D2096F92B}"/>
              </a:ext>
            </a:extLst>
          </p:cNvPr>
          <p:cNvSpPr>
            <a:spLocks noGrp="1"/>
          </p:cNvSpPr>
          <p:nvPr>
            <p:ph type="sldNum" sz="quarter" idx="12"/>
          </p:nvPr>
        </p:nvSpPr>
        <p:spPr/>
        <p:txBody>
          <a:bodyPr/>
          <a:lstStyle/>
          <a:p>
            <a:r>
              <a:rPr lang="en-US" dirty="0">
                <a:latin typeface="Century" panose="02040604050505020304" pitchFamily="18" charset="0"/>
              </a:rPr>
              <a:t>Jason Yust, Boston Univ.          </a:t>
            </a:r>
            <a:fld id="{6950D593-2953-924C-A0DA-F3B17E0E49C7}" type="slidenum">
              <a:rPr lang="en-US" smtClean="0">
                <a:latin typeface="Century" panose="02040604050505020304" pitchFamily="18" charset="0"/>
              </a:rPr>
              <a:pPr/>
              <a:t>‹#›</a:t>
            </a:fld>
            <a:endParaRPr lang="en-US" dirty="0">
              <a:latin typeface="Century" panose="02040604050505020304" pitchFamily="18" charset="0"/>
            </a:endParaRPr>
          </a:p>
        </p:txBody>
      </p:sp>
    </p:spTree>
    <p:extLst>
      <p:ext uri="{BB962C8B-B14F-4D97-AF65-F5344CB8AC3E}">
        <p14:creationId xmlns:p14="http://schemas.microsoft.com/office/powerpoint/2010/main" val="33939855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5B8969-9136-406B-6144-A1B4C41C284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90A9429-F30E-7AC0-8416-65863757664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E50CD9-20E0-0D96-D295-3B4CBF88278A}"/>
              </a:ext>
            </a:extLst>
          </p:cNvPr>
          <p:cNvSpPr>
            <a:spLocks noGrp="1"/>
          </p:cNvSpPr>
          <p:nvPr>
            <p:ph type="dt" sz="half" idx="10"/>
          </p:nvPr>
        </p:nvSpPr>
        <p:spPr/>
        <p:txBody>
          <a:bodyPr/>
          <a:lstStyle/>
          <a:p>
            <a:r>
              <a:rPr lang="en-US"/>
              <a:t>Northeastern Leading Voices Mar. 2026</a:t>
            </a:r>
          </a:p>
        </p:txBody>
      </p:sp>
      <p:sp>
        <p:nvSpPr>
          <p:cNvPr id="5" name="Footer Placeholder 4">
            <a:extLst>
              <a:ext uri="{FF2B5EF4-FFF2-40B4-BE49-F238E27FC236}">
                <a16:creationId xmlns:a16="http://schemas.microsoft.com/office/drawing/2014/main" id="{BAA489B5-8F74-0B1E-4404-DA61F3EE1164}"/>
              </a:ext>
            </a:extLst>
          </p:cNvPr>
          <p:cNvSpPr>
            <a:spLocks noGrp="1"/>
          </p:cNvSpPr>
          <p:nvPr>
            <p:ph type="ftr" sz="quarter" idx="11"/>
          </p:nvPr>
        </p:nvSpPr>
        <p:spPr/>
        <p:txBody>
          <a:bodyPr/>
          <a:lstStyle/>
          <a:p>
            <a:r>
              <a:rPr lang="en-US"/>
              <a:t>Antiblackness in Foundational Concepts</a:t>
            </a:r>
          </a:p>
        </p:txBody>
      </p:sp>
      <p:sp>
        <p:nvSpPr>
          <p:cNvPr id="6" name="Slide Number Placeholder 5">
            <a:extLst>
              <a:ext uri="{FF2B5EF4-FFF2-40B4-BE49-F238E27FC236}">
                <a16:creationId xmlns:a16="http://schemas.microsoft.com/office/drawing/2014/main" id="{208D6AD2-8525-B0FF-04DE-9EAD837A1318}"/>
              </a:ext>
            </a:extLst>
          </p:cNvPr>
          <p:cNvSpPr>
            <a:spLocks noGrp="1"/>
          </p:cNvSpPr>
          <p:nvPr>
            <p:ph type="sldNum" sz="quarter" idx="12"/>
          </p:nvPr>
        </p:nvSpPr>
        <p:spPr/>
        <p:txBody>
          <a:bodyPr/>
          <a:lstStyle>
            <a:lvl1pPr>
              <a:defRPr b="0" i="0">
                <a:latin typeface="Century" panose="02040604050505020304" pitchFamily="18" charset="0"/>
              </a:defRPr>
            </a:lvl1pPr>
          </a:lstStyle>
          <a:p>
            <a:fld id="{6950D593-2953-924C-A0DA-F3B17E0E49C7}" type="slidenum">
              <a:rPr lang="en-US" smtClean="0"/>
              <a:pPr/>
              <a:t>‹#›</a:t>
            </a:fld>
            <a:endParaRPr lang="en-US" dirty="0"/>
          </a:p>
        </p:txBody>
      </p:sp>
    </p:spTree>
    <p:extLst>
      <p:ext uri="{BB962C8B-B14F-4D97-AF65-F5344CB8AC3E}">
        <p14:creationId xmlns:p14="http://schemas.microsoft.com/office/powerpoint/2010/main" val="30765247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BF4327B-BB67-1588-8534-4B648E0C106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25AD82C-2D01-D8C0-7215-D40A9735044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D5BBCE-88C1-AEF1-A068-1D5D2A00CD8D}"/>
              </a:ext>
            </a:extLst>
          </p:cNvPr>
          <p:cNvSpPr>
            <a:spLocks noGrp="1"/>
          </p:cNvSpPr>
          <p:nvPr>
            <p:ph type="dt" sz="half" idx="10"/>
          </p:nvPr>
        </p:nvSpPr>
        <p:spPr/>
        <p:txBody>
          <a:bodyPr/>
          <a:lstStyle/>
          <a:p>
            <a:r>
              <a:rPr lang="en-US"/>
              <a:t>Northeastern Leading Voices Mar. 2026</a:t>
            </a:r>
          </a:p>
        </p:txBody>
      </p:sp>
      <p:sp>
        <p:nvSpPr>
          <p:cNvPr id="5" name="Footer Placeholder 4">
            <a:extLst>
              <a:ext uri="{FF2B5EF4-FFF2-40B4-BE49-F238E27FC236}">
                <a16:creationId xmlns:a16="http://schemas.microsoft.com/office/drawing/2014/main" id="{B605CE24-70E6-D0D5-C77B-15214D3845C7}"/>
              </a:ext>
            </a:extLst>
          </p:cNvPr>
          <p:cNvSpPr>
            <a:spLocks noGrp="1"/>
          </p:cNvSpPr>
          <p:nvPr>
            <p:ph type="ftr" sz="quarter" idx="11"/>
          </p:nvPr>
        </p:nvSpPr>
        <p:spPr/>
        <p:txBody>
          <a:bodyPr/>
          <a:lstStyle/>
          <a:p>
            <a:r>
              <a:rPr lang="en-US"/>
              <a:t>Antiblackness in Foundational Concepts</a:t>
            </a:r>
          </a:p>
        </p:txBody>
      </p:sp>
      <p:sp>
        <p:nvSpPr>
          <p:cNvPr id="6" name="Slide Number Placeholder 5">
            <a:extLst>
              <a:ext uri="{FF2B5EF4-FFF2-40B4-BE49-F238E27FC236}">
                <a16:creationId xmlns:a16="http://schemas.microsoft.com/office/drawing/2014/main" id="{F5C34B90-A404-F517-CFFA-1A3928BA36A9}"/>
              </a:ext>
            </a:extLst>
          </p:cNvPr>
          <p:cNvSpPr>
            <a:spLocks noGrp="1"/>
          </p:cNvSpPr>
          <p:nvPr>
            <p:ph type="sldNum" sz="quarter" idx="12"/>
          </p:nvPr>
        </p:nvSpPr>
        <p:spPr/>
        <p:txBody>
          <a:bodyPr/>
          <a:lstStyle>
            <a:lvl1pPr>
              <a:defRPr b="0" i="0">
                <a:latin typeface="Century" panose="02040604050505020304" pitchFamily="18" charset="0"/>
              </a:defRPr>
            </a:lvl1pPr>
          </a:lstStyle>
          <a:p>
            <a:fld id="{6950D593-2953-924C-A0DA-F3B17E0E49C7}" type="slidenum">
              <a:rPr lang="en-US" smtClean="0"/>
              <a:pPr/>
              <a:t>‹#›</a:t>
            </a:fld>
            <a:endParaRPr lang="en-US" dirty="0"/>
          </a:p>
        </p:txBody>
      </p:sp>
    </p:spTree>
    <p:extLst>
      <p:ext uri="{BB962C8B-B14F-4D97-AF65-F5344CB8AC3E}">
        <p14:creationId xmlns:p14="http://schemas.microsoft.com/office/powerpoint/2010/main" val="20234773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50F732-67F1-225A-2D82-AE79386BE94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8A4F320-7790-A341-96E9-B100D80F1898}"/>
              </a:ext>
            </a:extLst>
          </p:cNvPr>
          <p:cNvSpPr>
            <a:spLocks noGrp="1"/>
          </p:cNvSpPr>
          <p:nvPr>
            <p:ph idx="1"/>
          </p:nvPr>
        </p:nvSpPr>
        <p:spPr/>
        <p:txBody>
          <a:bodyPr/>
          <a:lstStyle>
            <a:lvl1pPr>
              <a:defRPr b="0" i="0" baseline="0">
                <a:latin typeface="Century" panose="02040604050505020304" pitchFamily="18" charset="0"/>
              </a:defRPr>
            </a:lvl1pPr>
            <a:lvl2pPr>
              <a:defRPr b="0" i="0" baseline="0">
                <a:latin typeface="Century" panose="02040604050505020304" pitchFamily="18" charset="0"/>
              </a:defRPr>
            </a:lvl2pPr>
            <a:lvl3pPr>
              <a:defRPr b="0" i="0" baseline="0">
                <a:latin typeface="Century" panose="02040604050505020304" pitchFamily="18" charset="0"/>
              </a:defRPr>
            </a:lvl3pPr>
            <a:lvl4pPr>
              <a:defRPr b="0" i="0" baseline="0">
                <a:latin typeface="Century" panose="02040604050505020304" pitchFamily="18" charset="0"/>
              </a:defRPr>
            </a:lvl4pPr>
            <a:lvl5pPr>
              <a:defRPr b="0" i="0" baseline="0">
                <a:latin typeface="Century" panose="020406040505050203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Date Placeholder 20">
            <a:extLst>
              <a:ext uri="{FF2B5EF4-FFF2-40B4-BE49-F238E27FC236}">
                <a16:creationId xmlns:a16="http://schemas.microsoft.com/office/drawing/2014/main" id="{BB1AC8B7-CF61-81EE-A47A-6CF0146B229E}"/>
              </a:ext>
            </a:extLst>
          </p:cNvPr>
          <p:cNvSpPr>
            <a:spLocks noGrp="1"/>
          </p:cNvSpPr>
          <p:nvPr>
            <p:ph type="dt" sz="half" idx="10"/>
          </p:nvPr>
        </p:nvSpPr>
        <p:spPr/>
        <p:txBody>
          <a:bodyPr/>
          <a:lstStyle/>
          <a:p>
            <a:r>
              <a:rPr lang="en-US"/>
              <a:t>Northeastern Leading Voices Mar. 2026</a:t>
            </a:r>
            <a:endParaRPr lang="en-US" dirty="0"/>
          </a:p>
        </p:txBody>
      </p:sp>
      <p:sp>
        <p:nvSpPr>
          <p:cNvPr id="22" name="Footer Placeholder 21">
            <a:extLst>
              <a:ext uri="{FF2B5EF4-FFF2-40B4-BE49-F238E27FC236}">
                <a16:creationId xmlns:a16="http://schemas.microsoft.com/office/drawing/2014/main" id="{73E70A29-C3D1-7352-3241-CD22F6D265EF}"/>
              </a:ext>
            </a:extLst>
          </p:cNvPr>
          <p:cNvSpPr>
            <a:spLocks noGrp="1"/>
          </p:cNvSpPr>
          <p:nvPr>
            <p:ph type="ftr" sz="quarter" idx="11"/>
          </p:nvPr>
        </p:nvSpPr>
        <p:spPr/>
        <p:txBody>
          <a:bodyPr/>
          <a:lstStyle/>
          <a:p>
            <a:r>
              <a:rPr lang="en-US"/>
              <a:t>Antiblackness in Foundational Concepts</a:t>
            </a:r>
            <a:endParaRPr lang="en-US" dirty="0"/>
          </a:p>
        </p:txBody>
      </p:sp>
      <p:sp>
        <p:nvSpPr>
          <p:cNvPr id="23" name="Slide Number Placeholder 22">
            <a:extLst>
              <a:ext uri="{FF2B5EF4-FFF2-40B4-BE49-F238E27FC236}">
                <a16:creationId xmlns:a16="http://schemas.microsoft.com/office/drawing/2014/main" id="{F04B26FC-3570-663E-9905-BCD4C538B1A9}"/>
              </a:ext>
            </a:extLst>
          </p:cNvPr>
          <p:cNvSpPr>
            <a:spLocks noGrp="1"/>
          </p:cNvSpPr>
          <p:nvPr>
            <p:ph type="sldNum" sz="quarter" idx="12"/>
          </p:nvPr>
        </p:nvSpPr>
        <p:spPr/>
        <p:txBody>
          <a:bodyPr/>
          <a:lstStyle/>
          <a:p>
            <a:r>
              <a:rPr lang="en-US" dirty="0">
                <a:latin typeface="Century" panose="02040604050505020304" pitchFamily="18" charset="0"/>
              </a:rPr>
              <a:t>Jason Yust, Boston Univ.          </a:t>
            </a:r>
            <a:fld id="{6950D593-2953-924C-A0DA-F3B17E0E49C7}" type="slidenum">
              <a:rPr lang="en-US" smtClean="0">
                <a:latin typeface="Century" panose="02040604050505020304" pitchFamily="18" charset="0"/>
              </a:rPr>
              <a:pPr/>
              <a:t>‹#›</a:t>
            </a:fld>
            <a:endParaRPr lang="en-US" dirty="0">
              <a:latin typeface="Century" panose="02040604050505020304" pitchFamily="18" charset="0"/>
            </a:endParaRPr>
          </a:p>
        </p:txBody>
      </p:sp>
    </p:spTree>
    <p:extLst>
      <p:ext uri="{BB962C8B-B14F-4D97-AF65-F5344CB8AC3E}">
        <p14:creationId xmlns:p14="http://schemas.microsoft.com/office/powerpoint/2010/main" val="18460698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BE7D93-6390-A123-5656-4F3619265C0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14B91D2-DE87-7DA1-F5C6-E79A994B47E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F0C97A2-EBC5-8C7A-E39C-29C4D493D97C}"/>
              </a:ext>
            </a:extLst>
          </p:cNvPr>
          <p:cNvSpPr>
            <a:spLocks noGrp="1"/>
          </p:cNvSpPr>
          <p:nvPr>
            <p:ph type="dt" sz="half" idx="10"/>
          </p:nvPr>
        </p:nvSpPr>
        <p:spPr/>
        <p:txBody>
          <a:bodyPr/>
          <a:lstStyle/>
          <a:p>
            <a:r>
              <a:rPr lang="en-US"/>
              <a:t>Northeastern Leading Voices Mar. 2026</a:t>
            </a:r>
          </a:p>
        </p:txBody>
      </p:sp>
      <p:sp>
        <p:nvSpPr>
          <p:cNvPr id="5" name="Footer Placeholder 4">
            <a:extLst>
              <a:ext uri="{FF2B5EF4-FFF2-40B4-BE49-F238E27FC236}">
                <a16:creationId xmlns:a16="http://schemas.microsoft.com/office/drawing/2014/main" id="{62437624-44E6-F9F6-8400-11E5D9C8E109}"/>
              </a:ext>
            </a:extLst>
          </p:cNvPr>
          <p:cNvSpPr>
            <a:spLocks noGrp="1"/>
          </p:cNvSpPr>
          <p:nvPr>
            <p:ph type="ftr" sz="quarter" idx="11"/>
          </p:nvPr>
        </p:nvSpPr>
        <p:spPr/>
        <p:txBody>
          <a:bodyPr/>
          <a:lstStyle/>
          <a:p>
            <a:r>
              <a:rPr lang="en-US"/>
              <a:t>Antiblackness in Foundational Concepts</a:t>
            </a:r>
          </a:p>
        </p:txBody>
      </p:sp>
      <p:sp>
        <p:nvSpPr>
          <p:cNvPr id="6" name="Slide Number Placeholder 5">
            <a:extLst>
              <a:ext uri="{FF2B5EF4-FFF2-40B4-BE49-F238E27FC236}">
                <a16:creationId xmlns:a16="http://schemas.microsoft.com/office/drawing/2014/main" id="{E999CCBF-0698-F7B8-7FC4-7C554932B381}"/>
              </a:ext>
            </a:extLst>
          </p:cNvPr>
          <p:cNvSpPr>
            <a:spLocks noGrp="1"/>
          </p:cNvSpPr>
          <p:nvPr>
            <p:ph type="sldNum" sz="quarter" idx="12"/>
          </p:nvPr>
        </p:nvSpPr>
        <p:spPr/>
        <p:txBody>
          <a:bodyPr/>
          <a:lstStyle>
            <a:lvl1pPr>
              <a:defRPr b="0" i="0">
                <a:latin typeface="Century" panose="02040604050505020304" pitchFamily="18" charset="0"/>
              </a:defRPr>
            </a:lvl1pPr>
          </a:lstStyle>
          <a:p>
            <a:fld id="{6950D593-2953-924C-A0DA-F3B17E0E49C7}" type="slidenum">
              <a:rPr lang="en-US" smtClean="0"/>
              <a:pPr/>
              <a:t>‹#›</a:t>
            </a:fld>
            <a:endParaRPr lang="en-US" dirty="0"/>
          </a:p>
        </p:txBody>
      </p:sp>
    </p:spTree>
    <p:extLst>
      <p:ext uri="{BB962C8B-B14F-4D97-AF65-F5344CB8AC3E}">
        <p14:creationId xmlns:p14="http://schemas.microsoft.com/office/powerpoint/2010/main" val="38438424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78093-A79B-162E-CEAA-C7AE6527F98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4460484-005A-FEAD-961F-FF50886DCC1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AF21A1F-5461-C727-E37F-CFA970564E2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3B7265A-A933-3746-6E6B-8BE7A7B7B2A7}"/>
              </a:ext>
            </a:extLst>
          </p:cNvPr>
          <p:cNvSpPr>
            <a:spLocks noGrp="1"/>
          </p:cNvSpPr>
          <p:nvPr>
            <p:ph type="dt" sz="half" idx="10"/>
          </p:nvPr>
        </p:nvSpPr>
        <p:spPr/>
        <p:txBody>
          <a:bodyPr/>
          <a:lstStyle/>
          <a:p>
            <a:r>
              <a:rPr lang="en-US"/>
              <a:t>Northeastern Leading Voices Mar. 2026</a:t>
            </a:r>
          </a:p>
        </p:txBody>
      </p:sp>
      <p:sp>
        <p:nvSpPr>
          <p:cNvPr id="6" name="Footer Placeholder 5">
            <a:extLst>
              <a:ext uri="{FF2B5EF4-FFF2-40B4-BE49-F238E27FC236}">
                <a16:creationId xmlns:a16="http://schemas.microsoft.com/office/drawing/2014/main" id="{DE27172D-1777-BCE6-FEB0-9789D9F2B5E9}"/>
              </a:ext>
            </a:extLst>
          </p:cNvPr>
          <p:cNvSpPr>
            <a:spLocks noGrp="1"/>
          </p:cNvSpPr>
          <p:nvPr>
            <p:ph type="ftr" sz="quarter" idx="11"/>
          </p:nvPr>
        </p:nvSpPr>
        <p:spPr/>
        <p:txBody>
          <a:bodyPr/>
          <a:lstStyle/>
          <a:p>
            <a:r>
              <a:rPr lang="en-US"/>
              <a:t>Antiblackness in Foundational Concepts</a:t>
            </a:r>
          </a:p>
        </p:txBody>
      </p:sp>
      <p:sp>
        <p:nvSpPr>
          <p:cNvPr id="7" name="Slide Number Placeholder 6">
            <a:extLst>
              <a:ext uri="{FF2B5EF4-FFF2-40B4-BE49-F238E27FC236}">
                <a16:creationId xmlns:a16="http://schemas.microsoft.com/office/drawing/2014/main" id="{D5DD357A-F4D5-32CD-8A08-476469EBA314}"/>
              </a:ext>
            </a:extLst>
          </p:cNvPr>
          <p:cNvSpPr>
            <a:spLocks noGrp="1"/>
          </p:cNvSpPr>
          <p:nvPr>
            <p:ph type="sldNum" sz="quarter" idx="12"/>
          </p:nvPr>
        </p:nvSpPr>
        <p:spPr/>
        <p:txBody>
          <a:bodyPr/>
          <a:lstStyle>
            <a:lvl1pPr>
              <a:defRPr b="0" i="0">
                <a:latin typeface="Century" panose="02040604050505020304" pitchFamily="18" charset="0"/>
              </a:defRPr>
            </a:lvl1pPr>
          </a:lstStyle>
          <a:p>
            <a:fld id="{6950D593-2953-924C-A0DA-F3B17E0E49C7}" type="slidenum">
              <a:rPr lang="en-US" smtClean="0"/>
              <a:pPr/>
              <a:t>‹#›</a:t>
            </a:fld>
            <a:endParaRPr lang="en-US" dirty="0"/>
          </a:p>
        </p:txBody>
      </p:sp>
    </p:spTree>
    <p:extLst>
      <p:ext uri="{BB962C8B-B14F-4D97-AF65-F5344CB8AC3E}">
        <p14:creationId xmlns:p14="http://schemas.microsoft.com/office/powerpoint/2010/main" val="29270072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EC32BB-35B4-E501-99F3-E24D066353B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A7CDA48-AB6D-3421-6837-689C0D6FEB2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73FD185-39BD-57EA-FB04-1013C7185DE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61D3FCC-AD0C-DA77-E35E-68CA239C241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D096DE0-86BA-26B4-E094-6542EFDD7EA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00E8C86-5E5C-7574-B2B8-2B1E0DF1626F}"/>
              </a:ext>
            </a:extLst>
          </p:cNvPr>
          <p:cNvSpPr>
            <a:spLocks noGrp="1"/>
          </p:cNvSpPr>
          <p:nvPr>
            <p:ph type="dt" sz="half" idx="10"/>
          </p:nvPr>
        </p:nvSpPr>
        <p:spPr/>
        <p:txBody>
          <a:bodyPr/>
          <a:lstStyle/>
          <a:p>
            <a:r>
              <a:rPr lang="en-US"/>
              <a:t>Northeastern Leading Voices Mar. 2026</a:t>
            </a:r>
          </a:p>
        </p:txBody>
      </p:sp>
      <p:sp>
        <p:nvSpPr>
          <p:cNvPr id="8" name="Footer Placeholder 7">
            <a:extLst>
              <a:ext uri="{FF2B5EF4-FFF2-40B4-BE49-F238E27FC236}">
                <a16:creationId xmlns:a16="http://schemas.microsoft.com/office/drawing/2014/main" id="{8AAF2B34-F580-24C0-C3BB-48A57562C4F6}"/>
              </a:ext>
            </a:extLst>
          </p:cNvPr>
          <p:cNvSpPr>
            <a:spLocks noGrp="1"/>
          </p:cNvSpPr>
          <p:nvPr>
            <p:ph type="ftr" sz="quarter" idx="11"/>
          </p:nvPr>
        </p:nvSpPr>
        <p:spPr/>
        <p:txBody>
          <a:bodyPr/>
          <a:lstStyle/>
          <a:p>
            <a:r>
              <a:rPr lang="en-US"/>
              <a:t>Antiblackness in Foundational Concepts</a:t>
            </a:r>
          </a:p>
        </p:txBody>
      </p:sp>
      <p:sp>
        <p:nvSpPr>
          <p:cNvPr id="9" name="Slide Number Placeholder 8">
            <a:extLst>
              <a:ext uri="{FF2B5EF4-FFF2-40B4-BE49-F238E27FC236}">
                <a16:creationId xmlns:a16="http://schemas.microsoft.com/office/drawing/2014/main" id="{412BB10B-C609-C53D-E8E9-BE509A64D882}"/>
              </a:ext>
            </a:extLst>
          </p:cNvPr>
          <p:cNvSpPr>
            <a:spLocks noGrp="1"/>
          </p:cNvSpPr>
          <p:nvPr>
            <p:ph type="sldNum" sz="quarter" idx="12"/>
          </p:nvPr>
        </p:nvSpPr>
        <p:spPr/>
        <p:txBody>
          <a:bodyPr/>
          <a:lstStyle>
            <a:lvl1pPr>
              <a:defRPr b="0" i="0">
                <a:latin typeface="Century" panose="02040604050505020304" pitchFamily="18" charset="0"/>
              </a:defRPr>
            </a:lvl1pPr>
          </a:lstStyle>
          <a:p>
            <a:fld id="{6950D593-2953-924C-A0DA-F3B17E0E49C7}" type="slidenum">
              <a:rPr lang="en-US" smtClean="0"/>
              <a:pPr/>
              <a:t>‹#›</a:t>
            </a:fld>
            <a:endParaRPr lang="en-US" dirty="0"/>
          </a:p>
        </p:txBody>
      </p:sp>
    </p:spTree>
    <p:extLst>
      <p:ext uri="{BB962C8B-B14F-4D97-AF65-F5344CB8AC3E}">
        <p14:creationId xmlns:p14="http://schemas.microsoft.com/office/powerpoint/2010/main" val="13388857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11E7B9-9FE0-8BC7-12F8-233B2B7BEA1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09908F6-E056-9880-B42F-34CACC194A74}"/>
              </a:ext>
            </a:extLst>
          </p:cNvPr>
          <p:cNvSpPr>
            <a:spLocks noGrp="1"/>
          </p:cNvSpPr>
          <p:nvPr>
            <p:ph type="dt" sz="half" idx="10"/>
          </p:nvPr>
        </p:nvSpPr>
        <p:spPr/>
        <p:txBody>
          <a:bodyPr/>
          <a:lstStyle/>
          <a:p>
            <a:r>
              <a:rPr lang="en-US"/>
              <a:t>Northeastern Leading Voices Mar. 2026</a:t>
            </a:r>
            <a:endParaRPr lang="en-US" dirty="0"/>
          </a:p>
        </p:txBody>
      </p:sp>
      <p:sp>
        <p:nvSpPr>
          <p:cNvPr id="4" name="Footer Placeholder 3">
            <a:extLst>
              <a:ext uri="{FF2B5EF4-FFF2-40B4-BE49-F238E27FC236}">
                <a16:creationId xmlns:a16="http://schemas.microsoft.com/office/drawing/2014/main" id="{795885D8-0048-5303-3192-5FB18CB3374A}"/>
              </a:ext>
            </a:extLst>
          </p:cNvPr>
          <p:cNvSpPr>
            <a:spLocks noGrp="1"/>
          </p:cNvSpPr>
          <p:nvPr>
            <p:ph type="ftr" sz="quarter" idx="11"/>
          </p:nvPr>
        </p:nvSpPr>
        <p:spPr/>
        <p:txBody>
          <a:bodyPr/>
          <a:lstStyle/>
          <a:p>
            <a:r>
              <a:rPr lang="en-US"/>
              <a:t>Antiblackness in Foundational Concepts</a:t>
            </a:r>
            <a:endParaRPr lang="en-US" dirty="0"/>
          </a:p>
        </p:txBody>
      </p:sp>
      <p:sp>
        <p:nvSpPr>
          <p:cNvPr id="5" name="Slide Number Placeholder 4">
            <a:extLst>
              <a:ext uri="{FF2B5EF4-FFF2-40B4-BE49-F238E27FC236}">
                <a16:creationId xmlns:a16="http://schemas.microsoft.com/office/drawing/2014/main" id="{9DA70F33-FBF9-DF3D-D5EB-AA512E446195}"/>
              </a:ext>
            </a:extLst>
          </p:cNvPr>
          <p:cNvSpPr>
            <a:spLocks noGrp="1"/>
          </p:cNvSpPr>
          <p:nvPr>
            <p:ph type="sldNum" sz="quarter" idx="12"/>
          </p:nvPr>
        </p:nvSpPr>
        <p:spPr/>
        <p:txBody>
          <a:bodyPr/>
          <a:lstStyle>
            <a:lvl1pPr>
              <a:defRPr b="0" i="0">
                <a:latin typeface="Century" panose="02040604050505020304" pitchFamily="18" charset="0"/>
              </a:defRPr>
            </a:lvl1pPr>
          </a:lstStyle>
          <a:p>
            <a:fld id="{6950D593-2953-924C-A0DA-F3B17E0E49C7}" type="slidenum">
              <a:rPr lang="en-US" smtClean="0"/>
              <a:pPr/>
              <a:t>‹#›</a:t>
            </a:fld>
            <a:endParaRPr lang="en-US" dirty="0"/>
          </a:p>
        </p:txBody>
      </p:sp>
    </p:spTree>
    <p:extLst>
      <p:ext uri="{BB962C8B-B14F-4D97-AF65-F5344CB8AC3E}">
        <p14:creationId xmlns:p14="http://schemas.microsoft.com/office/powerpoint/2010/main" val="16186845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41C196F-9B80-EE74-324A-BE34A0742935}"/>
              </a:ext>
            </a:extLst>
          </p:cNvPr>
          <p:cNvSpPr>
            <a:spLocks noGrp="1"/>
          </p:cNvSpPr>
          <p:nvPr>
            <p:ph type="dt" sz="half" idx="10"/>
          </p:nvPr>
        </p:nvSpPr>
        <p:spPr/>
        <p:txBody>
          <a:bodyPr/>
          <a:lstStyle/>
          <a:p>
            <a:r>
              <a:rPr lang="en-US"/>
              <a:t>Northeastern Leading Voices Mar. 2026</a:t>
            </a:r>
          </a:p>
        </p:txBody>
      </p:sp>
      <p:sp>
        <p:nvSpPr>
          <p:cNvPr id="3" name="Footer Placeholder 2">
            <a:extLst>
              <a:ext uri="{FF2B5EF4-FFF2-40B4-BE49-F238E27FC236}">
                <a16:creationId xmlns:a16="http://schemas.microsoft.com/office/drawing/2014/main" id="{DE1CA664-3CB4-C498-76CD-E49E974AAF6C}"/>
              </a:ext>
            </a:extLst>
          </p:cNvPr>
          <p:cNvSpPr>
            <a:spLocks noGrp="1"/>
          </p:cNvSpPr>
          <p:nvPr>
            <p:ph type="ftr" sz="quarter" idx="11"/>
          </p:nvPr>
        </p:nvSpPr>
        <p:spPr/>
        <p:txBody>
          <a:bodyPr/>
          <a:lstStyle/>
          <a:p>
            <a:r>
              <a:rPr lang="en-US"/>
              <a:t>Antiblackness in Foundational Concepts</a:t>
            </a:r>
          </a:p>
        </p:txBody>
      </p:sp>
      <p:sp>
        <p:nvSpPr>
          <p:cNvPr id="4" name="Slide Number Placeholder 3">
            <a:extLst>
              <a:ext uri="{FF2B5EF4-FFF2-40B4-BE49-F238E27FC236}">
                <a16:creationId xmlns:a16="http://schemas.microsoft.com/office/drawing/2014/main" id="{4E2D4B4D-2B6A-E81C-EE55-3D4451F6CE01}"/>
              </a:ext>
            </a:extLst>
          </p:cNvPr>
          <p:cNvSpPr>
            <a:spLocks noGrp="1"/>
          </p:cNvSpPr>
          <p:nvPr>
            <p:ph type="sldNum" sz="quarter" idx="12"/>
          </p:nvPr>
        </p:nvSpPr>
        <p:spPr/>
        <p:txBody>
          <a:bodyPr/>
          <a:lstStyle>
            <a:lvl1pPr>
              <a:defRPr b="0" i="0">
                <a:latin typeface="Century" panose="02040604050505020304" pitchFamily="18" charset="0"/>
              </a:defRPr>
            </a:lvl1pPr>
          </a:lstStyle>
          <a:p>
            <a:fld id="{6950D593-2953-924C-A0DA-F3B17E0E49C7}" type="slidenum">
              <a:rPr lang="en-US" smtClean="0"/>
              <a:pPr/>
              <a:t>‹#›</a:t>
            </a:fld>
            <a:endParaRPr lang="en-US" dirty="0"/>
          </a:p>
        </p:txBody>
      </p:sp>
    </p:spTree>
    <p:extLst>
      <p:ext uri="{BB962C8B-B14F-4D97-AF65-F5344CB8AC3E}">
        <p14:creationId xmlns:p14="http://schemas.microsoft.com/office/powerpoint/2010/main" val="17861317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5430FC-A665-931A-7E6E-80DD5505E7D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7FC9480-C294-9D37-5EA3-408B4A661E1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6AF8738-A9D9-769B-4868-E8C674119D9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0B7D87F-DE01-E12A-1C0A-2D4976B56121}"/>
              </a:ext>
            </a:extLst>
          </p:cNvPr>
          <p:cNvSpPr>
            <a:spLocks noGrp="1"/>
          </p:cNvSpPr>
          <p:nvPr>
            <p:ph type="dt" sz="half" idx="10"/>
          </p:nvPr>
        </p:nvSpPr>
        <p:spPr/>
        <p:txBody>
          <a:bodyPr/>
          <a:lstStyle/>
          <a:p>
            <a:r>
              <a:rPr lang="en-US"/>
              <a:t>Northeastern Leading Voices Mar. 2026</a:t>
            </a:r>
          </a:p>
        </p:txBody>
      </p:sp>
      <p:sp>
        <p:nvSpPr>
          <p:cNvPr id="6" name="Footer Placeholder 5">
            <a:extLst>
              <a:ext uri="{FF2B5EF4-FFF2-40B4-BE49-F238E27FC236}">
                <a16:creationId xmlns:a16="http://schemas.microsoft.com/office/drawing/2014/main" id="{988AB8EA-586F-CF7B-ABA6-EAE887777FAB}"/>
              </a:ext>
            </a:extLst>
          </p:cNvPr>
          <p:cNvSpPr>
            <a:spLocks noGrp="1"/>
          </p:cNvSpPr>
          <p:nvPr>
            <p:ph type="ftr" sz="quarter" idx="11"/>
          </p:nvPr>
        </p:nvSpPr>
        <p:spPr/>
        <p:txBody>
          <a:bodyPr/>
          <a:lstStyle/>
          <a:p>
            <a:r>
              <a:rPr lang="en-US"/>
              <a:t>Antiblackness in Foundational Concepts</a:t>
            </a:r>
          </a:p>
        </p:txBody>
      </p:sp>
      <p:sp>
        <p:nvSpPr>
          <p:cNvPr id="7" name="Slide Number Placeholder 6">
            <a:extLst>
              <a:ext uri="{FF2B5EF4-FFF2-40B4-BE49-F238E27FC236}">
                <a16:creationId xmlns:a16="http://schemas.microsoft.com/office/drawing/2014/main" id="{9BBF15FC-FFF4-45B1-DAA3-9433E66B35D8}"/>
              </a:ext>
            </a:extLst>
          </p:cNvPr>
          <p:cNvSpPr>
            <a:spLocks noGrp="1"/>
          </p:cNvSpPr>
          <p:nvPr>
            <p:ph type="sldNum" sz="quarter" idx="12"/>
          </p:nvPr>
        </p:nvSpPr>
        <p:spPr/>
        <p:txBody>
          <a:bodyPr/>
          <a:lstStyle>
            <a:lvl1pPr>
              <a:defRPr b="0" i="0">
                <a:latin typeface="Century" panose="02040604050505020304" pitchFamily="18" charset="0"/>
              </a:defRPr>
            </a:lvl1pPr>
          </a:lstStyle>
          <a:p>
            <a:fld id="{6950D593-2953-924C-A0DA-F3B17E0E49C7}" type="slidenum">
              <a:rPr lang="en-US" smtClean="0"/>
              <a:pPr/>
              <a:t>‹#›</a:t>
            </a:fld>
            <a:endParaRPr lang="en-US" dirty="0"/>
          </a:p>
        </p:txBody>
      </p:sp>
    </p:spTree>
    <p:extLst>
      <p:ext uri="{BB962C8B-B14F-4D97-AF65-F5344CB8AC3E}">
        <p14:creationId xmlns:p14="http://schemas.microsoft.com/office/powerpoint/2010/main" val="34555948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BFE32D-562E-4BDA-CE32-9729B3A4BF7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FF6C66B-477A-E365-E883-EFB49493B1D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2D438B8-EE90-42BB-4AEC-24EFD09E806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198D916-6088-090B-0366-1404449A0E69}"/>
              </a:ext>
            </a:extLst>
          </p:cNvPr>
          <p:cNvSpPr>
            <a:spLocks noGrp="1"/>
          </p:cNvSpPr>
          <p:nvPr>
            <p:ph type="dt" sz="half" idx="10"/>
          </p:nvPr>
        </p:nvSpPr>
        <p:spPr/>
        <p:txBody>
          <a:bodyPr/>
          <a:lstStyle/>
          <a:p>
            <a:r>
              <a:rPr lang="en-US"/>
              <a:t>Northeastern Leading Voices Mar. 2026</a:t>
            </a:r>
          </a:p>
        </p:txBody>
      </p:sp>
      <p:sp>
        <p:nvSpPr>
          <p:cNvPr id="6" name="Footer Placeholder 5">
            <a:extLst>
              <a:ext uri="{FF2B5EF4-FFF2-40B4-BE49-F238E27FC236}">
                <a16:creationId xmlns:a16="http://schemas.microsoft.com/office/drawing/2014/main" id="{B9BEE6A9-8D36-21C4-C17F-40039F39102E}"/>
              </a:ext>
            </a:extLst>
          </p:cNvPr>
          <p:cNvSpPr>
            <a:spLocks noGrp="1"/>
          </p:cNvSpPr>
          <p:nvPr>
            <p:ph type="ftr" sz="quarter" idx="11"/>
          </p:nvPr>
        </p:nvSpPr>
        <p:spPr/>
        <p:txBody>
          <a:bodyPr/>
          <a:lstStyle/>
          <a:p>
            <a:r>
              <a:rPr lang="en-US"/>
              <a:t>Antiblackness in Foundational Concepts</a:t>
            </a:r>
          </a:p>
        </p:txBody>
      </p:sp>
      <p:sp>
        <p:nvSpPr>
          <p:cNvPr id="7" name="Slide Number Placeholder 6">
            <a:extLst>
              <a:ext uri="{FF2B5EF4-FFF2-40B4-BE49-F238E27FC236}">
                <a16:creationId xmlns:a16="http://schemas.microsoft.com/office/drawing/2014/main" id="{5E38E02F-C2EA-1F7A-38C8-47658E7D3D78}"/>
              </a:ext>
            </a:extLst>
          </p:cNvPr>
          <p:cNvSpPr>
            <a:spLocks noGrp="1"/>
          </p:cNvSpPr>
          <p:nvPr>
            <p:ph type="sldNum" sz="quarter" idx="12"/>
          </p:nvPr>
        </p:nvSpPr>
        <p:spPr/>
        <p:txBody>
          <a:bodyPr/>
          <a:lstStyle>
            <a:lvl1pPr>
              <a:defRPr b="0" i="0">
                <a:latin typeface="Century" panose="02040604050505020304" pitchFamily="18" charset="0"/>
              </a:defRPr>
            </a:lvl1pPr>
          </a:lstStyle>
          <a:p>
            <a:fld id="{6950D593-2953-924C-A0DA-F3B17E0E49C7}" type="slidenum">
              <a:rPr lang="en-US" smtClean="0"/>
              <a:pPr/>
              <a:t>‹#›</a:t>
            </a:fld>
            <a:endParaRPr lang="en-US" dirty="0"/>
          </a:p>
        </p:txBody>
      </p:sp>
    </p:spTree>
    <p:extLst>
      <p:ext uri="{BB962C8B-B14F-4D97-AF65-F5344CB8AC3E}">
        <p14:creationId xmlns:p14="http://schemas.microsoft.com/office/powerpoint/2010/main" val="2051734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067FC8A-DEF8-1EAC-8A50-511C3E64D7A6}"/>
              </a:ext>
            </a:extLst>
          </p:cNvPr>
          <p:cNvPicPr>
            <a:picLocks noChangeAspect="1"/>
          </p:cNvPicPr>
          <p:nvPr userDrawn="1"/>
        </p:nvPicPr>
        <p:blipFill>
          <a:blip r:embed="rId13"/>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A8F334A0-57DB-79E3-5F97-F4C849E7D4B3}"/>
              </a:ext>
            </a:extLst>
          </p:cNvPr>
          <p:cNvSpPr>
            <a:spLocks noGrp="1"/>
          </p:cNvSpPr>
          <p:nvPr>
            <p:ph type="title"/>
          </p:nvPr>
        </p:nvSpPr>
        <p:spPr>
          <a:xfrm>
            <a:off x="838200" y="10491"/>
            <a:ext cx="10515600" cy="7794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D0F8BACF-3911-0EF7-4FB1-087AB556F80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B3092FA8-58CC-E374-7BE8-5F7EDC939B21}"/>
              </a:ext>
            </a:extLst>
          </p:cNvPr>
          <p:cNvSpPr>
            <a:spLocks noGrp="1"/>
          </p:cNvSpPr>
          <p:nvPr>
            <p:ph type="dt" sz="half" idx="2"/>
          </p:nvPr>
        </p:nvSpPr>
        <p:spPr>
          <a:xfrm>
            <a:off x="308113" y="6482384"/>
            <a:ext cx="3273287" cy="365125"/>
          </a:xfrm>
          <a:prstGeom prst="rect">
            <a:avLst/>
          </a:prstGeom>
        </p:spPr>
        <p:txBody>
          <a:bodyPr vert="horz" lIns="91440" tIns="45720" rIns="91440" bIns="45720" rtlCol="0" anchor="ctr"/>
          <a:lstStyle>
            <a:lvl1pPr algn="l">
              <a:defRPr sz="1200" b="0" i="0">
                <a:solidFill>
                  <a:schemeClr val="accent1">
                    <a:lumMod val="20000"/>
                    <a:lumOff val="80000"/>
                  </a:schemeClr>
                </a:solidFill>
                <a:latin typeface="Century" panose="02040604050505020304" pitchFamily="18" charset="0"/>
              </a:defRPr>
            </a:lvl1pPr>
          </a:lstStyle>
          <a:p>
            <a:r>
              <a:rPr lang="en-US"/>
              <a:t>Northeastern Leading Voices Mar. 2026</a:t>
            </a:r>
            <a:endParaRPr lang="en-US" dirty="0"/>
          </a:p>
        </p:txBody>
      </p:sp>
      <p:sp>
        <p:nvSpPr>
          <p:cNvPr id="5" name="Footer Placeholder 4">
            <a:extLst>
              <a:ext uri="{FF2B5EF4-FFF2-40B4-BE49-F238E27FC236}">
                <a16:creationId xmlns:a16="http://schemas.microsoft.com/office/drawing/2014/main" id="{6606FC0F-82DA-73A7-3CDF-F1FBE95C17F1}"/>
              </a:ext>
            </a:extLst>
          </p:cNvPr>
          <p:cNvSpPr>
            <a:spLocks noGrp="1"/>
          </p:cNvSpPr>
          <p:nvPr>
            <p:ph type="ftr" sz="quarter" idx="3"/>
          </p:nvPr>
        </p:nvSpPr>
        <p:spPr>
          <a:xfrm>
            <a:off x="4038600" y="6492875"/>
            <a:ext cx="4114800" cy="365125"/>
          </a:xfrm>
          <a:prstGeom prst="rect">
            <a:avLst/>
          </a:prstGeom>
        </p:spPr>
        <p:txBody>
          <a:bodyPr vert="horz" lIns="91440" tIns="45720" rIns="91440" bIns="45720" rtlCol="0" anchor="ctr"/>
          <a:lstStyle>
            <a:lvl1pPr algn="ctr">
              <a:defRPr sz="1200" b="0" i="0">
                <a:solidFill>
                  <a:schemeClr val="accent1">
                    <a:lumMod val="20000"/>
                    <a:lumOff val="80000"/>
                  </a:schemeClr>
                </a:solidFill>
                <a:latin typeface="Century" panose="02040604050505020304" pitchFamily="18" charset="0"/>
              </a:defRPr>
            </a:lvl1pPr>
          </a:lstStyle>
          <a:p>
            <a:r>
              <a:rPr lang="en-US"/>
              <a:t>Antiblackness in Foundational Concepts</a:t>
            </a:r>
            <a:endParaRPr lang="en-US" dirty="0"/>
          </a:p>
        </p:txBody>
      </p:sp>
      <p:sp>
        <p:nvSpPr>
          <p:cNvPr id="6" name="Slide Number Placeholder 5">
            <a:extLst>
              <a:ext uri="{FF2B5EF4-FFF2-40B4-BE49-F238E27FC236}">
                <a16:creationId xmlns:a16="http://schemas.microsoft.com/office/drawing/2014/main" id="{ECA51321-6BCE-4792-417A-95F9EFDFFF2D}"/>
              </a:ext>
            </a:extLst>
          </p:cNvPr>
          <p:cNvSpPr>
            <a:spLocks noGrp="1"/>
          </p:cNvSpPr>
          <p:nvPr>
            <p:ph type="sldNum" sz="quarter" idx="4"/>
          </p:nvPr>
        </p:nvSpPr>
        <p:spPr>
          <a:xfrm>
            <a:off x="8461513" y="6492875"/>
            <a:ext cx="2743200" cy="365125"/>
          </a:xfrm>
          <a:prstGeom prst="rect">
            <a:avLst/>
          </a:prstGeom>
        </p:spPr>
        <p:txBody>
          <a:bodyPr vert="horz" lIns="91440" tIns="45720" rIns="91440" bIns="45720" rtlCol="0" anchor="ctr"/>
          <a:lstStyle>
            <a:lvl1pPr algn="r">
              <a:defRPr sz="1200">
                <a:solidFill>
                  <a:schemeClr val="accent1">
                    <a:lumMod val="20000"/>
                    <a:lumOff val="80000"/>
                  </a:schemeClr>
                </a:solidFill>
              </a:defRPr>
            </a:lvl1pPr>
          </a:lstStyle>
          <a:p>
            <a:r>
              <a:rPr lang="en-US" dirty="0">
                <a:latin typeface="Century" panose="02040604050505020304" pitchFamily="18" charset="0"/>
              </a:rPr>
              <a:t>Jason Yust, Boston Univ.          </a:t>
            </a:r>
            <a:fld id="{6950D593-2953-924C-A0DA-F3B17E0E49C7}" type="slidenum">
              <a:rPr lang="en-US" smtClean="0">
                <a:latin typeface="Century" panose="02040604050505020304" pitchFamily="18" charset="0"/>
              </a:rPr>
              <a:pPr/>
              <a:t>‹#›</a:t>
            </a:fld>
            <a:endParaRPr lang="en-US" dirty="0">
              <a:latin typeface="Century" panose="02040604050505020304" pitchFamily="18" charset="0"/>
            </a:endParaRPr>
          </a:p>
        </p:txBody>
      </p:sp>
    </p:spTree>
    <p:extLst>
      <p:ext uri="{BB962C8B-B14F-4D97-AF65-F5344CB8AC3E}">
        <p14:creationId xmlns:p14="http://schemas.microsoft.com/office/powerpoint/2010/main" val="33711618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ctr" defTabSz="914400" rtl="0" eaLnBrk="1" latinLnBrk="0" hangingPunct="1">
        <a:lnSpc>
          <a:spcPct val="90000"/>
        </a:lnSpc>
        <a:spcBef>
          <a:spcPct val="0"/>
        </a:spcBef>
        <a:buNone/>
        <a:defRPr sz="3600" b="0" i="0" kern="1200">
          <a:solidFill>
            <a:schemeClr val="tx1"/>
          </a:solidFill>
          <a:latin typeface="Century" panose="02040604050505020304" pitchFamily="18"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entury" panose="02040604050505020304"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entury" panose="020406040505050203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entury" panose="020406040505050203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panose="020406040505050203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panose="0204060405050502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chart" Target="../charts/chart4.xml"/><Relationship Id="rId4" Type="http://schemas.openxmlformats.org/officeDocument/2006/relationships/chart" Target="../charts/chart3.xml"/></Relationships>
</file>

<file path=ppt/slides/_rels/slide31.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chart" Target="../charts/chart7.xml"/><Relationship Id="rId4" Type="http://schemas.openxmlformats.org/officeDocument/2006/relationships/chart" Target="../charts/chart6.xml"/></Relationships>
</file>

<file path=ppt/slides/_rels/slide32.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emf"/><Relationship Id="rId1" Type="http://schemas.openxmlformats.org/officeDocument/2006/relationships/slideLayout" Target="../slideLayouts/slideLayout2.xml"/><Relationship Id="rId5" Type="http://schemas.openxmlformats.org/officeDocument/2006/relationships/image" Target="../media/image23.emf"/><Relationship Id="rId4" Type="http://schemas.openxmlformats.org/officeDocument/2006/relationships/image" Target="../media/image22.emf"/></Relationships>
</file>

<file path=ppt/slides/_rels/slide33.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0.emf"/><Relationship Id="rId1" Type="http://schemas.openxmlformats.org/officeDocument/2006/relationships/slideLayout" Target="../slideLayouts/slideLayout2.xml"/><Relationship Id="rId4" Type="http://schemas.openxmlformats.org/officeDocument/2006/relationships/chart" Target="../charts/chart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7.svg"/><Relationship Id="rId7" Type="http://schemas.openxmlformats.org/officeDocument/2006/relationships/image" Target="../media/image31.png"/><Relationship Id="rId2" Type="http://schemas.openxmlformats.org/officeDocument/2006/relationships/image" Target="../media/image26.sv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emf"/><Relationship Id="rId4" Type="http://schemas.openxmlformats.org/officeDocument/2006/relationships/image" Target="../media/image28.emf"/></Relationships>
</file>

<file path=ppt/slides/_rels/slide3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chart" Target="../charts/chart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chart" Target="../charts/chart13.xml"/><Relationship Id="rId4" Type="http://schemas.openxmlformats.org/officeDocument/2006/relationships/chart" Target="../charts/chart12.xml"/></Relationships>
</file>

<file path=ppt/slides/_rels/slide4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4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6.emf"/></Relationships>
</file>

<file path=ppt/slides/_rels/slide50.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image" Target="../media/image47.emf"/><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8.emf"/></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D6776-383A-B270-2A3D-0BEE0F24F156}"/>
              </a:ext>
            </a:extLst>
          </p:cNvPr>
          <p:cNvSpPr>
            <a:spLocks noGrp="1"/>
          </p:cNvSpPr>
          <p:nvPr>
            <p:ph type="ctrTitle"/>
          </p:nvPr>
        </p:nvSpPr>
        <p:spPr>
          <a:xfrm>
            <a:off x="729206" y="1257117"/>
            <a:ext cx="10845478" cy="1813342"/>
          </a:xfrm>
        </p:spPr>
        <p:txBody>
          <a:bodyPr>
            <a:normAutofit fontScale="90000"/>
          </a:bodyPr>
          <a:lstStyle/>
          <a:p>
            <a:r>
              <a:rPr lang="en-US" dirty="0"/>
              <a:t>Antiblackness in Foundational Music Theory Concepts: </a:t>
            </a:r>
            <a:br>
              <a:rPr lang="en-US" dirty="0"/>
            </a:br>
            <a:r>
              <a:rPr lang="en-US" dirty="0"/>
              <a:t>Tonality, Meter, and Rock Music</a:t>
            </a:r>
          </a:p>
        </p:txBody>
      </p:sp>
      <p:sp>
        <p:nvSpPr>
          <p:cNvPr id="3" name="Subtitle 2">
            <a:extLst>
              <a:ext uri="{FF2B5EF4-FFF2-40B4-BE49-F238E27FC236}">
                <a16:creationId xmlns:a16="http://schemas.microsoft.com/office/drawing/2014/main" id="{03E69F8B-FD48-A23A-5AFC-584B066E8F2B}"/>
              </a:ext>
            </a:extLst>
          </p:cNvPr>
          <p:cNvSpPr>
            <a:spLocks noGrp="1"/>
          </p:cNvSpPr>
          <p:nvPr>
            <p:ph type="subTitle" idx="1"/>
          </p:nvPr>
        </p:nvSpPr>
        <p:spPr>
          <a:xfrm>
            <a:off x="1524000" y="3261360"/>
            <a:ext cx="9144000" cy="1655762"/>
          </a:xfrm>
        </p:spPr>
        <p:txBody>
          <a:bodyPr/>
          <a:lstStyle/>
          <a:p>
            <a:pPr>
              <a:spcAft>
                <a:spcPts val="1200"/>
              </a:spcAft>
            </a:pPr>
            <a:r>
              <a:rPr lang="en-US" dirty="0"/>
              <a:t>Jason </a:t>
            </a:r>
            <a:r>
              <a:rPr lang="en-US" dirty="0" err="1"/>
              <a:t>Yust</a:t>
            </a:r>
            <a:r>
              <a:rPr lang="en-US" dirty="0"/>
              <a:t>,               .</a:t>
            </a:r>
          </a:p>
          <a:p>
            <a:r>
              <a:rPr lang="en-US" dirty="0"/>
              <a:t>Leading Voices: Northeastern University</a:t>
            </a:r>
          </a:p>
          <a:p>
            <a:r>
              <a:rPr lang="en-US" dirty="0"/>
              <a:t>Thursday, Mar. 26, 2026</a:t>
            </a:r>
          </a:p>
        </p:txBody>
      </p:sp>
      <p:pic>
        <p:nvPicPr>
          <p:cNvPr id="5" name="Picture 4">
            <a:extLst>
              <a:ext uri="{FF2B5EF4-FFF2-40B4-BE49-F238E27FC236}">
                <a16:creationId xmlns:a16="http://schemas.microsoft.com/office/drawing/2014/main" id="{7A94DAC9-5AA4-6443-5C85-6304C980F6C3}"/>
              </a:ext>
            </a:extLst>
          </p:cNvPr>
          <p:cNvPicPr>
            <a:picLocks noChangeAspect="1"/>
          </p:cNvPicPr>
          <p:nvPr/>
        </p:nvPicPr>
        <p:blipFill>
          <a:blip r:embed="rId3"/>
          <a:stretch>
            <a:fillRect/>
          </a:stretch>
        </p:blipFill>
        <p:spPr>
          <a:xfrm>
            <a:off x="6425512" y="3138017"/>
            <a:ext cx="1469081" cy="596814"/>
          </a:xfrm>
          <a:prstGeom prst="rect">
            <a:avLst/>
          </a:prstGeom>
        </p:spPr>
      </p:pic>
      <p:sp>
        <p:nvSpPr>
          <p:cNvPr id="4" name="Footer Placeholder 3">
            <a:extLst>
              <a:ext uri="{FF2B5EF4-FFF2-40B4-BE49-F238E27FC236}">
                <a16:creationId xmlns:a16="http://schemas.microsoft.com/office/drawing/2014/main" id="{B4640FB2-EB7C-5417-F2BB-7CE6C9EC9F73}"/>
              </a:ext>
            </a:extLst>
          </p:cNvPr>
          <p:cNvSpPr>
            <a:spLocks noGrp="1"/>
          </p:cNvSpPr>
          <p:nvPr>
            <p:ph type="ftr" sz="quarter" idx="11"/>
          </p:nvPr>
        </p:nvSpPr>
        <p:spPr/>
        <p:txBody>
          <a:bodyPr/>
          <a:lstStyle/>
          <a:p>
            <a:r>
              <a:rPr lang="en-US"/>
              <a:t>Antiblackness in Foundational Concepts</a:t>
            </a:r>
            <a:endParaRPr lang="en-US" dirty="0"/>
          </a:p>
        </p:txBody>
      </p:sp>
      <p:sp>
        <p:nvSpPr>
          <p:cNvPr id="6" name="Date Placeholder 5">
            <a:extLst>
              <a:ext uri="{FF2B5EF4-FFF2-40B4-BE49-F238E27FC236}">
                <a16:creationId xmlns:a16="http://schemas.microsoft.com/office/drawing/2014/main" id="{75ABFA6F-E3D2-78A7-09B4-B149DAF3E0E1}"/>
              </a:ext>
            </a:extLst>
          </p:cNvPr>
          <p:cNvSpPr>
            <a:spLocks noGrp="1"/>
          </p:cNvSpPr>
          <p:nvPr>
            <p:ph type="dt" sz="half" idx="10"/>
          </p:nvPr>
        </p:nvSpPr>
        <p:spPr/>
        <p:txBody>
          <a:bodyPr/>
          <a:lstStyle/>
          <a:p>
            <a:r>
              <a:rPr lang="en-US"/>
              <a:t>Northeastern Leading Voices Mar. 2026</a:t>
            </a:r>
            <a:endParaRPr lang="en-US" dirty="0"/>
          </a:p>
        </p:txBody>
      </p:sp>
      <p:sp>
        <p:nvSpPr>
          <p:cNvPr id="7" name="Slide Number Placeholder 6">
            <a:extLst>
              <a:ext uri="{FF2B5EF4-FFF2-40B4-BE49-F238E27FC236}">
                <a16:creationId xmlns:a16="http://schemas.microsoft.com/office/drawing/2014/main" id="{57FD3FFB-0F56-8BBE-2E9F-95FD49275CF5}"/>
              </a:ext>
            </a:extLst>
          </p:cNvPr>
          <p:cNvSpPr>
            <a:spLocks noGrp="1"/>
          </p:cNvSpPr>
          <p:nvPr>
            <p:ph type="sldNum" sz="quarter" idx="12"/>
          </p:nvPr>
        </p:nvSpPr>
        <p:spPr/>
        <p:txBody>
          <a:bodyPr/>
          <a:lstStyle/>
          <a:p>
            <a:r>
              <a:rPr lang="en-US" dirty="0">
                <a:latin typeface="Century" panose="02040604050505020304" pitchFamily="18" charset="0"/>
              </a:rPr>
              <a:t>Jason Yust, Boston Univ.          </a:t>
            </a:r>
            <a:fld id="{6950D593-2953-924C-A0DA-F3B17E0E49C7}" type="slidenum">
              <a:rPr lang="en-US" smtClean="0">
                <a:latin typeface="Century" panose="02040604050505020304" pitchFamily="18" charset="0"/>
              </a:rPr>
              <a:pPr/>
              <a:t>1</a:t>
            </a:fld>
            <a:endParaRPr lang="en-US" dirty="0">
              <a:latin typeface="Century" panose="02040604050505020304" pitchFamily="18" charset="0"/>
            </a:endParaRPr>
          </a:p>
        </p:txBody>
      </p:sp>
    </p:spTree>
    <p:extLst>
      <p:ext uri="{BB962C8B-B14F-4D97-AF65-F5344CB8AC3E}">
        <p14:creationId xmlns:p14="http://schemas.microsoft.com/office/powerpoint/2010/main" val="29216551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F3ECCE-3D08-9FAB-59DF-232E73541D9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A31D7CA-83FF-CB13-21D1-7C74FB061D05}"/>
              </a:ext>
            </a:extLst>
          </p:cNvPr>
          <p:cNvSpPr>
            <a:spLocks noGrp="1"/>
          </p:cNvSpPr>
          <p:nvPr>
            <p:ph type="title"/>
          </p:nvPr>
        </p:nvSpPr>
        <p:spPr/>
        <p:txBody>
          <a:bodyPr/>
          <a:lstStyle/>
          <a:p>
            <a:r>
              <a:rPr lang="en-US" dirty="0"/>
              <a:t>Why is Fétis relevant to us today?</a:t>
            </a:r>
          </a:p>
        </p:txBody>
      </p:sp>
      <p:sp>
        <p:nvSpPr>
          <p:cNvPr id="3" name="Content Placeholder 2">
            <a:extLst>
              <a:ext uri="{FF2B5EF4-FFF2-40B4-BE49-F238E27FC236}">
                <a16:creationId xmlns:a16="http://schemas.microsoft.com/office/drawing/2014/main" id="{882D5722-B4EF-18C1-2C31-9430283312F9}"/>
              </a:ext>
            </a:extLst>
          </p:cNvPr>
          <p:cNvSpPr>
            <a:spLocks noGrp="1"/>
          </p:cNvSpPr>
          <p:nvPr>
            <p:ph idx="1"/>
          </p:nvPr>
        </p:nvSpPr>
        <p:spPr>
          <a:xfrm>
            <a:off x="495300" y="1028701"/>
            <a:ext cx="11252200" cy="596900"/>
          </a:xfrm>
        </p:spPr>
        <p:txBody>
          <a:bodyPr/>
          <a:lstStyle/>
          <a:p>
            <a:pPr marL="0" indent="0">
              <a:buNone/>
            </a:pPr>
            <a:r>
              <a:rPr lang="en-US" dirty="0"/>
              <a:t>(3) Those who forget the past are doomed to repeat it! </a:t>
            </a:r>
          </a:p>
          <a:p>
            <a:pPr marL="0" indent="0">
              <a:buNone/>
            </a:pPr>
            <a:endParaRPr lang="en-US" dirty="0"/>
          </a:p>
          <a:p>
            <a:endParaRPr lang="en-US" dirty="0"/>
          </a:p>
        </p:txBody>
      </p:sp>
      <p:sp>
        <p:nvSpPr>
          <p:cNvPr id="4" name="Date Placeholder 3">
            <a:extLst>
              <a:ext uri="{FF2B5EF4-FFF2-40B4-BE49-F238E27FC236}">
                <a16:creationId xmlns:a16="http://schemas.microsoft.com/office/drawing/2014/main" id="{DD7E9F68-F58C-564D-CA55-27031C502313}"/>
              </a:ext>
            </a:extLst>
          </p:cNvPr>
          <p:cNvSpPr>
            <a:spLocks noGrp="1"/>
          </p:cNvSpPr>
          <p:nvPr>
            <p:ph type="dt" sz="half" idx="10"/>
          </p:nvPr>
        </p:nvSpPr>
        <p:spPr/>
        <p:txBody>
          <a:bodyPr/>
          <a:lstStyle/>
          <a:p>
            <a:r>
              <a:rPr lang="en-US"/>
              <a:t>Northeastern Leading Voices Mar. 2026</a:t>
            </a:r>
            <a:endParaRPr lang="en-US" dirty="0"/>
          </a:p>
        </p:txBody>
      </p:sp>
      <p:sp>
        <p:nvSpPr>
          <p:cNvPr id="5" name="Footer Placeholder 4">
            <a:extLst>
              <a:ext uri="{FF2B5EF4-FFF2-40B4-BE49-F238E27FC236}">
                <a16:creationId xmlns:a16="http://schemas.microsoft.com/office/drawing/2014/main" id="{15DF2344-E9B0-FFB4-9FF2-A7D92BFFC11F}"/>
              </a:ext>
            </a:extLst>
          </p:cNvPr>
          <p:cNvSpPr>
            <a:spLocks noGrp="1"/>
          </p:cNvSpPr>
          <p:nvPr>
            <p:ph type="ftr" sz="quarter" idx="11"/>
          </p:nvPr>
        </p:nvSpPr>
        <p:spPr/>
        <p:txBody>
          <a:bodyPr/>
          <a:lstStyle/>
          <a:p>
            <a:r>
              <a:rPr lang="en-US"/>
              <a:t>Antiblackness in Foundational Concepts</a:t>
            </a:r>
            <a:endParaRPr lang="en-US" dirty="0"/>
          </a:p>
        </p:txBody>
      </p:sp>
      <p:sp>
        <p:nvSpPr>
          <p:cNvPr id="6" name="Slide Number Placeholder 5">
            <a:extLst>
              <a:ext uri="{FF2B5EF4-FFF2-40B4-BE49-F238E27FC236}">
                <a16:creationId xmlns:a16="http://schemas.microsoft.com/office/drawing/2014/main" id="{8740E56B-DF76-34AE-FA66-375F6E302F72}"/>
              </a:ext>
            </a:extLst>
          </p:cNvPr>
          <p:cNvSpPr>
            <a:spLocks noGrp="1"/>
          </p:cNvSpPr>
          <p:nvPr>
            <p:ph type="sldNum" sz="quarter" idx="12"/>
          </p:nvPr>
        </p:nvSpPr>
        <p:spPr/>
        <p:txBody>
          <a:bodyPr/>
          <a:lstStyle/>
          <a:p>
            <a:r>
              <a:rPr lang="en-US">
                <a:latin typeface="Century" panose="02040604050505020304" pitchFamily="18" charset="0"/>
              </a:rPr>
              <a:t>Jason Yust, Boston Univ.          </a:t>
            </a:r>
            <a:fld id="{6950D593-2953-924C-A0DA-F3B17E0E49C7}" type="slidenum">
              <a:rPr lang="en-US" smtClean="0">
                <a:latin typeface="Century" panose="02040604050505020304" pitchFamily="18" charset="0"/>
              </a:rPr>
              <a:pPr/>
              <a:t>10</a:t>
            </a:fld>
            <a:endParaRPr lang="en-US" dirty="0">
              <a:latin typeface="Century" panose="02040604050505020304" pitchFamily="18" charset="0"/>
            </a:endParaRPr>
          </a:p>
        </p:txBody>
      </p:sp>
      <p:sp>
        <p:nvSpPr>
          <p:cNvPr id="7" name="TextBox 6">
            <a:extLst>
              <a:ext uri="{FF2B5EF4-FFF2-40B4-BE49-F238E27FC236}">
                <a16:creationId xmlns:a16="http://schemas.microsoft.com/office/drawing/2014/main" id="{DD58E3B8-2349-30D3-230A-D9987BF208FE}"/>
              </a:ext>
            </a:extLst>
          </p:cNvPr>
          <p:cNvSpPr txBox="1"/>
          <p:nvPr/>
        </p:nvSpPr>
        <p:spPr>
          <a:xfrm>
            <a:off x="838200" y="1625601"/>
            <a:ext cx="10972800" cy="4031873"/>
          </a:xfrm>
          <a:prstGeom prst="rect">
            <a:avLst/>
          </a:prstGeom>
          <a:noFill/>
        </p:spPr>
        <p:txBody>
          <a:bodyPr wrap="square" rtlCol="0">
            <a:spAutoFit/>
          </a:bodyPr>
          <a:lstStyle/>
          <a:p>
            <a:pPr algn="l">
              <a:spcAft>
                <a:spcPts val="1800"/>
              </a:spcAft>
            </a:pPr>
            <a:r>
              <a:rPr lang="en-US" sz="2800" dirty="0">
                <a:latin typeface="Century" panose="02040604050505020304" pitchFamily="18" charset="0"/>
                <a:cs typeface="Calibri" panose="020F0502020204030204" pitchFamily="34" charset="0"/>
              </a:rPr>
              <a:t>We can still reproduce </a:t>
            </a:r>
            <a:r>
              <a:rPr lang="en-US" sz="2800" dirty="0" err="1">
                <a:latin typeface="Century" panose="02040604050505020304" pitchFamily="18" charset="0"/>
                <a:cs typeface="Calibri" panose="020F0502020204030204" pitchFamily="34" charset="0"/>
              </a:rPr>
              <a:t>Fétis’s</a:t>
            </a:r>
            <a:r>
              <a:rPr lang="en-US" sz="2800" dirty="0">
                <a:latin typeface="Century" panose="02040604050505020304" pitchFamily="18" charset="0"/>
                <a:cs typeface="Calibri" panose="020F0502020204030204" pitchFamily="34" charset="0"/>
              </a:rPr>
              <a:t> logic: </a:t>
            </a:r>
          </a:p>
          <a:p>
            <a:pPr algn="l">
              <a:spcAft>
                <a:spcPts val="1800"/>
              </a:spcAft>
            </a:pPr>
            <a:r>
              <a:rPr lang="en-US" sz="2800" dirty="0">
                <a:latin typeface="Century" panose="02040604050505020304" pitchFamily="18" charset="0"/>
                <a:cs typeface="Calibri" panose="020F0502020204030204" pitchFamily="34" charset="0"/>
              </a:rPr>
              <a:t>—Tonality as a cultural competency</a:t>
            </a:r>
          </a:p>
          <a:p>
            <a:pPr>
              <a:spcAft>
                <a:spcPts val="1800"/>
              </a:spcAft>
            </a:pPr>
            <a:r>
              <a:rPr lang="en-US" sz="2800" dirty="0">
                <a:latin typeface="Century" panose="02040604050505020304" pitchFamily="18" charset="0"/>
                <a:cs typeface="Calibri" panose="020F0502020204030204" pitchFamily="34" charset="0"/>
              </a:rPr>
              <a:t>	→ reject explanations from biology, physics</a:t>
            </a:r>
          </a:p>
          <a:p>
            <a:pPr>
              <a:spcAft>
                <a:spcPts val="1800"/>
              </a:spcAft>
            </a:pPr>
            <a:r>
              <a:rPr lang="en-US" sz="2800" dirty="0">
                <a:latin typeface="Century" panose="02040604050505020304" pitchFamily="18" charset="0"/>
                <a:cs typeface="Calibri" panose="020F0502020204030204" pitchFamily="34" charset="0"/>
              </a:rPr>
              <a:t>—Tonality is a property of all music (many “tonalities”)</a:t>
            </a:r>
          </a:p>
          <a:p>
            <a:pPr marL="274320" indent="-457200">
              <a:spcAft>
                <a:spcPts val="1800"/>
              </a:spcAft>
            </a:pPr>
            <a:r>
              <a:rPr lang="en-US" sz="2800" dirty="0">
                <a:latin typeface="Century" panose="02040604050505020304" pitchFamily="18" charset="0"/>
                <a:cs typeface="Calibri" panose="020F0502020204030204" pitchFamily="34" charset="0"/>
              </a:rPr>
              <a:t>—Non-European “tonalities” will always be deficient, because the motivation for the concept remains grounded in 18</a:t>
            </a:r>
            <a:r>
              <a:rPr lang="en-US" sz="2800" baseline="30000" dirty="0">
                <a:latin typeface="Century" panose="02040604050505020304" pitchFamily="18" charset="0"/>
                <a:cs typeface="Calibri" panose="020F0502020204030204" pitchFamily="34" charset="0"/>
              </a:rPr>
              <a:t>th</a:t>
            </a:r>
            <a:r>
              <a:rPr lang="en-US" sz="2800" dirty="0">
                <a:latin typeface="Century" panose="02040604050505020304" pitchFamily="18" charset="0"/>
                <a:cs typeface="Calibri" panose="020F0502020204030204" pitchFamily="34" charset="0"/>
              </a:rPr>
              <a:t>–19</a:t>
            </a:r>
            <a:r>
              <a:rPr lang="en-US" sz="2800" baseline="30000" dirty="0">
                <a:latin typeface="Century" panose="02040604050505020304" pitchFamily="18" charset="0"/>
                <a:cs typeface="Calibri" panose="020F0502020204030204" pitchFamily="34" charset="0"/>
              </a:rPr>
              <a:t>th</a:t>
            </a:r>
            <a:r>
              <a:rPr lang="en-US" sz="2800" dirty="0">
                <a:latin typeface="Century" panose="02040604050505020304" pitchFamily="18" charset="0"/>
                <a:cs typeface="Calibri" panose="020F0502020204030204" pitchFamily="34" charset="0"/>
              </a:rPr>
              <a:t> c. European classical music</a:t>
            </a:r>
          </a:p>
        </p:txBody>
      </p:sp>
    </p:spTree>
    <p:extLst>
      <p:ext uri="{BB962C8B-B14F-4D97-AF65-F5344CB8AC3E}">
        <p14:creationId xmlns:p14="http://schemas.microsoft.com/office/powerpoint/2010/main" val="7084214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6E7A12-D01B-9352-B5AE-101CE9EE30F1}"/>
              </a:ext>
            </a:extLst>
          </p:cNvPr>
          <p:cNvSpPr>
            <a:spLocks noGrp="1"/>
          </p:cNvSpPr>
          <p:nvPr>
            <p:ph type="title"/>
          </p:nvPr>
        </p:nvSpPr>
        <p:spPr/>
        <p:txBody>
          <a:bodyPr/>
          <a:lstStyle/>
          <a:p>
            <a:r>
              <a:rPr lang="en-US" dirty="0"/>
              <a:t>Tonality: Can we live without it?!?</a:t>
            </a:r>
          </a:p>
        </p:txBody>
      </p:sp>
      <p:sp>
        <p:nvSpPr>
          <p:cNvPr id="3" name="Content Placeholder 2">
            <a:extLst>
              <a:ext uri="{FF2B5EF4-FFF2-40B4-BE49-F238E27FC236}">
                <a16:creationId xmlns:a16="http://schemas.microsoft.com/office/drawing/2014/main" id="{5867A558-7A72-8958-5B68-D25E3CC44B03}"/>
              </a:ext>
            </a:extLst>
          </p:cNvPr>
          <p:cNvSpPr>
            <a:spLocks noGrp="1"/>
          </p:cNvSpPr>
          <p:nvPr>
            <p:ph idx="1"/>
          </p:nvPr>
        </p:nvSpPr>
        <p:spPr>
          <a:xfrm>
            <a:off x="308113" y="789954"/>
            <a:ext cx="11602236" cy="471687"/>
          </a:xfrm>
        </p:spPr>
        <p:txBody>
          <a:bodyPr>
            <a:normAutofit/>
          </a:bodyPr>
          <a:lstStyle/>
          <a:p>
            <a:r>
              <a:rPr lang="en-US" sz="2400" dirty="0"/>
              <a:t>Suppose you’re writing a music theory book. Do you put “tonality” in the title? </a:t>
            </a:r>
          </a:p>
        </p:txBody>
      </p:sp>
      <p:sp>
        <p:nvSpPr>
          <p:cNvPr id="4" name="Date Placeholder 3">
            <a:extLst>
              <a:ext uri="{FF2B5EF4-FFF2-40B4-BE49-F238E27FC236}">
                <a16:creationId xmlns:a16="http://schemas.microsoft.com/office/drawing/2014/main" id="{F0D1C889-2BCB-7664-C630-126B6F5B786C}"/>
              </a:ext>
            </a:extLst>
          </p:cNvPr>
          <p:cNvSpPr>
            <a:spLocks noGrp="1"/>
          </p:cNvSpPr>
          <p:nvPr>
            <p:ph type="dt" sz="half" idx="10"/>
          </p:nvPr>
        </p:nvSpPr>
        <p:spPr/>
        <p:txBody>
          <a:bodyPr/>
          <a:lstStyle/>
          <a:p>
            <a:r>
              <a:rPr lang="en-US"/>
              <a:t>Northeastern Leading Voices Mar. 2026</a:t>
            </a:r>
            <a:endParaRPr lang="en-US" dirty="0"/>
          </a:p>
        </p:txBody>
      </p:sp>
      <p:sp>
        <p:nvSpPr>
          <p:cNvPr id="5" name="Footer Placeholder 4">
            <a:extLst>
              <a:ext uri="{FF2B5EF4-FFF2-40B4-BE49-F238E27FC236}">
                <a16:creationId xmlns:a16="http://schemas.microsoft.com/office/drawing/2014/main" id="{7C217887-8F7D-792F-5F42-F8105C7A16FA}"/>
              </a:ext>
            </a:extLst>
          </p:cNvPr>
          <p:cNvSpPr>
            <a:spLocks noGrp="1"/>
          </p:cNvSpPr>
          <p:nvPr>
            <p:ph type="ftr" sz="quarter" idx="11"/>
          </p:nvPr>
        </p:nvSpPr>
        <p:spPr/>
        <p:txBody>
          <a:bodyPr/>
          <a:lstStyle/>
          <a:p>
            <a:r>
              <a:rPr lang="en-US" dirty="0"/>
              <a:t>Antiblackness in Foundational Concepts</a:t>
            </a:r>
          </a:p>
        </p:txBody>
      </p:sp>
      <p:sp>
        <p:nvSpPr>
          <p:cNvPr id="6" name="Slide Number Placeholder 5">
            <a:extLst>
              <a:ext uri="{FF2B5EF4-FFF2-40B4-BE49-F238E27FC236}">
                <a16:creationId xmlns:a16="http://schemas.microsoft.com/office/drawing/2014/main" id="{EDBFDFD4-6601-03C8-C7F6-E0EDF9458938}"/>
              </a:ext>
            </a:extLst>
          </p:cNvPr>
          <p:cNvSpPr>
            <a:spLocks noGrp="1"/>
          </p:cNvSpPr>
          <p:nvPr>
            <p:ph type="sldNum" sz="quarter" idx="12"/>
          </p:nvPr>
        </p:nvSpPr>
        <p:spPr/>
        <p:txBody>
          <a:bodyPr/>
          <a:lstStyle/>
          <a:p>
            <a:r>
              <a:rPr lang="en-US">
                <a:latin typeface="Century" panose="02040604050505020304" pitchFamily="18" charset="0"/>
              </a:rPr>
              <a:t>Jason Yust, Boston Univ.          </a:t>
            </a:r>
            <a:fld id="{6950D593-2953-924C-A0DA-F3B17E0E49C7}" type="slidenum">
              <a:rPr lang="en-US" smtClean="0">
                <a:latin typeface="Century" panose="02040604050505020304" pitchFamily="18" charset="0"/>
              </a:rPr>
              <a:pPr/>
              <a:t>11</a:t>
            </a:fld>
            <a:endParaRPr lang="en-US" dirty="0">
              <a:latin typeface="Century" panose="02040604050505020304" pitchFamily="18" charset="0"/>
            </a:endParaRPr>
          </a:p>
        </p:txBody>
      </p:sp>
      <p:pic>
        <p:nvPicPr>
          <p:cNvPr id="7" name="Picture 6">
            <a:extLst>
              <a:ext uri="{FF2B5EF4-FFF2-40B4-BE49-F238E27FC236}">
                <a16:creationId xmlns:a16="http://schemas.microsoft.com/office/drawing/2014/main" id="{DF0098FC-E93F-8BC7-AFE4-36F06069DB46}"/>
              </a:ext>
            </a:extLst>
          </p:cNvPr>
          <p:cNvPicPr>
            <a:picLocks noChangeAspect="1"/>
          </p:cNvPicPr>
          <p:nvPr/>
        </p:nvPicPr>
        <p:blipFill>
          <a:blip r:embed="rId3"/>
          <a:stretch>
            <a:fillRect/>
          </a:stretch>
        </p:blipFill>
        <p:spPr>
          <a:xfrm>
            <a:off x="377377" y="1261641"/>
            <a:ext cx="3661223" cy="5234907"/>
          </a:xfrm>
          <a:prstGeom prst="rect">
            <a:avLst/>
          </a:prstGeom>
        </p:spPr>
      </p:pic>
      <p:sp>
        <p:nvSpPr>
          <p:cNvPr id="10" name="Freeform 9">
            <a:extLst>
              <a:ext uri="{FF2B5EF4-FFF2-40B4-BE49-F238E27FC236}">
                <a16:creationId xmlns:a16="http://schemas.microsoft.com/office/drawing/2014/main" id="{D2CF8E0B-3509-3E37-D994-2198FB1D4318}"/>
              </a:ext>
            </a:extLst>
          </p:cNvPr>
          <p:cNvSpPr/>
          <p:nvPr/>
        </p:nvSpPr>
        <p:spPr>
          <a:xfrm>
            <a:off x="2847373" y="3125163"/>
            <a:ext cx="1053297" cy="474562"/>
          </a:xfrm>
          <a:custGeom>
            <a:avLst/>
            <a:gdLst>
              <a:gd name="csX0" fmla="*/ 682907 w 1053297"/>
              <a:gd name="csY0" fmla="*/ 11575 h 474562"/>
              <a:gd name="csX1" fmla="*/ 601884 w 1053297"/>
              <a:gd name="csY1" fmla="*/ 23149 h 474562"/>
              <a:gd name="csX2" fmla="*/ 405114 w 1053297"/>
              <a:gd name="csY2" fmla="*/ 0 h 474562"/>
              <a:gd name="csX3" fmla="*/ 266218 w 1053297"/>
              <a:gd name="csY3" fmla="*/ 11575 h 474562"/>
              <a:gd name="csX4" fmla="*/ 185195 w 1053297"/>
              <a:gd name="csY4" fmla="*/ 46299 h 474562"/>
              <a:gd name="csX5" fmla="*/ 115747 w 1053297"/>
              <a:gd name="csY5" fmla="*/ 92597 h 474562"/>
              <a:gd name="csX6" fmla="*/ 81023 w 1053297"/>
              <a:gd name="csY6" fmla="*/ 115747 h 474562"/>
              <a:gd name="csX7" fmla="*/ 23150 w 1053297"/>
              <a:gd name="csY7" fmla="*/ 185195 h 474562"/>
              <a:gd name="csX8" fmla="*/ 0 w 1053297"/>
              <a:gd name="csY8" fmla="*/ 277792 h 474562"/>
              <a:gd name="csX9" fmla="*/ 23150 w 1053297"/>
              <a:gd name="csY9" fmla="*/ 381965 h 474562"/>
              <a:gd name="csX10" fmla="*/ 104173 w 1053297"/>
              <a:gd name="csY10" fmla="*/ 428263 h 474562"/>
              <a:gd name="csX11" fmla="*/ 185195 w 1053297"/>
              <a:gd name="csY11" fmla="*/ 451413 h 474562"/>
              <a:gd name="csX12" fmla="*/ 219919 w 1053297"/>
              <a:gd name="csY12" fmla="*/ 462987 h 474562"/>
              <a:gd name="csX13" fmla="*/ 462988 w 1053297"/>
              <a:gd name="csY13" fmla="*/ 474562 h 474562"/>
              <a:gd name="csX14" fmla="*/ 694481 w 1053297"/>
              <a:gd name="csY14" fmla="*/ 462987 h 474562"/>
              <a:gd name="csX15" fmla="*/ 787079 w 1053297"/>
              <a:gd name="csY15" fmla="*/ 416689 h 474562"/>
              <a:gd name="csX16" fmla="*/ 856527 w 1053297"/>
              <a:gd name="csY16" fmla="*/ 381965 h 474562"/>
              <a:gd name="csX17" fmla="*/ 925975 w 1053297"/>
              <a:gd name="csY17" fmla="*/ 358815 h 474562"/>
              <a:gd name="csX18" fmla="*/ 960699 w 1053297"/>
              <a:gd name="csY18" fmla="*/ 335666 h 474562"/>
              <a:gd name="csX19" fmla="*/ 1041722 w 1053297"/>
              <a:gd name="csY19" fmla="*/ 243068 h 474562"/>
              <a:gd name="csX20" fmla="*/ 1053297 w 1053297"/>
              <a:gd name="csY20" fmla="*/ 208344 h 474562"/>
              <a:gd name="csX21" fmla="*/ 1041722 w 1053297"/>
              <a:gd name="csY21" fmla="*/ 150471 h 474562"/>
              <a:gd name="csX22" fmla="*/ 960699 w 1053297"/>
              <a:gd name="csY22" fmla="*/ 104172 h 474562"/>
              <a:gd name="csX23" fmla="*/ 925975 w 1053297"/>
              <a:gd name="csY23" fmla="*/ 92597 h 474562"/>
              <a:gd name="csX24" fmla="*/ 891251 w 1053297"/>
              <a:gd name="csY24" fmla="*/ 69448 h 474562"/>
              <a:gd name="csX25" fmla="*/ 856527 w 1053297"/>
              <a:gd name="csY25" fmla="*/ 57873 h 474562"/>
              <a:gd name="csX26" fmla="*/ 775504 w 1053297"/>
              <a:gd name="csY26" fmla="*/ 23149 h 474562"/>
              <a:gd name="csX27" fmla="*/ 590309 w 1053297"/>
              <a:gd name="csY27" fmla="*/ 34724 h 474562"/>
              <a:gd name="csX28" fmla="*/ 555585 w 1053297"/>
              <a:gd name="csY28" fmla="*/ 57873 h 47456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Lst>
            <a:rect l="l" t="t" r="r" b="b"/>
            <a:pathLst>
              <a:path w="1053297" h="474562">
                <a:moveTo>
                  <a:pt x="682907" y="11575"/>
                </a:moveTo>
                <a:cubicBezTo>
                  <a:pt x="655899" y="15433"/>
                  <a:pt x="629166" y="23149"/>
                  <a:pt x="601884" y="23149"/>
                </a:cubicBezTo>
                <a:cubicBezTo>
                  <a:pt x="533379" y="23149"/>
                  <a:pt x="471336" y="11037"/>
                  <a:pt x="405114" y="0"/>
                </a:cubicBezTo>
                <a:cubicBezTo>
                  <a:pt x="358815" y="3858"/>
                  <a:pt x="312270" y="5435"/>
                  <a:pt x="266218" y="11575"/>
                </a:cubicBezTo>
                <a:cubicBezTo>
                  <a:pt x="245688" y="14312"/>
                  <a:pt x="199183" y="37906"/>
                  <a:pt x="185195" y="46299"/>
                </a:cubicBezTo>
                <a:cubicBezTo>
                  <a:pt x="161338" y="60613"/>
                  <a:pt x="138896" y="77164"/>
                  <a:pt x="115747" y="92597"/>
                </a:cubicBezTo>
                <a:cubicBezTo>
                  <a:pt x="104172" y="100314"/>
                  <a:pt x="90860" y="105910"/>
                  <a:pt x="81023" y="115747"/>
                </a:cubicBezTo>
                <a:cubicBezTo>
                  <a:pt x="55424" y="141346"/>
                  <a:pt x="39265" y="152965"/>
                  <a:pt x="23150" y="185195"/>
                </a:cubicBezTo>
                <a:cubicBezTo>
                  <a:pt x="11286" y="208924"/>
                  <a:pt x="4403" y="255778"/>
                  <a:pt x="0" y="277792"/>
                </a:cubicBezTo>
                <a:cubicBezTo>
                  <a:pt x="119" y="278503"/>
                  <a:pt x="11152" y="366968"/>
                  <a:pt x="23150" y="381965"/>
                </a:cubicBezTo>
                <a:cubicBezTo>
                  <a:pt x="33258" y="394600"/>
                  <a:pt x="93772" y="423805"/>
                  <a:pt x="104173" y="428263"/>
                </a:cubicBezTo>
                <a:cubicBezTo>
                  <a:pt x="131925" y="440157"/>
                  <a:pt x="155827" y="443022"/>
                  <a:pt x="185195" y="451413"/>
                </a:cubicBezTo>
                <a:cubicBezTo>
                  <a:pt x="196926" y="454765"/>
                  <a:pt x="207760" y="461974"/>
                  <a:pt x="219919" y="462987"/>
                </a:cubicBezTo>
                <a:cubicBezTo>
                  <a:pt x="300754" y="469723"/>
                  <a:pt x="381965" y="470704"/>
                  <a:pt x="462988" y="474562"/>
                </a:cubicBezTo>
                <a:cubicBezTo>
                  <a:pt x="540152" y="470704"/>
                  <a:pt x="618423" y="476569"/>
                  <a:pt x="694481" y="462987"/>
                </a:cubicBezTo>
                <a:cubicBezTo>
                  <a:pt x="728453" y="456921"/>
                  <a:pt x="754341" y="427602"/>
                  <a:pt x="787079" y="416689"/>
                </a:cubicBezTo>
                <a:cubicBezTo>
                  <a:pt x="913718" y="374475"/>
                  <a:pt x="721900" y="441800"/>
                  <a:pt x="856527" y="381965"/>
                </a:cubicBezTo>
                <a:cubicBezTo>
                  <a:pt x="878825" y="372055"/>
                  <a:pt x="905672" y="372350"/>
                  <a:pt x="925975" y="358815"/>
                </a:cubicBezTo>
                <a:cubicBezTo>
                  <a:pt x="937550" y="351099"/>
                  <a:pt x="950230" y="344826"/>
                  <a:pt x="960699" y="335666"/>
                </a:cubicBezTo>
                <a:cubicBezTo>
                  <a:pt x="987519" y="312198"/>
                  <a:pt x="1024290" y="277933"/>
                  <a:pt x="1041722" y="243068"/>
                </a:cubicBezTo>
                <a:cubicBezTo>
                  <a:pt x="1047178" y="232155"/>
                  <a:pt x="1049439" y="219919"/>
                  <a:pt x="1053297" y="208344"/>
                </a:cubicBezTo>
                <a:cubicBezTo>
                  <a:pt x="1049439" y="189053"/>
                  <a:pt x="1051483" y="167552"/>
                  <a:pt x="1041722" y="150471"/>
                </a:cubicBezTo>
                <a:cubicBezTo>
                  <a:pt x="1035438" y="139473"/>
                  <a:pt x="966359" y="106598"/>
                  <a:pt x="960699" y="104172"/>
                </a:cubicBezTo>
                <a:cubicBezTo>
                  <a:pt x="949485" y="99366"/>
                  <a:pt x="936888" y="98053"/>
                  <a:pt x="925975" y="92597"/>
                </a:cubicBezTo>
                <a:cubicBezTo>
                  <a:pt x="913533" y="86376"/>
                  <a:pt x="903693" y="75669"/>
                  <a:pt x="891251" y="69448"/>
                </a:cubicBezTo>
                <a:cubicBezTo>
                  <a:pt x="880338" y="63992"/>
                  <a:pt x="867741" y="62679"/>
                  <a:pt x="856527" y="57873"/>
                </a:cubicBezTo>
                <a:cubicBezTo>
                  <a:pt x="756407" y="14964"/>
                  <a:pt x="856938" y="50294"/>
                  <a:pt x="775504" y="23149"/>
                </a:cubicBezTo>
                <a:cubicBezTo>
                  <a:pt x="713772" y="27007"/>
                  <a:pt x="651404" y="25077"/>
                  <a:pt x="590309" y="34724"/>
                </a:cubicBezTo>
                <a:cubicBezTo>
                  <a:pt x="576568" y="36894"/>
                  <a:pt x="555585" y="57873"/>
                  <a:pt x="555585" y="57873"/>
                </a:cubicBezTo>
              </a:path>
            </a:pathLst>
          </a:cu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Arrow Connector 11">
            <a:extLst>
              <a:ext uri="{FF2B5EF4-FFF2-40B4-BE49-F238E27FC236}">
                <a16:creationId xmlns:a16="http://schemas.microsoft.com/office/drawing/2014/main" id="{09429129-A370-78E5-2715-FF7EE2F9B01F}"/>
              </a:ext>
            </a:extLst>
          </p:cNvPr>
          <p:cNvCxnSpPr>
            <a:cxnSpLocks/>
          </p:cNvCxnSpPr>
          <p:nvPr/>
        </p:nvCxnSpPr>
        <p:spPr>
          <a:xfrm flipV="1">
            <a:off x="3750197" y="1723306"/>
            <a:ext cx="868102" cy="1448157"/>
          </a:xfrm>
          <a:prstGeom prst="straightConnector1">
            <a:avLst/>
          </a:prstGeom>
          <a:ln w="28575">
            <a:solidFill>
              <a:srgbClr val="C00000"/>
            </a:solidFill>
            <a:headEnd type="none" w="med" len="med"/>
            <a:tailEnd type="arrow" w="lg" len="lg"/>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E01F6667-6ADA-16E5-79E7-31BE4B04E0C7}"/>
              </a:ext>
            </a:extLst>
          </p:cNvPr>
          <p:cNvSpPr txBox="1"/>
          <p:nvPr/>
        </p:nvSpPr>
        <p:spPr>
          <a:xfrm>
            <a:off x="4521843" y="1261641"/>
            <a:ext cx="6009979" cy="461665"/>
          </a:xfrm>
          <a:prstGeom prst="rect">
            <a:avLst/>
          </a:prstGeom>
          <a:noFill/>
          <a:ln>
            <a:noFill/>
          </a:ln>
        </p:spPr>
        <p:txBody>
          <a:bodyPr wrap="none" rtlCol="0">
            <a:spAutoFit/>
          </a:bodyPr>
          <a:lstStyle/>
          <a:p>
            <a:pPr algn="l"/>
            <a:r>
              <a:rPr lang="en-US" sz="2400" dirty="0">
                <a:solidFill>
                  <a:srgbClr val="C00000"/>
                </a:solidFill>
                <a:latin typeface="Century" panose="02040604050505020304" pitchFamily="18" charset="0"/>
                <a:cs typeface="Calibri" panose="020F0502020204030204" pitchFamily="34" charset="0"/>
              </a:rPr>
              <a:t>What does this tell the potential reader? </a:t>
            </a:r>
          </a:p>
        </p:txBody>
      </p:sp>
      <p:sp>
        <p:nvSpPr>
          <p:cNvPr id="19" name="TextBox 18">
            <a:extLst>
              <a:ext uri="{FF2B5EF4-FFF2-40B4-BE49-F238E27FC236}">
                <a16:creationId xmlns:a16="http://schemas.microsoft.com/office/drawing/2014/main" id="{A1418307-C75D-97E3-81B9-AE10B7A372A8}"/>
              </a:ext>
            </a:extLst>
          </p:cNvPr>
          <p:cNvSpPr txBox="1"/>
          <p:nvPr/>
        </p:nvSpPr>
        <p:spPr>
          <a:xfrm>
            <a:off x="6562846" y="1962569"/>
            <a:ext cx="2300630" cy="461665"/>
          </a:xfrm>
          <a:prstGeom prst="rect">
            <a:avLst/>
          </a:prstGeom>
          <a:noFill/>
        </p:spPr>
        <p:txBody>
          <a:bodyPr wrap="none" rtlCol="0">
            <a:spAutoFit/>
          </a:bodyPr>
          <a:lstStyle/>
          <a:p>
            <a:pPr algn="l"/>
            <a:r>
              <a:rPr lang="en-US" sz="2400" b="1" u="sng" dirty="0">
                <a:latin typeface="Century" panose="02040604050505020304" pitchFamily="18" charset="0"/>
                <a:cs typeface="Calibri" panose="020F0502020204030204" pitchFamily="34" charset="0"/>
              </a:rPr>
              <a:t>Subject matter</a:t>
            </a:r>
          </a:p>
        </p:txBody>
      </p:sp>
      <p:sp>
        <p:nvSpPr>
          <p:cNvPr id="20" name="TextBox 19">
            <a:extLst>
              <a:ext uri="{FF2B5EF4-FFF2-40B4-BE49-F238E27FC236}">
                <a16:creationId xmlns:a16="http://schemas.microsoft.com/office/drawing/2014/main" id="{DBD2152A-95A1-951B-4467-7B450BC9A8A7}"/>
              </a:ext>
            </a:extLst>
          </p:cNvPr>
          <p:cNvSpPr txBox="1"/>
          <p:nvPr/>
        </p:nvSpPr>
        <p:spPr>
          <a:xfrm>
            <a:off x="4441029" y="2516453"/>
            <a:ext cx="2396810" cy="461665"/>
          </a:xfrm>
          <a:prstGeom prst="rect">
            <a:avLst/>
          </a:prstGeom>
          <a:noFill/>
        </p:spPr>
        <p:txBody>
          <a:bodyPr wrap="square" rtlCol="0">
            <a:spAutoFit/>
          </a:bodyPr>
          <a:lstStyle/>
          <a:p>
            <a:pPr algn="l"/>
            <a:r>
              <a:rPr lang="en-US" sz="2400" dirty="0">
                <a:latin typeface="Century" panose="02040604050505020304" pitchFamily="18" charset="0"/>
                <a:cs typeface="Calibri" panose="020F0502020204030204" pitchFamily="34" charset="0"/>
              </a:rPr>
              <a:t>• Music theory</a:t>
            </a:r>
          </a:p>
        </p:txBody>
      </p:sp>
      <p:sp>
        <p:nvSpPr>
          <p:cNvPr id="21" name="TextBox 20">
            <a:extLst>
              <a:ext uri="{FF2B5EF4-FFF2-40B4-BE49-F238E27FC236}">
                <a16:creationId xmlns:a16="http://schemas.microsoft.com/office/drawing/2014/main" id="{044AB1B4-A1BA-0FE8-3C11-95038E4D2A97}"/>
              </a:ext>
            </a:extLst>
          </p:cNvPr>
          <p:cNvSpPr txBox="1"/>
          <p:nvPr/>
        </p:nvSpPr>
        <p:spPr>
          <a:xfrm>
            <a:off x="4441029" y="3036125"/>
            <a:ext cx="6268063" cy="461665"/>
          </a:xfrm>
          <a:prstGeom prst="rect">
            <a:avLst/>
          </a:prstGeom>
          <a:noFill/>
        </p:spPr>
        <p:txBody>
          <a:bodyPr wrap="square" rtlCol="0">
            <a:spAutoFit/>
          </a:bodyPr>
          <a:lstStyle/>
          <a:p>
            <a:pPr algn="l"/>
            <a:r>
              <a:rPr lang="en-US" sz="2400" dirty="0">
                <a:latin typeface="Century" panose="02040604050505020304" pitchFamily="18" charset="0"/>
                <a:cs typeface="Calibri" panose="020F0502020204030204" pitchFamily="34" charset="0"/>
              </a:rPr>
              <a:t>• </a:t>
            </a:r>
            <a:r>
              <a:rPr lang="en-US" sz="2400" dirty="0" err="1">
                <a:latin typeface="Century" panose="02040604050505020304" pitchFamily="18" charset="0"/>
                <a:cs typeface="Calibri" panose="020F0502020204030204" pitchFamily="34" charset="0"/>
              </a:rPr>
              <a:t>Euroclassical</a:t>
            </a:r>
            <a:r>
              <a:rPr lang="en-US" sz="2400" dirty="0">
                <a:latin typeface="Century" panose="02040604050505020304" pitchFamily="18" charset="0"/>
                <a:cs typeface="Calibri" panose="020F0502020204030204" pitchFamily="34" charset="0"/>
              </a:rPr>
              <a:t> music of 18</a:t>
            </a:r>
            <a:r>
              <a:rPr lang="en-US" sz="2400" baseline="30000" dirty="0">
                <a:latin typeface="Century" panose="02040604050505020304" pitchFamily="18" charset="0"/>
                <a:cs typeface="Calibri" panose="020F0502020204030204" pitchFamily="34" charset="0"/>
              </a:rPr>
              <a:t>th</a:t>
            </a:r>
            <a:r>
              <a:rPr lang="en-US" sz="2400" dirty="0">
                <a:latin typeface="Century" panose="02040604050505020304" pitchFamily="18" charset="0"/>
                <a:cs typeface="Calibri" panose="020F0502020204030204" pitchFamily="34" charset="0"/>
              </a:rPr>
              <a:t> and/or 19</a:t>
            </a:r>
            <a:r>
              <a:rPr lang="en-US" sz="2400" baseline="30000" dirty="0">
                <a:latin typeface="Century" panose="02040604050505020304" pitchFamily="18" charset="0"/>
                <a:cs typeface="Calibri" panose="020F0502020204030204" pitchFamily="34" charset="0"/>
              </a:rPr>
              <a:t>th</a:t>
            </a:r>
            <a:r>
              <a:rPr lang="en-US" sz="2400" dirty="0">
                <a:latin typeface="Century" panose="02040604050505020304" pitchFamily="18" charset="0"/>
                <a:cs typeface="Calibri" panose="020F0502020204030204" pitchFamily="34" charset="0"/>
              </a:rPr>
              <a:t> c. </a:t>
            </a:r>
          </a:p>
        </p:txBody>
      </p:sp>
      <p:sp>
        <p:nvSpPr>
          <p:cNvPr id="22" name="TextBox 21">
            <a:extLst>
              <a:ext uri="{FF2B5EF4-FFF2-40B4-BE49-F238E27FC236}">
                <a16:creationId xmlns:a16="http://schemas.microsoft.com/office/drawing/2014/main" id="{AB0F6892-4609-7C32-1A58-15342FFA9811}"/>
              </a:ext>
            </a:extLst>
          </p:cNvPr>
          <p:cNvSpPr txBox="1"/>
          <p:nvPr/>
        </p:nvSpPr>
        <p:spPr>
          <a:xfrm>
            <a:off x="4441029" y="3605520"/>
            <a:ext cx="3084499" cy="461665"/>
          </a:xfrm>
          <a:prstGeom prst="rect">
            <a:avLst/>
          </a:prstGeom>
          <a:noFill/>
        </p:spPr>
        <p:txBody>
          <a:bodyPr wrap="none" rtlCol="0">
            <a:spAutoFit/>
          </a:bodyPr>
          <a:lstStyle/>
          <a:p>
            <a:pPr algn="l"/>
            <a:r>
              <a:rPr lang="en-US" sz="2400" dirty="0">
                <a:latin typeface="Century" panose="02040604050505020304" pitchFamily="18" charset="0"/>
                <a:cs typeface="Calibri" panose="020F0502020204030204" pitchFamily="34" charset="0"/>
              </a:rPr>
              <a:t>• Jazz or rock music</a:t>
            </a:r>
          </a:p>
        </p:txBody>
      </p:sp>
      <p:sp>
        <p:nvSpPr>
          <p:cNvPr id="23" name="TextBox 22">
            <a:extLst>
              <a:ext uri="{FF2B5EF4-FFF2-40B4-BE49-F238E27FC236}">
                <a16:creationId xmlns:a16="http://schemas.microsoft.com/office/drawing/2014/main" id="{8CF56BBE-0296-42AE-CF69-E247A82B796A}"/>
              </a:ext>
            </a:extLst>
          </p:cNvPr>
          <p:cNvSpPr txBox="1"/>
          <p:nvPr/>
        </p:nvSpPr>
        <p:spPr>
          <a:xfrm>
            <a:off x="4441029" y="4171111"/>
            <a:ext cx="3464410" cy="461665"/>
          </a:xfrm>
          <a:prstGeom prst="rect">
            <a:avLst/>
          </a:prstGeom>
          <a:noFill/>
        </p:spPr>
        <p:txBody>
          <a:bodyPr wrap="none" rtlCol="0">
            <a:spAutoFit/>
          </a:bodyPr>
          <a:lstStyle/>
          <a:p>
            <a:pPr algn="l"/>
            <a:r>
              <a:rPr lang="en-US" sz="2400" dirty="0">
                <a:latin typeface="Century" panose="02040604050505020304" pitchFamily="18" charset="0"/>
                <a:cs typeface="Calibri" panose="020F0502020204030204" pitchFamily="34" charset="0"/>
              </a:rPr>
              <a:t>• Non-European music</a:t>
            </a:r>
          </a:p>
        </p:txBody>
      </p:sp>
      <p:sp>
        <p:nvSpPr>
          <p:cNvPr id="25" name="TextBox 24">
            <a:extLst>
              <a:ext uri="{FF2B5EF4-FFF2-40B4-BE49-F238E27FC236}">
                <a16:creationId xmlns:a16="http://schemas.microsoft.com/office/drawing/2014/main" id="{1FA8B97F-8417-4BDB-38A4-D1A7AF9A9324}"/>
              </a:ext>
            </a:extLst>
          </p:cNvPr>
          <p:cNvSpPr txBox="1"/>
          <p:nvPr/>
        </p:nvSpPr>
        <p:spPr>
          <a:xfrm>
            <a:off x="6818539" y="2384787"/>
            <a:ext cx="530915" cy="646331"/>
          </a:xfrm>
          <a:prstGeom prst="rect">
            <a:avLst/>
          </a:prstGeom>
          <a:noFill/>
        </p:spPr>
        <p:txBody>
          <a:bodyPr wrap="none" rtlCol="0">
            <a:spAutoFit/>
          </a:bodyPr>
          <a:lstStyle/>
          <a:p>
            <a:pPr algn="l"/>
            <a:r>
              <a:rPr lang="en-US" sz="3600" b="1" dirty="0">
                <a:solidFill>
                  <a:srgbClr val="00B100"/>
                </a:solidFill>
                <a:latin typeface="Century" panose="02040604050505020304" pitchFamily="18" charset="0"/>
                <a:cs typeface="Calibri" panose="020F0502020204030204" pitchFamily="34" charset="0"/>
              </a:rPr>
              <a:t>✓</a:t>
            </a:r>
          </a:p>
        </p:txBody>
      </p:sp>
      <p:sp>
        <p:nvSpPr>
          <p:cNvPr id="26" name="TextBox 25">
            <a:extLst>
              <a:ext uri="{FF2B5EF4-FFF2-40B4-BE49-F238E27FC236}">
                <a16:creationId xmlns:a16="http://schemas.microsoft.com/office/drawing/2014/main" id="{DA2A87AF-4B09-1C77-D491-9EE53A30C465}"/>
              </a:ext>
            </a:extLst>
          </p:cNvPr>
          <p:cNvSpPr txBox="1"/>
          <p:nvPr/>
        </p:nvSpPr>
        <p:spPr>
          <a:xfrm>
            <a:off x="10669730" y="2902516"/>
            <a:ext cx="530915" cy="646331"/>
          </a:xfrm>
          <a:prstGeom prst="rect">
            <a:avLst/>
          </a:prstGeom>
          <a:noFill/>
        </p:spPr>
        <p:txBody>
          <a:bodyPr wrap="none" rtlCol="0">
            <a:spAutoFit/>
          </a:bodyPr>
          <a:lstStyle/>
          <a:p>
            <a:pPr algn="l"/>
            <a:r>
              <a:rPr lang="en-US" sz="3600" b="1" dirty="0">
                <a:solidFill>
                  <a:srgbClr val="00B100"/>
                </a:solidFill>
                <a:latin typeface="Century" panose="02040604050505020304" pitchFamily="18" charset="0"/>
                <a:cs typeface="Calibri" panose="020F0502020204030204" pitchFamily="34" charset="0"/>
              </a:rPr>
              <a:t>✓</a:t>
            </a:r>
          </a:p>
        </p:txBody>
      </p:sp>
      <p:sp>
        <p:nvSpPr>
          <p:cNvPr id="27" name="TextBox 26">
            <a:extLst>
              <a:ext uri="{FF2B5EF4-FFF2-40B4-BE49-F238E27FC236}">
                <a16:creationId xmlns:a16="http://schemas.microsoft.com/office/drawing/2014/main" id="{C63B3FF1-9FAC-DC6E-1EB7-585FCFDB754D}"/>
              </a:ext>
            </a:extLst>
          </p:cNvPr>
          <p:cNvSpPr txBox="1"/>
          <p:nvPr/>
        </p:nvSpPr>
        <p:spPr>
          <a:xfrm>
            <a:off x="7713161" y="3480835"/>
            <a:ext cx="1749197" cy="646331"/>
          </a:xfrm>
          <a:prstGeom prst="rect">
            <a:avLst/>
          </a:prstGeom>
          <a:noFill/>
        </p:spPr>
        <p:txBody>
          <a:bodyPr wrap="none" rtlCol="0">
            <a:spAutoFit/>
          </a:bodyPr>
          <a:lstStyle/>
          <a:p>
            <a:pPr algn="l"/>
            <a:r>
              <a:rPr lang="en-US" sz="3600" b="1" dirty="0">
                <a:solidFill>
                  <a:schemeClr val="accent4"/>
                </a:solidFill>
                <a:latin typeface="Chalkboard" panose="03050602040202020205" pitchFamily="66" charset="77"/>
                <a:cs typeface="Calibri" panose="020F0502020204030204" pitchFamily="34" charset="0"/>
              </a:rPr>
              <a:t>? </a:t>
            </a:r>
            <a:r>
              <a:rPr lang="en-US" sz="2400" b="1" dirty="0">
                <a:solidFill>
                  <a:schemeClr val="accent4"/>
                </a:solidFill>
                <a:latin typeface="Chalkboard" panose="03050602040202020205" pitchFamily="66" charset="77"/>
                <a:cs typeface="Calibri" panose="020F0502020204030204" pitchFamily="34" charset="0"/>
              </a:rPr>
              <a:t>(maybe)</a:t>
            </a:r>
          </a:p>
        </p:txBody>
      </p:sp>
      <p:sp>
        <p:nvSpPr>
          <p:cNvPr id="28" name="TextBox 27">
            <a:extLst>
              <a:ext uri="{FF2B5EF4-FFF2-40B4-BE49-F238E27FC236}">
                <a16:creationId xmlns:a16="http://schemas.microsoft.com/office/drawing/2014/main" id="{AA957C47-3C2B-BBDB-DE35-05EE902164C1}"/>
              </a:ext>
            </a:extLst>
          </p:cNvPr>
          <p:cNvSpPr txBox="1"/>
          <p:nvPr/>
        </p:nvSpPr>
        <p:spPr>
          <a:xfrm>
            <a:off x="7988877" y="4051365"/>
            <a:ext cx="2917786" cy="646331"/>
          </a:xfrm>
          <a:prstGeom prst="rect">
            <a:avLst/>
          </a:prstGeom>
          <a:noFill/>
        </p:spPr>
        <p:txBody>
          <a:bodyPr wrap="none" rtlCol="0">
            <a:spAutoFit/>
          </a:bodyPr>
          <a:lstStyle/>
          <a:p>
            <a:pPr algn="l"/>
            <a:r>
              <a:rPr lang="en-US" sz="3600" b="1" dirty="0">
                <a:solidFill>
                  <a:schemeClr val="accent4"/>
                </a:solidFill>
                <a:latin typeface="Chalkboard" panose="03050602040202020205" pitchFamily="66" charset="77"/>
                <a:cs typeface="Calibri" panose="020F0502020204030204" pitchFamily="34" charset="0"/>
              </a:rPr>
              <a:t>?? </a:t>
            </a:r>
            <a:r>
              <a:rPr lang="en-US" sz="2400" b="1" dirty="0">
                <a:solidFill>
                  <a:schemeClr val="accent4"/>
                </a:solidFill>
                <a:latin typeface="Chalkboard" panose="03050602040202020205" pitchFamily="66" charset="77"/>
                <a:cs typeface="Calibri" panose="020F0502020204030204" pitchFamily="34" charset="0"/>
              </a:rPr>
              <a:t>(probably not)</a:t>
            </a:r>
          </a:p>
        </p:txBody>
      </p:sp>
      <p:sp>
        <p:nvSpPr>
          <p:cNvPr id="30" name="TextBox 29">
            <a:extLst>
              <a:ext uri="{FF2B5EF4-FFF2-40B4-BE49-F238E27FC236}">
                <a16:creationId xmlns:a16="http://schemas.microsoft.com/office/drawing/2014/main" id="{AC06A9D7-30D3-798B-0211-DA118E9C29CA}"/>
              </a:ext>
            </a:extLst>
          </p:cNvPr>
          <p:cNvSpPr txBox="1"/>
          <p:nvPr/>
        </p:nvSpPr>
        <p:spPr>
          <a:xfrm>
            <a:off x="4368740" y="4789943"/>
            <a:ext cx="7823260" cy="954107"/>
          </a:xfrm>
          <a:prstGeom prst="rect">
            <a:avLst/>
          </a:prstGeom>
          <a:noFill/>
        </p:spPr>
        <p:txBody>
          <a:bodyPr wrap="square" rtlCol="0">
            <a:spAutoFit/>
          </a:bodyPr>
          <a:lstStyle/>
          <a:p>
            <a:pPr marL="274320" indent="-457200" algn="l"/>
            <a:r>
              <a:rPr lang="en-US" sz="3200" dirty="0">
                <a:latin typeface="Century" panose="02040604050505020304" pitchFamily="18" charset="0"/>
                <a:cs typeface="Calibri" panose="020F0502020204030204" pitchFamily="34" charset="0"/>
              </a:rPr>
              <a:t>⇒</a:t>
            </a:r>
            <a:r>
              <a:rPr lang="en-US" sz="2400" dirty="0">
                <a:latin typeface="Century" panose="02040604050505020304" pitchFamily="18" charset="0"/>
                <a:cs typeface="Calibri" panose="020F0502020204030204" pitchFamily="34" charset="0"/>
              </a:rPr>
              <a:t> If there is other music it will share a theoretic framework with 18</a:t>
            </a:r>
            <a:r>
              <a:rPr lang="en-US" sz="2400" baseline="30000" dirty="0">
                <a:latin typeface="Century" panose="02040604050505020304" pitchFamily="18" charset="0"/>
                <a:cs typeface="Calibri" panose="020F0502020204030204" pitchFamily="34" charset="0"/>
              </a:rPr>
              <a:t>th</a:t>
            </a:r>
            <a:r>
              <a:rPr lang="en-US" sz="2400" dirty="0">
                <a:latin typeface="Century" panose="02040604050505020304" pitchFamily="18" charset="0"/>
                <a:cs typeface="Calibri" panose="020F0502020204030204" pitchFamily="34" charset="0"/>
              </a:rPr>
              <a:t>–19</a:t>
            </a:r>
            <a:r>
              <a:rPr lang="en-US" sz="2400" baseline="30000" dirty="0">
                <a:latin typeface="Century" panose="02040604050505020304" pitchFamily="18" charset="0"/>
                <a:cs typeface="Calibri" panose="020F0502020204030204" pitchFamily="34" charset="0"/>
              </a:rPr>
              <a:t>th</a:t>
            </a:r>
            <a:r>
              <a:rPr lang="en-US" sz="2400" dirty="0">
                <a:latin typeface="Century" panose="02040604050505020304" pitchFamily="18" charset="0"/>
                <a:cs typeface="Calibri" panose="020F0502020204030204" pitchFamily="34" charset="0"/>
              </a:rPr>
              <a:t> c. </a:t>
            </a:r>
            <a:r>
              <a:rPr lang="en-US" sz="2400" dirty="0" err="1">
                <a:latin typeface="Century" panose="02040604050505020304" pitchFamily="18" charset="0"/>
                <a:cs typeface="Calibri" panose="020F0502020204030204" pitchFamily="34" charset="0"/>
              </a:rPr>
              <a:t>Euroclassical</a:t>
            </a:r>
            <a:r>
              <a:rPr lang="en-US" sz="2400" dirty="0">
                <a:latin typeface="Century" panose="02040604050505020304" pitchFamily="18" charset="0"/>
                <a:cs typeface="Calibri" panose="020F0502020204030204" pitchFamily="34" charset="0"/>
              </a:rPr>
              <a:t> music</a:t>
            </a:r>
          </a:p>
        </p:txBody>
      </p:sp>
    </p:spTree>
    <p:extLst>
      <p:ext uri="{BB962C8B-B14F-4D97-AF65-F5344CB8AC3E}">
        <p14:creationId xmlns:p14="http://schemas.microsoft.com/office/powerpoint/2010/main" val="16556760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A21A2A-34C2-8908-16B6-3D4F93B5FA7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FFC9326-8F1B-E4CA-7CB8-ECBDE38FC3DA}"/>
              </a:ext>
            </a:extLst>
          </p:cNvPr>
          <p:cNvSpPr>
            <a:spLocks noGrp="1"/>
          </p:cNvSpPr>
          <p:nvPr>
            <p:ph type="title"/>
          </p:nvPr>
        </p:nvSpPr>
        <p:spPr/>
        <p:txBody>
          <a:bodyPr/>
          <a:lstStyle/>
          <a:p>
            <a:r>
              <a:rPr lang="en-US" dirty="0"/>
              <a:t>Tonality: Can we live without it?!?</a:t>
            </a:r>
          </a:p>
        </p:txBody>
      </p:sp>
      <p:sp>
        <p:nvSpPr>
          <p:cNvPr id="3" name="Content Placeholder 2">
            <a:extLst>
              <a:ext uri="{FF2B5EF4-FFF2-40B4-BE49-F238E27FC236}">
                <a16:creationId xmlns:a16="http://schemas.microsoft.com/office/drawing/2014/main" id="{3FEC637F-86A4-9A5C-9DDB-F2C9D3B280A3}"/>
              </a:ext>
            </a:extLst>
          </p:cNvPr>
          <p:cNvSpPr>
            <a:spLocks noGrp="1"/>
          </p:cNvSpPr>
          <p:nvPr>
            <p:ph idx="1"/>
          </p:nvPr>
        </p:nvSpPr>
        <p:spPr>
          <a:xfrm>
            <a:off x="308113" y="789954"/>
            <a:ext cx="11602236" cy="471687"/>
          </a:xfrm>
        </p:spPr>
        <p:txBody>
          <a:bodyPr>
            <a:normAutofit/>
          </a:bodyPr>
          <a:lstStyle/>
          <a:p>
            <a:r>
              <a:rPr lang="en-US" sz="2400" dirty="0"/>
              <a:t>Suppose you’re writing a music theory book. Do you put “tonality” in the title? </a:t>
            </a:r>
          </a:p>
        </p:txBody>
      </p:sp>
      <p:sp>
        <p:nvSpPr>
          <p:cNvPr id="4" name="Date Placeholder 3">
            <a:extLst>
              <a:ext uri="{FF2B5EF4-FFF2-40B4-BE49-F238E27FC236}">
                <a16:creationId xmlns:a16="http://schemas.microsoft.com/office/drawing/2014/main" id="{D522630A-B6E1-3CCE-D3F8-6F14E4928D93}"/>
              </a:ext>
            </a:extLst>
          </p:cNvPr>
          <p:cNvSpPr>
            <a:spLocks noGrp="1"/>
          </p:cNvSpPr>
          <p:nvPr>
            <p:ph type="dt" sz="half" idx="10"/>
          </p:nvPr>
        </p:nvSpPr>
        <p:spPr/>
        <p:txBody>
          <a:bodyPr/>
          <a:lstStyle/>
          <a:p>
            <a:r>
              <a:rPr lang="en-US"/>
              <a:t>Northeastern Leading Voices Mar. 2026</a:t>
            </a:r>
            <a:endParaRPr lang="en-US" dirty="0"/>
          </a:p>
        </p:txBody>
      </p:sp>
      <p:sp>
        <p:nvSpPr>
          <p:cNvPr id="5" name="Footer Placeholder 4">
            <a:extLst>
              <a:ext uri="{FF2B5EF4-FFF2-40B4-BE49-F238E27FC236}">
                <a16:creationId xmlns:a16="http://schemas.microsoft.com/office/drawing/2014/main" id="{FD96375B-D734-D76F-277E-A348882004D3}"/>
              </a:ext>
            </a:extLst>
          </p:cNvPr>
          <p:cNvSpPr>
            <a:spLocks noGrp="1"/>
          </p:cNvSpPr>
          <p:nvPr>
            <p:ph type="ftr" sz="quarter" idx="11"/>
          </p:nvPr>
        </p:nvSpPr>
        <p:spPr/>
        <p:txBody>
          <a:bodyPr/>
          <a:lstStyle/>
          <a:p>
            <a:r>
              <a:rPr lang="en-US"/>
              <a:t>Antiblackness in Foundational Concepts</a:t>
            </a:r>
            <a:endParaRPr lang="en-US" dirty="0"/>
          </a:p>
        </p:txBody>
      </p:sp>
      <p:sp>
        <p:nvSpPr>
          <p:cNvPr id="6" name="Slide Number Placeholder 5">
            <a:extLst>
              <a:ext uri="{FF2B5EF4-FFF2-40B4-BE49-F238E27FC236}">
                <a16:creationId xmlns:a16="http://schemas.microsoft.com/office/drawing/2014/main" id="{DF8C82DC-DCD5-AEEE-2565-4DB41C6CEF56}"/>
              </a:ext>
            </a:extLst>
          </p:cNvPr>
          <p:cNvSpPr>
            <a:spLocks noGrp="1"/>
          </p:cNvSpPr>
          <p:nvPr>
            <p:ph type="sldNum" sz="quarter" idx="12"/>
          </p:nvPr>
        </p:nvSpPr>
        <p:spPr/>
        <p:txBody>
          <a:bodyPr/>
          <a:lstStyle/>
          <a:p>
            <a:r>
              <a:rPr lang="en-US">
                <a:latin typeface="Century" panose="02040604050505020304" pitchFamily="18" charset="0"/>
              </a:rPr>
              <a:t>Jason Yust, Boston Univ.          </a:t>
            </a:r>
            <a:fld id="{6950D593-2953-924C-A0DA-F3B17E0E49C7}" type="slidenum">
              <a:rPr lang="en-US" smtClean="0">
                <a:latin typeface="Century" panose="02040604050505020304" pitchFamily="18" charset="0"/>
              </a:rPr>
              <a:pPr/>
              <a:t>12</a:t>
            </a:fld>
            <a:endParaRPr lang="en-US" dirty="0">
              <a:latin typeface="Century" panose="02040604050505020304" pitchFamily="18" charset="0"/>
            </a:endParaRPr>
          </a:p>
        </p:txBody>
      </p:sp>
      <p:pic>
        <p:nvPicPr>
          <p:cNvPr id="7" name="Picture 6">
            <a:extLst>
              <a:ext uri="{FF2B5EF4-FFF2-40B4-BE49-F238E27FC236}">
                <a16:creationId xmlns:a16="http://schemas.microsoft.com/office/drawing/2014/main" id="{8F02C059-F0CC-FF12-11C6-009B8F2B7E33}"/>
              </a:ext>
            </a:extLst>
          </p:cNvPr>
          <p:cNvPicPr>
            <a:picLocks noChangeAspect="1"/>
          </p:cNvPicPr>
          <p:nvPr/>
        </p:nvPicPr>
        <p:blipFill>
          <a:blip r:embed="rId3"/>
          <a:stretch>
            <a:fillRect/>
          </a:stretch>
        </p:blipFill>
        <p:spPr>
          <a:xfrm>
            <a:off x="377377" y="1261641"/>
            <a:ext cx="3661223" cy="5234907"/>
          </a:xfrm>
          <a:prstGeom prst="rect">
            <a:avLst/>
          </a:prstGeom>
        </p:spPr>
      </p:pic>
      <p:sp>
        <p:nvSpPr>
          <p:cNvPr id="10" name="Freeform 9">
            <a:extLst>
              <a:ext uri="{FF2B5EF4-FFF2-40B4-BE49-F238E27FC236}">
                <a16:creationId xmlns:a16="http://schemas.microsoft.com/office/drawing/2014/main" id="{A3FAB3E5-C73C-E74A-64F3-AB1356F73239}"/>
              </a:ext>
            </a:extLst>
          </p:cNvPr>
          <p:cNvSpPr/>
          <p:nvPr/>
        </p:nvSpPr>
        <p:spPr>
          <a:xfrm>
            <a:off x="2847373" y="3125163"/>
            <a:ext cx="1053297" cy="474562"/>
          </a:xfrm>
          <a:custGeom>
            <a:avLst/>
            <a:gdLst>
              <a:gd name="csX0" fmla="*/ 682907 w 1053297"/>
              <a:gd name="csY0" fmla="*/ 11575 h 474562"/>
              <a:gd name="csX1" fmla="*/ 601884 w 1053297"/>
              <a:gd name="csY1" fmla="*/ 23149 h 474562"/>
              <a:gd name="csX2" fmla="*/ 405114 w 1053297"/>
              <a:gd name="csY2" fmla="*/ 0 h 474562"/>
              <a:gd name="csX3" fmla="*/ 266218 w 1053297"/>
              <a:gd name="csY3" fmla="*/ 11575 h 474562"/>
              <a:gd name="csX4" fmla="*/ 185195 w 1053297"/>
              <a:gd name="csY4" fmla="*/ 46299 h 474562"/>
              <a:gd name="csX5" fmla="*/ 115747 w 1053297"/>
              <a:gd name="csY5" fmla="*/ 92597 h 474562"/>
              <a:gd name="csX6" fmla="*/ 81023 w 1053297"/>
              <a:gd name="csY6" fmla="*/ 115747 h 474562"/>
              <a:gd name="csX7" fmla="*/ 23150 w 1053297"/>
              <a:gd name="csY7" fmla="*/ 185195 h 474562"/>
              <a:gd name="csX8" fmla="*/ 0 w 1053297"/>
              <a:gd name="csY8" fmla="*/ 277792 h 474562"/>
              <a:gd name="csX9" fmla="*/ 23150 w 1053297"/>
              <a:gd name="csY9" fmla="*/ 381965 h 474562"/>
              <a:gd name="csX10" fmla="*/ 104173 w 1053297"/>
              <a:gd name="csY10" fmla="*/ 428263 h 474562"/>
              <a:gd name="csX11" fmla="*/ 185195 w 1053297"/>
              <a:gd name="csY11" fmla="*/ 451413 h 474562"/>
              <a:gd name="csX12" fmla="*/ 219919 w 1053297"/>
              <a:gd name="csY12" fmla="*/ 462987 h 474562"/>
              <a:gd name="csX13" fmla="*/ 462988 w 1053297"/>
              <a:gd name="csY13" fmla="*/ 474562 h 474562"/>
              <a:gd name="csX14" fmla="*/ 694481 w 1053297"/>
              <a:gd name="csY14" fmla="*/ 462987 h 474562"/>
              <a:gd name="csX15" fmla="*/ 787079 w 1053297"/>
              <a:gd name="csY15" fmla="*/ 416689 h 474562"/>
              <a:gd name="csX16" fmla="*/ 856527 w 1053297"/>
              <a:gd name="csY16" fmla="*/ 381965 h 474562"/>
              <a:gd name="csX17" fmla="*/ 925975 w 1053297"/>
              <a:gd name="csY17" fmla="*/ 358815 h 474562"/>
              <a:gd name="csX18" fmla="*/ 960699 w 1053297"/>
              <a:gd name="csY18" fmla="*/ 335666 h 474562"/>
              <a:gd name="csX19" fmla="*/ 1041722 w 1053297"/>
              <a:gd name="csY19" fmla="*/ 243068 h 474562"/>
              <a:gd name="csX20" fmla="*/ 1053297 w 1053297"/>
              <a:gd name="csY20" fmla="*/ 208344 h 474562"/>
              <a:gd name="csX21" fmla="*/ 1041722 w 1053297"/>
              <a:gd name="csY21" fmla="*/ 150471 h 474562"/>
              <a:gd name="csX22" fmla="*/ 960699 w 1053297"/>
              <a:gd name="csY22" fmla="*/ 104172 h 474562"/>
              <a:gd name="csX23" fmla="*/ 925975 w 1053297"/>
              <a:gd name="csY23" fmla="*/ 92597 h 474562"/>
              <a:gd name="csX24" fmla="*/ 891251 w 1053297"/>
              <a:gd name="csY24" fmla="*/ 69448 h 474562"/>
              <a:gd name="csX25" fmla="*/ 856527 w 1053297"/>
              <a:gd name="csY25" fmla="*/ 57873 h 474562"/>
              <a:gd name="csX26" fmla="*/ 775504 w 1053297"/>
              <a:gd name="csY26" fmla="*/ 23149 h 474562"/>
              <a:gd name="csX27" fmla="*/ 590309 w 1053297"/>
              <a:gd name="csY27" fmla="*/ 34724 h 474562"/>
              <a:gd name="csX28" fmla="*/ 555585 w 1053297"/>
              <a:gd name="csY28" fmla="*/ 57873 h 47456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Lst>
            <a:rect l="l" t="t" r="r" b="b"/>
            <a:pathLst>
              <a:path w="1053297" h="474562">
                <a:moveTo>
                  <a:pt x="682907" y="11575"/>
                </a:moveTo>
                <a:cubicBezTo>
                  <a:pt x="655899" y="15433"/>
                  <a:pt x="629166" y="23149"/>
                  <a:pt x="601884" y="23149"/>
                </a:cubicBezTo>
                <a:cubicBezTo>
                  <a:pt x="533379" y="23149"/>
                  <a:pt x="471336" y="11037"/>
                  <a:pt x="405114" y="0"/>
                </a:cubicBezTo>
                <a:cubicBezTo>
                  <a:pt x="358815" y="3858"/>
                  <a:pt x="312270" y="5435"/>
                  <a:pt x="266218" y="11575"/>
                </a:cubicBezTo>
                <a:cubicBezTo>
                  <a:pt x="245688" y="14312"/>
                  <a:pt x="199183" y="37906"/>
                  <a:pt x="185195" y="46299"/>
                </a:cubicBezTo>
                <a:cubicBezTo>
                  <a:pt x="161338" y="60613"/>
                  <a:pt x="138896" y="77164"/>
                  <a:pt x="115747" y="92597"/>
                </a:cubicBezTo>
                <a:cubicBezTo>
                  <a:pt x="104172" y="100314"/>
                  <a:pt x="90860" y="105910"/>
                  <a:pt x="81023" y="115747"/>
                </a:cubicBezTo>
                <a:cubicBezTo>
                  <a:pt x="55424" y="141346"/>
                  <a:pt x="39265" y="152965"/>
                  <a:pt x="23150" y="185195"/>
                </a:cubicBezTo>
                <a:cubicBezTo>
                  <a:pt x="11286" y="208924"/>
                  <a:pt x="4403" y="255778"/>
                  <a:pt x="0" y="277792"/>
                </a:cubicBezTo>
                <a:cubicBezTo>
                  <a:pt x="119" y="278503"/>
                  <a:pt x="11152" y="366968"/>
                  <a:pt x="23150" y="381965"/>
                </a:cubicBezTo>
                <a:cubicBezTo>
                  <a:pt x="33258" y="394600"/>
                  <a:pt x="93772" y="423805"/>
                  <a:pt x="104173" y="428263"/>
                </a:cubicBezTo>
                <a:cubicBezTo>
                  <a:pt x="131925" y="440157"/>
                  <a:pt x="155827" y="443022"/>
                  <a:pt x="185195" y="451413"/>
                </a:cubicBezTo>
                <a:cubicBezTo>
                  <a:pt x="196926" y="454765"/>
                  <a:pt x="207760" y="461974"/>
                  <a:pt x="219919" y="462987"/>
                </a:cubicBezTo>
                <a:cubicBezTo>
                  <a:pt x="300754" y="469723"/>
                  <a:pt x="381965" y="470704"/>
                  <a:pt x="462988" y="474562"/>
                </a:cubicBezTo>
                <a:cubicBezTo>
                  <a:pt x="540152" y="470704"/>
                  <a:pt x="618423" y="476569"/>
                  <a:pt x="694481" y="462987"/>
                </a:cubicBezTo>
                <a:cubicBezTo>
                  <a:pt x="728453" y="456921"/>
                  <a:pt x="754341" y="427602"/>
                  <a:pt x="787079" y="416689"/>
                </a:cubicBezTo>
                <a:cubicBezTo>
                  <a:pt x="913718" y="374475"/>
                  <a:pt x="721900" y="441800"/>
                  <a:pt x="856527" y="381965"/>
                </a:cubicBezTo>
                <a:cubicBezTo>
                  <a:pt x="878825" y="372055"/>
                  <a:pt x="905672" y="372350"/>
                  <a:pt x="925975" y="358815"/>
                </a:cubicBezTo>
                <a:cubicBezTo>
                  <a:pt x="937550" y="351099"/>
                  <a:pt x="950230" y="344826"/>
                  <a:pt x="960699" y="335666"/>
                </a:cubicBezTo>
                <a:cubicBezTo>
                  <a:pt x="987519" y="312198"/>
                  <a:pt x="1024290" y="277933"/>
                  <a:pt x="1041722" y="243068"/>
                </a:cubicBezTo>
                <a:cubicBezTo>
                  <a:pt x="1047178" y="232155"/>
                  <a:pt x="1049439" y="219919"/>
                  <a:pt x="1053297" y="208344"/>
                </a:cubicBezTo>
                <a:cubicBezTo>
                  <a:pt x="1049439" y="189053"/>
                  <a:pt x="1051483" y="167552"/>
                  <a:pt x="1041722" y="150471"/>
                </a:cubicBezTo>
                <a:cubicBezTo>
                  <a:pt x="1035438" y="139473"/>
                  <a:pt x="966359" y="106598"/>
                  <a:pt x="960699" y="104172"/>
                </a:cubicBezTo>
                <a:cubicBezTo>
                  <a:pt x="949485" y="99366"/>
                  <a:pt x="936888" y="98053"/>
                  <a:pt x="925975" y="92597"/>
                </a:cubicBezTo>
                <a:cubicBezTo>
                  <a:pt x="913533" y="86376"/>
                  <a:pt x="903693" y="75669"/>
                  <a:pt x="891251" y="69448"/>
                </a:cubicBezTo>
                <a:cubicBezTo>
                  <a:pt x="880338" y="63992"/>
                  <a:pt x="867741" y="62679"/>
                  <a:pt x="856527" y="57873"/>
                </a:cubicBezTo>
                <a:cubicBezTo>
                  <a:pt x="756407" y="14964"/>
                  <a:pt x="856938" y="50294"/>
                  <a:pt x="775504" y="23149"/>
                </a:cubicBezTo>
                <a:cubicBezTo>
                  <a:pt x="713772" y="27007"/>
                  <a:pt x="651404" y="25077"/>
                  <a:pt x="590309" y="34724"/>
                </a:cubicBezTo>
                <a:cubicBezTo>
                  <a:pt x="576568" y="36894"/>
                  <a:pt x="555585" y="57873"/>
                  <a:pt x="555585" y="57873"/>
                </a:cubicBezTo>
              </a:path>
            </a:pathLst>
          </a:cu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Arrow Connector 11">
            <a:extLst>
              <a:ext uri="{FF2B5EF4-FFF2-40B4-BE49-F238E27FC236}">
                <a16:creationId xmlns:a16="http://schemas.microsoft.com/office/drawing/2014/main" id="{A07DE929-380A-8854-BA92-2FAF2D77E0F5}"/>
              </a:ext>
            </a:extLst>
          </p:cNvPr>
          <p:cNvCxnSpPr>
            <a:cxnSpLocks/>
          </p:cNvCxnSpPr>
          <p:nvPr/>
        </p:nvCxnSpPr>
        <p:spPr>
          <a:xfrm flipV="1">
            <a:off x="3750197" y="1723306"/>
            <a:ext cx="868102" cy="1448157"/>
          </a:xfrm>
          <a:prstGeom prst="straightConnector1">
            <a:avLst/>
          </a:prstGeom>
          <a:ln w="28575">
            <a:solidFill>
              <a:srgbClr val="C00000"/>
            </a:solidFill>
            <a:headEnd type="none" w="med" len="med"/>
            <a:tailEnd type="arrow" w="lg" len="lg"/>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2A6348B6-BA63-453E-DD68-B3DA554E2DA2}"/>
              </a:ext>
            </a:extLst>
          </p:cNvPr>
          <p:cNvSpPr txBox="1"/>
          <p:nvPr/>
        </p:nvSpPr>
        <p:spPr>
          <a:xfrm>
            <a:off x="4521843" y="1261641"/>
            <a:ext cx="6009979" cy="461665"/>
          </a:xfrm>
          <a:prstGeom prst="rect">
            <a:avLst/>
          </a:prstGeom>
          <a:noFill/>
          <a:ln>
            <a:noFill/>
          </a:ln>
        </p:spPr>
        <p:txBody>
          <a:bodyPr wrap="none" rtlCol="0">
            <a:spAutoFit/>
          </a:bodyPr>
          <a:lstStyle/>
          <a:p>
            <a:pPr algn="l"/>
            <a:r>
              <a:rPr lang="en-US" sz="2400" dirty="0">
                <a:solidFill>
                  <a:srgbClr val="C00000"/>
                </a:solidFill>
                <a:latin typeface="Century" panose="02040604050505020304" pitchFamily="18" charset="0"/>
                <a:cs typeface="Calibri" panose="020F0502020204030204" pitchFamily="34" charset="0"/>
              </a:rPr>
              <a:t>What does this tell the potential reader? </a:t>
            </a:r>
          </a:p>
        </p:txBody>
      </p:sp>
      <p:sp>
        <p:nvSpPr>
          <p:cNvPr id="19" name="TextBox 18">
            <a:extLst>
              <a:ext uri="{FF2B5EF4-FFF2-40B4-BE49-F238E27FC236}">
                <a16:creationId xmlns:a16="http://schemas.microsoft.com/office/drawing/2014/main" id="{44AC0DC9-9842-0898-D21A-D893CBC28603}"/>
              </a:ext>
            </a:extLst>
          </p:cNvPr>
          <p:cNvSpPr txBox="1"/>
          <p:nvPr/>
        </p:nvSpPr>
        <p:spPr>
          <a:xfrm>
            <a:off x="6562846" y="1962569"/>
            <a:ext cx="2002471" cy="461665"/>
          </a:xfrm>
          <a:prstGeom prst="rect">
            <a:avLst/>
          </a:prstGeom>
          <a:noFill/>
        </p:spPr>
        <p:txBody>
          <a:bodyPr wrap="none" rtlCol="0">
            <a:spAutoFit/>
          </a:bodyPr>
          <a:lstStyle/>
          <a:p>
            <a:pPr algn="l"/>
            <a:r>
              <a:rPr lang="en-US" sz="2400" b="1" u="sng" dirty="0">
                <a:latin typeface="Century" panose="02040604050505020304" pitchFamily="18" charset="0"/>
                <a:cs typeface="Calibri" panose="020F0502020204030204" pitchFamily="34" charset="0"/>
              </a:rPr>
              <a:t>Methodology</a:t>
            </a:r>
          </a:p>
        </p:txBody>
      </p:sp>
      <p:sp>
        <p:nvSpPr>
          <p:cNvPr id="20" name="TextBox 19">
            <a:extLst>
              <a:ext uri="{FF2B5EF4-FFF2-40B4-BE49-F238E27FC236}">
                <a16:creationId xmlns:a16="http://schemas.microsoft.com/office/drawing/2014/main" id="{5DD4A16D-1F10-A24F-DBE4-E8C7DE516E0F}"/>
              </a:ext>
            </a:extLst>
          </p:cNvPr>
          <p:cNvSpPr txBox="1"/>
          <p:nvPr/>
        </p:nvSpPr>
        <p:spPr>
          <a:xfrm>
            <a:off x="4441029" y="2516453"/>
            <a:ext cx="2396810" cy="461665"/>
          </a:xfrm>
          <a:prstGeom prst="rect">
            <a:avLst/>
          </a:prstGeom>
          <a:noFill/>
        </p:spPr>
        <p:txBody>
          <a:bodyPr wrap="square" rtlCol="0">
            <a:spAutoFit/>
          </a:bodyPr>
          <a:lstStyle/>
          <a:p>
            <a:pPr algn="l"/>
            <a:r>
              <a:rPr lang="en-US" sz="2400" dirty="0">
                <a:latin typeface="Century" panose="02040604050505020304" pitchFamily="18" charset="0"/>
                <a:cs typeface="Calibri" panose="020F0502020204030204" pitchFamily="34" charset="0"/>
              </a:rPr>
              <a:t>• Music theory</a:t>
            </a:r>
          </a:p>
        </p:txBody>
      </p:sp>
      <p:sp>
        <p:nvSpPr>
          <p:cNvPr id="21" name="TextBox 20">
            <a:extLst>
              <a:ext uri="{FF2B5EF4-FFF2-40B4-BE49-F238E27FC236}">
                <a16:creationId xmlns:a16="http://schemas.microsoft.com/office/drawing/2014/main" id="{4CBDED9D-8AE7-DDDD-B1E1-68E49B1E001E}"/>
              </a:ext>
            </a:extLst>
          </p:cNvPr>
          <p:cNvSpPr txBox="1"/>
          <p:nvPr/>
        </p:nvSpPr>
        <p:spPr>
          <a:xfrm>
            <a:off x="4441029" y="3036125"/>
            <a:ext cx="6268063" cy="461665"/>
          </a:xfrm>
          <a:prstGeom prst="rect">
            <a:avLst/>
          </a:prstGeom>
          <a:noFill/>
        </p:spPr>
        <p:txBody>
          <a:bodyPr wrap="square" rtlCol="0">
            <a:spAutoFit/>
          </a:bodyPr>
          <a:lstStyle/>
          <a:p>
            <a:pPr algn="l"/>
            <a:r>
              <a:rPr lang="en-US" sz="2400" dirty="0">
                <a:latin typeface="Century" panose="02040604050505020304" pitchFamily="18" charset="0"/>
                <a:cs typeface="Calibri" panose="020F0502020204030204" pitchFamily="34" charset="0"/>
              </a:rPr>
              <a:t>• Schenkerian</a:t>
            </a:r>
          </a:p>
        </p:txBody>
      </p:sp>
      <p:sp>
        <p:nvSpPr>
          <p:cNvPr id="22" name="TextBox 21">
            <a:extLst>
              <a:ext uri="{FF2B5EF4-FFF2-40B4-BE49-F238E27FC236}">
                <a16:creationId xmlns:a16="http://schemas.microsoft.com/office/drawing/2014/main" id="{F849FBB7-6B13-D616-2319-08E763A59E44}"/>
              </a:ext>
            </a:extLst>
          </p:cNvPr>
          <p:cNvSpPr txBox="1"/>
          <p:nvPr/>
        </p:nvSpPr>
        <p:spPr>
          <a:xfrm>
            <a:off x="4441029" y="3605520"/>
            <a:ext cx="3124573" cy="461665"/>
          </a:xfrm>
          <a:prstGeom prst="rect">
            <a:avLst/>
          </a:prstGeom>
          <a:noFill/>
        </p:spPr>
        <p:txBody>
          <a:bodyPr wrap="none" rtlCol="0">
            <a:spAutoFit/>
          </a:bodyPr>
          <a:lstStyle/>
          <a:p>
            <a:pPr algn="l"/>
            <a:r>
              <a:rPr lang="en-US" sz="2400" dirty="0">
                <a:latin typeface="Century" panose="02040604050505020304" pitchFamily="18" charset="0"/>
                <a:cs typeface="Calibri" panose="020F0502020204030204" pitchFamily="34" charset="0"/>
              </a:rPr>
              <a:t>• Harmonic function</a:t>
            </a:r>
          </a:p>
        </p:txBody>
      </p:sp>
      <p:sp>
        <p:nvSpPr>
          <p:cNvPr id="23" name="TextBox 22">
            <a:extLst>
              <a:ext uri="{FF2B5EF4-FFF2-40B4-BE49-F238E27FC236}">
                <a16:creationId xmlns:a16="http://schemas.microsoft.com/office/drawing/2014/main" id="{A877594D-DBD0-00A7-73FA-E155E00A7B7F}"/>
              </a:ext>
            </a:extLst>
          </p:cNvPr>
          <p:cNvSpPr txBox="1"/>
          <p:nvPr/>
        </p:nvSpPr>
        <p:spPr>
          <a:xfrm>
            <a:off x="4441029" y="4171111"/>
            <a:ext cx="2908168" cy="461665"/>
          </a:xfrm>
          <a:prstGeom prst="rect">
            <a:avLst/>
          </a:prstGeom>
          <a:noFill/>
        </p:spPr>
        <p:txBody>
          <a:bodyPr wrap="none" rtlCol="0">
            <a:spAutoFit/>
          </a:bodyPr>
          <a:lstStyle/>
          <a:p>
            <a:pPr algn="l"/>
            <a:r>
              <a:rPr lang="en-US" sz="2400" dirty="0">
                <a:latin typeface="Century" panose="02040604050505020304" pitchFamily="18" charset="0"/>
                <a:cs typeface="Calibri" panose="020F0502020204030204" pitchFamily="34" charset="0"/>
              </a:rPr>
              <a:t>• Cognitive science</a:t>
            </a:r>
          </a:p>
        </p:txBody>
      </p:sp>
      <p:sp>
        <p:nvSpPr>
          <p:cNvPr id="25" name="TextBox 24">
            <a:extLst>
              <a:ext uri="{FF2B5EF4-FFF2-40B4-BE49-F238E27FC236}">
                <a16:creationId xmlns:a16="http://schemas.microsoft.com/office/drawing/2014/main" id="{2EC847F5-5675-6412-64A7-7A5BA51065C5}"/>
              </a:ext>
            </a:extLst>
          </p:cNvPr>
          <p:cNvSpPr txBox="1"/>
          <p:nvPr/>
        </p:nvSpPr>
        <p:spPr>
          <a:xfrm>
            <a:off x="6818539" y="2384787"/>
            <a:ext cx="530915" cy="646331"/>
          </a:xfrm>
          <a:prstGeom prst="rect">
            <a:avLst/>
          </a:prstGeom>
          <a:noFill/>
        </p:spPr>
        <p:txBody>
          <a:bodyPr wrap="none" rtlCol="0">
            <a:spAutoFit/>
          </a:bodyPr>
          <a:lstStyle/>
          <a:p>
            <a:pPr algn="l"/>
            <a:r>
              <a:rPr lang="en-US" sz="3600" b="1" dirty="0">
                <a:solidFill>
                  <a:srgbClr val="00B100"/>
                </a:solidFill>
                <a:latin typeface="Century" panose="02040604050505020304" pitchFamily="18" charset="0"/>
                <a:cs typeface="Calibri" panose="020F0502020204030204" pitchFamily="34" charset="0"/>
              </a:rPr>
              <a:t>✓</a:t>
            </a:r>
          </a:p>
        </p:txBody>
      </p:sp>
      <p:sp>
        <p:nvSpPr>
          <p:cNvPr id="27" name="TextBox 26">
            <a:extLst>
              <a:ext uri="{FF2B5EF4-FFF2-40B4-BE49-F238E27FC236}">
                <a16:creationId xmlns:a16="http://schemas.microsoft.com/office/drawing/2014/main" id="{150BE1B7-830F-5456-B862-CCD371632CC5}"/>
              </a:ext>
            </a:extLst>
          </p:cNvPr>
          <p:cNvSpPr txBox="1"/>
          <p:nvPr/>
        </p:nvSpPr>
        <p:spPr>
          <a:xfrm>
            <a:off x="6712316" y="2936355"/>
            <a:ext cx="1749197" cy="646331"/>
          </a:xfrm>
          <a:prstGeom prst="rect">
            <a:avLst/>
          </a:prstGeom>
          <a:noFill/>
        </p:spPr>
        <p:txBody>
          <a:bodyPr wrap="none" rtlCol="0">
            <a:spAutoFit/>
          </a:bodyPr>
          <a:lstStyle/>
          <a:p>
            <a:pPr algn="l"/>
            <a:r>
              <a:rPr lang="en-US" sz="3600" b="1" dirty="0">
                <a:solidFill>
                  <a:schemeClr val="accent4"/>
                </a:solidFill>
                <a:latin typeface="Chalkboard" panose="03050602040202020205" pitchFamily="66" charset="77"/>
                <a:cs typeface="Calibri" panose="020F0502020204030204" pitchFamily="34" charset="0"/>
              </a:rPr>
              <a:t>? </a:t>
            </a:r>
            <a:r>
              <a:rPr lang="en-US" sz="2400" b="1" dirty="0">
                <a:solidFill>
                  <a:schemeClr val="accent4"/>
                </a:solidFill>
                <a:latin typeface="Chalkboard" panose="03050602040202020205" pitchFamily="66" charset="77"/>
                <a:cs typeface="Calibri" panose="020F0502020204030204" pitchFamily="34" charset="0"/>
              </a:rPr>
              <a:t>(maybe)</a:t>
            </a:r>
          </a:p>
        </p:txBody>
      </p:sp>
      <p:sp>
        <p:nvSpPr>
          <p:cNvPr id="8" name="TextBox 7">
            <a:extLst>
              <a:ext uri="{FF2B5EF4-FFF2-40B4-BE49-F238E27FC236}">
                <a16:creationId xmlns:a16="http://schemas.microsoft.com/office/drawing/2014/main" id="{626D9CF2-EBB4-502A-A193-E3908E1979B9}"/>
              </a:ext>
            </a:extLst>
          </p:cNvPr>
          <p:cNvSpPr txBox="1"/>
          <p:nvPr/>
        </p:nvSpPr>
        <p:spPr>
          <a:xfrm>
            <a:off x="7471304" y="3493860"/>
            <a:ext cx="1749197" cy="646331"/>
          </a:xfrm>
          <a:prstGeom prst="rect">
            <a:avLst/>
          </a:prstGeom>
          <a:noFill/>
        </p:spPr>
        <p:txBody>
          <a:bodyPr wrap="none" rtlCol="0">
            <a:spAutoFit/>
          </a:bodyPr>
          <a:lstStyle/>
          <a:p>
            <a:pPr algn="l"/>
            <a:r>
              <a:rPr lang="en-US" sz="3600" b="1" dirty="0">
                <a:solidFill>
                  <a:schemeClr val="accent4"/>
                </a:solidFill>
                <a:latin typeface="Chalkboard" panose="03050602040202020205" pitchFamily="66" charset="77"/>
                <a:cs typeface="Calibri" panose="020F0502020204030204" pitchFamily="34" charset="0"/>
              </a:rPr>
              <a:t>? </a:t>
            </a:r>
            <a:r>
              <a:rPr lang="en-US" sz="2400" b="1" dirty="0">
                <a:solidFill>
                  <a:schemeClr val="accent4"/>
                </a:solidFill>
                <a:latin typeface="Chalkboard" panose="03050602040202020205" pitchFamily="66" charset="77"/>
                <a:cs typeface="Calibri" panose="020F0502020204030204" pitchFamily="34" charset="0"/>
              </a:rPr>
              <a:t>(maybe)</a:t>
            </a:r>
          </a:p>
        </p:txBody>
      </p:sp>
      <p:sp>
        <p:nvSpPr>
          <p:cNvPr id="9" name="TextBox 8">
            <a:extLst>
              <a:ext uri="{FF2B5EF4-FFF2-40B4-BE49-F238E27FC236}">
                <a16:creationId xmlns:a16="http://schemas.microsoft.com/office/drawing/2014/main" id="{94DF6769-1411-43D2-70D3-29DE03041337}"/>
              </a:ext>
            </a:extLst>
          </p:cNvPr>
          <p:cNvSpPr txBox="1"/>
          <p:nvPr/>
        </p:nvSpPr>
        <p:spPr>
          <a:xfrm>
            <a:off x="7471303" y="4090019"/>
            <a:ext cx="1749197" cy="646331"/>
          </a:xfrm>
          <a:prstGeom prst="rect">
            <a:avLst/>
          </a:prstGeom>
          <a:noFill/>
        </p:spPr>
        <p:txBody>
          <a:bodyPr wrap="none" rtlCol="0">
            <a:spAutoFit/>
          </a:bodyPr>
          <a:lstStyle/>
          <a:p>
            <a:pPr algn="l"/>
            <a:r>
              <a:rPr lang="en-US" sz="3600" b="1" dirty="0">
                <a:solidFill>
                  <a:schemeClr val="accent4"/>
                </a:solidFill>
                <a:latin typeface="Chalkboard" panose="03050602040202020205" pitchFamily="66" charset="77"/>
                <a:cs typeface="Calibri" panose="020F0502020204030204" pitchFamily="34" charset="0"/>
              </a:rPr>
              <a:t>? </a:t>
            </a:r>
            <a:r>
              <a:rPr lang="en-US" sz="2400" b="1" dirty="0">
                <a:solidFill>
                  <a:schemeClr val="accent4"/>
                </a:solidFill>
                <a:latin typeface="Chalkboard" panose="03050602040202020205" pitchFamily="66" charset="77"/>
                <a:cs typeface="Calibri" panose="020F0502020204030204" pitchFamily="34" charset="0"/>
              </a:rPr>
              <a:t>(maybe)</a:t>
            </a:r>
          </a:p>
        </p:txBody>
      </p:sp>
      <p:sp>
        <p:nvSpPr>
          <p:cNvPr id="11" name="TextBox 10">
            <a:extLst>
              <a:ext uri="{FF2B5EF4-FFF2-40B4-BE49-F238E27FC236}">
                <a16:creationId xmlns:a16="http://schemas.microsoft.com/office/drawing/2014/main" id="{6E16D0FB-CA9D-301A-FAC2-D029CECC04F0}"/>
              </a:ext>
            </a:extLst>
          </p:cNvPr>
          <p:cNvSpPr txBox="1"/>
          <p:nvPr/>
        </p:nvSpPr>
        <p:spPr>
          <a:xfrm>
            <a:off x="4441029" y="4752602"/>
            <a:ext cx="3845925" cy="461665"/>
          </a:xfrm>
          <a:prstGeom prst="rect">
            <a:avLst/>
          </a:prstGeom>
          <a:noFill/>
        </p:spPr>
        <p:txBody>
          <a:bodyPr wrap="none" rtlCol="0">
            <a:spAutoFit/>
          </a:bodyPr>
          <a:lstStyle/>
          <a:p>
            <a:pPr algn="l"/>
            <a:r>
              <a:rPr lang="en-US" sz="2400" dirty="0">
                <a:latin typeface="Century" panose="02040604050505020304" pitchFamily="18" charset="0"/>
                <a:cs typeface="Calibri" panose="020F0502020204030204" pitchFamily="34" charset="0"/>
              </a:rPr>
              <a:t>• Computational analysis</a:t>
            </a:r>
          </a:p>
        </p:txBody>
      </p:sp>
      <p:sp>
        <p:nvSpPr>
          <p:cNvPr id="13" name="TextBox 12">
            <a:extLst>
              <a:ext uri="{FF2B5EF4-FFF2-40B4-BE49-F238E27FC236}">
                <a16:creationId xmlns:a16="http://schemas.microsoft.com/office/drawing/2014/main" id="{D95983F1-375E-CEE7-B8B2-8A83EA19EEC3}"/>
              </a:ext>
            </a:extLst>
          </p:cNvPr>
          <p:cNvSpPr txBox="1"/>
          <p:nvPr/>
        </p:nvSpPr>
        <p:spPr>
          <a:xfrm>
            <a:off x="8345901" y="4632776"/>
            <a:ext cx="1749197" cy="646331"/>
          </a:xfrm>
          <a:prstGeom prst="rect">
            <a:avLst/>
          </a:prstGeom>
          <a:noFill/>
        </p:spPr>
        <p:txBody>
          <a:bodyPr wrap="none" rtlCol="0">
            <a:spAutoFit/>
          </a:bodyPr>
          <a:lstStyle/>
          <a:p>
            <a:pPr algn="l"/>
            <a:r>
              <a:rPr lang="en-US" sz="3600" b="1" dirty="0">
                <a:solidFill>
                  <a:schemeClr val="accent4"/>
                </a:solidFill>
                <a:latin typeface="Chalkboard" panose="03050602040202020205" pitchFamily="66" charset="77"/>
                <a:cs typeface="Calibri" panose="020F0502020204030204" pitchFamily="34" charset="0"/>
              </a:rPr>
              <a:t>? </a:t>
            </a:r>
            <a:r>
              <a:rPr lang="en-US" sz="2400" b="1" dirty="0">
                <a:solidFill>
                  <a:schemeClr val="accent4"/>
                </a:solidFill>
                <a:latin typeface="Chalkboard" panose="03050602040202020205" pitchFamily="66" charset="77"/>
                <a:cs typeface="Calibri" panose="020F0502020204030204" pitchFamily="34" charset="0"/>
              </a:rPr>
              <a:t>(maybe)</a:t>
            </a:r>
          </a:p>
        </p:txBody>
      </p:sp>
    </p:spTree>
    <p:extLst>
      <p:ext uri="{BB962C8B-B14F-4D97-AF65-F5344CB8AC3E}">
        <p14:creationId xmlns:p14="http://schemas.microsoft.com/office/powerpoint/2010/main" val="5278711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E5E649-1093-83E1-1DB6-60C786D8408C}"/>
              </a:ext>
            </a:extLst>
          </p:cNvPr>
          <p:cNvSpPr>
            <a:spLocks noGrp="1"/>
          </p:cNvSpPr>
          <p:nvPr>
            <p:ph type="title"/>
          </p:nvPr>
        </p:nvSpPr>
        <p:spPr/>
        <p:txBody>
          <a:bodyPr/>
          <a:lstStyle/>
          <a:p>
            <a:r>
              <a:rPr lang="en-US" dirty="0"/>
              <a:t>Music Cognition and Antiblackness</a:t>
            </a:r>
          </a:p>
        </p:txBody>
      </p:sp>
      <p:sp>
        <p:nvSpPr>
          <p:cNvPr id="3" name="Content Placeholder 2">
            <a:extLst>
              <a:ext uri="{FF2B5EF4-FFF2-40B4-BE49-F238E27FC236}">
                <a16:creationId xmlns:a16="http://schemas.microsoft.com/office/drawing/2014/main" id="{C11332CD-FDE9-D0D9-79CE-9609F26D30BD}"/>
              </a:ext>
            </a:extLst>
          </p:cNvPr>
          <p:cNvSpPr>
            <a:spLocks noGrp="1"/>
          </p:cNvSpPr>
          <p:nvPr>
            <p:ph idx="1"/>
          </p:nvPr>
        </p:nvSpPr>
        <p:spPr>
          <a:xfrm>
            <a:off x="2141316" y="1154293"/>
            <a:ext cx="9212484" cy="4351338"/>
          </a:xfrm>
        </p:spPr>
        <p:txBody>
          <a:bodyPr/>
          <a:lstStyle/>
          <a:p>
            <a:pPr marL="0" indent="0">
              <a:buNone/>
            </a:pPr>
            <a:r>
              <a:rPr lang="en-US" dirty="0"/>
              <a:t>Rigor and precision demanded by science eliminate many antiblack biases </a:t>
            </a:r>
          </a:p>
          <a:p>
            <a:pPr marL="0" indent="0">
              <a:buNone/>
            </a:pPr>
            <a:endParaRPr lang="en-US" dirty="0"/>
          </a:p>
          <a:p>
            <a:pPr marL="0" indent="0">
              <a:buNone/>
            </a:pPr>
            <a:r>
              <a:rPr lang="en-US" dirty="0"/>
              <a:t>Participant populations: —WEIRD</a:t>
            </a:r>
          </a:p>
          <a:p>
            <a:pPr marL="0" indent="0">
              <a:buNone/>
            </a:pPr>
            <a:r>
              <a:rPr lang="en-US" dirty="0"/>
              <a:t>	—“Musically trained”</a:t>
            </a:r>
          </a:p>
          <a:p>
            <a:pPr marL="0" indent="0">
              <a:buNone/>
            </a:pPr>
            <a:endParaRPr lang="en-US" dirty="0"/>
          </a:p>
          <a:p>
            <a:pPr marL="0" indent="0">
              <a:buNone/>
            </a:pPr>
            <a:r>
              <a:rPr lang="en-US" dirty="0"/>
              <a:t>Research questions that rely on </a:t>
            </a:r>
            <a:r>
              <a:rPr lang="en-US" dirty="0" err="1"/>
              <a:t>Euroclassical</a:t>
            </a:r>
            <a:r>
              <a:rPr lang="en-US" dirty="0"/>
              <a:t> theory</a:t>
            </a:r>
          </a:p>
        </p:txBody>
      </p:sp>
      <p:sp>
        <p:nvSpPr>
          <p:cNvPr id="4" name="Date Placeholder 3">
            <a:extLst>
              <a:ext uri="{FF2B5EF4-FFF2-40B4-BE49-F238E27FC236}">
                <a16:creationId xmlns:a16="http://schemas.microsoft.com/office/drawing/2014/main" id="{2DEF47A7-9376-995C-6161-D63AE3B047FE}"/>
              </a:ext>
            </a:extLst>
          </p:cNvPr>
          <p:cNvSpPr>
            <a:spLocks noGrp="1"/>
          </p:cNvSpPr>
          <p:nvPr>
            <p:ph type="dt" sz="half" idx="10"/>
          </p:nvPr>
        </p:nvSpPr>
        <p:spPr/>
        <p:txBody>
          <a:bodyPr/>
          <a:lstStyle/>
          <a:p>
            <a:r>
              <a:rPr lang="en-US"/>
              <a:t>Northeastern Leading Voices Mar. 2026</a:t>
            </a:r>
            <a:endParaRPr lang="en-US" dirty="0"/>
          </a:p>
        </p:txBody>
      </p:sp>
      <p:sp>
        <p:nvSpPr>
          <p:cNvPr id="5" name="Footer Placeholder 4">
            <a:extLst>
              <a:ext uri="{FF2B5EF4-FFF2-40B4-BE49-F238E27FC236}">
                <a16:creationId xmlns:a16="http://schemas.microsoft.com/office/drawing/2014/main" id="{5F114F6F-F653-4665-1671-25C108D8F8C3}"/>
              </a:ext>
            </a:extLst>
          </p:cNvPr>
          <p:cNvSpPr>
            <a:spLocks noGrp="1"/>
          </p:cNvSpPr>
          <p:nvPr>
            <p:ph type="ftr" sz="quarter" idx="11"/>
          </p:nvPr>
        </p:nvSpPr>
        <p:spPr/>
        <p:txBody>
          <a:bodyPr/>
          <a:lstStyle/>
          <a:p>
            <a:r>
              <a:rPr lang="en-US"/>
              <a:t>Antiblackness in Foundational Concepts</a:t>
            </a:r>
            <a:endParaRPr lang="en-US" dirty="0"/>
          </a:p>
        </p:txBody>
      </p:sp>
      <p:sp>
        <p:nvSpPr>
          <p:cNvPr id="6" name="Slide Number Placeholder 5">
            <a:extLst>
              <a:ext uri="{FF2B5EF4-FFF2-40B4-BE49-F238E27FC236}">
                <a16:creationId xmlns:a16="http://schemas.microsoft.com/office/drawing/2014/main" id="{CD84EF2C-AC81-A35A-189E-840BBB7BFCE8}"/>
              </a:ext>
            </a:extLst>
          </p:cNvPr>
          <p:cNvSpPr>
            <a:spLocks noGrp="1"/>
          </p:cNvSpPr>
          <p:nvPr>
            <p:ph type="sldNum" sz="quarter" idx="12"/>
          </p:nvPr>
        </p:nvSpPr>
        <p:spPr/>
        <p:txBody>
          <a:bodyPr/>
          <a:lstStyle/>
          <a:p>
            <a:r>
              <a:rPr lang="en-US">
                <a:latin typeface="Century" panose="02040604050505020304" pitchFamily="18" charset="0"/>
              </a:rPr>
              <a:t>Jason Yust, Boston Univ.          </a:t>
            </a:r>
            <a:fld id="{6950D593-2953-924C-A0DA-F3B17E0E49C7}" type="slidenum">
              <a:rPr lang="en-US" smtClean="0">
                <a:latin typeface="Century" panose="02040604050505020304" pitchFamily="18" charset="0"/>
              </a:rPr>
              <a:pPr/>
              <a:t>13</a:t>
            </a:fld>
            <a:endParaRPr lang="en-US" dirty="0">
              <a:latin typeface="Century" panose="02040604050505020304" pitchFamily="18" charset="0"/>
            </a:endParaRPr>
          </a:p>
        </p:txBody>
      </p:sp>
      <p:sp>
        <p:nvSpPr>
          <p:cNvPr id="8" name="TextBox 7">
            <a:extLst>
              <a:ext uri="{FF2B5EF4-FFF2-40B4-BE49-F238E27FC236}">
                <a16:creationId xmlns:a16="http://schemas.microsoft.com/office/drawing/2014/main" id="{FE6ED32C-E5F2-5638-743E-4246E60D64CD}"/>
              </a:ext>
            </a:extLst>
          </p:cNvPr>
          <p:cNvSpPr txBox="1"/>
          <p:nvPr/>
        </p:nvSpPr>
        <p:spPr>
          <a:xfrm>
            <a:off x="1147763" y="972549"/>
            <a:ext cx="808568" cy="1015663"/>
          </a:xfrm>
          <a:prstGeom prst="rect">
            <a:avLst/>
          </a:prstGeom>
          <a:noFill/>
        </p:spPr>
        <p:txBody>
          <a:bodyPr wrap="square" rtlCol="0">
            <a:spAutoFit/>
          </a:bodyPr>
          <a:lstStyle/>
          <a:p>
            <a:pPr algn="l"/>
            <a:r>
              <a:rPr lang="en-US" sz="6000" b="1" dirty="0">
                <a:solidFill>
                  <a:srgbClr val="00B100"/>
                </a:solidFill>
                <a:latin typeface="Bradley Hand" pitchFamily="2" charset="77"/>
                <a:cs typeface="Calibri" panose="020F0502020204030204" pitchFamily="34" charset="0"/>
              </a:rPr>
              <a:t>✓</a:t>
            </a:r>
          </a:p>
        </p:txBody>
      </p:sp>
      <p:sp>
        <p:nvSpPr>
          <p:cNvPr id="9" name="TextBox 8">
            <a:extLst>
              <a:ext uri="{FF2B5EF4-FFF2-40B4-BE49-F238E27FC236}">
                <a16:creationId xmlns:a16="http://schemas.microsoft.com/office/drawing/2014/main" id="{E9D153F3-21D9-02A3-CEE4-3C0864262F19}"/>
              </a:ext>
            </a:extLst>
          </p:cNvPr>
          <p:cNvSpPr txBox="1"/>
          <p:nvPr/>
        </p:nvSpPr>
        <p:spPr>
          <a:xfrm>
            <a:off x="1180619" y="2314299"/>
            <a:ext cx="425116" cy="1015663"/>
          </a:xfrm>
          <a:prstGeom prst="rect">
            <a:avLst/>
          </a:prstGeom>
          <a:noFill/>
        </p:spPr>
        <p:txBody>
          <a:bodyPr wrap="none" rtlCol="0">
            <a:spAutoFit/>
          </a:bodyPr>
          <a:lstStyle/>
          <a:p>
            <a:pPr algn="l"/>
            <a:r>
              <a:rPr lang="en-US" sz="6000" b="1" i="1" dirty="0">
                <a:solidFill>
                  <a:srgbClr val="C00000"/>
                </a:solidFill>
                <a:latin typeface="Bradley Hand" pitchFamily="2" charset="77"/>
                <a:cs typeface="Calibri" panose="020F0502020204030204" pitchFamily="34" charset="0"/>
              </a:rPr>
              <a:t>!</a:t>
            </a:r>
          </a:p>
        </p:txBody>
      </p:sp>
      <p:sp>
        <p:nvSpPr>
          <p:cNvPr id="10" name="TextBox 9">
            <a:extLst>
              <a:ext uri="{FF2B5EF4-FFF2-40B4-BE49-F238E27FC236}">
                <a16:creationId xmlns:a16="http://schemas.microsoft.com/office/drawing/2014/main" id="{491E037F-AF0D-70A5-9557-1BD1C3CA6478}"/>
              </a:ext>
            </a:extLst>
          </p:cNvPr>
          <p:cNvSpPr txBox="1"/>
          <p:nvPr/>
        </p:nvSpPr>
        <p:spPr>
          <a:xfrm>
            <a:off x="1089680" y="3798883"/>
            <a:ext cx="425116" cy="1015663"/>
          </a:xfrm>
          <a:prstGeom prst="rect">
            <a:avLst/>
          </a:prstGeom>
          <a:noFill/>
        </p:spPr>
        <p:txBody>
          <a:bodyPr wrap="none" rtlCol="0">
            <a:spAutoFit/>
          </a:bodyPr>
          <a:lstStyle/>
          <a:p>
            <a:pPr algn="l"/>
            <a:r>
              <a:rPr lang="en-US" sz="6000" b="1" i="1" dirty="0">
                <a:solidFill>
                  <a:srgbClr val="C00000"/>
                </a:solidFill>
                <a:latin typeface="Bradley Hand" pitchFamily="2" charset="77"/>
                <a:cs typeface="Calibri" panose="020F0502020204030204" pitchFamily="34" charset="0"/>
              </a:rPr>
              <a:t>!</a:t>
            </a:r>
          </a:p>
        </p:txBody>
      </p:sp>
    </p:spTree>
    <p:extLst>
      <p:ext uri="{BB962C8B-B14F-4D97-AF65-F5344CB8AC3E}">
        <p14:creationId xmlns:p14="http://schemas.microsoft.com/office/powerpoint/2010/main" val="32712064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1031298-2B7B-89FB-E8C4-4579BA11BF64}"/>
              </a:ext>
            </a:extLst>
          </p:cNvPr>
          <p:cNvSpPr>
            <a:spLocks noGrp="1"/>
          </p:cNvSpPr>
          <p:nvPr>
            <p:ph idx="1"/>
          </p:nvPr>
        </p:nvSpPr>
        <p:spPr>
          <a:xfrm>
            <a:off x="737860" y="653144"/>
            <a:ext cx="10631953" cy="4711020"/>
          </a:xfrm>
        </p:spPr>
        <p:txBody>
          <a:bodyPr>
            <a:normAutofit fontScale="85000" lnSpcReduction="20000"/>
          </a:bodyPr>
          <a:lstStyle/>
          <a:p>
            <a:pPr marL="0" indent="0">
              <a:lnSpc>
                <a:spcPct val="120000"/>
              </a:lnSpc>
              <a:buNone/>
            </a:pPr>
            <a:r>
              <a:rPr lang="en-US" sz="2400" b="1" dirty="0">
                <a:solidFill>
                  <a:srgbClr val="FF0000"/>
                </a:solidFill>
                <a:effectLst/>
              </a:rPr>
              <a:t>Most research in neuroscience has been conducted on WEIRD participants</a:t>
            </a:r>
            <a:r>
              <a:rPr lang="en-US" sz="2400" dirty="0">
                <a:effectLst/>
              </a:rPr>
              <a:t>—that is, individuals who hail from Western, Educated, Industrialized, Rich, and Democratic societies. . . . Music psychology shares this sampling bias: participants are almost always recruited from WEIRD societies, </a:t>
            </a:r>
            <a:r>
              <a:rPr lang="en-US" sz="2400" b="1" dirty="0">
                <a:solidFill>
                  <a:srgbClr val="FF0000"/>
                </a:solidFill>
                <a:effectLst/>
              </a:rPr>
              <a:t>experimental materials are usually drawn from Western music</a:t>
            </a:r>
            <a:r>
              <a:rPr lang="en-US" sz="2400" dirty="0">
                <a:effectLst/>
              </a:rPr>
              <a:t>, and </a:t>
            </a:r>
            <a:r>
              <a:rPr lang="en-US" sz="2400" b="1" dirty="0">
                <a:solidFill>
                  <a:srgbClr val="FF0000"/>
                </a:solidFill>
                <a:effectLst/>
              </a:rPr>
              <a:t>studies tend to investigate constructs such as harmonic progressions that are disproportionately relevant to Western music</a:t>
            </a:r>
            <a:r>
              <a:rPr lang="en-US" sz="2400" dirty="0">
                <a:effectLst/>
              </a:rPr>
              <a:t>. </a:t>
            </a:r>
          </a:p>
          <a:p>
            <a:pPr marL="0" indent="0">
              <a:lnSpc>
                <a:spcPct val="120000"/>
              </a:lnSpc>
              <a:buNone/>
            </a:pPr>
            <a:r>
              <a:rPr lang="en-US" sz="2400" dirty="0">
                <a:effectLst/>
              </a:rPr>
              <a:t>This situation gives rise to at least two fundamental problems. First, it biases the understanding of human mechanisms for music perception and production, because WEIRD populations do not necessarily constitute a representative sample along multiple critical dimensions ranging from basic visual and spatial perception to social cognition. . .  Second, important questions regarding the biological and cultural origins of music, its relation to language and other activities, and the diversity and commonality of human music making require the kind of comparative cross-cultural approaches already common in other fields such as linguistics and anthropology. </a:t>
            </a:r>
          </a:p>
        </p:txBody>
      </p:sp>
      <p:sp>
        <p:nvSpPr>
          <p:cNvPr id="4" name="Date Placeholder 3">
            <a:extLst>
              <a:ext uri="{FF2B5EF4-FFF2-40B4-BE49-F238E27FC236}">
                <a16:creationId xmlns:a16="http://schemas.microsoft.com/office/drawing/2014/main" id="{F25F0D5F-2DCF-9B6C-50FF-C7B4A50C152B}"/>
              </a:ext>
            </a:extLst>
          </p:cNvPr>
          <p:cNvSpPr>
            <a:spLocks noGrp="1"/>
          </p:cNvSpPr>
          <p:nvPr>
            <p:ph type="dt" sz="half" idx="10"/>
          </p:nvPr>
        </p:nvSpPr>
        <p:spPr/>
        <p:txBody>
          <a:bodyPr/>
          <a:lstStyle/>
          <a:p>
            <a:r>
              <a:rPr lang="en-US"/>
              <a:t>Northeastern Leading Voices Mar. 2026</a:t>
            </a:r>
            <a:endParaRPr lang="en-US" dirty="0"/>
          </a:p>
        </p:txBody>
      </p:sp>
      <p:sp>
        <p:nvSpPr>
          <p:cNvPr id="5" name="Footer Placeholder 4">
            <a:extLst>
              <a:ext uri="{FF2B5EF4-FFF2-40B4-BE49-F238E27FC236}">
                <a16:creationId xmlns:a16="http://schemas.microsoft.com/office/drawing/2014/main" id="{ED8F51E8-9242-0DCA-E160-4DE882A478E2}"/>
              </a:ext>
            </a:extLst>
          </p:cNvPr>
          <p:cNvSpPr>
            <a:spLocks noGrp="1"/>
          </p:cNvSpPr>
          <p:nvPr>
            <p:ph type="ftr" sz="quarter" idx="11"/>
          </p:nvPr>
        </p:nvSpPr>
        <p:spPr/>
        <p:txBody>
          <a:bodyPr/>
          <a:lstStyle/>
          <a:p>
            <a:r>
              <a:rPr lang="en-US"/>
              <a:t>Antiblackness in Foundational Concepts</a:t>
            </a:r>
            <a:endParaRPr lang="en-US" dirty="0"/>
          </a:p>
        </p:txBody>
      </p:sp>
      <p:sp>
        <p:nvSpPr>
          <p:cNvPr id="6" name="Slide Number Placeholder 5">
            <a:extLst>
              <a:ext uri="{FF2B5EF4-FFF2-40B4-BE49-F238E27FC236}">
                <a16:creationId xmlns:a16="http://schemas.microsoft.com/office/drawing/2014/main" id="{D2172786-F83C-B3A7-550F-6DD7BB90DA8A}"/>
              </a:ext>
            </a:extLst>
          </p:cNvPr>
          <p:cNvSpPr>
            <a:spLocks noGrp="1"/>
          </p:cNvSpPr>
          <p:nvPr>
            <p:ph type="sldNum" sz="quarter" idx="12"/>
          </p:nvPr>
        </p:nvSpPr>
        <p:spPr/>
        <p:txBody>
          <a:bodyPr/>
          <a:lstStyle/>
          <a:p>
            <a:r>
              <a:rPr lang="en-US">
                <a:latin typeface="Century" panose="02040604050505020304" pitchFamily="18" charset="0"/>
              </a:rPr>
              <a:t>Jason Yust, Boston Univ.          </a:t>
            </a:r>
            <a:fld id="{6950D593-2953-924C-A0DA-F3B17E0E49C7}" type="slidenum">
              <a:rPr lang="en-US" smtClean="0">
                <a:latin typeface="Century" panose="02040604050505020304" pitchFamily="18" charset="0"/>
              </a:rPr>
              <a:pPr/>
              <a:t>14</a:t>
            </a:fld>
            <a:endParaRPr lang="en-US" dirty="0">
              <a:latin typeface="Century" panose="02040604050505020304" pitchFamily="18" charset="0"/>
            </a:endParaRPr>
          </a:p>
        </p:txBody>
      </p:sp>
      <p:sp>
        <p:nvSpPr>
          <p:cNvPr id="7" name="TextBox 6">
            <a:extLst>
              <a:ext uri="{FF2B5EF4-FFF2-40B4-BE49-F238E27FC236}">
                <a16:creationId xmlns:a16="http://schemas.microsoft.com/office/drawing/2014/main" id="{7DEA16DA-4D33-523E-1A01-2AA961CBBC17}"/>
              </a:ext>
            </a:extLst>
          </p:cNvPr>
          <p:cNvSpPr txBox="1"/>
          <p:nvPr/>
        </p:nvSpPr>
        <p:spPr>
          <a:xfrm>
            <a:off x="288306" y="478173"/>
            <a:ext cx="498855" cy="1015663"/>
          </a:xfrm>
          <a:prstGeom prst="rect">
            <a:avLst/>
          </a:prstGeom>
          <a:noFill/>
        </p:spPr>
        <p:txBody>
          <a:bodyPr wrap="none" rtlCol="0">
            <a:spAutoFit/>
          </a:bodyPr>
          <a:lstStyle/>
          <a:p>
            <a:pPr algn="l"/>
            <a:r>
              <a:rPr lang="en-US" sz="6000" b="1" dirty="0">
                <a:latin typeface="Century" panose="02040604050505020304" pitchFamily="18" charset="0"/>
                <a:cs typeface="Calibri" panose="020F0502020204030204" pitchFamily="34" charset="0"/>
              </a:rPr>
              <a:t>“</a:t>
            </a:r>
          </a:p>
        </p:txBody>
      </p:sp>
      <p:sp>
        <p:nvSpPr>
          <p:cNvPr id="8" name="TextBox 7">
            <a:extLst>
              <a:ext uri="{FF2B5EF4-FFF2-40B4-BE49-F238E27FC236}">
                <a16:creationId xmlns:a16="http://schemas.microsoft.com/office/drawing/2014/main" id="{EA1A8036-DC1A-1DA4-06C1-3900C4509260}"/>
              </a:ext>
            </a:extLst>
          </p:cNvPr>
          <p:cNvSpPr txBox="1"/>
          <p:nvPr/>
        </p:nvSpPr>
        <p:spPr>
          <a:xfrm>
            <a:off x="10955285" y="4671391"/>
            <a:ext cx="498855" cy="1015663"/>
          </a:xfrm>
          <a:prstGeom prst="rect">
            <a:avLst/>
          </a:prstGeom>
          <a:noFill/>
        </p:spPr>
        <p:txBody>
          <a:bodyPr wrap="none" rtlCol="0">
            <a:spAutoFit/>
          </a:bodyPr>
          <a:lstStyle/>
          <a:p>
            <a:pPr algn="l"/>
            <a:r>
              <a:rPr lang="en-US" sz="6000" b="1" dirty="0">
                <a:latin typeface="Century" panose="02040604050505020304" pitchFamily="18" charset="0"/>
                <a:cs typeface="Calibri" panose="020F0502020204030204" pitchFamily="34" charset="0"/>
              </a:rPr>
              <a:t>”</a:t>
            </a:r>
          </a:p>
        </p:txBody>
      </p:sp>
      <p:sp>
        <p:nvSpPr>
          <p:cNvPr id="9" name="TextBox 8">
            <a:extLst>
              <a:ext uri="{FF2B5EF4-FFF2-40B4-BE49-F238E27FC236}">
                <a16:creationId xmlns:a16="http://schemas.microsoft.com/office/drawing/2014/main" id="{46F5C673-0026-A33B-9F4F-3913EDC48B7C}"/>
              </a:ext>
            </a:extLst>
          </p:cNvPr>
          <p:cNvSpPr txBox="1"/>
          <p:nvPr/>
        </p:nvSpPr>
        <p:spPr>
          <a:xfrm>
            <a:off x="1944756" y="5258006"/>
            <a:ext cx="10152716" cy="646331"/>
          </a:xfrm>
          <a:prstGeom prst="rect">
            <a:avLst/>
          </a:prstGeom>
          <a:noFill/>
        </p:spPr>
        <p:txBody>
          <a:bodyPr wrap="none" rtlCol="0">
            <a:spAutoFit/>
          </a:bodyPr>
          <a:lstStyle/>
          <a:p>
            <a:pPr algn="l"/>
            <a:r>
              <a:rPr lang="en-US" dirty="0">
                <a:latin typeface="Century" panose="02040604050505020304" pitchFamily="18" charset="0"/>
                <a:cs typeface="Calibri" panose="020F0502020204030204" pitchFamily="34" charset="0"/>
              </a:rPr>
              <a:t>Jacoby, Margulis, Clayton, Hannon, Honing, Iverson, Klein, Mehr, Pearson, </a:t>
            </a:r>
            <a:r>
              <a:rPr lang="en-US" dirty="0" err="1">
                <a:latin typeface="Century" panose="02040604050505020304" pitchFamily="18" charset="0"/>
                <a:cs typeface="Calibri" panose="020F0502020204030204" pitchFamily="34" charset="0"/>
              </a:rPr>
              <a:t>Peretz</a:t>
            </a:r>
            <a:r>
              <a:rPr lang="en-US" dirty="0">
                <a:latin typeface="Century" panose="02040604050505020304" pitchFamily="18" charset="0"/>
                <a:cs typeface="Calibri" panose="020F0502020204030204" pitchFamily="34" charset="0"/>
              </a:rPr>
              <a:t>, Perlman, </a:t>
            </a:r>
          </a:p>
          <a:p>
            <a:pPr algn="l"/>
            <a:r>
              <a:rPr lang="en-US" dirty="0" err="1">
                <a:latin typeface="Century" panose="02040604050505020304" pitchFamily="18" charset="0"/>
                <a:cs typeface="Calibri" panose="020F0502020204030204" pitchFamily="34" charset="0"/>
              </a:rPr>
              <a:t>Polak</a:t>
            </a:r>
            <a:r>
              <a:rPr lang="en-US" dirty="0">
                <a:latin typeface="Century" panose="02040604050505020304" pitchFamily="18" charset="0"/>
                <a:cs typeface="Calibri" panose="020F0502020204030204" pitchFamily="34" charset="0"/>
              </a:rPr>
              <a:t>, </a:t>
            </a:r>
            <a:r>
              <a:rPr lang="en-US" dirty="0" err="1">
                <a:latin typeface="Century" panose="02040604050505020304" pitchFamily="18" charset="0"/>
                <a:cs typeface="Calibri" panose="020F0502020204030204" pitchFamily="34" charset="0"/>
              </a:rPr>
              <a:t>Ravignini</a:t>
            </a:r>
            <a:r>
              <a:rPr lang="en-US" dirty="0">
                <a:latin typeface="Century" panose="02040604050505020304" pitchFamily="18" charset="0"/>
                <a:cs typeface="Calibri" panose="020F0502020204030204" pitchFamily="34" charset="0"/>
              </a:rPr>
              <a:t>, Savage, </a:t>
            </a:r>
            <a:r>
              <a:rPr lang="en-US" dirty="0" err="1">
                <a:latin typeface="Century" panose="02040604050505020304" pitchFamily="18" charset="0"/>
                <a:cs typeface="Calibri" panose="020F0502020204030204" pitchFamily="34" charset="0"/>
              </a:rPr>
              <a:t>Steingo</a:t>
            </a:r>
            <a:r>
              <a:rPr lang="en-US" dirty="0">
                <a:latin typeface="Century" panose="02040604050505020304" pitchFamily="18" charset="0"/>
                <a:cs typeface="Calibri" panose="020F0502020204030204" pitchFamily="34" charset="0"/>
              </a:rPr>
              <a:t>, Stevens, Trainor, </a:t>
            </a:r>
            <a:r>
              <a:rPr lang="en-US" dirty="0" err="1">
                <a:latin typeface="Century" panose="02040604050505020304" pitchFamily="18" charset="0"/>
                <a:cs typeface="Calibri" panose="020F0502020204030204" pitchFamily="34" charset="0"/>
              </a:rPr>
              <a:t>Trehub</a:t>
            </a:r>
            <a:r>
              <a:rPr lang="en-US" dirty="0">
                <a:latin typeface="Century" panose="02040604050505020304" pitchFamily="18" charset="0"/>
                <a:cs typeface="Calibri" panose="020F0502020204030204" pitchFamily="34" charset="0"/>
              </a:rPr>
              <a:t>, Veal, Wald-Fuhrmann 2020</a:t>
            </a:r>
          </a:p>
        </p:txBody>
      </p:sp>
      <p:sp>
        <p:nvSpPr>
          <p:cNvPr id="2" name="Title 1">
            <a:extLst>
              <a:ext uri="{FF2B5EF4-FFF2-40B4-BE49-F238E27FC236}">
                <a16:creationId xmlns:a16="http://schemas.microsoft.com/office/drawing/2014/main" id="{D332121B-01EB-CC11-CEF6-FF8B9414B5D6}"/>
              </a:ext>
            </a:extLst>
          </p:cNvPr>
          <p:cNvSpPr>
            <a:spLocks noGrp="1"/>
          </p:cNvSpPr>
          <p:nvPr>
            <p:ph type="title"/>
          </p:nvPr>
        </p:nvSpPr>
        <p:spPr>
          <a:xfrm>
            <a:off x="838200" y="10491"/>
            <a:ext cx="10515600" cy="779463"/>
          </a:xfrm>
        </p:spPr>
        <p:txBody>
          <a:bodyPr/>
          <a:lstStyle/>
          <a:p>
            <a:r>
              <a:rPr lang="en-US" dirty="0"/>
              <a:t>Music Cognition, Tonality, and Antiblackness</a:t>
            </a:r>
          </a:p>
        </p:txBody>
      </p:sp>
    </p:spTree>
    <p:extLst>
      <p:ext uri="{BB962C8B-B14F-4D97-AF65-F5344CB8AC3E}">
        <p14:creationId xmlns:p14="http://schemas.microsoft.com/office/powerpoint/2010/main" val="31478341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E24C5F82-04FB-70C0-B291-51ADD2DD2C0F}"/>
              </a:ext>
            </a:extLst>
          </p:cNvPr>
          <p:cNvSpPr>
            <a:spLocks noGrp="1"/>
          </p:cNvSpPr>
          <p:nvPr>
            <p:ph type="dt" sz="half" idx="10"/>
          </p:nvPr>
        </p:nvSpPr>
        <p:spPr/>
        <p:txBody>
          <a:bodyPr/>
          <a:lstStyle/>
          <a:p>
            <a:r>
              <a:rPr lang="en-US"/>
              <a:t>Northeastern Leading Voices Mar. 2026</a:t>
            </a:r>
            <a:endParaRPr lang="en-US" dirty="0"/>
          </a:p>
        </p:txBody>
      </p:sp>
      <p:sp>
        <p:nvSpPr>
          <p:cNvPr id="5" name="Footer Placeholder 4">
            <a:extLst>
              <a:ext uri="{FF2B5EF4-FFF2-40B4-BE49-F238E27FC236}">
                <a16:creationId xmlns:a16="http://schemas.microsoft.com/office/drawing/2014/main" id="{2123FF1B-6DDA-A3DA-BDE0-068C9E7B5956}"/>
              </a:ext>
            </a:extLst>
          </p:cNvPr>
          <p:cNvSpPr>
            <a:spLocks noGrp="1"/>
          </p:cNvSpPr>
          <p:nvPr>
            <p:ph type="ftr" sz="quarter" idx="11"/>
          </p:nvPr>
        </p:nvSpPr>
        <p:spPr/>
        <p:txBody>
          <a:bodyPr/>
          <a:lstStyle/>
          <a:p>
            <a:r>
              <a:rPr lang="en-US"/>
              <a:t>Antiblackness in Foundational Concepts</a:t>
            </a:r>
            <a:endParaRPr lang="en-US" dirty="0"/>
          </a:p>
        </p:txBody>
      </p:sp>
      <p:sp>
        <p:nvSpPr>
          <p:cNvPr id="6" name="Slide Number Placeholder 5">
            <a:extLst>
              <a:ext uri="{FF2B5EF4-FFF2-40B4-BE49-F238E27FC236}">
                <a16:creationId xmlns:a16="http://schemas.microsoft.com/office/drawing/2014/main" id="{9348672A-2ED2-ECD9-0A7D-A88CDC41E6E5}"/>
              </a:ext>
            </a:extLst>
          </p:cNvPr>
          <p:cNvSpPr>
            <a:spLocks noGrp="1"/>
          </p:cNvSpPr>
          <p:nvPr>
            <p:ph type="sldNum" sz="quarter" idx="12"/>
          </p:nvPr>
        </p:nvSpPr>
        <p:spPr/>
        <p:txBody>
          <a:bodyPr/>
          <a:lstStyle/>
          <a:p>
            <a:r>
              <a:rPr lang="en-US">
                <a:latin typeface="Century" panose="02040604050505020304" pitchFamily="18" charset="0"/>
              </a:rPr>
              <a:t>Jason Yust, Boston Univ.          </a:t>
            </a:r>
            <a:fld id="{6950D593-2953-924C-A0DA-F3B17E0E49C7}" type="slidenum">
              <a:rPr lang="en-US" smtClean="0">
                <a:latin typeface="Century" panose="02040604050505020304" pitchFamily="18" charset="0"/>
              </a:rPr>
              <a:pPr/>
              <a:t>15</a:t>
            </a:fld>
            <a:endParaRPr lang="en-US" dirty="0">
              <a:latin typeface="Century" panose="02040604050505020304" pitchFamily="18" charset="0"/>
            </a:endParaRPr>
          </a:p>
        </p:txBody>
      </p:sp>
      <p:sp>
        <p:nvSpPr>
          <p:cNvPr id="8" name="TextBox 7">
            <a:extLst>
              <a:ext uri="{FF2B5EF4-FFF2-40B4-BE49-F238E27FC236}">
                <a16:creationId xmlns:a16="http://schemas.microsoft.com/office/drawing/2014/main" id="{D4086D3C-E70E-D789-6505-44001A0C5F2B}"/>
              </a:ext>
            </a:extLst>
          </p:cNvPr>
          <p:cNvSpPr txBox="1"/>
          <p:nvPr/>
        </p:nvSpPr>
        <p:spPr>
          <a:xfrm>
            <a:off x="3151123" y="1889911"/>
            <a:ext cx="5889754" cy="507831"/>
          </a:xfrm>
          <a:prstGeom prst="rect">
            <a:avLst/>
          </a:prstGeom>
          <a:noFill/>
        </p:spPr>
        <p:txBody>
          <a:bodyPr wrap="none" rtlCol="0">
            <a:spAutoFit/>
          </a:bodyPr>
          <a:lstStyle/>
          <a:p>
            <a:pPr algn="l"/>
            <a:r>
              <a:rPr lang="en-US" sz="2700" dirty="0">
                <a:latin typeface="Century" panose="02040604050505020304" pitchFamily="18" charset="0"/>
                <a:cs typeface="Calibri" panose="020F0502020204030204" pitchFamily="34" charset="0"/>
              </a:rPr>
              <a:t>• It has </a:t>
            </a:r>
            <a:r>
              <a:rPr lang="en-US" sz="2700" b="1" dirty="0">
                <a:solidFill>
                  <a:srgbClr val="C00000"/>
                </a:solidFill>
                <a:latin typeface="Century" panose="02040604050505020304" pitchFamily="18" charset="0"/>
                <a:cs typeface="Calibri" panose="020F0502020204030204" pitchFamily="34" charset="0"/>
              </a:rPr>
              <a:t>harmony and counterpoint </a:t>
            </a:r>
          </a:p>
        </p:txBody>
      </p:sp>
      <p:sp>
        <p:nvSpPr>
          <p:cNvPr id="9" name="TextBox 8">
            <a:extLst>
              <a:ext uri="{FF2B5EF4-FFF2-40B4-BE49-F238E27FC236}">
                <a16:creationId xmlns:a16="http://schemas.microsoft.com/office/drawing/2014/main" id="{77D49A45-5339-1886-F832-14AF65054413}"/>
              </a:ext>
            </a:extLst>
          </p:cNvPr>
          <p:cNvSpPr txBox="1"/>
          <p:nvPr/>
        </p:nvSpPr>
        <p:spPr>
          <a:xfrm>
            <a:off x="1554066" y="2710802"/>
            <a:ext cx="9313768" cy="507831"/>
          </a:xfrm>
          <a:prstGeom prst="rect">
            <a:avLst/>
          </a:prstGeom>
          <a:noFill/>
        </p:spPr>
        <p:txBody>
          <a:bodyPr wrap="none" rtlCol="0">
            <a:spAutoFit/>
          </a:bodyPr>
          <a:lstStyle/>
          <a:p>
            <a:pPr algn="l"/>
            <a:r>
              <a:rPr lang="en-US" sz="2700" dirty="0">
                <a:latin typeface="Century" panose="02040604050505020304" pitchFamily="18" charset="0"/>
                <a:cs typeface="Calibri" panose="020F0502020204030204" pitchFamily="34" charset="0"/>
              </a:rPr>
              <a:t>• It relies heavily upon highly specific system of </a:t>
            </a:r>
            <a:r>
              <a:rPr lang="en-US" sz="2700" b="1" dirty="0">
                <a:solidFill>
                  <a:srgbClr val="C00000"/>
                </a:solidFill>
                <a:latin typeface="Century" panose="02040604050505020304" pitchFamily="18" charset="0"/>
                <a:cs typeface="Calibri" panose="020F0502020204030204" pitchFamily="34" charset="0"/>
              </a:rPr>
              <a:t>notation</a:t>
            </a:r>
          </a:p>
        </p:txBody>
      </p:sp>
      <p:sp>
        <p:nvSpPr>
          <p:cNvPr id="10" name="TextBox 9">
            <a:extLst>
              <a:ext uri="{FF2B5EF4-FFF2-40B4-BE49-F238E27FC236}">
                <a16:creationId xmlns:a16="http://schemas.microsoft.com/office/drawing/2014/main" id="{49AE6881-9D16-DD2D-B2C7-BA4232098973}"/>
              </a:ext>
            </a:extLst>
          </p:cNvPr>
          <p:cNvSpPr txBox="1"/>
          <p:nvPr/>
        </p:nvSpPr>
        <p:spPr>
          <a:xfrm>
            <a:off x="3249914" y="3628101"/>
            <a:ext cx="6147773" cy="1754326"/>
          </a:xfrm>
          <a:prstGeom prst="rect">
            <a:avLst/>
          </a:prstGeom>
          <a:noFill/>
        </p:spPr>
        <p:txBody>
          <a:bodyPr wrap="none" rtlCol="0">
            <a:spAutoFit/>
          </a:bodyPr>
          <a:lstStyle/>
          <a:p>
            <a:pPr algn="l"/>
            <a:r>
              <a:rPr lang="en-US" sz="2700" dirty="0">
                <a:latin typeface="Century" panose="02040604050505020304" pitchFamily="18" charset="0"/>
                <a:cs typeface="Calibri" panose="020F0502020204030204" pitchFamily="34" charset="0"/>
              </a:rPr>
              <a:t>• It has many </a:t>
            </a:r>
            <a:r>
              <a:rPr lang="en-US" sz="2700" b="1" dirty="0">
                <a:solidFill>
                  <a:srgbClr val="C00000"/>
                </a:solidFill>
                <a:latin typeface="Century" panose="02040604050505020304" pitchFamily="18" charset="0"/>
                <a:cs typeface="Calibri" panose="020F0502020204030204" pitchFamily="34" charset="0"/>
              </a:rPr>
              <a:t>divisions of labor</a:t>
            </a:r>
          </a:p>
          <a:p>
            <a:pPr algn="l"/>
            <a:r>
              <a:rPr lang="en-US" sz="2700" dirty="0">
                <a:latin typeface="Century" panose="02040604050505020304" pitchFamily="18" charset="0"/>
                <a:cs typeface="Calibri" panose="020F0502020204030204" pitchFamily="34" charset="0"/>
              </a:rPr>
              <a:t>. . . between composer and performer,</a:t>
            </a:r>
          </a:p>
          <a:p>
            <a:pPr algn="l"/>
            <a:r>
              <a:rPr lang="en-US" sz="2700" dirty="0">
                <a:latin typeface="Century" panose="02040604050505020304" pitchFamily="18" charset="0"/>
                <a:cs typeface="Calibri" panose="020F0502020204030204" pitchFamily="34" charset="0"/>
              </a:rPr>
              <a:t>	performer and listener</a:t>
            </a:r>
          </a:p>
          <a:p>
            <a:pPr algn="l"/>
            <a:r>
              <a:rPr lang="en-US" sz="2700" dirty="0">
                <a:latin typeface="Century" panose="02040604050505020304" pitchFamily="18" charset="0"/>
                <a:cs typeface="Calibri" panose="020F0502020204030204" pitchFamily="34" charset="0"/>
              </a:rPr>
              <a:t>	performer and theorist</a:t>
            </a:r>
          </a:p>
        </p:txBody>
      </p:sp>
      <p:sp>
        <p:nvSpPr>
          <p:cNvPr id="7" name="TextBox 6">
            <a:extLst>
              <a:ext uri="{FF2B5EF4-FFF2-40B4-BE49-F238E27FC236}">
                <a16:creationId xmlns:a16="http://schemas.microsoft.com/office/drawing/2014/main" id="{CFA67722-D0CA-BA4B-B900-C05F1AAB3B3E}"/>
              </a:ext>
            </a:extLst>
          </p:cNvPr>
          <p:cNvSpPr txBox="1"/>
          <p:nvPr/>
        </p:nvSpPr>
        <p:spPr>
          <a:xfrm>
            <a:off x="3249914" y="1052790"/>
            <a:ext cx="5700600" cy="584775"/>
          </a:xfrm>
          <a:prstGeom prst="rect">
            <a:avLst/>
          </a:prstGeom>
          <a:noFill/>
        </p:spPr>
        <p:txBody>
          <a:bodyPr wrap="none" rtlCol="0">
            <a:spAutoFit/>
          </a:bodyPr>
          <a:lstStyle/>
          <a:p>
            <a:r>
              <a:rPr lang="en-US" sz="3200" dirty="0">
                <a:latin typeface="Century" panose="02040604050505020304" pitchFamily="18" charset="0"/>
              </a:rPr>
              <a:t>Euro-classical music is weird</a:t>
            </a:r>
            <a:endParaRPr lang="en-US" sz="3200" b="1" dirty="0">
              <a:latin typeface="Century" panose="02040604050505020304" pitchFamily="18" charset="0"/>
              <a:cs typeface="Calibri" panose="020F0502020204030204" pitchFamily="34" charset="0"/>
            </a:endParaRPr>
          </a:p>
        </p:txBody>
      </p:sp>
      <p:sp>
        <p:nvSpPr>
          <p:cNvPr id="14" name="Title 1">
            <a:extLst>
              <a:ext uri="{FF2B5EF4-FFF2-40B4-BE49-F238E27FC236}">
                <a16:creationId xmlns:a16="http://schemas.microsoft.com/office/drawing/2014/main" id="{3E333616-7E01-EDB6-A663-E426C0542B99}"/>
              </a:ext>
            </a:extLst>
          </p:cNvPr>
          <p:cNvSpPr>
            <a:spLocks noGrp="1"/>
          </p:cNvSpPr>
          <p:nvPr>
            <p:ph type="title"/>
          </p:nvPr>
        </p:nvSpPr>
        <p:spPr>
          <a:xfrm>
            <a:off x="838200" y="10491"/>
            <a:ext cx="10515600" cy="779463"/>
          </a:xfrm>
        </p:spPr>
        <p:txBody>
          <a:bodyPr/>
          <a:lstStyle/>
          <a:p>
            <a:r>
              <a:rPr lang="en-US" dirty="0"/>
              <a:t>Music Cognition, Tonality, and Antiblackness</a:t>
            </a:r>
          </a:p>
        </p:txBody>
      </p:sp>
    </p:spTree>
    <p:extLst>
      <p:ext uri="{BB962C8B-B14F-4D97-AF65-F5344CB8AC3E}">
        <p14:creationId xmlns:p14="http://schemas.microsoft.com/office/powerpoint/2010/main" val="22248757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6DAFB-C5B2-B2A6-D404-08C489F93885}"/>
              </a:ext>
            </a:extLst>
          </p:cNvPr>
          <p:cNvSpPr>
            <a:spLocks noGrp="1"/>
          </p:cNvSpPr>
          <p:nvPr>
            <p:ph type="title"/>
          </p:nvPr>
        </p:nvSpPr>
        <p:spPr/>
        <p:txBody>
          <a:bodyPr/>
          <a:lstStyle/>
          <a:p>
            <a:r>
              <a:rPr lang="en-US" dirty="0"/>
              <a:t>The Problem of Universals</a:t>
            </a:r>
          </a:p>
        </p:txBody>
      </p:sp>
      <p:sp>
        <p:nvSpPr>
          <p:cNvPr id="3" name="Content Placeholder 2">
            <a:extLst>
              <a:ext uri="{FF2B5EF4-FFF2-40B4-BE49-F238E27FC236}">
                <a16:creationId xmlns:a16="http://schemas.microsoft.com/office/drawing/2014/main" id="{3D7199BB-F0EB-95E5-ED3F-E570CE0075CF}"/>
              </a:ext>
            </a:extLst>
          </p:cNvPr>
          <p:cNvSpPr>
            <a:spLocks noGrp="1"/>
          </p:cNvSpPr>
          <p:nvPr>
            <p:ph idx="1"/>
          </p:nvPr>
        </p:nvSpPr>
        <p:spPr>
          <a:xfrm>
            <a:off x="1524000" y="1253331"/>
            <a:ext cx="9396247" cy="2175669"/>
          </a:xfrm>
        </p:spPr>
        <p:txBody>
          <a:bodyPr>
            <a:normAutofit fontScale="92500"/>
          </a:bodyPr>
          <a:lstStyle/>
          <a:p>
            <a:pPr marL="0" indent="0">
              <a:lnSpc>
                <a:spcPct val="100000"/>
              </a:lnSpc>
              <a:spcBef>
                <a:spcPts val="1600"/>
              </a:spcBef>
              <a:buNone/>
            </a:pPr>
            <a:r>
              <a:rPr lang="en-US" dirty="0"/>
              <a:t>Biological constraints on human perception </a:t>
            </a:r>
            <a:br>
              <a:rPr lang="en-US" dirty="0"/>
            </a:br>
            <a:r>
              <a:rPr lang="en-US" dirty="0"/>
              <a:t>	</a:t>
            </a:r>
            <a:r>
              <a:rPr lang="en-US" dirty="0">
                <a:latin typeface="Helvetica Neue" panose="02000503000000020004" pitchFamily="2" charset="0"/>
              </a:rPr>
              <a:t>→</a:t>
            </a:r>
            <a:r>
              <a:rPr lang="en-US" dirty="0"/>
              <a:t> musical universals</a:t>
            </a:r>
          </a:p>
          <a:p>
            <a:pPr marL="0" indent="0">
              <a:lnSpc>
                <a:spcPct val="100000"/>
              </a:lnSpc>
              <a:spcBef>
                <a:spcPts val="1600"/>
              </a:spcBef>
              <a:buNone/>
            </a:pPr>
            <a:r>
              <a:rPr lang="en-US" dirty="0"/>
              <a:t>Cognitive theory based on </a:t>
            </a:r>
            <a:r>
              <a:rPr lang="en-US" dirty="0" err="1"/>
              <a:t>Euroclassical</a:t>
            </a:r>
            <a:r>
              <a:rPr lang="en-US" dirty="0"/>
              <a:t> music can easily </a:t>
            </a:r>
            <a:br>
              <a:rPr lang="en-US" dirty="0"/>
            </a:br>
            <a:r>
              <a:rPr lang="en-US" dirty="0"/>
              <a:t>	misrepresent culturally specific features as biological.</a:t>
            </a:r>
          </a:p>
          <a:p>
            <a:pPr marL="0" indent="0">
              <a:spcBef>
                <a:spcPts val="1600"/>
              </a:spcBef>
              <a:buNone/>
            </a:pPr>
            <a:endParaRPr lang="en-US" dirty="0"/>
          </a:p>
          <a:p>
            <a:pPr marL="0" indent="0">
              <a:spcBef>
                <a:spcPts val="1600"/>
              </a:spcBef>
              <a:buNone/>
            </a:pPr>
            <a:endParaRPr lang="en-US" dirty="0"/>
          </a:p>
          <a:p>
            <a:pPr marL="0" indent="0">
              <a:spcBef>
                <a:spcPts val="1600"/>
              </a:spcBef>
              <a:buNone/>
            </a:pPr>
            <a:endParaRPr lang="en-US" dirty="0"/>
          </a:p>
        </p:txBody>
      </p:sp>
      <p:sp>
        <p:nvSpPr>
          <p:cNvPr id="4" name="Date Placeholder 3">
            <a:extLst>
              <a:ext uri="{FF2B5EF4-FFF2-40B4-BE49-F238E27FC236}">
                <a16:creationId xmlns:a16="http://schemas.microsoft.com/office/drawing/2014/main" id="{6261F8D0-A05B-7E67-4A44-116E46CABB92}"/>
              </a:ext>
            </a:extLst>
          </p:cNvPr>
          <p:cNvSpPr>
            <a:spLocks noGrp="1"/>
          </p:cNvSpPr>
          <p:nvPr>
            <p:ph type="dt" sz="half" idx="10"/>
          </p:nvPr>
        </p:nvSpPr>
        <p:spPr/>
        <p:txBody>
          <a:bodyPr/>
          <a:lstStyle/>
          <a:p>
            <a:r>
              <a:rPr lang="en-US"/>
              <a:t>Northeastern Leading Voices Mar. 2026</a:t>
            </a:r>
            <a:endParaRPr lang="en-US" dirty="0"/>
          </a:p>
        </p:txBody>
      </p:sp>
      <p:sp>
        <p:nvSpPr>
          <p:cNvPr id="5" name="Footer Placeholder 4">
            <a:extLst>
              <a:ext uri="{FF2B5EF4-FFF2-40B4-BE49-F238E27FC236}">
                <a16:creationId xmlns:a16="http://schemas.microsoft.com/office/drawing/2014/main" id="{C3ABBF04-E20D-9C64-2D7B-06369CB7DBCB}"/>
              </a:ext>
            </a:extLst>
          </p:cNvPr>
          <p:cNvSpPr>
            <a:spLocks noGrp="1"/>
          </p:cNvSpPr>
          <p:nvPr>
            <p:ph type="ftr" sz="quarter" idx="11"/>
          </p:nvPr>
        </p:nvSpPr>
        <p:spPr/>
        <p:txBody>
          <a:bodyPr/>
          <a:lstStyle/>
          <a:p>
            <a:r>
              <a:rPr lang="en-US"/>
              <a:t>Antiblackness in Foundational Concepts</a:t>
            </a:r>
            <a:endParaRPr lang="en-US" dirty="0"/>
          </a:p>
        </p:txBody>
      </p:sp>
      <p:sp>
        <p:nvSpPr>
          <p:cNvPr id="6" name="Slide Number Placeholder 5">
            <a:extLst>
              <a:ext uri="{FF2B5EF4-FFF2-40B4-BE49-F238E27FC236}">
                <a16:creationId xmlns:a16="http://schemas.microsoft.com/office/drawing/2014/main" id="{4E121DE7-AFF2-667A-89B6-8691F4973306}"/>
              </a:ext>
            </a:extLst>
          </p:cNvPr>
          <p:cNvSpPr>
            <a:spLocks noGrp="1"/>
          </p:cNvSpPr>
          <p:nvPr>
            <p:ph type="sldNum" sz="quarter" idx="12"/>
          </p:nvPr>
        </p:nvSpPr>
        <p:spPr/>
        <p:txBody>
          <a:bodyPr/>
          <a:lstStyle/>
          <a:p>
            <a:r>
              <a:rPr lang="en-US">
                <a:latin typeface="Century" panose="02040604050505020304" pitchFamily="18" charset="0"/>
              </a:rPr>
              <a:t>Jason Yust, Boston Univ.          </a:t>
            </a:r>
            <a:fld id="{6950D593-2953-924C-A0DA-F3B17E0E49C7}" type="slidenum">
              <a:rPr lang="en-US" smtClean="0">
                <a:latin typeface="Century" panose="02040604050505020304" pitchFamily="18" charset="0"/>
              </a:rPr>
              <a:pPr/>
              <a:t>16</a:t>
            </a:fld>
            <a:endParaRPr lang="en-US" dirty="0">
              <a:latin typeface="Century" panose="02040604050505020304" pitchFamily="18" charset="0"/>
            </a:endParaRPr>
          </a:p>
        </p:txBody>
      </p:sp>
      <p:sp>
        <p:nvSpPr>
          <p:cNvPr id="7" name="TextBox 6">
            <a:extLst>
              <a:ext uri="{FF2B5EF4-FFF2-40B4-BE49-F238E27FC236}">
                <a16:creationId xmlns:a16="http://schemas.microsoft.com/office/drawing/2014/main" id="{1F88C22D-5EDD-7851-F619-9D26F0391415}"/>
              </a:ext>
            </a:extLst>
          </p:cNvPr>
          <p:cNvSpPr txBox="1"/>
          <p:nvPr/>
        </p:nvSpPr>
        <p:spPr>
          <a:xfrm>
            <a:off x="915131" y="1014590"/>
            <a:ext cx="808568" cy="1015663"/>
          </a:xfrm>
          <a:prstGeom prst="rect">
            <a:avLst/>
          </a:prstGeom>
          <a:noFill/>
        </p:spPr>
        <p:txBody>
          <a:bodyPr wrap="square" rtlCol="0">
            <a:spAutoFit/>
          </a:bodyPr>
          <a:lstStyle/>
          <a:p>
            <a:pPr algn="l"/>
            <a:r>
              <a:rPr lang="en-US" sz="6000" b="1" dirty="0">
                <a:solidFill>
                  <a:srgbClr val="00B100"/>
                </a:solidFill>
                <a:latin typeface="Bradley Hand" pitchFamily="2" charset="77"/>
                <a:cs typeface="Calibri" panose="020F0502020204030204" pitchFamily="34" charset="0"/>
              </a:rPr>
              <a:t>✓</a:t>
            </a:r>
          </a:p>
        </p:txBody>
      </p:sp>
      <p:sp>
        <p:nvSpPr>
          <p:cNvPr id="8" name="TextBox 7">
            <a:extLst>
              <a:ext uri="{FF2B5EF4-FFF2-40B4-BE49-F238E27FC236}">
                <a16:creationId xmlns:a16="http://schemas.microsoft.com/office/drawing/2014/main" id="{7143EFC6-0782-9F31-3DAE-8F806FCD48E7}"/>
              </a:ext>
            </a:extLst>
          </p:cNvPr>
          <p:cNvSpPr txBox="1"/>
          <p:nvPr/>
        </p:nvSpPr>
        <p:spPr>
          <a:xfrm>
            <a:off x="915131" y="2000356"/>
            <a:ext cx="425116" cy="1015663"/>
          </a:xfrm>
          <a:prstGeom prst="rect">
            <a:avLst/>
          </a:prstGeom>
          <a:noFill/>
        </p:spPr>
        <p:txBody>
          <a:bodyPr wrap="none" rtlCol="0">
            <a:spAutoFit/>
          </a:bodyPr>
          <a:lstStyle/>
          <a:p>
            <a:pPr algn="l"/>
            <a:r>
              <a:rPr lang="en-US" sz="6000" b="1" i="1" dirty="0">
                <a:solidFill>
                  <a:srgbClr val="C00000"/>
                </a:solidFill>
                <a:latin typeface="Bradley Hand" pitchFamily="2" charset="77"/>
                <a:cs typeface="Calibri" panose="020F0502020204030204" pitchFamily="34" charset="0"/>
              </a:rPr>
              <a:t>!</a:t>
            </a:r>
          </a:p>
        </p:txBody>
      </p:sp>
      <p:sp>
        <p:nvSpPr>
          <p:cNvPr id="10" name="TextBox 9">
            <a:extLst>
              <a:ext uri="{FF2B5EF4-FFF2-40B4-BE49-F238E27FC236}">
                <a16:creationId xmlns:a16="http://schemas.microsoft.com/office/drawing/2014/main" id="{CC625640-B63C-64FB-A308-7D3249663711}"/>
              </a:ext>
            </a:extLst>
          </p:cNvPr>
          <p:cNvSpPr txBox="1"/>
          <p:nvPr/>
        </p:nvSpPr>
        <p:spPr>
          <a:xfrm>
            <a:off x="471055" y="3692062"/>
            <a:ext cx="11236036" cy="1128514"/>
          </a:xfrm>
          <a:prstGeom prst="rect">
            <a:avLst/>
          </a:prstGeom>
          <a:noFill/>
        </p:spPr>
        <p:txBody>
          <a:bodyPr wrap="square">
            <a:spAutoFit/>
          </a:bodyPr>
          <a:lstStyle/>
          <a:p>
            <a:pPr marL="0" indent="0" algn="ctr">
              <a:spcBef>
                <a:spcPts val="1600"/>
              </a:spcBef>
              <a:buNone/>
            </a:pPr>
            <a:r>
              <a:rPr lang="en-US" sz="2700" dirty="0">
                <a:latin typeface="Century" panose="02040604050505020304" pitchFamily="18" charset="0"/>
              </a:rPr>
              <a:t>Are significant cross-cultural theories of pitch relationships possible? </a:t>
            </a:r>
          </a:p>
          <a:p>
            <a:pPr marL="0" indent="0" algn="ctr">
              <a:spcBef>
                <a:spcPts val="1600"/>
              </a:spcBef>
              <a:buNone/>
            </a:pPr>
            <a:r>
              <a:rPr lang="en-US" sz="2700" dirty="0">
                <a:latin typeface="Century" panose="02040604050505020304" pitchFamily="18" charset="0"/>
              </a:rPr>
              <a:t>Does “tonality” help us discover or talk about them?  </a:t>
            </a:r>
          </a:p>
        </p:txBody>
      </p:sp>
    </p:spTree>
    <p:extLst>
      <p:ext uri="{BB962C8B-B14F-4D97-AF65-F5344CB8AC3E}">
        <p14:creationId xmlns:p14="http://schemas.microsoft.com/office/powerpoint/2010/main" val="24373252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17E37E-5203-1856-BF5B-3F4095398C38}"/>
              </a:ext>
            </a:extLst>
          </p:cNvPr>
          <p:cNvSpPr>
            <a:spLocks noGrp="1"/>
          </p:cNvSpPr>
          <p:nvPr>
            <p:ph type="title"/>
          </p:nvPr>
        </p:nvSpPr>
        <p:spPr/>
        <p:txBody>
          <a:bodyPr/>
          <a:lstStyle/>
          <a:p>
            <a:r>
              <a:rPr lang="en-US" dirty="0"/>
              <a:t>Octave equivalence as a universal</a:t>
            </a:r>
          </a:p>
        </p:txBody>
      </p:sp>
      <p:sp>
        <p:nvSpPr>
          <p:cNvPr id="4" name="Date Placeholder 3">
            <a:extLst>
              <a:ext uri="{FF2B5EF4-FFF2-40B4-BE49-F238E27FC236}">
                <a16:creationId xmlns:a16="http://schemas.microsoft.com/office/drawing/2014/main" id="{BD30955B-A1AB-3DC1-A326-7281E731CC22}"/>
              </a:ext>
            </a:extLst>
          </p:cNvPr>
          <p:cNvSpPr>
            <a:spLocks noGrp="1"/>
          </p:cNvSpPr>
          <p:nvPr>
            <p:ph type="dt" sz="half" idx="10"/>
          </p:nvPr>
        </p:nvSpPr>
        <p:spPr/>
        <p:txBody>
          <a:bodyPr/>
          <a:lstStyle/>
          <a:p>
            <a:r>
              <a:rPr lang="en-US"/>
              <a:t>Northeastern Leading Voices Mar. 2026</a:t>
            </a:r>
            <a:endParaRPr lang="en-US" dirty="0"/>
          </a:p>
        </p:txBody>
      </p:sp>
      <p:sp>
        <p:nvSpPr>
          <p:cNvPr id="5" name="Footer Placeholder 4">
            <a:extLst>
              <a:ext uri="{FF2B5EF4-FFF2-40B4-BE49-F238E27FC236}">
                <a16:creationId xmlns:a16="http://schemas.microsoft.com/office/drawing/2014/main" id="{1E5427A6-F8B5-0267-26A5-B5B9233D8591}"/>
              </a:ext>
            </a:extLst>
          </p:cNvPr>
          <p:cNvSpPr>
            <a:spLocks noGrp="1"/>
          </p:cNvSpPr>
          <p:nvPr>
            <p:ph type="ftr" sz="quarter" idx="11"/>
          </p:nvPr>
        </p:nvSpPr>
        <p:spPr/>
        <p:txBody>
          <a:bodyPr/>
          <a:lstStyle/>
          <a:p>
            <a:r>
              <a:rPr lang="en-US"/>
              <a:t>Antiblackness in Foundational Concepts</a:t>
            </a:r>
            <a:endParaRPr lang="en-US" dirty="0"/>
          </a:p>
        </p:txBody>
      </p:sp>
      <p:sp>
        <p:nvSpPr>
          <p:cNvPr id="6" name="Slide Number Placeholder 5">
            <a:extLst>
              <a:ext uri="{FF2B5EF4-FFF2-40B4-BE49-F238E27FC236}">
                <a16:creationId xmlns:a16="http://schemas.microsoft.com/office/drawing/2014/main" id="{E429C7EF-4DEA-E1CE-BF06-829FED5FCF0E}"/>
              </a:ext>
            </a:extLst>
          </p:cNvPr>
          <p:cNvSpPr>
            <a:spLocks noGrp="1"/>
          </p:cNvSpPr>
          <p:nvPr>
            <p:ph type="sldNum" sz="quarter" idx="12"/>
          </p:nvPr>
        </p:nvSpPr>
        <p:spPr/>
        <p:txBody>
          <a:bodyPr/>
          <a:lstStyle/>
          <a:p>
            <a:r>
              <a:rPr lang="en-US">
                <a:latin typeface="Century" panose="02040604050505020304" pitchFamily="18" charset="0"/>
              </a:rPr>
              <a:t>Jason Yust, Boston Univ.          </a:t>
            </a:r>
            <a:fld id="{6950D593-2953-924C-A0DA-F3B17E0E49C7}" type="slidenum">
              <a:rPr lang="en-US" smtClean="0">
                <a:latin typeface="Century" panose="02040604050505020304" pitchFamily="18" charset="0"/>
              </a:rPr>
              <a:pPr/>
              <a:t>17</a:t>
            </a:fld>
            <a:endParaRPr lang="en-US" dirty="0">
              <a:latin typeface="Century" panose="02040604050505020304" pitchFamily="18" charset="0"/>
            </a:endParaRPr>
          </a:p>
        </p:txBody>
      </p:sp>
      <p:sp>
        <p:nvSpPr>
          <p:cNvPr id="7" name="TextBox 6">
            <a:extLst>
              <a:ext uri="{FF2B5EF4-FFF2-40B4-BE49-F238E27FC236}">
                <a16:creationId xmlns:a16="http://schemas.microsoft.com/office/drawing/2014/main" id="{33EF4CED-A987-E619-B7A8-F569B05FCF64}"/>
              </a:ext>
            </a:extLst>
          </p:cNvPr>
          <p:cNvSpPr txBox="1"/>
          <p:nvPr/>
        </p:nvSpPr>
        <p:spPr>
          <a:xfrm>
            <a:off x="4096790" y="1014152"/>
            <a:ext cx="4227439" cy="461665"/>
          </a:xfrm>
          <a:prstGeom prst="rect">
            <a:avLst/>
          </a:prstGeom>
          <a:noFill/>
        </p:spPr>
        <p:txBody>
          <a:bodyPr wrap="none" rtlCol="0">
            <a:spAutoFit/>
          </a:bodyPr>
          <a:lstStyle/>
          <a:p>
            <a:pPr algn="l"/>
            <a:r>
              <a:rPr lang="en-US" sz="2400" dirty="0">
                <a:latin typeface="Century" panose="02040604050505020304" pitchFamily="18" charset="0"/>
                <a:cs typeface="Calibri" panose="020F0502020204030204" pitchFamily="34" charset="0"/>
              </a:rPr>
              <a:t>Do you recognize the tune? </a:t>
            </a:r>
          </a:p>
        </p:txBody>
      </p:sp>
      <p:pic>
        <p:nvPicPr>
          <p:cNvPr id="9" name="Picture 8">
            <a:extLst>
              <a:ext uri="{FF2B5EF4-FFF2-40B4-BE49-F238E27FC236}">
                <a16:creationId xmlns:a16="http://schemas.microsoft.com/office/drawing/2014/main" id="{CCAC8826-F411-FD96-ECD0-19DB33207294}"/>
              </a:ext>
            </a:extLst>
          </p:cNvPr>
          <p:cNvPicPr>
            <a:picLocks noChangeAspect="1"/>
          </p:cNvPicPr>
          <p:nvPr/>
        </p:nvPicPr>
        <p:blipFill>
          <a:blip r:embed="rId3"/>
          <a:stretch>
            <a:fillRect/>
          </a:stretch>
        </p:blipFill>
        <p:spPr>
          <a:xfrm>
            <a:off x="1955266" y="1628212"/>
            <a:ext cx="8275800" cy="2398782"/>
          </a:xfrm>
          <a:prstGeom prst="rect">
            <a:avLst/>
          </a:prstGeom>
        </p:spPr>
      </p:pic>
      <p:sp>
        <p:nvSpPr>
          <p:cNvPr id="10" name="TextBox 9">
            <a:extLst>
              <a:ext uri="{FF2B5EF4-FFF2-40B4-BE49-F238E27FC236}">
                <a16:creationId xmlns:a16="http://schemas.microsoft.com/office/drawing/2014/main" id="{6A2F8566-424C-86F2-39B7-0A8DD42370E4}"/>
              </a:ext>
            </a:extLst>
          </p:cNvPr>
          <p:cNvSpPr txBox="1"/>
          <p:nvPr/>
        </p:nvSpPr>
        <p:spPr>
          <a:xfrm>
            <a:off x="2800120" y="3174503"/>
            <a:ext cx="6968574" cy="461665"/>
          </a:xfrm>
          <a:prstGeom prst="rect">
            <a:avLst/>
          </a:prstGeom>
          <a:noFill/>
        </p:spPr>
        <p:txBody>
          <a:bodyPr wrap="none" rtlCol="0">
            <a:spAutoFit/>
          </a:bodyPr>
          <a:lstStyle/>
          <a:p>
            <a:pPr algn="l"/>
            <a:r>
              <a:rPr lang="en-US" sz="2400" dirty="0">
                <a:latin typeface="Century" panose="02040604050505020304" pitchFamily="18" charset="0"/>
                <a:cs typeface="Calibri" panose="020F0502020204030204" pitchFamily="34" charset="0"/>
              </a:rPr>
              <a:t>C   C   D   E    C   E   D       C   C   D   E    D      C</a:t>
            </a:r>
          </a:p>
        </p:txBody>
      </p:sp>
    </p:spTree>
    <p:extLst>
      <p:ext uri="{BB962C8B-B14F-4D97-AF65-F5344CB8AC3E}">
        <p14:creationId xmlns:p14="http://schemas.microsoft.com/office/powerpoint/2010/main" val="2037870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6A1C395-190E-2DE9-86A4-036359F06209}"/>
              </a:ext>
            </a:extLst>
          </p:cNvPr>
          <p:cNvSpPr>
            <a:spLocks noGrp="1"/>
          </p:cNvSpPr>
          <p:nvPr>
            <p:ph type="dt" sz="half" idx="10"/>
          </p:nvPr>
        </p:nvSpPr>
        <p:spPr/>
        <p:txBody>
          <a:bodyPr/>
          <a:lstStyle/>
          <a:p>
            <a:r>
              <a:rPr lang="en-US"/>
              <a:t>Northeastern Leading Voices Mar. 2026</a:t>
            </a:r>
            <a:endParaRPr lang="en-US" dirty="0"/>
          </a:p>
        </p:txBody>
      </p:sp>
      <p:sp>
        <p:nvSpPr>
          <p:cNvPr id="5" name="Footer Placeholder 4">
            <a:extLst>
              <a:ext uri="{FF2B5EF4-FFF2-40B4-BE49-F238E27FC236}">
                <a16:creationId xmlns:a16="http://schemas.microsoft.com/office/drawing/2014/main" id="{AA3EEA7F-EE92-818C-5AD3-D4A9122B0EB1}"/>
              </a:ext>
            </a:extLst>
          </p:cNvPr>
          <p:cNvSpPr>
            <a:spLocks noGrp="1"/>
          </p:cNvSpPr>
          <p:nvPr>
            <p:ph type="ftr" sz="quarter" idx="11"/>
          </p:nvPr>
        </p:nvSpPr>
        <p:spPr/>
        <p:txBody>
          <a:bodyPr/>
          <a:lstStyle/>
          <a:p>
            <a:r>
              <a:rPr lang="en-US"/>
              <a:t>Antiblackness in Foundational Concepts</a:t>
            </a:r>
            <a:endParaRPr lang="en-US" dirty="0"/>
          </a:p>
        </p:txBody>
      </p:sp>
      <p:sp>
        <p:nvSpPr>
          <p:cNvPr id="6" name="Slide Number Placeholder 5">
            <a:extLst>
              <a:ext uri="{FF2B5EF4-FFF2-40B4-BE49-F238E27FC236}">
                <a16:creationId xmlns:a16="http://schemas.microsoft.com/office/drawing/2014/main" id="{CF53F764-06A2-E87F-EBE5-DECEAFDD3C6C}"/>
              </a:ext>
            </a:extLst>
          </p:cNvPr>
          <p:cNvSpPr>
            <a:spLocks noGrp="1"/>
          </p:cNvSpPr>
          <p:nvPr>
            <p:ph type="sldNum" sz="quarter" idx="12"/>
          </p:nvPr>
        </p:nvSpPr>
        <p:spPr/>
        <p:txBody>
          <a:bodyPr/>
          <a:lstStyle/>
          <a:p>
            <a:r>
              <a:rPr lang="en-US">
                <a:latin typeface="Century" panose="02040604050505020304" pitchFamily="18" charset="0"/>
              </a:rPr>
              <a:t>Jason Yust, Boston Univ.          </a:t>
            </a:r>
            <a:fld id="{6950D593-2953-924C-A0DA-F3B17E0E49C7}" type="slidenum">
              <a:rPr lang="en-US" smtClean="0">
                <a:latin typeface="Century" panose="02040604050505020304" pitchFamily="18" charset="0"/>
              </a:rPr>
              <a:pPr/>
              <a:t>18</a:t>
            </a:fld>
            <a:endParaRPr lang="en-US" dirty="0">
              <a:latin typeface="Century" panose="02040604050505020304" pitchFamily="18" charset="0"/>
            </a:endParaRPr>
          </a:p>
        </p:txBody>
      </p:sp>
      <p:pic>
        <p:nvPicPr>
          <p:cNvPr id="8" name="Picture 7">
            <a:extLst>
              <a:ext uri="{FF2B5EF4-FFF2-40B4-BE49-F238E27FC236}">
                <a16:creationId xmlns:a16="http://schemas.microsoft.com/office/drawing/2014/main" id="{18DB5E0C-E880-14C5-42B3-A4C7413E416A}"/>
              </a:ext>
            </a:extLst>
          </p:cNvPr>
          <p:cNvPicPr>
            <a:picLocks noChangeAspect="1"/>
          </p:cNvPicPr>
          <p:nvPr/>
        </p:nvPicPr>
        <p:blipFill>
          <a:blip r:embed="rId3"/>
          <a:stretch>
            <a:fillRect/>
          </a:stretch>
        </p:blipFill>
        <p:spPr>
          <a:xfrm>
            <a:off x="1528015" y="0"/>
            <a:ext cx="9311781" cy="4715295"/>
          </a:xfrm>
          <a:prstGeom prst="rect">
            <a:avLst/>
          </a:prstGeom>
        </p:spPr>
      </p:pic>
      <p:pic>
        <p:nvPicPr>
          <p:cNvPr id="10" name="Picture 9">
            <a:extLst>
              <a:ext uri="{FF2B5EF4-FFF2-40B4-BE49-F238E27FC236}">
                <a16:creationId xmlns:a16="http://schemas.microsoft.com/office/drawing/2014/main" id="{D8F71D6A-7D23-39C9-E8BC-82B2908E7FC0}"/>
              </a:ext>
            </a:extLst>
          </p:cNvPr>
          <p:cNvPicPr>
            <a:picLocks noChangeAspect="1"/>
          </p:cNvPicPr>
          <p:nvPr/>
        </p:nvPicPr>
        <p:blipFill>
          <a:blip r:embed="rId4"/>
          <a:stretch>
            <a:fillRect/>
          </a:stretch>
        </p:blipFill>
        <p:spPr>
          <a:xfrm>
            <a:off x="4410671" y="2784763"/>
            <a:ext cx="7485457" cy="3454827"/>
          </a:xfrm>
          <a:prstGeom prst="rect">
            <a:avLst/>
          </a:prstGeom>
        </p:spPr>
      </p:pic>
    </p:spTree>
    <p:extLst>
      <p:ext uri="{BB962C8B-B14F-4D97-AF65-F5344CB8AC3E}">
        <p14:creationId xmlns:p14="http://schemas.microsoft.com/office/powerpoint/2010/main" val="3400192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5B62E6-CA6C-693B-37EF-034DB4B00D2B}"/>
              </a:ext>
            </a:extLst>
          </p:cNvPr>
          <p:cNvSpPr>
            <a:spLocks noGrp="1"/>
          </p:cNvSpPr>
          <p:nvPr>
            <p:ph type="title"/>
          </p:nvPr>
        </p:nvSpPr>
        <p:spPr/>
        <p:txBody>
          <a:bodyPr/>
          <a:lstStyle/>
          <a:p>
            <a:r>
              <a:rPr lang="en-US" dirty="0"/>
              <a:t>Results: Jacoby et al. 2019</a:t>
            </a:r>
          </a:p>
        </p:txBody>
      </p:sp>
      <p:pic>
        <p:nvPicPr>
          <p:cNvPr id="8" name="Content Placeholder 7">
            <a:extLst>
              <a:ext uri="{FF2B5EF4-FFF2-40B4-BE49-F238E27FC236}">
                <a16:creationId xmlns:a16="http://schemas.microsoft.com/office/drawing/2014/main" id="{48E92CA3-8E30-64E3-9F94-522213E09FEF}"/>
              </a:ext>
            </a:extLst>
          </p:cNvPr>
          <p:cNvPicPr>
            <a:picLocks noGrp="1" noChangeAspect="1"/>
          </p:cNvPicPr>
          <p:nvPr>
            <p:ph idx="1"/>
          </p:nvPr>
        </p:nvPicPr>
        <p:blipFill>
          <a:blip r:embed="rId3"/>
          <a:stretch>
            <a:fillRect/>
          </a:stretch>
        </p:blipFill>
        <p:spPr>
          <a:xfrm>
            <a:off x="3332017" y="789953"/>
            <a:ext cx="5534891" cy="4963831"/>
          </a:xfrm>
        </p:spPr>
      </p:pic>
      <p:sp>
        <p:nvSpPr>
          <p:cNvPr id="4" name="Date Placeholder 3">
            <a:extLst>
              <a:ext uri="{FF2B5EF4-FFF2-40B4-BE49-F238E27FC236}">
                <a16:creationId xmlns:a16="http://schemas.microsoft.com/office/drawing/2014/main" id="{3D4CE389-439F-6AF8-6134-B4B148E21DFE}"/>
              </a:ext>
            </a:extLst>
          </p:cNvPr>
          <p:cNvSpPr>
            <a:spLocks noGrp="1"/>
          </p:cNvSpPr>
          <p:nvPr>
            <p:ph type="dt" sz="half" idx="10"/>
          </p:nvPr>
        </p:nvSpPr>
        <p:spPr/>
        <p:txBody>
          <a:bodyPr/>
          <a:lstStyle/>
          <a:p>
            <a:r>
              <a:rPr lang="en-US"/>
              <a:t>Northeastern Leading Voices Mar. 2026</a:t>
            </a:r>
            <a:endParaRPr lang="en-US" dirty="0"/>
          </a:p>
        </p:txBody>
      </p:sp>
      <p:sp>
        <p:nvSpPr>
          <p:cNvPr id="5" name="Footer Placeholder 4">
            <a:extLst>
              <a:ext uri="{FF2B5EF4-FFF2-40B4-BE49-F238E27FC236}">
                <a16:creationId xmlns:a16="http://schemas.microsoft.com/office/drawing/2014/main" id="{B738B3F7-A15C-56F1-047C-59531A45BDDB}"/>
              </a:ext>
            </a:extLst>
          </p:cNvPr>
          <p:cNvSpPr>
            <a:spLocks noGrp="1"/>
          </p:cNvSpPr>
          <p:nvPr>
            <p:ph type="ftr" sz="quarter" idx="11"/>
          </p:nvPr>
        </p:nvSpPr>
        <p:spPr/>
        <p:txBody>
          <a:bodyPr/>
          <a:lstStyle/>
          <a:p>
            <a:r>
              <a:rPr lang="en-US"/>
              <a:t>Antiblackness in Foundational Concepts</a:t>
            </a:r>
            <a:endParaRPr lang="en-US" dirty="0"/>
          </a:p>
        </p:txBody>
      </p:sp>
      <p:sp>
        <p:nvSpPr>
          <p:cNvPr id="6" name="Slide Number Placeholder 5">
            <a:extLst>
              <a:ext uri="{FF2B5EF4-FFF2-40B4-BE49-F238E27FC236}">
                <a16:creationId xmlns:a16="http://schemas.microsoft.com/office/drawing/2014/main" id="{EB2F1B8B-2231-BB9B-F212-11240A964A95}"/>
              </a:ext>
            </a:extLst>
          </p:cNvPr>
          <p:cNvSpPr>
            <a:spLocks noGrp="1"/>
          </p:cNvSpPr>
          <p:nvPr>
            <p:ph type="sldNum" sz="quarter" idx="12"/>
          </p:nvPr>
        </p:nvSpPr>
        <p:spPr/>
        <p:txBody>
          <a:bodyPr/>
          <a:lstStyle/>
          <a:p>
            <a:r>
              <a:rPr lang="en-US">
                <a:latin typeface="Century" panose="02040604050505020304" pitchFamily="18" charset="0"/>
              </a:rPr>
              <a:t>Jason Yust, Boston Univ.          </a:t>
            </a:r>
            <a:fld id="{6950D593-2953-924C-A0DA-F3B17E0E49C7}" type="slidenum">
              <a:rPr lang="en-US" smtClean="0">
                <a:latin typeface="Century" panose="02040604050505020304" pitchFamily="18" charset="0"/>
              </a:rPr>
              <a:pPr/>
              <a:t>19</a:t>
            </a:fld>
            <a:endParaRPr lang="en-US" dirty="0">
              <a:latin typeface="Century" panose="02040604050505020304" pitchFamily="18" charset="0"/>
            </a:endParaRPr>
          </a:p>
        </p:txBody>
      </p:sp>
    </p:spTree>
    <p:extLst>
      <p:ext uri="{BB962C8B-B14F-4D97-AF65-F5344CB8AC3E}">
        <p14:creationId xmlns:p14="http://schemas.microsoft.com/office/powerpoint/2010/main" val="7448013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B922B1-0507-4CF5-69EF-2CB018F52211}"/>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86FE8347-4BE1-1B92-CDD8-778A5FC5036F}"/>
              </a:ext>
            </a:extLst>
          </p:cNvPr>
          <p:cNvSpPr>
            <a:spLocks noGrp="1"/>
          </p:cNvSpPr>
          <p:nvPr>
            <p:ph idx="1"/>
          </p:nvPr>
        </p:nvSpPr>
        <p:spPr>
          <a:xfrm>
            <a:off x="838200" y="789955"/>
            <a:ext cx="10515600" cy="668976"/>
          </a:xfrm>
        </p:spPr>
        <p:txBody>
          <a:bodyPr>
            <a:normAutofit/>
          </a:bodyPr>
          <a:lstStyle/>
          <a:p>
            <a:pPr marL="0" indent="0" algn="ctr">
              <a:buNone/>
            </a:pPr>
            <a:r>
              <a:rPr lang="en-US" sz="2700" dirty="0"/>
              <a:t>Three important concepts: • Tonality, • Meter, • Rock music</a:t>
            </a:r>
          </a:p>
        </p:txBody>
      </p:sp>
      <p:sp>
        <p:nvSpPr>
          <p:cNvPr id="4" name="Date Placeholder 3">
            <a:extLst>
              <a:ext uri="{FF2B5EF4-FFF2-40B4-BE49-F238E27FC236}">
                <a16:creationId xmlns:a16="http://schemas.microsoft.com/office/drawing/2014/main" id="{1FF34045-96CB-7CB4-4AC0-1C3B843FD621}"/>
              </a:ext>
            </a:extLst>
          </p:cNvPr>
          <p:cNvSpPr>
            <a:spLocks noGrp="1"/>
          </p:cNvSpPr>
          <p:nvPr>
            <p:ph type="dt" sz="half" idx="10"/>
          </p:nvPr>
        </p:nvSpPr>
        <p:spPr/>
        <p:txBody>
          <a:bodyPr/>
          <a:lstStyle/>
          <a:p>
            <a:r>
              <a:rPr lang="en-US"/>
              <a:t>Northeastern Leading Voices Mar. 2026</a:t>
            </a:r>
            <a:endParaRPr lang="en-US" dirty="0"/>
          </a:p>
        </p:txBody>
      </p:sp>
      <p:sp>
        <p:nvSpPr>
          <p:cNvPr id="5" name="Footer Placeholder 4">
            <a:extLst>
              <a:ext uri="{FF2B5EF4-FFF2-40B4-BE49-F238E27FC236}">
                <a16:creationId xmlns:a16="http://schemas.microsoft.com/office/drawing/2014/main" id="{6BE51C72-6A6D-9D42-3EB9-AFCEAF5F4ABC}"/>
              </a:ext>
            </a:extLst>
          </p:cNvPr>
          <p:cNvSpPr>
            <a:spLocks noGrp="1"/>
          </p:cNvSpPr>
          <p:nvPr>
            <p:ph type="ftr" sz="quarter" idx="11"/>
          </p:nvPr>
        </p:nvSpPr>
        <p:spPr/>
        <p:txBody>
          <a:bodyPr/>
          <a:lstStyle/>
          <a:p>
            <a:r>
              <a:rPr lang="en-US"/>
              <a:t>Antiblackness in Foundational Concepts</a:t>
            </a:r>
            <a:endParaRPr lang="en-US" dirty="0"/>
          </a:p>
        </p:txBody>
      </p:sp>
      <p:sp>
        <p:nvSpPr>
          <p:cNvPr id="6" name="Slide Number Placeholder 5">
            <a:extLst>
              <a:ext uri="{FF2B5EF4-FFF2-40B4-BE49-F238E27FC236}">
                <a16:creationId xmlns:a16="http://schemas.microsoft.com/office/drawing/2014/main" id="{DA5A4538-3FE7-8EC2-113D-F7FECD68F0B3}"/>
              </a:ext>
            </a:extLst>
          </p:cNvPr>
          <p:cNvSpPr>
            <a:spLocks noGrp="1"/>
          </p:cNvSpPr>
          <p:nvPr>
            <p:ph type="sldNum" sz="quarter" idx="12"/>
          </p:nvPr>
        </p:nvSpPr>
        <p:spPr/>
        <p:txBody>
          <a:bodyPr/>
          <a:lstStyle/>
          <a:p>
            <a:r>
              <a:rPr lang="en-US">
                <a:latin typeface="Century" panose="02040604050505020304" pitchFamily="18" charset="0"/>
              </a:rPr>
              <a:t>Jason Yust, Boston Univ.          </a:t>
            </a:r>
            <a:fld id="{6950D593-2953-924C-A0DA-F3B17E0E49C7}" type="slidenum">
              <a:rPr lang="en-US" smtClean="0">
                <a:latin typeface="Century" panose="02040604050505020304" pitchFamily="18" charset="0"/>
              </a:rPr>
              <a:pPr/>
              <a:t>2</a:t>
            </a:fld>
            <a:endParaRPr lang="en-US" dirty="0">
              <a:latin typeface="Century" panose="02040604050505020304" pitchFamily="18" charset="0"/>
            </a:endParaRPr>
          </a:p>
        </p:txBody>
      </p:sp>
      <p:sp>
        <p:nvSpPr>
          <p:cNvPr id="7" name="TextBox 6">
            <a:extLst>
              <a:ext uri="{FF2B5EF4-FFF2-40B4-BE49-F238E27FC236}">
                <a16:creationId xmlns:a16="http://schemas.microsoft.com/office/drawing/2014/main" id="{0E43EAFE-2069-31AF-0D32-DA1D52A122C3}"/>
              </a:ext>
            </a:extLst>
          </p:cNvPr>
          <p:cNvSpPr txBox="1"/>
          <p:nvPr/>
        </p:nvSpPr>
        <p:spPr>
          <a:xfrm>
            <a:off x="838200" y="1603469"/>
            <a:ext cx="1762021" cy="507831"/>
          </a:xfrm>
          <a:prstGeom prst="rect">
            <a:avLst/>
          </a:prstGeom>
          <a:noFill/>
        </p:spPr>
        <p:txBody>
          <a:bodyPr wrap="none" rtlCol="0">
            <a:spAutoFit/>
          </a:bodyPr>
          <a:lstStyle/>
          <a:p>
            <a:pPr algn="l"/>
            <a:r>
              <a:rPr lang="en-US" sz="2700" dirty="0">
                <a:latin typeface="Century" panose="02040604050505020304" pitchFamily="18" charset="0"/>
                <a:cs typeface="Calibri" panose="020F0502020204030204" pitchFamily="34" charset="0"/>
              </a:rPr>
              <a:t>For each: </a:t>
            </a:r>
          </a:p>
        </p:txBody>
      </p:sp>
      <p:sp>
        <p:nvSpPr>
          <p:cNvPr id="8" name="TextBox 7">
            <a:extLst>
              <a:ext uri="{FF2B5EF4-FFF2-40B4-BE49-F238E27FC236}">
                <a16:creationId xmlns:a16="http://schemas.microsoft.com/office/drawing/2014/main" id="{140B486B-E9D6-EB86-13F0-4A96D181BEFB}"/>
              </a:ext>
            </a:extLst>
          </p:cNvPr>
          <p:cNvSpPr txBox="1"/>
          <p:nvPr/>
        </p:nvSpPr>
        <p:spPr>
          <a:xfrm>
            <a:off x="2445249" y="1619186"/>
            <a:ext cx="8044665" cy="3416320"/>
          </a:xfrm>
          <a:prstGeom prst="rect">
            <a:avLst/>
          </a:prstGeom>
          <a:noFill/>
        </p:spPr>
        <p:txBody>
          <a:bodyPr wrap="square" rtlCol="0">
            <a:spAutoFit/>
          </a:bodyPr>
          <a:lstStyle/>
          <a:p>
            <a:pPr algn="l"/>
            <a:r>
              <a:rPr lang="en-US" sz="2400" dirty="0">
                <a:latin typeface="Century" panose="02040604050505020304" pitchFamily="18" charset="0"/>
                <a:cs typeface="Calibri" panose="020F0502020204030204" pitchFamily="34" charset="0"/>
              </a:rPr>
              <a:t>—Racialized historical origin of term </a:t>
            </a:r>
          </a:p>
          <a:p>
            <a:pPr algn="l"/>
            <a:endParaRPr lang="en-US" sz="2400" dirty="0">
              <a:latin typeface="Century" panose="02040604050505020304" pitchFamily="18" charset="0"/>
              <a:cs typeface="Calibri" panose="020F0502020204030204" pitchFamily="34" charset="0"/>
            </a:endParaRPr>
          </a:p>
          <a:p>
            <a:pPr algn="l"/>
            <a:r>
              <a:rPr lang="en-US" sz="2400" dirty="0">
                <a:latin typeface="Century" panose="02040604050505020304" pitchFamily="18" charset="0"/>
                <a:cs typeface="Calibri" panose="020F0502020204030204" pitchFamily="34" charset="0"/>
              </a:rPr>
              <a:t>—Attempts to redefine, universalize</a:t>
            </a:r>
          </a:p>
          <a:p>
            <a:pPr algn="l"/>
            <a:r>
              <a:rPr lang="en-US" sz="2400" dirty="0">
                <a:latin typeface="Century" panose="02040604050505020304" pitchFamily="18" charset="0"/>
                <a:cs typeface="Calibri" panose="020F0502020204030204" pitchFamily="34" charset="0"/>
              </a:rPr>
              <a:t>	• Role of cognition </a:t>
            </a:r>
          </a:p>
          <a:p>
            <a:pPr algn="l"/>
            <a:r>
              <a:rPr lang="en-US" sz="2400" dirty="0">
                <a:latin typeface="Century" panose="02040604050505020304" pitchFamily="18" charset="0"/>
                <a:cs typeface="Calibri" panose="020F0502020204030204" pitchFamily="34" charset="0"/>
              </a:rPr>
              <a:t>	• Original meaning remains</a:t>
            </a:r>
          </a:p>
          <a:p>
            <a:pPr algn="l"/>
            <a:endParaRPr lang="en-US" sz="2400" dirty="0">
              <a:latin typeface="Century" panose="02040604050505020304" pitchFamily="18" charset="0"/>
              <a:cs typeface="Calibri" panose="020F0502020204030204" pitchFamily="34" charset="0"/>
            </a:endParaRPr>
          </a:p>
          <a:p>
            <a:pPr algn="l"/>
            <a:r>
              <a:rPr lang="en-US" sz="2400" dirty="0">
                <a:latin typeface="Century" panose="02040604050505020304" pitchFamily="18" charset="0"/>
                <a:cs typeface="Calibri" panose="020F0502020204030204" pitchFamily="34" charset="0"/>
              </a:rPr>
              <a:t>→ Universalizing of predominantly white music</a:t>
            </a:r>
          </a:p>
          <a:p>
            <a:pPr algn="l"/>
            <a:r>
              <a:rPr lang="en-US" sz="2400" dirty="0">
                <a:latin typeface="Century" panose="02040604050505020304" pitchFamily="18" charset="0"/>
                <a:cs typeface="Calibri" panose="020F0502020204030204" pitchFamily="34" charset="0"/>
              </a:rPr>
              <a:t>	represents non-white creators negatively</a:t>
            </a:r>
          </a:p>
          <a:p>
            <a:pPr algn="l"/>
            <a:r>
              <a:rPr lang="en-US" sz="2400" dirty="0">
                <a:latin typeface="Century" panose="02040604050505020304" pitchFamily="18" charset="0"/>
                <a:cs typeface="Calibri" panose="020F0502020204030204" pitchFamily="34" charset="0"/>
              </a:rPr>
              <a:t>	(music described by what it is </a:t>
            </a:r>
            <a:r>
              <a:rPr lang="en-US" sz="2400" i="1" dirty="0">
                <a:latin typeface="Century" panose="02040604050505020304" pitchFamily="18" charset="0"/>
                <a:cs typeface="Calibri" panose="020F0502020204030204" pitchFamily="34" charset="0"/>
              </a:rPr>
              <a:t>not</a:t>
            </a:r>
            <a:r>
              <a:rPr lang="en-US" sz="2400" dirty="0">
                <a:latin typeface="Century" panose="02040604050505020304" pitchFamily="18" charset="0"/>
                <a:cs typeface="Calibri" panose="020F0502020204030204" pitchFamily="34" charset="0"/>
              </a:rPr>
              <a:t>, deviant)</a:t>
            </a:r>
          </a:p>
        </p:txBody>
      </p:sp>
    </p:spTree>
    <p:extLst>
      <p:ext uri="{BB962C8B-B14F-4D97-AF65-F5344CB8AC3E}">
        <p14:creationId xmlns:p14="http://schemas.microsoft.com/office/powerpoint/2010/main" val="13805551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545A6-DB48-6BBA-C889-EB43618504F1}"/>
              </a:ext>
            </a:extLst>
          </p:cNvPr>
          <p:cNvSpPr>
            <a:spLocks noGrp="1"/>
          </p:cNvSpPr>
          <p:nvPr>
            <p:ph type="title"/>
          </p:nvPr>
        </p:nvSpPr>
        <p:spPr/>
        <p:txBody>
          <a:bodyPr/>
          <a:lstStyle/>
          <a:p>
            <a:r>
              <a:rPr lang="en-US" dirty="0"/>
              <a:t>Key profiles (</a:t>
            </a:r>
            <a:r>
              <a:rPr lang="en-US" dirty="0" err="1"/>
              <a:t>Krumhansl</a:t>
            </a:r>
            <a:r>
              <a:rPr lang="en-US" dirty="0"/>
              <a:t> &amp; Kessler 1982)</a:t>
            </a:r>
          </a:p>
        </p:txBody>
      </p:sp>
      <p:pic>
        <p:nvPicPr>
          <p:cNvPr id="8" name="Content Placeholder 7">
            <a:extLst>
              <a:ext uri="{FF2B5EF4-FFF2-40B4-BE49-F238E27FC236}">
                <a16:creationId xmlns:a16="http://schemas.microsoft.com/office/drawing/2014/main" id="{656A2C1B-1FD0-E82A-D097-87443A89F9EA}"/>
              </a:ext>
            </a:extLst>
          </p:cNvPr>
          <p:cNvPicPr>
            <a:picLocks noGrp="1" noChangeAspect="1"/>
          </p:cNvPicPr>
          <p:nvPr>
            <p:ph idx="1"/>
          </p:nvPr>
        </p:nvPicPr>
        <p:blipFill>
          <a:blip r:embed="rId3"/>
          <a:stretch>
            <a:fillRect/>
          </a:stretch>
        </p:blipFill>
        <p:spPr>
          <a:xfrm>
            <a:off x="2048580" y="892526"/>
            <a:ext cx="8296469" cy="3164423"/>
          </a:xfrm>
        </p:spPr>
      </p:pic>
      <p:sp>
        <p:nvSpPr>
          <p:cNvPr id="4" name="Date Placeholder 3">
            <a:extLst>
              <a:ext uri="{FF2B5EF4-FFF2-40B4-BE49-F238E27FC236}">
                <a16:creationId xmlns:a16="http://schemas.microsoft.com/office/drawing/2014/main" id="{F3B2C932-E346-0153-0A2B-91B916C644AE}"/>
              </a:ext>
            </a:extLst>
          </p:cNvPr>
          <p:cNvSpPr>
            <a:spLocks noGrp="1"/>
          </p:cNvSpPr>
          <p:nvPr>
            <p:ph type="dt" sz="half" idx="10"/>
          </p:nvPr>
        </p:nvSpPr>
        <p:spPr/>
        <p:txBody>
          <a:bodyPr/>
          <a:lstStyle/>
          <a:p>
            <a:r>
              <a:rPr lang="en-US"/>
              <a:t>Northeastern Leading Voices Mar. 2026</a:t>
            </a:r>
            <a:endParaRPr lang="en-US" dirty="0"/>
          </a:p>
        </p:txBody>
      </p:sp>
      <p:sp>
        <p:nvSpPr>
          <p:cNvPr id="5" name="Footer Placeholder 4">
            <a:extLst>
              <a:ext uri="{FF2B5EF4-FFF2-40B4-BE49-F238E27FC236}">
                <a16:creationId xmlns:a16="http://schemas.microsoft.com/office/drawing/2014/main" id="{475C54B1-FAAC-F207-F8C0-47DFBD6CB9EB}"/>
              </a:ext>
            </a:extLst>
          </p:cNvPr>
          <p:cNvSpPr>
            <a:spLocks noGrp="1"/>
          </p:cNvSpPr>
          <p:nvPr>
            <p:ph type="ftr" sz="quarter" idx="11"/>
          </p:nvPr>
        </p:nvSpPr>
        <p:spPr/>
        <p:txBody>
          <a:bodyPr/>
          <a:lstStyle/>
          <a:p>
            <a:r>
              <a:rPr lang="en-US"/>
              <a:t>Antiblackness in Foundational Concepts</a:t>
            </a:r>
            <a:endParaRPr lang="en-US" dirty="0"/>
          </a:p>
        </p:txBody>
      </p:sp>
      <p:sp>
        <p:nvSpPr>
          <p:cNvPr id="6" name="Slide Number Placeholder 5">
            <a:extLst>
              <a:ext uri="{FF2B5EF4-FFF2-40B4-BE49-F238E27FC236}">
                <a16:creationId xmlns:a16="http://schemas.microsoft.com/office/drawing/2014/main" id="{10A94BEB-B2BA-D52C-E7F4-3791FBA9EB1E}"/>
              </a:ext>
            </a:extLst>
          </p:cNvPr>
          <p:cNvSpPr>
            <a:spLocks noGrp="1"/>
          </p:cNvSpPr>
          <p:nvPr>
            <p:ph type="sldNum" sz="quarter" idx="12"/>
          </p:nvPr>
        </p:nvSpPr>
        <p:spPr/>
        <p:txBody>
          <a:bodyPr/>
          <a:lstStyle/>
          <a:p>
            <a:r>
              <a:rPr lang="en-US">
                <a:latin typeface="Century" panose="02040604050505020304" pitchFamily="18" charset="0"/>
              </a:rPr>
              <a:t>Jason Yust, Boston Univ.          </a:t>
            </a:r>
            <a:fld id="{6950D593-2953-924C-A0DA-F3B17E0E49C7}" type="slidenum">
              <a:rPr lang="en-US" smtClean="0">
                <a:latin typeface="Century" panose="02040604050505020304" pitchFamily="18" charset="0"/>
              </a:rPr>
              <a:pPr/>
              <a:t>20</a:t>
            </a:fld>
            <a:endParaRPr lang="en-US" dirty="0">
              <a:latin typeface="Century" panose="02040604050505020304" pitchFamily="18" charset="0"/>
            </a:endParaRPr>
          </a:p>
        </p:txBody>
      </p:sp>
      <p:sp>
        <p:nvSpPr>
          <p:cNvPr id="3" name="TextBox 2">
            <a:extLst>
              <a:ext uri="{FF2B5EF4-FFF2-40B4-BE49-F238E27FC236}">
                <a16:creationId xmlns:a16="http://schemas.microsoft.com/office/drawing/2014/main" id="{95B8949B-D570-053F-E23B-AA602875B059}"/>
              </a:ext>
            </a:extLst>
          </p:cNvPr>
          <p:cNvSpPr txBox="1"/>
          <p:nvPr/>
        </p:nvSpPr>
        <p:spPr>
          <a:xfrm>
            <a:off x="977276" y="4247909"/>
            <a:ext cx="10581743" cy="461665"/>
          </a:xfrm>
          <a:prstGeom prst="rect">
            <a:avLst/>
          </a:prstGeom>
          <a:noFill/>
        </p:spPr>
        <p:txBody>
          <a:bodyPr wrap="none" rtlCol="0">
            <a:spAutoFit/>
          </a:bodyPr>
          <a:lstStyle/>
          <a:p>
            <a:pPr algn="l"/>
            <a:r>
              <a:rPr lang="en-US" sz="2400" dirty="0">
                <a:latin typeface="Century" panose="02040604050505020304" pitchFamily="18" charset="0"/>
                <a:cs typeface="Calibri" panose="020F0502020204030204" pitchFamily="34" charset="0"/>
              </a:rPr>
              <a:t>Like most music psychology: </a:t>
            </a:r>
            <a:r>
              <a:rPr lang="en-US" sz="2400" dirty="0" err="1">
                <a:latin typeface="Century" panose="02040604050505020304" pitchFamily="18" charset="0"/>
                <a:cs typeface="Calibri" panose="020F0502020204030204" pitchFamily="34" charset="0"/>
              </a:rPr>
              <a:t>Euroclassical</a:t>
            </a:r>
            <a:r>
              <a:rPr lang="en-US" sz="2400" dirty="0">
                <a:latin typeface="Century" panose="02040604050505020304" pitchFamily="18" charset="0"/>
                <a:cs typeface="Calibri" panose="020F0502020204030204" pitchFamily="34" charset="0"/>
              </a:rPr>
              <a:t> contexts, WEIRD participants</a:t>
            </a:r>
          </a:p>
        </p:txBody>
      </p:sp>
      <p:sp>
        <p:nvSpPr>
          <p:cNvPr id="7" name="TextBox 6">
            <a:extLst>
              <a:ext uri="{FF2B5EF4-FFF2-40B4-BE49-F238E27FC236}">
                <a16:creationId xmlns:a16="http://schemas.microsoft.com/office/drawing/2014/main" id="{D255168E-53CF-D73E-E2B2-008098D9B9C2}"/>
              </a:ext>
            </a:extLst>
          </p:cNvPr>
          <p:cNvSpPr txBox="1"/>
          <p:nvPr/>
        </p:nvSpPr>
        <p:spPr>
          <a:xfrm>
            <a:off x="2639655" y="4908727"/>
            <a:ext cx="6736781" cy="461665"/>
          </a:xfrm>
          <a:prstGeom prst="rect">
            <a:avLst/>
          </a:prstGeom>
          <a:noFill/>
        </p:spPr>
        <p:txBody>
          <a:bodyPr wrap="none" rtlCol="0">
            <a:spAutoFit/>
          </a:bodyPr>
          <a:lstStyle/>
          <a:p>
            <a:pPr algn="l"/>
            <a:r>
              <a:rPr lang="en-US" sz="2400" dirty="0">
                <a:latin typeface="Century" panose="02040604050505020304" pitchFamily="18" charset="0"/>
                <a:cs typeface="Calibri" panose="020F0502020204030204" pitchFamily="34" charset="0"/>
              </a:rPr>
              <a:t>. . . BUT: Probe-tone methodology generalizes!</a:t>
            </a:r>
          </a:p>
        </p:txBody>
      </p:sp>
    </p:spTree>
    <p:extLst>
      <p:ext uri="{BB962C8B-B14F-4D97-AF65-F5344CB8AC3E}">
        <p14:creationId xmlns:p14="http://schemas.microsoft.com/office/powerpoint/2010/main" val="13101952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B4ABC3-8580-9858-F0A9-C810FFE4E496}"/>
              </a:ext>
            </a:extLst>
          </p:cNvPr>
          <p:cNvSpPr>
            <a:spLocks noGrp="1"/>
          </p:cNvSpPr>
          <p:nvPr>
            <p:ph type="title"/>
          </p:nvPr>
        </p:nvSpPr>
        <p:spPr>
          <a:xfrm>
            <a:off x="1203536" y="10491"/>
            <a:ext cx="4206665" cy="1295795"/>
          </a:xfrm>
        </p:spPr>
        <p:txBody>
          <a:bodyPr/>
          <a:lstStyle/>
          <a:p>
            <a:r>
              <a:rPr lang="en-US" dirty="0"/>
              <a:t>Kessler, Hansen, &amp; Shepard 1984</a:t>
            </a:r>
          </a:p>
        </p:txBody>
      </p:sp>
      <p:sp>
        <p:nvSpPr>
          <p:cNvPr id="4" name="Date Placeholder 3">
            <a:extLst>
              <a:ext uri="{FF2B5EF4-FFF2-40B4-BE49-F238E27FC236}">
                <a16:creationId xmlns:a16="http://schemas.microsoft.com/office/drawing/2014/main" id="{1BC7F118-FA74-FB7C-B9E7-9B8A84972BA3}"/>
              </a:ext>
            </a:extLst>
          </p:cNvPr>
          <p:cNvSpPr>
            <a:spLocks noGrp="1"/>
          </p:cNvSpPr>
          <p:nvPr>
            <p:ph type="dt" sz="half" idx="10"/>
          </p:nvPr>
        </p:nvSpPr>
        <p:spPr/>
        <p:txBody>
          <a:bodyPr/>
          <a:lstStyle/>
          <a:p>
            <a:r>
              <a:rPr lang="en-US"/>
              <a:t>Northeastern Leading Voices Mar. 2026</a:t>
            </a:r>
            <a:endParaRPr lang="en-US" dirty="0"/>
          </a:p>
        </p:txBody>
      </p:sp>
      <p:sp>
        <p:nvSpPr>
          <p:cNvPr id="5" name="Footer Placeholder 4">
            <a:extLst>
              <a:ext uri="{FF2B5EF4-FFF2-40B4-BE49-F238E27FC236}">
                <a16:creationId xmlns:a16="http://schemas.microsoft.com/office/drawing/2014/main" id="{FD40D63E-A110-F580-3C75-CD60C96ABB7B}"/>
              </a:ext>
            </a:extLst>
          </p:cNvPr>
          <p:cNvSpPr>
            <a:spLocks noGrp="1"/>
          </p:cNvSpPr>
          <p:nvPr>
            <p:ph type="ftr" sz="quarter" idx="11"/>
          </p:nvPr>
        </p:nvSpPr>
        <p:spPr/>
        <p:txBody>
          <a:bodyPr/>
          <a:lstStyle/>
          <a:p>
            <a:r>
              <a:rPr lang="en-US"/>
              <a:t>Antiblackness in Foundational Concepts</a:t>
            </a:r>
            <a:endParaRPr lang="en-US" dirty="0"/>
          </a:p>
        </p:txBody>
      </p:sp>
      <p:sp>
        <p:nvSpPr>
          <p:cNvPr id="6" name="Slide Number Placeholder 5">
            <a:extLst>
              <a:ext uri="{FF2B5EF4-FFF2-40B4-BE49-F238E27FC236}">
                <a16:creationId xmlns:a16="http://schemas.microsoft.com/office/drawing/2014/main" id="{1CD401A4-7B16-9566-F7B0-3DD4D278D519}"/>
              </a:ext>
            </a:extLst>
          </p:cNvPr>
          <p:cNvSpPr>
            <a:spLocks noGrp="1"/>
          </p:cNvSpPr>
          <p:nvPr>
            <p:ph type="sldNum" sz="quarter" idx="12"/>
          </p:nvPr>
        </p:nvSpPr>
        <p:spPr/>
        <p:txBody>
          <a:bodyPr/>
          <a:lstStyle/>
          <a:p>
            <a:r>
              <a:rPr lang="en-US">
                <a:latin typeface="Century" panose="02040604050505020304" pitchFamily="18" charset="0"/>
              </a:rPr>
              <a:t>Jason Yust, Boston Univ.          </a:t>
            </a:r>
            <a:fld id="{6950D593-2953-924C-A0DA-F3B17E0E49C7}" type="slidenum">
              <a:rPr lang="en-US" smtClean="0">
                <a:latin typeface="Century" panose="02040604050505020304" pitchFamily="18" charset="0"/>
              </a:rPr>
              <a:pPr/>
              <a:t>21</a:t>
            </a:fld>
            <a:endParaRPr lang="en-US" dirty="0">
              <a:latin typeface="Century" panose="02040604050505020304" pitchFamily="18" charset="0"/>
            </a:endParaRPr>
          </a:p>
        </p:txBody>
      </p:sp>
      <p:pic>
        <p:nvPicPr>
          <p:cNvPr id="8" name="Picture 7">
            <a:extLst>
              <a:ext uri="{FF2B5EF4-FFF2-40B4-BE49-F238E27FC236}">
                <a16:creationId xmlns:a16="http://schemas.microsoft.com/office/drawing/2014/main" id="{78EB11F2-933D-4045-3D0F-E544D4B1FE4A}"/>
              </a:ext>
            </a:extLst>
          </p:cNvPr>
          <p:cNvPicPr>
            <a:picLocks noChangeAspect="1"/>
          </p:cNvPicPr>
          <p:nvPr/>
        </p:nvPicPr>
        <p:blipFill>
          <a:blip r:embed="rId3"/>
          <a:stretch>
            <a:fillRect/>
          </a:stretch>
        </p:blipFill>
        <p:spPr>
          <a:xfrm>
            <a:off x="6478410" y="1"/>
            <a:ext cx="5119423" cy="6578326"/>
          </a:xfrm>
          <a:prstGeom prst="rect">
            <a:avLst/>
          </a:prstGeom>
        </p:spPr>
      </p:pic>
      <p:sp>
        <p:nvSpPr>
          <p:cNvPr id="3" name="TextBox 2">
            <a:extLst>
              <a:ext uri="{FF2B5EF4-FFF2-40B4-BE49-F238E27FC236}">
                <a16:creationId xmlns:a16="http://schemas.microsoft.com/office/drawing/2014/main" id="{2A57A224-5B0E-1942-D6B8-5BF860C16327}"/>
              </a:ext>
            </a:extLst>
          </p:cNvPr>
          <p:cNvSpPr txBox="1"/>
          <p:nvPr/>
        </p:nvSpPr>
        <p:spPr>
          <a:xfrm>
            <a:off x="162046" y="1412111"/>
            <a:ext cx="6427595" cy="2031325"/>
          </a:xfrm>
          <a:prstGeom prst="rect">
            <a:avLst/>
          </a:prstGeom>
          <a:noFill/>
        </p:spPr>
        <p:txBody>
          <a:bodyPr wrap="square" rtlCol="0">
            <a:spAutoFit/>
          </a:bodyPr>
          <a:lstStyle/>
          <a:p>
            <a:pPr algn="l">
              <a:spcAft>
                <a:spcPts val="1200"/>
              </a:spcAft>
            </a:pPr>
            <a:r>
              <a:rPr lang="en-US" sz="2400" dirty="0">
                <a:latin typeface="Century" panose="02040604050505020304" pitchFamily="18" charset="0"/>
                <a:cs typeface="Calibri" panose="020F0502020204030204" pitchFamily="34" charset="0"/>
              </a:rPr>
              <a:t>Participants: </a:t>
            </a:r>
          </a:p>
          <a:p>
            <a:pPr algn="l">
              <a:spcAft>
                <a:spcPts val="1200"/>
              </a:spcAft>
            </a:pPr>
            <a:r>
              <a:rPr lang="en-US" sz="2400" dirty="0">
                <a:latin typeface="Century" panose="02040604050505020304" pitchFamily="18" charset="0"/>
                <a:cs typeface="Calibri" panose="020F0502020204030204" pitchFamily="34" charset="0"/>
              </a:rPr>
              <a:t>• Western, no exposure to Balinese music</a:t>
            </a:r>
          </a:p>
          <a:p>
            <a:pPr algn="l">
              <a:spcAft>
                <a:spcPts val="1200"/>
              </a:spcAft>
            </a:pPr>
            <a:r>
              <a:rPr lang="en-US" sz="2400" dirty="0">
                <a:latin typeface="Century" panose="02040604050505020304" pitchFamily="18" charset="0"/>
                <a:cs typeface="Calibri" panose="020F0502020204030204" pitchFamily="34" charset="0"/>
              </a:rPr>
              <a:t>• Balinese conservatory musicians</a:t>
            </a:r>
          </a:p>
          <a:p>
            <a:pPr algn="l">
              <a:spcAft>
                <a:spcPts val="1200"/>
              </a:spcAft>
            </a:pPr>
            <a:r>
              <a:rPr lang="en-US" sz="2400" dirty="0">
                <a:latin typeface="Century" panose="02040604050505020304" pitchFamily="18" charset="0"/>
                <a:cs typeface="Calibri" panose="020F0502020204030204" pitchFamily="34" charset="0"/>
              </a:rPr>
              <a:t>• </a:t>
            </a:r>
            <a:r>
              <a:rPr lang="en-US" sz="2400" b="1" dirty="0">
                <a:latin typeface="Century" panose="02040604050505020304" pitchFamily="18" charset="0"/>
                <a:cs typeface="Calibri" panose="020F0502020204030204" pitchFamily="34" charset="0"/>
              </a:rPr>
              <a:t>Balinese remote village musicians</a:t>
            </a:r>
          </a:p>
        </p:txBody>
      </p:sp>
    </p:spTree>
    <p:extLst>
      <p:ext uri="{BB962C8B-B14F-4D97-AF65-F5344CB8AC3E}">
        <p14:creationId xmlns:p14="http://schemas.microsoft.com/office/powerpoint/2010/main" val="30679014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5672CE-599F-6734-9030-30948CA8CB6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4706976-1600-745D-C815-646B669477D5}"/>
              </a:ext>
            </a:extLst>
          </p:cNvPr>
          <p:cNvSpPr>
            <a:spLocks noGrp="1"/>
          </p:cNvSpPr>
          <p:nvPr>
            <p:ph type="title"/>
          </p:nvPr>
        </p:nvSpPr>
        <p:spPr>
          <a:xfrm>
            <a:off x="1203536" y="10491"/>
            <a:ext cx="4206665" cy="1295795"/>
          </a:xfrm>
        </p:spPr>
        <p:txBody>
          <a:bodyPr/>
          <a:lstStyle/>
          <a:p>
            <a:r>
              <a:rPr lang="en-US" dirty="0"/>
              <a:t>Kessler, Hansen, &amp; Shepard 1984</a:t>
            </a:r>
          </a:p>
        </p:txBody>
      </p:sp>
      <p:sp>
        <p:nvSpPr>
          <p:cNvPr id="4" name="Date Placeholder 3">
            <a:extLst>
              <a:ext uri="{FF2B5EF4-FFF2-40B4-BE49-F238E27FC236}">
                <a16:creationId xmlns:a16="http://schemas.microsoft.com/office/drawing/2014/main" id="{37B98513-F003-3890-B689-3755F0BB4CBC}"/>
              </a:ext>
            </a:extLst>
          </p:cNvPr>
          <p:cNvSpPr>
            <a:spLocks noGrp="1"/>
          </p:cNvSpPr>
          <p:nvPr>
            <p:ph type="dt" sz="half" idx="10"/>
          </p:nvPr>
        </p:nvSpPr>
        <p:spPr/>
        <p:txBody>
          <a:bodyPr/>
          <a:lstStyle/>
          <a:p>
            <a:r>
              <a:rPr lang="en-US"/>
              <a:t>Northeastern Leading Voices Mar. 2026</a:t>
            </a:r>
            <a:endParaRPr lang="en-US" dirty="0"/>
          </a:p>
        </p:txBody>
      </p:sp>
      <p:sp>
        <p:nvSpPr>
          <p:cNvPr id="5" name="Footer Placeholder 4">
            <a:extLst>
              <a:ext uri="{FF2B5EF4-FFF2-40B4-BE49-F238E27FC236}">
                <a16:creationId xmlns:a16="http://schemas.microsoft.com/office/drawing/2014/main" id="{DB849CA5-803F-4A93-0943-46829FD92212}"/>
              </a:ext>
            </a:extLst>
          </p:cNvPr>
          <p:cNvSpPr>
            <a:spLocks noGrp="1"/>
          </p:cNvSpPr>
          <p:nvPr>
            <p:ph type="ftr" sz="quarter" idx="11"/>
          </p:nvPr>
        </p:nvSpPr>
        <p:spPr/>
        <p:txBody>
          <a:bodyPr/>
          <a:lstStyle/>
          <a:p>
            <a:r>
              <a:rPr lang="en-US"/>
              <a:t>Antiblackness in Foundational Concepts</a:t>
            </a:r>
            <a:endParaRPr lang="en-US" dirty="0"/>
          </a:p>
        </p:txBody>
      </p:sp>
      <p:sp>
        <p:nvSpPr>
          <p:cNvPr id="6" name="Slide Number Placeholder 5">
            <a:extLst>
              <a:ext uri="{FF2B5EF4-FFF2-40B4-BE49-F238E27FC236}">
                <a16:creationId xmlns:a16="http://schemas.microsoft.com/office/drawing/2014/main" id="{1B88C201-BFF8-AAB7-2AC5-9D1315828FAF}"/>
              </a:ext>
            </a:extLst>
          </p:cNvPr>
          <p:cNvSpPr>
            <a:spLocks noGrp="1"/>
          </p:cNvSpPr>
          <p:nvPr>
            <p:ph type="sldNum" sz="quarter" idx="12"/>
          </p:nvPr>
        </p:nvSpPr>
        <p:spPr/>
        <p:txBody>
          <a:bodyPr/>
          <a:lstStyle/>
          <a:p>
            <a:r>
              <a:rPr lang="en-US">
                <a:latin typeface="Century" panose="02040604050505020304" pitchFamily="18" charset="0"/>
              </a:rPr>
              <a:t>Jason Yust, Boston Univ.          </a:t>
            </a:r>
            <a:fld id="{6950D593-2953-924C-A0DA-F3B17E0E49C7}" type="slidenum">
              <a:rPr lang="en-US" smtClean="0">
                <a:latin typeface="Century" panose="02040604050505020304" pitchFamily="18" charset="0"/>
              </a:rPr>
              <a:pPr/>
              <a:t>22</a:t>
            </a:fld>
            <a:endParaRPr lang="en-US" dirty="0">
              <a:latin typeface="Century" panose="02040604050505020304" pitchFamily="18" charset="0"/>
            </a:endParaRPr>
          </a:p>
        </p:txBody>
      </p:sp>
      <p:pic>
        <p:nvPicPr>
          <p:cNvPr id="8" name="Picture 7">
            <a:extLst>
              <a:ext uri="{FF2B5EF4-FFF2-40B4-BE49-F238E27FC236}">
                <a16:creationId xmlns:a16="http://schemas.microsoft.com/office/drawing/2014/main" id="{4495507B-5F4C-AAB4-44F1-7D6917988CDC}"/>
              </a:ext>
            </a:extLst>
          </p:cNvPr>
          <p:cNvPicPr>
            <a:picLocks noChangeAspect="1"/>
          </p:cNvPicPr>
          <p:nvPr/>
        </p:nvPicPr>
        <p:blipFill>
          <a:blip r:embed="rId3"/>
          <a:stretch>
            <a:fillRect/>
          </a:stretch>
        </p:blipFill>
        <p:spPr>
          <a:xfrm>
            <a:off x="5726055" y="0"/>
            <a:ext cx="5162804" cy="6634069"/>
          </a:xfrm>
          <a:prstGeom prst="rect">
            <a:avLst/>
          </a:prstGeom>
        </p:spPr>
      </p:pic>
      <p:pic>
        <p:nvPicPr>
          <p:cNvPr id="3" name="Picture 2">
            <a:extLst>
              <a:ext uri="{FF2B5EF4-FFF2-40B4-BE49-F238E27FC236}">
                <a16:creationId xmlns:a16="http://schemas.microsoft.com/office/drawing/2014/main" id="{7ADCFDE5-1A80-B488-BCD3-313C49C4E274}"/>
              </a:ext>
            </a:extLst>
          </p:cNvPr>
          <p:cNvPicPr>
            <a:picLocks noChangeAspect="1"/>
          </p:cNvPicPr>
          <p:nvPr/>
        </p:nvPicPr>
        <p:blipFill>
          <a:blip r:embed="rId4"/>
          <a:srcRect l="19248"/>
          <a:stretch/>
        </p:blipFill>
        <p:spPr>
          <a:xfrm>
            <a:off x="7695208" y="10490"/>
            <a:ext cx="1539853" cy="2346960"/>
          </a:xfrm>
          <a:prstGeom prst="rect">
            <a:avLst/>
          </a:prstGeom>
        </p:spPr>
      </p:pic>
      <p:pic>
        <p:nvPicPr>
          <p:cNvPr id="9" name="Picture 8">
            <a:extLst>
              <a:ext uri="{FF2B5EF4-FFF2-40B4-BE49-F238E27FC236}">
                <a16:creationId xmlns:a16="http://schemas.microsoft.com/office/drawing/2014/main" id="{681763FB-F627-03C2-E870-1223FB129923}"/>
              </a:ext>
            </a:extLst>
          </p:cNvPr>
          <p:cNvPicPr>
            <a:picLocks noChangeAspect="1"/>
          </p:cNvPicPr>
          <p:nvPr/>
        </p:nvPicPr>
        <p:blipFill>
          <a:blip r:embed="rId4"/>
          <a:srcRect r="79107"/>
          <a:stretch/>
        </p:blipFill>
        <p:spPr>
          <a:xfrm>
            <a:off x="6758050" y="1143557"/>
            <a:ext cx="796806" cy="4693920"/>
          </a:xfrm>
          <a:prstGeom prst="rect">
            <a:avLst/>
          </a:prstGeom>
        </p:spPr>
      </p:pic>
    </p:spTree>
    <p:extLst>
      <p:ext uri="{BB962C8B-B14F-4D97-AF65-F5344CB8AC3E}">
        <p14:creationId xmlns:p14="http://schemas.microsoft.com/office/powerpoint/2010/main" val="2919548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afterEffect">
                                  <p:stCondLst>
                                    <p:cond delay="0"/>
                                  </p:stCondLst>
                                  <p:childTnLst>
                                    <p:animMotion origin="layout" path="M -0.00026 -0.00417 L 0.04596 0.33796 " pathEditMode="relative" rAng="0" ptsTypes="AA">
                                      <p:cBhvr>
                                        <p:cTn id="6" dur="2000" fill="hold"/>
                                        <p:tgtEl>
                                          <p:spTgt spid="3"/>
                                        </p:tgtEl>
                                        <p:attrNameLst>
                                          <p:attrName>ppt_x</p:attrName>
                                          <p:attrName>ppt_y</p:attrName>
                                        </p:attrNameLst>
                                      </p:cBhvr>
                                      <p:rCtr x="2305" y="17106"/>
                                    </p:animMotion>
                                  </p:childTnLst>
                                </p:cTn>
                              </p:par>
                              <p:par>
                                <p:cTn id="7" presetID="6" presetClass="emph" presetSubtype="0" fill="hold" nodeType="withEffect">
                                  <p:stCondLst>
                                    <p:cond delay="0"/>
                                  </p:stCondLst>
                                  <p:childTnLst>
                                    <p:animScale>
                                      <p:cBhvr>
                                        <p:cTn id="8" dur="2000" fill="hold"/>
                                        <p:tgtEl>
                                          <p:spTgt spid="3"/>
                                        </p:tgtEl>
                                      </p:cBhvr>
                                      <p:by x="200000" y="200000"/>
                                    </p:animScale>
                                  </p:childTnLst>
                                </p:cTn>
                              </p:par>
                              <p:par>
                                <p:cTn id="9" presetID="10" presetClass="exit" presetSubtype="0" fill="hold" nodeType="with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par>
                          <p:cTn id="12" fill="hold">
                            <p:stCondLst>
                              <p:cond delay="2000"/>
                            </p:stCondLst>
                            <p:childTnLst>
                              <p:par>
                                <p:cTn id="13" presetID="22" presetClass="entr" presetSubtype="2"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right)">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EBCBB6-34C1-58C9-16E1-EBCF912CBC6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22BFA42-34F2-095D-4412-9FACB8324A8E}"/>
              </a:ext>
            </a:extLst>
          </p:cNvPr>
          <p:cNvSpPr>
            <a:spLocks noGrp="1"/>
          </p:cNvSpPr>
          <p:nvPr>
            <p:ph type="title"/>
          </p:nvPr>
        </p:nvSpPr>
        <p:spPr>
          <a:xfrm>
            <a:off x="1203536" y="10491"/>
            <a:ext cx="4206665" cy="1295795"/>
          </a:xfrm>
        </p:spPr>
        <p:txBody>
          <a:bodyPr/>
          <a:lstStyle/>
          <a:p>
            <a:r>
              <a:rPr lang="en-US" dirty="0"/>
              <a:t>Kessler, Hansen, &amp; Shepard 1984</a:t>
            </a:r>
          </a:p>
        </p:txBody>
      </p:sp>
      <p:sp>
        <p:nvSpPr>
          <p:cNvPr id="4" name="Date Placeholder 3">
            <a:extLst>
              <a:ext uri="{FF2B5EF4-FFF2-40B4-BE49-F238E27FC236}">
                <a16:creationId xmlns:a16="http://schemas.microsoft.com/office/drawing/2014/main" id="{3605859D-7B17-D7FD-B010-56BDBC487C28}"/>
              </a:ext>
            </a:extLst>
          </p:cNvPr>
          <p:cNvSpPr>
            <a:spLocks noGrp="1"/>
          </p:cNvSpPr>
          <p:nvPr>
            <p:ph type="dt" sz="half" idx="10"/>
          </p:nvPr>
        </p:nvSpPr>
        <p:spPr/>
        <p:txBody>
          <a:bodyPr/>
          <a:lstStyle/>
          <a:p>
            <a:r>
              <a:rPr lang="en-US"/>
              <a:t>Northeastern Leading Voices Mar. 2026</a:t>
            </a:r>
            <a:endParaRPr lang="en-US" dirty="0"/>
          </a:p>
        </p:txBody>
      </p:sp>
      <p:sp>
        <p:nvSpPr>
          <p:cNvPr id="5" name="Footer Placeholder 4">
            <a:extLst>
              <a:ext uri="{FF2B5EF4-FFF2-40B4-BE49-F238E27FC236}">
                <a16:creationId xmlns:a16="http://schemas.microsoft.com/office/drawing/2014/main" id="{4E9D587A-D9C5-885C-09CE-7D5CF4E95289}"/>
              </a:ext>
            </a:extLst>
          </p:cNvPr>
          <p:cNvSpPr>
            <a:spLocks noGrp="1"/>
          </p:cNvSpPr>
          <p:nvPr>
            <p:ph type="ftr" sz="quarter" idx="11"/>
          </p:nvPr>
        </p:nvSpPr>
        <p:spPr/>
        <p:txBody>
          <a:bodyPr/>
          <a:lstStyle/>
          <a:p>
            <a:r>
              <a:rPr lang="en-US"/>
              <a:t>Antiblackness in Foundational Concepts</a:t>
            </a:r>
            <a:endParaRPr lang="en-US" dirty="0"/>
          </a:p>
        </p:txBody>
      </p:sp>
      <p:sp>
        <p:nvSpPr>
          <p:cNvPr id="6" name="Slide Number Placeholder 5">
            <a:extLst>
              <a:ext uri="{FF2B5EF4-FFF2-40B4-BE49-F238E27FC236}">
                <a16:creationId xmlns:a16="http://schemas.microsoft.com/office/drawing/2014/main" id="{B435B890-9345-4DA2-C1C1-A455CAFF5C4F}"/>
              </a:ext>
            </a:extLst>
          </p:cNvPr>
          <p:cNvSpPr>
            <a:spLocks noGrp="1"/>
          </p:cNvSpPr>
          <p:nvPr>
            <p:ph type="sldNum" sz="quarter" idx="12"/>
          </p:nvPr>
        </p:nvSpPr>
        <p:spPr/>
        <p:txBody>
          <a:bodyPr/>
          <a:lstStyle/>
          <a:p>
            <a:r>
              <a:rPr lang="en-US">
                <a:latin typeface="Century" panose="02040604050505020304" pitchFamily="18" charset="0"/>
              </a:rPr>
              <a:t>Jason Yust, Boston Univ.          </a:t>
            </a:r>
            <a:fld id="{6950D593-2953-924C-A0DA-F3B17E0E49C7}" type="slidenum">
              <a:rPr lang="en-US" smtClean="0">
                <a:latin typeface="Century" panose="02040604050505020304" pitchFamily="18" charset="0"/>
              </a:rPr>
              <a:pPr/>
              <a:t>23</a:t>
            </a:fld>
            <a:endParaRPr lang="en-US" dirty="0">
              <a:latin typeface="Century" panose="02040604050505020304" pitchFamily="18" charset="0"/>
            </a:endParaRPr>
          </a:p>
        </p:txBody>
      </p:sp>
      <p:pic>
        <p:nvPicPr>
          <p:cNvPr id="7" name="Picture 6">
            <a:extLst>
              <a:ext uri="{FF2B5EF4-FFF2-40B4-BE49-F238E27FC236}">
                <a16:creationId xmlns:a16="http://schemas.microsoft.com/office/drawing/2014/main" id="{868CF5D3-3E2C-7785-13F6-3F0999C38D2B}"/>
              </a:ext>
            </a:extLst>
          </p:cNvPr>
          <p:cNvPicPr>
            <a:picLocks noChangeAspect="1"/>
          </p:cNvPicPr>
          <p:nvPr/>
        </p:nvPicPr>
        <p:blipFill>
          <a:blip r:embed="rId3"/>
          <a:stretch>
            <a:fillRect/>
          </a:stretch>
        </p:blipFill>
        <p:spPr>
          <a:xfrm>
            <a:off x="6758050" y="1155132"/>
            <a:ext cx="3813810" cy="4693920"/>
          </a:xfrm>
          <a:prstGeom prst="rect">
            <a:avLst/>
          </a:prstGeom>
        </p:spPr>
      </p:pic>
      <p:sp>
        <p:nvSpPr>
          <p:cNvPr id="10" name="Freeform 9">
            <a:extLst>
              <a:ext uri="{FF2B5EF4-FFF2-40B4-BE49-F238E27FC236}">
                <a16:creationId xmlns:a16="http://schemas.microsoft.com/office/drawing/2014/main" id="{1181DAF2-D4A9-B528-7889-2F2B18E2368A}"/>
              </a:ext>
            </a:extLst>
          </p:cNvPr>
          <p:cNvSpPr/>
          <p:nvPr/>
        </p:nvSpPr>
        <p:spPr>
          <a:xfrm rot="21245807">
            <a:off x="8053952" y="2868047"/>
            <a:ext cx="942815" cy="325120"/>
          </a:xfrm>
          <a:custGeom>
            <a:avLst/>
            <a:gdLst>
              <a:gd name="connsiteX0" fmla="*/ 985520 w 985520"/>
              <a:gd name="connsiteY0" fmla="*/ 275927 h 387687"/>
              <a:gd name="connsiteX1" fmla="*/ 457200 w 985520"/>
              <a:gd name="connsiteY1" fmla="*/ 1607 h 387687"/>
              <a:gd name="connsiteX2" fmla="*/ 0 w 985520"/>
              <a:gd name="connsiteY2" fmla="*/ 387687 h 387687"/>
              <a:gd name="connsiteX3" fmla="*/ 0 w 985520"/>
              <a:gd name="connsiteY3" fmla="*/ 387687 h 387687"/>
            </a:gdLst>
            <a:ahLst/>
            <a:cxnLst>
              <a:cxn ang="0">
                <a:pos x="connsiteX0" y="connsiteY0"/>
              </a:cxn>
              <a:cxn ang="0">
                <a:pos x="connsiteX1" y="connsiteY1"/>
              </a:cxn>
              <a:cxn ang="0">
                <a:pos x="connsiteX2" y="connsiteY2"/>
              </a:cxn>
              <a:cxn ang="0">
                <a:pos x="connsiteX3" y="connsiteY3"/>
              </a:cxn>
            </a:cxnLst>
            <a:rect l="l" t="t" r="r" b="b"/>
            <a:pathLst>
              <a:path w="985520" h="387687">
                <a:moveTo>
                  <a:pt x="985520" y="275927"/>
                </a:moveTo>
                <a:cubicBezTo>
                  <a:pt x="803486" y="129453"/>
                  <a:pt x="621453" y="-17020"/>
                  <a:pt x="457200" y="1607"/>
                </a:cubicBezTo>
                <a:cubicBezTo>
                  <a:pt x="292947" y="20234"/>
                  <a:pt x="0" y="387687"/>
                  <a:pt x="0" y="387687"/>
                </a:cubicBezTo>
                <a:lnTo>
                  <a:pt x="0" y="387687"/>
                </a:lnTo>
              </a:path>
            </a:pathLst>
          </a:custGeom>
          <a:noFill/>
          <a:ln w="38100">
            <a:solidFill>
              <a:schemeClr val="accent1"/>
            </a:solidFill>
            <a:prstDash val="dash"/>
            <a:headEnd type="none" w="med" len="med"/>
            <a:tailEnd type="triangle" w="lg" len="lg"/>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a:extLst>
              <a:ext uri="{FF2B5EF4-FFF2-40B4-BE49-F238E27FC236}">
                <a16:creationId xmlns:a16="http://schemas.microsoft.com/office/drawing/2014/main" id="{7905600D-9F35-433B-E44C-8FA8884BE0B1}"/>
              </a:ext>
            </a:extLst>
          </p:cNvPr>
          <p:cNvSpPr/>
          <p:nvPr/>
        </p:nvSpPr>
        <p:spPr>
          <a:xfrm rot="21245807">
            <a:off x="9401803" y="3056258"/>
            <a:ext cx="942815" cy="325120"/>
          </a:xfrm>
          <a:custGeom>
            <a:avLst/>
            <a:gdLst>
              <a:gd name="connsiteX0" fmla="*/ 985520 w 985520"/>
              <a:gd name="connsiteY0" fmla="*/ 275927 h 387687"/>
              <a:gd name="connsiteX1" fmla="*/ 457200 w 985520"/>
              <a:gd name="connsiteY1" fmla="*/ 1607 h 387687"/>
              <a:gd name="connsiteX2" fmla="*/ 0 w 985520"/>
              <a:gd name="connsiteY2" fmla="*/ 387687 h 387687"/>
              <a:gd name="connsiteX3" fmla="*/ 0 w 985520"/>
              <a:gd name="connsiteY3" fmla="*/ 387687 h 387687"/>
            </a:gdLst>
            <a:ahLst/>
            <a:cxnLst>
              <a:cxn ang="0">
                <a:pos x="connsiteX0" y="connsiteY0"/>
              </a:cxn>
              <a:cxn ang="0">
                <a:pos x="connsiteX1" y="connsiteY1"/>
              </a:cxn>
              <a:cxn ang="0">
                <a:pos x="connsiteX2" y="connsiteY2"/>
              </a:cxn>
              <a:cxn ang="0">
                <a:pos x="connsiteX3" y="connsiteY3"/>
              </a:cxn>
            </a:cxnLst>
            <a:rect l="l" t="t" r="r" b="b"/>
            <a:pathLst>
              <a:path w="985520" h="387687">
                <a:moveTo>
                  <a:pt x="985520" y="275927"/>
                </a:moveTo>
                <a:cubicBezTo>
                  <a:pt x="803486" y="129453"/>
                  <a:pt x="621453" y="-17020"/>
                  <a:pt x="457200" y="1607"/>
                </a:cubicBezTo>
                <a:cubicBezTo>
                  <a:pt x="292947" y="20234"/>
                  <a:pt x="0" y="387687"/>
                  <a:pt x="0" y="387687"/>
                </a:cubicBezTo>
                <a:lnTo>
                  <a:pt x="0" y="387687"/>
                </a:lnTo>
              </a:path>
            </a:pathLst>
          </a:custGeom>
          <a:noFill/>
          <a:ln w="38100">
            <a:solidFill>
              <a:schemeClr val="accent1"/>
            </a:solidFill>
            <a:prstDash val="dash"/>
            <a:headEnd type="none" w="med" len="med"/>
            <a:tailEnd type="triangle" w="lg" len="lg"/>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a:extLst>
              <a:ext uri="{FF2B5EF4-FFF2-40B4-BE49-F238E27FC236}">
                <a16:creationId xmlns:a16="http://schemas.microsoft.com/office/drawing/2014/main" id="{2A2BC4EC-70BA-E2E7-66E5-8E0A79ABE182}"/>
              </a:ext>
            </a:extLst>
          </p:cNvPr>
          <p:cNvSpPr/>
          <p:nvPr/>
        </p:nvSpPr>
        <p:spPr>
          <a:xfrm rot="21245807">
            <a:off x="8348763" y="3189959"/>
            <a:ext cx="942815" cy="325120"/>
          </a:xfrm>
          <a:custGeom>
            <a:avLst/>
            <a:gdLst>
              <a:gd name="connsiteX0" fmla="*/ 985520 w 985520"/>
              <a:gd name="connsiteY0" fmla="*/ 275927 h 387687"/>
              <a:gd name="connsiteX1" fmla="*/ 457200 w 985520"/>
              <a:gd name="connsiteY1" fmla="*/ 1607 h 387687"/>
              <a:gd name="connsiteX2" fmla="*/ 0 w 985520"/>
              <a:gd name="connsiteY2" fmla="*/ 387687 h 387687"/>
              <a:gd name="connsiteX3" fmla="*/ 0 w 985520"/>
              <a:gd name="connsiteY3" fmla="*/ 387687 h 387687"/>
            </a:gdLst>
            <a:ahLst/>
            <a:cxnLst>
              <a:cxn ang="0">
                <a:pos x="connsiteX0" y="connsiteY0"/>
              </a:cxn>
              <a:cxn ang="0">
                <a:pos x="connsiteX1" y="connsiteY1"/>
              </a:cxn>
              <a:cxn ang="0">
                <a:pos x="connsiteX2" y="connsiteY2"/>
              </a:cxn>
              <a:cxn ang="0">
                <a:pos x="connsiteX3" y="connsiteY3"/>
              </a:cxn>
            </a:cxnLst>
            <a:rect l="l" t="t" r="r" b="b"/>
            <a:pathLst>
              <a:path w="985520" h="387687">
                <a:moveTo>
                  <a:pt x="985520" y="275927"/>
                </a:moveTo>
                <a:cubicBezTo>
                  <a:pt x="803486" y="129453"/>
                  <a:pt x="621453" y="-17020"/>
                  <a:pt x="457200" y="1607"/>
                </a:cubicBezTo>
                <a:cubicBezTo>
                  <a:pt x="292947" y="20234"/>
                  <a:pt x="0" y="387687"/>
                  <a:pt x="0" y="387687"/>
                </a:cubicBezTo>
                <a:lnTo>
                  <a:pt x="0" y="387687"/>
                </a:lnTo>
              </a:path>
            </a:pathLst>
          </a:custGeom>
          <a:noFill/>
          <a:ln w="38100">
            <a:solidFill>
              <a:schemeClr val="accent1"/>
            </a:solidFill>
            <a:prstDash val="dash"/>
            <a:headEnd type="none" w="med" len="med"/>
            <a:tailEnd type="triangle" w="lg" len="lg"/>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3">
            <a:extLst>
              <a:ext uri="{FF2B5EF4-FFF2-40B4-BE49-F238E27FC236}">
                <a16:creationId xmlns:a16="http://schemas.microsoft.com/office/drawing/2014/main" id="{9ED795CA-4EC4-E81B-471F-815B7B4AC54E}"/>
              </a:ext>
            </a:extLst>
          </p:cNvPr>
          <p:cNvSpPr/>
          <p:nvPr/>
        </p:nvSpPr>
        <p:spPr>
          <a:xfrm rot="21429811">
            <a:off x="8686241" y="3543661"/>
            <a:ext cx="942815" cy="325120"/>
          </a:xfrm>
          <a:custGeom>
            <a:avLst/>
            <a:gdLst>
              <a:gd name="connsiteX0" fmla="*/ 985520 w 985520"/>
              <a:gd name="connsiteY0" fmla="*/ 275927 h 387687"/>
              <a:gd name="connsiteX1" fmla="*/ 457200 w 985520"/>
              <a:gd name="connsiteY1" fmla="*/ 1607 h 387687"/>
              <a:gd name="connsiteX2" fmla="*/ 0 w 985520"/>
              <a:gd name="connsiteY2" fmla="*/ 387687 h 387687"/>
              <a:gd name="connsiteX3" fmla="*/ 0 w 985520"/>
              <a:gd name="connsiteY3" fmla="*/ 387687 h 387687"/>
            </a:gdLst>
            <a:ahLst/>
            <a:cxnLst>
              <a:cxn ang="0">
                <a:pos x="connsiteX0" y="connsiteY0"/>
              </a:cxn>
              <a:cxn ang="0">
                <a:pos x="connsiteX1" y="connsiteY1"/>
              </a:cxn>
              <a:cxn ang="0">
                <a:pos x="connsiteX2" y="connsiteY2"/>
              </a:cxn>
              <a:cxn ang="0">
                <a:pos x="connsiteX3" y="connsiteY3"/>
              </a:cxn>
            </a:cxnLst>
            <a:rect l="l" t="t" r="r" b="b"/>
            <a:pathLst>
              <a:path w="985520" h="387687">
                <a:moveTo>
                  <a:pt x="985520" y="275927"/>
                </a:moveTo>
                <a:cubicBezTo>
                  <a:pt x="803486" y="129453"/>
                  <a:pt x="621453" y="-17020"/>
                  <a:pt x="457200" y="1607"/>
                </a:cubicBezTo>
                <a:cubicBezTo>
                  <a:pt x="292947" y="20234"/>
                  <a:pt x="0" y="387687"/>
                  <a:pt x="0" y="387687"/>
                </a:cubicBezTo>
                <a:lnTo>
                  <a:pt x="0" y="387687"/>
                </a:lnTo>
              </a:path>
            </a:pathLst>
          </a:custGeom>
          <a:noFill/>
          <a:ln w="38100">
            <a:solidFill>
              <a:schemeClr val="accent1"/>
            </a:solidFill>
            <a:prstDash val="dash"/>
            <a:headEnd type="none" w="med" len="med"/>
            <a:tailEnd type="triangle" w="lg" len="lg"/>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4">
            <a:extLst>
              <a:ext uri="{FF2B5EF4-FFF2-40B4-BE49-F238E27FC236}">
                <a16:creationId xmlns:a16="http://schemas.microsoft.com/office/drawing/2014/main" id="{00E8F6E8-CD9A-8BD7-C1C9-C984DDFD1F16}"/>
              </a:ext>
            </a:extLst>
          </p:cNvPr>
          <p:cNvSpPr/>
          <p:nvPr/>
        </p:nvSpPr>
        <p:spPr>
          <a:xfrm rot="20668850">
            <a:off x="7728351" y="3749643"/>
            <a:ext cx="942815" cy="325120"/>
          </a:xfrm>
          <a:custGeom>
            <a:avLst/>
            <a:gdLst>
              <a:gd name="connsiteX0" fmla="*/ 985520 w 985520"/>
              <a:gd name="connsiteY0" fmla="*/ 275927 h 387687"/>
              <a:gd name="connsiteX1" fmla="*/ 457200 w 985520"/>
              <a:gd name="connsiteY1" fmla="*/ 1607 h 387687"/>
              <a:gd name="connsiteX2" fmla="*/ 0 w 985520"/>
              <a:gd name="connsiteY2" fmla="*/ 387687 h 387687"/>
              <a:gd name="connsiteX3" fmla="*/ 0 w 985520"/>
              <a:gd name="connsiteY3" fmla="*/ 387687 h 387687"/>
            </a:gdLst>
            <a:ahLst/>
            <a:cxnLst>
              <a:cxn ang="0">
                <a:pos x="connsiteX0" y="connsiteY0"/>
              </a:cxn>
              <a:cxn ang="0">
                <a:pos x="connsiteX1" y="connsiteY1"/>
              </a:cxn>
              <a:cxn ang="0">
                <a:pos x="connsiteX2" y="connsiteY2"/>
              </a:cxn>
              <a:cxn ang="0">
                <a:pos x="connsiteX3" y="connsiteY3"/>
              </a:cxn>
            </a:cxnLst>
            <a:rect l="l" t="t" r="r" b="b"/>
            <a:pathLst>
              <a:path w="985520" h="387687">
                <a:moveTo>
                  <a:pt x="985520" y="275927"/>
                </a:moveTo>
                <a:cubicBezTo>
                  <a:pt x="803486" y="129453"/>
                  <a:pt x="621453" y="-17020"/>
                  <a:pt x="457200" y="1607"/>
                </a:cubicBezTo>
                <a:cubicBezTo>
                  <a:pt x="292947" y="20234"/>
                  <a:pt x="0" y="387687"/>
                  <a:pt x="0" y="387687"/>
                </a:cubicBezTo>
                <a:lnTo>
                  <a:pt x="0" y="387687"/>
                </a:lnTo>
              </a:path>
            </a:pathLst>
          </a:custGeom>
          <a:noFill/>
          <a:ln w="38100">
            <a:solidFill>
              <a:schemeClr val="accent1"/>
            </a:solidFill>
            <a:prstDash val="dash"/>
            <a:headEnd type="none" w="med" len="med"/>
            <a:tailEnd type="none" w="lg" len="lg"/>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6">
            <a:extLst>
              <a:ext uri="{FF2B5EF4-FFF2-40B4-BE49-F238E27FC236}">
                <a16:creationId xmlns:a16="http://schemas.microsoft.com/office/drawing/2014/main" id="{96F24BD4-DD7A-698A-503B-9D52E886EA8A}"/>
              </a:ext>
            </a:extLst>
          </p:cNvPr>
          <p:cNvSpPr/>
          <p:nvPr/>
        </p:nvSpPr>
        <p:spPr>
          <a:xfrm>
            <a:off x="7691718" y="3453193"/>
            <a:ext cx="613186" cy="102209"/>
          </a:xfrm>
          <a:custGeom>
            <a:avLst/>
            <a:gdLst>
              <a:gd name="connsiteX0" fmla="*/ 613186 w 613186"/>
              <a:gd name="connsiteY0" fmla="*/ 102209 h 102209"/>
              <a:gd name="connsiteX1" fmla="*/ 177501 w 613186"/>
              <a:gd name="connsiteY1" fmla="*/ 12 h 102209"/>
              <a:gd name="connsiteX2" fmla="*/ 0 w 613186"/>
              <a:gd name="connsiteY2" fmla="*/ 96831 h 102209"/>
            </a:gdLst>
            <a:ahLst/>
            <a:cxnLst>
              <a:cxn ang="0">
                <a:pos x="connsiteX0" y="connsiteY0"/>
              </a:cxn>
              <a:cxn ang="0">
                <a:pos x="connsiteX1" y="connsiteY1"/>
              </a:cxn>
              <a:cxn ang="0">
                <a:pos x="connsiteX2" y="connsiteY2"/>
              </a:cxn>
            </a:cxnLst>
            <a:rect l="l" t="t" r="r" b="b"/>
            <a:pathLst>
              <a:path w="613186" h="102209">
                <a:moveTo>
                  <a:pt x="613186" y="102209"/>
                </a:moveTo>
                <a:cubicBezTo>
                  <a:pt x="446442" y="51558"/>
                  <a:pt x="279699" y="908"/>
                  <a:pt x="177501" y="12"/>
                </a:cubicBezTo>
                <a:cubicBezTo>
                  <a:pt x="75303" y="-884"/>
                  <a:pt x="37651" y="47973"/>
                  <a:pt x="0" y="96831"/>
                </a:cubicBezTo>
              </a:path>
            </a:pathLst>
          </a:custGeom>
          <a:noFill/>
          <a:ln w="38100">
            <a:solidFill>
              <a:schemeClr val="accent1"/>
            </a:solidFill>
            <a:prstDash val="dash"/>
            <a:tailEnd type="none" w="lg" len="lg"/>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17">
            <a:extLst>
              <a:ext uri="{FF2B5EF4-FFF2-40B4-BE49-F238E27FC236}">
                <a16:creationId xmlns:a16="http://schemas.microsoft.com/office/drawing/2014/main" id="{3E08A3E9-0078-AC24-4DC6-72E73692AE05}"/>
              </a:ext>
            </a:extLst>
          </p:cNvPr>
          <p:cNvSpPr/>
          <p:nvPr/>
        </p:nvSpPr>
        <p:spPr>
          <a:xfrm>
            <a:off x="9757186" y="3417046"/>
            <a:ext cx="699247" cy="461086"/>
          </a:xfrm>
          <a:custGeom>
            <a:avLst/>
            <a:gdLst>
              <a:gd name="connsiteX0" fmla="*/ 699247 w 699247"/>
              <a:gd name="connsiteY0" fmla="*/ 68432 h 461086"/>
              <a:gd name="connsiteX1" fmla="*/ 365760 w 699247"/>
              <a:gd name="connsiteY1" fmla="*/ 30780 h 461086"/>
              <a:gd name="connsiteX2" fmla="*/ 0 w 699247"/>
              <a:gd name="connsiteY2" fmla="*/ 461086 h 461086"/>
            </a:gdLst>
            <a:ahLst/>
            <a:cxnLst>
              <a:cxn ang="0">
                <a:pos x="connsiteX0" y="connsiteY0"/>
              </a:cxn>
              <a:cxn ang="0">
                <a:pos x="connsiteX1" y="connsiteY1"/>
              </a:cxn>
              <a:cxn ang="0">
                <a:pos x="connsiteX2" y="connsiteY2"/>
              </a:cxn>
            </a:cxnLst>
            <a:rect l="l" t="t" r="r" b="b"/>
            <a:pathLst>
              <a:path w="699247" h="461086">
                <a:moveTo>
                  <a:pt x="699247" y="68432"/>
                </a:moveTo>
                <a:cubicBezTo>
                  <a:pt x="590774" y="16885"/>
                  <a:pt x="482301" y="-34662"/>
                  <a:pt x="365760" y="30780"/>
                </a:cubicBezTo>
                <a:cubicBezTo>
                  <a:pt x="249219" y="96222"/>
                  <a:pt x="55581" y="394747"/>
                  <a:pt x="0" y="461086"/>
                </a:cubicBezTo>
              </a:path>
            </a:pathLst>
          </a:custGeom>
          <a:noFill/>
          <a:ln w="38100">
            <a:solidFill>
              <a:schemeClr val="accent1"/>
            </a:solidFill>
            <a:prstDash val="dash"/>
            <a:tailEnd type="triangle" w="lg" len="lg"/>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a:extLst>
              <a:ext uri="{FF2B5EF4-FFF2-40B4-BE49-F238E27FC236}">
                <a16:creationId xmlns:a16="http://schemas.microsoft.com/office/drawing/2014/main" id="{8684E01C-A2BF-301E-2586-794403CCBEF4}"/>
              </a:ext>
            </a:extLst>
          </p:cNvPr>
          <p:cNvSpPr/>
          <p:nvPr/>
        </p:nvSpPr>
        <p:spPr>
          <a:xfrm>
            <a:off x="10122946" y="3938280"/>
            <a:ext cx="322729" cy="273339"/>
          </a:xfrm>
          <a:custGeom>
            <a:avLst/>
            <a:gdLst>
              <a:gd name="connsiteX0" fmla="*/ 322729 w 322729"/>
              <a:gd name="connsiteY0" fmla="*/ 4398 h 273339"/>
              <a:gd name="connsiteX1" fmla="*/ 193638 w 322729"/>
              <a:gd name="connsiteY1" fmla="*/ 36671 h 273339"/>
              <a:gd name="connsiteX2" fmla="*/ 0 w 322729"/>
              <a:gd name="connsiteY2" fmla="*/ 273339 h 273339"/>
              <a:gd name="connsiteX3" fmla="*/ 0 w 322729"/>
              <a:gd name="connsiteY3" fmla="*/ 273339 h 273339"/>
            </a:gdLst>
            <a:ahLst/>
            <a:cxnLst>
              <a:cxn ang="0">
                <a:pos x="connsiteX0" y="connsiteY0"/>
              </a:cxn>
              <a:cxn ang="0">
                <a:pos x="connsiteX1" y="connsiteY1"/>
              </a:cxn>
              <a:cxn ang="0">
                <a:pos x="connsiteX2" y="connsiteY2"/>
              </a:cxn>
              <a:cxn ang="0">
                <a:pos x="connsiteX3" y="connsiteY3"/>
              </a:cxn>
            </a:cxnLst>
            <a:rect l="l" t="t" r="r" b="b"/>
            <a:pathLst>
              <a:path w="322729" h="273339">
                <a:moveTo>
                  <a:pt x="322729" y="4398"/>
                </a:moveTo>
                <a:cubicBezTo>
                  <a:pt x="285077" y="-1878"/>
                  <a:pt x="247426" y="-8153"/>
                  <a:pt x="193638" y="36671"/>
                </a:cubicBezTo>
                <a:cubicBezTo>
                  <a:pt x="139850" y="81495"/>
                  <a:pt x="0" y="273339"/>
                  <a:pt x="0" y="273339"/>
                </a:cubicBezTo>
                <a:lnTo>
                  <a:pt x="0" y="273339"/>
                </a:lnTo>
              </a:path>
            </a:pathLst>
          </a:custGeom>
          <a:noFill/>
          <a:ln w="38100">
            <a:solidFill>
              <a:schemeClr val="accent1"/>
            </a:solidFill>
            <a:prstDash val="dash"/>
            <a:tailEnd type="triangle" w="lg" len="lg"/>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98416A7D-8324-30D3-02DA-0C74BF0E9601}"/>
              </a:ext>
            </a:extLst>
          </p:cNvPr>
          <p:cNvSpPr txBox="1"/>
          <p:nvPr/>
        </p:nvSpPr>
        <p:spPr>
          <a:xfrm>
            <a:off x="4306869" y="1942008"/>
            <a:ext cx="2353586" cy="1200329"/>
          </a:xfrm>
          <a:prstGeom prst="rect">
            <a:avLst/>
          </a:prstGeom>
          <a:noFill/>
        </p:spPr>
        <p:txBody>
          <a:bodyPr wrap="square" rtlCol="0">
            <a:spAutoFit/>
          </a:bodyPr>
          <a:lstStyle/>
          <a:p>
            <a:pPr algn="r"/>
            <a:r>
              <a:rPr lang="en-US" sz="2400" b="1" dirty="0">
                <a:solidFill>
                  <a:schemeClr val="accent1"/>
                </a:solidFill>
                <a:latin typeface="Century" panose="02040604050505020304" pitchFamily="18" charset="0"/>
                <a:cs typeface="Calibri" panose="020F0502020204030204" pitchFamily="34" charset="0"/>
              </a:rPr>
              <a:t>Circle of fifths </a:t>
            </a:r>
          </a:p>
          <a:p>
            <a:pPr algn="r"/>
            <a:r>
              <a:rPr lang="en-US" sz="2400" b="1" dirty="0">
                <a:solidFill>
                  <a:schemeClr val="accent1"/>
                </a:solidFill>
                <a:latin typeface="Century" panose="02040604050505020304" pitchFamily="18" charset="0"/>
                <a:cs typeface="Calibri" panose="020F0502020204030204" pitchFamily="34" charset="0"/>
              </a:rPr>
              <a:t>(</a:t>
            </a:r>
            <a:r>
              <a:rPr lang="en-US" sz="2400" b="1" i="1" dirty="0" err="1">
                <a:solidFill>
                  <a:schemeClr val="accent1"/>
                </a:solidFill>
                <a:latin typeface="Century" panose="02040604050505020304" pitchFamily="18" charset="0"/>
                <a:cs typeface="Calibri" panose="020F0502020204030204" pitchFamily="34" charset="0"/>
              </a:rPr>
              <a:t>ngempang</a:t>
            </a:r>
            <a:r>
              <a:rPr lang="en-US" sz="2400" b="1" dirty="0">
                <a:solidFill>
                  <a:schemeClr val="accent1"/>
                </a:solidFill>
                <a:latin typeface="Century" panose="02040604050505020304" pitchFamily="18" charset="0"/>
                <a:cs typeface="Calibri" panose="020F0502020204030204" pitchFamily="34" charset="0"/>
              </a:rPr>
              <a:t>, </a:t>
            </a:r>
            <a:r>
              <a:rPr lang="en-US" sz="2400" b="1" i="1" dirty="0" err="1">
                <a:solidFill>
                  <a:schemeClr val="accent1"/>
                </a:solidFill>
                <a:latin typeface="Century" panose="02040604050505020304" pitchFamily="18" charset="0"/>
                <a:cs typeface="Calibri" panose="020F0502020204030204" pitchFamily="34" charset="0"/>
              </a:rPr>
              <a:t>kempyung</a:t>
            </a:r>
            <a:r>
              <a:rPr lang="en-US" sz="2400" b="1" dirty="0">
                <a:solidFill>
                  <a:schemeClr val="accent1"/>
                </a:solidFill>
                <a:latin typeface="Century" panose="02040604050505020304" pitchFamily="18" charset="0"/>
                <a:cs typeface="Calibri" panose="020F0502020204030204" pitchFamily="34" charset="0"/>
              </a:rPr>
              <a:t>)</a:t>
            </a:r>
          </a:p>
        </p:txBody>
      </p:sp>
    </p:spTree>
    <p:extLst>
      <p:ext uri="{BB962C8B-B14F-4D97-AF65-F5344CB8AC3E}">
        <p14:creationId xmlns:p14="http://schemas.microsoft.com/office/powerpoint/2010/main" val="2460062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right)">
                                      <p:cBhvr>
                                        <p:cTn id="7" dur="500"/>
                                        <p:tgtEl>
                                          <p:spTgt spid="10"/>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right)">
                                      <p:cBhvr>
                                        <p:cTn id="11" dur="500"/>
                                        <p:tgtEl>
                                          <p:spTgt spid="11"/>
                                        </p:tgtEl>
                                      </p:cBhvr>
                                    </p:animEffect>
                                  </p:childTnLst>
                                </p:cTn>
                              </p:par>
                            </p:childTnLst>
                          </p:cTn>
                        </p:par>
                        <p:par>
                          <p:cTn id="12" fill="hold">
                            <p:stCondLst>
                              <p:cond delay="1000"/>
                            </p:stCondLst>
                            <p:childTnLst>
                              <p:par>
                                <p:cTn id="13" presetID="22" presetClass="entr" presetSubtype="2"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right)">
                                      <p:cBhvr>
                                        <p:cTn id="15" dur="500"/>
                                        <p:tgtEl>
                                          <p:spTgt spid="12"/>
                                        </p:tgtEl>
                                      </p:cBhvr>
                                    </p:animEffect>
                                  </p:childTnLst>
                                </p:cTn>
                              </p:par>
                            </p:childTnLst>
                          </p:cTn>
                        </p:par>
                        <p:par>
                          <p:cTn id="16" fill="hold">
                            <p:stCondLst>
                              <p:cond delay="1500"/>
                            </p:stCondLst>
                            <p:childTnLst>
                              <p:par>
                                <p:cTn id="17" presetID="22" presetClass="entr" presetSubtype="2" fill="hold" grpId="0"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right)">
                                      <p:cBhvr>
                                        <p:cTn id="19" dur="250"/>
                                        <p:tgtEl>
                                          <p:spTgt spid="17"/>
                                        </p:tgtEl>
                                      </p:cBhvr>
                                    </p:animEffect>
                                  </p:childTnLst>
                                </p:cTn>
                              </p:par>
                            </p:childTnLst>
                          </p:cTn>
                        </p:par>
                        <p:par>
                          <p:cTn id="20" fill="hold">
                            <p:stCondLst>
                              <p:cond delay="1750"/>
                            </p:stCondLst>
                            <p:childTnLst>
                              <p:par>
                                <p:cTn id="21" presetID="22" presetClass="entr" presetSubtype="2" fill="hold" grpId="0"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right)">
                                      <p:cBhvr>
                                        <p:cTn id="23" dur="250"/>
                                        <p:tgtEl>
                                          <p:spTgt spid="18"/>
                                        </p:tgtEl>
                                      </p:cBhvr>
                                    </p:animEffect>
                                  </p:childTnLst>
                                </p:cTn>
                              </p:par>
                            </p:childTnLst>
                          </p:cTn>
                        </p:par>
                        <p:par>
                          <p:cTn id="24" fill="hold">
                            <p:stCondLst>
                              <p:cond delay="2000"/>
                            </p:stCondLst>
                            <p:childTnLst>
                              <p:par>
                                <p:cTn id="25" presetID="22" presetClass="entr" presetSubtype="2" fill="hold" grpId="0"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right)">
                                      <p:cBhvr>
                                        <p:cTn id="27" dur="500"/>
                                        <p:tgtEl>
                                          <p:spTgt spid="14"/>
                                        </p:tgtEl>
                                      </p:cBhvr>
                                    </p:animEffect>
                                  </p:childTnLst>
                                </p:cTn>
                              </p:par>
                            </p:childTnLst>
                          </p:cTn>
                        </p:par>
                        <p:par>
                          <p:cTn id="28" fill="hold">
                            <p:stCondLst>
                              <p:cond delay="2500"/>
                            </p:stCondLst>
                            <p:childTnLst>
                              <p:par>
                                <p:cTn id="29" presetID="22" presetClass="entr" presetSubtype="2" fill="hold" grpId="0" nodeType="after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wipe(right)">
                                      <p:cBhvr>
                                        <p:cTn id="31" dur="250"/>
                                        <p:tgtEl>
                                          <p:spTgt spid="15"/>
                                        </p:tgtEl>
                                      </p:cBhvr>
                                    </p:animEffect>
                                  </p:childTnLst>
                                </p:cTn>
                              </p:par>
                            </p:childTnLst>
                          </p:cTn>
                        </p:par>
                        <p:par>
                          <p:cTn id="32" fill="hold">
                            <p:stCondLst>
                              <p:cond delay="2750"/>
                            </p:stCondLst>
                            <p:childTnLst>
                              <p:par>
                                <p:cTn id="33" presetID="22" presetClass="entr" presetSubtype="2" fill="hold" grpId="0" nodeType="after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wipe(right)">
                                      <p:cBhvr>
                                        <p:cTn id="35" dur="250"/>
                                        <p:tgtEl>
                                          <p:spTgt spid="19"/>
                                        </p:tgtEl>
                                      </p:cBhvr>
                                    </p:animEffect>
                                  </p:childTnLst>
                                </p:cTn>
                              </p:par>
                            </p:childTnLst>
                          </p:cTn>
                        </p:par>
                        <p:par>
                          <p:cTn id="36" fill="hold">
                            <p:stCondLst>
                              <p:cond delay="3000"/>
                            </p:stCondLst>
                            <p:childTnLst>
                              <p:par>
                                <p:cTn id="37" presetID="12" presetClass="entr" presetSubtype="2" fill="hold" grpId="0" nodeType="afterEffect">
                                  <p:stCondLst>
                                    <p:cond delay="0"/>
                                  </p:stCondLst>
                                  <p:childTnLst>
                                    <p:set>
                                      <p:cBhvr>
                                        <p:cTn id="38" dur="1" fill="hold">
                                          <p:stCondLst>
                                            <p:cond delay="0"/>
                                          </p:stCondLst>
                                        </p:cTn>
                                        <p:tgtEl>
                                          <p:spTgt spid="20"/>
                                        </p:tgtEl>
                                        <p:attrNameLst>
                                          <p:attrName>style.visibility</p:attrName>
                                        </p:attrNameLst>
                                      </p:cBhvr>
                                      <p:to>
                                        <p:strVal val="visible"/>
                                      </p:to>
                                    </p:set>
                                    <p:anim calcmode="lin" valueType="num">
                                      <p:cBhvr additive="base">
                                        <p:cTn id="39" dur="500"/>
                                        <p:tgtEl>
                                          <p:spTgt spid="20"/>
                                        </p:tgtEl>
                                        <p:attrNameLst>
                                          <p:attrName>ppt_x</p:attrName>
                                        </p:attrNameLst>
                                      </p:cBhvr>
                                      <p:tavLst>
                                        <p:tav tm="0">
                                          <p:val>
                                            <p:strVal val="#ppt_x+#ppt_w*1.125000"/>
                                          </p:val>
                                        </p:tav>
                                        <p:tav tm="100000">
                                          <p:val>
                                            <p:strVal val="#ppt_x"/>
                                          </p:val>
                                        </p:tav>
                                      </p:tavLst>
                                    </p:anim>
                                    <p:animEffect transition="in" filter="wipe(left)">
                                      <p:cBhvr>
                                        <p:cTn id="4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4" grpId="0" animBg="1"/>
      <p:bldP spid="15" grpId="0" animBg="1"/>
      <p:bldP spid="17" grpId="0" animBg="1"/>
      <p:bldP spid="18" grpId="0" animBg="1"/>
      <p:bldP spid="19" grpId="0" animBg="1"/>
      <p:bldP spid="2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737CAA-C435-1A36-BBB6-184E89CC33E8}"/>
              </a:ext>
            </a:extLst>
          </p:cNvPr>
          <p:cNvSpPr>
            <a:spLocks noGrp="1"/>
          </p:cNvSpPr>
          <p:nvPr>
            <p:ph type="ctrTitle"/>
          </p:nvPr>
        </p:nvSpPr>
        <p:spPr>
          <a:xfrm>
            <a:off x="1524000" y="1122363"/>
            <a:ext cx="9144000" cy="1389343"/>
          </a:xfrm>
        </p:spPr>
        <p:txBody>
          <a:bodyPr/>
          <a:lstStyle/>
          <a:p>
            <a:r>
              <a:rPr lang="en-US" dirty="0"/>
              <a:t>Meter</a:t>
            </a:r>
          </a:p>
        </p:txBody>
      </p:sp>
      <p:sp>
        <p:nvSpPr>
          <p:cNvPr id="4" name="Date Placeholder 3">
            <a:extLst>
              <a:ext uri="{FF2B5EF4-FFF2-40B4-BE49-F238E27FC236}">
                <a16:creationId xmlns:a16="http://schemas.microsoft.com/office/drawing/2014/main" id="{B364576B-457D-ACA1-4792-56726096A95C}"/>
              </a:ext>
            </a:extLst>
          </p:cNvPr>
          <p:cNvSpPr>
            <a:spLocks noGrp="1"/>
          </p:cNvSpPr>
          <p:nvPr>
            <p:ph type="dt" sz="half" idx="10"/>
          </p:nvPr>
        </p:nvSpPr>
        <p:spPr/>
        <p:txBody>
          <a:bodyPr/>
          <a:lstStyle/>
          <a:p>
            <a:r>
              <a:rPr lang="en-US"/>
              <a:t>Northeastern Leading Voices Mar. 2026</a:t>
            </a:r>
            <a:endParaRPr lang="en-US" dirty="0"/>
          </a:p>
        </p:txBody>
      </p:sp>
      <p:sp>
        <p:nvSpPr>
          <p:cNvPr id="5" name="Footer Placeholder 4">
            <a:extLst>
              <a:ext uri="{FF2B5EF4-FFF2-40B4-BE49-F238E27FC236}">
                <a16:creationId xmlns:a16="http://schemas.microsoft.com/office/drawing/2014/main" id="{5E9744AF-CB03-21F3-4FA1-E24E870CCCED}"/>
              </a:ext>
            </a:extLst>
          </p:cNvPr>
          <p:cNvSpPr>
            <a:spLocks noGrp="1"/>
          </p:cNvSpPr>
          <p:nvPr>
            <p:ph type="ftr" sz="quarter" idx="11"/>
          </p:nvPr>
        </p:nvSpPr>
        <p:spPr/>
        <p:txBody>
          <a:bodyPr/>
          <a:lstStyle/>
          <a:p>
            <a:r>
              <a:rPr lang="en-US"/>
              <a:t>Antiblackness in Foundational Concepts</a:t>
            </a:r>
            <a:endParaRPr lang="en-US" dirty="0"/>
          </a:p>
        </p:txBody>
      </p:sp>
      <p:sp>
        <p:nvSpPr>
          <p:cNvPr id="6" name="Slide Number Placeholder 5">
            <a:extLst>
              <a:ext uri="{FF2B5EF4-FFF2-40B4-BE49-F238E27FC236}">
                <a16:creationId xmlns:a16="http://schemas.microsoft.com/office/drawing/2014/main" id="{BCD7BCC2-67BA-14E5-4025-A47EB0599C3E}"/>
              </a:ext>
            </a:extLst>
          </p:cNvPr>
          <p:cNvSpPr>
            <a:spLocks noGrp="1"/>
          </p:cNvSpPr>
          <p:nvPr>
            <p:ph type="sldNum" sz="quarter" idx="12"/>
          </p:nvPr>
        </p:nvSpPr>
        <p:spPr/>
        <p:txBody>
          <a:bodyPr/>
          <a:lstStyle/>
          <a:p>
            <a:r>
              <a:rPr lang="en-US">
                <a:latin typeface="Century" panose="02040604050505020304" pitchFamily="18" charset="0"/>
              </a:rPr>
              <a:t>Jason Yust, Boston Univ.          </a:t>
            </a:r>
            <a:fld id="{6950D593-2953-924C-A0DA-F3B17E0E49C7}" type="slidenum">
              <a:rPr lang="en-US" smtClean="0">
                <a:latin typeface="Century" panose="02040604050505020304" pitchFamily="18" charset="0"/>
              </a:rPr>
              <a:pPr/>
              <a:t>24</a:t>
            </a:fld>
            <a:endParaRPr lang="en-US" dirty="0">
              <a:latin typeface="Century" panose="02040604050505020304" pitchFamily="18" charset="0"/>
            </a:endParaRPr>
          </a:p>
        </p:txBody>
      </p:sp>
      <p:pic>
        <p:nvPicPr>
          <p:cNvPr id="7" name="Picture 6">
            <a:extLst>
              <a:ext uri="{FF2B5EF4-FFF2-40B4-BE49-F238E27FC236}">
                <a16:creationId xmlns:a16="http://schemas.microsoft.com/office/drawing/2014/main" id="{F3947732-8F34-31CB-6F14-8D07551509F9}"/>
              </a:ext>
            </a:extLst>
          </p:cNvPr>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artisticPastelsSmooth/>
                    </a14:imgEffect>
                  </a14:imgLayer>
                </a14:imgProps>
              </a:ext>
            </a:extLst>
          </a:blip>
          <a:stretch>
            <a:fillRect/>
          </a:stretch>
        </p:blipFill>
        <p:spPr>
          <a:xfrm>
            <a:off x="3098317" y="2332110"/>
            <a:ext cx="6250008" cy="2159689"/>
          </a:xfrm>
          <a:prstGeom prst="rect">
            <a:avLst/>
          </a:prstGeom>
        </p:spPr>
      </p:pic>
    </p:spTree>
    <p:extLst>
      <p:ext uri="{BB962C8B-B14F-4D97-AF65-F5344CB8AC3E}">
        <p14:creationId xmlns:p14="http://schemas.microsoft.com/office/powerpoint/2010/main" val="20572820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5704F3-1A99-B868-1FB1-DA5FB28B7B12}"/>
              </a:ext>
            </a:extLst>
          </p:cNvPr>
          <p:cNvSpPr>
            <a:spLocks noGrp="1"/>
          </p:cNvSpPr>
          <p:nvPr>
            <p:ph type="title"/>
          </p:nvPr>
        </p:nvSpPr>
        <p:spPr/>
        <p:txBody>
          <a:bodyPr/>
          <a:lstStyle/>
          <a:p>
            <a:r>
              <a:rPr lang="en-US" dirty="0"/>
              <a:t>Meter: Conceptual features</a:t>
            </a:r>
          </a:p>
        </p:txBody>
      </p:sp>
      <p:sp>
        <p:nvSpPr>
          <p:cNvPr id="4" name="Date Placeholder 3">
            <a:extLst>
              <a:ext uri="{FF2B5EF4-FFF2-40B4-BE49-F238E27FC236}">
                <a16:creationId xmlns:a16="http://schemas.microsoft.com/office/drawing/2014/main" id="{0F7988F5-7E36-2F3E-B898-63A63534AFD5}"/>
              </a:ext>
            </a:extLst>
          </p:cNvPr>
          <p:cNvSpPr>
            <a:spLocks noGrp="1"/>
          </p:cNvSpPr>
          <p:nvPr>
            <p:ph type="dt" sz="half" idx="10"/>
          </p:nvPr>
        </p:nvSpPr>
        <p:spPr/>
        <p:txBody>
          <a:bodyPr/>
          <a:lstStyle/>
          <a:p>
            <a:r>
              <a:rPr lang="en-US"/>
              <a:t>Northeastern Leading Voices Mar. 2026</a:t>
            </a:r>
            <a:endParaRPr lang="en-US" dirty="0"/>
          </a:p>
        </p:txBody>
      </p:sp>
      <p:sp>
        <p:nvSpPr>
          <p:cNvPr id="5" name="Footer Placeholder 4">
            <a:extLst>
              <a:ext uri="{FF2B5EF4-FFF2-40B4-BE49-F238E27FC236}">
                <a16:creationId xmlns:a16="http://schemas.microsoft.com/office/drawing/2014/main" id="{EC4BC124-E778-FF97-0E46-7A9AAA9CF89D}"/>
              </a:ext>
            </a:extLst>
          </p:cNvPr>
          <p:cNvSpPr>
            <a:spLocks noGrp="1"/>
          </p:cNvSpPr>
          <p:nvPr>
            <p:ph type="ftr" sz="quarter" idx="11"/>
          </p:nvPr>
        </p:nvSpPr>
        <p:spPr/>
        <p:txBody>
          <a:bodyPr/>
          <a:lstStyle/>
          <a:p>
            <a:r>
              <a:rPr lang="en-US"/>
              <a:t>Antiblackness in Foundational Concepts</a:t>
            </a:r>
            <a:endParaRPr lang="en-US" dirty="0"/>
          </a:p>
        </p:txBody>
      </p:sp>
      <p:sp>
        <p:nvSpPr>
          <p:cNvPr id="6" name="Slide Number Placeholder 5">
            <a:extLst>
              <a:ext uri="{FF2B5EF4-FFF2-40B4-BE49-F238E27FC236}">
                <a16:creationId xmlns:a16="http://schemas.microsoft.com/office/drawing/2014/main" id="{9BAEB9AE-055F-9F09-9C01-E67688F451F3}"/>
              </a:ext>
            </a:extLst>
          </p:cNvPr>
          <p:cNvSpPr>
            <a:spLocks noGrp="1"/>
          </p:cNvSpPr>
          <p:nvPr>
            <p:ph type="sldNum" sz="quarter" idx="12"/>
          </p:nvPr>
        </p:nvSpPr>
        <p:spPr/>
        <p:txBody>
          <a:bodyPr/>
          <a:lstStyle/>
          <a:p>
            <a:r>
              <a:rPr lang="en-US">
                <a:latin typeface="Century" panose="02040604050505020304" pitchFamily="18" charset="0"/>
              </a:rPr>
              <a:t>Jason Yust, Boston Univ.          </a:t>
            </a:r>
            <a:fld id="{6950D593-2953-924C-A0DA-F3B17E0E49C7}" type="slidenum">
              <a:rPr lang="en-US" smtClean="0">
                <a:latin typeface="Century" panose="02040604050505020304" pitchFamily="18" charset="0"/>
              </a:rPr>
              <a:pPr/>
              <a:t>25</a:t>
            </a:fld>
            <a:endParaRPr lang="en-US" dirty="0">
              <a:latin typeface="Century" panose="02040604050505020304" pitchFamily="18" charset="0"/>
            </a:endParaRPr>
          </a:p>
        </p:txBody>
      </p:sp>
      <p:sp>
        <p:nvSpPr>
          <p:cNvPr id="9" name="Rectangle 8">
            <a:extLst>
              <a:ext uri="{FF2B5EF4-FFF2-40B4-BE49-F238E27FC236}">
                <a16:creationId xmlns:a16="http://schemas.microsoft.com/office/drawing/2014/main" id="{18C349BF-D038-700D-5778-866B0D2CB017}"/>
              </a:ext>
            </a:extLst>
          </p:cNvPr>
          <p:cNvSpPr/>
          <p:nvPr/>
        </p:nvSpPr>
        <p:spPr>
          <a:xfrm>
            <a:off x="3750532" y="3421567"/>
            <a:ext cx="4994696" cy="1671187"/>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v</a:t>
            </a:r>
          </a:p>
        </p:txBody>
      </p:sp>
      <p:sp>
        <p:nvSpPr>
          <p:cNvPr id="10" name="Rectangle 9">
            <a:extLst>
              <a:ext uri="{FF2B5EF4-FFF2-40B4-BE49-F238E27FC236}">
                <a16:creationId xmlns:a16="http://schemas.microsoft.com/office/drawing/2014/main" id="{002C27CB-CE27-F29E-9762-FC86E1998C02}"/>
              </a:ext>
            </a:extLst>
          </p:cNvPr>
          <p:cNvSpPr/>
          <p:nvPr/>
        </p:nvSpPr>
        <p:spPr>
          <a:xfrm>
            <a:off x="3233271" y="2487870"/>
            <a:ext cx="5644109" cy="786168"/>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ontent Placeholder 2">
            <a:extLst>
              <a:ext uri="{FF2B5EF4-FFF2-40B4-BE49-F238E27FC236}">
                <a16:creationId xmlns:a16="http://schemas.microsoft.com/office/drawing/2014/main" id="{FDA35A9A-5A69-ED1C-D404-A94E1C918174}"/>
              </a:ext>
            </a:extLst>
          </p:cNvPr>
          <p:cNvSpPr>
            <a:spLocks noGrp="1"/>
          </p:cNvSpPr>
          <p:nvPr>
            <p:ph idx="1"/>
          </p:nvPr>
        </p:nvSpPr>
        <p:spPr>
          <a:xfrm>
            <a:off x="419100" y="678740"/>
            <a:ext cx="11582400" cy="1023985"/>
          </a:xfrm>
        </p:spPr>
        <p:txBody>
          <a:bodyPr>
            <a:noAutofit/>
          </a:bodyPr>
          <a:lstStyle/>
          <a:p>
            <a:pPr marL="0" indent="0" algn="ctr">
              <a:buNone/>
            </a:pPr>
            <a:r>
              <a:rPr lang="en-US" sz="2400" dirty="0"/>
              <a:t>The concept of </a:t>
            </a:r>
            <a:r>
              <a:rPr lang="en-US" sz="2400" b="1" dirty="0"/>
              <a:t>meter</a:t>
            </a:r>
            <a:r>
              <a:rPr lang="en-US" sz="2400" dirty="0"/>
              <a:t> originates as a feature of European notation.</a:t>
            </a:r>
          </a:p>
          <a:p>
            <a:pPr marL="0" indent="0" algn="ctr">
              <a:buNone/>
            </a:pPr>
            <a:r>
              <a:rPr lang="en-US" sz="2400" dirty="0"/>
              <a:t>Features associated with it come from the needs and constraints of notation:</a:t>
            </a:r>
          </a:p>
        </p:txBody>
      </p:sp>
      <p:sp>
        <p:nvSpPr>
          <p:cNvPr id="12" name="TextBox 11">
            <a:extLst>
              <a:ext uri="{FF2B5EF4-FFF2-40B4-BE49-F238E27FC236}">
                <a16:creationId xmlns:a16="http://schemas.microsoft.com/office/drawing/2014/main" id="{8D087757-06FC-5334-CD7E-66CCDD38F9A7}"/>
              </a:ext>
            </a:extLst>
          </p:cNvPr>
          <p:cNvSpPr txBox="1"/>
          <p:nvPr/>
        </p:nvSpPr>
        <p:spPr>
          <a:xfrm>
            <a:off x="906902" y="1827297"/>
            <a:ext cx="10134600" cy="461665"/>
          </a:xfrm>
          <a:prstGeom prst="rect">
            <a:avLst/>
          </a:prstGeom>
          <a:noFill/>
        </p:spPr>
        <p:txBody>
          <a:bodyPr wrap="square" rtlCol="0">
            <a:spAutoFit/>
          </a:bodyPr>
          <a:lstStyle/>
          <a:p>
            <a:pPr algn="ctr"/>
            <a:r>
              <a:rPr lang="en-US" sz="2400" dirty="0">
                <a:latin typeface="Century" panose="02040604050505020304" pitchFamily="18" charset="0"/>
              </a:rPr>
              <a:t>• </a:t>
            </a:r>
            <a:r>
              <a:rPr lang="en-US" sz="2400" dirty="0">
                <a:solidFill>
                  <a:schemeClr val="accent1"/>
                </a:solidFill>
                <a:latin typeface="Century" panose="02040604050505020304" pitchFamily="18" charset="0"/>
              </a:rPr>
              <a:t>Time-discreteness</a:t>
            </a:r>
            <a:r>
              <a:rPr lang="en-US" sz="2400" dirty="0">
                <a:latin typeface="Century" panose="02040604050505020304" pitchFamily="18" charset="0"/>
              </a:rPr>
              <a:t>		• </a:t>
            </a:r>
            <a:r>
              <a:rPr lang="en-US" sz="2400" dirty="0">
                <a:solidFill>
                  <a:schemeClr val="accent6"/>
                </a:solidFill>
                <a:latin typeface="Century" panose="02040604050505020304" pitchFamily="18" charset="0"/>
              </a:rPr>
              <a:t>Isochrony</a:t>
            </a:r>
            <a:r>
              <a:rPr lang="en-US" sz="2400" dirty="0">
                <a:latin typeface="Century" panose="02040604050505020304" pitchFamily="18" charset="0"/>
              </a:rPr>
              <a:t>		•  </a:t>
            </a:r>
            <a:r>
              <a:rPr lang="en-US" sz="2400" dirty="0">
                <a:solidFill>
                  <a:srgbClr val="C00000"/>
                </a:solidFill>
                <a:latin typeface="Century" panose="02040604050505020304" pitchFamily="18" charset="0"/>
              </a:rPr>
              <a:t>Hierarchy</a:t>
            </a:r>
          </a:p>
        </p:txBody>
      </p:sp>
      <p:sp>
        <p:nvSpPr>
          <p:cNvPr id="13" name="TextBox 12">
            <a:extLst>
              <a:ext uri="{FF2B5EF4-FFF2-40B4-BE49-F238E27FC236}">
                <a16:creationId xmlns:a16="http://schemas.microsoft.com/office/drawing/2014/main" id="{F7EB7582-F148-77F1-4AFB-FD59A83F3095}"/>
              </a:ext>
            </a:extLst>
          </p:cNvPr>
          <p:cNvSpPr txBox="1"/>
          <p:nvPr/>
        </p:nvSpPr>
        <p:spPr>
          <a:xfrm>
            <a:off x="3824395" y="2487870"/>
            <a:ext cx="5052986" cy="707886"/>
          </a:xfrm>
          <a:prstGeom prst="rect">
            <a:avLst/>
          </a:prstGeom>
          <a:noFill/>
        </p:spPr>
        <p:txBody>
          <a:bodyPr wrap="square" rtlCol="0">
            <a:spAutoFit/>
          </a:bodyPr>
          <a:lstStyle/>
          <a:p>
            <a:r>
              <a:rPr lang="en-US" sz="3000" dirty="0">
                <a:latin typeface="Helsinki Text Std" panose="02000400000000000000" pitchFamily="2" charset="77"/>
              </a:rPr>
              <a:t>h     q  </a:t>
            </a:r>
            <a:r>
              <a:rPr lang="en-US" sz="3000" dirty="0" err="1">
                <a:latin typeface="Helsinki Text Std" panose="02000400000000000000" pitchFamily="2" charset="77"/>
              </a:rPr>
              <a:t>iq</a:t>
            </a:r>
            <a:r>
              <a:rPr lang="en-US" sz="3000" dirty="0">
                <a:latin typeface="Helsinki Text Std" panose="02000400000000000000" pitchFamily="2" charset="77"/>
              </a:rPr>
              <a:t> </a:t>
            </a:r>
            <a:r>
              <a:rPr lang="en-US" sz="4000" dirty="0">
                <a:latin typeface="Times New Roman" panose="02020603050405020304" pitchFamily="18" charset="0"/>
                <a:cs typeface="Times New Roman" panose="02020603050405020304" pitchFamily="18" charset="0"/>
              </a:rPr>
              <a:t>|</a:t>
            </a:r>
            <a:r>
              <a:rPr lang="en-US" sz="800" dirty="0">
                <a:latin typeface="Helsinki Text Std" panose="02000400000000000000" pitchFamily="2" charset="77"/>
                <a:cs typeface="Times New Roman" panose="02020603050405020304" pitchFamily="18" charset="0"/>
              </a:rPr>
              <a:t> </a:t>
            </a:r>
            <a:r>
              <a:rPr lang="en-US" sz="3000" dirty="0">
                <a:latin typeface="Helsinki Text Std" panose="02000400000000000000" pitchFamily="2" charset="77"/>
              </a:rPr>
              <a:t>q  q  h     </a:t>
            </a:r>
            <a:r>
              <a:rPr lang="en-US" sz="4000" dirty="0">
                <a:latin typeface="Times New Roman" panose="02020603050405020304" pitchFamily="18" charset="0"/>
                <a:cs typeface="Times New Roman" panose="02020603050405020304" pitchFamily="18" charset="0"/>
              </a:rPr>
              <a:t>|</a:t>
            </a:r>
            <a:endParaRPr lang="en-US" sz="4000" dirty="0">
              <a:latin typeface="Helsinki Text Std" panose="02000400000000000000" pitchFamily="2" charset="77"/>
            </a:endParaRPr>
          </a:p>
        </p:txBody>
      </p:sp>
      <p:sp>
        <p:nvSpPr>
          <p:cNvPr id="14" name="TextBox 13">
            <a:extLst>
              <a:ext uri="{FF2B5EF4-FFF2-40B4-BE49-F238E27FC236}">
                <a16:creationId xmlns:a16="http://schemas.microsoft.com/office/drawing/2014/main" id="{E1B2097C-6D85-62F4-8E7B-28310AC15E1A}"/>
              </a:ext>
            </a:extLst>
          </p:cNvPr>
          <p:cNvSpPr txBox="1"/>
          <p:nvPr/>
        </p:nvSpPr>
        <p:spPr>
          <a:xfrm>
            <a:off x="3329071" y="2489306"/>
            <a:ext cx="320922" cy="646331"/>
          </a:xfrm>
          <a:prstGeom prst="rect">
            <a:avLst/>
          </a:prstGeom>
          <a:noFill/>
        </p:spPr>
        <p:txBody>
          <a:bodyPr wrap="square" rtlCol="0">
            <a:spAutoFit/>
          </a:bodyPr>
          <a:lstStyle/>
          <a:p>
            <a:r>
              <a:rPr lang="en-US" b="1" dirty="0"/>
              <a:t>4</a:t>
            </a:r>
          </a:p>
          <a:p>
            <a:r>
              <a:rPr lang="en-US" b="1" dirty="0"/>
              <a:t>4</a:t>
            </a:r>
          </a:p>
        </p:txBody>
      </p:sp>
      <p:pic>
        <p:nvPicPr>
          <p:cNvPr id="15" name="Picture 14">
            <a:extLst>
              <a:ext uri="{FF2B5EF4-FFF2-40B4-BE49-F238E27FC236}">
                <a16:creationId xmlns:a16="http://schemas.microsoft.com/office/drawing/2014/main" id="{6C270BAF-3D87-6D5F-160B-D9A4E909F63B}"/>
              </a:ext>
            </a:extLst>
          </p:cNvPr>
          <p:cNvPicPr>
            <a:picLocks noChangeAspect="1"/>
          </p:cNvPicPr>
          <p:nvPr/>
        </p:nvPicPr>
        <p:blipFill>
          <a:blip r:embed="rId2"/>
          <a:stretch>
            <a:fillRect/>
          </a:stretch>
        </p:blipFill>
        <p:spPr>
          <a:xfrm>
            <a:off x="3885447" y="3486015"/>
            <a:ext cx="4726029" cy="903506"/>
          </a:xfrm>
          <a:prstGeom prst="rect">
            <a:avLst/>
          </a:prstGeom>
        </p:spPr>
      </p:pic>
      <p:cxnSp>
        <p:nvCxnSpPr>
          <p:cNvPr id="16" name="Straight Arrow Connector 15">
            <a:extLst>
              <a:ext uri="{FF2B5EF4-FFF2-40B4-BE49-F238E27FC236}">
                <a16:creationId xmlns:a16="http://schemas.microsoft.com/office/drawing/2014/main" id="{A3B445C6-7B93-D57B-4BEF-C5A794C5D524}"/>
              </a:ext>
            </a:extLst>
          </p:cNvPr>
          <p:cNvCxnSpPr>
            <a:cxnSpLocks/>
          </p:cNvCxnSpPr>
          <p:nvPr/>
        </p:nvCxnSpPr>
        <p:spPr>
          <a:xfrm>
            <a:off x="3991972" y="3059073"/>
            <a:ext cx="34173" cy="466027"/>
          </a:xfrm>
          <a:prstGeom prst="straightConnector1">
            <a:avLst/>
          </a:prstGeom>
          <a:ln w="28575">
            <a:tailEnd type="triangle" w="lg" len="lg"/>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3EB2DA9C-0943-6FF2-70FE-7FEA6DA52B94}"/>
              </a:ext>
            </a:extLst>
          </p:cNvPr>
          <p:cNvCxnSpPr>
            <a:cxnSpLocks/>
          </p:cNvCxnSpPr>
          <p:nvPr/>
        </p:nvCxnSpPr>
        <p:spPr>
          <a:xfrm>
            <a:off x="5105665" y="3059073"/>
            <a:ext cx="34173" cy="466027"/>
          </a:xfrm>
          <a:prstGeom prst="straightConnector1">
            <a:avLst/>
          </a:prstGeom>
          <a:ln w="28575">
            <a:tailEnd type="triangle" w="lg" len="lg"/>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B96CA65E-6F8C-1291-52FF-F0D4BC11124A}"/>
              </a:ext>
            </a:extLst>
          </p:cNvPr>
          <p:cNvCxnSpPr>
            <a:cxnSpLocks/>
          </p:cNvCxnSpPr>
          <p:nvPr/>
        </p:nvCxnSpPr>
        <p:spPr>
          <a:xfrm>
            <a:off x="5638954" y="3075649"/>
            <a:ext cx="34173" cy="466027"/>
          </a:xfrm>
          <a:prstGeom prst="straightConnector1">
            <a:avLst/>
          </a:prstGeom>
          <a:ln w="28575">
            <a:tailEnd type="triangle" w="lg" len="lg"/>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C681F254-DD6F-8061-248F-E954177183F1}"/>
              </a:ext>
            </a:extLst>
          </p:cNvPr>
          <p:cNvCxnSpPr>
            <a:cxnSpLocks/>
          </p:cNvCxnSpPr>
          <p:nvPr/>
        </p:nvCxnSpPr>
        <p:spPr>
          <a:xfrm>
            <a:off x="5899320" y="3059073"/>
            <a:ext cx="34173" cy="466027"/>
          </a:xfrm>
          <a:prstGeom prst="straightConnector1">
            <a:avLst/>
          </a:prstGeom>
          <a:ln w="28575">
            <a:tailEnd type="triangle" w="lg" len="lg"/>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E6CCD813-E260-9D86-3AA6-9FEEE5E1F3C4}"/>
              </a:ext>
            </a:extLst>
          </p:cNvPr>
          <p:cNvCxnSpPr>
            <a:cxnSpLocks/>
          </p:cNvCxnSpPr>
          <p:nvPr/>
        </p:nvCxnSpPr>
        <p:spPr>
          <a:xfrm flipH="1">
            <a:off x="6264251" y="3075649"/>
            <a:ext cx="86637" cy="427505"/>
          </a:xfrm>
          <a:prstGeom prst="straightConnector1">
            <a:avLst/>
          </a:prstGeom>
          <a:ln w="28575">
            <a:tailEnd type="triangle" w="lg" len="lg"/>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B18802F4-01A1-58E0-7921-1E8564CA3B5A}"/>
              </a:ext>
            </a:extLst>
          </p:cNvPr>
          <p:cNvCxnSpPr>
            <a:cxnSpLocks/>
          </p:cNvCxnSpPr>
          <p:nvPr/>
        </p:nvCxnSpPr>
        <p:spPr>
          <a:xfrm flipH="1">
            <a:off x="6835614" y="3072345"/>
            <a:ext cx="86637" cy="427505"/>
          </a:xfrm>
          <a:prstGeom prst="straightConnector1">
            <a:avLst/>
          </a:prstGeom>
          <a:ln w="28575">
            <a:tailEnd type="triangle" w="lg" len="lg"/>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2A8B81F3-1A96-3DA5-E0EE-44DF10A3E08F}"/>
              </a:ext>
            </a:extLst>
          </p:cNvPr>
          <p:cNvCxnSpPr>
            <a:cxnSpLocks/>
          </p:cNvCxnSpPr>
          <p:nvPr/>
        </p:nvCxnSpPr>
        <p:spPr>
          <a:xfrm flipH="1">
            <a:off x="7373633" y="3072345"/>
            <a:ext cx="86637" cy="427505"/>
          </a:xfrm>
          <a:prstGeom prst="straightConnector1">
            <a:avLst/>
          </a:prstGeom>
          <a:ln w="28575">
            <a:tailEnd type="triangle" w="lg" len="lg"/>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68AAFD72-6F61-F5A9-5CFF-BB58FD7F050E}"/>
              </a:ext>
            </a:extLst>
          </p:cNvPr>
          <p:cNvCxnSpPr>
            <a:cxnSpLocks/>
          </p:cNvCxnSpPr>
          <p:nvPr/>
        </p:nvCxnSpPr>
        <p:spPr>
          <a:xfrm>
            <a:off x="4822812" y="4693615"/>
            <a:ext cx="2851297" cy="11857"/>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2A153361-1F76-1BF6-30DC-C031DC3E36BA}"/>
              </a:ext>
            </a:extLst>
          </p:cNvPr>
          <p:cNvSpPr txBox="1"/>
          <p:nvPr/>
        </p:nvSpPr>
        <p:spPr>
          <a:xfrm>
            <a:off x="5899320" y="4693615"/>
            <a:ext cx="689612" cy="369332"/>
          </a:xfrm>
          <a:prstGeom prst="rect">
            <a:avLst/>
          </a:prstGeom>
          <a:noFill/>
          <a:ln>
            <a:noFill/>
          </a:ln>
        </p:spPr>
        <p:txBody>
          <a:bodyPr wrap="square" rtlCol="0">
            <a:spAutoFit/>
          </a:bodyPr>
          <a:lstStyle/>
          <a:p>
            <a:r>
              <a:rPr lang="en-US" dirty="0"/>
              <a:t>Time</a:t>
            </a:r>
          </a:p>
        </p:txBody>
      </p:sp>
      <p:cxnSp>
        <p:nvCxnSpPr>
          <p:cNvPr id="25" name="Straight Arrow Connector 24">
            <a:extLst>
              <a:ext uri="{FF2B5EF4-FFF2-40B4-BE49-F238E27FC236}">
                <a16:creationId xmlns:a16="http://schemas.microsoft.com/office/drawing/2014/main" id="{767C904A-0FC6-F95F-E80F-6A6BBAC6E965}"/>
              </a:ext>
            </a:extLst>
          </p:cNvPr>
          <p:cNvCxnSpPr>
            <a:cxnSpLocks/>
          </p:cNvCxnSpPr>
          <p:nvPr/>
        </p:nvCxnSpPr>
        <p:spPr>
          <a:xfrm flipV="1">
            <a:off x="4074185" y="3829982"/>
            <a:ext cx="2097131" cy="1198"/>
          </a:xfrm>
          <a:prstGeom prst="straightConnector1">
            <a:avLst/>
          </a:prstGeom>
          <a:ln w="28575">
            <a:solidFill>
              <a:schemeClr val="accent6"/>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37EE6C8A-D1FC-E1A5-2CEA-02975DD93650}"/>
              </a:ext>
            </a:extLst>
          </p:cNvPr>
          <p:cNvCxnSpPr>
            <a:cxnSpLocks/>
          </p:cNvCxnSpPr>
          <p:nvPr/>
        </p:nvCxnSpPr>
        <p:spPr>
          <a:xfrm flipV="1">
            <a:off x="4091272" y="4175147"/>
            <a:ext cx="448038" cy="1198"/>
          </a:xfrm>
          <a:prstGeom prst="straightConnector1">
            <a:avLst/>
          </a:prstGeom>
          <a:ln w="28575">
            <a:solidFill>
              <a:schemeClr val="accent6"/>
            </a:solidFill>
            <a:tailEnd type="triangle" w="lg" len="lg"/>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9620C3EE-3170-8113-F7C8-7528E9A1ABD1}"/>
              </a:ext>
            </a:extLst>
          </p:cNvPr>
          <p:cNvSpPr txBox="1"/>
          <p:nvPr/>
        </p:nvSpPr>
        <p:spPr>
          <a:xfrm>
            <a:off x="4009057" y="4209803"/>
            <a:ext cx="4750353" cy="430887"/>
          </a:xfrm>
          <a:prstGeom prst="rect">
            <a:avLst/>
          </a:prstGeom>
          <a:noFill/>
        </p:spPr>
        <p:txBody>
          <a:bodyPr wrap="square" rtlCol="0">
            <a:spAutoFit/>
          </a:bodyPr>
          <a:lstStyle/>
          <a:p>
            <a:r>
              <a:rPr lang="en-US" sz="2200" dirty="0">
                <a:solidFill>
                  <a:schemeClr val="accent6"/>
                </a:solidFill>
                <a:latin typeface="Century" panose="02040604050505020304" pitchFamily="18" charset="0"/>
              </a:rPr>
              <a:t>Equally paced time measurement</a:t>
            </a:r>
          </a:p>
        </p:txBody>
      </p:sp>
      <p:sp>
        <p:nvSpPr>
          <p:cNvPr id="28" name="Freeform 27">
            <a:extLst>
              <a:ext uri="{FF2B5EF4-FFF2-40B4-BE49-F238E27FC236}">
                <a16:creationId xmlns:a16="http://schemas.microsoft.com/office/drawing/2014/main" id="{F2B35B1B-FE2A-A24F-8633-474CDCF098E7}"/>
              </a:ext>
            </a:extLst>
          </p:cNvPr>
          <p:cNvSpPr/>
          <p:nvPr/>
        </p:nvSpPr>
        <p:spPr>
          <a:xfrm rot="414991">
            <a:off x="8611475" y="3852640"/>
            <a:ext cx="205825" cy="322507"/>
          </a:xfrm>
          <a:custGeom>
            <a:avLst/>
            <a:gdLst>
              <a:gd name="connsiteX0" fmla="*/ 0 w 97404"/>
              <a:gd name="connsiteY0" fmla="*/ 0 h 516010"/>
              <a:gd name="connsiteX1" fmla="*/ 83472 w 97404"/>
              <a:gd name="connsiteY1" fmla="*/ 106238 h 516010"/>
              <a:gd name="connsiteX2" fmla="*/ 91060 w 97404"/>
              <a:gd name="connsiteY2" fmla="*/ 387008 h 516010"/>
              <a:gd name="connsiteX3" fmla="*/ 18971 w 97404"/>
              <a:gd name="connsiteY3" fmla="*/ 516010 h 516010"/>
            </a:gdLst>
            <a:ahLst/>
            <a:cxnLst>
              <a:cxn ang="0">
                <a:pos x="connsiteX0" y="connsiteY0"/>
              </a:cxn>
              <a:cxn ang="0">
                <a:pos x="connsiteX1" y="connsiteY1"/>
              </a:cxn>
              <a:cxn ang="0">
                <a:pos x="connsiteX2" y="connsiteY2"/>
              </a:cxn>
              <a:cxn ang="0">
                <a:pos x="connsiteX3" y="connsiteY3"/>
              </a:cxn>
            </a:cxnLst>
            <a:rect l="l" t="t" r="r" b="b"/>
            <a:pathLst>
              <a:path w="97404" h="516010">
                <a:moveTo>
                  <a:pt x="0" y="0"/>
                </a:moveTo>
                <a:cubicBezTo>
                  <a:pt x="34147" y="20868"/>
                  <a:pt x="68295" y="41737"/>
                  <a:pt x="83472" y="106238"/>
                </a:cubicBezTo>
                <a:cubicBezTo>
                  <a:pt x="98649" y="170739"/>
                  <a:pt x="101810" y="318713"/>
                  <a:pt x="91060" y="387008"/>
                </a:cubicBezTo>
                <a:cubicBezTo>
                  <a:pt x="80310" y="455303"/>
                  <a:pt x="49640" y="485656"/>
                  <a:pt x="18971" y="516010"/>
                </a:cubicBezTo>
              </a:path>
            </a:pathLst>
          </a:custGeom>
          <a:noFill/>
          <a:ln w="25400">
            <a:solidFill>
              <a:srgbClr val="C00000"/>
            </a:solidFill>
            <a:headEnd type="triangle" w="lg" len="med"/>
            <a:tailEnd type="triangle" w="lg"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510450AA-CAA2-DB86-903C-0248AD0F4FCC}"/>
              </a:ext>
            </a:extLst>
          </p:cNvPr>
          <p:cNvSpPr txBox="1"/>
          <p:nvPr/>
        </p:nvSpPr>
        <p:spPr>
          <a:xfrm>
            <a:off x="8983905" y="3208763"/>
            <a:ext cx="2220808" cy="1785104"/>
          </a:xfrm>
          <a:prstGeom prst="rect">
            <a:avLst/>
          </a:prstGeom>
          <a:noFill/>
        </p:spPr>
        <p:txBody>
          <a:bodyPr wrap="square" rtlCol="0">
            <a:spAutoFit/>
          </a:bodyPr>
          <a:lstStyle/>
          <a:p>
            <a:r>
              <a:rPr lang="en-US" sz="2200" dirty="0">
                <a:solidFill>
                  <a:srgbClr val="C00000"/>
                </a:solidFill>
                <a:latin typeface="Century" panose="02040604050505020304" pitchFamily="18" charset="0"/>
              </a:rPr>
              <a:t>Strict </a:t>
            </a:r>
          </a:p>
          <a:p>
            <a:r>
              <a:rPr lang="en-US" sz="2200" dirty="0">
                <a:solidFill>
                  <a:srgbClr val="C00000"/>
                </a:solidFill>
                <a:latin typeface="Century" panose="02040604050505020304" pitchFamily="18" charset="0"/>
              </a:rPr>
              <a:t>containment</a:t>
            </a:r>
          </a:p>
          <a:p>
            <a:r>
              <a:rPr lang="en-US" sz="2200" dirty="0">
                <a:solidFill>
                  <a:srgbClr val="C00000"/>
                </a:solidFill>
                <a:latin typeface="Century" panose="02040604050505020304" pitchFamily="18" charset="0"/>
              </a:rPr>
              <a:t>hierarchy</a:t>
            </a:r>
          </a:p>
          <a:p>
            <a:r>
              <a:rPr lang="en-US" sz="2200" dirty="0">
                <a:solidFill>
                  <a:srgbClr val="C00000"/>
                </a:solidFill>
                <a:latin typeface="Century" panose="02040604050505020304" pitchFamily="18" charset="0"/>
              </a:rPr>
              <a:t>between</a:t>
            </a:r>
          </a:p>
          <a:p>
            <a:r>
              <a:rPr lang="en-US" sz="2200" dirty="0">
                <a:solidFill>
                  <a:srgbClr val="C00000"/>
                </a:solidFill>
                <a:latin typeface="Century" panose="02040604050505020304" pitchFamily="18" charset="0"/>
              </a:rPr>
              <a:t>levels</a:t>
            </a:r>
          </a:p>
        </p:txBody>
      </p:sp>
      <p:sp>
        <p:nvSpPr>
          <p:cNvPr id="30" name="TextBox 29">
            <a:extLst>
              <a:ext uri="{FF2B5EF4-FFF2-40B4-BE49-F238E27FC236}">
                <a16:creationId xmlns:a16="http://schemas.microsoft.com/office/drawing/2014/main" id="{9757ADD6-10EC-AF88-9302-AF32106BA969}"/>
              </a:ext>
            </a:extLst>
          </p:cNvPr>
          <p:cNvSpPr txBox="1"/>
          <p:nvPr/>
        </p:nvSpPr>
        <p:spPr>
          <a:xfrm>
            <a:off x="1187273" y="2829772"/>
            <a:ext cx="1932901" cy="1107996"/>
          </a:xfrm>
          <a:prstGeom prst="rect">
            <a:avLst/>
          </a:prstGeom>
          <a:noFill/>
        </p:spPr>
        <p:txBody>
          <a:bodyPr wrap="square" rtlCol="0">
            <a:spAutoFit/>
          </a:bodyPr>
          <a:lstStyle/>
          <a:p>
            <a:r>
              <a:rPr lang="en-US" sz="2200" dirty="0">
                <a:solidFill>
                  <a:schemeClr val="accent1"/>
                </a:solidFill>
                <a:latin typeface="Century" panose="02040604050505020304" pitchFamily="18" charset="0"/>
              </a:rPr>
              <a:t>Notes correspond</a:t>
            </a:r>
          </a:p>
          <a:p>
            <a:r>
              <a:rPr lang="en-US" sz="2200" dirty="0">
                <a:solidFill>
                  <a:schemeClr val="accent1"/>
                </a:solidFill>
                <a:latin typeface="Century" panose="02040604050505020304" pitchFamily="18" charset="0"/>
              </a:rPr>
              <a:t>to timepoints</a:t>
            </a:r>
          </a:p>
        </p:txBody>
      </p:sp>
    </p:spTree>
    <p:extLst>
      <p:ext uri="{BB962C8B-B14F-4D97-AF65-F5344CB8AC3E}">
        <p14:creationId xmlns:p14="http://schemas.microsoft.com/office/powerpoint/2010/main" val="20340821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2C7E8C-3FF3-06A0-EAA0-4FD1F30B0450}"/>
              </a:ext>
            </a:extLst>
          </p:cNvPr>
          <p:cNvSpPr>
            <a:spLocks noGrp="1"/>
          </p:cNvSpPr>
          <p:nvPr>
            <p:ph type="title"/>
          </p:nvPr>
        </p:nvSpPr>
        <p:spPr/>
        <p:txBody>
          <a:bodyPr/>
          <a:lstStyle/>
          <a:p>
            <a:r>
              <a:rPr lang="en-US" dirty="0"/>
              <a:t>Meter in music theory: the myth of isochrony </a:t>
            </a:r>
          </a:p>
        </p:txBody>
      </p:sp>
      <p:sp>
        <p:nvSpPr>
          <p:cNvPr id="4" name="Date Placeholder 3">
            <a:extLst>
              <a:ext uri="{FF2B5EF4-FFF2-40B4-BE49-F238E27FC236}">
                <a16:creationId xmlns:a16="http://schemas.microsoft.com/office/drawing/2014/main" id="{6A30E312-7602-EFDB-6DE9-AE179E5DF0E2}"/>
              </a:ext>
            </a:extLst>
          </p:cNvPr>
          <p:cNvSpPr>
            <a:spLocks noGrp="1"/>
          </p:cNvSpPr>
          <p:nvPr>
            <p:ph type="dt" sz="half" idx="10"/>
          </p:nvPr>
        </p:nvSpPr>
        <p:spPr/>
        <p:txBody>
          <a:bodyPr/>
          <a:lstStyle/>
          <a:p>
            <a:r>
              <a:rPr lang="en-US"/>
              <a:t>Northeastern Leading Voices Mar. 2026</a:t>
            </a:r>
            <a:endParaRPr lang="en-US" dirty="0"/>
          </a:p>
        </p:txBody>
      </p:sp>
      <p:sp>
        <p:nvSpPr>
          <p:cNvPr id="5" name="Footer Placeholder 4">
            <a:extLst>
              <a:ext uri="{FF2B5EF4-FFF2-40B4-BE49-F238E27FC236}">
                <a16:creationId xmlns:a16="http://schemas.microsoft.com/office/drawing/2014/main" id="{E6DC8DE4-763B-433B-D5C1-7D35AB8BC096}"/>
              </a:ext>
            </a:extLst>
          </p:cNvPr>
          <p:cNvSpPr>
            <a:spLocks noGrp="1"/>
          </p:cNvSpPr>
          <p:nvPr>
            <p:ph type="ftr" sz="quarter" idx="11"/>
          </p:nvPr>
        </p:nvSpPr>
        <p:spPr/>
        <p:txBody>
          <a:bodyPr/>
          <a:lstStyle/>
          <a:p>
            <a:r>
              <a:rPr lang="en-US"/>
              <a:t>Antiblackness in Foundational Concepts</a:t>
            </a:r>
            <a:endParaRPr lang="en-US" dirty="0"/>
          </a:p>
        </p:txBody>
      </p:sp>
      <p:sp>
        <p:nvSpPr>
          <p:cNvPr id="6" name="Slide Number Placeholder 5">
            <a:extLst>
              <a:ext uri="{FF2B5EF4-FFF2-40B4-BE49-F238E27FC236}">
                <a16:creationId xmlns:a16="http://schemas.microsoft.com/office/drawing/2014/main" id="{8B414218-1B15-0467-6B4E-753AC5B853C8}"/>
              </a:ext>
            </a:extLst>
          </p:cNvPr>
          <p:cNvSpPr>
            <a:spLocks noGrp="1"/>
          </p:cNvSpPr>
          <p:nvPr>
            <p:ph type="sldNum" sz="quarter" idx="12"/>
          </p:nvPr>
        </p:nvSpPr>
        <p:spPr/>
        <p:txBody>
          <a:bodyPr/>
          <a:lstStyle/>
          <a:p>
            <a:r>
              <a:rPr lang="en-US">
                <a:latin typeface="Century" panose="02040604050505020304" pitchFamily="18" charset="0"/>
              </a:rPr>
              <a:t>Jason Yust, Boston Univ.          </a:t>
            </a:r>
            <a:fld id="{6950D593-2953-924C-A0DA-F3B17E0E49C7}" type="slidenum">
              <a:rPr lang="en-US" smtClean="0">
                <a:latin typeface="Century" panose="02040604050505020304" pitchFamily="18" charset="0"/>
              </a:rPr>
              <a:pPr/>
              <a:t>26</a:t>
            </a:fld>
            <a:endParaRPr lang="en-US" dirty="0">
              <a:latin typeface="Century" panose="02040604050505020304" pitchFamily="18" charset="0"/>
            </a:endParaRPr>
          </a:p>
        </p:txBody>
      </p:sp>
      <p:pic>
        <p:nvPicPr>
          <p:cNvPr id="7" name="Picture 6" descr="A number and dots on a white background&#10;&#10;AI-generated content may be incorrect.">
            <a:extLst>
              <a:ext uri="{FF2B5EF4-FFF2-40B4-BE49-F238E27FC236}">
                <a16:creationId xmlns:a16="http://schemas.microsoft.com/office/drawing/2014/main" id="{93FA1A63-23F9-887D-4DC0-BAA30FCE3B4C}"/>
              </a:ext>
            </a:extLst>
          </p:cNvPr>
          <p:cNvPicPr>
            <a:picLocks noChangeAspect="1"/>
          </p:cNvPicPr>
          <p:nvPr/>
        </p:nvPicPr>
        <p:blipFill>
          <a:blip r:embed="rId3"/>
          <a:stretch>
            <a:fillRect/>
          </a:stretch>
        </p:blipFill>
        <p:spPr>
          <a:xfrm>
            <a:off x="3181969" y="1802477"/>
            <a:ext cx="5828062" cy="1497290"/>
          </a:xfrm>
          <a:prstGeom prst="rect">
            <a:avLst/>
          </a:prstGeom>
        </p:spPr>
      </p:pic>
      <p:sp>
        <p:nvSpPr>
          <p:cNvPr id="13" name="TextBox 12">
            <a:extLst>
              <a:ext uri="{FF2B5EF4-FFF2-40B4-BE49-F238E27FC236}">
                <a16:creationId xmlns:a16="http://schemas.microsoft.com/office/drawing/2014/main" id="{77D3DE26-9A4A-4BC9-03C3-5FD9D63E5F50}"/>
              </a:ext>
            </a:extLst>
          </p:cNvPr>
          <p:cNvSpPr txBox="1"/>
          <p:nvPr/>
        </p:nvSpPr>
        <p:spPr>
          <a:xfrm>
            <a:off x="659758" y="914400"/>
            <a:ext cx="10876292" cy="461665"/>
          </a:xfrm>
          <a:prstGeom prst="rect">
            <a:avLst/>
          </a:prstGeom>
          <a:noFill/>
        </p:spPr>
        <p:txBody>
          <a:bodyPr wrap="square" rtlCol="0">
            <a:spAutoFit/>
          </a:bodyPr>
          <a:lstStyle/>
          <a:p>
            <a:pPr algn="ctr"/>
            <a:r>
              <a:rPr lang="en-US" sz="2400" dirty="0">
                <a:latin typeface="Century" panose="02040604050505020304" pitchFamily="18" charset="0"/>
                <a:cs typeface="Calibri" panose="020F0502020204030204" pitchFamily="34" charset="0"/>
              </a:rPr>
              <a:t>Lerdahl and Jackendoff, </a:t>
            </a:r>
            <a:r>
              <a:rPr lang="en-US" sz="2400" i="1" dirty="0">
                <a:latin typeface="Century" panose="02040604050505020304" pitchFamily="18" charset="0"/>
                <a:cs typeface="Calibri" panose="020F0502020204030204" pitchFamily="34" charset="0"/>
              </a:rPr>
              <a:t>A Generative Theory of Tonal Music </a:t>
            </a:r>
            <a:r>
              <a:rPr lang="en-US" sz="2400" dirty="0">
                <a:latin typeface="Century" panose="02040604050505020304" pitchFamily="18" charset="0"/>
                <a:cs typeface="Calibri" panose="020F0502020204030204" pitchFamily="34" charset="0"/>
              </a:rPr>
              <a:t>(1983):</a:t>
            </a:r>
          </a:p>
        </p:txBody>
      </p:sp>
      <p:sp>
        <p:nvSpPr>
          <p:cNvPr id="14" name="TextBox 13">
            <a:extLst>
              <a:ext uri="{FF2B5EF4-FFF2-40B4-BE49-F238E27FC236}">
                <a16:creationId xmlns:a16="http://schemas.microsoft.com/office/drawing/2014/main" id="{58E20B05-7FBD-101E-E566-8AEB95225884}"/>
              </a:ext>
            </a:extLst>
          </p:cNvPr>
          <p:cNvSpPr txBox="1"/>
          <p:nvPr/>
        </p:nvSpPr>
        <p:spPr>
          <a:xfrm>
            <a:off x="1481559" y="3726179"/>
            <a:ext cx="9723154" cy="1938992"/>
          </a:xfrm>
          <a:prstGeom prst="rect">
            <a:avLst/>
          </a:prstGeom>
          <a:noFill/>
        </p:spPr>
        <p:txBody>
          <a:bodyPr wrap="square" rtlCol="0">
            <a:spAutoFit/>
          </a:bodyPr>
          <a:lstStyle/>
          <a:p>
            <a:pPr algn="l"/>
            <a:r>
              <a:rPr lang="en-US" sz="2400" dirty="0">
                <a:latin typeface="Century" panose="02040604050505020304" pitchFamily="18" charset="0"/>
                <a:cs typeface="Calibri" panose="020F0502020204030204" pitchFamily="34" charset="0"/>
              </a:rPr>
              <a:t>	Metrical well-formedness rules: </a:t>
            </a:r>
          </a:p>
          <a:p>
            <a:pPr algn="l"/>
            <a:r>
              <a:rPr lang="en-US" sz="2400" dirty="0">
                <a:latin typeface="Century" panose="02040604050505020304" pitchFamily="18" charset="0"/>
                <a:cs typeface="Calibri" panose="020F0502020204030204" pitchFamily="34" charset="0"/>
              </a:rPr>
              <a:t>(4) “Each metrical level must consist of equally spaced beats” </a:t>
            </a:r>
          </a:p>
          <a:p>
            <a:pPr algn="l"/>
            <a:r>
              <a:rPr lang="en-US" sz="2400" dirty="0">
                <a:latin typeface="Century" panose="02040604050505020304" pitchFamily="18" charset="0"/>
                <a:cs typeface="Calibri" panose="020F0502020204030204" pitchFamily="34" charset="0"/>
              </a:rPr>
              <a:t>	(</a:t>
            </a:r>
            <a:r>
              <a:rPr lang="en-US" sz="2400" b="1" dirty="0">
                <a:latin typeface="Century" panose="02040604050505020304" pitchFamily="18" charset="0"/>
                <a:cs typeface="Calibri" panose="020F0502020204030204" pitchFamily="34" charset="0"/>
              </a:rPr>
              <a:t>Isochrony</a:t>
            </a:r>
            <a:r>
              <a:rPr lang="en-US" sz="2400" dirty="0">
                <a:latin typeface="Century" panose="02040604050505020304" pitchFamily="18" charset="0"/>
                <a:cs typeface="Calibri" panose="020F0502020204030204" pitchFamily="34" charset="0"/>
              </a:rPr>
              <a:t>)</a:t>
            </a:r>
          </a:p>
          <a:p>
            <a:pPr algn="l"/>
            <a:r>
              <a:rPr lang="en-US" sz="2400" dirty="0">
                <a:latin typeface="Century" panose="02040604050505020304" pitchFamily="18" charset="0"/>
                <a:cs typeface="Calibri" panose="020F0502020204030204" pitchFamily="34" charset="0"/>
              </a:rPr>
              <a:t>(2) “Every beat at a given level must also be at all smaller levels”</a:t>
            </a:r>
          </a:p>
          <a:p>
            <a:pPr algn="l"/>
            <a:r>
              <a:rPr lang="en-US" sz="2400" dirty="0">
                <a:latin typeface="Century" panose="02040604050505020304" pitchFamily="18" charset="0"/>
                <a:cs typeface="Calibri" panose="020F0502020204030204" pitchFamily="34" charset="0"/>
              </a:rPr>
              <a:t>	(</a:t>
            </a:r>
            <a:r>
              <a:rPr lang="en-US" sz="2400" b="1" dirty="0">
                <a:latin typeface="Century" panose="02040604050505020304" pitchFamily="18" charset="0"/>
                <a:cs typeface="Calibri" panose="020F0502020204030204" pitchFamily="34" charset="0"/>
              </a:rPr>
              <a:t>Hierarchy</a:t>
            </a:r>
            <a:r>
              <a:rPr lang="en-US" sz="2400" dirty="0">
                <a:latin typeface="Century" panose="02040604050505020304" pitchFamily="18" charset="0"/>
                <a:cs typeface="Calibri" panose="020F0502020204030204" pitchFamily="34" charset="0"/>
              </a:rPr>
              <a:t>)</a:t>
            </a:r>
          </a:p>
        </p:txBody>
      </p:sp>
    </p:spTree>
    <p:extLst>
      <p:ext uri="{BB962C8B-B14F-4D97-AF65-F5344CB8AC3E}">
        <p14:creationId xmlns:p14="http://schemas.microsoft.com/office/powerpoint/2010/main" val="33852856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B9544B-E96C-D781-D8ED-C8B5DC2360A2}"/>
              </a:ext>
            </a:extLst>
          </p:cNvPr>
          <p:cNvSpPr>
            <a:spLocks noGrp="1"/>
          </p:cNvSpPr>
          <p:nvPr>
            <p:ph type="title"/>
          </p:nvPr>
        </p:nvSpPr>
        <p:spPr/>
        <p:txBody>
          <a:bodyPr/>
          <a:lstStyle/>
          <a:p>
            <a:r>
              <a:rPr lang="en-US" dirty="0"/>
              <a:t>Entrainment</a:t>
            </a:r>
          </a:p>
        </p:txBody>
      </p:sp>
      <p:sp>
        <p:nvSpPr>
          <p:cNvPr id="4" name="Date Placeholder 3">
            <a:extLst>
              <a:ext uri="{FF2B5EF4-FFF2-40B4-BE49-F238E27FC236}">
                <a16:creationId xmlns:a16="http://schemas.microsoft.com/office/drawing/2014/main" id="{C8D70665-1EBC-2359-2E66-BD39AF135AE7}"/>
              </a:ext>
            </a:extLst>
          </p:cNvPr>
          <p:cNvSpPr>
            <a:spLocks noGrp="1"/>
          </p:cNvSpPr>
          <p:nvPr>
            <p:ph type="dt" sz="half" idx="10"/>
          </p:nvPr>
        </p:nvSpPr>
        <p:spPr/>
        <p:txBody>
          <a:bodyPr/>
          <a:lstStyle/>
          <a:p>
            <a:r>
              <a:rPr lang="en-US"/>
              <a:t>Northeastern Leading Voices Mar. 2026</a:t>
            </a:r>
            <a:endParaRPr lang="en-US" dirty="0"/>
          </a:p>
        </p:txBody>
      </p:sp>
      <p:sp>
        <p:nvSpPr>
          <p:cNvPr id="5" name="Footer Placeholder 4">
            <a:extLst>
              <a:ext uri="{FF2B5EF4-FFF2-40B4-BE49-F238E27FC236}">
                <a16:creationId xmlns:a16="http://schemas.microsoft.com/office/drawing/2014/main" id="{3716CDE1-F312-906B-13C0-C1D0025E74A6}"/>
              </a:ext>
            </a:extLst>
          </p:cNvPr>
          <p:cNvSpPr>
            <a:spLocks noGrp="1"/>
          </p:cNvSpPr>
          <p:nvPr>
            <p:ph type="ftr" sz="quarter" idx="11"/>
          </p:nvPr>
        </p:nvSpPr>
        <p:spPr/>
        <p:txBody>
          <a:bodyPr/>
          <a:lstStyle/>
          <a:p>
            <a:r>
              <a:rPr lang="en-US"/>
              <a:t>Antiblackness in Foundational Concepts</a:t>
            </a:r>
            <a:endParaRPr lang="en-US" dirty="0"/>
          </a:p>
        </p:txBody>
      </p:sp>
      <p:sp>
        <p:nvSpPr>
          <p:cNvPr id="6" name="Slide Number Placeholder 5">
            <a:extLst>
              <a:ext uri="{FF2B5EF4-FFF2-40B4-BE49-F238E27FC236}">
                <a16:creationId xmlns:a16="http://schemas.microsoft.com/office/drawing/2014/main" id="{09C123D4-D968-A32A-1CA2-F6C51CBAD207}"/>
              </a:ext>
            </a:extLst>
          </p:cNvPr>
          <p:cNvSpPr>
            <a:spLocks noGrp="1"/>
          </p:cNvSpPr>
          <p:nvPr>
            <p:ph type="sldNum" sz="quarter" idx="12"/>
          </p:nvPr>
        </p:nvSpPr>
        <p:spPr/>
        <p:txBody>
          <a:bodyPr/>
          <a:lstStyle/>
          <a:p>
            <a:r>
              <a:rPr lang="en-US">
                <a:latin typeface="Century" panose="02040604050505020304" pitchFamily="18" charset="0"/>
              </a:rPr>
              <a:t>Jason Yust, Boston Univ.          </a:t>
            </a:r>
            <a:fld id="{6950D593-2953-924C-A0DA-F3B17E0E49C7}" type="slidenum">
              <a:rPr lang="en-US" smtClean="0">
                <a:latin typeface="Century" panose="02040604050505020304" pitchFamily="18" charset="0"/>
              </a:rPr>
              <a:pPr/>
              <a:t>27</a:t>
            </a:fld>
            <a:endParaRPr lang="en-US" dirty="0">
              <a:latin typeface="Century" panose="02040604050505020304" pitchFamily="18" charset="0"/>
            </a:endParaRPr>
          </a:p>
        </p:txBody>
      </p:sp>
      <p:sp>
        <p:nvSpPr>
          <p:cNvPr id="7" name="Content Placeholder 2">
            <a:extLst>
              <a:ext uri="{FF2B5EF4-FFF2-40B4-BE49-F238E27FC236}">
                <a16:creationId xmlns:a16="http://schemas.microsoft.com/office/drawing/2014/main" id="{36B630E4-281E-70F0-7106-2B6FD2EA66C1}"/>
              </a:ext>
            </a:extLst>
          </p:cNvPr>
          <p:cNvSpPr>
            <a:spLocks noGrp="1"/>
          </p:cNvSpPr>
          <p:nvPr>
            <p:ph idx="1"/>
          </p:nvPr>
        </p:nvSpPr>
        <p:spPr>
          <a:xfrm>
            <a:off x="1574800" y="792508"/>
            <a:ext cx="9537700" cy="1810992"/>
          </a:xfrm>
        </p:spPr>
        <p:txBody>
          <a:bodyPr>
            <a:normAutofit/>
          </a:bodyPr>
          <a:lstStyle/>
          <a:p>
            <a:r>
              <a:rPr lang="en-US" sz="2400" dirty="0" err="1"/>
              <a:t>Sensori</a:t>
            </a:r>
            <a:r>
              <a:rPr lang="en-US" sz="2400" dirty="0"/>
              <a:t>-motor synchronization (e.g. </a:t>
            </a:r>
            <a:r>
              <a:rPr lang="en-US" sz="2400" b="1" dirty="0"/>
              <a:t>tapping along</a:t>
            </a:r>
            <a:r>
              <a:rPr lang="en-US" sz="2400" dirty="0"/>
              <a:t>)</a:t>
            </a:r>
          </a:p>
          <a:p>
            <a:r>
              <a:rPr lang="en-US" sz="2400" dirty="0"/>
              <a:t>Self-sustaining, predictive</a:t>
            </a:r>
          </a:p>
        </p:txBody>
      </p:sp>
      <p:sp>
        <p:nvSpPr>
          <p:cNvPr id="8" name="TextBox 7">
            <a:extLst>
              <a:ext uri="{FF2B5EF4-FFF2-40B4-BE49-F238E27FC236}">
                <a16:creationId xmlns:a16="http://schemas.microsoft.com/office/drawing/2014/main" id="{C40756FA-174E-F118-06C3-645A9A0E2E7F}"/>
              </a:ext>
            </a:extLst>
          </p:cNvPr>
          <p:cNvSpPr txBox="1"/>
          <p:nvPr/>
        </p:nvSpPr>
        <p:spPr>
          <a:xfrm>
            <a:off x="1218221" y="1979671"/>
            <a:ext cx="10135580" cy="461665"/>
          </a:xfrm>
          <a:prstGeom prst="rect">
            <a:avLst/>
          </a:prstGeom>
          <a:noFill/>
        </p:spPr>
        <p:txBody>
          <a:bodyPr wrap="square" rtlCol="0">
            <a:spAutoFit/>
          </a:bodyPr>
          <a:lstStyle/>
          <a:p>
            <a:r>
              <a:rPr lang="en-US" sz="2400" dirty="0">
                <a:latin typeface="Century" panose="02040604050505020304" pitchFamily="18" charset="0"/>
              </a:rPr>
              <a:t>Meter: 	• </a:t>
            </a:r>
            <a:r>
              <a:rPr lang="en-US" sz="2400" dirty="0">
                <a:solidFill>
                  <a:schemeClr val="accent1"/>
                </a:solidFill>
                <a:latin typeface="Century" panose="02040604050505020304" pitchFamily="18" charset="0"/>
              </a:rPr>
              <a:t>Time-discrete</a:t>
            </a:r>
            <a:r>
              <a:rPr lang="en-US" sz="2400" dirty="0">
                <a:latin typeface="Century" panose="02040604050505020304" pitchFamily="18" charset="0"/>
              </a:rPr>
              <a:t>	• </a:t>
            </a:r>
            <a:r>
              <a:rPr lang="en-US" sz="2400" dirty="0">
                <a:solidFill>
                  <a:schemeClr val="accent6"/>
                </a:solidFill>
                <a:latin typeface="Century" panose="02040604050505020304" pitchFamily="18" charset="0"/>
              </a:rPr>
              <a:t>Isochronous</a:t>
            </a:r>
            <a:r>
              <a:rPr lang="en-US" sz="2400" dirty="0">
                <a:latin typeface="Century" panose="02040604050505020304" pitchFamily="18" charset="0"/>
              </a:rPr>
              <a:t>	•  </a:t>
            </a:r>
            <a:r>
              <a:rPr lang="en-US" sz="2400" dirty="0">
                <a:solidFill>
                  <a:srgbClr val="C00000"/>
                </a:solidFill>
                <a:latin typeface="Century" panose="02040604050505020304" pitchFamily="18" charset="0"/>
              </a:rPr>
              <a:t>Hierarchical</a:t>
            </a:r>
          </a:p>
        </p:txBody>
      </p:sp>
      <p:sp>
        <p:nvSpPr>
          <p:cNvPr id="9" name="TextBox 8">
            <a:extLst>
              <a:ext uri="{FF2B5EF4-FFF2-40B4-BE49-F238E27FC236}">
                <a16:creationId xmlns:a16="http://schemas.microsoft.com/office/drawing/2014/main" id="{9AB1A879-F6F3-275D-7CA3-916B1899C9E7}"/>
              </a:ext>
            </a:extLst>
          </p:cNvPr>
          <p:cNvSpPr txBox="1"/>
          <p:nvPr/>
        </p:nvSpPr>
        <p:spPr>
          <a:xfrm>
            <a:off x="308113" y="3062111"/>
            <a:ext cx="11480799" cy="461665"/>
          </a:xfrm>
          <a:prstGeom prst="rect">
            <a:avLst/>
          </a:prstGeom>
          <a:noFill/>
        </p:spPr>
        <p:txBody>
          <a:bodyPr wrap="square" rtlCol="0">
            <a:spAutoFit/>
          </a:bodyPr>
          <a:lstStyle/>
          <a:p>
            <a:r>
              <a:rPr lang="en-US" sz="2400" dirty="0">
                <a:latin typeface="Century" panose="02040604050505020304" pitchFamily="18" charset="0"/>
              </a:rPr>
              <a:t>Entrainment: 	• </a:t>
            </a:r>
            <a:r>
              <a:rPr lang="en-US" sz="2400" dirty="0">
                <a:solidFill>
                  <a:schemeClr val="accent1"/>
                </a:solidFill>
                <a:latin typeface="Century" panose="02040604050505020304" pitchFamily="18" charset="0"/>
              </a:rPr>
              <a:t>Time-continuous</a:t>
            </a:r>
            <a:r>
              <a:rPr lang="en-US" sz="2400" dirty="0">
                <a:latin typeface="Century" panose="02040604050505020304" pitchFamily="18" charset="0"/>
              </a:rPr>
              <a:t>	• </a:t>
            </a:r>
            <a:r>
              <a:rPr lang="en-US" sz="2400" dirty="0">
                <a:solidFill>
                  <a:schemeClr val="accent6"/>
                </a:solidFill>
                <a:latin typeface="Century" panose="02040604050505020304" pitchFamily="18" charset="0"/>
              </a:rPr>
              <a:t>Periodic</a:t>
            </a:r>
            <a:r>
              <a:rPr lang="en-US" sz="2400" dirty="0">
                <a:latin typeface="Century" panose="02040604050505020304" pitchFamily="18" charset="0"/>
              </a:rPr>
              <a:t>		             </a:t>
            </a:r>
            <a:r>
              <a:rPr lang="en-US" sz="2400" dirty="0">
                <a:solidFill>
                  <a:srgbClr val="C00000"/>
                </a:solidFill>
                <a:latin typeface="Century" panose="02040604050505020304" pitchFamily="18" charset="0"/>
              </a:rPr>
              <a:t>?</a:t>
            </a:r>
          </a:p>
        </p:txBody>
      </p:sp>
      <p:cxnSp>
        <p:nvCxnSpPr>
          <p:cNvPr id="10" name="Straight Arrow Connector 9">
            <a:extLst>
              <a:ext uri="{FF2B5EF4-FFF2-40B4-BE49-F238E27FC236}">
                <a16:creationId xmlns:a16="http://schemas.microsoft.com/office/drawing/2014/main" id="{A2CB3523-729D-86F5-8B56-C9609983B10C}"/>
              </a:ext>
            </a:extLst>
          </p:cNvPr>
          <p:cNvCxnSpPr>
            <a:cxnSpLocks/>
          </p:cNvCxnSpPr>
          <p:nvPr/>
        </p:nvCxnSpPr>
        <p:spPr>
          <a:xfrm>
            <a:off x="4249346" y="2445096"/>
            <a:ext cx="0" cy="666154"/>
          </a:xfrm>
          <a:prstGeom prst="straightConnector1">
            <a:avLst/>
          </a:prstGeom>
          <a:ln w="28575">
            <a:tailEnd type="triangle" w="lg" len="lg"/>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46F888B3-71EF-220D-8774-B3F48F0314B0}"/>
              </a:ext>
            </a:extLst>
          </p:cNvPr>
          <p:cNvCxnSpPr>
            <a:cxnSpLocks/>
          </p:cNvCxnSpPr>
          <p:nvPr/>
        </p:nvCxnSpPr>
        <p:spPr>
          <a:xfrm>
            <a:off x="6776646" y="2428636"/>
            <a:ext cx="0" cy="666154"/>
          </a:xfrm>
          <a:prstGeom prst="straightConnector1">
            <a:avLst/>
          </a:prstGeom>
          <a:ln w="28575">
            <a:solidFill>
              <a:schemeClr val="accent6"/>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3890A9C5-631B-31C8-BC33-C54DCA854754}"/>
              </a:ext>
            </a:extLst>
          </p:cNvPr>
          <p:cNvCxnSpPr>
            <a:cxnSpLocks/>
          </p:cNvCxnSpPr>
          <p:nvPr/>
        </p:nvCxnSpPr>
        <p:spPr>
          <a:xfrm>
            <a:off x="9782312" y="2445096"/>
            <a:ext cx="0" cy="666154"/>
          </a:xfrm>
          <a:prstGeom prst="straightConnector1">
            <a:avLst/>
          </a:prstGeom>
          <a:ln w="28575">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6614132F-F1A6-9124-A3D6-F1C354515B71}"/>
              </a:ext>
            </a:extLst>
          </p:cNvPr>
          <p:cNvSpPr txBox="1"/>
          <p:nvPr/>
        </p:nvSpPr>
        <p:spPr>
          <a:xfrm>
            <a:off x="641558" y="4002939"/>
            <a:ext cx="10908883" cy="1569660"/>
          </a:xfrm>
          <a:prstGeom prst="rect">
            <a:avLst/>
          </a:prstGeom>
          <a:noFill/>
        </p:spPr>
        <p:txBody>
          <a:bodyPr wrap="square" rtlCol="0">
            <a:spAutoFit/>
          </a:bodyPr>
          <a:lstStyle/>
          <a:p>
            <a:r>
              <a:rPr lang="en-US" sz="2400" dirty="0">
                <a:latin typeface="Century" panose="02040604050505020304" pitchFamily="18" charset="0"/>
              </a:rPr>
              <a:t>Entrainment is typically viewed as the psychological correlate of meter, but </a:t>
            </a:r>
            <a:r>
              <a:rPr lang="en-US" sz="2400" b="1" dirty="0">
                <a:solidFill>
                  <a:srgbClr val="C00000"/>
                </a:solidFill>
                <a:latin typeface="Century" panose="02040604050505020304" pitchFamily="18" charset="0"/>
              </a:rPr>
              <a:t>nothing about entrainment implies the hierarchy constraint </a:t>
            </a:r>
            <a:r>
              <a:rPr lang="en-US" sz="2400" dirty="0">
                <a:latin typeface="Century" panose="02040604050505020304" pitchFamily="18" charset="0"/>
              </a:rPr>
              <a:t>of the traditional concept of meter. </a:t>
            </a:r>
          </a:p>
          <a:p>
            <a:pPr algn="l"/>
            <a:endParaRPr lang="en-US" sz="2400" b="1" dirty="0">
              <a:latin typeface="Century" panose="02040604050505020304" pitchFamily="18" charset="0"/>
              <a:cs typeface="Calibri" panose="020F0502020204030204" pitchFamily="34" charset="0"/>
            </a:endParaRPr>
          </a:p>
        </p:txBody>
      </p:sp>
    </p:spTree>
    <p:extLst>
      <p:ext uri="{BB962C8B-B14F-4D97-AF65-F5344CB8AC3E}">
        <p14:creationId xmlns:p14="http://schemas.microsoft.com/office/powerpoint/2010/main" val="36551634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F4FF14-A289-BADB-A632-6013B599898B}"/>
              </a:ext>
            </a:extLst>
          </p:cNvPr>
          <p:cNvSpPr>
            <a:spLocks noGrp="1"/>
          </p:cNvSpPr>
          <p:nvPr>
            <p:ph type="title"/>
          </p:nvPr>
        </p:nvSpPr>
        <p:spPr/>
        <p:txBody>
          <a:bodyPr/>
          <a:lstStyle/>
          <a:p>
            <a:r>
              <a:rPr lang="en-US" dirty="0"/>
              <a:t>Is meter universal?</a:t>
            </a:r>
          </a:p>
        </p:txBody>
      </p:sp>
      <p:sp>
        <p:nvSpPr>
          <p:cNvPr id="3" name="Content Placeholder 2">
            <a:extLst>
              <a:ext uri="{FF2B5EF4-FFF2-40B4-BE49-F238E27FC236}">
                <a16:creationId xmlns:a16="http://schemas.microsoft.com/office/drawing/2014/main" id="{CDD51CB9-F294-979A-7D17-AA015A71DF3C}"/>
              </a:ext>
            </a:extLst>
          </p:cNvPr>
          <p:cNvSpPr>
            <a:spLocks noGrp="1"/>
          </p:cNvSpPr>
          <p:nvPr>
            <p:ph idx="1"/>
          </p:nvPr>
        </p:nvSpPr>
        <p:spPr>
          <a:xfrm>
            <a:off x="838200" y="1060118"/>
            <a:ext cx="10515600" cy="4620246"/>
          </a:xfrm>
        </p:spPr>
        <p:txBody>
          <a:bodyPr/>
          <a:lstStyle/>
          <a:p>
            <a:pPr marL="0" indent="0">
              <a:buNone/>
            </a:pPr>
            <a:r>
              <a:rPr lang="en-US" b="1" dirty="0">
                <a:solidFill>
                  <a:srgbClr val="C00000"/>
                </a:solidFill>
              </a:rPr>
              <a:t>Periodicity</a:t>
            </a:r>
            <a:r>
              <a:rPr lang="en-US" b="1" dirty="0"/>
              <a:t> </a:t>
            </a:r>
            <a:r>
              <a:rPr lang="en-US" dirty="0"/>
              <a:t>is a common characteristic of music everywhere in the world, but </a:t>
            </a:r>
            <a:r>
              <a:rPr lang="en-US" b="1" dirty="0">
                <a:solidFill>
                  <a:srgbClr val="C00000"/>
                </a:solidFill>
              </a:rPr>
              <a:t>metrical hierarchy </a:t>
            </a:r>
            <a:r>
              <a:rPr lang="en-US" dirty="0"/>
              <a:t>may not be. </a:t>
            </a:r>
          </a:p>
          <a:p>
            <a:pPr marL="0" indent="0">
              <a:buNone/>
            </a:pPr>
            <a:endParaRPr lang="en-US" b="1" dirty="0"/>
          </a:p>
          <a:p>
            <a:pPr marL="0" indent="0">
              <a:buNone/>
            </a:pPr>
            <a:r>
              <a:rPr lang="en-US" dirty="0"/>
              <a:t>“The treatment of metric organization as implying a series of weak and strong beats does not apply particularly well to West African or African-American </a:t>
            </a:r>
            <a:r>
              <a:rPr lang="en-US" dirty="0" err="1"/>
              <a:t>musics</a:t>
            </a:r>
            <a:r>
              <a:rPr lang="en-US" dirty="0"/>
              <a:t>. In these contexts there is not always such a thing as a metric accent, from the point of view of performance variation.” (Vijay Iyer, 2001)</a:t>
            </a:r>
          </a:p>
          <a:p>
            <a:pPr marL="0" indent="0">
              <a:buNone/>
            </a:pPr>
            <a:endParaRPr lang="en-US" b="1" dirty="0"/>
          </a:p>
          <a:p>
            <a:pPr marL="0" indent="0">
              <a:buNone/>
            </a:pPr>
            <a:endParaRPr lang="en-US" dirty="0"/>
          </a:p>
        </p:txBody>
      </p:sp>
      <p:sp>
        <p:nvSpPr>
          <p:cNvPr id="4" name="Date Placeholder 3">
            <a:extLst>
              <a:ext uri="{FF2B5EF4-FFF2-40B4-BE49-F238E27FC236}">
                <a16:creationId xmlns:a16="http://schemas.microsoft.com/office/drawing/2014/main" id="{E312ADC0-5D6C-364D-61CD-4D0B804CB21D}"/>
              </a:ext>
            </a:extLst>
          </p:cNvPr>
          <p:cNvSpPr>
            <a:spLocks noGrp="1"/>
          </p:cNvSpPr>
          <p:nvPr>
            <p:ph type="dt" sz="half" idx="10"/>
          </p:nvPr>
        </p:nvSpPr>
        <p:spPr/>
        <p:txBody>
          <a:bodyPr/>
          <a:lstStyle/>
          <a:p>
            <a:r>
              <a:rPr lang="en-US"/>
              <a:t>Northeastern Leading Voices Mar. 2026</a:t>
            </a:r>
            <a:endParaRPr lang="en-US" dirty="0"/>
          </a:p>
        </p:txBody>
      </p:sp>
      <p:sp>
        <p:nvSpPr>
          <p:cNvPr id="5" name="Footer Placeholder 4">
            <a:extLst>
              <a:ext uri="{FF2B5EF4-FFF2-40B4-BE49-F238E27FC236}">
                <a16:creationId xmlns:a16="http://schemas.microsoft.com/office/drawing/2014/main" id="{3A249D7A-6470-A724-0E22-4FE54DDE8DA6}"/>
              </a:ext>
            </a:extLst>
          </p:cNvPr>
          <p:cNvSpPr>
            <a:spLocks noGrp="1"/>
          </p:cNvSpPr>
          <p:nvPr>
            <p:ph type="ftr" sz="quarter" idx="11"/>
          </p:nvPr>
        </p:nvSpPr>
        <p:spPr/>
        <p:txBody>
          <a:bodyPr/>
          <a:lstStyle/>
          <a:p>
            <a:r>
              <a:rPr lang="en-US"/>
              <a:t>Antiblackness in Foundational Concepts</a:t>
            </a:r>
            <a:endParaRPr lang="en-US" dirty="0"/>
          </a:p>
        </p:txBody>
      </p:sp>
      <p:sp>
        <p:nvSpPr>
          <p:cNvPr id="6" name="Slide Number Placeholder 5">
            <a:extLst>
              <a:ext uri="{FF2B5EF4-FFF2-40B4-BE49-F238E27FC236}">
                <a16:creationId xmlns:a16="http://schemas.microsoft.com/office/drawing/2014/main" id="{0FC360BE-33CB-45CC-9C65-2FB7F77EC309}"/>
              </a:ext>
            </a:extLst>
          </p:cNvPr>
          <p:cNvSpPr>
            <a:spLocks noGrp="1"/>
          </p:cNvSpPr>
          <p:nvPr>
            <p:ph type="sldNum" sz="quarter" idx="12"/>
          </p:nvPr>
        </p:nvSpPr>
        <p:spPr/>
        <p:txBody>
          <a:bodyPr/>
          <a:lstStyle/>
          <a:p>
            <a:r>
              <a:rPr lang="en-US">
                <a:latin typeface="Century" panose="02040604050505020304" pitchFamily="18" charset="0"/>
              </a:rPr>
              <a:t>Jason Yust, Boston Univ.          </a:t>
            </a:r>
            <a:fld id="{6950D593-2953-924C-A0DA-F3B17E0E49C7}" type="slidenum">
              <a:rPr lang="en-US" smtClean="0">
                <a:latin typeface="Century" panose="02040604050505020304" pitchFamily="18" charset="0"/>
              </a:rPr>
              <a:pPr/>
              <a:t>28</a:t>
            </a:fld>
            <a:endParaRPr lang="en-US" dirty="0">
              <a:latin typeface="Century" panose="02040604050505020304" pitchFamily="18" charset="0"/>
            </a:endParaRPr>
          </a:p>
        </p:txBody>
      </p:sp>
    </p:spTree>
    <p:extLst>
      <p:ext uri="{BB962C8B-B14F-4D97-AF65-F5344CB8AC3E}">
        <p14:creationId xmlns:p14="http://schemas.microsoft.com/office/powerpoint/2010/main" val="31907221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8D8ADF-42EE-AC73-8B4A-EBE15D30D29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9D5F8A1-E005-6589-6B60-F13D8B3A8999}"/>
              </a:ext>
            </a:extLst>
          </p:cNvPr>
          <p:cNvSpPr>
            <a:spLocks noGrp="1"/>
          </p:cNvSpPr>
          <p:nvPr>
            <p:ph type="title"/>
          </p:nvPr>
        </p:nvSpPr>
        <p:spPr/>
        <p:txBody>
          <a:bodyPr/>
          <a:lstStyle/>
          <a:p>
            <a:r>
              <a:rPr lang="en-US" dirty="0"/>
              <a:t>Rhythm and periodic functions</a:t>
            </a:r>
          </a:p>
        </p:txBody>
      </p:sp>
      <p:sp>
        <p:nvSpPr>
          <p:cNvPr id="4" name="Date Placeholder 3">
            <a:extLst>
              <a:ext uri="{FF2B5EF4-FFF2-40B4-BE49-F238E27FC236}">
                <a16:creationId xmlns:a16="http://schemas.microsoft.com/office/drawing/2014/main" id="{5B90F24B-37FF-73E9-3D0D-91FA3EDEA6A7}"/>
              </a:ext>
            </a:extLst>
          </p:cNvPr>
          <p:cNvSpPr>
            <a:spLocks noGrp="1"/>
          </p:cNvSpPr>
          <p:nvPr>
            <p:ph type="dt" sz="half" idx="10"/>
          </p:nvPr>
        </p:nvSpPr>
        <p:spPr/>
        <p:txBody>
          <a:bodyPr/>
          <a:lstStyle/>
          <a:p>
            <a:r>
              <a:rPr lang="en-US"/>
              <a:t>Northeastern Leading Voices Mar. 2026</a:t>
            </a:r>
            <a:endParaRPr lang="en-US" dirty="0"/>
          </a:p>
        </p:txBody>
      </p:sp>
      <p:sp>
        <p:nvSpPr>
          <p:cNvPr id="5" name="Footer Placeholder 4">
            <a:extLst>
              <a:ext uri="{FF2B5EF4-FFF2-40B4-BE49-F238E27FC236}">
                <a16:creationId xmlns:a16="http://schemas.microsoft.com/office/drawing/2014/main" id="{9A54D10B-1DD2-616F-50C7-50365CD7190C}"/>
              </a:ext>
            </a:extLst>
          </p:cNvPr>
          <p:cNvSpPr>
            <a:spLocks noGrp="1"/>
          </p:cNvSpPr>
          <p:nvPr>
            <p:ph type="ftr" sz="quarter" idx="11"/>
          </p:nvPr>
        </p:nvSpPr>
        <p:spPr/>
        <p:txBody>
          <a:bodyPr/>
          <a:lstStyle/>
          <a:p>
            <a:r>
              <a:rPr lang="en-US"/>
              <a:t>Antiblackness in Foundational Concepts</a:t>
            </a:r>
            <a:endParaRPr lang="en-US" dirty="0"/>
          </a:p>
        </p:txBody>
      </p:sp>
      <p:sp>
        <p:nvSpPr>
          <p:cNvPr id="6" name="Slide Number Placeholder 5">
            <a:extLst>
              <a:ext uri="{FF2B5EF4-FFF2-40B4-BE49-F238E27FC236}">
                <a16:creationId xmlns:a16="http://schemas.microsoft.com/office/drawing/2014/main" id="{11712F81-A75F-DF60-C556-71837F6AF4DA}"/>
              </a:ext>
            </a:extLst>
          </p:cNvPr>
          <p:cNvSpPr>
            <a:spLocks noGrp="1"/>
          </p:cNvSpPr>
          <p:nvPr>
            <p:ph type="sldNum" sz="quarter" idx="12"/>
          </p:nvPr>
        </p:nvSpPr>
        <p:spPr/>
        <p:txBody>
          <a:bodyPr/>
          <a:lstStyle/>
          <a:p>
            <a:r>
              <a:rPr lang="en-US">
                <a:latin typeface="Century" panose="02040604050505020304" pitchFamily="18" charset="0"/>
              </a:rPr>
              <a:t>Jason Yust, Boston Univ.          </a:t>
            </a:r>
            <a:fld id="{6950D593-2953-924C-A0DA-F3B17E0E49C7}" type="slidenum">
              <a:rPr lang="en-US" smtClean="0">
                <a:latin typeface="Century" panose="02040604050505020304" pitchFamily="18" charset="0"/>
              </a:rPr>
              <a:pPr/>
              <a:t>29</a:t>
            </a:fld>
            <a:endParaRPr lang="en-US" dirty="0">
              <a:latin typeface="Century" panose="02040604050505020304" pitchFamily="18" charset="0"/>
            </a:endParaRPr>
          </a:p>
        </p:txBody>
      </p:sp>
      <p:graphicFrame>
        <p:nvGraphicFramePr>
          <p:cNvPr id="7" name="Chart 6">
            <a:extLst>
              <a:ext uri="{FF2B5EF4-FFF2-40B4-BE49-F238E27FC236}">
                <a16:creationId xmlns:a16="http://schemas.microsoft.com/office/drawing/2014/main" id="{20A40950-CECA-B0A9-9920-628E57E0DDA7}"/>
              </a:ext>
            </a:extLst>
          </p:cNvPr>
          <p:cNvGraphicFramePr>
            <a:graphicFrameLocks/>
          </p:cNvGraphicFramePr>
          <p:nvPr>
            <p:extLst>
              <p:ext uri="{D42A27DB-BD31-4B8C-83A1-F6EECF244321}">
                <p14:modId xmlns:p14="http://schemas.microsoft.com/office/powerpoint/2010/main" val="864454548"/>
              </p:ext>
            </p:extLst>
          </p:nvPr>
        </p:nvGraphicFramePr>
        <p:xfrm>
          <a:off x="1062144" y="2236475"/>
          <a:ext cx="10058400" cy="914400"/>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id="{E9CA65E7-DE95-BADA-5BFF-BCA50623394E}"/>
              </a:ext>
            </a:extLst>
          </p:cNvPr>
          <p:cNvSpPr txBox="1"/>
          <p:nvPr/>
        </p:nvSpPr>
        <p:spPr>
          <a:xfrm>
            <a:off x="5654377" y="3441933"/>
            <a:ext cx="1044517" cy="369332"/>
          </a:xfrm>
          <a:prstGeom prst="rect">
            <a:avLst/>
          </a:prstGeom>
          <a:noFill/>
        </p:spPr>
        <p:txBody>
          <a:bodyPr wrap="none" rtlCol="0">
            <a:spAutoFit/>
          </a:bodyPr>
          <a:lstStyle/>
          <a:p>
            <a:pPr algn="l"/>
            <a:r>
              <a:rPr lang="en-US" b="1" dirty="0">
                <a:latin typeface="Century" panose="02040604050505020304" pitchFamily="18" charset="0"/>
                <a:cs typeface="Calibri" panose="020F0502020204030204" pitchFamily="34" charset="0"/>
              </a:rPr>
              <a:t>Time →</a:t>
            </a:r>
          </a:p>
        </p:txBody>
      </p:sp>
      <p:sp>
        <p:nvSpPr>
          <p:cNvPr id="9" name="TextBox 8">
            <a:extLst>
              <a:ext uri="{FF2B5EF4-FFF2-40B4-BE49-F238E27FC236}">
                <a16:creationId xmlns:a16="http://schemas.microsoft.com/office/drawing/2014/main" id="{A5D23B25-DD51-4947-D506-29264B974A8D}"/>
              </a:ext>
            </a:extLst>
          </p:cNvPr>
          <p:cNvSpPr txBox="1"/>
          <p:nvPr/>
        </p:nvSpPr>
        <p:spPr>
          <a:xfrm>
            <a:off x="1227770" y="3125398"/>
            <a:ext cx="248786" cy="230832"/>
          </a:xfrm>
          <a:prstGeom prst="rect">
            <a:avLst/>
          </a:prstGeom>
          <a:noFill/>
        </p:spPr>
        <p:txBody>
          <a:bodyPr wrap="none" rtlCol="0">
            <a:spAutoFit/>
          </a:bodyPr>
          <a:lstStyle/>
          <a:p>
            <a:pPr algn="l"/>
            <a:r>
              <a:rPr lang="en-US" sz="900" dirty="0">
                <a:latin typeface="Arial" panose="020B0604020202020204" pitchFamily="34" charset="0"/>
                <a:cs typeface="Arial" panose="020B0604020202020204" pitchFamily="34" charset="0"/>
              </a:rPr>
              <a:t>0</a:t>
            </a:r>
          </a:p>
        </p:txBody>
      </p:sp>
      <p:sp>
        <p:nvSpPr>
          <p:cNvPr id="10" name="TextBox 9">
            <a:extLst>
              <a:ext uri="{FF2B5EF4-FFF2-40B4-BE49-F238E27FC236}">
                <a16:creationId xmlns:a16="http://schemas.microsoft.com/office/drawing/2014/main" id="{C5BD8C7D-61DE-8CF8-8F1B-CAFF7827F9D8}"/>
              </a:ext>
            </a:extLst>
          </p:cNvPr>
          <p:cNvSpPr txBox="1"/>
          <p:nvPr/>
        </p:nvSpPr>
        <p:spPr>
          <a:xfrm>
            <a:off x="3575691" y="3125398"/>
            <a:ext cx="459306" cy="230832"/>
          </a:xfrm>
          <a:prstGeom prst="rect">
            <a:avLst/>
          </a:prstGeom>
          <a:noFill/>
        </p:spPr>
        <p:txBody>
          <a:bodyPr wrap="square" rtlCol="0">
            <a:spAutoFit/>
          </a:bodyPr>
          <a:lstStyle/>
          <a:p>
            <a:pPr algn="l"/>
            <a:r>
              <a:rPr lang="en-US" sz="900" dirty="0">
                <a:latin typeface="Arial" panose="020B0604020202020204" pitchFamily="34" charset="0"/>
                <a:cs typeface="Arial" panose="020B0604020202020204" pitchFamily="34" charset="0"/>
              </a:rPr>
              <a:t>0.75</a:t>
            </a:r>
          </a:p>
        </p:txBody>
      </p:sp>
      <p:sp>
        <p:nvSpPr>
          <p:cNvPr id="11" name="TextBox 10">
            <a:extLst>
              <a:ext uri="{FF2B5EF4-FFF2-40B4-BE49-F238E27FC236}">
                <a16:creationId xmlns:a16="http://schemas.microsoft.com/office/drawing/2014/main" id="{3F4A9619-CE46-F98C-EBB9-3C395088A3C7}"/>
              </a:ext>
            </a:extLst>
          </p:cNvPr>
          <p:cNvSpPr txBox="1"/>
          <p:nvPr/>
        </p:nvSpPr>
        <p:spPr>
          <a:xfrm>
            <a:off x="1868471" y="3125870"/>
            <a:ext cx="459306" cy="230832"/>
          </a:xfrm>
          <a:prstGeom prst="rect">
            <a:avLst/>
          </a:prstGeom>
          <a:noFill/>
        </p:spPr>
        <p:txBody>
          <a:bodyPr wrap="square" rtlCol="0">
            <a:spAutoFit/>
          </a:bodyPr>
          <a:lstStyle/>
          <a:p>
            <a:pPr algn="l"/>
            <a:r>
              <a:rPr lang="en-US" sz="900" dirty="0">
                <a:latin typeface="Arial" panose="020B0604020202020204" pitchFamily="34" charset="0"/>
                <a:cs typeface="Arial" panose="020B0604020202020204" pitchFamily="34" charset="0"/>
              </a:rPr>
              <a:t>0.25</a:t>
            </a:r>
          </a:p>
        </p:txBody>
      </p:sp>
      <p:sp>
        <p:nvSpPr>
          <p:cNvPr id="12" name="TextBox 11">
            <a:extLst>
              <a:ext uri="{FF2B5EF4-FFF2-40B4-BE49-F238E27FC236}">
                <a16:creationId xmlns:a16="http://schemas.microsoft.com/office/drawing/2014/main" id="{A3F3DF1E-C6D9-EFD6-F49A-87B90F5C838D}"/>
              </a:ext>
            </a:extLst>
          </p:cNvPr>
          <p:cNvSpPr txBox="1"/>
          <p:nvPr/>
        </p:nvSpPr>
        <p:spPr>
          <a:xfrm>
            <a:off x="2771448" y="3128633"/>
            <a:ext cx="459306" cy="230832"/>
          </a:xfrm>
          <a:prstGeom prst="rect">
            <a:avLst/>
          </a:prstGeom>
          <a:noFill/>
        </p:spPr>
        <p:txBody>
          <a:bodyPr wrap="square" rtlCol="0">
            <a:spAutoFit/>
          </a:bodyPr>
          <a:lstStyle/>
          <a:p>
            <a:pPr algn="l"/>
            <a:r>
              <a:rPr lang="en-US" sz="900" dirty="0">
                <a:latin typeface="Arial" panose="020B0604020202020204" pitchFamily="34" charset="0"/>
                <a:cs typeface="Arial" panose="020B0604020202020204" pitchFamily="34" charset="0"/>
              </a:rPr>
              <a:t>0.50</a:t>
            </a:r>
          </a:p>
        </p:txBody>
      </p:sp>
      <p:sp>
        <p:nvSpPr>
          <p:cNvPr id="13" name="TextBox 12">
            <a:extLst>
              <a:ext uri="{FF2B5EF4-FFF2-40B4-BE49-F238E27FC236}">
                <a16:creationId xmlns:a16="http://schemas.microsoft.com/office/drawing/2014/main" id="{A7D1374E-75D2-AA4D-003E-E2C52A0F7057}"/>
              </a:ext>
            </a:extLst>
          </p:cNvPr>
          <p:cNvSpPr txBox="1"/>
          <p:nvPr/>
        </p:nvSpPr>
        <p:spPr>
          <a:xfrm>
            <a:off x="4300388" y="3124252"/>
            <a:ext cx="409086" cy="230832"/>
          </a:xfrm>
          <a:prstGeom prst="rect">
            <a:avLst/>
          </a:prstGeom>
          <a:noFill/>
        </p:spPr>
        <p:txBody>
          <a:bodyPr wrap="none" rtlCol="0">
            <a:spAutoFit/>
          </a:bodyPr>
          <a:lstStyle/>
          <a:p>
            <a:pPr algn="l"/>
            <a:r>
              <a:rPr lang="en-US" sz="900" dirty="0">
                <a:latin typeface="Arial" panose="020B0604020202020204" pitchFamily="34" charset="0"/>
                <a:cs typeface="Arial" panose="020B0604020202020204" pitchFamily="34" charset="0"/>
              </a:rPr>
              <a:t>1.00</a:t>
            </a:r>
          </a:p>
        </p:txBody>
      </p:sp>
      <p:sp>
        <p:nvSpPr>
          <p:cNvPr id="14" name="TextBox 13">
            <a:extLst>
              <a:ext uri="{FF2B5EF4-FFF2-40B4-BE49-F238E27FC236}">
                <a16:creationId xmlns:a16="http://schemas.microsoft.com/office/drawing/2014/main" id="{3B2E7582-DC3B-7339-49E6-FC58D5D93310}"/>
              </a:ext>
            </a:extLst>
          </p:cNvPr>
          <p:cNvSpPr txBox="1"/>
          <p:nvPr/>
        </p:nvSpPr>
        <p:spPr>
          <a:xfrm>
            <a:off x="6695316" y="3124252"/>
            <a:ext cx="459306" cy="230832"/>
          </a:xfrm>
          <a:prstGeom prst="rect">
            <a:avLst/>
          </a:prstGeom>
          <a:noFill/>
        </p:spPr>
        <p:txBody>
          <a:bodyPr wrap="square" rtlCol="0">
            <a:spAutoFit/>
          </a:bodyPr>
          <a:lstStyle/>
          <a:p>
            <a:pPr algn="l"/>
            <a:r>
              <a:rPr lang="en-US" sz="900" dirty="0">
                <a:latin typeface="Arial" panose="020B0604020202020204" pitchFamily="34" charset="0"/>
                <a:cs typeface="Arial" panose="020B0604020202020204" pitchFamily="34" charset="0"/>
              </a:rPr>
              <a:t>1.75</a:t>
            </a:r>
          </a:p>
        </p:txBody>
      </p:sp>
      <p:sp>
        <p:nvSpPr>
          <p:cNvPr id="15" name="TextBox 14">
            <a:extLst>
              <a:ext uri="{FF2B5EF4-FFF2-40B4-BE49-F238E27FC236}">
                <a16:creationId xmlns:a16="http://schemas.microsoft.com/office/drawing/2014/main" id="{5284F51A-9833-B74C-FB1A-901DC53CC4A3}"/>
              </a:ext>
            </a:extLst>
          </p:cNvPr>
          <p:cNvSpPr txBox="1"/>
          <p:nvPr/>
        </p:nvSpPr>
        <p:spPr>
          <a:xfrm>
            <a:off x="5134740" y="3124724"/>
            <a:ext cx="459306" cy="230832"/>
          </a:xfrm>
          <a:prstGeom prst="rect">
            <a:avLst/>
          </a:prstGeom>
          <a:noFill/>
        </p:spPr>
        <p:txBody>
          <a:bodyPr wrap="square" rtlCol="0">
            <a:spAutoFit/>
          </a:bodyPr>
          <a:lstStyle/>
          <a:p>
            <a:pPr algn="l"/>
            <a:r>
              <a:rPr lang="en-US" sz="900" dirty="0">
                <a:latin typeface="Arial" panose="020B0604020202020204" pitchFamily="34" charset="0"/>
                <a:cs typeface="Arial" panose="020B0604020202020204" pitchFamily="34" charset="0"/>
              </a:rPr>
              <a:t>1.25</a:t>
            </a:r>
          </a:p>
        </p:txBody>
      </p:sp>
      <p:sp>
        <p:nvSpPr>
          <p:cNvPr id="16" name="TextBox 15">
            <a:extLst>
              <a:ext uri="{FF2B5EF4-FFF2-40B4-BE49-F238E27FC236}">
                <a16:creationId xmlns:a16="http://schemas.microsoft.com/office/drawing/2014/main" id="{A1A1C82C-C5C1-6F72-6A81-3A149C27C1B0}"/>
              </a:ext>
            </a:extLst>
          </p:cNvPr>
          <p:cNvSpPr txBox="1"/>
          <p:nvPr/>
        </p:nvSpPr>
        <p:spPr>
          <a:xfrm>
            <a:off x="5942831" y="3127487"/>
            <a:ext cx="459306" cy="230832"/>
          </a:xfrm>
          <a:prstGeom prst="rect">
            <a:avLst/>
          </a:prstGeom>
          <a:noFill/>
        </p:spPr>
        <p:txBody>
          <a:bodyPr wrap="square" rtlCol="0">
            <a:spAutoFit/>
          </a:bodyPr>
          <a:lstStyle/>
          <a:p>
            <a:pPr algn="l"/>
            <a:r>
              <a:rPr lang="en-US" sz="900" dirty="0">
                <a:latin typeface="Arial" panose="020B0604020202020204" pitchFamily="34" charset="0"/>
                <a:cs typeface="Arial" panose="020B0604020202020204" pitchFamily="34" charset="0"/>
              </a:rPr>
              <a:t>1.50</a:t>
            </a:r>
          </a:p>
        </p:txBody>
      </p:sp>
      <p:sp>
        <p:nvSpPr>
          <p:cNvPr id="17" name="TextBox 16">
            <a:extLst>
              <a:ext uri="{FF2B5EF4-FFF2-40B4-BE49-F238E27FC236}">
                <a16:creationId xmlns:a16="http://schemas.microsoft.com/office/drawing/2014/main" id="{95DE579F-A7F2-629C-6D0C-0D2D11BEFE22}"/>
              </a:ext>
            </a:extLst>
          </p:cNvPr>
          <p:cNvSpPr txBox="1"/>
          <p:nvPr/>
        </p:nvSpPr>
        <p:spPr>
          <a:xfrm>
            <a:off x="7531287" y="3119637"/>
            <a:ext cx="409086" cy="230832"/>
          </a:xfrm>
          <a:prstGeom prst="rect">
            <a:avLst/>
          </a:prstGeom>
          <a:noFill/>
        </p:spPr>
        <p:txBody>
          <a:bodyPr wrap="none" rtlCol="0">
            <a:spAutoFit/>
          </a:bodyPr>
          <a:lstStyle/>
          <a:p>
            <a:pPr algn="l"/>
            <a:r>
              <a:rPr lang="en-US" sz="900" dirty="0">
                <a:latin typeface="Arial" panose="020B0604020202020204" pitchFamily="34" charset="0"/>
                <a:cs typeface="Arial" panose="020B0604020202020204" pitchFamily="34" charset="0"/>
              </a:rPr>
              <a:t>2.00</a:t>
            </a:r>
          </a:p>
        </p:txBody>
      </p:sp>
      <p:sp>
        <p:nvSpPr>
          <p:cNvPr id="18" name="TextBox 17">
            <a:extLst>
              <a:ext uri="{FF2B5EF4-FFF2-40B4-BE49-F238E27FC236}">
                <a16:creationId xmlns:a16="http://schemas.microsoft.com/office/drawing/2014/main" id="{AB7B52AC-F90F-03E6-0228-BB905DE3880E}"/>
              </a:ext>
            </a:extLst>
          </p:cNvPr>
          <p:cNvSpPr txBox="1"/>
          <p:nvPr/>
        </p:nvSpPr>
        <p:spPr>
          <a:xfrm>
            <a:off x="9926215" y="3119637"/>
            <a:ext cx="459306" cy="230832"/>
          </a:xfrm>
          <a:prstGeom prst="rect">
            <a:avLst/>
          </a:prstGeom>
          <a:noFill/>
        </p:spPr>
        <p:txBody>
          <a:bodyPr wrap="square" rtlCol="0">
            <a:spAutoFit/>
          </a:bodyPr>
          <a:lstStyle/>
          <a:p>
            <a:pPr algn="l"/>
            <a:r>
              <a:rPr lang="en-US" sz="900" dirty="0">
                <a:latin typeface="Arial" panose="020B0604020202020204" pitchFamily="34" charset="0"/>
                <a:cs typeface="Arial" panose="020B0604020202020204" pitchFamily="34" charset="0"/>
              </a:rPr>
              <a:t>2.75</a:t>
            </a:r>
          </a:p>
        </p:txBody>
      </p:sp>
      <p:sp>
        <p:nvSpPr>
          <p:cNvPr id="19" name="TextBox 18">
            <a:extLst>
              <a:ext uri="{FF2B5EF4-FFF2-40B4-BE49-F238E27FC236}">
                <a16:creationId xmlns:a16="http://schemas.microsoft.com/office/drawing/2014/main" id="{12F3FE1A-94B8-5153-43DC-A99479C0EF05}"/>
              </a:ext>
            </a:extLst>
          </p:cNvPr>
          <p:cNvSpPr txBox="1"/>
          <p:nvPr/>
        </p:nvSpPr>
        <p:spPr>
          <a:xfrm>
            <a:off x="8365639" y="3120109"/>
            <a:ext cx="459306" cy="230832"/>
          </a:xfrm>
          <a:prstGeom prst="rect">
            <a:avLst/>
          </a:prstGeom>
          <a:noFill/>
        </p:spPr>
        <p:txBody>
          <a:bodyPr wrap="square" rtlCol="0">
            <a:spAutoFit/>
          </a:bodyPr>
          <a:lstStyle/>
          <a:p>
            <a:pPr algn="l"/>
            <a:r>
              <a:rPr lang="en-US" sz="900" dirty="0">
                <a:latin typeface="Arial" panose="020B0604020202020204" pitchFamily="34" charset="0"/>
                <a:cs typeface="Arial" panose="020B0604020202020204" pitchFamily="34" charset="0"/>
              </a:rPr>
              <a:t>2.25</a:t>
            </a:r>
          </a:p>
        </p:txBody>
      </p:sp>
      <p:sp>
        <p:nvSpPr>
          <p:cNvPr id="20" name="TextBox 19">
            <a:extLst>
              <a:ext uri="{FF2B5EF4-FFF2-40B4-BE49-F238E27FC236}">
                <a16:creationId xmlns:a16="http://schemas.microsoft.com/office/drawing/2014/main" id="{B8E03FA6-2967-3B52-C733-94FF122D38FB}"/>
              </a:ext>
            </a:extLst>
          </p:cNvPr>
          <p:cNvSpPr txBox="1"/>
          <p:nvPr/>
        </p:nvSpPr>
        <p:spPr>
          <a:xfrm>
            <a:off x="9173730" y="3122872"/>
            <a:ext cx="459306" cy="230832"/>
          </a:xfrm>
          <a:prstGeom prst="rect">
            <a:avLst/>
          </a:prstGeom>
          <a:noFill/>
        </p:spPr>
        <p:txBody>
          <a:bodyPr wrap="square" rtlCol="0">
            <a:spAutoFit/>
          </a:bodyPr>
          <a:lstStyle/>
          <a:p>
            <a:pPr algn="l"/>
            <a:r>
              <a:rPr lang="en-US" sz="900" dirty="0">
                <a:latin typeface="Arial" panose="020B0604020202020204" pitchFamily="34" charset="0"/>
                <a:cs typeface="Arial" panose="020B0604020202020204" pitchFamily="34" charset="0"/>
              </a:rPr>
              <a:t>2.50</a:t>
            </a:r>
          </a:p>
        </p:txBody>
      </p:sp>
      <p:sp>
        <p:nvSpPr>
          <p:cNvPr id="21" name="TextBox 20">
            <a:extLst>
              <a:ext uri="{FF2B5EF4-FFF2-40B4-BE49-F238E27FC236}">
                <a16:creationId xmlns:a16="http://schemas.microsoft.com/office/drawing/2014/main" id="{B9D75D8A-E5E4-B9CD-C0FB-FE0D92139777}"/>
              </a:ext>
            </a:extLst>
          </p:cNvPr>
          <p:cNvSpPr txBox="1"/>
          <p:nvPr/>
        </p:nvSpPr>
        <p:spPr>
          <a:xfrm>
            <a:off x="10734306" y="3135256"/>
            <a:ext cx="409086" cy="230832"/>
          </a:xfrm>
          <a:prstGeom prst="rect">
            <a:avLst/>
          </a:prstGeom>
          <a:noFill/>
        </p:spPr>
        <p:txBody>
          <a:bodyPr wrap="none" rtlCol="0">
            <a:spAutoFit/>
          </a:bodyPr>
          <a:lstStyle/>
          <a:p>
            <a:pPr algn="l"/>
            <a:r>
              <a:rPr lang="en-US" sz="900" dirty="0">
                <a:latin typeface="Arial" panose="020B0604020202020204" pitchFamily="34" charset="0"/>
                <a:cs typeface="Arial" panose="020B0604020202020204" pitchFamily="34" charset="0"/>
              </a:rPr>
              <a:t>3.00</a:t>
            </a:r>
          </a:p>
        </p:txBody>
      </p:sp>
      <p:sp>
        <p:nvSpPr>
          <p:cNvPr id="23" name="Oval 22">
            <a:extLst>
              <a:ext uri="{FF2B5EF4-FFF2-40B4-BE49-F238E27FC236}">
                <a16:creationId xmlns:a16="http://schemas.microsoft.com/office/drawing/2014/main" id="{9194EAA4-D865-D3A2-8428-EF543ADE3A53}"/>
              </a:ext>
            </a:extLst>
          </p:cNvPr>
          <p:cNvSpPr/>
          <p:nvPr/>
        </p:nvSpPr>
        <p:spPr>
          <a:xfrm>
            <a:off x="1203661" y="1747391"/>
            <a:ext cx="164592" cy="16459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0FAE77E9-67EA-F638-028E-4BC7EB2F0392}"/>
              </a:ext>
            </a:extLst>
          </p:cNvPr>
          <p:cNvSpPr/>
          <p:nvPr/>
        </p:nvSpPr>
        <p:spPr>
          <a:xfrm>
            <a:off x="3659414" y="1741951"/>
            <a:ext cx="164592" cy="16459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584A00E9-E8FD-5E34-CA4D-A5A4812DD515}"/>
              </a:ext>
            </a:extLst>
          </p:cNvPr>
          <p:cNvSpPr/>
          <p:nvPr/>
        </p:nvSpPr>
        <p:spPr>
          <a:xfrm>
            <a:off x="6074442" y="1752452"/>
            <a:ext cx="164592" cy="16459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9FFFBE68-1F10-DC78-C523-F05C80DE44DD}"/>
              </a:ext>
            </a:extLst>
          </p:cNvPr>
          <p:cNvSpPr/>
          <p:nvPr/>
        </p:nvSpPr>
        <p:spPr>
          <a:xfrm>
            <a:off x="8455548" y="1747012"/>
            <a:ext cx="164592" cy="16459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1D610D5A-4ADE-0B6A-D4B5-2172CEF25C47}"/>
              </a:ext>
            </a:extLst>
          </p:cNvPr>
          <p:cNvSpPr txBox="1"/>
          <p:nvPr/>
        </p:nvSpPr>
        <p:spPr>
          <a:xfrm>
            <a:off x="11266747" y="2502081"/>
            <a:ext cx="925253" cy="461665"/>
          </a:xfrm>
          <a:prstGeom prst="rect">
            <a:avLst/>
          </a:prstGeom>
          <a:noFill/>
        </p:spPr>
        <p:txBody>
          <a:bodyPr wrap="none" rtlCol="0">
            <a:spAutoFit/>
          </a:bodyPr>
          <a:lstStyle/>
          <a:p>
            <a:pPr algn="l"/>
            <a:r>
              <a:rPr lang="en-US" sz="2400" b="1" dirty="0" err="1">
                <a:latin typeface="Century" panose="02040604050505020304" pitchFamily="18" charset="0"/>
                <a:cs typeface="Calibri" panose="020F0502020204030204" pitchFamily="34" charset="0"/>
              </a:rPr>
              <a:t>ω</a:t>
            </a:r>
            <a:r>
              <a:rPr lang="en-US" sz="2400" b="1" dirty="0">
                <a:latin typeface="Century" panose="02040604050505020304" pitchFamily="18" charset="0"/>
                <a:cs typeface="Calibri" panose="020F0502020204030204" pitchFamily="34" charset="0"/>
              </a:rPr>
              <a:t> = 4</a:t>
            </a:r>
          </a:p>
        </p:txBody>
      </p:sp>
    </p:spTree>
    <p:extLst>
      <p:ext uri="{BB962C8B-B14F-4D97-AF65-F5344CB8AC3E}">
        <p14:creationId xmlns:p14="http://schemas.microsoft.com/office/powerpoint/2010/main" val="39635089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A4E28F06-D14F-B33D-895E-D39F61FD9DBD}"/>
              </a:ext>
            </a:extLst>
          </p:cNvPr>
          <p:cNvSpPr>
            <a:spLocks noGrp="1"/>
          </p:cNvSpPr>
          <p:nvPr>
            <p:ph type="dt" sz="half" idx="10"/>
          </p:nvPr>
        </p:nvSpPr>
        <p:spPr/>
        <p:txBody>
          <a:bodyPr/>
          <a:lstStyle/>
          <a:p>
            <a:r>
              <a:rPr lang="en-US"/>
              <a:t>Northeastern Leading Voices Mar. 2026</a:t>
            </a:r>
            <a:endParaRPr lang="en-US" dirty="0"/>
          </a:p>
        </p:txBody>
      </p:sp>
      <p:sp>
        <p:nvSpPr>
          <p:cNvPr id="5" name="Footer Placeholder 4">
            <a:extLst>
              <a:ext uri="{FF2B5EF4-FFF2-40B4-BE49-F238E27FC236}">
                <a16:creationId xmlns:a16="http://schemas.microsoft.com/office/drawing/2014/main" id="{6391C5AA-247D-1A9B-9576-F331FE47E681}"/>
              </a:ext>
            </a:extLst>
          </p:cNvPr>
          <p:cNvSpPr>
            <a:spLocks noGrp="1"/>
          </p:cNvSpPr>
          <p:nvPr>
            <p:ph type="ftr" sz="quarter" idx="11"/>
          </p:nvPr>
        </p:nvSpPr>
        <p:spPr/>
        <p:txBody>
          <a:bodyPr/>
          <a:lstStyle/>
          <a:p>
            <a:r>
              <a:rPr lang="en-US"/>
              <a:t>Antiblackness in Foundational Concepts</a:t>
            </a:r>
            <a:endParaRPr lang="en-US" dirty="0"/>
          </a:p>
        </p:txBody>
      </p:sp>
      <p:sp>
        <p:nvSpPr>
          <p:cNvPr id="6" name="Slide Number Placeholder 5">
            <a:extLst>
              <a:ext uri="{FF2B5EF4-FFF2-40B4-BE49-F238E27FC236}">
                <a16:creationId xmlns:a16="http://schemas.microsoft.com/office/drawing/2014/main" id="{C745FC25-F4EF-78C6-0383-4975C784C76D}"/>
              </a:ext>
            </a:extLst>
          </p:cNvPr>
          <p:cNvSpPr>
            <a:spLocks noGrp="1"/>
          </p:cNvSpPr>
          <p:nvPr>
            <p:ph type="sldNum" sz="quarter" idx="12"/>
          </p:nvPr>
        </p:nvSpPr>
        <p:spPr/>
        <p:txBody>
          <a:bodyPr/>
          <a:lstStyle/>
          <a:p>
            <a:r>
              <a:rPr lang="en-US">
                <a:latin typeface="Century" panose="02040604050505020304" pitchFamily="18" charset="0"/>
              </a:rPr>
              <a:t>Jason Yust, Boston Univ.          </a:t>
            </a:r>
            <a:fld id="{6950D593-2953-924C-A0DA-F3B17E0E49C7}" type="slidenum">
              <a:rPr lang="en-US" smtClean="0">
                <a:latin typeface="Century" panose="02040604050505020304" pitchFamily="18" charset="0"/>
              </a:rPr>
              <a:pPr/>
              <a:t>3</a:t>
            </a:fld>
            <a:endParaRPr lang="en-US" dirty="0">
              <a:latin typeface="Century" panose="02040604050505020304" pitchFamily="18" charset="0"/>
            </a:endParaRPr>
          </a:p>
        </p:txBody>
      </p:sp>
      <p:pic>
        <p:nvPicPr>
          <p:cNvPr id="8" name="Picture 7">
            <a:extLst>
              <a:ext uri="{FF2B5EF4-FFF2-40B4-BE49-F238E27FC236}">
                <a16:creationId xmlns:a16="http://schemas.microsoft.com/office/drawing/2014/main" id="{28C20A40-2820-7387-3DD0-CB09027536AE}"/>
              </a:ext>
            </a:extLst>
          </p:cNvPr>
          <p:cNvPicPr>
            <a:picLocks noChangeAspect="1"/>
          </p:cNvPicPr>
          <p:nvPr/>
        </p:nvPicPr>
        <p:blipFill>
          <a:blip r:embed="rId3"/>
          <a:stretch>
            <a:fillRect/>
          </a:stretch>
        </p:blipFill>
        <p:spPr>
          <a:xfrm>
            <a:off x="1784438" y="789954"/>
            <a:ext cx="8480368" cy="3126013"/>
          </a:xfrm>
          <a:prstGeom prst="rect">
            <a:avLst/>
          </a:prstGeom>
        </p:spPr>
      </p:pic>
      <p:sp>
        <p:nvSpPr>
          <p:cNvPr id="2" name="Title 1">
            <a:extLst>
              <a:ext uri="{FF2B5EF4-FFF2-40B4-BE49-F238E27FC236}">
                <a16:creationId xmlns:a16="http://schemas.microsoft.com/office/drawing/2014/main" id="{57DB5528-52F2-B002-863D-9B8298CC8796}"/>
              </a:ext>
            </a:extLst>
          </p:cNvPr>
          <p:cNvSpPr>
            <a:spLocks noGrp="1"/>
          </p:cNvSpPr>
          <p:nvPr>
            <p:ph type="title"/>
          </p:nvPr>
        </p:nvSpPr>
        <p:spPr>
          <a:xfrm>
            <a:off x="838200" y="10491"/>
            <a:ext cx="10515600" cy="779463"/>
          </a:xfrm>
        </p:spPr>
        <p:txBody>
          <a:bodyPr/>
          <a:lstStyle/>
          <a:p>
            <a:r>
              <a:rPr lang="en-US" b="1" dirty="0"/>
              <a:t>Tonality</a:t>
            </a:r>
          </a:p>
        </p:txBody>
      </p:sp>
      <p:sp>
        <p:nvSpPr>
          <p:cNvPr id="3" name="TextBox 2">
            <a:extLst>
              <a:ext uri="{FF2B5EF4-FFF2-40B4-BE49-F238E27FC236}">
                <a16:creationId xmlns:a16="http://schemas.microsoft.com/office/drawing/2014/main" id="{4837F411-30D9-4404-1F24-7E245819D4BB}"/>
              </a:ext>
            </a:extLst>
          </p:cNvPr>
          <p:cNvSpPr txBox="1"/>
          <p:nvPr/>
        </p:nvSpPr>
        <p:spPr>
          <a:xfrm>
            <a:off x="3186639" y="4008566"/>
            <a:ext cx="6180473" cy="461665"/>
          </a:xfrm>
          <a:prstGeom prst="rect">
            <a:avLst/>
          </a:prstGeom>
          <a:noFill/>
        </p:spPr>
        <p:txBody>
          <a:bodyPr wrap="none" rtlCol="0">
            <a:spAutoFit/>
          </a:bodyPr>
          <a:lstStyle/>
          <a:p>
            <a:pPr algn="ctr"/>
            <a:r>
              <a:rPr lang="en-US" sz="2400" dirty="0">
                <a:latin typeface="Century" panose="02040604050505020304" pitchFamily="18" charset="0"/>
                <a:cs typeface="Calibri" panose="020F0502020204030204" pitchFamily="34" charset="0"/>
              </a:rPr>
              <a:t>(1) Claim: </a:t>
            </a:r>
            <a:r>
              <a:rPr lang="en-US" sz="2400" i="1" dirty="0">
                <a:latin typeface="Century" panose="02040604050505020304" pitchFamily="18" charset="0"/>
                <a:cs typeface="Calibri" panose="020F0502020204030204" pitchFamily="34" charset="0"/>
              </a:rPr>
              <a:t>Tonality</a:t>
            </a:r>
            <a:r>
              <a:rPr lang="en-US" sz="2400" dirty="0">
                <a:latin typeface="Century" panose="02040604050505020304" pitchFamily="18" charset="0"/>
                <a:cs typeface="Calibri" panose="020F0502020204030204" pitchFamily="34" charset="0"/>
              </a:rPr>
              <a:t> is an antiblack concept</a:t>
            </a:r>
          </a:p>
        </p:txBody>
      </p:sp>
      <p:sp>
        <p:nvSpPr>
          <p:cNvPr id="7" name="TextBox 6">
            <a:extLst>
              <a:ext uri="{FF2B5EF4-FFF2-40B4-BE49-F238E27FC236}">
                <a16:creationId xmlns:a16="http://schemas.microsoft.com/office/drawing/2014/main" id="{612A8EF2-4526-C878-E37C-AFF6584C5690}"/>
              </a:ext>
            </a:extLst>
          </p:cNvPr>
          <p:cNvSpPr txBox="1"/>
          <p:nvPr/>
        </p:nvSpPr>
        <p:spPr>
          <a:xfrm>
            <a:off x="838200" y="4460378"/>
            <a:ext cx="10366513" cy="461665"/>
          </a:xfrm>
          <a:prstGeom prst="rect">
            <a:avLst/>
          </a:prstGeom>
          <a:noFill/>
        </p:spPr>
        <p:txBody>
          <a:bodyPr wrap="square" rtlCol="0">
            <a:spAutoFit/>
          </a:bodyPr>
          <a:lstStyle/>
          <a:p>
            <a:pPr algn="ctr"/>
            <a:r>
              <a:rPr lang="en-US" sz="2400" dirty="0">
                <a:latin typeface="Century" panose="02040604050505020304" pitchFamily="18" charset="0"/>
                <a:cs typeface="Calibri" panose="020F0502020204030204" pitchFamily="34" charset="0"/>
              </a:rPr>
              <a:t>(2a) Response 1: Stop using the words “tonality” and “tonal music”</a:t>
            </a:r>
          </a:p>
        </p:txBody>
      </p:sp>
      <p:sp>
        <p:nvSpPr>
          <p:cNvPr id="9" name="TextBox 8">
            <a:extLst>
              <a:ext uri="{FF2B5EF4-FFF2-40B4-BE49-F238E27FC236}">
                <a16:creationId xmlns:a16="http://schemas.microsoft.com/office/drawing/2014/main" id="{72AD514A-070A-A186-4E46-BDEFF1FCE623}"/>
              </a:ext>
            </a:extLst>
          </p:cNvPr>
          <p:cNvSpPr txBox="1"/>
          <p:nvPr/>
        </p:nvSpPr>
        <p:spPr>
          <a:xfrm>
            <a:off x="1944755" y="4912190"/>
            <a:ext cx="8480367" cy="461665"/>
          </a:xfrm>
          <a:prstGeom prst="rect">
            <a:avLst/>
          </a:prstGeom>
          <a:noFill/>
        </p:spPr>
        <p:txBody>
          <a:bodyPr wrap="square" rtlCol="0">
            <a:spAutoFit/>
          </a:bodyPr>
          <a:lstStyle/>
          <a:p>
            <a:pPr algn="ctr"/>
            <a:r>
              <a:rPr lang="en-US" sz="2400" dirty="0">
                <a:latin typeface="Century" panose="02040604050505020304" pitchFamily="18" charset="0"/>
                <a:cs typeface="Calibri" panose="020F0502020204030204" pitchFamily="34" charset="0"/>
              </a:rPr>
              <a:t>(2b) Response 2: Redefine the word tonality</a:t>
            </a:r>
          </a:p>
        </p:txBody>
      </p:sp>
      <p:sp>
        <p:nvSpPr>
          <p:cNvPr id="10" name="TextBox 9">
            <a:extLst>
              <a:ext uri="{FF2B5EF4-FFF2-40B4-BE49-F238E27FC236}">
                <a16:creationId xmlns:a16="http://schemas.microsoft.com/office/drawing/2014/main" id="{A9542889-D16D-F43C-1865-24E2951BB77E}"/>
              </a:ext>
            </a:extLst>
          </p:cNvPr>
          <p:cNvSpPr txBox="1"/>
          <p:nvPr/>
        </p:nvSpPr>
        <p:spPr>
          <a:xfrm>
            <a:off x="196770" y="5373855"/>
            <a:ext cx="11806177" cy="461665"/>
          </a:xfrm>
          <a:prstGeom prst="rect">
            <a:avLst/>
          </a:prstGeom>
          <a:noFill/>
        </p:spPr>
        <p:txBody>
          <a:bodyPr wrap="square" rtlCol="0">
            <a:spAutoFit/>
          </a:bodyPr>
          <a:lstStyle/>
          <a:p>
            <a:pPr algn="ctr"/>
            <a:r>
              <a:rPr lang="en-US" sz="2400" dirty="0">
                <a:latin typeface="Century" panose="02040604050505020304" pitchFamily="18" charset="0"/>
                <a:cs typeface="Calibri" panose="020F0502020204030204" pitchFamily="34" charset="0"/>
              </a:rPr>
              <a:t>(2c) Response 3: Acknowledge antiblackness when using “tonality”/“tonal music” </a:t>
            </a:r>
          </a:p>
        </p:txBody>
      </p:sp>
    </p:spTree>
    <p:extLst>
      <p:ext uri="{BB962C8B-B14F-4D97-AF65-F5344CB8AC3E}">
        <p14:creationId xmlns:p14="http://schemas.microsoft.com/office/powerpoint/2010/main" val="8218405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DB8B70-F3C7-10E7-5028-D8C8D265586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F615642-4274-8706-2CE2-52177A28B89E}"/>
              </a:ext>
            </a:extLst>
          </p:cNvPr>
          <p:cNvSpPr>
            <a:spLocks noGrp="1"/>
          </p:cNvSpPr>
          <p:nvPr>
            <p:ph type="title"/>
          </p:nvPr>
        </p:nvSpPr>
        <p:spPr>
          <a:xfrm>
            <a:off x="308113" y="10491"/>
            <a:ext cx="11532787" cy="779463"/>
          </a:xfrm>
        </p:spPr>
        <p:txBody>
          <a:bodyPr>
            <a:normAutofit/>
          </a:bodyPr>
          <a:lstStyle/>
          <a:p>
            <a:r>
              <a:rPr lang="en-US" dirty="0"/>
              <a:t>Rhythm and periodic functions: traditional meter</a:t>
            </a:r>
          </a:p>
        </p:txBody>
      </p:sp>
      <p:sp>
        <p:nvSpPr>
          <p:cNvPr id="4" name="Date Placeholder 3">
            <a:extLst>
              <a:ext uri="{FF2B5EF4-FFF2-40B4-BE49-F238E27FC236}">
                <a16:creationId xmlns:a16="http://schemas.microsoft.com/office/drawing/2014/main" id="{B7EFB531-5729-BD0C-42EA-B0F4661F4BBF}"/>
              </a:ext>
            </a:extLst>
          </p:cNvPr>
          <p:cNvSpPr>
            <a:spLocks noGrp="1"/>
          </p:cNvSpPr>
          <p:nvPr>
            <p:ph type="dt" sz="half" idx="10"/>
          </p:nvPr>
        </p:nvSpPr>
        <p:spPr/>
        <p:txBody>
          <a:bodyPr/>
          <a:lstStyle/>
          <a:p>
            <a:r>
              <a:rPr lang="en-US"/>
              <a:t>Northeastern Leading Voices Mar. 2026</a:t>
            </a:r>
            <a:endParaRPr lang="en-US" dirty="0"/>
          </a:p>
        </p:txBody>
      </p:sp>
      <p:sp>
        <p:nvSpPr>
          <p:cNvPr id="5" name="Footer Placeholder 4">
            <a:extLst>
              <a:ext uri="{FF2B5EF4-FFF2-40B4-BE49-F238E27FC236}">
                <a16:creationId xmlns:a16="http://schemas.microsoft.com/office/drawing/2014/main" id="{226880BC-E264-BB52-2DD2-81EFB4378DF2}"/>
              </a:ext>
            </a:extLst>
          </p:cNvPr>
          <p:cNvSpPr>
            <a:spLocks noGrp="1"/>
          </p:cNvSpPr>
          <p:nvPr>
            <p:ph type="ftr" sz="quarter" idx="11"/>
          </p:nvPr>
        </p:nvSpPr>
        <p:spPr/>
        <p:txBody>
          <a:bodyPr/>
          <a:lstStyle/>
          <a:p>
            <a:r>
              <a:rPr lang="en-US"/>
              <a:t>Antiblackness in Foundational Concepts</a:t>
            </a:r>
            <a:endParaRPr lang="en-US" dirty="0"/>
          </a:p>
        </p:txBody>
      </p:sp>
      <p:sp>
        <p:nvSpPr>
          <p:cNvPr id="6" name="Slide Number Placeholder 5">
            <a:extLst>
              <a:ext uri="{FF2B5EF4-FFF2-40B4-BE49-F238E27FC236}">
                <a16:creationId xmlns:a16="http://schemas.microsoft.com/office/drawing/2014/main" id="{5837A72D-BFE3-8D31-4E00-371741ED8661}"/>
              </a:ext>
            </a:extLst>
          </p:cNvPr>
          <p:cNvSpPr>
            <a:spLocks noGrp="1"/>
          </p:cNvSpPr>
          <p:nvPr>
            <p:ph type="sldNum" sz="quarter" idx="12"/>
          </p:nvPr>
        </p:nvSpPr>
        <p:spPr/>
        <p:txBody>
          <a:bodyPr/>
          <a:lstStyle/>
          <a:p>
            <a:r>
              <a:rPr lang="en-US">
                <a:latin typeface="Century" panose="02040604050505020304" pitchFamily="18" charset="0"/>
              </a:rPr>
              <a:t>Jason Yust, Boston Univ.          </a:t>
            </a:r>
            <a:fld id="{6950D593-2953-924C-A0DA-F3B17E0E49C7}" type="slidenum">
              <a:rPr lang="en-US" smtClean="0">
                <a:latin typeface="Century" panose="02040604050505020304" pitchFamily="18" charset="0"/>
              </a:rPr>
              <a:pPr/>
              <a:t>30</a:t>
            </a:fld>
            <a:endParaRPr lang="en-US" dirty="0">
              <a:latin typeface="Century" panose="02040604050505020304" pitchFamily="18" charset="0"/>
            </a:endParaRPr>
          </a:p>
        </p:txBody>
      </p:sp>
      <p:graphicFrame>
        <p:nvGraphicFramePr>
          <p:cNvPr id="7" name="Chart 6">
            <a:extLst>
              <a:ext uri="{FF2B5EF4-FFF2-40B4-BE49-F238E27FC236}">
                <a16:creationId xmlns:a16="http://schemas.microsoft.com/office/drawing/2014/main" id="{F8DB94F2-97C6-6CB5-1EC6-B3A03245DA98}"/>
              </a:ext>
            </a:extLst>
          </p:cNvPr>
          <p:cNvGraphicFramePr>
            <a:graphicFrameLocks/>
          </p:cNvGraphicFramePr>
          <p:nvPr>
            <p:extLst>
              <p:ext uri="{D42A27DB-BD31-4B8C-83A1-F6EECF244321}">
                <p14:modId xmlns:p14="http://schemas.microsoft.com/office/powerpoint/2010/main" val="2959267897"/>
              </p:ext>
            </p:extLst>
          </p:nvPr>
        </p:nvGraphicFramePr>
        <p:xfrm>
          <a:off x="1071475" y="2236475"/>
          <a:ext cx="10058400" cy="914400"/>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id="{51544599-4BB7-6847-4E16-4C346033FB68}"/>
              </a:ext>
            </a:extLst>
          </p:cNvPr>
          <p:cNvSpPr txBox="1"/>
          <p:nvPr/>
        </p:nvSpPr>
        <p:spPr>
          <a:xfrm>
            <a:off x="5659551" y="4543369"/>
            <a:ext cx="1044517" cy="369332"/>
          </a:xfrm>
          <a:prstGeom prst="rect">
            <a:avLst/>
          </a:prstGeom>
          <a:noFill/>
        </p:spPr>
        <p:txBody>
          <a:bodyPr wrap="none" rtlCol="0">
            <a:spAutoFit/>
          </a:bodyPr>
          <a:lstStyle/>
          <a:p>
            <a:pPr algn="l"/>
            <a:r>
              <a:rPr lang="en-US" b="1" dirty="0">
                <a:latin typeface="Century" panose="02040604050505020304" pitchFamily="18" charset="0"/>
                <a:cs typeface="Calibri" panose="020F0502020204030204" pitchFamily="34" charset="0"/>
              </a:rPr>
              <a:t>Time →</a:t>
            </a:r>
          </a:p>
        </p:txBody>
      </p:sp>
      <p:grpSp>
        <p:nvGrpSpPr>
          <p:cNvPr id="3" name="Group 2">
            <a:extLst>
              <a:ext uri="{FF2B5EF4-FFF2-40B4-BE49-F238E27FC236}">
                <a16:creationId xmlns:a16="http://schemas.microsoft.com/office/drawing/2014/main" id="{C7E7FC65-A033-FE0D-A654-A41B645C7B27}"/>
              </a:ext>
            </a:extLst>
          </p:cNvPr>
          <p:cNvGrpSpPr/>
          <p:nvPr/>
        </p:nvGrpSpPr>
        <p:grpSpPr>
          <a:xfrm>
            <a:off x="1271892" y="4312537"/>
            <a:ext cx="9915622" cy="246451"/>
            <a:chOff x="1003826" y="2454597"/>
            <a:chExt cx="9915622" cy="246451"/>
          </a:xfrm>
        </p:grpSpPr>
        <p:sp>
          <p:nvSpPr>
            <p:cNvPr id="9" name="TextBox 8">
              <a:extLst>
                <a:ext uri="{FF2B5EF4-FFF2-40B4-BE49-F238E27FC236}">
                  <a16:creationId xmlns:a16="http://schemas.microsoft.com/office/drawing/2014/main" id="{894EA350-9899-2546-B2B9-46C4877C760F}"/>
                </a:ext>
              </a:extLst>
            </p:cNvPr>
            <p:cNvSpPr txBox="1"/>
            <p:nvPr/>
          </p:nvSpPr>
          <p:spPr>
            <a:xfrm>
              <a:off x="1003826" y="2460358"/>
              <a:ext cx="248786" cy="230832"/>
            </a:xfrm>
            <a:prstGeom prst="rect">
              <a:avLst/>
            </a:prstGeom>
            <a:noFill/>
          </p:spPr>
          <p:txBody>
            <a:bodyPr wrap="none" rtlCol="0">
              <a:spAutoFit/>
            </a:bodyPr>
            <a:lstStyle/>
            <a:p>
              <a:pPr algn="l"/>
              <a:r>
                <a:rPr lang="en-US" sz="900" dirty="0">
                  <a:latin typeface="Arial" panose="020B0604020202020204" pitchFamily="34" charset="0"/>
                  <a:cs typeface="Arial" panose="020B0604020202020204" pitchFamily="34" charset="0"/>
                </a:rPr>
                <a:t>0</a:t>
              </a:r>
            </a:p>
          </p:txBody>
        </p:sp>
        <p:sp>
          <p:nvSpPr>
            <p:cNvPr id="10" name="TextBox 9">
              <a:extLst>
                <a:ext uri="{FF2B5EF4-FFF2-40B4-BE49-F238E27FC236}">
                  <a16:creationId xmlns:a16="http://schemas.microsoft.com/office/drawing/2014/main" id="{29902BFF-5D34-0F40-BB7E-11A7A83B12A3}"/>
                </a:ext>
              </a:extLst>
            </p:cNvPr>
            <p:cNvSpPr txBox="1"/>
            <p:nvPr/>
          </p:nvSpPr>
          <p:spPr>
            <a:xfrm>
              <a:off x="3351747" y="2460358"/>
              <a:ext cx="459306" cy="230832"/>
            </a:xfrm>
            <a:prstGeom prst="rect">
              <a:avLst/>
            </a:prstGeom>
            <a:noFill/>
          </p:spPr>
          <p:txBody>
            <a:bodyPr wrap="square" rtlCol="0">
              <a:spAutoFit/>
            </a:bodyPr>
            <a:lstStyle/>
            <a:p>
              <a:pPr algn="l"/>
              <a:r>
                <a:rPr lang="en-US" sz="900" dirty="0">
                  <a:latin typeface="Arial" panose="020B0604020202020204" pitchFamily="34" charset="0"/>
                  <a:cs typeface="Arial" panose="020B0604020202020204" pitchFamily="34" charset="0"/>
                </a:rPr>
                <a:t>0.75</a:t>
              </a:r>
            </a:p>
          </p:txBody>
        </p:sp>
        <p:sp>
          <p:nvSpPr>
            <p:cNvPr id="11" name="TextBox 10">
              <a:extLst>
                <a:ext uri="{FF2B5EF4-FFF2-40B4-BE49-F238E27FC236}">
                  <a16:creationId xmlns:a16="http://schemas.microsoft.com/office/drawing/2014/main" id="{6A05121F-4993-18B0-12F3-8D99E4B90C0E}"/>
                </a:ext>
              </a:extLst>
            </p:cNvPr>
            <p:cNvSpPr txBox="1"/>
            <p:nvPr/>
          </p:nvSpPr>
          <p:spPr>
            <a:xfrm>
              <a:off x="1644527" y="2460830"/>
              <a:ext cx="459306" cy="230832"/>
            </a:xfrm>
            <a:prstGeom prst="rect">
              <a:avLst/>
            </a:prstGeom>
            <a:noFill/>
          </p:spPr>
          <p:txBody>
            <a:bodyPr wrap="square" rtlCol="0">
              <a:spAutoFit/>
            </a:bodyPr>
            <a:lstStyle/>
            <a:p>
              <a:pPr algn="l"/>
              <a:r>
                <a:rPr lang="en-US" sz="900" dirty="0">
                  <a:latin typeface="Arial" panose="020B0604020202020204" pitchFamily="34" charset="0"/>
                  <a:cs typeface="Arial" panose="020B0604020202020204" pitchFamily="34" charset="0"/>
                </a:rPr>
                <a:t>0.25</a:t>
              </a:r>
            </a:p>
          </p:txBody>
        </p:sp>
        <p:sp>
          <p:nvSpPr>
            <p:cNvPr id="12" name="TextBox 11">
              <a:extLst>
                <a:ext uri="{FF2B5EF4-FFF2-40B4-BE49-F238E27FC236}">
                  <a16:creationId xmlns:a16="http://schemas.microsoft.com/office/drawing/2014/main" id="{0D13CC4F-55A8-2310-1388-6BC67CF191F8}"/>
                </a:ext>
              </a:extLst>
            </p:cNvPr>
            <p:cNvSpPr txBox="1"/>
            <p:nvPr/>
          </p:nvSpPr>
          <p:spPr>
            <a:xfrm>
              <a:off x="2547504" y="2463593"/>
              <a:ext cx="459306" cy="230832"/>
            </a:xfrm>
            <a:prstGeom prst="rect">
              <a:avLst/>
            </a:prstGeom>
            <a:noFill/>
          </p:spPr>
          <p:txBody>
            <a:bodyPr wrap="square" rtlCol="0">
              <a:spAutoFit/>
            </a:bodyPr>
            <a:lstStyle/>
            <a:p>
              <a:pPr algn="l"/>
              <a:r>
                <a:rPr lang="en-US" sz="900" dirty="0">
                  <a:latin typeface="Arial" panose="020B0604020202020204" pitchFamily="34" charset="0"/>
                  <a:cs typeface="Arial" panose="020B0604020202020204" pitchFamily="34" charset="0"/>
                </a:rPr>
                <a:t>0.50</a:t>
              </a:r>
            </a:p>
          </p:txBody>
        </p:sp>
        <p:sp>
          <p:nvSpPr>
            <p:cNvPr id="13" name="TextBox 12">
              <a:extLst>
                <a:ext uri="{FF2B5EF4-FFF2-40B4-BE49-F238E27FC236}">
                  <a16:creationId xmlns:a16="http://schemas.microsoft.com/office/drawing/2014/main" id="{4F7EC6F6-1C86-20DE-4004-C204AC53209C}"/>
                </a:ext>
              </a:extLst>
            </p:cNvPr>
            <p:cNvSpPr txBox="1"/>
            <p:nvPr/>
          </p:nvSpPr>
          <p:spPr>
            <a:xfrm>
              <a:off x="4076444" y="2459212"/>
              <a:ext cx="409086" cy="230832"/>
            </a:xfrm>
            <a:prstGeom prst="rect">
              <a:avLst/>
            </a:prstGeom>
            <a:noFill/>
          </p:spPr>
          <p:txBody>
            <a:bodyPr wrap="none" rtlCol="0">
              <a:spAutoFit/>
            </a:bodyPr>
            <a:lstStyle/>
            <a:p>
              <a:pPr algn="l"/>
              <a:r>
                <a:rPr lang="en-US" sz="900" dirty="0">
                  <a:latin typeface="Arial" panose="020B0604020202020204" pitchFamily="34" charset="0"/>
                  <a:cs typeface="Arial" panose="020B0604020202020204" pitchFamily="34" charset="0"/>
                </a:rPr>
                <a:t>1.00</a:t>
              </a:r>
            </a:p>
          </p:txBody>
        </p:sp>
        <p:sp>
          <p:nvSpPr>
            <p:cNvPr id="14" name="TextBox 13">
              <a:extLst>
                <a:ext uri="{FF2B5EF4-FFF2-40B4-BE49-F238E27FC236}">
                  <a16:creationId xmlns:a16="http://schemas.microsoft.com/office/drawing/2014/main" id="{6ECEC1E3-7295-7292-FA15-062891B3ECF9}"/>
                </a:ext>
              </a:extLst>
            </p:cNvPr>
            <p:cNvSpPr txBox="1"/>
            <p:nvPr/>
          </p:nvSpPr>
          <p:spPr>
            <a:xfrm>
              <a:off x="6471372" y="2459212"/>
              <a:ext cx="459306" cy="230832"/>
            </a:xfrm>
            <a:prstGeom prst="rect">
              <a:avLst/>
            </a:prstGeom>
            <a:noFill/>
          </p:spPr>
          <p:txBody>
            <a:bodyPr wrap="square" rtlCol="0">
              <a:spAutoFit/>
            </a:bodyPr>
            <a:lstStyle/>
            <a:p>
              <a:pPr algn="l"/>
              <a:r>
                <a:rPr lang="en-US" sz="900" dirty="0">
                  <a:latin typeface="Arial" panose="020B0604020202020204" pitchFamily="34" charset="0"/>
                  <a:cs typeface="Arial" panose="020B0604020202020204" pitchFamily="34" charset="0"/>
                </a:rPr>
                <a:t>1.75</a:t>
              </a:r>
            </a:p>
          </p:txBody>
        </p:sp>
        <p:sp>
          <p:nvSpPr>
            <p:cNvPr id="15" name="TextBox 14">
              <a:extLst>
                <a:ext uri="{FF2B5EF4-FFF2-40B4-BE49-F238E27FC236}">
                  <a16:creationId xmlns:a16="http://schemas.microsoft.com/office/drawing/2014/main" id="{52669A35-2CF1-2DEE-E31E-A313A28468F8}"/>
                </a:ext>
              </a:extLst>
            </p:cNvPr>
            <p:cNvSpPr txBox="1"/>
            <p:nvPr/>
          </p:nvSpPr>
          <p:spPr>
            <a:xfrm>
              <a:off x="4910796" y="2459684"/>
              <a:ext cx="459306" cy="230832"/>
            </a:xfrm>
            <a:prstGeom prst="rect">
              <a:avLst/>
            </a:prstGeom>
            <a:noFill/>
          </p:spPr>
          <p:txBody>
            <a:bodyPr wrap="square" rtlCol="0">
              <a:spAutoFit/>
            </a:bodyPr>
            <a:lstStyle/>
            <a:p>
              <a:pPr algn="l"/>
              <a:r>
                <a:rPr lang="en-US" sz="900" dirty="0">
                  <a:latin typeface="Arial" panose="020B0604020202020204" pitchFamily="34" charset="0"/>
                  <a:cs typeface="Arial" panose="020B0604020202020204" pitchFamily="34" charset="0"/>
                </a:rPr>
                <a:t>1.25</a:t>
              </a:r>
            </a:p>
          </p:txBody>
        </p:sp>
        <p:sp>
          <p:nvSpPr>
            <p:cNvPr id="16" name="TextBox 15">
              <a:extLst>
                <a:ext uri="{FF2B5EF4-FFF2-40B4-BE49-F238E27FC236}">
                  <a16:creationId xmlns:a16="http://schemas.microsoft.com/office/drawing/2014/main" id="{4B8CFC98-0D26-217B-BDDE-32164D8ED3E8}"/>
                </a:ext>
              </a:extLst>
            </p:cNvPr>
            <p:cNvSpPr txBox="1"/>
            <p:nvPr/>
          </p:nvSpPr>
          <p:spPr>
            <a:xfrm>
              <a:off x="5718887" y="2462447"/>
              <a:ext cx="459306" cy="230832"/>
            </a:xfrm>
            <a:prstGeom prst="rect">
              <a:avLst/>
            </a:prstGeom>
            <a:noFill/>
          </p:spPr>
          <p:txBody>
            <a:bodyPr wrap="square" rtlCol="0">
              <a:spAutoFit/>
            </a:bodyPr>
            <a:lstStyle/>
            <a:p>
              <a:pPr algn="l"/>
              <a:r>
                <a:rPr lang="en-US" sz="900" dirty="0">
                  <a:latin typeface="Arial" panose="020B0604020202020204" pitchFamily="34" charset="0"/>
                  <a:cs typeface="Arial" panose="020B0604020202020204" pitchFamily="34" charset="0"/>
                </a:rPr>
                <a:t>1.50</a:t>
              </a:r>
            </a:p>
          </p:txBody>
        </p:sp>
        <p:sp>
          <p:nvSpPr>
            <p:cNvPr id="17" name="TextBox 16">
              <a:extLst>
                <a:ext uri="{FF2B5EF4-FFF2-40B4-BE49-F238E27FC236}">
                  <a16:creationId xmlns:a16="http://schemas.microsoft.com/office/drawing/2014/main" id="{9B8862AC-F510-0B89-DC41-E50485C0F462}"/>
                </a:ext>
              </a:extLst>
            </p:cNvPr>
            <p:cNvSpPr txBox="1"/>
            <p:nvPr/>
          </p:nvSpPr>
          <p:spPr>
            <a:xfrm>
              <a:off x="7307343" y="2454597"/>
              <a:ext cx="409086" cy="230832"/>
            </a:xfrm>
            <a:prstGeom prst="rect">
              <a:avLst/>
            </a:prstGeom>
            <a:noFill/>
          </p:spPr>
          <p:txBody>
            <a:bodyPr wrap="none" rtlCol="0">
              <a:spAutoFit/>
            </a:bodyPr>
            <a:lstStyle/>
            <a:p>
              <a:pPr algn="l"/>
              <a:r>
                <a:rPr lang="en-US" sz="900" dirty="0">
                  <a:latin typeface="Arial" panose="020B0604020202020204" pitchFamily="34" charset="0"/>
                  <a:cs typeface="Arial" panose="020B0604020202020204" pitchFamily="34" charset="0"/>
                </a:rPr>
                <a:t>2.00</a:t>
              </a:r>
            </a:p>
          </p:txBody>
        </p:sp>
        <p:sp>
          <p:nvSpPr>
            <p:cNvPr id="18" name="TextBox 17">
              <a:extLst>
                <a:ext uri="{FF2B5EF4-FFF2-40B4-BE49-F238E27FC236}">
                  <a16:creationId xmlns:a16="http://schemas.microsoft.com/office/drawing/2014/main" id="{5340F71C-B434-D0F3-93F3-3E541E538982}"/>
                </a:ext>
              </a:extLst>
            </p:cNvPr>
            <p:cNvSpPr txBox="1"/>
            <p:nvPr/>
          </p:nvSpPr>
          <p:spPr>
            <a:xfrm>
              <a:off x="9702271" y="2454597"/>
              <a:ext cx="459306" cy="230832"/>
            </a:xfrm>
            <a:prstGeom prst="rect">
              <a:avLst/>
            </a:prstGeom>
            <a:noFill/>
          </p:spPr>
          <p:txBody>
            <a:bodyPr wrap="square" rtlCol="0">
              <a:spAutoFit/>
            </a:bodyPr>
            <a:lstStyle/>
            <a:p>
              <a:pPr algn="l"/>
              <a:r>
                <a:rPr lang="en-US" sz="900" dirty="0">
                  <a:latin typeface="Arial" panose="020B0604020202020204" pitchFamily="34" charset="0"/>
                  <a:cs typeface="Arial" panose="020B0604020202020204" pitchFamily="34" charset="0"/>
                </a:rPr>
                <a:t>2.75</a:t>
              </a:r>
            </a:p>
          </p:txBody>
        </p:sp>
        <p:sp>
          <p:nvSpPr>
            <p:cNvPr id="19" name="TextBox 18">
              <a:extLst>
                <a:ext uri="{FF2B5EF4-FFF2-40B4-BE49-F238E27FC236}">
                  <a16:creationId xmlns:a16="http://schemas.microsoft.com/office/drawing/2014/main" id="{71B21B2B-F51A-8E0E-052E-B1B22C648776}"/>
                </a:ext>
              </a:extLst>
            </p:cNvPr>
            <p:cNvSpPr txBox="1"/>
            <p:nvPr/>
          </p:nvSpPr>
          <p:spPr>
            <a:xfrm>
              <a:off x="8141695" y="2455069"/>
              <a:ext cx="459306" cy="230832"/>
            </a:xfrm>
            <a:prstGeom prst="rect">
              <a:avLst/>
            </a:prstGeom>
            <a:noFill/>
          </p:spPr>
          <p:txBody>
            <a:bodyPr wrap="square" rtlCol="0">
              <a:spAutoFit/>
            </a:bodyPr>
            <a:lstStyle/>
            <a:p>
              <a:pPr algn="l"/>
              <a:r>
                <a:rPr lang="en-US" sz="900" dirty="0">
                  <a:latin typeface="Arial" panose="020B0604020202020204" pitchFamily="34" charset="0"/>
                  <a:cs typeface="Arial" panose="020B0604020202020204" pitchFamily="34" charset="0"/>
                </a:rPr>
                <a:t>2.25</a:t>
              </a:r>
            </a:p>
          </p:txBody>
        </p:sp>
        <p:sp>
          <p:nvSpPr>
            <p:cNvPr id="20" name="TextBox 19">
              <a:extLst>
                <a:ext uri="{FF2B5EF4-FFF2-40B4-BE49-F238E27FC236}">
                  <a16:creationId xmlns:a16="http://schemas.microsoft.com/office/drawing/2014/main" id="{60B3136F-6223-AC76-0B67-0DA7670C41F6}"/>
                </a:ext>
              </a:extLst>
            </p:cNvPr>
            <p:cNvSpPr txBox="1"/>
            <p:nvPr/>
          </p:nvSpPr>
          <p:spPr>
            <a:xfrm>
              <a:off x="8949786" y="2457832"/>
              <a:ext cx="459306" cy="230832"/>
            </a:xfrm>
            <a:prstGeom prst="rect">
              <a:avLst/>
            </a:prstGeom>
            <a:noFill/>
          </p:spPr>
          <p:txBody>
            <a:bodyPr wrap="square" rtlCol="0">
              <a:spAutoFit/>
            </a:bodyPr>
            <a:lstStyle/>
            <a:p>
              <a:pPr algn="l"/>
              <a:r>
                <a:rPr lang="en-US" sz="900" dirty="0">
                  <a:latin typeface="Arial" panose="020B0604020202020204" pitchFamily="34" charset="0"/>
                  <a:cs typeface="Arial" panose="020B0604020202020204" pitchFamily="34" charset="0"/>
                </a:rPr>
                <a:t>2.50</a:t>
              </a:r>
            </a:p>
          </p:txBody>
        </p:sp>
        <p:sp>
          <p:nvSpPr>
            <p:cNvPr id="21" name="TextBox 20">
              <a:extLst>
                <a:ext uri="{FF2B5EF4-FFF2-40B4-BE49-F238E27FC236}">
                  <a16:creationId xmlns:a16="http://schemas.microsoft.com/office/drawing/2014/main" id="{FD970CEA-A1D9-DC02-469D-4B991EBECD7C}"/>
                </a:ext>
              </a:extLst>
            </p:cNvPr>
            <p:cNvSpPr txBox="1"/>
            <p:nvPr/>
          </p:nvSpPr>
          <p:spPr>
            <a:xfrm>
              <a:off x="10510362" y="2470216"/>
              <a:ext cx="409086" cy="230832"/>
            </a:xfrm>
            <a:prstGeom prst="rect">
              <a:avLst/>
            </a:prstGeom>
            <a:noFill/>
          </p:spPr>
          <p:txBody>
            <a:bodyPr wrap="none" rtlCol="0">
              <a:spAutoFit/>
            </a:bodyPr>
            <a:lstStyle/>
            <a:p>
              <a:pPr algn="l"/>
              <a:r>
                <a:rPr lang="en-US" sz="900" dirty="0">
                  <a:latin typeface="Arial" panose="020B0604020202020204" pitchFamily="34" charset="0"/>
                  <a:cs typeface="Arial" panose="020B0604020202020204" pitchFamily="34" charset="0"/>
                </a:rPr>
                <a:t>3.00</a:t>
              </a:r>
            </a:p>
          </p:txBody>
        </p:sp>
      </p:grpSp>
      <p:sp>
        <p:nvSpPr>
          <p:cNvPr id="23" name="Oval 22">
            <a:extLst>
              <a:ext uri="{FF2B5EF4-FFF2-40B4-BE49-F238E27FC236}">
                <a16:creationId xmlns:a16="http://schemas.microsoft.com/office/drawing/2014/main" id="{D01DD5B3-E5C6-F793-E262-1ADF55775DFD}"/>
              </a:ext>
            </a:extLst>
          </p:cNvPr>
          <p:cNvSpPr/>
          <p:nvPr/>
        </p:nvSpPr>
        <p:spPr>
          <a:xfrm>
            <a:off x="1337766" y="5162666"/>
            <a:ext cx="164592" cy="16459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7992A616-53EE-7AE0-3B21-CF335E97A436}"/>
              </a:ext>
            </a:extLst>
          </p:cNvPr>
          <p:cNvSpPr/>
          <p:nvPr/>
        </p:nvSpPr>
        <p:spPr>
          <a:xfrm>
            <a:off x="3793519" y="5157226"/>
            <a:ext cx="164592" cy="16459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FDE826A5-731C-2AEC-55F4-774AEB043244}"/>
              </a:ext>
            </a:extLst>
          </p:cNvPr>
          <p:cNvSpPr/>
          <p:nvPr/>
        </p:nvSpPr>
        <p:spPr>
          <a:xfrm>
            <a:off x="6208547" y="5167727"/>
            <a:ext cx="164592" cy="16459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4A755FB5-1692-1095-8042-713AA9F382A0}"/>
              </a:ext>
            </a:extLst>
          </p:cNvPr>
          <p:cNvSpPr/>
          <p:nvPr/>
        </p:nvSpPr>
        <p:spPr>
          <a:xfrm>
            <a:off x="8589653" y="5162287"/>
            <a:ext cx="164592" cy="16459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7" name="Chart 26">
            <a:extLst>
              <a:ext uri="{FF2B5EF4-FFF2-40B4-BE49-F238E27FC236}">
                <a16:creationId xmlns:a16="http://schemas.microsoft.com/office/drawing/2014/main" id="{ACECBB1C-2AB1-AC4B-BC47-D7BAEEDF2332}"/>
              </a:ext>
            </a:extLst>
          </p:cNvPr>
          <p:cNvGraphicFramePr>
            <a:graphicFrameLocks/>
          </p:cNvGraphicFramePr>
          <p:nvPr>
            <p:extLst>
              <p:ext uri="{D42A27DB-BD31-4B8C-83A1-F6EECF244321}">
                <p14:modId xmlns:p14="http://schemas.microsoft.com/office/powerpoint/2010/main" val="2485209960"/>
              </p:ext>
            </p:extLst>
          </p:nvPr>
        </p:nvGraphicFramePr>
        <p:xfrm>
          <a:off x="1057875" y="1301842"/>
          <a:ext cx="10058400" cy="9144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8" name="Chart 27">
            <a:extLst>
              <a:ext uri="{FF2B5EF4-FFF2-40B4-BE49-F238E27FC236}">
                <a16:creationId xmlns:a16="http://schemas.microsoft.com/office/drawing/2014/main" id="{FC72731B-C590-9A44-AD7C-A09B5CBEA8A9}"/>
              </a:ext>
            </a:extLst>
          </p:cNvPr>
          <p:cNvGraphicFramePr>
            <a:graphicFrameLocks/>
          </p:cNvGraphicFramePr>
          <p:nvPr>
            <p:extLst>
              <p:ext uri="{D42A27DB-BD31-4B8C-83A1-F6EECF244321}">
                <p14:modId xmlns:p14="http://schemas.microsoft.com/office/powerpoint/2010/main" val="674809143"/>
              </p:ext>
            </p:extLst>
          </p:nvPr>
        </p:nvGraphicFramePr>
        <p:xfrm>
          <a:off x="1054573" y="3457766"/>
          <a:ext cx="10058400" cy="914400"/>
        </p:xfrm>
        <a:graphic>
          <a:graphicData uri="http://schemas.openxmlformats.org/drawingml/2006/chart">
            <c:chart xmlns:c="http://schemas.openxmlformats.org/drawingml/2006/chart" xmlns:r="http://schemas.openxmlformats.org/officeDocument/2006/relationships" r:id="rId5"/>
          </a:graphicData>
        </a:graphic>
      </p:graphicFrame>
      <p:sp>
        <p:nvSpPr>
          <p:cNvPr id="30" name="TextBox 29">
            <a:extLst>
              <a:ext uri="{FF2B5EF4-FFF2-40B4-BE49-F238E27FC236}">
                <a16:creationId xmlns:a16="http://schemas.microsoft.com/office/drawing/2014/main" id="{475D7438-5D9E-6E2F-83E0-7631014598EE}"/>
              </a:ext>
            </a:extLst>
          </p:cNvPr>
          <p:cNvSpPr txBox="1"/>
          <p:nvPr/>
        </p:nvSpPr>
        <p:spPr>
          <a:xfrm>
            <a:off x="677547" y="2733470"/>
            <a:ext cx="377026" cy="461665"/>
          </a:xfrm>
          <a:prstGeom prst="rect">
            <a:avLst/>
          </a:prstGeom>
          <a:noFill/>
        </p:spPr>
        <p:txBody>
          <a:bodyPr wrap="none" rtlCol="0">
            <a:spAutoFit/>
          </a:bodyPr>
          <a:lstStyle/>
          <a:p>
            <a:pPr algn="l"/>
            <a:r>
              <a:rPr lang="en-US" sz="2400" b="1" dirty="0">
                <a:latin typeface="Century" panose="02040604050505020304" pitchFamily="18" charset="0"/>
                <a:cs typeface="Calibri" panose="020F0502020204030204" pitchFamily="34" charset="0"/>
              </a:rPr>
              <a:t>+</a:t>
            </a:r>
          </a:p>
        </p:txBody>
      </p:sp>
      <p:sp>
        <p:nvSpPr>
          <p:cNvPr id="31" name="TextBox 30">
            <a:extLst>
              <a:ext uri="{FF2B5EF4-FFF2-40B4-BE49-F238E27FC236}">
                <a16:creationId xmlns:a16="http://schemas.microsoft.com/office/drawing/2014/main" id="{0EAE1B0E-9D6C-D7C4-F72D-D71C38A21BE3}"/>
              </a:ext>
            </a:extLst>
          </p:cNvPr>
          <p:cNvSpPr txBox="1"/>
          <p:nvPr/>
        </p:nvSpPr>
        <p:spPr>
          <a:xfrm>
            <a:off x="677547" y="3705401"/>
            <a:ext cx="377026" cy="461665"/>
          </a:xfrm>
          <a:prstGeom prst="rect">
            <a:avLst/>
          </a:prstGeom>
          <a:noFill/>
        </p:spPr>
        <p:txBody>
          <a:bodyPr wrap="none" rtlCol="0">
            <a:spAutoFit/>
          </a:bodyPr>
          <a:lstStyle/>
          <a:p>
            <a:pPr algn="l"/>
            <a:r>
              <a:rPr lang="en-US" sz="2400" b="1" dirty="0">
                <a:latin typeface="Century" panose="02040604050505020304" pitchFamily="18" charset="0"/>
                <a:cs typeface="Calibri" panose="020F0502020204030204" pitchFamily="34" charset="0"/>
              </a:rPr>
              <a:t>=</a:t>
            </a:r>
          </a:p>
        </p:txBody>
      </p:sp>
      <p:sp>
        <p:nvSpPr>
          <p:cNvPr id="32" name="Oval 31">
            <a:extLst>
              <a:ext uri="{FF2B5EF4-FFF2-40B4-BE49-F238E27FC236}">
                <a16:creationId xmlns:a16="http://schemas.microsoft.com/office/drawing/2014/main" id="{299A2700-A2E6-7610-E1B4-F0CE265D9131}"/>
              </a:ext>
            </a:extLst>
          </p:cNvPr>
          <p:cNvSpPr/>
          <p:nvPr/>
        </p:nvSpPr>
        <p:spPr>
          <a:xfrm>
            <a:off x="2507203" y="5159877"/>
            <a:ext cx="109728" cy="10972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FFD9CFC3-FABF-AFB7-2FC1-0AD028A700E1}"/>
              </a:ext>
            </a:extLst>
          </p:cNvPr>
          <p:cNvSpPr/>
          <p:nvPr/>
        </p:nvSpPr>
        <p:spPr>
          <a:xfrm>
            <a:off x="4962956" y="5154437"/>
            <a:ext cx="109728" cy="10972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BA21639A-4ADC-3D8F-C4B0-BDBB18D9021A}"/>
              </a:ext>
            </a:extLst>
          </p:cNvPr>
          <p:cNvSpPr/>
          <p:nvPr/>
        </p:nvSpPr>
        <p:spPr>
          <a:xfrm>
            <a:off x="7377984" y="5164938"/>
            <a:ext cx="109728" cy="10972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88DC3E74-EAC7-D535-9BB1-B64E3DC0E9AF}"/>
              </a:ext>
            </a:extLst>
          </p:cNvPr>
          <p:cNvSpPr/>
          <p:nvPr/>
        </p:nvSpPr>
        <p:spPr>
          <a:xfrm>
            <a:off x="9759090" y="5159498"/>
            <a:ext cx="109728" cy="10972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692C0218-8C49-1A8D-16DB-3E0CEEE99B26}"/>
              </a:ext>
            </a:extLst>
          </p:cNvPr>
          <p:cNvSpPr txBox="1"/>
          <p:nvPr/>
        </p:nvSpPr>
        <p:spPr>
          <a:xfrm>
            <a:off x="11266747" y="2502081"/>
            <a:ext cx="925253" cy="461665"/>
          </a:xfrm>
          <a:prstGeom prst="rect">
            <a:avLst/>
          </a:prstGeom>
          <a:noFill/>
        </p:spPr>
        <p:txBody>
          <a:bodyPr wrap="none" rtlCol="0">
            <a:spAutoFit/>
          </a:bodyPr>
          <a:lstStyle/>
          <a:p>
            <a:pPr algn="l"/>
            <a:r>
              <a:rPr lang="en-US" sz="2400" b="1" dirty="0" err="1">
                <a:latin typeface="Century" panose="02040604050505020304" pitchFamily="18" charset="0"/>
                <a:cs typeface="Calibri" panose="020F0502020204030204" pitchFamily="34" charset="0"/>
              </a:rPr>
              <a:t>ω</a:t>
            </a:r>
            <a:r>
              <a:rPr lang="en-US" sz="2400" b="1" dirty="0">
                <a:latin typeface="Century" panose="02040604050505020304" pitchFamily="18" charset="0"/>
                <a:cs typeface="Calibri" panose="020F0502020204030204" pitchFamily="34" charset="0"/>
              </a:rPr>
              <a:t> = 4</a:t>
            </a:r>
          </a:p>
        </p:txBody>
      </p:sp>
      <p:sp>
        <p:nvSpPr>
          <p:cNvPr id="37" name="TextBox 36">
            <a:extLst>
              <a:ext uri="{FF2B5EF4-FFF2-40B4-BE49-F238E27FC236}">
                <a16:creationId xmlns:a16="http://schemas.microsoft.com/office/drawing/2014/main" id="{B40EE561-EA83-0825-6471-5BAFEFFC3B75}"/>
              </a:ext>
            </a:extLst>
          </p:cNvPr>
          <p:cNvSpPr txBox="1"/>
          <p:nvPr/>
        </p:nvSpPr>
        <p:spPr>
          <a:xfrm>
            <a:off x="11266746" y="1472973"/>
            <a:ext cx="925253" cy="461665"/>
          </a:xfrm>
          <a:prstGeom prst="rect">
            <a:avLst/>
          </a:prstGeom>
          <a:noFill/>
        </p:spPr>
        <p:txBody>
          <a:bodyPr wrap="none" rtlCol="0">
            <a:spAutoFit/>
          </a:bodyPr>
          <a:lstStyle/>
          <a:p>
            <a:pPr algn="l"/>
            <a:r>
              <a:rPr lang="en-US" sz="2400" b="1" dirty="0" err="1">
                <a:latin typeface="Century" panose="02040604050505020304" pitchFamily="18" charset="0"/>
                <a:cs typeface="Calibri" panose="020F0502020204030204" pitchFamily="34" charset="0"/>
              </a:rPr>
              <a:t>ω</a:t>
            </a:r>
            <a:r>
              <a:rPr lang="en-US" sz="2400" b="1" dirty="0">
                <a:latin typeface="Century" panose="02040604050505020304" pitchFamily="18" charset="0"/>
                <a:cs typeface="Calibri" panose="020F0502020204030204" pitchFamily="34" charset="0"/>
              </a:rPr>
              <a:t> = 8</a:t>
            </a:r>
          </a:p>
        </p:txBody>
      </p:sp>
      <p:sp>
        <p:nvSpPr>
          <p:cNvPr id="22" name="TextBox 21">
            <a:extLst>
              <a:ext uri="{FF2B5EF4-FFF2-40B4-BE49-F238E27FC236}">
                <a16:creationId xmlns:a16="http://schemas.microsoft.com/office/drawing/2014/main" id="{9DF2DC39-23C7-8279-C59F-B70FE44F6D2B}"/>
              </a:ext>
            </a:extLst>
          </p:cNvPr>
          <p:cNvSpPr txBox="1"/>
          <p:nvPr/>
        </p:nvSpPr>
        <p:spPr>
          <a:xfrm>
            <a:off x="4771338" y="648654"/>
            <a:ext cx="2890535" cy="507831"/>
          </a:xfrm>
          <a:prstGeom prst="rect">
            <a:avLst/>
          </a:prstGeom>
          <a:noFill/>
        </p:spPr>
        <p:txBody>
          <a:bodyPr wrap="none" rtlCol="0">
            <a:spAutoFit/>
          </a:bodyPr>
          <a:lstStyle/>
          <a:p>
            <a:pPr algn="l"/>
            <a:r>
              <a:rPr lang="en-US" sz="2700" dirty="0">
                <a:latin typeface="Century" panose="02040604050505020304" pitchFamily="18" charset="0"/>
                <a:cs typeface="Calibri" panose="020F0502020204030204" pitchFamily="34" charset="0"/>
              </a:rPr>
              <a:t>4 is a divisor of 8</a:t>
            </a:r>
          </a:p>
        </p:txBody>
      </p:sp>
    </p:spTree>
    <p:extLst>
      <p:ext uri="{BB962C8B-B14F-4D97-AF65-F5344CB8AC3E}">
        <p14:creationId xmlns:p14="http://schemas.microsoft.com/office/powerpoint/2010/main" val="26174703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A7FB42-3C18-79FC-D790-3E72F3F0A43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DEE5CD4-7997-DCF9-F8D7-FAFD24CCF562}"/>
              </a:ext>
            </a:extLst>
          </p:cNvPr>
          <p:cNvSpPr>
            <a:spLocks noGrp="1"/>
          </p:cNvSpPr>
          <p:nvPr>
            <p:ph type="title"/>
          </p:nvPr>
        </p:nvSpPr>
        <p:spPr/>
        <p:txBody>
          <a:bodyPr/>
          <a:lstStyle/>
          <a:p>
            <a:r>
              <a:rPr lang="en-US" dirty="0"/>
              <a:t>Rhythm and periodic functions: </a:t>
            </a:r>
            <a:r>
              <a:rPr lang="en-US" i="1" dirty="0"/>
              <a:t>Tresillo</a:t>
            </a:r>
            <a:endParaRPr lang="en-US" dirty="0"/>
          </a:p>
        </p:txBody>
      </p:sp>
      <p:sp>
        <p:nvSpPr>
          <p:cNvPr id="4" name="Date Placeholder 3">
            <a:extLst>
              <a:ext uri="{FF2B5EF4-FFF2-40B4-BE49-F238E27FC236}">
                <a16:creationId xmlns:a16="http://schemas.microsoft.com/office/drawing/2014/main" id="{AB1313F8-1EB2-0D49-47A8-2F9BDA2B8080}"/>
              </a:ext>
            </a:extLst>
          </p:cNvPr>
          <p:cNvSpPr>
            <a:spLocks noGrp="1"/>
          </p:cNvSpPr>
          <p:nvPr>
            <p:ph type="dt" sz="half" idx="10"/>
          </p:nvPr>
        </p:nvSpPr>
        <p:spPr/>
        <p:txBody>
          <a:bodyPr/>
          <a:lstStyle/>
          <a:p>
            <a:r>
              <a:rPr lang="en-US"/>
              <a:t>Northeastern Leading Voices Mar. 2026</a:t>
            </a:r>
            <a:endParaRPr lang="en-US" dirty="0"/>
          </a:p>
        </p:txBody>
      </p:sp>
      <p:sp>
        <p:nvSpPr>
          <p:cNvPr id="5" name="Footer Placeholder 4">
            <a:extLst>
              <a:ext uri="{FF2B5EF4-FFF2-40B4-BE49-F238E27FC236}">
                <a16:creationId xmlns:a16="http://schemas.microsoft.com/office/drawing/2014/main" id="{C4E185DC-09CC-8704-E752-01B4556E044B}"/>
              </a:ext>
            </a:extLst>
          </p:cNvPr>
          <p:cNvSpPr>
            <a:spLocks noGrp="1"/>
          </p:cNvSpPr>
          <p:nvPr>
            <p:ph type="ftr" sz="quarter" idx="11"/>
          </p:nvPr>
        </p:nvSpPr>
        <p:spPr/>
        <p:txBody>
          <a:bodyPr/>
          <a:lstStyle/>
          <a:p>
            <a:r>
              <a:rPr lang="en-US"/>
              <a:t>Antiblackness in Foundational Concepts</a:t>
            </a:r>
            <a:endParaRPr lang="en-US" dirty="0"/>
          </a:p>
        </p:txBody>
      </p:sp>
      <p:sp>
        <p:nvSpPr>
          <p:cNvPr id="6" name="Slide Number Placeholder 5">
            <a:extLst>
              <a:ext uri="{FF2B5EF4-FFF2-40B4-BE49-F238E27FC236}">
                <a16:creationId xmlns:a16="http://schemas.microsoft.com/office/drawing/2014/main" id="{FE6561D2-7CD0-9C45-037E-1D3EA50C02AE}"/>
              </a:ext>
            </a:extLst>
          </p:cNvPr>
          <p:cNvSpPr>
            <a:spLocks noGrp="1"/>
          </p:cNvSpPr>
          <p:nvPr>
            <p:ph type="sldNum" sz="quarter" idx="12"/>
          </p:nvPr>
        </p:nvSpPr>
        <p:spPr/>
        <p:txBody>
          <a:bodyPr/>
          <a:lstStyle/>
          <a:p>
            <a:r>
              <a:rPr lang="en-US">
                <a:latin typeface="Century" panose="02040604050505020304" pitchFamily="18" charset="0"/>
              </a:rPr>
              <a:t>Jason Yust, Boston Univ.          </a:t>
            </a:r>
            <a:fld id="{6950D593-2953-924C-A0DA-F3B17E0E49C7}" type="slidenum">
              <a:rPr lang="en-US" smtClean="0">
                <a:latin typeface="Century" panose="02040604050505020304" pitchFamily="18" charset="0"/>
              </a:rPr>
              <a:pPr/>
              <a:t>31</a:t>
            </a:fld>
            <a:endParaRPr lang="en-US" dirty="0">
              <a:latin typeface="Century" panose="02040604050505020304" pitchFamily="18" charset="0"/>
            </a:endParaRPr>
          </a:p>
        </p:txBody>
      </p:sp>
      <p:sp>
        <p:nvSpPr>
          <p:cNvPr id="42" name="TextBox 41">
            <a:extLst>
              <a:ext uri="{FF2B5EF4-FFF2-40B4-BE49-F238E27FC236}">
                <a16:creationId xmlns:a16="http://schemas.microsoft.com/office/drawing/2014/main" id="{1683B506-FADF-7E3A-43E1-0F3313C4B2BB}"/>
              </a:ext>
            </a:extLst>
          </p:cNvPr>
          <p:cNvSpPr txBox="1"/>
          <p:nvPr/>
        </p:nvSpPr>
        <p:spPr>
          <a:xfrm>
            <a:off x="11217781" y="2260738"/>
            <a:ext cx="925253" cy="461665"/>
          </a:xfrm>
          <a:prstGeom prst="rect">
            <a:avLst/>
          </a:prstGeom>
          <a:noFill/>
        </p:spPr>
        <p:txBody>
          <a:bodyPr wrap="none" rtlCol="0">
            <a:spAutoFit/>
          </a:bodyPr>
          <a:lstStyle/>
          <a:p>
            <a:pPr algn="l"/>
            <a:r>
              <a:rPr lang="en-US" sz="2400" b="1" dirty="0" err="1">
                <a:latin typeface="Century" panose="02040604050505020304" pitchFamily="18" charset="0"/>
                <a:cs typeface="Calibri" panose="020F0502020204030204" pitchFamily="34" charset="0"/>
              </a:rPr>
              <a:t>ω</a:t>
            </a:r>
            <a:r>
              <a:rPr lang="en-US" sz="2400" b="1" dirty="0">
                <a:latin typeface="Century" panose="02040604050505020304" pitchFamily="18" charset="0"/>
                <a:cs typeface="Calibri" panose="020F0502020204030204" pitchFamily="34" charset="0"/>
              </a:rPr>
              <a:t> = 3</a:t>
            </a:r>
          </a:p>
        </p:txBody>
      </p:sp>
      <p:graphicFrame>
        <p:nvGraphicFramePr>
          <p:cNvPr id="37" name="Chart 36">
            <a:extLst>
              <a:ext uri="{FF2B5EF4-FFF2-40B4-BE49-F238E27FC236}">
                <a16:creationId xmlns:a16="http://schemas.microsoft.com/office/drawing/2014/main" id="{89F275AD-53BB-26A5-81C6-DB26848F09D1}"/>
              </a:ext>
            </a:extLst>
          </p:cNvPr>
          <p:cNvGraphicFramePr>
            <a:graphicFrameLocks/>
          </p:cNvGraphicFramePr>
          <p:nvPr>
            <p:extLst>
              <p:ext uri="{D42A27DB-BD31-4B8C-83A1-F6EECF244321}">
                <p14:modId xmlns:p14="http://schemas.microsoft.com/office/powerpoint/2010/main" val="3806214340"/>
              </p:ext>
            </p:extLst>
          </p:nvPr>
        </p:nvGraphicFramePr>
        <p:xfrm>
          <a:off x="1066800" y="2538705"/>
          <a:ext cx="10058400" cy="9144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4" name="Chart 43">
            <a:extLst>
              <a:ext uri="{FF2B5EF4-FFF2-40B4-BE49-F238E27FC236}">
                <a16:creationId xmlns:a16="http://schemas.microsoft.com/office/drawing/2014/main" id="{0B5062CC-F5BC-3D1A-078B-ACB36DF6AB0B}"/>
              </a:ext>
            </a:extLst>
          </p:cNvPr>
          <p:cNvGraphicFramePr>
            <a:graphicFrameLocks/>
          </p:cNvGraphicFramePr>
          <p:nvPr>
            <p:extLst>
              <p:ext uri="{D42A27DB-BD31-4B8C-83A1-F6EECF244321}">
                <p14:modId xmlns:p14="http://schemas.microsoft.com/office/powerpoint/2010/main" val="1918102403"/>
              </p:ext>
            </p:extLst>
          </p:nvPr>
        </p:nvGraphicFramePr>
        <p:xfrm>
          <a:off x="986624" y="3424293"/>
          <a:ext cx="10058400" cy="1134335"/>
        </p:xfrm>
        <a:graphic>
          <a:graphicData uri="http://schemas.openxmlformats.org/drawingml/2006/chart">
            <c:chart xmlns:c="http://schemas.openxmlformats.org/drawingml/2006/chart" xmlns:r="http://schemas.openxmlformats.org/officeDocument/2006/relationships" r:id="rId4"/>
          </a:graphicData>
        </a:graphic>
      </p:graphicFrame>
      <p:sp>
        <p:nvSpPr>
          <p:cNvPr id="40" name="Oval 39">
            <a:extLst>
              <a:ext uri="{FF2B5EF4-FFF2-40B4-BE49-F238E27FC236}">
                <a16:creationId xmlns:a16="http://schemas.microsoft.com/office/drawing/2014/main" id="{4AD38F63-6B5E-2DA5-9149-08B62B2D8281}"/>
              </a:ext>
            </a:extLst>
          </p:cNvPr>
          <p:cNvSpPr/>
          <p:nvPr/>
        </p:nvSpPr>
        <p:spPr>
          <a:xfrm>
            <a:off x="1247096" y="4987561"/>
            <a:ext cx="164592" cy="16459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944267EA-860C-7C18-0228-68A0C0B87B1E}"/>
              </a:ext>
            </a:extLst>
          </p:cNvPr>
          <p:cNvSpPr/>
          <p:nvPr/>
        </p:nvSpPr>
        <p:spPr>
          <a:xfrm>
            <a:off x="8444436" y="4967574"/>
            <a:ext cx="164592" cy="16459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FD39BFDF-2874-FB86-1250-7DD079F999FA}"/>
              </a:ext>
            </a:extLst>
          </p:cNvPr>
          <p:cNvSpPr/>
          <p:nvPr/>
        </p:nvSpPr>
        <p:spPr>
          <a:xfrm>
            <a:off x="4856106" y="4963075"/>
            <a:ext cx="164592" cy="16459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E7879A3B-4F14-00DA-F604-D1010F1BA542}"/>
              </a:ext>
            </a:extLst>
          </p:cNvPr>
          <p:cNvSpPr/>
          <p:nvPr/>
        </p:nvSpPr>
        <p:spPr>
          <a:xfrm>
            <a:off x="3669400" y="5004303"/>
            <a:ext cx="109728" cy="109728"/>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24CEA026-5283-962A-CAE3-CEF435AC4978}"/>
              </a:ext>
            </a:extLst>
          </p:cNvPr>
          <p:cNvSpPr/>
          <p:nvPr/>
        </p:nvSpPr>
        <p:spPr>
          <a:xfrm>
            <a:off x="6073280" y="4978783"/>
            <a:ext cx="109728" cy="109728"/>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F325C4E1-20BB-6528-45D9-FF3160243B24}"/>
              </a:ext>
            </a:extLst>
          </p:cNvPr>
          <p:cNvSpPr/>
          <p:nvPr/>
        </p:nvSpPr>
        <p:spPr>
          <a:xfrm>
            <a:off x="9664530" y="4987561"/>
            <a:ext cx="109728" cy="109728"/>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4BBD0D32-63DC-6C82-9FEB-DCC128F03C1B}"/>
              </a:ext>
            </a:extLst>
          </p:cNvPr>
          <p:cNvSpPr/>
          <p:nvPr/>
        </p:nvSpPr>
        <p:spPr>
          <a:xfrm>
            <a:off x="1247096" y="5266896"/>
            <a:ext cx="164592" cy="16459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6CC4A548-7147-93FD-04D5-003DA8E66119}"/>
              </a:ext>
            </a:extLst>
          </p:cNvPr>
          <p:cNvSpPr/>
          <p:nvPr/>
        </p:nvSpPr>
        <p:spPr>
          <a:xfrm>
            <a:off x="2448995" y="5252507"/>
            <a:ext cx="164592" cy="16459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132105BC-89B0-F125-966E-4487A1612337}"/>
              </a:ext>
            </a:extLst>
          </p:cNvPr>
          <p:cNvSpPr/>
          <p:nvPr/>
        </p:nvSpPr>
        <p:spPr>
          <a:xfrm>
            <a:off x="8444436" y="5246909"/>
            <a:ext cx="164592" cy="16459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98D42C26-AA2C-A4BB-7EBF-D3E288A9AC2F}"/>
              </a:ext>
            </a:extLst>
          </p:cNvPr>
          <p:cNvSpPr/>
          <p:nvPr/>
        </p:nvSpPr>
        <p:spPr>
          <a:xfrm>
            <a:off x="4856106" y="5242410"/>
            <a:ext cx="164592" cy="16459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a:extLst>
              <a:ext uri="{FF2B5EF4-FFF2-40B4-BE49-F238E27FC236}">
                <a16:creationId xmlns:a16="http://schemas.microsoft.com/office/drawing/2014/main" id="{43355BDC-0025-AFBF-5AE9-65DAF72916DF}"/>
              </a:ext>
            </a:extLst>
          </p:cNvPr>
          <p:cNvSpPr/>
          <p:nvPr/>
        </p:nvSpPr>
        <p:spPr>
          <a:xfrm>
            <a:off x="7275494" y="5234226"/>
            <a:ext cx="164592" cy="16459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Oval 102">
            <a:extLst>
              <a:ext uri="{FF2B5EF4-FFF2-40B4-BE49-F238E27FC236}">
                <a16:creationId xmlns:a16="http://schemas.microsoft.com/office/drawing/2014/main" id="{CDA51D97-99A9-782E-5F48-93D7A2EC78F4}"/>
              </a:ext>
            </a:extLst>
          </p:cNvPr>
          <p:cNvSpPr/>
          <p:nvPr/>
        </p:nvSpPr>
        <p:spPr>
          <a:xfrm>
            <a:off x="3669400" y="5283638"/>
            <a:ext cx="109728" cy="109728"/>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Oval 103">
            <a:extLst>
              <a:ext uri="{FF2B5EF4-FFF2-40B4-BE49-F238E27FC236}">
                <a16:creationId xmlns:a16="http://schemas.microsoft.com/office/drawing/2014/main" id="{61A6C780-5DE1-AE14-9AEF-CDF9C5302088}"/>
              </a:ext>
            </a:extLst>
          </p:cNvPr>
          <p:cNvSpPr/>
          <p:nvPr/>
        </p:nvSpPr>
        <p:spPr>
          <a:xfrm>
            <a:off x="6073280" y="5258118"/>
            <a:ext cx="109728" cy="109728"/>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Oval 104">
            <a:extLst>
              <a:ext uri="{FF2B5EF4-FFF2-40B4-BE49-F238E27FC236}">
                <a16:creationId xmlns:a16="http://schemas.microsoft.com/office/drawing/2014/main" id="{C2938E14-49CB-CE97-1CFE-71A96338E928}"/>
              </a:ext>
            </a:extLst>
          </p:cNvPr>
          <p:cNvSpPr/>
          <p:nvPr/>
        </p:nvSpPr>
        <p:spPr>
          <a:xfrm>
            <a:off x="9664530" y="5266896"/>
            <a:ext cx="109728" cy="109728"/>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Oval 105">
            <a:extLst>
              <a:ext uri="{FF2B5EF4-FFF2-40B4-BE49-F238E27FC236}">
                <a16:creationId xmlns:a16="http://schemas.microsoft.com/office/drawing/2014/main" id="{9D822CC6-E03F-D3B7-CD78-B58CF831B313}"/>
              </a:ext>
            </a:extLst>
          </p:cNvPr>
          <p:cNvSpPr/>
          <p:nvPr/>
        </p:nvSpPr>
        <p:spPr>
          <a:xfrm>
            <a:off x="2469290" y="5005508"/>
            <a:ext cx="109728" cy="109728"/>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Oval 106">
            <a:extLst>
              <a:ext uri="{FF2B5EF4-FFF2-40B4-BE49-F238E27FC236}">
                <a16:creationId xmlns:a16="http://schemas.microsoft.com/office/drawing/2014/main" id="{AD43D73C-B968-6D91-0AFB-F667198BBF3B}"/>
              </a:ext>
            </a:extLst>
          </p:cNvPr>
          <p:cNvSpPr/>
          <p:nvPr/>
        </p:nvSpPr>
        <p:spPr>
          <a:xfrm>
            <a:off x="7300006" y="4972521"/>
            <a:ext cx="109728" cy="109728"/>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3" name="Chart 22">
            <a:extLst>
              <a:ext uri="{FF2B5EF4-FFF2-40B4-BE49-F238E27FC236}">
                <a16:creationId xmlns:a16="http://schemas.microsoft.com/office/drawing/2014/main" id="{36F5DFCF-0E2E-6CB4-4A1E-C00BF36AF5F7}"/>
              </a:ext>
            </a:extLst>
          </p:cNvPr>
          <p:cNvGraphicFramePr>
            <a:graphicFrameLocks/>
          </p:cNvGraphicFramePr>
          <p:nvPr>
            <p:extLst>
              <p:ext uri="{D42A27DB-BD31-4B8C-83A1-F6EECF244321}">
                <p14:modId xmlns:p14="http://schemas.microsoft.com/office/powerpoint/2010/main" val="976598132"/>
              </p:ext>
            </p:extLst>
          </p:nvPr>
        </p:nvGraphicFramePr>
        <p:xfrm>
          <a:off x="1057875" y="1301842"/>
          <a:ext cx="10058400" cy="914400"/>
        </p:xfrm>
        <a:graphic>
          <a:graphicData uri="http://schemas.openxmlformats.org/drawingml/2006/chart">
            <c:chart xmlns:c="http://schemas.openxmlformats.org/drawingml/2006/chart" xmlns:r="http://schemas.openxmlformats.org/officeDocument/2006/relationships" r:id="rId5"/>
          </a:graphicData>
        </a:graphic>
      </p:graphicFrame>
      <p:sp>
        <p:nvSpPr>
          <p:cNvPr id="25" name="TextBox 24">
            <a:extLst>
              <a:ext uri="{FF2B5EF4-FFF2-40B4-BE49-F238E27FC236}">
                <a16:creationId xmlns:a16="http://schemas.microsoft.com/office/drawing/2014/main" id="{A919EE2B-1706-0D56-64F4-F75E24F4DF9A}"/>
              </a:ext>
            </a:extLst>
          </p:cNvPr>
          <p:cNvSpPr txBox="1"/>
          <p:nvPr/>
        </p:nvSpPr>
        <p:spPr>
          <a:xfrm>
            <a:off x="11219246" y="1472973"/>
            <a:ext cx="925253" cy="461665"/>
          </a:xfrm>
          <a:prstGeom prst="rect">
            <a:avLst/>
          </a:prstGeom>
          <a:noFill/>
        </p:spPr>
        <p:txBody>
          <a:bodyPr wrap="none" rtlCol="0">
            <a:spAutoFit/>
          </a:bodyPr>
          <a:lstStyle/>
          <a:p>
            <a:pPr algn="l"/>
            <a:r>
              <a:rPr lang="en-US" sz="2400" b="1" dirty="0" err="1">
                <a:latin typeface="Century" panose="02040604050505020304" pitchFamily="18" charset="0"/>
                <a:cs typeface="Calibri" panose="020F0502020204030204" pitchFamily="34" charset="0"/>
              </a:rPr>
              <a:t>ω</a:t>
            </a:r>
            <a:r>
              <a:rPr lang="en-US" sz="2400" b="1" dirty="0">
                <a:latin typeface="Century" panose="02040604050505020304" pitchFamily="18" charset="0"/>
                <a:cs typeface="Calibri" panose="020F0502020204030204" pitchFamily="34" charset="0"/>
              </a:rPr>
              <a:t> = 8</a:t>
            </a:r>
          </a:p>
        </p:txBody>
      </p:sp>
      <p:sp>
        <p:nvSpPr>
          <p:cNvPr id="26" name="TextBox 25">
            <a:extLst>
              <a:ext uri="{FF2B5EF4-FFF2-40B4-BE49-F238E27FC236}">
                <a16:creationId xmlns:a16="http://schemas.microsoft.com/office/drawing/2014/main" id="{900E7C33-2DB2-44BF-E37E-49B7F143E469}"/>
              </a:ext>
            </a:extLst>
          </p:cNvPr>
          <p:cNvSpPr txBox="1"/>
          <p:nvPr/>
        </p:nvSpPr>
        <p:spPr>
          <a:xfrm>
            <a:off x="677547" y="2733470"/>
            <a:ext cx="377026" cy="461665"/>
          </a:xfrm>
          <a:prstGeom prst="rect">
            <a:avLst/>
          </a:prstGeom>
          <a:noFill/>
        </p:spPr>
        <p:txBody>
          <a:bodyPr wrap="none" rtlCol="0">
            <a:spAutoFit/>
          </a:bodyPr>
          <a:lstStyle/>
          <a:p>
            <a:pPr algn="l"/>
            <a:r>
              <a:rPr lang="en-US" sz="2400" b="1" dirty="0">
                <a:latin typeface="Century" panose="02040604050505020304" pitchFamily="18" charset="0"/>
                <a:cs typeface="Calibri" panose="020F0502020204030204" pitchFamily="34" charset="0"/>
              </a:rPr>
              <a:t>+</a:t>
            </a:r>
          </a:p>
        </p:txBody>
      </p:sp>
      <p:sp>
        <p:nvSpPr>
          <p:cNvPr id="33" name="TextBox 32">
            <a:extLst>
              <a:ext uri="{FF2B5EF4-FFF2-40B4-BE49-F238E27FC236}">
                <a16:creationId xmlns:a16="http://schemas.microsoft.com/office/drawing/2014/main" id="{30BCD897-BB10-1FD2-4CB8-91F1864BA81E}"/>
              </a:ext>
            </a:extLst>
          </p:cNvPr>
          <p:cNvSpPr txBox="1"/>
          <p:nvPr/>
        </p:nvSpPr>
        <p:spPr>
          <a:xfrm>
            <a:off x="677547" y="3705401"/>
            <a:ext cx="377026" cy="461665"/>
          </a:xfrm>
          <a:prstGeom prst="rect">
            <a:avLst/>
          </a:prstGeom>
          <a:noFill/>
        </p:spPr>
        <p:txBody>
          <a:bodyPr wrap="none" rtlCol="0">
            <a:spAutoFit/>
          </a:bodyPr>
          <a:lstStyle/>
          <a:p>
            <a:pPr algn="l"/>
            <a:r>
              <a:rPr lang="en-US" sz="2400" b="1" dirty="0">
                <a:latin typeface="Century" panose="02040604050505020304" pitchFamily="18" charset="0"/>
                <a:cs typeface="Calibri" panose="020F0502020204030204" pitchFamily="34" charset="0"/>
              </a:rPr>
              <a:t>=</a:t>
            </a:r>
          </a:p>
        </p:txBody>
      </p:sp>
      <p:sp>
        <p:nvSpPr>
          <p:cNvPr id="35" name="TextBox 34">
            <a:extLst>
              <a:ext uri="{FF2B5EF4-FFF2-40B4-BE49-F238E27FC236}">
                <a16:creationId xmlns:a16="http://schemas.microsoft.com/office/drawing/2014/main" id="{DEC0FDC1-A73B-9AE6-DC77-D2176C9D10E1}"/>
              </a:ext>
            </a:extLst>
          </p:cNvPr>
          <p:cNvSpPr txBox="1"/>
          <p:nvPr/>
        </p:nvSpPr>
        <p:spPr>
          <a:xfrm>
            <a:off x="5659551" y="4543369"/>
            <a:ext cx="1044517" cy="369332"/>
          </a:xfrm>
          <a:prstGeom prst="rect">
            <a:avLst/>
          </a:prstGeom>
          <a:noFill/>
        </p:spPr>
        <p:txBody>
          <a:bodyPr wrap="none" rtlCol="0">
            <a:spAutoFit/>
          </a:bodyPr>
          <a:lstStyle/>
          <a:p>
            <a:pPr algn="l"/>
            <a:r>
              <a:rPr lang="en-US" b="1" dirty="0">
                <a:latin typeface="Century" panose="02040604050505020304" pitchFamily="18" charset="0"/>
                <a:cs typeface="Calibri" panose="020F0502020204030204" pitchFamily="34" charset="0"/>
              </a:rPr>
              <a:t>Time →</a:t>
            </a:r>
          </a:p>
        </p:txBody>
      </p:sp>
      <p:sp>
        <p:nvSpPr>
          <p:cNvPr id="3" name="TextBox 2">
            <a:extLst>
              <a:ext uri="{FF2B5EF4-FFF2-40B4-BE49-F238E27FC236}">
                <a16:creationId xmlns:a16="http://schemas.microsoft.com/office/drawing/2014/main" id="{66A73CA3-C8F6-B558-1A67-C019E6257411}"/>
              </a:ext>
            </a:extLst>
          </p:cNvPr>
          <p:cNvSpPr txBox="1"/>
          <p:nvPr/>
        </p:nvSpPr>
        <p:spPr>
          <a:xfrm>
            <a:off x="4428765" y="650781"/>
            <a:ext cx="3506088" cy="507831"/>
          </a:xfrm>
          <a:prstGeom prst="rect">
            <a:avLst/>
          </a:prstGeom>
          <a:noFill/>
        </p:spPr>
        <p:txBody>
          <a:bodyPr wrap="none" rtlCol="0">
            <a:spAutoFit/>
          </a:bodyPr>
          <a:lstStyle/>
          <a:p>
            <a:pPr algn="l"/>
            <a:r>
              <a:rPr lang="en-US" sz="2700" dirty="0">
                <a:latin typeface="Century" panose="02040604050505020304" pitchFamily="18" charset="0"/>
                <a:cs typeface="Calibri" panose="020F0502020204030204" pitchFamily="34" charset="0"/>
              </a:rPr>
              <a:t>3 is not a divisor of 8</a:t>
            </a:r>
          </a:p>
        </p:txBody>
      </p:sp>
    </p:spTree>
    <p:extLst>
      <p:ext uri="{BB962C8B-B14F-4D97-AF65-F5344CB8AC3E}">
        <p14:creationId xmlns:p14="http://schemas.microsoft.com/office/powerpoint/2010/main" val="33672507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D415B9-F06C-C38E-1246-53D5C67B102D}"/>
              </a:ext>
            </a:extLst>
          </p:cNvPr>
          <p:cNvSpPr>
            <a:spLocks noGrp="1"/>
          </p:cNvSpPr>
          <p:nvPr>
            <p:ph type="title"/>
          </p:nvPr>
        </p:nvSpPr>
        <p:spPr/>
        <p:txBody>
          <a:bodyPr>
            <a:normAutofit fontScale="90000"/>
          </a:bodyPr>
          <a:lstStyle/>
          <a:p>
            <a:r>
              <a:rPr lang="en-US" dirty="0"/>
              <a:t>Non-hierarchical periodicities: Tresillo + Backbeat</a:t>
            </a:r>
          </a:p>
        </p:txBody>
      </p:sp>
      <p:sp>
        <p:nvSpPr>
          <p:cNvPr id="4" name="Date Placeholder 3">
            <a:extLst>
              <a:ext uri="{FF2B5EF4-FFF2-40B4-BE49-F238E27FC236}">
                <a16:creationId xmlns:a16="http://schemas.microsoft.com/office/drawing/2014/main" id="{1AE9C7B1-7CCF-C68F-C1F5-6D9B8DD581DB}"/>
              </a:ext>
            </a:extLst>
          </p:cNvPr>
          <p:cNvSpPr>
            <a:spLocks noGrp="1"/>
          </p:cNvSpPr>
          <p:nvPr>
            <p:ph type="dt" sz="half" idx="10"/>
          </p:nvPr>
        </p:nvSpPr>
        <p:spPr/>
        <p:txBody>
          <a:bodyPr/>
          <a:lstStyle/>
          <a:p>
            <a:r>
              <a:rPr lang="en-US"/>
              <a:t>Northeastern Leading Voices Mar. 2026</a:t>
            </a:r>
            <a:endParaRPr lang="en-US" dirty="0"/>
          </a:p>
        </p:txBody>
      </p:sp>
      <p:sp>
        <p:nvSpPr>
          <p:cNvPr id="5" name="Footer Placeholder 4">
            <a:extLst>
              <a:ext uri="{FF2B5EF4-FFF2-40B4-BE49-F238E27FC236}">
                <a16:creationId xmlns:a16="http://schemas.microsoft.com/office/drawing/2014/main" id="{2BF45080-D324-0E52-9269-0DF418DA8FCC}"/>
              </a:ext>
            </a:extLst>
          </p:cNvPr>
          <p:cNvSpPr>
            <a:spLocks noGrp="1"/>
          </p:cNvSpPr>
          <p:nvPr>
            <p:ph type="ftr" sz="quarter" idx="11"/>
          </p:nvPr>
        </p:nvSpPr>
        <p:spPr/>
        <p:txBody>
          <a:bodyPr/>
          <a:lstStyle/>
          <a:p>
            <a:r>
              <a:rPr lang="en-US"/>
              <a:t>Antiblackness in Foundational Concepts</a:t>
            </a:r>
            <a:endParaRPr lang="en-US" dirty="0"/>
          </a:p>
        </p:txBody>
      </p:sp>
      <p:sp>
        <p:nvSpPr>
          <p:cNvPr id="6" name="Slide Number Placeholder 5">
            <a:extLst>
              <a:ext uri="{FF2B5EF4-FFF2-40B4-BE49-F238E27FC236}">
                <a16:creationId xmlns:a16="http://schemas.microsoft.com/office/drawing/2014/main" id="{09CD6BF4-FA33-341D-8C45-7FA4D1D073C6}"/>
              </a:ext>
            </a:extLst>
          </p:cNvPr>
          <p:cNvSpPr>
            <a:spLocks noGrp="1"/>
          </p:cNvSpPr>
          <p:nvPr>
            <p:ph type="sldNum" sz="quarter" idx="12"/>
          </p:nvPr>
        </p:nvSpPr>
        <p:spPr/>
        <p:txBody>
          <a:bodyPr/>
          <a:lstStyle/>
          <a:p>
            <a:r>
              <a:rPr lang="en-US">
                <a:latin typeface="Century" panose="02040604050505020304" pitchFamily="18" charset="0"/>
              </a:rPr>
              <a:t>Jason Yust, Boston Univ.          </a:t>
            </a:r>
            <a:fld id="{6950D593-2953-924C-A0DA-F3B17E0E49C7}" type="slidenum">
              <a:rPr lang="en-US" smtClean="0">
                <a:latin typeface="Century" panose="02040604050505020304" pitchFamily="18" charset="0"/>
              </a:rPr>
              <a:pPr/>
              <a:t>32</a:t>
            </a:fld>
            <a:endParaRPr lang="en-US" dirty="0">
              <a:latin typeface="Century" panose="02040604050505020304" pitchFamily="18" charset="0"/>
            </a:endParaRPr>
          </a:p>
        </p:txBody>
      </p:sp>
      <p:sp>
        <p:nvSpPr>
          <p:cNvPr id="12" name="TextBox 11">
            <a:extLst>
              <a:ext uri="{FF2B5EF4-FFF2-40B4-BE49-F238E27FC236}">
                <a16:creationId xmlns:a16="http://schemas.microsoft.com/office/drawing/2014/main" id="{2BCED076-AB0C-12F4-3F6D-B3A55FBE62A1}"/>
              </a:ext>
            </a:extLst>
          </p:cNvPr>
          <p:cNvSpPr txBox="1"/>
          <p:nvPr/>
        </p:nvSpPr>
        <p:spPr>
          <a:xfrm>
            <a:off x="397012" y="1154342"/>
            <a:ext cx="3095487" cy="1200329"/>
          </a:xfrm>
          <a:prstGeom prst="rect">
            <a:avLst/>
          </a:prstGeom>
          <a:noFill/>
        </p:spPr>
        <p:txBody>
          <a:bodyPr wrap="square" rtlCol="0">
            <a:spAutoFit/>
          </a:bodyPr>
          <a:lstStyle/>
          <a:p>
            <a:pPr algn="l"/>
            <a:r>
              <a:rPr lang="en-US" sz="2400" dirty="0">
                <a:latin typeface="Century" panose="02040604050505020304" pitchFamily="18" charset="0"/>
                <a:cs typeface="Calibri" panose="020F0502020204030204" pitchFamily="34" charset="0"/>
              </a:rPr>
              <a:t>Kick and snare drive frequency 2 in conflicting phases: </a:t>
            </a:r>
          </a:p>
        </p:txBody>
      </p:sp>
      <p:sp>
        <p:nvSpPr>
          <p:cNvPr id="13" name="TextBox 12">
            <a:extLst>
              <a:ext uri="{FF2B5EF4-FFF2-40B4-BE49-F238E27FC236}">
                <a16:creationId xmlns:a16="http://schemas.microsoft.com/office/drawing/2014/main" id="{8E9D2340-A440-F391-6AE8-D022BD9C736E}"/>
              </a:ext>
            </a:extLst>
          </p:cNvPr>
          <p:cNvSpPr txBox="1"/>
          <p:nvPr/>
        </p:nvSpPr>
        <p:spPr>
          <a:xfrm>
            <a:off x="397012" y="2514600"/>
            <a:ext cx="3464410" cy="1569660"/>
          </a:xfrm>
          <a:prstGeom prst="rect">
            <a:avLst/>
          </a:prstGeom>
          <a:noFill/>
        </p:spPr>
        <p:txBody>
          <a:bodyPr wrap="none" rtlCol="0">
            <a:spAutoFit/>
          </a:bodyPr>
          <a:lstStyle/>
          <a:p>
            <a:pPr algn="l"/>
            <a:r>
              <a:rPr lang="en-US" sz="2400" dirty="0">
                <a:latin typeface="Century" panose="02040604050505020304" pitchFamily="18" charset="0"/>
                <a:cs typeface="Calibri" panose="020F0502020204030204" pitchFamily="34" charset="0"/>
              </a:rPr>
              <a:t>Kick and snare</a:t>
            </a:r>
          </a:p>
          <a:p>
            <a:pPr algn="l"/>
            <a:r>
              <a:rPr lang="en-US" sz="2400" dirty="0">
                <a:latin typeface="Century" panose="02040604050505020304" pitchFamily="18" charset="0"/>
                <a:cs typeface="Calibri" panose="020F0502020204030204" pitchFamily="34" charset="0"/>
              </a:rPr>
              <a:t>also drive frequencies</a:t>
            </a:r>
          </a:p>
          <a:p>
            <a:pPr algn="l"/>
            <a:r>
              <a:rPr lang="en-US" sz="2400" dirty="0">
                <a:latin typeface="Century" panose="02040604050505020304" pitchFamily="18" charset="0"/>
                <a:cs typeface="Calibri" panose="020F0502020204030204" pitchFamily="34" charset="0"/>
              </a:rPr>
              <a:t>4 and 8 (multiples of 4)</a:t>
            </a:r>
          </a:p>
          <a:p>
            <a:pPr algn="l"/>
            <a:r>
              <a:rPr lang="en-US" sz="2400" dirty="0">
                <a:latin typeface="Century" panose="02040604050505020304" pitchFamily="18" charset="0"/>
                <a:cs typeface="Calibri" panose="020F0502020204030204" pitchFamily="34" charset="0"/>
              </a:rPr>
              <a:t>in the same phase: </a:t>
            </a:r>
          </a:p>
        </p:txBody>
      </p:sp>
      <p:sp>
        <p:nvSpPr>
          <p:cNvPr id="17" name="TextBox 16">
            <a:extLst>
              <a:ext uri="{FF2B5EF4-FFF2-40B4-BE49-F238E27FC236}">
                <a16:creationId xmlns:a16="http://schemas.microsoft.com/office/drawing/2014/main" id="{D51B6DD0-2D5D-CD07-61FD-A651950C39FA}"/>
              </a:ext>
            </a:extLst>
          </p:cNvPr>
          <p:cNvSpPr txBox="1"/>
          <p:nvPr/>
        </p:nvSpPr>
        <p:spPr>
          <a:xfrm>
            <a:off x="4321956" y="4058860"/>
            <a:ext cx="949299" cy="461665"/>
          </a:xfrm>
          <a:prstGeom prst="rect">
            <a:avLst/>
          </a:prstGeom>
          <a:noFill/>
        </p:spPr>
        <p:txBody>
          <a:bodyPr wrap="none" rtlCol="0">
            <a:spAutoFit/>
          </a:bodyPr>
          <a:lstStyle/>
          <a:p>
            <a:pPr algn="l"/>
            <a:r>
              <a:rPr lang="en-US" sz="2400" b="1" dirty="0">
                <a:latin typeface="Century" panose="02040604050505020304" pitchFamily="18" charset="0"/>
                <a:cs typeface="Calibri" panose="020F0502020204030204" pitchFamily="34" charset="0"/>
              </a:rPr>
              <a:t>Bass:</a:t>
            </a:r>
          </a:p>
        </p:txBody>
      </p:sp>
      <p:sp>
        <p:nvSpPr>
          <p:cNvPr id="18" name="TextBox 17">
            <a:extLst>
              <a:ext uri="{FF2B5EF4-FFF2-40B4-BE49-F238E27FC236}">
                <a16:creationId xmlns:a16="http://schemas.microsoft.com/office/drawing/2014/main" id="{8F66F467-369A-844D-F8E1-24EDD2C586BD}"/>
              </a:ext>
            </a:extLst>
          </p:cNvPr>
          <p:cNvSpPr txBox="1"/>
          <p:nvPr/>
        </p:nvSpPr>
        <p:spPr>
          <a:xfrm>
            <a:off x="371611" y="4289017"/>
            <a:ext cx="3815440" cy="1569660"/>
          </a:xfrm>
          <a:prstGeom prst="rect">
            <a:avLst/>
          </a:prstGeom>
          <a:noFill/>
        </p:spPr>
        <p:txBody>
          <a:bodyPr wrap="square" rtlCol="0">
            <a:spAutoFit/>
          </a:bodyPr>
          <a:lstStyle/>
          <a:p>
            <a:pPr algn="l"/>
            <a:r>
              <a:rPr lang="en-US" sz="2400" dirty="0">
                <a:latin typeface="Century" panose="02040604050505020304" pitchFamily="18" charset="0"/>
                <a:cs typeface="Calibri" panose="020F0502020204030204" pitchFamily="34" charset="0"/>
              </a:rPr>
              <a:t>Tresillo pattern in bass drives frequency 3 despite being on 8-grid (not a polyrhythm!):</a:t>
            </a:r>
          </a:p>
        </p:txBody>
      </p:sp>
      <p:sp>
        <p:nvSpPr>
          <p:cNvPr id="19" name="Oval 18">
            <a:extLst>
              <a:ext uri="{FF2B5EF4-FFF2-40B4-BE49-F238E27FC236}">
                <a16:creationId xmlns:a16="http://schemas.microsoft.com/office/drawing/2014/main" id="{73F7810E-6571-3E33-3E0F-9B973A871945}"/>
              </a:ext>
            </a:extLst>
          </p:cNvPr>
          <p:cNvSpPr/>
          <p:nvPr/>
        </p:nvSpPr>
        <p:spPr>
          <a:xfrm>
            <a:off x="5538240" y="3813961"/>
            <a:ext cx="197209" cy="197209"/>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E027201C-CF35-D2D3-D0C5-DFC8B21D9E8E}"/>
              </a:ext>
            </a:extLst>
          </p:cNvPr>
          <p:cNvSpPr/>
          <p:nvPr/>
        </p:nvSpPr>
        <p:spPr>
          <a:xfrm>
            <a:off x="6163179" y="3812051"/>
            <a:ext cx="197209" cy="197209"/>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A47E89E1-A44B-761A-4C55-37C7DEBD28C6}"/>
              </a:ext>
            </a:extLst>
          </p:cNvPr>
          <p:cNvSpPr/>
          <p:nvPr/>
        </p:nvSpPr>
        <p:spPr>
          <a:xfrm>
            <a:off x="6788118" y="3813294"/>
            <a:ext cx="197209" cy="197209"/>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12BDC60C-BCC1-5142-14BE-ECF23C8B49B4}"/>
              </a:ext>
            </a:extLst>
          </p:cNvPr>
          <p:cNvSpPr/>
          <p:nvPr/>
        </p:nvSpPr>
        <p:spPr>
          <a:xfrm>
            <a:off x="7413057" y="3811384"/>
            <a:ext cx="197209" cy="197209"/>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18FA783D-E065-8891-CD94-33A47CFEF3E6}"/>
              </a:ext>
            </a:extLst>
          </p:cNvPr>
          <p:cNvSpPr/>
          <p:nvPr/>
        </p:nvSpPr>
        <p:spPr>
          <a:xfrm>
            <a:off x="8037996" y="3801419"/>
            <a:ext cx="197209" cy="197209"/>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14273D61-5834-9909-DDB0-C10315687FCF}"/>
              </a:ext>
            </a:extLst>
          </p:cNvPr>
          <p:cNvSpPr/>
          <p:nvPr/>
        </p:nvSpPr>
        <p:spPr>
          <a:xfrm>
            <a:off x="8662935" y="3799509"/>
            <a:ext cx="197209" cy="197209"/>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EEB6FA33-454D-BA51-BEFE-6DD4B5D4B921}"/>
              </a:ext>
            </a:extLst>
          </p:cNvPr>
          <p:cNvSpPr/>
          <p:nvPr/>
        </p:nvSpPr>
        <p:spPr>
          <a:xfrm>
            <a:off x="9287874" y="3806724"/>
            <a:ext cx="197209" cy="197209"/>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1AD04A30-3DD1-C819-0DD5-866044096037}"/>
              </a:ext>
            </a:extLst>
          </p:cNvPr>
          <p:cNvSpPr/>
          <p:nvPr/>
        </p:nvSpPr>
        <p:spPr>
          <a:xfrm>
            <a:off x="9912813" y="3804814"/>
            <a:ext cx="197209" cy="197209"/>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Connector 27">
            <a:extLst>
              <a:ext uri="{FF2B5EF4-FFF2-40B4-BE49-F238E27FC236}">
                <a16:creationId xmlns:a16="http://schemas.microsoft.com/office/drawing/2014/main" id="{5D7363EF-7789-2D64-5619-BD1AF2B7E170}"/>
              </a:ext>
            </a:extLst>
          </p:cNvPr>
          <p:cNvCxnSpPr>
            <a:cxnSpLocks/>
          </p:cNvCxnSpPr>
          <p:nvPr/>
        </p:nvCxnSpPr>
        <p:spPr>
          <a:xfrm>
            <a:off x="5567121" y="3905795"/>
            <a:ext cx="514038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B5632C43-F82C-6B87-EAED-3041E9AB5A9E}"/>
              </a:ext>
            </a:extLst>
          </p:cNvPr>
          <p:cNvCxnSpPr>
            <a:cxnSpLocks/>
          </p:cNvCxnSpPr>
          <p:nvPr/>
        </p:nvCxnSpPr>
        <p:spPr>
          <a:xfrm>
            <a:off x="10893774" y="3705413"/>
            <a:ext cx="0" cy="38947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51D3191-F8AA-E080-8998-F07EE35C5529}"/>
              </a:ext>
            </a:extLst>
          </p:cNvPr>
          <p:cNvCxnSpPr>
            <a:cxnSpLocks/>
          </p:cNvCxnSpPr>
          <p:nvPr/>
        </p:nvCxnSpPr>
        <p:spPr>
          <a:xfrm>
            <a:off x="10950219" y="3705413"/>
            <a:ext cx="0" cy="38947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Oval 34">
            <a:extLst>
              <a:ext uri="{FF2B5EF4-FFF2-40B4-BE49-F238E27FC236}">
                <a16:creationId xmlns:a16="http://schemas.microsoft.com/office/drawing/2014/main" id="{5400CAA3-A4AE-D527-512C-A0FC0B1A0217}"/>
              </a:ext>
            </a:extLst>
          </p:cNvPr>
          <p:cNvSpPr/>
          <p:nvPr/>
        </p:nvSpPr>
        <p:spPr>
          <a:xfrm>
            <a:off x="10806469" y="3807362"/>
            <a:ext cx="47706" cy="45719"/>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FBE7E652-795B-810F-E495-A4BE97DCA12F}"/>
              </a:ext>
            </a:extLst>
          </p:cNvPr>
          <p:cNvSpPr/>
          <p:nvPr/>
        </p:nvSpPr>
        <p:spPr>
          <a:xfrm>
            <a:off x="10806469" y="3945043"/>
            <a:ext cx="47706" cy="45719"/>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C2E41292-C9D6-F337-5737-814D98A95535}"/>
              </a:ext>
            </a:extLst>
          </p:cNvPr>
          <p:cNvSpPr/>
          <p:nvPr/>
        </p:nvSpPr>
        <p:spPr>
          <a:xfrm>
            <a:off x="5507190" y="1691729"/>
            <a:ext cx="265929" cy="252834"/>
          </a:xfrm>
          <a:prstGeom prst="ellipse">
            <a:avLst/>
          </a:prstGeom>
          <a:solidFill>
            <a:schemeClr val="accent1">
              <a:lumMod val="40000"/>
              <a:lumOff val="60000"/>
            </a:schemeClr>
          </a:solidFill>
          <a:ln w="28575">
            <a:solidFill>
              <a:srgbClr val="004DC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solidFill>
            </a:endParaRPr>
          </a:p>
        </p:txBody>
      </p:sp>
      <p:sp>
        <p:nvSpPr>
          <p:cNvPr id="38" name="Oval 37">
            <a:extLst>
              <a:ext uri="{FF2B5EF4-FFF2-40B4-BE49-F238E27FC236}">
                <a16:creationId xmlns:a16="http://schemas.microsoft.com/office/drawing/2014/main" id="{71F41DAF-A0E1-9F7B-AAC0-DC7F65CFCA77}"/>
              </a:ext>
            </a:extLst>
          </p:cNvPr>
          <p:cNvSpPr/>
          <p:nvPr/>
        </p:nvSpPr>
        <p:spPr>
          <a:xfrm>
            <a:off x="7995832" y="1671563"/>
            <a:ext cx="265929" cy="252834"/>
          </a:xfrm>
          <a:prstGeom prst="ellipse">
            <a:avLst/>
          </a:prstGeom>
          <a:solidFill>
            <a:schemeClr val="accent1">
              <a:lumMod val="40000"/>
              <a:lumOff val="60000"/>
            </a:schemeClr>
          </a:solidFill>
          <a:ln w="28575">
            <a:solidFill>
              <a:srgbClr val="004DC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sp>
        <p:nvSpPr>
          <p:cNvPr id="39" name="Oval 38">
            <a:extLst>
              <a:ext uri="{FF2B5EF4-FFF2-40B4-BE49-F238E27FC236}">
                <a16:creationId xmlns:a16="http://schemas.microsoft.com/office/drawing/2014/main" id="{BC0D8220-4A0D-49AD-DB65-F0C2A6C4F4A7}"/>
              </a:ext>
            </a:extLst>
          </p:cNvPr>
          <p:cNvSpPr/>
          <p:nvPr/>
        </p:nvSpPr>
        <p:spPr>
          <a:xfrm>
            <a:off x="6647350" y="1273952"/>
            <a:ext cx="265929" cy="252834"/>
          </a:xfrm>
          <a:prstGeom prst="ellipse">
            <a:avLst/>
          </a:prstGeom>
          <a:solidFill>
            <a:srgbClr val="FFA09D"/>
          </a:solid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sp>
        <p:nvSpPr>
          <p:cNvPr id="40" name="Oval 39">
            <a:extLst>
              <a:ext uri="{FF2B5EF4-FFF2-40B4-BE49-F238E27FC236}">
                <a16:creationId xmlns:a16="http://schemas.microsoft.com/office/drawing/2014/main" id="{466C398C-6A8E-8007-B51A-FACD066F01B5}"/>
              </a:ext>
            </a:extLst>
          </p:cNvPr>
          <p:cNvSpPr/>
          <p:nvPr/>
        </p:nvSpPr>
        <p:spPr>
          <a:xfrm>
            <a:off x="9135992" y="1253786"/>
            <a:ext cx="265929" cy="252834"/>
          </a:xfrm>
          <a:prstGeom prst="ellipse">
            <a:avLst/>
          </a:prstGeom>
          <a:solidFill>
            <a:srgbClr val="FFA09D"/>
          </a:solid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sp>
        <p:nvSpPr>
          <p:cNvPr id="41" name="Oval 40">
            <a:extLst>
              <a:ext uri="{FF2B5EF4-FFF2-40B4-BE49-F238E27FC236}">
                <a16:creationId xmlns:a16="http://schemas.microsoft.com/office/drawing/2014/main" id="{68C00A87-F922-66B2-A01B-CE445EE70C1A}"/>
              </a:ext>
            </a:extLst>
          </p:cNvPr>
          <p:cNvSpPr/>
          <p:nvPr/>
        </p:nvSpPr>
        <p:spPr>
          <a:xfrm>
            <a:off x="5496076" y="4162600"/>
            <a:ext cx="265929" cy="252834"/>
          </a:xfrm>
          <a:prstGeom prst="ellipse">
            <a:avLst/>
          </a:prstGeom>
          <a:solidFill>
            <a:schemeClr val="accent6">
              <a:lumMod val="40000"/>
              <a:lumOff val="60000"/>
            </a:schemeClr>
          </a:solidFill>
          <a:ln w="28575">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solidFill>
            </a:endParaRPr>
          </a:p>
        </p:txBody>
      </p:sp>
      <p:sp>
        <p:nvSpPr>
          <p:cNvPr id="42" name="Oval 41">
            <a:extLst>
              <a:ext uri="{FF2B5EF4-FFF2-40B4-BE49-F238E27FC236}">
                <a16:creationId xmlns:a16="http://schemas.microsoft.com/office/drawing/2014/main" id="{DC64DA4F-B7B8-02C5-108B-891FC0FFD12A}"/>
              </a:ext>
            </a:extLst>
          </p:cNvPr>
          <p:cNvSpPr/>
          <p:nvPr/>
        </p:nvSpPr>
        <p:spPr>
          <a:xfrm>
            <a:off x="7370893" y="4153268"/>
            <a:ext cx="265929" cy="252834"/>
          </a:xfrm>
          <a:prstGeom prst="ellipse">
            <a:avLst/>
          </a:prstGeom>
          <a:solidFill>
            <a:schemeClr val="accent6">
              <a:lumMod val="40000"/>
              <a:lumOff val="60000"/>
            </a:schemeClr>
          </a:solidFill>
          <a:ln w="28575">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solidFill>
            </a:endParaRPr>
          </a:p>
        </p:txBody>
      </p:sp>
      <p:sp>
        <p:nvSpPr>
          <p:cNvPr id="43" name="Oval 42">
            <a:extLst>
              <a:ext uri="{FF2B5EF4-FFF2-40B4-BE49-F238E27FC236}">
                <a16:creationId xmlns:a16="http://schemas.microsoft.com/office/drawing/2014/main" id="{F6774483-2371-15E4-FFDA-BE425CF0DC15}"/>
              </a:ext>
            </a:extLst>
          </p:cNvPr>
          <p:cNvSpPr/>
          <p:nvPr/>
        </p:nvSpPr>
        <p:spPr>
          <a:xfrm>
            <a:off x="9245710" y="4183871"/>
            <a:ext cx="265929" cy="252834"/>
          </a:xfrm>
          <a:prstGeom prst="ellipse">
            <a:avLst/>
          </a:prstGeom>
          <a:solidFill>
            <a:schemeClr val="accent6">
              <a:lumMod val="40000"/>
              <a:lumOff val="60000"/>
            </a:schemeClr>
          </a:solidFill>
          <a:ln w="28575">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solidFill>
            </a:endParaRPr>
          </a:p>
        </p:txBody>
      </p:sp>
      <p:sp>
        <p:nvSpPr>
          <p:cNvPr id="44" name="TextBox 43">
            <a:extLst>
              <a:ext uri="{FF2B5EF4-FFF2-40B4-BE49-F238E27FC236}">
                <a16:creationId xmlns:a16="http://schemas.microsoft.com/office/drawing/2014/main" id="{D129B79A-4D86-4121-9872-84235D251611}"/>
              </a:ext>
            </a:extLst>
          </p:cNvPr>
          <p:cNvSpPr txBox="1"/>
          <p:nvPr/>
        </p:nvSpPr>
        <p:spPr>
          <a:xfrm>
            <a:off x="4187051" y="1156375"/>
            <a:ext cx="1112805" cy="461665"/>
          </a:xfrm>
          <a:prstGeom prst="rect">
            <a:avLst/>
          </a:prstGeom>
          <a:noFill/>
        </p:spPr>
        <p:txBody>
          <a:bodyPr wrap="none" rtlCol="0">
            <a:spAutoFit/>
          </a:bodyPr>
          <a:lstStyle/>
          <a:p>
            <a:pPr algn="l"/>
            <a:r>
              <a:rPr lang="en-US" sz="2400" b="1" dirty="0">
                <a:solidFill>
                  <a:srgbClr val="C00000"/>
                </a:solidFill>
                <a:latin typeface="Century" panose="02040604050505020304" pitchFamily="18" charset="0"/>
                <a:cs typeface="Calibri" panose="020F0502020204030204" pitchFamily="34" charset="0"/>
              </a:rPr>
              <a:t>Snare:</a:t>
            </a:r>
          </a:p>
        </p:txBody>
      </p:sp>
      <p:sp>
        <p:nvSpPr>
          <p:cNvPr id="45" name="TextBox 44">
            <a:extLst>
              <a:ext uri="{FF2B5EF4-FFF2-40B4-BE49-F238E27FC236}">
                <a16:creationId xmlns:a16="http://schemas.microsoft.com/office/drawing/2014/main" id="{8013BC8E-5148-EB26-04BD-E73AB1E0BB3D}"/>
              </a:ext>
            </a:extLst>
          </p:cNvPr>
          <p:cNvSpPr txBox="1"/>
          <p:nvPr/>
        </p:nvSpPr>
        <p:spPr>
          <a:xfrm>
            <a:off x="4321956" y="1605132"/>
            <a:ext cx="977900" cy="461665"/>
          </a:xfrm>
          <a:prstGeom prst="rect">
            <a:avLst/>
          </a:prstGeom>
          <a:noFill/>
        </p:spPr>
        <p:txBody>
          <a:bodyPr wrap="square">
            <a:spAutoFit/>
          </a:bodyPr>
          <a:lstStyle/>
          <a:p>
            <a:pPr algn="l"/>
            <a:r>
              <a:rPr lang="en-US" sz="2400" b="1" dirty="0">
                <a:solidFill>
                  <a:srgbClr val="004DC1"/>
                </a:solidFill>
                <a:latin typeface="Century" panose="02040604050505020304" pitchFamily="18" charset="0"/>
                <a:cs typeface="Calibri" panose="020F0502020204030204" pitchFamily="34" charset="0"/>
              </a:rPr>
              <a:t>Kick:</a:t>
            </a:r>
          </a:p>
        </p:txBody>
      </p:sp>
      <p:pic>
        <p:nvPicPr>
          <p:cNvPr id="46" name="Picture 45">
            <a:extLst>
              <a:ext uri="{FF2B5EF4-FFF2-40B4-BE49-F238E27FC236}">
                <a16:creationId xmlns:a16="http://schemas.microsoft.com/office/drawing/2014/main" id="{3C3F4AB8-4577-30DD-8957-F9C70939F57C}"/>
              </a:ext>
            </a:extLst>
          </p:cNvPr>
          <p:cNvPicPr>
            <a:picLocks noChangeAspect="1"/>
          </p:cNvPicPr>
          <p:nvPr/>
        </p:nvPicPr>
        <p:blipFill>
          <a:blip r:embed="rId2"/>
          <a:stretch>
            <a:fillRect/>
          </a:stretch>
        </p:blipFill>
        <p:spPr>
          <a:xfrm>
            <a:off x="5417343" y="1965178"/>
            <a:ext cx="5281456" cy="711200"/>
          </a:xfrm>
          <a:prstGeom prst="rect">
            <a:avLst/>
          </a:prstGeom>
        </p:spPr>
      </p:pic>
      <p:pic>
        <p:nvPicPr>
          <p:cNvPr id="48" name="Picture 47">
            <a:extLst>
              <a:ext uri="{FF2B5EF4-FFF2-40B4-BE49-F238E27FC236}">
                <a16:creationId xmlns:a16="http://schemas.microsoft.com/office/drawing/2014/main" id="{D9CC75A2-F70B-0A21-B5C8-BDDEF61D9570}"/>
              </a:ext>
            </a:extLst>
          </p:cNvPr>
          <p:cNvPicPr>
            <a:picLocks noChangeAspect="1"/>
          </p:cNvPicPr>
          <p:nvPr/>
        </p:nvPicPr>
        <p:blipFill>
          <a:blip r:embed="rId3"/>
          <a:stretch>
            <a:fillRect/>
          </a:stretch>
        </p:blipFill>
        <p:spPr>
          <a:xfrm>
            <a:off x="5382829" y="1969519"/>
            <a:ext cx="5339684" cy="723900"/>
          </a:xfrm>
          <a:prstGeom prst="rect">
            <a:avLst/>
          </a:prstGeom>
        </p:spPr>
      </p:pic>
      <p:pic>
        <p:nvPicPr>
          <p:cNvPr id="51" name="Picture 50">
            <a:extLst>
              <a:ext uri="{FF2B5EF4-FFF2-40B4-BE49-F238E27FC236}">
                <a16:creationId xmlns:a16="http://schemas.microsoft.com/office/drawing/2014/main" id="{EDAE3AE2-BB85-51EF-44D1-351C832325FC}"/>
              </a:ext>
            </a:extLst>
          </p:cNvPr>
          <p:cNvPicPr>
            <a:picLocks noChangeAspect="1"/>
          </p:cNvPicPr>
          <p:nvPr/>
        </p:nvPicPr>
        <p:blipFill>
          <a:blip r:embed="rId4"/>
          <a:stretch>
            <a:fillRect/>
          </a:stretch>
        </p:blipFill>
        <p:spPr>
          <a:xfrm>
            <a:off x="5435483" y="2739162"/>
            <a:ext cx="5436831" cy="711200"/>
          </a:xfrm>
          <a:prstGeom prst="rect">
            <a:avLst/>
          </a:prstGeom>
        </p:spPr>
      </p:pic>
      <p:pic>
        <p:nvPicPr>
          <p:cNvPr id="54" name="Picture 53">
            <a:extLst>
              <a:ext uri="{FF2B5EF4-FFF2-40B4-BE49-F238E27FC236}">
                <a16:creationId xmlns:a16="http://schemas.microsoft.com/office/drawing/2014/main" id="{0436C984-F0D4-88ED-6AF8-B7D88527D5A5}"/>
              </a:ext>
            </a:extLst>
          </p:cNvPr>
          <p:cNvPicPr>
            <a:picLocks noChangeAspect="1"/>
          </p:cNvPicPr>
          <p:nvPr/>
        </p:nvPicPr>
        <p:blipFill>
          <a:blip r:embed="rId5"/>
          <a:stretch>
            <a:fillRect/>
          </a:stretch>
        </p:blipFill>
        <p:spPr>
          <a:xfrm>
            <a:off x="5417343" y="4578281"/>
            <a:ext cx="5436832" cy="711200"/>
          </a:xfrm>
          <a:prstGeom prst="rect">
            <a:avLst/>
          </a:prstGeom>
        </p:spPr>
      </p:pic>
      <p:sp>
        <p:nvSpPr>
          <p:cNvPr id="3" name="TextBox 2">
            <a:extLst>
              <a:ext uri="{FF2B5EF4-FFF2-40B4-BE49-F238E27FC236}">
                <a16:creationId xmlns:a16="http://schemas.microsoft.com/office/drawing/2014/main" id="{B6337104-84CF-9671-B2EE-335292DD8FCD}"/>
              </a:ext>
            </a:extLst>
          </p:cNvPr>
          <p:cNvSpPr txBox="1"/>
          <p:nvPr/>
        </p:nvSpPr>
        <p:spPr>
          <a:xfrm>
            <a:off x="4338783" y="3666072"/>
            <a:ext cx="1065100" cy="461665"/>
          </a:xfrm>
          <a:prstGeom prst="rect">
            <a:avLst/>
          </a:prstGeom>
          <a:noFill/>
        </p:spPr>
        <p:txBody>
          <a:bodyPr wrap="square">
            <a:spAutoFit/>
          </a:bodyPr>
          <a:lstStyle/>
          <a:p>
            <a:pPr algn="l"/>
            <a:r>
              <a:rPr lang="en-US" sz="2400" dirty="0">
                <a:latin typeface="Century" panose="02040604050505020304" pitchFamily="18" charset="0"/>
                <a:cs typeface="Calibri" panose="020F0502020204030204" pitchFamily="34" charset="0"/>
              </a:rPr>
              <a:t>Grid:</a:t>
            </a:r>
          </a:p>
        </p:txBody>
      </p:sp>
    </p:spTree>
    <p:extLst>
      <p:ext uri="{BB962C8B-B14F-4D97-AF65-F5344CB8AC3E}">
        <p14:creationId xmlns:p14="http://schemas.microsoft.com/office/powerpoint/2010/main" val="19555864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D415B9-F06C-C38E-1246-53D5C67B102D}"/>
              </a:ext>
            </a:extLst>
          </p:cNvPr>
          <p:cNvSpPr>
            <a:spLocks noGrp="1"/>
          </p:cNvSpPr>
          <p:nvPr>
            <p:ph type="title"/>
          </p:nvPr>
        </p:nvSpPr>
        <p:spPr/>
        <p:txBody>
          <a:bodyPr>
            <a:normAutofit fontScale="90000"/>
          </a:bodyPr>
          <a:lstStyle/>
          <a:p>
            <a:r>
              <a:rPr lang="en-US" dirty="0"/>
              <a:t>Non-hierarchical periodicities: Tresillo + Backbeat</a:t>
            </a:r>
          </a:p>
        </p:txBody>
      </p:sp>
      <p:sp>
        <p:nvSpPr>
          <p:cNvPr id="4" name="Date Placeholder 3">
            <a:extLst>
              <a:ext uri="{FF2B5EF4-FFF2-40B4-BE49-F238E27FC236}">
                <a16:creationId xmlns:a16="http://schemas.microsoft.com/office/drawing/2014/main" id="{1AE9C7B1-7CCF-C68F-C1F5-6D9B8DD581DB}"/>
              </a:ext>
            </a:extLst>
          </p:cNvPr>
          <p:cNvSpPr>
            <a:spLocks noGrp="1"/>
          </p:cNvSpPr>
          <p:nvPr>
            <p:ph type="dt" sz="half" idx="10"/>
          </p:nvPr>
        </p:nvSpPr>
        <p:spPr/>
        <p:txBody>
          <a:bodyPr/>
          <a:lstStyle/>
          <a:p>
            <a:r>
              <a:rPr lang="en-US"/>
              <a:t>Northeastern Leading Voices Mar. 2026</a:t>
            </a:r>
            <a:endParaRPr lang="en-US" dirty="0"/>
          </a:p>
        </p:txBody>
      </p:sp>
      <p:sp>
        <p:nvSpPr>
          <p:cNvPr id="5" name="Footer Placeholder 4">
            <a:extLst>
              <a:ext uri="{FF2B5EF4-FFF2-40B4-BE49-F238E27FC236}">
                <a16:creationId xmlns:a16="http://schemas.microsoft.com/office/drawing/2014/main" id="{2BF45080-D324-0E52-9269-0DF418DA8FCC}"/>
              </a:ext>
            </a:extLst>
          </p:cNvPr>
          <p:cNvSpPr>
            <a:spLocks noGrp="1"/>
          </p:cNvSpPr>
          <p:nvPr>
            <p:ph type="ftr" sz="quarter" idx="11"/>
          </p:nvPr>
        </p:nvSpPr>
        <p:spPr/>
        <p:txBody>
          <a:bodyPr/>
          <a:lstStyle/>
          <a:p>
            <a:r>
              <a:rPr lang="en-US"/>
              <a:t>Antiblackness in Foundational Concepts</a:t>
            </a:r>
            <a:endParaRPr lang="en-US" dirty="0"/>
          </a:p>
        </p:txBody>
      </p:sp>
      <p:sp>
        <p:nvSpPr>
          <p:cNvPr id="6" name="Slide Number Placeholder 5">
            <a:extLst>
              <a:ext uri="{FF2B5EF4-FFF2-40B4-BE49-F238E27FC236}">
                <a16:creationId xmlns:a16="http://schemas.microsoft.com/office/drawing/2014/main" id="{09CD6BF4-FA33-341D-8C45-7FA4D1D073C6}"/>
              </a:ext>
            </a:extLst>
          </p:cNvPr>
          <p:cNvSpPr>
            <a:spLocks noGrp="1"/>
          </p:cNvSpPr>
          <p:nvPr>
            <p:ph type="sldNum" sz="quarter" idx="12"/>
          </p:nvPr>
        </p:nvSpPr>
        <p:spPr/>
        <p:txBody>
          <a:bodyPr/>
          <a:lstStyle/>
          <a:p>
            <a:r>
              <a:rPr lang="en-US">
                <a:latin typeface="Century" panose="02040604050505020304" pitchFamily="18" charset="0"/>
              </a:rPr>
              <a:t>Jason Yust, Boston Univ.          </a:t>
            </a:r>
            <a:fld id="{6950D593-2953-924C-A0DA-F3B17E0E49C7}" type="slidenum">
              <a:rPr lang="en-US" smtClean="0">
                <a:latin typeface="Century" panose="02040604050505020304" pitchFamily="18" charset="0"/>
              </a:rPr>
              <a:pPr/>
              <a:t>33</a:t>
            </a:fld>
            <a:endParaRPr lang="en-US" dirty="0">
              <a:latin typeface="Century" panose="02040604050505020304" pitchFamily="18" charset="0"/>
            </a:endParaRPr>
          </a:p>
        </p:txBody>
      </p:sp>
      <p:sp>
        <p:nvSpPr>
          <p:cNvPr id="14" name="TextBox 13">
            <a:extLst>
              <a:ext uri="{FF2B5EF4-FFF2-40B4-BE49-F238E27FC236}">
                <a16:creationId xmlns:a16="http://schemas.microsoft.com/office/drawing/2014/main" id="{BE847AF3-FF9D-7158-469A-E3C535EB8B56}"/>
              </a:ext>
            </a:extLst>
          </p:cNvPr>
          <p:cNvSpPr txBox="1"/>
          <p:nvPr/>
        </p:nvSpPr>
        <p:spPr>
          <a:xfrm>
            <a:off x="4140751" y="1156375"/>
            <a:ext cx="1112805" cy="461665"/>
          </a:xfrm>
          <a:prstGeom prst="rect">
            <a:avLst/>
          </a:prstGeom>
          <a:noFill/>
        </p:spPr>
        <p:txBody>
          <a:bodyPr wrap="none" rtlCol="0">
            <a:spAutoFit/>
          </a:bodyPr>
          <a:lstStyle/>
          <a:p>
            <a:pPr algn="l"/>
            <a:r>
              <a:rPr lang="en-US" sz="2400" b="1" dirty="0">
                <a:solidFill>
                  <a:srgbClr val="C00000"/>
                </a:solidFill>
                <a:latin typeface="Century" panose="02040604050505020304" pitchFamily="18" charset="0"/>
                <a:cs typeface="Calibri" panose="020F0502020204030204" pitchFamily="34" charset="0"/>
              </a:rPr>
              <a:t>Snare:</a:t>
            </a:r>
          </a:p>
        </p:txBody>
      </p:sp>
      <p:sp>
        <p:nvSpPr>
          <p:cNvPr id="16" name="TextBox 15">
            <a:extLst>
              <a:ext uri="{FF2B5EF4-FFF2-40B4-BE49-F238E27FC236}">
                <a16:creationId xmlns:a16="http://schemas.microsoft.com/office/drawing/2014/main" id="{7A2505FA-CF30-30C6-B6F7-9A886764FF6F}"/>
              </a:ext>
            </a:extLst>
          </p:cNvPr>
          <p:cNvSpPr txBox="1"/>
          <p:nvPr/>
        </p:nvSpPr>
        <p:spPr>
          <a:xfrm>
            <a:off x="4321956" y="1605132"/>
            <a:ext cx="977900" cy="461665"/>
          </a:xfrm>
          <a:prstGeom prst="rect">
            <a:avLst/>
          </a:prstGeom>
          <a:noFill/>
        </p:spPr>
        <p:txBody>
          <a:bodyPr wrap="square">
            <a:spAutoFit/>
          </a:bodyPr>
          <a:lstStyle/>
          <a:p>
            <a:pPr algn="l"/>
            <a:r>
              <a:rPr lang="en-US" sz="2400" b="1" dirty="0">
                <a:solidFill>
                  <a:srgbClr val="004DC1"/>
                </a:solidFill>
                <a:latin typeface="Century" panose="02040604050505020304" pitchFamily="18" charset="0"/>
                <a:cs typeface="Calibri" panose="020F0502020204030204" pitchFamily="34" charset="0"/>
              </a:rPr>
              <a:t>Kick:</a:t>
            </a:r>
          </a:p>
        </p:txBody>
      </p:sp>
      <p:sp>
        <p:nvSpPr>
          <p:cNvPr id="18" name="TextBox 17">
            <a:extLst>
              <a:ext uri="{FF2B5EF4-FFF2-40B4-BE49-F238E27FC236}">
                <a16:creationId xmlns:a16="http://schemas.microsoft.com/office/drawing/2014/main" id="{8F66F467-369A-844D-F8E1-24EDD2C586BD}"/>
              </a:ext>
            </a:extLst>
          </p:cNvPr>
          <p:cNvSpPr txBox="1"/>
          <p:nvPr/>
        </p:nvSpPr>
        <p:spPr>
          <a:xfrm>
            <a:off x="1784759" y="3013501"/>
            <a:ext cx="3273287" cy="830997"/>
          </a:xfrm>
          <a:prstGeom prst="rect">
            <a:avLst/>
          </a:prstGeom>
          <a:noFill/>
        </p:spPr>
        <p:txBody>
          <a:bodyPr wrap="square" rtlCol="0">
            <a:spAutoFit/>
          </a:bodyPr>
          <a:lstStyle/>
          <a:p>
            <a:pPr algn="r"/>
            <a:r>
              <a:rPr lang="en-US" sz="2400" dirty="0">
                <a:latin typeface="Century" panose="02040604050505020304" pitchFamily="18" charset="0"/>
                <a:cs typeface="Calibri" panose="020F0502020204030204" pitchFamily="34" charset="0"/>
              </a:rPr>
              <a:t>Kick drives frequency 3 as well as 2:</a:t>
            </a:r>
          </a:p>
        </p:txBody>
      </p:sp>
      <p:sp>
        <p:nvSpPr>
          <p:cNvPr id="19" name="Oval 18">
            <a:extLst>
              <a:ext uri="{FF2B5EF4-FFF2-40B4-BE49-F238E27FC236}">
                <a16:creationId xmlns:a16="http://schemas.microsoft.com/office/drawing/2014/main" id="{73F7810E-6571-3E33-3E0F-9B973A871945}"/>
              </a:ext>
            </a:extLst>
          </p:cNvPr>
          <p:cNvSpPr/>
          <p:nvPr/>
        </p:nvSpPr>
        <p:spPr>
          <a:xfrm>
            <a:off x="5530170" y="2315638"/>
            <a:ext cx="197209" cy="197209"/>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E027201C-CF35-D2D3-D0C5-DFC8B21D9E8E}"/>
              </a:ext>
            </a:extLst>
          </p:cNvPr>
          <p:cNvSpPr/>
          <p:nvPr/>
        </p:nvSpPr>
        <p:spPr>
          <a:xfrm>
            <a:off x="6155109" y="2313728"/>
            <a:ext cx="197209" cy="197209"/>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A47E89E1-A44B-761A-4C55-37C7DEBD28C6}"/>
              </a:ext>
            </a:extLst>
          </p:cNvPr>
          <p:cNvSpPr/>
          <p:nvPr/>
        </p:nvSpPr>
        <p:spPr>
          <a:xfrm>
            <a:off x="6780048" y="2314971"/>
            <a:ext cx="197209" cy="197209"/>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12BDC60C-BCC1-5142-14BE-ECF23C8B49B4}"/>
              </a:ext>
            </a:extLst>
          </p:cNvPr>
          <p:cNvSpPr/>
          <p:nvPr/>
        </p:nvSpPr>
        <p:spPr>
          <a:xfrm>
            <a:off x="7404987" y="2313061"/>
            <a:ext cx="197209" cy="197209"/>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18FA783D-E065-8891-CD94-33A47CFEF3E6}"/>
              </a:ext>
            </a:extLst>
          </p:cNvPr>
          <p:cNvSpPr/>
          <p:nvPr/>
        </p:nvSpPr>
        <p:spPr>
          <a:xfrm>
            <a:off x="8029926" y="2303096"/>
            <a:ext cx="197209" cy="197209"/>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14273D61-5834-9909-DDB0-C10315687FCF}"/>
              </a:ext>
            </a:extLst>
          </p:cNvPr>
          <p:cNvSpPr/>
          <p:nvPr/>
        </p:nvSpPr>
        <p:spPr>
          <a:xfrm>
            <a:off x="8654865" y="2301186"/>
            <a:ext cx="197209" cy="197209"/>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EEB6FA33-454D-BA51-BEFE-6DD4B5D4B921}"/>
              </a:ext>
            </a:extLst>
          </p:cNvPr>
          <p:cNvSpPr/>
          <p:nvPr/>
        </p:nvSpPr>
        <p:spPr>
          <a:xfrm>
            <a:off x="9279804" y="2308401"/>
            <a:ext cx="197209" cy="197209"/>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1AD04A30-3DD1-C819-0DD5-866044096037}"/>
              </a:ext>
            </a:extLst>
          </p:cNvPr>
          <p:cNvSpPr/>
          <p:nvPr/>
        </p:nvSpPr>
        <p:spPr>
          <a:xfrm>
            <a:off x="9904743" y="2306491"/>
            <a:ext cx="197209" cy="197209"/>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Connector 27">
            <a:extLst>
              <a:ext uri="{FF2B5EF4-FFF2-40B4-BE49-F238E27FC236}">
                <a16:creationId xmlns:a16="http://schemas.microsoft.com/office/drawing/2014/main" id="{5D7363EF-7789-2D64-5619-BD1AF2B7E170}"/>
              </a:ext>
            </a:extLst>
          </p:cNvPr>
          <p:cNvCxnSpPr>
            <a:cxnSpLocks/>
          </p:cNvCxnSpPr>
          <p:nvPr/>
        </p:nvCxnSpPr>
        <p:spPr>
          <a:xfrm>
            <a:off x="5559051" y="2407472"/>
            <a:ext cx="514038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B5632C43-F82C-6B87-EAED-3041E9AB5A9E}"/>
              </a:ext>
            </a:extLst>
          </p:cNvPr>
          <p:cNvCxnSpPr>
            <a:cxnSpLocks/>
          </p:cNvCxnSpPr>
          <p:nvPr/>
        </p:nvCxnSpPr>
        <p:spPr>
          <a:xfrm>
            <a:off x="10885704" y="2207090"/>
            <a:ext cx="0" cy="38947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51D3191-F8AA-E080-8998-F07EE35C5529}"/>
              </a:ext>
            </a:extLst>
          </p:cNvPr>
          <p:cNvCxnSpPr>
            <a:cxnSpLocks/>
          </p:cNvCxnSpPr>
          <p:nvPr/>
        </p:nvCxnSpPr>
        <p:spPr>
          <a:xfrm>
            <a:off x="10942149" y="2207090"/>
            <a:ext cx="0" cy="38947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Oval 34">
            <a:extLst>
              <a:ext uri="{FF2B5EF4-FFF2-40B4-BE49-F238E27FC236}">
                <a16:creationId xmlns:a16="http://schemas.microsoft.com/office/drawing/2014/main" id="{5400CAA3-A4AE-D527-512C-A0FC0B1A0217}"/>
              </a:ext>
            </a:extLst>
          </p:cNvPr>
          <p:cNvSpPr/>
          <p:nvPr/>
        </p:nvSpPr>
        <p:spPr>
          <a:xfrm>
            <a:off x="10798399" y="2309039"/>
            <a:ext cx="47706" cy="45719"/>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FBE7E652-795B-810F-E495-A4BE97DCA12F}"/>
              </a:ext>
            </a:extLst>
          </p:cNvPr>
          <p:cNvSpPr/>
          <p:nvPr/>
        </p:nvSpPr>
        <p:spPr>
          <a:xfrm>
            <a:off x="10798399" y="2446720"/>
            <a:ext cx="47706" cy="45719"/>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C2E41292-C9D6-F337-5737-814D98A95535}"/>
              </a:ext>
            </a:extLst>
          </p:cNvPr>
          <p:cNvSpPr/>
          <p:nvPr/>
        </p:nvSpPr>
        <p:spPr>
          <a:xfrm>
            <a:off x="5507190" y="1682020"/>
            <a:ext cx="265929" cy="252834"/>
          </a:xfrm>
          <a:prstGeom prst="ellipse">
            <a:avLst/>
          </a:prstGeom>
          <a:solidFill>
            <a:schemeClr val="accent1">
              <a:lumMod val="40000"/>
              <a:lumOff val="60000"/>
            </a:schemeClr>
          </a:solidFill>
          <a:ln w="28575">
            <a:solidFill>
              <a:srgbClr val="004DC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solidFill>
            </a:endParaRPr>
          </a:p>
        </p:txBody>
      </p:sp>
      <p:sp>
        <p:nvSpPr>
          <p:cNvPr id="38" name="Oval 37">
            <a:extLst>
              <a:ext uri="{FF2B5EF4-FFF2-40B4-BE49-F238E27FC236}">
                <a16:creationId xmlns:a16="http://schemas.microsoft.com/office/drawing/2014/main" id="{71F41DAF-A0E1-9F7B-AAC0-DC7F65CFCA77}"/>
              </a:ext>
            </a:extLst>
          </p:cNvPr>
          <p:cNvSpPr/>
          <p:nvPr/>
        </p:nvSpPr>
        <p:spPr>
          <a:xfrm>
            <a:off x="7370893" y="1673037"/>
            <a:ext cx="265929" cy="252834"/>
          </a:xfrm>
          <a:prstGeom prst="ellipse">
            <a:avLst/>
          </a:prstGeom>
          <a:solidFill>
            <a:schemeClr val="accent1">
              <a:lumMod val="40000"/>
              <a:lumOff val="60000"/>
            </a:schemeClr>
          </a:solidFill>
          <a:ln w="28575">
            <a:solidFill>
              <a:srgbClr val="004DC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sp>
        <p:nvSpPr>
          <p:cNvPr id="39" name="Oval 38">
            <a:extLst>
              <a:ext uri="{FF2B5EF4-FFF2-40B4-BE49-F238E27FC236}">
                <a16:creationId xmlns:a16="http://schemas.microsoft.com/office/drawing/2014/main" id="{BC0D8220-4A0D-49AD-DB65-F0C2A6C4F4A7}"/>
              </a:ext>
            </a:extLst>
          </p:cNvPr>
          <p:cNvSpPr/>
          <p:nvPr/>
        </p:nvSpPr>
        <p:spPr>
          <a:xfrm>
            <a:off x="6711328" y="1269721"/>
            <a:ext cx="265929" cy="252834"/>
          </a:xfrm>
          <a:prstGeom prst="ellipse">
            <a:avLst/>
          </a:prstGeom>
          <a:solidFill>
            <a:srgbClr val="FFA09D"/>
          </a:solid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sp>
        <p:nvSpPr>
          <p:cNvPr id="40" name="Oval 39">
            <a:extLst>
              <a:ext uri="{FF2B5EF4-FFF2-40B4-BE49-F238E27FC236}">
                <a16:creationId xmlns:a16="http://schemas.microsoft.com/office/drawing/2014/main" id="{466C398C-6A8E-8007-B51A-FACD066F01B5}"/>
              </a:ext>
            </a:extLst>
          </p:cNvPr>
          <p:cNvSpPr/>
          <p:nvPr/>
        </p:nvSpPr>
        <p:spPr>
          <a:xfrm>
            <a:off x="9135992" y="1253786"/>
            <a:ext cx="265929" cy="252834"/>
          </a:xfrm>
          <a:prstGeom prst="ellipse">
            <a:avLst/>
          </a:prstGeom>
          <a:solidFill>
            <a:srgbClr val="FFA09D"/>
          </a:solid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sp>
        <p:nvSpPr>
          <p:cNvPr id="3" name="TextBox 2">
            <a:extLst>
              <a:ext uri="{FF2B5EF4-FFF2-40B4-BE49-F238E27FC236}">
                <a16:creationId xmlns:a16="http://schemas.microsoft.com/office/drawing/2014/main" id="{3A1B8715-A1E6-72C1-41F0-F71AA5C40FC8}"/>
              </a:ext>
            </a:extLst>
          </p:cNvPr>
          <p:cNvSpPr txBox="1"/>
          <p:nvPr/>
        </p:nvSpPr>
        <p:spPr>
          <a:xfrm>
            <a:off x="3581400" y="657575"/>
            <a:ext cx="4791696" cy="461665"/>
          </a:xfrm>
          <a:prstGeom prst="rect">
            <a:avLst/>
          </a:prstGeom>
          <a:noFill/>
        </p:spPr>
        <p:txBody>
          <a:bodyPr wrap="none" rtlCol="0">
            <a:spAutoFit/>
          </a:bodyPr>
          <a:lstStyle/>
          <a:p>
            <a:pPr algn="l"/>
            <a:r>
              <a:rPr lang="en-US" sz="2400" dirty="0">
                <a:latin typeface="Century" panose="02040604050505020304" pitchFamily="18" charset="0"/>
                <a:cs typeface="Calibri" panose="020F0502020204030204" pitchFamily="34" charset="0"/>
              </a:rPr>
              <a:t>Another common drum pattern: </a:t>
            </a:r>
          </a:p>
        </p:txBody>
      </p:sp>
      <p:sp>
        <p:nvSpPr>
          <p:cNvPr id="7" name="TextBox 6">
            <a:extLst>
              <a:ext uri="{FF2B5EF4-FFF2-40B4-BE49-F238E27FC236}">
                <a16:creationId xmlns:a16="http://schemas.microsoft.com/office/drawing/2014/main" id="{5972B891-03DE-6276-8F80-8E54FFB4A22F}"/>
              </a:ext>
            </a:extLst>
          </p:cNvPr>
          <p:cNvSpPr txBox="1"/>
          <p:nvPr/>
        </p:nvSpPr>
        <p:spPr>
          <a:xfrm>
            <a:off x="4330054" y="2123925"/>
            <a:ext cx="1065100" cy="461665"/>
          </a:xfrm>
          <a:prstGeom prst="rect">
            <a:avLst/>
          </a:prstGeom>
          <a:noFill/>
        </p:spPr>
        <p:txBody>
          <a:bodyPr wrap="square">
            <a:spAutoFit/>
          </a:bodyPr>
          <a:lstStyle/>
          <a:p>
            <a:pPr algn="l"/>
            <a:r>
              <a:rPr lang="en-US" sz="2400" dirty="0">
                <a:latin typeface="Century" panose="02040604050505020304" pitchFamily="18" charset="0"/>
                <a:cs typeface="Calibri" panose="020F0502020204030204" pitchFamily="34" charset="0"/>
              </a:rPr>
              <a:t>Grid:</a:t>
            </a:r>
          </a:p>
        </p:txBody>
      </p:sp>
      <p:pic>
        <p:nvPicPr>
          <p:cNvPr id="10" name="Picture 9">
            <a:extLst>
              <a:ext uri="{FF2B5EF4-FFF2-40B4-BE49-F238E27FC236}">
                <a16:creationId xmlns:a16="http://schemas.microsoft.com/office/drawing/2014/main" id="{7E4068E2-B0F1-39CC-5796-8EAF4220DF7B}"/>
              </a:ext>
            </a:extLst>
          </p:cNvPr>
          <p:cNvPicPr>
            <a:picLocks noChangeAspect="1"/>
          </p:cNvPicPr>
          <p:nvPr/>
        </p:nvPicPr>
        <p:blipFill>
          <a:blip r:embed="rId2"/>
          <a:stretch>
            <a:fillRect/>
          </a:stretch>
        </p:blipFill>
        <p:spPr>
          <a:xfrm>
            <a:off x="5507190" y="2670230"/>
            <a:ext cx="5281456" cy="711200"/>
          </a:xfrm>
          <a:prstGeom prst="rect">
            <a:avLst/>
          </a:prstGeom>
        </p:spPr>
      </p:pic>
      <p:pic>
        <p:nvPicPr>
          <p:cNvPr id="12" name="Picture 11">
            <a:extLst>
              <a:ext uri="{FF2B5EF4-FFF2-40B4-BE49-F238E27FC236}">
                <a16:creationId xmlns:a16="http://schemas.microsoft.com/office/drawing/2014/main" id="{785CCEB1-F9DE-B434-68E2-70B4E89CED54}"/>
              </a:ext>
            </a:extLst>
          </p:cNvPr>
          <p:cNvPicPr>
            <a:picLocks noChangeAspect="1"/>
          </p:cNvPicPr>
          <p:nvPr/>
        </p:nvPicPr>
        <p:blipFill>
          <a:blip r:embed="rId3"/>
          <a:stretch>
            <a:fillRect/>
          </a:stretch>
        </p:blipFill>
        <p:spPr>
          <a:xfrm>
            <a:off x="5477758" y="3285813"/>
            <a:ext cx="5320641" cy="738243"/>
          </a:xfrm>
          <a:prstGeom prst="rect">
            <a:avLst/>
          </a:prstGeom>
        </p:spPr>
      </p:pic>
      <p:graphicFrame>
        <p:nvGraphicFramePr>
          <p:cNvPr id="13" name="Chart 12">
            <a:extLst>
              <a:ext uri="{FF2B5EF4-FFF2-40B4-BE49-F238E27FC236}">
                <a16:creationId xmlns:a16="http://schemas.microsoft.com/office/drawing/2014/main" id="{E77977BE-7599-4543-802D-D4546B22D299}"/>
              </a:ext>
            </a:extLst>
          </p:cNvPr>
          <p:cNvGraphicFramePr>
            <a:graphicFrameLocks/>
          </p:cNvGraphicFramePr>
          <p:nvPr>
            <p:extLst>
              <p:ext uri="{D42A27DB-BD31-4B8C-83A1-F6EECF244321}">
                <p14:modId xmlns:p14="http://schemas.microsoft.com/office/powerpoint/2010/main" val="162878828"/>
              </p:ext>
            </p:extLst>
          </p:nvPr>
        </p:nvGraphicFramePr>
        <p:xfrm>
          <a:off x="5477758" y="2671776"/>
          <a:ext cx="5368347" cy="706581"/>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9758066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8D5760-4849-28F9-B669-85199DB9E228}"/>
              </a:ext>
            </a:extLst>
          </p:cNvPr>
          <p:cNvSpPr>
            <a:spLocks noGrp="1"/>
          </p:cNvSpPr>
          <p:nvPr>
            <p:ph type="title"/>
          </p:nvPr>
        </p:nvSpPr>
        <p:spPr/>
        <p:txBody>
          <a:bodyPr/>
          <a:lstStyle/>
          <a:p>
            <a:r>
              <a:rPr lang="en-US" dirty="0"/>
              <a:t>Cognitive Critique of Polymeter</a:t>
            </a:r>
          </a:p>
        </p:txBody>
      </p:sp>
      <p:sp>
        <p:nvSpPr>
          <p:cNvPr id="3" name="Content Placeholder 2">
            <a:extLst>
              <a:ext uri="{FF2B5EF4-FFF2-40B4-BE49-F238E27FC236}">
                <a16:creationId xmlns:a16="http://schemas.microsoft.com/office/drawing/2014/main" id="{C665CB06-D31F-594A-8F9F-F447B6AC3E2C}"/>
              </a:ext>
            </a:extLst>
          </p:cNvPr>
          <p:cNvSpPr>
            <a:spLocks noGrp="1"/>
          </p:cNvSpPr>
          <p:nvPr>
            <p:ph idx="1"/>
          </p:nvPr>
        </p:nvSpPr>
        <p:spPr>
          <a:xfrm>
            <a:off x="520861" y="949124"/>
            <a:ext cx="11227443" cy="1597306"/>
          </a:xfrm>
        </p:spPr>
        <p:txBody>
          <a:bodyPr>
            <a:normAutofit/>
          </a:bodyPr>
          <a:lstStyle/>
          <a:p>
            <a:pPr marL="0" indent="0">
              <a:buNone/>
            </a:pPr>
            <a:r>
              <a:rPr lang="en-US" sz="2400" dirty="0"/>
              <a:t>“If one has two meters in conflict with each other, then from a cognitive point of view one is saying that the listener is simultaneously using two distinct attending strategies; she or he is maintaining multiple grounds for the construal of melodic figures.” (Justin London, </a:t>
            </a:r>
            <a:r>
              <a:rPr lang="en-US" sz="2400" i="1" dirty="0"/>
              <a:t>Hearing in Time,</a:t>
            </a:r>
            <a:r>
              <a:rPr lang="en-US" sz="2400" dirty="0"/>
              <a:t> 2012)</a:t>
            </a:r>
          </a:p>
        </p:txBody>
      </p:sp>
      <p:sp>
        <p:nvSpPr>
          <p:cNvPr id="4" name="Date Placeholder 3">
            <a:extLst>
              <a:ext uri="{FF2B5EF4-FFF2-40B4-BE49-F238E27FC236}">
                <a16:creationId xmlns:a16="http://schemas.microsoft.com/office/drawing/2014/main" id="{02E3D8CB-2D53-ADD6-6325-3EE24B8A45E5}"/>
              </a:ext>
            </a:extLst>
          </p:cNvPr>
          <p:cNvSpPr>
            <a:spLocks noGrp="1"/>
          </p:cNvSpPr>
          <p:nvPr>
            <p:ph type="dt" sz="half" idx="10"/>
          </p:nvPr>
        </p:nvSpPr>
        <p:spPr/>
        <p:txBody>
          <a:bodyPr/>
          <a:lstStyle/>
          <a:p>
            <a:r>
              <a:rPr lang="en-US"/>
              <a:t>Northeastern Leading Voices Mar. 2026</a:t>
            </a:r>
            <a:endParaRPr lang="en-US" dirty="0"/>
          </a:p>
        </p:txBody>
      </p:sp>
      <p:sp>
        <p:nvSpPr>
          <p:cNvPr id="5" name="Footer Placeholder 4">
            <a:extLst>
              <a:ext uri="{FF2B5EF4-FFF2-40B4-BE49-F238E27FC236}">
                <a16:creationId xmlns:a16="http://schemas.microsoft.com/office/drawing/2014/main" id="{2449F8C7-251C-991D-00F5-0C5BCBBCDF25}"/>
              </a:ext>
            </a:extLst>
          </p:cNvPr>
          <p:cNvSpPr>
            <a:spLocks noGrp="1"/>
          </p:cNvSpPr>
          <p:nvPr>
            <p:ph type="ftr" sz="quarter" idx="11"/>
          </p:nvPr>
        </p:nvSpPr>
        <p:spPr/>
        <p:txBody>
          <a:bodyPr/>
          <a:lstStyle/>
          <a:p>
            <a:r>
              <a:rPr lang="en-US"/>
              <a:t>Antiblackness in Foundational Concepts</a:t>
            </a:r>
            <a:endParaRPr lang="en-US" dirty="0"/>
          </a:p>
        </p:txBody>
      </p:sp>
      <p:sp>
        <p:nvSpPr>
          <p:cNvPr id="6" name="Slide Number Placeholder 5">
            <a:extLst>
              <a:ext uri="{FF2B5EF4-FFF2-40B4-BE49-F238E27FC236}">
                <a16:creationId xmlns:a16="http://schemas.microsoft.com/office/drawing/2014/main" id="{528BD1B3-8DEA-4F78-D1AB-80D0536197B8}"/>
              </a:ext>
            </a:extLst>
          </p:cNvPr>
          <p:cNvSpPr>
            <a:spLocks noGrp="1"/>
          </p:cNvSpPr>
          <p:nvPr>
            <p:ph type="sldNum" sz="quarter" idx="12"/>
          </p:nvPr>
        </p:nvSpPr>
        <p:spPr/>
        <p:txBody>
          <a:bodyPr/>
          <a:lstStyle/>
          <a:p>
            <a:r>
              <a:rPr lang="en-US">
                <a:latin typeface="Century" panose="02040604050505020304" pitchFamily="18" charset="0"/>
              </a:rPr>
              <a:t>Jason Yust, Boston Univ.          </a:t>
            </a:r>
            <a:fld id="{6950D593-2953-924C-A0DA-F3B17E0E49C7}" type="slidenum">
              <a:rPr lang="en-US" smtClean="0">
                <a:latin typeface="Century" panose="02040604050505020304" pitchFamily="18" charset="0"/>
              </a:rPr>
              <a:pPr/>
              <a:t>34</a:t>
            </a:fld>
            <a:endParaRPr lang="en-US" dirty="0">
              <a:latin typeface="Century" panose="02040604050505020304" pitchFamily="18" charset="0"/>
            </a:endParaRPr>
          </a:p>
        </p:txBody>
      </p:sp>
      <p:sp>
        <p:nvSpPr>
          <p:cNvPr id="7" name="TextBox 6">
            <a:extLst>
              <a:ext uri="{FF2B5EF4-FFF2-40B4-BE49-F238E27FC236}">
                <a16:creationId xmlns:a16="http://schemas.microsoft.com/office/drawing/2014/main" id="{F176CC1A-C186-5049-6A31-96E3D2D5B126}"/>
              </a:ext>
            </a:extLst>
          </p:cNvPr>
          <p:cNvSpPr txBox="1"/>
          <p:nvPr/>
        </p:nvSpPr>
        <p:spPr>
          <a:xfrm>
            <a:off x="3318637" y="2591406"/>
            <a:ext cx="5554726" cy="461665"/>
          </a:xfrm>
          <a:prstGeom prst="rect">
            <a:avLst/>
          </a:prstGeom>
          <a:noFill/>
        </p:spPr>
        <p:txBody>
          <a:bodyPr wrap="none" rtlCol="0">
            <a:spAutoFit/>
          </a:bodyPr>
          <a:lstStyle/>
          <a:p>
            <a:pPr algn="l"/>
            <a:r>
              <a:rPr lang="en-US" sz="2400" b="1" dirty="0">
                <a:latin typeface="Century" panose="02040604050505020304" pitchFamily="18" charset="0"/>
                <a:cs typeface="Calibri" panose="020F0502020204030204" pitchFamily="34" charset="0"/>
              </a:rPr>
              <a:t>N.B. “Meter” → “Attending Strategy” </a:t>
            </a:r>
          </a:p>
        </p:txBody>
      </p:sp>
      <p:sp>
        <p:nvSpPr>
          <p:cNvPr id="8" name="TextBox 7">
            <a:extLst>
              <a:ext uri="{FF2B5EF4-FFF2-40B4-BE49-F238E27FC236}">
                <a16:creationId xmlns:a16="http://schemas.microsoft.com/office/drawing/2014/main" id="{D5AB7566-D24C-685E-3507-0FC60B482CBC}"/>
              </a:ext>
            </a:extLst>
          </p:cNvPr>
          <p:cNvSpPr txBox="1"/>
          <p:nvPr/>
        </p:nvSpPr>
        <p:spPr>
          <a:xfrm>
            <a:off x="3738623" y="4907666"/>
            <a:ext cx="184731" cy="461665"/>
          </a:xfrm>
          <a:prstGeom prst="rect">
            <a:avLst/>
          </a:prstGeom>
          <a:noFill/>
        </p:spPr>
        <p:txBody>
          <a:bodyPr wrap="none" rtlCol="0">
            <a:spAutoFit/>
          </a:bodyPr>
          <a:lstStyle/>
          <a:p>
            <a:pPr algn="l"/>
            <a:endParaRPr lang="en-US" sz="2400" b="1" dirty="0">
              <a:latin typeface="Century" panose="02040604050505020304" pitchFamily="18" charset="0"/>
              <a:cs typeface="Calibri" panose="020F0502020204030204" pitchFamily="34" charset="0"/>
            </a:endParaRPr>
          </a:p>
        </p:txBody>
      </p:sp>
      <p:sp>
        <p:nvSpPr>
          <p:cNvPr id="9" name="TextBox 8">
            <a:extLst>
              <a:ext uri="{FF2B5EF4-FFF2-40B4-BE49-F238E27FC236}">
                <a16:creationId xmlns:a16="http://schemas.microsoft.com/office/drawing/2014/main" id="{050A5009-FBFC-CA49-3005-81D9723E5BF2}"/>
              </a:ext>
            </a:extLst>
          </p:cNvPr>
          <p:cNvSpPr txBox="1"/>
          <p:nvPr/>
        </p:nvSpPr>
        <p:spPr>
          <a:xfrm>
            <a:off x="520861" y="3287871"/>
            <a:ext cx="11227443" cy="1877437"/>
          </a:xfrm>
          <a:prstGeom prst="rect">
            <a:avLst/>
          </a:prstGeom>
          <a:noFill/>
        </p:spPr>
        <p:txBody>
          <a:bodyPr wrap="square" rtlCol="0">
            <a:spAutoFit/>
          </a:bodyPr>
          <a:lstStyle/>
          <a:p>
            <a:pPr>
              <a:spcAft>
                <a:spcPts val="1200"/>
              </a:spcAft>
            </a:pPr>
            <a:r>
              <a:rPr lang="en-US" sz="2400" b="1" dirty="0">
                <a:latin typeface="Century" panose="02040604050505020304" pitchFamily="18" charset="0"/>
                <a:cs typeface="Calibri" panose="020F0502020204030204" pitchFamily="34" charset="0"/>
              </a:rPr>
              <a:t>Dynamic attending theory (DAT) → </a:t>
            </a:r>
            <a:r>
              <a:rPr lang="en-US" sz="2400" dirty="0">
                <a:latin typeface="Century" panose="02040604050505020304" pitchFamily="18" charset="0"/>
                <a:cs typeface="Calibri" panose="020F0502020204030204" pitchFamily="34" charset="0"/>
              </a:rPr>
              <a:t>periodic fluctuations in attention 								synchronized to periodicities of rhythm</a:t>
            </a:r>
            <a:endParaRPr lang="en-US" sz="2400" b="1" dirty="0">
              <a:latin typeface="Century" panose="02040604050505020304" pitchFamily="18" charset="0"/>
              <a:cs typeface="Calibri" panose="020F0502020204030204" pitchFamily="34" charset="0"/>
            </a:endParaRPr>
          </a:p>
          <a:p>
            <a:pPr algn="ctr">
              <a:spcAft>
                <a:spcPts val="1200"/>
              </a:spcAft>
            </a:pPr>
            <a:r>
              <a:rPr lang="en-US" sz="2400" b="1" i="1" dirty="0">
                <a:latin typeface="Century" panose="02040604050505020304" pitchFamily="18" charset="0"/>
                <a:cs typeface="Calibri" panose="020F0502020204030204" pitchFamily="34" charset="0"/>
              </a:rPr>
              <a:t>but</a:t>
            </a:r>
          </a:p>
          <a:p>
            <a:pPr>
              <a:spcAft>
                <a:spcPts val="1200"/>
              </a:spcAft>
            </a:pPr>
            <a:r>
              <a:rPr lang="en-US" sz="2400" b="1" dirty="0">
                <a:latin typeface="Century" panose="02040604050505020304" pitchFamily="18" charset="0"/>
                <a:cs typeface="Calibri" panose="020F0502020204030204" pitchFamily="34" charset="0"/>
              </a:rPr>
              <a:t>	 → attention is the </a:t>
            </a:r>
            <a:r>
              <a:rPr lang="en-US" sz="2400" b="1" i="1" dirty="0">
                <a:latin typeface="Century" panose="02040604050505020304" pitchFamily="18" charset="0"/>
                <a:cs typeface="Calibri" panose="020F0502020204030204" pitchFamily="34" charset="0"/>
              </a:rPr>
              <a:t>only</a:t>
            </a:r>
            <a:r>
              <a:rPr lang="en-US" sz="2400" b="1" dirty="0">
                <a:latin typeface="Century" panose="02040604050505020304" pitchFamily="18" charset="0"/>
                <a:cs typeface="Calibri" panose="020F0502020204030204" pitchFamily="34" charset="0"/>
              </a:rPr>
              <a:t> such response to periodicities of rhythm		</a:t>
            </a:r>
          </a:p>
        </p:txBody>
      </p:sp>
      <p:sp>
        <p:nvSpPr>
          <p:cNvPr id="10" name="TextBox 9">
            <a:extLst>
              <a:ext uri="{FF2B5EF4-FFF2-40B4-BE49-F238E27FC236}">
                <a16:creationId xmlns:a16="http://schemas.microsoft.com/office/drawing/2014/main" id="{D0DD0C8A-8248-F100-C96F-B3DC72EF1FFB}"/>
              </a:ext>
            </a:extLst>
          </p:cNvPr>
          <p:cNvSpPr txBox="1"/>
          <p:nvPr/>
        </p:nvSpPr>
        <p:spPr>
          <a:xfrm>
            <a:off x="1622053" y="4703643"/>
            <a:ext cx="269626" cy="461665"/>
          </a:xfrm>
          <a:prstGeom prst="rect">
            <a:avLst/>
          </a:prstGeom>
          <a:noFill/>
        </p:spPr>
        <p:txBody>
          <a:bodyPr wrap="none" rtlCol="0">
            <a:spAutoFit/>
          </a:bodyPr>
          <a:lstStyle/>
          <a:p>
            <a:pPr algn="l"/>
            <a:r>
              <a:rPr lang="en-US" sz="2400" b="1" dirty="0">
                <a:latin typeface="Century" panose="02040604050505020304" pitchFamily="18" charset="0"/>
                <a:cs typeface="Calibri" panose="020F0502020204030204" pitchFamily="34" charset="0"/>
              </a:rPr>
              <a:t>/</a:t>
            </a:r>
          </a:p>
        </p:txBody>
      </p:sp>
    </p:spTree>
    <p:extLst>
      <p:ext uri="{BB962C8B-B14F-4D97-AF65-F5344CB8AC3E}">
        <p14:creationId xmlns:p14="http://schemas.microsoft.com/office/powerpoint/2010/main" val="12524771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7F7B41-13B4-C4BC-0BE2-00487DA3D9D5}"/>
              </a:ext>
            </a:extLst>
          </p:cNvPr>
          <p:cNvSpPr>
            <a:spLocks noGrp="1"/>
          </p:cNvSpPr>
          <p:nvPr>
            <p:ph type="title"/>
          </p:nvPr>
        </p:nvSpPr>
        <p:spPr/>
        <p:txBody>
          <a:bodyPr/>
          <a:lstStyle/>
          <a:p>
            <a:r>
              <a:rPr lang="en-US" dirty="0"/>
              <a:t>Syncopation</a:t>
            </a:r>
          </a:p>
        </p:txBody>
      </p:sp>
      <p:sp>
        <p:nvSpPr>
          <p:cNvPr id="3" name="Content Placeholder 2">
            <a:extLst>
              <a:ext uri="{FF2B5EF4-FFF2-40B4-BE49-F238E27FC236}">
                <a16:creationId xmlns:a16="http://schemas.microsoft.com/office/drawing/2014/main" id="{881170A8-0823-43CC-8EF1-DEED0796DAAD}"/>
              </a:ext>
            </a:extLst>
          </p:cNvPr>
          <p:cNvSpPr>
            <a:spLocks noGrp="1"/>
          </p:cNvSpPr>
          <p:nvPr>
            <p:ph idx="1"/>
          </p:nvPr>
        </p:nvSpPr>
        <p:spPr>
          <a:xfrm>
            <a:off x="838199" y="924674"/>
            <a:ext cx="10515600" cy="5252289"/>
          </a:xfrm>
        </p:spPr>
        <p:txBody>
          <a:bodyPr>
            <a:noAutofit/>
          </a:bodyPr>
          <a:lstStyle/>
          <a:p>
            <a:pPr marL="0" indent="0" algn="ctr">
              <a:buNone/>
            </a:pPr>
            <a:r>
              <a:rPr lang="en-US" sz="2200" dirty="0"/>
              <a:t>Definitions: </a:t>
            </a:r>
          </a:p>
          <a:p>
            <a:pPr marL="0" indent="0">
              <a:buNone/>
            </a:pPr>
            <a:r>
              <a:rPr lang="en-US" sz="2200" dirty="0"/>
              <a:t>“The </a:t>
            </a:r>
            <a:r>
              <a:rPr lang="en-US" sz="2200" b="1" dirty="0">
                <a:solidFill>
                  <a:srgbClr val="C00000"/>
                </a:solidFill>
              </a:rPr>
              <a:t>regular shifting </a:t>
            </a:r>
            <a:r>
              <a:rPr lang="en-US" sz="2200" dirty="0"/>
              <a:t>of each beat in a measured pattern by the same amount ahead of or behind its normal position”</a:t>
            </a:r>
          </a:p>
          <a:p>
            <a:pPr marL="0" indent="0">
              <a:buNone/>
            </a:pPr>
            <a:r>
              <a:rPr lang="en-US" sz="2200" dirty="0"/>
              <a:t>(</a:t>
            </a:r>
            <a:r>
              <a:rPr lang="en-US" sz="2200" i="1" dirty="0"/>
              <a:t>New Grove</a:t>
            </a:r>
            <a:r>
              <a:rPr lang="en-US" sz="2200" dirty="0"/>
              <a:t>)</a:t>
            </a:r>
          </a:p>
          <a:p>
            <a:pPr marL="0" indent="0">
              <a:buNone/>
            </a:pPr>
            <a:r>
              <a:rPr lang="en-US" sz="2200" dirty="0"/>
              <a:t>“a momentary </a:t>
            </a:r>
            <a:r>
              <a:rPr lang="en-US" sz="2200" b="1" dirty="0">
                <a:solidFill>
                  <a:srgbClr val="C00000"/>
                </a:solidFill>
              </a:rPr>
              <a:t>contradiction of the prevailing meter</a:t>
            </a:r>
            <a:r>
              <a:rPr lang="en-US" sz="2200" dirty="0"/>
              <a:t>” </a:t>
            </a:r>
            <a:br>
              <a:rPr lang="en-US" sz="2200" dirty="0"/>
            </a:br>
            <a:r>
              <a:rPr lang="en-US" sz="2200" dirty="0"/>
              <a:t>(</a:t>
            </a:r>
            <a:r>
              <a:rPr lang="en-US" sz="2200" i="1" dirty="0"/>
              <a:t>New Harvard Dictionary of Music</a:t>
            </a:r>
            <a:r>
              <a:rPr lang="en-US" sz="2200" dirty="0"/>
              <a:t>)</a:t>
            </a:r>
          </a:p>
          <a:p>
            <a:pPr marL="0" indent="0">
              <a:buNone/>
            </a:pPr>
            <a:r>
              <a:rPr lang="en-US" sz="2200" dirty="0"/>
              <a:t>“the absence of a note onset in a </a:t>
            </a:r>
            <a:r>
              <a:rPr lang="en-US" sz="2200" b="1" dirty="0">
                <a:solidFill>
                  <a:srgbClr val="C00000"/>
                </a:solidFill>
              </a:rPr>
              <a:t>relatively strong metric position </a:t>
            </a:r>
            <a:r>
              <a:rPr lang="en-US" sz="2200" dirty="0"/>
              <a:t>compared with the preceding note onset” (Huron and </a:t>
            </a:r>
            <a:r>
              <a:rPr lang="en-US" sz="2200" dirty="0" err="1"/>
              <a:t>Ollan</a:t>
            </a:r>
            <a:r>
              <a:rPr lang="en-US" sz="2200" dirty="0"/>
              <a:t> 2006)</a:t>
            </a:r>
          </a:p>
          <a:p>
            <a:pPr marL="0" indent="0">
              <a:buNone/>
            </a:pPr>
            <a:r>
              <a:rPr lang="en-US" sz="2200" dirty="0"/>
              <a:t>“a syncopated rhythm is one that is </a:t>
            </a:r>
            <a:r>
              <a:rPr lang="en-US" sz="2200" b="1" dirty="0">
                <a:solidFill>
                  <a:srgbClr val="C00000"/>
                </a:solidFill>
              </a:rPr>
              <a:t>low in probability given the prevailing meter</a:t>
            </a:r>
            <a:r>
              <a:rPr lang="en-US" sz="2200" dirty="0"/>
              <a:t> (by the norms of common-practice rhythm)” (Temperley 2010)</a:t>
            </a:r>
          </a:p>
          <a:p>
            <a:pPr marL="0" indent="0">
              <a:buNone/>
            </a:pPr>
            <a:endParaRPr lang="en-US" sz="2200" dirty="0"/>
          </a:p>
          <a:p>
            <a:pPr marL="0" indent="0">
              <a:buNone/>
            </a:pPr>
            <a:r>
              <a:rPr lang="en-US" sz="2200" b="1" dirty="0"/>
              <a:t>Meter</a:t>
            </a:r>
            <a:r>
              <a:rPr lang="en-US" sz="2200" dirty="0"/>
              <a:t> is essential to all definitions, syncopations in opposition to meter</a:t>
            </a:r>
            <a:endParaRPr lang="en-US" sz="2200" b="1" dirty="0"/>
          </a:p>
        </p:txBody>
      </p:sp>
      <p:sp>
        <p:nvSpPr>
          <p:cNvPr id="4" name="Date Placeholder 3">
            <a:extLst>
              <a:ext uri="{FF2B5EF4-FFF2-40B4-BE49-F238E27FC236}">
                <a16:creationId xmlns:a16="http://schemas.microsoft.com/office/drawing/2014/main" id="{ADDA86E3-9634-408F-4E16-9897068D6B90}"/>
              </a:ext>
            </a:extLst>
          </p:cNvPr>
          <p:cNvSpPr>
            <a:spLocks noGrp="1"/>
          </p:cNvSpPr>
          <p:nvPr>
            <p:ph type="dt" sz="half" idx="10"/>
          </p:nvPr>
        </p:nvSpPr>
        <p:spPr/>
        <p:txBody>
          <a:bodyPr/>
          <a:lstStyle/>
          <a:p>
            <a:r>
              <a:rPr lang="en-US"/>
              <a:t>Northeastern Leading Voices Mar. 2026</a:t>
            </a:r>
            <a:endParaRPr lang="en-US" dirty="0"/>
          </a:p>
        </p:txBody>
      </p:sp>
      <p:sp>
        <p:nvSpPr>
          <p:cNvPr id="5" name="Footer Placeholder 4">
            <a:extLst>
              <a:ext uri="{FF2B5EF4-FFF2-40B4-BE49-F238E27FC236}">
                <a16:creationId xmlns:a16="http://schemas.microsoft.com/office/drawing/2014/main" id="{D0E3F3ED-C3FF-F835-2860-DD374CFAA69F}"/>
              </a:ext>
            </a:extLst>
          </p:cNvPr>
          <p:cNvSpPr>
            <a:spLocks noGrp="1"/>
          </p:cNvSpPr>
          <p:nvPr>
            <p:ph type="ftr" sz="quarter" idx="11"/>
          </p:nvPr>
        </p:nvSpPr>
        <p:spPr/>
        <p:txBody>
          <a:bodyPr/>
          <a:lstStyle/>
          <a:p>
            <a:r>
              <a:rPr lang="en-US"/>
              <a:t>Antiblackness in Foundational Concepts</a:t>
            </a:r>
            <a:endParaRPr lang="en-US" dirty="0"/>
          </a:p>
        </p:txBody>
      </p:sp>
      <p:sp>
        <p:nvSpPr>
          <p:cNvPr id="6" name="Slide Number Placeholder 5">
            <a:extLst>
              <a:ext uri="{FF2B5EF4-FFF2-40B4-BE49-F238E27FC236}">
                <a16:creationId xmlns:a16="http://schemas.microsoft.com/office/drawing/2014/main" id="{C792B204-72A4-5282-08A3-D17AF13C54CA}"/>
              </a:ext>
            </a:extLst>
          </p:cNvPr>
          <p:cNvSpPr>
            <a:spLocks noGrp="1"/>
          </p:cNvSpPr>
          <p:nvPr>
            <p:ph type="sldNum" sz="quarter" idx="12"/>
          </p:nvPr>
        </p:nvSpPr>
        <p:spPr/>
        <p:txBody>
          <a:bodyPr/>
          <a:lstStyle/>
          <a:p>
            <a:r>
              <a:rPr lang="en-US">
                <a:latin typeface="Century" panose="02040604050505020304" pitchFamily="18" charset="0"/>
              </a:rPr>
              <a:t>Jason Yust, Boston Univ.          </a:t>
            </a:r>
            <a:fld id="{6950D593-2953-924C-A0DA-F3B17E0E49C7}" type="slidenum">
              <a:rPr lang="en-US" smtClean="0">
                <a:latin typeface="Century" panose="02040604050505020304" pitchFamily="18" charset="0"/>
              </a:rPr>
              <a:pPr/>
              <a:t>35</a:t>
            </a:fld>
            <a:endParaRPr lang="en-US" dirty="0">
              <a:latin typeface="Century" panose="02040604050505020304" pitchFamily="18" charset="0"/>
            </a:endParaRPr>
          </a:p>
        </p:txBody>
      </p:sp>
    </p:spTree>
    <p:extLst>
      <p:ext uri="{BB962C8B-B14F-4D97-AF65-F5344CB8AC3E}">
        <p14:creationId xmlns:p14="http://schemas.microsoft.com/office/powerpoint/2010/main" val="37297936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EC8DD7-A39A-FABF-E1C3-A592DCB7EE8C}"/>
              </a:ext>
            </a:extLst>
          </p:cNvPr>
          <p:cNvSpPr>
            <a:spLocks noGrp="1"/>
          </p:cNvSpPr>
          <p:nvPr>
            <p:ph type="title"/>
          </p:nvPr>
        </p:nvSpPr>
        <p:spPr/>
        <p:txBody>
          <a:bodyPr/>
          <a:lstStyle/>
          <a:p>
            <a:r>
              <a:rPr lang="en-US" dirty="0"/>
              <a:t>Syncopation</a:t>
            </a:r>
          </a:p>
        </p:txBody>
      </p:sp>
      <p:sp>
        <p:nvSpPr>
          <p:cNvPr id="3" name="Content Placeholder 2">
            <a:extLst>
              <a:ext uri="{FF2B5EF4-FFF2-40B4-BE49-F238E27FC236}">
                <a16:creationId xmlns:a16="http://schemas.microsoft.com/office/drawing/2014/main" id="{ED590619-9F7E-BC9C-DAE1-1EB33340C6DD}"/>
              </a:ext>
            </a:extLst>
          </p:cNvPr>
          <p:cNvSpPr>
            <a:spLocks noGrp="1"/>
          </p:cNvSpPr>
          <p:nvPr>
            <p:ph idx="1"/>
          </p:nvPr>
        </p:nvSpPr>
        <p:spPr>
          <a:xfrm>
            <a:off x="838200" y="769524"/>
            <a:ext cx="10515600" cy="5148263"/>
          </a:xfrm>
        </p:spPr>
        <p:txBody>
          <a:bodyPr/>
          <a:lstStyle/>
          <a:p>
            <a:pPr marL="0" indent="0">
              <a:spcAft>
                <a:spcPts val="1200"/>
              </a:spcAft>
              <a:buNone/>
            </a:pPr>
            <a:r>
              <a:rPr lang="en-US" dirty="0"/>
              <a:t>Older definition: “regular shifting”</a:t>
            </a:r>
            <a:br>
              <a:rPr lang="en-US" dirty="0"/>
            </a:br>
            <a:r>
              <a:rPr lang="en-US" dirty="0"/>
              <a:t>—Specific to </a:t>
            </a:r>
            <a:r>
              <a:rPr lang="en-US" dirty="0" err="1"/>
              <a:t>Euroclassical</a:t>
            </a:r>
            <a:r>
              <a:rPr lang="en-US" dirty="0"/>
              <a:t> music</a:t>
            </a:r>
          </a:p>
          <a:p>
            <a:pPr marL="0" indent="0">
              <a:buNone/>
            </a:pPr>
            <a:r>
              <a:rPr lang="en-US" dirty="0"/>
              <a:t>Ragtime doesn’t fit into metrical–syncopated binary</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r>
              <a:rPr lang="en-US" dirty="0"/>
              <a:t>Solution: Generalize</a:t>
            </a:r>
          </a:p>
          <a:p>
            <a:pPr marL="0" indent="0">
              <a:buNone/>
            </a:pPr>
            <a:r>
              <a:rPr lang="en-US" dirty="0"/>
              <a:t> → Newer definition (“contradiction of the prevailing meter”)</a:t>
            </a:r>
          </a:p>
        </p:txBody>
      </p:sp>
      <p:sp>
        <p:nvSpPr>
          <p:cNvPr id="4" name="Date Placeholder 3">
            <a:extLst>
              <a:ext uri="{FF2B5EF4-FFF2-40B4-BE49-F238E27FC236}">
                <a16:creationId xmlns:a16="http://schemas.microsoft.com/office/drawing/2014/main" id="{2C5A4C20-EE85-4C39-ECA9-93A9F14BD6BC}"/>
              </a:ext>
            </a:extLst>
          </p:cNvPr>
          <p:cNvSpPr>
            <a:spLocks noGrp="1"/>
          </p:cNvSpPr>
          <p:nvPr>
            <p:ph type="dt" sz="half" idx="10"/>
          </p:nvPr>
        </p:nvSpPr>
        <p:spPr/>
        <p:txBody>
          <a:bodyPr/>
          <a:lstStyle/>
          <a:p>
            <a:r>
              <a:rPr lang="en-US"/>
              <a:t>Northeastern Leading Voices Mar. 2026</a:t>
            </a:r>
            <a:endParaRPr lang="en-US" dirty="0"/>
          </a:p>
        </p:txBody>
      </p:sp>
      <p:sp>
        <p:nvSpPr>
          <p:cNvPr id="5" name="Footer Placeholder 4">
            <a:extLst>
              <a:ext uri="{FF2B5EF4-FFF2-40B4-BE49-F238E27FC236}">
                <a16:creationId xmlns:a16="http://schemas.microsoft.com/office/drawing/2014/main" id="{129A01C9-F959-32E5-8E09-7B7CE9F13F2A}"/>
              </a:ext>
            </a:extLst>
          </p:cNvPr>
          <p:cNvSpPr>
            <a:spLocks noGrp="1"/>
          </p:cNvSpPr>
          <p:nvPr>
            <p:ph type="ftr" sz="quarter" idx="11"/>
          </p:nvPr>
        </p:nvSpPr>
        <p:spPr/>
        <p:txBody>
          <a:bodyPr/>
          <a:lstStyle/>
          <a:p>
            <a:r>
              <a:rPr lang="en-US"/>
              <a:t>Antiblackness in Foundational Concepts</a:t>
            </a:r>
            <a:endParaRPr lang="en-US" dirty="0"/>
          </a:p>
        </p:txBody>
      </p:sp>
      <p:sp>
        <p:nvSpPr>
          <p:cNvPr id="6" name="Slide Number Placeholder 5">
            <a:extLst>
              <a:ext uri="{FF2B5EF4-FFF2-40B4-BE49-F238E27FC236}">
                <a16:creationId xmlns:a16="http://schemas.microsoft.com/office/drawing/2014/main" id="{BFA82AAC-D2A6-0950-C5CC-9C084FF8CA21}"/>
              </a:ext>
            </a:extLst>
          </p:cNvPr>
          <p:cNvSpPr>
            <a:spLocks noGrp="1"/>
          </p:cNvSpPr>
          <p:nvPr>
            <p:ph type="sldNum" sz="quarter" idx="12"/>
          </p:nvPr>
        </p:nvSpPr>
        <p:spPr/>
        <p:txBody>
          <a:bodyPr/>
          <a:lstStyle/>
          <a:p>
            <a:r>
              <a:rPr lang="en-US">
                <a:latin typeface="Century" panose="02040604050505020304" pitchFamily="18" charset="0"/>
              </a:rPr>
              <a:t>Jason Yust, Boston Univ.          </a:t>
            </a:r>
            <a:fld id="{6950D593-2953-924C-A0DA-F3B17E0E49C7}" type="slidenum">
              <a:rPr lang="en-US" smtClean="0">
                <a:latin typeface="Century" panose="02040604050505020304" pitchFamily="18" charset="0"/>
              </a:rPr>
              <a:pPr/>
              <a:t>36</a:t>
            </a:fld>
            <a:endParaRPr lang="en-US" dirty="0">
              <a:latin typeface="Century" panose="02040604050505020304" pitchFamily="18" charset="0"/>
            </a:endParaRPr>
          </a:p>
        </p:txBody>
      </p:sp>
      <p:pic>
        <p:nvPicPr>
          <p:cNvPr id="9" name="Picture 8">
            <a:extLst>
              <a:ext uri="{FF2B5EF4-FFF2-40B4-BE49-F238E27FC236}">
                <a16:creationId xmlns:a16="http://schemas.microsoft.com/office/drawing/2014/main" id="{A26017C1-B22D-B34E-544E-018CB1CE994A}"/>
              </a:ext>
            </a:extLst>
          </p:cNvPr>
          <p:cNvPicPr>
            <a:picLocks noChangeAspect="1"/>
          </p:cNvPicPr>
          <p:nvPr/>
        </p:nvPicPr>
        <p:blipFill>
          <a:blip r:embed="rId2"/>
          <a:stretch>
            <a:fillRect/>
          </a:stretch>
        </p:blipFill>
        <p:spPr>
          <a:xfrm>
            <a:off x="1848312" y="2422024"/>
            <a:ext cx="9505488" cy="1794494"/>
          </a:xfrm>
          <a:prstGeom prst="rect">
            <a:avLst/>
          </a:prstGeom>
        </p:spPr>
      </p:pic>
      <p:sp>
        <p:nvSpPr>
          <p:cNvPr id="10" name="TextBox 9">
            <a:extLst>
              <a:ext uri="{FF2B5EF4-FFF2-40B4-BE49-F238E27FC236}">
                <a16:creationId xmlns:a16="http://schemas.microsoft.com/office/drawing/2014/main" id="{52B22D14-A349-6DB8-A133-6465D2D57AD5}"/>
              </a:ext>
            </a:extLst>
          </p:cNvPr>
          <p:cNvSpPr txBox="1"/>
          <p:nvPr/>
        </p:nvSpPr>
        <p:spPr>
          <a:xfrm>
            <a:off x="308113" y="2534441"/>
            <a:ext cx="1449436" cy="1569660"/>
          </a:xfrm>
          <a:prstGeom prst="rect">
            <a:avLst/>
          </a:prstGeom>
          <a:noFill/>
        </p:spPr>
        <p:txBody>
          <a:bodyPr wrap="none" rtlCol="0">
            <a:spAutoFit/>
          </a:bodyPr>
          <a:lstStyle/>
          <a:p>
            <a:pPr algn="r"/>
            <a:r>
              <a:rPr lang="en-US" sz="2400" b="1" dirty="0">
                <a:latin typeface="Century" panose="02040604050505020304" pitchFamily="18" charset="0"/>
                <a:cs typeface="Calibri" panose="020F0502020204030204" pitchFamily="34" charset="0"/>
              </a:rPr>
              <a:t>Joplin,</a:t>
            </a:r>
          </a:p>
          <a:p>
            <a:pPr algn="r"/>
            <a:r>
              <a:rPr lang="en-US" sz="2400" b="1" dirty="0">
                <a:latin typeface="Century" panose="02040604050505020304" pitchFamily="18" charset="0"/>
                <a:cs typeface="Calibri" panose="020F0502020204030204" pitchFamily="34" charset="0"/>
              </a:rPr>
              <a:t>School of</a:t>
            </a:r>
          </a:p>
          <a:p>
            <a:pPr algn="r"/>
            <a:r>
              <a:rPr lang="en-US" sz="2400" b="1" dirty="0">
                <a:latin typeface="Century" panose="02040604050505020304" pitchFamily="18" charset="0"/>
                <a:cs typeface="Calibri" panose="020F0502020204030204" pitchFamily="34" charset="0"/>
              </a:rPr>
              <a:t>Ragtime</a:t>
            </a:r>
          </a:p>
          <a:p>
            <a:pPr algn="r"/>
            <a:r>
              <a:rPr lang="en-US" sz="2400" b="1" dirty="0">
                <a:latin typeface="Century" panose="02040604050505020304" pitchFamily="18" charset="0"/>
                <a:cs typeface="Calibri" panose="020F0502020204030204" pitchFamily="34" charset="0"/>
              </a:rPr>
              <a:t>Ex. 2</a:t>
            </a:r>
          </a:p>
        </p:txBody>
      </p:sp>
      <p:sp>
        <p:nvSpPr>
          <p:cNvPr id="12" name="Freeform 11">
            <a:extLst>
              <a:ext uri="{FF2B5EF4-FFF2-40B4-BE49-F238E27FC236}">
                <a16:creationId xmlns:a16="http://schemas.microsoft.com/office/drawing/2014/main" id="{CDA7E905-1E13-C380-740D-4A0170551DFA}"/>
              </a:ext>
            </a:extLst>
          </p:cNvPr>
          <p:cNvSpPr/>
          <p:nvPr/>
        </p:nvSpPr>
        <p:spPr>
          <a:xfrm>
            <a:off x="3745844" y="3989150"/>
            <a:ext cx="453119" cy="459474"/>
          </a:xfrm>
          <a:custGeom>
            <a:avLst/>
            <a:gdLst>
              <a:gd name="csX0" fmla="*/ 107375 w 453119"/>
              <a:gd name="csY0" fmla="*/ 0 h 459474"/>
              <a:gd name="csX1" fmla="*/ 20940 w 453119"/>
              <a:gd name="csY1" fmla="*/ 363940 h 459474"/>
              <a:gd name="csX2" fmla="*/ 453119 w 453119"/>
              <a:gd name="csY2" fmla="*/ 459474 h 459474"/>
            </a:gdLst>
            <a:ahLst/>
            <a:cxnLst>
              <a:cxn ang="0">
                <a:pos x="csX0" y="csY0"/>
              </a:cxn>
              <a:cxn ang="0">
                <a:pos x="csX1" y="csY1"/>
              </a:cxn>
              <a:cxn ang="0">
                <a:pos x="csX2" y="csY2"/>
              </a:cxn>
            </a:cxnLst>
            <a:rect l="l" t="t" r="r" b="b"/>
            <a:pathLst>
              <a:path w="453119" h="459474">
                <a:moveTo>
                  <a:pt x="107375" y="0"/>
                </a:moveTo>
                <a:cubicBezTo>
                  <a:pt x="35345" y="143680"/>
                  <a:pt x="-36684" y="287361"/>
                  <a:pt x="20940" y="363940"/>
                </a:cubicBezTo>
                <a:cubicBezTo>
                  <a:pt x="78564" y="440519"/>
                  <a:pt x="265841" y="449996"/>
                  <a:pt x="453119" y="459474"/>
                </a:cubicBezTo>
              </a:path>
            </a:pathLst>
          </a:custGeom>
          <a:noFill/>
          <a:ln w="28575">
            <a:solidFill>
              <a:srgbClr val="C00000"/>
            </a:solidFill>
            <a:headEnd type="none" w="med" len="med"/>
            <a:tailEnd type="arrow"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D4B13C41-136B-7071-CC23-7C0A7671E16B}"/>
              </a:ext>
            </a:extLst>
          </p:cNvPr>
          <p:cNvSpPr txBox="1"/>
          <p:nvPr/>
        </p:nvSpPr>
        <p:spPr>
          <a:xfrm>
            <a:off x="4198963" y="4244597"/>
            <a:ext cx="6522555" cy="461665"/>
          </a:xfrm>
          <a:prstGeom prst="rect">
            <a:avLst/>
          </a:prstGeom>
          <a:noFill/>
        </p:spPr>
        <p:txBody>
          <a:bodyPr wrap="none" rtlCol="0">
            <a:spAutoFit/>
          </a:bodyPr>
          <a:lstStyle/>
          <a:p>
            <a:pPr algn="l"/>
            <a:r>
              <a:rPr lang="en-US" sz="2400" b="1" dirty="0">
                <a:solidFill>
                  <a:srgbClr val="C00000"/>
                </a:solidFill>
                <a:latin typeface="Century" panose="02040604050505020304" pitchFamily="18" charset="0"/>
                <a:cs typeface="Calibri" panose="020F0502020204030204" pitchFamily="34" charset="0"/>
              </a:rPr>
              <a:t>Contradicts meter, but not a regular shifting</a:t>
            </a:r>
          </a:p>
        </p:txBody>
      </p:sp>
    </p:spTree>
    <p:extLst>
      <p:ext uri="{BB962C8B-B14F-4D97-AF65-F5344CB8AC3E}">
        <p14:creationId xmlns:p14="http://schemas.microsoft.com/office/powerpoint/2010/main" val="109969641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E840E-BA8D-BB4D-B922-BC4F05527110}"/>
              </a:ext>
            </a:extLst>
          </p:cNvPr>
          <p:cNvSpPr>
            <a:spLocks noGrp="1"/>
          </p:cNvSpPr>
          <p:nvPr>
            <p:ph type="title"/>
          </p:nvPr>
        </p:nvSpPr>
        <p:spPr/>
        <p:txBody>
          <a:bodyPr/>
          <a:lstStyle/>
          <a:p>
            <a:r>
              <a:rPr lang="en-US" dirty="0"/>
              <a:t>Ragtime rhythm</a:t>
            </a:r>
          </a:p>
        </p:txBody>
      </p:sp>
      <p:sp>
        <p:nvSpPr>
          <p:cNvPr id="4" name="Date Placeholder 3">
            <a:extLst>
              <a:ext uri="{FF2B5EF4-FFF2-40B4-BE49-F238E27FC236}">
                <a16:creationId xmlns:a16="http://schemas.microsoft.com/office/drawing/2014/main" id="{B183AA0A-A299-0815-DD46-0E5B2093D0A8}"/>
              </a:ext>
            </a:extLst>
          </p:cNvPr>
          <p:cNvSpPr>
            <a:spLocks noGrp="1"/>
          </p:cNvSpPr>
          <p:nvPr>
            <p:ph type="dt" sz="half" idx="10"/>
          </p:nvPr>
        </p:nvSpPr>
        <p:spPr/>
        <p:txBody>
          <a:bodyPr/>
          <a:lstStyle/>
          <a:p>
            <a:r>
              <a:rPr lang="en-US"/>
              <a:t>Northeastern Leading Voices Mar. 2026</a:t>
            </a:r>
            <a:endParaRPr lang="en-US" dirty="0"/>
          </a:p>
        </p:txBody>
      </p:sp>
      <p:sp>
        <p:nvSpPr>
          <p:cNvPr id="5" name="Footer Placeholder 4">
            <a:extLst>
              <a:ext uri="{FF2B5EF4-FFF2-40B4-BE49-F238E27FC236}">
                <a16:creationId xmlns:a16="http://schemas.microsoft.com/office/drawing/2014/main" id="{AA61D5A6-3696-620D-99CE-14CA0F0F243B}"/>
              </a:ext>
            </a:extLst>
          </p:cNvPr>
          <p:cNvSpPr>
            <a:spLocks noGrp="1"/>
          </p:cNvSpPr>
          <p:nvPr>
            <p:ph type="ftr" sz="quarter" idx="11"/>
          </p:nvPr>
        </p:nvSpPr>
        <p:spPr/>
        <p:txBody>
          <a:bodyPr/>
          <a:lstStyle/>
          <a:p>
            <a:r>
              <a:rPr lang="en-US"/>
              <a:t>Antiblackness in Foundational Concepts</a:t>
            </a:r>
            <a:endParaRPr lang="en-US" dirty="0"/>
          </a:p>
        </p:txBody>
      </p:sp>
      <p:sp>
        <p:nvSpPr>
          <p:cNvPr id="6" name="Slide Number Placeholder 5">
            <a:extLst>
              <a:ext uri="{FF2B5EF4-FFF2-40B4-BE49-F238E27FC236}">
                <a16:creationId xmlns:a16="http://schemas.microsoft.com/office/drawing/2014/main" id="{85BA1BA5-A5F9-E0CA-4E38-5015FAF2F305}"/>
              </a:ext>
            </a:extLst>
          </p:cNvPr>
          <p:cNvSpPr>
            <a:spLocks noGrp="1"/>
          </p:cNvSpPr>
          <p:nvPr>
            <p:ph type="sldNum" sz="quarter" idx="12"/>
          </p:nvPr>
        </p:nvSpPr>
        <p:spPr/>
        <p:txBody>
          <a:bodyPr/>
          <a:lstStyle/>
          <a:p>
            <a:r>
              <a:rPr lang="en-US">
                <a:latin typeface="Century" panose="02040604050505020304" pitchFamily="18" charset="0"/>
              </a:rPr>
              <a:t>Jason Yust, Boston Univ.          </a:t>
            </a:r>
            <a:fld id="{6950D593-2953-924C-A0DA-F3B17E0E49C7}" type="slidenum">
              <a:rPr lang="en-US" smtClean="0">
                <a:latin typeface="Century" panose="02040604050505020304" pitchFamily="18" charset="0"/>
              </a:rPr>
              <a:pPr/>
              <a:t>37</a:t>
            </a:fld>
            <a:endParaRPr lang="en-US" dirty="0">
              <a:latin typeface="Century" panose="02040604050505020304" pitchFamily="18" charset="0"/>
            </a:endParaRPr>
          </a:p>
        </p:txBody>
      </p:sp>
      <p:sp>
        <p:nvSpPr>
          <p:cNvPr id="8" name="Content Placeholder 2">
            <a:extLst>
              <a:ext uri="{FF2B5EF4-FFF2-40B4-BE49-F238E27FC236}">
                <a16:creationId xmlns:a16="http://schemas.microsoft.com/office/drawing/2014/main" id="{91E2E12E-B56A-75E4-C88E-D3CF6D506E1B}"/>
              </a:ext>
            </a:extLst>
          </p:cNvPr>
          <p:cNvSpPr>
            <a:spLocks noGrp="1"/>
          </p:cNvSpPr>
          <p:nvPr>
            <p:ph idx="1"/>
          </p:nvPr>
        </p:nvSpPr>
        <p:spPr>
          <a:xfrm>
            <a:off x="1170066" y="767368"/>
            <a:ext cx="9724456" cy="702214"/>
          </a:xfrm>
        </p:spPr>
        <p:txBody>
          <a:bodyPr>
            <a:normAutofit fontScale="92500"/>
          </a:bodyPr>
          <a:lstStyle/>
          <a:p>
            <a:pPr marL="0" indent="0" algn="ctr">
              <a:buNone/>
            </a:pPr>
            <a:r>
              <a:rPr lang="en-US" dirty="0"/>
              <a:t>Second strain from Joplin’s “The Sycamore,” phrases 1 and 2</a:t>
            </a:r>
          </a:p>
        </p:txBody>
      </p:sp>
      <p:pic>
        <p:nvPicPr>
          <p:cNvPr id="9" name="Graphic 8">
            <a:extLst>
              <a:ext uri="{FF2B5EF4-FFF2-40B4-BE49-F238E27FC236}">
                <a16:creationId xmlns:a16="http://schemas.microsoft.com/office/drawing/2014/main" id="{A471AAB0-ABF2-9ADF-ABD5-67B7F874EBD4}"/>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2123192" y="3970999"/>
            <a:ext cx="4835155" cy="2274132"/>
          </a:xfrm>
          <a:prstGeom prst="rect">
            <a:avLst/>
          </a:prstGeom>
        </p:spPr>
      </p:pic>
      <p:pic>
        <p:nvPicPr>
          <p:cNvPr id="10" name="Graphic 9">
            <a:extLst>
              <a:ext uri="{FF2B5EF4-FFF2-40B4-BE49-F238E27FC236}">
                <a16:creationId xmlns:a16="http://schemas.microsoft.com/office/drawing/2014/main" id="{89A160C0-7DE3-5C42-79A0-CDB3639C60D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7124957" y="3957004"/>
            <a:ext cx="4835156" cy="2288127"/>
          </a:xfrm>
          <a:prstGeom prst="rect">
            <a:avLst/>
          </a:prstGeom>
        </p:spPr>
      </p:pic>
      <p:sp>
        <p:nvSpPr>
          <p:cNvPr id="11" name="TextBox 10">
            <a:extLst>
              <a:ext uri="{FF2B5EF4-FFF2-40B4-BE49-F238E27FC236}">
                <a16:creationId xmlns:a16="http://schemas.microsoft.com/office/drawing/2014/main" id="{0B6E4563-455C-955D-22B3-0AC9BAA9E416}"/>
              </a:ext>
            </a:extLst>
          </p:cNvPr>
          <p:cNvSpPr txBox="1"/>
          <p:nvPr/>
        </p:nvSpPr>
        <p:spPr>
          <a:xfrm>
            <a:off x="3916110" y="4570705"/>
            <a:ext cx="986232" cy="369332"/>
          </a:xfrm>
          <a:prstGeom prst="rect">
            <a:avLst/>
          </a:prstGeom>
          <a:noFill/>
        </p:spPr>
        <p:txBody>
          <a:bodyPr wrap="none" rtlCol="0">
            <a:spAutoFit/>
          </a:bodyPr>
          <a:lstStyle/>
          <a:p>
            <a:r>
              <a:rPr lang="en-US" dirty="0"/>
              <a:t>Phrase 1</a:t>
            </a:r>
          </a:p>
        </p:txBody>
      </p:sp>
      <p:sp>
        <p:nvSpPr>
          <p:cNvPr id="12" name="TextBox 11">
            <a:extLst>
              <a:ext uri="{FF2B5EF4-FFF2-40B4-BE49-F238E27FC236}">
                <a16:creationId xmlns:a16="http://schemas.microsoft.com/office/drawing/2014/main" id="{20691C1E-53E6-DC0F-1379-4ED464D737A1}"/>
              </a:ext>
            </a:extLst>
          </p:cNvPr>
          <p:cNvSpPr txBox="1"/>
          <p:nvPr/>
        </p:nvSpPr>
        <p:spPr>
          <a:xfrm>
            <a:off x="8918224" y="4570705"/>
            <a:ext cx="986232" cy="369332"/>
          </a:xfrm>
          <a:prstGeom prst="rect">
            <a:avLst/>
          </a:prstGeom>
          <a:noFill/>
        </p:spPr>
        <p:txBody>
          <a:bodyPr wrap="none" rtlCol="0">
            <a:spAutoFit/>
          </a:bodyPr>
          <a:lstStyle/>
          <a:p>
            <a:r>
              <a:rPr lang="en-US" dirty="0"/>
              <a:t>Phrase 2</a:t>
            </a:r>
          </a:p>
        </p:txBody>
      </p:sp>
      <p:pic>
        <p:nvPicPr>
          <p:cNvPr id="14" name="Picture 13">
            <a:extLst>
              <a:ext uri="{FF2B5EF4-FFF2-40B4-BE49-F238E27FC236}">
                <a16:creationId xmlns:a16="http://schemas.microsoft.com/office/drawing/2014/main" id="{00838DC4-875D-EC22-2D10-30B68DF2B851}"/>
              </a:ext>
            </a:extLst>
          </p:cNvPr>
          <p:cNvPicPr>
            <a:picLocks noChangeAspect="1"/>
          </p:cNvPicPr>
          <p:nvPr/>
        </p:nvPicPr>
        <p:blipFill>
          <a:blip r:embed="rId4"/>
          <a:stretch>
            <a:fillRect/>
          </a:stretch>
        </p:blipFill>
        <p:spPr>
          <a:xfrm>
            <a:off x="2608250" y="1944203"/>
            <a:ext cx="8694272" cy="564881"/>
          </a:xfrm>
          <a:prstGeom prst="rect">
            <a:avLst/>
          </a:prstGeom>
        </p:spPr>
      </p:pic>
      <p:pic>
        <p:nvPicPr>
          <p:cNvPr id="15" name="Picture 14">
            <a:extLst>
              <a:ext uri="{FF2B5EF4-FFF2-40B4-BE49-F238E27FC236}">
                <a16:creationId xmlns:a16="http://schemas.microsoft.com/office/drawing/2014/main" id="{620E2950-DC84-52A7-546B-E31B824B2626}"/>
              </a:ext>
            </a:extLst>
          </p:cNvPr>
          <p:cNvPicPr>
            <a:picLocks noChangeAspect="1"/>
          </p:cNvPicPr>
          <p:nvPr/>
        </p:nvPicPr>
        <p:blipFill>
          <a:blip r:embed="rId5"/>
          <a:stretch>
            <a:fillRect/>
          </a:stretch>
        </p:blipFill>
        <p:spPr>
          <a:xfrm>
            <a:off x="2526771" y="3173923"/>
            <a:ext cx="8811963" cy="572529"/>
          </a:xfrm>
          <a:prstGeom prst="rect">
            <a:avLst/>
          </a:prstGeom>
        </p:spPr>
      </p:pic>
      <p:sp>
        <p:nvSpPr>
          <p:cNvPr id="18" name="TextBox 17">
            <a:extLst>
              <a:ext uri="{FF2B5EF4-FFF2-40B4-BE49-F238E27FC236}">
                <a16:creationId xmlns:a16="http://schemas.microsoft.com/office/drawing/2014/main" id="{305EEF2F-CB17-8C72-73DD-3378DE87C774}"/>
              </a:ext>
            </a:extLst>
          </p:cNvPr>
          <p:cNvSpPr txBox="1"/>
          <p:nvPr/>
        </p:nvSpPr>
        <p:spPr>
          <a:xfrm>
            <a:off x="67535" y="3533751"/>
            <a:ext cx="2196351" cy="2123658"/>
          </a:xfrm>
          <a:prstGeom prst="rect">
            <a:avLst/>
          </a:prstGeom>
          <a:noFill/>
        </p:spPr>
        <p:txBody>
          <a:bodyPr wrap="square" rtlCol="0">
            <a:spAutoFit/>
          </a:bodyPr>
          <a:lstStyle/>
          <a:p>
            <a:pPr algn="l"/>
            <a:r>
              <a:rPr lang="en-US" sz="2200" b="1" i="1" dirty="0">
                <a:solidFill>
                  <a:srgbClr val="C00000"/>
                </a:solidFill>
                <a:latin typeface="Century" panose="02040604050505020304" pitchFamily="18" charset="0"/>
                <a:cs typeface="Calibri" panose="020F0502020204030204" pitchFamily="34" charset="0"/>
              </a:rPr>
              <a:t>Rhythmic spectra </a:t>
            </a:r>
            <a:r>
              <a:rPr lang="en-US" sz="2200" dirty="0">
                <a:latin typeface="Century" panose="02040604050505020304" pitchFamily="18" charset="0"/>
                <a:cs typeface="Calibri" panose="020F0502020204030204" pitchFamily="34" charset="0"/>
              </a:rPr>
              <a:t>show the strength of each possible frequency in the rhythm </a:t>
            </a:r>
            <a:endParaRPr lang="en-US" sz="2200" b="1" i="1" dirty="0">
              <a:latin typeface="Century" panose="02040604050505020304" pitchFamily="18" charset="0"/>
              <a:cs typeface="Calibri" panose="020F0502020204030204" pitchFamily="34" charset="0"/>
            </a:endParaRPr>
          </a:p>
        </p:txBody>
      </p:sp>
      <p:sp>
        <p:nvSpPr>
          <p:cNvPr id="19" name="TextBox 18">
            <a:extLst>
              <a:ext uri="{FF2B5EF4-FFF2-40B4-BE49-F238E27FC236}">
                <a16:creationId xmlns:a16="http://schemas.microsoft.com/office/drawing/2014/main" id="{26B4DE01-C8F4-CEA9-C5EF-711C9C0C38A0}"/>
              </a:ext>
            </a:extLst>
          </p:cNvPr>
          <p:cNvSpPr txBox="1"/>
          <p:nvPr/>
        </p:nvSpPr>
        <p:spPr>
          <a:xfrm>
            <a:off x="5313179" y="3928140"/>
            <a:ext cx="1548822" cy="369332"/>
          </a:xfrm>
          <a:prstGeom prst="rect">
            <a:avLst/>
          </a:prstGeom>
          <a:noFill/>
        </p:spPr>
        <p:txBody>
          <a:bodyPr wrap="none" rtlCol="0">
            <a:spAutoFit/>
          </a:bodyPr>
          <a:lstStyle/>
          <a:p>
            <a:pPr algn="l"/>
            <a:r>
              <a:rPr lang="en-US" b="1" dirty="0">
                <a:solidFill>
                  <a:srgbClr val="00B050"/>
                </a:solidFill>
                <a:latin typeface="Century" panose="02040604050505020304" pitchFamily="18" charset="0"/>
                <a:cs typeface="Calibri" panose="020F0502020204030204" pitchFamily="34" charset="0"/>
              </a:rPr>
              <a:t>1 meas. freq.</a:t>
            </a:r>
          </a:p>
        </p:txBody>
      </p:sp>
      <p:sp>
        <p:nvSpPr>
          <p:cNvPr id="20" name="Oval 19">
            <a:extLst>
              <a:ext uri="{FF2B5EF4-FFF2-40B4-BE49-F238E27FC236}">
                <a16:creationId xmlns:a16="http://schemas.microsoft.com/office/drawing/2014/main" id="{C0C024B1-7B49-8930-3978-24ABFFE2B36D}"/>
              </a:ext>
            </a:extLst>
          </p:cNvPr>
          <p:cNvSpPr/>
          <p:nvPr/>
        </p:nvSpPr>
        <p:spPr>
          <a:xfrm>
            <a:off x="3127022" y="4595580"/>
            <a:ext cx="454378" cy="478311"/>
          </a:xfrm>
          <a:prstGeom prst="ellipse">
            <a:avLst/>
          </a:prstGeom>
          <a:no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028669AC-19DE-4501-0F73-F3B977BA8C1D}"/>
              </a:ext>
            </a:extLst>
          </p:cNvPr>
          <p:cNvSpPr/>
          <p:nvPr/>
        </p:nvSpPr>
        <p:spPr>
          <a:xfrm>
            <a:off x="8099463" y="4229919"/>
            <a:ext cx="454378" cy="478311"/>
          </a:xfrm>
          <a:prstGeom prst="ellipse">
            <a:avLst/>
          </a:prstGeom>
          <a:no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a:extLst>
              <a:ext uri="{FF2B5EF4-FFF2-40B4-BE49-F238E27FC236}">
                <a16:creationId xmlns:a16="http://schemas.microsoft.com/office/drawing/2014/main" id="{CD88DC73-3D43-B171-31AB-E8F654057F80}"/>
              </a:ext>
            </a:extLst>
          </p:cNvPr>
          <p:cNvCxnSpPr>
            <a:cxnSpLocks/>
            <a:stCxn id="20" idx="7"/>
          </p:cNvCxnSpPr>
          <p:nvPr/>
        </p:nvCxnSpPr>
        <p:spPr>
          <a:xfrm flipV="1">
            <a:off x="3514858" y="4224235"/>
            <a:ext cx="1798321" cy="441392"/>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A7B45B40-0508-AAB2-7EDA-F3AF5C151BDE}"/>
              </a:ext>
            </a:extLst>
          </p:cNvPr>
          <p:cNvCxnSpPr>
            <a:cxnSpLocks/>
          </p:cNvCxnSpPr>
          <p:nvPr/>
        </p:nvCxnSpPr>
        <p:spPr>
          <a:xfrm flipH="1" flipV="1">
            <a:off x="6812291" y="4233728"/>
            <a:ext cx="1320932" cy="22776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EA1B433B-7CDD-B8EE-8281-86464299AE42}"/>
              </a:ext>
            </a:extLst>
          </p:cNvPr>
          <p:cNvSpPr txBox="1"/>
          <p:nvPr/>
        </p:nvSpPr>
        <p:spPr>
          <a:xfrm>
            <a:off x="5773908" y="4315119"/>
            <a:ext cx="1548822" cy="369332"/>
          </a:xfrm>
          <a:prstGeom prst="rect">
            <a:avLst/>
          </a:prstGeom>
          <a:noFill/>
        </p:spPr>
        <p:txBody>
          <a:bodyPr wrap="none" rtlCol="0">
            <a:spAutoFit/>
          </a:bodyPr>
          <a:lstStyle/>
          <a:p>
            <a:pPr algn="l"/>
            <a:r>
              <a:rPr lang="en-US" b="1" dirty="0">
                <a:solidFill>
                  <a:srgbClr val="00B050"/>
                </a:solidFill>
                <a:latin typeface="Century" panose="02040604050505020304" pitchFamily="18" charset="0"/>
                <a:cs typeface="Calibri" panose="020F0502020204030204" pitchFamily="34" charset="0"/>
              </a:rPr>
              <a:t>2 meas. freq.</a:t>
            </a:r>
          </a:p>
        </p:txBody>
      </p:sp>
      <p:sp>
        <p:nvSpPr>
          <p:cNvPr id="32" name="Oval 31">
            <a:extLst>
              <a:ext uri="{FF2B5EF4-FFF2-40B4-BE49-F238E27FC236}">
                <a16:creationId xmlns:a16="http://schemas.microsoft.com/office/drawing/2014/main" id="{F68151E0-569B-7EFF-F3C2-2ABF89A6DEDA}"/>
              </a:ext>
            </a:extLst>
          </p:cNvPr>
          <p:cNvSpPr/>
          <p:nvPr/>
        </p:nvSpPr>
        <p:spPr>
          <a:xfrm>
            <a:off x="7529129" y="4610591"/>
            <a:ext cx="454378" cy="478311"/>
          </a:xfrm>
          <a:prstGeom prst="ellipse">
            <a:avLst/>
          </a:prstGeom>
          <a:no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3" name="Straight Connector 32">
            <a:extLst>
              <a:ext uri="{FF2B5EF4-FFF2-40B4-BE49-F238E27FC236}">
                <a16:creationId xmlns:a16="http://schemas.microsoft.com/office/drawing/2014/main" id="{EF0E5226-5BBA-3F61-8908-15D4F9415D08}"/>
              </a:ext>
            </a:extLst>
          </p:cNvPr>
          <p:cNvCxnSpPr>
            <a:cxnSpLocks/>
            <a:stCxn id="32" idx="2"/>
          </p:cNvCxnSpPr>
          <p:nvPr/>
        </p:nvCxnSpPr>
        <p:spPr>
          <a:xfrm flipH="1" flipV="1">
            <a:off x="6759433" y="4665627"/>
            <a:ext cx="769696" cy="18412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9FA75402-88F3-7775-993A-7ABF5FD138D8}"/>
              </a:ext>
            </a:extLst>
          </p:cNvPr>
          <p:cNvSpPr txBox="1"/>
          <p:nvPr/>
        </p:nvSpPr>
        <p:spPr>
          <a:xfrm>
            <a:off x="7378989" y="5756496"/>
            <a:ext cx="1885453" cy="369332"/>
          </a:xfrm>
          <a:prstGeom prst="rect">
            <a:avLst/>
          </a:prstGeom>
          <a:noFill/>
        </p:spPr>
        <p:txBody>
          <a:bodyPr wrap="none" rtlCol="0">
            <a:spAutoFit/>
          </a:bodyPr>
          <a:lstStyle/>
          <a:p>
            <a:pPr algn="l"/>
            <a:r>
              <a:rPr lang="en-US" b="1" dirty="0">
                <a:solidFill>
                  <a:srgbClr val="7030A0"/>
                </a:solidFill>
                <a:latin typeface="Century" panose="02040604050505020304" pitchFamily="18" charset="0"/>
                <a:cs typeface="Calibri" panose="020F0502020204030204" pitchFamily="34" charset="0"/>
              </a:rPr>
              <a:t>Meas./3: tresillo</a:t>
            </a:r>
          </a:p>
        </p:txBody>
      </p:sp>
      <p:sp>
        <p:nvSpPr>
          <p:cNvPr id="37" name="Oval 36">
            <a:extLst>
              <a:ext uri="{FF2B5EF4-FFF2-40B4-BE49-F238E27FC236}">
                <a16:creationId xmlns:a16="http://schemas.microsoft.com/office/drawing/2014/main" id="{D9979496-6A5A-0D0C-86ED-D2DC65A20112}"/>
              </a:ext>
            </a:extLst>
          </p:cNvPr>
          <p:cNvSpPr/>
          <p:nvPr/>
        </p:nvSpPr>
        <p:spPr>
          <a:xfrm>
            <a:off x="5342514" y="4324766"/>
            <a:ext cx="454378" cy="478311"/>
          </a:xfrm>
          <a:prstGeom prst="ellipse">
            <a:avLst/>
          </a:prstGeom>
          <a:noFill/>
          <a:ln w="381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3D60D3C4-9483-C1A9-B956-CD707D33588D}"/>
              </a:ext>
            </a:extLst>
          </p:cNvPr>
          <p:cNvSpPr/>
          <p:nvPr/>
        </p:nvSpPr>
        <p:spPr>
          <a:xfrm>
            <a:off x="10356357" y="4117269"/>
            <a:ext cx="454378" cy="478311"/>
          </a:xfrm>
          <a:prstGeom prst="ellipse">
            <a:avLst/>
          </a:prstGeom>
          <a:noFill/>
          <a:ln w="381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reeform 38">
            <a:extLst>
              <a:ext uri="{FF2B5EF4-FFF2-40B4-BE49-F238E27FC236}">
                <a16:creationId xmlns:a16="http://schemas.microsoft.com/office/drawing/2014/main" id="{2B2FCFE7-4152-B4D2-D986-630CE9083C3D}"/>
              </a:ext>
            </a:extLst>
          </p:cNvPr>
          <p:cNvSpPr/>
          <p:nvPr/>
        </p:nvSpPr>
        <p:spPr>
          <a:xfrm>
            <a:off x="5476872" y="4810897"/>
            <a:ext cx="1936301" cy="1220473"/>
          </a:xfrm>
          <a:custGeom>
            <a:avLst/>
            <a:gdLst>
              <a:gd name="csX0" fmla="*/ 72264 w 1859875"/>
              <a:gd name="csY0" fmla="*/ 0 h 1220473"/>
              <a:gd name="csX1" fmla="*/ 212307 w 1859875"/>
              <a:gd name="csY1" fmla="*/ 1112108 h 1220473"/>
              <a:gd name="csX2" fmla="*/ 1859875 w 1859875"/>
              <a:gd name="csY2" fmla="*/ 1178011 h 1220473"/>
              <a:gd name="csX3" fmla="*/ 1859875 w 1859875"/>
              <a:gd name="csY3" fmla="*/ 1178011 h 1220473"/>
            </a:gdLst>
            <a:ahLst/>
            <a:cxnLst>
              <a:cxn ang="0">
                <a:pos x="csX0" y="csY0"/>
              </a:cxn>
              <a:cxn ang="0">
                <a:pos x="csX1" y="csY1"/>
              </a:cxn>
              <a:cxn ang="0">
                <a:pos x="csX2" y="csY2"/>
              </a:cxn>
              <a:cxn ang="0">
                <a:pos x="csX3" y="csY3"/>
              </a:cxn>
            </a:cxnLst>
            <a:rect l="l" t="t" r="r" b="b"/>
            <a:pathLst>
              <a:path w="1859875" h="1220473">
                <a:moveTo>
                  <a:pt x="72264" y="0"/>
                </a:moveTo>
                <a:cubicBezTo>
                  <a:pt x="-6682" y="457886"/>
                  <a:pt x="-85628" y="915773"/>
                  <a:pt x="212307" y="1112108"/>
                </a:cubicBezTo>
                <a:cubicBezTo>
                  <a:pt x="510242" y="1308443"/>
                  <a:pt x="1859875" y="1178011"/>
                  <a:pt x="1859875" y="1178011"/>
                </a:cubicBezTo>
                <a:lnTo>
                  <a:pt x="1859875" y="1178011"/>
                </a:lnTo>
              </a:path>
            </a:pathLst>
          </a:custGeom>
          <a:noFill/>
          <a:ln w="28575">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reeform 39">
            <a:extLst>
              <a:ext uri="{FF2B5EF4-FFF2-40B4-BE49-F238E27FC236}">
                <a16:creationId xmlns:a16="http://schemas.microsoft.com/office/drawing/2014/main" id="{0DEAD41F-ACCA-6C9C-FB8B-8B9C3B33EB76}"/>
              </a:ext>
            </a:extLst>
          </p:cNvPr>
          <p:cNvSpPr/>
          <p:nvPr/>
        </p:nvSpPr>
        <p:spPr>
          <a:xfrm flipH="1">
            <a:off x="9179819" y="4610590"/>
            <a:ext cx="1459391" cy="1420779"/>
          </a:xfrm>
          <a:custGeom>
            <a:avLst/>
            <a:gdLst>
              <a:gd name="csX0" fmla="*/ 72264 w 1859875"/>
              <a:gd name="csY0" fmla="*/ 0 h 1220473"/>
              <a:gd name="csX1" fmla="*/ 212307 w 1859875"/>
              <a:gd name="csY1" fmla="*/ 1112108 h 1220473"/>
              <a:gd name="csX2" fmla="*/ 1859875 w 1859875"/>
              <a:gd name="csY2" fmla="*/ 1178011 h 1220473"/>
              <a:gd name="csX3" fmla="*/ 1859875 w 1859875"/>
              <a:gd name="csY3" fmla="*/ 1178011 h 1220473"/>
            </a:gdLst>
            <a:ahLst/>
            <a:cxnLst>
              <a:cxn ang="0">
                <a:pos x="csX0" y="csY0"/>
              </a:cxn>
              <a:cxn ang="0">
                <a:pos x="csX1" y="csY1"/>
              </a:cxn>
              <a:cxn ang="0">
                <a:pos x="csX2" y="csY2"/>
              </a:cxn>
              <a:cxn ang="0">
                <a:pos x="csX3" y="csY3"/>
              </a:cxn>
            </a:cxnLst>
            <a:rect l="l" t="t" r="r" b="b"/>
            <a:pathLst>
              <a:path w="1859875" h="1220473">
                <a:moveTo>
                  <a:pt x="72264" y="0"/>
                </a:moveTo>
                <a:cubicBezTo>
                  <a:pt x="-6682" y="457886"/>
                  <a:pt x="-85628" y="915773"/>
                  <a:pt x="212307" y="1112108"/>
                </a:cubicBezTo>
                <a:cubicBezTo>
                  <a:pt x="510242" y="1308443"/>
                  <a:pt x="1859875" y="1178011"/>
                  <a:pt x="1859875" y="1178011"/>
                </a:cubicBezTo>
                <a:lnTo>
                  <a:pt x="1859875" y="1178011"/>
                </a:lnTo>
              </a:path>
            </a:pathLst>
          </a:custGeom>
          <a:noFill/>
          <a:ln w="28575">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114C4B4F-33B7-D5A8-963B-7C224C741A0B}"/>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1823557" y="1221677"/>
            <a:ext cx="8815653" cy="863966"/>
          </a:xfrm>
          <a:prstGeom prst="rect">
            <a:avLst/>
          </a:prstGeom>
        </p:spPr>
      </p:pic>
      <p:pic>
        <p:nvPicPr>
          <p:cNvPr id="25" name="Picture 24">
            <a:extLst>
              <a:ext uri="{FF2B5EF4-FFF2-40B4-BE49-F238E27FC236}">
                <a16:creationId xmlns:a16="http://schemas.microsoft.com/office/drawing/2014/main" id="{D0B8C979-11E2-0E26-EAB9-1244EF133DD7}"/>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1954183" y="2490303"/>
            <a:ext cx="8694272" cy="804733"/>
          </a:xfrm>
          <a:prstGeom prst="rect">
            <a:avLst/>
          </a:prstGeom>
        </p:spPr>
      </p:pic>
    </p:spTree>
    <p:extLst>
      <p:ext uri="{BB962C8B-B14F-4D97-AF65-F5344CB8AC3E}">
        <p14:creationId xmlns:p14="http://schemas.microsoft.com/office/powerpoint/2010/main" val="3761550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heel(1)">
                                      <p:cBhvr>
                                        <p:cTn id="7" dur="2000"/>
                                        <p:tgtEl>
                                          <p:spTgt spid="20"/>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heel(1)">
                                      <p:cBhvr>
                                        <p:cTn id="10" dur="2000"/>
                                        <p:tgtEl>
                                          <p:spTgt spid="21"/>
                                        </p:tgtEl>
                                      </p:cBhvr>
                                    </p:animEffect>
                                  </p:childTnLst>
                                </p:cTn>
                              </p:par>
                            </p:childTnLst>
                          </p:cTn>
                        </p:par>
                        <p:par>
                          <p:cTn id="11" fill="hold">
                            <p:stCondLst>
                              <p:cond delay="2000"/>
                            </p:stCondLst>
                            <p:childTnLst>
                              <p:par>
                                <p:cTn id="12" presetID="22" presetClass="entr" presetSubtype="8" fill="hold" nodeType="after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wipe(left)">
                                      <p:cBhvr>
                                        <p:cTn id="14" dur="500"/>
                                        <p:tgtEl>
                                          <p:spTgt spid="23"/>
                                        </p:tgtEl>
                                      </p:cBhvr>
                                    </p:animEffect>
                                  </p:childTnLst>
                                </p:cTn>
                              </p:par>
                              <p:par>
                                <p:cTn id="15" presetID="22" presetClass="entr" presetSubtype="2"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right)">
                                      <p:cBhvr>
                                        <p:cTn id="17" dur="500"/>
                                        <p:tgtEl>
                                          <p:spTgt spid="24"/>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dissolve">
                                      <p:cBhvr>
                                        <p:cTn id="20" dur="5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grpId="0" nodeType="click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wheel(1)">
                                      <p:cBhvr>
                                        <p:cTn id="25" dur="2000"/>
                                        <p:tgtEl>
                                          <p:spTgt spid="32"/>
                                        </p:tgtEl>
                                      </p:cBhvr>
                                    </p:animEffect>
                                  </p:childTnLst>
                                </p:cTn>
                              </p:par>
                            </p:childTnLst>
                          </p:cTn>
                        </p:par>
                        <p:par>
                          <p:cTn id="26" fill="hold">
                            <p:stCondLst>
                              <p:cond delay="2000"/>
                            </p:stCondLst>
                            <p:childTnLst>
                              <p:par>
                                <p:cTn id="27" presetID="22" presetClass="entr" presetSubtype="2" fill="hold" nodeType="after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wipe(right)">
                                      <p:cBhvr>
                                        <p:cTn id="29" dur="500"/>
                                        <p:tgtEl>
                                          <p:spTgt spid="33"/>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fade">
                                      <p:cBhvr>
                                        <p:cTn id="32" dur="500"/>
                                        <p:tgtEl>
                                          <p:spTgt spid="31"/>
                                        </p:tgtEl>
                                      </p:cBhvr>
                                    </p:animEffect>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grpId="0" nodeType="clickEffect">
                                  <p:stCondLst>
                                    <p:cond delay="0"/>
                                  </p:stCondLst>
                                  <p:childTnLst>
                                    <p:set>
                                      <p:cBhvr>
                                        <p:cTn id="36" dur="1" fill="hold">
                                          <p:stCondLst>
                                            <p:cond delay="0"/>
                                          </p:stCondLst>
                                        </p:cTn>
                                        <p:tgtEl>
                                          <p:spTgt spid="38"/>
                                        </p:tgtEl>
                                        <p:attrNameLst>
                                          <p:attrName>style.visibility</p:attrName>
                                        </p:attrNameLst>
                                      </p:cBhvr>
                                      <p:to>
                                        <p:strVal val="visible"/>
                                      </p:to>
                                    </p:set>
                                    <p:animEffect transition="in" filter="wheel(1)">
                                      <p:cBhvr>
                                        <p:cTn id="37" dur="2000"/>
                                        <p:tgtEl>
                                          <p:spTgt spid="38"/>
                                        </p:tgtEl>
                                      </p:cBhvr>
                                    </p:animEffect>
                                  </p:childTnLst>
                                </p:cTn>
                              </p:par>
                              <p:par>
                                <p:cTn id="38" presetID="21" presetClass="entr" presetSubtype="1" fill="hold" grpId="0" nodeType="withEffect">
                                  <p:stCondLst>
                                    <p:cond delay="0"/>
                                  </p:stCondLst>
                                  <p:childTnLst>
                                    <p:set>
                                      <p:cBhvr>
                                        <p:cTn id="39" dur="1" fill="hold">
                                          <p:stCondLst>
                                            <p:cond delay="0"/>
                                          </p:stCondLst>
                                        </p:cTn>
                                        <p:tgtEl>
                                          <p:spTgt spid="37"/>
                                        </p:tgtEl>
                                        <p:attrNameLst>
                                          <p:attrName>style.visibility</p:attrName>
                                        </p:attrNameLst>
                                      </p:cBhvr>
                                      <p:to>
                                        <p:strVal val="visible"/>
                                      </p:to>
                                    </p:set>
                                    <p:animEffect transition="in" filter="wheel(1)">
                                      <p:cBhvr>
                                        <p:cTn id="40" dur="2000"/>
                                        <p:tgtEl>
                                          <p:spTgt spid="37"/>
                                        </p:tgtEl>
                                      </p:cBhvr>
                                    </p:animEffect>
                                  </p:childTnLst>
                                </p:cTn>
                              </p:par>
                            </p:childTnLst>
                          </p:cTn>
                        </p:par>
                        <p:par>
                          <p:cTn id="41" fill="hold">
                            <p:stCondLst>
                              <p:cond delay="2000"/>
                            </p:stCondLst>
                            <p:childTnLst>
                              <p:par>
                                <p:cTn id="42" presetID="22" presetClass="entr" presetSubtype="1" fill="hold" grpId="0" nodeType="afterEffect">
                                  <p:stCondLst>
                                    <p:cond delay="0"/>
                                  </p:stCondLst>
                                  <p:childTnLst>
                                    <p:set>
                                      <p:cBhvr>
                                        <p:cTn id="43" dur="1" fill="hold">
                                          <p:stCondLst>
                                            <p:cond delay="0"/>
                                          </p:stCondLst>
                                        </p:cTn>
                                        <p:tgtEl>
                                          <p:spTgt spid="39"/>
                                        </p:tgtEl>
                                        <p:attrNameLst>
                                          <p:attrName>style.visibility</p:attrName>
                                        </p:attrNameLst>
                                      </p:cBhvr>
                                      <p:to>
                                        <p:strVal val="visible"/>
                                      </p:to>
                                    </p:set>
                                    <p:animEffect transition="in" filter="wipe(up)">
                                      <p:cBhvr>
                                        <p:cTn id="44" dur="500"/>
                                        <p:tgtEl>
                                          <p:spTgt spid="39"/>
                                        </p:tgtEl>
                                      </p:cBhvr>
                                    </p:animEffect>
                                  </p:childTnLst>
                                </p:cTn>
                              </p:par>
                            </p:childTnLst>
                          </p:cTn>
                        </p:par>
                        <p:par>
                          <p:cTn id="45" fill="hold">
                            <p:stCondLst>
                              <p:cond delay="2500"/>
                            </p:stCondLst>
                            <p:childTnLst>
                              <p:par>
                                <p:cTn id="46" presetID="22" presetClass="entr" presetSubtype="1" fill="hold" grpId="0" nodeType="afterEffect">
                                  <p:stCondLst>
                                    <p:cond delay="0"/>
                                  </p:stCondLst>
                                  <p:childTnLst>
                                    <p:set>
                                      <p:cBhvr>
                                        <p:cTn id="47" dur="1" fill="hold">
                                          <p:stCondLst>
                                            <p:cond delay="0"/>
                                          </p:stCondLst>
                                        </p:cTn>
                                        <p:tgtEl>
                                          <p:spTgt spid="40"/>
                                        </p:tgtEl>
                                        <p:attrNameLst>
                                          <p:attrName>style.visibility</p:attrName>
                                        </p:attrNameLst>
                                      </p:cBhvr>
                                      <p:to>
                                        <p:strVal val="visible"/>
                                      </p:to>
                                    </p:set>
                                    <p:animEffect transition="in" filter="wipe(up)">
                                      <p:cBhvr>
                                        <p:cTn id="48" dur="500"/>
                                        <p:tgtEl>
                                          <p:spTgt spid="40"/>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36"/>
                                        </p:tgtEl>
                                        <p:attrNameLst>
                                          <p:attrName>style.visibility</p:attrName>
                                        </p:attrNameLst>
                                      </p:cBhvr>
                                      <p:to>
                                        <p:strVal val="visible"/>
                                      </p:to>
                                    </p:set>
                                    <p:animEffect transition="in" filter="fade">
                                      <p:cBhvr>
                                        <p:cTn id="51"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animBg="1"/>
      <p:bldP spid="21" grpId="0" animBg="1"/>
      <p:bldP spid="31" grpId="0"/>
      <p:bldP spid="32" grpId="0" animBg="1"/>
      <p:bldP spid="36" grpId="0"/>
      <p:bldP spid="37" grpId="0" animBg="1"/>
      <p:bldP spid="38" grpId="0" animBg="1"/>
      <p:bldP spid="39" grpId="0" animBg="1"/>
      <p:bldP spid="40"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C9DCD-760C-2B65-A7E9-3D124225417C}"/>
              </a:ext>
            </a:extLst>
          </p:cNvPr>
          <p:cNvSpPr>
            <a:spLocks noGrp="1"/>
          </p:cNvSpPr>
          <p:nvPr>
            <p:ph type="title"/>
          </p:nvPr>
        </p:nvSpPr>
        <p:spPr/>
        <p:txBody>
          <a:bodyPr/>
          <a:lstStyle/>
          <a:p>
            <a:r>
              <a:rPr lang="en-US" dirty="0"/>
              <a:t>Ragtime rhythm</a:t>
            </a:r>
          </a:p>
        </p:txBody>
      </p:sp>
      <p:sp>
        <p:nvSpPr>
          <p:cNvPr id="4" name="Date Placeholder 3">
            <a:extLst>
              <a:ext uri="{FF2B5EF4-FFF2-40B4-BE49-F238E27FC236}">
                <a16:creationId xmlns:a16="http://schemas.microsoft.com/office/drawing/2014/main" id="{C486643B-BCDD-CA5B-7687-978D3FD4878B}"/>
              </a:ext>
            </a:extLst>
          </p:cNvPr>
          <p:cNvSpPr>
            <a:spLocks noGrp="1"/>
          </p:cNvSpPr>
          <p:nvPr>
            <p:ph type="dt" sz="half" idx="10"/>
          </p:nvPr>
        </p:nvSpPr>
        <p:spPr/>
        <p:txBody>
          <a:bodyPr/>
          <a:lstStyle/>
          <a:p>
            <a:r>
              <a:rPr lang="en-US"/>
              <a:t>Northeastern Leading Voices Mar. 2026</a:t>
            </a:r>
            <a:endParaRPr lang="en-US" dirty="0"/>
          </a:p>
        </p:txBody>
      </p:sp>
      <p:sp>
        <p:nvSpPr>
          <p:cNvPr id="5" name="Footer Placeholder 4">
            <a:extLst>
              <a:ext uri="{FF2B5EF4-FFF2-40B4-BE49-F238E27FC236}">
                <a16:creationId xmlns:a16="http://schemas.microsoft.com/office/drawing/2014/main" id="{534DE148-6FE9-D680-1ED3-11700712738C}"/>
              </a:ext>
            </a:extLst>
          </p:cNvPr>
          <p:cNvSpPr>
            <a:spLocks noGrp="1"/>
          </p:cNvSpPr>
          <p:nvPr>
            <p:ph type="ftr" sz="quarter" idx="11"/>
          </p:nvPr>
        </p:nvSpPr>
        <p:spPr/>
        <p:txBody>
          <a:bodyPr/>
          <a:lstStyle/>
          <a:p>
            <a:r>
              <a:rPr lang="en-US"/>
              <a:t>Antiblackness in Foundational Concepts</a:t>
            </a:r>
            <a:endParaRPr lang="en-US" dirty="0"/>
          </a:p>
        </p:txBody>
      </p:sp>
      <p:sp>
        <p:nvSpPr>
          <p:cNvPr id="6" name="Slide Number Placeholder 5">
            <a:extLst>
              <a:ext uri="{FF2B5EF4-FFF2-40B4-BE49-F238E27FC236}">
                <a16:creationId xmlns:a16="http://schemas.microsoft.com/office/drawing/2014/main" id="{34DD7630-3585-BFC6-F1CF-122A0166D320}"/>
              </a:ext>
            </a:extLst>
          </p:cNvPr>
          <p:cNvSpPr>
            <a:spLocks noGrp="1"/>
          </p:cNvSpPr>
          <p:nvPr>
            <p:ph type="sldNum" sz="quarter" idx="12"/>
          </p:nvPr>
        </p:nvSpPr>
        <p:spPr/>
        <p:txBody>
          <a:bodyPr/>
          <a:lstStyle/>
          <a:p>
            <a:r>
              <a:rPr lang="en-US">
                <a:latin typeface="Century" panose="02040604050505020304" pitchFamily="18" charset="0"/>
              </a:rPr>
              <a:t>Jason Yust, Boston Univ.          </a:t>
            </a:r>
            <a:fld id="{6950D593-2953-924C-A0DA-F3B17E0E49C7}" type="slidenum">
              <a:rPr lang="en-US" smtClean="0">
                <a:latin typeface="Century" panose="02040604050505020304" pitchFamily="18" charset="0"/>
              </a:rPr>
              <a:pPr/>
              <a:t>38</a:t>
            </a:fld>
            <a:endParaRPr lang="en-US" dirty="0">
              <a:latin typeface="Century" panose="02040604050505020304" pitchFamily="18" charset="0"/>
            </a:endParaRPr>
          </a:p>
        </p:txBody>
      </p:sp>
      <p:sp>
        <p:nvSpPr>
          <p:cNvPr id="8" name="Content Placeholder 2">
            <a:extLst>
              <a:ext uri="{FF2B5EF4-FFF2-40B4-BE49-F238E27FC236}">
                <a16:creationId xmlns:a16="http://schemas.microsoft.com/office/drawing/2014/main" id="{6EDB47C6-7E71-F0E5-58F3-3D6D11E4D09D}"/>
              </a:ext>
            </a:extLst>
          </p:cNvPr>
          <p:cNvSpPr txBox="1">
            <a:spLocks/>
          </p:cNvSpPr>
          <p:nvPr/>
        </p:nvSpPr>
        <p:spPr>
          <a:xfrm>
            <a:off x="2078200" y="760544"/>
            <a:ext cx="7886700" cy="365760"/>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baseline="0">
                <a:solidFill>
                  <a:schemeClr val="tx1"/>
                </a:solidFill>
                <a:latin typeface="Century" panose="02040604050505020304"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baseline="0">
                <a:solidFill>
                  <a:schemeClr val="tx1"/>
                </a:solidFill>
                <a:latin typeface="Century" panose="020406040505050203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baseline="0">
                <a:solidFill>
                  <a:schemeClr val="tx1"/>
                </a:solidFill>
                <a:latin typeface="Century" panose="020406040505050203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baseline="0">
                <a:solidFill>
                  <a:schemeClr val="tx1"/>
                </a:solidFill>
                <a:latin typeface="Century" panose="020406040505050203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baseline="0">
                <a:solidFill>
                  <a:schemeClr val="tx1"/>
                </a:solidFill>
                <a:latin typeface="Century" panose="0204060405050502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a:t>Averaged spectra over 4-measure phrases</a:t>
            </a:r>
          </a:p>
        </p:txBody>
      </p:sp>
      <p:pic>
        <p:nvPicPr>
          <p:cNvPr id="9" name="Picture 8">
            <a:extLst>
              <a:ext uri="{FF2B5EF4-FFF2-40B4-BE49-F238E27FC236}">
                <a16:creationId xmlns:a16="http://schemas.microsoft.com/office/drawing/2014/main" id="{F65CF364-45E5-11E9-ADDE-5885EC228064}"/>
              </a:ext>
            </a:extLst>
          </p:cNvPr>
          <p:cNvPicPr>
            <a:picLocks noChangeAspect="1"/>
          </p:cNvPicPr>
          <p:nvPr/>
        </p:nvPicPr>
        <p:blipFill>
          <a:blip r:embed="rId3"/>
          <a:stretch>
            <a:fillRect/>
          </a:stretch>
        </p:blipFill>
        <p:spPr>
          <a:xfrm>
            <a:off x="2344508" y="1308740"/>
            <a:ext cx="7255742" cy="3312893"/>
          </a:xfrm>
          <a:prstGeom prst="rect">
            <a:avLst/>
          </a:prstGeom>
        </p:spPr>
      </p:pic>
      <p:cxnSp>
        <p:nvCxnSpPr>
          <p:cNvPr id="10" name="Straight Arrow Connector 9">
            <a:extLst>
              <a:ext uri="{FF2B5EF4-FFF2-40B4-BE49-F238E27FC236}">
                <a16:creationId xmlns:a16="http://schemas.microsoft.com/office/drawing/2014/main" id="{9163F005-C016-7E88-1D22-DC8C3196CE7D}"/>
              </a:ext>
            </a:extLst>
          </p:cNvPr>
          <p:cNvCxnSpPr>
            <a:cxnSpLocks/>
          </p:cNvCxnSpPr>
          <p:nvPr/>
        </p:nvCxnSpPr>
        <p:spPr>
          <a:xfrm flipH="1" flipV="1">
            <a:off x="3825091" y="2209206"/>
            <a:ext cx="287364" cy="465872"/>
          </a:xfrm>
          <a:prstGeom prst="straightConnector1">
            <a:avLst/>
          </a:prstGeom>
          <a:ln w="28575">
            <a:solidFill>
              <a:schemeClr val="tx1"/>
            </a:solidFill>
            <a:headEnd type="none"/>
            <a:tailEnd type="arrow"/>
          </a:ln>
        </p:spPr>
        <p:style>
          <a:lnRef idx="1">
            <a:schemeClr val="dk1"/>
          </a:lnRef>
          <a:fillRef idx="0">
            <a:schemeClr val="dk1"/>
          </a:fillRef>
          <a:effectRef idx="0">
            <a:schemeClr val="dk1"/>
          </a:effectRef>
          <a:fontRef idx="minor">
            <a:schemeClr val="tx1"/>
          </a:fontRef>
        </p:style>
      </p:cxnSp>
      <p:cxnSp>
        <p:nvCxnSpPr>
          <p:cNvPr id="11" name="Straight Arrow Connector 10">
            <a:extLst>
              <a:ext uri="{FF2B5EF4-FFF2-40B4-BE49-F238E27FC236}">
                <a16:creationId xmlns:a16="http://schemas.microsoft.com/office/drawing/2014/main" id="{FF7E9BAA-E7ED-4AF2-90FD-EDADCD37B499}"/>
              </a:ext>
            </a:extLst>
          </p:cNvPr>
          <p:cNvCxnSpPr>
            <a:cxnSpLocks/>
          </p:cNvCxnSpPr>
          <p:nvPr/>
        </p:nvCxnSpPr>
        <p:spPr>
          <a:xfrm flipH="1" flipV="1">
            <a:off x="5562022" y="2465905"/>
            <a:ext cx="264504" cy="418346"/>
          </a:xfrm>
          <a:prstGeom prst="straightConnector1">
            <a:avLst/>
          </a:prstGeom>
          <a:ln w="28575">
            <a:solidFill>
              <a:schemeClr val="tx1"/>
            </a:solidFill>
            <a:headEnd type="none"/>
            <a:tailEnd type="arrow"/>
          </a:ln>
        </p:spPr>
        <p:style>
          <a:lnRef idx="1">
            <a:schemeClr val="dk1"/>
          </a:lnRef>
          <a:fillRef idx="0">
            <a:schemeClr val="dk1"/>
          </a:fillRef>
          <a:effectRef idx="0">
            <a:schemeClr val="dk1"/>
          </a:effectRef>
          <a:fontRef idx="minor">
            <a:schemeClr val="tx1"/>
          </a:fontRef>
        </p:style>
      </p:cxnSp>
      <p:sp>
        <p:nvSpPr>
          <p:cNvPr id="12" name="TextBox 11">
            <a:extLst>
              <a:ext uri="{FF2B5EF4-FFF2-40B4-BE49-F238E27FC236}">
                <a16:creationId xmlns:a16="http://schemas.microsoft.com/office/drawing/2014/main" id="{437D3A65-FA7E-D71E-D1D0-CD574026E289}"/>
              </a:ext>
            </a:extLst>
          </p:cNvPr>
          <p:cNvSpPr txBox="1"/>
          <p:nvPr/>
        </p:nvSpPr>
        <p:spPr>
          <a:xfrm>
            <a:off x="2906451" y="1834628"/>
            <a:ext cx="1074333" cy="430887"/>
          </a:xfrm>
          <a:prstGeom prst="rect">
            <a:avLst/>
          </a:prstGeom>
          <a:noFill/>
        </p:spPr>
        <p:txBody>
          <a:bodyPr wrap="none" rtlCol="0">
            <a:spAutoFit/>
          </a:bodyPr>
          <a:lstStyle/>
          <a:p>
            <a:r>
              <a:rPr lang="en-US" sz="2200" dirty="0"/>
              <a:t>1 meas.</a:t>
            </a:r>
          </a:p>
        </p:txBody>
      </p:sp>
      <p:sp>
        <p:nvSpPr>
          <p:cNvPr id="13" name="TextBox 12">
            <a:extLst>
              <a:ext uri="{FF2B5EF4-FFF2-40B4-BE49-F238E27FC236}">
                <a16:creationId xmlns:a16="http://schemas.microsoft.com/office/drawing/2014/main" id="{2179984D-5F67-598E-749E-B4D953369FA2}"/>
              </a:ext>
            </a:extLst>
          </p:cNvPr>
          <p:cNvSpPr txBox="1"/>
          <p:nvPr/>
        </p:nvSpPr>
        <p:spPr>
          <a:xfrm>
            <a:off x="4765615" y="2050072"/>
            <a:ext cx="1120820" cy="430887"/>
          </a:xfrm>
          <a:prstGeom prst="rect">
            <a:avLst/>
          </a:prstGeom>
          <a:noFill/>
        </p:spPr>
        <p:txBody>
          <a:bodyPr wrap="none" rtlCol="0">
            <a:spAutoFit/>
          </a:bodyPr>
          <a:lstStyle/>
          <a:p>
            <a:r>
              <a:rPr lang="en-US" sz="2200" dirty="0"/>
              <a:t>½ meas.</a:t>
            </a:r>
          </a:p>
        </p:txBody>
      </p:sp>
      <p:sp>
        <p:nvSpPr>
          <p:cNvPr id="14" name="TextBox 13">
            <a:extLst>
              <a:ext uri="{FF2B5EF4-FFF2-40B4-BE49-F238E27FC236}">
                <a16:creationId xmlns:a16="http://schemas.microsoft.com/office/drawing/2014/main" id="{AE0D16BB-3A51-BDDC-F53C-B7C93515E2CF}"/>
              </a:ext>
            </a:extLst>
          </p:cNvPr>
          <p:cNvSpPr txBox="1"/>
          <p:nvPr/>
        </p:nvSpPr>
        <p:spPr>
          <a:xfrm>
            <a:off x="6357279" y="1403741"/>
            <a:ext cx="2138214" cy="430887"/>
          </a:xfrm>
          <a:prstGeom prst="rect">
            <a:avLst/>
          </a:prstGeom>
          <a:noFill/>
        </p:spPr>
        <p:txBody>
          <a:bodyPr wrap="none" rtlCol="0">
            <a:spAutoFit/>
          </a:bodyPr>
          <a:lstStyle/>
          <a:p>
            <a:r>
              <a:rPr lang="en-US" sz="2200" dirty="0"/>
              <a:t>⅓ meas. (tresillo)</a:t>
            </a:r>
          </a:p>
        </p:txBody>
      </p:sp>
      <p:sp>
        <p:nvSpPr>
          <p:cNvPr id="15" name="TextBox 14">
            <a:extLst>
              <a:ext uri="{FF2B5EF4-FFF2-40B4-BE49-F238E27FC236}">
                <a16:creationId xmlns:a16="http://schemas.microsoft.com/office/drawing/2014/main" id="{EFAE3FB2-4D30-54B6-7FAC-04351D970A86}"/>
              </a:ext>
            </a:extLst>
          </p:cNvPr>
          <p:cNvSpPr txBox="1"/>
          <p:nvPr/>
        </p:nvSpPr>
        <p:spPr>
          <a:xfrm>
            <a:off x="8817831" y="1936470"/>
            <a:ext cx="706219" cy="430887"/>
          </a:xfrm>
          <a:prstGeom prst="rect">
            <a:avLst/>
          </a:prstGeom>
          <a:noFill/>
        </p:spPr>
        <p:txBody>
          <a:bodyPr wrap="none" rtlCol="0">
            <a:spAutoFit/>
          </a:bodyPr>
          <a:lstStyle/>
          <a:p>
            <a:r>
              <a:rPr lang="en-US" sz="2200" dirty="0"/>
              <a:t>Beat</a:t>
            </a:r>
          </a:p>
        </p:txBody>
      </p:sp>
      <p:sp>
        <p:nvSpPr>
          <p:cNvPr id="16" name="TextBox 15">
            <a:extLst>
              <a:ext uri="{FF2B5EF4-FFF2-40B4-BE49-F238E27FC236}">
                <a16:creationId xmlns:a16="http://schemas.microsoft.com/office/drawing/2014/main" id="{5D731663-19E9-7A42-F45D-C3927647C2AD}"/>
              </a:ext>
            </a:extLst>
          </p:cNvPr>
          <p:cNvSpPr txBox="1"/>
          <p:nvPr/>
        </p:nvSpPr>
        <p:spPr>
          <a:xfrm>
            <a:off x="1573302" y="4885961"/>
            <a:ext cx="9227206" cy="769441"/>
          </a:xfrm>
          <a:prstGeom prst="rect">
            <a:avLst/>
          </a:prstGeom>
          <a:noFill/>
        </p:spPr>
        <p:txBody>
          <a:bodyPr wrap="none" rtlCol="0">
            <a:spAutoFit/>
          </a:bodyPr>
          <a:lstStyle/>
          <a:p>
            <a:pPr algn="ctr"/>
            <a:r>
              <a:rPr lang="en-US" sz="2200" dirty="0">
                <a:latin typeface="Century" panose="02040604050505020304" pitchFamily="18" charset="0"/>
              </a:rPr>
              <a:t>“Syncopated” (implying flat spectrum) is a poor description!</a:t>
            </a:r>
          </a:p>
          <a:p>
            <a:pPr algn="ctr"/>
            <a:r>
              <a:rPr lang="en-US" sz="2200" dirty="0">
                <a:latin typeface="Century" panose="02040604050505020304" pitchFamily="18" charset="0"/>
              </a:rPr>
              <a:t>Ragtime melodies consistently emphasize the </a:t>
            </a:r>
            <a:r>
              <a:rPr lang="en-US" sz="2200" dirty="0"/>
              <a:t>⅓</a:t>
            </a:r>
            <a:r>
              <a:rPr lang="en-US" sz="2200" dirty="0">
                <a:latin typeface="Century" panose="02040604050505020304" pitchFamily="18" charset="0"/>
              </a:rPr>
              <a:t>-measure frequency</a:t>
            </a:r>
            <a:r>
              <a:rPr lang="en-US" sz="2200" i="1" dirty="0">
                <a:latin typeface="Century" panose="02040604050505020304" pitchFamily="18" charset="0"/>
              </a:rPr>
              <a:t> </a:t>
            </a:r>
            <a:endParaRPr lang="en-US" sz="2200" dirty="0">
              <a:latin typeface="Century" panose="02040604050505020304" pitchFamily="18" charset="0"/>
            </a:endParaRPr>
          </a:p>
        </p:txBody>
      </p:sp>
      <p:sp>
        <p:nvSpPr>
          <p:cNvPr id="17" name="TextBox 16">
            <a:extLst>
              <a:ext uri="{FF2B5EF4-FFF2-40B4-BE49-F238E27FC236}">
                <a16:creationId xmlns:a16="http://schemas.microsoft.com/office/drawing/2014/main" id="{A0B36FC2-5264-D9A6-D733-E9F8AC28DEF8}"/>
              </a:ext>
            </a:extLst>
          </p:cNvPr>
          <p:cNvSpPr txBox="1"/>
          <p:nvPr/>
        </p:nvSpPr>
        <p:spPr>
          <a:xfrm>
            <a:off x="7001052" y="3956781"/>
            <a:ext cx="2522998" cy="369332"/>
          </a:xfrm>
          <a:prstGeom prst="rect">
            <a:avLst/>
          </a:prstGeom>
          <a:noFill/>
        </p:spPr>
        <p:txBody>
          <a:bodyPr wrap="none" rtlCol="0">
            <a:spAutoFit/>
          </a:bodyPr>
          <a:lstStyle/>
          <a:p>
            <a:r>
              <a:rPr lang="en-US" dirty="0"/>
              <a:t>from Yust &amp; Kirlin 2021</a:t>
            </a:r>
          </a:p>
        </p:txBody>
      </p:sp>
      <p:sp>
        <p:nvSpPr>
          <p:cNvPr id="18" name="TextBox 17">
            <a:extLst>
              <a:ext uri="{FF2B5EF4-FFF2-40B4-BE49-F238E27FC236}">
                <a16:creationId xmlns:a16="http://schemas.microsoft.com/office/drawing/2014/main" id="{BC4D87BE-4483-1B1E-0262-EDFC2D28DACA}"/>
              </a:ext>
            </a:extLst>
          </p:cNvPr>
          <p:cNvSpPr txBox="1"/>
          <p:nvPr/>
        </p:nvSpPr>
        <p:spPr>
          <a:xfrm rot="16200000">
            <a:off x="1725588" y="2734353"/>
            <a:ext cx="776175" cy="461665"/>
          </a:xfrm>
          <a:prstGeom prst="rect">
            <a:avLst/>
          </a:prstGeom>
          <a:noFill/>
        </p:spPr>
        <p:txBody>
          <a:bodyPr wrap="none" rtlCol="0">
            <a:spAutoFit/>
          </a:bodyPr>
          <a:lstStyle/>
          <a:p>
            <a:pPr algn="l"/>
            <a:r>
              <a:rPr lang="en-US" sz="2400" dirty="0">
                <a:latin typeface="Century" panose="02040604050505020304" pitchFamily="18" charset="0"/>
                <a:cs typeface="Calibri" panose="020F0502020204030204" pitchFamily="34" charset="0"/>
              </a:rPr>
              <a:t>Size</a:t>
            </a:r>
          </a:p>
        </p:txBody>
      </p:sp>
      <p:sp>
        <p:nvSpPr>
          <p:cNvPr id="19" name="TextBox 18">
            <a:extLst>
              <a:ext uri="{FF2B5EF4-FFF2-40B4-BE49-F238E27FC236}">
                <a16:creationId xmlns:a16="http://schemas.microsoft.com/office/drawing/2014/main" id="{812FCDDD-C8B6-484B-D6BE-4E7BB9F7AE0B}"/>
              </a:ext>
            </a:extLst>
          </p:cNvPr>
          <p:cNvSpPr txBox="1"/>
          <p:nvPr/>
        </p:nvSpPr>
        <p:spPr>
          <a:xfrm>
            <a:off x="4574964" y="4482669"/>
            <a:ext cx="3207929" cy="369332"/>
          </a:xfrm>
          <a:prstGeom prst="rect">
            <a:avLst/>
          </a:prstGeom>
          <a:noFill/>
        </p:spPr>
        <p:txBody>
          <a:bodyPr wrap="none" rtlCol="0">
            <a:spAutoFit/>
          </a:bodyPr>
          <a:lstStyle/>
          <a:p>
            <a:pPr algn="l"/>
            <a:r>
              <a:rPr lang="en-US" dirty="0">
                <a:latin typeface="Century" panose="02040604050505020304" pitchFamily="18" charset="0"/>
                <a:cs typeface="Calibri" panose="020F0502020204030204" pitchFamily="34" charset="0"/>
              </a:rPr>
              <a:t>Frequency (per 4-m. phrase)</a:t>
            </a:r>
          </a:p>
        </p:txBody>
      </p:sp>
    </p:spTree>
    <p:extLst>
      <p:ext uri="{BB962C8B-B14F-4D97-AF65-F5344CB8AC3E}">
        <p14:creationId xmlns:p14="http://schemas.microsoft.com/office/powerpoint/2010/main" val="311078775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8B5789-1213-27BF-4A5F-C75B3D453352}"/>
              </a:ext>
            </a:extLst>
          </p:cNvPr>
          <p:cNvSpPr>
            <a:spLocks noGrp="1"/>
          </p:cNvSpPr>
          <p:nvPr>
            <p:ph type="title"/>
          </p:nvPr>
        </p:nvSpPr>
        <p:spPr/>
        <p:txBody>
          <a:bodyPr/>
          <a:lstStyle/>
          <a:p>
            <a:r>
              <a:rPr lang="en-US" dirty="0"/>
              <a:t>Empirical Studies of Groove</a:t>
            </a:r>
          </a:p>
        </p:txBody>
      </p:sp>
      <p:sp>
        <p:nvSpPr>
          <p:cNvPr id="4" name="Date Placeholder 3">
            <a:extLst>
              <a:ext uri="{FF2B5EF4-FFF2-40B4-BE49-F238E27FC236}">
                <a16:creationId xmlns:a16="http://schemas.microsoft.com/office/drawing/2014/main" id="{42861152-D709-B30E-B928-14DC6FF85FAB}"/>
              </a:ext>
            </a:extLst>
          </p:cNvPr>
          <p:cNvSpPr>
            <a:spLocks noGrp="1"/>
          </p:cNvSpPr>
          <p:nvPr>
            <p:ph type="dt" sz="half" idx="10"/>
          </p:nvPr>
        </p:nvSpPr>
        <p:spPr/>
        <p:txBody>
          <a:bodyPr/>
          <a:lstStyle/>
          <a:p>
            <a:r>
              <a:rPr lang="en-US"/>
              <a:t>Northeastern Leading Voices Mar. 2026</a:t>
            </a:r>
            <a:endParaRPr lang="en-US" dirty="0"/>
          </a:p>
        </p:txBody>
      </p:sp>
      <p:sp>
        <p:nvSpPr>
          <p:cNvPr id="5" name="Footer Placeholder 4">
            <a:extLst>
              <a:ext uri="{FF2B5EF4-FFF2-40B4-BE49-F238E27FC236}">
                <a16:creationId xmlns:a16="http://schemas.microsoft.com/office/drawing/2014/main" id="{3918BBB0-3AE5-6047-BDD0-A2C593312D1E}"/>
              </a:ext>
            </a:extLst>
          </p:cNvPr>
          <p:cNvSpPr>
            <a:spLocks noGrp="1"/>
          </p:cNvSpPr>
          <p:nvPr>
            <p:ph type="ftr" sz="quarter" idx="11"/>
          </p:nvPr>
        </p:nvSpPr>
        <p:spPr/>
        <p:txBody>
          <a:bodyPr/>
          <a:lstStyle/>
          <a:p>
            <a:r>
              <a:rPr lang="en-US"/>
              <a:t>Antiblackness in Foundational Concepts</a:t>
            </a:r>
            <a:endParaRPr lang="en-US" dirty="0"/>
          </a:p>
        </p:txBody>
      </p:sp>
      <p:sp>
        <p:nvSpPr>
          <p:cNvPr id="6" name="Slide Number Placeholder 5">
            <a:extLst>
              <a:ext uri="{FF2B5EF4-FFF2-40B4-BE49-F238E27FC236}">
                <a16:creationId xmlns:a16="http://schemas.microsoft.com/office/drawing/2014/main" id="{BC66B050-B50F-5919-6CE4-2BE263464ADF}"/>
              </a:ext>
            </a:extLst>
          </p:cNvPr>
          <p:cNvSpPr>
            <a:spLocks noGrp="1"/>
          </p:cNvSpPr>
          <p:nvPr>
            <p:ph type="sldNum" sz="quarter" idx="12"/>
          </p:nvPr>
        </p:nvSpPr>
        <p:spPr/>
        <p:txBody>
          <a:bodyPr/>
          <a:lstStyle/>
          <a:p>
            <a:r>
              <a:rPr lang="en-US">
                <a:latin typeface="Century" panose="02040604050505020304" pitchFamily="18" charset="0"/>
              </a:rPr>
              <a:t>Jason Yust, Boston Univ.          </a:t>
            </a:r>
            <a:fld id="{6950D593-2953-924C-A0DA-F3B17E0E49C7}" type="slidenum">
              <a:rPr lang="en-US" smtClean="0">
                <a:latin typeface="Century" panose="02040604050505020304" pitchFamily="18" charset="0"/>
              </a:rPr>
              <a:pPr/>
              <a:t>39</a:t>
            </a:fld>
            <a:endParaRPr lang="en-US" dirty="0">
              <a:latin typeface="Century" panose="02040604050505020304" pitchFamily="18" charset="0"/>
            </a:endParaRPr>
          </a:p>
        </p:txBody>
      </p:sp>
      <p:pic>
        <p:nvPicPr>
          <p:cNvPr id="7" name="Picture 6">
            <a:extLst>
              <a:ext uri="{FF2B5EF4-FFF2-40B4-BE49-F238E27FC236}">
                <a16:creationId xmlns:a16="http://schemas.microsoft.com/office/drawing/2014/main" id="{197CE70E-846A-EF35-9953-8CF8CAC93317}"/>
              </a:ext>
            </a:extLst>
          </p:cNvPr>
          <p:cNvPicPr>
            <a:picLocks noChangeAspect="1"/>
          </p:cNvPicPr>
          <p:nvPr/>
        </p:nvPicPr>
        <p:blipFill>
          <a:blip r:embed="rId3"/>
          <a:srcRect l="8995"/>
          <a:stretch>
            <a:fillRect/>
          </a:stretch>
        </p:blipFill>
        <p:spPr>
          <a:xfrm>
            <a:off x="1579610" y="4172875"/>
            <a:ext cx="2746300" cy="2251334"/>
          </a:xfrm>
          <a:prstGeom prst="rect">
            <a:avLst/>
          </a:prstGeom>
        </p:spPr>
      </p:pic>
      <p:sp>
        <p:nvSpPr>
          <p:cNvPr id="8" name="Rectangle 7">
            <a:extLst>
              <a:ext uri="{FF2B5EF4-FFF2-40B4-BE49-F238E27FC236}">
                <a16:creationId xmlns:a16="http://schemas.microsoft.com/office/drawing/2014/main" id="{BDCBCF70-32EB-5A61-E126-568BA323B6EE}"/>
              </a:ext>
            </a:extLst>
          </p:cNvPr>
          <p:cNvSpPr/>
          <p:nvPr/>
        </p:nvSpPr>
        <p:spPr>
          <a:xfrm>
            <a:off x="7500944" y="4167108"/>
            <a:ext cx="2743200" cy="2251334"/>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9" name="TextBox 8">
            <a:extLst>
              <a:ext uri="{FF2B5EF4-FFF2-40B4-BE49-F238E27FC236}">
                <a16:creationId xmlns:a16="http://schemas.microsoft.com/office/drawing/2014/main" id="{C582C294-4353-787A-D27F-003462E59179}"/>
              </a:ext>
            </a:extLst>
          </p:cNvPr>
          <p:cNvSpPr txBox="1"/>
          <p:nvPr/>
        </p:nvSpPr>
        <p:spPr>
          <a:xfrm>
            <a:off x="1944756" y="3803543"/>
            <a:ext cx="1782501" cy="369332"/>
          </a:xfrm>
          <a:prstGeom prst="rect">
            <a:avLst/>
          </a:prstGeom>
          <a:noFill/>
        </p:spPr>
        <p:txBody>
          <a:bodyPr wrap="square" rtlCol="0">
            <a:spAutoFit/>
          </a:bodyPr>
          <a:lstStyle/>
          <a:p>
            <a:pPr algn="l"/>
            <a:r>
              <a:rPr lang="en-US" dirty="0"/>
              <a:t>Witek et. al 2014</a:t>
            </a:r>
          </a:p>
        </p:txBody>
      </p:sp>
      <p:sp>
        <p:nvSpPr>
          <p:cNvPr id="10" name="TextBox 9">
            <a:extLst>
              <a:ext uri="{FF2B5EF4-FFF2-40B4-BE49-F238E27FC236}">
                <a16:creationId xmlns:a16="http://schemas.microsoft.com/office/drawing/2014/main" id="{502B59BB-65E9-8DA8-7404-7E8E30B3D81C}"/>
              </a:ext>
            </a:extLst>
          </p:cNvPr>
          <p:cNvSpPr txBox="1"/>
          <p:nvPr/>
        </p:nvSpPr>
        <p:spPr>
          <a:xfrm>
            <a:off x="8090547" y="3713350"/>
            <a:ext cx="1782501" cy="369332"/>
          </a:xfrm>
          <a:prstGeom prst="rect">
            <a:avLst/>
          </a:prstGeom>
          <a:noFill/>
        </p:spPr>
        <p:txBody>
          <a:bodyPr wrap="square" rtlCol="0">
            <a:spAutoFit/>
          </a:bodyPr>
          <a:lstStyle/>
          <a:p>
            <a:pPr algn="l"/>
            <a:r>
              <a:rPr lang="en-US" dirty="0"/>
              <a:t>Zalta et al 2024</a:t>
            </a:r>
          </a:p>
        </p:txBody>
      </p:sp>
      <p:pic>
        <p:nvPicPr>
          <p:cNvPr id="11" name="Picture 10" descr="A black background with white dots&#10;&#10;AI-generated content may be incorrect.">
            <a:extLst>
              <a:ext uri="{FF2B5EF4-FFF2-40B4-BE49-F238E27FC236}">
                <a16:creationId xmlns:a16="http://schemas.microsoft.com/office/drawing/2014/main" id="{31E625FC-3A2B-4B05-8979-2BDB95163E39}"/>
              </a:ext>
            </a:extLst>
          </p:cNvPr>
          <p:cNvPicPr>
            <a:picLocks noChangeAspect="1"/>
          </p:cNvPicPr>
          <p:nvPr/>
        </p:nvPicPr>
        <p:blipFill>
          <a:blip r:embed="rId4"/>
          <a:stretch>
            <a:fillRect/>
          </a:stretch>
        </p:blipFill>
        <p:spPr>
          <a:xfrm>
            <a:off x="7500944" y="4156875"/>
            <a:ext cx="2525984" cy="2325509"/>
          </a:xfrm>
          <a:prstGeom prst="rect">
            <a:avLst/>
          </a:prstGeom>
        </p:spPr>
      </p:pic>
      <p:sp>
        <p:nvSpPr>
          <p:cNvPr id="14" name="TextBox 13">
            <a:extLst>
              <a:ext uri="{FF2B5EF4-FFF2-40B4-BE49-F238E27FC236}">
                <a16:creationId xmlns:a16="http://schemas.microsoft.com/office/drawing/2014/main" id="{D4E7D6C2-2240-EF67-E727-32EFB8EF622C}"/>
              </a:ext>
            </a:extLst>
          </p:cNvPr>
          <p:cNvSpPr txBox="1"/>
          <p:nvPr/>
        </p:nvSpPr>
        <p:spPr>
          <a:xfrm>
            <a:off x="671332" y="715033"/>
            <a:ext cx="11019098" cy="3139321"/>
          </a:xfrm>
          <a:prstGeom prst="rect">
            <a:avLst/>
          </a:prstGeom>
          <a:noFill/>
        </p:spPr>
        <p:txBody>
          <a:bodyPr wrap="square" rtlCol="0">
            <a:spAutoFit/>
          </a:bodyPr>
          <a:lstStyle/>
          <a:p>
            <a:r>
              <a:rPr lang="en-US" sz="2200" dirty="0">
                <a:latin typeface="Century" panose="02040604050505020304" pitchFamily="18" charset="0"/>
              </a:rPr>
              <a:t>“Syncopation works against the meter by emphasizing a weak beat and deemphasizing a strong beat. This creates tension with the established meter, violating expectations. Listeners rate syncopated sequences as more enjoyable and sounding happier than non-syncopated sequences, but this depends on the degree of syncopation. An inverted U-shaped relationship has been shown between degree of syncopation, and ratings of pleasure and the desire to move, where moderately syncopated rhythms are rated higher than rhythms with low or high degrees of syncopation” (Matthews, Witek, </a:t>
            </a:r>
            <a:r>
              <a:rPr lang="en-US" sz="2200" dirty="0" err="1">
                <a:latin typeface="Century" panose="02040604050505020304" pitchFamily="18" charset="0"/>
              </a:rPr>
              <a:t>Heggli</a:t>
            </a:r>
            <a:r>
              <a:rPr lang="en-US" sz="2200" dirty="0">
                <a:latin typeface="Century" panose="02040604050505020304" pitchFamily="18" charset="0"/>
              </a:rPr>
              <a:t>, </a:t>
            </a:r>
            <a:r>
              <a:rPr lang="en-US" sz="2200" dirty="0" err="1">
                <a:latin typeface="Century" panose="02040604050505020304" pitchFamily="18" charset="0"/>
              </a:rPr>
              <a:t>Penhune</a:t>
            </a:r>
            <a:r>
              <a:rPr lang="en-US" sz="2200" dirty="0">
                <a:latin typeface="Century" panose="02040604050505020304" pitchFamily="18" charset="0"/>
              </a:rPr>
              <a:t>, </a:t>
            </a:r>
            <a:r>
              <a:rPr lang="en-US" sz="2200" dirty="0" err="1">
                <a:latin typeface="Century" panose="02040604050505020304" pitchFamily="18" charset="0"/>
              </a:rPr>
              <a:t>Vuust</a:t>
            </a:r>
            <a:r>
              <a:rPr lang="en-US" sz="2200" dirty="0">
                <a:latin typeface="Century" panose="02040604050505020304" pitchFamily="18" charset="0"/>
              </a:rPr>
              <a:t> 2019)</a:t>
            </a:r>
          </a:p>
          <a:p>
            <a:pPr algn="l"/>
            <a:endParaRPr lang="en-US" sz="2200" b="1" dirty="0">
              <a:latin typeface="Century" panose="02040604050505020304" pitchFamily="18" charset="0"/>
              <a:cs typeface="Calibri" panose="020F0502020204030204" pitchFamily="34" charset="0"/>
            </a:endParaRPr>
          </a:p>
        </p:txBody>
      </p:sp>
    </p:spTree>
    <p:extLst>
      <p:ext uri="{BB962C8B-B14F-4D97-AF65-F5344CB8AC3E}">
        <p14:creationId xmlns:p14="http://schemas.microsoft.com/office/powerpoint/2010/main" val="38559606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BAE679-D0A6-5EAB-88D1-A4FDB8BCCDC3}"/>
            </a:ext>
          </a:extLst>
        </p:cNvPr>
        <p:cNvGrpSpPr/>
        <p:nvPr/>
      </p:nvGrpSpPr>
      <p:grpSpPr>
        <a:xfrm>
          <a:off x="0" y="0"/>
          <a:ext cx="0" cy="0"/>
          <a:chOff x="0" y="0"/>
          <a:chExt cx="0" cy="0"/>
        </a:xfrm>
      </p:grpSpPr>
      <p:sp>
        <p:nvSpPr>
          <p:cNvPr id="4" name="Date Placeholder 3">
            <a:extLst>
              <a:ext uri="{FF2B5EF4-FFF2-40B4-BE49-F238E27FC236}">
                <a16:creationId xmlns:a16="http://schemas.microsoft.com/office/drawing/2014/main" id="{B8BDC856-CA14-61C7-4F09-53C1D11E0BAC}"/>
              </a:ext>
            </a:extLst>
          </p:cNvPr>
          <p:cNvSpPr>
            <a:spLocks noGrp="1"/>
          </p:cNvSpPr>
          <p:nvPr>
            <p:ph type="dt" sz="half" idx="10"/>
          </p:nvPr>
        </p:nvSpPr>
        <p:spPr/>
        <p:txBody>
          <a:bodyPr/>
          <a:lstStyle/>
          <a:p>
            <a:r>
              <a:rPr lang="en-US"/>
              <a:t>Northeastern Leading Voices Mar. 2026</a:t>
            </a:r>
            <a:endParaRPr lang="en-US" dirty="0"/>
          </a:p>
        </p:txBody>
      </p:sp>
      <p:sp>
        <p:nvSpPr>
          <p:cNvPr id="5" name="Footer Placeholder 4">
            <a:extLst>
              <a:ext uri="{FF2B5EF4-FFF2-40B4-BE49-F238E27FC236}">
                <a16:creationId xmlns:a16="http://schemas.microsoft.com/office/drawing/2014/main" id="{069AFA48-2DBB-6DF8-B197-B3B757590C63}"/>
              </a:ext>
            </a:extLst>
          </p:cNvPr>
          <p:cNvSpPr>
            <a:spLocks noGrp="1"/>
          </p:cNvSpPr>
          <p:nvPr>
            <p:ph type="ftr" sz="quarter" idx="11"/>
          </p:nvPr>
        </p:nvSpPr>
        <p:spPr/>
        <p:txBody>
          <a:bodyPr/>
          <a:lstStyle/>
          <a:p>
            <a:r>
              <a:rPr lang="en-US"/>
              <a:t>Antiblackness in Foundational Concepts</a:t>
            </a:r>
            <a:endParaRPr lang="en-US" dirty="0"/>
          </a:p>
        </p:txBody>
      </p:sp>
      <p:sp>
        <p:nvSpPr>
          <p:cNvPr id="6" name="Slide Number Placeholder 5">
            <a:extLst>
              <a:ext uri="{FF2B5EF4-FFF2-40B4-BE49-F238E27FC236}">
                <a16:creationId xmlns:a16="http://schemas.microsoft.com/office/drawing/2014/main" id="{8ED09728-0A5B-B5CE-7AA0-D5A90F0A1550}"/>
              </a:ext>
            </a:extLst>
          </p:cNvPr>
          <p:cNvSpPr>
            <a:spLocks noGrp="1"/>
          </p:cNvSpPr>
          <p:nvPr>
            <p:ph type="sldNum" sz="quarter" idx="12"/>
          </p:nvPr>
        </p:nvSpPr>
        <p:spPr/>
        <p:txBody>
          <a:bodyPr/>
          <a:lstStyle/>
          <a:p>
            <a:r>
              <a:rPr lang="en-US">
                <a:latin typeface="Century" panose="02040604050505020304" pitchFamily="18" charset="0"/>
              </a:rPr>
              <a:t>Jason Yust, Boston Univ.          </a:t>
            </a:r>
            <a:fld id="{6950D593-2953-924C-A0DA-F3B17E0E49C7}" type="slidenum">
              <a:rPr lang="en-US" smtClean="0">
                <a:latin typeface="Century" panose="02040604050505020304" pitchFamily="18" charset="0"/>
              </a:rPr>
              <a:pPr/>
              <a:t>4</a:t>
            </a:fld>
            <a:endParaRPr lang="en-US" dirty="0">
              <a:latin typeface="Century" panose="02040604050505020304" pitchFamily="18" charset="0"/>
            </a:endParaRPr>
          </a:p>
        </p:txBody>
      </p:sp>
      <p:sp>
        <p:nvSpPr>
          <p:cNvPr id="18" name="Rectangle 17">
            <a:extLst>
              <a:ext uri="{FF2B5EF4-FFF2-40B4-BE49-F238E27FC236}">
                <a16:creationId xmlns:a16="http://schemas.microsoft.com/office/drawing/2014/main" id="{EFA7EAEF-6023-B853-18F1-7326D99C1C8B}"/>
              </a:ext>
            </a:extLst>
          </p:cNvPr>
          <p:cNvSpPr/>
          <p:nvPr/>
        </p:nvSpPr>
        <p:spPr>
          <a:xfrm>
            <a:off x="6261710" y="469032"/>
            <a:ext cx="3447109" cy="153557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9" name="Picture 18">
            <a:extLst>
              <a:ext uri="{FF2B5EF4-FFF2-40B4-BE49-F238E27FC236}">
                <a16:creationId xmlns:a16="http://schemas.microsoft.com/office/drawing/2014/main" id="{70B0E3D2-9F2D-00AA-999F-D1612705450D}"/>
              </a:ext>
            </a:extLst>
          </p:cNvPr>
          <p:cNvPicPr>
            <a:picLocks noChangeAspect="1"/>
          </p:cNvPicPr>
          <p:nvPr/>
        </p:nvPicPr>
        <p:blipFill>
          <a:blip r:embed="rId3"/>
          <a:srcRect b="56869"/>
          <a:stretch>
            <a:fillRect/>
          </a:stretch>
        </p:blipFill>
        <p:spPr>
          <a:xfrm>
            <a:off x="1902912" y="10491"/>
            <a:ext cx="4358799" cy="3128064"/>
          </a:xfrm>
          <a:prstGeom prst="rect">
            <a:avLst/>
          </a:prstGeom>
        </p:spPr>
      </p:pic>
      <p:pic>
        <p:nvPicPr>
          <p:cNvPr id="20" name="Picture 19">
            <a:extLst>
              <a:ext uri="{FF2B5EF4-FFF2-40B4-BE49-F238E27FC236}">
                <a16:creationId xmlns:a16="http://schemas.microsoft.com/office/drawing/2014/main" id="{26218E33-71E5-D88B-9154-E3CC8DE92F31}"/>
              </a:ext>
            </a:extLst>
          </p:cNvPr>
          <p:cNvPicPr>
            <a:picLocks noChangeAspect="1"/>
          </p:cNvPicPr>
          <p:nvPr/>
        </p:nvPicPr>
        <p:blipFill>
          <a:blip r:embed="rId3"/>
          <a:srcRect l="42182" t="84017" r="46865" b="12574"/>
          <a:stretch>
            <a:fillRect/>
          </a:stretch>
        </p:blipFill>
        <p:spPr>
          <a:xfrm>
            <a:off x="8537000" y="719873"/>
            <a:ext cx="1061082" cy="549480"/>
          </a:xfrm>
          <a:prstGeom prst="rect">
            <a:avLst/>
          </a:prstGeom>
        </p:spPr>
      </p:pic>
      <p:pic>
        <p:nvPicPr>
          <p:cNvPr id="21" name="Picture 20">
            <a:extLst>
              <a:ext uri="{FF2B5EF4-FFF2-40B4-BE49-F238E27FC236}">
                <a16:creationId xmlns:a16="http://schemas.microsoft.com/office/drawing/2014/main" id="{A1EA1FB5-C9AF-B5E2-B534-8EE83E64A981}"/>
              </a:ext>
            </a:extLst>
          </p:cNvPr>
          <p:cNvPicPr>
            <a:picLocks noChangeAspect="1"/>
          </p:cNvPicPr>
          <p:nvPr/>
        </p:nvPicPr>
        <p:blipFill>
          <a:blip r:embed="rId3"/>
          <a:srcRect l="28033" t="36992" r="32779" b="55937"/>
          <a:stretch>
            <a:fillRect/>
          </a:stretch>
        </p:blipFill>
        <p:spPr>
          <a:xfrm>
            <a:off x="6261711" y="541002"/>
            <a:ext cx="2426154" cy="728351"/>
          </a:xfrm>
          <a:prstGeom prst="rect">
            <a:avLst/>
          </a:prstGeom>
        </p:spPr>
      </p:pic>
      <p:pic>
        <p:nvPicPr>
          <p:cNvPr id="11" name="Picture 10">
            <a:extLst>
              <a:ext uri="{FF2B5EF4-FFF2-40B4-BE49-F238E27FC236}">
                <a16:creationId xmlns:a16="http://schemas.microsoft.com/office/drawing/2014/main" id="{77BAB598-5C53-4A59-205C-68767F9F45EE}"/>
              </a:ext>
            </a:extLst>
          </p:cNvPr>
          <p:cNvPicPr>
            <a:picLocks noChangeAspect="1"/>
          </p:cNvPicPr>
          <p:nvPr/>
        </p:nvPicPr>
        <p:blipFill>
          <a:blip r:embed="rId4"/>
          <a:stretch>
            <a:fillRect/>
          </a:stretch>
        </p:blipFill>
        <p:spPr>
          <a:xfrm>
            <a:off x="376617" y="2004603"/>
            <a:ext cx="5851551" cy="3729936"/>
          </a:xfrm>
          <a:prstGeom prst="rect">
            <a:avLst/>
          </a:prstGeom>
        </p:spPr>
      </p:pic>
      <p:sp>
        <p:nvSpPr>
          <p:cNvPr id="8" name="Rectangle 7">
            <a:extLst>
              <a:ext uri="{FF2B5EF4-FFF2-40B4-BE49-F238E27FC236}">
                <a16:creationId xmlns:a16="http://schemas.microsoft.com/office/drawing/2014/main" id="{1DB2FFB7-04F2-E28B-324A-976B31F16B13}"/>
              </a:ext>
            </a:extLst>
          </p:cNvPr>
          <p:cNvSpPr/>
          <p:nvPr/>
        </p:nvSpPr>
        <p:spPr>
          <a:xfrm>
            <a:off x="3055081" y="2469403"/>
            <a:ext cx="3016280" cy="242761"/>
          </a:xfrm>
          <a:prstGeom prst="rect">
            <a:avLst/>
          </a:prstGeom>
          <a:solidFill>
            <a:srgbClr val="FFFF00">
              <a:alpha val="2822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63D13B5E-3F26-244F-3FCE-E8B403C4A3C4}"/>
              </a:ext>
            </a:extLst>
          </p:cNvPr>
          <p:cNvSpPr/>
          <p:nvPr/>
        </p:nvSpPr>
        <p:spPr>
          <a:xfrm>
            <a:off x="632036" y="2712164"/>
            <a:ext cx="5439325" cy="2275280"/>
          </a:xfrm>
          <a:prstGeom prst="rect">
            <a:avLst/>
          </a:prstGeom>
          <a:solidFill>
            <a:srgbClr val="FFFF00">
              <a:alpha val="2822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4C965E1-AE46-2C65-2384-A3D6ADC985C7}"/>
              </a:ext>
            </a:extLst>
          </p:cNvPr>
          <p:cNvSpPr/>
          <p:nvPr/>
        </p:nvSpPr>
        <p:spPr>
          <a:xfrm>
            <a:off x="632036" y="4987444"/>
            <a:ext cx="3090463" cy="242761"/>
          </a:xfrm>
          <a:prstGeom prst="rect">
            <a:avLst/>
          </a:prstGeom>
          <a:solidFill>
            <a:srgbClr val="FFFF00">
              <a:alpha val="2822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FD3EB442-42EF-8A27-C522-CD346FCD7C8E}"/>
              </a:ext>
            </a:extLst>
          </p:cNvPr>
          <p:cNvSpPr txBox="1"/>
          <p:nvPr/>
        </p:nvSpPr>
        <p:spPr>
          <a:xfrm>
            <a:off x="6261709" y="1316958"/>
            <a:ext cx="5784466" cy="4616648"/>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r>
              <a:rPr lang="en-US" sz="2100" dirty="0">
                <a:latin typeface="Garamond" panose="02020404030301010803" pitchFamily="18" charset="0"/>
                <a:ea typeface="Calibri" panose="020F0502020204030204" pitchFamily="34" charset="0"/>
                <a:cs typeface="Times New Roman" panose="02020603050405020304" pitchFamily="18" charset="0"/>
              </a:rPr>
              <a:t>A</a:t>
            </a:r>
            <a:r>
              <a:rPr lang="en-US" sz="2100" dirty="0">
                <a:effectLst/>
                <a:latin typeface="Garamond" panose="02020404030301010803" pitchFamily="18" charset="0"/>
                <a:ea typeface="Calibri" panose="020F0502020204030204" pitchFamily="34" charset="0"/>
                <a:cs typeface="Times New Roman" panose="02020603050405020304" pitchFamily="18" charset="0"/>
              </a:rPr>
              <a:t>mong peoples of all races and all times, music is not only the primitive satisfaction of an instinctive, sentimental or traditional need; that it </a:t>
            </a:r>
            <a:r>
              <a:rPr lang="en-US" sz="2100" b="1" dirty="0">
                <a:solidFill>
                  <a:srgbClr val="FF0000"/>
                </a:solidFill>
                <a:effectLst/>
                <a:latin typeface="Garamond" panose="02020404030301010803" pitchFamily="18" charset="0"/>
                <a:ea typeface="Calibri" panose="020F0502020204030204" pitchFamily="34" charset="0"/>
                <a:cs typeface="Times New Roman" panose="02020603050405020304" pitchFamily="18" charset="0"/>
              </a:rPr>
              <a:t>only becomes art </a:t>
            </a:r>
            <a:r>
              <a:rPr lang="en-US" sz="2100" dirty="0">
                <a:effectLst/>
                <a:latin typeface="Garamond" panose="02020404030301010803" pitchFamily="18" charset="0"/>
                <a:ea typeface="Calibri" panose="020F0502020204030204" pitchFamily="34" charset="0"/>
                <a:cs typeface="Times New Roman" panose="02020603050405020304" pitchFamily="18" charset="0"/>
              </a:rPr>
              <a:t>when the system of its elements is complete; and that this condition being realized </a:t>
            </a:r>
            <a:r>
              <a:rPr lang="en-US" sz="2100" b="1" dirty="0">
                <a:solidFill>
                  <a:srgbClr val="FF0000"/>
                </a:solidFill>
                <a:effectLst/>
                <a:latin typeface="Garamond" panose="02020404030301010803" pitchFamily="18" charset="0"/>
                <a:ea typeface="Calibri" panose="020F0502020204030204" pitchFamily="34" charset="0"/>
                <a:cs typeface="Times New Roman" panose="02020603050405020304" pitchFamily="18" charset="0"/>
              </a:rPr>
              <a:t>only in the music of modern Europeans</a:t>
            </a:r>
            <a:r>
              <a:rPr lang="en-US" sz="2100" dirty="0">
                <a:effectLst/>
                <a:latin typeface="Garamond" panose="02020404030301010803" pitchFamily="18" charset="0"/>
                <a:ea typeface="Calibri" panose="020F0502020204030204" pitchFamily="34" charset="0"/>
                <a:cs typeface="Times New Roman" panose="02020603050405020304" pitchFamily="18" charset="0"/>
              </a:rPr>
              <a:t>, only this should be considered as art. This is the ultimate goal of my book. </a:t>
            </a:r>
            <a:r>
              <a:rPr lang="en-US" sz="2100" dirty="0">
                <a:latin typeface="Garamond" panose="02020404030301010803" pitchFamily="18" charset="0"/>
                <a:ea typeface="Times New Roman" panose="02020603050405020304" pitchFamily="18" charset="0"/>
              </a:rPr>
              <a:t>This goal can only be achieved by showing under what circumstances, and by what </a:t>
            </a:r>
            <a:r>
              <a:rPr lang="en-US" sz="2100" b="1" dirty="0">
                <a:solidFill>
                  <a:srgbClr val="FF0000"/>
                </a:solidFill>
                <a:latin typeface="Garamond" panose="02020404030301010803" pitchFamily="18" charset="0"/>
                <a:ea typeface="Times New Roman" panose="02020603050405020304" pitchFamily="18" charset="0"/>
              </a:rPr>
              <a:t>progressive transformations</a:t>
            </a:r>
            <a:r>
              <a:rPr lang="en-US" sz="2100" dirty="0">
                <a:latin typeface="Garamond" panose="02020404030301010803" pitchFamily="18" charset="0"/>
                <a:ea typeface="Times New Roman" panose="02020603050405020304" pitchFamily="18" charset="0"/>
              </a:rPr>
              <a:t>, its definitive constitution emerged. These adventures are of great interest, and it is a fascinating study, </a:t>
            </a:r>
            <a:r>
              <a:rPr lang="en-US" sz="2100" dirty="0">
                <a:latin typeface="Garamond" panose="02020404030301010803" pitchFamily="18" charset="0"/>
                <a:ea typeface="Calibri" panose="020F0502020204030204" pitchFamily="34" charset="0"/>
                <a:cs typeface="Times New Roman" panose="02020603050405020304" pitchFamily="18" charset="0"/>
              </a:rPr>
              <a:t>that of </a:t>
            </a:r>
            <a:r>
              <a:rPr lang="en-US" sz="2100" b="1" dirty="0">
                <a:solidFill>
                  <a:srgbClr val="FF0000"/>
                </a:solidFill>
                <a:latin typeface="Garamond" panose="02020404030301010803" pitchFamily="18" charset="0"/>
                <a:ea typeface="Calibri" panose="020F0502020204030204" pitchFamily="34" charset="0"/>
                <a:cs typeface="Times New Roman" panose="02020603050405020304" pitchFamily="18" charset="0"/>
              </a:rPr>
              <a:t>the progress of a single race </a:t>
            </a:r>
            <a:r>
              <a:rPr lang="en-US" sz="2100" dirty="0">
                <a:latin typeface="Garamond" panose="02020404030301010803" pitchFamily="18" charset="0"/>
                <a:ea typeface="Calibri" panose="020F0502020204030204" pitchFamily="34" charset="0"/>
                <a:cs typeface="Times New Roman" panose="02020603050405020304" pitchFamily="18" charset="0"/>
              </a:rPr>
              <a:t>in the only way which could lead it to the beautiful result of a complete ideal creation. </a:t>
            </a:r>
            <a:endParaRPr lang="en-US" sz="2100" dirty="0">
              <a:latin typeface="Garamond" panose="02020404030301010803" pitchFamily="18" charset="0"/>
            </a:endParaRPr>
          </a:p>
        </p:txBody>
      </p:sp>
      <p:sp>
        <p:nvSpPr>
          <p:cNvPr id="22" name="TextBox 21">
            <a:extLst>
              <a:ext uri="{FF2B5EF4-FFF2-40B4-BE49-F238E27FC236}">
                <a16:creationId xmlns:a16="http://schemas.microsoft.com/office/drawing/2014/main" id="{483AF34B-378C-DC1A-9EF5-2E7F0A033D52}"/>
              </a:ext>
            </a:extLst>
          </p:cNvPr>
          <p:cNvSpPr txBox="1"/>
          <p:nvPr/>
        </p:nvSpPr>
        <p:spPr>
          <a:xfrm>
            <a:off x="3731093" y="5746467"/>
            <a:ext cx="702436" cy="461665"/>
          </a:xfrm>
          <a:prstGeom prst="rect">
            <a:avLst/>
          </a:prstGeom>
          <a:noFill/>
        </p:spPr>
        <p:txBody>
          <a:bodyPr wrap="none" rtlCol="0">
            <a:spAutoFit/>
          </a:bodyPr>
          <a:lstStyle/>
          <a:p>
            <a:pPr algn="l"/>
            <a:r>
              <a:rPr lang="en-US" sz="2400" b="1" dirty="0">
                <a:latin typeface="Century" panose="02040604050505020304" pitchFamily="18" charset="0"/>
                <a:cs typeface="Calibri" panose="020F0502020204030204" pitchFamily="34" charset="0"/>
              </a:rPr>
              <a:t>p. 5</a:t>
            </a:r>
          </a:p>
        </p:txBody>
      </p:sp>
    </p:spTree>
    <p:extLst>
      <p:ext uri="{BB962C8B-B14F-4D97-AF65-F5344CB8AC3E}">
        <p14:creationId xmlns:p14="http://schemas.microsoft.com/office/powerpoint/2010/main" val="232106186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3CAB20-9DDC-FC52-978A-D145E623CEA4}"/>
              </a:ext>
            </a:extLst>
          </p:cNvPr>
          <p:cNvSpPr>
            <a:spLocks noGrp="1"/>
          </p:cNvSpPr>
          <p:nvPr>
            <p:ph type="title"/>
          </p:nvPr>
        </p:nvSpPr>
        <p:spPr/>
        <p:txBody>
          <a:bodyPr/>
          <a:lstStyle/>
          <a:p>
            <a:r>
              <a:rPr lang="en-US" dirty="0"/>
              <a:t>Reanalysis of data from Witek et al.</a:t>
            </a:r>
          </a:p>
        </p:txBody>
      </p:sp>
      <p:sp>
        <p:nvSpPr>
          <p:cNvPr id="3" name="Content Placeholder 2">
            <a:extLst>
              <a:ext uri="{FF2B5EF4-FFF2-40B4-BE49-F238E27FC236}">
                <a16:creationId xmlns:a16="http://schemas.microsoft.com/office/drawing/2014/main" id="{B992AA9A-256C-CFB4-C69E-72CC9A6DECA3}"/>
              </a:ext>
            </a:extLst>
          </p:cNvPr>
          <p:cNvSpPr>
            <a:spLocks noGrp="1"/>
          </p:cNvSpPr>
          <p:nvPr>
            <p:ph idx="1"/>
          </p:nvPr>
        </p:nvSpPr>
        <p:spPr>
          <a:xfrm>
            <a:off x="838200" y="804896"/>
            <a:ext cx="10515600" cy="1277485"/>
          </a:xfrm>
        </p:spPr>
        <p:txBody>
          <a:bodyPr>
            <a:normAutofit/>
          </a:bodyPr>
          <a:lstStyle/>
          <a:p>
            <a:pPr marL="0" indent="0">
              <a:buNone/>
            </a:pPr>
            <a:r>
              <a:rPr lang="en-US" dirty="0"/>
              <a:t>The result in favor of the “inverted U” effect of syncopation is driven almost entirely by experimental-composed stimuli.</a:t>
            </a:r>
          </a:p>
        </p:txBody>
      </p:sp>
      <p:sp>
        <p:nvSpPr>
          <p:cNvPr id="4" name="Date Placeholder 3">
            <a:extLst>
              <a:ext uri="{FF2B5EF4-FFF2-40B4-BE49-F238E27FC236}">
                <a16:creationId xmlns:a16="http://schemas.microsoft.com/office/drawing/2014/main" id="{3CD9E5F9-9927-371F-3DC3-AD4458E1B71A}"/>
              </a:ext>
            </a:extLst>
          </p:cNvPr>
          <p:cNvSpPr>
            <a:spLocks noGrp="1"/>
          </p:cNvSpPr>
          <p:nvPr>
            <p:ph type="dt" sz="half" idx="10"/>
          </p:nvPr>
        </p:nvSpPr>
        <p:spPr/>
        <p:txBody>
          <a:bodyPr/>
          <a:lstStyle/>
          <a:p>
            <a:r>
              <a:rPr lang="en-US"/>
              <a:t>Northeastern Leading Voices Mar. 2026</a:t>
            </a:r>
            <a:endParaRPr lang="en-US" dirty="0"/>
          </a:p>
        </p:txBody>
      </p:sp>
      <p:sp>
        <p:nvSpPr>
          <p:cNvPr id="5" name="Footer Placeholder 4">
            <a:extLst>
              <a:ext uri="{FF2B5EF4-FFF2-40B4-BE49-F238E27FC236}">
                <a16:creationId xmlns:a16="http://schemas.microsoft.com/office/drawing/2014/main" id="{D8BF9685-1F38-A3B0-D74C-4CB7FCE9C4F2}"/>
              </a:ext>
            </a:extLst>
          </p:cNvPr>
          <p:cNvSpPr>
            <a:spLocks noGrp="1"/>
          </p:cNvSpPr>
          <p:nvPr>
            <p:ph type="ftr" sz="quarter" idx="11"/>
          </p:nvPr>
        </p:nvSpPr>
        <p:spPr/>
        <p:txBody>
          <a:bodyPr/>
          <a:lstStyle/>
          <a:p>
            <a:r>
              <a:rPr lang="en-US"/>
              <a:t>Antiblackness in Foundational Concepts</a:t>
            </a:r>
            <a:endParaRPr lang="en-US" dirty="0"/>
          </a:p>
        </p:txBody>
      </p:sp>
      <p:sp>
        <p:nvSpPr>
          <p:cNvPr id="6" name="Slide Number Placeholder 5">
            <a:extLst>
              <a:ext uri="{FF2B5EF4-FFF2-40B4-BE49-F238E27FC236}">
                <a16:creationId xmlns:a16="http://schemas.microsoft.com/office/drawing/2014/main" id="{EFD02F01-8575-ECEC-D148-14E00687F65D}"/>
              </a:ext>
            </a:extLst>
          </p:cNvPr>
          <p:cNvSpPr>
            <a:spLocks noGrp="1"/>
          </p:cNvSpPr>
          <p:nvPr>
            <p:ph type="sldNum" sz="quarter" idx="12"/>
          </p:nvPr>
        </p:nvSpPr>
        <p:spPr/>
        <p:txBody>
          <a:bodyPr/>
          <a:lstStyle/>
          <a:p>
            <a:r>
              <a:rPr lang="en-US">
                <a:latin typeface="Century" panose="02040604050505020304" pitchFamily="18" charset="0"/>
              </a:rPr>
              <a:t>Jason Yust, Boston Univ.          </a:t>
            </a:r>
            <a:fld id="{6950D593-2953-924C-A0DA-F3B17E0E49C7}" type="slidenum">
              <a:rPr lang="en-US" smtClean="0">
                <a:latin typeface="Century" panose="02040604050505020304" pitchFamily="18" charset="0"/>
              </a:rPr>
              <a:pPr/>
              <a:t>40</a:t>
            </a:fld>
            <a:endParaRPr lang="en-US" dirty="0">
              <a:latin typeface="Century" panose="02040604050505020304" pitchFamily="18" charset="0"/>
            </a:endParaRPr>
          </a:p>
        </p:txBody>
      </p:sp>
      <p:sp>
        <p:nvSpPr>
          <p:cNvPr id="7" name="Rectangle 6">
            <a:extLst>
              <a:ext uri="{FF2B5EF4-FFF2-40B4-BE49-F238E27FC236}">
                <a16:creationId xmlns:a16="http://schemas.microsoft.com/office/drawing/2014/main" id="{B04BA0FD-18F0-2C2D-FD04-625797CA262B}"/>
              </a:ext>
            </a:extLst>
          </p:cNvPr>
          <p:cNvSpPr/>
          <p:nvPr/>
        </p:nvSpPr>
        <p:spPr>
          <a:xfrm>
            <a:off x="702639" y="1887671"/>
            <a:ext cx="5076130" cy="2470721"/>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aphicFrame>
        <p:nvGraphicFramePr>
          <p:cNvPr id="8" name="Chart 7">
            <a:extLst>
              <a:ext uri="{FF2B5EF4-FFF2-40B4-BE49-F238E27FC236}">
                <a16:creationId xmlns:a16="http://schemas.microsoft.com/office/drawing/2014/main" id="{9C73C456-C8E4-01F9-F0F5-D0A532B9461B}"/>
              </a:ext>
            </a:extLst>
          </p:cNvPr>
          <p:cNvGraphicFramePr>
            <a:graphicFrameLocks/>
          </p:cNvGraphicFramePr>
          <p:nvPr>
            <p:extLst>
              <p:ext uri="{D42A27DB-BD31-4B8C-83A1-F6EECF244321}">
                <p14:modId xmlns:p14="http://schemas.microsoft.com/office/powerpoint/2010/main" val="646576210"/>
              </p:ext>
            </p:extLst>
          </p:nvPr>
        </p:nvGraphicFramePr>
        <p:xfrm>
          <a:off x="702639" y="1887671"/>
          <a:ext cx="5076130" cy="2470721"/>
        </p:xfrm>
        <a:graphic>
          <a:graphicData uri="http://schemas.openxmlformats.org/drawingml/2006/chart">
            <c:chart xmlns:c="http://schemas.openxmlformats.org/drawingml/2006/chart" xmlns:r="http://schemas.openxmlformats.org/officeDocument/2006/relationships" r:id="rId2"/>
          </a:graphicData>
        </a:graphic>
      </p:graphicFrame>
      <p:sp>
        <p:nvSpPr>
          <p:cNvPr id="9" name="Rectangle 8">
            <a:extLst>
              <a:ext uri="{FF2B5EF4-FFF2-40B4-BE49-F238E27FC236}">
                <a16:creationId xmlns:a16="http://schemas.microsoft.com/office/drawing/2014/main" id="{2492DD0F-5C00-C425-9E1C-EB1823BACB26}"/>
              </a:ext>
            </a:extLst>
          </p:cNvPr>
          <p:cNvSpPr/>
          <p:nvPr/>
        </p:nvSpPr>
        <p:spPr>
          <a:xfrm>
            <a:off x="6563004" y="1902113"/>
            <a:ext cx="5076130" cy="2470721"/>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aphicFrame>
        <p:nvGraphicFramePr>
          <p:cNvPr id="10" name="Chart 9">
            <a:extLst>
              <a:ext uri="{FF2B5EF4-FFF2-40B4-BE49-F238E27FC236}">
                <a16:creationId xmlns:a16="http://schemas.microsoft.com/office/drawing/2014/main" id="{048C5A4B-2D15-DB90-8637-D0A01D06A615}"/>
              </a:ext>
            </a:extLst>
          </p:cNvPr>
          <p:cNvGraphicFramePr>
            <a:graphicFrameLocks/>
          </p:cNvGraphicFramePr>
          <p:nvPr>
            <p:extLst>
              <p:ext uri="{D42A27DB-BD31-4B8C-83A1-F6EECF244321}">
                <p14:modId xmlns:p14="http://schemas.microsoft.com/office/powerpoint/2010/main" val="46908339"/>
              </p:ext>
            </p:extLst>
          </p:nvPr>
        </p:nvGraphicFramePr>
        <p:xfrm>
          <a:off x="6579525" y="1902114"/>
          <a:ext cx="4976466" cy="2470721"/>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Box 10">
            <a:extLst>
              <a:ext uri="{FF2B5EF4-FFF2-40B4-BE49-F238E27FC236}">
                <a16:creationId xmlns:a16="http://schemas.microsoft.com/office/drawing/2014/main" id="{C5083190-330C-6B71-BDC7-3D04144BDF75}"/>
              </a:ext>
            </a:extLst>
          </p:cNvPr>
          <p:cNvSpPr txBox="1"/>
          <p:nvPr/>
        </p:nvSpPr>
        <p:spPr>
          <a:xfrm>
            <a:off x="1344059" y="4406288"/>
            <a:ext cx="3886198" cy="369332"/>
          </a:xfrm>
          <a:prstGeom prst="rect">
            <a:avLst/>
          </a:prstGeom>
          <a:noFill/>
        </p:spPr>
        <p:txBody>
          <a:bodyPr wrap="square" rtlCol="0">
            <a:spAutoFit/>
          </a:bodyPr>
          <a:lstStyle/>
          <a:p>
            <a:pPr algn="l"/>
            <a:r>
              <a:rPr lang="en-US" dirty="0">
                <a:latin typeface="Century" panose="02040604050505020304" pitchFamily="18" charset="0"/>
              </a:rPr>
              <a:t>Distance from average syncopation</a:t>
            </a:r>
          </a:p>
        </p:txBody>
      </p:sp>
      <p:sp>
        <p:nvSpPr>
          <p:cNvPr id="12" name="TextBox 11">
            <a:extLst>
              <a:ext uri="{FF2B5EF4-FFF2-40B4-BE49-F238E27FC236}">
                <a16:creationId xmlns:a16="http://schemas.microsoft.com/office/drawing/2014/main" id="{F59209D5-F671-B139-B5FC-B698C7F56071}"/>
              </a:ext>
            </a:extLst>
          </p:cNvPr>
          <p:cNvSpPr txBox="1"/>
          <p:nvPr/>
        </p:nvSpPr>
        <p:spPr>
          <a:xfrm>
            <a:off x="7221554" y="4435287"/>
            <a:ext cx="3886198" cy="369332"/>
          </a:xfrm>
          <a:prstGeom prst="rect">
            <a:avLst/>
          </a:prstGeom>
          <a:noFill/>
        </p:spPr>
        <p:txBody>
          <a:bodyPr wrap="square" rtlCol="0">
            <a:spAutoFit/>
          </a:bodyPr>
          <a:lstStyle/>
          <a:p>
            <a:pPr algn="l"/>
            <a:r>
              <a:rPr lang="en-US" dirty="0">
                <a:latin typeface="Century" panose="02040604050505020304" pitchFamily="18" charset="0"/>
              </a:rPr>
              <a:t>Distance from average syncopation</a:t>
            </a:r>
          </a:p>
        </p:txBody>
      </p:sp>
      <p:sp>
        <p:nvSpPr>
          <p:cNvPr id="13" name="TextBox 12">
            <a:extLst>
              <a:ext uri="{FF2B5EF4-FFF2-40B4-BE49-F238E27FC236}">
                <a16:creationId xmlns:a16="http://schemas.microsoft.com/office/drawing/2014/main" id="{C586DF92-0AA4-9890-E877-11938CC1AAC0}"/>
              </a:ext>
            </a:extLst>
          </p:cNvPr>
          <p:cNvSpPr txBox="1"/>
          <p:nvPr/>
        </p:nvSpPr>
        <p:spPr>
          <a:xfrm rot="16200000">
            <a:off x="76689" y="2878286"/>
            <a:ext cx="952355" cy="369332"/>
          </a:xfrm>
          <a:prstGeom prst="rect">
            <a:avLst/>
          </a:prstGeom>
          <a:noFill/>
        </p:spPr>
        <p:txBody>
          <a:bodyPr wrap="square" rtlCol="0">
            <a:spAutoFit/>
          </a:bodyPr>
          <a:lstStyle/>
          <a:p>
            <a:pPr algn="l"/>
            <a:r>
              <a:rPr lang="en-US" dirty="0">
                <a:latin typeface="Century" panose="02040604050505020304" pitchFamily="18" charset="0"/>
              </a:rPr>
              <a:t>Rating</a:t>
            </a:r>
          </a:p>
        </p:txBody>
      </p:sp>
      <p:sp>
        <p:nvSpPr>
          <p:cNvPr id="14" name="TextBox 13">
            <a:extLst>
              <a:ext uri="{FF2B5EF4-FFF2-40B4-BE49-F238E27FC236}">
                <a16:creationId xmlns:a16="http://schemas.microsoft.com/office/drawing/2014/main" id="{850E08C8-6FD4-5774-E2A5-2B9CBED7310D}"/>
              </a:ext>
            </a:extLst>
          </p:cNvPr>
          <p:cNvSpPr txBox="1"/>
          <p:nvPr/>
        </p:nvSpPr>
        <p:spPr>
          <a:xfrm rot="16200000">
            <a:off x="5893901" y="2858287"/>
            <a:ext cx="952355" cy="369332"/>
          </a:xfrm>
          <a:prstGeom prst="rect">
            <a:avLst/>
          </a:prstGeom>
          <a:noFill/>
        </p:spPr>
        <p:txBody>
          <a:bodyPr wrap="square" rtlCol="0">
            <a:spAutoFit/>
          </a:bodyPr>
          <a:lstStyle/>
          <a:p>
            <a:pPr algn="l"/>
            <a:r>
              <a:rPr lang="en-US" dirty="0">
                <a:latin typeface="Century" panose="02040604050505020304" pitchFamily="18" charset="0"/>
              </a:rPr>
              <a:t>Rating</a:t>
            </a:r>
          </a:p>
        </p:txBody>
      </p:sp>
      <p:sp>
        <p:nvSpPr>
          <p:cNvPr id="15" name="TextBox 14">
            <a:extLst>
              <a:ext uri="{FF2B5EF4-FFF2-40B4-BE49-F238E27FC236}">
                <a16:creationId xmlns:a16="http://schemas.microsoft.com/office/drawing/2014/main" id="{C212AA73-03AE-C743-61CA-F66342FE1BD3}"/>
              </a:ext>
            </a:extLst>
          </p:cNvPr>
          <p:cNvSpPr txBox="1"/>
          <p:nvPr/>
        </p:nvSpPr>
        <p:spPr>
          <a:xfrm>
            <a:off x="7901821" y="4732108"/>
            <a:ext cx="1459383" cy="369332"/>
          </a:xfrm>
          <a:prstGeom prst="rect">
            <a:avLst/>
          </a:prstGeom>
          <a:noFill/>
        </p:spPr>
        <p:txBody>
          <a:bodyPr wrap="square" rtlCol="0">
            <a:spAutoFit/>
          </a:bodyPr>
          <a:lstStyle/>
          <a:p>
            <a:pPr algn="l"/>
            <a:r>
              <a:rPr lang="en-US" dirty="0">
                <a:latin typeface="Century" panose="02040604050505020304" pitchFamily="18" charset="0"/>
              </a:rPr>
              <a:t>r = –.35</a:t>
            </a:r>
          </a:p>
        </p:txBody>
      </p:sp>
      <p:sp>
        <p:nvSpPr>
          <p:cNvPr id="16" name="TextBox 15">
            <a:extLst>
              <a:ext uri="{FF2B5EF4-FFF2-40B4-BE49-F238E27FC236}">
                <a16:creationId xmlns:a16="http://schemas.microsoft.com/office/drawing/2014/main" id="{D1825C7F-3996-2729-DFB4-A9170B751A41}"/>
              </a:ext>
            </a:extLst>
          </p:cNvPr>
          <p:cNvSpPr txBox="1"/>
          <p:nvPr/>
        </p:nvSpPr>
        <p:spPr>
          <a:xfrm>
            <a:off x="2051540" y="4703109"/>
            <a:ext cx="1459383" cy="369332"/>
          </a:xfrm>
          <a:prstGeom prst="rect">
            <a:avLst/>
          </a:prstGeom>
          <a:noFill/>
        </p:spPr>
        <p:txBody>
          <a:bodyPr wrap="square" rtlCol="0">
            <a:spAutoFit/>
          </a:bodyPr>
          <a:lstStyle/>
          <a:p>
            <a:pPr algn="l"/>
            <a:r>
              <a:rPr lang="en-US" dirty="0">
                <a:latin typeface="Century" panose="02040604050505020304" pitchFamily="18" charset="0"/>
              </a:rPr>
              <a:t>r = –.60</a:t>
            </a:r>
          </a:p>
        </p:txBody>
      </p:sp>
      <p:sp>
        <p:nvSpPr>
          <p:cNvPr id="17" name="Rectangle 16">
            <a:extLst>
              <a:ext uri="{FF2B5EF4-FFF2-40B4-BE49-F238E27FC236}">
                <a16:creationId xmlns:a16="http://schemas.microsoft.com/office/drawing/2014/main" id="{0AB35DF7-5613-44DC-D59C-B252E4401F33}"/>
              </a:ext>
            </a:extLst>
          </p:cNvPr>
          <p:cNvSpPr/>
          <p:nvPr/>
        </p:nvSpPr>
        <p:spPr>
          <a:xfrm>
            <a:off x="1587574" y="5281282"/>
            <a:ext cx="194477" cy="214167"/>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AB220AC4-EF88-1955-8905-045A2186558D}"/>
              </a:ext>
            </a:extLst>
          </p:cNvPr>
          <p:cNvSpPr txBox="1"/>
          <p:nvPr/>
        </p:nvSpPr>
        <p:spPr>
          <a:xfrm>
            <a:off x="1782051" y="5184596"/>
            <a:ext cx="4120323" cy="369332"/>
          </a:xfrm>
          <a:prstGeom prst="rect">
            <a:avLst/>
          </a:prstGeom>
          <a:noFill/>
        </p:spPr>
        <p:txBody>
          <a:bodyPr wrap="square" rtlCol="0">
            <a:spAutoFit/>
          </a:bodyPr>
          <a:lstStyle/>
          <a:p>
            <a:pPr algn="l"/>
            <a:r>
              <a:rPr lang="en-US" dirty="0">
                <a:latin typeface="Century" panose="02040604050505020304" pitchFamily="18" charset="0"/>
              </a:rPr>
              <a:t>Experimenter-composed</a:t>
            </a:r>
          </a:p>
        </p:txBody>
      </p:sp>
      <p:sp>
        <p:nvSpPr>
          <p:cNvPr id="19" name="TextBox 18">
            <a:extLst>
              <a:ext uri="{FF2B5EF4-FFF2-40B4-BE49-F238E27FC236}">
                <a16:creationId xmlns:a16="http://schemas.microsoft.com/office/drawing/2014/main" id="{4AB5ECF7-BDDE-AC4C-2AEF-E6B1D34CA844}"/>
              </a:ext>
            </a:extLst>
          </p:cNvPr>
          <p:cNvSpPr txBox="1"/>
          <p:nvPr/>
        </p:nvSpPr>
        <p:spPr>
          <a:xfrm>
            <a:off x="7152697" y="5248188"/>
            <a:ext cx="4626349" cy="369332"/>
          </a:xfrm>
          <a:prstGeom prst="rect">
            <a:avLst/>
          </a:prstGeom>
          <a:noFill/>
        </p:spPr>
        <p:txBody>
          <a:bodyPr wrap="square" rtlCol="0">
            <a:spAutoFit/>
          </a:bodyPr>
          <a:lstStyle/>
          <a:p>
            <a:pPr algn="l"/>
            <a:r>
              <a:rPr lang="en-US" dirty="0">
                <a:latin typeface="Century" panose="02040604050505020304" pitchFamily="18" charset="0"/>
              </a:rPr>
              <a:t>Experimenter-composed removed</a:t>
            </a:r>
          </a:p>
        </p:txBody>
      </p:sp>
    </p:spTree>
    <p:extLst>
      <p:ext uri="{BB962C8B-B14F-4D97-AF65-F5344CB8AC3E}">
        <p14:creationId xmlns:p14="http://schemas.microsoft.com/office/powerpoint/2010/main" val="266049971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B6ABE6-AB9E-C0E1-7452-B2710ACDFA73}"/>
              </a:ext>
            </a:extLst>
          </p:cNvPr>
          <p:cNvSpPr>
            <a:spLocks noGrp="1"/>
          </p:cNvSpPr>
          <p:nvPr>
            <p:ph type="title"/>
          </p:nvPr>
        </p:nvSpPr>
        <p:spPr/>
        <p:txBody>
          <a:bodyPr/>
          <a:lstStyle/>
          <a:p>
            <a:r>
              <a:rPr lang="en-US" dirty="0"/>
              <a:t>Reanalysis of data from Witek et al.</a:t>
            </a:r>
          </a:p>
        </p:txBody>
      </p:sp>
      <p:sp>
        <p:nvSpPr>
          <p:cNvPr id="4" name="Date Placeholder 3">
            <a:extLst>
              <a:ext uri="{FF2B5EF4-FFF2-40B4-BE49-F238E27FC236}">
                <a16:creationId xmlns:a16="http://schemas.microsoft.com/office/drawing/2014/main" id="{C5F8BABF-437B-DF0A-7644-731BB6084EF0}"/>
              </a:ext>
            </a:extLst>
          </p:cNvPr>
          <p:cNvSpPr>
            <a:spLocks noGrp="1"/>
          </p:cNvSpPr>
          <p:nvPr>
            <p:ph type="dt" sz="half" idx="10"/>
          </p:nvPr>
        </p:nvSpPr>
        <p:spPr/>
        <p:txBody>
          <a:bodyPr/>
          <a:lstStyle/>
          <a:p>
            <a:r>
              <a:rPr lang="en-US"/>
              <a:t>Northeastern Leading Voices Mar. 2026</a:t>
            </a:r>
            <a:endParaRPr lang="en-US" dirty="0"/>
          </a:p>
        </p:txBody>
      </p:sp>
      <p:sp>
        <p:nvSpPr>
          <p:cNvPr id="5" name="Footer Placeholder 4">
            <a:extLst>
              <a:ext uri="{FF2B5EF4-FFF2-40B4-BE49-F238E27FC236}">
                <a16:creationId xmlns:a16="http://schemas.microsoft.com/office/drawing/2014/main" id="{0D931876-F9B6-1D25-9455-39AB09643316}"/>
              </a:ext>
            </a:extLst>
          </p:cNvPr>
          <p:cNvSpPr>
            <a:spLocks noGrp="1"/>
          </p:cNvSpPr>
          <p:nvPr>
            <p:ph type="ftr" sz="quarter" idx="11"/>
          </p:nvPr>
        </p:nvSpPr>
        <p:spPr/>
        <p:txBody>
          <a:bodyPr/>
          <a:lstStyle/>
          <a:p>
            <a:r>
              <a:rPr lang="en-US"/>
              <a:t>Antiblackness in Foundational Concepts</a:t>
            </a:r>
            <a:endParaRPr lang="en-US" dirty="0"/>
          </a:p>
        </p:txBody>
      </p:sp>
      <p:sp>
        <p:nvSpPr>
          <p:cNvPr id="6" name="Slide Number Placeholder 5">
            <a:extLst>
              <a:ext uri="{FF2B5EF4-FFF2-40B4-BE49-F238E27FC236}">
                <a16:creationId xmlns:a16="http://schemas.microsoft.com/office/drawing/2014/main" id="{C321D172-1F54-A3AD-8180-7C0FC4535B6A}"/>
              </a:ext>
            </a:extLst>
          </p:cNvPr>
          <p:cNvSpPr>
            <a:spLocks noGrp="1"/>
          </p:cNvSpPr>
          <p:nvPr>
            <p:ph type="sldNum" sz="quarter" idx="12"/>
          </p:nvPr>
        </p:nvSpPr>
        <p:spPr/>
        <p:txBody>
          <a:bodyPr/>
          <a:lstStyle/>
          <a:p>
            <a:r>
              <a:rPr lang="en-US">
                <a:latin typeface="Century" panose="02040604050505020304" pitchFamily="18" charset="0"/>
              </a:rPr>
              <a:t>Jason Yust, Boston Univ.          </a:t>
            </a:r>
            <a:fld id="{6950D593-2953-924C-A0DA-F3B17E0E49C7}" type="slidenum">
              <a:rPr lang="en-US" smtClean="0">
                <a:latin typeface="Century" panose="02040604050505020304" pitchFamily="18" charset="0"/>
              </a:rPr>
              <a:pPr/>
              <a:t>41</a:t>
            </a:fld>
            <a:endParaRPr lang="en-US" dirty="0">
              <a:latin typeface="Century" panose="02040604050505020304" pitchFamily="18" charset="0"/>
            </a:endParaRPr>
          </a:p>
        </p:txBody>
      </p:sp>
      <p:sp>
        <p:nvSpPr>
          <p:cNvPr id="9" name="Rectangle 8">
            <a:extLst>
              <a:ext uri="{FF2B5EF4-FFF2-40B4-BE49-F238E27FC236}">
                <a16:creationId xmlns:a16="http://schemas.microsoft.com/office/drawing/2014/main" id="{40EB707E-3652-63B9-EAC0-B664A50FF055}"/>
              </a:ext>
            </a:extLst>
          </p:cNvPr>
          <p:cNvSpPr/>
          <p:nvPr/>
        </p:nvSpPr>
        <p:spPr>
          <a:xfrm>
            <a:off x="308113" y="668074"/>
            <a:ext cx="5855763" cy="552185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8" name="Content Placeholder 7">
            <a:extLst>
              <a:ext uri="{FF2B5EF4-FFF2-40B4-BE49-F238E27FC236}">
                <a16:creationId xmlns:a16="http://schemas.microsoft.com/office/drawing/2014/main" id="{77C06D0F-265A-90D3-E8AE-CE145DE25474}"/>
              </a:ext>
            </a:extLst>
          </p:cNvPr>
          <p:cNvPicPr>
            <a:picLocks noGrp="1" noChangeAspect="1"/>
          </p:cNvPicPr>
          <p:nvPr>
            <p:ph idx="1"/>
          </p:nvPr>
        </p:nvPicPr>
        <p:blipFill>
          <a:blip r:embed="rId3"/>
          <a:stretch>
            <a:fillRect/>
          </a:stretch>
        </p:blipFill>
        <p:spPr>
          <a:xfrm>
            <a:off x="308113" y="668074"/>
            <a:ext cx="5855763" cy="5664994"/>
          </a:xfrm>
          <a:prstGeom prst="rect">
            <a:avLst/>
          </a:prstGeom>
        </p:spPr>
      </p:pic>
      <p:sp>
        <p:nvSpPr>
          <p:cNvPr id="11" name="TextBox 10">
            <a:extLst>
              <a:ext uri="{FF2B5EF4-FFF2-40B4-BE49-F238E27FC236}">
                <a16:creationId xmlns:a16="http://schemas.microsoft.com/office/drawing/2014/main" id="{3FED760B-FE52-D9F5-62B2-D2B4CDB0A801}"/>
              </a:ext>
            </a:extLst>
          </p:cNvPr>
          <p:cNvSpPr txBox="1"/>
          <p:nvPr/>
        </p:nvSpPr>
        <p:spPr>
          <a:xfrm>
            <a:off x="6266985" y="668074"/>
            <a:ext cx="5843239" cy="1200329"/>
          </a:xfrm>
          <a:prstGeom prst="rect">
            <a:avLst/>
          </a:prstGeom>
          <a:noFill/>
        </p:spPr>
        <p:txBody>
          <a:bodyPr wrap="square" rtlCol="0">
            <a:spAutoFit/>
          </a:bodyPr>
          <a:lstStyle/>
          <a:p>
            <a:pPr algn="l"/>
            <a:r>
              <a:rPr lang="en-US" sz="2400" dirty="0">
                <a:latin typeface="Century" panose="02040604050505020304" pitchFamily="18" charset="0"/>
                <a:cs typeface="Calibri" panose="020F0502020204030204" pitchFamily="34" charset="0"/>
              </a:rPr>
              <a:t>A multiple regression technique compares the explanatory value of various rhythmic features </a:t>
            </a:r>
          </a:p>
        </p:txBody>
      </p:sp>
      <p:sp>
        <p:nvSpPr>
          <p:cNvPr id="12" name="TextBox 11">
            <a:extLst>
              <a:ext uri="{FF2B5EF4-FFF2-40B4-BE49-F238E27FC236}">
                <a16:creationId xmlns:a16="http://schemas.microsoft.com/office/drawing/2014/main" id="{1ED54BB3-45BD-069E-C486-10CF99B75277}"/>
              </a:ext>
            </a:extLst>
          </p:cNvPr>
          <p:cNvSpPr txBox="1"/>
          <p:nvPr/>
        </p:nvSpPr>
        <p:spPr>
          <a:xfrm>
            <a:off x="6400801" y="1969497"/>
            <a:ext cx="5577840" cy="1569660"/>
          </a:xfrm>
          <a:prstGeom prst="rect">
            <a:avLst/>
          </a:prstGeom>
          <a:noFill/>
        </p:spPr>
        <p:txBody>
          <a:bodyPr wrap="square" rtlCol="0">
            <a:spAutoFit/>
          </a:bodyPr>
          <a:lstStyle/>
          <a:p>
            <a:pPr algn="l"/>
            <a:r>
              <a:rPr lang="en-US" sz="2400" dirty="0">
                <a:latin typeface="Century" panose="02040604050505020304" pitchFamily="18" charset="0"/>
                <a:cs typeface="Calibri" panose="020F0502020204030204" pitchFamily="34" charset="0"/>
              </a:rPr>
              <a:t>A single feature, the distance between kick and snare rhythms in frequency 12, is much more explanatory than Witek et al.’s syncopation measure </a:t>
            </a:r>
          </a:p>
        </p:txBody>
      </p:sp>
      <p:cxnSp>
        <p:nvCxnSpPr>
          <p:cNvPr id="14" name="Straight Arrow Connector 13">
            <a:extLst>
              <a:ext uri="{FF2B5EF4-FFF2-40B4-BE49-F238E27FC236}">
                <a16:creationId xmlns:a16="http://schemas.microsoft.com/office/drawing/2014/main" id="{FD117A67-8BD5-DE44-4845-59FE79B688C9}"/>
              </a:ext>
            </a:extLst>
          </p:cNvPr>
          <p:cNvCxnSpPr/>
          <p:nvPr/>
        </p:nvCxnSpPr>
        <p:spPr>
          <a:xfrm flipV="1">
            <a:off x="2387600" y="2794000"/>
            <a:ext cx="3879385" cy="1259840"/>
          </a:xfrm>
          <a:prstGeom prst="straightConnector1">
            <a:avLst/>
          </a:prstGeom>
          <a:ln w="19050">
            <a:solidFill>
              <a:schemeClr val="tx1"/>
            </a:solidFill>
            <a:headEnd type="none" w="med" len="med"/>
            <a:tailEnd type="arrow" w="med" len="lg"/>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51F6BC7A-9CE0-24FC-964A-E6904F12CD36}"/>
              </a:ext>
            </a:extLst>
          </p:cNvPr>
          <p:cNvCxnSpPr>
            <a:cxnSpLocks/>
          </p:cNvCxnSpPr>
          <p:nvPr/>
        </p:nvCxnSpPr>
        <p:spPr>
          <a:xfrm flipV="1">
            <a:off x="5232400" y="2946400"/>
            <a:ext cx="1186985" cy="2529840"/>
          </a:xfrm>
          <a:prstGeom prst="straightConnector1">
            <a:avLst/>
          </a:prstGeom>
          <a:ln w="19050">
            <a:solidFill>
              <a:schemeClr val="tx1"/>
            </a:solidFill>
            <a:headEnd type="none" w="med" len="med"/>
            <a:tailEnd type="arrow" w="med" len="lg"/>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FCFEE046-EF09-B12B-FEA0-5134CBDD5004}"/>
              </a:ext>
            </a:extLst>
          </p:cNvPr>
          <p:cNvCxnSpPr>
            <a:cxnSpLocks/>
          </p:cNvCxnSpPr>
          <p:nvPr/>
        </p:nvCxnSpPr>
        <p:spPr>
          <a:xfrm>
            <a:off x="4236720" y="2946400"/>
            <a:ext cx="2182665" cy="924560"/>
          </a:xfrm>
          <a:prstGeom prst="straightConnector1">
            <a:avLst/>
          </a:prstGeom>
          <a:ln w="19050">
            <a:solidFill>
              <a:schemeClr val="tx1"/>
            </a:solidFill>
            <a:headEnd type="none" w="med" len="med"/>
            <a:tailEnd type="arrow" w="med" len="lg"/>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BBF8328E-A64F-330A-9D32-25C77BB2314A}"/>
              </a:ext>
            </a:extLst>
          </p:cNvPr>
          <p:cNvSpPr txBox="1"/>
          <p:nvPr/>
        </p:nvSpPr>
        <p:spPr>
          <a:xfrm>
            <a:off x="6419385" y="3611155"/>
            <a:ext cx="5559256" cy="1200329"/>
          </a:xfrm>
          <a:prstGeom prst="rect">
            <a:avLst/>
          </a:prstGeom>
          <a:noFill/>
        </p:spPr>
        <p:txBody>
          <a:bodyPr wrap="square" rtlCol="0">
            <a:spAutoFit/>
          </a:bodyPr>
          <a:lstStyle/>
          <a:p>
            <a:pPr algn="l"/>
            <a:r>
              <a:rPr lang="en-US" sz="2400" dirty="0">
                <a:latin typeface="Century" panose="02040604050505020304" pitchFamily="18" charset="0"/>
                <a:cs typeface="Calibri" panose="020F0502020204030204" pitchFamily="34" charset="0"/>
              </a:rPr>
              <a:t>Whether the stimuli are experimenter-composed is also highly predictive . . .  </a:t>
            </a:r>
          </a:p>
        </p:txBody>
      </p:sp>
      <p:sp>
        <p:nvSpPr>
          <p:cNvPr id="26" name="Freeform 25">
            <a:extLst>
              <a:ext uri="{FF2B5EF4-FFF2-40B4-BE49-F238E27FC236}">
                <a16:creationId xmlns:a16="http://schemas.microsoft.com/office/drawing/2014/main" id="{3541767C-5E76-3F1C-11D1-8DBBD0051950}"/>
              </a:ext>
            </a:extLst>
          </p:cNvPr>
          <p:cNvSpPr/>
          <p:nvPr/>
        </p:nvSpPr>
        <p:spPr>
          <a:xfrm>
            <a:off x="2306320" y="1341495"/>
            <a:ext cx="4297680" cy="3993399"/>
          </a:xfrm>
          <a:custGeom>
            <a:avLst/>
            <a:gdLst>
              <a:gd name="csX0" fmla="*/ 79518 w 4275598"/>
              <a:gd name="csY0" fmla="*/ 50425 h 3993399"/>
              <a:gd name="csX1" fmla="*/ 252238 w 4275598"/>
              <a:gd name="csY1" fmla="*/ 497465 h 3993399"/>
              <a:gd name="csX2" fmla="*/ 303038 w 4275598"/>
              <a:gd name="csY2" fmla="*/ 3636905 h 3993399"/>
              <a:gd name="csX3" fmla="*/ 4275598 w 4275598"/>
              <a:gd name="csY3" fmla="*/ 3789305 h 3993399"/>
              <a:gd name="csX0" fmla="*/ 0 w 4297680"/>
              <a:gd name="csY0" fmla="*/ 50425 h 3993399"/>
              <a:gd name="csX1" fmla="*/ 274320 w 4297680"/>
              <a:gd name="csY1" fmla="*/ 497465 h 3993399"/>
              <a:gd name="csX2" fmla="*/ 325120 w 4297680"/>
              <a:gd name="csY2" fmla="*/ 3636905 h 3993399"/>
              <a:gd name="csX3" fmla="*/ 4297680 w 4297680"/>
              <a:gd name="csY3" fmla="*/ 3789305 h 3993399"/>
            </a:gdLst>
            <a:ahLst/>
            <a:cxnLst>
              <a:cxn ang="0">
                <a:pos x="csX0" y="csY0"/>
              </a:cxn>
              <a:cxn ang="0">
                <a:pos x="csX1" y="csY1"/>
              </a:cxn>
              <a:cxn ang="0">
                <a:pos x="csX2" y="csY2"/>
              </a:cxn>
              <a:cxn ang="0">
                <a:pos x="csX3" y="csY3"/>
              </a:cxn>
            </a:cxnLst>
            <a:rect l="l" t="t" r="r" b="b"/>
            <a:pathLst>
              <a:path w="4297680" h="3993399">
                <a:moveTo>
                  <a:pt x="0" y="50425"/>
                </a:moveTo>
                <a:cubicBezTo>
                  <a:pt x="67733" y="-24929"/>
                  <a:pt x="220133" y="-100282"/>
                  <a:pt x="274320" y="497465"/>
                </a:cubicBezTo>
                <a:cubicBezTo>
                  <a:pt x="328507" y="1095212"/>
                  <a:pt x="-345440" y="3088265"/>
                  <a:pt x="325120" y="3636905"/>
                </a:cubicBezTo>
                <a:cubicBezTo>
                  <a:pt x="995680" y="4185545"/>
                  <a:pt x="2646680" y="3987425"/>
                  <a:pt x="4297680" y="3789305"/>
                </a:cubicBezTo>
              </a:path>
            </a:pathLst>
          </a:custGeom>
          <a:noFill/>
          <a:ln w="19050">
            <a:tailEnd type="arrow" w="med" len="lg"/>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178DD1E5-3B9A-51EA-DAB4-EF4B992A1B15}"/>
              </a:ext>
            </a:extLst>
          </p:cNvPr>
          <p:cNvSpPr txBox="1"/>
          <p:nvPr/>
        </p:nvSpPr>
        <p:spPr>
          <a:xfrm>
            <a:off x="6604000" y="4883482"/>
            <a:ext cx="5390749" cy="830997"/>
          </a:xfrm>
          <a:prstGeom prst="rect">
            <a:avLst/>
          </a:prstGeom>
          <a:noFill/>
        </p:spPr>
        <p:txBody>
          <a:bodyPr wrap="square" rtlCol="0">
            <a:spAutoFit/>
          </a:bodyPr>
          <a:lstStyle/>
          <a:p>
            <a:pPr algn="l"/>
            <a:r>
              <a:rPr lang="en-US" sz="2400" dirty="0">
                <a:latin typeface="Century" panose="02040604050505020304" pitchFamily="18" charset="0"/>
                <a:cs typeface="Calibri" panose="020F0502020204030204" pitchFamily="34" charset="0"/>
              </a:rPr>
              <a:t>But ultimately we get a better model relying only on rhythmic features</a:t>
            </a:r>
          </a:p>
        </p:txBody>
      </p:sp>
    </p:spTree>
    <p:extLst>
      <p:ext uri="{BB962C8B-B14F-4D97-AF65-F5344CB8AC3E}">
        <p14:creationId xmlns:p14="http://schemas.microsoft.com/office/powerpoint/2010/main" val="358559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2" fill="hold" nodeType="clickEffect">
                                  <p:stCondLst>
                                    <p:cond delay="0"/>
                                  </p:stCondLst>
                                  <p:childTnLst>
                                    <p:animEffect transition="out" filter="wipe(right)">
                                      <p:cBhvr>
                                        <p:cTn id="6" dur="500"/>
                                        <p:tgtEl>
                                          <p:spTgt spid="15"/>
                                        </p:tgtEl>
                                      </p:cBhvr>
                                    </p:animEffect>
                                    <p:set>
                                      <p:cBhvr>
                                        <p:cTn id="7" dur="1" fill="hold">
                                          <p:stCondLst>
                                            <p:cond delay="499"/>
                                          </p:stCondLst>
                                        </p:cTn>
                                        <p:tgtEl>
                                          <p:spTgt spid="15"/>
                                        </p:tgtEl>
                                        <p:attrNameLst>
                                          <p:attrName>style.visibility</p:attrName>
                                        </p:attrNameLst>
                                      </p:cBhvr>
                                      <p:to>
                                        <p:strVal val="hidden"/>
                                      </p:to>
                                    </p:set>
                                  </p:childTnLst>
                                </p:cTn>
                              </p:par>
                              <p:par>
                                <p:cTn id="8" presetID="22" presetClass="exit" presetSubtype="1" fill="hold" nodeType="withEffect">
                                  <p:stCondLst>
                                    <p:cond delay="0"/>
                                  </p:stCondLst>
                                  <p:childTnLst>
                                    <p:animEffect transition="out" filter="wipe(up)">
                                      <p:cBhvr>
                                        <p:cTn id="9" dur="500"/>
                                        <p:tgtEl>
                                          <p:spTgt spid="14"/>
                                        </p:tgtEl>
                                      </p:cBhvr>
                                    </p:animEffect>
                                    <p:set>
                                      <p:cBhvr>
                                        <p:cTn id="10" dur="1" fill="hold">
                                          <p:stCondLst>
                                            <p:cond delay="499"/>
                                          </p:stCondLst>
                                        </p:cTn>
                                        <p:tgtEl>
                                          <p:spTgt spid="14"/>
                                        </p:tgtEl>
                                        <p:attrNameLst>
                                          <p:attrName>style.visibility</p:attrName>
                                        </p:attrNameLst>
                                      </p:cBhvr>
                                      <p:to>
                                        <p:strVal val="hidden"/>
                                      </p:to>
                                    </p:se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wipe(left)">
                                      <p:cBhvr>
                                        <p:cTn id="14" dur="500"/>
                                        <p:tgtEl>
                                          <p:spTgt spid="17"/>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500"/>
                                        <p:tgtEl>
                                          <p:spTgt spid="20"/>
                                        </p:tgtEl>
                                      </p:cBhvr>
                                    </p:animEffect>
                                  </p:childTnLst>
                                </p:cTn>
                              </p:par>
                            </p:childTnLst>
                          </p:cTn>
                        </p:par>
                        <p:par>
                          <p:cTn id="19" fill="hold">
                            <p:stCondLst>
                              <p:cond delay="1500"/>
                            </p:stCondLst>
                            <p:childTnLst>
                              <p:par>
                                <p:cTn id="20" presetID="22" presetClass="entr" presetSubtype="8" fill="hold" grpId="0" nodeType="after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wipe(left)">
                                      <p:cBhvr>
                                        <p:cTn id="22" dur="500"/>
                                        <p:tgtEl>
                                          <p:spTgt spid="26"/>
                                        </p:tgtEl>
                                      </p:cBhvr>
                                    </p:animEffect>
                                  </p:childTnLst>
                                </p:cTn>
                              </p:par>
                            </p:childTnLst>
                          </p:cTn>
                        </p:par>
                        <p:par>
                          <p:cTn id="23" fill="hold">
                            <p:stCondLst>
                              <p:cond delay="2000"/>
                            </p:stCondLst>
                            <p:childTnLst>
                              <p:par>
                                <p:cTn id="24" presetID="10" presetClass="entr" presetSubtype="0" fill="hold" grpId="0" nodeType="after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fade">
                                      <p:cBhvr>
                                        <p:cTn id="2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6" grpId="0" animBg="1"/>
      <p:bldP spid="27"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A64E6E-8546-308C-AFBB-2CA3CA87C37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EEBA860-7CE4-9653-4B37-9FE2E24DE1B3}"/>
              </a:ext>
            </a:extLst>
          </p:cNvPr>
          <p:cNvSpPr>
            <a:spLocks noGrp="1"/>
          </p:cNvSpPr>
          <p:nvPr>
            <p:ph type="title"/>
          </p:nvPr>
        </p:nvSpPr>
        <p:spPr/>
        <p:txBody>
          <a:bodyPr/>
          <a:lstStyle/>
          <a:p>
            <a:r>
              <a:rPr lang="en-US" dirty="0"/>
              <a:t>Rhythm and periodic functions: </a:t>
            </a:r>
            <a:r>
              <a:rPr lang="en-US" i="1" dirty="0"/>
              <a:t>Adowa</a:t>
            </a:r>
            <a:endParaRPr lang="en-US" dirty="0"/>
          </a:p>
        </p:txBody>
      </p:sp>
      <p:sp>
        <p:nvSpPr>
          <p:cNvPr id="4" name="Date Placeholder 3">
            <a:extLst>
              <a:ext uri="{FF2B5EF4-FFF2-40B4-BE49-F238E27FC236}">
                <a16:creationId xmlns:a16="http://schemas.microsoft.com/office/drawing/2014/main" id="{E431C534-07E9-0EE4-1692-344F18515459}"/>
              </a:ext>
            </a:extLst>
          </p:cNvPr>
          <p:cNvSpPr>
            <a:spLocks noGrp="1"/>
          </p:cNvSpPr>
          <p:nvPr>
            <p:ph type="dt" sz="half" idx="10"/>
          </p:nvPr>
        </p:nvSpPr>
        <p:spPr/>
        <p:txBody>
          <a:bodyPr/>
          <a:lstStyle/>
          <a:p>
            <a:r>
              <a:rPr lang="en-US"/>
              <a:t>Northeastern Leading Voices Mar. 2026</a:t>
            </a:r>
            <a:endParaRPr lang="en-US" dirty="0"/>
          </a:p>
        </p:txBody>
      </p:sp>
      <p:sp>
        <p:nvSpPr>
          <p:cNvPr id="5" name="Footer Placeholder 4">
            <a:extLst>
              <a:ext uri="{FF2B5EF4-FFF2-40B4-BE49-F238E27FC236}">
                <a16:creationId xmlns:a16="http://schemas.microsoft.com/office/drawing/2014/main" id="{93965C5B-02BA-0E21-666C-53CF24A11739}"/>
              </a:ext>
            </a:extLst>
          </p:cNvPr>
          <p:cNvSpPr>
            <a:spLocks noGrp="1"/>
          </p:cNvSpPr>
          <p:nvPr>
            <p:ph type="ftr" sz="quarter" idx="11"/>
          </p:nvPr>
        </p:nvSpPr>
        <p:spPr/>
        <p:txBody>
          <a:bodyPr/>
          <a:lstStyle/>
          <a:p>
            <a:r>
              <a:rPr lang="en-US"/>
              <a:t>Antiblackness in Foundational Concepts</a:t>
            </a:r>
            <a:endParaRPr lang="en-US" dirty="0"/>
          </a:p>
        </p:txBody>
      </p:sp>
      <p:sp>
        <p:nvSpPr>
          <p:cNvPr id="6" name="Slide Number Placeholder 5">
            <a:extLst>
              <a:ext uri="{FF2B5EF4-FFF2-40B4-BE49-F238E27FC236}">
                <a16:creationId xmlns:a16="http://schemas.microsoft.com/office/drawing/2014/main" id="{DE354FE7-AC84-C746-A2E7-2695EE68592A}"/>
              </a:ext>
            </a:extLst>
          </p:cNvPr>
          <p:cNvSpPr>
            <a:spLocks noGrp="1"/>
          </p:cNvSpPr>
          <p:nvPr>
            <p:ph type="sldNum" sz="quarter" idx="12"/>
          </p:nvPr>
        </p:nvSpPr>
        <p:spPr/>
        <p:txBody>
          <a:bodyPr/>
          <a:lstStyle/>
          <a:p>
            <a:r>
              <a:rPr lang="en-US">
                <a:latin typeface="Century" panose="02040604050505020304" pitchFamily="18" charset="0"/>
              </a:rPr>
              <a:t>Jason Yust, Boston Univ.          </a:t>
            </a:r>
            <a:fld id="{6950D593-2953-924C-A0DA-F3B17E0E49C7}" type="slidenum">
              <a:rPr lang="en-US" smtClean="0">
                <a:latin typeface="Century" panose="02040604050505020304" pitchFamily="18" charset="0"/>
              </a:rPr>
              <a:pPr/>
              <a:t>42</a:t>
            </a:fld>
            <a:endParaRPr lang="en-US" dirty="0">
              <a:latin typeface="Century" panose="02040604050505020304" pitchFamily="18" charset="0"/>
            </a:endParaRPr>
          </a:p>
        </p:txBody>
      </p:sp>
      <p:grpSp>
        <p:nvGrpSpPr>
          <p:cNvPr id="3" name="Group 2">
            <a:extLst>
              <a:ext uri="{FF2B5EF4-FFF2-40B4-BE49-F238E27FC236}">
                <a16:creationId xmlns:a16="http://schemas.microsoft.com/office/drawing/2014/main" id="{54DF98AC-3D69-366D-8116-477C1B163C17}"/>
              </a:ext>
            </a:extLst>
          </p:cNvPr>
          <p:cNvGrpSpPr/>
          <p:nvPr/>
        </p:nvGrpSpPr>
        <p:grpSpPr>
          <a:xfrm>
            <a:off x="1117850" y="3799140"/>
            <a:ext cx="9915622" cy="246451"/>
            <a:chOff x="1003826" y="2454597"/>
            <a:chExt cx="9915622" cy="246451"/>
          </a:xfrm>
        </p:grpSpPr>
        <p:sp>
          <p:nvSpPr>
            <p:cNvPr id="9" name="TextBox 8">
              <a:extLst>
                <a:ext uri="{FF2B5EF4-FFF2-40B4-BE49-F238E27FC236}">
                  <a16:creationId xmlns:a16="http://schemas.microsoft.com/office/drawing/2014/main" id="{24AD5FC3-9B4B-36DC-6793-5019101C90E1}"/>
                </a:ext>
              </a:extLst>
            </p:cNvPr>
            <p:cNvSpPr txBox="1"/>
            <p:nvPr/>
          </p:nvSpPr>
          <p:spPr>
            <a:xfrm>
              <a:off x="1003826" y="2460358"/>
              <a:ext cx="248786" cy="230832"/>
            </a:xfrm>
            <a:prstGeom prst="rect">
              <a:avLst/>
            </a:prstGeom>
            <a:noFill/>
          </p:spPr>
          <p:txBody>
            <a:bodyPr wrap="none" rtlCol="0">
              <a:spAutoFit/>
            </a:bodyPr>
            <a:lstStyle/>
            <a:p>
              <a:pPr algn="l"/>
              <a:r>
                <a:rPr lang="en-US" sz="900" dirty="0">
                  <a:latin typeface="Arial" panose="020B0604020202020204" pitchFamily="34" charset="0"/>
                  <a:cs typeface="Arial" panose="020B0604020202020204" pitchFamily="34" charset="0"/>
                </a:rPr>
                <a:t>0</a:t>
              </a:r>
            </a:p>
          </p:txBody>
        </p:sp>
        <p:sp>
          <p:nvSpPr>
            <p:cNvPr id="10" name="TextBox 9">
              <a:extLst>
                <a:ext uri="{FF2B5EF4-FFF2-40B4-BE49-F238E27FC236}">
                  <a16:creationId xmlns:a16="http://schemas.microsoft.com/office/drawing/2014/main" id="{88A970A9-6DB7-BCA7-E47C-B4652922E1F0}"/>
                </a:ext>
              </a:extLst>
            </p:cNvPr>
            <p:cNvSpPr txBox="1"/>
            <p:nvPr/>
          </p:nvSpPr>
          <p:spPr>
            <a:xfrm>
              <a:off x="3351747" y="2460358"/>
              <a:ext cx="459306" cy="230832"/>
            </a:xfrm>
            <a:prstGeom prst="rect">
              <a:avLst/>
            </a:prstGeom>
            <a:noFill/>
          </p:spPr>
          <p:txBody>
            <a:bodyPr wrap="square" rtlCol="0">
              <a:spAutoFit/>
            </a:bodyPr>
            <a:lstStyle/>
            <a:p>
              <a:pPr algn="l"/>
              <a:r>
                <a:rPr lang="en-US" sz="900" dirty="0">
                  <a:latin typeface="Arial" panose="020B0604020202020204" pitchFamily="34" charset="0"/>
                  <a:cs typeface="Arial" panose="020B0604020202020204" pitchFamily="34" charset="0"/>
                </a:rPr>
                <a:t>0.75</a:t>
              </a:r>
            </a:p>
          </p:txBody>
        </p:sp>
        <p:sp>
          <p:nvSpPr>
            <p:cNvPr id="11" name="TextBox 10">
              <a:extLst>
                <a:ext uri="{FF2B5EF4-FFF2-40B4-BE49-F238E27FC236}">
                  <a16:creationId xmlns:a16="http://schemas.microsoft.com/office/drawing/2014/main" id="{67CD3F8E-4976-C4C1-11C5-89EE71375CBE}"/>
                </a:ext>
              </a:extLst>
            </p:cNvPr>
            <p:cNvSpPr txBox="1"/>
            <p:nvPr/>
          </p:nvSpPr>
          <p:spPr>
            <a:xfrm>
              <a:off x="1644527" y="2460830"/>
              <a:ext cx="459306" cy="230832"/>
            </a:xfrm>
            <a:prstGeom prst="rect">
              <a:avLst/>
            </a:prstGeom>
            <a:noFill/>
          </p:spPr>
          <p:txBody>
            <a:bodyPr wrap="square" rtlCol="0">
              <a:spAutoFit/>
            </a:bodyPr>
            <a:lstStyle/>
            <a:p>
              <a:pPr algn="l"/>
              <a:r>
                <a:rPr lang="en-US" sz="900" dirty="0">
                  <a:latin typeface="Arial" panose="020B0604020202020204" pitchFamily="34" charset="0"/>
                  <a:cs typeface="Arial" panose="020B0604020202020204" pitchFamily="34" charset="0"/>
                </a:rPr>
                <a:t>0.25</a:t>
              </a:r>
            </a:p>
          </p:txBody>
        </p:sp>
        <p:sp>
          <p:nvSpPr>
            <p:cNvPr id="12" name="TextBox 11">
              <a:extLst>
                <a:ext uri="{FF2B5EF4-FFF2-40B4-BE49-F238E27FC236}">
                  <a16:creationId xmlns:a16="http://schemas.microsoft.com/office/drawing/2014/main" id="{AC05C575-6AA5-0E25-3FDE-E686B89772F1}"/>
                </a:ext>
              </a:extLst>
            </p:cNvPr>
            <p:cNvSpPr txBox="1"/>
            <p:nvPr/>
          </p:nvSpPr>
          <p:spPr>
            <a:xfrm>
              <a:off x="2547504" y="2463593"/>
              <a:ext cx="459306" cy="230832"/>
            </a:xfrm>
            <a:prstGeom prst="rect">
              <a:avLst/>
            </a:prstGeom>
            <a:noFill/>
          </p:spPr>
          <p:txBody>
            <a:bodyPr wrap="square" rtlCol="0">
              <a:spAutoFit/>
            </a:bodyPr>
            <a:lstStyle/>
            <a:p>
              <a:pPr algn="l"/>
              <a:r>
                <a:rPr lang="en-US" sz="900" dirty="0">
                  <a:latin typeface="Arial" panose="020B0604020202020204" pitchFamily="34" charset="0"/>
                  <a:cs typeface="Arial" panose="020B0604020202020204" pitchFamily="34" charset="0"/>
                </a:rPr>
                <a:t>0.50</a:t>
              </a:r>
            </a:p>
          </p:txBody>
        </p:sp>
        <p:sp>
          <p:nvSpPr>
            <p:cNvPr id="13" name="TextBox 12">
              <a:extLst>
                <a:ext uri="{FF2B5EF4-FFF2-40B4-BE49-F238E27FC236}">
                  <a16:creationId xmlns:a16="http://schemas.microsoft.com/office/drawing/2014/main" id="{B9378535-3F11-5AA0-E23F-EA91C6794381}"/>
                </a:ext>
              </a:extLst>
            </p:cNvPr>
            <p:cNvSpPr txBox="1"/>
            <p:nvPr/>
          </p:nvSpPr>
          <p:spPr>
            <a:xfrm>
              <a:off x="4076444" y="2459212"/>
              <a:ext cx="409086" cy="230832"/>
            </a:xfrm>
            <a:prstGeom prst="rect">
              <a:avLst/>
            </a:prstGeom>
            <a:noFill/>
          </p:spPr>
          <p:txBody>
            <a:bodyPr wrap="none" rtlCol="0">
              <a:spAutoFit/>
            </a:bodyPr>
            <a:lstStyle/>
            <a:p>
              <a:pPr algn="l"/>
              <a:r>
                <a:rPr lang="en-US" sz="900" dirty="0">
                  <a:latin typeface="Arial" panose="020B0604020202020204" pitchFamily="34" charset="0"/>
                  <a:cs typeface="Arial" panose="020B0604020202020204" pitchFamily="34" charset="0"/>
                </a:rPr>
                <a:t>1.00</a:t>
              </a:r>
            </a:p>
          </p:txBody>
        </p:sp>
        <p:sp>
          <p:nvSpPr>
            <p:cNvPr id="14" name="TextBox 13">
              <a:extLst>
                <a:ext uri="{FF2B5EF4-FFF2-40B4-BE49-F238E27FC236}">
                  <a16:creationId xmlns:a16="http://schemas.microsoft.com/office/drawing/2014/main" id="{5126F2A8-85A7-1E81-4082-39DD5CCAF6E5}"/>
                </a:ext>
              </a:extLst>
            </p:cNvPr>
            <p:cNvSpPr txBox="1"/>
            <p:nvPr/>
          </p:nvSpPr>
          <p:spPr>
            <a:xfrm>
              <a:off x="6471372" y="2459212"/>
              <a:ext cx="459306" cy="230832"/>
            </a:xfrm>
            <a:prstGeom prst="rect">
              <a:avLst/>
            </a:prstGeom>
            <a:noFill/>
          </p:spPr>
          <p:txBody>
            <a:bodyPr wrap="square" rtlCol="0">
              <a:spAutoFit/>
            </a:bodyPr>
            <a:lstStyle/>
            <a:p>
              <a:pPr algn="l"/>
              <a:r>
                <a:rPr lang="en-US" sz="900" dirty="0">
                  <a:latin typeface="Arial" panose="020B0604020202020204" pitchFamily="34" charset="0"/>
                  <a:cs typeface="Arial" panose="020B0604020202020204" pitchFamily="34" charset="0"/>
                </a:rPr>
                <a:t>1.75</a:t>
              </a:r>
            </a:p>
          </p:txBody>
        </p:sp>
        <p:sp>
          <p:nvSpPr>
            <p:cNvPr id="15" name="TextBox 14">
              <a:extLst>
                <a:ext uri="{FF2B5EF4-FFF2-40B4-BE49-F238E27FC236}">
                  <a16:creationId xmlns:a16="http://schemas.microsoft.com/office/drawing/2014/main" id="{2E96F084-F378-ED53-F2BB-5F2DA9A8E412}"/>
                </a:ext>
              </a:extLst>
            </p:cNvPr>
            <p:cNvSpPr txBox="1"/>
            <p:nvPr/>
          </p:nvSpPr>
          <p:spPr>
            <a:xfrm>
              <a:off x="4910796" y="2459684"/>
              <a:ext cx="459306" cy="230832"/>
            </a:xfrm>
            <a:prstGeom prst="rect">
              <a:avLst/>
            </a:prstGeom>
            <a:noFill/>
          </p:spPr>
          <p:txBody>
            <a:bodyPr wrap="square" rtlCol="0">
              <a:spAutoFit/>
            </a:bodyPr>
            <a:lstStyle/>
            <a:p>
              <a:pPr algn="l"/>
              <a:r>
                <a:rPr lang="en-US" sz="900" dirty="0">
                  <a:latin typeface="Arial" panose="020B0604020202020204" pitchFamily="34" charset="0"/>
                  <a:cs typeface="Arial" panose="020B0604020202020204" pitchFamily="34" charset="0"/>
                </a:rPr>
                <a:t>1.25</a:t>
              </a:r>
            </a:p>
          </p:txBody>
        </p:sp>
        <p:sp>
          <p:nvSpPr>
            <p:cNvPr id="16" name="TextBox 15">
              <a:extLst>
                <a:ext uri="{FF2B5EF4-FFF2-40B4-BE49-F238E27FC236}">
                  <a16:creationId xmlns:a16="http://schemas.microsoft.com/office/drawing/2014/main" id="{791A01F3-CF9F-749C-1727-0575B9F55606}"/>
                </a:ext>
              </a:extLst>
            </p:cNvPr>
            <p:cNvSpPr txBox="1"/>
            <p:nvPr/>
          </p:nvSpPr>
          <p:spPr>
            <a:xfrm>
              <a:off x="5718887" y="2462447"/>
              <a:ext cx="459306" cy="230832"/>
            </a:xfrm>
            <a:prstGeom prst="rect">
              <a:avLst/>
            </a:prstGeom>
            <a:noFill/>
          </p:spPr>
          <p:txBody>
            <a:bodyPr wrap="square" rtlCol="0">
              <a:spAutoFit/>
            </a:bodyPr>
            <a:lstStyle/>
            <a:p>
              <a:pPr algn="l"/>
              <a:r>
                <a:rPr lang="en-US" sz="900" dirty="0">
                  <a:latin typeface="Arial" panose="020B0604020202020204" pitchFamily="34" charset="0"/>
                  <a:cs typeface="Arial" panose="020B0604020202020204" pitchFamily="34" charset="0"/>
                </a:rPr>
                <a:t>1.50</a:t>
              </a:r>
            </a:p>
          </p:txBody>
        </p:sp>
        <p:sp>
          <p:nvSpPr>
            <p:cNvPr id="17" name="TextBox 16">
              <a:extLst>
                <a:ext uri="{FF2B5EF4-FFF2-40B4-BE49-F238E27FC236}">
                  <a16:creationId xmlns:a16="http://schemas.microsoft.com/office/drawing/2014/main" id="{11876CB2-9DAD-5787-8201-511DD85BB492}"/>
                </a:ext>
              </a:extLst>
            </p:cNvPr>
            <p:cNvSpPr txBox="1"/>
            <p:nvPr/>
          </p:nvSpPr>
          <p:spPr>
            <a:xfrm>
              <a:off x="7307343" y="2454597"/>
              <a:ext cx="409086" cy="230832"/>
            </a:xfrm>
            <a:prstGeom prst="rect">
              <a:avLst/>
            </a:prstGeom>
            <a:noFill/>
          </p:spPr>
          <p:txBody>
            <a:bodyPr wrap="none" rtlCol="0">
              <a:spAutoFit/>
            </a:bodyPr>
            <a:lstStyle/>
            <a:p>
              <a:pPr algn="l"/>
              <a:r>
                <a:rPr lang="en-US" sz="900" dirty="0">
                  <a:latin typeface="Arial" panose="020B0604020202020204" pitchFamily="34" charset="0"/>
                  <a:cs typeface="Arial" panose="020B0604020202020204" pitchFamily="34" charset="0"/>
                </a:rPr>
                <a:t>2.00</a:t>
              </a:r>
            </a:p>
          </p:txBody>
        </p:sp>
        <p:sp>
          <p:nvSpPr>
            <p:cNvPr id="18" name="TextBox 17">
              <a:extLst>
                <a:ext uri="{FF2B5EF4-FFF2-40B4-BE49-F238E27FC236}">
                  <a16:creationId xmlns:a16="http://schemas.microsoft.com/office/drawing/2014/main" id="{F7BD05DD-F540-B85E-CA7E-33D4575DD21D}"/>
                </a:ext>
              </a:extLst>
            </p:cNvPr>
            <p:cNvSpPr txBox="1"/>
            <p:nvPr/>
          </p:nvSpPr>
          <p:spPr>
            <a:xfrm>
              <a:off x="9702271" y="2454597"/>
              <a:ext cx="459306" cy="230832"/>
            </a:xfrm>
            <a:prstGeom prst="rect">
              <a:avLst/>
            </a:prstGeom>
            <a:noFill/>
          </p:spPr>
          <p:txBody>
            <a:bodyPr wrap="square" rtlCol="0">
              <a:spAutoFit/>
            </a:bodyPr>
            <a:lstStyle/>
            <a:p>
              <a:pPr algn="l"/>
              <a:r>
                <a:rPr lang="en-US" sz="900" dirty="0">
                  <a:latin typeface="Arial" panose="020B0604020202020204" pitchFamily="34" charset="0"/>
                  <a:cs typeface="Arial" panose="020B0604020202020204" pitchFamily="34" charset="0"/>
                </a:rPr>
                <a:t>2.75</a:t>
              </a:r>
            </a:p>
          </p:txBody>
        </p:sp>
        <p:sp>
          <p:nvSpPr>
            <p:cNvPr id="19" name="TextBox 18">
              <a:extLst>
                <a:ext uri="{FF2B5EF4-FFF2-40B4-BE49-F238E27FC236}">
                  <a16:creationId xmlns:a16="http://schemas.microsoft.com/office/drawing/2014/main" id="{9FF160A7-818F-8917-09C5-0B88F27EA821}"/>
                </a:ext>
              </a:extLst>
            </p:cNvPr>
            <p:cNvSpPr txBox="1"/>
            <p:nvPr/>
          </p:nvSpPr>
          <p:spPr>
            <a:xfrm>
              <a:off x="8141695" y="2455069"/>
              <a:ext cx="459306" cy="230832"/>
            </a:xfrm>
            <a:prstGeom prst="rect">
              <a:avLst/>
            </a:prstGeom>
            <a:noFill/>
          </p:spPr>
          <p:txBody>
            <a:bodyPr wrap="square" rtlCol="0">
              <a:spAutoFit/>
            </a:bodyPr>
            <a:lstStyle/>
            <a:p>
              <a:pPr algn="l"/>
              <a:r>
                <a:rPr lang="en-US" sz="900" dirty="0">
                  <a:latin typeface="Arial" panose="020B0604020202020204" pitchFamily="34" charset="0"/>
                  <a:cs typeface="Arial" panose="020B0604020202020204" pitchFamily="34" charset="0"/>
                </a:rPr>
                <a:t>2.25</a:t>
              </a:r>
            </a:p>
          </p:txBody>
        </p:sp>
        <p:sp>
          <p:nvSpPr>
            <p:cNvPr id="20" name="TextBox 19">
              <a:extLst>
                <a:ext uri="{FF2B5EF4-FFF2-40B4-BE49-F238E27FC236}">
                  <a16:creationId xmlns:a16="http://schemas.microsoft.com/office/drawing/2014/main" id="{8E0BBA20-6FE2-E3C1-0E53-672A22E2DE70}"/>
                </a:ext>
              </a:extLst>
            </p:cNvPr>
            <p:cNvSpPr txBox="1"/>
            <p:nvPr/>
          </p:nvSpPr>
          <p:spPr>
            <a:xfrm>
              <a:off x="8949786" y="2457832"/>
              <a:ext cx="459306" cy="230832"/>
            </a:xfrm>
            <a:prstGeom prst="rect">
              <a:avLst/>
            </a:prstGeom>
            <a:noFill/>
          </p:spPr>
          <p:txBody>
            <a:bodyPr wrap="square" rtlCol="0">
              <a:spAutoFit/>
            </a:bodyPr>
            <a:lstStyle/>
            <a:p>
              <a:pPr algn="l"/>
              <a:r>
                <a:rPr lang="en-US" sz="900" dirty="0">
                  <a:latin typeface="Arial" panose="020B0604020202020204" pitchFamily="34" charset="0"/>
                  <a:cs typeface="Arial" panose="020B0604020202020204" pitchFamily="34" charset="0"/>
                </a:rPr>
                <a:t>2.50</a:t>
              </a:r>
            </a:p>
          </p:txBody>
        </p:sp>
        <p:sp>
          <p:nvSpPr>
            <p:cNvPr id="21" name="TextBox 20">
              <a:extLst>
                <a:ext uri="{FF2B5EF4-FFF2-40B4-BE49-F238E27FC236}">
                  <a16:creationId xmlns:a16="http://schemas.microsoft.com/office/drawing/2014/main" id="{6D98BC2F-9983-75A6-99A3-D87C8ACF4235}"/>
                </a:ext>
              </a:extLst>
            </p:cNvPr>
            <p:cNvSpPr txBox="1"/>
            <p:nvPr/>
          </p:nvSpPr>
          <p:spPr>
            <a:xfrm>
              <a:off x="10510362" y="2470216"/>
              <a:ext cx="409086" cy="230832"/>
            </a:xfrm>
            <a:prstGeom prst="rect">
              <a:avLst/>
            </a:prstGeom>
            <a:noFill/>
          </p:spPr>
          <p:txBody>
            <a:bodyPr wrap="none" rtlCol="0">
              <a:spAutoFit/>
            </a:bodyPr>
            <a:lstStyle/>
            <a:p>
              <a:pPr algn="l"/>
              <a:r>
                <a:rPr lang="en-US" sz="900" dirty="0">
                  <a:latin typeface="Arial" panose="020B0604020202020204" pitchFamily="34" charset="0"/>
                  <a:cs typeface="Arial" panose="020B0604020202020204" pitchFamily="34" charset="0"/>
                </a:rPr>
                <a:t>3.00</a:t>
              </a:r>
            </a:p>
          </p:txBody>
        </p:sp>
      </p:grpSp>
      <p:sp>
        <p:nvSpPr>
          <p:cNvPr id="30" name="TextBox 29">
            <a:extLst>
              <a:ext uri="{FF2B5EF4-FFF2-40B4-BE49-F238E27FC236}">
                <a16:creationId xmlns:a16="http://schemas.microsoft.com/office/drawing/2014/main" id="{1B2F1356-4192-74F4-21E1-F8014FCA158C}"/>
              </a:ext>
            </a:extLst>
          </p:cNvPr>
          <p:cNvSpPr txBox="1"/>
          <p:nvPr/>
        </p:nvSpPr>
        <p:spPr>
          <a:xfrm>
            <a:off x="600441" y="2278418"/>
            <a:ext cx="377026" cy="461665"/>
          </a:xfrm>
          <a:prstGeom prst="rect">
            <a:avLst/>
          </a:prstGeom>
          <a:noFill/>
        </p:spPr>
        <p:txBody>
          <a:bodyPr wrap="none" rtlCol="0">
            <a:spAutoFit/>
          </a:bodyPr>
          <a:lstStyle/>
          <a:p>
            <a:pPr algn="l"/>
            <a:r>
              <a:rPr lang="en-US" sz="2400" b="1" dirty="0">
                <a:latin typeface="Century" panose="02040604050505020304" pitchFamily="18" charset="0"/>
                <a:cs typeface="Calibri" panose="020F0502020204030204" pitchFamily="34" charset="0"/>
              </a:rPr>
              <a:t>+</a:t>
            </a:r>
          </a:p>
        </p:txBody>
      </p:sp>
      <p:sp>
        <p:nvSpPr>
          <p:cNvPr id="31" name="TextBox 30">
            <a:extLst>
              <a:ext uri="{FF2B5EF4-FFF2-40B4-BE49-F238E27FC236}">
                <a16:creationId xmlns:a16="http://schemas.microsoft.com/office/drawing/2014/main" id="{7A93D754-BB84-22D6-6020-91151E6C539E}"/>
              </a:ext>
            </a:extLst>
          </p:cNvPr>
          <p:cNvSpPr txBox="1"/>
          <p:nvPr/>
        </p:nvSpPr>
        <p:spPr>
          <a:xfrm>
            <a:off x="600441" y="3111290"/>
            <a:ext cx="377026" cy="461665"/>
          </a:xfrm>
          <a:prstGeom prst="rect">
            <a:avLst/>
          </a:prstGeom>
          <a:noFill/>
        </p:spPr>
        <p:txBody>
          <a:bodyPr wrap="none" rtlCol="0">
            <a:spAutoFit/>
          </a:bodyPr>
          <a:lstStyle/>
          <a:p>
            <a:pPr algn="l"/>
            <a:r>
              <a:rPr lang="en-US" sz="2400" b="1" dirty="0">
                <a:latin typeface="Century" panose="02040604050505020304" pitchFamily="18" charset="0"/>
                <a:cs typeface="Calibri" panose="020F0502020204030204" pitchFamily="34" charset="0"/>
              </a:rPr>
              <a:t>=</a:t>
            </a:r>
          </a:p>
        </p:txBody>
      </p:sp>
      <p:sp>
        <p:nvSpPr>
          <p:cNvPr id="41" name="TextBox 40">
            <a:extLst>
              <a:ext uri="{FF2B5EF4-FFF2-40B4-BE49-F238E27FC236}">
                <a16:creationId xmlns:a16="http://schemas.microsoft.com/office/drawing/2014/main" id="{AEC8C62C-7F29-AAC1-CD02-22459029310B}"/>
              </a:ext>
            </a:extLst>
          </p:cNvPr>
          <p:cNvSpPr txBox="1"/>
          <p:nvPr/>
        </p:nvSpPr>
        <p:spPr>
          <a:xfrm>
            <a:off x="11075952" y="1402872"/>
            <a:ext cx="1103187" cy="461665"/>
          </a:xfrm>
          <a:prstGeom prst="rect">
            <a:avLst/>
          </a:prstGeom>
          <a:noFill/>
        </p:spPr>
        <p:txBody>
          <a:bodyPr wrap="none" rtlCol="0">
            <a:spAutoFit/>
          </a:bodyPr>
          <a:lstStyle/>
          <a:p>
            <a:pPr algn="l"/>
            <a:r>
              <a:rPr lang="en-US" sz="2400" b="1" dirty="0" err="1">
                <a:latin typeface="Century" panose="02040604050505020304" pitchFamily="18" charset="0"/>
                <a:cs typeface="Calibri" panose="020F0502020204030204" pitchFamily="34" charset="0"/>
              </a:rPr>
              <a:t>ω</a:t>
            </a:r>
            <a:r>
              <a:rPr lang="en-US" sz="2400" b="1" dirty="0">
                <a:latin typeface="Century" panose="02040604050505020304" pitchFamily="18" charset="0"/>
                <a:cs typeface="Calibri" panose="020F0502020204030204" pitchFamily="34" charset="0"/>
              </a:rPr>
              <a:t> = 12</a:t>
            </a:r>
          </a:p>
        </p:txBody>
      </p:sp>
      <p:graphicFrame>
        <p:nvGraphicFramePr>
          <p:cNvPr id="22" name="Chart 21">
            <a:extLst>
              <a:ext uri="{FF2B5EF4-FFF2-40B4-BE49-F238E27FC236}">
                <a16:creationId xmlns:a16="http://schemas.microsoft.com/office/drawing/2014/main" id="{1BE20181-925C-9C31-C73E-EE8C2EC07A9B}"/>
              </a:ext>
            </a:extLst>
          </p:cNvPr>
          <p:cNvGraphicFramePr>
            <a:graphicFrameLocks/>
          </p:cNvGraphicFramePr>
          <p:nvPr>
            <p:extLst>
              <p:ext uri="{D42A27DB-BD31-4B8C-83A1-F6EECF244321}">
                <p14:modId xmlns:p14="http://schemas.microsoft.com/office/powerpoint/2010/main" val="626665199"/>
              </p:ext>
            </p:extLst>
          </p:nvPr>
        </p:nvGraphicFramePr>
        <p:xfrm>
          <a:off x="1046559" y="1210798"/>
          <a:ext cx="10058400" cy="9144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3" name="Chart 42">
            <a:extLst>
              <a:ext uri="{FF2B5EF4-FFF2-40B4-BE49-F238E27FC236}">
                <a16:creationId xmlns:a16="http://schemas.microsoft.com/office/drawing/2014/main" id="{177DADB9-F3D8-E14B-AB92-46BC2A3EEB01}"/>
              </a:ext>
            </a:extLst>
          </p:cNvPr>
          <p:cNvGraphicFramePr>
            <a:graphicFrameLocks/>
          </p:cNvGraphicFramePr>
          <p:nvPr>
            <p:extLst>
              <p:ext uri="{D42A27DB-BD31-4B8C-83A1-F6EECF244321}">
                <p14:modId xmlns:p14="http://schemas.microsoft.com/office/powerpoint/2010/main" val="3967393237"/>
              </p:ext>
            </p:extLst>
          </p:nvPr>
        </p:nvGraphicFramePr>
        <p:xfrm>
          <a:off x="1046461" y="2091162"/>
          <a:ext cx="10058400" cy="9144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47" name="Chart 46">
            <a:extLst>
              <a:ext uri="{FF2B5EF4-FFF2-40B4-BE49-F238E27FC236}">
                <a16:creationId xmlns:a16="http://schemas.microsoft.com/office/drawing/2014/main" id="{AF4DE4EA-6DF0-A548-8A31-75966ABBEB9B}"/>
              </a:ext>
            </a:extLst>
          </p:cNvPr>
          <p:cNvGraphicFramePr>
            <a:graphicFrameLocks/>
          </p:cNvGraphicFramePr>
          <p:nvPr>
            <p:extLst>
              <p:ext uri="{D42A27DB-BD31-4B8C-83A1-F6EECF244321}">
                <p14:modId xmlns:p14="http://schemas.microsoft.com/office/powerpoint/2010/main" val="3583499998"/>
              </p:ext>
            </p:extLst>
          </p:nvPr>
        </p:nvGraphicFramePr>
        <p:xfrm>
          <a:off x="957659" y="2924390"/>
          <a:ext cx="10147202" cy="914400"/>
        </p:xfrm>
        <a:graphic>
          <a:graphicData uri="http://schemas.openxmlformats.org/drawingml/2006/chart">
            <c:chart xmlns:c="http://schemas.openxmlformats.org/drawingml/2006/chart" xmlns:r="http://schemas.openxmlformats.org/officeDocument/2006/relationships" r:id="rId5"/>
          </a:graphicData>
        </a:graphic>
      </p:graphicFrame>
      <p:sp>
        <p:nvSpPr>
          <p:cNvPr id="59" name="TextBox 58">
            <a:extLst>
              <a:ext uri="{FF2B5EF4-FFF2-40B4-BE49-F238E27FC236}">
                <a16:creationId xmlns:a16="http://schemas.microsoft.com/office/drawing/2014/main" id="{CEF9E870-A71D-FDCE-DD14-9AC0C17DF449}"/>
              </a:ext>
            </a:extLst>
          </p:cNvPr>
          <p:cNvSpPr txBox="1"/>
          <p:nvPr/>
        </p:nvSpPr>
        <p:spPr>
          <a:xfrm>
            <a:off x="11104861" y="2317787"/>
            <a:ext cx="925253" cy="461665"/>
          </a:xfrm>
          <a:prstGeom prst="rect">
            <a:avLst/>
          </a:prstGeom>
          <a:noFill/>
        </p:spPr>
        <p:txBody>
          <a:bodyPr wrap="none" rtlCol="0">
            <a:spAutoFit/>
          </a:bodyPr>
          <a:lstStyle/>
          <a:p>
            <a:pPr algn="l"/>
            <a:r>
              <a:rPr lang="en-US" sz="2400" b="1" dirty="0" err="1">
                <a:latin typeface="Century" panose="02040604050505020304" pitchFamily="18" charset="0"/>
                <a:cs typeface="Calibri" panose="020F0502020204030204" pitchFamily="34" charset="0"/>
              </a:rPr>
              <a:t>ω</a:t>
            </a:r>
            <a:r>
              <a:rPr lang="en-US" sz="2400" b="1" dirty="0">
                <a:latin typeface="Century" panose="02040604050505020304" pitchFamily="18" charset="0"/>
                <a:cs typeface="Calibri" panose="020F0502020204030204" pitchFamily="34" charset="0"/>
              </a:rPr>
              <a:t> = 5</a:t>
            </a:r>
          </a:p>
        </p:txBody>
      </p:sp>
      <p:grpSp>
        <p:nvGrpSpPr>
          <p:cNvPr id="8" name="Group 7">
            <a:extLst>
              <a:ext uri="{FF2B5EF4-FFF2-40B4-BE49-F238E27FC236}">
                <a16:creationId xmlns:a16="http://schemas.microsoft.com/office/drawing/2014/main" id="{8A4CE439-66E5-E129-8A3D-AB6D59B6050D}"/>
              </a:ext>
            </a:extLst>
          </p:cNvPr>
          <p:cNvGrpSpPr/>
          <p:nvPr/>
        </p:nvGrpSpPr>
        <p:grpSpPr>
          <a:xfrm>
            <a:off x="1274901" y="4064751"/>
            <a:ext cx="8928942" cy="490219"/>
            <a:chOff x="1313523" y="4695555"/>
            <a:chExt cx="8928942" cy="490219"/>
          </a:xfrm>
        </p:grpSpPr>
        <p:grpSp>
          <p:nvGrpSpPr>
            <p:cNvPr id="7" name="Group 6">
              <a:extLst>
                <a:ext uri="{FF2B5EF4-FFF2-40B4-BE49-F238E27FC236}">
                  <a16:creationId xmlns:a16="http://schemas.microsoft.com/office/drawing/2014/main" id="{F09561F3-DF9A-A2EF-E3FA-56240C516881}"/>
                </a:ext>
              </a:extLst>
            </p:cNvPr>
            <p:cNvGrpSpPr/>
            <p:nvPr/>
          </p:nvGrpSpPr>
          <p:grpSpPr>
            <a:xfrm>
              <a:off x="1313523" y="4695555"/>
              <a:ext cx="8149946" cy="490219"/>
              <a:chOff x="1313523" y="4695555"/>
              <a:chExt cx="8149946" cy="490219"/>
            </a:xfrm>
          </p:grpSpPr>
          <p:sp>
            <p:nvSpPr>
              <p:cNvPr id="23" name="Oval 22">
                <a:extLst>
                  <a:ext uri="{FF2B5EF4-FFF2-40B4-BE49-F238E27FC236}">
                    <a16:creationId xmlns:a16="http://schemas.microsoft.com/office/drawing/2014/main" id="{810DFBBD-1E7B-DE3A-C409-A09C690E1B7D}"/>
                  </a:ext>
                </a:extLst>
              </p:cNvPr>
              <p:cNvSpPr/>
              <p:nvPr/>
            </p:nvSpPr>
            <p:spPr>
              <a:xfrm>
                <a:off x="1313523" y="4717407"/>
                <a:ext cx="164592" cy="16459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D1511F76-E3D2-195F-7D54-BFAB60AD2F19}"/>
                  </a:ext>
                </a:extLst>
              </p:cNvPr>
              <p:cNvSpPr/>
              <p:nvPr/>
            </p:nvSpPr>
            <p:spPr>
              <a:xfrm>
                <a:off x="2916324" y="4698015"/>
                <a:ext cx="164592" cy="16459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CB75555C-4FB9-96EA-FE59-84E56D2B691F}"/>
                  </a:ext>
                </a:extLst>
              </p:cNvPr>
              <p:cNvSpPr/>
              <p:nvPr/>
            </p:nvSpPr>
            <p:spPr>
              <a:xfrm>
                <a:off x="8529285" y="4717407"/>
                <a:ext cx="164592" cy="16459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21A6AC59-3DCE-79B3-B079-56517E2ADE7C}"/>
                  </a:ext>
                </a:extLst>
              </p:cNvPr>
              <p:cNvSpPr/>
              <p:nvPr/>
            </p:nvSpPr>
            <p:spPr>
              <a:xfrm>
                <a:off x="4494783" y="5021182"/>
                <a:ext cx="164592" cy="16459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9A0E7E8D-5D8F-EEE3-14C9-F715D2A8A04B}"/>
                  </a:ext>
                </a:extLst>
              </p:cNvPr>
              <p:cNvSpPr/>
              <p:nvPr/>
            </p:nvSpPr>
            <p:spPr>
              <a:xfrm>
                <a:off x="9298877" y="4989518"/>
                <a:ext cx="164592" cy="16459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120C2E9F-7FF0-902D-253D-6A370284E15A}"/>
                  </a:ext>
                </a:extLst>
              </p:cNvPr>
              <p:cNvSpPr/>
              <p:nvPr/>
            </p:nvSpPr>
            <p:spPr>
              <a:xfrm>
                <a:off x="1313523" y="4999923"/>
                <a:ext cx="164592" cy="16459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7C1D6E35-7A8D-7E1E-9C65-57EBF50686D1}"/>
                  </a:ext>
                </a:extLst>
              </p:cNvPr>
              <p:cNvSpPr/>
              <p:nvPr/>
            </p:nvSpPr>
            <p:spPr>
              <a:xfrm>
                <a:off x="5314408" y="4701029"/>
                <a:ext cx="164592" cy="16459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CD721DB2-DE54-1BF0-F39F-587EC05DF1A8}"/>
                  </a:ext>
                </a:extLst>
              </p:cNvPr>
              <p:cNvSpPr/>
              <p:nvPr/>
            </p:nvSpPr>
            <p:spPr>
              <a:xfrm>
                <a:off x="6966381" y="4695555"/>
                <a:ext cx="164592" cy="16459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a:extLst>
                  <a:ext uri="{FF2B5EF4-FFF2-40B4-BE49-F238E27FC236}">
                    <a16:creationId xmlns:a16="http://schemas.microsoft.com/office/drawing/2014/main" id="{2FFD70A1-BAD5-F310-69AE-83D75765FEA6}"/>
                  </a:ext>
                </a:extLst>
              </p:cNvPr>
              <p:cNvSpPr/>
              <p:nvPr/>
            </p:nvSpPr>
            <p:spPr>
              <a:xfrm>
                <a:off x="2916324" y="4975971"/>
                <a:ext cx="164592" cy="16459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7CC3123E-A5A6-C2DA-34A4-DB6DD6CB41FD}"/>
                  </a:ext>
                </a:extLst>
              </p:cNvPr>
              <p:cNvSpPr/>
              <p:nvPr/>
            </p:nvSpPr>
            <p:spPr>
              <a:xfrm>
                <a:off x="8529285" y="4995363"/>
                <a:ext cx="164592" cy="16459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a:extLst>
                  <a:ext uri="{FF2B5EF4-FFF2-40B4-BE49-F238E27FC236}">
                    <a16:creationId xmlns:a16="http://schemas.microsoft.com/office/drawing/2014/main" id="{80E654ED-BCC4-F012-698C-29FF5C8CF218}"/>
                  </a:ext>
                </a:extLst>
              </p:cNvPr>
              <p:cNvSpPr/>
              <p:nvPr/>
            </p:nvSpPr>
            <p:spPr>
              <a:xfrm>
                <a:off x="5314408" y="4978985"/>
                <a:ext cx="164592" cy="16459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BBF75CEA-9C45-339C-32CE-D9E1D0F43AF5}"/>
                  </a:ext>
                </a:extLst>
              </p:cNvPr>
              <p:cNvSpPr/>
              <p:nvPr/>
            </p:nvSpPr>
            <p:spPr>
              <a:xfrm>
                <a:off x="6966381" y="4973511"/>
                <a:ext cx="164592" cy="16459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2" name="Group 101">
              <a:extLst>
                <a:ext uri="{FF2B5EF4-FFF2-40B4-BE49-F238E27FC236}">
                  <a16:creationId xmlns:a16="http://schemas.microsoft.com/office/drawing/2014/main" id="{0E095BB8-F6E4-732F-CBD4-BF1EF742766B}"/>
                </a:ext>
              </a:extLst>
            </p:cNvPr>
            <p:cNvGrpSpPr/>
            <p:nvPr/>
          </p:nvGrpSpPr>
          <p:grpSpPr>
            <a:xfrm>
              <a:off x="2114529" y="4726535"/>
              <a:ext cx="8127936" cy="419356"/>
              <a:chOff x="2273292" y="5630434"/>
              <a:chExt cx="8111212" cy="419356"/>
            </a:xfrm>
          </p:grpSpPr>
          <p:sp>
            <p:nvSpPr>
              <p:cNvPr id="90" name="Oval 89">
                <a:extLst>
                  <a:ext uri="{FF2B5EF4-FFF2-40B4-BE49-F238E27FC236}">
                    <a16:creationId xmlns:a16="http://schemas.microsoft.com/office/drawing/2014/main" id="{CFC89C9F-ECE3-3E34-1A6E-02271A6E0E7E}"/>
                  </a:ext>
                </a:extLst>
              </p:cNvPr>
              <p:cNvSpPr/>
              <p:nvPr/>
            </p:nvSpPr>
            <p:spPr>
              <a:xfrm>
                <a:off x="2273292" y="5656253"/>
                <a:ext cx="109728" cy="109728"/>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90">
                <a:extLst>
                  <a:ext uri="{FF2B5EF4-FFF2-40B4-BE49-F238E27FC236}">
                    <a16:creationId xmlns:a16="http://schemas.microsoft.com/office/drawing/2014/main" id="{216A48D2-D5CD-F246-6534-D36A4BFF64E8}"/>
                  </a:ext>
                </a:extLst>
              </p:cNvPr>
              <p:cNvSpPr/>
              <p:nvPr/>
            </p:nvSpPr>
            <p:spPr>
              <a:xfrm>
                <a:off x="3866504" y="5644581"/>
                <a:ext cx="109728" cy="109728"/>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Oval 91">
                <a:extLst>
                  <a:ext uri="{FF2B5EF4-FFF2-40B4-BE49-F238E27FC236}">
                    <a16:creationId xmlns:a16="http://schemas.microsoft.com/office/drawing/2014/main" id="{7594EB55-DCE7-43CE-0478-9F7B96936FC5}"/>
                  </a:ext>
                </a:extLst>
              </p:cNvPr>
              <p:cNvSpPr/>
              <p:nvPr/>
            </p:nvSpPr>
            <p:spPr>
              <a:xfrm>
                <a:off x="6274190" y="5644581"/>
                <a:ext cx="109728" cy="109728"/>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Oval 92">
                <a:extLst>
                  <a:ext uri="{FF2B5EF4-FFF2-40B4-BE49-F238E27FC236}">
                    <a16:creationId xmlns:a16="http://schemas.microsoft.com/office/drawing/2014/main" id="{13298448-6DFD-B1E5-7292-1D5014B74D74}"/>
                  </a:ext>
                </a:extLst>
              </p:cNvPr>
              <p:cNvSpPr/>
              <p:nvPr/>
            </p:nvSpPr>
            <p:spPr>
              <a:xfrm>
                <a:off x="7864435" y="5638804"/>
                <a:ext cx="109728" cy="109728"/>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Oval 93">
                <a:extLst>
                  <a:ext uri="{FF2B5EF4-FFF2-40B4-BE49-F238E27FC236}">
                    <a16:creationId xmlns:a16="http://schemas.microsoft.com/office/drawing/2014/main" id="{25C5CDB1-197C-B772-A285-59A902A12824}"/>
                  </a:ext>
                </a:extLst>
              </p:cNvPr>
              <p:cNvSpPr/>
              <p:nvPr/>
            </p:nvSpPr>
            <p:spPr>
              <a:xfrm>
                <a:off x="9467222" y="5630434"/>
                <a:ext cx="109728" cy="109728"/>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Oval 94">
                <a:extLst>
                  <a:ext uri="{FF2B5EF4-FFF2-40B4-BE49-F238E27FC236}">
                    <a16:creationId xmlns:a16="http://schemas.microsoft.com/office/drawing/2014/main" id="{C3C9F1FE-46F0-8A64-55D9-2501FC8DCCD1}"/>
                  </a:ext>
                </a:extLst>
              </p:cNvPr>
              <p:cNvSpPr/>
              <p:nvPr/>
            </p:nvSpPr>
            <p:spPr>
              <a:xfrm>
                <a:off x="10274776" y="5638804"/>
                <a:ext cx="109728" cy="109728"/>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Oval 95">
                <a:extLst>
                  <a:ext uri="{FF2B5EF4-FFF2-40B4-BE49-F238E27FC236}">
                    <a16:creationId xmlns:a16="http://schemas.microsoft.com/office/drawing/2014/main" id="{3BB5BEAD-D7EB-5430-3A2B-B1CA6522A0BF}"/>
                  </a:ext>
                </a:extLst>
              </p:cNvPr>
              <p:cNvSpPr/>
              <p:nvPr/>
            </p:nvSpPr>
            <p:spPr>
              <a:xfrm>
                <a:off x="2273292" y="5940062"/>
                <a:ext cx="109728" cy="109728"/>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Oval 96">
                <a:extLst>
                  <a:ext uri="{FF2B5EF4-FFF2-40B4-BE49-F238E27FC236}">
                    <a16:creationId xmlns:a16="http://schemas.microsoft.com/office/drawing/2014/main" id="{323897AB-DEE8-4869-9D20-39B5033F91A8}"/>
                  </a:ext>
                </a:extLst>
              </p:cNvPr>
              <p:cNvSpPr/>
              <p:nvPr/>
            </p:nvSpPr>
            <p:spPr>
              <a:xfrm>
                <a:off x="3866504" y="5932274"/>
                <a:ext cx="109728" cy="109728"/>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a:extLst>
                  <a:ext uri="{FF2B5EF4-FFF2-40B4-BE49-F238E27FC236}">
                    <a16:creationId xmlns:a16="http://schemas.microsoft.com/office/drawing/2014/main" id="{6F332D5D-0443-81A6-D82A-E1A954E19F87}"/>
                  </a:ext>
                </a:extLst>
              </p:cNvPr>
              <p:cNvSpPr/>
              <p:nvPr/>
            </p:nvSpPr>
            <p:spPr>
              <a:xfrm>
                <a:off x="6280134" y="5927387"/>
                <a:ext cx="109728" cy="109728"/>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98">
                <a:extLst>
                  <a:ext uri="{FF2B5EF4-FFF2-40B4-BE49-F238E27FC236}">
                    <a16:creationId xmlns:a16="http://schemas.microsoft.com/office/drawing/2014/main" id="{02A13DB4-2E42-8086-455E-9CC700BA98A1}"/>
                  </a:ext>
                </a:extLst>
              </p:cNvPr>
              <p:cNvSpPr/>
              <p:nvPr/>
            </p:nvSpPr>
            <p:spPr>
              <a:xfrm>
                <a:off x="7871320" y="5910962"/>
                <a:ext cx="109728" cy="109728"/>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Oval 99">
                <a:extLst>
                  <a:ext uri="{FF2B5EF4-FFF2-40B4-BE49-F238E27FC236}">
                    <a16:creationId xmlns:a16="http://schemas.microsoft.com/office/drawing/2014/main" id="{60F4DFC8-51D6-9E31-4B9B-048CED38F751}"/>
                  </a:ext>
                </a:extLst>
              </p:cNvPr>
              <p:cNvSpPr/>
              <p:nvPr/>
            </p:nvSpPr>
            <p:spPr>
              <a:xfrm>
                <a:off x="10271963" y="5929038"/>
                <a:ext cx="109728" cy="109728"/>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100">
                <a:extLst>
                  <a:ext uri="{FF2B5EF4-FFF2-40B4-BE49-F238E27FC236}">
                    <a16:creationId xmlns:a16="http://schemas.microsoft.com/office/drawing/2014/main" id="{C3498463-0EB9-6A25-D253-E5FAC46F686E}"/>
                  </a:ext>
                </a:extLst>
              </p:cNvPr>
              <p:cNvSpPr/>
              <p:nvPr/>
            </p:nvSpPr>
            <p:spPr>
              <a:xfrm>
                <a:off x="4671051" y="5656253"/>
                <a:ext cx="109728" cy="109728"/>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139531694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FC07C8-DD35-E901-6E65-FDB3CA029D9E}"/>
              </a:ext>
            </a:extLst>
          </p:cNvPr>
          <p:cNvSpPr>
            <a:spLocks noGrp="1"/>
          </p:cNvSpPr>
          <p:nvPr>
            <p:ph type="title"/>
          </p:nvPr>
        </p:nvSpPr>
        <p:spPr/>
        <p:txBody>
          <a:bodyPr/>
          <a:lstStyle/>
          <a:p>
            <a:r>
              <a:rPr lang="en-US" dirty="0"/>
              <a:t>Ghanaian dance drumming</a:t>
            </a:r>
          </a:p>
        </p:txBody>
      </p:sp>
      <p:sp>
        <p:nvSpPr>
          <p:cNvPr id="4" name="Date Placeholder 3">
            <a:extLst>
              <a:ext uri="{FF2B5EF4-FFF2-40B4-BE49-F238E27FC236}">
                <a16:creationId xmlns:a16="http://schemas.microsoft.com/office/drawing/2014/main" id="{834BE678-0DE0-EABB-A97B-85CF5AD32CE4}"/>
              </a:ext>
            </a:extLst>
          </p:cNvPr>
          <p:cNvSpPr>
            <a:spLocks noGrp="1"/>
          </p:cNvSpPr>
          <p:nvPr>
            <p:ph type="dt" sz="half" idx="10"/>
          </p:nvPr>
        </p:nvSpPr>
        <p:spPr/>
        <p:txBody>
          <a:bodyPr/>
          <a:lstStyle/>
          <a:p>
            <a:r>
              <a:rPr lang="en-US"/>
              <a:t>Northeastern Leading Voices Mar. 2026</a:t>
            </a:r>
            <a:endParaRPr lang="en-US" dirty="0"/>
          </a:p>
        </p:txBody>
      </p:sp>
      <p:sp>
        <p:nvSpPr>
          <p:cNvPr id="5" name="Footer Placeholder 4">
            <a:extLst>
              <a:ext uri="{FF2B5EF4-FFF2-40B4-BE49-F238E27FC236}">
                <a16:creationId xmlns:a16="http://schemas.microsoft.com/office/drawing/2014/main" id="{A30E3B23-9BA3-2884-709A-99C352FDC6FC}"/>
              </a:ext>
            </a:extLst>
          </p:cNvPr>
          <p:cNvSpPr>
            <a:spLocks noGrp="1"/>
          </p:cNvSpPr>
          <p:nvPr>
            <p:ph type="ftr" sz="quarter" idx="11"/>
          </p:nvPr>
        </p:nvSpPr>
        <p:spPr/>
        <p:txBody>
          <a:bodyPr/>
          <a:lstStyle/>
          <a:p>
            <a:r>
              <a:rPr lang="en-US"/>
              <a:t>Antiblackness in Foundational Concepts</a:t>
            </a:r>
            <a:endParaRPr lang="en-US" dirty="0"/>
          </a:p>
        </p:txBody>
      </p:sp>
      <p:sp>
        <p:nvSpPr>
          <p:cNvPr id="6" name="Slide Number Placeholder 5">
            <a:extLst>
              <a:ext uri="{FF2B5EF4-FFF2-40B4-BE49-F238E27FC236}">
                <a16:creationId xmlns:a16="http://schemas.microsoft.com/office/drawing/2014/main" id="{B89DB046-6021-999C-14EE-08AC34A2EE8A}"/>
              </a:ext>
            </a:extLst>
          </p:cNvPr>
          <p:cNvSpPr>
            <a:spLocks noGrp="1"/>
          </p:cNvSpPr>
          <p:nvPr>
            <p:ph type="sldNum" sz="quarter" idx="12"/>
          </p:nvPr>
        </p:nvSpPr>
        <p:spPr/>
        <p:txBody>
          <a:bodyPr/>
          <a:lstStyle/>
          <a:p>
            <a:r>
              <a:rPr lang="en-US">
                <a:latin typeface="Century" panose="02040604050505020304" pitchFamily="18" charset="0"/>
              </a:rPr>
              <a:t>Jason Yust, Boston Univ.          </a:t>
            </a:r>
            <a:fld id="{6950D593-2953-924C-A0DA-F3B17E0E49C7}" type="slidenum">
              <a:rPr lang="en-US" smtClean="0">
                <a:latin typeface="Century" panose="02040604050505020304" pitchFamily="18" charset="0"/>
              </a:rPr>
              <a:pPr/>
              <a:t>43</a:t>
            </a:fld>
            <a:endParaRPr lang="en-US" dirty="0">
              <a:latin typeface="Century" panose="02040604050505020304" pitchFamily="18" charset="0"/>
            </a:endParaRPr>
          </a:p>
        </p:txBody>
      </p:sp>
      <p:sp>
        <p:nvSpPr>
          <p:cNvPr id="9" name="Rectangle 8">
            <a:extLst>
              <a:ext uri="{FF2B5EF4-FFF2-40B4-BE49-F238E27FC236}">
                <a16:creationId xmlns:a16="http://schemas.microsoft.com/office/drawing/2014/main" id="{D19618AF-9551-22FC-60A1-DBF49554F3BB}"/>
              </a:ext>
            </a:extLst>
          </p:cNvPr>
          <p:cNvSpPr/>
          <p:nvPr/>
        </p:nvSpPr>
        <p:spPr>
          <a:xfrm>
            <a:off x="3951314" y="1630661"/>
            <a:ext cx="5409235" cy="4403303"/>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solidFill>
                  <a:schemeClr val="tx1"/>
                </a:solidFill>
              </a:rPr>
              <a:t>t</a:t>
            </a:r>
          </a:p>
        </p:txBody>
      </p:sp>
      <p:pic>
        <p:nvPicPr>
          <p:cNvPr id="10" name="Picture 9" descr="A diagram of circles and lines&#10;&#10;AI-generated content may be incorrect.">
            <a:extLst>
              <a:ext uri="{FF2B5EF4-FFF2-40B4-BE49-F238E27FC236}">
                <a16:creationId xmlns:a16="http://schemas.microsoft.com/office/drawing/2014/main" id="{174966F2-E3A2-44BD-B7B7-1F01C04A5969}"/>
              </a:ext>
            </a:extLst>
          </p:cNvPr>
          <p:cNvPicPr>
            <a:picLocks noChangeAspect="1"/>
          </p:cNvPicPr>
          <p:nvPr/>
        </p:nvPicPr>
        <p:blipFill>
          <a:blip r:embed="rId2"/>
          <a:stretch>
            <a:fillRect/>
          </a:stretch>
        </p:blipFill>
        <p:spPr>
          <a:xfrm>
            <a:off x="4725150" y="2952998"/>
            <a:ext cx="4185539" cy="1758630"/>
          </a:xfrm>
          <a:prstGeom prst="rect">
            <a:avLst/>
          </a:prstGeom>
        </p:spPr>
      </p:pic>
      <p:sp>
        <p:nvSpPr>
          <p:cNvPr id="11" name="TextBox 10">
            <a:extLst>
              <a:ext uri="{FF2B5EF4-FFF2-40B4-BE49-F238E27FC236}">
                <a16:creationId xmlns:a16="http://schemas.microsoft.com/office/drawing/2014/main" id="{384BC63A-6327-0EFA-7BC4-3808C6379FC8}"/>
              </a:ext>
            </a:extLst>
          </p:cNvPr>
          <p:cNvSpPr txBox="1"/>
          <p:nvPr/>
        </p:nvSpPr>
        <p:spPr>
          <a:xfrm>
            <a:off x="9718799" y="3599060"/>
            <a:ext cx="2157402" cy="2123658"/>
          </a:xfrm>
          <a:prstGeom prst="rect">
            <a:avLst/>
          </a:prstGeom>
          <a:noFill/>
        </p:spPr>
        <p:txBody>
          <a:bodyPr wrap="square" rtlCol="0">
            <a:spAutoFit/>
          </a:bodyPr>
          <a:lstStyle/>
          <a:p>
            <a:pPr algn="r"/>
            <a:r>
              <a:rPr lang="en-US" sz="2200" dirty="0" err="1">
                <a:latin typeface="Century" panose="02040604050505020304" pitchFamily="18" charset="0"/>
              </a:rPr>
              <a:t>Afrikania</a:t>
            </a:r>
            <a:r>
              <a:rPr lang="en-US" sz="2200" dirty="0">
                <a:latin typeface="Century" panose="02040604050505020304" pitchFamily="18" charset="0"/>
              </a:rPr>
              <a:t> Cultural Group of Anlo-</a:t>
            </a:r>
            <a:r>
              <a:rPr lang="en-US" sz="2200" dirty="0" err="1">
                <a:latin typeface="Century" panose="02040604050505020304" pitchFamily="18" charset="0"/>
              </a:rPr>
              <a:t>Afiadenyigbi</a:t>
            </a:r>
            <a:r>
              <a:rPr lang="en-US" sz="2200" dirty="0">
                <a:latin typeface="Century" panose="02040604050505020304" pitchFamily="18" charset="0"/>
              </a:rPr>
              <a:t>,</a:t>
            </a:r>
          </a:p>
          <a:p>
            <a:pPr algn="r"/>
            <a:r>
              <a:rPr lang="en-US" sz="2200" dirty="0">
                <a:latin typeface="Century" panose="02040604050505020304" pitchFamily="18" charset="0"/>
              </a:rPr>
              <a:t>Recorded by </a:t>
            </a:r>
          </a:p>
          <a:p>
            <a:pPr algn="r"/>
            <a:r>
              <a:rPr lang="en-US" sz="2200" dirty="0">
                <a:latin typeface="Century" panose="02040604050505020304" pitchFamily="18" charset="0"/>
              </a:rPr>
              <a:t>David Locke</a:t>
            </a:r>
          </a:p>
        </p:txBody>
      </p:sp>
      <p:pic>
        <p:nvPicPr>
          <p:cNvPr id="12" name="Picture 11" descr="A blue and purple curves&#10;&#10;AI-generated content may be incorrect.">
            <a:extLst>
              <a:ext uri="{FF2B5EF4-FFF2-40B4-BE49-F238E27FC236}">
                <a16:creationId xmlns:a16="http://schemas.microsoft.com/office/drawing/2014/main" id="{B2ECAE0D-7EAC-DF29-4FE9-3345D9E74B14}"/>
              </a:ext>
            </a:extLst>
          </p:cNvPr>
          <p:cNvPicPr>
            <a:picLocks noChangeAspect="1"/>
          </p:cNvPicPr>
          <p:nvPr/>
        </p:nvPicPr>
        <p:blipFill>
          <a:blip r:embed="rId3"/>
          <a:stretch>
            <a:fillRect/>
          </a:stretch>
        </p:blipFill>
        <p:spPr>
          <a:xfrm>
            <a:off x="4816761" y="4807144"/>
            <a:ext cx="4185539" cy="1142186"/>
          </a:xfrm>
          <a:prstGeom prst="rect">
            <a:avLst/>
          </a:prstGeom>
        </p:spPr>
      </p:pic>
      <p:pic>
        <p:nvPicPr>
          <p:cNvPr id="13" name="Picture 12" descr="A diagram of a wave&#10;&#10;AI-generated content may be incorrect.">
            <a:extLst>
              <a:ext uri="{FF2B5EF4-FFF2-40B4-BE49-F238E27FC236}">
                <a16:creationId xmlns:a16="http://schemas.microsoft.com/office/drawing/2014/main" id="{3B95A3AA-E82A-BFC0-0CB5-3D7C245AA4F4}"/>
              </a:ext>
            </a:extLst>
          </p:cNvPr>
          <p:cNvPicPr>
            <a:picLocks noChangeAspect="1"/>
          </p:cNvPicPr>
          <p:nvPr/>
        </p:nvPicPr>
        <p:blipFill>
          <a:blip r:embed="rId4"/>
          <a:stretch>
            <a:fillRect/>
          </a:stretch>
        </p:blipFill>
        <p:spPr>
          <a:xfrm>
            <a:off x="4796728" y="1945590"/>
            <a:ext cx="4105260" cy="1120280"/>
          </a:xfrm>
          <a:prstGeom prst="rect">
            <a:avLst/>
          </a:prstGeom>
        </p:spPr>
      </p:pic>
      <p:sp>
        <p:nvSpPr>
          <p:cNvPr id="14" name="TextBox 13">
            <a:extLst>
              <a:ext uri="{FF2B5EF4-FFF2-40B4-BE49-F238E27FC236}">
                <a16:creationId xmlns:a16="http://schemas.microsoft.com/office/drawing/2014/main" id="{52FD5E39-38DC-37F9-19AA-30DB367CDA0B}"/>
              </a:ext>
            </a:extLst>
          </p:cNvPr>
          <p:cNvSpPr txBox="1"/>
          <p:nvPr/>
        </p:nvSpPr>
        <p:spPr>
          <a:xfrm>
            <a:off x="4816761" y="4586946"/>
            <a:ext cx="1034975" cy="338554"/>
          </a:xfrm>
          <a:prstGeom prst="rect">
            <a:avLst/>
          </a:prstGeom>
          <a:noFill/>
        </p:spPr>
        <p:txBody>
          <a:bodyPr wrap="square" rtlCol="0">
            <a:spAutoFit/>
          </a:bodyPr>
          <a:lstStyle/>
          <a:p>
            <a:pPr algn="l"/>
            <a:r>
              <a:rPr lang="en-US" sz="1600" dirty="0">
                <a:latin typeface="Century" panose="02040604050505020304" pitchFamily="18" charset="0"/>
                <a:cs typeface="Calibri" panose="020F0502020204030204" pitchFamily="34" charset="0"/>
              </a:rPr>
              <a:t>In phase</a:t>
            </a:r>
          </a:p>
        </p:txBody>
      </p:sp>
      <p:sp>
        <p:nvSpPr>
          <p:cNvPr id="15" name="TextBox 14">
            <a:extLst>
              <a:ext uri="{FF2B5EF4-FFF2-40B4-BE49-F238E27FC236}">
                <a16:creationId xmlns:a16="http://schemas.microsoft.com/office/drawing/2014/main" id="{F073A3A1-6E6F-74DD-0549-F13B1D85AC58}"/>
              </a:ext>
            </a:extLst>
          </p:cNvPr>
          <p:cNvSpPr txBox="1"/>
          <p:nvPr/>
        </p:nvSpPr>
        <p:spPr>
          <a:xfrm>
            <a:off x="6475279" y="4600888"/>
            <a:ext cx="1504220" cy="338554"/>
          </a:xfrm>
          <a:prstGeom prst="rect">
            <a:avLst/>
          </a:prstGeom>
          <a:noFill/>
        </p:spPr>
        <p:txBody>
          <a:bodyPr wrap="square" rtlCol="0">
            <a:spAutoFit/>
          </a:bodyPr>
          <a:lstStyle/>
          <a:p>
            <a:pPr algn="l"/>
            <a:r>
              <a:rPr lang="en-US" sz="1600" dirty="0">
                <a:latin typeface="Century" panose="02040604050505020304" pitchFamily="18" charset="0"/>
                <a:cs typeface="Calibri" panose="020F0502020204030204" pitchFamily="34" charset="0"/>
              </a:rPr>
              <a:t>Out of phase</a:t>
            </a:r>
          </a:p>
        </p:txBody>
      </p:sp>
      <p:cxnSp>
        <p:nvCxnSpPr>
          <p:cNvPr id="16" name="Straight Arrow Connector 15">
            <a:extLst>
              <a:ext uri="{FF2B5EF4-FFF2-40B4-BE49-F238E27FC236}">
                <a16:creationId xmlns:a16="http://schemas.microsoft.com/office/drawing/2014/main" id="{47430F1D-20E5-AD8D-667C-9C8025999865}"/>
              </a:ext>
            </a:extLst>
          </p:cNvPr>
          <p:cNvCxnSpPr>
            <a:cxnSpLocks/>
          </p:cNvCxnSpPr>
          <p:nvPr/>
        </p:nvCxnSpPr>
        <p:spPr>
          <a:xfrm>
            <a:off x="5957247" y="4775210"/>
            <a:ext cx="490835" cy="0"/>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0459F5B1-213B-5A5A-0861-CA21BF823057}"/>
              </a:ext>
            </a:extLst>
          </p:cNvPr>
          <p:cNvCxnSpPr>
            <a:cxnSpLocks/>
          </p:cNvCxnSpPr>
          <p:nvPr/>
        </p:nvCxnSpPr>
        <p:spPr>
          <a:xfrm>
            <a:off x="7906135" y="4783143"/>
            <a:ext cx="584764" cy="1992"/>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F4641225-9293-A769-B970-E8FF35889FBF}"/>
              </a:ext>
            </a:extLst>
          </p:cNvPr>
          <p:cNvSpPr txBox="1"/>
          <p:nvPr/>
        </p:nvSpPr>
        <p:spPr>
          <a:xfrm>
            <a:off x="7327242" y="1707510"/>
            <a:ext cx="1034975" cy="338554"/>
          </a:xfrm>
          <a:prstGeom prst="rect">
            <a:avLst/>
          </a:prstGeom>
          <a:noFill/>
        </p:spPr>
        <p:txBody>
          <a:bodyPr wrap="square" rtlCol="0">
            <a:spAutoFit/>
          </a:bodyPr>
          <a:lstStyle/>
          <a:p>
            <a:pPr algn="l"/>
            <a:r>
              <a:rPr lang="en-US" sz="1600" dirty="0">
                <a:latin typeface="Century" panose="02040604050505020304" pitchFamily="18" charset="0"/>
                <a:cs typeface="Calibri" panose="020F0502020204030204" pitchFamily="34" charset="0"/>
              </a:rPr>
              <a:t>In phase</a:t>
            </a:r>
          </a:p>
        </p:txBody>
      </p:sp>
      <p:sp>
        <p:nvSpPr>
          <p:cNvPr id="19" name="TextBox 18">
            <a:extLst>
              <a:ext uri="{FF2B5EF4-FFF2-40B4-BE49-F238E27FC236}">
                <a16:creationId xmlns:a16="http://schemas.microsoft.com/office/drawing/2014/main" id="{8D309DDE-141D-C961-988C-8639A4EA0F40}"/>
              </a:ext>
            </a:extLst>
          </p:cNvPr>
          <p:cNvSpPr txBox="1"/>
          <p:nvPr/>
        </p:nvSpPr>
        <p:spPr>
          <a:xfrm>
            <a:off x="5343890" y="1717977"/>
            <a:ext cx="1504220" cy="338554"/>
          </a:xfrm>
          <a:prstGeom prst="rect">
            <a:avLst/>
          </a:prstGeom>
          <a:noFill/>
        </p:spPr>
        <p:txBody>
          <a:bodyPr wrap="square" rtlCol="0">
            <a:spAutoFit/>
          </a:bodyPr>
          <a:lstStyle/>
          <a:p>
            <a:pPr algn="l"/>
            <a:r>
              <a:rPr lang="en-US" sz="1600" dirty="0">
                <a:latin typeface="Century" panose="02040604050505020304" pitchFamily="18" charset="0"/>
                <a:cs typeface="Calibri" panose="020F0502020204030204" pitchFamily="34" charset="0"/>
              </a:rPr>
              <a:t>Out of phase</a:t>
            </a:r>
          </a:p>
        </p:txBody>
      </p:sp>
      <p:cxnSp>
        <p:nvCxnSpPr>
          <p:cNvPr id="20" name="Straight Arrow Connector 19">
            <a:extLst>
              <a:ext uri="{FF2B5EF4-FFF2-40B4-BE49-F238E27FC236}">
                <a16:creationId xmlns:a16="http://schemas.microsoft.com/office/drawing/2014/main" id="{E20036BD-4666-4BDD-3578-69C6932CF083}"/>
              </a:ext>
            </a:extLst>
          </p:cNvPr>
          <p:cNvCxnSpPr>
            <a:cxnSpLocks/>
          </p:cNvCxnSpPr>
          <p:nvPr/>
        </p:nvCxnSpPr>
        <p:spPr>
          <a:xfrm>
            <a:off x="4698358" y="1898514"/>
            <a:ext cx="661428" cy="0"/>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A851818A-EE8C-B8A9-9E36-EF2582AF19AD}"/>
              </a:ext>
            </a:extLst>
          </p:cNvPr>
          <p:cNvCxnSpPr>
            <a:cxnSpLocks/>
          </p:cNvCxnSpPr>
          <p:nvPr/>
        </p:nvCxnSpPr>
        <p:spPr>
          <a:xfrm>
            <a:off x="6743585" y="1898514"/>
            <a:ext cx="575286" cy="0"/>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B65944E5-820C-1ADB-3F07-B9AE2A82190E}"/>
              </a:ext>
            </a:extLst>
          </p:cNvPr>
          <p:cNvSpPr txBox="1"/>
          <p:nvPr/>
        </p:nvSpPr>
        <p:spPr>
          <a:xfrm>
            <a:off x="4069382" y="3031982"/>
            <a:ext cx="855947" cy="369332"/>
          </a:xfrm>
          <a:prstGeom prst="rect">
            <a:avLst/>
          </a:prstGeom>
          <a:noFill/>
        </p:spPr>
        <p:txBody>
          <a:bodyPr wrap="square" rtlCol="0">
            <a:spAutoFit/>
          </a:bodyPr>
          <a:lstStyle/>
          <a:p>
            <a:pPr algn="l"/>
            <a:r>
              <a:rPr lang="en-US" dirty="0">
                <a:latin typeface="Century" panose="02040604050505020304" pitchFamily="18" charset="0"/>
              </a:rPr>
              <a:t>Beats</a:t>
            </a:r>
          </a:p>
        </p:txBody>
      </p:sp>
      <p:sp>
        <p:nvSpPr>
          <p:cNvPr id="23" name="TextBox 22">
            <a:extLst>
              <a:ext uri="{FF2B5EF4-FFF2-40B4-BE49-F238E27FC236}">
                <a16:creationId xmlns:a16="http://schemas.microsoft.com/office/drawing/2014/main" id="{8CC5FB9C-7733-A63C-6768-05D7A16F96BE}"/>
              </a:ext>
            </a:extLst>
          </p:cNvPr>
          <p:cNvSpPr txBox="1"/>
          <p:nvPr/>
        </p:nvSpPr>
        <p:spPr>
          <a:xfrm>
            <a:off x="4188268" y="3610941"/>
            <a:ext cx="624152" cy="369332"/>
          </a:xfrm>
          <a:prstGeom prst="rect">
            <a:avLst/>
          </a:prstGeom>
          <a:noFill/>
        </p:spPr>
        <p:txBody>
          <a:bodyPr wrap="square" rtlCol="0">
            <a:spAutoFit/>
          </a:bodyPr>
          <a:lstStyle/>
          <a:p>
            <a:pPr algn="l"/>
            <a:r>
              <a:rPr lang="en-US" dirty="0">
                <a:latin typeface="Century" panose="02040604050505020304" pitchFamily="18" charset="0"/>
              </a:rPr>
              <a:t>Bell</a:t>
            </a:r>
          </a:p>
        </p:txBody>
      </p:sp>
      <p:sp>
        <p:nvSpPr>
          <p:cNvPr id="24" name="TextBox 23">
            <a:extLst>
              <a:ext uri="{FF2B5EF4-FFF2-40B4-BE49-F238E27FC236}">
                <a16:creationId xmlns:a16="http://schemas.microsoft.com/office/drawing/2014/main" id="{D383494C-7EC3-4032-72D5-EC1CFE903ECF}"/>
              </a:ext>
            </a:extLst>
          </p:cNvPr>
          <p:cNvSpPr txBox="1"/>
          <p:nvPr/>
        </p:nvSpPr>
        <p:spPr>
          <a:xfrm>
            <a:off x="4140020" y="4216193"/>
            <a:ext cx="697648" cy="369332"/>
          </a:xfrm>
          <a:prstGeom prst="rect">
            <a:avLst/>
          </a:prstGeom>
          <a:noFill/>
        </p:spPr>
        <p:txBody>
          <a:bodyPr wrap="square" rtlCol="0">
            <a:spAutoFit/>
          </a:bodyPr>
          <a:lstStyle/>
          <a:p>
            <a:pPr algn="l"/>
            <a:r>
              <a:rPr lang="en-US" dirty="0">
                <a:latin typeface="Century" panose="02040604050505020304" pitchFamily="18" charset="0"/>
              </a:rPr>
              <a:t>Clap</a:t>
            </a:r>
          </a:p>
        </p:txBody>
      </p:sp>
      <p:sp>
        <p:nvSpPr>
          <p:cNvPr id="25" name="TextBox 24">
            <a:extLst>
              <a:ext uri="{FF2B5EF4-FFF2-40B4-BE49-F238E27FC236}">
                <a16:creationId xmlns:a16="http://schemas.microsoft.com/office/drawing/2014/main" id="{B395BE97-9125-D5AF-59B6-A83D75F20D3A}"/>
              </a:ext>
            </a:extLst>
          </p:cNvPr>
          <p:cNvSpPr txBox="1"/>
          <p:nvPr/>
        </p:nvSpPr>
        <p:spPr>
          <a:xfrm>
            <a:off x="9592674" y="2194023"/>
            <a:ext cx="2400495" cy="1107996"/>
          </a:xfrm>
          <a:prstGeom prst="rect">
            <a:avLst/>
          </a:prstGeom>
          <a:noFill/>
        </p:spPr>
        <p:txBody>
          <a:bodyPr wrap="square" rtlCol="0">
            <a:spAutoFit/>
          </a:bodyPr>
          <a:lstStyle/>
          <a:p>
            <a:pPr algn="l"/>
            <a:r>
              <a:rPr lang="en-US" sz="2200" dirty="0" err="1">
                <a:latin typeface="Century" panose="02040604050505020304" pitchFamily="18" charset="0"/>
              </a:rPr>
              <a:t>Agbadzo</a:t>
            </a:r>
            <a:r>
              <a:rPr lang="en-US" sz="2200" dirty="0">
                <a:latin typeface="Century" panose="02040604050505020304" pitchFamily="18" charset="0"/>
              </a:rPr>
              <a:t> dance</a:t>
            </a:r>
          </a:p>
          <a:p>
            <a:pPr algn="l"/>
            <a:r>
              <a:rPr lang="en-US" sz="2200" dirty="0">
                <a:latin typeface="Century" panose="02040604050505020304" pitchFamily="18" charset="0"/>
              </a:rPr>
              <a:t>“Lagu </a:t>
            </a:r>
            <a:r>
              <a:rPr lang="en-US" sz="2200" dirty="0" err="1">
                <a:latin typeface="Century" panose="02040604050505020304" pitchFamily="18" charset="0"/>
              </a:rPr>
              <a:t>Duto</a:t>
            </a:r>
            <a:r>
              <a:rPr lang="en-US" sz="2200" dirty="0">
                <a:latin typeface="Century" panose="02040604050505020304" pitchFamily="18" charset="0"/>
              </a:rPr>
              <a:t> Adu </a:t>
            </a:r>
            <a:r>
              <a:rPr lang="en-US" sz="2200" dirty="0" err="1">
                <a:latin typeface="Century" panose="02040604050505020304" pitchFamily="18" charset="0"/>
              </a:rPr>
              <a:t>Bese</a:t>
            </a:r>
            <a:r>
              <a:rPr lang="en-US" sz="2200" dirty="0">
                <a:latin typeface="Century" panose="02040604050505020304" pitchFamily="18" charset="0"/>
              </a:rPr>
              <a:t>”: </a:t>
            </a:r>
          </a:p>
        </p:txBody>
      </p:sp>
      <p:sp>
        <p:nvSpPr>
          <p:cNvPr id="27" name="TextBox 26">
            <a:extLst>
              <a:ext uri="{FF2B5EF4-FFF2-40B4-BE49-F238E27FC236}">
                <a16:creationId xmlns:a16="http://schemas.microsoft.com/office/drawing/2014/main" id="{70CE1BD7-861C-44AF-147B-E1D013BE41E5}"/>
              </a:ext>
            </a:extLst>
          </p:cNvPr>
          <p:cNvSpPr txBox="1"/>
          <p:nvPr/>
        </p:nvSpPr>
        <p:spPr>
          <a:xfrm>
            <a:off x="120918" y="1887254"/>
            <a:ext cx="3703732" cy="4462760"/>
          </a:xfrm>
          <a:prstGeom prst="rect">
            <a:avLst/>
          </a:prstGeom>
          <a:noFill/>
        </p:spPr>
        <p:txBody>
          <a:bodyPr wrap="square" rtlCol="0">
            <a:spAutoFit/>
          </a:bodyPr>
          <a:lstStyle/>
          <a:p>
            <a:pPr marL="182880" indent="-457200" algn="l">
              <a:spcAft>
                <a:spcPts val="1200"/>
              </a:spcAft>
            </a:pPr>
            <a:r>
              <a:rPr lang="en-US" sz="2200" dirty="0">
                <a:latin typeface="Century" panose="02040604050505020304" pitchFamily="18" charset="0"/>
              </a:rPr>
              <a:t>• This is a </a:t>
            </a:r>
            <a:r>
              <a:rPr lang="en-US" sz="2200" b="1" i="1" dirty="0">
                <a:latin typeface="Century" panose="02040604050505020304" pitchFamily="18" charset="0"/>
              </a:rPr>
              <a:t>general feature </a:t>
            </a:r>
            <a:r>
              <a:rPr lang="en-US" sz="2200" dirty="0">
                <a:latin typeface="Century" panose="02040604050505020304" pitchFamily="18" charset="0"/>
              </a:rPr>
              <a:t>of timeline (clave) patterns in Afro-diasporic music (e.g. </a:t>
            </a:r>
            <a:r>
              <a:rPr lang="en-US" sz="2200" dirty="0" err="1">
                <a:latin typeface="Century" panose="02040604050505020304" pitchFamily="18" charset="0"/>
              </a:rPr>
              <a:t>Afrocuban</a:t>
            </a:r>
            <a:r>
              <a:rPr lang="en-US" sz="2200" dirty="0">
                <a:latin typeface="Century" panose="02040604050505020304" pitchFamily="18" charset="0"/>
              </a:rPr>
              <a:t>, </a:t>
            </a:r>
            <a:r>
              <a:rPr lang="en-US" sz="2200" dirty="0" err="1">
                <a:latin typeface="Century" panose="02040604050505020304" pitchFamily="18" charset="0"/>
              </a:rPr>
              <a:t>Afrobrazilian</a:t>
            </a:r>
            <a:r>
              <a:rPr lang="en-US" sz="2200" dirty="0">
                <a:latin typeface="Century" panose="02040604050505020304" pitchFamily="18" charset="0"/>
              </a:rPr>
              <a:t>)</a:t>
            </a:r>
          </a:p>
          <a:p>
            <a:pPr marL="182880" indent="-457200" algn="l">
              <a:spcAft>
                <a:spcPts val="1200"/>
              </a:spcAft>
            </a:pPr>
            <a:r>
              <a:rPr lang="en-US" sz="2200" dirty="0">
                <a:latin typeface="Century" panose="02040604050505020304" pitchFamily="18" charset="0"/>
              </a:rPr>
              <a:t>• African musicians (see </a:t>
            </a:r>
            <a:r>
              <a:rPr lang="en-US" sz="2200" dirty="0" err="1">
                <a:latin typeface="Century" panose="02040604050505020304" pitchFamily="18" charset="0"/>
              </a:rPr>
              <a:t>Ladzekpo</a:t>
            </a:r>
            <a:r>
              <a:rPr lang="en-US" sz="2200" dirty="0">
                <a:latin typeface="Century" panose="02040604050505020304" pitchFamily="18" charset="0"/>
              </a:rPr>
              <a:t>) talk about these cyclic processes of rhythms going in an out of coordination as a positive aesthetic feature. </a:t>
            </a:r>
          </a:p>
          <a:p>
            <a:pPr algn="l"/>
            <a:endParaRPr lang="en-US" sz="2200" dirty="0">
              <a:latin typeface="Century" panose="02040604050505020304" pitchFamily="18" charset="0"/>
            </a:endParaRPr>
          </a:p>
        </p:txBody>
      </p:sp>
      <p:sp>
        <p:nvSpPr>
          <p:cNvPr id="41" name="TextBox 40">
            <a:extLst>
              <a:ext uri="{FF2B5EF4-FFF2-40B4-BE49-F238E27FC236}">
                <a16:creationId xmlns:a16="http://schemas.microsoft.com/office/drawing/2014/main" id="{ECFDA7F4-7161-5C03-F7F9-40CB48AE78FE}"/>
              </a:ext>
            </a:extLst>
          </p:cNvPr>
          <p:cNvSpPr txBox="1"/>
          <p:nvPr/>
        </p:nvSpPr>
        <p:spPr>
          <a:xfrm>
            <a:off x="749300" y="676399"/>
            <a:ext cx="11126901" cy="830997"/>
          </a:xfrm>
          <a:prstGeom prst="rect">
            <a:avLst/>
          </a:prstGeom>
          <a:noFill/>
        </p:spPr>
        <p:txBody>
          <a:bodyPr wrap="square">
            <a:spAutoFit/>
          </a:bodyPr>
          <a:lstStyle/>
          <a:p>
            <a:r>
              <a:rPr lang="en-US" sz="2400" dirty="0">
                <a:latin typeface="Century" panose="02040604050505020304" pitchFamily="18" charset="0"/>
              </a:rPr>
              <a:t>The standard bell pattern for West African dance drumming approximates a frequency of 5 interacting with polyrhythmic layers in frequencies of 4 and 6</a:t>
            </a:r>
          </a:p>
        </p:txBody>
      </p:sp>
    </p:spTree>
    <p:extLst>
      <p:ext uri="{BB962C8B-B14F-4D97-AF65-F5344CB8AC3E}">
        <p14:creationId xmlns:p14="http://schemas.microsoft.com/office/powerpoint/2010/main" val="132130015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C4D45E-8348-52CB-F5AD-8A07D444EC6C}"/>
              </a:ext>
            </a:extLst>
          </p:cNvPr>
          <p:cNvSpPr>
            <a:spLocks noGrp="1"/>
          </p:cNvSpPr>
          <p:nvPr>
            <p:ph type="title"/>
          </p:nvPr>
        </p:nvSpPr>
        <p:spPr/>
        <p:txBody>
          <a:bodyPr/>
          <a:lstStyle/>
          <a:p>
            <a:r>
              <a:rPr lang="en-US" dirty="0"/>
              <a:t>Fourier analysis of rhythms</a:t>
            </a:r>
          </a:p>
        </p:txBody>
      </p:sp>
      <p:sp>
        <p:nvSpPr>
          <p:cNvPr id="4" name="Date Placeholder 3">
            <a:extLst>
              <a:ext uri="{FF2B5EF4-FFF2-40B4-BE49-F238E27FC236}">
                <a16:creationId xmlns:a16="http://schemas.microsoft.com/office/drawing/2014/main" id="{490AA64A-194E-D950-C17D-4B563D6FD063}"/>
              </a:ext>
            </a:extLst>
          </p:cNvPr>
          <p:cNvSpPr>
            <a:spLocks noGrp="1"/>
          </p:cNvSpPr>
          <p:nvPr>
            <p:ph type="dt" sz="half" idx="10"/>
          </p:nvPr>
        </p:nvSpPr>
        <p:spPr/>
        <p:txBody>
          <a:bodyPr/>
          <a:lstStyle/>
          <a:p>
            <a:r>
              <a:rPr lang="en-US"/>
              <a:t>Northeastern Leading Voices Mar. 2026</a:t>
            </a:r>
            <a:endParaRPr lang="en-US" dirty="0"/>
          </a:p>
        </p:txBody>
      </p:sp>
      <p:sp>
        <p:nvSpPr>
          <p:cNvPr id="5" name="Footer Placeholder 4">
            <a:extLst>
              <a:ext uri="{FF2B5EF4-FFF2-40B4-BE49-F238E27FC236}">
                <a16:creationId xmlns:a16="http://schemas.microsoft.com/office/drawing/2014/main" id="{24476844-8A20-41D1-A15B-575A96AA1B83}"/>
              </a:ext>
            </a:extLst>
          </p:cNvPr>
          <p:cNvSpPr>
            <a:spLocks noGrp="1"/>
          </p:cNvSpPr>
          <p:nvPr>
            <p:ph type="ftr" sz="quarter" idx="11"/>
          </p:nvPr>
        </p:nvSpPr>
        <p:spPr/>
        <p:txBody>
          <a:bodyPr/>
          <a:lstStyle/>
          <a:p>
            <a:r>
              <a:rPr lang="en-US"/>
              <a:t>Antiblackness in Foundational Concepts</a:t>
            </a:r>
            <a:endParaRPr lang="en-US" dirty="0"/>
          </a:p>
        </p:txBody>
      </p:sp>
      <p:sp>
        <p:nvSpPr>
          <p:cNvPr id="6" name="Slide Number Placeholder 5">
            <a:extLst>
              <a:ext uri="{FF2B5EF4-FFF2-40B4-BE49-F238E27FC236}">
                <a16:creationId xmlns:a16="http://schemas.microsoft.com/office/drawing/2014/main" id="{E52AC42D-353B-4D94-7604-8018D8DEE633}"/>
              </a:ext>
            </a:extLst>
          </p:cNvPr>
          <p:cNvSpPr>
            <a:spLocks noGrp="1"/>
          </p:cNvSpPr>
          <p:nvPr>
            <p:ph type="sldNum" sz="quarter" idx="12"/>
          </p:nvPr>
        </p:nvSpPr>
        <p:spPr/>
        <p:txBody>
          <a:bodyPr/>
          <a:lstStyle/>
          <a:p>
            <a:r>
              <a:rPr lang="en-US">
                <a:latin typeface="Century" panose="02040604050505020304" pitchFamily="18" charset="0"/>
              </a:rPr>
              <a:t>Jason Yust, Boston Univ.          </a:t>
            </a:r>
            <a:fld id="{6950D593-2953-924C-A0DA-F3B17E0E49C7}" type="slidenum">
              <a:rPr lang="en-US" smtClean="0">
                <a:latin typeface="Century" panose="02040604050505020304" pitchFamily="18" charset="0"/>
              </a:rPr>
              <a:pPr/>
              <a:t>44</a:t>
            </a:fld>
            <a:endParaRPr lang="en-US" dirty="0">
              <a:latin typeface="Century" panose="02040604050505020304" pitchFamily="18" charset="0"/>
            </a:endParaRPr>
          </a:p>
        </p:txBody>
      </p:sp>
      <p:pic>
        <p:nvPicPr>
          <p:cNvPr id="10" name="Picture 9">
            <a:extLst>
              <a:ext uri="{FF2B5EF4-FFF2-40B4-BE49-F238E27FC236}">
                <a16:creationId xmlns:a16="http://schemas.microsoft.com/office/drawing/2014/main" id="{81BFFF4F-1D67-1C25-F88D-C37DBC448A7E}"/>
              </a:ext>
            </a:extLst>
          </p:cNvPr>
          <p:cNvPicPr>
            <a:picLocks noChangeAspect="1"/>
          </p:cNvPicPr>
          <p:nvPr/>
        </p:nvPicPr>
        <p:blipFill>
          <a:blip r:embed="rId3"/>
          <a:srcRect t="1225"/>
          <a:stretch/>
        </p:blipFill>
        <p:spPr>
          <a:xfrm>
            <a:off x="308113" y="731520"/>
            <a:ext cx="7772400" cy="4346318"/>
          </a:xfrm>
          <a:prstGeom prst="rect">
            <a:avLst/>
          </a:prstGeom>
        </p:spPr>
      </p:pic>
      <p:pic>
        <p:nvPicPr>
          <p:cNvPr id="8" name="Picture 7">
            <a:extLst>
              <a:ext uri="{FF2B5EF4-FFF2-40B4-BE49-F238E27FC236}">
                <a16:creationId xmlns:a16="http://schemas.microsoft.com/office/drawing/2014/main" id="{4B77D64D-02D9-EE18-FC9F-47092BA86EAF}"/>
              </a:ext>
            </a:extLst>
          </p:cNvPr>
          <p:cNvPicPr>
            <a:picLocks noChangeAspect="1"/>
          </p:cNvPicPr>
          <p:nvPr/>
        </p:nvPicPr>
        <p:blipFill>
          <a:blip r:embed="rId4"/>
          <a:stretch>
            <a:fillRect/>
          </a:stretch>
        </p:blipFill>
        <p:spPr>
          <a:xfrm>
            <a:off x="2456690" y="4212696"/>
            <a:ext cx="7772400" cy="2026521"/>
          </a:xfrm>
          <a:prstGeom prst="rect">
            <a:avLst/>
          </a:prstGeom>
        </p:spPr>
      </p:pic>
      <p:pic>
        <p:nvPicPr>
          <p:cNvPr id="12" name="Picture 11">
            <a:extLst>
              <a:ext uri="{FF2B5EF4-FFF2-40B4-BE49-F238E27FC236}">
                <a16:creationId xmlns:a16="http://schemas.microsoft.com/office/drawing/2014/main" id="{1D47A924-8983-5C7E-9BC8-86864A30B6C3}"/>
              </a:ext>
            </a:extLst>
          </p:cNvPr>
          <p:cNvPicPr>
            <a:picLocks noChangeAspect="1"/>
          </p:cNvPicPr>
          <p:nvPr/>
        </p:nvPicPr>
        <p:blipFill>
          <a:blip r:embed="rId5"/>
          <a:stretch>
            <a:fillRect/>
          </a:stretch>
        </p:blipFill>
        <p:spPr>
          <a:xfrm>
            <a:off x="6912429" y="2749289"/>
            <a:ext cx="5279571" cy="1873922"/>
          </a:xfrm>
          <a:prstGeom prst="rect">
            <a:avLst/>
          </a:prstGeom>
        </p:spPr>
      </p:pic>
    </p:spTree>
    <p:extLst>
      <p:ext uri="{BB962C8B-B14F-4D97-AF65-F5344CB8AC3E}">
        <p14:creationId xmlns:p14="http://schemas.microsoft.com/office/powerpoint/2010/main" val="44804284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8C7A3A-8361-7C75-ECD4-9C79F34648C6}"/>
              </a:ext>
            </a:extLst>
          </p:cNvPr>
          <p:cNvSpPr>
            <a:spLocks noGrp="1"/>
          </p:cNvSpPr>
          <p:nvPr>
            <p:ph type="ctrTitle"/>
          </p:nvPr>
        </p:nvSpPr>
        <p:spPr/>
        <p:txBody>
          <a:bodyPr/>
          <a:lstStyle/>
          <a:p>
            <a:r>
              <a:rPr lang="en-US" dirty="0"/>
              <a:t>Rock Music</a:t>
            </a:r>
          </a:p>
        </p:txBody>
      </p:sp>
      <p:sp>
        <p:nvSpPr>
          <p:cNvPr id="3" name="Subtitle 2">
            <a:extLst>
              <a:ext uri="{FF2B5EF4-FFF2-40B4-BE49-F238E27FC236}">
                <a16:creationId xmlns:a16="http://schemas.microsoft.com/office/drawing/2014/main" id="{4A7F4680-23ED-4FE7-A069-35C53E18577A}"/>
              </a:ext>
            </a:extLst>
          </p:cNvPr>
          <p:cNvSpPr>
            <a:spLocks noGrp="1"/>
          </p:cNvSpPr>
          <p:nvPr>
            <p:ph type="subTitle" idx="1"/>
          </p:nvPr>
        </p:nvSpPr>
        <p:spPr/>
        <p:txBody>
          <a:bodyPr/>
          <a:lstStyle/>
          <a:p>
            <a:endParaRPr lang="en-US"/>
          </a:p>
        </p:txBody>
      </p:sp>
      <p:sp>
        <p:nvSpPr>
          <p:cNvPr id="4" name="Date Placeholder 3">
            <a:extLst>
              <a:ext uri="{FF2B5EF4-FFF2-40B4-BE49-F238E27FC236}">
                <a16:creationId xmlns:a16="http://schemas.microsoft.com/office/drawing/2014/main" id="{F4D3E0C1-0DC7-00B6-8E4F-8C5CEDAE6D14}"/>
              </a:ext>
            </a:extLst>
          </p:cNvPr>
          <p:cNvSpPr>
            <a:spLocks noGrp="1"/>
          </p:cNvSpPr>
          <p:nvPr>
            <p:ph type="dt" sz="half" idx="10"/>
          </p:nvPr>
        </p:nvSpPr>
        <p:spPr/>
        <p:txBody>
          <a:bodyPr/>
          <a:lstStyle/>
          <a:p>
            <a:r>
              <a:rPr lang="en-US"/>
              <a:t>Northeastern Leading Voices Mar. 2026</a:t>
            </a:r>
            <a:endParaRPr lang="en-US" dirty="0"/>
          </a:p>
        </p:txBody>
      </p:sp>
      <p:sp>
        <p:nvSpPr>
          <p:cNvPr id="5" name="Footer Placeholder 4">
            <a:extLst>
              <a:ext uri="{FF2B5EF4-FFF2-40B4-BE49-F238E27FC236}">
                <a16:creationId xmlns:a16="http://schemas.microsoft.com/office/drawing/2014/main" id="{CA8AE018-BFDA-AF38-62C6-3B3135157D83}"/>
              </a:ext>
            </a:extLst>
          </p:cNvPr>
          <p:cNvSpPr>
            <a:spLocks noGrp="1"/>
          </p:cNvSpPr>
          <p:nvPr>
            <p:ph type="ftr" sz="quarter" idx="11"/>
          </p:nvPr>
        </p:nvSpPr>
        <p:spPr/>
        <p:txBody>
          <a:bodyPr/>
          <a:lstStyle/>
          <a:p>
            <a:r>
              <a:rPr lang="en-US"/>
              <a:t>Antiblackness in Foundational Concepts</a:t>
            </a:r>
            <a:endParaRPr lang="en-US" dirty="0"/>
          </a:p>
        </p:txBody>
      </p:sp>
      <p:sp>
        <p:nvSpPr>
          <p:cNvPr id="6" name="Slide Number Placeholder 5">
            <a:extLst>
              <a:ext uri="{FF2B5EF4-FFF2-40B4-BE49-F238E27FC236}">
                <a16:creationId xmlns:a16="http://schemas.microsoft.com/office/drawing/2014/main" id="{E95CF4A3-221D-7A8D-C2A3-E22BB984B2D7}"/>
              </a:ext>
            </a:extLst>
          </p:cNvPr>
          <p:cNvSpPr>
            <a:spLocks noGrp="1"/>
          </p:cNvSpPr>
          <p:nvPr>
            <p:ph type="sldNum" sz="quarter" idx="12"/>
          </p:nvPr>
        </p:nvSpPr>
        <p:spPr/>
        <p:txBody>
          <a:bodyPr/>
          <a:lstStyle/>
          <a:p>
            <a:r>
              <a:rPr lang="en-US">
                <a:latin typeface="Century" panose="02040604050505020304" pitchFamily="18" charset="0"/>
              </a:rPr>
              <a:t>Jason Yust, Boston Univ.          </a:t>
            </a:r>
            <a:fld id="{6950D593-2953-924C-A0DA-F3B17E0E49C7}" type="slidenum">
              <a:rPr lang="en-US" smtClean="0">
                <a:latin typeface="Century" panose="02040604050505020304" pitchFamily="18" charset="0"/>
              </a:rPr>
              <a:pPr/>
              <a:t>45</a:t>
            </a:fld>
            <a:endParaRPr lang="en-US" dirty="0">
              <a:latin typeface="Century" panose="02040604050505020304" pitchFamily="18" charset="0"/>
            </a:endParaRPr>
          </a:p>
        </p:txBody>
      </p:sp>
    </p:spTree>
    <p:extLst>
      <p:ext uri="{BB962C8B-B14F-4D97-AF65-F5344CB8AC3E}">
        <p14:creationId xmlns:p14="http://schemas.microsoft.com/office/powerpoint/2010/main" val="262733675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807162-FB25-2A57-625C-F9A61CEE4090}"/>
              </a:ext>
            </a:extLst>
          </p:cNvPr>
          <p:cNvSpPr>
            <a:spLocks noGrp="1"/>
          </p:cNvSpPr>
          <p:nvPr>
            <p:ph type="title"/>
          </p:nvPr>
        </p:nvSpPr>
        <p:spPr/>
        <p:txBody>
          <a:bodyPr/>
          <a:lstStyle/>
          <a:p>
            <a:r>
              <a:rPr lang="en-US" dirty="0"/>
              <a:t>Rock Music</a:t>
            </a:r>
          </a:p>
        </p:txBody>
      </p:sp>
      <p:sp>
        <p:nvSpPr>
          <p:cNvPr id="3" name="Content Placeholder 2">
            <a:extLst>
              <a:ext uri="{FF2B5EF4-FFF2-40B4-BE49-F238E27FC236}">
                <a16:creationId xmlns:a16="http://schemas.microsoft.com/office/drawing/2014/main" id="{A820118D-CDEB-5BF6-F9C5-F3EBD42FA01B}"/>
              </a:ext>
            </a:extLst>
          </p:cNvPr>
          <p:cNvSpPr>
            <a:spLocks noGrp="1"/>
          </p:cNvSpPr>
          <p:nvPr>
            <p:ph idx="1"/>
          </p:nvPr>
        </p:nvSpPr>
        <p:spPr>
          <a:xfrm>
            <a:off x="567160" y="934374"/>
            <a:ext cx="11227444" cy="3070467"/>
          </a:xfrm>
        </p:spPr>
        <p:txBody>
          <a:bodyPr/>
          <a:lstStyle/>
          <a:p>
            <a:pPr marL="0" indent="0" algn="ctr">
              <a:spcAft>
                <a:spcPts val="1200"/>
              </a:spcAft>
              <a:buNone/>
            </a:pPr>
            <a:r>
              <a:rPr lang="en-US" sz="2700" dirty="0"/>
              <a:t>Unlike “tonality” and “meter,” genre labels are created by critics and the record industry and maintained by musicologists.</a:t>
            </a:r>
          </a:p>
          <a:p>
            <a:pPr marL="0" indent="0" algn="ctr">
              <a:spcAft>
                <a:spcPts val="1200"/>
              </a:spcAft>
              <a:buNone/>
            </a:pPr>
            <a:r>
              <a:rPr lang="en-US" sz="2700" dirty="0"/>
              <a:t>So:</a:t>
            </a:r>
          </a:p>
          <a:p>
            <a:pPr marL="0" indent="0" algn="ctr">
              <a:spcAft>
                <a:spcPts val="1200"/>
              </a:spcAft>
              <a:buNone/>
            </a:pPr>
            <a:r>
              <a:rPr lang="en-US" sz="2700" dirty="0"/>
              <a:t>(Q) Are music theorists responsible for the antiblackness of “rock”?</a:t>
            </a:r>
          </a:p>
          <a:p>
            <a:pPr marL="514350" indent="-514350" algn="ctr">
              <a:spcAft>
                <a:spcPts val="1200"/>
              </a:spcAft>
              <a:buAutoNum type="alphaUcParenBoth"/>
            </a:pPr>
            <a:r>
              <a:rPr lang="en-US" sz="2700" dirty="0"/>
              <a:t> When “rock” is understood to refer to </a:t>
            </a:r>
            <a:r>
              <a:rPr lang="en-US" sz="2700" b="1" dirty="0"/>
              <a:t>features of the music.</a:t>
            </a:r>
          </a:p>
          <a:p>
            <a:pPr marL="0" indent="0" algn="ctr">
              <a:spcAft>
                <a:spcPts val="1200"/>
              </a:spcAft>
              <a:buNone/>
            </a:pPr>
            <a:endParaRPr lang="en-US" sz="2700" dirty="0"/>
          </a:p>
          <a:p>
            <a:pPr marL="0" indent="0" algn="ctr">
              <a:spcAft>
                <a:spcPts val="1200"/>
              </a:spcAft>
              <a:buNone/>
            </a:pPr>
            <a:endParaRPr lang="en-US" dirty="0"/>
          </a:p>
        </p:txBody>
      </p:sp>
      <p:sp>
        <p:nvSpPr>
          <p:cNvPr id="4" name="Date Placeholder 3">
            <a:extLst>
              <a:ext uri="{FF2B5EF4-FFF2-40B4-BE49-F238E27FC236}">
                <a16:creationId xmlns:a16="http://schemas.microsoft.com/office/drawing/2014/main" id="{370FC91A-F19F-8D91-34AD-897924163E30}"/>
              </a:ext>
            </a:extLst>
          </p:cNvPr>
          <p:cNvSpPr>
            <a:spLocks noGrp="1"/>
          </p:cNvSpPr>
          <p:nvPr>
            <p:ph type="dt" sz="half" idx="10"/>
          </p:nvPr>
        </p:nvSpPr>
        <p:spPr/>
        <p:txBody>
          <a:bodyPr/>
          <a:lstStyle/>
          <a:p>
            <a:r>
              <a:rPr lang="en-US"/>
              <a:t>Northeastern Leading Voices Mar. 2026</a:t>
            </a:r>
            <a:endParaRPr lang="en-US" dirty="0"/>
          </a:p>
        </p:txBody>
      </p:sp>
      <p:sp>
        <p:nvSpPr>
          <p:cNvPr id="5" name="Footer Placeholder 4">
            <a:extLst>
              <a:ext uri="{FF2B5EF4-FFF2-40B4-BE49-F238E27FC236}">
                <a16:creationId xmlns:a16="http://schemas.microsoft.com/office/drawing/2014/main" id="{4FFC958E-91DA-1431-E006-995F8F16DF9B}"/>
              </a:ext>
            </a:extLst>
          </p:cNvPr>
          <p:cNvSpPr>
            <a:spLocks noGrp="1"/>
          </p:cNvSpPr>
          <p:nvPr>
            <p:ph type="ftr" sz="quarter" idx="11"/>
          </p:nvPr>
        </p:nvSpPr>
        <p:spPr/>
        <p:txBody>
          <a:bodyPr/>
          <a:lstStyle/>
          <a:p>
            <a:r>
              <a:rPr lang="en-US"/>
              <a:t>Antiblackness in Foundational Concepts</a:t>
            </a:r>
            <a:endParaRPr lang="en-US" dirty="0"/>
          </a:p>
        </p:txBody>
      </p:sp>
      <p:sp>
        <p:nvSpPr>
          <p:cNvPr id="6" name="Slide Number Placeholder 5">
            <a:extLst>
              <a:ext uri="{FF2B5EF4-FFF2-40B4-BE49-F238E27FC236}">
                <a16:creationId xmlns:a16="http://schemas.microsoft.com/office/drawing/2014/main" id="{6A04B968-AB58-1E13-33A9-5504388828D1}"/>
              </a:ext>
            </a:extLst>
          </p:cNvPr>
          <p:cNvSpPr>
            <a:spLocks noGrp="1"/>
          </p:cNvSpPr>
          <p:nvPr>
            <p:ph type="sldNum" sz="quarter" idx="12"/>
          </p:nvPr>
        </p:nvSpPr>
        <p:spPr/>
        <p:txBody>
          <a:bodyPr/>
          <a:lstStyle/>
          <a:p>
            <a:r>
              <a:rPr lang="en-US">
                <a:latin typeface="Century" panose="02040604050505020304" pitchFamily="18" charset="0"/>
              </a:rPr>
              <a:t>Jason Yust, Boston Univ.          </a:t>
            </a:r>
            <a:fld id="{6950D593-2953-924C-A0DA-F3B17E0E49C7}" type="slidenum">
              <a:rPr lang="en-US" smtClean="0">
                <a:latin typeface="Century" panose="02040604050505020304" pitchFamily="18" charset="0"/>
              </a:rPr>
              <a:pPr/>
              <a:t>46</a:t>
            </a:fld>
            <a:endParaRPr lang="en-US" dirty="0">
              <a:latin typeface="Century" panose="02040604050505020304" pitchFamily="18" charset="0"/>
            </a:endParaRPr>
          </a:p>
        </p:txBody>
      </p:sp>
      <p:sp>
        <p:nvSpPr>
          <p:cNvPr id="7" name="TextBox 6">
            <a:extLst>
              <a:ext uri="{FF2B5EF4-FFF2-40B4-BE49-F238E27FC236}">
                <a16:creationId xmlns:a16="http://schemas.microsoft.com/office/drawing/2014/main" id="{C295A1F0-36B2-0DB2-1C9E-0B38706900E9}"/>
              </a:ext>
            </a:extLst>
          </p:cNvPr>
          <p:cNvSpPr txBox="1"/>
          <p:nvPr/>
        </p:nvSpPr>
        <p:spPr>
          <a:xfrm>
            <a:off x="838200" y="4004841"/>
            <a:ext cx="10515600" cy="1831271"/>
          </a:xfrm>
          <a:prstGeom prst="rect">
            <a:avLst/>
          </a:prstGeom>
          <a:noFill/>
        </p:spPr>
        <p:txBody>
          <a:bodyPr wrap="square" rtlCol="0">
            <a:spAutoFit/>
          </a:bodyPr>
          <a:lstStyle/>
          <a:p>
            <a:pPr marL="457200" indent="-457200">
              <a:spcAft>
                <a:spcPts val="600"/>
              </a:spcAft>
            </a:pPr>
            <a:r>
              <a:rPr lang="en-US" sz="2700" dirty="0">
                <a:latin typeface="Century" panose="02040604050505020304" pitchFamily="18" charset="0"/>
                <a:cs typeface="Calibri" panose="020F0502020204030204" pitchFamily="34" charset="0"/>
              </a:rPr>
              <a:t>• Music theorists have developed analytical techniques specifically for “rock.”</a:t>
            </a:r>
          </a:p>
          <a:p>
            <a:pPr marL="457200" indent="-457200">
              <a:spcAft>
                <a:spcPts val="600"/>
              </a:spcAft>
            </a:pPr>
            <a:r>
              <a:rPr lang="en-US" sz="2700" dirty="0">
                <a:latin typeface="Century" panose="02040604050505020304" pitchFamily="18" charset="0"/>
                <a:cs typeface="Calibri" panose="020F0502020204030204" pitchFamily="34" charset="0"/>
              </a:rPr>
              <a:t>• Prominent recent books by music theorists claim that “rock” is a distinct </a:t>
            </a:r>
            <a:r>
              <a:rPr lang="en-US" sz="2700" b="1" dirty="0">
                <a:latin typeface="Century" panose="02040604050505020304" pitchFamily="18" charset="0"/>
                <a:cs typeface="Calibri" panose="020F0502020204030204" pitchFamily="34" charset="0"/>
              </a:rPr>
              <a:t>musical language.</a:t>
            </a:r>
            <a:endParaRPr lang="en-US" sz="2700" dirty="0">
              <a:latin typeface="Century" panose="02040604050505020304" pitchFamily="18" charset="0"/>
              <a:cs typeface="Calibri" panose="020F0502020204030204" pitchFamily="34" charset="0"/>
            </a:endParaRPr>
          </a:p>
        </p:txBody>
      </p:sp>
    </p:spTree>
    <p:extLst>
      <p:ext uri="{BB962C8B-B14F-4D97-AF65-F5344CB8AC3E}">
        <p14:creationId xmlns:p14="http://schemas.microsoft.com/office/powerpoint/2010/main" val="317059481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B71FA8-4B0F-650D-9173-7EAB5BED86E4}"/>
              </a:ext>
            </a:extLst>
          </p:cNvPr>
          <p:cNvSpPr>
            <a:spLocks noGrp="1"/>
          </p:cNvSpPr>
          <p:nvPr>
            <p:ph type="title"/>
          </p:nvPr>
        </p:nvSpPr>
        <p:spPr/>
        <p:txBody>
          <a:bodyPr/>
          <a:lstStyle/>
          <a:p>
            <a:r>
              <a:rPr lang="en-US" dirty="0"/>
              <a:t>Theory and “Rock” Music</a:t>
            </a:r>
          </a:p>
        </p:txBody>
      </p:sp>
      <p:pic>
        <p:nvPicPr>
          <p:cNvPr id="8" name="Content Placeholder 7" descr="A book cover with text&#10;&#10;AI-generated content may be incorrect.">
            <a:extLst>
              <a:ext uri="{FF2B5EF4-FFF2-40B4-BE49-F238E27FC236}">
                <a16:creationId xmlns:a16="http://schemas.microsoft.com/office/drawing/2014/main" id="{C8EFF51C-25C5-CFC5-0C11-BE42FB56709B}"/>
              </a:ext>
            </a:extLst>
          </p:cNvPr>
          <p:cNvPicPr>
            <a:picLocks noGrp="1" noChangeAspect="1"/>
          </p:cNvPicPr>
          <p:nvPr>
            <p:ph idx="1"/>
          </p:nvPr>
        </p:nvPicPr>
        <p:blipFill>
          <a:blip r:embed="rId2"/>
          <a:stretch>
            <a:fillRect/>
          </a:stretch>
        </p:blipFill>
        <p:spPr>
          <a:xfrm>
            <a:off x="308112" y="794903"/>
            <a:ext cx="3273287" cy="5209317"/>
          </a:xfrm>
          <a:prstGeom prst="rect">
            <a:avLst/>
          </a:prstGeom>
        </p:spPr>
      </p:pic>
      <p:sp>
        <p:nvSpPr>
          <p:cNvPr id="4" name="Date Placeholder 3">
            <a:extLst>
              <a:ext uri="{FF2B5EF4-FFF2-40B4-BE49-F238E27FC236}">
                <a16:creationId xmlns:a16="http://schemas.microsoft.com/office/drawing/2014/main" id="{63716BEF-0AD5-E262-B524-6CAFA3AC5C00}"/>
              </a:ext>
            </a:extLst>
          </p:cNvPr>
          <p:cNvSpPr>
            <a:spLocks noGrp="1"/>
          </p:cNvSpPr>
          <p:nvPr>
            <p:ph type="dt" sz="half" idx="10"/>
          </p:nvPr>
        </p:nvSpPr>
        <p:spPr/>
        <p:txBody>
          <a:bodyPr/>
          <a:lstStyle/>
          <a:p>
            <a:r>
              <a:rPr lang="en-US"/>
              <a:t>Northeastern Leading Voices Mar. 2026</a:t>
            </a:r>
            <a:endParaRPr lang="en-US" dirty="0"/>
          </a:p>
        </p:txBody>
      </p:sp>
      <p:sp>
        <p:nvSpPr>
          <p:cNvPr id="5" name="Footer Placeholder 4">
            <a:extLst>
              <a:ext uri="{FF2B5EF4-FFF2-40B4-BE49-F238E27FC236}">
                <a16:creationId xmlns:a16="http://schemas.microsoft.com/office/drawing/2014/main" id="{051B6EE6-456B-5C47-2E14-48E5F9886168}"/>
              </a:ext>
            </a:extLst>
          </p:cNvPr>
          <p:cNvSpPr>
            <a:spLocks noGrp="1"/>
          </p:cNvSpPr>
          <p:nvPr>
            <p:ph type="ftr" sz="quarter" idx="11"/>
          </p:nvPr>
        </p:nvSpPr>
        <p:spPr/>
        <p:txBody>
          <a:bodyPr/>
          <a:lstStyle/>
          <a:p>
            <a:r>
              <a:rPr lang="en-US"/>
              <a:t>Antiblackness in Foundational Concepts</a:t>
            </a:r>
            <a:endParaRPr lang="en-US" dirty="0"/>
          </a:p>
        </p:txBody>
      </p:sp>
      <p:sp>
        <p:nvSpPr>
          <p:cNvPr id="6" name="Slide Number Placeholder 5">
            <a:extLst>
              <a:ext uri="{FF2B5EF4-FFF2-40B4-BE49-F238E27FC236}">
                <a16:creationId xmlns:a16="http://schemas.microsoft.com/office/drawing/2014/main" id="{F9B453A8-9D69-2E22-B3B7-422C48EC6643}"/>
              </a:ext>
            </a:extLst>
          </p:cNvPr>
          <p:cNvSpPr>
            <a:spLocks noGrp="1"/>
          </p:cNvSpPr>
          <p:nvPr>
            <p:ph type="sldNum" sz="quarter" idx="12"/>
          </p:nvPr>
        </p:nvSpPr>
        <p:spPr/>
        <p:txBody>
          <a:bodyPr/>
          <a:lstStyle/>
          <a:p>
            <a:r>
              <a:rPr lang="en-US">
                <a:latin typeface="Century" panose="02040604050505020304" pitchFamily="18" charset="0"/>
              </a:rPr>
              <a:t>Jason Yust, Boston Univ.          </a:t>
            </a:r>
            <a:fld id="{6950D593-2953-924C-A0DA-F3B17E0E49C7}" type="slidenum">
              <a:rPr lang="en-US" smtClean="0">
                <a:latin typeface="Century" panose="02040604050505020304" pitchFamily="18" charset="0"/>
              </a:rPr>
              <a:pPr/>
              <a:t>47</a:t>
            </a:fld>
            <a:endParaRPr lang="en-US" dirty="0">
              <a:latin typeface="Century" panose="02040604050505020304" pitchFamily="18" charset="0"/>
            </a:endParaRPr>
          </a:p>
        </p:txBody>
      </p:sp>
      <p:pic>
        <p:nvPicPr>
          <p:cNvPr id="7" name="Picture 6">
            <a:extLst>
              <a:ext uri="{FF2B5EF4-FFF2-40B4-BE49-F238E27FC236}">
                <a16:creationId xmlns:a16="http://schemas.microsoft.com/office/drawing/2014/main" id="{A2933FA7-258F-B7BE-9F9E-E2645EF58E3A}"/>
              </a:ext>
            </a:extLst>
          </p:cNvPr>
          <p:cNvPicPr>
            <a:picLocks noChangeAspect="1"/>
          </p:cNvPicPr>
          <p:nvPr/>
        </p:nvPicPr>
        <p:blipFill>
          <a:blip r:embed="rId3"/>
          <a:stretch>
            <a:fillRect/>
          </a:stretch>
        </p:blipFill>
        <p:spPr>
          <a:xfrm>
            <a:off x="8356600" y="843169"/>
            <a:ext cx="3617646" cy="5171661"/>
          </a:xfrm>
          <a:prstGeom prst="rect">
            <a:avLst/>
          </a:prstGeom>
        </p:spPr>
      </p:pic>
      <p:sp>
        <p:nvSpPr>
          <p:cNvPr id="11" name="TextBox 10">
            <a:extLst>
              <a:ext uri="{FF2B5EF4-FFF2-40B4-BE49-F238E27FC236}">
                <a16:creationId xmlns:a16="http://schemas.microsoft.com/office/drawing/2014/main" id="{F3864DF1-D5FB-0C01-F933-939DA8033141}"/>
              </a:ext>
            </a:extLst>
          </p:cNvPr>
          <p:cNvSpPr txBox="1"/>
          <p:nvPr/>
        </p:nvSpPr>
        <p:spPr>
          <a:xfrm>
            <a:off x="1252899" y="1008249"/>
            <a:ext cx="1383712" cy="738664"/>
          </a:xfrm>
          <a:prstGeom prst="rect">
            <a:avLst/>
          </a:prstGeom>
          <a:noFill/>
        </p:spPr>
        <p:txBody>
          <a:bodyPr wrap="none" rtlCol="0">
            <a:spAutoFit/>
          </a:bodyPr>
          <a:lstStyle/>
          <a:p>
            <a:pPr algn="l"/>
            <a:r>
              <a:rPr lang="en-US" sz="4200" b="1" dirty="0">
                <a:latin typeface="Century" panose="02040604050505020304" pitchFamily="18" charset="0"/>
                <a:cs typeface="Calibri" panose="020F0502020204030204" pitchFamily="34" charset="0"/>
              </a:rPr>
              <a:t>2018</a:t>
            </a:r>
          </a:p>
        </p:txBody>
      </p:sp>
      <p:sp>
        <p:nvSpPr>
          <p:cNvPr id="12" name="TextBox 11">
            <a:extLst>
              <a:ext uri="{FF2B5EF4-FFF2-40B4-BE49-F238E27FC236}">
                <a16:creationId xmlns:a16="http://schemas.microsoft.com/office/drawing/2014/main" id="{A3372D3C-5CF5-F9B5-EB16-DA07D3987BCF}"/>
              </a:ext>
            </a:extLst>
          </p:cNvPr>
          <p:cNvSpPr txBox="1"/>
          <p:nvPr/>
        </p:nvSpPr>
        <p:spPr>
          <a:xfrm>
            <a:off x="9571399" y="4183249"/>
            <a:ext cx="1383712" cy="738664"/>
          </a:xfrm>
          <a:prstGeom prst="rect">
            <a:avLst/>
          </a:prstGeom>
          <a:noFill/>
        </p:spPr>
        <p:txBody>
          <a:bodyPr wrap="none" rtlCol="0">
            <a:spAutoFit/>
          </a:bodyPr>
          <a:lstStyle/>
          <a:p>
            <a:pPr algn="l"/>
            <a:r>
              <a:rPr lang="en-US" sz="4200" b="1" dirty="0">
                <a:latin typeface="Century" panose="02040604050505020304" pitchFamily="18" charset="0"/>
                <a:cs typeface="Calibri" panose="020F0502020204030204" pitchFamily="34" charset="0"/>
              </a:rPr>
              <a:t>2020</a:t>
            </a:r>
          </a:p>
        </p:txBody>
      </p:sp>
      <p:sp>
        <p:nvSpPr>
          <p:cNvPr id="13" name="TextBox 12">
            <a:extLst>
              <a:ext uri="{FF2B5EF4-FFF2-40B4-BE49-F238E27FC236}">
                <a16:creationId xmlns:a16="http://schemas.microsoft.com/office/drawing/2014/main" id="{DBBBFD15-2F34-9780-387B-67A9DE9A2AEB}"/>
              </a:ext>
            </a:extLst>
          </p:cNvPr>
          <p:cNvSpPr txBox="1"/>
          <p:nvPr/>
        </p:nvSpPr>
        <p:spPr>
          <a:xfrm>
            <a:off x="3835402" y="769503"/>
            <a:ext cx="4216398" cy="4247317"/>
          </a:xfrm>
          <a:prstGeom prst="rect">
            <a:avLst/>
          </a:prstGeom>
          <a:noFill/>
        </p:spPr>
        <p:txBody>
          <a:bodyPr wrap="square" rtlCol="0">
            <a:spAutoFit/>
          </a:bodyPr>
          <a:lstStyle/>
          <a:p>
            <a:pPr algn="l"/>
            <a:r>
              <a:rPr lang="en-US" sz="2700" dirty="0">
                <a:latin typeface="Century" panose="02040604050505020304" pitchFamily="18" charset="0"/>
                <a:cs typeface="Calibri" panose="020F0502020204030204" pitchFamily="34" charset="0"/>
              </a:rPr>
              <a:t>Popular music is an increasingly common subject of music theory.</a:t>
            </a:r>
          </a:p>
          <a:p>
            <a:pPr algn="l"/>
            <a:endParaRPr lang="en-US" sz="2700" dirty="0">
              <a:latin typeface="Century" panose="02040604050505020304" pitchFamily="18" charset="0"/>
              <a:cs typeface="Calibri" panose="020F0502020204030204" pitchFamily="34" charset="0"/>
            </a:endParaRPr>
          </a:p>
          <a:p>
            <a:pPr algn="l"/>
            <a:r>
              <a:rPr lang="en-US" sz="2700" dirty="0">
                <a:latin typeface="Century" panose="02040604050505020304" pitchFamily="18" charset="0"/>
                <a:cs typeface="Calibri" panose="020F0502020204030204" pitchFamily="34" charset="0"/>
              </a:rPr>
              <a:t>A crucial premise of music of this is that there is a </a:t>
            </a:r>
            <a:r>
              <a:rPr lang="en-US" sz="2700" b="1" dirty="0">
                <a:solidFill>
                  <a:srgbClr val="C00000"/>
                </a:solidFill>
                <a:latin typeface="Century" panose="02040604050505020304" pitchFamily="18" charset="0"/>
                <a:cs typeface="Calibri" panose="020F0502020204030204" pitchFamily="34" charset="0"/>
              </a:rPr>
              <a:t>language </a:t>
            </a:r>
            <a:r>
              <a:rPr lang="en-US" sz="2700" dirty="0">
                <a:latin typeface="Century" panose="02040604050505020304" pitchFamily="18" charset="0"/>
                <a:cs typeface="Calibri" panose="020F0502020204030204" pitchFamily="34" charset="0"/>
              </a:rPr>
              <a:t>(esp. a </a:t>
            </a:r>
            <a:r>
              <a:rPr lang="en-US" sz="2700" i="1" dirty="0">
                <a:latin typeface="Century" panose="02040604050505020304" pitchFamily="18" charset="0"/>
                <a:cs typeface="Calibri" panose="020F0502020204030204" pitchFamily="34" charset="0"/>
              </a:rPr>
              <a:t>harmonic</a:t>
            </a:r>
            <a:r>
              <a:rPr lang="en-US" sz="2700" dirty="0">
                <a:latin typeface="Century" panose="02040604050505020304" pitchFamily="18" charset="0"/>
                <a:cs typeface="Calibri" panose="020F0502020204030204" pitchFamily="34" charset="0"/>
              </a:rPr>
              <a:t> language)</a:t>
            </a:r>
            <a:r>
              <a:rPr lang="en-US" sz="2700" b="1" dirty="0">
                <a:solidFill>
                  <a:srgbClr val="C00000"/>
                </a:solidFill>
                <a:latin typeface="Century" panose="02040604050505020304" pitchFamily="18" charset="0"/>
                <a:cs typeface="Calibri" panose="020F0502020204030204" pitchFamily="34" charset="0"/>
              </a:rPr>
              <a:t> </a:t>
            </a:r>
            <a:br>
              <a:rPr lang="en-US" sz="2700" b="1" dirty="0">
                <a:solidFill>
                  <a:srgbClr val="C00000"/>
                </a:solidFill>
                <a:latin typeface="Century" panose="02040604050505020304" pitchFamily="18" charset="0"/>
                <a:cs typeface="Calibri" panose="020F0502020204030204" pitchFamily="34" charset="0"/>
              </a:rPr>
            </a:br>
            <a:r>
              <a:rPr lang="en-US" sz="2700" b="1" dirty="0">
                <a:solidFill>
                  <a:srgbClr val="C00000"/>
                </a:solidFill>
                <a:latin typeface="Century" panose="02040604050505020304" pitchFamily="18" charset="0"/>
                <a:cs typeface="Calibri" panose="020F0502020204030204" pitchFamily="34" charset="0"/>
              </a:rPr>
              <a:t>of “rock” music</a:t>
            </a:r>
            <a:endParaRPr lang="en-US" sz="2700" dirty="0">
              <a:solidFill>
                <a:srgbClr val="C00000"/>
              </a:solidFill>
              <a:latin typeface="Century" panose="02040604050505020304" pitchFamily="18" charset="0"/>
              <a:cs typeface="Calibri" panose="020F0502020204030204" pitchFamily="34" charset="0"/>
            </a:endParaRPr>
          </a:p>
          <a:p>
            <a:pPr algn="l"/>
            <a:endParaRPr lang="en-US" sz="2700" dirty="0">
              <a:latin typeface="Century" panose="02040604050505020304" pitchFamily="18" charset="0"/>
              <a:cs typeface="Calibri" panose="020F0502020204030204" pitchFamily="34" charset="0"/>
            </a:endParaRPr>
          </a:p>
        </p:txBody>
      </p:sp>
    </p:spTree>
    <p:extLst>
      <p:ext uri="{BB962C8B-B14F-4D97-AF65-F5344CB8AC3E}">
        <p14:creationId xmlns:p14="http://schemas.microsoft.com/office/powerpoint/2010/main" val="298011826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652302-E5B6-9CDF-04CB-8C1B6DC0D7D6}"/>
              </a:ext>
            </a:extLst>
          </p:cNvPr>
          <p:cNvSpPr>
            <a:spLocks noGrp="1"/>
          </p:cNvSpPr>
          <p:nvPr>
            <p:ph type="title"/>
          </p:nvPr>
        </p:nvSpPr>
        <p:spPr/>
        <p:txBody>
          <a:bodyPr/>
          <a:lstStyle/>
          <a:p>
            <a:r>
              <a:rPr lang="en-US" dirty="0"/>
              <a:t>But . . . What is Rock Music? </a:t>
            </a:r>
          </a:p>
        </p:txBody>
      </p:sp>
      <p:sp>
        <p:nvSpPr>
          <p:cNvPr id="3" name="Content Placeholder 2">
            <a:extLst>
              <a:ext uri="{FF2B5EF4-FFF2-40B4-BE49-F238E27FC236}">
                <a16:creationId xmlns:a16="http://schemas.microsoft.com/office/drawing/2014/main" id="{9BBD0D58-95EA-60E6-B2DC-DB67ECFCF171}"/>
              </a:ext>
            </a:extLst>
          </p:cNvPr>
          <p:cNvSpPr>
            <a:spLocks noGrp="1"/>
          </p:cNvSpPr>
          <p:nvPr>
            <p:ph idx="1"/>
          </p:nvPr>
        </p:nvSpPr>
        <p:spPr>
          <a:xfrm>
            <a:off x="838200" y="936171"/>
            <a:ext cx="10515600" cy="5240792"/>
          </a:xfrm>
        </p:spPr>
        <p:txBody>
          <a:bodyPr/>
          <a:lstStyle/>
          <a:p>
            <a:pPr marL="0" indent="0">
              <a:buNone/>
            </a:pPr>
            <a:r>
              <a:rPr lang="en-US" dirty="0"/>
              <a:t>“[This question] is highly problematic, and I shall begin by refusing to offer a definition, in the belief that all readers will bring with them commonsense, and highly diverse understandings of what ‘rock’ is to them.” </a:t>
            </a:r>
          </a:p>
          <a:p>
            <a:pPr marL="0" indent="0">
              <a:buNone/>
            </a:pPr>
            <a:r>
              <a:rPr lang="en-US" i="1" dirty="0"/>
              <a:t>Rock: The Primary Text</a:t>
            </a:r>
            <a:r>
              <a:rPr lang="en-US" dirty="0"/>
              <a:t> (Moore and Martin 2018)</a:t>
            </a:r>
            <a:endParaRPr lang="en-US" i="1" dirty="0"/>
          </a:p>
        </p:txBody>
      </p:sp>
      <p:sp>
        <p:nvSpPr>
          <p:cNvPr id="4" name="Date Placeholder 3">
            <a:extLst>
              <a:ext uri="{FF2B5EF4-FFF2-40B4-BE49-F238E27FC236}">
                <a16:creationId xmlns:a16="http://schemas.microsoft.com/office/drawing/2014/main" id="{FB6699C9-5CCE-2EC9-9945-21F6ABB85C61}"/>
              </a:ext>
            </a:extLst>
          </p:cNvPr>
          <p:cNvSpPr>
            <a:spLocks noGrp="1"/>
          </p:cNvSpPr>
          <p:nvPr>
            <p:ph type="dt" sz="half" idx="10"/>
          </p:nvPr>
        </p:nvSpPr>
        <p:spPr/>
        <p:txBody>
          <a:bodyPr/>
          <a:lstStyle/>
          <a:p>
            <a:r>
              <a:rPr lang="en-US"/>
              <a:t>Northeastern Leading Voices Mar. 2026</a:t>
            </a:r>
            <a:endParaRPr lang="en-US" dirty="0"/>
          </a:p>
        </p:txBody>
      </p:sp>
      <p:sp>
        <p:nvSpPr>
          <p:cNvPr id="5" name="Footer Placeholder 4">
            <a:extLst>
              <a:ext uri="{FF2B5EF4-FFF2-40B4-BE49-F238E27FC236}">
                <a16:creationId xmlns:a16="http://schemas.microsoft.com/office/drawing/2014/main" id="{98DD7010-6724-7079-48BD-67C23E9512E0}"/>
              </a:ext>
            </a:extLst>
          </p:cNvPr>
          <p:cNvSpPr>
            <a:spLocks noGrp="1"/>
          </p:cNvSpPr>
          <p:nvPr>
            <p:ph type="ftr" sz="quarter" idx="11"/>
          </p:nvPr>
        </p:nvSpPr>
        <p:spPr/>
        <p:txBody>
          <a:bodyPr/>
          <a:lstStyle/>
          <a:p>
            <a:r>
              <a:rPr lang="en-US"/>
              <a:t>Antiblackness in Foundational Concepts</a:t>
            </a:r>
            <a:endParaRPr lang="en-US" dirty="0"/>
          </a:p>
        </p:txBody>
      </p:sp>
      <p:sp>
        <p:nvSpPr>
          <p:cNvPr id="6" name="Slide Number Placeholder 5">
            <a:extLst>
              <a:ext uri="{FF2B5EF4-FFF2-40B4-BE49-F238E27FC236}">
                <a16:creationId xmlns:a16="http://schemas.microsoft.com/office/drawing/2014/main" id="{7C1DB139-81AF-0B6F-F843-8C85CA1E314D}"/>
              </a:ext>
            </a:extLst>
          </p:cNvPr>
          <p:cNvSpPr>
            <a:spLocks noGrp="1"/>
          </p:cNvSpPr>
          <p:nvPr>
            <p:ph type="sldNum" sz="quarter" idx="12"/>
          </p:nvPr>
        </p:nvSpPr>
        <p:spPr/>
        <p:txBody>
          <a:bodyPr/>
          <a:lstStyle/>
          <a:p>
            <a:r>
              <a:rPr lang="en-US">
                <a:latin typeface="Century" panose="02040604050505020304" pitchFamily="18" charset="0"/>
              </a:rPr>
              <a:t>Jason Yust, Boston Univ.          </a:t>
            </a:r>
            <a:fld id="{6950D593-2953-924C-A0DA-F3B17E0E49C7}" type="slidenum">
              <a:rPr lang="en-US" smtClean="0">
                <a:latin typeface="Century" panose="02040604050505020304" pitchFamily="18" charset="0"/>
              </a:rPr>
              <a:pPr/>
              <a:t>48</a:t>
            </a:fld>
            <a:endParaRPr lang="en-US" dirty="0">
              <a:latin typeface="Century" panose="02040604050505020304" pitchFamily="18" charset="0"/>
            </a:endParaRPr>
          </a:p>
        </p:txBody>
      </p:sp>
    </p:spTree>
    <p:extLst>
      <p:ext uri="{BB962C8B-B14F-4D97-AF65-F5344CB8AC3E}">
        <p14:creationId xmlns:p14="http://schemas.microsoft.com/office/powerpoint/2010/main" val="328082167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2FB8EF-CBB8-6F45-444E-24BF3725BA53}"/>
              </a:ext>
            </a:extLst>
          </p:cNvPr>
          <p:cNvSpPr>
            <a:spLocks noGrp="1"/>
          </p:cNvSpPr>
          <p:nvPr>
            <p:ph type="title"/>
          </p:nvPr>
        </p:nvSpPr>
        <p:spPr/>
        <p:txBody>
          <a:bodyPr/>
          <a:lstStyle/>
          <a:p>
            <a:r>
              <a:rPr lang="en-US" dirty="0"/>
              <a:t>Defining “Rock”</a:t>
            </a:r>
          </a:p>
        </p:txBody>
      </p:sp>
      <p:sp>
        <p:nvSpPr>
          <p:cNvPr id="3" name="Content Placeholder 2">
            <a:extLst>
              <a:ext uri="{FF2B5EF4-FFF2-40B4-BE49-F238E27FC236}">
                <a16:creationId xmlns:a16="http://schemas.microsoft.com/office/drawing/2014/main" id="{D3AA6BED-239C-9C8D-BC8D-4FFD3D255DF1}"/>
              </a:ext>
            </a:extLst>
          </p:cNvPr>
          <p:cNvSpPr>
            <a:spLocks noGrp="1"/>
          </p:cNvSpPr>
          <p:nvPr>
            <p:ph idx="1"/>
          </p:nvPr>
        </p:nvSpPr>
        <p:spPr>
          <a:xfrm>
            <a:off x="587829" y="903514"/>
            <a:ext cx="11027227" cy="5273449"/>
          </a:xfrm>
        </p:spPr>
        <p:txBody>
          <a:bodyPr/>
          <a:lstStyle/>
          <a:p>
            <a:pPr marL="0" indent="0">
              <a:lnSpc>
                <a:spcPct val="100000"/>
              </a:lnSpc>
              <a:buNone/>
            </a:pPr>
            <a:r>
              <a:rPr lang="en-US" dirty="0"/>
              <a:t>Popularized by DJ Allan Freed in the 1950s </a:t>
            </a:r>
            <a:br>
              <a:rPr lang="en-US" dirty="0"/>
            </a:br>
            <a:r>
              <a:rPr lang="en-US" dirty="0"/>
              <a:t>Musically synonymous with “R&amp;B” without racial associations</a:t>
            </a:r>
          </a:p>
          <a:p>
            <a:pPr marL="0" indent="0">
              <a:lnSpc>
                <a:spcPct val="100000"/>
              </a:lnSpc>
              <a:buNone/>
            </a:pPr>
            <a:r>
              <a:rPr lang="en-US" dirty="0"/>
              <a:t>→ There was never any </a:t>
            </a:r>
            <a:r>
              <a:rPr lang="en-US" i="1" dirty="0"/>
              <a:t>musical</a:t>
            </a:r>
            <a:r>
              <a:rPr lang="en-US" dirty="0"/>
              <a:t> necessity to the term</a:t>
            </a:r>
            <a:br>
              <a:rPr lang="en-US" dirty="0"/>
            </a:br>
            <a:r>
              <a:rPr lang="en-US" dirty="0"/>
              <a:t>	Its original purpose was to </a:t>
            </a:r>
            <a:r>
              <a:rPr lang="en-US" b="1" dirty="0"/>
              <a:t>allow whites to play and listen to music created by African Americans.</a:t>
            </a:r>
            <a:endParaRPr lang="en-US" dirty="0"/>
          </a:p>
          <a:p>
            <a:pPr marL="0" indent="0">
              <a:lnSpc>
                <a:spcPct val="100000"/>
              </a:lnSpc>
              <a:buNone/>
            </a:pPr>
            <a:endParaRPr lang="en-US" dirty="0"/>
          </a:p>
          <a:p>
            <a:pPr marL="0" indent="0">
              <a:buNone/>
            </a:pPr>
            <a:r>
              <a:rPr lang="en-US" dirty="0"/>
              <a:t>	Its purpose remains to </a:t>
            </a:r>
            <a:r>
              <a:rPr lang="en-US" b="1" dirty="0"/>
              <a:t>put white musicians at the center of the story.</a:t>
            </a:r>
          </a:p>
          <a:p>
            <a:pPr marL="0" indent="0">
              <a:buNone/>
            </a:pPr>
            <a:endParaRPr lang="en-US" dirty="0"/>
          </a:p>
          <a:p>
            <a:pPr marL="0" indent="0">
              <a:buNone/>
            </a:pPr>
            <a:r>
              <a:rPr lang="en-US" dirty="0"/>
              <a:t>“You know the blues got sold . . . ” —Muddy Waters</a:t>
            </a:r>
          </a:p>
        </p:txBody>
      </p:sp>
      <p:sp>
        <p:nvSpPr>
          <p:cNvPr id="4" name="Date Placeholder 3">
            <a:extLst>
              <a:ext uri="{FF2B5EF4-FFF2-40B4-BE49-F238E27FC236}">
                <a16:creationId xmlns:a16="http://schemas.microsoft.com/office/drawing/2014/main" id="{DD0DD24C-D60D-6EA2-4EDB-776F54153B22}"/>
              </a:ext>
            </a:extLst>
          </p:cNvPr>
          <p:cNvSpPr>
            <a:spLocks noGrp="1"/>
          </p:cNvSpPr>
          <p:nvPr>
            <p:ph type="dt" sz="half" idx="10"/>
          </p:nvPr>
        </p:nvSpPr>
        <p:spPr/>
        <p:txBody>
          <a:bodyPr/>
          <a:lstStyle/>
          <a:p>
            <a:r>
              <a:rPr lang="en-US"/>
              <a:t>Northeastern Leading Voices Mar. 2026</a:t>
            </a:r>
            <a:endParaRPr lang="en-US" dirty="0"/>
          </a:p>
        </p:txBody>
      </p:sp>
      <p:sp>
        <p:nvSpPr>
          <p:cNvPr id="5" name="Footer Placeholder 4">
            <a:extLst>
              <a:ext uri="{FF2B5EF4-FFF2-40B4-BE49-F238E27FC236}">
                <a16:creationId xmlns:a16="http://schemas.microsoft.com/office/drawing/2014/main" id="{40781994-FFDB-9AD8-FC40-E70AB907F500}"/>
              </a:ext>
            </a:extLst>
          </p:cNvPr>
          <p:cNvSpPr>
            <a:spLocks noGrp="1"/>
          </p:cNvSpPr>
          <p:nvPr>
            <p:ph type="ftr" sz="quarter" idx="11"/>
          </p:nvPr>
        </p:nvSpPr>
        <p:spPr/>
        <p:txBody>
          <a:bodyPr/>
          <a:lstStyle/>
          <a:p>
            <a:r>
              <a:rPr lang="en-US"/>
              <a:t>Antiblackness in Foundational Concepts</a:t>
            </a:r>
            <a:endParaRPr lang="en-US" dirty="0"/>
          </a:p>
        </p:txBody>
      </p:sp>
      <p:sp>
        <p:nvSpPr>
          <p:cNvPr id="6" name="Slide Number Placeholder 5">
            <a:extLst>
              <a:ext uri="{FF2B5EF4-FFF2-40B4-BE49-F238E27FC236}">
                <a16:creationId xmlns:a16="http://schemas.microsoft.com/office/drawing/2014/main" id="{C24EF6E0-C6E0-0C57-47FA-6D05600FE492}"/>
              </a:ext>
            </a:extLst>
          </p:cNvPr>
          <p:cNvSpPr>
            <a:spLocks noGrp="1"/>
          </p:cNvSpPr>
          <p:nvPr>
            <p:ph type="sldNum" sz="quarter" idx="12"/>
          </p:nvPr>
        </p:nvSpPr>
        <p:spPr/>
        <p:txBody>
          <a:bodyPr/>
          <a:lstStyle/>
          <a:p>
            <a:r>
              <a:rPr lang="en-US">
                <a:latin typeface="Century" panose="02040604050505020304" pitchFamily="18" charset="0"/>
              </a:rPr>
              <a:t>Jason Yust, Boston Univ.          </a:t>
            </a:r>
            <a:fld id="{6950D593-2953-924C-A0DA-F3B17E0E49C7}" type="slidenum">
              <a:rPr lang="en-US" smtClean="0">
                <a:latin typeface="Century" panose="02040604050505020304" pitchFamily="18" charset="0"/>
              </a:rPr>
              <a:pPr/>
              <a:t>49</a:t>
            </a:fld>
            <a:endParaRPr lang="en-US" dirty="0">
              <a:latin typeface="Century" panose="02040604050505020304" pitchFamily="18" charset="0"/>
            </a:endParaRPr>
          </a:p>
        </p:txBody>
      </p:sp>
    </p:spTree>
    <p:extLst>
      <p:ext uri="{BB962C8B-B14F-4D97-AF65-F5344CB8AC3E}">
        <p14:creationId xmlns:p14="http://schemas.microsoft.com/office/powerpoint/2010/main" val="2819171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EA0EC364-944B-9B87-ECB8-1C7139452BC9}"/>
              </a:ext>
            </a:extLst>
          </p:cNvPr>
          <p:cNvSpPr>
            <a:spLocks noGrp="1"/>
          </p:cNvSpPr>
          <p:nvPr>
            <p:ph type="dt" sz="half" idx="10"/>
          </p:nvPr>
        </p:nvSpPr>
        <p:spPr/>
        <p:txBody>
          <a:bodyPr/>
          <a:lstStyle/>
          <a:p>
            <a:r>
              <a:rPr lang="en-US"/>
              <a:t>Northeastern Leading Voices Mar. 2026</a:t>
            </a:r>
            <a:endParaRPr lang="en-US" dirty="0"/>
          </a:p>
        </p:txBody>
      </p:sp>
      <p:sp>
        <p:nvSpPr>
          <p:cNvPr id="5" name="Footer Placeholder 4">
            <a:extLst>
              <a:ext uri="{FF2B5EF4-FFF2-40B4-BE49-F238E27FC236}">
                <a16:creationId xmlns:a16="http://schemas.microsoft.com/office/drawing/2014/main" id="{0EF8E25A-358F-3145-8EC0-9C12E077B895}"/>
              </a:ext>
            </a:extLst>
          </p:cNvPr>
          <p:cNvSpPr>
            <a:spLocks noGrp="1"/>
          </p:cNvSpPr>
          <p:nvPr>
            <p:ph type="ftr" sz="quarter" idx="11"/>
          </p:nvPr>
        </p:nvSpPr>
        <p:spPr/>
        <p:txBody>
          <a:bodyPr/>
          <a:lstStyle/>
          <a:p>
            <a:r>
              <a:rPr lang="en-US"/>
              <a:t>Antiblackness in Foundational Concepts</a:t>
            </a:r>
            <a:endParaRPr lang="en-US" dirty="0"/>
          </a:p>
        </p:txBody>
      </p:sp>
      <p:sp>
        <p:nvSpPr>
          <p:cNvPr id="6" name="Slide Number Placeholder 5">
            <a:extLst>
              <a:ext uri="{FF2B5EF4-FFF2-40B4-BE49-F238E27FC236}">
                <a16:creationId xmlns:a16="http://schemas.microsoft.com/office/drawing/2014/main" id="{95CA1285-289A-7E47-BC3F-C2E471DB7A41}"/>
              </a:ext>
            </a:extLst>
          </p:cNvPr>
          <p:cNvSpPr>
            <a:spLocks noGrp="1"/>
          </p:cNvSpPr>
          <p:nvPr>
            <p:ph type="sldNum" sz="quarter" idx="12"/>
          </p:nvPr>
        </p:nvSpPr>
        <p:spPr/>
        <p:txBody>
          <a:bodyPr/>
          <a:lstStyle/>
          <a:p>
            <a:r>
              <a:rPr lang="en-US">
                <a:latin typeface="Century" panose="02040604050505020304" pitchFamily="18" charset="0"/>
              </a:rPr>
              <a:t>Jason Yust, Boston Univ.          </a:t>
            </a:r>
            <a:fld id="{6950D593-2953-924C-A0DA-F3B17E0E49C7}" type="slidenum">
              <a:rPr lang="en-US" smtClean="0">
                <a:latin typeface="Century" panose="02040604050505020304" pitchFamily="18" charset="0"/>
              </a:rPr>
              <a:pPr/>
              <a:t>5</a:t>
            </a:fld>
            <a:endParaRPr lang="en-US" dirty="0">
              <a:latin typeface="Century" panose="02040604050505020304" pitchFamily="18" charset="0"/>
            </a:endParaRPr>
          </a:p>
        </p:txBody>
      </p:sp>
      <p:sp>
        <p:nvSpPr>
          <p:cNvPr id="7" name="Rectangle 6">
            <a:extLst>
              <a:ext uri="{FF2B5EF4-FFF2-40B4-BE49-F238E27FC236}">
                <a16:creationId xmlns:a16="http://schemas.microsoft.com/office/drawing/2014/main" id="{27036FFC-3707-B5D8-4451-44B65A312F98}"/>
              </a:ext>
            </a:extLst>
          </p:cNvPr>
          <p:cNvSpPr/>
          <p:nvPr/>
        </p:nvSpPr>
        <p:spPr>
          <a:xfrm>
            <a:off x="6261710" y="469032"/>
            <a:ext cx="3447109" cy="153557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8" name="Picture 7">
            <a:extLst>
              <a:ext uri="{FF2B5EF4-FFF2-40B4-BE49-F238E27FC236}">
                <a16:creationId xmlns:a16="http://schemas.microsoft.com/office/drawing/2014/main" id="{DF9C70F9-0076-F760-1DFF-5E7528CFEFB8}"/>
              </a:ext>
            </a:extLst>
          </p:cNvPr>
          <p:cNvPicPr>
            <a:picLocks noChangeAspect="1"/>
          </p:cNvPicPr>
          <p:nvPr/>
        </p:nvPicPr>
        <p:blipFill>
          <a:blip r:embed="rId3"/>
          <a:srcRect b="56869"/>
          <a:stretch>
            <a:fillRect/>
          </a:stretch>
        </p:blipFill>
        <p:spPr>
          <a:xfrm>
            <a:off x="1902912" y="10491"/>
            <a:ext cx="4358799" cy="3128064"/>
          </a:xfrm>
          <a:prstGeom prst="rect">
            <a:avLst/>
          </a:prstGeom>
        </p:spPr>
      </p:pic>
      <p:pic>
        <p:nvPicPr>
          <p:cNvPr id="9" name="Picture 8">
            <a:extLst>
              <a:ext uri="{FF2B5EF4-FFF2-40B4-BE49-F238E27FC236}">
                <a16:creationId xmlns:a16="http://schemas.microsoft.com/office/drawing/2014/main" id="{5CADCFEA-1E11-456E-48B2-13826BC2572E}"/>
              </a:ext>
            </a:extLst>
          </p:cNvPr>
          <p:cNvPicPr>
            <a:picLocks noChangeAspect="1"/>
          </p:cNvPicPr>
          <p:nvPr/>
        </p:nvPicPr>
        <p:blipFill>
          <a:blip r:embed="rId3"/>
          <a:srcRect l="42182" t="84017" r="46865" b="12574"/>
          <a:stretch>
            <a:fillRect/>
          </a:stretch>
        </p:blipFill>
        <p:spPr>
          <a:xfrm>
            <a:off x="8537000" y="719873"/>
            <a:ext cx="1061082" cy="549480"/>
          </a:xfrm>
          <a:prstGeom prst="rect">
            <a:avLst/>
          </a:prstGeom>
        </p:spPr>
      </p:pic>
      <p:pic>
        <p:nvPicPr>
          <p:cNvPr id="10" name="Picture 9">
            <a:extLst>
              <a:ext uri="{FF2B5EF4-FFF2-40B4-BE49-F238E27FC236}">
                <a16:creationId xmlns:a16="http://schemas.microsoft.com/office/drawing/2014/main" id="{7DF280B4-79F0-345F-7A03-F97043BBDC14}"/>
              </a:ext>
            </a:extLst>
          </p:cNvPr>
          <p:cNvPicPr>
            <a:picLocks noChangeAspect="1"/>
          </p:cNvPicPr>
          <p:nvPr/>
        </p:nvPicPr>
        <p:blipFill>
          <a:blip r:embed="rId3"/>
          <a:srcRect l="28033" t="36992" r="32779" b="55937"/>
          <a:stretch>
            <a:fillRect/>
          </a:stretch>
        </p:blipFill>
        <p:spPr>
          <a:xfrm>
            <a:off x="6261711" y="541002"/>
            <a:ext cx="2426154" cy="728351"/>
          </a:xfrm>
          <a:prstGeom prst="rect">
            <a:avLst/>
          </a:prstGeom>
        </p:spPr>
      </p:pic>
      <p:sp>
        <p:nvSpPr>
          <p:cNvPr id="12" name="TextBox 11">
            <a:extLst>
              <a:ext uri="{FF2B5EF4-FFF2-40B4-BE49-F238E27FC236}">
                <a16:creationId xmlns:a16="http://schemas.microsoft.com/office/drawing/2014/main" id="{D6E97B28-73C7-F532-B7B4-13BD10E413E2}"/>
              </a:ext>
            </a:extLst>
          </p:cNvPr>
          <p:cNvSpPr txBox="1"/>
          <p:nvPr/>
        </p:nvSpPr>
        <p:spPr>
          <a:xfrm>
            <a:off x="6261709" y="1844187"/>
            <a:ext cx="5660362" cy="3970318"/>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marL="0" marR="0">
              <a:buNone/>
            </a:pPr>
            <a:r>
              <a:rPr lang="en-US" sz="2100" dirty="0">
                <a:effectLst/>
                <a:latin typeface="Garamond" panose="02020404030301010803" pitchFamily="18" charset="0"/>
                <a:ea typeface="Calibri" panose="020F0502020204030204" pitchFamily="34" charset="0"/>
                <a:cs typeface="Times New Roman" panose="02020603050405020304" pitchFamily="18" charset="0"/>
              </a:rPr>
              <a:t>If we examine the state of music or song among certain </a:t>
            </a:r>
            <a:r>
              <a:rPr lang="en-US" sz="2100" b="1" dirty="0">
                <a:solidFill>
                  <a:srgbClr val="FF0000"/>
                </a:solidFill>
                <a:effectLst/>
                <a:latin typeface="Garamond" panose="02020404030301010803" pitchFamily="18" charset="0"/>
                <a:ea typeface="Calibri" panose="020F0502020204030204" pitchFamily="34" charset="0"/>
                <a:cs typeface="Times New Roman" panose="02020603050405020304" pitchFamily="18" charset="0"/>
              </a:rPr>
              <a:t>populations still existing</a:t>
            </a:r>
            <a:r>
              <a:rPr lang="en-US" sz="2100" dirty="0">
                <a:effectLst/>
                <a:latin typeface="Garamond" panose="02020404030301010803" pitchFamily="18" charset="0"/>
                <a:ea typeface="Calibri" panose="020F0502020204030204" pitchFamily="34" charset="0"/>
                <a:cs typeface="Times New Roman" panose="02020603050405020304" pitchFamily="18" charset="0"/>
              </a:rPr>
              <a:t>, and analogous or </a:t>
            </a:r>
            <a:r>
              <a:rPr lang="en-US" sz="2100" b="1" dirty="0">
                <a:solidFill>
                  <a:srgbClr val="FF0000"/>
                </a:solidFill>
                <a:effectLst/>
                <a:latin typeface="Garamond" panose="02020404030301010803" pitchFamily="18" charset="0"/>
                <a:ea typeface="Calibri" panose="020F0502020204030204" pitchFamily="34" charset="0"/>
                <a:cs typeface="Times New Roman" panose="02020603050405020304" pitchFamily="18" charset="0"/>
              </a:rPr>
              <a:t>identical, in the form of the head</a:t>
            </a:r>
            <a:r>
              <a:rPr lang="en-US" sz="2100" dirty="0">
                <a:effectLst/>
                <a:latin typeface="Garamond" panose="02020404030301010803" pitchFamily="18" charset="0"/>
                <a:ea typeface="Calibri" panose="020F0502020204030204" pitchFamily="34" charset="0"/>
                <a:cs typeface="Times New Roman" panose="02020603050405020304" pitchFamily="18" charset="0"/>
              </a:rPr>
              <a:t>, to the races antediluvian or prior to historical times, whose skulls and traces of social state, we will be able, by these connections and by the number of the specimens, to come to </a:t>
            </a:r>
            <a:r>
              <a:rPr lang="en-US" sz="2100" b="1" dirty="0">
                <a:solidFill>
                  <a:srgbClr val="FF0000"/>
                </a:solidFill>
                <a:effectLst/>
                <a:latin typeface="Garamond" panose="02020404030301010803" pitchFamily="18" charset="0"/>
                <a:ea typeface="Calibri" panose="020F0502020204030204" pitchFamily="34" charset="0"/>
                <a:cs typeface="Times New Roman" panose="02020603050405020304" pitchFamily="18" charset="0"/>
              </a:rPr>
              <a:t>probable conclusions on what were the rudiments of the art at the first ages of the world</a:t>
            </a:r>
            <a:r>
              <a:rPr lang="en-US" sz="2100" dirty="0">
                <a:effectLst/>
                <a:latin typeface="Garamond" panose="02020404030301010803" pitchFamily="18" charset="0"/>
                <a:ea typeface="Calibri" panose="020F0502020204030204" pitchFamily="34" charset="0"/>
                <a:cs typeface="Times New Roman" panose="02020603050405020304" pitchFamily="18" charset="0"/>
              </a:rPr>
              <a:t>. Our studies on this subject will undoubtedly lead us to the discovery of the </a:t>
            </a:r>
            <a:r>
              <a:rPr lang="en-US" sz="2100" b="1" dirty="0">
                <a:solidFill>
                  <a:srgbClr val="FF0000"/>
                </a:solidFill>
                <a:effectLst/>
                <a:latin typeface="Garamond" panose="02020404030301010803" pitchFamily="18" charset="0"/>
                <a:ea typeface="Calibri" panose="020F0502020204030204" pitchFamily="34" charset="0"/>
                <a:cs typeface="Times New Roman" panose="02020603050405020304" pitchFamily="18" charset="0"/>
              </a:rPr>
              <a:t>law of musical capacity of races, on account of their cerebral conformation</a:t>
            </a:r>
            <a:r>
              <a:rPr lang="en-US" sz="2100" dirty="0">
                <a:effectLst/>
                <a:latin typeface="Garamond" panose="02020404030301010803" pitchFamily="18" charset="0"/>
                <a:ea typeface="Calibri" panose="020F0502020204030204" pitchFamily="34" charset="0"/>
                <a:cs typeface="Times New Roman" panose="02020603050405020304" pitchFamily="18" charset="0"/>
              </a:rPr>
              <a:t>.</a:t>
            </a:r>
          </a:p>
        </p:txBody>
      </p:sp>
      <p:pic>
        <p:nvPicPr>
          <p:cNvPr id="16" name="Picture 15">
            <a:extLst>
              <a:ext uri="{FF2B5EF4-FFF2-40B4-BE49-F238E27FC236}">
                <a16:creationId xmlns:a16="http://schemas.microsoft.com/office/drawing/2014/main" id="{1780754C-7E44-5390-CB40-7AF532FCAA18}"/>
              </a:ext>
            </a:extLst>
          </p:cNvPr>
          <p:cNvPicPr>
            <a:picLocks noChangeAspect="1"/>
          </p:cNvPicPr>
          <p:nvPr/>
        </p:nvPicPr>
        <p:blipFill>
          <a:blip r:embed="rId4"/>
          <a:stretch>
            <a:fillRect/>
          </a:stretch>
        </p:blipFill>
        <p:spPr>
          <a:xfrm>
            <a:off x="31053" y="2339629"/>
            <a:ext cx="6230655" cy="2433849"/>
          </a:xfrm>
          <a:prstGeom prst="rect">
            <a:avLst/>
          </a:prstGeom>
        </p:spPr>
      </p:pic>
      <p:sp>
        <p:nvSpPr>
          <p:cNvPr id="17" name="TextBox 16">
            <a:extLst>
              <a:ext uri="{FF2B5EF4-FFF2-40B4-BE49-F238E27FC236}">
                <a16:creationId xmlns:a16="http://schemas.microsoft.com/office/drawing/2014/main" id="{6E4A9053-D7C0-798D-CF69-2791143C7C1C}"/>
              </a:ext>
            </a:extLst>
          </p:cNvPr>
          <p:cNvSpPr txBox="1"/>
          <p:nvPr/>
        </p:nvSpPr>
        <p:spPr>
          <a:xfrm>
            <a:off x="3645332" y="5692025"/>
            <a:ext cx="873957" cy="461665"/>
          </a:xfrm>
          <a:prstGeom prst="rect">
            <a:avLst/>
          </a:prstGeom>
          <a:noFill/>
        </p:spPr>
        <p:txBody>
          <a:bodyPr wrap="none" rtlCol="0">
            <a:spAutoFit/>
          </a:bodyPr>
          <a:lstStyle/>
          <a:p>
            <a:pPr algn="l"/>
            <a:r>
              <a:rPr lang="en-US" sz="2400" b="1" dirty="0">
                <a:latin typeface="Century" panose="02040604050505020304" pitchFamily="18" charset="0"/>
                <a:cs typeface="Calibri" panose="020F0502020204030204" pitchFamily="34" charset="0"/>
              </a:rPr>
              <a:t>p. 10</a:t>
            </a:r>
          </a:p>
        </p:txBody>
      </p:sp>
    </p:spTree>
    <p:extLst>
      <p:ext uri="{BB962C8B-B14F-4D97-AF65-F5344CB8AC3E}">
        <p14:creationId xmlns:p14="http://schemas.microsoft.com/office/powerpoint/2010/main" val="371770670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0FC1A5-8932-550C-447E-04F2A8B5C10A}"/>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A7F6C9D6-6E19-3132-57D6-CB485DA816B8}"/>
              </a:ext>
            </a:extLst>
          </p:cNvPr>
          <p:cNvSpPr/>
          <p:nvPr/>
        </p:nvSpPr>
        <p:spPr>
          <a:xfrm>
            <a:off x="1274124" y="2106761"/>
            <a:ext cx="9753105" cy="3681563"/>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 name="Title 1">
            <a:extLst>
              <a:ext uri="{FF2B5EF4-FFF2-40B4-BE49-F238E27FC236}">
                <a16:creationId xmlns:a16="http://schemas.microsoft.com/office/drawing/2014/main" id="{1410D9BE-56E8-C28F-4D5C-9F8FF3ADA7C6}"/>
              </a:ext>
            </a:extLst>
          </p:cNvPr>
          <p:cNvSpPr>
            <a:spLocks noGrp="1"/>
          </p:cNvSpPr>
          <p:nvPr>
            <p:ph type="title"/>
          </p:nvPr>
        </p:nvSpPr>
        <p:spPr/>
        <p:txBody>
          <a:bodyPr/>
          <a:lstStyle/>
          <a:p>
            <a:r>
              <a:rPr lang="en-US" dirty="0"/>
              <a:t>Histories of “Rock” Music</a:t>
            </a:r>
          </a:p>
        </p:txBody>
      </p:sp>
      <p:sp>
        <p:nvSpPr>
          <p:cNvPr id="4" name="Date Placeholder 3">
            <a:extLst>
              <a:ext uri="{FF2B5EF4-FFF2-40B4-BE49-F238E27FC236}">
                <a16:creationId xmlns:a16="http://schemas.microsoft.com/office/drawing/2014/main" id="{41736AD4-FFBA-F5CE-E815-386EC823C055}"/>
              </a:ext>
            </a:extLst>
          </p:cNvPr>
          <p:cNvSpPr>
            <a:spLocks noGrp="1"/>
          </p:cNvSpPr>
          <p:nvPr>
            <p:ph type="dt" sz="half" idx="10"/>
          </p:nvPr>
        </p:nvSpPr>
        <p:spPr/>
        <p:txBody>
          <a:bodyPr/>
          <a:lstStyle/>
          <a:p>
            <a:r>
              <a:rPr lang="en-US"/>
              <a:t>Northeastern Leading Voices Mar. 2026</a:t>
            </a:r>
            <a:endParaRPr lang="en-US" dirty="0"/>
          </a:p>
        </p:txBody>
      </p:sp>
      <p:sp>
        <p:nvSpPr>
          <p:cNvPr id="5" name="Footer Placeholder 4">
            <a:extLst>
              <a:ext uri="{FF2B5EF4-FFF2-40B4-BE49-F238E27FC236}">
                <a16:creationId xmlns:a16="http://schemas.microsoft.com/office/drawing/2014/main" id="{2ABC4268-B29D-6E17-2514-9DB9B12713CE}"/>
              </a:ext>
            </a:extLst>
          </p:cNvPr>
          <p:cNvSpPr>
            <a:spLocks noGrp="1"/>
          </p:cNvSpPr>
          <p:nvPr>
            <p:ph type="ftr" sz="quarter" idx="11"/>
          </p:nvPr>
        </p:nvSpPr>
        <p:spPr/>
        <p:txBody>
          <a:bodyPr/>
          <a:lstStyle/>
          <a:p>
            <a:r>
              <a:rPr lang="en-US"/>
              <a:t>Antiblackness in Foundational Concepts</a:t>
            </a:r>
            <a:endParaRPr lang="en-US" dirty="0"/>
          </a:p>
        </p:txBody>
      </p:sp>
      <p:sp>
        <p:nvSpPr>
          <p:cNvPr id="6" name="Slide Number Placeholder 5">
            <a:extLst>
              <a:ext uri="{FF2B5EF4-FFF2-40B4-BE49-F238E27FC236}">
                <a16:creationId xmlns:a16="http://schemas.microsoft.com/office/drawing/2014/main" id="{B2E2710C-B4D0-C87D-168A-56849BE7A665}"/>
              </a:ext>
            </a:extLst>
          </p:cNvPr>
          <p:cNvSpPr>
            <a:spLocks noGrp="1"/>
          </p:cNvSpPr>
          <p:nvPr>
            <p:ph type="sldNum" sz="quarter" idx="12"/>
          </p:nvPr>
        </p:nvSpPr>
        <p:spPr/>
        <p:txBody>
          <a:bodyPr/>
          <a:lstStyle/>
          <a:p>
            <a:r>
              <a:rPr lang="en-US">
                <a:latin typeface="Century" panose="02040604050505020304" pitchFamily="18" charset="0"/>
              </a:rPr>
              <a:t>Jason Yust, Boston Univ.          </a:t>
            </a:r>
            <a:fld id="{6950D593-2953-924C-A0DA-F3B17E0E49C7}" type="slidenum">
              <a:rPr lang="en-US" smtClean="0">
                <a:latin typeface="Century" panose="02040604050505020304" pitchFamily="18" charset="0"/>
              </a:rPr>
              <a:pPr/>
              <a:t>50</a:t>
            </a:fld>
            <a:endParaRPr lang="en-US" dirty="0">
              <a:latin typeface="Century" panose="02040604050505020304" pitchFamily="18" charset="0"/>
            </a:endParaRPr>
          </a:p>
        </p:txBody>
      </p:sp>
      <p:sp>
        <p:nvSpPr>
          <p:cNvPr id="9" name="TextBox 8">
            <a:extLst>
              <a:ext uri="{FF2B5EF4-FFF2-40B4-BE49-F238E27FC236}">
                <a16:creationId xmlns:a16="http://schemas.microsoft.com/office/drawing/2014/main" id="{25E6C1EE-68BA-1061-2542-8815D2F5C03D}"/>
              </a:ext>
            </a:extLst>
          </p:cNvPr>
          <p:cNvSpPr txBox="1"/>
          <p:nvPr/>
        </p:nvSpPr>
        <p:spPr>
          <a:xfrm>
            <a:off x="1554678" y="1243197"/>
            <a:ext cx="9082644" cy="830997"/>
          </a:xfrm>
          <a:prstGeom prst="rect">
            <a:avLst/>
          </a:prstGeom>
          <a:noFill/>
        </p:spPr>
        <p:txBody>
          <a:bodyPr wrap="square" rtlCol="0">
            <a:spAutoFit/>
          </a:bodyPr>
          <a:lstStyle/>
          <a:p>
            <a:pPr algn="l"/>
            <a:r>
              <a:rPr lang="en-US" sz="2400" i="1" dirty="0">
                <a:latin typeface="Century" panose="02040604050505020304" pitchFamily="18" charset="0"/>
                <a:cs typeface="Calibri" panose="020F0502020204030204" pitchFamily="34" charset="0"/>
              </a:rPr>
              <a:t>What’s that Sound?: An Introduction to Rock and its History</a:t>
            </a:r>
            <a:r>
              <a:rPr lang="en-US" sz="2400" dirty="0">
                <a:latin typeface="Century" panose="02040604050505020304" pitchFamily="18" charset="0"/>
                <a:cs typeface="Calibri" panose="020F0502020204030204" pitchFamily="34" charset="0"/>
              </a:rPr>
              <a:t> (</a:t>
            </a:r>
            <a:r>
              <a:rPr lang="en-US" sz="2400" dirty="0" err="1">
                <a:latin typeface="Century" panose="02040604050505020304" pitchFamily="18" charset="0"/>
                <a:cs typeface="Calibri" panose="020F0502020204030204" pitchFamily="34" charset="0"/>
              </a:rPr>
              <a:t>Covach</a:t>
            </a:r>
            <a:r>
              <a:rPr lang="en-US" sz="2400" dirty="0">
                <a:latin typeface="Century" panose="02040604050505020304" pitchFamily="18" charset="0"/>
                <a:cs typeface="Calibri" panose="020F0502020204030204" pitchFamily="34" charset="0"/>
              </a:rPr>
              <a:t> and Flory 2015)</a:t>
            </a:r>
            <a:endParaRPr lang="en-US" sz="2400" i="1" dirty="0">
              <a:latin typeface="Century" panose="02040604050505020304" pitchFamily="18" charset="0"/>
              <a:cs typeface="Calibri" panose="020F0502020204030204" pitchFamily="34" charset="0"/>
            </a:endParaRPr>
          </a:p>
        </p:txBody>
      </p:sp>
      <p:sp>
        <p:nvSpPr>
          <p:cNvPr id="10" name="TextBox 9">
            <a:extLst>
              <a:ext uri="{FF2B5EF4-FFF2-40B4-BE49-F238E27FC236}">
                <a16:creationId xmlns:a16="http://schemas.microsoft.com/office/drawing/2014/main" id="{112FD4EA-0CEE-DA1B-0675-C3D9D3C9F122}"/>
              </a:ext>
            </a:extLst>
          </p:cNvPr>
          <p:cNvSpPr txBox="1"/>
          <p:nvPr/>
        </p:nvSpPr>
        <p:spPr>
          <a:xfrm>
            <a:off x="4824658" y="818396"/>
            <a:ext cx="2542684" cy="461665"/>
          </a:xfrm>
          <a:prstGeom prst="rect">
            <a:avLst/>
          </a:prstGeom>
          <a:noFill/>
        </p:spPr>
        <p:txBody>
          <a:bodyPr wrap="none" rtlCol="0">
            <a:spAutoFit/>
          </a:bodyPr>
          <a:lstStyle/>
          <a:p>
            <a:pPr algn="l"/>
            <a:r>
              <a:rPr lang="en-US" sz="2400" b="1" dirty="0">
                <a:latin typeface="Century" panose="02040604050505020304" pitchFamily="18" charset="0"/>
                <a:cs typeface="Calibri" panose="020F0502020204030204" pitchFamily="34" charset="0"/>
              </a:rPr>
              <a:t>Dates covered in</a:t>
            </a:r>
          </a:p>
        </p:txBody>
      </p:sp>
      <p:pic>
        <p:nvPicPr>
          <p:cNvPr id="15" name="Picture 14">
            <a:extLst>
              <a:ext uri="{FF2B5EF4-FFF2-40B4-BE49-F238E27FC236}">
                <a16:creationId xmlns:a16="http://schemas.microsoft.com/office/drawing/2014/main" id="{D01F1FFE-E25F-677B-6F0F-29DD67D013FC}"/>
              </a:ext>
            </a:extLst>
          </p:cNvPr>
          <p:cNvPicPr>
            <a:picLocks noChangeAspect="1"/>
          </p:cNvPicPr>
          <p:nvPr/>
        </p:nvPicPr>
        <p:blipFill>
          <a:blip r:embed="rId2"/>
          <a:stretch>
            <a:fillRect/>
          </a:stretch>
        </p:blipFill>
        <p:spPr>
          <a:xfrm>
            <a:off x="1382485" y="2174984"/>
            <a:ext cx="9644743" cy="3613340"/>
          </a:xfrm>
          <a:prstGeom prst="rect">
            <a:avLst/>
          </a:prstGeom>
        </p:spPr>
      </p:pic>
    </p:spTree>
    <p:extLst>
      <p:ext uri="{BB962C8B-B14F-4D97-AF65-F5344CB8AC3E}">
        <p14:creationId xmlns:p14="http://schemas.microsoft.com/office/powerpoint/2010/main" val="151510669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7CB56-E524-F75A-541E-7994A9C9786E}"/>
              </a:ext>
            </a:extLst>
          </p:cNvPr>
          <p:cNvSpPr>
            <a:spLocks noGrp="1"/>
          </p:cNvSpPr>
          <p:nvPr>
            <p:ph type="title"/>
          </p:nvPr>
        </p:nvSpPr>
        <p:spPr/>
        <p:txBody>
          <a:bodyPr/>
          <a:lstStyle/>
          <a:p>
            <a:r>
              <a:rPr lang="en-US" dirty="0"/>
              <a:t>Two musical events of 1967</a:t>
            </a:r>
          </a:p>
        </p:txBody>
      </p:sp>
      <p:sp>
        <p:nvSpPr>
          <p:cNvPr id="3" name="Content Placeholder 2">
            <a:extLst>
              <a:ext uri="{FF2B5EF4-FFF2-40B4-BE49-F238E27FC236}">
                <a16:creationId xmlns:a16="http://schemas.microsoft.com/office/drawing/2014/main" id="{863207ED-0387-A485-0A8F-B30049EB0064}"/>
              </a:ext>
            </a:extLst>
          </p:cNvPr>
          <p:cNvSpPr>
            <a:spLocks noGrp="1"/>
          </p:cNvSpPr>
          <p:nvPr>
            <p:ph idx="1"/>
          </p:nvPr>
        </p:nvSpPr>
        <p:spPr>
          <a:xfrm>
            <a:off x="838200" y="4011776"/>
            <a:ext cx="10515600" cy="2010651"/>
          </a:xfrm>
        </p:spPr>
        <p:txBody>
          <a:bodyPr/>
          <a:lstStyle/>
          <a:p>
            <a:r>
              <a:rPr lang="en-US" dirty="0"/>
              <a:t>Which of these is the most important to the history of music?</a:t>
            </a:r>
          </a:p>
          <a:p>
            <a:r>
              <a:rPr lang="en-US" dirty="0"/>
              <a:t>Which of these is more </a:t>
            </a:r>
            <a:r>
              <a:rPr lang="en-US" b="1" i="1" dirty="0"/>
              <a:t>talked about</a:t>
            </a:r>
            <a:r>
              <a:rPr lang="en-US" b="1" dirty="0"/>
              <a:t> </a:t>
            </a:r>
            <a:r>
              <a:rPr lang="en-US" dirty="0"/>
              <a:t>in histories of rock? </a:t>
            </a:r>
          </a:p>
          <a:p>
            <a:r>
              <a:rPr lang="en-US" dirty="0"/>
              <a:t>Which of these is more necessary for explaining where </a:t>
            </a:r>
            <a:r>
              <a:rPr lang="en-US" b="1" i="1" dirty="0"/>
              <a:t>features </a:t>
            </a:r>
            <a:r>
              <a:rPr lang="en-US" dirty="0"/>
              <a:t>of later music come from? </a:t>
            </a:r>
          </a:p>
        </p:txBody>
      </p:sp>
      <p:sp>
        <p:nvSpPr>
          <p:cNvPr id="4" name="Date Placeholder 3">
            <a:extLst>
              <a:ext uri="{FF2B5EF4-FFF2-40B4-BE49-F238E27FC236}">
                <a16:creationId xmlns:a16="http://schemas.microsoft.com/office/drawing/2014/main" id="{F5ABB6FD-82AE-72F5-1606-AF7424375CCE}"/>
              </a:ext>
            </a:extLst>
          </p:cNvPr>
          <p:cNvSpPr>
            <a:spLocks noGrp="1"/>
          </p:cNvSpPr>
          <p:nvPr>
            <p:ph type="dt" sz="half" idx="10"/>
          </p:nvPr>
        </p:nvSpPr>
        <p:spPr/>
        <p:txBody>
          <a:bodyPr/>
          <a:lstStyle/>
          <a:p>
            <a:r>
              <a:rPr lang="en-US"/>
              <a:t>Northeastern Leading Voices Mar. 2026</a:t>
            </a:r>
            <a:endParaRPr lang="en-US" dirty="0"/>
          </a:p>
        </p:txBody>
      </p:sp>
      <p:sp>
        <p:nvSpPr>
          <p:cNvPr id="5" name="Footer Placeholder 4">
            <a:extLst>
              <a:ext uri="{FF2B5EF4-FFF2-40B4-BE49-F238E27FC236}">
                <a16:creationId xmlns:a16="http://schemas.microsoft.com/office/drawing/2014/main" id="{A2CC1601-520F-97D9-2CCA-AC09E4C2B3BB}"/>
              </a:ext>
            </a:extLst>
          </p:cNvPr>
          <p:cNvSpPr>
            <a:spLocks noGrp="1"/>
          </p:cNvSpPr>
          <p:nvPr>
            <p:ph type="ftr" sz="quarter" idx="11"/>
          </p:nvPr>
        </p:nvSpPr>
        <p:spPr/>
        <p:txBody>
          <a:bodyPr/>
          <a:lstStyle/>
          <a:p>
            <a:r>
              <a:rPr lang="en-US"/>
              <a:t>Antiblackness in Foundational Concepts</a:t>
            </a:r>
            <a:endParaRPr lang="en-US" dirty="0"/>
          </a:p>
        </p:txBody>
      </p:sp>
      <p:sp>
        <p:nvSpPr>
          <p:cNvPr id="6" name="Slide Number Placeholder 5">
            <a:extLst>
              <a:ext uri="{FF2B5EF4-FFF2-40B4-BE49-F238E27FC236}">
                <a16:creationId xmlns:a16="http://schemas.microsoft.com/office/drawing/2014/main" id="{31190F94-33E0-B7CB-CC3B-5112D9CE1D19}"/>
              </a:ext>
            </a:extLst>
          </p:cNvPr>
          <p:cNvSpPr>
            <a:spLocks noGrp="1"/>
          </p:cNvSpPr>
          <p:nvPr>
            <p:ph type="sldNum" sz="quarter" idx="12"/>
          </p:nvPr>
        </p:nvSpPr>
        <p:spPr/>
        <p:txBody>
          <a:bodyPr/>
          <a:lstStyle/>
          <a:p>
            <a:r>
              <a:rPr lang="en-US">
                <a:latin typeface="Century" panose="02040604050505020304" pitchFamily="18" charset="0"/>
              </a:rPr>
              <a:t>Jason Yust, Boston Univ.          </a:t>
            </a:r>
            <a:fld id="{6950D593-2953-924C-A0DA-F3B17E0E49C7}" type="slidenum">
              <a:rPr lang="en-US" smtClean="0">
                <a:latin typeface="Century" panose="02040604050505020304" pitchFamily="18" charset="0"/>
              </a:rPr>
              <a:pPr/>
              <a:t>51</a:t>
            </a:fld>
            <a:endParaRPr lang="en-US" dirty="0">
              <a:latin typeface="Century" panose="02040604050505020304" pitchFamily="18" charset="0"/>
            </a:endParaRPr>
          </a:p>
        </p:txBody>
      </p:sp>
      <p:pic>
        <p:nvPicPr>
          <p:cNvPr id="10" name="Picture 9">
            <a:extLst>
              <a:ext uri="{FF2B5EF4-FFF2-40B4-BE49-F238E27FC236}">
                <a16:creationId xmlns:a16="http://schemas.microsoft.com/office/drawing/2014/main" id="{36F1CC04-5758-EE8B-A001-D72041FD18F3}"/>
              </a:ext>
            </a:extLst>
          </p:cNvPr>
          <p:cNvPicPr>
            <a:picLocks noChangeAspect="1"/>
          </p:cNvPicPr>
          <p:nvPr/>
        </p:nvPicPr>
        <p:blipFill>
          <a:blip r:embed="rId3"/>
          <a:stretch>
            <a:fillRect/>
          </a:stretch>
        </p:blipFill>
        <p:spPr>
          <a:xfrm>
            <a:off x="1732643" y="719164"/>
            <a:ext cx="3175000" cy="3175000"/>
          </a:xfrm>
          <a:prstGeom prst="rect">
            <a:avLst/>
          </a:prstGeom>
        </p:spPr>
      </p:pic>
      <p:sp>
        <p:nvSpPr>
          <p:cNvPr id="7" name="TextBox 6">
            <a:extLst>
              <a:ext uri="{FF2B5EF4-FFF2-40B4-BE49-F238E27FC236}">
                <a16:creationId xmlns:a16="http://schemas.microsoft.com/office/drawing/2014/main" id="{36581F17-EB29-2714-DCE9-A4BDFBCEEAC0}"/>
              </a:ext>
            </a:extLst>
          </p:cNvPr>
          <p:cNvSpPr txBox="1"/>
          <p:nvPr/>
        </p:nvSpPr>
        <p:spPr>
          <a:xfrm>
            <a:off x="5896113" y="1593744"/>
            <a:ext cx="5130800" cy="1569660"/>
          </a:xfrm>
          <a:prstGeom prst="rect">
            <a:avLst/>
          </a:prstGeom>
          <a:noFill/>
        </p:spPr>
        <p:txBody>
          <a:bodyPr wrap="square" rtlCol="0">
            <a:spAutoFit/>
          </a:bodyPr>
          <a:lstStyle/>
          <a:p>
            <a:r>
              <a:rPr lang="en-US" sz="2400" b="1" dirty="0">
                <a:latin typeface="Century" panose="02040604050505020304" pitchFamily="18" charset="0"/>
                <a:cs typeface="Calibri" panose="020F0502020204030204" pitchFamily="34" charset="0"/>
              </a:rPr>
              <a:t>James Brown: Cold Sweat</a:t>
            </a:r>
          </a:p>
          <a:p>
            <a:endParaRPr lang="en-US" sz="2400" b="1" dirty="0">
              <a:latin typeface="Century" panose="02040604050505020304" pitchFamily="18" charset="0"/>
              <a:cs typeface="Calibri" panose="020F0502020204030204" pitchFamily="34" charset="0"/>
            </a:endParaRPr>
          </a:p>
          <a:p>
            <a:r>
              <a:rPr lang="en-US" sz="2400" b="1" dirty="0">
                <a:latin typeface="Century" panose="02040604050505020304" pitchFamily="18" charset="0"/>
                <a:cs typeface="Calibri" panose="020F0502020204030204" pitchFamily="34" charset="0"/>
              </a:rPr>
              <a:t>https://</a:t>
            </a:r>
            <a:r>
              <a:rPr lang="en-US" sz="2400" b="1" dirty="0" err="1">
                <a:latin typeface="Century" panose="02040604050505020304" pitchFamily="18" charset="0"/>
                <a:cs typeface="Calibri" panose="020F0502020204030204" pitchFamily="34" charset="0"/>
              </a:rPr>
              <a:t>www.youtube.com</a:t>
            </a:r>
            <a:r>
              <a:rPr lang="en-US" sz="2400" b="1" dirty="0">
                <a:latin typeface="Century" panose="02040604050505020304" pitchFamily="18" charset="0"/>
                <a:cs typeface="Calibri" panose="020F0502020204030204" pitchFamily="34" charset="0"/>
              </a:rPr>
              <a:t>/</a:t>
            </a:r>
            <a:r>
              <a:rPr lang="en-US" sz="2400" b="1" dirty="0" err="1">
                <a:latin typeface="Century" panose="02040604050505020304" pitchFamily="18" charset="0"/>
                <a:cs typeface="Calibri" panose="020F0502020204030204" pitchFamily="34" charset="0"/>
              </a:rPr>
              <a:t>watch?v</a:t>
            </a:r>
            <a:r>
              <a:rPr lang="en-US" sz="2400" b="1" dirty="0">
                <a:latin typeface="Century" panose="02040604050505020304" pitchFamily="18" charset="0"/>
                <a:cs typeface="Calibri" panose="020F0502020204030204" pitchFamily="34" charset="0"/>
              </a:rPr>
              <a:t>=b0p1JR3nEy8</a:t>
            </a:r>
          </a:p>
        </p:txBody>
      </p:sp>
    </p:spTree>
    <p:extLst>
      <p:ext uri="{BB962C8B-B14F-4D97-AF65-F5344CB8AC3E}">
        <p14:creationId xmlns:p14="http://schemas.microsoft.com/office/powerpoint/2010/main" val="5785913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1BAA976-0C9C-78CB-4930-E926B1811531}"/>
              </a:ext>
            </a:extLst>
          </p:cNvPr>
          <p:cNvSpPr/>
          <p:nvPr/>
        </p:nvSpPr>
        <p:spPr>
          <a:xfrm>
            <a:off x="1274124" y="2106761"/>
            <a:ext cx="9753105" cy="3612969"/>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 name="Title 1">
            <a:extLst>
              <a:ext uri="{FF2B5EF4-FFF2-40B4-BE49-F238E27FC236}">
                <a16:creationId xmlns:a16="http://schemas.microsoft.com/office/drawing/2014/main" id="{55156170-CBBA-DA1F-8EA8-C9697663FCEC}"/>
              </a:ext>
            </a:extLst>
          </p:cNvPr>
          <p:cNvSpPr>
            <a:spLocks noGrp="1"/>
          </p:cNvSpPr>
          <p:nvPr>
            <p:ph type="title"/>
          </p:nvPr>
        </p:nvSpPr>
        <p:spPr/>
        <p:txBody>
          <a:bodyPr/>
          <a:lstStyle/>
          <a:p>
            <a:r>
              <a:rPr lang="en-US" dirty="0"/>
              <a:t>Histories of “Rock” Music</a:t>
            </a:r>
          </a:p>
        </p:txBody>
      </p:sp>
      <p:pic>
        <p:nvPicPr>
          <p:cNvPr id="8" name="Content Placeholder 7">
            <a:extLst>
              <a:ext uri="{FF2B5EF4-FFF2-40B4-BE49-F238E27FC236}">
                <a16:creationId xmlns:a16="http://schemas.microsoft.com/office/drawing/2014/main" id="{9FEE0327-CBA9-85D7-F06A-2751AA0C32CB}"/>
              </a:ext>
            </a:extLst>
          </p:cNvPr>
          <p:cNvPicPr>
            <a:picLocks noGrp="1" noChangeAspect="1"/>
          </p:cNvPicPr>
          <p:nvPr>
            <p:ph idx="1"/>
          </p:nvPr>
        </p:nvPicPr>
        <p:blipFill>
          <a:blip r:embed="rId2"/>
          <a:stretch>
            <a:fillRect/>
          </a:stretch>
        </p:blipFill>
        <p:spPr>
          <a:xfrm>
            <a:off x="1274124" y="2128533"/>
            <a:ext cx="9643753" cy="3612969"/>
          </a:xfrm>
          <a:prstGeom prst="rect">
            <a:avLst/>
          </a:prstGeom>
        </p:spPr>
      </p:pic>
      <p:sp>
        <p:nvSpPr>
          <p:cNvPr id="4" name="Date Placeholder 3">
            <a:extLst>
              <a:ext uri="{FF2B5EF4-FFF2-40B4-BE49-F238E27FC236}">
                <a16:creationId xmlns:a16="http://schemas.microsoft.com/office/drawing/2014/main" id="{CD9C8214-DF49-C6CC-D8A9-3B4B9C7E1969}"/>
              </a:ext>
            </a:extLst>
          </p:cNvPr>
          <p:cNvSpPr>
            <a:spLocks noGrp="1"/>
          </p:cNvSpPr>
          <p:nvPr>
            <p:ph type="dt" sz="half" idx="10"/>
          </p:nvPr>
        </p:nvSpPr>
        <p:spPr/>
        <p:txBody>
          <a:bodyPr/>
          <a:lstStyle/>
          <a:p>
            <a:r>
              <a:rPr lang="en-US"/>
              <a:t>Northeastern Leading Voices Mar. 2026</a:t>
            </a:r>
            <a:endParaRPr lang="en-US" dirty="0"/>
          </a:p>
        </p:txBody>
      </p:sp>
      <p:sp>
        <p:nvSpPr>
          <p:cNvPr id="5" name="Footer Placeholder 4">
            <a:extLst>
              <a:ext uri="{FF2B5EF4-FFF2-40B4-BE49-F238E27FC236}">
                <a16:creationId xmlns:a16="http://schemas.microsoft.com/office/drawing/2014/main" id="{A3B75977-66FF-83ED-56A1-C2E5BB8D9BCD}"/>
              </a:ext>
            </a:extLst>
          </p:cNvPr>
          <p:cNvSpPr>
            <a:spLocks noGrp="1"/>
          </p:cNvSpPr>
          <p:nvPr>
            <p:ph type="ftr" sz="quarter" idx="11"/>
          </p:nvPr>
        </p:nvSpPr>
        <p:spPr/>
        <p:txBody>
          <a:bodyPr/>
          <a:lstStyle/>
          <a:p>
            <a:r>
              <a:rPr lang="en-US"/>
              <a:t>Antiblackness in Foundational Concepts</a:t>
            </a:r>
            <a:endParaRPr lang="en-US" dirty="0"/>
          </a:p>
        </p:txBody>
      </p:sp>
      <p:sp>
        <p:nvSpPr>
          <p:cNvPr id="6" name="Slide Number Placeholder 5">
            <a:extLst>
              <a:ext uri="{FF2B5EF4-FFF2-40B4-BE49-F238E27FC236}">
                <a16:creationId xmlns:a16="http://schemas.microsoft.com/office/drawing/2014/main" id="{9B1368C5-CA93-B0C2-B330-60975F5B2F00}"/>
              </a:ext>
            </a:extLst>
          </p:cNvPr>
          <p:cNvSpPr>
            <a:spLocks noGrp="1"/>
          </p:cNvSpPr>
          <p:nvPr>
            <p:ph type="sldNum" sz="quarter" idx="12"/>
          </p:nvPr>
        </p:nvSpPr>
        <p:spPr/>
        <p:txBody>
          <a:bodyPr/>
          <a:lstStyle/>
          <a:p>
            <a:r>
              <a:rPr lang="en-US">
                <a:latin typeface="Century" panose="02040604050505020304" pitchFamily="18" charset="0"/>
              </a:rPr>
              <a:t>Jason Yust, Boston Univ.          </a:t>
            </a:r>
            <a:fld id="{6950D593-2953-924C-A0DA-F3B17E0E49C7}" type="slidenum">
              <a:rPr lang="en-US" smtClean="0">
                <a:latin typeface="Century" panose="02040604050505020304" pitchFamily="18" charset="0"/>
              </a:rPr>
              <a:pPr/>
              <a:t>52</a:t>
            </a:fld>
            <a:endParaRPr lang="en-US" dirty="0">
              <a:latin typeface="Century" panose="02040604050505020304" pitchFamily="18" charset="0"/>
            </a:endParaRPr>
          </a:p>
        </p:txBody>
      </p:sp>
      <p:sp>
        <p:nvSpPr>
          <p:cNvPr id="9" name="TextBox 8">
            <a:extLst>
              <a:ext uri="{FF2B5EF4-FFF2-40B4-BE49-F238E27FC236}">
                <a16:creationId xmlns:a16="http://schemas.microsoft.com/office/drawing/2014/main" id="{C7690ADC-A027-E846-1491-6F30059ABA97}"/>
              </a:ext>
            </a:extLst>
          </p:cNvPr>
          <p:cNvSpPr txBox="1"/>
          <p:nvPr/>
        </p:nvSpPr>
        <p:spPr>
          <a:xfrm>
            <a:off x="1554678" y="1243197"/>
            <a:ext cx="9082644" cy="830997"/>
          </a:xfrm>
          <a:prstGeom prst="rect">
            <a:avLst/>
          </a:prstGeom>
          <a:noFill/>
        </p:spPr>
        <p:txBody>
          <a:bodyPr wrap="square" rtlCol="0">
            <a:spAutoFit/>
          </a:bodyPr>
          <a:lstStyle/>
          <a:p>
            <a:pPr algn="l"/>
            <a:r>
              <a:rPr lang="en-US" sz="2400" i="1" dirty="0">
                <a:latin typeface="Century" panose="02040604050505020304" pitchFamily="18" charset="0"/>
                <a:cs typeface="Calibri" panose="020F0502020204030204" pitchFamily="34" charset="0"/>
              </a:rPr>
              <a:t>What’s that Sound?: An Introduction to Rock and its History</a:t>
            </a:r>
            <a:r>
              <a:rPr lang="en-US" sz="2400" dirty="0">
                <a:latin typeface="Century" panose="02040604050505020304" pitchFamily="18" charset="0"/>
                <a:cs typeface="Calibri" panose="020F0502020204030204" pitchFamily="34" charset="0"/>
              </a:rPr>
              <a:t> (</a:t>
            </a:r>
            <a:r>
              <a:rPr lang="en-US" sz="2400" dirty="0" err="1">
                <a:latin typeface="Century" panose="02040604050505020304" pitchFamily="18" charset="0"/>
                <a:cs typeface="Calibri" panose="020F0502020204030204" pitchFamily="34" charset="0"/>
              </a:rPr>
              <a:t>Covach</a:t>
            </a:r>
            <a:r>
              <a:rPr lang="en-US" sz="2400" dirty="0">
                <a:latin typeface="Century" panose="02040604050505020304" pitchFamily="18" charset="0"/>
                <a:cs typeface="Calibri" panose="020F0502020204030204" pitchFamily="34" charset="0"/>
              </a:rPr>
              <a:t> and Flory 2015)</a:t>
            </a:r>
            <a:endParaRPr lang="en-US" sz="2400" i="1" dirty="0">
              <a:latin typeface="Century" panose="02040604050505020304" pitchFamily="18" charset="0"/>
              <a:cs typeface="Calibri" panose="020F0502020204030204" pitchFamily="34" charset="0"/>
            </a:endParaRPr>
          </a:p>
        </p:txBody>
      </p:sp>
      <p:sp>
        <p:nvSpPr>
          <p:cNvPr id="10" name="TextBox 9">
            <a:extLst>
              <a:ext uri="{FF2B5EF4-FFF2-40B4-BE49-F238E27FC236}">
                <a16:creationId xmlns:a16="http://schemas.microsoft.com/office/drawing/2014/main" id="{DEBCB1BB-A217-C21E-CC7E-4E22124752E8}"/>
              </a:ext>
            </a:extLst>
          </p:cNvPr>
          <p:cNvSpPr txBox="1"/>
          <p:nvPr/>
        </p:nvSpPr>
        <p:spPr>
          <a:xfrm>
            <a:off x="4824658" y="818396"/>
            <a:ext cx="2542684" cy="461665"/>
          </a:xfrm>
          <a:prstGeom prst="rect">
            <a:avLst/>
          </a:prstGeom>
          <a:noFill/>
        </p:spPr>
        <p:txBody>
          <a:bodyPr wrap="none" rtlCol="0">
            <a:spAutoFit/>
          </a:bodyPr>
          <a:lstStyle/>
          <a:p>
            <a:pPr algn="l"/>
            <a:r>
              <a:rPr lang="en-US" sz="2400" b="1" dirty="0">
                <a:latin typeface="Century" panose="02040604050505020304" pitchFamily="18" charset="0"/>
                <a:cs typeface="Calibri" panose="020F0502020204030204" pitchFamily="34" charset="0"/>
              </a:rPr>
              <a:t>Dates covered in</a:t>
            </a:r>
          </a:p>
        </p:txBody>
      </p:sp>
    </p:spTree>
    <p:extLst>
      <p:ext uri="{BB962C8B-B14F-4D97-AF65-F5344CB8AC3E}">
        <p14:creationId xmlns:p14="http://schemas.microsoft.com/office/powerpoint/2010/main" val="142225985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B0E338-8994-B12E-3F24-2ECD295FE8DF}"/>
              </a:ext>
            </a:extLst>
          </p:cNvPr>
          <p:cNvSpPr>
            <a:spLocks noGrp="1"/>
          </p:cNvSpPr>
          <p:nvPr>
            <p:ph type="title"/>
          </p:nvPr>
        </p:nvSpPr>
        <p:spPr/>
        <p:txBody>
          <a:bodyPr/>
          <a:lstStyle/>
          <a:p>
            <a:r>
              <a:rPr lang="en-US" dirty="0"/>
              <a:t>Early Scholarly Analysis of Popular Music</a:t>
            </a:r>
          </a:p>
        </p:txBody>
      </p:sp>
      <p:sp>
        <p:nvSpPr>
          <p:cNvPr id="3" name="Content Placeholder 2">
            <a:extLst>
              <a:ext uri="{FF2B5EF4-FFF2-40B4-BE49-F238E27FC236}">
                <a16:creationId xmlns:a16="http://schemas.microsoft.com/office/drawing/2014/main" id="{6DC51F0C-5F76-ADA4-B0B1-9EF99C7F97CF}"/>
              </a:ext>
            </a:extLst>
          </p:cNvPr>
          <p:cNvSpPr>
            <a:spLocks noGrp="1"/>
          </p:cNvSpPr>
          <p:nvPr>
            <p:ph idx="1"/>
          </p:nvPr>
        </p:nvSpPr>
        <p:spPr>
          <a:xfrm>
            <a:off x="838200" y="969818"/>
            <a:ext cx="10515600" cy="5207145"/>
          </a:xfrm>
        </p:spPr>
        <p:txBody>
          <a:bodyPr/>
          <a:lstStyle/>
          <a:p>
            <a:pPr marL="0" indent="0">
              <a:buNone/>
            </a:pPr>
            <a:r>
              <a:rPr lang="en-US" dirty="0"/>
              <a:t>1974: Wilfrid Mellers, </a:t>
            </a:r>
            <a:r>
              <a:rPr lang="en-US" i="1" dirty="0"/>
              <a:t>Twilight of the Gods: The Music of the Beatles</a:t>
            </a:r>
            <a:endParaRPr lang="en-US" dirty="0"/>
          </a:p>
          <a:p>
            <a:pPr marL="0" indent="0">
              <a:buNone/>
            </a:pPr>
            <a:r>
              <a:rPr lang="en-US" dirty="0"/>
              <a:t>“The Beatles’ music is more open, whiter, fresher, tenderer than the age-old black blues, for its Anglo-Irish affiliations lead it towards innocence rather than ecstasy, pleasure rather than pain, wholeness rather than blueness” (p. 42)</a:t>
            </a:r>
          </a:p>
          <a:p>
            <a:pPr marL="0" indent="0">
              <a:buNone/>
            </a:pPr>
            <a:r>
              <a:rPr lang="en-US" dirty="0"/>
              <a:t>1976: Charles Stetzer, “Four Aspects of Music of the Beatles: Instrumentation, Harmony, Form, and Album Unity”</a:t>
            </a:r>
          </a:p>
          <a:p>
            <a:pPr marL="0" indent="0">
              <a:buNone/>
            </a:pPr>
            <a:r>
              <a:rPr lang="en-US" dirty="0"/>
              <a:t>“the </a:t>
            </a:r>
            <a:r>
              <a:rPr lang="en-US" b="1" dirty="0">
                <a:solidFill>
                  <a:srgbClr val="C00000"/>
                </a:solidFill>
              </a:rPr>
              <a:t>evolution</a:t>
            </a:r>
            <a:r>
              <a:rPr lang="en-US" dirty="0"/>
              <a:t> of rock and roll from its roots as a </a:t>
            </a:r>
            <a:r>
              <a:rPr lang="en-US" b="1" dirty="0">
                <a:solidFill>
                  <a:srgbClr val="C00000"/>
                </a:solidFill>
              </a:rPr>
              <a:t>simple</a:t>
            </a:r>
            <a:r>
              <a:rPr lang="en-US" dirty="0"/>
              <a:t>, dance-oriented music towards a </a:t>
            </a:r>
            <a:r>
              <a:rPr lang="en-US" b="1" dirty="0">
                <a:solidFill>
                  <a:srgbClr val="C00000"/>
                </a:solidFill>
              </a:rPr>
              <a:t>complex</a:t>
            </a:r>
            <a:r>
              <a:rPr lang="en-US" dirty="0"/>
              <a:t> form of </a:t>
            </a:r>
            <a:r>
              <a:rPr lang="en-US" b="1" dirty="0">
                <a:solidFill>
                  <a:srgbClr val="C00000"/>
                </a:solidFill>
              </a:rPr>
              <a:t>art</a:t>
            </a:r>
            <a:r>
              <a:rPr lang="en-US" dirty="0"/>
              <a:t>-entertainment is evident in music of the Beatles” (p. 4)</a:t>
            </a:r>
          </a:p>
          <a:p>
            <a:pPr marL="0" indent="0">
              <a:buNone/>
            </a:pPr>
            <a:endParaRPr lang="en-US" dirty="0"/>
          </a:p>
        </p:txBody>
      </p:sp>
      <p:sp>
        <p:nvSpPr>
          <p:cNvPr id="4" name="Date Placeholder 3">
            <a:extLst>
              <a:ext uri="{FF2B5EF4-FFF2-40B4-BE49-F238E27FC236}">
                <a16:creationId xmlns:a16="http://schemas.microsoft.com/office/drawing/2014/main" id="{FBFFF274-71DC-F682-8177-D15A486C4D28}"/>
              </a:ext>
            </a:extLst>
          </p:cNvPr>
          <p:cNvSpPr>
            <a:spLocks noGrp="1"/>
          </p:cNvSpPr>
          <p:nvPr>
            <p:ph type="dt" sz="half" idx="10"/>
          </p:nvPr>
        </p:nvSpPr>
        <p:spPr/>
        <p:txBody>
          <a:bodyPr/>
          <a:lstStyle/>
          <a:p>
            <a:r>
              <a:rPr lang="en-US"/>
              <a:t>Northeastern Leading Voices Mar. 2026</a:t>
            </a:r>
            <a:endParaRPr lang="en-US" dirty="0"/>
          </a:p>
        </p:txBody>
      </p:sp>
      <p:sp>
        <p:nvSpPr>
          <p:cNvPr id="5" name="Footer Placeholder 4">
            <a:extLst>
              <a:ext uri="{FF2B5EF4-FFF2-40B4-BE49-F238E27FC236}">
                <a16:creationId xmlns:a16="http://schemas.microsoft.com/office/drawing/2014/main" id="{2DE99237-8D0E-12F2-88DB-E318AE6F343A}"/>
              </a:ext>
            </a:extLst>
          </p:cNvPr>
          <p:cNvSpPr>
            <a:spLocks noGrp="1"/>
          </p:cNvSpPr>
          <p:nvPr>
            <p:ph type="ftr" sz="quarter" idx="11"/>
          </p:nvPr>
        </p:nvSpPr>
        <p:spPr/>
        <p:txBody>
          <a:bodyPr/>
          <a:lstStyle/>
          <a:p>
            <a:r>
              <a:rPr lang="en-US"/>
              <a:t>Antiblackness in Foundational Concepts</a:t>
            </a:r>
            <a:endParaRPr lang="en-US" dirty="0"/>
          </a:p>
        </p:txBody>
      </p:sp>
      <p:sp>
        <p:nvSpPr>
          <p:cNvPr id="6" name="Slide Number Placeholder 5">
            <a:extLst>
              <a:ext uri="{FF2B5EF4-FFF2-40B4-BE49-F238E27FC236}">
                <a16:creationId xmlns:a16="http://schemas.microsoft.com/office/drawing/2014/main" id="{7A224E67-22E8-3B36-201F-0613164F08AA}"/>
              </a:ext>
            </a:extLst>
          </p:cNvPr>
          <p:cNvSpPr>
            <a:spLocks noGrp="1"/>
          </p:cNvSpPr>
          <p:nvPr>
            <p:ph type="sldNum" sz="quarter" idx="12"/>
          </p:nvPr>
        </p:nvSpPr>
        <p:spPr/>
        <p:txBody>
          <a:bodyPr/>
          <a:lstStyle/>
          <a:p>
            <a:r>
              <a:rPr lang="en-US">
                <a:latin typeface="Century" panose="02040604050505020304" pitchFamily="18" charset="0"/>
              </a:rPr>
              <a:t>Jason Yust, Boston Univ.          </a:t>
            </a:r>
            <a:fld id="{6950D593-2953-924C-A0DA-F3B17E0E49C7}" type="slidenum">
              <a:rPr lang="en-US" smtClean="0">
                <a:latin typeface="Century" panose="02040604050505020304" pitchFamily="18" charset="0"/>
              </a:rPr>
              <a:pPr/>
              <a:t>53</a:t>
            </a:fld>
            <a:endParaRPr lang="en-US" dirty="0">
              <a:latin typeface="Century" panose="02040604050505020304" pitchFamily="18" charset="0"/>
            </a:endParaRPr>
          </a:p>
        </p:txBody>
      </p:sp>
    </p:spTree>
    <p:extLst>
      <p:ext uri="{BB962C8B-B14F-4D97-AF65-F5344CB8AC3E}">
        <p14:creationId xmlns:p14="http://schemas.microsoft.com/office/powerpoint/2010/main" val="121088807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BCE9A-C257-7135-B7AB-FC9126B4F4EE}"/>
              </a:ext>
            </a:extLst>
          </p:cNvPr>
          <p:cNvSpPr>
            <a:spLocks noGrp="1"/>
          </p:cNvSpPr>
          <p:nvPr>
            <p:ph type="title"/>
          </p:nvPr>
        </p:nvSpPr>
        <p:spPr/>
        <p:txBody>
          <a:bodyPr/>
          <a:lstStyle/>
          <a:p>
            <a:r>
              <a:rPr lang="en-US" dirty="0"/>
              <a:t>It starts with the critics . . . </a:t>
            </a:r>
          </a:p>
        </p:txBody>
      </p:sp>
      <p:sp>
        <p:nvSpPr>
          <p:cNvPr id="3" name="Content Placeholder 2">
            <a:extLst>
              <a:ext uri="{FF2B5EF4-FFF2-40B4-BE49-F238E27FC236}">
                <a16:creationId xmlns:a16="http://schemas.microsoft.com/office/drawing/2014/main" id="{0CD0E4DF-DEEC-9614-4B2C-1DF086C0E798}"/>
              </a:ext>
            </a:extLst>
          </p:cNvPr>
          <p:cNvSpPr>
            <a:spLocks noGrp="1"/>
          </p:cNvSpPr>
          <p:nvPr>
            <p:ph idx="1"/>
          </p:nvPr>
        </p:nvSpPr>
        <p:spPr>
          <a:xfrm>
            <a:off x="838200" y="1011382"/>
            <a:ext cx="10515600" cy="5165581"/>
          </a:xfrm>
        </p:spPr>
        <p:txBody>
          <a:bodyPr/>
          <a:lstStyle/>
          <a:p>
            <a:pPr marL="0" indent="0">
              <a:lnSpc>
                <a:spcPct val="100000"/>
              </a:lnSpc>
              <a:buNone/>
            </a:pPr>
            <a:r>
              <a:rPr lang="en-US" dirty="0"/>
              <a:t>“One of the most interesting phenomena of the rock movement in recent years has been the attempt to establish rock’s position as a </a:t>
            </a:r>
            <a:r>
              <a:rPr lang="en-US" b="1" dirty="0">
                <a:solidFill>
                  <a:srgbClr val="C00000"/>
                </a:solidFill>
              </a:rPr>
              <a:t>valid aesthetic form </a:t>
            </a:r>
            <a:r>
              <a:rPr lang="en-US" dirty="0"/>
              <a:t>within the Western cultural tradition. The Beatles probably began this quest for </a:t>
            </a:r>
            <a:r>
              <a:rPr lang="en-US" b="1" dirty="0">
                <a:solidFill>
                  <a:srgbClr val="C00000"/>
                </a:solidFill>
              </a:rPr>
              <a:t>legitimacy</a:t>
            </a:r>
            <a:r>
              <a:rPr lang="en-US" dirty="0"/>
              <a:t> in the summer of 1965 when they used </a:t>
            </a:r>
            <a:r>
              <a:rPr lang="en-US" b="1" dirty="0">
                <a:solidFill>
                  <a:srgbClr val="C00000"/>
                </a:solidFill>
              </a:rPr>
              <a:t>a string quartet </a:t>
            </a:r>
            <a:r>
              <a:rPr lang="en-US" dirty="0"/>
              <a:t>to back up their recording of “Yesterday.” Since then, the use of </a:t>
            </a:r>
            <a:r>
              <a:rPr lang="en-US" b="1" dirty="0">
                <a:solidFill>
                  <a:srgbClr val="C00000"/>
                </a:solidFill>
              </a:rPr>
              <a:t>serious</a:t>
            </a:r>
            <a:r>
              <a:rPr lang="en-US" dirty="0"/>
              <a:t> musicians has become more common, and we now have those one-time </a:t>
            </a:r>
            <a:r>
              <a:rPr lang="en-US" i="1" dirty="0"/>
              <a:t>enfants terribles</a:t>
            </a:r>
            <a:r>
              <a:rPr lang="en-US" dirty="0"/>
              <a:t> of rock, the Rolling Stones, using the London Bach Choir on their most recent album.” (Barry </a:t>
            </a:r>
            <a:r>
              <a:rPr lang="en-US" dirty="0" err="1"/>
              <a:t>Gewen</a:t>
            </a:r>
            <a:r>
              <a:rPr lang="en-US" dirty="0"/>
              <a:t>, 1970)</a:t>
            </a:r>
          </a:p>
          <a:p>
            <a:pPr marL="0" indent="0">
              <a:lnSpc>
                <a:spcPct val="100000"/>
              </a:lnSpc>
              <a:buNone/>
            </a:pPr>
            <a:endParaRPr lang="en-US" dirty="0"/>
          </a:p>
        </p:txBody>
      </p:sp>
      <p:sp>
        <p:nvSpPr>
          <p:cNvPr id="4" name="Date Placeholder 3">
            <a:extLst>
              <a:ext uri="{FF2B5EF4-FFF2-40B4-BE49-F238E27FC236}">
                <a16:creationId xmlns:a16="http://schemas.microsoft.com/office/drawing/2014/main" id="{C11EBCB8-EF3E-C01C-EB33-D996E7668E22}"/>
              </a:ext>
            </a:extLst>
          </p:cNvPr>
          <p:cNvSpPr>
            <a:spLocks noGrp="1"/>
          </p:cNvSpPr>
          <p:nvPr>
            <p:ph type="dt" sz="half" idx="10"/>
          </p:nvPr>
        </p:nvSpPr>
        <p:spPr/>
        <p:txBody>
          <a:bodyPr/>
          <a:lstStyle/>
          <a:p>
            <a:r>
              <a:rPr lang="en-US"/>
              <a:t>Northeastern Leading Voices Mar. 2026</a:t>
            </a:r>
            <a:endParaRPr lang="en-US" dirty="0"/>
          </a:p>
        </p:txBody>
      </p:sp>
      <p:sp>
        <p:nvSpPr>
          <p:cNvPr id="5" name="Footer Placeholder 4">
            <a:extLst>
              <a:ext uri="{FF2B5EF4-FFF2-40B4-BE49-F238E27FC236}">
                <a16:creationId xmlns:a16="http://schemas.microsoft.com/office/drawing/2014/main" id="{3B827230-7BAC-36F2-2E09-C2FFB18E9D1D}"/>
              </a:ext>
            </a:extLst>
          </p:cNvPr>
          <p:cNvSpPr>
            <a:spLocks noGrp="1"/>
          </p:cNvSpPr>
          <p:nvPr>
            <p:ph type="ftr" sz="quarter" idx="11"/>
          </p:nvPr>
        </p:nvSpPr>
        <p:spPr/>
        <p:txBody>
          <a:bodyPr/>
          <a:lstStyle/>
          <a:p>
            <a:r>
              <a:rPr lang="en-US"/>
              <a:t>Antiblackness in Foundational Concepts</a:t>
            </a:r>
            <a:endParaRPr lang="en-US" dirty="0"/>
          </a:p>
        </p:txBody>
      </p:sp>
      <p:sp>
        <p:nvSpPr>
          <p:cNvPr id="6" name="Slide Number Placeholder 5">
            <a:extLst>
              <a:ext uri="{FF2B5EF4-FFF2-40B4-BE49-F238E27FC236}">
                <a16:creationId xmlns:a16="http://schemas.microsoft.com/office/drawing/2014/main" id="{E1C26DA6-A1AF-C975-22EC-1C6A3D225D86}"/>
              </a:ext>
            </a:extLst>
          </p:cNvPr>
          <p:cNvSpPr>
            <a:spLocks noGrp="1"/>
          </p:cNvSpPr>
          <p:nvPr>
            <p:ph type="sldNum" sz="quarter" idx="12"/>
          </p:nvPr>
        </p:nvSpPr>
        <p:spPr/>
        <p:txBody>
          <a:bodyPr/>
          <a:lstStyle/>
          <a:p>
            <a:r>
              <a:rPr lang="en-US">
                <a:latin typeface="Century" panose="02040604050505020304" pitchFamily="18" charset="0"/>
              </a:rPr>
              <a:t>Jason Yust, Boston Univ.          </a:t>
            </a:r>
            <a:fld id="{6950D593-2953-924C-A0DA-F3B17E0E49C7}" type="slidenum">
              <a:rPr lang="en-US" smtClean="0">
                <a:latin typeface="Century" panose="02040604050505020304" pitchFamily="18" charset="0"/>
              </a:rPr>
              <a:pPr/>
              <a:t>54</a:t>
            </a:fld>
            <a:endParaRPr lang="en-US" dirty="0">
              <a:latin typeface="Century" panose="02040604050505020304" pitchFamily="18" charset="0"/>
            </a:endParaRPr>
          </a:p>
        </p:txBody>
      </p:sp>
    </p:spTree>
    <p:extLst>
      <p:ext uri="{BB962C8B-B14F-4D97-AF65-F5344CB8AC3E}">
        <p14:creationId xmlns:p14="http://schemas.microsoft.com/office/powerpoint/2010/main" val="278882923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1705EF1D-DAAB-7A4F-541E-1304E3D0DBEF}"/>
              </a:ext>
            </a:extLst>
          </p:cNvPr>
          <p:cNvSpPr/>
          <p:nvPr/>
        </p:nvSpPr>
        <p:spPr>
          <a:xfrm>
            <a:off x="193964" y="789954"/>
            <a:ext cx="5801191" cy="3504955"/>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E58221D-3CA5-E350-2F5A-A832D1B61F3C}"/>
              </a:ext>
            </a:extLst>
          </p:cNvPr>
          <p:cNvSpPr>
            <a:spLocks noGrp="1"/>
          </p:cNvSpPr>
          <p:nvPr>
            <p:ph type="title"/>
          </p:nvPr>
        </p:nvSpPr>
        <p:spPr/>
        <p:txBody>
          <a:bodyPr/>
          <a:lstStyle/>
          <a:p>
            <a:r>
              <a:rPr lang="en-US" dirty="0"/>
              <a:t>Analysis of “Rock”</a:t>
            </a:r>
          </a:p>
        </p:txBody>
      </p:sp>
      <p:pic>
        <p:nvPicPr>
          <p:cNvPr id="8" name="Content Placeholder 7">
            <a:extLst>
              <a:ext uri="{FF2B5EF4-FFF2-40B4-BE49-F238E27FC236}">
                <a16:creationId xmlns:a16="http://schemas.microsoft.com/office/drawing/2014/main" id="{A366D0B3-E08A-A94B-ED4A-3970046C0D6E}"/>
              </a:ext>
            </a:extLst>
          </p:cNvPr>
          <p:cNvPicPr>
            <a:picLocks noGrp="1" noChangeAspect="1"/>
          </p:cNvPicPr>
          <p:nvPr>
            <p:ph idx="1"/>
          </p:nvPr>
        </p:nvPicPr>
        <p:blipFill>
          <a:blip r:embed="rId2"/>
          <a:stretch>
            <a:fillRect/>
          </a:stretch>
        </p:blipFill>
        <p:spPr>
          <a:xfrm>
            <a:off x="294067" y="938551"/>
            <a:ext cx="5701088" cy="3356358"/>
          </a:xfrm>
          <a:prstGeom prst="rect">
            <a:avLst/>
          </a:prstGeom>
        </p:spPr>
      </p:pic>
      <p:sp>
        <p:nvSpPr>
          <p:cNvPr id="4" name="Date Placeholder 3">
            <a:extLst>
              <a:ext uri="{FF2B5EF4-FFF2-40B4-BE49-F238E27FC236}">
                <a16:creationId xmlns:a16="http://schemas.microsoft.com/office/drawing/2014/main" id="{7AF8CF6E-329A-B78B-23E0-1B6497777571}"/>
              </a:ext>
            </a:extLst>
          </p:cNvPr>
          <p:cNvSpPr>
            <a:spLocks noGrp="1"/>
          </p:cNvSpPr>
          <p:nvPr>
            <p:ph type="dt" sz="half" idx="10"/>
          </p:nvPr>
        </p:nvSpPr>
        <p:spPr/>
        <p:txBody>
          <a:bodyPr/>
          <a:lstStyle/>
          <a:p>
            <a:r>
              <a:rPr lang="en-US"/>
              <a:t>Northeastern Leading Voices Mar. 2026</a:t>
            </a:r>
            <a:endParaRPr lang="en-US" dirty="0"/>
          </a:p>
        </p:txBody>
      </p:sp>
      <p:sp>
        <p:nvSpPr>
          <p:cNvPr id="14" name="Rectangle 13">
            <a:extLst>
              <a:ext uri="{FF2B5EF4-FFF2-40B4-BE49-F238E27FC236}">
                <a16:creationId xmlns:a16="http://schemas.microsoft.com/office/drawing/2014/main" id="{3247F639-52E8-07DE-D985-FC57AF547D1A}"/>
              </a:ext>
            </a:extLst>
          </p:cNvPr>
          <p:cNvSpPr/>
          <p:nvPr/>
        </p:nvSpPr>
        <p:spPr>
          <a:xfrm>
            <a:off x="6081403" y="776098"/>
            <a:ext cx="5801191" cy="3504955"/>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a:extLst>
              <a:ext uri="{FF2B5EF4-FFF2-40B4-BE49-F238E27FC236}">
                <a16:creationId xmlns:a16="http://schemas.microsoft.com/office/drawing/2014/main" id="{1798ADDA-76B2-7DCA-540F-70B158474B5F}"/>
              </a:ext>
            </a:extLst>
          </p:cNvPr>
          <p:cNvSpPr>
            <a:spLocks noGrp="1"/>
          </p:cNvSpPr>
          <p:nvPr>
            <p:ph type="ftr" sz="quarter" idx="11"/>
          </p:nvPr>
        </p:nvSpPr>
        <p:spPr/>
        <p:txBody>
          <a:bodyPr/>
          <a:lstStyle/>
          <a:p>
            <a:r>
              <a:rPr lang="en-US"/>
              <a:t>Antiblackness in Foundational Concepts</a:t>
            </a:r>
            <a:endParaRPr lang="en-US" dirty="0"/>
          </a:p>
        </p:txBody>
      </p:sp>
      <p:sp>
        <p:nvSpPr>
          <p:cNvPr id="6" name="Slide Number Placeholder 5">
            <a:extLst>
              <a:ext uri="{FF2B5EF4-FFF2-40B4-BE49-F238E27FC236}">
                <a16:creationId xmlns:a16="http://schemas.microsoft.com/office/drawing/2014/main" id="{8F4C3DCB-0698-911E-B473-61048C0113CF}"/>
              </a:ext>
            </a:extLst>
          </p:cNvPr>
          <p:cNvSpPr>
            <a:spLocks noGrp="1"/>
          </p:cNvSpPr>
          <p:nvPr>
            <p:ph type="sldNum" sz="quarter" idx="12"/>
          </p:nvPr>
        </p:nvSpPr>
        <p:spPr/>
        <p:txBody>
          <a:bodyPr/>
          <a:lstStyle/>
          <a:p>
            <a:r>
              <a:rPr lang="en-US">
                <a:latin typeface="Century" panose="02040604050505020304" pitchFamily="18" charset="0"/>
              </a:rPr>
              <a:t>Jason Yust, Boston Univ.          </a:t>
            </a:r>
            <a:fld id="{6950D593-2953-924C-A0DA-F3B17E0E49C7}" type="slidenum">
              <a:rPr lang="en-US" smtClean="0">
                <a:latin typeface="Century" panose="02040604050505020304" pitchFamily="18" charset="0"/>
              </a:rPr>
              <a:pPr/>
              <a:t>55</a:t>
            </a:fld>
            <a:endParaRPr lang="en-US" dirty="0">
              <a:latin typeface="Century" panose="02040604050505020304" pitchFamily="18" charset="0"/>
            </a:endParaRPr>
          </a:p>
        </p:txBody>
      </p:sp>
      <p:pic>
        <p:nvPicPr>
          <p:cNvPr id="10" name="Picture 9">
            <a:extLst>
              <a:ext uri="{FF2B5EF4-FFF2-40B4-BE49-F238E27FC236}">
                <a16:creationId xmlns:a16="http://schemas.microsoft.com/office/drawing/2014/main" id="{BE48FB7A-1C96-8A8D-8CCB-73D1FC8A162D}"/>
              </a:ext>
            </a:extLst>
          </p:cNvPr>
          <p:cNvPicPr>
            <a:picLocks noChangeAspect="1"/>
          </p:cNvPicPr>
          <p:nvPr/>
        </p:nvPicPr>
        <p:blipFill>
          <a:blip r:embed="rId3"/>
          <a:stretch>
            <a:fillRect/>
          </a:stretch>
        </p:blipFill>
        <p:spPr>
          <a:xfrm>
            <a:off x="6096000" y="938551"/>
            <a:ext cx="5884676" cy="3356358"/>
          </a:xfrm>
          <a:prstGeom prst="rect">
            <a:avLst/>
          </a:prstGeom>
        </p:spPr>
      </p:pic>
      <p:sp>
        <p:nvSpPr>
          <p:cNvPr id="11" name="TextBox 10">
            <a:extLst>
              <a:ext uri="{FF2B5EF4-FFF2-40B4-BE49-F238E27FC236}">
                <a16:creationId xmlns:a16="http://schemas.microsoft.com/office/drawing/2014/main" id="{EB0E5D18-C493-4356-091C-E3BE4BEDB332}"/>
              </a:ext>
            </a:extLst>
          </p:cNvPr>
          <p:cNvSpPr txBox="1"/>
          <p:nvPr/>
        </p:nvSpPr>
        <p:spPr>
          <a:xfrm>
            <a:off x="502174" y="4443506"/>
            <a:ext cx="5302979" cy="1200329"/>
          </a:xfrm>
          <a:prstGeom prst="rect">
            <a:avLst/>
          </a:prstGeom>
          <a:noFill/>
        </p:spPr>
        <p:txBody>
          <a:bodyPr wrap="square" rtlCol="0">
            <a:spAutoFit/>
          </a:bodyPr>
          <a:lstStyle/>
          <a:p>
            <a:pPr algn="l"/>
            <a:r>
              <a:rPr lang="en-US" sz="2400" i="1" dirty="0">
                <a:latin typeface="Century" panose="02040604050505020304" pitchFamily="18" charset="0"/>
                <a:cs typeface="Calibri" panose="020F0502020204030204" pitchFamily="34" charset="0"/>
              </a:rPr>
              <a:t>The Foundations of Rock: From Blue Suede Shoes to Suite: Judy Blue Eyes </a:t>
            </a:r>
            <a:r>
              <a:rPr lang="en-US" sz="2400" dirty="0">
                <a:latin typeface="Century" panose="02040604050505020304" pitchFamily="18" charset="0"/>
                <a:cs typeface="Calibri" panose="020F0502020204030204" pitchFamily="34" charset="0"/>
              </a:rPr>
              <a:t>(Everett 2008)</a:t>
            </a:r>
            <a:endParaRPr lang="en-US" sz="2400" i="1" dirty="0">
              <a:latin typeface="Century" panose="02040604050505020304" pitchFamily="18" charset="0"/>
              <a:cs typeface="Calibri" panose="020F0502020204030204" pitchFamily="34" charset="0"/>
            </a:endParaRPr>
          </a:p>
        </p:txBody>
      </p:sp>
      <p:sp>
        <p:nvSpPr>
          <p:cNvPr id="12" name="TextBox 11">
            <a:extLst>
              <a:ext uri="{FF2B5EF4-FFF2-40B4-BE49-F238E27FC236}">
                <a16:creationId xmlns:a16="http://schemas.microsoft.com/office/drawing/2014/main" id="{71CE6D80-1037-7930-1A47-979FB1C7379D}"/>
              </a:ext>
            </a:extLst>
          </p:cNvPr>
          <p:cNvSpPr txBox="1"/>
          <p:nvPr/>
        </p:nvSpPr>
        <p:spPr>
          <a:xfrm>
            <a:off x="6386848" y="4312677"/>
            <a:ext cx="5302979" cy="830997"/>
          </a:xfrm>
          <a:prstGeom prst="rect">
            <a:avLst/>
          </a:prstGeom>
          <a:noFill/>
        </p:spPr>
        <p:txBody>
          <a:bodyPr wrap="square" rtlCol="0">
            <a:spAutoFit/>
          </a:bodyPr>
          <a:lstStyle/>
          <a:p>
            <a:pPr algn="l"/>
            <a:r>
              <a:rPr lang="en-US" sz="2400" i="1" dirty="0">
                <a:latin typeface="Century" panose="02040604050505020304" pitchFamily="18" charset="0"/>
                <a:cs typeface="Calibri" panose="020F0502020204030204" pitchFamily="34" charset="0"/>
              </a:rPr>
              <a:t>Form as Harmony in Rock Music </a:t>
            </a:r>
            <a:r>
              <a:rPr lang="en-US" sz="2400" dirty="0">
                <a:latin typeface="Century" panose="02040604050505020304" pitchFamily="18" charset="0"/>
                <a:cs typeface="Calibri" panose="020F0502020204030204" pitchFamily="34" charset="0"/>
              </a:rPr>
              <a:t>(Nobile 2020)</a:t>
            </a:r>
            <a:endParaRPr lang="en-US" sz="2400" i="1" dirty="0">
              <a:latin typeface="Century" panose="02040604050505020304" pitchFamily="18" charset="0"/>
              <a:cs typeface="Calibri" panose="020F0502020204030204" pitchFamily="34" charset="0"/>
            </a:endParaRPr>
          </a:p>
        </p:txBody>
      </p:sp>
    </p:spTree>
    <p:extLst>
      <p:ext uri="{BB962C8B-B14F-4D97-AF65-F5344CB8AC3E}">
        <p14:creationId xmlns:p14="http://schemas.microsoft.com/office/powerpoint/2010/main" val="154096480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A34D9C-B8EB-D3E9-7A50-B4ED9DF5EFC7}"/>
              </a:ext>
            </a:extLst>
          </p:cNvPr>
          <p:cNvSpPr>
            <a:spLocks noGrp="1"/>
          </p:cNvSpPr>
          <p:nvPr>
            <p:ph type="ctrTitle"/>
          </p:nvPr>
        </p:nvSpPr>
        <p:spPr>
          <a:xfrm>
            <a:off x="1524000" y="1122363"/>
            <a:ext cx="9144000" cy="1236855"/>
          </a:xfrm>
        </p:spPr>
        <p:txBody>
          <a:bodyPr/>
          <a:lstStyle/>
          <a:p>
            <a:r>
              <a:rPr lang="en-US" dirty="0"/>
              <a:t>Thanks for listening!</a:t>
            </a:r>
          </a:p>
        </p:txBody>
      </p:sp>
      <p:sp>
        <p:nvSpPr>
          <p:cNvPr id="3" name="Subtitle 2">
            <a:extLst>
              <a:ext uri="{FF2B5EF4-FFF2-40B4-BE49-F238E27FC236}">
                <a16:creationId xmlns:a16="http://schemas.microsoft.com/office/drawing/2014/main" id="{8D9D2B76-5E81-DDE9-0F29-773ED3DDE182}"/>
              </a:ext>
            </a:extLst>
          </p:cNvPr>
          <p:cNvSpPr>
            <a:spLocks noGrp="1"/>
          </p:cNvSpPr>
          <p:nvPr>
            <p:ph type="subTitle" idx="1"/>
          </p:nvPr>
        </p:nvSpPr>
        <p:spPr>
          <a:xfrm>
            <a:off x="1524000" y="2524352"/>
            <a:ext cx="9144000" cy="1067934"/>
          </a:xfrm>
        </p:spPr>
        <p:txBody>
          <a:bodyPr/>
          <a:lstStyle/>
          <a:p>
            <a:r>
              <a:rPr lang="en-US" dirty="0"/>
              <a:t>Preprints and </a:t>
            </a:r>
            <a:r>
              <a:rPr lang="en-US" dirty="0" err="1"/>
              <a:t>powerpoints</a:t>
            </a:r>
            <a:r>
              <a:rPr lang="en-US" dirty="0"/>
              <a:t> here:</a:t>
            </a:r>
          </a:p>
          <a:p>
            <a:r>
              <a:rPr lang="en-US" dirty="0" err="1"/>
              <a:t>sites.bu.edu</a:t>
            </a:r>
            <a:r>
              <a:rPr lang="en-US" dirty="0"/>
              <a:t>/</a:t>
            </a:r>
            <a:r>
              <a:rPr lang="en-US" dirty="0" err="1"/>
              <a:t>jyust</a:t>
            </a:r>
            <a:endParaRPr lang="en-US" dirty="0"/>
          </a:p>
        </p:txBody>
      </p:sp>
      <p:sp>
        <p:nvSpPr>
          <p:cNvPr id="4" name="Date Placeholder 3">
            <a:extLst>
              <a:ext uri="{FF2B5EF4-FFF2-40B4-BE49-F238E27FC236}">
                <a16:creationId xmlns:a16="http://schemas.microsoft.com/office/drawing/2014/main" id="{4B24A7B6-0456-AD64-4F23-6C0F8076960E}"/>
              </a:ext>
            </a:extLst>
          </p:cNvPr>
          <p:cNvSpPr>
            <a:spLocks noGrp="1"/>
          </p:cNvSpPr>
          <p:nvPr>
            <p:ph type="dt" sz="half" idx="10"/>
          </p:nvPr>
        </p:nvSpPr>
        <p:spPr/>
        <p:txBody>
          <a:bodyPr/>
          <a:lstStyle/>
          <a:p>
            <a:r>
              <a:rPr lang="en-US"/>
              <a:t>Northeastern Leading Voices Mar. 2026</a:t>
            </a:r>
            <a:endParaRPr lang="en-US" dirty="0"/>
          </a:p>
        </p:txBody>
      </p:sp>
      <p:sp>
        <p:nvSpPr>
          <p:cNvPr id="5" name="Footer Placeholder 4">
            <a:extLst>
              <a:ext uri="{FF2B5EF4-FFF2-40B4-BE49-F238E27FC236}">
                <a16:creationId xmlns:a16="http://schemas.microsoft.com/office/drawing/2014/main" id="{BDEC5273-2B5F-988D-4AF1-DCEE406103D9}"/>
              </a:ext>
            </a:extLst>
          </p:cNvPr>
          <p:cNvSpPr>
            <a:spLocks noGrp="1"/>
          </p:cNvSpPr>
          <p:nvPr>
            <p:ph type="ftr" sz="quarter" idx="11"/>
          </p:nvPr>
        </p:nvSpPr>
        <p:spPr/>
        <p:txBody>
          <a:bodyPr/>
          <a:lstStyle/>
          <a:p>
            <a:r>
              <a:rPr lang="en-US"/>
              <a:t>Antiblackness in Foundational Concepts</a:t>
            </a:r>
            <a:endParaRPr lang="en-US" dirty="0"/>
          </a:p>
        </p:txBody>
      </p:sp>
      <p:sp>
        <p:nvSpPr>
          <p:cNvPr id="6" name="Slide Number Placeholder 5">
            <a:extLst>
              <a:ext uri="{FF2B5EF4-FFF2-40B4-BE49-F238E27FC236}">
                <a16:creationId xmlns:a16="http://schemas.microsoft.com/office/drawing/2014/main" id="{89A9D3FC-9CC7-16A7-BDD5-64ABC5B4B3DC}"/>
              </a:ext>
            </a:extLst>
          </p:cNvPr>
          <p:cNvSpPr>
            <a:spLocks noGrp="1"/>
          </p:cNvSpPr>
          <p:nvPr>
            <p:ph type="sldNum" sz="quarter" idx="12"/>
          </p:nvPr>
        </p:nvSpPr>
        <p:spPr/>
        <p:txBody>
          <a:bodyPr/>
          <a:lstStyle/>
          <a:p>
            <a:r>
              <a:rPr lang="en-US" dirty="0">
                <a:latin typeface="Century" panose="02040604050505020304" pitchFamily="18" charset="0"/>
              </a:rPr>
              <a:t>Jason Yust, Boston Univ.          </a:t>
            </a:r>
            <a:fld id="{6950D593-2953-924C-A0DA-F3B17E0E49C7}" type="slidenum">
              <a:rPr lang="en-US" smtClean="0">
                <a:latin typeface="Century" panose="02040604050505020304" pitchFamily="18" charset="0"/>
              </a:rPr>
              <a:pPr/>
              <a:t>56</a:t>
            </a:fld>
            <a:endParaRPr lang="en-US" dirty="0">
              <a:latin typeface="Century" panose="02040604050505020304" pitchFamily="18" charset="0"/>
            </a:endParaRPr>
          </a:p>
        </p:txBody>
      </p:sp>
      <p:sp>
        <p:nvSpPr>
          <p:cNvPr id="7" name="TextBox 6">
            <a:extLst>
              <a:ext uri="{FF2B5EF4-FFF2-40B4-BE49-F238E27FC236}">
                <a16:creationId xmlns:a16="http://schemas.microsoft.com/office/drawing/2014/main" id="{286CF2D6-0D3C-F3D5-5FC1-1E54F9E7F9B5}"/>
              </a:ext>
            </a:extLst>
          </p:cNvPr>
          <p:cNvSpPr txBox="1"/>
          <p:nvPr/>
        </p:nvSpPr>
        <p:spPr>
          <a:xfrm>
            <a:off x="2710543" y="3592286"/>
            <a:ext cx="6330579" cy="1200329"/>
          </a:xfrm>
          <a:prstGeom prst="rect">
            <a:avLst/>
          </a:prstGeom>
          <a:noFill/>
        </p:spPr>
        <p:txBody>
          <a:bodyPr wrap="none" rtlCol="0">
            <a:spAutoFit/>
          </a:bodyPr>
          <a:lstStyle/>
          <a:p>
            <a:pPr algn="ctr"/>
            <a:r>
              <a:rPr lang="en-US" sz="2400" b="1" dirty="0">
                <a:latin typeface="Century" panose="02040604050505020304" pitchFamily="18" charset="0"/>
                <a:cs typeface="Calibri" panose="020F0502020204030204" pitchFamily="34" charset="0"/>
              </a:rPr>
              <a:t>Soon to be available from Routledge Press: </a:t>
            </a:r>
          </a:p>
          <a:p>
            <a:pPr algn="ctr"/>
            <a:r>
              <a:rPr lang="en-US" sz="2400" b="1" i="1" dirty="0">
                <a:latin typeface="Century" panose="02040604050505020304" pitchFamily="18" charset="0"/>
                <a:cs typeface="Calibri" panose="020F0502020204030204" pitchFamily="34" charset="0"/>
              </a:rPr>
              <a:t>American Antiblackness</a:t>
            </a:r>
          </a:p>
          <a:p>
            <a:pPr algn="ctr"/>
            <a:r>
              <a:rPr lang="en-US" sz="2400" dirty="0">
                <a:latin typeface="Century" panose="02040604050505020304" pitchFamily="18" charset="0"/>
                <a:cs typeface="Calibri" panose="020F0502020204030204" pitchFamily="34" charset="0"/>
              </a:rPr>
              <a:t>edited by Philip Ewell and Joe Feagin</a:t>
            </a:r>
          </a:p>
        </p:txBody>
      </p:sp>
    </p:spTree>
    <p:extLst>
      <p:ext uri="{BB962C8B-B14F-4D97-AF65-F5344CB8AC3E}">
        <p14:creationId xmlns:p14="http://schemas.microsoft.com/office/powerpoint/2010/main" val="11632356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D4F3EA-0836-8038-F79F-8908218A8E89}"/>
            </a:ext>
          </a:extLst>
        </p:cNvPr>
        <p:cNvGrpSpPr/>
        <p:nvPr/>
      </p:nvGrpSpPr>
      <p:grpSpPr>
        <a:xfrm>
          <a:off x="0" y="0"/>
          <a:ext cx="0" cy="0"/>
          <a:chOff x="0" y="0"/>
          <a:chExt cx="0" cy="0"/>
        </a:xfrm>
      </p:grpSpPr>
      <p:sp>
        <p:nvSpPr>
          <p:cNvPr id="4" name="Date Placeholder 3">
            <a:extLst>
              <a:ext uri="{FF2B5EF4-FFF2-40B4-BE49-F238E27FC236}">
                <a16:creationId xmlns:a16="http://schemas.microsoft.com/office/drawing/2014/main" id="{6D9AB56A-605B-0FB3-21B3-B91B1B4E67E9}"/>
              </a:ext>
            </a:extLst>
          </p:cNvPr>
          <p:cNvSpPr>
            <a:spLocks noGrp="1"/>
          </p:cNvSpPr>
          <p:nvPr>
            <p:ph type="dt" sz="half" idx="10"/>
          </p:nvPr>
        </p:nvSpPr>
        <p:spPr/>
        <p:txBody>
          <a:bodyPr/>
          <a:lstStyle/>
          <a:p>
            <a:r>
              <a:rPr lang="en-US"/>
              <a:t>Northeastern Leading Voices Mar. 2026</a:t>
            </a:r>
            <a:endParaRPr lang="en-US" dirty="0"/>
          </a:p>
        </p:txBody>
      </p:sp>
      <p:sp>
        <p:nvSpPr>
          <p:cNvPr id="5" name="Footer Placeholder 4">
            <a:extLst>
              <a:ext uri="{FF2B5EF4-FFF2-40B4-BE49-F238E27FC236}">
                <a16:creationId xmlns:a16="http://schemas.microsoft.com/office/drawing/2014/main" id="{AC71512A-161A-A251-9950-EB0F3B0D1B06}"/>
              </a:ext>
            </a:extLst>
          </p:cNvPr>
          <p:cNvSpPr>
            <a:spLocks noGrp="1"/>
          </p:cNvSpPr>
          <p:nvPr>
            <p:ph type="ftr" sz="quarter" idx="11"/>
          </p:nvPr>
        </p:nvSpPr>
        <p:spPr/>
        <p:txBody>
          <a:bodyPr/>
          <a:lstStyle/>
          <a:p>
            <a:r>
              <a:rPr lang="en-US"/>
              <a:t>Antiblackness in Foundational Concepts</a:t>
            </a:r>
            <a:endParaRPr lang="en-US" dirty="0"/>
          </a:p>
        </p:txBody>
      </p:sp>
      <p:sp>
        <p:nvSpPr>
          <p:cNvPr id="6" name="Slide Number Placeholder 5">
            <a:extLst>
              <a:ext uri="{FF2B5EF4-FFF2-40B4-BE49-F238E27FC236}">
                <a16:creationId xmlns:a16="http://schemas.microsoft.com/office/drawing/2014/main" id="{36D41E51-3013-BA88-BF8F-13F682594335}"/>
              </a:ext>
            </a:extLst>
          </p:cNvPr>
          <p:cNvSpPr>
            <a:spLocks noGrp="1"/>
          </p:cNvSpPr>
          <p:nvPr>
            <p:ph type="sldNum" sz="quarter" idx="12"/>
          </p:nvPr>
        </p:nvSpPr>
        <p:spPr/>
        <p:txBody>
          <a:bodyPr/>
          <a:lstStyle/>
          <a:p>
            <a:r>
              <a:rPr lang="en-US">
                <a:latin typeface="Century" panose="02040604050505020304" pitchFamily="18" charset="0"/>
              </a:rPr>
              <a:t>Jason Yust, Boston Univ.          </a:t>
            </a:r>
            <a:fld id="{6950D593-2953-924C-A0DA-F3B17E0E49C7}" type="slidenum">
              <a:rPr lang="en-US" smtClean="0">
                <a:latin typeface="Century" panose="02040604050505020304" pitchFamily="18" charset="0"/>
              </a:rPr>
              <a:pPr/>
              <a:t>6</a:t>
            </a:fld>
            <a:endParaRPr lang="en-US" dirty="0">
              <a:latin typeface="Century" panose="02040604050505020304" pitchFamily="18" charset="0"/>
            </a:endParaRPr>
          </a:p>
        </p:txBody>
      </p:sp>
      <p:sp>
        <p:nvSpPr>
          <p:cNvPr id="12" name="TextBox 11">
            <a:extLst>
              <a:ext uri="{FF2B5EF4-FFF2-40B4-BE49-F238E27FC236}">
                <a16:creationId xmlns:a16="http://schemas.microsoft.com/office/drawing/2014/main" id="{66315FE9-BDFF-E9DF-BC41-E2649D8C5776}"/>
              </a:ext>
            </a:extLst>
          </p:cNvPr>
          <p:cNvSpPr txBox="1"/>
          <p:nvPr/>
        </p:nvSpPr>
        <p:spPr>
          <a:xfrm>
            <a:off x="6261709" y="326954"/>
            <a:ext cx="5794656" cy="2354491"/>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marL="0" marR="0">
              <a:buNone/>
            </a:pPr>
            <a:r>
              <a:rPr lang="en-US" sz="2100" dirty="0">
                <a:effectLst/>
                <a:latin typeface="Garamond" panose="02020404030301010803" pitchFamily="18" charset="0"/>
                <a:ea typeface="Calibri" panose="020F0502020204030204" pitchFamily="34" charset="0"/>
                <a:cs typeface="Times New Roman" panose="02020603050405020304" pitchFamily="18" charset="0"/>
              </a:rPr>
              <a:t>The inhabitants of Europe and those of the colonies founded by them have, in general, </a:t>
            </a:r>
            <a:r>
              <a:rPr lang="en-US" sz="2100" b="1" dirty="0">
                <a:solidFill>
                  <a:srgbClr val="FF0000"/>
                </a:solidFill>
                <a:effectLst/>
                <a:latin typeface="Garamond" panose="02020404030301010803" pitchFamily="18" charset="0"/>
                <a:ea typeface="Calibri" panose="020F0502020204030204" pitchFamily="34" charset="0"/>
                <a:cs typeface="Times New Roman" panose="02020603050405020304" pitchFamily="18" charset="0"/>
              </a:rPr>
              <a:t>the necessary aptitude for seizing the relations of </a:t>
            </a:r>
            <a:r>
              <a:rPr lang="en-US" sz="2100" b="1" dirty="0">
                <a:solidFill>
                  <a:schemeClr val="tx1"/>
                </a:solidFill>
                <a:effectLst/>
                <a:latin typeface="Garamond" panose="02020404030301010803" pitchFamily="18" charset="0"/>
                <a:ea typeface="Calibri" panose="020F0502020204030204" pitchFamily="34" charset="0"/>
                <a:cs typeface="Times New Roman" panose="02020603050405020304" pitchFamily="18" charset="0"/>
              </a:rPr>
              <a:t>tonality</a:t>
            </a:r>
            <a:r>
              <a:rPr lang="en-US" sz="2100" b="1" dirty="0">
                <a:solidFill>
                  <a:srgbClr val="FF0000"/>
                </a:solidFill>
                <a:effectLst/>
                <a:latin typeface="Garamond" panose="02020404030301010803" pitchFamily="18" charset="0"/>
                <a:ea typeface="Calibri" panose="020F0502020204030204" pitchFamily="34" charset="0"/>
                <a:cs typeface="Times New Roman" panose="02020603050405020304" pitchFamily="18" charset="0"/>
              </a:rPr>
              <a:t> of certain series of sounds</a:t>
            </a:r>
            <a:r>
              <a:rPr lang="en-US" sz="2100" dirty="0">
                <a:effectLst/>
                <a:latin typeface="Garamond" panose="02020404030301010803" pitchFamily="18" charset="0"/>
                <a:ea typeface="Calibri" panose="020F0502020204030204" pitchFamily="34" charset="0"/>
                <a:cs typeface="Times New Roman" panose="02020603050405020304" pitchFamily="18" charset="0"/>
              </a:rPr>
              <a:t>; an aptitude which </a:t>
            </a:r>
            <a:r>
              <a:rPr lang="en-US" sz="2100" b="1" dirty="0">
                <a:solidFill>
                  <a:srgbClr val="FF0000"/>
                </a:solidFill>
                <a:effectLst/>
                <a:latin typeface="Garamond" panose="02020404030301010803" pitchFamily="18" charset="0"/>
                <a:ea typeface="Calibri" panose="020F0502020204030204" pitchFamily="34" charset="0"/>
                <a:cs typeface="Times New Roman" panose="02020603050405020304" pitchFamily="18" charset="0"/>
              </a:rPr>
              <a:t>develops by the habit of hearing music </a:t>
            </a:r>
            <a:r>
              <a:rPr lang="en-US" sz="2100" dirty="0">
                <a:effectLst/>
                <a:latin typeface="Garamond" panose="02020404030301010803" pitchFamily="18" charset="0"/>
                <a:ea typeface="Calibri" panose="020F0502020204030204" pitchFamily="34" charset="0"/>
                <a:cs typeface="Times New Roman" panose="02020603050405020304" pitchFamily="18" charset="0"/>
              </a:rPr>
              <a:t>and which study perfects, because the law of progress is inherent in the nature of this race. </a:t>
            </a:r>
          </a:p>
        </p:txBody>
      </p:sp>
      <p:sp>
        <p:nvSpPr>
          <p:cNvPr id="17" name="TextBox 16">
            <a:extLst>
              <a:ext uri="{FF2B5EF4-FFF2-40B4-BE49-F238E27FC236}">
                <a16:creationId xmlns:a16="http://schemas.microsoft.com/office/drawing/2014/main" id="{D6FE7CB8-0B92-651C-6E30-0C0CFC0BD60B}"/>
              </a:ext>
            </a:extLst>
          </p:cNvPr>
          <p:cNvSpPr txBox="1"/>
          <p:nvPr/>
        </p:nvSpPr>
        <p:spPr>
          <a:xfrm>
            <a:off x="3645332" y="5692025"/>
            <a:ext cx="873957" cy="461665"/>
          </a:xfrm>
          <a:prstGeom prst="rect">
            <a:avLst/>
          </a:prstGeom>
          <a:noFill/>
        </p:spPr>
        <p:txBody>
          <a:bodyPr wrap="none" rtlCol="0">
            <a:spAutoFit/>
          </a:bodyPr>
          <a:lstStyle/>
          <a:p>
            <a:pPr algn="l"/>
            <a:r>
              <a:rPr lang="en-US" sz="2400" b="1" dirty="0">
                <a:latin typeface="Century" panose="02040604050505020304" pitchFamily="18" charset="0"/>
                <a:cs typeface="Calibri" panose="020F0502020204030204" pitchFamily="34" charset="0"/>
              </a:rPr>
              <a:t>p. 12</a:t>
            </a:r>
          </a:p>
        </p:txBody>
      </p:sp>
      <p:pic>
        <p:nvPicPr>
          <p:cNvPr id="3" name="Picture 2">
            <a:extLst>
              <a:ext uri="{FF2B5EF4-FFF2-40B4-BE49-F238E27FC236}">
                <a16:creationId xmlns:a16="http://schemas.microsoft.com/office/drawing/2014/main" id="{409AEF3F-4540-C980-2A1B-0D4D49D71924}"/>
              </a:ext>
            </a:extLst>
          </p:cNvPr>
          <p:cNvPicPr>
            <a:picLocks noChangeAspect="1"/>
          </p:cNvPicPr>
          <p:nvPr/>
        </p:nvPicPr>
        <p:blipFill>
          <a:blip r:embed="rId3"/>
          <a:stretch>
            <a:fillRect/>
          </a:stretch>
        </p:blipFill>
        <p:spPr>
          <a:xfrm>
            <a:off x="135635" y="326954"/>
            <a:ext cx="6126074" cy="5365071"/>
          </a:xfrm>
          <a:prstGeom prst="rect">
            <a:avLst/>
          </a:prstGeom>
        </p:spPr>
      </p:pic>
      <p:sp>
        <p:nvSpPr>
          <p:cNvPr id="11" name="Rectangle 10">
            <a:extLst>
              <a:ext uri="{FF2B5EF4-FFF2-40B4-BE49-F238E27FC236}">
                <a16:creationId xmlns:a16="http://schemas.microsoft.com/office/drawing/2014/main" id="{572CE038-5BFD-CA04-BEB0-FB2ACB6805E7}"/>
              </a:ext>
            </a:extLst>
          </p:cNvPr>
          <p:cNvSpPr/>
          <p:nvPr/>
        </p:nvSpPr>
        <p:spPr>
          <a:xfrm>
            <a:off x="326621" y="326954"/>
            <a:ext cx="5935087" cy="377356"/>
          </a:xfrm>
          <a:prstGeom prst="rect">
            <a:avLst/>
          </a:prstGeom>
          <a:solidFill>
            <a:srgbClr val="FFFF00">
              <a:alpha val="2822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8A0C369E-A427-3191-EA12-C742C0656A02}"/>
              </a:ext>
            </a:extLst>
          </p:cNvPr>
          <p:cNvSpPr/>
          <p:nvPr/>
        </p:nvSpPr>
        <p:spPr>
          <a:xfrm>
            <a:off x="152747" y="646772"/>
            <a:ext cx="6108961" cy="695844"/>
          </a:xfrm>
          <a:prstGeom prst="rect">
            <a:avLst/>
          </a:prstGeom>
          <a:solidFill>
            <a:srgbClr val="FFFF00">
              <a:alpha val="2822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CBAD489-2B1D-BBFD-467B-B2074D2185E8}"/>
              </a:ext>
            </a:extLst>
          </p:cNvPr>
          <p:cNvSpPr/>
          <p:nvPr/>
        </p:nvSpPr>
        <p:spPr>
          <a:xfrm>
            <a:off x="135635" y="1342615"/>
            <a:ext cx="4383654" cy="319819"/>
          </a:xfrm>
          <a:prstGeom prst="rect">
            <a:avLst/>
          </a:prstGeom>
          <a:solidFill>
            <a:srgbClr val="FFFF00">
              <a:alpha val="2822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A96642A4-4FFE-1898-7EC8-150E96A1051E}"/>
              </a:ext>
            </a:extLst>
          </p:cNvPr>
          <p:cNvSpPr txBox="1"/>
          <p:nvPr/>
        </p:nvSpPr>
        <p:spPr>
          <a:xfrm>
            <a:off x="6261709" y="3322461"/>
            <a:ext cx="5794656" cy="2677656"/>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marL="0" marR="0">
              <a:buNone/>
            </a:pPr>
            <a:r>
              <a:rPr lang="en-US" sz="2100" dirty="0">
                <a:effectLst/>
                <a:latin typeface="Garamond" panose="02020404030301010803" pitchFamily="18" charset="0"/>
                <a:ea typeface="Calibri" panose="020F0502020204030204" pitchFamily="34" charset="0"/>
                <a:cs typeface="Times New Roman" panose="02020603050405020304" pitchFamily="18" charset="0"/>
              </a:rPr>
              <a:t>Savage populations . . .  also have the memory of sounds and the faculty of reproducing them by the singing voice as they do by the spoken voice, but always imperfectly. Hence it is that </a:t>
            </a:r>
            <a:r>
              <a:rPr lang="en-US" sz="2100" b="1" dirty="0">
                <a:solidFill>
                  <a:srgbClr val="FF0000"/>
                </a:solidFill>
                <a:effectLst/>
                <a:latin typeface="Garamond" panose="02020404030301010803" pitchFamily="18" charset="0"/>
                <a:ea typeface="Calibri" panose="020F0502020204030204" pitchFamily="34" charset="0"/>
                <a:cs typeface="Times New Roman" panose="02020603050405020304" pitchFamily="18" charset="0"/>
              </a:rPr>
              <a:t>their songs are only composed of a small number of determined sounds, which rarely rise above four</a:t>
            </a:r>
            <a:r>
              <a:rPr lang="en-US" sz="2100" dirty="0">
                <a:effectLst/>
                <a:latin typeface="Garamond" panose="02020404030301010803" pitchFamily="18" charset="0"/>
                <a:ea typeface="Calibri" panose="020F0502020204030204" pitchFamily="34" charset="0"/>
                <a:cs typeface="Times New Roman" panose="02020603050405020304" pitchFamily="18" charset="0"/>
              </a:rPr>
              <a:t>, and that the </a:t>
            </a:r>
            <a:r>
              <a:rPr lang="en-US" sz="2100" b="1" dirty="0">
                <a:solidFill>
                  <a:srgbClr val="FF0000"/>
                </a:solidFill>
                <a:effectLst/>
                <a:latin typeface="Garamond" panose="02020404030301010803" pitchFamily="18" charset="0"/>
                <a:ea typeface="Calibri" panose="020F0502020204030204" pitchFamily="34" charset="0"/>
                <a:cs typeface="Times New Roman" panose="02020603050405020304" pitchFamily="18" charset="0"/>
              </a:rPr>
              <a:t>sterility of their imagination </a:t>
            </a:r>
            <a:r>
              <a:rPr lang="en-US" sz="2100" dirty="0">
                <a:effectLst/>
                <a:latin typeface="Garamond" panose="02020404030301010803" pitchFamily="18" charset="0"/>
                <a:ea typeface="Calibri" panose="020F0502020204030204" pitchFamily="34" charset="0"/>
                <a:cs typeface="Times New Roman" panose="02020603050405020304" pitchFamily="18" charset="0"/>
              </a:rPr>
              <a:t>does not allow them to vary the successions. </a:t>
            </a:r>
          </a:p>
        </p:txBody>
      </p:sp>
      <p:sp>
        <p:nvSpPr>
          <p:cNvPr id="18" name="Rectangle 17">
            <a:extLst>
              <a:ext uri="{FF2B5EF4-FFF2-40B4-BE49-F238E27FC236}">
                <a16:creationId xmlns:a16="http://schemas.microsoft.com/office/drawing/2014/main" id="{A7CAA497-A3D3-8B22-3BC1-2F85E6133AF5}"/>
              </a:ext>
            </a:extLst>
          </p:cNvPr>
          <p:cNvSpPr/>
          <p:nvPr/>
        </p:nvSpPr>
        <p:spPr>
          <a:xfrm>
            <a:off x="5474655" y="564501"/>
            <a:ext cx="804165" cy="293855"/>
          </a:xfrm>
          <a:prstGeom prst="rect">
            <a:avLst/>
          </a:prstGeom>
          <a:solidFill>
            <a:srgbClr val="FF0000">
              <a:alpha val="2822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8C9B89CD-A5B3-F4AE-55B4-8B8672E0C207}"/>
              </a:ext>
            </a:extLst>
          </p:cNvPr>
          <p:cNvSpPr/>
          <p:nvPr/>
        </p:nvSpPr>
        <p:spPr>
          <a:xfrm>
            <a:off x="10343680" y="994694"/>
            <a:ext cx="979018" cy="395567"/>
          </a:xfrm>
          <a:prstGeom prst="rect">
            <a:avLst/>
          </a:prstGeom>
          <a:solidFill>
            <a:srgbClr val="FF0000">
              <a:alpha val="2822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2C858864-DCE7-70A0-2FB0-CD297330BC59}"/>
              </a:ext>
            </a:extLst>
          </p:cNvPr>
          <p:cNvSpPr/>
          <p:nvPr/>
        </p:nvSpPr>
        <p:spPr>
          <a:xfrm>
            <a:off x="3581401" y="1812941"/>
            <a:ext cx="2235200" cy="377356"/>
          </a:xfrm>
          <a:prstGeom prst="rect">
            <a:avLst/>
          </a:prstGeom>
          <a:solidFill>
            <a:srgbClr val="FFFF00">
              <a:alpha val="2822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04CCC4B5-254C-8C82-1136-879D38161AED}"/>
              </a:ext>
            </a:extLst>
          </p:cNvPr>
          <p:cNvSpPr/>
          <p:nvPr/>
        </p:nvSpPr>
        <p:spPr>
          <a:xfrm>
            <a:off x="484164" y="3604175"/>
            <a:ext cx="5794656" cy="377356"/>
          </a:xfrm>
          <a:prstGeom prst="rect">
            <a:avLst/>
          </a:prstGeom>
          <a:solidFill>
            <a:srgbClr val="FFFF00">
              <a:alpha val="2822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FAA0C976-29F7-11C0-D7C0-F0C7F93542C8}"/>
              </a:ext>
            </a:extLst>
          </p:cNvPr>
          <p:cNvSpPr/>
          <p:nvPr/>
        </p:nvSpPr>
        <p:spPr>
          <a:xfrm>
            <a:off x="169859" y="3923992"/>
            <a:ext cx="6108961" cy="977673"/>
          </a:xfrm>
          <a:prstGeom prst="rect">
            <a:avLst/>
          </a:prstGeom>
          <a:solidFill>
            <a:srgbClr val="FFFF00">
              <a:alpha val="2822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02764481-8070-3268-8F96-BEEA205F39DE}"/>
              </a:ext>
            </a:extLst>
          </p:cNvPr>
          <p:cNvSpPr/>
          <p:nvPr/>
        </p:nvSpPr>
        <p:spPr>
          <a:xfrm>
            <a:off x="152747" y="4891175"/>
            <a:ext cx="2399953" cy="319819"/>
          </a:xfrm>
          <a:prstGeom prst="rect">
            <a:avLst/>
          </a:prstGeom>
          <a:solidFill>
            <a:srgbClr val="FFFF00">
              <a:alpha val="2822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285652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46F17A-AB44-3C4B-AE85-E25BF9B3CEBE}"/>
            </a:ext>
          </a:extLst>
        </p:cNvPr>
        <p:cNvGrpSpPr/>
        <p:nvPr/>
      </p:nvGrpSpPr>
      <p:grpSpPr>
        <a:xfrm>
          <a:off x="0" y="0"/>
          <a:ext cx="0" cy="0"/>
          <a:chOff x="0" y="0"/>
          <a:chExt cx="0" cy="0"/>
        </a:xfrm>
      </p:grpSpPr>
      <p:sp>
        <p:nvSpPr>
          <p:cNvPr id="4" name="Date Placeholder 3">
            <a:extLst>
              <a:ext uri="{FF2B5EF4-FFF2-40B4-BE49-F238E27FC236}">
                <a16:creationId xmlns:a16="http://schemas.microsoft.com/office/drawing/2014/main" id="{9A763687-14EC-5668-702A-593C6693F81E}"/>
              </a:ext>
            </a:extLst>
          </p:cNvPr>
          <p:cNvSpPr>
            <a:spLocks noGrp="1"/>
          </p:cNvSpPr>
          <p:nvPr>
            <p:ph type="dt" sz="half" idx="10"/>
          </p:nvPr>
        </p:nvSpPr>
        <p:spPr/>
        <p:txBody>
          <a:bodyPr/>
          <a:lstStyle/>
          <a:p>
            <a:r>
              <a:rPr lang="en-US"/>
              <a:t>Northeastern Leading Voices Mar. 2026</a:t>
            </a:r>
            <a:endParaRPr lang="en-US" dirty="0"/>
          </a:p>
        </p:txBody>
      </p:sp>
      <p:sp>
        <p:nvSpPr>
          <p:cNvPr id="5" name="Footer Placeholder 4">
            <a:extLst>
              <a:ext uri="{FF2B5EF4-FFF2-40B4-BE49-F238E27FC236}">
                <a16:creationId xmlns:a16="http://schemas.microsoft.com/office/drawing/2014/main" id="{D592EABA-C52C-5F27-D58B-B03981785BCF}"/>
              </a:ext>
            </a:extLst>
          </p:cNvPr>
          <p:cNvSpPr>
            <a:spLocks noGrp="1"/>
          </p:cNvSpPr>
          <p:nvPr>
            <p:ph type="ftr" sz="quarter" idx="11"/>
          </p:nvPr>
        </p:nvSpPr>
        <p:spPr/>
        <p:txBody>
          <a:bodyPr/>
          <a:lstStyle/>
          <a:p>
            <a:r>
              <a:rPr lang="en-US"/>
              <a:t>Antiblackness in Foundational Concepts</a:t>
            </a:r>
            <a:endParaRPr lang="en-US" dirty="0"/>
          </a:p>
        </p:txBody>
      </p:sp>
      <p:sp>
        <p:nvSpPr>
          <p:cNvPr id="6" name="Slide Number Placeholder 5">
            <a:extLst>
              <a:ext uri="{FF2B5EF4-FFF2-40B4-BE49-F238E27FC236}">
                <a16:creationId xmlns:a16="http://schemas.microsoft.com/office/drawing/2014/main" id="{156B5E3A-BD8B-38D4-6AAA-A30DC713EC63}"/>
              </a:ext>
            </a:extLst>
          </p:cNvPr>
          <p:cNvSpPr>
            <a:spLocks noGrp="1"/>
          </p:cNvSpPr>
          <p:nvPr>
            <p:ph type="sldNum" sz="quarter" idx="12"/>
          </p:nvPr>
        </p:nvSpPr>
        <p:spPr/>
        <p:txBody>
          <a:bodyPr/>
          <a:lstStyle/>
          <a:p>
            <a:r>
              <a:rPr lang="en-US">
                <a:latin typeface="Century" panose="02040604050505020304" pitchFamily="18" charset="0"/>
              </a:rPr>
              <a:t>Jason Yust, Boston Univ.          </a:t>
            </a:r>
            <a:fld id="{6950D593-2953-924C-A0DA-F3B17E0E49C7}" type="slidenum">
              <a:rPr lang="en-US" smtClean="0">
                <a:latin typeface="Century" panose="02040604050505020304" pitchFamily="18" charset="0"/>
              </a:rPr>
              <a:pPr/>
              <a:t>7</a:t>
            </a:fld>
            <a:endParaRPr lang="en-US" dirty="0">
              <a:latin typeface="Century" panose="02040604050505020304" pitchFamily="18" charset="0"/>
            </a:endParaRPr>
          </a:p>
        </p:txBody>
      </p:sp>
      <p:pic>
        <p:nvPicPr>
          <p:cNvPr id="18" name="Picture 17">
            <a:extLst>
              <a:ext uri="{FF2B5EF4-FFF2-40B4-BE49-F238E27FC236}">
                <a16:creationId xmlns:a16="http://schemas.microsoft.com/office/drawing/2014/main" id="{B9062833-A4EE-DD12-3E23-6119ED0DADE2}"/>
              </a:ext>
            </a:extLst>
          </p:cNvPr>
          <p:cNvPicPr>
            <a:picLocks noChangeAspect="1"/>
          </p:cNvPicPr>
          <p:nvPr/>
        </p:nvPicPr>
        <p:blipFill>
          <a:blip r:embed="rId3"/>
          <a:srcRect b="56869"/>
          <a:stretch>
            <a:fillRect/>
          </a:stretch>
        </p:blipFill>
        <p:spPr>
          <a:xfrm>
            <a:off x="7035280" y="10616"/>
            <a:ext cx="4358799" cy="3128064"/>
          </a:xfrm>
          <a:prstGeom prst="rect">
            <a:avLst/>
          </a:prstGeom>
        </p:spPr>
      </p:pic>
      <p:sp>
        <p:nvSpPr>
          <p:cNvPr id="12" name="TextBox 11">
            <a:extLst>
              <a:ext uri="{FF2B5EF4-FFF2-40B4-BE49-F238E27FC236}">
                <a16:creationId xmlns:a16="http://schemas.microsoft.com/office/drawing/2014/main" id="{92A4068A-978F-351F-690F-87E307594A3A}"/>
              </a:ext>
            </a:extLst>
          </p:cNvPr>
          <p:cNvSpPr txBox="1"/>
          <p:nvPr/>
        </p:nvSpPr>
        <p:spPr>
          <a:xfrm>
            <a:off x="6237360" y="1902216"/>
            <a:ext cx="5954640" cy="2031325"/>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US" sz="2100" dirty="0">
                <a:latin typeface="Garamond" panose="02020404030301010803" pitchFamily="18" charset="0"/>
              </a:rPr>
              <a:t>The meditations which I engaged in some years later—</a:t>
            </a:r>
            <a:r>
              <a:rPr lang="en-US" sz="2100" b="1" dirty="0">
                <a:solidFill>
                  <a:srgbClr val="FF0000"/>
                </a:solidFill>
                <a:latin typeface="Garamond" panose="02020404030301010803" pitchFamily="18" charset="0"/>
              </a:rPr>
              <a:t>in my search for the principle of harmony and my study of idealist philosophies</a:t>
            </a:r>
            <a:r>
              <a:rPr lang="en-US" sz="2100" dirty="0">
                <a:latin typeface="Garamond" panose="02020404030301010803" pitchFamily="18" charset="0"/>
              </a:rPr>
              <a:t>—marked the beginning of a reformation of my ideas; gradually, they ultimately led me onto the path of historical and philosophical truth. </a:t>
            </a:r>
            <a:endParaRPr lang="en-US" sz="2100" dirty="0">
              <a:effectLst/>
              <a:latin typeface="Garamond" panose="02020404030301010803" pitchFamily="18" charset="0"/>
              <a:ea typeface="Calibri" panose="020F0502020204030204" pitchFamily="34" charset="0"/>
              <a:cs typeface="Times New Roman" panose="02020603050405020304" pitchFamily="18" charset="0"/>
            </a:endParaRPr>
          </a:p>
        </p:txBody>
      </p:sp>
      <p:sp>
        <p:nvSpPr>
          <p:cNvPr id="17" name="TextBox 16">
            <a:extLst>
              <a:ext uri="{FF2B5EF4-FFF2-40B4-BE49-F238E27FC236}">
                <a16:creationId xmlns:a16="http://schemas.microsoft.com/office/drawing/2014/main" id="{ED7552EE-85C0-A9FB-AB40-2A5087FB983A}"/>
              </a:ext>
            </a:extLst>
          </p:cNvPr>
          <p:cNvSpPr txBox="1"/>
          <p:nvPr/>
        </p:nvSpPr>
        <p:spPr>
          <a:xfrm>
            <a:off x="3800315" y="5914885"/>
            <a:ext cx="780983" cy="461665"/>
          </a:xfrm>
          <a:prstGeom prst="rect">
            <a:avLst/>
          </a:prstGeom>
          <a:noFill/>
        </p:spPr>
        <p:txBody>
          <a:bodyPr wrap="none" rtlCol="0">
            <a:spAutoFit/>
          </a:bodyPr>
          <a:lstStyle/>
          <a:p>
            <a:pPr algn="l"/>
            <a:r>
              <a:rPr lang="en-US" sz="2400" b="1" dirty="0">
                <a:latin typeface="Century" panose="02040604050505020304" pitchFamily="18" charset="0"/>
                <a:cs typeface="Calibri" panose="020F0502020204030204" pitchFamily="34" charset="0"/>
              </a:rPr>
              <a:t>p. II</a:t>
            </a:r>
          </a:p>
        </p:txBody>
      </p:sp>
      <p:pic>
        <p:nvPicPr>
          <p:cNvPr id="3" name="Picture 2">
            <a:extLst>
              <a:ext uri="{FF2B5EF4-FFF2-40B4-BE49-F238E27FC236}">
                <a16:creationId xmlns:a16="http://schemas.microsoft.com/office/drawing/2014/main" id="{EEFE803F-9CF6-7656-F0FE-94239798E49A}"/>
              </a:ext>
            </a:extLst>
          </p:cNvPr>
          <p:cNvPicPr>
            <a:picLocks noChangeAspect="1"/>
          </p:cNvPicPr>
          <p:nvPr/>
        </p:nvPicPr>
        <p:blipFill>
          <a:blip r:embed="rId4"/>
          <a:stretch>
            <a:fillRect/>
          </a:stretch>
        </p:blipFill>
        <p:spPr>
          <a:xfrm>
            <a:off x="366907" y="239168"/>
            <a:ext cx="5729093" cy="5675717"/>
          </a:xfrm>
          <a:prstGeom prst="rect">
            <a:avLst/>
          </a:prstGeom>
        </p:spPr>
      </p:pic>
      <p:sp>
        <p:nvSpPr>
          <p:cNvPr id="11" name="Rectangle 10">
            <a:extLst>
              <a:ext uri="{FF2B5EF4-FFF2-40B4-BE49-F238E27FC236}">
                <a16:creationId xmlns:a16="http://schemas.microsoft.com/office/drawing/2014/main" id="{DB01025C-CC06-0D27-1500-C86CDCDF8117}"/>
              </a:ext>
            </a:extLst>
          </p:cNvPr>
          <p:cNvSpPr/>
          <p:nvPr/>
        </p:nvSpPr>
        <p:spPr>
          <a:xfrm>
            <a:off x="681925" y="239169"/>
            <a:ext cx="5265450" cy="319818"/>
          </a:xfrm>
          <a:prstGeom prst="rect">
            <a:avLst/>
          </a:prstGeom>
          <a:solidFill>
            <a:srgbClr val="FFFF00">
              <a:alpha val="2822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BE4848C-CAAF-A35C-3DE3-4AB20731C952}"/>
              </a:ext>
            </a:extLst>
          </p:cNvPr>
          <p:cNvSpPr/>
          <p:nvPr/>
        </p:nvSpPr>
        <p:spPr>
          <a:xfrm>
            <a:off x="508050" y="558986"/>
            <a:ext cx="5439325" cy="696377"/>
          </a:xfrm>
          <a:prstGeom prst="rect">
            <a:avLst/>
          </a:prstGeom>
          <a:solidFill>
            <a:srgbClr val="FFFF00">
              <a:alpha val="2822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6C258230-49AD-4983-FDD6-6EDFA10D7554}"/>
              </a:ext>
            </a:extLst>
          </p:cNvPr>
          <p:cNvSpPr/>
          <p:nvPr/>
        </p:nvSpPr>
        <p:spPr>
          <a:xfrm>
            <a:off x="490938" y="1254830"/>
            <a:ext cx="2391748" cy="319818"/>
          </a:xfrm>
          <a:prstGeom prst="rect">
            <a:avLst/>
          </a:prstGeom>
          <a:solidFill>
            <a:srgbClr val="FFFF00">
              <a:alpha val="2822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E0B4AEDE-9191-B58C-6851-E09AC7CD9BF1}"/>
              </a:ext>
            </a:extLst>
          </p:cNvPr>
          <p:cNvSpPr txBox="1"/>
          <p:nvPr/>
        </p:nvSpPr>
        <p:spPr>
          <a:xfrm>
            <a:off x="6237360" y="3989998"/>
            <a:ext cx="5954640" cy="2031325"/>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US" sz="2100" dirty="0">
                <a:latin typeface="Garamond" panose="02020404030301010803" pitchFamily="18" charset="0"/>
              </a:rPr>
              <a:t>I have recounted elsewhere the circumstances under which </a:t>
            </a:r>
            <a:r>
              <a:rPr lang="en-US" sz="2100" b="1" dirty="0">
                <a:solidFill>
                  <a:srgbClr val="FF0000"/>
                </a:solidFill>
                <a:latin typeface="Garamond" panose="02020404030301010803" pitchFamily="18" charset="0"/>
              </a:rPr>
              <a:t>all my doubts were dispelled in 1831</a:t>
            </a:r>
            <a:r>
              <a:rPr lang="en-US" sz="2100" dirty="0">
                <a:latin typeface="Garamond" panose="02020404030301010803" pitchFamily="18" charset="0"/>
              </a:rPr>
              <a:t>, and I have described how I arrived at the conviction that music owes its origin to </a:t>
            </a:r>
            <a:r>
              <a:rPr lang="en-US" sz="2100" b="1" dirty="0">
                <a:solidFill>
                  <a:srgbClr val="FF0000"/>
                </a:solidFill>
                <a:latin typeface="Garamond" panose="02020404030301010803" pitchFamily="18" charset="0"/>
              </a:rPr>
              <a:t>the synthesis of relationships between sounds with the emotional and imaginative faculties of a specific human race.</a:t>
            </a:r>
            <a:r>
              <a:rPr lang="en-US" sz="2100" dirty="0">
                <a:latin typeface="Garamond" panose="02020404030301010803" pitchFamily="18" charset="0"/>
              </a:rPr>
              <a:t> </a:t>
            </a:r>
            <a:endParaRPr lang="en-US" sz="2100" dirty="0">
              <a:effectLst/>
              <a:latin typeface="Garamond" panose="02020404030301010803" pitchFamily="18" charset="0"/>
              <a:ea typeface="Calibri" panose="020F0502020204030204" pitchFamily="34" charset="0"/>
              <a:cs typeface="Times New Roman" panose="02020603050405020304" pitchFamily="18" charset="0"/>
            </a:endParaRPr>
          </a:p>
        </p:txBody>
      </p:sp>
      <p:sp>
        <p:nvSpPr>
          <p:cNvPr id="19" name="Rectangle 18">
            <a:extLst>
              <a:ext uri="{FF2B5EF4-FFF2-40B4-BE49-F238E27FC236}">
                <a16:creationId xmlns:a16="http://schemas.microsoft.com/office/drawing/2014/main" id="{4D4F19A7-8A96-CCA9-E0C3-555C843DD1EB}"/>
              </a:ext>
            </a:extLst>
          </p:cNvPr>
          <p:cNvSpPr/>
          <p:nvPr/>
        </p:nvSpPr>
        <p:spPr>
          <a:xfrm>
            <a:off x="658550" y="4189239"/>
            <a:ext cx="5383218" cy="319818"/>
          </a:xfrm>
          <a:prstGeom prst="rect">
            <a:avLst/>
          </a:prstGeom>
          <a:solidFill>
            <a:srgbClr val="FFFF00">
              <a:alpha val="2822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4EB6F87C-7DE1-B11C-8300-65C502DE8498}"/>
              </a:ext>
            </a:extLst>
          </p:cNvPr>
          <p:cNvSpPr/>
          <p:nvPr/>
        </p:nvSpPr>
        <p:spPr>
          <a:xfrm>
            <a:off x="484675" y="4509056"/>
            <a:ext cx="5557093" cy="696377"/>
          </a:xfrm>
          <a:prstGeom prst="rect">
            <a:avLst/>
          </a:prstGeom>
          <a:solidFill>
            <a:srgbClr val="FFFF00">
              <a:alpha val="2822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A7DF61DC-13DB-4CFC-4092-574EC0F6EB8B}"/>
              </a:ext>
            </a:extLst>
          </p:cNvPr>
          <p:cNvSpPr/>
          <p:nvPr/>
        </p:nvSpPr>
        <p:spPr>
          <a:xfrm>
            <a:off x="467563" y="5204900"/>
            <a:ext cx="3008410" cy="193818"/>
          </a:xfrm>
          <a:prstGeom prst="rect">
            <a:avLst/>
          </a:prstGeom>
          <a:solidFill>
            <a:srgbClr val="FFFF00">
              <a:alpha val="2822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402713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BCAAE0-EC73-E1D5-83B6-B3FD67583E40}"/>
              </a:ext>
            </a:extLst>
          </p:cNvPr>
          <p:cNvSpPr>
            <a:spLocks noGrp="1"/>
          </p:cNvSpPr>
          <p:nvPr>
            <p:ph type="title"/>
          </p:nvPr>
        </p:nvSpPr>
        <p:spPr/>
        <p:txBody>
          <a:bodyPr/>
          <a:lstStyle/>
          <a:p>
            <a:r>
              <a:rPr lang="en-US" dirty="0"/>
              <a:t>Why is Fétis relevant to us today?</a:t>
            </a:r>
          </a:p>
        </p:txBody>
      </p:sp>
      <p:sp>
        <p:nvSpPr>
          <p:cNvPr id="3" name="Content Placeholder 2">
            <a:extLst>
              <a:ext uri="{FF2B5EF4-FFF2-40B4-BE49-F238E27FC236}">
                <a16:creationId xmlns:a16="http://schemas.microsoft.com/office/drawing/2014/main" id="{B6E1F239-C0FD-EE7C-2535-D136DB97B6F6}"/>
              </a:ext>
            </a:extLst>
          </p:cNvPr>
          <p:cNvSpPr>
            <a:spLocks noGrp="1"/>
          </p:cNvSpPr>
          <p:nvPr>
            <p:ph idx="1"/>
          </p:nvPr>
        </p:nvSpPr>
        <p:spPr>
          <a:xfrm>
            <a:off x="495300" y="1028700"/>
            <a:ext cx="11252200" cy="5148263"/>
          </a:xfrm>
        </p:spPr>
        <p:txBody>
          <a:bodyPr/>
          <a:lstStyle/>
          <a:p>
            <a:r>
              <a:rPr lang="en-US" dirty="0"/>
              <a:t>Many musicians still believe in the Hegelian “ladder of progress” evolutionary story (the basis of 20</a:t>
            </a:r>
            <a:r>
              <a:rPr lang="en-US" baseline="30000" dirty="0"/>
              <a:t>th</a:t>
            </a:r>
            <a:r>
              <a:rPr lang="en-US" dirty="0"/>
              <a:t>-century avant-gardism) </a:t>
            </a:r>
          </a:p>
          <a:p>
            <a:r>
              <a:rPr lang="en-US" dirty="0"/>
              <a:t>Tonality (as a conceptual structure) still equates non-European music with “primitive” (“pre-tonal”) European music.</a:t>
            </a:r>
            <a:br>
              <a:rPr lang="en-US" dirty="0"/>
            </a:br>
            <a:br>
              <a:rPr lang="en-US" dirty="0"/>
            </a:br>
            <a:r>
              <a:rPr lang="en-US" b="1" dirty="0"/>
              <a:t>→ </a:t>
            </a:r>
            <a:r>
              <a:rPr lang="en-US" dirty="0"/>
              <a:t> Assumption that “scales” are foundational to other musical 	traditions (octave equivalence, mode)</a:t>
            </a:r>
            <a:br>
              <a:rPr lang="en-US" dirty="0"/>
            </a:br>
            <a:br>
              <a:rPr lang="en-US" dirty="0"/>
            </a:br>
            <a:r>
              <a:rPr lang="en-US" b="1" dirty="0"/>
              <a:t>→ </a:t>
            </a:r>
            <a:r>
              <a:rPr lang="en-US" dirty="0"/>
              <a:t>Music theory’s institutional tonal/atonal division: </a:t>
            </a:r>
            <a:br>
              <a:rPr lang="en-US" dirty="0"/>
            </a:br>
            <a:r>
              <a:rPr lang="en-US" dirty="0"/>
              <a:t>	—Ambiguous status of non-atonal music of 20</a:t>
            </a:r>
            <a:r>
              <a:rPr lang="en-US" baseline="30000" dirty="0"/>
              <a:t>th</a:t>
            </a:r>
            <a:r>
              <a:rPr lang="en-US" dirty="0"/>
              <a:t>/21</a:t>
            </a:r>
            <a:r>
              <a:rPr lang="en-US" baseline="30000" dirty="0"/>
              <a:t>st</a:t>
            </a:r>
            <a:r>
              <a:rPr lang="en-US" dirty="0"/>
              <a:t> c.</a:t>
            </a:r>
            <a:br>
              <a:rPr lang="en-US" dirty="0"/>
            </a:br>
            <a:r>
              <a:rPr lang="en-US" dirty="0"/>
              <a:t>	—Music outside the European diaspora can only contribute</a:t>
            </a:r>
            <a:br>
              <a:rPr lang="en-US" dirty="0"/>
            </a:br>
            <a:r>
              <a:rPr lang="en-US" dirty="0"/>
              <a:t>		at the most basic level (scales and tunings). </a:t>
            </a:r>
          </a:p>
          <a:p>
            <a:endParaRPr lang="en-US" dirty="0"/>
          </a:p>
        </p:txBody>
      </p:sp>
      <p:sp>
        <p:nvSpPr>
          <p:cNvPr id="4" name="Date Placeholder 3">
            <a:extLst>
              <a:ext uri="{FF2B5EF4-FFF2-40B4-BE49-F238E27FC236}">
                <a16:creationId xmlns:a16="http://schemas.microsoft.com/office/drawing/2014/main" id="{3978A58A-8A74-7779-AD86-DE047DC8A7E5}"/>
              </a:ext>
            </a:extLst>
          </p:cNvPr>
          <p:cNvSpPr>
            <a:spLocks noGrp="1"/>
          </p:cNvSpPr>
          <p:nvPr>
            <p:ph type="dt" sz="half" idx="10"/>
          </p:nvPr>
        </p:nvSpPr>
        <p:spPr/>
        <p:txBody>
          <a:bodyPr/>
          <a:lstStyle/>
          <a:p>
            <a:r>
              <a:rPr lang="en-US"/>
              <a:t>Northeastern Leading Voices Mar. 2026</a:t>
            </a:r>
            <a:endParaRPr lang="en-US" dirty="0"/>
          </a:p>
        </p:txBody>
      </p:sp>
      <p:sp>
        <p:nvSpPr>
          <p:cNvPr id="5" name="Footer Placeholder 4">
            <a:extLst>
              <a:ext uri="{FF2B5EF4-FFF2-40B4-BE49-F238E27FC236}">
                <a16:creationId xmlns:a16="http://schemas.microsoft.com/office/drawing/2014/main" id="{4FB16541-706D-B030-E00D-9B2D2C97A173}"/>
              </a:ext>
            </a:extLst>
          </p:cNvPr>
          <p:cNvSpPr>
            <a:spLocks noGrp="1"/>
          </p:cNvSpPr>
          <p:nvPr>
            <p:ph type="ftr" sz="quarter" idx="11"/>
          </p:nvPr>
        </p:nvSpPr>
        <p:spPr/>
        <p:txBody>
          <a:bodyPr/>
          <a:lstStyle/>
          <a:p>
            <a:r>
              <a:rPr lang="en-US"/>
              <a:t>Antiblackness in Foundational Concepts</a:t>
            </a:r>
            <a:endParaRPr lang="en-US" dirty="0"/>
          </a:p>
        </p:txBody>
      </p:sp>
      <p:sp>
        <p:nvSpPr>
          <p:cNvPr id="6" name="Slide Number Placeholder 5">
            <a:extLst>
              <a:ext uri="{FF2B5EF4-FFF2-40B4-BE49-F238E27FC236}">
                <a16:creationId xmlns:a16="http://schemas.microsoft.com/office/drawing/2014/main" id="{5A57FCBC-AA79-8CA9-4225-DB475837793F}"/>
              </a:ext>
            </a:extLst>
          </p:cNvPr>
          <p:cNvSpPr>
            <a:spLocks noGrp="1"/>
          </p:cNvSpPr>
          <p:nvPr>
            <p:ph type="sldNum" sz="quarter" idx="12"/>
          </p:nvPr>
        </p:nvSpPr>
        <p:spPr/>
        <p:txBody>
          <a:bodyPr/>
          <a:lstStyle/>
          <a:p>
            <a:r>
              <a:rPr lang="en-US">
                <a:latin typeface="Century" panose="02040604050505020304" pitchFamily="18" charset="0"/>
              </a:rPr>
              <a:t>Jason Yust, Boston Univ.          </a:t>
            </a:r>
            <a:fld id="{6950D593-2953-924C-A0DA-F3B17E0E49C7}" type="slidenum">
              <a:rPr lang="en-US" smtClean="0">
                <a:latin typeface="Century" panose="02040604050505020304" pitchFamily="18" charset="0"/>
              </a:rPr>
              <a:pPr/>
              <a:t>8</a:t>
            </a:fld>
            <a:endParaRPr lang="en-US" dirty="0">
              <a:latin typeface="Century" panose="02040604050505020304" pitchFamily="18" charset="0"/>
            </a:endParaRPr>
          </a:p>
        </p:txBody>
      </p:sp>
    </p:spTree>
    <p:extLst>
      <p:ext uri="{BB962C8B-B14F-4D97-AF65-F5344CB8AC3E}">
        <p14:creationId xmlns:p14="http://schemas.microsoft.com/office/powerpoint/2010/main" val="418207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B1F098-3CBA-C53A-692E-D1AFA05036C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F3226B4-776E-8A31-E514-96BDB56576D8}"/>
              </a:ext>
            </a:extLst>
          </p:cNvPr>
          <p:cNvSpPr>
            <a:spLocks noGrp="1"/>
          </p:cNvSpPr>
          <p:nvPr>
            <p:ph type="title"/>
          </p:nvPr>
        </p:nvSpPr>
        <p:spPr/>
        <p:txBody>
          <a:bodyPr/>
          <a:lstStyle/>
          <a:p>
            <a:r>
              <a:rPr lang="en-US" dirty="0"/>
              <a:t>Why is Fétis relevant to us today?</a:t>
            </a:r>
          </a:p>
        </p:txBody>
      </p:sp>
      <p:sp>
        <p:nvSpPr>
          <p:cNvPr id="3" name="Content Placeholder 2">
            <a:extLst>
              <a:ext uri="{FF2B5EF4-FFF2-40B4-BE49-F238E27FC236}">
                <a16:creationId xmlns:a16="http://schemas.microsoft.com/office/drawing/2014/main" id="{F46F8296-4E27-6ADA-ADA9-18888975298F}"/>
              </a:ext>
            </a:extLst>
          </p:cNvPr>
          <p:cNvSpPr>
            <a:spLocks noGrp="1"/>
          </p:cNvSpPr>
          <p:nvPr>
            <p:ph idx="1"/>
          </p:nvPr>
        </p:nvSpPr>
        <p:spPr>
          <a:xfrm>
            <a:off x="495300" y="1028700"/>
            <a:ext cx="11252200" cy="4873336"/>
          </a:xfrm>
        </p:spPr>
        <p:txBody>
          <a:bodyPr>
            <a:normAutofit lnSpcReduction="10000"/>
          </a:bodyPr>
          <a:lstStyle/>
          <a:p>
            <a:pPr marL="514350" indent="-514350">
              <a:lnSpc>
                <a:spcPct val="130000"/>
              </a:lnSpc>
              <a:spcAft>
                <a:spcPts val="1800"/>
              </a:spcAft>
              <a:buAutoNum type="arabicParenBoth"/>
            </a:pPr>
            <a:r>
              <a:rPr lang="en-US" dirty="0"/>
              <a:t>Music theory institutions remain structured by tonality </a:t>
            </a:r>
            <a:br>
              <a:rPr lang="en-US" dirty="0"/>
            </a:br>
            <a:r>
              <a:rPr lang="en-US" dirty="0"/>
              <a:t>→ music falling outside the tonal–atonal binary is excluded</a:t>
            </a:r>
            <a:br>
              <a:rPr lang="en-US" dirty="0"/>
            </a:br>
            <a:r>
              <a:rPr lang="en-US" dirty="0"/>
              <a:t>• Music theory curricula (esp. graduate degrees)</a:t>
            </a:r>
            <a:br>
              <a:rPr lang="en-US" dirty="0"/>
            </a:br>
            <a:r>
              <a:rPr lang="en-US" dirty="0"/>
              <a:t>• Research profiles of music theorists</a:t>
            </a:r>
          </a:p>
          <a:p>
            <a:pPr marL="514350" indent="-514350">
              <a:lnSpc>
                <a:spcPct val="130000"/>
              </a:lnSpc>
              <a:spcAft>
                <a:spcPts val="1800"/>
              </a:spcAft>
              <a:buAutoNum type="arabicParenBoth"/>
            </a:pPr>
            <a:r>
              <a:rPr lang="en-US" dirty="0"/>
              <a:t>Avant-gardist philosophy remains prevalent, with atonality and ladder-of-progress evolution at its core</a:t>
            </a:r>
            <a:br>
              <a:rPr lang="en-US" dirty="0"/>
            </a:br>
            <a:r>
              <a:rPr lang="en-US" dirty="0"/>
              <a:t>N.B. Fétis was largely responsible (via Liszt) for the atonal movement of the early 1900s!</a:t>
            </a:r>
          </a:p>
          <a:p>
            <a:pPr marL="0" indent="0">
              <a:lnSpc>
                <a:spcPct val="130000"/>
              </a:lnSpc>
              <a:spcAft>
                <a:spcPts val="1800"/>
              </a:spcAft>
              <a:buNone/>
            </a:pPr>
            <a:endParaRPr lang="en-US" dirty="0"/>
          </a:p>
          <a:p>
            <a:pPr>
              <a:lnSpc>
                <a:spcPct val="130000"/>
              </a:lnSpc>
              <a:spcAft>
                <a:spcPts val="1800"/>
              </a:spcAft>
            </a:pPr>
            <a:endParaRPr lang="en-US" dirty="0"/>
          </a:p>
        </p:txBody>
      </p:sp>
      <p:sp>
        <p:nvSpPr>
          <p:cNvPr id="4" name="Date Placeholder 3">
            <a:extLst>
              <a:ext uri="{FF2B5EF4-FFF2-40B4-BE49-F238E27FC236}">
                <a16:creationId xmlns:a16="http://schemas.microsoft.com/office/drawing/2014/main" id="{C025745E-19D0-1834-E720-B59FB3902801}"/>
              </a:ext>
            </a:extLst>
          </p:cNvPr>
          <p:cNvSpPr>
            <a:spLocks noGrp="1"/>
          </p:cNvSpPr>
          <p:nvPr>
            <p:ph type="dt" sz="half" idx="10"/>
          </p:nvPr>
        </p:nvSpPr>
        <p:spPr/>
        <p:txBody>
          <a:bodyPr/>
          <a:lstStyle/>
          <a:p>
            <a:r>
              <a:rPr lang="en-US"/>
              <a:t>Northeastern Leading Voices Mar. 2026</a:t>
            </a:r>
            <a:endParaRPr lang="en-US" dirty="0"/>
          </a:p>
        </p:txBody>
      </p:sp>
      <p:sp>
        <p:nvSpPr>
          <p:cNvPr id="5" name="Footer Placeholder 4">
            <a:extLst>
              <a:ext uri="{FF2B5EF4-FFF2-40B4-BE49-F238E27FC236}">
                <a16:creationId xmlns:a16="http://schemas.microsoft.com/office/drawing/2014/main" id="{408C700C-D532-1484-36EB-C1DF5EE7C9DC}"/>
              </a:ext>
            </a:extLst>
          </p:cNvPr>
          <p:cNvSpPr>
            <a:spLocks noGrp="1"/>
          </p:cNvSpPr>
          <p:nvPr>
            <p:ph type="ftr" sz="quarter" idx="11"/>
          </p:nvPr>
        </p:nvSpPr>
        <p:spPr/>
        <p:txBody>
          <a:bodyPr/>
          <a:lstStyle/>
          <a:p>
            <a:r>
              <a:rPr lang="en-US"/>
              <a:t>Antiblackness in Foundational Concepts</a:t>
            </a:r>
            <a:endParaRPr lang="en-US" dirty="0"/>
          </a:p>
        </p:txBody>
      </p:sp>
      <p:sp>
        <p:nvSpPr>
          <p:cNvPr id="6" name="Slide Number Placeholder 5">
            <a:extLst>
              <a:ext uri="{FF2B5EF4-FFF2-40B4-BE49-F238E27FC236}">
                <a16:creationId xmlns:a16="http://schemas.microsoft.com/office/drawing/2014/main" id="{0B7706D7-A95E-F7B0-69D1-BD52AE5812CC}"/>
              </a:ext>
            </a:extLst>
          </p:cNvPr>
          <p:cNvSpPr>
            <a:spLocks noGrp="1"/>
          </p:cNvSpPr>
          <p:nvPr>
            <p:ph type="sldNum" sz="quarter" idx="12"/>
          </p:nvPr>
        </p:nvSpPr>
        <p:spPr/>
        <p:txBody>
          <a:bodyPr/>
          <a:lstStyle/>
          <a:p>
            <a:r>
              <a:rPr lang="en-US">
                <a:latin typeface="Century" panose="02040604050505020304" pitchFamily="18" charset="0"/>
              </a:rPr>
              <a:t>Jason Yust, Boston Univ.          </a:t>
            </a:r>
            <a:fld id="{6950D593-2953-924C-A0DA-F3B17E0E49C7}" type="slidenum">
              <a:rPr lang="en-US" smtClean="0">
                <a:latin typeface="Century" panose="02040604050505020304" pitchFamily="18" charset="0"/>
              </a:rPr>
              <a:pPr/>
              <a:t>9</a:t>
            </a:fld>
            <a:endParaRPr lang="en-US" dirty="0">
              <a:latin typeface="Century" panose="02040604050505020304" pitchFamily="18" charset="0"/>
            </a:endParaRPr>
          </a:p>
        </p:txBody>
      </p:sp>
    </p:spTree>
    <p:extLst>
      <p:ext uri="{BB962C8B-B14F-4D97-AF65-F5344CB8AC3E}">
        <p14:creationId xmlns:p14="http://schemas.microsoft.com/office/powerpoint/2010/main" val="129804914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b="1" dirty="0" smtClean="0">
            <a:latin typeface="Century" panose="02040604050505020304" pitchFamily="18" charset="0"/>
            <a:cs typeface="Calibri" panose="020F050202020403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65945</TotalTime>
  <Words>9391</Words>
  <Application>Microsoft Macintosh PowerPoint</Application>
  <PresentationFormat>Widescreen</PresentationFormat>
  <Paragraphs>650</Paragraphs>
  <Slides>56</Slides>
  <Notes>33</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56</vt:i4>
      </vt:variant>
    </vt:vector>
  </HeadingPairs>
  <TitlesOfParts>
    <vt:vector size="66" baseType="lpstr">
      <vt:lpstr>Aptos</vt:lpstr>
      <vt:lpstr>Arial</vt:lpstr>
      <vt:lpstr>Bradley Hand</vt:lpstr>
      <vt:lpstr>Century</vt:lpstr>
      <vt:lpstr>Chalkboard</vt:lpstr>
      <vt:lpstr>Garamond</vt:lpstr>
      <vt:lpstr>Helsinki Text Std</vt:lpstr>
      <vt:lpstr>Helvetica Neue</vt:lpstr>
      <vt:lpstr>Times New Roman</vt:lpstr>
      <vt:lpstr>Office Theme</vt:lpstr>
      <vt:lpstr>Antiblackness in Foundational Music Theory Concepts:  Tonality, Meter, and Rock Music</vt:lpstr>
      <vt:lpstr>Outline</vt:lpstr>
      <vt:lpstr>Tonality</vt:lpstr>
      <vt:lpstr>PowerPoint Presentation</vt:lpstr>
      <vt:lpstr>PowerPoint Presentation</vt:lpstr>
      <vt:lpstr>PowerPoint Presentation</vt:lpstr>
      <vt:lpstr>PowerPoint Presentation</vt:lpstr>
      <vt:lpstr>Why is Fétis relevant to us today?</vt:lpstr>
      <vt:lpstr>Why is Fétis relevant to us today?</vt:lpstr>
      <vt:lpstr>Why is Fétis relevant to us today?</vt:lpstr>
      <vt:lpstr>Tonality: Can we live without it?!?</vt:lpstr>
      <vt:lpstr>Tonality: Can we live without it?!?</vt:lpstr>
      <vt:lpstr>Music Cognition and Antiblackness</vt:lpstr>
      <vt:lpstr>Music Cognition, Tonality, and Antiblackness</vt:lpstr>
      <vt:lpstr>Music Cognition, Tonality, and Antiblackness</vt:lpstr>
      <vt:lpstr>The Problem of Universals</vt:lpstr>
      <vt:lpstr>Octave equivalence as a universal</vt:lpstr>
      <vt:lpstr>PowerPoint Presentation</vt:lpstr>
      <vt:lpstr>Results: Jacoby et al. 2019</vt:lpstr>
      <vt:lpstr>Key profiles (Krumhansl &amp; Kessler 1982)</vt:lpstr>
      <vt:lpstr>Kessler, Hansen, &amp; Shepard 1984</vt:lpstr>
      <vt:lpstr>Kessler, Hansen, &amp; Shepard 1984</vt:lpstr>
      <vt:lpstr>Kessler, Hansen, &amp; Shepard 1984</vt:lpstr>
      <vt:lpstr>Meter</vt:lpstr>
      <vt:lpstr>Meter: Conceptual features</vt:lpstr>
      <vt:lpstr>Meter in music theory: the myth of isochrony </vt:lpstr>
      <vt:lpstr>Entrainment</vt:lpstr>
      <vt:lpstr>Is meter universal?</vt:lpstr>
      <vt:lpstr>Rhythm and periodic functions</vt:lpstr>
      <vt:lpstr>Rhythm and periodic functions: traditional meter</vt:lpstr>
      <vt:lpstr>Rhythm and periodic functions: Tresillo</vt:lpstr>
      <vt:lpstr>Non-hierarchical periodicities: Tresillo + Backbeat</vt:lpstr>
      <vt:lpstr>Non-hierarchical periodicities: Tresillo + Backbeat</vt:lpstr>
      <vt:lpstr>Cognitive Critique of Polymeter</vt:lpstr>
      <vt:lpstr>Syncopation</vt:lpstr>
      <vt:lpstr>Syncopation</vt:lpstr>
      <vt:lpstr>Ragtime rhythm</vt:lpstr>
      <vt:lpstr>Ragtime rhythm</vt:lpstr>
      <vt:lpstr>Empirical Studies of Groove</vt:lpstr>
      <vt:lpstr>Reanalysis of data from Witek et al.</vt:lpstr>
      <vt:lpstr>Reanalysis of data from Witek et al.</vt:lpstr>
      <vt:lpstr>Rhythm and periodic functions: Adowa</vt:lpstr>
      <vt:lpstr>Ghanaian dance drumming</vt:lpstr>
      <vt:lpstr>Fourier analysis of rhythms</vt:lpstr>
      <vt:lpstr>Rock Music</vt:lpstr>
      <vt:lpstr>Rock Music</vt:lpstr>
      <vt:lpstr>Theory and “Rock” Music</vt:lpstr>
      <vt:lpstr>But . . . What is Rock Music? </vt:lpstr>
      <vt:lpstr>Defining “Rock”</vt:lpstr>
      <vt:lpstr>Histories of “Rock” Music</vt:lpstr>
      <vt:lpstr>Two musical events of 1967</vt:lpstr>
      <vt:lpstr>Histories of “Rock” Music</vt:lpstr>
      <vt:lpstr>Early Scholarly Analysis of Popular Music</vt:lpstr>
      <vt:lpstr>It starts with the critics . . . </vt:lpstr>
      <vt:lpstr>Analysis of “Rock”</vt:lpstr>
      <vt:lpstr>Thanks for listening!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Yust, Jason</dc:creator>
  <cp:lastModifiedBy>Yust, Jason</cp:lastModifiedBy>
  <cp:revision>117</cp:revision>
  <dcterms:created xsi:type="dcterms:W3CDTF">2023-08-28T18:57:50Z</dcterms:created>
  <dcterms:modified xsi:type="dcterms:W3CDTF">2026-03-27T02:34:11Z</dcterms:modified>
</cp:coreProperties>
</file>