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6"/>
  </p:notesMasterIdLst>
  <p:sldIdLst>
    <p:sldId id="256" r:id="rId2"/>
    <p:sldId id="377" r:id="rId3"/>
    <p:sldId id="379" r:id="rId4"/>
    <p:sldId id="380" r:id="rId5"/>
    <p:sldId id="265" r:id="rId6"/>
    <p:sldId id="346" r:id="rId7"/>
    <p:sldId id="382" r:id="rId8"/>
    <p:sldId id="378" r:id="rId9"/>
    <p:sldId id="381" r:id="rId10"/>
    <p:sldId id="270" r:id="rId11"/>
    <p:sldId id="271" r:id="rId12"/>
    <p:sldId id="272" r:id="rId13"/>
    <p:sldId id="273" r:id="rId14"/>
    <p:sldId id="274" r:id="rId15"/>
    <p:sldId id="278" r:id="rId16"/>
    <p:sldId id="320" r:id="rId17"/>
    <p:sldId id="347" r:id="rId18"/>
    <p:sldId id="277" r:id="rId19"/>
    <p:sldId id="280" r:id="rId20"/>
    <p:sldId id="316" r:id="rId21"/>
    <p:sldId id="282" r:id="rId22"/>
    <p:sldId id="286" r:id="rId23"/>
    <p:sldId id="438" r:id="rId24"/>
    <p:sldId id="395" r:id="rId25"/>
    <p:sldId id="400" r:id="rId26"/>
    <p:sldId id="450" r:id="rId27"/>
    <p:sldId id="428" r:id="rId28"/>
    <p:sldId id="386" r:id="rId29"/>
    <p:sldId id="385" r:id="rId30"/>
    <p:sldId id="445" r:id="rId31"/>
    <p:sldId id="387" r:id="rId32"/>
    <p:sldId id="393" r:id="rId33"/>
    <p:sldId id="390" r:id="rId34"/>
    <p:sldId id="447" r:id="rId35"/>
    <p:sldId id="448" r:id="rId36"/>
    <p:sldId id="439" r:id="rId37"/>
    <p:sldId id="451" r:id="rId38"/>
    <p:sldId id="440" r:id="rId39"/>
    <p:sldId id="441" r:id="rId40"/>
    <p:sldId id="443" r:id="rId41"/>
    <p:sldId id="444" r:id="rId42"/>
    <p:sldId id="431" r:id="rId43"/>
    <p:sldId id="432" r:id="rId44"/>
    <p:sldId id="433" r:id="rId45"/>
    <p:sldId id="434" r:id="rId46"/>
    <p:sldId id="435" r:id="rId47"/>
    <p:sldId id="436" r:id="rId48"/>
    <p:sldId id="437" r:id="rId49"/>
    <p:sldId id="412" r:id="rId50"/>
    <p:sldId id="413" r:id="rId51"/>
    <p:sldId id="328" r:id="rId52"/>
    <p:sldId id="330" r:id="rId53"/>
    <p:sldId id="332" r:id="rId54"/>
    <p:sldId id="339" r:id="rId55"/>
    <p:sldId id="452" r:id="rId56"/>
    <p:sldId id="453" r:id="rId57"/>
    <p:sldId id="454" r:id="rId58"/>
    <p:sldId id="331" r:id="rId59"/>
    <p:sldId id="334" r:id="rId60"/>
    <p:sldId id="335" r:id="rId61"/>
    <p:sldId id="336" r:id="rId62"/>
    <p:sldId id="333" r:id="rId63"/>
    <p:sldId id="337" r:id="rId64"/>
    <p:sldId id="338"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DC1"/>
    <a:srgbClr val="EE7D31"/>
    <a:srgbClr val="FFC000"/>
    <a:srgbClr val="70AD47"/>
    <a:srgbClr val="4372C4"/>
    <a:srgbClr val="A5A5A5"/>
    <a:srgbClr val="00B050"/>
    <a:srgbClr val="5B9BD5"/>
    <a:srgbClr val="264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52"/>
    <p:restoredTop sz="87164"/>
  </p:normalViewPr>
  <p:slideViewPr>
    <p:cSldViewPr snapToGrid="0">
      <p:cViewPr varScale="1">
        <p:scale>
          <a:sx n="181" d="100"/>
          <a:sy n="181" d="100"/>
        </p:scale>
        <p:origin x="8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Users/jyust/Desktop/cycSpace/sinExx/dftSinusoi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Sheet2!$D$4:$D$124</c:f>
              <c:numCache>
                <c:formatCode>General</c:formatCode>
                <c:ptCount val="121"/>
                <c:pt idx="0">
                  <c:v>0.44401584032621327</c:v>
                </c:pt>
                <c:pt idx="1">
                  <c:v>-0.55396724062140879</c:v>
                </c:pt>
                <c:pt idx="2">
                  <c:v>-0.99798308094762234</c:v>
                </c:pt>
                <c:pt idx="3">
                  <c:v>-0.44401584032621338</c:v>
                </c:pt>
                <c:pt idx="4">
                  <c:v>0.55396724062140867</c:v>
                </c:pt>
                <c:pt idx="5">
                  <c:v>0.99798308094762245</c:v>
                </c:pt>
                <c:pt idx="6">
                  <c:v>0.4440158403262135</c:v>
                </c:pt>
                <c:pt idx="7">
                  <c:v>-0.55396724062141012</c:v>
                </c:pt>
                <c:pt idx="8">
                  <c:v>-0.99798308094762234</c:v>
                </c:pt>
                <c:pt idx="9">
                  <c:v>-0.44401584032621122</c:v>
                </c:pt>
                <c:pt idx="10">
                  <c:v>0.55396724062141001</c:v>
                </c:pt>
                <c:pt idx="11">
                  <c:v>0.99798308094762234</c:v>
                </c:pt>
                <c:pt idx="12">
                  <c:v>0.44401584032621449</c:v>
                </c:pt>
                <c:pt idx="13">
                  <c:v>-0.5539672406214069</c:v>
                </c:pt>
                <c:pt idx="14">
                  <c:v>-0.99798308094762256</c:v>
                </c:pt>
                <c:pt idx="15">
                  <c:v>-0.44401584032621461</c:v>
                </c:pt>
                <c:pt idx="16">
                  <c:v>0.5539672406214039</c:v>
                </c:pt>
                <c:pt idx="17">
                  <c:v>0.99798308094762256</c:v>
                </c:pt>
                <c:pt idx="18">
                  <c:v>0.44401584032621788</c:v>
                </c:pt>
                <c:pt idx="19">
                  <c:v>-0.55396724062140379</c:v>
                </c:pt>
                <c:pt idx="20">
                  <c:v>-0.99798308094762278</c:v>
                </c:pt>
                <c:pt idx="21">
                  <c:v>-0.44401584032621799</c:v>
                </c:pt>
                <c:pt idx="22">
                  <c:v>0.55396724062140368</c:v>
                </c:pt>
                <c:pt idx="23">
                  <c:v>0.99798308094762256</c:v>
                </c:pt>
                <c:pt idx="24">
                  <c:v>0.44401584032621494</c:v>
                </c:pt>
                <c:pt idx="25">
                  <c:v>-0.55396724062140945</c:v>
                </c:pt>
                <c:pt idx="26">
                  <c:v>-0.99798308094762223</c:v>
                </c:pt>
                <c:pt idx="27">
                  <c:v>-0.44401584032621189</c:v>
                </c:pt>
                <c:pt idx="28">
                  <c:v>0.55396724062141234</c:v>
                </c:pt>
                <c:pt idx="29">
                  <c:v>0.997983080947622</c:v>
                </c:pt>
                <c:pt idx="30">
                  <c:v>0.44401584032620878</c:v>
                </c:pt>
                <c:pt idx="31">
                  <c:v>-0.55396724062141811</c:v>
                </c:pt>
                <c:pt idx="32">
                  <c:v>-0.99798308094762178</c:v>
                </c:pt>
                <c:pt idx="33">
                  <c:v>-0.44401584032620572</c:v>
                </c:pt>
                <c:pt idx="34">
                  <c:v>0.553967240621421</c:v>
                </c:pt>
                <c:pt idx="35">
                  <c:v>0.99798308094762156</c:v>
                </c:pt>
                <c:pt idx="36">
                  <c:v>0.44401584032620267</c:v>
                </c:pt>
                <c:pt idx="37">
                  <c:v>-0.55396724062142388</c:v>
                </c:pt>
                <c:pt idx="38">
                  <c:v>-0.99798308094762134</c:v>
                </c:pt>
                <c:pt idx="39">
                  <c:v>-0.44401584032619956</c:v>
                </c:pt>
                <c:pt idx="40">
                  <c:v>0.55396724062142078</c:v>
                </c:pt>
                <c:pt idx="41">
                  <c:v>0.99798308094762156</c:v>
                </c:pt>
                <c:pt idx="42">
                  <c:v>0.44401584032620922</c:v>
                </c:pt>
                <c:pt idx="43">
                  <c:v>-0.55396724062141178</c:v>
                </c:pt>
                <c:pt idx="44">
                  <c:v>-0.99798308094762223</c:v>
                </c:pt>
                <c:pt idx="45">
                  <c:v>-0.44401584032621888</c:v>
                </c:pt>
                <c:pt idx="46">
                  <c:v>0.55396724062140279</c:v>
                </c:pt>
                <c:pt idx="47">
                  <c:v>0.99798308094762289</c:v>
                </c:pt>
                <c:pt idx="48">
                  <c:v>0.44401584032622221</c:v>
                </c:pt>
                <c:pt idx="49">
                  <c:v>-0.55396724062139979</c:v>
                </c:pt>
                <c:pt idx="50">
                  <c:v>-0.99798308094762356</c:v>
                </c:pt>
                <c:pt idx="51">
                  <c:v>-0.44401584032623187</c:v>
                </c:pt>
                <c:pt idx="52">
                  <c:v>0.5539672406213908</c:v>
                </c:pt>
                <c:pt idx="53">
                  <c:v>0.99798308094762422</c:v>
                </c:pt>
                <c:pt idx="54">
                  <c:v>0.44401584032624153</c:v>
                </c:pt>
                <c:pt idx="55">
                  <c:v>-0.55396724062138181</c:v>
                </c:pt>
                <c:pt idx="56">
                  <c:v>-0.99798308094762456</c:v>
                </c:pt>
                <c:pt idx="57">
                  <c:v>-0.4440158403262448</c:v>
                </c:pt>
                <c:pt idx="58">
                  <c:v>0.55396724062137281</c:v>
                </c:pt>
                <c:pt idx="59">
                  <c:v>0.99798308094762522</c:v>
                </c:pt>
                <c:pt idx="60">
                  <c:v>0.44401584032625446</c:v>
                </c:pt>
                <c:pt idx="61">
                  <c:v>-0.55396724062136982</c:v>
                </c:pt>
                <c:pt idx="62">
                  <c:v>-0.997983080947625</c:v>
                </c:pt>
                <c:pt idx="63">
                  <c:v>-0.44401584032625774</c:v>
                </c:pt>
                <c:pt idx="64">
                  <c:v>0.55396724062136082</c:v>
                </c:pt>
                <c:pt idx="65">
                  <c:v>0.99798308094762567</c:v>
                </c:pt>
                <c:pt idx="66">
                  <c:v>0.4440158403262674</c:v>
                </c:pt>
                <c:pt idx="67">
                  <c:v>-0.55396724062136371</c:v>
                </c:pt>
                <c:pt idx="68">
                  <c:v>-0.99798308094762633</c:v>
                </c:pt>
                <c:pt idx="69">
                  <c:v>-0.44401584032627706</c:v>
                </c:pt>
                <c:pt idx="70">
                  <c:v>0.55396724062135472</c:v>
                </c:pt>
                <c:pt idx="71">
                  <c:v>0.997983080947627</c:v>
                </c:pt>
                <c:pt idx="72">
                  <c:v>0.44401584032628671</c:v>
                </c:pt>
                <c:pt idx="73">
                  <c:v>-0.55396724062134572</c:v>
                </c:pt>
                <c:pt idx="74">
                  <c:v>-0.99798308094762767</c:v>
                </c:pt>
                <c:pt idx="75">
                  <c:v>-0.44401584032629637</c:v>
                </c:pt>
                <c:pt idx="76">
                  <c:v>0.55396724062133673</c:v>
                </c:pt>
                <c:pt idx="77">
                  <c:v>0.99798308094762844</c:v>
                </c:pt>
                <c:pt idx="78">
                  <c:v>0.44401584032629332</c:v>
                </c:pt>
                <c:pt idx="79">
                  <c:v>-0.55396724062133962</c:v>
                </c:pt>
                <c:pt idx="80">
                  <c:v>-0.99798308094762722</c:v>
                </c:pt>
                <c:pt idx="81">
                  <c:v>-0.4440158403262775</c:v>
                </c:pt>
                <c:pt idx="82">
                  <c:v>0.55396724062135427</c:v>
                </c:pt>
                <c:pt idx="83">
                  <c:v>0.99798308094762611</c:v>
                </c:pt>
                <c:pt idx="84">
                  <c:v>0.44401584032626168</c:v>
                </c:pt>
                <c:pt idx="85">
                  <c:v>-0.55396724062136893</c:v>
                </c:pt>
                <c:pt idx="86">
                  <c:v>-0.997983080947625</c:v>
                </c:pt>
                <c:pt idx="87">
                  <c:v>-0.44401584032624591</c:v>
                </c:pt>
                <c:pt idx="88">
                  <c:v>0.55396724062138369</c:v>
                </c:pt>
                <c:pt idx="89">
                  <c:v>0.99798308094762389</c:v>
                </c:pt>
                <c:pt idx="90">
                  <c:v>0.44401584032623009</c:v>
                </c:pt>
                <c:pt idx="91">
                  <c:v>-0.55396724062139835</c:v>
                </c:pt>
                <c:pt idx="92">
                  <c:v>-0.99798308094762278</c:v>
                </c:pt>
                <c:pt idx="93">
                  <c:v>-0.44401584032621427</c:v>
                </c:pt>
                <c:pt idx="94">
                  <c:v>0.553967240621413</c:v>
                </c:pt>
                <c:pt idx="95">
                  <c:v>0.99798308094762167</c:v>
                </c:pt>
                <c:pt idx="96">
                  <c:v>0.44401584032619845</c:v>
                </c:pt>
                <c:pt idx="97">
                  <c:v>-0.55396724062142777</c:v>
                </c:pt>
                <c:pt idx="98">
                  <c:v>-0.99798308094762056</c:v>
                </c:pt>
                <c:pt idx="99">
                  <c:v>-0.44401584032618269</c:v>
                </c:pt>
                <c:pt idx="100">
                  <c:v>0.55396724062144242</c:v>
                </c:pt>
                <c:pt idx="101">
                  <c:v>0.99798308094761945</c:v>
                </c:pt>
                <c:pt idx="102">
                  <c:v>0.44401584032616687</c:v>
                </c:pt>
                <c:pt idx="103">
                  <c:v>-0.55396724062145708</c:v>
                </c:pt>
                <c:pt idx="104">
                  <c:v>-0.99798308094761834</c:v>
                </c:pt>
                <c:pt idx="105">
                  <c:v>-0.44401584032615105</c:v>
                </c:pt>
                <c:pt idx="106">
                  <c:v>0.55396724062147173</c:v>
                </c:pt>
                <c:pt idx="107">
                  <c:v>0.99798308094761723</c:v>
                </c:pt>
                <c:pt idx="108">
                  <c:v>0.44401584032613522</c:v>
                </c:pt>
                <c:pt idx="109">
                  <c:v>-0.5539672406214865</c:v>
                </c:pt>
                <c:pt idx="110">
                  <c:v>-0.99798308094761612</c:v>
                </c:pt>
                <c:pt idx="111">
                  <c:v>-0.44401584032611946</c:v>
                </c:pt>
                <c:pt idx="112">
                  <c:v>0.55396724062150116</c:v>
                </c:pt>
                <c:pt idx="113">
                  <c:v>0.9979830809476149</c:v>
                </c:pt>
                <c:pt idx="114">
                  <c:v>0.44401584032610364</c:v>
                </c:pt>
                <c:pt idx="115">
                  <c:v>-0.55396724062151581</c:v>
                </c:pt>
                <c:pt idx="116">
                  <c:v>-0.99798308094761379</c:v>
                </c:pt>
                <c:pt idx="117">
                  <c:v>-0.44401584032608782</c:v>
                </c:pt>
                <c:pt idx="118">
                  <c:v>0.55396724062153058</c:v>
                </c:pt>
                <c:pt idx="119">
                  <c:v>0.99798308094761268</c:v>
                </c:pt>
                <c:pt idx="120">
                  <c:v>0.444015840326072</c:v>
                </c:pt>
              </c:numCache>
            </c:numRef>
          </c:val>
          <c:smooth val="0"/>
          <c:extLst>
            <c:ext xmlns:c16="http://schemas.microsoft.com/office/drawing/2014/chart" uri="{C3380CC4-5D6E-409C-BE32-E72D297353CC}">
              <c16:uniqueId val="{00000000-E68C-8846-BCA3-243583B4AEDE}"/>
            </c:ext>
          </c:extLst>
        </c:ser>
        <c:dLbls>
          <c:showLegendKey val="0"/>
          <c:showVal val="0"/>
          <c:showCatName val="0"/>
          <c:showSerName val="0"/>
          <c:showPercent val="0"/>
          <c:showBubbleSize val="0"/>
        </c:dLbls>
        <c:smooth val="0"/>
        <c:axId val="418915776"/>
        <c:axId val="328333840"/>
      </c:lineChart>
      <c:catAx>
        <c:axId val="418915776"/>
        <c:scaling>
          <c:orientation val="minMax"/>
        </c:scaling>
        <c:delete val="1"/>
        <c:axPos val="b"/>
        <c:majorTickMark val="none"/>
        <c:minorTickMark val="none"/>
        <c:tickLblPos val="nextTo"/>
        <c:crossAx val="328333840"/>
        <c:crosses val="autoZero"/>
        <c:auto val="1"/>
        <c:lblAlgn val="ctr"/>
        <c:lblOffset val="100"/>
        <c:noMultiLvlLbl val="0"/>
      </c:catAx>
      <c:valAx>
        <c:axId val="328333840"/>
        <c:scaling>
          <c:orientation val="minMax"/>
        </c:scaling>
        <c:delete val="1"/>
        <c:axPos val="l"/>
        <c:numFmt formatCode="General" sourceLinked="1"/>
        <c:majorTickMark val="none"/>
        <c:minorTickMark val="none"/>
        <c:tickLblPos val="nextTo"/>
        <c:crossAx val="41891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sto MT" panose="02040603050505030304" pitchFamily="18"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sto MT" panose="02040603050505030304" pitchFamily="18" charset="77"/>
              </a:defRPr>
            </a:lvl1pPr>
          </a:lstStyle>
          <a:p>
            <a:fld id="{AD61A671-48B1-9A4F-B27A-F30E42F29B39}" type="datetimeFigureOut">
              <a:rPr lang="en-US" smtClean="0"/>
              <a:pPr/>
              <a:t>3/27/25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sto MT" panose="02040603050505030304" pitchFamily="18"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sto MT" panose="02040603050505030304" pitchFamily="18" charset="77"/>
              </a:defRPr>
            </a:lvl1pPr>
          </a:lstStyle>
          <a:p>
            <a:fld id="{897B8225-CF9B-394B-ABA5-9017372D6592}" type="slidenum">
              <a:rPr lang="en-US" smtClean="0"/>
              <a:pPr/>
              <a:t>‹#›</a:t>
            </a:fld>
            <a:endParaRPr lang="en-US" dirty="0"/>
          </a:p>
        </p:txBody>
      </p:sp>
    </p:spTree>
    <p:extLst>
      <p:ext uri="{BB962C8B-B14F-4D97-AF65-F5344CB8AC3E}">
        <p14:creationId xmlns:p14="http://schemas.microsoft.com/office/powerpoint/2010/main" val="107990041"/>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Calisto MT" panose="02040603050505030304" pitchFamily="18" charset="77"/>
        <a:ea typeface="+mn-ea"/>
        <a:cs typeface="+mn-cs"/>
      </a:defRPr>
    </a:lvl1pPr>
    <a:lvl2pPr marL="342892" algn="l" defTabSz="685783" rtl="0" eaLnBrk="1" latinLnBrk="0" hangingPunct="1">
      <a:defRPr sz="900" b="0" i="0" kern="1200">
        <a:solidFill>
          <a:schemeClr val="tx1"/>
        </a:solidFill>
        <a:latin typeface="Calisto MT" panose="02040603050505030304" pitchFamily="18" charset="77"/>
        <a:ea typeface="+mn-ea"/>
        <a:cs typeface="+mn-cs"/>
      </a:defRPr>
    </a:lvl2pPr>
    <a:lvl3pPr marL="685783" algn="l" defTabSz="685783" rtl="0" eaLnBrk="1" latinLnBrk="0" hangingPunct="1">
      <a:defRPr sz="900" b="0" i="0" kern="1200">
        <a:solidFill>
          <a:schemeClr val="tx1"/>
        </a:solidFill>
        <a:latin typeface="Calisto MT" panose="02040603050505030304" pitchFamily="18" charset="77"/>
        <a:ea typeface="+mn-ea"/>
        <a:cs typeface="+mn-cs"/>
      </a:defRPr>
    </a:lvl3pPr>
    <a:lvl4pPr marL="1028675" algn="l" defTabSz="685783" rtl="0" eaLnBrk="1" latinLnBrk="0" hangingPunct="1">
      <a:defRPr sz="900" b="0" i="0" kern="1200">
        <a:solidFill>
          <a:schemeClr val="tx1"/>
        </a:solidFill>
        <a:latin typeface="Calisto MT" panose="02040603050505030304" pitchFamily="18" charset="77"/>
        <a:ea typeface="+mn-ea"/>
        <a:cs typeface="+mn-cs"/>
      </a:defRPr>
    </a:lvl4pPr>
    <a:lvl5pPr marL="1371566" algn="l" defTabSz="685783" rtl="0" eaLnBrk="1" latinLnBrk="0" hangingPunct="1">
      <a:defRPr sz="900" b="0" i="0" kern="1200">
        <a:solidFill>
          <a:schemeClr val="tx1"/>
        </a:solidFill>
        <a:latin typeface="Calisto MT" panose="02040603050505030304" pitchFamily="18" charset="77"/>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When notation is used to </a:t>
            </a:r>
            <a:r>
              <a:rPr lang="en-US" sz="1800" i="1" dirty="0">
                <a:effectLst/>
                <a:ea typeface="Calibri" panose="020F0502020204030204" pitchFamily="34" charset="0"/>
                <a:cs typeface="Times New Roman" panose="02020603050405020304" pitchFamily="18" charset="0"/>
              </a:rPr>
              <a:t>produce</a:t>
            </a:r>
            <a:r>
              <a:rPr lang="en-US" sz="1800" i="0" dirty="0">
                <a:effectLst/>
                <a:ea typeface="Calibri" panose="020F0502020204030204" pitchFamily="34" charset="0"/>
                <a:cs typeface="Times New Roman" panose="02020603050405020304" pitchFamily="18" charset="0"/>
              </a:rPr>
              <a:t> music, the isochronous model is okay. When it is used to </a:t>
            </a:r>
            <a:r>
              <a:rPr lang="en-US" sz="1800" i="1" dirty="0">
                <a:effectLst/>
                <a:ea typeface="Calibri" panose="020F0502020204030204" pitchFamily="34" charset="0"/>
                <a:cs typeface="Times New Roman" panose="02020603050405020304" pitchFamily="18" charset="0"/>
              </a:rPr>
              <a:t>represent</a:t>
            </a:r>
            <a:r>
              <a:rPr lang="en-US" sz="1800" i="0" dirty="0">
                <a:effectLst/>
                <a:ea typeface="Calibri" panose="020F0502020204030204" pitchFamily="34" charset="0"/>
                <a:cs typeface="Times New Roman" panose="02020603050405020304" pitchFamily="18" charset="0"/>
              </a:rPr>
              <a:t> or </a:t>
            </a:r>
            <a:r>
              <a:rPr lang="en-US" sz="1800" i="1" dirty="0">
                <a:effectLst/>
                <a:ea typeface="Calibri" panose="020F0502020204030204" pitchFamily="34" charset="0"/>
                <a:cs typeface="Times New Roman" panose="02020603050405020304" pitchFamily="18" charset="0"/>
              </a:rPr>
              <a:t>interpret </a:t>
            </a:r>
            <a:r>
              <a:rPr lang="en-US" sz="1800" i="0" dirty="0">
                <a:effectLst/>
                <a:ea typeface="Calibri" panose="020F0502020204030204" pitchFamily="34" charset="0"/>
                <a:cs typeface="Times New Roman" panose="02020603050405020304" pitchFamily="18" charset="0"/>
              </a:rPr>
              <a:t>music, it becomes problematic .</a:t>
            </a:r>
            <a:endParaRPr lang="en-US" sz="18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a:t>
            </a:fld>
            <a:endParaRPr lang="en-US"/>
          </a:p>
        </p:txBody>
      </p:sp>
    </p:spTree>
    <p:extLst>
      <p:ext uri="{BB962C8B-B14F-4D97-AF65-F5344CB8AC3E}">
        <p14:creationId xmlns:p14="http://schemas.microsoft.com/office/powerpoint/2010/main" val="210831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A lot of very common and very important rhythms are maximally even. The 3-in-8 maximally even rhythm, commonly known as the tresillo, is ubiquitous in Latin music, American popular music, and elsewhere. The complement of a maximally rhythm is also maximally even, and the larger maximally even rhythm always contains the smaller one, so we can think of it as an extension. The complement of the tresillo is known as the cinquillo and is also a common rhythm in many types of music.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18</a:t>
            </a:fld>
            <a:endParaRPr lang="en-US"/>
          </a:p>
        </p:txBody>
      </p:sp>
    </p:spTree>
    <p:extLst>
      <p:ext uri="{BB962C8B-B14F-4D97-AF65-F5344CB8AC3E}">
        <p14:creationId xmlns:p14="http://schemas.microsoft.com/office/powerpoint/2010/main" val="320805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Another important maximally even rhythm is the standard pattern, which occurs as a timeline in many African and African-diasporic </a:t>
            </a:r>
            <a:r>
              <a:rPr lang="en-US" sz="1800" dirty="0" err="1">
                <a:effectLst/>
                <a:ea typeface="Calibri" panose="020F0502020204030204" pitchFamily="34" charset="0"/>
                <a:cs typeface="Times New Roman" panose="02020603050405020304" pitchFamily="18" charset="0"/>
              </a:rPr>
              <a:t>musics</a:t>
            </a:r>
            <a:r>
              <a:rPr lang="en-US" sz="1800" dirty="0">
                <a:effectLst/>
                <a:ea typeface="Calibri" panose="020F0502020204030204" pitchFamily="34" charset="0"/>
                <a:cs typeface="Times New Roman" panose="02020603050405020304" pitchFamily="18" charset="0"/>
              </a:rPr>
              <a:t>. The standard pattern is 7-in-12 maximally even and is often referred to as the diatonic rhythm, because it's the rhythmic analogue of a diatonic scale. The 5-in-12 complement substitutes for it in many contexts.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19</a:t>
            </a:fld>
            <a:endParaRPr lang="en-US"/>
          </a:p>
        </p:txBody>
      </p:sp>
    </p:spTree>
    <p:extLst>
      <p:ext uri="{BB962C8B-B14F-4D97-AF65-F5344CB8AC3E}">
        <p14:creationId xmlns:p14="http://schemas.microsoft.com/office/powerpoint/2010/main" val="3861991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Maximally even rhythms all have similar spectra, with one prominent spike at the frequency corresponding to the number of onsets. All of the other values are low, especially coefficient 1.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20</a:t>
            </a:fld>
            <a:endParaRPr lang="en-US"/>
          </a:p>
        </p:txBody>
      </p:sp>
    </p:spTree>
    <p:extLst>
      <p:ext uri="{BB962C8B-B14F-4D97-AF65-F5344CB8AC3E}">
        <p14:creationId xmlns:p14="http://schemas.microsoft.com/office/powerpoint/2010/main" val="247096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 two examples we've just considered are maximally even with one more or one fewer onset in the rhythm than half the size of the metric grid. The three onsets of the tresillo is one less than 4, which is half of 8, and the 7 onsets of the standard pattern is one more than 6, which is half of 12. In this example from the Samba repertoire, which I'm borrowing from Chris Stover's forthcoming book on timeline music, the timeline is maximally even with 9 out of 16 onsets, also one more or less than half the total. The song is </a:t>
            </a:r>
            <a:r>
              <a:rPr lang="en-US" sz="1800" dirty="0" err="1">
                <a:effectLst/>
                <a:ea typeface="Calibri" panose="020F0502020204030204" pitchFamily="34" charset="0"/>
                <a:cs typeface="Times New Roman" panose="02020603050405020304" pitchFamily="18" charset="0"/>
              </a:rPr>
              <a:t>Alvorada</a:t>
            </a:r>
            <a:r>
              <a:rPr lang="en-US" sz="1800" dirty="0">
                <a:effectLst/>
                <a:ea typeface="Calibri" panose="020F0502020204030204" pitchFamily="34" charset="0"/>
                <a:cs typeface="Times New Roman" panose="02020603050405020304" pitchFamily="18" charset="0"/>
              </a:rPr>
              <a:t> by the important Samba composer and singer </a:t>
            </a:r>
            <a:r>
              <a:rPr lang="en-US" sz="1800" dirty="0" err="1">
                <a:effectLst/>
                <a:ea typeface="Calibri" panose="020F0502020204030204" pitchFamily="34" charset="0"/>
                <a:cs typeface="Times New Roman" panose="02020603050405020304" pitchFamily="18" charset="0"/>
              </a:rPr>
              <a:t>Cartola</a:t>
            </a:r>
            <a:r>
              <a:rPr lang="en-US" sz="1800" dirty="0">
                <a:effectLst/>
                <a:ea typeface="Calibri" panose="020F0502020204030204" pitchFamily="34" charset="0"/>
                <a:cs typeface="Times New Roman" panose="02020603050405020304" pitchFamily="18" charset="0"/>
              </a:rPr>
              <a:t>. The </a:t>
            </a:r>
            <a:r>
              <a:rPr lang="en-US" sz="1800" dirty="0" err="1">
                <a:effectLst/>
                <a:ea typeface="Calibri" panose="020F0502020204030204" pitchFamily="34" charset="0"/>
                <a:cs typeface="Times New Roman" panose="02020603050405020304" pitchFamily="18" charset="0"/>
              </a:rPr>
              <a:t>tamborim</a:t>
            </a:r>
            <a:r>
              <a:rPr lang="en-US" sz="1800" dirty="0">
                <a:effectLst/>
                <a:ea typeface="Calibri" panose="020F0502020204030204" pitchFamily="34" charset="0"/>
                <a:cs typeface="Times New Roman" panose="02020603050405020304" pitchFamily="18" charset="0"/>
              </a:rPr>
              <a:t>, on the second line, plays the timeline.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[Play example]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21</a:t>
            </a:fld>
            <a:endParaRPr lang="en-US"/>
          </a:p>
        </p:txBody>
      </p:sp>
    </p:spTree>
    <p:extLst>
      <p:ext uri="{BB962C8B-B14F-4D97-AF65-F5344CB8AC3E}">
        <p14:creationId xmlns:p14="http://schemas.microsoft.com/office/powerpoint/2010/main" val="929508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Stover gives an idealized prototype rhythm in addition to transcribing the player's variations in the recording. The prototype is 9-in-16 maximally even, while the performed rhythm in the initial bars is a 7-in-16 maximally even subset.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22</a:t>
            </a:fld>
            <a:endParaRPr lang="en-US"/>
          </a:p>
        </p:txBody>
      </p:sp>
    </p:spTree>
    <p:extLst>
      <p:ext uri="{BB962C8B-B14F-4D97-AF65-F5344CB8AC3E}">
        <p14:creationId xmlns:p14="http://schemas.microsoft.com/office/powerpoint/2010/main" val="69438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Phrase 1 is approximately anticoherent between the whole-note and half-note levels. Whole note ahead of the beat, half-note behind the beat.</a:t>
            </a:r>
          </a:p>
          <a:p>
            <a:r>
              <a:rPr lang="en-US" dirty="0"/>
              <a:t>Phrase 2 is coherent; both layers syncopated at the eighth-note level. </a:t>
            </a:r>
          </a:p>
        </p:txBody>
      </p:sp>
      <p:sp>
        <p:nvSpPr>
          <p:cNvPr id="4" name="Slide Number Placeholder 3"/>
          <p:cNvSpPr>
            <a:spLocks noGrp="1"/>
          </p:cNvSpPr>
          <p:nvPr>
            <p:ph type="sldNum" sz="quarter" idx="5"/>
          </p:nvPr>
        </p:nvSpPr>
        <p:spPr/>
        <p:txBody>
          <a:bodyPr/>
          <a:lstStyle/>
          <a:p>
            <a:fld id="{897B8225-CF9B-394B-ABA5-9017372D6592}" type="slidenum">
              <a:rPr lang="en-US" smtClean="0"/>
              <a:pPr/>
              <a:t>24</a:t>
            </a:fld>
            <a:endParaRPr lang="en-US" dirty="0"/>
          </a:p>
        </p:txBody>
      </p:sp>
    </p:spTree>
    <p:extLst>
      <p:ext uri="{BB962C8B-B14F-4D97-AF65-F5344CB8AC3E}">
        <p14:creationId xmlns:p14="http://schemas.microsoft.com/office/powerpoint/2010/main" val="394692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4EBE7-98F9-77C3-0B6F-B506CA450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B737C-724F-5725-55B4-5B4A8CB78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10683-CB43-EEC4-6224-A8703FCC70A2}"/>
              </a:ext>
            </a:extLst>
          </p:cNvPr>
          <p:cNvSpPr>
            <a:spLocks noGrp="1"/>
          </p:cNvSpPr>
          <p:nvPr>
            <p:ph type="body" idx="1"/>
          </p:nvPr>
        </p:nvSpPr>
        <p:spPr/>
        <p:txBody>
          <a:bodyPr/>
          <a:lstStyle/>
          <a:p>
            <a:r>
              <a:rPr lang="en-US" dirty="0"/>
              <a:t>Phrase 1 is approximately anticoherent between the whole-note and half-note levels. Whole note ahead of the beat, half-note behind the beat.</a:t>
            </a:r>
          </a:p>
          <a:p>
            <a:r>
              <a:rPr lang="en-US" dirty="0"/>
              <a:t>Phrase 2 is coherent; both layers syncopated at the eighth-note level. </a:t>
            </a:r>
          </a:p>
        </p:txBody>
      </p:sp>
      <p:sp>
        <p:nvSpPr>
          <p:cNvPr id="4" name="Slide Number Placeholder 3">
            <a:extLst>
              <a:ext uri="{FF2B5EF4-FFF2-40B4-BE49-F238E27FC236}">
                <a16:creationId xmlns:a16="http://schemas.microsoft.com/office/drawing/2014/main" id="{C7AFF1D9-E387-B442-FD17-DE6FC7B50333}"/>
              </a:ext>
            </a:extLst>
          </p:cNvPr>
          <p:cNvSpPr>
            <a:spLocks noGrp="1"/>
          </p:cNvSpPr>
          <p:nvPr>
            <p:ph type="sldNum" sz="quarter" idx="5"/>
          </p:nvPr>
        </p:nvSpPr>
        <p:spPr/>
        <p:txBody>
          <a:bodyPr/>
          <a:lstStyle/>
          <a:p>
            <a:fld id="{897B8225-CF9B-394B-ABA5-9017372D6592}" type="slidenum">
              <a:rPr lang="en-US" smtClean="0"/>
              <a:pPr/>
              <a:t>38</a:t>
            </a:fld>
            <a:endParaRPr lang="en-US" dirty="0"/>
          </a:p>
        </p:txBody>
      </p:sp>
    </p:spTree>
    <p:extLst>
      <p:ext uri="{BB962C8B-B14F-4D97-AF65-F5344CB8AC3E}">
        <p14:creationId xmlns:p14="http://schemas.microsoft.com/office/powerpoint/2010/main" val="2339288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F529A-7496-9627-42EA-C08A00CA0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33F8C-7487-971A-E073-3791A5075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A4B75-A4E4-A2D0-0D96-AA318CC9E151}"/>
              </a:ext>
            </a:extLst>
          </p:cNvPr>
          <p:cNvSpPr>
            <a:spLocks noGrp="1"/>
          </p:cNvSpPr>
          <p:nvPr>
            <p:ph type="body" idx="1"/>
          </p:nvPr>
        </p:nvSpPr>
        <p:spPr/>
        <p:txBody>
          <a:bodyPr/>
          <a:lstStyle/>
          <a:p>
            <a:r>
              <a:rPr lang="en-US" dirty="0"/>
              <a:t>Phrase 1 is approximately anticoherent between the whole-note and half-note levels. Whole note ahead of the beat, half-note behind the beat.</a:t>
            </a:r>
          </a:p>
          <a:p>
            <a:r>
              <a:rPr lang="en-US" dirty="0"/>
              <a:t>Phrase 2 is coherent; both layers syncopated at the eighth-note level. </a:t>
            </a:r>
          </a:p>
        </p:txBody>
      </p:sp>
      <p:sp>
        <p:nvSpPr>
          <p:cNvPr id="4" name="Slide Number Placeholder 3">
            <a:extLst>
              <a:ext uri="{FF2B5EF4-FFF2-40B4-BE49-F238E27FC236}">
                <a16:creationId xmlns:a16="http://schemas.microsoft.com/office/drawing/2014/main" id="{AFF463BA-BFC4-291B-1807-16BCA108FB55}"/>
              </a:ext>
            </a:extLst>
          </p:cNvPr>
          <p:cNvSpPr>
            <a:spLocks noGrp="1"/>
          </p:cNvSpPr>
          <p:nvPr>
            <p:ph type="sldNum" sz="quarter" idx="5"/>
          </p:nvPr>
        </p:nvSpPr>
        <p:spPr/>
        <p:txBody>
          <a:bodyPr/>
          <a:lstStyle/>
          <a:p>
            <a:fld id="{897B8225-CF9B-394B-ABA5-9017372D6592}" type="slidenum">
              <a:rPr lang="en-US" smtClean="0"/>
              <a:pPr/>
              <a:t>40</a:t>
            </a:fld>
            <a:endParaRPr lang="en-US" dirty="0"/>
          </a:p>
        </p:txBody>
      </p:sp>
    </p:spTree>
    <p:extLst>
      <p:ext uri="{BB962C8B-B14F-4D97-AF65-F5344CB8AC3E}">
        <p14:creationId xmlns:p14="http://schemas.microsoft.com/office/powerpoint/2010/main" val="138705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Akan traditional dance</a:t>
            </a:r>
          </a:p>
        </p:txBody>
      </p:sp>
      <p:sp>
        <p:nvSpPr>
          <p:cNvPr id="4" name="Slide Number Placeholder 3"/>
          <p:cNvSpPr>
            <a:spLocks noGrp="1"/>
          </p:cNvSpPr>
          <p:nvPr>
            <p:ph type="sldNum" sz="quarter" idx="5"/>
          </p:nvPr>
        </p:nvSpPr>
        <p:spPr/>
        <p:txBody>
          <a:bodyPr/>
          <a:lstStyle/>
          <a:p>
            <a:fld id="{897B8225-CF9B-394B-ABA5-9017372D6592}" type="slidenum">
              <a:rPr lang="en-US" smtClean="0"/>
              <a:t>42</a:t>
            </a:fld>
            <a:endParaRPr lang="en-US"/>
          </a:p>
        </p:txBody>
      </p:sp>
    </p:spTree>
    <p:extLst>
      <p:ext uri="{BB962C8B-B14F-4D97-AF65-F5344CB8AC3E}">
        <p14:creationId xmlns:p14="http://schemas.microsoft.com/office/powerpoint/2010/main" val="3288956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Animations and sound</a:t>
            </a:r>
          </a:p>
        </p:txBody>
      </p:sp>
      <p:sp>
        <p:nvSpPr>
          <p:cNvPr id="4" name="Slide Number Placeholder 3"/>
          <p:cNvSpPr>
            <a:spLocks noGrp="1"/>
          </p:cNvSpPr>
          <p:nvPr>
            <p:ph type="sldNum" sz="quarter" idx="5"/>
          </p:nvPr>
        </p:nvSpPr>
        <p:spPr/>
        <p:txBody>
          <a:bodyPr/>
          <a:lstStyle/>
          <a:p>
            <a:fld id="{897B8225-CF9B-394B-ABA5-9017372D6592}" type="slidenum">
              <a:rPr lang="en-US" smtClean="0"/>
              <a:t>43</a:t>
            </a:fld>
            <a:endParaRPr lang="en-US"/>
          </a:p>
        </p:txBody>
      </p:sp>
    </p:spTree>
    <p:extLst>
      <p:ext uri="{BB962C8B-B14F-4D97-AF65-F5344CB8AC3E}">
        <p14:creationId xmlns:p14="http://schemas.microsoft.com/office/powerpoint/2010/main" val="248559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a:t>
            </a:fld>
            <a:endParaRPr lang="en-US"/>
          </a:p>
        </p:txBody>
      </p:sp>
    </p:spTree>
    <p:extLst>
      <p:ext uri="{BB962C8B-B14F-4D97-AF65-F5344CB8AC3E}">
        <p14:creationId xmlns:p14="http://schemas.microsoft.com/office/powerpoint/2010/main" val="186009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Let's have a look at how simple periodic functions act as interpretive filters. These two functions both have a wavelength that corresponds to the quarter note beat. I'll refer to that as the periodicity of the functions. I will also sometimes refer to the frequency of the function, which here is 4, meaning that it divides the full cycle by 4. The first function, the cosine has its peaks lined up with the beats, and valleys at the midway point of the beats. This rhythm has more onsets in the valleys, so when we multiply the rhythm by the cosine function, it sums to a negative value. The minus-sine function below is the same as the cosine shifted back by a quarter cycle. The peaks and valleys of this function line up with the zeros of the cosine function. They show if onsets happen more often before or after the beats.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 two resulting sums give a point in a two-dimensional space which tells us how the rhythm expresses this frequency. [Animation 1] Moving to the left in the space corresponds to more on-beat onsets, to the right more off-beat onsets. [Animation 2] Upward indicates more onsets ahead of beats, downward more onsets after the beats. [Animation 3] This version of the Bo Diddley rhythm is a little more off-beat, and is balanced between the two sides of the beat. The point in the 2-dimensional space shows this.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10</a:t>
            </a:fld>
            <a:endParaRPr lang="en-US"/>
          </a:p>
        </p:txBody>
      </p:sp>
    </p:spTree>
    <p:extLst>
      <p:ext uri="{BB962C8B-B14F-4D97-AF65-F5344CB8AC3E}">
        <p14:creationId xmlns:p14="http://schemas.microsoft.com/office/powerpoint/2010/main" val="384528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We can do the same thing for other periodicities. Here we consider frequency 2, or a half-note periodicity. The position of a rhythm in the space is totally independent of where it falls in the space for the quarter-note periodicity. A rhythm could be off-beat at one level and on-beat at the other. This rhythm gives zero on the cosine function, meaning it is balanced between strong and weak beats. But it strongly favors the zone after the strong beat to the zone before it, because the two double-strums, the sixteenth notes, both fall ahead of strong beats.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11</a:t>
            </a:fld>
            <a:endParaRPr lang="en-US"/>
          </a:p>
        </p:txBody>
      </p:sp>
    </p:spTree>
    <p:extLst>
      <p:ext uri="{BB962C8B-B14F-4D97-AF65-F5344CB8AC3E}">
        <p14:creationId xmlns:p14="http://schemas.microsoft.com/office/powerpoint/2010/main" val="413885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The two periodicities we just considered correspond to traditional metrical levels. There are periodicities for any possible division of the cycle, however. For example, we can divide the measure by three. The resulting periodicity is not an integer multiple of sixteenth notes. If a rhythm is limited to a sixteenth-note grid, it can get close to the peaks of this function, but not exactly coincide with them except at the downbeat. This rhythm is relatively balanced at this frequency. The closest approximation to the wavelength using sixteenth notes is an interval of 5 sixteenth notes, and that interval does not occur anywhere in the rhythm.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12</a:t>
            </a:fld>
            <a:endParaRPr lang="en-US"/>
          </a:p>
        </p:txBody>
      </p:sp>
    </p:spTree>
    <p:extLst>
      <p:ext uri="{BB962C8B-B14F-4D97-AF65-F5344CB8AC3E}">
        <p14:creationId xmlns:p14="http://schemas.microsoft.com/office/powerpoint/2010/main" val="301591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Here's another periodicity that doesn't line up with the sixteenth-note grid, a division of the measure by 5. The rhythm has a very strong profile on this periodicity. A lot of notes line up with the peaks of both the cosine and sine functions. These are at distances of 3 sixteenth notes from one another, or multiples of that. Three sixteenth notes is a best approximation to the wavelength of 4/5 quarter note. The corresponding point on the </a:t>
            </a:r>
            <a:r>
              <a:rPr lang="en-US" sz="1800" dirty="0" err="1">
                <a:effectLst/>
                <a:ea typeface="Calibri" panose="020F0502020204030204" pitchFamily="34" charset="0"/>
                <a:cs typeface="Times New Roman" panose="02020603050405020304" pitchFamily="18" charset="0"/>
              </a:rPr>
              <a:t>xy</a:t>
            </a:r>
            <a:r>
              <a:rPr lang="en-US" sz="1800" dirty="0">
                <a:effectLst/>
                <a:ea typeface="Calibri" panose="020F0502020204030204" pitchFamily="34" charset="0"/>
                <a:cs typeface="Times New Roman" panose="02020603050405020304" pitchFamily="18" charset="0"/>
              </a:rPr>
              <a:t> plane is far away from the origin and in the upper left quadrant.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13</a:t>
            </a:fld>
            <a:endParaRPr lang="en-US"/>
          </a:p>
        </p:txBody>
      </p:sp>
    </p:spTree>
    <p:extLst>
      <p:ext uri="{BB962C8B-B14F-4D97-AF65-F5344CB8AC3E}">
        <p14:creationId xmlns:p14="http://schemas.microsoft.com/office/powerpoint/2010/main" val="165115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I located all of these rhythms on the </a:t>
            </a:r>
            <a:r>
              <a:rPr lang="en-US" sz="1800" dirty="0" err="1">
                <a:effectLst/>
                <a:ea typeface="Calibri" panose="020F0502020204030204" pitchFamily="34" charset="0"/>
                <a:cs typeface="Times New Roman" panose="02020603050405020304" pitchFamily="18" charset="0"/>
              </a:rPr>
              <a:t>xy</a:t>
            </a:r>
            <a:r>
              <a:rPr lang="en-US" sz="1800" dirty="0">
                <a:effectLst/>
                <a:ea typeface="Calibri" panose="020F0502020204030204" pitchFamily="34" charset="0"/>
                <a:cs typeface="Times New Roman" panose="02020603050405020304" pitchFamily="18" charset="0"/>
              </a:rPr>
              <a:t> plane using two simple periodic functions, but once we know where a point is in the space, we can express it with just a single simple periodic function, because a rotation in the </a:t>
            </a:r>
            <a:r>
              <a:rPr lang="en-US" sz="1800" dirty="0" err="1">
                <a:effectLst/>
                <a:ea typeface="Calibri" panose="020F0502020204030204" pitchFamily="34" charset="0"/>
                <a:cs typeface="Times New Roman" panose="02020603050405020304" pitchFamily="18" charset="0"/>
              </a:rPr>
              <a:t>xy</a:t>
            </a:r>
            <a:r>
              <a:rPr lang="en-US" sz="1800" dirty="0">
                <a:effectLst/>
                <a:ea typeface="Calibri" panose="020F0502020204030204" pitchFamily="34" charset="0"/>
                <a:cs typeface="Times New Roman" panose="02020603050405020304" pitchFamily="18" charset="0"/>
              </a:rPr>
              <a:t>-plane corresponds to a phase shift in the sine curve. Here, because the point is at a 45 degree angle from the positive x axis, shifting the sine curve back by one-eighth of a cycle gives a curve that aligns as well as possible with all of the onsets of the rhythm. [Animation 1] This is what we call the phase of the rhythm at that frequency. The way that a rhythm expresses each possible periodicity can thus be expressed using two numbers, a magnitude, giving the total weight of the rhythm at that periodicity [Animation 2], and a phase showing where it is oriented within the cycle.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These two-dimensional spaces are the first of two tools of rhythmic analysis that I want to share today. They give a complete description of the rhythm, but they have the drawback that we have to consider each possible periodicity one at a time. The other tool I will share summarizes all of the possible frequencies at once.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14</a:t>
            </a:fld>
            <a:endParaRPr lang="en-US"/>
          </a:p>
        </p:txBody>
      </p:sp>
    </p:spTree>
    <p:extLst>
      <p:ext uri="{BB962C8B-B14F-4D97-AF65-F5344CB8AC3E}">
        <p14:creationId xmlns:p14="http://schemas.microsoft.com/office/powerpoint/2010/main" val="322920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This is called the rhythmic spectrum. It is a function that shows the magnitude of the rhythm at each possible frequency. Frequency is on the x axis, and magnitude on the y axis. All of the rhythms I'll consider in this paper are cyclic, meaning they can be understood to repeat indefinitely. Most of them will also be restricted to some isochronous grid within that cycle. For instance, the clave rhythm here has onsets that all fall on a sixteenth-note grid. Since there are sixteen possible positions in the cycle, the number of ways to divide that cycle is limited to 8, half the length of the cycle. If we were to continue the spectrum with frequencies larger than 8, then we would simply repeat information that is already shown. However, I have just argued that it is important to have a theory that doesn't limit us to isochronous grids like this, and allows us to imagine what happens when we make </a:t>
            </a:r>
            <a:r>
              <a:rPr lang="en-US" sz="1800" dirty="0" err="1">
                <a:effectLst/>
                <a:ea typeface="Calibri" panose="020F0502020204030204" pitchFamily="34" charset="0"/>
                <a:cs typeface="Times New Roman" panose="02020603050405020304" pitchFamily="18" charset="0"/>
              </a:rPr>
              <a:t>microrhythmic</a:t>
            </a:r>
            <a:r>
              <a:rPr lang="en-US" sz="1800" dirty="0">
                <a:effectLst/>
                <a:ea typeface="Calibri" panose="020F0502020204030204" pitchFamily="34" charset="0"/>
                <a:cs typeface="Times New Roman" panose="02020603050405020304" pitchFamily="18" charset="0"/>
              </a:rPr>
              <a:t> variations in the rhythm. It's also possible to make spectra for these, the difference being that there is not necessarily a limit on how high of frequencies we could consider. We can extend the spectrum as far as we want to the right without duplicating information.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Let's explore what we can learn from the spectrum of the clave rhythm shown here. [Animation 1] The largest frequency is the fifth. This indicates that the five onsets of the clave rhythm are relatively evenly spaced.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2] The next largest frequency is 8, which corresponds to the eighth-note periodicity. This is because the onsets of the clave mostly fall on the eighth-note grid.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3] On the other hand, onsets fall in a variety of places in relation to the quarter-note grid, so frequency 4, which corresponds to quarter-note periodicity, is small.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4] The smallest coefficient is the first, showing that the rhythm has a balanced distribution throughout the entire cycle.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5] Finally, there is another smaller peak at frequency 3. This comes from the embedded tresillo rhythm in the first, third, and fifth onsets. The addition of the other two onsets weakens frequency 3, but doesn't eliminate it completely.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15</a:t>
            </a:fld>
            <a:endParaRPr lang="en-US"/>
          </a:p>
        </p:txBody>
      </p:sp>
    </p:spTree>
    <p:extLst>
      <p:ext uri="{BB962C8B-B14F-4D97-AF65-F5344CB8AC3E}">
        <p14:creationId xmlns:p14="http://schemas.microsoft.com/office/powerpoint/2010/main" val="292061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In the next part of the talk I would like to explore the phenomenon of rhythmic maximal evenness and use the tools I've just described to explain why it is an important and common musical feature.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16</a:t>
            </a:fld>
            <a:endParaRPr lang="en-US"/>
          </a:p>
        </p:txBody>
      </p:sp>
    </p:spTree>
    <p:extLst>
      <p:ext uri="{BB962C8B-B14F-4D97-AF65-F5344CB8AC3E}">
        <p14:creationId xmlns:p14="http://schemas.microsoft.com/office/powerpoint/2010/main" val="356420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346262" y="4869656"/>
            <a:ext cx="2057400" cy="273844"/>
          </a:xfrm>
        </p:spPr>
        <p:txBody>
          <a:bodyPr/>
          <a:lstStyle>
            <a:lvl1pPr>
              <a:defRPr baseline="0">
                <a:solidFill>
                  <a:schemeClr val="tx1"/>
                </a:solidFill>
              </a:defRPr>
            </a:lvl1pPr>
          </a:lstStyle>
          <a:p>
            <a:r>
              <a:rPr lang="en-US"/>
              <a:t>KCL 3/25/25</a:t>
            </a:r>
            <a:endParaRPr lang="en-US" dirty="0"/>
          </a:p>
        </p:txBody>
      </p:sp>
      <p:sp>
        <p:nvSpPr>
          <p:cNvPr id="5" name="Footer Placeholder 4"/>
          <p:cNvSpPr>
            <a:spLocks noGrp="1"/>
          </p:cNvSpPr>
          <p:nvPr>
            <p:ph type="ftr" sz="quarter" idx="11"/>
          </p:nvPr>
        </p:nvSpPr>
        <p:spPr>
          <a:xfrm>
            <a:off x="2948268" y="4869656"/>
            <a:ext cx="3086100" cy="273844"/>
          </a:xfrm>
        </p:spPr>
        <p:txBody>
          <a:bodyPr/>
          <a:lstStyle>
            <a:lvl1pPr>
              <a:defRPr baseline="0">
                <a:solidFill>
                  <a:schemeClr val="tx1"/>
                </a:solidFill>
              </a:defRPr>
            </a:lvl1pPr>
          </a:lstStyle>
          <a:p>
            <a:r>
              <a:rPr lang="en-US"/>
              <a:t>Rhythm as Signal</a:t>
            </a:r>
            <a:endParaRPr lang="en-US" dirty="0"/>
          </a:p>
        </p:txBody>
      </p:sp>
      <p:sp>
        <p:nvSpPr>
          <p:cNvPr id="6" name="Slide Number Placeholder 5"/>
          <p:cNvSpPr>
            <a:spLocks noGrp="1"/>
          </p:cNvSpPr>
          <p:nvPr>
            <p:ph type="sldNum" sz="quarter" idx="12"/>
          </p:nvPr>
        </p:nvSpPr>
        <p:spPr>
          <a:xfrm>
            <a:off x="6972300" y="4869656"/>
            <a:ext cx="2057400" cy="273844"/>
          </a:xfrm>
        </p:spPr>
        <p:txBody>
          <a:bodyPr/>
          <a:lstStyle>
            <a:lvl1pPr>
              <a:defRPr baseline="0">
                <a:solidFill>
                  <a:schemeClr val="tx1"/>
                </a:solidFill>
              </a:defRPr>
            </a:lvl1pPr>
          </a:lstStyle>
          <a:p>
            <a:r>
              <a:rPr lang="en-US" dirty="0">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a:t>
            </a:fld>
            <a:endParaRPr lang="en-US" dirty="0">
              <a:latin typeface="Calisto MT" panose="02040603050505030304" pitchFamily="18" charset="77"/>
            </a:endParaRPr>
          </a:p>
        </p:txBody>
      </p:sp>
    </p:spTree>
    <p:extLst>
      <p:ext uri="{BB962C8B-B14F-4D97-AF65-F5344CB8AC3E}">
        <p14:creationId xmlns:p14="http://schemas.microsoft.com/office/powerpoint/2010/main" val="419501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KCL 3/25/25</a:t>
            </a:r>
          </a:p>
        </p:txBody>
      </p:sp>
      <p:sp>
        <p:nvSpPr>
          <p:cNvPr id="5" name="Footer Placeholder 4"/>
          <p:cNvSpPr>
            <a:spLocks noGrp="1"/>
          </p:cNvSpPr>
          <p:nvPr>
            <p:ph type="ftr" sz="quarter" idx="11"/>
          </p:nvPr>
        </p:nvSpPr>
        <p:spPr/>
        <p:txBody>
          <a:bodyPr/>
          <a:lstStyle/>
          <a:p>
            <a:r>
              <a:rPr lang="en-US"/>
              <a:t>Rhythm as Signal</a:t>
            </a:r>
          </a:p>
        </p:txBody>
      </p:sp>
      <p:sp>
        <p:nvSpPr>
          <p:cNvPr id="6" name="Slide Number Placeholder 5"/>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97466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KCL 3/25/25</a:t>
            </a:r>
          </a:p>
        </p:txBody>
      </p:sp>
      <p:sp>
        <p:nvSpPr>
          <p:cNvPr id="5" name="Footer Placeholder 4"/>
          <p:cNvSpPr>
            <a:spLocks noGrp="1"/>
          </p:cNvSpPr>
          <p:nvPr>
            <p:ph type="ftr" sz="quarter" idx="11"/>
          </p:nvPr>
        </p:nvSpPr>
        <p:spPr/>
        <p:txBody>
          <a:bodyPr/>
          <a:lstStyle/>
          <a:p>
            <a:r>
              <a:rPr lang="en-US"/>
              <a:t>Rhythm as Signal</a:t>
            </a:r>
          </a:p>
        </p:txBody>
      </p:sp>
      <p:sp>
        <p:nvSpPr>
          <p:cNvPr id="6" name="Slide Number Placeholder 5"/>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80053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15142"/>
          </a:xfrm>
        </p:spPr>
        <p:txBody>
          <a:bodyPr>
            <a:normAutofit/>
          </a:bodyPr>
          <a:lstStyle>
            <a:lvl1pPr algn="ctr">
              <a:defRPr sz="2700" baseline="0"/>
            </a:lvl1pPr>
          </a:lstStyle>
          <a:p>
            <a:r>
              <a:rPr lang="en-US" dirty="0"/>
              <a:t>Click to edit Master title style</a:t>
            </a:r>
          </a:p>
        </p:txBody>
      </p:sp>
      <p:sp>
        <p:nvSpPr>
          <p:cNvPr id="3" name="Content Placeholder 2"/>
          <p:cNvSpPr>
            <a:spLocks noGrp="1"/>
          </p:cNvSpPr>
          <p:nvPr>
            <p:ph idx="1"/>
          </p:nvPr>
        </p:nvSpPr>
        <p:spPr>
          <a:xfrm>
            <a:off x="628650" y="939998"/>
            <a:ext cx="7886700" cy="3263504"/>
          </a:xfrm>
        </p:spPr>
        <p:txBody>
          <a:bodyPr/>
          <a:lstStyle>
            <a:lvl1pPr marL="0" indent="0" algn="ctr">
              <a:buNone/>
              <a:defRPr sz="2200"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735120FD-5AE2-11F6-2B51-690DF8F44345}"/>
              </a:ext>
            </a:extLst>
          </p:cNvPr>
          <p:cNvSpPr>
            <a:spLocks noGrp="1"/>
          </p:cNvSpPr>
          <p:nvPr>
            <p:ph type="dt" sz="half" idx="10"/>
          </p:nvPr>
        </p:nvSpPr>
        <p:spPr>
          <a:xfrm>
            <a:off x="346262" y="4869656"/>
            <a:ext cx="2057400" cy="273844"/>
          </a:xfrm>
        </p:spPr>
        <p:txBody>
          <a:bodyPr/>
          <a:lstStyle>
            <a:lvl1pPr>
              <a:defRPr baseline="0">
                <a:solidFill>
                  <a:schemeClr val="tx1"/>
                </a:solidFill>
              </a:defRPr>
            </a:lvl1pPr>
          </a:lstStyle>
          <a:p>
            <a:r>
              <a:rPr lang="en-US"/>
              <a:t>KCL 3/25/25</a:t>
            </a:r>
            <a:endParaRPr lang="en-US" dirty="0"/>
          </a:p>
        </p:txBody>
      </p:sp>
      <p:sp>
        <p:nvSpPr>
          <p:cNvPr id="14" name="Footer Placeholder 4">
            <a:extLst>
              <a:ext uri="{FF2B5EF4-FFF2-40B4-BE49-F238E27FC236}">
                <a16:creationId xmlns:a16="http://schemas.microsoft.com/office/drawing/2014/main" id="{5D62EC31-DD7E-436B-0281-F1D866EA09D5}"/>
              </a:ext>
            </a:extLst>
          </p:cNvPr>
          <p:cNvSpPr>
            <a:spLocks noGrp="1"/>
          </p:cNvSpPr>
          <p:nvPr>
            <p:ph type="ftr" sz="quarter" idx="11"/>
          </p:nvPr>
        </p:nvSpPr>
        <p:spPr>
          <a:xfrm>
            <a:off x="2948268" y="4869656"/>
            <a:ext cx="3086100" cy="273844"/>
          </a:xfrm>
        </p:spPr>
        <p:txBody>
          <a:bodyPr/>
          <a:lstStyle>
            <a:lvl1pPr>
              <a:defRPr baseline="0">
                <a:solidFill>
                  <a:schemeClr val="tx1"/>
                </a:solidFill>
              </a:defRPr>
            </a:lvl1pPr>
          </a:lstStyle>
          <a:p>
            <a:r>
              <a:rPr lang="en-US"/>
              <a:t>Rhythm as Signal</a:t>
            </a:r>
            <a:endParaRPr lang="en-US" dirty="0"/>
          </a:p>
        </p:txBody>
      </p:sp>
      <p:sp>
        <p:nvSpPr>
          <p:cNvPr id="15" name="Slide Number Placeholder 5">
            <a:extLst>
              <a:ext uri="{FF2B5EF4-FFF2-40B4-BE49-F238E27FC236}">
                <a16:creationId xmlns:a16="http://schemas.microsoft.com/office/drawing/2014/main" id="{268BA689-A4E5-5AF4-156C-CFA64A48B91F}"/>
              </a:ext>
            </a:extLst>
          </p:cNvPr>
          <p:cNvSpPr>
            <a:spLocks noGrp="1"/>
          </p:cNvSpPr>
          <p:nvPr>
            <p:ph type="sldNum" sz="quarter" idx="12"/>
          </p:nvPr>
        </p:nvSpPr>
        <p:spPr>
          <a:xfrm>
            <a:off x="6972300" y="4869656"/>
            <a:ext cx="2057400" cy="273844"/>
          </a:xfrm>
        </p:spPr>
        <p:txBody>
          <a:bodyPr/>
          <a:lstStyle>
            <a:lvl1pPr>
              <a:defRPr baseline="0">
                <a:solidFill>
                  <a:schemeClr val="tx1"/>
                </a:solidFill>
              </a:defRPr>
            </a:lvl1p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a:t>
            </a:fld>
            <a:endParaRPr lang="en-US" dirty="0">
              <a:latin typeface="Calisto MT" panose="02040603050505030304" pitchFamily="18" charset="77"/>
            </a:endParaRPr>
          </a:p>
        </p:txBody>
      </p:sp>
    </p:spTree>
    <p:extLst>
      <p:ext uri="{BB962C8B-B14F-4D97-AF65-F5344CB8AC3E}">
        <p14:creationId xmlns:p14="http://schemas.microsoft.com/office/powerpoint/2010/main" val="2755514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KCL 3/25/25</a:t>
            </a:r>
          </a:p>
        </p:txBody>
      </p:sp>
      <p:sp>
        <p:nvSpPr>
          <p:cNvPr id="5" name="Footer Placeholder 4"/>
          <p:cNvSpPr>
            <a:spLocks noGrp="1"/>
          </p:cNvSpPr>
          <p:nvPr>
            <p:ph type="ftr" sz="quarter" idx="11"/>
          </p:nvPr>
        </p:nvSpPr>
        <p:spPr/>
        <p:txBody>
          <a:bodyPr/>
          <a:lstStyle/>
          <a:p>
            <a:r>
              <a:rPr lang="en-US"/>
              <a:t>Rhythm as Signal</a:t>
            </a:r>
          </a:p>
        </p:txBody>
      </p:sp>
      <p:sp>
        <p:nvSpPr>
          <p:cNvPr id="6" name="Slide Number Placeholder 5"/>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72918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KCL 3/25/25</a:t>
            </a:r>
          </a:p>
        </p:txBody>
      </p:sp>
      <p:sp>
        <p:nvSpPr>
          <p:cNvPr id="6" name="Footer Placeholder 5"/>
          <p:cNvSpPr>
            <a:spLocks noGrp="1"/>
          </p:cNvSpPr>
          <p:nvPr>
            <p:ph type="ftr" sz="quarter" idx="11"/>
          </p:nvPr>
        </p:nvSpPr>
        <p:spPr/>
        <p:txBody>
          <a:bodyPr/>
          <a:lstStyle/>
          <a:p>
            <a:r>
              <a:rPr lang="en-US"/>
              <a:t>Rhythm as Signal</a:t>
            </a:r>
          </a:p>
        </p:txBody>
      </p:sp>
      <p:sp>
        <p:nvSpPr>
          <p:cNvPr id="7" name="Slide Number Placeholder 6"/>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83647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KCL 3/25/25</a:t>
            </a:r>
          </a:p>
        </p:txBody>
      </p:sp>
      <p:sp>
        <p:nvSpPr>
          <p:cNvPr id="8" name="Footer Placeholder 7"/>
          <p:cNvSpPr>
            <a:spLocks noGrp="1"/>
          </p:cNvSpPr>
          <p:nvPr>
            <p:ph type="ftr" sz="quarter" idx="11"/>
          </p:nvPr>
        </p:nvSpPr>
        <p:spPr/>
        <p:txBody>
          <a:bodyPr/>
          <a:lstStyle/>
          <a:p>
            <a:r>
              <a:rPr lang="en-US"/>
              <a:t>Rhythm as Signal</a:t>
            </a:r>
          </a:p>
        </p:txBody>
      </p:sp>
      <p:sp>
        <p:nvSpPr>
          <p:cNvPr id="9" name="Slide Number Placeholder 8"/>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58572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KCL 3/25/25</a:t>
            </a:r>
          </a:p>
        </p:txBody>
      </p:sp>
      <p:sp>
        <p:nvSpPr>
          <p:cNvPr id="4" name="Footer Placeholder 3"/>
          <p:cNvSpPr>
            <a:spLocks noGrp="1"/>
          </p:cNvSpPr>
          <p:nvPr>
            <p:ph type="ftr" sz="quarter" idx="11"/>
          </p:nvPr>
        </p:nvSpPr>
        <p:spPr/>
        <p:txBody>
          <a:bodyPr/>
          <a:lstStyle/>
          <a:p>
            <a:r>
              <a:rPr lang="en-US"/>
              <a:t>Rhythm as Signal</a:t>
            </a:r>
          </a:p>
        </p:txBody>
      </p:sp>
      <p:sp>
        <p:nvSpPr>
          <p:cNvPr id="5" name="Slide Number Placeholder 4"/>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4216015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KCL 3/25/25</a:t>
            </a:r>
          </a:p>
        </p:txBody>
      </p:sp>
      <p:sp>
        <p:nvSpPr>
          <p:cNvPr id="3" name="Footer Placeholder 2"/>
          <p:cNvSpPr>
            <a:spLocks noGrp="1"/>
          </p:cNvSpPr>
          <p:nvPr>
            <p:ph type="ftr" sz="quarter" idx="11"/>
          </p:nvPr>
        </p:nvSpPr>
        <p:spPr/>
        <p:txBody>
          <a:bodyPr/>
          <a:lstStyle/>
          <a:p>
            <a:r>
              <a:rPr lang="en-US"/>
              <a:t>Rhythm as Signal</a:t>
            </a:r>
          </a:p>
        </p:txBody>
      </p:sp>
      <p:sp>
        <p:nvSpPr>
          <p:cNvPr id="4" name="Slide Number Placeholder 3"/>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33286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KCL 3/25/25</a:t>
            </a:r>
          </a:p>
        </p:txBody>
      </p:sp>
      <p:sp>
        <p:nvSpPr>
          <p:cNvPr id="6" name="Footer Placeholder 5"/>
          <p:cNvSpPr>
            <a:spLocks noGrp="1"/>
          </p:cNvSpPr>
          <p:nvPr>
            <p:ph type="ftr" sz="quarter" idx="11"/>
          </p:nvPr>
        </p:nvSpPr>
        <p:spPr/>
        <p:txBody>
          <a:bodyPr/>
          <a:lstStyle/>
          <a:p>
            <a:r>
              <a:rPr lang="en-US"/>
              <a:t>Rhythm as Signal</a:t>
            </a:r>
          </a:p>
        </p:txBody>
      </p:sp>
      <p:sp>
        <p:nvSpPr>
          <p:cNvPr id="7" name="Slide Number Placeholder 6"/>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72309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KCL 3/25/25</a:t>
            </a:r>
          </a:p>
        </p:txBody>
      </p:sp>
      <p:sp>
        <p:nvSpPr>
          <p:cNvPr id="6" name="Footer Placeholder 5"/>
          <p:cNvSpPr>
            <a:spLocks noGrp="1"/>
          </p:cNvSpPr>
          <p:nvPr>
            <p:ph type="ftr" sz="quarter" idx="11"/>
          </p:nvPr>
        </p:nvSpPr>
        <p:spPr/>
        <p:txBody>
          <a:bodyPr/>
          <a:lstStyle/>
          <a:p>
            <a:r>
              <a:rPr lang="en-US"/>
              <a:t>Rhythm as Signal</a:t>
            </a:r>
          </a:p>
        </p:txBody>
      </p:sp>
      <p:sp>
        <p:nvSpPr>
          <p:cNvPr id="7" name="Slide Number Placeholder 6"/>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133726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KCL 3/25/25</a:t>
            </a:r>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Rhythm as Signal</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a:t>
            </a:fld>
            <a:endParaRPr lang="en-US" dirty="0">
              <a:latin typeface="Calisto MT" panose="02040603050505030304" pitchFamily="18" charset="77"/>
            </a:endParaRPr>
          </a:p>
        </p:txBody>
      </p:sp>
      <p:pic>
        <p:nvPicPr>
          <p:cNvPr id="9" name="Picture 8">
            <a:extLst>
              <a:ext uri="{FF2B5EF4-FFF2-40B4-BE49-F238E27FC236}">
                <a16:creationId xmlns:a16="http://schemas.microsoft.com/office/drawing/2014/main" id="{5609C469-CBF4-0842-441C-023D074404E2}"/>
              </a:ext>
            </a:extLst>
          </p:cNvPr>
          <p:cNvPicPr>
            <a:picLocks noChangeAspect="1"/>
          </p:cNvPicPr>
          <p:nvPr userDrawn="1"/>
        </p:nvPicPr>
        <p:blipFill>
          <a:blip r:embed="rId13"/>
          <a:srcRect b="21054"/>
          <a:stretch/>
        </p:blipFill>
        <p:spPr>
          <a:xfrm>
            <a:off x="0" y="1"/>
            <a:ext cx="9144000" cy="5143500"/>
          </a:xfrm>
          <a:prstGeom prst="rect">
            <a:avLst/>
          </a:prstGeom>
        </p:spPr>
      </p:pic>
    </p:spTree>
    <p:extLst>
      <p:ext uri="{BB962C8B-B14F-4D97-AF65-F5344CB8AC3E}">
        <p14:creationId xmlns:p14="http://schemas.microsoft.com/office/powerpoint/2010/main" val="2318416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emf"/><Relationship Id="rId4" Type="http://schemas.openxmlformats.org/officeDocument/2006/relationships/image" Target="../media/image31.png"/><Relationship Id="rId9" Type="http://schemas.openxmlformats.org/officeDocument/2006/relationships/image" Target="../media/image35.emf"/></Relationships>
</file>

<file path=ppt/slides/_rels/slide19.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slideLayout" Target="../slideLayouts/slideLayout2.xml"/><Relationship Id="rId7" Type="http://schemas.openxmlformats.org/officeDocument/2006/relationships/image" Target="../media/image46.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slideLayout" Target="../slideLayouts/slideLayout2.xml"/><Relationship Id="rId7" Type="http://schemas.openxmlformats.org/officeDocument/2006/relationships/image" Target="../media/image51.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svg"/><Relationship Id="rId11" Type="http://schemas.openxmlformats.org/officeDocument/2006/relationships/image" Target="../media/image55.emf"/><Relationship Id="rId5" Type="http://schemas.openxmlformats.org/officeDocument/2006/relationships/image" Target="../media/image49.png"/><Relationship Id="rId10" Type="http://schemas.openxmlformats.org/officeDocument/2006/relationships/image" Target="../media/image54.emf"/><Relationship Id="rId4" Type="http://schemas.openxmlformats.org/officeDocument/2006/relationships/notesSlide" Target="../notesSlides/notesSlide15.xml"/><Relationship Id="rId9" Type="http://schemas.openxmlformats.org/officeDocument/2006/relationships/image" Target="../media/image53.emf"/></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png"/><Relationship Id="rId7" Type="http://schemas.openxmlformats.org/officeDocument/2006/relationships/image" Target="../media/image75.em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emf"/><Relationship Id="rId3" Type="http://schemas.openxmlformats.org/officeDocument/2006/relationships/slideLayout" Target="../slideLayouts/slideLayout2.xml"/><Relationship Id="rId7" Type="http://schemas.openxmlformats.org/officeDocument/2006/relationships/image" Target="../media/image83.png"/><Relationship Id="rId12" Type="http://schemas.openxmlformats.org/officeDocument/2006/relationships/image" Target="../media/image87.em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2.png"/><Relationship Id="rId11" Type="http://schemas.openxmlformats.org/officeDocument/2006/relationships/image" Target="../media/image45.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notesSlide" Target="../notesSlides/notesSlide16.xml"/><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91.png"/><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45.png"/><Relationship Id="rId3" Type="http://schemas.openxmlformats.org/officeDocument/2006/relationships/slideLayout" Target="../slideLayouts/slideLayout2.xml"/><Relationship Id="rId21" Type="http://schemas.openxmlformats.org/officeDocument/2006/relationships/image" Target="../media/image109.emf"/><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audio" Target="../media/media4.mp3"/><Relationship Id="rId16" Type="http://schemas.openxmlformats.org/officeDocument/2006/relationships/image" Target="../media/image105.png"/><Relationship Id="rId20" Type="http://schemas.openxmlformats.org/officeDocument/2006/relationships/image" Target="../media/image108.emf"/><Relationship Id="rId1" Type="http://schemas.microsoft.com/office/2007/relationships/media" Target="../media/media4.mp3"/><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2.emf"/><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1.emf"/><Relationship Id="rId10" Type="http://schemas.openxmlformats.org/officeDocument/2006/relationships/image" Target="../media/image99.png"/><Relationship Id="rId19" Type="http://schemas.openxmlformats.org/officeDocument/2006/relationships/image" Target="../media/image107.emf"/><Relationship Id="rId4" Type="http://schemas.openxmlformats.org/officeDocument/2006/relationships/notesSlide" Target="../notesSlides/notesSlide19.xml"/><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0.emf"/></Relationships>
</file>

<file path=ppt/slides/_rels/slide4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image" Target="../media/image107.emf"/></Relationships>
</file>

<file path=ppt/slides/_rels/slide4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15.emf"/><Relationship Id="rId1" Type="http://schemas.openxmlformats.org/officeDocument/2006/relationships/slideLayout" Target="../slideLayouts/slideLayout2.xml"/><Relationship Id="rId6" Type="http://schemas.openxmlformats.org/officeDocument/2006/relationships/image" Target="../media/image112.emf"/><Relationship Id="rId5" Type="http://schemas.openxmlformats.org/officeDocument/2006/relationships/image" Target="../media/image110.emf"/><Relationship Id="rId4" Type="http://schemas.openxmlformats.org/officeDocument/2006/relationships/image" Target="../media/image109.emf"/></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2.emf"/><Relationship Id="rId5" Type="http://schemas.openxmlformats.org/officeDocument/2006/relationships/image" Target="../media/image45.png"/><Relationship Id="rId4" Type="http://schemas.openxmlformats.org/officeDocument/2006/relationships/image" Target="../media/image12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4.emf"/><Relationship Id="rId5" Type="http://schemas.openxmlformats.org/officeDocument/2006/relationships/image" Target="../media/image123.pn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6.emf"/><Relationship Id="rId5" Type="http://schemas.openxmlformats.org/officeDocument/2006/relationships/image" Target="../media/image45.pn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emf"/><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5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6776-383A-B270-2A3D-0BEE0F24F156}"/>
              </a:ext>
            </a:extLst>
          </p:cNvPr>
          <p:cNvSpPr>
            <a:spLocks noGrp="1"/>
          </p:cNvSpPr>
          <p:nvPr>
            <p:ph type="ctrTitle"/>
          </p:nvPr>
        </p:nvSpPr>
        <p:spPr/>
        <p:txBody>
          <a:bodyPr/>
          <a:lstStyle/>
          <a:p>
            <a:r>
              <a:rPr lang="en-US" dirty="0">
                <a:latin typeface="Calisto MT" panose="02040603050505030304" pitchFamily="18" charset="77"/>
              </a:rPr>
              <a:t>Musical Rhythm </a:t>
            </a:r>
            <a:br>
              <a:rPr lang="en-US" dirty="0">
                <a:latin typeface="Calisto MT" panose="02040603050505030304" pitchFamily="18" charset="77"/>
              </a:rPr>
            </a:br>
            <a:r>
              <a:rPr lang="en-US" dirty="0">
                <a:latin typeface="Calisto MT" panose="02040603050505030304" pitchFamily="18" charset="77"/>
              </a:rPr>
              <a:t>as Signal</a:t>
            </a:r>
          </a:p>
        </p:txBody>
      </p:sp>
      <p:sp>
        <p:nvSpPr>
          <p:cNvPr id="3" name="Subtitle 2">
            <a:extLst>
              <a:ext uri="{FF2B5EF4-FFF2-40B4-BE49-F238E27FC236}">
                <a16:creationId xmlns:a16="http://schemas.microsoft.com/office/drawing/2014/main" id="{03E69F8B-FD48-A23A-5AFC-584B066E8F2B}"/>
              </a:ext>
            </a:extLst>
          </p:cNvPr>
          <p:cNvSpPr>
            <a:spLocks noGrp="1"/>
          </p:cNvSpPr>
          <p:nvPr>
            <p:ph type="subTitle" idx="1"/>
          </p:nvPr>
        </p:nvSpPr>
        <p:spPr>
          <a:xfrm>
            <a:off x="1143000" y="2719864"/>
            <a:ext cx="6858000" cy="1241822"/>
          </a:xfrm>
        </p:spPr>
        <p:txBody>
          <a:bodyPr/>
          <a:lstStyle/>
          <a:p>
            <a:pPr>
              <a:spcAft>
                <a:spcPts val="900"/>
              </a:spcAft>
            </a:pPr>
            <a:r>
              <a:rPr lang="en-US" dirty="0"/>
              <a:t>Jason </a:t>
            </a:r>
            <a:r>
              <a:rPr lang="en-US" dirty="0" err="1"/>
              <a:t>Yust</a:t>
            </a:r>
            <a:r>
              <a:rPr lang="en-US" dirty="0"/>
              <a:t>,               .</a:t>
            </a:r>
          </a:p>
          <a:p>
            <a:r>
              <a:rPr lang="en-US" dirty="0"/>
              <a:t>King’s College London, March 25, 2025</a:t>
            </a:r>
          </a:p>
          <a:p>
            <a:endParaRPr lang="en-US" dirty="0"/>
          </a:p>
        </p:txBody>
      </p:sp>
      <p:sp>
        <p:nvSpPr>
          <p:cNvPr id="7" name="Slide Number Placeholder 6">
            <a:extLst>
              <a:ext uri="{FF2B5EF4-FFF2-40B4-BE49-F238E27FC236}">
                <a16:creationId xmlns:a16="http://schemas.microsoft.com/office/drawing/2014/main" id="{57FD3FFB-0F56-8BBE-2E9F-95FD49275CF5}"/>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7A94DAC9-5AA4-6443-5C85-6304C980F6C3}"/>
              </a:ext>
            </a:extLst>
          </p:cNvPr>
          <p:cNvPicPr>
            <a:picLocks noChangeAspect="1"/>
          </p:cNvPicPr>
          <p:nvPr/>
        </p:nvPicPr>
        <p:blipFill>
          <a:blip r:embed="rId2"/>
          <a:stretch>
            <a:fillRect/>
          </a:stretch>
        </p:blipFill>
        <p:spPr>
          <a:xfrm>
            <a:off x="4819135" y="2627357"/>
            <a:ext cx="1101811" cy="447611"/>
          </a:xfrm>
          <a:prstGeom prst="rect">
            <a:avLst/>
          </a:prstGeom>
        </p:spPr>
      </p:pic>
      <p:sp>
        <p:nvSpPr>
          <p:cNvPr id="8" name="Date Placeholder 5">
            <a:extLst>
              <a:ext uri="{FF2B5EF4-FFF2-40B4-BE49-F238E27FC236}">
                <a16:creationId xmlns:a16="http://schemas.microsoft.com/office/drawing/2014/main" id="{7FB0EEC6-F27E-ED36-BA5A-0EB1EB8AFEC0}"/>
              </a:ext>
            </a:extLst>
          </p:cNvPr>
          <p:cNvSpPr>
            <a:spLocks noGrp="1"/>
          </p:cNvSpPr>
          <p:nvPr>
            <p:ph type="dt" sz="half" idx="10"/>
          </p:nvPr>
        </p:nvSpPr>
        <p:spPr>
          <a:xfrm>
            <a:off x="346262" y="4869656"/>
            <a:ext cx="2057400" cy="273844"/>
          </a:xfrm>
        </p:spPr>
        <p:txBody>
          <a:bodyPr/>
          <a:lstStyle/>
          <a:p>
            <a:r>
              <a:rPr lang="en-US" dirty="0"/>
              <a:t>KCL 3/25/25</a:t>
            </a:r>
          </a:p>
        </p:txBody>
      </p:sp>
      <p:sp>
        <p:nvSpPr>
          <p:cNvPr id="9" name="Footer Placeholder 3">
            <a:extLst>
              <a:ext uri="{FF2B5EF4-FFF2-40B4-BE49-F238E27FC236}">
                <a16:creationId xmlns:a16="http://schemas.microsoft.com/office/drawing/2014/main" id="{12C86EF4-7812-01AF-4B36-9975A49B6AA7}"/>
              </a:ext>
            </a:extLst>
          </p:cNvPr>
          <p:cNvSpPr>
            <a:spLocks noGrp="1"/>
          </p:cNvSpPr>
          <p:nvPr>
            <p:ph type="ftr" sz="quarter" idx="11"/>
          </p:nvPr>
        </p:nvSpPr>
        <p:spPr>
          <a:xfrm>
            <a:off x="2948268" y="4869656"/>
            <a:ext cx="3086100" cy="273844"/>
          </a:xfrm>
        </p:spPr>
        <p:txBody>
          <a:bodyPr/>
          <a:lstStyle/>
          <a:p>
            <a:r>
              <a:rPr lang="en-US" dirty="0"/>
              <a:t>Rhythm as Signal</a:t>
            </a:r>
          </a:p>
        </p:txBody>
      </p:sp>
    </p:spTree>
    <p:extLst>
      <p:ext uri="{BB962C8B-B14F-4D97-AF65-F5344CB8AC3E}">
        <p14:creationId xmlns:p14="http://schemas.microsoft.com/office/powerpoint/2010/main" val="292165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628650" y="592467"/>
            <a:ext cx="7886700" cy="346249"/>
          </a:xfrm>
        </p:spPr>
        <p:txBody>
          <a:bodyPr>
            <a:normAutofit fontScale="92500" lnSpcReduction="10000"/>
          </a:bodyPr>
          <a:lstStyle/>
          <a:p>
            <a:pPr marL="0" indent="0" algn="ctr">
              <a:buNone/>
            </a:pPr>
            <a:r>
              <a:rPr lang="en-US" dirty="0"/>
              <a:t>Periodicities are two-dimensional.</a:t>
            </a:r>
          </a:p>
        </p:txBody>
      </p:sp>
      <p:sp>
        <p:nvSpPr>
          <p:cNvPr id="5" name="TextBox 4">
            <a:extLst>
              <a:ext uri="{FF2B5EF4-FFF2-40B4-BE49-F238E27FC236}">
                <a16:creationId xmlns:a16="http://schemas.microsoft.com/office/drawing/2014/main" id="{332D7826-91E4-323A-2F73-C58D16EFDEF9}"/>
              </a:ext>
            </a:extLst>
          </p:cNvPr>
          <p:cNvSpPr txBox="1"/>
          <p:nvPr/>
        </p:nvSpPr>
        <p:spPr>
          <a:xfrm>
            <a:off x="395782" y="2294801"/>
            <a:ext cx="1438214" cy="646331"/>
          </a:xfrm>
          <a:prstGeom prst="rect">
            <a:avLst/>
          </a:prstGeom>
          <a:noFill/>
        </p:spPr>
        <p:txBody>
          <a:bodyPr wrap="none" rtlCol="0">
            <a:spAutoFit/>
          </a:bodyPr>
          <a:lstStyle/>
          <a:p>
            <a:pPr algn="l"/>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395783" y="3272593"/>
            <a:ext cx="1438214" cy="646331"/>
          </a:xfrm>
          <a:prstGeom prst="rect">
            <a:avLst/>
          </a:prstGeom>
          <a:noFill/>
        </p:spPr>
        <p:txBody>
          <a:bodyPr wrap="square" rtlCol="0">
            <a:spAutoFit/>
          </a:bodyPr>
          <a:lstStyle/>
          <a:p>
            <a:pPr algn="l"/>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(–sine): </a:t>
            </a:r>
          </a:p>
        </p:txBody>
      </p:sp>
      <p:pic>
        <p:nvPicPr>
          <p:cNvPr id="16" name="Picture 15">
            <a:extLst>
              <a:ext uri="{FF2B5EF4-FFF2-40B4-BE49-F238E27FC236}">
                <a16:creationId xmlns:a16="http://schemas.microsoft.com/office/drawing/2014/main" id="{EE91CAA8-01AD-FD6D-84CF-BA378B308252}"/>
              </a:ext>
            </a:extLst>
          </p:cNvPr>
          <p:cNvPicPr>
            <a:picLocks noChangeAspect="1"/>
          </p:cNvPicPr>
          <p:nvPr/>
        </p:nvPicPr>
        <p:blipFill>
          <a:blip r:embed="rId3"/>
          <a:stretch>
            <a:fillRect/>
          </a:stretch>
        </p:blipFill>
        <p:spPr>
          <a:xfrm>
            <a:off x="1790421" y="2070604"/>
            <a:ext cx="3454392" cy="976153"/>
          </a:xfrm>
          <a:prstGeom prst="rect">
            <a:avLst/>
          </a:prstGeom>
        </p:spPr>
      </p:pic>
      <p:sp>
        <p:nvSpPr>
          <p:cNvPr id="19" name="TextBox 18">
            <a:extLst>
              <a:ext uri="{FF2B5EF4-FFF2-40B4-BE49-F238E27FC236}">
                <a16:creationId xmlns:a16="http://schemas.microsoft.com/office/drawing/2014/main" id="{01C02B3E-398A-05A3-60DE-9A10DA816643}"/>
              </a:ext>
            </a:extLst>
          </p:cNvPr>
          <p:cNvSpPr txBox="1"/>
          <p:nvPr/>
        </p:nvSpPr>
        <p:spPr>
          <a:xfrm>
            <a:off x="6033098" y="881881"/>
            <a:ext cx="2331813"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On complex plane: </a:t>
            </a:r>
          </a:p>
        </p:txBody>
      </p:sp>
      <p:pic>
        <p:nvPicPr>
          <p:cNvPr id="23" name="Picture 22">
            <a:extLst>
              <a:ext uri="{FF2B5EF4-FFF2-40B4-BE49-F238E27FC236}">
                <a16:creationId xmlns:a16="http://schemas.microsoft.com/office/drawing/2014/main" id="{C5DE859A-CF7D-ED88-76F4-0B011C4F6A76}"/>
              </a:ext>
            </a:extLst>
          </p:cNvPr>
          <p:cNvPicPr>
            <a:picLocks noChangeAspect="1"/>
          </p:cNvPicPr>
          <p:nvPr/>
        </p:nvPicPr>
        <p:blipFill>
          <a:blip r:embed="rId4"/>
          <a:stretch>
            <a:fillRect/>
          </a:stretch>
        </p:blipFill>
        <p:spPr>
          <a:xfrm>
            <a:off x="1790421" y="3046757"/>
            <a:ext cx="3454392" cy="1058981"/>
          </a:xfrm>
          <a:prstGeom prst="rect">
            <a:avLst/>
          </a:prstGeom>
        </p:spPr>
      </p:pic>
      <p:pic>
        <p:nvPicPr>
          <p:cNvPr id="25" name="Picture 24">
            <a:extLst>
              <a:ext uri="{FF2B5EF4-FFF2-40B4-BE49-F238E27FC236}">
                <a16:creationId xmlns:a16="http://schemas.microsoft.com/office/drawing/2014/main" id="{8795D3B0-3022-9FFB-F857-E64ACB6AC024}"/>
              </a:ext>
            </a:extLst>
          </p:cNvPr>
          <p:cNvPicPr>
            <a:picLocks noChangeAspect="1"/>
          </p:cNvPicPr>
          <p:nvPr/>
        </p:nvPicPr>
        <p:blipFill>
          <a:blip r:embed="rId5"/>
          <a:stretch>
            <a:fillRect/>
          </a:stretch>
        </p:blipFill>
        <p:spPr>
          <a:xfrm>
            <a:off x="5433325" y="1226241"/>
            <a:ext cx="3505670" cy="3292636"/>
          </a:xfrm>
          <a:prstGeom prst="rect">
            <a:avLst/>
          </a:prstGeom>
        </p:spPr>
      </p:pic>
      <p:cxnSp>
        <p:nvCxnSpPr>
          <p:cNvPr id="27" name="Straight Arrow Connector 26">
            <a:extLst>
              <a:ext uri="{FF2B5EF4-FFF2-40B4-BE49-F238E27FC236}">
                <a16:creationId xmlns:a16="http://schemas.microsoft.com/office/drawing/2014/main" id="{2B3D93E6-465E-CD08-2C47-42F79A0BE865}"/>
              </a:ext>
            </a:extLst>
          </p:cNvPr>
          <p:cNvCxnSpPr/>
          <p:nvPr/>
        </p:nvCxnSpPr>
        <p:spPr>
          <a:xfrm>
            <a:off x="7206176" y="2879399"/>
            <a:ext cx="960120" cy="0"/>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9A56095-618D-2A3D-9A46-B72A91206F39}"/>
              </a:ext>
            </a:extLst>
          </p:cNvPr>
          <p:cNvSpPr txBox="1"/>
          <p:nvPr/>
        </p:nvSpPr>
        <p:spPr>
          <a:xfrm>
            <a:off x="7794459" y="2533152"/>
            <a:ext cx="958917"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On beat</a:t>
            </a:r>
          </a:p>
        </p:txBody>
      </p:sp>
      <p:cxnSp>
        <p:nvCxnSpPr>
          <p:cNvPr id="29" name="Straight Arrow Connector 28">
            <a:extLst>
              <a:ext uri="{FF2B5EF4-FFF2-40B4-BE49-F238E27FC236}">
                <a16:creationId xmlns:a16="http://schemas.microsoft.com/office/drawing/2014/main" id="{6FC2E971-D0A9-5BF4-1A83-BF0F6FFCAA8F}"/>
              </a:ext>
            </a:extLst>
          </p:cNvPr>
          <p:cNvCxnSpPr>
            <a:cxnSpLocks/>
          </p:cNvCxnSpPr>
          <p:nvPr/>
        </p:nvCxnSpPr>
        <p:spPr>
          <a:xfrm flipH="1">
            <a:off x="6196144" y="2879399"/>
            <a:ext cx="990014" cy="0"/>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5028E9E-B1E3-E61C-A4E7-5C0DFB64D052}"/>
              </a:ext>
            </a:extLst>
          </p:cNvPr>
          <p:cNvSpPr txBox="1"/>
          <p:nvPr/>
        </p:nvSpPr>
        <p:spPr>
          <a:xfrm>
            <a:off x="5662874" y="2533152"/>
            <a:ext cx="994824"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Off beat</a:t>
            </a:r>
          </a:p>
        </p:txBody>
      </p:sp>
      <p:cxnSp>
        <p:nvCxnSpPr>
          <p:cNvPr id="32" name="Straight Arrow Connector 31">
            <a:extLst>
              <a:ext uri="{FF2B5EF4-FFF2-40B4-BE49-F238E27FC236}">
                <a16:creationId xmlns:a16="http://schemas.microsoft.com/office/drawing/2014/main" id="{F1141579-E2B4-0661-9660-DACC62BAE8C4}"/>
              </a:ext>
            </a:extLst>
          </p:cNvPr>
          <p:cNvCxnSpPr>
            <a:cxnSpLocks/>
          </p:cNvCxnSpPr>
          <p:nvPr/>
        </p:nvCxnSpPr>
        <p:spPr>
          <a:xfrm>
            <a:off x="7186158" y="2879401"/>
            <a:ext cx="0" cy="976907"/>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872AD88-5041-EA63-018B-91B785DF4ECF}"/>
              </a:ext>
            </a:extLst>
          </p:cNvPr>
          <p:cNvSpPr txBox="1"/>
          <p:nvPr/>
        </p:nvSpPr>
        <p:spPr>
          <a:xfrm>
            <a:off x="7202760" y="3518868"/>
            <a:ext cx="1152880"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After beat</a:t>
            </a:r>
          </a:p>
        </p:txBody>
      </p:sp>
      <p:cxnSp>
        <p:nvCxnSpPr>
          <p:cNvPr id="34" name="Straight Arrow Connector 33">
            <a:extLst>
              <a:ext uri="{FF2B5EF4-FFF2-40B4-BE49-F238E27FC236}">
                <a16:creationId xmlns:a16="http://schemas.microsoft.com/office/drawing/2014/main" id="{6FBA0455-7A3E-BA30-A4EC-CBD630059DE3}"/>
              </a:ext>
            </a:extLst>
          </p:cNvPr>
          <p:cNvCxnSpPr>
            <a:cxnSpLocks/>
          </p:cNvCxnSpPr>
          <p:nvPr/>
        </p:nvCxnSpPr>
        <p:spPr>
          <a:xfrm flipV="1">
            <a:off x="7186158" y="1901608"/>
            <a:ext cx="0" cy="977792"/>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EFBBD6F-24F2-BA0E-B02B-3AFD46568C4E}"/>
              </a:ext>
            </a:extLst>
          </p:cNvPr>
          <p:cNvSpPr txBox="1"/>
          <p:nvPr/>
        </p:nvSpPr>
        <p:spPr>
          <a:xfrm>
            <a:off x="7206177" y="1865709"/>
            <a:ext cx="1285929"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Before beat</a:t>
            </a:r>
          </a:p>
        </p:txBody>
      </p:sp>
      <p:sp>
        <p:nvSpPr>
          <p:cNvPr id="4" name="TextBox 3">
            <a:extLst>
              <a:ext uri="{FF2B5EF4-FFF2-40B4-BE49-F238E27FC236}">
                <a16:creationId xmlns:a16="http://schemas.microsoft.com/office/drawing/2014/main" id="{21E89688-19F1-45B4-3B86-483CEB987002}"/>
              </a:ext>
            </a:extLst>
          </p:cNvPr>
          <p:cNvSpPr txBox="1"/>
          <p:nvPr/>
        </p:nvSpPr>
        <p:spPr>
          <a:xfrm>
            <a:off x="3155017" y="4137675"/>
            <a:ext cx="362600" cy="461665"/>
          </a:xfrm>
          <a:prstGeom prst="rect">
            <a:avLst/>
          </a:prstGeom>
          <a:noFill/>
        </p:spPr>
        <p:txBody>
          <a:bodyPr wrap="none" rtlCol="0">
            <a:spAutoFit/>
          </a:bodyPr>
          <a:lstStyle/>
          <a:p>
            <a:pPr algn="l"/>
            <a:r>
              <a:rPr lang="en-US" sz="2400" i="1" dirty="0">
                <a:latin typeface="Calisto MT" panose="02040603050505030304" pitchFamily="18" charset="77"/>
                <a:cs typeface="Calibri" panose="020F0502020204030204" pitchFamily="34" charset="0"/>
              </a:rPr>
              <a:t>f</a:t>
            </a:r>
            <a:r>
              <a:rPr lang="en-US" sz="2400" baseline="-25000" dirty="0">
                <a:latin typeface="Calisto MT" panose="02040603050505030304" pitchFamily="18" charset="77"/>
                <a:cs typeface="Calibri" panose="020F0502020204030204" pitchFamily="34" charset="0"/>
              </a:rPr>
              <a:t>4</a:t>
            </a:r>
          </a:p>
        </p:txBody>
      </p:sp>
      <p:sp>
        <p:nvSpPr>
          <p:cNvPr id="8" name="Date Placeholder 3">
            <a:extLst>
              <a:ext uri="{FF2B5EF4-FFF2-40B4-BE49-F238E27FC236}">
                <a16:creationId xmlns:a16="http://schemas.microsoft.com/office/drawing/2014/main" id="{E00E63E1-2064-21A3-DECA-9ADB4368F96E}"/>
              </a:ext>
            </a:extLst>
          </p:cNvPr>
          <p:cNvSpPr>
            <a:spLocks noGrp="1"/>
          </p:cNvSpPr>
          <p:nvPr>
            <p:ph type="dt" sz="half" idx="10"/>
          </p:nvPr>
        </p:nvSpPr>
        <p:spPr>
          <a:xfrm>
            <a:off x="487974" y="4835311"/>
            <a:ext cx="2057400" cy="273844"/>
          </a:xfrm>
        </p:spPr>
        <p:txBody>
          <a:bodyPr/>
          <a:lstStyle/>
          <a:p>
            <a:r>
              <a:rPr lang="en-US"/>
              <a:t>KCL 3/25/25</a:t>
            </a:r>
            <a:endParaRPr lang="en-US" dirty="0"/>
          </a:p>
        </p:txBody>
      </p:sp>
      <p:sp>
        <p:nvSpPr>
          <p:cNvPr id="9" name="Footer Placeholder 4">
            <a:extLst>
              <a:ext uri="{FF2B5EF4-FFF2-40B4-BE49-F238E27FC236}">
                <a16:creationId xmlns:a16="http://schemas.microsoft.com/office/drawing/2014/main" id="{B2C9E275-A785-D745-60F8-F2FE2A00B7B0}"/>
              </a:ext>
            </a:extLst>
          </p:cNvPr>
          <p:cNvSpPr>
            <a:spLocks noGrp="1"/>
          </p:cNvSpPr>
          <p:nvPr>
            <p:ph type="ftr" sz="quarter" idx="11"/>
          </p:nvPr>
        </p:nvSpPr>
        <p:spPr>
          <a:xfrm>
            <a:off x="3028950" y="4869656"/>
            <a:ext cx="3086100" cy="273844"/>
          </a:xfrm>
        </p:spPr>
        <p:txBody>
          <a:bodyPr/>
          <a:lstStyle/>
          <a:p>
            <a:r>
              <a:rPr lang="en-US"/>
              <a:t>Rhythm as Signal</a:t>
            </a:r>
            <a:endParaRPr lang="en-US" dirty="0"/>
          </a:p>
        </p:txBody>
      </p:sp>
      <p:sp>
        <p:nvSpPr>
          <p:cNvPr id="10" name="Slide Number Placeholder 5">
            <a:extLst>
              <a:ext uri="{FF2B5EF4-FFF2-40B4-BE49-F238E27FC236}">
                <a16:creationId xmlns:a16="http://schemas.microsoft.com/office/drawing/2014/main" id="{7CCFC5C6-7DA1-A90E-6D04-80E8088B4151}"/>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10</a:t>
            </a:fld>
            <a:endParaRPr lang="en-US" dirty="0">
              <a:latin typeface="Calisto MT" panose="02040603050505030304" pitchFamily="18" charset="77"/>
            </a:endParaRPr>
          </a:p>
        </p:txBody>
      </p:sp>
      <p:cxnSp>
        <p:nvCxnSpPr>
          <p:cNvPr id="11" name="Straight Connector 10">
            <a:extLst>
              <a:ext uri="{FF2B5EF4-FFF2-40B4-BE49-F238E27FC236}">
                <a16:creationId xmlns:a16="http://schemas.microsoft.com/office/drawing/2014/main" id="{AE1A06BB-3D4B-F334-C41A-DCB79FDE4785}"/>
              </a:ext>
            </a:extLst>
          </p:cNvPr>
          <p:cNvCxnSpPr>
            <a:cxnSpLocks/>
          </p:cNvCxnSpPr>
          <p:nvPr/>
        </p:nvCxnSpPr>
        <p:spPr>
          <a:xfrm flipH="1">
            <a:off x="6709637" y="2882941"/>
            <a:ext cx="4893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C9A43AE-755C-E93A-3653-EE263C3EA809}"/>
              </a:ext>
            </a:extLst>
          </p:cNvPr>
          <p:cNvSpPr/>
          <p:nvPr/>
        </p:nvSpPr>
        <p:spPr>
          <a:xfrm>
            <a:off x="6677715" y="2824565"/>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A51F19A-6514-8876-099E-2FC880AAF6D6}"/>
              </a:ext>
            </a:extLst>
          </p:cNvPr>
          <p:cNvPicPr>
            <a:picLocks noChangeAspect="1"/>
          </p:cNvPicPr>
          <p:nvPr/>
        </p:nvPicPr>
        <p:blipFill>
          <a:blip r:embed="rId6"/>
          <a:stretch>
            <a:fillRect/>
          </a:stretch>
        </p:blipFill>
        <p:spPr>
          <a:xfrm>
            <a:off x="1334526" y="960297"/>
            <a:ext cx="3721843" cy="1112904"/>
          </a:xfrm>
          <a:prstGeom prst="rect">
            <a:avLst/>
          </a:prstGeom>
        </p:spPr>
      </p:pic>
    </p:spTree>
    <p:extLst>
      <p:ext uri="{BB962C8B-B14F-4D97-AF65-F5344CB8AC3E}">
        <p14:creationId xmlns:p14="http://schemas.microsoft.com/office/powerpoint/2010/main" val="4027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
                                        <p:tgtEl>
                                          <p:spTgt spid="2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par>
                          <p:cTn id="33" fill="hold">
                            <p:stCondLst>
                              <p:cond delay="1500"/>
                            </p:stCondLst>
                            <p:childTnLst>
                              <p:par>
                                <p:cTn id="34" presetID="9"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1" grpId="0"/>
      <p:bldP spid="31" grpId="1"/>
      <p:bldP spid="33" grpId="0"/>
      <p:bldP spid="33" grpId="1"/>
      <p:bldP spid="35" grpId="0"/>
      <p:bldP spid="3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628650" y="508050"/>
            <a:ext cx="7886700" cy="346249"/>
          </a:xfrm>
        </p:spPr>
        <p:txBody>
          <a:bodyPr>
            <a:normAutofit fontScale="92500" lnSpcReduction="10000"/>
          </a:bodyPr>
          <a:lstStyle/>
          <a:p>
            <a:pPr marL="0" indent="0" algn="ctr">
              <a:buNone/>
            </a:pPr>
            <a:r>
              <a:rPr lang="en-US" dirty="0"/>
              <a:t>Periodicities are two-dimensional.</a:t>
            </a:r>
          </a:p>
        </p:txBody>
      </p:sp>
      <p:sp>
        <p:nvSpPr>
          <p:cNvPr id="5" name="TextBox 4">
            <a:extLst>
              <a:ext uri="{FF2B5EF4-FFF2-40B4-BE49-F238E27FC236}">
                <a16:creationId xmlns:a16="http://schemas.microsoft.com/office/drawing/2014/main" id="{332D7826-91E4-323A-2F73-C58D16EFDEF9}"/>
              </a:ext>
            </a:extLst>
          </p:cNvPr>
          <p:cNvSpPr txBox="1"/>
          <p:nvPr/>
        </p:nvSpPr>
        <p:spPr>
          <a:xfrm>
            <a:off x="224100" y="2224382"/>
            <a:ext cx="1484291" cy="646331"/>
          </a:xfrm>
          <a:prstGeom prst="rect">
            <a:avLst/>
          </a:prstGeom>
          <a:noFill/>
        </p:spPr>
        <p:txBody>
          <a:bodyPr wrap="square" rtlCol="0">
            <a:spAutoFit/>
          </a:bodyPr>
          <a:lstStyle/>
          <a:p>
            <a:pPr algn="l"/>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224100" y="3187411"/>
            <a:ext cx="1484289" cy="646331"/>
          </a:xfrm>
          <a:prstGeom prst="rect">
            <a:avLst/>
          </a:prstGeom>
          <a:noFill/>
        </p:spPr>
        <p:txBody>
          <a:bodyPr wrap="square" rtlCol="0">
            <a:spAutoFit/>
          </a:bodyPr>
          <a:lstStyle/>
          <a:p>
            <a:pPr algn="l"/>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(–sine): </a:t>
            </a:r>
          </a:p>
        </p:txBody>
      </p:sp>
      <p:pic>
        <p:nvPicPr>
          <p:cNvPr id="13" name="Picture 12">
            <a:extLst>
              <a:ext uri="{FF2B5EF4-FFF2-40B4-BE49-F238E27FC236}">
                <a16:creationId xmlns:a16="http://schemas.microsoft.com/office/drawing/2014/main" id="{BD0A14DB-47AE-259C-B7E7-2659BD8AA8E1}"/>
              </a:ext>
            </a:extLst>
          </p:cNvPr>
          <p:cNvPicPr>
            <a:picLocks noChangeAspect="1"/>
          </p:cNvPicPr>
          <p:nvPr/>
        </p:nvPicPr>
        <p:blipFill>
          <a:blip r:embed="rId3"/>
          <a:stretch>
            <a:fillRect/>
          </a:stretch>
        </p:blipFill>
        <p:spPr>
          <a:xfrm>
            <a:off x="1708390" y="2000049"/>
            <a:ext cx="3478357" cy="1043646"/>
          </a:xfrm>
          <a:prstGeom prst="rect">
            <a:avLst/>
          </a:prstGeom>
        </p:spPr>
      </p:pic>
      <p:pic>
        <p:nvPicPr>
          <p:cNvPr id="14" name="Picture 13">
            <a:extLst>
              <a:ext uri="{FF2B5EF4-FFF2-40B4-BE49-F238E27FC236}">
                <a16:creationId xmlns:a16="http://schemas.microsoft.com/office/drawing/2014/main" id="{38F24F59-847E-E1EE-C5AE-73EC84B1BBFA}"/>
              </a:ext>
            </a:extLst>
          </p:cNvPr>
          <p:cNvPicPr>
            <a:picLocks noChangeAspect="1"/>
          </p:cNvPicPr>
          <p:nvPr/>
        </p:nvPicPr>
        <p:blipFill>
          <a:blip r:embed="rId4"/>
          <a:stretch>
            <a:fillRect/>
          </a:stretch>
        </p:blipFill>
        <p:spPr>
          <a:xfrm>
            <a:off x="1708390" y="3043697"/>
            <a:ext cx="3478357" cy="1037405"/>
          </a:xfrm>
          <a:prstGeom prst="rect">
            <a:avLst/>
          </a:prstGeom>
        </p:spPr>
      </p:pic>
      <p:pic>
        <p:nvPicPr>
          <p:cNvPr id="16" name="Graphic 15">
            <a:extLst>
              <a:ext uri="{FF2B5EF4-FFF2-40B4-BE49-F238E27FC236}">
                <a16:creationId xmlns:a16="http://schemas.microsoft.com/office/drawing/2014/main" id="{DEF2AC14-740F-E35A-3F63-23AFB16C0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8993" y="1226241"/>
            <a:ext cx="3490722" cy="3289522"/>
          </a:xfrm>
          <a:prstGeom prst="rect">
            <a:avLst/>
          </a:prstGeom>
        </p:spPr>
      </p:pic>
      <p:sp>
        <p:nvSpPr>
          <p:cNvPr id="7" name="Date Placeholder 3">
            <a:extLst>
              <a:ext uri="{FF2B5EF4-FFF2-40B4-BE49-F238E27FC236}">
                <a16:creationId xmlns:a16="http://schemas.microsoft.com/office/drawing/2014/main" id="{B7692C01-66BA-15AA-A2AF-03449F152323}"/>
              </a:ext>
            </a:extLst>
          </p:cNvPr>
          <p:cNvSpPr>
            <a:spLocks noGrp="1"/>
          </p:cNvSpPr>
          <p:nvPr>
            <p:ph type="dt" sz="half" idx="10"/>
          </p:nvPr>
        </p:nvSpPr>
        <p:spPr>
          <a:xfrm>
            <a:off x="487974" y="4835311"/>
            <a:ext cx="2057400" cy="273844"/>
          </a:xfrm>
        </p:spPr>
        <p:txBody>
          <a:bodyPr/>
          <a:lstStyle/>
          <a:p>
            <a:r>
              <a:rPr lang="en-US"/>
              <a:t>KCL 3/25/25</a:t>
            </a:r>
            <a:endParaRPr lang="en-US" dirty="0"/>
          </a:p>
        </p:txBody>
      </p:sp>
      <p:sp>
        <p:nvSpPr>
          <p:cNvPr id="8" name="Footer Placeholder 4">
            <a:extLst>
              <a:ext uri="{FF2B5EF4-FFF2-40B4-BE49-F238E27FC236}">
                <a16:creationId xmlns:a16="http://schemas.microsoft.com/office/drawing/2014/main" id="{AF4DF31F-6A67-0808-3B88-AC7497A7CA35}"/>
              </a:ext>
            </a:extLst>
          </p:cNvPr>
          <p:cNvSpPr>
            <a:spLocks noGrp="1"/>
          </p:cNvSpPr>
          <p:nvPr>
            <p:ph type="ftr" sz="quarter" idx="11"/>
          </p:nvPr>
        </p:nvSpPr>
        <p:spPr>
          <a:xfrm>
            <a:off x="3028950" y="4869656"/>
            <a:ext cx="3086100" cy="273844"/>
          </a:xfrm>
        </p:spPr>
        <p:txBody>
          <a:bodyPr/>
          <a:lstStyle/>
          <a:p>
            <a:r>
              <a:rPr lang="en-US"/>
              <a:t>Rhythm as Signal</a:t>
            </a:r>
            <a:endParaRPr lang="en-US" dirty="0"/>
          </a:p>
        </p:txBody>
      </p:sp>
      <p:sp>
        <p:nvSpPr>
          <p:cNvPr id="9" name="Slide Number Placeholder 5">
            <a:extLst>
              <a:ext uri="{FF2B5EF4-FFF2-40B4-BE49-F238E27FC236}">
                <a16:creationId xmlns:a16="http://schemas.microsoft.com/office/drawing/2014/main" id="{2EAC6402-7993-251A-78C8-CC8B0EE7DB2F}"/>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11</a:t>
            </a:fld>
            <a:endParaRPr lang="en-US" dirty="0">
              <a:latin typeface="Calisto MT" panose="02040603050505030304" pitchFamily="18" charset="77"/>
            </a:endParaRPr>
          </a:p>
        </p:txBody>
      </p:sp>
      <p:cxnSp>
        <p:nvCxnSpPr>
          <p:cNvPr id="15" name="Straight Connector 14">
            <a:extLst>
              <a:ext uri="{FF2B5EF4-FFF2-40B4-BE49-F238E27FC236}">
                <a16:creationId xmlns:a16="http://schemas.microsoft.com/office/drawing/2014/main" id="{6BA62B71-4500-CF2F-ABDD-415F3BB66931}"/>
              </a:ext>
            </a:extLst>
          </p:cNvPr>
          <p:cNvCxnSpPr/>
          <p:nvPr/>
        </p:nvCxnSpPr>
        <p:spPr>
          <a:xfrm>
            <a:off x="7199005" y="2864773"/>
            <a:ext cx="0" cy="10858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9DAB5B5-6BDE-1A1C-BC4F-5BC8C5F949B6}"/>
              </a:ext>
            </a:extLst>
          </p:cNvPr>
          <p:cNvSpPr/>
          <p:nvPr/>
        </p:nvSpPr>
        <p:spPr>
          <a:xfrm>
            <a:off x="7153539" y="3900093"/>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6FB968D-D7E3-60BA-0E25-52B74AB8DABF}"/>
              </a:ext>
            </a:extLst>
          </p:cNvPr>
          <p:cNvPicPr>
            <a:picLocks noChangeAspect="1"/>
          </p:cNvPicPr>
          <p:nvPr/>
        </p:nvPicPr>
        <p:blipFill>
          <a:blip r:embed="rId7"/>
          <a:stretch>
            <a:fillRect/>
          </a:stretch>
        </p:blipFill>
        <p:spPr>
          <a:xfrm>
            <a:off x="1334526" y="887145"/>
            <a:ext cx="3721843" cy="1112904"/>
          </a:xfrm>
          <a:prstGeom prst="rect">
            <a:avLst/>
          </a:prstGeom>
        </p:spPr>
      </p:pic>
      <p:sp>
        <p:nvSpPr>
          <p:cNvPr id="17" name="TextBox 16">
            <a:extLst>
              <a:ext uri="{FF2B5EF4-FFF2-40B4-BE49-F238E27FC236}">
                <a16:creationId xmlns:a16="http://schemas.microsoft.com/office/drawing/2014/main" id="{CF7DA876-72CC-A263-5B16-E6E3B2AEBB12}"/>
              </a:ext>
            </a:extLst>
          </p:cNvPr>
          <p:cNvSpPr txBox="1"/>
          <p:nvPr/>
        </p:nvSpPr>
        <p:spPr>
          <a:xfrm>
            <a:off x="3155017" y="4137675"/>
            <a:ext cx="362600" cy="461665"/>
          </a:xfrm>
          <a:prstGeom prst="rect">
            <a:avLst/>
          </a:prstGeom>
          <a:noFill/>
        </p:spPr>
        <p:txBody>
          <a:bodyPr wrap="none" rtlCol="0">
            <a:spAutoFit/>
          </a:bodyPr>
          <a:lstStyle/>
          <a:p>
            <a:pPr algn="l"/>
            <a:r>
              <a:rPr lang="en-US" sz="2400" i="1" dirty="0">
                <a:latin typeface="Calisto MT" panose="02040603050505030304" pitchFamily="18" charset="77"/>
                <a:cs typeface="Calibri" panose="020F0502020204030204" pitchFamily="34" charset="0"/>
              </a:rPr>
              <a:t>f</a:t>
            </a:r>
            <a:r>
              <a:rPr lang="en-US" sz="2400" baseline="-25000" dirty="0">
                <a:latin typeface="Calisto MT" panose="02040603050505030304" pitchFamily="18" charset="77"/>
                <a:cs typeface="Calibri" panose="020F0502020204030204" pitchFamily="34" charset="0"/>
              </a:rPr>
              <a:t>2</a:t>
            </a:r>
          </a:p>
        </p:txBody>
      </p:sp>
      <p:sp>
        <p:nvSpPr>
          <p:cNvPr id="18" name="TextBox 17">
            <a:extLst>
              <a:ext uri="{FF2B5EF4-FFF2-40B4-BE49-F238E27FC236}">
                <a16:creationId xmlns:a16="http://schemas.microsoft.com/office/drawing/2014/main" id="{22CA288B-2463-1938-89F3-E53ADA24A429}"/>
              </a:ext>
            </a:extLst>
          </p:cNvPr>
          <p:cNvSpPr txBox="1"/>
          <p:nvPr/>
        </p:nvSpPr>
        <p:spPr>
          <a:xfrm>
            <a:off x="6033098" y="881881"/>
            <a:ext cx="2331813"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On complex plane: </a:t>
            </a:r>
          </a:p>
        </p:txBody>
      </p:sp>
    </p:spTree>
    <p:extLst>
      <p:ext uri="{BB962C8B-B14F-4D97-AF65-F5344CB8AC3E}">
        <p14:creationId xmlns:p14="http://schemas.microsoft.com/office/powerpoint/2010/main" val="302669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628650" y="516265"/>
            <a:ext cx="7886700" cy="346249"/>
          </a:xfrm>
        </p:spPr>
        <p:txBody>
          <a:bodyPr>
            <a:normAutofit fontScale="92500" lnSpcReduction="10000"/>
          </a:bodyPr>
          <a:lstStyle/>
          <a:p>
            <a:pPr marL="0" indent="0" algn="ctr">
              <a:buNone/>
            </a:pPr>
            <a:r>
              <a:rPr lang="en-US" dirty="0"/>
              <a:t>Periodicities need not be integer multiples of the minimal duration.</a:t>
            </a:r>
          </a:p>
        </p:txBody>
      </p:sp>
      <p:sp>
        <p:nvSpPr>
          <p:cNvPr id="5" name="TextBox 4">
            <a:extLst>
              <a:ext uri="{FF2B5EF4-FFF2-40B4-BE49-F238E27FC236}">
                <a16:creationId xmlns:a16="http://schemas.microsoft.com/office/drawing/2014/main" id="{332D7826-91E4-323A-2F73-C58D16EFDEF9}"/>
              </a:ext>
            </a:extLst>
          </p:cNvPr>
          <p:cNvSpPr txBox="1"/>
          <p:nvPr/>
        </p:nvSpPr>
        <p:spPr>
          <a:xfrm>
            <a:off x="0" y="2218397"/>
            <a:ext cx="1801846"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1⅓</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0" y="3161611"/>
            <a:ext cx="1801846"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1⅓</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(–sine): </a:t>
            </a:r>
          </a:p>
        </p:txBody>
      </p:sp>
      <p:pic>
        <p:nvPicPr>
          <p:cNvPr id="17" name="Picture 16">
            <a:extLst>
              <a:ext uri="{FF2B5EF4-FFF2-40B4-BE49-F238E27FC236}">
                <a16:creationId xmlns:a16="http://schemas.microsoft.com/office/drawing/2014/main" id="{22C3D9BB-2F73-236D-6237-DDF5FB92B2FB}"/>
              </a:ext>
            </a:extLst>
          </p:cNvPr>
          <p:cNvPicPr>
            <a:picLocks noChangeAspect="1"/>
          </p:cNvPicPr>
          <p:nvPr/>
        </p:nvPicPr>
        <p:blipFill>
          <a:blip r:embed="rId3"/>
          <a:stretch>
            <a:fillRect/>
          </a:stretch>
        </p:blipFill>
        <p:spPr>
          <a:xfrm>
            <a:off x="1801845" y="2013880"/>
            <a:ext cx="3442967" cy="1032482"/>
          </a:xfrm>
          <a:prstGeom prst="rect">
            <a:avLst/>
          </a:prstGeom>
        </p:spPr>
      </p:pic>
      <p:pic>
        <p:nvPicPr>
          <p:cNvPr id="23" name="Picture 22">
            <a:extLst>
              <a:ext uri="{FF2B5EF4-FFF2-40B4-BE49-F238E27FC236}">
                <a16:creationId xmlns:a16="http://schemas.microsoft.com/office/drawing/2014/main" id="{57D4B06B-5655-F79F-8599-218A94AC547B}"/>
              </a:ext>
            </a:extLst>
          </p:cNvPr>
          <p:cNvPicPr>
            <a:picLocks noChangeAspect="1"/>
          </p:cNvPicPr>
          <p:nvPr/>
        </p:nvPicPr>
        <p:blipFill>
          <a:blip r:embed="rId4"/>
          <a:stretch>
            <a:fillRect/>
          </a:stretch>
        </p:blipFill>
        <p:spPr>
          <a:xfrm>
            <a:off x="1801845" y="3046361"/>
            <a:ext cx="3442967" cy="1035767"/>
          </a:xfrm>
          <a:prstGeom prst="rect">
            <a:avLst/>
          </a:prstGeom>
        </p:spPr>
      </p:pic>
      <p:pic>
        <p:nvPicPr>
          <p:cNvPr id="26" name="Picture 25">
            <a:extLst>
              <a:ext uri="{FF2B5EF4-FFF2-40B4-BE49-F238E27FC236}">
                <a16:creationId xmlns:a16="http://schemas.microsoft.com/office/drawing/2014/main" id="{15C2EA86-EA39-3FA7-CA9E-9EFDD1F44315}"/>
              </a:ext>
            </a:extLst>
          </p:cNvPr>
          <p:cNvPicPr>
            <a:picLocks noChangeAspect="1"/>
          </p:cNvPicPr>
          <p:nvPr/>
        </p:nvPicPr>
        <p:blipFill>
          <a:blip r:embed="rId5"/>
          <a:stretch>
            <a:fillRect/>
          </a:stretch>
        </p:blipFill>
        <p:spPr>
          <a:xfrm>
            <a:off x="5424069" y="1243719"/>
            <a:ext cx="3524182" cy="3291840"/>
          </a:xfrm>
          <a:prstGeom prst="rect">
            <a:avLst/>
          </a:prstGeom>
        </p:spPr>
      </p:pic>
      <p:sp>
        <p:nvSpPr>
          <p:cNvPr id="7" name="Date Placeholder 3">
            <a:extLst>
              <a:ext uri="{FF2B5EF4-FFF2-40B4-BE49-F238E27FC236}">
                <a16:creationId xmlns:a16="http://schemas.microsoft.com/office/drawing/2014/main" id="{FC2A341C-913A-CF40-9B13-6C6CBB7ED31F}"/>
              </a:ext>
            </a:extLst>
          </p:cNvPr>
          <p:cNvSpPr>
            <a:spLocks noGrp="1"/>
          </p:cNvSpPr>
          <p:nvPr>
            <p:ph type="dt" sz="half" idx="10"/>
          </p:nvPr>
        </p:nvSpPr>
        <p:spPr>
          <a:xfrm>
            <a:off x="487974" y="4835311"/>
            <a:ext cx="2057400" cy="273844"/>
          </a:xfrm>
        </p:spPr>
        <p:txBody>
          <a:bodyPr/>
          <a:lstStyle/>
          <a:p>
            <a:r>
              <a:rPr lang="en-US"/>
              <a:t>KCL 3/25/25</a:t>
            </a:r>
            <a:endParaRPr lang="en-US" dirty="0"/>
          </a:p>
        </p:txBody>
      </p:sp>
      <p:sp>
        <p:nvSpPr>
          <p:cNvPr id="8" name="Footer Placeholder 4">
            <a:extLst>
              <a:ext uri="{FF2B5EF4-FFF2-40B4-BE49-F238E27FC236}">
                <a16:creationId xmlns:a16="http://schemas.microsoft.com/office/drawing/2014/main" id="{99FBD112-52D3-8A24-557D-0316E99FBA2D}"/>
              </a:ext>
            </a:extLst>
          </p:cNvPr>
          <p:cNvSpPr>
            <a:spLocks noGrp="1"/>
          </p:cNvSpPr>
          <p:nvPr>
            <p:ph type="ftr" sz="quarter" idx="11"/>
          </p:nvPr>
        </p:nvSpPr>
        <p:spPr>
          <a:xfrm>
            <a:off x="3028950" y="4869656"/>
            <a:ext cx="3086100" cy="273844"/>
          </a:xfrm>
        </p:spPr>
        <p:txBody>
          <a:bodyPr/>
          <a:lstStyle/>
          <a:p>
            <a:r>
              <a:rPr lang="en-US"/>
              <a:t>Rhythm as Signal</a:t>
            </a:r>
            <a:endParaRPr lang="en-US" dirty="0"/>
          </a:p>
        </p:txBody>
      </p:sp>
      <p:sp>
        <p:nvSpPr>
          <p:cNvPr id="9" name="Slide Number Placeholder 5">
            <a:extLst>
              <a:ext uri="{FF2B5EF4-FFF2-40B4-BE49-F238E27FC236}">
                <a16:creationId xmlns:a16="http://schemas.microsoft.com/office/drawing/2014/main" id="{D93CFE72-4A99-2910-B104-553C476AA61E}"/>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12</a:t>
            </a:fld>
            <a:endParaRPr lang="en-US" dirty="0">
              <a:latin typeface="Calisto MT" panose="02040603050505030304" pitchFamily="18" charset="77"/>
            </a:endParaRPr>
          </a:p>
        </p:txBody>
      </p:sp>
      <p:cxnSp>
        <p:nvCxnSpPr>
          <p:cNvPr id="12" name="Straight Connector 11">
            <a:extLst>
              <a:ext uri="{FF2B5EF4-FFF2-40B4-BE49-F238E27FC236}">
                <a16:creationId xmlns:a16="http://schemas.microsoft.com/office/drawing/2014/main" id="{3BA2B655-B226-88C6-BEC8-A183C0B8B3CA}"/>
              </a:ext>
            </a:extLst>
          </p:cNvPr>
          <p:cNvCxnSpPr>
            <a:cxnSpLocks/>
          </p:cNvCxnSpPr>
          <p:nvPr/>
        </p:nvCxnSpPr>
        <p:spPr>
          <a:xfrm>
            <a:off x="7186836" y="2879175"/>
            <a:ext cx="185621" cy="1769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E09BD08-4FE3-8EA5-3E4C-79D7DDB083C2}"/>
              </a:ext>
            </a:extLst>
          </p:cNvPr>
          <p:cNvSpPr/>
          <p:nvPr/>
        </p:nvSpPr>
        <p:spPr>
          <a:xfrm>
            <a:off x="7333340" y="3014454"/>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390D338-5DDE-A7BA-4EAA-5652CA7035FC}"/>
              </a:ext>
            </a:extLst>
          </p:cNvPr>
          <p:cNvPicPr>
            <a:picLocks noChangeAspect="1"/>
          </p:cNvPicPr>
          <p:nvPr/>
        </p:nvPicPr>
        <p:blipFill>
          <a:blip r:embed="rId6"/>
          <a:stretch>
            <a:fillRect/>
          </a:stretch>
        </p:blipFill>
        <p:spPr>
          <a:xfrm>
            <a:off x="1334526" y="899337"/>
            <a:ext cx="3721843" cy="1112904"/>
          </a:xfrm>
          <a:prstGeom prst="rect">
            <a:avLst/>
          </a:prstGeom>
        </p:spPr>
      </p:pic>
      <p:sp>
        <p:nvSpPr>
          <p:cNvPr id="15" name="TextBox 14">
            <a:extLst>
              <a:ext uri="{FF2B5EF4-FFF2-40B4-BE49-F238E27FC236}">
                <a16:creationId xmlns:a16="http://schemas.microsoft.com/office/drawing/2014/main" id="{A50B1DAA-4BC6-7224-65A8-6B88857B1610}"/>
              </a:ext>
            </a:extLst>
          </p:cNvPr>
          <p:cNvSpPr txBox="1"/>
          <p:nvPr/>
        </p:nvSpPr>
        <p:spPr>
          <a:xfrm>
            <a:off x="3155017" y="4137675"/>
            <a:ext cx="362600" cy="461665"/>
          </a:xfrm>
          <a:prstGeom prst="rect">
            <a:avLst/>
          </a:prstGeom>
          <a:noFill/>
        </p:spPr>
        <p:txBody>
          <a:bodyPr wrap="none" rtlCol="0">
            <a:spAutoFit/>
          </a:bodyPr>
          <a:lstStyle/>
          <a:p>
            <a:pPr algn="l"/>
            <a:r>
              <a:rPr lang="en-US" sz="2400" i="1">
                <a:latin typeface="Calisto MT" panose="02040603050505030304" pitchFamily="18" charset="77"/>
                <a:cs typeface="Calibri" panose="020F0502020204030204" pitchFamily="34" charset="0"/>
              </a:rPr>
              <a:t>f</a:t>
            </a:r>
            <a:r>
              <a:rPr lang="en-US" sz="2400" baseline="-25000">
                <a:latin typeface="Calisto MT" panose="02040603050505030304" pitchFamily="18" charset="77"/>
                <a:cs typeface="Calibri" panose="020F0502020204030204" pitchFamily="34" charset="0"/>
              </a:rPr>
              <a:t>3</a:t>
            </a:r>
            <a:endParaRPr lang="en-US" sz="2400" baseline="-25000" dirty="0">
              <a:latin typeface="Calisto MT" panose="02040603050505030304" pitchFamily="18" charset="77"/>
              <a:cs typeface="Calibri" panose="020F0502020204030204" pitchFamily="34" charset="0"/>
            </a:endParaRPr>
          </a:p>
        </p:txBody>
      </p:sp>
      <p:sp>
        <p:nvSpPr>
          <p:cNvPr id="16" name="TextBox 15">
            <a:extLst>
              <a:ext uri="{FF2B5EF4-FFF2-40B4-BE49-F238E27FC236}">
                <a16:creationId xmlns:a16="http://schemas.microsoft.com/office/drawing/2014/main" id="{8C43B47D-A9ED-06C1-45CA-7E3FEAEA4FFE}"/>
              </a:ext>
            </a:extLst>
          </p:cNvPr>
          <p:cNvSpPr txBox="1"/>
          <p:nvPr/>
        </p:nvSpPr>
        <p:spPr>
          <a:xfrm>
            <a:off x="6033098" y="881881"/>
            <a:ext cx="2331813"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On complex plane: </a:t>
            </a:r>
          </a:p>
        </p:txBody>
      </p:sp>
    </p:spTree>
    <p:extLst>
      <p:ext uri="{BB962C8B-B14F-4D97-AF65-F5344CB8AC3E}">
        <p14:creationId xmlns:p14="http://schemas.microsoft.com/office/powerpoint/2010/main" val="310791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628650" y="516265"/>
            <a:ext cx="7886700" cy="346249"/>
          </a:xfrm>
        </p:spPr>
        <p:txBody>
          <a:bodyPr>
            <a:normAutofit fontScale="92500" lnSpcReduction="10000"/>
          </a:bodyPr>
          <a:lstStyle/>
          <a:p>
            <a:pPr marL="0" indent="0" algn="ctr">
              <a:buNone/>
            </a:pPr>
            <a:r>
              <a:rPr lang="en-US" dirty="0"/>
              <a:t>Periodicities need not be integer multiples of the minimal duration.</a:t>
            </a:r>
          </a:p>
        </p:txBody>
      </p:sp>
      <p:sp>
        <p:nvSpPr>
          <p:cNvPr id="5" name="TextBox 4">
            <a:extLst>
              <a:ext uri="{FF2B5EF4-FFF2-40B4-BE49-F238E27FC236}">
                <a16:creationId xmlns:a16="http://schemas.microsoft.com/office/drawing/2014/main" id="{332D7826-91E4-323A-2F73-C58D16EFDEF9}"/>
              </a:ext>
            </a:extLst>
          </p:cNvPr>
          <p:cNvSpPr txBox="1"/>
          <p:nvPr/>
        </p:nvSpPr>
        <p:spPr>
          <a:xfrm>
            <a:off x="201167" y="2186424"/>
            <a:ext cx="1631201"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⅘</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201167" y="3010684"/>
            <a:ext cx="1631201"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⅘</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a:t>
            </a:r>
          </a:p>
          <a:p>
            <a:pPr algn="r"/>
            <a:r>
              <a:rPr lang="en-US" sz="1800" dirty="0">
                <a:latin typeface="Calisto MT" panose="02040603050505030304" pitchFamily="18" charset="77"/>
                <a:cs typeface="Calibri" panose="020F0502020204030204" pitchFamily="34" charset="0"/>
              </a:rPr>
              <a:t> (–sine): </a:t>
            </a:r>
          </a:p>
        </p:txBody>
      </p:sp>
      <p:pic>
        <p:nvPicPr>
          <p:cNvPr id="15" name="Picture 14">
            <a:extLst>
              <a:ext uri="{FF2B5EF4-FFF2-40B4-BE49-F238E27FC236}">
                <a16:creationId xmlns:a16="http://schemas.microsoft.com/office/drawing/2014/main" id="{DD4C3342-2398-3143-BA88-A1DD9B6AF59B}"/>
              </a:ext>
            </a:extLst>
          </p:cNvPr>
          <p:cNvPicPr>
            <a:picLocks noChangeAspect="1"/>
          </p:cNvPicPr>
          <p:nvPr/>
        </p:nvPicPr>
        <p:blipFill>
          <a:blip r:embed="rId3"/>
          <a:stretch>
            <a:fillRect/>
          </a:stretch>
        </p:blipFill>
        <p:spPr>
          <a:xfrm>
            <a:off x="1832398" y="1958172"/>
            <a:ext cx="3336194" cy="995350"/>
          </a:xfrm>
          <a:prstGeom prst="rect">
            <a:avLst/>
          </a:prstGeom>
        </p:spPr>
      </p:pic>
      <p:pic>
        <p:nvPicPr>
          <p:cNvPr id="17" name="Picture 16">
            <a:extLst>
              <a:ext uri="{FF2B5EF4-FFF2-40B4-BE49-F238E27FC236}">
                <a16:creationId xmlns:a16="http://schemas.microsoft.com/office/drawing/2014/main" id="{657CF628-E5F0-83A1-1A60-FE21F09DE8EB}"/>
              </a:ext>
            </a:extLst>
          </p:cNvPr>
          <p:cNvPicPr>
            <a:picLocks noChangeAspect="1"/>
          </p:cNvPicPr>
          <p:nvPr/>
        </p:nvPicPr>
        <p:blipFill>
          <a:blip r:embed="rId4"/>
          <a:stretch>
            <a:fillRect/>
          </a:stretch>
        </p:blipFill>
        <p:spPr>
          <a:xfrm>
            <a:off x="1832398" y="2953522"/>
            <a:ext cx="3336224" cy="1026224"/>
          </a:xfrm>
          <a:prstGeom prst="rect">
            <a:avLst/>
          </a:prstGeom>
        </p:spPr>
      </p:pic>
      <p:pic>
        <p:nvPicPr>
          <p:cNvPr id="20" name="Picture 19">
            <a:extLst>
              <a:ext uri="{FF2B5EF4-FFF2-40B4-BE49-F238E27FC236}">
                <a16:creationId xmlns:a16="http://schemas.microsoft.com/office/drawing/2014/main" id="{979B6CF6-EA74-473C-C613-A2EFF5E01BFC}"/>
              </a:ext>
            </a:extLst>
          </p:cNvPr>
          <p:cNvPicPr>
            <a:picLocks noChangeAspect="1"/>
          </p:cNvPicPr>
          <p:nvPr/>
        </p:nvPicPr>
        <p:blipFill>
          <a:blip r:embed="rId5"/>
          <a:stretch>
            <a:fillRect/>
          </a:stretch>
        </p:blipFill>
        <p:spPr>
          <a:xfrm>
            <a:off x="5421209" y="1226240"/>
            <a:ext cx="3521627" cy="3291840"/>
          </a:xfrm>
          <a:prstGeom prst="rect">
            <a:avLst/>
          </a:prstGeom>
        </p:spPr>
      </p:pic>
      <p:sp>
        <p:nvSpPr>
          <p:cNvPr id="7" name="Date Placeholder 3">
            <a:extLst>
              <a:ext uri="{FF2B5EF4-FFF2-40B4-BE49-F238E27FC236}">
                <a16:creationId xmlns:a16="http://schemas.microsoft.com/office/drawing/2014/main" id="{41255AD6-B79F-5BF9-2D20-647DC95BD240}"/>
              </a:ext>
            </a:extLst>
          </p:cNvPr>
          <p:cNvSpPr>
            <a:spLocks noGrp="1"/>
          </p:cNvSpPr>
          <p:nvPr>
            <p:ph type="dt" sz="half" idx="10"/>
          </p:nvPr>
        </p:nvSpPr>
        <p:spPr>
          <a:xfrm>
            <a:off x="487974" y="4835311"/>
            <a:ext cx="2057400" cy="273844"/>
          </a:xfrm>
        </p:spPr>
        <p:txBody>
          <a:bodyPr/>
          <a:lstStyle/>
          <a:p>
            <a:r>
              <a:rPr lang="en-US"/>
              <a:t>KCL 3/25/25</a:t>
            </a:r>
            <a:endParaRPr lang="en-US" dirty="0"/>
          </a:p>
        </p:txBody>
      </p:sp>
      <p:sp>
        <p:nvSpPr>
          <p:cNvPr id="8" name="Footer Placeholder 4">
            <a:extLst>
              <a:ext uri="{FF2B5EF4-FFF2-40B4-BE49-F238E27FC236}">
                <a16:creationId xmlns:a16="http://schemas.microsoft.com/office/drawing/2014/main" id="{29E48051-02DB-C3DE-85B0-3869A0170718}"/>
              </a:ext>
            </a:extLst>
          </p:cNvPr>
          <p:cNvSpPr>
            <a:spLocks noGrp="1"/>
          </p:cNvSpPr>
          <p:nvPr>
            <p:ph type="ftr" sz="quarter" idx="11"/>
          </p:nvPr>
        </p:nvSpPr>
        <p:spPr>
          <a:xfrm>
            <a:off x="3028950" y="4869656"/>
            <a:ext cx="3086100" cy="273844"/>
          </a:xfrm>
        </p:spPr>
        <p:txBody>
          <a:bodyPr/>
          <a:lstStyle/>
          <a:p>
            <a:r>
              <a:rPr lang="en-US"/>
              <a:t>Rhythm as Signal</a:t>
            </a:r>
            <a:endParaRPr lang="en-US" dirty="0"/>
          </a:p>
        </p:txBody>
      </p:sp>
      <p:sp>
        <p:nvSpPr>
          <p:cNvPr id="9" name="Slide Number Placeholder 5">
            <a:extLst>
              <a:ext uri="{FF2B5EF4-FFF2-40B4-BE49-F238E27FC236}">
                <a16:creationId xmlns:a16="http://schemas.microsoft.com/office/drawing/2014/main" id="{D7AD517F-4891-4D91-8BA9-6F0BCCEC2F8C}"/>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13</a:t>
            </a:fld>
            <a:endParaRPr lang="en-US" dirty="0">
              <a:latin typeface="Calisto MT" panose="02040603050505030304" pitchFamily="18" charset="77"/>
            </a:endParaRPr>
          </a:p>
        </p:txBody>
      </p:sp>
      <p:cxnSp>
        <p:nvCxnSpPr>
          <p:cNvPr id="11" name="Straight Connector 10">
            <a:extLst>
              <a:ext uri="{FF2B5EF4-FFF2-40B4-BE49-F238E27FC236}">
                <a16:creationId xmlns:a16="http://schemas.microsoft.com/office/drawing/2014/main" id="{CCECA3FD-D686-A4A4-27D3-B567478EF0A7}"/>
              </a:ext>
            </a:extLst>
          </p:cNvPr>
          <p:cNvCxnSpPr>
            <a:cxnSpLocks/>
          </p:cNvCxnSpPr>
          <p:nvPr/>
        </p:nvCxnSpPr>
        <p:spPr>
          <a:xfrm flipV="1">
            <a:off x="7199005" y="1530350"/>
            <a:ext cx="1386195" cy="1334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94220D2-CDBE-B78B-217A-5DC433CC78EC}"/>
              </a:ext>
            </a:extLst>
          </p:cNvPr>
          <p:cNvSpPr/>
          <p:nvPr/>
        </p:nvSpPr>
        <p:spPr>
          <a:xfrm>
            <a:off x="8549258" y="1479181"/>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2E91DFF-A3E9-437C-AC1C-990C90CFF052}"/>
              </a:ext>
            </a:extLst>
          </p:cNvPr>
          <p:cNvPicPr>
            <a:picLocks noChangeAspect="1"/>
          </p:cNvPicPr>
          <p:nvPr/>
        </p:nvPicPr>
        <p:blipFill>
          <a:blip r:embed="rId6"/>
          <a:stretch>
            <a:fillRect/>
          </a:stretch>
        </p:blipFill>
        <p:spPr>
          <a:xfrm>
            <a:off x="1334526" y="887145"/>
            <a:ext cx="3721843" cy="1112904"/>
          </a:xfrm>
          <a:prstGeom prst="rect">
            <a:avLst/>
          </a:prstGeom>
        </p:spPr>
      </p:pic>
      <p:sp>
        <p:nvSpPr>
          <p:cNvPr id="16" name="TextBox 15">
            <a:extLst>
              <a:ext uri="{FF2B5EF4-FFF2-40B4-BE49-F238E27FC236}">
                <a16:creationId xmlns:a16="http://schemas.microsoft.com/office/drawing/2014/main" id="{09C9D6C1-413E-8E7F-B55C-EEDE8B483CDA}"/>
              </a:ext>
            </a:extLst>
          </p:cNvPr>
          <p:cNvSpPr txBox="1"/>
          <p:nvPr/>
        </p:nvSpPr>
        <p:spPr>
          <a:xfrm>
            <a:off x="3155017" y="4137675"/>
            <a:ext cx="362600" cy="461665"/>
          </a:xfrm>
          <a:prstGeom prst="rect">
            <a:avLst/>
          </a:prstGeom>
          <a:noFill/>
        </p:spPr>
        <p:txBody>
          <a:bodyPr wrap="none" rtlCol="0">
            <a:spAutoFit/>
          </a:bodyPr>
          <a:lstStyle/>
          <a:p>
            <a:pPr algn="l"/>
            <a:r>
              <a:rPr lang="en-US" sz="2400" i="1" dirty="0">
                <a:latin typeface="Calisto MT" panose="02040603050505030304" pitchFamily="18" charset="77"/>
                <a:cs typeface="Calibri" panose="020F0502020204030204" pitchFamily="34" charset="0"/>
              </a:rPr>
              <a:t>f</a:t>
            </a:r>
            <a:r>
              <a:rPr lang="en-US" sz="2400" baseline="-25000" dirty="0">
                <a:latin typeface="Calisto MT" panose="02040603050505030304" pitchFamily="18" charset="77"/>
                <a:cs typeface="Calibri" panose="020F0502020204030204" pitchFamily="34" charset="0"/>
              </a:rPr>
              <a:t>5</a:t>
            </a:r>
          </a:p>
        </p:txBody>
      </p:sp>
      <p:sp>
        <p:nvSpPr>
          <p:cNvPr id="18" name="TextBox 17">
            <a:extLst>
              <a:ext uri="{FF2B5EF4-FFF2-40B4-BE49-F238E27FC236}">
                <a16:creationId xmlns:a16="http://schemas.microsoft.com/office/drawing/2014/main" id="{0229490F-89F0-4E95-82B0-79A0117C14E8}"/>
              </a:ext>
            </a:extLst>
          </p:cNvPr>
          <p:cNvSpPr txBox="1"/>
          <p:nvPr/>
        </p:nvSpPr>
        <p:spPr>
          <a:xfrm>
            <a:off x="6033098" y="881881"/>
            <a:ext cx="2331813"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On complex plane: </a:t>
            </a:r>
          </a:p>
        </p:txBody>
      </p:sp>
    </p:spTree>
    <p:extLst>
      <p:ext uri="{BB962C8B-B14F-4D97-AF65-F5344CB8AC3E}">
        <p14:creationId xmlns:p14="http://schemas.microsoft.com/office/powerpoint/2010/main" val="293137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958E-A048-EF30-2311-3BFD084A007F}"/>
              </a:ext>
            </a:extLst>
          </p:cNvPr>
          <p:cNvSpPr>
            <a:spLocks noGrp="1"/>
          </p:cNvSpPr>
          <p:nvPr>
            <p:ph type="title"/>
          </p:nvPr>
        </p:nvSpPr>
        <p:spPr/>
        <p:txBody>
          <a:bodyPr/>
          <a:lstStyle/>
          <a:p>
            <a:r>
              <a:rPr lang="en-US" dirty="0"/>
              <a:t>Phase and magnitude</a:t>
            </a:r>
          </a:p>
        </p:txBody>
      </p:sp>
      <p:sp>
        <p:nvSpPr>
          <p:cNvPr id="3" name="Content Placeholder 2">
            <a:extLst>
              <a:ext uri="{FF2B5EF4-FFF2-40B4-BE49-F238E27FC236}">
                <a16:creationId xmlns:a16="http://schemas.microsoft.com/office/drawing/2014/main" id="{3EAF8540-9A40-1C11-6350-069F6D67211F}"/>
              </a:ext>
            </a:extLst>
          </p:cNvPr>
          <p:cNvSpPr>
            <a:spLocks noGrp="1"/>
          </p:cNvSpPr>
          <p:nvPr>
            <p:ph idx="1"/>
          </p:nvPr>
        </p:nvSpPr>
        <p:spPr>
          <a:xfrm>
            <a:off x="628650" y="470374"/>
            <a:ext cx="7886700" cy="3263504"/>
          </a:xfrm>
        </p:spPr>
        <p:txBody>
          <a:bodyPr/>
          <a:lstStyle/>
          <a:p>
            <a:pPr marL="0" indent="0" algn="ctr">
              <a:buNone/>
            </a:pPr>
            <a:r>
              <a:rPr lang="en-US" dirty="0"/>
              <a:t>Angle in 2-d space corresponds to the </a:t>
            </a:r>
            <a:r>
              <a:rPr lang="en-US" b="1" dirty="0"/>
              <a:t>phase</a:t>
            </a:r>
            <a:r>
              <a:rPr lang="en-US" dirty="0"/>
              <a:t> of the best-matching simple sinusoid.</a:t>
            </a:r>
          </a:p>
        </p:txBody>
      </p:sp>
      <p:pic>
        <p:nvPicPr>
          <p:cNvPr id="5" name="Picture 4">
            <a:extLst>
              <a:ext uri="{FF2B5EF4-FFF2-40B4-BE49-F238E27FC236}">
                <a16:creationId xmlns:a16="http://schemas.microsoft.com/office/drawing/2014/main" id="{64A3423A-D168-5534-DF87-BD154C153851}"/>
              </a:ext>
            </a:extLst>
          </p:cNvPr>
          <p:cNvPicPr>
            <a:picLocks noChangeAspect="1"/>
          </p:cNvPicPr>
          <p:nvPr/>
        </p:nvPicPr>
        <p:blipFill>
          <a:blip r:embed="rId3"/>
          <a:stretch>
            <a:fillRect/>
          </a:stretch>
        </p:blipFill>
        <p:spPr>
          <a:xfrm>
            <a:off x="5421209" y="1226240"/>
            <a:ext cx="3521627" cy="3291840"/>
          </a:xfrm>
          <a:prstGeom prst="rect">
            <a:avLst/>
          </a:prstGeom>
        </p:spPr>
      </p:pic>
      <p:sp>
        <p:nvSpPr>
          <p:cNvPr id="6" name="Arc 5">
            <a:extLst>
              <a:ext uri="{FF2B5EF4-FFF2-40B4-BE49-F238E27FC236}">
                <a16:creationId xmlns:a16="http://schemas.microsoft.com/office/drawing/2014/main" id="{9E823994-65BB-D31E-715D-B41DCC4CCF8F}"/>
              </a:ext>
            </a:extLst>
          </p:cNvPr>
          <p:cNvSpPr/>
          <p:nvPr/>
        </p:nvSpPr>
        <p:spPr>
          <a:xfrm>
            <a:off x="7327625" y="2364519"/>
            <a:ext cx="763413" cy="1015282"/>
          </a:xfrm>
          <a:prstGeom prst="arc">
            <a:avLst/>
          </a:prstGeom>
          <a:ln w="28575">
            <a:solidFill>
              <a:srgbClr val="C00000"/>
            </a:solidFill>
            <a:headEnd type="stealth"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cxnSp>
        <p:nvCxnSpPr>
          <p:cNvPr id="10" name="Straight Connector 9">
            <a:extLst>
              <a:ext uri="{FF2B5EF4-FFF2-40B4-BE49-F238E27FC236}">
                <a16:creationId xmlns:a16="http://schemas.microsoft.com/office/drawing/2014/main" id="{91BF4329-0C90-F680-A19F-F8EC52F63751}"/>
              </a:ext>
            </a:extLst>
          </p:cNvPr>
          <p:cNvCxnSpPr>
            <a:cxnSpLocks/>
            <a:endCxn id="12" idx="3"/>
          </p:cNvCxnSpPr>
          <p:nvPr/>
        </p:nvCxnSpPr>
        <p:spPr>
          <a:xfrm flipV="1">
            <a:off x="7199005" y="1562828"/>
            <a:ext cx="1355414" cy="13019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A3B290E-7B2B-D03D-1DBA-056A4391708A}"/>
              </a:ext>
            </a:extLst>
          </p:cNvPr>
          <p:cNvSpPr/>
          <p:nvPr/>
        </p:nvSpPr>
        <p:spPr>
          <a:xfrm>
            <a:off x="8541102" y="1480898"/>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AD86A1-7C18-559E-4027-A977FF24AC26}"/>
              </a:ext>
            </a:extLst>
          </p:cNvPr>
          <p:cNvSpPr txBox="1"/>
          <p:nvPr/>
        </p:nvSpPr>
        <p:spPr>
          <a:xfrm>
            <a:off x="8093524" y="2295940"/>
            <a:ext cx="771365"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Angle</a:t>
            </a:r>
          </a:p>
        </p:txBody>
      </p:sp>
      <p:pic>
        <p:nvPicPr>
          <p:cNvPr id="11" name="Picture 10">
            <a:extLst>
              <a:ext uri="{FF2B5EF4-FFF2-40B4-BE49-F238E27FC236}">
                <a16:creationId xmlns:a16="http://schemas.microsoft.com/office/drawing/2014/main" id="{604DC073-3184-AB79-D1E4-106D1950EB82}"/>
              </a:ext>
            </a:extLst>
          </p:cNvPr>
          <p:cNvPicPr>
            <a:picLocks noChangeAspect="1"/>
          </p:cNvPicPr>
          <p:nvPr/>
        </p:nvPicPr>
        <p:blipFill>
          <a:blip r:embed="rId4"/>
          <a:stretch>
            <a:fillRect/>
          </a:stretch>
        </p:blipFill>
        <p:spPr>
          <a:xfrm>
            <a:off x="1" y="1769180"/>
            <a:ext cx="5418722" cy="1623040"/>
          </a:xfrm>
          <a:prstGeom prst="rect">
            <a:avLst/>
          </a:prstGeom>
        </p:spPr>
      </p:pic>
      <p:cxnSp>
        <p:nvCxnSpPr>
          <p:cNvPr id="13" name="Straight Arrow Connector 12">
            <a:extLst>
              <a:ext uri="{FF2B5EF4-FFF2-40B4-BE49-F238E27FC236}">
                <a16:creationId xmlns:a16="http://schemas.microsoft.com/office/drawing/2014/main" id="{4828C34F-5519-8AC2-E9B0-CE581DE0239B}"/>
              </a:ext>
            </a:extLst>
          </p:cNvPr>
          <p:cNvCxnSpPr>
            <a:cxnSpLocks/>
          </p:cNvCxnSpPr>
          <p:nvPr/>
        </p:nvCxnSpPr>
        <p:spPr>
          <a:xfrm flipH="1">
            <a:off x="4869414" y="2149518"/>
            <a:ext cx="166972" cy="0"/>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F9C64D-C0EB-8191-0161-AB269774A642}"/>
              </a:ext>
            </a:extLst>
          </p:cNvPr>
          <p:cNvSpPr txBox="1"/>
          <p:nvPr/>
        </p:nvSpPr>
        <p:spPr>
          <a:xfrm>
            <a:off x="5009086" y="2014987"/>
            <a:ext cx="1237839"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Phase shift</a:t>
            </a:r>
          </a:p>
        </p:txBody>
      </p:sp>
      <p:cxnSp>
        <p:nvCxnSpPr>
          <p:cNvPr id="17" name="Straight Arrow Connector 16">
            <a:extLst>
              <a:ext uri="{FF2B5EF4-FFF2-40B4-BE49-F238E27FC236}">
                <a16:creationId xmlns:a16="http://schemas.microsoft.com/office/drawing/2014/main" id="{121B6E4A-BA57-4D96-2B28-DECC56E08EDB}"/>
              </a:ext>
            </a:extLst>
          </p:cNvPr>
          <p:cNvCxnSpPr>
            <a:cxnSpLocks/>
          </p:cNvCxnSpPr>
          <p:nvPr/>
        </p:nvCxnSpPr>
        <p:spPr>
          <a:xfrm flipV="1">
            <a:off x="7186353" y="1504604"/>
            <a:ext cx="1432176" cy="1371600"/>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E9DB2F-C9A3-8E2E-9AB9-90A7B02BC357}"/>
              </a:ext>
            </a:extLst>
          </p:cNvPr>
          <p:cNvSpPr txBox="1"/>
          <p:nvPr/>
        </p:nvSpPr>
        <p:spPr>
          <a:xfrm>
            <a:off x="8242303" y="1184163"/>
            <a:ext cx="877163"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Length</a:t>
            </a:r>
          </a:p>
        </p:txBody>
      </p:sp>
      <p:sp>
        <p:nvSpPr>
          <p:cNvPr id="21" name="TextBox 20">
            <a:extLst>
              <a:ext uri="{FF2B5EF4-FFF2-40B4-BE49-F238E27FC236}">
                <a16:creationId xmlns:a16="http://schemas.microsoft.com/office/drawing/2014/main" id="{D97D9622-13AC-5782-7A13-E99513286CAD}"/>
              </a:ext>
            </a:extLst>
          </p:cNvPr>
          <p:cNvSpPr txBox="1"/>
          <p:nvPr/>
        </p:nvSpPr>
        <p:spPr>
          <a:xfrm>
            <a:off x="4662029" y="1466445"/>
            <a:ext cx="1253869"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Magnitude</a:t>
            </a:r>
          </a:p>
        </p:txBody>
      </p:sp>
      <p:sp>
        <p:nvSpPr>
          <p:cNvPr id="22" name="Oval 21">
            <a:extLst>
              <a:ext uri="{FF2B5EF4-FFF2-40B4-BE49-F238E27FC236}">
                <a16:creationId xmlns:a16="http://schemas.microsoft.com/office/drawing/2014/main" id="{C86B85F8-1B8E-6412-4680-9B87E4146003}"/>
              </a:ext>
            </a:extLst>
          </p:cNvPr>
          <p:cNvSpPr/>
          <p:nvPr/>
        </p:nvSpPr>
        <p:spPr>
          <a:xfrm>
            <a:off x="4852881" y="1770946"/>
            <a:ext cx="625208" cy="306242"/>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4" name="Date Placeholder 3">
            <a:extLst>
              <a:ext uri="{FF2B5EF4-FFF2-40B4-BE49-F238E27FC236}">
                <a16:creationId xmlns:a16="http://schemas.microsoft.com/office/drawing/2014/main" id="{0F7BBB58-E2BB-2CF2-3DBB-AB57DC965121}"/>
              </a:ext>
            </a:extLst>
          </p:cNvPr>
          <p:cNvSpPr>
            <a:spLocks noGrp="1"/>
          </p:cNvSpPr>
          <p:nvPr>
            <p:ph type="dt" sz="half" idx="10"/>
          </p:nvPr>
        </p:nvSpPr>
        <p:spPr>
          <a:xfrm>
            <a:off x="487974" y="4835311"/>
            <a:ext cx="2057400" cy="273844"/>
          </a:xfrm>
        </p:spPr>
        <p:txBody>
          <a:bodyPr/>
          <a:lstStyle/>
          <a:p>
            <a:r>
              <a:rPr lang="en-US"/>
              <a:t>KCL 3/25/25</a:t>
            </a:r>
            <a:endParaRPr lang="en-US" dirty="0"/>
          </a:p>
        </p:txBody>
      </p:sp>
      <p:sp>
        <p:nvSpPr>
          <p:cNvPr id="8" name="Footer Placeholder 4">
            <a:extLst>
              <a:ext uri="{FF2B5EF4-FFF2-40B4-BE49-F238E27FC236}">
                <a16:creationId xmlns:a16="http://schemas.microsoft.com/office/drawing/2014/main" id="{6B856CF0-E707-DBF5-2BF0-B05729958917}"/>
              </a:ext>
            </a:extLst>
          </p:cNvPr>
          <p:cNvSpPr>
            <a:spLocks noGrp="1"/>
          </p:cNvSpPr>
          <p:nvPr>
            <p:ph type="ftr" sz="quarter" idx="11"/>
          </p:nvPr>
        </p:nvSpPr>
        <p:spPr>
          <a:xfrm>
            <a:off x="3028950" y="4869656"/>
            <a:ext cx="3086100" cy="273844"/>
          </a:xfrm>
        </p:spPr>
        <p:txBody>
          <a:bodyPr/>
          <a:lstStyle/>
          <a:p>
            <a:r>
              <a:rPr lang="en-US"/>
              <a:t>Rhythm as Signal</a:t>
            </a:r>
            <a:endParaRPr lang="en-US" dirty="0"/>
          </a:p>
        </p:txBody>
      </p:sp>
      <p:sp>
        <p:nvSpPr>
          <p:cNvPr id="9" name="Slide Number Placeholder 5">
            <a:extLst>
              <a:ext uri="{FF2B5EF4-FFF2-40B4-BE49-F238E27FC236}">
                <a16:creationId xmlns:a16="http://schemas.microsoft.com/office/drawing/2014/main" id="{FD1705C4-29C8-3E25-24D7-F5EE3997A7C0}"/>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14</a:t>
            </a:fld>
            <a:endParaRPr lang="en-US" dirty="0">
              <a:latin typeface="Calisto MT" panose="02040603050505030304" pitchFamily="18" charset="77"/>
            </a:endParaRPr>
          </a:p>
        </p:txBody>
      </p:sp>
    </p:spTree>
    <p:extLst>
      <p:ext uri="{BB962C8B-B14F-4D97-AF65-F5344CB8AC3E}">
        <p14:creationId xmlns:p14="http://schemas.microsoft.com/office/powerpoint/2010/main" val="28582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par>
                          <p:cTn id="29" fill="hold">
                            <p:stCondLst>
                              <p:cond delay="1000"/>
                            </p:stCondLst>
                            <p:childTnLst>
                              <p:par>
                                <p:cTn id="30" presetID="21"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1000"/>
                                        <p:tgtEl>
                                          <p:spTgt spid="22"/>
                                        </p:tgtEl>
                                      </p:cBhvr>
                                    </p:animEffect>
                                  </p:childTnLst>
                                </p:cTn>
                              </p:par>
                            </p:childTnLst>
                          </p:cTn>
                        </p:par>
                        <p:par>
                          <p:cTn id="33" fill="hold">
                            <p:stCondLst>
                              <p:cond delay="2000"/>
                            </p:stCondLst>
                            <p:childTnLst>
                              <p:par>
                                <p:cTn id="34" presetID="9"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p:bldP spid="18" grpId="0"/>
      <p:bldP spid="21"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a:t>Rhythmic spectrum</a:t>
            </a:r>
            <a:endParaRPr lang="en-US" dirty="0"/>
          </a:p>
        </p:txBody>
      </p:sp>
      <p:sp>
        <p:nvSpPr>
          <p:cNvPr id="3" name="Content Placeholder 2">
            <a:extLst>
              <a:ext uri="{FF2B5EF4-FFF2-40B4-BE49-F238E27FC236}">
                <a16:creationId xmlns:a16="http://schemas.microsoft.com/office/drawing/2014/main" id="{3105320A-32D2-693D-0374-97C86C842688}"/>
              </a:ext>
            </a:extLst>
          </p:cNvPr>
          <p:cNvSpPr>
            <a:spLocks noGrp="1"/>
          </p:cNvSpPr>
          <p:nvPr>
            <p:ph idx="1"/>
          </p:nvPr>
        </p:nvSpPr>
        <p:spPr>
          <a:xfrm>
            <a:off x="443865" y="592466"/>
            <a:ext cx="8256270" cy="451475"/>
          </a:xfrm>
        </p:spPr>
        <p:txBody>
          <a:bodyPr>
            <a:normAutofit fontScale="92500"/>
          </a:bodyPr>
          <a:lstStyle/>
          <a:p>
            <a:pPr marL="0" indent="0" algn="ctr">
              <a:buNone/>
            </a:pPr>
            <a:r>
              <a:rPr lang="en-US" dirty="0"/>
              <a:t>The rhythmic spectrum shows the </a:t>
            </a:r>
            <a:r>
              <a:rPr lang="en-US" b="1" dirty="0"/>
              <a:t>magnitudes </a:t>
            </a:r>
            <a:r>
              <a:rPr lang="en-US" dirty="0"/>
              <a:t>at all possible frequencies</a:t>
            </a:r>
          </a:p>
        </p:txBody>
      </p:sp>
      <p:sp>
        <p:nvSpPr>
          <p:cNvPr id="19" name="Rectangle 18">
            <a:extLst>
              <a:ext uri="{FF2B5EF4-FFF2-40B4-BE49-F238E27FC236}">
                <a16:creationId xmlns:a16="http://schemas.microsoft.com/office/drawing/2014/main" id="{7F878E51-01B3-5543-388D-F7AA19EF2F49}"/>
              </a:ext>
            </a:extLst>
          </p:cNvPr>
          <p:cNvSpPr/>
          <p:nvPr/>
        </p:nvSpPr>
        <p:spPr>
          <a:xfrm>
            <a:off x="2853463" y="1677948"/>
            <a:ext cx="3933944" cy="234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pic>
        <p:nvPicPr>
          <p:cNvPr id="20" name="Picture 19">
            <a:extLst>
              <a:ext uri="{FF2B5EF4-FFF2-40B4-BE49-F238E27FC236}">
                <a16:creationId xmlns:a16="http://schemas.microsoft.com/office/drawing/2014/main" id="{FD248960-300B-8891-1C13-A435F99A8EDF}"/>
              </a:ext>
            </a:extLst>
          </p:cNvPr>
          <p:cNvPicPr>
            <a:picLocks noChangeAspect="1"/>
          </p:cNvPicPr>
          <p:nvPr/>
        </p:nvPicPr>
        <p:blipFill rotWithShape="1">
          <a:blip r:embed="rId3"/>
          <a:srcRect l="819" t="2086" r="1571" b="1228"/>
          <a:stretch/>
        </p:blipFill>
        <p:spPr>
          <a:xfrm>
            <a:off x="3136634" y="1721045"/>
            <a:ext cx="3489007" cy="2018945"/>
          </a:xfrm>
          <a:prstGeom prst="rect">
            <a:avLst/>
          </a:prstGeom>
        </p:spPr>
      </p:pic>
      <p:cxnSp>
        <p:nvCxnSpPr>
          <p:cNvPr id="6" name="Straight Arrow Connector 5">
            <a:extLst>
              <a:ext uri="{FF2B5EF4-FFF2-40B4-BE49-F238E27FC236}">
                <a16:creationId xmlns:a16="http://schemas.microsoft.com/office/drawing/2014/main" id="{FFB84721-78A6-0FDA-13C0-1850B7907BB8}"/>
              </a:ext>
            </a:extLst>
          </p:cNvPr>
          <p:cNvCxnSpPr>
            <a:cxnSpLocks/>
          </p:cNvCxnSpPr>
          <p:nvPr/>
        </p:nvCxnSpPr>
        <p:spPr>
          <a:xfrm>
            <a:off x="5148101" y="1618620"/>
            <a:ext cx="0" cy="510698"/>
          </a:xfrm>
          <a:prstGeom prst="straightConnector1">
            <a:avLst/>
          </a:prstGeom>
          <a:ln w="3810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4F09E1-68D8-F83B-7540-A79662CD0214}"/>
              </a:ext>
            </a:extLst>
          </p:cNvPr>
          <p:cNvSpPr txBox="1"/>
          <p:nvPr/>
        </p:nvSpPr>
        <p:spPr>
          <a:xfrm>
            <a:off x="2370192" y="1029058"/>
            <a:ext cx="5315558" cy="646331"/>
          </a:xfrm>
          <a:prstGeom prst="rect">
            <a:avLst/>
          </a:prstGeom>
          <a:noFill/>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The strongest frequency (periodicity </a:t>
            </a:r>
            <a:r>
              <a:rPr lang="en-US" sz="1800" dirty="0">
                <a:solidFill>
                  <a:srgbClr val="7030A0"/>
                </a:solidFill>
                <a:latin typeface="Helsinki Text Std" panose="02000400000000000000" pitchFamily="2" charset="77"/>
                <a:cs typeface="Calibri" panose="020F0502020204030204" pitchFamily="34" charset="0"/>
              </a:rPr>
              <a:t>w</a:t>
            </a:r>
            <a:r>
              <a:rPr lang="en-US" sz="1800" dirty="0">
                <a:solidFill>
                  <a:srgbClr val="7030A0"/>
                </a:solidFill>
                <a:latin typeface="Calisto MT" panose="02040603050505030304" pitchFamily="18" charset="77"/>
                <a:cs typeface="Calibri" panose="020F0502020204030204" pitchFamily="34" charset="0"/>
              </a:rPr>
              <a:t>/5) shows that </a:t>
            </a:r>
          </a:p>
          <a:p>
            <a:pPr algn="ctr"/>
            <a:r>
              <a:rPr lang="en-US" sz="1800" dirty="0">
                <a:solidFill>
                  <a:srgbClr val="7030A0"/>
                </a:solidFill>
                <a:latin typeface="Calisto MT" panose="02040603050505030304" pitchFamily="18" charset="77"/>
                <a:cs typeface="Calibri" panose="020F0502020204030204" pitchFamily="34" charset="0"/>
              </a:rPr>
              <a:t>clave is close to 5 equally spaced onsets </a:t>
            </a:r>
          </a:p>
        </p:txBody>
      </p:sp>
      <p:cxnSp>
        <p:nvCxnSpPr>
          <p:cNvPr id="10" name="Straight Arrow Connector 9">
            <a:extLst>
              <a:ext uri="{FF2B5EF4-FFF2-40B4-BE49-F238E27FC236}">
                <a16:creationId xmlns:a16="http://schemas.microsoft.com/office/drawing/2014/main" id="{40DBA9FB-1C88-8A99-1CD1-4339340D0B14}"/>
              </a:ext>
            </a:extLst>
          </p:cNvPr>
          <p:cNvCxnSpPr>
            <a:cxnSpLocks/>
          </p:cNvCxnSpPr>
          <p:nvPr/>
        </p:nvCxnSpPr>
        <p:spPr>
          <a:xfrm flipV="1">
            <a:off x="2370192" y="3592253"/>
            <a:ext cx="1041653" cy="190834"/>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8C8718-538D-DEB1-92E0-8649AFD3BEB4}"/>
              </a:ext>
            </a:extLst>
          </p:cNvPr>
          <p:cNvSpPr txBox="1"/>
          <p:nvPr/>
        </p:nvSpPr>
        <p:spPr>
          <a:xfrm>
            <a:off x="5027971" y="3288619"/>
            <a:ext cx="3672164" cy="369332"/>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Mix of on- and off-beat at </a:t>
            </a:r>
            <a:r>
              <a:rPr lang="en-US" sz="1800" dirty="0">
                <a:solidFill>
                  <a:srgbClr val="C00000"/>
                </a:solidFill>
                <a:latin typeface="Helsinki Text Std" panose="02000400000000000000" pitchFamily="2" charset="77"/>
                <a:cs typeface="Calibri" panose="020F0502020204030204" pitchFamily="34" charset="0"/>
              </a:rPr>
              <a:t>q</a:t>
            </a:r>
            <a:r>
              <a:rPr lang="en-US" sz="1800" dirty="0">
                <a:solidFill>
                  <a:srgbClr val="C00000"/>
                </a:solidFill>
                <a:latin typeface="Calisto MT" panose="02040603050505030304" pitchFamily="18" charset="77"/>
                <a:cs typeface="Calibri" panose="020F0502020204030204" pitchFamily="34" charset="0"/>
              </a:rPr>
              <a:t> level</a:t>
            </a:r>
          </a:p>
        </p:txBody>
      </p:sp>
      <p:sp>
        <p:nvSpPr>
          <p:cNvPr id="12" name="TextBox 11">
            <a:extLst>
              <a:ext uri="{FF2B5EF4-FFF2-40B4-BE49-F238E27FC236}">
                <a16:creationId xmlns:a16="http://schemas.microsoft.com/office/drawing/2014/main" id="{0B231245-95E0-F33F-64AD-5735767F738D}"/>
              </a:ext>
            </a:extLst>
          </p:cNvPr>
          <p:cNvSpPr txBox="1"/>
          <p:nvPr/>
        </p:nvSpPr>
        <p:spPr>
          <a:xfrm>
            <a:off x="142426" y="1452132"/>
            <a:ext cx="2529206" cy="1384995"/>
          </a:xfrm>
          <a:prstGeom prst="rect">
            <a:avLst/>
          </a:prstGeom>
          <a:noFill/>
        </p:spPr>
        <p:txBody>
          <a:bodyPr wrap="square" rtlCol="0">
            <a:spAutoFit/>
          </a:bodyPr>
          <a:lstStyle/>
          <a:p>
            <a:pPr algn="r"/>
            <a:r>
              <a:rPr lang="en-US" sz="2100" dirty="0">
                <a:latin typeface="Calisto MT" panose="02040603050505030304" pitchFamily="18" charset="77"/>
                <a:cs typeface="Calibri" panose="020F0502020204030204" pitchFamily="34" charset="0"/>
              </a:rPr>
              <a:t>Rhythmic spectrum for the clave rhythm:</a:t>
            </a:r>
          </a:p>
          <a:p>
            <a:pPr algn="r"/>
            <a:r>
              <a:rPr lang="en-US" sz="1800" dirty="0">
                <a:latin typeface="Calisto MT" panose="02040603050505030304" pitchFamily="18" charset="77"/>
                <a:cs typeface="Calibri" panose="020F0502020204030204" pitchFamily="34" charset="0"/>
              </a:rPr>
              <a:t> </a:t>
            </a:r>
          </a:p>
          <a:p>
            <a:pPr algn="r"/>
            <a:r>
              <a:rPr lang="en-US" sz="2400" dirty="0">
                <a:latin typeface="Helsinki Text Std" panose="02000400000000000000" pitchFamily="2" charset="77"/>
                <a:cs typeface="Calibri" panose="020F0502020204030204" pitchFamily="34" charset="0"/>
              </a:rPr>
              <a:t>e. e. q   e q   </a:t>
            </a:r>
            <a:r>
              <a:rPr lang="en-US" sz="21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AB087B8-F662-1B13-2A49-FD96A30898CB}"/>
              </a:ext>
            </a:extLst>
          </p:cNvPr>
          <p:cNvSpPr txBox="1"/>
          <p:nvPr/>
        </p:nvSpPr>
        <p:spPr>
          <a:xfrm>
            <a:off x="3787211" y="4088287"/>
            <a:ext cx="5259899" cy="369332"/>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N.B.: Periodicities are the reciprocals of frequencies</a:t>
            </a:r>
          </a:p>
        </p:txBody>
      </p:sp>
      <p:sp>
        <p:nvSpPr>
          <p:cNvPr id="8" name="TextBox 7">
            <a:extLst>
              <a:ext uri="{FF2B5EF4-FFF2-40B4-BE49-F238E27FC236}">
                <a16:creationId xmlns:a16="http://schemas.microsoft.com/office/drawing/2014/main" id="{182A3AAE-1FFD-4D1A-41D0-4B50B611EA48}"/>
              </a:ext>
            </a:extLst>
          </p:cNvPr>
          <p:cNvSpPr txBox="1"/>
          <p:nvPr/>
        </p:nvSpPr>
        <p:spPr>
          <a:xfrm rot="16200000">
            <a:off x="2531422" y="2649833"/>
            <a:ext cx="898003" cy="276999"/>
          </a:xfrm>
          <a:prstGeom prst="rect">
            <a:avLst/>
          </a:prstGeom>
          <a:noFill/>
        </p:spPr>
        <p:txBody>
          <a:bodyPr wrap="none" rtlCol="0">
            <a:spAutoFit/>
          </a:bodyPr>
          <a:lstStyle/>
          <a:p>
            <a:pPr algn="l"/>
            <a:r>
              <a:rPr lang="en-US" sz="1200" dirty="0">
                <a:latin typeface="Calisto MT" panose="02040603050505030304" pitchFamily="18" charset="77"/>
                <a:cs typeface="Calibri" panose="020F0502020204030204" pitchFamily="34" charset="0"/>
              </a:rPr>
              <a:t>Magnitude</a:t>
            </a:r>
          </a:p>
        </p:txBody>
      </p:sp>
      <p:sp>
        <p:nvSpPr>
          <p:cNvPr id="13" name="TextBox 12">
            <a:extLst>
              <a:ext uri="{FF2B5EF4-FFF2-40B4-BE49-F238E27FC236}">
                <a16:creationId xmlns:a16="http://schemas.microsoft.com/office/drawing/2014/main" id="{6EBA6A93-1B1A-6082-D6B4-B7945A11CB63}"/>
              </a:ext>
            </a:extLst>
          </p:cNvPr>
          <p:cNvSpPr txBox="1"/>
          <p:nvPr/>
        </p:nvSpPr>
        <p:spPr>
          <a:xfrm>
            <a:off x="4205069" y="3765632"/>
            <a:ext cx="1340432" cy="276999"/>
          </a:xfrm>
          <a:prstGeom prst="rect">
            <a:avLst/>
          </a:prstGeom>
          <a:noFill/>
        </p:spPr>
        <p:txBody>
          <a:bodyPr wrap="none" rtlCol="0">
            <a:spAutoFit/>
          </a:bodyPr>
          <a:lstStyle/>
          <a:p>
            <a:pPr algn="l"/>
            <a:r>
              <a:rPr lang="en-US" sz="1200" dirty="0">
                <a:latin typeface="Calisto MT" panose="02040603050505030304" pitchFamily="18" charset="77"/>
                <a:cs typeface="Calibri" panose="020F0502020204030204" pitchFamily="34" charset="0"/>
              </a:rPr>
              <a:t>Frequency (/16</a:t>
            </a:r>
            <a:r>
              <a:rPr lang="en-US" sz="1200" dirty="0">
                <a:latin typeface="Helsinki Text Std" panose="02000400000000000000" pitchFamily="2" charset="77"/>
                <a:cs typeface="Calibri" panose="020F0502020204030204" pitchFamily="34" charset="0"/>
              </a:rPr>
              <a:t>e</a:t>
            </a:r>
            <a:r>
              <a:rPr lang="en-US" sz="1200" dirty="0">
                <a:latin typeface="Calisto MT" panose="02040603050505030304" pitchFamily="18" charset="77"/>
                <a:cs typeface="Calibri" panose="020F0502020204030204" pitchFamily="34" charset="0"/>
              </a:rPr>
              <a:t>)</a:t>
            </a:r>
          </a:p>
        </p:txBody>
      </p:sp>
      <p:sp>
        <p:nvSpPr>
          <p:cNvPr id="18" name="TextBox 17">
            <a:extLst>
              <a:ext uri="{FF2B5EF4-FFF2-40B4-BE49-F238E27FC236}">
                <a16:creationId xmlns:a16="http://schemas.microsoft.com/office/drawing/2014/main" id="{A69F0F53-6FC6-3F6C-2B04-73DE4E094D70}"/>
              </a:ext>
            </a:extLst>
          </p:cNvPr>
          <p:cNvSpPr txBox="1"/>
          <p:nvPr/>
        </p:nvSpPr>
        <p:spPr>
          <a:xfrm>
            <a:off x="6973356" y="1566652"/>
            <a:ext cx="1056167" cy="923330"/>
          </a:xfrm>
          <a:prstGeom prst="rect">
            <a:avLst/>
          </a:prstGeom>
          <a:noFill/>
        </p:spPr>
        <p:txBody>
          <a:bodyPr wrap="square" rtlCol="0">
            <a:spAutoFit/>
          </a:bodyPr>
          <a:lstStyle/>
          <a:p>
            <a:pPr algn="l"/>
            <a:r>
              <a:rPr lang="en-US" sz="1800" dirty="0">
                <a:solidFill>
                  <a:srgbClr val="002060"/>
                </a:solidFill>
                <a:latin typeface="Calisto MT" panose="02040603050505030304" pitchFamily="18" charset="77"/>
                <a:cs typeface="Calibri" panose="020F0502020204030204" pitchFamily="34" charset="0"/>
              </a:rPr>
              <a:t>Mostly on-beat at </a:t>
            </a:r>
            <a:r>
              <a:rPr lang="en-US" sz="1800" dirty="0">
                <a:solidFill>
                  <a:srgbClr val="002060"/>
                </a:solidFill>
                <a:latin typeface="Helsinki Text Std" panose="02000400000000000000" pitchFamily="2" charset="77"/>
                <a:cs typeface="Calibri" panose="020F0502020204030204" pitchFamily="34" charset="0"/>
              </a:rPr>
              <a:t>e</a:t>
            </a:r>
            <a:r>
              <a:rPr lang="en-US" sz="1800" dirty="0">
                <a:solidFill>
                  <a:srgbClr val="002060"/>
                </a:solidFill>
                <a:latin typeface="Calisto MT" panose="02040603050505030304" pitchFamily="18" charset="77"/>
                <a:cs typeface="Calibri" panose="020F0502020204030204" pitchFamily="34" charset="0"/>
              </a:rPr>
              <a:t> level</a:t>
            </a:r>
          </a:p>
        </p:txBody>
      </p:sp>
      <p:sp>
        <p:nvSpPr>
          <p:cNvPr id="23" name="TextBox 22">
            <a:extLst>
              <a:ext uri="{FF2B5EF4-FFF2-40B4-BE49-F238E27FC236}">
                <a16:creationId xmlns:a16="http://schemas.microsoft.com/office/drawing/2014/main" id="{85904C88-0E96-9F95-A808-9A857FCB5CAB}"/>
              </a:ext>
            </a:extLst>
          </p:cNvPr>
          <p:cNvSpPr txBox="1"/>
          <p:nvPr/>
        </p:nvSpPr>
        <p:spPr>
          <a:xfrm>
            <a:off x="127027" y="3434133"/>
            <a:ext cx="2284409" cy="923330"/>
          </a:xfrm>
          <a:prstGeom prst="rect">
            <a:avLst/>
          </a:prstGeom>
          <a:noFill/>
        </p:spPr>
        <p:txBody>
          <a:bodyPr wrap="square" rtlCol="0">
            <a:spAutoFit/>
          </a:bodyPr>
          <a:lstStyle/>
          <a:p>
            <a:pPr algn="r"/>
            <a:r>
              <a:rPr lang="en-US" sz="1800" dirty="0">
                <a:solidFill>
                  <a:srgbClr val="C00000"/>
                </a:solidFill>
                <a:latin typeface="Calisto MT" panose="02040603050505030304" pitchFamily="18" charset="77"/>
                <a:cs typeface="Calibri" panose="020F0502020204030204" pitchFamily="34" charset="0"/>
              </a:rPr>
              <a:t>Low </a:t>
            </a:r>
            <a:r>
              <a:rPr lang="en-US" sz="1800" dirty="0">
                <a:solidFill>
                  <a:srgbClr val="C00000"/>
                </a:solidFill>
                <a:latin typeface="Helsinki Text Std" panose="02000400000000000000" pitchFamily="2" charset="77"/>
                <a:cs typeface="Calibri" panose="020F0502020204030204" pitchFamily="34" charset="0"/>
              </a:rPr>
              <a:t>w</a:t>
            </a:r>
            <a:r>
              <a:rPr lang="en-US" sz="1800" dirty="0">
                <a:solidFill>
                  <a:srgbClr val="C00000"/>
                </a:solidFill>
                <a:latin typeface="Calisto MT" panose="02040603050505030304" pitchFamily="18" charset="77"/>
                <a:cs typeface="Calibri" panose="020F0502020204030204" pitchFamily="34" charset="0"/>
              </a:rPr>
              <a:t> periodicity:</a:t>
            </a:r>
          </a:p>
          <a:p>
            <a:pPr algn="r"/>
            <a:r>
              <a:rPr lang="en-US" sz="1800" dirty="0">
                <a:solidFill>
                  <a:srgbClr val="C00000"/>
                </a:solidFill>
                <a:latin typeface="Calisto MT" panose="02040603050505030304" pitchFamily="18" charset="77"/>
                <a:cs typeface="Calibri" panose="020F0502020204030204" pitchFamily="34" charset="0"/>
              </a:rPr>
              <a:t>Relatively even distribution of onsets</a:t>
            </a:r>
          </a:p>
        </p:txBody>
      </p:sp>
      <p:cxnSp>
        <p:nvCxnSpPr>
          <p:cNvPr id="29" name="Straight Arrow Connector 28">
            <a:extLst>
              <a:ext uri="{FF2B5EF4-FFF2-40B4-BE49-F238E27FC236}">
                <a16:creationId xmlns:a16="http://schemas.microsoft.com/office/drawing/2014/main" id="{C06A7817-BE81-CA6C-84FF-74664E183DE8}"/>
              </a:ext>
            </a:extLst>
          </p:cNvPr>
          <p:cNvCxnSpPr>
            <a:cxnSpLocks/>
          </p:cNvCxnSpPr>
          <p:nvPr/>
        </p:nvCxnSpPr>
        <p:spPr>
          <a:xfrm flipH="1" flipV="1">
            <a:off x="4756898" y="3193242"/>
            <a:ext cx="271071" cy="19393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E26A40-6034-08A4-1DD2-5C5E6702E3A2}"/>
              </a:ext>
            </a:extLst>
          </p:cNvPr>
          <p:cNvCxnSpPr>
            <a:cxnSpLocks/>
          </p:cNvCxnSpPr>
          <p:nvPr/>
        </p:nvCxnSpPr>
        <p:spPr>
          <a:xfrm flipH="1">
            <a:off x="6423634" y="1919812"/>
            <a:ext cx="617690" cy="423320"/>
          </a:xfrm>
          <a:prstGeom prst="straightConnector1">
            <a:avLst/>
          </a:prstGeom>
          <a:ln w="38100">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586FA024-D6FC-C2BD-D2DB-148BA7FCFACF}"/>
              </a:ext>
            </a:extLst>
          </p:cNvPr>
          <p:cNvSpPr>
            <a:spLocks noGrp="1"/>
          </p:cNvSpPr>
          <p:nvPr>
            <p:ph type="dt" sz="half" idx="10"/>
          </p:nvPr>
        </p:nvSpPr>
        <p:spPr>
          <a:xfrm>
            <a:off x="487974" y="4835311"/>
            <a:ext cx="2057400" cy="273844"/>
          </a:xfrm>
        </p:spPr>
        <p:txBody>
          <a:bodyPr/>
          <a:lstStyle/>
          <a:p>
            <a:r>
              <a:rPr lang="en-US"/>
              <a:t>KCL 3/25/25</a:t>
            </a:r>
            <a:endParaRPr lang="en-US" dirty="0"/>
          </a:p>
        </p:txBody>
      </p:sp>
      <p:sp>
        <p:nvSpPr>
          <p:cNvPr id="21" name="Footer Placeholder 4">
            <a:extLst>
              <a:ext uri="{FF2B5EF4-FFF2-40B4-BE49-F238E27FC236}">
                <a16:creationId xmlns:a16="http://schemas.microsoft.com/office/drawing/2014/main" id="{AD0DAFB5-B447-7271-6599-225B8656BF0A}"/>
              </a:ext>
            </a:extLst>
          </p:cNvPr>
          <p:cNvSpPr>
            <a:spLocks noGrp="1"/>
          </p:cNvSpPr>
          <p:nvPr>
            <p:ph type="ftr" sz="quarter" idx="11"/>
          </p:nvPr>
        </p:nvSpPr>
        <p:spPr>
          <a:xfrm>
            <a:off x="3028950" y="4869656"/>
            <a:ext cx="3086100" cy="273844"/>
          </a:xfrm>
        </p:spPr>
        <p:txBody>
          <a:bodyPr/>
          <a:lstStyle/>
          <a:p>
            <a:r>
              <a:rPr lang="en-US"/>
              <a:t>Rhythm as Signal</a:t>
            </a:r>
            <a:endParaRPr lang="en-US" dirty="0"/>
          </a:p>
        </p:txBody>
      </p:sp>
      <p:sp>
        <p:nvSpPr>
          <p:cNvPr id="22" name="Slide Number Placeholder 5">
            <a:extLst>
              <a:ext uri="{FF2B5EF4-FFF2-40B4-BE49-F238E27FC236}">
                <a16:creationId xmlns:a16="http://schemas.microsoft.com/office/drawing/2014/main" id="{F3194402-0ECD-AA7D-54CE-C9864C7CF427}"/>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15</a:t>
            </a:fld>
            <a:endParaRPr lang="en-US" dirty="0">
              <a:latin typeface="Calisto MT" panose="02040603050505030304" pitchFamily="18" charset="77"/>
            </a:endParaRPr>
          </a:p>
        </p:txBody>
      </p:sp>
      <p:pic>
        <p:nvPicPr>
          <p:cNvPr id="25" name="Picture 24">
            <a:extLst>
              <a:ext uri="{FF2B5EF4-FFF2-40B4-BE49-F238E27FC236}">
                <a16:creationId xmlns:a16="http://schemas.microsoft.com/office/drawing/2014/main" id="{568321E3-FDA5-521B-8587-9039840887E6}"/>
              </a:ext>
            </a:extLst>
          </p:cNvPr>
          <p:cNvPicPr>
            <a:picLocks noChangeAspect="1"/>
          </p:cNvPicPr>
          <p:nvPr/>
        </p:nvPicPr>
        <p:blipFill>
          <a:blip r:embed="rId4"/>
          <a:stretch>
            <a:fillRect/>
          </a:stretch>
        </p:blipFill>
        <p:spPr>
          <a:xfrm>
            <a:off x="219417" y="2823294"/>
            <a:ext cx="2436558" cy="334156"/>
          </a:xfrm>
          <a:prstGeom prst="rect">
            <a:avLst/>
          </a:prstGeom>
        </p:spPr>
      </p:pic>
      <p:sp>
        <p:nvSpPr>
          <p:cNvPr id="26" name="TextBox 25">
            <a:extLst>
              <a:ext uri="{FF2B5EF4-FFF2-40B4-BE49-F238E27FC236}">
                <a16:creationId xmlns:a16="http://schemas.microsoft.com/office/drawing/2014/main" id="{4EB4E277-C941-48DA-7E77-33351546D05B}"/>
              </a:ext>
            </a:extLst>
          </p:cNvPr>
          <p:cNvSpPr txBox="1"/>
          <p:nvPr/>
        </p:nvSpPr>
        <p:spPr>
          <a:xfrm>
            <a:off x="677185" y="4447920"/>
            <a:ext cx="7972311" cy="369332"/>
          </a:xfrm>
          <a:prstGeom prst="rect">
            <a:avLst/>
          </a:prstGeom>
          <a:noFill/>
        </p:spPr>
        <p:txBody>
          <a:bodyPr wrap="none" rtlCol="0">
            <a:spAutoFit/>
          </a:bodyPr>
          <a:lstStyle/>
          <a:p>
            <a:r>
              <a:rPr lang="en-US" dirty="0"/>
              <a:t>Spectra are </a:t>
            </a:r>
            <a:r>
              <a:rPr lang="en-US" b="1" i="1" dirty="0"/>
              <a:t>invariant with respect to rotation, retrograde, complementation</a:t>
            </a:r>
            <a:endParaRPr lang="en-US" b="1" dirty="0"/>
          </a:p>
        </p:txBody>
      </p:sp>
    </p:spTree>
    <p:extLst>
      <p:ext uri="{BB962C8B-B14F-4D97-AF65-F5344CB8AC3E}">
        <p14:creationId xmlns:p14="http://schemas.microsoft.com/office/powerpoint/2010/main" val="38700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22" presetClass="entr" presetSubtype="2"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righ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22" presetClass="entr" presetSubtype="2"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8"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721A-A296-5C0C-6C5D-0CF855780061}"/>
              </a:ext>
            </a:extLst>
          </p:cNvPr>
          <p:cNvSpPr>
            <a:spLocks noGrp="1"/>
          </p:cNvSpPr>
          <p:nvPr>
            <p:ph type="ctrTitle"/>
          </p:nvPr>
        </p:nvSpPr>
        <p:spPr/>
        <p:txBody>
          <a:bodyPr/>
          <a:lstStyle/>
          <a:p>
            <a:r>
              <a:rPr lang="en-US" dirty="0"/>
              <a:t>Rhythmic Maximal Evenness</a:t>
            </a:r>
          </a:p>
        </p:txBody>
      </p:sp>
      <p:sp>
        <p:nvSpPr>
          <p:cNvPr id="3" name="Subtitle 2">
            <a:extLst>
              <a:ext uri="{FF2B5EF4-FFF2-40B4-BE49-F238E27FC236}">
                <a16:creationId xmlns:a16="http://schemas.microsoft.com/office/drawing/2014/main" id="{340FE8E9-5FD1-25EE-9D0C-640885DF4FB9}"/>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D77DA90-6214-4DDE-A584-43DFD598AA07}"/>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7D2B7CBA-34F1-804E-308E-D3778799B8CF}"/>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3377A540-9852-D8B6-ADFA-0FF33E0A608E}"/>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16</a:t>
            </a:fld>
            <a:endParaRPr lang="en-US" dirty="0">
              <a:latin typeface="Calisto MT" panose="02040603050505030304" pitchFamily="18" charset="77"/>
            </a:endParaRPr>
          </a:p>
        </p:txBody>
      </p:sp>
    </p:spTree>
    <p:extLst>
      <p:ext uri="{BB962C8B-B14F-4D97-AF65-F5344CB8AC3E}">
        <p14:creationId xmlns:p14="http://schemas.microsoft.com/office/powerpoint/2010/main" val="714966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F848-3FB9-55DD-784F-A2AC53436EE8}"/>
              </a:ext>
            </a:extLst>
          </p:cNvPr>
          <p:cNvSpPr>
            <a:spLocks noGrp="1"/>
          </p:cNvSpPr>
          <p:nvPr>
            <p:ph type="title"/>
          </p:nvPr>
        </p:nvSpPr>
        <p:spPr/>
        <p:txBody>
          <a:bodyPr/>
          <a:lstStyle/>
          <a:p>
            <a:r>
              <a:rPr lang="en-US" dirty="0"/>
              <a:t>Maximally even vs. Isochronous</a:t>
            </a:r>
          </a:p>
        </p:txBody>
      </p:sp>
      <p:sp>
        <p:nvSpPr>
          <p:cNvPr id="3" name="Content Placeholder 2">
            <a:extLst>
              <a:ext uri="{FF2B5EF4-FFF2-40B4-BE49-F238E27FC236}">
                <a16:creationId xmlns:a16="http://schemas.microsoft.com/office/drawing/2014/main" id="{595FFE02-EEEB-DE02-C0AA-B445CABA867F}"/>
              </a:ext>
            </a:extLst>
          </p:cNvPr>
          <p:cNvSpPr>
            <a:spLocks noGrp="1"/>
          </p:cNvSpPr>
          <p:nvPr>
            <p:ph idx="1"/>
          </p:nvPr>
        </p:nvSpPr>
        <p:spPr>
          <a:xfrm>
            <a:off x="513347" y="683325"/>
            <a:ext cx="8229600" cy="423580"/>
          </a:xfrm>
        </p:spPr>
        <p:txBody>
          <a:bodyPr>
            <a:normAutofit fontScale="77500" lnSpcReduction="20000"/>
          </a:bodyPr>
          <a:lstStyle/>
          <a:p>
            <a:pPr marL="0" indent="0">
              <a:buNone/>
            </a:pPr>
            <a:r>
              <a:rPr lang="en-US" dirty="0"/>
              <a:t>Traditional metrical theory only recognizes isochrony, not approximate evenness</a:t>
            </a:r>
          </a:p>
        </p:txBody>
      </p:sp>
      <p:sp>
        <p:nvSpPr>
          <p:cNvPr id="4" name="Date Placeholder 3">
            <a:extLst>
              <a:ext uri="{FF2B5EF4-FFF2-40B4-BE49-F238E27FC236}">
                <a16:creationId xmlns:a16="http://schemas.microsoft.com/office/drawing/2014/main" id="{BEE27545-0213-54A7-8315-B281AF23A289}"/>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4E2385ED-7CBC-A04C-B1FB-D3C68B5381CF}"/>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91E127CD-FE08-A07D-B6B2-4294C905BF8F}"/>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17</a:t>
            </a:fld>
            <a:endParaRPr lang="en-US" dirty="0">
              <a:latin typeface="Calisto MT" panose="02040603050505030304" pitchFamily="18" charset="77"/>
            </a:endParaRPr>
          </a:p>
        </p:txBody>
      </p:sp>
      <p:sp>
        <p:nvSpPr>
          <p:cNvPr id="8" name="TextBox 7">
            <a:extLst>
              <a:ext uri="{FF2B5EF4-FFF2-40B4-BE49-F238E27FC236}">
                <a16:creationId xmlns:a16="http://schemas.microsoft.com/office/drawing/2014/main" id="{1387A054-AC85-615C-9E74-615F1ED04C51}"/>
              </a:ext>
            </a:extLst>
          </p:cNvPr>
          <p:cNvSpPr txBox="1"/>
          <p:nvPr/>
        </p:nvSpPr>
        <p:spPr>
          <a:xfrm>
            <a:off x="1230327" y="1175088"/>
            <a:ext cx="312906" cy="646331"/>
          </a:xfrm>
          <a:prstGeom prst="rect">
            <a:avLst/>
          </a:prstGeom>
          <a:noFill/>
        </p:spPr>
        <p:txBody>
          <a:bodyPr wrap="none" rtlCol="0">
            <a:spAutoFit/>
          </a:bodyPr>
          <a:lstStyle/>
          <a:p>
            <a:r>
              <a:rPr lang="en-US" dirty="0"/>
              <a:t>4</a:t>
            </a:r>
          </a:p>
          <a:p>
            <a:r>
              <a:rPr lang="en-US" dirty="0"/>
              <a:t>4</a:t>
            </a:r>
          </a:p>
        </p:txBody>
      </p:sp>
      <p:sp>
        <p:nvSpPr>
          <p:cNvPr id="9" name="TextBox 8">
            <a:extLst>
              <a:ext uri="{FF2B5EF4-FFF2-40B4-BE49-F238E27FC236}">
                <a16:creationId xmlns:a16="http://schemas.microsoft.com/office/drawing/2014/main" id="{087F7009-7933-0ED5-2EBB-114710271A9C}"/>
              </a:ext>
            </a:extLst>
          </p:cNvPr>
          <p:cNvSpPr txBox="1"/>
          <p:nvPr/>
        </p:nvSpPr>
        <p:spPr>
          <a:xfrm>
            <a:off x="1837557" y="1295709"/>
            <a:ext cx="3392275" cy="461665"/>
          </a:xfrm>
          <a:prstGeom prst="rect">
            <a:avLst/>
          </a:prstGeom>
          <a:noFill/>
        </p:spPr>
        <p:txBody>
          <a:bodyPr wrap="none" rtlCol="0">
            <a:spAutoFit/>
          </a:bodyPr>
          <a:lstStyle/>
          <a:p>
            <a:r>
              <a:rPr lang="en-US" sz="2400" dirty="0">
                <a:latin typeface="Helsinki Text Std" panose="02000400000000000000" pitchFamily="2" charset="77"/>
              </a:rPr>
              <a:t>q    q    q    q    </a:t>
            </a:r>
            <a:r>
              <a:rPr lang="en-US" sz="2400" dirty="0">
                <a:latin typeface="Helsinki Std" pitchFamily="2" charset="2"/>
              </a:rPr>
              <a:t>|</a:t>
            </a:r>
            <a:r>
              <a:rPr lang="en-US" sz="2400" dirty="0">
                <a:latin typeface="Helsinki Text Std" panose="02000400000000000000" pitchFamily="2" charset="77"/>
              </a:rPr>
              <a:t> </a:t>
            </a:r>
          </a:p>
        </p:txBody>
      </p:sp>
      <p:sp>
        <p:nvSpPr>
          <p:cNvPr id="10" name="TextBox 9">
            <a:extLst>
              <a:ext uri="{FF2B5EF4-FFF2-40B4-BE49-F238E27FC236}">
                <a16:creationId xmlns:a16="http://schemas.microsoft.com/office/drawing/2014/main" id="{2E4E6AB1-0528-5772-25C4-591DA1CABD7E}"/>
              </a:ext>
            </a:extLst>
          </p:cNvPr>
          <p:cNvSpPr txBox="1"/>
          <p:nvPr/>
        </p:nvSpPr>
        <p:spPr>
          <a:xfrm>
            <a:off x="1230327" y="2212463"/>
            <a:ext cx="312906" cy="646331"/>
          </a:xfrm>
          <a:prstGeom prst="rect">
            <a:avLst/>
          </a:prstGeom>
          <a:noFill/>
        </p:spPr>
        <p:txBody>
          <a:bodyPr wrap="none" rtlCol="0">
            <a:spAutoFit/>
          </a:bodyPr>
          <a:lstStyle/>
          <a:p>
            <a:r>
              <a:rPr lang="en-US" dirty="0"/>
              <a:t>4</a:t>
            </a:r>
          </a:p>
          <a:p>
            <a:r>
              <a:rPr lang="en-US" dirty="0"/>
              <a:t>4</a:t>
            </a:r>
          </a:p>
        </p:txBody>
      </p:sp>
      <p:sp>
        <p:nvSpPr>
          <p:cNvPr id="11" name="TextBox 10">
            <a:extLst>
              <a:ext uri="{FF2B5EF4-FFF2-40B4-BE49-F238E27FC236}">
                <a16:creationId xmlns:a16="http://schemas.microsoft.com/office/drawing/2014/main" id="{7B059A7E-A99D-2272-C553-85E99800C1E7}"/>
              </a:ext>
            </a:extLst>
          </p:cNvPr>
          <p:cNvSpPr txBox="1"/>
          <p:nvPr/>
        </p:nvSpPr>
        <p:spPr>
          <a:xfrm>
            <a:off x="1837557" y="2187478"/>
            <a:ext cx="3389069" cy="646331"/>
          </a:xfrm>
          <a:prstGeom prst="rect">
            <a:avLst/>
          </a:prstGeom>
          <a:noFill/>
        </p:spPr>
        <p:txBody>
          <a:bodyPr wrap="none" rtlCol="0">
            <a:spAutoFit/>
          </a:bodyPr>
          <a:lstStyle/>
          <a:p>
            <a:r>
              <a:rPr lang="en-US" sz="2400" dirty="0">
                <a:latin typeface="Helsinki Text Std" panose="02000400000000000000" pitchFamily="2" charset="77"/>
              </a:rPr>
              <a:t>h         h       </a:t>
            </a:r>
            <a:r>
              <a:rPr lang="en-US" sz="3600" dirty="0">
                <a:latin typeface="Helsinki Text Std" panose="02000400000000000000" pitchFamily="2" charset="77"/>
              </a:rPr>
              <a:t> </a:t>
            </a:r>
            <a:r>
              <a:rPr lang="en-US" sz="2400" dirty="0">
                <a:latin typeface="Helsinki Std" pitchFamily="2" charset="2"/>
              </a:rPr>
              <a:t>|</a:t>
            </a:r>
            <a:r>
              <a:rPr lang="en-US" sz="2400" dirty="0">
                <a:latin typeface="Helsinki Text Std" panose="02000400000000000000" pitchFamily="2" charset="77"/>
              </a:rPr>
              <a:t> </a:t>
            </a:r>
          </a:p>
        </p:txBody>
      </p:sp>
      <p:sp>
        <p:nvSpPr>
          <p:cNvPr id="12" name="TextBox 11">
            <a:extLst>
              <a:ext uri="{FF2B5EF4-FFF2-40B4-BE49-F238E27FC236}">
                <a16:creationId xmlns:a16="http://schemas.microsoft.com/office/drawing/2014/main" id="{E1CC6BBC-9ED4-0236-F133-D87D9366CB47}"/>
              </a:ext>
            </a:extLst>
          </p:cNvPr>
          <p:cNvSpPr txBox="1"/>
          <p:nvPr/>
        </p:nvSpPr>
        <p:spPr>
          <a:xfrm>
            <a:off x="1230327" y="3279118"/>
            <a:ext cx="312906" cy="646331"/>
          </a:xfrm>
          <a:prstGeom prst="rect">
            <a:avLst/>
          </a:prstGeom>
          <a:noFill/>
        </p:spPr>
        <p:txBody>
          <a:bodyPr wrap="none" rtlCol="0">
            <a:spAutoFit/>
          </a:bodyPr>
          <a:lstStyle/>
          <a:p>
            <a:r>
              <a:rPr lang="en-US" dirty="0"/>
              <a:t>4</a:t>
            </a:r>
          </a:p>
          <a:p>
            <a:r>
              <a:rPr lang="en-US" dirty="0"/>
              <a:t>4</a:t>
            </a:r>
          </a:p>
        </p:txBody>
      </p:sp>
      <p:sp>
        <p:nvSpPr>
          <p:cNvPr id="13" name="TextBox 12">
            <a:extLst>
              <a:ext uri="{FF2B5EF4-FFF2-40B4-BE49-F238E27FC236}">
                <a16:creationId xmlns:a16="http://schemas.microsoft.com/office/drawing/2014/main" id="{27CBC3C4-D2E2-9032-332E-0BC57EBF35FE}"/>
              </a:ext>
            </a:extLst>
          </p:cNvPr>
          <p:cNvSpPr txBox="1"/>
          <p:nvPr/>
        </p:nvSpPr>
        <p:spPr>
          <a:xfrm>
            <a:off x="1837557" y="3436651"/>
            <a:ext cx="3432350" cy="461665"/>
          </a:xfrm>
          <a:prstGeom prst="rect">
            <a:avLst/>
          </a:prstGeom>
          <a:noFill/>
        </p:spPr>
        <p:txBody>
          <a:bodyPr wrap="none" rtlCol="0">
            <a:spAutoFit/>
          </a:bodyPr>
          <a:lstStyle/>
          <a:p>
            <a:r>
              <a:rPr lang="en-US" sz="2400" dirty="0">
                <a:latin typeface="Helsinki Text Std" panose="02000400000000000000" pitchFamily="2" charset="77"/>
              </a:rPr>
              <a:t>q.      e( </a:t>
            </a:r>
            <a:r>
              <a:rPr lang="en-US" sz="1200" dirty="0">
                <a:latin typeface="Helsinki Text Std" panose="02000400000000000000" pitchFamily="2" charset="77"/>
              </a:rPr>
              <a:t> </a:t>
            </a:r>
            <a:r>
              <a:rPr lang="en-US" sz="2400" dirty="0">
                <a:latin typeface="Helsinki Text Std" panose="02000400000000000000" pitchFamily="2" charset="77"/>
              </a:rPr>
              <a:t>q    q    </a:t>
            </a:r>
            <a:r>
              <a:rPr lang="en-US" sz="2400" dirty="0">
                <a:latin typeface="Helsinki Std" pitchFamily="2" charset="2"/>
              </a:rPr>
              <a:t>|</a:t>
            </a:r>
            <a:r>
              <a:rPr lang="en-US" sz="2400" dirty="0">
                <a:latin typeface="Helsinki Text Std" panose="02000400000000000000" pitchFamily="2" charset="77"/>
              </a:rPr>
              <a:t> </a:t>
            </a:r>
          </a:p>
        </p:txBody>
      </p:sp>
      <p:sp>
        <p:nvSpPr>
          <p:cNvPr id="14" name="TextBox 13">
            <a:extLst>
              <a:ext uri="{FF2B5EF4-FFF2-40B4-BE49-F238E27FC236}">
                <a16:creationId xmlns:a16="http://schemas.microsoft.com/office/drawing/2014/main" id="{FD44D6A9-CECE-CC90-CC5D-553C75F73BC8}"/>
              </a:ext>
            </a:extLst>
          </p:cNvPr>
          <p:cNvSpPr txBox="1"/>
          <p:nvPr/>
        </p:nvSpPr>
        <p:spPr>
          <a:xfrm>
            <a:off x="5349389" y="1175088"/>
            <a:ext cx="3393558" cy="646331"/>
          </a:xfrm>
          <a:prstGeom prst="rect">
            <a:avLst/>
          </a:prstGeom>
          <a:noFill/>
        </p:spPr>
        <p:txBody>
          <a:bodyPr wrap="none" rtlCol="0">
            <a:spAutoFit/>
          </a:bodyPr>
          <a:lstStyle/>
          <a:p>
            <a:r>
              <a:rPr lang="en-US" dirty="0"/>
              <a:t>4-in-8</a:t>
            </a:r>
          </a:p>
          <a:p>
            <a:r>
              <a:rPr lang="en-US" dirty="0"/>
              <a:t>Maximally even and isochronous</a:t>
            </a:r>
          </a:p>
        </p:txBody>
      </p:sp>
      <p:sp>
        <p:nvSpPr>
          <p:cNvPr id="15" name="TextBox 14">
            <a:extLst>
              <a:ext uri="{FF2B5EF4-FFF2-40B4-BE49-F238E27FC236}">
                <a16:creationId xmlns:a16="http://schemas.microsoft.com/office/drawing/2014/main" id="{F923C65E-4DC9-5945-9BB9-17BB50D530C8}"/>
              </a:ext>
            </a:extLst>
          </p:cNvPr>
          <p:cNvSpPr txBox="1"/>
          <p:nvPr/>
        </p:nvSpPr>
        <p:spPr>
          <a:xfrm>
            <a:off x="5349389" y="2212462"/>
            <a:ext cx="3393558" cy="646331"/>
          </a:xfrm>
          <a:prstGeom prst="rect">
            <a:avLst/>
          </a:prstGeom>
          <a:noFill/>
        </p:spPr>
        <p:txBody>
          <a:bodyPr wrap="none" rtlCol="0">
            <a:spAutoFit/>
          </a:bodyPr>
          <a:lstStyle/>
          <a:p>
            <a:r>
              <a:rPr lang="en-US" dirty="0"/>
              <a:t>2-in-8</a:t>
            </a:r>
          </a:p>
          <a:p>
            <a:r>
              <a:rPr lang="en-US" dirty="0"/>
              <a:t>Maximally even and isochronous</a:t>
            </a:r>
          </a:p>
        </p:txBody>
      </p:sp>
      <p:sp>
        <p:nvSpPr>
          <p:cNvPr id="16" name="TextBox 15">
            <a:extLst>
              <a:ext uri="{FF2B5EF4-FFF2-40B4-BE49-F238E27FC236}">
                <a16:creationId xmlns:a16="http://schemas.microsoft.com/office/drawing/2014/main" id="{7DF3E2B1-CFF8-8BF8-C65F-EB05D4946896}"/>
              </a:ext>
            </a:extLst>
          </p:cNvPr>
          <p:cNvSpPr txBox="1"/>
          <p:nvPr/>
        </p:nvSpPr>
        <p:spPr>
          <a:xfrm>
            <a:off x="5349389" y="3340213"/>
            <a:ext cx="3393558" cy="646331"/>
          </a:xfrm>
          <a:prstGeom prst="rect">
            <a:avLst/>
          </a:prstGeom>
          <a:noFill/>
        </p:spPr>
        <p:txBody>
          <a:bodyPr wrap="none" rtlCol="0">
            <a:spAutoFit/>
          </a:bodyPr>
          <a:lstStyle/>
          <a:p>
            <a:r>
              <a:rPr lang="en-US" dirty="0"/>
              <a:t>3-in-8 (</a:t>
            </a:r>
            <a:r>
              <a:rPr lang="en-US" i="1" dirty="0"/>
              <a:t>Tresillo</a:t>
            </a:r>
            <a:r>
              <a:rPr lang="en-US" dirty="0"/>
              <a:t>)</a:t>
            </a:r>
          </a:p>
          <a:p>
            <a:r>
              <a:rPr lang="en-US" dirty="0"/>
              <a:t>Maximally even, </a:t>
            </a:r>
            <a:r>
              <a:rPr lang="en-US" i="1" dirty="0"/>
              <a:t>not </a:t>
            </a:r>
            <a:r>
              <a:rPr lang="en-US" dirty="0"/>
              <a:t>isochronous</a:t>
            </a:r>
          </a:p>
        </p:txBody>
      </p:sp>
      <p:pic>
        <p:nvPicPr>
          <p:cNvPr id="17" name="Picture 16">
            <a:extLst>
              <a:ext uri="{FF2B5EF4-FFF2-40B4-BE49-F238E27FC236}">
                <a16:creationId xmlns:a16="http://schemas.microsoft.com/office/drawing/2014/main" id="{5A8A45C7-E328-93A0-F0DB-FA0D2130E083}"/>
              </a:ext>
            </a:extLst>
          </p:cNvPr>
          <p:cNvPicPr>
            <a:picLocks noChangeAspect="1"/>
          </p:cNvPicPr>
          <p:nvPr/>
        </p:nvPicPr>
        <p:blipFill>
          <a:blip r:embed="rId2"/>
          <a:stretch>
            <a:fillRect/>
          </a:stretch>
        </p:blipFill>
        <p:spPr>
          <a:xfrm>
            <a:off x="1866212" y="1744775"/>
            <a:ext cx="3225741" cy="451667"/>
          </a:xfrm>
          <a:prstGeom prst="rect">
            <a:avLst/>
          </a:prstGeom>
        </p:spPr>
      </p:pic>
      <p:pic>
        <p:nvPicPr>
          <p:cNvPr id="19" name="Picture 18">
            <a:extLst>
              <a:ext uri="{FF2B5EF4-FFF2-40B4-BE49-F238E27FC236}">
                <a16:creationId xmlns:a16="http://schemas.microsoft.com/office/drawing/2014/main" id="{ACFE3697-215A-CB75-5F15-4BAF24A60E40}"/>
              </a:ext>
            </a:extLst>
          </p:cNvPr>
          <p:cNvPicPr>
            <a:picLocks noChangeAspect="1"/>
          </p:cNvPicPr>
          <p:nvPr/>
        </p:nvPicPr>
        <p:blipFill>
          <a:blip r:embed="rId3"/>
          <a:stretch>
            <a:fillRect/>
          </a:stretch>
        </p:blipFill>
        <p:spPr>
          <a:xfrm>
            <a:off x="1863912" y="2710545"/>
            <a:ext cx="3293405" cy="451667"/>
          </a:xfrm>
          <a:prstGeom prst="rect">
            <a:avLst/>
          </a:prstGeom>
        </p:spPr>
      </p:pic>
      <p:pic>
        <p:nvPicPr>
          <p:cNvPr id="21" name="Picture 20">
            <a:extLst>
              <a:ext uri="{FF2B5EF4-FFF2-40B4-BE49-F238E27FC236}">
                <a16:creationId xmlns:a16="http://schemas.microsoft.com/office/drawing/2014/main" id="{65F54680-BA50-F152-C2F1-C4741376236F}"/>
              </a:ext>
            </a:extLst>
          </p:cNvPr>
          <p:cNvPicPr>
            <a:picLocks noChangeAspect="1"/>
          </p:cNvPicPr>
          <p:nvPr/>
        </p:nvPicPr>
        <p:blipFill>
          <a:blip r:embed="rId4"/>
          <a:stretch>
            <a:fillRect/>
          </a:stretch>
        </p:blipFill>
        <p:spPr>
          <a:xfrm>
            <a:off x="1856932" y="3897529"/>
            <a:ext cx="3293405" cy="471012"/>
          </a:xfrm>
          <a:prstGeom prst="rect">
            <a:avLst/>
          </a:prstGeom>
        </p:spPr>
      </p:pic>
    </p:spTree>
    <p:extLst>
      <p:ext uri="{BB962C8B-B14F-4D97-AF65-F5344CB8AC3E}">
        <p14:creationId xmlns:p14="http://schemas.microsoft.com/office/powerpoint/2010/main" val="47988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612310"/>
            <a:ext cx="7886700" cy="584597"/>
          </a:xfrm>
        </p:spPr>
        <p:txBody>
          <a:bodyPr>
            <a:normAutofit/>
          </a:bodyPr>
          <a:lstStyle/>
          <a:p>
            <a:pPr marL="0" indent="0" algn="ctr">
              <a:buNone/>
            </a:pPr>
            <a:r>
              <a:rPr lang="en-US" dirty="0"/>
              <a:t>Example: </a:t>
            </a:r>
            <a:r>
              <a:rPr lang="en-US" b="1" i="1" dirty="0"/>
              <a:t>Tresillo </a:t>
            </a:r>
            <a:r>
              <a:rPr lang="en-US" b="1" dirty="0"/>
              <a:t>(3-in-8) </a:t>
            </a:r>
            <a:r>
              <a:rPr lang="en-US" dirty="0"/>
              <a:t>and </a:t>
            </a:r>
            <a:r>
              <a:rPr lang="en-US" b="1" i="1" dirty="0"/>
              <a:t>Cinquillo</a:t>
            </a:r>
            <a:r>
              <a:rPr lang="en-US" b="1" dirty="0"/>
              <a:t> (5-in-8)</a:t>
            </a:r>
            <a:endParaRPr lang="en-US" dirty="0"/>
          </a:p>
        </p:txBody>
      </p:sp>
      <p:sp>
        <p:nvSpPr>
          <p:cNvPr id="27" name="Date Placeholder 26">
            <a:extLst>
              <a:ext uri="{FF2B5EF4-FFF2-40B4-BE49-F238E27FC236}">
                <a16:creationId xmlns:a16="http://schemas.microsoft.com/office/drawing/2014/main" id="{76874AAE-6A8C-2B81-1598-1547929EC17A}"/>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26" name="Footer Placeholder 25">
            <a:extLst>
              <a:ext uri="{FF2B5EF4-FFF2-40B4-BE49-F238E27FC236}">
                <a16:creationId xmlns:a16="http://schemas.microsoft.com/office/drawing/2014/main" id="{79BA215A-0768-7348-6C39-62AB7793E8CD}"/>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28" name="Slide Number Placeholder 27">
            <a:extLst>
              <a:ext uri="{FF2B5EF4-FFF2-40B4-BE49-F238E27FC236}">
                <a16:creationId xmlns:a16="http://schemas.microsoft.com/office/drawing/2014/main" id="{ED6DD847-8DE7-946A-2ABD-95E4EB086E31}"/>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18</a:t>
            </a:fld>
            <a:endParaRPr lang="en-US" dirty="0">
              <a:latin typeface="Calisto MT" panose="02040603050505030304" pitchFamily="18" charset="77"/>
            </a:endParaRPr>
          </a:p>
        </p:txBody>
      </p:sp>
      <p:pic>
        <p:nvPicPr>
          <p:cNvPr id="6" name="Picture 5">
            <a:extLst>
              <a:ext uri="{FF2B5EF4-FFF2-40B4-BE49-F238E27FC236}">
                <a16:creationId xmlns:a16="http://schemas.microsoft.com/office/drawing/2014/main" id="{D437852A-1A7E-8B7D-54B2-E8F39F3D631A}"/>
              </a:ext>
            </a:extLst>
          </p:cNvPr>
          <p:cNvPicPr>
            <a:picLocks noChangeAspect="1"/>
          </p:cNvPicPr>
          <p:nvPr/>
        </p:nvPicPr>
        <p:blipFill>
          <a:blip r:embed="rId3"/>
          <a:stretch>
            <a:fillRect/>
          </a:stretch>
        </p:blipFill>
        <p:spPr>
          <a:xfrm>
            <a:off x="5257711" y="3305706"/>
            <a:ext cx="3257639" cy="714579"/>
          </a:xfrm>
          <a:prstGeom prst="rect">
            <a:avLst/>
          </a:prstGeom>
        </p:spPr>
      </p:pic>
      <p:pic>
        <p:nvPicPr>
          <p:cNvPr id="10" name="Picture 9">
            <a:extLst>
              <a:ext uri="{FF2B5EF4-FFF2-40B4-BE49-F238E27FC236}">
                <a16:creationId xmlns:a16="http://schemas.microsoft.com/office/drawing/2014/main" id="{47277BD6-2996-52EC-FA75-2372CDEF0523}"/>
              </a:ext>
            </a:extLst>
          </p:cNvPr>
          <p:cNvPicPr>
            <a:picLocks noChangeAspect="1"/>
          </p:cNvPicPr>
          <p:nvPr/>
        </p:nvPicPr>
        <p:blipFill>
          <a:blip r:embed="rId4"/>
          <a:stretch>
            <a:fillRect/>
          </a:stretch>
        </p:blipFill>
        <p:spPr>
          <a:xfrm>
            <a:off x="696277" y="3377347"/>
            <a:ext cx="2893338" cy="571296"/>
          </a:xfrm>
          <a:prstGeom prst="rect">
            <a:avLst/>
          </a:prstGeom>
        </p:spPr>
      </p:pic>
      <p:pic>
        <p:nvPicPr>
          <p:cNvPr id="12" name="Picture 11">
            <a:extLst>
              <a:ext uri="{FF2B5EF4-FFF2-40B4-BE49-F238E27FC236}">
                <a16:creationId xmlns:a16="http://schemas.microsoft.com/office/drawing/2014/main" id="{B230BFC5-AADD-1F82-8260-6AED49996C96}"/>
              </a:ext>
            </a:extLst>
          </p:cNvPr>
          <p:cNvPicPr>
            <a:picLocks noChangeAspect="1"/>
          </p:cNvPicPr>
          <p:nvPr/>
        </p:nvPicPr>
        <p:blipFill>
          <a:blip r:embed="rId5"/>
          <a:stretch>
            <a:fillRect/>
          </a:stretch>
        </p:blipFill>
        <p:spPr>
          <a:xfrm>
            <a:off x="549299" y="1862691"/>
            <a:ext cx="3189203" cy="658416"/>
          </a:xfrm>
          <a:prstGeom prst="rect">
            <a:avLst/>
          </a:prstGeom>
        </p:spPr>
      </p:pic>
      <p:pic>
        <p:nvPicPr>
          <p:cNvPr id="14" name="Picture 13">
            <a:extLst>
              <a:ext uri="{FF2B5EF4-FFF2-40B4-BE49-F238E27FC236}">
                <a16:creationId xmlns:a16="http://schemas.microsoft.com/office/drawing/2014/main" id="{F3139851-0248-3CF6-0D87-1BE00F4E7EF9}"/>
              </a:ext>
            </a:extLst>
          </p:cNvPr>
          <p:cNvPicPr>
            <a:picLocks noChangeAspect="1"/>
          </p:cNvPicPr>
          <p:nvPr/>
        </p:nvPicPr>
        <p:blipFill rotWithShape="1">
          <a:blip r:embed="rId6"/>
          <a:srcRect t="12018" b="15909"/>
          <a:stretch/>
        </p:blipFill>
        <p:spPr>
          <a:xfrm>
            <a:off x="749619" y="1048701"/>
            <a:ext cx="2839727" cy="856380"/>
          </a:xfrm>
          <a:prstGeom prst="rect">
            <a:avLst/>
          </a:prstGeom>
        </p:spPr>
      </p:pic>
      <p:cxnSp>
        <p:nvCxnSpPr>
          <p:cNvPr id="16" name="Straight Arrow Connector 15">
            <a:extLst>
              <a:ext uri="{FF2B5EF4-FFF2-40B4-BE49-F238E27FC236}">
                <a16:creationId xmlns:a16="http://schemas.microsoft.com/office/drawing/2014/main" id="{C5B61C0B-C2EF-3B3A-266E-A696635AC3E7}"/>
              </a:ext>
            </a:extLst>
          </p:cNvPr>
          <p:cNvCxnSpPr>
            <a:cxnSpLocks/>
          </p:cNvCxnSpPr>
          <p:nvPr/>
        </p:nvCxnSpPr>
        <p:spPr>
          <a:xfrm>
            <a:off x="1930720" y="2983012"/>
            <a:ext cx="0" cy="320697"/>
          </a:xfrm>
          <a:prstGeom prst="straightConnector1">
            <a:avLst/>
          </a:prstGeom>
          <a:ln w="38100">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815B59-6124-4C08-4E8B-8B97C977CB97}"/>
              </a:ext>
            </a:extLst>
          </p:cNvPr>
          <p:cNvCxnSpPr>
            <a:cxnSpLocks/>
          </p:cNvCxnSpPr>
          <p:nvPr/>
        </p:nvCxnSpPr>
        <p:spPr>
          <a:xfrm>
            <a:off x="3684819" y="3588802"/>
            <a:ext cx="1496780" cy="0"/>
          </a:xfrm>
          <a:prstGeom prst="straightConnector1">
            <a:avLst/>
          </a:prstGeom>
          <a:ln w="38100">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96C835-C3DB-4B54-6E84-3DFBA026A010}"/>
              </a:ext>
            </a:extLst>
          </p:cNvPr>
          <p:cNvSpPr txBox="1"/>
          <p:nvPr/>
        </p:nvSpPr>
        <p:spPr>
          <a:xfrm>
            <a:off x="2001840" y="2957461"/>
            <a:ext cx="1459054"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Complement</a:t>
            </a:r>
          </a:p>
        </p:txBody>
      </p:sp>
      <p:sp>
        <p:nvSpPr>
          <p:cNvPr id="21" name="TextBox 20">
            <a:extLst>
              <a:ext uri="{FF2B5EF4-FFF2-40B4-BE49-F238E27FC236}">
                <a16:creationId xmlns:a16="http://schemas.microsoft.com/office/drawing/2014/main" id="{843C9AA3-6D97-3473-2A9D-630AEB707FFB}"/>
              </a:ext>
            </a:extLst>
          </p:cNvPr>
          <p:cNvSpPr txBox="1"/>
          <p:nvPr/>
        </p:nvSpPr>
        <p:spPr>
          <a:xfrm>
            <a:off x="3992880" y="3204223"/>
            <a:ext cx="827214"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Rotate</a:t>
            </a:r>
          </a:p>
        </p:txBody>
      </p:sp>
      <p:sp>
        <p:nvSpPr>
          <p:cNvPr id="22" name="TextBox 21">
            <a:extLst>
              <a:ext uri="{FF2B5EF4-FFF2-40B4-BE49-F238E27FC236}">
                <a16:creationId xmlns:a16="http://schemas.microsoft.com/office/drawing/2014/main" id="{005F5808-673C-2563-6935-C2B6C2DDD0CD}"/>
              </a:ext>
            </a:extLst>
          </p:cNvPr>
          <p:cNvSpPr txBox="1"/>
          <p:nvPr/>
        </p:nvSpPr>
        <p:spPr>
          <a:xfrm>
            <a:off x="628650" y="4428402"/>
            <a:ext cx="499521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Complementation and rotation affect phases only</a:t>
            </a:r>
          </a:p>
        </p:txBody>
      </p:sp>
      <p:pic>
        <p:nvPicPr>
          <p:cNvPr id="25" name="Picture 24">
            <a:extLst>
              <a:ext uri="{FF2B5EF4-FFF2-40B4-BE49-F238E27FC236}">
                <a16:creationId xmlns:a16="http://schemas.microsoft.com/office/drawing/2014/main" id="{82249693-140D-F03B-79D8-6FA2CA79AB12}"/>
              </a:ext>
            </a:extLst>
          </p:cNvPr>
          <p:cNvPicPr>
            <a:picLocks noChangeAspect="1"/>
          </p:cNvPicPr>
          <p:nvPr/>
        </p:nvPicPr>
        <p:blipFill rotWithShape="1">
          <a:blip r:embed="rId7"/>
          <a:srcRect t="15349" b="15880"/>
          <a:stretch/>
        </p:blipFill>
        <p:spPr>
          <a:xfrm>
            <a:off x="5510041" y="2461427"/>
            <a:ext cx="2940539" cy="842282"/>
          </a:xfrm>
          <a:prstGeom prst="rect">
            <a:avLst/>
          </a:prstGeom>
        </p:spPr>
      </p:pic>
      <p:pic>
        <p:nvPicPr>
          <p:cNvPr id="5" name="Picture 4">
            <a:extLst>
              <a:ext uri="{FF2B5EF4-FFF2-40B4-BE49-F238E27FC236}">
                <a16:creationId xmlns:a16="http://schemas.microsoft.com/office/drawing/2014/main" id="{8551DD15-EBA3-54EF-FE42-369A325D9C46}"/>
              </a:ext>
            </a:extLst>
          </p:cNvPr>
          <p:cNvPicPr>
            <a:picLocks noChangeAspect="1"/>
          </p:cNvPicPr>
          <p:nvPr/>
        </p:nvPicPr>
        <p:blipFill>
          <a:blip r:embed="rId8"/>
          <a:stretch>
            <a:fillRect/>
          </a:stretch>
        </p:blipFill>
        <p:spPr>
          <a:xfrm>
            <a:off x="886870" y="2486449"/>
            <a:ext cx="2702473" cy="386499"/>
          </a:xfrm>
          <a:prstGeom prst="rect">
            <a:avLst/>
          </a:prstGeom>
        </p:spPr>
      </p:pic>
      <p:pic>
        <p:nvPicPr>
          <p:cNvPr id="8" name="Picture 7">
            <a:extLst>
              <a:ext uri="{FF2B5EF4-FFF2-40B4-BE49-F238E27FC236}">
                <a16:creationId xmlns:a16="http://schemas.microsoft.com/office/drawing/2014/main" id="{911C625D-195A-148B-A091-FECF938EE09A}"/>
              </a:ext>
            </a:extLst>
          </p:cNvPr>
          <p:cNvPicPr>
            <a:picLocks noChangeAspect="1"/>
          </p:cNvPicPr>
          <p:nvPr/>
        </p:nvPicPr>
        <p:blipFill>
          <a:blip r:embed="rId9"/>
          <a:stretch>
            <a:fillRect/>
          </a:stretch>
        </p:blipFill>
        <p:spPr>
          <a:xfrm>
            <a:off x="856389" y="3989036"/>
            <a:ext cx="2882301" cy="395287"/>
          </a:xfrm>
          <a:prstGeom prst="rect">
            <a:avLst/>
          </a:prstGeom>
        </p:spPr>
      </p:pic>
      <p:pic>
        <p:nvPicPr>
          <p:cNvPr id="15" name="Picture 14">
            <a:extLst>
              <a:ext uri="{FF2B5EF4-FFF2-40B4-BE49-F238E27FC236}">
                <a16:creationId xmlns:a16="http://schemas.microsoft.com/office/drawing/2014/main" id="{FF7BB794-A9D3-A710-A474-70AD2E085E4B}"/>
              </a:ext>
            </a:extLst>
          </p:cNvPr>
          <p:cNvPicPr>
            <a:picLocks noChangeAspect="1"/>
          </p:cNvPicPr>
          <p:nvPr/>
        </p:nvPicPr>
        <p:blipFill>
          <a:blip r:embed="rId10"/>
          <a:stretch>
            <a:fillRect/>
          </a:stretch>
        </p:blipFill>
        <p:spPr>
          <a:xfrm>
            <a:off x="5603543" y="4061183"/>
            <a:ext cx="2882301" cy="395287"/>
          </a:xfrm>
          <a:prstGeom prst="rect">
            <a:avLst/>
          </a:prstGeom>
        </p:spPr>
      </p:pic>
    </p:spTree>
    <p:extLst>
      <p:ext uri="{BB962C8B-B14F-4D97-AF65-F5344CB8AC3E}">
        <p14:creationId xmlns:p14="http://schemas.microsoft.com/office/powerpoint/2010/main" val="1675609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80856-7966-1D18-BEE7-601218623AE1}"/>
              </a:ext>
            </a:extLst>
          </p:cNvPr>
          <p:cNvSpPr/>
          <p:nvPr/>
        </p:nvSpPr>
        <p:spPr>
          <a:xfrm>
            <a:off x="2686050" y="883808"/>
            <a:ext cx="3743000" cy="3946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515058"/>
            <a:ext cx="7886700" cy="584597"/>
          </a:xfrm>
        </p:spPr>
        <p:txBody>
          <a:bodyPr>
            <a:normAutofit/>
          </a:bodyPr>
          <a:lstStyle/>
          <a:p>
            <a:pPr marL="0" indent="0" algn="ctr">
              <a:buNone/>
            </a:pPr>
            <a:r>
              <a:rPr lang="en-US" dirty="0"/>
              <a:t>Example: </a:t>
            </a:r>
            <a:r>
              <a:rPr lang="en-US" b="1" i="1" dirty="0"/>
              <a:t>Standard Pattern </a:t>
            </a:r>
            <a:r>
              <a:rPr lang="en-US" b="1" dirty="0"/>
              <a:t>(7-in-12 </a:t>
            </a:r>
            <a:r>
              <a:rPr lang="en-US" dirty="0"/>
              <a:t>and</a:t>
            </a:r>
            <a:r>
              <a:rPr lang="en-US" b="1" dirty="0"/>
              <a:t> 5-in-12)</a:t>
            </a:r>
            <a:endParaRPr lang="en-US" dirty="0"/>
          </a:p>
        </p:txBody>
      </p:sp>
      <p:sp>
        <p:nvSpPr>
          <p:cNvPr id="28" name="Date Placeholder 27">
            <a:extLst>
              <a:ext uri="{FF2B5EF4-FFF2-40B4-BE49-F238E27FC236}">
                <a16:creationId xmlns:a16="http://schemas.microsoft.com/office/drawing/2014/main" id="{56556DB2-3D13-1A84-46A3-B5D47C547281}"/>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27" name="Footer Placeholder 26">
            <a:extLst>
              <a:ext uri="{FF2B5EF4-FFF2-40B4-BE49-F238E27FC236}">
                <a16:creationId xmlns:a16="http://schemas.microsoft.com/office/drawing/2014/main" id="{5579BD63-E9AB-B294-FC4A-A7FD1F1A1A49}"/>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29" name="Slide Number Placeholder 28">
            <a:extLst>
              <a:ext uri="{FF2B5EF4-FFF2-40B4-BE49-F238E27FC236}">
                <a16:creationId xmlns:a16="http://schemas.microsoft.com/office/drawing/2014/main" id="{77548818-B63B-60CD-D221-13580AF4C594}"/>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19</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1D8ED42C-B77F-A414-2F5E-CF7F8442027F}"/>
              </a:ext>
            </a:extLst>
          </p:cNvPr>
          <p:cNvPicPr>
            <a:picLocks noChangeAspect="1"/>
          </p:cNvPicPr>
          <p:nvPr/>
        </p:nvPicPr>
        <p:blipFill>
          <a:blip r:embed="rId3"/>
          <a:stretch>
            <a:fillRect/>
          </a:stretch>
        </p:blipFill>
        <p:spPr>
          <a:xfrm>
            <a:off x="2135640" y="1898578"/>
            <a:ext cx="4293410" cy="730322"/>
          </a:xfrm>
          <a:prstGeom prst="rect">
            <a:avLst/>
          </a:prstGeom>
        </p:spPr>
      </p:pic>
      <p:pic>
        <p:nvPicPr>
          <p:cNvPr id="14" name="Picture 13">
            <a:extLst>
              <a:ext uri="{FF2B5EF4-FFF2-40B4-BE49-F238E27FC236}">
                <a16:creationId xmlns:a16="http://schemas.microsoft.com/office/drawing/2014/main" id="{CCF1C8E2-D3E5-7B1E-576B-ED1F9CB6E0C8}"/>
              </a:ext>
            </a:extLst>
          </p:cNvPr>
          <p:cNvPicPr>
            <a:picLocks noChangeAspect="1"/>
          </p:cNvPicPr>
          <p:nvPr/>
        </p:nvPicPr>
        <p:blipFill>
          <a:blip r:embed="rId4"/>
          <a:stretch>
            <a:fillRect/>
          </a:stretch>
        </p:blipFill>
        <p:spPr>
          <a:xfrm>
            <a:off x="2587335" y="3908597"/>
            <a:ext cx="3756660" cy="636722"/>
          </a:xfrm>
          <a:prstGeom prst="rect">
            <a:avLst/>
          </a:prstGeom>
        </p:spPr>
      </p:pic>
      <p:pic>
        <p:nvPicPr>
          <p:cNvPr id="16" name="Picture 15">
            <a:extLst>
              <a:ext uri="{FF2B5EF4-FFF2-40B4-BE49-F238E27FC236}">
                <a16:creationId xmlns:a16="http://schemas.microsoft.com/office/drawing/2014/main" id="{EC4A0C25-1C7F-4F06-F28B-40562AFB435C}"/>
              </a:ext>
            </a:extLst>
          </p:cNvPr>
          <p:cNvPicPr>
            <a:picLocks noChangeAspect="1"/>
          </p:cNvPicPr>
          <p:nvPr/>
        </p:nvPicPr>
        <p:blipFill rotWithShape="1">
          <a:blip r:embed="rId5"/>
          <a:srcRect t="13768" b="17317"/>
          <a:stretch/>
        </p:blipFill>
        <p:spPr>
          <a:xfrm>
            <a:off x="2758075" y="883808"/>
            <a:ext cx="3509586" cy="1014771"/>
          </a:xfrm>
          <a:prstGeom prst="rect">
            <a:avLst/>
          </a:prstGeom>
        </p:spPr>
      </p:pic>
      <p:pic>
        <p:nvPicPr>
          <p:cNvPr id="18" name="Picture 17">
            <a:extLst>
              <a:ext uri="{FF2B5EF4-FFF2-40B4-BE49-F238E27FC236}">
                <a16:creationId xmlns:a16="http://schemas.microsoft.com/office/drawing/2014/main" id="{90C73156-059C-D26F-1B71-D81EAFC4837B}"/>
              </a:ext>
            </a:extLst>
          </p:cNvPr>
          <p:cNvPicPr>
            <a:picLocks noChangeAspect="1"/>
          </p:cNvPicPr>
          <p:nvPr/>
        </p:nvPicPr>
        <p:blipFill rotWithShape="1">
          <a:blip r:embed="rId6"/>
          <a:srcRect t="12640" b="14989"/>
          <a:stretch/>
        </p:blipFill>
        <p:spPr>
          <a:xfrm>
            <a:off x="2724902" y="2844027"/>
            <a:ext cx="3568718" cy="1083603"/>
          </a:xfrm>
          <a:prstGeom prst="rect">
            <a:avLst/>
          </a:prstGeom>
        </p:spPr>
      </p:pic>
      <p:sp>
        <p:nvSpPr>
          <p:cNvPr id="25" name="Freeform 24">
            <a:extLst>
              <a:ext uri="{FF2B5EF4-FFF2-40B4-BE49-F238E27FC236}">
                <a16:creationId xmlns:a16="http://schemas.microsoft.com/office/drawing/2014/main" id="{B3E0FBF7-7BF4-9AF3-8CA3-02B90ADC4D81}"/>
              </a:ext>
            </a:extLst>
          </p:cNvPr>
          <p:cNvSpPr/>
          <p:nvPr/>
        </p:nvSpPr>
        <p:spPr>
          <a:xfrm>
            <a:off x="6294121" y="2301240"/>
            <a:ext cx="627157" cy="1981510"/>
          </a:xfrm>
          <a:custGeom>
            <a:avLst/>
            <a:gdLst>
              <a:gd name="connsiteX0" fmla="*/ 294640 w 836209"/>
              <a:gd name="connsiteY0" fmla="*/ 0 h 2306320"/>
              <a:gd name="connsiteX1" fmla="*/ 792480 w 836209"/>
              <a:gd name="connsiteY1" fmla="*/ 619760 h 2306320"/>
              <a:gd name="connsiteX2" fmla="*/ 721360 w 836209"/>
              <a:gd name="connsiteY2" fmla="*/ 1666240 h 2306320"/>
              <a:gd name="connsiteX3" fmla="*/ 0 w 836209"/>
              <a:gd name="connsiteY3" fmla="*/ 2306320 h 2306320"/>
            </a:gdLst>
            <a:ahLst/>
            <a:cxnLst>
              <a:cxn ang="0">
                <a:pos x="connsiteX0" y="connsiteY0"/>
              </a:cxn>
              <a:cxn ang="0">
                <a:pos x="connsiteX1" y="connsiteY1"/>
              </a:cxn>
              <a:cxn ang="0">
                <a:pos x="connsiteX2" y="connsiteY2"/>
              </a:cxn>
              <a:cxn ang="0">
                <a:pos x="connsiteX3" y="connsiteY3"/>
              </a:cxn>
            </a:cxnLst>
            <a:rect l="l" t="t" r="r" b="b"/>
            <a:pathLst>
              <a:path w="836209" h="2306320">
                <a:moveTo>
                  <a:pt x="294640" y="0"/>
                </a:moveTo>
                <a:cubicBezTo>
                  <a:pt x="508000" y="171026"/>
                  <a:pt x="721360" y="342053"/>
                  <a:pt x="792480" y="619760"/>
                </a:cubicBezTo>
                <a:cubicBezTo>
                  <a:pt x="863600" y="897467"/>
                  <a:pt x="853440" y="1385147"/>
                  <a:pt x="721360" y="1666240"/>
                </a:cubicBezTo>
                <a:cubicBezTo>
                  <a:pt x="589280" y="1947333"/>
                  <a:pt x="294640" y="2126826"/>
                  <a:pt x="0" y="2306320"/>
                </a:cubicBezTo>
              </a:path>
            </a:pathLst>
          </a:custGeom>
          <a:noFill/>
          <a:ln w="31750">
            <a:solidFill>
              <a:srgbClr val="004DC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26" name="TextBox 25">
            <a:extLst>
              <a:ext uri="{FF2B5EF4-FFF2-40B4-BE49-F238E27FC236}">
                <a16:creationId xmlns:a16="http://schemas.microsoft.com/office/drawing/2014/main" id="{ED2901A0-15B1-1684-498C-D9C378E05934}"/>
              </a:ext>
            </a:extLst>
          </p:cNvPr>
          <p:cNvSpPr txBox="1"/>
          <p:nvPr/>
        </p:nvSpPr>
        <p:spPr>
          <a:xfrm>
            <a:off x="6921278" y="2808767"/>
            <a:ext cx="1396536" cy="646331"/>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Rotated </a:t>
            </a:r>
          </a:p>
          <a:p>
            <a:pPr algn="l"/>
            <a:r>
              <a:rPr lang="en-US" sz="1800" dirty="0">
                <a:solidFill>
                  <a:srgbClr val="004DC1"/>
                </a:solidFill>
                <a:latin typeface="Calisto MT" panose="02040603050505030304" pitchFamily="18" charset="77"/>
                <a:cs typeface="Calibri" panose="020F0502020204030204" pitchFamily="34" charset="0"/>
              </a:rPr>
              <a:t>complement</a:t>
            </a:r>
          </a:p>
        </p:txBody>
      </p:sp>
      <p:pic>
        <p:nvPicPr>
          <p:cNvPr id="6" name="Picture 5">
            <a:extLst>
              <a:ext uri="{FF2B5EF4-FFF2-40B4-BE49-F238E27FC236}">
                <a16:creationId xmlns:a16="http://schemas.microsoft.com/office/drawing/2014/main" id="{5847CA9C-EE7F-D4ED-74D9-A4B6438640B2}"/>
              </a:ext>
            </a:extLst>
          </p:cNvPr>
          <p:cNvPicPr>
            <a:picLocks noChangeAspect="1"/>
          </p:cNvPicPr>
          <p:nvPr/>
        </p:nvPicPr>
        <p:blipFill>
          <a:blip r:embed="rId7"/>
          <a:stretch>
            <a:fillRect/>
          </a:stretch>
        </p:blipFill>
        <p:spPr>
          <a:xfrm>
            <a:off x="2864476" y="2524455"/>
            <a:ext cx="3288927" cy="319572"/>
          </a:xfrm>
          <a:prstGeom prst="rect">
            <a:avLst/>
          </a:prstGeom>
        </p:spPr>
      </p:pic>
      <p:pic>
        <p:nvPicPr>
          <p:cNvPr id="8" name="Picture 7">
            <a:extLst>
              <a:ext uri="{FF2B5EF4-FFF2-40B4-BE49-F238E27FC236}">
                <a16:creationId xmlns:a16="http://schemas.microsoft.com/office/drawing/2014/main" id="{5F8B7EA3-3A42-AAC6-0A7F-B10F2613AB9A}"/>
              </a:ext>
            </a:extLst>
          </p:cNvPr>
          <p:cNvPicPr>
            <a:picLocks noChangeAspect="1"/>
          </p:cNvPicPr>
          <p:nvPr/>
        </p:nvPicPr>
        <p:blipFill>
          <a:blip r:embed="rId8"/>
          <a:stretch>
            <a:fillRect/>
          </a:stretch>
        </p:blipFill>
        <p:spPr>
          <a:xfrm>
            <a:off x="2940811" y="4499632"/>
            <a:ext cx="3402404" cy="330598"/>
          </a:xfrm>
          <a:prstGeom prst="rect">
            <a:avLst/>
          </a:prstGeom>
        </p:spPr>
      </p:pic>
    </p:spTree>
    <p:extLst>
      <p:ext uri="{BB962C8B-B14F-4D97-AF65-F5344CB8AC3E}">
        <p14:creationId xmlns:p14="http://schemas.microsoft.com/office/powerpoint/2010/main" val="320397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5E8E-AEB5-A852-508B-8B0B40ED6A0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3A6E205-1E8D-5A94-75D1-7C48DB3786AF}"/>
              </a:ext>
            </a:extLst>
          </p:cNvPr>
          <p:cNvSpPr>
            <a:spLocks noGrp="1"/>
          </p:cNvSpPr>
          <p:nvPr>
            <p:ph idx="1"/>
          </p:nvPr>
        </p:nvSpPr>
        <p:spPr>
          <a:xfrm>
            <a:off x="628650" y="487107"/>
            <a:ext cx="7886700" cy="1139562"/>
          </a:xfrm>
        </p:spPr>
        <p:txBody>
          <a:bodyPr/>
          <a:lstStyle/>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F18ACDAD-4589-8570-BFD5-344EA3E4790B}"/>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01A05BD6-7D3B-B3A2-2231-CD6DC755F87A}"/>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7B381BD4-908D-4355-3A5D-F877FAA5BD42}"/>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a:t>
            </a:fld>
            <a:endParaRPr lang="en-US" dirty="0">
              <a:latin typeface="Calisto MT" panose="02040603050505030304" pitchFamily="18" charset="77"/>
            </a:endParaRPr>
          </a:p>
        </p:txBody>
      </p:sp>
      <p:sp>
        <p:nvSpPr>
          <p:cNvPr id="10" name="TextBox 9">
            <a:extLst>
              <a:ext uri="{FF2B5EF4-FFF2-40B4-BE49-F238E27FC236}">
                <a16:creationId xmlns:a16="http://schemas.microsoft.com/office/drawing/2014/main" id="{102A5B77-727B-D56F-90D7-ED35B5F06044}"/>
              </a:ext>
            </a:extLst>
          </p:cNvPr>
          <p:cNvSpPr txBox="1"/>
          <p:nvPr/>
        </p:nvSpPr>
        <p:spPr>
          <a:xfrm>
            <a:off x="1853966" y="615142"/>
            <a:ext cx="7105475" cy="2954655"/>
          </a:xfrm>
          <a:prstGeom prst="rect">
            <a:avLst/>
          </a:prstGeom>
          <a:noFill/>
        </p:spPr>
        <p:txBody>
          <a:bodyPr wrap="square" rtlCol="0">
            <a:spAutoFit/>
          </a:bodyPr>
          <a:lstStyle/>
          <a:p>
            <a:pPr marL="342900" indent="-342900">
              <a:spcAft>
                <a:spcPts val="1200"/>
              </a:spcAft>
              <a:buAutoNum type="arabicParenR"/>
            </a:pPr>
            <a:r>
              <a:rPr lang="en-US" dirty="0"/>
              <a:t>Meter vs. entrainment</a:t>
            </a:r>
          </a:p>
          <a:p>
            <a:pPr marL="342900" indent="-342900">
              <a:spcAft>
                <a:spcPts val="1200"/>
              </a:spcAft>
              <a:buAutoNum type="arabicParenR"/>
            </a:pPr>
            <a:r>
              <a:rPr lang="en-US" dirty="0">
                <a:solidFill>
                  <a:schemeClr val="accent1"/>
                </a:solidFill>
              </a:rPr>
              <a:t>Fourier analysis of rhythms</a:t>
            </a:r>
          </a:p>
          <a:p>
            <a:pPr marL="342900" indent="-342900">
              <a:spcAft>
                <a:spcPts val="1200"/>
              </a:spcAft>
              <a:buAutoNum type="arabicParenR"/>
            </a:pPr>
            <a:r>
              <a:rPr lang="en-US" dirty="0">
                <a:solidFill>
                  <a:schemeClr val="accent1"/>
                </a:solidFill>
              </a:rPr>
              <a:t>Maximal evenness and rhythmic qualities</a:t>
            </a:r>
          </a:p>
          <a:p>
            <a:pPr marL="342900" indent="-342900">
              <a:spcAft>
                <a:spcPts val="1200"/>
              </a:spcAft>
              <a:buAutoNum type="arabicParenR"/>
            </a:pPr>
            <a:r>
              <a:rPr lang="en-US" dirty="0">
                <a:solidFill>
                  <a:srgbClr val="C00000"/>
                </a:solidFill>
              </a:rPr>
              <a:t>Corpus analysis: ragtime rhythm</a:t>
            </a:r>
          </a:p>
          <a:p>
            <a:pPr marL="342900" indent="-342900">
              <a:spcAft>
                <a:spcPts val="1200"/>
              </a:spcAft>
              <a:buAutoNum type="arabicParenR"/>
            </a:pPr>
            <a:r>
              <a:rPr lang="en-US" dirty="0">
                <a:solidFill>
                  <a:schemeClr val="accent1"/>
                </a:solidFill>
              </a:rPr>
              <a:t>Coherence (Fourier coefficient products)</a:t>
            </a:r>
          </a:p>
          <a:p>
            <a:pPr marL="342900" indent="-342900">
              <a:spcAft>
                <a:spcPts val="1200"/>
              </a:spcAft>
              <a:buAutoNum type="arabicParenR"/>
            </a:pPr>
            <a:r>
              <a:rPr lang="en-US" dirty="0">
                <a:solidFill>
                  <a:srgbClr val="C00000"/>
                </a:solidFill>
              </a:rPr>
              <a:t>Analysis: Adowa master drum performance</a:t>
            </a:r>
          </a:p>
          <a:p>
            <a:pPr marL="342900" indent="-342900">
              <a:spcAft>
                <a:spcPts val="1200"/>
              </a:spcAft>
              <a:buAutoNum type="arabicParenR"/>
            </a:pPr>
            <a:r>
              <a:rPr lang="en-US" dirty="0">
                <a:solidFill>
                  <a:srgbClr val="C00000"/>
                </a:solidFill>
              </a:rPr>
              <a:t>Corpus analysis: Arabic </a:t>
            </a:r>
            <a:r>
              <a:rPr lang="en-US" i="1" dirty="0" err="1">
                <a:solidFill>
                  <a:srgbClr val="C00000"/>
                </a:solidFill>
              </a:rPr>
              <a:t>Iqa’at</a:t>
            </a:r>
            <a:endParaRPr lang="en-US" dirty="0">
              <a:solidFill>
                <a:srgbClr val="C00000"/>
              </a:solidFill>
            </a:endParaRPr>
          </a:p>
        </p:txBody>
      </p:sp>
    </p:spTree>
    <p:extLst>
      <p:ext uri="{BB962C8B-B14F-4D97-AF65-F5344CB8AC3E}">
        <p14:creationId xmlns:p14="http://schemas.microsoft.com/office/powerpoint/2010/main" val="315039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F878E51-01B3-5543-388D-F7AA19EF2F49}"/>
              </a:ext>
            </a:extLst>
          </p:cNvPr>
          <p:cNvSpPr/>
          <p:nvPr/>
        </p:nvSpPr>
        <p:spPr>
          <a:xfrm>
            <a:off x="3099316" y="1461366"/>
            <a:ext cx="3933944" cy="234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dirty="0"/>
              <a:t>Spectrum of a maximally even rhythm </a:t>
            </a:r>
          </a:p>
        </p:txBody>
      </p:sp>
      <p:sp>
        <p:nvSpPr>
          <p:cNvPr id="21" name="Content Placeholder 20">
            <a:extLst>
              <a:ext uri="{FF2B5EF4-FFF2-40B4-BE49-F238E27FC236}">
                <a16:creationId xmlns:a16="http://schemas.microsoft.com/office/drawing/2014/main" id="{5DD6D952-500A-7224-3F20-2E7F21950FC1}"/>
              </a:ext>
            </a:extLst>
          </p:cNvPr>
          <p:cNvSpPr>
            <a:spLocks noGrp="1"/>
          </p:cNvSpPr>
          <p:nvPr>
            <p:ph idx="1"/>
          </p:nvPr>
        </p:nvSpPr>
        <p:spPr>
          <a:xfrm>
            <a:off x="628650" y="474064"/>
            <a:ext cx="7886700" cy="438395"/>
          </a:xfrm>
        </p:spPr>
        <p:txBody>
          <a:bodyPr/>
          <a:lstStyle/>
          <a:p>
            <a:pPr marL="0" indent="0" algn="ctr">
              <a:buNone/>
            </a:pPr>
            <a:r>
              <a:rPr lang="en-US" dirty="0"/>
              <a:t>Maximally even rhythms emphasize a single frequency</a:t>
            </a:r>
          </a:p>
        </p:txBody>
      </p:sp>
      <p:sp>
        <p:nvSpPr>
          <p:cNvPr id="15" name="Date Placeholder 14">
            <a:extLst>
              <a:ext uri="{FF2B5EF4-FFF2-40B4-BE49-F238E27FC236}">
                <a16:creationId xmlns:a16="http://schemas.microsoft.com/office/drawing/2014/main" id="{D3EDF91E-E88A-4336-6C57-13084C6B0209}"/>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14" name="Footer Placeholder 13">
            <a:extLst>
              <a:ext uri="{FF2B5EF4-FFF2-40B4-BE49-F238E27FC236}">
                <a16:creationId xmlns:a16="http://schemas.microsoft.com/office/drawing/2014/main" id="{B674E44D-F44E-F399-C03C-4A8C9D81E710}"/>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16" name="Slide Number Placeholder 15">
            <a:extLst>
              <a:ext uri="{FF2B5EF4-FFF2-40B4-BE49-F238E27FC236}">
                <a16:creationId xmlns:a16="http://schemas.microsoft.com/office/drawing/2014/main" id="{39D07B0D-D653-7D14-D73F-42CA2245383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20</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9C6696A8-5B51-962D-C73D-1A9D5962E102}"/>
              </a:ext>
            </a:extLst>
          </p:cNvPr>
          <p:cNvPicPr>
            <a:picLocks noChangeAspect="1"/>
          </p:cNvPicPr>
          <p:nvPr/>
        </p:nvPicPr>
        <p:blipFill rotWithShape="1">
          <a:blip r:embed="rId3"/>
          <a:srcRect l="818" t="2823" r="1140" b="2934"/>
          <a:stretch/>
        </p:blipFill>
        <p:spPr>
          <a:xfrm>
            <a:off x="3318163" y="1592119"/>
            <a:ext cx="3380510" cy="1956932"/>
          </a:xfrm>
          <a:prstGeom prst="rect">
            <a:avLst/>
          </a:prstGeom>
        </p:spPr>
      </p:pic>
      <p:cxnSp>
        <p:nvCxnSpPr>
          <p:cNvPr id="6" name="Straight Arrow Connector 5">
            <a:extLst>
              <a:ext uri="{FF2B5EF4-FFF2-40B4-BE49-F238E27FC236}">
                <a16:creationId xmlns:a16="http://schemas.microsoft.com/office/drawing/2014/main" id="{FFB84721-78A6-0FDA-13C0-1850B7907BB8}"/>
              </a:ext>
            </a:extLst>
          </p:cNvPr>
          <p:cNvCxnSpPr>
            <a:cxnSpLocks/>
          </p:cNvCxnSpPr>
          <p:nvPr/>
        </p:nvCxnSpPr>
        <p:spPr>
          <a:xfrm>
            <a:off x="5859780" y="1318030"/>
            <a:ext cx="0" cy="396471"/>
          </a:xfrm>
          <a:prstGeom prst="straightConnector1">
            <a:avLst/>
          </a:prstGeom>
          <a:ln w="3810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4F09E1-68D8-F83B-7540-A79662CD0214}"/>
              </a:ext>
            </a:extLst>
          </p:cNvPr>
          <p:cNvSpPr txBox="1"/>
          <p:nvPr/>
        </p:nvSpPr>
        <p:spPr>
          <a:xfrm>
            <a:off x="4409762" y="971781"/>
            <a:ext cx="4167872"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High value at principal periodicity (</a:t>
            </a:r>
            <a:r>
              <a:rPr lang="en-US" sz="1800" dirty="0">
                <a:solidFill>
                  <a:srgbClr val="7030A0"/>
                </a:solidFill>
                <a:latin typeface="Helsinki Text Std" panose="02000400000000000000" pitchFamily="2" charset="77"/>
                <a:cs typeface="Calibri" panose="020F0502020204030204" pitchFamily="34" charset="0"/>
              </a:rPr>
              <a:t>w.</a:t>
            </a:r>
            <a:r>
              <a:rPr lang="en-US" sz="1800" dirty="0">
                <a:solidFill>
                  <a:srgbClr val="7030A0"/>
                </a:solidFill>
                <a:latin typeface="Calisto MT" panose="02040603050505030304" pitchFamily="18" charset="77"/>
                <a:cs typeface="Calibri" panose="020F0502020204030204" pitchFamily="34" charset="0"/>
              </a:rPr>
              <a:t>/5) </a:t>
            </a:r>
          </a:p>
        </p:txBody>
      </p:sp>
      <p:cxnSp>
        <p:nvCxnSpPr>
          <p:cNvPr id="9" name="Straight Arrow Connector 8">
            <a:extLst>
              <a:ext uri="{FF2B5EF4-FFF2-40B4-BE49-F238E27FC236}">
                <a16:creationId xmlns:a16="http://schemas.microsoft.com/office/drawing/2014/main" id="{B7DD3845-C076-602C-9B81-6EE1A057B98E}"/>
              </a:ext>
            </a:extLst>
          </p:cNvPr>
          <p:cNvCxnSpPr>
            <a:cxnSpLocks/>
          </p:cNvCxnSpPr>
          <p:nvPr/>
        </p:nvCxnSpPr>
        <p:spPr>
          <a:xfrm>
            <a:off x="6362700" y="1767609"/>
            <a:ext cx="0" cy="71628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0DBA9FB-1C88-8A99-1CD1-4339340D0B14}"/>
              </a:ext>
            </a:extLst>
          </p:cNvPr>
          <p:cNvCxnSpPr>
            <a:cxnSpLocks/>
          </p:cNvCxnSpPr>
          <p:nvPr/>
        </p:nvCxnSpPr>
        <p:spPr>
          <a:xfrm>
            <a:off x="5326380" y="1767609"/>
            <a:ext cx="0" cy="71628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8C8718-538D-DEB1-92E0-8649AFD3BEB4}"/>
              </a:ext>
            </a:extLst>
          </p:cNvPr>
          <p:cNvSpPr txBox="1"/>
          <p:nvPr/>
        </p:nvSpPr>
        <p:spPr>
          <a:xfrm>
            <a:off x="6490022" y="1852148"/>
            <a:ext cx="2284409" cy="646331"/>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Low values at nearby periodicities  </a:t>
            </a:r>
          </a:p>
        </p:txBody>
      </p:sp>
      <p:sp>
        <p:nvSpPr>
          <p:cNvPr id="12" name="TextBox 11">
            <a:extLst>
              <a:ext uri="{FF2B5EF4-FFF2-40B4-BE49-F238E27FC236}">
                <a16:creationId xmlns:a16="http://schemas.microsoft.com/office/drawing/2014/main" id="{0B231245-95E0-F33F-64AD-5735767F738D}"/>
              </a:ext>
            </a:extLst>
          </p:cNvPr>
          <p:cNvSpPr txBox="1"/>
          <p:nvPr/>
        </p:nvSpPr>
        <p:spPr>
          <a:xfrm>
            <a:off x="-315871" y="1516265"/>
            <a:ext cx="3255785" cy="2339102"/>
          </a:xfrm>
          <a:prstGeom prst="rect">
            <a:avLst/>
          </a:prstGeom>
          <a:noFill/>
        </p:spPr>
        <p:txBody>
          <a:bodyPr wrap="square" rtlCol="0">
            <a:spAutoFit/>
          </a:bodyPr>
          <a:lstStyle/>
          <a:p>
            <a:pPr algn="r"/>
            <a:r>
              <a:rPr lang="en-US" sz="1800" dirty="0">
                <a:latin typeface="Calisto MT" panose="02040603050505030304" pitchFamily="18" charset="77"/>
                <a:cs typeface="Calibri" panose="020F0502020204030204" pitchFamily="34" charset="0"/>
              </a:rPr>
              <a:t>Rhythmic spectrum for the standard pattern: </a:t>
            </a:r>
          </a:p>
          <a:p>
            <a:pPr algn="r">
              <a:spcBef>
                <a:spcPts val="1200"/>
              </a:spcBef>
            </a:pPr>
            <a:r>
              <a:rPr lang="en-US" sz="1800" dirty="0">
                <a:latin typeface="Helsinki Text Std" panose="02000400000000000000" pitchFamily="2" charset="77"/>
                <a:cs typeface="Calibri" panose="020F0502020204030204" pitchFamily="34" charset="0"/>
              </a:rPr>
              <a:t>q  q  eq  q  q  e</a:t>
            </a:r>
          </a:p>
          <a:p>
            <a:pPr algn="r"/>
            <a:endParaRPr lang="en-US" sz="1800" dirty="0">
              <a:latin typeface="Calisto MT" panose="02040603050505030304" pitchFamily="18" charset="77"/>
              <a:cs typeface="Calibri" panose="020F0502020204030204" pitchFamily="34" charset="0"/>
            </a:endParaRPr>
          </a:p>
          <a:p>
            <a:pPr algn="r"/>
            <a:r>
              <a:rPr lang="en-US" sz="1800" dirty="0">
                <a:latin typeface="Calisto MT" panose="02040603050505030304" pitchFamily="18" charset="77"/>
                <a:cs typeface="Calibri" panose="020F0502020204030204" pitchFamily="34" charset="0"/>
              </a:rPr>
              <a:t>Or its complement: </a:t>
            </a:r>
          </a:p>
          <a:p>
            <a:pPr algn="r">
              <a:spcBef>
                <a:spcPts val="1200"/>
              </a:spcBef>
            </a:pPr>
            <a:r>
              <a:rPr lang="en-US" sz="1800" dirty="0">
                <a:latin typeface="Helsinki Text Std" panose="02000400000000000000" pitchFamily="2" charset="77"/>
                <a:cs typeface="Calibri" panose="020F0502020204030204" pitchFamily="34" charset="0"/>
              </a:rPr>
              <a:t>q  q  q.   q  q.   . </a:t>
            </a:r>
          </a:p>
          <a:p>
            <a:pPr algn="r"/>
            <a:endParaRPr lang="en-US" sz="1800" dirty="0">
              <a:latin typeface="Helsinki Text Std" panose="02000400000000000000" pitchFamily="2" charset="77"/>
              <a:cs typeface="Calibri" panose="020F0502020204030204" pitchFamily="34" charset="0"/>
            </a:endParaRPr>
          </a:p>
        </p:txBody>
      </p:sp>
      <p:sp>
        <p:nvSpPr>
          <p:cNvPr id="4" name="TextBox 3">
            <a:extLst>
              <a:ext uri="{FF2B5EF4-FFF2-40B4-BE49-F238E27FC236}">
                <a16:creationId xmlns:a16="http://schemas.microsoft.com/office/drawing/2014/main" id="{BAB087B8-F662-1B13-2A49-FD96A30898CB}"/>
              </a:ext>
            </a:extLst>
          </p:cNvPr>
          <p:cNvSpPr txBox="1"/>
          <p:nvPr/>
        </p:nvSpPr>
        <p:spPr>
          <a:xfrm>
            <a:off x="6115051" y="3789288"/>
            <a:ext cx="2964442"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N.B.: Periodicities are the reciprocals of frequencies</a:t>
            </a:r>
          </a:p>
        </p:txBody>
      </p:sp>
      <p:sp>
        <p:nvSpPr>
          <p:cNvPr id="8" name="TextBox 7">
            <a:extLst>
              <a:ext uri="{FF2B5EF4-FFF2-40B4-BE49-F238E27FC236}">
                <a16:creationId xmlns:a16="http://schemas.microsoft.com/office/drawing/2014/main" id="{182A3AAE-1FFD-4D1A-41D0-4B50B611EA48}"/>
              </a:ext>
            </a:extLst>
          </p:cNvPr>
          <p:cNvSpPr txBox="1"/>
          <p:nvPr/>
        </p:nvSpPr>
        <p:spPr>
          <a:xfrm rot="16200000">
            <a:off x="2777275" y="2433251"/>
            <a:ext cx="898003" cy="276999"/>
          </a:xfrm>
          <a:prstGeom prst="rect">
            <a:avLst/>
          </a:prstGeom>
          <a:noFill/>
        </p:spPr>
        <p:txBody>
          <a:bodyPr wrap="none" rtlCol="0">
            <a:spAutoFit/>
          </a:bodyPr>
          <a:lstStyle/>
          <a:p>
            <a:pPr algn="l"/>
            <a:r>
              <a:rPr lang="en-US" sz="1200" dirty="0">
                <a:latin typeface="Calisto MT" panose="02040603050505030304" pitchFamily="18" charset="77"/>
                <a:cs typeface="Calibri" panose="020F0502020204030204" pitchFamily="34" charset="0"/>
              </a:rPr>
              <a:t>Magnitude</a:t>
            </a:r>
          </a:p>
        </p:txBody>
      </p:sp>
      <p:sp>
        <p:nvSpPr>
          <p:cNvPr id="13" name="TextBox 12">
            <a:extLst>
              <a:ext uri="{FF2B5EF4-FFF2-40B4-BE49-F238E27FC236}">
                <a16:creationId xmlns:a16="http://schemas.microsoft.com/office/drawing/2014/main" id="{6EBA6A93-1B1A-6082-D6B4-B7945A11CB63}"/>
              </a:ext>
            </a:extLst>
          </p:cNvPr>
          <p:cNvSpPr txBox="1"/>
          <p:nvPr/>
        </p:nvSpPr>
        <p:spPr>
          <a:xfrm>
            <a:off x="4450922" y="3549051"/>
            <a:ext cx="1340432" cy="276999"/>
          </a:xfrm>
          <a:prstGeom prst="rect">
            <a:avLst/>
          </a:prstGeom>
          <a:noFill/>
        </p:spPr>
        <p:txBody>
          <a:bodyPr wrap="none" rtlCol="0">
            <a:spAutoFit/>
          </a:bodyPr>
          <a:lstStyle/>
          <a:p>
            <a:pPr algn="l"/>
            <a:r>
              <a:rPr lang="en-US" sz="1200" dirty="0">
                <a:latin typeface="Calisto MT" panose="02040603050505030304" pitchFamily="18" charset="77"/>
                <a:cs typeface="Calibri" panose="020F0502020204030204" pitchFamily="34" charset="0"/>
              </a:rPr>
              <a:t>Frequency (/12</a:t>
            </a:r>
            <a:r>
              <a:rPr lang="en-US" sz="1200" dirty="0">
                <a:latin typeface="Helsinki Text Std" panose="02000400000000000000" pitchFamily="2" charset="77"/>
                <a:cs typeface="Calibri" panose="020F0502020204030204" pitchFamily="34" charset="0"/>
              </a:rPr>
              <a:t>e</a:t>
            </a:r>
            <a:r>
              <a:rPr lang="en-US" sz="1200" dirty="0">
                <a:latin typeface="Calisto MT" panose="02040603050505030304" pitchFamily="18" charset="77"/>
                <a:cs typeface="Calibri" panose="020F0502020204030204" pitchFamily="34" charset="0"/>
              </a:rPr>
              <a:t>)</a:t>
            </a:r>
          </a:p>
        </p:txBody>
      </p:sp>
      <p:sp>
        <p:nvSpPr>
          <p:cNvPr id="17" name="TextBox 16">
            <a:extLst>
              <a:ext uri="{FF2B5EF4-FFF2-40B4-BE49-F238E27FC236}">
                <a16:creationId xmlns:a16="http://schemas.microsoft.com/office/drawing/2014/main" id="{01F5C049-9056-A063-2E34-EA8A4B18CFC6}"/>
              </a:ext>
            </a:extLst>
          </p:cNvPr>
          <p:cNvSpPr txBox="1"/>
          <p:nvPr/>
        </p:nvSpPr>
        <p:spPr>
          <a:xfrm>
            <a:off x="4464526" y="1461365"/>
            <a:ext cx="1267931" cy="369332"/>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a:t>
            </a:r>
            <a:r>
              <a:rPr lang="en-US" sz="1800" dirty="0">
                <a:solidFill>
                  <a:srgbClr val="C00000"/>
                </a:solidFill>
                <a:latin typeface="Helsinki Text Std" panose="02000400000000000000" pitchFamily="2" charset="77"/>
                <a:cs typeface="Calibri" panose="020F0502020204030204" pitchFamily="34" charset="0"/>
              </a:rPr>
              <a:t>w.</a:t>
            </a:r>
            <a:r>
              <a:rPr lang="en-US" sz="1800" dirty="0">
                <a:solidFill>
                  <a:srgbClr val="C00000"/>
                </a:solidFill>
                <a:latin typeface="Calisto MT" panose="02040603050505030304" pitchFamily="18" charset="77"/>
                <a:cs typeface="Calibri" panose="020F0502020204030204" pitchFamily="34" charset="0"/>
              </a:rPr>
              <a:t>/4 = </a:t>
            </a:r>
            <a:r>
              <a:rPr lang="en-US" sz="1800" dirty="0">
                <a:solidFill>
                  <a:srgbClr val="C00000"/>
                </a:solidFill>
                <a:latin typeface="Helsinki Text Std" panose="02000400000000000000" pitchFamily="2" charset="77"/>
                <a:cs typeface="Calibri" panose="020F0502020204030204" pitchFamily="34" charset="0"/>
              </a:rPr>
              <a:t>q.</a:t>
            </a:r>
            <a:r>
              <a:rPr lang="en-US" sz="1800" dirty="0">
                <a:solidFill>
                  <a:srgbClr val="C00000"/>
                </a:solidFill>
                <a:latin typeface="Calisto MT" panose="02040603050505030304" pitchFamily="18" charset="77"/>
                <a:cs typeface="Calibri" panose="020F0502020204030204" pitchFamily="34" charset="0"/>
              </a:rPr>
              <a:t> )  </a:t>
            </a:r>
          </a:p>
        </p:txBody>
      </p:sp>
      <p:sp>
        <p:nvSpPr>
          <p:cNvPr id="18" name="TextBox 17">
            <a:extLst>
              <a:ext uri="{FF2B5EF4-FFF2-40B4-BE49-F238E27FC236}">
                <a16:creationId xmlns:a16="http://schemas.microsoft.com/office/drawing/2014/main" id="{A69F0F53-6FC6-3F6C-2B04-73DE4E094D70}"/>
              </a:ext>
            </a:extLst>
          </p:cNvPr>
          <p:cNvSpPr txBox="1"/>
          <p:nvPr/>
        </p:nvSpPr>
        <p:spPr>
          <a:xfrm>
            <a:off x="6091395" y="1445495"/>
            <a:ext cx="1333063" cy="369332"/>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a:t>
            </a:r>
            <a:r>
              <a:rPr lang="en-US" sz="1800" dirty="0">
                <a:solidFill>
                  <a:srgbClr val="C00000"/>
                </a:solidFill>
                <a:latin typeface="Helsinki Text Std" panose="02000400000000000000" pitchFamily="2" charset="77"/>
                <a:cs typeface="Calibri" panose="020F0502020204030204" pitchFamily="34" charset="0"/>
              </a:rPr>
              <a:t>w.</a:t>
            </a:r>
            <a:r>
              <a:rPr lang="en-US" sz="1800" dirty="0">
                <a:solidFill>
                  <a:srgbClr val="C00000"/>
                </a:solidFill>
                <a:latin typeface="Calisto MT" panose="02040603050505030304" pitchFamily="18" charset="77"/>
                <a:cs typeface="Calibri" panose="020F0502020204030204" pitchFamily="34" charset="0"/>
              </a:rPr>
              <a:t>/6 = </a:t>
            </a:r>
            <a:r>
              <a:rPr lang="en-US" sz="1800" dirty="0">
                <a:solidFill>
                  <a:srgbClr val="C00000"/>
                </a:solidFill>
                <a:latin typeface="Helsinki Text Std" panose="02000400000000000000" pitchFamily="2" charset="77"/>
                <a:cs typeface="Calibri" panose="020F0502020204030204" pitchFamily="34" charset="0"/>
              </a:rPr>
              <a:t>q</a:t>
            </a:r>
            <a:r>
              <a:rPr lang="en-US" sz="1800" dirty="0">
                <a:solidFill>
                  <a:srgbClr val="C00000"/>
                </a:solidFill>
                <a:latin typeface="Calisto MT" panose="02040603050505030304" pitchFamily="18" charset="77"/>
                <a:cs typeface="Calibri" panose="020F0502020204030204" pitchFamily="34" charset="0"/>
              </a:rPr>
              <a:t> )  </a:t>
            </a:r>
          </a:p>
        </p:txBody>
      </p:sp>
      <p:cxnSp>
        <p:nvCxnSpPr>
          <p:cNvPr id="3" name="Straight Arrow Connector 2">
            <a:extLst>
              <a:ext uri="{FF2B5EF4-FFF2-40B4-BE49-F238E27FC236}">
                <a16:creationId xmlns:a16="http://schemas.microsoft.com/office/drawing/2014/main" id="{D33B73C1-198D-C3AF-CA1E-06093325AF5B}"/>
              </a:ext>
            </a:extLst>
          </p:cNvPr>
          <p:cNvCxnSpPr>
            <a:cxnSpLocks/>
          </p:cNvCxnSpPr>
          <p:nvPr/>
        </p:nvCxnSpPr>
        <p:spPr>
          <a:xfrm>
            <a:off x="3802089" y="2475395"/>
            <a:ext cx="0" cy="71628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F504F13-405F-2A83-AD22-2576EA5EE4CA}"/>
              </a:ext>
            </a:extLst>
          </p:cNvPr>
          <p:cNvSpPr txBox="1"/>
          <p:nvPr/>
        </p:nvSpPr>
        <p:spPr>
          <a:xfrm>
            <a:off x="3506363" y="1837752"/>
            <a:ext cx="1568142" cy="646331"/>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Especially low value at 1</a:t>
            </a:r>
          </a:p>
        </p:txBody>
      </p:sp>
      <p:pic>
        <p:nvPicPr>
          <p:cNvPr id="23" name="Picture 22">
            <a:extLst>
              <a:ext uri="{FF2B5EF4-FFF2-40B4-BE49-F238E27FC236}">
                <a16:creationId xmlns:a16="http://schemas.microsoft.com/office/drawing/2014/main" id="{5895F329-DC3A-CE95-3FC6-A17B08C0A70D}"/>
              </a:ext>
            </a:extLst>
          </p:cNvPr>
          <p:cNvPicPr>
            <a:picLocks noChangeAspect="1"/>
          </p:cNvPicPr>
          <p:nvPr/>
        </p:nvPicPr>
        <p:blipFill>
          <a:blip r:embed="rId4"/>
          <a:stretch>
            <a:fillRect/>
          </a:stretch>
        </p:blipFill>
        <p:spPr>
          <a:xfrm>
            <a:off x="966594" y="2521179"/>
            <a:ext cx="1949488" cy="189424"/>
          </a:xfrm>
          <a:prstGeom prst="rect">
            <a:avLst/>
          </a:prstGeom>
        </p:spPr>
      </p:pic>
      <p:pic>
        <p:nvPicPr>
          <p:cNvPr id="25" name="Picture 24">
            <a:extLst>
              <a:ext uri="{FF2B5EF4-FFF2-40B4-BE49-F238E27FC236}">
                <a16:creationId xmlns:a16="http://schemas.microsoft.com/office/drawing/2014/main" id="{224277F0-6B32-2B4B-B0FC-5B31E89EC46C}"/>
              </a:ext>
            </a:extLst>
          </p:cNvPr>
          <p:cNvPicPr>
            <a:picLocks noChangeAspect="1"/>
          </p:cNvPicPr>
          <p:nvPr/>
        </p:nvPicPr>
        <p:blipFill>
          <a:blip r:embed="rId5"/>
          <a:stretch>
            <a:fillRect/>
          </a:stretch>
        </p:blipFill>
        <p:spPr>
          <a:xfrm>
            <a:off x="870527" y="3515269"/>
            <a:ext cx="2019245" cy="196202"/>
          </a:xfrm>
          <a:prstGeom prst="rect">
            <a:avLst/>
          </a:prstGeom>
        </p:spPr>
      </p:pic>
    </p:spTree>
    <p:extLst>
      <p:ext uri="{BB962C8B-B14F-4D97-AF65-F5344CB8AC3E}">
        <p14:creationId xmlns:p14="http://schemas.microsoft.com/office/powerpoint/2010/main" val="2029831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515058"/>
            <a:ext cx="7886700" cy="584597"/>
          </a:xfrm>
        </p:spPr>
        <p:txBody>
          <a:bodyPr>
            <a:normAutofit/>
          </a:bodyPr>
          <a:lstStyle/>
          <a:p>
            <a:pPr marL="0" indent="0" algn="ctr">
              <a:buNone/>
            </a:pPr>
            <a:r>
              <a:rPr lang="en-US" dirty="0"/>
              <a:t>Example: </a:t>
            </a:r>
            <a:r>
              <a:rPr lang="en-US" b="1" i="1" dirty="0"/>
              <a:t>Samba Timeline </a:t>
            </a:r>
            <a:r>
              <a:rPr lang="en-US" b="1" dirty="0"/>
              <a:t>(9-in-16) </a:t>
            </a:r>
            <a:r>
              <a:rPr lang="en-US" dirty="0"/>
              <a:t>(from Stover forthcoming)</a:t>
            </a:r>
          </a:p>
        </p:txBody>
      </p:sp>
      <p:sp>
        <p:nvSpPr>
          <p:cNvPr id="7" name="Date Placeholder 6">
            <a:extLst>
              <a:ext uri="{FF2B5EF4-FFF2-40B4-BE49-F238E27FC236}">
                <a16:creationId xmlns:a16="http://schemas.microsoft.com/office/drawing/2014/main" id="{B44E01DD-6FD6-988B-BFFF-6149DAE78161}"/>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6" name="Footer Placeholder 5">
            <a:extLst>
              <a:ext uri="{FF2B5EF4-FFF2-40B4-BE49-F238E27FC236}">
                <a16:creationId xmlns:a16="http://schemas.microsoft.com/office/drawing/2014/main" id="{F802FAF7-E418-16C6-4D2A-4B0D641C8402}"/>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8" name="Slide Number Placeholder 7">
            <a:extLst>
              <a:ext uri="{FF2B5EF4-FFF2-40B4-BE49-F238E27FC236}">
                <a16:creationId xmlns:a16="http://schemas.microsoft.com/office/drawing/2014/main" id="{90A9500F-14B4-6AF5-8FDA-4005C1155F73}"/>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21</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F6DFAD3A-AAE2-DD64-5615-E748E4952DD6}"/>
              </a:ext>
            </a:extLst>
          </p:cNvPr>
          <p:cNvPicPr>
            <a:picLocks noChangeAspect="1"/>
          </p:cNvPicPr>
          <p:nvPr/>
        </p:nvPicPr>
        <p:blipFill>
          <a:blip r:embed="rId5"/>
          <a:stretch>
            <a:fillRect/>
          </a:stretch>
        </p:blipFill>
        <p:spPr>
          <a:xfrm>
            <a:off x="300378" y="993518"/>
            <a:ext cx="8543246" cy="3323506"/>
          </a:xfrm>
          <a:prstGeom prst="rect">
            <a:avLst/>
          </a:prstGeom>
        </p:spPr>
      </p:pic>
      <p:pic>
        <p:nvPicPr>
          <p:cNvPr id="4" name="alvorada">
            <a:hlinkClick r:id="" action="ppaction://media"/>
            <a:extLst>
              <a:ext uri="{FF2B5EF4-FFF2-40B4-BE49-F238E27FC236}">
                <a16:creationId xmlns:a16="http://schemas.microsoft.com/office/drawing/2014/main" id="{577498BC-1B69-CED7-0E2C-0121FA84D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2325" y="300038"/>
            <a:ext cx="417163" cy="417163"/>
          </a:xfrm>
          <a:prstGeom prst="rect">
            <a:avLst/>
          </a:prstGeom>
        </p:spPr>
      </p:pic>
      <p:sp>
        <p:nvSpPr>
          <p:cNvPr id="9" name="TextBox 8">
            <a:extLst>
              <a:ext uri="{FF2B5EF4-FFF2-40B4-BE49-F238E27FC236}">
                <a16:creationId xmlns:a16="http://schemas.microsoft.com/office/drawing/2014/main" id="{60D920AB-C1FF-824C-AD7D-4F0C367FB6D4}"/>
              </a:ext>
            </a:extLst>
          </p:cNvPr>
          <p:cNvSpPr txBox="1"/>
          <p:nvPr/>
        </p:nvSpPr>
        <p:spPr>
          <a:xfrm>
            <a:off x="5957562" y="4282196"/>
            <a:ext cx="238956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a:t>
            </a:r>
            <a:r>
              <a:rPr lang="en-US" sz="1800" dirty="0" err="1">
                <a:latin typeface="Calisto MT" panose="02040603050505030304" pitchFamily="18" charset="77"/>
                <a:cs typeface="Calibri" panose="020F0502020204030204" pitchFamily="34" charset="0"/>
              </a:rPr>
              <a:t>Alvorada</a:t>
            </a:r>
            <a:r>
              <a:rPr lang="en-US" sz="1800" dirty="0">
                <a:latin typeface="Calisto MT" panose="02040603050505030304" pitchFamily="18" charset="77"/>
                <a:cs typeface="Calibri" panose="020F0502020204030204" pitchFamily="34" charset="0"/>
              </a:rPr>
              <a:t>” by </a:t>
            </a:r>
            <a:r>
              <a:rPr lang="en-US" sz="1800" dirty="0" err="1">
                <a:latin typeface="Calisto MT" panose="02040603050505030304" pitchFamily="18" charset="77"/>
                <a:cs typeface="Calibri" panose="020F0502020204030204" pitchFamily="34" charset="0"/>
              </a:rPr>
              <a:t>Cartola</a:t>
            </a:r>
            <a:endParaRPr lang="en-US" sz="1800" dirty="0">
              <a:latin typeface="Calisto MT" panose="02040603050505030304" pitchFamily="18" charset="77"/>
              <a:cs typeface="Calibri" panose="020F0502020204030204" pitchFamily="34" charset="0"/>
            </a:endParaRPr>
          </a:p>
        </p:txBody>
      </p:sp>
      <p:pic>
        <p:nvPicPr>
          <p:cNvPr id="11" name="Picture 10">
            <a:extLst>
              <a:ext uri="{FF2B5EF4-FFF2-40B4-BE49-F238E27FC236}">
                <a16:creationId xmlns:a16="http://schemas.microsoft.com/office/drawing/2014/main" id="{FC11F91D-5A6C-C1BB-19F3-D400F9853A7C}"/>
              </a:ext>
            </a:extLst>
          </p:cNvPr>
          <p:cNvPicPr>
            <a:picLocks noChangeAspect="1"/>
          </p:cNvPicPr>
          <p:nvPr/>
        </p:nvPicPr>
        <p:blipFill>
          <a:blip r:embed="rId7"/>
          <a:stretch>
            <a:fillRect/>
          </a:stretch>
        </p:blipFill>
        <p:spPr>
          <a:xfrm>
            <a:off x="2502566" y="1294871"/>
            <a:ext cx="3592429" cy="342254"/>
          </a:xfrm>
          <a:prstGeom prst="rect">
            <a:avLst/>
          </a:prstGeom>
        </p:spPr>
      </p:pic>
      <p:pic>
        <p:nvPicPr>
          <p:cNvPr id="13" name="Picture 12">
            <a:extLst>
              <a:ext uri="{FF2B5EF4-FFF2-40B4-BE49-F238E27FC236}">
                <a16:creationId xmlns:a16="http://schemas.microsoft.com/office/drawing/2014/main" id="{28F0E53A-9694-3C17-73C2-436205D97A00}"/>
              </a:ext>
            </a:extLst>
          </p:cNvPr>
          <p:cNvPicPr>
            <a:picLocks noChangeAspect="1"/>
          </p:cNvPicPr>
          <p:nvPr/>
        </p:nvPicPr>
        <p:blipFill>
          <a:blip r:embed="rId8"/>
          <a:stretch>
            <a:fillRect/>
          </a:stretch>
        </p:blipFill>
        <p:spPr>
          <a:xfrm>
            <a:off x="2502566" y="1875988"/>
            <a:ext cx="3592429" cy="342254"/>
          </a:xfrm>
          <a:prstGeom prst="rect">
            <a:avLst/>
          </a:prstGeom>
        </p:spPr>
      </p:pic>
    </p:spTree>
    <p:extLst>
      <p:ext uri="{BB962C8B-B14F-4D97-AF65-F5344CB8AC3E}">
        <p14:creationId xmlns:p14="http://schemas.microsoft.com/office/powerpoint/2010/main" val="615551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08263DE-FB31-61BB-C475-3F6E60EBCE05}"/>
              </a:ext>
            </a:extLst>
          </p:cNvPr>
          <p:cNvSpPr/>
          <p:nvPr/>
        </p:nvSpPr>
        <p:spPr>
          <a:xfrm>
            <a:off x="2189280" y="991847"/>
            <a:ext cx="4364295" cy="31260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515058"/>
            <a:ext cx="7886700" cy="584597"/>
          </a:xfrm>
        </p:spPr>
        <p:txBody>
          <a:bodyPr>
            <a:normAutofit/>
          </a:bodyPr>
          <a:lstStyle/>
          <a:p>
            <a:pPr marL="0" indent="0" algn="ctr">
              <a:buNone/>
            </a:pPr>
            <a:r>
              <a:rPr lang="en-US" dirty="0"/>
              <a:t>Example: </a:t>
            </a:r>
            <a:r>
              <a:rPr lang="en-US" b="1" i="1" dirty="0"/>
              <a:t>Samba Timeline </a:t>
            </a:r>
            <a:r>
              <a:rPr lang="en-US" b="1" dirty="0"/>
              <a:t>(9-in-16) </a:t>
            </a:r>
            <a:r>
              <a:rPr lang="en-US" dirty="0"/>
              <a:t>(from Stover forthcoming)</a:t>
            </a:r>
          </a:p>
        </p:txBody>
      </p:sp>
      <p:sp>
        <p:nvSpPr>
          <p:cNvPr id="8" name="Date Placeholder 7">
            <a:extLst>
              <a:ext uri="{FF2B5EF4-FFF2-40B4-BE49-F238E27FC236}">
                <a16:creationId xmlns:a16="http://schemas.microsoft.com/office/drawing/2014/main" id="{0620CEE1-64D4-D00F-72A5-59110E652DC4}"/>
              </a:ext>
            </a:extLst>
          </p:cNvPr>
          <p:cNvSpPr>
            <a:spLocks noGrp="1"/>
          </p:cNvSpPr>
          <p:nvPr>
            <p:ph type="dt" sz="half" idx="10"/>
          </p:nvPr>
        </p:nvSpPr>
        <p:spPr>
          <a:xfrm>
            <a:off x="628650" y="4767263"/>
            <a:ext cx="2057400" cy="273844"/>
          </a:xfrm>
        </p:spPr>
        <p:txBody>
          <a:bodyPr/>
          <a:lstStyle/>
          <a:p>
            <a:r>
              <a:rPr lang="en-US" dirty="0"/>
              <a:t>KCL 3/25/25</a:t>
            </a:r>
          </a:p>
        </p:txBody>
      </p:sp>
      <p:sp>
        <p:nvSpPr>
          <p:cNvPr id="7" name="Footer Placeholder 6">
            <a:extLst>
              <a:ext uri="{FF2B5EF4-FFF2-40B4-BE49-F238E27FC236}">
                <a16:creationId xmlns:a16="http://schemas.microsoft.com/office/drawing/2014/main" id="{21AB7C29-DA4E-B13F-25D4-6A7E9B374A46}"/>
              </a:ext>
            </a:extLst>
          </p:cNvPr>
          <p:cNvSpPr>
            <a:spLocks noGrp="1"/>
          </p:cNvSpPr>
          <p:nvPr>
            <p:ph type="ftr" sz="quarter" idx="11"/>
          </p:nvPr>
        </p:nvSpPr>
        <p:spPr>
          <a:xfrm>
            <a:off x="3028950" y="4767263"/>
            <a:ext cx="3086100" cy="273844"/>
          </a:xfrm>
        </p:spPr>
        <p:txBody>
          <a:bodyPr/>
          <a:lstStyle/>
          <a:p>
            <a:r>
              <a:rPr lang="en-US" dirty="0"/>
              <a:t>Rhythm as Signal</a:t>
            </a:r>
          </a:p>
        </p:txBody>
      </p:sp>
      <p:sp>
        <p:nvSpPr>
          <p:cNvPr id="9" name="Slide Number Placeholder 8">
            <a:extLst>
              <a:ext uri="{FF2B5EF4-FFF2-40B4-BE49-F238E27FC236}">
                <a16:creationId xmlns:a16="http://schemas.microsoft.com/office/drawing/2014/main" id="{33DC85A9-C569-008E-CD14-3223508E57DB}"/>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22</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F6DFAD3A-AAE2-DD64-5615-E748E4952DD6}"/>
              </a:ext>
            </a:extLst>
          </p:cNvPr>
          <p:cNvPicPr>
            <a:picLocks noChangeAspect="1"/>
          </p:cNvPicPr>
          <p:nvPr/>
        </p:nvPicPr>
        <p:blipFill rotWithShape="1">
          <a:blip r:embed="rId3"/>
          <a:srcRect l="25891" r="35005" b="67785"/>
          <a:stretch/>
        </p:blipFill>
        <p:spPr>
          <a:xfrm>
            <a:off x="2236811" y="2419960"/>
            <a:ext cx="4148752" cy="1329637"/>
          </a:xfrm>
          <a:prstGeom prst="rect">
            <a:avLst/>
          </a:prstGeom>
        </p:spPr>
      </p:pic>
      <p:pic>
        <p:nvPicPr>
          <p:cNvPr id="6" name="Picture 5">
            <a:extLst>
              <a:ext uri="{FF2B5EF4-FFF2-40B4-BE49-F238E27FC236}">
                <a16:creationId xmlns:a16="http://schemas.microsoft.com/office/drawing/2014/main" id="{08191AE9-62B7-1081-E3EE-F95BDCBFECBC}"/>
              </a:ext>
            </a:extLst>
          </p:cNvPr>
          <p:cNvPicPr>
            <a:picLocks noChangeAspect="1"/>
          </p:cNvPicPr>
          <p:nvPr/>
        </p:nvPicPr>
        <p:blipFill rotWithShape="1">
          <a:blip r:embed="rId4"/>
          <a:srcRect t="13702" b="15438"/>
          <a:stretch/>
        </p:blipFill>
        <p:spPr>
          <a:xfrm>
            <a:off x="2189280" y="991847"/>
            <a:ext cx="4364295" cy="1428113"/>
          </a:xfrm>
          <a:prstGeom prst="rect">
            <a:avLst/>
          </a:prstGeom>
        </p:spPr>
      </p:pic>
      <p:sp>
        <p:nvSpPr>
          <p:cNvPr id="4" name="TextBox 3">
            <a:extLst>
              <a:ext uri="{FF2B5EF4-FFF2-40B4-BE49-F238E27FC236}">
                <a16:creationId xmlns:a16="http://schemas.microsoft.com/office/drawing/2014/main" id="{A4D01E2A-A18C-4C39-CACF-0A40857E998C}"/>
              </a:ext>
            </a:extLst>
          </p:cNvPr>
          <p:cNvSpPr txBox="1"/>
          <p:nvPr/>
        </p:nvSpPr>
        <p:spPr>
          <a:xfrm>
            <a:off x="2564950" y="2973161"/>
            <a:ext cx="3847528"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2      2      1   2         2      2     1  2      2</a:t>
            </a:r>
          </a:p>
        </p:txBody>
      </p:sp>
      <p:sp>
        <p:nvSpPr>
          <p:cNvPr id="10" name="TextBox 9">
            <a:extLst>
              <a:ext uri="{FF2B5EF4-FFF2-40B4-BE49-F238E27FC236}">
                <a16:creationId xmlns:a16="http://schemas.microsoft.com/office/drawing/2014/main" id="{4316ECC4-475F-D01F-2126-A0CD1CC42B50}"/>
              </a:ext>
            </a:extLst>
          </p:cNvPr>
          <p:cNvSpPr txBox="1"/>
          <p:nvPr/>
        </p:nvSpPr>
        <p:spPr>
          <a:xfrm>
            <a:off x="6598455" y="2455089"/>
            <a:ext cx="1298753"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9-in-16 ME</a:t>
            </a:r>
          </a:p>
        </p:txBody>
      </p:sp>
      <p:sp>
        <p:nvSpPr>
          <p:cNvPr id="11" name="TextBox 10">
            <a:extLst>
              <a:ext uri="{FF2B5EF4-FFF2-40B4-BE49-F238E27FC236}">
                <a16:creationId xmlns:a16="http://schemas.microsoft.com/office/drawing/2014/main" id="{213BF9C5-39B2-84C9-CE52-5241E8FC2312}"/>
              </a:ext>
            </a:extLst>
          </p:cNvPr>
          <p:cNvSpPr txBox="1"/>
          <p:nvPr/>
        </p:nvSpPr>
        <p:spPr>
          <a:xfrm>
            <a:off x="234370" y="2444674"/>
            <a:ext cx="1998432"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Stover’s prototype:</a:t>
            </a:r>
          </a:p>
        </p:txBody>
      </p:sp>
      <p:sp>
        <p:nvSpPr>
          <p:cNvPr id="12" name="TextBox 11">
            <a:extLst>
              <a:ext uri="{FF2B5EF4-FFF2-40B4-BE49-F238E27FC236}">
                <a16:creationId xmlns:a16="http://schemas.microsoft.com/office/drawing/2014/main" id="{2D10341B-B71E-057C-773A-C265D17DB9C2}"/>
              </a:ext>
            </a:extLst>
          </p:cNvPr>
          <p:cNvSpPr txBox="1"/>
          <p:nvPr/>
        </p:nvSpPr>
        <p:spPr>
          <a:xfrm>
            <a:off x="204005" y="3153399"/>
            <a:ext cx="2046842"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Performed rhythm:</a:t>
            </a:r>
          </a:p>
        </p:txBody>
      </p:sp>
      <p:sp>
        <p:nvSpPr>
          <p:cNvPr id="13" name="TextBox 12">
            <a:extLst>
              <a:ext uri="{FF2B5EF4-FFF2-40B4-BE49-F238E27FC236}">
                <a16:creationId xmlns:a16="http://schemas.microsoft.com/office/drawing/2014/main" id="{E234B22E-0BF9-F699-F4F3-87C642C7CB3E}"/>
              </a:ext>
            </a:extLst>
          </p:cNvPr>
          <p:cNvSpPr txBox="1"/>
          <p:nvPr/>
        </p:nvSpPr>
        <p:spPr>
          <a:xfrm>
            <a:off x="2564949" y="3698500"/>
            <a:ext cx="3969356"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2     3            2         2       2      3         2</a:t>
            </a:r>
          </a:p>
        </p:txBody>
      </p:sp>
      <p:sp>
        <p:nvSpPr>
          <p:cNvPr id="15" name="TextBox 14">
            <a:extLst>
              <a:ext uri="{FF2B5EF4-FFF2-40B4-BE49-F238E27FC236}">
                <a16:creationId xmlns:a16="http://schemas.microsoft.com/office/drawing/2014/main" id="{9080350A-6394-ED67-F016-8D771E6A4614}"/>
              </a:ext>
            </a:extLst>
          </p:cNvPr>
          <p:cNvSpPr txBox="1"/>
          <p:nvPr/>
        </p:nvSpPr>
        <p:spPr>
          <a:xfrm>
            <a:off x="6598455" y="3174267"/>
            <a:ext cx="1298753"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7-in-16 ME</a:t>
            </a:r>
          </a:p>
        </p:txBody>
      </p:sp>
      <p:sp>
        <p:nvSpPr>
          <p:cNvPr id="16" name="TextBox 15">
            <a:extLst>
              <a:ext uri="{FF2B5EF4-FFF2-40B4-BE49-F238E27FC236}">
                <a16:creationId xmlns:a16="http://schemas.microsoft.com/office/drawing/2014/main" id="{2A162126-A1E2-D90E-9414-2D218DA96C3C}"/>
              </a:ext>
            </a:extLst>
          </p:cNvPr>
          <p:cNvSpPr txBox="1"/>
          <p:nvPr/>
        </p:nvSpPr>
        <p:spPr>
          <a:xfrm>
            <a:off x="7494664" y="2784036"/>
            <a:ext cx="1547218"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Complements</a:t>
            </a:r>
          </a:p>
        </p:txBody>
      </p:sp>
      <p:sp>
        <p:nvSpPr>
          <p:cNvPr id="17" name="Freeform 16">
            <a:extLst>
              <a:ext uri="{FF2B5EF4-FFF2-40B4-BE49-F238E27FC236}">
                <a16:creationId xmlns:a16="http://schemas.microsoft.com/office/drawing/2014/main" id="{02FE3BDB-B7C1-D015-EE3A-CC59DD2083C9}"/>
              </a:ext>
            </a:extLst>
          </p:cNvPr>
          <p:cNvSpPr/>
          <p:nvPr/>
        </p:nvSpPr>
        <p:spPr>
          <a:xfrm>
            <a:off x="7870897" y="2607945"/>
            <a:ext cx="348260" cy="226469"/>
          </a:xfrm>
          <a:custGeom>
            <a:avLst/>
            <a:gdLst>
              <a:gd name="connsiteX0" fmla="*/ 462012 w 464346"/>
              <a:gd name="connsiteY0" fmla="*/ 301959 h 301959"/>
              <a:gd name="connsiteX1" fmla="*/ 394635 w 464346"/>
              <a:gd name="connsiteY1" fmla="*/ 42077 h 301959"/>
              <a:gd name="connsiteX2" fmla="*/ 0 w 464346"/>
              <a:gd name="connsiteY2" fmla="*/ 3576 h 301959"/>
            </a:gdLst>
            <a:ahLst/>
            <a:cxnLst>
              <a:cxn ang="0">
                <a:pos x="connsiteX0" y="connsiteY0"/>
              </a:cxn>
              <a:cxn ang="0">
                <a:pos x="connsiteX1" y="connsiteY1"/>
              </a:cxn>
              <a:cxn ang="0">
                <a:pos x="connsiteX2" y="connsiteY2"/>
              </a:cxn>
            </a:cxnLst>
            <a:rect l="l" t="t" r="r" b="b"/>
            <a:pathLst>
              <a:path w="464346" h="301959">
                <a:moveTo>
                  <a:pt x="462012" y="301959"/>
                </a:moveTo>
                <a:cubicBezTo>
                  <a:pt x="466824" y="196883"/>
                  <a:pt x="471637" y="91807"/>
                  <a:pt x="394635" y="42077"/>
                </a:cubicBezTo>
                <a:cubicBezTo>
                  <a:pt x="317633" y="-7653"/>
                  <a:pt x="158816" y="-2039"/>
                  <a:pt x="0" y="3576"/>
                </a:cubicBezTo>
              </a:path>
            </a:pathLst>
          </a:custGeom>
          <a:noFill/>
          <a:ln w="190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8" name="Freeform 17">
            <a:extLst>
              <a:ext uri="{FF2B5EF4-FFF2-40B4-BE49-F238E27FC236}">
                <a16:creationId xmlns:a16="http://schemas.microsoft.com/office/drawing/2014/main" id="{CD11C627-FA8A-BE69-0904-BBA35138063D}"/>
              </a:ext>
            </a:extLst>
          </p:cNvPr>
          <p:cNvSpPr/>
          <p:nvPr/>
        </p:nvSpPr>
        <p:spPr>
          <a:xfrm flipV="1">
            <a:off x="7882438" y="3099023"/>
            <a:ext cx="348260" cy="226470"/>
          </a:xfrm>
          <a:custGeom>
            <a:avLst/>
            <a:gdLst>
              <a:gd name="connsiteX0" fmla="*/ 462012 w 464346"/>
              <a:gd name="connsiteY0" fmla="*/ 301959 h 301959"/>
              <a:gd name="connsiteX1" fmla="*/ 394635 w 464346"/>
              <a:gd name="connsiteY1" fmla="*/ 42077 h 301959"/>
              <a:gd name="connsiteX2" fmla="*/ 0 w 464346"/>
              <a:gd name="connsiteY2" fmla="*/ 3576 h 301959"/>
            </a:gdLst>
            <a:ahLst/>
            <a:cxnLst>
              <a:cxn ang="0">
                <a:pos x="connsiteX0" y="connsiteY0"/>
              </a:cxn>
              <a:cxn ang="0">
                <a:pos x="connsiteX1" y="connsiteY1"/>
              </a:cxn>
              <a:cxn ang="0">
                <a:pos x="connsiteX2" y="connsiteY2"/>
              </a:cxn>
            </a:cxnLst>
            <a:rect l="l" t="t" r="r" b="b"/>
            <a:pathLst>
              <a:path w="464346" h="301959">
                <a:moveTo>
                  <a:pt x="462012" y="301959"/>
                </a:moveTo>
                <a:cubicBezTo>
                  <a:pt x="466824" y="196883"/>
                  <a:pt x="471637" y="91807"/>
                  <a:pt x="394635" y="42077"/>
                </a:cubicBezTo>
                <a:cubicBezTo>
                  <a:pt x="317633" y="-7653"/>
                  <a:pt x="158816" y="-2039"/>
                  <a:pt x="0" y="3576"/>
                </a:cubicBezTo>
              </a:path>
            </a:pathLst>
          </a:custGeom>
          <a:noFill/>
          <a:ln w="190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pic>
        <p:nvPicPr>
          <p:cNvPr id="14" name="Picture 13">
            <a:extLst>
              <a:ext uri="{FF2B5EF4-FFF2-40B4-BE49-F238E27FC236}">
                <a16:creationId xmlns:a16="http://schemas.microsoft.com/office/drawing/2014/main" id="{69086B9C-6420-DD0B-B893-FB680AAF9FD9}"/>
              </a:ext>
            </a:extLst>
          </p:cNvPr>
          <p:cNvPicPr>
            <a:picLocks noChangeAspect="1"/>
          </p:cNvPicPr>
          <p:nvPr/>
        </p:nvPicPr>
        <p:blipFill>
          <a:blip r:embed="rId5"/>
          <a:stretch>
            <a:fillRect/>
          </a:stretch>
        </p:blipFill>
        <p:spPr>
          <a:xfrm>
            <a:off x="2249734" y="2749298"/>
            <a:ext cx="4364294" cy="420715"/>
          </a:xfrm>
          <a:prstGeom prst="rect">
            <a:avLst/>
          </a:prstGeom>
        </p:spPr>
      </p:pic>
      <p:pic>
        <p:nvPicPr>
          <p:cNvPr id="19" name="Picture 18">
            <a:extLst>
              <a:ext uri="{FF2B5EF4-FFF2-40B4-BE49-F238E27FC236}">
                <a16:creationId xmlns:a16="http://schemas.microsoft.com/office/drawing/2014/main" id="{F336649F-2EDA-360A-3E16-FD08F5B16CC7}"/>
              </a:ext>
            </a:extLst>
          </p:cNvPr>
          <p:cNvPicPr>
            <a:picLocks noChangeAspect="1"/>
          </p:cNvPicPr>
          <p:nvPr/>
        </p:nvPicPr>
        <p:blipFill>
          <a:blip r:embed="rId6"/>
          <a:stretch>
            <a:fillRect/>
          </a:stretch>
        </p:blipFill>
        <p:spPr>
          <a:xfrm>
            <a:off x="2249734" y="3330415"/>
            <a:ext cx="4364294" cy="420715"/>
          </a:xfrm>
          <a:prstGeom prst="rect">
            <a:avLst/>
          </a:prstGeom>
        </p:spPr>
      </p:pic>
    </p:spTree>
    <p:extLst>
      <p:ext uri="{BB962C8B-B14F-4D97-AF65-F5344CB8AC3E}">
        <p14:creationId xmlns:p14="http://schemas.microsoft.com/office/powerpoint/2010/main" val="2061292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36A71-43B0-ED89-A94F-709163B0E31B}"/>
              </a:ext>
            </a:extLst>
          </p:cNvPr>
          <p:cNvSpPr>
            <a:spLocks noGrp="1"/>
          </p:cNvSpPr>
          <p:nvPr>
            <p:ph type="ctrTitle"/>
          </p:nvPr>
        </p:nvSpPr>
        <p:spPr/>
        <p:txBody>
          <a:bodyPr/>
          <a:lstStyle/>
          <a:p>
            <a:r>
              <a:rPr lang="en-US" dirty="0"/>
              <a:t>Ragtime Syncopation</a:t>
            </a:r>
            <a:br>
              <a:rPr lang="en-US" dirty="0"/>
            </a:br>
            <a:r>
              <a:rPr lang="en-US" dirty="0"/>
              <a:t>Part 1</a:t>
            </a:r>
          </a:p>
        </p:txBody>
      </p:sp>
      <p:sp>
        <p:nvSpPr>
          <p:cNvPr id="3" name="Subtitle 2">
            <a:extLst>
              <a:ext uri="{FF2B5EF4-FFF2-40B4-BE49-F238E27FC236}">
                <a16:creationId xmlns:a16="http://schemas.microsoft.com/office/drawing/2014/main" id="{CAC8BEC8-B4E2-B7BE-B307-497F057CB606}"/>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01C51BBE-6CA7-0937-A4DA-CE5B2DA4FCEB}"/>
              </a:ext>
            </a:extLst>
          </p:cNvPr>
          <p:cNvSpPr>
            <a:spLocks noGrp="1"/>
          </p:cNvSpPr>
          <p:nvPr>
            <p:ph type="dt" sz="half" idx="10"/>
          </p:nvPr>
        </p:nvSpPr>
        <p:spPr>
          <a:xfrm>
            <a:off x="214009" y="4869656"/>
            <a:ext cx="2189653" cy="273844"/>
          </a:xfrm>
        </p:spPr>
        <p:txBody>
          <a:bodyPr/>
          <a:lstStyle/>
          <a:p>
            <a:r>
              <a:rPr lang="en-US"/>
              <a:t>Mathemusical Encounters in Singapore</a:t>
            </a:r>
            <a:endParaRPr lang="en-US" dirty="0"/>
          </a:p>
        </p:txBody>
      </p:sp>
      <p:sp>
        <p:nvSpPr>
          <p:cNvPr id="5" name="Footer Placeholder 4">
            <a:extLst>
              <a:ext uri="{FF2B5EF4-FFF2-40B4-BE49-F238E27FC236}">
                <a16:creationId xmlns:a16="http://schemas.microsoft.com/office/drawing/2014/main" id="{4B8BA6BE-9507-5E09-3A20-3DF4BD9447B6}"/>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C71DECD2-0756-BDB5-7915-A3302115FB5D}"/>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23</a:t>
            </a:fld>
            <a:endParaRPr lang="en-US" dirty="0">
              <a:latin typeface="Calisto MT" panose="02040603050505030304" pitchFamily="18" charset="77"/>
            </a:endParaRPr>
          </a:p>
        </p:txBody>
      </p:sp>
    </p:spTree>
    <p:extLst>
      <p:ext uri="{BB962C8B-B14F-4D97-AF65-F5344CB8AC3E}">
        <p14:creationId xmlns:p14="http://schemas.microsoft.com/office/powerpoint/2010/main" val="911302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D3C1-F607-3F3D-93FE-706FAFDE5787}"/>
              </a:ext>
            </a:extLst>
          </p:cNvPr>
          <p:cNvSpPr>
            <a:spLocks noGrp="1"/>
          </p:cNvSpPr>
          <p:nvPr>
            <p:ph type="title"/>
          </p:nvPr>
        </p:nvSpPr>
        <p:spPr/>
        <p:txBody>
          <a:bodyPr/>
          <a:lstStyle/>
          <a:p>
            <a:r>
              <a:rPr lang="en-US" dirty="0"/>
              <a:t>Ragtime Syncopation</a:t>
            </a:r>
          </a:p>
        </p:txBody>
      </p:sp>
      <p:sp>
        <p:nvSpPr>
          <p:cNvPr id="3" name="Content Placeholder 2">
            <a:extLst>
              <a:ext uri="{FF2B5EF4-FFF2-40B4-BE49-F238E27FC236}">
                <a16:creationId xmlns:a16="http://schemas.microsoft.com/office/drawing/2014/main" id="{CB146DDB-003D-C3ED-647E-6F491814837D}"/>
              </a:ext>
            </a:extLst>
          </p:cNvPr>
          <p:cNvSpPr>
            <a:spLocks noGrp="1"/>
          </p:cNvSpPr>
          <p:nvPr>
            <p:ph idx="1"/>
          </p:nvPr>
        </p:nvSpPr>
        <p:spPr>
          <a:xfrm>
            <a:off x="628650" y="486032"/>
            <a:ext cx="7886700" cy="378940"/>
          </a:xfrm>
        </p:spPr>
        <p:txBody>
          <a:bodyPr>
            <a:normAutofit lnSpcReduction="10000"/>
          </a:bodyPr>
          <a:lstStyle/>
          <a:p>
            <a:pPr marL="0" indent="0" algn="ctr">
              <a:buNone/>
            </a:pPr>
            <a:r>
              <a:rPr lang="en-US" dirty="0"/>
              <a:t>Second strain from Joplin’s “The Sycamore,” phrases 1 and 2</a:t>
            </a:r>
          </a:p>
        </p:txBody>
      </p:sp>
      <p:sp>
        <p:nvSpPr>
          <p:cNvPr id="4" name="Date Placeholder 3">
            <a:extLst>
              <a:ext uri="{FF2B5EF4-FFF2-40B4-BE49-F238E27FC236}">
                <a16:creationId xmlns:a16="http://schemas.microsoft.com/office/drawing/2014/main" id="{CBE855EE-04C1-0825-F442-1DAE050E91D6}"/>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385ACAE5-FF33-C7E1-4E8A-31B6CC7B2E63}"/>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694BCB6A-CF43-6BF2-F6A3-B9F90853BA9D}"/>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24</a:t>
            </a:fld>
            <a:endParaRPr lang="en-US" dirty="0">
              <a:latin typeface="Calisto MT" panose="02040603050505030304" pitchFamily="18" charset="77"/>
            </a:endParaRPr>
          </a:p>
        </p:txBody>
      </p:sp>
      <p:pic>
        <p:nvPicPr>
          <p:cNvPr id="11" name="Graphic 10">
            <a:extLst>
              <a:ext uri="{FF2B5EF4-FFF2-40B4-BE49-F238E27FC236}">
                <a16:creationId xmlns:a16="http://schemas.microsoft.com/office/drawing/2014/main" id="{A76DE340-738B-AFFA-7606-4A34E4C60F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291" y="3122691"/>
            <a:ext cx="3767704" cy="1772075"/>
          </a:xfrm>
          <a:prstGeom prst="rect">
            <a:avLst/>
          </a:prstGeom>
        </p:spPr>
      </p:pic>
      <p:pic>
        <p:nvPicPr>
          <p:cNvPr id="12" name="Graphic 11">
            <a:extLst>
              <a:ext uri="{FF2B5EF4-FFF2-40B4-BE49-F238E27FC236}">
                <a16:creationId xmlns:a16="http://schemas.microsoft.com/office/drawing/2014/main" id="{DAF279B7-0C18-40B9-B0C7-E3305D9768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7646" y="3111786"/>
            <a:ext cx="3767704" cy="1782980"/>
          </a:xfrm>
          <a:prstGeom prst="rect">
            <a:avLst/>
          </a:prstGeom>
        </p:spPr>
      </p:pic>
      <p:sp>
        <p:nvSpPr>
          <p:cNvPr id="13" name="TextBox 12">
            <a:extLst>
              <a:ext uri="{FF2B5EF4-FFF2-40B4-BE49-F238E27FC236}">
                <a16:creationId xmlns:a16="http://schemas.microsoft.com/office/drawing/2014/main" id="{6E79B985-647A-C52B-D84E-1952FEA741AD}"/>
              </a:ext>
            </a:extLst>
          </p:cNvPr>
          <p:cNvSpPr txBox="1"/>
          <p:nvPr/>
        </p:nvSpPr>
        <p:spPr>
          <a:xfrm>
            <a:off x="654018" y="3192251"/>
            <a:ext cx="2085058" cy="369332"/>
          </a:xfrm>
          <a:prstGeom prst="rect">
            <a:avLst/>
          </a:prstGeom>
          <a:noFill/>
        </p:spPr>
        <p:txBody>
          <a:bodyPr wrap="none" rtlCol="0">
            <a:spAutoFit/>
          </a:bodyPr>
          <a:lstStyle/>
          <a:p>
            <a:r>
              <a:rPr lang="en-US" dirty="0"/>
              <a:t>Spectrum, phrase 1</a:t>
            </a:r>
          </a:p>
        </p:txBody>
      </p:sp>
      <p:sp>
        <p:nvSpPr>
          <p:cNvPr id="14" name="TextBox 13">
            <a:extLst>
              <a:ext uri="{FF2B5EF4-FFF2-40B4-BE49-F238E27FC236}">
                <a16:creationId xmlns:a16="http://schemas.microsoft.com/office/drawing/2014/main" id="{EDA79BA0-FB19-835C-D4DC-105AE169430D}"/>
              </a:ext>
            </a:extLst>
          </p:cNvPr>
          <p:cNvSpPr txBox="1"/>
          <p:nvPr/>
        </p:nvSpPr>
        <p:spPr>
          <a:xfrm>
            <a:off x="5183700" y="3111786"/>
            <a:ext cx="2085058" cy="369332"/>
          </a:xfrm>
          <a:prstGeom prst="rect">
            <a:avLst/>
          </a:prstGeom>
          <a:noFill/>
        </p:spPr>
        <p:txBody>
          <a:bodyPr wrap="none" rtlCol="0">
            <a:spAutoFit/>
          </a:bodyPr>
          <a:lstStyle/>
          <a:p>
            <a:r>
              <a:rPr lang="en-US" dirty="0"/>
              <a:t>Spectrum, phrase 2</a:t>
            </a:r>
          </a:p>
        </p:txBody>
      </p:sp>
      <p:pic>
        <p:nvPicPr>
          <p:cNvPr id="17" name="Picture 16">
            <a:extLst>
              <a:ext uri="{FF2B5EF4-FFF2-40B4-BE49-F238E27FC236}">
                <a16:creationId xmlns:a16="http://schemas.microsoft.com/office/drawing/2014/main" id="{F0B87247-382A-AD81-9EF0-E8660CC74665}"/>
              </a:ext>
            </a:extLst>
          </p:cNvPr>
          <p:cNvPicPr>
            <a:picLocks noChangeAspect="1"/>
          </p:cNvPicPr>
          <p:nvPr/>
        </p:nvPicPr>
        <p:blipFill>
          <a:blip r:embed="rId9"/>
          <a:stretch>
            <a:fillRect/>
          </a:stretch>
        </p:blipFill>
        <p:spPr>
          <a:xfrm>
            <a:off x="1255374" y="864972"/>
            <a:ext cx="6197942" cy="2338063"/>
          </a:xfrm>
          <a:prstGeom prst="rect">
            <a:avLst/>
          </a:prstGeom>
        </p:spPr>
      </p:pic>
      <p:pic>
        <p:nvPicPr>
          <p:cNvPr id="27" name="Picture 26">
            <a:extLst>
              <a:ext uri="{FF2B5EF4-FFF2-40B4-BE49-F238E27FC236}">
                <a16:creationId xmlns:a16="http://schemas.microsoft.com/office/drawing/2014/main" id="{12BEC946-8148-279D-8ACE-5BD75BF9DD94}"/>
              </a:ext>
            </a:extLst>
          </p:cNvPr>
          <p:cNvPicPr>
            <a:picLocks noChangeAspect="1"/>
          </p:cNvPicPr>
          <p:nvPr/>
        </p:nvPicPr>
        <p:blipFill>
          <a:blip r:embed="rId10"/>
          <a:stretch>
            <a:fillRect/>
          </a:stretch>
        </p:blipFill>
        <p:spPr>
          <a:xfrm>
            <a:off x="1988307" y="1544600"/>
            <a:ext cx="5832365" cy="378939"/>
          </a:xfrm>
          <a:prstGeom prst="rect">
            <a:avLst/>
          </a:prstGeom>
        </p:spPr>
      </p:pic>
      <p:pic>
        <p:nvPicPr>
          <p:cNvPr id="29" name="Picture 28">
            <a:extLst>
              <a:ext uri="{FF2B5EF4-FFF2-40B4-BE49-F238E27FC236}">
                <a16:creationId xmlns:a16="http://schemas.microsoft.com/office/drawing/2014/main" id="{FE1B2FAF-B067-1DED-B162-F8E4E7E8C057}"/>
              </a:ext>
            </a:extLst>
          </p:cNvPr>
          <p:cNvPicPr>
            <a:picLocks noChangeAspect="1"/>
          </p:cNvPicPr>
          <p:nvPr/>
        </p:nvPicPr>
        <p:blipFill>
          <a:blip r:embed="rId11"/>
          <a:stretch>
            <a:fillRect/>
          </a:stretch>
        </p:blipFill>
        <p:spPr>
          <a:xfrm>
            <a:off x="1847499" y="2669370"/>
            <a:ext cx="5832365" cy="378939"/>
          </a:xfrm>
          <a:prstGeom prst="rect">
            <a:avLst/>
          </a:prstGeom>
        </p:spPr>
      </p:pic>
      <p:pic>
        <p:nvPicPr>
          <p:cNvPr id="31" name="joplinSycamore">
            <a:hlinkClick r:id="" action="ppaction://media"/>
            <a:extLst>
              <a:ext uri="{FF2B5EF4-FFF2-40B4-BE49-F238E27FC236}">
                <a16:creationId xmlns:a16="http://schemas.microsoft.com/office/drawing/2014/main" id="{76779584-362D-F819-EB4D-D8B0FE1455D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78056" y="371706"/>
            <a:ext cx="442681" cy="442681"/>
          </a:xfrm>
          <a:prstGeom prst="rect">
            <a:avLst/>
          </a:prstGeom>
        </p:spPr>
      </p:pic>
    </p:spTree>
    <p:extLst>
      <p:ext uri="{BB962C8B-B14F-4D97-AF65-F5344CB8AC3E}">
        <p14:creationId xmlns:p14="http://schemas.microsoft.com/office/powerpoint/2010/main" val="18272897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E8EF-C9B2-62A2-8AEA-8BD1C43BEEFB}"/>
              </a:ext>
            </a:extLst>
          </p:cNvPr>
          <p:cNvSpPr>
            <a:spLocks noGrp="1"/>
          </p:cNvSpPr>
          <p:nvPr>
            <p:ph type="title"/>
          </p:nvPr>
        </p:nvSpPr>
        <p:spPr/>
        <p:txBody>
          <a:bodyPr/>
          <a:lstStyle/>
          <a:p>
            <a:r>
              <a:rPr lang="en-US" dirty="0"/>
              <a:t>Ragtime Syncopation</a:t>
            </a:r>
          </a:p>
        </p:txBody>
      </p:sp>
      <p:sp>
        <p:nvSpPr>
          <p:cNvPr id="3" name="Content Placeholder 2">
            <a:extLst>
              <a:ext uri="{FF2B5EF4-FFF2-40B4-BE49-F238E27FC236}">
                <a16:creationId xmlns:a16="http://schemas.microsoft.com/office/drawing/2014/main" id="{4DC5A4CA-93BF-9A71-6796-FC1613D29C0D}"/>
              </a:ext>
            </a:extLst>
          </p:cNvPr>
          <p:cNvSpPr>
            <a:spLocks noGrp="1"/>
          </p:cNvSpPr>
          <p:nvPr>
            <p:ph idx="1"/>
          </p:nvPr>
        </p:nvSpPr>
        <p:spPr>
          <a:xfrm>
            <a:off x="628650" y="539496"/>
            <a:ext cx="7886700" cy="365760"/>
          </a:xfrm>
        </p:spPr>
        <p:txBody>
          <a:bodyPr>
            <a:normAutofit lnSpcReduction="10000"/>
          </a:bodyPr>
          <a:lstStyle/>
          <a:p>
            <a:pPr marL="0" indent="0" algn="ctr">
              <a:buNone/>
            </a:pPr>
            <a:r>
              <a:rPr lang="en-US" dirty="0"/>
              <a:t>Averaged spectra over 4-measure phrases</a:t>
            </a:r>
          </a:p>
        </p:txBody>
      </p:sp>
      <p:sp>
        <p:nvSpPr>
          <p:cNvPr id="4" name="Date Placeholder 3">
            <a:extLst>
              <a:ext uri="{FF2B5EF4-FFF2-40B4-BE49-F238E27FC236}">
                <a16:creationId xmlns:a16="http://schemas.microsoft.com/office/drawing/2014/main" id="{7148ECDA-B9C0-B2EC-0E97-2A7EBC820C06}"/>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12C83AB0-97F5-A3FD-86FF-C94D928B51B5}"/>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AFC0BDDB-D9B0-4A62-C751-F6EA27166DFC}"/>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25</a:t>
            </a:fld>
            <a:endParaRPr lang="en-US" dirty="0">
              <a:latin typeface="Calisto MT" panose="02040603050505030304" pitchFamily="18" charset="77"/>
            </a:endParaRPr>
          </a:p>
        </p:txBody>
      </p:sp>
      <p:pic>
        <p:nvPicPr>
          <p:cNvPr id="8" name="Picture 7">
            <a:extLst>
              <a:ext uri="{FF2B5EF4-FFF2-40B4-BE49-F238E27FC236}">
                <a16:creationId xmlns:a16="http://schemas.microsoft.com/office/drawing/2014/main" id="{7FC96D56-C8BC-D30B-F44E-12159274B65F}"/>
              </a:ext>
            </a:extLst>
          </p:cNvPr>
          <p:cNvPicPr>
            <a:picLocks noChangeAspect="1"/>
          </p:cNvPicPr>
          <p:nvPr/>
        </p:nvPicPr>
        <p:blipFill>
          <a:blip r:embed="rId2"/>
          <a:stretch>
            <a:fillRect/>
          </a:stretch>
        </p:blipFill>
        <p:spPr>
          <a:xfrm>
            <a:off x="1638390" y="905256"/>
            <a:ext cx="5731674" cy="2617020"/>
          </a:xfrm>
          <a:prstGeom prst="rect">
            <a:avLst/>
          </a:prstGeom>
        </p:spPr>
      </p:pic>
      <p:cxnSp>
        <p:nvCxnSpPr>
          <p:cNvPr id="10" name="Straight Arrow Connector 9">
            <a:extLst>
              <a:ext uri="{FF2B5EF4-FFF2-40B4-BE49-F238E27FC236}">
                <a16:creationId xmlns:a16="http://schemas.microsoft.com/office/drawing/2014/main" id="{ECB05F4D-581F-8800-8BAA-21F7AFFCCE50}"/>
              </a:ext>
            </a:extLst>
          </p:cNvPr>
          <p:cNvCxnSpPr>
            <a:cxnSpLocks/>
          </p:cNvCxnSpPr>
          <p:nvPr/>
        </p:nvCxnSpPr>
        <p:spPr>
          <a:xfrm flipH="1" flipV="1">
            <a:off x="2738628" y="1578946"/>
            <a:ext cx="287364" cy="465872"/>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B9E9D89-292D-A970-29D1-6E19268481E5}"/>
              </a:ext>
            </a:extLst>
          </p:cNvPr>
          <p:cNvCxnSpPr>
            <a:cxnSpLocks/>
          </p:cNvCxnSpPr>
          <p:nvPr/>
        </p:nvCxnSpPr>
        <p:spPr>
          <a:xfrm flipH="1" flipV="1">
            <a:off x="4103370" y="1714479"/>
            <a:ext cx="264504" cy="418346"/>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47139101-66D9-5163-0C65-5D787534855B}"/>
              </a:ext>
            </a:extLst>
          </p:cNvPr>
          <p:cNvSpPr txBox="1"/>
          <p:nvPr/>
        </p:nvSpPr>
        <p:spPr>
          <a:xfrm>
            <a:off x="2003679" y="1209614"/>
            <a:ext cx="1241045" cy="369332"/>
          </a:xfrm>
          <a:prstGeom prst="rect">
            <a:avLst/>
          </a:prstGeom>
          <a:noFill/>
        </p:spPr>
        <p:txBody>
          <a:bodyPr wrap="none" rtlCol="0">
            <a:spAutoFit/>
          </a:bodyPr>
          <a:lstStyle/>
          <a:p>
            <a:r>
              <a:rPr lang="en-US" dirty="0"/>
              <a:t>= </a:t>
            </a:r>
            <a:r>
              <a:rPr lang="en-US" i="1" dirty="0"/>
              <a:t>f</a:t>
            </a:r>
            <a:r>
              <a:rPr lang="en-US" baseline="-25000" dirty="0"/>
              <a:t>1</a:t>
            </a:r>
            <a:r>
              <a:rPr lang="en-US" dirty="0"/>
              <a:t>/meas.</a:t>
            </a:r>
          </a:p>
        </p:txBody>
      </p:sp>
      <p:sp>
        <p:nvSpPr>
          <p:cNvPr id="16" name="TextBox 15">
            <a:extLst>
              <a:ext uri="{FF2B5EF4-FFF2-40B4-BE49-F238E27FC236}">
                <a16:creationId xmlns:a16="http://schemas.microsoft.com/office/drawing/2014/main" id="{40B7B1D9-7C7E-B09E-27E0-9807D1007BAB}"/>
              </a:ext>
            </a:extLst>
          </p:cNvPr>
          <p:cNvSpPr txBox="1"/>
          <p:nvPr/>
        </p:nvSpPr>
        <p:spPr>
          <a:xfrm>
            <a:off x="3277915" y="1369654"/>
            <a:ext cx="1194558" cy="369332"/>
          </a:xfrm>
          <a:prstGeom prst="rect">
            <a:avLst/>
          </a:prstGeom>
          <a:noFill/>
        </p:spPr>
        <p:txBody>
          <a:bodyPr wrap="none" rtlCol="0">
            <a:spAutoFit/>
          </a:bodyPr>
          <a:lstStyle/>
          <a:p>
            <a:r>
              <a:rPr lang="en-US" dirty="0"/>
              <a:t>= </a:t>
            </a:r>
            <a:r>
              <a:rPr lang="en-US" i="1" dirty="0"/>
              <a:t>f</a:t>
            </a:r>
            <a:r>
              <a:rPr lang="en-US" baseline="-25000" dirty="0"/>
              <a:t>2</a:t>
            </a:r>
            <a:r>
              <a:rPr lang="en-US" dirty="0"/>
              <a:t>/meas.</a:t>
            </a:r>
          </a:p>
        </p:txBody>
      </p:sp>
      <p:sp>
        <p:nvSpPr>
          <p:cNvPr id="17" name="TextBox 16">
            <a:extLst>
              <a:ext uri="{FF2B5EF4-FFF2-40B4-BE49-F238E27FC236}">
                <a16:creationId xmlns:a16="http://schemas.microsoft.com/office/drawing/2014/main" id="{0FEE4092-DF06-632D-1BFF-F61D9505EA1D}"/>
              </a:ext>
            </a:extLst>
          </p:cNvPr>
          <p:cNvSpPr txBox="1"/>
          <p:nvPr/>
        </p:nvSpPr>
        <p:spPr>
          <a:xfrm>
            <a:off x="5085379" y="919500"/>
            <a:ext cx="1194558" cy="369332"/>
          </a:xfrm>
          <a:prstGeom prst="rect">
            <a:avLst/>
          </a:prstGeom>
          <a:noFill/>
        </p:spPr>
        <p:txBody>
          <a:bodyPr wrap="none" rtlCol="0">
            <a:spAutoFit/>
          </a:bodyPr>
          <a:lstStyle/>
          <a:p>
            <a:r>
              <a:rPr lang="en-US" dirty="0"/>
              <a:t>= </a:t>
            </a:r>
            <a:r>
              <a:rPr lang="en-US" i="1" dirty="0"/>
              <a:t>f</a:t>
            </a:r>
            <a:r>
              <a:rPr lang="en-US" baseline="-25000" dirty="0"/>
              <a:t>3</a:t>
            </a:r>
            <a:r>
              <a:rPr lang="en-US" dirty="0"/>
              <a:t>/meas.</a:t>
            </a:r>
          </a:p>
        </p:txBody>
      </p:sp>
      <p:sp>
        <p:nvSpPr>
          <p:cNvPr id="18" name="TextBox 17">
            <a:extLst>
              <a:ext uri="{FF2B5EF4-FFF2-40B4-BE49-F238E27FC236}">
                <a16:creationId xmlns:a16="http://schemas.microsoft.com/office/drawing/2014/main" id="{D56407E3-4008-A343-3F99-AECBD25672AB}"/>
              </a:ext>
            </a:extLst>
          </p:cNvPr>
          <p:cNvSpPr txBox="1"/>
          <p:nvPr/>
        </p:nvSpPr>
        <p:spPr>
          <a:xfrm>
            <a:off x="6490215" y="1345147"/>
            <a:ext cx="1194558" cy="369332"/>
          </a:xfrm>
          <a:prstGeom prst="rect">
            <a:avLst/>
          </a:prstGeom>
          <a:noFill/>
        </p:spPr>
        <p:txBody>
          <a:bodyPr wrap="none" rtlCol="0">
            <a:spAutoFit/>
          </a:bodyPr>
          <a:lstStyle/>
          <a:p>
            <a:r>
              <a:rPr lang="en-US" dirty="0"/>
              <a:t>= </a:t>
            </a:r>
            <a:r>
              <a:rPr lang="en-US" i="1" dirty="0"/>
              <a:t>f</a:t>
            </a:r>
            <a:r>
              <a:rPr lang="en-US" baseline="-25000" dirty="0"/>
              <a:t>4</a:t>
            </a:r>
            <a:r>
              <a:rPr lang="en-US" dirty="0"/>
              <a:t>/meas.</a:t>
            </a:r>
          </a:p>
        </p:txBody>
      </p:sp>
      <p:sp>
        <p:nvSpPr>
          <p:cNvPr id="19" name="TextBox 18">
            <a:extLst>
              <a:ext uri="{FF2B5EF4-FFF2-40B4-BE49-F238E27FC236}">
                <a16:creationId xmlns:a16="http://schemas.microsoft.com/office/drawing/2014/main" id="{461A9793-AD2B-4431-6524-4B4D43436EFB}"/>
              </a:ext>
            </a:extLst>
          </p:cNvPr>
          <p:cNvSpPr txBox="1"/>
          <p:nvPr/>
        </p:nvSpPr>
        <p:spPr>
          <a:xfrm>
            <a:off x="978408" y="3593592"/>
            <a:ext cx="7170746" cy="646331"/>
          </a:xfrm>
          <a:prstGeom prst="rect">
            <a:avLst/>
          </a:prstGeom>
          <a:noFill/>
        </p:spPr>
        <p:txBody>
          <a:bodyPr wrap="none" rtlCol="0">
            <a:spAutoFit/>
          </a:bodyPr>
          <a:lstStyle/>
          <a:p>
            <a:r>
              <a:rPr lang="en-US" dirty="0"/>
              <a:t>Ragtime melodies consistently emphasize </a:t>
            </a:r>
            <a:r>
              <a:rPr lang="en-US" i="1" dirty="0"/>
              <a:t>f</a:t>
            </a:r>
            <a:r>
              <a:rPr lang="en-US" baseline="-25000" dirty="0"/>
              <a:t>3</a:t>
            </a:r>
            <a:r>
              <a:rPr lang="en-US" dirty="0"/>
              <a:t> (</a:t>
            </a:r>
            <a:r>
              <a:rPr lang="en-US" i="1" dirty="0"/>
              <a:t>f</a:t>
            </a:r>
            <a:r>
              <a:rPr lang="en-US" baseline="-25000" dirty="0"/>
              <a:t>12</a:t>
            </a:r>
            <a:r>
              <a:rPr lang="en-US" dirty="0"/>
              <a:t> across 4-meas. phrase)</a:t>
            </a:r>
          </a:p>
          <a:p>
            <a:r>
              <a:rPr lang="en-US" i="1" dirty="0"/>
              <a:t>Tresillo</a:t>
            </a:r>
            <a:r>
              <a:rPr lang="en-US" dirty="0"/>
              <a:t> and </a:t>
            </a:r>
            <a:r>
              <a:rPr lang="en-US" i="1" dirty="0"/>
              <a:t>cinquillo</a:t>
            </a:r>
            <a:r>
              <a:rPr lang="en-US" dirty="0"/>
              <a:t> rhythms are prototypes of this quality. </a:t>
            </a:r>
            <a:endParaRPr lang="en-US" i="1" dirty="0"/>
          </a:p>
        </p:txBody>
      </p:sp>
      <p:sp>
        <p:nvSpPr>
          <p:cNvPr id="20" name="TextBox 19">
            <a:extLst>
              <a:ext uri="{FF2B5EF4-FFF2-40B4-BE49-F238E27FC236}">
                <a16:creationId xmlns:a16="http://schemas.microsoft.com/office/drawing/2014/main" id="{F83F665E-0BC8-F110-4C2D-E5FE40ABBA04}"/>
              </a:ext>
            </a:extLst>
          </p:cNvPr>
          <p:cNvSpPr txBox="1"/>
          <p:nvPr/>
        </p:nvSpPr>
        <p:spPr>
          <a:xfrm>
            <a:off x="6141081" y="4218149"/>
            <a:ext cx="2522998" cy="369332"/>
          </a:xfrm>
          <a:prstGeom prst="rect">
            <a:avLst/>
          </a:prstGeom>
          <a:noFill/>
        </p:spPr>
        <p:txBody>
          <a:bodyPr wrap="none" rtlCol="0">
            <a:spAutoFit/>
          </a:bodyPr>
          <a:lstStyle/>
          <a:p>
            <a:r>
              <a:rPr lang="en-US" dirty="0"/>
              <a:t>from Yust &amp; Kirlin 2021</a:t>
            </a:r>
          </a:p>
        </p:txBody>
      </p:sp>
    </p:spTree>
    <p:extLst>
      <p:ext uri="{BB962C8B-B14F-4D97-AF65-F5344CB8AC3E}">
        <p14:creationId xmlns:p14="http://schemas.microsoft.com/office/powerpoint/2010/main" val="3340230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CA65AEA-8A10-8E5C-A404-0AB5B133FAFA}"/>
              </a:ext>
            </a:extLst>
          </p:cNvPr>
          <p:cNvPicPr>
            <a:picLocks noChangeAspect="1"/>
          </p:cNvPicPr>
          <p:nvPr/>
        </p:nvPicPr>
        <p:blipFill>
          <a:blip r:embed="rId2"/>
          <a:stretch>
            <a:fillRect/>
          </a:stretch>
        </p:blipFill>
        <p:spPr>
          <a:xfrm>
            <a:off x="228599" y="956140"/>
            <a:ext cx="8634635" cy="3307515"/>
          </a:xfrm>
          <a:prstGeom prst="rect">
            <a:avLst/>
          </a:prstGeom>
        </p:spPr>
      </p:pic>
      <p:sp>
        <p:nvSpPr>
          <p:cNvPr id="2" name="Title 1">
            <a:extLst>
              <a:ext uri="{FF2B5EF4-FFF2-40B4-BE49-F238E27FC236}">
                <a16:creationId xmlns:a16="http://schemas.microsoft.com/office/drawing/2014/main" id="{08C42B85-83CC-BD3C-6FFE-4D9EE12988D0}"/>
              </a:ext>
            </a:extLst>
          </p:cNvPr>
          <p:cNvSpPr>
            <a:spLocks noGrp="1"/>
          </p:cNvSpPr>
          <p:nvPr>
            <p:ph type="title"/>
          </p:nvPr>
        </p:nvSpPr>
        <p:spPr/>
        <p:txBody>
          <a:bodyPr/>
          <a:lstStyle/>
          <a:p>
            <a:r>
              <a:rPr lang="en-US" dirty="0"/>
              <a:t>Ragtime Syncopation</a:t>
            </a:r>
          </a:p>
        </p:txBody>
      </p:sp>
      <p:sp>
        <p:nvSpPr>
          <p:cNvPr id="3" name="Content Placeholder 2">
            <a:extLst>
              <a:ext uri="{FF2B5EF4-FFF2-40B4-BE49-F238E27FC236}">
                <a16:creationId xmlns:a16="http://schemas.microsoft.com/office/drawing/2014/main" id="{FB1C28F2-7FB0-C833-527E-1C9E40C5FCA7}"/>
              </a:ext>
            </a:extLst>
          </p:cNvPr>
          <p:cNvSpPr>
            <a:spLocks noGrp="1"/>
          </p:cNvSpPr>
          <p:nvPr>
            <p:ph idx="1"/>
          </p:nvPr>
        </p:nvSpPr>
        <p:spPr>
          <a:xfrm>
            <a:off x="602566" y="508312"/>
            <a:ext cx="7886700" cy="516662"/>
          </a:xfrm>
        </p:spPr>
        <p:txBody>
          <a:bodyPr/>
          <a:lstStyle/>
          <a:p>
            <a:r>
              <a:rPr lang="en-US" dirty="0"/>
              <a:t>Phases: circular averages and standard deviations</a:t>
            </a:r>
          </a:p>
        </p:txBody>
      </p:sp>
      <p:sp>
        <p:nvSpPr>
          <p:cNvPr id="4" name="Date Placeholder 3">
            <a:extLst>
              <a:ext uri="{FF2B5EF4-FFF2-40B4-BE49-F238E27FC236}">
                <a16:creationId xmlns:a16="http://schemas.microsoft.com/office/drawing/2014/main" id="{C12AD4F1-3360-FE4F-E7A9-D363BDA3DAB6}"/>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7C1ADA58-2A32-E8E3-301C-AEBCBC03F4F8}"/>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08E1A9E6-4C58-68B6-A309-844BE344A573}"/>
              </a:ext>
            </a:extLst>
          </p:cNvPr>
          <p:cNvSpPr>
            <a:spLocks noGrp="1"/>
          </p:cNvSpPr>
          <p:nvPr>
            <p:ph type="sldNum" sz="quarter" idx="12"/>
          </p:nvPr>
        </p:nvSpPr>
        <p:spPr/>
        <p:txBody>
          <a:bodyPr/>
          <a:lstStyle/>
          <a:p>
            <a:r>
              <a:rPr lang="en-US" dirty="0">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26</a:t>
            </a:fld>
            <a:endParaRPr lang="en-US" dirty="0">
              <a:latin typeface="Calisto MT" panose="02040603050505030304" pitchFamily="18" charset="77"/>
            </a:endParaRPr>
          </a:p>
        </p:txBody>
      </p:sp>
      <p:cxnSp>
        <p:nvCxnSpPr>
          <p:cNvPr id="11" name="Straight Arrow Connector 10">
            <a:extLst>
              <a:ext uri="{FF2B5EF4-FFF2-40B4-BE49-F238E27FC236}">
                <a16:creationId xmlns:a16="http://schemas.microsoft.com/office/drawing/2014/main" id="{D3B3872C-E4CB-1E1A-ED2A-05DE1D6984FA}"/>
              </a:ext>
            </a:extLst>
          </p:cNvPr>
          <p:cNvCxnSpPr>
            <a:cxnSpLocks/>
          </p:cNvCxnSpPr>
          <p:nvPr/>
        </p:nvCxnSpPr>
        <p:spPr>
          <a:xfrm>
            <a:off x="2646050" y="4098555"/>
            <a:ext cx="0" cy="330199"/>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83FD0D07-946C-4D4F-0F5C-69D082E61EBF}"/>
              </a:ext>
            </a:extLst>
          </p:cNvPr>
          <p:cNvCxnSpPr>
            <a:cxnSpLocks/>
          </p:cNvCxnSpPr>
          <p:nvPr/>
        </p:nvCxnSpPr>
        <p:spPr>
          <a:xfrm>
            <a:off x="4634236" y="4113134"/>
            <a:ext cx="0" cy="330199"/>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0743911-06D6-CC8D-E7CA-C3271268C577}"/>
              </a:ext>
            </a:extLst>
          </p:cNvPr>
          <p:cNvCxnSpPr>
            <a:cxnSpLocks/>
          </p:cNvCxnSpPr>
          <p:nvPr/>
        </p:nvCxnSpPr>
        <p:spPr>
          <a:xfrm>
            <a:off x="6619034" y="4113133"/>
            <a:ext cx="0" cy="330199"/>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1326C355-240E-04C3-4D5A-FF4E5C32B20C}"/>
              </a:ext>
            </a:extLst>
          </p:cNvPr>
          <p:cNvCxnSpPr>
            <a:cxnSpLocks/>
            <a:endCxn id="41" idx="0"/>
          </p:cNvCxnSpPr>
          <p:nvPr/>
        </p:nvCxnSpPr>
        <p:spPr>
          <a:xfrm>
            <a:off x="8614841" y="3888059"/>
            <a:ext cx="0" cy="324287"/>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50D27F6A-34CA-9C87-8AD3-64D01711F23B}"/>
              </a:ext>
            </a:extLst>
          </p:cNvPr>
          <p:cNvSpPr txBox="1"/>
          <p:nvPr/>
        </p:nvSpPr>
        <p:spPr>
          <a:xfrm>
            <a:off x="2112892" y="4388424"/>
            <a:ext cx="1128835" cy="646331"/>
          </a:xfrm>
          <a:prstGeom prst="rect">
            <a:avLst/>
          </a:prstGeom>
          <a:noFill/>
        </p:spPr>
        <p:txBody>
          <a:bodyPr wrap="none" rtlCol="0">
            <a:spAutoFit/>
          </a:bodyPr>
          <a:lstStyle/>
          <a:p>
            <a:pPr algn="ctr"/>
            <a:r>
              <a:rPr lang="en-US" dirty="0"/>
              <a:t>Measure </a:t>
            </a:r>
            <a:br>
              <a:rPr lang="en-US" dirty="0"/>
            </a:br>
            <a:r>
              <a:rPr lang="en-US" dirty="0"/>
              <a:t>(</a:t>
            </a:r>
            <a:r>
              <a:rPr lang="en-US" i="1" dirty="0"/>
              <a:t>f</a:t>
            </a:r>
            <a:r>
              <a:rPr lang="en-US" baseline="-25000" dirty="0"/>
              <a:t>1</a:t>
            </a:r>
            <a:r>
              <a:rPr lang="en-US" dirty="0"/>
              <a:t>/</a:t>
            </a:r>
            <a:r>
              <a:rPr lang="en-US" sz="1600" dirty="0"/>
              <a:t>meas.</a:t>
            </a:r>
            <a:r>
              <a:rPr lang="en-US" dirty="0"/>
              <a:t>)</a:t>
            </a:r>
          </a:p>
        </p:txBody>
      </p:sp>
      <p:sp>
        <p:nvSpPr>
          <p:cNvPr id="32" name="TextBox 31">
            <a:extLst>
              <a:ext uri="{FF2B5EF4-FFF2-40B4-BE49-F238E27FC236}">
                <a16:creationId xmlns:a16="http://schemas.microsoft.com/office/drawing/2014/main" id="{8210F8FD-D27F-28CB-DF1C-4770CE2030EC}"/>
              </a:ext>
            </a:extLst>
          </p:cNvPr>
          <p:cNvSpPr txBox="1"/>
          <p:nvPr/>
        </p:nvSpPr>
        <p:spPr>
          <a:xfrm>
            <a:off x="6026746" y="4377002"/>
            <a:ext cx="1191352" cy="646331"/>
          </a:xfrm>
          <a:prstGeom prst="rect">
            <a:avLst/>
          </a:prstGeom>
          <a:noFill/>
        </p:spPr>
        <p:txBody>
          <a:bodyPr wrap="none" rtlCol="0">
            <a:spAutoFit/>
          </a:bodyPr>
          <a:lstStyle/>
          <a:p>
            <a:pPr algn="ctr"/>
            <a:r>
              <a:rPr lang="en-US" dirty="0"/>
              <a:t>Tresillo </a:t>
            </a:r>
          </a:p>
          <a:p>
            <a:pPr algn="ctr"/>
            <a:r>
              <a:rPr lang="en-US" dirty="0"/>
              <a:t>(</a:t>
            </a:r>
            <a:r>
              <a:rPr lang="en-US" i="1" dirty="0"/>
              <a:t>f</a:t>
            </a:r>
            <a:r>
              <a:rPr lang="en-US" baseline="-25000" dirty="0"/>
              <a:t>3</a:t>
            </a:r>
            <a:r>
              <a:rPr lang="en-US" dirty="0"/>
              <a:t>/</a:t>
            </a:r>
            <a:r>
              <a:rPr lang="en-US" sz="1800" dirty="0"/>
              <a:t>meas.</a:t>
            </a:r>
            <a:r>
              <a:rPr lang="en-US" dirty="0"/>
              <a:t>)</a:t>
            </a:r>
          </a:p>
        </p:txBody>
      </p:sp>
      <p:sp>
        <p:nvSpPr>
          <p:cNvPr id="39" name="TextBox 38">
            <a:extLst>
              <a:ext uri="{FF2B5EF4-FFF2-40B4-BE49-F238E27FC236}">
                <a16:creationId xmlns:a16="http://schemas.microsoft.com/office/drawing/2014/main" id="{67EAE15E-722B-A290-6F4F-D8B83E95B242}"/>
              </a:ext>
            </a:extLst>
          </p:cNvPr>
          <p:cNvSpPr txBox="1"/>
          <p:nvPr/>
        </p:nvSpPr>
        <p:spPr>
          <a:xfrm>
            <a:off x="4319887" y="4377002"/>
            <a:ext cx="1624163" cy="369332"/>
          </a:xfrm>
          <a:prstGeom prst="rect">
            <a:avLst/>
          </a:prstGeom>
          <a:noFill/>
        </p:spPr>
        <p:txBody>
          <a:bodyPr wrap="none" rtlCol="0">
            <a:spAutoFit/>
          </a:bodyPr>
          <a:lstStyle/>
          <a:p>
            <a:r>
              <a:rPr lang="en-US" dirty="0"/>
              <a:t>Beat (</a:t>
            </a:r>
            <a:r>
              <a:rPr lang="en-US" i="1" dirty="0"/>
              <a:t>f</a:t>
            </a:r>
            <a:r>
              <a:rPr lang="en-US" baseline="-25000" dirty="0"/>
              <a:t>2</a:t>
            </a:r>
            <a:r>
              <a:rPr lang="en-US" dirty="0"/>
              <a:t>/</a:t>
            </a:r>
            <a:r>
              <a:rPr lang="en-US" sz="1600" dirty="0"/>
              <a:t>meas.</a:t>
            </a:r>
            <a:r>
              <a:rPr lang="en-US" dirty="0"/>
              <a:t>)</a:t>
            </a:r>
          </a:p>
        </p:txBody>
      </p:sp>
      <p:sp>
        <p:nvSpPr>
          <p:cNvPr id="41" name="TextBox 40">
            <a:extLst>
              <a:ext uri="{FF2B5EF4-FFF2-40B4-BE49-F238E27FC236}">
                <a16:creationId xmlns:a16="http://schemas.microsoft.com/office/drawing/2014/main" id="{30D91EFE-7D10-F37B-785B-0724A58111AD}"/>
              </a:ext>
            </a:extLst>
          </p:cNvPr>
          <p:cNvSpPr txBox="1"/>
          <p:nvPr/>
        </p:nvSpPr>
        <p:spPr>
          <a:xfrm>
            <a:off x="8019165" y="4212346"/>
            <a:ext cx="1191352" cy="646331"/>
          </a:xfrm>
          <a:prstGeom prst="rect">
            <a:avLst/>
          </a:prstGeom>
          <a:noFill/>
        </p:spPr>
        <p:txBody>
          <a:bodyPr wrap="none" rtlCol="0">
            <a:spAutoFit/>
          </a:bodyPr>
          <a:lstStyle/>
          <a:p>
            <a:pPr algn="ctr"/>
            <a:r>
              <a:rPr lang="en-US" dirty="0"/>
              <a:t>8th note </a:t>
            </a:r>
            <a:br>
              <a:rPr lang="en-US" dirty="0"/>
            </a:br>
            <a:r>
              <a:rPr lang="en-US" dirty="0"/>
              <a:t>(</a:t>
            </a:r>
            <a:r>
              <a:rPr lang="en-US" i="1" dirty="0"/>
              <a:t>f</a:t>
            </a:r>
            <a:r>
              <a:rPr lang="en-US" baseline="-25000" dirty="0"/>
              <a:t>4</a:t>
            </a:r>
            <a:r>
              <a:rPr lang="en-US" dirty="0"/>
              <a:t>/</a:t>
            </a:r>
            <a:r>
              <a:rPr lang="en-US" sz="1800" dirty="0"/>
              <a:t>meas.</a:t>
            </a:r>
            <a:r>
              <a:rPr lang="en-US" dirty="0"/>
              <a:t>)</a:t>
            </a:r>
          </a:p>
        </p:txBody>
      </p:sp>
    </p:spTree>
    <p:extLst>
      <p:ext uri="{BB962C8B-B14F-4D97-AF65-F5344CB8AC3E}">
        <p14:creationId xmlns:p14="http://schemas.microsoft.com/office/powerpoint/2010/main" val="3014449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086B-B764-ADD0-10A1-308E0B88AB25}"/>
              </a:ext>
            </a:extLst>
          </p:cNvPr>
          <p:cNvSpPr>
            <a:spLocks noGrp="1"/>
          </p:cNvSpPr>
          <p:nvPr>
            <p:ph type="ctrTitle"/>
          </p:nvPr>
        </p:nvSpPr>
        <p:spPr/>
        <p:txBody>
          <a:bodyPr/>
          <a:lstStyle/>
          <a:p>
            <a:r>
              <a:rPr lang="en-US" dirty="0"/>
              <a:t>Fourier Analysis, Meter, and Coherence</a:t>
            </a:r>
          </a:p>
        </p:txBody>
      </p:sp>
      <p:sp>
        <p:nvSpPr>
          <p:cNvPr id="3" name="Subtitle 2">
            <a:extLst>
              <a:ext uri="{FF2B5EF4-FFF2-40B4-BE49-F238E27FC236}">
                <a16:creationId xmlns:a16="http://schemas.microsoft.com/office/drawing/2014/main" id="{4A420B57-6397-4105-BB5E-CC372EAEE7CD}"/>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7085B030-D51B-4159-75F4-D0CC6A0E543D}"/>
              </a:ext>
            </a:extLst>
          </p:cNvPr>
          <p:cNvSpPr>
            <a:spLocks noGrp="1"/>
          </p:cNvSpPr>
          <p:nvPr>
            <p:ph type="dt" sz="half" idx="10"/>
          </p:nvPr>
        </p:nvSpPr>
        <p:spPr>
          <a:xfrm>
            <a:off x="188068" y="4869656"/>
            <a:ext cx="2215594" cy="273844"/>
          </a:xfrm>
        </p:spPr>
        <p:txBody>
          <a:bodyPr/>
          <a:lstStyle/>
          <a:p>
            <a:r>
              <a:rPr lang="en-US" dirty="0"/>
              <a:t>KCL 3/25/25</a:t>
            </a:r>
          </a:p>
        </p:txBody>
      </p:sp>
      <p:sp>
        <p:nvSpPr>
          <p:cNvPr id="5" name="Footer Placeholder 4">
            <a:extLst>
              <a:ext uri="{FF2B5EF4-FFF2-40B4-BE49-F238E27FC236}">
                <a16:creationId xmlns:a16="http://schemas.microsoft.com/office/drawing/2014/main" id="{8940C666-F17B-0500-F7F1-35289E04331A}"/>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ED36F259-341D-F6D6-D062-A418CF77EF76}"/>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27</a:t>
            </a:fld>
            <a:endParaRPr lang="en-US" dirty="0">
              <a:latin typeface="Calisto MT" panose="02040603050505030304" pitchFamily="18" charset="77"/>
            </a:endParaRPr>
          </a:p>
        </p:txBody>
      </p:sp>
    </p:spTree>
    <p:extLst>
      <p:ext uri="{BB962C8B-B14F-4D97-AF65-F5344CB8AC3E}">
        <p14:creationId xmlns:p14="http://schemas.microsoft.com/office/powerpoint/2010/main" val="2745861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D708-A759-75CF-5186-9301E7CBF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A9C0D-E063-B793-44F6-BB0BB00B8E48}"/>
              </a:ext>
            </a:extLst>
          </p:cNvPr>
          <p:cNvSpPr>
            <a:spLocks noGrp="1"/>
          </p:cNvSpPr>
          <p:nvPr>
            <p:ph type="title"/>
          </p:nvPr>
        </p:nvSpPr>
        <p:spPr/>
        <p:txBody>
          <a:bodyPr/>
          <a:lstStyle/>
          <a:p>
            <a:r>
              <a:rPr lang="en-US" dirty="0"/>
              <a:t>Coherence of Metrical Levels</a:t>
            </a:r>
          </a:p>
        </p:txBody>
      </p:sp>
      <p:sp>
        <p:nvSpPr>
          <p:cNvPr id="3" name="Content Placeholder 2">
            <a:extLst>
              <a:ext uri="{FF2B5EF4-FFF2-40B4-BE49-F238E27FC236}">
                <a16:creationId xmlns:a16="http://schemas.microsoft.com/office/drawing/2014/main" id="{2EE614AD-ED09-56A5-2E69-E67610FC1F93}"/>
              </a:ext>
            </a:extLst>
          </p:cNvPr>
          <p:cNvSpPr>
            <a:spLocks noGrp="1"/>
          </p:cNvSpPr>
          <p:nvPr>
            <p:ph idx="1"/>
          </p:nvPr>
        </p:nvSpPr>
        <p:spPr>
          <a:xfrm>
            <a:off x="711140" y="615142"/>
            <a:ext cx="7721720" cy="405723"/>
          </a:xfrm>
        </p:spPr>
        <p:txBody>
          <a:bodyPr>
            <a:normAutofit fontScale="92500"/>
          </a:bodyPr>
          <a:lstStyle/>
          <a:p>
            <a:pPr marL="0" indent="0" algn="ctr">
              <a:buNone/>
            </a:pPr>
            <a:r>
              <a:rPr lang="en-US" dirty="0"/>
              <a:t>Suppose you’re given the following spectrum (for a measure of 8</a:t>
            </a:r>
            <a:r>
              <a:rPr lang="en-US" dirty="0">
                <a:latin typeface="Helsinki Text Std" panose="02000400000000000000" pitchFamily="2" charset="77"/>
              </a:rPr>
              <a:t>e</a:t>
            </a:r>
            <a:r>
              <a:rPr lang="en-US" dirty="0"/>
              <a:t>s):</a:t>
            </a:r>
          </a:p>
        </p:txBody>
      </p:sp>
      <p:sp>
        <p:nvSpPr>
          <p:cNvPr id="4" name="Date Placeholder 3">
            <a:extLst>
              <a:ext uri="{FF2B5EF4-FFF2-40B4-BE49-F238E27FC236}">
                <a16:creationId xmlns:a16="http://schemas.microsoft.com/office/drawing/2014/main" id="{2FF3E27D-C03F-1CC0-991E-A08A99ED5021}"/>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33D75B5C-3A03-542B-5F62-BB86E21F8FA9}"/>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468219B4-5F00-0EAA-B71C-FD622034F7C3}"/>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28</a:t>
            </a:fld>
            <a:endParaRPr lang="en-US" dirty="0">
              <a:latin typeface="Calisto MT" panose="02040603050505030304" pitchFamily="18" charset="77"/>
            </a:endParaRPr>
          </a:p>
        </p:txBody>
      </p:sp>
      <p:pic>
        <p:nvPicPr>
          <p:cNvPr id="10" name="Picture 9">
            <a:extLst>
              <a:ext uri="{FF2B5EF4-FFF2-40B4-BE49-F238E27FC236}">
                <a16:creationId xmlns:a16="http://schemas.microsoft.com/office/drawing/2014/main" id="{E5188E11-4294-CEEB-CE8E-B0756BBBC571}"/>
              </a:ext>
            </a:extLst>
          </p:cNvPr>
          <p:cNvPicPr>
            <a:picLocks noChangeAspect="1"/>
          </p:cNvPicPr>
          <p:nvPr/>
        </p:nvPicPr>
        <p:blipFill>
          <a:blip r:embed="rId2"/>
          <a:stretch>
            <a:fillRect/>
          </a:stretch>
        </p:blipFill>
        <p:spPr>
          <a:xfrm>
            <a:off x="2781300" y="1020865"/>
            <a:ext cx="3581400" cy="1447800"/>
          </a:xfrm>
          <a:prstGeom prst="rect">
            <a:avLst/>
          </a:prstGeom>
        </p:spPr>
      </p:pic>
      <p:sp>
        <p:nvSpPr>
          <p:cNvPr id="11" name="TextBox 10">
            <a:extLst>
              <a:ext uri="{FF2B5EF4-FFF2-40B4-BE49-F238E27FC236}">
                <a16:creationId xmlns:a16="http://schemas.microsoft.com/office/drawing/2014/main" id="{C4702897-106B-67A3-6249-90C637544D07}"/>
              </a:ext>
            </a:extLst>
          </p:cNvPr>
          <p:cNvSpPr txBox="1"/>
          <p:nvPr/>
        </p:nvSpPr>
        <p:spPr>
          <a:xfrm>
            <a:off x="949743" y="2978917"/>
            <a:ext cx="2745239" cy="369332"/>
          </a:xfrm>
          <a:prstGeom prst="rect">
            <a:avLst/>
          </a:prstGeom>
          <a:noFill/>
        </p:spPr>
        <p:txBody>
          <a:bodyPr wrap="none" rtlCol="0">
            <a:spAutoFit/>
          </a:bodyPr>
          <a:lstStyle/>
          <a:p>
            <a:r>
              <a:rPr lang="en-US" dirty="0"/>
              <a:t>You’d probably guess this:</a:t>
            </a:r>
          </a:p>
        </p:txBody>
      </p:sp>
      <p:sp>
        <p:nvSpPr>
          <p:cNvPr id="12" name="TextBox 11">
            <a:extLst>
              <a:ext uri="{FF2B5EF4-FFF2-40B4-BE49-F238E27FC236}">
                <a16:creationId xmlns:a16="http://schemas.microsoft.com/office/drawing/2014/main" id="{014BDAF8-26A3-F107-8490-12A48F570670}"/>
              </a:ext>
            </a:extLst>
          </p:cNvPr>
          <p:cNvSpPr txBox="1"/>
          <p:nvPr/>
        </p:nvSpPr>
        <p:spPr>
          <a:xfrm>
            <a:off x="3029911" y="2542272"/>
            <a:ext cx="3269421" cy="369332"/>
          </a:xfrm>
          <a:prstGeom prst="rect">
            <a:avLst/>
          </a:prstGeom>
          <a:noFill/>
        </p:spPr>
        <p:txBody>
          <a:bodyPr wrap="none" rtlCol="0">
            <a:spAutoFit/>
          </a:bodyPr>
          <a:lstStyle/>
          <a:p>
            <a:pPr algn="ctr"/>
            <a:r>
              <a:rPr lang="en-US" dirty="0"/>
              <a:t>What rhythm did it come from?</a:t>
            </a:r>
          </a:p>
        </p:txBody>
      </p:sp>
      <p:sp>
        <p:nvSpPr>
          <p:cNvPr id="13" name="TextBox 12">
            <a:extLst>
              <a:ext uri="{FF2B5EF4-FFF2-40B4-BE49-F238E27FC236}">
                <a16:creationId xmlns:a16="http://schemas.microsoft.com/office/drawing/2014/main" id="{92D5E6A8-89B0-250B-1E43-0848FE2FF13D}"/>
              </a:ext>
            </a:extLst>
          </p:cNvPr>
          <p:cNvSpPr txBox="1"/>
          <p:nvPr/>
        </p:nvSpPr>
        <p:spPr>
          <a:xfrm>
            <a:off x="5342394" y="2978917"/>
            <a:ext cx="2537874" cy="369332"/>
          </a:xfrm>
          <a:prstGeom prst="rect">
            <a:avLst/>
          </a:prstGeom>
          <a:noFill/>
        </p:spPr>
        <p:txBody>
          <a:bodyPr wrap="none" rtlCol="0">
            <a:spAutoFit/>
          </a:bodyPr>
          <a:lstStyle/>
          <a:p>
            <a:r>
              <a:rPr lang="en-US" dirty="0"/>
              <a:t>But it could also be this:</a:t>
            </a:r>
          </a:p>
        </p:txBody>
      </p:sp>
      <p:sp>
        <p:nvSpPr>
          <p:cNvPr id="14" name="TextBox 13">
            <a:extLst>
              <a:ext uri="{FF2B5EF4-FFF2-40B4-BE49-F238E27FC236}">
                <a16:creationId xmlns:a16="http://schemas.microsoft.com/office/drawing/2014/main" id="{E0CD5E31-E018-7053-A3C3-F054FF15FD70}"/>
              </a:ext>
            </a:extLst>
          </p:cNvPr>
          <p:cNvSpPr txBox="1"/>
          <p:nvPr/>
        </p:nvSpPr>
        <p:spPr>
          <a:xfrm>
            <a:off x="1175843" y="3554163"/>
            <a:ext cx="2311851" cy="553998"/>
          </a:xfrm>
          <a:prstGeom prst="rect">
            <a:avLst/>
          </a:prstGeom>
          <a:noFill/>
        </p:spPr>
        <p:txBody>
          <a:bodyPr wrap="none" rtlCol="0">
            <a:spAutoFit/>
          </a:bodyPr>
          <a:lstStyle/>
          <a:p>
            <a:r>
              <a:rPr lang="en-US" sz="3000" dirty="0">
                <a:latin typeface="Helsinki Text Std" panose="02000400000000000000" pitchFamily="2" charset="77"/>
              </a:rPr>
              <a:t>h    h    </a:t>
            </a:r>
            <a:r>
              <a:rPr lang="en-US" sz="30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9EDFBB2C-D125-FC31-B593-AD445DAE787B}"/>
              </a:ext>
            </a:extLst>
          </p:cNvPr>
          <p:cNvSpPr txBox="1"/>
          <p:nvPr/>
        </p:nvSpPr>
        <p:spPr>
          <a:xfrm>
            <a:off x="5656307" y="3554163"/>
            <a:ext cx="2061783" cy="553998"/>
          </a:xfrm>
          <a:prstGeom prst="rect">
            <a:avLst/>
          </a:prstGeom>
          <a:noFill/>
        </p:spPr>
        <p:txBody>
          <a:bodyPr wrap="none" rtlCol="0">
            <a:spAutoFit/>
          </a:bodyPr>
          <a:lstStyle/>
          <a:p>
            <a:r>
              <a:rPr lang="en-US" sz="3000" dirty="0">
                <a:latin typeface="Helsinki Text Std" panose="02000400000000000000" pitchFamily="2" charset="77"/>
              </a:rPr>
              <a:t>eq </a:t>
            </a:r>
            <a:r>
              <a:rPr lang="en-US" sz="3000" dirty="0" err="1">
                <a:latin typeface="Helsinki Text Std" panose="02000400000000000000" pitchFamily="2" charset="77"/>
              </a:rPr>
              <a:t>eeq</a:t>
            </a:r>
            <a:r>
              <a:rPr lang="en-US" sz="3000" dirty="0">
                <a:latin typeface="Helsinki Text Std" panose="02000400000000000000" pitchFamily="2" charset="77"/>
              </a:rPr>
              <a:t> e</a:t>
            </a:r>
            <a:r>
              <a:rPr lang="en-US" sz="3000" dirty="0">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584B982E-0920-5ADF-AA8A-8BEE322E9A6B}"/>
              </a:ext>
            </a:extLst>
          </p:cNvPr>
          <p:cNvPicPr>
            <a:picLocks noChangeAspect="1"/>
          </p:cNvPicPr>
          <p:nvPr/>
        </p:nvPicPr>
        <p:blipFill>
          <a:blip r:embed="rId3"/>
          <a:stretch>
            <a:fillRect/>
          </a:stretch>
        </p:blipFill>
        <p:spPr>
          <a:xfrm>
            <a:off x="1224395" y="4122635"/>
            <a:ext cx="2057400" cy="282158"/>
          </a:xfrm>
          <a:prstGeom prst="rect">
            <a:avLst/>
          </a:prstGeom>
        </p:spPr>
      </p:pic>
      <p:pic>
        <p:nvPicPr>
          <p:cNvPr id="18" name="Picture 17">
            <a:extLst>
              <a:ext uri="{FF2B5EF4-FFF2-40B4-BE49-F238E27FC236}">
                <a16:creationId xmlns:a16="http://schemas.microsoft.com/office/drawing/2014/main" id="{6DF1C99F-AEBE-12EC-A134-D778EE33ADCD}"/>
              </a:ext>
            </a:extLst>
          </p:cNvPr>
          <p:cNvPicPr>
            <a:picLocks noChangeAspect="1"/>
          </p:cNvPicPr>
          <p:nvPr/>
        </p:nvPicPr>
        <p:blipFill>
          <a:blip r:embed="rId4"/>
          <a:stretch>
            <a:fillRect/>
          </a:stretch>
        </p:blipFill>
        <p:spPr>
          <a:xfrm>
            <a:off x="5763831" y="4122635"/>
            <a:ext cx="1732294" cy="237572"/>
          </a:xfrm>
          <a:prstGeom prst="rect">
            <a:avLst/>
          </a:prstGeom>
        </p:spPr>
      </p:pic>
    </p:spTree>
    <p:extLst>
      <p:ext uri="{BB962C8B-B14F-4D97-AF65-F5344CB8AC3E}">
        <p14:creationId xmlns:p14="http://schemas.microsoft.com/office/powerpoint/2010/main" val="369076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down)">
                                      <p:cBhvr>
                                        <p:cTn id="13" dur="500"/>
                                        <p:tgtEl>
                                          <p:spTgt spid="1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ppt_y</p:attrName>
                                        </p:attrNameLst>
                                      </p:cBhvr>
                                      <p:tavLst>
                                        <p:tav tm="0">
                                          <p:val>
                                            <p:strVal val="#ppt_y-#ppt_h*1.125000"/>
                                          </p:val>
                                        </p:tav>
                                        <p:tav tm="100000">
                                          <p:val>
                                            <p:strVal val="#ppt_y"/>
                                          </p:val>
                                        </p:tav>
                                      </p:tavLst>
                                    </p:anim>
                                    <p:animEffect transition="in" filter="wipe(down)">
                                      <p:cBhvr>
                                        <p:cTn id="23" dur="500"/>
                                        <p:tgtEl>
                                          <p:spTgt spid="13"/>
                                        </p:tgtEl>
                                      </p:cBhvr>
                                    </p:animEffect>
                                  </p:childTnLst>
                                </p:cTn>
                              </p:par>
                            </p:childTnLst>
                          </p:cTn>
                        </p:par>
                        <p:par>
                          <p:cTn id="24" fill="hold">
                            <p:stCondLst>
                              <p:cond delay="500"/>
                            </p:stCondLst>
                            <p:childTnLst>
                              <p:par>
                                <p:cTn id="25" presetID="1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ppt_h*1.125000"/>
                                          </p:val>
                                        </p:tav>
                                        <p:tav tm="100000">
                                          <p:val>
                                            <p:strVal val="#ppt_y"/>
                                          </p:val>
                                        </p:tav>
                                      </p:tavLst>
                                    </p:anim>
                                    <p:animEffect transition="in" filter="wipe(down)">
                                      <p:cBhvr>
                                        <p:cTn id="28" dur="500"/>
                                        <p:tgtEl>
                                          <p:spTgt spid="15"/>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9BC1-2AF2-A57C-2AA7-BE7C13041C74}"/>
              </a:ext>
            </a:extLst>
          </p:cNvPr>
          <p:cNvSpPr>
            <a:spLocks noGrp="1"/>
          </p:cNvSpPr>
          <p:nvPr>
            <p:ph type="title"/>
          </p:nvPr>
        </p:nvSpPr>
        <p:spPr/>
        <p:txBody>
          <a:bodyPr/>
          <a:lstStyle/>
          <a:p>
            <a:r>
              <a:rPr lang="en-US" dirty="0"/>
              <a:t>Coherence of Metrical Levels</a:t>
            </a:r>
          </a:p>
        </p:txBody>
      </p:sp>
      <p:sp>
        <p:nvSpPr>
          <p:cNvPr id="4" name="Date Placeholder 3">
            <a:extLst>
              <a:ext uri="{FF2B5EF4-FFF2-40B4-BE49-F238E27FC236}">
                <a16:creationId xmlns:a16="http://schemas.microsoft.com/office/drawing/2014/main" id="{AB812E08-06E5-5EC0-FECA-4D24D8B0CB6C}"/>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2A84F994-41D0-53A7-722C-0DBD912037C0}"/>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FA14A7CA-1619-99B7-8A1E-EAFD5EBD128D}"/>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29</a:t>
            </a:fld>
            <a:endParaRPr lang="en-US" dirty="0">
              <a:latin typeface="Calisto MT" panose="02040603050505030304" pitchFamily="18" charset="77"/>
            </a:endParaRPr>
          </a:p>
        </p:txBody>
      </p:sp>
      <p:sp>
        <p:nvSpPr>
          <p:cNvPr id="12" name="TextBox 11">
            <a:extLst>
              <a:ext uri="{FF2B5EF4-FFF2-40B4-BE49-F238E27FC236}">
                <a16:creationId xmlns:a16="http://schemas.microsoft.com/office/drawing/2014/main" id="{DCAE6D52-F7D5-B831-43D2-E4A7C8DE4D6B}"/>
              </a:ext>
            </a:extLst>
          </p:cNvPr>
          <p:cNvSpPr txBox="1"/>
          <p:nvPr/>
        </p:nvSpPr>
        <p:spPr>
          <a:xfrm>
            <a:off x="3525648" y="533433"/>
            <a:ext cx="2372958" cy="369332"/>
          </a:xfrm>
          <a:prstGeom prst="rect">
            <a:avLst/>
          </a:prstGeom>
          <a:noFill/>
        </p:spPr>
        <p:txBody>
          <a:bodyPr wrap="none" rtlCol="0">
            <a:spAutoFit/>
          </a:bodyPr>
          <a:lstStyle/>
          <a:p>
            <a:pPr algn="ctr"/>
            <a:r>
              <a:rPr lang="en-US" dirty="0"/>
              <a:t>What’s the difference?</a:t>
            </a:r>
          </a:p>
        </p:txBody>
      </p:sp>
      <p:sp>
        <p:nvSpPr>
          <p:cNvPr id="14" name="TextBox 13">
            <a:extLst>
              <a:ext uri="{FF2B5EF4-FFF2-40B4-BE49-F238E27FC236}">
                <a16:creationId xmlns:a16="http://schemas.microsoft.com/office/drawing/2014/main" id="{E6C27D3D-8FA3-8677-675A-7030D1A36E48}"/>
              </a:ext>
            </a:extLst>
          </p:cNvPr>
          <p:cNvSpPr txBox="1"/>
          <p:nvPr/>
        </p:nvSpPr>
        <p:spPr>
          <a:xfrm>
            <a:off x="493039" y="1340901"/>
            <a:ext cx="3850734" cy="553998"/>
          </a:xfrm>
          <a:prstGeom prst="rect">
            <a:avLst/>
          </a:prstGeom>
          <a:noFill/>
        </p:spPr>
        <p:txBody>
          <a:bodyPr wrap="none" rtlCol="0">
            <a:spAutoFit/>
          </a:bodyPr>
          <a:lstStyle/>
          <a:p>
            <a:r>
              <a:rPr lang="en-US" sz="3000" dirty="0">
                <a:latin typeface="Helsinki Text Std" panose="02000400000000000000" pitchFamily="2" charset="77"/>
              </a:rPr>
              <a:t>h        h        </a:t>
            </a:r>
            <a:r>
              <a:rPr lang="en-US" sz="30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B12A4F41-1292-1A10-5525-A3CE5FBD7E89}"/>
              </a:ext>
            </a:extLst>
          </p:cNvPr>
          <p:cNvSpPr txBox="1"/>
          <p:nvPr/>
        </p:nvSpPr>
        <p:spPr>
          <a:xfrm>
            <a:off x="4996327" y="1376471"/>
            <a:ext cx="3985386" cy="553998"/>
          </a:xfrm>
          <a:prstGeom prst="rect">
            <a:avLst/>
          </a:prstGeom>
          <a:noFill/>
        </p:spPr>
        <p:txBody>
          <a:bodyPr wrap="none" rtlCol="0">
            <a:spAutoFit/>
          </a:bodyPr>
          <a:lstStyle/>
          <a:p>
            <a:r>
              <a:rPr lang="en-US" sz="3000" dirty="0">
                <a:latin typeface="Helsinki Text Std" panose="02000400000000000000" pitchFamily="2" charset="77"/>
              </a:rPr>
              <a:t>e q    e e q    e </a:t>
            </a:r>
            <a:r>
              <a:rPr lang="en-US" sz="3000" dirty="0">
                <a:latin typeface="Times New Roman" panose="02020603050405020304" pitchFamily="18" charset="0"/>
                <a:cs typeface="Times New Roman" panose="02020603050405020304" pitchFamily="18" charset="0"/>
              </a:rPr>
              <a:t>:||</a:t>
            </a:r>
          </a:p>
        </p:txBody>
      </p:sp>
      <p:pic>
        <p:nvPicPr>
          <p:cNvPr id="21" name="Picture 20">
            <a:extLst>
              <a:ext uri="{FF2B5EF4-FFF2-40B4-BE49-F238E27FC236}">
                <a16:creationId xmlns:a16="http://schemas.microsoft.com/office/drawing/2014/main" id="{EC56E9E4-6BDA-AA83-D2AE-E157D9E595EC}"/>
              </a:ext>
            </a:extLst>
          </p:cNvPr>
          <p:cNvPicPr>
            <a:picLocks noChangeAspect="1"/>
          </p:cNvPicPr>
          <p:nvPr/>
        </p:nvPicPr>
        <p:blipFill>
          <a:blip r:embed="rId2"/>
          <a:stretch>
            <a:fillRect/>
          </a:stretch>
        </p:blipFill>
        <p:spPr>
          <a:xfrm>
            <a:off x="417504" y="1920891"/>
            <a:ext cx="3860800" cy="1193800"/>
          </a:xfrm>
          <a:prstGeom prst="rect">
            <a:avLst/>
          </a:prstGeom>
        </p:spPr>
      </p:pic>
      <p:pic>
        <p:nvPicPr>
          <p:cNvPr id="22" name="Picture 21">
            <a:extLst>
              <a:ext uri="{FF2B5EF4-FFF2-40B4-BE49-F238E27FC236}">
                <a16:creationId xmlns:a16="http://schemas.microsoft.com/office/drawing/2014/main" id="{FDEDFFEF-6706-212E-9049-539A7EBDEBA9}"/>
              </a:ext>
            </a:extLst>
          </p:cNvPr>
          <p:cNvPicPr>
            <a:picLocks noChangeAspect="1"/>
          </p:cNvPicPr>
          <p:nvPr/>
        </p:nvPicPr>
        <p:blipFill>
          <a:blip r:embed="rId2"/>
          <a:stretch>
            <a:fillRect/>
          </a:stretch>
        </p:blipFill>
        <p:spPr>
          <a:xfrm>
            <a:off x="4920791" y="1920891"/>
            <a:ext cx="3860800" cy="1193800"/>
          </a:xfrm>
          <a:prstGeom prst="rect">
            <a:avLst/>
          </a:prstGeom>
        </p:spPr>
      </p:pic>
      <p:sp>
        <p:nvSpPr>
          <p:cNvPr id="23" name="TextBox 22">
            <a:extLst>
              <a:ext uri="{FF2B5EF4-FFF2-40B4-BE49-F238E27FC236}">
                <a16:creationId xmlns:a16="http://schemas.microsoft.com/office/drawing/2014/main" id="{38446B23-4CA1-CCCB-4286-0F4D58C1934A}"/>
              </a:ext>
            </a:extLst>
          </p:cNvPr>
          <p:cNvSpPr txBox="1"/>
          <p:nvPr/>
        </p:nvSpPr>
        <p:spPr>
          <a:xfrm>
            <a:off x="116276" y="2239012"/>
            <a:ext cx="397866" cy="369332"/>
          </a:xfrm>
          <a:prstGeom prst="rect">
            <a:avLst/>
          </a:prstGeom>
          <a:noFill/>
        </p:spPr>
        <p:txBody>
          <a:bodyPr wrap="none" rtlCol="0">
            <a:spAutoFit/>
          </a:bodyPr>
          <a:lstStyle/>
          <a:p>
            <a:r>
              <a:rPr lang="en-US" i="1" dirty="0"/>
              <a:t>f</a:t>
            </a:r>
            <a:r>
              <a:rPr lang="en-US" baseline="-25000" dirty="0"/>
              <a:t>2</a:t>
            </a:r>
            <a:r>
              <a:rPr lang="en-US" dirty="0"/>
              <a:t>:</a:t>
            </a:r>
          </a:p>
        </p:txBody>
      </p:sp>
      <p:sp>
        <p:nvSpPr>
          <p:cNvPr id="24" name="TextBox 23">
            <a:extLst>
              <a:ext uri="{FF2B5EF4-FFF2-40B4-BE49-F238E27FC236}">
                <a16:creationId xmlns:a16="http://schemas.microsoft.com/office/drawing/2014/main" id="{717CC5C5-6C73-4BBE-680F-32BB2721EFAB}"/>
              </a:ext>
            </a:extLst>
          </p:cNvPr>
          <p:cNvSpPr txBox="1"/>
          <p:nvPr/>
        </p:nvSpPr>
        <p:spPr>
          <a:xfrm>
            <a:off x="116276" y="3152247"/>
            <a:ext cx="394660" cy="369332"/>
          </a:xfrm>
          <a:prstGeom prst="rect">
            <a:avLst/>
          </a:prstGeom>
          <a:noFill/>
        </p:spPr>
        <p:txBody>
          <a:bodyPr wrap="none" rtlCol="0">
            <a:spAutoFit/>
          </a:bodyPr>
          <a:lstStyle/>
          <a:p>
            <a:r>
              <a:rPr lang="en-US" i="1" dirty="0"/>
              <a:t>f</a:t>
            </a:r>
            <a:r>
              <a:rPr lang="en-US" baseline="-25000" dirty="0"/>
              <a:t>4</a:t>
            </a:r>
            <a:r>
              <a:rPr lang="en-US" dirty="0"/>
              <a:t>:</a:t>
            </a:r>
          </a:p>
        </p:txBody>
      </p:sp>
      <p:sp>
        <p:nvSpPr>
          <p:cNvPr id="25" name="TextBox 24">
            <a:extLst>
              <a:ext uri="{FF2B5EF4-FFF2-40B4-BE49-F238E27FC236}">
                <a16:creationId xmlns:a16="http://schemas.microsoft.com/office/drawing/2014/main" id="{8C6DDFA4-2A2C-FDFF-2367-D224934CC660}"/>
              </a:ext>
            </a:extLst>
          </p:cNvPr>
          <p:cNvSpPr txBox="1"/>
          <p:nvPr/>
        </p:nvSpPr>
        <p:spPr>
          <a:xfrm>
            <a:off x="4539344" y="2239012"/>
            <a:ext cx="397866" cy="369332"/>
          </a:xfrm>
          <a:prstGeom prst="rect">
            <a:avLst/>
          </a:prstGeom>
          <a:noFill/>
        </p:spPr>
        <p:txBody>
          <a:bodyPr wrap="none" rtlCol="0">
            <a:spAutoFit/>
          </a:bodyPr>
          <a:lstStyle/>
          <a:p>
            <a:r>
              <a:rPr lang="en-US" i="1" dirty="0"/>
              <a:t>f</a:t>
            </a:r>
            <a:r>
              <a:rPr lang="en-US" baseline="-25000" dirty="0"/>
              <a:t>2</a:t>
            </a:r>
            <a:r>
              <a:rPr lang="en-US" dirty="0"/>
              <a:t>:</a:t>
            </a:r>
          </a:p>
        </p:txBody>
      </p:sp>
      <p:sp>
        <p:nvSpPr>
          <p:cNvPr id="26" name="TextBox 25">
            <a:extLst>
              <a:ext uri="{FF2B5EF4-FFF2-40B4-BE49-F238E27FC236}">
                <a16:creationId xmlns:a16="http://schemas.microsoft.com/office/drawing/2014/main" id="{5ECE2356-369C-38AA-D663-E4607FAFD2FD}"/>
              </a:ext>
            </a:extLst>
          </p:cNvPr>
          <p:cNvSpPr txBox="1"/>
          <p:nvPr/>
        </p:nvSpPr>
        <p:spPr>
          <a:xfrm>
            <a:off x="4539344" y="3152247"/>
            <a:ext cx="394660" cy="369332"/>
          </a:xfrm>
          <a:prstGeom prst="rect">
            <a:avLst/>
          </a:prstGeom>
          <a:noFill/>
        </p:spPr>
        <p:txBody>
          <a:bodyPr wrap="none" rtlCol="0">
            <a:spAutoFit/>
          </a:bodyPr>
          <a:lstStyle/>
          <a:p>
            <a:r>
              <a:rPr lang="en-US" i="1" dirty="0"/>
              <a:t>f</a:t>
            </a:r>
            <a:r>
              <a:rPr lang="en-US" baseline="-25000" dirty="0"/>
              <a:t>4</a:t>
            </a:r>
            <a:r>
              <a:rPr lang="en-US" dirty="0"/>
              <a:t>:</a:t>
            </a:r>
          </a:p>
        </p:txBody>
      </p:sp>
      <p:pic>
        <p:nvPicPr>
          <p:cNvPr id="28" name="Picture 27">
            <a:extLst>
              <a:ext uri="{FF2B5EF4-FFF2-40B4-BE49-F238E27FC236}">
                <a16:creationId xmlns:a16="http://schemas.microsoft.com/office/drawing/2014/main" id="{F96BC1FF-BD43-40CC-42D5-84054D7D4CD0}"/>
              </a:ext>
            </a:extLst>
          </p:cNvPr>
          <p:cNvPicPr>
            <a:picLocks noChangeAspect="1"/>
          </p:cNvPicPr>
          <p:nvPr/>
        </p:nvPicPr>
        <p:blipFill>
          <a:blip r:embed="rId3"/>
          <a:stretch>
            <a:fillRect/>
          </a:stretch>
        </p:blipFill>
        <p:spPr>
          <a:xfrm>
            <a:off x="449376" y="2785112"/>
            <a:ext cx="3835400" cy="1295400"/>
          </a:xfrm>
          <a:prstGeom prst="rect">
            <a:avLst/>
          </a:prstGeom>
        </p:spPr>
      </p:pic>
      <p:pic>
        <p:nvPicPr>
          <p:cNvPr id="30" name="Picture 29">
            <a:extLst>
              <a:ext uri="{FF2B5EF4-FFF2-40B4-BE49-F238E27FC236}">
                <a16:creationId xmlns:a16="http://schemas.microsoft.com/office/drawing/2014/main" id="{63691E96-EF24-D53E-FA02-CFE4A4A7FC61}"/>
              </a:ext>
            </a:extLst>
          </p:cNvPr>
          <p:cNvPicPr>
            <a:picLocks noChangeAspect="1"/>
          </p:cNvPicPr>
          <p:nvPr/>
        </p:nvPicPr>
        <p:blipFill>
          <a:blip r:embed="rId4"/>
          <a:stretch>
            <a:fillRect/>
          </a:stretch>
        </p:blipFill>
        <p:spPr>
          <a:xfrm>
            <a:off x="4963671" y="2757749"/>
            <a:ext cx="3848100" cy="1295400"/>
          </a:xfrm>
          <a:prstGeom prst="rect">
            <a:avLst/>
          </a:prstGeom>
        </p:spPr>
      </p:pic>
      <p:cxnSp>
        <p:nvCxnSpPr>
          <p:cNvPr id="32" name="Straight Arrow Connector 31">
            <a:extLst>
              <a:ext uri="{FF2B5EF4-FFF2-40B4-BE49-F238E27FC236}">
                <a16:creationId xmlns:a16="http://schemas.microsoft.com/office/drawing/2014/main" id="{21909182-CB0E-F19E-ABE8-AFDEDF723E79}"/>
              </a:ext>
            </a:extLst>
          </p:cNvPr>
          <p:cNvCxnSpPr/>
          <p:nvPr/>
        </p:nvCxnSpPr>
        <p:spPr>
          <a:xfrm flipV="1">
            <a:off x="595994" y="2394629"/>
            <a:ext cx="0" cy="628650"/>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C0FC21C-37F3-76AF-0841-A9D440EDD31D}"/>
              </a:ext>
            </a:extLst>
          </p:cNvPr>
          <p:cNvCxnSpPr/>
          <p:nvPr/>
        </p:nvCxnSpPr>
        <p:spPr>
          <a:xfrm flipV="1">
            <a:off x="2358306" y="2372362"/>
            <a:ext cx="0" cy="628650"/>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A73FC24-6DCD-4587-A002-280BD85AAF23}"/>
              </a:ext>
            </a:extLst>
          </p:cNvPr>
          <p:cNvCxnSpPr>
            <a:cxnSpLocks/>
          </p:cNvCxnSpPr>
          <p:nvPr/>
        </p:nvCxnSpPr>
        <p:spPr>
          <a:xfrm flipV="1">
            <a:off x="5076106" y="2372362"/>
            <a:ext cx="0" cy="1149217"/>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FE4C724-D297-5320-95BA-85127F02F042}"/>
              </a:ext>
            </a:extLst>
          </p:cNvPr>
          <p:cNvCxnSpPr>
            <a:cxnSpLocks/>
          </p:cNvCxnSpPr>
          <p:nvPr/>
        </p:nvCxnSpPr>
        <p:spPr>
          <a:xfrm flipV="1">
            <a:off x="6873156" y="2394629"/>
            <a:ext cx="0" cy="1149217"/>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51DD7D8-34D3-46FA-52DC-F8C86E6A875E}"/>
              </a:ext>
            </a:extLst>
          </p:cNvPr>
          <p:cNvSpPr txBox="1"/>
          <p:nvPr/>
        </p:nvSpPr>
        <p:spPr>
          <a:xfrm>
            <a:off x="460383" y="3916527"/>
            <a:ext cx="3625095" cy="369332"/>
          </a:xfrm>
          <a:prstGeom prst="rect">
            <a:avLst/>
          </a:prstGeom>
          <a:noFill/>
        </p:spPr>
        <p:txBody>
          <a:bodyPr wrap="none" rtlCol="0">
            <a:spAutoFit/>
          </a:bodyPr>
          <a:lstStyle/>
          <a:p>
            <a:r>
              <a:rPr lang="en-US" dirty="0">
                <a:solidFill>
                  <a:srgbClr val="C00000"/>
                </a:solidFill>
              </a:rPr>
              <a:t>Peaks of </a:t>
            </a:r>
            <a:r>
              <a:rPr lang="en-US" i="1" dirty="0">
                <a:solidFill>
                  <a:srgbClr val="C00000"/>
                </a:solidFill>
              </a:rPr>
              <a:t>f</a:t>
            </a:r>
            <a:r>
              <a:rPr lang="en-US" baseline="-25000" dirty="0">
                <a:solidFill>
                  <a:srgbClr val="C00000"/>
                </a:solidFill>
              </a:rPr>
              <a:t>2</a:t>
            </a:r>
            <a:r>
              <a:rPr lang="en-US" dirty="0">
                <a:solidFill>
                  <a:srgbClr val="C00000"/>
                </a:solidFill>
              </a:rPr>
              <a:t> lined up with peaks of </a:t>
            </a:r>
            <a:r>
              <a:rPr lang="en-US" i="1" dirty="0">
                <a:solidFill>
                  <a:srgbClr val="C00000"/>
                </a:solidFill>
              </a:rPr>
              <a:t>f</a:t>
            </a:r>
            <a:r>
              <a:rPr lang="en-US" i="1" baseline="-25000" dirty="0">
                <a:solidFill>
                  <a:srgbClr val="C00000"/>
                </a:solidFill>
              </a:rPr>
              <a:t>4</a:t>
            </a:r>
            <a:endParaRPr lang="en-US" dirty="0">
              <a:solidFill>
                <a:srgbClr val="C00000"/>
              </a:solidFill>
            </a:endParaRPr>
          </a:p>
        </p:txBody>
      </p:sp>
      <p:sp>
        <p:nvSpPr>
          <p:cNvPr id="39" name="TextBox 38">
            <a:extLst>
              <a:ext uri="{FF2B5EF4-FFF2-40B4-BE49-F238E27FC236}">
                <a16:creationId xmlns:a16="http://schemas.microsoft.com/office/drawing/2014/main" id="{861B9EEC-CBA7-ADA9-D836-D87291DC2DAE}"/>
              </a:ext>
            </a:extLst>
          </p:cNvPr>
          <p:cNvSpPr txBox="1"/>
          <p:nvPr/>
        </p:nvSpPr>
        <p:spPr>
          <a:xfrm>
            <a:off x="1478210" y="4273067"/>
            <a:ext cx="2014782" cy="461665"/>
          </a:xfrm>
          <a:prstGeom prst="rect">
            <a:avLst/>
          </a:prstGeom>
          <a:noFill/>
        </p:spPr>
        <p:txBody>
          <a:bodyPr wrap="non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a:solidFill>
                  <a:srgbClr val="C00000"/>
                </a:solidFill>
              </a:rPr>
              <a:t> Coherence</a:t>
            </a:r>
          </a:p>
        </p:txBody>
      </p:sp>
      <p:sp>
        <p:nvSpPr>
          <p:cNvPr id="40" name="TextBox 39">
            <a:extLst>
              <a:ext uri="{FF2B5EF4-FFF2-40B4-BE49-F238E27FC236}">
                <a16:creationId xmlns:a16="http://schemas.microsoft.com/office/drawing/2014/main" id="{76A22522-AABE-657B-F221-4E928762EF80}"/>
              </a:ext>
            </a:extLst>
          </p:cNvPr>
          <p:cNvSpPr txBox="1"/>
          <p:nvPr/>
        </p:nvSpPr>
        <p:spPr>
          <a:xfrm>
            <a:off x="4983885" y="3916527"/>
            <a:ext cx="3812519" cy="369332"/>
          </a:xfrm>
          <a:prstGeom prst="rect">
            <a:avLst/>
          </a:prstGeom>
          <a:noFill/>
        </p:spPr>
        <p:txBody>
          <a:bodyPr wrap="none" rtlCol="0">
            <a:spAutoFit/>
          </a:bodyPr>
          <a:lstStyle/>
          <a:p>
            <a:r>
              <a:rPr lang="en-US" dirty="0">
                <a:solidFill>
                  <a:srgbClr val="C00000"/>
                </a:solidFill>
              </a:rPr>
              <a:t>Peaks of </a:t>
            </a:r>
            <a:r>
              <a:rPr lang="en-US" i="1" dirty="0">
                <a:solidFill>
                  <a:srgbClr val="C00000"/>
                </a:solidFill>
              </a:rPr>
              <a:t>f</a:t>
            </a:r>
            <a:r>
              <a:rPr lang="en-US" baseline="-25000" dirty="0">
                <a:solidFill>
                  <a:srgbClr val="C00000"/>
                </a:solidFill>
              </a:rPr>
              <a:t>2</a:t>
            </a:r>
            <a:r>
              <a:rPr lang="en-US" dirty="0">
                <a:solidFill>
                  <a:srgbClr val="C00000"/>
                </a:solidFill>
              </a:rPr>
              <a:t> lined up with troughs of </a:t>
            </a:r>
            <a:r>
              <a:rPr lang="en-US" i="1" dirty="0">
                <a:solidFill>
                  <a:srgbClr val="C00000"/>
                </a:solidFill>
              </a:rPr>
              <a:t>f</a:t>
            </a:r>
            <a:r>
              <a:rPr lang="en-US" i="1" baseline="-25000" dirty="0">
                <a:solidFill>
                  <a:srgbClr val="C00000"/>
                </a:solidFill>
              </a:rPr>
              <a:t>4</a:t>
            </a:r>
            <a:endParaRPr lang="en-US" dirty="0">
              <a:solidFill>
                <a:srgbClr val="C00000"/>
              </a:solidFill>
            </a:endParaRPr>
          </a:p>
        </p:txBody>
      </p:sp>
      <p:sp>
        <p:nvSpPr>
          <p:cNvPr id="41" name="TextBox 40">
            <a:extLst>
              <a:ext uri="{FF2B5EF4-FFF2-40B4-BE49-F238E27FC236}">
                <a16:creationId xmlns:a16="http://schemas.microsoft.com/office/drawing/2014/main" id="{CEAF38B2-E97E-2473-BF80-C2F69410EFC8}"/>
              </a:ext>
            </a:extLst>
          </p:cNvPr>
          <p:cNvSpPr txBox="1"/>
          <p:nvPr/>
        </p:nvSpPr>
        <p:spPr>
          <a:xfrm>
            <a:off x="6001712" y="4273067"/>
            <a:ext cx="2577629" cy="461665"/>
          </a:xfrm>
          <a:prstGeom prst="rect">
            <a:avLst/>
          </a:prstGeom>
          <a:noFill/>
        </p:spPr>
        <p:txBody>
          <a:bodyPr wrap="non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a:solidFill>
                  <a:srgbClr val="C00000"/>
                </a:solidFill>
              </a:rPr>
              <a:t> Anticoherence</a:t>
            </a:r>
          </a:p>
        </p:txBody>
      </p:sp>
      <p:sp>
        <p:nvSpPr>
          <p:cNvPr id="42" name="TextBox 41">
            <a:extLst>
              <a:ext uri="{FF2B5EF4-FFF2-40B4-BE49-F238E27FC236}">
                <a16:creationId xmlns:a16="http://schemas.microsoft.com/office/drawing/2014/main" id="{FDF37664-0AD7-E4FA-81CF-4FC2C19E7456}"/>
              </a:ext>
            </a:extLst>
          </p:cNvPr>
          <p:cNvSpPr txBox="1"/>
          <p:nvPr/>
        </p:nvSpPr>
        <p:spPr>
          <a:xfrm>
            <a:off x="1287087" y="941893"/>
            <a:ext cx="2225289" cy="369332"/>
          </a:xfrm>
          <a:prstGeom prst="rect">
            <a:avLst/>
          </a:prstGeom>
          <a:noFill/>
        </p:spPr>
        <p:txBody>
          <a:bodyPr wrap="none" rtlCol="0">
            <a:spAutoFit/>
          </a:bodyPr>
          <a:lstStyle/>
          <a:p>
            <a:r>
              <a:rPr lang="en-US" dirty="0"/>
              <a:t>Aligned coefficients: </a:t>
            </a:r>
          </a:p>
        </p:txBody>
      </p:sp>
      <p:sp>
        <p:nvSpPr>
          <p:cNvPr id="43" name="TextBox 42">
            <a:extLst>
              <a:ext uri="{FF2B5EF4-FFF2-40B4-BE49-F238E27FC236}">
                <a16:creationId xmlns:a16="http://schemas.microsoft.com/office/drawing/2014/main" id="{DDC7EC87-348A-F5DC-318E-77E53CDE9E69}"/>
              </a:ext>
            </a:extLst>
          </p:cNvPr>
          <p:cNvSpPr txBox="1"/>
          <p:nvPr/>
        </p:nvSpPr>
        <p:spPr>
          <a:xfrm>
            <a:off x="5631626" y="927504"/>
            <a:ext cx="2678105" cy="369332"/>
          </a:xfrm>
          <a:prstGeom prst="rect">
            <a:avLst/>
          </a:prstGeom>
          <a:noFill/>
        </p:spPr>
        <p:txBody>
          <a:bodyPr wrap="none" rtlCol="0">
            <a:spAutoFit/>
          </a:bodyPr>
          <a:lstStyle/>
          <a:p>
            <a:r>
              <a:rPr lang="en-US" i="1" dirty="0"/>
              <a:t>f</a:t>
            </a:r>
            <a:r>
              <a:rPr lang="en-US" baseline="-25000" dirty="0"/>
              <a:t>4</a:t>
            </a:r>
            <a:r>
              <a:rPr lang="en-US" dirty="0"/>
              <a:t> syncopated against </a:t>
            </a:r>
            <a:r>
              <a:rPr lang="en-US" i="1" dirty="0"/>
              <a:t>f</a:t>
            </a:r>
            <a:r>
              <a:rPr lang="en-US" baseline="-25000" dirty="0"/>
              <a:t>2</a:t>
            </a:r>
            <a:r>
              <a:rPr lang="en-US" dirty="0"/>
              <a:t>: </a:t>
            </a:r>
          </a:p>
        </p:txBody>
      </p:sp>
      <p:pic>
        <p:nvPicPr>
          <p:cNvPr id="11" name="Picture 10">
            <a:extLst>
              <a:ext uri="{FF2B5EF4-FFF2-40B4-BE49-F238E27FC236}">
                <a16:creationId xmlns:a16="http://schemas.microsoft.com/office/drawing/2014/main" id="{9D33A53F-702F-66BF-D5B6-4A7F51E5D0FE}"/>
              </a:ext>
            </a:extLst>
          </p:cNvPr>
          <p:cNvPicPr>
            <a:picLocks noChangeAspect="1"/>
          </p:cNvPicPr>
          <p:nvPr/>
        </p:nvPicPr>
        <p:blipFill>
          <a:blip r:embed="rId5"/>
          <a:stretch>
            <a:fillRect/>
          </a:stretch>
        </p:blipFill>
        <p:spPr>
          <a:xfrm>
            <a:off x="4994706" y="1863028"/>
            <a:ext cx="3894769" cy="304800"/>
          </a:xfrm>
          <a:prstGeom prst="rect">
            <a:avLst/>
          </a:prstGeom>
        </p:spPr>
      </p:pic>
      <p:pic>
        <p:nvPicPr>
          <p:cNvPr id="18" name="Picture 17">
            <a:extLst>
              <a:ext uri="{FF2B5EF4-FFF2-40B4-BE49-F238E27FC236}">
                <a16:creationId xmlns:a16="http://schemas.microsoft.com/office/drawing/2014/main" id="{323E04B9-31A8-969A-6134-7D63E503FE9B}"/>
              </a:ext>
            </a:extLst>
          </p:cNvPr>
          <p:cNvPicPr>
            <a:picLocks noChangeAspect="1"/>
          </p:cNvPicPr>
          <p:nvPr/>
        </p:nvPicPr>
        <p:blipFill>
          <a:blip r:embed="rId6"/>
          <a:stretch>
            <a:fillRect/>
          </a:stretch>
        </p:blipFill>
        <p:spPr>
          <a:xfrm>
            <a:off x="491566" y="1845675"/>
            <a:ext cx="3740956" cy="304800"/>
          </a:xfrm>
          <a:prstGeom prst="rect">
            <a:avLst/>
          </a:prstGeom>
        </p:spPr>
      </p:pic>
    </p:spTree>
    <p:extLst>
      <p:ext uri="{BB962C8B-B14F-4D97-AF65-F5344CB8AC3E}">
        <p14:creationId xmlns:p14="http://schemas.microsoft.com/office/powerpoint/2010/main" val="104774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childTnLst>
                          </p:cTn>
                        </p:par>
                        <p:par>
                          <p:cTn id="11" fill="hold">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p:tgtEl>
                                          <p:spTgt spid="38"/>
                                        </p:tgtEl>
                                        <p:attrNameLst>
                                          <p:attrName>ppt_y</p:attrName>
                                        </p:attrNameLst>
                                      </p:cBhvr>
                                      <p:tavLst>
                                        <p:tav tm="0">
                                          <p:val>
                                            <p:strVal val="#ppt_y-#ppt_h*1.125000"/>
                                          </p:val>
                                        </p:tav>
                                        <p:tav tm="100000">
                                          <p:val>
                                            <p:strVal val="#ppt_y"/>
                                          </p:val>
                                        </p:tav>
                                      </p:tavLst>
                                    </p:anim>
                                    <p:animEffect transition="in" filter="wipe(down)">
                                      <p:cBhvr>
                                        <p:cTn id="15" dur="500"/>
                                        <p:tgtEl>
                                          <p:spTgt spid="38"/>
                                        </p:tgtEl>
                                      </p:cBhvr>
                                    </p:animEffect>
                                  </p:childTnLst>
                                </p:cTn>
                              </p:par>
                            </p:childTnLst>
                          </p:cTn>
                        </p:par>
                        <p:par>
                          <p:cTn id="16" fill="hold">
                            <p:stCondLst>
                              <p:cond delay="1000"/>
                            </p:stCondLst>
                            <p:childTnLst>
                              <p:par>
                                <p:cTn id="17" presetID="1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down)">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500"/>
                                        <p:tgtEl>
                                          <p:spTgt spid="35"/>
                                        </p:tgtEl>
                                      </p:cBhvr>
                                    </p:animEffect>
                                  </p:childTnLst>
                                </p:cTn>
                              </p:par>
                              <p:par>
                                <p:cTn id="26" presetID="22" presetClass="entr" presetSubtype="1"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childTnLst>
                          </p:cTn>
                        </p:par>
                        <p:par>
                          <p:cTn id="29" fill="hold">
                            <p:stCondLst>
                              <p:cond delay="500"/>
                            </p:stCondLst>
                            <p:childTnLst>
                              <p:par>
                                <p:cTn id="30" presetID="12" presetClass="entr" presetSubtype="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p:tgtEl>
                                          <p:spTgt spid="40"/>
                                        </p:tgtEl>
                                        <p:attrNameLst>
                                          <p:attrName>ppt_y</p:attrName>
                                        </p:attrNameLst>
                                      </p:cBhvr>
                                      <p:tavLst>
                                        <p:tav tm="0">
                                          <p:val>
                                            <p:strVal val="#ppt_y-#ppt_h*1.125000"/>
                                          </p:val>
                                        </p:tav>
                                        <p:tav tm="100000">
                                          <p:val>
                                            <p:strVal val="#ppt_y"/>
                                          </p:val>
                                        </p:tav>
                                      </p:tavLst>
                                    </p:anim>
                                    <p:animEffect transition="in" filter="wipe(down)">
                                      <p:cBhvr>
                                        <p:cTn id="33" dur="500"/>
                                        <p:tgtEl>
                                          <p:spTgt spid="40"/>
                                        </p:tgtEl>
                                      </p:cBhvr>
                                    </p:animEffect>
                                  </p:childTnLst>
                                </p:cTn>
                              </p:par>
                            </p:childTnLst>
                          </p:cTn>
                        </p:par>
                        <p:par>
                          <p:cTn id="34" fill="hold">
                            <p:stCondLst>
                              <p:cond delay="1000"/>
                            </p:stCondLst>
                            <p:childTnLst>
                              <p:par>
                                <p:cTn id="35" presetID="12" presetClass="entr" presetSubtype="1"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p:tgtEl>
                                          <p:spTgt spid="41"/>
                                        </p:tgtEl>
                                        <p:attrNameLst>
                                          <p:attrName>ppt_y</p:attrName>
                                        </p:attrNameLst>
                                      </p:cBhvr>
                                      <p:tavLst>
                                        <p:tav tm="0">
                                          <p:val>
                                            <p:strVal val="#ppt_y-#ppt_h*1.125000"/>
                                          </p:val>
                                        </p:tav>
                                        <p:tav tm="100000">
                                          <p:val>
                                            <p:strVal val="#ppt_y"/>
                                          </p:val>
                                        </p:tav>
                                      </p:tavLst>
                                    </p:anim>
                                    <p:animEffect transition="in" filter="wipe(down)">
                                      <p:cBhvr>
                                        <p:cTn id="3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118880-985A-49F9-5C9B-748875B23D6C}"/>
              </a:ext>
            </a:extLst>
          </p:cNvPr>
          <p:cNvSpPr/>
          <p:nvPr/>
        </p:nvSpPr>
        <p:spPr>
          <a:xfrm>
            <a:off x="2268747" y="2968005"/>
            <a:ext cx="4994696" cy="11556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0" name="Rectangle 9">
            <a:extLst>
              <a:ext uri="{FF2B5EF4-FFF2-40B4-BE49-F238E27FC236}">
                <a16:creationId xmlns:a16="http://schemas.microsoft.com/office/drawing/2014/main" id="{2C80A6BD-4200-6F97-809B-47DBA0DB0D26}"/>
              </a:ext>
            </a:extLst>
          </p:cNvPr>
          <p:cNvSpPr/>
          <p:nvPr/>
        </p:nvSpPr>
        <p:spPr>
          <a:xfrm>
            <a:off x="1751486" y="2034307"/>
            <a:ext cx="5644109" cy="7861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BDE65-655C-CA4D-401C-0DFA752EFA33}"/>
              </a:ext>
            </a:extLst>
          </p:cNvPr>
          <p:cNvSpPr>
            <a:spLocks noGrp="1"/>
          </p:cNvSpPr>
          <p:nvPr>
            <p:ph type="title"/>
          </p:nvPr>
        </p:nvSpPr>
        <p:spPr/>
        <p:txBody>
          <a:bodyPr/>
          <a:lstStyle/>
          <a:p>
            <a:r>
              <a:rPr lang="en-US" dirty="0"/>
              <a:t>Meter and Notation</a:t>
            </a:r>
          </a:p>
        </p:txBody>
      </p:sp>
      <p:sp>
        <p:nvSpPr>
          <p:cNvPr id="3" name="Content Placeholder 2">
            <a:extLst>
              <a:ext uri="{FF2B5EF4-FFF2-40B4-BE49-F238E27FC236}">
                <a16:creationId xmlns:a16="http://schemas.microsoft.com/office/drawing/2014/main" id="{AD0D8A1E-4B4E-A50D-5A93-D1FE90AA9E1C}"/>
              </a:ext>
            </a:extLst>
          </p:cNvPr>
          <p:cNvSpPr>
            <a:spLocks noGrp="1"/>
          </p:cNvSpPr>
          <p:nvPr>
            <p:ph idx="1"/>
          </p:nvPr>
        </p:nvSpPr>
        <p:spPr>
          <a:xfrm>
            <a:off x="439783" y="678741"/>
            <a:ext cx="8264434" cy="462082"/>
          </a:xfrm>
        </p:spPr>
        <p:txBody>
          <a:bodyPr/>
          <a:lstStyle/>
          <a:p>
            <a:pPr marL="0" indent="0">
              <a:buNone/>
            </a:pPr>
            <a:r>
              <a:rPr lang="en-US" dirty="0"/>
              <a:t>The concept of </a:t>
            </a:r>
            <a:r>
              <a:rPr lang="en-US" b="1" dirty="0"/>
              <a:t>meter</a:t>
            </a:r>
            <a:r>
              <a:rPr lang="en-US" dirty="0"/>
              <a:t> originates as a feature of European notation.</a:t>
            </a:r>
          </a:p>
        </p:txBody>
      </p:sp>
      <p:sp>
        <p:nvSpPr>
          <p:cNvPr id="4" name="Date Placeholder 3">
            <a:extLst>
              <a:ext uri="{FF2B5EF4-FFF2-40B4-BE49-F238E27FC236}">
                <a16:creationId xmlns:a16="http://schemas.microsoft.com/office/drawing/2014/main" id="{EF8C7E8B-D042-006E-34C2-97F72616DB33}"/>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E246D51A-F6D7-7B74-727C-79507DAFE56B}"/>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C68509D7-A33C-1804-B223-3435A64C4448}"/>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322F579A-8EB3-5BCD-271D-E93EE7A51C93}"/>
              </a:ext>
            </a:extLst>
          </p:cNvPr>
          <p:cNvSpPr txBox="1"/>
          <p:nvPr/>
        </p:nvSpPr>
        <p:spPr>
          <a:xfrm>
            <a:off x="439783" y="1117336"/>
            <a:ext cx="8264434" cy="769441"/>
          </a:xfrm>
          <a:prstGeom prst="rect">
            <a:avLst/>
          </a:prstGeom>
          <a:noFill/>
        </p:spPr>
        <p:txBody>
          <a:bodyPr wrap="square" rtlCol="0">
            <a:spAutoFit/>
          </a:bodyPr>
          <a:lstStyle/>
          <a:p>
            <a:pPr algn="ctr"/>
            <a:r>
              <a:rPr lang="en-US" sz="2200" dirty="0"/>
              <a:t>Features of metrical notation:</a:t>
            </a:r>
          </a:p>
          <a:p>
            <a:pPr algn="ctr"/>
            <a:r>
              <a:rPr lang="en-US" sz="2200" dirty="0"/>
              <a:t>• </a:t>
            </a:r>
            <a:r>
              <a:rPr lang="en-US" sz="2200" dirty="0">
                <a:solidFill>
                  <a:schemeClr val="accent1"/>
                </a:solidFill>
              </a:rPr>
              <a:t>Time-discreteness</a:t>
            </a:r>
            <a:r>
              <a:rPr lang="en-US" sz="2200" dirty="0"/>
              <a:t>		• </a:t>
            </a:r>
            <a:r>
              <a:rPr lang="en-US" sz="2200" dirty="0">
                <a:solidFill>
                  <a:schemeClr val="accent6"/>
                </a:solidFill>
              </a:rPr>
              <a:t>Isochrony</a:t>
            </a:r>
            <a:r>
              <a:rPr lang="en-US" sz="2200" dirty="0"/>
              <a:t>		•  </a:t>
            </a:r>
            <a:r>
              <a:rPr lang="en-US" sz="2200" dirty="0">
                <a:solidFill>
                  <a:srgbClr val="C00000"/>
                </a:solidFill>
              </a:rPr>
              <a:t>Hierarchy</a:t>
            </a:r>
          </a:p>
        </p:txBody>
      </p:sp>
      <p:sp>
        <p:nvSpPr>
          <p:cNvPr id="8" name="TextBox 7">
            <a:extLst>
              <a:ext uri="{FF2B5EF4-FFF2-40B4-BE49-F238E27FC236}">
                <a16:creationId xmlns:a16="http://schemas.microsoft.com/office/drawing/2014/main" id="{646247D1-7A60-55BE-F939-AC46384C4DEE}"/>
              </a:ext>
            </a:extLst>
          </p:cNvPr>
          <p:cNvSpPr txBox="1"/>
          <p:nvPr/>
        </p:nvSpPr>
        <p:spPr>
          <a:xfrm>
            <a:off x="2342610" y="2034307"/>
            <a:ext cx="5052986" cy="707886"/>
          </a:xfrm>
          <a:prstGeom prst="rect">
            <a:avLst/>
          </a:prstGeom>
          <a:noFill/>
        </p:spPr>
        <p:txBody>
          <a:bodyPr wrap="none" rtlCol="0">
            <a:spAutoFit/>
          </a:bodyPr>
          <a:lstStyle/>
          <a:p>
            <a:r>
              <a:rPr lang="en-US" sz="3000" dirty="0">
                <a:latin typeface="Helsinki Text Std" panose="02000400000000000000" pitchFamily="2" charset="77"/>
              </a:rPr>
              <a:t>h     q  </a:t>
            </a:r>
            <a:r>
              <a:rPr lang="en-US" sz="3000" dirty="0" err="1">
                <a:latin typeface="Helsinki Text Std" panose="02000400000000000000" pitchFamily="2" charset="77"/>
              </a:rPr>
              <a:t>iq</a:t>
            </a:r>
            <a:r>
              <a:rPr lang="en-US" sz="3000" dirty="0">
                <a:latin typeface="Helsinki Text Std" panose="02000400000000000000" pitchFamily="2" charset="77"/>
              </a:rPr>
              <a:t> </a:t>
            </a:r>
            <a:r>
              <a:rPr lang="en-US" sz="4000" dirty="0">
                <a:latin typeface="Times New Roman" panose="02020603050405020304" pitchFamily="18" charset="0"/>
                <a:cs typeface="Times New Roman" panose="02020603050405020304" pitchFamily="18" charset="0"/>
              </a:rPr>
              <a:t>|</a:t>
            </a:r>
            <a:r>
              <a:rPr lang="en-US" sz="800" dirty="0">
                <a:latin typeface="Helsinki Text Std" panose="02000400000000000000" pitchFamily="2" charset="77"/>
                <a:cs typeface="Times New Roman" panose="02020603050405020304" pitchFamily="18" charset="0"/>
              </a:rPr>
              <a:t> </a:t>
            </a:r>
            <a:r>
              <a:rPr lang="en-US" sz="3000" dirty="0">
                <a:latin typeface="Helsinki Text Std" panose="02000400000000000000" pitchFamily="2" charset="77"/>
              </a:rPr>
              <a:t>q  q  h     </a:t>
            </a:r>
            <a:r>
              <a:rPr lang="en-US" sz="4000" dirty="0">
                <a:latin typeface="Times New Roman" panose="02020603050405020304" pitchFamily="18" charset="0"/>
                <a:cs typeface="Times New Roman" panose="02020603050405020304" pitchFamily="18" charset="0"/>
              </a:rPr>
              <a:t>|</a:t>
            </a:r>
            <a:endParaRPr lang="en-US" sz="4000" dirty="0">
              <a:latin typeface="Helsinki Text Std" panose="02000400000000000000" pitchFamily="2" charset="77"/>
            </a:endParaRPr>
          </a:p>
        </p:txBody>
      </p:sp>
      <p:sp>
        <p:nvSpPr>
          <p:cNvPr id="9" name="TextBox 8">
            <a:extLst>
              <a:ext uri="{FF2B5EF4-FFF2-40B4-BE49-F238E27FC236}">
                <a16:creationId xmlns:a16="http://schemas.microsoft.com/office/drawing/2014/main" id="{6865C1FF-0EB9-D315-6FE5-E670A2C06D96}"/>
              </a:ext>
            </a:extLst>
          </p:cNvPr>
          <p:cNvSpPr txBox="1"/>
          <p:nvPr/>
        </p:nvSpPr>
        <p:spPr>
          <a:xfrm>
            <a:off x="1847286" y="2035743"/>
            <a:ext cx="320922" cy="646331"/>
          </a:xfrm>
          <a:prstGeom prst="rect">
            <a:avLst/>
          </a:prstGeom>
          <a:noFill/>
        </p:spPr>
        <p:txBody>
          <a:bodyPr wrap="none" rtlCol="0">
            <a:spAutoFit/>
          </a:bodyPr>
          <a:lstStyle/>
          <a:p>
            <a:r>
              <a:rPr lang="en-US" b="1" dirty="0"/>
              <a:t>4</a:t>
            </a:r>
          </a:p>
          <a:p>
            <a:r>
              <a:rPr lang="en-US" b="1" dirty="0"/>
              <a:t>4</a:t>
            </a:r>
          </a:p>
        </p:txBody>
      </p:sp>
      <p:pic>
        <p:nvPicPr>
          <p:cNvPr id="12" name="Picture 11">
            <a:extLst>
              <a:ext uri="{FF2B5EF4-FFF2-40B4-BE49-F238E27FC236}">
                <a16:creationId xmlns:a16="http://schemas.microsoft.com/office/drawing/2014/main" id="{ED7A0A94-1191-3BDE-9299-4B41B2DC5200}"/>
              </a:ext>
            </a:extLst>
          </p:cNvPr>
          <p:cNvPicPr>
            <a:picLocks noChangeAspect="1"/>
          </p:cNvPicPr>
          <p:nvPr/>
        </p:nvPicPr>
        <p:blipFill>
          <a:blip r:embed="rId2"/>
          <a:stretch>
            <a:fillRect/>
          </a:stretch>
        </p:blipFill>
        <p:spPr>
          <a:xfrm>
            <a:off x="2403662" y="3032452"/>
            <a:ext cx="4726029" cy="903506"/>
          </a:xfrm>
          <a:prstGeom prst="rect">
            <a:avLst/>
          </a:prstGeom>
        </p:spPr>
      </p:pic>
      <p:cxnSp>
        <p:nvCxnSpPr>
          <p:cNvPr id="15" name="Straight Arrow Connector 14">
            <a:extLst>
              <a:ext uri="{FF2B5EF4-FFF2-40B4-BE49-F238E27FC236}">
                <a16:creationId xmlns:a16="http://schemas.microsoft.com/office/drawing/2014/main" id="{CF9C0938-EF38-8DE2-DB76-1DE43D1C2897}"/>
              </a:ext>
            </a:extLst>
          </p:cNvPr>
          <p:cNvCxnSpPr>
            <a:cxnSpLocks/>
          </p:cNvCxnSpPr>
          <p:nvPr/>
        </p:nvCxnSpPr>
        <p:spPr>
          <a:xfrm>
            <a:off x="2510187" y="2605510"/>
            <a:ext cx="34173" cy="466027"/>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8F2AFB-527E-0B0C-1526-166B8F8AC5B4}"/>
              </a:ext>
            </a:extLst>
          </p:cNvPr>
          <p:cNvCxnSpPr>
            <a:cxnSpLocks/>
          </p:cNvCxnSpPr>
          <p:nvPr/>
        </p:nvCxnSpPr>
        <p:spPr>
          <a:xfrm>
            <a:off x="3623880" y="2605510"/>
            <a:ext cx="34173" cy="466027"/>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E5B586-B2B6-A2A7-312E-BF000B213E7E}"/>
              </a:ext>
            </a:extLst>
          </p:cNvPr>
          <p:cNvCxnSpPr>
            <a:cxnSpLocks/>
          </p:cNvCxnSpPr>
          <p:nvPr/>
        </p:nvCxnSpPr>
        <p:spPr>
          <a:xfrm>
            <a:off x="4157169" y="2622086"/>
            <a:ext cx="34173" cy="466027"/>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79DFF86-6DA0-B243-CE3C-CA4938140D2F}"/>
              </a:ext>
            </a:extLst>
          </p:cNvPr>
          <p:cNvCxnSpPr>
            <a:cxnSpLocks/>
          </p:cNvCxnSpPr>
          <p:nvPr/>
        </p:nvCxnSpPr>
        <p:spPr>
          <a:xfrm>
            <a:off x="4417535" y="2605510"/>
            <a:ext cx="34173" cy="466027"/>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3D28D9B-0AAE-810D-25A4-2AA5D20DE361}"/>
              </a:ext>
            </a:extLst>
          </p:cNvPr>
          <p:cNvCxnSpPr>
            <a:cxnSpLocks/>
          </p:cNvCxnSpPr>
          <p:nvPr/>
        </p:nvCxnSpPr>
        <p:spPr>
          <a:xfrm flipH="1">
            <a:off x="4782466" y="2622086"/>
            <a:ext cx="86637" cy="42750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8CC411-046D-7534-2CBB-E2BA053BA2DA}"/>
              </a:ext>
            </a:extLst>
          </p:cNvPr>
          <p:cNvCxnSpPr>
            <a:cxnSpLocks/>
          </p:cNvCxnSpPr>
          <p:nvPr/>
        </p:nvCxnSpPr>
        <p:spPr>
          <a:xfrm flipH="1">
            <a:off x="5353829" y="2618782"/>
            <a:ext cx="86637" cy="42750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C9446FD-444A-58DB-2AE8-FB420B221A69}"/>
              </a:ext>
            </a:extLst>
          </p:cNvPr>
          <p:cNvCxnSpPr>
            <a:cxnSpLocks/>
          </p:cNvCxnSpPr>
          <p:nvPr/>
        </p:nvCxnSpPr>
        <p:spPr>
          <a:xfrm flipH="1">
            <a:off x="5891848" y="2618782"/>
            <a:ext cx="86637" cy="42750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B48C825-512F-512E-3661-37A24FD6AE0A}"/>
              </a:ext>
            </a:extLst>
          </p:cNvPr>
          <p:cNvCxnSpPr>
            <a:cxnSpLocks/>
          </p:cNvCxnSpPr>
          <p:nvPr/>
        </p:nvCxnSpPr>
        <p:spPr>
          <a:xfrm>
            <a:off x="3341027" y="4240052"/>
            <a:ext cx="2851297" cy="1185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A6CFBDD-2089-8C40-EF1E-F5A83A5EC6B5}"/>
              </a:ext>
            </a:extLst>
          </p:cNvPr>
          <p:cNvSpPr txBox="1"/>
          <p:nvPr/>
        </p:nvSpPr>
        <p:spPr>
          <a:xfrm>
            <a:off x="4417535" y="4240052"/>
            <a:ext cx="689612" cy="369332"/>
          </a:xfrm>
          <a:prstGeom prst="rect">
            <a:avLst/>
          </a:prstGeom>
          <a:noFill/>
          <a:ln>
            <a:noFill/>
          </a:ln>
        </p:spPr>
        <p:txBody>
          <a:bodyPr wrap="none" rtlCol="0">
            <a:spAutoFit/>
          </a:bodyPr>
          <a:lstStyle/>
          <a:p>
            <a:r>
              <a:rPr lang="en-US" dirty="0"/>
              <a:t>Time</a:t>
            </a:r>
          </a:p>
        </p:txBody>
      </p:sp>
      <p:cxnSp>
        <p:nvCxnSpPr>
          <p:cNvPr id="29" name="Straight Arrow Connector 28">
            <a:extLst>
              <a:ext uri="{FF2B5EF4-FFF2-40B4-BE49-F238E27FC236}">
                <a16:creationId xmlns:a16="http://schemas.microsoft.com/office/drawing/2014/main" id="{45879040-6079-B6A2-B1ED-25D021689B97}"/>
              </a:ext>
            </a:extLst>
          </p:cNvPr>
          <p:cNvCxnSpPr>
            <a:cxnSpLocks/>
          </p:cNvCxnSpPr>
          <p:nvPr/>
        </p:nvCxnSpPr>
        <p:spPr>
          <a:xfrm flipV="1">
            <a:off x="2592400" y="3376419"/>
            <a:ext cx="2097131" cy="1198"/>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4FB36AA-633E-CF3B-D220-9B51E143F7B6}"/>
              </a:ext>
            </a:extLst>
          </p:cNvPr>
          <p:cNvCxnSpPr>
            <a:cxnSpLocks/>
          </p:cNvCxnSpPr>
          <p:nvPr/>
        </p:nvCxnSpPr>
        <p:spPr>
          <a:xfrm flipV="1">
            <a:off x="2609487" y="3721584"/>
            <a:ext cx="448038" cy="1198"/>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D1C3C7F-4761-9CC2-FF59-1AD2D8B4FB16}"/>
              </a:ext>
            </a:extLst>
          </p:cNvPr>
          <p:cNvSpPr txBox="1"/>
          <p:nvPr/>
        </p:nvSpPr>
        <p:spPr>
          <a:xfrm>
            <a:off x="2527273" y="3756240"/>
            <a:ext cx="3464859" cy="369332"/>
          </a:xfrm>
          <a:prstGeom prst="rect">
            <a:avLst/>
          </a:prstGeom>
          <a:noFill/>
        </p:spPr>
        <p:txBody>
          <a:bodyPr wrap="none" rtlCol="0">
            <a:spAutoFit/>
          </a:bodyPr>
          <a:lstStyle/>
          <a:p>
            <a:r>
              <a:rPr lang="en-US" dirty="0">
                <a:solidFill>
                  <a:schemeClr val="accent6"/>
                </a:solidFill>
              </a:rPr>
              <a:t>Equally paced time measurement</a:t>
            </a:r>
          </a:p>
        </p:txBody>
      </p:sp>
      <p:sp>
        <p:nvSpPr>
          <p:cNvPr id="49" name="Freeform 48">
            <a:extLst>
              <a:ext uri="{FF2B5EF4-FFF2-40B4-BE49-F238E27FC236}">
                <a16:creationId xmlns:a16="http://schemas.microsoft.com/office/drawing/2014/main" id="{2419F18C-3D1E-E5A9-C80B-2896E55B9056}"/>
              </a:ext>
            </a:extLst>
          </p:cNvPr>
          <p:cNvSpPr/>
          <p:nvPr/>
        </p:nvSpPr>
        <p:spPr>
          <a:xfrm rot="414991">
            <a:off x="7129690" y="3399077"/>
            <a:ext cx="205825" cy="322507"/>
          </a:xfrm>
          <a:custGeom>
            <a:avLst/>
            <a:gdLst>
              <a:gd name="connsiteX0" fmla="*/ 0 w 97404"/>
              <a:gd name="connsiteY0" fmla="*/ 0 h 516010"/>
              <a:gd name="connsiteX1" fmla="*/ 83472 w 97404"/>
              <a:gd name="connsiteY1" fmla="*/ 106238 h 516010"/>
              <a:gd name="connsiteX2" fmla="*/ 91060 w 97404"/>
              <a:gd name="connsiteY2" fmla="*/ 387008 h 516010"/>
              <a:gd name="connsiteX3" fmla="*/ 18971 w 97404"/>
              <a:gd name="connsiteY3" fmla="*/ 516010 h 516010"/>
            </a:gdLst>
            <a:ahLst/>
            <a:cxnLst>
              <a:cxn ang="0">
                <a:pos x="connsiteX0" y="connsiteY0"/>
              </a:cxn>
              <a:cxn ang="0">
                <a:pos x="connsiteX1" y="connsiteY1"/>
              </a:cxn>
              <a:cxn ang="0">
                <a:pos x="connsiteX2" y="connsiteY2"/>
              </a:cxn>
              <a:cxn ang="0">
                <a:pos x="connsiteX3" y="connsiteY3"/>
              </a:cxn>
            </a:cxnLst>
            <a:rect l="l" t="t" r="r" b="b"/>
            <a:pathLst>
              <a:path w="97404" h="516010">
                <a:moveTo>
                  <a:pt x="0" y="0"/>
                </a:moveTo>
                <a:cubicBezTo>
                  <a:pt x="34147" y="20868"/>
                  <a:pt x="68295" y="41737"/>
                  <a:pt x="83472" y="106238"/>
                </a:cubicBezTo>
                <a:cubicBezTo>
                  <a:pt x="98649" y="170739"/>
                  <a:pt x="101810" y="318713"/>
                  <a:pt x="91060" y="387008"/>
                </a:cubicBezTo>
                <a:cubicBezTo>
                  <a:pt x="80310" y="455303"/>
                  <a:pt x="49640" y="485656"/>
                  <a:pt x="18971" y="516010"/>
                </a:cubicBezTo>
              </a:path>
            </a:pathLst>
          </a:custGeom>
          <a:noFill/>
          <a:ln w="25400">
            <a:solidFill>
              <a:srgbClr val="C00000"/>
            </a:solidFill>
            <a:headEnd type="triangle" w="lg" len="med"/>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E37D1E6-4AFD-B0F4-F359-75C2BD785452}"/>
              </a:ext>
            </a:extLst>
          </p:cNvPr>
          <p:cNvSpPr txBox="1"/>
          <p:nvPr/>
        </p:nvSpPr>
        <p:spPr>
          <a:xfrm>
            <a:off x="7418492" y="3088113"/>
            <a:ext cx="1430200" cy="1477328"/>
          </a:xfrm>
          <a:prstGeom prst="rect">
            <a:avLst/>
          </a:prstGeom>
          <a:noFill/>
        </p:spPr>
        <p:txBody>
          <a:bodyPr wrap="none" rtlCol="0">
            <a:spAutoFit/>
          </a:bodyPr>
          <a:lstStyle/>
          <a:p>
            <a:r>
              <a:rPr lang="en-US" dirty="0">
                <a:solidFill>
                  <a:srgbClr val="C00000"/>
                </a:solidFill>
              </a:rPr>
              <a:t>Strict </a:t>
            </a:r>
          </a:p>
          <a:p>
            <a:r>
              <a:rPr lang="en-US" dirty="0">
                <a:solidFill>
                  <a:srgbClr val="C00000"/>
                </a:solidFill>
              </a:rPr>
              <a:t>containment</a:t>
            </a:r>
          </a:p>
          <a:p>
            <a:r>
              <a:rPr lang="en-US" dirty="0">
                <a:solidFill>
                  <a:srgbClr val="C00000"/>
                </a:solidFill>
              </a:rPr>
              <a:t>hierarchy</a:t>
            </a:r>
          </a:p>
          <a:p>
            <a:r>
              <a:rPr lang="en-US" dirty="0">
                <a:solidFill>
                  <a:srgbClr val="C00000"/>
                </a:solidFill>
              </a:rPr>
              <a:t>between</a:t>
            </a:r>
          </a:p>
          <a:p>
            <a:r>
              <a:rPr lang="en-US" dirty="0">
                <a:solidFill>
                  <a:srgbClr val="C00000"/>
                </a:solidFill>
              </a:rPr>
              <a:t>levels</a:t>
            </a:r>
          </a:p>
        </p:txBody>
      </p:sp>
      <p:sp>
        <p:nvSpPr>
          <p:cNvPr id="51" name="TextBox 50">
            <a:extLst>
              <a:ext uri="{FF2B5EF4-FFF2-40B4-BE49-F238E27FC236}">
                <a16:creationId xmlns:a16="http://schemas.microsoft.com/office/drawing/2014/main" id="{3848CD5C-60B9-1B2E-3443-D9A7AC6FC5D5}"/>
              </a:ext>
            </a:extLst>
          </p:cNvPr>
          <p:cNvSpPr txBox="1"/>
          <p:nvPr/>
        </p:nvSpPr>
        <p:spPr>
          <a:xfrm>
            <a:off x="336649" y="2791088"/>
            <a:ext cx="1932901" cy="646331"/>
          </a:xfrm>
          <a:prstGeom prst="rect">
            <a:avLst/>
          </a:prstGeom>
          <a:noFill/>
        </p:spPr>
        <p:txBody>
          <a:bodyPr wrap="none" rtlCol="0">
            <a:spAutoFit/>
          </a:bodyPr>
          <a:lstStyle/>
          <a:p>
            <a:r>
              <a:rPr lang="en-US" dirty="0">
                <a:solidFill>
                  <a:schemeClr val="accent1"/>
                </a:solidFill>
              </a:rPr>
              <a:t>Notes correspond</a:t>
            </a:r>
          </a:p>
          <a:p>
            <a:r>
              <a:rPr lang="en-US" dirty="0">
                <a:solidFill>
                  <a:schemeClr val="accent1"/>
                </a:solidFill>
              </a:rPr>
              <a:t>to timepoints</a:t>
            </a:r>
          </a:p>
        </p:txBody>
      </p:sp>
    </p:spTree>
    <p:extLst>
      <p:ext uri="{BB962C8B-B14F-4D97-AF65-F5344CB8AC3E}">
        <p14:creationId xmlns:p14="http://schemas.microsoft.com/office/powerpoint/2010/main" val="4225710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A15A8-3395-60C4-8D8F-E3E13C358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D9761-F973-520A-429F-471C3ED3E691}"/>
              </a:ext>
            </a:extLst>
          </p:cNvPr>
          <p:cNvSpPr>
            <a:spLocks noGrp="1"/>
          </p:cNvSpPr>
          <p:nvPr>
            <p:ph type="title"/>
          </p:nvPr>
        </p:nvSpPr>
        <p:spPr/>
        <p:txBody>
          <a:bodyPr/>
          <a:lstStyle/>
          <a:p>
            <a:r>
              <a:rPr lang="en-US" dirty="0"/>
              <a:t>Coherence of Metrical Levels</a:t>
            </a:r>
          </a:p>
        </p:txBody>
      </p:sp>
      <p:sp>
        <p:nvSpPr>
          <p:cNvPr id="4" name="Date Placeholder 3">
            <a:extLst>
              <a:ext uri="{FF2B5EF4-FFF2-40B4-BE49-F238E27FC236}">
                <a16:creationId xmlns:a16="http://schemas.microsoft.com/office/drawing/2014/main" id="{64CEE216-767B-EE88-810E-DA6A67A257A2}"/>
              </a:ext>
            </a:extLst>
          </p:cNvPr>
          <p:cNvSpPr>
            <a:spLocks noGrp="1"/>
          </p:cNvSpPr>
          <p:nvPr>
            <p:ph type="dt" sz="half" idx="10"/>
          </p:nvPr>
        </p:nvSpPr>
        <p:spPr/>
        <p:txBody>
          <a:bodyPr/>
          <a:lstStyle/>
          <a:p>
            <a:r>
              <a:rPr lang="en-US" dirty="0"/>
              <a:t>KCL 3/25/25</a:t>
            </a:r>
          </a:p>
          <a:p>
            <a:endParaRPr lang="en-US" dirty="0"/>
          </a:p>
        </p:txBody>
      </p:sp>
      <p:sp>
        <p:nvSpPr>
          <p:cNvPr id="5" name="Footer Placeholder 4">
            <a:extLst>
              <a:ext uri="{FF2B5EF4-FFF2-40B4-BE49-F238E27FC236}">
                <a16:creationId xmlns:a16="http://schemas.microsoft.com/office/drawing/2014/main" id="{97F241A1-7019-AEB7-340B-A6CF03EB175B}"/>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3D808E03-FD41-657C-1867-50642AB49BF7}"/>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30</a:t>
            </a:fld>
            <a:endParaRPr lang="en-US" dirty="0">
              <a:latin typeface="Calisto MT" panose="02040603050505030304" pitchFamily="18" charset="77"/>
            </a:endParaRPr>
          </a:p>
        </p:txBody>
      </p:sp>
      <p:sp>
        <p:nvSpPr>
          <p:cNvPr id="12" name="TextBox 11">
            <a:extLst>
              <a:ext uri="{FF2B5EF4-FFF2-40B4-BE49-F238E27FC236}">
                <a16:creationId xmlns:a16="http://schemas.microsoft.com/office/drawing/2014/main" id="{A9776DED-A2F1-E3A4-90AA-D35FE3CF8265}"/>
              </a:ext>
            </a:extLst>
          </p:cNvPr>
          <p:cNvSpPr txBox="1"/>
          <p:nvPr/>
        </p:nvSpPr>
        <p:spPr>
          <a:xfrm>
            <a:off x="3525648" y="533433"/>
            <a:ext cx="2372958" cy="369332"/>
          </a:xfrm>
          <a:prstGeom prst="rect">
            <a:avLst/>
          </a:prstGeom>
          <a:noFill/>
        </p:spPr>
        <p:txBody>
          <a:bodyPr wrap="none" rtlCol="0">
            <a:spAutoFit/>
          </a:bodyPr>
          <a:lstStyle/>
          <a:p>
            <a:pPr algn="ctr"/>
            <a:r>
              <a:rPr lang="en-US" dirty="0"/>
              <a:t>What’s the difference?</a:t>
            </a:r>
          </a:p>
        </p:txBody>
      </p:sp>
      <p:sp>
        <p:nvSpPr>
          <p:cNvPr id="14" name="TextBox 13">
            <a:extLst>
              <a:ext uri="{FF2B5EF4-FFF2-40B4-BE49-F238E27FC236}">
                <a16:creationId xmlns:a16="http://schemas.microsoft.com/office/drawing/2014/main" id="{19D41526-A617-3402-8532-B5AC993A3F43}"/>
              </a:ext>
            </a:extLst>
          </p:cNvPr>
          <p:cNvSpPr txBox="1"/>
          <p:nvPr/>
        </p:nvSpPr>
        <p:spPr>
          <a:xfrm>
            <a:off x="493039" y="1340901"/>
            <a:ext cx="3850734" cy="553998"/>
          </a:xfrm>
          <a:prstGeom prst="rect">
            <a:avLst/>
          </a:prstGeom>
          <a:noFill/>
        </p:spPr>
        <p:txBody>
          <a:bodyPr wrap="none" rtlCol="0">
            <a:spAutoFit/>
          </a:bodyPr>
          <a:lstStyle/>
          <a:p>
            <a:r>
              <a:rPr lang="en-US" sz="3000" dirty="0">
                <a:latin typeface="Helsinki Text Std" panose="02000400000000000000" pitchFamily="2" charset="77"/>
              </a:rPr>
              <a:t>h        h        </a:t>
            </a:r>
            <a:r>
              <a:rPr lang="en-US" sz="30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8491D20B-9243-D355-5948-688B7D1DA9D5}"/>
              </a:ext>
            </a:extLst>
          </p:cNvPr>
          <p:cNvSpPr txBox="1"/>
          <p:nvPr/>
        </p:nvSpPr>
        <p:spPr>
          <a:xfrm>
            <a:off x="4996327" y="1376471"/>
            <a:ext cx="3985386" cy="553998"/>
          </a:xfrm>
          <a:prstGeom prst="rect">
            <a:avLst/>
          </a:prstGeom>
          <a:noFill/>
        </p:spPr>
        <p:txBody>
          <a:bodyPr wrap="none" rtlCol="0">
            <a:spAutoFit/>
          </a:bodyPr>
          <a:lstStyle/>
          <a:p>
            <a:r>
              <a:rPr lang="en-US" sz="3000" dirty="0">
                <a:latin typeface="Helsinki Text Std" panose="02000400000000000000" pitchFamily="2" charset="77"/>
              </a:rPr>
              <a:t>e q    e e q    e </a:t>
            </a:r>
            <a:r>
              <a:rPr lang="en-US" sz="3000" dirty="0">
                <a:latin typeface="Times New Roman" panose="02020603050405020304" pitchFamily="18" charset="0"/>
                <a:cs typeface="Times New Roman" panose="02020603050405020304" pitchFamily="18" charset="0"/>
              </a:rPr>
              <a:t>:||</a:t>
            </a:r>
          </a:p>
        </p:txBody>
      </p:sp>
      <p:pic>
        <p:nvPicPr>
          <p:cNvPr id="21" name="Picture 20">
            <a:extLst>
              <a:ext uri="{FF2B5EF4-FFF2-40B4-BE49-F238E27FC236}">
                <a16:creationId xmlns:a16="http://schemas.microsoft.com/office/drawing/2014/main" id="{3C889935-821A-C5AD-88D3-9D7A351E643D}"/>
              </a:ext>
            </a:extLst>
          </p:cNvPr>
          <p:cNvPicPr>
            <a:picLocks noChangeAspect="1"/>
          </p:cNvPicPr>
          <p:nvPr/>
        </p:nvPicPr>
        <p:blipFill>
          <a:blip r:embed="rId2"/>
          <a:stretch>
            <a:fillRect/>
          </a:stretch>
        </p:blipFill>
        <p:spPr>
          <a:xfrm>
            <a:off x="417504" y="1920891"/>
            <a:ext cx="3860800" cy="1193800"/>
          </a:xfrm>
          <a:prstGeom prst="rect">
            <a:avLst/>
          </a:prstGeom>
        </p:spPr>
      </p:pic>
      <p:pic>
        <p:nvPicPr>
          <p:cNvPr id="22" name="Picture 21">
            <a:extLst>
              <a:ext uri="{FF2B5EF4-FFF2-40B4-BE49-F238E27FC236}">
                <a16:creationId xmlns:a16="http://schemas.microsoft.com/office/drawing/2014/main" id="{708FDF2B-5F75-300D-3D6C-A2A3CAEAF635}"/>
              </a:ext>
            </a:extLst>
          </p:cNvPr>
          <p:cNvPicPr>
            <a:picLocks noChangeAspect="1"/>
          </p:cNvPicPr>
          <p:nvPr/>
        </p:nvPicPr>
        <p:blipFill>
          <a:blip r:embed="rId2"/>
          <a:stretch>
            <a:fillRect/>
          </a:stretch>
        </p:blipFill>
        <p:spPr>
          <a:xfrm>
            <a:off x="4920791" y="1920891"/>
            <a:ext cx="3860800" cy="1193800"/>
          </a:xfrm>
          <a:prstGeom prst="rect">
            <a:avLst/>
          </a:prstGeom>
        </p:spPr>
      </p:pic>
      <p:sp>
        <p:nvSpPr>
          <p:cNvPr id="23" name="TextBox 22">
            <a:extLst>
              <a:ext uri="{FF2B5EF4-FFF2-40B4-BE49-F238E27FC236}">
                <a16:creationId xmlns:a16="http://schemas.microsoft.com/office/drawing/2014/main" id="{40589DC6-1CCE-8DAF-0D04-30BC2A967C75}"/>
              </a:ext>
            </a:extLst>
          </p:cNvPr>
          <p:cNvSpPr txBox="1"/>
          <p:nvPr/>
        </p:nvSpPr>
        <p:spPr>
          <a:xfrm>
            <a:off x="116276" y="2239012"/>
            <a:ext cx="397866" cy="369332"/>
          </a:xfrm>
          <a:prstGeom prst="rect">
            <a:avLst/>
          </a:prstGeom>
          <a:noFill/>
        </p:spPr>
        <p:txBody>
          <a:bodyPr wrap="none" rtlCol="0">
            <a:spAutoFit/>
          </a:bodyPr>
          <a:lstStyle/>
          <a:p>
            <a:r>
              <a:rPr lang="en-US" i="1" dirty="0"/>
              <a:t>f</a:t>
            </a:r>
            <a:r>
              <a:rPr lang="en-US" baseline="-25000" dirty="0"/>
              <a:t>2</a:t>
            </a:r>
            <a:r>
              <a:rPr lang="en-US" dirty="0"/>
              <a:t>:</a:t>
            </a:r>
          </a:p>
        </p:txBody>
      </p:sp>
      <p:sp>
        <p:nvSpPr>
          <p:cNvPr id="24" name="TextBox 23">
            <a:extLst>
              <a:ext uri="{FF2B5EF4-FFF2-40B4-BE49-F238E27FC236}">
                <a16:creationId xmlns:a16="http://schemas.microsoft.com/office/drawing/2014/main" id="{8599BC01-5FB0-66C6-0E33-7073DEB4485B}"/>
              </a:ext>
            </a:extLst>
          </p:cNvPr>
          <p:cNvSpPr txBox="1"/>
          <p:nvPr/>
        </p:nvSpPr>
        <p:spPr>
          <a:xfrm>
            <a:off x="116276" y="3152247"/>
            <a:ext cx="394660" cy="369332"/>
          </a:xfrm>
          <a:prstGeom prst="rect">
            <a:avLst/>
          </a:prstGeom>
          <a:noFill/>
        </p:spPr>
        <p:txBody>
          <a:bodyPr wrap="none" rtlCol="0">
            <a:spAutoFit/>
          </a:bodyPr>
          <a:lstStyle/>
          <a:p>
            <a:r>
              <a:rPr lang="en-US" i="1" dirty="0"/>
              <a:t>f</a:t>
            </a:r>
            <a:r>
              <a:rPr lang="en-US" baseline="-25000" dirty="0"/>
              <a:t>4</a:t>
            </a:r>
            <a:r>
              <a:rPr lang="en-US" dirty="0"/>
              <a:t>:</a:t>
            </a:r>
          </a:p>
        </p:txBody>
      </p:sp>
      <p:sp>
        <p:nvSpPr>
          <p:cNvPr id="25" name="TextBox 24">
            <a:extLst>
              <a:ext uri="{FF2B5EF4-FFF2-40B4-BE49-F238E27FC236}">
                <a16:creationId xmlns:a16="http://schemas.microsoft.com/office/drawing/2014/main" id="{DBDC6A38-E002-B472-82A4-A85264B8645B}"/>
              </a:ext>
            </a:extLst>
          </p:cNvPr>
          <p:cNvSpPr txBox="1"/>
          <p:nvPr/>
        </p:nvSpPr>
        <p:spPr>
          <a:xfrm>
            <a:off x="4539344" y="2239012"/>
            <a:ext cx="397866" cy="369332"/>
          </a:xfrm>
          <a:prstGeom prst="rect">
            <a:avLst/>
          </a:prstGeom>
          <a:noFill/>
        </p:spPr>
        <p:txBody>
          <a:bodyPr wrap="none" rtlCol="0">
            <a:spAutoFit/>
          </a:bodyPr>
          <a:lstStyle/>
          <a:p>
            <a:r>
              <a:rPr lang="en-US" i="1" dirty="0"/>
              <a:t>f</a:t>
            </a:r>
            <a:r>
              <a:rPr lang="en-US" baseline="-25000" dirty="0"/>
              <a:t>2</a:t>
            </a:r>
            <a:r>
              <a:rPr lang="en-US" dirty="0"/>
              <a:t>:</a:t>
            </a:r>
          </a:p>
        </p:txBody>
      </p:sp>
      <p:sp>
        <p:nvSpPr>
          <p:cNvPr id="26" name="TextBox 25">
            <a:extLst>
              <a:ext uri="{FF2B5EF4-FFF2-40B4-BE49-F238E27FC236}">
                <a16:creationId xmlns:a16="http://schemas.microsoft.com/office/drawing/2014/main" id="{D655EE1F-12BD-0DE0-7BB6-F7B08E7C9D8B}"/>
              </a:ext>
            </a:extLst>
          </p:cNvPr>
          <p:cNvSpPr txBox="1"/>
          <p:nvPr/>
        </p:nvSpPr>
        <p:spPr>
          <a:xfrm>
            <a:off x="4539344" y="3152247"/>
            <a:ext cx="394660" cy="369332"/>
          </a:xfrm>
          <a:prstGeom prst="rect">
            <a:avLst/>
          </a:prstGeom>
          <a:noFill/>
        </p:spPr>
        <p:txBody>
          <a:bodyPr wrap="none" rtlCol="0">
            <a:spAutoFit/>
          </a:bodyPr>
          <a:lstStyle/>
          <a:p>
            <a:r>
              <a:rPr lang="en-US" i="1" dirty="0"/>
              <a:t>f</a:t>
            </a:r>
            <a:r>
              <a:rPr lang="en-US" baseline="-25000" dirty="0"/>
              <a:t>4</a:t>
            </a:r>
            <a:r>
              <a:rPr lang="en-US" dirty="0"/>
              <a:t>:</a:t>
            </a:r>
          </a:p>
        </p:txBody>
      </p:sp>
      <p:pic>
        <p:nvPicPr>
          <p:cNvPr id="28" name="Picture 27">
            <a:extLst>
              <a:ext uri="{FF2B5EF4-FFF2-40B4-BE49-F238E27FC236}">
                <a16:creationId xmlns:a16="http://schemas.microsoft.com/office/drawing/2014/main" id="{54E2055D-2075-D04F-E161-597944AD929E}"/>
              </a:ext>
            </a:extLst>
          </p:cNvPr>
          <p:cNvPicPr>
            <a:picLocks noChangeAspect="1"/>
          </p:cNvPicPr>
          <p:nvPr/>
        </p:nvPicPr>
        <p:blipFill>
          <a:blip r:embed="rId3"/>
          <a:stretch>
            <a:fillRect/>
          </a:stretch>
        </p:blipFill>
        <p:spPr>
          <a:xfrm>
            <a:off x="449376" y="2785112"/>
            <a:ext cx="3835400" cy="1295400"/>
          </a:xfrm>
          <a:prstGeom prst="rect">
            <a:avLst/>
          </a:prstGeom>
        </p:spPr>
      </p:pic>
      <p:pic>
        <p:nvPicPr>
          <p:cNvPr id="30" name="Picture 29">
            <a:extLst>
              <a:ext uri="{FF2B5EF4-FFF2-40B4-BE49-F238E27FC236}">
                <a16:creationId xmlns:a16="http://schemas.microsoft.com/office/drawing/2014/main" id="{43E51476-75A7-0325-31EE-84B5C97D6595}"/>
              </a:ext>
            </a:extLst>
          </p:cNvPr>
          <p:cNvPicPr>
            <a:picLocks noChangeAspect="1"/>
          </p:cNvPicPr>
          <p:nvPr/>
        </p:nvPicPr>
        <p:blipFill>
          <a:blip r:embed="rId4"/>
          <a:stretch>
            <a:fillRect/>
          </a:stretch>
        </p:blipFill>
        <p:spPr>
          <a:xfrm>
            <a:off x="4963671" y="2757749"/>
            <a:ext cx="3848100" cy="1295400"/>
          </a:xfrm>
          <a:prstGeom prst="rect">
            <a:avLst/>
          </a:prstGeom>
        </p:spPr>
      </p:pic>
      <p:cxnSp>
        <p:nvCxnSpPr>
          <p:cNvPr id="32" name="Straight Arrow Connector 31">
            <a:extLst>
              <a:ext uri="{FF2B5EF4-FFF2-40B4-BE49-F238E27FC236}">
                <a16:creationId xmlns:a16="http://schemas.microsoft.com/office/drawing/2014/main" id="{F3D113E5-2B76-9032-02DA-D84BD430AE1F}"/>
              </a:ext>
            </a:extLst>
          </p:cNvPr>
          <p:cNvCxnSpPr/>
          <p:nvPr/>
        </p:nvCxnSpPr>
        <p:spPr>
          <a:xfrm flipV="1">
            <a:off x="595994" y="2394629"/>
            <a:ext cx="0" cy="628650"/>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5990D53-4074-FA7E-A9F5-C535EEC11E52}"/>
              </a:ext>
            </a:extLst>
          </p:cNvPr>
          <p:cNvCxnSpPr/>
          <p:nvPr/>
        </p:nvCxnSpPr>
        <p:spPr>
          <a:xfrm flipV="1">
            <a:off x="2358306" y="2372362"/>
            <a:ext cx="0" cy="628650"/>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8D1B9F5-4782-55A8-263C-183B9ED5163D}"/>
              </a:ext>
            </a:extLst>
          </p:cNvPr>
          <p:cNvCxnSpPr>
            <a:cxnSpLocks/>
          </p:cNvCxnSpPr>
          <p:nvPr/>
        </p:nvCxnSpPr>
        <p:spPr>
          <a:xfrm flipV="1">
            <a:off x="5076106" y="2372362"/>
            <a:ext cx="0" cy="1149217"/>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D59535E-B5BE-A807-45F8-5524226E58B1}"/>
              </a:ext>
            </a:extLst>
          </p:cNvPr>
          <p:cNvCxnSpPr>
            <a:cxnSpLocks/>
          </p:cNvCxnSpPr>
          <p:nvPr/>
        </p:nvCxnSpPr>
        <p:spPr>
          <a:xfrm flipV="1">
            <a:off x="6873156" y="2394629"/>
            <a:ext cx="0" cy="1149217"/>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5920F3F-9D7D-86EC-CEF7-CF54CD275695}"/>
              </a:ext>
            </a:extLst>
          </p:cNvPr>
          <p:cNvSpPr txBox="1"/>
          <p:nvPr/>
        </p:nvSpPr>
        <p:spPr>
          <a:xfrm>
            <a:off x="1287087" y="941893"/>
            <a:ext cx="2225289" cy="369332"/>
          </a:xfrm>
          <a:prstGeom prst="rect">
            <a:avLst/>
          </a:prstGeom>
          <a:noFill/>
        </p:spPr>
        <p:txBody>
          <a:bodyPr wrap="none" rtlCol="0">
            <a:spAutoFit/>
          </a:bodyPr>
          <a:lstStyle/>
          <a:p>
            <a:r>
              <a:rPr lang="en-US" dirty="0"/>
              <a:t>Aligned coefficients: </a:t>
            </a:r>
          </a:p>
        </p:txBody>
      </p:sp>
      <p:sp>
        <p:nvSpPr>
          <p:cNvPr id="43" name="TextBox 42">
            <a:extLst>
              <a:ext uri="{FF2B5EF4-FFF2-40B4-BE49-F238E27FC236}">
                <a16:creationId xmlns:a16="http://schemas.microsoft.com/office/drawing/2014/main" id="{21444A88-648E-21DF-7497-29F10D1A1C4C}"/>
              </a:ext>
            </a:extLst>
          </p:cNvPr>
          <p:cNvSpPr txBox="1"/>
          <p:nvPr/>
        </p:nvSpPr>
        <p:spPr>
          <a:xfrm>
            <a:off x="5631626" y="927504"/>
            <a:ext cx="2678105" cy="369332"/>
          </a:xfrm>
          <a:prstGeom prst="rect">
            <a:avLst/>
          </a:prstGeom>
          <a:noFill/>
        </p:spPr>
        <p:txBody>
          <a:bodyPr wrap="none" rtlCol="0">
            <a:spAutoFit/>
          </a:bodyPr>
          <a:lstStyle/>
          <a:p>
            <a:r>
              <a:rPr lang="en-US" i="1" dirty="0"/>
              <a:t>f</a:t>
            </a:r>
            <a:r>
              <a:rPr lang="en-US" baseline="-25000" dirty="0"/>
              <a:t>4</a:t>
            </a:r>
            <a:r>
              <a:rPr lang="en-US" dirty="0"/>
              <a:t> syncopated against </a:t>
            </a:r>
            <a:r>
              <a:rPr lang="en-US" i="1" dirty="0"/>
              <a:t>f</a:t>
            </a:r>
            <a:r>
              <a:rPr lang="en-US" baseline="-25000" dirty="0"/>
              <a:t>2</a:t>
            </a:r>
            <a:r>
              <a:rPr lang="en-US" dirty="0"/>
              <a:t>: </a:t>
            </a:r>
          </a:p>
        </p:txBody>
      </p:sp>
      <p:pic>
        <p:nvPicPr>
          <p:cNvPr id="11" name="Picture 10">
            <a:extLst>
              <a:ext uri="{FF2B5EF4-FFF2-40B4-BE49-F238E27FC236}">
                <a16:creationId xmlns:a16="http://schemas.microsoft.com/office/drawing/2014/main" id="{B12E00B4-C4B8-8A8B-9ADF-02F3DC22EBB9}"/>
              </a:ext>
            </a:extLst>
          </p:cNvPr>
          <p:cNvPicPr>
            <a:picLocks noChangeAspect="1"/>
          </p:cNvPicPr>
          <p:nvPr/>
        </p:nvPicPr>
        <p:blipFill>
          <a:blip r:embed="rId5"/>
          <a:stretch>
            <a:fillRect/>
          </a:stretch>
        </p:blipFill>
        <p:spPr>
          <a:xfrm>
            <a:off x="4994706" y="1863028"/>
            <a:ext cx="3894769" cy="304800"/>
          </a:xfrm>
          <a:prstGeom prst="rect">
            <a:avLst/>
          </a:prstGeom>
        </p:spPr>
      </p:pic>
      <p:pic>
        <p:nvPicPr>
          <p:cNvPr id="18" name="Picture 17">
            <a:extLst>
              <a:ext uri="{FF2B5EF4-FFF2-40B4-BE49-F238E27FC236}">
                <a16:creationId xmlns:a16="http://schemas.microsoft.com/office/drawing/2014/main" id="{77F339DB-9CBD-1603-39C8-E3DA46970E71}"/>
              </a:ext>
            </a:extLst>
          </p:cNvPr>
          <p:cNvPicPr>
            <a:picLocks noChangeAspect="1"/>
          </p:cNvPicPr>
          <p:nvPr/>
        </p:nvPicPr>
        <p:blipFill>
          <a:blip r:embed="rId6"/>
          <a:stretch>
            <a:fillRect/>
          </a:stretch>
        </p:blipFill>
        <p:spPr>
          <a:xfrm>
            <a:off x="491566" y="1845675"/>
            <a:ext cx="3740956" cy="304800"/>
          </a:xfrm>
          <a:prstGeom prst="rect">
            <a:avLst/>
          </a:prstGeom>
        </p:spPr>
      </p:pic>
      <p:sp>
        <p:nvSpPr>
          <p:cNvPr id="3" name="TextBox 2">
            <a:extLst>
              <a:ext uri="{FF2B5EF4-FFF2-40B4-BE49-F238E27FC236}">
                <a16:creationId xmlns:a16="http://schemas.microsoft.com/office/drawing/2014/main" id="{A490E497-B349-75D2-410C-5A300E24607E}"/>
              </a:ext>
            </a:extLst>
          </p:cNvPr>
          <p:cNvSpPr txBox="1"/>
          <p:nvPr/>
        </p:nvSpPr>
        <p:spPr>
          <a:xfrm>
            <a:off x="2772003" y="3948151"/>
            <a:ext cx="3725700" cy="369332"/>
          </a:xfrm>
          <a:prstGeom prst="rect">
            <a:avLst/>
          </a:prstGeom>
          <a:noFill/>
        </p:spPr>
        <p:txBody>
          <a:bodyPr wrap="none" rtlCol="0">
            <a:spAutoFit/>
          </a:bodyPr>
          <a:lstStyle/>
          <a:p>
            <a:pPr algn="ctr"/>
            <a:r>
              <a:rPr lang="en-US" dirty="0"/>
              <a:t>Coherence is a difference of phases: </a:t>
            </a:r>
          </a:p>
        </p:txBody>
      </p:sp>
      <p:sp>
        <p:nvSpPr>
          <p:cNvPr id="7" name="TextBox 6">
            <a:extLst>
              <a:ext uri="{FF2B5EF4-FFF2-40B4-BE49-F238E27FC236}">
                <a16:creationId xmlns:a16="http://schemas.microsoft.com/office/drawing/2014/main" id="{E678D195-C707-6A2B-A877-364C8EEB4DDE}"/>
              </a:ext>
            </a:extLst>
          </p:cNvPr>
          <p:cNvSpPr txBox="1"/>
          <p:nvPr/>
        </p:nvSpPr>
        <p:spPr>
          <a:xfrm>
            <a:off x="1519938" y="4240798"/>
            <a:ext cx="1689886" cy="461665"/>
          </a:xfrm>
          <a:prstGeom prst="rect">
            <a:avLst/>
          </a:prstGeom>
          <a:noFill/>
        </p:spPr>
        <p:txBody>
          <a:bodyPr wrap="none" rtlCol="0">
            <a:spAutoFit/>
          </a:bodyPr>
          <a:lstStyle/>
          <a:p>
            <a:r>
              <a:rPr lang="en-US" sz="2400" dirty="0">
                <a:latin typeface="Symbol" pitchFamily="2" charset="2"/>
              </a:rPr>
              <a:t>2j</a:t>
            </a:r>
            <a:r>
              <a:rPr lang="en-US" sz="2400" baseline="-25000" dirty="0"/>
              <a:t>2</a:t>
            </a:r>
            <a:r>
              <a:rPr lang="en-US" sz="2400" dirty="0"/>
              <a:t> – </a:t>
            </a:r>
            <a:r>
              <a:rPr lang="en-US" sz="2400" dirty="0">
                <a:latin typeface="Symbol" pitchFamily="2" charset="2"/>
              </a:rPr>
              <a:t>j</a:t>
            </a:r>
            <a:r>
              <a:rPr lang="en-US" sz="2400" baseline="-25000" dirty="0">
                <a:latin typeface="Symbol" pitchFamily="2" charset="2"/>
              </a:rPr>
              <a:t>4</a:t>
            </a:r>
            <a:r>
              <a:rPr lang="en-US" sz="2400" dirty="0"/>
              <a:t> = 0</a:t>
            </a:r>
          </a:p>
        </p:txBody>
      </p:sp>
      <p:sp>
        <p:nvSpPr>
          <p:cNvPr id="8" name="TextBox 7">
            <a:extLst>
              <a:ext uri="{FF2B5EF4-FFF2-40B4-BE49-F238E27FC236}">
                <a16:creationId xmlns:a16="http://schemas.microsoft.com/office/drawing/2014/main" id="{D6F7632C-094C-BCE3-453A-6621DE6D58A4}"/>
              </a:ext>
            </a:extLst>
          </p:cNvPr>
          <p:cNvSpPr txBox="1"/>
          <p:nvPr/>
        </p:nvSpPr>
        <p:spPr>
          <a:xfrm>
            <a:off x="6018689" y="4240798"/>
            <a:ext cx="1688283" cy="461665"/>
          </a:xfrm>
          <a:prstGeom prst="rect">
            <a:avLst/>
          </a:prstGeom>
          <a:noFill/>
        </p:spPr>
        <p:txBody>
          <a:bodyPr wrap="none" rtlCol="0">
            <a:spAutoFit/>
          </a:bodyPr>
          <a:lstStyle/>
          <a:p>
            <a:r>
              <a:rPr lang="en-US" sz="2400" dirty="0">
                <a:latin typeface="Symbol" pitchFamily="2" charset="2"/>
              </a:rPr>
              <a:t>2j</a:t>
            </a:r>
            <a:r>
              <a:rPr lang="en-US" sz="2400" baseline="-25000" dirty="0"/>
              <a:t>2</a:t>
            </a:r>
            <a:r>
              <a:rPr lang="en-US" sz="2400" dirty="0"/>
              <a:t> – </a:t>
            </a:r>
            <a:r>
              <a:rPr lang="en-US" sz="2400" dirty="0">
                <a:latin typeface="Symbol" pitchFamily="2" charset="2"/>
              </a:rPr>
              <a:t>j</a:t>
            </a:r>
            <a:r>
              <a:rPr lang="en-US" sz="2400" baseline="-25000" dirty="0">
                <a:latin typeface="Symbol" pitchFamily="2" charset="2"/>
              </a:rPr>
              <a:t>4</a:t>
            </a:r>
            <a:r>
              <a:rPr lang="en-US" sz="2400" dirty="0"/>
              <a:t> = </a:t>
            </a:r>
            <a:r>
              <a:rPr lang="en-US" sz="2400" dirty="0">
                <a:latin typeface="Symbol" pitchFamily="2" charset="2"/>
              </a:rPr>
              <a:t>p</a:t>
            </a:r>
          </a:p>
        </p:txBody>
      </p:sp>
    </p:spTree>
    <p:extLst>
      <p:ext uri="{BB962C8B-B14F-4D97-AF65-F5344CB8AC3E}">
        <p14:creationId xmlns:p14="http://schemas.microsoft.com/office/powerpoint/2010/main" val="758000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D9E4-9488-1BB4-1915-2E5408E54761}"/>
              </a:ext>
            </a:extLst>
          </p:cNvPr>
          <p:cNvSpPr>
            <a:spLocks noGrp="1"/>
          </p:cNvSpPr>
          <p:nvPr>
            <p:ph type="title"/>
          </p:nvPr>
        </p:nvSpPr>
        <p:spPr/>
        <p:txBody>
          <a:bodyPr/>
          <a:lstStyle/>
          <a:p>
            <a:r>
              <a:rPr lang="en-US" dirty="0"/>
              <a:t>Coherence of Metrical Levels</a:t>
            </a:r>
          </a:p>
        </p:txBody>
      </p:sp>
      <p:sp>
        <p:nvSpPr>
          <p:cNvPr id="3" name="Content Placeholder 2">
            <a:extLst>
              <a:ext uri="{FF2B5EF4-FFF2-40B4-BE49-F238E27FC236}">
                <a16:creationId xmlns:a16="http://schemas.microsoft.com/office/drawing/2014/main" id="{4D39922A-A19F-6062-5A1D-F086E19817F5}"/>
              </a:ext>
            </a:extLst>
          </p:cNvPr>
          <p:cNvSpPr>
            <a:spLocks noGrp="1"/>
          </p:cNvSpPr>
          <p:nvPr>
            <p:ph idx="1"/>
          </p:nvPr>
        </p:nvSpPr>
        <p:spPr>
          <a:xfrm>
            <a:off x="628650" y="615142"/>
            <a:ext cx="7886700" cy="3263504"/>
          </a:xfrm>
        </p:spPr>
        <p:txBody>
          <a:bodyPr/>
          <a:lstStyle/>
          <a:p>
            <a:pPr marL="0" indent="0" algn="ctr">
              <a:buNone/>
            </a:pPr>
            <a:r>
              <a:rPr lang="en-US" dirty="0"/>
              <a:t>Coherence is </a:t>
            </a:r>
            <a:r>
              <a:rPr lang="en-US" b="1" dirty="0"/>
              <a:t>invariant </a:t>
            </a:r>
            <a:r>
              <a:rPr lang="en-US" b="1" dirty="0" err="1"/>
              <a:t>w.r.t.</a:t>
            </a:r>
            <a:r>
              <a:rPr lang="en-US" b="1" dirty="0"/>
              <a:t> rotation</a:t>
            </a:r>
            <a:r>
              <a:rPr lang="en-US" dirty="0"/>
              <a:t>!</a:t>
            </a:r>
          </a:p>
        </p:txBody>
      </p:sp>
      <p:sp>
        <p:nvSpPr>
          <p:cNvPr id="4" name="Date Placeholder 3">
            <a:extLst>
              <a:ext uri="{FF2B5EF4-FFF2-40B4-BE49-F238E27FC236}">
                <a16:creationId xmlns:a16="http://schemas.microsoft.com/office/drawing/2014/main" id="{38C7B537-DFF4-6E8D-8834-477522811350}"/>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98E4F83C-7DD4-A6CA-932F-CB683F3BDE06}"/>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B10AB3E2-94DB-60E8-543B-D7232C2512C4}"/>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31</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37393F93-A1C7-106A-DA9F-9DE8FD2FAA94}"/>
              </a:ext>
            </a:extLst>
          </p:cNvPr>
          <p:cNvSpPr txBox="1"/>
          <p:nvPr/>
        </p:nvSpPr>
        <p:spPr>
          <a:xfrm>
            <a:off x="111573" y="1136659"/>
            <a:ext cx="4690708" cy="553998"/>
          </a:xfrm>
          <a:prstGeom prst="rect">
            <a:avLst/>
          </a:prstGeom>
          <a:noFill/>
        </p:spPr>
        <p:txBody>
          <a:bodyPr wrap="none" rtlCol="0">
            <a:spAutoFit/>
          </a:bodyPr>
          <a:lstStyle/>
          <a:p>
            <a:r>
              <a:rPr lang="en-US" sz="3000" dirty="0">
                <a:latin typeface="Century" panose="02040604050505020304" pitchFamily="18" charset="0"/>
              </a:rPr>
              <a:t>(</a:t>
            </a:r>
            <a:r>
              <a:rPr lang="en-US" sz="3000" dirty="0">
                <a:latin typeface="Helsinki Text Std" panose="02000400000000000000" pitchFamily="2" charset="77"/>
              </a:rPr>
              <a:t>q.</a:t>
            </a:r>
            <a:r>
              <a:rPr lang="en-US" sz="3000" dirty="0">
                <a:latin typeface="Century" panose="02040604050505020304" pitchFamily="18" charset="0"/>
              </a:rPr>
              <a:t>)</a:t>
            </a:r>
            <a:r>
              <a:rPr lang="en-US" sz="3000" dirty="0">
                <a:latin typeface="Helsinki Text Std" panose="02000400000000000000" pitchFamily="2" charset="77"/>
              </a:rPr>
              <a:t>       e( q.       e( </a:t>
            </a:r>
            <a:r>
              <a:rPr lang="en-US" sz="3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C014EED-818E-C645-78EB-8F599DC7982B}"/>
              </a:ext>
            </a:extLst>
          </p:cNvPr>
          <p:cNvSpPr txBox="1"/>
          <p:nvPr/>
        </p:nvSpPr>
        <p:spPr>
          <a:xfrm>
            <a:off x="4802281" y="1178238"/>
            <a:ext cx="4370107" cy="553998"/>
          </a:xfrm>
          <a:prstGeom prst="rect">
            <a:avLst/>
          </a:prstGeom>
          <a:noFill/>
        </p:spPr>
        <p:txBody>
          <a:bodyPr wrap="none" rtlCol="0">
            <a:spAutoFit/>
          </a:bodyPr>
          <a:lstStyle/>
          <a:p>
            <a:r>
              <a:rPr lang="en-US" sz="3000" dirty="0">
                <a:latin typeface="Helsinki Text Std" panose="02000400000000000000" pitchFamily="2" charset="77"/>
              </a:rPr>
              <a:t>q     e e q     e e </a:t>
            </a:r>
            <a:r>
              <a:rPr lang="en-US" sz="30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7340547F-056F-2B55-8657-C44455474CE9}"/>
              </a:ext>
            </a:extLst>
          </p:cNvPr>
          <p:cNvPicPr>
            <a:picLocks noChangeAspect="1"/>
          </p:cNvPicPr>
          <p:nvPr/>
        </p:nvPicPr>
        <p:blipFill>
          <a:blip r:embed="rId2"/>
          <a:stretch>
            <a:fillRect/>
          </a:stretch>
        </p:blipFill>
        <p:spPr>
          <a:xfrm>
            <a:off x="315446" y="1837334"/>
            <a:ext cx="4127500" cy="1409700"/>
          </a:xfrm>
          <a:prstGeom prst="rect">
            <a:avLst/>
          </a:prstGeom>
        </p:spPr>
      </p:pic>
      <p:pic>
        <p:nvPicPr>
          <p:cNvPr id="12" name="Picture 11">
            <a:extLst>
              <a:ext uri="{FF2B5EF4-FFF2-40B4-BE49-F238E27FC236}">
                <a16:creationId xmlns:a16="http://schemas.microsoft.com/office/drawing/2014/main" id="{25326448-62AD-F208-882F-9BAAF1F26BB8}"/>
              </a:ext>
            </a:extLst>
          </p:cNvPr>
          <p:cNvPicPr>
            <a:picLocks noChangeAspect="1"/>
          </p:cNvPicPr>
          <p:nvPr/>
        </p:nvPicPr>
        <p:blipFill>
          <a:blip r:embed="rId2"/>
          <a:stretch>
            <a:fillRect/>
          </a:stretch>
        </p:blipFill>
        <p:spPr>
          <a:xfrm>
            <a:off x="4652124" y="1799142"/>
            <a:ext cx="4207060" cy="1409700"/>
          </a:xfrm>
          <a:prstGeom prst="rect">
            <a:avLst/>
          </a:prstGeom>
        </p:spPr>
      </p:pic>
      <p:sp>
        <p:nvSpPr>
          <p:cNvPr id="13" name="TextBox 12">
            <a:extLst>
              <a:ext uri="{FF2B5EF4-FFF2-40B4-BE49-F238E27FC236}">
                <a16:creationId xmlns:a16="http://schemas.microsoft.com/office/drawing/2014/main" id="{84C47D17-5AB2-DA66-3CEC-7C72EA3B4DD6}"/>
              </a:ext>
            </a:extLst>
          </p:cNvPr>
          <p:cNvSpPr txBox="1"/>
          <p:nvPr/>
        </p:nvSpPr>
        <p:spPr>
          <a:xfrm>
            <a:off x="19878" y="2243947"/>
            <a:ext cx="397866" cy="369332"/>
          </a:xfrm>
          <a:prstGeom prst="rect">
            <a:avLst/>
          </a:prstGeom>
          <a:noFill/>
        </p:spPr>
        <p:txBody>
          <a:bodyPr wrap="none" rtlCol="0">
            <a:spAutoFit/>
          </a:bodyPr>
          <a:lstStyle/>
          <a:p>
            <a:r>
              <a:rPr lang="en-US" i="1" dirty="0"/>
              <a:t>f</a:t>
            </a:r>
            <a:r>
              <a:rPr lang="en-US" baseline="-25000" dirty="0"/>
              <a:t>2</a:t>
            </a:r>
            <a:r>
              <a:rPr lang="en-US" dirty="0"/>
              <a:t>:</a:t>
            </a:r>
          </a:p>
        </p:txBody>
      </p:sp>
      <p:sp>
        <p:nvSpPr>
          <p:cNvPr id="14" name="TextBox 13">
            <a:extLst>
              <a:ext uri="{FF2B5EF4-FFF2-40B4-BE49-F238E27FC236}">
                <a16:creationId xmlns:a16="http://schemas.microsoft.com/office/drawing/2014/main" id="{9ABCB3D1-D622-BC61-AAA0-F2A30DBDA37D}"/>
              </a:ext>
            </a:extLst>
          </p:cNvPr>
          <p:cNvSpPr txBox="1"/>
          <p:nvPr/>
        </p:nvSpPr>
        <p:spPr>
          <a:xfrm>
            <a:off x="19878" y="3157182"/>
            <a:ext cx="394660" cy="369332"/>
          </a:xfrm>
          <a:prstGeom prst="rect">
            <a:avLst/>
          </a:prstGeom>
          <a:noFill/>
        </p:spPr>
        <p:txBody>
          <a:bodyPr wrap="none" rtlCol="0">
            <a:spAutoFit/>
          </a:bodyPr>
          <a:lstStyle/>
          <a:p>
            <a:r>
              <a:rPr lang="en-US" i="1" dirty="0"/>
              <a:t>f</a:t>
            </a:r>
            <a:r>
              <a:rPr lang="en-US" baseline="-25000" dirty="0"/>
              <a:t>4</a:t>
            </a:r>
            <a:r>
              <a:rPr lang="en-US" dirty="0"/>
              <a:t>:</a:t>
            </a:r>
          </a:p>
        </p:txBody>
      </p:sp>
      <p:sp>
        <p:nvSpPr>
          <p:cNvPr id="15" name="TextBox 14">
            <a:extLst>
              <a:ext uri="{FF2B5EF4-FFF2-40B4-BE49-F238E27FC236}">
                <a16:creationId xmlns:a16="http://schemas.microsoft.com/office/drawing/2014/main" id="{F4001F58-8F9F-7214-55BB-371489BAA3E6}"/>
              </a:ext>
            </a:extLst>
          </p:cNvPr>
          <p:cNvSpPr txBox="1"/>
          <p:nvPr/>
        </p:nvSpPr>
        <p:spPr>
          <a:xfrm>
            <a:off x="4442946" y="2243947"/>
            <a:ext cx="397866" cy="369332"/>
          </a:xfrm>
          <a:prstGeom prst="rect">
            <a:avLst/>
          </a:prstGeom>
          <a:noFill/>
        </p:spPr>
        <p:txBody>
          <a:bodyPr wrap="none" rtlCol="0">
            <a:spAutoFit/>
          </a:bodyPr>
          <a:lstStyle/>
          <a:p>
            <a:r>
              <a:rPr lang="en-US" i="1" dirty="0"/>
              <a:t>f</a:t>
            </a:r>
            <a:r>
              <a:rPr lang="en-US" baseline="-25000" dirty="0"/>
              <a:t>2</a:t>
            </a:r>
            <a:r>
              <a:rPr lang="en-US" dirty="0"/>
              <a:t>:</a:t>
            </a:r>
          </a:p>
        </p:txBody>
      </p:sp>
      <p:sp>
        <p:nvSpPr>
          <p:cNvPr id="16" name="TextBox 15">
            <a:extLst>
              <a:ext uri="{FF2B5EF4-FFF2-40B4-BE49-F238E27FC236}">
                <a16:creationId xmlns:a16="http://schemas.microsoft.com/office/drawing/2014/main" id="{0AB3E82A-914F-B856-E46B-37B165B56312}"/>
              </a:ext>
            </a:extLst>
          </p:cNvPr>
          <p:cNvSpPr txBox="1"/>
          <p:nvPr/>
        </p:nvSpPr>
        <p:spPr>
          <a:xfrm>
            <a:off x="4442946" y="3157182"/>
            <a:ext cx="394660" cy="369332"/>
          </a:xfrm>
          <a:prstGeom prst="rect">
            <a:avLst/>
          </a:prstGeom>
          <a:noFill/>
        </p:spPr>
        <p:txBody>
          <a:bodyPr wrap="none" rtlCol="0">
            <a:spAutoFit/>
          </a:bodyPr>
          <a:lstStyle/>
          <a:p>
            <a:r>
              <a:rPr lang="en-US" i="1" dirty="0"/>
              <a:t>f</a:t>
            </a:r>
            <a:r>
              <a:rPr lang="en-US" baseline="-25000" dirty="0"/>
              <a:t>4</a:t>
            </a:r>
            <a:r>
              <a:rPr lang="en-US" dirty="0"/>
              <a:t>:</a:t>
            </a:r>
          </a:p>
        </p:txBody>
      </p:sp>
      <p:pic>
        <p:nvPicPr>
          <p:cNvPr id="17" name="Picture 16">
            <a:extLst>
              <a:ext uri="{FF2B5EF4-FFF2-40B4-BE49-F238E27FC236}">
                <a16:creationId xmlns:a16="http://schemas.microsoft.com/office/drawing/2014/main" id="{1C6654F8-FBA0-A016-1D0A-7561CBCF797F}"/>
              </a:ext>
            </a:extLst>
          </p:cNvPr>
          <p:cNvPicPr>
            <a:picLocks noChangeAspect="1"/>
          </p:cNvPicPr>
          <p:nvPr/>
        </p:nvPicPr>
        <p:blipFill>
          <a:blip r:embed="rId3"/>
          <a:stretch>
            <a:fillRect/>
          </a:stretch>
        </p:blipFill>
        <p:spPr>
          <a:xfrm>
            <a:off x="4846659" y="2713757"/>
            <a:ext cx="4246637" cy="1295400"/>
          </a:xfrm>
          <a:prstGeom prst="rect">
            <a:avLst/>
          </a:prstGeom>
        </p:spPr>
      </p:pic>
      <p:pic>
        <p:nvPicPr>
          <p:cNvPr id="23" name="Picture 22">
            <a:extLst>
              <a:ext uri="{FF2B5EF4-FFF2-40B4-BE49-F238E27FC236}">
                <a16:creationId xmlns:a16="http://schemas.microsoft.com/office/drawing/2014/main" id="{D82ECD09-EDF7-7822-3A45-4BD223A4CDF7}"/>
              </a:ext>
            </a:extLst>
          </p:cNvPr>
          <p:cNvPicPr>
            <a:picLocks noChangeAspect="1"/>
          </p:cNvPicPr>
          <p:nvPr/>
        </p:nvPicPr>
        <p:blipFill>
          <a:blip r:embed="rId4"/>
          <a:stretch>
            <a:fillRect/>
          </a:stretch>
        </p:blipFill>
        <p:spPr>
          <a:xfrm>
            <a:off x="333244" y="2504564"/>
            <a:ext cx="4096093" cy="1723434"/>
          </a:xfrm>
          <a:prstGeom prst="rect">
            <a:avLst/>
          </a:prstGeom>
        </p:spPr>
      </p:pic>
      <p:cxnSp>
        <p:nvCxnSpPr>
          <p:cNvPr id="18" name="Straight Arrow Connector 17">
            <a:extLst>
              <a:ext uri="{FF2B5EF4-FFF2-40B4-BE49-F238E27FC236}">
                <a16:creationId xmlns:a16="http://schemas.microsoft.com/office/drawing/2014/main" id="{021983B2-9539-8D55-EE14-AD79A355C284}"/>
              </a:ext>
            </a:extLst>
          </p:cNvPr>
          <p:cNvCxnSpPr/>
          <p:nvPr/>
        </p:nvCxnSpPr>
        <p:spPr>
          <a:xfrm flipV="1">
            <a:off x="2125167" y="2298954"/>
            <a:ext cx="0" cy="628650"/>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1392E1D-2C11-A823-6695-40FD9C3DB4CC}"/>
              </a:ext>
            </a:extLst>
          </p:cNvPr>
          <p:cNvCxnSpPr/>
          <p:nvPr/>
        </p:nvCxnSpPr>
        <p:spPr>
          <a:xfrm flipV="1">
            <a:off x="4050441" y="2292431"/>
            <a:ext cx="0" cy="628650"/>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D4BAEEB-4767-CF1D-2E3C-847D5467C1F2}"/>
              </a:ext>
            </a:extLst>
          </p:cNvPr>
          <p:cNvCxnSpPr>
            <a:cxnSpLocks/>
          </p:cNvCxnSpPr>
          <p:nvPr/>
        </p:nvCxnSpPr>
        <p:spPr>
          <a:xfrm flipV="1">
            <a:off x="6496637" y="2262048"/>
            <a:ext cx="0" cy="1149217"/>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5564187-BE94-2713-19A1-ABD2489970B7}"/>
              </a:ext>
            </a:extLst>
          </p:cNvPr>
          <p:cNvCxnSpPr>
            <a:cxnSpLocks/>
          </p:cNvCxnSpPr>
          <p:nvPr/>
        </p:nvCxnSpPr>
        <p:spPr>
          <a:xfrm flipV="1">
            <a:off x="8425530" y="2292431"/>
            <a:ext cx="0" cy="1149217"/>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CDC3B2-0D10-1AB8-3955-ED78C62F90E1}"/>
              </a:ext>
            </a:extLst>
          </p:cNvPr>
          <p:cNvSpPr txBox="1"/>
          <p:nvPr/>
        </p:nvSpPr>
        <p:spPr>
          <a:xfrm>
            <a:off x="541667" y="3873349"/>
            <a:ext cx="3482941" cy="369332"/>
          </a:xfrm>
          <a:prstGeom prst="rect">
            <a:avLst/>
          </a:prstGeom>
          <a:noFill/>
        </p:spPr>
        <p:txBody>
          <a:bodyPr wrap="none" rtlCol="0">
            <a:spAutoFit/>
          </a:bodyPr>
          <a:lstStyle/>
          <a:p>
            <a:pPr algn="ctr"/>
            <a:r>
              <a:rPr lang="en-US" dirty="0"/>
              <a:t>Both coefficients syncopated by </a:t>
            </a:r>
            <a:r>
              <a:rPr lang="en-US" dirty="0">
                <a:latin typeface="Helsinki Text Std" panose="02000400000000000000" pitchFamily="2" charset="77"/>
              </a:rPr>
              <a:t>e</a:t>
            </a:r>
          </a:p>
        </p:txBody>
      </p:sp>
      <p:sp>
        <p:nvSpPr>
          <p:cNvPr id="26" name="TextBox 25">
            <a:extLst>
              <a:ext uri="{FF2B5EF4-FFF2-40B4-BE49-F238E27FC236}">
                <a16:creationId xmlns:a16="http://schemas.microsoft.com/office/drawing/2014/main" id="{040DE23A-3719-202C-74B1-FB2E16143894}"/>
              </a:ext>
            </a:extLst>
          </p:cNvPr>
          <p:cNvSpPr txBox="1"/>
          <p:nvPr/>
        </p:nvSpPr>
        <p:spPr>
          <a:xfrm>
            <a:off x="4898420" y="3861690"/>
            <a:ext cx="3786999" cy="369332"/>
          </a:xfrm>
          <a:prstGeom prst="rect">
            <a:avLst/>
          </a:prstGeom>
          <a:noFill/>
        </p:spPr>
        <p:txBody>
          <a:bodyPr wrap="none" rtlCol="0">
            <a:spAutoFit/>
          </a:bodyPr>
          <a:lstStyle/>
          <a:p>
            <a:pPr algn="ctr"/>
            <a:r>
              <a:rPr lang="en-US" i="1" dirty="0"/>
              <a:t>f</a:t>
            </a:r>
            <a:r>
              <a:rPr lang="en-US" baseline="-25000" dirty="0"/>
              <a:t>2</a:t>
            </a:r>
            <a:r>
              <a:rPr lang="en-US" dirty="0"/>
              <a:t> syncopated by </a:t>
            </a:r>
            <a:r>
              <a:rPr lang="en-US" dirty="0">
                <a:latin typeface="Helsinki Text Std" panose="02000400000000000000" pitchFamily="2" charset="77"/>
              </a:rPr>
              <a:t>e, </a:t>
            </a:r>
            <a:r>
              <a:rPr lang="en-US" i="1" dirty="0"/>
              <a:t>f</a:t>
            </a:r>
            <a:r>
              <a:rPr lang="en-US" i="1" baseline="-25000" dirty="0"/>
              <a:t>4</a:t>
            </a:r>
            <a:r>
              <a:rPr lang="en-US" dirty="0"/>
              <a:t> unsyncopated </a:t>
            </a:r>
            <a:endParaRPr lang="en-US" dirty="0">
              <a:latin typeface="Helsinki Text Std" panose="02000400000000000000" pitchFamily="2" charset="77"/>
            </a:endParaRPr>
          </a:p>
        </p:txBody>
      </p:sp>
      <p:sp>
        <p:nvSpPr>
          <p:cNvPr id="29" name="TextBox 28">
            <a:extLst>
              <a:ext uri="{FF2B5EF4-FFF2-40B4-BE49-F238E27FC236}">
                <a16:creationId xmlns:a16="http://schemas.microsoft.com/office/drawing/2014/main" id="{3A6D934C-FC0A-7049-D89E-9D0EE92E825F}"/>
              </a:ext>
            </a:extLst>
          </p:cNvPr>
          <p:cNvSpPr txBox="1"/>
          <p:nvPr/>
        </p:nvSpPr>
        <p:spPr>
          <a:xfrm>
            <a:off x="1511151" y="4115929"/>
            <a:ext cx="1689886" cy="461665"/>
          </a:xfrm>
          <a:prstGeom prst="rect">
            <a:avLst/>
          </a:prstGeom>
          <a:noFill/>
        </p:spPr>
        <p:txBody>
          <a:bodyPr wrap="none" rtlCol="0">
            <a:spAutoFit/>
          </a:bodyPr>
          <a:lstStyle/>
          <a:p>
            <a:r>
              <a:rPr lang="en-US" sz="2400" dirty="0">
                <a:latin typeface="Symbol" pitchFamily="2" charset="2"/>
              </a:rPr>
              <a:t>2j</a:t>
            </a:r>
            <a:r>
              <a:rPr lang="en-US" sz="2400" baseline="-25000" dirty="0"/>
              <a:t>2</a:t>
            </a:r>
            <a:r>
              <a:rPr lang="en-US" sz="2400" dirty="0"/>
              <a:t> – </a:t>
            </a:r>
            <a:r>
              <a:rPr lang="en-US" sz="2400" dirty="0">
                <a:latin typeface="Symbol" pitchFamily="2" charset="2"/>
              </a:rPr>
              <a:t>j</a:t>
            </a:r>
            <a:r>
              <a:rPr lang="en-US" sz="2400" baseline="-25000" dirty="0">
                <a:latin typeface="Symbol" pitchFamily="2" charset="2"/>
              </a:rPr>
              <a:t>4</a:t>
            </a:r>
            <a:r>
              <a:rPr lang="en-US" sz="2400" dirty="0"/>
              <a:t> = 0</a:t>
            </a:r>
          </a:p>
        </p:txBody>
      </p:sp>
      <p:sp>
        <p:nvSpPr>
          <p:cNvPr id="30" name="TextBox 29">
            <a:extLst>
              <a:ext uri="{FF2B5EF4-FFF2-40B4-BE49-F238E27FC236}">
                <a16:creationId xmlns:a16="http://schemas.microsoft.com/office/drawing/2014/main" id="{41288E1C-1258-A50A-7062-BDC981BF0BA4}"/>
              </a:ext>
            </a:extLst>
          </p:cNvPr>
          <p:cNvSpPr txBox="1"/>
          <p:nvPr/>
        </p:nvSpPr>
        <p:spPr>
          <a:xfrm>
            <a:off x="6009902" y="4115929"/>
            <a:ext cx="1688283" cy="461665"/>
          </a:xfrm>
          <a:prstGeom prst="rect">
            <a:avLst/>
          </a:prstGeom>
          <a:noFill/>
        </p:spPr>
        <p:txBody>
          <a:bodyPr wrap="none" rtlCol="0">
            <a:spAutoFit/>
          </a:bodyPr>
          <a:lstStyle/>
          <a:p>
            <a:r>
              <a:rPr lang="en-US" sz="2400" dirty="0">
                <a:latin typeface="Symbol" pitchFamily="2" charset="2"/>
              </a:rPr>
              <a:t>2j</a:t>
            </a:r>
            <a:r>
              <a:rPr lang="en-US" sz="2400" baseline="-25000" dirty="0"/>
              <a:t>2</a:t>
            </a:r>
            <a:r>
              <a:rPr lang="en-US" sz="2400" dirty="0"/>
              <a:t> – </a:t>
            </a:r>
            <a:r>
              <a:rPr lang="en-US" sz="2400" dirty="0">
                <a:latin typeface="Symbol" pitchFamily="2" charset="2"/>
              </a:rPr>
              <a:t>j</a:t>
            </a:r>
            <a:r>
              <a:rPr lang="en-US" sz="2400" baseline="-25000" dirty="0">
                <a:latin typeface="Symbol" pitchFamily="2" charset="2"/>
              </a:rPr>
              <a:t>4</a:t>
            </a:r>
            <a:r>
              <a:rPr lang="en-US" sz="2400" dirty="0"/>
              <a:t> = </a:t>
            </a:r>
            <a:r>
              <a:rPr lang="en-US" sz="2400" dirty="0">
                <a:latin typeface="Symbol" pitchFamily="2" charset="2"/>
              </a:rPr>
              <a:t>p</a:t>
            </a:r>
          </a:p>
        </p:txBody>
      </p:sp>
      <p:pic>
        <p:nvPicPr>
          <p:cNvPr id="24" name="Picture 23">
            <a:extLst>
              <a:ext uri="{FF2B5EF4-FFF2-40B4-BE49-F238E27FC236}">
                <a16:creationId xmlns:a16="http://schemas.microsoft.com/office/drawing/2014/main" id="{DC8A07AB-583E-7A01-C160-2D23DF81FAEC}"/>
              </a:ext>
            </a:extLst>
          </p:cNvPr>
          <p:cNvPicPr>
            <a:picLocks noChangeAspect="1"/>
          </p:cNvPicPr>
          <p:nvPr/>
        </p:nvPicPr>
        <p:blipFill>
          <a:blip r:embed="rId5"/>
          <a:stretch>
            <a:fillRect/>
          </a:stretch>
        </p:blipFill>
        <p:spPr>
          <a:xfrm>
            <a:off x="4802375" y="1660587"/>
            <a:ext cx="4370106" cy="304800"/>
          </a:xfrm>
          <a:prstGeom prst="rect">
            <a:avLst/>
          </a:prstGeom>
        </p:spPr>
      </p:pic>
      <p:pic>
        <p:nvPicPr>
          <p:cNvPr id="28" name="Picture 27">
            <a:extLst>
              <a:ext uri="{FF2B5EF4-FFF2-40B4-BE49-F238E27FC236}">
                <a16:creationId xmlns:a16="http://schemas.microsoft.com/office/drawing/2014/main" id="{8217B1DF-F7E7-78A6-3F66-3A6DA1E6EC54}"/>
              </a:ext>
            </a:extLst>
          </p:cNvPr>
          <p:cNvPicPr>
            <a:picLocks noChangeAspect="1"/>
          </p:cNvPicPr>
          <p:nvPr/>
        </p:nvPicPr>
        <p:blipFill>
          <a:blip r:embed="rId6"/>
          <a:stretch>
            <a:fillRect/>
          </a:stretch>
        </p:blipFill>
        <p:spPr>
          <a:xfrm>
            <a:off x="471622" y="1654915"/>
            <a:ext cx="4283726" cy="335683"/>
          </a:xfrm>
          <a:prstGeom prst="rect">
            <a:avLst/>
          </a:prstGeom>
        </p:spPr>
      </p:pic>
    </p:spTree>
    <p:extLst>
      <p:ext uri="{BB962C8B-B14F-4D97-AF65-F5344CB8AC3E}">
        <p14:creationId xmlns:p14="http://schemas.microsoft.com/office/powerpoint/2010/main" val="2639691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A5BD-7ECC-32CC-697E-FA5D9C3E540E}"/>
              </a:ext>
            </a:extLst>
          </p:cNvPr>
          <p:cNvSpPr>
            <a:spLocks noGrp="1"/>
          </p:cNvSpPr>
          <p:nvPr>
            <p:ph type="title"/>
          </p:nvPr>
        </p:nvSpPr>
        <p:spPr/>
        <p:txBody>
          <a:bodyPr/>
          <a:lstStyle/>
          <a:p>
            <a:r>
              <a:rPr lang="en-US" dirty="0"/>
              <a:t>Coherence of three coefficients</a:t>
            </a:r>
          </a:p>
        </p:txBody>
      </p:sp>
      <p:sp>
        <p:nvSpPr>
          <p:cNvPr id="4" name="Date Placeholder 3">
            <a:extLst>
              <a:ext uri="{FF2B5EF4-FFF2-40B4-BE49-F238E27FC236}">
                <a16:creationId xmlns:a16="http://schemas.microsoft.com/office/drawing/2014/main" id="{737877CD-0A1F-88C2-2116-B1404B0AA7BF}"/>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EA4C0627-5675-FBDB-B87E-6AE933395AC8}"/>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EF7E5B19-5E3C-AD27-DB06-4249CB773D56}"/>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32</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0B6A58E6-6D6C-1A27-361B-2362F72D3749}"/>
              </a:ext>
            </a:extLst>
          </p:cNvPr>
          <p:cNvSpPr txBox="1"/>
          <p:nvPr/>
        </p:nvSpPr>
        <p:spPr>
          <a:xfrm>
            <a:off x="554401" y="600206"/>
            <a:ext cx="3667992" cy="523220"/>
          </a:xfrm>
          <a:prstGeom prst="rect">
            <a:avLst/>
          </a:prstGeom>
          <a:noFill/>
        </p:spPr>
        <p:txBody>
          <a:bodyPr wrap="none" rtlCol="0">
            <a:spAutoFit/>
          </a:bodyPr>
          <a:lstStyle/>
          <a:p>
            <a:r>
              <a:rPr lang="en-US" sz="2800" dirty="0">
                <a:latin typeface="Helsinki Text Std" panose="02000400000000000000" pitchFamily="2" charset="77"/>
              </a:rPr>
              <a:t>e q    e h        </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08F81B9F-CB75-C697-BA5E-626D03A45A96}"/>
              </a:ext>
            </a:extLst>
          </p:cNvPr>
          <p:cNvSpPr txBox="1"/>
          <p:nvPr/>
        </p:nvSpPr>
        <p:spPr>
          <a:xfrm>
            <a:off x="4833406" y="633442"/>
            <a:ext cx="3970959" cy="523220"/>
          </a:xfrm>
          <a:prstGeom prst="rect">
            <a:avLst/>
          </a:prstGeom>
          <a:noFill/>
        </p:spPr>
        <p:txBody>
          <a:bodyPr wrap="none" rtlCol="0">
            <a:spAutoFit/>
          </a:bodyPr>
          <a:lstStyle/>
          <a:p>
            <a:r>
              <a:rPr lang="en-US" sz="2800" dirty="0">
                <a:latin typeface="Helsinki Text Std" panose="02000400000000000000" pitchFamily="2" charset="77"/>
              </a:rPr>
              <a:t>q.      e e q.       </a:t>
            </a:r>
            <a:r>
              <a:rPr lang="en-US" sz="28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B98715E0-2D64-7E58-54E1-019A605908F4}"/>
              </a:ext>
            </a:extLst>
          </p:cNvPr>
          <p:cNvPicPr>
            <a:picLocks noChangeAspect="1"/>
          </p:cNvPicPr>
          <p:nvPr/>
        </p:nvPicPr>
        <p:blipFill>
          <a:blip r:embed="rId2"/>
          <a:stretch>
            <a:fillRect/>
          </a:stretch>
        </p:blipFill>
        <p:spPr>
          <a:xfrm>
            <a:off x="577874" y="1078818"/>
            <a:ext cx="3505200" cy="1473200"/>
          </a:xfrm>
          <a:prstGeom prst="rect">
            <a:avLst/>
          </a:prstGeom>
        </p:spPr>
      </p:pic>
      <p:pic>
        <p:nvPicPr>
          <p:cNvPr id="12" name="Picture 11">
            <a:extLst>
              <a:ext uri="{FF2B5EF4-FFF2-40B4-BE49-F238E27FC236}">
                <a16:creationId xmlns:a16="http://schemas.microsoft.com/office/drawing/2014/main" id="{3750FDAB-24AB-C822-DE75-679BF2EC5191}"/>
              </a:ext>
            </a:extLst>
          </p:cNvPr>
          <p:cNvPicPr>
            <a:picLocks noChangeAspect="1"/>
          </p:cNvPicPr>
          <p:nvPr/>
        </p:nvPicPr>
        <p:blipFill>
          <a:blip r:embed="rId3"/>
          <a:stretch>
            <a:fillRect/>
          </a:stretch>
        </p:blipFill>
        <p:spPr>
          <a:xfrm>
            <a:off x="4921609" y="1081201"/>
            <a:ext cx="3505200" cy="1473200"/>
          </a:xfrm>
          <a:prstGeom prst="rect">
            <a:avLst/>
          </a:prstGeom>
        </p:spPr>
      </p:pic>
      <p:pic>
        <p:nvPicPr>
          <p:cNvPr id="13" name="Picture 12">
            <a:extLst>
              <a:ext uri="{FF2B5EF4-FFF2-40B4-BE49-F238E27FC236}">
                <a16:creationId xmlns:a16="http://schemas.microsoft.com/office/drawing/2014/main" id="{9FEE27F8-B9C7-1960-E3AF-0F9270292639}"/>
              </a:ext>
            </a:extLst>
          </p:cNvPr>
          <p:cNvPicPr>
            <a:picLocks noChangeAspect="1"/>
          </p:cNvPicPr>
          <p:nvPr/>
        </p:nvPicPr>
        <p:blipFill>
          <a:blip r:embed="rId4"/>
          <a:stretch>
            <a:fillRect/>
          </a:stretch>
        </p:blipFill>
        <p:spPr>
          <a:xfrm>
            <a:off x="578328" y="2249471"/>
            <a:ext cx="3522350" cy="1380199"/>
          </a:xfrm>
          <a:prstGeom prst="rect">
            <a:avLst/>
          </a:prstGeom>
        </p:spPr>
      </p:pic>
      <p:pic>
        <p:nvPicPr>
          <p:cNvPr id="14" name="Picture 13">
            <a:extLst>
              <a:ext uri="{FF2B5EF4-FFF2-40B4-BE49-F238E27FC236}">
                <a16:creationId xmlns:a16="http://schemas.microsoft.com/office/drawing/2014/main" id="{EB20632C-CF33-5AF0-033E-198CA32E6320}"/>
              </a:ext>
            </a:extLst>
          </p:cNvPr>
          <p:cNvPicPr>
            <a:picLocks noChangeAspect="1"/>
          </p:cNvPicPr>
          <p:nvPr/>
        </p:nvPicPr>
        <p:blipFill>
          <a:blip r:embed="rId4"/>
          <a:stretch>
            <a:fillRect/>
          </a:stretch>
        </p:blipFill>
        <p:spPr>
          <a:xfrm>
            <a:off x="4913034" y="2233072"/>
            <a:ext cx="3522349" cy="1498600"/>
          </a:xfrm>
          <a:prstGeom prst="rect">
            <a:avLst/>
          </a:prstGeom>
        </p:spPr>
      </p:pic>
      <p:pic>
        <p:nvPicPr>
          <p:cNvPr id="24" name="Picture 23">
            <a:extLst>
              <a:ext uri="{FF2B5EF4-FFF2-40B4-BE49-F238E27FC236}">
                <a16:creationId xmlns:a16="http://schemas.microsoft.com/office/drawing/2014/main" id="{3F525EC0-BDDE-3E0C-8FAF-9430ACF3D405}"/>
              </a:ext>
            </a:extLst>
          </p:cNvPr>
          <p:cNvPicPr>
            <a:picLocks noChangeAspect="1"/>
          </p:cNvPicPr>
          <p:nvPr/>
        </p:nvPicPr>
        <p:blipFill>
          <a:blip r:embed="rId5"/>
          <a:stretch>
            <a:fillRect/>
          </a:stretch>
        </p:blipFill>
        <p:spPr>
          <a:xfrm>
            <a:off x="4898174" y="2245370"/>
            <a:ext cx="3543097" cy="1384300"/>
          </a:xfrm>
          <a:prstGeom prst="rect">
            <a:avLst/>
          </a:prstGeom>
        </p:spPr>
      </p:pic>
      <p:cxnSp>
        <p:nvCxnSpPr>
          <p:cNvPr id="26" name="Straight Arrow Connector 25">
            <a:extLst>
              <a:ext uri="{FF2B5EF4-FFF2-40B4-BE49-F238E27FC236}">
                <a16:creationId xmlns:a16="http://schemas.microsoft.com/office/drawing/2014/main" id="{D7C06547-D4A0-B981-ED61-C28B6B752962}"/>
              </a:ext>
            </a:extLst>
          </p:cNvPr>
          <p:cNvCxnSpPr/>
          <p:nvPr/>
        </p:nvCxnSpPr>
        <p:spPr>
          <a:xfrm flipV="1">
            <a:off x="6661205" y="1472809"/>
            <a:ext cx="0" cy="628650"/>
          </a:xfrm>
          <a:prstGeom prst="straightConnector1">
            <a:avLst/>
          </a:prstGeom>
          <a:ln w="28575">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F42F26-661C-36BC-552B-79FBE5732AD4}"/>
              </a:ext>
            </a:extLst>
          </p:cNvPr>
          <p:cNvCxnSpPr/>
          <p:nvPr/>
        </p:nvCxnSpPr>
        <p:spPr>
          <a:xfrm flipV="1">
            <a:off x="5040353" y="1472809"/>
            <a:ext cx="0" cy="628650"/>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F1B797E-3664-3B43-FEF7-2FB00F505E4B}"/>
              </a:ext>
            </a:extLst>
          </p:cNvPr>
          <p:cNvCxnSpPr/>
          <p:nvPr/>
        </p:nvCxnSpPr>
        <p:spPr>
          <a:xfrm flipV="1">
            <a:off x="6674208" y="2617501"/>
            <a:ext cx="0" cy="628650"/>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2F3D3E2-7A5A-63C7-E2D1-8ABB0EC1B02D}"/>
              </a:ext>
            </a:extLst>
          </p:cNvPr>
          <p:cNvCxnSpPr>
            <a:cxnSpLocks/>
          </p:cNvCxnSpPr>
          <p:nvPr/>
        </p:nvCxnSpPr>
        <p:spPr>
          <a:xfrm flipV="1">
            <a:off x="5040353" y="2586556"/>
            <a:ext cx="0" cy="431222"/>
          </a:xfrm>
          <a:prstGeom prst="straightConnector1">
            <a:avLst/>
          </a:prstGeom>
          <a:ln w="28575">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1847E95F-9317-D56E-637D-6141AFA10E6D}"/>
              </a:ext>
            </a:extLst>
          </p:cNvPr>
          <p:cNvPicPr>
            <a:picLocks noChangeAspect="1"/>
          </p:cNvPicPr>
          <p:nvPr/>
        </p:nvPicPr>
        <p:blipFill>
          <a:blip r:embed="rId6"/>
          <a:stretch>
            <a:fillRect/>
          </a:stretch>
        </p:blipFill>
        <p:spPr>
          <a:xfrm>
            <a:off x="577874" y="2249068"/>
            <a:ext cx="3505200" cy="1397000"/>
          </a:xfrm>
          <a:prstGeom prst="rect">
            <a:avLst/>
          </a:prstGeom>
        </p:spPr>
      </p:pic>
      <p:sp>
        <p:nvSpPr>
          <p:cNvPr id="35" name="TextBox 34">
            <a:extLst>
              <a:ext uri="{FF2B5EF4-FFF2-40B4-BE49-F238E27FC236}">
                <a16:creationId xmlns:a16="http://schemas.microsoft.com/office/drawing/2014/main" id="{F1CA731D-69C3-DEB4-198D-0250E5824E02}"/>
              </a:ext>
            </a:extLst>
          </p:cNvPr>
          <p:cNvSpPr txBox="1"/>
          <p:nvPr/>
        </p:nvSpPr>
        <p:spPr>
          <a:xfrm>
            <a:off x="2604807" y="2259009"/>
            <a:ext cx="1024639" cy="369332"/>
          </a:xfrm>
          <a:prstGeom prst="rect">
            <a:avLst/>
          </a:prstGeom>
          <a:noFill/>
        </p:spPr>
        <p:txBody>
          <a:bodyPr wrap="none" rtlCol="0">
            <a:spAutoFit/>
          </a:bodyPr>
          <a:lstStyle/>
          <a:p>
            <a:r>
              <a:rPr lang="en-US" dirty="0">
                <a:solidFill>
                  <a:srgbClr val="00B050"/>
                </a:solidFill>
              </a:rPr>
              <a:t>opposed</a:t>
            </a:r>
          </a:p>
        </p:txBody>
      </p:sp>
      <p:sp>
        <p:nvSpPr>
          <p:cNvPr id="36" name="TextBox 35">
            <a:extLst>
              <a:ext uri="{FF2B5EF4-FFF2-40B4-BE49-F238E27FC236}">
                <a16:creationId xmlns:a16="http://schemas.microsoft.com/office/drawing/2014/main" id="{B6F8DF30-243A-814F-85A4-13683A17A79B}"/>
              </a:ext>
            </a:extLst>
          </p:cNvPr>
          <p:cNvSpPr txBox="1"/>
          <p:nvPr/>
        </p:nvSpPr>
        <p:spPr>
          <a:xfrm>
            <a:off x="1154057" y="2396533"/>
            <a:ext cx="727892" cy="369332"/>
          </a:xfrm>
          <a:prstGeom prst="rect">
            <a:avLst/>
          </a:prstGeom>
          <a:noFill/>
        </p:spPr>
        <p:txBody>
          <a:bodyPr wrap="none" rtlCol="0">
            <a:spAutoFit/>
          </a:bodyPr>
          <a:lstStyle/>
          <a:p>
            <a:r>
              <a:rPr lang="en-US" dirty="0">
                <a:solidFill>
                  <a:srgbClr val="00B050"/>
                </a:solidFill>
              </a:rPr>
              <a:t>agree</a:t>
            </a:r>
          </a:p>
        </p:txBody>
      </p:sp>
      <p:sp>
        <p:nvSpPr>
          <p:cNvPr id="37" name="TextBox 36">
            <a:extLst>
              <a:ext uri="{FF2B5EF4-FFF2-40B4-BE49-F238E27FC236}">
                <a16:creationId xmlns:a16="http://schemas.microsoft.com/office/drawing/2014/main" id="{5F15884A-647A-C947-4E88-1CBBDC68BAA4}"/>
              </a:ext>
            </a:extLst>
          </p:cNvPr>
          <p:cNvSpPr txBox="1"/>
          <p:nvPr/>
        </p:nvSpPr>
        <p:spPr>
          <a:xfrm>
            <a:off x="139042" y="1585928"/>
            <a:ext cx="397866" cy="369332"/>
          </a:xfrm>
          <a:prstGeom prst="rect">
            <a:avLst/>
          </a:prstGeom>
          <a:noFill/>
        </p:spPr>
        <p:txBody>
          <a:bodyPr wrap="none" rtlCol="0">
            <a:spAutoFit/>
          </a:bodyPr>
          <a:lstStyle/>
          <a:p>
            <a:r>
              <a:rPr lang="en-US" i="1" dirty="0"/>
              <a:t>f</a:t>
            </a:r>
            <a:r>
              <a:rPr lang="en-US" baseline="-25000" dirty="0"/>
              <a:t>1</a:t>
            </a:r>
            <a:r>
              <a:rPr lang="en-US" dirty="0"/>
              <a:t>:</a:t>
            </a:r>
          </a:p>
        </p:txBody>
      </p:sp>
      <p:sp>
        <p:nvSpPr>
          <p:cNvPr id="38" name="TextBox 37">
            <a:extLst>
              <a:ext uri="{FF2B5EF4-FFF2-40B4-BE49-F238E27FC236}">
                <a16:creationId xmlns:a16="http://schemas.microsoft.com/office/drawing/2014/main" id="{2B75587D-1A81-CA53-90B5-0A48EE70A9FE}"/>
              </a:ext>
            </a:extLst>
          </p:cNvPr>
          <p:cNvSpPr txBox="1"/>
          <p:nvPr/>
        </p:nvSpPr>
        <p:spPr>
          <a:xfrm>
            <a:off x="46543" y="2628542"/>
            <a:ext cx="679994" cy="369332"/>
          </a:xfrm>
          <a:prstGeom prst="rect">
            <a:avLst/>
          </a:prstGeom>
          <a:noFill/>
        </p:spPr>
        <p:txBody>
          <a:bodyPr wrap="none" rtlCol="0">
            <a:spAutoFit/>
          </a:bodyPr>
          <a:lstStyle/>
          <a:p>
            <a:r>
              <a:rPr lang="en-US" i="1" dirty="0"/>
              <a:t>f</a:t>
            </a:r>
            <a:r>
              <a:rPr lang="en-US" baseline="-25000" dirty="0"/>
              <a:t>2 </a:t>
            </a:r>
            <a:r>
              <a:rPr lang="en-US" dirty="0"/>
              <a:t>, </a:t>
            </a:r>
            <a:r>
              <a:rPr lang="en-US" i="1" dirty="0"/>
              <a:t>f</a:t>
            </a:r>
            <a:r>
              <a:rPr lang="en-US" baseline="-25000" dirty="0"/>
              <a:t>3</a:t>
            </a:r>
            <a:r>
              <a:rPr lang="en-US" dirty="0"/>
              <a:t>:</a:t>
            </a:r>
          </a:p>
        </p:txBody>
      </p:sp>
      <p:sp>
        <p:nvSpPr>
          <p:cNvPr id="45" name="TextBox 44">
            <a:extLst>
              <a:ext uri="{FF2B5EF4-FFF2-40B4-BE49-F238E27FC236}">
                <a16:creationId xmlns:a16="http://schemas.microsoft.com/office/drawing/2014/main" id="{85422E5E-F8C3-8E06-3749-E9E44E73C4C3}"/>
              </a:ext>
            </a:extLst>
          </p:cNvPr>
          <p:cNvSpPr txBox="1"/>
          <p:nvPr/>
        </p:nvSpPr>
        <p:spPr>
          <a:xfrm>
            <a:off x="521838" y="3509784"/>
            <a:ext cx="3617272" cy="1000274"/>
          </a:xfrm>
          <a:prstGeom prst="rect">
            <a:avLst/>
          </a:prstGeom>
          <a:noFill/>
        </p:spPr>
        <p:txBody>
          <a:bodyPr wrap="none" rtlCol="0">
            <a:spAutoFit/>
          </a:bodyPr>
          <a:lstStyle/>
          <a:p>
            <a:pPr algn="ctr">
              <a:spcAft>
                <a:spcPts val="600"/>
              </a:spcAft>
            </a:pPr>
            <a:r>
              <a:rPr lang="en-US" dirty="0"/>
              <a:t>Coherent: </a:t>
            </a:r>
            <a:r>
              <a:rPr lang="en-US" sz="1800" dirty="0">
                <a:latin typeface="Symbol" pitchFamily="2" charset="2"/>
              </a:rPr>
              <a:t>j</a:t>
            </a:r>
            <a:r>
              <a:rPr lang="en-US" baseline="-25000" dirty="0">
                <a:latin typeface="Symbol" pitchFamily="2" charset="2"/>
              </a:rPr>
              <a:t>1</a:t>
            </a:r>
            <a:r>
              <a:rPr lang="en-US" sz="1800" baseline="-25000" dirty="0"/>
              <a:t>∙2/3</a:t>
            </a:r>
            <a:r>
              <a:rPr lang="en-US" dirty="0"/>
              <a:t> = </a:t>
            </a:r>
            <a:r>
              <a:rPr lang="en-US" dirty="0">
                <a:latin typeface="Symbol" pitchFamily="2" charset="2"/>
              </a:rPr>
              <a:t>0</a:t>
            </a:r>
            <a:r>
              <a:rPr lang="en-US" dirty="0"/>
              <a:t> </a:t>
            </a:r>
          </a:p>
          <a:p>
            <a:pPr algn="ctr">
              <a:spcAft>
                <a:spcPts val="600"/>
              </a:spcAft>
            </a:pPr>
            <a:r>
              <a:rPr lang="en-US" i="1" dirty="0"/>
              <a:t>f</a:t>
            </a:r>
            <a:r>
              <a:rPr lang="en-US" baseline="-25000" dirty="0"/>
              <a:t>1</a:t>
            </a:r>
            <a:r>
              <a:rPr lang="en-US" dirty="0"/>
              <a:t> peaks where </a:t>
            </a:r>
            <a:r>
              <a:rPr lang="en-US" i="1" dirty="0"/>
              <a:t>f</a:t>
            </a:r>
            <a:r>
              <a:rPr lang="en-US" baseline="-25000" dirty="0"/>
              <a:t>2</a:t>
            </a:r>
            <a:r>
              <a:rPr lang="en-US" dirty="0"/>
              <a:t> and </a:t>
            </a:r>
            <a:r>
              <a:rPr lang="en-US" i="1" dirty="0"/>
              <a:t>f</a:t>
            </a:r>
            <a:r>
              <a:rPr lang="en-US" baseline="-25000" dirty="0"/>
              <a:t>3</a:t>
            </a:r>
            <a:r>
              <a:rPr lang="en-US" dirty="0"/>
              <a:t> agree,</a:t>
            </a:r>
            <a:br>
              <a:rPr lang="en-US" dirty="0"/>
            </a:br>
            <a:r>
              <a:rPr lang="en-US" i="1" dirty="0"/>
              <a:t>f</a:t>
            </a:r>
            <a:r>
              <a:rPr lang="en-US" baseline="-25000" dirty="0"/>
              <a:t>1</a:t>
            </a:r>
            <a:r>
              <a:rPr lang="en-US" dirty="0"/>
              <a:t> troughs where </a:t>
            </a:r>
            <a:r>
              <a:rPr lang="en-US" i="1" dirty="0"/>
              <a:t>f</a:t>
            </a:r>
            <a:r>
              <a:rPr lang="en-US" baseline="-25000" dirty="0"/>
              <a:t>2</a:t>
            </a:r>
            <a:r>
              <a:rPr lang="en-US" dirty="0"/>
              <a:t> and </a:t>
            </a:r>
            <a:r>
              <a:rPr lang="en-US" i="1" dirty="0"/>
              <a:t>f</a:t>
            </a:r>
            <a:r>
              <a:rPr lang="en-US" baseline="-25000" dirty="0"/>
              <a:t>3</a:t>
            </a:r>
            <a:r>
              <a:rPr lang="en-US" dirty="0"/>
              <a:t> opposed.</a:t>
            </a:r>
          </a:p>
        </p:txBody>
      </p:sp>
      <p:sp>
        <p:nvSpPr>
          <p:cNvPr id="46" name="TextBox 45">
            <a:extLst>
              <a:ext uri="{FF2B5EF4-FFF2-40B4-BE49-F238E27FC236}">
                <a16:creationId xmlns:a16="http://schemas.microsoft.com/office/drawing/2014/main" id="{D7DDBE42-5AC0-C256-4152-EBA06E84BD91}"/>
              </a:ext>
            </a:extLst>
          </p:cNvPr>
          <p:cNvSpPr txBox="1"/>
          <p:nvPr/>
        </p:nvSpPr>
        <p:spPr>
          <a:xfrm>
            <a:off x="4936911" y="3509784"/>
            <a:ext cx="3399392" cy="1000274"/>
          </a:xfrm>
          <a:prstGeom prst="rect">
            <a:avLst/>
          </a:prstGeom>
          <a:noFill/>
        </p:spPr>
        <p:txBody>
          <a:bodyPr wrap="none" rtlCol="0">
            <a:spAutoFit/>
          </a:bodyPr>
          <a:lstStyle/>
          <a:p>
            <a:pPr algn="ctr">
              <a:spcAft>
                <a:spcPts val="600"/>
              </a:spcAft>
            </a:pPr>
            <a:r>
              <a:rPr lang="en-US" dirty="0"/>
              <a:t>Anticoherent: </a:t>
            </a:r>
            <a:r>
              <a:rPr lang="en-US" sz="1800" dirty="0">
                <a:latin typeface="Symbol" pitchFamily="2" charset="2"/>
              </a:rPr>
              <a:t>j</a:t>
            </a:r>
            <a:r>
              <a:rPr lang="en-US" baseline="-25000" dirty="0">
                <a:latin typeface="Symbol" pitchFamily="2" charset="2"/>
              </a:rPr>
              <a:t>1</a:t>
            </a:r>
            <a:r>
              <a:rPr lang="en-US" sz="1800" baseline="-25000" dirty="0"/>
              <a:t>∙2/3</a:t>
            </a:r>
            <a:r>
              <a:rPr lang="en-US" dirty="0"/>
              <a:t> = </a:t>
            </a:r>
            <a:r>
              <a:rPr lang="en-US" dirty="0">
                <a:latin typeface="Symbol" pitchFamily="2" charset="2"/>
              </a:rPr>
              <a:t>p</a:t>
            </a:r>
            <a:r>
              <a:rPr lang="en-US" dirty="0"/>
              <a:t> </a:t>
            </a:r>
          </a:p>
          <a:p>
            <a:pPr algn="ctr">
              <a:spcAft>
                <a:spcPts val="600"/>
              </a:spcAft>
            </a:pPr>
            <a:r>
              <a:rPr lang="en-US" i="1" dirty="0"/>
              <a:t>f</a:t>
            </a:r>
            <a:r>
              <a:rPr lang="en-US" baseline="-25000" dirty="0"/>
              <a:t>1</a:t>
            </a:r>
            <a:r>
              <a:rPr lang="en-US" dirty="0"/>
              <a:t> peaks where </a:t>
            </a:r>
            <a:r>
              <a:rPr lang="en-US" i="1" dirty="0"/>
              <a:t>f</a:t>
            </a:r>
            <a:r>
              <a:rPr lang="en-US" baseline="-25000" dirty="0"/>
              <a:t>2</a:t>
            </a:r>
            <a:r>
              <a:rPr lang="en-US" dirty="0"/>
              <a:t> and </a:t>
            </a:r>
            <a:r>
              <a:rPr lang="en-US" i="1" dirty="0"/>
              <a:t>f</a:t>
            </a:r>
            <a:r>
              <a:rPr lang="en-US" baseline="-25000" dirty="0"/>
              <a:t>3</a:t>
            </a:r>
            <a:r>
              <a:rPr lang="en-US" dirty="0"/>
              <a:t> opposed,</a:t>
            </a:r>
            <a:br>
              <a:rPr lang="en-US" dirty="0"/>
            </a:br>
            <a:r>
              <a:rPr lang="en-US" i="1" dirty="0"/>
              <a:t>f</a:t>
            </a:r>
            <a:r>
              <a:rPr lang="en-US" baseline="-25000" dirty="0"/>
              <a:t>1</a:t>
            </a:r>
            <a:r>
              <a:rPr lang="en-US" dirty="0"/>
              <a:t> troughs where </a:t>
            </a:r>
            <a:r>
              <a:rPr lang="en-US" i="1" dirty="0"/>
              <a:t>f</a:t>
            </a:r>
            <a:r>
              <a:rPr lang="en-US" baseline="-25000" dirty="0"/>
              <a:t>2</a:t>
            </a:r>
            <a:r>
              <a:rPr lang="en-US" dirty="0"/>
              <a:t> and </a:t>
            </a:r>
            <a:r>
              <a:rPr lang="en-US" i="1" dirty="0"/>
              <a:t>f</a:t>
            </a:r>
            <a:r>
              <a:rPr lang="en-US" baseline="-25000" dirty="0"/>
              <a:t>3</a:t>
            </a:r>
            <a:r>
              <a:rPr lang="en-US" dirty="0"/>
              <a:t> agree.</a:t>
            </a:r>
          </a:p>
        </p:txBody>
      </p:sp>
      <p:sp>
        <p:nvSpPr>
          <p:cNvPr id="31" name="TextBox 30">
            <a:extLst>
              <a:ext uri="{FF2B5EF4-FFF2-40B4-BE49-F238E27FC236}">
                <a16:creationId xmlns:a16="http://schemas.microsoft.com/office/drawing/2014/main" id="{9F7ECF3F-AD9A-5855-24DD-0C7348F5617A}"/>
              </a:ext>
            </a:extLst>
          </p:cNvPr>
          <p:cNvSpPr txBox="1"/>
          <p:nvPr/>
        </p:nvSpPr>
        <p:spPr>
          <a:xfrm>
            <a:off x="6157402" y="2187262"/>
            <a:ext cx="1024639" cy="369332"/>
          </a:xfrm>
          <a:prstGeom prst="rect">
            <a:avLst/>
          </a:prstGeom>
          <a:noFill/>
        </p:spPr>
        <p:txBody>
          <a:bodyPr wrap="none" rtlCol="0">
            <a:spAutoFit/>
          </a:bodyPr>
          <a:lstStyle/>
          <a:p>
            <a:r>
              <a:rPr lang="en-US" dirty="0">
                <a:solidFill>
                  <a:srgbClr val="00B050"/>
                </a:solidFill>
              </a:rPr>
              <a:t>opposed</a:t>
            </a:r>
          </a:p>
        </p:txBody>
      </p:sp>
      <p:sp>
        <p:nvSpPr>
          <p:cNvPr id="32" name="TextBox 31">
            <a:extLst>
              <a:ext uri="{FF2B5EF4-FFF2-40B4-BE49-F238E27FC236}">
                <a16:creationId xmlns:a16="http://schemas.microsoft.com/office/drawing/2014/main" id="{0FC72088-0015-5D0F-5F54-233F3A339D77}"/>
              </a:ext>
            </a:extLst>
          </p:cNvPr>
          <p:cNvSpPr txBox="1"/>
          <p:nvPr/>
        </p:nvSpPr>
        <p:spPr>
          <a:xfrm>
            <a:off x="4676407" y="2186832"/>
            <a:ext cx="727892" cy="369332"/>
          </a:xfrm>
          <a:prstGeom prst="rect">
            <a:avLst/>
          </a:prstGeom>
          <a:noFill/>
        </p:spPr>
        <p:txBody>
          <a:bodyPr wrap="none" rtlCol="0">
            <a:spAutoFit/>
          </a:bodyPr>
          <a:lstStyle/>
          <a:p>
            <a:r>
              <a:rPr lang="en-US" dirty="0">
                <a:solidFill>
                  <a:srgbClr val="00B050"/>
                </a:solidFill>
              </a:rPr>
              <a:t>agree</a:t>
            </a:r>
          </a:p>
        </p:txBody>
      </p:sp>
      <p:cxnSp>
        <p:nvCxnSpPr>
          <p:cNvPr id="33" name="Straight Arrow Connector 32">
            <a:extLst>
              <a:ext uri="{FF2B5EF4-FFF2-40B4-BE49-F238E27FC236}">
                <a16:creationId xmlns:a16="http://schemas.microsoft.com/office/drawing/2014/main" id="{22CDD0BF-D9EA-9320-B3B5-964298C9529D}"/>
              </a:ext>
            </a:extLst>
          </p:cNvPr>
          <p:cNvCxnSpPr/>
          <p:nvPr/>
        </p:nvCxnSpPr>
        <p:spPr>
          <a:xfrm flipV="1">
            <a:off x="3118492" y="2628542"/>
            <a:ext cx="0" cy="628650"/>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77E9BC1-DD5A-86F5-A338-0512F3D56287}"/>
              </a:ext>
            </a:extLst>
          </p:cNvPr>
          <p:cNvCxnSpPr>
            <a:cxnSpLocks/>
          </p:cNvCxnSpPr>
          <p:nvPr/>
        </p:nvCxnSpPr>
        <p:spPr>
          <a:xfrm flipV="1">
            <a:off x="1525052" y="2782263"/>
            <a:ext cx="0" cy="431222"/>
          </a:xfrm>
          <a:prstGeom prst="straightConnector1">
            <a:avLst/>
          </a:prstGeom>
          <a:ln w="28575">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7713EF6-E479-D391-6051-DA2933234D77}"/>
              </a:ext>
            </a:extLst>
          </p:cNvPr>
          <p:cNvCxnSpPr/>
          <p:nvPr/>
        </p:nvCxnSpPr>
        <p:spPr>
          <a:xfrm flipV="1">
            <a:off x="1518003" y="1492559"/>
            <a:ext cx="0" cy="628650"/>
          </a:xfrm>
          <a:prstGeom prst="straightConnector1">
            <a:avLst/>
          </a:prstGeom>
          <a:ln w="28575">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8C26E68-18DE-222A-6961-436FACBDB98D}"/>
              </a:ext>
            </a:extLst>
          </p:cNvPr>
          <p:cNvCxnSpPr/>
          <p:nvPr/>
        </p:nvCxnSpPr>
        <p:spPr>
          <a:xfrm flipV="1">
            <a:off x="3125569" y="1531381"/>
            <a:ext cx="0" cy="628650"/>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3E05C04-598C-B194-D6EF-7F6F8797014C}"/>
              </a:ext>
            </a:extLst>
          </p:cNvPr>
          <p:cNvSpPr txBox="1"/>
          <p:nvPr/>
        </p:nvSpPr>
        <p:spPr>
          <a:xfrm>
            <a:off x="4236041" y="1574887"/>
            <a:ext cx="397866" cy="369332"/>
          </a:xfrm>
          <a:prstGeom prst="rect">
            <a:avLst/>
          </a:prstGeom>
          <a:noFill/>
        </p:spPr>
        <p:txBody>
          <a:bodyPr wrap="none" rtlCol="0">
            <a:spAutoFit/>
          </a:bodyPr>
          <a:lstStyle/>
          <a:p>
            <a:r>
              <a:rPr lang="en-US" i="1" dirty="0"/>
              <a:t>f</a:t>
            </a:r>
            <a:r>
              <a:rPr lang="en-US" baseline="-25000" dirty="0"/>
              <a:t>1</a:t>
            </a:r>
            <a:r>
              <a:rPr lang="en-US" dirty="0"/>
              <a:t>:</a:t>
            </a:r>
          </a:p>
        </p:txBody>
      </p:sp>
      <p:sp>
        <p:nvSpPr>
          <p:cNvPr id="48" name="TextBox 47">
            <a:extLst>
              <a:ext uri="{FF2B5EF4-FFF2-40B4-BE49-F238E27FC236}">
                <a16:creationId xmlns:a16="http://schemas.microsoft.com/office/drawing/2014/main" id="{2AD11235-CD1E-B0E3-2D45-88B1071F2816}"/>
              </a:ext>
            </a:extLst>
          </p:cNvPr>
          <p:cNvSpPr txBox="1"/>
          <p:nvPr/>
        </p:nvSpPr>
        <p:spPr>
          <a:xfrm>
            <a:off x="4143542" y="2617501"/>
            <a:ext cx="679994" cy="369332"/>
          </a:xfrm>
          <a:prstGeom prst="rect">
            <a:avLst/>
          </a:prstGeom>
          <a:noFill/>
        </p:spPr>
        <p:txBody>
          <a:bodyPr wrap="none" rtlCol="0">
            <a:spAutoFit/>
          </a:bodyPr>
          <a:lstStyle/>
          <a:p>
            <a:r>
              <a:rPr lang="en-US" i="1" dirty="0"/>
              <a:t>f</a:t>
            </a:r>
            <a:r>
              <a:rPr lang="en-US" baseline="-25000" dirty="0"/>
              <a:t>2 </a:t>
            </a:r>
            <a:r>
              <a:rPr lang="en-US" dirty="0"/>
              <a:t>, </a:t>
            </a:r>
            <a:r>
              <a:rPr lang="en-US" i="1" dirty="0"/>
              <a:t>f</a:t>
            </a:r>
            <a:r>
              <a:rPr lang="en-US" baseline="-25000" dirty="0"/>
              <a:t>3</a:t>
            </a:r>
            <a:r>
              <a:rPr lang="en-US" dirty="0"/>
              <a:t>:</a:t>
            </a:r>
          </a:p>
        </p:txBody>
      </p:sp>
      <p:pic>
        <p:nvPicPr>
          <p:cNvPr id="9" name="Picture 8">
            <a:extLst>
              <a:ext uri="{FF2B5EF4-FFF2-40B4-BE49-F238E27FC236}">
                <a16:creationId xmlns:a16="http://schemas.microsoft.com/office/drawing/2014/main" id="{C4F15DDB-647D-0A2C-44DF-D6C58819E9F1}"/>
              </a:ext>
            </a:extLst>
          </p:cNvPr>
          <p:cNvPicPr>
            <a:picLocks noChangeAspect="1"/>
          </p:cNvPicPr>
          <p:nvPr/>
        </p:nvPicPr>
        <p:blipFill>
          <a:blip r:embed="rId7"/>
          <a:stretch>
            <a:fillRect/>
          </a:stretch>
        </p:blipFill>
        <p:spPr>
          <a:xfrm>
            <a:off x="561434" y="962968"/>
            <a:ext cx="3668000" cy="503040"/>
          </a:xfrm>
          <a:prstGeom prst="rect">
            <a:avLst/>
          </a:prstGeom>
        </p:spPr>
      </p:pic>
      <p:pic>
        <p:nvPicPr>
          <p:cNvPr id="15" name="Picture 14">
            <a:extLst>
              <a:ext uri="{FF2B5EF4-FFF2-40B4-BE49-F238E27FC236}">
                <a16:creationId xmlns:a16="http://schemas.microsoft.com/office/drawing/2014/main" id="{C4031067-1242-9234-DAE0-E1A7DA7B3C55}"/>
              </a:ext>
            </a:extLst>
          </p:cNvPr>
          <p:cNvPicPr>
            <a:picLocks noChangeAspect="1"/>
          </p:cNvPicPr>
          <p:nvPr/>
        </p:nvPicPr>
        <p:blipFill>
          <a:blip r:embed="rId8"/>
          <a:stretch>
            <a:fillRect/>
          </a:stretch>
        </p:blipFill>
        <p:spPr>
          <a:xfrm>
            <a:off x="4855930" y="953922"/>
            <a:ext cx="3667991" cy="503040"/>
          </a:xfrm>
          <a:prstGeom prst="rect">
            <a:avLst/>
          </a:prstGeom>
        </p:spPr>
      </p:pic>
    </p:spTree>
    <p:extLst>
      <p:ext uri="{BB962C8B-B14F-4D97-AF65-F5344CB8AC3E}">
        <p14:creationId xmlns:p14="http://schemas.microsoft.com/office/powerpoint/2010/main" val="3068771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736D-409D-59F8-2891-CFEF738F99FC}"/>
              </a:ext>
            </a:extLst>
          </p:cNvPr>
          <p:cNvSpPr>
            <a:spLocks noGrp="1"/>
          </p:cNvSpPr>
          <p:nvPr>
            <p:ph type="title"/>
          </p:nvPr>
        </p:nvSpPr>
        <p:spPr/>
        <p:txBody>
          <a:bodyPr/>
          <a:lstStyle/>
          <a:p>
            <a:r>
              <a:rPr lang="en-US" dirty="0"/>
              <a:t>Coherence</a:t>
            </a:r>
          </a:p>
        </p:txBody>
      </p:sp>
      <p:sp>
        <p:nvSpPr>
          <p:cNvPr id="3" name="Content Placeholder 2">
            <a:extLst>
              <a:ext uri="{FF2B5EF4-FFF2-40B4-BE49-F238E27FC236}">
                <a16:creationId xmlns:a16="http://schemas.microsoft.com/office/drawing/2014/main" id="{BCCA348C-6611-90DA-BCB9-65C2EAE6F2D7}"/>
              </a:ext>
            </a:extLst>
          </p:cNvPr>
          <p:cNvSpPr>
            <a:spLocks noGrp="1"/>
          </p:cNvSpPr>
          <p:nvPr>
            <p:ph idx="1"/>
          </p:nvPr>
        </p:nvSpPr>
        <p:spPr>
          <a:xfrm>
            <a:off x="114300" y="615142"/>
            <a:ext cx="8915400" cy="1518458"/>
          </a:xfrm>
        </p:spPr>
        <p:txBody>
          <a:bodyPr>
            <a:normAutofit/>
          </a:bodyPr>
          <a:lstStyle/>
          <a:p>
            <a:pPr marL="0" indent="0" algn="ctr">
              <a:spcAft>
                <a:spcPts val="1200"/>
              </a:spcAft>
              <a:buNone/>
            </a:pPr>
            <a:r>
              <a:rPr lang="en-US" sz="2200" dirty="0"/>
              <a:t>Coherence is the </a:t>
            </a:r>
            <a:r>
              <a:rPr lang="en-US" sz="2200" b="1" dirty="0"/>
              <a:t>phase of a product of Fourier coefficients</a:t>
            </a:r>
            <a:r>
              <a:rPr lang="en-US" sz="2200" dirty="0"/>
              <a:t>, </a:t>
            </a:r>
            <a:r>
              <a:rPr lang="en-US" sz="2200" i="1" dirty="0"/>
              <a:t>f</a:t>
            </a:r>
            <a:r>
              <a:rPr lang="en-US" sz="2200" i="1" baseline="-25000" dirty="0"/>
              <a:t>a</a:t>
            </a:r>
            <a:r>
              <a:rPr lang="en-US" sz="2200" dirty="0"/>
              <a:t> </a:t>
            </a:r>
            <a:r>
              <a:rPr lang="en-US" sz="1300" dirty="0"/>
              <a:t>✕</a:t>
            </a:r>
            <a:r>
              <a:rPr lang="en-US" sz="2200" dirty="0"/>
              <a:t> </a:t>
            </a:r>
            <a:r>
              <a:rPr lang="en-US" sz="2200" i="1" dirty="0"/>
              <a:t>f</a:t>
            </a:r>
            <a:r>
              <a:rPr lang="en-US" sz="2200" i="1" baseline="-25000" dirty="0"/>
              <a:t>b</a:t>
            </a:r>
            <a:r>
              <a:rPr lang="en-US" sz="2200" dirty="0"/>
              <a:t> </a:t>
            </a:r>
            <a:r>
              <a:rPr lang="en-US" sz="1300" dirty="0"/>
              <a:t>✕</a:t>
            </a:r>
            <a:r>
              <a:rPr lang="en-US" sz="2200" dirty="0"/>
              <a:t> </a:t>
            </a:r>
            <a:r>
              <a:rPr lang="en-US" sz="2200" i="1" spc="-2400" dirty="0"/>
              <a:t>f</a:t>
            </a:r>
            <a:r>
              <a:rPr lang="en-US" sz="2200" i="1" spc="-1200" baseline="75000" dirty="0"/>
              <a:t>—</a:t>
            </a:r>
            <a:r>
              <a:rPr lang="en-US" sz="2200" i="1" baseline="-25000" dirty="0"/>
              <a:t>c</a:t>
            </a:r>
            <a:r>
              <a:rPr lang="en-US" sz="2200" dirty="0"/>
              <a:t>  ,</a:t>
            </a:r>
          </a:p>
          <a:p>
            <a:pPr marL="0" indent="0" algn="ctr">
              <a:spcAft>
                <a:spcPts val="1200"/>
              </a:spcAft>
              <a:buNone/>
            </a:pPr>
            <a:r>
              <a:rPr lang="en-US" sz="2200" dirty="0" err="1">
                <a:latin typeface="Symbol" pitchFamily="2" charset="2"/>
              </a:rPr>
              <a:t>j</a:t>
            </a:r>
            <a:r>
              <a:rPr lang="en-US" sz="2200" i="1" baseline="-25000" dirty="0" err="1"/>
              <a:t>a∙b</a:t>
            </a:r>
            <a:r>
              <a:rPr lang="en-US" sz="2200" baseline="-25000" dirty="0"/>
              <a:t>/</a:t>
            </a:r>
            <a:r>
              <a:rPr lang="en-US" sz="2200" i="1" baseline="-25000" dirty="0"/>
              <a:t>c </a:t>
            </a:r>
            <a:r>
              <a:rPr lang="en-US" sz="2200" dirty="0"/>
              <a:t>, where </a:t>
            </a:r>
            <a:r>
              <a:rPr lang="en-US" sz="2200" i="1" dirty="0"/>
              <a:t>a</a:t>
            </a:r>
            <a:r>
              <a:rPr lang="en-US" sz="2200" dirty="0"/>
              <a:t> + </a:t>
            </a:r>
            <a:r>
              <a:rPr lang="en-US" sz="2200" i="1" dirty="0"/>
              <a:t>b</a:t>
            </a:r>
            <a:r>
              <a:rPr lang="en-US" sz="2200" dirty="0"/>
              <a:t> = </a:t>
            </a:r>
            <a:r>
              <a:rPr lang="en-US" sz="2200" i="1" dirty="0"/>
              <a:t>c</a:t>
            </a:r>
            <a:r>
              <a:rPr lang="en-US" sz="2200" dirty="0"/>
              <a:t>.</a:t>
            </a:r>
          </a:p>
          <a:p>
            <a:pPr marL="0" indent="0" algn="ctr">
              <a:spcAft>
                <a:spcPts val="1200"/>
              </a:spcAft>
              <a:buNone/>
            </a:pPr>
            <a:endParaRPr lang="en-US" sz="2200" dirty="0"/>
          </a:p>
        </p:txBody>
      </p:sp>
      <p:sp>
        <p:nvSpPr>
          <p:cNvPr id="4" name="Date Placeholder 3">
            <a:extLst>
              <a:ext uri="{FF2B5EF4-FFF2-40B4-BE49-F238E27FC236}">
                <a16:creationId xmlns:a16="http://schemas.microsoft.com/office/drawing/2014/main" id="{80C171F7-E9B5-4FB7-8B8B-6EBC285E03BD}"/>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97C89B72-5024-EA06-BAEC-79B7ADF78E66}"/>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A2AD9B12-4D1E-AF34-334B-23068157373D}"/>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33</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879647AE-A6E3-A3E9-91B7-6DC5658EA0DD}"/>
              </a:ext>
            </a:extLst>
          </p:cNvPr>
          <p:cNvSpPr txBox="1"/>
          <p:nvPr/>
        </p:nvSpPr>
        <p:spPr>
          <a:xfrm>
            <a:off x="1755689" y="1920037"/>
            <a:ext cx="7274011" cy="2492990"/>
          </a:xfrm>
          <a:prstGeom prst="rect">
            <a:avLst/>
          </a:prstGeom>
          <a:noFill/>
        </p:spPr>
        <p:txBody>
          <a:bodyPr wrap="square" rtlCol="0">
            <a:spAutoFit/>
          </a:bodyPr>
          <a:lstStyle/>
          <a:p>
            <a:pPr marL="274320" indent="-457200">
              <a:spcAft>
                <a:spcPts val="1200"/>
              </a:spcAft>
            </a:pPr>
            <a:r>
              <a:rPr lang="en-US" sz="1800" dirty="0">
                <a:latin typeface="Cambria" panose="02040503050406030204" pitchFamily="18" charset="0"/>
              </a:rPr>
              <a:t>•</a:t>
            </a:r>
            <a:r>
              <a:rPr lang="en-US" sz="1800" dirty="0">
                <a:latin typeface="Symbol" pitchFamily="2" charset="2"/>
              </a:rPr>
              <a:t> </a:t>
            </a:r>
            <a:r>
              <a:rPr lang="en-US" sz="1800" dirty="0" err="1">
                <a:latin typeface="Symbol" pitchFamily="2" charset="2"/>
              </a:rPr>
              <a:t>j</a:t>
            </a:r>
            <a:r>
              <a:rPr lang="en-US" sz="1800" i="1" baseline="-25000" dirty="0" err="1"/>
              <a:t>a∙b</a:t>
            </a:r>
            <a:r>
              <a:rPr lang="en-US" sz="1800" baseline="-25000" dirty="0"/>
              <a:t>/</a:t>
            </a:r>
            <a:r>
              <a:rPr lang="en-US" sz="1800" i="1" baseline="-25000" dirty="0"/>
              <a:t>c </a:t>
            </a:r>
            <a:r>
              <a:rPr lang="en-US" sz="1800" dirty="0"/>
              <a:t> is </a:t>
            </a:r>
            <a:r>
              <a:rPr lang="en-US" sz="1800" b="1" dirty="0"/>
              <a:t>rotation invariant</a:t>
            </a:r>
            <a:r>
              <a:rPr lang="en-US" sz="1800" dirty="0"/>
              <a:t> but depends only on the ph</a:t>
            </a:r>
            <a:r>
              <a:rPr lang="en-US" dirty="0"/>
              <a:t>ases, not the magnitudes of the Fourier coefficients (independent of spectrum)</a:t>
            </a:r>
          </a:p>
          <a:p>
            <a:pPr marL="274320" indent="-457200">
              <a:spcAft>
                <a:spcPts val="1200"/>
              </a:spcAft>
            </a:pPr>
            <a:r>
              <a:rPr lang="en-US" dirty="0"/>
              <a:t>• </a:t>
            </a:r>
            <a:r>
              <a:rPr lang="en-US" b="1" dirty="0"/>
              <a:t>Retrograde</a:t>
            </a:r>
            <a:r>
              <a:rPr lang="en-US" dirty="0"/>
              <a:t> of a rhythm conjugates the coefficient product, so: </a:t>
            </a:r>
            <a:br>
              <a:rPr lang="en-US" dirty="0"/>
            </a:br>
            <a:r>
              <a:rPr lang="en-US" sz="1800" dirty="0" err="1">
                <a:latin typeface="Symbol" pitchFamily="2" charset="2"/>
              </a:rPr>
              <a:t>j</a:t>
            </a:r>
            <a:r>
              <a:rPr lang="en-US" sz="1800" i="1" baseline="-25000" dirty="0" err="1"/>
              <a:t>a∙b</a:t>
            </a:r>
            <a:r>
              <a:rPr lang="en-US" sz="1800" baseline="-25000" dirty="0"/>
              <a:t>/</a:t>
            </a:r>
            <a:r>
              <a:rPr lang="en-US" sz="1800" i="1" baseline="-25000" dirty="0"/>
              <a:t>c </a:t>
            </a:r>
            <a:r>
              <a:rPr lang="en-US" sz="1800" dirty="0"/>
              <a:t>(I(</a:t>
            </a:r>
            <a:r>
              <a:rPr lang="en-US" sz="1800" i="1" dirty="0"/>
              <a:t>A</a:t>
            </a:r>
            <a:r>
              <a:rPr lang="en-US" sz="1800" dirty="0"/>
              <a:t>)) = –</a:t>
            </a:r>
            <a:r>
              <a:rPr lang="en-US" sz="1800" dirty="0" err="1">
                <a:latin typeface="Symbol" pitchFamily="2" charset="2"/>
              </a:rPr>
              <a:t>j</a:t>
            </a:r>
            <a:r>
              <a:rPr lang="en-US" sz="1800" i="1" baseline="-25000" dirty="0" err="1"/>
              <a:t>a∙b</a:t>
            </a:r>
            <a:r>
              <a:rPr lang="en-US" sz="1800" baseline="-25000" dirty="0"/>
              <a:t>/</a:t>
            </a:r>
            <a:r>
              <a:rPr lang="en-US" sz="1800" i="1" baseline="-25000" dirty="0"/>
              <a:t>c </a:t>
            </a:r>
            <a:r>
              <a:rPr lang="en-US" sz="1800" dirty="0"/>
              <a:t>(</a:t>
            </a:r>
            <a:r>
              <a:rPr lang="en-US" sz="1800" i="1" dirty="0"/>
              <a:t>A</a:t>
            </a:r>
            <a:r>
              <a:rPr lang="en-US" sz="1800" dirty="0"/>
              <a:t>) </a:t>
            </a:r>
          </a:p>
          <a:p>
            <a:pPr marL="274320" indent="-457200">
              <a:spcAft>
                <a:spcPts val="1200"/>
              </a:spcAft>
            </a:pPr>
            <a:r>
              <a:rPr lang="en-US" dirty="0"/>
              <a:t>• </a:t>
            </a:r>
            <a:r>
              <a:rPr lang="en-US" b="1" dirty="0"/>
              <a:t>Complementation </a:t>
            </a:r>
            <a:r>
              <a:rPr lang="en-US" dirty="0"/>
              <a:t>of a rhythm rotates the product 180°: </a:t>
            </a:r>
            <a:br>
              <a:rPr lang="en-US" dirty="0"/>
            </a:br>
            <a:r>
              <a:rPr lang="en-US" sz="1800" dirty="0" err="1">
                <a:latin typeface="Symbol" pitchFamily="2" charset="2"/>
              </a:rPr>
              <a:t>j</a:t>
            </a:r>
            <a:r>
              <a:rPr lang="en-US" sz="1800" i="1" baseline="-25000" dirty="0" err="1"/>
              <a:t>a∙b</a:t>
            </a:r>
            <a:r>
              <a:rPr lang="en-US" sz="1800" baseline="-25000" dirty="0"/>
              <a:t>/</a:t>
            </a:r>
            <a:r>
              <a:rPr lang="en-US" sz="1800" i="1" baseline="-25000" dirty="0"/>
              <a:t>c </a:t>
            </a:r>
            <a:r>
              <a:rPr lang="en-US" sz="1800" dirty="0"/>
              <a:t>(Complement(</a:t>
            </a:r>
            <a:r>
              <a:rPr lang="en-US" sz="1800" i="1" dirty="0"/>
              <a:t>A</a:t>
            </a:r>
            <a:r>
              <a:rPr lang="en-US" sz="1800" dirty="0"/>
              <a:t>)) = </a:t>
            </a:r>
            <a:r>
              <a:rPr lang="en-US" sz="1800" dirty="0" err="1">
                <a:latin typeface="Symbol" pitchFamily="2" charset="2"/>
              </a:rPr>
              <a:t>j</a:t>
            </a:r>
            <a:r>
              <a:rPr lang="en-US" sz="1800" i="1" baseline="-25000" dirty="0" err="1"/>
              <a:t>a∙b</a:t>
            </a:r>
            <a:r>
              <a:rPr lang="en-US" sz="1800" baseline="-25000" dirty="0"/>
              <a:t>/</a:t>
            </a:r>
            <a:r>
              <a:rPr lang="en-US" sz="1800" i="1" baseline="-25000" dirty="0"/>
              <a:t>c </a:t>
            </a:r>
            <a:r>
              <a:rPr lang="en-US" sz="1800" dirty="0"/>
              <a:t>(</a:t>
            </a:r>
            <a:r>
              <a:rPr lang="en-US" sz="1800" i="1" dirty="0"/>
              <a:t>A</a:t>
            </a:r>
            <a:r>
              <a:rPr lang="en-US" sz="1800" dirty="0"/>
              <a:t>) + </a:t>
            </a:r>
            <a:r>
              <a:rPr lang="en-US" sz="1800" dirty="0">
                <a:latin typeface="Symbol" pitchFamily="2" charset="2"/>
              </a:rPr>
              <a:t>p</a:t>
            </a:r>
          </a:p>
          <a:p>
            <a:pPr marL="274320" indent="-457200">
              <a:spcAft>
                <a:spcPts val="1200"/>
              </a:spcAft>
            </a:pPr>
            <a:r>
              <a:rPr lang="en-US" dirty="0"/>
              <a:t>• For a </a:t>
            </a:r>
            <a:r>
              <a:rPr lang="en-US" b="1" dirty="0"/>
              <a:t>maximally even</a:t>
            </a:r>
            <a:r>
              <a:rPr lang="en-US" dirty="0"/>
              <a:t> rhythm of size </a:t>
            </a:r>
            <a:r>
              <a:rPr lang="en-US" i="1" dirty="0"/>
              <a:t>c, </a:t>
            </a:r>
            <a:r>
              <a:rPr lang="en-US" sz="1800" dirty="0" err="1">
                <a:latin typeface="Symbol" pitchFamily="2" charset="2"/>
              </a:rPr>
              <a:t>j</a:t>
            </a:r>
            <a:r>
              <a:rPr lang="en-US" sz="1800" i="1" baseline="-25000" dirty="0" err="1"/>
              <a:t>a∙b</a:t>
            </a:r>
            <a:r>
              <a:rPr lang="en-US" sz="1800" baseline="-25000" dirty="0"/>
              <a:t>/</a:t>
            </a:r>
            <a:r>
              <a:rPr lang="en-US" sz="1800" i="1" baseline="-25000" dirty="0"/>
              <a:t>c </a:t>
            </a:r>
            <a:r>
              <a:rPr lang="en-US" sz="1800" dirty="0"/>
              <a:t> = </a:t>
            </a:r>
            <a:r>
              <a:rPr lang="en-US" sz="1800" dirty="0">
                <a:latin typeface="Symbol" pitchFamily="2" charset="2"/>
              </a:rPr>
              <a:t>p</a:t>
            </a:r>
            <a:endParaRPr lang="en-US" dirty="0">
              <a:latin typeface="Symbol" pitchFamily="2" charset="2"/>
            </a:endParaRPr>
          </a:p>
        </p:txBody>
      </p:sp>
      <p:sp>
        <p:nvSpPr>
          <p:cNvPr id="8" name="TextBox 7">
            <a:extLst>
              <a:ext uri="{FF2B5EF4-FFF2-40B4-BE49-F238E27FC236}">
                <a16:creationId xmlns:a16="http://schemas.microsoft.com/office/drawing/2014/main" id="{432D2E11-CC22-4071-065E-73D6FAF94A0B}"/>
              </a:ext>
            </a:extLst>
          </p:cNvPr>
          <p:cNvSpPr txBox="1"/>
          <p:nvPr/>
        </p:nvSpPr>
        <p:spPr>
          <a:xfrm>
            <a:off x="280359" y="1920037"/>
            <a:ext cx="1282531" cy="369332"/>
          </a:xfrm>
          <a:prstGeom prst="rect">
            <a:avLst/>
          </a:prstGeom>
          <a:noFill/>
        </p:spPr>
        <p:txBody>
          <a:bodyPr wrap="none" rtlCol="0">
            <a:spAutoFit/>
          </a:bodyPr>
          <a:lstStyle/>
          <a:p>
            <a:r>
              <a:rPr lang="en-US" dirty="0"/>
              <a:t>Properties:</a:t>
            </a:r>
          </a:p>
        </p:txBody>
      </p:sp>
      <p:sp>
        <p:nvSpPr>
          <p:cNvPr id="9" name="TextBox 8">
            <a:extLst>
              <a:ext uri="{FF2B5EF4-FFF2-40B4-BE49-F238E27FC236}">
                <a16:creationId xmlns:a16="http://schemas.microsoft.com/office/drawing/2014/main" id="{C6485C93-DBF2-9F56-321C-97D88BB0EBA4}"/>
              </a:ext>
            </a:extLst>
          </p:cNvPr>
          <p:cNvSpPr txBox="1"/>
          <p:nvPr/>
        </p:nvSpPr>
        <p:spPr>
          <a:xfrm>
            <a:off x="5127436" y="4500324"/>
            <a:ext cx="3689728" cy="369332"/>
          </a:xfrm>
          <a:prstGeom prst="rect">
            <a:avLst/>
          </a:prstGeom>
          <a:noFill/>
        </p:spPr>
        <p:txBody>
          <a:bodyPr wrap="none" rtlCol="0">
            <a:spAutoFit/>
          </a:bodyPr>
          <a:lstStyle/>
          <a:p>
            <a:r>
              <a:rPr lang="en-US" dirty="0"/>
              <a:t>See Yust &amp; Amiot 2022, Amiot 2024</a:t>
            </a:r>
          </a:p>
        </p:txBody>
      </p:sp>
    </p:spTree>
    <p:extLst>
      <p:ext uri="{BB962C8B-B14F-4D97-AF65-F5344CB8AC3E}">
        <p14:creationId xmlns:p14="http://schemas.microsoft.com/office/powerpoint/2010/main" val="3395163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27162-C2B7-2AA3-E967-2F81857DD9F8}"/>
              </a:ext>
            </a:extLst>
          </p:cNvPr>
          <p:cNvSpPr>
            <a:spLocks noGrp="1"/>
          </p:cNvSpPr>
          <p:nvPr>
            <p:ph type="title"/>
          </p:nvPr>
        </p:nvSpPr>
        <p:spPr/>
        <p:txBody>
          <a:bodyPr/>
          <a:lstStyle/>
          <a:p>
            <a:r>
              <a:rPr lang="en-US" dirty="0"/>
              <a:t>Coherence from a non-linear filter</a:t>
            </a:r>
          </a:p>
        </p:txBody>
      </p:sp>
      <p:sp>
        <p:nvSpPr>
          <p:cNvPr id="4" name="Date Placeholder 3">
            <a:extLst>
              <a:ext uri="{FF2B5EF4-FFF2-40B4-BE49-F238E27FC236}">
                <a16:creationId xmlns:a16="http://schemas.microsoft.com/office/drawing/2014/main" id="{22C7AE68-03D4-9A24-39AA-2136D154A48D}"/>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689E3DFC-321E-F9B8-3047-9FF1F64F6B0C}"/>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36E63809-747F-CFC5-450C-CAA23BBA8346}"/>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34</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06A8ADFF-30C2-3F98-45F0-496F208362BE}"/>
              </a:ext>
            </a:extLst>
          </p:cNvPr>
          <p:cNvPicPr>
            <a:picLocks noChangeAspect="1"/>
          </p:cNvPicPr>
          <p:nvPr/>
        </p:nvPicPr>
        <p:blipFill>
          <a:blip r:embed="rId2"/>
          <a:stretch>
            <a:fillRect/>
          </a:stretch>
        </p:blipFill>
        <p:spPr>
          <a:xfrm>
            <a:off x="436728" y="1766896"/>
            <a:ext cx="2210938" cy="280499"/>
          </a:xfrm>
          <a:prstGeom prst="rect">
            <a:avLst/>
          </a:prstGeom>
        </p:spPr>
      </p:pic>
      <p:sp>
        <p:nvSpPr>
          <p:cNvPr id="8" name="TextBox 7">
            <a:extLst>
              <a:ext uri="{FF2B5EF4-FFF2-40B4-BE49-F238E27FC236}">
                <a16:creationId xmlns:a16="http://schemas.microsoft.com/office/drawing/2014/main" id="{0FFF4991-AF21-B60B-81A6-16CCE93E2951}"/>
              </a:ext>
            </a:extLst>
          </p:cNvPr>
          <p:cNvSpPr txBox="1"/>
          <p:nvPr/>
        </p:nvSpPr>
        <p:spPr>
          <a:xfrm>
            <a:off x="389806" y="1417562"/>
            <a:ext cx="2448106" cy="369332"/>
          </a:xfrm>
          <a:prstGeom prst="rect">
            <a:avLst/>
          </a:prstGeom>
          <a:noFill/>
        </p:spPr>
        <p:txBody>
          <a:bodyPr wrap="none" rtlCol="0">
            <a:spAutoFit/>
          </a:bodyPr>
          <a:lstStyle/>
          <a:p>
            <a:r>
              <a:rPr lang="en-US" dirty="0">
                <a:latin typeface="Helsinki Text Std" panose="02000400000000000000" pitchFamily="2" charset="77"/>
              </a:rPr>
              <a:t>q.     e(  q   q    </a:t>
            </a:r>
            <a:r>
              <a:rPr lang="en-US" dirty="0">
                <a:latin typeface="Helsinki Std" pitchFamily="2" charset="2"/>
              </a:rPr>
              <a:t>|</a:t>
            </a:r>
            <a:r>
              <a:rPr lang="en-US" dirty="0">
                <a:latin typeface="Helsinki Text Std" panose="02000400000000000000" pitchFamily="2" charset="77"/>
              </a:rPr>
              <a:t> </a:t>
            </a:r>
          </a:p>
        </p:txBody>
      </p:sp>
      <p:cxnSp>
        <p:nvCxnSpPr>
          <p:cNvPr id="9" name="Straight Arrow Connector 8">
            <a:extLst>
              <a:ext uri="{FF2B5EF4-FFF2-40B4-BE49-F238E27FC236}">
                <a16:creationId xmlns:a16="http://schemas.microsoft.com/office/drawing/2014/main" id="{6DBB860D-6AC2-6B2B-8C13-3B0DE219ACFF}"/>
              </a:ext>
            </a:extLst>
          </p:cNvPr>
          <p:cNvCxnSpPr>
            <a:cxnSpLocks/>
          </p:cNvCxnSpPr>
          <p:nvPr/>
        </p:nvCxnSpPr>
        <p:spPr>
          <a:xfrm>
            <a:off x="2702096" y="1599616"/>
            <a:ext cx="1205761"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6D45F62-18B0-791E-BB72-2C522394F7ED}"/>
              </a:ext>
            </a:extLst>
          </p:cNvPr>
          <p:cNvSpPr txBox="1"/>
          <p:nvPr/>
        </p:nvSpPr>
        <p:spPr>
          <a:xfrm>
            <a:off x="628650" y="887985"/>
            <a:ext cx="1670970" cy="369332"/>
          </a:xfrm>
          <a:prstGeom prst="rect">
            <a:avLst/>
          </a:prstGeom>
          <a:noFill/>
        </p:spPr>
        <p:txBody>
          <a:bodyPr wrap="none" rtlCol="0">
            <a:spAutoFit/>
          </a:bodyPr>
          <a:lstStyle/>
          <a:p>
            <a:r>
              <a:rPr lang="en-US" dirty="0"/>
              <a:t>Rhythm: Signal</a:t>
            </a:r>
          </a:p>
        </p:txBody>
      </p:sp>
      <p:sp>
        <p:nvSpPr>
          <p:cNvPr id="11" name="Rectangle 10">
            <a:extLst>
              <a:ext uri="{FF2B5EF4-FFF2-40B4-BE49-F238E27FC236}">
                <a16:creationId xmlns:a16="http://schemas.microsoft.com/office/drawing/2014/main" id="{72343E3F-B66D-2968-0575-0B7E92E78AA9}"/>
              </a:ext>
            </a:extLst>
          </p:cNvPr>
          <p:cNvSpPr/>
          <p:nvPr/>
        </p:nvSpPr>
        <p:spPr>
          <a:xfrm>
            <a:off x="3980047" y="1110032"/>
            <a:ext cx="1183906" cy="9791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cxnSp>
        <p:nvCxnSpPr>
          <p:cNvPr id="12" name="Straight Arrow Connector 11">
            <a:extLst>
              <a:ext uri="{FF2B5EF4-FFF2-40B4-BE49-F238E27FC236}">
                <a16:creationId xmlns:a16="http://schemas.microsoft.com/office/drawing/2014/main" id="{7883A6DC-C362-9316-987C-EE113413E62C}"/>
              </a:ext>
            </a:extLst>
          </p:cNvPr>
          <p:cNvCxnSpPr>
            <a:cxnSpLocks/>
          </p:cNvCxnSpPr>
          <p:nvPr/>
        </p:nvCxnSpPr>
        <p:spPr>
          <a:xfrm flipV="1">
            <a:off x="5236143" y="1187458"/>
            <a:ext cx="1327289" cy="230104"/>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18C5AF6-845A-E97A-BEC7-14E746DC924B}"/>
              </a:ext>
            </a:extLst>
          </p:cNvPr>
          <p:cNvSpPr txBox="1"/>
          <p:nvPr/>
        </p:nvSpPr>
        <p:spPr>
          <a:xfrm>
            <a:off x="3463203" y="615142"/>
            <a:ext cx="2217595" cy="369332"/>
          </a:xfrm>
          <a:prstGeom prst="rect">
            <a:avLst/>
          </a:prstGeom>
          <a:noFill/>
        </p:spPr>
        <p:txBody>
          <a:bodyPr wrap="none" rtlCol="0">
            <a:spAutoFit/>
          </a:bodyPr>
          <a:lstStyle/>
          <a:p>
            <a:pPr algn="ctr"/>
            <a:r>
              <a:rPr lang="en-US" dirty="0"/>
              <a:t>Cognitive processing</a:t>
            </a:r>
          </a:p>
        </p:txBody>
      </p:sp>
      <p:sp>
        <p:nvSpPr>
          <p:cNvPr id="14" name="TextBox 13">
            <a:extLst>
              <a:ext uri="{FF2B5EF4-FFF2-40B4-BE49-F238E27FC236}">
                <a16:creationId xmlns:a16="http://schemas.microsoft.com/office/drawing/2014/main" id="{5744B740-D6D0-3372-7E43-66B9F60E378B}"/>
              </a:ext>
            </a:extLst>
          </p:cNvPr>
          <p:cNvSpPr txBox="1"/>
          <p:nvPr/>
        </p:nvSpPr>
        <p:spPr>
          <a:xfrm>
            <a:off x="6583341" y="986492"/>
            <a:ext cx="1868717" cy="1477328"/>
          </a:xfrm>
          <a:prstGeom prst="rect">
            <a:avLst/>
          </a:prstGeom>
          <a:noFill/>
        </p:spPr>
        <p:txBody>
          <a:bodyPr wrap="none" rtlCol="0">
            <a:spAutoFit/>
          </a:bodyPr>
          <a:lstStyle/>
          <a:p>
            <a:pPr algn="ctr"/>
            <a:r>
              <a:rPr lang="en-US" dirty="0"/>
              <a:t>Neural activation</a:t>
            </a:r>
          </a:p>
          <a:p>
            <a:pPr algn="ctr"/>
            <a:endParaRPr lang="en-US" dirty="0"/>
          </a:p>
          <a:p>
            <a:pPr algn="ctr"/>
            <a:endParaRPr lang="en-US" dirty="0"/>
          </a:p>
          <a:p>
            <a:pPr algn="ctr"/>
            <a:r>
              <a:rPr lang="en-US" dirty="0"/>
              <a:t>Motor behavior,</a:t>
            </a:r>
          </a:p>
          <a:p>
            <a:pPr algn="ctr"/>
            <a:r>
              <a:rPr lang="en-US" dirty="0"/>
              <a:t>Prediction</a:t>
            </a:r>
          </a:p>
        </p:txBody>
      </p:sp>
      <p:cxnSp>
        <p:nvCxnSpPr>
          <p:cNvPr id="15" name="Straight Arrow Connector 14">
            <a:extLst>
              <a:ext uri="{FF2B5EF4-FFF2-40B4-BE49-F238E27FC236}">
                <a16:creationId xmlns:a16="http://schemas.microsoft.com/office/drawing/2014/main" id="{B5CFEB84-21BF-98F5-9E4B-D5D2A1BCDF01}"/>
              </a:ext>
            </a:extLst>
          </p:cNvPr>
          <p:cNvCxnSpPr>
            <a:cxnSpLocks/>
          </p:cNvCxnSpPr>
          <p:nvPr/>
        </p:nvCxnSpPr>
        <p:spPr>
          <a:xfrm>
            <a:off x="7546575" y="1346974"/>
            <a:ext cx="0" cy="439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151C1F5-682C-21C3-5A26-D1A29E09F878}"/>
              </a:ext>
            </a:extLst>
          </p:cNvPr>
          <p:cNvSpPr txBox="1"/>
          <p:nvPr/>
        </p:nvSpPr>
        <p:spPr>
          <a:xfrm>
            <a:off x="2651353" y="1785534"/>
            <a:ext cx="1257909" cy="646331"/>
          </a:xfrm>
          <a:prstGeom prst="rect">
            <a:avLst/>
          </a:prstGeom>
          <a:noFill/>
        </p:spPr>
        <p:txBody>
          <a:bodyPr wrap="none" rtlCol="0">
            <a:spAutoFit/>
          </a:bodyPr>
          <a:lstStyle/>
          <a:p>
            <a:pPr algn="ctr"/>
            <a:r>
              <a:rPr lang="en-US" b="1" dirty="0">
                <a:solidFill>
                  <a:srgbClr val="C00000"/>
                </a:solidFill>
              </a:rPr>
              <a:t>Fourier</a:t>
            </a:r>
          </a:p>
          <a:p>
            <a:pPr algn="ctr"/>
            <a:r>
              <a:rPr lang="en-US" b="1" dirty="0">
                <a:solidFill>
                  <a:srgbClr val="C00000"/>
                </a:solidFill>
              </a:rPr>
              <a:t>transform</a:t>
            </a:r>
          </a:p>
        </p:txBody>
      </p:sp>
      <p:sp>
        <p:nvSpPr>
          <p:cNvPr id="17" name="TextBox 16">
            <a:extLst>
              <a:ext uri="{FF2B5EF4-FFF2-40B4-BE49-F238E27FC236}">
                <a16:creationId xmlns:a16="http://schemas.microsoft.com/office/drawing/2014/main" id="{5DC6F778-C9B9-E97D-BDD4-946941253F80}"/>
              </a:ext>
            </a:extLst>
          </p:cNvPr>
          <p:cNvSpPr txBox="1"/>
          <p:nvPr/>
        </p:nvSpPr>
        <p:spPr>
          <a:xfrm>
            <a:off x="3950580" y="2176273"/>
            <a:ext cx="1244251" cy="369332"/>
          </a:xfrm>
          <a:prstGeom prst="rect">
            <a:avLst/>
          </a:prstGeom>
          <a:noFill/>
        </p:spPr>
        <p:txBody>
          <a:bodyPr wrap="none" rtlCol="0">
            <a:spAutoFit/>
          </a:bodyPr>
          <a:lstStyle/>
          <a:p>
            <a:r>
              <a:rPr lang="en-US" dirty="0"/>
              <a:t>Non-linear</a:t>
            </a:r>
          </a:p>
        </p:txBody>
      </p:sp>
      <p:cxnSp>
        <p:nvCxnSpPr>
          <p:cNvPr id="18" name="Straight Arrow Connector 17">
            <a:extLst>
              <a:ext uri="{FF2B5EF4-FFF2-40B4-BE49-F238E27FC236}">
                <a16:creationId xmlns:a16="http://schemas.microsoft.com/office/drawing/2014/main" id="{BCB87832-61D2-AF25-907D-1F9F01734E53}"/>
              </a:ext>
            </a:extLst>
          </p:cNvPr>
          <p:cNvCxnSpPr>
            <a:cxnSpLocks/>
          </p:cNvCxnSpPr>
          <p:nvPr/>
        </p:nvCxnSpPr>
        <p:spPr>
          <a:xfrm>
            <a:off x="4541297" y="2545605"/>
            <a:ext cx="0" cy="31751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99A208F-632C-0E9C-529B-2FC310FC2C25}"/>
              </a:ext>
            </a:extLst>
          </p:cNvPr>
          <p:cNvSpPr txBox="1"/>
          <p:nvPr/>
        </p:nvSpPr>
        <p:spPr>
          <a:xfrm>
            <a:off x="3146644" y="2811311"/>
            <a:ext cx="2957092" cy="369332"/>
          </a:xfrm>
          <a:prstGeom prst="rect">
            <a:avLst/>
          </a:prstGeom>
          <a:noFill/>
        </p:spPr>
        <p:txBody>
          <a:bodyPr wrap="none" rtlCol="0">
            <a:spAutoFit/>
          </a:bodyPr>
          <a:lstStyle/>
          <a:p>
            <a:r>
              <a:rPr lang="en-US" dirty="0"/>
              <a:t>Power series approximation</a:t>
            </a:r>
          </a:p>
        </p:txBody>
      </p:sp>
      <p:cxnSp>
        <p:nvCxnSpPr>
          <p:cNvPr id="22" name="Straight Arrow Connector 21">
            <a:extLst>
              <a:ext uri="{FF2B5EF4-FFF2-40B4-BE49-F238E27FC236}">
                <a16:creationId xmlns:a16="http://schemas.microsoft.com/office/drawing/2014/main" id="{614319B7-3BB0-A4FC-19F0-599EA3A0C3E2}"/>
              </a:ext>
            </a:extLst>
          </p:cNvPr>
          <p:cNvCxnSpPr>
            <a:cxnSpLocks/>
            <a:endCxn id="21" idx="1"/>
          </p:cNvCxnSpPr>
          <p:nvPr/>
        </p:nvCxnSpPr>
        <p:spPr>
          <a:xfrm>
            <a:off x="3027555" y="3536900"/>
            <a:ext cx="902788" cy="871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DEE170E-20C6-921E-CBF0-D272C8BD8A48}"/>
              </a:ext>
            </a:extLst>
          </p:cNvPr>
          <p:cNvCxnSpPr>
            <a:cxnSpLocks/>
          </p:cNvCxnSpPr>
          <p:nvPr/>
        </p:nvCxnSpPr>
        <p:spPr>
          <a:xfrm>
            <a:off x="5154738" y="3574288"/>
            <a:ext cx="902788" cy="871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33915EC-C7E4-1DBB-7580-4C8AE2BBB274}"/>
              </a:ext>
            </a:extLst>
          </p:cNvPr>
          <p:cNvCxnSpPr>
            <a:cxnSpLocks/>
          </p:cNvCxnSpPr>
          <p:nvPr/>
        </p:nvCxnSpPr>
        <p:spPr>
          <a:xfrm>
            <a:off x="4453855" y="3730279"/>
            <a:ext cx="0" cy="31751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25BB6DE-915E-17BB-7492-45728B4F98AD}"/>
              </a:ext>
            </a:extLst>
          </p:cNvPr>
          <p:cNvSpPr txBox="1"/>
          <p:nvPr/>
        </p:nvSpPr>
        <p:spPr>
          <a:xfrm>
            <a:off x="3256156" y="3997061"/>
            <a:ext cx="2424641" cy="646331"/>
          </a:xfrm>
          <a:prstGeom prst="rect">
            <a:avLst/>
          </a:prstGeom>
          <a:noFill/>
        </p:spPr>
        <p:txBody>
          <a:bodyPr wrap="square" rtlCol="0">
            <a:spAutoFit/>
          </a:bodyPr>
          <a:lstStyle/>
          <a:p>
            <a:pPr algn="ctr"/>
            <a:r>
              <a:rPr lang="en-US" dirty="0"/>
              <a:t>Coherent coefficient products</a:t>
            </a:r>
          </a:p>
        </p:txBody>
      </p:sp>
      <p:grpSp>
        <p:nvGrpSpPr>
          <p:cNvPr id="43" name="Group 42">
            <a:extLst>
              <a:ext uri="{FF2B5EF4-FFF2-40B4-BE49-F238E27FC236}">
                <a16:creationId xmlns:a16="http://schemas.microsoft.com/office/drawing/2014/main" id="{9F6E7C8F-911E-CD87-283A-F1F62DBCE196}"/>
              </a:ext>
            </a:extLst>
          </p:cNvPr>
          <p:cNvGrpSpPr/>
          <p:nvPr/>
        </p:nvGrpSpPr>
        <p:grpSpPr>
          <a:xfrm>
            <a:off x="895413" y="3301837"/>
            <a:ext cx="2206053" cy="422753"/>
            <a:chOff x="1101643" y="3298813"/>
            <a:chExt cx="2206053" cy="422753"/>
          </a:xfrm>
        </p:grpSpPr>
        <p:sp>
          <p:nvSpPr>
            <p:cNvPr id="20" name="TextBox 19">
              <a:extLst>
                <a:ext uri="{FF2B5EF4-FFF2-40B4-BE49-F238E27FC236}">
                  <a16:creationId xmlns:a16="http://schemas.microsoft.com/office/drawing/2014/main" id="{5133372D-BC7D-01B0-BFA7-28DFBE01D8BF}"/>
                </a:ext>
              </a:extLst>
            </p:cNvPr>
            <p:cNvSpPr txBox="1"/>
            <p:nvPr/>
          </p:nvSpPr>
          <p:spPr>
            <a:xfrm>
              <a:off x="1101643" y="3352234"/>
              <a:ext cx="2206053" cy="369332"/>
            </a:xfrm>
            <a:prstGeom prst="rect">
              <a:avLst/>
            </a:prstGeom>
            <a:noFill/>
          </p:spPr>
          <p:txBody>
            <a:bodyPr wrap="none" rtlCol="0">
              <a:spAutoFit/>
            </a:bodyPr>
            <a:lstStyle/>
            <a:p>
              <a:r>
                <a:rPr lang="en-US" i="1" dirty="0"/>
                <a:t>X</a:t>
              </a:r>
              <a:r>
                <a:rPr lang="en-US" dirty="0"/>
                <a:t> = </a:t>
              </a:r>
              <a:r>
                <a:rPr lang="en-US" i="1" dirty="0"/>
                <a:t>x</a:t>
              </a:r>
              <a:r>
                <a:rPr lang="en-US" baseline="-25000" dirty="0"/>
                <a:t>0</a:t>
              </a:r>
              <a:r>
                <a:rPr lang="en-US" dirty="0"/>
                <a:t> + </a:t>
              </a:r>
              <a:r>
                <a:rPr lang="en-US" i="1" dirty="0"/>
                <a:t>x</a:t>
              </a:r>
              <a:r>
                <a:rPr lang="en-US" baseline="-25000" dirty="0"/>
                <a:t>1</a:t>
              </a:r>
              <a:r>
                <a:rPr lang="en-US" dirty="0"/>
                <a:t> + . . . + </a:t>
              </a:r>
              <a:r>
                <a:rPr lang="en-US" i="1" dirty="0" err="1"/>
                <a:t>x</a:t>
              </a:r>
              <a:r>
                <a:rPr lang="en-US" i="1" baseline="-25000" dirty="0" err="1"/>
                <a:t>n</a:t>
              </a:r>
              <a:r>
                <a:rPr lang="en-US" baseline="-25000" dirty="0"/>
                <a:t>–1</a:t>
              </a:r>
              <a:endParaRPr lang="en-US" dirty="0"/>
            </a:p>
          </p:txBody>
        </p:sp>
        <p:sp>
          <p:nvSpPr>
            <p:cNvPr id="31" name="TextBox 30">
              <a:extLst>
                <a:ext uri="{FF2B5EF4-FFF2-40B4-BE49-F238E27FC236}">
                  <a16:creationId xmlns:a16="http://schemas.microsoft.com/office/drawing/2014/main" id="{F5249184-0695-56EB-CEC7-19F9BD852E30}"/>
                </a:ext>
              </a:extLst>
            </p:cNvPr>
            <p:cNvSpPr txBox="1"/>
            <p:nvPr/>
          </p:nvSpPr>
          <p:spPr>
            <a:xfrm>
              <a:off x="1135678" y="3298813"/>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sp>
          <p:nvSpPr>
            <p:cNvPr id="32" name="TextBox 31">
              <a:extLst>
                <a:ext uri="{FF2B5EF4-FFF2-40B4-BE49-F238E27FC236}">
                  <a16:creationId xmlns:a16="http://schemas.microsoft.com/office/drawing/2014/main" id="{E5905199-CDF5-EB29-B050-FA58847ACB3A}"/>
                </a:ext>
              </a:extLst>
            </p:cNvPr>
            <p:cNvSpPr txBox="1"/>
            <p:nvPr/>
          </p:nvSpPr>
          <p:spPr>
            <a:xfrm>
              <a:off x="1456622" y="3348711"/>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sp>
          <p:nvSpPr>
            <p:cNvPr id="33" name="TextBox 32">
              <a:extLst>
                <a:ext uri="{FF2B5EF4-FFF2-40B4-BE49-F238E27FC236}">
                  <a16:creationId xmlns:a16="http://schemas.microsoft.com/office/drawing/2014/main" id="{257B1FCF-C74F-B369-C93E-A1019786C5D2}"/>
                </a:ext>
              </a:extLst>
            </p:cNvPr>
            <p:cNvSpPr txBox="1"/>
            <p:nvPr/>
          </p:nvSpPr>
          <p:spPr>
            <a:xfrm>
              <a:off x="1879230" y="3352234"/>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sp>
          <p:nvSpPr>
            <p:cNvPr id="34" name="TextBox 33">
              <a:extLst>
                <a:ext uri="{FF2B5EF4-FFF2-40B4-BE49-F238E27FC236}">
                  <a16:creationId xmlns:a16="http://schemas.microsoft.com/office/drawing/2014/main" id="{204BAE95-B47F-D59F-6274-7A0A573022E3}"/>
                </a:ext>
              </a:extLst>
            </p:cNvPr>
            <p:cNvSpPr txBox="1"/>
            <p:nvPr/>
          </p:nvSpPr>
          <p:spPr>
            <a:xfrm>
              <a:off x="2762761" y="3348711"/>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grpSp>
      <p:grpSp>
        <p:nvGrpSpPr>
          <p:cNvPr id="42" name="Group 41">
            <a:extLst>
              <a:ext uri="{FF2B5EF4-FFF2-40B4-BE49-F238E27FC236}">
                <a16:creationId xmlns:a16="http://schemas.microsoft.com/office/drawing/2014/main" id="{5DF0FEF2-B5CB-F9E3-71CB-DC7C826988EA}"/>
              </a:ext>
            </a:extLst>
          </p:cNvPr>
          <p:cNvGrpSpPr/>
          <p:nvPr/>
        </p:nvGrpSpPr>
        <p:grpSpPr>
          <a:xfrm>
            <a:off x="3930343" y="3309672"/>
            <a:ext cx="1221809" cy="420607"/>
            <a:chOff x="3930343" y="3309672"/>
            <a:chExt cx="1221809" cy="420607"/>
          </a:xfrm>
        </p:grpSpPr>
        <p:sp>
          <p:nvSpPr>
            <p:cNvPr id="21" name="TextBox 20">
              <a:extLst>
                <a:ext uri="{FF2B5EF4-FFF2-40B4-BE49-F238E27FC236}">
                  <a16:creationId xmlns:a16="http://schemas.microsoft.com/office/drawing/2014/main" id="{97FFF0F3-DBAC-64C7-C641-4A32EFCC8158}"/>
                </a:ext>
              </a:extLst>
            </p:cNvPr>
            <p:cNvSpPr txBox="1"/>
            <p:nvPr/>
          </p:nvSpPr>
          <p:spPr>
            <a:xfrm>
              <a:off x="3930343" y="3360947"/>
              <a:ext cx="1221809" cy="369332"/>
            </a:xfrm>
            <a:prstGeom prst="rect">
              <a:avLst/>
            </a:prstGeom>
            <a:noFill/>
          </p:spPr>
          <p:txBody>
            <a:bodyPr wrap="none" rtlCol="0">
              <a:spAutoFit/>
            </a:bodyPr>
            <a:lstStyle/>
            <a:p>
              <a:r>
                <a:rPr lang="en-US" i="1" dirty="0"/>
                <a:t>X</a:t>
              </a:r>
              <a:r>
                <a:rPr lang="en-US" dirty="0"/>
                <a:t> + </a:t>
              </a:r>
              <a:r>
                <a:rPr lang="en-US" i="1" dirty="0"/>
                <a:t>X</a:t>
              </a:r>
              <a:r>
                <a:rPr lang="en-US" baseline="30000" dirty="0"/>
                <a:t>2</a:t>
              </a:r>
              <a:r>
                <a:rPr lang="en-US" dirty="0"/>
                <a:t> + . . .</a:t>
              </a:r>
              <a:endParaRPr lang="en-US" baseline="30000" dirty="0"/>
            </a:p>
          </p:txBody>
        </p:sp>
        <p:sp>
          <p:nvSpPr>
            <p:cNvPr id="35" name="TextBox 34">
              <a:extLst>
                <a:ext uri="{FF2B5EF4-FFF2-40B4-BE49-F238E27FC236}">
                  <a16:creationId xmlns:a16="http://schemas.microsoft.com/office/drawing/2014/main" id="{6C8B7EB1-4141-8A40-FFAA-6346ACC00E06}"/>
                </a:ext>
              </a:extLst>
            </p:cNvPr>
            <p:cNvSpPr txBox="1"/>
            <p:nvPr/>
          </p:nvSpPr>
          <p:spPr>
            <a:xfrm>
              <a:off x="3967235" y="3309672"/>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sp>
          <p:nvSpPr>
            <p:cNvPr id="36" name="TextBox 35">
              <a:extLst>
                <a:ext uri="{FF2B5EF4-FFF2-40B4-BE49-F238E27FC236}">
                  <a16:creationId xmlns:a16="http://schemas.microsoft.com/office/drawing/2014/main" id="{AC82A95E-DDFC-1389-FC51-E62F610BF913}"/>
                </a:ext>
              </a:extLst>
            </p:cNvPr>
            <p:cNvSpPr txBox="1"/>
            <p:nvPr/>
          </p:nvSpPr>
          <p:spPr>
            <a:xfrm>
              <a:off x="4319802" y="3309672"/>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grpSp>
      <p:grpSp>
        <p:nvGrpSpPr>
          <p:cNvPr id="41" name="Group 40">
            <a:extLst>
              <a:ext uri="{FF2B5EF4-FFF2-40B4-BE49-F238E27FC236}">
                <a16:creationId xmlns:a16="http://schemas.microsoft.com/office/drawing/2014/main" id="{79CC7274-DD1C-906D-FC16-9FFF2C8604CC}"/>
              </a:ext>
            </a:extLst>
          </p:cNvPr>
          <p:cNvGrpSpPr/>
          <p:nvPr/>
        </p:nvGrpSpPr>
        <p:grpSpPr>
          <a:xfrm>
            <a:off x="6260758" y="3332046"/>
            <a:ext cx="2480166" cy="426908"/>
            <a:chOff x="6260758" y="3332046"/>
            <a:chExt cx="2480166" cy="426908"/>
          </a:xfrm>
        </p:grpSpPr>
        <p:sp>
          <p:nvSpPr>
            <p:cNvPr id="27" name="TextBox 26">
              <a:extLst>
                <a:ext uri="{FF2B5EF4-FFF2-40B4-BE49-F238E27FC236}">
                  <a16:creationId xmlns:a16="http://schemas.microsoft.com/office/drawing/2014/main" id="{1D135468-4B1F-F256-CF25-8F7D84730670}"/>
                </a:ext>
              </a:extLst>
            </p:cNvPr>
            <p:cNvSpPr txBox="1"/>
            <p:nvPr/>
          </p:nvSpPr>
          <p:spPr>
            <a:xfrm>
              <a:off x="6260758" y="3382214"/>
              <a:ext cx="2480166" cy="369332"/>
            </a:xfrm>
            <a:prstGeom prst="rect">
              <a:avLst/>
            </a:prstGeom>
            <a:noFill/>
          </p:spPr>
          <p:txBody>
            <a:bodyPr wrap="none" rtlCol="0">
              <a:spAutoFit/>
            </a:bodyPr>
            <a:lstStyle/>
            <a:p>
              <a:r>
                <a:rPr lang="en-US" dirty="0"/>
                <a:t>=</a:t>
              </a:r>
              <a:r>
                <a:rPr lang="en-US" i="1" dirty="0"/>
                <a:t> Y</a:t>
              </a:r>
              <a:r>
                <a:rPr lang="en-US" dirty="0"/>
                <a:t> = </a:t>
              </a:r>
              <a:r>
                <a:rPr lang="en-US" i="1" dirty="0"/>
                <a:t>y</a:t>
              </a:r>
              <a:r>
                <a:rPr lang="en-US" baseline="-25000" dirty="0"/>
                <a:t>0</a:t>
              </a:r>
              <a:r>
                <a:rPr lang="en-US" dirty="0"/>
                <a:t> + </a:t>
              </a:r>
              <a:r>
                <a:rPr lang="en-US" i="1" dirty="0"/>
                <a:t>y</a:t>
              </a:r>
              <a:r>
                <a:rPr lang="en-US" baseline="-25000" dirty="0"/>
                <a:t>1</a:t>
              </a:r>
              <a:r>
                <a:rPr lang="en-US" dirty="0"/>
                <a:t> + . . . + </a:t>
              </a:r>
              <a:r>
                <a:rPr lang="en-US" i="1" dirty="0" err="1"/>
                <a:t>y</a:t>
              </a:r>
              <a:r>
                <a:rPr lang="en-US" i="1" baseline="-25000" dirty="0" err="1"/>
                <a:t>n</a:t>
              </a:r>
              <a:r>
                <a:rPr lang="en-US" baseline="-25000" dirty="0"/>
                <a:t>–1</a:t>
              </a:r>
              <a:endParaRPr lang="en-US" dirty="0"/>
            </a:p>
          </p:txBody>
        </p:sp>
        <p:sp>
          <p:nvSpPr>
            <p:cNvPr id="37" name="TextBox 36">
              <a:extLst>
                <a:ext uri="{FF2B5EF4-FFF2-40B4-BE49-F238E27FC236}">
                  <a16:creationId xmlns:a16="http://schemas.microsoft.com/office/drawing/2014/main" id="{282C14F8-D007-C0CA-42D3-0BD8752814FF}"/>
                </a:ext>
              </a:extLst>
            </p:cNvPr>
            <p:cNvSpPr txBox="1"/>
            <p:nvPr/>
          </p:nvSpPr>
          <p:spPr>
            <a:xfrm>
              <a:off x="6473619" y="3332046"/>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sp>
          <p:nvSpPr>
            <p:cNvPr id="38" name="TextBox 37">
              <a:extLst>
                <a:ext uri="{FF2B5EF4-FFF2-40B4-BE49-F238E27FC236}">
                  <a16:creationId xmlns:a16="http://schemas.microsoft.com/office/drawing/2014/main" id="{F82C1BCA-A97D-AFAA-3BCC-4E6AB6A9ECC4}"/>
                </a:ext>
              </a:extLst>
            </p:cNvPr>
            <p:cNvSpPr txBox="1"/>
            <p:nvPr/>
          </p:nvSpPr>
          <p:spPr>
            <a:xfrm>
              <a:off x="6796774" y="3387128"/>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sp>
          <p:nvSpPr>
            <p:cNvPr id="39" name="TextBox 38">
              <a:extLst>
                <a:ext uri="{FF2B5EF4-FFF2-40B4-BE49-F238E27FC236}">
                  <a16:creationId xmlns:a16="http://schemas.microsoft.com/office/drawing/2014/main" id="{B7C7E0B1-B23D-CC25-3446-FB8BAB1E9189}"/>
                </a:ext>
              </a:extLst>
            </p:cNvPr>
            <p:cNvSpPr txBox="1"/>
            <p:nvPr/>
          </p:nvSpPr>
          <p:spPr>
            <a:xfrm>
              <a:off x="7231241" y="3389622"/>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sp>
          <p:nvSpPr>
            <p:cNvPr id="40" name="TextBox 39">
              <a:extLst>
                <a:ext uri="{FF2B5EF4-FFF2-40B4-BE49-F238E27FC236}">
                  <a16:creationId xmlns:a16="http://schemas.microsoft.com/office/drawing/2014/main" id="{B837C80E-58D6-3F12-6020-56D8776EB355}"/>
                </a:ext>
              </a:extLst>
            </p:cNvPr>
            <p:cNvSpPr txBox="1"/>
            <p:nvPr/>
          </p:nvSpPr>
          <p:spPr>
            <a:xfrm>
              <a:off x="8106561" y="3382214"/>
              <a:ext cx="284052" cy="369332"/>
            </a:xfrm>
            <a:prstGeom prst="rect">
              <a:avLst/>
            </a:prstGeom>
            <a:noFill/>
          </p:spPr>
          <p:txBody>
            <a:bodyPr wrap="none" rtlCol="0">
              <a:spAutoFit/>
            </a:bodyPr>
            <a:lstStyle/>
            <a:p>
              <a:r>
                <a:rPr lang="en-US" dirty="0">
                  <a:latin typeface="Malayalam Sangam MN" pitchFamily="2" charset="0"/>
                  <a:cs typeface="Malayalam Sangam MN" pitchFamily="2" charset="0"/>
                </a:rPr>
                <a:t>^</a:t>
              </a:r>
            </a:p>
          </p:txBody>
        </p:sp>
      </p:grpSp>
      <p:cxnSp>
        <p:nvCxnSpPr>
          <p:cNvPr id="44" name="Straight Arrow Connector 43">
            <a:extLst>
              <a:ext uri="{FF2B5EF4-FFF2-40B4-BE49-F238E27FC236}">
                <a16:creationId xmlns:a16="http://schemas.microsoft.com/office/drawing/2014/main" id="{CBA8687C-5596-9E09-A6E1-DDBB9F3B474E}"/>
              </a:ext>
            </a:extLst>
          </p:cNvPr>
          <p:cNvCxnSpPr>
            <a:cxnSpLocks/>
          </p:cNvCxnSpPr>
          <p:nvPr/>
        </p:nvCxnSpPr>
        <p:spPr>
          <a:xfrm flipH="1">
            <a:off x="2187051" y="2420667"/>
            <a:ext cx="736306" cy="961547"/>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454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4A60-9345-E6AD-722E-2ABBC6257799}"/>
              </a:ext>
            </a:extLst>
          </p:cNvPr>
          <p:cNvSpPr>
            <a:spLocks noGrp="1"/>
          </p:cNvSpPr>
          <p:nvPr>
            <p:ph type="title"/>
          </p:nvPr>
        </p:nvSpPr>
        <p:spPr/>
        <p:txBody>
          <a:bodyPr/>
          <a:lstStyle/>
          <a:p>
            <a:r>
              <a:rPr lang="en-US" dirty="0"/>
              <a:t>Coherence</a:t>
            </a:r>
          </a:p>
        </p:txBody>
      </p:sp>
      <p:sp>
        <p:nvSpPr>
          <p:cNvPr id="3" name="Content Placeholder 2">
            <a:extLst>
              <a:ext uri="{FF2B5EF4-FFF2-40B4-BE49-F238E27FC236}">
                <a16:creationId xmlns:a16="http://schemas.microsoft.com/office/drawing/2014/main" id="{F5174778-2EA9-EF4A-F43E-2EA9C3559299}"/>
              </a:ext>
            </a:extLst>
          </p:cNvPr>
          <p:cNvSpPr>
            <a:spLocks noGrp="1"/>
          </p:cNvSpPr>
          <p:nvPr>
            <p:ph idx="1"/>
          </p:nvPr>
        </p:nvSpPr>
        <p:spPr>
          <a:xfrm>
            <a:off x="628650" y="532508"/>
            <a:ext cx="7886700" cy="414152"/>
          </a:xfrm>
        </p:spPr>
        <p:txBody>
          <a:bodyPr/>
          <a:lstStyle/>
          <a:p>
            <a:r>
              <a:rPr lang="en-US" dirty="0"/>
              <a:t>Example:</a:t>
            </a:r>
          </a:p>
        </p:txBody>
      </p:sp>
      <p:sp>
        <p:nvSpPr>
          <p:cNvPr id="4" name="Date Placeholder 3">
            <a:extLst>
              <a:ext uri="{FF2B5EF4-FFF2-40B4-BE49-F238E27FC236}">
                <a16:creationId xmlns:a16="http://schemas.microsoft.com/office/drawing/2014/main" id="{B40D4F09-545F-5CC0-6D1A-5B2B23027EC8}"/>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396F2705-1C0C-4770-A22E-8B3725A653EB}"/>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AD4AA91F-A599-80E5-F19D-C3397BC34FF5}"/>
              </a:ext>
            </a:extLst>
          </p:cNvPr>
          <p:cNvSpPr>
            <a:spLocks noGrp="1"/>
          </p:cNvSpPr>
          <p:nvPr>
            <p:ph type="sldNum" sz="quarter" idx="12"/>
          </p:nvPr>
        </p:nvSpPr>
        <p:spPr/>
        <p:txBody>
          <a:bodyPr/>
          <a:lstStyle/>
          <a:p>
            <a:r>
              <a:rPr lang="en-US" dirty="0">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35</a:t>
            </a:fld>
            <a:endParaRPr lang="en-US" dirty="0">
              <a:latin typeface="Calisto MT" panose="02040603050505030304" pitchFamily="18" charset="77"/>
            </a:endParaRPr>
          </a:p>
        </p:txBody>
      </p:sp>
      <p:grpSp>
        <p:nvGrpSpPr>
          <p:cNvPr id="13" name="Group 12">
            <a:extLst>
              <a:ext uri="{FF2B5EF4-FFF2-40B4-BE49-F238E27FC236}">
                <a16:creationId xmlns:a16="http://schemas.microsoft.com/office/drawing/2014/main" id="{75BDDE7E-B180-1C68-C191-590F0E386F9C}"/>
              </a:ext>
            </a:extLst>
          </p:cNvPr>
          <p:cNvGrpSpPr/>
          <p:nvPr/>
        </p:nvGrpSpPr>
        <p:grpSpPr>
          <a:xfrm>
            <a:off x="3073833" y="1363915"/>
            <a:ext cx="2996333" cy="476038"/>
            <a:chOff x="346262" y="1417562"/>
            <a:chExt cx="2996333" cy="476038"/>
          </a:xfrm>
        </p:grpSpPr>
        <p:sp>
          <p:nvSpPr>
            <p:cNvPr id="7" name="TextBox 6">
              <a:extLst>
                <a:ext uri="{FF2B5EF4-FFF2-40B4-BE49-F238E27FC236}">
                  <a16:creationId xmlns:a16="http://schemas.microsoft.com/office/drawing/2014/main" id="{ED6D6352-DEC0-C71B-6215-16628267C42A}"/>
                </a:ext>
              </a:extLst>
            </p:cNvPr>
            <p:cNvSpPr txBox="1"/>
            <p:nvPr/>
          </p:nvSpPr>
          <p:spPr>
            <a:xfrm>
              <a:off x="346262" y="1417562"/>
              <a:ext cx="2996333" cy="461665"/>
            </a:xfrm>
            <a:prstGeom prst="rect">
              <a:avLst/>
            </a:prstGeom>
            <a:noFill/>
          </p:spPr>
          <p:txBody>
            <a:bodyPr wrap="none" rtlCol="0">
              <a:spAutoFit/>
            </a:bodyPr>
            <a:lstStyle/>
            <a:p>
              <a:r>
                <a:rPr lang="en-US" sz="2400" dirty="0">
                  <a:latin typeface="Helsinki Text Std" panose="02000400000000000000" pitchFamily="2" charset="77"/>
                </a:rPr>
                <a:t>h       e e e e </a:t>
              </a:r>
              <a:r>
                <a:rPr lang="en-US" sz="2400" dirty="0">
                  <a:latin typeface="Helsinki Std" pitchFamily="2" charset="2"/>
                </a:rPr>
                <a:t>|</a:t>
              </a:r>
              <a:r>
                <a:rPr lang="en-US" sz="2400" dirty="0">
                  <a:latin typeface="Helsinki Text Std" panose="02000400000000000000" pitchFamily="2" charset="77"/>
                </a:rPr>
                <a:t> </a:t>
              </a:r>
            </a:p>
          </p:txBody>
        </p:sp>
        <p:pic>
          <p:nvPicPr>
            <p:cNvPr id="11" name="Graphic 10">
              <a:extLst>
                <a:ext uri="{FF2B5EF4-FFF2-40B4-BE49-F238E27FC236}">
                  <a16:creationId xmlns:a16="http://schemas.microsoft.com/office/drawing/2014/main" id="{D468626D-29DF-85D3-44CA-7D40B8D571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0400" y="1710300"/>
              <a:ext cx="1396800" cy="183300"/>
            </a:xfrm>
            <a:prstGeom prst="rect">
              <a:avLst/>
            </a:prstGeom>
          </p:spPr>
        </p:pic>
      </p:grpSp>
      <p:sp>
        <p:nvSpPr>
          <p:cNvPr id="12" name="TextBox 11">
            <a:extLst>
              <a:ext uri="{FF2B5EF4-FFF2-40B4-BE49-F238E27FC236}">
                <a16:creationId xmlns:a16="http://schemas.microsoft.com/office/drawing/2014/main" id="{30FC3B75-0AAE-D3BB-DB75-DD04C130B8FC}"/>
              </a:ext>
            </a:extLst>
          </p:cNvPr>
          <p:cNvSpPr txBox="1"/>
          <p:nvPr/>
        </p:nvSpPr>
        <p:spPr>
          <a:xfrm>
            <a:off x="2993682" y="2511411"/>
            <a:ext cx="3147015" cy="369332"/>
          </a:xfrm>
          <a:prstGeom prst="rect">
            <a:avLst/>
          </a:prstGeom>
          <a:noFill/>
        </p:spPr>
        <p:txBody>
          <a:bodyPr wrap="none" rtlCol="0">
            <a:spAutoFit/>
          </a:bodyPr>
          <a:lstStyle/>
          <a:p>
            <a:r>
              <a:rPr lang="en-US" dirty="0"/>
              <a:t>4 + (2.61)</a:t>
            </a:r>
            <a:r>
              <a:rPr lang="en-US" i="1" dirty="0"/>
              <a:t>e</a:t>
            </a:r>
            <a:r>
              <a:rPr lang="en-US" baseline="30000" dirty="0"/>
              <a:t>2</a:t>
            </a:r>
            <a:r>
              <a:rPr lang="en-US" baseline="30000" dirty="0">
                <a:latin typeface="Symbol" pitchFamily="2" charset="2"/>
              </a:rPr>
              <a:t>p</a:t>
            </a:r>
            <a:r>
              <a:rPr lang="en-US" i="1" baseline="30000" dirty="0">
                <a:latin typeface="Cambria" panose="02040503050406030204" pitchFamily="18" charset="0"/>
              </a:rPr>
              <a:t>i</a:t>
            </a:r>
            <a:r>
              <a:rPr lang="en-US" baseline="30000" dirty="0">
                <a:latin typeface="Cambria" panose="02040503050406030204" pitchFamily="18" charset="0"/>
              </a:rPr>
              <a:t>(</a:t>
            </a:r>
            <a:r>
              <a:rPr lang="en-US" baseline="30000" dirty="0"/>
              <a:t>1.5/8)</a:t>
            </a:r>
            <a:r>
              <a:rPr lang="en-US" i="1" dirty="0">
                <a:latin typeface="Cambria" panose="02040503050406030204" pitchFamily="18" charset="0"/>
                <a:cs typeface="Calibri" panose="020F0502020204030204" pitchFamily="34" charset="0"/>
              </a:rPr>
              <a:t>e</a:t>
            </a:r>
            <a:r>
              <a:rPr lang="en-US" baseline="30000" dirty="0">
                <a:latin typeface="Cambria" panose="02040503050406030204" pitchFamily="18" charset="0"/>
                <a:cs typeface="Calibri" panose="020F0502020204030204" pitchFamily="34" charset="0"/>
              </a:rPr>
              <a:t>2</a:t>
            </a:r>
            <a:r>
              <a:rPr lang="en-US" baseline="30000" dirty="0">
                <a:latin typeface="Symbol" pitchFamily="2" charset="2"/>
                <a:cs typeface="Calibri" panose="020F0502020204030204" pitchFamily="34" charset="0"/>
              </a:rPr>
              <a:t>p</a:t>
            </a:r>
            <a:r>
              <a:rPr lang="en-US" baseline="30000" dirty="0">
                <a:latin typeface="Cambria" panose="02040503050406030204" pitchFamily="18" charset="0"/>
                <a:cs typeface="Calibri" panose="020F0502020204030204" pitchFamily="34" charset="0"/>
              </a:rPr>
              <a:t>i(</a:t>
            </a:r>
            <a:r>
              <a:rPr lang="en-US" i="1" baseline="30000" dirty="0">
                <a:latin typeface="Cambria" panose="02040503050406030204" pitchFamily="18" charset="0"/>
                <a:cs typeface="Calibri" panose="020F0502020204030204" pitchFamily="34" charset="0"/>
              </a:rPr>
              <a:t>x</a:t>
            </a:r>
            <a:r>
              <a:rPr lang="en-US" baseline="30000" dirty="0">
                <a:latin typeface="Cambria" panose="02040503050406030204" pitchFamily="18" charset="0"/>
                <a:cs typeface="Calibri" panose="020F0502020204030204" pitchFamily="34" charset="0"/>
              </a:rPr>
              <a:t>/8)</a:t>
            </a:r>
            <a:r>
              <a:rPr lang="en-US" dirty="0">
                <a:latin typeface="Cambria" panose="02040503050406030204" pitchFamily="18" charset="0"/>
                <a:cs typeface="Calibri" panose="020F0502020204030204" pitchFamily="34" charset="0"/>
              </a:rPr>
              <a:t> + . . . </a:t>
            </a:r>
            <a:endParaRPr lang="en-US" i="1" baseline="30000" dirty="0">
              <a:latin typeface="Cambria" panose="020405030504060302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5A86535B-2729-7205-52EA-5525AFB1BF86}"/>
              </a:ext>
            </a:extLst>
          </p:cNvPr>
          <p:cNvSpPr txBox="1"/>
          <p:nvPr/>
        </p:nvSpPr>
        <p:spPr>
          <a:xfrm>
            <a:off x="1070918" y="929737"/>
            <a:ext cx="7323608" cy="369332"/>
          </a:xfrm>
          <a:prstGeom prst="rect">
            <a:avLst/>
          </a:prstGeom>
          <a:noFill/>
        </p:spPr>
        <p:txBody>
          <a:bodyPr wrap="none" rtlCol="0">
            <a:spAutoFit/>
          </a:bodyPr>
          <a:lstStyle/>
          <a:p>
            <a:r>
              <a:rPr lang="en-US" dirty="0"/>
              <a:t>This rhythm is dominated by </a:t>
            </a:r>
            <a:r>
              <a:rPr lang="en-US" i="1" dirty="0"/>
              <a:t>f</a:t>
            </a:r>
            <a:r>
              <a:rPr lang="en-US" baseline="-25000" dirty="0"/>
              <a:t>1</a:t>
            </a:r>
            <a:r>
              <a:rPr lang="en-US" dirty="0"/>
              <a:t> (balanced in </a:t>
            </a:r>
            <a:r>
              <a:rPr lang="en-US" i="1" dirty="0"/>
              <a:t>f</a:t>
            </a:r>
            <a:r>
              <a:rPr lang="en-US" baseline="-25000" dirty="0"/>
              <a:t>2</a:t>
            </a:r>
            <a:r>
              <a:rPr lang="en-US" dirty="0"/>
              <a:t>, </a:t>
            </a:r>
            <a:r>
              <a:rPr lang="en-US" i="1" dirty="0"/>
              <a:t>f</a:t>
            </a:r>
            <a:r>
              <a:rPr lang="en-US" baseline="-25000" dirty="0"/>
              <a:t>4</a:t>
            </a:r>
            <a:r>
              <a:rPr lang="en-US" dirty="0"/>
              <a:t>, nearly balanced in </a:t>
            </a:r>
            <a:r>
              <a:rPr lang="en-US" i="1" dirty="0"/>
              <a:t>f</a:t>
            </a:r>
            <a:r>
              <a:rPr lang="en-US" baseline="-25000" dirty="0"/>
              <a:t>3</a:t>
            </a:r>
            <a:r>
              <a:rPr lang="en-US" dirty="0"/>
              <a:t>): </a:t>
            </a:r>
            <a:endParaRPr lang="en-US" baseline="-25000" dirty="0"/>
          </a:p>
        </p:txBody>
      </p:sp>
      <p:sp>
        <p:nvSpPr>
          <p:cNvPr id="15" name="TextBox 14">
            <a:extLst>
              <a:ext uri="{FF2B5EF4-FFF2-40B4-BE49-F238E27FC236}">
                <a16:creationId xmlns:a16="http://schemas.microsoft.com/office/drawing/2014/main" id="{6B04A7A3-0DA2-75D0-30FF-372EAFA81BA1}"/>
              </a:ext>
            </a:extLst>
          </p:cNvPr>
          <p:cNvSpPr txBox="1"/>
          <p:nvPr/>
        </p:nvSpPr>
        <p:spPr>
          <a:xfrm>
            <a:off x="1811786" y="2557733"/>
            <a:ext cx="703206" cy="369332"/>
          </a:xfrm>
          <a:prstGeom prst="rect">
            <a:avLst/>
          </a:prstGeom>
          <a:noFill/>
        </p:spPr>
        <p:txBody>
          <a:bodyPr wrap="none" rtlCol="0">
            <a:spAutoFit/>
          </a:bodyPr>
          <a:lstStyle/>
          <a:p>
            <a:r>
              <a:rPr lang="en-US" dirty="0"/>
              <a:t>DFT: </a:t>
            </a:r>
          </a:p>
        </p:txBody>
      </p:sp>
      <p:sp>
        <p:nvSpPr>
          <p:cNvPr id="17" name="TextBox 16">
            <a:extLst>
              <a:ext uri="{FF2B5EF4-FFF2-40B4-BE49-F238E27FC236}">
                <a16:creationId xmlns:a16="http://schemas.microsoft.com/office/drawing/2014/main" id="{696166B2-A26A-7968-C9BB-506BC358D81F}"/>
              </a:ext>
            </a:extLst>
          </p:cNvPr>
          <p:cNvSpPr txBox="1"/>
          <p:nvPr/>
        </p:nvSpPr>
        <p:spPr>
          <a:xfrm>
            <a:off x="4363321" y="3017341"/>
            <a:ext cx="342900" cy="369332"/>
          </a:xfrm>
          <a:prstGeom prst="rect">
            <a:avLst/>
          </a:prstGeom>
          <a:noFill/>
        </p:spPr>
        <p:txBody>
          <a:bodyPr wrap="square">
            <a:spAutoFit/>
          </a:bodyPr>
          <a:lstStyle/>
          <a:p>
            <a:r>
              <a:rPr lang="en-US" i="1" dirty="0">
                <a:solidFill>
                  <a:srgbClr val="C00000"/>
                </a:solidFill>
              </a:rPr>
              <a:t>f</a:t>
            </a:r>
            <a:r>
              <a:rPr lang="en-US" baseline="-25000" dirty="0">
                <a:solidFill>
                  <a:srgbClr val="C00000"/>
                </a:solidFill>
              </a:rPr>
              <a:t>1</a:t>
            </a:r>
            <a:endParaRPr lang="en-US" dirty="0">
              <a:solidFill>
                <a:srgbClr val="C00000"/>
              </a:solidFill>
            </a:endParaRPr>
          </a:p>
        </p:txBody>
      </p:sp>
      <p:sp>
        <p:nvSpPr>
          <p:cNvPr id="18" name="TextBox 17">
            <a:extLst>
              <a:ext uri="{FF2B5EF4-FFF2-40B4-BE49-F238E27FC236}">
                <a16:creationId xmlns:a16="http://schemas.microsoft.com/office/drawing/2014/main" id="{E78E6535-EA45-AC86-9286-026766FB9E9C}"/>
              </a:ext>
            </a:extLst>
          </p:cNvPr>
          <p:cNvSpPr txBox="1"/>
          <p:nvPr/>
        </p:nvSpPr>
        <p:spPr>
          <a:xfrm>
            <a:off x="2993106" y="3017341"/>
            <a:ext cx="342900" cy="369332"/>
          </a:xfrm>
          <a:prstGeom prst="rect">
            <a:avLst/>
          </a:prstGeom>
          <a:noFill/>
        </p:spPr>
        <p:txBody>
          <a:bodyPr wrap="square">
            <a:spAutoFit/>
          </a:bodyPr>
          <a:lstStyle/>
          <a:p>
            <a:r>
              <a:rPr lang="en-US" i="1" dirty="0">
                <a:solidFill>
                  <a:srgbClr val="C00000"/>
                </a:solidFill>
              </a:rPr>
              <a:t>f</a:t>
            </a:r>
            <a:r>
              <a:rPr lang="en-US" baseline="-25000" dirty="0">
                <a:solidFill>
                  <a:srgbClr val="C00000"/>
                </a:solidFill>
              </a:rPr>
              <a:t>0</a:t>
            </a:r>
            <a:endParaRPr lang="en-US" dirty="0">
              <a:solidFill>
                <a:srgbClr val="C00000"/>
              </a:solidFill>
            </a:endParaRPr>
          </a:p>
        </p:txBody>
      </p:sp>
      <p:cxnSp>
        <p:nvCxnSpPr>
          <p:cNvPr id="19" name="Straight Arrow Connector 18">
            <a:extLst>
              <a:ext uri="{FF2B5EF4-FFF2-40B4-BE49-F238E27FC236}">
                <a16:creationId xmlns:a16="http://schemas.microsoft.com/office/drawing/2014/main" id="{ABF150DA-E8BE-95D6-BD54-B7B86980BA20}"/>
              </a:ext>
            </a:extLst>
          </p:cNvPr>
          <p:cNvCxnSpPr>
            <a:cxnSpLocks/>
          </p:cNvCxnSpPr>
          <p:nvPr/>
        </p:nvCxnSpPr>
        <p:spPr>
          <a:xfrm flipV="1">
            <a:off x="3139337" y="2845690"/>
            <a:ext cx="0" cy="240361"/>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35BDF57-FBFF-7D8C-1E87-D6CED0F72E82}"/>
              </a:ext>
            </a:extLst>
          </p:cNvPr>
          <p:cNvCxnSpPr>
            <a:cxnSpLocks/>
          </p:cNvCxnSpPr>
          <p:nvPr/>
        </p:nvCxnSpPr>
        <p:spPr>
          <a:xfrm flipV="1">
            <a:off x="4534771" y="2808260"/>
            <a:ext cx="0" cy="237609"/>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5587182-5242-0A10-5B2F-8B9F89AC9918}"/>
              </a:ext>
            </a:extLst>
          </p:cNvPr>
          <p:cNvSpPr txBox="1"/>
          <p:nvPr/>
        </p:nvSpPr>
        <p:spPr>
          <a:xfrm>
            <a:off x="4317616" y="4500324"/>
            <a:ext cx="434310" cy="369332"/>
          </a:xfrm>
          <a:prstGeom prst="rect">
            <a:avLst/>
          </a:prstGeom>
          <a:noFill/>
        </p:spPr>
        <p:txBody>
          <a:bodyPr wrap="square">
            <a:spAutoFit/>
          </a:bodyPr>
          <a:lstStyle/>
          <a:p>
            <a:r>
              <a:rPr lang="en-US" i="1" dirty="0">
                <a:solidFill>
                  <a:srgbClr val="C00000"/>
                </a:solidFill>
              </a:rPr>
              <a:t>f</a:t>
            </a:r>
            <a:r>
              <a:rPr lang="en-US" baseline="-25000" dirty="0">
                <a:solidFill>
                  <a:srgbClr val="C00000"/>
                </a:solidFill>
              </a:rPr>
              <a:t>1</a:t>
            </a:r>
            <a:r>
              <a:rPr lang="en-US" baseline="30000" dirty="0">
                <a:solidFill>
                  <a:srgbClr val="C00000"/>
                </a:solidFill>
              </a:rPr>
              <a:t>2</a:t>
            </a:r>
            <a:endParaRPr lang="en-US" dirty="0">
              <a:solidFill>
                <a:srgbClr val="C00000"/>
              </a:solidFill>
            </a:endParaRPr>
          </a:p>
        </p:txBody>
      </p:sp>
      <p:cxnSp>
        <p:nvCxnSpPr>
          <p:cNvPr id="24" name="Straight Arrow Connector 23">
            <a:extLst>
              <a:ext uri="{FF2B5EF4-FFF2-40B4-BE49-F238E27FC236}">
                <a16:creationId xmlns:a16="http://schemas.microsoft.com/office/drawing/2014/main" id="{E9F2B274-0A55-D443-A000-FE163A1AA2B0}"/>
              </a:ext>
            </a:extLst>
          </p:cNvPr>
          <p:cNvCxnSpPr>
            <a:cxnSpLocks/>
          </p:cNvCxnSpPr>
          <p:nvPr/>
        </p:nvCxnSpPr>
        <p:spPr>
          <a:xfrm flipV="1">
            <a:off x="4534771" y="4211210"/>
            <a:ext cx="0" cy="28911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570731-100D-10F4-9856-875EEA712AEB}"/>
              </a:ext>
            </a:extLst>
          </p:cNvPr>
          <p:cNvCxnSpPr>
            <a:cxnSpLocks/>
          </p:cNvCxnSpPr>
          <p:nvPr/>
        </p:nvCxnSpPr>
        <p:spPr>
          <a:xfrm flipV="1">
            <a:off x="3743621" y="2317372"/>
            <a:ext cx="0" cy="240361"/>
          </a:xfrm>
          <a:prstGeom prst="straightConnector1">
            <a:avLst/>
          </a:prstGeom>
          <a:ln w="25400">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217D2A2-B2EB-971C-E151-2AFEE1971C35}"/>
              </a:ext>
            </a:extLst>
          </p:cNvPr>
          <p:cNvSpPr txBox="1"/>
          <p:nvPr/>
        </p:nvSpPr>
        <p:spPr>
          <a:xfrm>
            <a:off x="3490396" y="2070157"/>
            <a:ext cx="506449" cy="276999"/>
          </a:xfrm>
          <a:prstGeom prst="rect">
            <a:avLst/>
          </a:prstGeom>
          <a:noFill/>
        </p:spPr>
        <p:txBody>
          <a:bodyPr wrap="square" rtlCol="0">
            <a:spAutoFit/>
          </a:bodyPr>
          <a:lstStyle/>
          <a:p>
            <a:r>
              <a:rPr lang="en-US" sz="1200" dirty="0">
                <a:solidFill>
                  <a:srgbClr val="004DC1"/>
                </a:solidFill>
              </a:rPr>
              <a:t>Mag.</a:t>
            </a:r>
          </a:p>
        </p:txBody>
      </p:sp>
      <p:cxnSp>
        <p:nvCxnSpPr>
          <p:cNvPr id="32" name="Straight Arrow Connector 31">
            <a:extLst>
              <a:ext uri="{FF2B5EF4-FFF2-40B4-BE49-F238E27FC236}">
                <a16:creationId xmlns:a16="http://schemas.microsoft.com/office/drawing/2014/main" id="{85A47241-543E-37C3-747E-F4DD75386C6E}"/>
              </a:ext>
            </a:extLst>
          </p:cNvPr>
          <p:cNvCxnSpPr>
            <a:cxnSpLocks/>
          </p:cNvCxnSpPr>
          <p:nvPr/>
        </p:nvCxnSpPr>
        <p:spPr>
          <a:xfrm flipV="1">
            <a:off x="4572000" y="2324763"/>
            <a:ext cx="0" cy="240361"/>
          </a:xfrm>
          <a:prstGeom prst="straightConnector1">
            <a:avLst/>
          </a:prstGeom>
          <a:ln w="25400">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DD75D1C-E49F-5FDB-D55B-51FD0D2BD39F}"/>
              </a:ext>
            </a:extLst>
          </p:cNvPr>
          <p:cNvSpPr txBox="1"/>
          <p:nvPr/>
        </p:nvSpPr>
        <p:spPr>
          <a:xfrm>
            <a:off x="4296740" y="2070157"/>
            <a:ext cx="642073" cy="276999"/>
          </a:xfrm>
          <a:prstGeom prst="rect">
            <a:avLst/>
          </a:prstGeom>
          <a:noFill/>
        </p:spPr>
        <p:txBody>
          <a:bodyPr wrap="square" rtlCol="0">
            <a:spAutoFit/>
          </a:bodyPr>
          <a:lstStyle/>
          <a:p>
            <a:r>
              <a:rPr lang="en-US" sz="1200" dirty="0">
                <a:solidFill>
                  <a:srgbClr val="004DC1"/>
                </a:solidFill>
              </a:rPr>
              <a:t>Phase</a:t>
            </a:r>
          </a:p>
        </p:txBody>
      </p:sp>
      <p:cxnSp>
        <p:nvCxnSpPr>
          <p:cNvPr id="34" name="Straight Arrow Connector 33">
            <a:extLst>
              <a:ext uri="{FF2B5EF4-FFF2-40B4-BE49-F238E27FC236}">
                <a16:creationId xmlns:a16="http://schemas.microsoft.com/office/drawing/2014/main" id="{ECADA2D4-E038-EC60-A4A6-E0C477E91EEB}"/>
              </a:ext>
            </a:extLst>
          </p:cNvPr>
          <p:cNvCxnSpPr>
            <a:cxnSpLocks/>
          </p:cNvCxnSpPr>
          <p:nvPr/>
        </p:nvCxnSpPr>
        <p:spPr>
          <a:xfrm flipV="1">
            <a:off x="5320697" y="2318713"/>
            <a:ext cx="0" cy="240361"/>
          </a:xfrm>
          <a:prstGeom prst="straightConnector1">
            <a:avLst/>
          </a:prstGeom>
          <a:ln w="25400">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36E0E8E-86C0-4607-0080-DA00FFD32FA0}"/>
              </a:ext>
            </a:extLst>
          </p:cNvPr>
          <p:cNvSpPr txBox="1"/>
          <p:nvPr/>
        </p:nvSpPr>
        <p:spPr>
          <a:xfrm>
            <a:off x="5045437" y="2064107"/>
            <a:ext cx="1104875" cy="276999"/>
          </a:xfrm>
          <a:prstGeom prst="rect">
            <a:avLst/>
          </a:prstGeom>
          <a:noFill/>
        </p:spPr>
        <p:txBody>
          <a:bodyPr wrap="square" rtlCol="0">
            <a:spAutoFit/>
          </a:bodyPr>
          <a:lstStyle/>
          <a:p>
            <a:r>
              <a:rPr lang="en-US" sz="1200" dirty="0">
                <a:solidFill>
                  <a:srgbClr val="004DC1"/>
                </a:solidFill>
              </a:rPr>
              <a:t>Freq. (= 1/8)</a:t>
            </a:r>
          </a:p>
        </p:txBody>
      </p:sp>
      <p:sp>
        <p:nvSpPr>
          <p:cNvPr id="37" name="TextBox 36">
            <a:extLst>
              <a:ext uri="{FF2B5EF4-FFF2-40B4-BE49-F238E27FC236}">
                <a16:creationId xmlns:a16="http://schemas.microsoft.com/office/drawing/2014/main" id="{7303ACFA-9A2B-0F38-33E6-18FEE5A9B614}"/>
              </a:ext>
            </a:extLst>
          </p:cNvPr>
          <p:cNvSpPr txBox="1"/>
          <p:nvPr/>
        </p:nvSpPr>
        <p:spPr>
          <a:xfrm>
            <a:off x="2897143" y="3887784"/>
            <a:ext cx="3233578" cy="369332"/>
          </a:xfrm>
          <a:prstGeom prst="rect">
            <a:avLst/>
          </a:prstGeom>
          <a:noFill/>
        </p:spPr>
        <p:txBody>
          <a:bodyPr wrap="none" rtlCol="0">
            <a:spAutoFit/>
          </a:bodyPr>
          <a:lstStyle/>
          <a:p>
            <a:r>
              <a:rPr lang="en-US" dirty="0"/>
              <a:t>. . . + (6.83)</a:t>
            </a:r>
            <a:r>
              <a:rPr lang="en-US" i="1" dirty="0"/>
              <a:t>e</a:t>
            </a:r>
            <a:r>
              <a:rPr lang="en-US" baseline="30000" dirty="0"/>
              <a:t>2</a:t>
            </a:r>
            <a:r>
              <a:rPr lang="en-US" baseline="30000" dirty="0">
                <a:latin typeface="Symbol" pitchFamily="2" charset="2"/>
              </a:rPr>
              <a:t>p</a:t>
            </a:r>
            <a:r>
              <a:rPr lang="en-US" i="1" baseline="30000" dirty="0">
                <a:latin typeface="Cambria" panose="02040503050406030204" pitchFamily="18" charset="0"/>
              </a:rPr>
              <a:t>i</a:t>
            </a:r>
            <a:r>
              <a:rPr lang="en-US" baseline="30000" dirty="0">
                <a:latin typeface="Cambria" panose="02040503050406030204" pitchFamily="18" charset="0"/>
              </a:rPr>
              <a:t>(</a:t>
            </a:r>
            <a:r>
              <a:rPr lang="en-US" baseline="30000" dirty="0"/>
              <a:t>3/8)</a:t>
            </a:r>
            <a:r>
              <a:rPr lang="en-US" i="1" dirty="0">
                <a:latin typeface="Cambria" panose="02040503050406030204" pitchFamily="18" charset="0"/>
                <a:cs typeface="Calibri" panose="020F0502020204030204" pitchFamily="34" charset="0"/>
              </a:rPr>
              <a:t>e</a:t>
            </a:r>
            <a:r>
              <a:rPr lang="en-US" baseline="30000" dirty="0">
                <a:latin typeface="Cambria" panose="02040503050406030204" pitchFamily="18" charset="0"/>
                <a:cs typeface="Calibri" panose="020F0502020204030204" pitchFamily="34" charset="0"/>
              </a:rPr>
              <a:t>2</a:t>
            </a:r>
            <a:r>
              <a:rPr lang="en-US" baseline="30000" dirty="0">
                <a:latin typeface="Symbol" pitchFamily="2" charset="2"/>
                <a:cs typeface="Calibri" panose="020F0502020204030204" pitchFamily="34" charset="0"/>
              </a:rPr>
              <a:t>p</a:t>
            </a:r>
            <a:r>
              <a:rPr lang="en-US" baseline="30000" dirty="0">
                <a:latin typeface="Cambria" panose="02040503050406030204" pitchFamily="18" charset="0"/>
                <a:cs typeface="Calibri" panose="020F0502020204030204" pitchFamily="34" charset="0"/>
              </a:rPr>
              <a:t>i(2</a:t>
            </a:r>
            <a:r>
              <a:rPr lang="en-US" i="1" baseline="30000" dirty="0">
                <a:latin typeface="Cambria" panose="02040503050406030204" pitchFamily="18" charset="0"/>
                <a:cs typeface="Calibri" panose="020F0502020204030204" pitchFamily="34" charset="0"/>
              </a:rPr>
              <a:t>x</a:t>
            </a:r>
            <a:r>
              <a:rPr lang="en-US" baseline="30000" dirty="0">
                <a:latin typeface="Cambria" panose="02040503050406030204" pitchFamily="18" charset="0"/>
                <a:cs typeface="Calibri" panose="020F0502020204030204" pitchFamily="34" charset="0"/>
              </a:rPr>
              <a:t>/8)</a:t>
            </a:r>
            <a:r>
              <a:rPr lang="en-US" dirty="0">
                <a:latin typeface="Cambria" panose="02040503050406030204" pitchFamily="18" charset="0"/>
                <a:cs typeface="Calibri" panose="020F0502020204030204" pitchFamily="34" charset="0"/>
              </a:rPr>
              <a:t> + . . . </a:t>
            </a:r>
            <a:endParaRPr lang="en-US" i="1" baseline="30000" dirty="0">
              <a:latin typeface="Cambria" panose="02040503050406030204" pitchFamily="18" charset="0"/>
              <a:cs typeface="Calibri" panose="020F0502020204030204" pitchFamily="34" charset="0"/>
            </a:endParaRPr>
          </a:p>
        </p:txBody>
      </p:sp>
      <p:sp>
        <p:nvSpPr>
          <p:cNvPr id="38" name="TextBox 37">
            <a:extLst>
              <a:ext uri="{FF2B5EF4-FFF2-40B4-BE49-F238E27FC236}">
                <a16:creationId xmlns:a16="http://schemas.microsoft.com/office/drawing/2014/main" id="{F1C94983-B458-FC67-CFEF-B732C777FB28}"/>
              </a:ext>
            </a:extLst>
          </p:cNvPr>
          <p:cNvSpPr txBox="1"/>
          <p:nvPr/>
        </p:nvSpPr>
        <p:spPr>
          <a:xfrm>
            <a:off x="1811786" y="3887784"/>
            <a:ext cx="793807" cy="369332"/>
          </a:xfrm>
          <a:prstGeom prst="rect">
            <a:avLst/>
          </a:prstGeom>
          <a:noFill/>
        </p:spPr>
        <p:txBody>
          <a:bodyPr wrap="none" rtlCol="0">
            <a:spAutoFit/>
          </a:bodyPr>
          <a:lstStyle/>
          <a:p>
            <a:r>
              <a:rPr lang="en-US" dirty="0"/>
              <a:t>DFT</a:t>
            </a:r>
            <a:r>
              <a:rPr lang="en-US" baseline="30000" dirty="0"/>
              <a:t>2</a:t>
            </a:r>
            <a:r>
              <a:rPr lang="en-US" dirty="0"/>
              <a:t>: </a:t>
            </a:r>
          </a:p>
        </p:txBody>
      </p:sp>
      <p:cxnSp>
        <p:nvCxnSpPr>
          <p:cNvPr id="39" name="Straight Arrow Connector 38">
            <a:extLst>
              <a:ext uri="{FF2B5EF4-FFF2-40B4-BE49-F238E27FC236}">
                <a16:creationId xmlns:a16="http://schemas.microsoft.com/office/drawing/2014/main" id="{005861D4-70A4-BF1A-7854-10061CEB3428}"/>
              </a:ext>
            </a:extLst>
          </p:cNvPr>
          <p:cNvCxnSpPr>
            <a:cxnSpLocks/>
          </p:cNvCxnSpPr>
          <p:nvPr/>
        </p:nvCxnSpPr>
        <p:spPr>
          <a:xfrm flipV="1">
            <a:off x="5320697" y="3695870"/>
            <a:ext cx="0" cy="240361"/>
          </a:xfrm>
          <a:prstGeom prst="straightConnector1">
            <a:avLst/>
          </a:prstGeom>
          <a:ln w="25400">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226D183-B07F-D590-A921-074E4158C6F8}"/>
              </a:ext>
            </a:extLst>
          </p:cNvPr>
          <p:cNvSpPr txBox="1"/>
          <p:nvPr/>
        </p:nvSpPr>
        <p:spPr>
          <a:xfrm>
            <a:off x="5045437" y="3441264"/>
            <a:ext cx="1104875" cy="276999"/>
          </a:xfrm>
          <a:prstGeom prst="rect">
            <a:avLst/>
          </a:prstGeom>
          <a:noFill/>
        </p:spPr>
        <p:txBody>
          <a:bodyPr wrap="square" rtlCol="0">
            <a:spAutoFit/>
          </a:bodyPr>
          <a:lstStyle/>
          <a:p>
            <a:r>
              <a:rPr lang="en-US" sz="1200" dirty="0">
                <a:solidFill>
                  <a:srgbClr val="004DC1"/>
                </a:solidFill>
              </a:rPr>
              <a:t>Freq. (= 2/8)</a:t>
            </a:r>
          </a:p>
        </p:txBody>
      </p:sp>
      <p:cxnSp>
        <p:nvCxnSpPr>
          <p:cNvPr id="41" name="Straight Arrow Connector 40">
            <a:extLst>
              <a:ext uri="{FF2B5EF4-FFF2-40B4-BE49-F238E27FC236}">
                <a16:creationId xmlns:a16="http://schemas.microsoft.com/office/drawing/2014/main" id="{BB939E3C-9BFA-14E2-0019-81B4FF0FAB8A}"/>
              </a:ext>
            </a:extLst>
          </p:cNvPr>
          <p:cNvCxnSpPr>
            <a:cxnSpLocks/>
          </p:cNvCxnSpPr>
          <p:nvPr/>
        </p:nvCxnSpPr>
        <p:spPr>
          <a:xfrm flipV="1">
            <a:off x="3743621" y="3682783"/>
            <a:ext cx="0" cy="240361"/>
          </a:xfrm>
          <a:prstGeom prst="straightConnector1">
            <a:avLst/>
          </a:prstGeom>
          <a:ln w="25400">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EBC086B-A074-6699-77B9-7CFFF895BE5B}"/>
              </a:ext>
            </a:extLst>
          </p:cNvPr>
          <p:cNvSpPr txBox="1"/>
          <p:nvPr/>
        </p:nvSpPr>
        <p:spPr>
          <a:xfrm>
            <a:off x="3490396" y="3435568"/>
            <a:ext cx="506449" cy="276999"/>
          </a:xfrm>
          <a:prstGeom prst="rect">
            <a:avLst/>
          </a:prstGeom>
          <a:noFill/>
        </p:spPr>
        <p:txBody>
          <a:bodyPr wrap="square" rtlCol="0">
            <a:spAutoFit/>
          </a:bodyPr>
          <a:lstStyle/>
          <a:p>
            <a:r>
              <a:rPr lang="en-US" sz="1200" dirty="0">
                <a:solidFill>
                  <a:srgbClr val="004DC1"/>
                </a:solidFill>
              </a:rPr>
              <a:t>Mag.</a:t>
            </a:r>
          </a:p>
        </p:txBody>
      </p:sp>
      <p:cxnSp>
        <p:nvCxnSpPr>
          <p:cNvPr id="43" name="Straight Arrow Connector 42">
            <a:extLst>
              <a:ext uri="{FF2B5EF4-FFF2-40B4-BE49-F238E27FC236}">
                <a16:creationId xmlns:a16="http://schemas.microsoft.com/office/drawing/2014/main" id="{AA679CD9-70A9-58B0-9088-5EACEF626700}"/>
              </a:ext>
            </a:extLst>
          </p:cNvPr>
          <p:cNvCxnSpPr>
            <a:cxnSpLocks/>
          </p:cNvCxnSpPr>
          <p:nvPr/>
        </p:nvCxnSpPr>
        <p:spPr>
          <a:xfrm flipV="1">
            <a:off x="4572000" y="3690174"/>
            <a:ext cx="0" cy="240361"/>
          </a:xfrm>
          <a:prstGeom prst="straightConnector1">
            <a:avLst/>
          </a:prstGeom>
          <a:ln w="25400">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5A4CB66-02FE-69A8-CC67-9C81525BC7C5}"/>
              </a:ext>
            </a:extLst>
          </p:cNvPr>
          <p:cNvSpPr txBox="1"/>
          <p:nvPr/>
        </p:nvSpPr>
        <p:spPr>
          <a:xfrm>
            <a:off x="4296740" y="3435568"/>
            <a:ext cx="642073" cy="276999"/>
          </a:xfrm>
          <a:prstGeom prst="rect">
            <a:avLst/>
          </a:prstGeom>
          <a:noFill/>
        </p:spPr>
        <p:txBody>
          <a:bodyPr wrap="square" rtlCol="0">
            <a:spAutoFit/>
          </a:bodyPr>
          <a:lstStyle/>
          <a:p>
            <a:r>
              <a:rPr lang="en-US" sz="1200" dirty="0">
                <a:solidFill>
                  <a:srgbClr val="004DC1"/>
                </a:solidFill>
              </a:rPr>
              <a:t>Phase</a:t>
            </a:r>
          </a:p>
        </p:txBody>
      </p:sp>
      <p:sp>
        <p:nvSpPr>
          <p:cNvPr id="45" name="TextBox 44">
            <a:extLst>
              <a:ext uri="{FF2B5EF4-FFF2-40B4-BE49-F238E27FC236}">
                <a16:creationId xmlns:a16="http://schemas.microsoft.com/office/drawing/2014/main" id="{E6342986-DD90-0102-049B-E42CF36F3698}"/>
              </a:ext>
            </a:extLst>
          </p:cNvPr>
          <p:cNvSpPr txBox="1"/>
          <p:nvPr/>
        </p:nvSpPr>
        <p:spPr>
          <a:xfrm>
            <a:off x="6532196" y="1728393"/>
            <a:ext cx="2292016" cy="646331"/>
          </a:xfrm>
          <a:prstGeom prst="rect">
            <a:avLst/>
          </a:prstGeom>
          <a:noFill/>
        </p:spPr>
        <p:txBody>
          <a:bodyPr wrap="square" rtlCol="0">
            <a:spAutoFit/>
          </a:bodyPr>
          <a:lstStyle/>
          <a:p>
            <a:r>
              <a:rPr lang="en-US" dirty="0"/>
              <a:t>Squaring </a:t>
            </a:r>
            <a:r>
              <a:rPr lang="en-US" i="1" dirty="0"/>
              <a:t>f</a:t>
            </a:r>
            <a:r>
              <a:rPr lang="en-US" baseline="-25000" dirty="0"/>
              <a:t>1</a:t>
            </a:r>
            <a:r>
              <a:rPr lang="en-US" dirty="0"/>
              <a:t> creates a </a:t>
            </a:r>
            <a:r>
              <a:rPr lang="en-US" i="1" dirty="0"/>
              <a:t>f</a:t>
            </a:r>
            <a:r>
              <a:rPr lang="en-US" baseline="-25000" dirty="0"/>
              <a:t>2</a:t>
            </a:r>
            <a:r>
              <a:rPr lang="en-US" dirty="0"/>
              <a:t> coefficient </a:t>
            </a:r>
          </a:p>
        </p:txBody>
      </p:sp>
      <p:cxnSp>
        <p:nvCxnSpPr>
          <p:cNvPr id="46" name="Straight Arrow Connector 45">
            <a:extLst>
              <a:ext uri="{FF2B5EF4-FFF2-40B4-BE49-F238E27FC236}">
                <a16:creationId xmlns:a16="http://schemas.microsoft.com/office/drawing/2014/main" id="{9234616B-DA8F-FC95-51B6-186E4DB0D6BC}"/>
              </a:ext>
            </a:extLst>
          </p:cNvPr>
          <p:cNvCxnSpPr>
            <a:cxnSpLocks/>
            <a:endCxn id="45" idx="1"/>
          </p:cNvCxnSpPr>
          <p:nvPr/>
        </p:nvCxnSpPr>
        <p:spPr>
          <a:xfrm flipV="1">
            <a:off x="6034368" y="2051559"/>
            <a:ext cx="497828" cy="10611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7E8301A-D821-89E0-F9C6-F314222ECBDA}"/>
              </a:ext>
            </a:extLst>
          </p:cNvPr>
          <p:cNvCxnSpPr>
            <a:cxnSpLocks/>
          </p:cNvCxnSpPr>
          <p:nvPr/>
        </p:nvCxnSpPr>
        <p:spPr>
          <a:xfrm flipV="1">
            <a:off x="5813659" y="2396787"/>
            <a:ext cx="703472" cy="103878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3C3F380-5FA3-213F-C517-6B1C4B47C3DC}"/>
              </a:ext>
            </a:extLst>
          </p:cNvPr>
          <p:cNvCxnSpPr>
            <a:cxnSpLocks/>
          </p:cNvCxnSpPr>
          <p:nvPr/>
        </p:nvCxnSpPr>
        <p:spPr>
          <a:xfrm flipV="1">
            <a:off x="4751926" y="3690174"/>
            <a:ext cx="1765205" cy="27699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221C900-3C64-1D12-1E2F-FBD75E5E31EC}"/>
              </a:ext>
            </a:extLst>
          </p:cNvPr>
          <p:cNvSpPr txBox="1"/>
          <p:nvPr/>
        </p:nvSpPr>
        <p:spPr>
          <a:xfrm>
            <a:off x="6483519" y="3202007"/>
            <a:ext cx="2520318" cy="923330"/>
          </a:xfrm>
          <a:prstGeom prst="rect">
            <a:avLst/>
          </a:prstGeom>
          <a:noFill/>
        </p:spPr>
        <p:txBody>
          <a:bodyPr wrap="square" rtlCol="0">
            <a:spAutoFit/>
          </a:bodyPr>
          <a:lstStyle/>
          <a:p>
            <a:r>
              <a:rPr lang="en-US" dirty="0"/>
              <a:t>The resulting </a:t>
            </a:r>
            <a:r>
              <a:rPr lang="en-US" i="1" dirty="0"/>
              <a:t>f</a:t>
            </a:r>
            <a:r>
              <a:rPr lang="en-US" baseline="-25000" dirty="0"/>
              <a:t>2</a:t>
            </a:r>
            <a:r>
              <a:rPr lang="en-US" dirty="0"/>
              <a:t> coefficient has a phase that is coherent with  </a:t>
            </a:r>
            <a:r>
              <a:rPr lang="en-US" i="1" dirty="0"/>
              <a:t>f</a:t>
            </a:r>
            <a:r>
              <a:rPr lang="en-US" baseline="-25000" dirty="0"/>
              <a:t>1</a:t>
            </a:r>
            <a:r>
              <a:rPr lang="en-US" dirty="0"/>
              <a:t>   </a:t>
            </a:r>
          </a:p>
        </p:txBody>
      </p:sp>
      <p:sp>
        <p:nvSpPr>
          <p:cNvPr id="64" name="TextBox 63">
            <a:extLst>
              <a:ext uri="{FF2B5EF4-FFF2-40B4-BE49-F238E27FC236}">
                <a16:creationId xmlns:a16="http://schemas.microsoft.com/office/drawing/2014/main" id="{B0CC4436-5E22-1477-0C65-E56E07031D41}"/>
              </a:ext>
            </a:extLst>
          </p:cNvPr>
          <p:cNvSpPr txBox="1"/>
          <p:nvPr/>
        </p:nvSpPr>
        <p:spPr>
          <a:xfrm>
            <a:off x="6463950" y="4208987"/>
            <a:ext cx="2140330" cy="461665"/>
          </a:xfrm>
          <a:prstGeom prst="rect">
            <a:avLst/>
          </a:prstGeom>
          <a:noFill/>
        </p:spPr>
        <p:txBody>
          <a:bodyPr wrap="none" rtlCol="0">
            <a:spAutoFit/>
          </a:bodyPr>
          <a:lstStyle/>
          <a:p>
            <a:r>
              <a:rPr lang="en-US" sz="2400" dirty="0">
                <a:latin typeface="Symbol" pitchFamily="2" charset="2"/>
              </a:rPr>
              <a:t>j</a:t>
            </a:r>
            <a:r>
              <a:rPr lang="en-US" sz="2400" baseline="-25000" dirty="0"/>
              <a:t>1</a:t>
            </a:r>
            <a:r>
              <a:rPr lang="en-US" sz="2400" dirty="0"/>
              <a:t> + </a:t>
            </a:r>
            <a:r>
              <a:rPr lang="en-US" sz="2400" dirty="0">
                <a:latin typeface="Symbol" pitchFamily="2" charset="2"/>
              </a:rPr>
              <a:t>j</a:t>
            </a:r>
            <a:r>
              <a:rPr lang="en-US" sz="2400" baseline="-25000" dirty="0"/>
              <a:t>1</a:t>
            </a:r>
            <a:r>
              <a:rPr lang="en-US" sz="2400" dirty="0"/>
              <a:t> – </a:t>
            </a:r>
            <a:r>
              <a:rPr lang="en-US" sz="2400" dirty="0">
                <a:latin typeface="Symbol" pitchFamily="2" charset="2"/>
              </a:rPr>
              <a:t>j</a:t>
            </a:r>
            <a:r>
              <a:rPr lang="en-US" sz="2400" baseline="-25000" dirty="0">
                <a:latin typeface="Symbol" pitchFamily="2" charset="2"/>
              </a:rPr>
              <a:t>2</a:t>
            </a:r>
            <a:r>
              <a:rPr lang="en-US" sz="2400" dirty="0"/>
              <a:t> = 0</a:t>
            </a:r>
          </a:p>
        </p:txBody>
      </p:sp>
      <p:pic>
        <p:nvPicPr>
          <p:cNvPr id="66" name="Picture 65">
            <a:extLst>
              <a:ext uri="{FF2B5EF4-FFF2-40B4-BE49-F238E27FC236}">
                <a16:creationId xmlns:a16="http://schemas.microsoft.com/office/drawing/2014/main" id="{4C49ED65-0C1F-90CE-695F-C40787CD6319}"/>
              </a:ext>
            </a:extLst>
          </p:cNvPr>
          <p:cNvPicPr>
            <a:picLocks noChangeAspect="1"/>
          </p:cNvPicPr>
          <p:nvPr/>
        </p:nvPicPr>
        <p:blipFill>
          <a:blip r:embed="rId4"/>
          <a:stretch>
            <a:fillRect/>
          </a:stretch>
        </p:blipFill>
        <p:spPr>
          <a:xfrm>
            <a:off x="3116868" y="1729548"/>
            <a:ext cx="2751109" cy="377295"/>
          </a:xfrm>
          <a:prstGeom prst="rect">
            <a:avLst/>
          </a:prstGeom>
        </p:spPr>
      </p:pic>
    </p:spTree>
    <p:extLst>
      <p:ext uri="{BB962C8B-B14F-4D97-AF65-F5344CB8AC3E}">
        <p14:creationId xmlns:p14="http://schemas.microsoft.com/office/powerpoint/2010/main" val="243760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par>
                          <p:cTn id="41" fill="hold">
                            <p:stCondLst>
                              <p:cond delay="2500"/>
                            </p:stCondLst>
                            <p:childTnLst>
                              <p:par>
                                <p:cTn id="42" presetID="22" presetClass="entr" presetSubtype="4"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left)">
                                      <p:cBhvr>
                                        <p:cTn id="49" dur="500"/>
                                        <p:tgtEl>
                                          <p:spTgt spid="3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par>
                          <p:cTn id="58" fill="hold">
                            <p:stCondLst>
                              <p:cond delay="1500"/>
                            </p:stCondLst>
                            <p:childTnLst>
                              <p:par>
                                <p:cTn id="59" presetID="22" presetClass="entr" presetSubtype="4"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childTnLst>
                          </p:cTn>
                        </p:par>
                        <p:par>
                          <p:cTn id="62" fill="hold">
                            <p:stCondLst>
                              <p:cond delay="2000"/>
                            </p:stCondLst>
                            <p:childTnLst>
                              <p:par>
                                <p:cTn id="63" presetID="22" presetClass="entr" presetSubtype="4"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500"/>
                                        <p:tgtEl>
                                          <p:spTgt spid="41"/>
                                        </p:tgtEl>
                                      </p:cBhvr>
                                    </p:animEffect>
                                  </p:childTnLst>
                                </p:cTn>
                              </p:par>
                            </p:childTnLst>
                          </p:cTn>
                        </p:par>
                        <p:par>
                          <p:cTn id="66" fill="hold">
                            <p:stCondLst>
                              <p:cond delay="2500"/>
                            </p:stCondLst>
                            <p:childTnLst>
                              <p:par>
                                <p:cTn id="67" presetID="22" presetClass="entr" presetSubtype="4" fill="hold" grpId="0"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down)">
                                      <p:cBhvr>
                                        <p:cTn id="69" dur="500"/>
                                        <p:tgtEl>
                                          <p:spTgt spid="42"/>
                                        </p:tgtEl>
                                      </p:cBhvr>
                                    </p:animEffect>
                                  </p:childTnLst>
                                </p:cTn>
                              </p:par>
                            </p:childTnLst>
                          </p:cTn>
                        </p:par>
                        <p:par>
                          <p:cTn id="70" fill="hold">
                            <p:stCondLst>
                              <p:cond delay="3000"/>
                            </p:stCondLst>
                            <p:childTnLst>
                              <p:par>
                                <p:cTn id="71" presetID="22" presetClass="entr" presetSubtype="4" fill="hold"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down)">
                                      <p:cBhvr>
                                        <p:cTn id="73" dur="500"/>
                                        <p:tgtEl>
                                          <p:spTgt spid="43"/>
                                        </p:tgtEl>
                                      </p:cBhvr>
                                    </p:animEffect>
                                  </p:childTnLst>
                                </p:cTn>
                              </p:par>
                            </p:childTnLst>
                          </p:cTn>
                        </p:par>
                        <p:par>
                          <p:cTn id="74" fill="hold">
                            <p:stCondLst>
                              <p:cond delay="3500"/>
                            </p:stCondLst>
                            <p:childTnLst>
                              <p:par>
                                <p:cTn id="75" presetID="22" presetClass="entr" presetSubtype="4" fill="hold" grpId="0" nodeType="after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down)">
                                      <p:cBhvr>
                                        <p:cTn id="77" dur="500"/>
                                        <p:tgtEl>
                                          <p:spTgt spid="44"/>
                                        </p:tgtEl>
                                      </p:cBhvr>
                                    </p:animEffect>
                                  </p:childTnLst>
                                </p:cTn>
                              </p:par>
                            </p:childTnLst>
                          </p:cTn>
                        </p:par>
                        <p:par>
                          <p:cTn id="78" fill="hold">
                            <p:stCondLst>
                              <p:cond delay="4000"/>
                            </p:stCondLst>
                            <p:childTnLst>
                              <p:par>
                                <p:cTn id="79" presetID="22" presetClass="entr" presetSubtype="4"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down)">
                                      <p:cBhvr>
                                        <p:cTn id="81" dur="500"/>
                                        <p:tgtEl>
                                          <p:spTgt spid="40"/>
                                        </p:tgtEl>
                                      </p:cBhvr>
                                    </p:animEffect>
                                  </p:childTnLst>
                                </p:cTn>
                              </p:par>
                            </p:childTnLst>
                          </p:cTn>
                        </p:par>
                        <p:par>
                          <p:cTn id="82" fill="hold">
                            <p:stCondLst>
                              <p:cond delay="4500"/>
                            </p:stCondLst>
                            <p:childTnLst>
                              <p:par>
                                <p:cTn id="83" presetID="22" presetClass="entr" presetSubtype="4" fill="hold"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down)">
                                      <p:cBhvr>
                                        <p:cTn id="85" dur="5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left)">
                                      <p:cBhvr>
                                        <p:cTn id="90" dur="500"/>
                                        <p:tgtEl>
                                          <p:spTgt spid="46"/>
                                        </p:tgtEl>
                                      </p:cBhvr>
                                    </p:animEffect>
                                  </p:childTnLst>
                                </p:cTn>
                              </p:par>
                              <p:par>
                                <p:cTn id="91" presetID="22" presetClass="entr" presetSubtype="8"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wipe(left)">
                                      <p:cBhvr>
                                        <p:cTn id="93" dur="500"/>
                                        <p:tgtEl>
                                          <p:spTgt spid="49"/>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wipe(left)">
                                      <p:cBhvr>
                                        <p:cTn id="97" dur="5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wipe(left)">
                                      <p:cBhvr>
                                        <p:cTn id="102" dur="500"/>
                                        <p:tgtEl>
                                          <p:spTgt spid="52"/>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wipe(left)">
                                      <p:cBhvr>
                                        <p:cTn id="106" dur="500"/>
                                        <p:tgtEl>
                                          <p:spTgt spid="58"/>
                                        </p:tgtEl>
                                      </p:cBhvr>
                                    </p:animEffect>
                                  </p:childTnLst>
                                </p:cTn>
                              </p:par>
                            </p:childTnLst>
                          </p:cTn>
                        </p:par>
                        <p:par>
                          <p:cTn id="107" fill="hold">
                            <p:stCondLst>
                              <p:cond delay="1000"/>
                            </p:stCondLst>
                            <p:childTnLst>
                              <p:par>
                                <p:cTn id="108" presetID="9" presetClass="entr" presetSubtype="0" fill="hold" grpId="0"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31" grpId="0"/>
      <p:bldP spid="33" grpId="0"/>
      <p:bldP spid="35" grpId="0"/>
      <p:bldP spid="37" grpId="0"/>
      <p:bldP spid="38" grpId="0"/>
      <p:bldP spid="40" grpId="0"/>
      <p:bldP spid="42" grpId="0"/>
      <p:bldP spid="44" grpId="0"/>
      <p:bldP spid="45" grpId="0"/>
      <p:bldP spid="58" grpId="0"/>
      <p:bldP spid="6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E44F2-DD86-DD26-A803-AD1012DBD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68074-F88F-1819-0CF6-B81A6E896C77}"/>
              </a:ext>
            </a:extLst>
          </p:cNvPr>
          <p:cNvSpPr>
            <a:spLocks noGrp="1"/>
          </p:cNvSpPr>
          <p:nvPr>
            <p:ph type="ctrTitle"/>
          </p:nvPr>
        </p:nvSpPr>
        <p:spPr/>
        <p:txBody>
          <a:bodyPr/>
          <a:lstStyle/>
          <a:p>
            <a:r>
              <a:rPr lang="en-US" dirty="0"/>
              <a:t>Ragtime Syncopation</a:t>
            </a:r>
            <a:br>
              <a:rPr lang="en-US" dirty="0"/>
            </a:br>
            <a:r>
              <a:rPr lang="en-US" dirty="0"/>
              <a:t>Part 2</a:t>
            </a:r>
          </a:p>
        </p:txBody>
      </p:sp>
      <p:sp>
        <p:nvSpPr>
          <p:cNvPr id="3" name="Subtitle 2">
            <a:extLst>
              <a:ext uri="{FF2B5EF4-FFF2-40B4-BE49-F238E27FC236}">
                <a16:creationId xmlns:a16="http://schemas.microsoft.com/office/drawing/2014/main" id="{6792BB47-2E26-703D-074E-F8760F51E2A5}"/>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781CE835-E21A-3966-55BA-D9659CBE93F4}"/>
              </a:ext>
            </a:extLst>
          </p:cNvPr>
          <p:cNvSpPr>
            <a:spLocks noGrp="1"/>
          </p:cNvSpPr>
          <p:nvPr>
            <p:ph type="dt" sz="half" idx="10"/>
          </p:nvPr>
        </p:nvSpPr>
        <p:spPr>
          <a:xfrm>
            <a:off x="214009" y="4869656"/>
            <a:ext cx="2189653" cy="273844"/>
          </a:xfrm>
        </p:spPr>
        <p:txBody>
          <a:bodyPr/>
          <a:lstStyle/>
          <a:p>
            <a:r>
              <a:rPr lang="en-US"/>
              <a:t>Mathemusical Encounters in Singapore</a:t>
            </a:r>
            <a:endParaRPr lang="en-US" dirty="0"/>
          </a:p>
        </p:txBody>
      </p:sp>
      <p:sp>
        <p:nvSpPr>
          <p:cNvPr id="5" name="Footer Placeholder 4">
            <a:extLst>
              <a:ext uri="{FF2B5EF4-FFF2-40B4-BE49-F238E27FC236}">
                <a16:creationId xmlns:a16="http://schemas.microsoft.com/office/drawing/2014/main" id="{661EE346-6641-5516-B319-DBC8D92DFBA2}"/>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0FA8303A-02ED-B6A7-913A-BEF1434D7A45}"/>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36</a:t>
            </a:fld>
            <a:endParaRPr lang="en-US" dirty="0">
              <a:latin typeface="Calisto MT" panose="02040603050505030304" pitchFamily="18" charset="77"/>
            </a:endParaRPr>
          </a:p>
        </p:txBody>
      </p:sp>
    </p:spTree>
    <p:extLst>
      <p:ext uri="{BB962C8B-B14F-4D97-AF65-F5344CB8AC3E}">
        <p14:creationId xmlns:p14="http://schemas.microsoft.com/office/powerpoint/2010/main" val="2334086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C5150-ED81-FC65-2A32-01449DCDA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4009A-1A4A-4954-A4B6-775D83D24642}"/>
              </a:ext>
            </a:extLst>
          </p:cNvPr>
          <p:cNvSpPr>
            <a:spLocks noGrp="1"/>
          </p:cNvSpPr>
          <p:nvPr>
            <p:ph type="title"/>
          </p:nvPr>
        </p:nvSpPr>
        <p:spPr/>
        <p:txBody>
          <a:bodyPr/>
          <a:lstStyle/>
          <a:p>
            <a:r>
              <a:rPr lang="en-US" dirty="0"/>
              <a:t>Ragtime Syncopation</a:t>
            </a:r>
          </a:p>
        </p:txBody>
      </p:sp>
      <p:sp>
        <p:nvSpPr>
          <p:cNvPr id="3" name="Content Placeholder 2">
            <a:extLst>
              <a:ext uri="{FF2B5EF4-FFF2-40B4-BE49-F238E27FC236}">
                <a16:creationId xmlns:a16="http://schemas.microsoft.com/office/drawing/2014/main" id="{4475D8CF-04AA-5485-2442-0A97B0195533}"/>
              </a:ext>
            </a:extLst>
          </p:cNvPr>
          <p:cNvSpPr>
            <a:spLocks noGrp="1"/>
          </p:cNvSpPr>
          <p:nvPr>
            <p:ph idx="1"/>
          </p:nvPr>
        </p:nvSpPr>
        <p:spPr>
          <a:xfrm>
            <a:off x="602566" y="508312"/>
            <a:ext cx="7886700" cy="516662"/>
          </a:xfrm>
        </p:spPr>
        <p:txBody>
          <a:bodyPr/>
          <a:lstStyle/>
          <a:p>
            <a:r>
              <a:rPr lang="en-US" dirty="0"/>
              <a:t>Phases: circular averages and standard deviations</a:t>
            </a:r>
          </a:p>
        </p:txBody>
      </p:sp>
      <p:sp>
        <p:nvSpPr>
          <p:cNvPr id="4" name="Date Placeholder 3">
            <a:extLst>
              <a:ext uri="{FF2B5EF4-FFF2-40B4-BE49-F238E27FC236}">
                <a16:creationId xmlns:a16="http://schemas.microsoft.com/office/drawing/2014/main" id="{2BBD90AA-AA4D-AAE4-56D4-18942543ACCE}"/>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A95314D1-98AD-A298-914F-F0E26C74C24B}"/>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E47D7B65-28DE-A046-F348-144C7CDF87D7}"/>
              </a:ext>
            </a:extLst>
          </p:cNvPr>
          <p:cNvSpPr>
            <a:spLocks noGrp="1"/>
          </p:cNvSpPr>
          <p:nvPr>
            <p:ph type="sldNum" sz="quarter" idx="12"/>
          </p:nvPr>
        </p:nvSpPr>
        <p:spPr/>
        <p:txBody>
          <a:bodyPr/>
          <a:lstStyle/>
          <a:p>
            <a:r>
              <a:rPr lang="en-US" dirty="0">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37</a:t>
            </a:fld>
            <a:endParaRPr lang="en-US" dirty="0">
              <a:latin typeface="Calisto MT" panose="02040603050505030304" pitchFamily="18" charset="77"/>
            </a:endParaRPr>
          </a:p>
        </p:txBody>
      </p:sp>
      <p:sp>
        <p:nvSpPr>
          <p:cNvPr id="9" name="Rectangle 8">
            <a:extLst>
              <a:ext uri="{FF2B5EF4-FFF2-40B4-BE49-F238E27FC236}">
                <a16:creationId xmlns:a16="http://schemas.microsoft.com/office/drawing/2014/main" id="{FEADA3F5-BA7D-643B-FA19-40BE0EE94E9B}"/>
              </a:ext>
            </a:extLst>
          </p:cNvPr>
          <p:cNvSpPr/>
          <p:nvPr/>
        </p:nvSpPr>
        <p:spPr>
          <a:xfrm>
            <a:off x="251460" y="979254"/>
            <a:ext cx="8778240" cy="33146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1E93252-8B9A-7923-DB11-DF26B876F286}"/>
              </a:ext>
            </a:extLst>
          </p:cNvPr>
          <p:cNvPicPr>
            <a:picLocks noChangeAspect="1"/>
          </p:cNvPicPr>
          <p:nvPr/>
        </p:nvPicPr>
        <p:blipFill>
          <a:blip r:embed="rId2"/>
          <a:stretch>
            <a:fillRect/>
          </a:stretch>
        </p:blipFill>
        <p:spPr>
          <a:xfrm>
            <a:off x="251459" y="948958"/>
            <a:ext cx="8653382" cy="3314696"/>
          </a:xfrm>
          <a:prstGeom prst="rect">
            <a:avLst/>
          </a:prstGeom>
        </p:spPr>
      </p:pic>
      <p:cxnSp>
        <p:nvCxnSpPr>
          <p:cNvPr id="11" name="Straight Arrow Connector 10">
            <a:extLst>
              <a:ext uri="{FF2B5EF4-FFF2-40B4-BE49-F238E27FC236}">
                <a16:creationId xmlns:a16="http://schemas.microsoft.com/office/drawing/2014/main" id="{C25CD57F-058A-6C50-683F-8B906B67AE09}"/>
              </a:ext>
            </a:extLst>
          </p:cNvPr>
          <p:cNvCxnSpPr>
            <a:cxnSpLocks/>
          </p:cNvCxnSpPr>
          <p:nvPr/>
        </p:nvCxnSpPr>
        <p:spPr>
          <a:xfrm>
            <a:off x="2646050" y="4098555"/>
            <a:ext cx="0" cy="330199"/>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1D877F7-2A5C-D852-30EF-2E8AC451C982}"/>
              </a:ext>
            </a:extLst>
          </p:cNvPr>
          <p:cNvCxnSpPr>
            <a:cxnSpLocks/>
          </p:cNvCxnSpPr>
          <p:nvPr/>
        </p:nvCxnSpPr>
        <p:spPr>
          <a:xfrm>
            <a:off x="4634236" y="4113134"/>
            <a:ext cx="0" cy="330199"/>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AE759916-8089-18D1-83C1-A48B1D340252}"/>
              </a:ext>
            </a:extLst>
          </p:cNvPr>
          <p:cNvCxnSpPr>
            <a:cxnSpLocks/>
          </p:cNvCxnSpPr>
          <p:nvPr/>
        </p:nvCxnSpPr>
        <p:spPr>
          <a:xfrm>
            <a:off x="6619034" y="4113133"/>
            <a:ext cx="0" cy="330199"/>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B62C0FF1-1309-993E-2121-D9DF9FB242D4}"/>
              </a:ext>
            </a:extLst>
          </p:cNvPr>
          <p:cNvCxnSpPr>
            <a:cxnSpLocks/>
          </p:cNvCxnSpPr>
          <p:nvPr/>
        </p:nvCxnSpPr>
        <p:spPr>
          <a:xfrm>
            <a:off x="8651678" y="4139273"/>
            <a:ext cx="0" cy="296597"/>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3E5455AB-4C1E-C156-F504-315B9734684C}"/>
              </a:ext>
            </a:extLst>
          </p:cNvPr>
          <p:cNvSpPr/>
          <p:nvPr/>
        </p:nvSpPr>
        <p:spPr>
          <a:xfrm>
            <a:off x="2948266" y="1949357"/>
            <a:ext cx="1441228" cy="6872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F08902D-CA62-132E-105B-4FDF8526F1C7}"/>
              </a:ext>
            </a:extLst>
          </p:cNvPr>
          <p:cNvSpPr txBox="1"/>
          <p:nvPr/>
        </p:nvSpPr>
        <p:spPr>
          <a:xfrm>
            <a:off x="2155479" y="4381989"/>
            <a:ext cx="1029256" cy="369332"/>
          </a:xfrm>
          <a:prstGeom prst="rect">
            <a:avLst/>
          </a:prstGeom>
          <a:noFill/>
        </p:spPr>
        <p:txBody>
          <a:bodyPr wrap="none" rtlCol="0">
            <a:spAutoFit/>
          </a:bodyPr>
          <a:lstStyle/>
          <a:p>
            <a:r>
              <a:rPr lang="en-US" dirty="0"/>
              <a:t>Measure</a:t>
            </a:r>
          </a:p>
        </p:txBody>
      </p:sp>
      <p:sp>
        <p:nvSpPr>
          <p:cNvPr id="32" name="TextBox 31">
            <a:extLst>
              <a:ext uri="{FF2B5EF4-FFF2-40B4-BE49-F238E27FC236}">
                <a16:creationId xmlns:a16="http://schemas.microsoft.com/office/drawing/2014/main" id="{47859149-41EF-7E69-50DF-3C4DE9B47BC1}"/>
              </a:ext>
            </a:extLst>
          </p:cNvPr>
          <p:cNvSpPr txBox="1"/>
          <p:nvPr/>
        </p:nvSpPr>
        <p:spPr>
          <a:xfrm>
            <a:off x="6154836" y="4377002"/>
            <a:ext cx="928396" cy="369332"/>
          </a:xfrm>
          <a:prstGeom prst="rect">
            <a:avLst/>
          </a:prstGeom>
          <a:noFill/>
        </p:spPr>
        <p:txBody>
          <a:bodyPr wrap="none" rtlCol="0">
            <a:spAutoFit/>
          </a:bodyPr>
          <a:lstStyle/>
          <a:p>
            <a:r>
              <a:rPr lang="en-US" dirty="0"/>
              <a:t>Tresillo</a:t>
            </a:r>
          </a:p>
        </p:txBody>
      </p:sp>
      <p:sp>
        <p:nvSpPr>
          <p:cNvPr id="39" name="TextBox 38">
            <a:extLst>
              <a:ext uri="{FF2B5EF4-FFF2-40B4-BE49-F238E27FC236}">
                <a16:creationId xmlns:a16="http://schemas.microsoft.com/office/drawing/2014/main" id="{425B7243-4106-FBBC-92E0-65B9D738F67F}"/>
              </a:ext>
            </a:extLst>
          </p:cNvPr>
          <p:cNvSpPr txBox="1"/>
          <p:nvPr/>
        </p:nvSpPr>
        <p:spPr>
          <a:xfrm>
            <a:off x="4319887" y="4377002"/>
            <a:ext cx="628698" cy="369332"/>
          </a:xfrm>
          <a:prstGeom prst="rect">
            <a:avLst/>
          </a:prstGeom>
          <a:noFill/>
        </p:spPr>
        <p:txBody>
          <a:bodyPr wrap="none" rtlCol="0">
            <a:spAutoFit/>
          </a:bodyPr>
          <a:lstStyle/>
          <a:p>
            <a:r>
              <a:rPr lang="en-US" dirty="0"/>
              <a:t>Beat</a:t>
            </a:r>
          </a:p>
        </p:txBody>
      </p:sp>
      <p:sp>
        <p:nvSpPr>
          <p:cNvPr id="41" name="TextBox 40">
            <a:extLst>
              <a:ext uri="{FF2B5EF4-FFF2-40B4-BE49-F238E27FC236}">
                <a16:creationId xmlns:a16="http://schemas.microsoft.com/office/drawing/2014/main" id="{DDC86A7D-67B6-D080-D124-F84738BC7861}"/>
              </a:ext>
            </a:extLst>
          </p:cNvPr>
          <p:cNvSpPr txBox="1"/>
          <p:nvPr/>
        </p:nvSpPr>
        <p:spPr>
          <a:xfrm>
            <a:off x="8099751" y="4386977"/>
            <a:ext cx="1008161" cy="369332"/>
          </a:xfrm>
          <a:prstGeom prst="rect">
            <a:avLst/>
          </a:prstGeom>
          <a:noFill/>
        </p:spPr>
        <p:txBody>
          <a:bodyPr wrap="none" rtlCol="0">
            <a:spAutoFit/>
          </a:bodyPr>
          <a:lstStyle/>
          <a:p>
            <a:r>
              <a:rPr lang="en-US" dirty="0"/>
              <a:t>8th note</a:t>
            </a:r>
          </a:p>
        </p:txBody>
      </p:sp>
      <p:sp>
        <p:nvSpPr>
          <p:cNvPr id="10" name="TextBox 9">
            <a:extLst>
              <a:ext uri="{FF2B5EF4-FFF2-40B4-BE49-F238E27FC236}">
                <a16:creationId xmlns:a16="http://schemas.microsoft.com/office/drawing/2014/main" id="{98E4C089-8549-7481-D1FE-C676A92C1D23}"/>
              </a:ext>
            </a:extLst>
          </p:cNvPr>
          <p:cNvSpPr txBox="1"/>
          <p:nvPr/>
        </p:nvSpPr>
        <p:spPr>
          <a:xfrm>
            <a:off x="2948268" y="1951816"/>
            <a:ext cx="1775012" cy="461665"/>
          </a:xfrm>
          <a:prstGeom prst="rect">
            <a:avLst/>
          </a:prstGeom>
          <a:noFill/>
        </p:spPr>
        <p:txBody>
          <a:bodyPr wrap="square">
            <a:spAutoFit/>
          </a:bodyPr>
          <a:lstStyle/>
          <a:p>
            <a:r>
              <a:rPr lang="en-US" sz="2400" i="1" dirty="0"/>
              <a:t>f</a:t>
            </a:r>
            <a:r>
              <a:rPr lang="en-US" sz="2400" baseline="-25000" dirty="0"/>
              <a:t>1</a:t>
            </a:r>
            <a:r>
              <a:rPr lang="en-US" sz="2400" dirty="0"/>
              <a:t> </a:t>
            </a:r>
            <a:r>
              <a:rPr lang="en-US" dirty="0"/>
              <a:t>✕</a:t>
            </a:r>
            <a:r>
              <a:rPr lang="en-US" sz="2400" dirty="0"/>
              <a:t> </a:t>
            </a:r>
            <a:r>
              <a:rPr lang="en-US" sz="2400" i="1" dirty="0"/>
              <a:t>f</a:t>
            </a:r>
            <a:r>
              <a:rPr lang="en-US" sz="2400" baseline="-25000" dirty="0"/>
              <a:t>1</a:t>
            </a:r>
            <a:r>
              <a:rPr lang="en-US" sz="2400" dirty="0"/>
              <a:t> </a:t>
            </a:r>
            <a:r>
              <a:rPr lang="en-US" dirty="0"/>
              <a:t>✕</a:t>
            </a:r>
            <a:r>
              <a:rPr lang="en-US" sz="2400" dirty="0"/>
              <a:t> </a:t>
            </a:r>
            <a:r>
              <a:rPr lang="en-US" sz="2400" i="1" spc="-2400" dirty="0"/>
              <a:t>f</a:t>
            </a:r>
            <a:r>
              <a:rPr lang="en-US" sz="2400" spc="-1200" baseline="75000" dirty="0"/>
              <a:t>—</a:t>
            </a:r>
            <a:r>
              <a:rPr lang="en-US" sz="2400" spc="-1200" baseline="-25000" dirty="0"/>
              <a:t>2</a:t>
            </a:r>
            <a:endParaRPr lang="en-US" sz="2400" dirty="0"/>
          </a:p>
        </p:txBody>
      </p:sp>
      <p:cxnSp>
        <p:nvCxnSpPr>
          <p:cNvPr id="12" name="Straight Arrow Connector 11">
            <a:extLst>
              <a:ext uri="{FF2B5EF4-FFF2-40B4-BE49-F238E27FC236}">
                <a16:creationId xmlns:a16="http://schemas.microsoft.com/office/drawing/2014/main" id="{E8C1B1C6-A119-33A1-3597-6B2E20DE954B}"/>
              </a:ext>
            </a:extLst>
          </p:cNvPr>
          <p:cNvCxnSpPr>
            <a:cxnSpLocks/>
          </p:cNvCxnSpPr>
          <p:nvPr/>
        </p:nvCxnSpPr>
        <p:spPr>
          <a:xfrm flipH="1">
            <a:off x="2786778" y="2636602"/>
            <a:ext cx="322980" cy="255361"/>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D863EE4-72E9-7165-27B8-4F15D0B7329C}"/>
              </a:ext>
            </a:extLst>
          </p:cNvPr>
          <p:cNvCxnSpPr>
            <a:cxnSpLocks/>
          </p:cNvCxnSpPr>
          <p:nvPr/>
        </p:nvCxnSpPr>
        <p:spPr>
          <a:xfrm flipV="1">
            <a:off x="4142935" y="1664652"/>
            <a:ext cx="348383" cy="284705"/>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4C3C9CE-8868-F356-BFB9-C68CA61E3EB7}"/>
              </a:ext>
            </a:extLst>
          </p:cNvPr>
          <p:cNvSpPr txBox="1"/>
          <p:nvPr/>
        </p:nvSpPr>
        <p:spPr>
          <a:xfrm>
            <a:off x="2948267" y="2283173"/>
            <a:ext cx="1441228" cy="369332"/>
          </a:xfrm>
          <a:prstGeom prst="rect">
            <a:avLst/>
          </a:prstGeom>
          <a:noFill/>
        </p:spPr>
        <p:txBody>
          <a:bodyPr wrap="none" rtlCol="0">
            <a:spAutoFit/>
          </a:bodyPr>
          <a:lstStyle/>
          <a:p>
            <a:r>
              <a:rPr lang="en-US" dirty="0"/>
              <a:t>anticoherent</a:t>
            </a:r>
          </a:p>
        </p:txBody>
      </p:sp>
      <p:sp>
        <p:nvSpPr>
          <p:cNvPr id="21" name="Rectangle 20">
            <a:extLst>
              <a:ext uri="{FF2B5EF4-FFF2-40B4-BE49-F238E27FC236}">
                <a16:creationId xmlns:a16="http://schemas.microsoft.com/office/drawing/2014/main" id="{84E7CB73-EA69-C2C8-47E2-6A6F8C27A427}"/>
              </a:ext>
            </a:extLst>
          </p:cNvPr>
          <p:cNvSpPr/>
          <p:nvPr/>
        </p:nvSpPr>
        <p:spPr>
          <a:xfrm>
            <a:off x="5005942" y="1957068"/>
            <a:ext cx="1441228" cy="6872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30FFA9-4AB3-7603-14F0-88F40ABA8935}"/>
              </a:ext>
            </a:extLst>
          </p:cNvPr>
          <p:cNvSpPr txBox="1"/>
          <p:nvPr/>
        </p:nvSpPr>
        <p:spPr>
          <a:xfrm>
            <a:off x="5005942" y="2283173"/>
            <a:ext cx="1441228" cy="369332"/>
          </a:xfrm>
          <a:prstGeom prst="rect">
            <a:avLst/>
          </a:prstGeom>
          <a:noFill/>
        </p:spPr>
        <p:txBody>
          <a:bodyPr wrap="none" rtlCol="0">
            <a:spAutoFit/>
          </a:bodyPr>
          <a:lstStyle/>
          <a:p>
            <a:r>
              <a:rPr lang="en-US" dirty="0"/>
              <a:t>anticoherent</a:t>
            </a:r>
          </a:p>
        </p:txBody>
      </p:sp>
      <p:cxnSp>
        <p:nvCxnSpPr>
          <p:cNvPr id="23" name="Straight Arrow Connector 22">
            <a:extLst>
              <a:ext uri="{FF2B5EF4-FFF2-40B4-BE49-F238E27FC236}">
                <a16:creationId xmlns:a16="http://schemas.microsoft.com/office/drawing/2014/main" id="{17C510F6-8193-06B1-E0A6-170E8D5E7BCE}"/>
              </a:ext>
            </a:extLst>
          </p:cNvPr>
          <p:cNvCxnSpPr>
            <a:cxnSpLocks/>
          </p:cNvCxnSpPr>
          <p:nvPr/>
        </p:nvCxnSpPr>
        <p:spPr>
          <a:xfrm flipH="1" flipV="1">
            <a:off x="4847702" y="1664652"/>
            <a:ext cx="345083" cy="274898"/>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170179-6C61-5581-7B3E-00BC775A33C6}"/>
              </a:ext>
            </a:extLst>
          </p:cNvPr>
          <p:cNvCxnSpPr>
            <a:cxnSpLocks/>
          </p:cNvCxnSpPr>
          <p:nvPr/>
        </p:nvCxnSpPr>
        <p:spPr>
          <a:xfrm>
            <a:off x="6143823" y="2652505"/>
            <a:ext cx="374423" cy="239458"/>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D24AA327-0A00-8156-0A04-184EB86A1CB7}"/>
              </a:ext>
            </a:extLst>
          </p:cNvPr>
          <p:cNvSpPr txBox="1"/>
          <p:nvPr/>
        </p:nvSpPr>
        <p:spPr>
          <a:xfrm>
            <a:off x="5020243" y="1946978"/>
            <a:ext cx="1775012" cy="461665"/>
          </a:xfrm>
          <a:prstGeom prst="rect">
            <a:avLst/>
          </a:prstGeom>
          <a:noFill/>
        </p:spPr>
        <p:txBody>
          <a:bodyPr wrap="square">
            <a:spAutoFit/>
          </a:bodyPr>
          <a:lstStyle/>
          <a:p>
            <a:r>
              <a:rPr lang="en-US" sz="2400" i="1" dirty="0"/>
              <a:t>f</a:t>
            </a:r>
            <a:r>
              <a:rPr lang="en-US" sz="2400" baseline="-25000" dirty="0"/>
              <a:t>2</a:t>
            </a:r>
            <a:r>
              <a:rPr lang="en-US" sz="2400" dirty="0"/>
              <a:t> </a:t>
            </a:r>
            <a:r>
              <a:rPr lang="en-US" dirty="0"/>
              <a:t>✕</a:t>
            </a:r>
            <a:r>
              <a:rPr lang="en-US" sz="2400" dirty="0"/>
              <a:t> </a:t>
            </a:r>
            <a:r>
              <a:rPr lang="en-US" sz="2400" i="1" dirty="0"/>
              <a:t>f</a:t>
            </a:r>
            <a:r>
              <a:rPr lang="en-US" sz="2400" baseline="-25000" dirty="0"/>
              <a:t>3</a:t>
            </a:r>
            <a:r>
              <a:rPr lang="en-US" sz="2400" dirty="0"/>
              <a:t> </a:t>
            </a:r>
            <a:r>
              <a:rPr lang="en-US" dirty="0"/>
              <a:t>✕</a:t>
            </a:r>
            <a:r>
              <a:rPr lang="en-US" sz="2400" dirty="0"/>
              <a:t> </a:t>
            </a:r>
            <a:r>
              <a:rPr lang="en-US" sz="2400" i="1" spc="-2400" dirty="0"/>
              <a:t>f</a:t>
            </a:r>
            <a:r>
              <a:rPr lang="en-US" sz="2400" i="1" spc="-1200" baseline="75000" dirty="0"/>
              <a:t>—</a:t>
            </a:r>
            <a:r>
              <a:rPr lang="en-US" sz="2400" spc="-1200" baseline="-25000" dirty="0"/>
              <a:t>5</a:t>
            </a:r>
            <a:r>
              <a:rPr lang="en-US" sz="2400" dirty="0"/>
              <a:t> </a:t>
            </a:r>
          </a:p>
        </p:txBody>
      </p:sp>
    </p:spTree>
    <p:extLst>
      <p:ext uri="{BB962C8B-B14F-4D97-AF65-F5344CB8AC3E}">
        <p14:creationId xmlns:p14="http://schemas.microsoft.com/office/powerpoint/2010/main" val="1958068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5A63C-5284-81E0-2C7C-D008CCCE7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EE89A-150C-842F-BFC7-CC219276CD9E}"/>
              </a:ext>
            </a:extLst>
          </p:cNvPr>
          <p:cNvSpPr>
            <a:spLocks noGrp="1"/>
          </p:cNvSpPr>
          <p:nvPr>
            <p:ph type="title"/>
          </p:nvPr>
        </p:nvSpPr>
        <p:spPr/>
        <p:txBody>
          <a:bodyPr/>
          <a:lstStyle/>
          <a:p>
            <a:r>
              <a:rPr lang="en-US" dirty="0"/>
              <a:t>Ragtime Syncopation</a:t>
            </a:r>
          </a:p>
        </p:txBody>
      </p:sp>
      <p:sp>
        <p:nvSpPr>
          <p:cNvPr id="3" name="Content Placeholder 2">
            <a:extLst>
              <a:ext uri="{FF2B5EF4-FFF2-40B4-BE49-F238E27FC236}">
                <a16:creationId xmlns:a16="http://schemas.microsoft.com/office/drawing/2014/main" id="{24C220D8-0E4C-8C7D-6F31-82E5E4F9CC40}"/>
              </a:ext>
            </a:extLst>
          </p:cNvPr>
          <p:cNvSpPr>
            <a:spLocks noGrp="1"/>
          </p:cNvSpPr>
          <p:nvPr>
            <p:ph idx="1"/>
          </p:nvPr>
        </p:nvSpPr>
        <p:spPr>
          <a:xfrm>
            <a:off x="628650" y="486032"/>
            <a:ext cx="7886700" cy="378940"/>
          </a:xfrm>
        </p:spPr>
        <p:txBody>
          <a:bodyPr>
            <a:normAutofit fontScale="92500"/>
          </a:bodyPr>
          <a:lstStyle/>
          <a:p>
            <a:pPr marL="0" indent="0" algn="ctr">
              <a:buNone/>
            </a:pPr>
            <a:r>
              <a:rPr lang="en-US" dirty="0"/>
              <a:t>Second strain from Joplin’s “Weeping Willow Rag,” phrases 1 and 2</a:t>
            </a:r>
          </a:p>
        </p:txBody>
      </p:sp>
      <p:sp>
        <p:nvSpPr>
          <p:cNvPr id="4" name="Date Placeholder 3">
            <a:extLst>
              <a:ext uri="{FF2B5EF4-FFF2-40B4-BE49-F238E27FC236}">
                <a16:creationId xmlns:a16="http://schemas.microsoft.com/office/drawing/2014/main" id="{A99E3A28-9E8D-14B2-609C-CB8EC2A78546}"/>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80275AE6-4C4D-9EFA-BA58-CD8073E0CB1C}"/>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76DCDF4A-B1DA-AFE6-B4E3-441F18D50535}"/>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38</a:t>
            </a:fld>
            <a:endParaRPr lang="en-US" dirty="0">
              <a:latin typeface="Calisto MT" panose="02040603050505030304" pitchFamily="18" charset="77"/>
            </a:endParaRPr>
          </a:p>
        </p:txBody>
      </p:sp>
      <p:pic>
        <p:nvPicPr>
          <p:cNvPr id="8" name="Picture 7">
            <a:extLst>
              <a:ext uri="{FF2B5EF4-FFF2-40B4-BE49-F238E27FC236}">
                <a16:creationId xmlns:a16="http://schemas.microsoft.com/office/drawing/2014/main" id="{8F5FB1A4-29F4-D555-E26D-E9DDE8037330}"/>
              </a:ext>
            </a:extLst>
          </p:cNvPr>
          <p:cNvPicPr>
            <a:picLocks noChangeAspect="1"/>
          </p:cNvPicPr>
          <p:nvPr/>
        </p:nvPicPr>
        <p:blipFill>
          <a:blip r:embed="rId5"/>
          <a:stretch>
            <a:fillRect/>
          </a:stretch>
        </p:blipFill>
        <p:spPr>
          <a:xfrm>
            <a:off x="3361" y="815518"/>
            <a:ext cx="8066125" cy="881173"/>
          </a:xfrm>
          <a:prstGeom prst="rect">
            <a:avLst/>
          </a:prstGeom>
        </p:spPr>
      </p:pic>
      <p:pic>
        <p:nvPicPr>
          <p:cNvPr id="16" name="Picture 15">
            <a:extLst>
              <a:ext uri="{FF2B5EF4-FFF2-40B4-BE49-F238E27FC236}">
                <a16:creationId xmlns:a16="http://schemas.microsoft.com/office/drawing/2014/main" id="{10DEB661-D3FD-BF32-CC7C-1FA51D8819AD}"/>
              </a:ext>
            </a:extLst>
          </p:cNvPr>
          <p:cNvPicPr>
            <a:picLocks noChangeAspect="1"/>
          </p:cNvPicPr>
          <p:nvPr/>
        </p:nvPicPr>
        <p:blipFill>
          <a:blip r:embed="rId6"/>
          <a:stretch>
            <a:fillRect/>
          </a:stretch>
        </p:blipFill>
        <p:spPr>
          <a:xfrm>
            <a:off x="714562" y="1535416"/>
            <a:ext cx="7188200" cy="1143000"/>
          </a:xfrm>
          <a:prstGeom prst="rect">
            <a:avLst/>
          </a:prstGeom>
        </p:spPr>
      </p:pic>
      <p:pic>
        <p:nvPicPr>
          <p:cNvPr id="43" name="Picture 42">
            <a:extLst>
              <a:ext uri="{FF2B5EF4-FFF2-40B4-BE49-F238E27FC236}">
                <a16:creationId xmlns:a16="http://schemas.microsoft.com/office/drawing/2014/main" id="{D7EB6639-C96D-22D6-4CB5-1984689277F6}"/>
              </a:ext>
            </a:extLst>
          </p:cNvPr>
          <p:cNvPicPr>
            <a:picLocks noChangeAspect="1"/>
          </p:cNvPicPr>
          <p:nvPr/>
        </p:nvPicPr>
        <p:blipFill>
          <a:blip r:embed="rId7"/>
          <a:stretch>
            <a:fillRect/>
          </a:stretch>
        </p:blipFill>
        <p:spPr>
          <a:xfrm>
            <a:off x="346262" y="2933795"/>
            <a:ext cx="7556500" cy="774700"/>
          </a:xfrm>
          <a:prstGeom prst="rect">
            <a:avLst/>
          </a:prstGeom>
        </p:spPr>
      </p:pic>
      <p:pic>
        <p:nvPicPr>
          <p:cNvPr id="18" name="Picture 17">
            <a:extLst>
              <a:ext uri="{FF2B5EF4-FFF2-40B4-BE49-F238E27FC236}">
                <a16:creationId xmlns:a16="http://schemas.microsoft.com/office/drawing/2014/main" id="{323C7626-16CE-8EE0-1C25-4D9D382CAC64}"/>
              </a:ext>
            </a:extLst>
          </p:cNvPr>
          <p:cNvPicPr>
            <a:picLocks noChangeAspect="1"/>
          </p:cNvPicPr>
          <p:nvPr/>
        </p:nvPicPr>
        <p:blipFill>
          <a:blip r:embed="rId8"/>
          <a:stretch>
            <a:fillRect/>
          </a:stretch>
        </p:blipFill>
        <p:spPr>
          <a:xfrm>
            <a:off x="665135" y="2003701"/>
            <a:ext cx="7188200" cy="1143000"/>
          </a:xfrm>
          <a:prstGeom prst="rect">
            <a:avLst/>
          </a:prstGeom>
        </p:spPr>
      </p:pic>
      <p:pic>
        <p:nvPicPr>
          <p:cNvPr id="19" name="Picture 18">
            <a:extLst>
              <a:ext uri="{FF2B5EF4-FFF2-40B4-BE49-F238E27FC236}">
                <a16:creationId xmlns:a16="http://schemas.microsoft.com/office/drawing/2014/main" id="{5520BCAC-40BE-3604-C872-907671284D97}"/>
              </a:ext>
            </a:extLst>
          </p:cNvPr>
          <p:cNvPicPr>
            <a:picLocks noChangeAspect="1"/>
          </p:cNvPicPr>
          <p:nvPr/>
        </p:nvPicPr>
        <p:blipFill>
          <a:blip r:embed="rId9"/>
          <a:stretch>
            <a:fillRect/>
          </a:stretch>
        </p:blipFill>
        <p:spPr>
          <a:xfrm>
            <a:off x="790900" y="4091186"/>
            <a:ext cx="7302500" cy="1143000"/>
          </a:xfrm>
          <a:prstGeom prst="rect">
            <a:avLst/>
          </a:prstGeom>
        </p:spPr>
      </p:pic>
      <p:pic>
        <p:nvPicPr>
          <p:cNvPr id="20" name="Picture 19">
            <a:extLst>
              <a:ext uri="{FF2B5EF4-FFF2-40B4-BE49-F238E27FC236}">
                <a16:creationId xmlns:a16="http://schemas.microsoft.com/office/drawing/2014/main" id="{9E6B9D4B-C6D7-B0A5-9800-9CD9723BED48}"/>
              </a:ext>
            </a:extLst>
          </p:cNvPr>
          <p:cNvPicPr>
            <a:picLocks noChangeAspect="1"/>
          </p:cNvPicPr>
          <p:nvPr/>
        </p:nvPicPr>
        <p:blipFill>
          <a:blip r:embed="rId10"/>
          <a:stretch>
            <a:fillRect/>
          </a:stretch>
        </p:blipFill>
        <p:spPr>
          <a:xfrm>
            <a:off x="751747" y="3574056"/>
            <a:ext cx="7302500" cy="1143000"/>
          </a:xfrm>
          <a:prstGeom prst="rect">
            <a:avLst/>
          </a:prstGeom>
        </p:spPr>
      </p:pic>
      <p:cxnSp>
        <p:nvCxnSpPr>
          <p:cNvPr id="21" name="Straight Arrow Connector 20">
            <a:extLst>
              <a:ext uri="{FF2B5EF4-FFF2-40B4-BE49-F238E27FC236}">
                <a16:creationId xmlns:a16="http://schemas.microsoft.com/office/drawing/2014/main" id="{32AEE199-0F97-F55F-37F7-FD92FCDFD8FC}"/>
              </a:ext>
            </a:extLst>
          </p:cNvPr>
          <p:cNvCxnSpPr>
            <a:cxnSpLocks/>
          </p:cNvCxnSpPr>
          <p:nvPr/>
        </p:nvCxnSpPr>
        <p:spPr>
          <a:xfrm flipV="1">
            <a:off x="2266836" y="1945950"/>
            <a:ext cx="35029" cy="732466"/>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B6D10F0-E100-8E85-F3AE-47205C29DB65}"/>
              </a:ext>
            </a:extLst>
          </p:cNvPr>
          <p:cNvCxnSpPr>
            <a:cxnSpLocks/>
          </p:cNvCxnSpPr>
          <p:nvPr/>
        </p:nvCxnSpPr>
        <p:spPr>
          <a:xfrm flipV="1">
            <a:off x="3989549" y="1945711"/>
            <a:ext cx="35029" cy="732466"/>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75EB730-27CE-CFBF-2FCC-300B51A985DA}"/>
              </a:ext>
            </a:extLst>
          </p:cNvPr>
          <p:cNvCxnSpPr>
            <a:cxnSpLocks/>
          </p:cNvCxnSpPr>
          <p:nvPr/>
        </p:nvCxnSpPr>
        <p:spPr>
          <a:xfrm flipV="1">
            <a:off x="5702636" y="1939803"/>
            <a:ext cx="35029" cy="732466"/>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2865853-4BF3-CEAD-AD30-CA0A17D77337}"/>
              </a:ext>
            </a:extLst>
          </p:cNvPr>
          <p:cNvSpPr txBox="1"/>
          <p:nvPr/>
        </p:nvSpPr>
        <p:spPr>
          <a:xfrm>
            <a:off x="245762" y="1840255"/>
            <a:ext cx="397866" cy="369332"/>
          </a:xfrm>
          <a:prstGeom prst="rect">
            <a:avLst/>
          </a:prstGeom>
          <a:noFill/>
        </p:spPr>
        <p:txBody>
          <a:bodyPr wrap="none" rtlCol="0">
            <a:spAutoFit/>
          </a:bodyPr>
          <a:lstStyle/>
          <a:p>
            <a:r>
              <a:rPr lang="en-US" i="1" dirty="0">
                <a:solidFill>
                  <a:schemeClr val="accent1">
                    <a:lumMod val="75000"/>
                  </a:schemeClr>
                </a:solidFill>
              </a:rPr>
              <a:t>f</a:t>
            </a:r>
            <a:r>
              <a:rPr lang="en-US" baseline="-25000" dirty="0">
                <a:solidFill>
                  <a:schemeClr val="accent1">
                    <a:lumMod val="75000"/>
                  </a:schemeClr>
                </a:solidFill>
              </a:rPr>
              <a:t>1</a:t>
            </a:r>
            <a:r>
              <a:rPr lang="en-US" dirty="0">
                <a:solidFill>
                  <a:schemeClr val="accent1">
                    <a:lumMod val="75000"/>
                  </a:schemeClr>
                </a:solidFill>
              </a:rPr>
              <a:t>:</a:t>
            </a:r>
          </a:p>
        </p:txBody>
      </p:sp>
      <p:sp>
        <p:nvSpPr>
          <p:cNvPr id="26" name="TextBox 25">
            <a:extLst>
              <a:ext uri="{FF2B5EF4-FFF2-40B4-BE49-F238E27FC236}">
                <a16:creationId xmlns:a16="http://schemas.microsoft.com/office/drawing/2014/main" id="{8EC1DD72-B924-9923-46D4-78C628BA6705}"/>
              </a:ext>
            </a:extLst>
          </p:cNvPr>
          <p:cNvSpPr txBox="1"/>
          <p:nvPr/>
        </p:nvSpPr>
        <p:spPr>
          <a:xfrm>
            <a:off x="234302" y="2273098"/>
            <a:ext cx="394660" cy="369332"/>
          </a:xfrm>
          <a:prstGeom prst="rect">
            <a:avLst/>
          </a:prstGeom>
          <a:noFill/>
        </p:spPr>
        <p:txBody>
          <a:bodyPr wrap="none" rtlCol="0">
            <a:spAutoFit/>
          </a:bodyPr>
          <a:lstStyle/>
          <a:p>
            <a:r>
              <a:rPr lang="en-US" i="1" dirty="0">
                <a:solidFill>
                  <a:schemeClr val="accent1">
                    <a:lumMod val="75000"/>
                  </a:schemeClr>
                </a:solidFill>
              </a:rPr>
              <a:t>f</a:t>
            </a:r>
            <a:r>
              <a:rPr lang="en-US" baseline="-25000" dirty="0">
                <a:solidFill>
                  <a:schemeClr val="accent1">
                    <a:lumMod val="75000"/>
                  </a:schemeClr>
                </a:solidFill>
              </a:rPr>
              <a:t>2</a:t>
            </a:r>
            <a:r>
              <a:rPr lang="en-US" dirty="0">
                <a:solidFill>
                  <a:schemeClr val="accent1">
                    <a:lumMod val="75000"/>
                  </a:schemeClr>
                </a:solidFill>
              </a:rPr>
              <a:t>:</a:t>
            </a:r>
          </a:p>
        </p:txBody>
      </p:sp>
      <p:cxnSp>
        <p:nvCxnSpPr>
          <p:cNvPr id="30" name="Straight Arrow Connector 29">
            <a:extLst>
              <a:ext uri="{FF2B5EF4-FFF2-40B4-BE49-F238E27FC236}">
                <a16:creationId xmlns:a16="http://schemas.microsoft.com/office/drawing/2014/main" id="{B92413EA-B2D5-AF19-0F4D-A1C7258A3BC6}"/>
              </a:ext>
            </a:extLst>
          </p:cNvPr>
          <p:cNvCxnSpPr>
            <a:cxnSpLocks/>
          </p:cNvCxnSpPr>
          <p:nvPr/>
        </p:nvCxnSpPr>
        <p:spPr>
          <a:xfrm flipV="1">
            <a:off x="4916354" y="3974736"/>
            <a:ext cx="36736" cy="43028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DC2EB10-974F-6760-DEC3-EA96FA45132B}"/>
              </a:ext>
            </a:extLst>
          </p:cNvPr>
          <p:cNvCxnSpPr>
            <a:cxnSpLocks/>
          </p:cNvCxnSpPr>
          <p:nvPr/>
        </p:nvCxnSpPr>
        <p:spPr>
          <a:xfrm flipV="1">
            <a:off x="6651209" y="3974669"/>
            <a:ext cx="36736" cy="43028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C540236-00C4-16FE-0469-654A6610A5E6}"/>
              </a:ext>
            </a:extLst>
          </p:cNvPr>
          <p:cNvCxnSpPr>
            <a:cxnSpLocks/>
          </p:cNvCxnSpPr>
          <p:nvPr/>
        </p:nvCxnSpPr>
        <p:spPr>
          <a:xfrm flipV="1">
            <a:off x="3173149" y="3974668"/>
            <a:ext cx="36736" cy="43028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3F3B3CB-C5A1-D423-DA39-229502BDBAC2}"/>
              </a:ext>
            </a:extLst>
          </p:cNvPr>
          <p:cNvCxnSpPr>
            <a:cxnSpLocks/>
          </p:cNvCxnSpPr>
          <p:nvPr/>
        </p:nvCxnSpPr>
        <p:spPr>
          <a:xfrm flipV="1">
            <a:off x="1415751" y="3974667"/>
            <a:ext cx="36736" cy="43028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F170D2F-D4E5-356C-10A6-B7F8A67EAC5E}"/>
              </a:ext>
            </a:extLst>
          </p:cNvPr>
          <p:cNvSpPr txBox="1"/>
          <p:nvPr/>
        </p:nvSpPr>
        <p:spPr>
          <a:xfrm>
            <a:off x="407700" y="3986901"/>
            <a:ext cx="397866" cy="369332"/>
          </a:xfrm>
          <a:prstGeom prst="rect">
            <a:avLst/>
          </a:prstGeom>
          <a:noFill/>
        </p:spPr>
        <p:txBody>
          <a:bodyPr wrap="none" rtlCol="0">
            <a:spAutoFit/>
          </a:bodyPr>
          <a:lstStyle/>
          <a:p>
            <a:r>
              <a:rPr lang="en-US" i="1" dirty="0">
                <a:solidFill>
                  <a:schemeClr val="accent1">
                    <a:lumMod val="75000"/>
                  </a:schemeClr>
                </a:solidFill>
              </a:rPr>
              <a:t>f</a:t>
            </a:r>
            <a:r>
              <a:rPr lang="en-US" baseline="-25000" dirty="0">
                <a:solidFill>
                  <a:schemeClr val="accent1">
                    <a:lumMod val="75000"/>
                  </a:schemeClr>
                </a:solidFill>
              </a:rPr>
              <a:t>1</a:t>
            </a:r>
            <a:r>
              <a:rPr lang="en-US" dirty="0">
                <a:solidFill>
                  <a:schemeClr val="accent1">
                    <a:lumMod val="75000"/>
                  </a:schemeClr>
                </a:solidFill>
              </a:rPr>
              <a:t>:</a:t>
            </a:r>
          </a:p>
        </p:txBody>
      </p:sp>
      <p:sp>
        <p:nvSpPr>
          <p:cNvPr id="39" name="TextBox 38">
            <a:extLst>
              <a:ext uri="{FF2B5EF4-FFF2-40B4-BE49-F238E27FC236}">
                <a16:creationId xmlns:a16="http://schemas.microsoft.com/office/drawing/2014/main" id="{B54BC323-B967-1FDC-7837-69E6E434F0F1}"/>
              </a:ext>
            </a:extLst>
          </p:cNvPr>
          <p:cNvSpPr txBox="1"/>
          <p:nvPr/>
        </p:nvSpPr>
        <p:spPr>
          <a:xfrm>
            <a:off x="396240" y="4419744"/>
            <a:ext cx="397866" cy="369332"/>
          </a:xfrm>
          <a:prstGeom prst="rect">
            <a:avLst/>
          </a:prstGeom>
          <a:noFill/>
        </p:spPr>
        <p:txBody>
          <a:bodyPr wrap="none" rtlCol="0">
            <a:spAutoFit/>
          </a:bodyPr>
          <a:lstStyle/>
          <a:p>
            <a:r>
              <a:rPr lang="en-US" i="1" dirty="0">
                <a:solidFill>
                  <a:schemeClr val="accent1">
                    <a:lumMod val="75000"/>
                  </a:schemeClr>
                </a:solidFill>
              </a:rPr>
              <a:t>f</a:t>
            </a:r>
            <a:r>
              <a:rPr lang="en-US" baseline="-25000" dirty="0">
                <a:solidFill>
                  <a:schemeClr val="accent1">
                    <a:lumMod val="75000"/>
                  </a:schemeClr>
                </a:solidFill>
              </a:rPr>
              <a:t>2</a:t>
            </a:r>
            <a:r>
              <a:rPr lang="en-US" dirty="0">
                <a:solidFill>
                  <a:schemeClr val="accent1">
                    <a:lumMod val="75000"/>
                  </a:schemeClr>
                </a:solidFill>
              </a:rPr>
              <a:t>:</a:t>
            </a:r>
          </a:p>
        </p:txBody>
      </p:sp>
      <p:sp>
        <p:nvSpPr>
          <p:cNvPr id="40" name="TextBox 39">
            <a:extLst>
              <a:ext uri="{FF2B5EF4-FFF2-40B4-BE49-F238E27FC236}">
                <a16:creationId xmlns:a16="http://schemas.microsoft.com/office/drawing/2014/main" id="{A29E3B81-9CCE-E403-F263-8AACD851782E}"/>
              </a:ext>
            </a:extLst>
          </p:cNvPr>
          <p:cNvSpPr txBox="1"/>
          <p:nvPr/>
        </p:nvSpPr>
        <p:spPr>
          <a:xfrm>
            <a:off x="7699345" y="2024840"/>
            <a:ext cx="1460186" cy="646331"/>
          </a:xfrm>
          <a:prstGeom prst="rect">
            <a:avLst/>
          </a:prstGeom>
          <a:noFill/>
        </p:spPr>
        <p:txBody>
          <a:bodyPr wrap="square" rtlCol="0">
            <a:spAutoFit/>
          </a:bodyPr>
          <a:lstStyle/>
          <a:p>
            <a:r>
              <a:rPr lang="en-US" dirty="0">
                <a:solidFill>
                  <a:srgbClr val="C00000"/>
                </a:solidFill>
              </a:rPr>
              <a:t>Approx.</a:t>
            </a:r>
          </a:p>
          <a:p>
            <a:r>
              <a:rPr lang="en-US" dirty="0">
                <a:solidFill>
                  <a:srgbClr val="C00000"/>
                </a:solidFill>
              </a:rPr>
              <a:t>Anticoherent</a:t>
            </a:r>
          </a:p>
        </p:txBody>
      </p:sp>
      <p:sp>
        <p:nvSpPr>
          <p:cNvPr id="41" name="TextBox 40">
            <a:extLst>
              <a:ext uri="{FF2B5EF4-FFF2-40B4-BE49-F238E27FC236}">
                <a16:creationId xmlns:a16="http://schemas.microsoft.com/office/drawing/2014/main" id="{AEF30AFE-8813-3E2A-CDE3-620E961F3B20}"/>
              </a:ext>
            </a:extLst>
          </p:cNvPr>
          <p:cNvSpPr txBox="1"/>
          <p:nvPr/>
        </p:nvSpPr>
        <p:spPr>
          <a:xfrm>
            <a:off x="7932597" y="3929740"/>
            <a:ext cx="1460186" cy="646331"/>
          </a:xfrm>
          <a:prstGeom prst="rect">
            <a:avLst/>
          </a:prstGeom>
          <a:noFill/>
        </p:spPr>
        <p:txBody>
          <a:bodyPr wrap="square" rtlCol="0">
            <a:spAutoFit/>
          </a:bodyPr>
          <a:lstStyle/>
          <a:p>
            <a:r>
              <a:rPr lang="en-US" dirty="0">
                <a:solidFill>
                  <a:srgbClr val="C00000"/>
                </a:solidFill>
              </a:rPr>
              <a:t>Approx.</a:t>
            </a:r>
          </a:p>
          <a:p>
            <a:r>
              <a:rPr lang="en-US" dirty="0">
                <a:solidFill>
                  <a:srgbClr val="C00000"/>
                </a:solidFill>
              </a:rPr>
              <a:t>Coherent</a:t>
            </a:r>
          </a:p>
        </p:txBody>
      </p:sp>
      <p:pic>
        <p:nvPicPr>
          <p:cNvPr id="44" name="weepingWillowStr2">
            <a:hlinkClick r:id="" action="ppaction://media"/>
            <a:extLst>
              <a:ext uri="{FF2B5EF4-FFF2-40B4-BE49-F238E27FC236}">
                <a16:creationId xmlns:a16="http://schemas.microsoft.com/office/drawing/2014/main" id="{9931B398-644F-4805-D028-7832D1E665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58165" y="199990"/>
            <a:ext cx="402664" cy="402664"/>
          </a:xfrm>
          <a:prstGeom prst="rect">
            <a:avLst/>
          </a:prstGeom>
        </p:spPr>
      </p:pic>
      <p:pic>
        <p:nvPicPr>
          <p:cNvPr id="9" name="Picture 8">
            <a:extLst>
              <a:ext uri="{FF2B5EF4-FFF2-40B4-BE49-F238E27FC236}">
                <a16:creationId xmlns:a16="http://schemas.microsoft.com/office/drawing/2014/main" id="{3FF61B12-2D0A-09CD-A04E-54DBF1278E99}"/>
              </a:ext>
            </a:extLst>
          </p:cNvPr>
          <p:cNvPicPr>
            <a:picLocks noChangeAspect="1"/>
          </p:cNvPicPr>
          <p:nvPr/>
        </p:nvPicPr>
        <p:blipFill>
          <a:blip r:embed="rId12"/>
          <a:stretch>
            <a:fillRect/>
          </a:stretch>
        </p:blipFill>
        <p:spPr>
          <a:xfrm>
            <a:off x="714563" y="1457523"/>
            <a:ext cx="7659818" cy="497672"/>
          </a:xfrm>
          <a:prstGeom prst="rect">
            <a:avLst/>
          </a:prstGeom>
        </p:spPr>
      </p:pic>
      <p:pic>
        <p:nvPicPr>
          <p:cNvPr id="11" name="Picture 10">
            <a:extLst>
              <a:ext uri="{FF2B5EF4-FFF2-40B4-BE49-F238E27FC236}">
                <a16:creationId xmlns:a16="http://schemas.microsoft.com/office/drawing/2014/main" id="{DEE1CDC5-33ED-2B4A-436C-99423F055C60}"/>
              </a:ext>
            </a:extLst>
          </p:cNvPr>
          <p:cNvPicPr>
            <a:picLocks noChangeAspect="1"/>
          </p:cNvPicPr>
          <p:nvPr/>
        </p:nvPicPr>
        <p:blipFill>
          <a:blip r:embed="rId13"/>
          <a:stretch>
            <a:fillRect/>
          </a:stretch>
        </p:blipFill>
        <p:spPr>
          <a:xfrm>
            <a:off x="916514" y="3478971"/>
            <a:ext cx="7726680" cy="502017"/>
          </a:xfrm>
          <a:prstGeom prst="rect">
            <a:avLst/>
          </a:prstGeom>
        </p:spPr>
      </p:pic>
    </p:spTree>
    <p:extLst>
      <p:ext uri="{BB962C8B-B14F-4D97-AF65-F5344CB8AC3E}">
        <p14:creationId xmlns:p14="http://schemas.microsoft.com/office/powerpoint/2010/main" val="125285399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475AF-6E84-E9A7-A91B-755C635E9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3150F-93F1-2F03-CB20-63A7E4C9F037}"/>
              </a:ext>
            </a:extLst>
          </p:cNvPr>
          <p:cNvSpPr>
            <a:spLocks noGrp="1"/>
          </p:cNvSpPr>
          <p:nvPr>
            <p:ph type="title"/>
          </p:nvPr>
        </p:nvSpPr>
        <p:spPr/>
        <p:txBody>
          <a:bodyPr/>
          <a:lstStyle/>
          <a:p>
            <a:r>
              <a:rPr lang="en-US" dirty="0"/>
              <a:t>Ragtime Syncopation</a:t>
            </a:r>
          </a:p>
        </p:txBody>
      </p:sp>
      <p:sp>
        <p:nvSpPr>
          <p:cNvPr id="3" name="Content Placeholder 2">
            <a:extLst>
              <a:ext uri="{FF2B5EF4-FFF2-40B4-BE49-F238E27FC236}">
                <a16:creationId xmlns:a16="http://schemas.microsoft.com/office/drawing/2014/main" id="{4E7828BE-CAA3-7421-3551-3CF7FFEF2A8C}"/>
              </a:ext>
            </a:extLst>
          </p:cNvPr>
          <p:cNvSpPr>
            <a:spLocks noGrp="1"/>
          </p:cNvSpPr>
          <p:nvPr>
            <p:ph idx="1"/>
          </p:nvPr>
        </p:nvSpPr>
        <p:spPr>
          <a:xfrm>
            <a:off x="177581" y="513225"/>
            <a:ext cx="8774396" cy="431602"/>
          </a:xfrm>
        </p:spPr>
        <p:txBody>
          <a:bodyPr>
            <a:normAutofit fontScale="77500" lnSpcReduction="20000"/>
          </a:bodyPr>
          <a:lstStyle/>
          <a:p>
            <a:pPr marL="0" indent="0" algn="ctr">
              <a:buNone/>
            </a:pPr>
            <a:r>
              <a:rPr lang="en-US" dirty="0"/>
              <a:t>Descriptive stats. for 71 pieces (4–5 strains each) by  Scott Joplin, James Scott, Joseph Lamb</a:t>
            </a:r>
          </a:p>
        </p:txBody>
      </p:sp>
      <p:sp>
        <p:nvSpPr>
          <p:cNvPr id="4" name="Date Placeholder 3">
            <a:extLst>
              <a:ext uri="{FF2B5EF4-FFF2-40B4-BE49-F238E27FC236}">
                <a16:creationId xmlns:a16="http://schemas.microsoft.com/office/drawing/2014/main" id="{280E2AA3-6778-E3FF-4687-DCA273E8D5C9}"/>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E2BED023-2CAC-7F32-6F76-DAAD21AE9C22}"/>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B50169F3-82EC-0EB6-2D08-50549DB4855F}"/>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39</a:t>
            </a:fld>
            <a:endParaRPr lang="en-US" dirty="0">
              <a:latin typeface="Calisto MT" panose="02040603050505030304" pitchFamily="18" charset="77"/>
            </a:endParaRPr>
          </a:p>
        </p:txBody>
      </p:sp>
      <p:sp>
        <p:nvSpPr>
          <p:cNvPr id="10" name="Rectangle 9">
            <a:extLst>
              <a:ext uri="{FF2B5EF4-FFF2-40B4-BE49-F238E27FC236}">
                <a16:creationId xmlns:a16="http://schemas.microsoft.com/office/drawing/2014/main" id="{950D1CC3-0C83-F3D0-C2A7-371B25A73913}"/>
              </a:ext>
            </a:extLst>
          </p:cNvPr>
          <p:cNvSpPr/>
          <p:nvPr/>
        </p:nvSpPr>
        <p:spPr>
          <a:xfrm>
            <a:off x="177581" y="972259"/>
            <a:ext cx="5521581" cy="32460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hidden="1">
            <a:extLst>
              <a:ext uri="{FF2B5EF4-FFF2-40B4-BE49-F238E27FC236}">
                <a16:creationId xmlns:a16="http://schemas.microsoft.com/office/drawing/2014/main" id="{1D27ABCC-C0B5-0FB9-7B77-B7428A9EFF0C}"/>
              </a:ext>
            </a:extLst>
          </p:cNvPr>
          <p:cNvPicPr>
            <a:picLocks noChangeAspect="1"/>
          </p:cNvPicPr>
          <p:nvPr/>
        </p:nvPicPr>
        <p:blipFill>
          <a:blip r:embed="rId2"/>
          <a:stretch>
            <a:fillRect/>
          </a:stretch>
        </p:blipFill>
        <p:spPr>
          <a:xfrm>
            <a:off x="177581" y="972259"/>
            <a:ext cx="5541373" cy="3239337"/>
          </a:xfrm>
          <a:prstGeom prst="rect">
            <a:avLst/>
          </a:prstGeom>
        </p:spPr>
      </p:pic>
      <p:pic>
        <p:nvPicPr>
          <p:cNvPr id="9" name="Picture 8">
            <a:extLst>
              <a:ext uri="{FF2B5EF4-FFF2-40B4-BE49-F238E27FC236}">
                <a16:creationId xmlns:a16="http://schemas.microsoft.com/office/drawing/2014/main" id="{D8C9F921-3293-2626-7631-CB89813D6FC1}"/>
              </a:ext>
            </a:extLst>
          </p:cNvPr>
          <p:cNvPicPr>
            <a:picLocks noChangeAspect="1"/>
          </p:cNvPicPr>
          <p:nvPr/>
        </p:nvPicPr>
        <p:blipFill>
          <a:blip r:embed="rId3"/>
          <a:stretch>
            <a:fillRect/>
          </a:stretch>
        </p:blipFill>
        <p:spPr>
          <a:xfrm>
            <a:off x="177581" y="972259"/>
            <a:ext cx="5521581" cy="3246020"/>
          </a:xfrm>
          <a:prstGeom prst="rect">
            <a:avLst/>
          </a:prstGeom>
        </p:spPr>
      </p:pic>
      <p:sp>
        <p:nvSpPr>
          <p:cNvPr id="12" name="TextBox 11">
            <a:extLst>
              <a:ext uri="{FF2B5EF4-FFF2-40B4-BE49-F238E27FC236}">
                <a16:creationId xmlns:a16="http://schemas.microsoft.com/office/drawing/2014/main" id="{24AB5766-8ACF-D4E3-8163-8F448E2D269A}"/>
              </a:ext>
            </a:extLst>
          </p:cNvPr>
          <p:cNvSpPr txBox="1"/>
          <p:nvPr/>
        </p:nvSpPr>
        <p:spPr>
          <a:xfrm>
            <a:off x="418338" y="1098543"/>
            <a:ext cx="1775012" cy="461665"/>
          </a:xfrm>
          <a:prstGeom prst="rect">
            <a:avLst/>
          </a:prstGeom>
          <a:noFill/>
        </p:spPr>
        <p:txBody>
          <a:bodyPr wrap="square">
            <a:spAutoFit/>
          </a:bodyPr>
          <a:lstStyle/>
          <a:p>
            <a:r>
              <a:rPr lang="en-US" sz="2400" i="1" dirty="0"/>
              <a:t>f</a:t>
            </a:r>
            <a:r>
              <a:rPr lang="en-US" sz="2400" baseline="-25000" dirty="0"/>
              <a:t>1</a:t>
            </a:r>
            <a:r>
              <a:rPr lang="en-US" sz="2400" dirty="0"/>
              <a:t> </a:t>
            </a:r>
            <a:r>
              <a:rPr lang="en-US" dirty="0"/>
              <a:t>✕</a:t>
            </a:r>
            <a:r>
              <a:rPr lang="en-US" sz="2400" dirty="0"/>
              <a:t> </a:t>
            </a:r>
            <a:r>
              <a:rPr lang="en-US" sz="2400" i="1" dirty="0"/>
              <a:t>f</a:t>
            </a:r>
            <a:r>
              <a:rPr lang="en-US" sz="2400" baseline="-25000" dirty="0"/>
              <a:t>1</a:t>
            </a:r>
            <a:r>
              <a:rPr lang="en-US" sz="2400" dirty="0"/>
              <a:t> </a:t>
            </a:r>
            <a:r>
              <a:rPr lang="en-US" dirty="0"/>
              <a:t>✕</a:t>
            </a:r>
            <a:r>
              <a:rPr lang="en-US" sz="2400" dirty="0"/>
              <a:t> </a:t>
            </a:r>
            <a:r>
              <a:rPr lang="en-US" sz="2400" i="1" spc="-2400" dirty="0"/>
              <a:t>f</a:t>
            </a:r>
            <a:r>
              <a:rPr lang="en-US" sz="2400" spc="-1200" baseline="75000" dirty="0"/>
              <a:t>—</a:t>
            </a:r>
            <a:r>
              <a:rPr lang="en-US" sz="2400" spc="-1200" baseline="-25000" dirty="0"/>
              <a:t>2</a:t>
            </a:r>
            <a:endParaRPr lang="en-US" sz="2400" dirty="0"/>
          </a:p>
        </p:txBody>
      </p:sp>
      <p:sp>
        <p:nvSpPr>
          <p:cNvPr id="14" name="TextBox 13">
            <a:extLst>
              <a:ext uri="{FF2B5EF4-FFF2-40B4-BE49-F238E27FC236}">
                <a16:creationId xmlns:a16="http://schemas.microsoft.com/office/drawing/2014/main" id="{269790AF-E256-C4EC-7FB7-6CA846456052}"/>
              </a:ext>
            </a:extLst>
          </p:cNvPr>
          <p:cNvSpPr txBox="1"/>
          <p:nvPr/>
        </p:nvSpPr>
        <p:spPr>
          <a:xfrm>
            <a:off x="5959712" y="1225296"/>
            <a:ext cx="2992265" cy="1200329"/>
          </a:xfrm>
          <a:prstGeom prst="rect">
            <a:avLst/>
          </a:prstGeom>
          <a:noFill/>
        </p:spPr>
        <p:txBody>
          <a:bodyPr wrap="square" rtlCol="0">
            <a:spAutoFit/>
          </a:bodyPr>
          <a:lstStyle/>
          <a:p>
            <a:r>
              <a:rPr lang="en-US" dirty="0"/>
              <a:t>All of the composers tend to anticoherent </a:t>
            </a:r>
            <a:r>
              <a:rPr lang="en-US" dirty="0">
                <a:latin typeface="Helsinki Text Std" panose="02000400000000000000" pitchFamily="2" charset="77"/>
              </a:rPr>
              <a:t>w</a:t>
            </a:r>
            <a:r>
              <a:rPr lang="en-US" dirty="0"/>
              <a:t> and </a:t>
            </a:r>
            <a:r>
              <a:rPr lang="en-US" dirty="0">
                <a:latin typeface="Helsinki Text Std" panose="02000400000000000000" pitchFamily="2" charset="77"/>
              </a:rPr>
              <a:t>h</a:t>
            </a:r>
            <a:r>
              <a:rPr lang="en-US" dirty="0"/>
              <a:t> levels in phrase 1, and coherent in phrase 2. </a:t>
            </a:r>
          </a:p>
        </p:txBody>
      </p:sp>
      <p:sp>
        <p:nvSpPr>
          <p:cNvPr id="15" name="TextBox 14">
            <a:extLst>
              <a:ext uri="{FF2B5EF4-FFF2-40B4-BE49-F238E27FC236}">
                <a16:creationId xmlns:a16="http://schemas.microsoft.com/office/drawing/2014/main" id="{D7C5889A-E42C-9682-E70E-09CA707F136E}"/>
              </a:ext>
            </a:extLst>
          </p:cNvPr>
          <p:cNvSpPr txBox="1"/>
          <p:nvPr/>
        </p:nvSpPr>
        <p:spPr>
          <a:xfrm>
            <a:off x="5959712" y="3733538"/>
            <a:ext cx="2900089" cy="369332"/>
          </a:xfrm>
          <a:prstGeom prst="rect">
            <a:avLst/>
          </a:prstGeom>
          <a:noFill/>
        </p:spPr>
        <p:txBody>
          <a:bodyPr wrap="none" rtlCol="0">
            <a:spAutoFit/>
          </a:bodyPr>
          <a:lstStyle/>
          <a:p>
            <a:r>
              <a:rPr lang="en-US" dirty="0"/>
              <a:t>Ovals show standard errors</a:t>
            </a:r>
          </a:p>
        </p:txBody>
      </p:sp>
    </p:spTree>
    <p:extLst>
      <p:ext uri="{BB962C8B-B14F-4D97-AF65-F5344CB8AC3E}">
        <p14:creationId xmlns:p14="http://schemas.microsoft.com/office/powerpoint/2010/main" val="140735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189C-F8C9-C79A-3C0A-0802E9E94968}"/>
              </a:ext>
            </a:extLst>
          </p:cNvPr>
          <p:cNvSpPr>
            <a:spLocks noGrp="1"/>
          </p:cNvSpPr>
          <p:nvPr>
            <p:ph type="title"/>
          </p:nvPr>
        </p:nvSpPr>
        <p:spPr/>
        <p:txBody>
          <a:bodyPr/>
          <a:lstStyle/>
          <a:p>
            <a:r>
              <a:rPr lang="en-US" dirty="0"/>
              <a:t>Entrainment</a:t>
            </a:r>
          </a:p>
        </p:txBody>
      </p:sp>
      <p:sp>
        <p:nvSpPr>
          <p:cNvPr id="3" name="Content Placeholder 2">
            <a:extLst>
              <a:ext uri="{FF2B5EF4-FFF2-40B4-BE49-F238E27FC236}">
                <a16:creationId xmlns:a16="http://schemas.microsoft.com/office/drawing/2014/main" id="{CC5387CD-4E20-C236-915A-32162565A052}"/>
              </a:ext>
            </a:extLst>
          </p:cNvPr>
          <p:cNvSpPr>
            <a:spLocks noGrp="1"/>
          </p:cNvSpPr>
          <p:nvPr>
            <p:ph idx="1"/>
          </p:nvPr>
        </p:nvSpPr>
        <p:spPr>
          <a:xfrm>
            <a:off x="628650" y="615142"/>
            <a:ext cx="7886700" cy="3588360"/>
          </a:xfrm>
        </p:spPr>
        <p:txBody>
          <a:bodyPr/>
          <a:lstStyle/>
          <a:p>
            <a:r>
              <a:rPr lang="en-US" dirty="0" err="1"/>
              <a:t>Sensori</a:t>
            </a:r>
            <a:r>
              <a:rPr lang="en-US" dirty="0"/>
              <a:t>-motor synchronization (e.g. </a:t>
            </a:r>
            <a:r>
              <a:rPr lang="en-US" b="1" dirty="0"/>
              <a:t>tapping along</a:t>
            </a:r>
            <a:r>
              <a:rPr lang="en-US" dirty="0"/>
              <a:t>)</a:t>
            </a:r>
          </a:p>
          <a:p>
            <a:r>
              <a:rPr lang="en-US" dirty="0"/>
              <a:t>Self-sustaining, predictive</a:t>
            </a:r>
          </a:p>
          <a:p>
            <a:r>
              <a:rPr lang="en-US" dirty="0"/>
              <a:t>Often viewed as the psychological correlate of meter, but . . .</a:t>
            </a:r>
          </a:p>
        </p:txBody>
      </p:sp>
      <p:sp>
        <p:nvSpPr>
          <p:cNvPr id="4" name="Date Placeholder 3">
            <a:extLst>
              <a:ext uri="{FF2B5EF4-FFF2-40B4-BE49-F238E27FC236}">
                <a16:creationId xmlns:a16="http://schemas.microsoft.com/office/drawing/2014/main" id="{D7BADDE8-FAEC-2225-A8C9-3306B0F71A33}"/>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0011A8CA-9236-AC0E-5256-5FC92D64BD4E}"/>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8E405141-46B7-4012-951D-C1EF2FF288C8}"/>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FE3BD37D-78D7-3F0C-7092-B57BEC1373A0}"/>
              </a:ext>
            </a:extLst>
          </p:cNvPr>
          <p:cNvSpPr txBox="1"/>
          <p:nvPr/>
        </p:nvSpPr>
        <p:spPr>
          <a:xfrm>
            <a:off x="120806" y="1978434"/>
            <a:ext cx="8908894" cy="430887"/>
          </a:xfrm>
          <a:prstGeom prst="rect">
            <a:avLst/>
          </a:prstGeom>
          <a:noFill/>
        </p:spPr>
        <p:txBody>
          <a:bodyPr wrap="square" rtlCol="0">
            <a:spAutoFit/>
          </a:bodyPr>
          <a:lstStyle/>
          <a:p>
            <a:r>
              <a:rPr lang="en-US" sz="2200" dirty="0"/>
              <a:t>Meter: 			• </a:t>
            </a:r>
            <a:r>
              <a:rPr lang="en-US" sz="2200" dirty="0">
                <a:solidFill>
                  <a:schemeClr val="accent1"/>
                </a:solidFill>
              </a:rPr>
              <a:t>Time-discrete</a:t>
            </a:r>
            <a:r>
              <a:rPr lang="en-US" sz="2200" dirty="0"/>
              <a:t>		• </a:t>
            </a:r>
            <a:r>
              <a:rPr lang="en-US" sz="2200" dirty="0">
                <a:solidFill>
                  <a:schemeClr val="accent6"/>
                </a:solidFill>
              </a:rPr>
              <a:t>Isochronous</a:t>
            </a:r>
            <a:r>
              <a:rPr lang="en-US" sz="2200" dirty="0"/>
              <a:t>		•  </a:t>
            </a:r>
            <a:r>
              <a:rPr lang="en-US" sz="2200" dirty="0">
                <a:solidFill>
                  <a:srgbClr val="C00000"/>
                </a:solidFill>
              </a:rPr>
              <a:t>Hierarchical</a:t>
            </a:r>
          </a:p>
        </p:txBody>
      </p:sp>
      <p:sp>
        <p:nvSpPr>
          <p:cNvPr id="10" name="TextBox 9">
            <a:extLst>
              <a:ext uri="{FF2B5EF4-FFF2-40B4-BE49-F238E27FC236}">
                <a16:creationId xmlns:a16="http://schemas.microsoft.com/office/drawing/2014/main" id="{3F90D2DA-F1DA-3E6B-5076-7A1A886C4F48}"/>
              </a:ext>
            </a:extLst>
          </p:cNvPr>
          <p:cNvSpPr txBox="1"/>
          <p:nvPr/>
        </p:nvSpPr>
        <p:spPr>
          <a:xfrm>
            <a:off x="120806" y="3075475"/>
            <a:ext cx="8908894" cy="430887"/>
          </a:xfrm>
          <a:prstGeom prst="rect">
            <a:avLst/>
          </a:prstGeom>
          <a:noFill/>
        </p:spPr>
        <p:txBody>
          <a:bodyPr wrap="square" rtlCol="0">
            <a:spAutoFit/>
          </a:bodyPr>
          <a:lstStyle/>
          <a:p>
            <a:r>
              <a:rPr lang="en-US" sz="2200" dirty="0"/>
              <a:t>Entrainment: 	• </a:t>
            </a:r>
            <a:r>
              <a:rPr lang="en-US" sz="2200" dirty="0">
                <a:solidFill>
                  <a:schemeClr val="accent1"/>
                </a:solidFill>
              </a:rPr>
              <a:t>Time-continuous</a:t>
            </a:r>
            <a:r>
              <a:rPr lang="en-US" sz="2200" dirty="0"/>
              <a:t>		• </a:t>
            </a:r>
            <a:r>
              <a:rPr lang="en-US" sz="2200" dirty="0">
                <a:solidFill>
                  <a:schemeClr val="accent6"/>
                </a:solidFill>
              </a:rPr>
              <a:t>Periodic</a:t>
            </a:r>
            <a:r>
              <a:rPr lang="en-US" sz="2200" dirty="0"/>
              <a:t>			             </a:t>
            </a:r>
            <a:r>
              <a:rPr lang="en-US" sz="2200" dirty="0">
                <a:solidFill>
                  <a:srgbClr val="C00000"/>
                </a:solidFill>
              </a:rPr>
              <a:t>?</a:t>
            </a:r>
          </a:p>
        </p:txBody>
      </p:sp>
      <p:cxnSp>
        <p:nvCxnSpPr>
          <p:cNvPr id="11" name="Straight Arrow Connector 10">
            <a:extLst>
              <a:ext uri="{FF2B5EF4-FFF2-40B4-BE49-F238E27FC236}">
                <a16:creationId xmlns:a16="http://schemas.microsoft.com/office/drawing/2014/main" id="{8C413126-8CE0-B350-6427-15B598629B38}"/>
              </a:ext>
            </a:extLst>
          </p:cNvPr>
          <p:cNvCxnSpPr>
            <a:cxnSpLocks/>
          </p:cNvCxnSpPr>
          <p:nvPr/>
        </p:nvCxnSpPr>
        <p:spPr>
          <a:xfrm>
            <a:off x="3014133" y="2409321"/>
            <a:ext cx="0" cy="666154"/>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D740AA2-A21A-2591-5B2A-306E2750E485}"/>
              </a:ext>
            </a:extLst>
          </p:cNvPr>
          <p:cNvCxnSpPr>
            <a:cxnSpLocks/>
          </p:cNvCxnSpPr>
          <p:nvPr/>
        </p:nvCxnSpPr>
        <p:spPr>
          <a:xfrm>
            <a:off x="5554133" y="2409321"/>
            <a:ext cx="0" cy="666154"/>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68E841F-FF54-CEC6-26EE-E830A97B9D86}"/>
              </a:ext>
            </a:extLst>
          </p:cNvPr>
          <p:cNvCxnSpPr>
            <a:cxnSpLocks/>
          </p:cNvCxnSpPr>
          <p:nvPr/>
        </p:nvCxnSpPr>
        <p:spPr>
          <a:xfrm>
            <a:off x="7924799" y="2409321"/>
            <a:ext cx="0" cy="666154"/>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403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A4514-226A-D8DC-427D-04D6D361F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EB56F-0EFB-2E14-E1EE-471B7DAB8111}"/>
              </a:ext>
            </a:extLst>
          </p:cNvPr>
          <p:cNvSpPr>
            <a:spLocks noGrp="1"/>
          </p:cNvSpPr>
          <p:nvPr>
            <p:ph type="title"/>
          </p:nvPr>
        </p:nvSpPr>
        <p:spPr/>
        <p:txBody>
          <a:bodyPr/>
          <a:lstStyle/>
          <a:p>
            <a:r>
              <a:rPr lang="en-US" dirty="0"/>
              <a:t>Ragtime Syncopation</a:t>
            </a:r>
          </a:p>
        </p:txBody>
      </p:sp>
      <p:sp>
        <p:nvSpPr>
          <p:cNvPr id="3" name="Content Placeholder 2">
            <a:extLst>
              <a:ext uri="{FF2B5EF4-FFF2-40B4-BE49-F238E27FC236}">
                <a16:creationId xmlns:a16="http://schemas.microsoft.com/office/drawing/2014/main" id="{6F3FE4FF-C7E3-BE77-959D-624AD9133F97}"/>
              </a:ext>
            </a:extLst>
          </p:cNvPr>
          <p:cNvSpPr>
            <a:spLocks noGrp="1"/>
          </p:cNvSpPr>
          <p:nvPr>
            <p:ph idx="1"/>
          </p:nvPr>
        </p:nvSpPr>
        <p:spPr>
          <a:xfrm>
            <a:off x="628650" y="486032"/>
            <a:ext cx="7886700" cy="378940"/>
          </a:xfrm>
        </p:spPr>
        <p:txBody>
          <a:bodyPr>
            <a:normAutofit lnSpcReduction="10000"/>
          </a:bodyPr>
          <a:lstStyle/>
          <a:p>
            <a:pPr marL="0" indent="0" algn="ctr">
              <a:buNone/>
            </a:pPr>
            <a:r>
              <a:rPr lang="en-US" dirty="0"/>
              <a:t>Second strain from Joplin’s “Weeping Willow Rag,” phrase 1</a:t>
            </a:r>
          </a:p>
        </p:txBody>
      </p:sp>
      <p:sp>
        <p:nvSpPr>
          <p:cNvPr id="4" name="Date Placeholder 3">
            <a:extLst>
              <a:ext uri="{FF2B5EF4-FFF2-40B4-BE49-F238E27FC236}">
                <a16:creationId xmlns:a16="http://schemas.microsoft.com/office/drawing/2014/main" id="{C9680BB1-B4E5-B6FE-2AA7-0593EF5AFEC9}"/>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AFA25E5A-596A-4247-0B70-8B8527476C09}"/>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95EC8EF6-990C-B63F-C15C-F76BF50C5CA2}"/>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40</a:t>
            </a:fld>
            <a:endParaRPr lang="en-US" dirty="0">
              <a:latin typeface="Calisto MT" panose="02040603050505030304" pitchFamily="18" charset="77"/>
            </a:endParaRPr>
          </a:p>
        </p:txBody>
      </p:sp>
      <p:sp>
        <p:nvSpPr>
          <p:cNvPr id="25" name="TextBox 24">
            <a:extLst>
              <a:ext uri="{FF2B5EF4-FFF2-40B4-BE49-F238E27FC236}">
                <a16:creationId xmlns:a16="http://schemas.microsoft.com/office/drawing/2014/main" id="{3666A2BD-9176-4D3A-D4CE-02346A8B9D57}"/>
              </a:ext>
            </a:extLst>
          </p:cNvPr>
          <p:cNvSpPr txBox="1"/>
          <p:nvPr/>
        </p:nvSpPr>
        <p:spPr>
          <a:xfrm>
            <a:off x="276894" y="1937977"/>
            <a:ext cx="397866" cy="369332"/>
          </a:xfrm>
          <a:prstGeom prst="rect">
            <a:avLst/>
          </a:prstGeom>
          <a:noFill/>
        </p:spPr>
        <p:txBody>
          <a:bodyPr wrap="none" rtlCol="0">
            <a:spAutoFit/>
          </a:bodyPr>
          <a:lstStyle/>
          <a:p>
            <a:r>
              <a:rPr lang="en-US" i="1" dirty="0">
                <a:solidFill>
                  <a:schemeClr val="accent1">
                    <a:lumMod val="75000"/>
                  </a:schemeClr>
                </a:solidFill>
              </a:rPr>
              <a:t>f</a:t>
            </a:r>
            <a:r>
              <a:rPr lang="en-US" baseline="-25000" dirty="0">
                <a:solidFill>
                  <a:schemeClr val="accent1">
                    <a:lumMod val="75000"/>
                  </a:schemeClr>
                </a:solidFill>
              </a:rPr>
              <a:t>2</a:t>
            </a:r>
            <a:r>
              <a:rPr lang="en-US" dirty="0">
                <a:solidFill>
                  <a:schemeClr val="accent1">
                    <a:lumMod val="75000"/>
                  </a:schemeClr>
                </a:solidFill>
              </a:rPr>
              <a:t>:</a:t>
            </a:r>
          </a:p>
        </p:txBody>
      </p:sp>
      <p:sp>
        <p:nvSpPr>
          <p:cNvPr id="26" name="TextBox 25">
            <a:extLst>
              <a:ext uri="{FF2B5EF4-FFF2-40B4-BE49-F238E27FC236}">
                <a16:creationId xmlns:a16="http://schemas.microsoft.com/office/drawing/2014/main" id="{F4F0C459-1E58-38CF-9AAE-E0751A7E8421}"/>
              </a:ext>
            </a:extLst>
          </p:cNvPr>
          <p:cNvSpPr txBox="1"/>
          <p:nvPr/>
        </p:nvSpPr>
        <p:spPr>
          <a:xfrm>
            <a:off x="1147" y="2462435"/>
            <a:ext cx="615874" cy="369332"/>
          </a:xfrm>
          <a:prstGeom prst="rect">
            <a:avLst/>
          </a:prstGeom>
          <a:noFill/>
        </p:spPr>
        <p:txBody>
          <a:bodyPr wrap="none" rtlCol="0">
            <a:spAutoFit/>
          </a:bodyPr>
          <a:lstStyle/>
          <a:p>
            <a:r>
              <a:rPr lang="en-US" i="1" dirty="0">
                <a:solidFill>
                  <a:schemeClr val="accent1">
                    <a:lumMod val="75000"/>
                  </a:schemeClr>
                </a:solidFill>
              </a:rPr>
              <a:t>f</a:t>
            </a:r>
            <a:r>
              <a:rPr lang="en-US" baseline="-25000" dirty="0">
                <a:solidFill>
                  <a:schemeClr val="accent1">
                    <a:lumMod val="75000"/>
                  </a:schemeClr>
                </a:solidFill>
              </a:rPr>
              <a:t>3, </a:t>
            </a:r>
            <a:r>
              <a:rPr lang="en-US" i="1" dirty="0">
                <a:solidFill>
                  <a:schemeClr val="accent1">
                    <a:lumMod val="75000"/>
                  </a:schemeClr>
                </a:solidFill>
              </a:rPr>
              <a:t>f</a:t>
            </a:r>
            <a:r>
              <a:rPr lang="en-US" baseline="-25000" dirty="0">
                <a:solidFill>
                  <a:schemeClr val="accent1">
                    <a:lumMod val="75000"/>
                  </a:schemeClr>
                </a:solidFill>
              </a:rPr>
              <a:t>5</a:t>
            </a:r>
            <a:r>
              <a:rPr lang="en-US" dirty="0">
                <a:solidFill>
                  <a:schemeClr val="accent1">
                    <a:lumMod val="75000"/>
                  </a:schemeClr>
                </a:solidFill>
              </a:rPr>
              <a:t>:</a:t>
            </a:r>
          </a:p>
        </p:txBody>
      </p:sp>
      <p:sp>
        <p:nvSpPr>
          <p:cNvPr id="40" name="TextBox 39">
            <a:extLst>
              <a:ext uri="{FF2B5EF4-FFF2-40B4-BE49-F238E27FC236}">
                <a16:creationId xmlns:a16="http://schemas.microsoft.com/office/drawing/2014/main" id="{4F253689-589E-9665-AF7C-E5B382560B39}"/>
              </a:ext>
            </a:extLst>
          </p:cNvPr>
          <p:cNvSpPr txBox="1"/>
          <p:nvPr/>
        </p:nvSpPr>
        <p:spPr>
          <a:xfrm>
            <a:off x="7683814" y="1979784"/>
            <a:ext cx="1460186" cy="646331"/>
          </a:xfrm>
          <a:prstGeom prst="rect">
            <a:avLst/>
          </a:prstGeom>
          <a:noFill/>
        </p:spPr>
        <p:txBody>
          <a:bodyPr wrap="square" rtlCol="0">
            <a:spAutoFit/>
          </a:bodyPr>
          <a:lstStyle/>
          <a:p>
            <a:r>
              <a:rPr lang="en-US" dirty="0">
                <a:solidFill>
                  <a:srgbClr val="C00000"/>
                </a:solidFill>
              </a:rPr>
              <a:t>Approx.</a:t>
            </a:r>
          </a:p>
          <a:p>
            <a:r>
              <a:rPr lang="en-US" dirty="0">
                <a:solidFill>
                  <a:srgbClr val="C00000"/>
                </a:solidFill>
              </a:rPr>
              <a:t>Anticoherent</a:t>
            </a:r>
          </a:p>
        </p:txBody>
      </p:sp>
      <p:pic>
        <p:nvPicPr>
          <p:cNvPr id="10" name="Picture 9">
            <a:extLst>
              <a:ext uri="{FF2B5EF4-FFF2-40B4-BE49-F238E27FC236}">
                <a16:creationId xmlns:a16="http://schemas.microsoft.com/office/drawing/2014/main" id="{C41A7F3F-329C-999A-1967-B2CCCC6C1C8D}"/>
              </a:ext>
            </a:extLst>
          </p:cNvPr>
          <p:cNvPicPr>
            <a:picLocks noChangeAspect="1"/>
          </p:cNvPicPr>
          <p:nvPr/>
        </p:nvPicPr>
        <p:blipFill>
          <a:blip r:embed="rId3"/>
          <a:stretch>
            <a:fillRect/>
          </a:stretch>
        </p:blipFill>
        <p:spPr>
          <a:xfrm>
            <a:off x="667085" y="1588079"/>
            <a:ext cx="7188200" cy="1143000"/>
          </a:xfrm>
          <a:prstGeom prst="rect">
            <a:avLst/>
          </a:prstGeom>
        </p:spPr>
      </p:pic>
      <p:graphicFrame>
        <p:nvGraphicFramePr>
          <p:cNvPr id="11" name="Chart 10">
            <a:extLst>
              <a:ext uri="{FF2B5EF4-FFF2-40B4-BE49-F238E27FC236}">
                <a16:creationId xmlns:a16="http://schemas.microsoft.com/office/drawing/2014/main" id="{22F78C95-585C-434C-7FED-1907C3DD9624}"/>
              </a:ext>
            </a:extLst>
          </p:cNvPr>
          <p:cNvGraphicFramePr>
            <a:graphicFrameLocks/>
          </p:cNvGraphicFramePr>
          <p:nvPr>
            <p:extLst>
              <p:ext uri="{D42A27DB-BD31-4B8C-83A1-F6EECF244321}">
                <p14:modId xmlns:p14="http://schemas.microsoft.com/office/powerpoint/2010/main" val="2266844679"/>
              </p:ext>
            </p:extLst>
          </p:nvPr>
        </p:nvGraphicFramePr>
        <p:xfrm>
          <a:off x="697785" y="2158577"/>
          <a:ext cx="7155651" cy="1138595"/>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2">
            <a:extLst>
              <a:ext uri="{FF2B5EF4-FFF2-40B4-BE49-F238E27FC236}">
                <a16:creationId xmlns:a16="http://schemas.microsoft.com/office/drawing/2014/main" id="{2213E7C7-70F4-26DF-19B3-27BA934F0C32}"/>
              </a:ext>
            </a:extLst>
          </p:cNvPr>
          <p:cNvPicPr>
            <a:picLocks noChangeAspect="1"/>
          </p:cNvPicPr>
          <p:nvPr/>
        </p:nvPicPr>
        <p:blipFill>
          <a:blip r:embed="rId5"/>
          <a:stretch>
            <a:fillRect/>
          </a:stretch>
        </p:blipFill>
        <p:spPr>
          <a:xfrm>
            <a:off x="688771" y="2153636"/>
            <a:ext cx="7150100" cy="1143000"/>
          </a:xfrm>
          <a:prstGeom prst="rect">
            <a:avLst/>
          </a:prstGeom>
        </p:spPr>
      </p:pic>
      <p:cxnSp>
        <p:nvCxnSpPr>
          <p:cNvPr id="24" name="Straight Arrow Connector 23">
            <a:extLst>
              <a:ext uri="{FF2B5EF4-FFF2-40B4-BE49-F238E27FC236}">
                <a16:creationId xmlns:a16="http://schemas.microsoft.com/office/drawing/2014/main" id="{41BC656E-6877-3800-14AD-FA746CEA6B25}"/>
              </a:ext>
            </a:extLst>
          </p:cNvPr>
          <p:cNvCxnSpPr>
            <a:cxnSpLocks/>
          </p:cNvCxnSpPr>
          <p:nvPr/>
        </p:nvCxnSpPr>
        <p:spPr>
          <a:xfrm flipV="1">
            <a:off x="960800" y="1984216"/>
            <a:ext cx="30430" cy="49694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F2BB090-3409-C4BA-22BD-D6EF05C82826}"/>
              </a:ext>
            </a:extLst>
          </p:cNvPr>
          <p:cNvCxnSpPr>
            <a:cxnSpLocks/>
          </p:cNvCxnSpPr>
          <p:nvPr/>
        </p:nvCxnSpPr>
        <p:spPr>
          <a:xfrm flipV="1">
            <a:off x="1827575" y="1984216"/>
            <a:ext cx="30430" cy="49694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F707894-D3AC-8763-69D3-B4586FD9386D}"/>
              </a:ext>
            </a:extLst>
          </p:cNvPr>
          <p:cNvCxnSpPr>
            <a:cxnSpLocks/>
          </p:cNvCxnSpPr>
          <p:nvPr/>
        </p:nvCxnSpPr>
        <p:spPr>
          <a:xfrm flipV="1">
            <a:off x="2679135" y="1984216"/>
            <a:ext cx="30430" cy="49694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4D1D550-F62E-C83C-D59E-0BFA45E1B880}"/>
              </a:ext>
            </a:extLst>
          </p:cNvPr>
          <p:cNvCxnSpPr>
            <a:cxnSpLocks/>
          </p:cNvCxnSpPr>
          <p:nvPr/>
        </p:nvCxnSpPr>
        <p:spPr>
          <a:xfrm flipV="1">
            <a:off x="3533660" y="1984216"/>
            <a:ext cx="30430" cy="49694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67C2FC-B034-5F27-D5B6-55F818B83259}"/>
              </a:ext>
            </a:extLst>
          </p:cNvPr>
          <p:cNvCxnSpPr>
            <a:cxnSpLocks/>
          </p:cNvCxnSpPr>
          <p:nvPr/>
        </p:nvCxnSpPr>
        <p:spPr>
          <a:xfrm flipV="1">
            <a:off x="4372828" y="1987284"/>
            <a:ext cx="30430" cy="49694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82246AE-A97F-7FB7-E309-85222110FB98}"/>
              </a:ext>
            </a:extLst>
          </p:cNvPr>
          <p:cNvCxnSpPr>
            <a:cxnSpLocks/>
          </p:cNvCxnSpPr>
          <p:nvPr/>
        </p:nvCxnSpPr>
        <p:spPr>
          <a:xfrm flipV="1">
            <a:off x="5239603" y="1987284"/>
            <a:ext cx="30430" cy="49694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0F12AFE-A2CF-C6D1-78F5-EAC27873A546}"/>
              </a:ext>
            </a:extLst>
          </p:cNvPr>
          <p:cNvCxnSpPr>
            <a:cxnSpLocks/>
          </p:cNvCxnSpPr>
          <p:nvPr/>
        </p:nvCxnSpPr>
        <p:spPr>
          <a:xfrm flipV="1">
            <a:off x="6091163" y="1987284"/>
            <a:ext cx="30430" cy="49694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9CB1E53-B3A0-AF35-2910-0E2459931466}"/>
              </a:ext>
            </a:extLst>
          </p:cNvPr>
          <p:cNvCxnSpPr>
            <a:cxnSpLocks/>
          </p:cNvCxnSpPr>
          <p:nvPr/>
        </p:nvCxnSpPr>
        <p:spPr>
          <a:xfrm flipV="1">
            <a:off x="6945688" y="1987284"/>
            <a:ext cx="30430" cy="496945"/>
          </a:xfrm>
          <a:prstGeom prst="straightConnector1">
            <a:avLst/>
          </a:prstGeom>
          <a:ln w="285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473DC91-653A-B838-14F8-251BAAFAB76B}"/>
              </a:ext>
            </a:extLst>
          </p:cNvPr>
          <p:cNvSpPr txBox="1"/>
          <p:nvPr/>
        </p:nvSpPr>
        <p:spPr>
          <a:xfrm>
            <a:off x="501926" y="3450233"/>
            <a:ext cx="8140148" cy="1077218"/>
          </a:xfrm>
          <a:prstGeom prst="rect">
            <a:avLst/>
          </a:prstGeom>
          <a:noFill/>
        </p:spPr>
        <p:txBody>
          <a:bodyPr wrap="square" rtlCol="0">
            <a:spAutoFit/>
          </a:bodyPr>
          <a:lstStyle/>
          <a:p>
            <a:pPr>
              <a:spcAft>
                <a:spcPts val="1200"/>
              </a:spcAft>
            </a:pPr>
            <a:r>
              <a:rPr lang="en-US" dirty="0"/>
              <a:t>Anticoherence of  </a:t>
            </a:r>
            <a:r>
              <a:rPr lang="en-US" sz="1800" i="1" dirty="0"/>
              <a:t>f</a:t>
            </a:r>
            <a:r>
              <a:rPr lang="en-US" baseline="-25000" dirty="0"/>
              <a:t>2</a:t>
            </a:r>
            <a:r>
              <a:rPr lang="en-US" sz="1800" dirty="0"/>
              <a:t> </a:t>
            </a:r>
            <a:r>
              <a:rPr lang="en-US" sz="1100" dirty="0"/>
              <a:t>✕</a:t>
            </a:r>
            <a:r>
              <a:rPr lang="en-US" sz="1800" dirty="0"/>
              <a:t> </a:t>
            </a:r>
            <a:r>
              <a:rPr lang="en-US" sz="1800" i="1" dirty="0"/>
              <a:t>f</a:t>
            </a:r>
            <a:r>
              <a:rPr lang="en-US" baseline="-25000" dirty="0"/>
              <a:t>3</a:t>
            </a:r>
            <a:r>
              <a:rPr lang="en-US" sz="1800" dirty="0"/>
              <a:t> </a:t>
            </a:r>
            <a:r>
              <a:rPr lang="en-US" sz="1100" dirty="0"/>
              <a:t>✕</a:t>
            </a:r>
            <a:r>
              <a:rPr lang="en-US" sz="1800" dirty="0"/>
              <a:t> </a:t>
            </a:r>
            <a:r>
              <a:rPr lang="en-US" sz="1800" i="1" spc="-2400" dirty="0"/>
              <a:t>f</a:t>
            </a:r>
            <a:r>
              <a:rPr lang="en-US" sz="1800" i="1" spc="-1200" baseline="75000" dirty="0"/>
              <a:t>—</a:t>
            </a:r>
            <a:r>
              <a:rPr lang="en-US" spc="-1200" baseline="-25000" dirty="0"/>
              <a:t>5</a:t>
            </a:r>
            <a:r>
              <a:rPr lang="en-US" sz="1800" dirty="0"/>
              <a:t>   is a feature of the cinquillo (5-in-8 ME) rhythm that differentia</a:t>
            </a:r>
            <a:r>
              <a:rPr lang="en-US" dirty="0"/>
              <a:t>tes it from the spectrally indistinguishable tresillo (3-in-8 ME) rhythm. </a:t>
            </a:r>
          </a:p>
          <a:p>
            <a:pPr>
              <a:spcAft>
                <a:spcPts val="1200"/>
              </a:spcAft>
            </a:pPr>
            <a:r>
              <a:rPr lang="en-US" dirty="0"/>
              <a:t>The tresillo has a coherent </a:t>
            </a:r>
            <a:r>
              <a:rPr lang="en-US" sz="1800" i="1" dirty="0"/>
              <a:t>f</a:t>
            </a:r>
            <a:r>
              <a:rPr lang="en-US" baseline="-25000" dirty="0"/>
              <a:t>2</a:t>
            </a:r>
            <a:r>
              <a:rPr lang="en-US" sz="1800" dirty="0"/>
              <a:t> </a:t>
            </a:r>
            <a:r>
              <a:rPr lang="en-US" sz="1100" dirty="0"/>
              <a:t>✕</a:t>
            </a:r>
            <a:r>
              <a:rPr lang="en-US" sz="1800" dirty="0"/>
              <a:t> </a:t>
            </a:r>
            <a:r>
              <a:rPr lang="en-US" sz="1800" i="1" dirty="0"/>
              <a:t>f</a:t>
            </a:r>
            <a:r>
              <a:rPr lang="en-US" baseline="-25000" dirty="0"/>
              <a:t>3</a:t>
            </a:r>
            <a:r>
              <a:rPr lang="en-US" sz="1800" dirty="0"/>
              <a:t> </a:t>
            </a:r>
            <a:r>
              <a:rPr lang="en-US" sz="1100" dirty="0"/>
              <a:t>✕</a:t>
            </a:r>
            <a:r>
              <a:rPr lang="en-US" sz="1800" dirty="0"/>
              <a:t> </a:t>
            </a:r>
            <a:r>
              <a:rPr lang="en-US" sz="1800" i="1" spc="-2400" dirty="0"/>
              <a:t>f</a:t>
            </a:r>
            <a:r>
              <a:rPr lang="en-US" sz="1800" i="1" spc="-1200" baseline="75000" dirty="0"/>
              <a:t>—</a:t>
            </a:r>
            <a:r>
              <a:rPr lang="en-US" spc="-1200" baseline="-25000" dirty="0"/>
              <a:t>5</a:t>
            </a:r>
            <a:r>
              <a:rPr lang="en-US" sz="1800" dirty="0"/>
              <a:t>  </a:t>
            </a:r>
            <a:r>
              <a:rPr lang="en-US" dirty="0"/>
              <a:t>.</a:t>
            </a:r>
          </a:p>
        </p:txBody>
      </p:sp>
      <p:pic>
        <p:nvPicPr>
          <p:cNvPr id="7" name="Picture 6">
            <a:extLst>
              <a:ext uri="{FF2B5EF4-FFF2-40B4-BE49-F238E27FC236}">
                <a16:creationId xmlns:a16="http://schemas.microsoft.com/office/drawing/2014/main" id="{0411EA88-92A5-8622-D3D6-91F8BB9C22DB}"/>
              </a:ext>
            </a:extLst>
          </p:cNvPr>
          <p:cNvPicPr>
            <a:picLocks noChangeAspect="1"/>
          </p:cNvPicPr>
          <p:nvPr/>
        </p:nvPicPr>
        <p:blipFill>
          <a:blip r:embed="rId6"/>
          <a:stretch>
            <a:fillRect/>
          </a:stretch>
        </p:blipFill>
        <p:spPr>
          <a:xfrm>
            <a:off x="3361" y="815518"/>
            <a:ext cx="8066125" cy="881173"/>
          </a:xfrm>
          <a:prstGeom prst="rect">
            <a:avLst/>
          </a:prstGeom>
        </p:spPr>
      </p:pic>
      <p:pic>
        <p:nvPicPr>
          <p:cNvPr id="9" name="Picture 8">
            <a:extLst>
              <a:ext uri="{FF2B5EF4-FFF2-40B4-BE49-F238E27FC236}">
                <a16:creationId xmlns:a16="http://schemas.microsoft.com/office/drawing/2014/main" id="{033E4675-B094-A937-53A2-061DC3D5C89E}"/>
              </a:ext>
            </a:extLst>
          </p:cNvPr>
          <p:cNvPicPr>
            <a:picLocks noChangeAspect="1"/>
          </p:cNvPicPr>
          <p:nvPr/>
        </p:nvPicPr>
        <p:blipFill>
          <a:blip r:embed="rId7"/>
          <a:stretch>
            <a:fillRect/>
          </a:stretch>
        </p:blipFill>
        <p:spPr>
          <a:xfrm>
            <a:off x="714563" y="1457523"/>
            <a:ext cx="7659818" cy="497672"/>
          </a:xfrm>
          <a:prstGeom prst="rect">
            <a:avLst/>
          </a:prstGeom>
        </p:spPr>
      </p:pic>
    </p:spTree>
    <p:extLst>
      <p:ext uri="{BB962C8B-B14F-4D97-AF65-F5344CB8AC3E}">
        <p14:creationId xmlns:p14="http://schemas.microsoft.com/office/powerpoint/2010/main" val="508510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BDD54-90F7-AE23-85BA-1103620E7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90677-ADD7-4418-8EFF-A27C17C63DA4}"/>
              </a:ext>
            </a:extLst>
          </p:cNvPr>
          <p:cNvSpPr>
            <a:spLocks noGrp="1"/>
          </p:cNvSpPr>
          <p:nvPr>
            <p:ph type="title"/>
          </p:nvPr>
        </p:nvSpPr>
        <p:spPr/>
        <p:txBody>
          <a:bodyPr/>
          <a:lstStyle/>
          <a:p>
            <a:r>
              <a:rPr lang="en-US" dirty="0"/>
              <a:t>Ragtime Syncopation</a:t>
            </a:r>
          </a:p>
        </p:txBody>
      </p:sp>
      <p:sp>
        <p:nvSpPr>
          <p:cNvPr id="4" name="Date Placeholder 3">
            <a:extLst>
              <a:ext uri="{FF2B5EF4-FFF2-40B4-BE49-F238E27FC236}">
                <a16:creationId xmlns:a16="http://schemas.microsoft.com/office/drawing/2014/main" id="{3B4A2CB7-FBAC-07D9-BFC7-ECA69ECBD2EA}"/>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D803D76B-5039-6F2D-E5DC-D5B5AC2E75FB}"/>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E13008F2-CF88-C144-D186-A94459AC57F8}"/>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41</a:t>
            </a:fld>
            <a:endParaRPr lang="en-US" dirty="0">
              <a:latin typeface="Calisto MT" panose="02040603050505030304" pitchFamily="18" charset="77"/>
            </a:endParaRPr>
          </a:p>
        </p:txBody>
      </p:sp>
      <p:sp>
        <p:nvSpPr>
          <p:cNvPr id="8" name="Rectangle 7">
            <a:extLst>
              <a:ext uri="{FF2B5EF4-FFF2-40B4-BE49-F238E27FC236}">
                <a16:creationId xmlns:a16="http://schemas.microsoft.com/office/drawing/2014/main" id="{A8F6AF01-DFC5-9BAF-D5AA-743AA504356C}"/>
              </a:ext>
            </a:extLst>
          </p:cNvPr>
          <p:cNvSpPr/>
          <p:nvPr/>
        </p:nvSpPr>
        <p:spPr>
          <a:xfrm>
            <a:off x="67112" y="878998"/>
            <a:ext cx="7211512" cy="342329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hidden="1">
            <a:extLst>
              <a:ext uri="{FF2B5EF4-FFF2-40B4-BE49-F238E27FC236}">
                <a16:creationId xmlns:a16="http://schemas.microsoft.com/office/drawing/2014/main" id="{B715F8C8-6DB1-F00F-7F40-49BD47E130A0}"/>
              </a:ext>
            </a:extLst>
          </p:cNvPr>
          <p:cNvPicPr>
            <a:picLocks noChangeAspect="1"/>
          </p:cNvPicPr>
          <p:nvPr/>
        </p:nvPicPr>
        <p:blipFill>
          <a:blip r:embed="rId2"/>
          <a:stretch>
            <a:fillRect/>
          </a:stretch>
        </p:blipFill>
        <p:spPr>
          <a:xfrm>
            <a:off x="0" y="895775"/>
            <a:ext cx="7278624" cy="3386994"/>
          </a:xfrm>
          <a:prstGeom prst="rect">
            <a:avLst/>
          </a:prstGeom>
        </p:spPr>
      </p:pic>
      <p:pic>
        <p:nvPicPr>
          <p:cNvPr id="7" name="Picture 6">
            <a:extLst>
              <a:ext uri="{FF2B5EF4-FFF2-40B4-BE49-F238E27FC236}">
                <a16:creationId xmlns:a16="http://schemas.microsoft.com/office/drawing/2014/main" id="{2AE51247-50C8-65A9-5091-9A2C171BAA68}"/>
              </a:ext>
            </a:extLst>
          </p:cNvPr>
          <p:cNvPicPr>
            <a:picLocks noChangeAspect="1"/>
          </p:cNvPicPr>
          <p:nvPr/>
        </p:nvPicPr>
        <p:blipFill>
          <a:blip r:embed="rId3"/>
          <a:stretch>
            <a:fillRect/>
          </a:stretch>
        </p:blipFill>
        <p:spPr>
          <a:xfrm>
            <a:off x="-58723" y="878998"/>
            <a:ext cx="7337347" cy="3423298"/>
          </a:xfrm>
          <a:prstGeom prst="rect">
            <a:avLst/>
          </a:prstGeom>
        </p:spPr>
      </p:pic>
      <p:sp>
        <p:nvSpPr>
          <p:cNvPr id="13" name="TextBox 12">
            <a:extLst>
              <a:ext uri="{FF2B5EF4-FFF2-40B4-BE49-F238E27FC236}">
                <a16:creationId xmlns:a16="http://schemas.microsoft.com/office/drawing/2014/main" id="{78B1A10E-105D-2930-1A2B-01C94D317C2C}"/>
              </a:ext>
            </a:extLst>
          </p:cNvPr>
          <p:cNvSpPr txBox="1"/>
          <p:nvPr/>
        </p:nvSpPr>
        <p:spPr>
          <a:xfrm>
            <a:off x="346262" y="1071858"/>
            <a:ext cx="1775012" cy="461665"/>
          </a:xfrm>
          <a:prstGeom prst="rect">
            <a:avLst/>
          </a:prstGeom>
          <a:noFill/>
        </p:spPr>
        <p:txBody>
          <a:bodyPr wrap="square">
            <a:spAutoFit/>
          </a:bodyPr>
          <a:lstStyle/>
          <a:p>
            <a:r>
              <a:rPr lang="en-US" sz="2400" i="1" dirty="0"/>
              <a:t>f</a:t>
            </a:r>
            <a:r>
              <a:rPr lang="en-US" sz="2400" baseline="-25000" dirty="0"/>
              <a:t>2</a:t>
            </a:r>
            <a:r>
              <a:rPr lang="en-US" sz="2400" dirty="0"/>
              <a:t> </a:t>
            </a:r>
            <a:r>
              <a:rPr lang="en-US" dirty="0"/>
              <a:t>✕</a:t>
            </a:r>
            <a:r>
              <a:rPr lang="en-US" sz="2400" dirty="0"/>
              <a:t> </a:t>
            </a:r>
            <a:r>
              <a:rPr lang="en-US" sz="2400" i="1" dirty="0"/>
              <a:t>f</a:t>
            </a:r>
            <a:r>
              <a:rPr lang="en-US" sz="2400" baseline="-25000" dirty="0"/>
              <a:t>3</a:t>
            </a:r>
            <a:r>
              <a:rPr lang="en-US" sz="2400" dirty="0"/>
              <a:t> </a:t>
            </a:r>
            <a:r>
              <a:rPr lang="en-US" dirty="0"/>
              <a:t>✕</a:t>
            </a:r>
            <a:r>
              <a:rPr lang="en-US" sz="2400" dirty="0"/>
              <a:t> </a:t>
            </a:r>
            <a:r>
              <a:rPr lang="en-US" sz="2400" i="1" spc="-2400" dirty="0"/>
              <a:t>f</a:t>
            </a:r>
            <a:r>
              <a:rPr lang="en-US" sz="2400" i="1" spc="-1200" baseline="75000" dirty="0"/>
              <a:t>—</a:t>
            </a:r>
            <a:r>
              <a:rPr lang="en-US" sz="2400" spc="-1200" baseline="-25000" dirty="0"/>
              <a:t>5</a:t>
            </a:r>
            <a:r>
              <a:rPr lang="en-US" sz="2400" dirty="0"/>
              <a:t> </a:t>
            </a:r>
          </a:p>
        </p:txBody>
      </p:sp>
      <p:sp>
        <p:nvSpPr>
          <p:cNvPr id="14" name="Content Placeholder 2">
            <a:extLst>
              <a:ext uri="{FF2B5EF4-FFF2-40B4-BE49-F238E27FC236}">
                <a16:creationId xmlns:a16="http://schemas.microsoft.com/office/drawing/2014/main" id="{A79E445E-9550-F83C-DC84-25A6A32F7218}"/>
              </a:ext>
            </a:extLst>
          </p:cNvPr>
          <p:cNvSpPr txBox="1">
            <a:spLocks/>
          </p:cNvSpPr>
          <p:nvPr/>
        </p:nvSpPr>
        <p:spPr>
          <a:xfrm>
            <a:off x="177581" y="513225"/>
            <a:ext cx="8774396" cy="431602"/>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a:t>Descriptive stats. for 71 pieces (4–5 strains each) by  Scott Joplin, James Scott, Joseph Lamb</a:t>
            </a:r>
            <a:endParaRPr lang="en-US" dirty="0"/>
          </a:p>
        </p:txBody>
      </p:sp>
      <p:sp>
        <p:nvSpPr>
          <p:cNvPr id="17" name="TextBox 16">
            <a:extLst>
              <a:ext uri="{FF2B5EF4-FFF2-40B4-BE49-F238E27FC236}">
                <a16:creationId xmlns:a16="http://schemas.microsoft.com/office/drawing/2014/main" id="{92B8DC02-143E-9531-8D4C-00EDA13089D9}"/>
              </a:ext>
            </a:extLst>
          </p:cNvPr>
          <p:cNvSpPr txBox="1"/>
          <p:nvPr/>
        </p:nvSpPr>
        <p:spPr>
          <a:xfrm>
            <a:off x="7388352" y="1071858"/>
            <a:ext cx="1641348" cy="2308324"/>
          </a:xfrm>
          <a:prstGeom prst="rect">
            <a:avLst/>
          </a:prstGeom>
          <a:noFill/>
        </p:spPr>
        <p:txBody>
          <a:bodyPr wrap="square" rtlCol="0">
            <a:spAutoFit/>
          </a:bodyPr>
          <a:lstStyle/>
          <a:p>
            <a:r>
              <a:rPr lang="en-US" dirty="0"/>
              <a:t>All phrases are characterized by strong anticoherence of </a:t>
            </a:r>
            <a:r>
              <a:rPr lang="en-US" sz="1800" i="1" dirty="0"/>
              <a:t>f</a:t>
            </a:r>
            <a:r>
              <a:rPr lang="en-US" baseline="-25000" dirty="0"/>
              <a:t>2</a:t>
            </a:r>
            <a:r>
              <a:rPr lang="en-US" sz="1800" dirty="0"/>
              <a:t> </a:t>
            </a:r>
            <a:r>
              <a:rPr lang="en-US" sz="1100" dirty="0"/>
              <a:t>✕</a:t>
            </a:r>
            <a:r>
              <a:rPr lang="en-US" sz="1800" dirty="0"/>
              <a:t> </a:t>
            </a:r>
            <a:r>
              <a:rPr lang="en-US" sz="1800" i="1" dirty="0"/>
              <a:t>f</a:t>
            </a:r>
            <a:r>
              <a:rPr lang="en-US" baseline="-25000" dirty="0"/>
              <a:t>3</a:t>
            </a:r>
            <a:r>
              <a:rPr lang="en-US" sz="1800" dirty="0"/>
              <a:t> </a:t>
            </a:r>
            <a:r>
              <a:rPr lang="en-US" sz="1100" dirty="0"/>
              <a:t>✕</a:t>
            </a:r>
            <a:r>
              <a:rPr lang="en-US" sz="1800" dirty="0"/>
              <a:t> </a:t>
            </a:r>
            <a:r>
              <a:rPr lang="en-US" sz="1800" i="1" spc="-2400" dirty="0"/>
              <a:t>f</a:t>
            </a:r>
            <a:r>
              <a:rPr lang="en-US" sz="1800" i="1" spc="-1200" baseline="75000" dirty="0"/>
              <a:t>—</a:t>
            </a:r>
            <a:r>
              <a:rPr lang="en-US" spc="-1200" baseline="-25000" dirty="0"/>
              <a:t>5</a:t>
            </a:r>
            <a:r>
              <a:rPr lang="en-US" sz="1800" dirty="0"/>
              <a:t>   </a:t>
            </a:r>
            <a:r>
              <a:rPr lang="en-US" dirty="0"/>
              <a:t>(more like cinquillo than tresillo)</a:t>
            </a:r>
          </a:p>
        </p:txBody>
      </p:sp>
      <p:sp>
        <p:nvSpPr>
          <p:cNvPr id="18" name="TextBox 17">
            <a:extLst>
              <a:ext uri="{FF2B5EF4-FFF2-40B4-BE49-F238E27FC236}">
                <a16:creationId xmlns:a16="http://schemas.microsoft.com/office/drawing/2014/main" id="{1E3F7FC5-60BE-E4D9-C33F-651047FAEEEA}"/>
              </a:ext>
            </a:extLst>
          </p:cNvPr>
          <p:cNvSpPr txBox="1"/>
          <p:nvPr/>
        </p:nvSpPr>
        <p:spPr>
          <a:xfrm>
            <a:off x="5938307" y="4302296"/>
            <a:ext cx="2900089" cy="369332"/>
          </a:xfrm>
          <a:prstGeom prst="rect">
            <a:avLst/>
          </a:prstGeom>
          <a:noFill/>
        </p:spPr>
        <p:txBody>
          <a:bodyPr wrap="none" rtlCol="0">
            <a:spAutoFit/>
          </a:bodyPr>
          <a:lstStyle/>
          <a:p>
            <a:r>
              <a:rPr lang="en-US" dirty="0"/>
              <a:t>Ovals show standard errors</a:t>
            </a:r>
          </a:p>
        </p:txBody>
      </p:sp>
    </p:spTree>
    <p:extLst>
      <p:ext uri="{BB962C8B-B14F-4D97-AF65-F5344CB8AC3E}">
        <p14:creationId xmlns:p14="http://schemas.microsoft.com/office/powerpoint/2010/main" val="1741843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55E7-D72C-D5D1-DC3F-19CA7F10B10C}"/>
              </a:ext>
            </a:extLst>
          </p:cNvPr>
          <p:cNvSpPr>
            <a:spLocks noGrp="1"/>
          </p:cNvSpPr>
          <p:nvPr>
            <p:ph type="ctrTitle"/>
          </p:nvPr>
        </p:nvSpPr>
        <p:spPr/>
        <p:txBody>
          <a:bodyPr/>
          <a:lstStyle/>
          <a:p>
            <a:r>
              <a:rPr lang="en-US" dirty="0"/>
              <a:t>Rhythmic Qualities and Coherence in Adowa</a:t>
            </a:r>
          </a:p>
        </p:txBody>
      </p:sp>
      <p:sp>
        <p:nvSpPr>
          <p:cNvPr id="3" name="Subtitle 2">
            <a:extLst>
              <a:ext uri="{FF2B5EF4-FFF2-40B4-BE49-F238E27FC236}">
                <a16:creationId xmlns:a16="http://schemas.microsoft.com/office/drawing/2014/main" id="{4F15717E-5A33-5074-5269-BF42AAFF986C}"/>
              </a:ext>
            </a:extLst>
          </p:cNvPr>
          <p:cNvSpPr>
            <a:spLocks noGrp="1"/>
          </p:cNvSpPr>
          <p:nvPr>
            <p:ph type="subTitle" idx="1"/>
          </p:nvPr>
        </p:nvSpPr>
        <p:spPr/>
        <p:txBody>
          <a:bodyPr/>
          <a:lstStyle/>
          <a:p>
            <a:r>
              <a:rPr lang="en-US" dirty="0"/>
              <a:t>Analysis of a transcription by Willi </a:t>
            </a:r>
            <a:r>
              <a:rPr lang="en-US" dirty="0" err="1"/>
              <a:t>Anku</a:t>
            </a:r>
            <a:endParaRPr lang="en-US" dirty="0"/>
          </a:p>
        </p:txBody>
      </p:sp>
      <p:sp>
        <p:nvSpPr>
          <p:cNvPr id="4" name="Date Placeholder 3">
            <a:extLst>
              <a:ext uri="{FF2B5EF4-FFF2-40B4-BE49-F238E27FC236}">
                <a16:creationId xmlns:a16="http://schemas.microsoft.com/office/drawing/2014/main" id="{0186AF8B-26A0-AF8E-9240-9AD12761193E}"/>
              </a:ext>
            </a:extLst>
          </p:cNvPr>
          <p:cNvSpPr>
            <a:spLocks noGrp="1"/>
          </p:cNvSpPr>
          <p:nvPr>
            <p:ph type="dt" sz="half" idx="10"/>
          </p:nvPr>
        </p:nvSpPr>
        <p:spPr>
          <a:xfrm>
            <a:off x="285345" y="4869656"/>
            <a:ext cx="2118317" cy="273844"/>
          </a:xfrm>
        </p:spPr>
        <p:txBody>
          <a:bodyPr/>
          <a:lstStyle/>
          <a:p>
            <a:r>
              <a:rPr lang="en-US" dirty="0"/>
              <a:t>KCL 3/25/25</a:t>
            </a:r>
          </a:p>
        </p:txBody>
      </p:sp>
      <p:sp>
        <p:nvSpPr>
          <p:cNvPr id="5" name="Footer Placeholder 4">
            <a:extLst>
              <a:ext uri="{FF2B5EF4-FFF2-40B4-BE49-F238E27FC236}">
                <a16:creationId xmlns:a16="http://schemas.microsoft.com/office/drawing/2014/main" id="{6952194C-3982-C287-3792-D65405535504}"/>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BED030F0-5864-B90B-75BE-1E31BD8A0D63}"/>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42</a:t>
            </a:fld>
            <a:endParaRPr lang="en-US" dirty="0">
              <a:latin typeface="Calisto MT" panose="02040603050505030304" pitchFamily="18" charset="77"/>
            </a:endParaRPr>
          </a:p>
        </p:txBody>
      </p:sp>
    </p:spTree>
    <p:extLst>
      <p:ext uri="{BB962C8B-B14F-4D97-AF65-F5344CB8AC3E}">
        <p14:creationId xmlns:p14="http://schemas.microsoft.com/office/powerpoint/2010/main" val="2899530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486436"/>
            <a:ext cx="7886700" cy="440126"/>
          </a:xfrm>
        </p:spPr>
        <p:txBody>
          <a:bodyPr/>
          <a:lstStyle/>
          <a:p>
            <a:pPr marL="0" indent="0" algn="ctr">
              <a:buNone/>
            </a:pPr>
            <a:r>
              <a:rPr lang="en-US" dirty="0"/>
              <a:t>The Adowa ensemble (in </a:t>
            </a:r>
            <a:r>
              <a:rPr lang="en-US" dirty="0" err="1"/>
              <a:t>Anku’s</a:t>
            </a:r>
            <a:r>
              <a:rPr lang="en-US" dirty="0"/>
              <a:t> transcription)</a:t>
            </a:r>
          </a:p>
        </p:txBody>
      </p:sp>
      <p:sp>
        <p:nvSpPr>
          <p:cNvPr id="47" name="Date Placeholder 46">
            <a:extLst>
              <a:ext uri="{FF2B5EF4-FFF2-40B4-BE49-F238E27FC236}">
                <a16:creationId xmlns:a16="http://schemas.microsoft.com/office/drawing/2014/main" id="{BC2D077B-F921-0C7A-8DDA-C2C7B7312ED9}"/>
              </a:ext>
            </a:extLst>
          </p:cNvPr>
          <p:cNvSpPr>
            <a:spLocks noGrp="1"/>
          </p:cNvSpPr>
          <p:nvPr>
            <p:ph type="dt" sz="half" idx="10"/>
          </p:nvPr>
        </p:nvSpPr>
        <p:spPr>
          <a:xfrm>
            <a:off x="389106" y="4767263"/>
            <a:ext cx="2296944" cy="273844"/>
          </a:xfrm>
        </p:spPr>
        <p:txBody>
          <a:bodyPr/>
          <a:lstStyle/>
          <a:p>
            <a:r>
              <a:rPr lang="en-US" dirty="0"/>
              <a:t>KCL 3/25/25</a:t>
            </a:r>
          </a:p>
          <a:p>
            <a:endParaRPr lang="en-US" dirty="0"/>
          </a:p>
        </p:txBody>
      </p:sp>
      <p:sp>
        <p:nvSpPr>
          <p:cNvPr id="46" name="Footer Placeholder 45">
            <a:extLst>
              <a:ext uri="{FF2B5EF4-FFF2-40B4-BE49-F238E27FC236}">
                <a16:creationId xmlns:a16="http://schemas.microsoft.com/office/drawing/2014/main" id="{6865B347-F045-3941-7500-829F90C6096D}"/>
              </a:ext>
            </a:extLst>
          </p:cNvPr>
          <p:cNvSpPr>
            <a:spLocks noGrp="1"/>
          </p:cNvSpPr>
          <p:nvPr>
            <p:ph type="ftr" sz="quarter" idx="11"/>
          </p:nvPr>
        </p:nvSpPr>
        <p:spPr>
          <a:xfrm>
            <a:off x="3028950" y="4767263"/>
            <a:ext cx="3086100" cy="273844"/>
          </a:xfrm>
        </p:spPr>
        <p:txBody>
          <a:bodyPr/>
          <a:lstStyle/>
          <a:p>
            <a:r>
              <a:rPr lang="en-US" dirty="0"/>
              <a:t>Rhythm as Signal</a:t>
            </a:r>
          </a:p>
        </p:txBody>
      </p:sp>
      <p:sp>
        <p:nvSpPr>
          <p:cNvPr id="48" name="Slide Number Placeholder 47">
            <a:extLst>
              <a:ext uri="{FF2B5EF4-FFF2-40B4-BE49-F238E27FC236}">
                <a16:creationId xmlns:a16="http://schemas.microsoft.com/office/drawing/2014/main" id="{9E674E4F-F3BA-0C4C-D929-7BBF4C532525}"/>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43</a:t>
            </a:fld>
            <a:endParaRPr lang="en-US" dirty="0">
              <a:latin typeface="Calisto MT" panose="02040603050505030304" pitchFamily="18" charset="77"/>
            </a:endParaRPr>
          </a:p>
        </p:txBody>
      </p:sp>
      <p:grpSp>
        <p:nvGrpSpPr>
          <p:cNvPr id="35" name="Group 34">
            <a:extLst>
              <a:ext uri="{FF2B5EF4-FFF2-40B4-BE49-F238E27FC236}">
                <a16:creationId xmlns:a16="http://schemas.microsoft.com/office/drawing/2014/main" id="{B61C9C3E-3578-5D6C-53E2-85ECD8AB236B}"/>
              </a:ext>
            </a:extLst>
          </p:cNvPr>
          <p:cNvGrpSpPr/>
          <p:nvPr/>
        </p:nvGrpSpPr>
        <p:grpSpPr>
          <a:xfrm>
            <a:off x="4233215" y="932822"/>
            <a:ext cx="4767911" cy="3046289"/>
            <a:chOff x="5644285" y="1243761"/>
            <a:chExt cx="6357215" cy="4061719"/>
          </a:xfrm>
        </p:grpSpPr>
        <p:pic>
          <p:nvPicPr>
            <p:cNvPr id="19" name="Picture 18">
              <a:extLst>
                <a:ext uri="{FF2B5EF4-FFF2-40B4-BE49-F238E27FC236}">
                  <a16:creationId xmlns:a16="http://schemas.microsoft.com/office/drawing/2014/main" id="{6B1B9AF2-88E8-4E6C-D919-6C56A2243F81}"/>
                </a:ext>
              </a:extLst>
            </p:cNvPr>
            <p:cNvPicPr>
              <a:picLocks noChangeAspect="1"/>
            </p:cNvPicPr>
            <p:nvPr/>
          </p:nvPicPr>
          <p:blipFill rotWithShape="1">
            <a:blip r:embed="rId5"/>
            <a:srcRect l="6159" r="2860"/>
            <a:stretch/>
          </p:blipFill>
          <p:spPr>
            <a:xfrm>
              <a:off x="5661483" y="1243761"/>
              <a:ext cx="6340017" cy="4061517"/>
            </a:xfrm>
            <a:prstGeom prst="rect">
              <a:avLst/>
            </a:prstGeom>
          </p:spPr>
        </p:pic>
        <p:pic>
          <p:nvPicPr>
            <p:cNvPr id="34" name="Picture 33">
              <a:extLst>
                <a:ext uri="{FF2B5EF4-FFF2-40B4-BE49-F238E27FC236}">
                  <a16:creationId xmlns:a16="http://schemas.microsoft.com/office/drawing/2014/main" id="{E32FFCDE-CC42-D115-08EA-25FAA75E61D3}"/>
                </a:ext>
              </a:extLst>
            </p:cNvPr>
            <p:cNvPicPr>
              <a:picLocks noChangeAspect="1"/>
            </p:cNvPicPr>
            <p:nvPr/>
          </p:nvPicPr>
          <p:blipFill rotWithShape="1">
            <a:blip r:embed="rId5"/>
            <a:srcRect r="97203"/>
            <a:stretch/>
          </p:blipFill>
          <p:spPr>
            <a:xfrm>
              <a:off x="5644285" y="1243963"/>
              <a:ext cx="194896" cy="4061517"/>
            </a:xfrm>
            <a:prstGeom prst="rect">
              <a:avLst/>
            </a:prstGeom>
          </p:spPr>
        </p:pic>
      </p:grpSp>
      <p:pic>
        <p:nvPicPr>
          <p:cNvPr id="9" name="bell 1 music">
            <a:extLst>
              <a:ext uri="{FF2B5EF4-FFF2-40B4-BE49-F238E27FC236}">
                <a16:creationId xmlns:a16="http://schemas.microsoft.com/office/drawing/2014/main" id="{A09140E9-F23D-872E-5350-522847C3B431}"/>
              </a:ext>
            </a:extLst>
          </p:cNvPr>
          <p:cNvPicPr>
            <a:picLocks noChangeAspect="1"/>
          </p:cNvPicPr>
          <p:nvPr/>
        </p:nvPicPr>
        <p:blipFill>
          <a:blip r:embed="rId6"/>
          <a:stretch>
            <a:fillRect/>
          </a:stretch>
        </p:blipFill>
        <p:spPr>
          <a:xfrm>
            <a:off x="1593452" y="926561"/>
            <a:ext cx="2642453" cy="472017"/>
          </a:xfrm>
          <a:prstGeom prst="rect">
            <a:avLst/>
          </a:prstGeom>
        </p:spPr>
      </p:pic>
      <p:pic>
        <p:nvPicPr>
          <p:cNvPr id="11" name="bell 2 music">
            <a:extLst>
              <a:ext uri="{FF2B5EF4-FFF2-40B4-BE49-F238E27FC236}">
                <a16:creationId xmlns:a16="http://schemas.microsoft.com/office/drawing/2014/main" id="{352E5B3B-BF4C-A114-4B94-7526CF0EC6B9}"/>
              </a:ext>
            </a:extLst>
          </p:cNvPr>
          <p:cNvPicPr>
            <a:picLocks noChangeAspect="1"/>
          </p:cNvPicPr>
          <p:nvPr/>
        </p:nvPicPr>
        <p:blipFill>
          <a:blip r:embed="rId7"/>
          <a:stretch>
            <a:fillRect/>
          </a:stretch>
        </p:blipFill>
        <p:spPr>
          <a:xfrm>
            <a:off x="1615355" y="1533155"/>
            <a:ext cx="2626342" cy="455160"/>
          </a:xfrm>
          <a:prstGeom prst="rect">
            <a:avLst/>
          </a:prstGeom>
        </p:spPr>
      </p:pic>
      <p:pic>
        <p:nvPicPr>
          <p:cNvPr id="13" name="donno 1 music">
            <a:extLst>
              <a:ext uri="{FF2B5EF4-FFF2-40B4-BE49-F238E27FC236}">
                <a16:creationId xmlns:a16="http://schemas.microsoft.com/office/drawing/2014/main" id="{27C70CE0-B523-93B9-05AD-E7A27435DE3E}"/>
              </a:ext>
            </a:extLst>
          </p:cNvPr>
          <p:cNvPicPr>
            <a:picLocks noChangeAspect="1"/>
          </p:cNvPicPr>
          <p:nvPr/>
        </p:nvPicPr>
        <p:blipFill>
          <a:blip r:embed="rId8"/>
          <a:stretch>
            <a:fillRect/>
          </a:stretch>
        </p:blipFill>
        <p:spPr>
          <a:xfrm>
            <a:off x="777505" y="2122892"/>
            <a:ext cx="2872091" cy="438302"/>
          </a:xfrm>
          <a:prstGeom prst="rect">
            <a:avLst/>
          </a:prstGeom>
        </p:spPr>
      </p:pic>
      <p:pic>
        <p:nvPicPr>
          <p:cNvPr id="15" name="donno 2 music">
            <a:extLst>
              <a:ext uri="{FF2B5EF4-FFF2-40B4-BE49-F238E27FC236}">
                <a16:creationId xmlns:a16="http://schemas.microsoft.com/office/drawing/2014/main" id="{C6A0A423-AE68-7F13-0FD3-0F40BB07D5CA}"/>
              </a:ext>
            </a:extLst>
          </p:cNvPr>
          <p:cNvPicPr>
            <a:picLocks noChangeAspect="1"/>
          </p:cNvPicPr>
          <p:nvPr/>
        </p:nvPicPr>
        <p:blipFill>
          <a:blip r:embed="rId9"/>
          <a:stretch>
            <a:fillRect/>
          </a:stretch>
        </p:blipFill>
        <p:spPr>
          <a:xfrm>
            <a:off x="1124062" y="2690033"/>
            <a:ext cx="2769152" cy="539449"/>
          </a:xfrm>
          <a:prstGeom prst="rect">
            <a:avLst/>
          </a:prstGeom>
        </p:spPr>
      </p:pic>
      <p:pic>
        <p:nvPicPr>
          <p:cNvPr id="7" name="apentemma music">
            <a:extLst>
              <a:ext uri="{FF2B5EF4-FFF2-40B4-BE49-F238E27FC236}">
                <a16:creationId xmlns:a16="http://schemas.microsoft.com/office/drawing/2014/main" id="{3BE4BA38-1546-5BC5-294C-E412D84D886E}"/>
              </a:ext>
            </a:extLst>
          </p:cNvPr>
          <p:cNvPicPr>
            <a:picLocks noChangeAspect="1"/>
          </p:cNvPicPr>
          <p:nvPr/>
        </p:nvPicPr>
        <p:blipFill>
          <a:blip r:embed="rId10"/>
          <a:stretch>
            <a:fillRect/>
          </a:stretch>
        </p:blipFill>
        <p:spPr>
          <a:xfrm>
            <a:off x="209703" y="3390288"/>
            <a:ext cx="3060487" cy="522592"/>
          </a:xfrm>
          <a:prstGeom prst="rect">
            <a:avLst/>
          </a:prstGeom>
        </p:spPr>
      </p:pic>
      <p:pic>
        <p:nvPicPr>
          <p:cNvPr id="17" name="petia music">
            <a:extLst>
              <a:ext uri="{FF2B5EF4-FFF2-40B4-BE49-F238E27FC236}">
                <a16:creationId xmlns:a16="http://schemas.microsoft.com/office/drawing/2014/main" id="{BDBD23A7-795E-78A9-EBA3-862A3CBCDC52}"/>
              </a:ext>
            </a:extLst>
          </p:cNvPr>
          <p:cNvPicPr>
            <a:picLocks noChangeAspect="1"/>
          </p:cNvPicPr>
          <p:nvPr/>
        </p:nvPicPr>
        <p:blipFill>
          <a:blip r:embed="rId11"/>
          <a:stretch>
            <a:fillRect/>
          </a:stretch>
        </p:blipFill>
        <p:spPr>
          <a:xfrm>
            <a:off x="956038" y="4081696"/>
            <a:ext cx="2629776" cy="539449"/>
          </a:xfrm>
          <a:prstGeom prst="rect">
            <a:avLst/>
          </a:prstGeom>
        </p:spPr>
      </p:pic>
      <p:pic>
        <p:nvPicPr>
          <p:cNvPr id="23" name="Bell 1 line">
            <a:extLst>
              <a:ext uri="{FF2B5EF4-FFF2-40B4-BE49-F238E27FC236}">
                <a16:creationId xmlns:a16="http://schemas.microsoft.com/office/drawing/2014/main" id="{5D8C3A6B-3384-8A92-ABB3-77441CAB5CFB}"/>
              </a:ext>
            </a:extLst>
          </p:cNvPr>
          <p:cNvPicPr>
            <a:picLocks noChangeAspect="1"/>
          </p:cNvPicPr>
          <p:nvPr/>
        </p:nvPicPr>
        <p:blipFill>
          <a:blip r:embed="rId12"/>
          <a:stretch>
            <a:fillRect/>
          </a:stretch>
        </p:blipFill>
        <p:spPr>
          <a:xfrm>
            <a:off x="3872533" y="873490"/>
            <a:ext cx="5409726" cy="3200041"/>
          </a:xfrm>
          <a:prstGeom prst="rect">
            <a:avLst/>
          </a:prstGeom>
        </p:spPr>
      </p:pic>
      <p:pic>
        <p:nvPicPr>
          <p:cNvPr id="25" name="Bell 2 line">
            <a:extLst>
              <a:ext uri="{FF2B5EF4-FFF2-40B4-BE49-F238E27FC236}">
                <a16:creationId xmlns:a16="http://schemas.microsoft.com/office/drawing/2014/main" id="{5851BBCE-76AA-720D-4C1A-2EE31328F456}"/>
              </a:ext>
            </a:extLst>
          </p:cNvPr>
          <p:cNvPicPr>
            <a:picLocks noChangeAspect="1"/>
          </p:cNvPicPr>
          <p:nvPr/>
        </p:nvPicPr>
        <p:blipFill>
          <a:blip r:embed="rId13"/>
          <a:stretch>
            <a:fillRect/>
          </a:stretch>
        </p:blipFill>
        <p:spPr>
          <a:xfrm>
            <a:off x="3872533" y="873490"/>
            <a:ext cx="5409726" cy="3200041"/>
          </a:xfrm>
          <a:prstGeom prst="rect">
            <a:avLst/>
          </a:prstGeom>
        </p:spPr>
      </p:pic>
      <p:pic>
        <p:nvPicPr>
          <p:cNvPr id="27" name="Donno 1 line">
            <a:extLst>
              <a:ext uri="{FF2B5EF4-FFF2-40B4-BE49-F238E27FC236}">
                <a16:creationId xmlns:a16="http://schemas.microsoft.com/office/drawing/2014/main" id="{88161E1F-6885-C086-ABE4-DE7416BB50AD}"/>
              </a:ext>
            </a:extLst>
          </p:cNvPr>
          <p:cNvPicPr>
            <a:picLocks noChangeAspect="1"/>
          </p:cNvPicPr>
          <p:nvPr/>
        </p:nvPicPr>
        <p:blipFill>
          <a:blip r:embed="rId14"/>
          <a:stretch>
            <a:fillRect/>
          </a:stretch>
        </p:blipFill>
        <p:spPr>
          <a:xfrm>
            <a:off x="3872533" y="873490"/>
            <a:ext cx="5409726" cy="3200041"/>
          </a:xfrm>
          <a:prstGeom prst="rect">
            <a:avLst/>
          </a:prstGeom>
        </p:spPr>
      </p:pic>
      <p:pic>
        <p:nvPicPr>
          <p:cNvPr id="29" name="Donno 2 line">
            <a:extLst>
              <a:ext uri="{FF2B5EF4-FFF2-40B4-BE49-F238E27FC236}">
                <a16:creationId xmlns:a16="http://schemas.microsoft.com/office/drawing/2014/main" id="{5EC181EB-04C1-FBDB-5903-76868AD677F9}"/>
              </a:ext>
            </a:extLst>
          </p:cNvPr>
          <p:cNvPicPr>
            <a:picLocks noChangeAspect="1"/>
          </p:cNvPicPr>
          <p:nvPr/>
        </p:nvPicPr>
        <p:blipFill>
          <a:blip r:embed="rId15"/>
          <a:stretch>
            <a:fillRect/>
          </a:stretch>
        </p:blipFill>
        <p:spPr>
          <a:xfrm>
            <a:off x="3872533" y="873490"/>
            <a:ext cx="5409726" cy="3200041"/>
          </a:xfrm>
          <a:prstGeom prst="rect">
            <a:avLst/>
          </a:prstGeom>
        </p:spPr>
      </p:pic>
      <p:pic>
        <p:nvPicPr>
          <p:cNvPr id="21" name="Apentemma line">
            <a:extLst>
              <a:ext uri="{FF2B5EF4-FFF2-40B4-BE49-F238E27FC236}">
                <a16:creationId xmlns:a16="http://schemas.microsoft.com/office/drawing/2014/main" id="{E1686169-4BD1-3297-0681-4CC1D14A8CC4}"/>
              </a:ext>
            </a:extLst>
          </p:cNvPr>
          <p:cNvPicPr>
            <a:picLocks noChangeAspect="1"/>
          </p:cNvPicPr>
          <p:nvPr/>
        </p:nvPicPr>
        <p:blipFill>
          <a:blip r:embed="rId16"/>
          <a:stretch>
            <a:fillRect/>
          </a:stretch>
        </p:blipFill>
        <p:spPr>
          <a:xfrm>
            <a:off x="3872533" y="873490"/>
            <a:ext cx="5409726" cy="3200041"/>
          </a:xfrm>
          <a:prstGeom prst="rect">
            <a:avLst/>
          </a:prstGeom>
        </p:spPr>
      </p:pic>
      <p:pic>
        <p:nvPicPr>
          <p:cNvPr id="31" name="Petia line">
            <a:extLst>
              <a:ext uri="{FF2B5EF4-FFF2-40B4-BE49-F238E27FC236}">
                <a16:creationId xmlns:a16="http://schemas.microsoft.com/office/drawing/2014/main" id="{F1F93C44-ADCF-1778-015B-5B48B3C82C95}"/>
              </a:ext>
            </a:extLst>
          </p:cNvPr>
          <p:cNvPicPr>
            <a:picLocks noChangeAspect="1"/>
          </p:cNvPicPr>
          <p:nvPr/>
        </p:nvPicPr>
        <p:blipFill>
          <a:blip r:embed="rId17"/>
          <a:stretch>
            <a:fillRect/>
          </a:stretch>
        </p:blipFill>
        <p:spPr>
          <a:xfrm>
            <a:off x="3872533" y="873490"/>
            <a:ext cx="5409726" cy="3200041"/>
          </a:xfrm>
          <a:prstGeom prst="rect">
            <a:avLst/>
          </a:prstGeom>
        </p:spPr>
      </p:pic>
      <p:sp>
        <p:nvSpPr>
          <p:cNvPr id="39" name="Bell 1">
            <a:extLst>
              <a:ext uri="{FF2B5EF4-FFF2-40B4-BE49-F238E27FC236}">
                <a16:creationId xmlns:a16="http://schemas.microsoft.com/office/drawing/2014/main" id="{D1AABE18-81D4-330B-E0C6-9E5B5C23E95B}"/>
              </a:ext>
            </a:extLst>
          </p:cNvPr>
          <p:cNvSpPr txBox="1"/>
          <p:nvPr/>
        </p:nvSpPr>
        <p:spPr>
          <a:xfrm>
            <a:off x="7635649" y="1817160"/>
            <a:ext cx="740908" cy="369332"/>
          </a:xfrm>
          <a:prstGeom prst="rect">
            <a:avLst/>
          </a:prstGeom>
          <a:noFill/>
        </p:spPr>
        <p:txBody>
          <a:bodyPr wrap="none" rtlCol="0">
            <a:spAutoFit/>
          </a:bodyPr>
          <a:lstStyle/>
          <a:p>
            <a:pPr algn="l"/>
            <a:r>
              <a:rPr lang="en-US" sz="1800" dirty="0">
                <a:solidFill>
                  <a:srgbClr val="4372C4"/>
                </a:solidFill>
                <a:latin typeface="Calisto MT" panose="02040603050505030304" pitchFamily="18" charset="77"/>
                <a:cs typeface="Calibri" panose="020F0502020204030204" pitchFamily="34" charset="0"/>
              </a:rPr>
              <a:t>Bell 1</a:t>
            </a:r>
          </a:p>
        </p:txBody>
      </p:sp>
      <p:sp>
        <p:nvSpPr>
          <p:cNvPr id="40" name="Bell 2">
            <a:extLst>
              <a:ext uri="{FF2B5EF4-FFF2-40B4-BE49-F238E27FC236}">
                <a16:creationId xmlns:a16="http://schemas.microsoft.com/office/drawing/2014/main" id="{7EDAC3F5-D888-8E67-4DE3-EB3030FB4435}"/>
              </a:ext>
            </a:extLst>
          </p:cNvPr>
          <p:cNvSpPr txBox="1"/>
          <p:nvPr/>
        </p:nvSpPr>
        <p:spPr>
          <a:xfrm>
            <a:off x="8405316" y="1011268"/>
            <a:ext cx="740908" cy="369332"/>
          </a:xfrm>
          <a:prstGeom prst="rect">
            <a:avLst/>
          </a:prstGeom>
          <a:noFill/>
        </p:spPr>
        <p:txBody>
          <a:bodyPr wrap="none" rtlCol="0">
            <a:spAutoFit/>
          </a:bodyPr>
          <a:lstStyle/>
          <a:p>
            <a:pPr algn="l"/>
            <a:r>
              <a:rPr lang="en-US" sz="1800" dirty="0">
                <a:solidFill>
                  <a:srgbClr val="EE7D31"/>
                </a:solidFill>
                <a:latin typeface="Calisto MT" panose="02040603050505030304" pitchFamily="18" charset="77"/>
                <a:cs typeface="Calibri" panose="020F0502020204030204" pitchFamily="34" charset="0"/>
              </a:rPr>
              <a:t>Bell 2</a:t>
            </a:r>
          </a:p>
        </p:txBody>
      </p:sp>
      <p:sp>
        <p:nvSpPr>
          <p:cNvPr id="44" name="Donno 1">
            <a:extLst>
              <a:ext uri="{FF2B5EF4-FFF2-40B4-BE49-F238E27FC236}">
                <a16:creationId xmlns:a16="http://schemas.microsoft.com/office/drawing/2014/main" id="{8BF7F5DC-BFD8-6B8E-7588-1F80BF632513}"/>
              </a:ext>
            </a:extLst>
          </p:cNvPr>
          <p:cNvSpPr txBox="1"/>
          <p:nvPr/>
        </p:nvSpPr>
        <p:spPr>
          <a:xfrm>
            <a:off x="6575022" y="1777892"/>
            <a:ext cx="1051891" cy="369332"/>
          </a:xfrm>
          <a:prstGeom prst="rect">
            <a:avLst/>
          </a:prstGeom>
          <a:noFill/>
        </p:spPr>
        <p:txBody>
          <a:bodyPr wrap="none" rtlCol="0">
            <a:spAutoFit/>
          </a:bodyPr>
          <a:lstStyle/>
          <a:p>
            <a:pPr algn="l"/>
            <a:r>
              <a:rPr lang="en-US" sz="1800" dirty="0" err="1">
                <a:solidFill>
                  <a:srgbClr val="A5A5A5"/>
                </a:solidFill>
                <a:latin typeface="Calisto MT" panose="02040603050505030304" pitchFamily="18" charset="77"/>
                <a:cs typeface="Calibri" panose="020F0502020204030204" pitchFamily="34" charset="0"/>
              </a:rPr>
              <a:t>Donno</a:t>
            </a:r>
            <a:r>
              <a:rPr lang="en-US" sz="1800" dirty="0">
                <a:solidFill>
                  <a:srgbClr val="A5A5A5"/>
                </a:solidFill>
                <a:latin typeface="Calisto MT" panose="02040603050505030304" pitchFamily="18" charset="77"/>
                <a:cs typeface="Calibri" panose="020F0502020204030204" pitchFamily="34" charset="0"/>
              </a:rPr>
              <a:t> 1</a:t>
            </a:r>
          </a:p>
        </p:txBody>
      </p:sp>
      <p:sp>
        <p:nvSpPr>
          <p:cNvPr id="41" name="Donno 2">
            <a:extLst>
              <a:ext uri="{FF2B5EF4-FFF2-40B4-BE49-F238E27FC236}">
                <a16:creationId xmlns:a16="http://schemas.microsoft.com/office/drawing/2014/main" id="{B998E6AA-490C-2C6F-9719-BDBCEEA50A8F}"/>
              </a:ext>
            </a:extLst>
          </p:cNvPr>
          <p:cNvSpPr txBox="1"/>
          <p:nvPr/>
        </p:nvSpPr>
        <p:spPr>
          <a:xfrm>
            <a:off x="7524231" y="1464651"/>
            <a:ext cx="1051891" cy="369332"/>
          </a:xfrm>
          <a:prstGeom prst="rect">
            <a:avLst/>
          </a:prstGeom>
          <a:noFill/>
        </p:spPr>
        <p:txBody>
          <a:bodyPr wrap="none" rtlCol="0">
            <a:spAutoFit/>
          </a:bodyPr>
          <a:lstStyle/>
          <a:p>
            <a:pPr algn="l"/>
            <a:r>
              <a:rPr lang="en-US" sz="1800" dirty="0" err="1">
                <a:solidFill>
                  <a:srgbClr val="FFC000"/>
                </a:solidFill>
                <a:latin typeface="Calisto MT" panose="02040603050505030304" pitchFamily="18" charset="77"/>
                <a:cs typeface="Calibri" panose="020F0502020204030204" pitchFamily="34" charset="0"/>
              </a:rPr>
              <a:t>Donno</a:t>
            </a:r>
            <a:r>
              <a:rPr lang="en-US" sz="1800" dirty="0">
                <a:solidFill>
                  <a:srgbClr val="FFC000"/>
                </a:solidFill>
                <a:latin typeface="Calisto MT" panose="02040603050505030304" pitchFamily="18" charset="77"/>
                <a:cs typeface="Calibri" panose="020F0502020204030204" pitchFamily="34" charset="0"/>
              </a:rPr>
              <a:t> 2</a:t>
            </a:r>
          </a:p>
        </p:txBody>
      </p:sp>
      <p:sp>
        <p:nvSpPr>
          <p:cNvPr id="43" name="Apentemma">
            <a:extLst>
              <a:ext uri="{FF2B5EF4-FFF2-40B4-BE49-F238E27FC236}">
                <a16:creationId xmlns:a16="http://schemas.microsoft.com/office/drawing/2014/main" id="{99E3BDEE-82CE-17AA-4090-2168C9CEBE01}"/>
              </a:ext>
            </a:extLst>
          </p:cNvPr>
          <p:cNvSpPr txBox="1"/>
          <p:nvPr/>
        </p:nvSpPr>
        <p:spPr>
          <a:xfrm>
            <a:off x="6222473" y="1442710"/>
            <a:ext cx="1396536" cy="369332"/>
          </a:xfrm>
          <a:prstGeom prst="rect">
            <a:avLst/>
          </a:prstGeom>
          <a:noFill/>
        </p:spPr>
        <p:txBody>
          <a:bodyPr wrap="none" rtlCol="0">
            <a:spAutoFit/>
          </a:bodyPr>
          <a:lstStyle/>
          <a:p>
            <a:pPr algn="l"/>
            <a:r>
              <a:rPr lang="en-US" sz="1800" dirty="0" err="1">
                <a:solidFill>
                  <a:srgbClr val="5B9BD5"/>
                </a:solidFill>
                <a:latin typeface="Calisto MT" panose="02040603050505030304" pitchFamily="18" charset="77"/>
                <a:cs typeface="Calibri" panose="020F0502020204030204" pitchFamily="34" charset="0"/>
              </a:rPr>
              <a:t>Apentemma</a:t>
            </a:r>
            <a:endParaRPr lang="en-US" sz="1800" dirty="0">
              <a:solidFill>
                <a:srgbClr val="5B9BD5"/>
              </a:solidFill>
              <a:latin typeface="Calisto MT" panose="02040603050505030304" pitchFamily="18" charset="77"/>
              <a:cs typeface="Calibri" panose="020F0502020204030204" pitchFamily="34" charset="0"/>
            </a:endParaRPr>
          </a:p>
        </p:txBody>
      </p:sp>
      <p:sp>
        <p:nvSpPr>
          <p:cNvPr id="42" name="Petia 1">
            <a:extLst>
              <a:ext uri="{FF2B5EF4-FFF2-40B4-BE49-F238E27FC236}">
                <a16:creationId xmlns:a16="http://schemas.microsoft.com/office/drawing/2014/main" id="{5B86F99A-B42E-2FBA-711A-2298611DFA91}"/>
              </a:ext>
            </a:extLst>
          </p:cNvPr>
          <p:cNvSpPr txBox="1"/>
          <p:nvPr/>
        </p:nvSpPr>
        <p:spPr>
          <a:xfrm>
            <a:off x="6721924" y="1182098"/>
            <a:ext cx="671659" cy="369332"/>
          </a:xfrm>
          <a:prstGeom prst="rect">
            <a:avLst/>
          </a:prstGeom>
          <a:noFill/>
        </p:spPr>
        <p:txBody>
          <a:bodyPr wrap="none" rtlCol="0">
            <a:spAutoFit/>
          </a:bodyPr>
          <a:lstStyle/>
          <a:p>
            <a:pPr algn="l"/>
            <a:r>
              <a:rPr lang="en-US" sz="1800" dirty="0" err="1">
                <a:solidFill>
                  <a:srgbClr val="70AD47"/>
                </a:solidFill>
                <a:latin typeface="Calisto MT" panose="02040603050505030304" pitchFamily="18" charset="77"/>
                <a:cs typeface="Calibri" panose="020F0502020204030204" pitchFamily="34" charset="0"/>
              </a:rPr>
              <a:t>Petia</a:t>
            </a:r>
            <a:endParaRPr lang="en-US" sz="1800" dirty="0">
              <a:solidFill>
                <a:srgbClr val="70AD47"/>
              </a:solidFill>
              <a:latin typeface="Calisto MT" panose="02040603050505030304" pitchFamily="18" charset="77"/>
              <a:cs typeface="Calibri" panose="020F0502020204030204" pitchFamily="34" charset="0"/>
            </a:endParaRPr>
          </a:p>
        </p:txBody>
      </p:sp>
      <p:sp>
        <p:nvSpPr>
          <p:cNvPr id="45" name="TextBox 44">
            <a:extLst>
              <a:ext uri="{FF2B5EF4-FFF2-40B4-BE49-F238E27FC236}">
                <a16:creationId xmlns:a16="http://schemas.microsoft.com/office/drawing/2014/main" id="{4BB8E0BA-79E6-0CF2-1771-8EA7DAB5FB68}"/>
              </a:ext>
            </a:extLst>
          </p:cNvPr>
          <p:cNvSpPr txBox="1"/>
          <p:nvPr/>
        </p:nvSpPr>
        <p:spPr>
          <a:xfrm>
            <a:off x="4045430" y="4011048"/>
            <a:ext cx="5030911" cy="369332"/>
          </a:xfrm>
          <a:prstGeom prst="rect">
            <a:avLst/>
          </a:prstGeom>
          <a:noFill/>
        </p:spPr>
        <p:txBody>
          <a:bodyPr wrap="square" rtlCol="0">
            <a:spAutoFit/>
          </a:bodyPr>
          <a:lstStyle/>
          <a:p>
            <a:pPr algn="r"/>
            <a:r>
              <a:rPr lang="en-US" sz="1800" i="1" dirty="0">
                <a:latin typeface="Calisto MT" panose="02040603050505030304" pitchFamily="18" charset="77"/>
                <a:cs typeface="Calibri" panose="020F0502020204030204" pitchFamily="34" charset="0"/>
              </a:rPr>
              <a:t>f</a:t>
            </a:r>
            <a:r>
              <a:rPr lang="en-US" sz="1800" baseline="-25000" dirty="0">
                <a:latin typeface="Calisto MT" panose="02040603050505030304" pitchFamily="18" charset="77"/>
                <a:cs typeface="Calibri" panose="020F0502020204030204" pitchFamily="34" charset="0"/>
              </a:rPr>
              <a:t>4</a:t>
            </a:r>
            <a:r>
              <a:rPr lang="en-US" sz="1800" dirty="0">
                <a:latin typeface="Calisto MT" panose="02040603050505030304" pitchFamily="18" charset="77"/>
                <a:cs typeface="Calibri" panose="020F0502020204030204" pitchFamily="34" charset="0"/>
              </a:rPr>
              <a:t> and </a:t>
            </a:r>
            <a:r>
              <a:rPr lang="en-US" sz="1800" i="1" dirty="0">
                <a:latin typeface="Calisto MT" panose="02040603050505030304" pitchFamily="18" charset="77"/>
                <a:cs typeface="Calibri" panose="020F0502020204030204" pitchFamily="34" charset="0"/>
              </a:rPr>
              <a:t>f</a:t>
            </a:r>
            <a:r>
              <a:rPr lang="en-US" sz="1800" baseline="-25000" dirty="0">
                <a:latin typeface="Calisto MT" panose="02040603050505030304" pitchFamily="18" charset="77"/>
                <a:cs typeface="Calibri" panose="020F0502020204030204" pitchFamily="34" charset="0"/>
              </a:rPr>
              <a:t>5</a:t>
            </a:r>
            <a:r>
              <a:rPr lang="en-US" sz="1800" dirty="0">
                <a:latin typeface="Calisto MT" panose="02040603050505030304" pitchFamily="18" charset="77"/>
                <a:cs typeface="Calibri" panose="020F0502020204030204" pitchFamily="34" charset="0"/>
              </a:rPr>
              <a:t> prominent, represented by multiple parts</a:t>
            </a:r>
          </a:p>
        </p:txBody>
      </p:sp>
      <p:sp>
        <p:nvSpPr>
          <p:cNvPr id="4" name="TextBox 3">
            <a:extLst>
              <a:ext uri="{FF2B5EF4-FFF2-40B4-BE49-F238E27FC236}">
                <a16:creationId xmlns:a16="http://schemas.microsoft.com/office/drawing/2014/main" id="{C2919395-FC72-D3E9-6633-1AFD5D65F67A}"/>
              </a:ext>
            </a:extLst>
          </p:cNvPr>
          <p:cNvSpPr txBox="1"/>
          <p:nvPr/>
        </p:nvSpPr>
        <p:spPr>
          <a:xfrm>
            <a:off x="4536910" y="1004102"/>
            <a:ext cx="195733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Rhythmic spectra:</a:t>
            </a:r>
          </a:p>
        </p:txBody>
      </p:sp>
      <p:pic>
        <p:nvPicPr>
          <p:cNvPr id="6" name="adowa">
            <a:hlinkClick r:id="" action="ppaction://media"/>
            <a:extLst>
              <a:ext uri="{FF2B5EF4-FFF2-40B4-BE49-F238E27FC236}">
                <a16:creationId xmlns:a16="http://schemas.microsoft.com/office/drawing/2014/main" id="{9660CC9B-3AC0-54E2-9BF9-2C771BE08AF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71488" y="269249"/>
            <a:ext cx="306017" cy="306017"/>
          </a:xfrm>
          <a:prstGeom prst="rect">
            <a:avLst/>
          </a:prstGeom>
        </p:spPr>
      </p:pic>
      <p:pic>
        <p:nvPicPr>
          <p:cNvPr id="8" name="Picture 7">
            <a:extLst>
              <a:ext uri="{FF2B5EF4-FFF2-40B4-BE49-F238E27FC236}">
                <a16:creationId xmlns:a16="http://schemas.microsoft.com/office/drawing/2014/main" id="{BBA4095C-5A58-3E9F-5D66-59C40CE675E0}"/>
              </a:ext>
            </a:extLst>
          </p:cNvPr>
          <p:cNvPicPr>
            <a:picLocks noChangeAspect="1"/>
          </p:cNvPicPr>
          <p:nvPr/>
        </p:nvPicPr>
        <p:blipFill>
          <a:blip r:embed="rId19"/>
          <a:stretch>
            <a:fillRect/>
          </a:stretch>
        </p:blipFill>
        <p:spPr>
          <a:xfrm>
            <a:off x="2356392" y="1380600"/>
            <a:ext cx="1965960" cy="191024"/>
          </a:xfrm>
          <a:prstGeom prst="rect">
            <a:avLst/>
          </a:prstGeom>
        </p:spPr>
      </p:pic>
      <p:pic>
        <p:nvPicPr>
          <p:cNvPr id="12" name="Picture 11">
            <a:extLst>
              <a:ext uri="{FF2B5EF4-FFF2-40B4-BE49-F238E27FC236}">
                <a16:creationId xmlns:a16="http://schemas.microsoft.com/office/drawing/2014/main" id="{5ED89C03-B324-CFB5-D5BE-6187F6AC77B6}"/>
              </a:ext>
            </a:extLst>
          </p:cNvPr>
          <p:cNvPicPr>
            <a:picLocks noChangeAspect="1"/>
          </p:cNvPicPr>
          <p:nvPr/>
        </p:nvPicPr>
        <p:blipFill>
          <a:blip r:embed="rId20"/>
          <a:stretch>
            <a:fillRect/>
          </a:stretch>
        </p:blipFill>
        <p:spPr>
          <a:xfrm>
            <a:off x="2363290" y="1954327"/>
            <a:ext cx="1965960" cy="191025"/>
          </a:xfrm>
          <a:prstGeom prst="rect">
            <a:avLst/>
          </a:prstGeom>
        </p:spPr>
      </p:pic>
      <p:pic>
        <p:nvPicPr>
          <p:cNvPr id="16" name="Picture 15">
            <a:extLst>
              <a:ext uri="{FF2B5EF4-FFF2-40B4-BE49-F238E27FC236}">
                <a16:creationId xmlns:a16="http://schemas.microsoft.com/office/drawing/2014/main" id="{39343C1C-ADF4-D58A-2295-DFFD2BBEA779}"/>
              </a:ext>
            </a:extLst>
          </p:cNvPr>
          <p:cNvPicPr>
            <a:picLocks noChangeAspect="1"/>
          </p:cNvPicPr>
          <p:nvPr/>
        </p:nvPicPr>
        <p:blipFill>
          <a:blip r:embed="rId21"/>
          <a:stretch>
            <a:fillRect/>
          </a:stretch>
        </p:blipFill>
        <p:spPr>
          <a:xfrm>
            <a:off x="1279535" y="3879999"/>
            <a:ext cx="2107719" cy="209030"/>
          </a:xfrm>
          <a:prstGeom prst="rect">
            <a:avLst/>
          </a:prstGeom>
        </p:spPr>
      </p:pic>
      <p:pic>
        <p:nvPicPr>
          <p:cNvPr id="20" name="Picture 19">
            <a:extLst>
              <a:ext uri="{FF2B5EF4-FFF2-40B4-BE49-F238E27FC236}">
                <a16:creationId xmlns:a16="http://schemas.microsoft.com/office/drawing/2014/main" id="{6E8670A7-0BDC-4963-D367-2653B5C97A8F}"/>
              </a:ext>
            </a:extLst>
          </p:cNvPr>
          <p:cNvPicPr>
            <a:picLocks noChangeAspect="1"/>
          </p:cNvPicPr>
          <p:nvPr/>
        </p:nvPicPr>
        <p:blipFill>
          <a:blip r:embed="rId22"/>
          <a:stretch>
            <a:fillRect/>
          </a:stretch>
        </p:blipFill>
        <p:spPr>
          <a:xfrm>
            <a:off x="1710527" y="2509047"/>
            <a:ext cx="2025377" cy="197598"/>
          </a:xfrm>
          <a:prstGeom prst="rect">
            <a:avLst/>
          </a:prstGeom>
        </p:spPr>
      </p:pic>
      <p:pic>
        <p:nvPicPr>
          <p:cNvPr id="24" name="Picture 23">
            <a:extLst>
              <a:ext uri="{FF2B5EF4-FFF2-40B4-BE49-F238E27FC236}">
                <a16:creationId xmlns:a16="http://schemas.microsoft.com/office/drawing/2014/main" id="{A3CA3DCD-59C9-C933-AEE9-9FA96A3ECE3D}"/>
              </a:ext>
            </a:extLst>
          </p:cNvPr>
          <p:cNvPicPr>
            <a:picLocks noChangeAspect="1"/>
          </p:cNvPicPr>
          <p:nvPr/>
        </p:nvPicPr>
        <p:blipFill>
          <a:blip r:embed="rId23"/>
          <a:stretch>
            <a:fillRect/>
          </a:stretch>
        </p:blipFill>
        <p:spPr>
          <a:xfrm>
            <a:off x="2008432" y="3203130"/>
            <a:ext cx="2107719" cy="197599"/>
          </a:xfrm>
          <a:prstGeom prst="rect">
            <a:avLst/>
          </a:prstGeom>
        </p:spPr>
      </p:pic>
      <p:pic>
        <p:nvPicPr>
          <p:cNvPr id="28" name="Picture 27">
            <a:extLst>
              <a:ext uri="{FF2B5EF4-FFF2-40B4-BE49-F238E27FC236}">
                <a16:creationId xmlns:a16="http://schemas.microsoft.com/office/drawing/2014/main" id="{983D6B65-39E0-0A0C-D094-EC6312D020E1}"/>
              </a:ext>
            </a:extLst>
          </p:cNvPr>
          <p:cNvPicPr>
            <a:picLocks noChangeAspect="1"/>
          </p:cNvPicPr>
          <p:nvPr/>
        </p:nvPicPr>
        <p:blipFill>
          <a:blip r:embed="rId24"/>
          <a:stretch>
            <a:fillRect/>
          </a:stretch>
        </p:blipFill>
        <p:spPr>
          <a:xfrm>
            <a:off x="1679184" y="4613900"/>
            <a:ext cx="2011680" cy="196261"/>
          </a:xfrm>
          <a:prstGeom prst="rect">
            <a:avLst/>
          </a:prstGeom>
        </p:spPr>
      </p:pic>
    </p:spTree>
    <p:extLst>
      <p:ext uri="{BB962C8B-B14F-4D97-AF65-F5344CB8AC3E}">
        <p14:creationId xmlns:p14="http://schemas.microsoft.com/office/powerpoint/2010/main" val="26303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9"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ssolv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9"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dissolv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9"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dissolve">
                                      <p:cBhvr>
                                        <p:cTn id="55" dur="500"/>
                                        <p:tgtEl>
                                          <p:spTgt spid="29"/>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dissolv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dissolve">
                                      <p:cBhvr>
                                        <p:cTn id="69" dur="500"/>
                                        <p:tgtEl>
                                          <p:spTgt spid="43"/>
                                        </p:tgtEl>
                                      </p:cBhvr>
                                    </p:animEffect>
                                  </p:childTnLst>
                                </p:cTn>
                              </p:par>
                              <p:par>
                                <p:cTn id="70" presetID="9"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dissolv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dissolve">
                                      <p:cBhvr>
                                        <p:cTn id="77" dur="500"/>
                                        <p:tgtEl>
                                          <p:spTgt spid="3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dissolve">
                                      <p:cBhvr>
                                        <p:cTn id="80" dur="500"/>
                                        <p:tgtEl>
                                          <p:spTgt spid="42"/>
                                        </p:tgtEl>
                                      </p:cBhvr>
                                    </p:animEffect>
                                  </p:childTnLst>
                                </p:cTn>
                              </p:par>
                              <p:par>
                                <p:cTn id="81" presetID="9"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dissolve">
                                      <p:cBhvr>
                                        <p:cTn id="83" dur="500"/>
                                        <p:tgtEl>
                                          <p:spTgt spid="17"/>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par>
                          <p:cTn id="87" fill="hold">
                            <p:stCondLst>
                              <p:cond delay="500"/>
                            </p:stCondLst>
                            <p:childTnLst>
                              <p:par>
                                <p:cTn id="88" presetID="9" presetClass="entr" presetSubtype="0"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dissolve">
                                      <p:cBhvr>
                                        <p:cTn id="9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6"/>
                </p:tgtEl>
              </p:cMediaNode>
            </p:audio>
          </p:childTnLst>
        </p:cTn>
      </p:par>
    </p:tnLst>
    <p:bldLst>
      <p:bldP spid="39" grpId="0"/>
      <p:bldP spid="40" grpId="0"/>
      <p:bldP spid="44" grpId="0"/>
      <p:bldP spid="41" grpId="0"/>
      <p:bldP spid="43" grpId="0"/>
      <p:bldP spid="42" grpId="0"/>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BCB5F-E165-9963-9E1A-79E264A85F66}"/>
              </a:ext>
            </a:extLst>
          </p:cNvPr>
          <p:cNvSpPr/>
          <p:nvPr/>
        </p:nvSpPr>
        <p:spPr>
          <a:xfrm>
            <a:off x="6657264" y="926561"/>
            <a:ext cx="2493992" cy="38407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42B071-AC7C-6442-0D05-9AD1AD23BCE3}"/>
              </a:ext>
            </a:extLst>
          </p:cNvPr>
          <p:cNvSpPr/>
          <p:nvPr/>
        </p:nvSpPr>
        <p:spPr>
          <a:xfrm>
            <a:off x="907104" y="1069041"/>
            <a:ext cx="2121846" cy="17388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486436"/>
            <a:ext cx="7886700" cy="440126"/>
          </a:xfrm>
        </p:spPr>
        <p:txBody>
          <a:bodyPr/>
          <a:lstStyle/>
          <a:p>
            <a:pPr marL="0" indent="0" algn="ctr">
              <a:buNone/>
            </a:pPr>
            <a:r>
              <a:rPr lang="en-US" dirty="0"/>
              <a:t>The Adowa ensemble in coefficient spaces</a:t>
            </a:r>
          </a:p>
        </p:txBody>
      </p:sp>
      <p:sp>
        <p:nvSpPr>
          <p:cNvPr id="22" name="Date Placeholder 21">
            <a:extLst>
              <a:ext uri="{FF2B5EF4-FFF2-40B4-BE49-F238E27FC236}">
                <a16:creationId xmlns:a16="http://schemas.microsoft.com/office/drawing/2014/main" id="{D6554557-E8D6-7848-E1C0-0DCEA2E9F3A5}"/>
              </a:ext>
            </a:extLst>
          </p:cNvPr>
          <p:cNvSpPr>
            <a:spLocks noGrp="1"/>
          </p:cNvSpPr>
          <p:nvPr>
            <p:ph type="dt" sz="half" idx="10"/>
          </p:nvPr>
        </p:nvSpPr>
        <p:spPr>
          <a:xfrm>
            <a:off x="564204" y="4767263"/>
            <a:ext cx="2121846" cy="273844"/>
          </a:xfrm>
        </p:spPr>
        <p:txBody>
          <a:bodyPr/>
          <a:lstStyle/>
          <a:p>
            <a:r>
              <a:rPr lang="en-US" dirty="0"/>
              <a:t>KCL 3/25/25</a:t>
            </a:r>
          </a:p>
        </p:txBody>
      </p:sp>
      <p:sp>
        <p:nvSpPr>
          <p:cNvPr id="20" name="Footer Placeholder 19">
            <a:extLst>
              <a:ext uri="{FF2B5EF4-FFF2-40B4-BE49-F238E27FC236}">
                <a16:creationId xmlns:a16="http://schemas.microsoft.com/office/drawing/2014/main" id="{761AB267-28CB-9C16-E94F-72DC386FDB5C}"/>
              </a:ext>
            </a:extLst>
          </p:cNvPr>
          <p:cNvSpPr>
            <a:spLocks noGrp="1"/>
          </p:cNvSpPr>
          <p:nvPr>
            <p:ph type="ftr" sz="quarter" idx="11"/>
          </p:nvPr>
        </p:nvSpPr>
        <p:spPr>
          <a:xfrm>
            <a:off x="3028950" y="4767263"/>
            <a:ext cx="3086100" cy="273844"/>
          </a:xfrm>
        </p:spPr>
        <p:txBody>
          <a:bodyPr/>
          <a:lstStyle/>
          <a:p>
            <a:r>
              <a:rPr lang="en-US" dirty="0"/>
              <a:t>Rhythm as Signal</a:t>
            </a:r>
          </a:p>
        </p:txBody>
      </p:sp>
      <p:sp>
        <p:nvSpPr>
          <p:cNvPr id="24" name="Slide Number Placeholder 23">
            <a:extLst>
              <a:ext uri="{FF2B5EF4-FFF2-40B4-BE49-F238E27FC236}">
                <a16:creationId xmlns:a16="http://schemas.microsoft.com/office/drawing/2014/main" id="{5E4750CB-C5F6-CD4A-C496-5EF77D3F232E}"/>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44</a:t>
            </a:fld>
            <a:endParaRPr lang="en-US" dirty="0">
              <a:latin typeface="Calisto MT" panose="02040603050505030304" pitchFamily="18" charset="77"/>
            </a:endParaRPr>
          </a:p>
        </p:txBody>
      </p:sp>
      <p:sp>
        <p:nvSpPr>
          <p:cNvPr id="18" name="TextBox 17">
            <a:extLst>
              <a:ext uri="{FF2B5EF4-FFF2-40B4-BE49-F238E27FC236}">
                <a16:creationId xmlns:a16="http://schemas.microsoft.com/office/drawing/2014/main" id="{F7355819-8FCE-2530-C941-4DF639C1A0A0}"/>
              </a:ext>
            </a:extLst>
          </p:cNvPr>
          <p:cNvSpPr txBox="1"/>
          <p:nvPr/>
        </p:nvSpPr>
        <p:spPr>
          <a:xfrm>
            <a:off x="3571164" y="975785"/>
            <a:ext cx="2699492" cy="1477328"/>
          </a:xfrm>
          <a:prstGeom prst="rect">
            <a:avLst/>
          </a:prstGeom>
          <a:noFill/>
        </p:spPr>
        <p:txBody>
          <a:bodyPr wrap="square" rtlCol="0">
            <a:spAutoFit/>
          </a:bodyPr>
          <a:lstStyle/>
          <a:p>
            <a:pPr algn="l"/>
            <a:r>
              <a:rPr lang="en-US" i="1" dirty="0">
                <a:latin typeface="Calisto MT" panose="02040603050505030304" pitchFamily="18" charset="77"/>
                <a:cs typeface="Calibri" panose="020F0502020204030204" pitchFamily="34" charset="0"/>
              </a:rPr>
              <a:t>f</a:t>
            </a:r>
            <a:r>
              <a:rPr lang="en-US" sz="1800" baseline="-25000" dirty="0">
                <a:latin typeface="Calisto MT" panose="02040603050505030304" pitchFamily="18" charset="77"/>
                <a:cs typeface="Calibri" panose="020F0502020204030204" pitchFamily="34" charset="0"/>
              </a:rPr>
              <a:t>2</a:t>
            </a:r>
            <a:r>
              <a:rPr lang="en-US" sz="1800" dirty="0">
                <a:latin typeface="Calisto MT" panose="02040603050505030304" pitchFamily="18" charset="77"/>
                <a:cs typeface="Calibri" panose="020F0502020204030204" pitchFamily="34" charset="0"/>
              </a:rPr>
              <a:t> and </a:t>
            </a:r>
            <a:r>
              <a:rPr lang="en-US" sz="1800" i="1" dirty="0">
                <a:latin typeface="Calisto MT" panose="02040603050505030304" pitchFamily="18" charset="77"/>
                <a:cs typeface="Calibri" panose="020F0502020204030204" pitchFamily="34" charset="0"/>
              </a:rPr>
              <a:t>f</a:t>
            </a:r>
            <a:r>
              <a:rPr lang="en-US" sz="1800" baseline="-25000" dirty="0">
                <a:latin typeface="Calisto MT" panose="02040603050505030304" pitchFamily="18" charset="77"/>
                <a:cs typeface="Calibri" panose="020F0502020204030204" pitchFamily="34" charset="0"/>
              </a:rPr>
              <a:t>5</a:t>
            </a:r>
            <a:r>
              <a:rPr lang="en-US" sz="1800" dirty="0">
                <a:latin typeface="Calisto MT" panose="02040603050505030304" pitchFamily="18" charset="77"/>
                <a:cs typeface="Calibri" panose="020F0502020204030204" pitchFamily="34" charset="0"/>
              </a:rPr>
              <a:t> </a:t>
            </a:r>
            <a:br>
              <a:rPr lang="en-US" sz="1800" dirty="0">
                <a:latin typeface="Calisto MT" panose="02040603050505030304" pitchFamily="18" charset="77"/>
                <a:cs typeface="Calibri" panose="020F0502020204030204" pitchFamily="34" charset="0"/>
              </a:rPr>
            </a:br>
            <a:r>
              <a:rPr lang="en-US" sz="1800" dirty="0">
                <a:latin typeface="Calisto MT" panose="02040603050505030304" pitchFamily="18" charset="77"/>
                <a:cs typeface="Calibri" panose="020F0502020204030204" pitchFamily="34" charset="0"/>
              </a:rPr>
              <a:t>(periodicities </a:t>
            </a:r>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and ⅘</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a:t>
            </a:r>
            <a:br>
              <a:rPr lang="en-US" sz="1800" dirty="0">
                <a:latin typeface="Calisto MT" panose="02040603050505030304" pitchFamily="18" charset="77"/>
                <a:cs typeface="Calibri" panose="020F0502020204030204" pitchFamily="34" charset="0"/>
              </a:rPr>
            </a:br>
            <a:r>
              <a:rPr lang="en-US" sz="1800" dirty="0">
                <a:latin typeface="Calisto MT" panose="02040603050505030304" pitchFamily="18" charset="77"/>
                <a:cs typeface="Calibri" panose="020F0502020204030204" pitchFamily="34" charset="0"/>
              </a:rPr>
              <a:t>are both represented by two parts only, with similar phases.   </a:t>
            </a:r>
          </a:p>
        </p:txBody>
      </p:sp>
      <p:pic>
        <p:nvPicPr>
          <p:cNvPr id="9" name="Picture 8">
            <a:extLst>
              <a:ext uri="{FF2B5EF4-FFF2-40B4-BE49-F238E27FC236}">
                <a16:creationId xmlns:a16="http://schemas.microsoft.com/office/drawing/2014/main" id="{9B0D4A40-1C32-B0EF-ADD9-D9E4FE5621C7}"/>
              </a:ext>
            </a:extLst>
          </p:cNvPr>
          <p:cNvPicPr>
            <a:picLocks noChangeAspect="1"/>
          </p:cNvPicPr>
          <p:nvPr/>
        </p:nvPicPr>
        <p:blipFill>
          <a:blip r:embed="rId2"/>
          <a:stretch>
            <a:fillRect/>
          </a:stretch>
        </p:blipFill>
        <p:spPr>
          <a:xfrm>
            <a:off x="6730393" y="926562"/>
            <a:ext cx="2340236" cy="3748333"/>
          </a:xfrm>
          <a:prstGeom prst="rect">
            <a:avLst/>
          </a:prstGeom>
        </p:spPr>
      </p:pic>
      <p:sp>
        <p:nvSpPr>
          <p:cNvPr id="4" name="TextBox 3">
            <a:extLst>
              <a:ext uri="{FF2B5EF4-FFF2-40B4-BE49-F238E27FC236}">
                <a16:creationId xmlns:a16="http://schemas.microsoft.com/office/drawing/2014/main" id="{760FF39A-1214-328D-8707-BED0C9792C7E}"/>
              </a:ext>
            </a:extLst>
          </p:cNvPr>
          <p:cNvSpPr txBox="1"/>
          <p:nvPr/>
        </p:nvSpPr>
        <p:spPr>
          <a:xfrm>
            <a:off x="1459423" y="1069041"/>
            <a:ext cx="524933" cy="461665"/>
          </a:xfrm>
          <a:prstGeom prst="rect">
            <a:avLst/>
          </a:prstGeom>
          <a:noFill/>
        </p:spPr>
        <p:txBody>
          <a:bodyPr wrap="square">
            <a:spAutoFit/>
          </a:bodyPr>
          <a:lstStyle/>
          <a:p>
            <a:r>
              <a:rPr lang="en-US" sz="2400" i="1" dirty="0"/>
              <a:t>f</a:t>
            </a:r>
            <a:r>
              <a:rPr lang="en-US" sz="2400" baseline="-25000" dirty="0"/>
              <a:t>2</a:t>
            </a:r>
            <a:r>
              <a:rPr lang="en-US" sz="2400" dirty="0"/>
              <a:t> </a:t>
            </a:r>
          </a:p>
        </p:txBody>
      </p:sp>
      <p:sp>
        <p:nvSpPr>
          <p:cNvPr id="5" name="TextBox 4">
            <a:extLst>
              <a:ext uri="{FF2B5EF4-FFF2-40B4-BE49-F238E27FC236}">
                <a16:creationId xmlns:a16="http://schemas.microsoft.com/office/drawing/2014/main" id="{FB96C3E3-F5FC-BFFB-65C0-5C2C00E03559}"/>
              </a:ext>
            </a:extLst>
          </p:cNvPr>
          <p:cNvSpPr txBox="1"/>
          <p:nvPr/>
        </p:nvSpPr>
        <p:spPr>
          <a:xfrm>
            <a:off x="7858333" y="1476796"/>
            <a:ext cx="524933" cy="461665"/>
          </a:xfrm>
          <a:prstGeom prst="rect">
            <a:avLst/>
          </a:prstGeom>
          <a:noFill/>
        </p:spPr>
        <p:txBody>
          <a:bodyPr wrap="square">
            <a:spAutoFit/>
          </a:bodyPr>
          <a:lstStyle/>
          <a:p>
            <a:r>
              <a:rPr lang="en-US" sz="2400" i="1" dirty="0"/>
              <a:t>f</a:t>
            </a:r>
            <a:r>
              <a:rPr lang="en-US" sz="2400" baseline="-25000" dirty="0"/>
              <a:t>5</a:t>
            </a:r>
            <a:r>
              <a:rPr lang="en-US" sz="2400" dirty="0"/>
              <a:t> </a:t>
            </a:r>
          </a:p>
        </p:txBody>
      </p:sp>
      <p:pic>
        <p:nvPicPr>
          <p:cNvPr id="7" name="Picture 6">
            <a:extLst>
              <a:ext uri="{FF2B5EF4-FFF2-40B4-BE49-F238E27FC236}">
                <a16:creationId xmlns:a16="http://schemas.microsoft.com/office/drawing/2014/main" id="{E19A0CB8-8528-ADAF-B2AC-B2A4C7BDA0BD}"/>
              </a:ext>
            </a:extLst>
          </p:cNvPr>
          <p:cNvPicPr>
            <a:picLocks noChangeAspect="1"/>
          </p:cNvPicPr>
          <p:nvPr/>
        </p:nvPicPr>
        <p:blipFill>
          <a:blip r:embed="rId3"/>
          <a:stretch>
            <a:fillRect/>
          </a:stretch>
        </p:blipFill>
        <p:spPr>
          <a:xfrm>
            <a:off x="1869509" y="3930422"/>
            <a:ext cx="4039311" cy="378686"/>
          </a:xfrm>
          <a:prstGeom prst="rect">
            <a:avLst/>
          </a:prstGeom>
        </p:spPr>
      </p:pic>
      <p:sp>
        <p:nvSpPr>
          <p:cNvPr id="8" name="TextBox 7">
            <a:extLst>
              <a:ext uri="{FF2B5EF4-FFF2-40B4-BE49-F238E27FC236}">
                <a16:creationId xmlns:a16="http://schemas.microsoft.com/office/drawing/2014/main" id="{ECF0E952-077E-15D5-1BD5-49CD004BA9EA}"/>
              </a:ext>
            </a:extLst>
          </p:cNvPr>
          <p:cNvSpPr txBox="1"/>
          <p:nvPr/>
        </p:nvSpPr>
        <p:spPr>
          <a:xfrm>
            <a:off x="1986269" y="3602905"/>
            <a:ext cx="1128835" cy="369332"/>
          </a:xfrm>
          <a:prstGeom prst="rect">
            <a:avLst/>
          </a:prstGeom>
          <a:noFill/>
        </p:spPr>
        <p:txBody>
          <a:bodyPr wrap="none" rtlCol="0">
            <a:spAutoFit/>
          </a:bodyPr>
          <a:lstStyle/>
          <a:p>
            <a:r>
              <a:rPr lang="en-US" dirty="0" err="1"/>
              <a:t>Donno</a:t>
            </a:r>
            <a:r>
              <a:rPr lang="en-US" dirty="0"/>
              <a:t> 2: </a:t>
            </a:r>
          </a:p>
        </p:txBody>
      </p:sp>
      <p:pic>
        <p:nvPicPr>
          <p:cNvPr id="10" name="Picture 9">
            <a:extLst>
              <a:ext uri="{FF2B5EF4-FFF2-40B4-BE49-F238E27FC236}">
                <a16:creationId xmlns:a16="http://schemas.microsoft.com/office/drawing/2014/main" id="{6624CC21-D0A2-D28F-033E-2CBA570C8E98}"/>
              </a:ext>
            </a:extLst>
          </p:cNvPr>
          <p:cNvPicPr>
            <a:picLocks noChangeAspect="1"/>
          </p:cNvPicPr>
          <p:nvPr/>
        </p:nvPicPr>
        <p:blipFill>
          <a:blip r:embed="rId4"/>
          <a:stretch>
            <a:fillRect/>
          </a:stretch>
        </p:blipFill>
        <p:spPr>
          <a:xfrm>
            <a:off x="2497394" y="3295296"/>
            <a:ext cx="3897310" cy="378685"/>
          </a:xfrm>
          <a:prstGeom prst="rect">
            <a:avLst/>
          </a:prstGeom>
        </p:spPr>
      </p:pic>
      <p:sp>
        <p:nvSpPr>
          <p:cNvPr id="12" name="TextBox 11">
            <a:extLst>
              <a:ext uri="{FF2B5EF4-FFF2-40B4-BE49-F238E27FC236}">
                <a16:creationId xmlns:a16="http://schemas.microsoft.com/office/drawing/2014/main" id="{5BC2956B-5E66-FD74-AFB4-CB0CF7F870C8}"/>
              </a:ext>
            </a:extLst>
          </p:cNvPr>
          <p:cNvSpPr txBox="1"/>
          <p:nvPr/>
        </p:nvSpPr>
        <p:spPr>
          <a:xfrm>
            <a:off x="2685262" y="2999819"/>
            <a:ext cx="803425" cy="369332"/>
          </a:xfrm>
          <a:prstGeom prst="rect">
            <a:avLst/>
          </a:prstGeom>
          <a:noFill/>
        </p:spPr>
        <p:txBody>
          <a:bodyPr wrap="none" rtlCol="0">
            <a:spAutoFit/>
          </a:bodyPr>
          <a:lstStyle/>
          <a:p>
            <a:r>
              <a:rPr lang="en-US" dirty="0"/>
              <a:t>Bell 1:</a:t>
            </a:r>
          </a:p>
        </p:txBody>
      </p:sp>
      <p:pic>
        <p:nvPicPr>
          <p:cNvPr id="14" name="Picture 13">
            <a:extLst>
              <a:ext uri="{FF2B5EF4-FFF2-40B4-BE49-F238E27FC236}">
                <a16:creationId xmlns:a16="http://schemas.microsoft.com/office/drawing/2014/main" id="{CF8E31FF-8FF2-6DBE-BA06-029483363002}"/>
              </a:ext>
            </a:extLst>
          </p:cNvPr>
          <p:cNvPicPr>
            <a:picLocks noChangeAspect="1"/>
          </p:cNvPicPr>
          <p:nvPr/>
        </p:nvPicPr>
        <p:blipFill>
          <a:blip r:embed="rId5"/>
          <a:stretch>
            <a:fillRect/>
          </a:stretch>
        </p:blipFill>
        <p:spPr>
          <a:xfrm>
            <a:off x="1018071" y="1530706"/>
            <a:ext cx="1932571" cy="1148603"/>
          </a:xfrm>
          <a:prstGeom prst="rect">
            <a:avLst/>
          </a:prstGeom>
        </p:spPr>
      </p:pic>
    </p:spTree>
    <p:extLst>
      <p:ext uri="{BB962C8B-B14F-4D97-AF65-F5344CB8AC3E}">
        <p14:creationId xmlns:p14="http://schemas.microsoft.com/office/powerpoint/2010/main" val="33141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A76851-EB79-E08C-A24D-7D69BE9F1F73}"/>
              </a:ext>
            </a:extLst>
          </p:cNvPr>
          <p:cNvSpPr/>
          <p:nvPr/>
        </p:nvSpPr>
        <p:spPr>
          <a:xfrm>
            <a:off x="47582" y="872200"/>
            <a:ext cx="4549475" cy="30561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486436"/>
            <a:ext cx="7886700" cy="440126"/>
          </a:xfrm>
        </p:spPr>
        <p:txBody>
          <a:bodyPr/>
          <a:lstStyle/>
          <a:p>
            <a:pPr marL="0" indent="0" algn="ctr">
              <a:buNone/>
            </a:pPr>
            <a:r>
              <a:rPr lang="en-US" dirty="0"/>
              <a:t>The </a:t>
            </a:r>
            <a:r>
              <a:rPr lang="en-US" dirty="0" err="1"/>
              <a:t>adowa</a:t>
            </a:r>
            <a:r>
              <a:rPr lang="en-US" dirty="0"/>
              <a:t> ensemble in coefficient spaces</a:t>
            </a:r>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a:xfrm>
            <a:off x="492868" y="4767263"/>
            <a:ext cx="2193182" cy="273844"/>
          </a:xfrm>
        </p:spPr>
        <p:txBody>
          <a:bodyPr/>
          <a:lstStyle/>
          <a:p>
            <a:r>
              <a:rPr lang="en-US" dirty="0"/>
              <a:t>KCL 3/25/25</a:t>
            </a:r>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3028950" y="4767263"/>
            <a:ext cx="3086100" cy="273844"/>
          </a:xfrm>
        </p:spPr>
        <p:txBody>
          <a:bodyPr/>
          <a:lstStyle/>
          <a:p>
            <a:r>
              <a:rPr lang="en-US" dirty="0"/>
              <a:t>Rhythm as Signal</a:t>
            </a:r>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45</a:t>
            </a:fld>
            <a:endParaRPr lang="en-US" dirty="0">
              <a:latin typeface="Calisto MT" panose="02040603050505030304" pitchFamily="18" charset="77"/>
            </a:endParaRPr>
          </a:p>
        </p:txBody>
      </p:sp>
      <p:pic>
        <p:nvPicPr>
          <p:cNvPr id="13" name="Picture 12">
            <a:extLst>
              <a:ext uri="{FF2B5EF4-FFF2-40B4-BE49-F238E27FC236}">
                <a16:creationId xmlns:a16="http://schemas.microsoft.com/office/drawing/2014/main" id="{BB18FB6F-5B8D-628C-5FEF-3B37D6F5006B}"/>
              </a:ext>
            </a:extLst>
          </p:cNvPr>
          <p:cNvPicPr>
            <a:picLocks noChangeAspect="1"/>
          </p:cNvPicPr>
          <p:nvPr/>
        </p:nvPicPr>
        <p:blipFill>
          <a:blip r:embed="rId2"/>
          <a:stretch>
            <a:fillRect/>
          </a:stretch>
        </p:blipFill>
        <p:spPr>
          <a:xfrm>
            <a:off x="58655" y="886126"/>
            <a:ext cx="4549475" cy="3068948"/>
          </a:xfrm>
          <a:prstGeom prst="rect">
            <a:avLst/>
          </a:prstGeom>
        </p:spPr>
      </p:pic>
      <p:sp>
        <p:nvSpPr>
          <p:cNvPr id="6" name="TextBox 5">
            <a:extLst>
              <a:ext uri="{FF2B5EF4-FFF2-40B4-BE49-F238E27FC236}">
                <a16:creationId xmlns:a16="http://schemas.microsoft.com/office/drawing/2014/main" id="{CD74906B-42EB-09F1-5F1B-B04AE0BD979F}"/>
              </a:ext>
            </a:extLst>
          </p:cNvPr>
          <p:cNvSpPr txBox="1"/>
          <p:nvPr/>
        </p:nvSpPr>
        <p:spPr>
          <a:xfrm>
            <a:off x="5295508" y="926115"/>
            <a:ext cx="3731000" cy="1477328"/>
          </a:xfrm>
          <a:prstGeom prst="rect">
            <a:avLst/>
          </a:prstGeom>
          <a:noFill/>
        </p:spPr>
        <p:txBody>
          <a:bodyPr wrap="square" rtlCol="0">
            <a:spAutoFit/>
          </a:bodyPr>
          <a:lstStyle/>
          <a:p>
            <a:pPr algn="l"/>
            <a:r>
              <a:rPr lang="en-US" sz="1800" i="1" dirty="0">
                <a:latin typeface="Calisto MT" panose="02040603050505030304" pitchFamily="18" charset="77"/>
                <a:cs typeface="Calibri" panose="020F0502020204030204" pitchFamily="34" charset="0"/>
              </a:rPr>
              <a:t>f</a:t>
            </a:r>
            <a:r>
              <a:rPr lang="en-US" sz="1800" baseline="-25000" dirty="0">
                <a:latin typeface="Calisto MT" panose="02040603050505030304" pitchFamily="18" charset="77"/>
                <a:cs typeface="Calibri" panose="020F0502020204030204" pitchFamily="34" charset="0"/>
              </a:rPr>
              <a:t>4</a:t>
            </a:r>
            <a:r>
              <a:rPr lang="en-US" sz="1800" dirty="0">
                <a:latin typeface="Calisto MT" panose="02040603050505030304" pitchFamily="18" charset="77"/>
                <a:cs typeface="Calibri" panose="020F0502020204030204" pitchFamily="34" charset="0"/>
              </a:rPr>
              <a:t> represents the periodicity of the beat (</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and here multiple parts cover different regions of the space (on-beat, off-beat, ahead of beat, behind beat). </a:t>
            </a:r>
          </a:p>
        </p:txBody>
      </p:sp>
      <p:sp>
        <p:nvSpPr>
          <p:cNvPr id="5" name="TextBox 4">
            <a:extLst>
              <a:ext uri="{FF2B5EF4-FFF2-40B4-BE49-F238E27FC236}">
                <a16:creationId xmlns:a16="http://schemas.microsoft.com/office/drawing/2014/main" id="{2F223B7C-1FC7-D0AC-B395-C657501563CA}"/>
              </a:ext>
            </a:extLst>
          </p:cNvPr>
          <p:cNvSpPr txBox="1"/>
          <p:nvPr/>
        </p:nvSpPr>
        <p:spPr>
          <a:xfrm>
            <a:off x="767106" y="1209218"/>
            <a:ext cx="524933" cy="461665"/>
          </a:xfrm>
          <a:prstGeom prst="rect">
            <a:avLst/>
          </a:prstGeom>
          <a:noFill/>
        </p:spPr>
        <p:txBody>
          <a:bodyPr wrap="square">
            <a:spAutoFit/>
          </a:bodyPr>
          <a:lstStyle/>
          <a:p>
            <a:r>
              <a:rPr lang="en-US" sz="2400" i="1" dirty="0"/>
              <a:t>f</a:t>
            </a:r>
            <a:r>
              <a:rPr lang="en-US" sz="2400" baseline="-25000" dirty="0"/>
              <a:t>4</a:t>
            </a:r>
            <a:r>
              <a:rPr lang="en-US" sz="2400" dirty="0"/>
              <a:t> </a:t>
            </a:r>
          </a:p>
        </p:txBody>
      </p:sp>
      <p:pic>
        <p:nvPicPr>
          <p:cNvPr id="14" name="Picture 13">
            <a:extLst>
              <a:ext uri="{FF2B5EF4-FFF2-40B4-BE49-F238E27FC236}">
                <a16:creationId xmlns:a16="http://schemas.microsoft.com/office/drawing/2014/main" id="{758307EC-2514-9B70-303A-A8A5FD79A02F}"/>
              </a:ext>
            </a:extLst>
          </p:cNvPr>
          <p:cNvPicPr>
            <a:picLocks noChangeAspect="1"/>
          </p:cNvPicPr>
          <p:nvPr/>
        </p:nvPicPr>
        <p:blipFill>
          <a:blip r:embed="rId3"/>
          <a:stretch>
            <a:fillRect/>
          </a:stretch>
        </p:blipFill>
        <p:spPr>
          <a:xfrm>
            <a:off x="5844533" y="2800632"/>
            <a:ext cx="3299467" cy="320594"/>
          </a:xfrm>
          <a:prstGeom prst="rect">
            <a:avLst/>
          </a:prstGeom>
        </p:spPr>
      </p:pic>
      <p:pic>
        <p:nvPicPr>
          <p:cNvPr id="15" name="Picture 14">
            <a:extLst>
              <a:ext uri="{FF2B5EF4-FFF2-40B4-BE49-F238E27FC236}">
                <a16:creationId xmlns:a16="http://schemas.microsoft.com/office/drawing/2014/main" id="{137BB562-DF21-CC41-CB83-400B32C673C1}"/>
              </a:ext>
            </a:extLst>
          </p:cNvPr>
          <p:cNvPicPr>
            <a:picLocks noChangeAspect="1"/>
          </p:cNvPicPr>
          <p:nvPr/>
        </p:nvPicPr>
        <p:blipFill>
          <a:blip r:embed="rId4"/>
          <a:stretch>
            <a:fillRect/>
          </a:stretch>
        </p:blipFill>
        <p:spPr>
          <a:xfrm>
            <a:off x="4285803" y="3872591"/>
            <a:ext cx="3239087" cy="321232"/>
          </a:xfrm>
          <a:prstGeom prst="rect">
            <a:avLst/>
          </a:prstGeom>
        </p:spPr>
      </p:pic>
      <p:pic>
        <p:nvPicPr>
          <p:cNvPr id="16" name="Picture 15">
            <a:extLst>
              <a:ext uri="{FF2B5EF4-FFF2-40B4-BE49-F238E27FC236}">
                <a16:creationId xmlns:a16="http://schemas.microsoft.com/office/drawing/2014/main" id="{9FA58393-FD28-3CCF-1A81-C89D094A6837}"/>
              </a:ext>
            </a:extLst>
          </p:cNvPr>
          <p:cNvPicPr>
            <a:picLocks noChangeAspect="1"/>
          </p:cNvPicPr>
          <p:nvPr/>
        </p:nvPicPr>
        <p:blipFill>
          <a:blip r:embed="rId5"/>
          <a:stretch>
            <a:fillRect/>
          </a:stretch>
        </p:blipFill>
        <p:spPr>
          <a:xfrm>
            <a:off x="4813357" y="3344262"/>
            <a:ext cx="3289186" cy="320896"/>
          </a:xfrm>
          <a:prstGeom prst="rect">
            <a:avLst/>
          </a:prstGeom>
        </p:spPr>
      </p:pic>
      <p:pic>
        <p:nvPicPr>
          <p:cNvPr id="17" name="Picture 16">
            <a:extLst>
              <a:ext uri="{FF2B5EF4-FFF2-40B4-BE49-F238E27FC236}">
                <a16:creationId xmlns:a16="http://schemas.microsoft.com/office/drawing/2014/main" id="{4171F98D-1ECB-5031-D880-76F69197A682}"/>
              </a:ext>
            </a:extLst>
          </p:cNvPr>
          <p:cNvPicPr>
            <a:picLocks noChangeAspect="1"/>
          </p:cNvPicPr>
          <p:nvPr/>
        </p:nvPicPr>
        <p:blipFill>
          <a:blip r:embed="rId6"/>
          <a:stretch>
            <a:fillRect/>
          </a:stretch>
        </p:blipFill>
        <p:spPr>
          <a:xfrm>
            <a:off x="4813357" y="4421797"/>
            <a:ext cx="3289186" cy="320895"/>
          </a:xfrm>
          <a:prstGeom prst="rect">
            <a:avLst/>
          </a:prstGeom>
        </p:spPr>
      </p:pic>
      <p:sp>
        <p:nvSpPr>
          <p:cNvPr id="20" name="TextBox 19">
            <a:extLst>
              <a:ext uri="{FF2B5EF4-FFF2-40B4-BE49-F238E27FC236}">
                <a16:creationId xmlns:a16="http://schemas.microsoft.com/office/drawing/2014/main" id="{6D8111D9-1CDD-6CDC-B32C-40907D3590F4}"/>
              </a:ext>
            </a:extLst>
          </p:cNvPr>
          <p:cNvSpPr txBox="1"/>
          <p:nvPr/>
        </p:nvSpPr>
        <p:spPr>
          <a:xfrm>
            <a:off x="5507376" y="3005023"/>
            <a:ext cx="1128835" cy="369332"/>
          </a:xfrm>
          <a:prstGeom prst="rect">
            <a:avLst/>
          </a:prstGeom>
          <a:noFill/>
        </p:spPr>
        <p:txBody>
          <a:bodyPr wrap="none" rtlCol="0">
            <a:spAutoFit/>
          </a:bodyPr>
          <a:lstStyle/>
          <a:p>
            <a:r>
              <a:rPr lang="en-US" dirty="0" err="1"/>
              <a:t>Donno</a:t>
            </a:r>
            <a:r>
              <a:rPr lang="en-US" dirty="0"/>
              <a:t> 1: </a:t>
            </a:r>
          </a:p>
        </p:txBody>
      </p:sp>
      <p:sp>
        <p:nvSpPr>
          <p:cNvPr id="21" name="TextBox 20">
            <a:extLst>
              <a:ext uri="{FF2B5EF4-FFF2-40B4-BE49-F238E27FC236}">
                <a16:creationId xmlns:a16="http://schemas.microsoft.com/office/drawing/2014/main" id="{1A448E1B-3581-E23B-2650-F039621168B0}"/>
              </a:ext>
            </a:extLst>
          </p:cNvPr>
          <p:cNvSpPr txBox="1"/>
          <p:nvPr/>
        </p:nvSpPr>
        <p:spPr>
          <a:xfrm>
            <a:off x="6160027" y="2435952"/>
            <a:ext cx="803425" cy="369332"/>
          </a:xfrm>
          <a:prstGeom prst="rect">
            <a:avLst/>
          </a:prstGeom>
          <a:noFill/>
        </p:spPr>
        <p:txBody>
          <a:bodyPr wrap="none" rtlCol="0">
            <a:spAutoFit/>
          </a:bodyPr>
          <a:lstStyle/>
          <a:p>
            <a:r>
              <a:rPr lang="en-US" dirty="0"/>
              <a:t>Bell 1:</a:t>
            </a:r>
          </a:p>
        </p:txBody>
      </p:sp>
      <p:sp>
        <p:nvSpPr>
          <p:cNvPr id="22" name="TextBox 21">
            <a:extLst>
              <a:ext uri="{FF2B5EF4-FFF2-40B4-BE49-F238E27FC236}">
                <a16:creationId xmlns:a16="http://schemas.microsoft.com/office/drawing/2014/main" id="{0BCC265F-57B8-6A8D-B614-138A7DCF8B34}"/>
              </a:ext>
            </a:extLst>
          </p:cNvPr>
          <p:cNvSpPr txBox="1"/>
          <p:nvPr/>
        </p:nvSpPr>
        <p:spPr>
          <a:xfrm>
            <a:off x="4721167" y="3561171"/>
            <a:ext cx="1572418" cy="369332"/>
          </a:xfrm>
          <a:prstGeom prst="rect">
            <a:avLst/>
          </a:prstGeom>
          <a:noFill/>
        </p:spPr>
        <p:txBody>
          <a:bodyPr wrap="none" rtlCol="0">
            <a:spAutoFit/>
          </a:bodyPr>
          <a:lstStyle/>
          <a:p>
            <a:r>
              <a:rPr lang="en-US" dirty="0" err="1"/>
              <a:t>Anpentemma</a:t>
            </a:r>
            <a:r>
              <a:rPr lang="en-US" dirty="0"/>
              <a:t>:</a:t>
            </a:r>
          </a:p>
        </p:txBody>
      </p:sp>
      <p:sp>
        <p:nvSpPr>
          <p:cNvPr id="23" name="TextBox 22">
            <a:extLst>
              <a:ext uri="{FF2B5EF4-FFF2-40B4-BE49-F238E27FC236}">
                <a16:creationId xmlns:a16="http://schemas.microsoft.com/office/drawing/2014/main" id="{D16D6BCC-7494-47FB-B2DA-70D07307C851}"/>
              </a:ext>
            </a:extLst>
          </p:cNvPr>
          <p:cNvSpPr txBox="1"/>
          <p:nvPr/>
        </p:nvSpPr>
        <p:spPr>
          <a:xfrm>
            <a:off x="4980343" y="4127866"/>
            <a:ext cx="739818" cy="369332"/>
          </a:xfrm>
          <a:prstGeom prst="rect">
            <a:avLst/>
          </a:prstGeom>
          <a:noFill/>
        </p:spPr>
        <p:txBody>
          <a:bodyPr wrap="none" rtlCol="0">
            <a:spAutoFit/>
          </a:bodyPr>
          <a:lstStyle/>
          <a:p>
            <a:r>
              <a:rPr lang="en-US" dirty="0" err="1"/>
              <a:t>Petia</a:t>
            </a:r>
            <a:r>
              <a:rPr lang="en-US" dirty="0"/>
              <a:t>:</a:t>
            </a:r>
          </a:p>
        </p:txBody>
      </p:sp>
    </p:spTree>
    <p:extLst>
      <p:ext uri="{BB962C8B-B14F-4D97-AF65-F5344CB8AC3E}">
        <p14:creationId xmlns:p14="http://schemas.microsoft.com/office/powerpoint/2010/main" val="9716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514131"/>
            <a:ext cx="7886700" cy="440126"/>
          </a:xfrm>
        </p:spPr>
        <p:txBody>
          <a:bodyPr>
            <a:normAutofit fontScale="70000" lnSpcReduction="20000"/>
          </a:bodyPr>
          <a:lstStyle/>
          <a:p>
            <a:pPr marL="0" indent="0">
              <a:buNone/>
            </a:pPr>
            <a:r>
              <a:rPr lang="en-US" dirty="0" err="1">
                <a:cs typeface="Calibri" panose="020F0502020204030204" pitchFamily="34" charset="0"/>
              </a:rPr>
              <a:t>Anku’s</a:t>
            </a:r>
            <a:r>
              <a:rPr lang="en-US" dirty="0">
                <a:cs typeface="Calibri" panose="020F0502020204030204" pitchFamily="34" charset="0"/>
              </a:rPr>
              <a:t> transcription of a performance by Solomon </a:t>
            </a:r>
            <a:r>
              <a:rPr lang="en-US" dirty="0" err="1">
                <a:cs typeface="Calibri" panose="020F0502020204030204" pitchFamily="34" charset="0"/>
              </a:rPr>
              <a:t>Amonquandoh</a:t>
            </a:r>
            <a:r>
              <a:rPr lang="en-US" dirty="0">
                <a:cs typeface="Calibri" panose="020F0502020204030204" pitchFamily="34" charset="0"/>
              </a:rPr>
              <a:t> divided into 4 sections</a:t>
            </a:r>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a:xfrm>
            <a:off x="538264" y="4767263"/>
            <a:ext cx="2147786" cy="273844"/>
          </a:xfrm>
        </p:spPr>
        <p:txBody>
          <a:bodyPr/>
          <a:lstStyle/>
          <a:p>
            <a:r>
              <a:rPr lang="en-US" dirty="0"/>
              <a:t>KCL 3/25/25</a:t>
            </a:r>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3028950" y="4767263"/>
            <a:ext cx="3086100" cy="273844"/>
          </a:xfrm>
        </p:spPr>
        <p:txBody>
          <a:bodyPr/>
          <a:lstStyle/>
          <a:p>
            <a:r>
              <a:rPr lang="en-US" dirty="0"/>
              <a:t>Rhythm as Signal</a:t>
            </a:r>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46</a:t>
            </a:fld>
            <a:endParaRPr lang="en-US" dirty="0">
              <a:latin typeface="Calisto MT" panose="02040603050505030304" pitchFamily="18" charset="77"/>
            </a:endParaRPr>
          </a:p>
        </p:txBody>
      </p:sp>
      <p:pic>
        <p:nvPicPr>
          <p:cNvPr id="6" name="Picture 5">
            <a:extLst>
              <a:ext uri="{FF2B5EF4-FFF2-40B4-BE49-F238E27FC236}">
                <a16:creationId xmlns:a16="http://schemas.microsoft.com/office/drawing/2014/main" id="{5C2D77D0-F8C9-D256-23D8-85A844AA0F21}"/>
              </a:ext>
            </a:extLst>
          </p:cNvPr>
          <p:cNvPicPr>
            <a:picLocks noChangeAspect="1"/>
          </p:cNvPicPr>
          <p:nvPr/>
        </p:nvPicPr>
        <p:blipFill>
          <a:blip r:embed="rId2"/>
          <a:stretch>
            <a:fillRect/>
          </a:stretch>
        </p:blipFill>
        <p:spPr>
          <a:xfrm>
            <a:off x="3181808" y="785876"/>
            <a:ext cx="5519063" cy="3349253"/>
          </a:xfrm>
          <a:prstGeom prst="rect">
            <a:avLst/>
          </a:prstGeom>
        </p:spPr>
      </p:pic>
      <p:sp>
        <p:nvSpPr>
          <p:cNvPr id="5" name="TextBox 4">
            <a:extLst>
              <a:ext uri="{FF2B5EF4-FFF2-40B4-BE49-F238E27FC236}">
                <a16:creationId xmlns:a16="http://schemas.microsoft.com/office/drawing/2014/main" id="{B0A03E03-119C-85C9-807D-411091DDD5F4}"/>
              </a:ext>
            </a:extLst>
          </p:cNvPr>
          <p:cNvSpPr txBox="1"/>
          <p:nvPr/>
        </p:nvSpPr>
        <p:spPr>
          <a:xfrm>
            <a:off x="6901915" y="1652110"/>
            <a:ext cx="1165704" cy="369332"/>
          </a:xfrm>
          <a:prstGeom prst="rect">
            <a:avLst/>
          </a:prstGeom>
          <a:noFill/>
        </p:spPr>
        <p:txBody>
          <a:bodyPr wrap="none" rtlCol="0">
            <a:spAutoFit/>
          </a:bodyPr>
          <a:lstStyle/>
          <a:p>
            <a:pPr algn="l"/>
            <a:r>
              <a:rPr lang="en-US" sz="1800" dirty="0">
                <a:solidFill>
                  <a:srgbClr val="4372C4"/>
                </a:solidFill>
                <a:latin typeface="Calisto MT" panose="02040603050505030304" pitchFamily="18" charset="77"/>
                <a:cs typeface="Calibri" panose="020F0502020204030204" pitchFamily="34" charset="0"/>
              </a:rPr>
              <a:t>mm. 1–19</a:t>
            </a:r>
          </a:p>
        </p:txBody>
      </p:sp>
      <p:sp>
        <p:nvSpPr>
          <p:cNvPr id="8" name="TextBox 7">
            <a:extLst>
              <a:ext uri="{FF2B5EF4-FFF2-40B4-BE49-F238E27FC236}">
                <a16:creationId xmlns:a16="http://schemas.microsoft.com/office/drawing/2014/main" id="{475475EC-5E6E-430D-6325-4E1E91C9FAA4}"/>
              </a:ext>
            </a:extLst>
          </p:cNvPr>
          <p:cNvSpPr txBox="1"/>
          <p:nvPr/>
        </p:nvSpPr>
        <p:spPr>
          <a:xfrm>
            <a:off x="3636068" y="3404550"/>
            <a:ext cx="1282723" cy="369332"/>
          </a:xfrm>
          <a:prstGeom prst="rect">
            <a:avLst/>
          </a:prstGeom>
          <a:noFill/>
        </p:spPr>
        <p:txBody>
          <a:bodyPr wrap="none" rtlCol="0">
            <a:spAutoFit/>
          </a:bodyPr>
          <a:lstStyle/>
          <a:p>
            <a:pPr algn="l"/>
            <a:r>
              <a:rPr lang="en-US" sz="1800" dirty="0">
                <a:solidFill>
                  <a:srgbClr val="70AD47"/>
                </a:solidFill>
                <a:latin typeface="Calisto MT" panose="02040603050505030304" pitchFamily="18" charset="77"/>
                <a:cs typeface="Calibri" panose="020F0502020204030204" pitchFamily="34" charset="0"/>
              </a:rPr>
              <a:t>mm. 20–37</a:t>
            </a:r>
          </a:p>
        </p:txBody>
      </p:sp>
      <p:sp>
        <p:nvSpPr>
          <p:cNvPr id="11" name="TextBox 10">
            <a:extLst>
              <a:ext uri="{FF2B5EF4-FFF2-40B4-BE49-F238E27FC236}">
                <a16:creationId xmlns:a16="http://schemas.microsoft.com/office/drawing/2014/main" id="{72ADC663-8D16-DC89-8A7F-BAA4A46464FD}"/>
              </a:ext>
            </a:extLst>
          </p:cNvPr>
          <p:cNvSpPr txBox="1"/>
          <p:nvPr/>
        </p:nvSpPr>
        <p:spPr>
          <a:xfrm>
            <a:off x="4895982" y="1615823"/>
            <a:ext cx="1282723" cy="369332"/>
          </a:xfrm>
          <a:prstGeom prst="rect">
            <a:avLst/>
          </a:prstGeom>
          <a:noFill/>
        </p:spPr>
        <p:txBody>
          <a:bodyPr wrap="none" rtlCol="0">
            <a:spAutoFit/>
          </a:bodyPr>
          <a:lstStyle/>
          <a:p>
            <a:pPr algn="l"/>
            <a:r>
              <a:rPr lang="en-US" sz="1800" dirty="0">
                <a:solidFill>
                  <a:srgbClr val="FFC000"/>
                </a:solidFill>
                <a:latin typeface="Calisto MT" panose="02040603050505030304" pitchFamily="18" charset="77"/>
                <a:cs typeface="Calibri" panose="020F0502020204030204" pitchFamily="34" charset="0"/>
              </a:rPr>
              <a:t>mm. 38–58</a:t>
            </a:r>
          </a:p>
        </p:txBody>
      </p:sp>
      <p:sp>
        <p:nvSpPr>
          <p:cNvPr id="13" name="TextBox 12">
            <a:extLst>
              <a:ext uri="{FF2B5EF4-FFF2-40B4-BE49-F238E27FC236}">
                <a16:creationId xmlns:a16="http://schemas.microsoft.com/office/drawing/2014/main" id="{3378A937-FB9A-1F95-C85D-9636A595EC1E}"/>
              </a:ext>
            </a:extLst>
          </p:cNvPr>
          <p:cNvSpPr txBox="1"/>
          <p:nvPr/>
        </p:nvSpPr>
        <p:spPr>
          <a:xfrm>
            <a:off x="5672561" y="3423591"/>
            <a:ext cx="1282723" cy="369332"/>
          </a:xfrm>
          <a:prstGeom prst="rect">
            <a:avLst/>
          </a:prstGeom>
          <a:noFill/>
        </p:spPr>
        <p:txBody>
          <a:bodyPr wrap="none" rtlCol="0">
            <a:spAutoFit/>
          </a:bodyPr>
          <a:lstStyle/>
          <a:p>
            <a:pPr algn="l"/>
            <a:r>
              <a:rPr lang="en-US" sz="1800" dirty="0">
                <a:solidFill>
                  <a:srgbClr val="EE7D31"/>
                </a:solidFill>
                <a:latin typeface="Calisto MT" panose="02040603050505030304" pitchFamily="18" charset="77"/>
                <a:cs typeface="Calibri" panose="020F0502020204030204" pitchFamily="34" charset="0"/>
              </a:rPr>
              <a:t>mm. 59–74</a:t>
            </a:r>
          </a:p>
        </p:txBody>
      </p:sp>
      <p:sp>
        <p:nvSpPr>
          <p:cNvPr id="14" name="TextBox 13">
            <a:extLst>
              <a:ext uri="{FF2B5EF4-FFF2-40B4-BE49-F238E27FC236}">
                <a16:creationId xmlns:a16="http://schemas.microsoft.com/office/drawing/2014/main" id="{49F0CA6F-1E42-D203-19DF-1A3BF9939DEE}"/>
              </a:ext>
            </a:extLst>
          </p:cNvPr>
          <p:cNvSpPr txBox="1"/>
          <p:nvPr/>
        </p:nvSpPr>
        <p:spPr>
          <a:xfrm>
            <a:off x="46258" y="858892"/>
            <a:ext cx="3086100" cy="2308324"/>
          </a:xfrm>
          <a:prstGeom prst="rect">
            <a:avLst/>
          </a:prstGeom>
          <a:noFill/>
        </p:spPr>
        <p:txBody>
          <a:bodyPr wrap="square" rtlCol="0">
            <a:spAutoFit/>
          </a:bodyPr>
          <a:lstStyle/>
          <a:p>
            <a:pPr algn="l"/>
            <a:r>
              <a:rPr lang="en-US" sz="1800" dirty="0" err="1">
                <a:latin typeface="Calisto MT" panose="02040603050505030304" pitchFamily="18" charset="77"/>
                <a:cs typeface="Calibri" panose="020F0502020204030204" pitchFamily="34" charset="0"/>
              </a:rPr>
              <a:t>Amonquandoh</a:t>
            </a:r>
            <a:r>
              <a:rPr lang="en-US" sz="1800" dirty="0">
                <a:latin typeface="Calisto MT" panose="02040603050505030304" pitchFamily="18" charset="77"/>
                <a:cs typeface="Calibri" panose="020F0502020204030204" pitchFamily="34" charset="0"/>
              </a:rPr>
              <a:t> begins centered beats 1 and 3.</a:t>
            </a:r>
          </a:p>
          <a:p>
            <a:pPr algn="l"/>
            <a:endParaRPr lang="en-US" sz="1800" dirty="0">
              <a:latin typeface="Calisto MT" panose="02040603050505030304" pitchFamily="18" charset="77"/>
              <a:cs typeface="Calibri" panose="020F0502020204030204" pitchFamily="34" charset="0"/>
            </a:endParaRPr>
          </a:p>
          <a:p>
            <a:pPr algn="l"/>
            <a:r>
              <a:rPr lang="en-US" sz="1800" dirty="0">
                <a:latin typeface="Calisto MT" panose="02040603050505030304" pitchFamily="18" charset="77"/>
                <a:cs typeface="Calibri" panose="020F0502020204030204" pitchFamily="34" charset="0"/>
              </a:rPr>
              <a:t>Then he explores each region of the space in turn: </a:t>
            </a:r>
            <a:br>
              <a:rPr lang="en-US" sz="1800" dirty="0">
                <a:latin typeface="Calisto MT" panose="02040603050505030304" pitchFamily="18" charset="77"/>
                <a:cs typeface="Calibri" panose="020F0502020204030204" pitchFamily="34" charset="0"/>
              </a:rPr>
            </a:br>
            <a:r>
              <a:rPr lang="en-US" sz="1800" dirty="0">
                <a:latin typeface="Calisto MT" panose="02040603050505030304" pitchFamily="18" charset="77"/>
                <a:cs typeface="Calibri" panose="020F0502020204030204" pitchFamily="34" charset="0"/>
              </a:rPr>
              <a:t>off-beats, ahead of the beat, then behind the beat.</a:t>
            </a:r>
          </a:p>
          <a:p>
            <a:pPr algn="l"/>
            <a:endParaRPr lang="en-US" sz="1800" dirty="0">
              <a:latin typeface="Calisto MT" panose="02040603050505030304" pitchFamily="18" charset="77"/>
              <a:cs typeface="Calibri" panose="020F0502020204030204" pitchFamily="34" charset="0"/>
            </a:endParaRPr>
          </a:p>
        </p:txBody>
      </p:sp>
      <p:sp>
        <p:nvSpPr>
          <p:cNvPr id="15" name="TextBox 14">
            <a:extLst>
              <a:ext uri="{FF2B5EF4-FFF2-40B4-BE49-F238E27FC236}">
                <a16:creationId xmlns:a16="http://schemas.microsoft.com/office/drawing/2014/main" id="{A7069579-E96B-AAF3-9AB7-104611F3B1BD}"/>
              </a:ext>
            </a:extLst>
          </p:cNvPr>
          <p:cNvSpPr txBox="1"/>
          <p:nvPr/>
        </p:nvSpPr>
        <p:spPr>
          <a:xfrm>
            <a:off x="6346135" y="3871237"/>
            <a:ext cx="1984839"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(Values summed over 3½ cycles)</a:t>
            </a:r>
          </a:p>
        </p:txBody>
      </p:sp>
      <p:sp>
        <p:nvSpPr>
          <p:cNvPr id="4" name="TextBox 3">
            <a:extLst>
              <a:ext uri="{FF2B5EF4-FFF2-40B4-BE49-F238E27FC236}">
                <a16:creationId xmlns:a16="http://schemas.microsoft.com/office/drawing/2014/main" id="{A78B1EC6-78DF-8BC4-55AE-801F1B0A1F98}"/>
              </a:ext>
            </a:extLst>
          </p:cNvPr>
          <p:cNvSpPr txBox="1"/>
          <p:nvPr/>
        </p:nvSpPr>
        <p:spPr>
          <a:xfrm>
            <a:off x="4014962" y="1072351"/>
            <a:ext cx="524933" cy="461665"/>
          </a:xfrm>
          <a:prstGeom prst="rect">
            <a:avLst/>
          </a:prstGeom>
          <a:noFill/>
        </p:spPr>
        <p:txBody>
          <a:bodyPr wrap="square">
            <a:spAutoFit/>
          </a:bodyPr>
          <a:lstStyle/>
          <a:p>
            <a:r>
              <a:rPr lang="en-US" sz="2400" i="1" dirty="0"/>
              <a:t>f</a:t>
            </a:r>
            <a:r>
              <a:rPr lang="en-US" sz="2400" baseline="-25000" dirty="0"/>
              <a:t>2</a:t>
            </a:r>
            <a:r>
              <a:rPr lang="en-US" sz="2400" dirty="0"/>
              <a:t> </a:t>
            </a:r>
          </a:p>
        </p:txBody>
      </p:sp>
    </p:spTree>
    <p:extLst>
      <p:ext uri="{BB962C8B-B14F-4D97-AF65-F5344CB8AC3E}">
        <p14:creationId xmlns:p14="http://schemas.microsoft.com/office/powerpoint/2010/main" val="1400528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514131"/>
            <a:ext cx="7886700" cy="440126"/>
          </a:xfrm>
        </p:spPr>
        <p:txBody>
          <a:bodyPr>
            <a:normAutofit fontScale="70000" lnSpcReduction="20000"/>
          </a:bodyPr>
          <a:lstStyle/>
          <a:p>
            <a:pPr marL="0" indent="0">
              <a:buNone/>
            </a:pPr>
            <a:r>
              <a:rPr lang="en-US" dirty="0" err="1">
                <a:cs typeface="Calibri" panose="020F0502020204030204" pitchFamily="34" charset="0"/>
              </a:rPr>
              <a:t>Anku’s</a:t>
            </a:r>
            <a:r>
              <a:rPr lang="en-US" dirty="0">
                <a:cs typeface="Calibri" panose="020F0502020204030204" pitchFamily="34" charset="0"/>
              </a:rPr>
              <a:t> transcription of a performance by Solomon </a:t>
            </a:r>
            <a:r>
              <a:rPr lang="en-US" dirty="0" err="1">
                <a:cs typeface="Calibri" panose="020F0502020204030204" pitchFamily="34" charset="0"/>
              </a:rPr>
              <a:t>Amonquandoh</a:t>
            </a:r>
            <a:r>
              <a:rPr lang="en-US" dirty="0">
                <a:cs typeface="Calibri" panose="020F0502020204030204" pitchFamily="34" charset="0"/>
              </a:rPr>
              <a:t> divided into 4 sections</a:t>
            </a:r>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a:xfrm>
            <a:off x="486383" y="4767263"/>
            <a:ext cx="2199667" cy="273844"/>
          </a:xfrm>
        </p:spPr>
        <p:txBody>
          <a:bodyPr/>
          <a:lstStyle/>
          <a:p>
            <a:r>
              <a:rPr lang="en-US" dirty="0"/>
              <a:t>KCL 3/25/25</a:t>
            </a:r>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3028950" y="4767263"/>
            <a:ext cx="3086100" cy="273844"/>
          </a:xfrm>
        </p:spPr>
        <p:txBody>
          <a:bodyPr/>
          <a:lstStyle/>
          <a:p>
            <a:r>
              <a:rPr lang="en-US" dirty="0"/>
              <a:t>Rhythm as Signal</a:t>
            </a:r>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47</a:t>
            </a:fld>
            <a:endParaRPr lang="en-US" dirty="0">
              <a:latin typeface="Calisto MT" panose="02040603050505030304" pitchFamily="18" charset="77"/>
            </a:endParaRPr>
          </a:p>
        </p:txBody>
      </p:sp>
      <p:pic>
        <p:nvPicPr>
          <p:cNvPr id="20" name="Picture 19">
            <a:extLst>
              <a:ext uri="{FF2B5EF4-FFF2-40B4-BE49-F238E27FC236}">
                <a16:creationId xmlns:a16="http://schemas.microsoft.com/office/drawing/2014/main" id="{46CDD60C-3BAC-267E-E4C1-03273406885E}"/>
              </a:ext>
            </a:extLst>
          </p:cNvPr>
          <p:cNvPicPr>
            <a:picLocks noChangeAspect="1"/>
          </p:cNvPicPr>
          <p:nvPr/>
        </p:nvPicPr>
        <p:blipFill>
          <a:blip r:embed="rId2"/>
          <a:stretch>
            <a:fillRect/>
          </a:stretch>
        </p:blipFill>
        <p:spPr>
          <a:xfrm>
            <a:off x="4101818" y="749112"/>
            <a:ext cx="4907609" cy="3645276"/>
          </a:xfrm>
          <a:prstGeom prst="rect">
            <a:avLst/>
          </a:prstGeom>
        </p:spPr>
      </p:pic>
      <p:sp>
        <p:nvSpPr>
          <p:cNvPr id="15" name="TextBox 14">
            <a:extLst>
              <a:ext uri="{FF2B5EF4-FFF2-40B4-BE49-F238E27FC236}">
                <a16:creationId xmlns:a16="http://schemas.microsoft.com/office/drawing/2014/main" id="{A7069579-E96B-AAF3-9AB7-104611F3B1BD}"/>
              </a:ext>
            </a:extLst>
          </p:cNvPr>
          <p:cNvSpPr txBox="1"/>
          <p:nvPr/>
        </p:nvSpPr>
        <p:spPr>
          <a:xfrm>
            <a:off x="6622639" y="4088917"/>
            <a:ext cx="1984839"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(Values summed over 3½ cycles)</a:t>
            </a:r>
          </a:p>
        </p:txBody>
      </p:sp>
      <p:sp>
        <p:nvSpPr>
          <p:cNvPr id="5" name="TextBox 4">
            <a:extLst>
              <a:ext uri="{FF2B5EF4-FFF2-40B4-BE49-F238E27FC236}">
                <a16:creationId xmlns:a16="http://schemas.microsoft.com/office/drawing/2014/main" id="{B0A03E03-119C-85C9-807D-411091DDD5F4}"/>
              </a:ext>
            </a:extLst>
          </p:cNvPr>
          <p:cNvSpPr txBox="1"/>
          <p:nvPr/>
        </p:nvSpPr>
        <p:spPr>
          <a:xfrm>
            <a:off x="5981057" y="2325304"/>
            <a:ext cx="1165704" cy="369332"/>
          </a:xfrm>
          <a:prstGeom prst="rect">
            <a:avLst/>
          </a:prstGeom>
          <a:noFill/>
        </p:spPr>
        <p:txBody>
          <a:bodyPr wrap="none" rtlCol="0">
            <a:spAutoFit/>
          </a:bodyPr>
          <a:lstStyle/>
          <a:p>
            <a:pPr algn="l"/>
            <a:r>
              <a:rPr lang="en-US" sz="1800" dirty="0">
                <a:solidFill>
                  <a:srgbClr val="4372C4"/>
                </a:solidFill>
                <a:latin typeface="Calisto MT" panose="02040603050505030304" pitchFamily="18" charset="77"/>
                <a:cs typeface="Calibri" panose="020F0502020204030204" pitchFamily="34" charset="0"/>
              </a:rPr>
              <a:t>mm. 1–19</a:t>
            </a:r>
          </a:p>
        </p:txBody>
      </p:sp>
      <p:sp>
        <p:nvSpPr>
          <p:cNvPr id="8" name="TextBox 7">
            <a:extLst>
              <a:ext uri="{FF2B5EF4-FFF2-40B4-BE49-F238E27FC236}">
                <a16:creationId xmlns:a16="http://schemas.microsoft.com/office/drawing/2014/main" id="{475475EC-5E6E-430D-6325-4E1E91C9FAA4}"/>
              </a:ext>
            </a:extLst>
          </p:cNvPr>
          <p:cNvSpPr txBox="1"/>
          <p:nvPr/>
        </p:nvSpPr>
        <p:spPr>
          <a:xfrm>
            <a:off x="6461479" y="1086667"/>
            <a:ext cx="1282723" cy="369332"/>
          </a:xfrm>
          <a:prstGeom prst="rect">
            <a:avLst/>
          </a:prstGeom>
          <a:noFill/>
        </p:spPr>
        <p:txBody>
          <a:bodyPr wrap="none" rtlCol="0">
            <a:spAutoFit/>
          </a:bodyPr>
          <a:lstStyle/>
          <a:p>
            <a:pPr algn="l"/>
            <a:r>
              <a:rPr lang="en-US" sz="1800" dirty="0">
                <a:solidFill>
                  <a:srgbClr val="70AD47"/>
                </a:solidFill>
                <a:latin typeface="Calisto MT" panose="02040603050505030304" pitchFamily="18" charset="77"/>
                <a:cs typeface="Calibri" panose="020F0502020204030204" pitchFamily="34" charset="0"/>
              </a:rPr>
              <a:t>mm. 20–37</a:t>
            </a:r>
          </a:p>
        </p:txBody>
      </p:sp>
      <p:sp>
        <p:nvSpPr>
          <p:cNvPr id="11" name="TextBox 10">
            <a:extLst>
              <a:ext uri="{FF2B5EF4-FFF2-40B4-BE49-F238E27FC236}">
                <a16:creationId xmlns:a16="http://schemas.microsoft.com/office/drawing/2014/main" id="{72ADC663-8D16-DC89-8A7F-BAA4A46464FD}"/>
              </a:ext>
            </a:extLst>
          </p:cNvPr>
          <p:cNvSpPr txBox="1"/>
          <p:nvPr/>
        </p:nvSpPr>
        <p:spPr>
          <a:xfrm>
            <a:off x="4183825" y="3001941"/>
            <a:ext cx="768159" cy="646331"/>
          </a:xfrm>
          <a:prstGeom prst="rect">
            <a:avLst/>
          </a:prstGeom>
          <a:noFill/>
        </p:spPr>
        <p:txBody>
          <a:bodyPr wrap="none" rtlCol="0">
            <a:spAutoFit/>
          </a:bodyPr>
          <a:lstStyle/>
          <a:p>
            <a:pPr algn="l"/>
            <a:r>
              <a:rPr lang="en-US" sz="1800" dirty="0">
                <a:solidFill>
                  <a:srgbClr val="FFC000"/>
                </a:solidFill>
                <a:latin typeface="Calisto MT" panose="02040603050505030304" pitchFamily="18" charset="77"/>
                <a:cs typeface="Calibri" panose="020F0502020204030204" pitchFamily="34" charset="0"/>
              </a:rPr>
              <a:t>mm. </a:t>
            </a:r>
          </a:p>
          <a:p>
            <a:pPr algn="l"/>
            <a:r>
              <a:rPr lang="en-US" sz="1800" dirty="0">
                <a:solidFill>
                  <a:srgbClr val="FFC000"/>
                </a:solidFill>
                <a:latin typeface="Calisto MT" panose="02040603050505030304" pitchFamily="18" charset="77"/>
                <a:cs typeface="Calibri" panose="020F0502020204030204" pitchFamily="34" charset="0"/>
              </a:rPr>
              <a:t>38–58</a:t>
            </a:r>
          </a:p>
        </p:txBody>
      </p:sp>
      <p:sp>
        <p:nvSpPr>
          <p:cNvPr id="13" name="TextBox 12">
            <a:extLst>
              <a:ext uri="{FF2B5EF4-FFF2-40B4-BE49-F238E27FC236}">
                <a16:creationId xmlns:a16="http://schemas.microsoft.com/office/drawing/2014/main" id="{3378A937-FB9A-1F95-C85D-9636A595EC1E}"/>
              </a:ext>
            </a:extLst>
          </p:cNvPr>
          <p:cNvSpPr txBox="1"/>
          <p:nvPr/>
        </p:nvSpPr>
        <p:spPr>
          <a:xfrm>
            <a:off x="6631127" y="3059833"/>
            <a:ext cx="1282723" cy="369332"/>
          </a:xfrm>
          <a:prstGeom prst="rect">
            <a:avLst/>
          </a:prstGeom>
          <a:noFill/>
        </p:spPr>
        <p:txBody>
          <a:bodyPr wrap="none" rtlCol="0">
            <a:spAutoFit/>
          </a:bodyPr>
          <a:lstStyle/>
          <a:p>
            <a:pPr algn="l"/>
            <a:r>
              <a:rPr lang="en-US" sz="1800" dirty="0">
                <a:solidFill>
                  <a:srgbClr val="EE7D31"/>
                </a:solidFill>
                <a:latin typeface="Calisto MT" panose="02040603050505030304" pitchFamily="18" charset="77"/>
                <a:cs typeface="Calibri" panose="020F0502020204030204" pitchFamily="34" charset="0"/>
              </a:rPr>
              <a:t>mm. 59–74</a:t>
            </a:r>
          </a:p>
        </p:txBody>
      </p:sp>
      <p:sp>
        <p:nvSpPr>
          <p:cNvPr id="14" name="TextBox 13">
            <a:extLst>
              <a:ext uri="{FF2B5EF4-FFF2-40B4-BE49-F238E27FC236}">
                <a16:creationId xmlns:a16="http://schemas.microsoft.com/office/drawing/2014/main" id="{49F0CA6F-1E42-D203-19DF-1A3BF9939DEE}"/>
              </a:ext>
            </a:extLst>
          </p:cNvPr>
          <p:cNvSpPr txBox="1"/>
          <p:nvPr/>
        </p:nvSpPr>
        <p:spPr>
          <a:xfrm>
            <a:off x="134576" y="894610"/>
            <a:ext cx="3492595" cy="313932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Frequency 4 measures orientation with respect to the main 4 </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beats.</a:t>
            </a:r>
          </a:p>
          <a:p>
            <a:pPr algn="l"/>
            <a:endParaRPr lang="en-US" sz="1800" dirty="0">
              <a:latin typeface="Calisto MT" panose="02040603050505030304" pitchFamily="18" charset="77"/>
              <a:cs typeface="Calibri" panose="020F0502020204030204" pitchFamily="34" charset="0"/>
            </a:endParaRPr>
          </a:p>
          <a:p>
            <a:pPr algn="l"/>
            <a:r>
              <a:rPr lang="en-US" sz="1800" dirty="0">
                <a:latin typeface="Calisto MT" panose="02040603050505030304" pitchFamily="18" charset="77"/>
                <a:cs typeface="Calibri" panose="020F0502020204030204" pitchFamily="34" charset="0"/>
              </a:rPr>
              <a:t>The performance also explores all the regions of this space in sequence.</a:t>
            </a:r>
          </a:p>
          <a:p>
            <a:pPr algn="l"/>
            <a:endParaRPr lang="en-US" sz="1800" dirty="0">
              <a:latin typeface="Calisto MT" panose="02040603050505030304" pitchFamily="18" charset="77"/>
              <a:cs typeface="Calibri" panose="020F0502020204030204" pitchFamily="34" charset="0"/>
            </a:endParaRPr>
          </a:p>
          <a:p>
            <a:pPr algn="l"/>
            <a:r>
              <a:rPr lang="en-US" sz="1800" dirty="0">
                <a:latin typeface="Calisto MT" panose="02040603050505030304" pitchFamily="18" charset="77"/>
                <a:cs typeface="Calibri" panose="020F0502020204030204" pitchFamily="34" charset="0"/>
              </a:rPr>
              <a:t>The first two sections are consistently ahead of the beat,</a:t>
            </a:r>
          </a:p>
          <a:p>
            <a:pPr algn="l"/>
            <a:r>
              <a:rPr lang="en-US" sz="1800" dirty="0">
                <a:latin typeface="Calisto MT" panose="02040603050505030304" pitchFamily="18" charset="77"/>
                <a:cs typeface="Calibri" panose="020F0502020204030204" pitchFamily="34" charset="0"/>
              </a:rPr>
              <a:t>the third section behind, and the last section on the beat. </a:t>
            </a:r>
          </a:p>
        </p:txBody>
      </p:sp>
      <p:sp>
        <p:nvSpPr>
          <p:cNvPr id="4" name="TextBox 3">
            <a:extLst>
              <a:ext uri="{FF2B5EF4-FFF2-40B4-BE49-F238E27FC236}">
                <a16:creationId xmlns:a16="http://schemas.microsoft.com/office/drawing/2014/main" id="{BE92D482-D24D-EAC1-C9A5-BDCEDF003947}"/>
              </a:ext>
            </a:extLst>
          </p:cNvPr>
          <p:cNvSpPr txBox="1"/>
          <p:nvPr/>
        </p:nvSpPr>
        <p:spPr>
          <a:xfrm>
            <a:off x="4951984" y="958405"/>
            <a:ext cx="524933" cy="461665"/>
          </a:xfrm>
          <a:prstGeom prst="rect">
            <a:avLst/>
          </a:prstGeom>
          <a:noFill/>
        </p:spPr>
        <p:txBody>
          <a:bodyPr wrap="square">
            <a:spAutoFit/>
          </a:bodyPr>
          <a:lstStyle/>
          <a:p>
            <a:r>
              <a:rPr lang="en-US" sz="2400" i="1" dirty="0"/>
              <a:t>f</a:t>
            </a:r>
            <a:r>
              <a:rPr lang="en-US" sz="2400" baseline="-25000" dirty="0"/>
              <a:t>4</a:t>
            </a:r>
            <a:r>
              <a:rPr lang="en-US" sz="2400" dirty="0"/>
              <a:t> </a:t>
            </a:r>
          </a:p>
        </p:txBody>
      </p:sp>
    </p:spTree>
    <p:extLst>
      <p:ext uri="{BB962C8B-B14F-4D97-AF65-F5344CB8AC3E}">
        <p14:creationId xmlns:p14="http://schemas.microsoft.com/office/powerpoint/2010/main" val="1686138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3390FE-DEC8-63E9-64F8-D6FEF8290B6C}"/>
              </a:ext>
            </a:extLst>
          </p:cNvPr>
          <p:cNvPicPr>
            <a:picLocks noChangeAspect="1"/>
          </p:cNvPicPr>
          <p:nvPr/>
        </p:nvPicPr>
        <p:blipFill>
          <a:blip r:embed="rId2"/>
          <a:stretch>
            <a:fillRect/>
          </a:stretch>
        </p:blipFill>
        <p:spPr>
          <a:xfrm>
            <a:off x="4638840" y="787383"/>
            <a:ext cx="4394628" cy="3944282"/>
          </a:xfrm>
          <a:prstGeom prst="rect">
            <a:avLst/>
          </a:prstGeom>
        </p:spPr>
      </p:pic>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514131"/>
            <a:ext cx="7886700" cy="440126"/>
          </a:xfrm>
        </p:spPr>
        <p:txBody>
          <a:bodyPr>
            <a:normAutofit fontScale="70000" lnSpcReduction="20000"/>
          </a:bodyPr>
          <a:lstStyle/>
          <a:p>
            <a:pPr marL="0" indent="0">
              <a:buNone/>
            </a:pPr>
            <a:r>
              <a:rPr lang="en-US" dirty="0" err="1">
                <a:cs typeface="Calibri" panose="020F0502020204030204" pitchFamily="34" charset="0"/>
              </a:rPr>
              <a:t>Anku’s</a:t>
            </a:r>
            <a:r>
              <a:rPr lang="en-US" dirty="0">
                <a:cs typeface="Calibri" panose="020F0502020204030204" pitchFamily="34" charset="0"/>
              </a:rPr>
              <a:t> transcription of a performance by Solomon </a:t>
            </a:r>
            <a:r>
              <a:rPr lang="en-US" dirty="0" err="1">
                <a:cs typeface="Calibri" panose="020F0502020204030204" pitchFamily="34" charset="0"/>
              </a:rPr>
              <a:t>Amonquandoh</a:t>
            </a:r>
            <a:r>
              <a:rPr lang="en-US" dirty="0">
                <a:cs typeface="Calibri" panose="020F0502020204030204" pitchFamily="34" charset="0"/>
              </a:rPr>
              <a:t> divided into 4 sections</a:t>
            </a:r>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a:xfrm>
            <a:off x="512323" y="4767263"/>
            <a:ext cx="2173727" cy="273844"/>
          </a:xfrm>
        </p:spPr>
        <p:txBody>
          <a:bodyPr/>
          <a:lstStyle/>
          <a:p>
            <a:r>
              <a:rPr lang="en-US" dirty="0"/>
              <a:t>KCL 3/25/25</a:t>
            </a:r>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3028950" y="4767263"/>
            <a:ext cx="3086100" cy="273844"/>
          </a:xfrm>
        </p:spPr>
        <p:txBody>
          <a:bodyPr/>
          <a:lstStyle/>
          <a:p>
            <a:r>
              <a:rPr lang="en-US" dirty="0"/>
              <a:t>Rhythm as Signal</a:t>
            </a:r>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48</a:t>
            </a:fld>
            <a:endParaRPr lang="en-US" dirty="0">
              <a:latin typeface="Calisto MT" panose="02040603050505030304" pitchFamily="18" charset="77"/>
            </a:endParaRPr>
          </a:p>
        </p:txBody>
      </p:sp>
      <p:sp>
        <p:nvSpPr>
          <p:cNvPr id="5" name="TextBox 4">
            <a:extLst>
              <a:ext uri="{FF2B5EF4-FFF2-40B4-BE49-F238E27FC236}">
                <a16:creationId xmlns:a16="http://schemas.microsoft.com/office/drawing/2014/main" id="{B0A03E03-119C-85C9-807D-411091DDD5F4}"/>
              </a:ext>
            </a:extLst>
          </p:cNvPr>
          <p:cNvSpPr txBox="1"/>
          <p:nvPr/>
        </p:nvSpPr>
        <p:spPr>
          <a:xfrm>
            <a:off x="6307838" y="1107760"/>
            <a:ext cx="1165704" cy="369332"/>
          </a:xfrm>
          <a:prstGeom prst="rect">
            <a:avLst/>
          </a:prstGeom>
          <a:noFill/>
        </p:spPr>
        <p:txBody>
          <a:bodyPr wrap="none" rtlCol="0">
            <a:spAutoFit/>
          </a:bodyPr>
          <a:lstStyle/>
          <a:p>
            <a:pPr algn="l"/>
            <a:r>
              <a:rPr lang="en-US" sz="1800" dirty="0">
                <a:solidFill>
                  <a:srgbClr val="4372C4"/>
                </a:solidFill>
                <a:latin typeface="Calisto MT" panose="02040603050505030304" pitchFamily="18" charset="77"/>
                <a:cs typeface="Calibri" panose="020F0502020204030204" pitchFamily="34" charset="0"/>
              </a:rPr>
              <a:t>mm. 1–19</a:t>
            </a:r>
          </a:p>
        </p:txBody>
      </p:sp>
      <p:sp>
        <p:nvSpPr>
          <p:cNvPr id="8" name="TextBox 7">
            <a:extLst>
              <a:ext uri="{FF2B5EF4-FFF2-40B4-BE49-F238E27FC236}">
                <a16:creationId xmlns:a16="http://schemas.microsoft.com/office/drawing/2014/main" id="{475475EC-5E6E-430D-6325-4E1E91C9FAA4}"/>
              </a:ext>
            </a:extLst>
          </p:cNvPr>
          <p:cNvSpPr txBox="1"/>
          <p:nvPr/>
        </p:nvSpPr>
        <p:spPr>
          <a:xfrm>
            <a:off x="4951780" y="3619769"/>
            <a:ext cx="1282723" cy="369332"/>
          </a:xfrm>
          <a:prstGeom prst="rect">
            <a:avLst/>
          </a:prstGeom>
          <a:noFill/>
        </p:spPr>
        <p:txBody>
          <a:bodyPr wrap="none" rtlCol="0">
            <a:spAutoFit/>
          </a:bodyPr>
          <a:lstStyle/>
          <a:p>
            <a:pPr algn="l"/>
            <a:r>
              <a:rPr lang="en-US" sz="1800" dirty="0">
                <a:solidFill>
                  <a:srgbClr val="70AD47"/>
                </a:solidFill>
                <a:latin typeface="Calisto MT" panose="02040603050505030304" pitchFamily="18" charset="77"/>
                <a:cs typeface="Calibri" panose="020F0502020204030204" pitchFamily="34" charset="0"/>
              </a:rPr>
              <a:t>mm. 20–37</a:t>
            </a:r>
          </a:p>
        </p:txBody>
      </p:sp>
      <p:sp>
        <p:nvSpPr>
          <p:cNvPr id="11" name="TextBox 10">
            <a:extLst>
              <a:ext uri="{FF2B5EF4-FFF2-40B4-BE49-F238E27FC236}">
                <a16:creationId xmlns:a16="http://schemas.microsoft.com/office/drawing/2014/main" id="{72ADC663-8D16-DC89-8A7F-BAA4A46464FD}"/>
              </a:ext>
            </a:extLst>
          </p:cNvPr>
          <p:cNvSpPr txBox="1"/>
          <p:nvPr/>
        </p:nvSpPr>
        <p:spPr>
          <a:xfrm>
            <a:off x="7461483" y="1740389"/>
            <a:ext cx="1282723" cy="369332"/>
          </a:xfrm>
          <a:prstGeom prst="rect">
            <a:avLst/>
          </a:prstGeom>
          <a:noFill/>
        </p:spPr>
        <p:txBody>
          <a:bodyPr wrap="none" rtlCol="0">
            <a:spAutoFit/>
          </a:bodyPr>
          <a:lstStyle/>
          <a:p>
            <a:pPr algn="l"/>
            <a:r>
              <a:rPr lang="en-US" sz="1800" dirty="0">
                <a:solidFill>
                  <a:srgbClr val="FFC000"/>
                </a:solidFill>
                <a:latin typeface="Calisto MT" panose="02040603050505030304" pitchFamily="18" charset="77"/>
                <a:cs typeface="Calibri" panose="020F0502020204030204" pitchFamily="34" charset="0"/>
              </a:rPr>
              <a:t>mm. 38–58</a:t>
            </a:r>
          </a:p>
        </p:txBody>
      </p:sp>
      <p:sp>
        <p:nvSpPr>
          <p:cNvPr id="13" name="TextBox 12">
            <a:extLst>
              <a:ext uri="{FF2B5EF4-FFF2-40B4-BE49-F238E27FC236}">
                <a16:creationId xmlns:a16="http://schemas.microsoft.com/office/drawing/2014/main" id="{3378A937-FB9A-1F95-C85D-9636A595EC1E}"/>
              </a:ext>
            </a:extLst>
          </p:cNvPr>
          <p:cNvSpPr txBox="1"/>
          <p:nvPr/>
        </p:nvSpPr>
        <p:spPr>
          <a:xfrm>
            <a:off x="4704684" y="1701887"/>
            <a:ext cx="1282723" cy="369332"/>
          </a:xfrm>
          <a:prstGeom prst="rect">
            <a:avLst/>
          </a:prstGeom>
          <a:noFill/>
        </p:spPr>
        <p:txBody>
          <a:bodyPr wrap="none" rtlCol="0">
            <a:spAutoFit/>
          </a:bodyPr>
          <a:lstStyle/>
          <a:p>
            <a:pPr algn="l"/>
            <a:r>
              <a:rPr lang="en-US" sz="1800" dirty="0">
                <a:solidFill>
                  <a:srgbClr val="EE7D31"/>
                </a:solidFill>
                <a:latin typeface="Calisto MT" panose="02040603050505030304" pitchFamily="18" charset="77"/>
                <a:cs typeface="Calibri" panose="020F0502020204030204" pitchFamily="34" charset="0"/>
              </a:rPr>
              <a:t>mm. 59–74</a:t>
            </a:r>
          </a:p>
        </p:txBody>
      </p:sp>
      <p:sp>
        <p:nvSpPr>
          <p:cNvPr id="14" name="TextBox 13">
            <a:extLst>
              <a:ext uri="{FF2B5EF4-FFF2-40B4-BE49-F238E27FC236}">
                <a16:creationId xmlns:a16="http://schemas.microsoft.com/office/drawing/2014/main" id="{49F0CA6F-1E42-D203-19DF-1A3BF9939DEE}"/>
              </a:ext>
            </a:extLst>
          </p:cNvPr>
          <p:cNvSpPr txBox="1"/>
          <p:nvPr/>
        </p:nvSpPr>
        <p:spPr>
          <a:xfrm>
            <a:off x="186882" y="858892"/>
            <a:ext cx="4517278" cy="2031325"/>
          </a:xfrm>
          <a:prstGeom prst="rect">
            <a:avLst/>
          </a:prstGeom>
          <a:noFill/>
        </p:spPr>
        <p:txBody>
          <a:bodyPr wrap="square" rtlCol="0">
            <a:spAutoFit/>
          </a:bodyPr>
          <a:lstStyle/>
          <a:p>
            <a:pPr algn="l"/>
            <a:r>
              <a:rPr lang="en-US" sz="1800" i="1" dirty="0">
                <a:latin typeface="+mj-lt"/>
                <a:cs typeface="Calibri" panose="020F0502020204030204" pitchFamily="34" charset="0"/>
              </a:rPr>
              <a:t>f</a:t>
            </a:r>
            <a:r>
              <a:rPr lang="en-US" sz="1800" baseline="-25000" dirty="0">
                <a:latin typeface="+mj-lt"/>
                <a:cs typeface="Calibri" panose="020F0502020204030204" pitchFamily="34" charset="0"/>
              </a:rPr>
              <a:t>5</a:t>
            </a:r>
            <a:r>
              <a:rPr lang="en-US" sz="1800" dirty="0">
                <a:latin typeface="+mj-lt"/>
                <a:cs typeface="Calibri" panose="020F0502020204030204" pitchFamily="34" charset="0"/>
              </a:rPr>
              <a:t> is the frequency articulated by the timeline rhythm of the bell, which is in the upper right quadrant of the space. </a:t>
            </a:r>
            <a:r>
              <a:rPr lang="en-US" sz="1800" dirty="0" err="1">
                <a:latin typeface="+mj-lt"/>
                <a:cs typeface="Calibri" panose="020F0502020204030204" pitchFamily="34" charset="0"/>
              </a:rPr>
              <a:t>Amonquandoh</a:t>
            </a:r>
            <a:r>
              <a:rPr lang="en-US" sz="1800" dirty="0">
                <a:latin typeface="+mj-lt"/>
                <a:cs typeface="Calibri" panose="020F0502020204030204" pitchFamily="34" charset="0"/>
              </a:rPr>
              <a:t> starts in the vicinity of the bell and explores all the adjacent regions, avoiding the half of the space across from the bell. </a:t>
            </a:r>
          </a:p>
        </p:txBody>
      </p:sp>
      <p:sp>
        <p:nvSpPr>
          <p:cNvPr id="15" name="TextBox 14">
            <a:extLst>
              <a:ext uri="{FF2B5EF4-FFF2-40B4-BE49-F238E27FC236}">
                <a16:creationId xmlns:a16="http://schemas.microsoft.com/office/drawing/2014/main" id="{A7069579-E96B-AAF3-9AB7-104611F3B1BD}"/>
              </a:ext>
            </a:extLst>
          </p:cNvPr>
          <p:cNvSpPr txBox="1"/>
          <p:nvPr/>
        </p:nvSpPr>
        <p:spPr>
          <a:xfrm>
            <a:off x="7048629" y="4405344"/>
            <a:ext cx="1984839"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(Values summed over 3½ cycles)</a:t>
            </a:r>
          </a:p>
        </p:txBody>
      </p:sp>
      <p:sp>
        <p:nvSpPr>
          <p:cNvPr id="4" name="TextBox 3">
            <a:extLst>
              <a:ext uri="{FF2B5EF4-FFF2-40B4-BE49-F238E27FC236}">
                <a16:creationId xmlns:a16="http://schemas.microsoft.com/office/drawing/2014/main" id="{160C0C56-06EF-7F43-2888-530E042630D5}"/>
              </a:ext>
            </a:extLst>
          </p:cNvPr>
          <p:cNvSpPr txBox="1"/>
          <p:nvPr/>
        </p:nvSpPr>
        <p:spPr>
          <a:xfrm>
            <a:off x="7516115" y="2894116"/>
            <a:ext cx="524933" cy="461665"/>
          </a:xfrm>
          <a:prstGeom prst="rect">
            <a:avLst/>
          </a:prstGeom>
          <a:noFill/>
        </p:spPr>
        <p:txBody>
          <a:bodyPr wrap="square">
            <a:spAutoFit/>
          </a:bodyPr>
          <a:lstStyle/>
          <a:p>
            <a:r>
              <a:rPr lang="en-US" sz="2400" i="1" dirty="0"/>
              <a:t>f</a:t>
            </a:r>
            <a:r>
              <a:rPr lang="en-US" sz="2400" baseline="-25000" dirty="0"/>
              <a:t>5</a:t>
            </a:r>
            <a:r>
              <a:rPr lang="en-US" sz="2400" dirty="0"/>
              <a:t> </a:t>
            </a:r>
          </a:p>
        </p:txBody>
      </p:sp>
    </p:spTree>
    <p:extLst>
      <p:ext uri="{BB962C8B-B14F-4D97-AF65-F5344CB8AC3E}">
        <p14:creationId xmlns:p14="http://schemas.microsoft.com/office/powerpoint/2010/main" val="1010048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8EAF-403E-47DF-1611-73E43948AE2C}"/>
              </a:ext>
            </a:extLst>
          </p:cNvPr>
          <p:cNvSpPr>
            <a:spLocks noGrp="1"/>
          </p:cNvSpPr>
          <p:nvPr>
            <p:ph type="title"/>
          </p:nvPr>
        </p:nvSpPr>
        <p:spPr/>
        <p:txBody>
          <a:bodyPr/>
          <a:lstStyle/>
          <a:p>
            <a:r>
              <a:rPr lang="en-US" dirty="0" err="1"/>
              <a:t>Amonquandoh’s</a:t>
            </a:r>
            <a:r>
              <a:rPr lang="en-US" dirty="0"/>
              <a:t> </a:t>
            </a:r>
            <a:r>
              <a:rPr lang="en-US" dirty="0" err="1"/>
              <a:t>Atumpan</a:t>
            </a:r>
            <a:r>
              <a:rPr lang="en-US" dirty="0"/>
              <a:t> in </a:t>
            </a:r>
            <a:r>
              <a:rPr lang="en-US" sz="2400" i="1" dirty="0"/>
              <a:t>f</a:t>
            </a:r>
            <a:r>
              <a:rPr lang="en-US" sz="2400" baseline="-25000" dirty="0"/>
              <a:t>2</a:t>
            </a:r>
            <a:r>
              <a:rPr lang="en-US" sz="2400" dirty="0"/>
              <a:t> </a:t>
            </a:r>
            <a:r>
              <a:rPr lang="en-US" sz="1600" dirty="0"/>
              <a:t>✕</a:t>
            </a:r>
            <a:r>
              <a:rPr lang="en-US" sz="2400" dirty="0"/>
              <a:t> </a:t>
            </a:r>
            <a:r>
              <a:rPr lang="en-US" sz="2400" i="1" dirty="0"/>
              <a:t>f</a:t>
            </a:r>
            <a:r>
              <a:rPr lang="en-US" sz="2400" baseline="-25000" dirty="0"/>
              <a:t>5</a:t>
            </a:r>
            <a:r>
              <a:rPr lang="en-US" sz="2400" dirty="0"/>
              <a:t> </a:t>
            </a:r>
            <a:r>
              <a:rPr lang="en-US" sz="1600" dirty="0"/>
              <a:t>✕</a:t>
            </a:r>
            <a:r>
              <a:rPr lang="en-US" sz="2400" dirty="0"/>
              <a:t> </a:t>
            </a:r>
            <a:r>
              <a:rPr lang="en-US" sz="2400" i="1" spc="-2400" dirty="0"/>
              <a:t>f</a:t>
            </a:r>
            <a:r>
              <a:rPr lang="en-US" sz="2400" i="1" spc="-1200" baseline="75000" dirty="0"/>
              <a:t>—</a:t>
            </a:r>
            <a:r>
              <a:rPr lang="en-US" sz="2400" spc="-1200" baseline="-25000" dirty="0"/>
              <a:t>7 </a:t>
            </a:r>
            <a:r>
              <a:rPr lang="en-US" sz="2400" dirty="0"/>
              <a:t>   </a:t>
            </a:r>
            <a:r>
              <a:rPr lang="en-US" dirty="0"/>
              <a:t>space </a:t>
            </a:r>
          </a:p>
        </p:txBody>
      </p:sp>
      <p:sp>
        <p:nvSpPr>
          <p:cNvPr id="3" name="Content Placeholder 2">
            <a:extLst>
              <a:ext uri="{FF2B5EF4-FFF2-40B4-BE49-F238E27FC236}">
                <a16:creationId xmlns:a16="http://schemas.microsoft.com/office/drawing/2014/main" id="{2288ADEF-C85F-1C79-2B2F-74402F966C4A}"/>
              </a:ext>
            </a:extLst>
          </p:cNvPr>
          <p:cNvSpPr>
            <a:spLocks noGrp="1"/>
          </p:cNvSpPr>
          <p:nvPr>
            <p:ph idx="1"/>
          </p:nvPr>
        </p:nvSpPr>
        <p:spPr>
          <a:xfrm>
            <a:off x="628650" y="523702"/>
            <a:ext cx="7886700" cy="798022"/>
          </a:xfrm>
        </p:spPr>
        <p:txBody>
          <a:bodyPr/>
          <a:lstStyle/>
          <a:p>
            <a:pPr marL="0" indent="0" algn="ctr">
              <a:lnSpc>
                <a:spcPct val="100000"/>
              </a:lnSpc>
              <a:buNone/>
            </a:pPr>
            <a:r>
              <a:rPr lang="en-US" dirty="0"/>
              <a:t>While exploring different regions of </a:t>
            </a:r>
            <a:r>
              <a:rPr lang="en-US" i="1" dirty="0"/>
              <a:t>f</a:t>
            </a:r>
            <a:r>
              <a:rPr lang="en-US" baseline="-25000" dirty="0"/>
              <a:t>2</a:t>
            </a:r>
            <a:r>
              <a:rPr lang="en-US" dirty="0"/>
              <a:t> and </a:t>
            </a:r>
            <a:r>
              <a:rPr lang="en-US" i="1" dirty="0"/>
              <a:t>f</a:t>
            </a:r>
            <a:r>
              <a:rPr lang="en-US" baseline="-25000" dirty="0"/>
              <a:t>5</a:t>
            </a:r>
            <a:r>
              <a:rPr lang="en-US" dirty="0"/>
              <a:t> spaces, </a:t>
            </a:r>
            <a:br>
              <a:rPr lang="en-US" dirty="0"/>
            </a:br>
            <a:r>
              <a:rPr lang="en-US" dirty="0" err="1"/>
              <a:t>Amonquandoh</a:t>
            </a:r>
            <a:r>
              <a:rPr lang="en-US" dirty="0"/>
              <a:t> maintains a consistent </a:t>
            </a:r>
            <a:r>
              <a:rPr lang="en-US" dirty="0">
                <a:latin typeface="Symbol" pitchFamily="2" charset="2"/>
              </a:rPr>
              <a:t>j</a:t>
            </a:r>
            <a:r>
              <a:rPr lang="en-US" baseline="-25000" dirty="0">
                <a:latin typeface="Cambria" panose="02040503050406030204" pitchFamily="18" charset="0"/>
              </a:rPr>
              <a:t>2</a:t>
            </a:r>
            <a:r>
              <a:rPr lang="en-US" baseline="-25000" dirty="0"/>
              <a:t>∙5/7</a:t>
            </a:r>
            <a:r>
              <a:rPr lang="en-US" dirty="0"/>
              <a:t> of about 3</a:t>
            </a:r>
            <a:r>
              <a:rPr lang="en-US" dirty="0">
                <a:latin typeface="Symbol" pitchFamily="2" charset="2"/>
              </a:rPr>
              <a:t>p</a:t>
            </a:r>
            <a:r>
              <a:rPr lang="en-US" dirty="0"/>
              <a:t>/2.</a:t>
            </a:r>
          </a:p>
        </p:txBody>
      </p:sp>
      <p:sp>
        <p:nvSpPr>
          <p:cNvPr id="4" name="Date Placeholder 3">
            <a:extLst>
              <a:ext uri="{FF2B5EF4-FFF2-40B4-BE49-F238E27FC236}">
                <a16:creationId xmlns:a16="http://schemas.microsoft.com/office/drawing/2014/main" id="{7C971BBE-394C-C33C-3779-E32817657DD4}"/>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96A2370C-F87F-54EF-22A6-0E581D9B4A1E}"/>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2C798413-8969-D006-101B-816F9788DFCA}"/>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49</a:t>
            </a:fld>
            <a:endParaRPr lang="en-US" dirty="0">
              <a:latin typeface="Calisto MT" panose="02040603050505030304" pitchFamily="18" charset="77"/>
            </a:endParaRPr>
          </a:p>
        </p:txBody>
      </p:sp>
      <p:pic>
        <p:nvPicPr>
          <p:cNvPr id="8" name="Picture 7">
            <a:extLst>
              <a:ext uri="{FF2B5EF4-FFF2-40B4-BE49-F238E27FC236}">
                <a16:creationId xmlns:a16="http://schemas.microsoft.com/office/drawing/2014/main" id="{E143DAD2-6EB8-8A12-B86D-A86448D2724F}"/>
              </a:ext>
            </a:extLst>
          </p:cNvPr>
          <p:cNvPicPr>
            <a:picLocks noChangeAspect="1"/>
          </p:cNvPicPr>
          <p:nvPr/>
        </p:nvPicPr>
        <p:blipFill rotWithShape="1">
          <a:blip r:embed="rId2"/>
          <a:srcRect t="7613"/>
          <a:stretch/>
        </p:blipFill>
        <p:spPr>
          <a:xfrm>
            <a:off x="1374962" y="1321724"/>
            <a:ext cx="6359236" cy="3498181"/>
          </a:xfrm>
          <a:prstGeom prst="rect">
            <a:avLst/>
          </a:prstGeom>
        </p:spPr>
      </p:pic>
      <p:sp>
        <p:nvSpPr>
          <p:cNvPr id="10" name="TextBox 9">
            <a:extLst>
              <a:ext uri="{FF2B5EF4-FFF2-40B4-BE49-F238E27FC236}">
                <a16:creationId xmlns:a16="http://schemas.microsoft.com/office/drawing/2014/main" id="{D7B00789-5A21-6B37-AF68-2F43DC910EB6}"/>
              </a:ext>
            </a:extLst>
          </p:cNvPr>
          <p:cNvSpPr txBox="1"/>
          <p:nvPr/>
        </p:nvSpPr>
        <p:spPr>
          <a:xfrm>
            <a:off x="1715234" y="1321724"/>
            <a:ext cx="1551668" cy="461665"/>
          </a:xfrm>
          <a:prstGeom prst="rect">
            <a:avLst/>
          </a:prstGeom>
          <a:noFill/>
        </p:spPr>
        <p:txBody>
          <a:bodyPr wrap="square">
            <a:spAutoFit/>
          </a:bodyPr>
          <a:lstStyle/>
          <a:p>
            <a:r>
              <a:rPr lang="en-US" sz="2400" i="1" dirty="0"/>
              <a:t>f</a:t>
            </a:r>
            <a:r>
              <a:rPr lang="en-US" sz="2400" baseline="-25000" dirty="0"/>
              <a:t>2</a:t>
            </a:r>
            <a:r>
              <a:rPr lang="en-US" sz="2400" dirty="0"/>
              <a:t> </a:t>
            </a:r>
            <a:r>
              <a:rPr lang="en-US" sz="1600" dirty="0"/>
              <a:t>✕</a:t>
            </a:r>
            <a:r>
              <a:rPr lang="en-US" sz="2400" dirty="0"/>
              <a:t> </a:t>
            </a:r>
            <a:r>
              <a:rPr lang="en-US" sz="2400" i="1" dirty="0"/>
              <a:t>f</a:t>
            </a:r>
            <a:r>
              <a:rPr lang="en-US" sz="2400" baseline="-25000" dirty="0"/>
              <a:t>5</a:t>
            </a:r>
            <a:r>
              <a:rPr lang="en-US" sz="2400" dirty="0"/>
              <a:t> </a:t>
            </a:r>
            <a:r>
              <a:rPr lang="en-US" sz="1600" dirty="0"/>
              <a:t>✕</a:t>
            </a:r>
            <a:r>
              <a:rPr lang="en-US" sz="2400" dirty="0"/>
              <a:t> </a:t>
            </a:r>
            <a:r>
              <a:rPr lang="en-US" sz="2400" i="1" spc="-2400" dirty="0"/>
              <a:t>f</a:t>
            </a:r>
            <a:r>
              <a:rPr lang="en-US" sz="2400" i="1" spc="-1200" baseline="75000" dirty="0"/>
              <a:t>—</a:t>
            </a:r>
            <a:r>
              <a:rPr lang="en-US" sz="2400" spc="-1200" baseline="-25000" dirty="0"/>
              <a:t>7 </a:t>
            </a:r>
            <a:endParaRPr lang="en-US" sz="2400" dirty="0"/>
          </a:p>
        </p:txBody>
      </p:sp>
    </p:spTree>
    <p:extLst>
      <p:ext uri="{BB962C8B-B14F-4D97-AF65-F5344CB8AC3E}">
        <p14:creationId xmlns:p14="http://schemas.microsoft.com/office/powerpoint/2010/main" val="142036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5640-7977-3455-2CD9-490409E3D930}"/>
              </a:ext>
            </a:extLst>
          </p:cNvPr>
          <p:cNvSpPr>
            <a:spLocks noGrp="1"/>
          </p:cNvSpPr>
          <p:nvPr>
            <p:ph type="title"/>
          </p:nvPr>
        </p:nvSpPr>
        <p:spPr/>
        <p:txBody>
          <a:bodyPr/>
          <a:lstStyle/>
          <a:p>
            <a:r>
              <a:rPr lang="en-US" dirty="0"/>
              <a:t>Isochrony (discrete) vs. Periodicity (continuous)</a:t>
            </a:r>
          </a:p>
        </p:txBody>
      </p:sp>
      <p:sp>
        <p:nvSpPr>
          <p:cNvPr id="4" name="TextBox 3">
            <a:extLst>
              <a:ext uri="{FF2B5EF4-FFF2-40B4-BE49-F238E27FC236}">
                <a16:creationId xmlns:a16="http://schemas.microsoft.com/office/drawing/2014/main" id="{6D6DA7E7-088A-225E-CD9E-889799D03F8A}"/>
              </a:ext>
            </a:extLst>
          </p:cNvPr>
          <p:cNvSpPr txBox="1"/>
          <p:nvPr/>
        </p:nvSpPr>
        <p:spPr>
          <a:xfrm>
            <a:off x="978324" y="1854149"/>
            <a:ext cx="2050626" cy="1477328"/>
          </a:xfrm>
          <a:prstGeom prst="rect">
            <a:avLst/>
          </a:prstGeom>
          <a:noFill/>
        </p:spPr>
        <p:txBody>
          <a:bodyPr wrap="none" rtlCol="0">
            <a:spAutoFit/>
          </a:bodyPr>
          <a:lstStyle/>
          <a:p>
            <a:pPr algn="r"/>
            <a:r>
              <a:rPr lang="en-US" dirty="0">
                <a:latin typeface="Calisto MT" panose="02040603050505030304" pitchFamily="18" charset="77"/>
                <a:cs typeface="Calibri" panose="020F0502020204030204" pitchFamily="34" charset="0"/>
              </a:rPr>
              <a:t>As an isochronous </a:t>
            </a:r>
            <a:br>
              <a:rPr lang="en-US" dirty="0">
                <a:latin typeface="Calisto MT" panose="02040603050505030304" pitchFamily="18" charset="77"/>
                <a:cs typeface="Calibri" panose="020F0502020204030204" pitchFamily="34" charset="0"/>
              </a:rPr>
            </a:br>
            <a:r>
              <a:rPr lang="en-US" dirty="0">
                <a:latin typeface="Calisto MT" panose="02040603050505030304" pitchFamily="18" charset="77"/>
                <a:cs typeface="Calibri" panose="020F0502020204030204" pitchFamily="34" charset="0"/>
              </a:rPr>
              <a:t>function:</a:t>
            </a:r>
            <a:r>
              <a:rPr lang="en-US" sz="1800" dirty="0">
                <a:latin typeface="Calisto MT" panose="02040603050505030304" pitchFamily="18" charset="77"/>
                <a:cs typeface="Calibri" panose="020F0502020204030204" pitchFamily="34" charset="0"/>
              </a:rPr>
              <a:t> </a:t>
            </a:r>
          </a:p>
          <a:p>
            <a:pPr algn="r"/>
            <a:endParaRPr lang="en-US" sz="1800" dirty="0">
              <a:latin typeface="Calisto MT" panose="02040603050505030304" pitchFamily="18" charset="77"/>
              <a:cs typeface="Calibri" panose="020F0502020204030204" pitchFamily="34" charset="0"/>
            </a:endParaRPr>
          </a:p>
          <a:p>
            <a:pPr algn="r"/>
            <a:r>
              <a:rPr lang="en-US" sz="1800" dirty="0">
                <a:latin typeface="Calisto MT" panose="02040603050505030304" pitchFamily="18" charset="77"/>
                <a:cs typeface="Calibri" panose="020F0502020204030204" pitchFamily="34" charset="0"/>
              </a:rPr>
              <a:t>As a continuous </a:t>
            </a:r>
            <a:br>
              <a:rPr lang="en-US" sz="1800" dirty="0">
                <a:latin typeface="Calisto MT" panose="02040603050505030304" pitchFamily="18" charset="77"/>
                <a:cs typeface="Calibri" panose="020F0502020204030204" pitchFamily="34" charset="0"/>
              </a:rPr>
            </a:br>
            <a:r>
              <a:rPr lang="en-US" sz="1800" dirty="0">
                <a:latin typeface="Calisto MT" panose="02040603050505030304" pitchFamily="18" charset="77"/>
                <a:cs typeface="Calibri" panose="020F0502020204030204" pitchFamily="34" charset="0"/>
              </a:rPr>
              <a:t>periodic function:</a:t>
            </a:r>
          </a:p>
        </p:txBody>
      </p:sp>
      <p:sp>
        <p:nvSpPr>
          <p:cNvPr id="5" name="Date Placeholder 3">
            <a:extLst>
              <a:ext uri="{FF2B5EF4-FFF2-40B4-BE49-F238E27FC236}">
                <a16:creationId xmlns:a16="http://schemas.microsoft.com/office/drawing/2014/main" id="{CD6EB3E0-216B-8D86-79A1-1B537C628898}"/>
              </a:ext>
            </a:extLst>
          </p:cNvPr>
          <p:cNvSpPr>
            <a:spLocks noGrp="1"/>
          </p:cNvSpPr>
          <p:nvPr>
            <p:ph type="dt" sz="half" idx="10"/>
          </p:nvPr>
        </p:nvSpPr>
        <p:spPr>
          <a:xfrm>
            <a:off x="487974" y="4835311"/>
            <a:ext cx="2057400" cy="273844"/>
          </a:xfrm>
        </p:spPr>
        <p:txBody>
          <a:bodyPr/>
          <a:lstStyle/>
          <a:p>
            <a:r>
              <a:rPr lang="en-US"/>
              <a:t>KCL 3/25/25</a:t>
            </a:r>
            <a:endParaRPr lang="en-US" dirty="0"/>
          </a:p>
        </p:txBody>
      </p:sp>
      <p:sp>
        <p:nvSpPr>
          <p:cNvPr id="10" name="Footer Placeholder 4">
            <a:extLst>
              <a:ext uri="{FF2B5EF4-FFF2-40B4-BE49-F238E27FC236}">
                <a16:creationId xmlns:a16="http://schemas.microsoft.com/office/drawing/2014/main" id="{F1EB2E7B-8CAA-0C67-3674-4B93C752DD51}"/>
              </a:ext>
            </a:extLst>
          </p:cNvPr>
          <p:cNvSpPr>
            <a:spLocks noGrp="1"/>
          </p:cNvSpPr>
          <p:nvPr>
            <p:ph type="ftr" sz="quarter" idx="11"/>
          </p:nvPr>
        </p:nvSpPr>
        <p:spPr>
          <a:xfrm>
            <a:off x="3028950" y="4869656"/>
            <a:ext cx="3086100" cy="273844"/>
          </a:xfrm>
        </p:spPr>
        <p:txBody>
          <a:bodyPr/>
          <a:lstStyle/>
          <a:p>
            <a:r>
              <a:rPr lang="en-US"/>
              <a:t>Rhythm as Signal</a:t>
            </a:r>
            <a:endParaRPr lang="en-US" dirty="0"/>
          </a:p>
        </p:txBody>
      </p:sp>
      <p:sp>
        <p:nvSpPr>
          <p:cNvPr id="11" name="Slide Number Placeholder 5">
            <a:extLst>
              <a:ext uri="{FF2B5EF4-FFF2-40B4-BE49-F238E27FC236}">
                <a16:creationId xmlns:a16="http://schemas.microsoft.com/office/drawing/2014/main" id="{4EBF3139-B664-BED7-C625-DF324BED23B4}"/>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1EF459B6-69CB-A6A9-60C0-DE3D4379F6CE}"/>
              </a:ext>
            </a:extLst>
          </p:cNvPr>
          <p:cNvSpPr txBox="1"/>
          <p:nvPr/>
        </p:nvSpPr>
        <p:spPr>
          <a:xfrm>
            <a:off x="2547204" y="1062784"/>
            <a:ext cx="312906" cy="646331"/>
          </a:xfrm>
          <a:prstGeom prst="rect">
            <a:avLst/>
          </a:prstGeom>
          <a:noFill/>
        </p:spPr>
        <p:txBody>
          <a:bodyPr wrap="none" rtlCol="0">
            <a:spAutoFit/>
          </a:bodyPr>
          <a:lstStyle/>
          <a:p>
            <a:r>
              <a:rPr lang="en-US" dirty="0"/>
              <a:t>4</a:t>
            </a:r>
          </a:p>
          <a:p>
            <a:r>
              <a:rPr lang="en-US" dirty="0"/>
              <a:t>4</a:t>
            </a:r>
          </a:p>
        </p:txBody>
      </p:sp>
      <p:sp>
        <p:nvSpPr>
          <p:cNvPr id="16" name="TextBox 15">
            <a:extLst>
              <a:ext uri="{FF2B5EF4-FFF2-40B4-BE49-F238E27FC236}">
                <a16:creationId xmlns:a16="http://schemas.microsoft.com/office/drawing/2014/main" id="{17E46E37-0C1F-83E0-077C-19CCAD6D749A}"/>
              </a:ext>
            </a:extLst>
          </p:cNvPr>
          <p:cNvSpPr txBox="1"/>
          <p:nvPr/>
        </p:nvSpPr>
        <p:spPr>
          <a:xfrm>
            <a:off x="3154434" y="1183405"/>
            <a:ext cx="3244799" cy="461665"/>
          </a:xfrm>
          <a:prstGeom prst="rect">
            <a:avLst/>
          </a:prstGeom>
          <a:noFill/>
        </p:spPr>
        <p:txBody>
          <a:bodyPr wrap="none" rtlCol="0">
            <a:spAutoFit/>
          </a:bodyPr>
          <a:lstStyle/>
          <a:p>
            <a:r>
              <a:rPr lang="en-US" sz="2400" dirty="0">
                <a:latin typeface="Helsinki Metronome Std" panose="02000400000000000000" pitchFamily="2" charset="77"/>
              </a:rPr>
              <a:t>q      q      q      q    | q</a:t>
            </a:r>
          </a:p>
        </p:txBody>
      </p:sp>
      <p:sp>
        <p:nvSpPr>
          <p:cNvPr id="17" name="TextBox 16">
            <a:extLst>
              <a:ext uri="{FF2B5EF4-FFF2-40B4-BE49-F238E27FC236}">
                <a16:creationId xmlns:a16="http://schemas.microsoft.com/office/drawing/2014/main" id="{D9D3ECCE-3EAA-0858-B1E9-A3AD9E5919D3}"/>
              </a:ext>
            </a:extLst>
          </p:cNvPr>
          <p:cNvSpPr txBox="1"/>
          <p:nvPr/>
        </p:nvSpPr>
        <p:spPr>
          <a:xfrm>
            <a:off x="3712969" y="664634"/>
            <a:ext cx="2004075" cy="369332"/>
          </a:xfrm>
          <a:prstGeom prst="rect">
            <a:avLst/>
          </a:prstGeom>
          <a:noFill/>
        </p:spPr>
        <p:txBody>
          <a:bodyPr wrap="none" rtlCol="0">
            <a:spAutoFit/>
          </a:bodyPr>
          <a:lstStyle/>
          <a:p>
            <a:r>
              <a:rPr lang="en-US" dirty="0"/>
              <a:t>Beats of a 4/4 bar:</a:t>
            </a:r>
          </a:p>
        </p:txBody>
      </p:sp>
      <p:pic>
        <p:nvPicPr>
          <p:cNvPr id="19" name="Picture 18">
            <a:extLst>
              <a:ext uri="{FF2B5EF4-FFF2-40B4-BE49-F238E27FC236}">
                <a16:creationId xmlns:a16="http://schemas.microsoft.com/office/drawing/2014/main" id="{8CCBD822-0FD2-CFC4-BD51-1EDB7C4885CF}"/>
              </a:ext>
            </a:extLst>
          </p:cNvPr>
          <p:cNvPicPr>
            <a:picLocks noChangeAspect="1"/>
          </p:cNvPicPr>
          <p:nvPr/>
        </p:nvPicPr>
        <p:blipFill>
          <a:blip r:embed="rId3"/>
          <a:stretch>
            <a:fillRect/>
          </a:stretch>
        </p:blipFill>
        <p:spPr>
          <a:xfrm>
            <a:off x="2982576" y="1748519"/>
            <a:ext cx="3588514" cy="847288"/>
          </a:xfrm>
          <a:prstGeom prst="rect">
            <a:avLst/>
          </a:prstGeom>
        </p:spPr>
      </p:pic>
      <p:pic>
        <p:nvPicPr>
          <p:cNvPr id="25" name="Picture 24">
            <a:extLst>
              <a:ext uri="{FF2B5EF4-FFF2-40B4-BE49-F238E27FC236}">
                <a16:creationId xmlns:a16="http://schemas.microsoft.com/office/drawing/2014/main" id="{6D1B221B-411D-3C12-3F5A-03981D81457B}"/>
              </a:ext>
            </a:extLst>
          </p:cNvPr>
          <p:cNvPicPr>
            <a:picLocks noChangeAspect="1"/>
          </p:cNvPicPr>
          <p:nvPr/>
        </p:nvPicPr>
        <p:blipFill>
          <a:blip r:embed="rId4"/>
          <a:stretch>
            <a:fillRect/>
          </a:stretch>
        </p:blipFill>
        <p:spPr>
          <a:xfrm>
            <a:off x="2982577" y="2656465"/>
            <a:ext cx="3485336" cy="883162"/>
          </a:xfrm>
          <a:prstGeom prst="rect">
            <a:avLst/>
          </a:prstGeom>
        </p:spPr>
      </p:pic>
    </p:spTree>
    <p:extLst>
      <p:ext uri="{BB962C8B-B14F-4D97-AF65-F5344CB8AC3E}">
        <p14:creationId xmlns:p14="http://schemas.microsoft.com/office/powerpoint/2010/main" val="315474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9526-5D0B-1A4D-095F-48BCC2067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220E1-9761-9DC1-F038-2C79CCCB44EA}"/>
              </a:ext>
            </a:extLst>
          </p:cNvPr>
          <p:cNvSpPr>
            <a:spLocks noGrp="1"/>
          </p:cNvSpPr>
          <p:nvPr>
            <p:ph type="title"/>
          </p:nvPr>
        </p:nvSpPr>
        <p:spPr/>
        <p:txBody>
          <a:bodyPr/>
          <a:lstStyle/>
          <a:p>
            <a:r>
              <a:rPr lang="en-US" dirty="0" err="1"/>
              <a:t>Amonquandoh’s</a:t>
            </a:r>
            <a:r>
              <a:rPr lang="en-US" dirty="0"/>
              <a:t> </a:t>
            </a:r>
            <a:r>
              <a:rPr lang="en-US" dirty="0" err="1"/>
              <a:t>Atumpan</a:t>
            </a:r>
            <a:r>
              <a:rPr lang="en-US" dirty="0"/>
              <a:t> in </a:t>
            </a:r>
            <a:r>
              <a:rPr lang="en-US" sz="2400" i="1" dirty="0"/>
              <a:t>f</a:t>
            </a:r>
            <a:r>
              <a:rPr lang="en-US" sz="2400" baseline="-25000" dirty="0"/>
              <a:t>2</a:t>
            </a:r>
            <a:r>
              <a:rPr lang="en-US" sz="2400" dirty="0"/>
              <a:t> </a:t>
            </a:r>
            <a:r>
              <a:rPr lang="en-US" sz="1600" dirty="0"/>
              <a:t>✕</a:t>
            </a:r>
            <a:r>
              <a:rPr lang="en-US" sz="2400" dirty="0"/>
              <a:t> </a:t>
            </a:r>
            <a:r>
              <a:rPr lang="en-US" sz="2400" i="1" dirty="0"/>
              <a:t>f</a:t>
            </a:r>
            <a:r>
              <a:rPr lang="en-US" sz="2400" baseline="-25000" dirty="0"/>
              <a:t>2</a:t>
            </a:r>
            <a:r>
              <a:rPr lang="en-US" sz="2400" dirty="0"/>
              <a:t> </a:t>
            </a:r>
            <a:r>
              <a:rPr lang="en-US" sz="1600" dirty="0"/>
              <a:t>✕</a:t>
            </a:r>
            <a:r>
              <a:rPr lang="en-US" sz="2400" dirty="0"/>
              <a:t> </a:t>
            </a:r>
            <a:r>
              <a:rPr lang="en-US" sz="2400" i="1" spc="-2400" dirty="0"/>
              <a:t>f</a:t>
            </a:r>
            <a:r>
              <a:rPr lang="en-US" sz="2400" i="1" spc="-1200" baseline="75000" dirty="0"/>
              <a:t>—</a:t>
            </a:r>
            <a:r>
              <a:rPr lang="en-US" sz="2400" spc="-1200" baseline="-25000" dirty="0"/>
              <a:t>4</a:t>
            </a:r>
            <a:r>
              <a:rPr lang="en-US" sz="2400" dirty="0"/>
              <a:t>   </a:t>
            </a:r>
            <a:r>
              <a:rPr lang="en-US" dirty="0"/>
              <a:t>space </a:t>
            </a:r>
          </a:p>
        </p:txBody>
      </p:sp>
      <p:sp>
        <p:nvSpPr>
          <p:cNvPr id="3" name="Content Placeholder 2">
            <a:extLst>
              <a:ext uri="{FF2B5EF4-FFF2-40B4-BE49-F238E27FC236}">
                <a16:creationId xmlns:a16="http://schemas.microsoft.com/office/drawing/2014/main" id="{1593ABF0-B2C7-477D-7892-F2A7D87D9D3F}"/>
              </a:ext>
            </a:extLst>
          </p:cNvPr>
          <p:cNvSpPr>
            <a:spLocks noGrp="1"/>
          </p:cNvSpPr>
          <p:nvPr>
            <p:ph idx="1"/>
          </p:nvPr>
        </p:nvSpPr>
        <p:spPr>
          <a:xfrm>
            <a:off x="628650" y="548638"/>
            <a:ext cx="7886700" cy="872836"/>
          </a:xfrm>
        </p:spPr>
        <p:txBody>
          <a:bodyPr>
            <a:normAutofit lnSpcReduction="10000"/>
          </a:bodyPr>
          <a:lstStyle/>
          <a:p>
            <a:pPr marL="0" indent="0" algn="ctr">
              <a:lnSpc>
                <a:spcPct val="120000"/>
              </a:lnSpc>
              <a:buNone/>
            </a:pPr>
            <a:r>
              <a:rPr lang="en-US" dirty="0"/>
              <a:t>Similarly while exploring different regions of </a:t>
            </a:r>
            <a:r>
              <a:rPr lang="en-US" i="1" dirty="0"/>
              <a:t>f</a:t>
            </a:r>
            <a:r>
              <a:rPr lang="en-US" baseline="-25000" dirty="0"/>
              <a:t>2</a:t>
            </a:r>
            <a:r>
              <a:rPr lang="en-US" dirty="0"/>
              <a:t> and </a:t>
            </a:r>
            <a:r>
              <a:rPr lang="en-US" i="1" dirty="0"/>
              <a:t>f</a:t>
            </a:r>
            <a:r>
              <a:rPr lang="en-US" baseline="-25000" dirty="0"/>
              <a:t>4</a:t>
            </a:r>
            <a:r>
              <a:rPr lang="en-US" dirty="0"/>
              <a:t> spaces, </a:t>
            </a:r>
            <a:br>
              <a:rPr lang="en-US" dirty="0"/>
            </a:br>
            <a:r>
              <a:rPr lang="en-US" dirty="0" err="1"/>
              <a:t>Amonquandoh</a:t>
            </a:r>
            <a:r>
              <a:rPr lang="en-US" dirty="0"/>
              <a:t> maintains a consistent </a:t>
            </a:r>
            <a:r>
              <a:rPr lang="en-US" dirty="0">
                <a:latin typeface="Symbol" pitchFamily="2" charset="2"/>
              </a:rPr>
              <a:t>j</a:t>
            </a:r>
            <a:r>
              <a:rPr lang="en-US" baseline="-25000" dirty="0">
                <a:latin typeface="Cambria" panose="02040503050406030204" pitchFamily="18" charset="0"/>
              </a:rPr>
              <a:t>2</a:t>
            </a:r>
            <a:r>
              <a:rPr lang="en-US" baseline="-25000" dirty="0"/>
              <a:t>∙2/4</a:t>
            </a:r>
            <a:r>
              <a:rPr lang="en-US" dirty="0"/>
              <a:t> of about </a:t>
            </a:r>
            <a:r>
              <a:rPr lang="en-US" dirty="0">
                <a:latin typeface="Symbol" pitchFamily="2" charset="2"/>
              </a:rPr>
              <a:t>p</a:t>
            </a:r>
            <a:r>
              <a:rPr lang="en-US" dirty="0"/>
              <a:t>/2.</a:t>
            </a:r>
          </a:p>
          <a:p>
            <a:pPr marL="0" indent="0" algn="ctr">
              <a:lnSpc>
                <a:spcPct val="120000"/>
              </a:lnSpc>
              <a:buNone/>
            </a:pPr>
            <a:endParaRPr lang="en-US" dirty="0"/>
          </a:p>
        </p:txBody>
      </p:sp>
      <p:sp>
        <p:nvSpPr>
          <p:cNvPr id="4" name="Date Placeholder 3">
            <a:extLst>
              <a:ext uri="{FF2B5EF4-FFF2-40B4-BE49-F238E27FC236}">
                <a16:creationId xmlns:a16="http://schemas.microsoft.com/office/drawing/2014/main" id="{EA5FBAF3-79A6-0FDC-A0BB-A1212C39B594}"/>
              </a:ext>
            </a:extLst>
          </p:cNvPr>
          <p:cNvSpPr>
            <a:spLocks noGrp="1"/>
          </p:cNvSpPr>
          <p:nvPr>
            <p:ph type="dt" sz="half" idx="10"/>
          </p:nvPr>
        </p:nvSpPr>
        <p:spPr/>
        <p:txBody>
          <a:bodyPr/>
          <a:lstStyle/>
          <a:p>
            <a:r>
              <a:rPr lang="en-US" dirty="0"/>
              <a:t>KCL 3/25/25</a:t>
            </a:r>
          </a:p>
        </p:txBody>
      </p:sp>
      <p:sp>
        <p:nvSpPr>
          <p:cNvPr id="5" name="Footer Placeholder 4">
            <a:extLst>
              <a:ext uri="{FF2B5EF4-FFF2-40B4-BE49-F238E27FC236}">
                <a16:creationId xmlns:a16="http://schemas.microsoft.com/office/drawing/2014/main" id="{21F2E639-1132-1C4C-750C-81154CCE2174}"/>
              </a:ext>
            </a:extLst>
          </p:cNvPr>
          <p:cNvSpPr>
            <a:spLocks noGrp="1"/>
          </p:cNvSpPr>
          <p:nvPr>
            <p:ph type="ftr" sz="quarter" idx="11"/>
          </p:nvPr>
        </p:nvSpPr>
        <p:spPr/>
        <p:txBody>
          <a:bodyPr/>
          <a:lstStyle/>
          <a:p>
            <a:r>
              <a:rPr lang="en-US" dirty="0"/>
              <a:t>Rhythm as Signal</a:t>
            </a:r>
          </a:p>
        </p:txBody>
      </p:sp>
      <p:sp>
        <p:nvSpPr>
          <p:cNvPr id="6" name="Slide Number Placeholder 5">
            <a:extLst>
              <a:ext uri="{FF2B5EF4-FFF2-40B4-BE49-F238E27FC236}">
                <a16:creationId xmlns:a16="http://schemas.microsoft.com/office/drawing/2014/main" id="{0D21AD92-3F94-9E0F-8D29-9C5C85EE1B14}"/>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50</a:t>
            </a:fld>
            <a:endParaRPr lang="en-US" dirty="0">
              <a:latin typeface="Calisto MT" panose="02040603050505030304" pitchFamily="18" charset="77"/>
            </a:endParaRPr>
          </a:p>
        </p:txBody>
      </p:sp>
      <p:pic>
        <p:nvPicPr>
          <p:cNvPr id="8" name="Picture 7">
            <a:extLst>
              <a:ext uri="{FF2B5EF4-FFF2-40B4-BE49-F238E27FC236}">
                <a16:creationId xmlns:a16="http://schemas.microsoft.com/office/drawing/2014/main" id="{7EAE3E09-F2EE-C956-2BE7-EEDE7AC8DA3C}"/>
              </a:ext>
            </a:extLst>
          </p:cNvPr>
          <p:cNvPicPr>
            <a:picLocks noChangeAspect="1"/>
          </p:cNvPicPr>
          <p:nvPr/>
        </p:nvPicPr>
        <p:blipFill rotWithShape="1">
          <a:blip r:embed="rId2"/>
          <a:srcRect t="6407"/>
          <a:stretch/>
        </p:blipFill>
        <p:spPr>
          <a:xfrm>
            <a:off x="1528958" y="1449769"/>
            <a:ext cx="6086084" cy="3391592"/>
          </a:xfrm>
          <a:prstGeom prst="rect">
            <a:avLst/>
          </a:prstGeom>
        </p:spPr>
      </p:pic>
      <p:sp>
        <p:nvSpPr>
          <p:cNvPr id="9" name="TextBox 8">
            <a:extLst>
              <a:ext uri="{FF2B5EF4-FFF2-40B4-BE49-F238E27FC236}">
                <a16:creationId xmlns:a16="http://schemas.microsoft.com/office/drawing/2014/main" id="{0AE828D7-C357-A509-CEAD-2D1355B56BCA}"/>
              </a:ext>
            </a:extLst>
          </p:cNvPr>
          <p:cNvSpPr txBox="1"/>
          <p:nvPr/>
        </p:nvSpPr>
        <p:spPr>
          <a:xfrm>
            <a:off x="5622216" y="1421474"/>
            <a:ext cx="1551668" cy="461665"/>
          </a:xfrm>
          <a:prstGeom prst="rect">
            <a:avLst/>
          </a:prstGeom>
          <a:noFill/>
        </p:spPr>
        <p:txBody>
          <a:bodyPr wrap="square">
            <a:spAutoFit/>
          </a:bodyPr>
          <a:lstStyle/>
          <a:p>
            <a:r>
              <a:rPr lang="en-US" sz="2400" i="1" dirty="0"/>
              <a:t>f</a:t>
            </a:r>
            <a:r>
              <a:rPr lang="en-US" sz="2400" baseline="-25000" dirty="0"/>
              <a:t>2</a:t>
            </a:r>
            <a:r>
              <a:rPr lang="en-US" sz="2400" dirty="0"/>
              <a:t> </a:t>
            </a:r>
            <a:r>
              <a:rPr lang="en-US" sz="1600" dirty="0"/>
              <a:t>✕</a:t>
            </a:r>
            <a:r>
              <a:rPr lang="en-US" sz="2400" dirty="0"/>
              <a:t> </a:t>
            </a:r>
            <a:r>
              <a:rPr lang="en-US" sz="2400" i="1" dirty="0"/>
              <a:t>f</a:t>
            </a:r>
            <a:r>
              <a:rPr lang="en-US" sz="2400" baseline="-25000" dirty="0"/>
              <a:t>2</a:t>
            </a:r>
            <a:r>
              <a:rPr lang="en-US" sz="2400" dirty="0"/>
              <a:t> </a:t>
            </a:r>
            <a:r>
              <a:rPr lang="en-US" sz="1600" dirty="0"/>
              <a:t>✕</a:t>
            </a:r>
            <a:r>
              <a:rPr lang="en-US" sz="2400" dirty="0"/>
              <a:t> </a:t>
            </a:r>
            <a:r>
              <a:rPr lang="en-US" sz="2400" i="1" spc="-2400" dirty="0"/>
              <a:t>f</a:t>
            </a:r>
            <a:r>
              <a:rPr lang="en-US" sz="2400" i="1" spc="-1200" baseline="75000" dirty="0"/>
              <a:t>—</a:t>
            </a:r>
            <a:r>
              <a:rPr lang="en-US" sz="2400" spc="-1200" baseline="-25000" dirty="0"/>
              <a:t>4</a:t>
            </a:r>
            <a:endParaRPr lang="en-US" sz="2400" dirty="0"/>
          </a:p>
        </p:txBody>
      </p:sp>
    </p:spTree>
    <p:extLst>
      <p:ext uri="{BB962C8B-B14F-4D97-AF65-F5344CB8AC3E}">
        <p14:creationId xmlns:p14="http://schemas.microsoft.com/office/powerpoint/2010/main" val="774344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496F-7BD4-45DE-5B9B-5D36F5017EF3}"/>
              </a:ext>
            </a:extLst>
          </p:cNvPr>
          <p:cNvSpPr>
            <a:spLocks noGrp="1"/>
          </p:cNvSpPr>
          <p:nvPr>
            <p:ph type="ctrTitle"/>
          </p:nvPr>
        </p:nvSpPr>
        <p:spPr/>
        <p:txBody>
          <a:bodyPr/>
          <a:lstStyle/>
          <a:p>
            <a:r>
              <a:rPr lang="en-US" dirty="0" err="1"/>
              <a:t>Iqa’at</a:t>
            </a:r>
            <a:endParaRPr lang="en-US" dirty="0"/>
          </a:p>
        </p:txBody>
      </p:sp>
      <p:sp>
        <p:nvSpPr>
          <p:cNvPr id="3" name="Subtitle 2">
            <a:extLst>
              <a:ext uri="{FF2B5EF4-FFF2-40B4-BE49-F238E27FC236}">
                <a16:creationId xmlns:a16="http://schemas.microsoft.com/office/drawing/2014/main" id="{FD5F5BE3-E0EF-D8E8-8950-853E5F48CB1B}"/>
              </a:ext>
            </a:extLst>
          </p:cNvPr>
          <p:cNvSpPr>
            <a:spLocks noGrp="1"/>
          </p:cNvSpPr>
          <p:nvPr>
            <p:ph type="subTitle" idx="1"/>
          </p:nvPr>
        </p:nvSpPr>
        <p:spPr/>
        <p:txBody>
          <a:bodyPr/>
          <a:lstStyle/>
          <a:p>
            <a:r>
              <a:rPr lang="en-US" dirty="0"/>
              <a:t>Comparing with different cycle lengths</a:t>
            </a:r>
          </a:p>
        </p:txBody>
      </p:sp>
      <p:sp>
        <p:nvSpPr>
          <p:cNvPr id="4" name="Date Placeholder 3">
            <a:extLst>
              <a:ext uri="{FF2B5EF4-FFF2-40B4-BE49-F238E27FC236}">
                <a16:creationId xmlns:a16="http://schemas.microsoft.com/office/drawing/2014/main" id="{D0704132-C8B4-3048-0B15-194C72B22B62}"/>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7551381B-2AC6-3D8D-E0E4-F3440419BF54}"/>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A0E82FD9-B5E3-7090-4C56-14A02FA849AC}"/>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51</a:t>
            </a:fld>
            <a:endParaRPr lang="en-US" dirty="0">
              <a:latin typeface="Calisto MT" panose="02040603050505030304" pitchFamily="18" charset="77"/>
            </a:endParaRPr>
          </a:p>
        </p:txBody>
      </p:sp>
    </p:spTree>
    <p:extLst>
      <p:ext uri="{BB962C8B-B14F-4D97-AF65-F5344CB8AC3E}">
        <p14:creationId xmlns:p14="http://schemas.microsoft.com/office/powerpoint/2010/main" val="417134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pic>
        <p:nvPicPr>
          <p:cNvPr id="8" name="Content Placeholder 7">
            <a:extLst>
              <a:ext uri="{FF2B5EF4-FFF2-40B4-BE49-F238E27FC236}">
                <a16:creationId xmlns:a16="http://schemas.microsoft.com/office/drawing/2014/main" id="{494CC290-7D3C-D8E9-BACF-98024F70AF75}"/>
              </a:ext>
            </a:extLst>
          </p:cNvPr>
          <p:cNvPicPr>
            <a:picLocks noGrp="1" noChangeAspect="1"/>
          </p:cNvPicPr>
          <p:nvPr>
            <p:ph idx="1"/>
          </p:nvPr>
        </p:nvPicPr>
        <p:blipFill>
          <a:blip r:embed="rId4"/>
          <a:stretch>
            <a:fillRect/>
          </a:stretch>
        </p:blipFill>
        <p:spPr>
          <a:xfrm>
            <a:off x="628650" y="2007688"/>
            <a:ext cx="3251200" cy="878882"/>
          </a:xfrm>
        </p:spPr>
      </p:pic>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52</a:t>
            </a:fld>
            <a:endParaRPr lang="en-US" dirty="0">
              <a:latin typeface="Calisto MT" panose="02040603050505030304" pitchFamily="18" charset="77"/>
            </a:endParaRPr>
          </a:p>
        </p:txBody>
      </p:sp>
      <p:sp>
        <p:nvSpPr>
          <p:cNvPr id="7" name="Rectangle 6">
            <a:extLst>
              <a:ext uri="{FF2B5EF4-FFF2-40B4-BE49-F238E27FC236}">
                <a16:creationId xmlns:a16="http://schemas.microsoft.com/office/drawing/2014/main" id="{1AB9B7BE-1BE0-70D2-7BD7-565967597E9B}"/>
              </a:ext>
            </a:extLst>
          </p:cNvPr>
          <p:cNvSpPr/>
          <p:nvPr/>
        </p:nvSpPr>
        <p:spPr>
          <a:xfrm>
            <a:off x="4352956" y="1902023"/>
            <a:ext cx="4482434" cy="20591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01A628-3947-13F8-079E-E19ED239E51D}"/>
              </a:ext>
            </a:extLst>
          </p:cNvPr>
          <p:cNvSpPr txBox="1"/>
          <p:nvPr/>
        </p:nvSpPr>
        <p:spPr>
          <a:xfrm>
            <a:off x="628651" y="446394"/>
            <a:ext cx="6569427"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Examples are all taken from </a:t>
            </a:r>
            <a:r>
              <a:rPr lang="en-US" sz="1013" dirty="0" err="1">
                <a:latin typeface="Calisto MT" panose="02040603050505030304" pitchFamily="18" charset="77"/>
                <a:cs typeface="Calibri" panose="020F0502020204030204" pitchFamily="34" charset="0"/>
              </a:rPr>
              <a:t>Farraj</a:t>
            </a:r>
            <a:r>
              <a:rPr lang="en-US" sz="1013" dirty="0">
                <a:latin typeface="Calisto MT" panose="02040603050505030304" pitchFamily="18" charset="77"/>
                <a:cs typeface="Calibri" panose="020F0502020204030204" pitchFamily="34" charset="0"/>
              </a:rPr>
              <a:t> and </a:t>
            </a:r>
            <a:r>
              <a:rPr lang="en-US" sz="1013" dirty="0" err="1">
                <a:latin typeface="Calisto MT" panose="02040603050505030304" pitchFamily="18" charset="77"/>
                <a:cs typeface="Calibri" panose="020F0502020204030204" pitchFamily="34" charset="0"/>
              </a:rPr>
              <a:t>Shumays</a:t>
            </a:r>
            <a:r>
              <a:rPr lang="en-US" sz="1013" dirty="0">
                <a:latin typeface="Calisto MT" panose="02040603050505030304" pitchFamily="18" charset="77"/>
                <a:cs typeface="Calibri" panose="020F0502020204030204" pitchFamily="34" charset="0"/>
              </a:rPr>
              <a:t>, Inside Arabic Music, and </a:t>
            </a:r>
            <a:r>
              <a:rPr lang="en-US" sz="1013" dirty="0" err="1">
                <a:latin typeface="Calisto MT" panose="02040603050505030304" pitchFamily="18" charset="77"/>
                <a:cs typeface="Calibri" panose="020F0502020204030204" pitchFamily="34" charset="0"/>
              </a:rPr>
              <a:t>maqamworld.com</a:t>
            </a:r>
            <a:r>
              <a:rPr lang="en-US" sz="1013" dirty="0">
                <a:latin typeface="Calisto MT" panose="02040603050505030304" pitchFamily="18" charset="77"/>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384302" y="1578617"/>
            <a:ext cx="205056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Example: </a:t>
            </a:r>
            <a:r>
              <a:rPr lang="en-US" sz="1800" dirty="0" err="1">
                <a:latin typeface="Calisto MT" panose="02040603050505030304" pitchFamily="18" charset="77"/>
                <a:cs typeface="Calibri" panose="020F0502020204030204" pitchFamily="34" charset="0"/>
              </a:rPr>
              <a:t>Maqsum</a:t>
            </a:r>
            <a:endParaRPr lang="en-US" sz="1800" dirty="0">
              <a:latin typeface="Calisto MT" panose="02040603050505030304" pitchFamily="18" charset="77"/>
              <a:cs typeface="Calibri" panose="020F0502020204030204" pitchFamily="34" charset="0"/>
            </a:endParaRPr>
          </a:p>
        </p:txBody>
      </p:sp>
      <p:sp>
        <p:nvSpPr>
          <p:cNvPr id="11" name="TextBox 10">
            <a:extLst>
              <a:ext uri="{FF2B5EF4-FFF2-40B4-BE49-F238E27FC236}">
                <a16:creationId xmlns:a16="http://schemas.microsoft.com/office/drawing/2014/main" id="{0DCC8E15-D418-1F5E-06D5-0095AEBBB809}"/>
              </a:ext>
            </a:extLst>
          </p:cNvPr>
          <p:cNvSpPr txBox="1"/>
          <p:nvPr/>
        </p:nvSpPr>
        <p:spPr>
          <a:xfrm>
            <a:off x="1085851" y="854319"/>
            <a:ext cx="7086600"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Musicians describe rhythmic types as a pattern of “</a:t>
            </a:r>
            <a:r>
              <a:rPr lang="en-US" sz="1800" dirty="0" err="1">
                <a:latin typeface="Calisto MT" panose="02040603050505030304" pitchFamily="18" charset="77"/>
                <a:cs typeface="Calibri" panose="020F0502020204030204" pitchFamily="34" charset="0"/>
              </a:rPr>
              <a:t>Dums</a:t>
            </a:r>
            <a:r>
              <a:rPr lang="en-US" sz="1800" dirty="0">
                <a:latin typeface="Calisto MT" panose="02040603050505030304" pitchFamily="18" charset="77"/>
                <a:cs typeface="Calibri" panose="020F0502020204030204" pitchFamily="34" charset="0"/>
              </a:rPr>
              <a:t>” (low resonant strokes), “</a:t>
            </a:r>
            <a:r>
              <a:rPr lang="en-US" sz="1800" dirty="0" err="1">
                <a:latin typeface="Calisto MT" panose="02040603050505030304" pitchFamily="18" charset="77"/>
                <a:cs typeface="Calibri" panose="020F0502020204030204" pitchFamily="34" charset="0"/>
              </a:rPr>
              <a:t>Taks</a:t>
            </a:r>
            <a:r>
              <a:rPr lang="en-US" sz="1800" dirty="0">
                <a:latin typeface="Calisto MT" panose="02040603050505030304" pitchFamily="18" charset="77"/>
                <a:cs typeface="Calibri" panose="020F0502020204030204" pitchFamily="34" charset="0"/>
              </a:rPr>
              <a:t>” (high-energy strikes) and rests. </a:t>
            </a:r>
          </a:p>
        </p:txBody>
      </p:sp>
      <p:pic>
        <p:nvPicPr>
          <p:cNvPr id="14" name="daritElAyyam">
            <a:hlinkClick r:id="" action="ppaction://media"/>
            <a:extLst>
              <a:ext uri="{FF2B5EF4-FFF2-40B4-BE49-F238E27FC236}">
                <a16:creationId xmlns:a16="http://schemas.microsoft.com/office/drawing/2014/main" id="{E797EB1E-18B8-6B04-2669-8A8237FA0C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8150" y="1477566"/>
            <a:ext cx="344996" cy="344996"/>
          </a:xfrm>
          <a:prstGeom prst="rect">
            <a:avLst/>
          </a:prstGeom>
        </p:spPr>
      </p:pic>
      <p:sp>
        <p:nvSpPr>
          <p:cNvPr id="15" name="TextBox 14">
            <a:extLst>
              <a:ext uri="{FF2B5EF4-FFF2-40B4-BE49-F238E27FC236}">
                <a16:creationId xmlns:a16="http://schemas.microsoft.com/office/drawing/2014/main" id="{44AB09C8-7747-5D57-FA75-A9A702241269}"/>
              </a:ext>
            </a:extLst>
          </p:cNvPr>
          <p:cNvSpPr txBox="1"/>
          <p:nvPr/>
        </p:nvSpPr>
        <p:spPr>
          <a:xfrm>
            <a:off x="7028182" y="1199040"/>
            <a:ext cx="1899879"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Um </a:t>
            </a:r>
            <a:r>
              <a:rPr lang="en-US" sz="1013" dirty="0" err="1">
                <a:latin typeface="Calisto MT" panose="02040603050505030304" pitchFamily="18" charset="77"/>
                <a:cs typeface="Calibri" panose="020F0502020204030204" pitchFamily="34" charset="0"/>
              </a:rPr>
              <a:t>Kulthum</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Darit</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el-Ayyam</a:t>
            </a:r>
            <a:r>
              <a:rPr lang="en-US" sz="1013" dirty="0">
                <a:latin typeface="Calisto MT" panose="02040603050505030304" pitchFamily="18" charset="77"/>
                <a:cs typeface="Calibri" panose="020F0502020204030204" pitchFamily="34" charset="0"/>
              </a:rPr>
              <a:t>:</a:t>
            </a:r>
          </a:p>
        </p:txBody>
      </p:sp>
      <p:sp>
        <p:nvSpPr>
          <p:cNvPr id="17" name="TextBox 16">
            <a:extLst>
              <a:ext uri="{FF2B5EF4-FFF2-40B4-BE49-F238E27FC236}">
                <a16:creationId xmlns:a16="http://schemas.microsoft.com/office/drawing/2014/main" id="{656A8B75-FC72-DA09-9A79-909A7C72F7F1}"/>
              </a:ext>
            </a:extLst>
          </p:cNvPr>
          <p:cNvSpPr txBox="1"/>
          <p:nvPr/>
        </p:nvSpPr>
        <p:spPr>
          <a:xfrm>
            <a:off x="308610" y="2969391"/>
            <a:ext cx="3895344" cy="1200329"/>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The Dum rhythm has only even frequencies. The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rhythm emphasizes the odd frequencies and this is preserved in the sum </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3808576" y="2761452"/>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pic>
        <p:nvPicPr>
          <p:cNvPr id="18" name="Picture 17">
            <a:extLst>
              <a:ext uri="{FF2B5EF4-FFF2-40B4-BE49-F238E27FC236}">
                <a16:creationId xmlns:a16="http://schemas.microsoft.com/office/drawing/2014/main" id="{21E012B4-156A-8630-1C79-E641DC5C758F}"/>
              </a:ext>
            </a:extLst>
          </p:cNvPr>
          <p:cNvPicPr>
            <a:picLocks noChangeAspect="1"/>
          </p:cNvPicPr>
          <p:nvPr/>
        </p:nvPicPr>
        <p:blipFill>
          <a:blip r:embed="rId6"/>
          <a:stretch>
            <a:fillRect/>
          </a:stretch>
        </p:blipFill>
        <p:spPr>
          <a:xfrm>
            <a:off x="4583788" y="1995103"/>
            <a:ext cx="4251602" cy="1878401"/>
          </a:xfrm>
          <a:prstGeom prst="rect">
            <a:avLst/>
          </a:prstGeom>
        </p:spPr>
      </p:pic>
      <p:sp>
        <p:nvSpPr>
          <p:cNvPr id="16" name="TextBox 15">
            <a:extLst>
              <a:ext uri="{FF2B5EF4-FFF2-40B4-BE49-F238E27FC236}">
                <a16:creationId xmlns:a16="http://schemas.microsoft.com/office/drawing/2014/main" id="{0928DF46-A093-E610-D847-74DC1233E962}"/>
              </a:ext>
            </a:extLst>
          </p:cNvPr>
          <p:cNvSpPr txBox="1"/>
          <p:nvPr/>
        </p:nvSpPr>
        <p:spPr>
          <a:xfrm>
            <a:off x="6120561" y="1860126"/>
            <a:ext cx="90762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Spectra</a:t>
            </a:r>
          </a:p>
        </p:txBody>
      </p:sp>
      <p:sp>
        <p:nvSpPr>
          <p:cNvPr id="19" name="TextBox 18">
            <a:extLst>
              <a:ext uri="{FF2B5EF4-FFF2-40B4-BE49-F238E27FC236}">
                <a16:creationId xmlns:a16="http://schemas.microsoft.com/office/drawing/2014/main" id="{22132C44-522E-AC08-8285-09EE0A743D75}"/>
              </a:ext>
            </a:extLst>
          </p:cNvPr>
          <p:cNvSpPr txBox="1"/>
          <p:nvPr/>
        </p:nvSpPr>
        <p:spPr>
          <a:xfrm>
            <a:off x="5233639" y="2692202"/>
            <a:ext cx="657552" cy="369332"/>
          </a:xfrm>
          <a:prstGeom prst="rect">
            <a:avLst/>
          </a:prstGeom>
          <a:noFill/>
        </p:spPr>
        <p:txBody>
          <a:bodyPr wrap="none" rtlCol="0">
            <a:spAutoFit/>
          </a:bodyPr>
          <a:lstStyle/>
          <a:p>
            <a:r>
              <a:rPr lang="en-US" dirty="0">
                <a:solidFill>
                  <a:schemeClr val="accent1"/>
                </a:solidFill>
              </a:rPr>
              <a:t>Dum</a:t>
            </a:r>
          </a:p>
        </p:txBody>
      </p:sp>
      <p:sp>
        <p:nvSpPr>
          <p:cNvPr id="20" name="TextBox 19">
            <a:extLst>
              <a:ext uri="{FF2B5EF4-FFF2-40B4-BE49-F238E27FC236}">
                <a16:creationId xmlns:a16="http://schemas.microsoft.com/office/drawing/2014/main" id="{F0C1C2A4-CDCF-0054-9621-EE08A1F40823}"/>
              </a:ext>
            </a:extLst>
          </p:cNvPr>
          <p:cNvSpPr txBox="1"/>
          <p:nvPr/>
        </p:nvSpPr>
        <p:spPr>
          <a:xfrm>
            <a:off x="7359041" y="2122031"/>
            <a:ext cx="619080" cy="369332"/>
          </a:xfrm>
          <a:prstGeom prst="rect">
            <a:avLst/>
          </a:prstGeom>
          <a:noFill/>
        </p:spPr>
        <p:txBody>
          <a:bodyPr wrap="none" rtlCol="0">
            <a:spAutoFit/>
          </a:bodyPr>
          <a:lstStyle/>
          <a:p>
            <a:r>
              <a:rPr lang="en-US" dirty="0"/>
              <a:t>Sum</a:t>
            </a:r>
          </a:p>
        </p:txBody>
      </p:sp>
      <p:sp>
        <p:nvSpPr>
          <p:cNvPr id="21" name="TextBox 20">
            <a:extLst>
              <a:ext uri="{FF2B5EF4-FFF2-40B4-BE49-F238E27FC236}">
                <a16:creationId xmlns:a16="http://schemas.microsoft.com/office/drawing/2014/main" id="{05F3FE68-5316-A1B1-C61B-24D96E22C183}"/>
              </a:ext>
            </a:extLst>
          </p:cNvPr>
          <p:cNvSpPr txBox="1"/>
          <p:nvPr/>
        </p:nvSpPr>
        <p:spPr>
          <a:xfrm>
            <a:off x="7422078" y="2386158"/>
            <a:ext cx="536942" cy="369332"/>
          </a:xfrm>
          <a:prstGeom prst="rect">
            <a:avLst/>
          </a:prstGeom>
          <a:noFill/>
        </p:spPr>
        <p:txBody>
          <a:bodyPr wrap="none" rtlCol="0">
            <a:spAutoFit/>
          </a:bodyPr>
          <a:lstStyle/>
          <a:p>
            <a:r>
              <a:rPr lang="en-US" dirty="0">
                <a:solidFill>
                  <a:schemeClr val="accent2"/>
                </a:solidFill>
              </a:rPr>
              <a:t>Tak</a:t>
            </a:r>
          </a:p>
        </p:txBody>
      </p:sp>
    </p:spTree>
    <p:extLst>
      <p:ext uri="{BB962C8B-B14F-4D97-AF65-F5344CB8AC3E}">
        <p14:creationId xmlns:p14="http://schemas.microsoft.com/office/powerpoint/2010/main" val="284558718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53</a:t>
            </a:fld>
            <a:endParaRPr lang="en-US" dirty="0">
              <a:latin typeface="Calisto MT" panose="02040603050505030304" pitchFamily="18" charset="77"/>
            </a:endParaRPr>
          </a:p>
        </p:txBody>
      </p:sp>
      <p:sp>
        <p:nvSpPr>
          <p:cNvPr id="7" name="Rectangle 6">
            <a:extLst>
              <a:ext uri="{FF2B5EF4-FFF2-40B4-BE49-F238E27FC236}">
                <a16:creationId xmlns:a16="http://schemas.microsoft.com/office/drawing/2014/main" id="{8F2A3410-47F2-BC73-06FD-272786D743B8}"/>
              </a:ext>
            </a:extLst>
          </p:cNvPr>
          <p:cNvSpPr/>
          <p:nvPr/>
        </p:nvSpPr>
        <p:spPr>
          <a:xfrm>
            <a:off x="4314995" y="1822562"/>
            <a:ext cx="4608404" cy="21472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01A628-3947-13F8-079E-E19ED239E51D}"/>
              </a:ext>
            </a:extLst>
          </p:cNvPr>
          <p:cNvSpPr txBox="1"/>
          <p:nvPr/>
        </p:nvSpPr>
        <p:spPr>
          <a:xfrm>
            <a:off x="628651" y="446394"/>
            <a:ext cx="6569427"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Examples are all taken from </a:t>
            </a:r>
            <a:r>
              <a:rPr lang="en-US" sz="1013" dirty="0" err="1">
                <a:latin typeface="Calisto MT" panose="02040603050505030304" pitchFamily="18" charset="77"/>
                <a:cs typeface="Calibri" panose="020F0502020204030204" pitchFamily="34" charset="0"/>
              </a:rPr>
              <a:t>Farraj</a:t>
            </a:r>
            <a:r>
              <a:rPr lang="en-US" sz="1013" dirty="0">
                <a:latin typeface="Calisto MT" panose="02040603050505030304" pitchFamily="18" charset="77"/>
                <a:cs typeface="Calibri" panose="020F0502020204030204" pitchFamily="34" charset="0"/>
              </a:rPr>
              <a:t> and </a:t>
            </a:r>
            <a:r>
              <a:rPr lang="en-US" sz="1013" dirty="0" err="1">
                <a:latin typeface="Calisto MT" panose="02040603050505030304" pitchFamily="18" charset="77"/>
                <a:cs typeface="Calibri" panose="020F0502020204030204" pitchFamily="34" charset="0"/>
              </a:rPr>
              <a:t>Shumays</a:t>
            </a:r>
            <a:r>
              <a:rPr lang="en-US" sz="1013" dirty="0">
                <a:latin typeface="Calisto MT" panose="02040603050505030304" pitchFamily="18" charset="77"/>
                <a:cs typeface="Calibri" panose="020F0502020204030204" pitchFamily="34" charset="0"/>
              </a:rPr>
              <a:t>, Inside Arabic Music, and </a:t>
            </a:r>
            <a:r>
              <a:rPr lang="en-US" sz="1013" dirty="0" err="1">
                <a:latin typeface="Calisto MT" panose="02040603050505030304" pitchFamily="18" charset="77"/>
                <a:cs typeface="Calibri" panose="020F0502020204030204" pitchFamily="34" charset="0"/>
              </a:rPr>
              <a:t>maqamworld.com</a:t>
            </a:r>
            <a:r>
              <a:rPr lang="en-US" sz="1013" dirty="0">
                <a:latin typeface="Calisto MT" panose="02040603050505030304" pitchFamily="18" charset="77"/>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384302" y="1578617"/>
            <a:ext cx="181011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Example: Baladi</a:t>
            </a:r>
          </a:p>
        </p:txBody>
      </p:sp>
      <p:sp>
        <p:nvSpPr>
          <p:cNvPr id="17" name="TextBox 16">
            <a:extLst>
              <a:ext uri="{FF2B5EF4-FFF2-40B4-BE49-F238E27FC236}">
                <a16:creationId xmlns:a16="http://schemas.microsoft.com/office/drawing/2014/main" id="{656A8B75-FC72-DA09-9A79-909A7C72F7F1}"/>
              </a:ext>
            </a:extLst>
          </p:cNvPr>
          <p:cNvSpPr txBox="1"/>
          <p:nvPr/>
        </p:nvSpPr>
        <p:spPr>
          <a:xfrm>
            <a:off x="308611" y="2969392"/>
            <a:ext cx="3721349"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The sum is a cinquillo rhythm</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3770615" y="2798622"/>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pic>
        <p:nvPicPr>
          <p:cNvPr id="18" name="baladi">
            <a:hlinkClick r:id="" action="ppaction://media"/>
            <a:extLst>
              <a:ext uri="{FF2B5EF4-FFF2-40B4-BE49-F238E27FC236}">
                <a16:creationId xmlns:a16="http://schemas.microsoft.com/office/drawing/2014/main" id="{C6C37687-039D-6981-DCA7-F67248E6B0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875" y="1446414"/>
            <a:ext cx="344996" cy="344996"/>
          </a:xfrm>
          <a:prstGeom prst="rect">
            <a:avLst/>
          </a:prstGeom>
        </p:spPr>
      </p:pic>
      <p:pic>
        <p:nvPicPr>
          <p:cNvPr id="22" name="Picture 21">
            <a:extLst>
              <a:ext uri="{FF2B5EF4-FFF2-40B4-BE49-F238E27FC236}">
                <a16:creationId xmlns:a16="http://schemas.microsoft.com/office/drawing/2014/main" id="{74BFB135-F6D7-1B82-76DC-612B8D4DCF9F}"/>
              </a:ext>
            </a:extLst>
          </p:cNvPr>
          <p:cNvPicPr>
            <a:picLocks noChangeAspect="1"/>
          </p:cNvPicPr>
          <p:nvPr/>
        </p:nvPicPr>
        <p:blipFill>
          <a:blip r:embed="rId5"/>
          <a:stretch>
            <a:fillRect/>
          </a:stretch>
        </p:blipFill>
        <p:spPr>
          <a:xfrm>
            <a:off x="660436" y="1958289"/>
            <a:ext cx="3040040" cy="821800"/>
          </a:xfrm>
          <a:prstGeom prst="rect">
            <a:avLst/>
          </a:prstGeom>
        </p:spPr>
      </p:pic>
      <p:sp>
        <p:nvSpPr>
          <p:cNvPr id="23" name="TextBox 22">
            <a:extLst>
              <a:ext uri="{FF2B5EF4-FFF2-40B4-BE49-F238E27FC236}">
                <a16:creationId xmlns:a16="http://schemas.microsoft.com/office/drawing/2014/main" id="{2B8CDF47-9AB2-39DF-5782-345F16124923}"/>
              </a:ext>
            </a:extLst>
          </p:cNvPr>
          <p:cNvSpPr txBox="1"/>
          <p:nvPr/>
        </p:nvSpPr>
        <p:spPr>
          <a:xfrm>
            <a:off x="6826350" y="1032837"/>
            <a:ext cx="2097049" cy="404085"/>
          </a:xfrm>
          <a:prstGeom prst="rect">
            <a:avLst/>
          </a:prstGeom>
          <a:noFill/>
        </p:spPr>
        <p:txBody>
          <a:bodyPr wrap="none" rtlCol="0">
            <a:spAutoFit/>
          </a:bodyPr>
          <a:lstStyle/>
          <a:p>
            <a:pPr algn="ctr"/>
            <a:r>
              <a:rPr lang="en-US" sz="1013" dirty="0">
                <a:latin typeface="Calisto MT" panose="02040603050505030304" pitchFamily="18" charset="77"/>
                <a:cs typeface="Calibri" panose="020F0502020204030204" pitchFamily="34" charset="0"/>
              </a:rPr>
              <a:t>Hassan al-</a:t>
            </a:r>
            <a:r>
              <a:rPr lang="en-US" sz="1013" dirty="0" err="1">
                <a:latin typeface="Calisto MT" panose="02040603050505030304" pitchFamily="18" charset="77"/>
                <a:cs typeface="Calibri" panose="020F0502020204030204" pitchFamily="34" charset="0"/>
              </a:rPr>
              <a:t>Hafar</a:t>
            </a:r>
            <a:r>
              <a:rPr lang="en-US" sz="1013" dirty="0">
                <a:latin typeface="Calisto MT" panose="02040603050505030304" pitchFamily="18" charset="77"/>
                <a:cs typeface="Calibri" panose="020F0502020204030204" pitchFamily="34" charset="0"/>
              </a:rPr>
              <a:t>, </a:t>
            </a:r>
          </a:p>
          <a:p>
            <a:pPr algn="ctr"/>
            <a:r>
              <a:rPr lang="en-US" sz="1013" dirty="0" err="1">
                <a:latin typeface="Calisto MT" panose="02040603050505030304" pitchFamily="18" charset="77"/>
                <a:cs typeface="Calibri" panose="020F0502020204030204" pitchFamily="34" charset="0"/>
              </a:rPr>
              <a:t>Talumuni</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Wa</a:t>
            </a:r>
            <a:r>
              <a:rPr lang="en-US" sz="1013" dirty="0">
                <a:latin typeface="Calisto MT" panose="02040603050505030304" pitchFamily="18" charset="77"/>
                <a:cs typeface="Calibri" panose="020F0502020204030204" pitchFamily="34" charset="0"/>
              </a:rPr>
              <a:t> Lam </a:t>
            </a:r>
            <a:r>
              <a:rPr lang="en-US" sz="1013" dirty="0" err="1">
                <a:latin typeface="Calisto MT" panose="02040603050505030304" pitchFamily="18" charset="77"/>
                <a:cs typeface="Calibri" panose="020F0502020204030204" pitchFamily="34" charset="0"/>
              </a:rPr>
              <a:t>Tarthu</a:t>
            </a:r>
            <a:r>
              <a:rPr lang="en-US" sz="1013" dirty="0">
                <a:latin typeface="Calisto MT" panose="02040603050505030304" pitchFamily="18" charset="77"/>
                <a:cs typeface="Calibri" panose="020F0502020204030204" pitchFamily="34" charset="0"/>
              </a:rPr>
              <a:t> Li Hali</a:t>
            </a:r>
          </a:p>
        </p:txBody>
      </p:sp>
      <p:pic>
        <p:nvPicPr>
          <p:cNvPr id="11" name="Picture 10">
            <a:extLst>
              <a:ext uri="{FF2B5EF4-FFF2-40B4-BE49-F238E27FC236}">
                <a16:creationId xmlns:a16="http://schemas.microsoft.com/office/drawing/2014/main" id="{F3F821E0-0A73-C0CA-5908-39AC4BF68B5F}"/>
              </a:ext>
            </a:extLst>
          </p:cNvPr>
          <p:cNvPicPr>
            <a:picLocks noChangeAspect="1"/>
          </p:cNvPicPr>
          <p:nvPr/>
        </p:nvPicPr>
        <p:blipFill>
          <a:blip r:embed="rId6"/>
          <a:stretch>
            <a:fillRect/>
          </a:stretch>
        </p:blipFill>
        <p:spPr>
          <a:xfrm>
            <a:off x="4510387" y="1993689"/>
            <a:ext cx="4513109" cy="1983623"/>
          </a:xfrm>
          <a:prstGeom prst="rect">
            <a:avLst/>
          </a:prstGeom>
        </p:spPr>
      </p:pic>
      <p:sp>
        <p:nvSpPr>
          <p:cNvPr id="16" name="TextBox 15">
            <a:extLst>
              <a:ext uri="{FF2B5EF4-FFF2-40B4-BE49-F238E27FC236}">
                <a16:creationId xmlns:a16="http://schemas.microsoft.com/office/drawing/2014/main" id="{0928DF46-A093-E610-D847-74DC1233E962}"/>
              </a:ext>
            </a:extLst>
          </p:cNvPr>
          <p:cNvSpPr txBox="1"/>
          <p:nvPr/>
        </p:nvSpPr>
        <p:spPr>
          <a:xfrm>
            <a:off x="6007627" y="1787503"/>
            <a:ext cx="90762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Spectra</a:t>
            </a:r>
          </a:p>
        </p:txBody>
      </p:sp>
      <p:sp>
        <p:nvSpPr>
          <p:cNvPr id="12" name="TextBox 11">
            <a:extLst>
              <a:ext uri="{FF2B5EF4-FFF2-40B4-BE49-F238E27FC236}">
                <a16:creationId xmlns:a16="http://schemas.microsoft.com/office/drawing/2014/main" id="{3E9A35F0-749D-A053-351D-024C17548B93}"/>
              </a:ext>
            </a:extLst>
          </p:cNvPr>
          <p:cNvSpPr txBox="1"/>
          <p:nvPr/>
        </p:nvSpPr>
        <p:spPr>
          <a:xfrm>
            <a:off x="5233639" y="2729372"/>
            <a:ext cx="657552" cy="369332"/>
          </a:xfrm>
          <a:prstGeom prst="rect">
            <a:avLst/>
          </a:prstGeom>
          <a:noFill/>
        </p:spPr>
        <p:txBody>
          <a:bodyPr wrap="none" rtlCol="0">
            <a:spAutoFit/>
          </a:bodyPr>
          <a:lstStyle/>
          <a:p>
            <a:r>
              <a:rPr lang="en-US" dirty="0">
                <a:solidFill>
                  <a:schemeClr val="accent1"/>
                </a:solidFill>
              </a:rPr>
              <a:t>Dum</a:t>
            </a:r>
          </a:p>
        </p:txBody>
      </p:sp>
      <p:sp>
        <p:nvSpPr>
          <p:cNvPr id="13" name="TextBox 12">
            <a:extLst>
              <a:ext uri="{FF2B5EF4-FFF2-40B4-BE49-F238E27FC236}">
                <a16:creationId xmlns:a16="http://schemas.microsoft.com/office/drawing/2014/main" id="{D7E3F8DF-0BEB-FC33-6F6D-E11C7C5C95A7}"/>
              </a:ext>
            </a:extLst>
          </p:cNvPr>
          <p:cNvSpPr txBox="1"/>
          <p:nvPr/>
        </p:nvSpPr>
        <p:spPr>
          <a:xfrm>
            <a:off x="7359041" y="2159201"/>
            <a:ext cx="619080" cy="369332"/>
          </a:xfrm>
          <a:prstGeom prst="rect">
            <a:avLst/>
          </a:prstGeom>
          <a:noFill/>
        </p:spPr>
        <p:txBody>
          <a:bodyPr wrap="none" rtlCol="0">
            <a:spAutoFit/>
          </a:bodyPr>
          <a:lstStyle/>
          <a:p>
            <a:r>
              <a:rPr lang="en-US" dirty="0"/>
              <a:t>Sum</a:t>
            </a:r>
          </a:p>
        </p:txBody>
      </p:sp>
      <p:sp>
        <p:nvSpPr>
          <p:cNvPr id="14" name="TextBox 13">
            <a:extLst>
              <a:ext uri="{FF2B5EF4-FFF2-40B4-BE49-F238E27FC236}">
                <a16:creationId xmlns:a16="http://schemas.microsoft.com/office/drawing/2014/main" id="{9BCF3691-07C5-6AF4-75D4-154AB1BBD26E}"/>
              </a:ext>
            </a:extLst>
          </p:cNvPr>
          <p:cNvSpPr txBox="1"/>
          <p:nvPr/>
        </p:nvSpPr>
        <p:spPr>
          <a:xfrm>
            <a:off x="7111450" y="2933368"/>
            <a:ext cx="536942" cy="369332"/>
          </a:xfrm>
          <a:prstGeom prst="rect">
            <a:avLst/>
          </a:prstGeom>
          <a:noFill/>
        </p:spPr>
        <p:txBody>
          <a:bodyPr wrap="none" rtlCol="0">
            <a:spAutoFit/>
          </a:bodyPr>
          <a:lstStyle/>
          <a:p>
            <a:r>
              <a:rPr lang="en-US" dirty="0">
                <a:solidFill>
                  <a:schemeClr val="accent2"/>
                </a:solidFill>
              </a:rPr>
              <a:t>Tak</a:t>
            </a:r>
          </a:p>
        </p:txBody>
      </p:sp>
    </p:spTree>
    <p:extLst>
      <p:ext uri="{BB962C8B-B14F-4D97-AF65-F5344CB8AC3E}">
        <p14:creationId xmlns:p14="http://schemas.microsoft.com/office/powerpoint/2010/main" val="212847706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54</a:t>
            </a:fld>
            <a:endParaRPr lang="en-US" dirty="0">
              <a:latin typeface="Calisto MT" panose="02040603050505030304" pitchFamily="18" charset="77"/>
            </a:endParaRPr>
          </a:p>
        </p:txBody>
      </p:sp>
      <p:sp>
        <p:nvSpPr>
          <p:cNvPr id="7" name="Rectangle 6">
            <a:extLst>
              <a:ext uri="{FF2B5EF4-FFF2-40B4-BE49-F238E27FC236}">
                <a16:creationId xmlns:a16="http://schemas.microsoft.com/office/drawing/2014/main" id="{8E444BD8-8296-7596-CA2A-48A5CF1BF3E7}"/>
              </a:ext>
            </a:extLst>
          </p:cNvPr>
          <p:cNvSpPr/>
          <p:nvPr/>
        </p:nvSpPr>
        <p:spPr>
          <a:xfrm>
            <a:off x="4638499" y="1947949"/>
            <a:ext cx="4289562" cy="20590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01A628-3947-13F8-079E-E19ED239E51D}"/>
              </a:ext>
            </a:extLst>
          </p:cNvPr>
          <p:cNvSpPr txBox="1"/>
          <p:nvPr/>
        </p:nvSpPr>
        <p:spPr>
          <a:xfrm>
            <a:off x="628651" y="446394"/>
            <a:ext cx="6569427"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Examples are all taken from </a:t>
            </a:r>
            <a:r>
              <a:rPr lang="en-US" sz="1013" dirty="0" err="1">
                <a:latin typeface="Calisto MT" panose="02040603050505030304" pitchFamily="18" charset="77"/>
                <a:cs typeface="Calibri" panose="020F0502020204030204" pitchFamily="34" charset="0"/>
              </a:rPr>
              <a:t>Farraj</a:t>
            </a:r>
            <a:r>
              <a:rPr lang="en-US" sz="1013" dirty="0">
                <a:latin typeface="Calisto MT" panose="02040603050505030304" pitchFamily="18" charset="77"/>
                <a:cs typeface="Calibri" panose="020F0502020204030204" pitchFamily="34" charset="0"/>
              </a:rPr>
              <a:t> and </a:t>
            </a:r>
            <a:r>
              <a:rPr lang="en-US" sz="1013" dirty="0" err="1">
                <a:latin typeface="Calisto MT" panose="02040603050505030304" pitchFamily="18" charset="77"/>
                <a:cs typeface="Calibri" panose="020F0502020204030204" pitchFamily="34" charset="0"/>
              </a:rPr>
              <a:t>Shumays</a:t>
            </a:r>
            <a:r>
              <a:rPr lang="en-US" sz="1013" dirty="0">
                <a:latin typeface="Calisto MT" panose="02040603050505030304" pitchFamily="18" charset="77"/>
                <a:cs typeface="Calibri" panose="020F0502020204030204" pitchFamily="34" charset="0"/>
              </a:rPr>
              <a:t>, Inside Arabic Music, and </a:t>
            </a:r>
            <a:r>
              <a:rPr lang="en-US" sz="1013" dirty="0" err="1">
                <a:latin typeface="Calisto MT" panose="02040603050505030304" pitchFamily="18" charset="77"/>
                <a:cs typeface="Calibri" panose="020F0502020204030204" pitchFamily="34" charset="0"/>
              </a:rPr>
              <a:t>maqamworld.com</a:t>
            </a:r>
            <a:r>
              <a:rPr lang="en-US" sz="1013" dirty="0">
                <a:latin typeface="Calisto MT" panose="02040603050505030304" pitchFamily="18" charset="77"/>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384302" y="1578617"/>
            <a:ext cx="22059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Example: </a:t>
            </a:r>
            <a:r>
              <a:rPr lang="en-US" sz="1800" dirty="0" err="1">
                <a:latin typeface="Calisto MT" panose="02040603050505030304" pitchFamily="18" charset="77"/>
                <a:cs typeface="Calibri" panose="020F0502020204030204" pitchFamily="34" charset="0"/>
              </a:rPr>
              <a:t>Nahwakht</a:t>
            </a:r>
            <a:endParaRPr lang="en-US" sz="1800" dirty="0">
              <a:latin typeface="Calisto MT" panose="02040603050505030304" pitchFamily="18" charset="77"/>
              <a:cs typeface="Calibri" panose="020F0502020204030204" pitchFamily="34" charset="0"/>
            </a:endParaRPr>
          </a:p>
        </p:txBody>
      </p:sp>
      <p:sp>
        <p:nvSpPr>
          <p:cNvPr id="16" name="TextBox 15">
            <a:extLst>
              <a:ext uri="{FF2B5EF4-FFF2-40B4-BE49-F238E27FC236}">
                <a16:creationId xmlns:a16="http://schemas.microsoft.com/office/drawing/2014/main" id="{0928DF46-A093-E610-D847-74DC1233E962}"/>
              </a:ext>
            </a:extLst>
          </p:cNvPr>
          <p:cNvSpPr txBox="1"/>
          <p:nvPr/>
        </p:nvSpPr>
        <p:spPr>
          <a:xfrm>
            <a:off x="6290457" y="1947949"/>
            <a:ext cx="90762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Spectra</a:t>
            </a:r>
          </a:p>
        </p:txBody>
      </p:sp>
      <p:sp>
        <p:nvSpPr>
          <p:cNvPr id="17" name="TextBox 16">
            <a:extLst>
              <a:ext uri="{FF2B5EF4-FFF2-40B4-BE49-F238E27FC236}">
                <a16:creationId xmlns:a16="http://schemas.microsoft.com/office/drawing/2014/main" id="{656A8B75-FC72-DA09-9A79-909A7C72F7F1}"/>
              </a:ext>
            </a:extLst>
          </p:cNvPr>
          <p:cNvSpPr txBox="1"/>
          <p:nvPr/>
        </p:nvSpPr>
        <p:spPr>
          <a:xfrm>
            <a:off x="740487" y="2825597"/>
            <a:ext cx="3568562"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Frequency 2 is prominent in all components of the rhythm.</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4094119" y="2861661"/>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sp>
        <p:nvSpPr>
          <p:cNvPr id="23" name="TextBox 22">
            <a:extLst>
              <a:ext uri="{FF2B5EF4-FFF2-40B4-BE49-F238E27FC236}">
                <a16:creationId xmlns:a16="http://schemas.microsoft.com/office/drawing/2014/main" id="{2B8CDF47-9AB2-39DF-5782-345F16124923}"/>
              </a:ext>
            </a:extLst>
          </p:cNvPr>
          <p:cNvSpPr txBox="1"/>
          <p:nvPr/>
        </p:nvSpPr>
        <p:spPr>
          <a:xfrm>
            <a:off x="6455421" y="908631"/>
            <a:ext cx="2465740" cy="404085"/>
          </a:xfrm>
          <a:prstGeom prst="rect">
            <a:avLst/>
          </a:prstGeom>
          <a:noFill/>
        </p:spPr>
        <p:txBody>
          <a:bodyPr wrap="none" rtlCol="0">
            <a:spAutoFit/>
          </a:bodyPr>
          <a:lstStyle/>
          <a:p>
            <a:pPr algn="ctr"/>
            <a:r>
              <a:rPr lang="en-US" sz="1013" dirty="0">
                <a:latin typeface="Calisto MT" panose="02040603050505030304" pitchFamily="18" charset="77"/>
                <a:cs typeface="Calibri" panose="020F0502020204030204" pitchFamily="34" charset="0"/>
              </a:rPr>
              <a:t>Ensemble Markos</a:t>
            </a:r>
          </a:p>
          <a:p>
            <a:pPr algn="ctr"/>
            <a:r>
              <a:rPr lang="en-US" sz="1013" dirty="0" err="1">
                <a:latin typeface="Calisto MT" panose="02040603050505030304" pitchFamily="18" charset="77"/>
                <a:cs typeface="Calibri" panose="020F0502020204030204" pitchFamily="34" charset="0"/>
              </a:rPr>
              <a:t>Muwashah</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Jalla</a:t>
            </a:r>
            <a:r>
              <a:rPr lang="en-US" sz="1013" dirty="0">
                <a:latin typeface="Calisto MT" panose="02040603050505030304" pitchFamily="18" charset="77"/>
                <a:cs typeface="Calibri" panose="020F0502020204030204" pitchFamily="34" charset="0"/>
              </a:rPr>
              <a:t> Man </a:t>
            </a:r>
            <a:r>
              <a:rPr lang="en-US" sz="1013" dirty="0" err="1">
                <a:latin typeface="Calisto MT" panose="02040603050505030304" pitchFamily="18" charset="77"/>
                <a:cs typeface="Calibri" panose="020F0502020204030204" pitchFamily="34" charset="0"/>
              </a:rPr>
              <a:t>Qad</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Sagha</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Badran</a:t>
            </a:r>
            <a:endParaRPr lang="en-US" sz="1013" dirty="0">
              <a:latin typeface="Calisto MT" panose="02040603050505030304" pitchFamily="18" charset="77"/>
              <a:cs typeface="Calibri" panose="020F0502020204030204" pitchFamily="34" charset="0"/>
            </a:endParaRPr>
          </a:p>
        </p:txBody>
      </p:sp>
      <p:pic>
        <p:nvPicPr>
          <p:cNvPr id="8" name="Picture 7">
            <a:extLst>
              <a:ext uri="{FF2B5EF4-FFF2-40B4-BE49-F238E27FC236}">
                <a16:creationId xmlns:a16="http://schemas.microsoft.com/office/drawing/2014/main" id="{5E9A4208-14AB-0F55-1D3B-998BA19417C8}"/>
              </a:ext>
            </a:extLst>
          </p:cNvPr>
          <p:cNvPicPr>
            <a:picLocks noChangeAspect="1"/>
          </p:cNvPicPr>
          <p:nvPr/>
        </p:nvPicPr>
        <p:blipFill>
          <a:blip r:embed="rId4"/>
          <a:stretch>
            <a:fillRect/>
          </a:stretch>
        </p:blipFill>
        <p:spPr>
          <a:xfrm>
            <a:off x="740488" y="1887802"/>
            <a:ext cx="3392599" cy="763478"/>
          </a:xfrm>
          <a:prstGeom prst="rect">
            <a:avLst/>
          </a:prstGeom>
        </p:spPr>
      </p:pic>
      <p:pic>
        <p:nvPicPr>
          <p:cNvPr id="13" name="nawakht">
            <a:hlinkClick r:id="" action="ppaction://media"/>
            <a:extLst>
              <a:ext uri="{FF2B5EF4-FFF2-40B4-BE49-F238E27FC236}">
                <a16:creationId xmlns:a16="http://schemas.microsoft.com/office/drawing/2014/main" id="{17F82739-1FB5-2A0D-CAB1-C291DFFC2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4615" y="1374923"/>
            <a:ext cx="330171" cy="330171"/>
          </a:xfrm>
          <a:prstGeom prst="rect">
            <a:avLst/>
          </a:prstGeom>
        </p:spPr>
      </p:pic>
      <p:pic>
        <p:nvPicPr>
          <p:cNvPr id="14" name="Picture 13">
            <a:extLst>
              <a:ext uri="{FF2B5EF4-FFF2-40B4-BE49-F238E27FC236}">
                <a16:creationId xmlns:a16="http://schemas.microsoft.com/office/drawing/2014/main" id="{D6899462-9B5B-285B-B95E-03BC05A5B9DB}"/>
              </a:ext>
            </a:extLst>
          </p:cNvPr>
          <p:cNvPicPr>
            <a:picLocks noChangeAspect="1"/>
          </p:cNvPicPr>
          <p:nvPr/>
        </p:nvPicPr>
        <p:blipFill>
          <a:blip r:embed="rId6"/>
          <a:stretch>
            <a:fillRect/>
          </a:stretch>
        </p:blipFill>
        <p:spPr>
          <a:xfrm>
            <a:off x="4814461" y="2189574"/>
            <a:ext cx="4113600" cy="1817431"/>
          </a:xfrm>
          <a:prstGeom prst="rect">
            <a:avLst/>
          </a:prstGeom>
        </p:spPr>
      </p:pic>
      <p:sp>
        <p:nvSpPr>
          <p:cNvPr id="15" name="TextBox 14">
            <a:extLst>
              <a:ext uri="{FF2B5EF4-FFF2-40B4-BE49-F238E27FC236}">
                <a16:creationId xmlns:a16="http://schemas.microsoft.com/office/drawing/2014/main" id="{ACE7EE9A-6EE3-1BF8-77A3-FFE5D211059C}"/>
              </a:ext>
            </a:extLst>
          </p:cNvPr>
          <p:cNvSpPr txBox="1"/>
          <p:nvPr/>
        </p:nvSpPr>
        <p:spPr>
          <a:xfrm>
            <a:off x="6631258" y="3359659"/>
            <a:ext cx="657552" cy="369332"/>
          </a:xfrm>
          <a:prstGeom prst="rect">
            <a:avLst/>
          </a:prstGeom>
          <a:noFill/>
        </p:spPr>
        <p:txBody>
          <a:bodyPr wrap="none" rtlCol="0">
            <a:spAutoFit/>
          </a:bodyPr>
          <a:lstStyle/>
          <a:p>
            <a:r>
              <a:rPr lang="en-US" dirty="0">
                <a:solidFill>
                  <a:schemeClr val="accent1"/>
                </a:solidFill>
              </a:rPr>
              <a:t>Dum</a:t>
            </a:r>
          </a:p>
        </p:txBody>
      </p:sp>
      <p:sp>
        <p:nvSpPr>
          <p:cNvPr id="18" name="TextBox 17">
            <a:extLst>
              <a:ext uri="{FF2B5EF4-FFF2-40B4-BE49-F238E27FC236}">
                <a16:creationId xmlns:a16="http://schemas.microsoft.com/office/drawing/2014/main" id="{0E34A89C-38A3-76FC-EC33-E7432EBC115F}"/>
              </a:ext>
            </a:extLst>
          </p:cNvPr>
          <p:cNvSpPr txBox="1"/>
          <p:nvPr/>
        </p:nvSpPr>
        <p:spPr>
          <a:xfrm>
            <a:off x="6650494" y="3056465"/>
            <a:ext cx="619080" cy="369332"/>
          </a:xfrm>
          <a:prstGeom prst="rect">
            <a:avLst/>
          </a:prstGeom>
          <a:noFill/>
        </p:spPr>
        <p:txBody>
          <a:bodyPr wrap="none" rtlCol="0">
            <a:spAutoFit/>
          </a:bodyPr>
          <a:lstStyle/>
          <a:p>
            <a:r>
              <a:rPr lang="en-US" dirty="0"/>
              <a:t>Sum</a:t>
            </a:r>
          </a:p>
        </p:txBody>
      </p:sp>
      <p:sp>
        <p:nvSpPr>
          <p:cNvPr id="19" name="TextBox 18">
            <a:extLst>
              <a:ext uri="{FF2B5EF4-FFF2-40B4-BE49-F238E27FC236}">
                <a16:creationId xmlns:a16="http://schemas.microsoft.com/office/drawing/2014/main" id="{2FB31FA9-40DC-20D9-DDA0-240C7A46B5D7}"/>
              </a:ext>
            </a:extLst>
          </p:cNvPr>
          <p:cNvSpPr txBox="1"/>
          <p:nvPr/>
        </p:nvSpPr>
        <p:spPr>
          <a:xfrm>
            <a:off x="6986688" y="2298135"/>
            <a:ext cx="536942" cy="369332"/>
          </a:xfrm>
          <a:prstGeom prst="rect">
            <a:avLst/>
          </a:prstGeom>
          <a:noFill/>
        </p:spPr>
        <p:txBody>
          <a:bodyPr wrap="none" rtlCol="0">
            <a:spAutoFit/>
          </a:bodyPr>
          <a:lstStyle/>
          <a:p>
            <a:r>
              <a:rPr lang="en-US" dirty="0">
                <a:solidFill>
                  <a:schemeClr val="accent2"/>
                </a:solidFill>
              </a:rPr>
              <a:t>Tak</a:t>
            </a:r>
          </a:p>
        </p:txBody>
      </p:sp>
    </p:spTree>
    <p:extLst>
      <p:ext uri="{BB962C8B-B14F-4D97-AF65-F5344CB8AC3E}">
        <p14:creationId xmlns:p14="http://schemas.microsoft.com/office/powerpoint/2010/main" val="25309013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6A77-E167-6F14-07AA-64FD4D038740}"/>
              </a:ext>
            </a:extLst>
          </p:cNvPr>
          <p:cNvSpPr>
            <a:spLocks noGrp="1"/>
          </p:cNvSpPr>
          <p:nvPr>
            <p:ph type="title"/>
          </p:nvPr>
        </p:nvSpPr>
        <p:spPr/>
        <p:txBody>
          <a:bodyPr/>
          <a:lstStyle/>
          <a:p>
            <a:r>
              <a:rPr lang="en-US" dirty="0"/>
              <a:t>Arabic </a:t>
            </a:r>
            <a:r>
              <a:rPr lang="en-US" dirty="0" err="1"/>
              <a:t>Iqa’at</a:t>
            </a:r>
            <a:r>
              <a:rPr lang="en-US" dirty="0"/>
              <a:t>: 8-cycles</a:t>
            </a:r>
          </a:p>
        </p:txBody>
      </p:sp>
      <p:sp>
        <p:nvSpPr>
          <p:cNvPr id="3" name="Content Placeholder 2">
            <a:extLst>
              <a:ext uri="{FF2B5EF4-FFF2-40B4-BE49-F238E27FC236}">
                <a16:creationId xmlns:a16="http://schemas.microsoft.com/office/drawing/2014/main" id="{8D1F4BAB-448D-74AF-FDF2-BCC5BA193911}"/>
              </a:ext>
            </a:extLst>
          </p:cNvPr>
          <p:cNvSpPr>
            <a:spLocks noGrp="1"/>
          </p:cNvSpPr>
          <p:nvPr>
            <p:ph idx="1"/>
          </p:nvPr>
        </p:nvSpPr>
        <p:spPr>
          <a:xfrm>
            <a:off x="628650" y="538840"/>
            <a:ext cx="7886700" cy="401964"/>
          </a:xfrm>
        </p:spPr>
        <p:txBody>
          <a:bodyPr>
            <a:normAutofit fontScale="92500"/>
          </a:bodyPr>
          <a:lstStyle/>
          <a:p>
            <a:r>
              <a:rPr lang="en-US" dirty="0" err="1"/>
              <a:t>Farraj</a:t>
            </a:r>
            <a:r>
              <a:rPr lang="en-US" dirty="0"/>
              <a:t> and </a:t>
            </a:r>
            <a:r>
              <a:rPr lang="en-US" dirty="0" err="1"/>
              <a:t>Shumays</a:t>
            </a:r>
            <a:r>
              <a:rPr lang="en-US" dirty="0"/>
              <a:t> (</a:t>
            </a:r>
            <a:r>
              <a:rPr lang="en-US" i="1" dirty="0"/>
              <a:t>Inside Arabic Music</a:t>
            </a:r>
            <a:r>
              <a:rPr lang="en-US" dirty="0"/>
              <a:t>) include 14 8-cycle </a:t>
            </a:r>
            <a:r>
              <a:rPr lang="en-US" i="1" dirty="0" err="1"/>
              <a:t>Iqa’at</a:t>
            </a:r>
            <a:r>
              <a:rPr lang="en-US" dirty="0"/>
              <a:t> </a:t>
            </a:r>
          </a:p>
        </p:txBody>
      </p:sp>
      <p:sp>
        <p:nvSpPr>
          <p:cNvPr id="4" name="Date Placeholder 3">
            <a:extLst>
              <a:ext uri="{FF2B5EF4-FFF2-40B4-BE49-F238E27FC236}">
                <a16:creationId xmlns:a16="http://schemas.microsoft.com/office/drawing/2014/main" id="{52BD126A-20FF-ADCE-C126-398A2562AE8E}"/>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892683ED-A10E-C702-C0FA-CE3250F4161A}"/>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0A585F15-8544-4B7D-C813-502CFF18ACCA}"/>
              </a:ext>
            </a:extLst>
          </p:cNvPr>
          <p:cNvSpPr>
            <a:spLocks noGrp="1"/>
          </p:cNvSpPr>
          <p:nvPr>
            <p:ph type="sldNum" sz="quarter" idx="12"/>
          </p:nvPr>
        </p:nvSpPr>
        <p:spPr>
          <a:xfrm>
            <a:off x="7144351" y="4869656"/>
            <a:ext cx="2057400" cy="273844"/>
          </a:xfrm>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55</a:t>
            </a:fld>
            <a:endParaRPr lang="en-US" dirty="0">
              <a:latin typeface="Calisto MT" panose="02040603050505030304" pitchFamily="18" charset="77"/>
            </a:endParaRPr>
          </a:p>
        </p:txBody>
      </p:sp>
      <p:sp>
        <p:nvSpPr>
          <p:cNvPr id="15" name="Rectangle 14">
            <a:extLst>
              <a:ext uri="{FF2B5EF4-FFF2-40B4-BE49-F238E27FC236}">
                <a16:creationId xmlns:a16="http://schemas.microsoft.com/office/drawing/2014/main" id="{939C0E5F-216D-58E6-5B51-9450C92388D9}"/>
              </a:ext>
            </a:extLst>
          </p:cNvPr>
          <p:cNvSpPr/>
          <p:nvPr/>
        </p:nvSpPr>
        <p:spPr>
          <a:xfrm>
            <a:off x="2193434" y="2683603"/>
            <a:ext cx="2210131" cy="24376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5494D-3CB9-1368-AA12-87E2126C26D9}"/>
              </a:ext>
            </a:extLst>
          </p:cNvPr>
          <p:cNvSpPr/>
          <p:nvPr/>
        </p:nvSpPr>
        <p:spPr>
          <a:xfrm>
            <a:off x="4403565" y="892915"/>
            <a:ext cx="4111785" cy="29932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772EDB-8637-AC80-FC74-7F885CFB4A0D}"/>
              </a:ext>
            </a:extLst>
          </p:cNvPr>
          <p:cNvSpPr/>
          <p:nvPr/>
        </p:nvSpPr>
        <p:spPr>
          <a:xfrm>
            <a:off x="424730" y="891235"/>
            <a:ext cx="3984397" cy="18146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E323427-7237-0140-C7B4-B32617E038CF}"/>
              </a:ext>
            </a:extLst>
          </p:cNvPr>
          <p:cNvPicPr>
            <a:picLocks noChangeAspect="1"/>
          </p:cNvPicPr>
          <p:nvPr/>
        </p:nvPicPr>
        <p:blipFill>
          <a:blip r:embed="rId2"/>
          <a:stretch>
            <a:fillRect/>
          </a:stretch>
        </p:blipFill>
        <p:spPr>
          <a:xfrm>
            <a:off x="4422809" y="940804"/>
            <a:ext cx="4092541" cy="2945324"/>
          </a:xfrm>
          <a:prstGeom prst="rect">
            <a:avLst/>
          </a:prstGeom>
        </p:spPr>
      </p:pic>
      <p:pic>
        <p:nvPicPr>
          <p:cNvPr id="8" name="Picture 7">
            <a:extLst>
              <a:ext uri="{FF2B5EF4-FFF2-40B4-BE49-F238E27FC236}">
                <a16:creationId xmlns:a16="http://schemas.microsoft.com/office/drawing/2014/main" id="{FDB323BD-13AA-ECA9-43E5-41A55D4D9FD5}"/>
              </a:ext>
            </a:extLst>
          </p:cNvPr>
          <p:cNvPicPr>
            <a:picLocks noChangeAspect="1"/>
          </p:cNvPicPr>
          <p:nvPr/>
        </p:nvPicPr>
        <p:blipFill>
          <a:blip r:embed="rId3"/>
          <a:stretch>
            <a:fillRect/>
          </a:stretch>
        </p:blipFill>
        <p:spPr>
          <a:xfrm>
            <a:off x="466408" y="940805"/>
            <a:ext cx="3844245" cy="1765062"/>
          </a:xfrm>
          <a:prstGeom prst="rect">
            <a:avLst/>
          </a:prstGeom>
        </p:spPr>
      </p:pic>
      <p:pic>
        <p:nvPicPr>
          <p:cNvPr id="19" name="Picture 18">
            <a:extLst>
              <a:ext uri="{FF2B5EF4-FFF2-40B4-BE49-F238E27FC236}">
                <a16:creationId xmlns:a16="http://schemas.microsoft.com/office/drawing/2014/main" id="{68F2EC1A-DE86-2C79-2160-DA497BEFD20C}"/>
              </a:ext>
            </a:extLst>
          </p:cNvPr>
          <p:cNvPicPr>
            <a:picLocks noChangeAspect="1"/>
          </p:cNvPicPr>
          <p:nvPr/>
        </p:nvPicPr>
        <p:blipFill>
          <a:blip r:embed="rId4"/>
          <a:stretch>
            <a:fillRect/>
          </a:stretch>
        </p:blipFill>
        <p:spPr>
          <a:xfrm>
            <a:off x="2239661" y="2707547"/>
            <a:ext cx="2092426" cy="2389746"/>
          </a:xfrm>
          <a:prstGeom prst="rect">
            <a:avLst/>
          </a:prstGeom>
        </p:spPr>
      </p:pic>
      <p:sp>
        <p:nvSpPr>
          <p:cNvPr id="16" name="TextBox 15">
            <a:extLst>
              <a:ext uri="{FF2B5EF4-FFF2-40B4-BE49-F238E27FC236}">
                <a16:creationId xmlns:a16="http://schemas.microsoft.com/office/drawing/2014/main" id="{F65D5C0E-2862-17EC-6A53-16FDA9DF37FB}"/>
              </a:ext>
            </a:extLst>
          </p:cNvPr>
          <p:cNvSpPr txBox="1"/>
          <p:nvPr/>
        </p:nvSpPr>
        <p:spPr>
          <a:xfrm>
            <a:off x="2277374" y="2671571"/>
            <a:ext cx="417996" cy="461665"/>
          </a:xfrm>
          <a:prstGeom prst="rect">
            <a:avLst/>
          </a:prstGeom>
          <a:noFill/>
        </p:spPr>
        <p:txBody>
          <a:bodyPr wrap="square">
            <a:spAutoFit/>
          </a:bodyPr>
          <a:lstStyle/>
          <a:p>
            <a:r>
              <a:rPr lang="en-US" sz="2400" i="1" dirty="0"/>
              <a:t>f</a:t>
            </a:r>
            <a:r>
              <a:rPr lang="en-US" sz="2400" baseline="-25000" dirty="0"/>
              <a:t>3</a:t>
            </a:r>
            <a:r>
              <a:rPr lang="en-US" sz="2400" dirty="0"/>
              <a:t> </a:t>
            </a:r>
          </a:p>
        </p:txBody>
      </p:sp>
      <p:sp>
        <p:nvSpPr>
          <p:cNvPr id="17" name="TextBox 16">
            <a:extLst>
              <a:ext uri="{FF2B5EF4-FFF2-40B4-BE49-F238E27FC236}">
                <a16:creationId xmlns:a16="http://schemas.microsoft.com/office/drawing/2014/main" id="{8692A053-4292-AF74-445B-3DCAD3FD1590}"/>
              </a:ext>
            </a:extLst>
          </p:cNvPr>
          <p:cNvSpPr txBox="1"/>
          <p:nvPr/>
        </p:nvSpPr>
        <p:spPr>
          <a:xfrm>
            <a:off x="4436619" y="1060399"/>
            <a:ext cx="417996" cy="461665"/>
          </a:xfrm>
          <a:prstGeom prst="rect">
            <a:avLst/>
          </a:prstGeom>
          <a:noFill/>
        </p:spPr>
        <p:txBody>
          <a:bodyPr wrap="square">
            <a:spAutoFit/>
          </a:bodyPr>
          <a:lstStyle/>
          <a:p>
            <a:r>
              <a:rPr lang="en-US" sz="2400" i="1" dirty="0"/>
              <a:t>f</a:t>
            </a:r>
            <a:r>
              <a:rPr lang="en-US" sz="2400" baseline="-25000" dirty="0"/>
              <a:t>2</a:t>
            </a:r>
            <a:r>
              <a:rPr lang="en-US" sz="2400" dirty="0"/>
              <a:t> </a:t>
            </a:r>
          </a:p>
        </p:txBody>
      </p:sp>
      <p:sp>
        <p:nvSpPr>
          <p:cNvPr id="20" name="TextBox 19">
            <a:extLst>
              <a:ext uri="{FF2B5EF4-FFF2-40B4-BE49-F238E27FC236}">
                <a16:creationId xmlns:a16="http://schemas.microsoft.com/office/drawing/2014/main" id="{73FF23CE-6714-5A78-7DE9-3DC268D75144}"/>
              </a:ext>
            </a:extLst>
          </p:cNvPr>
          <p:cNvSpPr txBox="1"/>
          <p:nvPr/>
        </p:nvSpPr>
        <p:spPr>
          <a:xfrm>
            <a:off x="110783" y="2891883"/>
            <a:ext cx="2057400" cy="1754326"/>
          </a:xfrm>
          <a:prstGeom prst="rect">
            <a:avLst/>
          </a:prstGeom>
          <a:noFill/>
        </p:spPr>
        <p:txBody>
          <a:bodyPr wrap="square" rtlCol="0">
            <a:spAutoFit/>
          </a:bodyPr>
          <a:lstStyle/>
          <a:p>
            <a:r>
              <a:rPr lang="en-US" dirty="0"/>
              <a:t>Tresillo quality is prominent overall in Tak and sum, and consistent in phase. Parts are constructive in </a:t>
            </a:r>
            <a:r>
              <a:rPr lang="en-US" i="1" dirty="0"/>
              <a:t>f</a:t>
            </a:r>
            <a:r>
              <a:rPr lang="en-US" baseline="-25000" dirty="0"/>
              <a:t>3</a:t>
            </a:r>
            <a:r>
              <a:rPr lang="en-US" dirty="0"/>
              <a:t>.</a:t>
            </a:r>
          </a:p>
        </p:txBody>
      </p:sp>
      <p:sp>
        <p:nvSpPr>
          <p:cNvPr id="21" name="TextBox 20">
            <a:extLst>
              <a:ext uri="{FF2B5EF4-FFF2-40B4-BE49-F238E27FC236}">
                <a16:creationId xmlns:a16="http://schemas.microsoft.com/office/drawing/2014/main" id="{4949C00D-978F-9122-8383-C2F13AE34B60}"/>
              </a:ext>
            </a:extLst>
          </p:cNvPr>
          <p:cNvSpPr txBox="1"/>
          <p:nvPr/>
        </p:nvSpPr>
        <p:spPr>
          <a:xfrm>
            <a:off x="775884" y="857810"/>
            <a:ext cx="1358064" cy="923330"/>
          </a:xfrm>
          <a:prstGeom prst="rect">
            <a:avLst/>
          </a:prstGeom>
          <a:noFill/>
        </p:spPr>
        <p:txBody>
          <a:bodyPr wrap="none" rtlCol="0">
            <a:spAutoFit/>
          </a:bodyPr>
          <a:lstStyle/>
          <a:p>
            <a:r>
              <a:rPr lang="en-US" dirty="0"/>
              <a:t>Average of </a:t>
            </a:r>
          </a:p>
          <a:p>
            <a:r>
              <a:rPr lang="en-US" dirty="0"/>
              <a:t>normalized </a:t>
            </a:r>
          </a:p>
          <a:p>
            <a:r>
              <a:rPr lang="en-US" dirty="0"/>
              <a:t>spectra</a:t>
            </a:r>
          </a:p>
        </p:txBody>
      </p:sp>
      <p:sp>
        <p:nvSpPr>
          <p:cNvPr id="22" name="TextBox 21">
            <a:extLst>
              <a:ext uri="{FF2B5EF4-FFF2-40B4-BE49-F238E27FC236}">
                <a16:creationId xmlns:a16="http://schemas.microsoft.com/office/drawing/2014/main" id="{0EAE12A8-D509-5E77-4C36-462E13361C62}"/>
              </a:ext>
            </a:extLst>
          </p:cNvPr>
          <p:cNvSpPr txBox="1"/>
          <p:nvPr/>
        </p:nvSpPr>
        <p:spPr>
          <a:xfrm>
            <a:off x="5016857" y="875733"/>
            <a:ext cx="3301481" cy="646331"/>
          </a:xfrm>
          <a:prstGeom prst="rect">
            <a:avLst/>
          </a:prstGeom>
          <a:noFill/>
        </p:spPr>
        <p:txBody>
          <a:bodyPr wrap="none" rtlCol="0">
            <a:spAutoFit/>
          </a:bodyPr>
          <a:lstStyle/>
          <a:p>
            <a:r>
              <a:rPr lang="en-US" dirty="0"/>
              <a:t>Average and standard deviation</a:t>
            </a:r>
          </a:p>
          <a:p>
            <a:r>
              <a:rPr lang="en-US" dirty="0"/>
              <a:t>of individual coefficients</a:t>
            </a:r>
          </a:p>
        </p:txBody>
      </p:sp>
      <p:sp>
        <p:nvSpPr>
          <p:cNvPr id="23" name="TextBox 22">
            <a:extLst>
              <a:ext uri="{FF2B5EF4-FFF2-40B4-BE49-F238E27FC236}">
                <a16:creationId xmlns:a16="http://schemas.microsoft.com/office/drawing/2014/main" id="{CDDDACF9-4049-7DDC-42AE-3BE8F7132BD3}"/>
              </a:ext>
            </a:extLst>
          </p:cNvPr>
          <p:cNvSpPr txBox="1"/>
          <p:nvPr/>
        </p:nvSpPr>
        <p:spPr>
          <a:xfrm>
            <a:off x="4466574" y="4008560"/>
            <a:ext cx="4238811" cy="646331"/>
          </a:xfrm>
          <a:prstGeom prst="rect">
            <a:avLst/>
          </a:prstGeom>
          <a:noFill/>
        </p:spPr>
        <p:txBody>
          <a:bodyPr wrap="square" rtlCol="0">
            <a:spAutoFit/>
          </a:bodyPr>
          <a:lstStyle/>
          <a:p>
            <a:r>
              <a:rPr lang="en-US" dirty="0"/>
              <a:t>Parts are destructive in </a:t>
            </a:r>
            <a:r>
              <a:rPr lang="en-US" i="1" dirty="0"/>
              <a:t>f</a:t>
            </a:r>
            <a:r>
              <a:rPr lang="en-US" baseline="-25000" dirty="0"/>
              <a:t>2</a:t>
            </a:r>
            <a:r>
              <a:rPr lang="en-US" dirty="0"/>
              <a:t>, with on-beat Dum and off-beat Tak. </a:t>
            </a:r>
            <a:endParaRPr lang="en-US" baseline="-25000" dirty="0"/>
          </a:p>
        </p:txBody>
      </p:sp>
    </p:spTree>
    <p:extLst>
      <p:ext uri="{BB962C8B-B14F-4D97-AF65-F5344CB8AC3E}">
        <p14:creationId xmlns:p14="http://schemas.microsoft.com/office/powerpoint/2010/main" val="2033736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593FD-F358-5858-B988-1C33E0A9B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8711B6-0E41-FE46-B606-08A871C52A65}"/>
              </a:ext>
            </a:extLst>
          </p:cNvPr>
          <p:cNvSpPr>
            <a:spLocks noGrp="1"/>
          </p:cNvSpPr>
          <p:nvPr>
            <p:ph type="title"/>
          </p:nvPr>
        </p:nvSpPr>
        <p:spPr/>
        <p:txBody>
          <a:bodyPr/>
          <a:lstStyle/>
          <a:p>
            <a:r>
              <a:rPr lang="en-US" dirty="0"/>
              <a:t>Arabic </a:t>
            </a:r>
            <a:r>
              <a:rPr lang="en-US" dirty="0" err="1"/>
              <a:t>Iqa’at</a:t>
            </a:r>
            <a:r>
              <a:rPr lang="en-US" dirty="0"/>
              <a:t>: 12-cycles</a:t>
            </a:r>
          </a:p>
        </p:txBody>
      </p:sp>
      <p:sp>
        <p:nvSpPr>
          <p:cNvPr id="3" name="Content Placeholder 2">
            <a:extLst>
              <a:ext uri="{FF2B5EF4-FFF2-40B4-BE49-F238E27FC236}">
                <a16:creationId xmlns:a16="http://schemas.microsoft.com/office/drawing/2014/main" id="{AE570ECD-C4EB-F57A-F359-6292B5B68FD8}"/>
              </a:ext>
            </a:extLst>
          </p:cNvPr>
          <p:cNvSpPr>
            <a:spLocks noGrp="1"/>
          </p:cNvSpPr>
          <p:nvPr>
            <p:ph idx="1"/>
          </p:nvPr>
        </p:nvSpPr>
        <p:spPr>
          <a:xfrm>
            <a:off x="628650" y="517319"/>
            <a:ext cx="7886700" cy="615142"/>
          </a:xfrm>
        </p:spPr>
        <p:txBody>
          <a:bodyPr>
            <a:normAutofit fontScale="92500"/>
          </a:bodyPr>
          <a:lstStyle/>
          <a:p>
            <a:r>
              <a:rPr lang="en-US" dirty="0" err="1"/>
              <a:t>Farraj</a:t>
            </a:r>
            <a:r>
              <a:rPr lang="en-US" dirty="0"/>
              <a:t> and </a:t>
            </a:r>
            <a:r>
              <a:rPr lang="en-US" dirty="0" err="1"/>
              <a:t>Shumays</a:t>
            </a:r>
            <a:r>
              <a:rPr lang="en-US" dirty="0"/>
              <a:t> (</a:t>
            </a:r>
            <a:r>
              <a:rPr lang="en-US" i="1" dirty="0"/>
              <a:t>Inside Arabic Music</a:t>
            </a:r>
            <a:r>
              <a:rPr lang="en-US" dirty="0"/>
              <a:t>) include 6 12-cycle </a:t>
            </a:r>
            <a:r>
              <a:rPr lang="en-US" i="1" dirty="0" err="1"/>
              <a:t>Iqa’at</a:t>
            </a:r>
            <a:r>
              <a:rPr lang="en-US" dirty="0"/>
              <a:t> </a:t>
            </a:r>
          </a:p>
          <a:p>
            <a:endParaRPr lang="en-US" dirty="0"/>
          </a:p>
        </p:txBody>
      </p:sp>
      <p:sp>
        <p:nvSpPr>
          <p:cNvPr id="4" name="Date Placeholder 3">
            <a:extLst>
              <a:ext uri="{FF2B5EF4-FFF2-40B4-BE49-F238E27FC236}">
                <a16:creationId xmlns:a16="http://schemas.microsoft.com/office/drawing/2014/main" id="{FE397766-37F0-3118-E496-783A1EE228F6}"/>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BCA6702A-023A-932E-A06D-47E8392A6AC8}"/>
              </a:ext>
            </a:extLst>
          </p:cNvPr>
          <p:cNvSpPr>
            <a:spLocks noGrp="1"/>
          </p:cNvSpPr>
          <p:nvPr>
            <p:ph type="ftr" sz="quarter" idx="11"/>
          </p:nvPr>
        </p:nvSpPr>
        <p:spPr/>
        <p:txBody>
          <a:bodyPr/>
          <a:lstStyle/>
          <a:p>
            <a:r>
              <a:rPr lang="en-US"/>
              <a:t>Rhythm as Signal</a:t>
            </a:r>
            <a:endParaRPr lang="en-US" dirty="0"/>
          </a:p>
        </p:txBody>
      </p:sp>
      <p:sp>
        <p:nvSpPr>
          <p:cNvPr id="9" name="Rectangle 8">
            <a:extLst>
              <a:ext uri="{FF2B5EF4-FFF2-40B4-BE49-F238E27FC236}">
                <a16:creationId xmlns:a16="http://schemas.microsoft.com/office/drawing/2014/main" id="{EAEFB632-F8AC-2AE7-7DD1-C8422EBF0791}"/>
              </a:ext>
            </a:extLst>
          </p:cNvPr>
          <p:cNvSpPr/>
          <p:nvPr/>
        </p:nvSpPr>
        <p:spPr>
          <a:xfrm>
            <a:off x="1036485" y="867285"/>
            <a:ext cx="3333067" cy="18466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520B70-4C0E-9EB1-4F2B-D305387F1856}"/>
              </a:ext>
            </a:extLst>
          </p:cNvPr>
          <p:cNvSpPr/>
          <p:nvPr/>
        </p:nvSpPr>
        <p:spPr>
          <a:xfrm>
            <a:off x="199714" y="2708419"/>
            <a:ext cx="5497107" cy="21667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EFA8FD5-5D15-5F7D-CEDF-2990A07F5D2B}"/>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56</a:t>
            </a:fld>
            <a:endParaRPr lang="en-US" dirty="0">
              <a:latin typeface="Calisto MT" panose="02040603050505030304" pitchFamily="18" charset="77"/>
            </a:endParaRPr>
          </a:p>
        </p:txBody>
      </p:sp>
      <p:pic>
        <p:nvPicPr>
          <p:cNvPr id="8" name="Picture 7">
            <a:extLst>
              <a:ext uri="{FF2B5EF4-FFF2-40B4-BE49-F238E27FC236}">
                <a16:creationId xmlns:a16="http://schemas.microsoft.com/office/drawing/2014/main" id="{F9D7BF95-139F-7CFC-4CD6-C698576F57B2}"/>
              </a:ext>
            </a:extLst>
          </p:cNvPr>
          <p:cNvPicPr>
            <a:picLocks noChangeAspect="1"/>
          </p:cNvPicPr>
          <p:nvPr/>
        </p:nvPicPr>
        <p:blipFill>
          <a:blip r:embed="rId2"/>
          <a:stretch>
            <a:fillRect/>
          </a:stretch>
        </p:blipFill>
        <p:spPr>
          <a:xfrm>
            <a:off x="1101460" y="915619"/>
            <a:ext cx="3203116" cy="1747579"/>
          </a:xfrm>
          <a:prstGeom prst="rect">
            <a:avLst/>
          </a:prstGeom>
        </p:spPr>
      </p:pic>
      <p:pic>
        <p:nvPicPr>
          <p:cNvPr id="11" name="Picture 10">
            <a:extLst>
              <a:ext uri="{FF2B5EF4-FFF2-40B4-BE49-F238E27FC236}">
                <a16:creationId xmlns:a16="http://schemas.microsoft.com/office/drawing/2014/main" id="{73978A13-EAB6-C8AB-CF79-95AD3C08BB98}"/>
              </a:ext>
            </a:extLst>
          </p:cNvPr>
          <p:cNvPicPr>
            <a:picLocks noChangeAspect="1"/>
          </p:cNvPicPr>
          <p:nvPr/>
        </p:nvPicPr>
        <p:blipFill>
          <a:blip r:embed="rId3"/>
          <a:stretch>
            <a:fillRect/>
          </a:stretch>
        </p:blipFill>
        <p:spPr>
          <a:xfrm>
            <a:off x="199715" y="2762731"/>
            <a:ext cx="5433645" cy="2112487"/>
          </a:xfrm>
          <a:prstGeom prst="rect">
            <a:avLst/>
          </a:prstGeom>
        </p:spPr>
      </p:pic>
      <p:sp>
        <p:nvSpPr>
          <p:cNvPr id="13" name="TextBox 12">
            <a:extLst>
              <a:ext uri="{FF2B5EF4-FFF2-40B4-BE49-F238E27FC236}">
                <a16:creationId xmlns:a16="http://schemas.microsoft.com/office/drawing/2014/main" id="{2DCFC346-88EE-1F9F-1820-7D29678FDF5C}"/>
              </a:ext>
            </a:extLst>
          </p:cNvPr>
          <p:cNvSpPr txBox="1"/>
          <p:nvPr/>
        </p:nvSpPr>
        <p:spPr>
          <a:xfrm>
            <a:off x="596008" y="2813917"/>
            <a:ext cx="417996" cy="461665"/>
          </a:xfrm>
          <a:prstGeom prst="rect">
            <a:avLst/>
          </a:prstGeom>
          <a:noFill/>
        </p:spPr>
        <p:txBody>
          <a:bodyPr wrap="square">
            <a:spAutoFit/>
          </a:bodyPr>
          <a:lstStyle/>
          <a:p>
            <a:r>
              <a:rPr lang="en-US" sz="2400" i="1" dirty="0"/>
              <a:t>f</a:t>
            </a:r>
            <a:r>
              <a:rPr lang="en-US" sz="2400" baseline="-25000" dirty="0"/>
              <a:t>4</a:t>
            </a:r>
            <a:r>
              <a:rPr lang="en-US" sz="2400" dirty="0"/>
              <a:t> </a:t>
            </a:r>
          </a:p>
        </p:txBody>
      </p:sp>
      <p:sp>
        <p:nvSpPr>
          <p:cNvPr id="14" name="TextBox 13">
            <a:extLst>
              <a:ext uri="{FF2B5EF4-FFF2-40B4-BE49-F238E27FC236}">
                <a16:creationId xmlns:a16="http://schemas.microsoft.com/office/drawing/2014/main" id="{EC7B9D8E-7B8B-2467-509B-03F037AC8ADB}"/>
              </a:ext>
            </a:extLst>
          </p:cNvPr>
          <p:cNvSpPr txBox="1"/>
          <p:nvPr/>
        </p:nvSpPr>
        <p:spPr>
          <a:xfrm>
            <a:off x="1415780" y="895722"/>
            <a:ext cx="1358064" cy="923330"/>
          </a:xfrm>
          <a:prstGeom prst="rect">
            <a:avLst/>
          </a:prstGeom>
          <a:noFill/>
        </p:spPr>
        <p:txBody>
          <a:bodyPr wrap="none" rtlCol="0">
            <a:spAutoFit/>
          </a:bodyPr>
          <a:lstStyle/>
          <a:p>
            <a:r>
              <a:rPr lang="en-US" dirty="0"/>
              <a:t>Average of </a:t>
            </a:r>
          </a:p>
          <a:p>
            <a:r>
              <a:rPr lang="en-US" dirty="0"/>
              <a:t>normalized </a:t>
            </a:r>
          </a:p>
          <a:p>
            <a:r>
              <a:rPr lang="en-US" dirty="0"/>
              <a:t>spectra</a:t>
            </a:r>
          </a:p>
        </p:txBody>
      </p:sp>
      <p:sp>
        <p:nvSpPr>
          <p:cNvPr id="15" name="TextBox 14">
            <a:extLst>
              <a:ext uri="{FF2B5EF4-FFF2-40B4-BE49-F238E27FC236}">
                <a16:creationId xmlns:a16="http://schemas.microsoft.com/office/drawing/2014/main" id="{5F13514C-2882-AF9C-D582-5831501E8E6D}"/>
              </a:ext>
            </a:extLst>
          </p:cNvPr>
          <p:cNvSpPr txBox="1"/>
          <p:nvPr/>
        </p:nvSpPr>
        <p:spPr>
          <a:xfrm>
            <a:off x="2172015" y="4399101"/>
            <a:ext cx="3301481" cy="369332"/>
          </a:xfrm>
          <a:prstGeom prst="rect">
            <a:avLst/>
          </a:prstGeom>
          <a:noFill/>
        </p:spPr>
        <p:txBody>
          <a:bodyPr wrap="none" rtlCol="0">
            <a:spAutoFit/>
          </a:bodyPr>
          <a:lstStyle/>
          <a:p>
            <a:r>
              <a:rPr lang="en-US" dirty="0"/>
              <a:t>Average and standard deviation</a:t>
            </a:r>
          </a:p>
        </p:txBody>
      </p:sp>
      <p:sp>
        <p:nvSpPr>
          <p:cNvPr id="16" name="TextBox 15">
            <a:extLst>
              <a:ext uri="{FF2B5EF4-FFF2-40B4-BE49-F238E27FC236}">
                <a16:creationId xmlns:a16="http://schemas.microsoft.com/office/drawing/2014/main" id="{8ED86130-74EA-7376-C0F2-F92E08D963C9}"/>
              </a:ext>
            </a:extLst>
          </p:cNvPr>
          <p:cNvSpPr txBox="1"/>
          <p:nvPr/>
        </p:nvSpPr>
        <p:spPr>
          <a:xfrm>
            <a:off x="4572000" y="996176"/>
            <a:ext cx="4257670" cy="1477328"/>
          </a:xfrm>
          <a:prstGeom prst="rect">
            <a:avLst/>
          </a:prstGeom>
          <a:noFill/>
        </p:spPr>
        <p:txBody>
          <a:bodyPr wrap="square" rtlCol="0">
            <a:spAutoFit/>
          </a:bodyPr>
          <a:lstStyle/>
          <a:p>
            <a:r>
              <a:rPr lang="en-US" dirty="0"/>
              <a:t>Dum and Tak both tend to have strong </a:t>
            </a:r>
            <a:r>
              <a:rPr lang="en-US" i="1" dirty="0"/>
              <a:t>f</a:t>
            </a:r>
            <a:r>
              <a:rPr lang="en-US" baseline="-25000" dirty="0"/>
              <a:t>4</a:t>
            </a:r>
            <a:r>
              <a:rPr lang="en-US" dirty="0"/>
              <a:t>, with opposed phases (destructive).</a:t>
            </a:r>
          </a:p>
          <a:p>
            <a:r>
              <a:rPr lang="en-US" dirty="0"/>
              <a:t>The sums tend to have dominant </a:t>
            </a:r>
            <a:r>
              <a:rPr lang="en-US" i="1" dirty="0"/>
              <a:t>f</a:t>
            </a:r>
            <a:r>
              <a:rPr lang="en-US" baseline="-25000" dirty="0"/>
              <a:t>6</a:t>
            </a:r>
            <a:r>
              <a:rPr lang="en-US" dirty="0"/>
              <a:t> through constructive addition in the parts. </a:t>
            </a:r>
          </a:p>
        </p:txBody>
      </p:sp>
    </p:spTree>
    <p:extLst>
      <p:ext uri="{BB962C8B-B14F-4D97-AF65-F5344CB8AC3E}">
        <p14:creationId xmlns:p14="http://schemas.microsoft.com/office/powerpoint/2010/main" val="3088542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56887-F930-DD34-D98E-4747B8EE6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2BA14-2E06-4419-5D31-951707ABF1E7}"/>
              </a:ext>
            </a:extLst>
          </p:cNvPr>
          <p:cNvSpPr>
            <a:spLocks noGrp="1"/>
          </p:cNvSpPr>
          <p:nvPr>
            <p:ph type="title"/>
          </p:nvPr>
        </p:nvSpPr>
        <p:spPr/>
        <p:txBody>
          <a:bodyPr/>
          <a:lstStyle/>
          <a:p>
            <a:r>
              <a:rPr lang="en-US" dirty="0"/>
              <a:t>Arabic </a:t>
            </a:r>
            <a:r>
              <a:rPr lang="en-US" dirty="0" err="1"/>
              <a:t>Iqa’at</a:t>
            </a:r>
            <a:r>
              <a:rPr lang="en-US" dirty="0"/>
              <a:t>: 16-cycles</a:t>
            </a:r>
          </a:p>
        </p:txBody>
      </p:sp>
      <p:sp>
        <p:nvSpPr>
          <p:cNvPr id="3" name="Content Placeholder 2">
            <a:extLst>
              <a:ext uri="{FF2B5EF4-FFF2-40B4-BE49-F238E27FC236}">
                <a16:creationId xmlns:a16="http://schemas.microsoft.com/office/drawing/2014/main" id="{42AC3517-0900-6BA2-FA36-FF361691D768}"/>
              </a:ext>
            </a:extLst>
          </p:cNvPr>
          <p:cNvSpPr>
            <a:spLocks noGrp="1"/>
          </p:cNvSpPr>
          <p:nvPr>
            <p:ph idx="1"/>
          </p:nvPr>
        </p:nvSpPr>
        <p:spPr>
          <a:xfrm>
            <a:off x="628650" y="530612"/>
            <a:ext cx="7886700" cy="615142"/>
          </a:xfrm>
        </p:spPr>
        <p:txBody>
          <a:bodyPr>
            <a:normAutofit fontScale="92500"/>
          </a:bodyPr>
          <a:lstStyle/>
          <a:p>
            <a:r>
              <a:rPr lang="en-US" dirty="0" err="1"/>
              <a:t>Farraj</a:t>
            </a:r>
            <a:r>
              <a:rPr lang="en-US" dirty="0"/>
              <a:t> and </a:t>
            </a:r>
            <a:r>
              <a:rPr lang="en-US" dirty="0" err="1"/>
              <a:t>Shumays</a:t>
            </a:r>
            <a:r>
              <a:rPr lang="en-US" dirty="0"/>
              <a:t> (</a:t>
            </a:r>
            <a:r>
              <a:rPr lang="en-US" i="1" dirty="0"/>
              <a:t>Inside Arabic Music</a:t>
            </a:r>
            <a:r>
              <a:rPr lang="en-US" dirty="0"/>
              <a:t>) include 7 16-cycle </a:t>
            </a:r>
            <a:r>
              <a:rPr lang="en-US" i="1" dirty="0" err="1"/>
              <a:t>Iqa’at</a:t>
            </a:r>
            <a:r>
              <a:rPr lang="en-US" dirty="0"/>
              <a:t> </a:t>
            </a:r>
          </a:p>
          <a:p>
            <a:endParaRPr lang="en-US" dirty="0"/>
          </a:p>
        </p:txBody>
      </p:sp>
      <p:sp>
        <p:nvSpPr>
          <p:cNvPr id="4" name="Date Placeholder 3">
            <a:extLst>
              <a:ext uri="{FF2B5EF4-FFF2-40B4-BE49-F238E27FC236}">
                <a16:creationId xmlns:a16="http://schemas.microsoft.com/office/drawing/2014/main" id="{AA77685E-7C3C-0FAB-C539-49FB76C1588E}"/>
              </a:ext>
            </a:extLst>
          </p:cNvPr>
          <p:cNvSpPr>
            <a:spLocks noGrp="1"/>
          </p:cNvSpPr>
          <p:nvPr>
            <p:ph type="dt" sz="half" idx="10"/>
          </p:nvPr>
        </p:nvSpPr>
        <p:spPr>
          <a:xfrm>
            <a:off x="-315573" y="4859751"/>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D69BF896-C9BC-70C9-9570-C6083521D84E}"/>
              </a:ext>
            </a:extLst>
          </p:cNvPr>
          <p:cNvSpPr>
            <a:spLocks noGrp="1"/>
          </p:cNvSpPr>
          <p:nvPr>
            <p:ph type="ftr" sz="quarter" idx="11"/>
          </p:nvPr>
        </p:nvSpPr>
        <p:spPr>
          <a:xfrm>
            <a:off x="2286433" y="4859751"/>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84C8946B-D321-DDB1-8030-588DFBD17752}"/>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57</a:t>
            </a:fld>
            <a:endParaRPr lang="en-US" dirty="0">
              <a:latin typeface="Calisto MT" panose="02040603050505030304" pitchFamily="18" charset="77"/>
            </a:endParaRPr>
          </a:p>
        </p:txBody>
      </p:sp>
      <p:sp>
        <p:nvSpPr>
          <p:cNvPr id="16" name="Rectangle 15">
            <a:extLst>
              <a:ext uri="{FF2B5EF4-FFF2-40B4-BE49-F238E27FC236}">
                <a16:creationId xmlns:a16="http://schemas.microsoft.com/office/drawing/2014/main" id="{3E4CCC3A-0942-CED8-D25D-F500B5BC25A0}"/>
              </a:ext>
            </a:extLst>
          </p:cNvPr>
          <p:cNvSpPr/>
          <p:nvPr/>
        </p:nvSpPr>
        <p:spPr>
          <a:xfrm>
            <a:off x="192653" y="2719883"/>
            <a:ext cx="4135902" cy="21243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AF40D5-C959-6E9F-AA0D-B164F39A6D63}"/>
              </a:ext>
            </a:extLst>
          </p:cNvPr>
          <p:cNvSpPr/>
          <p:nvPr/>
        </p:nvSpPr>
        <p:spPr>
          <a:xfrm>
            <a:off x="4335036" y="2867704"/>
            <a:ext cx="2170659" cy="22411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17249-5C58-9BB9-65BF-6DF55B992310}"/>
              </a:ext>
            </a:extLst>
          </p:cNvPr>
          <p:cNvSpPr/>
          <p:nvPr/>
        </p:nvSpPr>
        <p:spPr>
          <a:xfrm>
            <a:off x="-97920" y="866218"/>
            <a:ext cx="4429566" cy="18414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0E5E612-1230-B731-4D4F-21150C928182}"/>
              </a:ext>
            </a:extLst>
          </p:cNvPr>
          <p:cNvSpPr/>
          <p:nvPr/>
        </p:nvSpPr>
        <p:spPr>
          <a:xfrm>
            <a:off x="4335036" y="866218"/>
            <a:ext cx="3200691" cy="21006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5A16C8-6E17-709B-0AA1-9A1C6B02A46A}"/>
              </a:ext>
            </a:extLst>
          </p:cNvPr>
          <p:cNvPicPr>
            <a:picLocks noChangeAspect="1"/>
          </p:cNvPicPr>
          <p:nvPr/>
        </p:nvPicPr>
        <p:blipFill>
          <a:blip r:embed="rId2"/>
          <a:stretch>
            <a:fillRect/>
          </a:stretch>
        </p:blipFill>
        <p:spPr>
          <a:xfrm>
            <a:off x="-33185" y="890962"/>
            <a:ext cx="4272433" cy="1805012"/>
          </a:xfrm>
          <a:prstGeom prst="rect">
            <a:avLst/>
          </a:prstGeom>
        </p:spPr>
      </p:pic>
      <p:pic>
        <p:nvPicPr>
          <p:cNvPr id="11" name="Picture 10">
            <a:extLst>
              <a:ext uri="{FF2B5EF4-FFF2-40B4-BE49-F238E27FC236}">
                <a16:creationId xmlns:a16="http://schemas.microsoft.com/office/drawing/2014/main" id="{6EF91366-F5CE-A2D6-9A7D-4D956CB95E41}"/>
              </a:ext>
            </a:extLst>
          </p:cNvPr>
          <p:cNvPicPr>
            <a:picLocks noChangeAspect="1"/>
          </p:cNvPicPr>
          <p:nvPr/>
        </p:nvPicPr>
        <p:blipFill>
          <a:blip r:embed="rId3"/>
          <a:stretch>
            <a:fillRect/>
          </a:stretch>
        </p:blipFill>
        <p:spPr>
          <a:xfrm>
            <a:off x="253998" y="2689854"/>
            <a:ext cx="4044462" cy="2100667"/>
          </a:xfrm>
          <a:prstGeom prst="rect">
            <a:avLst/>
          </a:prstGeom>
        </p:spPr>
      </p:pic>
      <p:pic>
        <p:nvPicPr>
          <p:cNvPr id="13" name="Picture 12">
            <a:extLst>
              <a:ext uri="{FF2B5EF4-FFF2-40B4-BE49-F238E27FC236}">
                <a16:creationId xmlns:a16="http://schemas.microsoft.com/office/drawing/2014/main" id="{A1AE2FDE-C50D-86E9-A0FB-2BBF971890E4}"/>
              </a:ext>
            </a:extLst>
          </p:cNvPr>
          <p:cNvPicPr>
            <a:picLocks noChangeAspect="1"/>
          </p:cNvPicPr>
          <p:nvPr/>
        </p:nvPicPr>
        <p:blipFill>
          <a:blip r:embed="rId4"/>
          <a:stretch>
            <a:fillRect/>
          </a:stretch>
        </p:blipFill>
        <p:spPr>
          <a:xfrm>
            <a:off x="4396381" y="910737"/>
            <a:ext cx="3074610" cy="1982637"/>
          </a:xfrm>
          <a:prstGeom prst="rect">
            <a:avLst/>
          </a:prstGeom>
        </p:spPr>
      </p:pic>
      <p:pic>
        <p:nvPicPr>
          <p:cNvPr id="15" name="Picture 14">
            <a:extLst>
              <a:ext uri="{FF2B5EF4-FFF2-40B4-BE49-F238E27FC236}">
                <a16:creationId xmlns:a16="http://schemas.microsoft.com/office/drawing/2014/main" id="{ED2FD134-90D2-3410-5818-47854C4CA792}"/>
              </a:ext>
            </a:extLst>
          </p:cNvPr>
          <p:cNvPicPr>
            <a:picLocks noChangeAspect="1"/>
          </p:cNvPicPr>
          <p:nvPr/>
        </p:nvPicPr>
        <p:blipFill>
          <a:blip r:embed="rId5"/>
          <a:stretch>
            <a:fillRect/>
          </a:stretch>
        </p:blipFill>
        <p:spPr>
          <a:xfrm>
            <a:off x="4423228" y="3011404"/>
            <a:ext cx="2057400" cy="2216413"/>
          </a:xfrm>
          <a:prstGeom prst="rect">
            <a:avLst/>
          </a:prstGeom>
        </p:spPr>
      </p:pic>
      <p:sp>
        <p:nvSpPr>
          <p:cNvPr id="19" name="TextBox 18">
            <a:extLst>
              <a:ext uri="{FF2B5EF4-FFF2-40B4-BE49-F238E27FC236}">
                <a16:creationId xmlns:a16="http://schemas.microsoft.com/office/drawing/2014/main" id="{E35D2BEB-84E9-D311-84AE-3369A6C97DF9}"/>
              </a:ext>
            </a:extLst>
          </p:cNvPr>
          <p:cNvSpPr txBox="1"/>
          <p:nvPr/>
        </p:nvSpPr>
        <p:spPr>
          <a:xfrm>
            <a:off x="349339" y="2757307"/>
            <a:ext cx="417996" cy="461665"/>
          </a:xfrm>
          <a:prstGeom prst="rect">
            <a:avLst/>
          </a:prstGeom>
          <a:noFill/>
        </p:spPr>
        <p:txBody>
          <a:bodyPr wrap="square">
            <a:spAutoFit/>
          </a:bodyPr>
          <a:lstStyle/>
          <a:p>
            <a:r>
              <a:rPr lang="en-US" sz="2400" i="1" dirty="0"/>
              <a:t>f</a:t>
            </a:r>
            <a:r>
              <a:rPr lang="en-US" sz="2400" baseline="-25000" dirty="0"/>
              <a:t>2</a:t>
            </a:r>
            <a:r>
              <a:rPr lang="en-US" sz="2400" dirty="0"/>
              <a:t> </a:t>
            </a:r>
          </a:p>
        </p:txBody>
      </p:sp>
      <p:sp>
        <p:nvSpPr>
          <p:cNvPr id="20" name="TextBox 19">
            <a:extLst>
              <a:ext uri="{FF2B5EF4-FFF2-40B4-BE49-F238E27FC236}">
                <a16:creationId xmlns:a16="http://schemas.microsoft.com/office/drawing/2014/main" id="{512D0993-3EA8-DEB2-6D32-82F2F504DC86}"/>
              </a:ext>
            </a:extLst>
          </p:cNvPr>
          <p:cNvSpPr txBox="1"/>
          <p:nvPr/>
        </p:nvSpPr>
        <p:spPr>
          <a:xfrm>
            <a:off x="4423228" y="885611"/>
            <a:ext cx="417996" cy="461665"/>
          </a:xfrm>
          <a:prstGeom prst="rect">
            <a:avLst/>
          </a:prstGeom>
          <a:noFill/>
        </p:spPr>
        <p:txBody>
          <a:bodyPr wrap="square">
            <a:spAutoFit/>
          </a:bodyPr>
          <a:lstStyle/>
          <a:p>
            <a:r>
              <a:rPr lang="en-US" sz="2400" i="1" dirty="0"/>
              <a:t>f</a:t>
            </a:r>
            <a:r>
              <a:rPr lang="en-US" sz="2400" baseline="-25000" dirty="0"/>
              <a:t>4</a:t>
            </a:r>
            <a:r>
              <a:rPr lang="en-US" sz="2400" dirty="0"/>
              <a:t> </a:t>
            </a:r>
          </a:p>
        </p:txBody>
      </p:sp>
      <p:sp>
        <p:nvSpPr>
          <p:cNvPr id="21" name="TextBox 20">
            <a:extLst>
              <a:ext uri="{FF2B5EF4-FFF2-40B4-BE49-F238E27FC236}">
                <a16:creationId xmlns:a16="http://schemas.microsoft.com/office/drawing/2014/main" id="{BC6784E3-4E8A-FB7C-2DD0-252CF3138130}"/>
              </a:ext>
            </a:extLst>
          </p:cNvPr>
          <p:cNvSpPr txBox="1"/>
          <p:nvPr/>
        </p:nvSpPr>
        <p:spPr>
          <a:xfrm>
            <a:off x="4423228" y="2955345"/>
            <a:ext cx="417996" cy="461665"/>
          </a:xfrm>
          <a:prstGeom prst="rect">
            <a:avLst/>
          </a:prstGeom>
          <a:noFill/>
        </p:spPr>
        <p:txBody>
          <a:bodyPr wrap="square">
            <a:spAutoFit/>
          </a:bodyPr>
          <a:lstStyle/>
          <a:p>
            <a:r>
              <a:rPr lang="en-US" sz="2400" i="1" dirty="0"/>
              <a:t>f</a:t>
            </a:r>
            <a:r>
              <a:rPr lang="en-US" sz="2400" baseline="-25000" dirty="0"/>
              <a:t>5</a:t>
            </a:r>
            <a:r>
              <a:rPr lang="en-US" sz="2400" dirty="0"/>
              <a:t> </a:t>
            </a:r>
          </a:p>
        </p:txBody>
      </p:sp>
      <p:sp>
        <p:nvSpPr>
          <p:cNvPr id="22" name="TextBox 21">
            <a:extLst>
              <a:ext uri="{FF2B5EF4-FFF2-40B4-BE49-F238E27FC236}">
                <a16:creationId xmlns:a16="http://schemas.microsoft.com/office/drawing/2014/main" id="{34FDBE84-9F3B-271B-7125-6EADB267B210}"/>
              </a:ext>
            </a:extLst>
          </p:cNvPr>
          <p:cNvSpPr txBox="1"/>
          <p:nvPr/>
        </p:nvSpPr>
        <p:spPr>
          <a:xfrm>
            <a:off x="6690732" y="3126908"/>
            <a:ext cx="2471297" cy="1477328"/>
          </a:xfrm>
          <a:prstGeom prst="rect">
            <a:avLst/>
          </a:prstGeom>
          <a:noFill/>
        </p:spPr>
        <p:txBody>
          <a:bodyPr wrap="square" rtlCol="0">
            <a:spAutoFit/>
          </a:bodyPr>
          <a:lstStyle/>
          <a:p>
            <a:r>
              <a:rPr lang="en-US" i="1" dirty="0"/>
              <a:t>f</a:t>
            </a:r>
            <a:r>
              <a:rPr lang="en-US" baseline="-25000" dirty="0"/>
              <a:t>5</a:t>
            </a:r>
            <a:r>
              <a:rPr lang="en-US" dirty="0"/>
              <a:t> of 16-cycles behaves like </a:t>
            </a:r>
            <a:r>
              <a:rPr lang="en-US" i="1" dirty="0"/>
              <a:t>f</a:t>
            </a:r>
            <a:r>
              <a:rPr lang="en-US" baseline="-25000" dirty="0"/>
              <a:t>3</a:t>
            </a:r>
            <a:r>
              <a:rPr lang="en-US" dirty="0"/>
              <a:t> in 8-cycles. The destructive interference in </a:t>
            </a:r>
            <a:r>
              <a:rPr lang="en-US" i="1" dirty="0"/>
              <a:t>f</a:t>
            </a:r>
            <a:r>
              <a:rPr lang="en-US" baseline="-25000" dirty="0"/>
              <a:t>2</a:t>
            </a:r>
            <a:r>
              <a:rPr lang="en-US" dirty="0"/>
              <a:t> is also similar.</a:t>
            </a:r>
          </a:p>
        </p:txBody>
      </p:sp>
    </p:spTree>
    <p:extLst>
      <p:ext uri="{BB962C8B-B14F-4D97-AF65-F5344CB8AC3E}">
        <p14:creationId xmlns:p14="http://schemas.microsoft.com/office/powerpoint/2010/main" val="2965161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8B37-8A96-0FB7-2942-96A0328BB17A}"/>
              </a:ext>
            </a:extLst>
          </p:cNvPr>
          <p:cNvSpPr>
            <a:spLocks noGrp="1"/>
          </p:cNvSpPr>
          <p:nvPr>
            <p:ph type="title"/>
          </p:nvPr>
        </p:nvSpPr>
        <p:spPr/>
        <p:txBody>
          <a:bodyPr/>
          <a:lstStyle/>
          <a:p>
            <a:r>
              <a:rPr lang="en-US" dirty="0"/>
              <a:t>Arabic </a:t>
            </a:r>
            <a:r>
              <a:rPr lang="en-US" dirty="0" err="1"/>
              <a:t>Iqa’at</a:t>
            </a:r>
            <a:endParaRPr lang="en-US" dirty="0"/>
          </a:p>
        </p:txBody>
      </p:sp>
      <p:pic>
        <p:nvPicPr>
          <p:cNvPr id="16" name="Content Placeholder 15">
            <a:extLst>
              <a:ext uri="{FF2B5EF4-FFF2-40B4-BE49-F238E27FC236}">
                <a16:creationId xmlns:a16="http://schemas.microsoft.com/office/drawing/2014/main" id="{52B52E65-A4ED-43D3-6F39-F007E4138682}"/>
              </a:ext>
            </a:extLst>
          </p:cNvPr>
          <p:cNvPicPr>
            <a:picLocks noGrp="1" noChangeAspect="1"/>
          </p:cNvPicPr>
          <p:nvPr>
            <p:ph idx="1"/>
          </p:nvPr>
        </p:nvPicPr>
        <p:blipFill rotWithShape="1">
          <a:blip r:embed="rId2"/>
          <a:srcRect t="11815"/>
          <a:stretch/>
        </p:blipFill>
        <p:spPr>
          <a:xfrm>
            <a:off x="4255096" y="592467"/>
            <a:ext cx="4475139" cy="4098394"/>
          </a:xfrm>
        </p:spPr>
      </p:pic>
      <p:sp>
        <p:nvSpPr>
          <p:cNvPr id="4" name="Date Placeholder 3">
            <a:extLst>
              <a:ext uri="{FF2B5EF4-FFF2-40B4-BE49-F238E27FC236}">
                <a16:creationId xmlns:a16="http://schemas.microsoft.com/office/drawing/2014/main" id="{9CA3544E-C82E-B968-87B9-178E59AB4700}"/>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E15E75A2-A1B1-F8E5-CCDA-B7AE2B482EE2}"/>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ADEC9575-DCBF-4591-034C-F00A8C644550}"/>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58</a:t>
            </a:fld>
            <a:endParaRPr lang="en-US" dirty="0">
              <a:latin typeface="Calisto MT" panose="02040603050505030304" pitchFamily="18" charset="77"/>
            </a:endParaRPr>
          </a:p>
        </p:txBody>
      </p:sp>
      <p:sp>
        <p:nvSpPr>
          <p:cNvPr id="12" name="TextBox 11">
            <a:extLst>
              <a:ext uri="{FF2B5EF4-FFF2-40B4-BE49-F238E27FC236}">
                <a16:creationId xmlns:a16="http://schemas.microsoft.com/office/drawing/2014/main" id="{CF738F57-4931-EF58-04A0-B251BDB99856}"/>
              </a:ext>
            </a:extLst>
          </p:cNvPr>
          <p:cNvSpPr txBox="1"/>
          <p:nvPr/>
        </p:nvSpPr>
        <p:spPr>
          <a:xfrm rot="16200000">
            <a:off x="3491426" y="2479571"/>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sp>
        <p:nvSpPr>
          <p:cNvPr id="9" name="TextBox 8">
            <a:extLst>
              <a:ext uri="{FF2B5EF4-FFF2-40B4-BE49-F238E27FC236}">
                <a16:creationId xmlns:a16="http://schemas.microsoft.com/office/drawing/2014/main" id="{838AE3CE-C137-4FAB-4E05-4594C0BB6A6E}"/>
              </a:ext>
            </a:extLst>
          </p:cNvPr>
          <p:cNvSpPr txBox="1"/>
          <p:nvPr/>
        </p:nvSpPr>
        <p:spPr>
          <a:xfrm>
            <a:off x="4977396" y="1019327"/>
            <a:ext cx="3313664" cy="646331"/>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Averaged spectra</a:t>
            </a:r>
          </a:p>
          <a:p>
            <a:pPr algn="ctr"/>
            <a:r>
              <a:rPr lang="en-US" sz="1800" dirty="0">
                <a:latin typeface="Calisto MT" panose="02040603050505030304" pitchFamily="18" charset="77"/>
                <a:cs typeface="Calibri" panose="020F0502020204030204" pitchFamily="34" charset="0"/>
              </a:rPr>
              <a:t>(unadjusted frequency numbers)</a:t>
            </a:r>
          </a:p>
        </p:txBody>
      </p:sp>
      <p:sp>
        <p:nvSpPr>
          <p:cNvPr id="17" name="TextBox 16">
            <a:extLst>
              <a:ext uri="{FF2B5EF4-FFF2-40B4-BE49-F238E27FC236}">
                <a16:creationId xmlns:a16="http://schemas.microsoft.com/office/drawing/2014/main" id="{4119CCAF-84DA-A05F-4567-E66ECBCAE752}"/>
              </a:ext>
            </a:extLst>
          </p:cNvPr>
          <p:cNvSpPr txBox="1"/>
          <p:nvPr/>
        </p:nvSpPr>
        <p:spPr>
          <a:xfrm>
            <a:off x="231084" y="497873"/>
            <a:ext cx="3804721" cy="2931572"/>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Analysis across 37 </a:t>
            </a:r>
            <a:r>
              <a:rPr lang="en-US" sz="1800" dirty="0" err="1">
                <a:latin typeface="Calisto MT" panose="02040603050505030304" pitchFamily="18" charset="77"/>
                <a:cs typeface="Calibri" panose="020F0502020204030204" pitchFamily="34" charset="0"/>
              </a:rPr>
              <a:t>iqa’at</a:t>
            </a:r>
            <a:r>
              <a:rPr lang="en-US" sz="1800" dirty="0">
                <a:latin typeface="Calisto MT" panose="02040603050505030304" pitchFamily="18" charset="77"/>
                <a:cs typeface="Calibri" panose="020F0502020204030204" pitchFamily="34" charset="0"/>
              </a:rPr>
              <a:t> included by </a:t>
            </a:r>
            <a:r>
              <a:rPr lang="en-US" sz="1800" dirty="0" err="1">
                <a:latin typeface="Calisto MT" panose="02040603050505030304" pitchFamily="18" charset="77"/>
                <a:cs typeface="Calibri" panose="020F0502020204030204" pitchFamily="34" charset="0"/>
              </a:rPr>
              <a:t>Farraj</a:t>
            </a:r>
            <a:r>
              <a:rPr lang="en-US" sz="1800" dirty="0">
                <a:latin typeface="Calisto MT" panose="02040603050505030304" pitchFamily="18" charset="77"/>
                <a:cs typeface="Calibri" panose="020F0502020204030204" pitchFamily="34" charset="0"/>
              </a:rPr>
              <a:t> and </a:t>
            </a:r>
            <a:r>
              <a:rPr lang="en-US" sz="1800" dirty="0" err="1">
                <a:latin typeface="Calisto MT" panose="02040603050505030304" pitchFamily="18" charset="77"/>
                <a:cs typeface="Calibri" panose="020F0502020204030204" pitchFamily="34" charset="0"/>
              </a:rPr>
              <a:t>Shumays</a:t>
            </a:r>
            <a:r>
              <a:rPr lang="en-US" sz="1800" dirty="0">
                <a:latin typeface="Calisto MT" panose="02040603050505030304" pitchFamily="18" charset="77"/>
                <a:cs typeface="Calibri" panose="020F0502020204030204" pitchFamily="34" charset="0"/>
              </a:rPr>
              <a:t> (</a:t>
            </a:r>
            <a:r>
              <a:rPr lang="en-US" sz="1800" i="1" dirty="0">
                <a:latin typeface="Calisto MT" panose="02040603050505030304" pitchFamily="18" charset="77"/>
                <a:cs typeface="Calibri" panose="020F0502020204030204" pitchFamily="34" charset="0"/>
              </a:rPr>
              <a:t>Inside Arabic Music</a:t>
            </a:r>
            <a:r>
              <a:rPr lang="en-US" sz="1800" dirty="0">
                <a:latin typeface="Calisto MT" panose="02040603050505030304" pitchFamily="18" charset="77"/>
                <a:cs typeface="Calibri" panose="020F0502020204030204" pitchFamily="34" charset="0"/>
              </a:rPr>
              <a:t>) of different cycle lengths. </a:t>
            </a:r>
          </a:p>
          <a:p>
            <a:pPr>
              <a:spcAft>
                <a:spcPts val="900"/>
              </a:spcAft>
            </a:pPr>
            <a:r>
              <a:rPr lang="en-US" sz="1800" dirty="0">
                <a:latin typeface="Calisto MT" panose="02040603050505030304" pitchFamily="18" charset="77"/>
                <a:cs typeface="Calibri" panose="020F0502020204030204" pitchFamily="34" charset="0"/>
              </a:rPr>
              <a:t>Here I average frequencies as divisions of the cycle. </a:t>
            </a:r>
          </a:p>
          <a:p>
            <a:pPr>
              <a:spcAft>
                <a:spcPts val="900"/>
              </a:spcAft>
            </a:pPr>
            <a:r>
              <a:rPr lang="en-US" sz="1800" dirty="0">
                <a:latin typeface="Calisto MT" panose="02040603050505030304" pitchFamily="18" charset="77"/>
                <a:cs typeface="Calibri" panose="020F0502020204030204" pitchFamily="34" charset="0"/>
              </a:rPr>
              <a:t>The even-numbered frequencies clearly favor Dum while 3 and 5 favor Tak</a:t>
            </a:r>
            <a:r>
              <a:rPr lang="en-US" dirty="0">
                <a:latin typeface="Calisto MT" panose="02040603050505030304" pitchFamily="18" charset="77"/>
                <a:cs typeface="Calibri" panose="020F0502020204030204" pitchFamily="34" charset="0"/>
              </a:rPr>
              <a:t>. </a:t>
            </a:r>
          </a:p>
          <a:p>
            <a:pPr>
              <a:spcAft>
                <a:spcPts val="900"/>
              </a:spcAft>
            </a:pPr>
            <a:r>
              <a:rPr lang="en-US" dirty="0">
                <a:latin typeface="Calisto MT" panose="02040603050505030304" pitchFamily="18" charset="77"/>
                <a:cs typeface="Calibri" panose="020F0502020204030204" pitchFamily="34" charset="0"/>
              </a:rPr>
              <a:t>Destructive interference at </a:t>
            </a:r>
            <a:r>
              <a:rPr lang="en-US" i="1" dirty="0">
                <a:latin typeface="Calisto MT" panose="02040603050505030304" pitchFamily="18" charset="77"/>
                <a:cs typeface="Calibri" panose="020F0502020204030204" pitchFamily="34" charset="0"/>
              </a:rPr>
              <a:t>f</a:t>
            </a:r>
            <a:r>
              <a:rPr lang="en-US" baseline="-25000" dirty="0">
                <a:latin typeface="Calisto MT" panose="02040603050505030304" pitchFamily="18" charset="77"/>
                <a:cs typeface="Calibri" panose="020F0502020204030204" pitchFamily="34" charset="0"/>
              </a:rPr>
              <a:t>2</a:t>
            </a:r>
            <a:r>
              <a:rPr lang="en-US" dirty="0">
                <a:latin typeface="Calisto MT" panose="02040603050505030304" pitchFamily="18" charset="77"/>
                <a:cs typeface="Calibri" panose="020F0502020204030204" pitchFamily="34" charset="0"/>
              </a:rPr>
              <a:t>, </a:t>
            </a:r>
            <a:r>
              <a:rPr lang="en-US" i="1" dirty="0">
                <a:latin typeface="Calisto MT" panose="02040603050505030304" pitchFamily="18" charset="77"/>
                <a:cs typeface="Calibri" panose="020F0502020204030204" pitchFamily="34" charset="0"/>
              </a:rPr>
              <a:t>f</a:t>
            </a:r>
            <a:r>
              <a:rPr lang="en-US" baseline="-25000" dirty="0">
                <a:latin typeface="Calisto MT" panose="02040603050505030304" pitchFamily="18" charset="77"/>
                <a:cs typeface="Calibri" panose="020F0502020204030204" pitchFamily="34" charset="0"/>
              </a:rPr>
              <a:t>8</a:t>
            </a:r>
            <a:r>
              <a:rPr lang="en-US" dirty="0">
                <a:latin typeface="Calisto MT" panose="02040603050505030304" pitchFamily="18" charset="77"/>
                <a:cs typeface="Calibri" panose="020F0502020204030204" pitchFamily="34" charset="0"/>
              </a:rPr>
              <a:t>.</a:t>
            </a:r>
            <a:endParaRPr lang="en-US" sz="1800" dirty="0">
              <a:latin typeface="Calisto MT" panose="02040603050505030304" pitchFamily="18" charset="77"/>
              <a:cs typeface="Calibri" panose="020F0502020204030204" pitchFamily="34" charset="0"/>
            </a:endParaRPr>
          </a:p>
        </p:txBody>
      </p:sp>
    </p:spTree>
    <p:extLst>
      <p:ext uri="{BB962C8B-B14F-4D97-AF65-F5344CB8AC3E}">
        <p14:creationId xmlns:p14="http://schemas.microsoft.com/office/powerpoint/2010/main" val="2557228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coefficients space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59</a:t>
            </a:fld>
            <a:endParaRPr lang="en-US" dirty="0">
              <a:latin typeface="Calisto MT" panose="02040603050505030304" pitchFamily="18" charset="77"/>
            </a:endParaRPr>
          </a:p>
        </p:txBody>
      </p:sp>
      <p:pic>
        <p:nvPicPr>
          <p:cNvPr id="14" name="Picture 13">
            <a:extLst>
              <a:ext uri="{FF2B5EF4-FFF2-40B4-BE49-F238E27FC236}">
                <a16:creationId xmlns:a16="http://schemas.microsoft.com/office/drawing/2014/main" id="{10390E2F-1E8E-BAF8-9798-C5CD041CA3D8}"/>
              </a:ext>
            </a:extLst>
          </p:cNvPr>
          <p:cNvPicPr>
            <a:picLocks noChangeAspect="1"/>
          </p:cNvPicPr>
          <p:nvPr/>
        </p:nvPicPr>
        <p:blipFill>
          <a:blip r:embed="rId2"/>
          <a:stretch>
            <a:fillRect/>
          </a:stretch>
        </p:blipFill>
        <p:spPr>
          <a:xfrm>
            <a:off x="53723" y="808404"/>
            <a:ext cx="5829300" cy="2904064"/>
          </a:xfrm>
          <a:prstGeom prst="rect">
            <a:avLst/>
          </a:prstGeom>
        </p:spPr>
      </p:pic>
      <p:sp>
        <p:nvSpPr>
          <p:cNvPr id="15" name="TextBox 14">
            <a:extLst>
              <a:ext uri="{FF2B5EF4-FFF2-40B4-BE49-F238E27FC236}">
                <a16:creationId xmlns:a16="http://schemas.microsoft.com/office/drawing/2014/main" id="{9A136307-AB13-5F56-0B94-C6AC36016162}"/>
              </a:ext>
            </a:extLst>
          </p:cNvPr>
          <p:cNvSpPr txBox="1"/>
          <p:nvPr/>
        </p:nvSpPr>
        <p:spPr>
          <a:xfrm>
            <a:off x="687822" y="791972"/>
            <a:ext cx="48581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2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6115050" y="942109"/>
            <a:ext cx="2776702" cy="1592744"/>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–A clear on-beat/off-beat division between Dum and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a:t>
            </a:r>
          </a:p>
          <a:p>
            <a:pPr>
              <a:spcAft>
                <a:spcPts val="900"/>
              </a:spcAft>
            </a:pPr>
            <a:r>
              <a:rPr lang="en-US" sz="1800" dirty="0">
                <a:latin typeface="Calisto MT" panose="02040603050505030304" pitchFamily="18" charset="77"/>
                <a:cs typeface="Calibri" panose="020F0502020204030204" pitchFamily="34" charset="0"/>
              </a:rPr>
              <a:t>–The resulting sums are weakly on-beat. </a:t>
            </a:r>
          </a:p>
        </p:txBody>
      </p:sp>
    </p:spTree>
    <p:extLst>
      <p:ext uri="{BB962C8B-B14F-4D97-AF65-F5344CB8AC3E}">
        <p14:creationId xmlns:p14="http://schemas.microsoft.com/office/powerpoint/2010/main" val="415149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04A392-2F31-9E92-1B9A-DB3E013A914E}"/>
              </a:ext>
            </a:extLst>
          </p:cNvPr>
          <p:cNvSpPr/>
          <p:nvPr/>
        </p:nvSpPr>
        <p:spPr>
          <a:xfrm>
            <a:off x="350653" y="1627418"/>
            <a:ext cx="4204505" cy="13085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B8E686-E04B-0B15-444F-7199F84915C7}"/>
              </a:ext>
            </a:extLst>
          </p:cNvPr>
          <p:cNvSpPr/>
          <p:nvPr/>
        </p:nvSpPr>
        <p:spPr>
          <a:xfrm>
            <a:off x="4821559" y="1616835"/>
            <a:ext cx="4298253" cy="13165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0B885B-33F7-B027-ED7C-E897A4F19074}"/>
              </a:ext>
            </a:extLst>
          </p:cNvPr>
          <p:cNvSpPr/>
          <p:nvPr/>
        </p:nvSpPr>
        <p:spPr>
          <a:xfrm>
            <a:off x="351038" y="2933402"/>
            <a:ext cx="4204120" cy="16033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FC4EFE-8F73-5975-3422-66410DA7CC00}"/>
              </a:ext>
            </a:extLst>
          </p:cNvPr>
          <p:cNvSpPr/>
          <p:nvPr/>
        </p:nvSpPr>
        <p:spPr>
          <a:xfrm>
            <a:off x="4821559" y="2933402"/>
            <a:ext cx="4298253" cy="16033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36BFCD-47BD-72BC-D3DC-A9C7A52FE3F9}"/>
              </a:ext>
            </a:extLst>
          </p:cNvPr>
          <p:cNvSpPr/>
          <p:nvPr/>
        </p:nvSpPr>
        <p:spPr>
          <a:xfrm>
            <a:off x="4751669" y="1060794"/>
            <a:ext cx="4204505" cy="5560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FF438DC-4943-87B0-EABB-89A34D230AE6}"/>
              </a:ext>
            </a:extLst>
          </p:cNvPr>
          <p:cNvSpPr/>
          <p:nvPr/>
        </p:nvSpPr>
        <p:spPr>
          <a:xfrm>
            <a:off x="119023" y="1061985"/>
            <a:ext cx="4204505" cy="5654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D5640-7977-3455-2CD9-490409E3D930}"/>
              </a:ext>
            </a:extLst>
          </p:cNvPr>
          <p:cNvSpPr>
            <a:spLocks noGrp="1"/>
          </p:cNvSpPr>
          <p:nvPr>
            <p:ph type="title"/>
          </p:nvPr>
        </p:nvSpPr>
        <p:spPr/>
        <p:txBody>
          <a:bodyPr/>
          <a:lstStyle/>
          <a:p>
            <a:r>
              <a:rPr lang="en-US" dirty="0"/>
              <a:t>Isochrony (discrete) vs. Periodicity (continuous)</a:t>
            </a:r>
          </a:p>
        </p:txBody>
      </p:sp>
      <p:sp>
        <p:nvSpPr>
          <p:cNvPr id="5" name="Date Placeholder 3">
            <a:extLst>
              <a:ext uri="{FF2B5EF4-FFF2-40B4-BE49-F238E27FC236}">
                <a16:creationId xmlns:a16="http://schemas.microsoft.com/office/drawing/2014/main" id="{CD6EB3E0-216B-8D86-79A1-1B537C628898}"/>
              </a:ext>
            </a:extLst>
          </p:cNvPr>
          <p:cNvSpPr>
            <a:spLocks noGrp="1"/>
          </p:cNvSpPr>
          <p:nvPr>
            <p:ph type="dt" sz="half" idx="10"/>
          </p:nvPr>
        </p:nvSpPr>
        <p:spPr>
          <a:xfrm>
            <a:off x="487974" y="4835311"/>
            <a:ext cx="2057400" cy="273844"/>
          </a:xfrm>
        </p:spPr>
        <p:txBody>
          <a:bodyPr/>
          <a:lstStyle/>
          <a:p>
            <a:r>
              <a:rPr lang="en-US"/>
              <a:t>KCL 3/25/25</a:t>
            </a:r>
            <a:endParaRPr lang="en-US" dirty="0"/>
          </a:p>
        </p:txBody>
      </p:sp>
      <p:sp>
        <p:nvSpPr>
          <p:cNvPr id="10" name="Footer Placeholder 4">
            <a:extLst>
              <a:ext uri="{FF2B5EF4-FFF2-40B4-BE49-F238E27FC236}">
                <a16:creationId xmlns:a16="http://schemas.microsoft.com/office/drawing/2014/main" id="{F1EB2E7B-8CAA-0C67-3674-4B93C752DD51}"/>
              </a:ext>
            </a:extLst>
          </p:cNvPr>
          <p:cNvSpPr>
            <a:spLocks noGrp="1"/>
          </p:cNvSpPr>
          <p:nvPr>
            <p:ph type="ftr" sz="quarter" idx="11"/>
          </p:nvPr>
        </p:nvSpPr>
        <p:spPr>
          <a:xfrm>
            <a:off x="3028950" y="4869656"/>
            <a:ext cx="3086100" cy="273844"/>
          </a:xfrm>
        </p:spPr>
        <p:txBody>
          <a:bodyPr/>
          <a:lstStyle/>
          <a:p>
            <a:r>
              <a:rPr lang="en-US"/>
              <a:t>Rhythm as Signal</a:t>
            </a:r>
            <a:endParaRPr lang="en-US" dirty="0"/>
          </a:p>
        </p:txBody>
      </p:sp>
      <p:sp>
        <p:nvSpPr>
          <p:cNvPr id="11" name="Slide Number Placeholder 5">
            <a:extLst>
              <a:ext uri="{FF2B5EF4-FFF2-40B4-BE49-F238E27FC236}">
                <a16:creationId xmlns:a16="http://schemas.microsoft.com/office/drawing/2014/main" id="{4EBF3139-B664-BED7-C625-DF324BED23B4}"/>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1EF459B6-69CB-A6A9-60C0-DE3D4379F6CE}"/>
              </a:ext>
            </a:extLst>
          </p:cNvPr>
          <p:cNvSpPr txBox="1"/>
          <p:nvPr/>
        </p:nvSpPr>
        <p:spPr>
          <a:xfrm>
            <a:off x="119023" y="1044229"/>
            <a:ext cx="312906" cy="646331"/>
          </a:xfrm>
          <a:prstGeom prst="rect">
            <a:avLst/>
          </a:prstGeom>
          <a:noFill/>
        </p:spPr>
        <p:txBody>
          <a:bodyPr wrap="none" rtlCol="0">
            <a:spAutoFit/>
          </a:bodyPr>
          <a:lstStyle/>
          <a:p>
            <a:r>
              <a:rPr lang="en-US" dirty="0"/>
              <a:t>2</a:t>
            </a:r>
          </a:p>
          <a:p>
            <a:r>
              <a:rPr lang="en-US" dirty="0"/>
              <a:t>2</a:t>
            </a:r>
          </a:p>
        </p:txBody>
      </p:sp>
      <p:sp>
        <p:nvSpPr>
          <p:cNvPr id="16" name="TextBox 15">
            <a:extLst>
              <a:ext uri="{FF2B5EF4-FFF2-40B4-BE49-F238E27FC236}">
                <a16:creationId xmlns:a16="http://schemas.microsoft.com/office/drawing/2014/main" id="{17E46E37-0C1F-83E0-077C-19CCAD6D749A}"/>
              </a:ext>
            </a:extLst>
          </p:cNvPr>
          <p:cNvSpPr txBox="1"/>
          <p:nvPr/>
        </p:nvSpPr>
        <p:spPr>
          <a:xfrm>
            <a:off x="567372" y="1171408"/>
            <a:ext cx="3756156" cy="461665"/>
          </a:xfrm>
          <a:prstGeom prst="rect">
            <a:avLst/>
          </a:prstGeom>
          <a:noFill/>
        </p:spPr>
        <p:txBody>
          <a:bodyPr wrap="none" rtlCol="0">
            <a:spAutoFit/>
          </a:bodyPr>
          <a:lstStyle/>
          <a:p>
            <a:r>
              <a:rPr lang="en-US" sz="2400" dirty="0">
                <a:latin typeface="Helsinki Text Std" panose="02000400000000000000" pitchFamily="2" charset="77"/>
              </a:rPr>
              <a:t>q..        x( h          </a:t>
            </a:r>
            <a:r>
              <a:rPr lang="en-US" sz="2400" dirty="0">
                <a:latin typeface="Cambria" panose="02040503050406030204" pitchFamily="18" charset="0"/>
              </a:rPr>
              <a:t>|</a:t>
            </a:r>
          </a:p>
        </p:txBody>
      </p:sp>
      <p:sp>
        <p:nvSpPr>
          <p:cNvPr id="17" name="TextBox 16">
            <a:extLst>
              <a:ext uri="{FF2B5EF4-FFF2-40B4-BE49-F238E27FC236}">
                <a16:creationId xmlns:a16="http://schemas.microsoft.com/office/drawing/2014/main" id="{D9D3ECCE-3EAA-0858-B1E9-A3AD9E5919D3}"/>
              </a:ext>
            </a:extLst>
          </p:cNvPr>
          <p:cNvSpPr txBox="1"/>
          <p:nvPr/>
        </p:nvSpPr>
        <p:spPr>
          <a:xfrm>
            <a:off x="2684854" y="578697"/>
            <a:ext cx="4069832" cy="369332"/>
          </a:xfrm>
          <a:prstGeom prst="rect">
            <a:avLst/>
          </a:prstGeom>
          <a:noFill/>
        </p:spPr>
        <p:txBody>
          <a:bodyPr wrap="none" rtlCol="0">
            <a:spAutoFit/>
          </a:bodyPr>
          <a:lstStyle/>
          <a:p>
            <a:r>
              <a:rPr lang="en-US" dirty="0"/>
              <a:t>Periodic functions recognize </a:t>
            </a:r>
            <a:r>
              <a:rPr lang="en-US" b="1" dirty="0"/>
              <a:t>proximity</a:t>
            </a:r>
            <a:endParaRPr lang="en-US" dirty="0"/>
          </a:p>
        </p:txBody>
      </p:sp>
      <p:sp>
        <p:nvSpPr>
          <p:cNvPr id="3" name="TextBox 2">
            <a:extLst>
              <a:ext uri="{FF2B5EF4-FFF2-40B4-BE49-F238E27FC236}">
                <a16:creationId xmlns:a16="http://schemas.microsoft.com/office/drawing/2014/main" id="{0EDA86EF-3C08-D349-4D32-CFF8709BE35B}"/>
              </a:ext>
            </a:extLst>
          </p:cNvPr>
          <p:cNvSpPr txBox="1"/>
          <p:nvPr/>
        </p:nvSpPr>
        <p:spPr>
          <a:xfrm>
            <a:off x="4719770" y="1033413"/>
            <a:ext cx="312906" cy="646331"/>
          </a:xfrm>
          <a:prstGeom prst="rect">
            <a:avLst/>
          </a:prstGeom>
          <a:noFill/>
        </p:spPr>
        <p:txBody>
          <a:bodyPr wrap="none" rtlCol="0">
            <a:spAutoFit/>
          </a:bodyPr>
          <a:lstStyle/>
          <a:p>
            <a:r>
              <a:rPr lang="en-US" dirty="0"/>
              <a:t>2</a:t>
            </a:r>
          </a:p>
          <a:p>
            <a:r>
              <a:rPr lang="en-US" dirty="0"/>
              <a:t>2</a:t>
            </a:r>
          </a:p>
        </p:txBody>
      </p:sp>
      <p:sp>
        <p:nvSpPr>
          <p:cNvPr id="6" name="TextBox 5">
            <a:extLst>
              <a:ext uri="{FF2B5EF4-FFF2-40B4-BE49-F238E27FC236}">
                <a16:creationId xmlns:a16="http://schemas.microsoft.com/office/drawing/2014/main" id="{F88E3D63-E3A1-CEF5-D3FB-B906DEF61965}"/>
              </a:ext>
            </a:extLst>
          </p:cNvPr>
          <p:cNvSpPr txBox="1"/>
          <p:nvPr/>
        </p:nvSpPr>
        <p:spPr>
          <a:xfrm>
            <a:off x="5032676" y="995801"/>
            <a:ext cx="4007828" cy="646331"/>
          </a:xfrm>
          <a:prstGeom prst="rect">
            <a:avLst/>
          </a:prstGeom>
          <a:noFill/>
        </p:spPr>
        <p:txBody>
          <a:bodyPr wrap="none" rtlCol="0">
            <a:spAutoFit/>
          </a:bodyPr>
          <a:lstStyle/>
          <a:p>
            <a:r>
              <a:rPr lang="en-US" sz="2400" dirty="0">
                <a:latin typeface="Helsinki Text Std" panose="02000400000000000000" pitchFamily="2" charset="77"/>
              </a:rPr>
              <a:t>q.       e</a:t>
            </a:r>
            <a:r>
              <a:rPr lang="en-US" sz="3600" dirty="0">
                <a:latin typeface="Helsinki Text Std" panose="02000400000000000000" pitchFamily="2" charset="77"/>
              </a:rPr>
              <a:t>(</a:t>
            </a:r>
            <a:r>
              <a:rPr lang="en-US" sz="2400" dirty="0">
                <a:latin typeface="Helsinki Text Std" panose="02000400000000000000" pitchFamily="2" charset="77"/>
              </a:rPr>
              <a:t>  h            </a:t>
            </a:r>
            <a:r>
              <a:rPr lang="en-US" sz="2400" dirty="0">
                <a:latin typeface="Cambria" panose="02040503050406030204" pitchFamily="18" charset="0"/>
              </a:rPr>
              <a:t>|</a:t>
            </a:r>
          </a:p>
        </p:txBody>
      </p:sp>
      <p:pic>
        <p:nvPicPr>
          <p:cNvPr id="8" name="Picture 7">
            <a:extLst>
              <a:ext uri="{FF2B5EF4-FFF2-40B4-BE49-F238E27FC236}">
                <a16:creationId xmlns:a16="http://schemas.microsoft.com/office/drawing/2014/main" id="{B992DA45-8036-9C9F-C622-2163B8706900}"/>
              </a:ext>
            </a:extLst>
          </p:cNvPr>
          <p:cNvPicPr>
            <a:picLocks noChangeAspect="1"/>
          </p:cNvPicPr>
          <p:nvPr/>
        </p:nvPicPr>
        <p:blipFill>
          <a:blip r:embed="rId3"/>
          <a:stretch>
            <a:fillRect/>
          </a:stretch>
        </p:blipFill>
        <p:spPr>
          <a:xfrm>
            <a:off x="290263" y="3350543"/>
            <a:ext cx="3993160" cy="989489"/>
          </a:xfrm>
          <a:prstGeom prst="rect">
            <a:avLst/>
          </a:prstGeom>
        </p:spPr>
      </p:pic>
      <p:pic>
        <p:nvPicPr>
          <p:cNvPr id="19" name="Picture 18">
            <a:extLst>
              <a:ext uri="{FF2B5EF4-FFF2-40B4-BE49-F238E27FC236}">
                <a16:creationId xmlns:a16="http://schemas.microsoft.com/office/drawing/2014/main" id="{AA8C67D3-65BA-608B-585D-C166FCA8956F}"/>
              </a:ext>
            </a:extLst>
          </p:cNvPr>
          <p:cNvPicPr>
            <a:picLocks noChangeAspect="1"/>
          </p:cNvPicPr>
          <p:nvPr/>
        </p:nvPicPr>
        <p:blipFill>
          <a:blip r:embed="rId4"/>
          <a:stretch>
            <a:fillRect/>
          </a:stretch>
        </p:blipFill>
        <p:spPr>
          <a:xfrm>
            <a:off x="371518" y="1865085"/>
            <a:ext cx="4114800" cy="971550"/>
          </a:xfrm>
          <a:prstGeom prst="rect">
            <a:avLst/>
          </a:prstGeom>
        </p:spPr>
      </p:pic>
      <p:sp>
        <p:nvSpPr>
          <p:cNvPr id="20" name="TextBox 19">
            <a:extLst>
              <a:ext uri="{FF2B5EF4-FFF2-40B4-BE49-F238E27FC236}">
                <a16:creationId xmlns:a16="http://schemas.microsoft.com/office/drawing/2014/main" id="{A114BEDF-DD9A-5552-6566-E6CFFDAFEB1D}"/>
              </a:ext>
            </a:extLst>
          </p:cNvPr>
          <p:cNvSpPr txBox="1"/>
          <p:nvPr/>
        </p:nvSpPr>
        <p:spPr>
          <a:xfrm>
            <a:off x="567372" y="1633073"/>
            <a:ext cx="2929007" cy="369332"/>
          </a:xfrm>
          <a:prstGeom prst="rect">
            <a:avLst/>
          </a:prstGeom>
          <a:noFill/>
        </p:spPr>
        <p:txBody>
          <a:bodyPr wrap="none" rtlCol="0">
            <a:spAutoFit/>
          </a:bodyPr>
          <a:lstStyle/>
          <a:p>
            <a:r>
              <a:rPr lang="en-US" dirty="0">
                <a:solidFill>
                  <a:srgbClr val="0070C0"/>
                </a:solidFill>
              </a:rPr>
              <a:t>1           +             0         =        </a:t>
            </a:r>
            <a:r>
              <a:rPr lang="en-US" b="1" dirty="0">
                <a:solidFill>
                  <a:srgbClr val="0070C0"/>
                </a:solidFill>
              </a:rPr>
              <a:t>1</a:t>
            </a:r>
          </a:p>
        </p:txBody>
      </p:sp>
      <p:sp>
        <p:nvSpPr>
          <p:cNvPr id="21" name="TextBox 20">
            <a:extLst>
              <a:ext uri="{FF2B5EF4-FFF2-40B4-BE49-F238E27FC236}">
                <a16:creationId xmlns:a16="http://schemas.microsoft.com/office/drawing/2014/main" id="{92F34009-0550-D083-5FEE-0CDE7054E40F}"/>
              </a:ext>
            </a:extLst>
          </p:cNvPr>
          <p:cNvSpPr txBox="1"/>
          <p:nvPr/>
        </p:nvSpPr>
        <p:spPr>
          <a:xfrm>
            <a:off x="571458" y="2991616"/>
            <a:ext cx="3435556" cy="369332"/>
          </a:xfrm>
          <a:prstGeom prst="rect">
            <a:avLst/>
          </a:prstGeom>
          <a:noFill/>
        </p:spPr>
        <p:txBody>
          <a:bodyPr wrap="none" rtlCol="0">
            <a:spAutoFit/>
          </a:bodyPr>
          <a:lstStyle/>
          <a:p>
            <a:r>
              <a:rPr lang="en-US" dirty="0">
                <a:solidFill>
                  <a:srgbClr val="0070C0"/>
                </a:solidFill>
              </a:rPr>
              <a:t>1           +           0.71         =        </a:t>
            </a:r>
            <a:r>
              <a:rPr lang="en-US" b="1" dirty="0">
                <a:solidFill>
                  <a:srgbClr val="0070C0"/>
                </a:solidFill>
              </a:rPr>
              <a:t>1.71</a:t>
            </a:r>
          </a:p>
        </p:txBody>
      </p:sp>
      <p:pic>
        <p:nvPicPr>
          <p:cNvPr id="23" name="Picture 22">
            <a:extLst>
              <a:ext uri="{FF2B5EF4-FFF2-40B4-BE49-F238E27FC236}">
                <a16:creationId xmlns:a16="http://schemas.microsoft.com/office/drawing/2014/main" id="{1C4E7640-B2DB-98C3-A623-073DEFBD7279}"/>
              </a:ext>
            </a:extLst>
          </p:cNvPr>
          <p:cNvPicPr>
            <a:picLocks noChangeAspect="1"/>
          </p:cNvPicPr>
          <p:nvPr/>
        </p:nvPicPr>
        <p:blipFill>
          <a:blip r:embed="rId5"/>
          <a:stretch>
            <a:fillRect/>
          </a:stretch>
        </p:blipFill>
        <p:spPr>
          <a:xfrm>
            <a:off x="4841373" y="1866277"/>
            <a:ext cx="4114801" cy="971550"/>
          </a:xfrm>
          <a:prstGeom prst="rect">
            <a:avLst/>
          </a:prstGeom>
        </p:spPr>
      </p:pic>
      <p:pic>
        <p:nvPicPr>
          <p:cNvPr id="25" name="Picture 24">
            <a:extLst>
              <a:ext uri="{FF2B5EF4-FFF2-40B4-BE49-F238E27FC236}">
                <a16:creationId xmlns:a16="http://schemas.microsoft.com/office/drawing/2014/main" id="{1DAC7806-4A0E-212D-1478-BC0FFE78C153}"/>
              </a:ext>
            </a:extLst>
          </p:cNvPr>
          <p:cNvPicPr>
            <a:picLocks noChangeAspect="1"/>
          </p:cNvPicPr>
          <p:nvPr/>
        </p:nvPicPr>
        <p:blipFill>
          <a:blip r:embed="rId6"/>
          <a:stretch>
            <a:fillRect/>
          </a:stretch>
        </p:blipFill>
        <p:spPr>
          <a:xfrm>
            <a:off x="4731845" y="3311490"/>
            <a:ext cx="4312608" cy="1068647"/>
          </a:xfrm>
          <a:prstGeom prst="rect">
            <a:avLst/>
          </a:prstGeom>
        </p:spPr>
      </p:pic>
      <p:sp>
        <p:nvSpPr>
          <p:cNvPr id="26" name="TextBox 25">
            <a:extLst>
              <a:ext uri="{FF2B5EF4-FFF2-40B4-BE49-F238E27FC236}">
                <a16:creationId xmlns:a16="http://schemas.microsoft.com/office/drawing/2014/main" id="{41448D90-C403-CB26-4D5A-A337D851803A}"/>
              </a:ext>
            </a:extLst>
          </p:cNvPr>
          <p:cNvSpPr txBox="1"/>
          <p:nvPr/>
        </p:nvSpPr>
        <p:spPr>
          <a:xfrm>
            <a:off x="5032676" y="2935993"/>
            <a:ext cx="3082895" cy="369332"/>
          </a:xfrm>
          <a:prstGeom prst="rect">
            <a:avLst/>
          </a:prstGeom>
          <a:noFill/>
        </p:spPr>
        <p:txBody>
          <a:bodyPr wrap="none" rtlCol="0">
            <a:spAutoFit/>
          </a:bodyPr>
          <a:lstStyle/>
          <a:p>
            <a:r>
              <a:rPr lang="en-US" dirty="0">
                <a:solidFill>
                  <a:srgbClr val="0070C0"/>
                </a:solidFill>
              </a:rPr>
              <a:t>1           +           0           =          </a:t>
            </a:r>
            <a:r>
              <a:rPr lang="en-US" b="1" dirty="0">
                <a:solidFill>
                  <a:srgbClr val="0070C0"/>
                </a:solidFill>
              </a:rPr>
              <a:t>1</a:t>
            </a:r>
          </a:p>
        </p:txBody>
      </p:sp>
      <p:sp>
        <p:nvSpPr>
          <p:cNvPr id="27" name="TextBox 26">
            <a:extLst>
              <a:ext uri="{FF2B5EF4-FFF2-40B4-BE49-F238E27FC236}">
                <a16:creationId xmlns:a16="http://schemas.microsoft.com/office/drawing/2014/main" id="{B23DAA6D-58BC-8955-C882-6BF1425EF2D3}"/>
              </a:ext>
            </a:extLst>
          </p:cNvPr>
          <p:cNvSpPr txBox="1"/>
          <p:nvPr/>
        </p:nvSpPr>
        <p:spPr>
          <a:xfrm>
            <a:off x="5033115" y="1627418"/>
            <a:ext cx="2980303" cy="369332"/>
          </a:xfrm>
          <a:prstGeom prst="rect">
            <a:avLst/>
          </a:prstGeom>
          <a:noFill/>
        </p:spPr>
        <p:txBody>
          <a:bodyPr wrap="none" rtlCol="0">
            <a:spAutoFit/>
          </a:bodyPr>
          <a:lstStyle/>
          <a:p>
            <a:r>
              <a:rPr lang="en-US" dirty="0">
                <a:solidFill>
                  <a:srgbClr val="0070C0"/>
                </a:solidFill>
              </a:rPr>
              <a:t>1          +          0           =          </a:t>
            </a:r>
            <a:r>
              <a:rPr lang="en-US" b="1" dirty="0">
                <a:solidFill>
                  <a:srgbClr val="0070C0"/>
                </a:solidFill>
              </a:rPr>
              <a:t>1</a:t>
            </a:r>
          </a:p>
        </p:txBody>
      </p:sp>
    </p:spTree>
    <p:extLst>
      <p:ext uri="{BB962C8B-B14F-4D97-AF65-F5344CB8AC3E}">
        <p14:creationId xmlns:p14="http://schemas.microsoft.com/office/powerpoint/2010/main" val="3052155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coefficient spaces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60</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C64E7504-0597-DDC4-92AB-660DBD76089E}"/>
              </a:ext>
            </a:extLst>
          </p:cNvPr>
          <p:cNvPicPr>
            <a:picLocks noChangeAspect="1"/>
          </p:cNvPicPr>
          <p:nvPr/>
        </p:nvPicPr>
        <p:blipFill>
          <a:blip r:embed="rId2"/>
          <a:stretch>
            <a:fillRect/>
          </a:stretch>
        </p:blipFill>
        <p:spPr>
          <a:xfrm>
            <a:off x="1079240" y="844364"/>
            <a:ext cx="6985523" cy="2675393"/>
          </a:xfrm>
          <a:prstGeom prst="rect">
            <a:avLst/>
          </a:prstGeom>
        </p:spPr>
      </p:pic>
      <p:sp>
        <p:nvSpPr>
          <p:cNvPr id="15" name="TextBox 14">
            <a:extLst>
              <a:ext uri="{FF2B5EF4-FFF2-40B4-BE49-F238E27FC236}">
                <a16:creationId xmlns:a16="http://schemas.microsoft.com/office/drawing/2014/main" id="{9A136307-AB13-5F56-0B94-C6AC36016162}"/>
              </a:ext>
            </a:extLst>
          </p:cNvPr>
          <p:cNvSpPr txBox="1"/>
          <p:nvPr/>
        </p:nvSpPr>
        <p:spPr>
          <a:xfrm>
            <a:off x="2291448" y="823251"/>
            <a:ext cx="48581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4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2576964" y="3540868"/>
            <a:ext cx="3911819" cy="923330"/>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–Frequency 4 has a similar division between Dum and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although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is not exclusively off-beat. </a:t>
            </a:r>
          </a:p>
        </p:txBody>
      </p:sp>
    </p:spTree>
    <p:extLst>
      <p:ext uri="{BB962C8B-B14F-4D97-AF65-F5344CB8AC3E}">
        <p14:creationId xmlns:p14="http://schemas.microsoft.com/office/powerpoint/2010/main" val="646923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536D0A-A28C-A218-34C1-F3A072E0831A}"/>
              </a:ext>
            </a:extLst>
          </p:cNvPr>
          <p:cNvPicPr>
            <a:picLocks noChangeAspect="1"/>
          </p:cNvPicPr>
          <p:nvPr/>
        </p:nvPicPr>
        <p:blipFill>
          <a:blip r:embed="rId2"/>
          <a:stretch>
            <a:fillRect/>
          </a:stretch>
        </p:blipFill>
        <p:spPr>
          <a:xfrm>
            <a:off x="1545535" y="847866"/>
            <a:ext cx="5829300" cy="3593248"/>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coefficient spaces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61</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9A136307-AB13-5F56-0B94-C6AC36016162}"/>
              </a:ext>
            </a:extLst>
          </p:cNvPr>
          <p:cNvSpPr txBox="1"/>
          <p:nvPr/>
        </p:nvSpPr>
        <p:spPr>
          <a:xfrm>
            <a:off x="2291448" y="823251"/>
            <a:ext cx="48581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6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4811726" y="3540869"/>
            <a:ext cx="3911819" cy="646331"/>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The Dum-</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division is also very clear in Frequency 6</a:t>
            </a:r>
          </a:p>
        </p:txBody>
      </p:sp>
    </p:spTree>
    <p:extLst>
      <p:ext uri="{BB962C8B-B14F-4D97-AF65-F5344CB8AC3E}">
        <p14:creationId xmlns:p14="http://schemas.microsoft.com/office/powerpoint/2010/main" val="887387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8B37-8A96-0FB7-2942-96A0328BB17A}"/>
              </a:ext>
            </a:extLst>
          </p:cNvPr>
          <p:cNvSpPr>
            <a:spLocks noGrp="1"/>
          </p:cNvSpPr>
          <p:nvPr>
            <p:ph type="title"/>
          </p:nvPr>
        </p:nvSpPr>
        <p:spPr/>
        <p:txBody>
          <a:bodyPr/>
          <a:lstStyle/>
          <a:p>
            <a:r>
              <a:rPr lang="en-US" dirty="0"/>
              <a:t>Arabic </a:t>
            </a:r>
            <a:r>
              <a:rPr lang="en-US" dirty="0" err="1"/>
              <a:t>Iqa’at</a:t>
            </a:r>
            <a:endParaRPr lang="en-US" dirty="0"/>
          </a:p>
        </p:txBody>
      </p:sp>
      <p:pic>
        <p:nvPicPr>
          <p:cNvPr id="8" name="Content Placeholder 7">
            <a:extLst>
              <a:ext uri="{FF2B5EF4-FFF2-40B4-BE49-F238E27FC236}">
                <a16:creationId xmlns:a16="http://schemas.microsoft.com/office/drawing/2014/main" id="{2CF7C14F-FFC9-2483-A678-57B1CD30C8CA}"/>
              </a:ext>
            </a:extLst>
          </p:cNvPr>
          <p:cNvPicPr>
            <a:picLocks noGrp="1" noChangeAspect="1"/>
          </p:cNvPicPr>
          <p:nvPr>
            <p:ph idx="1"/>
          </p:nvPr>
        </p:nvPicPr>
        <p:blipFill rotWithShape="1">
          <a:blip r:embed="rId2"/>
          <a:srcRect t="17698"/>
          <a:stretch/>
        </p:blipFill>
        <p:spPr>
          <a:xfrm>
            <a:off x="407224" y="480061"/>
            <a:ext cx="4297364" cy="3922487"/>
          </a:xfrm>
        </p:spPr>
      </p:pic>
      <p:sp>
        <p:nvSpPr>
          <p:cNvPr id="4" name="Date Placeholder 3">
            <a:extLst>
              <a:ext uri="{FF2B5EF4-FFF2-40B4-BE49-F238E27FC236}">
                <a16:creationId xmlns:a16="http://schemas.microsoft.com/office/drawing/2014/main" id="{9CA3544E-C82E-B968-87B9-178E59AB4700}"/>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E15E75A2-A1B1-F8E5-CCDA-B7AE2B482EE2}"/>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ADEC9575-DCBF-4591-034C-F00A8C644550}"/>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62</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838AE3CE-C137-4FAB-4E05-4594C0BB6A6E}"/>
              </a:ext>
            </a:extLst>
          </p:cNvPr>
          <p:cNvSpPr txBox="1"/>
          <p:nvPr/>
        </p:nvSpPr>
        <p:spPr>
          <a:xfrm>
            <a:off x="1457989" y="592467"/>
            <a:ext cx="2456122" cy="646331"/>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Averaged spectra</a:t>
            </a:r>
          </a:p>
          <a:p>
            <a:pPr algn="ctr"/>
            <a:r>
              <a:rPr lang="en-US" sz="1800" dirty="0">
                <a:latin typeface="Calisto MT" panose="02040603050505030304" pitchFamily="18" charset="77"/>
                <a:cs typeface="Calibri" panose="020F0502020204030204" pitchFamily="34" charset="0"/>
              </a:rPr>
              <a:t>Grouped by periodicity</a:t>
            </a:r>
          </a:p>
        </p:txBody>
      </p:sp>
      <p:sp>
        <p:nvSpPr>
          <p:cNvPr id="12" name="TextBox 11">
            <a:extLst>
              <a:ext uri="{FF2B5EF4-FFF2-40B4-BE49-F238E27FC236}">
                <a16:creationId xmlns:a16="http://schemas.microsoft.com/office/drawing/2014/main" id="{CF738F57-4931-EF58-04A0-B251BDB99856}"/>
              </a:ext>
            </a:extLst>
          </p:cNvPr>
          <p:cNvSpPr txBox="1"/>
          <p:nvPr/>
        </p:nvSpPr>
        <p:spPr>
          <a:xfrm rot="16200000">
            <a:off x="-324837" y="2160783"/>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sp>
        <p:nvSpPr>
          <p:cNvPr id="3" name="TextBox 2">
            <a:extLst>
              <a:ext uri="{FF2B5EF4-FFF2-40B4-BE49-F238E27FC236}">
                <a16:creationId xmlns:a16="http://schemas.microsoft.com/office/drawing/2014/main" id="{E396CEAA-74F6-370A-CFBF-537E3C80136C}"/>
              </a:ext>
            </a:extLst>
          </p:cNvPr>
          <p:cNvSpPr txBox="1"/>
          <p:nvPr/>
        </p:nvSpPr>
        <p:spPr>
          <a:xfrm>
            <a:off x="4880728" y="651510"/>
            <a:ext cx="3966092" cy="3600986"/>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Here I align spectra for the 37 </a:t>
            </a:r>
            <a:r>
              <a:rPr lang="en-US" sz="1800" dirty="0" err="1">
                <a:latin typeface="Calisto MT" panose="02040603050505030304" pitchFamily="18" charset="77"/>
                <a:cs typeface="Calibri" panose="020F0502020204030204" pitchFamily="34" charset="0"/>
              </a:rPr>
              <a:t>iqa’at</a:t>
            </a:r>
            <a:r>
              <a:rPr lang="en-US" sz="1800" dirty="0">
                <a:latin typeface="Calisto MT" panose="02040603050505030304" pitchFamily="18" charset="77"/>
                <a:cs typeface="Calibri" panose="020F0502020204030204" pitchFamily="34" charset="0"/>
              </a:rPr>
              <a:t> based on periodicity (multiples of </a:t>
            </a:r>
            <a:r>
              <a:rPr lang="en-US" sz="1800" dirty="0">
                <a:latin typeface="Helsinki Text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rather than frequency number. </a:t>
            </a:r>
          </a:p>
          <a:p>
            <a:pPr>
              <a:spcAft>
                <a:spcPts val="900"/>
              </a:spcAft>
            </a:pPr>
            <a:r>
              <a:rPr lang="en-US" sz="1800" dirty="0">
                <a:latin typeface="Calisto MT" panose="02040603050505030304" pitchFamily="18" charset="77"/>
                <a:cs typeface="Calibri" panose="020F0502020204030204" pitchFamily="34" charset="0"/>
              </a:rPr>
              <a:t>This requires grouping nearby periodicities into 8 bins, so periodicities are approximate.</a:t>
            </a:r>
          </a:p>
          <a:p>
            <a:pPr>
              <a:spcAft>
                <a:spcPts val="900"/>
              </a:spcAft>
            </a:pPr>
            <a:r>
              <a:rPr lang="en-US" sz="1800" dirty="0">
                <a:latin typeface="Calisto MT" panose="02040603050505030304" pitchFamily="18" charset="77"/>
                <a:cs typeface="Calibri" panose="020F0502020204030204" pitchFamily="34" charset="0"/>
              </a:rPr>
              <a:t>The lower frequencies tend to have destructive interference.</a:t>
            </a:r>
          </a:p>
          <a:p>
            <a:pPr>
              <a:spcAft>
                <a:spcPts val="900"/>
              </a:spcAft>
            </a:pPr>
            <a:r>
              <a:rPr lang="en-US" sz="1800" dirty="0">
                <a:latin typeface="Calisto MT" panose="02040603050505030304" pitchFamily="18" charset="77"/>
                <a:cs typeface="Calibri" panose="020F0502020204030204" pitchFamily="34" charset="0"/>
              </a:rPr>
              <a:t>Both individual parts peak at </a:t>
            </a:r>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and Dum peaks at </a:t>
            </a:r>
            <a:r>
              <a:rPr lang="en-US" sz="1800" dirty="0">
                <a:latin typeface="Helsinki Text Std" panose="02000400000000000000" pitchFamily="2" charset="77"/>
                <a:cs typeface="Calibri" panose="020F0502020204030204" pitchFamily="34" charset="0"/>
              </a:rPr>
              <a:t>q</a:t>
            </a:r>
          </a:p>
          <a:p>
            <a:pPr algn="l"/>
            <a:r>
              <a:rPr lang="en-US" sz="1800" dirty="0">
                <a:latin typeface="Calisto MT" panose="02040603050505030304" pitchFamily="18" charset="77"/>
                <a:cs typeface="Calibri" panose="020F0502020204030204" pitchFamily="34" charset="0"/>
              </a:rPr>
              <a:t> </a:t>
            </a:r>
          </a:p>
        </p:txBody>
      </p:sp>
      <p:sp>
        <p:nvSpPr>
          <p:cNvPr id="7" name="TextBox 6">
            <a:extLst>
              <a:ext uri="{FF2B5EF4-FFF2-40B4-BE49-F238E27FC236}">
                <a16:creationId xmlns:a16="http://schemas.microsoft.com/office/drawing/2014/main" id="{EC0E0A41-9DF5-837F-4458-BA81561E751E}"/>
              </a:ext>
            </a:extLst>
          </p:cNvPr>
          <p:cNvSpPr txBox="1"/>
          <p:nvPr/>
        </p:nvSpPr>
        <p:spPr>
          <a:xfrm>
            <a:off x="4238954" y="2505015"/>
            <a:ext cx="277640" cy="369332"/>
          </a:xfrm>
          <a:prstGeom prst="rect">
            <a:avLst/>
          </a:prstGeom>
          <a:noFill/>
        </p:spPr>
        <p:txBody>
          <a:bodyPr wrap="none" rtlCol="0">
            <a:spAutoFit/>
          </a:bodyPr>
          <a:lstStyle/>
          <a:p>
            <a:pPr algn="l"/>
            <a:r>
              <a:rPr lang="en-US" sz="1800" dirty="0">
                <a:latin typeface="Helsinki Text Std" panose="02000400000000000000" pitchFamily="2" charset="77"/>
                <a:cs typeface="Calibri" panose="020F0502020204030204" pitchFamily="34" charset="0"/>
              </a:rPr>
              <a:t>q</a:t>
            </a:r>
          </a:p>
        </p:txBody>
      </p:sp>
      <p:sp>
        <p:nvSpPr>
          <p:cNvPr id="10" name="TextBox 9">
            <a:extLst>
              <a:ext uri="{FF2B5EF4-FFF2-40B4-BE49-F238E27FC236}">
                <a16:creationId xmlns:a16="http://schemas.microsoft.com/office/drawing/2014/main" id="{E2A1EF9D-EE5D-6F2E-05BA-803671BE0FA5}"/>
              </a:ext>
            </a:extLst>
          </p:cNvPr>
          <p:cNvSpPr txBox="1"/>
          <p:nvPr/>
        </p:nvSpPr>
        <p:spPr>
          <a:xfrm>
            <a:off x="2526424" y="2783918"/>
            <a:ext cx="282450" cy="369332"/>
          </a:xfrm>
          <a:prstGeom prst="rect">
            <a:avLst/>
          </a:prstGeom>
          <a:noFill/>
        </p:spPr>
        <p:txBody>
          <a:bodyPr wrap="none" rtlCol="0">
            <a:spAutoFit/>
          </a:bodyPr>
          <a:lstStyle/>
          <a:p>
            <a:pPr algn="l"/>
            <a:r>
              <a:rPr lang="en-US" sz="1800" dirty="0">
                <a:latin typeface="Helsinki Text Std" panose="02000400000000000000" pitchFamily="2" charset="77"/>
                <a:cs typeface="Calibri" panose="020F0502020204030204" pitchFamily="34" charset="0"/>
              </a:rPr>
              <a:t>h</a:t>
            </a:r>
          </a:p>
        </p:txBody>
      </p:sp>
      <p:sp>
        <p:nvSpPr>
          <p:cNvPr id="11" name="TextBox 10">
            <a:extLst>
              <a:ext uri="{FF2B5EF4-FFF2-40B4-BE49-F238E27FC236}">
                <a16:creationId xmlns:a16="http://schemas.microsoft.com/office/drawing/2014/main" id="{5C8ACFAE-B30C-5B7C-86E6-6B9204D23A9B}"/>
              </a:ext>
            </a:extLst>
          </p:cNvPr>
          <p:cNvSpPr txBox="1"/>
          <p:nvPr/>
        </p:nvSpPr>
        <p:spPr>
          <a:xfrm>
            <a:off x="1644271" y="3015423"/>
            <a:ext cx="288862" cy="369332"/>
          </a:xfrm>
          <a:prstGeom prst="rect">
            <a:avLst/>
          </a:prstGeom>
          <a:noFill/>
        </p:spPr>
        <p:txBody>
          <a:bodyPr wrap="none" rtlCol="0">
            <a:spAutoFit/>
          </a:bodyPr>
          <a:lstStyle/>
          <a:p>
            <a:pPr algn="l"/>
            <a:r>
              <a:rPr lang="en-US" sz="1800" dirty="0">
                <a:latin typeface="Helsinki Text Std" panose="02000400000000000000" pitchFamily="2" charset="77"/>
                <a:cs typeface="Calibri" panose="020F0502020204030204" pitchFamily="34" charset="0"/>
              </a:rPr>
              <a:t>w</a:t>
            </a:r>
          </a:p>
        </p:txBody>
      </p:sp>
      <p:sp>
        <p:nvSpPr>
          <p:cNvPr id="13" name="Rectangle 12">
            <a:extLst>
              <a:ext uri="{FF2B5EF4-FFF2-40B4-BE49-F238E27FC236}">
                <a16:creationId xmlns:a16="http://schemas.microsoft.com/office/drawing/2014/main" id="{ED18864C-E133-474C-BAE7-FF0B97E6C64D}"/>
              </a:ext>
            </a:extLst>
          </p:cNvPr>
          <p:cNvSpPr/>
          <p:nvPr/>
        </p:nvSpPr>
        <p:spPr>
          <a:xfrm>
            <a:off x="763260" y="3884311"/>
            <a:ext cx="3753334" cy="18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DF2789A-DB3A-1EB8-33F4-8F0324E37E80}"/>
              </a:ext>
            </a:extLst>
          </p:cNvPr>
          <p:cNvSpPr txBox="1"/>
          <p:nvPr/>
        </p:nvSpPr>
        <p:spPr>
          <a:xfrm>
            <a:off x="800848" y="3851647"/>
            <a:ext cx="24237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a:t>
            </a:r>
          </a:p>
        </p:txBody>
      </p:sp>
      <p:sp>
        <p:nvSpPr>
          <p:cNvPr id="16" name="TextBox 15">
            <a:extLst>
              <a:ext uri="{FF2B5EF4-FFF2-40B4-BE49-F238E27FC236}">
                <a16:creationId xmlns:a16="http://schemas.microsoft.com/office/drawing/2014/main" id="{A805F1C6-1AC9-E17F-5574-01DC2F532E1E}"/>
              </a:ext>
            </a:extLst>
          </p:cNvPr>
          <p:cNvSpPr txBox="1"/>
          <p:nvPr/>
        </p:nvSpPr>
        <p:spPr>
          <a:xfrm>
            <a:off x="1152595" y="3851273"/>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0.06</a:t>
            </a:r>
          </a:p>
        </p:txBody>
      </p:sp>
      <p:sp>
        <p:nvSpPr>
          <p:cNvPr id="17" name="TextBox 16">
            <a:extLst>
              <a:ext uri="{FF2B5EF4-FFF2-40B4-BE49-F238E27FC236}">
                <a16:creationId xmlns:a16="http://schemas.microsoft.com/office/drawing/2014/main" id="{EA4D8E80-82F3-B99E-0559-65A7A623BBCD}"/>
              </a:ext>
            </a:extLst>
          </p:cNvPr>
          <p:cNvSpPr txBox="1"/>
          <p:nvPr/>
        </p:nvSpPr>
        <p:spPr>
          <a:xfrm>
            <a:off x="1591083"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0.12</a:t>
            </a:r>
          </a:p>
        </p:txBody>
      </p:sp>
      <p:sp>
        <p:nvSpPr>
          <p:cNvPr id="18" name="TextBox 17">
            <a:extLst>
              <a:ext uri="{FF2B5EF4-FFF2-40B4-BE49-F238E27FC236}">
                <a16:creationId xmlns:a16="http://schemas.microsoft.com/office/drawing/2014/main" id="{F18CBED1-BA8D-9C77-D871-68A203853DC7}"/>
              </a:ext>
            </a:extLst>
          </p:cNvPr>
          <p:cNvSpPr txBox="1"/>
          <p:nvPr/>
        </p:nvSpPr>
        <p:spPr>
          <a:xfrm>
            <a:off x="2466100"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0.25</a:t>
            </a:r>
          </a:p>
        </p:txBody>
      </p:sp>
      <p:sp>
        <p:nvSpPr>
          <p:cNvPr id="19" name="TextBox 18">
            <a:extLst>
              <a:ext uri="{FF2B5EF4-FFF2-40B4-BE49-F238E27FC236}">
                <a16:creationId xmlns:a16="http://schemas.microsoft.com/office/drawing/2014/main" id="{7E718F32-E956-FF14-7FB5-4B92B2ED2144}"/>
              </a:ext>
            </a:extLst>
          </p:cNvPr>
          <p:cNvSpPr txBox="1"/>
          <p:nvPr/>
        </p:nvSpPr>
        <p:spPr>
          <a:xfrm>
            <a:off x="2019002"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0.18</a:t>
            </a:r>
          </a:p>
        </p:txBody>
      </p:sp>
      <p:sp>
        <p:nvSpPr>
          <p:cNvPr id="21" name="TextBox 20">
            <a:extLst>
              <a:ext uri="{FF2B5EF4-FFF2-40B4-BE49-F238E27FC236}">
                <a16:creationId xmlns:a16="http://schemas.microsoft.com/office/drawing/2014/main" id="{99F8AE89-82AF-AED9-1C74-713E9AD7ECEC}"/>
              </a:ext>
            </a:extLst>
          </p:cNvPr>
          <p:cNvSpPr txBox="1"/>
          <p:nvPr/>
        </p:nvSpPr>
        <p:spPr>
          <a:xfrm>
            <a:off x="2877319" y="3851273"/>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0.31</a:t>
            </a:r>
          </a:p>
        </p:txBody>
      </p:sp>
      <p:sp>
        <p:nvSpPr>
          <p:cNvPr id="22" name="TextBox 21">
            <a:extLst>
              <a:ext uri="{FF2B5EF4-FFF2-40B4-BE49-F238E27FC236}">
                <a16:creationId xmlns:a16="http://schemas.microsoft.com/office/drawing/2014/main" id="{027DFD1F-C4F8-F636-FFC3-8241BAAD529A}"/>
              </a:ext>
            </a:extLst>
          </p:cNvPr>
          <p:cNvSpPr txBox="1"/>
          <p:nvPr/>
        </p:nvSpPr>
        <p:spPr>
          <a:xfrm>
            <a:off x="3291531"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0.38</a:t>
            </a:r>
          </a:p>
        </p:txBody>
      </p:sp>
      <p:sp>
        <p:nvSpPr>
          <p:cNvPr id="23" name="TextBox 22">
            <a:extLst>
              <a:ext uri="{FF2B5EF4-FFF2-40B4-BE49-F238E27FC236}">
                <a16:creationId xmlns:a16="http://schemas.microsoft.com/office/drawing/2014/main" id="{E642E406-467B-4D52-131A-A600D5E40FC3}"/>
              </a:ext>
            </a:extLst>
          </p:cNvPr>
          <p:cNvSpPr txBox="1"/>
          <p:nvPr/>
        </p:nvSpPr>
        <p:spPr>
          <a:xfrm>
            <a:off x="4223698" y="3850235"/>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0.5</a:t>
            </a:r>
          </a:p>
        </p:txBody>
      </p:sp>
      <p:sp>
        <p:nvSpPr>
          <p:cNvPr id="24" name="TextBox 23">
            <a:extLst>
              <a:ext uri="{FF2B5EF4-FFF2-40B4-BE49-F238E27FC236}">
                <a16:creationId xmlns:a16="http://schemas.microsoft.com/office/drawing/2014/main" id="{A87794B7-5371-8B57-FD94-BEFB97ED0D3E}"/>
              </a:ext>
            </a:extLst>
          </p:cNvPr>
          <p:cNvSpPr txBox="1"/>
          <p:nvPr/>
        </p:nvSpPr>
        <p:spPr>
          <a:xfrm>
            <a:off x="3719450"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0.44</a:t>
            </a:r>
          </a:p>
        </p:txBody>
      </p:sp>
    </p:spTree>
    <p:extLst>
      <p:ext uri="{BB962C8B-B14F-4D97-AF65-F5344CB8AC3E}">
        <p14:creationId xmlns:p14="http://schemas.microsoft.com/office/powerpoint/2010/main" val="1285528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DC164F-323E-EB03-ACE5-DC480D0C84C3}"/>
              </a:ext>
            </a:extLst>
          </p:cNvPr>
          <p:cNvPicPr>
            <a:picLocks noChangeAspect="1"/>
          </p:cNvPicPr>
          <p:nvPr/>
        </p:nvPicPr>
        <p:blipFill>
          <a:blip r:embed="rId2"/>
          <a:stretch>
            <a:fillRect/>
          </a:stretch>
        </p:blipFill>
        <p:spPr>
          <a:xfrm>
            <a:off x="716486" y="851339"/>
            <a:ext cx="6466679" cy="3061270"/>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coefficient spaces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63</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9A136307-AB13-5F56-0B94-C6AC36016162}"/>
              </a:ext>
            </a:extLst>
          </p:cNvPr>
          <p:cNvSpPr txBox="1"/>
          <p:nvPr/>
        </p:nvSpPr>
        <p:spPr>
          <a:xfrm>
            <a:off x="1513804" y="806262"/>
            <a:ext cx="510479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Periodicity ≅ </a:t>
            </a:r>
            <a:r>
              <a:rPr lang="en-US" sz="1800" dirty="0">
                <a:latin typeface="Helsinki Text Std" panose="02000400000000000000" pitchFamily="2" charset="77"/>
                <a:cs typeface="Calibri" panose="020F0502020204030204" pitchFamily="34" charset="0"/>
              </a:rPr>
              <a:t>w</a:t>
            </a:r>
            <a:r>
              <a:rPr lang="en-US" sz="1800" dirty="0">
                <a:latin typeface="Calisto MT" panose="02040603050505030304" pitchFamily="18" charset="77"/>
                <a:cs typeface="Calibri" panose="020F0502020204030204" pitchFamily="34" charset="0"/>
              </a:rPr>
              <a:t>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4888583" y="3859857"/>
            <a:ext cx="3911819" cy="646331"/>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We get similar Dum-</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divisions grouping by approximate periodicity. </a:t>
            </a:r>
          </a:p>
        </p:txBody>
      </p:sp>
    </p:spTree>
    <p:extLst>
      <p:ext uri="{BB962C8B-B14F-4D97-AF65-F5344CB8AC3E}">
        <p14:creationId xmlns:p14="http://schemas.microsoft.com/office/powerpoint/2010/main" val="1064870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CB6B12-569A-8E94-4477-CBB12A81692B}"/>
              </a:ext>
            </a:extLst>
          </p:cNvPr>
          <p:cNvPicPr>
            <a:picLocks noChangeAspect="1"/>
          </p:cNvPicPr>
          <p:nvPr/>
        </p:nvPicPr>
        <p:blipFill>
          <a:blip r:embed="rId2"/>
          <a:stretch>
            <a:fillRect/>
          </a:stretch>
        </p:blipFill>
        <p:spPr>
          <a:xfrm>
            <a:off x="76856" y="828115"/>
            <a:ext cx="6976242" cy="3703856"/>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coefficient spaces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KCL 3/25/25</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64</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9A136307-AB13-5F56-0B94-C6AC36016162}"/>
              </a:ext>
            </a:extLst>
          </p:cNvPr>
          <p:cNvSpPr txBox="1"/>
          <p:nvPr/>
        </p:nvSpPr>
        <p:spPr>
          <a:xfrm>
            <a:off x="1070399" y="796408"/>
            <a:ext cx="509838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Periodicity ≅ </a:t>
            </a:r>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7189075" y="1874126"/>
            <a:ext cx="1611326" cy="2308324"/>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Of the periodicity-grouped data, the </a:t>
            </a:r>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periodicity has the clearest Dum-</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division.  </a:t>
            </a:r>
          </a:p>
        </p:txBody>
      </p:sp>
    </p:spTree>
    <p:extLst>
      <p:ext uri="{BB962C8B-B14F-4D97-AF65-F5344CB8AC3E}">
        <p14:creationId xmlns:p14="http://schemas.microsoft.com/office/powerpoint/2010/main" val="4164969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32DE-EFDC-E728-01DB-D60A7EC6F0DD}"/>
              </a:ext>
            </a:extLst>
          </p:cNvPr>
          <p:cNvSpPr>
            <a:spLocks noGrp="1"/>
          </p:cNvSpPr>
          <p:nvPr>
            <p:ph type="title"/>
          </p:nvPr>
        </p:nvSpPr>
        <p:spPr/>
        <p:txBody>
          <a:bodyPr/>
          <a:lstStyle/>
          <a:p>
            <a:r>
              <a:rPr lang="en-US" dirty="0"/>
              <a:t>Entrainment</a:t>
            </a:r>
          </a:p>
        </p:txBody>
      </p:sp>
      <p:sp>
        <p:nvSpPr>
          <p:cNvPr id="4" name="Date Placeholder 3">
            <a:extLst>
              <a:ext uri="{FF2B5EF4-FFF2-40B4-BE49-F238E27FC236}">
                <a16:creationId xmlns:a16="http://schemas.microsoft.com/office/drawing/2014/main" id="{70023E7A-1838-CD54-9A7F-5C3DD9193434}"/>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C1FBB745-0696-1FBB-F9CA-6537038F0C0D}"/>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EE02C2A5-7F55-70C5-3A75-A93DB7273D3D}"/>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7</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93ADE34E-25D5-9281-4BDA-76EB6BBF7B7D}"/>
              </a:ext>
            </a:extLst>
          </p:cNvPr>
          <p:cNvPicPr>
            <a:picLocks noChangeAspect="1"/>
          </p:cNvPicPr>
          <p:nvPr/>
        </p:nvPicPr>
        <p:blipFill>
          <a:blip r:embed="rId2"/>
          <a:stretch>
            <a:fillRect/>
          </a:stretch>
        </p:blipFill>
        <p:spPr>
          <a:xfrm>
            <a:off x="436728" y="2148356"/>
            <a:ext cx="2210938" cy="280499"/>
          </a:xfrm>
          <a:prstGeom prst="rect">
            <a:avLst/>
          </a:prstGeom>
        </p:spPr>
      </p:pic>
      <p:sp>
        <p:nvSpPr>
          <p:cNvPr id="8" name="TextBox 7">
            <a:extLst>
              <a:ext uri="{FF2B5EF4-FFF2-40B4-BE49-F238E27FC236}">
                <a16:creationId xmlns:a16="http://schemas.microsoft.com/office/drawing/2014/main" id="{B57614E9-8A81-2FE2-23A7-D7D20C69B4E6}"/>
              </a:ext>
            </a:extLst>
          </p:cNvPr>
          <p:cNvSpPr txBox="1"/>
          <p:nvPr/>
        </p:nvSpPr>
        <p:spPr>
          <a:xfrm>
            <a:off x="389806" y="1799022"/>
            <a:ext cx="2448106" cy="369332"/>
          </a:xfrm>
          <a:prstGeom prst="rect">
            <a:avLst/>
          </a:prstGeom>
          <a:noFill/>
        </p:spPr>
        <p:txBody>
          <a:bodyPr wrap="none" rtlCol="0">
            <a:spAutoFit/>
          </a:bodyPr>
          <a:lstStyle/>
          <a:p>
            <a:r>
              <a:rPr lang="en-US" dirty="0">
                <a:latin typeface="Helsinki Text Std" panose="02000400000000000000" pitchFamily="2" charset="77"/>
              </a:rPr>
              <a:t>q.     e(  q   q    </a:t>
            </a:r>
            <a:r>
              <a:rPr lang="en-US" dirty="0">
                <a:latin typeface="Helsinki Std" pitchFamily="2" charset="2"/>
              </a:rPr>
              <a:t>|</a:t>
            </a:r>
            <a:r>
              <a:rPr lang="en-US" dirty="0">
                <a:latin typeface="Helsinki Text Std" panose="02000400000000000000" pitchFamily="2" charset="77"/>
              </a:rPr>
              <a:t> </a:t>
            </a:r>
          </a:p>
        </p:txBody>
      </p:sp>
      <p:cxnSp>
        <p:nvCxnSpPr>
          <p:cNvPr id="10" name="Straight Arrow Connector 9">
            <a:extLst>
              <a:ext uri="{FF2B5EF4-FFF2-40B4-BE49-F238E27FC236}">
                <a16:creationId xmlns:a16="http://schemas.microsoft.com/office/drawing/2014/main" id="{037C1FE9-9560-5E34-25D0-0E93BD874313}"/>
              </a:ext>
            </a:extLst>
          </p:cNvPr>
          <p:cNvCxnSpPr>
            <a:cxnSpLocks/>
          </p:cNvCxnSpPr>
          <p:nvPr/>
        </p:nvCxnSpPr>
        <p:spPr>
          <a:xfrm>
            <a:off x="2702096" y="1981076"/>
            <a:ext cx="1205761"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AB692E-D211-5F6A-2C7B-1CFAC6375CDD}"/>
              </a:ext>
            </a:extLst>
          </p:cNvPr>
          <p:cNvSpPr txBox="1"/>
          <p:nvPr/>
        </p:nvSpPr>
        <p:spPr>
          <a:xfrm>
            <a:off x="628650" y="1269445"/>
            <a:ext cx="1670970" cy="369332"/>
          </a:xfrm>
          <a:prstGeom prst="rect">
            <a:avLst/>
          </a:prstGeom>
          <a:noFill/>
        </p:spPr>
        <p:txBody>
          <a:bodyPr wrap="none" rtlCol="0">
            <a:spAutoFit/>
          </a:bodyPr>
          <a:lstStyle/>
          <a:p>
            <a:r>
              <a:rPr lang="en-US" dirty="0"/>
              <a:t>Rhythm: Signal</a:t>
            </a:r>
          </a:p>
        </p:txBody>
      </p:sp>
      <p:sp>
        <p:nvSpPr>
          <p:cNvPr id="12" name="Rectangle 11">
            <a:extLst>
              <a:ext uri="{FF2B5EF4-FFF2-40B4-BE49-F238E27FC236}">
                <a16:creationId xmlns:a16="http://schemas.microsoft.com/office/drawing/2014/main" id="{1BF5EBBB-BCE7-B55E-3C2A-E33C3C4062A7}"/>
              </a:ext>
            </a:extLst>
          </p:cNvPr>
          <p:cNvSpPr/>
          <p:nvPr/>
        </p:nvSpPr>
        <p:spPr>
          <a:xfrm>
            <a:off x="3980047" y="1491492"/>
            <a:ext cx="1183906" cy="9791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cxnSp>
        <p:nvCxnSpPr>
          <p:cNvPr id="15" name="Straight Arrow Connector 14">
            <a:extLst>
              <a:ext uri="{FF2B5EF4-FFF2-40B4-BE49-F238E27FC236}">
                <a16:creationId xmlns:a16="http://schemas.microsoft.com/office/drawing/2014/main" id="{D4F19F40-3230-857C-59CB-389099015937}"/>
              </a:ext>
            </a:extLst>
          </p:cNvPr>
          <p:cNvCxnSpPr>
            <a:cxnSpLocks/>
          </p:cNvCxnSpPr>
          <p:nvPr/>
        </p:nvCxnSpPr>
        <p:spPr>
          <a:xfrm flipV="1">
            <a:off x="5236143" y="1568918"/>
            <a:ext cx="1327289" cy="230104"/>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BF543D9-DA39-562C-E8FF-1A6AB614A2D2}"/>
              </a:ext>
            </a:extLst>
          </p:cNvPr>
          <p:cNvSpPr txBox="1"/>
          <p:nvPr/>
        </p:nvSpPr>
        <p:spPr>
          <a:xfrm>
            <a:off x="3949169" y="756993"/>
            <a:ext cx="1245662" cy="646331"/>
          </a:xfrm>
          <a:prstGeom prst="rect">
            <a:avLst/>
          </a:prstGeom>
          <a:noFill/>
        </p:spPr>
        <p:txBody>
          <a:bodyPr wrap="none" rtlCol="0">
            <a:spAutoFit/>
          </a:bodyPr>
          <a:lstStyle/>
          <a:p>
            <a:pPr algn="ctr"/>
            <a:r>
              <a:rPr lang="en-US" dirty="0"/>
              <a:t>Cognitive</a:t>
            </a:r>
          </a:p>
          <a:p>
            <a:pPr algn="ctr"/>
            <a:r>
              <a:rPr lang="en-US" dirty="0"/>
              <a:t>processing</a:t>
            </a:r>
          </a:p>
        </p:txBody>
      </p:sp>
      <p:sp>
        <p:nvSpPr>
          <p:cNvPr id="17" name="TextBox 16">
            <a:extLst>
              <a:ext uri="{FF2B5EF4-FFF2-40B4-BE49-F238E27FC236}">
                <a16:creationId xmlns:a16="http://schemas.microsoft.com/office/drawing/2014/main" id="{F3BF465E-7B5D-B619-EC0D-E6D2453F22D6}"/>
              </a:ext>
            </a:extLst>
          </p:cNvPr>
          <p:cNvSpPr txBox="1"/>
          <p:nvPr/>
        </p:nvSpPr>
        <p:spPr>
          <a:xfrm>
            <a:off x="6583341" y="1367952"/>
            <a:ext cx="1868717" cy="1477328"/>
          </a:xfrm>
          <a:prstGeom prst="rect">
            <a:avLst/>
          </a:prstGeom>
          <a:noFill/>
        </p:spPr>
        <p:txBody>
          <a:bodyPr wrap="none" rtlCol="0">
            <a:spAutoFit/>
          </a:bodyPr>
          <a:lstStyle/>
          <a:p>
            <a:pPr algn="ctr"/>
            <a:r>
              <a:rPr lang="en-US" dirty="0"/>
              <a:t>Neural activation</a:t>
            </a:r>
          </a:p>
          <a:p>
            <a:pPr algn="ctr"/>
            <a:endParaRPr lang="en-US" dirty="0"/>
          </a:p>
          <a:p>
            <a:pPr algn="ctr"/>
            <a:endParaRPr lang="en-US" dirty="0"/>
          </a:p>
          <a:p>
            <a:pPr algn="ctr"/>
            <a:r>
              <a:rPr lang="en-US" dirty="0"/>
              <a:t>Motor behavior,</a:t>
            </a:r>
          </a:p>
          <a:p>
            <a:pPr algn="ctr"/>
            <a:r>
              <a:rPr lang="en-US" dirty="0"/>
              <a:t>Prediction</a:t>
            </a:r>
          </a:p>
        </p:txBody>
      </p:sp>
      <p:cxnSp>
        <p:nvCxnSpPr>
          <p:cNvPr id="19" name="Straight Arrow Connector 18">
            <a:extLst>
              <a:ext uri="{FF2B5EF4-FFF2-40B4-BE49-F238E27FC236}">
                <a16:creationId xmlns:a16="http://schemas.microsoft.com/office/drawing/2014/main" id="{BBD64E7C-27C5-1273-CAE3-08AB05115943}"/>
              </a:ext>
            </a:extLst>
          </p:cNvPr>
          <p:cNvCxnSpPr>
            <a:cxnSpLocks/>
          </p:cNvCxnSpPr>
          <p:nvPr/>
        </p:nvCxnSpPr>
        <p:spPr>
          <a:xfrm>
            <a:off x="7546575" y="1728434"/>
            <a:ext cx="0" cy="439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881E45F-7D5F-6B04-4E49-861ED974E6E4}"/>
              </a:ext>
            </a:extLst>
          </p:cNvPr>
          <p:cNvSpPr txBox="1"/>
          <p:nvPr/>
        </p:nvSpPr>
        <p:spPr>
          <a:xfrm>
            <a:off x="2651353" y="2166994"/>
            <a:ext cx="1257909" cy="646331"/>
          </a:xfrm>
          <a:prstGeom prst="rect">
            <a:avLst/>
          </a:prstGeom>
          <a:noFill/>
        </p:spPr>
        <p:txBody>
          <a:bodyPr wrap="none" rtlCol="0">
            <a:spAutoFit/>
          </a:bodyPr>
          <a:lstStyle/>
          <a:p>
            <a:pPr algn="ctr"/>
            <a:r>
              <a:rPr lang="en-US" b="1" dirty="0">
                <a:solidFill>
                  <a:srgbClr val="C00000"/>
                </a:solidFill>
              </a:rPr>
              <a:t>Fourier</a:t>
            </a:r>
          </a:p>
          <a:p>
            <a:pPr algn="ctr"/>
            <a:r>
              <a:rPr lang="en-US" b="1" dirty="0">
                <a:solidFill>
                  <a:srgbClr val="C00000"/>
                </a:solidFill>
              </a:rPr>
              <a:t>transform</a:t>
            </a:r>
          </a:p>
        </p:txBody>
      </p:sp>
    </p:spTree>
    <p:extLst>
      <p:ext uri="{BB962C8B-B14F-4D97-AF65-F5344CB8AC3E}">
        <p14:creationId xmlns:p14="http://schemas.microsoft.com/office/powerpoint/2010/main" val="3245542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B17D-92BE-CF8A-3543-05AC2135986B}"/>
              </a:ext>
            </a:extLst>
          </p:cNvPr>
          <p:cNvSpPr>
            <a:spLocks noGrp="1"/>
          </p:cNvSpPr>
          <p:nvPr>
            <p:ph type="ctrTitle"/>
          </p:nvPr>
        </p:nvSpPr>
        <p:spPr/>
        <p:txBody>
          <a:bodyPr/>
          <a:lstStyle/>
          <a:p>
            <a:r>
              <a:rPr lang="en-US" dirty="0"/>
              <a:t>Fourier theory tools</a:t>
            </a:r>
          </a:p>
        </p:txBody>
      </p:sp>
      <p:sp>
        <p:nvSpPr>
          <p:cNvPr id="3" name="Subtitle 2">
            <a:extLst>
              <a:ext uri="{FF2B5EF4-FFF2-40B4-BE49-F238E27FC236}">
                <a16:creationId xmlns:a16="http://schemas.microsoft.com/office/drawing/2014/main" id="{4AB1FCCE-983E-8E5C-320C-86CE9218E99D}"/>
              </a:ext>
            </a:extLst>
          </p:cNvPr>
          <p:cNvSpPr>
            <a:spLocks noGrp="1"/>
          </p:cNvSpPr>
          <p:nvPr>
            <p:ph type="subTitle" idx="1"/>
          </p:nvPr>
        </p:nvSpPr>
        <p:spPr/>
        <p:txBody>
          <a:bodyPr/>
          <a:lstStyle/>
          <a:p>
            <a:r>
              <a:rPr lang="en-US" dirty="0"/>
              <a:t>Coordinate Spaces and Spectra</a:t>
            </a:r>
          </a:p>
        </p:txBody>
      </p:sp>
      <p:sp>
        <p:nvSpPr>
          <p:cNvPr id="4" name="Date Placeholder 3">
            <a:extLst>
              <a:ext uri="{FF2B5EF4-FFF2-40B4-BE49-F238E27FC236}">
                <a16:creationId xmlns:a16="http://schemas.microsoft.com/office/drawing/2014/main" id="{BB4479D1-B759-2E80-9057-61CAA98ED089}"/>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76719B75-FFF8-218B-2456-29A0B25041D2}"/>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8CF16102-802E-4E7F-7128-ADC7081FE80D}"/>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8</a:t>
            </a:fld>
            <a:endParaRPr lang="en-US" dirty="0">
              <a:latin typeface="Calisto MT" panose="02040603050505030304" pitchFamily="18" charset="77"/>
            </a:endParaRPr>
          </a:p>
        </p:txBody>
      </p:sp>
    </p:spTree>
    <p:extLst>
      <p:ext uri="{BB962C8B-B14F-4D97-AF65-F5344CB8AC3E}">
        <p14:creationId xmlns:p14="http://schemas.microsoft.com/office/powerpoint/2010/main" val="3239157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D3D8-2DD6-35AF-BA30-87B7BE923272}"/>
              </a:ext>
            </a:extLst>
          </p:cNvPr>
          <p:cNvSpPr>
            <a:spLocks noGrp="1"/>
          </p:cNvSpPr>
          <p:nvPr>
            <p:ph type="title"/>
          </p:nvPr>
        </p:nvSpPr>
        <p:spPr/>
        <p:txBody>
          <a:bodyPr/>
          <a:lstStyle/>
          <a:p>
            <a:r>
              <a:rPr lang="en-US" dirty="0"/>
              <a:t>Rhythm as Periodic Stimulus</a:t>
            </a:r>
          </a:p>
        </p:txBody>
      </p:sp>
      <p:sp>
        <p:nvSpPr>
          <p:cNvPr id="3" name="Content Placeholder 2">
            <a:extLst>
              <a:ext uri="{FF2B5EF4-FFF2-40B4-BE49-F238E27FC236}">
                <a16:creationId xmlns:a16="http://schemas.microsoft.com/office/drawing/2014/main" id="{80D2D064-EF11-6AEC-9210-3DDCFF860897}"/>
              </a:ext>
            </a:extLst>
          </p:cNvPr>
          <p:cNvSpPr>
            <a:spLocks noGrp="1"/>
          </p:cNvSpPr>
          <p:nvPr>
            <p:ph idx="1"/>
          </p:nvPr>
        </p:nvSpPr>
        <p:spPr>
          <a:xfrm>
            <a:off x="628650" y="615142"/>
            <a:ext cx="7886700" cy="3588360"/>
          </a:xfrm>
        </p:spPr>
        <p:txBody>
          <a:bodyPr/>
          <a:lstStyle/>
          <a:p>
            <a:r>
              <a:rPr lang="en-US" dirty="0"/>
              <a:t>Suppose you hear the following rhythm:</a:t>
            </a:r>
          </a:p>
          <a:p>
            <a:endParaRPr lang="en-US" dirty="0"/>
          </a:p>
          <a:p>
            <a:endParaRPr lang="en-US" dirty="0"/>
          </a:p>
          <a:p>
            <a:endParaRPr lang="en-US" dirty="0"/>
          </a:p>
          <a:p>
            <a:r>
              <a:rPr lang="en-US" dirty="0"/>
              <a:t>What </a:t>
            </a:r>
            <a:r>
              <a:rPr lang="en-US" b="1" dirty="0"/>
              <a:t>frequencies</a:t>
            </a:r>
            <a:r>
              <a:rPr lang="en-US" dirty="0"/>
              <a:t> does the rhythm present </a:t>
            </a:r>
            <a:br>
              <a:rPr lang="en-US" dirty="0"/>
            </a:br>
            <a:r>
              <a:rPr lang="en-US" dirty="0"/>
              <a:t>for you to entrain to?</a:t>
            </a:r>
          </a:p>
          <a:p>
            <a:endParaRPr lang="en-US" dirty="0"/>
          </a:p>
          <a:p>
            <a:r>
              <a:rPr lang="en-US" dirty="0"/>
              <a:t>Answer: Fourier analysis of the rhythm</a:t>
            </a:r>
          </a:p>
        </p:txBody>
      </p:sp>
      <p:sp>
        <p:nvSpPr>
          <p:cNvPr id="4" name="Date Placeholder 3">
            <a:extLst>
              <a:ext uri="{FF2B5EF4-FFF2-40B4-BE49-F238E27FC236}">
                <a16:creationId xmlns:a16="http://schemas.microsoft.com/office/drawing/2014/main" id="{83DEC0C3-A26B-453E-10FA-6A85F19A2FA9}"/>
              </a:ext>
            </a:extLst>
          </p:cNvPr>
          <p:cNvSpPr>
            <a:spLocks noGrp="1"/>
          </p:cNvSpPr>
          <p:nvPr>
            <p:ph type="dt" sz="half" idx="10"/>
          </p:nvPr>
        </p:nvSpPr>
        <p:spPr/>
        <p:txBody>
          <a:bodyPr/>
          <a:lstStyle/>
          <a:p>
            <a:r>
              <a:rPr lang="en-US"/>
              <a:t>KCL 3/25/25</a:t>
            </a:r>
            <a:endParaRPr lang="en-US" dirty="0"/>
          </a:p>
        </p:txBody>
      </p:sp>
      <p:sp>
        <p:nvSpPr>
          <p:cNvPr id="5" name="Footer Placeholder 4">
            <a:extLst>
              <a:ext uri="{FF2B5EF4-FFF2-40B4-BE49-F238E27FC236}">
                <a16:creationId xmlns:a16="http://schemas.microsoft.com/office/drawing/2014/main" id="{495A339C-0A34-A5EB-7300-34E9E4A01F1A}"/>
              </a:ext>
            </a:extLst>
          </p:cNvPr>
          <p:cNvSpPr>
            <a:spLocks noGrp="1"/>
          </p:cNvSpPr>
          <p:nvPr>
            <p:ph type="ftr" sz="quarter" idx="11"/>
          </p:nvPr>
        </p:nvSpPr>
        <p:spPr/>
        <p:txBody>
          <a:bodyPr/>
          <a:lstStyle/>
          <a:p>
            <a:r>
              <a:rPr lang="en-US"/>
              <a:t>Rhythm as Signal</a:t>
            </a:r>
            <a:endParaRPr lang="en-US" dirty="0"/>
          </a:p>
        </p:txBody>
      </p:sp>
      <p:sp>
        <p:nvSpPr>
          <p:cNvPr id="6" name="Slide Number Placeholder 5">
            <a:extLst>
              <a:ext uri="{FF2B5EF4-FFF2-40B4-BE49-F238E27FC236}">
                <a16:creationId xmlns:a16="http://schemas.microsoft.com/office/drawing/2014/main" id="{9B3B0F93-0BA1-7B9F-68A5-82ADB259D6FA}"/>
              </a:ext>
            </a:extLst>
          </p:cNvPr>
          <p:cNvSpPr>
            <a:spLocks noGrp="1"/>
          </p:cNvSpPr>
          <p:nvPr>
            <p:ph type="sldNum" sz="quarter" idx="12"/>
          </p:nvPr>
        </p:nvSpPr>
        <p:spPr/>
        <p:txBody>
          <a:bodyPr/>
          <a:lstStyle/>
          <a:p>
            <a:r>
              <a:rPr lang="en-US" dirty="0">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9</a:t>
            </a:fld>
            <a:endParaRPr lang="en-US" dirty="0">
              <a:latin typeface="Calisto MT" panose="02040603050505030304" pitchFamily="18" charset="77"/>
            </a:endParaRPr>
          </a:p>
        </p:txBody>
      </p:sp>
      <p:pic>
        <p:nvPicPr>
          <p:cNvPr id="11" name="Picture 10">
            <a:extLst>
              <a:ext uri="{FF2B5EF4-FFF2-40B4-BE49-F238E27FC236}">
                <a16:creationId xmlns:a16="http://schemas.microsoft.com/office/drawing/2014/main" id="{D45D4F90-04C0-E8C0-802D-4FCA4C2B2B2E}"/>
              </a:ext>
            </a:extLst>
          </p:cNvPr>
          <p:cNvPicPr>
            <a:picLocks noChangeAspect="1"/>
          </p:cNvPicPr>
          <p:nvPr/>
        </p:nvPicPr>
        <p:blipFill>
          <a:blip r:embed="rId2"/>
          <a:stretch>
            <a:fillRect/>
          </a:stretch>
        </p:blipFill>
        <p:spPr>
          <a:xfrm>
            <a:off x="2779604" y="1033776"/>
            <a:ext cx="3721843" cy="1112904"/>
          </a:xfrm>
          <a:prstGeom prst="rect">
            <a:avLst/>
          </a:prstGeom>
        </p:spPr>
      </p:pic>
    </p:spTree>
    <p:extLst>
      <p:ext uri="{BB962C8B-B14F-4D97-AF65-F5344CB8AC3E}">
        <p14:creationId xmlns:p14="http://schemas.microsoft.com/office/powerpoint/2010/main" val="4474934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82647</TotalTime>
  <Words>5492</Words>
  <Application>Microsoft Macintosh PowerPoint</Application>
  <PresentationFormat>On-screen Show (16:9)</PresentationFormat>
  <Paragraphs>790</Paragraphs>
  <Slides>64</Slides>
  <Notes>19</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Arial</vt:lpstr>
      <vt:lpstr>Calibri</vt:lpstr>
      <vt:lpstr>Calisto MT</vt:lpstr>
      <vt:lpstr>Cambria</vt:lpstr>
      <vt:lpstr>Century</vt:lpstr>
      <vt:lpstr>Helsinki Metronome Std</vt:lpstr>
      <vt:lpstr>Helsinki Std</vt:lpstr>
      <vt:lpstr>Helsinki Text Std</vt:lpstr>
      <vt:lpstr>Malayalam Sangam MN</vt:lpstr>
      <vt:lpstr>Symbol</vt:lpstr>
      <vt:lpstr>Times New Roman</vt:lpstr>
      <vt:lpstr>Office Theme</vt:lpstr>
      <vt:lpstr>Musical Rhythm  as Signal</vt:lpstr>
      <vt:lpstr>Outline</vt:lpstr>
      <vt:lpstr>Meter and Notation</vt:lpstr>
      <vt:lpstr>Entrainment</vt:lpstr>
      <vt:lpstr>Isochrony (discrete) vs. Periodicity (continuous)</vt:lpstr>
      <vt:lpstr>Isochrony (discrete) vs. Periodicity (continuous)</vt:lpstr>
      <vt:lpstr>Entrainment</vt:lpstr>
      <vt:lpstr>Fourier theory tools</vt:lpstr>
      <vt:lpstr>Rhythm as Periodic Stimulus</vt:lpstr>
      <vt:lpstr>Sine and Cosine functions</vt:lpstr>
      <vt:lpstr>Sine and Cosine functions</vt:lpstr>
      <vt:lpstr>Sine and Cosine functions</vt:lpstr>
      <vt:lpstr>Sine and Cosine functions</vt:lpstr>
      <vt:lpstr>Phase and magnitude</vt:lpstr>
      <vt:lpstr>Rhythmic spectrum</vt:lpstr>
      <vt:lpstr>Rhythmic Maximal Evenness</vt:lpstr>
      <vt:lpstr>Maximally even vs. Isochronous</vt:lpstr>
      <vt:lpstr>Maximally even rhythms</vt:lpstr>
      <vt:lpstr>Maximally even rhythms</vt:lpstr>
      <vt:lpstr>Spectrum of a maximally even rhythm </vt:lpstr>
      <vt:lpstr>Maximally even rhythms</vt:lpstr>
      <vt:lpstr>Maximally even rhythms</vt:lpstr>
      <vt:lpstr>Ragtime Syncopation Part 1</vt:lpstr>
      <vt:lpstr>Ragtime Syncopation</vt:lpstr>
      <vt:lpstr>Ragtime Syncopation</vt:lpstr>
      <vt:lpstr>Ragtime Syncopation</vt:lpstr>
      <vt:lpstr>Fourier Analysis, Meter, and Coherence</vt:lpstr>
      <vt:lpstr>Coherence of Metrical Levels</vt:lpstr>
      <vt:lpstr>Coherence of Metrical Levels</vt:lpstr>
      <vt:lpstr>Coherence of Metrical Levels</vt:lpstr>
      <vt:lpstr>Coherence of Metrical Levels</vt:lpstr>
      <vt:lpstr>Coherence of three coefficients</vt:lpstr>
      <vt:lpstr>Coherence</vt:lpstr>
      <vt:lpstr>Coherence from a non-linear filter</vt:lpstr>
      <vt:lpstr>Coherence</vt:lpstr>
      <vt:lpstr>Ragtime Syncopation Part 2</vt:lpstr>
      <vt:lpstr>Ragtime Syncopation</vt:lpstr>
      <vt:lpstr>Ragtime Syncopation</vt:lpstr>
      <vt:lpstr>Ragtime Syncopation</vt:lpstr>
      <vt:lpstr>Ragtime Syncopation</vt:lpstr>
      <vt:lpstr>Ragtime Syncopation</vt:lpstr>
      <vt:lpstr>Rhythmic Qualities and Coherence in Adowa</vt:lpstr>
      <vt:lpstr>Adowa</vt:lpstr>
      <vt:lpstr>Adowa</vt:lpstr>
      <vt:lpstr>Adowa</vt:lpstr>
      <vt:lpstr>Adowa: Atumpan (lead drum)</vt:lpstr>
      <vt:lpstr>Adowa: Atumpan (lead drum)</vt:lpstr>
      <vt:lpstr>Adowa: Atumpan (lead drum)</vt:lpstr>
      <vt:lpstr>Amonquandoh’s Atumpan in f2 ✕ f5 ✕ f—7    space </vt:lpstr>
      <vt:lpstr>Amonquandoh’s Atumpan in f2 ✕ f2 ✕ f—4   space </vt:lpstr>
      <vt:lpstr>Iqa’at</vt:lpstr>
      <vt:lpstr>Arabic Iqa’at</vt:lpstr>
      <vt:lpstr>Arabic Iqa’at</vt:lpstr>
      <vt:lpstr>Arabic Iqa’at</vt:lpstr>
      <vt:lpstr>Arabic Iqa’at: 8-cycles</vt:lpstr>
      <vt:lpstr>Arabic Iqa’at: 12-cycles</vt:lpstr>
      <vt:lpstr>Arabic Iqa’at: 16-cycles</vt:lpstr>
      <vt:lpstr>Arabic Iqa’at</vt:lpstr>
      <vt:lpstr>Arabic Iqa’at</vt:lpstr>
      <vt:lpstr>Arabic Iqa’at</vt:lpstr>
      <vt:lpstr>Arabic Iqa’at</vt:lpstr>
      <vt:lpstr>Arabic Iqa’at</vt:lpstr>
      <vt:lpstr>Arabic Iqa’at</vt:lpstr>
      <vt:lpstr>Arabic Iqa’at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Yust, Jason</dc:creator>
  <cp:lastModifiedBy>Yust, Jason</cp:lastModifiedBy>
  <cp:revision>98</cp:revision>
  <dcterms:created xsi:type="dcterms:W3CDTF">2023-08-28T18:57:50Z</dcterms:created>
  <dcterms:modified xsi:type="dcterms:W3CDTF">2025-03-27T00:05:29Z</dcterms:modified>
</cp:coreProperties>
</file>