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377" r:id="rId3"/>
    <p:sldId id="428" r:id="rId4"/>
    <p:sldId id="342" r:id="rId5"/>
    <p:sldId id="382" r:id="rId6"/>
    <p:sldId id="383" r:id="rId7"/>
    <p:sldId id="384" r:id="rId8"/>
    <p:sldId id="386" r:id="rId9"/>
    <p:sldId id="385" r:id="rId10"/>
    <p:sldId id="389" r:id="rId11"/>
    <p:sldId id="387" r:id="rId12"/>
    <p:sldId id="388" r:id="rId13"/>
    <p:sldId id="390" r:id="rId14"/>
    <p:sldId id="391" r:id="rId15"/>
    <p:sldId id="392" r:id="rId16"/>
    <p:sldId id="393" r:id="rId17"/>
    <p:sldId id="394" r:id="rId18"/>
    <p:sldId id="429" r:id="rId19"/>
    <p:sldId id="395" r:id="rId20"/>
    <p:sldId id="397" r:id="rId21"/>
    <p:sldId id="398" r:id="rId22"/>
    <p:sldId id="400" r:id="rId23"/>
    <p:sldId id="399" r:id="rId24"/>
    <p:sldId id="430" r:id="rId25"/>
    <p:sldId id="401" r:id="rId26"/>
    <p:sldId id="402" r:id="rId27"/>
    <p:sldId id="403" r:id="rId28"/>
    <p:sldId id="406" r:id="rId29"/>
    <p:sldId id="407" r:id="rId30"/>
    <p:sldId id="408" r:id="rId31"/>
    <p:sldId id="414" r:id="rId32"/>
    <p:sldId id="415" r:id="rId33"/>
    <p:sldId id="410" r:id="rId34"/>
    <p:sldId id="416" r:id="rId35"/>
    <p:sldId id="417" r:id="rId36"/>
    <p:sldId id="418" r:id="rId37"/>
    <p:sldId id="419" r:id="rId38"/>
    <p:sldId id="421" r:id="rId39"/>
    <p:sldId id="420" r:id="rId40"/>
    <p:sldId id="364" r:id="rId41"/>
    <p:sldId id="365" r:id="rId42"/>
    <p:sldId id="427" r:id="rId43"/>
    <p:sldId id="367" r:id="rId44"/>
    <p:sldId id="422" r:id="rId45"/>
    <p:sldId id="424" r:id="rId46"/>
    <p:sldId id="411" r:id="rId47"/>
    <p:sldId id="425" r:id="rId48"/>
    <p:sldId id="426" r:id="rId49"/>
    <p:sldId id="325" r:id="rId50"/>
    <p:sldId id="295" r:id="rId51"/>
    <p:sldId id="296" r:id="rId52"/>
    <p:sldId id="299" r:id="rId53"/>
    <p:sldId id="302" r:id="rId54"/>
    <p:sldId id="323" r:id="rId55"/>
    <p:sldId id="324" r:id="rId56"/>
    <p:sldId id="412" r:id="rId57"/>
    <p:sldId id="413" r:id="rId58"/>
    <p:sldId id="326" r:id="rId5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0BF"/>
    <a:srgbClr val="D39461"/>
    <a:srgbClr val="DC00CE"/>
    <a:srgbClr val="5630A0"/>
    <a:srgbClr val="EE7D31"/>
    <a:srgbClr val="004DC1"/>
    <a:srgbClr val="70AD47"/>
    <a:srgbClr val="FFC000"/>
    <a:srgbClr val="4372C4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85"/>
    <p:restoredTop sz="87070"/>
  </p:normalViewPr>
  <p:slideViewPr>
    <p:cSldViewPr snapToGrid="0">
      <p:cViewPr>
        <p:scale>
          <a:sx n="126" d="100"/>
          <a:sy n="126" d="100"/>
        </p:scale>
        <p:origin x="1344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yust/Desktop/cycSpace/sinExx/dftSinusoi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Sheet2!$D$4:$D$124</c:f>
              <c:numCache>
                <c:formatCode>General</c:formatCode>
                <c:ptCount val="121"/>
                <c:pt idx="0">
                  <c:v>0.44401584032621327</c:v>
                </c:pt>
                <c:pt idx="1">
                  <c:v>-0.55396724062140879</c:v>
                </c:pt>
                <c:pt idx="2">
                  <c:v>-0.99798308094762234</c:v>
                </c:pt>
                <c:pt idx="3">
                  <c:v>-0.44401584032621338</c:v>
                </c:pt>
                <c:pt idx="4">
                  <c:v>0.55396724062140867</c:v>
                </c:pt>
                <c:pt idx="5">
                  <c:v>0.99798308094762245</c:v>
                </c:pt>
                <c:pt idx="6">
                  <c:v>0.4440158403262135</c:v>
                </c:pt>
                <c:pt idx="7">
                  <c:v>-0.55396724062141012</c:v>
                </c:pt>
                <c:pt idx="8">
                  <c:v>-0.99798308094762234</c:v>
                </c:pt>
                <c:pt idx="9">
                  <c:v>-0.44401584032621122</c:v>
                </c:pt>
                <c:pt idx="10">
                  <c:v>0.55396724062141001</c:v>
                </c:pt>
                <c:pt idx="11">
                  <c:v>0.99798308094762234</c:v>
                </c:pt>
                <c:pt idx="12">
                  <c:v>0.44401584032621449</c:v>
                </c:pt>
                <c:pt idx="13">
                  <c:v>-0.5539672406214069</c:v>
                </c:pt>
                <c:pt idx="14">
                  <c:v>-0.99798308094762256</c:v>
                </c:pt>
                <c:pt idx="15">
                  <c:v>-0.44401584032621461</c:v>
                </c:pt>
                <c:pt idx="16">
                  <c:v>0.5539672406214039</c:v>
                </c:pt>
                <c:pt idx="17">
                  <c:v>0.99798308094762256</c:v>
                </c:pt>
                <c:pt idx="18">
                  <c:v>0.44401584032621788</c:v>
                </c:pt>
                <c:pt idx="19">
                  <c:v>-0.55396724062140379</c:v>
                </c:pt>
                <c:pt idx="20">
                  <c:v>-0.99798308094762278</c:v>
                </c:pt>
                <c:pt idx="21">
                  <c:v>-0.44401584032621799</c:v>
                </c:pt>
                <c:pt idx="22">
                  <c:v>0.55396724062140368</c:v>
                </c:pt>
                <c:pt idx="23">
                  <c:v>0.99798308094762256</c:v>
                </c:pt>
                <c:pt idx="24">
                  <c:v>0.44401584032621494</c:v>
                </c:pt>
                <c:pt idx="25">
                  <c:v>-0.55396724062140945</c:v>
                </c:pt>
                <c:pt idx="26">
                  <c:v>-0.99798308094762223</c:v>
                </c:pt>
                <c:pt idx="27">
                  <c:v>-0.44401584032621189</c:v>
                </c:pt>
                <c:pt idx="28">
                  <c:v>0.55396724062141234</c:v>
                </c:pt>
                <c:pt idx="29">
                  <c:v>0.997983080947622</c:v>
                </c:pt>
                <c:pt idx="30">
                  <c:v>0.44401584032620878</c:v>
                </c:pt>
                <c:pt idx="31">
                  <c:v>-0.55396724062141811</c:v>
                </c:pt>
                <c:pt idx="32">
                  <c:v>-0.99798308094762178</c:v>
                </c:pt>
                <c:pt idx="33">
                  <c:v>-0.44401584032620572</c:v>
                </c:pt>
                <c:pt idx="34">
                  <c:v>0.553967240621421</c:v>
                </c:pt>
                <c:pt idx="35">
                  <c:v>0.99798308094762156</c:v>
                </c:pt>
                <c:pt idx="36">
                  <c:v>0.44401584032620267</c:v>
                </c:pt>
                <c:pt idx="37">
                  <c:v>-0.55396724062142388</c:v>
                </c:pt>
                <c:pt idx="38">
                  <c:v>-0.99798308094762134</c:v>
                </c:pt>
                <c:pt idx="39">
                  <c:v>-0.44401584032619956</c:v>
                </c:pt>
                <c:pt idx="40">
                  <c:v>0.55396724062142078</c:v>
                </c:pt>
                <c:pt idx="41">
                  <c:v>0.99798308094762156</c:v>
                </c:pt>
                <c:pt idx="42">
                  <c:v>0.44401584032620922</c:v>
                </c:pt>
                <c:pt idx="43">
                  <c:v>-0.55396724062141178</c:v>
                </c:pt>
                <c:pt idx="44">
                  <c:v>-0.99798308094762223</c:v>
                </c:pt>
                <c:pt idx="45">
                  <c:v>-0.44401584032621888</c:v>
                </c:pt>
                <c:pt idx="46">
                  <c:v>0.55396724062140279</c:v>
                </c:pt>
                <c:pt idx="47">
                  <c:v>0.99798308094762289</c:v>
                </c:pt>
                <c:pt idx="48">
                  <c:v>0.44401584032622221</c:v>
                </c:pt>
                <c:pt idx="49">
                  <c:v>-0.55396724062139979</c:v>
                </c:pt>
                <c:pt idx="50">
                  <c:v>-0.99798308094762356</c:v>
                </c:pt>
                <c:pt idx="51">
                  <c:v>-0.44401584032623187</c:v>
                </c:pt>
                <c:pt idx="52">
                  <c:v>0.5539672406213908</c:v>
                </c:pt>
                <c:pt idx="53">
                  <c:v>0.99798308094762422</c:v>
                </c:pt>
                <c:pt idx="54">
                  <c:v>0.44401584032624153</c:v>
                </c:pt>
                <c:pt idx="55">
                  <c:v>-0.55396724062138181</c:v>
                </c:pt>
                <c:pt idx="56">
                  <c:v>-0.99798308094762456</c:v>
                </c:pt>
                <c:pt idx="57">
                  <c:v>-0.4440158403262448</c:v>
                </c:pt>
                <c:pt idx="58">
                  <c:v>0.55396724062137281</c:v>
                </c:pt>
                <c:pt idx="59">
                  <c:v>0.99798308094762522</c:v>
                </c:pt>
                <c:pt idx="60">
                  <c:v>0.44401584032625446</c:v>
                </c:pt>
                <c:pt idx="61">
                  <c:v>-0.55396724062136982</c:v>
                </c:pt>
                <c:pt idx="62">
                  <c:v>-0.997983080947625</c:v>
                </c:pt>
                <c:pt idx="63">
                  <c:v>-0.44401584032625774</c:v>
                </c:pt>
                <c:pt idx="64">
                  <c:v>0.55396724062136082</c:v>
                </c:pt>
                <c:pt idx="65">
                  <c:v>0.99798308094762567</c:v>
                </c:pt>
                <c:pt idx="66">
                  <c:v>0.4440158403262674</c:v>
                </c:pt>
                <c:pt idx="67">
                  <c:v>-0.55396724062136371</c:v>
                </c:pt>
                <c:pt idx="68">
                  <c:v>-0.99798308094762633</c:v>
                </c:pt>
                <c:pt idx="69">
                  <c:v>-0.44401584032627706</c:v>
                </c:pt>
                <c:pt idx="70">
                  <c:v>0.55396724062135472</c:v>
                </c:pt>
                <c:pt idx="71">
                  <c:v>0.997983080947627</c:v>
                </c:pt>
                <c:pt idx="72">
                  <c:v>0.44401584032628671</c:v>
                </c:pt>
                <c:pt idx="73">
                  <c:v>-0.55396724062134572</c:v>
                </c:pt>
                <c:pt idx="74">
                  <c:v>-0.99798308094762767</c:v>
                </c:pt>
                <c:pt idx="75">
                  <c:v>-0.44401584032629637</c:v>
                </c:pt>
                <c:pt idx="76">
                  <c:v>0.55396724062133673</c:v>
                </c:pt>
                <c:pt idx="77">
                  <c:v>0.99798308094762844</c:v>
                </c:pt>
                <c:pt idx="78">
                  <c:v>0.44401584032629332</c:v>
                </c:pt>
                <c:pt idx="79">
                  <c:v>-0.55396724062133962</c:v>
                </c:pt>
                <c:pt idx="80">
                  <c:v>-0.99798308094762722</c:v>
                </c:pt>
                <c:pt idx="81">
                  <c:v>-0.4440158403262775</c:v>
                </c:pt>
                <c:pt idx="82">
                  <c:v>0.55396724062135427</c:v>
                </c:pt>
                <c:pt idx="83">
                  <c:v>0.99798308094762611</c:v>
                </c:pt>
                <c:pt idx="84">
                  <c:v>0.44401584032626168</c:v>
                </c:pt>
                <c:pt idx="85">
                  <c:v>-0.55396724062136893</c:v>
                </c:pt>
                <c:pt idx="86">
                  <c:v>-0.997983080947625</c:v>
                </c:pt>
                <c:pt idx="87">
                  <c:v>-0.44401584032624591</c:v>
                </c:pt>
                <c:pt idx="88">
                  <c:v>0.55396724062138369</c:v>
                </c:pt>
                <c:pt idx="89">
                  <c:v>0.99798308094762389</c:v>
                </c:pt>
                <c:pt idx="90">
                  <c:v>0.44401584032623009</c:v>
                </c:pt>
                <c:pt idx="91">
                  <c:v>-0.55396724062139835</c:v>
                </c:pt>
                <c:pt idx="92">
                  <c:v>-0.99798308094762278</c:v>
                </c:pt>
                <c:pt idx="93">
                  <c:v>-0.44401584032621427</c:v>
                </c:pt>
                <c:pt idx="94">
                  <c:v>0.553967240621413</c:v>
                </c:pt>
                <c:pt idx="95">
                  <c:v>0.99798308094762167</c:v>
                </c:pt>
                <c:pt idx="96">
                  <c:v>0.44401584032619845</c:v>
                </c:pt>
                <c:pt idx="97">
                  <c:v>-0.55396724062142777</c:v>
                </c:pt>
                <c:pt idx="98">
                  <c:v>-0.99798308094762056</c:v>
                </c:pt>
                <c:pt idx="99">
                  <c:v>-0.44401584032618269</c:v>
                </c:pt>
                <c:pt idx="100">
                  <c:v>0.55396724062144242</c:v>
                </c:pt>
                <c:pt idx="101">
                  <c:v>0.99798308094761945</c:v>
                </c:pt>
                <c:pt idx="102">
                  <c:v>0.44401584032616687</c:v>
                </c:pt>
                <c:pt idx="103">
                  <c:v>-0.55396724062145708</c:v>
                </c:pt>
                <c:pt idx="104">
                  <c:v>-0.99798308094761834</c:v>
                </c:pt>
                <c:pt idx="105">
                  <c:v>-0.44401584032615105</c:v>
                </c:pt>
                <c:pt idx="106">
                  <c:v>0.55396724062147173</c:v>
                </c:pt>
                <c:pt idx="107">
                  <c:v>0.99798308094761723</c:v>
                </c:pt>
                <c:pt idx="108">
                  <c:v>0.44401584032613522</c:v>
                </c:pt>
                <c:pt idx="109">
                  <c:v>-0.5539672406214865</c:v>
                </c:pt>
                <c:pt idx="110">
                  <c:v>-0.99798308094761612</c:v>
                </c:pt>
                <c:pt idx="111">
                  <c:v>-0.44401584032611946</c:v>
                </c:pt>
                <c:pt idx="112">
                  <c:v>0.55396724062150116</c:v>
                </c:pt>
                <c:pt idx="113">
                  <c:v>0.9979830809476149</c:v>
                </c:pt>
                <c:pt idx="114">
                  <c:v>0.44401584032610364</c:v>
                </c:pt>
                <c:pt idx="115">
                  <c:v>-0.55396724062151581</c:v>
                </c:pt>
                <c:pt idx="116">
                  <c:v>-0.99798308094761379</c:v>
                </c:pt>
                <c:pt idx="117">
                  <c:v>-0.44401584032608782</c:v>
                </c:pt>
                <c:pt idx="118">
                  <c:v>0.55396724062153058</c:v>
                </c:pt>
                <c:pt idx="119">
                  <c:v>0.99798308094761268</c:v>
                </c:pt>
                <c:pt idx="120">
                  <c:v>0.444015840326072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8C-8846-BCA3-243583B4A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8915776"/>
        <c:axId val="328333840"/>
      </c:lineChart>
      <c:catAx>
        <c:axId val="418915776"/>
        <c:scaling>
          <c:orientation val="minMax"/>
        </c:scaling>
        <c:delete val="1"/>
        <c:axPos val="b"/>
        <c:majorTickMark val="none"/>
        <c:minorTickMark val="none"/>
        <c:tickLblPos val="nextTo"/>
        <c:crossAx val="328333840"/>
        <c:crosses val="autoZero"/>
        <c:auto val="1"/>
        <c:lblAlgn val="ctr"/>
        <c:lblOffset val="100"/>
        <c:noMultiLvlLbl val="0"/>
      </c:catAx>
      <c:valAx>
        <c:axId val="328333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891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sto MT" panose="020406030505050303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sto MT" panose="02040603050505030304" pitchFamily="18" charset="77"/>
              </a:defRPr>
            </a:lvl1pPr>
          </a:lstStyle>
          <a:p>
            <a:fld id="{AD61A671-48B1-9A4F-B27A-F30E42F29B39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sto MT" panose="020406030505050303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sto MT" panose="02040603050505030304" pitchFamily="18" charset="77"/>
              </a:defRPr>
            </a:lvl1pPr>
          </a:lstStyle>
          <a:p>
            <a:fld id="{897B8225-CF9B-394B-ABA5-9017372D65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1pPr>
    <a:lvl2pPr marL="342892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2pPr>
    <a:lvl3pPr marL="685783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3pPr>
    <a:lvl4pPr marL="1028675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4pPr>
    <a:lvl5pPr marL="1371566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Phrase 1 is approximately anticoherent between the whole-note and half-note levels. Whole note ahead of the beat, half-note behind the beat.</a:t>
            </a:r>
          </a:p>
          <a:p>
            <a:r>
              <a:rPr lang="en-US" dirty="0"/>
              <a:t>Phrase 2 is coherent; both layers syncopated at the eighth-note level.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785B7-D4E0-157A-108E-5172BBF7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2A989-F292-ADC9-7BAB-CE6FC1F2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5642F-E0F2-B3E1-8101-D5C217E2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Phrase 1 is approximately anticoherent between the whole-note and half-note levels. Whole note ahead of the beat, half-note behind the beat.</a:t>
            </a:r>
          </a:p>
          <a:p>
            <a:r>
              <a:rPr lang="en-US" dirty="0"/>
              <a:t>Phrase 2 is coherent; both layers syncopated at the eighth-note level.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56B7C-6302-21CC-3952-7D9B49806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98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6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26223-79A0-8AC5-2182-7F85EBF48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BBC42-A00A-D427-28FB-F5500C86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DEA90-3960-B268-86D5-7A13911E9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2EB51-B969-A792-B0E9-4FE15C10D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0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CDDE8-F8DA-96FB-A236-B9379839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54A79-4892-98EC-D3A9-9E77B4174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86FB4-BB31-D9B7-53DC-40FFAA550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0071-1881-8DC1-BC16-C50B65C30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3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</a:t>
            </a:r>
            <a:r>
              <a:rPr lang="en-US" dirty="0" err="1"/>
              <a:t>midiverto</a:t>
            </a:r>
            <a:r>
              <a:rPr lang="en-US" dirty="0"/>
              <a:t> for Scarlatti example: No. 9, minor at 32e window goes for minor (pos. real, neg. </a:t>
            </a:r>
            <a:r>
              <a:rPr lang="en-US" dirty="0" err="1"/>
              <a:t>imag</a:t>
            </a:r>
            <a:r>
              <a:rPr lang="en-US" dirty="0"/>
              <a:t>. 2-5-7) to sequential (negative real) to major (pos-pos)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28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</a:t>
            </a:r>
            <a:r>
              <a:rPr lang="en-US" dirty="0" err="1"/>
              <a:t>midiverto</a:t>
            </a:r>
            <a:r>
              <a:rPr lang="en-US" dirty="0"/>
              <a:t> for </a:t>
            </a:r>
            <a:r>
              <a:rPr lang="en-US" dirty="0" err="1"/>
              <a:t>Pagodes</a:t>
            </a:r>
            <a:r>
              <a:rPr lang="en-US" dirty="0"/>
              <a:t>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0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Akan traditional 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56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Animations and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9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262" y="4869656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8268" y="4869656"/>
            <a:ext cx="3086100" cy="27384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869656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‹#›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50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6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3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5142"/>
          </a:xfrm>
        </p:spPr>
        <p:txBody>
          <a:bodyPr>
            <a:normAutofit/>
          </a:bodyPr>
          <a:lstStyle>
            <a:lvl1pPr algn="ctr">
              <a:defRPr sz="27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39998"/>
            <a:ext cx="7886700" cy="3263504"/>
          </a:xfr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35120FD-5AE2-11F6-2B51-690DF8F4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9505" y="4869656"/>
            <a:ext cx="2748763" cy="27384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D62EC31-DD7E-436B-0281-F1D866EA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8268" y="4869656"/>
            <a:ext cx="3086100" cy="27384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68BA689-A4E5-5AF4-156C-CFA64A48B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00" y="4869656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‹#›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551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8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7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2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1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6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9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6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‹#›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A90F4-CA9D-8B9B-2AC6-DB02561247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1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microsoft.com/office/2007/relationships/media" Target="../media/media1.mp3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6776-383A-B270-2A3D-0BEE0F24F1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Coherence of Harmonic and Rhythmic Qualities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69F8B-FD48-A23A-5AFC-584B066E8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19864"/>
            <a:ext cx="6858000" cy="1241822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dirty="0"/>
              <a:t>Jason </a:t>
            </a:r>
            <a:r>
              <a:rPr lang="en-US" dirty="0" err="1"/>
              <a:t>Yust</a:t>
            </a:r>
            <a:r>
              <a:rPr lang="en-US" dirty="0"/>
              <a:t>,               .</a:t>
            </a:r>
          </a:p>
          <a:p>
            <a:r>
              <a:rPr lang="en-US" dirty="0" err="1"/>
              <a:t>Mathemusical</a:t>
            </a:r>
            <a:r>
              <a:rPr lang="en-US" dirty="0"/>
              <a:t> Encounters in </a:t>
            </a:r>
            <a:r>
              <a:rPr lang="en-US" dirty="0" err="1"/>
              <a:t>Singpore</a:t>
            </a:r>
            <a:r>
              <a:rPr lang="en-US" dirty="0"/>
              <a:t>, Feb. 19, 2024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ABFA6F-E3D2-78A7-09B4-B149DAF3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40FB2-EB7C-5417-F2BB-7CE6C9EC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D3FFB-0F56-8BBE-2E9F-95FD4927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4DAC9-5AA4-6443-5C85-6304C980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35" y="2627357"/>
            <a:ext cx="1101811" cy="4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5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F9838-FA06-6949-3CB0-6C5E5FFD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F8B1-BFC3-C3B2-46A1-A6090FC9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 of Metrical Levels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79C6C-6061-E1C0-4F44-07D84F49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CE5D9-5D31-F3B0-8EBA-26CB6751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621F2-0281-ABEC-96BA-C5F60407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10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1A8812-950D-A07F-F48E-24359562E4E8}"/>
              </a:ext>
            </a:extLst>
          </p:cNvPr>
          <p:cNvSpPr txBox="1"/>
          <p:nvPr/>
        </p:nvSpPr>
        <p:spPr>
          <a:xfrm>
            <a:off x="3525648" y="533433"/>
            <a:ext cx="237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What’s the difference?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DEA776-668C-FF49-14B4-F48299E9E85A}"/>
              </a:ext>
            </a:extLst>
          </p:cNvPr>
          <p:cNvSpPr txBox="1"/>
          <p:nvPr/>
        </p:nvSpPr>
        <p:spPr>
          <a:xfrm>
            <a:off x="493039" y="1340901"/>
            <a:ext cx="3850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h        h      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BDBE2-F429-9186-9C2E-5A72829E85E8}"/>
              </a:ext>
            </a:extLst>
          </p:cNvPr>
          <p:cNvSpPr txBox="1"/>
          <p:nvPr/>
        </p:nvSpPr>
        <p:spPr>
          <a:xfrm>
            <a:off x="4996327" y="1376471"/>
            <a:ext cx="3985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e q    e e q    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3AB5D1-F2C6-0164-665F-127D0F21C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0" y="1596104"/>
            <a:ext cx="3860800" cy="1193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527B6B-F4D7-BE92-753C-C59318477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447" y="1596104"/>
            <a:ext cx="3860800" cy="1193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5AB881-9162-1808-1C2A-B5261BF4EB33}"/>
              </a:ext>
            </a:extLst>
          </p:cNvPr>
          <p:cNvSpPr txBox="1"/>
          <p:nvPr/>
        </p:nvSpPr>
        <p:spPr>
          <a:xfrm>
            <a:off x="148932" y="191422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2283A1-D642-40C7-40D6-4DA4E46325C8}"/>
              </a:ext>
            </a:extLst>
          </p:cNvPr>
          <p:cNvSpPr txBox="1"/>
          <p:nvPr/>
        </p:nvSpPr>
        <p:spPr>
          <a:xfrm>
            <a:off x="148932" y="282746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A05489-9942-7736-371E-26DD100C9E10}"/>
              </a:ext>
            </a:extLst>
          </p:cNvPr>
          <p:cNvSpPr txBox="1"/>
          <p:nvPr/>
        </p:nvSpPr>
        <p:spPr>
          <a:xfrm>
            <a:off x="4572000" y="191422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CFCA01-B141-DB83-7306-5F9A8EB53340}"/>
              </a:ext>
            </a:extLst>
          </p:cNvPr>
          <p:cNvSpPr txBox="1"/>
          <p:nvPr/>
        </p:nvSpPr>
        <p:spPr>
          <a:xfrm>
            <a:off x="4572000" y="282746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9B5B63-5261-C4E3-ECC5-D8C530EB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2" y="2460325"/>
            <a:ext cx="3835400" cy="1295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41D6A5-5855-C2EA-26D2-8E4098F90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27" y="2432962"/>
            <a:ext cx="3848100" cy="129540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C9694E-2C2C-DCAD-0760-8F86F588B6EC}"/>
              </a:ext>
            </a:extLst>
          </p:cNvPr>
          <p:cNvCxnSpPr/>
          <p:nvPr/>
        </p:nvCxnSpPr>
        <p:spPr>
          <a:xfrm flipV="1">
            <a:off x="628650" y="2069842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1A71578-4A7F-5D77-0871-DDE14A612642}"/>
              </a:ext>
            </a:extLst>
          </p:cNvPr>
          <p:cNvCxnSpPr/>
          <p:nvPr/>
        </p:nvCxnSpPr>
        <p:spPr>
          <a:xfrm flipV="1">
            <a:off x="2390962" y="2047575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2A30-E83D-582E-A405-9A38026B65C7}"/>
              </a:ext>
            </a:extLst>
          </p:cNvPr>
          <p:cNvCxnSpPr>
            <a:cxnSpLocks/>
          </p:cNvCxnSpPr>
          <p:nvPr/>
        </p:nvCxnSpPr>
        <p:spPr>
          <a:xfrm flipV="1">
            <a:off x="5108762" y="2047575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B5DE4F-6EC0-B0A2-3F2E-EBBADEB0025E}"/>
              </a:ext>
            </a:extLst>
          </p:cNvPr>
          <p:cNvCxnSpPr>
            <a:cxnSpLocks/>
          </p:cNvCxnSpPr>
          <p:nvPr/>
        </p:nvCxnSpPr>
        <p:spPr>
          <a:xfrm flipV="1">
            <a:off x="6905812" y="2069842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833A74C-5F79-F7AF-3893-76BCF883188B}"/>
              </a:ext>
            </a:extLst>
          </p:cNvPr>
          <p:cNvSpPr txBox="1"/>
          <p:nvPr/>
        </p:nvSpPr>
        <p:spPr>
          <a:xfrm>
            <a:off x="1287087" y="941893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Aligned coefficients: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261A1E-9486-32D7-BA3D-C9BD47EDB9FB}"/>
              </a:ext>
            </a:extLst>
          </p:cNvPr>
          <p:cNvSpPr txBox="1"/>
          <p:nvPr/>
        </p:nvSpPr>
        <p:spPr>
          <a:xfrm>
            <a:off x="5631626" y="927504"/>
            <a:ext cx="267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 syncopated against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EFDC5-C35F-0618-7954-71E8E54B25EC}"/>
              </a:ext>
            </a:extLst>
          </p:cNvPr>
          <p:cNvSpPr txBox="1"/>
          <p:nvPr/>
        </p:nvSpPr>
        <p:spPr>
          <a:xfrm>
            <a:off x="2993779" y="3508190"/>
            <a:ext cx="315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Coherence is a sum of phases: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CF143-44CA-947F-F86F-1383D8137E5B}"/>
              </a:ext>
            </a:extLst>
          </p:cNvPr>
          <p:cNvSpPr txBox="1"/>
          <p:nvPr/>
        </p:nvSpPr>
        <p:spPr>
          <a:xfrm>
            <a:off x="1535617" y="3820639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2j</a:t>
            </a:r>
            <a:r>
              <a:rPr lang="en-US" sz="2400" baseline="-25000" dirty="0"/>
              <a:t>2</a:t>
            </a:r>
            <a:r>
              <a:rPr lang="en-US" sz="2400" dirty="0"/>
              <a:t> – </a:t>
            </a:r>
            <a:r>
              <a:rPr lang="en-US" sz="2400" dirty="0">
                <a:latin typeface="Symbol" pitchFamily="2" charset="2"/>
              </a:rPr>
              <a:t>j</a:t>
            </a:r>
            <a:r>
              <a:rPr lang="en-US" sz="2400" baseline="-25000" dirty="0">
                <a:latin typeface="Symbol" pitchFamily="2" charset="2"/>
              </a:rPr>
              <a:t>4</a:t>
            </a:r>
            <a:r>
              <a:rPr lang="en-US" sz="2400" dirty="0"/>
              <a:t> 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E7A9E-1381-0546-50EF-5AFF49058AE3}"/>
              </a:ext>
            </a:extLst>
          </p:cNvPr>
          <p:cNvSpPr txBox="1"/>
          <p:nvPr/>
        </p:nvSpPr>
        <p:spPr>
          <a:xfrm>
            <a:off x="6034368" y="3820639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2j</a:t>
            </a:r>
            <a:r>
              <a:rPr lang="en-US" sz="2400" baseline="-25000" dirty="0"/>
              <a:t>2</a:t>
            </a:r>
            <a:r>
              <a:rPr lang="en-US" sz="2400" dirty="0"/>
              <a:t> – </a:t>
            </a:r>
            <a:r>
              <a:rPr lang="en-US" sz="2400" dirty="0">
                <a:latin typeface="Symbol" pitchFamily="2" charset="2"/>
              </a:rPr>
              <a:t>j</a:t>
            </a:r>
            <a:r>
              <a:rPr lang="en-US" sz="2400" baseline="-25000" dirty="0">
                <a:latin typeface="Symbol" pitchFamily="2" charset="2"/>
              </a:rPr>
              <a:t>4</a:t>
            </a:r>
            <a:r>
              <a:rPr lang="en-US" sz="2400" dirty="0"/>
              <a:t> = </a:t>
            </a:r>
            <a:r>
              <a:rPr lang="en-US" sz="2400" dirty="0">
                <a:latin typeface="Symbol" pitchFamily="2" charset="2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195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D9E4-9488-1BB4-1915-2E5408E5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 of Metrical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9922A-A19F-6062-5A1D-F086E1981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5142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Coherence is </a:t>
            </a:r>
            <a:r>
              <a:rPr lang="en-US" b="1" dirty="0"/>
              <a:t>invariant </a:t>
            </a:r>
            <a:r>
              <a:rPr lang="en-US" b="1" dirty="0" err="1"/>
              <a:t>w.r.t.</a:t>
            </a:r>
            <a:r>
              <a:rPr lang="en-US" b="1" dirty="0"/>
              <a:t> translation</a:t>
            </a:r>
            <a:r>
              <a:rPr lang="en-US" dirty="0"/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7B537-DFF4-6E8D-8834-47752281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4F83C-7DD4-A6CA-932F-CB683F3BD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AB3E2-94DB-60E8-543B-D7232C25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11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93F93-A1C7-106A-DA9F-9DE8FD2FAA94}"/>
              </a:ext>
            </a:extLst>
          </p:cNvPr>
          <p:cNvSpPr txBox="1"/>
          <p:nvPr/>
        </p:nvSpPr>
        <p:spPr>
          <a:xfrm>
            <a:off x="111573" y="1136659"/>
            <a:ext cx="4690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entury" panose="02040604050505020304" pitchFamily="18" charset="0"/>
              </a:rPr>
              <a:t>(</a:t>
            </a:r>
            <a:r>
              <a:rPr lang="en-US" sz="3000" dirty="0">
                <a:latin typeface="Helsinki Text Std" panose="02000400000000000000" pitchFamily="2" charset="77"/>
              </a:rPr>
              <a:t>q.</a:t>
            </a:r>
            <a:r>
              <a:rPr lang="en-US" sz="3000" dirty="0">
                <a:latin typeface="Century" panose="02040604050505020304" pitchFamily="18" charset="0"/>
              </a:rPr>
              <a:t>)</a:t>
            </a:r>
            <a:r>
              <a:rPr lang="en-US" sz="3000" dirty="0">
                <a:latin typeface="Helsinki Text Std" panose="02000400000000000000" pitchFamily="2" charset="77"/>
              </a:rPr>
              <a:t>       e( q.       e(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14EED-818E-C645-78EB-8F599DC7982B}"/>
              </a:ext>
            </a:extLst>
          </p:cNvPr>
          <p:cNvSpPr txBox="1"/>
          <p:nvPr/>
        </p:nvSpPr>
        <p:spPr>
          <a:xfrm>
            <a:off x="4802281" y="1178238"/>
            <a:ext cx="4370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q     e e q     e 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40547F-056F-2B55-8657-C4445547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2" y="1542044"/>
            <a:ext cx="4127500" cy="1409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326448-62AD-F208-882F-9BAAF1F2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90" y="1503852"/>
            <a:ext cx="4207060" cy="140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C47D17-5AB2-DA66-3CEC-7C72EA3B4DD6}"/>
              </a:ext>
            </a:extLst>
          </p:cNvPr>
          <p:cNvSpPr txBox="1"/>
          <p:nvPr/>
        </p:nvSpPr>
        <p:spPr>
          <a:xfrm>
            <a:off x="44344" y="194865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CB3D1-D622-BC61-AAA0-F2A30DBDA37D}"/>
              </a:ext>
            </a:extLst>
          </p:cNvPr>
          <p:cNvSpPr txBox="1"/>
          <p:nvPr/>
        </p:nvSpPr>
        <p:spPr>
          <a:xfrm>
            <a:off x="44344" y="2861892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01F58-8F9F-7214-55BB-371489BAA3E6}"/>
              </a:ext>
            </a:extLst>
          </p:cNvPr>
          <p:cNvSpPr txBox="1"/>
          <p:nvPr/>
        </p:nvSpPr>
        <p:spPr>
          <a:xfrm>
            <a:off x="4467412" y="194865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B3E82A-914F-B856-E46B-37B165B56312}"/>
              </a:ext>
            </a:extLst>
          </p:cNvPr>
          <p:cNvSpPr txBox="1"/>
          <p:nvPr/>
        </p:nvSpPr>
        <p:spPr>
          <a:xfrm>
            <a:off x="4467412" y="2861892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6654F8-FBA0-A016-1D0A-7561CBCF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25" y="2418467"/>
            <a:ext cx="4246637" cy="1295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2ECD09-EDF7-7822-3A45-4BD223A4C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10" y="2209274"/>
            <a:ext cx="4096093" cy="172343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1983B2-9539-8D55-EE14-AD79A355C284}"/>
              </a:ext>
            </a:extLst>
          </p:cNvPr>
          <p:cNvCxnSpPr/>
          <p:nvPr/>
        </p:nvCxnSpPr>
        <p:spPr>
          <a:xfrm flipV="1">
            <a:off x="2149633" y="2003664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392E1D-2C11-A823-6695-40FD9C3DB4CC}"/>
              </a:ext>
            </a:extLst>
          </p:cNvPr>
          <p:cNvCxnSpPr/>
          <p:nvPr/>
        </p:nvCxnSpPr>
        <p:spPr>
          <a:xfrm flipV="1">
            <a:off x="4074907" y="1997141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4BAEEB-4767-CF1D-2E3C-847D5467C1F2}"/>
              </a:ext>
            </a:extLst>
          </p:cNvPr>
          <p:cNvCxnSpPr>
            <a:cxnSpLocks/>
          </p:cNvCxnSpPr>
          <p:nvPr/>
        </p:nvCxnSpPr>
        <p:spPr>
          <a:xfrm flipV="1">
            <a:off x="6521103" y="1966758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564187-BE94-2713-19A1-ABD2489970B7}"/>
              </a:ext>
            </a:extLst>
          </p:cNvPr>
          <p:cNvCxnSpPr>
            <a:cxnSpLocks/>
          </p:cNvCxnSpPr>
          <p:nvPr/>
        </p:nvCxnSpPr>
        <p:spPr>
          <a:xfrm flipV="1">
            <a:off x="8449996" y="1997141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1CDC3B2-0D10-1AB8-3955-ED78C62F90E1}"/>
              </a:ext>
            </a:extLst>
          </p:cNvPr>
          <p:cNvSpPr txBox="1"/>
          <p:nvPr/>
        </p:nvSpPr>
        <p:spPr>
          <a:xfrm>
            <a:off x="566133" y="3578059"/>
            <a:ext cx="348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Both coefficients syncopated by </a:t>
            </a:r>
            <a:r>
              <a:rPr lang="en-US" dirty="0">
                <a:latin typeface="Helsinki Text Std" panose="02000400000000000000" pitchFamily="2" charset="77"/>
              </a:rPr>
              <a:t>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0DE23A-3719-202C-74B1-FB2E16143894}"/>
              </a:ext>
            </a:extLst>
          </p:cNvPr>
          <p:cNvSpPr txBox="1"/>
          <p:nvPr/>
        </p:nvSpPr>
        <p:spPr>
          <a:xfrm>
            <a:off x="4922886" y="3566400"/>
            <a:ext cx="378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syncopated by </a:t>
            </a:r>
            <a:r>
              <a:rPr lang="en-US" dirty="0">
                <a:latin typeface="Helsinki Text Std" panose="02000400000000000000" pitchFamily="2" charset="77"/>
              </a:rPr>
              <a:t>e, </a:t>
            </a:r>
            <a:r>
              <a:rPr lang="en-US" i="1" dirty="0"/>
              <a:t>f</a:t>
            </a:r>
            <a:r>
              <a:rPr lang="en-US" i="1" baseline="-25000" dirty="0"/>
              <a:t>4</a:t>
            </a:r>
            <a:r>
              <a:rPr lang="en-US" dirty="0"/>
              <a:t> unsyncopated </a:t>
            </a:r>
            <a:endParaRPr lang="en-US" dirty="0">
              <a:latin typeface="Helsinki Text Std" panose="02000400000000000000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6D934C-FC0A-7049-D89E-9D0EE92E825F}"/>
              </a:ext>
            </a:extLst>
          </p:cNvPr>
          <p:cNvSpPr txBox="1"/>
          <p:nvPr/>
        </p:nvSpPr>
        <p:spPr>
          <a:xfrm>
            <a:off x="1535617" y="3820639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2j</a:t>
            </a:r>
            <a:r>
              <a:rPr lang="en-US" sz="2400" baseline="-25000" dirty="0"/>
              <a:t>2</a:t>
            </a:r>
            <a:r>
              <a:rPr lang="en-US" sz="2400" dirty="0"/>
              <a:t> – </a:t>
            </a:r>
            <a:r>
              <a:rPr lang="en-US" sz="2400" dirty="0">
                <a:latin typeface="Symbol" pitchFamily="2" charset="2"/>
              </a:rPr>
              <a:t>j</a:t>
            </a:r>
            <a:r>
              <a:rPr lang="en-US" sz="2400" baseline="-25000" dirty="0">
                <a:latin typeface="Symbol" pitchFamily="2" charset="2"/>
              </a:rPr>
              <a:t>4</a:t>
            </a:r>
            <a:r>
              <a:rPr lang="en-US" sz="2400" dirty="0"/>
              <a:t> 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288E1C-1258-A50A-7062-BDC981BF0BA4}"/>
              </a:ext>
            </a:extLst>
          </p:cNvPr>
          <p:cNvSpPr txBox="1"/>
          <p:nvPr/>
        </p:nvSpPr>
        <p:spPr>
          <a:xfrm>
            <a:off x="6034368" y="3820639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2j</a:t>
            </a:r>
            <a:r>
              <a:rPr lang="en-US" sz="2400" baseline="-25000" dirty="0"/>
              <a:t>2</a:t>
            </a:r>
            <a:r>
              <a:rPr lang="en-US" sz="2400" dirty="0"/>
              <a:t> – </a:t>
            </a:r>
            <a:r>
              <a:rPr lang="en-US" sz="2400" dirty="0">
                <a:latin typeface="Symbol" pitchFamily="2" charset="2"/>
              </a:rPr>
              <a:t>j</a:t>
            </a:r>
            <a:r>
              <a:rPr lang="en-US" sz="2400" baseline="-25000" dirty="0">
                <a:latin typeface="Symbol" pitchFamily="2" charset="2"/>
              </a:rPr>
              <a:t>4</a:t>
            </a:r>
            <a:r>
              <a:rPr lang="en-US" sz="2400" dirty="0"/>
              <a:t> = </a:t>
            </a:r>
            <a:r>
              <a:rPr lang="en-US" sz="2400" dirty="0">
                <a:latin typeface="Symbol" pitchFamily="2" charset="2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3969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64491-326C-0418-037A-4AC4B617F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673-F00D-6659-D3A4-F08D332B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 of Metrical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8D28E-00B5-BA2C-74E5-E83CE82A6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5142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Coherence is </a:t>
            </a:r>
            <a:r>
              <a:rPr lang="en-US" b="1" dirty="0"/>
              <a:t>invariant </a:t>
            </a:r>
            <a:r>
              <a:rPr lang="en-US" b="1" dirty="0" err="1"/>
              <a:t>w.r.t.</a:t>
            </a:r>
            <a:r>
              <a:rPr lang="en-US" b="1" dirty="0"/>
              <a:t> translation</a:t>
            </a:r>
            <a:r>
              <a:rPr lang="en-US" dirty="0"/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C24C4-0A10-660E-6E54-8EB8715D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BCF38-783C-7603-B706-62445340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E19CE-6F8E-583C-23A1-8F4409B2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12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BF1EB-EB94-AD65-5B28-C66F4CB23B17}"/>
              </a:ext>
            </a:extLst>
          </p:cNvPr>
          <p:cNvSpPr txBox="1"/>
          <p:nvPr/>
        </p:nvSpPr>
        <p:spPr>
          <a:xfrm>
            <a:off x="111573" y="1136659"/>
            <a:ext cx="4690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entury" panose="02040604050505020304" pitchFamily="18" charset="0"/>
              </a:rPr>
              <a:t>(</a:t>
            </a:r>
            <a:r>
              <a:rPr lang="en-US" sz="3000" dirty="0">
                <a:latin typeface="Helsinki Text Std" panose="02000400000000000000" pitchFamily="2" charset="77"/>
              </a:rPr>
              <a:t>q.</a:t>
            </a:r>
            <a:r>
              <a:rPr lang="en-US" sz="3000" dirty="0">
                <a:latin typeface="Century" panose="02040604050505020304" pitchFamily="18" charset="0"/>
              </a:rPr>
              <a:t>)</a:t>
            </a:r>
            <a:r>
              <a:rPr lang="en-US" sz="3000" dirty="0">
                <a:latin typeface="Helsinki Text Std" panose="02000400000000000000" pitchFamily="2" charset="77"/>
              </a:rPr>
              <a:t>       e( q.       e(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BDAD0-7474-DD0C-5189-CD64ADB95415}"/>
              </a:ext>
            </a:extLst>
          </p:cNvPr>
          <p:cNvSpPr txBox="1"/>
          <p:nvPr/>
        </p:nvSpPr>
        <p:spPr>
          <a:xfrm>
            <a:off x="4802281" y="1178238"/>
            <a:ext cx="4370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q     e e q     e 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2676F6-1C0F-5725-BD1D-D3CB095F4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2" y="1542044"/>
            <a:ext cx="4127500" cy="1409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3BDF27-46A7-869E-0D57-41930C483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90" y="1503852"/>
            <a:ext cx="4207060" cy="140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0683D1-F822-8B7F-2227-DDC672740242}"/>
              </a:ext>
            </a:extLst>
          </p:cNvPr>
          <p:cNvSpPr txBox="1"/>
          <p:nvPr/>
        </p:nvSpPr>
        <p:spPr>
          <a:xfrm>
            <a:off x="44344" y="194865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A4290-F291-21A2-8EFC-5A0082E5F1C2}"/>
              </a:ext>
            </a:extLst>
          </p:cNvPr>
          <p:cNvSpPr txBox="1"/>
          <p:nvPr/>
        </p:nvSpPr>
        <p:spPr>
          <a:xfrm>
            <a:off x="44344" y="2861892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766AD-EF56-FA75-F168-497F7EED6946}"/>
              </a:ext>
            </a:extLst>
          </p:cNvPr>
          <p:cNvSpPr txBox="1"/>
          <p:nvPr/>
        </p:nvSpPr>
        <p:spPr>
          <a:xfrm>
            <a:off x="4467412" y="194865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62F32F-0B90-CE90-038D-54A7DC689B02}"/>
              </a:ext>
            </a:extLst>
          </p:cNvPr>
          <p:cNvSpPr txBox="1"/>
          <p:nvPr/>
        </p:nvSpPr>
        <p:spPr>
          <a:xfrm>
            <a:off x="4467412" y="2861892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2B3EF-DD2C-0CA7-17DA-B754252C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25" y="2418467"/>
            <a:ext cx="4246637" cy="1295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C22DAC-A404-0F59-6AFF-DE28E6202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10" y="2209274"/>
            <a:ext cx="4096093" cy="172343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345339-4F68-FED3-C773-A195EC66B96F}"/>
              </a:ext>
            </a:extLst>
          </p:cNvPr>
          <p:cNvCxnSpPr/>
          <p:nvPr/>
        </p:nvCxnSpPr>
        <p:spPr>
          <a:xfrm flipV="1">
            <a:off x="2149633" y="2003664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90ED0F-79D0-D36D-DC4F-29DC2232E209}"/>
              </a:ext>
            </a:extLst>
          </p:cNvPr>
          <p:cNvCxnSpPr/>
          <p:nvPr/>
        </p:nvCxnSpPr>
        <p:spPr>
          <a:xfrm flipV="1">
            <a:off x="4074907" y="1997141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DE0681-A8E1-AA2D-8FAD-77D74C1641FC}"/>
              </a:ext>
            </a:extLst>
          </p:cNvPr>
          <p:cNvCxnSpPr>
            <a:cxnSpLocks/>
          </p:cNvCxnSpPr>
          <p:nvPr/>
        </p:nvCxnSpPr>
        <p:spPr>
          <a:xfrm flipV="1">
            <a:off x="6521103" y="1966758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9C7F38-AF6B-216D-98F6-1178DD06DFD0}"/>
              </a:ext>
            </a:extLst>
          </p:cNvPr>
          <p:cNvCxnSpPr>
            <a:cxnSpLocks/>
          </p:cNvCxnSpPr>
          <p:nvPr/>
        </p:nvCxnSpPr>
        <p:spPr>
          <a:xfrm flipV="1">
            <a:off x="8449996" y="1997141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54E29D9-39FA-2E79-7A2A-EC4EB3B8B04D}"/>
              </a:ext>
            </a:extLst>
          </p:cNvPr>
          <p:cNvSpPr txBox="1"/>
          <p:nvPr/>
        </p:nvSpPr>
        <p:spPr>
          <a:xfrm>
            <a:off x="628650" y="3617590"/>
            <a:ext cx="337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Notice also that the first rhythm 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2-in-8 maximally even</a:t>
            </a:r>
            <a:r>
              <a:rPr lang="en-US" i="1" dirty="0"/>
              <a:t> . . 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3D3A84-5A21-CF2A-211C-7B15B757932D}"/>
              </a:ext>
            </a:extLst>
          </p:cNvPr>
          <p:cNvSpPr txBox="1"/>
          <p:nvPr/>
        </p:nvSpPr>
        <p:spPr>
          <a:xfrm>
            <a:off x="4263347" y="3868257"/>
            <a:ext cx="480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. . . while the second is </a:t>
            </a:r>
            <a:r>
              <a:rPr lang="en-US" b="1" dirty="0"/>
              <a:t>6-in-8 maximally even</a:t>
            </a:r>
            <a:r>
              <a:rPr lang="en-US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736D-409D-59F8-2891-CFEF738F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A348C-6611-90DA-BCB9-65C2EAE6F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5142"/>
            <a:ext cx="7886700" cy="15184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200" dirty="0"/>
              <a:t>Coherence is the </a:t>
            </a:r>
            <a:r>
              <a:rPr lang="en-US" sz="2200" b="1" dirty="0"/>
              <a:t>phase of a product of Fourier coefficients</a:t>
            </a:r>
            <a:r>
              <a:rPr lang="en-US" sz="2200" dirty="0"/>
              <a:t>,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2200" i="1" dirty="0"/>
              <a:t>f</a:t>
            </a:r>
            <a:r>
              <a:rPr lang="en-US" sz="2200" i="1" baseline="-25000" dirty="0"/>
              <a:t>a</a:t>
            </a:r>
            <a:r>
              <a:rPr lang="en-US" sz="2200" dirty="0"/>
              <a:t> </a:t>
            </a:r>
            <a:r>
              <a:rPr lang="en-US" sz="1300" dirty="0"/>
              <a:t>✕</a:t>
            </a:r>
            <a:r>
              <a:rPr lang="en-US" sz="2200" dirty="0"/>
              <a:t> </a:t>
            </a:r>
            <a:r>
              <a:rPr lang="en-US" sz="2200" i="1" dirty="0"/>
              <a:t>f</a:t>
            </a:r>
            <a:r>
              <a:rPr lang="en-US" sz="2200" i="1" baseline="-25000" dirty="0"/>
              <a:t>b</a:t>
            </a:r>
            <a:r>
              <a:rPr lang="en-US" sz="2200" dirty="0"/>
              <a:t> </a:t>
            </a:r>
            <a:r>
              <a:rPr lang="en-US" sz="1300" dirty="0"/>
              <a:t>✕</a:t>
            </a:r>
            <a:r>
              <a:rPr lang="en-US" sz="2200" dirty="0"/>
              <a:t> </a:t>
            </a:r>
            <a:r>
              <a:rPr lang="en-US" sz="2200" i="1" spc="-2400" dirty="0"/>
              <a:t>f</a:t>
            </a:r>
            <a:r>
              <a:rPr lang="en-US" sz="2200" i="1" spc="-1200" baseline="75000" dirty="0"/>
              <a:t>—</a:t>
            </a:r>
            <a:r>
              <a:rPr lang="en-US" sz="2200" i="1" baseline="-25000" dirty="0"/>
              <a:t>c</a:t>
            </a:r>
            <a:r>
              <a:rPr lang="en-US" sz="2200" dirty="0"/>
              <a:t>  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2200" dirty="0" err="1">
                <a:latin typeface="Symbol" pitchFamily="2" charset="2"/>
              </a:rPr>
              <a:t>j</a:t>
            </a:r>
            <a:r>
              <a:rPr lang="en-US" sz="2200" i="1" baseline="-25000" dirty="0" err="1"/>
              <a:t>a∙b</a:t>
            </a:r>
            <a:r>
              <a:rPr lang="en-US" sz="2200" baseline="-25000" dirty="0"/>
              <a:t>/</a:t>
            </a:r>
            <a:r>
              <a:rPr lang="en-US" sz="2200" i="1" baseline="-25000" dirty="0"/>
              <a:t>c </a:t>
            </a:r>
            <a:r>
              <a:rPr lang="en-US" sz="2200" dirty="0"/>
              <a:t>, where </a:t>
            </a:r>
            <a:r>
              <a:rPr lang="en-US" sz="2200" i="1" dirty="0"/>
              <a:t>a</a:t>
            </a:r>
            <a:r>
              <a:rPr lang="en-US" sz="2200" dirty="0"/>
              <a:t> + </a:t>
            </a:r>
            <a:r>
              <a:rPr lang="en-US" sz="2200" i="1" dirty="0"/>
              <a:t>b</a:t>
            </a:r>
            <a:r>
              <a:rPr lang="en-US" sz="2200" dirty="0"/>
              <a:t> = </a:t>
            </a:r>
            <a:r>
              <a:rPr lang="en-US" sz="2200" i="1" dirty="0"/>
              <a:t>c</a:t>
            </a:r>
            <a:r>
              <a:rPr lang="en-US" sz="2200" dirty="0"/>
              <a:t>.</a:t>
            </a:r>
          </a:p>
          <a:p>
            <a:pPr marL="0" indent="0" algn="ctr">
              <a:spcAft>
                <a:spcPts val="1200"/>
              </a:spcAft>
              <a:buNone/>
            </a:pPr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171F7-E9B5-4FB7-8B8B-6EBC285E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B72-5024-EA06-BAEC-79B7ADF7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D9B12-4D1E-AF34-334B-23068157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13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647AE-A6E3-A3E9-91B7-6DC5658EA0DD}"/>
              </a:ext>
            </a:extLst>
          </p:cNvPr>
          <p:cNvSpPr txBox="1"/>
          <p:nvPr/>
        </p:nvSpPr>
        <p:spPr>
          <a:xfrm>
            <a:off x="1755689" y="2035368"/>
            <a:ext cx="72740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>
              <a:spcAft>
                <a:spcPts val="1200"/>
              </a:spcAft>
            </a:pPr>
            <a:r>
              <a:rPr lang="en-US" sz="1800" dirty="0">
                <a:latin typeface="Cambria" panose="02040503050406030204" pitchFamily="18" charset="0"/>
              </a:rPr>
              <a:t>•</a:t>
            </a:r>
            <a:r>
              <a:rPr lang="en-US" sz="1800" dirty="0">
                <a:latin typeface="Symbol" pitchFamily="2" charset="2"/>
              </a:rPr>
              <a:t> </a:t>
            </a:r>
            <a:r>
              <a:rPr lang="en-US" sz="1800" dirty="0" err="1">
                <a:latin typeface="Symbol" pitchFamily="2" charset="2"/>
              </a:rPr>
              <a:t>j</a:t>
            </a:r>
            <a:r>
              <a:rPr lang="en-US" sz="1800" i="1" baseline="-25000" dirty="0" err="1"/>
              <a:t>a∙b</a:t>
            </a:r>
            <a:r>
              <a:rPr lang="en-US" sz="1800" baseline="-25000" dirty="0"/>
              <a:t>/</a:t>
            </a:r>
            <a:r>
              <a:rPr lang="en-US" sz="1800" i="1" baseline="-25000" dirty="0"/>
              <a:t>c </a:t>
            </a:r>
            <a:r>
              <a:rPr lang="en-US" sz="1800" dirty="0"/>
              <a:t> is </a:t>
            </a:r>
            <a:r>
              <a:rPr lang="en-US" sz="1800" b="1" dirty="0"/>
              <a:t>transposition invariant</a:t>
            </a:r>
            <a:r>
              <a:rPr lang="en-US" sz="1800" dirty="0"/>
              <a:t> but depends only on the ph</a:t>
            </a:r>
            <a:r>
              <a:rPr lang="en-US" dirty="0"/>
              <a:t>ases, not the magnitudes of the Fourier coefficients (independent of spectrum)</a:t>
            </a:r>
          </a:p>
          <a:p>
            <a:pPr marL="274320" indent="-457200">
              <a:spcAft>
                <a:spcPts val="1200"/>
              </a:spcAft>
            </a:pPr>
            <a:r>
              <a:rPr lang="en-US" dirty="0"/>
              <a:t>• </a:t>
            </a:r>
            <a:r>
              <a:rPr lang="en-US" b="1" dirty="0"/>
              <a:t>Inversion</a:t>
            </a:r>
            <a:r>
              <a:rPr lang="en-US" dirty="0"/>
              <a:t> of a </a:t>
            </a:r>
            <a:r>
              <a:rPr lang="en-US" dirty="0" err="1"/>
              <a:t>pcset</a:t>
            </a:r>
            <a:r>
              <a:rPr lang="en-US" dirty="0"/>
              <a:t> conjugates the coefficient product, so: </a:t>
            </a:r>
            <a:br>
              <a:rPr lang="en-US" dirty="0"/>
            </a:br>
            <a:r>
              <a:rPr lang="en-US" sz="1800" dirty="0" err="1">
                <a:latin typeface="Symbol" pitchFamily="2" charset="2"/>
              </a:rPr>
              <a:t>j</a:t>
            </a:r>
            <a:r>
              <a:rPr lang="en-US" sz="1800" i="1" baseline="-25000" dirty="0" err="1"/>
              <a:t>a∙b</a:t>
            </a:r>
            <a:r>
              <a:rPr lang="en-US" sz="1800" baseline="-25000" dirty="0"/>
              <a:t>/</a:t>
            </a:r>
            <a:r>
              <a:rPr lang="en-US" sz="1800" i="1" baseline="-25000" dirty="0"/>
              <a:t>c </a:t>
            </a:r>
            <a:r>
              <a:rPr lang="en-US" sz="1800" dirty="0"/>
              <a:t>(I(</a:t>
            </a:r>
            <a:r>
              <a:rPr lang="en-US" sz="1800" i="1" dirty="0"/>
              <a:t>A</a:t>
            </a:r>
            <a:r>
              <a:rPr lang="en-US" sz="1800" dirty="0"/>
              <a:t>)) = –</a:t>
            </a:r>
            <a:r>
              <a:rPr lang="en-US" sz="1800" dirty="0" err="1">
                <a:latin typeface="Symbol" pitchFamily="2" charset="2"/>
              </a:rPr>
              <a:t>j</a:t>
            </a:r>
            <a:r>
              <a:rPr lang="en-US" sz="1800" i="1" baseline="-25000" dirty="0" err="1"/>
              <a:t>a∙b</a:t>
            </a:r>
            <a:r>
              <a:rPr lang="en-US" sz="1800" baseline="-25000" dirty="0"/>
              <a:t>/</a:t>
            </a:r>
            <a:r>
              <a:rPr lang="en-US" sz="1800" i="1" baseline="-25000" dirty="0"/>
              <a:t>c 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dirty="0"/>
              <a:t>) </a:t>
            </a:r>
          </a:p>
          <a:p>
            <a:pPr marL="274320" indent="-457200">
              <a:spcAft>
                <a:spcPts val="1200"/>
              </a:spcAft>
            </a:pPr>
            <a:r>
              <a:rPr lang="en-US" dirty="0"/>
              <a:t>• </a:t>
            </a:r>
            <a:r>
              <a:rPr lang="en-US" b="1" dirty="0"/>
              <a:t>Complementation </a:t>
            </a:r>
            <a:r>
              <a:rPr lang="en-US" dirty="0"/>
              <a:t>of a </a:t>
            </a:r>
            <a:r>
              <a:rPr lang="en-US" dirty="0" err="1"/>
              <a:t>pcset</a:t>
            </a:r>
            <a:r>
              <a:rPr lang="en-US" dirty="0"/>
              <a:t> rotates the product 180°: </a:t>
            </a:r>
            <a:br>
              <a:rPr lang="en-US" dirty="0"/>
            </a:br>
            <a:r>
              <a:rPr lang="en-US" sz="1800" dirty="0" err="1">
                <a:latin typeface="Symbol" pitchFamily="2" charset="2"/>
              </a:rPr>
              <a:t>j</a:t>
            </a:r>
            <a:r>
              <a:rPr lang="en-US" sz="1800" i="1" baseline="-25000" dirty="0" err="1"/>
              <a:t>a∙b</a:t>
            </a:r>
            <a:r>
              <a:rPr lang="en-US" sz="1800" baseline="-25000" dirty="0"/>
              <a:t>/</a:t>
            </a:r>
            <a:r>
              <a:rPr lang="en-US" sz="1800" i="1" baseline="-25000" dirty="0"/>
              <a:t>c </a:t>
            </a:r>
            <a:r>
              <a:rPr lang="en-US" sz="1800" dirty="0"/>
              <a:t>(Complement(</a:t>
            </a:r>
            <a:r>
              <a:rPr lang="en-US" sz="1800" i="1" dirty="0"/>
              <a:t>A</a:t>
            </a:r>
            <a:r>
              <a:rPr lang="en-US" sz="1800" dirty="0"/>
              <a:t>)) = </a:t>
            </a:r>
            <a:r>
              <a:rPr lang="en-US" sz="1800" dirty="0" err="1">
                <a:latin typeface="Symbol" pitchFamily="2" charset="2"/>
              </a:rPr>
              <a:t>j</a:t>
            </a:r>
            <a:r>
              <a:rPr lang="en-US" sz="1800" i="1" baseline="-25000" dirty="0" err="1"/>
              <a:t>a∙b</a:t>
            </a:r>
            <a:r>
              <a:rPr lang="en-US" sz="1800" baseline="-25000" dirty="0"/>
              <a:t>/</a:t>
            </a:r>
            <a:r>
              <a:rPr lang="en-US" sz="1800" i="1" baseline="-25000" dirty="0"/>
              <a:t>c </a:t>
            </a:r>
            <a:r>
              <a:rPr lang="en-US" sz="1800" dirty="0"/>
              <a:t>(</a:t>
            </a:r>
            <a:r>
              <a:rPr lang="en-US" sz="1800" i="1" dirty="0"/>
              <a:t>A</a:t>
            </a:r>
            <a:r>
              <a:rPr lang="en-US" sz="1800" dirty="0"/>
              <a:t>) + </a:t>
            </a:r>
            <a:r>
              <a:rPr lang="en-US" sz="1800" dirty="0">
                <a:latin typeface="Symbol" pitchFamily="2" charset="2"/>
              </a:rPr>
              <a:t>p</a:t>
            </a:r>
          </a:p>
          <a:p>
            <a:pPr marL="274320" indent="-457200">
              <a:spcAft>
                <a:spcPts val="1200"/>
              </a:spcAft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D2E11-CC22-4071-065E-73D6FAF94A0B}"/>
              </a:ext>
            </a:extLst>
          </p:cNvPr>
          <p:cNvSpPr txBox="1"/>
          <p:nvPr/>
        </p:nvSpPr>
        <p:spPr>
          <a:xfrm>
            <a:off x="280359" y="2035368"/>
            <a:ext cx="128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Properties: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85C93-DBF2-9F56-321C-97D88BB0EBA4}"/>
              </a:ext>
            </a:extLst>
          </p:cNvPr>
          <p:cNvSpPr txBox="1"/>
          <p:nvPr/>
        </p:nvSpPr>
        <p:spPr>
          <a:xfrm>
            <a:off x="6170141" y="4143632"/>
            <a:ext cx="242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Yust &amp; </a:t>
            </a:r>
            <a:r>
              <a:rPr lang="en-US" dirty="0" err="1"/>
              <a:t>Amiot</a:t>
            </a:r>
            <a:r>
              <a:rPr lang="en-U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39516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43BA-BCCE-5759-BBDC-2228C4FE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Homometry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D9C41-7E01-F470-B3F3-744B8E33B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73952"/>
            <a:ext cx="7886700" cy="4310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Coherence can distinguish </a:t>
            </a:r>
            <a:r>
              <a:rPr lang="en-US" dirty="0" err="1"/>
              <a:t>homometric</a:t>
            </a:r>
            <a:r>
              <a:rPr lang="en-US" dirty="0"/>
              <a:t> sets.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314C2-A630-9D9E-BD30-6A9237E1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BD0F8-EB9E-8BDD-D02B-7BF81F22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C5451-056D-E340-6214-8BAE37F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14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32C35-1F56-CB2A-B881-E786B0276550}"/>
              </a:ext>
            </a:extLst>
          </p:cNvPr>
          <p:cNvSpPr txBox="1"/>
          <p:nvPr/>
        </p:nvSpPr>
        <p:spPr>
          <a:xfrm>
            <a:off x="562639" y="1300424"/>
            <a:ext cx="366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e q    e h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37638-8794-E852-17A0-C82455A8DCEA}"/>
              </a:ext>
            </a:extLst>
          </p:cNvPr>
          <p:cNvSpPr txBox="1"/>
          <p:nvPr/>
        </p:nvSpPr>
        <p:spPr>
          <a:xfrm>
            <a:off x="4792406" y="1341898"/>
            <a:ext cx="397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q.      e e q.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56F7DD-2644-9C70-26A3-2907B549E3FD}"/>
              </a:ext>
            </a:extLst>
          </p:cNvPr>
          <p:cNvSpPr txBox="1"/>
          <p:nvPr/>
        </p:nvSpPr>
        <p:spPr>
          <a:xfrm>
            <a:off x="2209013" y="903914"/>
            <a:ext cx="472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Spectrum, (|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|, |</a:t>
            </a:r>
            <a:r>
              <a:rPr lang="en-US" i="1" dirty="0"/>
              <a:t>f</a:t>
            </a:r>
            <a:r>
              <a:rPr lang="en-US" i="1" baseline="-25000" dirty="0"/>
              <a:t>2</a:t>
            </a:r>
            <a:r>
              <a:rPr lang="en-US" dirty="0"/>
              <a:t>|, |</a:t>
            </a:r>
            <a:r>
              <a:rPr lang="en-US" i="1" dirty="0"/>
              <a:t>f</a:t>
            </a:r>
            <a:r>
              <a:rPr lang="en-US" i="1" baseline="-25000" dirty="0"/>
              <a:t>3</a:t>
            </a:r>
            <a:r>
              <a:rPr lang="en-US" dirty="0"/>
              <a:t>|, |</a:t>
            </a:r>
            <a:r>
              <a:rPr lang="en-US" i="1" dirty="0"/>
              <a:t>f</a:t>
            </a:r>
            <a:r>
              <a:rPr lang="en-US" i="1" baseline="-25000" dirty="0"/>
              <a:t>4</a:t>
            </a:r>
            <a:r>
              <a:rPr lang="en-US" dirty="0"/>
              <a:t>|) = (1.41, 2, 1.41, 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6C8F4-4CC8-302E-61FF-A10DE9D15C37}"/>
              </a:ext>
            </a:extLst>
          </p:cNvPr>
          <p:cNvSpPr txBox="1"/>
          <p:nvPr/>
        </p:nvSpPr>
        <p:spPr>
          <a:xfrm>
            <a:off x="147329" y="196513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BF485-B958-F06F-AFDF-D8C4549DDE04}"/>
              </a:ext>
            </a:extLst>
          </p:cNvPr>
          <p:cNvSpPr txBox="1"/>
          <p:nvPr/>
        </p:nvSpPr>
        <p:spPr>
          <a:xfrm>
            <a:off x="147329" y="2878371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D792EC-67A6-80B3-8B3A-22494E39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8" y="1520423"/>
            <a:ext cx="3505200" cy="147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372D4-D9F4-8321-677D-07C6748D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17" y="1563779"/>
            <a:ext cx="3505200" cy="147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94C8A9-A5F3-719A-C004-571587085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66" y="2342706"/>
            <a:ext cx="3522350" cy="1498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E9D3C6-DCE0-38F2-31D9-9AAAB06B7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467" y="2446055"/>
            <a:ext cx="3522349" cy="14986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52295E-3908-0DF1-5169-52AFE0BCB9C7}"/>
              </a:ext>
            </a:extLst>
          </p:cNvPr>
          <p:cNvCxnSpPr/>
          <p:nvPr/>
        </p:nvCxnSpPr>
        <p:spPr>
          <a:xfrm flipV="1">
            <a:off x="6653350" y="1995519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AFDEA3-156F-92CC-40FF-4A2634E589D4}"/>
              </a:ext>
            </a:extLst>
          </p:cNvPr>
          <p:cNvCxnSpPr>
            <a:cxnSpLocks/>
          </p:cNvCxnSpPr>
          <p:nvPr/>
        </p:nvCxnSpPr>
        <p:spPr>
          <a:xfrm flipV="1">
            <a:off x="1520736" y="2049560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E19477A-3022-AF78-6557-F5F11BEE0C64}"/>
              </a:ext>
            </a:extLst>
          </p:cNvPr>
          <p:cNvSpPr txBox="1"/>
          <p:nvPr/>
        </p:nvSpPr>
        <p:spPr>
          <a:xfrm>
            <a:off x="830692" y="3717839"/>
            <a:ext cx="249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∙1/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C0DE6B-9C90-DA11-3966-D689D4ABAE9B}"/>
              </a:ext>
            </a:extLst>
          </p:cNvPr>
          <p:cNvSpPr txBox="1"/>
          <p:nvPr/>
        </p:nvSpPr>
        <p:spPr>
          <a:xfrm>
            <a:off x="5638387" y="3759989"/>
            <a:ext cx="209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∙1/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9CC5C5-7810-D980-0475-C9F299B2A4D0}"/>
              </a:ext>
            </a:extLst>
          </p:cNvPr>
          <p:cNvSpPr txBox="1"/>
          <p:nvPr/>
        </p:nvSpPr>
        <p:spPr>
          <a:xfrm>
            <a:off x="4487957" y="1936299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A6BB1D-95C7-AF60-55A1-8626321536D0}"/>
              </a:ext>
            </a:extLst>
          </p:cNvPr>
          <p:cNvSpPr txBox="1"/>
          <p:nvPr/>
        </p:nvSpPr>
        <p:spPr>
          <a:xfrm>
            <a:off x="4487957" y="2849534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5108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029A-BCED-317F-DBF2-1B0B231C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Homometry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26AD-A20A-C883-49C3-A679FD47A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3884"/>
            <a:ext cx="7886700" cy="3780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Homometric</a:t>
            </a:r>
            <a:r>
              <a:rPr lang="en-US" dirty="0"/>
              <a:t> multisets (&gt; = </a:t>
            </a:r>
            <a:r>
              <a:rPr lang="en-US" baseline="5000" dirty="0"/>
              <a:t>✕</a:t>
            </a:r>
            <a:r>
              <a:rPr lang="en-US" sz="1100" dirty="0"/>
              <a:t> </a:t>
            </a:r>
            <a:r>
              <a:rPr lang="en-US" dirty="0"/>
              <a:t>2), Spectrum = (1.41, 2, 1.41, 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791C-3A85-EF2A-8DBE-C8E64D40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3B006-7000-B718-5D68-8EBC5A15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53966-5FBE-285B-7F5E-DB129052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15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37212-42C9-4D46-F030-6F5F14C80995}"/>
              </a:ext>
            </a:extLst>
          </p:cNvPr>
          <p:cNvSpPr txBox="1"/>
          <p:nvPr/>
        </p:nvSpPr>
        <p:spPr>
          <a:xfrm>
            <a:off x="538408" y="1053289"/>
            <a:ext cx="373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q    e e e e q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47B77-05F9-125A-687D-327E292AAE5A}"/>
              </a:ext>
            </a:extLst>
          </p:cNvPr>
          <p:cNvSpPr txBox="1"/>
          <p:nvPr/>
        </p:nvSpPr>
        <p:spPr>
          <a:xfrm>
            <a:off x="4966246" y="1053289"/>
            <a:ext cx="373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q    e e e e q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3F703-30FD-CBF2-88E3-19BABD5D08F5}"/>
              </a:ext>
            </a:extLst>
          </p:cNvPr>
          <p:cNvSpPr txBox="1"/>
          <p:nvPr/>
        </p:nvSpPr>
        <p:spPr>
          <a:xfrm>
            <a:off x="538408" y="13316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BFE8B-F163-9337-0162-EF624D7330E4}"/>
              </a:ext>
            </a:extLst>
          </p:cNvPr>
          <p:cNvSpPr txBox="1"/>
          <p:nvPr/>
        </p:nvSpPr>
        <p:spPr>
          <a:xfrm>
            <a:off x="2173618" y="13316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A64F8-2FB7-552E-FA5D-8B92024ED05B}"/>
              </a:ext>
            </a:extLst>
          </p:cNvPr>
          <p:cNvSpPr txBox="1"/>
          <p:nvPr/>
        </p:nvSpPr>
        <p:spPr>
          <a:xfrm>
            <a:off x="5831219" y="13330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32338-403A-A92E-547B-FB959B095192}"/>
              </a:ext>
            </a:extLst>
          </p:cNvPr>
          <p:cNvSpPr txBox="1"/>
          <p:nvPr/>
        </p:nvSpPr>
        <p:spPr>
          <a:xfrm>
            <a:off x="7400525" y="13330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AAAB36-48CE-B2E0-561D-E2916185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58" y="1331599"/>
            <a:ext cx="3505200" cy="147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39B105-DC20-D335-80B9-F87179573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08" y="2213875"/>
            <a:ext cx="3522349" cy="14986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3A608B-FBBE-9965-6078-EAEC79371857}"/>
              </a:ext>
            </a:extLst>
          </p:cNvPr>
          <p:cNvCxnSpPr/>
          <p:nvPr/>
        </p:nvCxnSpPr>
        <p:spPr>
          <a:xfrm flipV="1">
            <a:off x="2326291" y="1763339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7798D60-52A0-3B1B-A552-E4FB37D0D59E}"/>
              </a:ext>
            </a:extLst>
          </p:cNvPr>
          <p:cNvSpPr txBox="1"/>
          <p:nvPr/>
        </p:nvSpPr>
        <p:spPr>
          <a:xfrm>
            <a:off x="1277863" y="3597730"/>
            <a:ext cx="209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∙1/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DEFC7-98C8-0091-F495-138BCF8024FB}"/>
              </a:ext>
            </a:extLst>
          </p:cNvPr>
          <p:cNvSpPr txBox="1"/>
          <p:nvPr/>
        </p:nvSpPr>
        <p:spPr>
          <a:xfrm>
            <a:off x="127433" y="177404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1B1E32-F5B6-44EE-84B4-907DFF30D603}"/>
              </a:ext>
            </a:extLst>
          </p:cNvPr>
          <p:cNvSpPr txBox="1"/>
          <p:nvPr/>
        </p:nvSpPr>
        <p:spPr>
          <a:xfrm>
            <a:off x="127433" y="2687275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35D7F-E6A6-0784-1353-FEF25B069332}"/>
              </a:ext>
            </a:extLst>
          </p:cNvPr>
          <p:cNvSpPr txBox="1"/>
          <p:nvPr/>
        </p:nvSpPr>
        <p:spPr>
          <a:xfrm>
            <a:off x="4561023" y="184502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9D2449-C6AB-703B-4F70-38166B39D364}"/>
              </a:ext>
            </a:extLst>
          </p:cNvPr>
          <p:cNvSpPr txBox="1"/>
          <p:nvPr/>
        </p:nvSpPr>
        <p:spPr>
          <a:xfrm>
            <a:off x="4561023" y="2758262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E677D7-BC3B-FBC1-9387-9A839AF25E16}"/>
              </a:ext>
            </a:extLst>
          </p:cNvPr>
          <p:cNvSpPr txBox="1"/>
          <p:nvPr/>
        </p:nvSpPr>
        <p:spPr>
          <a:xfrm>
            <a:off x="5244386" y="3597730"/>
            <a:ext cx="249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∙1/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A93233-5F8D-18BA-74D2-C6973B38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090" y="1303799"/>
            <a:ext cx="3505200" cy="14732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ADBC2-F566-2404-F16F-41FFFEC5D157}"/>
              </a:ext>
            </a:extLst>
          </p:cNvPr>
          <p:cNvCxnSpPr>
            <a:cxnSpLocks/>
          </p:cNvCxnSpPr>
          <p:nvPr/>
        </p:nvCxnSpPr>
        <p:spPr>
          <a:xfrm flipV="1">
            <a:off x="6774690" y="1793711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1F2619D-AA68-6F07-E039-B5A5F26B0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418" y="2183502"/>
            <a:ext cx="35687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0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A5BD-7ECC-32CC-697E-FA5D9C3E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of three coefficients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877CD-0A1F-88C2-2116-B1404B0A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0627-5675-FBDB-B87E-6AE93339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E5B19-5E3C-AD27-DB06-4249CB77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16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A58E6-6D6C-1A27-361B-2362F72D3749}"/>
              </a:ext>
            </a:extLst>
          </p:cNvPr>
          <p:cNvSpPr txBox="1"/>
          <p:nvPr/>
        </p:nvSpPr>
        <p:spPr>
          <a:xfrm>
            <a:off x="554401" y="600206"/>
            <a:ext cx="366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e q    e h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81B9F-CB75-C697-BA5E-626D03A45A96}"/>
              </a:ext>
            </a:extLst>
          </p:cNvPr>
          <p:cNvSpPr txBox="1"/>
          <p:nvPr/>
        </p:nvSpPr>
        <p:spPr>
          <a:xfrm>
            <a:off x="4784168" y="633442"/>
            <a:ext cx="397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q.      e e q.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8715E0-2D64-7E58-54E1-019A6059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8" y="817745"/>
            <a:ext cx="3505200" cy="147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0FDAB-24AB-C822-DE75-679BF2EC5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723" y="820128"/>
            <a:ext cx="3505200" cy="147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EE27F8-B9C7-1960-E3AF-0F927029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42" y="1988398"/>
            <a:ext cx="3522350" cy="138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20632C-CF33-5AF0-033E-198CA32E6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148" y="1971999"/>
            <a:ext cx="3522349" cy="1498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525EC0-BDDE-3E0C-8FAF-9430ACF3D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288" y="1984297"/>
            <a:ext cx="3543097" cy="13843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7C06547-D4A0-B981-ED61-C28B6B752962}"/>
              </a:ext>
            </a:extLst>
          </p:cNvPr>
          <p:cNvCxnSpPr/>
          <p:nvPr/>
        </p:nvCxnSpPr>
        <p:spPr>
          <a:xfrm flipV="1">
            <a:off x="6628319" y="1211736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F42F26-661C-36BC-552B-79FBE5732AD4}"/>
              </a:ext>
            </a:extLst>
          </p:cNvPr>
          <p:cNvCxnSpPr/>
          <p:nvPr/>
        </p:nvCxnSpPr>
        <p:spPr>
          <a:xfrm flipV="1">
            <a:off x="5007467" y="1211736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1B797E-3664-3B43-FEF7-2FB00F505E4B}"/>
              </a:ext>
            </a:extLst>
          </p:cNvPr>
          <p:cNvCxnSpPr/>
          <p:nvPr/>
        </p:nvCxnSpPr>
        <p:spPr>
          <a:xfrm flipV="1">
            <a:off x="6641322" y="2356428"/>
            <a:ext cx="0" cy="62865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F3D3E2-7A5A-63C7-E2D1-8ABB0EC1B02D}"/>
              </a:ext>
            </a:extLst>
          </p:cNvPr>
          <p:cNvCxnSpPr>
            <a:cxnSpLocks/>
          </p:cNvCxnSpPr>
          <p:nvPr/>
        </p:nvCxnSpPr>
        <p:spPr>
          <a:xfrm flipV="1">
            <a:off x="5007467" y="2325483"/>
            <a:ext cx="0" cy="431222"/>
          </a:xfrm>
          <a:prstGeom prst="straightConnector1">
            <a:avLst/>
          </a:prstGeom>
          <a:ln w="28575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847E95F-9317-D56E-637D-6141AFA10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88" y="1987995"/>
            <a:ext cx="3505200" cy="1397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1CA731D-69C3-DEB4-198D-0250E5824E02}"/>
              </a:ext>
            </a:extLst>
          </p:cNvPr>
          <p:cNvSpPr txBox="1"/>
          <p:nvPr/>
        </p:nvSpPr>
        <p:spPr>
          <a:xfrm>
            <a:off x="2571921" y="199793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opposed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F8DF30-243A-814F-85A4-13683A17A79B}"/>
              </a:ext>
            </a:extLst>
          </p:cNvPr>
          <p:cNvSpPr txBox="1"/>
          <p:nvPr/>
        </p:nvSpPr>
        <p:spPr>
          <a:xfrm>
            <a:off x="1121171" y="2135460"/>
            <a:ext cx="72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agree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15884A-647A-C947-4E88-1CBBDC68BAA4}"/>
              </a:ext>
            </a:extLst>
          </p:cNvPr>
          <p:cNvSpPr txBox="1"/>
          <p:nvPr/>
        </p:nvSpPr>
        <p:spPr>
          <a:xfrm>
            <a:off x="106156" y="132485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75587D-1A81-CA53-90B5-0A48EE70A9FE}"/>
              </a:ext>
            </a:extLst>
          </p:cNvPr>
          <p:cNvSpPr txBox="1"/>
          <p:nvPr/>
        </p:nvSpPr>
        <p:spPr>
          <a:xfrm>
            <a:off x="13657" y="236746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 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422E5E-F8C3-8E06-3749-E9E44E73C4C3}"/>
              </a:ext>
            </a:extLst>
          </p:cNvPr>
          <p:cNvSpPr txBox="1"/>
          <p:nvPr/>
        </p:nvSpPr>
        <p:spPr>
          <a:xfrm>
            <a:off x="488952" y="3248711"/>
            <a:ext cx="361727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∙2/3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r>
              <a:rPr lang="en-US" dirty="0"/>
              <a:t> </a:t>
            </a:r>
          </a:p>
          <a:p>
            <a:pPr algn="ctr">
              <a:spcAft>
                <a:spcPts val="600"/>
              </a:spcAft>
            </a:pP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peaks where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 agree,</a:t>
            </a:r>
            <a:br>
              <a:rPr lang="en-US" dirty="0"/>
            </a:b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troughs where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 opposed.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DDBE42-5AC0-C256-4152-EBA06E84BD91}"/>
              </a:ext>
            </a:extLst>
          </p:cNvPr>
          <p:cNvSpPr txBox="1"/>
          <p:nvPr/>
        </p:nvSpPr>
        <p:spPr>
          <a:xfrm>
            <a:off x="4904025" y="3248711"/>
            <a:ext cx="339939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Anticoherent: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∙2/3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</a:t>
            </a:r>
          </a:p>
          <a:p>
            <a:pPr algn="ctr">
              <a:spcAft>
                <a:spcPts val="600"/>
              </a:spcAft>
            </a:pP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peaks where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 opposed,</a:t>
            </a:r>
            <a:br>
              <a:rPr lang="en-US" dirty="0"/>
            </a:b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troughs where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 agree.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7ECF3F-AD9A-5855-24DD-0C7348F5617A}"/>
              </a:ext>
            </a:extLst>
          </p:cNvPr>
          <p:cNvSpPr txBox="1"/>
          <p:nvPr/>
        </p:nvSpPr>
        <p:spPr>
          <a:xfrm>
            <a:off x="6124516" y="1926189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opposed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C72088-0015-5D0F-5F54-233F3A339D77}"/>
              </a:ext>
            </a:extLst>
          </p:cNvPr>
          <p:cNvSpPr txBox="1"/>
          <p:nvPr/>
        </p:nvSpPr>
        <p:spPr>
          <a:xfrm>
            <a:off x="4643521" y="1925759"/>
            <a:ext cx="72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agree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CDD0BF-D9EA-9320-B3B5-964298C9529D}"/>
              </a:ext>
            </a:extLst>
          </p:cNvPr>
          <p:cNvCxnSpPr/>
          <p:nvPr/>
        </p:nvCxnSpPr>
        <p:spPr>
          <a:xfrm flipV="1">
            <a:off x="3085606" y="2367469"/>
            <a:ext cx="0" cy="62865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7E9BC1-DD5A-86F5-A338-0512F3D56287}"/>
              </a:ext>
            </a:extLst>
          </p:cNvPr>
          <p:cNvCxnSpPr>
            <a:cxnSpLocks/>
          </p:cNvCxnSpPr>
          <p:nvPr/>
        </p:nvCxnSpPr>
        <p:spPr>
          <a:xfrm flipV="1">
            <a:off x="1492166" y="2521190"/>
            <a:ext cx="0" cy="431222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7713EF6-E479-D391-6051-DA2933234D77}"/>
              </a:ext>
            </a:extLst>
          </p:cNvPr>
          <p:cNvCxnSpPr/>
          <p:nvPr/>
        </p:nvCxnSpPr>
        <p:spPr>
          <a:xfrm flipV="1">
            <a:off x="1485117" y="1231486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8C26E68-18DE-222A-6961-436FACBDB98D}"/>
              </a:ext>
            </a:extLst>
          </p:cNvPr>
          <p:cNvCxnSpPr/>
          <p:nvPr/>
        </p:nvCxnSpPr>
        <p:spPr>
          <a:xfrm flipV="1">
            <a:off x="3092683" y="1270308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3E05C04-598C-B194-D6EF-7F6F8797014C}"/>
              </a:ext>
            </a:extLst>
          </p:cNvPr>
          <p:cNvSpPr txBox="1"/>
          <p:nvPr/>
        </p:nvSpPr>
        <p:spPr>
          <a:xfrm>
            <a:off x="4203155" y="131381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D11235-CD1E-B0E3-2D45-88B1071F2816}"/>
              </a:ext>
            </a:extLst>
          </p:cNvPr>
          <p:cNvSpPr txBox="1"/>
          <p:nvPr/>
        </p:nvSpPr>
        <p:spPr>
          <a:xfrm>
            <a:off x="4110656" y="235642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 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6877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3B49D-6042-B164-E8FA-06E04435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D028A-1B8A-F1A3-C44F-CF16C075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of three coefficients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C0A0C-85BC-BA45-BB05-3A1FB4CA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2203-8312-5FF6-5CDB-106CA148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A2597-3D26-A629-63DB-CCA0EB54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17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F9102-57DC-39E0-C733-632E1A709EBA}"/>
              </a:ext>
            </a:extLst>
          </p:cNvPr>
          <p:cNvSpPr txBox="1"/>
          <p:nvPr/>
        </p:nvSpPr>
        <p:spPr>
          <a:xfrm>
            <a:off x="554401" y="600206"/>
            <a:ext cx="366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e q    e h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22821-4834-AFDC-3B4B-69B3666D275B}"/>
              </a:ext>
            </a:extLst>
          </p:cNvPr>
          <p:cNvSpPr txBox="1"/>
          <p:nvPr/>
        </p:nvSpPr>
        <p:spPr>
          <a:xfrm>
            <a:off x="4784168" y="633442"/>
            <a:ext cx="397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q.      e e q.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7FAD80-F5BB-0240-8CEF-1F453F4FE06F}"/>
              </a:ext>
            </a:extLst>
          </p:cNvPr>
          <p:cNvSpPr txBox="1"/>
          <p:nvPr/>
        </p:nvSpPr>
        <p:spPr>
          <a:xfrm>
            <a:off x="1258341" y="3248711"/>
            <a:ext cx="209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∙2/3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EAF709-D07B-E9FE-E69B-BDF92EE62B0F}"/>
              </a:ext>
            </a:extLst>
          </p:cNvPr>
          <p:cNvSpPr txBox="1"/>
          <p:nvPr/>
        </p:nvSpPr>
        <p:spPr>
          <a:xfrm>
            <a:off x="5356520" y="3248711"/>
            <a:ext cx="249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Anticoherent: </a:t>
            </a:r>
            <a:r>
              <a:rPr lang="en-US" sz="1800" dirty="0">
                <a:latin typeface="Symbol" pitchFamily="2" charset="2"/>
              </a:rPr>
              <a:t>j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sz="1800" baseline="-25000" dirty="0"/>
              <a:t>∙2/3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B1D15-D5A8-11F0-1464-31B7C6724C76}"/>
              </a:ext>
            </a:extLst>
          </p:cNvPr>
          <p:cNvSpPr txBox="1"/>
          <p:nvPr/>
        </p:nvSpPr>
        <p:spPr>
          <a:xfrm>
            <a:off x="554401" y="1697113"/>
            <a:ext cx="377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e q    e q    q </a:t>
            </a:r>
            <a:r>
              <a:rPr lang="en-US" sz="2800" spc="200" dirty="0">
                <a:latin typeface="Helsinki Text Std" panose="02000400000000000000" pitchFamily="2" charset="77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4D221D-F121-AA87-5381-3400AB9ECCFF}"/>
              </a:ext>
            </a:extLst>
          </p:cNvPr>
          <p:cNvSpPr txBox="1"/>
          <p:nvPr/>
        </p:nvSpPr>
        <p:spPr>
          <a:xfrm>
            <a:off x="628650" y="1267874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Subset of </a:t>
            </a:r>
            <a:r>
              <a:rPr lang="en-US" i="1" dirty="0"/>
              <a:t>cinquillo</a:t>
            </a:r>
            <a:r>
              <a:rPr lang="en-US" dirty="0"/>
              <a:t> (5-in-8 ME 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FCB9F-AEBA-22F2-E781-8B6E7A99D8D4}"/>
              </a:ext>
            </a:extLst>
          </p:cNvPr>
          <p:cNvSpPr txBox="1"/>
          <p:nvPr/>
        </p:nvSpPr>
        <p:spPr>
          <a:xfrm>
            <a:off x="4865503" y="1313710"/>
            <a:ext cx="332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Superset of </a:t>
            </a:r>
            <a:r>
              <a:rPr lang="en-US" i="1" dirty="0"/>
              <a:t>tresillo</a:t>
            </a:r>
            <a:r>
              <a:rPr lang="en-US" dirty="0"/>
              <a:t> (3-in-8 ME 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A2FDD-B272-6553-3B13-5CFA1BFC0C0C}"/>
              </a:ext>
            </a:extLst>
          </p:cNvPr>
          <p:cNvSpPr txBox="1"/>
          <p:nvPr/>
        </p:nvSpPr>
        <p:spPr>
          <a:xfrm>
            <a:off x="4784168" y="1785628"/>
            <a:ext cx="3916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Text Std" panose="02000400000000000000" pitchFamily="2" charset="77"/>
              </a:rPr>
              <a:t>q.      q</a:t>
            </a:r>
            <a:r>
              <a:rPr lang="en-US" sz="2800" spc="200" dirty="0">
                <a:latin typeface="Helsinki Text Std" panose="02000400000000000000" pitchFamily="2" charset="77"/>
              </a:rPr>
              <a:t>   </a:t>
            </a:r>
            <a:r>
              <a:rPr lang="en-US" sz="2800" dirty="0">
                <a:latin typeface="Helsinki Text Std" panose="02000400000000000000" pitchFamily="2" charset="77"/>
              </a:rPr>
              <a:t>q.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D8FA89-D341-A789-86BB-7C5842DD3F68}"/>
              </a:ext>
            </a:extLst>
          </p:cNvPr>
          <p:cNvSpPr txBox="1"/>
          <p:nvPr/>
        </p:nvSpPr>
        <p:spPr>
          <a:xfrm>
            <a:off x="6193992" y="264382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 = 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4A780D-5022-7710-3B50-1F0AED7033D2}"/>
              </a:ext>
            </a:extLst>
          </p:cNvPr>
          <p:cNvSpPr txBox="1"/>
          <p:nvPr/>
        </p:nvSpPr>
        <p:spPr>
          <a:xfrm>
            <a:off x="1723165" y="261105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 = 8 – 5)</a:t>
            </a:r>
          </a:p>
        </p:txBody>
      </p:sp>
    </p:spTree>
    <p:extLst>
      <p:ext uri="{BB962C8B-B14F-4D97-AF65-F5344CB8AC3E}">
        <p14:creationId xmlns:p14="http://schemas.microsoft.com/office/powerpoint/2010/main" val="110086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36A71-43B0-ED89-A94F-709163B0E3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Ragtime Syncopation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8BEC8-B4E2-B7BE-B307-497F057CB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51BBE-6CA7-0937-A4DA-CE5B2DA4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BA6BE-9507-5E09-3A20-3DF4BD94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ECD2-0756-BDB5-7915-A3302115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18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1302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D3C1-F607-3F3D-93FE-706FAFDE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Ragtime Syncopation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46DDB-003D-C3ED-647E-6F491814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6032"/>
            <a:ext cx="7886700" cy="3789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Second strain from Joplin’s “Weeping Willow Rag,” phrases 1 and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855EE-04C1-0825-F442-1DAE050E9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ACAE5-FF33-C7E1-4E8A-31B6CC7B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BCB6A-CF43-6BF2-F6A3-B9F90853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19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57496-4629-2BDF-AA84-434AF68D2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2" y="815519"/>
            <a:ext cx="7556500" cy="82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061E88-542F-A1EC-6A67-6FE380377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85" y="2684746"/>
            <a:ext cx="75565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8D5FD6-6F92-7AB4-2573-80749C207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62" y="1299196"/>
            <a:ext cx="7188200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DE880B-8387-3950-BD38-530AB322B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35" y="1767481"/>
            <a:ext cx="71882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284A09-0B0E-BD03-6BB7-D40B2A6B80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039" y="3560859"/>
            <a:ext cx="7302500" cy="1143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D3C13D-1D3D-E20B-B74D-5001F12E66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886" y="3043729"/>
            <a:ext cx="7302500" cy="11430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304D42-0532-8DD8-362E-FE317633939A}"/>
              </a:ext>
            </a:extLst>
          </p:cNvPr>
          <p:cNvCxnSpPr>
            <a:cxnSpLocks/>
          </p:cNvCxnSpPr>
          <p:nvPr/>
        </p:nvCxnSpPr>
        <p:spPr>
          <a:xfrm flipV="1">
            <a:off x="2266836" y="1709730"/>
            <a:ext cx="35029" cy="732466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AED203-F9C7-1B68-5C51-976509F516C0}"/>
              </a:ext>
            </a:extLst>
          </p:cNvPr>
          <p:cNvCxnSpPr>
            <a:cxnSpLocks/>
          </p:cNvCxnSpPr>
          <p:nvPr/>
        </p:nvCxnSpPr>
        <p:spPr>
          <a:xfrm flipV="1">
            <a:off x="3989549" y="1709491"/>
            <a:ext cx="35029" cy="732466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68BB06E-D97B-1147-C576-305FFB2A2866}"/>
              </a:ext>
            </a:extLst>
          </p:cNvPr>
          <p:cNvCxnSpPr>
            <a:cxnSpLocks/>
          </p:cNvCxnSpPr>
          <p:nvPr/>
        </p:nvCxnSpPr>
        <p:spPr>
          <a:xfrm flipV="1">
            <a:off x="5702636" y="1703583"/>
            <a:ext cx="35029" cy="732466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4E3405-4E8F-E7AC-8FE9-DB6BA92B8D7B}"/>
              </a:ext>
            </a:extLst>
          </p:cNvPr>
          <p:cNvSpPr txBox="1"/>
          <p:nvPr/>
        </p:nvSpPr>
        <p:spPr>
          <a:xfrm>
            <a:off x="245762" y="1604035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AAA91C-6EEF-DE4E-5320-738C829B2075}"/>
              </a:ext>
            </a:extLst>
          </p:cNvPr>
          <p:cNvSpPr txBox="1"/>
          <p:nvPr/>
        </p:nvSpPr>
        <p:spPr>
          <a:xfrm>
            <a:off x="234302" y="2036878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D7B43C-250F-C0FF-8D76-E0B538E12A42}"/>
              </a:ext>
            </a:extLst>
          </p:cNvPr>
          <p:cNvCxnSpPr>
            <a:cxnSpLocks/>
          </p:cNvCxnSpPr>
          <p:nvPr/>
        </p:nvCxnSpPr>
        <p:spPr>
          <a:xfrm flipV="1">
            <a:off x="4914493" y="3444409"/>
            <a:ext cx="36736" cy="43028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53836E-9C08-46CD-0523-9AEC9EE0FFEF}"/>
              </a:ext>
            </a:extLst>
          </p:cNvPr>
          <p:cNvCxnSpPr>
            <a:cxnSpLocks/>
          </p:cNvCxnSpPr>
          <p:nvPr/>
        </p:nvCxnSpPr>
        <p:spPr>
          <a:xfrm flipV="1">
            <a:off x="6649348" y="3444342"/>
            <a:ext cx="36736" cy="43028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E52F2AD-3A15-BA07-EB50-65803ABA62E1}"/>
              </a:ext>
            </a:extLst>
          </p:cNvPr>
          <p:cNvCxnSpPr>
            <a:cxnSpLocks/>
          </p:cNvCxnSpPr>
          <p:nvPr/>
        </p:nvCxnSpPr>
        <p:spPr>
          <a:xfrm flipV="1">
            <a:off x="3171288" y="3444341"/>
            <a:ext cx="36736" cy="43028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40CCE4E-C111-2AEA-A668-10108A5E54C7}"/>
              </a:ext>
            </a:extLst>
          </p:cNvPr>
          <p:cNvCxnSpPr>
            <a:cxnSpLocks/>
          </p:cNvCxnSpPr>
          <p:nvPr/>
        </p:nvCxnSpPr>
        <p:spPr>
          <a:xfrm flipV="1">
            <a:off x="1413890" y="3444340"/>
            <a:ext cx="36736" cy="43028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2D2CBC6-B98E-68D5-9E87-E4B98D925674}"/>
              </a:ext>
            </a:extLst>
          </p:cNvPr>
          <p:cNvSpPr txBox="1"/>
          <p:nvPr/>
        </p:nvSpPr>
        <p:spPr>
          <a:xfrm>
            <a:off x="405839" y="3456574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B66B61-8671-1A94-134D-A100977A6C44}"/>
              </a:ext>
            </a:extLst>
          </p:cNvPr>
          <p:cNvSpPr txBox="1"/>
          <p:nvPr/>
        </p:nvSpPr>
        <p:spPr>
          <a:xfrm>
            <a:off x="394379" y="388941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E83473-72D1-29AF-8967-2DE70C1F6A3E}"/>
              </a:ext>
            </a:extLst>
          </p:cNvPr>
          <p:cNvSpPr txBox="1"/>
          <p:nvPr/>
        </p:nvSpPr>
        <p:spPr>
          <a:xfrm>
            <a:off x="7682667" y="1810439"/>
            <a:ext cx="146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Approx.</a:t>
            </a:r>
          </a:p>
          <a:p>
            <a:r>
              <a:rPr lang="en-US" dirty="0">
                <a:solidFill>
                  <a:srgbClr val="C00000"/>
                </a:solidFill>
              </a:rPr>
              <a:t>Anticoherent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47BE8-6D16-584D-22A5-03EB2123F052}"/>
              </a:ext>
            </a:extLst>
          </p:cNvPr>
          <p:cNvSpPr txBox="1"/>
          <p:nvPr/>
        </p:nvSpPr>
        <p:spPr>
          <a:xfrm>
            <a:off x="7930736" y="3399413"/>
            <a:ext cx="146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Approx.</a:t>
            </a:r>
          </a:p>
          <a:p>
            <a:r>
              <a:rPr lang="en-US" dirty="0">
                <a:solidFill>
                  <a:srgbClr val="C00000"/>
                </a:solidFill>
              </a:rPr>
              <a:t>Coherent</a:t>
            </a:r>
          </a:p>
        </p:txBody>
      </p:sp>
    </p:spTree>
    <p:extLst>
      <p:ext uri="{BB962C8B-B14F-4D97-AF65-F5344CB8AC3E}">
        <p14:creationId xmlns:p14="http://schemas.microsoft.com/office/powerpoint/2010/main" val="182728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5E8E-AEB5-A852-508B-8B0B40ED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6E205-1E8D-5A94-75D1-7C48DB37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23" y="487106"/>
            <a:ext cx="8495606" cy="3852137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/>
              <a:t>Fourier Analysis, Meter, and Coherence</a:t>
            </a:r>
            <a:br>
              <a:rPr lang="en-US" dirty="0"/>
            </a:br>
            <a:r>
              <a:rPr lang="en-US" dirty="0"/>
              <a:t>—Introducing coherence and coefficient products via concepts of metrical level    	and syncopation</a:t>
            </a:r>
          </a:p>
          <a:p>
            <a:pPr marL="342900" indent="-342900">
              <a:buAutoNum type="arabicPeriod"/>
            </a:pPr>
            <a:r>
              <a:rPr lang="en-US" dirty="0"/>
              <a:t>Ragtime Syncopation</a:t>
            </a:r>
            <a:br>
              <a:rPr lang="en-US" dirty="0"/>
            </a:br>
            <a:r>
              <a:rPr lang="en-US" dirty="0"/>
              <a:t>—Statistical analysis of a corpus of ragtime rhythms</a:t>
            </a:r>
          </a:p>
          <a:p>
            <a:pPr marL="342900" indent="-342900">
              <a:buAutoNum type="arabicPeriod"/>
            </a:pPr>
            <a:r>
              <a:rPr lang="en-US" dirty="0"/>
              <a:t>Maximal Evenness and Coherence, PC Distributions of Major and Minor Keys</a:t>
            </a:r>
            <a:br>
              <a:rPr lang="en-US" dirty="0"/>
            </a:br>
            <a:r>
              <a:rPr lang="en-US" dirty="0"/>
              <a:t>—Coherence theorem for maximally even sets</a:t>
            </a:r>
            <a:br>
              <a:rPr lang="en-US" dirty="0"/>
            </a:br>
            <a:r>
              <a:rPr lang="en-US" dirty="0"/>
              <a:t>—Balance and major/minor</a:t>
            </a:r>
            <a:br>
              <a:rPr lang="en-US" dirty="0"/>
            </a:br>
            <a:r>
              <a:rPr lang="en-US" dirty="0"/>
              <a:t>—Corpus data: Bach, Scarlatti, Debussy</a:t>
            </a:r>
          </a:p>
          <a:p>
            <a:pPr marL="342900" indent="-342900">
              <a:buAutoNum type="arabicPeriod"/>
            </a:pPr>
            <a:r>
              <a:rPr lang="en-US" dirty="0"/>
              <a:t>Balinese Pelog</a:t>
            </a:r>
            <a:br>
              <a:rPr lang="en-US" dirty="0"/>
            </a:br>
            <a:r>
              <a:rPr lang="en-US" dirty="0"/>
              <a:t>—Toth data, coefficient products distinguish regional tunings</a:t>
            </a:r>
          </a:p>
          <a:p>
            <a:pPr marL="342900" indent="-342900">
              <a:buAutoNum type="arabicPeriod"/>
            </a:pPr>
            <a:r>
              <a:rPr lang="en-US" dirty="0"/>
              <a:t>Analysis of an Adowa Performance</a:t>
            </a:r>
            <a:br>
              <a:rPr lang="en-US" dirty="0"/>
            </a:br>
            <a:r>
              <a:rPr lang="en-US" dirty="0"/>
              <a:t>—Coherence in a master drum (</a:t>
            </a:r>
            <a:r>
              <a:rPr lang="en-US" dirty="0" err="1"/>
              <a:t>atumpan</a:t>
            </a:r>
            <a:r>
              <a:rPr lang="en-US" dirty="0"/>
              <a:t>) performance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ACDAD-4589-8570-BFD5-344EA3E4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05BD6-7D3B-B3A2-2231-CD6DC755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81BD4-908D-4355-3A5D-F877FAA5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0398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50A0E-043B-D99A-C83B-F23BE002A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5305D-BE0B-B800-A468-BD4D8D2C6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Ragtime Syncopation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09FB-D254-C539-8302-1FC33703F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6032"/>
            <a:ext cx="7886700" cy="3789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Second strain from Joplin’s “Weeping Willow Rag,” phrases 1 and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B9376-86F8-EBC4-B754-E5739712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10D57-AC26-44EA-356E-C69309C1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E9CE2-C391-6E48-56E5-753893F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20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A859A-F83E-A728-4BEA-E5CF6D123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2" y="815519"/>
            <a:ext cx="7556500" cy="825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40D248-450A-F565-470C-FE0638760319}"/>
              </a:ext>
            </a:extLst>
          </p:cNvPr>
          <p:cNvSpPr txBox="1"/>
          <p:nvPr/>
        </p:nvSpPr>
        <p:spPr>
          <a:xfrm>
            <a:off x="275747" y="1768632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C9ACB-997B-4248-223C-265349A9715C}"/>
              </a:ext>
            </a:extLst>
          </p:cNvPr>
          <p:cNvSpPr txBox="1"/>
          <p:nvPr/>
        </p:nvSpPr>
        <p:spPr>
          <a:xfrm>
            <a:off x="0" y="229309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12,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3D4177-A850-8D08-9625-BC4E0634DC12}"/>
              </a:ext>
            </a:extLst>
          </p:cNvPr>
          <p:cNvSpPr txBox="1"/>
          <p:nvPr/>
        </p:nvSpPr>
        <p:spPr>
          <a:xfrm>
            <a:off x="7682667" y="1810439"/>
            <a:ext cx="146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Approx.</a:t>
            </a:r>
          </a:p>
          <a:p>
            <a:r>
              <a:rPr lang="en-US" dirty="0">
                <a:solidFill>
                  <a:srgbClr val="C00000"/>
                </a:solidFill>
              </a:rPr>
              <a:t>Anticoherent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E36A2F-3CE2-D245-2942-F81ED9A1A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35" y="1400008"/>
            <a:ext cx="7188200" cy="1143000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EA33629-52DB-17C6-B611-E0238DCC2C45}"/>
              </a:ext>
            </a:extLst>
          </p:cNvPr>
          <p:cNvGraphicFramePr>
            <a:graphicFrameLocks/>
          </p:cNvGraphicFramePr>
          <p:nvPr/>
        </p:nvGraphicFramePr>
        <p:xfrm>
          <a:off x="695835" y="1970506"/>
          <a:ext cx="7155651" cy="1138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72DD8DC-C352-0D88-2029-BE433598F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21" y="1965565"/>
            <a:ext cx="7150100" cy="1143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2DE10E-1EDA-595A-6388-0EACD0604776}"/>
              </a:ext>
            </a:extLst>
          </p:cNvPr>
          <p:cNvCxnSpPr>
            <a:cxnSpLocks/>
          </p:cNvCxnSpPr>
          <p:nvPr/>
        </p:nvCxnSpPr>
        <p:spPr>
          <a:xfrm flipV="1">
            <a:off x="958850" y="1796145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8C3A20-E604-CCC5-109F-5D6B580CE316}"/>
              </a:ext>
            </a:extLst>
          </p:cNvPr>
          <p:cNvCxnSpPr>
            <a:cxnSpLocks/>
          </p:cNvCxnSpPr>
          <p:nvPr/>
        </p:nvCxnSpPr>
        <p:spPr>
          <a:xfrm flipV="1">
            <a:off x="1825625" y="1796145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D01F41-6402-F30D-931C-C37F3043DDAC}"/>
              </a:ext>
            </a:extLst>
          </p:cNvPr>
          <p:cNvCxnSpPr>
            <a:cxnSpLocks/>
          </p:cNvCxnSpPr>
          <p:nvPr/>
        </p:nvCxnSpPr>
        <p:spPr>
          <a:xfrm flipV="1">
            <a:off x="2677185" y="1796145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D2A9B1D-1BF5-9C2A-809F-6AC595036C3E}"/>
              </a:ext>
            </a:extLst>
          </p:cNvPr>
          <p:cNvCxnSpPr>
            <a:cxnSpLocks/>
          </p:cNvCxnSpPr>
          <p:nvPr/>
        </p:nvCxnSpPr>
        <p:spPr>
          <a:xfrm flipV="1">
            <a:off x="3531710" y="1796145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6E0EA2-A1F2-45F8-8AF7-639C378CA3ED}"/>
              </a:ext>
            </a:extLst>
          </p:cNvPr>
          <p:cNvCxnSpPr>
            <a:cxnSpLocks/>
          </p:cNvCxnSpPr>
          <p:nvPr/>
        </p:nvCxnSpPr>
        <p:spPr>
          <a:xfrm flipV="1">
            <a:off x="4370878" y="1799213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E5D6CD-73DD-716A-0983-2B201E59FF2F}"/>
              </a:ext>
            </a:extLst>
          </p:cNvPr>
          <p:cNvCxnSpPr>
            <a:cxnSpLocks/>
          </p:cNvCxnSpPr>
          <p:nvPr/>
        </p:nvCxnSpPr>
        <p:spPr>
          <a:xfrm flipV="1">
            <a:off x="5237653" y="1799213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F1EDE7E-1298-0F90-4988-6E7B03D8DD92}"/>
              </a:ext>
            </a:extLst>
          </p:cNvPr>
          <p:cNvCxnSpPr>
            <a:cxnSpLocks/>
          </p:cNvCxnSpPr>
          <p:nvPr/>
        </p:nvCxnSpPr>
        <p:spPr>
          <a:xfrm flipV="1">
            <a:off x="6089213" y="1799213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A7D5D89-CCE9-845A-7B96-1372DF6376DA}"/>
              </a:ext>
            </a:extLst>
          </p:cNvPr>
          <p:cNvCxnSpPr>
            <a:cxnSpLocks/>
          </p:cNvCxnSpPr>
          <p:nvPr/>
        </p:nvCxnSpPr>
        <p:spPr>
          <a:xfrm flipV="1">
            <a:off x="6943738" y="1799213"/>
            <a:ext cx="30430" cy="49694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5491C6A-33A8-4D7A-496A-E2B3758011F9}"/>
              </a:ext>
            </a:extLst>
          </p:cNvPr>
          <p:cNvSpPr txBox="1"/>
          <p:nvPr/>
        </p:nvSpPr>
        <p:spPr>
          <a:xfrm>
            <a:off x="526774" y="3113458"/>
            <a:ext cx="8140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Anticoherence of  </a:t>
            </a:r>
            <a:r>
              <a:rPr lang="en-US" sz="1800" i="1" dirty="0"/>
              <a:t>f</a:t>
            </a:r>
            <a:r>
              <a:rPr lang="en-US" baseline="-25000" dirty="0"/>
              <a:t>2</a:t>
            </a:r>
            <a:r>
              <a:rPr lang="en-US" sz="1800" dirty="0"/>
              <a:t> </a:t>
            </a:r>
            <a:r>
              <a:rPr lang="en-US" sz="1100" dirty="0"/>
              <a:t>✕</a:t>
            </a:r>
            <a:r>
              <a:rPr lang="en-US" sz="1800" dirty="0"/>
              <a:t> </a:t>
            </a:r>
            <a:r>
              <a:rPr lang="en-US" sz="1800" i="1" dirty="0"/>
              <a:t>f</a:t>
            </a:r>
            <a:r>
              <a:rPr lang="en-US" baseline="-25000" dirty="0"/>
              <a:t>3</a:t>
            </a:r>
            <a:r>
              <a:rPr lang="en-US" sz="1800" dirty="0"/>
              <a:t> </a:t>
            </a:r>
            <a:r>
              <a:rPr lang="en-US" sz="1100" dirty="0"/>
              <a:t>✕</a:t>
            </a:r>
            <a:r>
              <a:rPr lang="en-US" sz="1800" dirty="0"/>
              <a:t> </a:t>
            </a:r>
            <a:r>
              <a:rPr lang="en-US" sz="1800" i="1" spc="-2400" dirty="0"/>
              <a:t>f</a:t>
            </a:r>
            <a:r>
              <a:rPr lang="en-US" sz="1800" i="1" spc="-1200" baseline="75000" dirty="0"/>
              <a:t>—</a:t>
            </a:r>
            <a:r>
              <a:rPr lang="en-US" spc="-1200" baseline="-25000" dirty="0"/>
              <a:t>5</a:t>
            </a:r>
            <a:r>
              <a:rPr lang="en-US" sz="1800" dirty="0"/>
              <a:t>   is a feature of the cinquillo (5-in-8 ME) rhythm that </a:t>
            </a:r>
            <a:r>
              <a:rPr lang="en-US" dirty="0"/>
              <a:t>distinguishes it from the spectrally indistinguishable tresillo (3-in-5 ME) rhythm. </a:t>
            </a:r>
          </a:p>
          <a:p>
            <a:pPr>
              <a:spcAft>
                <a:spcPts val="1200"/>
              </a:spcAft>
            </a:pPr>
            <a:r>
              <a:rPr lang="en-US" dirty="0"/>
              <a:t>The tresillo has a coherent </a:t>
            </a:r>
            <a:r>
              <a:rPr lang="en-US" sz="1800" i="1" dirty="0"/>
              <a:t>f</a:t>
            </a:r>
            <a:r>
              <a:rPr lang="en-US" baseline="-25000" dirty="0"/>
              <a:t>2</a:t>
            </a:r>
            <a:r>
              <a:rPr lang="en-US" sz="1800" dirty="0"/>
              <a:t> </a:t>
            </a:r>
            <a:r>
              <a:rPr lang="en-US" sz="1100" dirty="0"/>
              <a:t>✕</a:t>
            </a:r>
            <a:r>
              <a:rPr lang="en-US" sz="1800" dirty="0"/>
              <a:t> </a:t>
            </a:r>
            <a:r>
              <a:rPr lang="en-US" sz="1800" i="1" dirty="0"/>
              <a:t>f</a:t>
            </a:r>
            <a:r>
              <a:rPr lang="en-US" baseline="-25000" dirty="0"/>
              <a:t>3</a:t>
            </a:r>
            <a:r>
              <a:rPr lang="en-US" sz="1800" dirty="0"/>
              <a:t> </a:t>
            </a:r>
            <a:r>
              <a:rPr lang="en-US" sz="1100" dirty="0"/>
              <a:t>✕</a:t>
            </a:r>
            <a:r>
              <a:rPr lang="en-US" sz="1800" dirty="0"/>
              <a:t> </a:t>
            </a:r>
            <a:r>
              <a:rPr lang="en-US" sz="1800" i="1" spc="-2400" dirty="0"/>
              <a:t>f</a:t>
            </a:r>
            <a:r>
              <a:rPr lang="en-US" sz="1800" i="1" spc="-1200" baseline="75000" dirty="0"/>
              <a:t>—</a:t>
            </a:r>
            <a:r>
              <a:rPr lang="en-US" spc="-1200" baseline="-25000" dirty="0"/>
              <a:t>5</a:t>
            </a:r>
            <a:r>
              <a:rPr lang="en-US" sz="1800" dirty="0"/>
              <a:t>  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2085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9719-3D8D-5E88-D606-F432E4F4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Ragtime Syncopation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C544B-31EB-FA26-4326-302DD8B1E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81" y="513225"/>
            <a:ext cx="8774396" cy="43160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Descriptive stats. for 71 pieces (4–5 strains each) by  Scott Joplin, James Scott, Joseph Lamb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1BD9C-6D27-6350-F708-4320B0E6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37832-1EF9-CF8E-5465-D3D288F8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2C1C0-91C5-2BA8-4DE2-4B1D49C9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21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F67C50-A621-F03A-2DF4-3D6B944C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1" y="972259"/>
            <a:ext cx="5541373" cy="3239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ABEE70-77F7-27C1-22D3-9E73C9679C74}"/>
              </a:ext>
            </a:extLst>
          </p:cNvPr>
          <p:cNvSpPr txBox="1"/>
          <p:nvPr/>
        </p:nvSpPr>
        <p:spPr>
          <a:xfrm>
            <a:off x="418338" y="1098543"/>
            <a:ext cx="1775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dirty="0"/>
              <a:t>✕</a:t>
            </a:r>
            <a:r>
              <a:rPr lang="en-US" sz="2400" dirty="0"/>
              <a:t> </a:t>
            </a:r>
            <a:r>
              <a:rPr lang="en-US" sz="2400" i="1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dirty="0"/>
              <a:t>✕</a:t>
            </a:r>
            <a:r>
              <a:rPr lang="en-US" sz="2400" dirty="0"/>
              <a:t> </a:t>
            </a:r>
            <a:r>
              <a:rPr lang="en-US" sz="2400" i="1" spc="-2400" dirty="0"/>
              <a:t>f</a:t>
            </a:r>
            <a:r>
              <a:rPr lang="en-US" sz="2400" spc="-1200" baseline="75000" dirty="0"/>
              <a:t>—</a:t>
            </a:r>
            <a:r>
              <a:rPr lang="en-US" sz="2400" spc="-1200" baseline="-25000" dirty="0"/>
              <a:t>2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A0879-C675-EC37-423F-EB778BA5B15D}"/>
              </a:ext>
            </a:extLst>
          </p:cNvPr>
          <p:cNvSpPr txBox="1"/>
          <p:nvPr/>
        </p:nvSpPr>
        <p:spPr>
          <a:xfrm>
            <a:off x="5959712" y="1225296"/>
            <a:ext cx="2992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of the composers tend to anticoherent </a:t>
            </a:r>
            <a:r>
              <a:rPr lang="en-US" dirty="0">
                <a:latin typeface="Helsinki Text Std" panose="02000400000000000000" pitchFamily="2" charset="77"/>
              </a:rPr>
              <a:t>w</a:t>
            </a:r>
            <a:r>
              <a:rPr lang="en-US" dirty="0"/>
              <a:t> and </a:t>
            </a:r>
            <a:r>
              <a:rPr lang="en-US" dirty="0">
                <a:latin typeface="Helsinki Text Std" panose="02000400000000000000" pitchFamily="2" charset="77"/>
              </a:rPr>
              <a:t>h</a:t>
            </a:r>
            <a:r>
              <a:rPr lang="en-US" dirty="0"/>
              <a:t> levels in phrase 1, and coherent in phrase 2.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C558-4098-CA0D-3B5D-522CE022DEE6}"/>
              </a:ext>
            </a:extLst>
          </p:cNvPr>
          <p:cNvSpPr txBox="1"/>
          <p:nvPr/>
        </p:nvSpPr>
        <p:spPr>
          <a:xfrm>
            <a:off x="5959712" y="3733538"/>
            <a:ext cx="290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Ovals show standard errors</a:t>
            </a:r>
          </a:p>
        </p:txBody>
      </p:sp>
    </p:spTree>
    <p:extLst>
      <p:ext uri="{BB962C8B-B14F-4D97-AF65-F5344CB8AC3E}">
        <p14:creationId xmlns:p14="http://schemas.microsoft.com/office/powerpoint/2010/main" val="1881948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E8EF-C9B2-62A2-8AEA-8BD1C43B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Ragtime Syncopation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5A4CA-93BF-9A71-6796-FC1613D29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9496"/>
            <a:ext cx="7886700" cy="36576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Averaged spectra over 4-measure phrases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8ECDA-B9C0-B2EC-0E97-2A7EBC82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83AB0-97F5-A3FD-86FF-C94D928B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0BDDB-D9B0-4A62-C751-F6EA2716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22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C96D56-C8BC-D30B-F44E-12159274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90" y="905256"/>
            <a:ext cx="5731674" cy="26170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B05F4D-581F-8800-8BAA-21F7AFFCCE50}"/>
              </a:ext>
            </a:extLst>
          </p:cNvPr>
          <p:cNvCxnSpPr>
            <a:cxnSpLocks/>
          </p:cNvCxnSpPr>
          <p:nvPr/>
        </p:nvCxnSpPr>
        <p:spPr>
          <a:xfrm flipH="1" flipV="1">
            <a:off x="2738628" y="1578946"/>
            <a:ext cx="287364" cy="465872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9E9D89-292D-A970-29D1-6E19268481E5}"/>
              </a:ext>
            </a:extLst>
          </p:cNvPr>
          <p:cNvCxnSpPr>
            <a:cxnSpLocks/>
          </p:cNvCxnSpPr>
          <p:nvPr/>
        </p:nvCxnSpPr>
        <p:spPr>
          <a:xfrm flipH="1" flipV="1">
            <a:off x="4103370" y="1714479"/>
            <a:ext cx="264504" cy="418346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139101-66D9-5163-0C65-5D787534855B}"/>
              </a:ext>
            </a:extLst>
          </p:cNvPr>
          <p:cNvSpPr txBox="1"/>
          <p:nvPr/>
        </p:nvSpPr>
        <p:spPr>
          <a:xfrm>
            <a:off x="2003679" y="1209614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/meas.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B7B1D9-7C7E-B09E-27E0-9807D1007BAB}"/>
              </a:ext>
            </a:extLst>
          </p:cNvPr>
          <p:cNvSpPr txBox="1"/>
          <p:nvPr/>
        </p:nvSpPr>
        <p:spPr>
          <a:xfrm>
            <a:off x="3277915" y="1369654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/meas.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EE4092-DF06-632D-1BFF-F61D9505EA1D}"/>
              </a:ext>
            </a:extLst>
          </p:cNvPr>
          <p:cNvSpPr txBox="1"/>
          <p:nvPr/>
        </p:nvSpPr>
        <p:spPr>
          <a:xfrm>
            <a:off x="5085379" y="919500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/meas.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407E3-4008-A343-3F99-AECBD25672AB}"/>
              </a:ext>
            </a:extLst>
          </p:cNvPr>
          <p:cNvSpPr txBox="1"/>
          <p:nvPr/>
        </p:nvSpPr>
        <p:spPr>
          <a:xfrm>
            <a:off x="6490215" y="1345147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</a:t>
            </a:r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/meas.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A9793-AD2B-4431-6524-4B4D43436EFB}"/>
              </a:ext>
            </a:extLst>
          </p:cNvPr>
          <p:cNvSpPr txBox="1"/>
          <p:nvPr/>
        </p:nvSpPr>
        <p:spPr>
          <a:xfrm>
            <a:off x="978408" y="3593592"/>
            <a:ext cx="7170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Ragtime melodies consistently emphasize </a:t>
            </a: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 (</a:t>
            </a:r>
            <a:r>
              <a:rPr lang="en-US" i="1" dirty="0"/>
              <a:t>f</a:t>
            </a:r>
            <a:r>
              <a:rPr lang="en-US" baseline="-25000" dirty="0"/>
              <a:t>12</a:t>
            </a:r>
            <a:r>
              <a:rPr lang="en-US" dirty="0"/>
              <a:t> across 4-meas. phrase)</a:t>
            </a:r>
          </a:p>
          <a:p>
            <a:r>
              <a:rPr lang="en-US" i="1" dirty="0"/>
              <a:t>Tresillo</a:t>
            </a:r>
            <a:r>
              <a:rPr lang="en-US" dirty="0"/>
              <a:t> and </a:t>
            </a:r>
            <a:r>
              <a:rPr lang="en-US" i="1" dirty="0"/>
              <a:t>cinquillo</a:t>
            </a:r>
            <a:r>
              <a:rPr lang="en-US" dirty="0"/>
              <a:t> rhythms are prototypes of this quality. </a:t>
            </a:r>
            <a:endParaRPr lang="en-US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3F665E-0BC8-F110-4C2D-E5FE40ABBA04}"/>
              </a:ext>
            </a:extLst>
          </p:cNvPr>
          <p:cNvSpPr txBox="1"/>
          <p:nvPr/>
        </p:nvSpPr>
        <p:spPr>
          <a:xfrm>
            <a:off x="6141081" y="4218149"/>
            <a:ext cx="25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Yust &amp; Kirlin 2021</a:t>
            </a:r>
          </a:p>
        </p:txBody>
      </p:sp>
    </p:spTree>
    <p:extLst>
      <p:ext uri="{BB962C8B-B14F-4D97-AF65-F5344CB8AC3E}">
        <p14:creationId xmlns:p14="http://schemas.microsoft.com/office/powerpoint/2010/main" val="3340230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6B98F-AAC5-E9D5-9CF6-4D73AE88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E9DC-8819-2BA7-86C3-3209EAE7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Ragtime Syncopation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6E81-FABF-BE58-FB83-3D6406CA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FF238-160F-316F-BE24-4CF82CF84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A443E-64B1-A32F-F94F-35CB49B3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23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45B7C-7AE8-E2D7-D227-602A58E20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775"/>
            <a:ext cx="7278624" cy="3386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3F9B20-AD01-3CE5-1ACC-8717FD30850A}"/>
              </a:ext>
            </a:extLst>
          </p:cNvPr>
          <p:cNvSpPr txBox="1"/>
          <p:nvPr/>
        </p:nvSpPr>
        <p:spPr>
          <a:xfrm>
            <a:off x="346262" y="1071858"/>
            <a:ext cx="1775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dirty="0"/>
              <a:t>✕</a:t>
            </a:r>
            <a:r>
              <a:rPr lang="en-US" sz="2400" dirty="0"/>
              <a:t> </a:t>
            </a:r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  <a:r>
              <a:rPr lang="en-US" dirty="0"/>
              <a:t>✕</a:t>
            </a:r>
            <a:r>
              <a:rPr lang="en-US" sz="2400" dirty="0"/>
              <a:t> </a:t>
            </a:r>
            <a:r>
              <a:rPr lang="en-US" sz="2400" i="1" spc="-2400" dirty="0"/>
              <a:t>f</a:t>
            </a:r>
            <a:r>
              <a:rPr lang="en-US" sz="2400" i="1" spc="-1200" baseline="75000" dirty="0"/>
              <a:t>—</a:t>
            </a:r>
            <a:r>
              <a:rPr lang="en-US" sz="2400" spc="-1200" baseline="-25000" dirty="0"/>
              <a:t>5</a:t>
            </a:r>
            <a:r>
              <a:rPr lang="en-US" sz="2400" dirty="0"/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F405C5-8C5C-EF85-A39B-0F176DE85B6B}"/>
              </a:ext>
            </a:extLst>
          </p:cNvPr>
          <p:cNvSpPr txBox="1">
            <a:spLocks/>
          </p:cNvSpPr>
          <p:nvPr/>
        </p:nvSpPr>
        <p:spPr>
          <a:xfrm>
            <a:off x="177581" y="513225"/>
            <a:ext cx="8774396" cy="431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Descriptive stats. for 71 pieces (4–5 strains each) by  Scott Joplin, James Scott, Joseph Lamb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3441B-4092-636A-526C-F2A07CC287F5}"/>
              </a:ext>
            </a:extLst>
          </p:cNvPr>
          <p:cNvSpPr txBox="1"/>
          <p:nvPr/>
        </p:nvSpPr>
        <p:spPr>
          <a:xfrm>
            <a:off x="7388352" y="1071858"/>
            <a:ext cx="1641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phrases are characterized by strong anticoherence of </a:t>
            </a:r>
            <a:r>
              <a:rPr lang="en-US" sz="1800" i="1" dirty="0"/>
              <a:t>f</a:t>
            </a:r>
            <a:r>
              <a:rPr lang="en-US" baseline="-25000" dirty="0"/>
              <a:t>2</a:t>
            </a:r>
            <a:r>
              <a:rPr lang="en-US" sz="1800" dirty="0"/>
              <a:t> </a:t>
            </a:r>
            <a:r>
              <a:rPr lang="en-US" sz="1100" dirty="0"/>
              <a:t>✕</a:t>
            </a:r>
            <a:r>
              <a:rPr lang="en-US" sz="1800" dirty="0"/>
              <a:t> </a:t>
            </a:r>
            <a:r>
              <a:rPr lang="en-US" sz="1800" i="1" dirty="0"/>
              <a:t>f</a:t>
            </a:r>
            <a:r>
              <a:rPr lang="en-US" baseline="-25000" dirty="0"/>
              <a:t>3</a:t>
            </a:r>
            <a:r>
              <a:rPr lang="en-US" sz="1800" dirty="0"/>
              <a:t> </a:t>
            </a:r>
            <a:r>
              <a:rPr lang="en-US" sz="1100" dirty="0"/>
              <a:t>✕</a:t>
            </a:r>
            <a:r>
              <a:rPr lang="en-US" sz="1800" dirty="0"/>
              <a:t> </a:t>
            </a:r>
            <a:r>
              <a:rPr lang="en-US" sz="1800" i="1" spc="-2400" dirty="0"/>
              <a:t>f</a:t>
            </a:r>
            <a:r>
              <a:rPr lang="en-US" sz="1800" i="1" spc="-1200" baseline="75000" dirty="0"/>
              <a:t>—</a:t>
            </a:r>
            <a:r>
              <a:rPr lang="en-US" spc="-1200" baseline="-25000" dirty="0"/>
              <a:t>5</a:t>
            </a:r>
            <a:r>
              <a:rPr lang="en-US" sz="1800" dirty="0"/>
              <a:t>   </a:t>
            </a:r>
            <a:r>
              <a:rPr lang="en-US" dirty="0"/>
              <a:t>(more like cinquillo than tresillo)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96606-0C05-0C67-EEFE-F71D54D6533A}"/>
              </a:ext>
            </a:extLst>
          </p:cNvPr>
          <p:cNvSpPr txBox="1"/>
          <p:nvPr/>
        </p:nvSpPr>
        <p:spPr>
          <a:xfrm>
            <a:off x="5938307" y="4247725"/>
            <a:ext cx="290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Ovals show standard errors</a:t>
            </a:r>
          </a:p>
        </p:txBody>
      </p:sp>
    </p:spTree>
    <p:extLst>
      <p:ext uri="{BB962C8B-B14F-4D97-AF65-F5344CB8AC3E}">
        <p14:creationId xmlns:p14="http://schemas.microsoft.com/office/powerpoint/2010/main" val="750274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A677-F034-02CC-C184-2BCC0D577F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Maximal Evenness and Coherence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26678-EB7B-4904-3334-B1D5DB56A1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604C0-6728-4CC5-2F68-6926F0A8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460C8-7128-9C59-E867-5655A7C4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09942-9064-A048-3257-D2DF18F0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24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9587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7A50-D5C1-005D-F7A0-3D6F69BF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 Evenness and Coherence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CB29D-E0F0-14EE-C9DA-1F0DF4572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5142"/>
            <a:ext cx="7886700" cy="1506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/>
              <a:t>Theorem: Let </a:t>
            </a:r>
            <a:r>
              <a:rPr lang="en-US" sz="2200" i="1" dirty="0"/>
              <a:t>A </a:t>
            </a:r>
            <a:r>
              <a:rPr lang="en-US" sz="2200" dirty="0"/>
              <a:t>be </a:t>
            </a:r>
            <a:r>
              <a:rPr lang="en-US" sz="2200" i="1" dirty="0"/>
              <a:t>c</a:t>
            </a:r>
            <a:r>
              <a:rPr lang="en-US" sz="2200" dirty="0"/>
              <a:t>-in-</a:t>
            </a:r>
            <a:r>
              <a:rPr lang="en-US" sz="2200" i="1" dirty="0"/>
              <a:t>d</a:t>
            </a:r>
            <a:r>
              <a:rPr lang="en-US" sz="2200" dirty="0"/>
              <a:t> maximally even (</a:t>
            </a:r>
            <a:r>
              <a:rPr lang="en-US" sz="2200" i="1" dirty="0" err="1"/>
              <a:t>c,d</a:t>
            </a:r>
            <a:r>
              <a:rPr lang="en-US" sz="2200" i="1" dirty="0"/>
              <a:t> </a:t>
            </a:r>
            <a:r>
              <a:rPr lang="en-US" sz="2200" dirty="0"/>
              <a:t>coprime).</a:t>
            </a:r>
          </a:p>
          <a:p>
            <a:pPr marL="0" indent="0" algn="ctr">
              <a:buNone/>
            </a:pPr>
            <a:r>
              <a:rPr lang="en-US" sz="2200" dirty="0"/>
              <a:t>Then </a:t>
            </a:r>
            <a:r>
              <a:rPr lang="en-US" sz="2200" dirty="0" err="1">
                <a:latin typeface="Symbol" pitchFamily="2" charset="2"/>
              </a:rPr>
              <a:t>j</a:t>
            </a:r>
            <a:r>
              <a:rPr lang="en-US" sz="2200" i="1" baseline="-25000" dirty="0" err="1">
                <a:latin typeface="Cambria" panose="02040503050406030204" pitchFamily="18" charset="0"/>
              </a:rPr>
              <a:t>a</a:t>
            </a:r>
            <a:r>
              <a:rPr lang="en-US" sz="2200" baseline="-25000" dirty="0" err="1"/>
              <a:t>∙</a:t>
            </a:r>
            <a:r>
              <a:rPr lang="en-US" sz="2200" i="1" baseline="-25000" dirty="0" err="1"/>
              <a:t>b</a:t>
            </a:r>
            <a:r>
              <a:rPr lang="en-US" sz="2200" i="1" baseline="-25000" dirty="0"/>
              <a:t>/c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p.</a:t>
            </a:r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7DF67-5FD2-4426-2B04-4011EF84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44B8B-B7F3-F738-3298-3C49F3B4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1B9CC-8DBA-78EB-7B9E-34A249F3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25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8EDD4-1586-59B5-9385-5519A3D4D076}"/>
              </a:ext>
            </a:extLst>
          </p:cNvPr>
          <p:cNvSpPr txBox="1"/>
          <p:nvPr/>
        </p:nvSpPr>
        <p:spPr>
          <a:xfrm>
            <a:off x="1604521" y="1485340"/>
            <a:ext cx="5934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Note, this implies that, for the (</a:t>
            </a:r>
            <a:r>
              <a:rPr lang="en-US" i="1" dirty="0"/>
              <a:t>d – c</a:t>
            </a:r>
            <a:r>
              <a:rPr lang="en-US" dirty="0"/>
              <a:t>)-in-</a:t>
            </a:r>
            <a:r>
              <a:rPr lang="en-US" i="1" dirty="0"/>
              <a:t>d</a:t>
            </a:r>
            <a:r>
              <a:rPr lang="en-US" dirty="0"/>
              <a:t> ME complement,</a:t>
            </a:r>
          </a:p>
          <a:p>
            <a:pPr algn="ctr"/>
            <a:r>
              <a:rPr lang="en-US" sz="2200" dirty="0" err="1">
                <a:latin typeface="Symbol" pitchFamily="2" charset="2"/>
              </a:rPr>
              <a:t>j</a:t>
            </a:r>
            <a:r>
              <a:rPr lang="en-US" sz="2200" i="1" baseline="-25000" dirty="0" err="1">
                <a:latin typeface="Cambria" panose="02040503050406030204" pitchFamily="18" charset="0"/>
              </a:rPr>
              <a:t>a</a:t>
            </a:r>
            <a:r>
              <a:rPr lang="en-US" sz="2200" baseline="-25000" dirty="0" err="1"/>
              <a:t>∙</a:t>
            </a:r>
            <a:r>
              <a:rPr lang="en-US" sz="2200" i="1" baseline="-25000" dirty="0" err="1"/>
              <a:t>b</a:t>
            </a:r>
            <a:r>
              <a:rPr lang="en-US" sz="2200" i="1" baseline="-25000" dirty="0"/>
              <a:t>/c </a:t>
            </a:r>
            <a:r>
              <a:rPr lang="en-US" dirty="0"/>
              <a:t>(</a:t>
            </a:r>
            <a:r>
              <a:rPr lang="en-US" dirty="0" err="1"/>
              <a:t>compl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)) = </a:t>
            </a:r>
            <a:r>
              <a:rPr lang="en-US" dirty="0">
                <a:latin typeface="Symbol" pitchFamily="2" charset="2"/>
              </a:rPr>
              <a:t>0.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48A99-D4F3-27C1-FF02-EEAA78AF6663}"/>
              </a:ext>
            </a:extLst>
          </p:cNvPr>
          <p:cNvSpPr txBox="1"/>
          <p:nvPr/>
        </p:nvSpPr>
        <p:spPr>
          <a:xfrm>
            <a:off x="5971710" y="998943"/>
            <a:ext cx="3135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—proven recently by E. </a:t>
            </a:r>
            <a:r>
              <a:rPr lang="en-US" dirty="0" err="1"/>
              <a:t>Amiot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64610-EA5B-1ABC-B528-AE16A31094B1}"/>
              </a:ext>
            </a:extLst>
          </p:cNvPr>
          <p:cNvSpPr txBox="1"/>
          <p:nvPr/>
        </p:nvSpPr>
        <p:spPr>
          <a:xfrm>
            <a:off x="740664" y="2387084"/>
            <a:ext cx="7267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Example: Cinquillo (5-in-8 ME):  </a:t>
            </a:r>
            <a:r>
              <a:rPr lang="en-US" sz="2200" dirty="0">
                <a:latin typeface="Symbol" pitchFamily="2" charset="2"/>
              </a:rPr>
              <a:t>j</a:t>
            </a:r>
            <a:r>
              <a:rPr lang="en-US" sz="2200" baseline="-25000" dirty="0">
                <a:latin typeface="Cambria" panose="02040503050406030204" pitchFamily="18" charset="0"/>
              </a:rPr>
              <a:t>1</a:t>
            </a:r>
            <a:r>
              <a:rPr lang="en-US" sz="2200" baseline="-25000" dirty="0"/>
              <a:t>∙2/3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0, j</a:t>
            </a:r>
            <a:r>
              <a:rPr lang="en-US" sz="2200" baseline="-25000" dirty="0">
                <a:latin typeface="Cambria" panose="02040503050406030204" pitchFamily="18" charset="0"/>
              </a:rPr>
              <a:t>2</a:t>
            </a:r>
            <a:r>
              <a:rPr lang="en-US" sz="2200" baseline="-25000" dirty="0"/>
              <a:t>∙3/5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p.</a:t>
            </a:r>
          </a:p>
          <a:p>
            <a:r>
              <a:rPr lang="en-US" sz="2200" dirty="0">
                <a:latin typeface="Symbol" pitchFamily="2" charset="2"/>
              </a:rPr>
              <a:t>		   </a:t>
            </a:r>
            <a:r>
              <a:rPr lang="en-US" sz="2200" dirty="0"/>
              <a:t> Tresillo (3-in-8 ME):  </a:t>
            </a:r>
            <a:r>
              <a:rPr lang="en-US" sz="2200" dirty="0">
                <a:latin typeface="Symbol" pitchFamily="2" charset="2"/>
              </a:rPr>
              <a:t>j</a:t>
            </a:r>
            <a:r>
              <a:rPr lang="en-US" sz="2200" baseline="-25000" dirty="0">
                <a:latin typeface="Cambria" panose="02040503050406030204" pitchFamily="18" charset="0"/>
              </a:rPr>
              <a:t>1</a:t>
            </a:r>
            <a:r>
              <a:rPr lang="en-US" sz="2200" baseline="-25000" dirty="0"/>
              <a:t>∙2/3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p, j</a:t>
            </a:r>
            <a:r>
              <a:rPr lang="en-US" sz="2200" baseline="-25000" dirty="0">
                <a:latin typeface="Cambria" panose="02040503050406030204" pitchFamily="18" charset="0"/>
              </a:rPr>
              <a:t>2</a:t>
            </a:r>
            <a:r>
              <a:rPr lang="en-US" sz="2200" baseline="-25000" dirty="0"/>
              <a:t>∙3/5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554BC-6C14-E66C-CFCE-4777AED48EC3}"/>
              </a:ext>
            </a:extLst>
          </p:cNvPr>
          <p:cNvSpPr txBox="1"/>
          <p:nvPr/>
        </p:nvSpPr>
        <p:spPr>
          <a:xfrm>
            <a:off x="740664" y="3243649"/>
            <a:ext cx="764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Example: Diatonic (7-in-12 ME):  </a:t>
            </a:r>
            <a:r>
              <a:rPr lang="en-US" sz="2200" dirty="0">
                <a:latin typeface="Symbol" pitchFamily="2" charset="2"/>
              </a:rPr>
              <a:t>j</a:t>
            </a:r>
            <a:r>
              <a:rPr lang="en-US" sz="2200" baseline="-25000" dirty="0">
                <a:latin typeface="Cambria" panose="02040503050406030204" pitchFamily="18" charset="0"/>
              </a:rPr>
              <a:t>2</a:t>
            </a:r>
            <a:r>
              <a:rPr lang="en-US" sz="2200" baseline="-25000" dirty="0"/>
              <a:t>∙3/5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0, j</a:t>
            </a:r>
            <a:r>
              <a:rPr lang="en-US" sz="2200" baseline="-25000" dirty="0">
                <a:latin typeface="Cambria" panose="02040503050406030204" pitchFamily="18" charset="0"/>
              </a:rPr>
              <a:t>3</a:t>
            </a:r>
            <a:r>
              <a:rPr lang="en-US" sz="2200" baseline="-25000" dirty="0"/>
              <a:t>∙4/7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p.</a:t>
            </a:r>
          </a:p>
          <a:p>
            <a:r>
              <a:rPr lang="en-US" sz="2200" dirty="0">
                <a:latin typeface="Symbol" pitchFamily="2" charset="2"/>
              </a:rPr>
              <a:t>		   </a:t>
            </a:r>
            <a:r>
              <a:rPr lang="en-US" sz="2200" dirty="0"/>
              <a:t> Pentatonic (5-in-12 ME):  </a:t>
            </a:r>
            <a:r>
              <a:rPr lang="en-US" sz="2200" dirty="0">
                <a:latin typeface="Symbol" pitchFamily="2" charset="2"/>
              </a:rPr>
              <a:t>j</a:t>
            </a:r>
            <a:r>
              <a:rPr lang="en-US" sz="2200" baseline="-25000" dirty="0">
                <a:latin typeface="Cambria" panose="02040503050406030204" pitchFamily="18" charset="0"/>
              </a:rPr>
              <a:t>2</a:t>
            </a:r>
            <a:r>
              <a:rPr lang="en-US" sz="2200" baseline="-25000" dirty="0"/>
              <a:t>∙3/5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p, j</a:t>
            </a:r>
            <a:r>
              <a:rPr lang="en-US" sz="2200" baseline="-25000" dirty="0">
                <a:latin typeface="Cambria" panose="02040503050406030204" pitchFamily="18" charset="0"/>
              </a:rPr>
              <a:t>3</a:t>
            </a:r>
            <a:r>
              <a:rPr lang="en-US" sz="2200" baseline="-25000" dirty="0"/>
              <a:t>∙4/7</a:t>
            </a:r>
            <a:r>
              <a:rPr lang="en-US" sz="2200" i="1" baseline="-25000" dirty="0"/>
              <a:t> </a:t>
            </a:r>
            <a:r>
              <a:rPr lang="en-US" sz="2200" dirty="0"/>
              <a:t>(</a:t>
            </a:r>
            <a:r>
              <a:rPr lang="en-US" sz="2200" i="1" dirty="0"/>
              <a:t>A</a:t>
            </a:r>
            <a:r>
              <a:rPr lang="en-US" sz="2200" dirty="0"/>
              <a:t>) = </a:t>
            </a:r>
            <a:r>
              <a:rPr lang="en-US" sz="2200" dirty="0">
                <a:latin typeface="Symbol" pitchFamily="2" charset="2"/>
              </a:rPr>
              <a:t>0.</a:t>
            </a:r>
          </a:p>
        </p:txBody>
      </p:sp>
    </p:spTree>
    <p:extLst>
      <p:ext uri="{BB962C8B-B14F-4D97-AF65-F5344CB8AC3E}">
        <p14:creationId xmlns:p14="http://schemas.microsoft.com/office/powerpoint/2010/main" val="2690864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E2BE-EC08-937C-DB26-67A1D494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 Evenness and Coherence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9F724-5848-6F5A-DEBF-129EC789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603B0-323D-FADA-53E1-320ED915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B43C6-5A59-643E-CEAC-0248DBA1B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26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1991ABF-5636-77C9-95A8-9B86F028C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615142"/>
            <a:ext cx="4224528" cy="15794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diatonic scale is a symmetrical displacement of an </a:t>
            </a:r>
            <a:r>
              <a:rPr lang="en-US" dirty="0" err="1"/>
              <a:t>equiheptatonic</a:t>
            </a:r>
            <a:r>
              <a:rPr lang="en-US" dirty="0"/>
              <a:t> one.</a:t>
            </a:r>
          </a:p>
          <a:p>
            <a:pPr marL="0" indent="0">
              <a:buNone/>
            </a:pPr>
            <a:r>
              <a:rPr lang="en-US" dirty="0"/>
              <a:t>All </a:t>
            </a:r>
            <a:r>
              <a:rPr lang="en-US" dirty="0" err="1"/>
              <a:t>equiheptatonic</a:t>
            </a:r>
            <a:r>
              <a:rPr lang="en-US" dirty="0"/>
              <a:t> pcs are at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/>
              <a:t>7</a:t>
            </a:r>
            <a:r>
              <a:rPr lang="en-US" dirty="0"/>
              <a:t> = 0.</a:t>
            </a:r>
          </a:p>
          <a:p>
            <a:pPr marL="0" indent="0">
              <a:buNone/>
            </a:pPr>
            <a:r>
              <a:rPr lang="en-US" dirty="0"/>
              <a:t>The displacement is not large enough to change the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/>
              <a:t>7</a:t>
            </a:r>
            <a:r>
              <a:rPr lang="en-US" dirty="0"/>
              <a:t> = 0 value.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AA691D-60C7-5711-D6C2-BF7FFFE2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447968"/>
            <a:ext cx="8631936" cy="2151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E42C7-6E31-6683-3C2D-917773EC4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178" y="561788"/>
            <a:ext cx="3941997" cy="23776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F1A0A8-E688-0EAC-6606-1966E9B8158A}"/>
              </a:ext>
            </a:extLst>
          </p:cNvPr>
          <p:cNvSpPr txBox="1"/>
          <p:nvPr/>
        </p:nvSpPr>
        <p:spPr>
          <a:xfrm>
            <a:off x="5686745" y="561788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7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91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54170-45E5-5387-F85E-030E61B23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BA32-46C5-638F-029F-64033933C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 Evenness and Coherence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4E8AB-AE8B-20C9-D984-20FF37CE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E7575-BF0E-5EE7-76EE-18F9D15A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3FA70-EAEB-367E-B4FB-F9F8FC1E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27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71A778-0B41-81A2-BD35-ECF48CB48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59" y="615141"/>
            <a:ext cx="2866125" cy="4126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coefficients </a:t>
            </a:r>
            <a:r>
              <a:rPr lang="en-US" i="1" dirty="0"/>
              <a:t>a </a:t>
            </a:r>
            <a:r>
              <a:rPr lang="en-US" dirty="0"/>
              <a:t>+ </a:t>
            </a:r>
            <a:r>
              <a:rPr lang="en-US" i="1" dirty="0"/>
              <a:t>b</a:t>
            </a:r>
            <a:r>
              <a:rPr lang="en-US" dirty="0"/>
              <a:t> = 7, positions of </a:t>
            </a:r>
            <a:r>
              <a:rPr lang="en-US" dirty="0" err="1"/>
              <a:t>equiheptatonic</a:t>
            </a:r>
            <a:r>
              <a:rPr lang="en-US" dirty="0"/>
              <a:t> pcs are reflected over real line. </a:t>
            </a:r>
          </a:p>
          <a:p>
            <a:pPr marL="0" indent="0">
              <a:buNone/>
            </a:pPr>
            <a:r>
              <a:rPr lang="en-US" dirty="0"/>
              <a:t>The displacement has opposite effects, so that one of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i="1" baseline="-25000" dirty="0"/>
              <a:t>a</a:t>
            </a:r>
            <a:r>
              <a:rPr lang="en-US" dirty="0"/>
              <a:t>, </a:t>
            </a:r>
            <a:r>
              <a:rPr lang="en-US" dirty="0" err="1">
                <a:latin typeface="Symbol" pitchFamily="2" charset="2"/>
              </a:rPr>
              <a:t>j</a:t>
            </a:r>
            <a:r>
              <a:rPr lang="en-US" i="1" baseline="-25000" dirty="0" err="1">
                <a:latin typeface="Cambria" panose="02040503050406030204" pitchFamily="18" charset="0"/>
              </a:rPr>
              <a:t>b</a:t>
            </a:r>
            <a:r>
              <a:rPr lang="en-US" dirty="0"/>
              <a:t> is 0 and the other is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⇒ </a:t>
            </a:r>
            <a:r>
              <a:rPr lang="en-US" dirty="0" err="1">
                <a:latin typeface="Symbol" pitchFamily="2" charset="2"/>
              </a:rPr>
              <a:t>j</a:t>
            </a:r>
            <a:r>
              <a:rPr lang="en-US" sz="1800" i="1" baseline="-25000" dirty="0" err="1">
                <a:latin typeface="Cambria" panose="02040503050406030204" pitchFamily="18" charset="0"/>
              </a:rPr>
              <a:t>a</a:t>
            </a:r>
            <a:r>
              <a:rPr lang="en-US" sz="1800" baseline="-25000" dirty="0" err="1"/>
              <a:t>∙</a:t>
            </a:r>
            <a:r>
              <a:rPr lang="en-US" sz="1800" i="1" baseline="-25000" dirty="0" err="1"/>
              <a:t>b</a:t>
            </a:r>
            <a:r>
              <a:rPr lang="en-US" sz="1800" i="1" baseline="-25000" dirty="0"/>
              <a:t>/</a:t>
            </a:r>
            <a:r>
              <a:rPr lang="en-US" sz="1800" baseline="-25000" dirty="0"/>
              <a:t>7</a:t>
            </a:r>
            <a:r>
              <a:rPr lang="en-US" sz="1800" dirty="0"/>
              <a:t> = 0 +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 + 0 = </a:t>
            </a:r>
            <a:r>
              <a:rPr lang="en-US" sz="1800" dirty="0">
                <a:latin typeface="Symbol" pitchFamily="2" charset="2"/>
              </a:rPr>
              <a:t>p</a:t>
            </a:r>
            <a:endParaRPr lang="en-US" dirty="0">
              <a:latin typeface="Symbol" pitchFamily="2" charset="2"/>
            </a:endParaRPr>
          </a:p>
          <a:p>
            <a:pPr marL="0" indent="0">
              <a:buNone/>
            </a:pPr>
            <a:r>
              <a:rPr lang="en-US" dirty="0"/>
              <a:t>e.g.:</a:t>
            </a:r>
          </a:p>
          <a:p>
            <a:pPr marL="0" indent="0">
              <a:buNone/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sz="1800" baseline="-25000" dirty="0"/>
              <a:t>∙4</a:t>
            </a:r>
            <a:r>
              <a:rPr lang="en-US" sz="1800" i="1" baseline="-25000" dirty="0"/>
              <a:t>/</a:t>
            </a:r>
            <a:r>
              <a:rPr lang="en-US" sz="1800" baseline="-25000" dirty="0"/>
              <a:t>7</a:t>
            </a:r>
            <a:r>
              <a:rPr lang="en-US" sz="1800" dirty="0"/>
              <a:t> = </a:t>
            </a:r>
            <a:r>
              <a:rPr lang="en-US" sz="1800" dirty="0">
                <a:latin typeface="Symbol" pitchFamily="2" charset="2"/>
              </a:rPr>
              <a:t>p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080BD7-D164-36AA-23D1-07EF4150299E}"/>
              </a:ext>
            </a:extLst>
          </p:cNvPr>
          <p:cNvSpPr/>
          <p:nvPr/>
        </p:nvSpPr>
        <p:spPr>
          <a:xfrm>
            <a:off x="3186633" y="542861"/>
            <a:ext cx="5957367" cy="41261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1269DA7-4ED3-499F-0737-81E9A22A2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93" y="551856"/>
            <a:ext cx="2768875" cy="2164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AC1F17-A08D-2F1A-3F9D-D187E70F3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164" y="2621744"/>
            <a:ext cx="2700187" cy="20472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3CEB16-C5A0-932E-1939-B0B62B7BB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21" y="2597365"/>
            <a:ext cx="3086100" cy="20260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8200DC-687F-0C71-C93D-2542233C1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368" y="551855"/>
            <a:ext cx="3225407" cy="20070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46CD1B-3408-0866-1448-BB269A556107}"/>
              </a:ext>
            </a:extLst>
          </p:cNvPr>
          <p:cNvSpPr txBox="1"/>
          <p:nvPr/>
        </p:nvSpPr>
        <p:spPr>
          <a:xfrm>
            <a:off x="3392024" y="592564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42135-652A-E264-0E04-46A13E74AE5C}"/>
              </a:ext>
            </a:extLst>
          </p:cNvPr>
          <p:cNvSpPr txBox="1"/>
          <p:nvPr/>
        </p:nvSpPr>
        <p:spPr>
          <a:xfrm>
            <a:off x="3392023" y="2654350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880297-EF9B-0ADD-F0E7-54D576DDD1AF}"/>
              </a:ext>
            </a:extLst>
          </p:cNvPr>
          <p:cNvSpPr txBox="1"/>
          <p:nvPr/>
        </p:nvSpPr>
        <p:spPr>
          <a:xfrm>
            <a:off x="6260323" y="627333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87078C-5E24-6F2A-B498-1F99565230F4}"/>
              </a:ext>
            </a:extLst>
          </p:cNvPr>
          <p:cNvSpPr txBox="1"/>
          <p:nvPr/>
        </p:nvSpPr>
        <p:spPr>
          <a:xfrm>
            <a:off x="6260322" y="2650619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7692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D5041-5A6A-94C2-018F-A3F555A9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E9DB6-8F38-2545-CD10-8CFFB3F8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 Evenness and Coherence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069E8-4E04-4C17-F8F8-8695668E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BB453-6160-0042-6DE7-DE46602E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1EDE6-C3A9-3A0E-35B4-FF53C0D4D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28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E101DA1-D5D5-055E-7957-19E4152FE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795" y="733126"/>
            <a:ext cx="1713539" cy="1088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Similarly</a:t>
            </a:r>
          </a:p>
          <a:p>
            <a:pPr marL="0" indent="0">
              <a:buNone/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sz="1800" baseline="-25000" dirty="0"/>
              <a:t>∙5</a:t>
            </a:r>
            <a:r>
              <a:rPr lang="en-US" sz="1800" i="1" baseline="-25000" dirty="0"/>
              <a:t>/</a:t>
            </a:r>
            <a:r>
              <a:rPr lang="en-US" sz="1800" baseline="-25000" dirty="0"/>
              <a:t>7</a:t>
            </a:r>
            <a:r>
              <a:rPr lang="en-US" sz="1800" dirty="0"/>
              <a:t> = </a:t>
            </a:r>
            <a:r>
              <a:rPr lang="en-US" sz="1800" dirty="0">
                <a:latin typeface="Symbol" pitchFamily="2" charset="2"/>
              </a:rPr>
              <a:t>p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BF5FFF-8534-E0D0-A89A-F71C52D74882}"/>
              </a:ext>
            </a:extLst>
          </p:cNvPr>
          <p:cNvSpPr/>
          <p:nvPr/>
        </p:nvSpPr>
        <p:spPr>
          <a:xfrm>
            <a:off x="3322539" y="509277"/>
            <a:ext cx="5821461" cy="41597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F7DF4-7136-8A2B-F269-92E49DE6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5" y="2157368"/>
            <a:ext cx="3169080" cy="2500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D1687-0EA5-5D4A-407B-F6F814D3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678" y="509277"/>
            <a:ext cx="3052285" cy="2313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86CE3C-A270-B5EE-61CA-E8ED8547A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362" y="2640766"/>
            <a:ext cx="5431375" cy="1964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D4D0F8-2AA0-EE99-A383-DB7663535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002" y="616138"/>
            <a:ext cx="3377465" cy="21016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7285E3-0D7F-EF98-77F4-3C3208F3910F}"/>
              </a:ext>
            </a:extLst>
          </p:cNvPr>
          <p:cNvSpPr txBox="1"/>
          <p:nvPr/>
        </p:nvSpPr>
        <p:spPr>
          <a:xfrm>
            <a:off x="3097540" y="592564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E4F447-8314-97A0-1DF6-54E198AD1EB6}"/>
              </a:ext>
            </a:extLst>
          </p:cNvPr>
          <p:cNvSpPr txBox="1"/>
          <p:nvPr/>
        </p:nvSpPr>
        <p:spPr>
          <a:xfrm>
            <a:off x="3392023" y="2654350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C6A6BF-5A4B-A7EF-B16F-0A4678EBB592}"/>
              </a:ext>
            </a:extLst>
          </p:cNvPr>
          <p:cNvSpPr txBox="1"/>
          <p:nvPr/>
        </p:nvSpPr>
        <p:spPr>
          <a:xfrm>
            <a:off x="6260323" y="627333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55AC27-B75B-0560-E847-B5A2A02F1C7D}"/>
              </a:ext>
            </a:extLst>
          </p:cNvPr>
          <p:cNvSpPr txBox="1"/>
          <p:nvPr/>
        </p:nvSpPr>
        <p:spPr>
          <a:xfrm>
            <a:off x="248366" y="2256101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956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FBBE0-F489-96A9-0A1E-7522D052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Diatonic vs. Pentatonic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0AE4F-7D1B-F7FE-B46F-815416C80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5142"/>
            <a:ext cx="7886700" cy="73239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Diatonic and pentatonic collections have equivalent spectra, emphasizing f</a:t>
            </a:r>
            <a:r>
              <a:rPr lang="en-US" baseline="-25000" dirty="0"/>
              <a:t>5</a:t>
            </a:r>
            <a:r>
              <a:rPr lang="en-US" dirty="0"/>
              <a:t>/f</a:t>
            </a:r>
            <a:r>
              <a:rPr lang="en-US" baseline="-25000" dirty="0"/>
              <a:t>7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r>
              <a:rPr lang="en-US" dirty="0"/>
              <a:t>They are distinguishable by coherence: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000DB-D4E3-041F-CDEE-00479FA9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3D0F2-2146-7663-0AEC-384EEE4E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F0D5-AB3E-754E-EF71-2B65B099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29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2B399-ACBE-6C1C-0CEF-E6D00B70A9DF}"/>
              </a:ext>
            </a:extLst>
          </p:cNvPr>
          <p:cNvSpPr txBox="1"/>
          <p:nvPr/>
        </p:nvSpPr>
        <p:spPr>
          <a:xfrm>
            <a:off x="2852016" y="1644271"/>
            <a:ext cx="14600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Diatonic: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1</a:t>
            </a:r>
            <a:r>
              <a:rPr lang="en-US" baseline="-25000" dirty="0"/>
              <a:t>∙4/5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1</a:t>
            </a:r>
            <a:r>
              <a:rPr lang="en-US" baseline="-25000" dirty="0"/>
              <a:t>∙6/7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baseline="-25000" dirty="0"/>
              <a:t>∙4/7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11350-705F-BBF3-C3A5-3305CBC2607F}"/>
              </a:ext>
            </a:extLst>
          </p:cNvPr>
          <p:cNvSpPr txBox="1"/>
          <p:nvPr/>
        </p:nvSpPr>
        <p:spPr>
          <a:xfrm>
            <a:off x="4779499" y="1644271"/>
            <a:ext cx="14600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Pentatonic: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1</a:t>
            </a:r>
            <a:r>
              <a:rPr lang="en-US" baseline="-25000" dirty="0"/>
              <a:t>∙4/5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1</a:t>
            </a:r>
            <a:r>
              <a:rPr lang="en-US" baseline="-25000" dirty="0"/>
              <a:t>∙6/7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baseline="-25000" dirty="0"/>
              <a:t>∙4/7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0</a:t>
            </a: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2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6086B-B764-ADD0-10A1-308E0B88AB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Fourier Analysis, Meter, and Coherence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0B57-6397-4105-BB5E-CC372EAEE7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5B030-D51B-4159-75F4-D0CC6A0E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C666-F17B-0500-F7F1-35289E04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F259-341D-F6D6-D062-A418CF77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586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5DB3-B037-29AC-BD03-786BEE87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vs. Minor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0E4D-433A-4FB5-1577-B89C26F76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62" y="573441"/>
            <a:ext cx="8839200" cy="453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major and minor tonic–fifth are precisely opposite the balance point of the diatonic.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A3640-237A-4BAC-8815-BEADC147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9B16A-647C-1EA6-B4D3-3071C0F7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1156C-AEB3-8B35-FD6F-9B254109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30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6F39B6-442B-F375-5AF9-EA9B2B1797AF}"/>
              </a:ext>
            </a:extLst>
          </p:cNvPr>
          <p:cNvSpPr/>
          <p:nvPr/>
        </p:nvSpPr>
        <p:spPr>
          <a:xfrm>
            <a:off x="-1" y="1008117"/>
            <a:ext cx="9144001" cy="27567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E0C6DE-731A-3C19-854F-DE74137D2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896" y="1008118"/>
            <a:ext cx="2925104" cy="27567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48E958-653A-A086-B1DE-3E86A7A6C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46" b="4192"/>
          <a:stretch/>
        </p:blipFill>
        <p:spPr>
          <a:xfrm>
            <a:off x="2788191" y="1008117"/>
            <a:ext cx="3509875" cy="2756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43E1A6-F56D-315E-9B18-AEE78DA302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48" y="1045289"/>
            <a:ext cx="3315605" cy="2637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C3F0A1-85BC-DBFA-7812-642AD3BAD899}"/>
              </a:ext>
            </a:extLst>
          </p:cNvPr>
          <p:cNvSpPr txBox="1"/>
          <p:nvPr/>
        </p:nvSpPr>
        <p:spPr>
          <a:xfrm>
            <a:off x="1517298" y="2090456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9A485-3200-000A-ECD5-41E68E0B14BC}"/>
              </a:ext>
            </a:extLst>
          </p:cNvPr>
          <p:cNvSpPr txBox="1"/>
          <p:nvPr/>
        </p:nvSpPr>
        <p:spPr>
          <a:xfrm>
            <a:off x="4317141" y="2103979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7318AE-C93B-A9AC-D348-7B9E5D3689F4}"/>
              </a:ext>
            </a:extLst>
          </p:cNvPr>
          <p:cNvSpPr txBox="1"/>
          <p:nvPr/>
        </p:nvSpPr>
        <p:spPr>
          <a:xfrm>
            <a:off x="7476067" y="2103979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7</a:t>
            </a:r>
            <a:r>
              <a:rPr lang="en-US" sz="24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3BA8CD-91EF-05F8-34DE-48B1688D8986}"/>
              </a:ext>
            </a:extLst>
          </p:cNvPr>
          <p:cNvSpPr txBox="1"/>
          <p:nvPr/>
        </p:nvSpPr>
        <p:spPr>
          <a:xfrm>
            <a:off x="250092" y="3830180"/>
            <a:ext cx="866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the effects reinforce one another (lower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/>
              <a:t>5</a:t>
            </a:r>
            <a:r>
              <a:rPr lang="en-US" dirty="0"/>
              <a:t>, higher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/>
              <a:t>7</a:t>
            </a:r>
            <a:r>
              <a:rPr lang="en-US" dirty="0"/>
              <a:t> for major). </a:t>
            </a:r>
          </a:p>
        </p:txBody>
      </p:sp>
    </p:spTree>
    <p:extLst>
      <p:ext uri="{BB962C8B-B14F-4D97-AF65-F5344CB8AC3E}">
        <p14:creationId xmlns:p14="http://schemas.microsoft.com/office/powerpoint/2010/main" val="2846700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4D402-F307-3F69-DFF2-27ED67A2F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46E4C-57CF-0CC6-07FB-62CE26BE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vs. Minor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E647E-7EE3-DD2A-E5DE-824ABA295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62" y="573441"/>
            <a:ext cx="8839200" cy="453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major and minor tonic–fifth are precisely opposite the balance point of the diatonic.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D4063-8BC4-B272-4F7B-EB0A9743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A5C26-83D5-BA82-28FA-8143CDEB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7360B-E88B-A119-1D39-F9CB5211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31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AF038D-F549-6EA3-82A9-EB5BCC7F456F}"/>
              </a:ext>
            </a:extLst>
          </p:cNvPr>
          <p:cNvSpPr/>
          <p:nvPr/>
        </p:nvSpPr>
        <p:spPr>
          <a:xfrm>
            <a:off x="-1" y="1008117"/>
            <a:ext cx="9144001" cy="27567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3B5049-5858-1F66-EE23-045613361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896" y="1008118"/>
            <a:ext cx="2925104" cy="27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2ADAD-E06F-3F68-97B8-DCCDB22753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630" y="979260"/>
            <a:ext cx="3561106" cy="2783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E2C8C0-61F1-EE25-0C0B-5BC8289748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0858"/>
          <a:stretch/>
        </p:blipFill>
        <p:spPr>
          <a:xfrm>
            <a:off x="3165231" y="1057633"/>
            <a:ext cx="3159246" cy="26870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919A22-C605-4CEA-CB0F-7AE95AFC12EC}"/>
              </a:ext>
            </a:extLst>
          </p:cNvPr>
          <p:cNvSpPr txBox="1"/>
          <p:nvPr/>
        </p:nvSpPr>
        <p:spPr>
          <a:xfrm>
            <a:off x="1517298" y="2090456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2AE006-FE37-72ED-D190-F0F85BF4AE8B}"/>
              </a:ext>
            </a:extLst>
          </p:cNvPr>
          <p:cNvSpPr txBox="1"/>
          <p:nvPr/>
        </p:nvSpPr>
        <p:spPr>
          <a:xfrm>
            <a:off x="4407958" y="2103979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90FD8-2532-322A-1D9B-52794E12D681}"/>
              </a:ext>
            </a:extLst>
          </p:cNvPr>
          <p:cNvSpPr txBox="1"/>
          <p:nvPr/>
        </p:nvSpPr>
        <p:spPr>
          <a:xfrm>
            <a:off x="7476067" y="2103979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7</a:t>
            </a:r>
            <a:r>
              <a:rPr lang="en-US" sz="24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7C4B84-229A-39E6-A770-CD2320C97DE7}"/>
              </a:ext>
            </a:extLst>
          </p:cNvPr>
          <p:cNvSpPr txBox="1"/>
          <p:nvPr/>
        </p:nvSpPr>
        <p:spPr>
          <a:xfrm>
            <a:off x="250092" y="3830180"/>
            <a:ext cx="866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 effects are less pronounced for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baseline="-25000" dirty="0"/>
              <a:t>∙4/7</a:t>
            </a:r>
            <a:r>
              <a:rPr lang="en-US" dirty="0"/>
              <a:t> (higher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dirty="0"/>
              <a:t> for major counteracts higher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7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823917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C7EFC-3EDF-A61C-20C1-4E69C06CD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7148-5ED9-5AA9-1453-81CCC355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vs. Minor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BB813-B91A-D02C-4C2C-28519BE65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62" y="573441"/>
            <a:ext cx="8839200" cy="453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major and minor tonic–fifth are precisely opposite the balance point of the diatonic.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461E-CAC2-07E4-73AD-66E04982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58D3-BA22-1223-F129-2D2EC7EBD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405C4-C7CF-2B39-3956-7777A6BA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32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1CF544-EA05-C1F8-DD30-13476345C2D3}"/>
              </a:ext>
            </a:extLst>
          </p:cNvPr>
          <p:cNvSpPr/>
          <p:nvPr/>
        </p:nvSpPr>
        <p:spPr>
          <a:xfrm>
            <a:off x="-1" y="1008117"/>
            <a:ext cx="9144001" cy="27567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DDE60-9C36-20B8-47A2-F806E7253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6" b="4192"/>
          <a:stretch/>
        </p:blipFill>
        <p:spPr>
          <a:xfrm>
            <a:off x="5635509" y="1018111"/>
            <a:ext cx="3509875" cy="27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CFB52-44A3-A82B-F896-76240598B5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970" y="1055561"/>
            <a:ext cx="3315605" cy="2637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7C055F-35E2-1002-C8D9-5C744A9F91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266" r="9264"/>
          <a:stretch/>
        </p:blipFill>
        <p:spPr>
          <a:xfrm>
            <a:off x="2930766" y="994890"/>
            <a:ext cx="3150491" cy="27831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923EBD-B698-79B1-D782-949AD977E1C0}"/>
              </a:ext>
            </a:extLst>
          </p:cNvPr>
          <p:cNvSpPr txBox="1"/>
          <p:nvPr/>
        </p:nvSpPr>
        <p:spPr>
          <a:xfrm>
            <a:off x="4440501" y="2103978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252B5A-1E07-0BA5-A468-BB0549E4C656}"/>
              </a:ext>
            </a:extLst>
          </p:cNvPr>
          <p:cNvSpPr txBox="1"/>
          <p:nvPr/>
        </p:nvSpPr>
        <p:spPr>
          <a:xfrm>
            <a:off x="1495623" y="2126562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83ECF3-B3B7-11A0-2BCE-9D9FBAC4D3DA}"/>
              </a:ext>
            </a:extLst>
          </p:cNvPr>
          <p:cNvSpPr txBox="1"/>
          <p:nvPr/>
        </p:nvSpPr>
        <p:spPr>
          <a:xfrm>
            <a:off x="7190155" y="2103977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B6798D-158C-4F79-ED2A-5AAC3952B1B3}"/>
              </a:ext>
            </a:extLst>
          </p:cNvPr>
          <p:cNvSpPr txBox="1"/>
          <p:nvPr/>
        </p:nvSpPr>
        <p:spPr>
          <a:xfrm>
            <a:off x="250092" y="3830180"/>
            <a:ext cx="866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, effects of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dirty="0"/>
              <a:t> partially counteract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dirty="0"/>
              <a:t> and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5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73840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9CCD4-8028-8EFD-42B2-C63A78D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data: Bach partitas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14199-E0EE-1824-DDF2-2ED620965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28" y="568666"/>
            <a:ext cx="4574182" cy="150209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All movements of Bach’s 6 Partitas (3 major, 3 minor) on the complex plane for </a:t>
            </a:r>
            <a:r>
              <a:rPr lang="en-US" i="1" dirty="0">
                <a:latin typeface="Cambria" panose="02040503050406030204" pitchFamily="18" charset="0"/>
              </a:rPr>
              <a:t>f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(normalized for share of power)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Modes are clearly distinct.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6AD2A-E416-D448-09B9-37F36A163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2A947-7A3B-8272-347B-C2D8F1DD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6738F-09AF-75B2-B06E-C6255C98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33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CE99A-DB2F-63A0-338F-172F0FBF65E3}"/>
              </a:ext>
            </a:extLst>
          </p:cNvPr>
          <p:cNvSpPr txBox="1"/>
          <p:nvPr/>
        </p:nvSpPr>
        <p:spPr>
          <a:xfrm>
            <a:off x="255727" y="2070764"/>
            <a:ext cx="449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Arrows point from smaller (white arrow) to larger (Filled arrow) window sizes.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79609-E58E-21C7-3EE0-1146FA19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445" y="496207"/>
            <a:ext cx="3402940" cy="40321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424853-53C7-6DBB-DB5A-B4E7D0E551D8}"/>
              </a:ext>
            </a:extLst>
          </p:cNvPr>
          <p:cNvSpPr txBox="1"/>
          <p:nvPr/>
        </p:nvSpPr>
        <p:spPr>
          <a:xfrm>
            <a:off x="5110483" y="554959"/>
            <a:ext cx="769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2</a:t>
            </a:r>
            <a:r>
              <a:rPr lang="en-US" sz="2400" baseline="-25000" dirty="0"/>
              <a:t>∙5/7</a:t>
            </a:r>
            <a:r>
              <a:rPr lang="en-US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9E464-C2AA-0170-E382-625C32B15114}"/>
              </a:ext>
            </a:extLst>
          </p:cNvPr>
          <p:cNvSpPr txBox="1"/>
          <p:nvPr/>
        </p:nvSpPr>
        <p:spPr>
          <a:xfrm>
            <a:off x="7393354" y="1759223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DC1"/>
                </a:solidFill>
              </a:rPr>
              <a:t>Major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01B15-0C2B-8E37-1449-AE103B9EC12C}"/>
              </a:ext>
            </a:extLst>
          </p:cNvPr>
          <p:cNvSpPr txBox="1"/>
          <p:nvPr/>
        </p:nvSpPr>
        <p:spPr>
          <a:xfrm>
            <a:off x="7259164" y="26247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Minor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EA25B-D450-21BE-9CA7-C4DC26CFD955}"/>
              </a:ext>
            </a:extLst>
          </p:cNvPr>
          <p:cNvSpPr txBox="1"/>
          <p:nvPr/>
        </p:nvSpPr>
        <p:spPr>
          <a:xfrm>
            <a:off x="346262" y="2994094"/>
            <a:ext cx="45322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With increasing window size in both modes:</a:t>
            </a:r>
          </a:p>
          <a:p>
            <a:pPr>
              <a:spcAft>
                <a:spcPts val="600"/>
              </a:spcAft>
            </a:pPr>
            <a:r>
              <a:rPr lang="en-US" dirty="0"/>
              <a:t>• Magnitudes get larger,</a:t>
            </a:r>
          </a:p>
          <a:p>
            <a:pPr>
              <a:spcAft>
                <a:spcPts val="600"/>
              </a:spcAft>
            </a:pPr>
            <a:r>
              <a:rPr lang="en-US" dirty="0"/>
              <a:t>• Phase moves towards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475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49A0A-63D0-8104-1F0C-1F810CEB6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E4F9-A98F-B79A-A2EA-2B484D62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data: Bach partitas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3965A-D328-87AB-BB28-E9B2E9889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615142"/>
            <a:ext cx="3015175" cy="1956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>
                <a:latin typeface="Cambria" panose="02040503050406030204" pitchFamily="18" charset="0"/>
              </a:rPr>
              <a:t>f</a:t>
            </a:r>
            <a:r>
              <a:rPr lang="en-US" baseline="-25000" dirty="0">
                <a:latin typeface="Cambria" panose="02040503050406030204" pitchFamily="18" charset="0"/>
              </a:rPr>
              <a:t>3</a:t>
            </a:r>
            <a:r>
              <a:rPr lang="en-US" baseline="-25000" dirty="0"/>
              <a:t>∙4/7</a:t>
            </a:r>
            <a:r>
              <a:rPr lang="en-US" dirty="0"/>
              <a:t> also differentiates modes, but less consistently.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A2D2D-BD82-A11A-1525-A57079EA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C599B-4688-42F7-673C-A87CB3BC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BC50F-C669-0361-543F-886E9F95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34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3815B-A596-7E6C-0320-74E011F9986A}"/>
              </a:ext>
            </a:extLst>
          </p:cNvPr>
          <p:cNvSpPr txBox="1"/>
          <p:nvPr/>
        </p:nvSpPr>
        <p:spPr>
          <a:xfrm>
            <a:off x="75816" y="1669803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Most pieces go from coherent at smaller windows to anticoherent at larger windows.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979ABC-CFAB-5107-B71F-77645D25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22" y="635634"/>
            <a:ext cx="5599954" cy="35456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970668-13CF-AC4E-A314-EC3E603EFDF6}"/>
              </a:ext>
            </a:extLst>
          </p:cNvPr>
          <p:cNvSpPr txBox="1"/>
          <p:nvPr/>
        </p:nvSpPr>
        <p:spPr>
          <a:xfrm>
            <a:off x="7454672" y="850844"/>
            <a:ext cx="769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3</a:t>
            </a:r>
            <a:r>
              <a:rPr lang="en-US" sz="2400" baseline="-25000" dirty="0"/>
              <a:t>∙4/7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3441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BA360-C52B-D5C1-F464-15708E607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C24D-646A-1B39-C577-0A96AA70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data: Bach partitas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57746-402D-6006-544D-30FF2AB65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04" y="615143"/>
            <a:ext cx="8830195" cy="50770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latin typeface="Cambria" panose="02040503050406030204" pitchFamily="18" charset="0"/>
              </a:rPr>
              <a:t>f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also differentiates modes, and is coherent at all window sizes.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15E58-F7E0-7A9E-D11B-E615B816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0EF6F-214C-1E51-80C0-679D263F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8E135-0916-3410-7A52-C03143AA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35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70CD4-0112-3F46-71B9-C4200A3D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48" y="1011844"/>
            <a:ext cx="7772400" cy="3350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1B830F-BAF2-E329-636C-ABCA0FB83B2E}"/>
              </a:ext>
            </a:extLst>
          </p:cNvPr>
          <p:cNvSpPr txBox="1"/>
          <p:nvPr/>
        </p:nvSpPr>
        <p:spPr>
          <a:xfrm>
            <a:off x="6777918" y="1519546"/>
            <a:ext cx="769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2</a:t>
            </a:r>
            <a:r>
              <a:rPr lang="en-US" sz="2400" baseline="-25000" dirty="0"/>
              <a:t>∙3/5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1379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BBCC4-5628-8D26-747E-764B401C8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AAFC4-CC3A-1AF9-46E8-667264DB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data: Bach partitas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B2A8A-4A13-28FB-2D7E-F7DA8A07E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63" y="615141"/>
            <a:ext cx="4289896" cy="330846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dirty="0">
                <a:latin typeface="Cambria" panose="02040503050406030204" pitchFamily="18" charset="0"/>
              </a:rPr>
              <a:t>A phase space on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</a:t>
            </a:r>
            <a:r>
              <a:rPr lang="en-US" sz="1200" dirty="0"/>
              <a:t>✕</a:t>
            </a:r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shows modal and diatonic/pentatonic contrasts.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The highly restricted range of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shows that the repertoire is exclusively diatonic.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Mode differences are evident in the positive and negative values of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The tendency for larger windows to be less coherent is also evident in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11C19-3F1F-4AA3-0487-B985C6612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8934C-4A4F-4549-F1AE-B28E99F6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F68EA-111F-279D-3849-C254A81A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36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3DD5A0-7AAB-1C6E-9F13-8AA6DA3B9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67" y="593320"/>
            <a:ext cx="4457670" cy="4027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DF1DF9-A201-6466-BDA0-2751DFF8C101}"/>
              </a:ext>
            </a:extLst>
          </p:cNvPr>
          <p:cNvSpPr txBox="1"/>
          <p:nvPr/>
        </p:nvSpPr>
        <p:spPr>
          <a:xfrm>
            <a:off x="7410796" y="2185814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→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D1BB6-B43F-479C-75FF-D1F0675F6D66}"/>
              </a:ext>
            </a:extLst>
          </p:cNvPr>
          <p:cNvSpPr txBox="1"/>
          <p:nvPr/>
        </p:nvSpPr>
        <p:spPr>
          <a:xfrm rot="16200000">
            <a:off x="7005258" y="3554004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→</a:t>
            </a:r>
          </a:p>
        </p:txBody>
      </p:sp>
    </p:spTree>
    <p:extLst>
      <p:ext uri="{BB962C8B-B14F-4D97-AF65-F5344CB8AC3E}">
        <p14:creationId xmlns:p14="http://schemas.microsoft.com/office/powerpoint/2010/main" val="1087967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2BCE1-0D80-0163-49A1-20540B8EE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4589-3983-509F-A08F-B4B7BABE0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data: Bach French Suites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88DA-528A-0EB5-0CC0-ED52E56F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6193-73DD-58B3-C567-6E3A3A1A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1B268-E72A-5273-B393-D81A42FD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37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170E85-28EB-5ADC-2D8C-79399A5A6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1" y="515389"/>
            <a:ext cx="3193529" cy="4222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E95679-A08F-13C1-1A32-481C4FC38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49" y="746965"/>
            <a:ext cx="4393040" cy="3935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05BE7-4AE1-4C01-3E85-B286A3F7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874" y="515389"/>
            <a:ext cx="4572251" cy="8002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</a:rPr>
              <a:t>We see similar patterns in </a:t>
            </a:r>
            <a:r>
              <a:rPr lang="en-US" i="1" dirty="0">
                <a:latin typeface="Cambria" panose="02040503050406030204" pitchFamily="18" charset="0"/>
              </a:rPr>
              <a:t>f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>
                <a:latin typeface="Cambria" panose="02040503050406030204" pitchFamily="18" charset="0"/>
              </a:rPr>
              <a:t> and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</a:t>
            </a:r>
            <a:r>
              <a:rPr lang="en-US" sz="1200" dirty="0"/>
              <a:t>✕</a:t>
            </a:r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spaces for a similar corpus.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D2872-9D97-358F-4271-43BB556180BD}"/>
              </a:ext>
            </a:extLst>
          </p:cNvPr>
          <p:cNvSpPr txBox="1"/>
          <p:nvPr/>
        </p:nvSpPr>
        <p:spPr>
          <a:xfrm>
            <a:off x="243742" y="516132"/>
            <a:ext cx="769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2</a:t>
            </a:r>
            <a:r>
              <a:rPr lang="en-US" sz="2400" baseline="-25000" dirty="0"/>
              <a:t>∙5/7</a:t>
            </a:r>
            <a:r>
              <a:rPr lang="en-US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2F64CA-4D2E-AF17-A0A5-46A460196027}"/>
              </a:ext>
            </a:extLst>
          </p:cNvPr>
          <p:cNvSpPr txBox="1"/>
          <p:nvPr/>
        </p:nvSpPr>
        <p:spPr>
          <a:xfrm>
            <a:off x="199505" y="165389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DC1"/>
                </a:solidFill>
              </a:rPr>
              <a:t>Major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347F48-63A3-EE8E-8049-32E086706976}"/>
              </a:ext>
            </a:extLst>
          </p:cNvPr>
          <p:cNvSpPr txBox="1"/>
          <p:nvPr/>
        </p:nvSpPr>
        <p:spPr>
          <a:xfrm>
            <a:off x="98311" y="364165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Minor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780BE5-93A4-C75A-0337-D942759E7F98}"/>
              </a:ext>
            </a:extLst>
          </p:cNvPr>
          <p:cNvSpPr txBox="1"/>
          <p:nvPr/>
        </p:nvSpPr>
        <p:spPr>
          <a:xfrm>
            <a:off x="7410796" y="2185814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→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09535B-0BAD-BB2D-BB9A-CD0584DE7D70}"/>
              </a:ext>
            </a:extLst>
          </p:cNvPr>
          <p:cNvSpPr txBox="1"/>
          <p:nvPr/>
        </p:nvSpPr>
        <p:spPr>
          <a:xfrm rot="16200000">
            <a:off x="6820592" y="3411136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→</a:t>
            </a:r>
          </a:p>
        </p:txBody>
      </p:sp>
    </p:spTree>
    <p:extLst>
      <p:ext uri="{BB962C8B-B14F-4D97-AF65-F5344CB8AC3E}">
        <p14:creationId xmlns:p14="http://schemas.microsoft.com/office/powerpoint/2010/main" val="4024601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DAF52-44F1-A82E-6773-D8BFA2C5B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375B-9045-B674-E931-BE1B9C17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data: Scarlatti sonatas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18C0D-F721-E63E-B8F4-233BAA345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25126-466A-B875-E32C-8B90D2F4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DEAAC-C356-77F4-16E8-044E0B87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38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2AFA7-8865-E406-5679-4EB33FEE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97" y="543273"/>
            <a:ext cx="4064518" cy="4115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DF80F9-3F94-DCF2-B0D0-43DE1C8B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7" y="519107"/>
            <a:ext cx="2562279" cy="4139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FA9A8-ED1E-BEE6-3888-8C413111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099" y="541727"/>
            <a:ext cx="2482922" cy="4139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</a:rPr>
              <a:t>In a corpus of Scarlatti sonatas the use of minor dominant vs. relative major </a:t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>secondary keys has an influence (also parallel minor in secondary themes)</a:t>
            </a:r>
            <a:r>
              <a:rPr lang="en-US" dirty="0"/>
              <a:t>. </a:t>
            </a:r>
          </a:p>
          <a:p>
            <a:pPr marL="0" indent="0" algn="ctr">
              <a:buNone/>
            </a:pPr>
            <a:r>
              <a:rPr lang="en-US" dirty="0"/>
              <a:t>The range of variation of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is lower than for Bach, but still much more than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2C5BF0-AA07-5E2B-2E9D-88A69E89940E}"/>
              </a:ext>
            </a:extLst>
          </p:cNvPr>
          <p:cNvSpPr txBox="1"/>
          <p:nvPr/>
        </p:nvSpPr>
        <p:spPr>
          <a:xfrm>
            <a:off x="989649" y="484655"/>
            <a:ext cx="769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2</a:t>
            </a:r>
            <a:r>
              <a:rPr lang="en-US" sz="2400" baseline="-25000" dirty="0"/>
              <a:t>∙5/7</a:t>
            </a:r>
            <a:r>
              <a:rPr lang="en-US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C1E24-0F30-CCB0-F9C4-EDF02EF17570}"/>
              </a:ext>
            </a:extLst>
          </p:cNvPr>
          <p:cNvSpPr txBox="1"/>
          <p:nvPr/>
        </p:nvSpPr>
        <p:spPr>
          <a:xfrm>
            <a:off x="5061972" y="2601249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→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A16CA-EBEB-760E-14E7-D333AD252C59}"/>
              </a:ext>
            </a:extLst>
          </p:cNvPr>
          <p:cNvSpPr txBox="1"/>
          <p:nvPr/>
        </p:nvSpPr>
        <p:spPr>
          <a:xfrm rot="16200000">
            <a:off x="4471768" y="3763700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→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F7E8B-2880-443D-8278-0F498DFED71C}"/>
              </a:ext>
            </a:extLst>
          </p:cNvPr>
          <p:cNvSpPr txBox="1"/>
          <p:nvPr/>
        </p:nvSpPr>
        <p:spPr>
          <a:xfrm>
            <a:off x="199505" y="165389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DC1"/>
                </a:solidFill>
              </a:rPr>
              <a:t>Major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40D05-E43E-507C-15DD-B19A42B6B5E9}"/>
              </a:ext>
            </a:extLst>
          </p:cNvPr>
          <p:cNvSpPr txBox="1"/>
          <p:nvPr/>
        </p:nvSpPr>
        <p:spPr>
          <a:xfrm>
            <a:off x="98311" y="3641652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Minor </a:t>
            </a:r>
            <a:r>
              <a:rPr lang="en-US" dirty="0" err="1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–v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636128-3FCC-3AB4-967C-1B49DDD91681}"/>
              </a:ext>
            </a:extLst>
          </p:cNvPr>
          <p:cNvSpPr txBox="1"/>
          <p:nvPr/>
        </p:nvSpPr>
        <p:spPr>
          <a:xfrm>
            <a:off x="1798446" y="2267661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100BF"/>
                </a:solidFill>
              </a:rPr>
              <a:t>Minor </a:t>
            </a:r>
            <a:r>
              <a:rPr lang="en-US" dirty="0" err="1">
                <a:solidFill>
                  <a:srgbClr val="A100BF"/>
                </a:solidFill>
              </a:rPr>
              <a:t>i</a:t>
            </a:r>
            <a:r>
              <a:rPr lang="en-US" dirty="0">
                <a:solidFill>
                  <a:srgbClr val="A100BF"/>
                </a:solidFill>
              </a:rPr>
              <a:t>–III</a:t>
            </a:r>
          </a:p>
        </p:txBody>
      </p:sp>
    </p:spTree>
    <p:extLst>
      <p:ext uri="{BB962C8B-B14F-4D97-AF65-F5344CB8AC3E}">
        <p14:creationId xmlns:p14="http://schemas.microsoft.com/office/powerpoint/2010/main" val="1947905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4B9B2-DE62-D877-096F-D0A403783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6C6F-FFB9-29FA-C9C4-3AA20BA8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data: Debussy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A67F1-252D-EE48-467B-CA2A4A95A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119" y="615142"/>
            <a:ext cx="4132581" cy="338789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ambria" panose="02040503050406030204" pitchFamily="18" charset="0"/>
              </a:rPr>
              <a:t>Debussy’s music uses all parts of the  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</a:t>
            </a:r>
            <a:r>
              <a:rPr lang="en-US" sz="1200" dirty="0"/>
              <a:t>✕</a:t>
            </a:r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space. Some pieces reflect diatonic organization and traditional major–minor distinctions, while it reveals pentatonic organization in pieces like “Reflets dans </a:t>
            </a:r>
            <a:r>
              <a:rPr lang="en-US" dirty="0" err="1"/>
              <a:t>l’eau</a:t>
            </a:r>
            <a:r>
              <a:rPr lang="en-US" dirty="0"/>
              <a:t>” and “</a:t>
            </a:r>
            <a:r>
              <a:rPr lang="en-US" dirty="0" err="1"/>
              <a:t>Pagodes</a:t>
            </a:r>
            <a:r>
              <a:rPr lang="en-US" dirty="0"/>
              <a:t>”.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5CA22-2BC8-695F-094F-0480AD85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8817D-1192-F8C5-B74E-570C0D37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A2313-92DA-8F3F-0DDA-C1AEA0F7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39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66647-350E-E53C-DE67-DD590C6D5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5" y="615142"/>
            <a:ext cx="4593555" cy="4195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1D23-1202-5228-5CEA-97E987B04625}"/>
              </a:ext>
            </a:extLst>
          </p:cNvPr>
          <p:cNvSpPr txBox="1"/>
          <p:nvPr/>
        </p:nvSpPr>
        <p:spPr>
          <a:xfrm>
            <a:off x="813316" y="1181736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→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D799A-A640-BF1B-256A-42453A5B435E}"/>
              </a:ext>
            </a:extLst>
          </p:cNvPr>
          <p:cNvSpPr txBox="1"/>
          <p:nvPr/>
        </p:nvSpPr>
        <p:spPr>
          <a:xfrm rot="16200000">
            <a:off x="-71528" y="3595778"/>
            <a:ext cx="118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</a:t>
            </a:r>
            <a:r>
              <a:rPr lang="en-US" dirty="0">
                <a:latin typeface="Symbol" pitchFamily="2" charset="2"/>
              </a:rPr>
              <a:t> 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→</a:t>
            </a:r>
          </a:p>
        </p:txBody>
      </p:sp>
    </p:spTree>
    <p:extLst>
      <p:ext uri="{BB962C8B-B14F-4D97-AF65-F5344CB8AC3E}">
        <p14:creationId xmlns:p14="http://schemas.microsoft.com/office/powerpoint/2010/main" val="324881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A8E3-AE96-C3F3-B3F1-D916F2D6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9"/>
            <a:ext cx="7886700" cy="600452"/>
          </a:xfrm>
        </p:spPr>
        <p:txBody>
          <a:bodyPr/>
          <a:lstStyle/>
          <a:p>
            <a:pPr algn="ctr"/>
            <a:r>
              <a:rPr lang="en-US" dirty="0"/>
              <a:t>Fourier Analysis and 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AC6C7-14A4-F68F-60B2-95F98CBA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338" y="574386"/>
            <a:ext cx="9144000" cy="3482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Can we equate </a:t>
            </a:r>
            <a:r>
              <a:rPr lang="en-US" b="1" dirty="0"/>
              <a:t>metrical level </a:t>
            </a:r>
            <a:r>
              <a:rPr lang="en-US" dirty="0"/>
              <a:t>with </a:t>
            </a:r>
            <a:r>
              <a:rPr lang="en-US" b="1" dirty="0"/>
              <a:t>Fourier coefficient</a:t>
            </a:r>
            <a:r>
              <a:rPr lang="en-US" dirty="0"/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Yes and no . . 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E18A1-230D-8165-D667-1C16F456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7974" y="4835311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53E62-5DB8-4E29-BD8D-820170DF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9656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05D57-30DE-050D-6BDE-3C9A009E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8626" y="4869656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EB06FD-D17D-A013-E556-ACCFB7591989}"/>
              </a:ext>
            </a:extLst>
          </p:cNvPr>
          <p:cNvSpPr txBox="1">
            <a:spLocks/>
          </p:cNvSpPr>
          <p:nvPr/>
        </p:nvSpPr>
        <p:spPr>
          <a:xfrm>
            <a:off x="-70338" y="1557507"/>
            <a:ext cx="9144000" cy="196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30488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99F2-9B08-C8F7-386D-B0049BAC0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Balinese Pelog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06D32-2BF4-F54D-2004-EDCDF04AF4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Gamelan Kebyar Tunings: Toth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EFB35-D079-4F09-769D-2BC67E59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7CC1A-95AB-B689-7C37-0EE35511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8A11F-CE1A-E16B-36FE-C4F1F72B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40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3375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1479-AC45-1127-FC5D-7C186F31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 Toth’s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C9E6A-13E9-CC82-733E-40E6AB05C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800" dirty="0"/>
              <a:t>Toth measured 50 gamelans across all regions of Bali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dirty="0"/>
              <a:t>Thanks to Wayne Vitale and Bill </a:t>
            </a:r>
            <a:r>
              <a:rPr lang="en-US" sz="1800" dirty="0" err="1"/>
              <a:t>Sethares</a:t>
            </a:r>
            <a:r>
              <a:rPr lang="en-US" sz="1800" dirty="0"/>
              <a:t> for data.</a:t>
            </a:r>
            <a:r>
              <a:rPr lang="en-US" dirty="0"/>
              <a:t> </a:t>
            </a:r>
            <a:r>
              <a:rPr lang="en-US" sz="1800" dirty="0"/>
              <a:t>(“Balinese Gamelan Tuning: The Toth Archives” </a:t>
            </a:r>
            <a:r>
              <a:rPr lang="en-US" sz="1800" i="1" dirty="0"/>
              <a:t>Analytical Approaches to World Music</a:t>
            </a:r>
            <a:r>
              <a:rPr lang="en-US" sz="1800" dirty="0"/>
              <a:t>, 2021)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dirty="0"/>
              <a:t>Processing: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dirty="0"/>
              <a:t>	• Average across instruments.</a:t>
            </a:r>
            <a:br>
              <a:rPr lang="en-US" sz="1800" dirty="0"/>
            </a:br>
            <a:r>
              <a:rPr lang="en-US" sz="1800" dirty="0"/>
              <a:t>	• Average step sizes between second and third octave.</a:t>
            </a:r>
            <a:br>
              <a:rPr lang="en-US" sz="1800" dirty="0"/>
            </a:br>
            <a:r>
              <a:rPr lang="en-US" sz="1800" dirty="0"/>
              <a:t>	• Stretch/compress to a 1200¢ octave.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A6E45-88A8-6833-8D83-3369AE98B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FFD58-989B-D1EC-96A2-AFDBC2B9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6A40C-BDBA-1113-2B87-0D8A5F144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41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1172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B4D8-504C-9820-077A-4299A1E8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 of Bali (Toth data)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EEC87-3CDE-3CF7-4C47-43E2F68B8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643" y="858718"/>
            <a:ext cx="2453499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From Vitale and </a:t>
            </a:r>
            <a:r>
              <a:rPr lang="en-US" dirty="0" err="1"/>
              <a:t>Sethares</a:t>
            </a:r>
            <a:r>
              <a:rPr lang="en-US" dirty="0"/>
              <a:t>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217F7-CE5A-8C95-DE41-66932D3E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C645F-6CD1-B45D-9D78-CC2B3F76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CD9-D7B4-924F-2A94-C674BB8D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42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A06A1-5C85-BF63-5DC8-D5739884D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" y="557526"/>
            <a:ext cx="6390138" cy="39790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3E200D-4D36-62B4-F917-B0C0EBAA0D42}"/>
              </a:ext>
            </a:extLst>
          </p:cNvPr>
          <p:cNvSpPr/>
          <p:nvPr/>
        </p:nvSpPr>
        <p:spPr>
          <a:xfrm>
            <a:off x="4491318" y="2202366"/>
            <a:ext cx="582487" cy="46835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9BEE4C-2AAE-C7B9-1C8F-CA6921478BA0}"/>
              </a:ext>
            </a:extLst>
          </p:cNvPr>
          <p:cNvSpPr/>
          <p:nvPr/>
        </p:nvSpPr>
        <p:spPr>
          <a:xfrm>
            <a:off x="2365780" y="557526"/>
            <a:ext cx="2125537" cy="130472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9FF8EE-D13C-1E32-E25F-33D4D0CEA169}"/>
              </a:ext>
            </a:extLst>
          </p:cNvPr>
          <p:cNvSpPr/>
          <p:nvPr/>
        </p:nvSpPr>
        <p:spPr>
          <a:xfrm>
            <a:off x="5156674" y="1243361"/>
            <a:ext cx="1205097" cy="175817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1C8B91-3F4C-2273-D5FD-DE4C1D7235EC}"/>
              </a:ext>
            </a:extLst>
          </p:cNvPr>
          <p:cNvSpPr/>
          <p:nvPr/>
        </p:nvSpPr>
        <p:spPr>
          <a:xfrm>
            <a:off x="4842580" y="2571749"/>
            <a:ext cx="582487" cy="8460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423865-6B03-3BDE-9F8E-65605465517D}"/>
              </a:ext>
            </a:extLst>
          </p:cNvPr>
          <p:cNvSpPr/>
          <p:nvPr/>
        </p:nvSpPr>
        <p:spPr>
          <a:xfrm>
            <a:off x="4103046" y="2561009"/>
            <a:ext cx="825756" cy="7732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983DBF-C4E7-8298-C519-3CA3280817F2}"/>
              </a:ext>
            </a:extLst>
          </p:cNvPr>
          <p:cNvSpPr/>
          <p:nvPr/>
        </p:nvSpPr>
        <p:spPr>
          <a:xfrm>
            <a:off x="2860288" y="2029413"/>
            <a:ext cx="1360449" cy="138843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9C3EFF-9031-EA2F-8D69-3C7B5738D205}"/>
              </a:ext>
            </a:extLst>
          </p:cNvPr>
          <p:cNvSpPr/>
          <p:nvPr/>
        </p:nvSpPr>
        <p:spPr>
          <a:xfrm>
            <a:off x="3461333" y="3274687"/>
            <a:ext cx="1236244" cy="70068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A8AE2-AE47-A809-CCD2-EFA20629FBF3}"/>
              </a:ext>
            </a:extLst>
          </p:cNvPr>
          <p:cNvSpPr txBox="1"/>
          <p:nvPr/>
        </p:nvSpPr>
        <p:spPr>
          <a:xfrm>
            <a:off x="1416015" y="578887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Buleleng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02F413-7B40-4602-3EAA-CE439292BDCD}"/>
              </a:ext>
            </a:extLst>
          </p:cNvPr>
          <p:cNvSpPr txBox="1"/>
          <p:nvPr/>
        </p:nvSpPr>
        <p:spPr>
          <a:xfrm>
            <a:off x="5133823" y="655293"/>
            <a:ext cx="14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Karangasem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2F990B-B897-01EE-5660-2643DD0A91E2}"/>
              </a:ext>
            </a:extLst>
          </p:cNvPr>
          <p:cNvSpPr txBox="1"/>
          <p:nvPr/>
        </p:nvSpPr>
        <p:spPr>
          <a:xfrm>
            <a:off x="4196223" y="1722889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Bangli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4E2AB-7B3F-3D76-56BC-BE9845C046F9}"/>
              </a:ext>
            </a:extLst>
          </p:cNvPr>
          <p:cNvSpPr txBox="1"/>
          <p:nvPr/>
        </p:nvSpPr>
        <p:spPr>
          <a:xfrm>
            <a:off x="4153086" y="3988223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Badung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A35CC4-FF6F-0FDF-82CB-F0000FDB5ECC}"/>
              </a:ext>
            </a:extLst>
          </p:cNvPr>
          <p:cNvSpPr txBox="1"/>
          <p:nvPr/>
        </p:nvSpPr>
        <p:spPr>
          <a:xfrm>
            <a:off x="2081838" y="1873192"/>
            <a:ext cx="102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Tabanan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08C005-66A1-CAE3-355A-5B17B3E26354}"/>
              </a:ext>
            </a:extLst>
          </p:cNvPr>
          <p:cNvSpPr txBox="1"/>
          <p:nvPr/>
        </p:nvSpPr>
        <p:spPr>
          <a:xfrm>
            <a:off x="4718259" y="3494779"/>
            <a:ext cx="94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Gianyar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48D659-0306-48B2-7DD5-FA2757839A58}"/>
              </a:ext>
            </a:extLst>
          </p:cNvPr>
          <p:cNvCxnSpPr>
            <a:cxnSpLocks/>
          </p:cNvCxnSpPr>
          <p:nvPr/>
        </p:nvCxnSpPr>
        <p:spPr>
          <a:xfrm>
            <a:off x="4752725" y="3268486"/>
            <a:ext cx="246462" cy="297929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9AA0066-D77B-BE76-6D06-439C93DFDEC4}"/>
              </a:ext>
            </a:extLst>
          </p:cNvPr>
          <p:cNvSpPr txBox="1"/>
          <p:nvPr/>
        </p:nvSpPr>
        <p:spPr>
          <a:xfrm>
            <a:off x="5390282" y="3149549"/>
            <a:ext cx="125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Klungkung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8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38BA-77BD-5717-CBDD-87A60A3C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Pelog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90E7-0639-3934-76F1-DB08EF90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68" y="2851401"/>
            <a:ext cx="7886700" cy="1039085"/>
          </a:xfrm>
        </p:spPr>
        <p:txBody>
          <a:bodyPr/>
          <a:lstStyle/>
          <a:p>
            <a:pPr algn="l">
              <a:spcAft>
                <a:spcPts val="1200"/>
              </a:spcAft>
            </a:pPr>
            <a:r>
              <a:rPr lang="en-US" sz="1800" dirty="0"/>
              <a:t>Peaks at </a:t>
            </a:r>
            <a:r>
              <a:rPr lang="en-US" sz="1800" i="1" dirty="0"/>
              <a:t>f</a:t>
            </a:r>
            <a:r>
              <a:rPr lang="en-US" sz="1800" baseline="-25000" dirty="0"/>
              <a:t>2</a:t>
            </a:r>
            <a:r>
              <a:rPr lang="en-US" sz="1800" dirty="0"/>
              <a:t>, </a:t>
            </a:r>
            <a:r>
              <a:rPr lang="en-US" sz="1800" i="1" dirty="0"/>
              <a:t>f</a:t>
            </a:r>
            <a:r>
              <a:rPr lang="en-US" sz="1800" baseline="-25000" dirty="0"/>
              <a:t>7</a:t>
            </a:r>
            <a:r>
              <a:rPr lang="en-US" sz="1800" dirty="0"/>
              <a:t>, and </a:t>
            </a:r>
            <a:r>
              <a:rPr lang="en-US" sz="1800" i="1" dirty="0"/>
              <a:t>f</a:t>
            </a:r>
            <a:r>
              <a:rPr lang="en-US" sz="1800" baseline="-25000" dirty="0"/>
              <a:t>9</a:t>
            </a:r>
            <a:r>
              <a:rPr lang="en-US" sz="1800" dirty="0"/>
              <a:t> and troughs in between are consistent.</a:t>
            </a:r>
          </a:p>
          <a:p>
            <a:pPr algn="l">
              <a:spcAft>
                <a:spcPts val="1200"/>
              </a:spcAft>
            </a:pPr>
            <a:r>
              <a:rPr lang="en-US" sz="1800" dirty="0"/>
              <a:t>Above </a:t>
            </a:r>
            <a:r>
              <a:rPr lang="en-US" sz="1800" i="1" dirty="0"/>
              <a:t>f</a:t>
            </a:r>
            <a:r>
              <a:rPr lang="en-US" sz="1800" baseline="-25000" dirty="0"/>
              <a:t>9</a:t>
            </a:r>
            <a:r>
              <a:rPr lang="en-US" sz="1800" dirty="0"/>
              <a:t>, little discernable consistency.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7D89-A491-EF4A-DF06-1F822846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3B274-A403-55AD-B413-AC511A4A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4DED1-AA2E-18AD-B47C-DD7116B2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43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E2671-B74D-6DCE-1DA1-25F322459EF8}"/>
              </a:ext>
            </a:extLst>
          </p:cNvPr>
          <p:cNvSpPr/>
          <p:nvPr/>
        </p:nvSpPr>
        <p:spPr>
          <a:xfrm>
            <a:off x="-1334" y="591201"/>
            <a:ext cx="9145334" cy="204219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0C0EC-3519-5949-E97F-8A44F69A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23"/>
          <a:stretch/>
        </p:blipFill>
        <p:spPr>
          <a:xfrm>
            <a:off x="-1" y="669976"/>
            <a:ext cx="9144001" cy="19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7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21570-A11D-2B95-9CCC-3C29F604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Generated </a:t>
            </a:r>
            <a:r>
              <a:rPr lang="en-US" dirty="0" err="1"/>
              <a:t>Pentatonics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FD61E-2818-2C4D-276A-A81F23927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6390"/>
            <a:ext cx="7886700" cy="7846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The maximally even 5-in-7 pentatonic (12121) has the expected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=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but as the generator gets closer to ½-octave,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/>
              <a:t>5</a:t>
            </a:r>
            <a:r>
              <a:rPr lang="en-US" dirty="0"/>
              <a:t> flips so that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= 0.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A00-416E-85A6-2875-77247519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F4A6F-4F2F-B89C-4896-698482CD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8FB2-64B2-A62D-530A-0263B5D7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44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A7E0B9-9B9B-1A4C-4E21-3F149EC9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017" y="1219635"/>
            <a:ext cx="3817983" cy="28365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521581-57F4-09DF-27D9-67AB66BE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1" y="1222110"/>
            <a:ext cx="2874206" cy="28263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05489B-3A25-5ECD-F6D2-FBDE1AF28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00" y="1211420"/>
            <a:ext cx="2890266" cy="28420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4C2B8A-2156-3018-C11F-EA6BBCE85845}"/>
              </a:ext>
            </a:extLst>
          </p:cNvPr>
          <p:cNvSpPr txBox="1"/>
          <p:nvPr/>
        </p:nvSpPr>
        <p:spPr>
          <a:xfrm>
            <a:off x="2731117" y="1188657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88BB0-CE78-E76E-00A5-E61DC33741DA}"/>
              </a:ext>
            </a:extLst>
          </p:cNvPr>
          <p:cNvSpPr txBox="1"/>
          <p:nvPr/>
        </p:nvSpPr>
        <p:spPr>
          <a:xfrm>
            <a:off x="103717" y="1222110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F92355-FEDD-F82C-BBF5-6FC99BE256FD}"/>
              </a:ext>
            </a:extLst>
          </p:cNvPr>
          <p:cNvSpPr txBox="1"/>
          <p:nvPr/>
        </p:nvSpPr>
        <p:spPr>
          <a:xfrm>
            <a:off x="5919642" y="1194596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9937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FC1C1-022D-72E6-085A-3A13CBC00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BB68A-DD62-B29B-BBDF-0FE381B7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Generated </a:t>
            </a:r>
            <a:r>
              <a:rPr lang="en-US" dirty="0" err="1"/>
              <a:t>Pentatonics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51B1A-B297-CBEA-4F3D-AB3954522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6390"/>
            <a:ext cx="7886700" cy="7846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The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/>
              <a:t>5</a:t>
            </a:r>
            <a:r>
              <a:rPr lang="en-US" dirty="0"/>
              <a:t> flip has the opposite effect on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which is 0 for 12121 (pentatonic mod 7), but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for 13131 (subset of 7-in-9 ME)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DAC66-3E8E-1506-FC40-9FE34FAB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169BA-42CB-8891-FC8C-40D144145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4104B-2613-2639-F77E-8463F9EE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45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0C55DC-9D05-C9A0-0FEC-6452BC57D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166" y="1188442"/>
            <a:ext cx="3605556" cy="2913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19DC29-C629-FE02-0D8A-2EDC2D196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53"/>
          <a:stretch/>
        </p:blipFill>
        <p:spPr>
          <a:xfrm>
            <a:off x="2343426" y="1228858"/>
            <a:ext cx="3560187" cy="28365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948047-EBCC-2ECC-FB8A-26F4C886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31" y="1222110"/>
            <a:ext cx="2874206" cy="2826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F08567-CE7C-A4D2-FFE0-97365E694824}"/>
              </a:ext>
            </a:extLst>
          </p:cNvPr>
          <p:cNvSpPr txBox="1"/>
          <p:nvPr/>
        </p:nvSpPr>
        <p:spPr>
          <a:xfrm>
            <a:off x="5891734" y="1190629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/>
              <a:t>f</a:t>
            </a:r>
            <a:r>
              <a:rPr lang="en-US" sz="2400" baseline="-25000"/>
              <a:t>7</a:t>
            </a:r>
            <a:r>
              <a:rPr lang="en-US" sz="2400"/>
              <a:t> 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C47C9-A094-1673-49EE-300562CB2499}"/>
              </a:ext>
            </a:extLst>
          </p:cNvPr>
          <p:cNvSpPr txBox="1"/>
          <p:nvPr/>
        </p:nvSpPr>
        <p:spPr>
          <a:xfrm>
            <a:off x="103717" y="1222110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91DF2-430F-EF8C-E1EF-44D0F96D4CB6}"/>
              </a:ext>
            </a:extLst>
          </p:cNvPr>
          <p:cNvSpPr txBox="1"/>
          <p:nvPr/>
        </p:nvSpPr>
        <p:spPr>
          <a:xfrm>
            <a:off x="2715456" y="1197568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4011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478E-39CA-B4C8-5C72-30F2C94D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Pelogs</a:t>
            </a:r>
            <a:r>
              <a:rPr lang="en-US" dirty="0"/>
              <a:t> in </a:t>
            </a:r>
            <a:r>
              <a:rPr lang="en-US" sz="2800" i="1" dirty="0"/>
              <a:t>f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1800" dirty="0"/>
              <a:t>✕</a:t>
            </a:r>
            <a:r>
              <a:rPr lang="en-US" sz="2800" dirty="0"/>
              <a:t> </a:t>
            </a:r>
            <a:r>
              <a:rPr lang="en-US" sz="2800" i="1" dirty="0"/>
              <a:t>f</a:t>
            </a:r>
            <a:r>
              <a:rPr lang="en-US" sz="2800" baseline="-25000" dirty="0"/>
              <a:t>3</a:t>
            </a:r>
            <a:r>
              <a:rPr lang="en-US" sz="2800" dirty="0"/>
              <a:t> </a:t>
            </a:r>
            <a:r>
              <a:rPr lang="en-US" sz="1800" dirty="0"/>
              <a:t>✕</a:t>
            </a:r>
            <a:r>
              <a:rPr lang="en-US" sz="2800" dirty="0"/>
              <a:t> </a:t>
            </a:r>
            <a:r>
              <a:rPr lang="en-US" sz="2800" i="1" spc="-2400" dirty="0"/>
              <a:t>f</a:t>
            </a:r>
            <a:r>
              <a:rPr lang="en-US" sz="2800" i="1" spc="-1200" baseline="75000" dirty="0"/>
              <a:t>—</a:t>
            </a:r>
            <a:r>
              <a:rPr lang="en-US" sz="2800" spc="-1200" baseline="-25000" dirty="0"/>
              <a:t>5</a:t>
            </a:r>
            <a:r>
              <a:rPr lang="en-US" sz="2800" dirty="0"/>
              <a:t>   </a:t>
            </a:r>
            <a:r>
              <a:rPr lang="en-US" dirty="0"/>
              <a:t>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14434-1AC7-86CF-ADA7-1C43DD31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5142"/>
            <a:ext cx="7886700" cy="37609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Average and standard error for Toth data by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61051-23FB-B186-2AC7-89275CBF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42BBB-BCAE-70DA-1483-6BE33F35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DB306-D37E-B0CE-1259-6D0C27AA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46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C7BEF-4781-05FE-5C77-434112063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1" y="991240"/>
            <a:ext cx="6575479" cy="3710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3A3100-C085-1987-212C-0AC7A16FEF41}"/>
              </a:ext>
            </a:extLst>
          </p:cNvPr>
          <p:cNvSpPr txBox="1"/>
          <p:nvPr/>
        </p:nvSpPr>
        <p:spPr>
          <a:xfrm>
            <a:off x="7232600" y="2007334"/>
            <a:ext cx="1552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			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Gianyar</a:t>
            </a:r>
            <a:r>
              <a:rPr lang="en-US" dirty="0">
                <a:solidFill>
                  <a:srgbClr val="00B0F0"/>
                </a:solidFill>
              </a:rPr>
              <a:t>:</a:t>
            </a:r>
            <a:r>
              <a:rPr lang="en-US" dirty="0"/>
              <a:t>	</a:t>
            </a:r>
          </a:p>
          <a:p>
            <a:r>
              <a:rPr lang="en-US" dirty="0" err="1">
                <a:solidFill>
                  <a:srgbClr val="5630A0"/>
                </a:solidFill>
              </a:rPr>
              <a:t>Buleleng</a:t>
            </a:r>
            <a:r>
              <a:rPr lang="en-US" dirty="0">
                <a:solidFill>
                  <a:srgbClr val="5630A0"/>
                </a:solidFill>
              </a:rPr>
              <a:t>:	</a:t>
            </a:r>
          </a:p>
          <a:p>
            <a:r>
              <a:rPr lang="en-US" dirty="0" err="1">
                <a:solidFill>
                  <a:srgbClr val="C00000"/>
                </a:solidFill>
              </a:rPr>
              <a:t>Badung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	</a:t>
            </a:r>
          </a:p>
          <a:p>
            <a:r>
              <a:rPr lang="en-US" dirty="0" err="1">
                <a:solidFill>
                  <a:srgbClr val="A100BF"/>
                </a:solidFill>
              </a:rPr>
              <a:t>Klungkung</a:t>
            </a:r>
            <a:r>
              <a:rPr lang="en-US" dirty="0">
                <a:solidFill>
                  <a:srgbClr val="A100BF"/>
                </a:solidFill>
              </a:rPr>
              <a:t>: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Tabanan: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B050"/>
                </a:solidFill>
              </a:rPr>
              <a:t>Karangasem: </a:t>
            </a:r>
          </a:p>
          <a:p>
            <a:r>
              <a:rPr lang="en-US" dirty="0" err="1">
                <a:solidFill>
                  <a:srgbClr val="D39461"/>
                </a:solidFill>
              </a:rPr>
              <a:t>Bangli</a:t>
            </a:r>
            <a:r>
              <a:rPr lang="en-US" dirty="0">
                <a:solidFill>
                  <a:srgbClr val="D39461"/>
                </a:solidFill>
              </a:rPr>
              <a:t>:</a:t>
            </a:r>
            <a:r>
              <a:rPr lang="en-US" dirty="0"/>
              <a:t>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A0ADA-165A-9E40-363B-AF3E90E53109}"/>
              </a:ext>
            </a:extLst>
          </p:cNvPr>
          <p:cNvSpPr txBox="1"/>
          <p:nvPr/>
        </p:nvSpPr>
        <p:spPr>
          <a:xfrm>
            <a:off x="8515350" y="2292017"/>
            <a:ext cx="539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</a:t>
            </a:r>
            <a:endParaRPr lang="en-US" dirty="0"/>
          </a:p>
          <a:p>
            <a:pPr algn="ctr"/>
            <a:r>
              <a:rPr lang="en-US" dirty="0">
                <a:solidFill>
                  <a:srgbClr val="00B0F0"/>
                </a:solidFill>
              </a:rPr>
              <a:t>11</a:t>
            </a:r>
          </a:p>
          <a:p>
            <a:pPr algn="ctr"/>
            <a:r>
              <a:rPr lang="en-US" dirty="0">
                <a:solidFill>
                  <a:srgbClr val="5630A0"/>
                </a:solidFill>
              </a:rPr>
              <a:t>9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9</a:t>
            </a:r>
          </a:p>
          <a:p>
            <a:pPr algn="ctr"/>
            <a:r>
              <a:rPr lang="en-US" dirty="0">
                <a:solidFill>
                  <a:srgbClr val="A100BF"/>
                </a:solidFill>
              </a:rPr>
              <a:t>7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6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  <a:p>
            <a:pPr algn="ctr"/>
            <a:r>
              <a:rPr lang="en-US" dirty="0">
                <a:solidFill>
                  <a:srgbClr val="D3946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CE125-AB7C-08F1-9EDA-6B2AD336EAE6}"/>
              </a:ext>
            </a:extLst>
          </p:cNvPr>
          <p:cNvSpPr txBox="1"/>
          <p:nvPr/>
        </p:nvSpPr>
        <p:spPr>
          <a:xfrm>
            <a:off x="1470695" y="1058504"/>
            <a:ext cx="769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2</a:t>
            </a:r>
            <a:r>
              <a:rPr lang="en-US" sz="2400" baseline="-25000" dirty="0"/>
              <a:t>∙3/5</a:t>
            </a:r>
            <a:r>
              <a:rPr lang="en-US" sz="2400" dirty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9A1243-3F49-4123-2C87-5C2FF838835E}"/>
              </a:ext>
            </a:extLst>
          </p:cNvPr>
          <p:cNvCxnSpPr/>
          <p:nvPr/>
        </p:nvCxnSpPr>
        <p:spPr>
          <a:xfrm>
            <a:off x="8515350" y="2595859"/>
            <a:ext cx="514350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08BC1E-43EE-1700-A8E2-7061E284BBDA}"/>
              </a:ext>
            </a:extLst>
          </p:cNvPr>
          <p:cNvSpPr txBox="1"/>
          <p:nvPr/>
        </p:nvSpPr>
        <p:spPr>
          <a:xfrm>
            <a:off x="6903490" y="918984"/>
            <a:ext cx="22405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major regions (</a:t>
            </a:r>
            <a:r>
              <a:rPr lang="en-US" dirty="0" err="1"/>
              <a:t>Gianyar</a:t>
            </a:r>
            <a:r>
              <a:rPr lang="en-US" dirty="0"/>
              <a:t>, </a:t>
            </a:r>
            <a:r>
              <a:rPr lang="en-US" dirty="0" err="1"/>
              <a:t>Buleleng</a:t>
            </a:r>
            <a:r>
              <a:rPr lang="en-US" dirty="0"/>
              <a:t>, </a:t>
            </a:r>
            <a:r>
              <a:rPr lang="en-US" dirty="0" err="1"/>
              <a:t>Badung</a:t>
            </a:r>
            <a:r>
              <a:rPr lang="en-US" dirty="0"/>
              <a:t>, </a:t>
            </a:r>
            <a:r>
              <a:rPr lang="en-US" dirty="0" err="1"/>
              <a:t>Klungkung</a:t>
            </a:r>
            <a:r>
              <a:rPr lang="en-US" dirty="0"/>
              <a:t>, Tabanan) are distinguishable.</a:t>
            </a:r>
          </a:p>
        </p:txBody>
      </p:sp>
    </p:spTree>
    <p:extLst>
      <p:ext uri="{BB962C8B-B14F-4D97-AF65-F5344CB8AC3E}">
        <p14:creationId xmlns:p14="http://schemas.microsoft.com/office/powerpoint/2010/main" val="703863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8B2EE-31EB-EE23-8E14-5D2F7F41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E142-4930-2FE8-BB92-93A74D43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Pelogs</a:t>
            </a:r>
            <a:r>
              <a:rPr lang="en-US" dirty="0"/>
              <a:t> in </a:t>
            </a:r>
            <a:r>
              <a:rPr lang="en-US" sz="2800" i="1" dirty="0"/>
              <a:t>f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1800" dirty="0"/>
              <a:t>✕</a:t>
            </a:r>
            <a:r>
              <a:rPr lang="en-US" sz="2800" dirty="0"/>
              <a:t> </a:t>
            </a:r>
            <a:r>
              <a:rPr lang="en-US" sz="2800" i="1" dirty="0"/>
              <a:t>f</a:t>
            </a:r>
            <a:r>
              <a:rPr lang="en-US" sz="2800" baseline="-25000" dirty="0"/>
              <a:t>5</a:t>
            </a:r>
            <a:r>
              <a:rPr lang="en-US" sz="2800" dirty="0"/>
              <a:t> </a:t>
            </a:r>
            <a:r>
              <a:rPr lang="en-US" sz="1800" dirty="0"/>
              <a:t>✕</a:t>
            </a:r>
            <a:r>
              <a:rPr lang="en-US" sz="2800" dirty="0"/>
              <a:t> </a:t>
            </a:r>
            <a:r>
              <a:rPr lang="en-US" sz="2800" i="1" spc="-2400" dirty="0"/>
              <a:t>f</a:t>
            </a:r>
            <a:r>
              <a:rPr lang="en-US" sz="2800" i="1" spc="-1200" baseline="75000" dirty="0"/>
              <a:t>—</a:t>
            </a:r>
            <a:r>
              <a:rPr lang="en-US" sz="2800" spc="-1200" baseline="-25000" dirty="0"/>
              <a:t>7</a:t>
            </a:r>
            <a:r>
              <a:rPr lang="en-US" sz="2800" dirty="0"/>
              <a:t>   </a:t>
            </a:r>
            <a:r>
              <a:rPr lang="en-US" dirty="0"/>
              <a:t>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C20AF-28A6-98E5-71D5-DA977B771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A9747-D29A-F8A0-28C9-07D32DA7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52846-8018-3FFB-F31A-995EF902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47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058C7-4862-E988-90A5-F2853C7DA9F2}"/>
              </a:ext>
            </a:extLst>
          </p:cNvPr>
          <p:cNvSpPr txBox="1"/>
          <p:nvPr/>
        </p:nvSpPr>
        <p:spPr>
          <a:xfrm>
            <a:off x="7232600" y="2007334"/>
            <a:ext cx="1552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			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Gianyar</a:t>
            </a:r>
            <a:r>
              <a:rPr lang="en-US" dirty="0">
                <a:solidFill>
                  <a:srgbClr val="00B0F0"/>
                </a:solidFill>
              </a:rPr>
              <a:t>:</a:t>
            </a:r>
            <a:r>
              <a:rPr lang="en-US" dirty="0"/>
              <a:t>	</a:t>
            </a:r>
          </a:p>
          <a:p>
            <a:r>
              <a:rPr lang="en-US" dirty="0" err="1">
                <a:solidFill>
                  <a:srgbClr val="5630A0"/>
                </a:solidFill>
              </a:rPr>
              <a:t>Buleleng</a:t>
            </a:r>
            <a:r>
              <a:rPr lang="en-US" dirty="0">
                <a:solidFill>
                  <a:srgbClr val="5630A0"/>
                </a:solidFill>
              </a:rPr>
              <a:t>:	</a:t>
            </a:r>
          </a:p>
          <a:p>
            <a:r>
              <a:rPr lang="en-US" dirty="0" err="1">
                <a:solidFill>
                  <a:srgbClr val="C00000"/>
                </a:solidFill>
              </a:rPr>
              <a:t>Badung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	</a:t>
            </a:r>
          </a:p>
          <a:p>
            <a:r>
              <a:rPr lang="en-US" dirty="0" err="1">
                <a:solidFill>
                  <a:srgbClr val="A100BF"/>
                </a:solidFill>
              </a:rPr>
              <a:t>Klungkung</a:t>
            </a:r>
            <a:r>
              <a:rPr lang="en-US" dirty="0">
                <a:solidFill>
                  <a:srgbClr val="A100BF"/>
                </a:solidFill>
              </a:rPr>
              <a:t>: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Tabanan: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B050"/>
                </a:solidFill>
              </a:rPr>
              <a:t>Karangasem: </a:t>
            </a:r>
          </a:p>
          <a:p>
            <a:r>
              <a:rPr lang="en-US" dirty="0" err="1">
                <a:solidFill>
                  <a:srgbClr val="D39461"/>
                </a:solidFill>
              </a:rPr>
              <a:t>Bangli</a:t>
            </a:r>
            <a:r>
              <a:rPr lang="en-US" dirty="0">
                <a:solidFill>
                  <a:srgbClr val="D39461"/>
                </a:solidFill>
              </a:rPr>
              <a:t>:</a:t>
            </a:r>
            <a:r>
              <a:rPr lang="en-US" dirty="0"/>
              <a:t>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71BC4-87BF-A64B-9F96-B8F038ED0C02}"/>
              </a:ext>
            </a:extLst>
          </p:cNvPr>
          <p:cNvSpPr txBox="1"/>
          <p:nvPr/>
        </p:nvSpPr>
        <p:spPr>
          <a:xfrm>
            <a:off x="8515350" y="2292017"/>
            <a:ext cx="539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</a:t>
            </a:r>
            <a:endParaRPr lang="en-US" dirty="0"/>
          </a:p>
          <a:p>
            <a:pPr algn="ctr"/>
            <a:r>
              <a:rPr lang="en-US" dirty="0">
                <a:solidFill>
                  <a:srgbClr val="00B0F0"/>
                </a:solidFill>
              </a:rPr>
              <a:t>11</a:t>
            </a:r>
          </a:p>
          <a:p>
            <a:pPr algn="ctr"/>
            <a:r>
              <a:rPr lang="en-US" dirty="0">
                <a:solidFill>
                  <a:srgbClr val="5630A0"/>
                </a:solidFill>
              </a:rPr>
              <a:t>9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9</a:t>
            </a:r>
          </a:p>
          <a:p>
            <a:pPr algn="ctr"/>
            <a:r>
              <a:rPr lang="en-US" dirty="0">
                <a:solidFill>
                  <a:srgbClr val="A100BF"/>
                </a:solidFill>
              </a:rPr>
              <a:t>7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6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</a:p>
          <a:p>
            <a:pPr algn="ctr"/>
            <a:r>
              <a:rPr lang="en-US" dirty="0">
                <a:solidFill>
                  <a:srgbClr val="D39461"/>
                </a:solidFill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77CCF0-55AD-0B2B-05B3-5FD10F9ADA72}"/>
              </a:ext>
            </a:extLst>
          </p:cNvPr>
          <p:cNvCxnSpPr/>
          <p:nvPr/>
        </p:nvCxnSpPr>
        <p:spPr>
          <a:xfrm>
            <a:off x="8515350" y="2595859"/>
            <a:ext cx="514350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6B133F7-0E5E-8115-3912-5B159526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87" y="576002"/>
            <a:ext cx="4466037" cy="4293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6E23F4-F0B8-1500-9796-04DA42A4C04A}"/>
              </a:ext>
            </a:extLst>
          </p:cNvPr>
          <p:cNvSpPr txBox="1"/>
          <p:nvPr/>
        </p:nvSpPr>
        <p:spPr>
          <a:xfrm>
            <a:off x="705151" y="729479"/>
            <a:ext cx="769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f</a:t>
            </a:r>
            <a:r>
              <a:rPr lang="en-US" sz="2400" baseline="-25000" dirty="0">
                <a:latin typeface="Cambria" panose="02040503050406030204" pitchFamily="18" charset="0"/>
              </a:rPr>
              <a:t>2</a:t>
            </a:r>
            <a:r>
              <a:rPr lang="en-US" sz="2400" baseline="-25000" dirty="0"/>
              <a:t>∙5/7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0CA85-D96C-6559-2EAF-1CD6D633B980}"/>
              </a:ext>
            </a:extLst>
          </p:cNvPr>
          <p:cNvSpPr txBox="1"/>
          <p:nvPr/>
        </p:nvSpPr>
        <p:spPr>
          <a:xfrm>
            <a:off x="4923819" y="2571750"/>
            <a:ext cx="2240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major regions except </a:t>
            </a:r>
            <a:r>
              <a:rPr lang="en-US" dirty="0" err="1"/>
              <a:t>Klungkung</a:t>
            </a:r>
            <a:r>
              <a:rPr lang="en-US" dirty="0"/>
              <a:t> are distinguishable.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7BA95-E2C4-2804-5A36-5B5571B8D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105" y="615142"/>
            <a:ext cx="4197567" cy="14794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Anticoherence of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 indicates that pelog is more like a gapped 7-note ME scale than a 5-note ME scale.</a:t>
            </a:r>
          </a:p>
        </p:txBody>
      </p:sp>
    </p:spTree>
    <p:extLst>
      <p:ext uri="{BB962C8B-B14F-4D97-AF65-F5344CB8AC3E}">
        <p14:creationId xmlns:p14="http://schemas.microsoft.com/office/powerpoint/2010/main" val="433161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5894-D1A4-E815-C35C-0A274981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Imaginary part of </a:t>
            </a:r>
            <a:r>
              <a:rPr lang="en-US" i="1" dirty="0"/>
              <a:t>f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0E02-7479-9E06-5B7B-6C3F99A02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3562"/>
            <a:ext cx="4572000" cy="189818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The data also show that a negative imaginary part of</a:t>
            </a:r>
            <a:r>
              <a:rPr lang="en-US" i="1" dirty="0"/>
              <a:t> f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is a feature of pelog.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This reflects an asymmetry:</a:t>
            </a:r>
            <a:br>
              <a:rPr lang="en-US" dirty="0"/>
            </a:br>
            <a:r>
              <a:rPr lang="en-US" dirty="0"/>
              <a:t>dong–</a:t>
            </a:r>
            <a:r>
              <a:rPr lang="en-US" dirty="0" err="1"/>
              <a:t>deng</a:t>
            </a:r>
            <a:r>
              <a:rPr lang="en-US" dirty="0"/>
              <a:t> &gt; ding-dong</a:t>
            </a:r>
            <a:br>
              <a:rPr lang="en-US" dirty="0"/>
            </a:br>
            <a:r>
              <a:rPr lang="en-US" dirty="0"/>
              <a:t>dong–dung &gt; dang-dong,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49FE8-9D5A-8937-1A56-242F64B0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C2CF-4B5A-56CA-D363-8E65ABAB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CA039-86C2-8052-5C6A-9C0D18EE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48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F394C-7F42-979E-C1D3-7521B56E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914" y="615142"/>
            <a:ext cx="4158328" cy="3985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55ED8-60DE-8A6A-AFF8-57CC89B104E8}"/>
              </a:ext>
            </a:extLst>
          </p:cNvPr>
          <p:cNvSpPr txBox="1"/>
          <p:nvPr/>
        </p:nvSpPr>
        <p:spPr>
          <a:xfrm>
            <a:off x="5054395" y="768619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F21F1-D2F3-9621-56F0-1A7BAB00AA65}"/>
              </a:ext>
            </a:extLst>
          </p:cNvPr>
          <p:cNvSpPr txBox="1"/>
          <p:nvPr/>
        </p:nvSpPr>
        <p:spPr>
          <a:xfrm>
            <a:off x="1068090" y="232889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  —   </a:t>
            </a:r>
            <a:r>
              <a:rPr lang="en-US" dirty="0" err="1"/>
              <a:t>i</a:t>
            </a:r>
            <a:r>
              <a:rPr lang="en-US" dirty="0"/>
              <a:t>  –  o  –  e   —   u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F4EAD9C-7105-7F76-5FA1-D1B5A52085C6}"/>
              </a:ext>
            </a:extLst>
          </p:cNvPr>
          <p:cNvSpPr/>
          <p:nvPr/>
        </p:nvSpPr>
        <p:spPr>
          <a:xfrm rot="16200000">
            <a:off x="1583906" y="2313601"/>
            <a:ext cx="273845" cy="1027733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5747874-4E35-EDA5-342E-D8107527A060}"/>
              </a:ext>
            </a:extLst>
          </p:cNvPr>
          <p:cNvSpPr/>
          <p:nvPr/>
        </p:nvSpPr>
        <p:spPr>
          <a:xfrm rot="16200000">
            <a:off x="2658774" y="2316891"/>
            <a:ext cx="273845" cy="1027732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86E37B-2085-F0D1-1458-B7BE4D62BC5D}"/>
              </a:ext>
            </a:extLst>
          </p:cNvPr>
          <p:cNvSpPr txBox="1"/>
          <p:nvPr/>
        </p:nvSpPr>
        <p:spPr>
          <a:xfrm>
            <a:off x="1563946" y="28714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C1DB2-F096-96BE-F679-024DD75B577A}"/>
              </a:ext>
            </a:extLst>
          </p:cNvPr>
          <p:cNvSpPr txBox="1"/>
          <p:nvPr/>
        </p:nvSpPr>
        <p:spPr>
          <a:xfrm>
            <a:off x="2620076" y="28809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4734C-F3CA-B1C8-8059-1742D53E5562}"/>
              </a:ext>
            </a:extLst>
          </p:cNvPr>
          <p:cNvSpPr txBox="1"/>
          <p:nvPr/>
        </p:nvSpPr>
        <p:spPr>
          <a:xfrm>
            <a:off x="95582" y="3220060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⇒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∙3/5</a:t>
            </a:r>
            <a:r>
              <a:rPr lang="en-US" dirty="0"/>
              <a:t> &gt; 0,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&lt;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93F14-87F4-CFE4-7507-51AAEABC050C}"/>
              </a:ext>
            </a:extLst>
          </p:cNvPr>
          <p:cNvSpPr txBox="1"/>
          <p:nvPr/>
        </p:nvSpPr>
        <p:spPr>
          <a:xfrm>
            <a:off x="265375" y="3706027"/>
            <a:ext cx="386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Imbalance helps distinguish regions:</a:t>
            </a:r>
          </a:p>
          <a:p>
            <a:r>
              <a:rPr lang="en-US" dirty="0"/>
              <a:t>Larger in </a:t>
            </a:r>
            <a:r>
              <a:rPr lang="en-US" dirty="0" err="1"/>
              <a:t>Gianyar</a:t>
            </a:r>
            <a:r>
              <a:rPr lang="en-US" dirty="0"/>
              <a:t>, smaller in </a:t>
            </a:r>
            <a:r>
              <a:rPr lang="en-US" dirty="0" err="1"/>
              <a:t>Buleleng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70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55E7-D72C-D5D1-DC3F-19CA7F10B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Rhythmic Qualities and Coherence in Adowa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5717E-5A33-5074-5269-BF42AAFF9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Analysis of a transcription by Willi </a:t>
            </a:r>
            <a:r>
              <a:rPr lang="en-US" dirty="0" err="1"/>
              <a:t>Anku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6AF8B-26A0-AF8E-9240-9AD12761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2194C-3982-C287-3792-D6540553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030F0-5864-B90B-75BE-1E31BD8A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49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387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24588-A64E-F61A-D163-24E2C54A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5819-1B1D-0BEF-4747-F6E8B7A6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9"/>
            <a:ext cx="7886700" cy="600452"/>
          </a:xfrm>
        </p:spPr>
        <p:txBody>
          <a:bodyPr/>
          <a:lstStyle/>
          <a:p>
            <a:pPr algn="ctr"/>
            <a:r>
              <a:rPr lang="en-US" dirty="0"/>
              <a:t>Fourier Analysis and 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D91CC-F1B5-58EA-428E-84E1800AE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338" y="574386"/>
            <a:ext cx="9144000" cy="771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Can we equate </a:t>
            </a:r>
            <a:r>
              <a:rPr lang="en-US" b="1" dirty="0"/>
              <a:t>metrical level </a:t>
            </a:r>
            <a:r>
              <a:rPr lang="en-US" dirty="0"/>
              <a:t>with </a:t>
            </a:r>
            <a:r>
              <a:rPr lang="en-US" b="1" dirty="0"/>
              <a:t>Fourier coefficient</a:t>
            </a:r>
            <a:r>
              <a:rPr lang="en-US" dirty="0"/>
              <a:t>?</a:t>
            </a:r>
          </a:p>
          <a:p>
            <a:pPr marL="0" indent="0" algn="ctr">
              <a:buNone/>
            </a:pPr>
            <a:r>
              <a:rPr lang="en-US" dirty="0"/>
              <a:t>Similarities: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E25FE-F077-2E00-9B24-25DD4372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7974" y="4835311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16DC-7585-7732-99E9-17C519A2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9656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F0BC6-3840-CB2B-765E-5DD86E939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8626" y="4869656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4C940F-1CDD-5984-1D15-B13008D97DA7}"/>
              </a:ext>
            </a:extLst>
          </p:cNvPr>
          <p:cNvSpPr txBox="1">
            <a:spLocks/>
          </p:cNvSpPr>
          <p:nvPr/>
        </p:nvSpPr>
        <p:spPr>
          <a:xfrm>
            <a:off x="-70338" y="1557507"/>
            <a:ext cx="9144000" cy="196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178DA-4C9D-04CE-C020-249F25E3D2E3}"/>
              </a:ext>
            </a:extLst>
          </p:cNvPr>
          <p:cNvSpPr txBox="1"/>
          <p:nvPr/>
        </p:nvSpPr>
        <p:spPr>
          <a:xfrm>
            <a:off x="1097939" y="1266948"/>
            <a:ext cx="694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Fourier prototypes (max. magnitude) are prototypes of metric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277C4-18C8-C529-FA82-D330AE8F7D18}"/>
              </a:ext>
            </a:extLst>
          </p:cNvPr>
          <p:cNvSpPr txBox="1"/>
          <p:nvPr/>
        </p:nvSpPr>
        <p:spPr>
          <a:xfrm>
            <a:off x="989101" y="2538338"/>
            <a:ext cx="1830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q q q q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776A-5B22-0B90-D077-4B4C84D9F446}"/>
              </a:ext>
            </a:extLst>
          </p:cNvPr>
          <p:cNvSpPr txBox="1"/>
          <p:nvPr/>
        </p:nvSpPr>
        <p:spPr>
          <a:xfrm>
            <a:off x="4874679" y="165163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2F518-AA9A-848B-D399-B8A1E2EA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490" y="2072743"/>
            <a:ext cx="3086100" cy="18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81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2B63-133A-31A3-4620-D0BEDDB3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5227-BB39-4CDB-DB86-937551EF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6436"/>
            <a:ext cx="7886700" cy="44012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Adowa ensemble (in </a:t>
            </a:r>
            <a:r>
              <a:rPr lang="en-US" dirty="0" err="1"/>
              <a:t>Anku’s</a:t>
            </a:r>
            <a:r>
              <a:rPr lang="en-US" dirty="0"/>
              <a:t> transcription)</a:t>
            </a:r>
          </a:p>
        </p:txBody>
      </p:sp>
      <p:sp>
        <p:nvSpPr>
          <p:cNvPr id="47" name="Date Placeholder 46">
            <a:extLst>
              <a:ext uri="{FF2B5EF4-FFF2-40B4-BE49-F238E27FC236}">
                <a16:creationId xmlns:a16="http://schemas.microsoft.com/office/drawing/2014/main" id="{BC2D077B-F921-0C7A-8DDA-C2C7B7312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6865B347-F045-3941-7500-829F90C6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9E674E4F-F3BA-0C4C-D929-7BBF4C53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50</a:t>
            </a:fld>
            <a:endParaRPr lang="en-US" dirty="0">
              <a:latin typeface="Calisto MT" panose="02040603050505030304" pitchFamily="18" charset="77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1C9C3E-3578-5D6C-53E2-85ECD8AB236B}"/>
              </a:ext>
            </a:extLst>
          </p:cNvPr>
          <p:cNvGrpSpPr/>
          <p:nvPr/>
        </p:nvGrpSpPr>
        <p:grpSpPr>
          <a:xfrm>
            <a:off x="4233215" y="932822"/>
            <a:ext cx="4767911" cy="3046289"/>
            <a:chOff x="5644285" y="1243761"/>
            <a:chExt cx="6357215" cy="40617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1B9AF2-88E8-4E6C-D919-6C56A2243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59" r="2860"/>
            <a:stretch/>
          </p:blipFill>
          <p:spPr>
            <a:xfrm>
              <a:off x="5661483" y="1243761"/>
              <a:ext cx="6340017" cy="406151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32FFCDE-CC42-D115-08EA-25FAA75E6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7203"/>
            <a:stretch/>
          </p:blipFill>
          <p:spPr>
            <a:xfrm>
              <a:off x="5644285" y="1243963"/>
              <a:ext cx="194896" cy="4061517"/>
            </a:xfrm>
            <a:prstGeom prst="rect">
              <a:avLst/>
            </a:prstGeom>
          </p:spPr>
        </p:pic>
      </p:grpSp>
      <p:pic>
        <p:nvPicPr>
          <p:cNvPr id="9" name="bell 1 music">
            <a:extLst>
              <a:ext uri="{FF2B5EF4-FFF2-40B4-BE49-F238E27FC236}">
                <a16:creationId xmlns:a16="http://schemas.microsoft.com/office/drawing/2014/main" id="{A09140E9-F23D-872E-5350-522847C3B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452" y="926561"/>
            <a:ext cx="2642453" cy="472017"/>
          </a:xfrm>
          <a:prstGeom prst="rect">
            <a:avLst/>
          </a:prstGeom>
        </p:spPr>
      </p:pic>
      <p:pic>
        <p:nvPicPr>
          <p:cNvPr id="11" name="bell 2 music">
            <a:extLst>
              <a:ext uri="{FF2B5EF4-FFF2-40B4-BE49-F238E27FC236}">
                <a16:creationId xmlns:a16="http://schemas.microsoft.com/office/drawing/2014/main" id="{352E5B3B-BF4C-A114-4B94-7526CF0EC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772" y="1388254"/>
            <a:ext cx="2626342" cy="455160"/>
          </a:xfrm>
          <a:prstGeom prst="rect">
            <a:avLst/>
          </a:prstGeom>
        </p:spPr>
      </p:pic>
      <p:pic>
        <p:nvPicPr>
          <p:cNvPr id="13" name="donno 1 music">
            <a:extLst>
              <a:ext uri="{FF2B5EF4-FFF2-40B4-BE49-F238E27FC236}">
                <a16:creationId xmlns:a16="http://schemas.microsoft.com/office/drawing/2014/main" id="{27C70CE0-B523-93B9-05AD-E7A27435D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506" y="1836016"/>
            <a:ext cx="2872091" cy="438302"/>
          </a:xfrm>
          <a:prstGeom prst="rect">
            <a:avLst/>
          </a:prstGeom>
        </p:spPr>
      </p:pic>
      <p:pic>
        <p:nvPicPr>
          <p:cNvPr id="15" name="donno 2 music">
            <a:extLst>
              <a:ext uri="{FF2B5EF4-FFF2-40B4-BE49-F238E27FC236}">
                <a16:creationId xmlns:a16="http://schemas.microsoft.com/office/drawing/2014/main" id="{C6A0A423-AE68-7F13-0FD3-0F40BB07D5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062" y="2270872"/>
            <a:ext cx="2769152" cy="539449"/>
          </a:xfrm>
          <a:prstGeom prst="rect">
            <a:avLst/>
          </a:prstGeom>
        </p:spPr>
      </p:pic>
      <p:pic>
        <p:nvPicPr>
          <p:cNvPr id="7" name="apentemma music">
            <a:extLst>
              <a:ext uri="{FF2B5EF4-FFF2-40B4-BE49-F238E27FC236}">
                <a16:creationId xmlns:a16="http://schemas.microsoft.com/office/drawing/2014/main" id="{3BE4BA38-1546-5BC5-294C-E412D84D8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592" y="2802984"/>
            <a:ext cx="3060487" cy="522592"/>
          </a:xfrm>
          <a:prstGeom prst="rect">
            <a:avLst/>
          </a:prstGeom>
        </p:spPr>
      </p:pic>
      <p:pic>
        <p:nvPicPr>
          <p:cNvPr id="17" name="petia music">
            <a:extLst>
              <a:ext uri="{FF2B5EF4-FFF2-40B4-BE49-F238E27FC236}">
                <a16:creationId xmlns:a16="http://schemas.microsoft.com/office/drawing/2014/main" id="{BDBD23A7-795E-78A9-EBA3-862A3CBCDC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927" y="3325576"/>
            <a:ext cx="2629776" cy="539449"/>
          </a:xfrm>
          <a:prstGeom prst="rect">
            <a:avLst/>
          </a:prstGeom>
        </p:spPr>
      </p:pic>
      <p:pic>
        <p:nvPicPr>
          <p:cNvPr id="38" name="petia 2 music">
            <a:extLst>
              <a:ext uri="{FF2B5EF4-FFF2-40B4-BE49-F238E27FC236}">
                <a16:creationId xmlns:a16="http://schemas.microsoft.com/office/drawing/2014/main" id="{D7EC2804-0D3D-4F51-AF6D-ADB53A350A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9448" y="3861171"/>
            <a:ext cx="2003046" cy="405932"/>
          </a:xfrm>
          <a:prstGeom prst="rect">
            <a:avLst/>
          </a:prstGeom>
        </p:spPr>
      </p:pic>
      <p:pic>
        <p:nvPicPr>
          <p:cNvPr id="23" name="Bell 1 line">
            <a:extLst>
              <a:ext uri="{FF2B5EF4-FFF2-40B4-BE49-F238E27FC236}">
                <a16:creationId xmlns:a16="http://schemas.microsoft.com/office/drawing/2014/main" id="{5D8C3A6B-3384-8A92-ABB3-77441CAB5C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2533" y="873490"/>
            <a:ext cx="5409726" cy="3200041"/>
          </a:xfrm>
          <a:prstGeom prst="rect">
            <a:avLst/>
          </a:prstGeom>
        </p:spPr>
      </p:pic>
      <p:pic>
        <p:nvPicPr>
          <p:cNvPr id="25" name="Bell 2 line">
            <a:extLst>
              <a:ext uri="{FF2B5EF4-FFF2-40B4-BE49-F238E27FC236}">
                <a16:creationId xmlns:a16="http://schemas.microsoft.com/office/drawing/2014/main" id="{5851BBCE-76AA-720D-4C1A-2EE31328F4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2533" y="873490"/>
            <a:ext cx="5409726" cy="3200041"/>
          </a:xfrm>
          <a:prstGeom prst="rect">
            <a:avLst/>
          </a:prstGeom>
        </p:spPr>
      </p:pic>
      <p:pic>
        <p:nvPicPr>
          <p:cNvPr id="27" name="Donno 1 line">
            <a:extLst>
              <a:ext uri="{FF2B5EF4-FFF2-40B4-BE49-F238E27FC236}">
                <a16:creationId xmlns:a16="http://schemas.microsoft.com/office/drawing/2014/main" id="{88161E1F-6885-C086-ABE4-DE7416BB50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2533" y="873490"/>
            <a:ext cx="5409726" cy="3200041"/>
          </a:xfrm>
          <a:prstGeom prst="rect">
            <a:avLst/>
          </a:prstGeom>
        </p:spPr>
      </p:pic>
      <p:pic>
        <p:nvPicPr>
          <p:cNvPr id="29" name="Donno 2 line">
            <a:extLst>
              <a:ext uri="{FF2B5EF4-FFF2-40B4-BE49-F238E27FC236}">
                <a16:creationId xmlns:a16="http://schemas.microsoft.com/office/drawing/2014/main" id="{5EC181EB-04C1-FBDB-5903-76868AD677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2533" y="873490"/>
            <a:ext cx="5409726" cy="3200041"/>
          </a:xfrm>
          <a:prstGeom prst="rect">
            <a:avLst/>
          </a:prstGeom>
        </p:spPr>
      </p:pic>
      <p:pic>
        <p:nvPicPr>
          <p:cNvPr id="21" name="Apentemma line">
            <a:extLst>
              <a:ext uri="{FF2B5EF4-FFF2-40B4-BE49-F238E27FC236}">
                <a16:creationId xmlns:a16="http://schemas.microsoft.com/office/drawing/2014/main" id="{E1686169-4BD1-3297-0681-4CC1D14A8C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2533" y="873490"/>
            <a:ext cx="5409726" cy="3200041"/>
          </a:xfrm>
          <a:prstGeom prst="rect">
            <a:avLst/>
          </a:prstGeom>
        </p:spPr>
      </p:pic>
      <p:pic>
        <p:nvPicPr>
          <p:cNvPr id="31" name="Petia line">
            <a:extLst>
              <a:ext uri="{FF2B5EF4-FFF2-40B4-BE49-F238E27FC236}">
                <a16:creationId xmlns:a16="http://schemas.microsoft.com/office/drawing/2014/main" id="{F1F93C44-ADCF-1778-015B-5B48B3C82C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72533" y="873490"/>
            <a:ext cx="5409726" cy="3200041"/>
          </a:xfrm>
          <a:prstGeom prst="rect">
            <a:avLst/>
          </a:prstGeom>
        </p:spPr>
      </p:pic>
      <p:pic>
        <p:nvPicPr>
          <p:cNvPr id="33" name="petia2 line">
            <a:extLst>
              <a:ext uri="{FF2B5EF4-FFF2-40B4-BE49-F238E27FC236}">
                <a16:creationId xmlns:a16="http://schemas.microsoft.com/office/drawing/2014/main" id="{2EED0C0F-297E-3B98-5BD2-EBDE8D16F5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72533" y="873490"/>
            <a:ext cx="5409726" cy="3200041"/>
          </a:xfrm>
          <a:prstGeom prst="rect">
            <a:avLst/>
          </a:prstGeom>
        </p:spPr>
      </p:pic>
      <p:sp>
        <p:nvSpPr>
          <p:cNvPr id="39" name="Bell 1">
            <a:extLst>
              <a:ext uri="{FF2B5EF4-FFF2-40B4-BE49-F238E27FC236}">
                <a16:creationId xmlns:a16="http://schemas.microsoft.com/office/drawing/2014/main" id="{D1AABE18-81D4-330B-E0C6-9E5B5C23E95B}"/>
              </a:ext>
            </a:extLst>
          </p:cNvPr>
          <p:cNvSpPr txBox="1"/>
          <p:nvPr/>
        </p:nvSpPr>
        <p:spPr>
          <a:xfrm>
            <a:off x="7635649" y="181716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4372C4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Bell 1</a:t>
            </a:r>
          </a:p>
        </p:txBody>
      </p:sp>
      <p:sp>
        <p:nvSpPr>
          <p:cNvPr id="40" name="Bell 2">
            <a:extLst>
              <a:ext uri="{FF2B5EF4-FFF2-40B4-BE49-F238E27FC236}">
                <a16:creationId xmlns:a16="http://schemas.microsoft.com/office/drawing/2014/main" id="{7EDAC3F5-D888-8E67-4DE3-EB3030FB4435}"/>
              </a:ext>
            </a:extLst>
          </p:cNvPr>
          <p:cNvSpPr txBox="1"/>
          <p:nvPr/>
        </p:nvSpPr>
        <p:spPr>
          <a:xfrm>
            <a:off x="8405316" y="10112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EE7D31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Bell 2</a:t>
            </a:r>
          </a:p>
        </p:txBody>
      </p:sp>
      <p:sp>
        <p:nvSpPr>
          <p:cNvPr id="44" name="Donno 1">
            <a:extLst>
              <a:ext uri="{FF2B5EF4-FFF2-40B4-BE49-F238E27FC236}">
                <a16:creationId xmlns:a16="http://schemas.microsoft.com/office/drawing/2014/main" id="{8BF7F5DC-BFD8-6B8E-7588-1F80BF632513}"/>
              </a:ext>
            </a:extLst>
          </p:cNvPr>
          <p:cNvSpPr txBox="1"/>
          <p:nvPr/>
        </p:nvSpPr>
        <p:spPr>
          <a:xfrm>
            <a:off x="6575022" y="1777892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>
                <a:solidFill>
                  <a:srgbClr val="A5A5A5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Donno</a:t>
            </a:r>
            <a:r>
              <a:rPr lang="en-US" sz="1800" dirty="0">
                <a:solidFill>
                  <a:srgbClr val="A5A5A5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41" name="Donno 2">
            <a:extLst>
              <a:ext uri="{FF2B5EF4-FFF2-40B4-BE49-F238E27FC236}">
                <a16:creationId xmlns:a16="http://schemas.microsoft.com/office/drawing/2014/main" id="{B998E6AA-490C-2C6F-9719-BDBCEEA50A8F}"/>
              </a:ext>
            </a:extLst>
          </p:cNvPr>
          <p:cNvSpPr txBox="1"/>
          <p:nvPr/>
        </p:nvSpPr>
        <p:spPr>
          <a:xfrm>
            <a:off x="7524231" y="146465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>
                <a:solidFill>
                  <a:srgbClr val="FFC000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Donno</a:t>
            </a:r>
            <a:r>
              <a:rPr lang="en-US" sz="1800" dirty="0">
                <a:solidFill>
                  <a:srgbClr val="FFC000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43" name="Apentemma">
            <a:extLst>
              <a:ext uri="{FF2B5EF4-FFF2-40B4-BE49-F238E27FC236}">
                <a16:creationId xmlns:a16="http://schemas.microsoft.com/office/drawing/2014/main" id="{99E3BDEE-82CE-17AA-4090-2168C9CEBE01}"/>
              </a:ext>
            </a:extLst>
          </p:cNvPr>
          <p:cNvSpPr txBox="1"/>
          <p:nvPr/>
        </p:nvSpPr>
        <p:spPr>
          <a:xfrm>
            <a:off x="6222473" y="144271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>
                <a:solidFill>
                  <a:srgbClr val="5B9BD5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Apentemma</a:t>
            </a:r>
            <a:endParaRPr lang="en-US" sz="1800" dirty="0">
              <a:solidFill>
                <a:srgbClr val="5B9BD5"/>
              </a:solidFill>
              <a:latin typeface="Calisto MT" panose="02040603050505030304" pitchFamily="18" charset="77"/>
              <a:cs typeface="Calibri" panose="020F0502020204030204" pitchFamily="34" charset="0"/>
            </a:endParaRPr>
          </a:p>
        </p:txBody>
      </p:sp>
      <p:sp>
        <p:nvSpPr>
          <p:cNvPr id="42" name="Petia 1">
            <a:extLst>
              <a:ext uri="{FF2B5EF4-FFF2-40B4-BE49-F238E27FC236}">
                <a16:creationId xmlns:a16="http://schemas.microsoft.com/office/drawing/2014/main" id="{5B86F99A-B42E-2FBA-711A-2298611DFA91}"/>
              </a:ext>
            </a:extLst>
          </p:cNvPr>
          <p:cNvSpPr txBox="1"/>
          <p:nvPr/>
        </p:nvSpPr>
        <p:spPr>
          <a:xfrm>
            <a:off x="6721924" y="1182098"/>
            <a:ext cx="67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>
                <a:solidFill>
                  <a:srgbClr val="70AD47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Petia</a:t>
            </a:r>
            <a:endParaRPr lang="en-US" sz="1800" dirty="0">
              <a:solidFill>
                <a:srgbClr val="70AD47"/>
              </a:solidFill>
              <a:latin typeface="Calisto MT" panose="02040603050505030304" pitchFamily="18" charset="77"/>
              <a:cs typeface="Calibri" panose="020F0502020204030204" pitchFamily="34" charset="0"/>
            </a:endParaRPr>
          </a:p>
        </p:txBody>
      </p:sp>
      <p:sp>
        <p:nvSpPr>
          <p:cNvPr id="36" name="petia2">
            <a:extLst>
              <a:ext uri="{FF2B5EF4-FFF2-40B4-BE49-F238E27FC236}">
                <a16:creationId xmlns:a16="http://schemas.microsoft.com/office/drawing/2014/main" id="{7A82A89F-CA77-1953-E066-6551488F7A09}"/>
              </a:ext>
            </a:extLst>
          </p:cNvPr>
          <p:cNvSpPr txBox="1"/>
          <p:nvPr/>
        </p:nvSpPr>
        <p:spPr>
          <a:xfrm>
            <a:off x="4874850" y="1973354"/>
            <a:ext cx="104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>
                <a:solidFill>
                  <a:srgbClr val="264378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Petia</a:t>
            </a:r>
            <a:r>
              <a:rPr lang="en-US" sz="1800" dirty="0">
                <a:solidFill>
                  <a:srgbClr val="264378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 alt.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B8E0BA-79E6-0CF2-1771-8EA7DAB5FB68}"/>
              </a:ext>
            </a:extLst>
          </p:cNvPr>
          <p:cNvSpPr txBox="1"/>
          <p:nvPr/>
        </p:nvSpPr>
        <p:spPr>
          <a:xfrm>
            <a:off x="4045430" y="4011048"/>
            <a:ext cx="503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>
                <a:latin typeface="Calisto MT" panose="02040603050505030304" pitchFamily="18" charset="77"/>
                <a:cs typeface="Calibri" panose="020F0502020204030204" pitchFamily="34" charset="0"/>
              </a:rPr>
              <a:t>f</a:t>
            </a:r>
            <a:r>
              <a:rPr lang="en-US" sz="1800" baseline="-25000" dirty="0">
                <a:latin typeface="Calisto MT" panose="02040603050505030304" pitchFamily="18" charset="77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and </a:t>
            </a:r>
            <a:r>
              <a:rPr lang="en-US" sz="1800" i="1" dirty="0">
                <a:latin typeface="Calisto MT" panose="02040603050505030304" pitchFamily="18" charset="77"/>
                <a:cs typeface="Calibri" panose="020F0502020204030204" pitchFamily="34" charset="0"/>
              </a:rPr>
              <a:t>f</a:t>
            </a:r>
            <a:r>
              <a:rPr lang="en-US" sz="1800" baseline="-25000" dirty="0">
                <a:latin typeface="Calisto MT" panose="02040603050505030304" pitchFamily="18" charset="77"/>
                <a:cs typeface="Calibri" panose="020F0502020204030204" pitchFamily="34" charset="0"/>
              </a:rPr>
              <a:t>5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prominent, represented by multiple parts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19395-FC72-D3E9-6633-1AFD5D65F67A}"/>
              </a:ext>
            </a:extLst>
          </p:cNvPr>
          <p:cNvSpPr txBox="1"/>
          <p:nvPr/>
        </p:nvSpPr>
        <p:spPr>
          <a:xfrm>
            <a:off x="4536910" y="1004102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Rhythmic spectra:</a:t>
            </a:r>
          </a:p>
        </p:txBody>
      </p:sp>
      <p:pic>
        <p:nvPicPr>
          <p:cNvPr id="6" name="adowa">
            <a:hlinkClick r:id="" action="ppaction://media"/>
            <a:extLst>
              <a:ext uri="{FF2B5EF4-FFF2-40B4-BE49-F238E27FC236}">
                <a16:creationId xmlns:a16="http://schemas.microsoft.com/office/drawing/2014/main" id="{9660CC9B-3AC0-54E2-9BF9-2C771BE08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1488" y="269249"/>
            <a:ext cx="306017" cy="30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6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/>
      <p:bldP spid="40" grpId="0"/>
      <p:bldP spid="44" grpId="0"/>
      <p:bldP spid="41" grpId="0"/>
      <p:bldP spid="43" grpId="0"/>
      <p:bldP spid="42" grpId="0"/>
      <p:bldP spid="36" grpId="0"/>
      <p:bldP spid="4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2B63-133A-31A3-4620-D0BEDDB3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5227-BB39-4CDB-DB86-937551EF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6436"/>
            <a:ext cx="7886700" cy="44012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Adowa ensemble on 2-d. planes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D6554557-E8D6-7848-E1C0-0DCEA2E9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61AB267-28CB-9C16-E94F-72DC386F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E4750CB-C5F6-CD4A-C496-5EF77D3F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51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55819-8FCE-2530-C941-4DF639C1A0A0}"/>
              </a:ext>
            </a:extLst>
          </p:cNvPr>
          <p:cNvSpPr txBox="1"/>
          <p:nvPr/>
        </p:nvSpPr>
        <p:spPr>
          <a:xfrm>
            <a:off x="3856951" y="971910"/>
            <a:ext cx="311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latin typeface="Calisto MT" panose="02040603050505030304" pitchFamily="18" charset="77"/>
                <a:cs typeface="Calibri" panose="020F0502020204030204" pitchFamily="34" charset="0"/>
              </a:rPr>
              <a:t>f</a:t>
            </a:r>
            <a:r>
              <a:rPr lang="en-US" sz="1800" baseline="-25000" dirty="0">
                <a:latin typeface="Calisto MT" panose="02040603050505030304" pitchFamily="18" charset="77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and </a:t>
            </a:r>
            <a:r>
              <a:rPr lang="en-US" sz="1800" i="1" dirty="0">
                <a:latin typeface="Calisto MT" panose="02040603050505030304" pitchFamily="18" charset="77"/>
                <a:cs typeface="Calibri" panose="020F0502020204030204" pitchFamily="34" charset="0"/>
              </a:rPr>
              <a:t>f</a:t>
            </a:r>
            <a:r>
              <a:rPr lang="en-US" sz="1800" baseline="-25000" dirty="0">
                <a:latin typeface="Calisto MT" panose="02040603050505030304" pitchFamily="18" charset="77"/>
                <a:cs typeface="Calibri" panose="020F0502020204030204" pitchFamily="34" charset="0"/>
              </a:rPr>
              <a:t>5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(periodicities </a:t>
            </a:r>
            <a:r>
              <a:rPr lang="en-US" sz="1800" dirty="0">
                <a:latin typeface="Helsinki Text Std" panose="02000400000000000000" pitchFamily="2" charset="77"/>
                <a:cs typeface="Calibri" panose="020F0502020204030204" pitchFamily="34" charset="0"/>
              </a:rPr>
              <a:t>h.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and ⅘</a:t>
            </a:r>
            <a:r>
              <a:rPr lang="en-US" sz="1800" dirty="0">
                <a:latin typeface="Helsinki Text Std" panose="02000400000000000000" pitchFamily="2" charset="77"/>
                <a:cs typeface="Calibri" panose="020F0502020204030204" pitchFamily="34" charset="0"/>
              </a:rPr>
              <a:t>q.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) are both represented by just 2–3 parts, similar in phase.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0D4A40-1C32-B0EF-ADD9-D9E4FE56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593" y="551344"/>
            <a:ext cx="2340236" cy="3748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9498F-D93A-97A6-0B53-6C54BAB4B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926562"/>
            <a:ext cx="3724835" cy="2445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FF39A-1214-328D-8707-BED0C9792C7E}"/>
              </a:ext>
            </a:extLst>
          </p:cNvPr>
          <p:cNvSpPr txBox="1"/>
          <p:nvPr/>
        </p:nvSpPr>
        <p:spPr>
          <a:xfrm>
            <a:off x="628650" y="2322073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6C3E3-F5FC-BFFB-65C0-5C2C00E03559}"/>
              </a:ext>
            </a:extLst>
          </p:cNvPr>
          <p:cNvSpPr txBox="1"/>
          <p:nvPr/>
        </p:nvSpPr>
        <p:spPr>
          <a:xfrm>
            <a:off x="7865533" y="1101578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289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2B63-133A-31A3-4620-D0BEDDB3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5227-BB39-4CDB-DB86-937551EF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6436"/>
            <a:ext cx="7886700" cy="44012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</a:t>
            </a:r>
            <a:r>
              <a:rPr lang="en-US" dirty="0" err="1"/>
              <a:t>adowa</a:t>
            </a:r>
            <a:r>
              <a:rPr lang="en-US" dirty="0"/>
              <a:t> ensemble on 2-d. planes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9BB1B1-4787-B4C5-A80F-FDCA3A04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CF823B-CB7B-045A-7989-B50F1AD6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3689DF-2B5D-3F9C-1838-D079A59D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52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4906B-42EB-09F1-5F1B-B04AE0BD979F}"/>
              </a:ext>
            </a:extLst>
          </p:cNvPr>
          <p:cNvSpPr txBox="1"/>
          <p:nvPr/>
        </p:nvSpPr>
        <p:spPr>
          <a:xfrm>
            <a:off x="5295508" y="926115"/>
            <a:ext cx="373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>
                <a:latin typeface="Calisto MT" panose="02040603050505030304" pitchFamily="18" charset="77"/>
                <a:cs typeface="Calibri" panose="020F0502020204030204" pitchFamily="34" charset="0"/>
              </a:rPr>
              <a:t>f</a:t>
            </a:r>
            <a:r>
              <a:rPr lang="en-US" sz="1800" baseline="-25000" dirty="0">
                <a:latin typeface="Calisto MT" panose="02040603050505030304" pitchFamily="18" charset="77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represents the periodicity of the beat (</a:t>
            </a:r>
            <a:r>
              <a:rPr lang="en-US" sz="1800" dirty="0">
                <a:latin typeface="Helsinki Text Std" panose="02000400000000000000" pitchFamily="2" charset="77"/>
                <a:cs typeface="Calibri" panose="020F0502020204030204" pitchFamily="34" charset="0"/>
              </a:rPr>
              <a:t>q.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) and here multiple parts cover different regions of the space (on-beat, off-beat, ahead of beat, behind beat).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98284-CE9A-0628-3BF4-814A0CBB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5" y="844484"/>
            <a:ext cx="4923020" cy="3320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23B7C-1FC7-D0AC-B395-C657501563CA}"/>
              </a:ext>
            </a:extLst>
          </p:cNvPr>
          <p:cNvSpPr txBox="1"/>
          <p:nvPr/>
        </p:nvSpPr>
        <p:spPr>
          <a:xfrm>
            <a:off x="1132417" y="2043284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475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2B63-133A-31A3-4620-D0BEDDB3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Adowa: </a:t>
            </a:r>
            <a:r>
              <a:rPr lang="en-US" dirty="0" err="1"/>
              <a:t>Atumpan</a:t>
            </a:r>
            <a:r>
              <a:rPr lang="en-US" dirty="0"/>
              <a:t> (lead drum)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5227-BB39-4CDB-DB86-937551EF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4131"/>
            <a:ext cx="7886700" cy="4401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cs typeface="Calibri" panose="020F0502020204030204" pitchFamily="34" charset="0"/>
              </a:rPr>
              <a:t>Anku’s</a:t>
            </a:r>
            <a:r>
              <a:rPr lang="en-US" dirty="0">
                <a:cs typeface="Calibri" panose="020F0502020204030204" pitchFamily="34" charset="0"/>
              </a:rPr>
              <a:t> transcription of a performance by Solomon </a:t>
            </a:r>
            <a:r>
              <a:rPr lang="en-US" dirty="0" err="1">
                <a:cs typeface="Calibri" panose="020F0502020204030204" pitchFamily="34" charset="0"/>
              </a:rPr>
              <a:t>Amonquandoh</a:t>
            </a:r>
            <a:r>
              <a:rPr lang="en-US" dirty="0">
                <a:cs typeface="Calibri" panose="020F0502020204030204" pitchFamily="34" charset="0"/>
              </a:rPr>
              <a:t> divided into 4 sections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9BB1B1-4787-B4C5-A80F-FDCA3A04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CF823B-CB7B-045A-7989-B50F1AD6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3689DF-2B5D-3F9C-1838-D079A59D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53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D77D0-F8C9-D256-23D8-85A844AA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808" y="785876"/>
            <a:ext cx="5519063" cy="3349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03E03-119C-85C9-807D-411091DDD5F4}"/>
              </a:ext>
            </a:extLst>
          </p:cNvPr>
          <p:cNvSpPr txBox="1"/>
          <p:nvPr/>
        </p:nvSpPr>
        <p:spPr>
          <a:xfrm>
            <a:off x="6901915" y="165211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4372C4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1–19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475EC-5E6E-430D-6325-4E1E91C9FAA4}"/>
              </a:ext>
            </a:extLst>
          </p:cNvPr>
          <p:cNvSpPr txBox="1"/>
          <p:nvPr/>
        </p:nvSpPr>
        <p:spPr>
          <a:xfrm>
            <a:off x="3636068" y="340455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70AD47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20–37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DC663-8D16-DC89-8A7F-BAA4A46464FD}"/>
              </a:ext>
            </a:extLst>
          </p:cNvPr>
          <p:cNvSpPr txBox="1"/>
          <p:nvPr/>
        </p:nvSpPr>
        <p:spPr>
          <a:xfrm>
            <a:off x="4895982" y="1615823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38–58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8A937-FB9A-1F95-C85D-9636A595EC1E}"/>
              </a:ext>
            </a:extLst>
          </p:cNvPr>
          <p:cNvSpPr txBox="1"/>
          <p:nvPr/>
        </p:nvSpPr>
        <p:spPr>
          <a:xfrm>
            <a:off x="5672561" y="342359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EE7D31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59–74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0CA6F-1E42-D203-19DF-1A3BF9939DEE}"/>
              </a:ext>
            </a:extLst>
          </p:cNvPr>
          <p:cNvSpPr txBox="1"/>
          <p:nvPr/>
        </p:nvSpPr>
        <p:spPr>
          <a:xfrm>
            <a:off x="46258" y="858892"/>
            <a:ext cx="3086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listo MT" panose="02040603050505030304" pitchFamily="18" charset="77"/>
                <a:cs typeface="Calibri" panose="020F0502020204030204" pitchFamily="34" charset="0"/>
              </a:rPr>
              <a:t>Amonquandoh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begins centered on the main two beats.</a:t>
            </a:r>
          </a:p>
          <a:p>
            <a:pPr algn="l"/>
            <a:endParaRPr lang="en-US" sz="1800" dirty="0">
              <a:latin typeface="Calisto MT" panose="02040603050505030304" pitchFamily="18" charset="77"/>
              <a:cs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Then he explores each region of the space in turn: off-beats, ahead of the beat, and behind the beat.</a:t>
            </a:r>
          </a:p>
          <a:p>
            <a:pPr algn="l"/>
            <a:endParaRPr lang="en-US" sz="1800" dirty="0">
              <a:latin typeface="Calisto MT" panose="02040603050505030304" pitchFamily="18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69579-E96B-AAF3-9AB7-104611F3B1BD}"/>
              </a:ext>
            </a:extLst>
          </p:cNvPr>
          <p:cNvSpPr txBox="1"/>
          <p:nvPr/>
        </p:nvSpPr>
        <p:spPr>
          <a:xfrm>
            <a:off x="6346135" y="3871237"/>
            <a:ext cx="19848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13" dirty="0">
                <a:latin typeface="Calisto MT" panose="02040603050505030304" pitchFamily="18" charset="77"/>
                <a:cs typeface="Calibri" panose="020F0502020204030204" pitchFamily="34" charset="0"/>
              </a:rPr>
              <a:t>(Values summed over 3½ cycles)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8B1EC6-78DF-8BC4-55AE-801F1B0A1F98}"/>
              </a:ext>
            </a:extLst>
          </p:cNvPr>
          <p:cNvSpPr txBox="1"/>
          <p:nvPr/>
        </p:nvSpPr>
        <p:spPr>
          <a:xfrm>
            <a:off x="4014962" y="1072351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53436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2B63-133A-31A3-4620-D0BEDDB3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Adowa: </a:t>
            </a:r>
            <a:r>
              <a:rPr lang="en-US" dirty="0" err="1"/>
              <a:t>Atumpan</a:t>
            </a:r>
            <a:r>
              <a:rPr lang="en-US" dirty="0"/>
              <a:t> (lead drum)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5227-BB39-4CDB-DB86-937551EF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4131"/>
            <a:ext cx="7886700" cy="4401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cs typeface="Calibri" panose="020F0502020204030204" pitchFamily="34" charset="0"/>
              </a:rPr>
              <a:t>Anku’s</a:t>
            </a:r>
            <a:r>
              <a:rPr lang="en-US" dirty="0">
                <a:cs typeface="Calibri" panose="020F0502020204030204" pitchFamily="34" charset="0"/>
              </a:rPr>
              <a:t> transcription of a performance by Solomon </a:t>
            </a:r>
            <a:r>
              <a:rPr lang="en-US" dirty="0" err="1">
                <a:cs typeface="Calibri" panose="020F0502020204030204" pitchFamily="34" charset="0"/>
              </a:rPr>
              <a:t>Amonquandoh</a:t>
            </a:r>
            <a:r>
              <a:rPr lang="en-US" dirty="0">
                <a:cs typeface="Calibri" panose="020F0502020204030204" pitchFamily="34" charset="0"/>
              </a:rPr>
              <a:t> divided into 4 sections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9BB1B1-4787-B4C5-A80F-FDCA3A04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CF823B-CB7B-045A-7989-B50F1AD6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3689DF-2B5D-3F9C-1838-D079A59D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54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DD60C-3BAC-267E-E4C1-03273406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18" y="749112"/>
            <a:ext cx="4907609" cy="36452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069579-E96B-AAF3-9AB7-104611F3B1BD}"/>
              </a:ext>
            </a:extLst>
          </p:cNvPr>
          <p:cNvSpPr txBox="1"/>
          <p:nvPr/>
        </p:nvSpPr>
        <p:spPr>
          <a:xfrm>
            <a:off x="6622639" y="4088917"/>
            <a:ext cx="19848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13" dirty="0">
                <a:latin typeface="Calisto MT" panose="02040603050505030304" pitchFamily="18" charset="77"/>
                <a:cs typeface="Calibri" panose="020F0502020204030204" pitchFamily="34" charset="0"/>
              </a:rPr>
              <a:t>(Values summed over 3½ cycles)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03E03-119C-85C9-807D-411091DDD5F4}"/>
              </a:ext>
            </a:extLst>
          </p:cNvPr>
          <p:cNvSpPr txBox="1"/>
          <p:nvPr/>
        </p:nvSpPr>
        <p:spPr>
          <a:xfrm>
            <a:off x="5981057" y="232530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4372C4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1–19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475EC-5E6E-430D-6325-4E1E91C9FAA4}"/>
              </a:ext>
            </a:extLst>
          </p:cNvPr>
          <p:cNvSpPr txBox="1"/>
          <p:nvPr/>
        </p:nvSpPr>
        <p:spPr>
          <a:xfrm>
            <a:off x="6461479" y="108666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70AD47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20–37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DC663-8D16-DC89-8A7F-BAA4A46464FD}"/>
              </a:ext>
            </a:extLst>
          </p:cNvPr>
          <p:cNvSpPr txBox="1"/>
          <p:nvPr/>
        </p:nvSpPr>
        <p:spPr>
          <a:xfrm>
            <a:off x="4183825" y="3001941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</a:t>
            </a:r>
          </a:p>
          <a:p>
            <a:pPr algn="l"/>
            <a:r>
              <a:rPr lang="en-US" sz="1800" dirty="0">
                <a:solidFill>
                  <a:srgbClr val="FFC000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38–58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8A937-FB9A-1F95-C85D-9636A595EC1E}"/>
              </a:ext>
            </a:extLst>
          </p:cNvPr>
          <p:cNvSpPr txBox="1"/>
          <p:nvPr/>
        </p:nvSpPr>
        <p:spPr>
          <a:xfrm>
            <a:off x="6631127" y="3059833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EE7D31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59–74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0CA6F-1E42-D203-19DF-1A3BF9939DEE}"/>
              </a:ext>
            </a:extLst>
          </p:cNvPr>
          <p:cNvSpPr txBox="1"/>
          <p:nvPr/>
        </p:nvSpPr>
        <p:spPr>
          <a:xfrm>
            <a:off x="134576" y="894610"/>
            <a:ext cx="34925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Frequency 4 measures orientation with respect to the main 4 </a:t>
            </a:r>
            <a:r>
              <a:rPr lang="en-US" sz="1800" dirty="0">
                <a:latin typeface="Helsinki Text Std" panose="02000400000000000000" pitchFamily="2" charset="77"/>
                <a:cs typeface="Calibri" panose="020F0502020204030204" pitchFamily="34" charset="0"/>
              </a:rPr>
              <a:t>q.</a:t>
            </a:r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 beats.</a:t>
            </a:r>
          </a:p>
          <a:p>
            <a:pPr algn="l"/>
            <a:endParaRPr lang="en-US" sz="1800" dirty="0">
              <a:latin typeface="Calisto MT" panose="02040603050505030304" pitchFamily="18" charset="77"/>
              <a:cs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The performance also explores all the regions of this space in sequence.</a:t>
            </a:r>
          </a:p>
          <a:p>
            <a:pPr algn="l"/>
            <a:endParaRPr lang="en-US" sz="1800" dirty="0">
              <a:latin typeface="Calisto MT" panose="02040603050505030304" pitchFamily="18" charset="77"/>
              <a:cs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The first two sections are consistently ahead of the beat,</a:t>
            </a:r>
          </a:p>
          <a:p>
            <a:pPr algn="l"/>
            <a:r>
              <a:rPr lang="en-US" sz="1800" dirty="0">
                <a:latin typeface="Calisto MT" panose="02040603050505030304" pitchFamily="18" charset="77"/>
                <a:cs typeface="Calibri" panose="020F0502020204030204" pitchFamily="34" charset="0"/>
              </a:rPr>
              <a:t>the third section behind, and the last section on the beat.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2D482-D24D-EAC1-C9A5-BDCEDF003947}"/>
              </a:ext>
            </a:extLst>
          </p:cNvPr>
          <p:cNvSpPr txBox="1"/>
          <p:nvPr/>
        </p:nvSpPr>
        <p:spPr>
          <a:xfrm>
            <a:off x="4951984" y="958405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0237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3390FE-DEC8-63E9-64F8-D6FEF829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40" y="787383"/>
            <a:ext cx="4394628" cy="3944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482B63-133A-31A3-4620-D0BEDDB3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Adowa: </a:t>
            </a:r>
            <a:r>
              <a:rPr lang="en-US" dirty="0" err="1"/>
              <a:t>Atumpan</a:t>
            </a:r>
            <a:r>
              <a:rPr lang="en-US" dirty="0"/>
              <a:t> (lead drum)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5227-BB39-4CDB-DB86-937551EF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4131"/>
            <a:ext cx="7886700" cy="4401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cs typeface="Calibri" panose="020F0502020204030204" pitchFamily="34" charset="0"/>
              </a:rPr>
              <a:t>Anku’s</a:t>
            </a:r>
            <a:r>
              <a:rPr lang="en-US" dirty="0">
                <a:cs typeface="Calibri" panose="020F0502020204030204" pitchFamily="34" charset="0"/>
              </a:rPr>
              <a:t> transcription of a performance by Solomon </a:t>
            </a:r>
            <a:r>
              <a:rPr lang="en-US" dirty="0" err="1">
                <a:cs typeface="Calibri" panose="020F0502020204030204" pitchFamily="34" charset="0"/>
              </a:rPr>
              <a:t>Amonquandoh</a:t>
            </a:r>
            <a:r>
              <a:rPr lang="en-US" dirty="0">
                <a:cs typeface="Calibri" panose="020F0502020204030204" pitchFamily="34" charset="0"/>
              </a:rPr>
              <a:t> divided into 4 sections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9BB1B1-4787-B4C5-A80F-FDCA3A04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CF823B-CB7B-045A-7989-B50F1AD6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3689DF-2B5D-3F9C-1838-D079A59D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55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03E03-119C-85C9-807D-411091DDD5F4}"/>
              </a:ext>
            </a:extLst>
          </p:cNvPr>
          <p:cNvSpPr txBox="1"/>
          <p:nvPr/>
        </p:nvSpPr>
        <p:spPr>
          <a:xfrm>
            <a:off x="6307838" y="110776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4372C4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1–19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475EC-5E6E-430D-6325-4E1E91C9FAA4}"/>
              </a:ext>
            </a:extLst>
          </p:cNvPr>
          <p:cNvSpPr txBox="1"/>
          <p:nvPr/>
        </p:nvSpPr>
        <p:spPr>
          <a:xfrm>
            <a:off x="4951780" y="3619769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70AD47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20–37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DC663-8D16-DC89-8A7F-BAA4A46464FD}"/>
              </a:ext>
            </a:extLst>
          </p:cNvPr>
          <p:cNvSpPr txBox="1"/>
          <p:nvPr/>
        </p:nvSpPr>
        <p:spPr>
          <a:xfrm>
            <a:off x="7461483" y="1740389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38–58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8A937-FB9A-1F95-C85D-9636A595EC1E}"/>
              </a:ext>
            </a:extLst>
          </p:cNvPr>
          <p:cNvSpPr txBox="1"/>
          <p:nvPr/>
        </p:nvSpPr>
        <p:spPr>
          <a:xfrm>
            <a:off x="4704684" y="170188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EE7D31"/>
                </a:solidFill>
                <a:latin typeface="Calisto MT" panose="02040603050505030304" pitchFamily="18" charset="77"/>
                <a:cs typeface="Calibri" panose="020F0502020204030204" pitchFamily="34" charset="0"/>
              </a:rPr>
              <a:t>mm. 59–74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0CA6F-1E42-D203-19DF-1A3BF9939DEE}"/>
              </a:ext>
            </a:extLst>
          </p:cNvPr>
          <p:cNvSpPr txBox="1"/>
          <p:nvPr/>
        </p:nvSpPr>
        <p:spPr>
          <a:xfrm>
            <a:off x="186882" y="858892"/>
            <a:ext cx="4517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+mj-lt"/>
                <a:cs typeface="Calibri" panose="020F0502020204030204" pitchFamily="34" charset="0"/>
              </a:rPr>
              <a:t>This is frequency articulated by the timeline rhythm of the bell, which is in the upper right quadrant of the space. 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Amonquandoh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starts in the vicinity of the bell and explores all the adjacent regions, avoiding the half of the space across from the bell.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69579-E96B-AAF3-9AB7-104611F3B1BD}"/>
              </a:ext>
            </a:extLst>
          </p:cNvPr>
          <p:cNvSpPr txBox="1"/>
          <p:nvPr/>
        </p:nvSpPr>
        <p:spPr>
          <a:xfrm>
            <a:off x="7048629" y="4405344"/>
            <a:ext cx="19848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13" dirty="0">
                <a:latin typeface="Calisto MT" panose="02040603050505030304" pitchFamily="18" charset="77"/>
                <a:cs typeface="Calibri" panose="020F0502020204030204" pitchFamily="34" charset="0"/>
              </a:rPr>
              <a:t>(Values summed over 3½ cycles)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C0C56-06EF-7F43-2888-530E042630D5}"/>
              </a:ext>
            </a:extLst>
          </p:cNvPr>
          <p:cNvSpPr txBox="1"/>
          <p:nvPr/>
        </p:nvSpPr>
        <p:spPr>
          <a:xfrm>
            <a:off x="7516115" y="2894116"/>
            <a:ext cx="524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46399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8EAF-403E-47DF-1611-73E43948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Amonquandoh’s</a:t>
            </a:r>
            <a:r>
              <a:rPr lang="en-US" dirty="0"/>
              <a:t> </a:t>
            </a:r>
            <a:r>
              <a:rPr lang="en-US" dirty="0" err="1"/>
              <a:t>Atumpan</a:t>
            </a:r>
            <a:r>
              <a:rPr lang="en-US" dirty="0"/>
              <a:t> in </a:t>
            </a:r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spc="-2400" dirty="0"/>
              <a:t>f</a:t>
            </a:r>
            <a:r>
              <a:rPr lang="en-US" sz="2400" i="1" spc="-1200" baseline="75000" dirty="0"/>
              <a:t>—</a:t>
            </a:r>
            <a:r>
              <a:rPr lang="en-US" sz="2400" spc="-1200" baseline="-25000" dirty="0"/>
              <a:t>7 </a:t>
            </a:r>
            <a:r>
              <a:rPr lang="en-US" sz="2400" dirty="0"/>
              <a:t>   </a:t>
            </a:r>
            <a:r>
              <a:rPr lang="en-US" dirty="0"/>
              <a:t>space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ADEF-C85F-1C79-2B2F-74402F966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3702"/>
            <a:ext cx="7886700" cy="79802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While exploring different regions of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/>
              <a:t>5</a:t>
            </a:r>
            <a:r>
              <a:rPr lang="en-US" dirty="0"/>
              <a:t> spaces, </a:t>
            </a:r>
            <a:br>
              <a:rPr lang="en-US" dirty="0"/>
            </a:br>
            <a:r>
              <a:rPr lang="en-US" dirty="0" err="1"/>
              <a:t>Amonquandoh</a:t>
            </a:r>
            <a:r>
              <a:rPr lang="en-US" dirty="0"/>
              <a:t> maintains a consistent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∙5/7</a:t>
            </a:r>
            <a:r>
              <a:rPr lang="en-US" dirty="0"/>
              <a:t> of about 3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/2.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71BBE-394C-C33C-3779-E3281765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2370C-F87F-54EF-22A6-0E581D9B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8413-8969-D006-101B-816F9788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56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3DAD2-6EB8-8A12-B86D-A86448D27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3"/>
          <a:stretch/>
        </p:blipFill>
        <p:spPr>
          <a:xfrm>
            <a:off x="1392382" y="1233220"/>
            <a:ext cx="6359236" cy="3498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B00789-5A21-6B37-AF68-2F43DC910EB6}"/>
              </a:ext>
            </a:extLst>
          </p:cNvPr>
          <p:cNvSpPr txBox="1"/>
          <p:nvPr/>
        </p:nvSpPr>
        <p:spPr>
          <a:xfrm>
            <a:off x="1715234" y="1321724"/>
            <a:ext cx="1551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dirty="0"/>
              <a:t>f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spc="-2400" dirty="0"/>
              <a:t>f</a:t>
            </a:r>
            <a:r>
              <a:rPr lang="en-US" sz="2400" i="1" spc="-1200" baseline="75000" dirty="0"/>
              <a:t>—</a:t>
            </a:r>
            <a:r>
              <a:rPr lang="en-US" sz="2400" spc="-1200" baseline="-25000" dirty="0"/>
              <a:t>7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0362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A9526-5D0B-1A4D-095F-48BCC2067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20E1-9761-9DC1-F038-2C79CCCB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Amonquandoh’s</a:t>
            </a:r>
            <a:r>
              <a:rPr lang="en-US" dirty="0"/>
              <a:t> </a:t>
            </a:r>
            <a:r>
              <a:rPr lang="en-US" dirty="0" err="1"/>
              <a:t>Atumpan</a:t>
            </a:r>
            <a:r>
              <a:rPr lang="en-US" dirty="0"/>
              <a:t> in </a:t>
            </a:r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spc="-2400" dirty="0"/>
              <a:t>f</a:t>
            </a:r>
            <a:r>
              <a:rPr lang="en-US" sz="2400" i="1" spc="-1200" baseline="75000" dirty="0"/>
              <a:t>—</a:t>
            </a:r>
            <a:r>
              <a:rPr lang="en-US" sz="2400" spc="-1200" baseline="-25000" dirty="0"/>
              <a:t>4</a:t>
            </a:r>
            <a:r>
              <a:rPr lang="en-US" sz="2400" dirty="0"/>
              <a:t>   </a:t>
            </a:r>
            <a:r>
              <a:rPr lang="en-US" dirty="0"/>
              <a:t>space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3ABF0-B2C7-477D-7892-F2A7D87D9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8638"/>
            <a:ext cx="7886700" cy="87283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dirty="0"/>
              <a:t>Similarly while exploring different regions of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 spaces, </a:t>
            </a:r>
            <a:br>
              <a:rPr lang="en-US" dirty="0"/>
            </a:br>
            <a:r>
              <a:rPr lang="en-US" dirty="0" err="1"/>
              <a:t>Amonquandoh</a:t>
            </a:r>
            <a:r>
              <a:rPr lang="en-US" dirty="0"/>
              <a:t> maintains a consistent </a:t>
            </a:r>
            <a:r>
              <a:rPr lang="en-US" dirty="0">
                <a:latin typeface="Symbol" pitchFamily="2" charset="2"/>
              </a:rPr>
              <a:t>j</a:t>
            </a:r>
            <a:r>
              <a:rPr lang="en-US" baseline="-25000" dirty="0">
                <a:latin typeface="Cambria" panose="02040503050406030204" pitchFamily="18" charset="0"/>
              </a:rPr>
              <a:t>2</a:t>
            </a:r>
            <a:r>
              <a:rPr lang="en-US" baseline="-25000" dirty="0"/>
              <a:t>∙2/4</a:t>
            </a:r>
            <a:r>
              <a:rPr lang="en-US" dirty="0"/>
              <a:t> of about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/2.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FBAF3-79A6-0FDC-A0BB-A1212C39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2E639-1132-1C4C-750C-81154CCE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1AD92-3F94-9E0F-8D29-9C5C85EE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57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E3E09-F2EE-C956-2BE7-EEDE7AC8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7"/>
          <a:stretch/>
        </p:blipFill>
        <p:spPr>
          <a:xfrm>
            <a:off x="1528958" y="1305098"/>
            <a:ext cx="6086084" cy="3391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E828D7-C357-A509-CEAD-2D1355B56BCA}"/>
              </a:ext>
            </a:extLst>
          </p:cNvPr>
          <p:cNvSpPr txBox="1"/>
          <p:nvPr/>
        </p:nvSpPr>
        <p:spPr>
          <a:xfrm>
            <a:off x="5622216" y="1421474"/>
            <a:ext cx="1551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1600" dirty="0"/>
              <a:t>✕</a:t>
            </a:r>
            <a:r>
              <a:rPr lang="en-US" sz="2400" dirty="0"/>
              <a:t> </a:t>
            </a:r>
            <a:r>
              <a:rPr lang="en-US" sz="2400" i="1" spc="-2400" dirty="0"/>
              <a:t>f</a:t>
            </a:r>
            <a:r>
              <a:rPr lang="en-US" sz="2400" i="1" spc="-1200" baseline="75000" dirty="0"/>
              <a:t>—</a:t>
            </a:r>
            <a:r>
              <a:rPr lang="en-US" sz="2400" spc="-1200" baseline="-25000" dirty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4344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34D9C-B8EB-D3E9-7A50-B4ED9DF5E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D2B76-5E81-DDE9-0F29-773ED3DDE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Powerpoint</a:t>
            </a:r>
            <a:r>
              <a:rPr lang="en-US" dirty="0"/>
              <a:t> and more here:</a:t>
            </a:r>
          </a:p>
          <a:p>
            <a:r>
              <a:rPr lang="en-US" dirty="0" err="1"/>
              <a:t>sites.bu.edu</a:t>
            </a:r>
            <a:r>
              <a:rPr lang="en-US" dirty="0"/>
              <a:t>/</a:t>
            </a:r>
            <a:r>
              <a:rPr lang="en-US" dirty="0" err="1"/>
              <a:t>jyust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A7B6-0456-AD64-4F23-6C0F8076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C5273-2B5F-988D-4AF1-DCEE40610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9D3FC-9CC7-16A7-BDD5-64ABC5B4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58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323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C590C-9AAA-CA87-17AE-9D9505BDE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0F345-74DC-E70C-4D9D-08B7192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9"/>
            <a:ext cx="7886700" cy="600452"/>
          </a:xfrm>
        </p:spPr>
        <p:txBody>
          <a:bodyPr/>
          <a:lstStyle/>
          <a:p>
            <a:pPr algn="ctr"/>
            <a:r>
              <a:rPr lang="en-US" dirty="0"/>
              <a:t>Fourier Analysis and 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858AB-E8B1-6980-065A-8B9FDD50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338" y="574386"/>
            <a:ext cx="9144000" cy="771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Can we equate </a:t>
            </a:r>
            <a:r>
              <a:rPr lang="en-US" b="1" dirty="0"/>
              <a:t>metrical level </a:t>
            </a:r>
            <a:r>
              <a:rPr lang="en-US" dirty="0"/>
              <a:t>with </a:t>
            </a:r>
            <a:r>
              <a:rPr lang="en-US" b="1" dirty="0"/>
              <a:t>Fourier coefficient</a:t>
            </a:r>
            <a:r>
              <a:rPr lang="en-US" dirty="0"/>
              <a:t>?</a:t>
            </a:r>
          </a:p>
          <a:p>
            <a:pPr marL="0" indent="0" algn="ctr">
              <a:buNone/>
            </a:pPr>
            <a:r>
              <a:rPr lang="en-US" dirty="0"/>
              <a:t>Similarities: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EFEC6-FC6E-D7C4-C37E-5D9AAE5C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7974" y="4835311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9AA3-5874-7C40-C379-CD3F5DCE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9656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B951E-2F20-C06E-2DC2-6B782676C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8626" y="4869656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6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E0F4C5-4257-6DFB-E35F-331953B1C5D1}"/>
              </a:ext>
            </a:extLst>
          </p:cNvPr>
          <p:cNvSpPr txBox="1">
            <a:spLocks/>
          </p:cNvSpPr>
          <p:nvPr/>
        </p:nvSpPr>
        <p:spPr>
          <a:xfrm>
            <a:off x="-70338" y="1557507"/>
            <a:ext cx="9144000" cy="196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6170A0-F5A1-CAED-D7DF-0DBBFCD24588}"/>
              </a:ext>
            </a:extLst>
          </p:cNvPr>
          <p:cNvSpPr txBox="1"/>
          <p:nvPr/>
        </p:nvSpPr>
        <p:spPr>
          <a:xfrm>
            <a:off x="1516674" y="1266948"/>
            <a:ext cx="586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Phase of Fourier coefficient corresponds to syncopation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9B32C-FE96-8F4D-6255-464925DFCF05}"/>
              </a:ext>
            </a:extLst>
          </p:cNvPr>
          <p:cNvSpPr txBox="1"/>
          <p:nvPr/>
        </p:nvSpPr>
        <p:spPr>
          <a:xfrm>
            <a:off x="391973" y="2538338"/>
            <a:ext cx="19463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eq q q 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75FB4-0502-F496-170B-662404442F48}"/>
              </a:ext>
            </a:extLst>
          </p:cNvPr>
          <p:cNvSpPr txBox="1"/>
          <p:nvPr/>
        </p:nvSpPr>
        <p:spPr>
          <a:xfrm>
            <a:off x="3698966" y="16337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7EF15-31C0-436F-D579-78690378A34B}"/>
              </a:ext>
            </a:extLst>
          </p:cNvPr>
          <p:cNvSpPr txBox="1"/>
          <p:nvPr/>
        </p:nvSpPr>
        <p:spPr>
          <a:xfrm>
            <a:off x="6948399" y="163373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i="1" baseline="-25000" dirty="0"/>
              <a:t>4</a:t>
            </a:r>
            <a:r>
              <a:rPr lang="en-US" dirty="0"/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382FB3-1E22-0EC3-89E4-96ACEF56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19" y="2079298"/>
            <a:ext cx="2787608" cy="18300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8F6494-55FA-6EF4-8380-A7D9D504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455" y="2079297"/>
            <a:ext cx="3781746" cy="18316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7FB827-FEC1-7DCA-78C7-5089E4F2DAB9}"/>
              </a:ext>
            </a:extLst>
          </p:cNvPr>
          <p:cNvSpPr txBox="1"/>
          <p:nvPr/>
        </p:nvSpPr>
        <p:spPr>
          <a:xfrm>
            <a:off x="3902539" y="3096365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=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5E551-CF6C-8CB0-91CD-7025C055E49D}"/>
              </a:ext>
            </a:extLst>
          </p:cNvPr>
          <p:cNvSpPr txBox="1"/>
          <p:nvPr/>
        </p:nvSpPr>
        <p:spPr>
          <a:xfrm>
            <a:off x="6783131" y="3070980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= </a:t>
            </a:r>
            <a:r>
              <a:rPr lang="en-US" dirty="0">
                <a:latin typeface="Symbol" pitchFamily="2" charset="2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476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8B9E2-2FF9-1754-FC4C-16F963504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7F766-D8F3-8371-C359-F8AD25B8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9"/>
            <a:ext cx="7886700" cy="600452"/>
          </a:xfrm>
        </p:spPr>
        <p:txBody>
          <a:bodyPr/>
          <a:lstStyle/>
          <a:p>
            <a:pPr algn="ctr"/>
            <a:r>
              <a:rPr lang="en-US" dirty="0"/>
              <a:t>Fourier Analysis and 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A1D77-9FE5-F0B7-71AD-BB873BC9D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338" y="574386"/>
            <a:ext cx="9144000" cy="771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Can we equate </a:t>
            </a:r>
            <a:r>
              <a:rPr lang="en-US" b="1" dirty="0"/>
              <a:t>metrical level </a:t>
            </a:r>
            <a:r>
              <a:rPr lang="en-US" dirty="0"/>
              <a:t>with </a:t>
            </a:r>
            <a:r>
              <a:rPr lang="en-US" b="1" dirty="0"/>
              <a:t>Fourier coefficient</a:t>
            </a:r>
            <a:r>
              <a:rPr lang="en-US" dirty="0"/>
              <a:t>?</a:t>
            </a:r>
          </a:p>
          <a:p>
            <a:pPr marL="0" indent="0" algn="ctr">
              <a:buNone/>
            </a:pPr>
            <a:r>
              <a:rPr lang="en-US" dirty="0"/>
              <a:t>Differences: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3A8F4-47EE-C030-6803-8BFE6DFD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7974" y="4835311"/>
            <a:ext cx="2057400" cy="273844"/>
          </a:xfrm>
        </p:spPr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9345C-D763-C9A7-8989-9A7DEBC9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9656"/>
            <a:ext cx="3086100" cy="273844"/>
          </a:xfrm>
        </p:spPr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7DCD0-0DDC-2283-F42A-AC8105E3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8626" y="4869656"/>
            <a:ext cx="2057400" cy="273844"/>
          </a:xfrm>
        </p:spPr>
        <p:txBody>
          <a:bodyPr/>
          <a:lstStyle/>
          <a:p>
            <a:r>
              <a:rPr lang="en-US" dirty="0">
                <a:latin typeface="Calisto MT" panose="02040603050505030304" pitchFamily="18" charset="77"/>
              </a:rPr>
              <a:t>Jason </a:t>
            </a:r>
            <a:r>
              <a:rPr lang="en-US" dirty="0" err="1">
                <a:latin typeface="Calisto MT" panose="02040603050505030304" pitchFamily="18" charset="77"/>
              </a:rPr>
              <a:t>Yust</a:t>
            </a:r>
            <a:r>
              <a:rPr lang="en-US" dirty="0"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7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E68D3E-7203-CA41-1A08-9AB25006B497}"/>
              </a:ext>
            </a:extLst>
          </p:cNvPr>
          <p:cNvSpPr txBox="1">
            <a:spLocks/>
          </p:cNvSpPr>
          <p:nvPr/>
        </p:nvSpPr>
        <p:spPr>
          <a:xfrm>
            <a:off x="-70338" y="1557507"/>
            <a:ext cx="9144000" cy="196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859FC-7B9D-1CA0-D9F1-E78B5F4353FF}"/>
              </a:ext>
            </a:extLst>
          </p:cNvPr>
          <p:cNvSpPr txBox="1"/>
          <p:nvPr/>
        </p:nvSpPr>
        <p:spPr>
          <a:xfrm>
            <a:off x="1270008" y="1266948"/>
            <a:ext cx="635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Prototype of metrical level </a:t>
            </a:r>
            <a:r>
              <a:rPr lang="en-US" i="1" dirty="0"/>
              <a:t>also</a:t>
            </a:r>
            <a:r>
              <a:rPr lang="en-US" dirty="0"/>
              <a:t> weights possible subdivisions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F189C-57DA-8583-1AC2-696CFBE1EAF2}"/>
              </a:ext>
            </a:extLst>
          </p:cNvPr>
          <p:cNvSpPr txBox="1"/>
          <p:nvPr/>
        </p:nvSpPr>
        <p:spPr>
          <a:xfrm>
            <a:off x="861066" y="2538338"/>
            <a:ext cx="2068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h.   h. 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BA3FB-D1BD-8EBD-6280-AC48131CADF9}"/>
              </a:ext>
            </a:extLst>
          </p:cNvPr>
          <p:cNvSpPr txBox="1"/>
          <p:nvPr/>
        </p:nvSpPr>
        <p:spPr>
          <a:xfrm>
            <a:off x="4874679" y="165163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4A9485-2C13-AF2C-539C-A457A5C4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665" y="2074104"/>
            <a:ext cx="3248440" cy="19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9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ED708-A759-75CF-5186-9301E7CBF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9C0D-E063-B793-44F6-BB0BB00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 of Metrical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614AD-ED09-56A5-2E69-E67610FC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140" y="615142"/>
            <a:ext cx="7721720" cy="40572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Suppose you’re given the following spectrum (for a measure of 8</a:t>
            </a:r>
            <a:r>
              <a:rPr lang="en-US" dirty="0">
                <a:latin typeface="Helsinki Text Std" panose="02000400000000000000" pitchFamily="2" charset="77"/>
              </a:rPr>
              <a:t>e</a:t>
            </a:r>
            <a:r>
              <a:rPr lang="en-US" dirty="0"/>
              <a:t>s):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3E27D-C03F-1CC0-991E-A08A99ED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75B5C-3A03-542B-5F62-BB86E21F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219B4-5F00-0EAA-B71C-FD622034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8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188E11-4294-CEEB-CE8E-B0756BBBC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020865"/>
            <a:ext cx="3581400" cy="1447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702897-106B-67A3-6249-90C637544D07}"/>
              </a:ext>
            </a:extLst>
          </p:cNvPr>
          <p:cNvSpPr txBox="1"/>
          <p:nvPr/>
        </p:nvSpPr>
        <p:spPr>
          <a:xfrm>
            <a:off x="949743" y="2978917"/>
            <a:ext cx="274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You’d probably guess this: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BDAF8-26A3-F107-8490-12A48F570670}"/>
              </a:ext>
            </a:extLst>
          </p:cNvPr>
          <p:cNvSpPr txBox="1"/>
          <p:nvPr/>
        </p:nvSpPr>
        <p:spPr>
          <a:xfrm>
            <a:off x="3029911" y="2542272"/>
            <a:ext cx="32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 rhythm did it come from?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5E6A8-89B0-250B-1E43-0848FE2FF13D}"/>
              </a:ext>
            </a:extLst>
          </p:cNvPr>
          <p:cNvSpPr txBox="1"/>
          <p:nvPr/>
        </p:nvSpPr>
        <p:spPr>
          <a:xfrm>
            <a:off x="5342394" y="2978917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it could also be this: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D5E31-E018-7053-A3C3-F054FF15FD70}"/>
              </a:ext>
            </a:extLst>
          </p:cNvPr>
          <p:cNvSpPr txBox="1"/>
          <p:nvPr/>
        </p:nvSpPr>
        <p:spPr>
          <a:xfrm>
            <a:off x="1345975" y="3554954"/>
            <a:ext cx="19271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h   h 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DFBB2C-D125-FC31-B593-AD445DAE787B}"/>
              </a:ext>
            </a:extLst>
          </p:cNvPr>
          <p:cNvSpPr txBox="1"/>
          <p:nvPr/>
        </p:nvSpPr>
        <p:spPr>
          <a:xfrm>
            <a:off x="5656307" y="3554163"/>
            <a:ext cx="20617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eq </a:t>
            </a:r>
            <a:r>
              <a:rPr lang="en-US" sz="3000" dirty="0" err="1">
                <a:latin typeface="Helsinki Text Std" panose="02000400000000000000" pitchFamily="2" charset="77"/>
              </a:rPr>
              <a:t>eeq</a:t>
            </a:r>
            <a:r>
              <a:rPr lang="en-US" sz="3000" dirty="0">
                <a:latin typeface="Helsinki Text Std" panose="02000400000000000000" pitchFamily="2" charset="77"/>
              </a:rPr>
              <a:t> 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</p:spTree>
    <p:extLst>
      <p:ext uri="{BB962C8B-B14F-4D97-AF65-F5344CB8AC3E}">
        <p14:creationId xmlns:p14="http://schemas.microsoft.com/office/powerpoint/2010/main" val="369076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69BC1-2AF2-A57C-2AA7-BE7C13041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 of Metrical Levels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12E08-06E5-5EC0-FECA-4D24D8B0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Mathemusical Encounters in Singapore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4F994-41D0-53A7-722C-0DBD9120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Coherence of Harmonic and Rhythmic Qualities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4A7CA-1619-99B7-8A1E-EAFD5EBD1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9</a:t>
            </a:fld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E6D52-F7D5-B831-43D2-E4A7C8DE4D6B}"/>
              </a:ext>
            </a:extLst>
          </p:cNvPr>
          <p:cNvSpPr txBox="1"/>
          <p:nvPr/>
        </p:nvSpPr>
        <p:spPr>
          <a:xfrm>
            <a:off x="3525648" y="533433"/>
            <a:ext cx="237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What’s the difference?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27D3D-8FA3-8677-675A-7030D1A36E48}"/>
              </a:ext>
            </a:extLst>
          </p:cNvPr>
          <p:cNvSpPr txBox="1"/>
          <p:nvPr/>
        </p:nvSpPr>
        <p:spPr>
          <a:xfrm>
            <a:off x="493039" y="1340901"/>
            <a:ext cx="3850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h        h      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A4F41-1292-1A10-5525-A3CE5FBD7E89}"/>
              </a:ext>
            </a:extLst>
          </p:cNvPr>
          <p:cNvSpPr txBox="1"/>
          <p:nvPr/>
        </p:nvSpPr>
        <p:spPr>
          <a:xfrm>
            <a:off x="4996327" y="1376471"/>
            <a:ext cx="3985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sinki Text Std" panose="02000400000000000000" pitchFamily="2" charset="77"/>
              </a:rPr>
              <a:t>e q    e e q    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:||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56E9E4-6BDA-AA83-D2AE-E157D9E5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0" y="1596104"/>
            <a:ext cx="3860800" cy="1193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EDFFEF-6706-212E-9049-539A7EBDE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447" y="1596104"/>
            <a:ext cx="3860800" cy="1193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446B23-4CA1-CCCB-4286-0F4D58C1934A}"/>
              </a:ext>
            </a:extLst>
          </p:cNvPr>
          <p:cNvSpPr txBox="1"/>
          <p:nvPr/>
        </p:nvSpPr>
        <p:spPr>
          <a:xfrm>
            <a:off x="148932" y="191422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7CC5C5-6C73-4BBE-680F-32BB2721EFAB}"/>
              </a:ext>
            </a:extLst>
          </p:cNvPr>
          <p:cNvSpPr txBox="1"/>
          <p:nvPr/>
        </p:nvSpPr>
        <p:spPr>
          <a:xfrm>
            <a:off x="148932" y="282746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6DDFA4-2A2C-FDFF-2367-D224934CC660}"/>
              </a:ext>
            </a:extLst>
          </p:cNvPr>
          <p:cNvSpPr txBox="1"/>
          <p:nvPr/>
        </p:nvSpPr>
        <p:spPr>
          <a:xfrm>
            <a:off x="4572000" y="191422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CE2356-369C-38AA-D663-E4607FAFD2FD}"/>
              </a:ext>
            </a:extLst>
          </p:cNvPr>
          <p:cNvSpPr txBox="1"/>
          <p:nvPr/>
        </p:nvSpPr>
        <p:spPr>
          <a:xfrm>
            <a:off x="4572000" y="282746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6BC1FF-BD43-40CC-42D5-84054D7D4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2" y="2460325"/>
            <a:ext cx="3835400" cy="1295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691E96-EF24-D53E-FA02-CFE4A4A7F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27" y="2432962"/>
            <a:ext cx="3848100" cy="129540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1909182-CB0E-F19E-ABE8-AFDEDF723E79}"/>
              </a:ext>
            </a:extLst>
          </p:cNvPr>
          <p:cNvCxnSpPr/>
          <p:nvPr/>
        </p:nvCxnSpPr>
        <p:spPr>
          <a:xfrm flipV="1">
            <a:off x="628650" y="2069842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C0FC21C-37F3-76AF-0841-A9D440EDD31D}"/>
              </a:ext>
            </a:extLst>
          </p:cNvPr>
          <p:cNvCxnSpPr/>
          <p:nvPr/>
        </p:nvCxnSpPr>
        <p:spPr>
          <a:xfrm flipV="1">
            <a:off x="2390962" y="2047575"/>
            <a:ext cx="0" cy="62865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73FC24-6DCD-4587-A002-280BD85AAF23}"/>
              </a:ext>
            </a:extLst>
          </p:cNvPr>
          <p:cNvCxnSpPr>
            <a:cxnSpLocks/>
          </p:cNvCxnSpPr>
          <p:nvPr/>
        </p:nvCxnSpPr>
        <p:spPr>
          <a:xfrm flipV="1">
            <a:off x="5108762" y="2047575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FE4C724-D297-5320-95BA-85127F02F042}"/>
              </a:ext>
            </a:extLst>
          </p:cNvPr>
          <p:cNvCxnSpPr>
            <a:cxnSpLocks/>
          </p:cNvCxnSpPr>
          <p:nvPr/>
        </p:nvCxnSpPr>
        <p:spPr>
          <a:xfrm flipV="1">
            <a:off x="6905812" y="2069842"/>
            <a:ext cx="0" cy="114921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51DD7D8-34D3-46FA-52DC-F8C86E6A875E}"/>
              </a:ext>
            </a:extLst>
          </p:cNvPr>
          <p:cNvSpPr txBox="1"/>
          <p:nvPr/>
        </p:nvSpPr>
        <p:spPr>
          <a:xfrm>
            <a:off x="493039" y="3591740"/>
            <a:ext cx="362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Peaks of </a:t>
            </a:r>
            <a:r>
              <a:rPr lang="en-US" i="1" dirty="0">
                <a:solidFill>
                  <a:srgbClr val="C00000"/>
                </a:solidFill>
              </a:rPr>
              <a:t>f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lined up with peaks of </a:t>
            </a:r>
            <a:r>
              <a:rPr lang="en-US" i="1" dirty="0">
                <a:solidFill>
                  <a:srgbClr val="C00000"/>
                </a:solidFill>
              </a:rPr>
              <a:t>f</a:t>
            </a:r>
            <a:r>
              <a:rPr lang="en-US" i="1" baseline="-25000" dirty="0">
                <a:solidFill>
                  <a:srgbClr val="C00000"/>
                </a:solidFill>
              </a:rPr>
              <a:t>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1B9EEC-CBA7-ADA9-D836-D87291DC2DAE}"/>
              </a:ext>
            </a:extLst>
          </p:cNvPr>
          <p:cNvSpPr txBox="1"/>
          <p:nvPr/>
        </p:nvSpPr>
        <p:spPr>
          <a:xfrm>
            <a:off x="1510866" y="3948280"/>
            <a:ext cx="2014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en-US" sz="2400" b="1" dirty="0">
                <a:solidFill>
                  <a:srgbClr val="C00000"/>
                </a:solidFill>
              </a:rPr>
              <a:t> Coherence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A22522-AABE-657B-F221-4E928762EF80}"/>
              </a:ext>
            </a:extLst>
          </p:cNvPr>
          <p:cNvSpPr txBox="1"/>
          <p:nvPr/>
        </p:nvSpPr>
        <p:spPr>
          <a:xfrm>
            <a:off x="5016541" y="3591740"/>
            <a:ext cx="381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Peaks of </a:t>
            </a:r>
            <a:r>
              <a:rPr lang="en-US" i="1" dirty="0">
                <a:solidFill>
                  <a:srgbClr val="C00000"/>
                </a:solidFill>
              </a:rPr>
              <a:t>f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lined up with troughs of </a:t>
            </a:r>
            <a:r>
              <a:rPr lang="en-US" i="1" dirty="0">
                <a:solidFill>
                  <a:srgbClr val="C00000"/>
                </a:solidFill>
              </a:rPr>
              <a:t>f</a:t>
            </a:r>
            <a:r>
              <a:rPr lang="en-US" i="1" baseline="-25000" dirty="0">
                <a:solidFill>
                  <a:srgbClr val="C00000"/>
                </a:solidFill>
              </a:rPr>
              <a:t>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AF38B2-E97E-2473-BF80-C2F69410EFC8}"/>
              </a:ext>
            </a:extLst>
          </p:cNvPr>
          <p:cNvSpPr txBox="1"/>
          <p:nvPr/>
        </p:nvSpPr>
        <p:spPr>
          <a:xfrm>
            <a:off x="6034368" y="3948280"/>
            <a:ext cx="2577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en-US" sz="2400" b="1" dirty="0">
                <a:solidFill>
                  <a:srgbClr val="C00000"/>
                </a:solidFill>
              </a:rPr>
              <a:t> Anticoherence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F37664-0AD7-E4FA-81CF-4FC2C19E7456}"/>
              </a:ext>
            </a:extLst>
          </p:cNvPr>
          <p:cNvSpPr txBox="1"/>
          <p:nvPr/>
        </p:nvSpPr>
        <p:spPr>
          <a:xfrm>
            <a:off x="1287087" y="941893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Aligned coefficients: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C7EC87-348A-F5DC-318E-77E53CDE9E69}"/>
              </a:ext>
            </a:extLst>
          </p:cNvPr>
          <p:cNvSpPr txBox="1"/>
          <p:nvPr/>
        </p:nvSpPr>
        <p:spPr>
          <a:xfrm>
            <a:off x="5631626" y="927504"/>
            <a:ext cx="267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  <a:r>
              <a:rPr lang="en-US" baseline="-25000" dirty="0"/>
              <a:t>4</a:t>
            </a:r>
            <a:r>
              <a:rPr lang="en-US" dirty="0"/>
              <a:t> syncopated against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477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63460</TotalTime>
  <Words>4121</Words>
  <Application>Microsoft Macintosh PowerPoint</Application>
  <PresentationFormat>On-screen Show (16:9)</PresentationFormat>
  <Paragraphs>635</Paragraphs>
  <Slides>58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Calisto MT</vt:lpstr>
      <vt:lpstr>Cambria</vt:lpstr>
      <vt:lpstr>Century</vt:lpstr>
      <vt:lpstr>Helsinki Text Std</vt:lpstr>
      <vt:lpstr>Symbol</vt:lpstr>
      <vt:lpstr>Times New Roman</vt:lpstr>
      <vt:lpstr>Office Theme</vt:lpstr>
      <vt:lpstr>Coherence of Harmonic and Rhythmic Qualities</vt:lpstr>
      <vt:lpstr>Outline</vt:lpstr>
      <vt:lpstr>Fourier Analysis, Meter, and Coherence</vt:lpstr>
      <vt:lpstr>Fourier Analysis and Meter</vt:lpstr>
      <vt:lpstr>Fourier Analysis and Meter</vt:lpstr>
      <vt:lpstr>Fourier Analysis and Meter</vt:lpstr>
      <vt:lpstr>Fourier Analysis and Meter</vt:lpstr>
      <vt:lpstr>Coherence of Metrical Levels</vt:lpstr>
      <vt:lpstr>Coherence of Metrical Levels</vt:lpstr>
      <vt:lpstr>Coherence of Metrical Levels</vt:lpstr>
      <vt:lpstr>Coherence of Metrical Levels</vt:lpstr>
      <vt:lpstr>Coherence of Metrical Levels</vt:lpstr>
      <vt:lpstr>Coherence</vt:lpstr>
      <vt:lpstr>Homometry</vt:lpstr>
      <vt:lpstr>Homometry</vt:lpstr>
      <vt:lpstr>Products of three coefficients</vt:lpstr>
      <vt:lpstr>Products of three coefficients</vt:lpstr>
      <vt:lpstr>Ragtime Syncopation</vt:lpstr>
      <vt:lpstr>Ragtime Syncopation</vt:lpstr>
      <vt:lpstr>Ragtime Syncopation</vt:lpstr>
      <vt:lpstr>Ragtime Syncopation</vt:lpstr>
      <vt:lpstr>Ragtime Syncopation</vt:lpstr>
      <vt:lpstr>Ragtime Syncopation</vt:lpstr>
      <vt:lpstr>Maximal Evenness and Coherence</vt:lpstr>
      <vt:lpstr>Maximal Evenness and Coherence</vt:lpstr>
      <vt:lpstr>Maximal Evenness and Coherence</vt:lpstr>
      <vt:lpstr>Maximal Evenness and Coherence</vt:lpstr>
      <vt:lpstr>Maximal Evenness and Coherence</vt:lpstr>
      <vt:lpstr>Diatonic vs. Pentatonic</vt:lpstr>
      <vt:lpstr>Major vs. Minor</vt:lpstr>
      <vt:lpstr>Major vs. Minor</vt:lpstr>
      <vt:lpstr>Major vs. Minor</vt:lpstr>
      <vt:lpstr>Corpus data: Bach partitas</vt:lpstr>
      <vt:lpstr>Corpus data: Bach partitas</vt:lpstr>
      <vt:lpstr>Corpus data: Bach partitas</vt:lpstr>
      <vt:lpstr>Corpus data: Bach partitas</vt:lpstr>
      <vt:lpstr>Corpus data: Bach French Suites</vt:lpstr>
      <vt:lpstr>Corpus data: Scarlatti sonatas</vt:lpstr>
      <vt:lpstr>Corpus data: Debussy </vt:lpstr>
      <vt:lpstr>Balinese Pelog</vt:lpstr>
      <vt:lpstr>Andrew Toth’s Data</vt:lpstr>
      <vt:lpstr>Regions of Bali (Toth data)</vt:lpstr>
      <vt:lpstr>Pelog Spectra</vt:lpstr>
      <vt:lpstr>Generated Pentatonics</vt:lpstr>
      <vt:lpstr>Generated Pentatonics</vt:lpstr>
      <vt:lpstr>Pelogs in f2 ✕ f3 ✕ f—5   space</vt:lpstr>
      <vt:lpstr>Pelogs in f2 ✕ f5 ✕ f—7   space</vt:lpstr>
      <vt:lpstr>Imaginary part of f2∙3/5 and f2∙5/7 </vt:lpstr>
      <vt:lpstr>Rhythmic Qualities and Coherence in Adowa</vt:lpstr>
      <vt:lpstr>Adowa</vt:lpstr>
      <vt:lpstr>Adowa</vt:lpstr>
      <vt:lpstr>Adowa</vt:lpstr>
      <vt:lpstr>Adowa: Atumpan (lead drum)</vt:lpstr>
      <vt:lpstr>Adowa: Atumpan (lead drum)</vt:lpstr>
      <vt:lpstr>Adowa: Atumpan (lead drum)</vt:lpstr>
      <vt:lpstr>Amonquandoh’s Atumpan in f2 ✕ f5 ✕ f—7    space </vt:lpstr>
      <vt:lpstr>Amonquandoh’s Atumpan in f2 ✕ f2 ✕ f—4   space 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Yust, Jason</dc:creator>
  <cp:lastModifiedBy>Yust, Jason</cp:lastModifiedBy>
  <cp:revision>87</cp:revision>
  <dcterms:created xsi:type="dcterms:W3CDTF">2023-08-28T18:57:50Z</dcterms:created>
  <dcterms:modified xsi:type="dcterms:W3CDTF">2024-02-14T05:10:27Z</dcterms:modified>
</cp:coreProperties>
</file>