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00"/>
  </p:notesMasterIdLst>
  <p:sldIdLst>
    <p:sldId id="256" r:id="rId2"/>
    <p:sldId id="377" r:id="rId3"/>
    <p:sldId id="342" r:id="rId4"/>
    <p:sldId id="341" r:id="rId5"/>
    <p:sldId id="343" r:id="rId6"/>
    <p:sldId id="344" r:id="rId7"/>
    <p:sldId id="345" r:id="rId8"/>
    <p:sldId id="265" r:id="rId9"/>
    <p:sldId id="346" r:id="rId10"/>
    <p:sldId id="378" r:id="rId11"/>
    <p:sldId id="270" r:id="rId12"/>
    <p:sldId id="271" r:id="rId13"/>
    <p:sldId id="272" r:id="rId14"/>
    <p:sldId id="273" r:id="rId15"/>
    <p:sldId id="274" r:id="rId16"/>
    <p:sldId id="278" r:id="rId17"/>
    <p:sldId id="349" r:id="rId18"/>
    <p:sldId id="350" r:id="rId19"/>
    <p:sldId id="351" r:id="rId20"/>
    <p:sldId id="352" r:id="rId21"/>
    <p:sldId id="353" r:id="rId22"/>
    <p:sldId id="354" r:id="rId23"/>
    <p:sldId id="355" r:id="rId24"/>
    <p:sldId id="356" r:id="rId25"/>
    <p:sldId id="359" r:id="rId26"/>
    <p:sldId id="360" r:id="rId27"/>
    <p:sldId id="361" r:id="rId28"/>
    <p:sldId id="362" r:id="rId29"/>
    <p:sldId id="363" r:id="rId30"/>
    <p:sldId id="369" r:id="rId31"/>
    <p:sldId id="370" r:id="rId32"/>
    <p:sldId id="371" r:id="rId33"/>
    <p:sldId id="372" r:id="rId34"/>
    <p:sldId id="373" r:id="rId35"/>
    <p:sldId id="374" r:id="rId36"/>
    <p:sldId id="375" r:id="rId37"/>
    <p:sldId id="376" r:id="rId38"/>
    <p:sldId id="364" r:id="rId39"/>
    <p:sldId id="365" r:id="rId40"/>
    <p:sldId id="366" r:id="rId41"/>
    <p:sldId id="367" r:id="rId42"/>
    <p:sldId id="368" r:id="rId43"/>
    <p:sldId id="380" r:id="rId44"/>
    <p:sldId id="379" r:id="rId45"/>
    <p:sldId id="320" r:id="rId46"/>
    <p:sldId id="347" r:id="rId47"/>
    <p:sldId id="275" r:id="rId48"/>
    <p:sldId id="276" r:id="rId49"/>
    <p:sldId id="277" r:id="rId50"/>
    <p:sldId id="280" r:id="rId51"/>
    <p:sldId id="282" r:id="rId52"/>
    <p:sldId id="286" r:id="rId53"/>
    <p:sldId id="283" r:id="rId54"/>
    <p:sldId id="316" r:id="rId55"/>
    <p:sldId id="291" r:id="rId56"/>
    <p:sldId id="292" r:id="rId57"/>
    <p:sldId id="297" r:id="rId58"/>
    <p:sldId id="298" r:id="rId59"/>
    <p:sldId id="322" r:id="rId60"/>
    <p:sldId id="281" r:id="rId61"/>
    <p:sldId id="305" r:id="rId62"/>
    <p:sldId id="306" r:id="rId63"/>
    <p:sldId id="303" r:id="rId64"/>
    <p:sldId id="287" r:id="rId65"/>
    <p:sldId id="304" r:id="rId66"/>
    <p:sldId id="288" r:id="rId67"/>
    <p:sldId id="340" r:id="rId68"/>
    <p:sldId id="293" r:id="rId69"/>
    <p:sldId id="294" r:id="rId70"/>
    <p:sldId id="317" r:id="rId71"/>
    <p:sldId id="318" r:id="rId72"/>
    <p:sldId id="319" r:id="rId73"/>
    <p:sldId id="325" r:id="rId74"/>
    <p:sldId id="295" r:id="rId75"/>
    <p:sldId id="296" r:id="rId76"/>
    <p:sldId id="299" r:id="rId77"/>
    <p:sldId id="302" r:id="rId78"/>
    <p:sldId id="323" r:id="rId79"/>
    <p:sldId id="324" r:id="rId80"/>
    <p:sldId id="328" r:id="rId81"/>
    <p:sldId id="330" r:id="rId82"/>
    <p:sldId id="332" r:id="rId83"/>
    <p:sldId id="339" r:id="rId84"/>
    <p:sldId id="331" r:id="rId85"/>
    <p:sldId id="333" r:id="rId86"/>
    <p:sldId id="334" r:id="rId87"/>
    <p:sldId id="335" r:id="rId88"/>
    <p:sldId id="336" r:id="rId89"/>
    <p:sldId id="337" r:id="rId90"/>
    <p:sldId id="338" r:id="rId91"/>
    <p:sldId id="321" r:id="rId92"/>
    <p:sldId id="307" r:id="rId93"/>
    <p:sldId id="310" r:id="rId94"/>
    <p:sldId id="311" r:id="rId95"/>
    <p:sldId id="312" r:id="rId96"/>
    <p:sldId id="313" r:id="rId97"/>
    <p:sldId id="309" r:id="rId98"/>
    <p:sldId id="326" r:id="rId9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DC1"/>
    <a:srgbClr val="EE7D31"/>
    <a:srgbClr val="FFC000"/>
    <a:srgbClr val="70AD47"/>
    <a:srgbClr val="4372C4"/>
    <a:srgbClr val="A5A5A5"/>
    <a:srgbClr val="00B050"/>
    <a:srgbClr val="5B9BD5"/>
    <a:srgbClr val="2643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110"/>
    <p:restoredTop sz="87131"/>
  </p:normalViewPr>
  <p:slideViewPr>
    <p:cSldViewPr snapToGrid="0">
      <p:cViewPr>
        <p:scale>
          <a:sx n="157" d="100"/>
          <a:sy n="157" d="100"/>
        </p:scale>
        <p:origin x="104" y="4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sto MT" panose="02040603050505030304" pitchFamily="18" charset="77"/>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sto MT" panose="02040603050505030304" pitchFamily="18" charset="77"/>
              </a:defRPr>
            </a:lvl1pPr>
          </a:lstStyle>
          <a:p>
            <a:fld id="{AD61A671-48B1-9A4F-B27A-F30E42F29B39}" type="datetimeFigureOut">
              <a:rPr lang="en-US" smtClean="0"/>
              <a:pPr/>
              <a:t>12/6/23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sto MT" panose="02040603050505030304" pitchFamily="18" charset="77"/>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sto MT" panose="02040603050505030304" pitchFamily="18" charset="77"/>
              </a:defRPr>
            </a:lvl1pPr>
          </a:lstStyle>
          <a:p>
            <a:fld id="{897B8225-CF9B-394B-ABA5-9017372D6592}" type="slidenum">
              <a:rPr lang="en-US" smtClean="0"/>
              <a:pPr/>
              <a:t>‹#›</a:t>
            </a:fld>
            <a:endParaRPr lang="en-US" dirty="0"/>
          </a:p>
        </p:txBody>
      </p:sp>
    </p:spTree>
    <p:extLst>
      <p:ext uri="{BB962C8B-B14F-4D97-AF65-F5344CB8AC3E}">
        <p14:creationId xmlns:p14="http://schemas.microsoft.com/office/powerpoint/2010/main" val="107990041"/>
      </p:ext>
    </p:extLst>
  </p:cSld>
  <p:clrMap bg1="lt1" tx1="dk1" bg2="lt2" tx2="dk2" accent1="accent1" accent2="accent2" accent3="accent3" accent4="accent4" accent5="accent5" accent6="accent6" hlink="hlink" folHlink="folHlink"/>
  <p:notesStyle>
    <a:lvl1pPr marL="0" algn="l" defTabSz="685783" rtl="0" eaLnBrk="1" latinLnBrk="0" hangingPunct="1">
      <a:defRPr sz="900" b="0" i="0" kern="1200">
        <a:solidFill>
          <a:schemeClr val="tx1"/>
        </a:solidFill>
        <a:latin typeface="Calisto MT" panose="02040603050505030304" pitchFamily="18" charset="77"/>
        <a:ea typeface="+mn-ea"/>
        <a:cs typeface="+mn-cs"/>
      </a:defRPr>
    </a:lvl1pPr>
    <a:lvl2pPr marL="342892" algn="l" defTabSz="685783" rtl="0" eaLnBrk="1" latinLnBrk="0" hangingPunct="1">
      <a:defRPr sz="900" b="0" i="0" kern="1200">
        <a:solidFill>
          <a:schemeClr val="tx1"/>
        </a:solidFill>
        <a:latin typeface="Calisto MT" panose="02040603050505030304" pitchFamily="18" charset="77"/>
        <a:ea typeface="+mn-ea"/>
        <a:cs typeface="+mn-cs"/>
      </a:defRPr>
    </a:lvl2pPr>
    <a:lvl3pPr marL="685783" algn="l" defTabSz="685783" rtl="0" eaLnBrk="1" latinLnBrk="0" hangingPunct="1">
      <a:defRPr sz="900" b="0" i="0" kern="1200">
        <a:solidFill>
          <a:schemeClr val="tx1"/>
        </a:solidFill>
        <a:latin typeface="Calisto MT" panose="02040603050505030304" pitchFamily="18" charset="77"/>
        <a:ea typeface="+mn-ea"/>
        <a:cs typeface="+mn-cs"/>
      </a:defRPr>
    </a:lvl3pPr>
    <a:lvl4pPr marL="1028675" algn="l" defTabSz="685783" rtl="0" eaLnBrk="1" latinLnBrk="0" hangingPunct="1">
      <a:defRPr sz="900" b="0" i="0" kern="1200">
        <a:solidFill>
          <a:schemeClr val="tx1"/>
        </a:solidFill>
        <a:latin typeface="Calisto MT" panose="02040603050505030304" pitchFamily="18" charset="77"/>
        <a:ea typeface="+mn-ea"/>
        <a:cs typeface="+mn-cs"/>
      </a:defRPr>
    </a:lvl4pPr>
    <a:lvl5pPr marL="1371566" algn="l" defTabSz="685783" rtl="0" eaLnBrk="1" latinLnBrk="0" hangingPunct="1">
      <a:defRPr sz="900" b="0" i="0" kern="1200">
        <a:solidFill>
          <a:schemeClr val="tx1"/>
        </a:solidFill>
        <a:latin typeface="Calisto MT" panose="02040603050505030304" pitchFamily="18" charset="77"/>
        <a:ea typeface="+mn-ea"/>
        <a:cs typeface="+mn-cs"/>
      </a:defRPr>
    </a:lvl5pPr>
    <a:lvl6pPr marL="1714457" algn="l" defTabSz="685783" rtl="0" eaLnBrk="1" latinLnBrk="0" hangingPunct="1">
      <a:defRPr sz="900" kern="1200">
        <a:solidFill>
          <a:schemeClr val="tx1"/>
        </a:solidFill>
        <a:latin typeface="+mn-lt"/>
        <a:ea typeface="+mn-ea"/>
        <a:cs typeface="+mn-cs"/>
      </a:defRPr>
    </a:lvl6pPr>
    <a:lvl7pPr marL="2057348" algn="l" defTabSz="685783" rtl="0" eaLnBrk="1" latinLnBrk="0" hangingPunct="1">
      <a:defRPr sz="900" kern="1200">
        <a:solidFill>
          <a:schemeClr val="tx1"/>
        </a:solidFill>
        <a:latin typeface="+mn-lt"/>
        <a:ea typeface="+mn-ea"/>
        <a:cs typeface="+mn-cs"/>
      </a:defRPr>
    </a:lvl7pPr>
    <a:lvl8pPr marL="2400240" algn="l" defTabSz="685783" rtl="0" eaLnBrk="1" latinLnBrk="0" hangingPunct="1">
      <a:defRPr sz="900" kern="1200">
        <a:solidFill>
          <a:schemeClr val="tx1"/>
        </a:solidFill>
        <a:latin typeface="+mn-lt"/>
        <a:ea typeface="+mn-ea"/>
        <a:cs typeface="+mn-cs"/>
      </a:defRPr>
    </a:lvl8pPr>
    <a:lvl9pPr marL="2743132" algn="l" defTabSz="6857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Times New Roman" panose="02020603050405020304" pitchFamily="18" charset="0"/>
              </a:rPr>
              <a:t>When notation is used to </a:t>
            </a:r>
            <a:r>
              <a:rPr lang="en-US" sz="1800" i="1" dirty="0">
                <a:effectLst/>
                <a:ea typeface="Calibri" panose="020F0502020204030204" pitchFamily="34" charset="0"/>
                <a:cs typeface="Times New Roman" panose="02020603050405020304" pitchFamily="18" charset="0"/>
              </a:rPr>
              <a:t>produce</a:t>
            </a:r>
            <a:r>
              <a:rPr lang="en-US" sz="1800" i="0" dirty="0">
                <a:effectLst/>
                <a:ea typeface="Calibri" panose="020F0502020204030204" pitchFamily="34" charset="0"/>
                <a:cs typeface="Times New Roman" panose="02020603050405020304" pitchFamily="18" charset="0"/>
              </a:rPr>
              <a:t> music, the isochronous model is okay. When it is used to </a:t>
            </a:r>
            <a:r>
              <a:rPr lang="en-US" sz="1800" i="1" dirty="0">
                <a:effectLst/>
                <a:ea typeface="Calibri" panose="020F0502020204030204" pitchFamily="34" charset="0"/>
                <a:cs typeface="Times New Roman" panose="02020603050405020304" pitchFamily="18" charset="0"/>
              </a:rPr>
              <a:t>represent</a:t>
            </a:r>
            <a:r>
              <a:rPr lang="en-US" sz="1800" i="0" dirty="0">
                <a:effectLst/>
                <a:ea typeface="Calibri" panose="020F0502020204030204" pitchFamily="34" charset="0"/>
                <a:cs typeface="Times New Roman" panose="02020603050405020304" pitchFamily="18" charset="0"/>
              </a:rPr>
              <a:t> or </a:t>
            </a:r>
            <a:r>
              <a:rPr lang="en-US" sz="1800" i="1" dirty="0">
                <a:effectLst/>
                <a:ea typeface="Calibri" panose="020F0502020204030204" pitchFamily="34" charset="0"/>
                <a:cs typeface="Times New Roman" panose="02020603050405020304" pitchFamily="18" charset="0"/>
              </a:rPr>
              <a:t>interpret </a:t>
            </a:r>
            <a:r>
              <a:rPr lang="en-US" sz="1800" i="0" dirty="0">
                <a:effectLst/>
                <a:ea typeface="Calibri" panose="020F0502020204030204" pitchFamily="34" charset="0"/>
                <a:cs typeface="Times New Roman" panose="02020603050405020304" pitchFamily="18" charset="0"/>
              </a:rPr>
              <a:t>music, it becomes problematic .</a:t>
            </a:r>
            <a:endParaRPr lang="en-US" sz="1800" dirty="0">
              <a:effectLs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8</a:t>
            </a:fld>
            <a:endParaRPr lang="en-US"/>
          </a:p>
        </p:txBody>
      </p:sp>
    </p:spTree>
    <p:extLst>
      <p:ext uri="{BB962C8B-B14F-4D97-AF65-F5344CB8AC3E}">
        <p14:creationId xmlns:p14="http://schemas.microsoft.com/office/powerpoint/2010/main" val="210831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22</a:t>
            </a:fld>
            <a:endParaRPr lang="en-US" dirty="0"/>
          </a:p>
        </p:txBody>
      </p:sp>
    </p:spTree>
    <p:extLst>
      <p:ext uri="{BB962C8B-B14F-4D97-AF65-F5344CB8AC3E}">
        <p14:creationId xmlns:p14="http://schemas.microsoft.com/office/powerpoint/2010/main" val="2357375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23</a:t>
            </a:fld>
            <a:endParaRPr lang="en-US" dirty="0"/>
          </a:p>
        </p:txBody>
      </p:sp>
    </p:spTree>
    <p:extLst>
      <p:ext uri="{BB962C8B-B14F-4D97-AF65-F5344CB8AC3E}">
        <p14:creationId xmlns:p14="http://schemas.microsoft.com/office/powerpoint/2010/main" val="1673168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European tradition negatively frames intonational flexibility, as out-of-</a:t>
            </a:r>
            <a:r>
              <a:rPr lang="en-US" dirty="0" err="1"/>
              <a:t>tuneness</a:t>
            </a:r>
            <a:r>
              <a:rPr lang="en-US" dirty="0"/>
              <a:t>. But it is essential to performance techniques that make styles like the blues possible. </a:t>
            </a:r>
          </a:p>
        </p:txBody>
      </p:sp>
      <p:sp>
        <p:nvSpPr>
          <p:cNvPr id="4" name="Slide Number Placeholder 3"/>
          <p:cNvSpPr>
            <a:spLocks noGrp="1"/>
          </p:cNvSpPr>
          <p:nvPr>
            <p:ph type="sldNum" sz="quarter" idx="5"/>
          </p:nvPr>
        </p:nvSpPr>
        <p:spPr/>
        <p:txBody>
          <a:bodyPr/>
          <a:lstStyle/>
          <a:p>
            <a:fld id="{897B8225-CF9B-394B-ABA5-9017372D6592}" type="slidenum">
              <a:rPr lang="en-US" smtClean="0"/>
              <a:pPr/>
              <a:t>24</a:t>
            </a:fld>
            <a:endParaRPr lang="en-US" dirty="0"/>
          </a:p>
        </p:txBody>
      </p:sp>
    </p:spTree>
    <p:extLst>
      <p:ext uri="{BB962C8B-B14F-4D97-AF65-F5344CB8AC3E}">
        <p14:creationId xmlns:p14="http://schemas.microsoft.com/office/powerpoint/2010/main" val="3657973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Times New Roman" panose="02020603050405020304" pitchFamily="18" charset="0"/>
              </a:rPr>
              <a:t>In the next part of the talk I would like to explore the phenomenon of rhythmic maximal evenness and use the tools I've just described to explain why it is an important and common musical feature.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45</a:t>
            </a:fld>
            <a:endParaRPr lang="en-US"/>
          </a:p>
        </p:txBody>
      </p:sp>
    </p:spTree>
    <p:extLst>
      <p:ext uri="{BB962C8B-B14F-4D97-AF65-F5344CB8AC3E}">
        <p14:creationId xmlns:p14="http://schemas.microsoft.com/office/powerpoint/2010/main" val="3564209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Times New Roman" panose="02020603050405020304" pitchFamily="18" charset="0"/>
              </a:rPr>
              <a:t>Suppose we are interested in rhythms that express a certain frequency as strongly as possible, but we are also limited to some isochronous grid. If the size of the rhythm does not evenly divide the frequency, then it is not possible to align the onsets precisely at the peaks of the curve. For instance here we have a sixteen unit grid and a frequency of 5. </a:t>
            </a:r>
          </a:p>
          <a:p>
            <a:pPr marL="0" marR="0">
              <a:spcBef>
                <a:spcPts val="0"/>
              </a:spcBef>
              <a:spcAft>
                <a:spcPts val="0"/>
              </a:spcAft>
            </a:pPr>
            <a:r>
              <a:rPr lang="en-US" sz="1800" dirty="0">
                <a:effectLst/>
                <a:ea typeface="Calibri" panose="020F0502020204030204" pitchFamily="34" charset="0"/>
                <a:cs typeface="Times New Roman" panose="02020603050405020304" pitchFamily="18" charset="0"/>
              </a:rPr>
              <a:t>[Animation 1] The best we can do is find the multiple of a sixteenth note that gives the best approximation to some multiple of the periodicity. Here, 3 sixteenth notes is close to a fifth of the measure. </a:t>
            </a:r>
          </a:p>
          <a:p>
            <a:pPr marL="0" marR="0">
              <a:spcBef>
                <a:spcPts val="0"/>
              </a:spcBef>
              <a:spcAft>
                <a:spcPts val="0"/>
              </a:spcAft>
            </a:pPr>
            <a:r>
              <a:rPr lang="en-US" sz="1800" dirty="0">
                <a:effectLst/>
                <a:ea typeface="Calibri" panose="020F0502020204030204" pitchFamily="34" charset="0"/>
                <a:cs typeface="Times New Roman" panose="02020603050405020304" pitchFamily="18" charset="0"/>
              </a:rPr>
              <a:t>[Animation 2] As we add more notes the onsets get further away from peaks of the function. </a:t>
            </a:r>
          </a:p>
          <a:p>
            <a:pPr marL="0" marR="0">
              <a:spcBef>
                <a:spcPts val="0"/>
              </a:spcBef>
              <a:spcAft>
                <a:spcPts val="0"/>
              </a:spcAft>
            </a:pPr>
            <a:r>
              <a:rPr lang="en-US" sz="1800" dirty="0">
                <a:effectLst/>
                <a:ea typeface="Calibri" panose="020F0502020204030204" pitchFamily="34" charset="0"/>
                <a:cs typeface="Times New Roman" panose="02020603050405020304" pitchFamily="18" charset="0"/>
              </a:rPr>
              <a:t>[Animation 3] And the same thing happens in the opposite direction.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47</a:t>
            </a:fld>
            <a:endParaRPr lang="en-US"/>
          </a:p>
        </p:txBody>
      </p:sp>
    </p:spTree>
    <p:extLst>
      <p:ext uri="{BB962C8B-B14F-4D97-AF65-F5344CB8AC3E}">
        <p14:creationId xmlns:p14="http://schemas.microsoft.com/office/powerpoint/2010/main" val="3838756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Times New Roman" panose="02020603050405020304" pitchFamily="18" charset="0"/>
              </a:rPr>
              <a:t>This means that generated rhythms, ones that are made by repeating a single durational interval, give the largest possible values for that frequency. Maximally even rhythms are a type of generated rhythm, specifically one that has exactly one onset for each peak of the function.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48</a:t>
            </a:fld>
            <a:endParaRPr lang="en-US"/>
          </a:p>
        </p:txBody>
      </p:sp>
    </p:spTree>
    <p:extLst>
      <p:ext uri="{BB962C8B-B14F-4D97-AF65-F5344CB8AC3E}">
        <p14:creationId xmlns:p14="http://schemas.microsoft.com/office/powerpoint/2010/main" val="2371497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Times New Roman" panose="02020603050405020304" pitchFamily="18" charset="0"/>
              </a:rPr>
              <a:t>A lot of very common and very important rhythms are maximally even. The 3-in-8 maximally even rhythm, commonly known as the tresillo, is ubiquitous in Latin music, American popular music, and elsewhere. The complement of a maximally rhythm is also maximally even, and the larger maximally even rhythm always contains the smaller one, so we can think of it as an extension. The complement of the tresillo is known as the cinquillo and is also a common rhythm in many types of music.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49</a:t>
            </a:fld>
            <a:endParaRPr lang="en-US"/>
          </a:p>
        </p:txBody>
      </p:sp>
    </p:spTree>
    <p:extLst>
      <p:ext uri="{BB962C8B-B14F-4D97-AF65-F5344CB8AC3E}">
        <p14:creationId xmlns:p14="http://schemas.microsoft.com/office/powerpoint/2010/main" val="32080582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Times New Roman" panose="02020603050405020304" pitchFamily="18" charset="0"/>
              </a:rPr>
              <a:t>Another important maximally even rhythm is the standard pattern, which occurs as a timeline in many African and African-diasporic </a:t>
            </a:r>
            <a:r>
              <a:rPr lang="en-US" sz="1800" dirty="0" err="1">
                <a:effectLst/>
                <a:ea typeface="Calibri" panose="020F0502020204030204" pitchFamily="34" charset="0"/>
                <a:cs typeface="Times New Roman" panose="02020603050405020304" pitchFamily="18" charset="0"/>
              </a:rPr>
              <a:t>musics</a:t>
            </a:r>
            <a:r>
              <a:rPr lang="en-US" sz="1800" dirty="0">
                <a:effectLst/>
                <a:ea typeface="Calibri" panose="020F0502020204030204" pitchFamily="34" charset="0"/>
                <a:cs typeface="Times New Roman" panose="02020603050405020304" pitchFamily="18" charset="0"/>
              </a:rPr>
              <a:t>. The standard pattern is 7-in-12 maximally even and is often referred to as the diatonic rhythm, because it's the rhythmic analogue of a diatonic scale. The 5-in-12 complement substitutes for it in many contexts.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50</a:t>
            </a:fld>
            <a:endParaRPr lang="en-US"/>
          </a:p>
        </p:txBody>
      </p:sp>
    </p:spTree>
    <p:extLst>
      <p:ext uri="{BB962C8B-B14F-4D97-AF65-F5344CB8AC3E}">
        <p14:creationId xmlns:p14="http://schemas.microsoft.com/office/powerpoint/2010/main" val="3861991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ea typeface="Calibri" panose="020F0502020204030204" pitchFamily="34" charset="0"/>
                <a:cs typeface="Times New Roman" panose="02020603050405020304" pitchFamily="18" charset="0"/>
              </a:rPr>
              <a:t>The two examples we've just considered are maximally even with one more or one fewer onset in the rhythm than half the size of the metric grid. The three onsets of the tresillo is one less than 4, which is half of 8, and the 7 onsets of the standard pattern is one more than 6, which is half of 12. In this example from the Samba repertoire, which I'm borrowing from Chris Stover's forthcoming book on timeline music, the timeline is maximally even with 9 out of 16 onsets, also one more or less than half the total. The song is </a:t>
            </a:r>
            <a:r>
              <a:rPr lang="en-US" sz="1800" dirty="0" err="1">
                <a:effectLst/>
                <a:ea typeface="Calibri" panose="020F0502020204030204" pitchFamily="34" charset="0"/>
                <a:cs typeface="Times New Roman" panose="02020603050405020304" pitchFamily="18" charset="0"/>
              </a:rPr>
              <a:t>Alvorada</a:t>
            </a:r>
            <a:r>
              <a:rPr lang="en-US" sz="1800" dirty="0">
                <a:effectLst/>
                <a:ea typeface="Calibri" panose="020F0502020204030204" pitchFamily="34" charset="0"/>
                <a:cs typeface="Times New Roman" panose="02020603050405020304" pitchFamily="18" charset="0"/>
              </a:rPr>
              <a:t> by the important Samba composer and singer </a:t>
            </a:r>
            <a:r>
              <a:rPr lang="en-US" sz="1800" dirty="0" err="1">
                <a:effectLst/>
                <a:ea typeface="Calibri" panose="020F0502020204030204" pitchFamily="34" charset="0"/>
                <a:cs typeface="Times New Roman" panose="02020603050405020304" pitchFamily="18" charset="0"/>
              </a:rPr>
              <a:t>Cartola</a:t>
            </a:r>
            <a:r>
              <a:rPr lang="en-US" sz="1800" dirty="0">
                <a:effectLst/>
                <a:ea typeface="Calibri" panose="020F0502020204030204" pitchFamily="34" charset="0"/>
                <a:cs typeface="Times New Roman" panose="02020603050405020304" pitchFamily="18" charset="0"/>
              </a:rPr>
              <a:t>. The </a:t>
            </a:r>
            <a:r>
              <a:rPr lang="en-US" sz="1800" dirty="0" err="1">
                <a:effectLst/>
                <a:ea typeface="Calibri" panose="020F0502020204030204" pitchFamily="34" charset="0"/>
                <a:cs typeface="Times New Roman" panose="02020603050405020304" pitchFamily="18" charset="0"/>
              </a:rPr>
              <a:t>tamborim</a:t>
            </a:r>
            <a:r>
              <a:rPr lang="en-US" sz="1800" dirty="0">
                <a:effectLst/>
                <a:ea typeface="Calibri" panose="020F0502020204030204" pitchFamily="34" charset="0"/>
                <a:cs typeface="Times New Roman" panose="02020603050405020304" pitchFamily="18" charset="0"/>
              </a:rPr>
              <a:t>, on the second line, plays the timeline. </a:t>
            </a:r>
          </a:p>
          <a:p>
            <a:pPr marL="0" marR="0">
              <a:spcBef>
                <a:spcPts val="0"/>
              </a:spcBef>
              <a:spcAft>
                <a:spcPts val="0"/>
              </a:spcAft>
            </a:pPr>
            <a:r>
              <a:rPr lang="en-US" sz="1800" dirty="0">
                <a:effectLst/>
                <a:ea typeface="Calibri" panose="020F0502020204030204" pitchFamily="34" charset="0"/>
                <a:cs typeface="Times New Roman" panose="02020603050405020304" pitchFamily="18" charset="0"/>
              </a:rPr>
              <a:t>[Play example]</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51</a:t>
            </a:fld>
            <a:endParaRPr lang="en-US"/>
          </a:p>
        </p:txBody>
      </p:sp>
    </p:spTree>
    <p:extLst>
      <p:ext uri="{BB962C8B-B14F-4D97-AF65-F5344CB8AC3E}">
        <p14:creationId xmlns:p14="http://schemas.microsoft.com/office/powerpoint/2010/main" val="929508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Times New Roman" panose="02020603050405020304" pitchFamily="18" charset="0"/>
              </a:rPr>
              <a:t>Stover gives an idealized prototype rhythm in addition to transcribing the player's variations in the recording. The prototype is 9-in-16 maximally even, while the performed rhythm in the initial bars is a 7-in-16 maximally even subset.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52</a:t>
            </a:fld>
            <a:endParaRPr lang="en-US"/>
          </a:p>
        </p:txBody>
      </p:sp>
    </p:spTree>
    <p:extLst>
      <p:ext uri="{BB962C8B-B14F-4D97-AF65-F5344CB8AC3E}">
        <p14:creationId xmlns:p14="http://schemas.microsoft.com/office/powerpoint/2010/main" val="694383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9</a:t>
            </a:fld>
            <a:endParaRPr lang="en-US"/>
          </a:p>
        </p:txBody>
      </p:sp>
    </p:spTree>
    <p:extLst>
      <p:ext uri="{BB962C8B-B14F-4D97-AF65-F5344CB8AC3E}">
        <p14:creationId xmlns:p14="http://schemas.microsoft.com/office/powerpoint/2010/main" val="1860092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ea typeface="Calibri" panose="020F0502020204030204" pitchFamily="34" charset="0"/>
                <a:cs typeface="Times New Roman" panose="02020603050405020304" pitchFamily="18" charset="0"/>
              </a:rPr>
              <a:t>Here's a more complex example from contemporary jazz composer and saxophonist </a:t>
            </a:r>
            <a:r>
              <a:rPr lang="en-US" sz="1800" dirty="0" err="1">
                <a:effectLst/>
                <a:ea typeface="Calibri" panose="020F0502020204030204" pitchFamily="34" charset="0"/>
                <a:cs typeface="Times New Roman" panose="02020603050405020304" pitchFamily="18" charset="0"/>
              </a:rPr>
              <a:t>Rudresh</a:t>
            </a:r>
            <a:r>
              <a:rPr lang="en-US" sz="1800" dirty="0">
                <a:effectLst/>
                <a:ea typeface="Calibri" panose="020F0502020204030204" pitchFamily="34" charset="0"/>
                <a:cs typeface="Times New Roman" panose="02020603050405020304" pitchFamily="18" charset="0"/>
              </a:rPr>
              <a:t> Mahanthappa, in an unusual 13-beat meter. The rhythm of the bass fills all the off-beat eighth-notes, but omits one or two on-beat onsets per chord. The omitted onsets constitute a 8-in-13 ME pattern, where we embed the rhythm in the quarter-note grid instead of the eighth-note grid. The 5-in-13 ME rhythm is the complement of this, and that's the harmonic rhythm of this section of the tune. </a:t>
            </a:r>
          </a:p>
          <a:p>
            <a:pPr marL="0" marR="0">
              <a:spcBef>
                <a:spcPts val="0"/>
              </a:spcBef>
              <a:spcAft>
                <a:spcPts val="0"/>
              </a:spcAft>
            </a:pPr>
            <a:r>
              <a:rPr lang="en-US" sz="1800" dirty="0">
                <a:effectLst/>
                <a:ea typeface="Calibri" panose="020F0502020204030204" pitchFamily="34" charset="0"/>
                <a:cs typeface="Times New Roman" panose="02020603050405020304" pitchFamily="18" charset="0"/>
              </a:rPr>
              <a:t>[Play example]</a:t>
            </a:r>
          </a:p>
          <a:p>
            <a:pPr marL="0" marR="0">
              <a:spcBef>
                <a:spcPts val="0"/>
              </a:spcBef>
              <a:spcAft>
                <a:spcPts val="0"/>
              </a:spcAft>
            </a:pPr>
            <a:r>
              <a:rPr lang="en-US" sz="1800" dirty="0">
                <a:effectLst/>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53</a:t>
            </a:fld>
            <a:endParaRPr lang="en-US"/>
          </a:p>
        </p:txBody>
      </p:sp>
    </p:spTree>
    <p:extLst>
      <p:ext uri="{BB962C8B-B14F-4D97-AF65-F5344CB8AC3E}">
        <p14:creationId xmlns:p14="http://schemas.microsoft.com/office/powerpoint/2010/main" val="3453189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ea typeface="Calibri" panose="020F0502020204030204" pitchFamily="34" charset="0"/>
                <a:cs typeface="Times New Roman" panose="02020603050405020304" pitchFamily="18" charset="0"/>
              </a:rPr>
              <a:t>Maximally even rhythms all have similar spectra, with one prominent spike at the frequency corresponding to the number of onsets. All of the other values are low, especially coefficient 1. </a:t>
            </a:r>
          </a:p>
          <a:p>
            <a:pPr marL="0" marR="0">
              <a:spcBef>
                <a:spcPts val="0"/>
              </a:spcBef>
              <a:spcAft>
                <a:spcPts val="0"/>
              </a:spcAft>
            </a:pPr>
            <a:r>
              <a:rPr lang="en-US" sz="1800" dirty="0">
                <a:effectLst/>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54</a:t>
            </a:fld>
            <a:endParaRPr lang="en-US"/>
          </a:p>
        </p:txBody>
      </p:sp>
    </p:spTree>
    <p:extLst>
      <p:ext uri="{BB962C8B-B14F-4D97-AF65-F5344CB8AC3E}">
        <p14:creationId xmlns:p14="http://schemas.microsoft.com/office/powerpoint/2010/main" val="2470967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ea typeface="Calibri" panose="020F0502020204030204" pitchFamily="34" charset="0"/>
                <a:cs typeface="Times New Roman" panose="02020603050405020304" pitchFamily="18" charset="0"/>
              </a:rPr>
              <a:t>The maximally even rhythms are a small and special group, so of course many rhythms we encounter are not maximally even. Because they act as prototypes of a particular rhythmic quality, however, they act as important reference points. Other rhythms that are similar to maximally even ones will also express that quality. For instance, on the left here is a 5-in-12 maximally even rhythm. I've extended the spectrum to show the mirror symmetry of the spectrum up to 12. Normally I will cut this off halfway to avoid the redundancy, as I have with the other spectra on this slide. </a:t>
            </a:r>
          </a:p>
          <a:p>
            <a:pPr marL="0" marR="0">
              <a:spcBef>
                <a:spcPts val="0"/>
              </a:spcBef>
              <a:spcAft>
                <a:spcPts val="0"/>
              </a:spcAft>
            </a:pPr>
            <a:r>
              <a:rPr lang="en-US" sz="1800" dirty="0">
                <a:effectLst/>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ea typeface="Calibri" panose="020F0502020204030204" pitchFamily="34" charset="0"/>
                <a:cs typeface="Times New Roman" panose="02020603050405020304" pitchFamily="18" charset="0"/>
              </a:rPr>
              <a:t>The 5-in-12 rhythm is common in different </a:t>
            </a:r>
            <a:r>
              <a:rPr lang="en-US" sz="1800" dirty="0" err="1">
                <a:effectLst/>
                <a:ea typeface="Calibri" panose="020F0502020204030204" pitchFamily="34" charset="0"/>
                <a:cs typeface="Times New Roman" panose="02020603050405020304" pitchFamily="18" charset="0"/>
              </a:rPr>
              <a:t>musics</a:t>
            </a:r>
            <a:r>
              <a:rPr lang="en-US" sz="1800" dirty="0">
                <a:effectLst/>
                <a:ea typeface="Calibri" panose="020F0502020204030204" pitchFamily="34" charset="0"/>
                <a:cs typeface="Times New Roman" panose="02020603050405020304" pitchFamily="18" charset="0"/>
              </a:rPr>
              <a:t> in Africa and also acts as a clave timeline in some folkloric Cuban styles. When the governing meter changes so that we have a 16-element grid instead of 12, the usual way to adjust the clave is the familiar Son clave on the bottom right. This is not maximally even, but because it is similar to maximally even rhythms, it also has a prominent peak in its spectrum at 5. The actual 5-in-16 maximally even rhythm is one that acts as a timeline in Bossa Nova music, shown here on the upper right. The bossa nova rhythm has a larger spectral peak at 5 than the standard clave, and lacks the subsidiary peaks that we find in the clave spectrum.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55</a:t>
            </a:fld>
            <a:endParaRPr lang="en-US"/>
          </a:p>
        </p:txBody>
      </p:sp>
    </p:spTree>
    <p:extLst>
      <p:ext uri="{BB962C8B-B14F-4D97-AF65-F5344CB8AC3E}">
        <p14:creationId xmlns:p14="http://schemas.microsoft.com/office/powerpoint/2010/main" val="18492212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Times New Roman" panose="02020603050405020304" pitchFamily="18" charset="0"/>
              </a:rPr>
              <a:t>The reason I'm showing the full 2-sided spectrum for the 12-cycle clave is to draw our attention to the fact that the peak at 5 is also mirrored by a peak at 7. This is a given when we're restricted to a 12-place grid, but versions of the clave rhythm also exist in a 16-place grid. In that context frequencies 5 and 7 are decoupled, and it is not obvious whether we want to preserve the peak at 5 or 7. Whether we are treating the rhythm as an approximation of 5 equally spaced onsets, or as a subset of 7 approximately equally spaced onsets. Son clave keep the peak at 5 and flattens out the peak at 7 so that it becomes more of a peak at 8, a weighting of the eighth-note grid. There is another type of 4/4 clave in Cuban music called the rumba clave. This one is a subset of a 7-in-16 ME rhythm. The ME rhythm itself has only the one peak at 7, but rumba clave adds a peak at 5, so that it preserves both of the peaks that occur in the 12-cycle clave.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56</a:t>
            </a:fld>
            <a:endParaRPr lang="en-US"/>
          </a:p>
        </p:txBody>
      </p:sp>
    </p:spTree>
    <p:extLst>
      <p:ext uri="{BB962C8B-B14F-4D97-AF65-F5344CB8AC3E}">
        <p14:creationId xmlns:p14="http://schemas.microsoft.com/office/powerpoint/2010/main" val="42493762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Times New Roman" panose="02020603050405020304" pitchFamily="18" charset="0"/>
              </a:rPr>
              <a:t>Comparing all of these in the 2-dimensional spaces for frequencies 5 and 7, we see how the maximally even rhythms favor one frequency over the other. Remember that the distance from the origin is the magnitude at that frequency.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57</a:t>
            </a:fld>
            <a:endParaRPr lang="en-US"/>
          </a:p>
        </p:txBody>
      </p:sp>
    </p:spTree>
    <p:extLst>
      <p:ext uri="{BB962C8B-B14F-4D97-AF65-F5344CB8AC3E}">
        <p14:creationId xmlns:p14="http://schemas.microsoft.com/office/powerpoint/2010/main" val="13287294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Times New Roman" panose="02020603050405020304" pitchFamily="18" charset="0"/>
              </a:rPr>
              <a:t>The two 12-cycle rhythms are related by rotation, so they differ only in phase. In the frequency-5 space, the shift from 12 to 16 also acts like a phase shift. It's a clockwise phase shift because it involves moving onsets back in time. In the frequency-7 space, the shift is angled more towards the origin for son clave, which means it loses magnitude in addition to the phase shift.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58</a:t>
            </a:fld>
            <a:endParaRPr lang="en-US"/>
          </a:p>
        </p:txBody>
      </p:sp>
    </p:spTree>
    <p:extLst>
      <p:ext uri="{BB962C8B-B14F-4D97-AF65-F5344CB8AC3E}">
        <p14:creationId xmlns:p14="http://schemas.microsoft.com/office/powerpoint/2010/main" val="3509940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Times New Roman" panose="02020603050405020304" pitchFamily="18" charset="0"/>
              </a:rPr>
              <a:t>Now I'm going to focus on a particular aspect of simple periodicity that turns out to be of significant musical interest, the interaction of frequencies.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59</a:t>
            </a:fld>
            <a:endParaRPr lang="en-US"/>
          </a:p>
        </p:txBody>
      </p:sp>
    </p:spTree>
    <p:extLst>
      <p:ext uri="{BB962C8B-B14F-4D97-AF65-F5344CB8AC3E}">
        <p14:creationId xmlns:p14="http://schemas.microsoft.com/office/powerpoint/2010/main" val="12518991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ea typeface="Calibri" panose="020F0502020204030204" pitchFamily="34" charset="0"/>
                <a:cs typeface="Times New Roman" panose="02020603050405020304" pitchFamily="18" charset="0"/>
              </a:rPr>
              <a:t>This might be a familiar phenomenon to some of you: it's the same phenomenon as acoustical beats. If you heard Miles tuning his guitar yesterday you heard acoustical beats. I'm going to talk about the same thing at the timescale of rhythm. When two frequencies are close together, they gradually go in and out of phase. That phase shift occurs at a frequency corresponding to the difference between the two frequencies, so the closer together they are, the slower the phase shift. </a:t>
            </a:r>
          </a:p>
          <a:p>
            <a:pPr marL="0" marR="0">
              <a:spcBef>
                <a:spcPts val="0"/>
              </a:spcBef>
              <a:spcAft>
                <a:spcPts val="0"/>
              </a:spcAft>
            </a:pPr>
            <a:r>
              <a:rPr lang="en-US" sz="1800" dirty="0">
                <a:effectLst/>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ea typeface="Calibri" panose="020F0502020204030204" pitchFamily="34" charset="0"/>
                <a:cs typeface="Times New Roman" panose="02020603050405020304" pitchFamily="18" charset="0"/>
              </a:rPr>
              <a:t>This is an important feature of timeline music, such as African dance drumming. Many authors describe how the standard pattern gradually goes off the beat and back on to the beat. This is true whether we consider the actual beats, four per measure, or the six-beat cross rhythm. We already saw how the standard pattern maximizes frequency 5. This is one more than four, and one less than six. So in both cases, the frequency of the phase shift is one, meaning over a period of one measure.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60</a:t>
            </a:fld>
            <a:endParaRPr lang="en-US"/>
          </a:p>
        </p:txBody>
      </p:sp>
    </p:spTree>
    <p:extLst>
      <p:ext uri="{BB962C8B-B14F-4D97-AF65-F5344CB8AC3E}">
        <p14:creationId xmlns:p14="http://schemas.microsoft.com/office/powerpoint/2010/main" val="25566500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Times New Roman" panose="02020603050405020304" pitchFamily="18" charset="0"/>
              </a:rPr>
              <a:t>C.K. </a:t>
            </a:r>
            <a:r>
              <a:rPr lang="en-US" sz="1800" dirty="0" err="1">
                <a:effectLst/>
                <a:ea typeface="Calibri" panose="020F0502020204030204" pitchFamily="34" charset="0"/>
                <a:cs typeface="Times New Roman" panose="02020603050405020304" pitchFamily="18" charset="0"/>
              </a:rPr>
              <a:t>Ladzekpo's</a:t>
            </a:r>
            <a:r>
              <a:rPr lang="en-US" sz="1800" dirty="0">
                <a:effectLst/>
                <a:ea typeface="Calibri" panose="020F0502020204030204" pitchFamily="34" charset="0"/>
                <a:cs typeface="Times New Roman" panose="02020603050405020304" pitchFamily="18" charset="0"/>
              </a:rPr>
              <a:t> </a:t>
            </a:r>
            <a:r>
              <a:rPr lang="en-US" sz="1800" dirty="0" err="1">
                <a:effectLst/>
                <a:ea typeface="Calibri" panose="020F0502020204030204" pitchFamily="34" charset="0"/>
                <a:cs typeface="Times New Roman" panose="02020603050405020304" pitchFamily="18" charset="0"/>
              </a:rPr>
              <a:t>aethetic</a:t>
            </a:r>
            <a:r>
              <a:rPr lang="en-US" sz="1800" dirty="0">
                <a:effectLst/>
                <a:ea typeface="Calibri" panose="020F0502020204030204" pitchFamily="34" charset="0"/>
                <a:cs typeface="Times New Roman" panose="02020603050405020304" pitchFamily="18" charset="0"/>
              </a:rPr>
              <a:t> interpretation of this phenomenon I find especially revealing. </a:t>
            </a:r>
            <a:r>
              <a:rPr lang="en-US" sz="1800" dirty="0" err="1">
                <a:effectLst/>
                <a:ea typeface="Calibri" panose="020F0502020204030204" pitchFamily="34" charset="0"/>
                <a:cs typeface="Times New Roman" panose="02020603050405020304" pitchFamily="18" charset="0"/>
              </a:rPr>
              <a:t>Ladzekpo</a:t>
            </a:r>
            <a:r>
              <a:rPr lang="en-US" sz="1800" dirty="0">
                <a:effectLst/>
                <a:ea typeface="Calibri" panose="020F0502020204030204" pitchFamily="34" charset="0"/>
                <a:cs typeface="Times New Roman" panose="02020603050405020304" pitchFamily="18" charset="0"/>
              </a:rPr>
              <a:t> is a Ghanaian master drummer and pedagogue from the Anlo-Ewe tradition. He pursues an elaborate metaphor comparing the evolution of a cross rhythm over the measure to human life. The rhythms being out of phase is like human suffering or despair. Without suffering, there is no pleasure in the parts coming together.</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61</a:t>
            </a:fld>
            <a:endParaRPr lang="en-US"/>
          </a:p>
        </p:txBody>
      </p:sp>
    </p:spTree>
    <p:extLst>
      <p:ext uri="{BB962C8B-B14F-4D97-AF65-F5344CB8AC3E}">
        <p14:creationId xmlns:p14="http://schemas.microsoft.com/office/powerpoint/2010/main" val="6714028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Times New Roman" panose="02020603050405020304" pitchFamily="18" charset="0"/>
              </a:rPr>
              <a:t>Other timelines have a similar way of interacting with the beat. I showed you this example from Chris Stover's forthcoming book earlier. The main frequency of these maximally even rhythms is 7 (or 9). That's one more or less than 8, the eighth-note periodicity. This is then similar to the standard pattern in how it goes in and out of phase with the eighth notes once per cycle.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62</a:t>
            </a:fld>
            <a:endParaRPr lang="en-US"/>
          </a:p>
        </p:txBody>
      </p:sp>
    </p:spTree>
    <p:extLst>
      <p:ext uri="{BB962C8B-B14F-4D97-AF65-F5344CB8AC3E}">
        <p14:creationId xmlns:p14="http://schemas.microsoft.com/office/powerpoint/2010/main" val="2538182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ea typeface="Calibri" panose="020F0502020204030204" pitchFamily="34" charset="0"/>
                <a:cs typeface="Times New Roman" panose="02020603050405020304" pitchFamily="18" charset="0"/>
              </a:rPr>
              <a:t>Let's have a look at how simple periodic functions act as interpretive filters. These two functions both have a wavelength that corresponds to the quarter note beat. I'll refer to that as the periodicity of the functions. I will also sometimes refer to the frequency of the function, which here is 4, meaning that it divides the full cycle by 4. The first function, the cosine has its peaks lined up with the beats, and valleys at the midway point of the beats. This rhythm has more onsets in the valleys, so when we multiply the rhythm by the cosine function, it sums to a negative value. The minus-sine function below is the same as the cosine shifted back by a quarter cycle. The peaks and valleys of this function line up with the zeros of the cosine function. They show if onsets happen more often before or after the beats. </a:t>
            </a:r>
          </a:p>
          <a:p>
            <a:pPr marL="0" marR="0">
              <a:spcBef>
                <a:spcPts val="0"/>
              </a:spcBef>
              <a:spcAft>
                <a:spcPts val="0"/>
              </a:spcAft>
            </a:pPr>
            <a:r>
              <a:rPr lang="en-US" sz="1800" dirty="0">
                <a:effectLst/>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ea typeface="Calibri" panose="020F0502020204030204" pitchFamily="34" charset="0"/>
                <a:cs typeface="Times New Roman" panose="02020603050405020304" pitchFamily="18" charset="0"/>
              </a:rPr>
              <a:t>The two resulting sums give a point in a two-dimensional space which tells us how the rhythm expresses this frequency. [Animation 1] Moving to the left in the space corresponds to more on-beat onsets, to the right more off-beat onsets. [Animation 2] Upward indicates more onsets ahead of beats, downward more onsets after the beats. [Animation 3] This version of the Bo Diddley rhythm is a little more off-beat, and is balanced between the two sides of the beat. The point in the 2-dimensional space shows this.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11</a:t>
            </a:fld>
            <a:endParaRPr lang="en-US"/>
          </a:p>
        </p:txBody>
      </p:sp>
    </p:spTree>
    <p:extLst>
      <p:ext uri="{BB962C8B-B14F-4D97-AF65-F5344CB8AC3E}">
        <p14:creationId xmlns:p14="http://schemas.microsoft.com/office/powerpoint/2010/main" val="38452865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ea typeface="Calibri" panose="020F0502020204030204" pitchFamily="34" charset="0"/>
                <a:cs typeface="Times New Roman" panose="02020603050405020304" pitchFamily="18" charset="0"/>
              </a:rPr>
              <a:t>Here's an example from one of Dave King's recent projects, Dave King Trucking Company. The tune has three parts and the second part has this guitar ostinato which is not maximally even, but is close to maximally even, so it has a strong spectral peak at frequency 14. [Sound] The next part has a repeated melody in 13/8 which is close to a generated rhythm, giving it a prominent peak at frequency 5. [Sound]</a:t>
            </a:r>
          </a:p>
          <a:p>
            <a:pPr marL="0" marR="0">
              <a:spcBef>
                <a:spcPts val="0"/>
              </a:spcBef>
              <a:spcAft>
                <a:spcPts val="0"/>
              </a:spcAft>
            </a:pPr>
            <a:r>
              <a:rPr lang="en-US" sz="1800" dirty="0">
                <a:effectLst/>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63</a:t>
            </a:fld>
            <a:endParaRPr lang="en-US"/>
          </a:p>
        </p:txBody>
      </p:sp>
    </p:spTree>
    <p:extLst>
      <p:ext uri="{BB962C8B-B14F-4D97-AF65-F5344CB8AC3E}">
        <p14:creationId xmlns:p14="http://schemas.microsoft.com/office/powerpoint/2010/main" val="3732505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ea typeface="Calibri" panose="020F0502020204030204" pitchFamily="34" charset="0"/>
                <a:cs typeface="Times New Roman" panose="02020603050405020304" pitchFamily="18" charset="0"/>
              </a:rPr>
              <a:t>The bass drum in this passage plays a simple rock pattern that expresses quarter-note and half-note periodicities. The quarter-note periodicity is close to the main peak of the ostinato, at a frequency distance of 2. This leads to a pattern in which the ostinato shifts from the bass drum to the backbeat snare and back twice per repetition. </a:t>
            </a:r>
          </a:p>
          <a:p>
            <a:pPr marL="0" marR="0">
              <a:spcBef>
                <a:spcPts val="0"/>
              </a:spcBef>
              <a:spcAft>
                <a:spcPts val="0"/>
              </a:spcAft>
            </a:pPr>
            <a:r>
              <a:rPr lang="en-US" sz="1800" dirty="0">
                <a:effectLst/>
                <a:ea typeface="Calibri" panose="020F0502020204030204" pitchFamily="34" charset="0"/>
                <a:cs typeface="Times New Roman" panose="02020603050405020304" pitchFamily="18" charset="0"/>
              </a:rPr>
              <a:t>[Animation] There is also a smaller peak in the spectrum at 7. This periodicity becomes much clearer if we reduce the rhythm to its harmonic rhythm. The frequency of 7 is at a frequency difference of 1 from the half note. This pattern therefore shift from bass to snare once over the whole cycle.</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64</a:t>
            </a:fld>
            <a:endParaRPr lang="en-US"/>
          </a:p>
        </p:txBody>
      </p:sp>
    </p:spTree>
    <p:extLst>
      <p:ext uri="{BB962C8B-B14F-4D97-AF65-F5344CB8AC3E}">
        <p14:creationId xmlns:p14="http://schemas.microsoft.com/office/powerpoint/2010/main" val="2420075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Times New Roman" panose="02020603050405020304" pitchFamily="18" charset="0"/>
              </a:rPr>
              <a:t>Here's an interesting feature of how this ostinato relates to the melody in the third part. Notice the periodicities associated with the spectral peak of each. They are very similar, a little more than a quarter note. In fact the tempo speeds up a little bit in the third part, bring the two periodicities even closer together. This periodicity therefore acts as a thread between the parts that otherwise contrast in many ways: a long cycle to a short cycle, a strong quarter-note beat to an odd meter, and different tempos.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65</a:t>
            </a:fld>
            <a:endParaRPr lang="en-US"/>
          </a:p>
        </p:txBody>
      </p:sp>
    </p:spTree>
    <p:extLst>
      <p:ext uri="{BB962C8B-B14F-4D97-AF65-F5344CB8AC3E}">
        <p14:creationId xmlns:p14="http://schemas.microsoft.com/office/powerpoint/2010/main" val="34565037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Times New Roman" panose="02020603050405020304" pitchFamily="18" charset="0"/>
              </a:rPr>
              <a:t>If you know Ligeti's music you know that he did a lot with polyrhythm in his later music. Polyrhythm can involve strictly isochronous layers, but in pieces like this there is a more varied, timeline-like rhythm in the two parts. In this Etude, the two parts each repeat their own rhythm, one cycle repeats after 18 eighth-notes and the other after 16. To compare spectra for rhythms like this that share a common smallest unit rather than sharing a cycle, we have to adjust the spectra proportionally so that they're aligned by periodicity. When we do that we see a couple juxtapositions of nearby periodicities. One creates an interaction over a long 12-measure cycle, and the other a shorter 3-measure cycle.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66</a:t>
            </a:fld>
            <a:endParaRPr lang="en-US"/>
          </a:p>
        </p:txBody>
      </p:sp>
    </p:spTree>
    <p:extLst>
      <p:ext uri="{BB962C8B-B14F-4D97-AF65-F5344CB8AC3E}">
        <p14:creationId xmlns:p14="http://schemas.microsoft.com/office/powerpoint/2010/main" val="35609718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Animation</a:t>
            </a:r>
          </a:p>
        </p:txBody>
      </p:sp>
      <p:sp>
        <p:nvSpPr>
          <p:cNvPr id="4" name="Slide Number Placeholder 3"/>
          <p:cNvSpPr>
            <a:spLocks noGrp="1"/>
          </p:cNvSpPr>
          <p:nvPr>
            <p:ph type="sldNum" sz="quarter" idx="5"/>
          </p:nvPr>
        </p:nvSpPr>
        <p:spPr/>
        <p:txBody>
          <a:bodyPr/>
          <a:lstStyle/>
          <a:p>
            <a:fld id="{897B8225-CF9B-394B-ABA5-9017372D6592}" type="slidenum">
              <a:rPr lang="en-US" smtClean="0"/>
              <a:t>68</a:t>
            </a:fld>
            <a:endParaRPr lang="en-US"/>
          </a:p>
        </p:txBody>
      </p:sp>
    </p:spTree>
    <p:extLst>
      <p:ext uri="{BB962C8B-B14F-4D97-AF65-F5344CB8AC3E}">
        <p14:creationId xmlns:p14="http://schemas.microsoft.com/office/powerpoint/2010/main" val="37225724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Animations!</a:t>
            </a:r>
          </a:p>
        </p:txBody>
      </p:sp>
      <p:sp>
        <p:nvSpPr>
          <p:cNvPr id="4" name="Slide Number Placeholder 3"/>
          <p:cNvSpPr>
            <a:spLocks noGrp="1"/>
          </p:cNvSpPr>
          <p:nvPr>
            <p:ph type="sldNum" sz="quarter" idx="5"/>
          </p:nvPr>
        </p:nvSpPr>
        <p:spPr/>
        <p:txBody>
          <a:bodyPr/>
          <a:lstStyle/>
          <a:p>
            <a:fld id="{897B8225-CF9B-394B-ABA5-9017372D6592}" type="slidenum">
              <a:rPr lang="en-US" smtClean="0"/>
              <a:t>70</a:t>
            </a:fld>
            <a:endParaRPr lang="en-US"/>
          </a:p>
        </p:txBody>
      </p:sp>
    </p:spTree>
    <p:extLst>
      <p:ext uri="{BB962C8B-B14F-4D97-AF65-F5344CB8AC3E}">
        <p14:creationId xmlns:p14="http://schemas.microsoft.com/office/powerpoint/2010/main" val="5387582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Akan traditional dance</a:t>
            </a:r>
          </a:p>
        </p:txBody>
      </p:sp>
      <p:sp>
        <p:nvSpPr>
          <p:cNvPr id="4" name="Slide Number Placeholder 3"/>
          <p:cNvSpPr>
            <a:spLocks noGrp="1"/>
          </p:cNvSpPr>
          <p:nvPr>
            <p:ph type="sldNum" sz="quarter" idx="5"/>
          </p:nvPr>
        </p:nvSpPr>
        <p:spPr/>
        <p:txBody>
          <a:bodyPr/>
          <a:lstStyle/>
          <a:p>
            <a:fld id="{897B8225-CF9B-394B-ABA5-9017372D6592}" type="slidenum">
              <a:rPr lang="en-US" smtClean="0"/>
              <a:t>73</a:t>
            </a:fld>
            <a:endParaRPr lang="en-US"/>
          </a:p>
        </p:txBody>
      </p:sp>
    </p:spTree>
    <p:extLst>
      <p:ext uri="{BB962C8B-B14F-4D97-AF65-F5344CB8AC3E}">
        <p14:creationId xmlns:p14="http://schemas.microsoft.com/office/powerpoint/2010/main" val="32889566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 Animations and sound</a:t>
            </a:r>
          </a:p>
        </p:txBody>
      </p:sp>
      <p:sp>
        <p:nvSpPr>
          <p:cNvPr id="4" name="Slide Number Placeholder 3"/>
          <p:cNvSpPr>
            <a:spLocks noGrp="1"/>
          </p:cNvSpPr>
          <p:nvPr>
            <p:ph type="sldNum" sz="quarter" idx="5"/>
          </p:nvPr>
        </p:nvSpPr>
        <p:spPr/>
        <p:txBody>
          <a:bodyPr/>
          <a:lstStyle/>
          <a:p>
            <a:fld id="{897B8225-CF9B-394B-ABA5-9017372D6592}" type="slidenum">
              <a:rPr lang="en-US" smtClean="0"/>
              <a:t>74</a:t>
            </a:fld>
            <a:endParaRPr lang="en-US"/>
          </a:p>
        </p:txBody>
      </p:sp>
    </p:spTree>
    <p:extLst>
      <p:ext uri="{BB962C8B-B14F-4D97-AF65-F5344CB8AC3E}">
        <p14:creationId xmlns:p14="http://schemas.microsoft.com/office/powerpoint/2010/main" val="24855999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Now I would like to apply this to an interesting example of rhythmic transformation from the young jazz trumpeter Marquis Hill.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91</a:t>
            </a:fld>
            <a:endParaRPr lang="en-US"/>
          </a:p>
        </p:txBody>
      </p:sp>
    </p:spTree>
    <p:extLst>
      <p:ext uri="{BB962C8B-B14F-4D97-AF65-F5344CB8AC3E}">
        <p14:creationId xmlns:p14="http://schemas.microsoft.com/office/powerpoint/2010/main" val="7604118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On his 2017 album he covers a tune from one of his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heros</a:t>
            </a:r>
            <a:r>
              <a:rPr lang="en-US" sz="1800" dirty="0">
                <a:effectLst/>
                <a:latin typeface="Calibri" panose="020F0502020204030204" pitchFamily="34" charset="0"/>
                <a:ea typeface="Calibri" panose="020F0502020204030204" pitchFamily="34" charset="0"/>
                <a:cs typeface="Times New Roman" panose="02020603050405020304" pitchFamily="18" charset="0"/>
              </a:rPr>
              <a:t>, Donald Byrd, called “Fly Little Bird Fly.” Here's the way that Byrd played the head of the tune. At the top is how it would conventionally be notated, but it's supposed to be played with a swing feel which we could model with triplet, as in the second example. In that context, though, you could also play the end the first measure as a triplet division of the half-note, and that approximately what Byrd does. However, when I measure the onsets from the studio recording, I find that he plays the second measure closer to straight eighths. Here's the studio recording. [Sound]</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92</a:t>
            </a:fld>
            <a:endParaRPr lang="en-US"/>
          </a:p>
        </p:txBody>
      </p:sp>
    </p:spTree>
    <p:extLst>
      <p:ext uri="{BB962C8B-B14F-4D97-AF65-F5344CB8AC3E}">
        <p14:creationId xmlns:p14="http://schemas.microsoft.com/office/powerpoint/2010/main" val="1152709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Times New Roman" panose="02020603050405020304" pitchFamily="18" charset="0"/>
              </a:rPr>
              <a:t>We can do the same thing for other periodicities. Here we consider frequency 2, or a half-note periodicity. The position of a rhythm in the space is totally independent of where it falls in the space for the quarter-note periodicity. A rhythm could be off-beat at one level and on-beat at the other. This rhythm gives zero on the cosine function, meaning it is balanced between strong and weak beats. But it strongly favors the zone after the strong beat to the zone before it, because the two double-strums, the sixteenth notes, both fall ahead of strong beats.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12</a:t>
            </a:fld>
            <a:endParaRPr lang="en-US"/>
          </a:p>
        </p:txBody>
      </p:sp>
    </p:spTree>
    <p:extLst>
      <p:ext uri="{BB962C8B-B14F-4D97-AF65-F5344CB8AC3E}">
        <p14:creationId xmlns:p14="http://schemas.microsoft.com/office/powerpoint/2010/main" val="41388512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Hill changes the metrical context of the tune entirely, establishing a 7-4 grove, and playing it with a notably smaller set of basic onset-to-onset durations. [Sound] It's interesting to consider what Hill says about Byrd's music and how it influenced him. He focuses on the uniqueness of Byrd's rhythmic feeling, his groove.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93</a:t>
            </a:fld>
            <a:endParaRPr lang="en-US"/>
          </a:p>
        </p:txBody>
      </p:sp>
    </p:spTree>
    <p:extLst>
      <p:ext uri="{BB962C8B-B14F-4D97-AF65-F5344CB8AC3E}">
        <p14:creationId xmlns:p14="http://schemas.microsoft.com/office/powerpoint/2010/main" val="35415658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Without swing Byrd's rhythm is on a 16-place grid. Peaks at 7 and 9 are the main feature of this rhythm's spectrum.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[Animation 1] When we add the conventional swing, however those peaks become more of a single flattened peak around 8.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[Animation 2] The alternate way of playing the rhythm in a swing context favors frequency 7. [Animation 3] But the rhythm I measured from Byrd's playing actually favors 9, and very strongly so.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[Animation 4]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[Slide 39]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94</a:t>
            </a:fld>
            <a:endParaRPr lang="en-US"/>
          </a:p>
        </p:txBody>
      </p:sp>
    </p:spTree>
    <p:extLst>
      <p:ext uri="{BB962C8B-B14F-4D97-AF65-F5344CB8AC3E}">
        <p14:creationId xmlns:p14="http://schemas.microsoft.com/office/powerpoint/2010/main" val="5082707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Hill's recomposed version has a much smoother spectrum with a single broad bump in the middle, and it also favors frequency 9 over 7. The lower-numbered frequencies are all reduced, meaning his rhythm is more even overall.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95</a:t>
            </a:fld>
            <a:endParaRPr lang="en-US"/>
          </a:p>
        </p:txBody>
      </p:sp>
    </p:spTree>
    <p:extLst>
      <p:ext uri="{BB962C8B-B14F-4D97-AF65-F5344CB8AC3E}">
        <p14:creationId xmlns:p14="http://schemas.microsoft.com/office/powerpoint/2010/main" val="12211024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Here's how we can think about frequencies 7 and 9. [Animation] Both are centered on these three notes. The other notes are grouped in pairs in a single peak of the frequency-7 wave. The frequency-9 wave divides them up between adjacent peaks in the wave.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96</a:t>
            </a:fld>
            <a:endParaRPr lang="en-US"/>
          </a:p>
        </p:txBody>
      </p:sp>
    </p:spTree>
    <p:extLst>
      <p:ext uri="{BB962C8B-B14F-4D97-AF65-F5344CB8AC3E}">
        <p14:creationId xmlns:p14="http://schemas.microsoft.com/office/powerpoint/2010/main" val="38222651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the 2-dimensional space for each of these frequencies, Hill's rhythm is closer in phase to Byrd's performed rhythm than any of the notated models of Byrd's rhythm that I considered.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97</a:t>
            </a:fld>
            <a:endParaRPr lang="en-US"/>
          </a:p>
        </p:txBody>
      </p:sp>
    </p:spTree>
    <p:extLst>
      <p:ext uri="{BB962C8B-B14F-4D97-AF65-F5344CB8AC3E}">
        <p14:creationId xmlns:p14="http://schemas.microsoft.com/office/powerpoint/2010/main" val="4139745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Times New Roman" panose="02020603050405020304" pitchFamily="18" charset="0"/>
              </a:rPr>
              <a:t>The two periodicities we just considered correspond to traditional metrical levels. There are periodicities for any possible division of the cycle, however. For example, we can divide the measure by three. The resulting periodicity is not an integer multiple of sixteenth notes. If a rhythm is limited to a sixteenth-note grid, it can get close to the peaks of this function, but not exactly coincide with them except at the downbeat. This rhythm is relatively balanced at this frequency. The closest approximation to the wavelength using sixteenth notes is an interval of 5 sixteenth notes, and that interval does not occur anywhere in the rhythm.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13</a:t>
            </a:fld>
            <a:endParaRPr lang="en-US"/>
          </a:p>
        </p:txBody>
      </p:sp>
    </p:spTree>
    <p:extLst>
      <p:ext uri="{BB962C8B-B14F-4D97-AF65-F5344CB8AC3E}">
        <p14:creationId xmlns:p14="http://schemas.microsoft.com/office/powerpoint/2010/main" val="3015919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Times New Roman" panose="02020603050405020304" pitchFamily="18" charset="0"/>
              </a:rPr>
              <a:t>Here's another periodicity that doesn't line up with the sixteenth-note grid, a division of the measure by 5. The rhythm has a very strong profile on this periodicity. A lot of notes line up with the peaks of both the cosine and sine functions. These are at distances of 3 sixteenth notes from one another, or multiples of that. Three sixteenth notes is a best approximation to the wavelength of 4/5 quarter note. The corresponding point on the </a:t>
            </a:r>
            <a:r>
              <a:rPr lang="en-US" sz="1800" dirty="0" err="1">
                <a:effectLst/>
                <a:ea typeface="Calibri" panose="020F0502020204030204" pitchFamily="34" charset="0"/>
                <a:cs typeface="Times New Roman" panose="02020603050405020304" pitchFamily="18" charset="0"/>
              </a:rPr>
              <a:t>xy</a:t>
            </a:r>
            <a:r>
              <a:rPr lang="en-US" sz="1800" dirty="0">
                <a:effectLst/>
                <a:ea typeface="Calibri" panose="020F0502020204030204" pitchFamily="34" charset="0"/>
                <a:cs typeface="Times New Roman" panose="02020603050405020304" pitchFamily="18" charset="0"/>
              </a:rPr>
              <a:t> plane is far away from the origin and in the upper left quadrant.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14</a:t>
            </a:fld>
            <a:endParaRPr lang="en-US"/>
          </a:p>
        </p:txBody>
      </p:sp>
    </p:spTree>
    <p:extLst>
      <p:ext uri="{BB962C8B-B14F-4D97-AF65-F5344CB8AC3E}">
        <p14:creationId xmlns:p14="http://schemas.microsoft.com/office/powerpoint/2010/main" val="1651155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ea typeface="Calibri" panose="020F0502020204030204" pitchFamily="34" charset="0"/>
                <a:cs typeface="Times New Roman" panose="02020603050405020304" pitchFamily="18" charset="0"/>
              </a:rPr>
              <a:t>I located all of these rhythms on the </a:t>
            </a:r>
            <a:r>
              <a:rPr lang="en-US" sz="1800" dirty="0" err="1">
                <a:effectLst/>
                <a:ea typeface="Calibri" panose="020F0502020204030204" pitchFamily="34" charset="0"/>
                <a:cs typeface="Times New Roman" panose="02020603050405020304" pitchFamily="18" charset="0"/>
              </a:rPr>
              <a:t>xy</a:t>
            </a:r>
            <a:r>
              <a:rPr lang="en-US" sz="1800" dirty="0">
                <a:effectLst/>
                <a:ea typeface="Calibri" panose="020F0502020204030204" pitchFamily="34" charset="0"/>
                <a:cs typeface="Times New Roman" panose="02020603050405020304" pitchFamily="18" charset="0"/>
              </a:rPr>
              <a:t> plane using two simple periodic functions, but once we know where a point is in the space, we can express it with just a single simple periodic function, because a rotation in the </a:t>
            </a:r>
            <a:r>
              <a:rPr lang="en-US" sz="1800" dirty="0" err="1">
                <a:effectLst/>
                <a:ea typeface="Calibri" panose="020F0502020204030204" pitchFamily="34" charset="0"/>
                <a:cs typeface="Times New Roman" panose="02020603050405020304" pitchFamily="18" charset="0"/>
              </a:rPr>
              <a:t>xy</a:t>
            </a:r>
            <a:r>
              <a:rPr lang="en-US" sz="1800" dirty="0">
                <a:effectLst/>
                <a:ea typeface="Calibri" panose="020F0502020204030204" pitchFamily="34" charset="0"/>
                <a:cs typeface="Times New Roman" panose="02020603050405020304" pitchFamily="18" charset="0"/>
              </a:rPr>
              <a:t>-plane corresponds to a phase shift in the sine curve. Here, because the point is at a 45 degree angle from the positive x axis, shifting the sine curve back by one-eighth of a cycle gives a curve that aligns as well as possible with all of the onsets of the rhythm. [Animation 1] This is what we call the phase of the rhythm at that frequency. The way that a rhythm expresses each possible periodicity can thus be expressed using two numbers, a magnitude, giving the total weight of the rhythm at that periodicity [Animation 2], and a phase showing where it is oriented within the cycle. </a:t>
            </a:r>
          </a:p>
          <a:p>
            <a:pPr marL="0" marR="0">
              <a:spcBef>
                <a:spcPts val="0"/>
              </a:spcBef>
              <a:spcAft>
                <a:spcPts val="0"/>
              </a:spcAft>
            </a:pPr>
            <a:r>
              <a:rPr lang="en-US" sz="1800" dirty="0">
                <a:effectLst/>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ea typeface="Calibri" panose="020F0502020204030204" pitchFamily="34" charset="0"/>
                <a:cs typeface="Times New Roman" panose="02020603050405020304" pitchFamily="18" charset="0"/>
              </a:rPr>
              <a:t>These two-dimensional spaces are the first of two tools of rhythmic analysis that I want to share today. They give a complete description of the rhythm, but they have the drawback that we have to consider each possible periodicity one at a time. The other tool I will share summarizes all of the possible frequencies at once.</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15</a:t>
            </a:fld>
            <a:endParaRPr lang="en-US"/>
          </a:p>
        </p:txBody>
      </p:sp>
    </p:spTree>
    <p:extLst>
      <p:ext uri="{BB962C8B-B14F-4D97-AF65-F5344CB8AC3E}">
        <p14:creationId xmlns:p14="http://schemas.microsoft.com/office/powerpoint/2010/main" val="3229202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ea typeface="Calibri" panose="020F0502020204030204" pitchFamily="34" charset="0"/>
                <a:cs typeface="Times New Roman" panose="02020603050405020304" pitchFamily="18" charset="0"/>
              </a:rPr>
              <a:t>This is called the rhythmic spectrum. It is a function that shows the magnitude of the rhythm at each possible frequency. Frequency is on the x axis, and magnitude on the y axis. All of the rhythms I'll consider in this paper are cyclic, meaning they can be understood to repeat indefinitely. Most of them will also be restricted to some isochronous grid within that cycle. For instance, the clave rhythm here has onsets that all fall on a sixteenth-note grid. Since there are sixteen possible positions in the cycle, the number of ways to divide that cycle is limited to 8, half the length of the cycle. If we were to continue the spectrum with frequencies larger than 8, then we would simply repeat information that is already shown. However, I have just argued that it is important to have a theory that doesn't limit us to isochronous grids like this, and allows us to imagine what happens when we make </a:t>
            </a:r>
            <a:r>
              <a:rPr lang="en-US" sz="1800" dirty="0" err="1">
                <a:effectLst/>
                <a:ea typeface="Calibri" panose="020F0502020204030204" pitchFamily="34" charset="0"/>
                <a:cs typeface="Times New Roman" panose="02020603050405020304" pitchFamily="18" charset="0"/>
              </a:rPr>
              <a:t>microrhythmic</a:t>
            </a:r>
            <a:r>
              <a:rPr lang="en-US" sz="1800" dirty="0">
                <a:effectLst/>
                <a:ea typeface="Calibri" panose="020F0502020204030204" pitchFamily="34" charset="0"/>
                <a:cs typeface="Times New Roman" panose="02020603050405020304" pitchFamily="18" charset="0"/>
              </a:rPr>
              <a:t> variations in the rhythm. It's also possible to make spectra for these, the difference being that there is not necessarily a limit on how high of frequencies we could consider. We can extend the spectrum as far as we want to the right without duplicating information. </a:t>
            </a:r>
          </a:p>
          <a:p>
            <a:pPr marL="0" marR="0">
              <a:spcBef>
                <a:spcPts val="0"/>
              </a:spcBef>
              <a:spcAft>
                <a:spcPts val="0"/>
              </a:spcAft>
            </a:pPr>
            <a:r>
              <a:rPr lang="en-US" sz="1800" dirty="0">
                <a:effectLst/>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ea typeface="Calibri" panose="020F0502020204030204" pitchFamily="34" charset="0"/>
                <a:cs typeface="Times New Roman" panose="02020603050405020304" pitchFamily="18" charset="0"/>
              </a:rPr>
              <a:t>Let's explore what we can learn from the spectrum of the clave rhythm shown here. [Animation 1] The largest frequency is the fifth. This indicates that the five onsets of the clave rhythm are relatively evenly spaced. </a:t>
            </a:r>
          </a:p>
          <a:p>
            <a:pPr marL="0" marR="0">
              <a:spcBef>
                <a:spcPts val="0"/>
              </a:spcBef>
              <a:spcAft>
                <a:spcPts val="0"/>
              </a:spcAft>
            </a:pPr>
            <a:r>
              <a:rPr lang="en-US" sz="1800" dirty="0">
                <a:effectLst/>
                <a:ea typeface="Calibri" panose="020F0502020204030204" pitchFamily="34" charset="0"/>
                <a:cs typeface="Times New Roman" panose="02020603050405020304" pitchFamily="18" charset="0"/>
              </a:rPr>
              <a:t>[Animation 2] The next largest frequency is 8, which corresponds to the eighth-note periodicity. This is because the onsets of the clave mostly fall on the eighth-note grid. </a:t>
            </a:r>
          </a:p>
          <a:p>
            <a:pPr marL="0" marR="0">
              <a:spcBef>
                <a:spcPts val="0"/>
              </a:spcBef>
              <a:spcAft>
                <a:spcPts val="0"/>
              </a:spcAft>
            </a:pPr>
            <a:r>
              <a:rPr lang="en-US" sz="1800" dirty="0">
                <a:effectLst/>
                <a:ea typeface="Calibri" panose="020F0502020204030204" pitchFamily="34" charset="0"/>
                <a:cs typeface="Times New Roman" panose="02020603050405020304" pitchFamily="18" charset="0"/>
              </a:rPr>
              <a:t>[Animation 3] On the other hand, onsets fall in a variety of places in relation to the quarter-note grid, so frequency 4, which corresponds to quarter-note periodicity, is small. </a:t>
            </a:r>
          </a:p>
          <a:p>
            <a:pPr marL="0" marR="0">
              <a:spcBef>
                <a:spcPts val="0"/>
              </a:spcBef>
              <a:spcAft>
                <a:spcPts val="0"/>
              </a:spcAft>
            </a:pPr>
            <a:r>
              <a:rPr lang="en-US" sz="1800" dirty="0">
                <a:effectLst/>
                <a:ea typeface="Calibri" panose="020F0502020204030204" pitchFamily="34" charset="0"/>
                <a:cs typeface="Times New Roman" panose="02020603050405020304" pitchFamily="18" charset="0"/>
              </a:rPr>
              <a:t>[Animation 4] The smallest coefficient is the first, showing that the rhythm has a balanced distribution throughout the entire cycle. </a:t>
            </a:r>
          </a:p>
          <a:p>
            <a:pPr marL="0" marR="0">
              <a:spcBef>
                <a:spcPts val="0"/>
              </a:spcBef>
              <a:spcAft>
                <a:spcPts val="0"/>
              </a:spcAft>
            </a:pPr>
            <a:r>
              <a:rPr lang="en-US" sz="1800" dirty="0">
                <a:effectLst/>
                <a:ea typeface="Calibri" panose="020F0502020204030204" pitchFamily="34" charset="0"/>
                <a:cs typeface="Times New Roman" panose="02020603050405020304" pitchFamily="18" charset="0"/>
              </a:rPr>
              <a:t>[Animation 5] Finally, there is another smaller peak at frequency 3. This comes from the embedded tresillo rhythm in the first, third, and fifth onsets. The addition of the other two onsets weakens frequency 3, but doesn't eliminate it completely.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16</a:t>
            </a:fld>
            <a:endParaRPr lang="en-US"/>
          </a:p>
        </p:txBody>
      </p:sp>
    </p:spTree>
    <p:extLst>
      <p:ext uri="{BB962C8B-B14F-4D97-AF65-F5344CB8AC3E}">
        <p14:creationId xmlns:p14="http://schemas.microsoft.com/office/powerpoint/2010/main" val="2920616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21</a:t>
            </a:fld>
            <a:endParaRPr lang="en-US" dirty="0"/>
          </a:p>
        </p:txBody>
      </p:sp>
    </p:spTree>
    <p:extLst>
      <p:ext uri="{BB962C8B-B14F-4D97-AF65-F5344CB8AC3E}">
        <p14:creationId xmlns:p14="http://schemas.microsoft.com/office/powerpoint/2010/main" val="4251103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346262" y="4869656"/>
            <a:ext cx="2057400" cy="273844"/>
          </a:xfrm>
        </p:spPr>
        <p:txBody>
          <a:bodyPr/>
          <a:lstStyle>
            <a:lvl1pPr>
              <a:defRPr baseline="0">
                <a:solidFill>
                  <a:schemeClr val="accent5">
                    <a:lumMod val="20000"/>
                    <a:lumOff val="80000"/>
                  </a:schemeClr>
                </a:solidFill>
              </a:defRPr>
            </a:lvl1pPr>
          </a:lstStyle>
          <a:p>
            <a:r>
              <a:rPr lang="en-US"/>
              <a:t>SMA Colloquium, 12/6/2023</a:t>
            </a:r>
            <a:endParaRPr lang="en-US" dirty="0"/>
          </a:p>
        </p:txBody>
      </p:sp>
      <p:sp>
        <p:nvSpPr>
          <p:cNvPr id="5" name="Footer Placeholder 4"/>
          <p:cNvSpPr>
            <a:spLocks noGrp="1"/>
          </p:cNvSpPr>
          <p:nvPr>
            <p:ph type="ftr" sz="quarter" idx="11"/>
          </p:nvPr>
        </p:nvSpPr>
        <p:spPr>
          <a:xfrm>
            <a:off x="2948268" y="4869656"/>
            <a:ext cx="3086100" cy="273844"/>
          </a:xfrm>
        </p:spPr>
        <p:txBody>
          <a:bodyPr/>
          <a:lstStyle>
            <a:lvl1pPr>
              <a:defRPr baseline="0">
                <a:solidFill>
                  <a:schemeClr val="accent5">
                    <a:lumMod val="20000"/>
                    <a:lumOff val="80000"/>
                  </a:schemeClr>
                </a:solidFill>
              </a:defRPr>
            </a:lvl1pPr>
          </a:lstStyle>
          <a:p>
            <a:r>
              <a:rPr lang="en-US" dirty="0"/>
              <a:t>Periodicity and Continuity in Pitch and Time</a:t>
            </a:r>
          </a:p>
        </p:txBody>
      </p:sp>
      <p:sp>
        <p:nvSpPr>
          <p:cNvPr id="6" name="Slide Number Placeholder 5"/>
          <p:cNvSpPr>
            <a:spLocks noGrp="1"/>
          </p:cNvSpPr>
          <p:nvPr>
            <p:ph type="sldNum" sz="quarter" idx="12"/>
          </p:nvPr>
        </p:nvSpPr>
        <p:spPr>
          <a:xfrm>
            <a:off x="6972300" y="4869656"/>
            <a:ext cx="2057400" cy="273844"/>
          </a:xfrm>
        </p:spPr>
        <p:txBody>
          <a:bodyPr/>
          <a:lstStyle>
            <a:lvl1pPr>
              <a:defRPr baseline="0">
                <a:solidFill>
                  <a:schemeClr val="accent5">
                    <a:lumMod val="20000"/>
                    <a:lumOff val="80000"/>
                  </a:schemeClr>
                </a:solidFill>
              </a:defRPr>
            </a:lvl1p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a:t>
            </a:fld>
            <a:endParaRPr lang="en-US" dirty="0">
              <a:latin typeface="Calisto MT" panose="02040603050505030304" pitchFamily="18" charset="77"/>
            </a:endParaRPr>
          </a:p>
        </p:txBody>
      </p:sp>
    </p:spTree>
    <p:extLst>
      <p:ext uri="{BB962C8B-B14F-4D97-AF65-F5344CB8AC3E}">
        <p14:creationId xmlns:p14="http://schemas.microsoft.com/office/powerpoint/2010/main" val="4195013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SMA Colloquium, 12/6/2023</a:t>
            </a:r>
          </a:p>
        </p:txBody>
      </p:sp>
      <p:sp>
        <p:nvSpPr>
          <p:cNvPr id="5" name="Footer Placeholder 4"/>
          <p:cNvSpPr>
            <a:spLocks noGrp="1"/>
          </p:cNvSpPr>
          <p:nvPr>
            <p:ph type="ftr" sz="quarter" idx="11"/>
          </p:nvPr>
        </p:nvSpPr>
        <p:spPr/>
        <p:txBody>
          <a:bodyPr/>
          <a:lstStyle/>
          <a:p>
            <a:r>
              <a:rPr lang="en-US"/>
              <a:t>Periodicity and Continuity in Pitch and Time</a:t>
            </a:r>
          </a:p>
        </p:txBody>
      </p:sp>
      <p:sp>
        <p:nvSpPr>
          <p:cNvPr id="6" name="Slide Number Placeholder 5"/>
          <p:cNvSpPr>
            <a:spLocks noGrp="1"/>
          </p:cNvSpPr>
          <p:nvPr>
            <p:ph type="sldNum" sz="quarter" idx="12"/>
          </p:nvPr>
        </p:nvSpPr>
        <p:spPr/>
        <p:txBody>
          <a:bodyPr/>
          <a:lstStyle/>
          <a:p>
            <a:fld id="{6950D593-2953-924C-A0DA-F3B17E0E49C7}" type="slidenum">
              <a:rPr lang="en-US" smtClean="0"/>
              <a:pPr/>
              <a:t>‹#›</a:t>
            </a:fld>
            <a:endParaRPr lang="en-US" dirty="0"/>
          </a:p>
        </p:txBody>
      </p:sp>
    </p:spTree>
    <p:extLst>
      <p:ext uri="{BB962C8B-B14F-4D97-AF65-F5344CB8AC3E}">
        <p14:creationId xmlns:p14="http://schemas.microsoft.com/office/powerpoint/2010/main" val="3974661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SMA Colloquium, 12/6/2023</a:t>
            </a:r>
          </a:p>
        </p:txBody>
      </p:sp>
      <p:sp>
        <p:nvSpPr>
          <p:cNvPr id="5" name="Footer Placeholder 4"/>
          <p:cNvSpPr>
            <a:spLocks noGrp="1"/>
          </p:cNvSpPr>
          <p:nvPr>
            <p:ph type="ftr" sz="quarter" idx="11"/>
          </p:nvPr>
        </p:nvSpPr>
        <p:spPr/>
        <p:txBody>
          <a:bodyPr/>
          <a:lstStyle/>
          <a:p>
            <a:r>
              <a:rPr lang="en-US"/>
              <a:t>Periodicity and Continuity in Pitch and Time</a:t>
            </a:r>
          </a:p>
        </p:txBody>
      </p:sp>
      <p:sp>
        <p:nvSpPr>
          <p:cNvPr id="6" name="Slide Number Placeholder 5"/>
          <p:cNvSpPr>
            <a:spLocks noGrp="1"/>
          </p:cNvSpPr>
          <p:nvPr>
            <p:ph type="sldNum" sz="quarter" idx="12"/>
          </p:nvPr>
        </p:nvSpPr>
        <p:spPr/>
        <p:txBody>
          <a:bodyPr/>
          <a:lstStyle/>
          <a:p>
            <a:fld id="{6950D593-2953-924C-A0DA-F3B17E0E49C7}" type="slidenum">
              <a:rPr lang="en-US" smtClean="0"/>
              <a:pPr/>
              <a:t>‹#›</a:t>
            </a:fld>
            <a:endParaRPr lang="en-US" dirty="0"/>
          </a:p>
        </p:txBody>
      </p:sp>
    </p:spTree>
    <p:extLst>
      <p:ext uri="{BB962C8B-B14F-4D97-AF65-F5344CB8AC3E}">
        <p14:creationId xmlns:p14="http://schemas.microsoft.com/office/powerpoint/2010/main" val="800533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615142"/>
          </a:xfrm>
        </p:spPr>
        <p:txBody>
          <a:bodyPr>
            <a:normAutofit/>
          </a:bodyPr>
          <a:lstStyle>
            <a:lvl1pPr algn="ctr">
              <a:defRPr sz="2700" baseline="0"/>
            </a:lvl1pPr>
          </a:lstStyle>
          <a:p>
            <a:r>
              <a:rPr lang="en-US" dirty="0"/>
              <a:t>Click to edit Master title style</a:t>
            </a:r>
          </a:p>
        </p:txBody>
      </p:sp>
      <p:sp>
        <p:nvSpPr>
          <p:cNvPr id="3" name="Content Placeholder 2"/>
          <p:cNvSpPr>
            <a:spLocks noGrp="1"/>
          </p:cNvSpPr>
          <p:nvPr>
            <p:ph idx="1"/>
          </p:nvPr>
        </p:nvSpPr>
        <p:spPr>
          <a:xfrm>
            <a:off x="628650" y="939998"/>
            <a:ext cx="7886700" cy="3263504"/>
          </a:xfrm>
        </p:spPr>
        <p:txBody>
          <a:bodyPr/>
          <a:lstStyle>
            <a:lvl1pPr>
              <a:defRPr sz="1800"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Date Placeholder 3">
            <a:extLst>
              <a:ext uri="{FF2B5EF4-FFF2-40B4-BE49-F238E27FC236}">
                <a16:creationId xmlns:a16="http://schemas.microsoft.com/office/drawing/2014/main" id="{735120FD-5AE2-11F6-2B51-690DF8F44345}"/>
              </a:ext>
            </a:extLst>
          </p:cNvPr>
          <p:cNvSpPr>
            <a:spLocks noGrp="1"/>
          </p:cNvSpPr>
          <p:nvPr>
            <p:ph type="dt" sz="half" idx="10"/>
          </p:nvPr>
        </p:nvSpPr>
        <p:spPr>
          <a:xfrm>
            <a:off x="346262" y="4869656"/>
            <a:ext cx="2057400" cy="273844"/>
          </a:xfrm>
        </p:spPr>
        <p:txBody>
          <a:bodyPr/>
          <a:lstStyle>
            <a:lvl1pPr>
              <a:defRPr baseline="0">
                <a:solidFill>
                  <a:schemeClr val="accent5">
                    <a:lumMod val="20000"/>
                    <a:lumOff val="80000"/>
                  </a:schemeClr>
                </a:solidFill>
              </a:defRPr>
            </a:lvl1pPr>
          </a:lstStyle>
          <a:p>
            <a:r>
              <a:rPr lang="en-US"/>
              <a:t>SMA Colloquium, 12/6/2023</a:t>
            </a:r>
            <a:endParaRPr lang="en-US" dirty="0"/>
          </a:p>
        </p:txBody>
      </p:sp>
      <p:sp>
        <p:nvSpPr>
          <p:cNvPr id="14" name="Footer Placeholder 4">
            <a:extLst>
              <a:ext uri="{FF2B5EF4-FFF2-40B4-BE49-F238E27FC236}">
                <a16:creationId xmlns:a16="http://schemas.microsoft.com/office/drawing/2014/main" id="{5D62EC31-DD7E-436B-0281-F1D866EA09D5}"/>
              </a:ext>
            </a:extLst>
          </p:cNvPr>
          <p:cNvSpPr>
            <a:spLocks noGrp="1"/>
          </p:cNvSpPr>
          <p:nvPr>
            <p:ph type="ftr" sz="quarter" idx="11"/>
          </p:nvPr>
        </p:nvSpPr>
        <p:spPr>
          <a:xfrm>
            <a:off x="2948268" y="4869656"/>
            <a:ext cx="3086100" cy="273844"/>
          </a:xfrm>
        </p:spPr>
        <p:txBody>
          <a:bodyPr/>
          <a:lstStyle>
            <a:lvl1pPr>
              <a:defRPr baseline="0">
                <a:solidFill>
                  <a:schemeClr val="accent5">
                    <a:lumMod val="20000"/>
                    <a:lumOff val="80000"/>
                  </a:schemeClr>
                </a:solidFill>
              </a:defRPr>
            </a:lvl1pPr>
          </a:lstStyle>
          <a:p>
            <a:r>
              <a:rPr lang="en-US" dirty="0"/>
              <a:t>Periodicity and Continuity in Pitch and Time</a:t>
            </a:r>
          </a:p>
        </p:txBody>
      </p:sp>
      <p:sp>
        <p:nvSpPr>
          <p:cNvPr id="15" name="Slide Number Placeholder 5">
            <a:extLst>
              <a:ext uri="{FF2B5EF4-FFF2-40B4-BE49-F238E27FC236}">
                <a16:creationId xmlns:a16="http://schemas.microsoft.com/office/drawing/2014/main" id="{268BA689-A4E5-5AF4-156C-CFA64A48B91F}"/>
              </a:ext>
            </a:extLst>
          </p:cNvPr>
          <p:cNvSpPr>
            <a:spLocks noGrp="1"/>
          </p:cNvSpPr>
          <p:nvPr>
            <p:ph type="sldNum" sz="quarter" idx="12"/>
          </p:nvPr>
        </p:nvSpPr>
        <p:spPr>
          <a:xfrm>
            <a:off x="6972300" y="4869656"/>
            <a:ext cx="2057400" cy="273844"/>
          </a:xfrm>
        </p:spPr>
        <p:txBody>
          <a:bodyPr/>
          <a:lstStyle>
            <a:lvl1pPr>
              <a:defRPr baseline="0">
                <a:solidFill>
                  <a:schemeClr val="accent5">
                    <a:lumMod val="20000"/>
                    <a:lumOff val="80000"/>
                  </a:schemeClr>
                </a:solidFill>
              </a:defRPr>
            </a:lvl1p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a:t>
            </a:fld>
            <a:endParaRPr lang="en-US" dirty="0">
              <a:latin typeface="Calisto MT" panose="02040603050505030304" pitchFamily="18" charset="77"/>
            </a:endParaRPr>
          </a:p>
        </p:txBody>
      </p:sp>
    </p:spTree>
    <p:extLst>
      <p:ext uri="{BB962C8B-B14F-4D97-AF65-F5344CB8AC3E}">
        <p14:creationId xmlns:p14="http://schemas.microsoft.com/office/powerpoint/2010/main" val="2755514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SMA Colloquium, 12/6/2023</a:t>
            </a:r>
          </a:p>
        </p:txBody>
      </p:sp>
      <p:sp>
        <p:nvSpPr>
          <p:cNvPr id="5" name="Footer Placeholder 4"/>
          <p:cNvSpPr>
            <a:spLocks noGrp="1"/>
          </p:cNvSpPr>
          <p:nvPr>
            <p:ph type="ftr" sz="quarter" idx="11"/>
          </p:nvPr>
        </p:nvSpPr>
        <p:spPr/>
        <p:txBody>
          <a:bodyPr/>
          <a:lstStyle/>
          <a:p>
            <a:r>
              <a:rPr lang="en-US"/>
              <a:t>Periodicity and Continuity in Pitch and Time</a:t>
            </a:r>
          </a:p>
        </p:txBody>
      </p:sp>
      <p:sp>
        <p:nvSpPr>
          <p:cNvPr id="6" name="Slide Number Placeholder 5"/>
          <p:cNvSpPr>
            <a:spLocks noGrp="1"/>
          </p:cNvSpPr>
          <p:nvPr>
            <p:ph type="sldNum" sz="quarter" idx="12"/>
          </p:nvPr>
        </p:nvSpPr>
        <p:spPr/>
        <p:txBody>
          <a:bodyPr/>
          <a:lstStyle/>
          <a:p>
            <a:fld id="{6950D593-2953-924C-A0DA-F3B17E0E49C7}" type="slidenum">
              <a:rPr lang="en-US" smtClean="0"/>
              <a:pPr/>
              <a:t>‹#›</a:t>
            </a:fld>
            <a:endParaRPr lang="en-US" dirty="0"/>
          </a:p>
        </p:txBody>
      </p:sp>
    </p:spTree>
    <p:extLst>
      <p:ext uri="{BB962C8B-B14F-4D97-AF65-F5344CB8AC3E}">
        <p14:creationId xmlns:p14="http://schemas.microsoft.com/office/powerpoint/2010/main" val="2729183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SMA Colloquium, 12/6/2023</a:t>
            </a:r>
          </a:p>
        </p:txBody>
      </p:sp>
      <p:sp>
        <p:nvSpPr>
          <p:cNvPr id="6" name="Footer Placeholder 5"/>
          <p:cNvSpPr>
            <a:spLocks noGrp="1"/>
          </p:cNvSpPr>
          <p:nvPr>
            <p:ph type="ftr" sz="quarter" idx="11"/>
          </p:nvPr>
        </p:nvSpPr>
        <p:spPr/>
        <p:txBody>
          <a:bodyPr/>
          <a:lstStyle/>
          <a:p>
            <a:r>
              <a:rPr lang="en-US"/>
              <a:t>Periodicity and Continuity in Pitch and Time</a:t>
            </a:r>
          </a:p>
        </p:txBody>
      </p:sp>
      <p:sp>
        <p:nvSpPr>
          <p:cNvPr id="7" name="Slide Number Placeholder 6"/>
          <p:cNvSpPr>
            <a:spLocks noGrp="1"/>
          </p:cNvSpPr>
          <p:nvPr>
            <p:ph type="sldNum" sz="quarter" idx="12"/>
          </p:nvPr>
        </p:nvSpPr>
        <p:spPr/>
        <p:txBody>
          <a:bodyPr/>
          <a:lstStyle/>
          <a:p>
            <a:fld id="{6950D593-2953-924C-A0DA-F3B17E0E49C7}" type="slidenum">
              <a:rPr lang="en-US" smtClean="0"/>
              <a:pPr/>
              <a:t>‹#›</a:t>
            </a:fld>
            <a:endParaRPr lang="en-US" dirty="0"/>
          </a:p>
        </p:txBody>
      </p:sp>
    </p:spTree>
    <p:extLst>
      <p:ext uri="{BB962C8B-B14F-4D97-AF65-F5344CB8AC3E}">
        <p14:creationId xmlns:p14="http://schemas.microsoft.com/office/powerpoint/2010/main" val="836471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SMA Colloquium, 12/6/2023</a:t>
            </a:r>
          </a:p>
        </p:txBody>
      </p:sp>
      <p:sp>
        <p:nvSpPr>
          <p:cNvPr id="8" name="Footer Placeholder 7"/>
          <p:cNvSpPr>
            <a:spLocks noGrp="1"/>
          </p:cNvSpPr>
          <p:nvPr>
            <p:ph type="ftr" sz="quarter" idx="11"/>
          </p:nvPr>
        </p:nvSpPr>
        <p:spPr/>
        <p:txBody>
          <a:bodyPr/>
          <a:lstStyle/>
          <a:p>
            <a:r>
              <a:rPr lang="en-US"/>
              <a:t>Periodicity and Continuity in Pitch and Time</a:t>
            </a:r>
          </a:p>
        </p:txBody>
      </p:sp>
      <p:sp>
        <p:nvSpPr>
          <p:cNvPr id="9" name="Slide Number Placeholder 8"/>
          <p:cNvSpPr>
            <a:spLocks noGrp="1"/>
          </p:cNvSpPr>
          <p:nvPr>
            <p:ph type="sldNum" sz="quarter" idx="12"/>
          </p:nvPr>
        </p:nvSpPr>
        <p:spPr/>
        <p:txBody>
          <a:bodyPr/>
          <a:lstStyle/>
          <a:p>
            <a:fld id="{6950D593-2953-924C-A0DA-F3B17E0E49C7}" type="slidenum">
              <a:rPr lang="en-US" smtClean="0"/>
              <a:pPr/>
              <a:t>‹#›</a:t>
            </a:fld>
            <a:endParaRPr lang="en-US" dirty="0"/>
          </a:p>
        </p:txBody>
      </p:sp>
    </p:spTree>
    <p:extLst>
      <p:ext uri="{BB962C8B-B14F-4D97-AF65-F5344CB8AC3E}">
        <p14:creationId xmlns:p14="http://schemas.microsoft.com/office/powerpoint/2010/main" val="2585729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SMA Colloquium, 12/6/2023</a:t>
            </a:r>
          </a:p>
        </p:txBody>
      </p:sp>
      <p:sp>
        <p:nvSpPr>
          <p:cNvPr id="4" name="Footer Placeholder 3"/>
          <p:cNvSpPr>
            <a:spLocks noGrp="1"/>
          </p:cNvSpPr>
          <p:nvPr>
            <p:ph type="ftr" sz="quarter" idx="11"/>
          </p:nvPr>
        </p:nvSpPr>
        <p:spPr/>
        <p:txBody>
          <a:bodyPr/>
          <a:lstStyle/>
          <a:p>
            <a:r>
              <a:rPr lang="en-US"/>
              <a:t>Periodicity and Continuity in Pitch and Time</a:t>
            </a:r>
          </a:p>
        </p:txBody>
      </p:sp>
      <p:sp>
        <p:nvSpPr>
          <p:cNvPr id="5" name="Slide Number Placeholder 4"/>
          <p:cNvSpPr>
            <a:spLocks noGrp="1"/>
          </p:cNvSpPr>
          <p:nvPr>
            <p:ph type="sldNum" sz="quarter" idx="12"/>
          </p:nvPr>
        </p:nvSpPr>
        <p:spPr/>
        <p:txBody>
          <a:bodyPr/>
          <a:lstStyle/>
          <a:p>
            <a:fld id="{6950D593-2953-924C-A0DA-F3B17E0E49C7}" type="slidenum">
              <a:rPr lang="en-US" smtClean="0"/>
              <a:pPr/>
              <a:t>‹#›</a:t>
            </a:fld>
            <a:endParaRPr lang="en-US" dirty="0"/>
          </a:p>
        </p:txBody>
      </p:sp>
    </p:spTree>
    <p:extLst>
      <p:ext uri="{BB962C8B-B14F-4D97-AF65-F5344CB8AC3E}">
        <p14:creationId xmlns:p14="http://schemas.microsoft.com/office/powerpoint/2010/main" val="4216015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SMA Colloquium, 12/6/2023</a:t>
            </a:r>
          </a:p>
        </p:txBody>
      </p:sp>
      <p:sp>
        <p:nvSpPr>
          <p:cNvPr id="3" name="Footer Placeholder 2"/>
          <p:cNvSpPr>
            <a:spLocks noGrp="1"/>
          </p:cNvSpPr>
          <p:nvPr>
            <p:ph type="ftr" sz="quarter" idx="11"/>
          </p:nvPr>
        </p:nvSpPr>
        <p:spPr/>
        <p:txBody>
          <a:bodyPr/>
          <a:lstStyle/>
          <a:p>
            <a:r>
              <a:rPr lang="en-US"/>
              <a:t>Periodicity and Continuity in Pitch and Time</a:t>
            </a:r>
          </a:p>
        </p:txBody>
      </p:sp>
      <p:sp>
        <p:nvSpPr>
          <p:cNvPr id="4" name="Slide Number Placeholder 3"/>
          <p:cNvSpPr>
            <a:spLocks noGrp="1"/>
          </p:cNvSpPr>
          <p:nvPr>
            <p:ph type="sldNum" sz="quarter" idx="12"/>
          </p:nvPr>
        </p:nvSpPr>
        <p:spPr/>
        <p:txBody>
          <a:bodyPr/>
          <a:lstStyle/>
          <a:p>
            <a:fld id="{6950D593-2953-924C-A0DA-F3B17E0E49C7}" type="slidenum">
              <a:rPr lang="en-US" smtClean="0"/>
              <a:pPr/>
              <a:t>‹#›</a:t>
            </a:fld>
            <a:endParaRPr lang="en-US" dirty="0"/>
          </a:p>
        </p:txBody>
      </p:sp>
    </p:spTree>
    <p:extLst>
      <p:ext uri="{BB962C8B-B14F-4D97-AF65-F5344CB8AC3E}">
        <p14:creationId xmlns:p14="http://schemas.microsoft.com/office/powerpoint/2010/main" val="3332861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SMA Colloquium, 12/6/2023</a:t>
            </a:r>
          </a:p>
        </p:txBody>
      </p:sp>
      <p:sp>
        <p:nvSpPr>
          <p:cNvPr id="6" name="Footer Placeholder 5"/>
          <p:cNvSpPr>
            <a:spLocks noGrp="1"/>
          </p:cNvSpPr>
          <p:nvPr>
            <p:ph type="ftr" sz="quarter" idx="11"/>
          </p:nvPr>
        </p:nvSpPr>
        <p:spPr/>
        <p:txBody>
          <a:bodyPr/>
          <a:lstStyle/>
          <a:p>
            <a:r>
              <a:rPr lang="en-US"/>
              <a:t>Periodicity and Continuity in Pitch and Time</a:t>
            </a:r>
          </a:p>
        </p:txBody>
      </p:sp>
      <p:sp>
        <p:nvSpPr>
          <p:cNvPr id="7" name="Slide Number Placeholder 6"/>
          <p:cNvSpPr>
            <a:spLocks noGrp="1"/>
          </p:cNvSpPr>
          <p:nvPr>
            <p:ph type="sldNum" sz="quarter" idx="12"/>
          </p:nvPr>
        </p:nvSpPr>
        <p:spPr/>
        <p:txBody>
          <a:bodyPr/>
          <a:lstStyle/>
          <a:p>
            <a:fld id="{6950D593-2953-924C-A0DA-F3B17E0E49C7}" type="slidenum">
              <a:rPr lang="en-US" smtClean="0"/>
              <a:pPr/>
              <a:t>‹#›</a:t>
            </a:fld>
            <a:endParaRPr lang="en-US" dirty="0"/>
          </a:p>
        </p:txBody>
      </p:sp>
    </p:spTree>
    <p:extLst>
      <p:ext uri="{BB962C8B-B14F-4D97-AF65-F5344CB8AC3E}">
        <p14:creationId xmlns:p14="http://schemas.microsoft.com/office/powerpoint/2010/main" val="723090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SMA Colloquium, 12/6/2023</a:t>
            </a:r>
          </a:p>
        </p:txBody>
      </p:sp>
      <p:sp>
        <p:nvSpPr>
          <p:cNvPr id="6" name="Footer Placeholder 5"/>
          <p:cNvSpPr>
            <a:spLocks noGrp="1"/>
          </p:cNvSpPr>
          <p:nvPr>
            <p:ph type="ftr" sz="quarter" idx="11"/>
          </p:nvPr>
        </p:nvSpPr>
        <p:spPr/>
        <p:txBody>
          <a:bodyPr/>
          <a:lstStyle/>
          <a:p>
            <a:r>
              <a:rPr lang="en-US"/>
              <a:t>Periodicity and Continuity in Pitch and Time</a:t>
            </a:r>
          </a:p>
        </p:txBody>
      </p:sp>
      <p:sp>
        <p:nvSpPr>
          <p:cNvPr id="7" name="Slide Number Placeholder 6"/>
          <p:cNvSpPr>
            <a:spLocks noGrp="1"/>
          </p:cNvSpPr>
          <p:nvPr>
            <p:ph type="sldNum" sz="quarter" idx="12"/>
          </p:nvPr>
        </p:nvSpPr>
        <p:spPr/>
        <p:txBody>
          <a:bodyPr/>
          <a:lstStyle/>
          <a:p>
            <a:fld id="{6950D593-2953-924C-A0DA-F3B17E0E49C7}" type="slidenum">
              <a:rPr lang="en-US" smtClean="0"/>
              <a:pPr/>
              <a:t>‹#›</a:t>
            </a:fld>
            <a:endParaRPr lang="en-US" dirty="0"/>
          </a:p>
        </p:txBody>
      </p:sp>
    </p:spTree>
    <p:extLst>
      <p:ext uri="{BB962C8B-B14F-4D97-AF65-F5344CB8AC3E}">
        <p14:creationId xmlns:p14="http://schemas.microsoft.com/office/powerpoint/2010/main" val="1337269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SMA Colloquium, 12/6/2023</a:t>
            </a:r>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Periodicity and Continuity in Pitch and Time</a:t>
            </a:r>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a:t>
            </a:fld>
            <a:endParaRPr lang="en-US" dirty="0">
              <a:latin typeface="Calisto MT" panose="02040603050505030304" pitchFamily="18" charset="77"/>
            </a:endParaRPr>
          </a:p>
        </p:txBody>
      </p:sp>
      <p:pic>
        <p:nvPicPr>
          <p:cNvPr id="7" name="Picture 6">
            <a:extLst>
              <a:ext uri="{FF2B5EF4-FFF2-40B4-BE49-F238E27FC236}">
                <a16:creationId xmlns:a16="http://schemas.microsoft.com/office/drawing/2014/main" id="{995A90F4-CA9D-8B9B-2AC6-DB0256124756}"/>
              </a:ext>
            </a:extLst>
          </p:cNvPr>
          <p:cNvPicPr>
            <a:picLocks noChangeAspect="1"/>
          </p:cNvPicPr>
          <p:nvPr userDrawn="1"/>
        </p:nvPicPr>
        <p:blipFill>
          <a:blip r:embed="rId13"/>
          <a:stretch>
            <a:fillRect/>
          </a:stretch>
        </p:blipFill>
        <p:spPr>
          <a:xfrm>
            <a:off x="0" y="0"/>
            <a:ext cx="9144000" cy="5143500"/>
          </a:xfrm>
          <a:prstGeom prst="rect">
            <a:avLst/>
          </a:prstGeom>
        </p:spPr>
      </p:pic>
    </p:spTree>
    <p:extLst>
      <p:ext uri="{BB962C8B-B14F-4D97-AF65-F5344CB8AC3E}">
        <p14:creationId xmlns:p14="http://schemas.microsoft.com/office/powerpoint/2010/main" val="23184161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6.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sv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6.t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48.emf"/><Relationship Id="rId7" Type="http://schemas.openxmlformats.org/officeDocument/2006/relationships/image" Target="../media/image52.emf"/><Relationship Id="rId2" Type="http://schemas.openxmlformats.org/officeDocument/2006/relationships/image" Target="../media/image47.emf"/><Relationship Id="rId1" Type="http://schemas.openxmlformats.org/officeDocument/2006/relationships/slideLayout" Target="../slideLayouts/slideLayout2.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49.emf"/></Relationships>
</file>

<file path=ppt/slides/_rels/slide3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0.emf"/><Relationship Id="rId4" Type="http://schemas.openxmlformats.org/officeDocument/2006/relationships/image" Target="../media/image52.emf"/></Relationships>
</file>

<file path=ppt/slides/_rels/slide34.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2.xml"/><Relationship Id="rId6" Type="http://schemas.openxmlformats.org/officeDocument/2006/relationships/image" Target="../media/image50.emf"/><Relationship Id="rId5" Type="http://schemas.openxmlformats.org/officeDocument/2006/relationships/image" Target="../media/image48.emf"/><Relationship Id="rId4" Type="http://schemas.openxmlformats.org/officeDocument/2006/relationships/image" Target="../media/image49.emf"/></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emf"/><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3.svg"/><Relationship Id="rId7" Type="http://schemas.openxmlformats.org/officeDocument/2006/relationships/image" Target="../media/image60.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65.png"/><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svg"/></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7.png"/><Relationship Id="rId5" Type="http://schemas.openxmlformats.org/officeDocument/2006/relationships/image" Target="../media/image89.png"/><Relationship Id="rId4" Type="http://schemas.openxmlformats.org/officeDocument/2006/relationships/notesSlide" Target="../notesSlides/notesSlide18.xml"/></Relationships>
</file>

<file path=ppt/slides/_rels/slide5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slideLayout" Target="../slideLayouts/slideLayout2.xml"/><Relationship Id="rId7" Type="http://schemas.openxmlformats.org/officeDocument/2006/relationships/image" Target="../media/image9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notesSlide" Target="../notesSlides/notesSlide20.xml"/><Relationship Id="rId9" Type="http://schemas.openxmlformats.org/officeDocument/2006/relationships/image" Target="../media/image27.png"/></Relationships>
</file>

<file path=ppt/slides/_rels/slide5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6.png"/><Relationship Id="rId7" Type="http://schemas.openxmlformats.org/officeDocument/2006/relationships/image" Target="../media/image9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24.png"/></Relationships>
</file>

<file path=ppt/slides/_rels/slide56.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24.png"/><Relationship Id="rId7" Type="http://schemas.openxmlformats.org/officeDocument/2006/relationships/image" Target="../media/image10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9.png"/><Relationship Id="rId11" Type="http://schemas.openxmlformats.org/officeDocument/2006/relationships/image" Target="../media/image105.png"/><Relationship Id="rId5" Type="http://schemas.openxmlformats.org/officeDocument/2006/relationships/image" Target="../media/image100.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5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5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63.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27.png"/><Relationship Id="rId3" Type="http://schemas.microsoft.com/office/2007/relationships/media" Target="../media/media5.mp3"/><Relationship Id="rId7" Type="http://schemas.openxmlformats.org/officeDocument/2006/relationships/image" Target="../media/image114.png"/><Relationship Id="rId12" Type="http://schemas.openxmlformats.org/officeDocument/2006/relationships/image" Target="../media/image11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30.xml"/><Relationship Id="rId11" Type="http://schemas.openxmlformats.org/officeDocument/2006/relationships/image" Target="../media/image118.png"/><Relationship Id="rId5" Type="http://schemas.openxmlformats.org/officeDocument/2006/relationships/slideLayout" Target="../slideLayouts/slideLayout2.xml"/><Relationship Id="rId10" Type="http://schemas.openxmlformats.org/officeDocument/2006/relationships/image" Target="../media/image117.png"/><Relationship Id="rId4" Type="http://schemas.openxmlformats.org/officeDocument/2006/relationships/audio" Target="../media/media5.mp3"/><Relationship Id="rId9" Type="http://schemas.openxmlformats.org/officeDocument/2006/relationships/image" Target="../media/image116.png"/></Relationships>
</file>

<file path=ppt/slides/_rels/slide6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14.png"/></Relationships>
</file>

<file path=ppt/slides/_rels/slide6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66.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24.svg"/><Relationship Id="rId4" Type="http://schemas.openxmlformats.org/officeDocument/2006/relationships/image" Target="../media/image123.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7.png"/><Relationship Id="rId5" Type="http://schemas.openxmlformats.org/officeDocument/2006/relationships/image" Target="../media/image126.png"/><Relationship Id="rId4" Type="http://schemas.openxmlformats.org/officeDocument/2006/relationships/image" Target="../media/image125.png"/></Relationships>
</file>

<file path=ppt/slides/_rels/slide6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6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7.png"/><Relationship Id="rId5" Type="http://schemas.openxmlformats.org/officeDocument/2006/relationships/image" Target="../media/image131.png"/><Relationship Id="rId4" Type="http://schemas.openxmlformats.org/officeDocument/2006/relationships/notesSlide" Target="../notesSlides/notesSlide35.xml"/></Relationships>
</file>

<file path=ppt/slides/_rels/slide7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png"/><Relationship Id="rId18" Type="http://schemas.openxmlformats.org/officeDocument/2006/relationships/image" Target="../media/image149.png"/><Relationship Id="rId3" Type="http://schemas.openxmlformats.org/officeDocument/2006/relationships/slideLayout" Target="../slideLayouts/slideLayout2.xml"/><Relationship Id="rId7" Type="http://schemas.openxmlformats.org/officeDocument/2006/relationships/image" Target="../media/image138.png"/><Relationship Id="rId12" Type="http://schemas.openxmlformats.org/officeDocument/2006/relationships/image" Target="../media/image143.png"/><Relationship Id="rId17" Type="http://schemas.openxmlformats.org/officeDocument/2006/relationships/image" Target="../media/image148.png"/><Relationship Id="rId2" Type="http://schemas.openxmlformats.org/officeDocument/2006/relationships/audio" Target="../media/media8.mp3"/><Relationship Id="rId16" Type="http://schemas.openxmlformats.org/officeDocument/2006/relationships/image" Target="../media/image147.png"/><Relationship Id="rId20" Type="http://schemas.openxmlformats.org/officeDocument/2006/relationships/image" Target="../media/image27.png"/><Relationship Id="rId1" Type="http://schemas.microsoft.com/office/2007/relationships/media" Target="../media/media8.mp3"/><Relationship Id="rId6" Type="http://schemas.openxmlformats.org/officeDocument/2006/relationships/image" Target="../media/image137.png"/><Relationship Id="rId11" Type="http://schemas.openxmlformats.org/officeDocument/2006/relationships/image" Target="../media/image142.png"/><Relationship Id="rId5" Type="http://schemas.openxmlformats.org/officeDocument/2006/relationships/image" Target="../media/image136.png"/><Relationship Id="rId15" Type="http://schemas.openxmlformats.org/officeDocument/2006/relationships/image" Target="../media/image146.png"/><Relationship Id="rId10" Type="http://schemas.openxmlformats.org/officeDocument/2006/relationships/image" Target="../media/image141.png"/><Relationship Id="rId19" Type="http://schemas.openxmlformats.org/officeDocument/2006/relationships/image" Target="../media/image150.png"/><Relationship Id="rId4" Type="http://schemas.openxmlformats.org/officeDocument/2006/relationships/notesSlide" Target="../notesSlides/notesSlide37.xml"/><Relationship Id="rId9" Type="http://schemas.openxmlformats.org/officeDocument/2006/relationships/image" Target="../media/image140.png"/><Relationship Id="rId14" Type="http://schemas.openxmlformats.org/officeDocument/2006/relationships/image" Target="../media/image145.png"/></Relationships>
</file>

<file path=ppt/slides/_rels/slide7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7.png"/><Relationship Id="rId5" Type="http://schemas.openxmlformats.org/officeDocument/2006/relationships/image" Target="../media/image158.png"/><Relationship Id="rId4" Type="http://schemas.openxmlformats.org/officeDocument/2006/relationships/image" Target="../media/image157.pn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60.png"/><Relationship Id="rId5" Type="http://schemas.openxmlformats.org/officeDocument/2006/relationships/image" Target="../media/image27.png"/><Relationship Id="rId4" Type="http://schemas.openxmlformats.org/officeDocument/2006/relationships/image" Target="../media/image159.pn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7.png"/><Relationship Id="rId5" Type="http://schemas.openxmlformats.org/officeDocument/2006/relationships/image" Target="../media/image162.png"/><Relationship Id="rId4" Type="http://schemas.openxmlformats.org/officeDocument/2006/relationships/image" Target="../media/image161.png"/></Relationships>
</file>

<file path=ppt/slides/_rels/slide84.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slideLayout" Target="../slideLayouts/slideLayout2.xml"/><Relationship Id="rId7" Type="http://schemas.openxmlformats.org/officeDocument/2006/relationships/image" Target="../media/image17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notesSlide" Target="../notesSlides/notesSlide39.xml"/><Relationship Id="rId9" Type="http://schemas.openxmlformats.org/officeDocument/2006/relationships/image" Target="../media/image27.png"/></Relationships>
</file>

<file path=ppt/slides/_rels/slide9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17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73.png"/><Relationship Id="rId5" Type="http://schemas.openxmlformats.org/officeDocument/2006/relationships/image" Target="../media/image170.png"/><Relationship Id="rId4" Type="http://schemas.openxmlformats.org/officeDocument/2006/relationships/notesSlide" Target="../notesSlides/notesSlide40.xml"/></Relationships>
</file>

<file path=ppt/slides/_rels/slide94.xml.rels><?xml version="1.0" encoding="UTF-8" standalone="yes"?>
<Relationships xmlns="http://schemas.openxmlformats.org/package/2006/relationships"><Relationship Id="rId8" Type="http://schemas.openxmlformats.org/officeDocument/2006/relationships/image" Target="../media/image174.png"/><Relationship Id="rId13" Type="http://schemas.openxmlformats.org/officeDocument/2006/relationships/image" Target="../media/image180.png"/><Relationship Id="rId3" Type="http://schemas.openxmlformats.org/officeDocument/2006/relationships/image" Target="../media/image175.png"/><Relationship Id="rId7" Type="http://schemas.openxmlformats.org/officeDocument/2006/relationships/image" Target="../media/image173.png"/><Relationship Id="rId12" Type="http://schemas.openxmlformats.org/officeDocument/2006/relationships/image" Target="../media/image179.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72.png"/><Relationship Id="rId11" Type="http://schemas.openxmlformats.org/officeDocument/2006/relationships/image" Target="../media/image178.png"/><Relationship Id="rId5" Type="http://schemas.openxmlformats.org/officeDocument/2006/relationships/image" Target="../media/image171.png"/><Relationship Id="rId10" Type="http://schemas.openxmlformats.org/officeDocument/2006/relationships/image" Target="../media/image177.png"/><Relationship Id="rId4" Type="http://schemas.openxmlformats.org/officeDocument/2006/relationships/image" Target="../media/image170.png"/><Relationship Id="rId9" Type="http://schemas.openxmlformats.org/officeDocument/2006/relationships/image" Target="../media/image176.png"/></Relationships>
</file>

<file path=ppt/slides/_rels/slide95.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5.png"/><Relationship Id="rId7" Type="http://schemas.openxmlformats.org/officeDocument/2006/relationships/image" Target="../media/image179.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78.png"/><Relationship Id="rId5" Type="http://schemas.openxmlformats.org/officeDocument/2006/relationships/image" Target="../media/image176.png"/><Relationship Id="rId4" Type="http://schemas.openxmlformats.org/officeDocument/2006/relationships/image" Target="../media/image174.png"/></Relationships>
</file>

<file path=ppt/slides/_rels/slide9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70.png"/><Relationship Id="rId4" Type="http://schemas.openxmlformats.org/officeDocument/2006/relationships/image" Target="../media/image182.png"/></Relationships>
</file>

<file path=ppt/slides/_rels/slide9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84.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D6776-383A-B270-2A3D-0BEE0F24F156}"/>
              </a:ext>
            </a:extLst>
          </p:cNvPr>
          <p:cNvSpPr>
            <a:spLocks noGrp="1"/>
          </p:cNvSpPr>
          <p:nvPr>
            <p:ph type="ctrTitle"/>
          </p:nvPr>
        </p:nvSpPr>
        <p:spPr/>
        <p:txBody>
          <a:bodyPr/>
          <a:lstStyle/>
          <a:p>
            <a:r>
              <a:rPr lang="en-US" dirty="0">
                <a:latin typeface="Calisto MT" panose="02040603050505030304" pitchFamily="18" charset="77"/>
              </a:rPr>
              <a:t>Periodicity and Continuity in Pitch and Time</a:t>
            </a:r>
          </a:p>
        </p:txBody>
      </p:sp>
      <p:sp>
        <p:nvSpPr>
          <p:cNvPr id="3" name="Subtitle 2">
            <a:extLst>
              <a:ext uri="{FF2B5EF4-FFF2-40B4-BE49-F238E27FC236}">
                <a16:creationId xmlns:a16="http://schemas.microsoft.com/office/drawing/2014/main" id="{03E69F8B-FD48-A23A-5AFC-584B066E8F2B}"/>
              </a:ext>
            </a:extLst>
          </p:cNvPr>
          <p:cNvSpPr>
            <a:spLocks noGrp="1"/>
          </p:cNvSpPr>
          <p:nvPr>
            <p:ph type="subTitle" idx="1"/>
          </p:nvPr>
        </p:nvSpPr>
        <p:spPr>
          <a:xfrm>
            <a:off x="1143000" y="2719864"/>
            <a:ext cx="6858000" cy="1241822"/>
          </a:xfrm>
        </p:spPr>
        <p:txBody>
          <a:bodyPr/>
          <a:lstStyle/>
          <a:p>
            <a:pPr>
              <a:spcAft>
                <a:spcPts val="900"/>
              </a:spcAft>
            </a:pPr>
            <a:r>
              <a:rPr lang="en-US" dirty="0"/>
              <a:t>Jason </a:t>
            </a:r>
            <a:r>
              <a:rPr lang="en-US" dirty="0" err="1"/>
              <a:t>Yust</a:t>
            </a:r>
            <a:r>
              <a:rPr lang="en-US" dirty="0"/>
              <a:t>,               .</a:t>
            </a:r>
          </a:p>
          <a:p>
            <a:r>
              <a:rPr lang="en-US" dirty="0"/>
              <a:t>Society for </a:t>
            </a:r>
            <a:r>
              <a:rPr lang="en-US" dirty="0">
                <a:latin typeface="Calisto MT" panose="02040603050505030304" pitchFamily="18" charset="77"/>
              </a:rPr>
              <a:t>Music</a:t>
            </a:r>
            <a:r>
              <a:rPr lang="en-US" dirty="0"/>
              <a:t> Analysis Zoom Colloquium, Dec. 6, 2023</a:t>
            </a:r>
          </a:p>
          <a:p>
            <a:endParaRPr lang="en-US" dirty="0"/>
          </a:p>
        </p:txBody>
      </p:sp>
      <p:sp>
        <p:nvSpPr>
          <p:cNvPr id="6" name="Date Placeholder 5">
            <a:extLst>
              <a:ext uri="{FF2B5EF4-FFF2-40B4-BE49-F238E27FC236}">
                <a16:creationId xmlns:a16="http://schemas.microsoft.com/office/drawing/2014/main" id="{75ABFA6F-E3D2-78A7-09B4-B149DAF3E0E1}"/>
              </a:ext>
            </a:extLst>
          </p:cNvPr>
          <p:cNvSpPr>
            <a:spLocks noGrp="1"/>
          </p:cNvSpPr>
          <p:nvPr>
            <p:ph type="dt" sz="half" idx="10"/>
          </p:nvPr>
        </p:nvSpPr>
        <p:spPr/>
        <p:txBody>
          <a:bodyPr/>
          <a:lstStyle/>
          <a:p>
            <a:r>
              <a:rPr lang="en-US"/>
              <a:t>SMA Colloquium, 12/6/2023</a:t>
            </a:r>
            <a:endParaRPr lang="en-US" dirty="0"/>
          </a:p>
        </p:txBody>
      </p:sp>
      <p:sp>
        <p:nvSpPr>
          <p:cNvPr id="4" name="Footer Placeholder 3">
            <a:extLst>
              <a:ext uri="{FF2B5EF4-FFF2-40B4-BE49-F238E27FC236}">
                <a16:creationId xmlns:a16="http://schemas.microsoft.com/office/drawing/2014/main" id="{B4640FB2-EB7C-5417-F2BB-7CE6C9EC9F73}"/>
              </a:ext>
            </a:extLst>
          </p:cNvPr>
          <p:cNvSpPr>
            <a:spLocks noGrp="1"/>
          </p:cNvSpPr>
          <p:nvPr>
            <p:ph type="ftr" sz="quarter" idx="11"/>
          </p:nvPr>
        </p:nvSpPr>
        <p:spPr/>
        <p:txBody>
          <a:bodyPr/>
          <a:lstStyle/>
          <a:p>
            <a:r>
              <a:rPr lang="en-US" dirty="0"/>
              <a:t>Periodicity and Continuity in Pitch and Time</a:t>
            </a:r>
          </a:p>
        </p:txBody>
      </p:sp>
      <p:sp>
        <p:nvSpPr>
          <p:cNvPr id="7" name="Slide Number Placeholder 6">
            <a:extLst>
              <a:ext uri="{FF2B5EF4-FFF2-40B4-BE49-F238E27FC236}">
                <a16:creationId xmlns:a16="http://schemas.microsoft.com/office/drawing/2014/main" id="{57FD3FFB-0F56-8BBE-2E9F-95FD49275CF5}"/>
              </a:ext>
            </a:extLst>
          </p:cNvPr>
          <p:cNvSpPr>
            <a:spLocks noGrp="1"/>
          </p:cNvSpPr>
          <p:nvPr>
            <p:ph type="sldNum" sz="quarter" idx="12"/>
          </p:nvPr>
        </p:nvSpPr>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1</a:t>
            </a:fld>
            <a:endParaRPr lang="en-US" dirty="0">
              <a:latin typeface="Calisto MT" panose="02040603050505030304" pitchFamily="18" charset="77"/>
            </a:endParaRPr>
          </a:p>
        </p:txBody>
      </p:sp>
      <p:pic>
        <p:nvPicPr>
          <p:cNvPr id="5" name="Picture 4">
            <a:extLst>
              <a:ext uri="{FF2B5EF4-FFF2-40B4-BE49-F238E27FC236}">
                <a16:creationId xmlns:a16="http://schemas.microsoft.com/office/drawing/2014/main" id="{7A94DAC9-5AA4-6443-5C85-6304C980F6C3}"/>
              </a:ext>
            </a:extLst>
          </p:cNvPr>
          <p:cNvPicPr>
            <a:picLocks noChangeAspect="1"/>
          </p:cNvPicPr>
          <p:nvPr/>
        </p:nvPicPr>
        <p:blipFill>
          <a:blip r:embed="rId2"/>
          <a:stretch>
            <a:fillRect/>
          </a:stretch>
        </p:blipFill>
        <p:spPr>
          <a:xfrm>
            <a:off x="4819135" y="2627357"/>
            <a:ext cx="1101811" cy="447611"/>
          </a:xfrm>
          <a:prstGeom prst="rect">
            <a:avLst/>
          </a:prstGeom>
        </p:spPr>
      </p:pic>
    </p:spTree>
    <p:extLst>
      <p:ext uri="{BB962C8B-B14F-4D97-AF65-F5344CB8AC3E}">
        <p14:creationId xmlns:p14="http://schemas.microsoft.com/office/powerpoint/2010/main" val="2921655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3B17D-92BE-CF8A-3543-05AC2135986B}"/>
              </a:ext>
            </a:extLst>
          </p:cNvPr>
          <p:cNvSpPr>
            <a:spLocks noGrp="1"/>
          </p:cNvSpPr>
          <p:nvPr>
            <p:ph type="ctrTitle"/>
          </p:nvPr>
        </p:nvSpPr>
        <p:spPr/>
        <p:txBody>
          <a:bodyPr/>
          <a:lstStyle/>
          <a:p>
            <a:r>
              <a:rPr lang="en-US" dirty="0"/>
              <a:t>Fourier theory tools</a:t>
            </a:r>
          </a:p>
        </p:txBody>
      </p:sp>
      <p:sp>
        <p:nvSpPr>
          <p:cNvPr id="3" name="Subtitle 2">
            <a:extLst>
              <a:ext uri="{FF2B5EF4-FFF2-40B4-BE49-F238E27FC236}">
                <a16:creationId xmlns:a16="http://schemas.microsoft.com/office/drawing/2014/main" id="{4AB1FCCE-983E-8E5C-320C-86CE9218E99D}"/>
              </a:ext>
            </a:extLst>
          </p:cNvPr>
          <p:cNvSpPr>
            <a:spLocks noGrp="1"/>
          </p:cNvSpPr>
          <p:nvPr>
            <p:ph type="subTitle" idx="1"/>
          </p:nvPr>
        </p:nvSpPr>
        <p:spPr/>
        <p:txBody>
          <a:bodyPr/>
          <a:lstStyle/>
          <a:p>
            <a:r>
              <a:rPr lang="en-US" dirty="0"/>
              <a:t>Coordinate Spaces and Spectra</a:t>
            </a:r>
          </a:p>
        </p:txBody>
      </p:sp>
      <p:sp>
        <p:nvSpPr>
          <p:cNvPr id="4" name="Date Placeholder 3">
            <a:extLst>
              <a:ext uri="{FF2B5EF4-FFF2-40B4-BE49-F238E27FC236}">
                <a16:creationId xmlns:a16="http://schemas.microsoft.com/office/drawing/2014/main" id="{BB4479D1-B759-2E80-9057-61CAA98ED089}"/>
              </a:ext>
            </a:extLst>
          </p:cNvPr>
          <p:cNvSpPr>
            <a:spLocks noGrp="1"/>
          </p:cNvSpPr>
          <p:nvPr>
            <p:ph type="dt" sz="half" idx="10"/>
          </p:nvPr>
        </p:nvSpPr>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76719B75-FFF8-218B-2456-29A0B25041D2}"/>
              </a:ext>
            </a:extLst>
          </p:cNvPr>
          <p:cNvSpPr>
            <a:spLocks noGrp="1"/>
          </p:cNvSpPr>
          <p:nvPr>
            <p:ph type="ftr" sz="quarter" idx="11"/>
          </p:nvPr>
        </p:nvSpPr>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8CF16102-802E-4E7F-7128-ADC7081FE80D}"/>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10</a:t>
            </a:fld>
            <a:endParaRPr lang="en-US" dirty="0">
              <a:latin typeface="Calisto MT" panose="02040603050505030304" pitchFamily="18" charset="77"/>
            </a:endParaRPr>
          </a:p>
        </p:txBody>
      </p:sp>
    </p:spTree>
    <p:extLst>
      <p:ext uri="{BB962C8B-B14F-4D97-AF65-F5344CB8AC3E}">
        <p14:creationId xmlns:p14="http://schemas.microsoft.com/office/powerpoint/2010/main" val="3239157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9FA7C-087D-E4E6-2D33-541D486F25CC}"/>
              </a:ext>
            </a:extLst>
          </p:cNvPr>
          <p:cNvSpPr>
            <a:spLocks noGrp="1"/>
          </p:cNvSpPr>
          <p:nvPr>
            <p:ph type="title"/>
          </p:nvPr>
        </p:nvSpPr>
        <p:spPr/>
        <p:txBody>
          <a:bodyPr/>
          <a:lstStyle/>
          <a:p>
            <a:r>
              <a:rPr lang="en-US" dirty="0"/>
              <a:t>Sine and Cosine functions</a:t>
            </a:r>
          </a:p>
        </p:txBody>
      </p:sp>
      <p:sp>
        <p:nvSpPr>
          <p:cNvPr id="3" name="Content Placeholder 2">
            <a:extLst>
              <a:ext uri="{FF2B5EF4-FFF2-40B4-BE49-F238E27FC236}">
                <a16:creationId xmlns:a16="http://schemas.microsoft.com/office/drawing/2014/main" id="{FE9DEC34-22AB-DE97-0D4F-F31B19F08252}"/>
              </a:ext>
            </a:extLst>
          </p:cNvPr>
          <p:cNvSpPr>
            <a:spLocks noGrp="1"/>
          </p:cNvSpPr>
          <p:nvPr>
            <p:ph idx="1"/>
          </p:nvPr>
        </p:nvSpPr>
        <p:spPr>
          <a:xfrm>
            <a:off x="628650" y="592467"/>
            <a:ext cx="7886700" cy="346249"/>
          </a:xfrm>
        </p:spPr>
        <p:txBody>
          <a:bodyPr>
            <a:normAutofit/>
          </a:bodyPr>
          <a:lstStyle/>
          <a:p>
            <a:pPr marL="0" indent="0" algn="ctr">
              <a:buNone/>
            </a:pPr>
            <a:r>
              <a:rPr lang="en-US" dirty="0"/>
              <a:t>Periodicities are two-dimensional.</a:t>
            </a:r>
          </a:p>
        </p:txBody>
      </p:sp>
      <p:sp>
        <p:nvSpPr>
          <p:cNvPr id="5" name="TextBox 4">
            <a:extLst>
              <a:ext uri="{FF2B5EF4-FFF2-40B4-BE49-F238E27FC236}">
                <a16:creationId xmlns:a16="http://schemas.microsoft.com/office/drawing/2014/main" id="{332D7826-91E4-323A-2F73-C58D16EFDEF9}"/>
              </a:ext>
            </a:extLst>
          </p:cNvPr>
          <p:cNvSpPr txBox="1"/>
          <p:nvPr/>
        </p:nvSpPr>
        <p:spPr>
          <a:xfrm>
            <a:off x="395782" y="1901609"/>
            <a:ext cx="1438214" cy="646331"/>
          </a:xfrm>
          <a:prstGeom prst="rect">
            <a:avLst/>
          </a:prstGeom>
          <a:noFill/>
        </p:spPr>
        <p:txBody>
          <a:bodyPr wrap="none" rtlCol="0">
            <a:spAutoFit/>
          </a:bodyPr>
          <a:lstStyle/>
          <a:p>
            <a:pPr algn="l"/>
            <a:r>
              <a:rPr lang="en-US" sz="1800" dirty="0">
                <a:latin typeface="Helsinki Text Std" panose="02000400000000000000" pitchFamily="2" charset="77"/>
                <a:cs typeface="Calibri" panose="020F0502020204030204" pitchFamily="34" charset="0"/>
              </a:rPr>
              <a:t>q</a:t>
            </a:r>
            <a:r>
              <a:rPr lang="en-US" sz="1800" dirty="0">
                <a:latin typeface="Calisto MT" panose="02040603050505030304" pitchFamily="18" charset="77"/>
                <a:cs typeface="Calibri" panose="020F0502020204030204" pitchFamily="34" charset="0"/>
              </a:rPr>
              <a:t> periodicity </a:t>
            </a:r>
          </a:p>
          <a:p>
            <a:pPr algn="r"/>
            <a:r>
              <a:rPr lang="en-US" sz="1800" dirty="0">
                <a:latin typeface="Calisto MT" panose="02040603050505030304" pitchFamily="18" charset="77"/>
                <a:cs typeface="Calibri" panose="020F0502020204030204" pitchFamily="34" charset="0"/>
              </a:rPr>
              <a:t>(cosine): </a:t>
            </a:r>
          </a:p>
        </p:txBody>
      </p:sp>
      <p:sp>
        <p:nvSpPr>
          <p:cNvPr id="6" name="TextBox 5">
            <a:extLst>
              <a:ext uri="{FF2B5EF4-FFF2-40B4-BE49-F238E27FC236}">
                <a16:creationId xmlns:a16="http://schemas.microsoft.com/office/drawing/2014/main" id="{C488B07C-A231-5236-493C-0EC2939E5736}"/>
              </a:ext>
            </a:extLst>
          </p:cNvPr>
          <p:cNvSpPr txBox="1"/>
          <p:nvPr/>
        </p:nvSpPr>
        <p:spPr>
          <a:xfrm>
            <a:off x="395783" y="2879401"/>
            <a:ext cx="1438214" cy="646331"/>
          </a:xfrm>
          <a:prstGeom prst="rect">
            <a:avLst/>
          </a:prstGeom>
          <a:noFill/>
        </p:spPr>
        <p:txBody>
          <a:bodyPr wrap="square" rtlCol="0">
            <a:spAutoFit/>
          </a:bodyPr>
          <a:lstStyle/>
          <a:p>
            <a:pPr algn="l"/>
            <a:r>
              <a:rPr lang="en-US" sz="1800" dirty="0">
                <a:latin typeface="Helsinki Text Std" panose="02000400000000000000" pitchFamily="2" charset="77"/>
                <a:cs typeface="Calibri" panose="020F0502020204030204" pitchFamily="34" charset="0"/>
              </a:rPr>
              <a:t>q</a:t>
            </a:r>
            <a:r>
              <a:rPr lang="en-US" sz="1800" dirty="0">
                <a:latin typeface="Calisto MT" panose="02040603050505030304" pitchFamily="18" charset="77"/>
                <a:cs typeface="Calibri" panose="020F0502020204030204" pitchFamily="34" charset="0"/>
              </a:rPr>
              <a:t> periodicity </a:t>
            </a:r>
          </a:p>
          <a:p>
            <a:pPr algn="r"/>
            <a:r>
              <a:rPr lang="en-US" sz="1800" dirty="0">
                <a:latin typeface="Calisto MT" panose="02040603050505030304" pitchFamily="18" charset="77"/>
                <a:cs typeface="Calibri" panose="020F0502020204030204" pitchFamily="34" charset="0"/>
              </a:rPr>
              <a:t>(–sine): </a:t>
            </a:r>
          </a:p>
        </p:txBody>
      </p:sp>
      <p:pic>
        <p:nvPicPr>
          <p:cNvPr id="7" name="Picture 6">
            <a:extLst>
              <a:ext uri="{FF2B5EF4-FFF2-40B4-BE49-F238E27FC236}">
                <a16:creationId xmlns:a16="http://schemas.microsoft.com/office/drawing/2014/main" id="{E97A23D6-BA33-9F88-4864-3D7B81E321F5}"/>
              </a:ext>
            </a:extLst>
          </p:cNvPr>
          <p:cNvPicPr>
            <a:picLocks noChangeAspect="1"/>
          </p:cNvPicPr>
          <p:nvPr/>
        </p:nvPicPr>
        <p:blipFill>
          <a:blip r:embed="rId3"/>
          <a:stretch>
            <a:fillRect/>
          </a:stretch>
        </p:blipFill>
        <p:spPr>
          <a:xfrm>
            <a:off x="1309841" y="879991"/>
            <a:ext cx="3690385" cy="797420"/>
          </a:xfrm>
          <a:prstGeom prst="rect">
            <a:avLst/>
          </a:prstGeom>
        </p:spPr>
      </p:pic>
      <p:pic>
        <p:nvPicPr>
          <p:cNvPr id="16" name="Picture 15">
            <a:extLst>
              <a:ext uri="{FF2B5EF4-FFF2-40B4-BE49-F238E27FC236}">
                <a16:creationId xmlns:a16="http://schemas.microsoft.com/office/drawing/2014/main" id="{EE91CAA8-01AD-FD6D-84CF-BA378B308252}"/>
              </a:ext>
            </a:extLst>
          </p:cNvPr>
          <p:cNvPicPr>
            <a:picLocks noChangeAspect="1"/>
          </p:cNvPicPr>
          <p:nvPr/>
        </p:nvPicPr>
        <p:blipFill>
          <a:blip r:embed="rId4"/>
          <a:stretch>
            <a:fillRect/>
          </a:stretch>
        </p:blipFill>
        <p:spPr>
          <a:xfrm>
            <a:off x="1790421" y="1677412"/>
            <a:ext cx="3454392" cy="976153"/>
          </a:xfrm>
          <a:prstGeom prst="rect">
            <a:avLst/>
          </a:prstGeom>
        </p:spPr>
      </p:pic>
      <p:sp>
        <p:nvSpPr>
          <p:cNvPr id="19" name="TextBox 18">
            <a:extLst>
              <a:ext uri="{FF2B5EF4-FFF2-40B4-BE49-F238E27FC236}">
                <a16:creationId xmlns:a16="http://schemas.microsoft.com/office/drawing/2014/main" id="{01C02B3E-398A-05A3-60DE-9A10DA816643}"/>
              </a:ext>
            </a:extLst>
          </p:cNvPr>
          <p:cNvSpPr txBox="1"/>
          <p:nvPr/>
        </p:nvSpPr>
        <p:spPr>
          <a:xfrm>
            <a:off x="6160286" y="890168"/>
            <a:ext cx="1991438" cy="369332"/>
          </a:xfrm>
          <a:prstGeom prst="rect">
            <a:avLst/>
          </a:prstGeom>
          <a:noFill/>
        </p:spPr>
        <p:txBody>
          <a:bodyPr wrap="square" rtlCol="0">
            <a:spAutoFit/>
          </a:bodyPr>
          <a:lstStyle/>
          <a:p>
            <a:pPr algn="ctr"/>
            <a:r>
              <a:rPr lang="en-US" sz="1800" dirty="0">
                <a:latin typeface="Calisto MT" panose="02040603050505030304" pitchFamily="18" charset="77"/>
                <a:cs typeface="Calibri" panose="020F0502020204030204" pitchFamily="34" charset="0"/>
              </a:rPr>
              <a:t>On </a:t>
            </a:r>
            <a:r>
              <a:rPr lang="en-US" sz="1800" dirty="0" err="1">
                <a:latin typeface="Calisto MT" panose="02040603050505030304" pitchFamily="18" charset="77"/>
                <a:cs typeface="Calibri" panose="020F0502020204030204" pitchFamily="34" charset="0"/>
              </a:rPr>
              <a:t>xy</a:t>
            </a:r>
            <a:r>
              <a:rPr lang="en-US" sz="1800" dirty="0">
                <a:latin typeface="Calisto MT" panose="02040603050505030304" pitchFamily="18" charset="77"/>
                <a:cs typeface="Calibri" panose="020F0502020204030204" pitchFamily="34" charset="0"/>
              </a:rPr>
              <a:t> plane: </a:t>
            </a:r>
          </a:p>
        </p:txBody>
      </p:sp>
      <p:pic>
        <p:nvPicPr>
          <p:cNvPr id="23" name="Picture 22">
            <a:extLst>
              <a:ext uri="{FF2B5EF4-FFF2-40B4-BE49-F238E27FC236}">
                <a16:creationId xmlns:a16="http://schemas.microsoft.com/office/drawing/2014/main" id="{C5DE859A-CF7D-ED88-76F4-0B011C4F6A76}"/>
              </a:ext>
            </a:extLst>
          </p:cNvPr>
          <p:cNvPicPr>
            <a:picLocks noChangeAspect="1"/>
          </p:cNvPicPr>
          <p:nvPr/>
        </p:nvPicPr>
        <p:blipFill>
          <a:blip r:embed="rId5"/>
          <a:stretch>
            <a:fillRect/>
          </a:stretch>
        </p:blipFill>
        <p:spPr>
          <a:xfrm>
            <a:off x="1790421" y="2653565"/>
            <a:ext cx="3454392" cy="1058981"/>
          </a:xfrm>
          <a:prstGeom prst="rect">
            <a:avLst/>
          </a:prstGeom>
        </p:spPr>
      </p:pic>
      <p:pic>
        <p:nvPicPr>
          <p:cNvPr id="25" name="Picture 24">
            <a:extLst>
              <a:ext uri="{FF2B5EF4-FFF2-40B4-BE49-F238E27FC236}">
                <a16:creationId xmlns:a16="http://schemas.microsoft.com/office/drawing/2014/main" id="{8795D3B0-3022-9FFB-F857-E64ACB6AC024}"/>
              </a:ext>
            </a:extLst>
          </p:cNvPr>
          <p:cNvPicPr>
            <a:picLocks noChangeAspect="1"/>
          </p:cNvPicPr>
          <p:nvPr/>
        </p:nvPicPr>
        <p:blipFill>
          <a:blip r:embed="rId6"/>
          <a:stretch>
            <a:fillRect/>
          </a:stretch>
        </p:blipFill>
        <p:spPr>
          <a:xfrm>
            <a:off x="5433325" y="1226241"/>
            <a:ext cx="3505670" cy="3292636"/>
          </a:xfrm>
          <a:prstGeom prst="rect">
            <a:avLst/>
          </a:prstGeom>
        </p:spPr>
      </p:pic>
      <p:cxnSp>
        <p:nvCxnSpPr>
          <p:cNvPr id="27" name="Straight Arrow Connector 26">
            <a:extLst>
              <a:ext uri="{FF2B5EF4-FFF2-40B4-BE49-F238E27FC236}">
                <a16:creationId xmlns:a16="http://schemas.microsoft.com/office/drawing/2014/main" id="{2B3D93E6-465E-CD08-2C47-42F79A0BE865}"/>
              </a:ext>
            </a:extLst>
          </p:cNvPr>
          <p:cNvCxnSpPr/>
          <p:nvPr/>
        </p:nvCxnSpPr>
        <p:spPr>
          <a:xfrm>
            <a:off x="7206176" y="2879399"/>
            <a:ext cx="960120" cy="0"/>
          </a:xfrm>
          <a:prstGeom prst="straightConnector1">
            <a:avLst/>
          </a:prstGeom>
          <a:ln w="28575">
            <a:solidFill>
              <a:srgbClr val="C00000"/>
            </a:solidFill>
            <a:headEnd w="lg" len="lg"/>
            <a:tailEnd type="stealth" w="lg" len="lg"/>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9A56095-618D-2A3D-9A46-B72A91206F39}"/>
              </a:ext>
            </a:extLst>
          </p:cNvPr>
          <p:cNvSpPr txBox="1"/>
          <p:nvPr/>
        </p:nvSpPr>
        <p:spPr>
          <a:xfrm>
            <a:off x="7794459" y="2533152"/>
            <a:ext cx="958917" cy="369332"/>
          </a:xfrm>
          <a:prstGeom prst="rect">
            <a:avLst/>
          </a:prstGeom>
          <a:noFill/>
        </p:spPr>
        <p:txBody>
          <a:bodyPr wrap="none" rtlCol="0">
            <a:spAutoFit/>
          </a:bodyPr>
          <a:lstStyle/>
          <a:p>
            <a:pPr algn="l"/>
            <a:r>
              <a:rPr lang="en-US" sz="1800" dirty="0">
                <a:solidFill>
                  <a:srgbClr val="C00000"/>
                </a:solidFill>
                <a:latin typeface="Calisto MT" panose="02040603050505030304" pitchFamily="18" charset="77"/>
                <a:cs typeface="Calibri" panose="020F0502020204030204" pitchFamily="34" charset="0"/>
              </a:rPr>
              <a:t>On beat</a:t>
            </a:r>
          </a:p>
        </p:txBody>
      </p:sp>
      <p:cxnSp>
        <p:nvCxnSpPr>
          <p:cNvPr id="29" name="Straight Arrow Connector 28">
            <a:extLst>
              <a:ext uri="{FF2B5EF4-FFF2-40B4-BE49-F238E27FC236}">
                <a16:creationId xmlns:a16="http://schemas.microsoft.com/office/drawing/2014/main" id="{6FC2E971-D0A9-5BF4-1A83-BF0F6FFCAA8F}"/>
              </a:ext>
            </a:extLst>
          </p:cNvPr>
          <p:cNvCxnSpPr>
            <a:cxnSpLocks/>
          </p:cNvCxnSpPr>
          <p:nvPr/>
        </p:nvCxnSpPr>
        <p:spPr>
          <a:xfrm flipH="1">
            <a:off x="6196144" y="2879399"/>
            <a:ext cx="990014" cy="0"/>
          </a:xfrm>
          <a:prstGeom prst="straightConnector1">
            <a:avLst/>
          </a:prstGeom>
          <a:ln w="28575">
            <a:solidFill>
              <a:srgbClr val="C00000"/>
            </a:solidFill>
            <a:headEnd w="lg" len="lg"/>
            <a:tailEnd type="stealth" w="lg" len="lg"/>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5028E9E-B1E3-E61C-A4E7-5C0DFB64D052}"/>
              </a:ext>
            </a:extLst>
          </p:cNvPr>
          <p:cNvSpPr txBox="1"/>
          <p:nvPr/>
        </p:nvSpPr>
        <p:spPr>
          <a:xfrm>
            <a:off x="5662874" y="2533152"/>
            <a:ext cx="994824" cy="369332"/>
          </a:xfrm>
          <a:prstGeom prst="rect">
            <a:avLst/>
          </a:prstGeom>
          <a:noFill/>
        </p:spPr>
        <p:txBody>
          <a:bodyPr wrap="none" rtlCol="0">
            <a:spAutoFit/>
          </a:bodyPr>
          <a:lstStyle/>
          <a:p>
            <a:pPr algn="l"/>
            <a:r>
              <a:rPr lang="en-US" sz="1800" dirty="0">
                <a:solidFill>
                  <a:srgbClr val="C00000"/>
                </a:solidFill>
                <a:latin typeface="Calisto MT" panose="02040603050505030304" pitchFamily="18" charset="77"/>
                <a:cs typeface="Calibri" panose="020F0502020204030204" pitchFamily="34" charset="0"/>
              </a:rPr>
              <a:t>Off beat</a:t>
            </a:r>
          </a:p>
        </p:txBody>
      </p:sp>
      <p:cxnSp>
        <p:nvCxnSpPr>
          <p:cNvPr id="32" name="Straight Arrow Connector 31">
            <a:extLst>
              <a:ext uri="{FF2B5EF4-FFF2-40B4-BE49-F238E27FC236}">
                <a16:creationId xmlns:a16="http://schemas.microsoft.com/office/drawing/2014/main" id="{F1141579-E2B4-0661-9660-DACC62BAE8C4}"/>
              </a:ext>
            </a:extLst>
          </p:cNvPr>
          <p:cNvCxnSpPr>
            <a:cxnSpLocks/>
          </p:cNvCxnSpPr>
          <p:nvPr/>
        </p:nvCxnSpPr>
        <p:spPr>
          <a:xfrm>
            <a:off x="7186158" y="2879401"/>
            <a:ext cx="0" cy="976907"/>
          </a:xfrm>
          <a:prstGeom prst="straightConnector1">
            <a:avLst/>
          </a:prstGeom>
          <a:ln w="28575">
            <a:solidFill>
              <a:srgbClr val="C00000"/>
            </a:solidFill>
            <a:headEnd w="lg" len="lg"/>
            <a:tailEnd type="stealth" w="lg" len="lg"/>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872AD88-5041-EA63-018B-91B785DF4ECF}"/>
              </a:ext>
            </a:extLst>
          </p:cNvPr>
          <p:cNvSpPr txBox="1"/>
          <p:nvPr/>
        </p:nvSpPr>
        <p:spPr>
          <a:xfrm>
            <a:off x="7202760" y="3518868"/>
            <a:ext cx="1152880" cy="369332"/>
          </a:xfrm>
          <a:prstGeom prst="rect">
            <a:avLst/>
          </a:prstGeom>
          <a:noFill/>
        </p:spPr>
        <p:txBody>
          <a:bodyPr wrap="none" rtlCol="0">
            <a:spAutoFit/>
          </a:bodyPr>
          <a:lstStyle/>
          <a:p>
            <a:pPr algn="l"/>
            <a:r>
              <a:rPr lang="en-US" sz="1800" dirty="0">
                <a:solidFill>
                  <a:srgbClr val="C00000"/>
                </a:solidFill>
                <a:latin typeface="Calisto MT" panose="02040603050505030304" pitchFamily="18" charset="77"/>
                <a:cs typeface="Calibri" panose="020F0502020204030204" pitchFamily="34" charset="0"/>
              </a:rPr>
              <a:t>After beat</a:t>
            </a:r>
          </a:p>
        </p:txBody>
      </p:sp>
      <p:cxnSp>
        <p:nvCxnSpPr>
          <p:cNvPr id="34" name="Straight Arrow Connector 33">
            <a:extLst>
              <a:ext uri="{FF2B5EF4-FFF2-40B4-BE49-F238E27FC236}">
                <a16:creationId xmlns:a16="http://schemas.microsoft.com/office/drawing/2014/main" id="{6FBA0455-7A3E-BA30-A4EC-CBD630059DE3}"/>
              </a:ext>
            </a:extLst>
          </p:cNvPr>
          <p:cNvCxnSpPr>
            <a:cxnSpLocks/>
          </p:cNvCxnSpPr>
          <p:nvPr/>
        </p:nvCxnSpPr>
        <p:spPr>
          <a:xfrm flipV="1">
            <a:off x="7186158" y="1901608"/>
            <a:ext cx="0" cy="977792"/>
          </a:xfrm>
          <a:prstGeom prst="straightConnector1">
            <a:avLst/>
          </a:prstGeom>
          <a:ln w="28575">
            <a:solidFill>
              <a:srgbClr val="C00000"/>
            </a:solidFill>
            <a:headEnd w="lg" len="lg"/>
            <a:tailEnd type="stealth" w="lg" len="lg"/>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4EFBBD6F-24F2-BA0E-B02B-3AFD46568C4E}"/>
              </a:ext>
            </a:extLst>
          </p:cNvPr>
          <p:cNvSpPr txBox="1"/>
          <p:nvPr/>
        </p:nvSpPr>
        <p:spPr>
          <a:xfrm>
            <a:off x="7206177" y="1865709"/>
            <a:ext cx="1285929" cy="369332"/>
          </a:xfrm>
          <a:prstGeom prst="rect">
            <a:avLst/>
          </a:prstGeom>
          <a:noFill/>
        </p:spPr>
        <p:txBody>
          <a:bodyPr wrap="none" rtlCol="0">
            <a:spAutoFit/>
          </a:bodyPr>
          <a:lstStyle/>
          <a:p>
            <a:pPr algn="l"/>
            <a:r>
              <a:rPr lang="en-US" sz="1800" dirty="0">
                <a:solidFill>
                  <a:srgbClr val="C00000"/>
                </a:solidFill>
                <a:latin typeface="Calisto MT" panose="02040603050505030304" pitchFamily="18" charset="77"/>
                <a:cs typeface="Calibri" panose="020F0502020204030204" pitchFamily="34" charset="0"/>
              </a:rPr>
              <a:t>Before beat</a:t>
            </a:r>
          </a:p>
        </p:txBody>
      </p:sp>
      <p:sp>
        <p:nvSpPr>
          <p:cNvPr id="4" name="TextBox 3">
            <a:extLst>
              <a:ext uri="{FF2B5EF4-FFF2-40B4-BE49-F238E27FC236}">
                <a16:creationId xmlns:a16="http://schemas.microsoft.com/office/drawing/2014/main" id="{21E89688-19F1-45B4-3B86-483CEB987002}"/>
              </a:ext>
            </a:extLst>
          </p:cNvPr>
          <p:cNvSpPr txBox="1"/>
          <p:nvPr/>
        </p:nvSpPr>
        <p:spPr>
          <a:xfrm>
            <a:off x="2821578" y="3742375"/>
            <a:ext cx="1388457"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Frequency 4</a:t>
            </a:r>
          </a:p>
        </p:txBody>
      </p:sp>
      <p:sp>
        <p:nvSpPr>
          <p:cNvPr id="8" name="Date Placeholder 3">
            <a:extLst>
              <a:ext uri="{FF2B5EF4-FFF2-40B4-BE49-F238E27FC236}">
                <a16:creationId xmlns:a16="http://schemas.microsoft.com/office/drawing/2014/main" id="{E00E63E1-2064-21A3-DECA-9ADB4368F96E}"/>
              </a:ext>
            </a:extLst>
          </p:cNvPr>
          <p:cNvSpPr>
            <a:spLocks noGrp="1"/>
          </p:cNvSpPr>
          <p:nvPr>
            <p:ph type="dt" sz="half" idx="10"/>
          </p:nvPr>
        </p:nvSpPr>
        <p:spPr>
          <a:xfrm>
            <a:off x="487974" y="4835311"/>
            <a:ext cx="2057400" cy="273844"/>
          </a:xfrm>
        </p:spPr>
        <p:txBody>
          <a:bodyPr/>
          <a:lstStyle/>
          <a:p>
            <a:r>
              <a:rPr lang="en-US" dirty="0"/>
              <a:t>SMA Colloquium, 12/6/2023</a:t>
            </a:r>
          </a:p>
        </p:txBody>
      </p:sp>
      <p:sp>
        <p:nvSpPr>
          <p:cNvPr id="9" name="Footer Placeholder 4">
            <a:extLst>
              <a:ext uri="{FF2B5EF4-FFF2-40B4-BE49-F238E27FC236}">
                <a16:creationId xmlns:a16="http://schemas.microsoft.com/office/drawing/2014/main" id="{B2C9E275-A785-D745-60F8-F2FE2A00B7B0}"/>
              </a:ext>
            </a:extLst>
          </p:cNvPr>
          <p:cNvSpPr>
            <a:spLocks noGrp="1"/>
          </p:cNvSpPr>
          <p:nvPr>
            <p:ph type="ftr" sz="quarter" idx="11"/>
          </p:nvPr>
        </p:nvSpPr>
        <p:spPr>
          <a:xfrm>
            <a:off x="3028950" y="4869656"/>
            <a:ext cx="3086100" cy="273844"/>
          </a:xfrm>
        </p:spPr>
        <p:txBody>
          <a:bodyPr/>
          <a:lstStyle/>
          <a:p>
            <a:r>
              <a:rPr lang="en-US" dirty="0"/>
              <a:t>Periodicity and Continuity in Pitch and Time</a:t>
            </a:r>
          </a:p>
        </p:txBody>
      </p:sp>
      <p:sp>
        <p:nvSpPr>
          <p:cNvPr id="10" name="Slide Number Placeholder 5">
            <a:extLst>
              <a:ext uri="{FF2B5EF4-FFF2-40B4-BE49-F238E27FC236}">
                <a16:creationId xmlns:a16="http://schemas.microsoft.com/office/drawing/2014/main" id="{7CCFC5C6-7DA1-A90E-6D04-80E8088B4151}"/>
              </a:ext>
            </a:extLst>
          </p:cNvPr>
          <p:cNvSpPr>
            <a:spLocks noGrp="1"/>
          </p:cNvSpPr>
          <p:nvPr>
            <p:ph type="sldNum" sz="quarter" idx="12"/>
          </p:nvPr>
        </p:nvSpPr>
        <p:spPr>
          <a:xfrm>
            <a:off x="6598626" y="4869656"/>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11</a:t>
            </a:fld>
            <a:endParaRPr lang="en-US" dirty="0">
              <a:latin typeface="Calisto MT" panose="02040603050505030304" pitchFamily="18" charset="77"/>
            </a:endParaRPr>
          </a:p>
        </p:txBody>
      </p:sp>
      <p:cxnSp>
        <p:nvCxnSpPr>
          <p:cNvPr id="11" name="Straight Connector 10">
            <a:extLst>
              <a:ext uri="{FF2B5EF4-FFF2-40B4-BE49-F238E27FC236}">
                <a16:creationId xmlns:a16="http://schemas.microsoft.com/office/drawing/2014/main" id="{AE1A06BB-3D4B-F334-C41A-DCB79FDE4785}"/>
              </a:ext>
            </a:extLst>
          </p:cNvPr>
          <p:cNvCxnSpPr>
            <a:cxnSpLocks/>
          </p:cNvCxnSpPr>
          <p:nvPr/>
        </p:nvCxnSpPr>
        <p:spPr>
          <a:xfrm flipH="1">
            <a:off x="6709637" y="2882941"/>
            <a:ext cx="4893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3C9A43AE-755C-E93A-3653-EE263C3EA809}"/>
              </a:ext>
            </a:extLst>
          </p:cNvPr>
          <p:cNvSpPr/>
          <p:nvPr/>
        </p:nvSpPr>
        <p:spPr>
          <a:xfrm>
            <a:off x="6677715" y="2824565"/>
            <a:ext cx="90934" cy="95987"/>
          </a:xfrm>
          <a:prstGeom prst="ellips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732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dissolve">
                                      <p:cBhvr>
                                        <p:cTn id="11" dur="500"/>
                                        <p:tgtEl>
                                          <p:spTgt spid="28"/>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right)">
                                      <p:cBhvr>
                                        <p:cTn id="15" dur="500"/>
                                        <p:tgtEl>
                                          <p:spTgt spid="29"/>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dissolve">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left)">
                                      <p:cBhvr>
                                        <p:cTn id="24" dur="500"/>
                                        <p:tgtEl>
                                          <p:spTgt spid="32"/>
                                        </p:tgtEl>
                                      </p:cBhvr>
                                    </p:animEffect>
                                  </p:childTnLst>
                                </p:cTn>
                              </p:par>
                            </p:childTnLst>
                          </p:cTn>
                        </p:par>
                        <p:par>
                          <p:cTn id="25" fill="hold">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dissolve">
                                      <p:cBhvr>
                                        <p:cTn id="28" dur="500"/>
                                        <p:tgtEl>
                                          <p:spTgt spid="33"/>
                                        </p:tgtEl>
                                      </p:cBhvr>
                                    </p:animEffect>
                                  </p:childTnLst>
                                </p:cTn>
                              </p:par>
                            </p:childTnLst>
                          </p:cTn>
                        </p:par>
                        <p:par>
                          <p:cTn id="29" fill="hold">
                            <p:stCondLst>
                              <p:cond delay="1000"/>
                            </p:stCondLst>
                            <p:childTnLst>
                              <p:par>
                                <p:cTn id="30" presetID="22" presetClass="entr" presetSubtype="2" fill="hold" nodeType="after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right)">
                                      <p:cBhvr>
                                        <p:cTn id="32" dur="500"/>
                                        <p:tgtEl>
                                          <p:spTgt spid="34"/>
                                        </p:tgtEl>
                                      </p:cBhvr>
                                    </p:animEffect>
                                  </p:childTnLst>
                                </p:cTn>
                              </p:par>
                            </p:childTnLst>
                          </p:cTn>
                        </p:par>
                        <p:par>
                          <p:cTn id="33" fill="hold">
                            <p:stCondLst>
                              <p:cond delay="1500"/>
                            </p:stCondLst>
                            <p:childTnLst>
                              <p:par>
                                <p:cTn id="34" presetID="9" presetClass="entr" presetSubtype="0" fill="hold" grpId="0" nodeType="after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dissolve">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xit" presetSubtype="0" fill="hold" nodeType="clickEffect">
                                  <p:stCondLst>
                                    <p:cond delay="0"/>
                                  </p:stCondLst>
                                  <p:childTnLst>
                                    <p:animEffect transition="out" filter="dissolve">
                                      <p:cBhvr>
                                        <p:cTn id="40" dur="500"/>
                                        <p:tgtEl>
                                          <p:spTgt spid="27"/>
                                        </p:tgtEl>
                                      </p:cBhvr>
                                    </p:animEffect>
                                    <p:set>
                                      <p:cBhvr>
                                        <p:cTn id="41" dur="1" fill="hold">
                                          <p:stCondLst>
                                            <p:cond delay="499"/>
                                          </p:stCondLst>
                                        </p:cTn>
                                        <p:tgtEl>
                                          <p:spTgt spid="27"/>
                                        </p:tgtEl>
                                        <p:attrNameLst>
                                          <p:attrName>style.visibility</p:attrName>
                                        </p:attrNameLst>
                                      </p:cBhvr>
                                      <p:to>
                                        <p:strVal val="hidden"/>
                                      </p:to>
                                    </p:set>
                                  </p:childTnLst>
                                </p:cTn>
                              </p:par>
                              <p:par>
                                <p:cTn id="42" presetID="9" presetClass="exit" presetSubtype="0" fill="hold" nodeType="withEffect">
                                  <p:stCondLst>
                                    <p:cond delay="0"/>
                                  </p:stCondLst>
                                  <p:childTnLst>
                                    <p:animEffect transition="out" filter="dissolve">
                                      <p:cBhvr>
                                        <p:cTn id="43" dur="500"/>
                                        <p:tgtEl>
                                          <p:spTgt spid="29"/>
                                        </p:tgtEl>
                                      </p:cBhvr>
                                    </p:animEffect>
                                    <p:set>
                                      <p:cBhvr>
                                        <p:cTn id="44" dur="1" fill="hold">
                                          <p:stCondLst>
                                            <p:cond delay="499"/>
                                          </p:stCondLst>
                                        </p:cTn>
                                        <p:tgtEl>
                                          <p:spTgt spid="29"/>
                                        </p:tgtEl>
                                        <p:attrNameLst>
                                          <p:attrName>style.visibility</p:attrName>
                                        </p:attrNameLst>
                                      </p:cBhvr>
                                      <p:to>
                                        <p:strVal val="hidden"/>
                                      </p:to>
                                    </p:set>
                                  </p:childTnLst>
                                </p:cTn>
                              </p:par>
                              <p:par>
                                <p:cTn id="45" presetID="9" presetClass="exit" presetSubtype="0" fill="hold" grpId="1" nodeType="withEffect">
                                  <p:stCondLst>
                                    <p:cond delay="0"/>
                                  </p:stCondLst>
                                  <p:childTnLst>
                                    <p:animEffect transition="out" filter="dissolve">
                                      <p:cBhvr>
                                        <p:cTn id="46" dur="500"/>
                                        <p:tgtEl>
                                          <p:spTgt spid="31"/>
                                        </p:tgtEl>
                                      </p:cBhvr>
                                    </p:animEffect>
                                    <p:set>
                                      <p:cBhvr>
                                        <p:cTn id="47" dur="1" fill="hold">
                                          <p:stCondLst>
                                            <p:cond delay="499"/>
                                          </p:stCondLst>
                                        </p:cTn>
                                        <p:tgtEl>
                                          <p:spTgt spid="31"/>
                                        </p:tgtEl>
                                        <p:attrNameLst>
                                          <p:attrName>style.visibility</p:attrName>
                                        </p:attrNameLst>
                                      </p:cBhvr>
                                      <p:to>
                                        <p:strVal val="hidden"/>
                                      </p:to>
                                    </p:set>
                                  </p:childTnLst>
                                </p:cTn>
                              </p:par>
                              <p:par>
                                <p:cTn id="48" presetID="9" presetClass="exit" presetSubtype="0" fill="hold" nodeType="withEffect">
                                  <p:stCondLst>
                                    <p:cond delay="0"/>
                                  </p:stCondLst>
                                  <p:childTnLst>
                                    <p:animEffect transition="out" filter="dissolve">
                                      <p:cBhvr>
                                        <p:cTn id="49" dur="500"/>
                                        <p:tgtEl>
                                          <p:spTgt spid="32"/>
                                        </p:tgtEl>
                                      </p:cBhvr>
                                    </p:animEffect>
                                    <p:set>
                                      <p:cBhvr>
                                        <p:cTn id="50" dur="1" fill="hold">
                                          <p:stCondLst>
                                            <p:cond delay="499"/>
                                          </p:stCondLst>
                                        </p:cTn>
                                        <p:tgtEl>
                                          <p:spTgt spid="32"/>
                                        </p:tgtEl>
                                        <p:attrNameLst>
                                          <p:attrName>style.visibility</p:attrName>
                                        </p:attrNameLst>
                                      </p:cBhvr>
                                      <p:to>
                                        <p:strVal val="hidden"/>
                                      </p:to>
                                    </p:set>
                                  </p:childTnLst>
                                </p:cTn>
                              </p:par>
                              <p:par>
                                <p:cTn id="51" presetID="9" presetClass="exit" presetSubtype="0" fill="hold" grpId="1" nodeType="withEffect">
                                  <p:stCondLst>
                                    <p:cond delay="0"/>
                                  </p:stCondLst>
                                  <p:childTnLst>
                                    <p:animEffect transition="out" filter="dissolve">
                                      <p:cBhvr>
                                        <p:cTn id="52" dur="500"/>
                                        <p:tgtEl>
                                          <p:spTgt spid="33"/>
                                        </p:tgtEl>
                                      </p:cBhvr>
                                    </p:animEffect>
                                    <p:set>
                                      <p:cBhvr>
                                        <p:cTn id="53" dur="1" fill="hold">
                                          <p:stCondLst>
                                            <p:cond delay="499"/>
                                          </p:stCondLst>
                                        </p:cTn>
                                        <p:tgtEl>
                                          <p:spTgt spid="33"/>
                                        </p:tgtEl>
                                        <p:attrNameLst>
                                          <p:attrName>style.visibility</p:attrName>
                                        </p:attrNameLst>
                                      </p:cBhvr>
                                      <p:to>
                                        <p:strVal val="hidden"/>
                                      </p:to>
                                    </p:set>
                                  </p:childTnLst>
                                </p:cTn>
                              </p:par>
                              <p:par>
                                <p:cTn id="54" presetID="9" presetClass="exit" presetSubtype="0" fill="hold" nodeType="withEffect">
                                  <p:stCondLst>
                                    <p:cond delay="0"/>
                                  </p:stCondLst>
                                  <p:childTnLst>
                                    <p:animEffect transition="out" filter="dissolve">
                                      <p:cBhvr>
                                        <p:cTn id="55" dur="500"/>
                                        <p:tgtEl>
                                          <p:spTgt spid="34"/>
                                        </p:tgtEl>
                                      </p:cBhvr>
                                    </p:animEffect>
                                    <p:set>
                                      <p:cBhvr>
                                        <p:cTn id="56" dur="1" fill="hold">
                                          <p:stCondLst>
                                            <p:cond delay="499"/>
                                          </p:stCondLst>
                                        </p:cTn>
                                        <p:tgtEl>
                                          <p:spTgt spid="34"/>
                                        </p:tgtEl>
                                        <p:attrNameLst>
                                          <p:attrName>style.visibility</p:attrName>
                                        </p:attrNameLst>
                                      </p:cBhvr>
                                      <p:to>
                                        <p:strVal val="hidden"/>
                                      </p:to>
                                    </p:set>
                                  </p:childTnLst>
                                </p:cTn>
                              </p:par>
                              <p:par>
                                <p:cTn id="57" presetID="9" presetClass="exit" presetSubtype="0" fill="hold" grpId="1" nodeType="withEffect">
                                  <p:stCondLst>
                                    <p:cond delay="0"/>
                                  </p:stCondLst>
                                  <p:childTnLst>
                                    <p:animEffect transition="out" filter="dissolve">
                                      <p:cBhvr>
                                        <p:cTn id="58" dur="500"/>
                                        <p:tgtEl>
                                          <p:spTgt spid="35"/>
                                        </p:tgtEl>
                                      </p:cBhvr>
                                    </p:animEffect>
                                    <p:set>
                                      <p:cBhvr>
                                        <p:cTn id="59" dur="1" fill="hold">
                                          <p:stCondLst>
                                            <p:cond delay="499"/>
                                          </p:stCondLst>
                                        </p:cTn>
                                        <p:tgtEl>
                                          <p:spTgt spid="35"/>
                                        </p:tgtEl>
                                        <p:attrNameLst>
                                          <p:attrName>style.visibility</p:attrName>
                                        </p:attrNameLst>
                                      </p:cBhvr>
                                      <p:to>
                                        <p:strVal val="hidden"/>
                                      </p:to>
                                    </p:set>
                                  </p:childTnLst>
                                </p:cTn>
                              </p:par>
                              <p:par>
                                <p:cTn id="60" presetID="9" presetClass="exit" presetSubtype="0" fill="hold" grpId="1" nodeType="withEffect">
                                  <p:stCondLst>
                                    <p:cond delay="0"/>
                                  </p:stCondLst>
                                  <p:childTnLst>
                                    <p:animEffect transition="out" filter="dissolve">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31" grpId="0"/>
      <p:bldP spid="31" grpId="1"/>
      <p:bldP spid="33" grpId="0"/>
      <p:bldP spid="33" grpId="1"/>
      <p:bldP spid="35" grpId="0"/>
      <p:bldP spid="3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9FA7C-087D-E4E6-2D33-541D486F25CC}"/>
              </a:ext>
            </a:extLst>
          </p:cNvPr>
          <p:cNvSpPr>
            <a:spLocks noGrp="1"/>
          </p:cNvSpPr>
          <p:nvPr>
            <p:ph type="title"/>
          </p:nvPr>
        </p:nvSpPr>
        <p:spPr/>
        <p:txBody>
          <a:bodyPr/>
          <a:lstStyle/>
          <a:p>
            <a:r>
              <a:rPr lang="en-US" dirty="0"/>
              <a:t>Sine and Cosine functions</a:t>
            </a:r>
          </a:p>
        </p:txBody>
      </p:sp>
      <p:sp>
        <p:nvSpPr>
          <p:cNvPr id="3" name="Content Placeholder 2">
            <a:extLst>
              <a:ext uri="{FF2B5EF4-FFF2-40B4-BE49-F238E27FC236}">
                <a16:creationId xmlns:a16="http://schemas.microsoft.com/office/drawing/2014/main" id="{FE9DEC34-22AB-DE97-0D4F-F31B19F08252}"/>
              </a:ext>
            </a:extLst>
          </p:cNvPr>
          <p:cNvSpPr>
            <a:spLocks noGrp="1"/>
          </p:cNvSpPr>
          <p:nvPr>
            <p:ph idx="1"/>
          </p:nvPr>
        </p:nvSpPr>
        <p:spPr>
          <a:xfrm>
            <a:off x="628650" y="508050"/>
            <a:ext cx="7886700" cy="346249"/>
          </a:xfrm>
        </p:spPr>
        <p:txBody>
          <a:bodyPr>
            <a:normAutofit/>
          </a:bodyPr>
          <a:lstStyle/>
          <a:p>
            <a:pPr marL="0" indent="0" algn="ctr">
              <a:buNone/>
            </a:pPr>
            <a:r>
              <a:rPr lang="en-US" dirty="0"/>
              <a:t>Periodicities are two-dimensional.</a:t>
            </a:r>
          </a:p>
        </p:txBody>
      </p:sp>
      <p:sp>
        <p:nvSpPr>
          <p:cNvPr id="5" name="TextBox 4">
            <a:extLst>
              <a:ext uri="{FF2B5EF4-FFF2-40B4-BE49-F238E27FC236}">
                <a16:creationId xmlns:a16="http://schemas.microsoft.com/office/drawing/2014/main" id="{332D7826-91E4-323A-2F73-C58D16EFDEF9}"/>
              </a:ext>
            </a:extLst>
          </p:cNvPr>
          <p:cNvSpPr txBox="1"/>
          <p:nvPr/>
        </p:nvSpPr>
        <p:spPr>
          <a:xfrm>
            <a:off x="274320" y="1901744"/>
            <a:ext cx="1484291" cy="646331"/>
          </a:xfrm>
          <a:prstGeom prst="rect">
            <a:avLst/>
          </a:prstGeom>
          <a:noFill/>
        </p:spPr>
        <p:txBody>
          <a:bodyPr wrap="square" rtlCol="0">
            <a:spAutoFit/>
          </a:bodyPr>
          <a:lstStyle/>
          <a:p>
            <a:pPr algn="l"/>
            <a:r>
              <a:rPr lang="en-US" sz="1800" dirty="0">
                <a:latin typeface="Helsinki Text Std" panose="02000400000000000000" pitchFamily="2" charset="77"/>
                <a:cs typeface="Calibri" panose="020F0502020204030204" pitchFamily="34" charset="0"/>
              </a:rPr>
              <a:t>h</a:t>
            </a:r>
            <a:r>
              <a:rPr lang="en-US" sz="1800" dirty="0">
                <a:latin typeface="Calisto MT" panose="02040603050505030304" pitchFamily="18" charset="77"/>
                <a:cs typeface="Calibri" panose="020F0502020204030204" pitchFamily="34" charset="0"/>
              </a:rPr>
              <a:t> periodicity </a:t>
            </a:r>
          </a:p>
          <a:p>
            <a:pPr algn="r"/>
            <a:r>
              <a:rPr lang="en-US" sz="1800" dirty="0">
                <a:latin typeface="Calisto MT" panose="02040603050505030304" pitchFamily="18" charset="77"/>
                <a:cs typeface="Calibri" panose="020F0502020204030204" pitchFamily="34" charset="0"/>
              </a:rPr>
              <a:t>(cosine): </a:t>
            </a:r>
          </a:p>
        </p:txBody>
      </p:sp>
      <p:sp>
        <p:nvSpPr>
          <p:cNvPr id="6" name="TextBox 5">
            <a:extLst>
              <a:ext uri="{FF2B5EF4-FFF2-40B4-BE49-F238E27FC236}">
                <a16:creationId xmlns:a16="http://schemas.microsoft.com/office/drawing/2014/main" id="{C488B07C-A231-5236-493C-0EC2939E5736}"/>
              </a:ext>
            </a:extLst>
          </p:cNvPr>
          <p:cNvSpPr txBox="1"/>
          <p:nvPr/>
        </p:nvSpPr>
        <p:spPr>
          <a:xfrm>
            <a:off x="274320" y="2864773"/>
            <a:ext cx="1484289" cy="646331"/>
          </a:xfrm>
          <a:prstGeom prst="rect">
            <a:avLst/>
          </a:prstGeom>
          <a:noFill/>
        </p:spPr>
        <p:txBody>
          <a:bodyPr wrap="square" rtlCol="0">
            <a:spAutoFit/>
          </a:bodyPr>
          <a:lstStyle/>
          <a:p>
            <a:pPr algn="l"/>
            <a:r>
              <a:rPr lang="en-US" sz="1800" dirty="0">
                <a:latin typeface="Helsinki Text Std" panose="02000400000000000000" pitchFamily="2" charset="77"/>
                <a:cs typeface="Calibri" panose="020F0502020204030204" pitchFamily="34" charset="0"/>
              </a:rPr>
              <a:t>h</a:t>
            </a:r>
            <a:r>
              <a:rPr lang="en-US" sz="1800" dirty="0">
                <a:latin typeface="Calisto MT" panose="02040603050505030304" pitchFamily="18" charset="77"/>
                <a:cs typeface="Calibri" panose="020F0502020204030204" pitchFamily="34" charset="0"/>
              </a:rPr>
              <a:t> periodicity </a:t>
            </a:r>
          </a:p>
          <a:p>
            <a:pPr algn="r"/>
            <a:r>
              <a:rPr lang="en-US" sz="1800" dirty="0">
                <a:latin typeface="Calisto MT" panose="02040603050505030304" pitchFamily="18" charset="77"/>
                <a:cs typeface="Calibri" panose="020F0502020204030204" pitchFamily="34" charset="0"/>
              </a:rPr>
              <a:t>(–sine): </a:t>
            </a:r>
          </a:p>
        </p:txBody>
      </p:sp>
      <p:pic>
        <p:nvPicPr>
          <p:cNvPr id="10" name="Picture 9">
            <a:extLst>
              <a:ext uri="{FF2B5EF4-FFF2-40B4-BE49-F238E27FC236}">
                <a16:creationId xmlns:a16="http://schemas.microsoft.com/office/drawing/2014/main" id="{C5076A8B-BCFC-49CF-776A-DBEE22F7F684}"/>
              </a:ext>
            </a:extLst>
          </p:cNvPr>
          <p:cNvPicPr>
            <a:picLocks noChangeAspect="1"/>
          </p:cNvPicPr>
          <p:nvPr/>
        </p:nvPicPr>
        <p:blipFill>
          <a:blip r:embed="rId3"/>
          <a:stretch>
            <a:fillRect/>
          </a:stretch>
        </p:blipFill>
        <p:spPr>
          <a:xfrm>
            <a:off x="1309841" y="879991"/>
            <a:ext cx="3690385" cy="797420"/>
          </a:xfrm>
          <a:prstGeom prst="rect">
            <a:avLst/>
          </a:prstGeom>
        </p:spPr>
      </p:pic>
      <p:pic>
        <p:nvPicPr>
          <p:cNvPr id="13" name="Picture 12">
            <a:extLst>
              <a:ext uri="{FF2B5EF4-FFF2-40B4-BE49-F238E27FC236}">
                <a16:creationId xmlns:a16="http://schemas.microsoft.com/office/drawing/2014/main" id="{BD0A14DB-47AE-259C-B7E7-2659BD8AA8E1}"/>
              </a:ext>
            </a:extLst>
          </p:cNvPr>
          <p:cNvPicPr>
            <a:picLocks noChangeAspect="1"/>
          </p:cNvPicPr>
          <p:nvPr/>
        </p:nvPicPr>
        <p:blipFill>
          <a:blip r:embed="rId4"/>
          <a:stretch>
            <a:fillRect/>
          </a:stretch>
        </p:blipFill>
        <p:spPr>
          <a:xfrm>
            <a:off x="1758610" y="1677411"/>
            <a:ext cx="3478357" cy="1043646"/>
          </a:xfrm>
          <a:prstGeom prst="rect">
            <a:avLst/>
          </a:prstGeom>
        </p:spPr>
      </p:pic>
      <p:pic>
        <p:nvPicPr>
          <p:cNvPr id="14" name="Picture 13">
            <a:extLst>
              <a:ext uri="{FF2B5EF4-FFF2-40B4-BE49-F238E27FC236}">
                <a16:creationId xmlns:a16="http://schemas.microsoft.com/office/drawing/2014/main" id="{38F24F59-847E-E1EE-C5AE-73EC84B1BBFA}"/>
              </a:ext>
            </a:extLst>
          </p:cNvPr>
          <p:cNvPicPr>
            <a:picLocks noChangeAspect="1"/>
          </p:cNvPicPr>
          <p:nvPr/>
        </p:nvPicPr>
        <p:blipFill>
          <a:blip r:embed="rId5"/>
          <a:stretch>
            <a:fillRect/>
          </a:stretch>
        </p:blipFill>
        <p:spPr>
          <a:xfrm>
            <a:off x="1758610" y="2721059"/>
            <a:ext cx="3478357" cy="1037405"/>
          </a:xfrm>
          <a:prstGeom prst="rect">
            <a:avLst/>
          </a:prstGeom>
        </p:spPr>
      </p:pic>
      <p:pic>
        <p:nvPicPr>
          <p:cNvPr id="16" name="Graphic 15">
            <a:extLst>
              <a:ext uri="{FF2B5EF4-FFF2-40B4-BE49-F238E27FC236}">
                <a16:creationId xmlns:a16="http://schemas.microsoft.com/office/drawing/2014/main" id="{DEF2AC14-740F-E35A-3F63-23AFB16C092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48993" y="1226241"/>
            <a:ext cx="3490722" cy="3289522"/>
          </a:xfrm>
          <a:prstGeom prst="rect">
            <a:avLst/>
          </a:prstGeom>
        </p:spPr>
      </p:pic>
      <p:sp>
        <p:nvSpPr>
          <p:cNvPr id="4" name="TextBox 3">
            <a:extLst>
              <a:ext uri="{FF2B5EF4-FFF2-40B4-BE49-F238E27FC236}">
                <a16:creationId xmlns:a16="http://schemas.microsoft.com/office/drawing/2014/main" id="{105200DE-7017-A738-4A75-ADA98B6FE5EB}"/>
              </a:ext>
            </a:extLst>
          </p:cNvPr>
          <p:cNvSpPr txBox="1"/>
          <p:nvPr/>
        </p:nvSpPr>
        <p:spPr>
          <a:xfrm>
            <a:off x="2821578" y="3742375"/>
            <a:ext cx="1388457"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Frequency 2</a:t>
            </a:r>
          </a:p>
        </p:txBody>
      </p:sp>
      <p:sp>
        <p:nvSpPr>
          <p:cNvPr id="7" name="Date Placeholder 3">
            <a:extLst>
              <a:ext uri="{FF2B5EF4-FFF2-40B4-BE49-F238E27FC236}">
                <a16:creationId xmlns:a16="http://schemas.microsoft.com/office/drawing/2014/main" id="{B7692C01-66BA-15AA-A2AF-03449F152323}"/>
              </a:ext>
            </a:extLst>
          </p:cNvPr>
          <p:cNvSpPr>
            <a:spLocks noGrp="1"/>
          </p:cNvSpPr>
          <p:nvPr>
            <p:ph type="dt" sz="half" idx="10"/>
          </p:nvPr>
        </p:nvSpPr>
        <p:spPr>
          <a:xfrm>
            <a:off x="487974" y="4835311"/>
            <a:ext cx="2057400" cy="273844"/>
          </a:xfrm>
        </p:spPr>
        <p:txBody>
          <a:bodyPr/>
          <a:lstStyle/>
          <a:p>
            <a:r>
              <a:rPr lang="en-US" dirty="0"/>
              <a:t>SMA Colloquium, 12/6/2023</a:t>
            </a:r>
          </a:p>
        </p:txBody>
      </p:sp>
      <p:sp>
        <p:nvSpPr>
          <p:cNvPr id="8" name="Footer Placeholder 4">
            <a:extLst>
              <a:ext uri="{FF2B5EF4-FFF2-40B4-BE49-F238E27FC236}">
                <a16:creationId xmlns:a16="http://schemas.microsoft.com/office/drawing/2014/main" id="{AF4DF31F-6A67-0808-3B88-AC7497A7CA35}"/>
              </a:ext>
            </a:extLst>
          </p:cNvPr>
          <p:cNvSpPr>
            <a:spLocks noGrp="1"/>
          </p:cNvSpPr>
          <p:nvPr>
            <p:ph type="ftr" sz="quarter" idx="11"/>
          </p:nvPr>
        </p:nvSpPr>
        <p:spPr>
          <a:xfrm>
            <a:off x="3028950" y="4869656"/>
            <a:ext cx="3086100" cy="273844"/>
          </a:xfrm>
        </p:spPr>
        <p:txBody>
          <a:bodyPr/>
          <a:lstStyle/>
          <a:p>
            <a:r>
              <a:rPr lang="en-US" dirty="0"/>
              <a:t>Periodicity and Continuity in Pitch and Time</a:t>
            </a:r>
          </a:p>
        </p:txBody>
      </p:sp>
      <p:sp>
        <p:nvSpPr>
          <p:cNvPr id="9" name="Slide Number Placeholder 5">
            <a:extLst>
              <a:ext uri="{FF2B5EF4-FFF2-40B4-BE49-F238E27FC236}">
                <a16:creationId xmlns:a16="http://schemas.microsoft.com/office/drawing/2014/main" id="{2EAC6402-7993-251A-78C8-CC8B0EE7DB2F}"/>
              </a:ext>
            </a:extLst>
          </p:cNvPr>
          <p:cNvSpPr>
            <a:spLocks noGrp="1"/>
          </p:cNvSpPr>
          <p:nvPr>
            <p:ph type="sldNum" sz="quarter" idx="12"/>
          </p:nvPr>
        </p:nvSpPr>
        <p:spPr>
          <a:xfrm>
            <a:off x="6598626" y="4869656"/>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12</a:t>
            </a:fld>
            <a:endParaRPr lang="en-US" dirty="0">
              <a:latin typeface="Calisto MT" panose="02040603050505030304" pitchFamily="18" charset="77"/>
            </a:endParaRPr>
          </a:p>
        </p:txBody>
      </p:sp>
      <p:sp>
        <p:nvSpPr>
          <p:cNvPr id="11" name="TextBox 10">
            <a:extLst>
              <a:ext uri="{FF2B5EF4-FFF2-40B4-BE49-F238E27FC236}">
                <a16:creationId xmlns:a16="http://schemas.microsoft.com/office/drawing/2014/main" id="{EC603A5F-708D-A423-8B59-B0BA8427FB23}"/>
              </a:ext>
            </a:extLst>
          </p:cNvPr>
          <p:cNvSpPr txBox="1"/>
          <p:nvPr/>
        </p:nvSpPr>
        <p:spPr>
          <a:xfrm>
            <a:off x="6160286" y="890168"/>
            <a:ext cx="1991438" cy="369332"/>
          </a:xfrm>
          <a:prstGeom prst="rect">
            <a:avLst/>
          </a:prstGeom>
          <a:noFill/>
        </p:spPr>
        <p:txBody>
          <a:bodyPr wrap="square" rtlCol="0">
            <a:spAutoFit/>
          </a:bodyPr>
          <a:lstStyle/>
          <a:p>
            <a:pPr algn="ctr"/>
            <a:r>
              <a:rPr lang="en-US" sz="1800" dirty="0">
                <a:latin typeface="Calisto MT" panose="02040603050505030304" pitchFamily="18" charset="77"/>
                <a:cs typeface="Calibri" panose="020F0502020204030204" pitchFamily="34" charset="0"/>
              </a:rPr>
              <a:t>On </a:t>
            </a:r>
            <a:r>
              <a:rPr lang="en-US" sz="1800" dirty="0" err="1">
                <a:latin typeface="Calisto MT" panose="02040603050505030304" pitchFamily="18" charset="77"/>
                <a:cs typeface="Calibri" panose="020F0502020204030204" pitchFamily="34" charset="0"/>
              </a:rPr>
              <a:t>xy</a:t>
            </a:r>
            <a:r>
              <a:rPr lang="en-US" sz="1800" dirty="0">
                <a:latin typeface="Calisto MT" panose="02040603050505030304" pitchFamily="18" charset="77"/>
                <a:cs typeface="Calibri" panose="020F0502020204030204" pitchFamily="34" charset="0"/>
              </a:rPr>
              <a:t> plane: </a:t>
            </a:r>
          </a:p>
        </p:txBody>
      </p:sp>
      <p:cxnSp>
        <p:nvCxnSpPr>
          <p:cNvPr id="15" name="Straight Connector 14">
            <a:extLst>
              <a:ext uri="{FF2B5EF4-FFF2-40B4-BE49-F238E27FC236}">
                <a16:creationId xmlns:a16="http://schemas.microsoft.com/office/drawing/2014/main" id="{6BA62B71-4500-CF2F-ABDD-415F3BB66931}"/>
              </a:ext>
            </a:extLst>
          </p:cNvPr>
          <p:cNvCxnSpPr/>
          <p:nvPr/>
        </p:nvCxnSpPr>
        <p:spPr>
          <a:xfrm>
            <a:off x="7199005" y="2864773"/>
            <a:ext cx="0" cy="10858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9DAB5B5-6BDE-1A1C-BC4F-5BC8C5F949B6}"/>
              </a:ext>
            </a:extLst>
          </p:cNvPr>
          <p:cNvSpPr/>
          <p:nvPr/>
        </p:nvSpPr>
        <p:spPr>
          <a:xfrm>
            <a:off x="7153539" y="3900093"/>
            <a:ext cx="90934" cy="95987"/>
          </a:xfrm>
          <a:prstGeom prst="ellips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6691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9FA7C-087D-E4E6-2D33-541D486F25CC}"/>
              </a:ext>
            </a:extLst>
          </p:cNvPr>
          <p:cNvSpPr>
            <a:spLocks noGrp="1"/>
          </p:cNvSpPr>
          <p:nvPr>
            <p:ph type="title"/>
          </p:nvPr>
        </p:nvSpPr>
        <p:spPr/>
        <p:txBody>
          <a:bodyPr/>
          <a:lstStyle/>
          <a:p>
            <a:r>
              <a:rPr lang="en-US" dirty="0"/>
              <a:t>Sine and Cosine functions</a:t>
            </a:r>
          </a:p>
        </p:txBody>
      </p:sp>
      <p:sp>
        <p:nvSpPr>
          <p:cNvPr id="3" name="Content Placeholder 2">
            <a:extLst>
              <a:ext uri="{FF2B5EF4-FFF2-40B4-BE49-F238E27FC236}">
                <a16:creationId xmlns:a16="http://schemas.microsoft.com/office/drawing/2014/main" id="{FE9DEC34-22AB-DE97-0D4F-F31B19F08252}"/>
              </a:ext>
            </a:extLst>
          </p:cNvPr>
          <p:cNvSpPr>
            <a:spLocks noGrp="1"/>
          </p:cNvSpPr>
          <p:nvPr>
            <p:ph idx="1"/>
          </p:nvPr>
        </p:nvSpPr>
        <p:spPr>
          <a:xfrm>
            <a:off x="628650" y="516265"/>
            <a:ext cx="7886700" cy="346249"/>
          </a:xfrm>
        </p:spPr>
        <p:txBody>
          <a:bodyPr>
            <a:normAutofit/>
          </a:bodyPr>
          <a:lstStyle/>
          <a:p>
            <a:pPr marL="0" indent="0" algn="ctr">
              <a:buNone/>
            </a:pPr>
            <a:r>
              <a:rPr lang="en-US" dirty="0"/>
              <a:t>Periodicities need not be integer multiples of the minimal duration.</a:t>
            </a:r>
          </a:p>
        </p:txBody>
      </p:sp>
      <p:sp>
        <p:nvSpPr>
          <p:cNvPr id="5" name="TextBox 4">
            <a:extLst>
              <a:ext uri="{FF2B5EF4-FFF2-40B4-BE49-F238E27FC236}">
                <a16:creationId xmlns:a16="http://schemas.microsoft.com/office/drawing/2014/main" id="{332D7826-91E4-323A-2F73-C58D16EFDEF9}"/>
              </a:ext>
            </a:extLst>
          </p:cNvPr>
          <p:cNvSpPr txBox="1"/>
          <p:nvPr/>
        </p:nvSpPr>
        <p:spPr>
          <a:xfrm>
            <a:off x="1" y="1881929"/>
            <a:ext cx="1801846" cy="646331"/>
          </a:xfrm>
          <a:prstGeom prst="rect">
            <a:avLst/>
          </a:prstGeom>
          <a:noFill/>
        </p:spPr>
        <p:txBody>
          <a:bodyPr wrap="square" rtlCol="0">
            <a:spAutoFit/>
          </a:bodyPr>
          <a:lstStyle/>
          <a:p>
            <a:pPr algn="l"/>
            <a:r>
              <a:rPr lang="en-US" sz="1800" dirty="0">
                <a:latin typeface="Calisto MT" panose="02040603050505030304" pitchFamily="18" charset="77"/>
                <a:cs typeface="Calibri" panose="020F0502020204030204" pitchFamily="34" charset="0"/>
              </a:rPr>
              <a:t>1⅓</a:t>
            </a:r>
            <a:r>
              <a:rPr lang="en-US" sz="1800" dirty="0">
                <a:latin typeface="Helsinki Text Std" panose="02000400000000000000" pitchFamily="2" charset="77"/>
                <a:cs typeface="Calibri" panose="020F0502020204030204" pitchFamily="34" charset="0"/>
              </a:rPr>
              <a:t>q</a:t>
            </a:r>
            <a:r>
              <a:rPr lang="en-US" sz="1800" dirty="0">
                <a:latin typeface="Calisto MT" panose="02040603050505030304" pitchFamily="18" charset="77"/>
                <a:cs typeface="Calibri" panose="020F0502020204030204" pitchFamily="34" charset="0"/>
              </a:rPr>
              <a:t> periodicity </a:t>
            </a:r>
          </a:p>
          <a:p>
            <a:pPr algn="r"/>
            <a:r>
              <a:rPr lang="en-US" sz="1800" dirty="0">
                <a:latin typeface="Calisto MT" panose="02040603050505030304" pitchFamily="18" charset="77"/>
                <a:cs typeface="Calibri" panose="020F0502020204030204" pitchFamily="34" charset="0"/>
              </a:rPr>
              <a:t>(cosine): </a:t>
            </a:r>
          </a:p>
        </p:txBody>
      </p:sp>
      <p:sp>
        <p:nvSpPr>
          <p:cNvPr id="6" name="TextBox 5">
            <a:extLst>
              <a:ext uri="{FF2B5EF4-FFF2-40B4-BE49-F238E27FC236}">
                <a16:creationId xmlns:a16="http://schemas.microsoft.com/office/drawing/2014/main" id="{C488B07C-A231-5236-493C-0EC2939E5736}"/>
              </a:ext>
            </a:extLst>
          </p:cNvPr>
          <p:cNvSpPr txBox="1"/>
          <p:nvPr/>
        </p:nvSpPr>
        <p:spPr>
          <a:xfrm>
            <a:off x="1" y="2825143"/>
            <a:ext cx="1801846" cy="646331"/>
          </a:xfrm>
          <a:prstGeom prst="rect">
            <a:avLst/>
          </a:prstGeom>
          <a:noFill/>
        </p:spPr>
        <p:txBody>
          <a:bodyPr wrap="square" rtlCol="0">
            <a:spAutoFit/>
          </a:bodyPr>
          <a:lstStyle/>
          <a:p>
            <a:pPr algn="l"/>
            <a:r>
              <a:rPr lang="en-US" sz="1800" dirty="0">
                <a:latin typeface="Calisto MT" panose="02040603050505030304" pitchFamily="18" charset="77"/>
                <a:cs typeface="Calibri" panose="020F0502020204030204" pitchFamily="34" charset="0"/>
              </a:rPr>
              <a:t>1⅓</a:t>
            </a:r>
            <a:r>
              <a:rPr lang="en-US" sz="1800" dirty="0">
                <a:latin typeface="Helsinki Text Std" panose="02000400000000000000" pitchFamily="2" charset="77"/>
                <a:cs typeface="Calibri" panose="020F0502020204030204" pitchFamily="34" charset="0"/>
              </a:rPr>
              <a:t>q</a:t>
            </a:r>
            <a:r>
              <a:rPr lang="en-US" sz="1800" dirty="0">
                <a:latin typeface="Calisto MT" panose="02040603050505030304" pitchFamily="18" charset="77"/>
                <a:cs typeface="Calibri" panose="020F0502020204030204" pitchFamily="34" charset="0"/>
              </a:rPr>
              <a:t> periodicity </a:t>
            </a:r>
          </a:p>
          <a:p>
            <a:pPr algn="r"/>
            <a:r>
              <a:rPr lang="en-US" sz="1800" dirty="0">
                <a:latin typeface="Calisto MT" panose="02040603050505030304" pitchFamily="18" charset="77"/>
                <a:cs typeface="Calibri" panose="020F0502020204030204" pitchFamily="34" charset="0"/>
              </a:rPr>
              <a:t>(–sine): </a:t>
            </a:r>
          </a:p>
        </p:txBody>
      </p:sp>
      <p:pic>
        <p:nvPicPr>
          <p:cNvPr id="11" name="Picture 10">
            <a:extLst>
              <a:ext uri="{FF2B5EF4-FFF2-40B4-BE49-F238E27FC236}">
                <a16:creationId xmlns:a16="http://schemas.microsoft.com/office/drawing/2014/main" id="{004A2223-D08E-FA38-BB1F-3C53E4696B00}"/>
              </a:ext>
            </a:extLst>
          </p:cNvPr>
          <p:cNvPicPr>
            <a:picLocks noChangeAspect="1"/>
          </p:cNvPicPr>
          <p:nvPr/>
        </p:nvPicPr>
        <p:blipFill>
          <a:blip r:embed="rId3"/>
          <a:stretch>
            <a:fillRect/>
          </a:stretch>
        </p:blipFill>
        <p:spPr>
          <a:xfrm>
            <a:off x="1309841" y="879991"/>
            <a:ext cx="3690385" cy="797420"/>
          </a:xfrm>
          <a:prstGeom prst="rect">
            <a:avLst/>
          </a:prstGeom>
        </p:spPr>
      </p:pic>
      <p:pic>
        <p:nvPicPr>
          <p:cNvPr id="17" name="Picture 16">
            <a:extLst>
              <a:ext uri="{FF2B5EF4-FFF2-40B4-BE49-F238E27FC236}">
                <a16:creationId xmlns:a16="http://schemas.microsoft.com/office/drawing/2014/main" id="{22C3D9BB-2F73-236D-6237-DDF5FB92B2FB}"/>
              </a:ext>
            </a:extLst>
          </p:cNvPr>
          <p:cNvPicPr>
            <a:picLocks noChangeAspect="1"/>
          </p:cNvPicPr>
          <p:nvPr/>
        </p:nvPicPr>
        <p:blipFill>
          <a:blip r:embed="rId4"/>
          <a:stretch>
            <a:fillRect/>
          </a:stretch>
        </p:blipFill>
        <p:spPr>
          <a:xfrm>
            <a:off x="1801846" y="1677412"/>
            <a:ext cx="3442967" cy="1032482"/>
          </a:xfrm>
          <a:prstGeom prst="rect">
            <a:avLst/>
          </a:prstGeom>
        </p:spPr>
      </p:pic>
      <p:pic>
        <p:nvPicPr>
          <p:cNvPr id="23" name="Picture 22">
            <a:extLst>
              <a:ext uri="{FF2B5EF4-FFF2-40B4-BE49-F238E27FC236}">
                <a16:creationId xmlns:a16="http://schemas.microsoft.com/office/drawing/2014/main" id="{57D4B06B-5655-F79F-8599-218A94AC547B}"/>
              </a:ext>
            </a:extLst>
          </p:cNvPr>
          <p:cNvPicPr>
            <a:picLocks noChangeAspect="1"/>
          </p:cNvPicPr>
          <p:nvPr/>
        </p:nvPicPr>
        <p:blipFill>
          <a:blip r:embed="rId5"/>
          <a:stretch>
            <a:fillRect/>
          </a:stretch>
        </p:blipFill>
        <p:spPr>
          <a:xfrm>
            <a:off x="1801846" y="2709893"/>
            <a:ext cx="3442967" cy="1035767"/>
          </a:xfrm>
          <a:prstGeom prst="rect">
            <a:avLst/>
          </a:prstGeom>
        </p:spPr>
      </p:pic>
      <p:pic>
        <p:nvPicPr>
          <p:cNvPr id="26" name="Picture 25">
            <a:extLst>
              <a:ext uri="{FF2B5EF4-FFF2-40B4-BE49-F238E27FC236}">
                <a16:creationId xmlns:a16="http://schemas.microsoft.com/office/drawing/2014/main" id="{15C2EA86-EA39-3FA7-CA9E-9EFDD1F44315}"/>
              </a:ext>
            </a:extLst>
          </p:cNvPr>
          <p:cNvPicPr>
            <a:picLocks noChangeAspect="1"/>
          </p:cNvPicPr>
          <p:nvPr/>
        </p:nvPicPr>
        <p:blipFill>
          <a:blip r:embed="rId6"/>
          <a:stretch>
            <a:fillRect/>
          </a:stretch>
        </p:blipFill>
        <p:spPr>
          <a:xfrm>
            <a:off x="5424069" y="1243719"/>
            <a:ext cx="3524182" cy="3291840"/>
          </a:xfrm>
          <a:prstGeom prst="rect">
            <a:avLst/>
          </a:prstGeom>
        </p:spPr>
      </p:pic>
      <p:sp>
        <p:nvSpPr>
          <p:cNvPr id="4" name="TextBox 3">
            <a:extLst>
              <a:ext uri="{FF2B5EF4-FFF2-40B4-BE49-F238E27FC236}">
                <a16:creationId xmlns:a16="http://schemas.microsoft.com/office/drawing/2014/main" id="{1912DBA8-209F-A869-B201-CED29EB345F6}"/>
              </a:ext>
            </a:extLst>
          </p:cNvPr>
          <p:cNvSpPr txBox="1"/>
          <p:nvPr/>
        </p:nvSpPr>
        <p:spPr>
          <a:xfrm>
            <a:off x="2821578" y="3742375"/>
            <a:ext cx="1388457"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Frequency 3</a:t>
            </a:r>
          </a:p>
        </p:txBody>
      </p:sp>
      <p:sp>
        <p:nvSpPr>
          <p:cNvPr id="7" name="Date Placeholder 3">
            <a:extLst>
              <a:ext uri="{FF2B5EF4-FFF2-40B4-BE49-F238E27FC236}">
                <a16:creationId xmlns:a16="http://schemas.microsoft.com/office/drawing/2014/main" id="{FC2A341C-913A-CF40-9B13-6C6CBB7ED31F}"/>
              </a:ext>
            </a:extLst>
          </p:cNvPr>
          <p:cNvSpPr>
            <a:spLocks noGrp="1"/>
          </p:cNvSpPr>
          <p:nvPr>
            <p:ph type="dt" sz="half" idx="10"/>
          </p:nvPr>
        </p:nvSpPr>
        <p:spPr>
          <a:xfrm>
            <a:off x="487974" y="4835311"/>
            <a:ext cx="2057400" cy="273844"/>
          </a:xfrm>
        </p:spPr>
        <p:txBody>
          <a:bodyPr/>
          <a:lstStyle/>
          <a:p>
            <a:r>
              <a:rPr lang="en-US" dirty="0"/>
              <a:t>SMA Colloquium, 12/6/2023</a:t>
            </a:r>
          </a:p>
        </p:txBody>
      </p:sp>
      <p:sp>
        <p:nvSpPr>
          <p:cNvPr id="8" name="Footer Placeholder 4">
            <a:extLst>
              <a:ext uri="{FF2B5EF4-FFF2-40B4-BE49-F238E27FC236}">
                <a16:creationId xmlns:a16="http://schemas.microsoft.com/office/drawing/2014/main" id="{99FBD112-52D3-8A24-557D-0316E99FBA2D}"/>
              </a:ext>
            </a:extLst>
          </p:cNvPr>
          <p:cNvSpPr>
            <a:spLocks noGrp="1"/>
          </p:cNvSpPr>
          <p:nvPr>
            <p:ph type="ftr" sz="quarter" idx="11"/>
          </p:nvPr>
        </p:nvSpPr>
        <p:spPr>
          <a:xfrm>
            <a:off x="3028950" y="4869656"/>
            <a:ext cx="3086100" cy="273844"/>
          </a:xfrm>
        </p:spPr>
        <p:txBody>
          <a:bodyPr/>
          <a:lstStyle/>
          <a:p>
            <a:r>
              <a:rPr lang="en-US" dirty="0"/>
              <a:t>Periodicity and Continuity in Pitch and Time</a:t>
            </a:r>
          </a:p>
        </p:txBody>
      </p:sp>
      <p:sp>
        <p:nvSpPr>
          <p:cNvPr id="9" name="Slide Number Placeholder 5">
            <a:extLst>
              <a:ext uri="{FF2B5EF4-FFF2-40B4-BE49-F238E27FC236}">
                <a16:creationId xmlns:a16="http://schemas.microsoft.com/office/drawing/2014/main" id="{D93CFE72-4A99-2910-B104-553C476AA61E}"/>
              </a:ext>
            </a:extLst>
          </p:cNvPr>
          <p:cNvSpPr>
            <a:spLocks noGrp="1"/>
          </p:cNvSpPr>
          <p:nvPr>
            <p:ph type="sldNum" sz="quarter" idx="12"/>
          </p:nvPr>
        </p:nvSpPr>
        <p:spPr>
          <a:xfrm>
            <a:off x="6598626" y="4869656"/>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13</a:t>
            </a:fld>
            <a:endParaRPr lang="en-US" dirty="0">
              <a:latin typeface="Calisto MT" panose="02040603050505030304" pitchFamily="18" charset="77"/>
            </a:endParaRPr>
          </a:p>
        </p:txBody>
      </p:sp>
      <p:sp>
        <p:nvSpPr>
          <p:cNvPr id="10" name="TextBox 9">
            <a:extLst>
              <a:ext uri="{FF2B5EF4-FFF2-40B4-BE49-F238E27FC236}">
                <a16:creationId xmlns:a16="http://schemas.microsoft.com/office/drawing/2014/main" id="{57BC4C9A-D366-7A86-4F45-CC2689035146}"/>
              </a:ext>
            </a:extLst>
          </p:cNvPr>
          <p:cNvSpPr txBox="1"/>
          <p:nvPr/>
        </p:nvSpPr>
        <p:spPr>
          <a:xfrm>
            <a:off x="6160286" y="890168"/>
            <a:ext cx="1991438" cy="369332"/>
          </a:xfrm>
          <a:prstGeom prst="rect">
            <a:avLst/>
          </a:prstGeom>
          <a:noFill/>
        </p:spPr>
        <p:txBody>
          <a:bodyPr wrap="square" rtlCol="0">
            <a:spAutoFit/>
          </a:bodyPr>
          <a:lstStyle/>
          <a:p>
            <a:pPr algn="ctr"/>
            <a:r>
              <a:rPr lang="en-US" sz="1800" dirty="0">
                <a:latin typeface="Calisto MT" panose="02040603050505030304" pitchFamily="18" charset="77"/>
                <a:cs typeface="Calibri" panose="020F0502020204030204" pitchFamily="34" charset="0"/>
              </a:rPr>
              <a:t>On </a:t>
            </a:r>
            <a:r>
              <a:rPr lang="en-US" sz="1800" dirty="0" err="1">
                <a:latin typeface="Calisto MT" panose="02040603050505030304" pitchFamily="18" charset="77"/>
                <a:cs typeface="Calibri" panose="020F0502020204030204" pitchFamily="34" charset="0"/>
              </a:rPr>
              <a:t>xy</a:t>
            </a:r>
            <a:r>
              <a:rPr lang="en-US" sz="1800" dirty="0">
                <a:latin typeface="Calisto MT" panose="02040603050505030304" pitchFamily="18" charset="77"/>
                <a:cs typeface="Calibri" panose="020F0502020204030204" pitchFamily="34" charset="0"/>
              </a:rPr>
              <a:t> plane: </a:t>
            </a:r>
          </a:p>
        </p:txBody>
      </p:sp>
      <p:cxnSp>
        <p:nvCxnSpPr>
          <p:cNvPr id="12" name="Straight Connector 11">
            <a:extLst>
              <a:ext uri="{FF2B5EF4-FFF2-40B4-BE49-F238E27FC236}">
                <a16:creationId xmlns:a16="http://schemas.microsoft.com/office/drawing/2014/main" id="{3BA2B655-B226-88C6-BEC8-A183C0B8B3CA}"/>
              </a:ext>
            </a:extLst>
          </p:cNvPr>
          <p:cNvCxnSpPr>
            <a:cxnSpLocks/>
          </p:cNvCxnSpPr>
          <p:nvPr/>
        </p:nvCxnSpPr>
        <p:spPr>
          <a:xfrm>
            <a:off x="7186836" y="2879175"/>
            <a:ext cx="185621" cy="1769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8E09BD08-4FE3-8EA5-3E4C-79D7DDB083C2}"/>
              </a:ext>
            </a:extLst>
          </p:cNvPr>
          <p:cNvSpPr/>
          <p:nvPr/>
        </p:nvSpPr>
        <p:spPr>
          <a:xfrm>
            <a:off x="7333340" y="3014454"/>
            <a:ext cx="90934" cy="95987"/>
          </a:xfrm>
          <a:prstGeom prst="ellips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7916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9FA7C-087D-E4E6-2D33-541D486F25CC}"/>
              </a:ext>
            </a:extLst>
          </p:cNvPr>
          <p:cNvSpPr>
            <a:spLocks noGrp="1"/>
          </p:cNvSpPr>
          <p:nvPr>
            <p:ph type="title"/>
          </p:nvPr>
        </p:nvSpPr>
        <p:spPr/>
        <p:txBody>
          <a:bodyPr/>
          <a:lstStyle/>
          <a:p>
            <a:r>
              <a:rPr lang="en-US" dirty="0"/>
              <a:t>Sine and Cosine functions</a:t>
            </a:r>
          </a:p>
        </p:txBody>
      </p:sp>
      <p:sp>
        <p:nvSpPr>
          <p:cNvPr id="3" name="Content Placeholder 2">
            <a:extLst>
              <a:ext uri="{FF2B5EF4-FFF2-40B4-BE49-F238E27FC236}">
                <a16:creationId xmlns:a16="http://schemas.microsoft.com/office/drawing/2014/main" id="{FE9DEC34-22AB-DE97-0D4F-F31B19F08252}"/>
              </a:ext>
            </a:extLst>
          </p:cNvPr>
          <p:cNvSpPr>
            <a:spLocks noGrp="1"/>
          </p:cNvSpPr>
          <p:nvPr>
            <p:ph idx="1"/>
          </p:nvPr>
        </p:nvSpPr>
        <p:spPr>
          <a:xfrm>
            <a:off x="628650" y="516265"/>
            <a:ext cx="7886700" cy="346249"/>
          </a:xfrm>
        </p:spPr>
        <p:txBody>
          <a:bodyPr>
            <a:normAutofit/>
          </a:bodyPr>
          <a:lstStyle/>
          <a:p>
            <a:pPr marL="0" indent="0" algn="ctr">
              <a:buNone/>
            </a:pPr>
            <a:r>
              <a:rPr lang="en-US" dirty="0"/>
              <a:t>Periodicities need not be integer multiples of the minimal duration.</a:t>
            </a:r>
          </a:p>
        </p:txBody>
      </p:sp>
      <p:sp>
        <p:nvSpPr>
          <p:cNvPr id="5" name="TextBox 4">
            <a:extLst>
              <a:ext uri="{FF2B5EF4-FFF2-40B4-BE49-F238E27FC236}">
                <a16:creationId xmlns:a16="http://schemas.microsoft.com/office/drawing/2014/main" id="{332D7826-91E4-323A-2F73-C58D16EFDEF9}"/>
              </a:ext>
            </a:extLst>
          </p:cNvPr>
          <p:cNvSpPr txBox="1"/>
          <p:nvPr/>
        </p:nvSpPr>
        <p:spPr>
          <a:xfrm>
            <a:off x="201167" y="1893816"/>
            <a:ext cx="1631201" cy="646331"/>
          </a:xfrm>
          <a:prstGeom prst="rect">
            <a:avLst/>
          </a:prstGeom>
          <a:noFill/>
        </p:spPr>
        <p:txBody>
          <a:bodyPr wrap="square" rtlCol="0">
            <a:spAutoFit/>
          </a:bodyPr>
          <a:lstStyle/>
          <a:p>
            <a:pPr algn="l"/>
            <a:r>
              <a:rPr lang="en-US" sz="1800" dirty="0">
                <a:latin typeface="Calisto MT" panose="02040603050505030304" pitchFamily="18" charset="77"/>
                <a:cs typeface="Calibri" panose="020F0502020204030204" pitchFamily="34" charset="0"/>
              </a:rPr>
              <a:t>⅘</a:t>
            </a:r>
            <a:r>
              <a:rPr lang="en-US" sz="1800" dirty="0">
                <a:latin typeface="Helsinki Text Std" panose="02000400000000000000" pitchFamily="2" charset="77"/>
                <a:cs typeface="Calibri" panose="020F0502020204030204" pitchFamily="34" charset="0"/>
              </a:rPr>
              <a:t>q</a:t>
            </a:r>
            <a:r>
              <a:rPr lang="en-US" sz="1800" dirty="0">
                <a:latin typeface="Calisto MT" panose="02040603050505030304" pitchFamily="18" charset="77"/>
                <a:cs typeface="Calibri" panose="020F0502020204030204" pitchFamily="34" charset="0"/>
              </a:rPr>
              <a:t> periodicity </a:t>
            </a:r>
          </a:p>
          <a:p>
            <a:pPr algn="r"/>
            <a:r>
              <a:rPr lang="en-US" sz="1800" dirty="0">
                <a:latin typeface="Calisto MT" panose="02040603050505030304" pitchFamily="18" charset="77"/>
                <a:cs typeface="Calibri" panose="020F0502020204030204" pitchFamily="34" charset="0"/>
              </a:rPr>
              <a:t>(cosine): </a:t>
            </a:r>
          </a:p>
        </p:txBody>
      </p:sp>
      <p:sp>
        <p:nvSpPr>
          <p:cNvPr id="6" name="TextBox 5">
            <a:extLst>
              <a:ext uri="{FF2B5EF4-FFF2-40B4-BE49-F238E27FC236}">
                <a16:creationId xmlns:a16="http://schemas.microsoft.com/office/drawing/2014/main" id="{C488B07C-A231-5236-493C-0EC2939E5736}"/>
              </a:ext>
            </a:extLst>
          </p:cNvPr>
          <p:cNvSpPr txBox="1"/>
          <p:nvPr/>
        </p:nvSpPr>
        <p:spPr>
          <a:xfrm>
            <a:off x="201167" y="2718076"/>
            <a:ext cx="1631201" cy="646331"/>
          </a:xfrm>
          <a:prstGeom prst="rect">
            <a:avLst/>
          </a:prstGeom>
          <a:noFill/>
        </p:spPr>
        <p:txBody>
          <a:bodyPr wrap="square" rtlCol="0">
            <a:spAutoFit/>
          </a:bodyPr>
          <a:lstStyle/>
          <a:p>
            <a:pPr algn="l"/>
            <a:r>
              <a:rPr lang="en-US" sz="1800" dirty="0">
                <a:latin typeface="Calisto MT" panose="02040603050505030304" pitchFamily="18" charset="77"/>
                <a:cs typeface="Calibri" panose="020F0502020204030204" pitchFamily="34" charset="0"/>
              </a:rPr>
              <a:t>⅘</a:t>
            </a:r>
            <a:r>
              <a:rPr lang="en-US" sz="1800" dirty="0">
                <a:latin typeface="Helsinki Text Std" panose="02000400000000000000" pitchFamily="2" charset="77"/>
                <a:cs typeface="Calibri" panose="020F0502020204030204" pitchFamily="34" charset="0"/>
              </a:rPr>
              <a:t>q</a:t>
            </a:r>
            <a:r>
              <a:rPr lang="en-US" sz="1800" dirty="0">
                <a:latin typeface="Calisto MT" panose="02040603050505030304" pitchFamily="18" charset="77"/>
                <a:cs typeface="Calibri" panose="020F0502020204030204" pitchFamily="34" charset="0"/>
              </a:rPr>
              <a:t> periodicity</a:t>
            </a:r>
          </a:p>
          <a:p>
            <a:pPr algn="r"/>
            <a:r>
              <a:rPr lang="en-US" sz="1800" dirty="0">
                <a:latin typeface="Calisto MT" panose="02040603050505030304" pitchFamily="18" charset="77"/>
                <a:cs typeface="Calibri" panose="020F0502020204030204" pitchFamily="34" charset="0"/>
              </a:rPr>
              <a:t> (–sine): </a:t>
            </a:r>
          </a:p>
        </p:txBody>
      </p:sp>
      <p:pic>
        <p:nvPicPr>
          <p:cNvPr id="13" name="Picture 12">
            <a:extLst>
              <a:ext uri="{FF2B5EF4-FFF2-40B4-BE49-F238E27FC236}">
                <a16:creationId xmlns:a16="http://schemas.microsoft.com/office/drawing/2014/main" id="{29360858-9EBA-AFFC-6CA0-947C53DF9BF3}"/>
              </a:ext>
            </a:extLst>
          </p:cNvPr>
          <p:cNvPicPr>
            <a:picLocks noChangeAspect="1"/>
          </p:cNvPicPr>
          <p:nvPr/>
        </p:nvPicPr>
        <p:blipFill>
          <a:blip r:embed="rId3"/>
          <a:stretch>
            <a:fillRect/>
          </a:stretch>
        </p:blipFill>
        <p:spPr>
          <a:xfrm>
            <a:off x="1309841" y="879991"/>
            <a:ext cx="3690385" cy="797420"/>
          </a:xfrm>
          <a:prstGeom prst="rect">
            <a:avLst/>
          </a:prstGeom>
        </p:spPr>
      </p:pic>
      <p:pic>
        <p:nvPicPr>
          <p:cNvPr id="15" name="Picture 14">
            <a:extLst>
              <a:ext uri="{FF2B5EF4-FFF2-40B4-BE49-F238E27FC236}">
                <a16:creationId xmlns:a16="http://schemas.microsoft.com/office/drawing/2014/main" id="{DD4C3342-2398-3143-BA88-A1DD9B6AF59B}"/>
              </a:ext>
            </a:extLst>
          </p:cNvPr>
          <p:cNvPicPr>
            <a:picLocks noChangeAspect="1"/>
          </p:cNvPicPr>
          <p:nvPr/>
        </p:nvPicPr>
        <p:blipFill>
          <a:blip r:embed="rId4"/>
          <a:stretch>
            <a:fillRect/>
          </a:stretch>
        </p:blipFill>
        <p:spPr>
          <a:xfrm>
            <a:off x="1832398" y="1665564"/>
            <a:ext cx="3336194" cy="995350"/>
          </a:xfrm>
          <a:prstGeom prst="rect">
            <a:avLst/>
          </a:prstGeom>
        </p:spPr>
      </p:pic>
      <p:pic>
        <p:nvPicPr>
          <p:cNvPr id="17" name="Picture 16">
            <a:extLst>
              <a:ext uri="{FF2B5EF4-FFF2-40B4-BE49-F238E27FC236}">
                <a16:creationId xmlns:a16="http://schemas.microsoft.com/office/drawing/2014/main" id="{657CF628-E5F0-83A1-1A60-FE21F09DE8EB}"/>
              </a:ext>
            </a:extLst>
          </p:cNvPr>
          <p:cNvPicPr>
            <a:picLocks noChangeAspect="1"/>
          </p:cNvPicPr>
          <p:nvPr/>
        </p:nvPicPr>
        <p:blipFill>
          <a:blip r:embed="rId5"/>
          <a:stretch>
            <a:fillRect/>
          </a:stretch>
        </p:blipFill>
        <p:spPr>
          <a:xfrm>
            <a:off x="1832398" y="2660914"/>
            <a:ext cx="3336224" cy="1026224"/>
          </a:xfrm>
          <a:prstGeom prst="rect">
            <a:avLst/>
          </a:prstGeom>
        </p:spPr>
      </p:pic>
      <p:pic>
        <p:nvPicPr>
          <p:cNvPr id="20" name="Picture 19">
            <a:extLst>
              <a:ext uri="{FF2B5EF4-FFF2-40B4-BE49-F238E27FC236}">
                <a16:creationId xmlns:a16="http://schemas.microsoft.com/office/drawing/2014/main" id="{979B6CF6-EA74-473C-C613-A2EFF5E01BFC}"/>
              </a:ext>
            </a:extLst>
          </p:cNvPr>
          <p:cNvPicPr>
            <a:picLocks noChangeAspect="1"/>
          </p:cNvPicPr>
          <p:nvPr/>
        </p:nvPicPr>
        <p:blipFill>
          <a:blip r:embed="rId6"/>
          <a:stretch>
            <a:fillRect/>
          </a:stretch>
        </p:blipFill>
        <p:spPr>
          <a:xfrm>
            <a:off x="5421209" y="1226240"/>
            <a:ext cx="3521627" cy="3291840"/>
          </a:xfrm>
          <a:prstGeom prst="rect">
            <a:avLst/>
          </a:prstGeom>
        </p:spPr>
      </p:pic>
      <p:sp>
        <p:nvSpPr>
          <p:cNvPr id="4" name="TextBox 3">
            <a:extLst>
              <a:ext uri="{FF2B5EF4-FFF2-40B4-BE49-F238E27FC236}">
                <a16:creationId xmlns:a16="http://schemas.microsoft.com/office/drawing/2014/main" id="{D9DC1520-2DC2-EF96-FABF-21AB80F3A230}"/>
              </a:ext>
            </a:extLst>
          </p:cNvPr>
          <p:cNvSpPr txBox="1"/>
          <p:nvPr/>
        </p:nvSpPr>
        <p:spPr>
          <a:xfrm>
            <a:off x="2821578" y="3742375"/>
            <a:ext cx="1388457"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Frequency 5</a:t>
            </a:r>
          </a:p>
        </p:txBody>
      </p:sp>
      <p:sp>
        <p:nvSpPr>
          <p:cNvPr id="7" name="Date Placeholder 3">
            <a:extLst>
              <a:ext uri="{FF2B5EF4-FFF2-40B4-BE49-F238E27FC236}">
                <a16:creationId xmlns:a16="http://schemas.microsoft.com/office/drawing/2014/main" id="{41255AD6-B79F-5BF9-2D20-647DC95BD240}"/>
              </a:ext>
            </a:extLst>
          </p:cNvPr>
          <p:cNvSpPr>
            <a:spLocks noGrp="1"/>
          </p:cNvSpPr>
          <p:nvPr>
            <p:ph type="dt" sz="half" idx="10"/>
          </p:nvPr>
        </p:nvSpPr>
        <p:spPr>
          <a:xfrm>
            <a:off x="487974" y="4835311"/>
            <a:ext cx="2057400" cy="273844"/>
          </a:xfrm>
        </p:spPr>
        <p:txBody>
          <a:bodyPr/>
          <a:lstStyle/>
          <a:p>
            <a:r>
              <a:rPr lang="en-US" dirty="0"/>
              <a:t>SMA Colloquium, 12/6/2023</a:t>
            </a:r>
          </a:p>
        </p:txBody>
      </p:sp>
      <p:sp>
        <p:nvSpPr>
          <p:cNvPr id="8" name="Footer Placeholder 4">
            <a:extLst>
              <a:ext uri="{FF2B5EF4-FFF2-40B4-BE49-F238E27FC236}">
                <a16:creationId xmlns:a16="http://schemas.microsoft.com/office/drawing/2014/main" id="{29E48051-02DB-C3DE-85B0-3869A0170718}"/>
              </a:ext>
            </a:extLst>
          </p:cNvPr>
          <p:cNvSpPr>
            <a:spLocks noGrp="1"/>
          </p:cNvSpPr>
          <p:nvPr>
            <p:ph type="ftr" sz="quarter" idx="11"/>
          </p:nvPr>
        </p:nvSpPr>
        <p:spPr>
          <a:xfrm>
            <a:off x="3028950" y="4869656"/>
            <a:ext cx="3086100" cy="273844"/>
          </a:xfrm>
        </p:spPr>
        <p:txBody>
          <a:bodyPr/>
          <a:lstStyle/>
          <a:p>
            <a:r>
              <a:rPr lang="en-US" dirty="0"/>
              <a:t>Periodicity and Continuity in Pitch and Time</a:t>
            </a:r>
          </a:p>
        </p:txBody>
      </p:sp>
      <p:sp>
        <p:nvSpPr>
          <p:cNvPr id="9" name="Slide Number Placeholder 5">
            <a:extLst>
              <a:ext uri="{FF2B5EF4-FFF2-40B4-BE49-F238E27FC236}">
                <a16:creationId xmlns:a16="http://schemas.microsoft.com/office/drawing/2014/main" id="{D7AD517F-4891-4D91-8BA9-6F0BCCEC2F8C}"/>
              </a:ext>
            </a:extLst>
          </p:cNvPr>
          <p:cNvSpPr>
            <a:spLocks noGrp="1"/>
          </p:cNvSpPr>
          <p:nvPr>
            <p:ph type="sldNum" sz="quarter" idx="12"/>
          </p:nvPr>
        </p:nvSpPr>
        <p:spPr>
          <a:xfrm>
            <a:off x="6598626" y="4869656"/>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14</a:t>
            </a:fld>
            <a:endParaRPr lang="en-US" dirty="0">
              <a:latin typeface="Calisto MT" panose="02040603050505030304" pitchFamily="18" charset="77"/>
            </a:endParaRPr>
          </a:p>
        </p:txBody>
      </p:sp>
      <p:sp>
        <p:nvSpPr>
          <p:cNvPr id="10" name="TextBox 9">
            <a:extLst>
              <a:ext uri="{FF2B5EF4-FFF2-40B4-BE49-F238E27FC236}">
                <a16:creationId xmlns:a16="http://schemas.microsoft.com/office/drawing/2014/main" id="{71817939-D068-7635-68C9-7DDFA12F8FDA}"/>
              </a:ext>
            </a:extLst>
          </p:cNvPr>
          <p:cNvSpPr txBox="1"/>
          <p:nvPr/>
        </p:nvSpPr>
        <p:spPr>
          <a:xfrm>
            <a:off x="6160286" y="890168"/>
            <a:ext cx="1991438" cy="369332"/>
          </a:xfrm>
          <a:prstGeom prst="rect">
            <a:avLst/>
          </a:prstGeom>
          <a:noFill/>
        </p:spPr>
        <p:txBody>
          <a:bodyPr wrap="square" rtlCol="0">
            <a:spAutoFit/>
          </a:bodyPr>
          <a:lstStyle/>
          <a:p>
            <a:pPr algn="ctr"/>
            <a:r>
              <a:rPr lang="en-US" sz="1800" dirty="0">
                <a:latin typeface="Calisto MT" panose="02040603050505030304" pitchFamily="18" charset="77"/>
                <a:cs typeface="Calibri" panose="020F0502020204030204" pitchFamily="34" charset="0"/>
              </a:rPr>
              <a:t>On </a:t>
            </a:r>
            <a:r>
              <a:rPr lang="en-US" sz="1800" dirty="0" err="1">
                <a:latin typeface="Calisto MT" panose="02040603050505030304" pitchFamily="18" charset="77"/>
                <a:cs typeface="Calibri" panose="020F0502020204030204" pitchFamily="34" charset="0"/>
              </a:rPr>
              <a:t>xy</a:t>
            </a:r>
            <a:r>
              <a:rPr lang="en-US" sz="1800" dirty="0">
                <a:latin typeface="Calisto MT" panose="02040603050505030304" pitchFamily="18" charset="77"/>
                <a:cs typeface="Calibri" panose="020F0502020204030204" pitchFamily="34" charset="0"/>
              </a:rPr>
              <a:t> plane: </a:t>
            </a:r>
          </a:p>
        </p:txBody>
      </p:sp>
      <p:cxnSp>
        <p:nvCxnSpPr>
          <p:cNvPr id="11" name="Straight Connector 10">
            <a:extLst>
              <a:ext uri="{FF2B5EF4-FFF2-40B4-BE49-F238E27FC236}">
                <a16:creationId xmlns:a16="http://schemas.microsoft.com/office/drawing/2014/main" id="{CCECA3FD-D686-A4A4-27D3-B567478EF0A7}"/>
              </a:ext>
            </a:extLst>
          </p:cNvPr>
          <p:cNvCxnSpPr>
            <a:cxnSpLocks/>
          </p:cNvCxnSpPr>
          <p:nvPr/>
        </p:nvCxnSpPr>
        <p:spPr>
          <a:xfrm flipV="1">
            <a:off x="7199005" y="1530350"/>
            <a:ext cx="1386195" cy="13344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B94220D2-CDBE-B78B-217A-5DC433CC78EC}"/>
              </a:ext>
            </a:extLst>
          </p:cNvPr>
          <p:cNvSpPr/>
          <p:nvPr/>
        </p:nvSpPr>
        <p:spPr>
          <a:xfrm>
            <a:off x="8549258" y="1479181"/>
            <a:ext cx="90934" cy="95987"/>
          </a:xfrm>
          <a:prstGeom prst="ellips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13711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F958E-A048-EF30-2311-3BFD084A007F}"/>
              </a:ext>
            </a:extLst>
          </p:cNvPr>
          <p:cNvSpPr>
            <a:spLocks noGrp="1"/>
          </p:cNvSpPr>
          <p:nvPr>
            <p:ph type="title"/>
          </p:nvPr>
        </p:nvSpPr>
        <p:spPr/>
        <p:txBody>
          <a:bodyPr/>
          <a:lstStyle/>
          <a:p>
            <a:r>
              <a:rPr lang="en-US" dirty="0"/>
              <a:t>Phase and magnitude</a:t>
            </a:r>
          </a:p>
        </p:txBody>
      </p:sp>
      <p:sp>
        <p:nvSpPr>
          <p:cNvPr id="3" name="Content Placeholder 2">
            <a:extLst>
              <a:ext uri="{FF2B5EF4-FFF2-40B4-BE49-F238E27FC236}">
                <a16:creationId xmlns:a16="http://schemas.microsoft.com/office/drawing/2014/main" id="{3EAF8540-9A40-1C11-6350-069F6D67211F}"/>
              </a:ext>
            </a:extLst>
          </p:cNvPr>
          <p:cNvSpPr>
            <a:spLocks noGrp="1"/>
          </p:cNvSpPr>
          <p:nvPr>
            <p:ph idx="1"/>
          </p:nvPr>
        </p:nvSpPr>
        <p:spPr>
          <a:xfrm>
            <a:off x="628650" y="470374"/>
            <a:ext cx="7886700" cy="3263504"/>
          </a:xfrm>
        </p:spPr>
        <p:txBody>
          <a:bodyPr/>
          <a:lstStyle/>
          <a:p>
            <a:pPr marL="0" indent="0" algn="ctr">
              <a:buNone/>
            </a:pPr>
            <a:r>
              <a:rPr lang="en-US" dirty="0"/>
              <a:t>Angle in 2-d space corresponds to the </a:t>
            </a:r>
            <a:r>
              <a:rPr lang="en-US" b="1" dirty="0"/>
              <a:t>phase</a:t>
            </a:r>
            <a:r>
              <a:rPr lang="en-US" dirty="0"/>
              <a:t> of the best-matching wave.</a:t>
            </a:r>
          </a:p>
        </p:txBody>
      </p:sp>
      <p:pic>
        <p:nvPicPr>
          <p:cNvPr id="5" name="Picture 4">
            <a:extLst>
              <a:ext uri="{FF2B5EF4-FFF2-40B4-BE49-F238E27FC236}">
                <a16:creationId xmlns:a16="http://schemas.microsoft.com/office/drawing/2014/main" id="{64A3423A-D168-5534-DF87-BD154C153851}"/>
              </a:ext>
            </a:extLst>
          </p:cNvPr>
          <p:cNvPicPr>
            <a:picLocks noChangeAspect="1"/>
          </p:cNvPicPr>
          <p:nvPr/>
        </p:nvPicPr>
        <p:blipFill>
          <a:blip r:embed="rId3"/>
          <a:stretch>
            <a:fillRect/>
          </a:stretch>
        </p:blipFill>
        <p:spPr>
          <a:xfrm>
            <a:off x="5421209" y="1226240"/>
            <a:ext cx="3521627" cy="3291840"/>
          </a:xfrm>
          <a:prstGeom prst="rect">
            <a:avLst/>
          </a:prstGeom>
        </p:spPr>
      </p:pic>
      <p:sp>
        <p:nvSpPr>
          <p:cNvPr id="6" name="Arc 5">
            <a:extLst>
              <a:ext uri="{FF2B5EF4-FFF2-40B4-BE49-F238E27FC236}">
                <a16:creationId xmlns:a16="http://schemas.microsoft.com/office/drawing/2014/main" id="{9E823994-65BB-D31E-715D-B41DCC4CCF8F}"/>
              </a:ext>
            </a:extLst>
          </p:cNvPr>
          <p:cNvSpPr/>
          <p:nvPr/>
        </p:nvSpPr>
        <p:spPr>
          <a:xfrm>
            <a:off x="7327625" y="2364519"/>
            <a:ext cx="763413" cy="1015282"/>
          </a:xfrm>
          <a:prstGeom prst="arc">
            <a:avLst/>
          </a:prstGeom>
          <a:ln w="28575">
            <a:solidFill>
              <a:srgbClr val="C00000"/>
            </a:solidFill>
            <a:headEnd type="stealth" w="lg" len="lg"/>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dirty="0">
              <a:latin typeface="Calisto MT" panose="02040603050505030304" pitchFamily="18" charset="77"/>
            </a:endParaRPr>
          </a:p>
        </p:txBody>
      </p:sp>
      <p:cxnSp>
        <p:nvCxnSpPr>
          <p:cNvPr id="10" name="Straight Connector 9">
            <a:extLst>
              <a:ext uri="{FF2B5EF4-FFF2-40B4-BE49-F238E27FC236}">
                <a16:creationId xmlns:a16="http://schemas.microsoft.com/office/drawing/2014/main" id="{91BF4329-0C90-F680-A19F-F8EC52F63751}"/>
              </a:ext>
            </a:extLst>
          </p:cNvPr>
          <p:cNvCxnSpPr>
            <a:cxnSpLocks/>
            <a:endCxn id="12" idx="3"/>
          </p:cNvCxnSpPr>
          <p:nvPr/>
        </p:nvCxnSpPr>
        <p:spPr>
          <a:xfrm flipV="1">
            <a:off x="7199005" y="1562828"/>
            <a:ext cx="1355414" cy="13019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6A3B290E-7B2B-D03D-1DBA-056A4391708A}"/>
              </a:ext>
            </a:extLst>
          </p:cNvPr>
          <p:cNvSpPr/>
          <p:nvPr/>
        </p:nvSpPr>
        <p:spPr>
          <a:xfrm>
            <a:off x="8541102" y="1480898"/>
            <a:ext cx="90934" cy="95987"/>
          </a:xfrm>
          <a:prstGeom prst="ellips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1AD86A1-7C18-559E-4027-A977FF24AC26}"/>
              </a:ext>
            </a:extLst>
          </p:cNvPr>
          <p:cNvSpPr txBox="1"/>
          <p:nvPr/>
        </p:nvSpPr>
        <p:spPr>
          <a:xfrm>
            <a:off x="8093524" y="2295940"/>
            <a:ext cx="771365" cy="369332"/>
          </a:xfrm>
          <a:prstGeom prst="rect">
            <a:avLst/>
          </a:prstGeom>
          <a:noFill/>
        </p:spPr>
        <p:txBody>
          <a:bodyPr wrap="none" rtlCol="0">
            <a:spAutoFit/>
          </a:bodyPr>
          <a:lstStyle/>
          <a:p>
            <a:pPr algn="l"/>
            <a:r>
              <a:rPr lang="en-US" sz="1800" dirty="0">
                <a:solidFill>
                  <a:srgbClr val="C00000"/>
                </a:solidFill>
                <a:latin typeface="Calisto MT" panose="02040603050505030304" pitchFamily="18" charset="77"/>
                <a:cs typeface="Calibri" panose="020F0502020204030204" pitchFamily="34" charset="0"/>
              </a:rPr>
              <a:t>Angle</a:t>
            </a:r>
          </a:p>
        </p:txBody>
      </p:sp>
      <p:pic>
        <p:nvPicPr>
          <p:cNvPr id="11" name="Picture 10">
            <a:extLst>
              <a:ext uri="{FF2B5EF4-FFF2-40B4-BE49-F238E27FC236}">
                <a16:creationId xmlns:a16="http://schemas.microsoft.com/office/drawing/2014/main" id="{604DC073-3184-AB79-D1E4-106D1950EB82}"/>
              </a:ext>
            </a:extLst>
          </p:cNvPr>
          <p:cNvPicPr>
            <a:picLocks noChangeAspect="1"/>
          </p:cNvPicPr>
          <p:nvPr/>
        </p:nvPicPr>
        <p:blipFill>
          <a:blip r:embed="rId4"/>
          <a:stretch>
            <a:fillRect/>
          </a:stretch>
        </p:blipFill>
        <p:spPr>
          <a:xfrm>
            <a:off x="1" y="1769180"/>
            <a:ext cx="5418722" cy="1623040"/>
          </a:xfrm>
          <a:prstGeom prst="rect">
            <a:avLst/>
          </a:prstGeom>
        </p:spPr>
      </p:pic>
      <p:cxnSp>
        <p:nvCxnSpPr>
          <p:cNvPr id="13" name="Straight Arrow Connector 12">
            <a:extLst>
              <a:ext uri="{FF2B5EF4-FFF2-40B4-BE49-F238E27FC236}">
                <a16:creationId xmlns:a16="http://schemas.microsoft.com/office/drawing/2014/main" id="{4828C34F-5519-8AC2-E9B0-CE581DE0239B}"/>
              </a:ext>
            </a:extLst>
          </p:cNvPr>
          <p:cNvCxnSpPr>
            <a:cxnSpLocks/>
          </p:cNvCxnSpPr>
          <p:nvPr/>
        </p:nvCxnSpPr>
        <p:spPr>
          <a:xfrm flipH="1">
            <a:off x="4869414" y="2149518"/>
            <a:ext cx="166972" cy="0"/>
          </a:xfrm>
          <a:prstGeom prst="straightConnector1">
            <a:avLst/>
          </a:prstGeom>
          <a:ln w="28575">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2F9C64D-C0EB-8191-0161-AB269774A642}"/>
              </a:ext>
            </a:extLst>
          </p:cNvPr>
          <p:cNvSpPr txBox="1"/>
          <p:nvPr/>
        </p:nvSpPr>
        <p:spPr>
          <a:xfrm>
            <a:off x="5009086" y="2014987"/>
            <a:ext cx="1237839" cy="369332"/>
          </a:xfrm>
          <a:prstGeom prst="rect">
            <a:avLst/>
          </a:prstGeom>
          <a:noFill/>
        </p:spPr>
        <p:txBody>
          <a:bodyPr wrap="none" rtlCol="0">
            <a:spAutoFit/>
          </a:bodyPr>
          <a:lstStyle/>
          <a:p>
            <a:pPr algn="l"/>
            <a:r>
              <a:rPr lang="en-US" sz="1800" dirty="0">
                <a:solidFill>
                  <a:srgbClr val="C00000"/>
                </a:solidFill>
                <a:latin typeface="Calisto MT" panose="02040603050505030304" pitchFamily="18" charset="77"/>
                <a:cs typeface="Calibri" panose="020F0502020204030204" pitchFamily="34" charset="0"/>
              </a:rPr>
              <a:t>Phase shift</a:t>
            </a:r>
          </a:p>
        </p:txBody>
      </p:sp>
      <p:cxnSp>
        <p:nvCxnSpPr>
          <p:cNvPr id="17" name="Straight Arrow Connector 16">
            <a:extLst>
              <a:ext uri="{FF2B5EF4-FFF2-40B4-BE49-F238E27FC236}">
                <a16:creationId xmlns:a16="http://schemas.microsoft.com/office/drawing/2014/main" id="{121B6E4A-BA57-4D96-2B28-DECC56E08EDB}"/>
              </a:ext>
            </a:extLst>
          </p:cNvPr>
          <p:cNvCxnSpPr>
            <a:cxnSpLocks/>
          </p:cNvCxnSpPr>
          <p:nvPr/>
        </p:nvCxnSpPr>
        <p:spPr>
          <a:xfrm flipV="1">
            <a:off x="7186353" y="1504604"/>
            <a:ext cx="1432176" cy="1371600"/>
          </a:xfrm>
          <a:prstGeom prst="straightConnector1">
            <a:avLst/>
          </a:prstGeom>
          <a:ln w="28575">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AE9DB2F-C9A3-8E2E-9AB9-90A7B02BC357}"/>
              </a:ext>
            </a:extLst>
          </p:cNvPr>
          <p:cNvSpPr txBox="1"/>
          <p:nvPr/>
        </p:nvSpPr>
        <p:spPr>
          <a:xfrm>
            <a:off x="8242303" y="1184163"/>
            <a:ext cx="877163" cy="369332"/>
          </a:xfrm>
          <a:prstGeom prst="rect">
            <a:avLst/>
          </a:prstGeom>
          <a:noFill/>
        </p:spPr>
        <p:txBody>
          <a:bodyPr wrap="none" rtlCol="0">
            <a:spAutoFit/>
          </a:bodyPr>
          <a:lstStyle/>
          <a:p>
            <a:pPr algn="l"/>
            <a:r>
              <a:rPr lang="en-US" sz="1800" dirty="0">
                <a:solidFill>
                  <a:srgbClr val="C00000"/>
                </a:solidFill>
                <a:latin typeface="Calisto MT" panose="02040603050505030304" pitchFamily="18" charset="77"/>
                <a:cs typeface="Calibri" panose="020F0502020204030204" pitchFamily="34" charset="0"/>
              </a:rPr>
              <a:t>Length</a:t>
            </a:r>
          </a:p>
        </p:txBody>
      </p:sp>
      <p:sp>
        <p:nvSpPr>
          <p:cNvPr id="21" name="TextBox 20">
            <a:extLst>
              <a:ext uri="{FF2B5EF4-FFF2-40B4-BE49-F238E27FC236}">
                <a16:creationId xmlns:a16="http://schemas.microsoft.com/office/drawing/2014/main" id="{D97D9622-13AC-5782-7A13-E99513286CAD}"/>
              </a:ext>
            </a:extLst>
          </p:cNvPr>
          <p:cNvSpPr txBox="1"/>
          <p:nvPr/>
        </p:nvSpPr>
        <p:spPr>
          <a:xfrm>
            <a:off x="4662029" y="1466445"/>
            <a:ext cx="1253869" cy="369332"/>
          </a:xfrm>
          <a:prstGeom prst="rect">
            <a:avLst/>
          </a:prstGeom>
          <a:noFill/>
        </p:spPr>
        <p:txBody>
          <a:bodyPr wrap="none" rtlCol="0">
            <a:spAutoFit/>
          </a:bodyPr>
          <a:lstStyle/>
          <a:p>
            <a:pPr algn="l"/>
            <a:r>
              <a:rPr lang="en-US" sz="1800" dirty="0">
                <a:solidFill>
                  <a:srgbClr val="C00000"/>
                </a:solidFill>
                <a:latin typeface="Calisto MT" panose="02040603050505030304" pitchFamily="18" charset="77"/>
                <a:cs typeface="Calibri" panose="020F0502020204030204" pitchFamily="34" charset="0"/>
              </a:rPr>
              <a:t>Magnitude</a:t>
            </a:r>
          </a:p>
        </p:txBody>
      </p:sp>
      <p:sp>
        <p:nvSpPr>
          <p:cNvPr id="22" name="Oval 21">
            <a:extLst>
              <a:ext uri="{FF2B5EF4-FFF2-40B4-BE49-F238E27FC236}">
                <a16:creationId xmlns:a16="http://schemas.microsoft.com/office/drawing/2014/main" id="{C86B85F8-1B8E-6412-4680-9B87E4146003}"/>
              </a:ext>
            </a:extLst>
          </p:cNvPr>
          <p:cNvSpPr/>
          <p:nvPr/>
        </p:nvSpPr>
        <p:spPr>
          <a:xfrm>
            <a:off x="4852881" y="1770946"/>
            <a:ext cx="625208" cy="306242"/>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latin typeface="Calisto MT" panose="02040603050505030304" pitchFamily="18" charset="77"/>
            </a:endParaRPr>
          </a:p>
        </p:txBody>
      </p:sp>
      <p:sp>
        <p:nvSpPr>
          <p:cNvPr id="4" name="Date Placeholder 3">
            <a:extLst>
              <a:ext uri="{FF2B5EF4-FFF2-40B4-BE49-F238E27FC236}">
                <a16:creationId xmlns:a16="http://schemas.microsoft.com/office/drawing/2014/main" id="{0F7BBB58-E2BB-2CF2-3DBB-AB57DC965121}"/>
              </a:ext>
            </a:extLst>
          </p:cNvPr>
          <p:cNvSpPr>
            <a:spLocks noGrp="1"/>
          </p:cNvSpPr>
          <p:nvPr>
            <p:ph type="dt" sz="half" idx="10"/>
          </p:nvPr>
        </p:nvSpPr>
        <p:spPr>
          <a:xfrm>
            <a:off x="487974" y="4835311"/>
            <a:ext cx="2057400" cy="273844"/>
          </a:xfrm>
        </p:spPr>
        <p:txBody>
          <a:bodyPr/>
          <a:lstStyle/>
          <a:p>
            <a:r>
              <a:rPr lang="en-US" dirty="0"/>
              <a:t>SMA Colloquium, 12/6/2023</a:t>
            </a:r>
          </a:p>
        </p:txBody>
      </p:sp>
      <p:sp>
        <p:nvSpPr>
          <p:cNvPr id="8" name="Footer Placeholder 4">
            <a:extLst>
              <a:ext uri="{FF2B5EF4-FFF2-40B4-BE49-F238E27FC236}">
                <a16:creationId xmlns:a16="http://schemas.microsoft.com/office/drawing/2014/main" id="{6B856CF0-E707-DBF5-2BF0-B05729958917}"/>
              </a:ext>
            </a:extLst>
          </p:cNvPr>
          <p:cNvSpPr>
            <a:spLocks noGrp="1"/>
          </p:cNvSpPr>
          <p:nvPr>
            <p:ph type="ftr" sz="quarter" idx="11"/>
          </p:nvPr>
        </p:nvSpPr>
        <p:spPr>
          <a:xfrm>
            <a:off x="3028950" y="4869656"/>
            <a:ext cx="3086100" cy="273844"/>
          </a:xfrm>
        </p:spPr>
        <p:txBody>
          <a:bodyPr/>
          <a:lstStyle/>
          <a:p>
            <a:r>
              <a:rPr lang="en-US" dirty="0"/>
              <a:t>Periodicity and Continuity in Pitch and Time</a:t>
            </a:r>
          </a:p>
        </p:txBody>
      </p:sp>
      <p:sp>
        <p:nvSpPr>
          <p:cNvPr id="9" name="Slide Number Placeholder 5">
            <a:extLst>
              <a:ext uri="{FF2B5EF4-FFF2-40B4-BE49-F238E27FC236}">
                <a16:creationId xmlns:a16="http://schemas.microsoft.com/office/drawing/2014/main" id="{FD1705C4-29C8-3E25-24D7-F5EE3997A7C0}"/>
              </a:ext>
            </a:extLst>
          </p:cNvPr>
          <p:cNvSpPr>
            <a:spLocks noGrp="1"/>
          </p:cNvSpPr>
          <p:nvPr>
            <p:ph type="sldNum" sz="quarter" idx="12"/>
          </p:nvPr>
        </p:nvSpPr>
        <p:spPr>
          <a:xfrm>
            <a:off x="6598626" y="4869656"/>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15</a:t>
            </a:fld>
            <a:endParaRPr lang="en-US" dirty="0">
              <a:latin typeface="Calisto MT" panose="02040603050505030304" pitchFamily="18" charset="77"/>
            </a:endParaRPr>
          </a:p>
        </p:txBody>
      </p:sp>
    </p:spTree>
    <p:extLst>
      <p:ext uri="{BB962C8B-B14F-4D97-AF65-F5344CB8AC3E}">
        <p14:creationId xmlns:p14="http://schemas.microsoft.com/office/powerpoint/2010/main" val="285820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right)">
                                      <p:cBhvr>
                                        <p:cTn id="15" dur="500"/>
                                        <p:tgtEl>
                                          <p:spTgt spid="13"/>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dissolv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par>
                          <p:cTn id="25" fill="hold">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dissolve">
                                      <p:cBhvr>
                                        <p:cTn id="28" dur="500"/>
                                        <p:tgtEl>
                                          <p:spTgt spid="18"/>
                                        </p:tgtEl>
                                      </p:cBhvr>
                                    </p:animEffect>
                                  </p:childTnLst>
                                </p:cTn>
                              </p:par>
                            </p:childTnLst>
                          </p:cTn>
                        </p:par>
                        <p:par>
                          <p:cTn id="29" fill="hold">
                            <p:stCondLst>
                              <p:cond delay="1000"/>
                            </p:stCondLst>
                            <p:childTnLst>
                              <p:par>
                                <p:cTn id="30" presetID="21" presetClass="entr" presetSubtype="1"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heel(1)">
                                      <p:cBhvr>
                                        <p:cTn id="32" dur="1000"/>
                                        <p:tgtEl>
                                          <p:spTgt spid="22"/>
                                        </p:tgtEl>
                                      </p:cBhvr>
                                    </p:animEffect>
                                  </p:childTnLst>
                                </p:cTn>
                              </p:par>
                            </p:childTnLst>
                          </p:cTn>
                        </p:par>
                        <p:par>
                          <p:cTn id="33" fill="hold">
                            <p:stCondLst>
                              <p:cond delay="2000"/>
                            </p:stCondLst>
                            <p:childTnLst>
                              <p:par>
                                <p:cTn id="34" presetID="9" presetClass="entr" presetSubtype="0"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dissolve">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6" grpId="0"/>
      <p:bldP spid="18" grpId="0"/>
      <p:bldP spid="21" grpId="0"/>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147AB-D3D4-2DBC-71AD-94DE232AE1AA}"/>
              </a:ext>
            </a:extLst>
          </p:cNvPr>
          <p:cNvSpPr>
            <a:spLocks noGrp="1"/>
          </p:cNvSpPr>
          <p:nvPr>
            <p:ph type="title"/>
          </p:nvPr>
        </p:nvSpPr>
        <p:spPr/>
        <p:txBody>
          <a:bodyPr/>
          <a:lstStyle/>
          <a:p>
            <a:r>
              <a:rPr lang="en-US"/>
              <a:t>Rhythmic spectrum</a:t>
            </a:r>
            <a:endParaRPr lang="en-US" dirty="0"/>
          </a:p>
        </p:txBody>
      </p:sp>
      <p:sp>
        <p:nvSpPr>
          <p:cNvPr id="3" name="Content Placeholder 2">
            <a:extLst>
              <a:ext uri="{FF2B5EF4-FFF2-40B4-BE49-F238E27FC236}">
                <a16:creationId xmlns:a16="http://schemas.microsoft.com/office/drawing/2014/main" id="{3105320A-32D2-693D-0374-97C86C842688}"/>
              </a:ext>
            </a:extLst>
          </p:cNvPr>
          <p:cNvSpPr>
            <a:spLocks noGrp="1"/>
          </p:cNvSpPr>
          <p:nvPr>
            <p:ph idx="1"/>
          </p:nvPr>
        </p:nvSpPr>
        <p:spPr>
          <a:xfrm>
            <a:off x="443865" y="592466"/>
            <a:ext cx="8256270" cy="451475"/>
          </a:xfrm>
        </p:spPr>
        <p:txBody>
          <a:bodyPr>
            <a:normAutofit/>
          </a:bodyPr>
          <a:lstStyle/>
          <a:p>
            <a:pPr marL="0" indent="0" algn="ctr">
              <a:buNone/>
            </a:pPr>
            <a:r>
              <a:rPr lang="en-US" dirty="0"/>
              <a:t>The rhythmic spectrum shows the </a:t>
            </a:r>
            <a:r>
              <a:rPr lang="en-US" b="1" dirty="0"/>
              <a:t>magnitudes </a:t>
            </a:r>
            <a:r>
              <a:rPr lang="en-US" dirty="0"/>
              <a:t>at all possible frequencies</a:t>
            </a:r>
          </a:p>
        </p:txBody>
      </p:sp>
      <p:sp>
        <p:nvSpPr>
          <p:cNvPr id="19" name="Rectangle 18">
            <a:extLst>
              <a:ext uri="{FF2B5EF4-FFF2-40B4-BE49-F238E27FC236}">
                <a16:creationId xmlns:a16="http://schemas.microsoft.com/office/drawing/2014/main" id="{7F878E51-01B3-5543-388D-F7AA19EF2F49}"/>
              </a:ext>
            </a:extLst>
          </p:cNvPr>
          <p:cNvSpPr/>
          <p:nvPr/>
        </p:nvSpPr>
        <p:spPr>
          <a:xfrm>
            <a:off x="2853463" y="1677948"/>
            <a:ext cx="3933944" cy="2341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latin typeface="Calisto MT" panose="02040603050505030304" pitchFamily="18" charset="77"/>
            </a:endParaRPr>
          </a:p>
        </p:txBody>
      </p:sp>
      <p:pic>
        <p:nvPicPr>
          <p:cNvPr id="20" name="Picture 19">
            <a:extLst>
              <a:ext uri="{FF2B5EF4-FFF2-40B4-BE49-F238E27FC236}">
                <a16:creationId xmlns:a16="http://schemas.microsoft.com/office/drawing/2014/main" id="{FD248960-300B-8891-1C13-A435F99A8EDF}"/>
              </a:ext>
            </a:extLst>
          </p:cNvPr>
          <p:cNvPicPr>
            <a:picLocks noChangeAspect="1"/>
          </p:cNvPicPr>
          <p:nvPr/>
        </p:nvPicPr>
        <p:blipFill rotWithShape="1">
          <a:blip r:embed="rId3"/>
          <a:srcRect l="819" t="2086" r="1571" b="1228"/>
          <a:stretch/>
        </p:blipFill>
        <p:spPr>
          <a:xfrm>
            <a:off x="3136634" y="1721045"/>
            <a:ext cx="3489007" cy="2018945"/>
          </a:xfrm>
          <a:prstGeom prst="rect">
            <a:avLst/>
          </a:prstGeom>
        </p:spPr>
      </p:pic>
      <p:cxnSp>
        <p:nvCxnSpPr>
          <p:cNvPr id="6" name="Straight Arrow Connector 5">
            <a:extLst>
              <a:ext uri="{FF2B5EF4-FFF2-40B4-BE49-F238E27FC236}">
                <a16:creationId xmlns:a16="http://schemas.microsoft.com/office/drawing/2014/main" id="{FFB84721-78A6-0FDA-13C0-1850B7907BB8}"/>
              </a:ext>
            </a:extLst>
          </p:cNvPr>
          <p:cNvCxnSpPr>
            <a:cxnSpLocks/>
          </p:cNvCxnSpPr>
          <p:nvPr/>
        </p:nvCxnSpPr>
        <p:spPr>
          <a:xfrm>
            <a:off x="5148101" y="1618620"/>
            <a:ext cx="0" cy="510698"/>
          </a:xfrm>
          <a:prstGeom prst="straightConnector1">
            <a:avLst/>
          </a:prstGeom>
          <a:ln w="38100">
            <a:solidFill>
              <a:srgbClr val="7030A0"/>
            </a:solidFill>
            <a:tailEnd type="stealth" w="lg" len="lg"/>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D4F09E1-68D8-F83B-7540-A79662CD0214}"/>
              </a:ext>
            </a:extLst>
          </p:cNvPr>
          <p:cNvSpPr txBox="1"/>
          <p:nvPr/>
        </p:nvSpPr>
        <p:spPr>
          <a:xfrm>
            <a:off x="2370192" y="1029058"/>
            <a:ext cx="5315558" cy="646331"/>
          </a:xfrm>
          <a:prstGeom prst="rect">
            <a:avLst/>
          </a:prstGeom>
          <a:noFill/>
        </p:spPr>
        <p:txBody>
          <a:bodyPr wrap="none" rtlCol="0">
            <a:spAutoFit/>
          </a:bodyPr>
          <a:lstStyle/>
          <a:p>
            <a:pPr algn="ctr"/>
            <a:r>
              <a:rPr lang="en-US" sz="1800" dirty="0">
                <a:solidFill>
                  <a:srgbClr val="7030A0"/>
                </a:solidFill>
                <a:latin typeface="Calisto MT" panose="02040603050505030304" pitchFamily="18" charset="77"/>
                <a:cs typeface="Calibri" panose="020F0502020204030204" pitchFamily="34" charset="0"/>
              </a:rPr>
              <a:t>The strongest frequency (periodicity </a:t>
            </a:r>
            <a:r>
              <a:rPr lang="en-US" sz="1800" dirty="0">
                <a:solidFill>
                  <a:srgbClr val="7030A0"/>
                </a:solidFill>
                <a:latin typeface="Helsinki Text Std" panose="02000400000000000000" pitchFamily="2" charset="77"/>
                <a:cs typeface="Calibri" panose="020F0502020204030204" pitchFamily="34" charset="0"/>
              </a:rPr>
              <a:t>w</a:t>
            </a:r>
            <a:r>
              <a:rPr lang="en-US" sz="1800" dirty="0">
                <a:solidFill>
                  <a:srgbClr val="7030A0"/>
                </a:solidFill>
                <a:latin typeface="Calisto MT" panose="02040603050505030304" pitchFamily="18" charset="77"/>
                <a:cs typeface="Calibri" panose="020F0502020204030204" pitchFamily="34" charset="0"/>
              </a:rPr>
              <a:t>/5) shows that </a:t>
            </a:r>
          </a:p>
          <a:p>
            <a:pPr algn="ctr"/>
            <a:r>
              <a:rPr lang="en-US" sz="1800" dirty="0">
                <a:solidFill>
                  <a:srgbClr val="7030A0"/>
                </a:solidFill>
                <a:latin typeface="Calisto MT" panose="02040603050505030304" pitchFamily="18" charset="77"/>
                <a:cs typeface="Calibri" panose="020F0502020204030204" pitchFamily="34" charset="0"/>
              </a:rPr>
              <a:t>clave is close to 5 equally spaced onsets </a:t>
            </a:r>
          </a:p>
        </p:txBody>
      </p:sp>
      <p:cxnSp>
        <p:nvCxnSpPr>
          <p:cNvPr id="9" name="Straight Arrow Connector 8">
            <a:extLst>
              <a:ext uri="{FF2B5EF4-FFF2-40B4-BE49-F238E27FC236}">
                <a16:creationId xmlns:a16="http://schemas.microsoft.com/office/drawing/2014/main" id="{B7DD3845-C076-602C-9B81-6EE1A057B98E}"/>
              </a:ext>
            </a:extLst>
          </p:cNvPr>
          <p:cNvCxnSpPr>
            <a:cxnSpLocks/>
          </p:cNvCxnSpPr>
          <p:nvPr/>
        </p:nvCxnSpPr>
        <p:spPr>
          <a:xfrm>
            <a:off x="4205068" y="2538623"/>
            <a:ext cx="103004" cy="335502"/>
          </a:xfrm>
          <a:prstGeom prst="straightConnector1">
            <a:avLst/>
          </a:prstGeom>
          <a:ln w="38100">
            <a:solidFill>
              <a:schemeClr val="accent6"/>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0DBA9FB-1C88-8A99-1CD1-4339340D0B14}"/>
              </a:ext>
            </a:extLst>
          </p:cNvPr>
          <p:cNvCxnSpPr>
            <a:cxnSpLocks/>
          </p:cNvCxnSpPr>
          <p:nvPr/>
        </p:nvCxnSpPr>
        <p:spPr>
          <a:xfrm>
            <a:off x="2477521" y="3304998"/>
            <a:ext cx="990545" cy="258262"/>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C8C8718-538D-DEB1-92E0-8649AFD3BEB4}"/>
              </a:ext>
            </a:extLst>
          </p:cNvPr>
          <p:cNvSpPr txBox="1"/>
          <p:nvPr/>
        </p:nvSpPr>
        <p:spPr>
          <a:xfrm>
            <a:off x="5027971" y="3288619"/>
            <a:ext cx="3672164" cy="369332"/>
          </a:xfrm>
          <a:prstGeom prst="rect">
            <a:avLst/>
          </a:prstGeom>
          <a:noFill/>
        </p:spPr>
        <p:txBody>
          <a:bodyPr wrap="square" rtlCol="0">
            <a:spAutoFit/>
          </a:bodyPr>
          <a:lstStyle/>
          <a:p>
            <a:pPr algn="l"/>
            <a:r>
              <a:rPr lang="en-US" sz="1800" dirty="0">
                <a:solidFill>
                  <a:srgbClr val="C00000"/>
                </a:solidFill>
                <a:latin typeface="Calisto MT" panose="02040603050505030304" pitchFamily="18" charset="77"/>
                <a:cs typeface="Calibri" panose="020F0502020204030204" pitchFamily="34" charset="0"/>
              </a:rPr>
              <a:t>Mix of on- and off-beat at </a:t>
            </a:r>
            <a:r>
              <a:rPr lang="en-US" sz="1800" dirty="0">
                <a:solidFill>
                  <a:srgbClr val="C00000"/>
                </a:solidFill>
                <a:latin typeface="Helsinki Text Std" panose="02000400000000000000" pitchFamily="2" charset="77"/>
                <a:cs typeface="Calibri" panose="020F0502020204030204" pitchFamily="34" charset="0"/>
              </a:rPr>
              <a:t>q</a:t>
            </a:r>
            <a:r>
              <a:rPr lang="en-US" sz="1800" dirty="0">
                <a:solidFill>
                  <a:srgbClr val="C00000"/>
                </a:solidFill>
                <a:latin typeface="Calisto MT" panose="02040603050505030304" pitchFamily="18" charset="77"/>
                <a:cs typeface="Calibri" panose="020F0502020204030204" pitchFamily="34" charset="0"/>
              </a:rPr>
              <a:t> level</a:t>
            </a:r>
          </a:p>
        </p:txBody>
      </p:sp>
      <p:sp>
        <p:nvSpPr>
          <p:cNvPr id="12" name="TextBox 11">
            <a:extLst>
              <a:ext uri="{FF2B5EF4-FFF2-40B4-BE49-F238E27FC236}">
                <a16:creationId xmlns:a16="http://schemas.microsoft.com/office/drawing/2014/main" id="{0B231245-95E0-F33F-64AD-5735767F738D}"/>
              </a:ext>
            </a:extLst>
          </p:cNvPr>
          <p:cNvSpPr txBox="1"/>
          <p:nvPr/>
        </p:nvSpPr>
        <p:spPr>
          <a:xfrm>
            <a:off x="99757" y="1323226"/>
            <a:ext cx="2418607" cy="1938992"/>
          </a:xfrm>
          <a:prstGeom prst="rect">
            <a:avLst/>
          </a:prstGeom>
          <a:noFill/>
        </p:spPr>
        <p:txBody>
          <a:bodyPr wrap="square" rtlCol="0">
            <a:spAutoFit/>
          </a:bodyPr>
          <a:lstStyle/>
          <a:p>
            <a:pPr algn="r"/>
            <a:r>
              <a:rPr lang="en-US" sz="2100" dirty="0">
                <a:latin typeface="Calisto MT" panose="02040603050505030304" pitchFamily="18" charset="77"/>
                <a:cs typeface="Calibri" panose="020F0502020204030204" pitchFamily="34" charset="0"/>
              </a:rPr>
              <a:t>Rhythmic spectrum for the clave rhythm:</a:t>
            </a:r>
          </a:p>
          <a:p>
            <a:pPr algn="r"/>
            <a:r>
              <a:rPr lang="en-US" sz="1800" dirty="0">
                <a:latin typeface="Calisto MT" panose="02040603050505030304" pitchFamily="18" charset="77"/>
                <a:cs typeface="Calibri" panose="020F0502020204030204" pitchFamily="34" charset="0"/>
              </a:rPr>
              <a:t> </a:t>
            </a:r>
          </a:p>
          <a:p>
            <a:pPr algn="r"/>
            <a:r>
              <a:rPr lang="en-US" sz="2100" dirty="0">
                <a:latin typeface="Helsinki Text Std" panose="02000400000000000000" pitchFamily="2" charset="77"/>
                <a:cs typeface="Calibri" panose="020F0502020204030204" pitchFamily="34" charset="0"/>
              </a:rPr>
              <a:t>e. e. q e q</a:t>
            </a:r>
          </a:p>
          <a:p>
            <a:pPr algn="r"/>
            <a:endParaRPr lang="en-US" sz="1800" dirty="0">
              <a:latin typeface="Helsinki Text Std" panose="02000400000000000000" pitchFamily="2" charset="77"/>
              <a:cs typeface="Calibri" panose="020F0502020204030204" pitchFamily="34" charset="0"/>
            </a:endParaRPr>
          </a:p>
        </p:txBody>
      </p:sp>
      <p:sp>
        <p:nvSpPr>
          <p:cNvPr id="4" name="TextBox 3">
            <a:extLst>
              <a:ext uri="{FF2B5EF4-FFF2-40B4-BE49-F238E27FC236}">
                <a16:creationId xmlns:a16="http://schemas.microsoft.com/office/drawing/2014/main" id="{BAB087B8-F662-1B13-2A49-FD96A30898CB}"/>
              </a:ext>
            </a:extLst>
          </p:cNvPr>
          <p:cNvSpPr txBox="1"/>
          <p:nvPr/>
        </p:nvSpPr>
        <p:spPr>
          <a:xfrm>
            <a:off x="3787211" y="4088287"/>
            <a:ext cx="5259899" cy="369332"/>
          </a:xfrm>
          <a:prstGeom prst="rect">
            <a:avLst/>
          </a:prstGeom>
          <a:noFill/>
        </p:spPr>
        <p:txBody>
          <a:bodyPr wrap="square" rtlCol="0">
            <a:spAutoFit/>
          </a:bodyPr>
          <a:lstStyle/>
          <a:p>
            <a:pPr algn="l"/>
            <a:r>
              <a:rPr lang="en-US" sz="1800" dirty="0">
                <a:latin typeface="Calisto MT" panose="02040603050505030304" pitchFamily="18" charset="77"/>
                <a:cs typeface="Calibri" panose="020F0502020204030204" pitchFamily="34" charset="0"/>
              </a:rPr>
              <a:t>N.B.: Periodicities are the reciprocals of frequencies</a:t>
            </a:r>
          </a:p>
        </p:txBody>
      </p:sp>
      <p:sp>
        <p:nvSpPr>
          <p:cNvPr id="8" name="TextBox 7">
            <a:extLst>
              <a:ext uri="{FF2B5EF4-FFF2-40B4-BE49-F238E27FC236}">
                <a16:creationId xmlns:a16="http://schemas.microsoft.com/office/drawing/2014/main" id="{182A3AAE-1FFD-4D1A-41D0-4B50B611EA48}"/>
              </a:ext>
            </a:extLst>
          </p:cNvPr>
          <p:cNvSpPr txBox="1"/>
          <p:nvPr/>
        </p:nvSpPr>
        <p:spPr>
          <a:xfrm rot="16200000">
            <a:off x="2531422" y="2649833"/>
            <a:ext cx="898003" cy="276999"/>
          </a:xfrm>
          <a:prstGeom prst="rect">
            <a:avLst/>
          </a:prstGeom>
          <a:noFill/>
        </p:spPr>
        <p:txBody>
          <a:bodyPr wrap="none" rtlCol="0">
            <a:spAutoFit/>
          </a:bodyPr>
          <a:lstStyle/>
          <a:p>
            <a:pPr algn="l"/>
            <a:r>
              <a:rPr lang="en-US" sz="1200" dirty="0">
                <a:latin typeface="Calisto MT" panose="02040603050505030304" pitchFamily="18" charset="77"/>
                <a:cs typeface="Calibri" panose="020F0502020204030204" pitchFamily="34" charset="0"/>
              </a:rPr>
              <a:t>Magnitude</a:t>
            </a:r>
          </a:p>
        </p:txBody>
      </p:sp>
      <p:sp>
        <p:nvSpPr>
          <p:cNvPr id="13" name="TextBox 12">
            <a:extLst>
              <a:ext uri="{FF2B5EF4-FFF2-40B4-BE49-F238E27FC236}">
                <a16:creationId xmlns:a16="http://schemas.microsoft.com/office/drawing/2014/main" id="{6EBA6A93-1B1A-6082-D6B4-B7945A11CB63}"/>
              </a:ext>
            </a:extLst>
          </p:cNvPr>
          <p:cNvSpPr txBox="1"/>
          <p:nvPr/>
        </p:nvSpPr>
        <p:spPr>
          <a:xfrm>
            <a:off x="4205069" y="3765632"/>
            <a:ext cx="1340432" cy="276999"/>
          </a:xfrm>
          <a:prstGeom prst="rect">
            <a:avLst/>
          </a:prstGeom>
          <a:noFill/>
        </p:spPr>
        <p:txBody>
          <a:bodyPr wrap="none" rtlCol="0">
            <a:spAutoFit/>
          </a:bodyPr>
          <a:lstStyle/>
          <a:p>
            <a:pPr algn="l"/>
            <a:r>
              <a:rPr lang="en-US" sz="1200" dirty="0">
                <a:latin typeface="Calisto MT" panose="02040603050505030304" pitchFamily="18" charset="77"/>
                <a:cs typeface="Calibri" panose="020F0502020204030204" pitchFamily="34" charset="0"/>
              </a:rPr>
              <a:t>Frequency (/16</a:t>
            </a:r>
            <a:r>
              <a:rPr lang="en-US" sz="1200" dirty="0">
                <a:latin typeface="Helsinki Text Std" panose="02000400000000000000" pitchFamily="2" charset="77"/>
                <a:cs typeface="Calibri" panose="020F0502020204030204" pitchFamily="34" charset="0"/>
              </a:rPr>
              <a:t>e</a:t>
            </a:r>
            <a:r>
              <a:rPr lang="en-US" sz="1200" dirty="0">
                <a:latin typeface="Calisto MT" panose="02040603050505030304" pitchFamily="18" charset="77"/>
                <a:cs typeface="Calibri" panose="020F0502020204030204" pitchFamily="34" charset="0"/>
              </a:rPr>
              <a:t>)</a:t>
            </a:r>
          </a:p>
        </p:txBody>
      </p:sp>
      <p:sp>
        <p:nvSpPr>
          <p:cNvPr id="17" name="TextBox 16">
            <a:extLst>
              <a:ext uri="{FF2B5EF4-FFF2-40B4-BE49-F238E27FC236}">
                <a16:creationId xmlns:a16="http://schemas.microsoft.com/office/drawing/2014/main" id="{01F5C049-9056-A063-2E34-EA8A4B18CFC6}"/>
              </a:ext>
            </a:extLst>
          </p:cNvPr>
          <p:cNvSpPr txBox="1"/>
          <p:nvPr/>
        </p:nvSpPr>
        <p:spPr>
          <a:xfrm>
            <a:off x="3411845" y="1701448"/>
            <a:ext cx="1345053" cy="923330"/>
          </a:xfrm>
          <a:prstGeom prst="rect">
            <a:avLst/>
          </a:prstGeom>
          <a:noFill/>
        </p:spPr>
        <p:txBody>
          <a:bodyPr wrap="square" rtlCol="0">
            <a:spAutoFit/>
          </a:bodyPr>
          <a:lstStyle/>
          <a:p>
            <a:pPr algn="l"/>
            <a:r>
              <a:rPr lang="en-US" sz="1800" dirty="0">
                <a:solidFill>
                  <a:schemeClr val="accent6"/>
                </a:solidFill>
                <a:latin typeface="Calisto MT" panose="02040603050505030304" pitchFamily="18" charset="77"/>
                <a:cs typeface="Calibri" panose="020F0502020204030204" pitchFamily="34" charset="0"/>
              </a:rPr>
              <a:t>Embedded tresillo (</a:t>
            </a:r>
            <a:r>
              <a:rPr lang="en-US" sz="1800" dirty="0">
                <a:solidFill>
                  <a:schemeClr val="accent6"/>
                </a:solidFill>
                <a:latin typeface="Helsinki Text Std" panose="02000400000000000000" pitchFamily="2" charset="77"/>
                <a:cs typeface="Calibri" panose="020F0502020204030204" pitchFamily="34" charset="0"/>
              </a:rPr>
              <a:t>w</a:t>
            </a:r>
            <a:r>
              <a:rPr lang="en-US" sz="1800" dirty="0">
                <a:solidFill>
                  <a:schemeClr val="accent6"/>
                </a:solidFill>
                <a:latin typeface="Calisto MT" panose="02040603050505030304" pitchFamily="18" charset="77"/>
                <a:cs typeface="Calibri" panose="020F0502020204030204" pitchFamily="34" charset="0"/>
              </a:rPr>
              <a:t>/3 periodicity)  </a:t>
            </a:r>
          </a:p>
        </p:txBody>
      </p:sp>
      <p:sp>
        <p:nvSpPr>
          <p:cNvPr id="18" name="TextBox 17">
            <a:extLst>
              <a:ext uri="{FF2B5EF4-FFF2-40B4-BE49-F238E27FC236}">
                <a16:creationId xmlns:a16="http://schemas.microsoft.com/office/drawing/2014/main" id="{A69F0F53-6FC6-3F6C-2B04-73DE4E094D70}"/>
              </a:ext>
            </a:extLst>
          </p:cNvPr>
          <p:cNvSpPr txBox="1"/>
          <p:nvPr/>
        </p:nvSpPr>
        <p:spPr>
          <a:xfrm>
            <a:off x="6973356" y="1566652"/>
            <a:ext cx="1056167" cy="923330"/>
          </a:xfrm>
          <a:prstGeom prst="rect">
            <a:avLst/>
          </a:prstGeom>
          <a:noFill/>
        </p:spPr>
        <p:txBody>
          <a:bodyPr wrap="square" rtlCol="0">
            <a:spAutoFit/>
          </a:bodyPr>
          <a:lstStyle/>
          <a:p>
            <a:pPr algn="l"/>
            <a:r>
              <a:rPr lang="en-US" sz="1800" dirty="0">
                <a:solidFill>
                  <a:srgbClr val="002060"/>
                </a:solidFill>
                <a:latin typeface="Calisto MT" panose="02040603050505030304" pitchFamily="18" charset="77"/>
                <a:cs typeface="Calibri" panose="020F0502020204030204" pitchFamily="34" charset="0"/>
              </a:rPr>
              <a:t>Mostly on-beat at </a:t>
            </a:r>
            <a:r>
              <a:rPr lang="en-US" sz="1800" dirty="0">
                <a:solidFill>
                  <a:srgbClr val="002060"/>
                </a:solidFill>
                <a:latin typeface="Helsinki Text Std" panose="02000400000000000000" pitchFamily="2" charset="77"/>
                <a:cs typeface="Calibri" panose="020F0502020204030204" pitchFamily="34" charset="0"/>
              </a:rPr>
              <a:t>e</a:t>
            </a:r>
            <a:r>
              <a:rPr lang="en-US" sz="1800" dirty="0">
                <a:solidFill>
                  <a:srgbClr val="002060"/>
                </a:solidFill>
                <a:latin typeface="Calisto MT" panose="02040603050505030304" pitchFamily="18" charset="77"/>
                <a:cs typeface="Calibri" panose="020F0502020204030204" pitchFamily="34" charset="0"/>
              </a:rPr>
              <a:t> level</a:t>
            </a:r>
          </a:p>
        </p:txBody>
      </p:sp>
      <p:sp>
        <p:nvSpPr>
          <p:cNvPr id="23" name="TextBox 22">
            <a:extLst>
              <a:ext uri="{FF2B5EF4-FFF2-40B4-BE49-F238E27FC236}">
                <a16:creationId xmlns:a16="http://schemas.microsoft.com/office/drawing/2014/main" id="{85904C88-0E96-9F95-A808-9A857FCB5CAB}"/>
              </a:ext>
            </a:extLst>
          </p:cNvPr>
          <p:cNvSpPr txBox="1"/>
          <p:nvPr/>
        </p:nvSpPr>
        <p:spPr>
          <a:xfrm>
            <a:off x="174541" y="2992342"/>
            <a:ext cx="2284409" cy="923330"/>
          </a:xfrm>
          <a:prstGeom prst="rect">
            <a:avLst/>
          </a:prstGeom>
          <a:noFill/>
        </p:spPr>
        <p:txBody>
          <a:bodyPr wrap="square" rtlCol="0">
            <a:spAutoFit/>
          </a:bodyPr>
          <a:lstStyle/>
          <a:p>
            <a:pPr algn="r"/>
            <a:r>
              <a:rPr lang="en-US" sz="1800" dirty="0">
                <a:solidFill>
                  <a:srgbClr val="C00000"/>
                </a:solidFill>
                <a:latin typeface="Calisto MT" panose="02040603050505030304" pitchFamily="18" charset="77"/>
                <a:cs typeface="Calibri" panose="020F0502020204030204" pitchFamily="34" charset="0"/>
              </a:rPr>
              <a:t>Low </a:t>
            </a:r>
            <a:r>
              <a:rPr lang="en-US" sz="1800" dirty="0">
                <a:solidFill>
                  <a:srgbClr val="C00000"/>
                </a:solidFill>
                <a:latin typeface="Helsinki Text Std" panose="02000400000000000000" pitchFamily="2" charset="77"/>
                <a:cs typeface="Calibri" panose="020F0502020204030204" pitchFamily="34" charset="0"/>
              </a:rPr>
              <a:t>w</a:t>
            </a:r>
            <a:r>
              <a:rPr lang="en-US" sz="1800" dirty="0">
                <a:solidFill>
                  <a:srgbClr val="C00000"/>
                </a:solidFill>
                <a:latin typeface="Calisto MT" panose="02040603050505030304" pitchFamily="18" charset="77"/>
                <a:cs typeface="Calibri" panose="020F0502020204030204" pitchFamily="34" charset="0"/>
              </a:rPr>
              <a:t> periodicity:</a:t>
            </a:r>
          </a:p>
          <a:p>
            <a:pPr algn="r"/>
            <a:r>
              <a:rPr lang="en-US" sz="1800" dirty="0">
                <a:solidFill>
                  <a:srgbClr val="C00000"/>
                </a:solidFill>
                <a:latin typeface="Calisto MT" panose="02040603050505030304" pitchFamily="18" charset="77"/>
                <a:cs typeface="Calibri" panose="020F0502020204030204" pitchFamily="34" charset="0"/>
              </a:rPr>
              <a:t>Relatively even distribution of onsets</a:t>
            </a:r>
          </a:p>
        </p:txBody>
      </p:sp>
      <p:cxnSp>
        <p:nvCxnSpPr>
          <p:cNvPr id="29" name="Straight Arrow Connector 28">
            <a:extLst>
              <a:ext uri="{FF2B5EF4-FFF2-40B4-BE49-F238E27FC236}">
                <a16:creationId xmlns:a16="http://schemas.microsoft.com/office/drawing/2014/main" id="{C06A7817-BE81-CA6C-84FF-74664E183DE8}"/>
              </a:ext>
            </a:extLst>
          </p:cNvPr>
          <p:cNvCxnSpPr>
            <a:cxnSpLocks/>
          </p:cNvCxnSpPr>
          <p:nvPr/>
        </p:nvCxnSpPr>
        <p:spPr>
          <a:xfrm flipH="1" flipV="1">
            <a:off x="4756898" y="3193242"/>
            <a:ext cx="271071" cy="193930"/>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A8E26A40-6034-08A4-1DD2-5C5E6702E3A2}"/>
              </a:ext>
            </a:extLst>
          </p:cNvPr>
          <p:cNvCxnSpPr>
            <a:cxnSpLocks/>
          </p:cNvCxnSpPr>
          <p:nvPr/>
        </p:nvCxnSpPr>
        <p:spPr>
          <a:xfrm flipH="1">
            <a:off x="6423634" y="1919812"/>
            <a:ext cx="617690" cy="423320"/>
          </a:xfrm>
          <a:prstGeom prst="straightConnector1">
            <a:avLst/>
          </a:prstGeom>
          <a:ln w="38100">
            <a:solidFill>
              <a:srgbClr val="002060"/>
            </a:solidFill>
            <a:tailEnd type="stealth" w="lg" len="lg"/>
          </a:ln>
        </p:spPr>
        <p:style>
          <a:lnRef idx="1">
            <a:schemeClr val="accent1"/>
          </a:lnRef>
          <a:fillRef idx="0">
            <a:schemeClr val="accent1"/>
          </a:fillRef>
          <a:effectRef idx="0">
            <a:schemeClr val="accent1"/>
          </a:effectRef>
          <a:fontRef idx="minor">
            <a:schemeClr val="tx1"/>
          </a:fontRef>
        </p:style>
      </p:cxnSp>
      <p:sp>
        <p:nvSpPr>
          <p:cNvPr id="5" name="Date Placeholder 3">
            <a:extLst>
              <a:ext uri="{FF2B5EF4-FFF2-40B4-BE49-F238E27FC236}">
                <a16:creationId xmlns:a16="http://schemas.microsoft.com/office/drawing/2014/main" id="{586FA024-D6FC-C2BD-D2DB-148BA7FCFACF}"/>
              </a:ext>
            </a:extLst>
          </p:cNvPr>
          <p:cNvSpPr>
            <a:spLocks noGrp="1"/>
          </p:cNvSpPr>
          <p:nvPr>
            <p:ph type="dt" sz="half" idx="10"/>
          </p:nvPr>
        </p:nvSpPr>
        <p:spPr>
          <a:xfrm>
            <a:off x="487974" y="4835311"/>
            <a:ext cx="2057400" cy="273844"/>
          </a:xfrm>
        </p:spPr>
        <p:txBody>
          <a:bodyPr/>
          <a:lstStyle/>
          <a:p>
            <a:r>
              <a:rPr lang="en-US" dirty="0"/>
              <a:t>SMA Colloquium, 12/6/2023</a:t>
            </a:r>
          </a:p>
        </p:txBody>
      </p:sp>
      <p:sp>
        <p:nvSpPr>
          <p:cNvPr id="21" name="Footer Placeholder 4">
            <a:extLst>
              <a:ext uri="{FF2B5EF4-FFF2-40B4-BE49-F238E27FC236}">
                <a16:creationId xmlns:a16="http://schemas.microsoft.com/office/drawing/2014/main" id="{AD0DAFB5-B447-7271-6599-225B8656BF0A}"/>
              </a:ext>
            </a:extLst>
          </p:cNvPr>
          <p:cNvSpPr>
            <a:spLocks noGrp="1"/>
          </p:cNvSpPr>
          <p:nvPr>
            <p:ph type="ftr" sz="quarter" idx="11"/>
          </p:nvPr>
        </p:nvSpPr>
        <p:spPr>
          <a:xfrm>
            <a:off x="3028950" y="4869656"/>
            <a:ext cx="3086100" cy="273844"/>
          </a:xfrm>
        </p:spPr>
        <p:txBody>
          <a:bodyPr/>
          <a:lstStyle/>
          <a:p>
            <a:r>
              <a:rPr lang="en-US" dirty="0"/>
              <a:t>Periodicity and Continuity in Pitch and Time</a:t>
            </a:r>
          </a:p>
        </p:txBody>
      </p:sp>
      <p:sp>
        <p:nvSpPr>
          <p:cNvPr id="22" name="Slide Number Placeholder 5">
            <a:extLst>
              <a:ext uri="{FF2B5EF4-FFF2-40B4-BE49-F238E27FC236}">
                <a16:creationId xmlns:a16="http://schemas.microsoft.com/office/drawing/2014/main" id="{F3194402-0ECD-AA7D-54CE-C9864C7CF427}"/>
              </a:ext>
            </a:extLst>
          </p:cNvPr>
          <p:cNvSpPr>
            <a:spLocks noGrp="1"/>
          </p:cNvSpPr>
          <p:nvPr>
            <p:ph type="sldNum" sz="quarter" idx="12"/>
          </p:nvPr>
        </p:nvSpPr>
        <p:spPr>
          <a:xfrm>
            <a:off x="6598626" y="4869656"/>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16</a:t>
            </a:fld>
            <a:endParaRPr lang="en-US" dirty="0">
              <a:latin typeface="Calisto MT" panose="02040603050505030304" pitchFamily="18" charset="77"/>
            </a:endParaRPr>
          </a:p>
        </p:txBody>
      </p:sp>
    </p:spTree>
    <p:extLst>
      <p:ext uri="{BB962C8B-B14F-4D97-AF65-F5344CB8AC3E}">
        <p14:creationId xmlns:p14="http://schemas.microsoft.com/office/powerpoint/2010/main" val="387005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500"/>
                                        <p:tgtEl>
                                          <p:spTgt spid="18"/>
                                        </p:tgtEl>
                                      </p:cBhvr>
                                    </p:animEffect>
                                  </p:childTnLst>
                                </p:cTn>
                              </p:par>
                              <p:par>
                                <p:cTn id="16" presetID="22" presetClass="entr" presetSubtype="2"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right)">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par>
                                <p:cTn id="24" presetID="22" presetClass="entr" presetSubtype="2"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right)">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dissolve">
                                      <p:cBhvr>
                                        <p:cTn id="31" dur="500"/>
                                        <p:tgtEl>
                                          <p:spTgt spid="23"/>
                                        </p:tgtEl>
                                      </p:cBhvr>
                                    </p:animEffect>
                                  </p:childTnLst>
                                </p:cTn>
                              </p:par>
                              <p:par>
                                <p:cTn id="32" presetID="22" presetClass="entr" presetSubtype="8"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dissolve">
                                      <p:cBhvr>
                                        <p:cTn id="39" dur="500"/>
                                        <p:tgtEl>
                                          <p:spTgt spid="17"/>
                                        </p:tgtEl>
                                      </p:cBhvr>
                                    </p:animEffect>
                                  </p:childTnLst>
                                </p:cTn>
                              </p:par>
                              <p:par>
                                <p:cTn id="40" presetID="22" presetClass="entr" presetSubtype="1"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up)">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7" grpId="0"/>
      <p:bldP spid="18"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73C56-F366-829F-4267-8FFC8CEC3695}"/>
              </a:ext>
            </a:extLst>
          </p:cNvPr>
          <p:cNvSpPr>
            <a:spLocks noGrp="1"/>
          </p:cNvSpPr>
          <p:nvPr>
            <p:ph type="ctrTitle"/>
          </p:nvPr>
        </p:nvSpPr>
        <p:spPr/>
        <p:txBody>
          <a:bodyPr/>
          <a:lstStyle/>
          <a:p>
            <a:r>
              <a:rPr lang="en-US" dirty="0"/>
              <a:t>Flexibly Defined Tuning Systems</a:t>
            </a:r>
          </a:p>
        </p:txBody>
      </p:sp>
      <p:sp>
        <p:nvSpPr>
          <p:cNvPr id="3" name="Subtitle 2">
            <a:extLst>
              <a:ext uri="{FF2B5EF4-FFF2-40B4-BE49-F238E27FC236}">
                <a16:creationId xmlns:a16="http://schemas.microsoft.com/office/drawing/2014/main" id="{6760A340-4EE3-AB0A-41CB-D875C02249C2}"/>
              </a:ext>
            </a:extLst>
          </p:cNvPr>
          <p:cNvSpPr>
            <a:spLocks noGrp="1"/>
          </p:cNvSpPr>
          <p:nvPr>
            <p:ph type="subTitle" idx="1"/>
          </p:nvPr>
        </p:nvSpPr>
        <p:spPr/>
        <p:txBody>
          <a:bodyPr/>
          <a:lstStyle/>
          <a:p>
            <a:r>
              <a:rPr lang="en-US" dirty="0"/>
              <a:t>Chromaticity, </a:t>
            </a:r>
            <a:r>
              <a:rPr lang="en-US" dirty="0" err="1"/>
              <a:t>Heptatonicity</a:t>
            </a:r>
            <a:r>
              <a:rPr lang="en-US" dirty="0"/>
              <a:t>, </a:t>
            </a:r>
            <a:r>
              <a:rPr lang="en-US" dirty="0" err="1"/>
              <a:t>Triadicity</a:t>
            </a:r>
            <a:endParaRPr lang="en-US" dirty="0"/>
          </a:p>
        </p:txBody>
      </p:sp>
      <p:sp>
        <p:nvSpPr>
          <p:cNvPr id="4" name="Date Placeholder 3">
            <a:extLst>
              <a:ext uri="{FF2B5EF4-FFF2-40B4-BE49-F238E27FC236}">
                <a16:creationId xmlns:a16="http://schemas.microsoft.com/office/drawing/2014/main" id="{5EAA757D-BD5B-B395-826C-2BF9CA685EB5}"/>
              </a:ext>
            </a:extLst>
          </p:cNvPr>
          <p:cNvSpPr>
            <a:spLocks noGrp="1"/>
          </p:cNvSpPr>
          <p:nvPr>
            <p:ph type="dt" sz="half" idx="10"/>
          </p:nvPr>
        </p:nvSpPr>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74A7C6E5-096E-14A4-9B76-A338A07CD643}"/>
              </a:ext>
            </a:extLst>
          </p:cNvPr>
          <p:cNvSpPr>
            <a:spLocks noGrp="1"/>
          </p:cNvSpPr>
          <p:nvPr>
            <p:ph type="ftr" sz="quarter" idx="11"/>
          </p:nvPr>
        </p:nvSpPr>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982D859F-471B-750F-6B34-A1977614A79E}"/>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17</a:t>
            </a:fld>
            <a:endParaRPr lang="en-US" dirty="0">
              <a:latin typeface="Calisto MT" panose="02040603050505030304" pitchFamily="18" charset="77"/>
            </a:endParaRPr>
          </a:p>
        </p:txBody>
      </p:sp>
    </p:spTree>
    <p:extLst>
      <p:ext uri="{BB962C8B-B14F-4D97-AF65-F5344CB8AC3E}">
        <p14:creationId xmlns:p14="http://schemas.microsoft.com/office/powerpoint/2010/main" val="1884773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7F284-8A34-75FF-7FE3-612B7A9387AD}"/>
              </a:ext>
            </a:extLst>
          </p:cNvPr>
          <p:cNvSpPr>
            <a:spLocks noGrp="1"/>
          </p:cNvSpPr>
          <p:nvPr>
            <p:ph type="title"/>
          </p:nvPr>
        </p:nvSpPr>
        <p:spPr/>
        <p:txBody>
          <a:bodyPr/>
          <a:lstStyle/>
          <a:p>
            <a:r>
              <a:rPr lang="en-US" dirty="0"/>
              <a:t>Traditional Scale/Tuning Theory</a:t>
            </a:r>
          </a:p>
        </p:txBody>
      </p:sp>
      <p:sp>
        <p:nvSpPr>
          <p:cNvPr id="3" name="Content Placeholder 2">
            <a:extLst>
              <a:ext uri="{FF2B5EF4-FFF2-40B4-BE49-F238E27FC236}">
                <a16:creationId xmlns:a16="http://schemas.microsoft.com/office/drawing/2014/main" id="{69CCDBEB-1496-095D-C826-2096909C4498}"/>
              </a:ext>
            </a:extLst>
          </p:cNvPr>
          <p:cNvSpPr>
            <a:spLocks noGrp="1"/>
          </p:cNvSpPr>
          <p:nvPr>
            <p:ph idx="1"/>
          </p:nvPr>
        </p:nvSpPr>
        <p:spPr>
          <a:xfrm>
            <a:off x="494271" y="939998"/>
            <a:ext cx="8171934" cy="3263504"/>
          </a:xfrm>
        </p:spPr>
        <p:txBody>
          <a:bodyPr/>
          <a:lstStyle/>
          <a:p>
            <a:pPr marL="0" indent="0" algn="ctr">
              <a:buNone/>
            </a:pPr>
            <a:r>
              <a:rPr lang="en-US" dirty="0"/>
              <a:t>Traditional tuning theories, despite distinctions (ET, meantone, JI, Pythagorean), all involve discrete mappings from note to pitch. </a:t>
            </a:r>
          </a:p>
          <a:p>
            <a:pPr marL="0" indent="0" algn="ctr">
              <a:buNone/>
            </a:pPr>
            <a:endParaRPr lang="en-US" dirty="0"/>
          </a:p>
          <a:p>
            <a:pPr marL="0" indent="0" algn="ctr">
              <a:buNone/>
            </a:pPr>
            <a:r>
              <a:rPr lang="en-US" dirty="0"/>
              <a:t>For example both Andreas </a:t>
            </a:r>
            <a:r>
              <a:rPr lang="en-US" dirty="0" err="1"/>
              <a:t>Werckmeister</a:t>
            </a:r>
            <a:r>
              <a:rPr lang="en-US" dirty="0"/>
              <a:t> and Harry </a:t>
            </a:r>
            <a:r>
              <a:rPr lang="en-US" dirty="0" err="1"/>
              <a:t>Partch</a:t>
            </a:r>
            <a:r>
              <a:rPr lang="en-US" dirty="0"/>
              <a:t> focus on</a:t>
            </a:r>
          </a:p>
          <a:p>
            <a:pPr marL="0" indent="0" algn="ctr">
              <a:buNone/>
            </a:pPr>
            <a:r>
              <a:rPr lang="en-US" dirty="0"/>
              <a:t>• Constructing relatively even, finite, fixed-pitch scales</a:t>
            </a:r>
            <a:br>
              <a:rPr lang="en-US" dirty="0"/>
            </a:br>
            <a:r>
              <a:rPr lang="en-US" dirty="0"/>
              <a:t>• Tuning of keyed (fixed-pitch) instruments. </a:t>
            </a:r>
          </a:p>
          <a:p>
            <a:pPr marL="0" indent="0" algn="ctr">
              <a:buNone/>
            </a:pPr>
            <a:endParaRPr lang="en-US" dirty="0"/>
          </a:p>
          <a:p>
            <a:pPr marL="0" indent="0" algn="ctr">
              <a:buNone/>
            </a:pPr>
            <a:r>
              <a:rPr lang="en-US" dirty="0"/>
              <a:t>Deviation conceived as error. </a:t>
            </a:r>
          </a:p>
          <a:p>
            <a:pPr marL="0" indent="0" algn="ctr">
              <a:buNone/>
            </a:pPr>
            <a:r>
              <a:rPr lang="en-US" dirty="0"/>
              <a:t>Division of labor between tuning and music-making.</a:t>
            </a:r>
          </a:p>
        </p:txBody>
      </p:sp>
      <p:sp>
        <p:nvSpPr>
          <p:cNvPr id="4" name="Date Placeholder 3">
            <a:extLst>
              <a:ext uri="{FF2B5EF4-FFF2-40B4-BE49-F238E27FC236}">
                <a16:creationId xmlns:a16="http://schemas.microsoft.com/office/drawing/2014/main" id="{72B62410-5368-9BB3-3F9D-B4C08A3C7DE8}"/>
              </a:ext>
            </a:extLst>
          </p:cNvPr>
          <p:cNvSpPr>
            <a:spLocks noGrp="1"/>
          </p:cNvSpPr>
          <p:nvPr>
            <p:ph type="dt" sz="half" idx="10"/>
          </p:nvPr>
        </p:nvSpPr>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6F2A521E-8B99-1087-B679-408E2F0C323E}"/>
              </a:ext>
            </a:extLst>
          </p:cNvPr>
          <p:cNvSpPr>
            <a:spLocks noGrp="1"/>
          </p:cNvSpPr>
          <p:nvPr>
            <p:ph type="ftr" sz="quarter" idx="11"/>
          </p:nvPr>
        </p:nvSpPr>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D42157B3-1D05-C87E-0C10-64D5C03EFDBF}"/>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18</a:t>
            </a:fld>
            <a:endParaRPr lang="en-US" dirty="0">
              <a:latin typeface="Calisto MT" panose="02040603050505030304" pitchFamily="18" charset="77"/>
            </a:endParaRPr>
          </a:p>
        </p:txBody>
      </p:sp>
    </p:spTree>
    <p:extLst>
      <p:ext uri="{BB962C8B-B14F-4D97-AF65-F5344CB8AC3E}">
        <p14:creationId xmlns:p14="http://schemas.microsoft.com/office/powerpoint/2010/main" val="17303859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D962AFD5-9C8E-B164-9761-E45606146971}"/>
              </a:ext>
            </a:extLst>
          </p:cNvPr>
          <p:cNvPicPr>
            <a:picLocks noChangeAspect="1"/>
          </p:cNvPicPr>
          <p:nvPr/>
        </p:nvPicPr>
        <p:blipFill>
          <a:blip r:embed="rId4"/>
          <a:stretch>
            <a:fillRect/>
          </a:stretch>
        </p:blipFill>
        <p:spPr>
          <a:xfrm>
            <a:off x="54210" y="3157557"/>
            <a:ext cx="8970265" cy="1029767"/>
          </a:xfrm>
          <a:prstGeom prst="rect">
            <a:avLst/>
          </a:prstGeom>
        </p:spPr>
      </p:pic>
      <p:sp>
        <p:nvSpPr>
          <p:cNvPr id="2" name="Title 1">
            <a:extLst>
              <a:ext uri="{FF2B5EF4-FFF2-40B4-BE49-F238E27FC236}">
                <a16:creationId xmlns:a16="http://schemas.microsoft.com/office/drawing/2014/main" id="{C0099C4F-DDE1-E753-B1FE-13FCE5359E2F}"/>
              </a:ext>
            </a:extLst>
          </p:cNvPr>
          <p:cNvSpPr>
            <a:spLocks noGrp="1"/>
          </p:cNvSpPr>
          <p:nvPr>
            <p:ph type="title"/>
          </p:nvPr>
        </p:nvSpPr>
        <p:spPr/>
        <p:txBody>
          <a:bodyPr/>
          <a:lstStyle/>
          <a:p>
            <a:r>
              <a:rPr lang="en-US" dirty="0"/>
              <a:t>Flexibly Defined Interval Categories</a:t>
            </a:r>
          </a:p>
        </p:txBody>
      </p:sp>
      <p:sp>
        <p:nvSpPr>
          <p:cNvPr id="3" name="Content Placeholder 2">
            <a:extLst>
              <a:ext uri="{FF2B5EF4-FFF2-40B4-BE49-F238E27FC236}">
                <a16:creationId xmlns:a16="http://schemas.microsoft.com/office/drawing/2014/main" id="{DDE29642-90C5-CB19-00E3-436C513CF1C5}"/>
              </a:ext>
            </a:extLst>
          </p:cNvPr>
          <p:cNvSpPr>
            <a:spLocks noGrp="1"/>
          </p:cNvSpPr>
          <p:nvPr>
            <p:ph idx="1"/>
          </p:nvPr>
        </p:nvSpPr>
        <p:spPr>
          <a:xfrm>
            <a:off x="477795" y="666154"/>
            <a:ext cx="8204885" cy="427483"/>
          </a:xfrm>
        </p:spPr>
        <p:txBody>
          <a:bodyPr>
            <a:normAutofit/>
          </a:bodyPr>
          <a:lstStyle/>
          <a:p>
            <a:pPr marL="0" indent="0" algn="ctr">
              <a:buNone/>
            </a:pPr>
            <a:r>
              <a:rPr lang="en-US" dirty="0"/>
              <a:t>An attempted transcription (after </a:t>
            </a:r>
            <a:r>
              <a:rPr lang="en-US" dirty="0" err="1"/>
              <a:t>Titon</a:t>
            </a:r>
            <a:r>
              <a:rPr lang="en-US" dirty="0"/>
              <a:t>) of Charlie Patton “Banty Rooster Blues” </a:t>
            </a:r>
          </a:p>
        </p:txBody>
      </p:sp>
      <p:sp>
        <p:nvSpPr>
          <p:cNvPr id="4" name="Date Placeholder 3">
            <a:extLst>
              <a:ext uri="{FF2B5EF4-FFF2-40B4-BE49-F238E27FC236}">
                <a16:creationId xmlns:a16="http://schemas.microsoft.com/office/drawing/2014/main" id="{3614A47B-AC50-8EE7-594D-6E43F0F0A77C}"/>
              </a:ext>
            </a:extLst>
          </p:cNvPr>
          <p:cNvSpPr>
            <a:spLocks noGrp="1"/>
          </p:cNvSpPr>
          <p:nvPr>
            <p:ph type="dt" sz="half" idx="10"/>
          </p:nvPr>
        </p:nvSpPr>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E9D7F6C8-394E-8540-3046-E0E39F9E79E1}"/>
              </a:ext>
            </a:extLst>
          </p:cNvPr>
          <p:cNvSpPr>
            <a:spLocks noGrp="1"/>
          </p:cNvSpPr>
          <p:nvPr>
            <p:ph type="ftr" sz="quarter" idx="11"/>
          </p:nvPr>
        </p:nvSpPr>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E4F592AE-5AD9-BAD4-12A0-AFE9C1E88765}"/>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19</a:t>
            </a:fld>
            <a:endParaRPr lang="en-US" dirty="0">
              <a:latin typeface="Calisto MT" panose="02040603050505030304" pitchFamily="18" charset="77"/>
            </a:endParaRPr>
          </a:p>
        </p:txBody>
      </p:sp>
      <p:sp>
        <p:nvSpPr>
          <p:cNvPr id="7" name="TextBox 6">
            <a:extLst>
              <a:ext uri="{FF2B5EF4-FFF2-40B4-BE49-F238E27FC236}">
                <a16:creationId xmlns:a16="http://schemas.microsoft.com/office/drawing/2014/main" id="{25E424BC-BE1D-A214-A589-7E0E1DE3BBD2}"/>
              </a:ext>
            </a:extLst>
          </p:cNvPr>
          <p:cNvSpPr txBox="1"/>
          <p:nvPr/>
        </p:nvSpPr>
        <p:spPr>
          <a:xfrm>
            <a:off x="2787470" y="2456606"/>
            <a:ext cx="3585533" cy="369332"/>
          </a:xfrm>
          <a:prstGeom prst="rect">
            <a:avLst/>
          </a:prstGeom>
          <a:noFill/>
        </p:spPr>
        <p:txBody>
          <a:bodyPr wrap="none" rtlCol="0">
            <a:spAutoFit/>
          </a:bodyPr>
          <a:lstStyle/>
          <a:p>
            <a:r>
              <a:rPr lang="en-US" dirty="0"/>
              <a:t>8ve/12 categorization of intervals:</a:t>
            </a:r>
          </a:p>
        </p:txBody>
      </p:sp>
      <p:pic>
        <p:nvPicPr>
          <p:cNvPr id="9" name="Picture 8">
            <a:extLst>
              <a:ext uri="{FF2B5EF4-FFF2-40B4-BE49-F238E27FC236}">
                <a16:creationId xmlns:a16="http://schemas.microsoft.com/office/drawing/2014/main" id="{BB73C00A-C643-1939-59D2-3C774563BC98}"/>
              </a:ext>
            </a:extLst>
          </p:cNvPr>
          <p:cNvPicPr>
            <a:picLocks noChangeAspect="1"/>
          </p:cNvPicPr>
          <p:nvPr/>
        </p:nvPicPr>
        <p:blipFill>
          <a:blip r:embed="rId5"/>
          <a:stretch>
            <a:fillRect/>
          </a:stretch>
        </p:blipFill>
        <p:spPr>
          <a:xfrm>
            <a:off x="1189318" y="1093637"/>
            <a:ext cx="6604000" cy="927100"/>
          </a:xfrm>
          <a:prstGeom prst="rect">
            <a:avLst/>
          </a:prstGeom>
        </p:spPr>
      </p:pic>
      <p:sp>
        <p:nvSpPr>
          <p:cNvPr id="12" name="TextBox 11">
            <a:extLst>
              <a:ext uri="{FF2B5EF4-FFF2-40B4-BE49-F238E27FC236}">
                <a16:creationId xmlns:a16="http://schemas.microsoft.com/office/drawing/2014/main" id="{D1E2154A-94F7-D0A7-07B6-4EDFEC6C319E}"/>
              </a:ext>
            </a:extLst>
          </p:cNvPr>
          <p:cNvSpPr txBox="1"/>
          <p:nvPr/>
        </p:nvSpPr>
        <p:spPr>
          <a:xfrm>
            <a:off x="2019512" y="2001301"/>
            <a:ext cx="441146" cy="369332"/>
          </a:xfrm>
          <a:prstGeom prst="rect">
            <a:avLst/>
          </a:prstGeom>
          <a:noFill/>
        </p:spPr>
        <p:txBody>
          <a:bodyPr wrap="none" rtlCol="0">
            <a:spAutoFit/>
          </a:bodyPr>
          <a:lstStyle/>
          <a:p>
            <a:r>
              <a:rPr lang="en-US" dirty="0"/>
              <a:t>+5</a:t>
            </a:r>
          </a:p>
        </p:txBody>
      </p:sp>
      <p:sp>
        <p:nvSpPr>
          <p:cNvPr id="13" name="TextBox 12">
            <a:extLst>
              <a:ext uri="{FF2B5EF4-FFF2-40B4-BE49-F238E27FC236}">
                <a16:creationId xmlns:a16="http://schemas.microsoft.com/office/drawing/2014/main" id="{B17153DF-BA04-666E-602D-3CF32007198D}"/>
              </a:ext>
            </a:extLst>
          </p:cNvPr>
          <p:cNvSpPr txBox="1"/>
          <p:nvPr/>
        </p:nvSpPr>
        <p:spPr>
          <a:xfrm>
            <a:off x="3249717" y="2001301"/>
            <a:ext cx="441146" cy="369332"/>
          </a:xfrm>
          <a:prstGeom prst="rect">
            <a:avLst/>
          </a:prstGeom>
          <a:noFill/>
        </p:spPr>
        <p:txBody>
          <a:bodyPr wrap="none" rtlCol="0">
            <a:spAutoFit/>
          </a:bodyPr>
          <a:lstStyle/>
          <a:p>
            <a:r>
              <a:rPr lang="en-US" dirty="0"/>
              <a:t>+3</a:t>
            </a:r>
          </a:p>
        </p:txBody>
      </p:sp>
      <p:sp>
        <p:nvSpPr>
          <p:cNvPr id="14" name="TextBox 13">
            <a:extLst>
              <a:ext uri="{FF2B5EF4-FFF2-40B4-BE49-F238E27FC236}">
                <a16:creationId xmlns:a16="http://schemas.microsoft.com/office/drawing/2014/main" id="{D3CC7E11-D971-FB00-5B4E-E96A4E677158}"/>
              </a:ext>
            </a:extLst>
          </p:cNvPr>
          <p:cNvSpPr txBox="1"/>
          <p:nvPr/>
        </p:nvSpPr>
        <p:spPr>
          <a:xfrm>
            <a:off x="4753535" y="2001301"/>
            <a:ext cx="428322" cy="369332"/>
          </a:xfrm>
          <a:prstGeom prst="rect">
            <a:avLst/>
          </a:prstGeom>
          <a:noFill/>
        </p:spPr>
        <p:txBody>
          <a:bodyPr wrap="none" rtlCol="0">
            <a:spAutoFit/>
          </a:bodyPr>
          <a:lstStyle/>
          <a:p>
            <a:r>
              <a:rPr lang="en-US" dirty="0"/>
              <a:t>–4</a:t>
            </a:r>
          </a:p>
        </p:txBody>
      </p:sp>
      <p:sp>
        <p:nvSpPr>
          <p:cNvPr id="15" name="TextBox 14">
            <a:extLst>
              <a:ext uri="{FF2B5EF4-FFF2-40B4-BE49-F238E27FC236}">
                <a16:creationId xmlns:a16="http://schemas.microsoft.com/office/drawing/2014/main" id="{888C8898-BAE0-BA70-16C2-C2653BAA07A4}"/>
              </a:ext>
            </a:extLst>
          </p:cNvPr>
          <p:cNvSpPr txBox="1"/>
          <p:nvPr/>
        </p:nvSpPr>
        <p:spPr>
          <a:xfrm>
            <a:off x="5298141" y="2004663"/>
            <a:ext cx="428322" cy="369332"/>
          </a:xfrm>
          <a:prstGeom prst="rect">
            <a:avLst/>
          </a:prstGeom>
          <a:noFill/>
        </p:spPr>
        <p:txBody>
          <a:bodyPr wrap="none" rtlCol="0">
            <a:spAutoFit/>
          </a:bodyPr>
          <a:lstStyle/>
          <a:p>
            <a:r>
              <a:rPr lang="en-US" dirty="0"/>
              <a:t>–2</a:t>
            </a:r>
          </a:p>
        </p:txBody>
      </p:sp>
      <p:sp>
        <p:nvSpPr>
          <p:cNvPr id="16" name="TextBox 15">
            <a:extLst>
              <a:ext uri="{FF2B5EF4-FFF2-40B4-BE49-F238E27FC236}">
                <a16:creationId xmlns:a16="http://schemas.microsoft.com/office/drawing/2014/main" id="{0F69A451-118A-63A2-9153-ACEF859FBBF8}"/>
              </a:ext>
            </a:extLst>
          </p:cNvPr>
          <p:cNvSpPr txBox="1"/>
          <p:nvPr/>
        </p:nvSpPr>
        <p:spPr>
          <a:xfrm>
            <a:off x="5668930" y="2008001"/>
            <a:ext cx="428322" cy="369332"/>
          </a:xfrm>
          <a:prstGeom prst="rect">
            <a:avLst/>
          </a:prstGeom>
          <a:noFill/>
        </p:spPr>
        <p:txBody>
          <a:bodyPr wrap="none" rtlCol="0">
            <a:spAutoFit/>
          </a:bodyPr>
          <a:lstStyle/>
          <a:p>
            <a:r>
              <a:rPr lang="en-US" dirty="0"/>
              <a:t>–3</a:t>
            </a:r>
          </a:p>
        </p:txBody>
      </p:sp>
      <p:sp>
        <p:nvSpPr>
          <p:cNvPr id="17" name="TextBox 16">
            <a:extLst>
              <a:ext uri="{FF2B5EF4-FFF2-40B4-BE49-F238E27FC236}">
                <a16:creationId xmlns:a16="http://schemas.microsoft.com/office/drawing/2014/main" id="{DFA28B05-AD79-F90A-6E45-7D212524DC18}"/>
              </a:ext>
            </a:extLst>
          </p:cNvPr>
          <p:cNvSpPr txBox="1"/>
          <p:nvPr/>
        </p:nvSpPr>
        <p:spPr>
          <a:xfrm>
            <a:off x="6038089" y="2006509"/>
            <a:ext cx="428322" cy="369332"/>
          </a:xfrm>
          <a:prstGeom prst="rect">
            <a:avLst/>
          </a:prstGeom>
          <a:noFill/>
        </p:spPr>
        <p:txBody>
          <a:bodyPr wrap="none" rtlCol="0">
            <a:spAutoFit/>
          </a:bodyPr>
          <a:lstStyle/>
          <a:p>
            <a:r>
              <a:rPr lang="en-US" dirty="0"/>
              <a:t>–7</a:t>
            </a:r>
          </a:p>
        </p:txBody>
      </p:sp>
      <p:sp>
        <p:nvSpPr>
          <p:cNvPr id="18" name="Freeform 17">
            <a:extLst>
              <a:ext uri="{FF2B5EF4-FFF2-40B4-BE49-F238E27FC236}">
                <a16:creationId xmlns:a16="http://schemas.microsoft.com/office/drawing/2014/main" id="{1A7AECCA-04B5-34D2-A067-259B0CFAC1FD}"/>
              </a:ext>
            </a:extLst>
          </p:cNvPr>
          <p:cNvSpPr/>
          <p:nvPr/>
        </p:nvSpPr>
        <p:spPr>
          <a:xfrm>
            <a:off x="5427132" y="3023719"/>
            <a:ext cx="3417146" cy="238088"/>
          </a:xfrm>
          <a:custGeom>
            <a:avLst/>
            <a:gdLst>
              <a:gd name="connsiteX0" fmla="*/ 0 w 2945624"/>
              <a:gd name="connsiteY0" fmla="*/ 153758 h 181679"/>
              <a:gd name="connsiteX1" fmla="*/ 1437911 w 2945624"/>
              <a:gd name="connsiteY1" fmla="*/ 195 h 181679"/>
              <a:gd name="connsiteX2" fmla="*/ 2945624 w 2945624"/>
              <a:gd name="connsiteY2" fmla="*/ 181679 h 181679"/>
              <a:gd name="connsiteX3" fmla="*/ 2945624 w 2945624"/>
              <a:gd name="connsiteY3" fmla="*/ 181679 h 181679"/>
            </a:gdLst>
            <a:ahLst/>
            <a:cxnLst>
              <a:cxn ang="0">
                <a:pos x="connsiteX0" y="connsiteY0"/>
              </a:cxn>
              <a:cxn ang="0">
                <a:pos x="connsiteX1" y="connsiteY1"/>
              </a:cxn>
              <a:cxn ang="0">
                <a:pos x="connsiteX2" y="connsiteY2"/>
              </a:cxn>
              <a:cxn ang="0">
                <a:pos x="connsiteX3" y="connsiteY3"/>
              </a:cxn>
            </a:cxnLst>
            <a:rect l="l" t="t" r="r" b="b"/>
            <a:pathLst>
              <a:path w="2945624" h="181679">
                <a:moveTo>
                  <a:pt x="0" y="153758"/>
                </a:moveTo>
                <a:cubicBezTo>
                  <a:pt x="473487" y="74649"/>
                  <a:pt x="946974" y="-4459"/>
                  <a:pt x="1437911" y="195"/>
                </a:cubicBezTo>
                <a:cubicBezTo>
                  <a:pt x="1928848" y="4848"/>
                  <a:pt x="2945624" y="181679"/>
                  <a:pt x="2945624" y="181679"/>
                </a:cubicBezTo>
                <a:lnTo>
                  <a:pt x="2945624" y="181679"/>
                </a:lnTo>
              </a:path>
            </a:pathLst>
          </a:custGeom>
          <a:ln w="28575">
            <a:solidFill>
              <a:srgbClr val="C00000"/>
            </a:solidFill>
            <a:headEnd type="none" w="med" len="med"/>
            <a:tailEnd type="arrow"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2D27BEC1-D3C5-08B3-A20C-66417C4A2472}"/>
              </a:ext>
            </a:extLst>
          </p:cNvPr>
          <p:cNvSpPr txBox="1"/>
          <p:nvPr/>
        </p:nvSpPr>
        <p:spPr>
          <a:xfrm>
            <a:off x="7315409" y="2712261"/>
            <a:ext cx="457176" cy="369332"/>
          </a:xfrm>
          <a:prstGeom prst="rect">
            <a:avLst/>
          </a:prstGeom>
          <a:noFill/>
        </p:spPr>
        <p:txBody>
          <a:bodyPr wrap="none" rtlCol="0">
            <a:spAutoFit/>
          </a:bodyPr>
          <a:lstStyle/>
          <a:p>
            <a:r>
              <a:rPr lang="en-US" b="1" dirty="0">
                <a:solidFill>
                  <a:srgbClr val="C00000"/>
                </a:solidFill>
              </a:rPr>
              <a:t>+5</a:t>
            </a:r>
          </a:p>
        </p:txBody>
      </p:sp>
      <p:sp>
        <p:nvSpPr>
          <p:cNvPr id="20" name="Freeform 19">
            <a:extLst>
              <a:ext uri="{FF2B5EF4-FFF2-40B4-BE49-F238E27FC236}">
                <a16:creationId xmlns:a16="http://schemas.microsoft.com/office/drawing/2014/main" id="{38A6E1B3-B181-3079-5200-5854A6BF81EB}"/>
              </a:ext>
            </a:extLst>
          </p:cNvPr>
          <p:cNvSpPr/>
          <p:nvPr/>
        </p:nvSpPr>
        <p:spPr>
          <a:xfrm rot="21172873">
            <a:off x="426526" y="2955437"/>
            <a:ext cx="1978073" cy="366043"/>
          </a:xfrm>
          <a:custGeom>
            <a:avLst/>
            <a:gdLst>
              <a:gd name="connsiteX0" fmla="*/ 0 w 1742661"/>
              <a:gd name="connsiteY0" fmla="*/ 128979 h 519918"/>
              <a:gd name="connsiteX1" fmla="*/ 1119809 w 1742661"/>
              <a:gd name="connsiteY1" fmla="*/ 22962 h 519918"/>
              <a:gd name="connsiteX2" fmla="*/ 1742661 w 1742661"/>
              <a:gd name="connsiteY2" fmla="*/ 519918 h 519918"/>
            </a:gdLst>
            <a:ahLst/>
            <a:cxnLst>
              <a:cxn ang="0">
                <a:pos x="connsiteX0" y="connsiteY0"/>
              </a:cxn>
              <a:cxn ang="0">
                <a:pos x="connsiteX1" y="connsiteY1"/>
              </a:cxn>
              <a:cxn ang="0">
                <a:pos x="connsiteX2" y="connsiteY2"/>
              </a:cxn>
            </a:cxnLst>
            <a:rect l="l" t="t" r="r" b="b"/>
            <a:pathLst>
              <a:path w="1742661" h="519918">
                <a:moveTo>
                  <a:pt x="0" y="128979"/>
                </a:moveTo>
                <a:cubicBezTo>
                  <a:pt x="414683" y="43392"/>
                  <a:pt x="829366" y="-42195"/>
                  <a:pt x="1119809" y="22962"/>
                </a:cubicBezTo>
                <a:cubicBezTo>
                  <a:pt x="1410253" y="88118"/>
                  <a:pt x="1576457" y="304018"/>
                  <a:pt x="1742661" y="519918"/>
                </a:cubicBezTo>
              </a:path>
            </a:pathLst>
          </a:custGeom>
          <a:noFill/>
          <a:ln w="28575">
            <a:solidFill>
              <a:srgbClr val="C00000"/>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96C71ABD-CEF7-32B5-D0C2-BC3783735B7C}"/>
              </a:ext>
            </a:extLst>
          </p:cNvPr>
          <p:cNvSpPr/>
          <p:nvPr/>
        </p:nvSpPr>
        <p:spPr>
          <a:xfrm rot="21298583">
            <a:off x="425742" y="2803792"/>
            <a:ext cx="2707519" cy="515672"/>
          </a:xfrm>
          <a:custGeom>
            <a:avLst/>
            <a:gdLst>
              <a:gd name="connsiteX0" fmla="*/ 0 w 2392017"/>
              <a:gd name="connsiteY0" fmla="*/ 190432 h 402466"/>
              <a:gd name="connsiteX1" fmla="*/ 1530626 w 2392017"/>
              <a:gd name="connsiteY1" fmla="*/ 4901 h 402466"/>
              <a:gd name="connsiteX2" fmla="*/ 2219739 w 2392017"/>
              <a:gd name="connsiteY2" fmla="*/ 84414 h 402466"/>
              <a:gd name="connsiteX3" fmla="*/ 2392017 w 2392017"/>
              <a:gd name="connsiteY3" fmla="*/ 402466 h 402466"/>
            </a:gdLst>
            <a:ahLst/>
            <a:cxnLst>
              <a:cxn ang="0">
                <a:pos x="connsiteX0" y="connsiteY0"/>
              </a:cxn>
              <a:cxn ang="0">
                <a:pos x="connsiteX1" y="connsiteY1"/>
              </a:cxn>
              <a:cxn ang="0">
                <a:pos x="connsiteX2" y="connsiteY2"/>
              </a:cxn>
              <a:cxn ang="0">
                <a:pos x="connsiteX3" y="connsiteY3"/>
              </a:cxn>
            </a:cxnLst>
            <a:rect l="l" t="t" r="r" b="b"/>
            <a:pathLst>
              <a:path w="2392017" h="402466">
                <a:moveTo>
                  <a:pt x="0" y="190432"/>
                </a:moveTo>
                <a:cubicBezTo>
                  <a:pt x="580335" y="106501"/>
                  <a:pt x="1160670" y="22571"/>
                  <a:pt x="1530626" y="4901"/>
                </a:cubicBezTo>
                <a:cubicBezTo>
                  <a:pt x="1900583" y="-12769"/>
                  <a:pt x="2076174" y="18153"/>
                  <a:pt x="2219739" y="84414"/>
                </a:cubicBezTo>
                <a:cubicBezTo>
                  <a:pt x="2363304" y="150675"/>
                  <a:pt x="2377660" y="276570"/>
                  <a:pt x="2392017" y="402466"/>
                </a:cubicBezTo>
              </a:path>
            </a:pathLst>
          </a:custGeom>
          <a:noFill/>
          <a:ln w="28575">
            <a:solidFill>
              <a:srgbClr val="C00000"/>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CA51C28-10EC-4C0F-07E8-36BBD439E5B0}"/>
              </a:ext>
            </a:extLst>
          </p:cNvPr>
          <p:cNvSpPr txBox="1"/>
          <p:nvPr/>
        </p:nvSpPr>
        <p:spPr>
          <a:xfrm>
            <a:off x="3057185" y="2702411"/>
            <a:ext cx="457176" cy="369332"/>
          </a:xfrm>
          <a:prstGeom prst="rect">
            <a:avLst/>
          </a:prstGeom>
          <a:noFill/>
        </p:spPr>
        <p:txBody>
          <a:bodyPr wrap="none" rtlCol="0">
            <a:spAutoFit/>
          </a:bodyPr>
          <a:lstStyle/>
          <a:p>
            <a:r>
              <a:rPr lang="en-US" b="1" dirty="0">
                <a:solidFill>
                  <a:srgbClr val="C00000"/>
                </a:solidFill>
              </a:rPr>
              <a:t>+4</a:t>
            </a:r>
          </a:p>
        </p:txBody>
      </p:sp>
      <p:sp>
        <p:nvSpPr>
          <p:cNvPr id="23" name="TextBox 22">
            <a:extLst>
              <a:ext uri="{FF2B5EF4-FFF2-40B4-BE49-F238E27FC236}">
                <a16:creationId xmlns:a16="http://schemas.microsoft.com/office/drawing/2014/main" id="{8C5E1CA2-171E-40B3-7428-9117A7438E7F}"/>
              </a:ext>
            </a:extLst>
          </p:cNvPr>
          <p:cNvSpPr txBox="1"/>
          <p:nvPr/>
        </p:nvSpPr>
        <p:spPr>
          <a:xfrm>
            <a:off x="2664859" y="3348400"/>
            <a:ext cx="320922" cy="369332"/>
          </a:xfrm>
          <a:prstGeom prst="rect">
            <a:avLst/>
          </a:prstGeom>
          <a:noFill/>
        </p:spPr>
        <p:txBody>
          <a:bodyPr wrap="none" rtlCol="0">
            <a:spAutoFit/>
          </a:bodyPr>
          <a:lstStyle/>
          <a:p>
            <a:r>
              <a:rPr lang="en-US" b="1" dirty="0">
                <a:solidFill>
                  <a:srgbClr val="C00000"/>
                </a:solidFill>
              </a:rPr>
              <a:t>1</a:t>
            </a:r>
          </a:p>
        </p:txBody>
      </p:sp>
      <p:sp>
        <p:nvSpPr>
          <p:cNvPr id="24" name="Freeform 23">
            <a:extLst>
              <a:ext uri="{FF2B5EF4-FFF2-40B4-BE49-F238E27FC236}">
                <a16:creationId xmlns:a16="http://schemas.microsoft.com/office/drawing/2014/main" id="{F2A8A34F-0175-1A88-D45B-331FBB7B36A1}"/>
              </a:ext>
            </a:extLst>
          </p:cNvPr>
          <p:cNvSpPr/>
          <p:nvPr/>
        </p:nvSpPr>
        <p:spPr>
          <a:xfrm>
            <a:off x="2593988" y="3304819"/>
            <a:ext cx="462665" cy="61969"/>
          </a:xfrm>
          <a:custGeom>
            <a:avLst/>
            <a:gdLst>
              <a:gd name="connsiteX0" fmla="*/ 0 w 462665"/>
              <a:gd name="connsiteY0" fmla="*/ 0 h 61969"/>
              <a:gd name="connsiteX1" fmla="*/ 229511 w 462665"/>
              <a:gd name="connsiteY1" fmla="*/ 61931 h 61969"/>
              <a:gd name="connsiteX2" fmla="*/ 462665 w 462665"/>
              <a:gd name="connsiteY2" fmla="*/ 7286 h 61969"/>
            </a:gdLst>
            <a:ahLst/>
            <a:cxnLst>
              <a:cxn ang="0">
                <a:pos x="connsiteX0" y="connsiteY0"/>
              </a:cxn>
              <a:cxn ang="0">
                <a:pos x="connsiteX1" y="connsiteY1"/>
              </a:cxn>
              <a:cxn ang="0">
                <a:pos x="connsiteX2" y="connsiteY2"/>
              </a:cxn>
            </a:cxnLst>
            <a:rect l="l" t="t" r="r" b="b"/>
            <a:pathLst>
              <a:path w="462665" h="61969">
                <a:moveTo>
                  <a:pt x="0" y="0"/>
                </a:moveTo>
                <a:cubicBezTo>
                  <a:pt x="76200" y="30358"/>
                  <a:pt x="152400" y="60717"/>
                  <a:pt x="229511" y="61931"/>
                </a:cubicBezTo>
                <a:cubicBezTo>
                  <a:pt x="306622" y="63145"/>
                  <a:pt x="384643" y="35215"/>
                  <a:pt x="462665" y="7286"/>
                </a:cubicBezTo>
              </a:path>
            </a:pathLst>
          </a:custGeom>
          <a:noFill/>
          <a:ln w="28575">
            <a:solidFill>
              <a:srgbClr val="C00000"/>
            </a:solidFill>
            <a:headEnd type="arrow"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1F7DA8E-B8A8-37C7-3596-6E7FBC3C4F12}"/>
              </a:ext>
            </a:extLst>
          </p:cNvPr>
          <p:cNvSpPr txBox="1"/>
          <p:nvPr/>
        </p:nvSpPr>
        <p:spPr>
          <a:xfrm>
            <a:off x="2212848" y="2773483"/>
            <a:ext cx="457176" cy="369332"/>
          </a:xfrm>
          <a:prstGeom prst="rect">
            <a:avLst/>
          </a:prstGeom>
          <a:noFill/>
        </p:spPr>
        <p:txBody>
          <a:bodyPr wrap="none" rtlCol="0">
            <a:spAutoFit/>
          </a:bodyPr>
          <a:lstStyle/>
          <a:p>
            <a:r>
              <a:rPr lang="en-US" b="1" dirty="0">
                <a:solidFill>
                  <a:srgbClr val="C00000"/>
                </a:solidFill>
              </a:rPr>
              <a:t>+3</a:t>
            </a:r>
          </a:p>
        </p:txBody>
      </p:sp>
      <p:pic>
        <p:nvPicPr>
          <p:cNvPr id="8" name="bantyRooster">
            <a:hlinkClick r:id="" action="ppaction://media"/>
            <a:extLst>
              <a:ext uri="{FF2B5EF4-FFF2-40B4-BE49-F238E27FC236}">
                <a16:creationId xmlns:a16="http://schemas.microsoft.com/office/drawing/2014/main" id="{EDB41925-7D3E-618F-7965-347209E81D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3940" y="195402"/>
            <a:ext cx="380075" cy="380075"/>
          </a:xfrm>
          <a:prstGeom prst="rect">
            <a:avLst/>
          </a:prstGeom>
        </p:spPr>
      </p:pic>
    </p:spTree>
    <p:extLst>
      <p:ext uri="{BB962C8B-B14F-4D97-AF65-F5344CB8AC3E}">
        <p14:creationId xmlns:p14="http://schemas.microsoft.com/office/powerpoint/2010/main" val="416918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500"/>
                                        <p:tgtEl>
                                          <p:spTgt spid="20"/>
                                        </p:tgtEl>
                                      </p:cBhvr>
                                    </p:animEffect>
                                  </p:childTnLst>
                                </p:cTn>
                              </p:par>
                            </p:childTnLst>
                          </p:cTn>
                        </p:par>
                        <p:par>
                          <p:cTn id="19" fill="hold">
                            <p:stCondLst>
                              <p:cond delay="500"/>
                            </p:stCondLst>
                            <p:childTnLst>
                              <p:par>
                                <p:cTn id="20" presetID="9" presetClass="entr" presetSubtype="0"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dissolve">
                                      <p:cBhvr>
                                        <p:cTn id="22" dur="500"/>
                                        <p:tgtEl>
                                          <p:spTgt spid="22"/>
                                        </p:tgtEl>
                                      </p:cBhvr>
                                    </p:animEffect>
                                  </p:childTnLst>
                                </p:cTn>
                              </p:par>
                              <p:par>
                                <p:cTn id="23" presetID="9" presetClass="entr" presetSubtype="0" fill="hold" grpId="1"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dissolve">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dissolve">
                                      <p:cBhvr>
                                        <p:cTn id="30" dur="500"/>
                                        <p:tgtEl>
                                          <p:spTgt spid="24"/>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dissolve">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8"/>
                </p:tgtEl>
              </p:cMediaNode>
            </p:audio>
          </p:childTnLst>
        </p:cTn>
      </p:par>
    </p:tnLst>
    <p:bldLst>
      <p:bldP spid="18" grpId="0" animBg="1"/>
      <p:bldP spid="19" grpId="0"/>
      <p:bldP spid="20" grpId="0" animBg="1"/>
      <p:bldP spid="21" grpId="0" animBg="1"/>
      <p:bldP spid="22" grpId="0"/>
      <p:bldP spid="23" grpId="0"/>
      <p:bldP spid="24" grpId="0" animBg="1"/>
      <p:bldP spid="2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45E8E-AEB5-A852-508B-8B0B40ED6A0D}"/>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53A6E205-1E8D-5A94-75D1-7C48DB3786AF}"/>
              </a:ext>
            </a:extLst>
          </p:cNvPr>
          <p:cNvSpPr>
            <a:spLocks noGrp="1"/>
          </p:cNvSpPr>
          <p:nvPr>
            <p:ph idx="1"/>
          </p:nvPr>
        </p:nvSpPr>
        <p:spPr>
          <a:xfrm>
            <a:off x="628650" y="487107"/>
            <a:ext cx="7886700" cy="1139562"/>
          </a:xfrm>
        </p:spPr>
        <p:txBody>
          <a:bodyPr/>
          <a:lstStyle/>
          <a:p>
            <a:pPr marL="0" indent="0">
              <a:buNone/>
            </a:pPr>
            <a:r>
              <a:rPr lang="en-US" dirty="0"/>
              <a:t>Discrete and continuous mappings in pitch and time</a:t>
            </a:r>
          </a:p>
          <a:p>
            <a:pPr marL="0" indent="0">
              <a:buNone/>
            </a:pPr>
            <a:r>
              <a:rPr lang="en-US" dirty="0"/>
              <a:t>Fourier theory tools: Coordinate spaces and spectra</a:t>
            </a:r>
          </a:p>
          <a:p>
            <a:pPr marL="0" indent="0">
              <a:buNone/>
            </a:pPr>
            <a:r>
              <a:rPr lang="en-US" dirty="0"/>
              <a:t>Flexibly defined tuning systems: Chromaticity, </a:t>
            </a:r>
            <a:r>
              <a:rPr lang="en-US" dirty="0" err="1"/>
              <a:t>Heptatonicity</a:t>
            </a:r>
            <a:r>
              <a:rPr lang="en-US" dirty="0"/>
              <a:t>, </a:t>
            </a:r>
            <a:r>
              <a:rPr lang="en-US" dirty="0" err="1"/>
              <a:t>Triadicity</a:t>
            </a:r>
            <a:endParaRPr lang="en-US" dirty="0"/>
          </a:p>
          <a:p>
            <a:pPr marL="0" indent="0">
              <a:buNone/>
            </a:pPr>
            <a:endParaRPr lang="en-US" dirty="0"/>
          </a:p>
          <a:p>
            <a:pPr marL="0" indent="0">
              <a:buNone/>
            </a:pPr>
            <a:endParaRPr lang="en-US" dirty="0"/>
          </a:p>
        </p:txBody>
      </p:sp>
      <p:sp>
        <p:nvSpPr>
          <p:cNvPr id="4" name="Date Placeholder 3">
            <a:extLst>
              <a:ext uri="{FF2B5EF4-FFF2-40B4-BE49-F238E27FC236}">
                <a16:creationId xmlns:a16="http://schemas.microsoft.com/office/drawing/2014/main" id="{F18ACDAD-4589-8570-BFD5-344EA3E4790B}"/>
              </a:ext>
            </a:extLst>
          </p:cNvPr>
          <p:cNvSpPr>
            <a:spLocks noGrp="1"/>
          </p:cNvSpPr>
          <p:nvPr>
            <p:ph type="dt" sz="half" idx="10"/>
          </p:nvPr>
        </p:nvSpPr>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01A05BD6-7D3B-B3A2-2231-CD6DC755F87A}"/>
              </a:ext>
            </a:extLst>
          </p:cNvPr>
          <p:cNvSpPr>
            <a:spLocks noGrp="1"/>
          </p:cNvSpPr>
          <p:nvPr>
            <p:ph type="ftr" sz="quarter" idx="11"/>
          </p:nvPr>
        </p:nvSpPr>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7B381BD4-908D-4355-3A5D-F877FAA5BD42}"/>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2</a:t>
            </a:fld>
            <a:endParaRPr lang="en-US" dirty="0">
              <a:latin typeface="Calisto MT" panose="02040603050505030304" pitchFamily="18" charset="77"/>
            </a:endParaRPr>
          </a:p>
        </p:txBody>
      </p:sp>
      <p:sp>
        <p:nvSpPr>
          <p:cNvPr id="7" name="TextBox 6">
            <a:extLst>
              <a:ext uri="{FF2B5EF4-FFF2-40B4-BE49-F238E27FC236}">
                <a16:creationId xmlns:a16="http://schemas.microsoft.com/office/drawing/2014/main" id="{45E0BEC3-E334-2E60-D64A-97D8B9F1C83A}"/>
              </a:ext>
            </a:extLst>
          </p:cNvPr>
          <p:cNvSpPr txBox="1"/>
          <p:nvPr/>
        </p:nvSpPr>
        <p:spPr>
          <a:xfrm>
            <a:off x="3949297" y="1537990"/>
            <a:ext cx="1245406" cy="369332"/>
          </a:xfrm>
          <a:prstGeom prst="rect">
            <a:avLst/>
          </a:prstGeom>
          <a:noFill/>
        </p:spPr>
        <p:txBody>
          <a:bodyPr wrap="none" rtlCol="0">
            <a:spAutoFit/>
          </a:bodyPr>
          <a:lstStyle/>
          <a:p>
            <a:r>
              <a:rPr lang="en-US" dirty="0" err="1"/>
              <a:t>À</a:t>
            </a:r>
            <a:r>
              <a:rPr lang="en-US" dirty="0"/>
              <a:t> la Carte: </a:t>
            </a:r>
          </a:p>
        </p:txBody>
      </p:sp>
      <p:sp>
        <p:nvSpPr>
          <p:cNvPr id="8" name="TextBox 7">
            <a:extLst>
              <a:ext uri="{FF2B5EF4-FFF2-40B4-BE49-F238E27FC236}">
                <a16:creationId xmlns:a16="http://schemas.microsoft.com/office/drawing/2014/main" id="{1F473B34-6406-F819-29EF-9953BF53BAD8}"/>
              </a:ext>
            </a:extLst>
          </p:cNvPr>
          <p:cNvSpPr txBox="1"/>
          <p:nvPr/>
        </p:nvSpPr>
        <p:spPr>
          <a:xfrm>
            <a:off x="628650" y="1865748"/>
            <a:ext cx="1920847" cy="923330"/>
          </a:xfrm>
          <a:prstGeom prst="rect">
            <a:avLst/>
          </a:prstGeom>
          <a:noFill/>
        </p:spPr>
        <p:txBody>
          <a:bodyPr wrap="none" rtlCol="0">
            <a:spAutoFit/>
          </a:bodyPr>
          <a:lstStyle/>
          <a:p>
            <a:r>
              <a:rPr lang="en-US" u="sng" dirty="0"/>
              <a:t>Tuning Topics</a:t>
            </a:r>
          </a:p>
          <a:p>
            <a:r>
              <a:rPr lang="en-US" dirty="0"/>
              <a:t>• Persian </a:t>
            </a:r>
            <a:r>
              <a:rPr lang="en-US" dirty="0" err="1"/>
              <a:t>Dastgah</a:t>
            </a:r>
            <a:endParaRPr lang="en-US" dirty="0"/>
          </a:p>
          <a:p>
            <a:r>
              <a:rPr lang="en-US" dirty="0"/>
              <a:t>• Balinese Pelog</a:t>
            </a:r>
          </a:p>
        </p:txBody>
      </p:sp>
      <p:sp>
        <p:nvSpPr>
          <p:cNvPr id="9" name="TextBox 8">
            <a:extLst>
              <a:ext uri="{FF2B5EF4-FFF2-40B4-BE49-F238E27FC236}">
                <a16:creationId xmlns:a16="http://schemas.microsoft.com/office/drawing/2014/main" id="{2CED41DB-2DE1-CCA1-F113-487002A032DF}"/>
              </a:ext>
            </a:extLst>
          </p:cNvPr>
          <p:cNvSpPr txBox="1"/>
          <p:nvPr/>
        </p:nvSpPr>
        <p:spPr>
          <a:xfrm>
            <a:off x="3163824" y="1853216"/>
            <a:ext cx="5072799" cy="2862322"/>
          </a:xfrm>
          <a:prstGeom prst="rect">
            <a:avLst/>
          </a:prstGeom>
          <a:noFill/>
        </p:spPr>
        <p:txBody>
          <a:bodyPr wrap="none" rtlCol="0">
            <a:spAutoFit/>
          </a:bodyPr>
          <a:lstStyle/>
          <a:p>
            <a:r>
              <a:rPr lang="en-US" u="sng" dirty="0"/>
              <a:t>Rhythm Topics</a:t>
            </a:r>
          </a:p>
          <a:p>
            <a:r>
              <a:rPr lang="en-US" dirty="0"/>
              <a:t>• Rhythmic maximal evenness (Clave patterns)</a:t>
            </a:r>
          </a:p>
          <a:p>
            <a:r>
              <a:rPr lang="en-US" dirty="0"/>
              <a:t>—Interaction of frequencies</a:t>
            </a:r>
          </a:p>
          <a:p>
            <a:r>
              <a:rPr lang="en-US" dirty="0"/>
              <a:t>	• Dave King: “You can’t say poem in concrete”</a:t>
            </a:r>
          </a:p>
          <a:p>
            <a:r>
              <a:rPr lang="en-US" dirty="0"/>
              <a:t>	• Ligeti: Étude 8, Piano Concerto</a:t>
            </a:r>
          </a:p>
          <a:p>
            <a:r>
              <a:rPr lang="en-US" i="1" dirty="0"/>
              <a:t>	• </a:t>
            </a:r>
            <a:r>
              <a:rPr lang="en-US" dirty="0"/>
              <a:t>Okazaki “Box in a Box”</a:t>
            </a:r>
          </a:p>
          <a:p>
            <a:r>
              <a:rPr lang="en-US" i="1" dirty="0"/>
              <a:t>• </a:t>
            </a:r>
            <a:r>
              <a:rPr lang="en-US" dirty="0"/>
              <a:t>Adowa, analysis of lead drum performance</a:t>
            </a:r>
          </a:p>
          <a:p>
            <a:r>
              <a:rPr lang="en-US" i="1" dirty="0"/>
              <a:t>• </a:t>
            </a:r>
            <a:r>
              <a:rPr lang="en-US" dirty="0"/>
              <a:t>Arabic </a:t>
            </a:r>
            <a:r>
              <a:rPr lang="en-US" i="1" dirty="0" err="1"/>
              <a:t>Iqa’at</a:t>
            </a:r>
            <a:r>
              <a:rPr lang="en-US" dirty="0"/>
              <a:t> (descriptive statistics)</a:t>
            </a:r>
          </a:p>
          <a:p>
            <a:r>
              <a:rPr lang="en-US" i="1" dirty="0"/>
              <a:t>• </a:t>
            </a:r>
            <a:r>
              <a:rPr lang="en-US" dirty="0"/>
              <a:t>Byrd/Hill “Fly Little Bird Fly” (</a:t>
            </a:r>
            <a:r>
              <a:rPr lang="en-US" dirty="0" err="1"/>
              <a:t>microtiming</a:t>
            </a:r>
            <a:r>
              <a:rPr lang="en-US" dirty="0"/>
              <a:t>)</a:t>
            </a:r>
            <a:endParaRPr lang="en-US" i="1" dirty="0"/>
          </a:p>
          <a:p>
            <a:endParaRPr lang="en-US" dirty="0"/>
          </a:p>
        </p:txBody>
      </p:sp>
    </p:spTree>
    <p:extLst>
      <p:ext uri="{BB962C8B-B14F-4D97-AF65-F5344CB8AC3E}">
        <p14:creationId xmlns:p14="http://schemas.microsoft.com/office/powerpoint/2010/main" val="3150398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99C4F-DDE1-E753-B1FE-13FCE5359E2F}"/>
              </a:ext>
            </a:extLst>
          </p:cNvPr>
          <p:cNvSpPr>
            <a:spLocks noGrp="1"/>
          </p:cNvSpPr>
          <p:nvPr>
            <p:ph type="title"/>
          </p:nvPr>
        </p:nvSpPr>
        <p:spPr/>
        <p:txBody>
          <a:bodyPr/>
          <a:lstStyle/>
          <a:p>
            <a:r>
              <a:rPr lang="en-US" dirty="0"/>
              <a:t>Flexibly Defined Interval Categories</a:t>
            </a:r>
          </a:p>
        </p:txBody>
      </p:sp>
      <p:sp>
        <p:nvSpPr>
          <p:cNvPr id="3" name="Content Placeholder 2">
            <a:extLst>
              <a:ext uri="{FF2B5EF4-FFF2-40B4-BE49-F238E27FC236}">
                <a16:creationId xmlns:a16="http://schemas.microsoft.com/office/drawing/2014/main" id="{DDE29642-90C5-CB19-00E3-436C513CF1C5}"/>
              </a:ext>
            </a:extLst>
          </p:cNvPr>
          <p:cNvSpPr>
            <a:spLocks noGrp="1"/>
          </p:cNvSpPr>
          <p:nvPr>
            <p:ph idx="1"/>
          </p:nvPr>
        </p:nvSpPr>
        <p:spPr>
          <a:xfrm>
            <a:off x="477795" y="666154"/>
            <a:ext cx="8204885" cy="427483"/>
          </a:xfrm>
        </p:spPr>
        <p:txBody>
          <a:bodyPr>
            <a:normAutofit/>
          </a:bodyPr>
          <a:lstStyle/>
          <a:p>
            <a:pPr marL="0" indent="0" algn="ctr">
              <a:buNone/>
            </a:pPr>
            <a:r>
              <a:rPr lang="en-US" dirty="0"/>
              <a:t>An attempted transcription (after </a:t>
            </a:r>
            <a:r>
              <a:rPr lang="en-US" dirty="0" err="1"/>
              <a:t>Titon</a:t>
            </a:r>
            <a:r>
              <a:rPr lang="en-US" dirty="0"/>
              <a:t>) of Charlie Patton “Banty Rooster Blues” </a:t>
            </a:r>
          </a:p>
        </p:txBody>
      </p:sp>
      <p:sp>
        <p:nvSpPr>
          <p:cNvPr id="4" name="Date Placeholder 3">
            <a:extLst>
              <a:ext uri="{FF2B5EF4-FFF2-40B4-BE49-F238E27FC236}">
                <a16:creationId xmlns:a16="http://schemas.microsoft.com/office/drawing/2014/main" id="{3614A47B-AC50-8EE7-594D-6E43F0F0A77C}"/>
              </a:ext>
            </a:extLst>
          </p:cNvPr>
          <p:cNvSpPr>
            <a:spLocks noGrp="1"/>
          </p:cNvSpPr>
          <p:nvPr>
            <p:ph type="dt" sz="half" idx="10"/>
          </p:nvPr>
        </p:nvSpPr>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E9D7F6C8-394E-8540-3046-E0E39F9E79E1}"/>
              </a:ext>
            </a:extLst>
          </p:cNvPr>
          <p:cNvSpPr>
            <a:spLocks noGrp="1"/>
          </p:cNvSpPr>
          <p:nvPr>
            <p:ph type="ftr" sz="quarter" idx="11"/>
          </p:nvPr>
        </p:nvSpPr>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E4F592AE-5AD9-BAD4-12A0-AFE9C1E88765}"/>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20</a:t>
            </a:fld>
            <a:endParaRPr lang="en-US" dirty="0">
              <a:latin typeface="Calisto MT" panose="02040603050505030304" pitchFamily="18" charset="77"/>
            </a:endParaRPr>
          </a:p>
        </p:txBody>
      </p:sp>
      <p:sp>
        <p:nvSpPr>
          <p:cNvPr id="7" name="TextBox 6">
            <a:extLst>
              <a:ext uri="{FF2B5EF4-FFF2-40B4-BE49-F238E27FC236}">
                <a16:creationId xmlns:a16="http://schemas.microsoft.com/office/drawing/2014/main" id="{25E424BC-BE1D-A214-A589-7E0E1DE3BBD2}"/>
              </a:ext>
            </a:extLst>
          </p:cNvPr>
          <p:cNvSpPr txBox="1"/>
          <p:nvPr/>
        </p:nvSpPr>
        <p:spPr>
          <a:xfrm>
            <a:off x="2204781" y="2369704"/>
            <a:ext cx="4734438" cy="369332"/>
          </a:xfrm>
          <a:prstGeom prst="rect">
            <a:avLst/>
          </a:prstGeom>
          <a:noFill/>
        </p:spPr>
        <p:txBody>
          <a:bodyPr wrap="none" rtlCol="0">
            <a:spAutoFit/>
          </a:bodyPr>
          <a:lstStyle/>
          <a:p>
            <a:r>
              <a:rPr lang="en-US" dirty="0"/>
              <a:t>8ve/7 (heptatonic) categorization of intervals:</a:t>
            </a:r>
          </a:p>
        </p:txBody>
      </p:sp>
      <p:pic>
        <p:nvPicPr>
          <p:cNvPr id="9" name="Picture 8">
            <a:extLst>
              <a:ext uri="{FF2B5EF4-FFF2-40B4-BE49-F238E27FC236}">
                <a16:creationId xmlns:a16="http://schemas.microsoft.com/office/drawing/2014/main" id="{BB73C00A-C643-1939-59D2-3C774563BC98}"/>
              </a:ext>
            </a:extLst>
          </p:cNvPr>
          <p:cNvPicPr>
            <a:picLocks noChangeAspect="1"/>
          </p:cNvPicPr>
          <p:nvPr/>
        </p:nvPicPr>
        <p:blipFill>
          <a:blip r:embed="rId2"/>
          <a:stretch>
            <a:fillRect/>
          </a:stretch>
        </p:blipFill>
        <p:spPr>
          <a:xfrm>
            <a:off x="1189318" y="1093637"/>
            <a:ext cx="6604000" cy="927100"/>
          </a:xfrm>
          <a:prstGeom prst="rect">
            <a:avLst/>
          </a:prstGeom>
        </p:spPr>
      </p:pic>
      <p:sp>
        <p:nvSpPr>
          <p:cNvPr id="12" name="TextBox 11">
            <a:extLst>
              <a:ext uri="{FF2B5EF4-FFF2-40B4-BE49-F238E27FC236}">
                <a16:creationId xmlns:a16="http://schemas.microsoft.com/office/drawing/2014/main" id="{D1E2154A-94F7-D0A7-07B6-4EDFEC6C319E}"/>
              </a:ext>
            </a:extLst>
          </p:cNvPr>
          <p:cNvSpPr txBox="1"/>
          <p:nvPr/>
        </p:nvSpPr>
        <p:spPr>
          <a:xfrm>
            <a:off x="2019512" y="2001301"/>
            <a:ext cx="441146" cy="369332"/>
          </a:xfrm>
          <a:prstGeom prst="rect">
            <a:avLst/>
          </a:prstGeom>
          <a:noFill/>
        </p:spPr>
        <p:txBody>
          <a:bodyPr wrap="none" rtlCol="0">
            <a:spAutoFit/>
          </a:bodyPr>
          <a:lstStyle/>
          <a:p>
            <a:r>
              <a:rPr lang="en-US" dirty="0"/>
              <a:t>+3</a:t>
            </a:r>
          </a:p>
        </p:txBody>
      </p:sp>
      <p:sp>
        <p:nvSpPr>
          <p:cNvPr id="13" name="TextBox 12">
            <a:extLst>
              <a:ext uri="{FF2B5EF4-FFF2-40B4-BE49-F238E27FC236}">
                <a16:creationId xmlns:a16="http://schemas.microsoft.com/office/drawing/2014/main" id="{B17153DF-BA04-666E-602D-3CF32007198D}"/>
              </a:ext>
            </a:extLst>
          </p:cNvPr>
          <p:cNvSpPr txBox="1"/>
          <p:nvPr/>
        </p:nvSpPr>
        <p:spPr>
          <a:xfrm>
            <a:off x="3249717" y="2001301"/>
            <a:ext cx="441146" cy="369332"/>
          </a:xfrm>
          <a:prstGeom prst="rect">
            <a:avLst/>
          </a:prstGeom>
          <a:noFill/>
        </p:spPr>
        <p:txBody>
          <a:bodyPr wrap="none" rtlCol="0">
            <a:spAutoFit/>
          </a:bodyPr>
          <a:lstStyle/>
          <a:p>
            <a:r>
              <a:rPr lang="en-US" dirty="0"/>
              <a:t>+2</a:t>
            </a:r>
          </a:p>
        </p:txBody>
      </p:sp>
      <p:sp>
        <p:nvSpPr>
          <p:cNvPr id="14" name="TextBox 13">
            <a:extLst>
              <a:ext uri="{FF2B5EF4-FFF2-40B4-BE49-F238E27FC236}">
                <a16:creationId xmlns:a16="http://schemas.microsoft.com/office/drawing/2014/main" id="{D3CC7E11-D971-FB00-5B4E-E96A4E677158}"/>
              </a:ext>
            </a:extLst>
          </p:cNvPr>
          <p:cNvSpPr txBox="1"/>
          <p:nvPr/>
        </p:nvSpPr>
        <p:spPr>
          <a:xfrm>
            <a:off x="4753535" y="2001301"/>
            <a:ext cx="428322" cy="369332"/>
          </a:xfrm>
          <a:prstGeom prst="rect">
            <a:avLst/>
          </a:prstGeom>
          <a:noFill/>
        </p:spPr>
        <p:txBody>
          <a:bodyPr wrap="none" rtlCol="0">
            <a:spAutoFit/>
          </a:bodyPr>
          <a:lstStyle/>
          <a:p>
            <a:r>
              <a:rPr lang="en-US" dirty="0"/>
              <a:t>–2</a:t>
            </a:r>
          </a:p>
        </p:txBody>
      </p:sp>
      <p:sp>
        <p:nvSpPr>
          <p:cNvPr id="15" name="TextBox 14">
            <a:extLst>
              <a:ext uri="{FF2B5EF4-FFF2-40B4-BE49-F238E27FC236}">
                <a16:creationId xmlns:a16="http://schemas.microsoft.com/office/drawing/2014/main" id="{888C8898-BAE0-BA70-16C2-C2653BAA07A4}"/>
              </a:ext>
            </a:extLst>
          </p:cNvPr>
          <p:cNvSpPr txBox="1"/>
          <p:nvPr/>
        </p:nvSpPr>
        <p:spPr>
          <a:xfrm>
            <a:off x="5298141" y="2004663"/>
            <a:ext cx="428322" cy="369332"/>
          </a:xfrm>
          <a:prstGeom prst="rect">
            <a:avLst/>
          </a:prstGeom>
          <a:noFill/>
        </p:spPr>
        <p:txBody>
          <a:bodyPr wrap="none" rtlCol="0">
            <a:spAutoFit/>
          </a:bodyPr>
          <a:lstStyle/>
          <a:p>
            <a:r>
              <a:rPr lang="en-US" dirty="0"/>
              <a:t>–1</a:t>
            </a:r>
          </a:p>
        </p:txBody>
      </p:sp>
      <p:sp>
        <p:nvSpPr>
          <p:cNvPr id="16" name="TextBox 15">
            <a:extLst>
              <a:ext uri="{FF2B5EF4-FFF2-40B4-BE49-F238E27FC236}">
                <a16:creationId xmlns:a16="http://schemas.microsoft.com/office/drawing/2014/main" id="{0F69A451-118A-63A2-9153-ACEF859FBBF8}"/>
              </a:ext>
            </a:extLst>
          </p:cNvPr>
          <p:cNvSpPr txBox="1"/>
          <p:nvPr/>
        </p:nvSpPr>
        <p:spPr>
          <a:xfrm>
            <a:off x="5668930" y="2008001"/>
            <a:ext cx="428322" cy="369332"/>
          </a:xfrm>
          <a:prstGeom prst="rect">
            <a:avLst/>
          </a:prstGeom>
          <a:noFill/>
        </p:spPr>
        <p:txBody>
          <a:bodyPr wrap="none" rtlCol="0">
            <a:spAutoFit/>
          </a:bodyPr>
          <a:lstStyle/>
          <a:p>
            <a:r>
              <a:rPr lang="en-US" dirty="0"/>
              <a:t>–2</a:t>
            </a:r>
          </a:p>
        </p:txBody>
      </p:sp>
      <p:sp>
        <p:nvSpPr>
          <p:cNvPr id="17" name="TextBox 16">
            <a:extLst>
              <a:ext uri="{FF2B5EF4-FFF2-40B4-BE49-F238E27FC236}">
                <a16:creationId xmlns:a16="http://schemas.microsoft.com/office/drawing/2014/main" id="{DFA28B05-AD79-F90A-6E45-7D212524DC18}"/>
              </a:ext>
            </a:extLst>
          </p:cNvPr>
          <p:cNvSpPr txBox="1"/>
          <p:nvPr/>
        </p:nvSpPr>
        <p:spPr>
          <a:xfrm>
            <a:off x="6038089" y="2006509"/>
            <a:ext cx="428322" cy="369332"/>
          </a:xfrm>
          <a:prstGeom prst="rect">
            <a:avLst/>
          </a:prstGeom>
          <a:noFill/>
        </p:spPr>
        <p:txBody>
          <a:bodyPr wrap="none" rtlCol="0">
            <a:spAutoFit/>
          </a:bodyPr>
          <a:lstStyle/>
          <a:p>
            <a:r>
              <a:rPr lang="en-US" dirty="0"/>
              <a:t>–4</a:t>
            </a:r>
          </a:p>
        </p:txBody>
      </p:sp>
      <p:pic>
        <p:nvPicPr>
          <p:cNvPr id="10" name="Picture 9">
            <a:extLst>
              <a:ext uri="{FF2B5EF4-FFF2-40B4-BE49-F238E27FC236}">
                <a16:creationId xmlns:a16="http://schemas.microsoft.com/office/drawing/2014/main" id="{47AE42EB-8B4F-FBB1-2237-B915C2C59FD3}"/>
              </a:ext>
            </a:extLst>
          </p:cNvPr>
          <p:cNvPicPr>
            <a:picLocks noChangeAspect="1"/>
          </p:cNvPicPr>
          <p:nvPr/>
        </p:nvPicPr>
        <p:blipFill>
          <a:blip r:embed="rId3"/>
          <a:stretch>
            <a:fillRect/>
          </a:stretch>
        </p:blipFill>
        <p:spPr>
          <a:xfrm>
            <a:off x="605118" y="3040886"/>
            <a:ext cx="7772400" cy="899243"/>
          </a:xfrm>
          <a:prstGeom prst="rect">
            <a:avLst/>
          </a:prstGeom>
        </p:spPr>
      </p:pic>
      <p:sp>
        <p:nvSpPr>
          <p:cNvPr id="18" name="Freeform 17">
            <a:extLst>
              <a:ext uri="{FF2B5EF4-FFF2-40B4-BE49-F238E27FC236}">
                <a16:creationId xmlns:a16="http://schemas.microsoft.com/office/drawing/2014/main" id="{2B0F9DD6-5133-9CAF-8FE9-5CE20337A5BB}"/>
              </a:ext>
            </a:extLst>
          </p:cNvPr>
          <p:cNvSpPr/>
          <p:nvPr/>
        </p:nvSpPr>
        <p:spPr>
          <a:xfrm>
            <a:off x="5258369" y="2943494"/>
            <a:ext cx="2945624" cy="181679"/>
          </a:xfrm>
          <a:custGeom>
            <a:avLst/>
            <a:gdLst>
              <a:gd name="connsiteX0" fmla="*/ 0 w 2945624"/>
              <a:gd name="connsiteY0" fmla="*/ 153758 h 181679"/>
              <a:gd name="connsiteX1" fmla="*/ 1437911 w 2945624"/>
              <a:gd name="connsiteY1" fmla="*/ 195 h 181679"/>
              <a:gd name="connsiteX2" fmla="*/ 2945624 w 2945624"/>
              <a:gd name="connsiteY2" fmla="*/ 181679 h 181679"/>
              <a:gd name="connsiteX3" fmla="*/ 2945624 w 2945624"/>
              <a:gd name="connsiteY3" fmla="*/ 181679 h 181679"/>
            </a:gdLst>
            <a:ahLst/>
            <a:cxnLst>
              <a:cxn ang="0">
                <a:pos x="connsiteX0" y="connsiteY0"/>
              </a:cxn>
              <a:cxn ang="0">
                <a:pos x="connsiteX1" y="connsiteY1"/>
              </a:cxn>
              <a:cxn ang="0">
                <a:pos x="connsiteX2" y="connsiteY2"/>
              </a:cxn>
              <a:cxn ang="0">
                <a:pos x="connsiteX3" y="connsiteY3"/>
              </a:cxn>
            </a:cxnLst>
            <a:rect l="l" t="t" r="r" b="b"/>
            <a:pathLst>
              <a:path w="2945624" h="181679">
                <a:moveTo>
                  <a:pt x="0" y="153758"/>
                </a:moveTo>
                <a:cubicBezTo>
                  <a:pt x="473487" y="74649"/>
                  <a:pt x="946974" y="-4459"/>
                  <a:pt x="1437911" y="195"/>
                </a:cubicBezTo>
                <a:cubicBezTo>
                  <a:pt x="1928848" y="4848"/>
                  <a:pt x="2945624" y="181679"/>
                  <a:pt x="2945624" y="181679"/>
                </a:cubicBezTo>
                <a:lnTo>
                  <a:pt x="2945624" y="181679"/>
                </a:lnTo>
              </a:path>
            </a:pathLst>
          </a:custGeom>
          <a:ln w="28575">
            <a:solidFill>
              <a:srgbClr val="C00000"/>
            </a:solidFill>
            <a:headEnd type="none" w="med" len="med"/>
            <a:tailEnd type="arrow"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0A70BAAB-1E98-DAAF-D745-8F6155649917}"/>
              </a:ext>
            </a:extLst>
          </p:cNvPr>
          <p:cNvSpPr txBox="1"/>
          <p:nvPr/>
        </p:nvSpPr>
        <p:spPr>
          <a:xfrm>
            <a:off x="7196537" y="2632036"/>
            <a:ext cx="457176" cy="369332"/>
          </a:xfrm>
          <a:prstGeom prst="rect">
            <a:avLst/>
          </a:prstGeom>
          <a:noFill/>
        </p:spPr>
        <p:txBody>
          <a:bodyPr wrap="none" rtlCol="0">
            <a:spAutoFit/>
          </a:bodyPr>
          <a:lstStyle/>
          <a:p>
            <a:r>
              <a:rPr lang="en-US" b="1" dirty="0">
                <a:solidFill>
                  <a:srgbClr val="C00000"/>
                </a:solidFill>
              </a:rPr>
              <a:t>+3</a:t>
            </a:r>
          </a:p>
        </p:txBody>
      </p:sp>
      <p:sp>
        <p:nvSpPr>
          <p:cNvPr id="20" name="Freeform 19">
            <a:extLst>
              <a:ext uri="{FF2B5EF4-FFF2-40B4-BE49-F238E27FC236}">
                <a16:creationId xmlns:a16="http://schemas.microsoft.com/office/drawing/2014/main" id="{6CDD2ABD-6407-8C0C-7FF0-7BD55FE0591B}"/>
              </a:ext>
            </a:extLst>
          </p:cNvPr>
          <p:cNvSpPr/>
          <p:nvPr/>
        </p:nvSpPr>
        <p:spPr>
          <a:xfrm>
            <a:off x="907774" y="2950263"/>
            <a:ext cx="1742661" cy="541685"/>
          </a:xfrm>
          <a:custGeom>
            <a:avLst/>
            <a:gdLst>
              <a:gd name="connsiteX0" fmla="*/ 0 w 1742661"/>
              <a:gd name="connsiteY0" fmla="*/ 128979 h 519918"/>
              <a:gd name="connsiteX1" fmla="*/ 1119809 w 1742661"/>
              <a:gd name="connsiteY1" fmla="*/ 22962 h 519918"/>
              <a:gd name="connsiteX2" fmla="*/ 1742661 w 1742661"/>
              <a:gd name="connsiteY2" fmla="*/ 519918 h 519918"/>
            </a:gdLst>
            <a:ahLst/>
            <a:cxnLst>
              <a:cxn ang="0">
                <a:pos x="connsiteX0" y="connsiteY0"/>
              </a:cxn>
              <a:cxn ang="0">
                <a:pos x="connsiteX1" y="connsiteY1"/>
              </a:cxn>
              <a:cxn ang="0">
                <a:pos x="connsiteX2" y="connsiteY2"/>
              </a:cxn>
            </a:cxnLst>
            <a:rect l="l" t="t" r="r" b="b"/>
            <a:pathLst>
              <a:path w="1742661" h="519918">
                <a:moveTo>
                  <a:pt x="0" y="128979"/>
                </a:moveTo>
                <a:cubicBezTo>
                  <a:pt x="414683" y="43392"/>
                  <a:pt x="829366" y="-42195"/>
                  <a:pt x="1119809" y="22962"/>
                </a:cubicBezTo>
                <a:cubicBezTo>
                  <a:pt x="1410253" y="88118"/>
                  <a:pt x="1576457" y="304018"/>
                  <a:pt x="1742661" y="519918"/>
                </a:cubicBezTo>
              </a:path>
            </a:pathLst>
          </a:custGeom>
          <a:noFill/>
          <a:ln w="28575">
            <a:solidFill>
              <a:srgbClr val="C00000"/>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D7581122-2B48-43C0-E13D-EA6B4063A406}"/>
              </a:ext>
            </a:extLst>
          </p:cNvPr>
          <p:cNvSpPr/>
          <p:nvPr/>
        </p:nvSpPr>
        <p:spPr>
          <a:xfrm>
            <a:off x="921026" y="2846593"/>
            <a:ext cx="2392017" cy="476758"/>
          </a:xfrm>
          <a:custGeom>
            <a:avLst/>
            <a:gdLst>
              <a:gd name="connsiteX0" fmla="*/ 0 w 2392017"/>
              <a:gd name="connsiteY0" fmla="*/ 190432 h 402466"/>
              <a:gd name="connsiteX1" fmla="*/ 1530626 w 2392017"/>
              <a:gd name="connsiteY1" fmla="*/ 4901 h 402466"/>
              <a:gd name="connsiteX2" fmla="*/ 2219739 w 2392017"/>
              <a:gd name="connsiteY2" fmla="*/ 84414 h 402466"/>
              <a:gd name="connsiteX3" fmla="*/ 2392017 w 2392017"/>
              <a:gd name="connsiteY3" fmla="*/ 402466 h 402466"/>
            </a:gdLst>
            <a:ahLst/>
            <a:cxnLst>
              <a:cxn ang="0">
                <a:pos x="connsiteX0" y="connsiteY0"/>
              </a:cxn>
              <a:cxn ang="0">
                <a:pos x="connsiteX1" y="connsiteY1"/>
              </a:cxn>
              <a:cxn ang="0">
                <a:pos x="connsiteX2" y="connsiteY2"/>
              </a:cxn>
              <a:cxn ang="0">
                <a:pos x="connsiteX3" y="connsiteY3"/>
              </a:cxn>
            </a:cxnLst>
            <a:rect l="l" t="t" r="r" b="b"/>
            <a:pathLst>
              <a:path w="2392017" h="402466">
                <a:moveTo>
                  <a:pt x="0" y="190432"/>
                </a:moveTo>
                <a:cubicBezTo>
                  <a:pt x="580335" y="106501"/>
                  <a:pt x="1160670" y="22571"/>
                  <a:pt x="1530626" y="4901"/>
                </a:cubicBezTo>
                <a:cubicBezTo>
                  <a:pt x="1900583" y="-12769"/>
                  <a:pt x="2076174" y="18153"/>
                  <a:pt x="2219739" y="84414"/>
                </a:cubicBezTo>
                <a:cubicBezTo>
                  <a:pt x="2363304" y="150675"/>
                  <a:pt x="2377660" y="276570"/>
                  <a:pt x="2392017" y="402466"/>
                </a:cubicBezTo>
              </a:path>
            </a:pathLst>
          </a:custGeom>
          <a:noFill/>
          <a:ln w="28575">
            <a:solidFill>
              <a:srgbClr val="C00000"/>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C2A662F-3ECF-AB00-484C-44E4D4898CC1}"/>
              </a:ext>
            </a:extLst>
          </p:cNvPr>
          <p:cNvSpPr txBox="1"/>
          <p:nvPr/>
        </p:nvSpPr>
        <p:spPr>
          <a:xfrm>
            <a:off x="1101027" y="2580066"/>
            <a:ext cx="457176" cy="369332"/>
          </a:xfrm>
          <a:prstGeom prst="rect">
            <a:avLst/>
          </a:prstGeom>
          <a:noFill/>
        </p:spPr>
        <p:txBody>
          <a:bodyPr wrap="none" rtlCol="0">
            <a:spAutoFit/>
          </a:bodyPr>
          <a:lstStyle/>
          <a:p>
            <a:r>
              <a:rPr lang="en-US" b="1" dirty="0">
                <a:solidFill>
                  <a:srgbClr val="C00000"/>
                </a:solidFill>
              </a:rPr>
              <a:t>+2</a:t>
            </a:r>
          </a:p>
        </p:txBody>
      </p:sp>
      <p:sp>
        <p:nvSpPr>
          <p:cNvPr id="23" name="TextBox 22">
            <a:extLst>
              <a:ext uri="{FF2B5EF4-FFF2-40B4-BE49-F238E27FC236}">
                <a16:creationId xmlns:a16="http://schemas.microsoft.com/office/drawing/2014/main" id="{CEE4B2BD-86C2-46FF-3D00-07F1FAB011E7}"/>
              </a:ext>
            </a:extLst>
          </p:cNvPr>
          <p:cNvSpPr txBox="1"/>
          <p:nvPr/>
        </p:nvSpPr>
        <p:spPr>
          <a:xfrm>
            <a:off x="2845979" y="3661420"/>
            <a:ext cx="320922" cy="369332"/>
          </a:xfrm>
          <a:prstGeom prst="rect">
            <a:avLst/>
          </a:prstGeom>
          <a:noFill/>
        </p:spPr>
        <p:txBody>
          <a:bodyPr wrap="none" rtlCol="0">
            <a:spAutoFit/>
          </a:bodyPr>
          <a:lstStyle/>
          <a:p>
            <a:r>
              <a:rPr lang="en-US" b="1" dirty="0">
                <a:solidFill>
                  <a:srgbClr val="C00000"/>
                </a:solidFill>
              </a:rPr>
              <a:t>0</a:t>
            </a:r>
          </a:p>
        </p:txBody>
      </p:sp>
      <p:sp>
        <p:nvSpPr>
          <p:cNvPr id="24" name="Freeform 23">
            <a:extLst>
              <a:ext uri="{FF2B5EF4-FFF2-40B4-BE49-F238E27FC236}">
                <a16:creationId xmlns:a16="http://schemas.microsoft.com/office/drawing/2014/main" id="{2BEA2D09-6770-E795-828D-3A8673DD4AC1}"/>
              </a:ext>
            </a:extLst>
          </p:cNvPr>
          <p:cNvSpPr/>
          <p:nvPr/>
        </p:nvSpPr>
        <p:spPr>
          <a:xfrm>
            <a:off x="2783273" y="3613884"/>
            <a:ext cx="462665" cy="61969"/>
          </a:xfrm>
          <a:custGeom>
            <a:avLst/>
            <a:gdLst>
              <a:gd name="connsiteX0" fmla="*/ 0 w 462665"/>
              <a:gd name="connsiteY0" fmla="*/ 0 h 61969"/>
              <a:gd name="connsiteX1" fmla="*/ 229511 w 462665"/>
              <a:gd name="connsiteY1" fmla="*/ 61931 h 61969"/>
              <a:gd name="connsiteX2" fmla="*/ 462665 w 462665"/>
              <a:gd name="connsiteY2" fmla="*/ 7286 h 61969"/>
            </a:gdLst>
            <a:ahLst/>
            <a:cxnLst>
              <a:cxn ang="0">
                <a:pos x="connsiteX0" y="connsiteY0"/>
              </a:cxn>
              <a:cxn ang="0">
                <a:pos x="connsiteX1" y="connsiteY1"/>
              </a:cxn>
              <a:cxn ang="0">
                <a:pos x="connsiteX2" y="connsiteY2"/>
              </a:cxn>
            </a:cxnLst>
            <a:rect l="l" t="t" r="r" b="b"/>
            <a:pathLst>
              <a:path w="462665" h="61969">
                <a:moveTo>
                  <a:pt x="0" y="0"/>
                </a:moveTo>
                <a:cubicBezTo>
                  <a:pt x="76200" y="30358"/>
                  <a:pt x="152400" y="60717"/>
                  <a:pt x="229511" y="61931"/>
                </a:cubicBezTo>
                <a:cubicBezTo>
                  <a:pt x="306622" y="63145"/>
                  <a:pt x="384643" y="35215"/>
                  <a:pt x="462665" y="7286"/>
                </a:cubicBezTo>
              </a:path>
            </a:pathLst>
          </a:custGeom>
          <a:noFill/>
          <a:ln w="28575">
            <a:solidFill>
              <a:srgbClr val="C00000"/>
            </a:solidFill>
            <a:headEnd type="arrow"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a:extLst>
              <a:ext uri="{FF2B5EF4-FFF2-40B4-BE49-F238E27FC236}">
                <a16:creationId xmlns:a16="http://schemas.microsoft.com/office/drawing/2014/main" id="{D458D225-1D22-AEB9-E00A-1A8915B1257D}"/>
              </a:ext>
            </a:extLst>
          </p:cNvPr>
          <p:cNvSpPr/>
          <p:nvPr/>
        </p:nvSpPr>
        <p:spPr>
          <a:xfrm>
            <a:off x="4995584" y="3230879"/>
            <a:ext cx="551774" cy="1001485"/>
          </a:xfrm>
          <a:custGeom>
            <a:avLst/>
            <a:gdLst>
              <a:gd name="connsiteX0" fmla="*/ 159889 w 551774"/>
              <a:gd name="connsiteY0" fmla="*/ 0 h 1001485"/>
              <a:gd name="connsiteX1" fmla="*/ 20551 w 551774"/>
              <a:gd name="connsiteY1" fmla="*/ 696685 h 1001485"/>
              <a:gd name="connsiteX2" fmla="*/ 551774 w 551774"/>
              <a:gd name="connsiteY2" fmla="*/ 1001485 h 1001485"/>
            </a:gdLst>
            <a:ahLst/>
            <a:cxnLst>
              <a:cxn ang="0">
                <a:pos x="connsiteX0" y="connsiteY0"/>
              </a:cxn>
              <a:cxn ang="0">
                <a:pos x="connsiteX1" y="connsiteY1"/>
              </a:cxn>
              <a:cxn ang="0">
                <a:pos x="connsiteX2" y="connsiteY2"/>
              </a:cxn>
            </a:cxnLst>
            <a:rect l="l" t="t" r="r" b="b"/>
            <a:pathLst>
              <a:path w="551774" h="1001485">
                <a:moveTo>
                  <a:pt x="159889" y="0"/>
                </a:moveTo>
                <a:cubicBezTo>
                  <a:pt x="57563" y="264885"/>
                  <a:pt x="-44763" y="529771"/>
                  <a:pt x="20551" y="696685"/>
                </a:cubicBezTo>
                <a:cubicBezTo>
                  <a:pt x="85865" y="863599"/>
                  <a:pt x="318819" y="932542"/>
                  <a:pt x="551774" y="1001485"/>
                </a:cubicBezTo>
              </a:path>
            </a:pathLst>
          </a:custGeom>
          <a:noFill/>
          <a:ln w="28575">
            <a:solidFill>
              <a:schemeClr val="accent6">
                <a:lumMod val="75000"/>
              </a:schemeClr>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a:extLst>
              <a:ext uri="{FF2B5EF4-FFF2-40B4-BE49-F238E27FC236}">
                <a16:creationId xmlns:a16="http://schemas.microsoft.com/office/drawing/2014/main" id="{5C357E0A-9D8C-DF52-73E5-373F15905299}"/>
              </a:ext>
            </a:extLst>
          </p:cNvPr>
          <p:cNvSpPr/>
          <p:nvPr/>
        </p:nvSpPr>
        <p:spPr>
          <a:xfrm flipH="1">
            <a:off x="7854281" y="3213461"/>
            <a:ext cx="646906" cy="1001485"/>
          </a:xfrm>
          <a:custGeom>
            <a:avLst/>
            <a:gdLst>
              <a:gd name="connsiteX0" fmla="*/ 159889 w 551774"/>
              <a:gd name="connsiteY0" fmla="*/ 0 h 1001485"/>
              <a:gd name="connsiteX1" fmla="*/ 20551 w 551774"/>
              <a:gd name="connsiteY1" fmla="*/ 696685 h 1001485"/>
              <a:gd name="connsiteX2" fmla="*/ 551774 w 551774"/>
              <a:gd name="connsiteY2" fmla="*/ 1001485 h 1001485"/>
            </a:gdLst>
            <a:ahLst/>
            <a:cxnLst>
              <a:cxn ang="0">
                <a:pos x="connsiteX0" y="connsiteY0"/>
              </a:cxn>
              <a:cxn ang="0">
                <a:pos x="connsiteX1" y="connsiteY1"/>
              </a:cxn>
              <a:cxn ang="0">
                <a:pos x="connsiteX2" y="connsiteY2"/>
              </a:cxn>
            </a:cxnLst>
            <a:rect l="l" t="t" r="r" b="b"/>
            <a:pathLst>
              <a:path w="551774" h="1001485">
                <a:moveTo>
                  <a:pt x="159889" y="0"/>
                </a:moveTo>
                <a:cubicBezTo>
                  <a:pt x="57563" y="264885"/>
                  <a:pt x="-44763" y="529771"/>
                  <a:pt x="20551" y="696685"/>
                </a:cubicBezTo>
                <a:cubicBezTo>
                  <a:pt x="85865" y="863599"/>
                  <a:pt x="318819" y="932542"/>
                  <a:pt x="551774" y="1001485"/>
                </a:cubicBezTo>
              </a:path>
            </a:pathLst>
          </a:custGeom>
          <a:noFill/>
          <a:ln w="28575">
            <a:solidFill>
              <a:schemeClr val="accent6">
                <a:lumMod val="75000"/>
              </a:schemeClr>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D56FB343-A811-8E0C-B48C-24DFD0BC371A}"/>
              </a:ext>
            </a:extLst>
          </p:cNvPr>
          <p:cNvSpPr/>
          <p:nvPr/>
        </p:nvSpPr>
        <p:spPr>
          <a:xfrm>
            <a:off x="4537167" y="3901439"/>
            <a:ext cx="210554" cy="261257"/>
          </a:xfrm>
          <a:custGeom>
            <a:avLst/>
            <a:gdLst>
              <a:gd name="connsiteX0" fmla="*/ 78377 w 210554"/>
              <a:gd name="connsiteY0" fmla="*/ 0 h 261257"/>
              <a:gd name="connsiteX1" fmla="*/ 209006 w 210554"/>
              <a:gd name="connsiteY1" fmla="*/ 182880 h 261257"/>
              <a:gd name="connsiteX2" fmla="*/ 0 w 210554"/>
              <a:gd name="connsiteY2" fmla="*/ 261257 h 261257"/>
              <a:gd name="connsiteX3" fmla="*/ 0 w 210554"/>
              <a:gd name="connsiteY3" fmla="*/ 261257 h 261257"/>
            </a:gdLst>
            <a:ahLst/>
            <a:cxnLst>
              <a:cxn ang="0">
                <a:pos x="connsiteX0" y="connsiteY0"/>
              </a:cxn>
              <a:cxn ang="0">
                <a:pos x="connsiteX1" y="connsiteY1"/>
              </a:cxn>
              <a:cxn ang="0">
                <a:pos x="connsiteX2" y="connsiteY2"/>
              </a:cxn>
              <a:cxn ang="0">
                <a:pos x="connsiteX3" y="connsiteY3"/>
              </a:cxn>
            </a:cxnLst>
            <a:rect l="l" t="t" r="r" b="b"/>
            <a:pathLst>
              <a:path w="210554" h="261257">
                <a:moveTo>
                  <a:pt x="78377" y="0"/>
                </a:moveTo>
                <a:cubicBezTo>
                  <a:pt x="150223" y="69668"/>
                  <a:pt x="222069" y="139337"/>
                  <a:pt x="209006" y="182880"/>
                </a:cubicBezTo>
                <a:cubicBezTo>
                  <a:pt x="195943" y="226423"/>
                  <a:pt x="0" y="261257"/>
                  <a:pt x="0" y="261257"/>
                </a:cubicBezTo>
                <a:lnTo>
                  <a:pt x="0" y="261257"/>
                </a:lnTo>
              </a:path>
            </a:pathLst>
          </a:custGeom>
          <a:noFill/>
          <a:ln w="28575">
            <a:solidFill>
              <a:schemeClr val="accent6">
                <a:lumMod val="75000"/>
              </a:schemeClr>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4C4CFA09-FB24-6DC1-6B2E-46DE1A50B3D7}"/>
              </a:ext>
            </a:extLst>
          </p:cNvPr>
          <p:cNvSpPr txBox="1"/>
          <p:nvPr/>
        </p:nvSpPr>
        <p:spPr>
          <a:xfrm>
            <a:off x="5329614" y="3975773"/>
            <a:ext cx="2829241" cy="646331"/>
          </a:xfrm>
          <a:prstGeom prst="rect">
            <a:avLst/>
          </a:prstGeom>
          <a:noFill/>
        </p:spPr>
        <p:txBody>
          <a:bodyPr wrap="square" rtlCol="0">
            <a:spAutoFit/>
          </a:bodyPr>
          <a:lstStyle/>
          <a:p>
            <a:pPr algn="ctr"/>
            <a:r>
              <a:rPr lang="en-US" dirty="0">
                <a:solidFill>
                  <a:schemeClr val="accent6">
                    <a:lumMod val="50000"/>
                  </a:schemeClr>
                </a:solidFill>
              </a:rPr>
              <a:t>High value = Clear, </a:t>
            </a:r>
            <a:br>
              <a:rPr lang="en-US" dirty="0">
                <a:solidFill>
                  <a:schemeClr val="accent6">
                    <a:lumMod val="50000"/>
                  </a:schemeClr>
                </a:solidFill>
              </a:rPr>
            </a:br>
            <a:r>
              <a:rPr lang="en-US" dirty="0">
                <a:solidFill>
                  <a:schemeClr val="accent6">
                    <a:lumMod val="50000"/>
                  </a:schemeClr>
                </a:solidFill>
              </a:rPr>
              <a:t>central heptatonic position</a:t>
            </a:r>
          </a:p>
        </p:txBody>
      </p:sp>
      <p:sp>
        <p:nvSpPr>
          <p:cNvPr id="31" name="TextBox 30">
            <a:extLst>
              <a:ext uri="{FF2B5EF4-FFF2-40B4-BE49-F238E27FC236}">
                <a16:creationId xmlns:a16="http://schemas.microsoft.com/office/drawing/2014/main" id="{16BE0342-523A-487F-9C65-C7670D5CF6D1}"/>
              </a:ext>
            </a:extLst>
          </p:cNvPr>
          <p:cNvSpPr txBox="1"/>
          <p:nvPr/>
        </p:nvSpPr>
        <p:spPr>
          <a:xfrm>
            <a:off x="628650" y="3978328"/>
            <a:ext cx="3956148" cy="369332"/>
          </a:xfrm>
          <a:prstGeom prst="rect">
            <a:avLst/>
          </a:prstGeom>
          <a:noFill/>
        </p:spPr>
        <p:txBody>
          <a:bodyPr wrap="none" rtlCol="0">
            <a:spAutoFit/>
          </a:bodyPr>
          <a:lstStyle/>
          <a:p>
            <a:r>
              <a:rPr lang="en-US" dirty="0">
                <a:solidFill>
                  <a:schemeClr val="accent6">
                    <a:lumMod val="50000"/>
                  </a:schemeClr>
                </a:solidFill>
              </a:rPr>
              <a:t>Low value =Weak, ambiguous position</a:t>
            </a:r>
          </a:p>
        </p:txBody>
      </p:sp>
    </p:spTree>
    <p:extLst>
      <p:ext uri="{BB962C8B-B14F-4D97-AF65-F5344CB8AC3E}">
        <p14:creationId xmlns:p14="http://schemas.microsoft.com/office/powerpoint/2010/main" val="310579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500"/>
                                        <p:tgtEl>
                                          <p:spTgt spid="19"/>
                                        </p:tgtEl>
                                      </p:cBhvr>
                                    </p:animEffect>
                                  </p:childTnLst>
                                </p:cTn>
                              </p:par>
                            </p:childTnLst>
                          </p:cTn>
                        </p:par>
                        <p:par>
                          <p:cTn id="11" fill="hold">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dissolve">
                                      <p:cBhvr>
                                        <p:cTn id="14" dur="500"/>
                                        <p:tgtEl>
                                          <p:spTgt spid="12"/>
                                        </p:tgtEl>
                                      </p:cBhvr>
                                    </p:animEffect>
                                  </p:childTnLst>
                                </p:cTn>
                              </p:par>
                            </p:childTnLst>
                          </p:cTn>
                        </p:par>
                        <p:par>
                          <p:cTn id="15" fill="hold">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dissolv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par>
                                <p:cTn id="27" presetID="9" presetClass="entr" presetSubtype="0" fill="hold" grpId="1"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dissolve">
                                      <p:cBhvr>
                                        <p:cTn id="29" dur="500"/>
                                        <p:tgtEl>
                                          <p:spTgt spid="22"/>
                                        </p:tgtEl>
                                      </p:cBhvr>
                                    </p:animEffect>
                                  </p:childTnLst>
                                </p:cTn>
                              </p:par>
                            </p:childTnLst>
                          </p:cTn>
                        </p:par>
                        <p:par>
                          <p:cTn id="30" fill="hold">
                            <p:stCondLst>
                              <p:cond delay="500"/>
                            </p:stCondLst>
                            <p:childTnLst>
                              <p:par>
                                <p:cTn id="31" presetID="9"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dissolve">
                                      <p:cBhvr>
                                        <p:cTn id="33" dur="500"/>
                                        <p:tgtEl>
                                          <p:spTgt spid="13"/>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dissolv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dissolve">
                                      <p:cBhvr>
                                        <p:cTn id="41" dur="500"/>
                                        <p:tgtEl>
                                          <p:spTgt spid="24"/>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dissolve">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dissolve">
                                      <p:cBhvr>
                                        <p:cTn id="49" dur="500"/>
                                        <p:tgtEl>
                                          <p:spTgt spid="15"/>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dissolve">
                                      <p:cBhvr>
                                        <p:cTn id="52" dur="500"/>
                                        <p:tgtEl>
                                          <p:spTgt spid="16"/>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dissolve">
                                      <p:cBhvr>
                                        <p:cTn id="55" dur="5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up)">
                                      <p:cBhvr>
                                        <p:cTn id="60" dur="500"/>
                                        <p:tgtEl>
                                          <p:spTgt spid="27"/>
                                        </p:tgtEl>
                                      </p:cBhvr>
                                    </p:animEffect>
                                  </p:childTnLst>
                                </p:cTn>
                              </p:par>
                              <p:par>
                                <p:cTn id="61" presetID="22" presetClass="entr" presetSubtype="1"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up)">
                                      <p:cBhvr>
                                        <p:cTn id="63" dur="500"/>
                                        <p:tgtEl>
                                          <p:spTgt spid="28"/>
                                        </p:tgtEl>
                                      </p:cBhvr>
                                    </p:animEffect>
                                  </p:childTnLst>
                                </p:cTn>
                              </p:par>
                            </p:childTnLst>
                          </p:cTn>
                        </p:par>
                        <p:par>
                          <p:cTn id="64" fill="hold">
                            <p:stCondLst>
                              <p:cond delay="500"/>
                            </p:stCondLst>
                            <p:childTnLst>
                              <p:par>
                                <p:cTn id="65" presetID="9" presetClass="entr" presetSubtype="0" fill="hold" grpId="0"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dissolve">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wipe(up)">
                                      <p:cBhvr>
                                        <p:cTn id="72" dur="500"/>
                                        <p:tgtEl>
                                          <p:spTgt spid="29"/>
                                        </p:tgtEl>
                                      </p:cBhvr>
                                    </p:animEffect>
                                  </p:childTnLst>
                                </p:cTn>
                              </p:par>
                            </p:childTnLst>
                          </p:cTn>
                        </p:par>
                        <p:par>
                          <p:cTn id="73" fill="hold">
                            <p:stCondLst>
                              <p:cond delay="500"/>
                            </p:stCondLst>
                            <p:childTnLst>
                              <p:par>
                                <p:cTn id="74" presetID="9" presetClass="entr" presetSubtype="0" fill="hold" grpId="0" nodeType="after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dissolve">
                                      <p:cBhvr>
                                        <p:cTn id="7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animBg="1"/>
      <p:bldP spid="19" grpId="0"/>
      <p:bldP spid="20" grpId="0" animBg="1"/>
      <p:bldP spid="21" grpId="0" animBg="1"/>
      <p:bldP spid="22" grpId="0"/>
      <p:bldP spid="22" grpId="1"/>
      <p:bldP spid="23" grpId="0"/>
      <p:bldP spid="24" grpId="0" animBg="1"/>
      <p:bldP spid="27" grpId="0" animBg="1"/>
      <p:bldP spid="28" grpId="0" animBg="1"/>
      <p:bldP spid="29" grpId="0" animBg="1"/>
      <p:bldP spid="30" grpId="0"/>
      <p:bldP spid="3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D8F93-55A1-9768-F3CC-A288718DFA79}"/>
              </a:ext>
            </a:extLst>
          </p:cNvPr>
          <p:cNvSpPr>
            <a:spLocks noGrp="1"/>
          </p:cNvSpPr>
          <p:nvPr>
            <p:ph type="title"/>
          </p:nvPr>
        </p:nvSpPr>
        <p:spPr/>
        <p:txBody>
          <a:bodyPr/>
          <a:lstStyle/>
          <a:p>
            <a:r>
              <a:rPr lang="en-US" dirty="0"/>
              <a:t>Heptatonic coordinates</a:t>
            </a:r>
          </a:p>
        </p:txBody>
      </p:sp>
      <p:sp>
        <p:nvSpPr>
          <p:cNvPr id="4" name="Date Placeholder 3">
            <a:extLst>
              <a:ext uri="{FF2B5EF4-FFF2-40B4-BE49-F238E27FC236}">
                <a16:creationId xmlns:a16="http://schemas.microsoft.com/office/drawing/2014/main" id="{87E6A5A9-B6E5-AAF1-7EC7-EA9C31AEC4F2}"/>
              </a:ext>
            </a:extLst>
          </p:cNvPr>
          <p:cNvSpPr>
            <a:spLocks noGrp="1"/>
          </p:cNvSpPr>
          <p:nvPr>
            <p:ph type="dt" sz="half" idx="10"/>
          </p:nvPr>
        </p:nvSpPr>
        <p:spPr>
          <a:xfrm>
            <a:off x="418706" y="5190167"/>
            <a:ext cx="2057400" cy="273844"/>
          </a:xfrm>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CA751783-1A10-6138-1A5E-F505AFE45BC8}"/>
              </a:ext>
            </a:extLst>
          </p:cNvPr>
          <p:cNvSpPr>
            <a:spLocks noGrp="1"/>
          </p:cNvSpPr>
          <p:nvPr>
            <p:ph type="ftr" sz="quarter" idx="11"/>
          </p:nvPr>
        </p:nvSpPr>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BEF0A390-935A-A906-BE03-7282D698EC4A}"/>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21</a:t>
            </a:fld>
            <a:endParaRPr lang="en-US" dirty="0">
              <a:latin typeface="Calisto MT" panose="02040603050505030304" pitchFamily="18" charset="77"/>
            </a:endParaRPr>
          </a:p>
        </p:txBody>
      </p:sp>
      <p:pic>
        <p:nvPicPr>
          <p:cNvPr id="8" name="Content Placeholder 7">
            <a:extLst>
              <a:ext uri="{FF2B5EF4-FFF2-40B4-BE49-F238E27FC236}">
                <a16:creationId xmlns:a16="http://schemas.microsoft.com/office/drawing/2014/main" id="{E6789484-2703-3C93-AABF-3AF9A2F6C085}"/>
              </a:ext>
            </a:extLst>
          </p:cNvPr>
          <p:cNvPicPr>
            <a:picLocks noGrp="1" noChangeAspect="1"/>
          </p:cNvPicPr>
          <p:nvPr>
            <p:ph idx="1"/>
          </p:nvPr>
        </p:nvPicPr>
        <p:blipFill>
          <a:blip r:embed="rId3"/>
          <a:stretch>
            <a:fillRect/>
          </a:stretch>
        </p:blipFill>
        <p:spPr>
          <a:xfrm>
            <a:off x="544211" y="1417286"/>
            <a:ext cx="6704095" cy="775643"/>
          </a:xfrm>
        </p:spPr>
      </p:pic>
      <p:pic>
        <p:nvPicPr>
          <p:cNvPr id="31" name="Picture 30">
            <a:extLst>
              <a:ext uri="{FF2B5EF4-FFF2-40B4-BE49-F238E27FC236}">
                <a16:creationId xmlns:a16="http://schemas.microsoft.com/office/drawing/2014/main" id="{74FC363B-D077-C7D5-D521-AA393C60B595}"/>
              </a:ext>
            </a:extLst>
          </p:cNvPr>
          <p:cNvPicPr>
            <a:picLocks noChangeAspect="1"/>
          </p:cNvPicPr>
          <p:nvPr/>
        </p:nvPicPr>
        <p:blipFill>
          <a:blip r:embed="rId4"/>
          <a:stretch>
            <a:fillRect/>
          </a:stretch>
        </p:blipFill>
        <p:spPr>
          <a:xfrm>
            <a:off x="551525" y="2487870"/>
            <a:ext cx="6704095" cy="775643"/>
          </a:xfrm>
          <a:prstGeom prst="rect">
            <a:avLst/>
          </a:prstGeom>
        </p:spPr>
      </p:pic>
      <p:sp>
        <p:nvSpPr>
          <p:cNvPr id="11" name="TextBox 10">
            <a:extLst>
              <a:ext uri="{FF2B5EF4-FFF2-40B4-BE49-F238E27FC236}">
                <a16:creationId xmlns:a16="http://schemas.microsoft.com/office/drawing/2014/main" id="{766BE6C8-4C57-1DA7-A72D-65A64875C2FF}"/>
              </a:ext>
            </a:extLst>
          </p:cNvPr>
          <p:cNvSpPr txBox="1"/>
          <p:nvPr/>
        </p:nvSpPr>
        <p:spPr>
          <a:xfrm>
            <a:off x="15801" y="1620441"/>
            <a:ext cx="535724" cy="369332"/>
          </a:xfrm>
          <a:prstGeom prst="rect">
            <a:avLst/>
          </a:prstGeom>
          <a:noFill/>
        </p:spPr>
        <p:txBody>
          <a:bodyPr wrap="none" rtlCol="0">
            <a:spAutoFit/>
          </a:bodyPr>
          <a:lstStyle/>
          <a:p>
            <a:r>
              <a:rPr lang="en-US" dirty="0"/>
              <a:t>Cos</a:t>
            </a:r>
          </a:p>
        </p:txBody>
      </p:sp>
      <p:sp>
        <p:nvSpPr>
          <p:cNvPr id="12" name="TextBox 11">
            <a:extLst>
              <a:ext uri="{FF2B5EF4-FFF2-40B4-BE49-F238E27FC236}">
                <a16:creationId xmlns:a16="http://schemas.microsoft.com/office/drawing/2014/main" id="{3DEF14FF-5CAE-8F04-F4E7-93AE40F2494F}"/>
              </a:ext>
            </a:extLst>
          </p:cNvPr>
          <p:cNvSpPr txBox="1"/>
          <p:nvPr/>
        </p:nvSpPr>
        <p:spPr>
          <a:xfrm>
            <a:off x="42382" y="2664872"/>
            <a:ext cx="490840" cy="369332"/>
          </a:xfrm>
          <a:prstGeom prst="rect">
            <a:avLst/>
          </a:prstGeom>
          <a:noFill/>
        </p:spPr>
        <p:txBody>
          <a:bodyPr wrap="none" rtlCol="0">
            <a:spAutoFit/>
          </a:bodyPr>
          <a:lstStyle/>
          <a:p>
            <a:r>
              <a:rPr lang="en-US" dirty="0"/>
              <a:t>Sin</a:t>
            </a:r>
          </a:p>
        </p:txBody>
      </p:sp>
      <p:sp>
        <p:nvSpPr>
          <p:cNvPr id="13" name="Oval 12">
            <a:extLst>
              <a:ext uri="{FF2B5EF4-FFF2-40B4-BE49-F238E27FC236}">
                <a16:creationId xmlns:a16="http://schemas.microsoft.com/office/drawing/2014/main" id="{AC0B2ACE-582F-303F-9269-330D85E9412D}"/>
              </a:ext>
            </a:extLst>
          </p:cNvPr>
          <p:cNvSpPr/>
          <p:nvPr/>
        </p:nvSpPr>
        <p:spPr>
          <a:xfrm>
            <a:off x="723319" y="1463512"/>
            <a:ext cx="73152" cy="76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F4E1F2E-9412-9B50-B6A7-E4C48D6B8E44}"/>
              </a:ext>
            </a:extLst>
          </p:cNvPr>
          <p:cNvSpPr/>
          <p:nvPr/>
        </p:nvSpPr>
        <p:spPr>
          <a:xfrm>
            <a:off x="1790562" y="1613623"/>
            <a:ext cx="73152" cy="76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E746C94-FE99-9775-4051-E548301387C0}"/>
              </a:ext>
            </a:extLst>
          </p:cNvPr>
          <p:cNvSpPr/>
          <p:nvPr/>
        </p:nvSpPr>
        <p:spPr>
          <a:xfrm>
            <a:off x="2841044" y="1918115"/>
            <a:ext cx="73152" cy="76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690A948-3752-45CA-DBDF-08179DB88B45}"/>
              </a:ext>
            </a:extLst>
          </p:cNvPr>
          <p:cNvSpPr/>
          <p:nvPr/>
        </p:nvSpPr>
        <p:spPr>
          <a:xfrm>
            <a:off x="3386548" y="1501736"/>
            <a:ext cx="73152" cy="76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ECC806E-145B-E157-F426-2E9FDAAAB087}"/>
              </a:ext>
            </a:extLst>
          </p:cNvPr>
          <p:cNvSpPr/>
          <p:nvPr/>
        </p:nvSpPr>
        <p:spPr>
          <a:xfrm>
            <a:off x="4453789" y="1501351"/>
            <a:ext cx="73152" cy="76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53B5B8F-3FC7-4A5D-2C25-90078EAEA07F}"/>
              </a:ext>
            </a:extLst>
          </p:cNvPr>
          <p:cNvSpPr/>
          <p:nvPr/>
        </p:nvSpPr>
        <p:spPr>
          <a:xfrm>
            <a:off x="5518503" y="1768945"/>
            <a:ext cx="73152" cy="76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515CF43-5EF6-BC2B-C6BD-2BA2B3877BEB}"/>
              </a:ext>
            </a:extLst>
          </p:cNvPr>
          <p:cNvSpPr/>
          <p:nvPr/>
        </p:nvSpPr>
        <p:spPr>
          <a:xfrm>
            <a:off x="6586964" y="2031317"/>
            <a:ext cx="73152" cy="76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CC360C2-8A19-906A-A459-E44F318769DD}"/>
              </a:ext>
            </a:extLst>
          </p:cNvPr>
          <p:cNvSpPr txBox="1"/>
          <p:nvPr/>
        </p:nvSpPr>
        <p:spPr>
          <a:xfrm>
            <a:off x="529083" y="1052598"/>
            <a:ext cx="7471917" cy="369332"/>
          </a:xfrm>
          <a:prstGeom prst="rect">
            <a:avLst/>
          </a:prstGeom>
          <a:noFill/>
        </p:spPr>
        <p:txBody>
          <a:bodyPr wrap="none" rtlCol="0">
            <a:spAutoFit/>
          </a:bodyPr>
          <a:lstStyle/>
          <a:p>
            <a:r>
              <a:rPr lang="en-US" dirty="0">
                <a:solidFill>
                  <a:srgbClr val="004DC1"/>
                </a:solidFill>
              </a:rPr>
              <a:t>1.0     +       0.5     +     –0.5 + 0.87     +     0.87      +      0      +     –0.87     =    1.87</a:t>
            </a:r>
          </a:p>
        </p:txBody>
      </p:sp>
      <p:sp>
        <p:nvSpPr>
          <p:cNvPr id="22" name="TextBox 21">
            <a:extLst>
              <a:ext uri="{FF2B5EF4-FFF2-40B4-BE49-F238E27FC236}">
                <a16:creationId xmlns:a16="http://schemas.microsoft.com/office/drawing/2014/main" id="{83B0EDAD-33DC-D13D-884E-D6D379F6C9DC}"/>
              </a:ext>
            </a:extLst>
          </p:cNvPr>
          <p:cNvSpPr txBox="1"/>
          <p:nvPr/>
        </p:nvSpPr>
        <p:spPr>
          <a:xfrm>
            <a:off x="529082" y="2167155"/>
            <a:ext cx="7600157" cy="369332"/>
          </a:xfrm>
          <a:prstGeom prst="rect">
            <a:avLst/>
          </a:prstGeom>
          <a:noFill/>
        </p:spPr>
        <p:txBody>
          <a:bodyPr wrap="none" rtlCol="0">
            <a:spAutoFit/>
          </a:bodyPr>
          <a:lstStyle/>
          <a:p>
            <a:r>
              <a:rPr lang="en-US" dirty="0">
                <a:solidFill>
                  <a:srgbClr val="004DC1"/>
                </a:solidFill>
              </a:rPr>
              <a:t>  0     +       –0.87    +   –0.87 +0.5     +     –0.5      +    –1.0      +     –0.5     =  –3.23</a:t>
            </a:r>
          </a:p>
        </p:txBody>
      </p:sp>
      <p:sp>
        <p:nvSpPr>
          <p:cNvPr id="23" name="Oval 22">
            <a:extLst>
              <a:ext uri="{FF2B5EF4-FFF2-40B4-BE49-F238E27FC236}">
                <a16:creationId xmlns:a16="http://schemas.microsoft.com/office/drawing/2014/main" id="{10AF7EFD-DDB1-8F1C-E123-237252A3A5B1}"/>
              </a:ext>
            </a:extLst>
          </p:cNvPr>
          <p:cNvSpPr/>
          <p:nvPr/>
        </p:nvSpPr>
        <p:spPr>
          <a:xfrm>
            <a:off x="726621" y="2836596"/>
            <a:ext cx="73152" cy="76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43A404F-727F-9DAE-1A51-1E8079FAECFB}"/>
              </a:ext>
            </a:extLst>
          </p:cNvPr>
          <p:cNvSpPr/>
          <p:nvPr/>
        </p:nvSpPr>
        <p:spPr>
          <a:xfrm>
            <a:off x="1803447" y="3102986"/>
            <a:ext cx="73152" cy="76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DD8B5CF-546E-A62F-00DE-C3E613F387F7}"/>
              </a:ext>
            </a:extLst>
          </p:cNvPr>
          <p:cNvSpPr/>
          <p:nvPr/>
        </p:nvSpPr>
        <p:spPr>
          <a:xfrm>
            <a:off x="2858570" y="3103424"/>
            <a:ext cx="73152" cy="76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9CE340E-7D21-1CF9-A49A-B1A9F1532B49}"/>
              </a:ext>
            </a:extLst>
          </p:cNvPr>
          <p:cNvSpPr/>
          <p:nvPr/>
        </p:nvSpPr>
        <p:spPr>
          <a:xfrm>
            <a:off x="3401954" y="2688490"/>
            <a:ext cx="73152" cy="76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3078676-CE20-091E-BF27-B6B7E4518E66}"/>
              </a:ext>
            </a:extLst>
          </p:cNvPr>
          <p:cNvSpPr/>
          <p:nvPr/>
        </p:nvSpPr>
        <p:spPr>
          <a:xfrm>
            <a:off x="4460111" y="2992929"/>
            <a:ext cx="73152" cy="76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B16941F-6CA8-2EB7-B0E3-3AEE074D086A}"/>
              </a:ext>
            </a:extLst>
          </p:cNvPr>
          <p:cNvSpPr/>
          <p:nvPr/>
        </p:nvSpPr>
        <p:spPr>
          <a:xfrm>
            <a:off x="5535439" y="3144880"/>
            <a:ext cx="73152" cy="76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966283D6-6CA6-C95E-A33A-66050173C731}"/>
              </a:ext>
            </a:extLst>
          </p:cNvPr>
          <p:cNvSpPr/>
          <p:nvPr/>
        </p:nvSpPr>
        <p:spPr>
          <a:xfrm>
            <a:off x="6596489" y="2991469"/>
            <a:ext cx="73152" cy="76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79F59478-7081-5B3B-B25F-AFBE57263F38}"/>
              </a:ext>
            </a:extLst>
          </p:cNvPr>
          <p:cNvSpPr txBox="1"/>
          <p:nvPr/>
        </p:nvSpPr>
        <p:spPr>
          <a:xfrm>
            <a:off x="2408156" y="510426"/>
            <a:ext cx="4237570" cy="369332"/>
          </a:xfrm>
          <a:prstGeom prst="rect">
            <a:avLst/>
          </a:prstGeom>
          <a:noFill/>
        </p:spPr>
        <p:txBody>
          <a:bodyPr wrap="none" rtlCol="0">
            <a:spAutoFit/>
          </a:bodyPr>
          <a:lstStyle/>
          <a:p>
            <a:r>
              <a:rPr lang="en-US" dirty="0"/>
              <a:t>Heptatonic coordinates of a C major scale</a:t>
            </a:r>
          </a:p>
        </p:txBody>
      </p:sp>
    </p:spTree>
    <p:extLst>
      <p:ext uri="{BB962C8B-B14F-4D97-AF65-F5344CB8AC3E}">
        <p14:creationId xmlns:p14="http://schemas.microsoft.com/office/powerpoint/2010/main" val="17267789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D8F93-55A1-9768-F3CC-A288718DFA79}"/>
              </a:ext>
            </a:extLst>
          </p:cNvPr>
          <p:cNvSpPr>
            <a:spLocks noGrp="1"/>
          </p:cNvSpPr>
          <p:nvPr>
            <p:ph type="title"/>
          </p:nvPr>
        </p:nvSpPr>
        <p:spPr/>
        <p:txBody>
          <a:bodyPr/>
          <a:lstStyle/>
          <a:p>
            <a:r>
              <a:rPr lang="en-US" dirty="0"/>
              <a:t>Heptatonic coordinates</a:t>
            </a:r>
          </a:p>
        </p:txBody>
      </p:sp>
      <p:sp>
        <p:nvSpPr>
          <p:cNvPr id="4" name="Date Placeholder 3">
            <a:extLst>
              <a:ext uri="{FF2B5EF4-FFF2-40B4-BE49-F238E27FC236}">
                <a16:creationId xmlns:a16="http://schemas.microsoft.com/office/drawing/2014/main" id="{87E6A5A9-B6E5-AAF1-7EC7-EA9C31AEC4F2}"/>
              </a:ext>
            </a:extLst>
          </p:cNvPr>
          <p:cNvSpPr>
            <a:spLocks noGrp="1"/>
          </p:cNvSpPr>
          <p:nvPr>
            <p:ph type="dt" sz="half" idx="10"/>
          </p:nvPr>
        </p:nvSpPr>
        <p:spPr>
          <a:xfrm>
            <a:off x="418706" y="5190167"/>
            <a:ext cx="2057400" cy="273844"/>
          </a:xfrm>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CA751783-1A10-6138-1A5E-F505AFE45BC8}"/>
              </a:ext>
            </a:extLst>
          </p:cNvPr>
          <p:cNvSpPr>
            <a:spLocks noGrp="1"/>
          </p:cNvSpPr>
          <p:nvPr>
            <p:ph type="ftr" sz="quarter" idx="11"/>
          </p:nvPr>
        </p:nvSpPr>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BEF0A390-935A-A906-BE03-7282D698EC4A}"/>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22</a:t>
            </a:fld>
            <a:endParaRPr lang="en-US" dirty="0">
              <a:latin typeface="Calisto MT" panose="02040603050505030304" pitchFamily="18" charset="77"/>
            </a:endParaRPr>
          </a:p>
        </p:txBody>
      </p:sp>
      <p:pic>
        <p:nvPicPr>
          <p:cNvPr id="8" name="Content Placeholder 7">
            <a:extLst>
              <a:ext uri="{FF2B5EF4-FFF2-40B4-BE49-F238E27FC236}">
                <a16:creationId xmlns:a16="http://schemas.microsoft.com/office/drawing/2014/main" id="{E6789484-2703-3C93-AABF-3AF9A2F6C085}"/>
              </a:ext>
            </a:extLst>
          </p:cNvPr>
          <p:cNvPicPr>
            <a:picLocks noGrp="1" noChangeAspect="1"/>
          </p:cNvPicPr>
          <p:nvPr>
            <p:ph idx="1"/>
          </p:nvPr>
        </p:nvPicPr>
        <p:blipFill>
          <a:blip r:embed="rId3"/>
          <a:stretch>
            <a:fillRect/>
          </a:stretch>
        </p:blipFill>
        <p:spPr>
          <a:xfrm>
            <a:off x="544211" y="1417286"/>
            <a:ext cx="6704095" cy="775643"/>
          </a:xfrm>
        </p:spPr>
      </p:pic>
      <p:pic>
        <p:nvPicPr>
          <p:cNvPr id="31" name="Picture 30">
            <a:extLst>
              <a:ext uri="{FF2B5EF4-FFF2-40B4-BE49-F238E27FC236}">
                <a16:creationId xmlns:a16="http://schemas.microsoft.com/office/drawing/2014/main" id="{74FC363B-D077-C7D5-D521-AA393C60B595}"/>
              </a:ext>
            </a:extLst>
          </p:cNvPr>
          <p:cNvPicPr>
            <a:picLocks noChangeAspect="1"/>
          </p:cNvPicPr>
          <p:nvPr/>
        </p:nvPicPr>
        <p:blipFill>
          <a:blip r:embed="rId4"/>
          <a:stretch>
            <a:fillRect/>
          </a:stretch>
        </p:blipFill>
        <p:spPr>
          <a:xfrm>
            <a:off x="551525" y="2487870"/>
            <a:ext cx="6704095" cy="775643"/>
          </a:xfrm>
          <a:prstGeom prst="rect">
            <a:avLst/>
          </a:prstGeom>
        </p:spPr>
      </p:pic>
      <p:sp>
        <p:nvSpPr>
          <p:cNvPr id="11" name="TextBox 10">
            <a:extLst>
              <a:ext uri="{FF2B5EF4-FFF2-40B4-BE49-F238E27FC236}">
                <a16:creationId xmlns:a16="http://schemas.microsoft.com/office/drawing/2014/main" id="{766BE6C8-4C57-1DA7-A72D-65A64875C2FF}"/>
              </a:ext>
            </a:extLst>
          </p:cNvPr>
          <p:cNvSpPr txBox="1"/>
          <p:nvPr/>
        </p:nvSpPr>
        <p:spPr>
          <a:xfrm>
            <a:off x="15801" y="1620441"/>
            <a:ext cx="535724" cy="369332"/>
          </a:xfrm>
          <a:prstGeom prst="rect">
            <a:avLst/>
          </a:prstGeom>
          <a:noFill/>
        </p:spPr>
        <p:txBody>
          <a:bodyPr wrap="none" rtlCol="0">
            <a:spAutoFit/>
          </a:bodyPr>
          <a:lstStyle/>
          <a:p>
            <a:r>
              <a:rPr lang="en-US" dirty="0"/>
              <a:t>Cos</a:t>
            </a:r>
          </a:p>
        </p:txBody>
      </p:sp>
      <p:sp>
        <p:nvSpPr>
          <p:cNvPr id="12" name="TextBox 11">
            <a:extLst>
              <a:ext uri="{FF2B5EF4-FFF2-40B4-BE49-F238E27FC236}">
                <a16:creationId xmlns:a16="http://schemas.microsoft.com/office/drawing/2014/main" id="{3DEF14FF-5CAE-8F04-F4E7-93AE40F2494F}"/>
              </a:ext>
            </a:extLst>
          </p:cNvPr>
          <p:cNvSpPr txBox="1"/>
          <p:nvPr/>
        </p:nvSpPr>
        <p:spPr>
          <a:xfrm>
            <a:off x="42382" y="2664872"/>
            <a:ext cx="490840" cy="369332"/>
          </a:xfrm>
          <a:prstGeom prst="rect">
            <a:avLst/>
          </a:prstGeom>
          <a:noFill/>
        </p:spPr>
        <p:txBody>
          <a:bodyPr wrap="none" rtlCol="0">
            <a:spAutoFit/>
          </a:bodyPr>
          <a:lstStyle/>
          <a:p>
            <a:r>
              <a:rPr lang="en-US" dirty="0"/>
              <a:t>Sin</a:t>
            </a:r>
          </a:p>
        </p:txBody>
      </p:sp>
      <p:sp>
        <p:nvSpPr>
          <p:cNvPr id="13" name="Oval 12">
            <a:extLst>
              <a:ext uri="{FF2B5EF4-FFF2-40B4-BE49-F238E27FC236}">
                <a16:creationId xmlns:a16="http://schemas.microsoft.com/office/drawing/2014/main" id="{AC0B2ACE-582F-303F-9269-330D85E9412D}"/>
              </a:ext>
            </a:extLst>
          </p:cNvPr>
          <p:cNvSpPr/>
          <p:nvPr/>
        </p:nvSpPr>
        <p:spPr>
          <a:xfrm>
            <a:off x="723319" y="1463512"/>
            <a:ext cx="73152" cy="76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E746C94-FE99-9775-4051-E548301387C0}"/>
              </a:ext>
            </a:extLst>
          </p:cNvPr>
          <p:cNvSpPr/>
          <p:nvPr/>
        </p:nvSpPr>
        <p:spPr>
          <a:xfrm>
            <a:off x="2841044" y="1918115"/>
            <a:ext cx="73152" cy="76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690A948-3752-45CA-DBDF-08179DB88B45}"/>
              </a:ext>
            </a:extLst>
          </p:cNvPr>
          <p:cNvSpPr/>
          <p:nvPr/>
        </p:nvSpPr>
        <p:spPr>
          <a:xfrm>
            <a:off x="3386548" y="1501736"/>
            <a:ext cx="73152" cy="76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ECC806E-145B-E157-F426-2E9FDAAAB087}"/>
              </a:ext>
            </a:extLst>
          </p:cNvPr>
          <p:cNvSpPr/>
          <p:nvPr/>
        </p:nvSpPr>
        <p:spPr>
          <a:xfrm>
            <a:off x="4453789" y="1501351"/>
            <a:ext cx="73152" cy="76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53B5B8F-3FC7-4A5D-2C25-90078EAEA07F}"/>
              </a:ext>
            </a:extLst>
          </p:cNvPr>
          <p:cNvSpPr/>
          <p:nvPr/>
        </p:nvSpPr>
        <p:spPr>
          <a:xfrm>
            <a:off x="5518503" y="1768945"/>
            <a:ext cx="73152" cy="76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515CF43-5EF6-BC2B-C6BD-2BA2B3877BEB}"/>
              </a:ext>
            </a:extLst>
          </p:cNvPr>
          <p:cNvSpPr/>
          <p:nvPr/>
        </p:nvSpPr>
        <p:spPr>
          <a:xfrm>
            <a:off x="6586964" y="2031317"/>
            <a:ext cx="73152" cy="76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CC360C2-8A19-906A-A459-E44F318769DD}"/>
              </a:ext>
            </a:extLst>
          </p:cNvPr>
          <p:cNvSpPr txBox="1"/>
          <p:nvPr/>
        </p:nvSpPr>
        <p:spPr>
          <a:xfrm>
            <a:off x="529083" y="1052598"/>
            <a:ext cx="7494359" cy="369332"/>
          </a:xfrm>
          <a:prstGeom prst="rect">
            <a:avLst/>
          </a:prstGeom>
          <a:noFill/>
        </p:spPr>
        <p:txBody>
          <a:bodyPr wrap="none" rtlCol="0">
            <a:spAutoFit/>
          </a:bodyPr>
          <a:lstStyle/>
          <a:p>
            <a:r>
              <a:rPr lang="en-US" dirty="0">
                <a:solidFill>
                  <a:srgbClr val="004DC1"/>
                </a:solidFill>
              </a:rPr>
              <a:t>1.0                +               –0.5           +          0.87                                                =    1.37</a:t>
            </a:r>
          </a:p>
        </p:txBody>
      </p:sp>
      <p:sp>
        <p:nvSpPr>
          <p:cNvPr id="22" name="TextBox 21">
            <a:extLst>
              <a:ext uri="{FF2B5EF4-FFF2-40B4-BE49-F238E27FC236}">
                <a16:creationId xmlns:a16="http://schemas.microsoft.com/office/drawing/2014/main" id="{83B0EDAD-33DC-D13D-884E-D6D379F6C9DC}"/>
              </a:ext>
            </a:extLst>
          </p:cNvPr>
          <p:cNvSpPr txBox="1"/>
          <p:nvPr/>
        </p:nvSpPr>
        <p:spPr>
          <a:xfrm>
            <a:off x="529082" y="2167155"/>
            <a:ext cx="7548861" cy="369332"/>
          </a:xfrm>
          <a:prstGeom prst="rect">
            <a:avLst/>
          </a:prstGeom>
          <a:noFill/>
        </p:spPr>
        <p:txBody>
          <a:bodyPr wrap="none" rtlCol="0">
            <a:spAutoFit/>
          </a:bodyPr>
          <a:lstStyle/>
          <a:p>
            <a:r>
              <a:rPr lang="en-US" dirty="0">
                <a:solidFill>
                  <a:srgbClr val="004DC1"/>
                </a:solidFill>
              </a:rPr>
              <a:t>  0                  +              –0.87         +          –0.5                                                =   –1.37</a:t>
            </a:r>
          </a:p>
        </p:txBody>
      </p:sp>
      <p:sp>
        <p:nvSpPr>
          <p:cNvPr id="23" name="Oval 22">
            <a:extLst>
              <a:ext uri="{FF2B5EF4-FFF2-40B4-BE49-F238E27FC236}">
                <a16:creationId xmlns:a16="http://schemas.microsoft.com/office/drawing/2014/main" id="{10AF7EFD-DDB1-8F1C-E123-237252A3A5B1}"/>
              </a:ext>
            </a:extLst>
          </p:cNvPr>
          <p:cNvSpPr/>
          <p:nvPr/>
        </p:nvSpPr>
        <p:spPr>
          <a:xfrm>
            <a:off x="726621" y="2836596"/>
            <a:ext cx="73152" cy="76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43A404F-727F-9DAE-1A51-1E8079FAECFB}"/>
              </a:ext>
            </a:extLst>
          </p:cNvPr>
          <p:cNvSpPr/>
          <p:nvPr/>
        </p:nvSpPr>
        <p:spPr>
          <a:xfrm>
            <a:off x="1803447" y="3102986"/>
            <a:ext cx="73152" cy="76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DD8B5CF-546E-A62F-00DE-C3E613F387F7}"/>
              </a:ext>
            </a:extLst>
          </p:cNvPr>
          <p:cNvSpPr/>
          <p:nvPr/>
        </p:nvSpPr>
        <p:spPr>
          <a:xfrm>
            <a:off x="2858570" y="3103424"/>
            <a:ext cx="73152" cy="76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9CE340E-7D21-1CF9-A49A-B1A9F1532B49}"/>
              </a:ext>
            </a:extLst>
          </p:cNvPr>
          <p:cNvSpPr/>
          <p:nvPr/>
        </p:nvSpPr>
        <p:spPr>
          <a:xfrm>
            <a:off x="3401954" y="2688490"/>
            <a:ext cx="73152" cy="76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3078676-CE20-091E-BF27-B6B7E4518E66}"/>
              </a:ext>
            </a:extLst>
          </p:cNvPr>
          <p:cNvSpPr/>
          <p:nvPr/>
        </p:nvSpPr>
        <p:spPr>
          <a:xfrm>
            <a:off x="4460111" y="2992929"/>
            <a:ext cx="73152" cy="76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B16941F-6CA8-2EB7-B0E3-3AEE074D086A}"/>
              </a:ext>
            </a:extLst>
          </p:cNvPr>
          <p:cNvSpPr/>
          <p:nvPr/>
        </p:nvSpPr>
        <p:spPr>
          <a:xfrm>
            <a:off x="5535439" y="3144880"/>
            <a:ext cx="73152" cy="76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966283D6-6CA6-C95E-A33A-66050173C731}"/>
              </a:ext>
            </a:extLst>
          </p:cNvPr>
          <p:cNvSpPr/>
          <p:nvPr/>
        </p:nvSpPr>
        <p:spPr>
          <a:xfrm>
            <a:off x="6596489" y="2991469"/>
            <a:ext cx="73152" cy="76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79F59478-7081-5B3B-B25F-AFBE57263F38}"/>
              </a:ext>
            </a:extLst>
          </p:cNvPr>
          <p:cNvSpPr txBox="1"/>
          <p:nvPr/>
        </p:nvSpPr>
        <p:spPr>
          <a:xfrm>
            <a:off x="2408156" y="510426"/>
            <a:ext cx="4229556" cy="369332"/>
          </a:xfrm>
          <a:prstGeom prst="rect">
            <a:avLst/>
          </a:prstGeom>
          <a:noFill/>
        </p:spPr>
        <p:txBody>
          <a:bodyPr wrap="none" rtlCol="0">
            <a:spAutoFit/>
          </a:bodyPr>
          <a:lstStyle/>
          <a:p>
            <a:r>
              <a:rPr lang="en-US" dirty="0"/>
              <a:t>Heptatonic coordinates of a C major triad</a:t>
            </a:r>
          </a:p>
        </p:txBody>
      </p:sp>
    </p:spTree>
    <p:extLst>
      <p:ext uri="{BB962C8B-B14F-4D97-AF65-F5344CB8AC3E}">
        <p14:creationId xmlns:p14="http://schemas.microsoft.com/office/powerpoint/2010/main" val="3478615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21AC5B3C-9812-F722-9067-0BFA2767CAC3}"/>
              </a:ext>
            </a:extLst>
          </p:cNvPr>
          <p:cNvPicPr>
            <a:picLocks noChangeAspect="1"/>
          </p:cNvPicPr>
          <p:nvPr/>
        </p:nvPicPr>
        <p:blipFill>
          <a:blip r:embed="rId3"/>
          <a:stretch>
            <a:fillRect/>
          </a:stretch>
        </p:blipFill>
        <p:spPr>
          <a:xfrm>
            <a:off x="3367300" y="572361"/>
            <a:ext cx="4633700" cy="4297295"/>
          </a:xfrm>
          <a:prstGeom prst="rect">
            <a:avLst/>
          </a:prstGeom>
        </p:spPr>
      </p:pic>
      <p:sp>
        <p:nvSpPr>
          <p:cNvPr id="2" name="Title 1">
            <a:extLst>
              <a:ext uri="{FF2B5EF4-FFF2-40B4-BE49-F238E27FC236}">
                <a16:creationId xmlns:a16="http://schemas.microsoft.com/office/drawing/2014/main" id="{8C273EFD-8193-87A3-D31B-06D770554463}"/>
              </a:ext>
            </a:extLst>
          </p:cNvPr>
          <p:cNvSpPr>
            <a:spLocks noGrp="1"/>
          </p:cNvSpPr>
          <p:nvPr>
            <p:ph type="title"/>
          </p:nvPr>
        </p:nvSpPr>
        <p:spPr/>
        <p:txBody>
          <a:bodyPr/>
          <a:lstStyle/>
          <a:p>
            <a:r>
              <a:rPr lang="en-US" dirty="0"/>
              <a:t>Heptatonic coordinates</a:t>
            </a:r>
          </a:p>
        </p:txBody>
      </p:sp>
      <p:sp>
        <p:nvSpPr>
          <p:cNvPr id="3" name="Content Placeholder 2">
            <a:extLst>
              <a:ext uri="{FF2B5EF4-FFF2-40B4-BE49-F238E27FC236}">
                <a16:creationId xmlns:a16="http://schemas.microsoft.com/office/drawing/2014/main" id="{972D2EEB-E1B2-88EE-595B-4723E358FC5C}"/>
              </a:ext>
            </a:extLst>
          </p:cNvPr>
          <p:cNvSpPr>
            <a:spLocks noGrp="1"/>
          </p:cNvSpPr>
          <p:nvPr>
            <p:ph idx="1"/>
          </p:nvPr>
        </p:nvSpPr>
        <p:spPr>
          <a:xfrm>
            <a:off x="293250" y="846205"/>
            <a:ext cx="2838775" cy="3263504"/>
          </a:xfrm>
        </p:spPr>
        <p:txBody>
          <a:bodyPr/>
          <a:lstStyle/>
          <a:p>
            <a:pPr marL="0" indent="0" algn="ctr">
              <a:buNone/>
            </a:pPr>
            <a:r>
              <a:rPr lang="en-US" dirty="0"/>
              <a:t>Sets are arranged in circle-of-fifths order in a heptatonic space</a:t>
            </a:r>
          </a:p>
        </p:txBody>
      </p:sp>
      <p:sp>
        <p:nvSpPr>
          <p:cNvPr id="4" name="Date Placeholder 3">
            <a:extLst>
              <a:ext uri="{FF2B5EF4-FFF2-40B4-BE49-F238E27FC236}">
                <a16:creationId xmlns:a16="http://schemas.microsoft.com/office/drawing/2014/main" id="{D04A81C6-4FCC-4CFB-B6F9-946844726CCD}"/>
              </a:ext>
            </a:extLst>
          </p:cNvPr>
          <p:cNvSpPr>
            <a:spLocks noGrp="1"/>
          </p:cNvSpPr>
          <p:nvPr>
            <p:ph type="dt" sz="half" idx="10"/>
          </p:nvPr>
        </p:nvSpPr>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573BE164-F5D7-59C7-4DA3-2CEF63DCE533}"/>
              </a:ext>
            </a:extLst>
          </p:cNvPr>
          <p:cNvSpPr>
            <a:spLocks noGrp="1"/>
          </p:cNvSpPr>
          <p:nvPr>
            <p:ph type="ftr" sz="quarter" idx="11"/>
          </p:nvPr>
        </p:nvSpPr>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7E28559A-92C8-1A67-61E4-08081FDC5E89}"/>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23</a:t>
            </a:fld>
            <a:endParaRPr lang="en-US" dirty="0">
              <a:latin typeface="Calisto MT" panose="02040603050505030304" pitchFamily="18" charset="77"/>
            </a:endParaRPr>
          </a:p>
        </p:txBody>
      </p:sp>
      <p:sp>
        <p:nvSpPr>
          <p:cNvPr id="12" name="TextBox 11">
            <a:extLst>
              <a:ext uri="{FF2B5EF4-FFF2-40B4-BE49-F238E27FC236}">
                <a16:creationId xmlns:a16="http://schemas.microsoft.com/office/drawing/2014/main" id="{27DF98FF-5C83-4EF6-549F-0043C88A8648}"/>
              </a:ext>
            </a:extLst>
          </p:cNvPr>
          <p:cNvSpPr txBox="1"/>
          <p:nvPr/>
        </p:nvSpPr>
        <p:spPr>
          <a:xfrm>
            <a:off x="6626497" y="2128758"/>
            <a:ext cx="1626069" cy="369332"/>
          </a:xfrm>
          <a:prstGeom prst="rect">
            <a:avLst/>
          </a:prstGeom>
          <a:solidFill>
            <a:schemeClr val="bg1"/>
          </a:solidFill>
        </p:spPr>
        <p:txBody>
          <a:bodyPr wrap="square" rtlCol="0">
            <a:spAutoFit/>
          </a:bodyPr>
          <a:lstStyle/>
          <a:p>
            <a:r>
              <a:rPr lang="en-US" dirty="0">
                <a:solidFill>
                  <a:schemeClr val="accent1"/>
                </a:solidFill>
              </a:rPr>
              <a:t>C minor triad</a:t>
            </a:r>
          </a:p>
        </p:txBody>
      </p:sp>
      <p:sp>
        <p:nvSpPr>
          <p:cNvPr id="14" name="TextBox 13">
            <a:extLst>
              <a:ext uri="{FF2B5EF4-FFF2-40B4-BE49-F238E27FC236}">
                <a16:creationId xmlns:a16="http://schemas.microsoft.com/office/drawing/2014/main" id="{C2CAF69E-93B2-1DC1-3A26-E920A091181B}"/>
              </a:ext>
            </a:extLst>
          </p:cNvPr>
          <p:cNvSpPr txBox="1"/>
          <p:nvPr/>
        </p:nvSpPr>
        <p:spPr>
          <a:xfrm>
            <a:off x="6276959" y="3317151"/>
            <a:ext cx="1626069" cy="369332"/>
          </a:xfrm>
          <a:prstGeom prst="rect">
            <a:avLst/>
          </a:prstGeom>
          <a:solidFill>
            <a:schemeClr val="bg1"/>
          </a:solidFill>
        </p:spPr>
        <p:txBody>
          <a:bodyPr wrap="square" rtlCol="0">
            <a:spAutoFit/>
          </a:bodyPr>
          <a:lstStyle/>
          <a:p>
            <a:r>
              <a:rPr lang="en-US" dirty="0">
                <a:solidFill>
                  <a:schemeClr val="accent1"/>
                </a:solidFill>
              </a:rPr>
              <a:t>C major triad</a:t>
            </a:r>
          </a:p>
        </p:txBody>
      </p:sp>
      <p:sp>
        <p:nvSpPr>
          <p:cNvPr id="16" name="TextBox 15">
            <a:extLst>
              <a:ext uri="{FF2B5EF4-FFF2-40B4-BE49-F238E27FC236}">
                <a16:creationId xmlns:a16="http://schemas.microsoft.com/office/drawing/2014/main" id="{8599DB1E-08FB-6193-3786-AC45FD984548}"/>
              </a:ext>
            </a:extLst>
          </p:cNvPr>
          <p:cNvSpPr txBox="1"/>
          <p:nvPr/>
        </p:nvSpPr>
        <p:spPr>
          <a:xfrm>
            <a:off x="6473467" y="4200024"/>
            <a:ext cx="965777" cy="646331"/>
          </a:xfrm>
          <a:prstGeom prst="rect">
            <a:avLst/>
          </a:prstGeom>
          <a:solidFill>
            <a:schemeClr val="bg1"/>
          </a:solidFill>
        </p:spPr>
        <p:txBody>
          <a:bodyPr wrap="square" rtlCol="0">
            <a:spAutoFit/>
          </a:bodyPr>
          <a:lstStyle/>
          <a:p>
            <a:r>
              <a:rPr lang="en-US" dirty="0">
                <a:solidFill>
                  <a:schemeClr val="accent1"/>
                </a:solidFill>
              </a:rPr>
              <a:t>C major scale</a:t>
            </a:r>
          </a:p>
        </p:txBody>
      </p:sp>
      <p:sp>
        <p:nvSpPr>
          <p:cNvPr id="18" name="TextBox 17">
            <a:extLst>
              <a:ext uri="{FF2B5EF4-FFF2-40B4-BE49-F238E27FC236}">
                <a16:creationId xmlns:a16="http://schemas.microsoft.com/office/drawing/2014/main" id="{371E1BAF-D2E7-B4CE-11C8-F5F66257B21F}"/>
              </a:ext>
            </a:extLst>
          </p:cNvPr>
          <p:cNvSpPr txBox="1"/>
          <p:nvPr/>
        </p:nvSpPr>
        <p:spPr>
          <a:xfrm>
            <a:off x="7273255" y="1381799"/>
            <a:ext cx="1060401" cy="646331"/>
          </a:xfrm>
          <a:prstGeom prst="rect">
            <a:avLst/>
          </a:prstGeom>
          <a:solidFill>
            <a:schemeClr val="bg1"/>
          </a:solidFill>
        </p:spPr>
        <p:txBody>
          <a:bodyPr wrap="square" rtlCol="0">
            <a:spAutoFit/>
          </a:bodyPr>
          <a:lstStyle/>
          <a:p>
            <a:r>
              <a:rPr lang="en-US" dirty="0">
                <a:solidFill>
                  <a:schemeClr val="accent1"/>
                </a:solidFill>
              </a:rPr>
              <a:t>E</a:t>
            </a:r>
            <a:r>
              <a:rPr lang="en-US" dirty="0">
                <a:solidFill>
                  <a:schemeClr val="accent1"/>
                </a:solidFill>
                <a:latin typeface="Helsinki Text Std" panose="02000400000000000000" pitchFamily="2" charset="77"/>
              </a:rPr>
              <a:t>b</a:t>
            </a:r>
            <a:r>
              <a:rPr lang="en-US" dirty="0">
                <a:solidFill>
                  <a:schemeClr val="accent1"/>
                </a:solidFill>
              </a:rPr>
              <a:t> major scale</a:t>
            </a:r>
          </a:p>
        </p:txBody>
      </p:sp>
      <p:cxnSp>
        <p:nvCxnSpPr>
          <p:cNvPr id="11" name="Straight Arrow Connector 10">
            <a:extLst>
              <a:ext uri="{FF2B5EF4-FFF2-40B4-BE49-F238E27FC236}">
                <a16:creationId xmlns:a16="http://schemas.microsoft.com/office/drawing/2014/main" id="{C278C926-E2A9-6B73-23F4-51CB1E17E9BC}"/>
              </a:ext>
            </a:extLst>
          </p:cNvPr>
          <p:cNvCxnSpPr>
            <a:cxnSpLocks/>
          </p:cNvCxnSpPr>
          <p:nvPr/>
        </p:nvCxnSpPr>
        <p:spPr>
          <a:xfrm flipV="1">
            <a:off x="5706336" y="2377440"/>
            <a:ext cx="921249" cy="251360"/>
          </a:xfrm>
          <a:prstGeom prst="straightConnector1">
            <a:avLst/>
          </a:prstGeom>
          <a:ln w="28575">
            <a:solidFill>
              <a:schemeClr val="accent1"/>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BFBD0172-92D7-183E-4410-89B2227DB72F}"/>
              </a:ext>
            </a:extLst>
          </p:cNvPr>
          <p:cNvCxnSpPr>
            <a:cxnSpLocks/>
          </p:cNvCxnSpPr>
          <p:nvPr/>
        </p:nvCxnSpPr>
        <p:spPr>
          <a:xfrm>
            <a:off x="5701504" y="2628800"/>
            <a:ext cx="666639" cy="636914"/>
          </a:xfrm>
          <a:prstGeom prst="straightConnector1">
            <a:avLst/>
          </a:prstGeom>
          <a:ln w="28575">
            <a:solidFill>
              <a:schemeClr val="accent1"/>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2F41B62D-B657-6DE7-C2B5-DD540E524B08}"/>
              </a:ext>
            </a:extLst>
          </p:cNvPr>
          <p:cNvCxnSpPr>
            <a:cxnSpLocks/>
          </p:cNvCxnSpPr>
          <p:nvPr/>
        </p:nvCxnSpPr>
        <p:spPr>
          <a:xfrm>
            <a:off x="5701504" y="2628800"/>
            <a:ext cx="880271" cy="1520925"/>
          </a:xfrm>
          <a:prstGeom prst="straightConnector1">
            <a:avLst/>
          </a:prstGeom>
          <a:ln w="28575">
            <a:solidFill>
              <a:schemeClr val="accent1"/>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82138788-0F84-562A-D13C-EC83B25F7F3E}"/>
              </a:ext>
            </a:extLst>
          </p:cNvPr>
          <p:cNvCxnSpPr>
            <a:cxnSpLocks/>
          </p:cNvCxnSpPr>
          <p:nvPr/>
        </p:nvCxnSpPr>
        <p:spPr>
          <a:xfrm flipV="1">
            <a:off x="5706336" y="1752540"/>
            <a:ext cx="1534262" cy="876260"/>
          </a:xfrm>
          <a:prstGeom prst="straightConnector1">
            <a:avLst/>
          </a:prstGeom>
          <a:ln w="28575">
            <a:solidFill>
              <a:schemeClr val="accent1"/>
            </a:solidFill>
            <a:tailEnd type="arrow" w="lg"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5461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1000"/>
                            </p:stCondLst>
                            <p:childTnLst>
                              <p:par>
                                <p:cTn id="9" presetID="55"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1000" fill="hold"/>
                                        <p:tgtEl>
                                          <p:spTgt spid="16"/>
                                        </p:tgtEl>
                                        <p:attrNameLst>
                                          <p:attrName>ppt_w</p:attrName>
                                        </p:attrNameLst>
                                      </p:cBhvr>
                                      <p:tavLst>
                                        <p:tav tm="0">
                                          <p:val>
                                            <p:strVal val="#ppt_w*0.70"/>
                                          </p:val>
                                        </p:tav>
                                        <p:tav tm="100000">
                                          <p:val>
                                            <p:strVal val="#ppt_w"/>
                                          </p:val>
                                        </p:tav>
                                      </p:tavLst>
                                    </p:anim>
                                    <p:anim calcmode="lin" valueType="num">
                                      <p:cBhvr>
                                        <p:cTn id="12" dur="1000" fill="hold"/>
                                        <p:tgtEl>
                                          <p:spTgt spid="16"/>
                                        </p:tgtEl>
                                        <p:attrNameLst>
                                          <p:attrName>ppt_h</p:attrName>
                                        </p:attrNameLst>
                                      </p:cBhvr>
                                      <p:tavLst>
                                        <p:tav tm="0">
                                          <p:val>
                                            <p:strVal val="#ppt_h"/>
                                          </p:val>
                                        </p:tav>
                                        <p:tav tm="100000">
                                          <p:val>
                                            <p:strVal val="#ppt_h"/>
                                          </p:val>
                                        </p:tav>
                                      </p:tavLst>
                                    </p:anim>
                                    <p:animEffect transition="in" filter="fade">
                                      <p:cBhvr>
                                        <p:cTn id="13" dur="10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par>
                          <p:cTn id="19" fill="hold">
                            <p:stCondLst>
                              <p:cond delay="500"/>
                            </p:stCondLst>
                            <p:childTnLst>
                              <p:par>
                                <p:cTn id="20" presetID="55"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1000" fill="hold"/>
                                        <p:tgtEl>
                                          <p:spTgt spid="14"/>
                                        </p:tgtEl>
                                        <p:attrNameLst>
                                          <p:attrName>ppt_w</p:attrName>
                                        </p:attrNameLst>
                                      </p:cBhvr>
                                      <p:tavLst>
                                        <p:tav tm="0">
                                          <p:val>
                                            <p:strVal val="#ppt_w*0.70"/>
                                          </p:val>
                                        </p:tav>
                                        <p:tav tm="100000">
                                          <p:val>
                                            <p:strVal val="#ppt_w"/>
                                          </p:val>
                                        </p:tav>
                                      </p:tavLst>
                                    </p:anim>
                                    <p:anim calcmode="lin" valueType="num">
                                      <p:cBhvr>
                                        <p:cTn id="23" dur="1000" fill="hold"/>
                                        <p:tgtEl>
                                          <p:spTgt spid="14"/>
                                        </p:tgtEl>
                                        <p:attrNameLst>
                                          <p:attrName>ppt_h</p:attrName>
                                        </p:attrNameLst>
                                      </p:cBhvr>
                                      <p:tavLst>
                                        <p:tav tm="0">
                                          <p:val>
                                            <p:strVal val="#ppt_h"/>
                                          </p:val>
                                        </p:tav>
                                        <p:tav tm="100000">
                                          <p:val>
                                            <p:strVal val="#ppt_h"/>
                                          </p:val>
                                        </p:tav>
                                      </p:tavLst>
                                    </p:anim>
                                    <p:animEffect transition="in" filter="fade">
                                      <p:cBhvr>
                                        <p:cTn id="24" dur="1000"/>
                                        <p:tgtEl>
                                          <p:spTgt spid="14"/>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par>
                          <p:cTn id="28" fill="hold">
                            <p:stCondLst>
                              <p:cond delay="1500"/>
                            </p:stCondLst>
                            <p:childTnLst>
                              <p:par>
                                <p:cTn id="29" presetID="55"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strVal val="#ppt_w*0.70"/>
                                          </p:val>
                                        </p:tav>
                                        <p:tav tm="100000">
                                          <p:val>
                                            <p:strVal val="#ppt_w"/>
                                          </p:val>
                                        </p:tav>
                                      </p:tavLst>
                                    </p:anim>
                                    <p:anim calcmode="lin" valueType="num">
                                      <p:cBhvr>
                                        <p:cTn id="32" dur="1000" fill="hold"/>
                                        <p:tgtEl>
                                          <p:spTgt spid="12"/>
                                        </p:tgtEl>
                                        <p:attrNameLst>
                                          <p:attrName>ppt_h</p:attrName>
                                        </p:attrNameLst>
                                      </p:cBhvr>
                                      <p:tavLst>
                                        <p:tav tm="0">
                                          <p:val>
                                            <p:strVal val="#ppt_h"/>
                                          </p:val>
                                        </p:tav>
                                        <p:tav tm="100000">
                                          <p:val>
                                            <p:strVal val="#ppt_h"/>
                                          </p:val>
                                        </p:tav>
                                      </p:tavLst>
                                    </p:anim>
                                    <p:animEffect transition="in" filter="fade">
                                      <p:cBhvr>
                                        <p:cTn id="33" dur="1000"/>
                                        <p:tgtEl>
                                          <p:spTgt spid="12"/>
                                        </p:tgtEl>
                                      </p:cBhvr>
                                    </p:animEffect>
                                  </p:childTnLst>
                                </p:cTn>
                              </p:par>
                            </p:childTnLst>
                          </p:cTn>
                        </p:par>
                        <p:par>
                          <p:cTn id="34" fill="hold">
                            <p:stCondLst>
                              <p:cond delay="2500"/>
                            </p:stCondLst>
                            <p:childTnLst>
                              <p:par>
                                <p:cTn id="35" presetID="22" presetClass="entr" presetSubtype="4"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par>
                          <p:cTn id="38" fill="hold">
                            <p:stCondLst>
                              <p:cond delay="3000"/>
                            </p:stCondLst>
                            <p:childTnLst>
                              <p:par>
                                <p:cTn id="39" presetID="55" presetClass="entr" presetSubtype="0"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1000" fill="hold"/>
                                        <p:tgtEl>
                                          <p:spTgt spid="18"/>
                                        </p:tgtEl>
                                        <p:attrNameLst>
                                          <p:attrName>ppt_w</p:attrName>
                                        </p:attrNameLst>
                                      </p:cBhvr>
                                      <p:tavLst>
                                        <p:tav tm="0">
                                          <p:val>
                                            <p:strVal val="#ppt_w*0.70"/>
                                          </p:val>
                                        </p:tav>
                                        <p:tav tm="100000">
                                          <p:val>
                                            <p:strVal val="#ppt_w"/>
                                          </p:val>
                                        </p:tav>
                                      </p:tavLst>
                                    </p:anim>
                                    <p:anim calcmode="lin" valueType="num">
                                      <p:cBhvr>
                                        <p:cTn id="42" dur="1000" fill="hold"/>
                                        <p:tgtEl>
                                          <p:spTgt spid="18"/>
                                        </p:tgtEl>
                                        <p:attrNameLst>
                                          <p:attrName>ppt_h</p:attrName>
                                        </p:attrNameLst>
                                      </p:cBhvr>
                                      <p:tavLst>
                                        <p:tav tm="0">
                                          <p:val>
                                            <p:strVal val="#ppt_h"/>
                                          </p:val>
                                        </p:tav>
                                        <p:tav tm="100000">
                                          <p:val>
                                            <p:strVal val="#ppt_h"/>
                                          </p:val>
                                        </p:tav>
                                      </p:tavLst>
                                    </p:anim>
                                    <p:animEffect transition="in" filter="fade">
                                      <p:cBhvr>
                                        <p:cTn id="4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99C4F-DDE1-E753-B1FE-13FCE5359E2F}"/>
              </a:ext>
            </a:extLst>
          </p:cNvPr>
          <p:cNvSpPr>
            <a:spLocks noGrp="1"/>
          </p:cNvSpPr>
          <p:nvPr>
            <p:ph type="title"/>
          </p:nvPr>
        </p:nvSpPr>
        <p:spPr/>
        <p:txBody>
          <a:bodyPr/>
          <a:lstStyle/>
          <a:p>
            <a:r>
              <a:rPr lang="en-US" dirty="0"/>
              <a:t>Flexibly Defined Interval Categories</a:t>
            </a:r>
          </a:p>
        </p:txBody>
      </p:sp>
      <p:sp>
        <p:nvSpPr>
          <p:cNvPr id="4" name="Date Placeholder 3">
            <a:extLst>
              <a:ext uri="{FF2B5EF4-FFF2-40B4-BE49-F238E27FC236}">
                <a16:creationId xmlns:a16="http://schemas.microsoft.com/office/drawing/2014/main" id="{3614A47B-AC50-8EE7-594D-6E43F0F0A77C}"/>
              </a:ext>
            </a:extLst>
          </p:cNvPr>
          <p:cNvSpPr>
            <a:spLocks noGrp="1"/>
          </p:cNvSpPr>
          <p:nvPr>
            <p:ph type="dt" sz="half" idx="10"/>
          </p:nvPr>
        </p:nvSpPr>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E9D7F6C8-394E-8540-3046-E0E39F9E79E1}"/>
              </a:ext>
            </a:extLst>
          </p:cNvPr>
          <p:cNvSpPr>
            <a:spLocks noGrp="1"/>
          </p:cNvSpPr>
          <p:nvPr>
            <p:ph type="ftr" sz="quarter" idx="11"/>
          </p:nvPr>
        </p:nvSpPr>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E4F592AE-5AD9-BAD4-12A0-AFE9C1E88765}"/>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24</a:t>
            </a:fld>
            <a:endParaRPr lang="en-US" dirty="0">
              <a:latin typeface="Calisto MT" panose="02040603050505030304" pitchFamily="18" charset="77"/>
            </a:endParaRPr>
          </a:p>
        </p:txBody>
      </p:sp>
      <p:pic>
        <p:nvPicPr>
          <p:cNvPr id="9" name="Picture 8">
            <a:extLst>
              <a:ext uri="{FF2B5EF4-FFF2-40B4-BE49-F238E27FC236}">
                <a16:creationId xmlns:a16="http://schemas.microsoft.com/office/drawing/2014/main" id="{BB73C00A-C643-1939-59D2-3C774563BC98}"/>
              </a:ext>
            </a:extLst>
          </p:cNvPr>
          <p:cNvPicPr>
            <a:picLocks noChangeAspect="1"/>
          </p:cNvPicPr>
          <p:nvPr/>
        </p:nvPicPr>
        <p:blipFill>
          <a:blip r:embed="rId3"/>
          <a:stretch>
            <a:fillRect/>
          </a:stretch>
        </p:blipFill>
        <p:spPr>
          <a:xfrm>
            <a:off x="1189318" y="530671"/>
            <a:ext cx="6604000" cy="927100"/>
          </a:xfrm>
          <a:prstGeom prst="rect">
            <a:avLst/>
          </a:prstGeom>
        </p:spPr>
      </p:pic>
      <p:pic>
        <p:nvPicPr>
          <p:cNvPr id="10" name="Picture 9">
            <a:extLst>
              <a:ext uri="{FF2B5EF4-FFF2-40B4-BE49-F238E27FC236}">
                <a16:creationId xmlns:a16="http://schemas.microsoft.com/office/drawing/2014/main" id="{47AE42EB-8B4F-FBB1-2237-B915C2C59FD3}"/>
              </a:ext>
            </a:extLst>
          </p:cNvPr>
          <p:cNvPicPr>
            <a:picLocks noChangeAspect="1"/>
          </p:cNvPicPr>
          <p:nvPr/>
        </p:nvPicPr>
        <p:blipFill>
          <a:blip r:embed="rId4"/>
          <a:stretch>
            <a:fillRect/>
          </a:stretch>
        </p:blipFill>
        <p:spPr>
          <a:xfrm>
            <a:off x="494522" y="3186636"/>
            <a:ext cx="8017002" cy="927543"/>
          </a:xfrm>
          <a:prstGeom prst="rect">
            <a:avLst/>
          </a:prstGeom>
        </p:spPr>
      </p:pic>
      <p:sp>
        <p:nvSpPr>
          <p:cNvPr id="32" name="TextBox 31">
            <a:extLst>
              <a:ext uri="{FF2B5EF4-FFF2-40B4-BE49-F238E27FC236}">
                <a16:creationId xmlns:a16="http://schemas.microsoft.com/office/drawing/2014/main" id="{5F518A9C-6692-B002-4BFC-D4D4CED5A9E3}"/>
              </a:ext>
            </a:extLst>
          </p:cNvPr>
          <p:cNvSpPr txBox="1"/>
          <p:nvPr/>
        </p:nvSpPr>
        <p:spPr>
          <a:xfrm>
            <a:off x="628650" y="1488918"/>
            <a:ext cx="8070223" cy="369332"/>
          </a:xfrm>
          <a:prstGeom prst="rect">
            <a:avLst/>
          </a:prstGeom>
          <a:noFill/>
        </p:spPr>
        <p:txBody>
          <a:bodyPr wrap="none" rtlCol="0">
            <a:spAutoFit/>
          </a:bodyPr>
          <a:lstStyle/>
          <a:p>
            <a:r>
              <a:rPr lang="en-US" dirty="0"/>
              <a:t>Flexibility of intonation is inversely related to the number of interval categories. </a:t>
            </a:r>
          </a:p>
        </p:txBody>
      </p:sp>
      <p:pic>
        <p:nvPicPr>
          <p:cNvPr id="34" name="Picture 33">
            <a:extLst>
              <a:ext uri="{FF2B5EF4-FFF2-40B4-BE49-F238E27FC236}">
                <a16:creationId xmlns:a16="http://schemas.microsoft.com/office/drawing/2014/main" id="{A2C79717-79EA-C265-7E9E-D757979D95F6}"/>
              </a:ext>
            </a:extLst>
          </p:cNvPr>
          <p:cNvPicPr>
            <a:picLocks noChangeAspect="1"/>
          </p:cNvPicPr>
          <p:nvPr/>
        </p:nvPicPr>
        <p:blipFill>
          <a:blip r:embed="rId5"/>
          <a:stretch>
            <a:fillRect/>
          </a:stretch>
        </p:blipFill>
        <p:spPr>
          <a:xfrm>
            <a:off x="498348" y="1894382"/>
            <a:ext cx="8013176" cy="927100"/>
          </a:xfrm>
          <a:prstGeom prst="rect">
            <a:avLst/>
          </a:prstGeom>
        </p:spPr>
      </p:pic>
      <p:cxnSp>
        <p:nvCxnSpPr>
          <p:cNvPr id="36" name="Straight Arrow Connector 35">
            <a:extLst>
              <a:ext uri="{FF2B5EF4-FFF2-40B4-BE49-F238E27FC236}">
                <a16:creationId xmlns:a16="http://schemas.microsoft.com/office/drawing/2014/main" id="{E86099FB-5D47-6C58-449A-E46A51324FC7}"/>
              </a:ext>
            </a:extLst>
          </p:cNvPr>
          <p:cNvCxnSpPr/>
          <p:nvPr/>
        </p:nvCxnSpPr>
        <p:spPr>
          <a:xfrm>
            <a:off x="2500975" y="2643637"/>
            <a:ext cx="320948" cy="0"/>
          </a:xfrm>
          <a:prstGeom prst="straightConnector1">
            <a:avLst/>
          </a:prstGeom>
          <a:ln w="1905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2D73A8AA-260F-C2CF-C877-D25569347D22}"/>
              </a:ext>
            </a:extLst>
          </p:cNvPr>
          <p:cNvCxnSpPr/>
          <p:nvPr/>
        </p:nvCxnSpPr>
        <p:spPr>
          <a:xfrm>
            <a:off x="3131771" y="2643637"/>
            <a:ext cx="320948" cy="0"/>
          </a:xfrm>
          <a:prstGeom prst="straightConnector1">
            <a:avLst/>
          </a:prstGeom>
          <a:ln w="1905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0620345D-F11F-84EA-2006-6C5849DEA337}"/>
              </a:ext>
            </a:extLst>
          </p:cNvPr>
          <p:cNvCxnSpPr>
            <a:cxnSpLocks/>
          </p:cNvCxnSpPr>
          <p:nvPr/>
        </p:nvCxnSpPr>
        <p:spPr>
          <a:xfrm>
            <a:off x="2650560" y="3887160"/>
            <a:ext cx="649971" cy="0"/>
          </a:xfrm>
          <a:prstGeom prst="straightConnector1">
            <a:avLst/>
          </a:prstGeom>
          <a:ln w="1905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DFF4064-9DF4-8766-B69F-939375665464}"/>
              </a:ext>
            </a:extLst>
          </p:cNvPr>
          <p:cNvSpPr txBox="1"/>
          <p:nvPr/>
        </p:nvSpPr>
        <p:spPr>
          <a:xfrm>
            <a:off x="510401" y="2788866"/>
            <a:ext cx="5271828" cy="369332"/>
          </a:xfrm>
          <a:prstGeom prst="rect">
            <a:avLst/>
          </a:prstGeom>
          <a:noFill/>
          <a:ln>
            <a:noFill/>
          </a:ln>
        </p:spPr>
        <p:txBody>
          <a:bodyPr wrap="none" rtlCol="0">
            <a:spAutoFit/>
          </a:bodyPr>
          <a:lstStyle/>
          <a:p>
            <a:r>
              <a:rPr lang="en-US" dirty="0">
                <a:solidFill>
                  <a:srgbClr val="C00000"/>
                </a:solidFill>
              </a:rPr>
              <a:t>Chromatic categories restrict intonational flexibility</a:t>
            </a:r>
          </a:p>
        </p:txBody>
      </p:sp>
      <p:sp>
        <p:nvSpPr>
          <p:cNvPr id="41" name="TextBox 40">
            <a:extLst>
              <a:ext uri="{FF2B5EF4-FFF2-40B4-BE49-F238E27FC236}">
                <a16:creationId xmlns:a16="http://schemas.microsoft.com/office/drawing/2014/main" id="{A3F1F0A7-302D-2F95-0322-CEC5D1D63190}"/>
              </a:ext>
            </a:extLst>
          </p:cNvPr>
          <p:cNvSpPr txBox="1"/>
          <p:nvPr/>
        </p:nvSpPr>
        <p:spPr>
          <a:xfrm>
            <a:off x="446717" y="4043022"/>
            <a:ext cx="5003101" cy="369332"/>
          </a:xfrm>
          <a:prstGeom prst="rect">
            <a:avLst/>
          </a:prstGeom>
          <a:noFill/>
          <a:ln>
            <a:noFill/>
          </a:ln>
        </p:spPr>
        <p:txBody>
          <a:bodyPr wrap="none" rtlCol="0">
            <a:spAutoFit/>
          </a:bodyPr>
          <a:lstStyle/>
          <a:p>
            <a:r>
              <a:rPr lang="en-US" dirty="0">
                <a:solidFill>
                  <a:srgbClr val="C00000"/>
                </a:solidFill>
              </a:rPr>
              <a:t>Heptatonic categories allow for greater flexibility</a:t>
            </a:r>
          </a:p>
        </p:txBody>
      </p:sp>
    </p:spTree>
    <p:extLst>
      <p:ext uri="{BB962C8B-B14F-4D97-AF65-F5344CB8AC3E}">
        <p14:creationId xmlns:p14="http://schemas.microsoft.com/office/powerpoint/2010/main" val="3240132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99C4F-DDE1-E753-B1FE-13FCE5359E2F}"/>
              </a:ext>
            </a:extLst>
          </p:cNvPr>
          <p:cNvSpPr>
            <a:spLocks noGrp="1"/>
          </p:cNvSpPr>
          <p:nvPr>
            <p:ph type="title"/>
          </p:nvPr>
        </p:nvSpPr>
        <p:spPr/>
        <p:txBody>
          <a:bodyPr/>
          <a:lstStyle/>
          <a:p>
            <a:r>
              <a:rPr lang="en-US" dirty="0"/>
              <a:t>Flexibly Defined Interval Categories</a:t>
            </a:r>
          </a:p>
        </p:txBody>
      </p:sp>
      <p:sp>
        <p:nvSpPr>
          <p:cNvPr id="3" name="Content Placeholder 2">
            <a:extLst>
              <a:ext uri="{FF2B5EF4-FFF2-40B4-BE49-F238E27FC236}">
                <a16:creationId xmlns:a16="http://schemas.microsoft.com/office/drawing/2014/main" id="{DDE29642-90C5-CB19-00E3-436C513CF1C5}"/>
              </a:ext>
            </a:extLst>
          </p:cNvPr>
          <p:cNvSpPr>
            <a:spLocks noGrp="1"/>
          </p:cNvSpPr>
          <p:nvPr>
            <p:ph idx="1"/>
          </p:nvPr>
        </p:nvSpPr>
        <p:spPr>
          <a:xfrm>
            <a:off x="477795" y="522115"/>
            <a:ext cx="8204885" cy="427483"/>
          </a:xfrm>
        </p:spPr>
        <p:txBody>
          <a:bodyPr>
            <a:normAutofit/>
          </a:bodyPr>
          <a:lstStyle/>
          <a:p>
            <a:pPr marL="0" indent="0" algn="ctr">
              <a:buNone/>
            </a:pPr>
            <a:r>
              <a:rPr lang="en-US" dirty="0"/>
              <a:t>B phrase of “Banty Rooster Blues” </a:t>
            </a:r>
          </a:p>
        </p:txBody>
      </p:sp>
      <p:sp>
        <p:nvSpPr>
          <p:cNvPr id="4" name="Date Placeholder 3">
            <a:extLst>
              <a:ext uri="{FF2B5EF4-FFF2-40B4-BE49-F238E27FC236}">
                <a16:creationId xmlns:a16="http://schemas.microsoft.com/office/drawing/2014/main" id="{3614A47B-AC50-8EE7-594D-6E43F0F0A77C}"/>
              </a:ext>
            </a:extLst>
          </p:cNvPr>
          <p:cNvSpPr>
            <a:spLocks noGrp="1"/>
          </p:cNvSpPr>
          <p:nvPr>
            <p:ph type="dt" sz="half" idx="10"/>
          </p:nvPr>
        </p:nvSpPr>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E9D7F6C8-394E-8540-3046-E0E39F9E79E1}"/>
              </a:ext>
            </a:extLst>
          </p:cNvPr>
          <p:cNvSpPr>
            <a:spLocks noGrp="1"/>
          </p:cNvSpPr>
          <p:nvPr>
            <p:ph type="ftr" sz="quarter" idx="11"/>
          </p:nvPr>
        </p:nvSpPr>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E4F592AE-5AD9-BAD4-12A0-AFE9C1E88765}"/>
              </a:ext>
            </a:extLst>
          </p:cNvPr>
          <p:cNvSpPr>
            <a:spLocks noGrp="1"/>
          </p:cNvSpPr>
          <p:nvPr>
            <p:ph type="sldNum" sz="quarter" idx="12"/>
          </p:nvPr>
        </p:nvSpPr>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25</a:t>
            </a:fld>
            <a:endParaRPr lang="en-US" dirty="0">
              <a:latin typeface="Calisto MT" panose="02040603050505030304" pitchFamily="18" charset="77"/>
            </a:endParaRPr>
          </a:p>
        </p:txBody>
      </p:sp>
      <p:pic>
        <p:nvPicPr>
          <p:cNvPr id="38" name="Picture 37">
            <a:extLst>
              <a:ext uri="{FF2B5EF4-FFF2-40B4-BE49-F238E27FC236}">
                <a16:creationId xmlns:a16="http://schemas.microsoft.com/office/drawing/2014/main" id="{09218E63-A9AD-6858-DDF1-FF54DDEE714F}"/>
              </a:ext>
            </a:extLst>
          </p:cNvPr>
          <p:cNvPicPr>
            <a:picLocks noChangeAspect="1"/>
          </p:cNvPicPr>
          <p:nvPr/>
        </p:nvPicPr>
        <p:blipFill>
          <a:blip r:embed="rId4"/>
          <a:stretch>
            <a:fillRect/>
          </a:stretch>
        </p:blipFill>
        <p:spPr>
          <a:xfrm>
            <a:off x="694037" y="2980456"/>
            <a:ext cx="7772400" cy="899243"/>
          </a:xfrm>
          <a:prstGeom prst="rect">
            <a:avLst/>
          </a:prstGeom>
        </p:spPr>
      </p:pic>
      <p:sp>
        <p:nvSpPr>
          <p:cNvPr id="7" name="TextBox 6">
            <a:extLst>
              <a:ext uri="{FF2B5EF4-FFF2-40B4-BE49-F238E27FC236}">
                <a16:creationId xmlns:a16="http://schemas.microsoft.com/office/drawing/2014/main" id="{25E424BC-BE1D-A214-A589-7E0E1DE3BBD2}"/>
              </a:ext>
            </a:extLst>
          </p:cNvPr>
          <p:cNvSpPr txBox="1"/>
          <p:nvPr/>
        </p:nvSpPr>
        <p:spPr>
          <a:xfrm>
            <a:off x="1715585" y="2123569"/>
            <a:ext cx="5853718" cy="646331"/>
          </a:xfrm>
          <a:prstGeom prst="rect">
            <a:avLst/>
          </a:prstGeom>
          <a:noFill/>
        </p:spPr>
        <p:txBody>
          <a:bodyPr wrap="none" rtlCol="0">
            <a:spAutoFit/>
          </a:bodyPr>
          <a:lstStyle/>
          <a:p>
            <a:pPr algn="ctr"/>
            <a:r>
              <a:rPr lang="en-US" dirty="0"/>
              <a:t>8ve/3 (triadic) categorization groups multiple scale tones</a:t>
            </a:r>
            <a:br>
              <a:rPr lang="en-US" dirty="0"/>
            </a:br>
            <a:r>
              <a:rPr lang="en-US" dirty="0"/>
              <a:t>→ flexibility allows for harmonic changes</a:t>
            </a:r>
          </a:p>
        </p:txBody>
      </p:sp>
      <p:pic>
        <p:nvPicPr>
          <p:cNvPr id="11" name="Picture 10">
            <a:extLst>
              <a:ext uri="{FF2B5EF4-FFF2-40B4-BE49-F238E27FC236}">
                <a16:creationId xmlns:a16="http://schemas.microsoft.com/office/drawing/2014/main" id="{E673AABE-D57D-A940-041F-8CD757B69276}"/>
              </a:ext>
            </a:extLst>
          </p:cNvPr>
          <p:cNvPicPr>
            <a:picLocks noChangeAspect="1"/>
          </p:cNvPicPr>
          <p:nvPr/>
        </p:nvPicPr>
        <p:blipFill>
          <a:blip r:embed="rId5"/>
          <a:stretch>
            <a:fillRect/>
          </a:stretch>
        </p:blipFill>
        <p:spPr>
          <a:xfrm>
            <a:off x="948018" y="850613"/>
            <a:ext cx="7086600" cy="825500"/>
          </a:xfrm>
          <a:prstGeom prst="rect">
            <a:avLst/>
          </a:prstGeom>
        </p:spPr>
      </p:pic>
      <p:sp>
        <p:nvSpPr>
          <p:cNvPr id="25" name="TextBox 24">
            <a:extLst>
              <a:ext uri="{FF2B5EF4-FFF2-40B4-BE49-F238E27FC236}">
                <a16:creationId xmlns:a16="http://schemas.microsoft.com/office/drawing/2014/main" id="{A9216189-65F5-7B7A-EE8F-8DDB5560E7F4}"/>
              </a:ext>
            </a:extLst>
          </p:cNvPr>
          <p:cNvSpPr txBox="1"/>
          <p:nvPr/>
        </p:nvSpPr>
        <p:spPr>
          <a:xfrm>
            <a:off x="1896461" y="1624050"/>
            <a:ext cx="441146" cy="369332"/>
          </a:xfrm>
          <a:prstGeom prst="rect">
            <a:avLst/>
          </a:prstGeom>
          <a:noFill/>
        </p:spPr>
        <p:txBody>
          <a:bodyPr wrap="none" rtlCol="0">
            <a:spAutoFit/>
          </a:bodyPr>
          <a:lstStyle/>
          <a:p>
            <a:r>
              <a:rPr lang="en-US" dirty="0"/>
              <a:t>+1</a:t>
            </a:r>
          </a:p>
        </p:txBody>
      </p:sp>
      <p:sp>
        <p:nvSpPr>
          <p:cNvPr id="26" name="TextBox 25">
            <a:extLst>
              <a:ext uri="{FF2B5EF4-FFF2-40B4-BE49-F238E27FC236}">
                <a16:creationId xmlns:a16="http://schemas.microsoft.com/office/drawing/2014/main" id="{7E22DB68-A4AC-194F-D21E-26F409F685FF}"/>
              </a:ext>
            </a:extLst>
          </p:cNvPr>
          <p:cNvSpPr txBox="1"/>
          <p:nvPr/>
        </p:nvSpPr>
        <p:spPr>
          <a:xfrm>
            <a:off x="2871897" y="1614214"/>
            <a:ext cx="441146" cy="369332"/>
          </a:xfrm>
          <a:prstGeom prst="rect">
            <a:avLst/>
          </a:prstGeom>
          <a:noFill/>
        </p:spPr>
        <p:txBody>
          <a:bodyPr wrap="none" rtlCol="0">
            <a:spAutoFit/>
          </a:bodyPr>
          <a:lstStyle/>
          <a:p>
            <a:r>
              <a:rPr lang="en-US" dirty="0"/>
              <a:t>+1</a:t>
            </a:r>
          </a:p>
        </p:txBody>
      </p:sp>
      <p:sp>
        <p:nvSpPr>
          <p:cNvPr id="32" name="TextBox 31">
            <a:extLst>
              <a:ext uri="{FF2B5EF4-FFF2-40B4-BE49-F238E27FC236}">
                <a16:creationId xmlns:a16="http://schemas.microsoft.com/office/drawing/2014/main" id="{0E176495-14C1-25D0-2AF3-6F3CF6B99C4A}"/>
              </a:ext>
            </a:extLst>
          </p:cNvPr>
          <p:cNvSpPr txBox="1"/>
          <p:nvPr/>
        </p:nvSpPr>
        <p:spPr>
          <a:xfrm>
            <a:off x="3924104" y="1614214"/>
            <a:ext cx="441146" cy="369332"/>
          </a:xfrm>
          <a:prstGeom prst="rect">
            <a:avLst/>
          </a:prstGeom>
          <a:noFill/>
        </p:spPr>
        <p:txBody>
          <a:bodyPr wrap="none" rtlCol="0">
            <a:spAutoFit/>
          </a:bodyPr>
          <a:lstStyle/>
          <a:p>
            <a:r>
              <a:rPr lang="en-US" dirty="0"/>
              <a:t>+1</a:t>
            </a:r>
          </a:p>
        </p:txBody>
      </p:sp>
      <p:sp>
        <p:nvSpPr>
          <p:cNvPr id="33" name="TextBox 32">
            <a:extLst>
              <a:ext uri="{FF2B5EF4-FFF2-40B4-BE49-F238E27FC236}">
                <a16:creationId xmlns:a16="http://schemas.microsoft.com/office/drawing/2014/main" id="{3F19536D-14E9-D4D5-AE77-A6371B18AA44}"/>
              </a:ext>
            </a:extLst>
          </p:cNvPr>
          <p:cNvSpPr txBox="1"/>
          <p:nvPr/>
        </p:nvSpPr>
        <p:spPr>
          <a:xfrm>
            <a:off x="4582533" y="1615441"/>
            <a:ext cx="441146" cy="369332"/>
          </a:xfrm>
          <a:prstGeom prst="rect">
            <a:avLst/>
          </a:prstGeom>
          <a:noFill/>
        </p:spPr>
        <p:txBody>
          <a:bodyPr wrap="none" rtlCol="0">
            <a:spAutoFit/>
          </a:bodyPr>
          <a:lstStyle/>
          <a:p>
            <a:r>
              <a:rPr lang="en-US" dirty="0"/>
              <a:t>+1</a:t>
            </a:r>
          </a:p>
        </p:txBody>
      </p:sp>
      <p:cxnSp>
        <p:nvCxnSpPr>
          <p:cNvPr id="39" name="Straight Arrow Connector 38">
            <a:extLst>
              <a:ext uri="{FF2B5EF4-FFF2-40B4-BE49-F238E27FC236}">
                <a16:creationId xmlns:a16="http://schemas.microsoft.com/office/drawing/2014/main" id="{91914384-24A1-1018-EE0C-D53F5E682DBF}"/>
              </a:ext>
            </a:extLst>
          </p:cNvPr>
          <p:cNvCxnSpPr>
            <a:cxnSpLocks/>
          </p:cNvCxnSpPr>
          <p:nvPr/>
        </p:nvCxnSpPr>
        <p:spPr>
          <a:xfrm>
            <a:off x="2403662" y="3759144"/>
            <a:ext cx="1429002" cy="0"/>
          </a:xfrm>
          <a:prstGeom prst="straightConnector1">
            <a:avLst/>
          </a:prstGeom>
          <a:ln w="1905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B07495F5-7B90-7F4F-2136-1AE280451212}"/>
              </a:ext>
            </a:extLst>
          </p:cNvPr>
          <p:cNvCxnSpPr>
            <a:cxnSpLocks/>
          </p:cNvCxnSpPr>
          <p:nvPr/>
        </p:nvCxnSpPr>
        <p:spPr>
          <a:xfrm>
            <a:off x="4896926" y="3738768"/>
            <a:ext cx="1429002" cy="0"/>
          </a:xfrm>
          <a:prstGeom prst="straightConnector1">
            <a:avLst/>
          </a:prstGeom>
          <a:ln w="1905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15127F7D-51CF-2FB2-913D-E59CC736CDA7}"/>
              </a:ext>
            </a:extLst>
          </p:cNvPr>
          <p:cNvCxnSpPr>
            <a:cxnSpLocks/>
          </p:cNvCxnSpPr>
          <p:nvPr/>
        </p:nvCxnSpPr>
        <p:spPr>
          <a:xfrm>
            <a:off x="7320117" y="3736680"/>
            <a:ext cx="1429002" cy="0"/>
          </a:xfrm>
          <a:prstGeom prst="straightConnector1">
            <a:avLst/>
          </a:prstGeom>
          <a:ln w="1905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F327DC00-A3C4-444E-5DC7-0C0FB29CE7DB}"/>
              </a:ext>
            </a:extLst>
          </p:cNvPr>
          <p:cNvSpPr txBox="1"/>
          <p:nvPr/>
        </p:nvSpPr>
        <p:spPr>
          <a:xfrm>
            <a:off x="3693685" y="2760403"/>
            <a:ext cx="320922" cy="369332"/>
          </a:xfrm>
          <a:prstGeom prst="rect">
            <a:avLst/>
          </a:prstGeom>
          <a:noFill/>
        </p:spPr>
        <p:txBody>
          <a:bodyPr wrap="none" rtlCol="0">
            <a:spAutoFit/>
          </a:bodyPr>
          <a:lstStyle/>
          <a:p>
            <a:r>
              <a:rPr lang="en-US" b="1" dirty="0">
                <a:solidFill>
                  <a:srgbClr val="C00000"/>
                </a:solidFill>
              </a:rPr>
              <a:t>0</a:t>
            </a:r>
          </a:p>
        </p:txBody>
      </p:sp>
      <p:sp>
        <p:nvSpPr>
          <p:cNvPr id="46" name="Freeform 45">
            <a:extLst>
              <a:ext uri="{FF2B5EF4-FFF2-40B4-BE49-F238E27FC236}">
                <a16:creationId xmlns:a16="http://schemas.microsoft.com/office/drawing/2014/main" id="{A82AE3BD-5D67-4054-EC58-61DD5DAF30F7}"/>
              </a:ext>
            </a:extLst>
          </p:cNvPr>
          <p:cNvSpPr/>
          <p:nvPr/>
        </p:nvSpPr>
        <p:spPr>
          <a:xfrm rot="1139615" flipV="1">
            <a:off x="3565174" y="3113247"/>
            <a:ext cx="462665" cy="113577"/>
          </a:xfrm>
          <a:custGeom>
            <a:avLst/>
            <a:gdLst>
              <a:gd name="connsiteX0" fmla="*/ 0 w 462665"/>
              <a:gd name="connsiteY0" fmla="*/ 0 h 61969"/>
              <a:gd name="connsiteX1" fmla="*/ 229511 w 462665"/>
              <a:gd name="connsiteY1" fmla="*/ 61931 h 61969"/>
              <a:gd name="connsiteX2" fmla="*/ 462665 w 462665"/>
              <a:gd name="connsiteY2" fmla="*/ 7286 h 61969"/>
            </a:gdLst>
            <a:ahLst/>
            <a:cxnLst>
              <a:cxn ang="0">
                <a:pos x="connsiteX0" y="connsiteY0"/>
              </a:cxn>
              <a:cxn ang="0">
                <a:pos x="connsiteX1" y="connsiteY1"/>
              </a:cxn>
              <a:cxn ang="0">
                <a:pos x="connsiteX2" y="connsiteY2"/>
              </a:cxn>
            </a:cxnLst>
            <a:rect l="l" t="t" r="r" b="b"/>
            <a:pathLst>
              <a:path w="462665" h="61969">
                <a:moveTo>
                  <a:pt x="0" y="0"/>
                </a:moveTo>
                <a:cubicBezTo>
                  <a:pt x="76200" y="30358"/>
                  <a:pt x="152400" y="60717"/>
                  <a:pt x="229511" y="61931"/>
                </a:cubicBezTo>
                <a:cubicBezTo>
                  <a:pt x="306622" y="63145"/>
                  <a:pt x="384643" y="35215"/>
                  <a:pt x="462665" y="7286"/>
                </a:cubicBezTo>
              </a:path>
            </a:pathLst>
          </a:custGeom>
          <a:noFill/>
          <a:ln w="28575">
            <a:solidFill>
              <a:srgbClr val="C00000"/>
            </a:solidFill>
            <a:headEnd type="arrow"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80D8124F-3D2D-4F26-EEB0-CEB982090337}"/>
              </a:ext>
            </a:extLst>
          </p:cNvPr>
          <p:cNvSpPr txBox="1"/>
          <p:nvPr/>
        </p:nvSpPr>
        <p:spPr>
          <a:xfrm>
            <a:off x="4334421" y="1611423"/>
            <a:ext cx="320922" cy="369332"/>
          </a:xfrm>
          <a:prstGeom prst="rect">
            <a:avLst/>
          </a:prstGeom>
          <a:noFill/>
        </p:spPr>
        <p:txBody>
          <a:bodyPr wrap="none" rtlCol="0">
            <a:spAutoFit/>
          </a:bodyPr>
          <a:lstStyle/>
          <a:p>
            <a:r>
              <a:rPr lang="en-US" b="1" dirty="0">
                <a:solidFill>
                  <a:srgbClr val="C00000"/>
                </a:solidFill>
              </a:rPr>
              <a:t>0</a:t>
            </a:r>
          </a:p>
        </p:txBody>
      </p:sp>
      <p:pic>
        <p:nvPicPr>
          <p:cNvPr id="8" name="bantyRooster">
            <a:hlinkClick r:id="" action="ppaction://media"/>
            <a:extLst>
              <a:ext uri="{FF2B5EF4-FFF2-40B4-BE49-F238E27FC236}">
                <a16:creationId xmlns:a16="http://schemas.microsoft.com/office/drawing/2014/main" id="{0E241928-D3D4-FCF6-114D-7A848CDC2E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3940" y="195402"/>
            <a:ext cx="380075" cy="380075"/>
          </a:xfrm>
          <a:prstGeom prst="rect">
            <a:avLst/>
          </a:prstGeom>
        </p:spPr>
      </p:pic>
    </p:spTree>
    <p:extLst>
      <p:ext uri="{BB962C8B-B14F-4D97-AF65-F5344CB8AC3E}">
        <p14:creationId xmlns:p14="http://schemas.microsoft.com/office/powerpoint/2010/main" val="40581173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1A6B2-3730-1957-323C-19336C114C84}"/>
              </a:ext>
            </a:extLst>
          </p:cNvPr>
          <p:cNvSpPr>
            <a:spLocks noGrp="1"/>
          </p:cNvSpPr>
          <p:nvPr>
            <p:ph type="title"/>
          </p:nvPr>
        </p:nvSpPr>
        <p:spPr/>
        <p:txBody>
          <a:bodyPr/>
          <a:lstStyle/>
          <a:p>
            <a:r>
              <a:rPr lang="en-US" dirty="0"/>
              <a:t>Pentatonic vs. Heptatonic intervals</a:t>
            </a:r>
          </a:p>
        </p:txBody>
      </p:sp>
      <p:sp>
        <p:nvSpPr>
          <p:cNvPr id="3" name="Content Placeholder 2">
            <a:extLst>
              <a:ext uri="{FF2B5EF4-FFF2-40B4-BE49-F238E27FC236}">
                <a16:creationId xmlns:a16="http://schemas.microsoft.com/office/drawing/2014/main" id="{271CDF9D-76FF-A82F-15A1-F483678F6293}"/>
              </a:ext>
            </a:extLst>
          </p:cNvPr>
          <p:cNvSpPr>
            <a:spLocks noGrp="1"/>
          </p:cNvSpPr>
          <p:nvPr>
            <p:ph idx="1"/>
          </p:nvPr>
        </p:nvSpPr>
        <p:spPr>
          <a:xfrm>
            <a:off x="628650" y="615142"/>
            <a:ext cx="7886700" cy="3263504"/>
          </a:xfrm>
        </p:spPr>
        <p:txBody>
          <a:bodyPr/>
          <a:lstStyle/>
          <a:p>
            <a:pPr marL="0" indent="0" algn="ctr">
              <a:buNone/>
            </a:pPr>
            <a:r>
              <a:rPr lang="en-US" dirty="0"/>
              <a:t>Pentatonic values are the same as heptatonic at 12t-ET locations, but category boundaries are in different places. </a:t>
            </a:r>
          </a:p>
        </p:txBody>
      </p:sp>
      <p:sp>
        <p:nvSpPr>
          <p:cNvPr id="4" name="Date Placeholder 3">
            <a:extLst>
              <a:ext uri="{FF2B5EF4-FFF2-40B4-BE49-F238E27FC236}">
                <a16:creationId xmlns:a16="http://schemas.microsoft.com/office/drawing/2014/main" id="{8B01C29D-A0DA-D799-8445-639C0C2BC1F2}"/>
              </a:ext>
            </a:extLst>
          </p:cNvPr>
          <p:cNvSpPr>
            <a:spLocks noGrp="1"/>
          </p:cNvSpPr>
          <p:nvPr>
            <p:ph type="dt" sz="half" idx="10"/>
          </p:nvPr>
        </p:nvSpPr>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9399B6D0-00C0-6DC8-11E7-4272BAF7BDB1}"/>
              </a:ext>
            </a:extLst>
          </p:cNvPr>
          <p:cNvSpPr>
            <a:spLocks noGrp="1"/>
          </p:cNvSpPr>
          <p:nvPr>
            <p:ph type="ftr" sz="quarter" idx="11"/>
          </p:nvPr>
        </p:nvSpPr>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FAA85433-9A56-BED5-2BD9-91A3083248B8}"/>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26</a:t>
            </a:fld>
            <a:endParaRPr lang="en-US" dirty="0">
              <a:latin typeface="Calisto MT" panose="02040603050505030304" pitchFamily="18" charset="77"/>
            </a:endParaRPr>
          </a:p>
        </p:txBody>
      </p:sp>
      <p:pic>
        <p:nvPicPr>
          <p:cNvPr id="7" name="Picture 6">
            <a:extLst>
              <a:ext uri="{FF2B5EF4-FFF2-40B4-BE49-F238E27FC236}">
                <a16:creationId xmlns:a16="http://schemas.microsoft.com/office/drawing/2014/main" id="{45982D63-51A2-0649-066F-82F8083155FF}"/>
              </a:ext>
            </a:extLst>
          </p:cNvPr>
          <p:cNvPicPr>
            <a:picLocks noChangeAspect="1"/>
          </p:cNvPicPr>
          <p:nvPr/>
        </p:nvPicPr>
        <p:blipFill>
          <a:blip r:embed="rId2"/>
          <a:stretch>
            <a:fillRect/>
          </a:stretch>
        </p:blipFill>
        <p:spPr>
          <a:xfrm>
            <a:off x="590931" y="1383358"/>
            <a:ext cx="8017002" cy="927543"/>
          </a:xfrm>
          <a:prstGeom prst="rect">
            <a:avLst/>
          </a:prstGeom>
        </p:spPr>
      </p:pic>
      <p:pic>
        <p:nvPicPr>
          <p:cNvPr id="9" name="Picture 8">
            <a:extLst>
              <a:ext uri="{FF2B5EF4-FFF2-40B4-BE49-F238E27FC236}">
                <a16:creationId xmlns:a16="http://schemas.microsoft.com/office/drawing/2014/main" id="{9586D53A-5F2B-56B4-2B2E-56021FAF9FA4}"/>
              </a:ext>
            </a:extLst>
          </p:cNvPr>
          <p:cNvPicPr>
            <a:picLocks noChangeAspect="1"/>
          </p:cNvPicPr>
          <p:nvPr/>
        </p:nvPicPr>
        <p:blipFill>
          <a:blip r:embed="rId3"/>
          <a:stretch>
            <a:fillRect/>
          </a:stretch>
        </p:blipFill>
        <p:spPr>
          <a:xfrm>
            <a:off x="590930" y="2723039"/>
            <a:ext cx="8017005" cy="927543"/>
          </a:xfrm>
          <a:prstGeom prst="rect">
            <a:avLst/>
          </a:prstGeom>
        </p:spPr>
      </p:pic>
      <p:sp>
        <p:nvSpPr>
          <p:cNvPr id="10" name="TextBox 9">
            <a:extLst>
              <a:ext uri="{FF2B5EF4-FFF2-40B4-BE49-F238E27FC236}">
                <a16:creationId xmlns:a16="http://schemas.microsoft.com/office/drawing/2014/main" id="{47E70351-6A46-8164-3E8F-89E34CFA3AE5}"/>
              </a:ext>
            </a:extLst>
          </p:cNvPr>
          <p:cNvSpPr txBox="1"/>
          <p:nvPr/>
        </p:nvSpPr>
        <p:spPr>
          <a:xfrm>
            <a:off x="2912166" y="2740903"/>
            <a:ext cx="320922" cy="369332"/>
          </a:xfrm>
          <a:prstGeom prst="rect">
            <a:avLst/>
          </a:prstGeom>
          <a:noFill/>
        </p:spPr>
        <p:txBody>
          <a:bodyPr wrap="none" rtlCol="0">
            <a:spAutoFit/>
          </a:bodyPr>
          <a:lstStyle/>
          <a:p>
            <a:r>
              <a:rPr lang="en-US" b="1" dirty="0">
                <a:solidFill>
                  <a:srgbClr val="C00000"/>
                </a:solidFill>
              </a:rPr>
              <a:t>1</a:t>
            </a:r>
          </a:p>
        </p:txBody>
      </p:sp>
      <p:sp>
        <p:nvSpPr>
          <p:cNvPr id="11" name="Freeform 10">
            <a:extLst>
              <a:ext uri="{FF2B5EF4-FFF2-40B4-BE49-F238E27FC236}">
                <a16:creationId xmlns:a16="http://schemas.microsoft.com/office/drawing/2014/main" id="{E275C782-5287-B50D-D2D4-2BDDB5BC0B55}"/>
              </a:ext>
            </a:extLst>
          </p:cNvPr>
          <p:cNvSpPr/>
          <p:nvPr/>
        </p:nvSpPr>
        <p:spPr>
          <a:xfrm flipV="1">
            <a:off x="2824791" y="3091843"/>
            <a:ext cx="462665" cy="113577"/>
          </a:xfrm>
          <a:custGeom>
            <a:avLst/>
            <a:gdLst>
              <a:gd name="connsiteX0" fmla="*/ 0 w 462665"/>
              <a:gd name="connsiteY0" fmla="*/ 0 h 61969"/>
              <a:gd name="connsiteX1" fmla="*/ 229511 w 462665"/>
              <a:gd name="connsiteY1" fmla="*/ 61931 h 61969"/>
              <a:gd name="connsiteX2" fmla="*/ 462665 w 462665"/>
              <a:gd name="connsiteY2" fmla="*/ 7286 h 61969"/>
            </a:gdLst>
            <a:ahLst/>
            <a:cxnLst>
              <a:cxn ang="0">
                <a:pos x="connsiteX0" y="connsiteY0"/>
              </a:cxn>
              <a:cxn ang="0">
                <a:pos x="connsiteX1" y="connsiteY1"/>
              </a:cxn>
              <a:cxn ang="0">
                <a:pos x="connsiteX2" y="connsiteY2"/>
              </a:cxn>
            </a:cxnLst>
            <a:rect l="l" t="t" r="r" b="b"/>
            <a:pathLst>
              <a:path w="462665" h="61969">
                <a:moveTo>
                  <a:pt x="0" y="0"/>
                </a:moveTo>
                <a:cubicBezTo>
                  <a:pt x="76200" y="30358"/>
                  <a:pt x="152400" y="60717"/>
                  <a:pt x="229511" y="61931"/>
                </a:cubicBezTo>
                <a:cubicBezTo>
                  <a:pt x="306622" y="63145"/>
                  <a:pt x="384643" y="35215"/>
                  <a:pt x="462665" y="7286"/>
                </a:cubicBezTo>
              </a:path>
            </a:pathLst>
          </a:custGeom>
          <a:noFill/>
          <a:ln w="28575">
            <a:solidFill>
              <a:srgbClr val="C00000"/>
            </a:solidFill>
            <a:headEnd type="arrow"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5823E91-32AF-6AAF-310C-8FB8AD39A0D7}"/>
              </a:ext>
            </a:extLst>
          </p:cNvPr>
          <p:cNvSpPr txBox="1"/>
          <p:nvPr/>
        </p:nvSpPr>
        <p:spPr>
          <a:xfrm>
            <a:off x="2913476" y="2024526"/>
            <a:ext cx="320922" cy="369332"/>
          </a:xfrm>
          <a:prstGeom prst="rect">
            <a:avLst/>
          </a:prstGeom>
          <a:noFill/>
        </p:spPr>
        <p:txBody>
          <a:bodyPr wrap="none" rtlCol="0">
            <a:spAutoFit/>
          </a:bodyPr>
          <a:lstStyle/>
          <a:p>
            <a:r>
              <a:rPr lang="en-US" b="1" dirty="0">
                <a:solidFill>
                  <a:srgbClr val="C00000"/>
                </a:solidFill>
              </a:rPr>
              <a:t>0</a:t>
            </a:r>
          </a:p>
        </p:txBody>
      </p:sp>
      <p:sp>
        <p:nvSpPr>
          <p:cNvPr id="13" name="Freeform 12">
            <a:extLst>
              <a:ext uri="{FF2B5EF4-FFF2-40B4-BE49-F238E27FC236}">
                <a16:creationId xmlns:a16="http://schemas.microsoft.com/office/drawing/2014/main" id="{C52A7BA4-608D-47FB-D8AD-C69AB41C6F8E}"/>
              </a:ext>
            </a:extLst>
          </p:cNvPr>
          <p:cNvSpPr/>
          <p:nvPr/>
        </p:nvSpPr>
        <p:spPr>
          <a:xfrm>
            <a:off x="2842605" y="1955513"/>
            <a:ext cx="462665" cy="122665"/>
          </a:xfrm>
          <a:custGeom>
            <a:avLst/>
            <a:gdLst>
              <a:gd name="connsiteX0" fmla="*/ 0 w 462665"/>
              <a:gd name="connsiteY0" fmla="*/ 0 h 61969"/>
              <a:gd name="connsiteX1" fmla="*/ 229511 w 462665"/>
              <a:gd name="connsiteY1" fmla="*/ 61931 h 61969"/>
              <a:gd name="connsiteX2" fmla="*/ 462665 w 462665"/>
              <a:gd name="connsiteY2" fmla="*/ 7286 h 61969"/>
            </a:gdLst>
            <a:ahLst/>
            <a:cxnLst>
              <a:cxn ang="0">
                <a:pos x="connsiteX0" y="connsiteY0"/>
              </a:cxn>
              <a:cxn ang="0">
                <a:pos x="connsiteX1" y="connsiteY1"/>
              </a:cxn>
              <a:cxn ang="0">
                <a:pos x="connsiteX2" y="connsiteY2"/>
              </a:cxn>
            </a:cxnLst>
            <a:rect l="l" t="t" r="r" b="b"/>
            <a:pathLst>
              <a:path w="462665" h="61969">
                <a:moveTo>
                  <a:pt x="0" y="0"/>
                </a:moveTo>
                <a:cubicBezTo>
                  <a:pt x="76200" y="30358"/>
                  <a:pt x="152400" y="60717"/>
                  <a:pt x="229511" y="61931"/>
                </a:cubicBezTo>
                <a:cubicBezTo>
                  <a:pt x="306622" y="63145"/>
                  <a:pt x="384643" y="35215"/>
                  <a:pt x="462665" y="7286"/>
                </a:cubicBezTo>
              </a:path>
            </a:pathLst>
          </a:custGeom>
          <a:noFill/>
          <a:ln w="28575">
            <a:solidFill>
              <a:srgbClr val="C00000"/>
            </a:solidFill>
            <a:headEnd type="arrow"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CDCD571-6882-4091-E6A3-4A978A657F44}"/>
              </a:ext>
            </a:extLst>
          </p:cNvPr>
          <p:cNvSpPr txBox="1"/>
          <p:nvPr/>
        </p:nvSpPr>
        <p:spPr>
          <a:xfrm>
            <a:off x="6651378" y="1003325"/>
            <a:ext cx="320922" cy="369332"/>
          </a:xfrm>
          <a:prstGeom prst="rect">
            <a:avLst/>
          </a:prstGeom>
          <a:noFill/>
        </p:spPr>
        <p:txBody>
          <a:bodyPr wrap="square" rtlCol="0">
            <a:spAutoFit/>
          </a:bodyPr>
          <a:lstStyle/>
          <a:p>
            <a:r>
              <a:rPr lang="en-US" b="1" dirty="0">
                <a:solidFill>
                  <a:srgbClr val="C00000"/>
                </a:solidFill>
              </a:rPr>
              <a:t>2</a:t>
            </a:r>
          </a:p>
        </p:txBody>
      </p:sp>
      <p:sp>
        <p:nvSpPr>
          <p:cNvPr id="16" name="TextBox 15">
            <a:extLst>
              <a:ext uri="{FF2B5EF4-FFF2-40B4-BE49-F238E27FC236}">
                <a16:creationId xmlns:a16="http://schemas.microsoft.com/office/drawing/2014/main" id="{37EF7361-02D8-EA3F-CFE4-62314CEA8AC7}"/>
              </a:ext>
            </a:extLst>
          </p:cNvPr>
          <p:cNvSpPr txBox="1"/>
          <p:nvPr/>
        </p:nvSpPr>
        <p:spPr>
          <a:xfrm>
            <a:off x="6651378" y="2332304"/>
            <a:ext cx="320922" cy="369332"/>
          </a:xfrm>
          <a:prstGeom prst="rect">
            <a:avLst/>
          </a:prstGeom>
          <a:noFill/>
        </p:spPr>
        <p:txBody>
          <a:bodyPr wrap="square" rtlCol="0">
            <a:spAutoFit/>
          </a:bodyPr>
          <a:lstStyle/>
          <a:p>
            <a:r>
              <a:rPr lang="en-US" b="1" dirty="0">
                <a:solidFill>
                  <a:srgbClr val="C00000"/>
                </a:solidFill>
              </a:rPr>
              <a:t>1</a:t>
            </a:r>
          </a:p>
        </p:txBody>
      </p:sp>
      <p:sp>
        <p:nvSpPr>
          <p:cNvPr id="17" name="Freeform 16">
            <a:extLst>
              <a:ext uri="{FF2B5EF4-FFF2-40B4-BE49-F238E27FC236}">
                <a16:creationId xmlns:a16="http://schemas.microsoft.com/office/drawing/2014/main" id="{6A1FE75B-CA69-6348-B1FB-FFB10244838E}"/>
              </a:ext>
            </a:extLst>
          </p:cNvPr>
          <p:cNvSpPr/>
          <p:nvPr/>
        </p:nvSpPr>
        <p:spPr>
          <a:xfrm rot="401616" flipH="1" flipV="1">
            <a:off x="5417538" y="2559937"/>
            <a:ext cx="1821281" cy="352558"/>
          </a:xfrm>
          <a:custGeom>
            <a:avLst/>
            <a:gdLst>
              <a:gd name="connsiteX0" fmla="*/ 0 w 462665"/>
              <a:gd name="connsiteY0" fmla="*/ 0 h 61969"/>
              <a:gd name="connsiteX1" fmla="*/ 229511 w 462665"/>
              <a:gd name="connsiteY1" fmla="*/ 61931 h 61969"/>
              <a:gd name="connsiteX2" fmla="*/ 462665 w 462665"/>
              <a:gd name="connsiteY2" fmla="*/ 7286 h 61969"/>
            </a:gdLst>
            <a:ahLst/>
            <a:cxnLst>
              <a:cxn ang="0">
                <a:pos x="connsiteX0" y="connsiteY0"/>
              </a:cxn>
              <a:cxn ang="0">
                <a:pos x="connsiteX1" y="connsiteY1"/>
              </a:cxn>
              <a:cxn ang="0">
                <a:pos x="connsiteX2" y="connsiteY2"/>
              </a:cxn>
            </a:cxnLst>
            <a:rect l="l" t="t" r="r" b="b"/>
            <a:pathLst>
              <a:path w="462665" h="61969">
                <a:moveTo>
                  <a:pt x="0" y="0"/>
                </a:moveTo>
                <a:cubicBezTo>
                  <a:pt x="76200" y="30358"/>
                  <a:pt x="152400" y="60717"/>
                  <a:pt x="229511" y="61931"/>
                </a:cubicBezTo>
                <a:cubicBezTo>
                  <a:pt x="306622" y="63145"/>
                  <a:pt x="384643" y="35215"/>
                  <a:pt x="462665" y="7286"/>
                </a:cubicBezTo>
              </a:path>
            </a:pathLst>
          </a:custGeom>
          <a:noFill/>
          <a:ln w="28575">
            <a:solidFill>
              <a:srgbClr val="C00000"/>
            </a:solidFill>
            <a:headEnd type="arrow"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745C2607-34B2-BE8A-3817-05AD4D96BDB9}"/>
              </a:ext>
            </a:extLst>
          </p:cNvPr>
          <p:cNvSpPr/>
          <p:nvPr/>
        </p:nvSpPr>
        <p:spPr>
          <a:xfrm rot="401616" flipH="1" flipV="1">
            <a:off x="5417538" y="1215190"/>
            <a:ext cx="1821281" cy="352558"/>
          </a:xfrm>
          <a:custGeom>
            <a:avLst/>
            <a:gdLst>
              <a:gd name="connsiteX0" fmla="*/ 0 w 462665"/>
              <a:gd name="connsiteY0" fmla="*/ 0 h 61969"/>
              <a:gd name="connsiteX1" fmla="*/ 229511 w 462665"/>
              <a:gd name="connsiteY1" fmla="*/ 61931 h 61969"/>
              <a:gd name="connsiteX2" fmla="*/ 462665 w 462665"/>
              <a:gd name="connsiteY2" fmla="*/ 7286 h 61969"/>
            </a:gdLst>
            <a:ahLst/>
            <a:cxnLst>
              <a:cxn ang="0">
                <a:pos x="connsiteX0" y="connsiteY0"/>
              </a:cxn>
              <a:cxn ang="0">
                <a:pos x="connsiteX1" y="connsiteY1"/>
              </a:cxn>
              <a:cxn ang="0">
                <a:pos x="connsiteX2" y="connsiteY2"/>
              </a:cxn>
            </a:cxnLst>
            <a:rect l="l" t="t" r="r" b="b"/>
            <a:pathLst>
              <a:path w="462665" h="61969">
                <a:moveTo>
                  <a:pt x="0" y="0"/>
                </a:moveTo>
                <a:cubicBezTo>
                  <a:pt x="76200" y="30358"/>
                  <a:pt x="152400" y="60717"/>
                  <a:pt x="229511" y="61931"/>
                </a:cubicBezTo>
                <a:cubicBezTo>
                  <a:pt x="306622" y="63145"/>
                  <a:pt x="384643" y="35215"/>
                  <a:pt x="462665" y="7286"/>
                </a:cubicBezTo>
              </a:path>
            </a:pathLst>
          </a:custGeom>
          <a:noFill/>
          <a:ln w="28575">
            <a:solidFill>
              <a:srgbClr val="C00000"/>
            </a:solidFill>
            <a:headEnd type="arrow"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2627594-D86A-9823-C46C-6303DE62D0F3}"/>
              </a:ext>
            </a:extLst>
          </p:cNvPr>
          <p:cNvSpPr txBox="1"/>
          <p:nvPr/>
        </p:nvSpPr>
        <p:spPr>
          <a:xfrm>
            <a:off x="498849" y="3720071"/>
            <a:ext cx="8442137" cy="646331"/>
          </a:xfrm>
          <a:prstGeom prst="rect">
            <a:avLst/>
          </a:prstGeom>
          <a:noFill/>
        </p:spPr>
        <p:txBody>
          <a:bodyPr wrap="square" rtlCol="0">
            <a:spAutoFit/>
          </a:bodyPr>
          <a:lstStyle/>
          <a:p>
            <a:r>
              <a:rPr lang="en-US" dirty="0"/>
              <a:t>Distinguishing strength of </a:t>
            </a:r>
            <a:r>
              <a:rPr lang="en-US" dirty="0" err="1"/>
              <a:t>pentatonicity</a:t>
            </a:r>
            <a:r>
              <a:rPr lang="en-US" dirty="0"/>
              <a:t> vs. </a:t>
            </a:r>
            <a:r>
              <a:rPr lang="en-US" dirty="0" err="1"/>
              <a:t>heptatonicity</a:t>
            </a:r>
            <a:r>
              <a:rPr lang="en-US" dirty="0"/>
              <a:t> requires going off the </a:t>
            </a:r>
          </a:p>
          <a:p>
            <a:pPr algn="ctr"/>
            <a:r>
              <a:rPr lang="en-US" dirty="0"/>
              <a:t>12-tET grid.</a:t>
            </a:r>
          </a:p>
        </p:txBody>
      </p:sp>
    </p:spTree>
    <p:extLst>
      <p:ext uri="{BB962C8B-B14F-4D97-AF65-F5344CB8AC3E}">
        <p14:creationId xmlns:p14="http://schemas.microsoft.com/office/powerpoint/2010/main" val="39594016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9D581-DAFD-EECD-9565-60069C379910}"/>
              </a:ext>
            </a:extLst>
          </p:cNvPr>
          <p:cNvSpPr>
            <a:spLocks noGrp="1"/>
          </p:cNvSpPr>
          <p:nvPr>
            <p:ph type="title"/>
          </p:nvPr>
        </p:nvSpPr>
        <p:spPr/>
        <p:txBody>
          <a:bodyPr/>
          <a:lstStyle/>
          <a:p>
            <a:r>
              <a:rPr lang="en-US" dirty="0"/>
              <a:t>Fourier magnitudes</a:t>
            </a:r>
          </a:p>
        </p:txBody>
      </p:sp>
      <p:sp>
        <p:nvSpPr>
          <p:cNvPr id="3" name="Content Placeholder 2">
            <a:extLst>
              <a:ext uri="{FF2B5EF4-FFF2-40B4-BE49-F238E27FC236}">
                <a16:creationId xmlns:a16="http://schemas.microsoft.com/office/drawing/2014/main" id="{06D4FD70-E8CB-36A2-4C02-518837FE58D7}"/>
              </a:ext>
            </a:extLst>
          </p:cNvPr>
          <p:cNvSpPr>
            <a:spLocks noGrp="1"/>
          </p:cNvSpPr>
          <p:nvPr>
            <p:ph idx="1"/>
          </p:nvPr>
        </p:nvSpPr>
        <p:spPr>
          <a:xfrm>
            <a:off x="628650" y="533598"/>
            <a:ext cx="7886700" cy="711002"/>
          </a:xfrm>
        </p:spPr>
        <p:txBody>
          <a:bodyPr/>
          <a:lstStyle/>
          <a:p>
            <a:pPr marL="0" indent="0" algn="ctr">
              <a:buNone/>
            </a:pPr>
            <a:r>
              <a:rPr lang="en-US" dirty="0"/>
              <a:t>The sum of heptatonic (chromatic, triadic, etc.) values across pcs gives the </a:t>
            </a:r>
            <a:r>
              <a:rPr lang="en-US" b="1" dirty="0"/>
              <a:t>magnitude</a:t>
            </a:r>
            <a:r>
              <a:rPr lang="en-US" i="1" dirty="0"/>
              <a:t>,</a:t>
            </a:r>
            <a:r>
              <a:rPr lang="en-US" b="1" i="1" dirty="0"/>
              <a:t> </a:t>
            </a:r>
            <a:r>
              <a:rPr lang="en-US" dirty="0"/>
              <a:t>a measure of how well the categorization works for that set.</a:t>
            </a:r>
          </a:p>
        </p:txBody>
      </p:sp>
      <p:sp>
        <p:nvSpPr>
          <p:cNvPr id="4" name="Date Placeholder 3">
            <a:extLst>
              <a:ext uri="{FF2B5EF4-FFF2-40B4-BE49-F238E27FC236}">
                <a16:creationId xmlns:a16="http://schemas.microsoft.com/office/drawing/2014/main" id="{CD839127-1D10-159A-9277-17833BF7DC73}"/>
              </a:ext>
            </a:extLst>
          </p:cNvPr>
          <p:cNvSpPr>
            <a:spLocks noGrp="1"/>
          </p:cNvSpPr>
          <p:nvPr>
            <p:ph type="dt" sz="half" idx="10"/>
          </p:nvPr>
        </p:nvSpPr>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53BA0E52-09C1-B131-56C6-1A5B156B940E}"/>
              </a:ext>
            </a:extLst>
          </p:cNvPr>
          <p:cNvSpPr>
            <a:spLocks noGrp="1"/>
          </p:cNvSpPr>
          <p:nvPr>
            <p:ph type="ftr" sz="quarter" idx="11"/>
          </p:nvPr>
        </p:nvSpPr>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4B665985-AE3A-DC43-3113-1C1EC9AF264D}"/>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27</a:t>
            </a:fld>
            <a:endParaRPr lang="en-US" dirty="0">
              <a:latin typeface="Calisto MT" panose="02040603050505030304" pitchFamily="18" charset="77"/>
            </a:endParaRPr>
          </a:p>
        </p:txBody>
      </p:sp>
      <p:pic>
        <p:nvPicPr>
          <p:cNvPr id="10" name="Picture 9">
            <a:extLst>
              <a:ext uri="{FF2B5EF4-FFF2-40B4-BE49-F238E27FC236}">
                <a16:creationId xmlns:a16="http://schemas.microsoft.com/office/drawing/2014/main" id="{7558AC74-A8FE-6672-97BD-7BFCB627AC91}"/>
              </a:ext>
            </a:extLst>
          </p:cNvPr>
          <p:cNvPicPr>
            <a:picLocks noChangeAspect="1"/>
          </p:cNvPicPr>
          <p:nvPr/>
        </p:nvPicPr>
        <p:blipFill>
          <a:blip r:embed="rId2"/>
          <a:stretch>
            <a:fillRect/>
          </a:stretch>
        </p:blipFill>
        <p:spPr>
          <a:xfrm>
            <a:off x="491067" y="1604774"/>
            <a:ext cx="7772400" cy="899243"/>
          </a:xfrm>
          <a:prstGeom prst="rect">
            <a:avLst/>
          </a:prstGeom>
        </p:spPr>
      </p:pic>
      <p:sp>
        <p:nvSpPr>
          <p:cNvPr id="11" name="TextBox 10">
            <a:extLst>
              <a:ext uri="{FF2B5EF4-FFF2-40B4-BE49-F238E27FC236}">
                <a16:creationId xmlns:a16="http://schemas.microsoft.com/office/drawing/2014/main" id="{802C5C7E-919A-949C-15E9-6AE90335463F}"/>
              </a:ext>
            </a:extLst>
          </p:cNvPr>
          <p:cNvSpPr txBox="1"/>
          <p:nvPr/>
        </p:nvSpPr>
        <p:spPr>
          <a:xfrm>
            <a:off x="512149" y="1226975"/>
            <a:ext cx="8491427" cy="369332"/>
          </a:xfrm>
          <a:prstGeom prst="rect">
            <a:avLst/>
          </a:prstGeom>
          <a:noFill/>
        </p:spPr>
        <p:txBody>
          <a:bodyPr wrap="none" rtlCol="0">
            <a:spAutoFit/>
          </a:bodyPr>
          <a:lstStyle/>
          <a:p>
            <a:r>
              <a:rPr lang="en-US" dirty="0">
                <a:solidFill>
                  <a:srgbClr val="004DC1"/>
                </a:solidFill>
              </a:rPr>
              <a:t>0.97                 +        0.26 – 0.71             +           0.71              +            0.71    	  	   =    1.93</a:t>
            </a:r>
          </a:p>
        </p:txBody>
      </p:sp>
    </p:spTree>
    <p:extLst>
      <p:ext uri="{BB962C8B-B14F-4D97-AF65-F5344CB8AC3E}">
        <p14:creationId xmlns:p14="http://schemas.microsoft.com/office/powerpoint/2010/main" val="24522750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302D8-B85E-6BF6-4F83-66DA5A606A1F}"/>
              </a:ext>
            </a:extLst>
          </p:cNvPr>
          <p:cNvSpPr>
            <a:spLocks noGrp="1"/>
          </p:cNvSpPr>
          <p:nvPr>
            <p:ph type="title"/>
          </p:nvPr>
        </p:nvSpPr>
        <p:spPr/>
        <p:txBody>
          <a:bodyPr/>
          <a:lstStyle/>
          <a:p>
            <a:r>
              <a:rPr lang="en-US" dirty="0"/>
              <a:t>Spectra</a:t>
            </a:r>
          </a:p>
        </p:txBody>
      </p:sp>
      <p:sp>
        <p:nvSpPr>
          <p:cNvPr id="3" name="Content Placeholder 2">
            <a:extLst>
              <a:ext uri="{FF2B5EF4-FFF2-40B4-BE49-F238E27FC236}">
                <a16:creationId xmlns:a16="http://schemas.microsoft.com/office/drawing/2014/main" id="{BCF8B9BE-BF1F-3534-D1C4-D4AB97B28B46}"/>
              </a:ext>
            </a:extLst>
          </p:cNvPr>
          <p:cNvSpPr>
            <a:spLocks noGrp="1"/>
          </p:cNvSpPr>
          <p:nvPr>
            <p:ph idx="1"/>
          </p:nvPr>
        </p:nvSpPr>
        <p:spPr>
          <a:xfrm>
            <a:off x="617027" y="565781"/>
            <a:ext cx="7886700" cy="1389223"/>
          </a:xfrm>
        </p:spPr>
        <p:txBody>
          <a:bodyPr/>
          <a:lstStyle/>
          <a:p>
            <a:pPr marL="0" indent="0" algn="ctr">
              <a:spcAft>
                <a:spcPts val="1200"/>
              </a:spcAft>
              <a:buNone/>
            </a:pPr>
            <a:r>
              <a:rPr lang="en-US" sz="1800" dirty="0"/>
              <a:t>The </a:t>
            </a:r>
            <a:r>
              <a:rPr lang="en-US" sz="1800" b="1" i="1" dirty="0"/>
              <a:t>spectrum</a:t>
            </a:r>
            <a:r>
              <a:rPr lang="en-US" sz="1800" dirty="0"/>
              <a:t> of a pitch-class vector shows the magnitudes of all its Fourier coefficients (ignoring phases)</a:t>
            </a:r>
          </a:p>
          <a:p>
            <a:pPr marL="0" indent="0" algn="ctr">
              <a:buNone/>
            </a:pPr>
            <a:r>
              <a:rPr lang="en-US" sz="1800" dirty="0"/>
              <a:t>The spectrum is </a:t>
            </a:r>
            <a:r>
              <a:rPr lang="en-US" sz="1800" b="1" dirty="0"/>
              <a:t>invariant with respect to transposition and inversion</a:t>
            </a:r>
            <a:r>
              <a:rPr lang="en-US" sz="1800" dirty="0"/>
              <a:t> (i.e. it is a </a:t>
            </a:r>
            <a:r>
              <a:rPr lang="en-US" sz="1800" i="1" dirty="0"/>
              <a:t>set class</a:t>
            </a:r>
            <a:r>
              <a:rPr lang="en-US" sz="1800" dirty="0"/>
              <a:t> property)</a:t>
            </a:r>
          </a:p>
          <a:p>
            <a:pPr marL="0" indent="0">
              <a:buNone/>
            </a:pPr>
            <a:endParaRPr lang="en-US" dirty="0"/>
          </a:p>
        </p:txBody>
      </p:sp>
      <p:sp>
        <p:nvSpPr>
          <p:cNvPr id="4" name="Date Placeholder 3">
            <a:extLst>
              <a:ext uri="{FF2B5EF4-FFF2-40B4-BE49-F238E27FC236}">
                <a16:creationId xmlns:a16="http://schemas.microsoft.com/office/drawing/2014/main" id="{5B667399-9312-02EF-016C-2ACAEC8B4A0D}"/>
              </a:ext>
            </a:extLst>
          </p:cNvPr>
          <p:cNvSpPr>
            <a:spLocks noGrp="1"/>
          </p:cNvSpPr>
          <p:nvPr>
            <p:ph type="dt" sz="half" idx="10"/>
          </p:nvPr>
        </p:nvSpPr>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A01C5F1B-2F18-BDF6-9CDD-1EBA45B19D8E}"/>
              </a:ext>
            </a:extLst>
          </p:cNvPr>
          <p:cNvSpPr>
            <a:spLocks noGrp="1"/>
          </p:cNvSpPr>
          <p:nvPr>
            <p:ph type="ftr" sz="quarter" idx="11"/>
          </p:nvPr>
        </p:nvSpPr>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9E14A3FF-0248-D68B-3928-71686BF586D2}"/>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28</a:t>
            </a:fld>
            <a:endParaRPr lang="en-US" dirty="0">
              <a:latin typeface="Calisto MT" panose="02040603050505030304" pitchFamily="18" charset="77"/>
            </a:endParaRPr>
          </a:p>
        </p:txBody>
      </p:sp>
      <p:sp>
        <p:nvSpPr>
          <p:cNvPr id="9" name="TextBox 8">
            <a:extLst>
              <a:ext uri="{FF2B5EF4-FFF2-40B4-BE49-F238E27FC236}">
                <a16:creationId xmlns:a16="http://schemas.microsoft.com/office/drawing/2014/main" id="{5580D6A8-CD99-199C-8B33-B4EF70708D06}"/>
              </a:ext>
            </a:extLst>
          </p:cNvPr>
          <p:cNvSpPr txBox="1"/>
          <p:nvPr/>
        </p:nvSpPr>
        <p:spPr>
          <a:xfrm>
            <a:off x="640273" y="1665680"/>
            <a:ext cx="1208985" cy="369332"/>
          </a:xfrm>
          <a:prstGeom prst="rect">
            <a:avLst/>
          </a:prstGeom>
          <a:noFill/>
        </p:spPr>
        <p:txBody>
          <a:bodyPr wrap="none" rtlCol="0">
            <a:spAutoFit/>
          </a:bodyPr>
          <a:lstStyle/>
          <a:p>
            <a:r>
              <a:rPr lang="en-US" i="1" dirty="0"/>
              <a:t>Examples: </a:t>
            </a:r>
          </a:p>
        </p:txBody>
      </p:sp>
      <p:pic>
        <p:nvPicPr>
          <p:cNvPr id="10" name="Graphic 9">
            <a:extLst>
              <a:ext uri="{FF2B5EF4-FFF2-40B4-BE49-F238E27FC236}">
                <a16:creationId xmlns:a16="http://schemas.microsoft.com/office/drawing/2014/main" id="{A4857CFC-82C2-4068-E53A-5755B1137C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96116" y="3311288"/>
            <a:ext cx="6544754" cy="1390387"/>
          </a:xfrm>
          <a:prstGeom prst="rect">
            <a:avLst/>
          </a:prstGeom>
        </p:spPr>
      </p:pic>
      <p:pic>
        <p:nvPicPr>
          <p:cNvPr id="11" name="Graphic 10">
            <a:extLst>
              <a:ext uri="{FF2B5EF4-FFF2-40B4-BE49-F238E27FC236}">
                <a16:creationId xmlns:a16="http://schemas.microsoft.com/office/drawing/2014/main" id="{6870A9FE-D7F9-3B8B-E575-6D56894416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96116" y="1955004"/>
            <a:ext cx="6544754" cy="1392501"/>
          </a:xfrm>
          <a:prstGeom prst="rect">
            <a:avLst/>
          </a:prstGeom>
        </p:spPr>
      </p:pic>
      <p:sp>
        <p:nvSpPr>
          <p:cNvPr id="12" name="TextBox 11">
            <a:extLst>
              <a:ext uri="{FF2B5EF4-FFF2-40B4-BE49-F238E27FC236}">
                <a16:creationId xmlns:a16="http://schemas.microsoft.com/office/drawing/2014/main" id="{8EC40FE1-4AFB-EC5D-1BAF-87FACADD69D5}"/>
              </a:ext>
            </a:extLst>
          </p:cNvPr>
          <p:cNvSpPr txBox="1"/>
          <p:nvPr/>
        </p:nvSpPr>
        <p:spPr>
          <a:xfrm>
            <a:off x="980463" y="2134814"/>
            <a:ext cx="788998" cy="923330"/>
          </a:xfrm>
          <a:prstGeom prst="rect">
            <a:avLst/>
          </a:prstGeom>
        </p:spPr>
        <p:txBody>
          <a:bodyPr wrap="none" rtlCol="0">
            <a:spAutoFit/>
          </a:bodyPr>
          <a:lstStyle/>
          <a:p>
            <a:pPr algn="r"/>
            <a:r>
              <a:rPr lang="en-US" dirty="0"/>
              <a:t>12tET</a:t>
            </a:r>
          </a:p>
          <a:p>
            <a:pPr algn="r"/>
            <a:r>
              <a:rPr lang="en-US" dirty="0"/>
              <a:t>major</a:t>
            </a:r>
          </a:p>
          <a:p>
            <a:pPr algn="r"/>
            <a:r>
              <a:rPr lang="en-US" dirty="0"/>
              <a:t>triad</a:t>
            </a:r>
          </a:p>
        </p:txBody>
      </p:sp>
      <p:sp>
        <p:nvSpPr>
          <p:cNvPr id="13" name="TextBox 12">
            <a:extLst>
              <a:ext uri="{FF2B5EF4-FFF2-40B4-BE49-F238E27FC236}">
                <a16:creationId xmlns:a16="http://schemas.microsoft.com/office/drawing/2014/main" id="{5A4AAA5F-AA11-7F12-8298-A7A7BC71118C}"/>
              </a:ext>
            </a:extLst>
          </p:cNvPr>
          <p:cNvSpPr txBox="1"/>
          <p:nvPr/>
        </p:nvSpPr>
        <p:spPr>
          <a:xfrm>
            <a:off x="980463" y="3400671"/>
            <a:ext cx="768159" cy="923330"/>
          </a:xfrm>
          <a:prstGeom prst="rect">
            <a:avLst/>
          </a:prstGeom>
        </p:spPr>
        <p:txBody>
          <a:bodyPr wrap="none" rtlCol="0">
            <a:spAutoFit/>
          </a:bodyPr>
          <a:lstStyle/>
          <a:p>
            <a:pPr algn="r"/>
            <a:r>
              <a:rPr lang="en-US" dirty="0"/>
              <a:t>Just</a:t>
            </a:r>
          </a:p>
          <a:p>
            <a:pPr algn="r"/>
            <a:r>
              <a:rPr lang="en-US" dirty="0"/>
              <a:t>major</a:t>
            </a:r>
          </a:p>
          <a:p>
            <a:pPr algn="r"/>
            <a:r>
              <a:rPr lang="en-US" dirty="0"/>
              <a:t>triad</a:t>
            </a:r>
          </a:p>
        </p:txBody>
      </p:sp>
    </p:spTree>
    <p:extLst>
      <p:ext uri="{BB962C8B-B14F-4D97-AF65-F5344CB8AC3E}">
        <p14:creationId xmlns:p14="http://schemas.microsoft.com/office/powerpoint/2010/main" val="13332730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A8C85-D61E-8BCE-040E-4313E728F5FB}"/>
              </a:ext>
            </a:extLst>
          </p:cNvPr>
          <p:cNvSpPr>
            <a:spLocks noGrp="1"/>
          </p:cNvSpPr>
          <p:nvPr>
            <p:ph type="title"/>
          </p:nvPr>
        </p:nvSpPr>
        <p:spPr/>
        <p:txBody>
          <a:bodyPr/>
          <a:lstStyle/>
          <a:p>
            <a:r>
              <a:rPr lang="en-US" dirty="0"/>
              <a:t>Spectra</a:t>
            </a:r>
          </a:p>
        </p:txBody>
      </p:sp>
      <p:sp>
        <p:nvSpPr>
          <p:cNvPr id="3" name="Content Placeholder 2">
            <a:extLst>
              <a:ext uri="{FF2B5EF4-FFF2-40B4-BE49-F238E27FC236}">
                <a16:creationId xmlns:a16="http://schemas.microsoft.com/office/drawing/2014/main" id="{83F57A00-72F5-B5BF-7CE0-009285B92CBC}"/>
              </a:ext>
            </a:extLst>
          </p:cNvPr>
          <p:cNvSpPr>
            <a:spLocks noGrp="1"/>
          </p:cNvSpPr>
          <p:nvPr>
            <p:ph idx="1"/>
          </p:nvPr>
        </p:nvSpPr>
        <p:spPr>
          <a:xfrm>
            <a:off x="628650" y="525132"/>
            <a:ext cx="7886700" cy="369332"/>
          </a:xfrm>
        </p:spPr>
        <p:txBody>
          <a:bodyPr/>
          <a:lstStyle/>
          <a:p>
            <a:pPr marL="0" indent="0" algn="ctr">
              <a:buNone/>
            </a:pPr>
            <a:r>
              <a:rPr lang="en-US" sz="1800" dirty="0"/>
              <a:t>Small tuning differences effect higher frequencies in the spectrum</a:t>
            </a:r>
          </a:p>
          <a:p>
            <a:pPr marL="0" indent="0" algn="ctr">
              <a:buNone/>
            </a:pPr>
            <a:endParaRPr lang="en-US" dirty="0"/>
          </a:p>
        </p:txBody>
      </p:sp>
      <p:sp>
        <p:nvSpPr>
          <p:cNvPr id="4" name="Date Placeholder 3">
            <a:extLst>
              <a:ext uri="{FF2B5EF4-FFF2-40B4-BE49-F238E27FC236}">
                <a16:creationId xmlns:a16="http://schemas.microsoft.com/office/drawing/2014/main" id="{D9100B61-D4B1-3D18-F055-DE0984C6430B}"/>
              </a:ext>
            </a:extLst>
          </p:cNvPr>
          <p:cNvSpPr>
            <a:spLocks noGrp="1"/>
          </p:cNvSpPr>
          <p:nvPr>
            <p:ph type="dt" sz="half" idx="10"/>
          </p:nvPr>
        </p:nvSpPr>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9218BA0E-7B91-372F-4B1F-5F89D858E46B}"/>
              </a:ext>
            </a:extLst>
          </p:cNvPr>
          <p:cNvSpPr>
            <a:spLocks noGrp="1"/>
          </p:cNvSpPr>
          <p:nvPr>
            <p:ph type="ftr" sz="quarter" idx="11"/>
          </p:nvPr>
        </p:nvSpPr>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C08C9109-45F3-2EFC-3082-296BECD0615A}"/>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29</a:t>
            </a:fld>
            <a:endParaRPr lang="en-US" dirty="0">
              <a:latin typeface="Calisto MT" panose="02040603050505030304" pitchFamily="18" charset="77"/>
            </a:endParaRPr>
          </a:p>
        </p:txBody>
      </p:sp>
      <p:sp>
        <p:nvSpPr>
          <p:cNvPr id="7" name="TextBox 6">
            <a:extLst>
              <a:ext uri="{FF2B5EF4-FFF2-40B4-BE49-F238E27FC236}">
                <a16:creationId xmlns:a16="http://schemas.microsoft.com/office/drawing/2014/main" id="{635D1BEE-EA70-D81C-7127-9F58890973B4}"/>
              </a:ext>
            </a:extLst>
          </p:cNvPr>
          <p:cNvSpPr txBox="1"/>
          <p:nvPr/>
        </p:nvSpPr>
        <p:spPr>
          <a:xfrm>
            <a:off x="264527" y="920883"/>
            <a:ext cx="4647875" cy="369332"/>
          </a:xfrm>
          <a:prstGeom prst="rect">
            <a:avLst/>
          </a:prstGeom>
          <a:noFill/>
        </p:spPr>
        <p:txBody>
          <a:bodyPr wrap="none" rtlCol="0">
            <a:spAutoFit/>
          </a:bodyPr>
          <a:lstStyle/>
          <a:p>
            <a:r>
              <a:rPr lang="en-US" i="1" dirty="0"/>
              <a:t>Examples: </a:t>
            </a:r>
            <a:r>
              <a:rPr lang="en-US" dirty="0"/>
              <a:t>Just triad (dotted) compared to </a:t>
            </a:r>
            <a:r>
              <a:rPr lang="en-US" i="1" dirty="0"/>
              <a:t>. . .  </a:t>
            </a:r>
          </a:p>
        </p:txBody>
      </p:sp>
      <p:pic>
        <p:nvPicPr>
          <p:cNvPr id="8" name="Graphic 7">
            <a:extLst>
              <a:ext uri="{FF2B5EF4-FFF2-40B4-BE49-F238E27FC236}">
                <a16:creationId xmlns:a16="http://schemas.microsoft.com/office/drawing/2014/main" id="{E625D1D3-E637-B984-6BC8-E0202EEACA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552" y="3430603"/>
            <a:ext cx="8001148" cy="1060429"/>
          </a:xfrm>
          <a:prstGeom prst="rect">
            <a:avLst/>
          </a:prstGeom>
        </p:spPr>
      </p:pic>
      <p:pic>
        <p:nvPicPr>
          <p:cNvPr id="9" name="Graphic 8">
            <a:extLst>
              <a:ext uri="{FF2B5EF4-FFF2-40B4-BE49-F238E27FC236}">
                <a16:creationId xmlns:a16="http://schemas.microsoft.com/office/drawing/2014/main" id="{DC7D4F95-80B6-B6AE-B536-D78AA2C866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552" y="2358895"/>
            <a:ext cx="8001148" cy="1060429"/>
          </a:xfrm>
          <a:prstGeom prst="rect">
            <a:avLst/>
          </a:prstGeom>
        </p:spPr>
      </p:pic>
      <p:pic>
        <p:nvPicPr>
          <p:cNvPr id="10" name="Graphic 9">
            <a:extLst>
              <a:ext uri="{FF2B5EF4-FFF2-40B4-BE49-F238E27FC236}">
                <a16:creationId xmlns:a16="http://schemas.microsoft.com/office/drawing/2014/main" id="{D1F1CA68-7405-021E-88E8-01F3968FF3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6432" y="1298466"/>
            <a:ext cx="8001148" cy="1060429"/>
          </a:xfrm>
          <a:prstGeom prst="rect">
            <a:avLst/>
          </a:prstGeom>
        </p:spPr>
      </p:pic>
      <p:sp>
        <p:nvSpPr>
          <p:cNvPr id="11" name="TextBox 10">
            <a:extLst>
              <a:ext uri="{FF2B5EF4-FFF2-40B4-BE49-F238E27FC236}">
                <a16:creationId xmlns:a16="http://schemas.microsoft.com/office/drawing/2014/main" id="{38F683AF-DC6C-9006-64CC-CA9FF71CBC91}"/>
              </a:ext>
            </a:extLst>
          </p:cNvPr>
          <p:cNvSpPr txBox="1"/>
          <p:nvPr/>
        </p:nvSpPr>
        <p:spPr>
          <a:xfrm>
            <a:off x="8127580" y="1441146"/>
            <a:ext cx="663964" cy="646331"/>
          </a:xfrm>
          <a:prstGeom prst="rect">
            <a:avLst/>
          </a:prstGeom>
        </p:spPr>
        <p:txBody>
          <a:bodyPr wrap="none" rtlCol="0">
            <a:spAutoFit/>
          </a:bodyPr>
          <a:lstStyle/>
          <a:p>
            <a:pPr algn="l"/>
            <a:r>
              <a:rPr lang="en-US" dirty="0"/>
              <a:t>7tET</a:t>
            </a:r>
          </a:p>
          <a:p>
            <a:pPr algn="l"/>
            <a:r>
              <a:rPr lang="en-US" dirty="0"/>
              <a:t>triad</a:t>
            </a:r>
          </a:p>
        </p:txBody>
      </p:sp>
      <p:sp>
        <p:nvSpPr>
          <p:cNvPr id="12" name="TextBox 11">
            <a:extLst>
              <a:ext uri="{FF2B5EF4-FFF2-40B4-BE49-F238E27FC236}">
                <a16:creationId xmlns:a16="http://schemas.microsoft.com/office/drawing/2014/main" id="{50DF4626-4F7C-8CAE-CC7C-460687B4A0D2}"/>
              </a:ext>
            </a:extLst>
          </p:cNvPr>
          <p:cNvSpPr txBox="1"/>
          <p:nvPr/>
        </p:nvSpPr>
        <p:spPr>
          <a:xfrm>
            <a:off x="8127580" y="2519172"/>
            <a:ext cx="788999" cy="646331"/>
          </a:xfrm>
          <a:prstGeom prst="rect">
            <a:avLst/>
          </a:prstGeom>
        </p:spPr>
        <p:txBody>
          <a:bodyPr wrap="none" rtlCol="0">
            <a:spAutoFit/>
          </a:bodyPr>
          <a:lstStyle/>
          <a:p>
            <a:pPr algn="l"/>
            <a:r>
              <a:rPr lang="en-US" dirty="0"/>
              <a:t>12tET</a:t>
            </a:r>
          </a:p>
          <a:p>
            <a:pPr algn="l"/>
            <a:r>
              <a:rPr lang="en-US" dirty="0"/>
              <a:t>triad</a:t>
            </a:r>
          </a:p>
        </p:txBody>
      </p:sp>
      <p:sp>
        <p:nvSpPr>
          <p:cNvPr id="13" name="TextBox 12">
            <a:extLst>
              <a:ext uri="{FF2B5EF4-FFF2-40B4-BE49-F238E27FC236}">
                <a16:creationId xmlns:a16="http://schemas.microsoft.com/office/drawing/2014/main" id="{0E610CEF-9EEA-AA35-DA17-0A24CEE42865}"/>
              </a:ext>
            </a:extLst>
          </p:cNvPr>
          <p:cNvSpPr txBox="1"/>
          <p:nvPr/>
        </p:nvSpPr>
        <p:spPr>
          <a:xfrm>
            <a:off x="8150123" y="3539215"/>
            <a:ext cx="788999" cy="646331"/>
          </a:xfrm>
          <a:prstGeom prst="rect">
            <a:avLst/>
          </a:prstGeom>
        </p:spPr>
        <p:txBody>
          <a:bodyPr wrap="none" rtlCol="0">
            <a:spAutoFit/>
          </a:bodyPr>
          <a:lstStyle/>
          <a:p>
            <a:pPr algn="l"/>
            <a:r>
              <a:rPr lang="en-US" dirty="0"/>
              <a:t>19tET</a:t>
            </a:r>
          </a:p>
          <a:p>
            <a:pPr algn="l"/>
            <a:r>
              <a:rPr lang="en-US" dirty="0"/>
              <a:t>triad</a:t>
            </a:r>
          </a:p>
        </p:txBody>
      </p:sp>
    </p:spTree>
    <p:extLst>
      <p:ext uri="{BB962C8B-B14F-4D97-AF65-F5344CB8AC3E}">
        <p14:creationId xmlns:p14="http://schemas.microsoft.com/office/powerpoint/2010/main" val="519172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6A8E3-AE96-C3F3-B3F1-D916F2D6F318}"/>
              </a:ext>
            </a:extLst>
          </p:cNvPr>
          <p:cNvSpPr>
            <a:spLocks noGrp="1"/>
          </p:cNvSpPr>
          <p:nvPr>
            <p:ph type="title"/>
          </p:nvPr>
        </p:nvSpPr>
        <p:spPr>
          <a:xfrm>
            <a:off x="628650" y="9149"/>
            <a:ext cx="7886700" cy="600452"/>
          </a:xfrm>
        </p:spPr>
        <p:txBody>
          <a:bodyPr/>
          <a:lstStyle/>
          <a:p>
            <a:pPr algn="ctr"/>
            <a:r>
              <a:rPr lang="en-US" dirty="0"/>
              <a:t>Discrete mappings: Time</a:t>
            </a:r>
          </a:p>
        </p:txBody>
      </p:sp>
      <p:sp>
        <p:nvSpPr>
          <p:cNvPr id="3" name="Content Placeholder 2">
            <a:extLst>
              <a:ext uri="{FF2B5EF4-FFF2-40B4-BE49-F238E27FC236}">
                <a16:creationId xmlns:a16="http://schemas.microsoft.com/office/drawing/2014/main" id="{192AC6C7-14A4-F68F-60B2-95F98CBA4C58}"/>
              </a:ext>
            </a:extLst>
          </p:cNvPr>
          <p:cNvSpPr>
            <a:spLocks noGrp="1"/>
          </p:cNvSpPr>
          <p:nvPr>
            <p:ph idx="1"/>
          </p:nvPr>
        </p:nvSpPr>
        <p:spPr>
          <a:xfrm>
            <a:off x="-70338" y="848231"/>
            <a:ext cx="9144000" cy="709276"/>
          </a:xfrm>
        </p:spPr>
        <p:txBody>
          <a:bodyPr/>
          <a:lstStyle/>
          <a:p>
            <a:pPr marL="0" indent="0" algn="ctr">
              <a:buNone/>
            </a:pPr>
            <a:r>
              <a:rPr lang="en-US" dirty="0"/>
              <a:t>Music notation implies a mapping from note to timepoint.</a:t>
            </a:r>
          </a:p>
        </p:txBody>
      </p:sp>
      <p:sp>
        <p:nvSpPr>
          <p:cNvPr id="4" name="Date Placeholder 3">
            <a:extLst>
              <a:ext uri="{FF2B5EF4-FFF2-40B4-BE49-F238E27FC236}">
                <a16:creationId xmlns:a16="http://schemas.microsoft.com/office/drawing/2014/main" id="{5DFE18A1-230D-8165-D667-1C16F456C3D3}"/>
              </a:ext>
            </a:extLst>
          </p:cNvPr>
          <p:cNvSpPr>
            <a:spLocks noGrp="1"/>
          </p:cNvSpPr>
          <p:nvPr>
            <p:ph type="dt" sz="half" idx="10"/>
          </p:nvPr>
        </p:nvSpPr>
        <p:spPr>
          <a:xfrm>
            <a:off x="487974" y="4835311"/>
            <a:ext cx="2057400" cy="273844"/>
          </a:xfrm>
        </p:spPr>
        <p:txBody>
          <a:bodyPr/>
          <a:lstStyle/>
          <a:p>
            <a:r>
              <a:rPr lang="en-US" dirty="0"/>
              <a:t>SMA Colloquium, 12/6/2023</a:t>
            </a:r>
          </a:p>
        </p:txBody>
      </p:sp>
      <p:sp>
        <p:nvSpPr>
          <p:cNvPr id="5" name="Footer Placeholder 4">
            <a:extLst>
              <a:ext uri="{FF2B5EF4-FFF2-40B4-BE49-F238E27FC236}">
                <a16:creationId xmlns:a16="http://schemas.microsoft.com/office/drawing/2014/main" id="{F9C53E62-5DB8-4E29-BD8D-820170DF5393}"/>
              </a:ext>
            </a:extLst>
          </p:cNvPr>
          <p:cNvSpPr>
            <a:spLocks noGrp="1"/>
          </p:cNvSpPr>
          <p:nvPr>
            <p:ph type="ftr" sz="quarter" idx="11"/>
          </p:nvPr>
        </p:nvSpPr>
        <p:spPr>
          <a:xfrm>
            <a:off x="3028950" y="4869656"/>
            <a:ext cx="3086100" cy="273844"/>
          </a:xfrm>
        </p:spPr>
        <p:txBody>
          <a:bodyPr/>
          <a:lstStyle/>
          <a:p>
            <a:r>
              <a:rPr lang="en-US" dirty="0"/>
              <a:t>Periodicity and Continuity in Pitch and Time</a:t>
            </a:r>
          </a:p>
        </p:txBody>
      </p:sp>
      <p:sp>
        <p:nvSpPr>
          <p:cNvPr id="6" name="Slide Number Placeholder 5">
            <a:extLst>
              <a:ext uri="{FF2B5EF4-FFF2-40B4-BE49-F238E27FC236}">
                <a16:creationId xmlns:a16="http://schemas.microsoft.com/office/drawing/2014/main" id="{57305D57-30DE-050D-6BDE-3C9A009EB775}"/>
              </a:ext>
            </a:extLst>
          </p:cNvPr>
          <p:cNvSpPr>
            <a:spLocks noGrp="1"/>
          </p:cNvSpPr>
          <p:nvPr>
            <p:ph type="sldNum" sz="quarter" idx="12"/>
          </p:nvPr>
        </p:nvSpPr>
        <p:spPr>
          <a:xfrm>
            <a:off x="6598626" y="4869656"/>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3</a:t>
            </a:fld>
            <a:endParaRPr lang="en-US" dirty="0">
              <a:latin typeface="Calisto MT" panose="02040603050505030304" pitchFamily="18" charset="77"/>
            </a:endParaRPr>
          </a:p>
        </p:txBody>
      </p:sp>
      <p:sp>
        <p:nvSpPr>
          <p:cNvPr id="11" name="Content Placeholder 2">
            <a:extLst>
              <a:ext uri="{FF2B5EF4-FFF2-40B4-BE49-F238E27FC236}">
                <a16:creationId xmlns:a16="http://schemas.microsoft.com/office/drawing/2014/main" id="{7BEB06FD-D17D-A013-E556-ACCFB7591989}"/>
              </a:ext>
            </a:extLst>
          </p:cNvPr>
          <p:cNvSpPr txBox="1">
            <a:spLocks/>
          </p:cNvSpPr>
          <p:nvPr/>
        </p:nvSpPr>
        <p:spPr>
          <a:xfrm>
            <a:off x="-70338" y="1557507"/>
            <a:ext cx="9144000" cy="196166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Problems for representational use of notation: </a:t>
            </a:r>
          </a:p>
          <a:p>
            <a:pPr marL="0" indent="0" algn="ctr">
              <a:buFont typeface="Arial" panose="020B0604020202020204" pitchFamily="34" charset="0"/>
              <a:buNone/>
            </a:pPr>
            <a:r>
              <a:rPr lang="en-US" sz="1800" dirty="0"/>
              <a:t>• Real timing varies from strict isochrony.</a:t>
            </a:r>
          </a:p>
          <a:p>
            <a:pPr marL="0" indent="0" algn="ctr">
              <a:buFont typeface="Arial" panose="020B0604020202020204" pitchFamily="34" charset="0"/>
              <a:buNone/>
            </a:pPr>
            <a:r>
              <a:rPr lang="en-US" sz="1800" dirty="0"/>
              <a:t>• Attack point may be ambiguous.</a:t>
            </a:r>
          </a:p>
        </p:txBody>
      </p:sp>
      <p:sp>
        <p:nvSpPr>
          <p:cNvPr id="7" name="TextBox 6">
            <a:extLst>
              <a:ext uri="{FF2B5EF4-FFF2-40B4-BE49-F238E27FC236}">
                <a16:creationId xmlns:a16="http://schemas.microsoft.com/office/drawing/2014/main" id="{38A891DA-9FE5-0BD5-D0CE-11EE71506C67}"/>
              </a:ext>
            </a:extLst>
          </p:cNvPr>
          <p:cNvSpPr txBox="1"/>
          <p:nvPr/>
        </p:nvSpPr>
        <p:spPr>
          <a:xfrm>
            <a:off x="1291583" y="3149837"/>
            <a:ext cx="6560835" cy="1077218"/>
          </a:xfrm>
          <a:prstGeom prst="rect">
            <a:avLst/>
          </a:prstGeom>
          <a:noFill/>
        </p:spPr>
        <p:txBody>
          <a:bodyPr wrap="none" rtlCol="0">
            <a:spAutoFit/>
          </a:bodyPr>
          <a:lstStyle/>
          <a:p>
            <a:pPr algn="ctr">
              <a:spcAft>
                <a:spcPts val="600"/>
              </a:spcAft>
            </a:pPr>
            <a:r>
              <a:rPr lang="en-US" dirty="0"/>
              <a:t>These problems are more serious in some situations than others:</a:t>
            </a:r>
          </a:p>
          <a:p>
            <a:pPr algn="ctr">
              <a:spcAft>
                <a:spcPts val="600"/>
              </a:spcAft>
            </a:pPr>
            <a:r>
              <a:rPr lang="en-US" dirty="0"/>
              <a:t>• Musical style (e.g. contemporary classical vs. R&amp;B)</a:t>
            </a:r>
          </a:p>
          <a:p>
            <a:pPr algn="ctr">
              <a:spcAft>
                <a:spcPts val="600"/>
              </a:spcAft>
            </a:pPr>
            <a:r>
              <a:rPr lang="en-US" dirty="0"/>
              <a:t>• Instrumentation (e.g. piano vs. voice)</a:t>
            </a:r>
          </a:p>
        </p:txBody>
      </p:sp>
    </p:spTree>
    <p:extLst>
      <p:ext uri="{BB962C8B-B14F-4D97-AF65-F5344CB8AC3E}">
        <p14:creationId xmlns:p14="http://schemas.microsoft.com/office/powerpoint/2010/main" val="7304887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0773F-AD5C-A0C5-20EA-37D13ED278C1}"/>
              </a:ext>
            </a:extLst>
          </p:cNvPr>
          <p:cNvSpPr>
            <a:spLocks noGrp="1"/>
          </p:cNvSpPr>
          <p:nvPr>
            <p:ph type="ctrTitle"/>
          </p:nvPr>
        </p:nvSpPr>
        <p:spPr/>
        <p:txBody>
          <a:bodyPr/>
          <a:lstStyle/>
          <a:p>
            <a:r>
              <a:rPr lang="en-US" dirty="0"/>
              <a:t>Persian </a:t>
            </a:r>
            <a:r>
              <a:rPr lang="en-US" dirty="0" err="1"/>
              <a:t>Dastgah</a:t>
            </a:r>
            <a:r>
              <a:rPr lang="en-US" dirty="0"/>
              <a:t> Tuning</a:t>
            </a:r>
          </a:p>
        </p:txBody>
      </p:sp>
      <p:sp>
        <p:nvSpPr>
          <p:cNvPr id="3" name="Subtitle 2">
            <a:extLst>
              <a:ext uri="{FF2B5EF4-FFF2-40B4-BE49-F238E27FC236}">
                <a16:creationId xmlns:a16="http://schemas.microsoft.com/office/drawing/2014/main" id="{D1ED9650-6CA8-7553-E449-45332886D451}"/>
              </a:ext>
            </a:extLst>
          </p:cNvPr>
          <p:cNvSpPr>
            <a:spLocks noGrp="1"/>
          </p:cNvSpPr>
          <p:nvPr>
            <p:ph type="subTitle" idx="1"/>
          </p:nvPr>
        </p:nvSpPr>
        <p:spPr/>
        <p:txBody>
          <a:bodyPr/>
          <a:lstStyle/>
          <a:p>
            <a:endParaRPr lang="en-US"/>
          </a:p>
        </p:txBody>
      </p:sp>
      <p:sp>
        <p:nvSpPr>
          <p:cNvPr id="4" name="Date Placeholder 3">
            <a:extLst>
              <a:ext uri="{FF2B5EF4-FFF2-40B4-BE49-F238E27FC236}">
                <a16:creationId xmlns:a16="http://schemas.microsoft.com/office/drawing/2014/main" id="{42EAFF06-9B9D-941B-BF8E-DD571E3A979C}"/>
              </a:ext>
            </a:extLst>
          </p:cNvPr>
          <p:cNvSpPr>
            <a:spLocks noGrp="1"/>
          </p:cNvSpPr>
          <p:nvPr>
            <p:ph type="dt" sz="half" idx="10"/>
          </p:nvPr>
        </p:nvSpPr>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93EF4EA3-8A32-7BAD-2A27-39982DCEB1BE}"/>
              </a:ext>
            </a:extLst>
          </p:cNvPr>
          <p:cNvSpPr>
            <a:spLocks noGrp="1"/>
          </p:cNvSpPr>
          <p:nvPr>
            <p:ph type="ftr" sz="quarter" idx="11"/>
          </p:nvPr>
        </p:nvSpPr>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E3C5C7A4-5912-4C7C-38BC-180F09610A89}"/>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30</a:t>
            </a:fld>
            <a:endParaRPr lang="en-US" dirty="0">
              <a:latin typeface="Calisto MT" panose="02040603050505030304" pitchFamily="18" charset="77"/>
            </a:endParaRPr>
          </a:p>
        </p:txBody>
      </p:sp>
    </p:spTree>
    <p:extLst>
      <p:ext uri="{BB962C8B-B14F-4D97-AF65-F5344CB8AC3E}">
        <p14:creationId xmlns:p14="http://schemas.microsoft.com/office/powerpoint/2010/main" val="40773489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D6C36-A314-BC41-25E0-EBFC7C4FAACE}"/>
              </a:ext>
            </a:extLst>
          </p:cNvPr>
          <p:cNvSpPr>
            <a:spLocks noGrp="1"/>
          </p:cNvSpPr>
          <p:nvPr>
            <p:ph type="title"/>
          </p:nvPr>
        </p:nvSpPr>
        <p:spPr>
          <a:xfrm>
            <a:off x="2403662" y="0"/>
            <a:ext cx="6111688" cy="615142"/>
          </a:xfrm>
        </p:spPr>
        <p:txBody>
          <a:bodyPr/>
          <a:lstStyle/>
          <a:p>
            <a:r>
              <a:rPr lang="en-US" dirty="0"/>
              <a:t>Hormoz Farhat’s Tuning</a:t>
            </a:r>
          </a:p>
        </p:txBody>
      </p:sp>
      <p:sp>
        <p:nvSpPr>
          <p:cNvPr id="3" name="Content Placeholder 2">
            <a:extLst>
              <a:ext uri="{FF2B5EF4-FFF2-40B4-BE49-F238E27FC236}">
                <a16:creationId xmlns:a16="http://schemas.microsoft.com/office/drawing/2014/main" id="{80239DD7-D5E6-7200-3F66-79BD3595BD9C}"/>
              </a:ext>
            </a:extLst>
          </p:cNvPr>
          <p:cNvSpPr>
            <a:spLocks noGrp="1"/>
          </p:cNvSpPr>
          <p:nvPr>
            <p:ph idx="1"/>
          </p:nvPr>
        </p:nvSpPr>
        <p:spPr>
          <a:xfrm>
            <a:off x="2948268" y="615141"/>
            <a:ext cx="5567082" cy="3841355"/>
          </a:xfrm>
        </p:spPr>
        <p:txBody>
          <a:bodyPr>
            <a:normAutofit/>
          </a:bodyPr>
          <a:lstStyle/>
          <a:p>
            <a:pPr marL="274320" indent="-457200" algn="l">
              <a:spcAft>
                <a:spcPts val="1200"/>
              </a:spcAft>
              <a:buNone/>
            </a:pPr>
            <a:r>
              <a:rPr lang="en-US" dirty="0"/>
              <a:t>—</a:t>
            </a:r>
            <a:r>
              <a:rPr lang="en-US" sz="1800" dirty="0"/>
              <a:t>Loosely empirical (based partially on measurements but no data reported)</a:t>
            </a:r>
          </a:p>
          <a:p>
            <a:pPr marL="274320" indent="-274320">
              <a:spcAft>
                <a:spcPts val="1200"/>
              </a:spcAft>
              <a:buNone/>
            </a:pPr>
            <a:r>
              <a:rPr lang="en-US" dirty="0"/>
              <a:t>—</a:t>
            </a:r>
            <a:r>
              <a:rPr lang="en-US" sz="1800" dirty="0"/>
              <a:t>Generated by two basic intervals: </a:t>
            </a:r>
          </a:p>
          <a:p>
            <a:pPr marL="548640" indent="-274320">
              <a:spcBef>
                <a:spcPts val="0"/>
              </a:spcBef>
              <a:spcAft>
                <a:spcPts val="600"/>
              </a:spcAft>
              <a:buNone/>
            </a:pPr>
            <a:r>
              <a:rPr lang="en-US" sz="1800" dirty="0"/>
              <a:t>• Perfect fifth (two Pythagorea</a:t>
            </a:r>
            <a:r>
              <a:rPr lang="en-US" dirty="0"/>
              <a:t>n </a:t>
            </a:r>
            <a:r>
              <a:rPr lang="en-US" sz="1800" dirty="0"/>
              <a:t>scales of 11 and 6    </a:t>
            </a:r>
            <a:br>
              <a:rPr lang="en-US" sz="1800" dirty="0"/>
            </a:br>
            <a:r>
              <a:rPr lang="en-US" sz="1800" dirty="0"/>
              <a:t>   notes each) and</a:t>
            </a:r>
          </a:p>
          <a:p>
            <a:pPr marL="548640" indent="-274320">
              <a:spcBef>
                <a:spcPts val="0"/>
              </a:spcBef>
              <a:spcAft>
                <a:spcPts val="600"/>
              </a:spcAft>
              <a:buNone/>
            </a:pPr>
            <a:r>
              <a:rPr lang="en-US" sz="1800" dirty="0"/>
              <a:t>• Neutral step, which Farhat estimates at 135¢</a:t>
            </a:r>
            <a:br>
              <a:rPr lang="en-US" sz="1800" dirty="0"/>
            </a:br>
            <a:r>
              <a:rPr lang="en-US" sz="1800" dirty="0"/>
              <a:t>   (Pythagorean second – </a:t>
            </a:r>
            <a:r>
              <a:rPr lang="en-US" sz="1800" dirty="0" err="1"/>
              <a:t>koron</a:t>
            </a:r>
            <a:r>
              <a:rPr lang="en-US" sz="1800" dirty="0"/>
              <a:t> = 205¢ – 70¢) </a:t>
            </a:r>
          </a:p>
          <a:p>
            <a:pPr marL="548640" indent="-274320">
              <a:spcBef>
                <a:spcPts val="0"/>
              </a:spcBef>
              <a:spcAft>
                <a:spcPts val="600"/>
              </a:spcAft>
              <a:buNone/>
            </a:pPr>
            <a:r>
              <a:rPr lang="en-US" dirty="0"/>
              <a:t>• </a:t>
            </a:r>
            <a:r>
              <a:rPr lang="en-US" sz="1800" dirty="0"/>
              <a:t>(Large neutral step is semitone + </a:t>
            </a:r>
            <a:r>
              <a:rPr lang="en-US" sz="1800" dirty="0" err="1"/>
              <a:t>koron</a:t>
            </a:r>
            <a:r>
              <a:rPr lang="en-US" sz="1800" dirty="0"/>
              <a:t>, </a:t>
            </a:r>
            <a:br>
              <a:rPr lang="en-US" sz="1800" dirty="0"/>
            </a:br>
            <a:r>
              <a:rPr lang="en-US" sz="1800" dirty="0"/>
              <a:t>     90¢ + 70¢ = 160¢)</a:t>
            </a:r>
          </a:p>
          <a:p>
            <a:pPr marL="0" indent="0">
              <a:buNone/>
            </a:pPr>
            <a:endParaRPr lang="en-US" dirty="0"/>
          </a:p>
        </p:txBody>
      </p:sp>
      <p:sp>
        <p:nvSpPr>
          <p:cNvPr id="4" name="Date Placeholder 3">
            <a:extLst>
              <a:ext uri="{FF2B5EF4-FFF2-40B4-BE49-F238E27FC236}">
                <a16:creationId xmlns:a16="http://schemas.microsoft.com/office/drawing/2014/main" id="{7D8500DC-5795-AF50-03D5-2F9A02E0B666}"/>
              </a:ext>
            </a:extLst>
          </p:cNvPr>
          <p:cNvSpPr>
            <a:spLocks noGrp="1"/>
          </p:cNvSpPr>
          <p:nvPr>
            <p:ph type="dt" sz="half" idx="10"/>
          </p:nvPr>
        </p:nvSpPr>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9C480968-2123-DFD4-4452-B6B8D452A2AF}"/>
              </a:ext>
            </a:extLst>
          </p:cNvPr>
          <p:cNvSpPr>
            <a:spLocks noGrp="1"/>
          </p:cNvSpPr>
          <p:nvPr>
            <p:ph type="ftr" sz="quarter" idx="11"/>
          </p:nvPr>
        </p:nvSpPr>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CEF1EE6B-4C3E-399B-3F50-2FD7D1540F2F}"/>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31</a:t>
            </a:fld>
            <a:endParaRPr lang="en-US" dirty="0">
              <a:latin typeface="Calisto MT" panose="02040603050505030304" pitchFamily="18" charset="77"/>
            </a:endParaRPr>
          </a:p>
        </p:txBody>
      </p:sp>
      <p:pic>
        <p:nvPicPr>
          <p:cNvPr id="7" name="Picture 6">
            <a:extLst>
              <a:ext uri="{FF2B5EF4-FFF2-40B4-BE49-F238E27FC236}">
                <a16:creationId xmlns:a16="http://schemas.microsoft.com/office/drawing/2014/main" id="{A0CC4CAA-EE05-E557-1ACD-A61153EA1624}"/>
              </a:ext>
            </a:extLst>
          </p:cNvPr>
          <p:cNvPicPr>
            <a:picLocks noChangeAspect="1"/>
          </p:cNvPicPr>
          <p:nvPr/>
        </p:nvPicPr>
        <p:blipFill>
          <a:blip r:embed="rId2"/>
          <a:stretch>
            <a:fillRect/>
          </a:stretch>
        </p:blipFill>
        <p:spPr>
          <a:xfrm>
            <a:off x="445168" y="117107"/>
            <a:ext cx="2259400" cy="4561230"/>
          </a:xfrm>
          <a:prstGeom prst="rect">
            <a:avLst/>
          </a:prstGeom>
        </p:spPr>
      </p:pic>
    </p:spTree>
    <p:extLst>
      <p:ext uri="{BB962C8B-B14F-4D97-AF65-F5344CB8AC3E}">
        <p14:creationId xmlns:p14="http://schemas.microsoft.com/office/powerpoint/2010/main" val="20316306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0CA73-483F-8BE8-C8B9-53E98BEA73AC}"/>
              </a:ext>
            </a:extLst>
          </p:cNvPr>
          <p:cNvSpPr>
            <a:spLocks noGrp="1"/>
          </p:cNvSpPr>
          <p:nvPr>
            <p:ph type="title"/>
          </p:nvPr>
        </p:nvSpPr>
        <p:spPr/>
        <p:txBody>
          <a:bodyPr/>
          <a:lstStyle/>
          <a:p>
            <a:r>
              <a:rPr lang="en-US" dirty="0"/>
              <a:t>Some Scales and Tetrachords</a:t>
            </a:r>
          </a:p>
        </p:txBody>
      </p:sp>
      <p:sp>
        <p:nvSpPr>
          <p:cNvPr id="4" name="Date Placeholder 3">
            <a:extLst>
              <a:ext uri="{FF2B5EF4-FFF2-40B4-BE49-F238E27FC236}">
                <a16:creationId xmlns:a16="http://schemas.microsoft.com/office/drawing/2014/main" id="{62B3A655-B001-B0C8-8B84-A1BE1D63FBCD}"/>
              </a:ext>
            </a:extLst>
          </p:cNvPr>
          <p:cNvSpPr>
            <a:spLocks noGrp="1"/>
          </p:cNvSpPr>
          <p:nvPr>
            <p:ph type="dt" sz="half" idx="10"/>
          </p:nvPr>
        </p:nvSpPr>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5D6C8894-BCA6-8607-891F-9CBD852B9AED}"/>
              </a:ext>
            </a:extLst>
          </p:cNvPr>
          <p:cNvSpPr>
            <a:spLocks noGrp="1"/>
          </p:cNvSpPr>
          <p:nvPr>
            <p:ph type="ftr" sz="quarter" idx="11"/>
          </p:nvPr>
        </p:nvSpPr>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3ECA3B29-28E1-B71E-7AF3-712F724C55B4}"/>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32</a:t>
            </a:fld>
            <a:endParaRPr lang="en-US" dirty="0">
              <a:latin typeface="Calisto MT" panose="02040603050505030304" pitchFamily="18" charset="77"/>
            </a:endParaRPr>
          </a:p>
        </p:txBody>
      </p:sp>
      <p:pic>
        <p:nvPicPr>
          <p:cNvPr id="7" name="Picture 6">
            <a:extLst>
              <a:ext uri="{FF2B5EF4-FFF2-40B4-BE49-F238E27FC236}">
                <a16:creationId xmlns:a16="http://schemas.microsoft.com/office/drawing/2014/main" id="{7578F2F3-2491-30CF-3EDD-91C7FC668D11}"/>
              </a:ext>
            </a:extLst>
          </p:cNvPr>
          <p:cNvPicPr>
            <a:picLocks noChangeAspect="1"/>
          </p:cNvPicPr>
          <p:nvPr/>
        </p:nvPicPr>
        <p:blipFill>
          <a:blip r:embed="rId2"/>
          <a:stretch>
            <a:fillRect/>
          </a:stretch>
        </p:blipFill>
        <p:spPr>
          <a:xfrm>
            <a:off x="4061834" y="2812928"/>
            <a:ext cx="3048854" cy="708320"/>
          </a:xfrm>
          <a:prstGeom prst="rect">
            <a:avLst/>
          </a:prstGeom>
        </p:spPr>
      </p:pic>
      <p:pic>
        <p:nvPicPr>
          <p:cNvPr id="8" name="Picture 7">
            <a:extLst>
              <a:ext uri="{FF2B5EF4-FFF2-40B4-BE49-F238E27FC236}">
                <a16:creationId xmlns:a16="http://schemas.microsoft.com/office/drawing/2014/main" id="{BCA5CC6F-E57F-ADA2-D944-E7ABABD19704}"/>
              </a:ext>
            </a:extLst>
          </p:cNvPr>
          <p:cNvPicPr>
            <a:picLocks noChangeAspect="1"/>
          </p:cNvPicPr>
          <p:nvPr/>
        </p:nvPicPr>
        <p:blipFill>
          <a:blip r:embed="rId3"/>
          <a:stretch>
            <a:fillRect/>
          </a:stretch>
        </p:blipFill>
        <p:spPr>
          <a:xfrm>
            <a:off x="4061834" y="1913504"/>
            <a:ext cx="3048854" cy="708320"/>
          </a:xfrm>
          <a:prstGeom prst="rect">
            <a:avLst/>
          </a:prstGeom>
        </p:spPr>
      </p:pic>
      <p:pic>
        <p:nvPicPr>
          <p:cNvPr id="9" name="Picture 8">
            <a:extLst>
              <a:ext uri="{FF2B5EF4-FFF2-40B4-BE49-F238E27FC236}">
                <a16:creationId xmlns:a16="http://schemas.microsoft.com/office/drawing/2014/main" id="{98219C22-9E77-EA6C-FE88-FADB37C98FDE}"/>
              </a:ext>
            </a:extLst>
          </p:cNvPr>
          <p:cNvPicPr>
            <a:picLocks noChangeAspect="1"/>
          </p:cNvPicPr>
          <p:nvPr/>
        </p:nvPicPr>
        <p:blipFill>
          <a:blip r:embed="rId4"/>
          <a:stretch>
            <a:fillRect/>
          </a:stretch>
        </p:blipFill>
        <p:spPr>
          <a:xfrm>
            <a:off x="4061834" y="892389"/>
            <a:ext cx="2586906" cy="877701"/>
          </a:xfrm>
          <a:prstGeom prst="rect">
            <a:avLst/>
          </a:prstGeom>
        </p:spPr>
      </p:pic>
      <p:pic>
        <p:nvPicPr>
          <p:cNvPr id="10" name="Picture 9">
            <a:extLst>
              <a:ext uri="{FF2B5EF4-FFF2-40B4-BE49-F238E27FC236}">
                <a16:creationId xmlns:a16="http://schemas.microsoft.com/office/drawing/2014/main" id="{905654CB-D7B4-DC17-B7E3-3FFA1EC3483F}"/>
              </a:ext>
            </a:extLst>
          </p:cNvPr>
          <p:cNvPicPr>
            <a:picLocks noChangeAspect="1"/>
          </p:cNvPicPr>
          <p:nvPr/>
        </p:nvPicPr>
        <p:blipFill>
          <a:blip r:embed="rId5"/>
          <a:stretch>
            <a:fillRect/>
          </a:stretch>
        </p:blipFill>
        <p:spPr>
          <a:xfrm>
            <a:off x="170675" y="2250034"/>
            <a:ext cx="3048854" cy="708320"/>
          </a:xfrm>
          <a:prstGeom prst="rect">
            <a:avLst/>
          </a:prstGeom>
        </p:spPr>
      </p:pic>
      <p:pic>
        <p:nvPicPr>
          <p:cNvPr id="11" name="Picture 10">
            <a:extLst>
              <a:ext uri="{FF2B5EF4-FFF2-40B4-BE49-F238E27FC236}">
                <a16:creationId xmlns:a16="http://schemas.microsoft.com/office/drawing/2014/main" id="{FFABD83A-E84D-C0DB-BC00-691A52DF3368}"/>
              </a:ext>
            </a:extLst>
          </p:cNvPr>
          <p:cNvPicPr>
            <a:picLocks noChangeAspect="1"/>
          </p:cNvPicPr>
          <p:nvPr/>
        </p:nvPicPr>
        <p:blipFill>
          <a:blip r:embed="rId6"/>
          <a:stretch>
            <a:fillRect/>
          </a:stretch>
        </p:blipFill>
        <p:spPr>
          <a:xfrm>
            <a:off x="170675" y="1399052"/>
            <a:ext cx="3048854" cy="708320"/>
          </a:xfrm>
          <a:prstGeom prst="rect">
            <a:avLst/>
          </a:prstGeom>
        </p:spPr>
      </p:pic>
      <p:pic>
        <p:nvPicPr>
          <p:cNvPr id="12" name="Picture 11">
            <a:extLst>
              <a:ext uri="{FF2B5EF4-FFF2-40B4-BE49-F238E27FC236}">
                <a16:creationId xmlns:a16="http://schemas.microsoft.com/office/drawing/2014/main" id="{45655BC5-1F67-3663-54CF-2735EC5D23AE}"/>
              </a:ext>
            </a:extLst>
          </p:cNvPr>
          <p:cNvPicPr>
            <a:picLocks noChangeAspect="1"/>
          </p:cNvPicPr>
          <p:nvPr/>
        </p:nvPicPr>
        <p:blipFill>
          <a:blip r:embed="rId7"/>
          <a:stretch>
            <a:fillRect/>
          </a:stretch>
        </p:blipFill>
        <p:spPr>
          <a:xfrm>
            <a:off x="170675" y="517595"/>
            <a:ext cx="3048854" cy="708320"/>
          </a:xfrm>
          <a:prstGeom prst="rect">
            <a:avLst/>
          </a:prstGeom>
        </p:spPr>
      </p:pic>
      <p:pic>
        <p:nvPicPr>
          <p:cNvPr id="13" name="Picture 12">
            <a:extLst>
              <a:ext uri="{FF2B5EF4-FFF2-40B4-BE49-F238E27FC236}">
                <a16:creationId xmlns:a16="http://schemas.microsoft.com/office/drawing/2014/main" id="{16C42CC0-FD63-55B2-1B4A-094F881A0627}"/>
              </a:ext>
            </a:extLst>
          </p:cNvPr>
          <p:cNvPicPr>
            <a:picLocks noChangeAspect="1"/>
          </p:cNvPicPr>
          <p:nvPr/>
        </p:nvPicPr>
        <p:blipFill>
          <a:blip r:embed="rId8"/>
          <a:stretch>
            <a:fillRect/>
          </a:stretch>
        </p:blipFill>
        <p:spPr>
          <a:xfrm>
            <a:off x="261907" y="3197657"/>
            <a:ext cx="2278941" cy="877701"/>
          </a:xfrm>
          <a:prstGeom prst="rect">
            <a:avLst/>
          </a:prstGeom>
        </p:spPr>
      </p:pic>
      <p:sp>
        <p:nvSpPr>
          <p:cNvPr id="14" name="TextBox 13">
            <a:extLst>
              <a:ext uri="{FF2B5EF4-FFF2-40B4-BE49-F238E27FC236}">
                <a16:creationId xmlns:a16="http://schemas.microsoft.com/office/drawing/2014/main" id="{4D156A5F-6D06-722B-4D5C-576FFEDCE237}"/>
              </a:ext>
            </a:extLst>
          </p:cNvPr>
          <p:cNvSpPr txBox="1"/>
          <p:nvPr/>
        </p:nvSpPr>
        <p:spPr>
          <a:xfrm>
            <a:off x="2606800" y="687089"/>
            <a:ext cx="713747" cy="369332"/>
          </a:xfrm>
          <a:prstGeom prst="rect">
            <a:avLst/>
          </a:prstGeom>
        </p:spPr>
        <p:txBody>
          <a:bodyPr wrap="square" rtlCol="0">
            <a:spAutoFit/>
          </a:bodyPr>
          <a:lstStyle/>
          <a:p>
            <a:pPr algn="l"/>
            <a:r>
              <a:rPr lang="en-US" dirty="0" err="1"/>
              <a:t>Shur</a:t>
            </a:r>
            <a:endParaRPr lang="en-US" dirty="0"/>
          </a:p>
        </p:txBody>
      </p:sp>
      <p:sp>
        <p:nvSpPr>
          <p:cNvPr id="15" name="TextBox 14">
            <a:extLst>
              <a:ext uri="{FF2B5EF4-FFF2-40B4-BE49-F238E27FC236}">
                <a16:creationId xmlns:a16="http://schemas.microsoft.com/office/drawing/2014/main" id="{75059588-5401-F1E0-B4F3-193AACA5B714}"/>
              </a:ext>
            </a:extLst>
          </p:cNvPr>
          <p:cNvSpPr txBox="1"/>
          <p:nvPr/>
        </p:nvSpPr>
        <p:spPr>
          <a:xfrm>
            <a:off x="2605498" y="1390929"/>
            <a:ext cx="1099076" cy="646331"/>
          </a:xfrm>
          <a:prstGeom prst="rect">
            <a:avLst/>
          </a:prstGeom>
        </p:spPr>
        <p:txBody>
          <a:bodyPr wrap="square" rtlCol="0">
            <a:spAutoFit/>
          </a:bodyPr>
          <a:lstStyle/>
          <a:p>
            <a:pPr algn="l"/>
            <a:r>
              <a:rPr lang="en-US" dirty="0" err="1"/>
              <a:t>Bayāt</a:t>
            </a:r>
            <a:r>
              <a:rPr lang="en-US" dirty="0"/>
              <a:t>-e </a:t>
            </a:r>
          </a:p>
          <a:p>
            <a:pPr algn="l"/>
            <a:r>
              <a:rPr lang="en-US" dirty="0" err="1"/>
              <a:t>Tork</a:t>
            </a:r>
            <a:endParaRPr lang="en-US" dirty="0"/>
          </a:p>
        </p:txBody>
      </p:sp>
      <p:sp>
        <p:nvSpPr>
          <p:cNvPr id="16" name="TextBox 15">
            <a:extLst>
              <a:ext uri="{FF2B5EF4-FFF2-40B4-BE49-F238E27FC236}">
                <a16:creationId xmlns:a16="http://schemas.microsoft.com/office/drawing/2014/main" id="{7E7B3BE5-AFAE-C379-6506-D278192573FE}"/>
              </a:ext>
            </a:extLst>
          </p:cNvPr>
          <p:cNvSpPr txBox="1"/>
          <p:nvPr/>
        </p:nvSpPr>
        <p:spPr>
          <a:xfrm>
            <a:off x="2624580" y="2391930"/>
            <a:ext cx="889766" cy="369332"/>
          </a:xfrm>
          <a:prstGeom prst="rect">
            <a:avLst/>
          </a:prstGeom>
        </p:spPr>
        <p:txBody>
          <a:bodyPr wrap="square" rtlCol="0">
            <a:spAutoFit/>
          </a:bodyPr>
          <a:lstStyle/>
          <a:p>
            <a:pPr algn="l"/>
            <a:r>
              <a:rPr lang="en-US" dirty="0" err="1"/>
              <a:t>Segāh</a:t>
            </a:r>
            <a:endParaRPr lang="en-US" dirty="0"/>
          </a:p>
        </p:txBody>
      </p:sp>
      <p:sp>
        <p:nvSpPr>
          <p:cNvPr id="17" name="TextBox 16">
            <a:extLst>
              <a:ext uri="{FF2B5EF4-FFF2-40B4-BE49-F238E27FC236}">
                <a16:creationId xmlns:a16="http://schemas.microsoft.com/office/drawing/2014/main" id="{834B390A-F68E-E473-0FF3-615F3B63245D}"/>
              </a:ext>
            </a:extLst>
          </p:cNvPr>
          <p:cNvSpPr txBox="1"/>
          <p:nvPr/>
        </p:nvSpPr>
        <p:spPr>
          <a:xfrm>
            <a:off x="2679646" y="3343938"/>
            <a:ext cx="941132" cy="369332"/>
          </a:xfrm>
          <a:prstGeom prst="rect">
            <a:avLst/>
          </a:prstGeom>
        </p:spPr>
        <p:txBody>
          <a:bodyPr wrap="square" rtlCol="0">
            <a:spAutoFit/>
          </a:bodyPr>
          <a:lstStyle/>
          <a:p>
            <a:pPr algn="l"/>
            <a:r>
              <a:rPr lang="en-US" dirty="0" err="1"/>
              <a:t>Mahur</a:t>
            </a:r>
            <a:endParaRPr lang="en-US" dirty="0"/>
          </a:p>
        </p:txBody>
      </p:sp>
      <p:sp>
        <p:nvSpPr>
          <p:cNvPr id="18" name="TextBox 17">
            <a:extLst>
              <a:ext uri="{FF2B5EF4-FFF2-40B4-BE49-F238E27FC236}">
                <a16:creationId xmlns:a16="http://schemas.microsoft.com/office/drawing/2014/main" id="{1B5B781A-6037-ABF0-49A0-9356A7517923}"/>
              </a:ext>
            </a:extLst>
          </p:cNvPr>
          <p:cNvSpPr txBox="1"/>
          <p:nvPr/>
        </p:nvSpPr>
        <p:spPr>
          <a:xfrm>
            <a:off x="6588696" y="1067393"/>
            <a:ext cx="1419050" cy="369332"/>
          </a:xfrm>
          <a:prstGeom prst="rect">
            <a:avLst/>
          </a:prstGeom>
        </p:spPr>
        <p:txBody>
          <a:bodyPr wrap="square" rtlCol="0">
            <a:spAutoFit/>
          </a:bodyPr>
          <a:lstStyle/>
          <a:p>
            <a:pPr algn="l"/>
            <a:r>
              <a:rPr lang="en-US" dirty="0" err="1"/>
              <a:t>Chahārgāh</a:t>
            </a:r>
            <a:endParaRPr lang="en-US" dirty="0"/>
          </a:p>
        </p:txBody>
      </p:sp>
      <p:sp>
        <p:nvSpPr>
          <p:cNvPr id="19" name="TextBox 18">
            <a:extLst>
              <a:ext uri="{FF2B5EF4-FFF2-40B4-BE49-F238E27FC236}">
                <a16:creationId xmlns:a16="http://schemas.microsoft.com/office/drawing/2014/main" id="{B7A7D87D-96D3-E11E-D74D-66038B515124}"/>
              </a:ext>
            </a:extLst>
          </p:cNvPr>
          <p:cNvSpPr txBox="1"/>
          <p:nvPr/>
        </p:nvSpPr>
        <p:spPr>
          <a:xfrm>
            <a:off x="6636075" y="2024611"/>
            <a:ext cx="1306037" cy="369332"/>
          </a:xfrm>
          <a:prstGeom prst="rect">
            <a:avLst/>
          </a:prstGeom>
        </p:spPr>
        <p:txBody>
          <a:bodyPr wrap="square" rtlCol="0">
            <a:spAutoFit/>
          </a:bodyPr>
          <a:lstStyle/>
          <a:p>
            <a:pPr algn="l"/>
            <a:r>
              <a:rPr lang="en-US" dirty="0" err="1"/>
              <a:t>Homāyun</a:t>
            </a:r>
            <a:endParaRPr lang="en-US" dirty="0"/>
          </a:p>
        </p:txBody>
      </p:sp>
      <p:sp>
        <p:nvSpPr>
          <p:cNvPr id="20" name="TextBox 19">
            <a:extLst>
              <a:ext uri="{FF2B5EF4-FFF2-40B4-BE49-F238E27FC236}">
                <a16:creationId xmlns:a16="http://schemas.microsoft.com/office/drawing/2014/main" id="{EE7FA287-2532-3999-742D-FD6299F219BC}"/>
              </a:ext>
            </a:extLst>
          </p:cNvPr>
          <p:cNvSpPr txBox="1"/>
          <p:nvPr/>
        </p:nvSpPr>
        <p:spPr>
          <a:xfrm>
            <a:off x="6403581" y="2906310"/>
            <a:ext cx="2037211" cy="369332"/>
          </a:xfrm>
          <a:prstGeom prst="rect">
            <a:avLst/>
          </a:prstGeom>
        </p:spPr>
        <p:txBody>
          <a:bodyPr wrap="square" rtlCol="0">
            <a:spAutoFit/>
          </a:bodyPr>
          <a:lstStyle/>
          <a:p>
            <a:pPr algn="l"/>
            <a:r>
              <a:rPr lang="en-US" dirty="0" err="1"/>
              <a:t>Bayāt</a:t>
            </a:r>
            <a:r>
              <a:rPr lang="en-US" dirty="0"/>
              <a:t>-e </a:t>
            </a:r>
            <a:r>
              <a:rPr lang="en-US" dirty="0" err="1"/>
              <a:t>Esfahān</a:t>
            </a:r>
            <a:endParaRPr lang="en-US" dirty="0"/>
          </a:p>
        </p:txBody>
      </p:sp>
    </p:spTree>
    <p:extLst>
      <p:ext uri="{BB962C8B-B14F-4D97-AF65-F5344CB8AC3E}">
        <p14:creationId xmlns:p14="http://schemas.microsoft.com/office/powerpoint/2010/main" val="28478227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4111-77C2-7243-B3F3-21EBFBD20E14}"/>
              </a:ext>
            </a:extLst>
          </p:cNvPr>
          <p:cNvSpPr>
            <a:spLocks noGrp="1"/>
          </p:cNvSpPr>
          <p:nvPr>
            <p:ph type="title"/>
          </p:nvPr>
        </p:nvSpPr>
        <p:spPr/>
        <p:txBody>
          <a:bodyPr/>
          <a:lstStyle/>
          <a:p>
            <a:r>
              <a:rPr lang="en-US" dirty="0"/>
              <a:t>Spectra for octave scales</a:t>
            </a:r>
          </a:p>
        </p:txBody>
      </p:sp>
      <p:sp>
        <p:nvSpPr>
          <p:cNvPr id="4" name="Date Placeholder 3">
            <a:extLst>
              <a:ext uri="{FF2B5EF4-FFF2-40B4-BE49-F238E27FC236}">
                <a16:creationId xmlns:a16="http://schemas.microsoft.com/office/drawing/2014/main" id="{743723B0-F140-AE08-9E0C-879B7D460C31}"/>
              </a:ext>
            </a:extLst>
          </p:cNvPr>
          <p:cNvSpPr>
            <a:spLocks noGrp="1"/>
          </p:cNvSpPr>
          <p:nvPr>
            <p:ph type="dt" sz="half" idx="10"/>
          </p:nvPr>
        </p:nvSpPr>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B18E815C-B0E1-B74F-249D-7896CC97FF9F}"/>
              </a:ext>
            </a:extLst>
          </p:cNvPr>
          <p:cNvSpPr>
            <a:spLocks noGrp="1"/>
          </p:cNvSpPr>
          <p:nvPr>
            <p:ph type="ftr" sz="quarter" idx="11"/>
          </p:nvPr>
        </p:nvSpPr>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0156D559-C0AE-50A3-8FD5-BCA783F8DB79}"/>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33</a:t>
            </a:fld>
            <a:endParaRPr lang="en-US" dirty="0">
              <a:latin typeface="Calisto MT" panose="02040603050505030304" pitchFamily="18" charset="77"/>
            </a:endParaRPr>
          </a:p>
        </p:txBody>
      </p:sp>
      <p:sp>
        <p:nvSpPr>
          <p:cNvPr id="11" name="Rectangle 10">
            <a:extLst>
              <a:ext uri="{FF2B5EF4-FFF2-40B4-BE49-F238E27FC236}">
                <a16:creationId xmlns:a16="http://schemas.microsoft.com/office/drawing/2014/main" id="{E0203184-85C4-7317-C921-D820C897DD5A}"/>
              </a:ext>
            </a:extLst>
          </p:cNvPr>
          <p:cNvSpPr/>
          <p:nvPr/>
        </p:nvSpPr>
        <p:spPr>
          <a:xfrm>
            <a:off x="0" y="594584"/>
            <a:ext cx="9144000" cy="144383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CB143C4-019B-317B-27F5-DA6477B24825}"/>
              </a:ext>
            </a:extLst>
          </p:cNvPr>
          <p:cNvSpPr/>
          <p:nvPr/>
        </p:nvSpPr>
        <p:spPr>
          <a:xfrm>
            <a:off x="0" y="2038417"/>
            <a:ext cx="6722076" cy="283436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1D80C06E-09AA-0127-3A6D-3CEFA1745297}"/>
              </a:ext>
            </a:extLst>
          </p:cNvPr>
          <p:cNvPicPr>
            <a:picLocks noChangeAspect="1"/>
          </p:cNvPicPr>
          <p:nvPr/>
        </p:nvPicPr>
        <p:blipFill rotWithShape="1">
          <a:blip r:embed="rId2"/>
          <a:srcRect t="6976" r="67342" b="9300"/>
          <a:stretch/>
        </p:blipFill>
        <p:spPr>
          <a:xfrm>
            <a:off x="12096" y="2069249"/>
            <a:ext cx="6333423" cy="2834365"/>
          </a:xfrm>
          <a:prstGeom prst="rect">
            <a:avLst/>
          </a:prstGeom>
        </p:spPr>
      </p:pic>
      <p:sp>
        <p:nvSpPr>
          <p:cNvPr id="18" name="TextBox 17">
            <a:extLst>
              <a:ext uri="{FF2B5EF4-FFF2-40B4-BE49-F238E27FC236}">
                <a16:creationId xmlns:a16="http://schemas.microsoft.com/office/drawing/2014/main" id="{2A5D238E-4D13-B975-CEAE-031B30F71FAE}"/>
              </a:ext>
            </a:extLst>
          </p:cNvPr>
          <p:cNvSpPr txBox="1"/>
          <p:nvPr/>
        </p:nvSpPr>
        <p:spPr>
          <a:xfrm>
            <a:off x="4658363" y="2690065"/>
            <a:ext cx="835485" cy="369332"/>
          </a:xfrm>
          <a:prstGeom prst="rect">
            <a:avLst/>
          </a:prstGeom>
        </p:spPr>
        <p:txBody>
          <a:bodyPr wrap="none" rtlCol="0">
            <a:spAutoFit/>
          </a:bodyPr>
          <a:lstStyle/>
          <a:p>
            <a:pPr algn="l"/>
            <a:r>
              <a:rPr lang="en-US" dirty="0" err="1">
                <a:solidFill>
                  <a:srgbClr val="EE7D31"/>
                </a:solidFill>
              </a:rPr>
              <a:t>Mahur</a:t>
            </a:r>
            <a:endParaRPr lang="en-US" dirty="0">
              <a:solidFill>
                <a:srgbClr val="EE7D31"/>
              </a:solidFill>
            </a:endParaRPr>
          </a:p>
        </p:txBody>
      </p:sp>
      <p:sp>
        <p:nvSpPr>
          <p:cNvPr id="19" name="TextBox 18">
            <a:extLst>
              <a:ext uri="{FF2B5EF4-FFF2-40B4-BE49-F238E27FC236}">
                <a16:creationId xmlns:a16="http://schemas.microsoft.com/office/drawing/2014/main" id="{20E25675-5F18-7E89-8437-0816276E0681}"/>
              </a:ext>
            </a:extLst>
          </p:cNvPr>
          <p:cNvSpPr txBox="1"/>
          <p:nvPr/>
        </p:nvSpPr>
        <p:spPr>
          <a:xfrm>
            <a:off x="2959640" y="2688507"/>
            <a:ext cx="649537" cy="369332"/>
          </a:xfrm>
          <a:prstGeom prst="rect">
            <a:avLst/>
          </a:prstGeom>
        </p:spPr>
        <p:txBody>
          <a:bodyPr wrap="none" rtlCol="0">
            <a:spAutoFit/>
          </a:bodyPr>
          <a:lstStyle/>
          <a:p>
            <a:pPr algn="l"/>
            <a:r>
              <a:rPr lang="en-US" dirty="0" err="1">
                <a:solidFill>
                  <a:schemeClr val="bg1">
                    <a:lumMod val="65000"/>
                  </a:schemeClr>
                </a:solidFill>
              </a:rPr>
              <a:t>Shur</a:t>
            </a:r>
            <a:endParaRPr lang="en-US" dirty="0">
              <a:solidFill>
                <a:schemeClr val="bg1">
                  <a:lumMod val="65000"/>
                </a:schemeClr>
              </a:solidFill>
            </a:endParaRPr>
          </a:p>
        </p:txBody>
      </p:sp>
      <p:sp>
        <p:nvSpPr>
          <p:cNvPr id="20" name="TextBox 19">
            <a:extLst>
              <a:ext uri="{FF2B5EF4-FFF2-40B4-BE49-F238E27FC236}">
                <a16:creationId xmlns:a16="http://schemas.microsoft.com/office/drawing/2014/main" id="{C5042E63-E0E8-33C5-E1B1-F04861E1AB76}"/>
              </a:ext>
            </a:extLst>
          </p:cNvPr>
          <p:cNvSpPr txBox="1"/>
          <p:nvPr/>
        </p:nvSpPr>
        <p:spPr>
          <a:xfrm>
            <a:off x="903357" y="2671978"/>
            <a:ext cx="795411" cy="369332"/>
          </a:xfrm>
          <a:prstGeom prst="rect">
            <a:avLst/>
          </a:prstGeom>
        </p:spPr>
        <p:txBody>
          <a:bodyPr wrap="none" rtlCol="0">
            <a:spAutoFit/>
          </a:bodyPr>
          <a:lstStyle/>
          <a:p>
            <a:pPr algn="l"/>
            <a:r>
              <a:rPr lang="en-US" dirty="0" err="1">
                <a:solidFill>
                  <a:srgbClr val="FFC000"/>
                </a:solidFill>
              </a:rPr>
              <a:t>Segah</a:t>
            </a:r>
            <a:endParaRPr lang="en-US" dirty="0">
              <a:solidFill>
                <a:srgbClr val="FFC000"/>
              </a:solidFill>
            </a:endParaRPr>
          </a:p>
        </p:txBody>
      </p:sp>
      <p:sp>
        <p:nvSpPr>
          <p:cNvPr id="26" name="TextBox 25">
            <a:extLst>
              <a:ext uri="{FF2B5EF4-FFF2-40B4-BE49-F238E27FC236}">
                <a16:creationId xmlns:a16="http://schemas.microsoft.com/office/drawing/2014/main" id="{4172F533-BE72-9AC8-0B6F-C754E4782AE6}"/>
              </a:ext>
            </a:extLst>
          </p:cNvPr>
          <p:cNvSpPr txBox="1"/>
          <p:nvPr/>
        </p:nvSpPr>
        <p:spPr>
          <a:xfrm>
            <a:off x="6814485" y="2131500"/>
            <a:ext cx="2254102" cy="2585323"/>
          </a:xfrm>
          <a:prstGeom prst="rect">
            <a:avLst/>
          </a:prstGeom>
          <a:noFill/>
        </p:spPr>
        <p:txBody>
          <a:bodyPr wrap="square" rtlCol="0">
            <a:spAutoFit/>
          </a:bodyPr>
          <a:lstStyle/>
          <a:p>
            <a:r>
              <a:rPr lang="en-US" dirty="0"/>
              <a:t>All scales peak at 17 and 24. </a:t>
            </a:r>
          </a:p>
          <a:p>
            <a:endParaRPr lang="en-US" dirty="0"/>
          </a:p>
          <a:p>
            <a:r>
              <a:rPr lang="en-US" dirty="0" err="1"/>
              <a:t>Mahur</a:t>
            </a:r>
            <a:r>
              <a:rPr lang="en-US" dirty="0"/>
              <a:t> has highest peak at </a:t>
            </a:r>
            <a:r>
              <a:rPr lang="en-US" i="1" dirty="0"/>
              <a:t>f</a:t>
            </a:r>
            <a:r>
              <a:rPr lang="en-US" baseline="-25000" dirty="0"/>
              <a:t>12</a:t>
            </a:r>
            <a:r>
              <a:rPr lang="en-US" dirty="0"/>
              <a:t>.</a:t>
            </a:r>
          </a:p>
          <a:p>
            <a:endParaRPr lang="en-US" dirty="0"/>
          </a:p>
          <a:p>
            <a:r>
              <a:rPr lang="en-US" dirty="0"/>
              <a:t>Other scales are more even: </a:t>
            </a:r>
            <a:r>
              <a:rPr lang="en-US" i="1" dirty="0"/>
              <a:t>f</a:t>
            </a:r>
            <a:r>
              <a:rPr lang="en-US" baseline="-25000" dirty="0"/>
              <a:t>7</a:t>
            </a:r>
            <a:r>
              <a:rPr lang="en-US" dirty="0"/>
              <a:t> higher than </a:t>
            </a:r>
            <a:r>
              <a:rPr lang="en-US" i="1" dirty="0"/>
              <a:t>f</a:t>
            </a:r>
            <a:r>
              <a:rPr lang="en-US" i="1" baseline="-25000" dirty="0"/>
              <a:t>5</a:t>
            </a:r>
            <a:r>
              <a:rPr lang="en-US" dirty="0"/>
              <a:t>.</a:t>
            </a:r>
          </a:p>
        </p:txBody>
      </p:sp>
      <p:pic>
        <p:nvPicPr>
          <p:cNvPr id="27" name="Picture 26">
            <a:extLst>
              <a:ext uri="{FF2B5EF4-FFF2-40B4-BE49-F238E27FC236}">
                <a16:creationId xmlns:a16="http://schemas.microsoft.com/office/drawing/2014/main" id="{0ECA7A49-DD75-095B-146C-F9E2AB9CFE23}"/>
              </a:ext>
            </a:extLst>
          </p:cNvPr>
          <p:cNvPicPr>
            <a:picLocks noChangeAspect="1"/>
          </p:cNvPicPr>
          <p:nvPr/>
        </p:nvPicPr>
        <p:blipFill>
          <a:blip r:embed="rId3"/>
          <a:stretch>
            <a:fillRect/>
          </a:stretch>
        </p:blipFill>
        <p:spPr>
          <a:xfrm>
            <a:off x="4341004" y="2006368"/>
            <a:ext cx="2016532" cy="776638"/>
          </a:xfrm>
          <a:prstGeom prst="rect">
            <a:avLst/>
          </a:prstGeom>
        </p:spPr>
      </p:pic>
      <p:pic>
        <p:nvPicPr>
          <p:cNvPr id="28" name="Picture 27">
            <a:extLst>
              <a:ext uri="{FF2B5EF4-FFF2-40B4-BE49-F238E27FC236}">
                <a16:creationId xmlns:a16="http://schemas.microsoft.com/office/drawing/2014/main" id="{6106F58E-02B6-9F65-6511-8041CEB273F0}"/>
              </a:ext>
            </a:extLst>
          </p:cNvPr>
          <p:cNvPicPr>
            <a:picLocks noChangeAspect="1"/>
          </p:cNvPicPr>
          <p:nvPr/>
        </p:nvPicPr>
        <p:blipFill>
          <a:blip r:embed="rId4"/>
          <a:stretch>
            <a:fillRect/>
          </a:stretch>
        </p:blipFill>
        <p:spPr>
          <a:xfrm>
            <a:off x="2163360" y="2012859"/>
            <a:ext cx="2720403" cy="632013"/>
          </a:xfrm>
          <a:prstGeom prst="rect">
            <a:avLst/>
          </a:prstGeom>
        </p:spPr>
      </p:pic>
      <p:pic>
        <p:nvPicPr>
          <p:cNvPr id="29" name="Picture 28">
            <a:extLst>
              <a:ext uri="{FF2B5EF4-FFF2-40B4-BE49-F238E27FC236}">
                <a16:creationId xmlns:a16="http://schemas.microsoft.com/office/drawing/2014/main" id="{2641AEE7-8ED8-502C-4111-3707D4254B28}"/>
              </a:ext>
            </a:extLst>
          </p:cNvPr>
          <p:cNvPicPr>
            <a:picLocks noChangeAspect="1"/>
          </p:cNvPicPr>
          <p:nvPr/>
        </p:nvPicPr>
        <p:blipFill>
          <a:blip r:embed="rId5"/>
          <a:stretch>
            <a:fillRect/>
          </a:stretch>
        </p:blipFill>
        <p:spPr>
          <a:xfrm>
            <a:off x="143139" y="2006446"/>
            <a:ext cx="2781814" cy="646281"/>
          </a:xfrm>
          <a:prstGeom prst="rect">
            <a:avLst/>
          </a:prstGeom>
        </p:spPr>
      </p:pic>
      <p:pic>
        <p:nvPicPr>
          <p:cNvPr id="34" name="Picture 33">
            <a:extLst>
              <a:ext uri="{FF2B5EF4-FFF2-40B4-BE49-F238E27FC236}">
                <a16:creationId xmlns:a16="http://schemas.microsoft.com/office/drawing/2014/main" id="{2B07AEFD-FB5E-7AB0-E43D-1EF5F6219D20}"/>
              </a:ext>
            </a:extLst>
          </p:cNvPr>
          <p:cNvPicPr>
            <a:picLocks noChangeAspect="1"/>
          </p:cNvPicPr>
          <p:nvPr/>
        </p:nvPicPr>
        <p:blipFill rotWithShape="1">
          <a:blip r:embed="rId2"/>
          <a:srcRect b="7845"/>
          <a:stretch/>
        </p:blipFill>
        <p:spPr>
          <a:xfrm>
            <a:off x="-1" y="549410"/>
            <a:ext cx="9116983" cy="1466662"/>
          </a:xfrm>
          <a:prstGeom prst="rect">
            <a:avLst/>
          </a:prstGeom>
        </p:spPr>
      </p:pic>
    </p:spTree>
    <p:extLst>
      <p:ext uri="{BB962C8B-B14F-4D97-AF65-F5344CB8AC3E}">
        <p14:creationId xmlns:p14="http://schemas.microsoft.com/office/powerpoint/2010/main" val="694121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E3D5C-D068-A574-627C-A68F979C4C23}"/>
              </a:ext>
            </a:extLst>
          </p:cNvPr>
          <p:cNvSpPr>
            <a:spLocks noGrp="1"/>
          </p:cNvSpPr>
          <p:nvPr>
            <p:ph type="title"/>
          </p:nvPr>
        </p:nvSpPr>
        <p:spPr/>
        <p:txBody>
          <a:bodyPr/>
          <a:lstStyle/>
          <a:p>
            <a:r>
              <a:rPr lang="en-US" dirty="0"/>
              <a:t>Spectra: Scales with plus-seconds</a:t>
            </a:r>
          </a:p>
        </p:txBody>
      </p:sp>
      <p:sp>
        <p:nvSpPr>
          <p:cNvPr id="4" name="Date Placeholder 3">
            <a:extLst>
              <a:ext uri="{FF2B5EF4-FFF2-40B4-BE49-F238E27FC236}">
                <a16:creationId xmlns:a16="http://schemas.microsoft.com/office/drawing/2014/main" id="{445A5AE5-0830-B075-E03D-14F8DFFB907A}"/>
              </a:ext>
            </a:extLst>
          </p:cNvPr>
          <p:cNvSpPr>
            <a:spLocks noGrp="1"/>
          </p:cNvSpPr>
          <p:nvPr>
            <p:ph type="dt" sz="half" idx="10"/>
          </p:nvPr>
        </p:nvSpPr>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586AD15F-9A1B-4BBC-5547-8A3F9C0FBE38}"/>
              </a:ext>
            </a:extLst>
          </p:cNvPr>
          <p:cNvSpPr>
            <a:spLocks noGrp="1"/>
          </p:cNvSpPr>
          <p:nvPr>
            <p:ph type="ftr" sz="quarter" idx="11"/>
          </p:nvPr>
        </p:nvSpPr>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47486FA8-53E6-A11C-1792-0F132118D79E}"/>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34</a:t>
            </a:fld>
            <a:endParaRPr lang="en-US" dirty="0">
              <a:latin typeface="Calisto MT" panose="02040603050505030304" pitchFamily="18" charset="77"/>
            </a:endParaRPr>
          </a:p>
        </p:txBody>
      </p:sp>
      <p:grpSp>
        <p:nvGrpSpPr>
          <p:cNvPr id="17" name="Group 16">
            <a:extLst>
              <a:ext uri="{FF2B5EF4-FFF2-40B4-BE49-F238E27FC236}">
                <a16:creationId xmlns:a16="http://schemas.microsoft.com/office/drawing/2014/main" id="{BCFEFE75-11E2-86F6-0542-0E90D92D5D88}"/>
              </a:ext>
            </a:extLst>
          </p:cNvPr>
          <p:cNvGrpSpPr/>
          <p:nvPr/>
        </p:nvGrpSpPr>
        <p:grpSpPr>
          <a:xfrm>
            <a:off x="0" y="307571"/>
            <a:ext cx="9144000" cy="1960094"/>
            <a:chOff x="0" y="75764"/>
            <a:chExt cx="9144000" cy="1960094"/>
          </a:xfrm>
        </p:grpSpPr>
        <p:sp>
          <p:nvSpPr>
            <p:cNvPr id="8" name="Rectangle 7">
              <a:extLst>
                <a:ext uri="{FF2B5EF4-FFF2-40B4-BE49-F238E27FC236}">
                  <a16:creationId xmlns:a16="http://schemas.microsoft.com/office/drawing/2014/main" id="{9DCFCF15-7164-6EE7-D776-EAA6A09C9F6D}"/>
                </a:ext>
              </a:extLst>
            </p:cNvPr>
            <p:cNvSpPr/>
            <p:nvPr/>
          </p:nvSpPr>
          <p:spPr>
            <a:xfrm>
              <a:off x="0" y="238462"/>
              <a:ext cx="9144000" cy="17973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5FC48A4-143A-07DB-4A5D-559DDDF389AC}"/>
                </a:ext>
              </a:extLst>
            </p:cNvPr>
            <p:cNvPicPr>
              <a:picLocks noChangeAspect="1"/>
            </p:cNvPicPr>
            <p:nvPr/>
          </p:nvPicPr>
          <p:blipFill rotWithShape="1">
            <a:blip r:embed="rId2"/>
            <a:srcRect b="9547"/>
            <a:stretch/>
          </p:blipFill>
          <p:spPr>
            <a:xfrm>
              <a:off x="0" y="75764"/>
              <a:ext cx="9144000" cy="1443834"/>
            </a:xfrm>
            <a:prstGeom prst="rect">
              <a:avLst/>
            </a:prstGeom>
          </p:spPr>
        </p:pic>
      </p:grpSp>
      <p:grpSp>
        <p:nvGrpSpPr>
          <p:cNvPr id="20" name="Group 19">
            <a:extLst>
              <a:ext uri="{FF2B5EF4-FFF2-40B4-BE49-F238E27FC236}">
                <a16:creationId xmlns:a16="http://schemas.microsoft.com/office/drawing/2014/main" id="{4CFCA173-BAC2-985E-226B-AB8D1550F746}"/>
              </a:ext>
            </a:extLst>
          </p:cNvPr>
          <p:cNvGrpSpPr/>
          <p:nvPr/>
        </p:nvGrpSpPr>
        <p:grpSpPr>
          <a:xfrm>
            <a:off x="93828" y="1911571"/>
            <a:ext cx="6007404" cy="3204181"/>
            <a:chOff x="346262" y="1870933"/>
            <a:chExt cx="6007404" cy="3204181"/>
          </a:xfrm>
        </p:grpSpPr>
        <p:sp>
          <p:nvSpPr>
            <p:cNvPr id="7" name="Rectangle 6">
              <a:extLst>
                <a:ext uri="{FF2B5EF4-FFF2-40B4-BE49-F238E27FC236}">
                  <a16:creationId xmlns:a16="http://schemas.microsoft.com/office/drawing/2014/main" id="{6EACB696-FCA0-2C79-A386-D17D1D210E6A}"/>
                </a:ext>
              </a:extLst>
            </p:cNvPr>
            <p:cNvSpPr/>
            <p:nvPr/>
          </p:nvSpPr>
          <p:spPr>
            <a:xfrm>
              <a:off x="346262" y="2188256"/>
              <a:ext cx="6007404" cy="256953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4DFD251-C821-0ED4-EBE7-93105B0F21C1}"/>
                </a:ext>
              </a:extLst>
            </p:cNvPr>
            <p:cNvPicPr>
              <a:picLocks noChangeAspect="1"/>
            </p:cNvPicPr>
            <p:nvPr/>
          </p:nvPicPr>
          <p:blipFill rotWithShape="1">
            <a:blip r:embed="rId3"/>
            <a:srcRect r="67271"/>
            <a:stretch/>
          </p:blipFill>
          <p:spPr>
            <a:xfrm>
              <a:off x="346262" y="1870933"/>
              <a:ext cx="6007404" cy="3204181"/>
            </a:xfrm>
            <a:prstGeom prst="rect">
              <a:avLst/>
            </a:prstGeom>
          </p:spPr>
        </p:pic>
      </p:grpSp>
      <p:sp>
        <p:nvSpPr>
          <p:cNvPr id="11" name="TextBox 10">
            <a:extLst>
              <a:ext uri="{FF2B5EF4-FFF2-40B4-BE49-F238E27FC236}">
                <a16:creationId xmlns:a16="http://schemas.microsoft.com/office/drawing/2014/main" id="{112CCFF7-9AEB-F6B8-79C2-3D3E043DAF25}"/>
              </a:ext>
            </a:extLst>
          </p:cNvPr>
          <p:cNvSpPr txBox="1"/>
          <p:nvPr/>
        </p:nvSpPr>
        <p:spPr>
          <a:xfrm>
            <a:off x="3473928" y="1822630"/>
            <a:ext cx="1200970" cy="369332"/>
          </a:xfrm>
          <a:prstGeom prst="rect">
            <a:avLst/>
          </a:prstGeom>
        </p:spPr>
        <p:txBody>
          <a:bodyPr wrap="none" rtlCol="0">
            <a:spAutoFit/>
          </a:bodyPr>
          <a:lstStyle/>
          <a:p>
            <a:pPr algn="l"/>
            <a:r>
              <a:rPr lang="en-US" dirty="0" err="1">
                <a:solidFill>
                  <a:srgbClr val="59A309"/>
                </a:solidFill>
              </a:rPr>
              <a:t>Homayun</a:t>
            </a:r>
            <a:endParaRPr lang="en-US" dirty="0">
              <a:solidFill>
                <a:srgbClr val="59A309"/>
              </a:solidFill>
            </a:endParaRPr>
          </a:p>
        </p:txBody>
      </p:sp>
      <p:sp>
        <p:nvSpPr>
          <p:cNvPr id="12" name="TextBox 11">
            <a:extLst>
              <a:ext uri="{FF2B5EF4-FFF2-40B4-BE49-F238E27FC236}">
                <a16:creationId xmlns:a16="http://schemas.microsoft.com/office/drawing/2014/main" id="{907A303E-5115-B3F9-C09F-7768F0935C32}"/>
              </a:ext>
            </a:extLst>
          </p:cNvPr>
          <p:cNvSpPr txBox="1"/>
          <p:nvPr/>
        </p:nvSpPr>
        <p:spPr>
          <a:xfrm>
            <a:off x="93828" y="1817992"/>
            <a:ext cx="1298753" cy="369332"/>
          </a:xfrm>
          <a:prstGeom prst="rect">
            <a:avLst/>
          </a:prstGeom>
        </p:spPr>
        <p:txBody>
          <a:bodyPr wrap="none" rtlCol="0">
            <a:spAutoFit/>
          </a:bodyPr>
          <a:lstStyle/>
          <a:p>
            <a:pPr algn="l"/>
            <a:r>
              <a:rPr lang="en-US" dirty="0" err="1">
                <a:solidFill>
                  <a:schemeClr val="accent1"/>
                </a:solidFill>
              </a:rPr>
              <a:t>Chahargah</a:t>
            </a:r>
            <a:endParaRPr lang="en-US" dirty="0">
              <a:solidFill>
                <a:schemeClr val="accent1"/>
              </a:solidFill>
            </a:endParaRPr>
          </a:p>
        </p:txBody>
      </p:sp>
      <p:sp>
        <p:nvSpPr>
          <p:cNvPr id="13" name="TextBox 12">
            <a:extLst>
              <a:ext uri="{FF2B5EF4-FFF2-40B4-BE49-F238E27FC236}">
                <a16:creationId xmlns:a16="http://schemas.microsoft.com/office/drawing/2014/main" id="{38F0E2AC-A138-0544-1348-4CB449A5CFAC}"/>
              </a:ext>
            </a:extLst>
          </p:cNvPr>
          <p:cNvSpPr txBox="1"/>
          <p:nvPr/>
        </p:nvSpPr>
        <p:spPr>
          <a:xfrm>
            <a:off x="2699824" y="2580555"/>
            <a:ext cx="795411" cy="369332"/>
          </a:xfrm>
          <a:prstGeom prst="rect">
            <a:avLst/>
          </a:prstGeom>
        </p:spPr>
        <p:txBody>
          <a:bodyPr wrap="none" rtlCol="0">
            <a:spAutoFit/>
          </a:bodyPr>
          <a:lstStyle/>
          <a:p>
            <a:pPr algn="l"/>
            <a:r>
              <a:rPr lang="en-US" dirty="0" err="1">
                <a:solidFill>
                  <a:srgbClr val="FFC000"/>
                </a:solidFill>
              </a:rPr>
              <a:t>Segah</a:t>
            </a:r>
            <a:endParaRPr lang="en-US" dirty="0">
              <a:solidFill>
                <a:srgbClr val="FFC000"/>
              </a:solidFill>
            </a:endParaRPr>
          </a:p>
        </p:txBody>
      </p:sp>
      <p:sp>
        <p:nvSpPr>
          <p:cNvPr id="14" name="TextBox 13">
            <a:extLst>
              <a:ext uri="{FF2B5EF4-FFF2-40B4-BE49-F238E27FC236}">
                <a16:creationId xmlns:a16="http://schemas.microsoft.com/office/drawing/2014/main" id="{859987B5-AE64-6E24-A042-686B47D65291}"/>
              </a:ext>
            </a:extLst>
          </p:cNvPr>
          <p:cNvSpPr txBox="1"/>
          <p:nvPr/>
        </p:nvSpPr>
        <p:spPr>
          <a:xfrm>
            <a:off x="6208295" y="2468435"/>
            <a:ext cx="2935705" cy="1754326"/>
          </a:xfrm>
          <a:prstGeom prst="rect">
            <a:avLst/>
          </a:prstGeom>
          <a:noFill/>
        </p:spPr>
        <p:txBody>
          <a:bodyPr wrap="square" rtlCol="0">
            <a:spAutoFit/>
          </a:bodyPr>
          <a:lstStyle/>
          <a:p>
            <a:r>
              <a:rPr lang="en-US" dirty="0" err="1"/>
              <a:t>Chahargah</a:t>
            </a:r>
            <a:r>
              <a:rPr lang="en-US" dirty="0"/>
              <a:t> and </a:t>
            </a:r>
            <a:r>
              <a:rPr lang="en-US" dirty="0" err="1"/>
              <a:t>Homayun</a:t>
            </a:r>
            <a:r>
              <a:rPr lang="en-US" dirty="0"/>
              <a:t>: </a:t>
            </a:r>
          </a:p>
          <a:p>
            <a:r>
              <a:rPr lang="en-US" dirty="0"/>
              <a:t>• Peak at 17 strong, not 24 </a:t>
            </a:r>
          </a:p>
          <a:p>
            <a:r>
              <a:rPr lang="en-US" dirty="0"/>
              <a:t>• Less even (smaller |</a:t>
            </a:r>
            <a:r>
              <a:rPr lang="en-US" i="1" dirty="0"/>
              <a:t>f</a:t>
            </a:r>
            <a:r>
              <a:rPr lang="en-US" baseline="-25000" dirty="0"/>
              <a:t>7</a:t>
            </a:r>
            <a:r>
              <a:rPr lang="en-US" dirty="0"/>
              <a:t>|) </a:t>
            </a:r>
            <a:br>
              <a:rPr lang="en-US" dirty="0"/>
            </a:br>
            <a:r>
              <a:rPr lang="en-US" dirty="0"/>
              <a:t>• Introduce </a:t>
            </a:r>
            <a:r>
              <a:rPr lang="en-US" i="1" dirty="0"/>
              <a:t>f</a:t>
            </a:r>
            <a:r>
              <a:rPr lang="en-US" baseline="-25000" dirty="0"/>
              <a:t>3</a:t>
            </a:r>
            <a:endParaRPr lang="en-US" dirty="0"/>
          </a:p>
          <a:p>
            <a:r>
              <a:rPr lang="en-US" dirty="0"/>
              <a:t>• |</a:t>
            </a:r>
            <a:r>
              <a:rPr lang="en-US" i="1" dirty="0"/>
              <a:t>f</a:t>
            </a:r>
            <a:r>
              <a:rPr lang="en-US" baseline="-25000" dirty="0"/>
              <a:t>10</a:t>
            </a:r>
            <a:r>
              <a:rPr lang="en-US" dirty="0"/>
              <a:t>| more prominent than   </a:t>
            </a:r>
            <a:br>
              <a:rPr lang="en-US" dirty="0"/>
            </a:br>
            <a:r>
              <a:rPr lang="en-US" dirty="0"/>
              <a:t>   |</a:t>
            </a:r>
            <a:r>
              <a:rPr lang="en-US" i="1" dirty="0"/>
              <a:t>f</a:t>
            </a:r>
            <a:r>
              <a:rPr lang="en-US" baseline="-25000" dirty="0"/>
              <a:t>7</a:t>
            </a:r>
            <a:r>
              <a:rPr lang="en-US" dirty="0"/>
              <a:t>| (complements in 17) </a:t>
            </a:r>
          </a:p>
        </p:txBody>
      </p:sp>
      <p:pic>
        <p:nvPicPr>
          <p:cNvPr id="16" name="Picture 15">
            <a:extLst>
              <a:ext uri="{FF2B5EF4-FFF2-40B4-BE49-F238E27FC236}">
                <a16:creationId xmlns:a16="http://schemas.microsoft.com/office/drawing/2014/main" id="{C4E9313E-1420-7D01-76C1-ADB981829480}"/>
              </a:ext>
            </a:extLst>
          </p:cNvPr>
          <p:cNvPicPr>
            <a:picLocks noChangeAspect="1"/>
          </p:cNvPicPr>
          <p:nvPr/>
        </p:nvPicPr>
        <p:blipFill>
          <a:blip r:embed="rId4"/>
          <a:stretch>
            <a:fillRect/>
          </a:stretch>
        </p:blipFill>
        <p:spPr>
          <a:xfrm>
            <a:off x="1237764" y="1725498"/>
            <a:ext cx="2332622" cy="791426"/>
          </a:xfrm>
          <a:prstGeom prst="rect">
            <a:avLst/>
          </a:prstGeom>
        </p:spPr>
      </p:pic>
      <p:pic>
        <p:nvPicPr>
          <p:cNvPr id="18" name="Picture 17">
            <a:extLst>
              <a:ext uri="{FF2B5EF4-FFF2-40B4-BE49-F238E27FC236}">
                <a16:creationId xmlns:a16="http://schemas.microsoft.com/office/drawing/2014/main" id="{E122FCB0-E291-A973-D71C-4A2D4ABF2471}"/>
              </a:ext>
            </a:extLst>
          </p:cNvPr>
          <p:cNvPicPr>
            <a:picLocks noChangeAspect="1"/>
          </p:cNvPicPr>
          <p:nvPr/>
        </p:nvPicPr>
        <p:blipFill>
          <a:blip r:embed="rId5"/>
          <a:stretch>
            <a:fillRect/>
          </a:stretch>
        </p:blipFill>
        <p:spPr>
          <a:xfrm>
            <a:off x="4491318" y="1758405"/>
            <a:ext cx="2837188" cy="659145"/>
          </a:xfrm>
          <a:prstGeom prst="rect">
            <a:avLst/>
          </a:prstGeom>
        </p:spPr>
      </p:pic>
      <p:pic>
        <p:nvPicPr>
          <p:cNvPr id="19" name="Picture 18">
            <a:extLst>
              <a:ext uri="{FF2B5EF4-FFF2-40B4-BE49-F238E27FC236}">
                <a16:creationId xmlns:a16="http://schemas.microsoft.com/office/drawing/2014/main" id="{3CBC416B-CB2E-FDA6-A3E5-F0A6B2433456}"/>
              </a:ext>
            </a:extLst>
          </p:cNvPr>
          <p:cNvPicPr>
            <a:picLocks noChangeAspect="1"/>
          </p:cNvPicPr>
          <p:nvPr/>
        </p:nvPicPr>
        <p:blipFill>
          <a:blip r:embed="rId6"/>
          <a:stretch>
            <a:fillRect/>
          </a:stretch>
        </p:blipFill>
        <p:spPr>
          <a:xfrm>
            <a:off x="3463837" y="2445913"/>
            <a:ext cx="2837188" cy="659145"/>
          </a:xfrm>
          <a:prstGeom prst="rect">
            <a:avLst/>
          </a:prstGeom>
        </p:spPr>
      </p:pic>
    </p:spTree>
    <p:extLst>
      <p:ext uri="{BB962C8B-B14F-4D97-AF65-F5344CB8AC3E}">
        <p14:creationId xmlns:p14="http://schemas.microsoft.com/office/powerpoint/2010/main" val="8557955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9011410-3AA0-E8BF-9365-0CD3C1A7FC8F}"/>
              </a:ext>
            </a:extLst>
          </p:cNvPr>
          <p:cNvSpPr/>
          <p:nvPr/>
        </p:nvSpPr>
        <p:spPr>
          <a:xfrm>
            <a:off x="108403" y="913730"/>
            <a:ext cx="8917160" cy="337811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2ED3EDE1-91A7-34BA-8EC8-FACC68A39875}"/>
              </a:ext>
            </a:extLst>
          </p:cNvPr>
          <p:cNvPicPr>
            <a:picLocks noChangeAspect="1"/>
          </p:cNvPicPr>
          <p:nvPr/>
        </p:nvPicPr>
        <p:blipFill>
          <a:blip r:embed="rId2"/>
          <a:stretch>
            <a:fillRect/>
          </a:stretch>
        </p:blipFill>
        <p:spPr>
          <a:xfrm>
            <a:off x="75413" y="1337319"/>
            <a:ext cx="9144000" cy="2882825"/>
          </a:xfrm>
          <a:prstGeom prst="rect">
            <a:avLst/>
          </a:prstGeom>
        </p:spPr>
      </p:pic>
      <p:sp>
        <p:nvSpPr>
          <p:cNvPr id="2" name="Title 1">
            <a:extLst>
              <a:ext uri="{FF2B5EF4-FFF2-40B4-BE49-F238E27FC236}">
                <a16:creationId xmlns:a16="http://schemas.microsoft.com/office/drawing/2014/main" id="{A8D37CDA-300E-3618-D8D6-7A43CB53EBCE}"/>
              </a:ext>
            </a:extLst>
          </p:cNvPr>
          <p:cNvSpPr>
            <a:spLocks noGrp="1"/>
          </p:cNvSpPr>
          <p:nvPr>
            <p:ph type="title"/>
          </p:nvPr>
        </p:nvSpPr>
        <p:spPr/>
        <p:txBody>
          <a:bodyPr/>
          <a:lstStyle/>
          <a:p>
            <a:r>
              <a:rPr lang="en-US" dirty="0"/>
              <a:t>Spectra for Tetrachords</a:t>
            </a:r>
          </a:p>
        </p:txBody>
      </p:sp>
      <p:sp>
        <p:nvSpPr>
          <p:cNvPr id="3" name="Content Placeholder 2">
            <a:extLst>
              <a:ext uri="{FF2B5EF4-FFF2-40B4-BE49-F238E27FC236}">
                <a16:creationId xmlns:a16="http://schemas.microsoft.com/office/drawing/2014/main" id="{DE7E438D-0142-F7A4-8919-C0624529E72A}"/>
              </a:ext>
            </a:extLst>
          </p:cNvPr>
          <p:cNvSpPr>
            <a:spLocks noGrp="1"/>
          </p:cNvSpPr>
          <p:nvPr>
            <p:ph idx="1"/>
          </p:nvPr>
        </p:nvSpPr>
        <p:spPr>
          <a:xfrm>
            <a:off x="628650" y="557392"/>
            <a:ext cx="7886700" cy="459514"/>
          </a:xfrm>
        </p:spPr>
        <p:txBody>
          <a:bodyPr/>
          <a:lstStyle/>
          <a:p>
            <a:pPr marL="0" indent="0" algn="ctr">
              <a:buNone/>
            </a:pPr>
            <a:r>
              <a:rPr lang="en-US" dirty="0"/>
              <a:t>Tetrachords show similar patterns for |</a:t>
            </a:r>
            <a:r>
              <a:rPr lang="en-US" i="1" dirty="0"/>
              <a:t>f</a:t>
            </a:r>
            <a:r>
              <a:rPr lang="en-US" baseline="-25000" dirty="0"/>
              <a:t>5</a:t>
            </a:r>
            <a:r>
              <a:rPr lang="en-US" dirty="0"/>
              <a:t>|, |</a:t>
            </a:r>
            <a:r>
              <a:rPr lang="en-US" i="1" dirty="0"/>
              <a:t>f</a:t>
            </a:r>
            <a:r>
              <a:rPr lang="en-US" baseline="-25000" dirty="0"/>
              <a:t>7</a:t>
            </a:r>
            <a:r>
              <a:rPr lang="en-US" dirty="0"/>
              <a:t>|, and |</a:t>
            </a:r>
            <a:r>
              <a:rPr lang="en-US" i="1" dirty="0"/>
              <a:t>f</a:t>
            </a:r>
            <a:r>
              <a:rPr lang="en-US" baseline="-25000" dirty="0"/>
              <a:t>12</a:t>
            </a:r>
            <a:r>
              <a:rPr lang="en-US" dirty="0"/>
              <a:t>|</a:t>
            </a:r>
          </a:p>
        </p:txBody>
      </p:sp>
      <p:sp>
        <p:nvSpPr>
          <p:cNvPr id="4" name="Date Placeholder 3">
            <a:extLst>
              <a:ext uri="{FF2B5EF4-FFF2-40B4-BE49-F238E27FC236}">
                <a16:creationId xmlns:a16="http://schemas.microsoft.com/office/drawing/2014/main" id="{8F7E0644-9BA2-74F8-0264-980ECC9ACE4F}"/>
              </a:ext>
            </a:extLst>
          </p:cNvPr>
          <p:cNvSpPr>
            <a:spLocks noGrp="1"/>
          </p:cNvSpPr>
          <p:nvPr>
            <p:ph type="dt" sz="half" idx="10"/>
          </p:nvPr>
        </p:nvSpPr>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BCF07AD6-AE08-101A-C83E-E8C1B71AD3ED}"/>
              </a:ext>
            </a:extLst>
          </p:cNvPr>
          <p:cNvSpPr>
            <a:spLocks noGrp="1"/>
          </p:cNvSpPr>
          <p:nvPr>
            <p:ph type="ftr" sz="quarter" idx="11"/>
          </p:nvPr>
        </p:nvSpPr>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37ADB752-5B82-5391-D355-FBF70E538F64}"/>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35</a:t>
            </a:fld>
            <a:endParaRPr lang="en-US" dirty="0">
              <a:latin typeface="Calisto MT" panose="02040603050505030304" pitchFamily="18" charset="77"/>
            </a:endParaRPr>
          </a:p>
        </p:txBody>
      </p:sp>
      <p:sp>
        <p:nvSpPr>
          <p:cNvPr id="10" name="TextBox 9">
            <a:extLst>
              <a:ext uri="{FF2B5EF4-FFF2-40B4-BE49-F238E27FC236}">
                <a16:creationId xmlns:a16="http://schemas.microsoft.com/office/drawing/2014/main" id="{17505A86-567D-1146-96A4-BF756005D442}"/>
              </a:ext>
            </a:extLst>
          </p:cNvPr>
          <p:cNvSpPr txBox="1"/>
          <p:nvPr/>
        </p:nvSpPr>
        <p:spPr>
          <a:xfrm>
            <a:off x="6177557" y="1147294"/>
            <a:ext cx="835485" cy="369332"/>
          </a:xfrm>
          <a:prstGeom prst="rect">
            <a:avLst/>
          </a:prstGeom>
        </p:spPr>
        <p:txBody>
          <a:bodyPr wrap="none" rtlCol="0">
            <a:spAutoFit/>
          </a:bodyPr>
          <a:lstStyle/>
          <a:p>
            <a:pPr algn="l"/>
            <a:r>
              <a:rPr lang="en-US" dirty="0" err="1">
                <a:solidFill>
                  <a:srgbClr val="EE7D31"/>
                </a:solidFill>
              </a:rPr>
              <a:t>Mahur</a:t>
            </a:r>
            <a:endParaRPr lang="en-US" dirty="0">
              <a:solidFill>
                <a:srgbClr val="EE7D31"/>
              </a:solidFill>
            </a:endParaRPr>
          </a:p>
        </p:txBody>
      </p:sp>
      <p:sp>
        <p:nvSpPr>
          <p:cNvPr id="11" name="TextBox 10">
            <a:extLst>
              <a:ext uri="{FF2B5EF4-FFF2-40B4-BE49-F238E27FC236}">
                <a16:creationId xmlns:a16="http://schemas.microsoft.com/office/drawing/2014/main" id="{E33FD18B-AF79-0165-739B-004F9CD85251}"/>
              </a:ext>
            </a:extLst>
          </p:cNvPr>
          <p:cNvSpPr txBox="1"/>
          <p:nvPr/>
        </p:nvSpPr>
        <p:spPr>
          <a:xfrm>
            <a:off x="378151" y="1771258"/>
            <a:ext cx="649537" cy="369332"/>
          </a:xfrm>
          <a:prstGeom prst="rect">
            <a:avLst/>
          </a:prstGeom>
        </p:spPr>
        <p:txBody>
          <a:bodyPr wrap="none" rtlCol="0">
            <a:spAutoFit/>
          </a:bodyPr>
          <a:lstStyle/>
          <a:p>
            <a:pPr algn="l"/>
            <a:r>
              <a:rPr lang="en-US" dirty="0" err="1">
                <a:solidFill>
                  <a:schemeClr val="bg1">
                    <a:lumMod val="65000"/>
                  </a:schemeClr>
                </a:solidFill>
              </a:rPr>
              <a:t>Shur</a:t>
            </a:r>
            <a:endParaRPr lang="en-US" dirty="0">
              <a:solidFill>
                <a:schemeClr val="bg1">
                  <a:lumMod val="65000"/>
                </a:schemeClr>
              </a:solidFill>
            </a:endParaRPr>
          </a:p>
        </p:txBody>
      </p:sp>
      <p:sp>
        <p:nvSpPr>
          <p:cNvPr id="12" name="TextBox 11">
            <a:extLst>
              <a:ext uri="{FF2B5EF4-FFF2-40B4-BE49-F238E27FC236}">
                <a16:creationId xmlns:a16="http://schemas.microsoft.com/office/drawing/2014/main" id="{C0BE4DE0-B614-4911-2A7C-07064893DFAC}"/>
              </a:ext>
            </a:extLst>
          </p:cNvPr>
          <p:cNvSpPr txBox="1"/>
          <p:nvPr/>
        </p:nvSpPr>
        <p:spPr>
          <a:xfrm>
            <a:off x="2823162" y="1149109"/>
            <a:ext cx="670376" cy="369332"/>
          </a:xfrm>
          <a:prstGeom prst="rect">
            <a:avLst/>
          </a:prstGeom>
        </p:spPr>
        <p:txBody>
          <a:bodyPr wrap="none" rtlCol="0">
            <a:spAutoFit/>
          </a:bodyPr>
          <a:lstStyle/>
          <a:p>
            <a:pPr algn="l"/>
            <a:r>
              <a:rPr lang="en-US" dirty="0" err="1">
                <a:solidFill>
                  <a:schemeClr val="accent1"/>
                </a:solidFill>
              </a:rPr>
              <a:t>Tork</a:t>
            </a:r>
            <a:endParaRPr lang="en-US" dirty="0">
              <a:solidFill>
                <a:schemeClr val="accent1"/>
              </a:solidFill>
            </a:endParaRPr>
          </a:p>
        </p:txBody>
      </p:sp>
      <p:sp>
        <p:nvSpPr>
          <p:cNvPr id="13" name="TextBox 12">
            <a:extLst>
              <a:ext uri="{FF2B5EF4-FFF2-40B4-BE49-F238E27FC236}">
                <a16:creationId xmlns:a16="http://schemas.microsoft.com/office/drawing/2014/main" id="{D3CA1A99-9071-79CA-42EE-653AA4F71D86}"/>
              </a:ext>
            </a:extLst>
          </p:cNvPr>
          <p:cNvSpPr txBox="1"/>
          <p:nvPr/>
        </p:nvSpPr>
        <p:spPr>
          <a:xfrm>
            <a:off x="346262" y="1130639"/>
            <a:ext cx="795411" cy="369332"/>
          </a:xfrm>
          <a:prstGeom prst="rect">
            <a:avLst/>
          </a:prstGeom>
        </p:spPr>
        <p:txBody>
          <a:bodyPr wrap="none" rtlCol="0">
            <a:spAutoFit/>
          </a:bodyPr>
          <a:lstStyle/>
          <a:p>
            <a:pPr algn="l"/>
            <a:r>
              <a:rPr lang="en-US" dirty="0" err="1">
                <a:solidFill>
                  <a:srgbClr val="FFC000"/>
                </a:solidFill>
              </a:rPr>
              <a:t>Segah</a:t>
            </a:r>
            <a:endParaRPr lang="en-US" dirty="0">
              <a:solidFill>
                <a:srgbClr val="FFC000"/>
              </a:solidFill>
            </a:endParaRPr>
          </a:p>
        </p:txBody>
      </p:sp>
      <p:sp>
        <p:nvSpPr>
          <p:cNvPr id="15" name="Oval 14">
            <a:extLst>
              <a:ext uri="{FF2B5EF4-FFF2-40B4-BE49-F238E27FC236}">
                <a16:creationId xmlns:a16="http://schemas.microsoft.com/office/drawing/2014/main" id="{2E1EAA69-862A-1F2D-AFAB-B5265AB96031}"/>
              </a:ext>
            </a:extLst>
          </p:cNvPr>
          <p:cNvSpPr/>
          <p:nvPr/>
        </p:nvSpPr>
        <p:spPr>
          <a:xfrm>
            <a:off x="5780883" y="3900661"/>
            <a:ext cx="337431" cy="319484"/>
          </a:xfrm>
          <a:prstGeom prst="ellipse">
            <a:avLst/>
          </a:prstGeom>
          <a:noFill/>
          <a:ln w="2857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6" name="Oval 15">
            <a:extLst>
              <a:ext uri="{FF2B5EF4-FFF2-40B4-BE49-F238E27FC236}">
                <a16:creationId xmlns:a16="http://schemas.microsoft.com/office/drawing/2014/main" id="{0238F91F-1AAA-857C-6517-E1DDAE51ECA7}"/>
              </a:ext>
            </a:extLst>
          </p:cNvPr>
          <p:cNvSpPr/>
          <p:nvPr/>
        </p:nvSpPr>
        <p:spPr>
          <a:xfrm>
            <a:off x="3353953" y="3894558"/>
            <a:ext cx="337431" cy="319484"/>
          </a:xfrm>
          <a:prstGeom prst="ellipse">
            <a:avLst/>
          </a:prstGeom>
          <a:noFill/>
          <a:ln w="2857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7" name="Oval 16">
            <a:extLst>
              <a:ext uri="{FF2B5EF4-FFF2-40B4-BE49-F238E27FC236}">
                <a16:creationId xmlns:a16="http://schemas.microsoft.com/office/drawing/2014/main" id="{3FC883C2-9438-3770-425A-74768B43327B}"/>
              </a:ext>
            </a:extLst>
          </p:cNvPr>
          <p:cNvSpPr/>
          <p:nvPr/>
        </p:nvSpPr>
        <p:spPr>
          <a:xfrm>
            <a:off x="2402637" y="3894558"/>
            <a:ext cx="337431" cy="319484"/>
          </a:xfrm>
          <a:prstGeom prst="ellipse">
            <a:avLst/>
          </a:prstGeom>
          <a:noFill/>
          <a:ln w="2857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pic>
        <p:nvPicPr>
          <p:cNvPr id="23" name="Picture 22">
            <a:extLst>
              <a:ext uri="{FF2B5EF4-FFF2-40B4-BE49-F238E27FC236}">
                <a16:creationId xmlns:a16="http://schemas.microsoft.com/office/drawing/2014/main" id="{BF5E2ED7-03CB-932A-2507-43F61B6B93B8}"/>
              </a:ext>
            </a:extLst>
          </p:cNvPr>
          <p:cNvPicPr>
            <a:picLocks noChangeAspect="1"/>
          </p:cNvPicPr>
          <p:nvPr/>
        </p:nvPicPr>
        <p:blipFill>
          <a:blip r:embed="rId3"/>
          <a:stretch>
            <a:fillRect/>
          </a:stretch>
        </p:blipFill>
        <p:spPr>
          <a:xfrm>
            <a:off x="1069503" y="1033461"/>
            <a:ext cx="1458574" cy="697579"/>
          </a:xfrm>
          <a:prstGeom prst="rect">
            <a:avLst/>
          </a:prstGeom>
        </p:spPr>
      </p:pic>
      <p:pic>
        <p:nvPicPr>
          <p:cNvPr id="27" name="Picture 26">
            <a:extLst>
              <a:ext uri="{FF2B5EF4-FFF2-40B4-BE49-F238E27FC236}">
                <a16:creationId xmlns:a16="http://schemas.microsoft.com/office/drawing/2014/main" id="{1BE79C7D-4119-DFF4-9AAE-74B0A578CD5C}"/>
              </a:ext>
            </a:extLst>
          </p:cNvPr>
          <p:cNvPicPr>
            <a:picLocks noChangeAspect="1"/>
          </p:cNvPicPr>
          <p:nvPr/>
        </p:nvPicPr>
        <p:blipFill>
          <a:blip r:embed="rId4"/>
          <a:stretch>
            <a:fillRect/>
          </a:stretch>
        </p:blipFill>
        <p:spPr>
          <a:xfrm>
            <a:off x="1005553" y="1689798"/>
            <a:ext cx="1522523" cy="711614"/>
          </a:xfrm>
          <a:prstGeom prst="rect">
            <a:avLst/>
          </a:prstGeom>
        </p:spPr>
      </p:pic>
      <p:pic>
        <p:nvPicPr>
          <p:cNvPr id="29" name="Picture 28">
            <a:extLst>
              <a:ext uri="{FF2B5EF4-FFF2-40B4-BE49-F238E27FC236}">
                <a16:creationId xmlns:a16="http://schemas.microsoft.com/office/drawing/2014/main" id="{A7350B5F-89FE-18A8-CD9A-1F83FC1DE4A1}"/>
              </a:ext>
            </a:extLst>
          </p:cNvPr>
          <p:cNvPicPr>
            <a:picLocks noChangeAspect="1"/>
          </p:cNvPicPr>
          <p:nvPr/>
        </p:nvPicPr>
        <p:blipFill>
          <a:blip r:embed="rId5"/>
          <a:stretch>
            <a:fillRect/>
          </a:stretch>
        </p:blipFill>
        <p:spPr>
          <a:xfrm>
            <a:off x="3458933" y="1008595"/>
            <a:ext cx="1674949" cy="733787"/>
          </a:xfrm>
          <a:prstGeom prst="rect">
            <a:avLst/>
          </a:prstGeom>
        </p:spPr>
      </p:pic>
      <p:pic>
        <p:nvPicPr>
          <p:cNvPr id="31" name="Picture 30">
            <a:extLst>
              <a:ext uri="{FF2B5EF4-FFF2-40B4-BE49-F238E27FC236}">
                <a16:creationId xmlns:a16="http://schemas.microsoft.com/office/drawing/2014/main" id="{61B7869C-2E8A-4FD3-E32A-A9A735F4578E}"/>
              </a:ext>
            </a:extLst>
          </p:cNvPr>
          <p:cNvPicPr>
            <a:picLocks noChangeAspect="1"/>
          </p:cNvPicPr>
          <p:nvPr/>
        </p:nvPicPr>
        <p:blipFill>
          <a:blip r:embed="rId6"/>
          <a:stretch>
            <a:fillRect/>
          </a:stretch>
        </p:blipFill>
        <p:spPr>
          <a:xfrm>
            <a:off x="7036407" y="1005872"/>
            <a:ext cx="1438380" cy="687921"/>
          </a:xfrm>
          <a:prstGeom prst="rect">
            <a:avLst/>
          </a:prstGeom>
        </p:spPr>
      </p:pic>
      <p:sp>
        <p:nvSpPr>
          <p:cNvPr id="7" name="Oval 6">
            <a:extLst>
              <a:ext uri="{FF2B5EF4-FFF2-40B4-BE49-F238E27FC236}">
                <a16:creationId xmlns:a16="http://schemas.microsoft.com/office/drawing/2014/main" id="{EAD9B63D-FC47-0633-4985-19E9358F07EB}"/>
              </a:ext>
            </a:extLst>
          </p:cNvPr>
          <p:cNvSpPr/>
          <p:nvPr/>
        </p:nvSpPr>
        <p:spPr>
          <a:xfrm>
            <a:off x="8177919" y="3899076"/>
            <a:ext cx="337431" cy="319484"/>
          </a:xfrm>
          <a:prstGeom prst="ellipse">
            <a:avLst/>
          </a:prstGeom>
          <a:noFill/>
          <a:ln w="2857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Tree>
    <p:extLst>
      <p:ext uri="{BB962C8B-B14F-4D97-AF65-F5344CB8AC3E}">
        <p14:creationId xmlns:p14="http://schemas.microsoft.com/office/powerpoint/2010/main" val="41198054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37CDA-300E-3618-D8D6-7A43CB53EBCE}"/>
              </a:ext>
            </a:extLst>
          </p:cNvPr>
          <p:cNvSpPr>
            <a:spLocks noGrp="1"/>
          </p:cNvSpPr>
          <p:nvPr>
            <p:ph type="title"/>
          </p:nvPr>
        </p:nvSpPr>
        <p:spPr/>
        <p:txBody>
          <a:bodyPr/>
          <a:lstStyle/>
          <a:p>
            <a:r>
              <a:rPr lang="en-US" dirty="0"/>
              <a:t>Spectra for Tetrachords</a:t>
            </a:r>
          </a:p>
        </p:txBody>
      </p:sp>
      <p:sp>
        <p:nvSpPr>
          <p:cNvPr id="3" name="Content Placeholder 2">
            <a:extLst>
              <a:ext uri="{FF2B5EF4-FFF2-40B4-BE49-F238E27FC236}">
                <a16:creationId xmlns:a16="http://schemas.microsoft.com/office/drawing/2014/main" id="{DE7E438D-0142-F7A4-8919-C0624529E72A}"/>
              </a:ext>
            </a:extLst>
          </p:cNvPr>
          <p:cNvSpPr>
            <a:spLocks noGrp="1"/>
          </p:cNvSpPr>
          <p:nvPr>
            <p:ph idx="1"/>
          </p:nvPr>
        </p:nvSpPr>
        <p:spPr>
          <a:xfrm>
            <a:off x="628650" y="537865"/>
            <a:ext cx="7886700" cy="459514"/>
          </a:xfrm>
        </p:spPr>
        <p:txBody>
          <a:bodyPr/>
          <a:lstStyle/>
          <a:p>
            <a:pPr marL="0" indent="0" algn="ctr">
              <a:buNone/>
            </a:pPr>
            <a:r>
              <a:rPr lang="en-US" dirty="0"/>
              <a:t>Tetrachords show similar patterns for |</a:t>
            </a:r>
            <a:r>
              <a:rPr lang="en-US" i="1" dirty="0"/>
              <a:t>f</a:t>
            </a:r>
            <a:r>
              <a:rPr lang="en-US" baseline="-25000" dirty="0"/>
              <a:t>5</a:t>
            </a:r>
            <a:r>
              <a:rPr lang="en-US" dirty="0"/>
              <a:t>|, |</a:t>
            </a:r>
            <a:r>
              <a:rPr lang="en-US" i="1" dirty="0"/>
              <a:t>f</a:t>
            </a:r>
            <a:r>
              <a:rPr lang="en-US" baseline="-25000" dirty="0"/>
              <a:t>7</a:t>
            </a:r>
            <a:r>
              <a:rPr lang="en-US" dirty="0"/>
              <a:t>|, and |</a:t>
            </a:r>
            <a:r>
              <a:rPr lang="en-US" i="1" dirty="0"/>
              <a:t>f</a:t>
            </a:r>
            <a:r>
              <a:rPr lang="en-US" baseline="-25000" dirty="0"/>
              <a:t>12</a:t>
            </a:r>
            <a:r>
              <a:rPr lang="en-US" dirty="0"/>
              <a:t>|</a:t>
            </a:r>
          </a:p>
        </p:txBody>
      </p:sp>
      <p:sp>
        <p:nvSpPr>
          <p:cNvPr id="4" name="Date Placeholder 3">
            <a:extLst>
              <a:ext uri="{FF2B5EF4-FFF2-40B4-BE49-F238E27FC236}">
                <a16:creationId xmlns:a16="http://schemas.microsoft.com/office/drawing/2014/main" id="{8F7E0644-9BA2-74F8-0264-980ECC9ACE4F}"/>
              </a:ext>
            </a:extLst>
          </p:cNvPr>
          <p:cNvSpPr>
            <a:spLocks noGrp="1"/>
          </p:cNvSpPr>
          <p:nvPr>
            <p:ph type="dt" sz="half" idx="10"/>
          </p:nvPr>
        </p:nvSpPr>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BCF07AD6-AE08-101A-C83E-E8C1B71AD3ED}"/>
              </a:ext>
            </a:extLst>
          </p:cNvPr>
          <p:cNvSpPr>
            <a:spLocks noGrp="1"/>
          </p:cNvSpPr>
          <p:nvPr>
            <p:ph type="ftr" sz="quarter" idx="11"/>
          </p:nvPr>
        </p:nvSpPr>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37ADB752-5B82-5391-D355-FBF70E538F64}"/>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36</a:t>
            </a:fld>
            <a:endParaRPr lang="en-US" dirty="0">
              <a:latin typeface="Calisto MT" panose="02040603050505030304" pitchFamily="18" charset="77"/>
            </a:endParaRPr>
          </a:p>
        </p:txBody>
      </p:sp>
      <p:sp>
        <p:nvSpPr>
          <p:cNvPr id="20" name="Rectangle 19">
            <a:extLst>
              <a:ext uri="{FF2B5EF4-FFF2-40B4-BE49-F238E27FC236}">
                <a16:creationId xmlns:a16="http://schemas.microsoft.com/office/drawing/2014/main" id="{99B7C4B2-2F9D-87A3-403E-18D99F919687}"/>
              </a:ext>
            </a:extLst>
          </p:cNvPr>
          <p:cNvSpPr/>
          <p:nvPr/>
        </p:nvSpPr>
        <p:spPr>
          <a:xfrm>
            <a:off x="0" y="902688"/>
            <a:ext cx="9144000" cy="370294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73FC69F3-8B05-48D2-973C-4EB35218D393}"/>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444" b="3290"/>
          <a:stretch/>
        </p:blipFill>
        <p:spPr>
          <a:xfrm>
            <a:off x="0" y="1683966"/>
            <a:ext cx="9144000" cy="2801408"/>
          </a:xfrm>
          <a:prstGeom prst="rect">
            <a:avLst/>
          </a:prstGeom>
        </p:spPr>
      </p:pic>
      <p:sp>
        <p:nvSpPr>
          <p:cNvPr id="22" name="TextBox 21">
            <a:extLst>
              <a:ext uri="{FF2B5EF4-FFF2-40B4-BE49-F238E27FC236}">
                <a16:creationId xmlns:a16="http://schemas.microsoft.com/office/drawing/2014/main" id="{0738D18C-86DC-561C-3F70-892AE68C064F}"/>
              </a:ext>
            </a:extLst>
          </p:cNvPr>
          <p:cNvSpPr txBox="1"/>
          <p:nvPr/>
        </p:nvSpPr>
        <p:spPr>
          <a:xfrm>
            <a:off x="238865" y="1129968"/>
            <a:ext cx="1298753" cy="369332"/>
          </a:xfrm>
          <a:prstGeom prst="rect">
            <a:avLst/>
          </a:prstGeom>
        </p:spPr>
        <p:txBody>
          <a:bodyPr wrap="none" rtlCol="0">
            <a:spAutoFit/>
          </a:bodyPr>
          <a:lstStyle/>
          <a:p>
            <a:pPr algn="l"/>
            <a:r>
              <a:rPr lang="en-US" dirty="0" err="1">
                <a:solidFill>
                  <a:srgbClr val="59A309"/>
                </a:solidFill>
              </a:rPr>
              <a:t>Chahargah</a:t>
            </a:r>
            <a:endParaRPr lang="en-US" dirty="0">
              <a:solidFill>
                <a:srgbClr val="59A309"/>
              </a:solidFill>
            </a:endParaRPr>
          </a:p>
        </p:txBody>
      </p:sp>
      <p:sp>
        <p:nvSpPr>
          <p:cNvPr id="23" name="TextBox 22">
            <a:extLst>
              <a:ext uri="{FF2B5EF4-FFF2-40B4-BE49-F238E27FC236}">
                <a16:creationId xmlns:a16="http://schemas.microsoft.com/office/drawing/2014/main" id="{B7B4FABD-CF96-07DB-6D95-54F54651E119}"/>
              </a:ext>
            </a:extLst>
          </p:cNvPr>
          <p:cNvSpPr txBox="1"/>
          <p:nvPr/>
        </p:nvSpPr>
        <p:spPr>
          <a:xfrm>
            <a:off x="479984" y="1763321"/>
            <a:ext cx="964238" cy="369332"/>
          </a:xfrm>
          <a:prstGeom prst="rect">
            <a:avLst/>
          </a:prstGeom>
        </p:spPr>
        <p:txBody>
          <a:bodyPr wrap="none" rtlCol="0">
            <a:spAutoFit/>
          </a:bodyPr>
          <a:lstStyle/>
          <a:p>
            <a:pPr algn="l"/>
            <a:r>
              <a:rPr lang="en-US" dirty="0">
                <a:solidFill>
                  <a:srgbClr val="004DC1"/>
                </a:solidFill>
              </a:rPr>
              <a:t>Esfahan</a:t>
            </a:r>
          </a:p>
        </p:txBody>
      </p:sp>
      <p:sp>
        <p:nvSpPr>
          <p:cNvPr id="24" name="TextBox 23">
            <a:extLst>
              <a:ext uri="{FF2B5EF4-FFF2-40B4-BE49-F238E27FC236}">
                <a16:creationId xmlns:a16="http://schemas.microsoft.com/office/drawing/2014/main" id="{30384AD2-3D71-2216-5E65-A401B84DBE7E}"/>
              </a:ext>
            </a:extLst>
          </p:cNvPr>
          <p:cNvSpPr txBox="1"/>
          <p:nvPr/>
        </p:nvSpPr>
        <p:spPr>
          <a:xfrm>
            <a:off x="3205546" y="1325976"/>
            <a:ext cx="795411" cy="369332"/>
          </a:xfrm>
          <a:prstGeom prst="rect">
            <a:avLst/>
          </a:prstGeom>
        </p:spPr>
        <p:txBody>
          <a:bodyPr wrap="none" rtlCol="0">
            <a:spAutoFit/>
          </a:bodyPr>
          <a:lstStyle/>
          <a:p>
            <a:pPr algn="l"/>
            <a:r>
              <a:rPr lang="en-US" dirty="0" err="1">
                <a:solidFill>
                  <a:srgbClr val="FFC000"/>
                </a:solidFill>
              </a:rPr>
              <a:t>Segah</a:t>
            </a:r>
            <a:endParaRPr lang="en-US" dirty="0">
              <a:solidFill>
                <a:srgbClr val="FFC000"/>
              </a:solidFill>
            </a:endParaRPr>
          </a:p>
        </p:txBody>
      </p:sp>
      <p:sp>
        <p:nvSpPr>
          <p:cNvPr id="25" name="TextBox 24">
            <a:extLst>
              <a:ext uri="{FF2B5EF4-FFF2-40B4-BE49-F238E27FC236}">
                <a16:creationId xmlns:a16="http://schemas.microsoft.com/office/drawing/2014/main" id="{B8512505-EBE8-81D1-9BF1-074A3C49D618}"/>
              </a:ext>
            </a:extLst>
          </p:cNvPr>
          <p:cNvSpPr txBox="1"/>
          <p:nvPr/>
        </p:nvSpPr>
        <p:spPr>
          <a:xfrm>
            <a:off x="5611517" y="1308571"/>
            <a:ext cx="670376" cy="369332"/>
          </a:xfrm>
          <a:prstGeom prst="rect">
            <a:avLst/>
          </a:prstGeom>
        </p:spPr>
        <p:txBody>
          <a:bodyPr wrap="none" rtlCol="0">
            <a:spAutoFit/>
          </a:bodyPr>
          <a:lstStyle/>
          <a:p>
            <a:pPr algn="l"/>
            <a:r>
              <a:rPr lang="en-US" dirty="0" err="1">
                <a:solidFill>
                  <a:schemeClr val="bg1">
                    <a:lumMod val="65000"/>
                  </a:schemeClr>
                </a:solidFill>
              </a:rPr>
              <a:t>Tork</a:t>
            </a:r>
            <a:endParaRPr lang="en-US" dirty="0">
              <a:solidFill>
                <a:schemeClr val="bg1">
                  <a:lumMod val="65000"/>
                </a:schemeClr>
              </a:solidFill>
            </a:endParaRPr>
          </a:p>
        </p:txBody>
      </p:sp>
      <p:pic>
        <p:nvPicPr>
          <p:cNvPr id="27" name="Picture 26">
            <a:extLst>
              <a:ext uri="{FF2B5EF4-FFF2-40B4-BE49-F238E27FC236}">
                <a16:creationId xmlns:a16="http://schemas.microsoft.com/office/drawing/2014/main" id="{93AF58BE-8BEF-0EDC-7347-61720425BE3F}"/>
              </a:ext>
            </a:extLst>
          </p:cNvPr>
          <p:cNvPicPr>
            <a:picLocks noChangeAspect="1"/>
          </p:cNvPicPr>
          <p:nvPr/>
        </p:nvPicPr>
        <p:blipFill>
          <a:blip r:embed="rId4"/>
          <a:stretch>
            <a:fillRect/>
          </a:stretch>
        </p:blipFill>
        <p:spPr>
          <a:xfrm>
            <a:off x="1401626" y="968227"/>
            <a:ext cx="1710018" cy="787949"/>
          </a:xfrm>
          <a:prstGeom prst="rect">
            <a:avLst/>
          </a:prstGeom>
        </p:spPr>
      </p:pic>
      <p:pic>
        <p:nvPicPr>
          <p:cNvPr id="29" name="Picture 28">
            <a:extLst>
              <a:ext uri="{FF2B5EF4-FFF2-40B4-BE49-F238E27FC236}">
                <a16:creationId xmlns:a16="http://schemas.microsoft.com/office/drawing/2014/main" id="{E9C2FD3D-9449-E059-87D1-17E7526060D4}"/>
              </a:ext>
            </a:extLst>
          </p:cNvPr>
          <p:cNvPicPr>
            <a:picLocks noChangeAspect="1"/>
          </p:cNvPicPr>
          <p:nvPr/>
        </p:nvPicPr>
        <p:blipFill>
          <a:blip r:embed="rId5"/>
          <a:stretch>
            <a:fillRect/>
          </a:stretch>
        </p:blipFill>
        <p:spPr>
          <a:xfrm>
            <a:off x="1401626" y="1691661"/>
            <a:ext cx="1672641" cy="782938"/>
          </a:xfrm>
          <a:prstGeom prst="rect">
            <a:avLst/>
          </a:prstGeom>
        </p:spPr>
      </p:pic>
      <p:pic>
        <p:nvPicPr>
          <p:cNvPr id="30" name="Picture 29">
            <a:extLst>
              <a:ext uri="{FF2B5EF4-FFF2-40B4-BE49-F238E27FC236}">
                <a16:creationId xmlns:a16="http://schemas.microsoft.com/office/drawing/2014/main" id="{019EBDEE-0970-933A-E67C-B9803382A956}"/>
              </a:ext>
            </a:extLst>
          </p:cNvPr>
          <p:cNvPicPr>
            <a:picLocks noChangeAspect="1"/>
          </p:cNvPicPr>
          <p:nvPr/>
        </p:nvPicPr>
        <p:blipFill>
          <a:blip r:embed="rId6"/>
          <a:stretch>
            <a:fillRect/>
          </a:stretch>
        </p:blipFill>
        <p:spPr>
          <a:xfrm>
            <a:off x="3995909" y="1178199"/>
            <a:ext cx="1458574" cy="697579"/>
          </a:xfrm>
          <a:prstGeom prst="rect">
            <a:avLst/>
          </a:prstGeom>
        </p:spPr>
      </p:pic>
      <p:pic>
        <p:nvPicPr>
          <p:cNvPr id="31" name="Picture 30">
            <a:extLst>
              <a:ext uri="{FF2B5EF4-FFF2-40B4-BE49-F238E27FC236}">
                <a16:creationId xmlns:a16="http://schemas.microsoft.com/office/drawing/2014/main" id="{F0DFD5FC-AFC1-1E9B-D8B4-87699F20414E}"/>
              </a:ext>
            </a:extLst>
          </p:cNvPr>
          <p:cNvPicPr>
            <a:picLocks noChangeAspect="1"/>
          </p:cNvPicPr>
          <p:nvPr/>
        </p:nvPicPr>
        <p:blipFill>
          <a:blip r:embed="rId7"/>
          <a:stretch>
            <a:fillRect/>
          </a:stretch>
        </p:blipFill>
        <p:spPr>
          <a:xfrm>
            <a:off x="6304016" y="1173300"/>
            <a:ext cx="1674949" cy="733787"/>
          </a:xfrm>
          <a:prstGeom prst="rect">
            <a:avLst/>
          </a:prstGeom>
        </p:spPr>
      </p:pic>
    </p:spTree>
    <p:extLst>
      <p:ext uri="{BB962C8B-B14F-4D97-AF65-F5344CB8AC3E}">
        <p14:creationId xmlns:p14="http://schemas.microsoft.com/office/powerpoint/2010/main" val="21450922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D28E88A6-A95F-5187-647C-A0B1B52FAC3F}"/>
              </a:ext>
            </a:extLst>
          </p:cNvPr>
          <p:cNvSpPr/>
          <p:nvPr/>
        </p:nvSpPr>
        <p:spPr>
          <a:xfrm>
            <a:off x="0" y="487742"/>
            <a:ext cx="9144000" cy="425799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E43EAD-5E1C-0990-EAB1-65F31059590B}"/>
              </a:ext>
            </a:extLst>
          </p:cNvPr>
          <p:cNvSpPr>
            <a:spLocks noGrp="1"/>
          </p:cNvSpPr>
          <p:nvPr>
            <p:ph type="title"/>
          </p:nvPr>
        </p:nvSpPr>
        <p:spPr/>
        <p:txBody>
          <a:bodyPr/>
          <a:lstStyle/>
          <a:p>
            <a:r>
              <a:rPr lang="en-US" dirty="0"/>
              <a:t>Comparison of tunings for tetrachords</a:t>
            </a:r>
          </a:p>
        </p:txBody>
      </p:sp>
      <p:sp>
        <p:nvSpPr>
          <p:cNvPr id="4" name="Date Placeholder 3">
            <a:extLst>
              <a:ext uri="{FF2B5EF4-FFF2-40B4-BE49-F238E27FC236}">
                <a16:creationId xmlns:a16="http://schemas.microsoft.com/office/drawing/2014/main" id="{464E284B-61DD-C040-84F6-19CDCA4FC830}"/>
              </a:ext>
            </a:extLst>
          </p:cNvPr>
          <p:cNvSpPr>
            <a:spLocks noGrp="1"/>
          </p:cNvSpPr>
          <p:nvPr>
            <p:ph type="dt" sz="half" idx="10"/>
          </p:nvPr>
        </p:nvSpPr>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803895AB-B7E1-3968-4B59-25A915D0810D}"/>
              </a:ext>
            </a:extLst>
          </p:cNvPr>
          <p:cNvSpPr>
            <a:spLocks noGrp="1"/>
          </p:cNvSpPr>
          <p:nvPr>
            <p:ph type="ftr" sz="quarter" idx="11"/>
          </p:nvPr>
        </p:nvSpPr>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9E5BD767-88BD-E567-6651-419DF2E2BBFC}"/>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37</a:t>
            </a:fld>
            <a:endParaRPr lang="en-US" dirty="0">
              <a:latin typeface="Calisto MT" panose="02040603050505030304" pitchFamily="18" charset="77"/>
            </a:endParaRPr>
          </a:p>
        </p:txBody>
      </p:sp>
      <p:pic>
        <p:nvPicPr>
          <p:cNvPr id="12" name="Picture 11">
            <a:extLst>
              <a:ext uri="{FF2B5EF4-FFF2-40B4-BE49-F238E27FC236}">
                <a16:creationId xmlns:a16="http://schemas.microsoft.com/office/drawing/2014/main" id="{E2F5C4C3-2050-8394-EF43-01F51D074367}"/>
              </a:ext>
            </a:extLst>
          </p:cNvPr>
          <p:cNvPicPr>
            <a:picLocks noChangeAspect="1"/>
          </p:cNvPicPr>
          <p:nvPr/>
        </p:nvPicPr>
        <p:blipFill rotWithShape="1">
          <a:blip r:embed="rId2"/>
          <a:srcRect t="9116" b="10739"/>
          <a:stretch/>
        </p:blipFill>
        <p:spPr>
          <a:xfrm>
            <a:off x="1211014" y="660385"/>
            <a:ext cx="7565769" cy="1136922"/>
          </a:xfrm>
          <a:prstGeom prst="rect">
            <a:avLst/>
          </a:prstGeom>
        </p:spPr>
      </p:pic>
      <p:pic>
        <p:nvPicPr>
          <p:cNvPr id="10" name="Picture 9">
            <a:extLst>
              <a:ext uri="{FF2B5EF4-FFF2-40B4-BE49-F238E27FC236}">
                <a16:creationId xmlns:a16="http://schemas.microsoft.com/office/drawing/2014/main" id="{45E95BD7-C551-CF1C-1169-7052F99F28DF}"/>
              </a:ext>
            </a:extLst>
          </p:cNvPr>
          <p:cNvPicPr>
            <a:picLocks noChangeAspect="1"/>
          </p:cNvPicPr>
          <p:nvPr/>
        </p:nvPicPr>
        <p:blipFill rotWithShape="1">
          <a:blip r:embed="rId3"/>
          <a:srcRect t="9932" b="9922"/>
          <a:stretch/>
        </p:blipFill>
        <p:spPr>
          <a:xfrm>
            <a:off x="1211014" y="2144055"/>
            <a:ext cx="7565769" cy="1136922"/>
          </a:xfrm>
          <a:prstGeom prst="rect">
            <a:avLst/>
          </a:prstGeom>
        </p:spPr>
      </p:pic>
      <p:pic>
        <p:nvPicPr>
          <p:cNvPr id="8" name="Picture 7">
            <a:extLst>
              <a:ext uri="{FF2B5EF4-FFF2-40B4-BE49-F238E27FC236}">
                <a16:creationId xmlns:a16="http://schemas.microsoft.com/office/drawing/2014/main" id="{4E1F8F7B-E0D2-CC2E-AE66-D4BCC98E981E}"/>
              </a:ext>
            </a:extLst>
          </p:cNvPr>
          <p:cNvPicPr>
            <a:picLocks noChangeAspect="1"/>
          </p:cNvPicPr>
          <p:nvPr/>
        </p:nvPicPr>
        <p:blipFill rotWithShape="1">
          <a:blip r:embed="rId4"/>
          <a:srcRect t="9203" b="9561"/>
          <a:stretch/>
        </p:blipFill>
        <p:spPr>
          <a:xfrm>
            <a:off x="1222121" y="3563226"/>
            <a:ext cx="7565773" cy="1152393"/>
          </a:xfrm>
          <a:prstGeom prst="rect">
            <a:avLst/>
          </a:prstGeom>
        </p:spPr>
      </p:pic>
      <p:sp>
        <p:nvSpPr>
          <p:cNvPr id="14" name="TextBox 13">
            <a:extLst>
              <a:ext uri="{FF2B5EF4-FFF2-40B4-BE49-F238E27FC236}">
                <a16:creationId xmlns:a16="http://schemas.microsoft.com/office/drawing/2014/main" id="{90268848-D055-784F-7028-D24AE1F7570D}"/>
              </a:ext>
            </a:extLst>
          </p:cNvPr>
          <p:cNvSpPr txBox="1"/>
          <p:nvPr/>
        </p:nvSpPr>
        <p:spPr>
          <a:xfrm>
            <a:off x="283451" y="2096431"/>
            <a:ext cx="836038" cy="646331"/>
          </a:xfrm>
          <a:prstGeom prst="rect">
            <a:avLst/>
          </a:prstGeom>
          <a:noFill/>
        </p:spPr>
        <p:txBody>
          <a:bodyPr wrap="square" rtlCol="0">
            <a:spAutoFit/>
          </a:bodyPr>
          <a:lstStyle/>
          <a:p>
            <a:r>
              <a:rPr lang="en-US" dirty="0" err="1"/>
              <a:t>Mahur</a:t>
            </a:r>
            <a:endParaRPr lang="en-US" dirty="0"/>
          </a:p>
          <a:p>
            <a:r>
              <a:rPr lang="en-US" dirty="0"/>
              <a:t>CDEF</a:t>
            </a:r>
          </a:p>
        </p:txBody>
      </p:sp>
      <p:grpSp>
        <p:nvGrpSpPr>
          <p:cNvPr id="39" name="Group 38">
            <a:extLst>
              <a:ext uri="{FF2B5EF4-FFF2-40B4-BE49-F238E27FC236}">
                <a16:creationId xmlns:a16="http://schemas.microsoft.com/office/drawing/2014/main" id="{F2732D8A-3A2E-B08C-E6FF-B71D887C6354}"/>
              </a:ext>
            </a:extLst>
          </p:cNvPr>
          <p:cNvGrpSpPr/>
          <p:nvPr/>
        </p:nvGrpSpPr>
        <p:grpSpPr>
          <a:xfrm>
            <a:off x="273755" y="917193"/>
            <a:ext cx="825739" cy="646331"/>
            <a:chOff x="10300" y="981248"/>
            <a:chExt cx="825739" cy="646331"/>
          </a:xfrm>
        </p:grpSpPr>
        <p:sp>
          <p:nvSpPr>
            <p:cNvPr id="13" name="TextBox 12">
              <a:extLst>
                <a:ext uri="{FF2B5EF4-FFF2-40B4-BE49-F238E27FC236}">
                  <a16:creationId xmlns:a16="http://schemas.microsoft.com/office/drawing/2014/main" id="{C16992C7-E0EB-5202-3688-66EFDCFCC3B2}"/>
                </a:ext>
              </a:extLst>
            </p:cNvPr>
            <p:cNvSpPr txBox="1"/>
            <p:nvPr/>
          </p:nvSpPr>
          <p:spPr>
            <a:xfrm>
              <a:off x="10300" y="981248"/>
              <a:ext cx="825739" cy="646331"/>
            </a:xfrm>
            <a:prstGeom prst="rect">
              <a:avLst/>
            </a:prstGeom>
            <a:noFill/>
          </p:spPr>
          <p:txBody>
            <a:bodyPr wrap="none" rtlCol="0">
              <a:spAutoFit/>
            </a:bodyPr>
            <a:lstStyle/>
            <a:p>
              <a:r>
                <a:rPr lang="en-US" dirty="0" err="1"/>
                <a:t>Segah</a:t>
              </a:r>
              <a:endParaRPr lang="en-US" dirty="0"/>
            </a:p>
            <a:p>
              <a:r>
                <a:rPr lang="en-US" dirty="0"/>
                <a:t>E  FGA</a:t>
              </a:r>
            </a:p>
          </p:txBody>
        </p:sp>
        <p:grpSp>
          <p:nvGrpSpPr>
            <p:cNvPr id="24" name="Group 23">
              <a:extLst>
                <a:ext uri="{FF2B5EF4-FFF2-40B4-BE49-F238E27FC236}">
                  <a16:creationId xmlns:a16="http://schemas.microsoft.com/office/drawing/2014/main" id="{2E8D6A9C-EF1C-EE99-EEB1-69C755BD2F4E}"/>
                </a:ext>
              </a:extLst>
            </p:cNvPr>
            <p:cNvGrpSpPr/>
            <p:nvPr/>
          </p:nvGrpSpPr>
          <p:grpSpPr>
            <a:xfrm>
              <a:off x="248694" y="1428755"/>
              <a:ext cx="56773" cy="198824"/>
              <a:chOff x="277269" y="230075"/>
              <a:chExt cx="56773" cy="198824"/>
            </a:xfrm>
          </p:grpSpPr>
          <p:cxnSp>
            <p:nvCxnSpPr>
              <p:cNvPr id="16" name="Straight Connector 15">
                <a:extLst>
                  <a:ext uri="{FF2B5EF4-FFF2-40B4-BE49-F238E27FC236}">
                    <a16:creationId xmlns:a16="http://schemas.microsoft.com/office/drawing/2014/main" id="{460E1FD9-674A-ECC7-9C3C-D5BC370C0BE1}"/>
                  </a:ext>
                </a:extLst>
              </p:cNvPr>
              <p:cNvCxnSpPr/>
              <p:nvPr/>
            </p:nvCxnSpPr>
            <p:spPr>
              <a:xfrm>
                <a:off x="277270" y="230075"/>
                <a:ext cx="0" cy="198824"/>
              </a:xfrm>
              <a:prstGeom prst="line">
                <a:avLst/>
              </a:prstGeom>
              <a:ln w="1270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D77D9A67-1EB8-5801-8519-562212F6719A}"/>
                  </a:ext>
                </a:extLst>
              </p:cNvPr>
              <p:cNvCxnSpPr>
                <a:cxnSpLocks/>
              </p:cNvCxnSpPr>
              <p:nvPr/>
            </p:nvCxnSpPr>
            <p:spPr>
              <a:xfrm>
                <a:off x="277270" y="230075"/>
                <a:ext cx="56772" cy="49325"/>
              </a:xfrm>
              <a:prstGeom prst="line">
                <a:avLst/>
              </a:prstGeom>
              <a:ln w="12700"/>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A6177D43-653F-9645-52E7-76039E07A699}"/>
                  </a:ext>
                </a:extLst>
              </p:cNvPr>
              <p:cNvCxnSpPr>
                <a:cxnSpLocks/>
              </p:cNvCxnSpPr>
              <p:nvPr/>
            </p:nvCxnSpPr>
            <p:spPr>
              <a:xfrm flipH="1">
                <a:off x="277269" y="278996"/>
                <a:ext cx="56773" cy="21916"/>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25" name="Group 24">
              <a:extLst>
                <a:ext uri="{FF2B5EF4-FFF2-40B4-BE49-F238E27FC236}">
                  <a16:creationId xmlns:a16="http://schemas.microsoft.com/office/drawing/2014/main" id="{5379FF8E-DE8E-77D7-E8E8-94C5A995FAA5}"/>
                </a:ext>
              </a:extLst>
            </p:cNvPr>
            <p:cNvGrpSpPr/>
            <p:nvPr/>
          </p:nvGrpSpPr>
          <p:grpSpPr>
            <a:xfrm>
              <a:off x="767649" y="1428755"/>
              <a:ext cx="56773" cy="198824"/>
              <a:chOff x="277269" y="230075"/>
              <a:chExt cx="56773" cy="198824"/>
            </a:xfrm>
          </p:grpSpPr>
          <p:cxnSp>
            <p:nvCxnSpPr>
              <p:cNvPr id="26" name="Straight Connector 25">
                <a:extLst>
                  <a:ext uri="{FF2B5EF4-FFF2-40B4-BE49-F238E27FC236}">
                    <a16:creationId xmlns:a16="http://schemas.microsoft.com/office/drawing/2014/main" id="{5442A8BA-FE11-2BD6-4E44-E1668F8DB64A}"/>
                  </a:ext>
                </a:extLst>
              </p:cNvPr>
              <p:cNvCxnSpPr/>
              <p:nvPr/>
            </p:nvCxnSpPr>
            <p:spPr>
              <a:xfrm>
                <a:off x="277270" y="230075"/>
                <a:ext cx="0" cy="198824"/>
              </a:xfrm>
              <a:prstGeom prst="line">
                <a:avLst/>
              </a:prstGeom>
              <a:ln w="12700"/>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C086144E-D5EF-A1B3-F77A-368AC4F6C12F}"/>
                  </a:ext>
                </a:extLst>
              </p:cNvPr>
              <p:cNvCxnSpPr>
                <a:cxnSpLocks/>
              </p:cNvCxnSpPr>
              <p:nvPr/>
            </p:nvCxnSpPr>
            <p:spPr>
              <a:xfrm>
                <a:off x="277270" y="230075"/>
                <a:ext cx="56772" cy="49325"/>
              </a:xfrm>
              <a:prstGeom prst="line">
                <a:avLst/>
              </a:prstGeom>
              <a:ln w="12700"/>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916B27DB-A978-DA6A-2F11-0E33FF988A00}"/>
                  </a:ext>
                </a:extLst>
              </p:cNvPr>
              <p:cNvCxnSpPr>
                <a:cxnSpLocks/>
              </p:cNvCxnSpPr>
              <p:nvPr/>
            </p:nvCxnSpPr>
            <p:spPr>
              <a:xfrm flipH="1">
                <a:off x="277269" y="278996"/>
                <a:ext cx="56773" cy="21916"/>
              </a:xfrm>
              <a:prstGeom prst="line">
                <a:avLst/>
              </a:prstGeom>
              <a:ln w="12700"/>
            </p:spPr>
            <p:style>
              <a:lnRef idx="1">
                <a:schemeClr val="dk1"/>
              </a:lnRef>
              <a:fillRef idx="0">
                <a:schemeClr val="dk1"/>
              </a:fillRef>
              <a:effectRef idx="0">
                <a:schemeClr val="dk1"/>
              </a:effectRef>
              <a:fontRef idx="minor">
                <a:schemeClr val="tx1"/>
              </a:fontRef>
            </p:style>
          </p:cxnSp>
        </p:grpSp>
      </p:grpSp>
      <p:sp>
        <p:nvSpPr>
          <p:cNvPr id="29" name="TextBox 28">
            <a:extLst>
              <a:ext uri="{FF2B5EF4-FFF2-40B4-BE49-F238E27FC236}">
                <a16:creationId xmlns:a16="http://schemas.microsoft.com/office/drawing/2014/main" id="{FE589F69-3461-2C17-03E0-D092AE8C78D7}"/>
              </a:ext>
            </a:extLst>
          </p:cNvPr>
          <p:cNvSpPr txBox="1"/>
          <p:nvPr/>
        </p:nvSpPr>
        <p:spPr>
          <a:xfrm>
            <a:off x="41173" y="3517475"/>
            <a:ext cx="1237518" cy="646331"/>
          </a:xfrm>
          <a:prstGeom prst="rect">
            <a:avLst/>
          </a:prstGeom>
          <a:noFill/>
        </p:spPr>
        <p:txBody>
          <a:bodyPr wrap="none" rtlCol="0">
            <a:spAutoFit/>
          </a:bodyPr>
          <a:lstStyle/>
          <a:p>
            <a:r>
              <a:rPr lang="en-US" dirty="0" err="1"/>
              <a:t>Chahargah</a:t>
            </a:r>
            <a:endParaRPr lang="en-US" dirty="0"/>
          </a:p>
          <a:p>
            <a:r>
              <a:rPr lang="en-US" dirty="0"/>
              <a:t>     CD  EF</a:t>
            </a:r>
          </a:p>
        </p:txBody>
      </p:sp>
      <p:grpSp>
        <p:nvGrpSpPr>
          <p:cNvPr id="30" name="Group 29">
            <a:extLst>
              <a:ext uri="{FF2B5EF4-FFF2-40B4-BE49-F238E27FC236}">
                <a16:creationId xmlns:a16="http://schemas.microsoft.com/office/drawing/2014/main" id="{470036AD-9C20-2265-F032-8C30CD5F453B}"/>
              </a:ext>
            </a:extLst>
          </p:cNvPr>
          <p:cNvGrpSpPr/>
          <p:nvPr/>
        </p:nvGrpSpPr>
        <p:grpSpPr>
          <a:xfrm>
            <a:off x="679162" y="3964982"/>
            <a:ext cx="56773" cy="198824"/>
            <a:chOff x="277269" y="230075"/>
            <a:chExt cx="56773" cy="198824"/>
          </a:xfrm>
        </p:grpSpPr>
        <p:cxnSp>
          <p:nvCxnSpPr>
            <p:cNvPr id="31" name="Straight Connector 30">
              <a:extLst>
                <a:ext uri="{FF2B5EF4-FFF2-40B4-BE49-F238E27FC236}">
                  <a16:creationId xmlns:a16="http://schemas.microsoft.com/office/drawing/2014/main" id="{9A624ABF-E981-B702-937B-B2F5CF1EE82F}"/>
                </a:ext>
              </a:extLst>
            </p:cNvPr>
            <p:cNvCxnSpPr/>
            <p:nvPr/>
          </p:nvCxnSpPr>
          <p:spPr>
            <a:xfrm>
              <a:off x="277270" y="230075"/>
              <a:ext cx="0" cy="198824"/>
            </a:xfrm>
            <a:prstGeom prst="line">
              <a:avLst/>
            </a:prstGeom>
            <a:ln w="12700"/>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F22452F4-AACF-DF1B-B556-24FBDF8F29EE}"/>
                </a:ext>
              </a:extLst>
            </p:cNvPr>
            <p:cNvCxnSpPr>
              <a:cxnSpLocks/>
            </p:cNvCxnSpPr>
            <p:nvPr/>
          </p:nvCxnSpPr>
          <p:spPr>
            <a:xfrm>
              <a:off x="277270" y="230075"/>
              <a:ext cx="56772" cy="49325"/>
            </a:xfrm>
            <a:prstGeom prst="line">
              <a:avLst/>
            </a:prstGeom>
            <a:ln w="12700"/>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67BBB89A-9548-FDB2-76D0-077CB9698FB8}"/>
                </a:ext>
              </a:extLst>
            </p:cNvPr>
            <p:cNvCxnSpPr>
              <a:cxnSpLocks/>
            </p:cNvCxnSpPr>
            <p:nvPr/>
          </p:nvCxnSpPr>
          <p:spPr>
            <a:xfrm flipH="1">
              <a:off x="277269" y="278996"/>
              <a:ext cx="56773" cy="21916"/>
            </a:xfrm>
            <a:prstGeom prst="line">
              <a:avLst/>
            </a:prstGeom>
            <a:ln w="12700"/>
          </p:spPr>
          <p:style>
            <a:lnRef idx="1">
              <a:schemeClr val="dk1"/>
            </a:lnRef>
            <a:fillRef idx="0">
              <a:schemeClr val="dk1"/>
            </a:fillRef>
            <a:effectRef idx="0">
              <a:schemeClr val="dk1"/>
            </a:effectRef>
            <a:fontRef idx="minor">
              <a:schemeClr val="tx1"/>
            </a:fontRef>
          </p:style>
        </p:cxnSp>
      </p:grpSp>
      <p:sp>
        <p:nvSpPr>
          <p:cNvPr id="40" name="TextBox 39">
            <a:extLst>
              <a:ext uri="{FF2B5EF4-FFF2-40B4-BE49-F238E27FC236}">
                <a16:creationId xmlns:a16="http://schemas.microsoft.com/office/drawing/2014/main" id="{A5C1451F-D256-BACC-A6F2-DA3BE9EECE7C}"/>
              </a:ext>
            </a:extLst>
          </p:cNvPr>
          <p:cNvSpPr txBox="1"/>
          <p:nvPr/>
        </p:nvSpPr>
        <p:spPr>
          <a:xfrm>
            <a:off x="5005008" y="729673"/>
            <a:ext cx="3935792" cy="3693319"/>
          </a:xfrm>
          <a:prstGeom prst="rect">
            <a:avLst/>
          </a:prstGeom>
          <a:solidFill>
            <a:schemeClr val="bg1"/>
          </a:solidFill>
        </p:spPr>
        <p:txBody>
          <a:bodyPr wrap="square" rtlCol="0">
            <a:spAutoFit/>
          </a:bodyPr>
          <a:lstStyle/>
          <a:p>
            <a:r>
              <a:rPr lang="en-US" dirty="0"/>
              <a:t>Tunings make few significant differences at lower coefficient numbers.</a:t>
            </a:r>
          </a:p>
          <a:p>
            <a:endParaRPr lang="en-US" dirty="0"/>
          </a:p>
          <a:p>
            <a:r>
              <a:rPr lang="en-US" dirty="0"/>
              <a:t>For </a:t>
            </a:r>
            <a:r>
              <a:rPr lang="en-US" dirty="0" err="1"/>
              <a:t>Mahur</a:t>
            </a:r>
            <a:r>
              <a:rPr lang="en-US" dirty="0"/>
              <a:t>, 17-tone tuning strongly favors |</a:t>
            </a:r>
            <a:r>
              <a:rPr lang="en-US" i="1" dirty="0"/>
              <a:t>f</a:t>
            </a:r>
            <a:r>
              <a:rPr lang="en-US" baseline="-25000" dirty="0"/>
              <a:t>5</a:t>
            </a:r>
            <a:r>
              <a:rPr lang="en-US" dirty="0"/>
              <a:t>| over |</a:t>
            </a:r>
            <a:r>
              <a:rPr lang="en-US" i="1" dirty="0"/>
              <a:t>f</a:t>
            </a:r>
            <a:r>
              <a:rPr lang="en-US" baseline="-25000" dirty="0"/>
              <a:t>7</a:t>
            </a:r>
            <a:r>
              <a:rPr lang="en-US" dirty="0"/>
              <a:t>|. Farhat’s tuning mediates 12-tET vs. 17-tET.</a:t>
            </a:r>
          </a:p>
          <a:p>
            <a:endParaRPr lang="en-US" dirty="0"/>
          </a:p>
          <a:p>
            <a:r>
              <a:rPr lang="en-US" dirty="0"/>
              <a:t>Farhat’s tuning favors a 12-category scheme for </a:t>
            </a:r>
            <a:r>
              <a:rPr lang="en-US" dirty="0" err="1"/>
              <a:t>Chahargah</a:t>
            </a:r>
            <a:r>
              <a:rPr lang="en-US" dirty="0"/>
              <a:t> relative to 24-tET or 17-tET.</a:t>
            </a:r>
          </a:p>
          <a:p>
            <a:endParaRPr lang="en-US" dirty="0"/>
          </a:p>
          <a:p>
            <a:endParaRPr lang="en-US" dirty="0"/>
          </a:p>
        </p:txBody>
      </p:sp>
      <p:sp>
        <p:nvSpPr>
          <p:cNvPr id="41" name="TextBox 40">
            <a:extLst>
              <a:ext uri="{FF2B5EF4-FFF2-40B4-BE49-F238E27FC236}">
                <a16:creationId xmlns:a16="http://schemas.microsoft.com/office/drawing/2014/main" id="{E724CF85-6305-CBB2-B3AB-3D02778560F3}"/>
              </a:ext>
            </a:extLst>
          </p:cNvPr>
          <p:cNvSpPr txBox="1"/>
          <p:nvPr/>
        </p:nvSpPr>
        <p:spPr>
          <a:xfrm>
            <a:off x="1372055" y="757895"/>
            <a:ext cx="824841" cy="369332"/>
          </a:xfrm>
          <a:prstGeom prst="rect">
            <a:avLst/>
          </a:prstGeom>
          <a:noFill/>
        </p:spPr>
        <p:txBody>
          <a:bodyPr wrap="none" rtlCol="0">
            <a:spAutoFit/>
          </a:bodyPr>
          <a:lstStyle/>
          <a:p>
            <a:r>
              <a:rPr lang="en-US" dirty="0">
                <a:solidFill>
                  <a:srgbClr val="004DC1"/>
                </a:solidFill>
              </a:rPr>
              <a:t>Farhat</a:t>
            </a:r>
          </a:p>
        </p:txBody>
      </p:sp>
      <p:sp>
        <p:nvSpPr>
          <p:cNvPr id="42" name="TextBox 41">
            <a:extLst>
              <a:ext uri="{FF2B5EF4-FFF2-40B4-BE49-F238E27FC236}">
                <a16:creationId xmlns:a16="http://schemas.microsoft.com/office/drawing/2014/main" id="{E5BB4863-814A-B416-D2E0-065E30147076}"/>
              </a:ext>
            </a:extLst>
          </p:cNvPr>
          <p:cNvSpPr txBox="1"/>
          <p:nvPr/>
        </p:nvSpPr>
        <p:spPr>
          <a:xfrm>
            <a:off x="1374962" y="487742"/>
            <a:ext cx="1395638" cy="369332"/>
          </a:xfrm>
          <a:prstGeom prst="rect">
            <a:avLst/>
          </a:prstGeom>
          <a:noFill/>
        </p:spPr>
        <p:txBody>
          <a:bodyPr wrap="none" rtlCol="0">
            <a:spAutoFit/>
          </a:bodyPr>
          <a:lstStyle/>
          <a:p>
            <a:r>
              <a:rPr lang="en-US" dirty="0">
                <a:solidFill>
                  <a:schemeClr val="accent2"/>
                </a:solidFill>
              </a:rPr>
              <a:t>Quartertone</a:t>
            </a:r>
          </a:p>
        </p:txBody>
      </p:sp>
      <p:sp>
        <p:nvSpPr>
          <p:cNvPr id="43" name="TextBox 42">
            <a:extLst>
              <a:ext uri="{FF2B5EF4-FFF2-40B4-BE49-F238E27FC236}">
                <a16:creationId xmlns:a16="http://schemas.microsoft.com/office/drawing/2014/main" id="{0E7EA0A7-F2EA-16D1-B4A7-5F5A8A666CD0}"/>
              </a:ext>
            </a:extLst>
          </p:cNvPr>
          <p:cNvSpPr txBox="1"/>
          <p:nvPr/>
        </p:nvSpPr>
        <p:spPr>
          <a:xfrm>
            <a:off x="2664638" y="487742"/>
            <a:ext cx="865943" cy="369332"/>
          </a:xfrm>
          <a:prstGeom prst="rect">
            <a:avLst/>
          </a:prstGeom>
          <a:noFill/>
        </p:spPr>
        <p:txBody>
          <a:bodyPr wrap="none" rtlCol="0">
            <a:spAutoFit/>
          </a:bodyPr>
          <a:lstStyle/>
          <a:p>
            <a:r>
              <a:rPr lang="en-US" dirty="0">
                <a:solidFill>
                  <a:schemeClr val="bg1">
                    <a:lumMod val="50000"/>
                  </a:schemeClr>
                </a:solidFill>
              </a:rPr>
              <a:t>17-tET</a:t>
            </a:r>
          </a:p>
        </p:txBody>
      </p:sp>
      <p:sp>
        <p:nvSpPr>
          <p:cNvPr id="44" name="TextBox 43">
            <a:extLst>
              <a:ext uri="{FF2B5EF4-FFF2-40B4-BE49-F238E27FC236}">
                <a16:creationId xmlns:a16="http://schemas.microsoft.com/office/drawing/2014/main" id="{38A34C52-DEAC-A3B4-B7A5-44FB704A87E4}"/>
              </a:ext>
            </a:extLst>
          </p:cNvPr>
          <p:cNvSpPr txBox="1"/>
          <p:nvPr/>
        </p:nvSpPr>
        <p:spPr>
          <a:xfrm>
            <a:off x="2126131" y="1865142"/>
            <a:ext cx="824841" cy="369332"/>
          </a:xfrm>
          <a:prstGeom prst="rect">
            <a:avLst/>
          </a:prstGeom>
          <a:noFill/>
        </p:spPr>
        <p:txBody>
          <a:bodyPr wrap="none" rtlCol="0">
            <a:spAutoFit/>
          </a:bodyPr>
          <a:lstStyle/>
          <a:p>
            <a:r>
              <a:rPr lang="en-US" dirty="0">
                <a:solidFill>
                  <a:srgbClr val="004DC1"/>
                </a:solidFill>
              </a:rPr>
              <a:t>Farhat</a:t>
            </a:r>
          </a:p>
        </p:txBody>
      </p:sp>
      <p:sp>
        <p:nvSpPr>
          <p:cNvPr id="45" name="TextBox 44">
            <a:extLst>
              <a:ext uri="{FF2B5EF4-FFF2-40B4-BE49-F238E27FC236}">
                <a16:creationId xmlns:a16="http://schemas.microsoft.com/office/drawing/2014/main" id="{228C1827-97D3-CC14-C7AC-ADCD0E5C2A9D}"/>
              </a:ext>
            </a:extLst>
          </p:cNvPr>
          <p:cNvSpPr txBox="1"/>
          <p:nvPr/>
        </p:nvSpPr>
        <p:spPr>
          <a:xfrm>
            <a:off x="1337785" y="1876606"/>
            <a:ext cx="865943" cy="369332"/>
          </a:xfrm>
          <a:prstGeom prst="rect">
            <a:avLst/>
          </a:prstGeom>
          <a:noFill/>
        </p:spPr>
        <p:txBody>
          <a:bodyPr wrap="none" rtlCol="0">
            <a:spAutoFit/>
          </a:bodyPr>
          <a:lstStyle/>
          <a:p>
            <a:r>
              <a:rPr lang="en-US" dirty="0">
                <a:solidFill>
                  <a:schemeClr val="accent2"/>
                </a:solidFill>
              </a:rPr>
              <a:t>12-tET</a:t>
            </a:r>
          </a:p>
        </p:txBody>
      </p:sp>
      <p:sp>
        <p:nvSpPr>
          <p:cNvPr id="46" name="TextBox 45">
            <a:extLst>
              <a:ext uri="{FF2B5EF4-FFF2-40B4-BE49-F238E27FC236}">
                <a16:creationId xmlns:a16="http://schemas.microsoft.com/office/drawing/2014/main" id="{E4289696-DDCD-C861-FECC-09B7755B85B8}"/>
              </a:ext>
            </a:extLst>
          </p:cNvPr>
          <p:cNvSpPr txBox="1"/>
          <p:nvPr/>
        </p:nvSpPr>
        <p:spPr>
          <a:xfrm>
            <a:off x="2987591" y="1876606"/>
            <a:ext cx="865943" cy="369332"/>
          </a:xfrm>
          <a:prstGeom prst="rect">
            <a:avLst/>
          </a:prstGeom>
          <a:noFill/>
        </p:spPr>
        <p:txBody>
          <a:bodyPr wrap="none" rtlCol="0">
            <a:spAutoFit/>
          </a:bodyPr>
          <a:lstStyle/>
          <a:p>
            <a:r>
              <a:rPr lang="en-US" dirty="0">
                <a:solidFill>
                  <a:schemeClr val="bg1">
                    <a:lumMod val="50000"/>
                  </a:schemeClr>
                </a:solidFill>
              </a:rPr>
              <a:t>17-tET</a:t>
            </a:r>
          </a:p>
        </p:txBody>
      </p:sp>
      <p:sp>
        <p:nvSpPr>
          <p:cNvPr id="47" name="TextBox 46">
            <a:extLst>
              <a:ext uri="{FF2B5EF4-FFF2-40B4-BE49-F238E27FC236}">
                <a16:creationId xmlns:a16="http://schemas.microsoft.com/office/drawing/2014/main" id="{10059629-D1BA-2D71-BE5A-EBE47069C163}"/>
              </a:ext>
            </a:extLst>
          </p:cNvPr>
          <p:cNvSpPr txBox="1"/>
          <p:nvPr/>
        </p:nvSpPr>
        <p:spPr>
          <a:xfrm>
            <a:off x="1278691" y="3563226"/>
            <a:ext cx="824841" cy="369332"/>
          </a:xfrm>
          <a:prstGeom prst="rect">
            <a:avLst/>
          </a:prstGeom>
          <a:noFill/>
        </p:spPr>
        <p:txBody>
          <a:bodyPr wrap="none" rtlCol="0">
            <a:spAutoFit/>
          </a:bodyPr>
          <a:lstStyle/>
          <a:p>
            <a:r>
              <a:rPr lang="en-US" dirty="0">
                <a:solidFill>
                  <a:srgbClr val="004DC1"/>
                </a:solidFill>
              </a:rPr>
              <a:t>Farhat</a:t>
            </a:r>
          </a:p>
        </p:txBody>
      </p:sp>
      <p:sp>
        <p:nvSpPr>
          <p:cNvPr id="48" name="TextBox 47">
            <a:extLst>
              <a:ext uri="{FF2B5EF4-FFF2-40B4-BE49-F238E27FC236}">
                <a16:creationId xmlns:a16="http://schemas.microsoft.com/office/drawing/2014/main" id="{49782BCD-073D-E57D-65B3-589EC6513DA4}"/>
              </a:ext>
            </a:extLst>
          </p:cNvPr>
          <p:cNvSpPr txBox="1"/>
          <p:nvPr/>
        </p:nvSpPr>
        <p:spPr>
          <a:xfrm>
            <a:off x="1281598" y="3293073"/>
            <a:ext cx="1395638" cy="369332"/>
          </a:xfrm>
          <a:prstGeom prst="rect">
            <a:avLst/>
          </a:prstGeom>
          <a:noFill/>
        </p:spPr>
        <p:txBody>
          <a:bodyPr wrap="none" rtlCol="0">
            <a:spAutoFit/>
          </a:bodyPr>
          <a:lstStyle/>
          <a:p>
            <a:r>
              <a:rPr lang="en-US" dirty="0">
                <a:solidFill>
                  <a:schemeClr val="accent2"/>
                </a:solidFill>
              </a:rPr>
              <a:t>Quartertone</a:t>
            </a:r>
          </a:p>
        </p:txBody>
      </p:sp>
      <p:sp>
        <p:nvSpPr>
          <p:cNvPr id="49" name="TextBox 48">
            <a:extLst>
              <a:ext uri="{FF2B5EF4-FFF2-40B4-BE49-F238E27FC236}">
                <a16:creationId xmlns:a16="http://schemas.microsoft.com/office/drawing/2014/main" id="{8360F475-2F27-DCC5-B5A8-295C8F649CC4}"/>
              </a:ext>
            </a:extLst>
          </p:cNvPr>
          <p:cNvSpPr txBox="1"/>
          <p:nvPr/>
        </p:nvSpPr>
        <p:spPr>
          <a:xfrm>
            <a:off x="2571274" y="3293073"/>
            <a:ext cx="865943" cy="369332"/>
          </a:xfrm>
          <a:prstGeom prst="rect">
            <a:avLst/>
          </a:prstGeom>
          <a:noFill/>
        </p:spPr>
        <p:txBody>
          <a:bodyPr wrap="none" rtlCol="0">
            <a:spAutoFit/>
          </a:bodyPr>
          <a:lstStyle/>
          <a:p>
            <a:r>
              <a:rPr lang="en-US" dirty="0">
                <a:solidFill>
                  <a:schemeClr val="bg1">
                    <a:lumMod val="50000"/>
                  </a:schemeClr>
                </a:solidFill>
              </a:rPr>
              <a:t>17-tET</a:t>
            </a:r>
          </a:p>
        </p:txBody>
      </p:sp>
    </p:spTree>
    <p:extLst>
      <p:ext uri="{BB962C8B-B14F-4D97-AF65-F5344CB8AC3E}">
        <p14:creationId xmlns:p14="http://schemas.microsoft.com/office/powerpoint/2010/main" val="3091473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dissolve">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499F2-9B08-C8F7-386D-B0049BAC0F67}"/>
              </a:ext>
            </a:extLst>
          </p:cNvPr>
          <p:cNvSpPr>
            <a:spLocks noGrp="1"/>
          </p:cNvSpPr>
          <p:nvPr>
            <p:ph type="ctrTitle"/>
          </p:nvPr>
        </p:nvSpPr>
        <p:spPr/>
        <p:txBody>
          <a:bodyPr/>
          <a:lstStyle/>
          <a:p>
            <a:r>
              <a:rPr lang="en-US" dirty="0"/>
              <a:t>Balinese Pelog</a:t>
            </a:r>
          </a:p>
        </p:txBody>
      </p:sp>
      <p:sp>
        <p:nvSpPr>
          <p:cNvPr id="3" name="Subtitle 2">
            <a:extLst>
              <a:ext uri="{FF2B5EF4-FFF2-40B4-BE49-F238E27FC236}">
                <a16:creationId xmlns:a16="http://schemas.microsoft.com/office/drawing/2014/main" id="{7E606D32-2BF4-F54D-2004-EDCDF04AF45C}"/>
              </a:ext>
            </a:extLst>
          </p:cNvPr>
          <p:cNvSpPr>
            <a:spLocks noGrp="1"/>
          </p:cNvSpPr>
          <p:nvPr>
            <p:ph type="subTitle" idx="1"/>
          </p:nvPr>
        </p:nvSpPr>
        <p:spPr/>
        <p:txBody>
          <a:bodyPr/>
          <a:lstStyle/>
          <a:p>
            <a:r>
              <a:rPr lang="en-US" dirty="0"/>
              <a:t>Gamelan Kebyar Tunings: Toth data</a:t>
            </a:r>
          </a:p>
        </p:txBody>
      </p:sp>
      <p:sp>
        <p:nvSpPr>
          <p:cNvPr id="4" name="Date Placeholder 3">
            <a:extLst>
              <a:ext uri="{FF2B5EF4-FFF2-40B4-BE49-F238E27FC236}">
                <a16:creationId xmlns:a16="http://schemas.microsoft.com/office/drawing/2014/main" id="{45FEFB35-D079-4F09-769D-2BC67E59CC09}"/>
              </a:ext>
            </a:extLst>
          </p:cNvPr>
          <p:cNvSpPr>
            <a:spLocks noGrp="1"/>
          </p:cNvSpPr>
          <p:nvPr>
            <p:ph type="dt" sz="half" idx="10"/>
          </p:nvPr>
        </p:nvSpPr>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1417CC1A-95AB-B689-7C37-0EE355117E5F}"/>
              </a:ext>
            </a:extLst>
          </p:cNvPr>
          <p:cNvSpPr>
            <a:spLocks noGrp="1"/>
          </p:cNvSpPr>
          <p:nvPr>
            <p:ph type="ftr" sz="quarter" idx="11"/>
          </p:nvPr>
        </p:nvSpPr>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AFC8A11F-CE1A-E16B-36FE-C4F1F72BFBB1}"/>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38</a:t>
            </a:fld>
            <a:endParaRPr lang="en-US" dirty="0">
              <a:latin typeface="Calisto MT" panose="02040603050505030304" pitchFamily="18" charset="77"/>
            </a:endParaRPr>
          </a:p>
        </p:txBody>
      </p:sp>
    </p:spTree>
    <p:extLst>
      <p:ext uri="{BB962C8B-B14F-4D97-AF65-F5344CB8AC3E}">
        <p14:creationId xmlns:p14="http://schemas.microsoft.com/office/powerpoint/2010/main" val="28133758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91479-AC45-1127-FC5D-7C186F317C88}"/>
              </a:ext>
            </a:extLst>
          </p:cNvPr>
          <p:cNvSpPr>
            <a:spLocks noGrp="1"/>
          </p:cNvSpPr>
          <p:nvPr>
            <p:ph type="title"/>
          </p:nvPr>
        </p:nvSpPr>
        <p:spPr/>
        <p:txBody>
          <a:bodyPr/>
          <a:lstStyle/>
          <a:p>
            <a:r>
              <a:rPr lang="en-US" dirty="0"/>
              <a:t>Andrew Toth’s Data</a:t>
            </a:r>
          </a:p>
        </p:txBody>
      </p:sp>
      <p:sp>
        <p:nvSpPr>
          <p:cNvPr id="3" name="Content Placeholder 2">
            <a:extLst>
              <a:ext uri="{FF2B5EF4-FFF2-40B4-BE49-F238E27FC236}">
                <a16:creationId xmlns:a16="http://schemas.microsoft.com/office/drawing/2014/main" id="{4C2C9E6A-13E9-CC82-733E-40E6AB05C313}"/>
              </a:ext>
            </a:extLst>
          </p:cNvPr>
          <p:cNvSpPr>
            <a:spLocks noGrp="1"/>
          </p:cNvSpPr>
          <p:nvPr>
            <p:ph idx="1"/>
          </p:nvPr>
        </p:nvSpPr>
        <p:spPr/>
        <p:txBody>
          <a:bodyPr/>
          <a:lstStyle/>
          <a:p>
            <a:pPr marL="0" indent="0" algn="l">
              <a:spcAft>
                <a:spcPts val="1200"/>
              </a:spcAft>
              <a:buNone/>
            </a:pPr>
            <a:r>
              <a:rPr lang="en-US" sz="1800" dirty="0"/>
              <a:t>Toth measured 50 gamelans across all regions of Bali</a:t>
            </a:r>
          </a:p>
          <a:p>
            <a:pPr marL="0" indent="0">
              <a:spcAft>
                <a:spcPts val="1200"/>
              </a:spcAft>
              <a:buNone/>
            </a:pPr>
            <a:r>
              <a:rPr lang="en-US" sz="1800" dirty="0"/>
              <a:t>Thanks to Wayne Vitale and Bill </a:t>
            </a:r>
            <a:r>
              <a:rPr lang="en-US" sz="1800" dirty="0" err="1"/>
              <a:t>Sethares</a:t>
            </a:r>
            <a:r>
              <a:rPr lang="en-US" sz="1800" dirty="0"/>
              <a:t> for data.</a:t>
            </a:r>
            <a:r>
              <a:rPr lang="en-US" dirty="0"/>
              <a:t> </a:t>
            </a:r>
            <a:r>
              <a:rPr lang="en-US" sz="1800" dirty="0"/>
              <a:t>(“Balinese Gamelan Tuning: The Toth Archives” </a:t>
            </a:r>
            <a:r>
              <a:rPr lang="en-US" sz="1800" i="1" dirty="0"/>
              <a:t>Analytical Approaches to World Music</a:t>
            </a:r>
            <a:r>
              <a:rPr lang="en-US" sz="1800" dirty="0"/>
              <a:t>)</a:t>
            </a:r>
          </a:p>
          <a:p>
            <a:pPr marL="0" indent="0">
              <a:spcAft>
                <a:spcPts val="1200"/>
              </a:spcAft>
              <a:buNone/>
            </a:pPr>
            <a:r>
              <a:rPr lang="en-US" sz="1800" dirty="0"/>
              <a:t>Processing:</a:t>
            </a:r>
          </a:p>
          <a:p>
            <a:pPr marL="0" indent="0">
              <a:spcAft>
                <a:spcPts val="1200"/>
              </a:spcAft>
              <a:buNone/>
            </a:pPr>
            <a:r>
              <a:rPr lang="en-US" sz="1800" dirty="0"/>
              <a:t>	• Average across instruments.</a:t>
            </a:r>
            <a:br>
              <a:rPr lang="en-US" sz="1800" dirty="0"/>
            </a:br>
            <a:r>
              <a:rPr lang="en-US" sz="1800" dirty="0"/>
              <a:t>	• Average step sizes between second and third octave.</a:t>
            </a:r>
            <a:br>
              <a:rPr lang="en-US" sz="1800" dirty="0"/>
            </a:br>
            <a:r>
              <a:rPr lang="en-US" sz="1800" dirty="0"/>
              <a:t>	• Stretch/compress to a 1200¢ octave.</a:t>
            </a:r>
          </a:p>
          <a:p>
            <a:pPr marL="0" indent="0">
              <a:buNone/>
            </a:pPr>
            <a:endParaRPr lang="en-US" dirty="0"/>
          </a:p>
        </p:txBody>
      </p:sp>
      <p:sp>
        <p:nvSpPr>
          <p:cNvPr id="4" name="Date Placeholder 3">
            <a:extLst>
              <a:ext uri="{FF2B5EF4-FFF2-40B4-BE49-F238E27FC236}">
                <a16:creationId xmlns:a16="http://schemas.microsoft.com/office/drawing/2014/main" id="{B01A6E45-88A8-6833-8D83-3369AE98B6DB}"/>
              </a:ext>
            </a:extLst>
          </p:cNvPr>
          <p:cNvSpPr>
            <a:spLocks noGrp="1"/>
          </p:cNvSpPr>
          <p:nvPr>
            <p:ph type="dt" sz="half" idx="10"/>
          </p:nvPr>
        </p:nvSpPr>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62EFFD58-989B-D1EC-96A2-AFDBC2B9A13D}"/>
              </a:ext>
            </a:extLst>
          </p:cNvPr>
          <p:cNvSpPr>
            <a:spLocks noGrp="1"/>
          </p:cNvSpPr>
          <p:nvPr>
            <p:ph type="ftr" sz="quarter" idx="11"/>
          </p:nvPr>
        </p:nvSpPr>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0876A40C-BDBA-1113-2B87-0D8A5F14448A}"/>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39</a:t>
            </a:fld>
            <a:endParaRPr lang="en-US" dirty="0">
              <a:latin typeface="Calisto MT" panose="02040603050505030304" pitchFamily="18" charset="77"/>
            </a:endParaRPr>
          </a:p>
        </p:txBody>
      </p:sp>
    </p:spTree>
    <p:extLst>
      <p:ext uri="{BB962C8B-B14F-4D97-AF65-F5344CB8AC3E}">
        <p14:creationId xmlns:p14="http://schemas.microsoft.com/office/powerpoint/2010/main" val="2121172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6A8E3-AE96-C3F3-B3F1-D916F2D6F318}"/>
              </a:ext>
            </a:extLst>
          </p:cNvPr>
          <p:cNvSpPr>
            <a:spLocks noGrp="1"/>
          </p:cNvSpPr>
          <p:nvPr>
            <p:ph type="title"/>
          </p:nvPr>
        </p:nvSpPr>
        <p:spPr>
          <a:xfrm>
            <a:off x="628650" y="0"/>
            <a:ext cx="7886700" cy="617838"/>
          </a:xfrm>
        </p:spPr>
        <p:txBody>
          <a:bodyPr/>
          <a:lstStyle/>
          <a:p>
            <a:pPr algn="ctr"/>
            <a:r>
              <a:rPr lang="en-US" dirty="0"/>
              <a:t>Discrete mappings: Pitch</a:t>
            </a:r>
          </a:p>
        </p:txBody>
      </p:sp>
      <p:sp>
        <p:nvSpPr>
          <p:cNvPr id="3" name="Content Placeholder 2">
            <a:extLst>
              <a:ext uri="{FF2B5EF4-FFF2-40B4-BE49-F238E27FC236}">
                <a16:creationId xmlns:a16="http://schemas.microsoft.com/office/drawing/2014/main" id="{192AC6C7-14A4-F68F-60B2-95F98CBA4C58}"/>
              </a:ext>
            </a:extLst>
          </p:cNvPr>
          <p:cNvSpPr>
            <a:spLocks noGrp="1"/>
          </p:cNvSpPr>
          <p:nvPr>
            <p:ph idx="1"/>
          </p:nvPr>
        </p:nvSpPr>
        <p:spPr>
          <a:xfrm>
            <a:off x="-70338" y="848231"/>
            <a:ext cx="9144000" cy="709276"/>
          </a:xfrm>
        </p:spPr>
        <p:txBody>
          <a:bodyPr/>
          <a:lstStyle/>
          <a:p>
            <a:pPr marL="0" indent="0" algn="ctr">
              <a:buNone/>
            </a:pPr>
            <a:r>
              <a:rPr lang="en-US" dirty="0"/>
              <a:t>Music notation implies a mapping from note to pitch</a:t>
            </a:r>
          </a:p>
        </p:txBody>
      </p:sp>
      <p:sp>
        <p:nvSpPr>
          <p:cNvPr id="4" name="Date Placeholder 3">
            <a:extLst>
              <a:ext uri="{FF2B5EF4-FFF2-40B4-BE49-F238E27FC236}">
                <a16:creationId xmlns:a16="http://schemas.microsoft.com/office/drawing/2014/main" id="{5DFE18A1-230D-8165-D667-1C16F456C3D3}"/>
              </a:ext>
            </a:extLst>
          </p:cNvPr>
          <p:cNvSpPr>
            <a:spLocks noGrp="1"/>
          </p:cNvSpPr>
          <p:nvPr>
            <p:ph type="dt" sz="half" idx="10"/>
          </p:nvPr>
        </p:nvSpPr>
        <p:spPr>
          <a:xfrm>
            <a:off x="487974" y="4835311"/>
            <a:ext cx="2057400" cy="273844"/>
          </a:xfrm>
        </p:spPr>
        <p:txBody>
          <a:bodyPr/>
          <a:lstStyle/>
          <a:p>
            <a:r>
              <a:rPr lang="en-US" dirty="0"/>
              <a:t>SMA Colloquium, 12/6/2023</a:t>
            </a:r>
          </a:p>
        </p:txBody>
      </p:sp>
      <p:sp>
        <p:nvSpPr>
          <p:cNvPr id="5" name="Footer Placeholder 4">
            <a:extLst>
              <a:ext uri="{FF2B5EF4-FFF2-40B4-BE49-F238E27FC236}">
                <a16:creationId xmlns:a16="http://schemas.microsoft.com/office/drawing/2014/main" id="{F9C53E62-5DB8-4E29-BD8D-820170DF5393}"/>
              </a:ext>
            </a:extLst>
          </p:cNvPr>
          <p:cNvSpPr>
            <a:spLocks noGrp="1"/>
          </p:cNvSpPr>
          <p:nvPr>
            <p:ph type="ftr" sz="quarter" idx="11"/>
          </p:nvPr>
        </p:nvSpPr>
        <p:spPr>
          <a:xfrm>
            <a:off x="3028950" y="4869656"/>
            <a:ext cx="3086100" cy="273844"/>
          </a:xfrm>
        </p:spPr>
        <p:txBody>
          <a:bodyPr/>
          <a:lstStyle/>
          <a:p>
            <a:r>
              <a:rPr lang="en-US" dirty="0"/>
              <a:t>Periodicity and Continuity in Pitch and Time</a:t>
            </a:r>
          </a:p>
        </p:txBody>
      </p:sp>
      <p:sp>
        <p:nvSpPr>
          <p:cNvPr id="6" name="Slide Number Placeholder 5">
            <a:extLst>
              <a:ext uri="{FF2B5EF4-FFF2-40B4-BE49-F238E27FC236}">
                <a16:creationId xmlns:a16="http://schemas.microsoft.com/office/drawing/2014/main" id="{57305D57-30DE-050D-6BDE-3C9A009EB775}"/>
              </a:ext>
            </a:extLst>
          </p:cNvPr>
          <p:cNvSpPr>
            <a:spLocks noGrp="1"/>
          </p:cNvSpPr>
          <p:nvPr>
            <p:ph type="sldNum" sz="quarter" idx="12"/>
          </p:nvPr>
        </p:nvSpPr>
        <p:spPr>
          <a:xfrm>
            <a:off x="6598626" y="4869656"/>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4</a:t>
            </a:fld>
            <a:endParaRPr lang="en-US" dirty="0">
              <a:latin typeface="Calisto MT" panose="02040603050505030304" pitchFamily="18" charset="77"/>
            </a:endParaRPr>
          </a:p>
        </p:txBody>
      </p:sp>
      <p:sp>
        <p:nvSpPr>
          <p:cNvPr id="11" name="Content Placeholder 2">
            <a:extLst>
              <a:ext uri="{FF2B5EF4-FFF2-40B4-BE49-F238E27FC236}">
                <a16:creationId xmlns:a16="http://schemas.microsoft.com/office/drawing/2014/main" id="{7BEB06FD-D17D-A013-E556-ACCFB7591989}"/>
              </a:ext>
            </a:extLst>
          </p:cNvPr>
          <p:cNvSpPr txBox="1">
            <a:spLocks/>
          </p:cNvSpPr>
          <p:nvPr/>
        </p:nvSpPr>
        <p:spPr>
          <a:xfrm>
            <a:off x="-70338" y="1557507"/>
            <a:ext cx="9144000" cy="196166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Problems for representational use of notation: </a:t>
            </a:r>
          </a:p>
          <a:p>
            <a:pPr marL="0" indent="0" algn="ctr">
              <a:buFont typeface="Arial" panose="020B0604020202020204" pitchFamily="34" charset="0"/>
              <a:buNone/>
            </a:pPr>
            <a:r>
              <a:rPr lang="en-US" sz="1800" dirty="0"/>
              <a:t>• Sounded versions of the “same” note vary in pitch.</a:t>
            </a:r>
          </a:p>
          <a:p>
            <a:pPr marL="0" indent="0" algn="ctr">
              <a:buFont typeface="Arial" panose="020B0604020202020204" pitchFamily="34" charset="0"/>
              <a:buNone/>
            </a:pPr>
            <a:r>
              <a:rPr lang="en-US" sz="1800" dirty="0"/>
              <a:t>• Note may be ambiguous.</a:t>
            </a:r>
          </a:p>
          <a:p>
            <a:pPr marL="0" indent="0" algn="ctr">
              <a:buFont typeface="Arial" panose="020B0604020202020204" pitchFamily="34" charset="0"/>
              <a:buNone/>
            </a:pPr>
            <a:r>
              <a:rPr lang="en-US" sz="1800" dirty="0"/>
              <a:t>• Pitch of a single note may not be constant over its duration.</a:t>
            </a:r>
          </a:p>
        </p:txBody>
      </p:sp>
      <p:sp>
        <p:nvSpPr>
          <p:cNvPr id="13" name="TextBox 12">
            <a:extLst>
              <a:ext uri="{FF2B5EF4-FFF2-40B4-BE49-F238E27FC236}">
                <a16:creationId xmlns:a16="http://schemas.microsoft.com/office/drawing/2014/main" id="{7AE6E67F-AE39-6DE0-CCBC-0A173EE990F5}"/>
              </a:ext>
            </a:extLst>
          </p:cNvPr>
          <p:cNvSpPr txBox="1"/>
          <p:nvPr/>
        </p:nvSpPr>
        <p:spPr>
          <a:xfrm>
            <a:off x="1291583" y="3149837"/>
            <a:ext cx="6560835" cy="1077218"/>
          </a:xfrm>
          <a:prstGeom prst="rect">
            <a:avLst/>
          </a:prstGeom>
          <a:noFill/>
        </p:spPr>
        <p:txBody>
          <a:bodyPr wrap="none" rtlCol="0">
            <a:spAutoFit/>
          </a:bodyPr>
          <a:lstStyle/>
          <a:p>
            <a:pPr algn="ctr">
              <a:spcAft>
                <a:spcPts val="600"/>
              </a:spcAft>
            </a:pPr>
            <a:r>
              <a:rPr lang="en-US" dirty="0"/>
              <a:t>These problems are more serious in some situations than others:</a:t>
            </a:r>
          </a:p>
          <a:p>
            <a:pPr algn="ctr">
              <a:spcAft>
                <a:spcPts val="600"/>
              </a:spcAft>
            </a:pPr>
            <a:r>
              <a:rPr lang="en-US" dirty="0"/>
              <a:t>• Musical style (e.g. contemporary classical vs. R&amp;B)</a:t>
            </a:r>
          </a:p>
          <a:p>
            <a:pPr algn="ctr">
              <a:spcAft>
                <a:spcPts val="600"/>
              </a:spcAft>
            </a:pPr>
            <a:r>
              <a:rPr lang="en-US" dirty="0"/>
              <a:t>• Instrumentation (e.g. piano vs. voice)</a:t>
            </a:r>
          </a:p>
        </p:txBody>
      </p:sp>
    </p:spTree>
    <p:extLst>
      <p:ext uri="{BB962C8B-B14F-4D97-AF65-F5344CB8AC3E}">
        <p14:creationId xmlns:p14="http://schemas.microsoft.com/office/powerpoint/2010/main" val="42515477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353C9-B46F-0115-BAF9-49994BB8D68A}"/>
              </a:ext>
            </a:extLst>
          </p:cNvPr>
          <p:cNvSpPr>
            <a:spLocks noGrp="1"/>
          </p:cNvSpPr>
          <p:nvPr>
            <p:ph type="title"/>
          </p:nvPr>
        </p:nvSpPr>
        <p:spPr/>
        <p:txBody>
          <a:bodyPr/>
          <a:lstStyle/>
          <a:p>
            <a:r>
              <a:rPr lang="en-US" dirty="0"/>
              <a:t>Models: </a:t>
            </a:r>
            <a:r>
              <a:rPr lang="en-US" dirty="0" err="1"/>
              <a:t>Begbeg</a:t>
            </a:r>
            <a:r>
              <a:rPr lang="en-US" dirty="0"/>
              <a:t> – Sedang – </a:t>
            </a:r>
            <a:r>
              <a:rPr lang="en-US" dirty="0" err="1"/>
              <a:t>Tirus</a:t>
            </a:r>
            <a:r>
              <a:rPr lang="en-US" dirty="0"/>
              <a:t> </a:t>
            </a:r>
          </a:p>
        </p:txBody>
      </p:sp>
      <p:sp>
        <p:nvSpPr>
          <p:cNvPr id="3" name="Content Placeholder 2">
            <a:extLst>
              <a:ext uri="{FF2B5EF4-FFF2-40B4-BE49-F238E27FC236}">
                <a16:creationId xmlns:a16="http://schemas.microsoft.com/office/drawing/2014/main" id="{8484B5EA-70C0-9E0E-C671-065F07927846}"/>
              </a:ext>
            </a:extLst>
          </p:cNvPr>
          <p:cNvSpPr>
            <a:spLocks noGrp="1"/>
          </p:cNvSpPr>
          <p:nvPr>
            <p:ph idx="1"/>
          </p:nvPr>
        </p:nvSpPr>
        <p:spPr>
          <a:xfrm>
            <a:off x="355164" y="547408"/>
            <a:ext cx="8433671" cy="615142"/>
          </a:xfrm>
        </p:spPr>
        <p:txBody>
          <a:bodyPr/>
          <a:lstStyle/>
          <a:p>
            <a:pPr marL="0" indent="0" algn="ctr">
              <a:buNone/>
            </a:pPr>
            <a:r>
              <a:rPr lang="en-US" sz="1800" dirty="0"/>
              <a:t>Toth’s idealized models of pelog tuning varieties (from testimony of a master tuner)</a:t>
            </a:r>
          </a:p>
          <a:p>
            <a:pPr marL="0" indent="0">
              <a:buNone/>
            </a:pPr>
            <a:endParaRPr lang="en-US" dirty="0"/>
          </a:p>
        </p:txBody>
      </p:sp>
      <p:sp>
        <p:nvSpPr>
          <p:cNvPr id="4" name="Date Placeholder 3">
            <a:extLst>
              <a:ext uri="{FF2B5EF4-FFF2-40B4-BE49-F238E27FC236}">
                <a16:creationId xmlns:a16="http://schemas.microsoft.com/office/drawing/2014/main" id="{28CDB562-69D9-D95D-5AD5-50961064D94B}"/>
              </a:ext>
            </a:extLst>
          </p:cNvPr>
          <p:cNvSpPr>
            <a:spLocks noGrp="1"/>
          </p:cNvSpPr>
          <p:nvPr>
            <p:ph type="dt" sz="half" idx="10"/>
          </p:nvPr>
        </p:nvSpPr>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5C19D1F7-460C-AD76-65D1-06A42D92242E}"/>
              </a:ext>
            </a:extLst>
          </p:cNvPr>
          <p:cNvSpPr>
            <a:spLocks noGrp="1"/>
          </p:cNvSpPr>
          <p:nvPr>
            <p:ph type="ftr" sz="quarter" idx="11"/>
          </p:nvPr>
        </p:nvSpPr>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68ECC054-4B96-BAC9-C7A9-0D435C00A5B4}"/>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40</a:t>
            </a:fld>
            <a:endParaRPr lang="en-US" dirty="0">
              <a:latin typeface="Calisto MT" panose="02040603050505030304" pitchFamily="18" charset="77"/>
            </a:endParaRPr>
          </a:p>
        </p:txBody>
      </p:sp>
      <p:pic>
        <p:nvPicPr>
          <p:cNvPr id="7" name="Picture 6" descr="Macintosh HD:Users:waynevitale:Documents:Wayne:GIGS - projects:Ombak paper - Sethares:Toth Plots article:graphics:Toth plots - figures for v.19:Toth Plots v.19 - Figure 20.pdf">
            <a:extLst>
              <a:ext uri="{FF2B5EF4-FFF2-40B4-BE49-F238E27FC236}">
                <a16:creationId xmlns:a16="http://schemas.microsoft.com/office/drawing/2014/main" id="{1CC69C3F-F544-4FC3-121D-7C62355D0843}"/>
              </a:ext>
            </a:extLst>
          </p:cNvPr>
          <p:cNvPicPr/>
          <p:nvPr/>
        </p:nvPicPr>
        <p:blipFill rotWithShape="1">
          <a:blip r:embed="rId2">
            <a:extLst>
              <a:ext uri="{28A0092B-C50C-407E-A947-70E740481C1C}">
                <a14:useLocalDpi xmlns:a14="http://schemas.microsoft.com/office/drawing/2010/main" val="0"/>
              </a:ext>
            </a:extLst>
          </a:blip>
          <a:srcRect b="20310"/>
          <a:stretch/>
        </p:blipFill>
        <p:spPr bwMode="auto">
          <a:xfrm>
            <a:off x="821266" y="975481"/>
            <a:ext cx="7501468" cy="3552878"/>
          </a:xfrm>
          <a:prstGeom prst="rect">
            <a:avLst/>
          </a:prstGeom>
          <a:noFill/>
          <a:ln>
            <a:noFill/>
          </a:ln>
        </p:spPr>
      </p:pic>
    </p:spTree>
    <p:extLst>
      <p:ext uri="{BB962C8B-B14F-4D97-AF65-F5344CB8AC3E}">
        <p14:creationId xmlns:p14="http://schemas.microsoft.com/office/powerpoint/2010/main" val="11614407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E38BA-77BD-5717-CBDD-87A60A3CA2C5}"/>
              </a:ext>
            </a:extLst>
          </p:cNvPr>
          <p:cNvSpPr>
            <a:spLocks noGrp="1"/>
          </p:cNvSpPr>
          <p:nvPr>
            <p:ph type="title"/>
          </p:nvPr>
        </p:nvSpPr>
        <p:spPr/>
        <p:txBody>
          <a:bodyPr/>
          <a:lstStyle/>
          <a:p>
            <a:r>
              <a:rPr lang="en-US" dirty="0"/>
              <a:t>Pelog Spectra</a:t>
            </a:r>
          </a:p>
        </p:txBody>
      </p:sp>
      <p:sp>
        <p:nvSpPr>
          <p:cNvPr id="3" name="Content Placeholder 2">
            <a:extLst>
              <a:ext uri="{FF2B5EF4-FFF2-40B4-BE49-F238E27FC236}">
                <a16:creationId xmlns:a16="http://schemas.microsoft.com/office/drawing/2014/main" id="{332990E7-0639-3934-76F1-DB08EF902E3F}"/>
              </a:ext>
            </a:extLst>
          </p:cNvPr>
          <p:cNvSpPr>
            <a:spLocks noGrp="1"/>
          </p:cNvSpPr>
          <p:nvPr>
            <p:ph idx="1"/>
          </p:nvPr>
        </p:nvSpPr>
        <p:spPr>
          <a:xfrm>
            <a:off x="547968" y="2851401"/>
            <a:ext cx="7886700" cy="1039085"/>
          </a:xfrm>
        </p:spPr>
        <p:txBody>
          <a:bodyPr/>
          <a:lstStyle/>
          <a:p>
            <a:pPr algn="l">
              <a:spcAft>
                <a:spcPts val="1200"/>
              </a:spcAft>
            </a:pPr>
            <a:r>
              <a:rPr lang="en-US" sz="1800" dirty="0"/>
              <a:t>Peaks at </a:t>
            </a:r>
            <a:r>
              <a:rPr lang="en-US" sz="1800" i="1" dirty="0"/>
              <a:t>f</a:t>
            </a:r>
            <a:r>
              <a:rPr lang="en-US" sz="1800" baseline="-25000" dirty="0"/>
              <a:t>2</a:t>
            </a:r>
            <a:r>
              <a:rPr lang="en-US" sz="1800" dirty="0"/>
              <a:t>, </a:t>
            </a:r>
            <a:r>
              <a:rPr lang="en-US" sz="1800" i="1" dirty="0"/>
              <a:t>f</a:t>
            </a:r>
            <a:r>
              <a:rPr lang="en-US" sz="1800" baseline="-25000" dirty="0"/>
              <a:t>7</a:t>
            </a:r>
            <a:r>
              <a:rPr lang="en-US" sz="1800" dirty="0"/>
              <a:t>, and </a:t>
            </a:r>
            <a:r>
              <a:rPr lang="en-US" sz="1800" i="1" dirty="0"/>
              <a:t>f</a:t>
            </a:r>
            <a:r>
              <a:rPr lang="en-US" sz="1800" baseline="-25000" dirty="0"/>
              <a:t>9</a:t>
            </a:r>
            <a:r>
              <a:rPr lang="en-US" sz="1800" dirty="0"/>
              <a:t> and troughs in between are consistent.</a:t>
            </a:r>
          </a:p>
          <a:p>
            <a:pPr algn="l">
              <a:spcAft>
                <a:spcPts val="1200"/>
              </a:spcAft>
            </a:pPr>
            <a:r>
              <a:rPr lang="en-US" sz="1800" dirty="0"/>
              <a:t>Above </a:t>
            </a:r>
            <a:r>
              <a:rPr lang="en-US" sz="1800" i="1" dirty="0"/>
              <a:t>f</a:t>
            </a:r>
            <a:r>
              <a:rPr lang="en-US" sz="1800" baseline="-25000" dirty="0"/>
              <a:t>9</a:t>
            </a:r>
            <a:r>
              <a:rPr lang="en-US" sz="1800" dirty="0"/>
              <a:t>, little discernable consistency.</a:t>
            </a:r>
          </a:p>
          <a:p>
            <a:pPr marL="0" indent="0">
              <a:buNone/>
            </a:pPr>
            <a:endParaRPr lang="en-US" dirty="0"/>
          </a:p>
        </p:txBody>
      </p:sp>
      <p:sp>
        <p:nvSpPr>
          <p:cNvPr id="4" name="Date Placeholder 3">
            <a:extLst>
              <a:ext uri="{FF2B5EF4-FFF2-40B4-BE49-F238E27FC236}">
                <a16:creationId xmlns:a16="http://schemas.microsoft.com/office/drawing/2014/main" id="{B4E67D89-A491-EF4A-DF06-1F8228464479}"/>
              </a:ext>
            </a:extLst>
          </p:cNvPr>
          <p:cNvSpPr>
            <a:spLocks noGrp="1"/>
          </p:cNvSpPr>
          <p:nvPr>
            <p:ph type="dt" sz="half" idx="10"/>
          </p:nvPr>
        </p:nvSpPr>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B883B274-A403-55AD-B413-AC511A4AA1C3}"/>
              </a:ext>
            </a:extLst>
          </p:cNvPr>
          <p:cNvSpPr>
            <a:spLocks noGrp="1"/>
          </p:cNvSpPr>
          <p:nvPr>
            <p:ph type="ftr" sz="quarter" idx="11"/>
          </p:nvPr>
        </p:nvSpPr>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8864DED1-AA2E-18AD-B47C-DD7116B20AC0}"/>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41</a:t>
            </a:fld>
            <a:endParaRPr lang="en-US" dirty="0">
              <a:latin typeface="Calisto MT" panose="02040603050505030304" pitchFamily="18" charset="77"/>
            </a:endParaRPr>
          </a:p>
        </p:txBody>
      </p:sp>
      <p:sp>
        <p:nvSpPr>
          <p:cNvPr id="7" name="Rectangle 6">
            <a:extLst>
              <a:ext uri="{FF2B5EF4-FFF2-40B4-BE49-F238E27FC236}">
                <a16:creationId xmlns:a16="http://schemas.microsoft.com/office/drawing/2014/main" id="{201E2671-B74D-6DCE-1DA1-25F322459EF8}"/>
              </a:ext>
            </a:extLst>
          </p:cNvPr>
          <p:cNvSpPr/>
          <p:nvPr/>
        </p:nvSpPr>
        <p:spPr>
          <a:xfrm>
            <a:off x="-1334" y="591201"/>
            <a:ext cx="9145334" cy="204219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530C0EC-3519-5949-E97F-8A44F69AF44B}"/>
              </a:ext>
            </a:extLst>
          </p:cNvPr>
          <p:cNvPicPr>
            <a:picLocks noChangeAspect="1"/>
          </p:cNvPicPr>
          <p:nvPr/>
        </p:nvPicPr>
        <p:blipFill rotWithShape="1">
          <a:blip r:embed="rId2"/>
          <a:srcRect r="34123"/>
          <a:stretch/>
        </p:blipFill>
        <p:spPr>
          <a:xfrm>
            <a:off x="-1" y="669976"/>
            <a:ext cx="9144001" cy="1963421"/>
          </a:xfrm>
          <a:prstGeom prst="rect">
            <a:avLst/>
          </a:prstGeom>
        </p:spPr>
      </p:pic>
    </p:spTree>
    <p:extLst>
      <p:ext uri="{BB962C8B-B14F-4D97-AF65-F5344CB8AC3E}">
        <p14:creationId xmlns:p14="http://schemas.microsoft.com/office/powerpoint/2010/main" val="5142775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753E27A3-BF05-593A-8CB8-E2DF50C8BC0C}"/>
              </a:ext>
            </a:extLst>
          </p:cNvPr>
          <p:cNvPicPr>
            <a:picLocks noGrp="1" noChangeAspect="1"/>
          </p:cNvPicPr>
          <p:nvPr>
            <p:ph idx="1"/>
          </p:nvPr>
        </p:nvPicPr>
        <p:blipFill>
          <a:blip r:embed="rId2"/>
          <a:stretch>
            <a:fillRect/>
          </a:stretch>
        </p:blipFill>
        <p:spPr>
          <a:xfrm>
            <a:off x="3098870" y="591490"/>
            <a:ext cx="5164184" cy="4296260"/>
          </a:xfrm>
        </p:spPr>
      </p:pic>
      <p:sp>
        <p:nvSpPr>
          <p:cNvPr id="2" name="Title 1">
            <a:extLst>
              <a:ext uri="{FF2B5EF4-FFF2-40B4-BE49-F238E27FC236}">
                <a16:creationId xmlns:a16="http://schemas.microsoft.com/office/drawing/2014/main" id="{561CBE54-7D62-A258-AF89-02EDBA4F7F8C}"/>
              </a:ext>
            </a:extLst>
          </p:cNvPr>
          <p:cNvSpPr>
            <a:spLocks noGrp="1"/>
          </p:cNvSpPr>
          <p:nvPr>
            <p:ph type="title"/>
          </p:nvPr>
        </p:nvSpPr>
        <p:spPr/>
        <p:txBody>
          <a:bodyPr/>
          <a:lstStyle/>
          <a:p>
            <a:r>
              <a:rPr lang="en-US" dirty="0" err="1"/>
              <a:t>Begbeg-Tirus</a:t>
            </a:r>
            <a:r>
              <a:rPr lang="en-US" dirty="0"/>
              <a:t> in |</a:t>
            </a:r>
            <a:r>
              <a:rPr lang="en-US" i="1" dirty="0"/>
              <a:t>f</a:t>
            </a:r>
            <a:r>
              <a:rPr lang="en-US" baseline="-25000" dirty="0"/>
              <a:t>2</a:t>
            </a:r>
            <a:r>
              <a:rPr lang="en-US" dirty="0"/>
              <a:t>|/|</a:t>
            </a:r>
            <a:r>
              <a:rPr lang="en-US" i="1" dirty="0"/>
              <a:t>f</a:t>
            </a:r>
            <a:r>
              <a:rPr lang="en-US" i="1" baseline="-25000" dirty="0"/>
              <a:t>9</a:t>
            </a:r>
            <a:r>
              <a:rPr lang="en-US" dirty="0"/>
              <a:t>|-space</a:t>
            </a:r>
          </a:p>
        </p:txBody>
      </p:sp>
      <p:sp>
        <p:nvSpPr>
          <p:cNvPr id="4" name="Date Placeholder 3">
            <a:extLst>
              <a:ext uri="{FF2B5EF4-FFF2-40B4-BE49-F238E27FC236}">
                <a16:creationId xmlns:a16="http://schemas.microsoft.com/office/drawing/2014/main" id="{AADFE9E0-FC58-070C-08F8-ADBA80C3F478}"/>
              </a:ext>
            </a:extLst>
          </p:cNvPr>
          <p:cNvSpPr>
            <a:spLocks noGrp="1"/>
          </p:cNvSpPr>
          <p:nvPr>
            <p:ph type="dt" sz="half" idx="10"/>
          </p:nvPr>
        </p:nvSpPr>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237AABE9-8C91-36F1-0B83-F5F8D24DEAD0}"/>
              </a:ext>
            </a:extLst>
          </p:cNvPr>
          <p:cNvSpPr>
            <a:spLocks noGrp="1"/>
          </p:cNvSpPr>
          <p:nvPr>
            <p:ph type="ftr" sz="quarter" idx="11"/>
          </p:nvPr>
        </p:nvSpPr>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A4EE999A-9767-6E08-DB12-3EC1BEB56B5B}"/>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42</a:t>
            </a:fld>
            <a:endParaRPr lang="en-US" dirty="0">
              <a:latin typeface="Calisto MT" panose="02040603050505030304" pitchFamily="18" charset="77"/>
            </a:endParaRPr>
          </a:p>
        </p:txBody>
      </p:sp>
      <p:sp>
        <p:nvSpPr>
          <p:cNvPr id="9" name="TextBox 8">
            <a:extLst>
              <a:ext uri="{FF2B5EF4-FFF2-40B4-BE49-F238E27FC236}">
                <a16:creationId xmlns:a16="http://schemas.microsoft.com/office/drawing/2014/main" id="{6344CC69-D183-B4AF-C242-970885BF92A6}"/>
              </a:ext>
            </a:extLst>
          </p:cNvPr>
          <p:cNvSpPr txBox="1"/>
          <p:nvPr/>
        </p:nvSpPr>
        <p:spPr>
          <a:xfrm>
            <a:off x="6195243" y="3881414"/>
            <a:ext cx="1245854" cy="461665"/>
          </a:xfrm>
          <a:prstGeom prst="rect">
            <a:avLst/>
          </a:prstGeom>
        </p:spPr>
        <p:txBody>
          <a:bodyPr wrap="none" rtlCol="0">
            <a:spAutoFit/>
          </a:bodyPr>
          <a:lstStyle/>
          <a:p>
            <a:pPr algn="l"/>
            <a:r>
              <a:rPr lang="en-US" sz="2400" dirty="0"/>
              <a:t>←|</a:t>
            </a:r>
            <a:r>
              <a:rPr lang="en-US" sz="2400" i="1" dirty="0"/>
              <a:t>f</a:t>
            </a:r>
            <a:r>
              <a:rPr lang="en-US" sz="2400" baseline="-25000" dirty="0"/>
              <a:t>9</a:t>
            </a:r>
            <a:r>
              <a:rPr lang="en-US" sz="2400" dirty="0"/>
              <a:t>|→</a:t>
            </a:r>
          </a:p>
        </p:txBody>
      </p:sp>
      <p:sp>
        <p:nvSpPr>
          <p:cNvPr id="10" name="TextBox 9">
            <a:extLst>
              <a:ext uri="{FF2B5EF4-FFF2-40B4-BE49-F238E27FC236}">
                <a16:creationId xmlns:a16="http://schemas.microsoft.com/office/drawing/2014/main" id="{AC0D1709-413B-6A42-16E6-DB59A8A7D75F}"/>
              </a:ext>
            </a:extLst>
          </p:cNvPr>
          <p:cNvSpPr txBox="1"/>
          <p:nvPr/>
        </p:nvSpPr>
        <p:spPr>
          <a:xfrm rot="5400000">
            <a:off x="3059098" y="1859012"/>
            <a:ext cx="1247457" cy="461665"/>
          </a:xfrm>
          <a:prstGeom prst="rect">
            <a:avLst/>
          </a:prstGeom>
        </p:spPr>
        <p:txBody>
          <a:bodyPr wrap="none" rtlCol="0">
            <a:spAutoFit/>
          </a:bodyPr>
          <a:lstStyle/>
          <a:p>
            <a:pPr algn="l"/>
            <a:r>
              <a:rPr lang="en-US" sz="2400" dirty="0"/>
              <a:t>←|</a:t>
            </a:r>
            <a:r>
              <a:rPr lang="en-US" sz="2400" i="1" dirty="0"/>
              <a:t>f</a:t>
            </a:r>
            <a:r>
              <a:rPr lang="en-US" sz="2400" baseline="-25000" dirty="0"/>
              <a:t>2</a:t>
            </a:r>
            <a:r>
              <a:rPr lang="en-US" sz="2400" dirty="0"/>
              <a:t>|→</a:t>
            </a:r>
          </a:p>
        </p:txBody>
      </p:sp>
      <p:sp>
        <p:nvSpPr>
          <p:cNvPr id="11" name="TextBox 10">
            <a:extLst>
              <a:ext uri="{FF2B5EF4-FFF2-40B4-BE49-F238E27FC236}">
                <a16:creationId xmlns:a16="http://schemas.microsoft.com/office/drawing/2014/main" id="{3B5BC77C-73B7-D75D-57C3-A5BC90327E29}"/>
              </a:ext>
            </a:extLst>
          </p:cNvPr>
          <p:cNvSpPr txBox="1"/>
          <p:nvPr/>
        </p:nvSpPr>
        <p:spPr>
          <a:xfrm>
            <a:off x="201168" y="658684"/>
            <a:ext cx="2747100" cy="3693319"/>
          </a:xfrm>
          <a:prstGeom prst="rect">
            <a:avLst/>
          </a:prstGeom>
          <a:noFill/>
        </p:spPr>
        <p:txBody>
          <a:bodyPr wrap="square" rtlCol="0">
            <a:spAutoFit/>
          </a:bodyPr>
          <a:lstStyle/>
          <a:p>
            <a:r>
              <a:rPr lang="en-US" dirty="0"/>
              <a:t>|</a:t>
            </a:r>
            <a:r>
              <a:rPr lang="en-US" i="1" dirty="0"/>
              <a:t>f</a:t>
            </a:r>
            <a:r>
              <a:rPr lang="en-US" baseline="-25000" dirty="0"/>
              <a:t>2</a:t>
            </a:r>
            <a:r>
              <a:rPr lang="en-US" dirty="0"/>
              <a:t>| is a good model for </a:t>
            </a:r>
            <a:r>
              <a:rPr lang="en-US" dirty="0" err="1"/>
              <a:t>Begbeg-Tirus</a:t>
            </a:r>
            <a:r>
              <a:rPr lang="en-US" dirty="0"/>
              <a:t> axis, but the “Sedang” tuning also differs in |</a:t>
            </a:r>
            <a:r>
              <a:rPr lang="en-US" i="1" dirty="0"/>
              <a:t>f</a:t>
            </a:r>
            <a:r>
              <a:rPr lang="en-US" baseline="-25000" dirty="0"/>
              <a:t>9</a:t>
            </a:r>
            <a:r>
              <a:rPr lang="en-US" dirty="0"/>
              <a:t>|.</a:t>
            </a:r>
          </a:p>
          <a:p>
            <a:endParaRPr lang="en-US" dirty="0"/>
          </a:p>
          <a:p>
            <a:r>
              <a:rPr lang="en-US" dirty="0"/>
              <a:t>Dashed line shows gradual change in large vs. small step size assuming uniformity.</a:t>
            </a:r>
          </a:p>
          <a:p>
            <a:endParaRPr lang="en-US" dirty="0"/>
          </a:p>
          <a:p>
            <a:r>
              <a:rPr lang="en-US" dirty="0"/>
              <a:t>Sedang emphasizes similarity to 9-tET, others de-emphasize it.</a:t>
            </a:r>
          </a:p>
        </p:txBody>
      </p:sp>
    </p:spTree>
    <p:extLst>
      <p:ext uri="{BB962C8B-B14F-4D97-AF65-F5344CB8AC3E}">
        <p14:creationId xmlns:p14="http://schemas.microsoft.com/office/powerpoint/2010/main" val="5689741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CBE54-7D62-A258-AF89-02EDBA4F7F8C}"/>
              </a:ext>
            </a:extLst>
          </p:cNvPr>
          <p:cNvSpPr>
            <a:spLocks noGrp="1"/>
          </p:cNvSpPr>
          <p:nvPr>
            <p:ph type="title"/>
          </p:nvPr>
        </p:nvSpPr>
        <p:spPr/>
        <p:txBody>
          <a:bodyPr/>
          <a:lstStyle/>
          <a:p>
            <a:r>
              <a:rPr lang="en-US" dirty="0"/>
              <a:t>Measured tunings in |</a:t>
            </a:r>
            <a:r>
              <a:rPr lang="en-US" i="1" dirty="0"/>
              <a:t>f</a:t>
            </a:r>
            <a:r>
              <a:rPr lang="en-US" baseline="-25000" dirty="0"/>
              <a:t>2</a:t>
            </a:r>
            <a:r>
              <a:rPr lang="en-US" dirty="0"/>
              <a:t>|/|</a:t>
            </a:r>
            <a:r>
              <a:rPr lang="en-US" i="1" dirty="0"/>
              <a:t>f</a:t>
            </a:r>
            <a:r>
              <a:rPr lang="en-US" i="1" baseline="-25000" dirty="0"/>
              <a:t>9</a:t>
            </a:r>
            <a:r>
              <a:rPr lang="en-US" dirty="0"/>
              <a:t>|-space </a:t>
            </a:r>
          </a:p>
        </p:txBody>
      </p:sp>
      <p:pic>
        <p:nvPicPr>
          <p:cNvPr id="8" name="Content Placeholder 7">
            <a:extLst>
              <a:ext uri="{FF2B5EF4-FFF2-40B4-BE49-F238E27FC236}">
                <a16:creationId xmlns:a16="http://schemas.microsoft.com/office/drawing/2014/main" id="{955C10FB-265E-9BB2-FC52-FC644F017869}"/>
              </a:ext>
            </a:extLst>
          </p:cNvPr>
          <p:cNvPicPr>
            <a:picLocks noGrp="1" noChangeAspect="1"/>
          </p:cNvPicPr>
          <p:nvPr>
            <p:ph idx="1"/>
          </p:nvPr>
        </p:nvPicPr>
        <p:blipFill>
          <a:blip r:embed="rId2"/>
          <a:stretch>
            <a:fillRect/>
          </a:stretch>
        </p:blipFill>
        <p:spPr>
          <a:xfrm>
            <a:off x="2615184" y="615141"/>
            <a:ext cx="6237418" cy="4210973"/>
          </a:xfrm>
        </p:spPr>
      </p:pic>
      <p:sp>
        <p:nvSpPr>
          <p:cNvPr id="4" name="Date Placeholder 3">
            <a:extLst>
              <a:ext uri="{FF2B5EF4-FFF2-40B4-BE49-F238E27FC236}">
                <a16:creationId xmlns:a16="http://schemas.microsoft.com/office/drawing/2014/main" id="{AADFE9E0-FC58-070C-08F8-ADBA80C3F478}"/>
              </a:ext>
            </a:extLst>
          </p:cNvPr>
          <p:cNvSpPr>
            <a:spLocks noGrp="1"/>
          </p:cNvSpPr>
          <p:nvPr>
            <p:ph type="dt" sz="half" idx="10"/>
          </p:nvPr>
        </p:nvSpPr>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237AABE9-8C91-36F1-0B83-F5F8D24DEAD0}"/>
              </a:ext>
            </a:extLst>
          </p:cNvPr>
          <p:cNvSpPr>
            <a:spLocks noGrp="1"/>
          </p:cNvSpPr>
          <p:nvPr>
            <p:ph type="ftr" sz="quarter" idx="11"/>
          </p:nvPr>
        </p:nvSpPr>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A4EE999A-9767-6E08-DB12-3EC1BEB56B5B}"/>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43</a:t>
            </a:fld>
            <a:endParaRPr lang="en-US" dirty="0">
              <a:latin typeface="Calisto MT" panose="02040603050505030304" pitchFamily="18" charset="77"/>
            </a:endParaRPr>
          </a:p>
        </p:txBody>
      </p:sp>
      <p:sp>
        <p:nvSpPr>
          <p:cNvPr id="9" name="TextBox 8">
            <a:extLst>
              <a:ext uri="{FF2B5EF4-FFF2-40B4-BE49-F238E27FC236}">
                <a16:creationId xmlns:a16="http://schemas.microsoft.com/office/drawing/2014/main" id="{6344CC69-D183-B4AF-C242-970885BF92A6}"/>
              </a:ext>
            </a:extLst>
          </p:cNvPr>
          <p:cNvSpPr txBox="1"/>
          <p:nvPr/>
        </p:nvSpPr>
        <p:spPr>
          <a:xfrm>
            <a:off x="6842014" y="4066694"/>
            <a:ext cx="1245854" cy="461665"/>
          </a:xfrm>
          <a:prstGeom prst="rect">
            <a:avLst/>
          </a:prstGeom>
        </p:spPr>
        <p:txBody>
          <a:bodyPr wrap="none" rtlCol="0">
            <a:spAutoFit/>
          </a:bodyPr>
          <a:lstStyle/>
          <a:p>
            <a:pPr algn="l"/>
            <a:r>
              <a:rPr lang="en-US" sz="2400" dirty="0"/>
              <a:t>←|</a:t>
            </a:r>
            <a:r>
              <a:rPr lang="en-US" sz="2400" i="1" dirty="0"/>
              <a:t>f</a:t>
            </a:r>
            <a:r>
              <a:rPr lang="en-US" sz="2400" baseline="-25000" dirty="0"/>
              <a:t>9</a:t>
            </a:r>
            <a:r>
              <a:rPr lang="en-US" sz="2400" dirty="0"/>
              <a:t>|→</a:t>
            </a:r>
          </a:p>
        </p:txBody>
      </p:sp>
      <p:sp>
        <p:nvSpPr>
          <p:cNvPr id="10" name="TextBox 9">
            <a:extLst>
              <a:ext uri="{FF2B5EF4-FFF2-40B4-BE49-F238E27FC236}">
                <a16:creationId xmlns:a16="http://schemas.microsoft.com/office/drawing/2014/main" id="{AC0D1709-413B-6A42-16E6-DB59A8A7D75F}"/>
              </a:ext>
            </a:extLst>
          </p:cNvPr>
          <p:cNvSpPr txBox="1"/>
          <p:nvPr/>
        </p:nvSpPr>
        <p:spPr>
          <a:xfrm rot="5400000">
            <a:off x="2512688" y="1507114"/>
            <a:ext cx="1247457" cy="461665"/>
          </a:xfrm>
          <a:prstGeom prst="rect">
            <a:avLst/>
          </a:prstGeom>
        </p:spPr>
        <p:txBody>
          <a:bodyPr wrap="none" rtlCol="0">
            <a:spAutoFit/>
          </a:bodyPr>
          <a:lstStyle/>
          <a:p>
            <a:pPr algn="l"/>
            <a:r>
              <a:rPr lang="en-US" sz="2400" dirty="0"/>
              <a:t>←|</a:t>
            </a:r>
            <a:r>
              <a:rPr lang="en-US" sz="2400" i="1" dirty="0"/>
              <a:t>f</a:t>
            </a:r>
            <a:r>
              <a:rPr lang="en-US" sz="2400" baseline="-25000" dirty="0"/>
              <a:t>2</a:t>
            </a:r>
            <a:r>
              <a:rPr lang="en-US" sz="2400" dirty="0"/>
              <a:t>|→</a:t>
            </a:r>
          </a:p>
        </p:txBody>
      </p:sp>
      <p:sp>
        <p:nvSpPr>
          <p:cNvPr id="11" name="TextBox 10">
            <a:extLst>
              <a:ext uri="{FF2B5EF4-FFF2-40B4-BE49-F238E27FC236}">
                <a16:creationId xmlns:a16="http://schemas.microsoft.com/office/drawing/2014/main" id="{3B5BC77C-73B7-D75D-57C3-A5BC90327E29}"/>
              </a:ext>
            </a:extLst>
          </p:cNvPr>
          <p:cNvSpPr txBox="1"/>
          <p:nvPr/>
        </p:nvSpPr>
        <p:spPr>
          <a:xfrm>
            <a:off x="201168" y="658684"/>
            <a:ext cx="2414016" cy="1477328"/>
          </a:xfrm>
          <a:prstGeom prst="rect">
            <a:avLst/>
          </a:prstGeom>
          <a:noFill/>
        </p:spPr>
        <p:txBody>
          <a:bodyPr wrap="square" rtlCol="0">
            <a:spAutoFit/>
          </a:bodyPr>
          <a:lstStyle/>
          <a:p>
            <a:r>
              <a:rPr lang="en-US" dirty="0"/>
              <a:t>Most tunings are close to Sedang. </a:t>
            </a:r>
            <a:r>
              <a:rPr lang="en-US" dirty="0" err="1"/>
              <a:t>Begbeg</a:t>
            </a:r>
            <a:r>
              <a:rPr lang="en-US" dirty="0"/>
              <a:t> and </a:t>
            </a:r>
            <a:r>
              <a:rPr lang="en-US" dirty="0" err="1"/>
              <a:t>Tirus</a:t>
            </a:r>
            <a:r>
              <a:rPr lang="en-US" dirty="0"/>
              <a:t> are outside the range of observed tunings. </a:t>
            </a:r>
          </a:p>
        </p:txBody>
      </p:sp>
    </p:spTree>
    <p:extLst>
      <p:ext uri="{BB962C8B-B14F-4D97-AF65-F5344CB8AC3E}">
        <p14:creationId xmlns:p14="http://schemas.microsoft.com/office/powerpoint/2010/main" val="12356943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CBE54-7D62-A258-AF89-02EDBA4F7F8C}"/>
              </a:ext>
            </a:extLst>
          </p:cNvPr>
          <p:cNvSpPr>
            <a:spLocks noGrp="1"/>
          </p:cNvSpPr>
          <p:nvPr>
            <p:ph type="title"/>
          </p:nvPr>
        </p:nvSpPr>
        <p:spPr/>
        <p:txBody>
          <a:bodyPr/>
          <a:lstStyle/>
          <a:p>
            <a:r>
              <a:rPr lang="en-US" dirty="0"/>
              <a:t>Geographic regions in |</a:t>
            </a:r>
            <a:r>
              <a:rPr lang="en-US" i="1" dirty="0"/>
              <a:t>f</a:t>
            </a:r>
            <a:r>
              <a:rPr lang="en-US" baseline="-25000" dirty="0"/>
              <a:t>2</a:t>
            </a:r>
            <a:r>
              <a:rPr lang="en-US" dirty="0"/>
              <a:t>|/|</a:t>
            </a:r>
            <a:r>
              <a:rPr lang="en-US" i="1" dirty="0"/>
              <a:t>f</a:t>
            </a:r>
            <a:r>
              <a:rPr lang="en-US" i="1" baseline="-25000" dirty="0"/>
              <a:t>9</a:t>
            </a:r>
            <a:r>
              <a:rPr lang="en-US" dirty="0"/>
              <a:t>|-space</a:t>
            </a:r>
          </a:p>
        </p:txBody>
      </p:sp>
      <p:sp>
        <p:nvSpPr>
          <p:cNvPr id="4" name="Date Placeholder 3">
            <a:extLst>
              <a:ext uri="{FF2B5EF4-FFF2-40B4-BE49-F238E27FC236}">
                <a16:creationId xmlns:a16="http://schemas.microsoft.com/office/drawing/2014/main" id="{AADFE9E0-FC58-070C-08F8-ADBA80C3F478}"/>
              </a:ext>
            </a:extLst>
          </p:cNvPr>
          <p:cNvSpPr>
            <a:spLocks noGrp="1"/>
          </p:cNvSpPr>
          <p:nvPr>
            <p:ph type="dt" sz="half" idx="10"/>
          </p:nvPr>
        </p:nvSpPr>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237AABE9-8C91-36F1-0B83-F5F8D24DEAD0}"/>
              </a:ext>
            </a:extLst>
          </p:cNvPr>
          <p:cNvSpPr>
            <a:spLocks noGrp="1"/>
          </p:cNvSpPr>
          <p:nvPr>
            <p:ph type="ftr" sz="quarter" idx="11"/>
          </p:nvPr>
        </p:nvSpPr>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A4EE999A-9767-6E08-DB12-3EC1BEB56B5B}"/>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44</a:t>
            </a:fld>
            <a:endParaRPr lang="en-US" dirty="0">
              <a:latin typeface="Calisto MT" panose="02040603050505030304" pitchFamily="18" charset="77"/>
            </a:endParaRPr>
          </a:p>
        </p:txBody>
      </p:sp>
      <p:sp>
        <p:nvSpPr>
          <p:cNvPr id="9" name="TextBox 8">
            <a:extLst>
              <a:ext uri="{FF2B5EF4-FFF2-40B4-BE49-F238E27FC236}">
                <a16:creationId xmlns:a16="http://schemas.microsoft.com/office/drawing/2014/main" id="{6344CC69-D183-B4AF-C242-970885BF92A6}"/>
              </a:ext>
            </a:extLst>
          </p:cNvPr>
          <p:cNvSpPr txBox="1"/>
          <p:nvPr/>
        </p:nvSpPr>
        <p:spPr>
          <a:xfrm>
            <a:off x="6842014" y="4066694"/>
            <a:ext cx="1245854" cy="461665"/>
          </a:xfrm>
          <a:prstGeom prst="rect">
            <a:avLst/>
          </a:prstGeom>
        </p:spPr>
        <p:txBody>
          <a:bodyPr wrap="none" rtlCol="0">
            <a:spAutoFit/>
          </a:bodyPr>
          <a:lstStyle/>
          <a:p>
            <a:pPr algn="l"/>
            <a:r>
              <a:rPr lang="en-US" sz="2400" dirty="0"/>
              <a:t>←|</a:t>
            </a:r>
            <a:r>
              <a:rPr lang="en-US" sz="2400" i="1" dirty="0"/>
              <a:t>f</a:t>
            </a:r>
            <a:r>
              <a:rPr lang="en-US" sz="2400" baseline="-25000" dirty="0"/>
              <a:t>9</a:t>
            </a:r>
            <a:r>
              <a:rPr lang="en-US" sz="2400" dirty="0"/>
              <a:t>|→</a:t>
            </a:r>
          </a:p>
        </p:txBody>
      </p:sp>
      <p:sp>
        <p:nvSpPr>
          <p:cNvPr id="10" name="TextBox 9">
            <a:extLst>
              <a:ext uri="{FF2B5EF4-FFF2-40B4-BE49-F238E27FC236}">
                <a16:creationId xmlns:a16="http://schemas.microsoft.com/office/drawing/2014/main" id="{AC0D1709-413B-6A42-16E6-DB59A8A7D75F}"/>
              </a:ext>
            </a:extLst>
          </p:cNvPr>
          <p:cNvSpPr txBox="1"/>
          <p:nvPr/>
        </p:nvSpPr>
        <p:spPr>
          <a:xfrm rot="5400000">
            <a:off x="2512688" y="1507114"/>
            <a:ext cx="1247457" cy="461665"/>
          </a:xfrm>
          <a:prstGeom prst="rect">
            <a:avLst/>
          </a:prstGeom>
        </p:spPr>
        <p:txBody>
          <a:bodyPr wrap="none" rtlCol="0">
            <a:spAutoFit/>
          </a:bodyPr>
          <a:lstStyle/>
          <a:p>
            <a:pPr algn="l"/>
            <a:r>
              <a:rPr lang="en-US" sz="2400" dirty="0"/>
              <a:t>←|</a:t>
            </a:r>
            <a:r>
              <a:rPr lang="en-US" sz="2400" i="1" dirty="0"/>
              <a:t>f</a:t>
            </a:r>
            <a:r>
              <a:rPr lang="en-US" sz="2400" baseline="-25000" dirty="0"/>
              <a:t>2</a:t>
            </a:r>
            <a:r>
              <a:rPr lang="en-US" sz="2400" dirty="0"/>
              <a:t>|→</a:t>
            </a:r>
          </a:p>
        </p:txBody>
      </p:sp>
      <p:sp>
        <p:nvSpPr>
          <p:cNvPr id="11" name="TextBox 10">
            <a:extLst>
              <a:ext uri="{FF2B5EF4-FFF2-40B4-BE49-F238E27FC236}">
                <a16:creationId xmlns:a16="http://schemas.microsoft.com/office/drawing/2014/main" id="{3B5BC77C-73B7-D75D-57C3-A5BC90327E29}"/>
              </a:ext>
            </a:extLst>
          </p:cNvPr>
          <p:cNvSpPr txBox="1"/>
          <p:nvPr/>
        </p:nvSpPr>
        <p:spPr>
          <a:xfrm>
            <a:off x="201168" y="658684"/>
            <a:ext cx="2414016" cy="1754326"/>
          </a:xfrm>
          <a:prstGeom prst="rect">
            <a:avLst/>
          </a:prstGeom>
          <a:noFill/>
        </p:spPr>
        <p:txBody>
          <a:bodyPr wrap="square" rtlCol="0">
            <a:spAutoFit/>
          </a:bodyPr>
          <a:lstStyle/>
          <a:p>
            <a:r>
              <a:rPr lang="en-US" dirty="0"/>
              <a:t>Only </a:t>
            </a:r>
            <a:r>
              <a:rPr lang="en-US" dirty="0" err="1"/>
              <a:t>Bangli</a:t>
            </a:r>
            <a:r>
              <a:rPr lang="en-US" dirty="0"/>
              <a:t> region (central highlands) is reliably distinct, with all of the most </a:t>
            </a:r>
            <a:r>
              <a:rPr lang="en-US" dirty="0" err="1"/>
              <a:t>Tirus</a:t>
            </a:r>
            <a:r>
              <a:rPr lang="en-US" dirty="0"/>
              <a:t> tunings.</a:t>
            </a:r>
          </a:p>
          <a:p>
            <a:r>
              <a:rPr lang="en-US" b="1" dirty="0"/>
              <a:t> </a:t>
            </a:r>
            <a:endParaRPr lang="en-US" dirty="0"/>
          </a:p>
        </p:txBody>
      </p:sp>
      <p:pic>
        <p:nvPicPr>
          <p:cNvPr id="12" name="Picture 11">
            <a:extLst>
              <a:ext uri="{FF2B5EF4-FFF2-40B4-BE49-F238E27FC236}">
                <a16:creationId xmlns:a16="http://schemas.microsoft.com/office/drawing/2014/main" id="{F4E23432-91DE-FECE-8D2D-785B28731DFA}"/>
              </a:ext>
            </a:extLst>
          </p:cNvPr>
          <p:cNvPicPr>
            <a:picLocks noChangeAspect="1"/>
          </p:cNvPicPr>
          <p:nvPr/>
        </p:nvPicPr>
        <p:blipFill>
          <a:blip r:embed="rId2">
            <a:alphaModFix/>
          </a:blip>
          <a:stretch>
            <a:fillRect/>
          </a:stretch>
        </p:blipFill>
        <p:spPr>
          <a:xfrm>
            <a:off x="2532888" y="615141"/>
            <a:ext cx="6319714" cy="4291092"/>
          </a:xfrm>
          <a:prstGeom prst="rect">
            <a:avLst/>
          </a:prstGeom>
        </p:spPr>
      </p:pic>
      <p:sp>
        <p:nvSpPr>
          <p:cNvPr id="16" name="TextBox 15">
            <a:extLst>
              <a:ext uri="{FF2B5EF4-FFF2-40B4-BE49-F238E27FC236}">
                <a16:creationId xmlns:a16="http://schemas.microsoft.com/office/drawing/2014/main" id="{AD44C60A-9B5D-D77C-E48F-08CB517729AA}"/>
              </a:ext>
            </a:extLst>
          </p:cNvPr>
          <p:cNvSpPr txBox="1"/>
          <p:nvPr/>
        </p:nvSpPr>
        <p:spPr>
          <a:xfrm>
            <a:off x="3547081" y="4308434"/>
            <a:ext cx="3025252" cy="369332"/>
          </a:xfrm>
          <a:prstGeom prst="rect">
            <a:avLst/>
          </a:prstGeom>
        </p:spPr>
        <p:txBody>
          <a:bodyPr wrap="none" rtlCol="0">
            <a:spAutoFit/>
          </a:bodyPr>
          <a:lstStyle/>
          <a:p>
            <a:pPr algn="l"/>
            <a:r>
              <a:rPr lang="en-US" dirty="0"/>
              <a:t>Ellipses show standard error</a:t>
            </a:r>
          </a:p>
        </p:txBody>
      </p:sp>
      <p:sp>
        <p:nvSpPr>
          <p:cNvPr id="17" name="TextBox 16">
            <a:extLst>
              <a:ext uri="{FF2B5EF4-FFF2-40B4-BE49-F238E27FC236}">
                <a16:creationId xmlns:a16="http://schemas.microsoft.com/office/drawing/2014/main" id="{BABCA3C6-E79C-0F01-696A-7A3653BE8DF0}"/>
              </a:ext>
            </a:extLst>
          </p:cNvPr>
          <p:cNvSpPr txBox="1"/>
          <p:nvPr/>
        </p:nvSpPr>
        <p:spPr>
          <a:xfrm>
            <a:off x="6994414" y="4219094"/>
            <a:ext cx="1245854" cy="461665"/>
          </a:xfrm>
          <a:prstGeom prst="rect">
            <a:avLst/>
          </a:prstGeom>
        </p:spPr>
        <p:txBody>
          <a:bodyPr wrap="none" rtlCol="0">
            <a:spAutoFit/>
          </a:bodyPr>
          <a:lstStyle/>
          <a:p>
            <a:pPr algn="l"/>
            <a:r>
              <a:rPr lang="en-US" sz="2400" dirty="0"/>
              <a:t>←|</a:t>
            </a:r>
            <a:r>
              <a:rPr lang="en-US" sz="2400" i="1" dirty="0"/>
              <a:t>f</a:t>
            </a:r>
            <a:r>
              <a:rPr lang="en-US" sz="2400" baseline="-25000" dirty="0"/>
              <a:t>9</a:t>
            </a:r>
            <a:r>
              <a:rPr lang="en-US" sz="2400" dirty="0"/>
              <a:t>|→</a:t>
            </a:r>
          </a:p>
        </p:txBody>
      </p:sp>
      <p:sp>
        <p:nvSpPr>
          <p:cNvPr id="18" name="TextBox 17">
            <a:extLst>
              <a:ext uri="{FF2B5EF4-FFF2-40B4-BE49-F238E27FC236}">
                <a16:creationId xmlns:a16="http://schemas.microsoft.com/office/drawing/2014/main" id="{6578C6A4-8E18-7295-20B0-024DA2135675}"/>
              </a:ext>
            </a:extLst>
          </p:cNvPr>
          <p:cNvSpPr txBox="1"/>
          <p:nvPr/>
        </p:nvSpPr>
        <p:spPr>
          <a:xfrm rot="5400000">
            <a:off x="2665088" y="1659514"/>
            <a:ext cx="1247457" cy="461665"/>
          </a:xfrm>
          <a:prstGeom prst="rect">
            <a:avLst/>
          </a:prstGeom>
        </p:spPr>
        <p:txBody>
          <a:bodyPr wrap="none" rtlCol="0">
            <a:spAutoFit/>
          </a:bodyPr>
          <a:lstStyle/>
          <a:p>
            <a:pPr algn="l"/>
            <a:r>
              <a:rPr lang="en-US" sz="2400" dirty="0"/>
              <a:t>←|</a:t>
            </a:r>
            <a:r>
              <a:rPr lang="en-US" sz="2400" i="1" dirty="0"/>
              <a:t>f</a:t>
            </a:r>
            <a:r>
              <a:rPr lang="en-US" sz="2400" baseline="-25000" dirty="0"/>
              <a:t>2</a:t>
            </a:r>
            <a:r>
              <a:rPr lang="en-US" sz="2400" dirty="0"/>
              <a:t>|→</a:t>
            </a:r>
          </a:p>
        </p:txBody>
      </p:sp>
    </p:spTree>
    <p:extLst>
      <p:ext uri="{BB962C8B-B14F-4D97-AF65-F5344CB8AC3E}">
        <p14:creationId xmlns:p14="http://schemas.microsoft.com/office/powerpoint/2010/main" val="20766658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A721A-A296-5C0C-6C5D-0CF855780061}"/>
              </a:ext>
            </a:extLst>
          </p:cNvPr>
          <p:cNvSpPr>
            <a:spLocks noGrp="1"/>
          </p:cNvSpPr>
          <p:nvPr>
            <p:ph type="ctrTitle"/>
          </p:nvPr>
        </p:nvSpPr>
        <p:spPr/>
        <p:txBody>
          <a:bodyPr/>
          <a:lstStyle/>
          <a:p>
            <a:r>
              <a:rPr lang="en-US" dirty="0"/>
              <a:t>Rhythmic Maximal Evenness</a:t>
            </a:r>
          </a:p>
        </p:txBody>
      </p:sp>
      <p:sp>
        <p:nvSpPr>
          <p:cNvPr id="3" name="Subtitle 2">
            <a:extLst>
              <a:ext uri="{FF2B5EF4-FFF2-40B4-BE49-F238E27FC236}">
                <a16:creationId xmlns:a16="http://schemas.microsoft.com/office/drawing/2014/main" id="{340FE8E9-5FD1-25EE-9D0C-640885DF4FB9}"/>
              </a:ext>
            </a:extLst>
          </p:cNvPr>
          <p:cNvSpPr>
            <a:spLocks noGrp="1"/>
          </p:cNvSpPr>
          <p:nvPr>
            <p:ph type="subTitle" idx="1"/>
          </p:nvPr>
        </p:nvSpPr>
        <p:spPr/>
        <p:txBody>
          <a:bodyPr/>
          <a:lstStyle/>
          <a:p>
            <a:endParaRPr lang="en-US"/>
          </a:p>
        </p:txBody>
      </p:sp>
      <p:sp>
        <p:nvSpPr>
          <p:cNvPr id="4" name="Date Placeholder 3">
            <a:extLst>
              <a:ext uri="{FF2B5EF4-FFF2-40B4-BE49-F238E27FC236}">
                <a16:creationId xmlns:a16="http://schemas.microsoft.com/office/drawing/2014/main" id="{8D77DA90-6214-4DDE-A584-43DFD598AA07}"/>
              </a:ext>
            </a:extLst>
          </p:cNvPr>
          <p:cNvSpPr>
            <a:spLocks noGrp="1"/>
          </p:cNvSpPr>
          <p:nvPr>
            <p:ph type="dt" sz="half" idx="10"/>
          </p:nvPr>
        </p:nvSpPr>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7D2B7CBA-34F1-804E-308E-D3778799B8CF}"/>
              </a:ext>
            </a:extLst>
          </p:cNvPr>
          <p:cNvSpPr>
            <a:spLocks noGrp="1"/>
          </p:cNvSpPr>
          <p:nvPr>
            <p:ph type="ftr" sz="quarter" idx="11"/>
          </p:nvPr>
        </p:nvSpPr>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3377A540-9852-D8B6-ADFA-0FF33E0A608E}"/>
              </a:ext>
            </a:extLst>
          </p:cNvPr>
          <p:cNvSpPr>
            <a:spLocks noGrp="1"/>
          </p:cNvSpPr>
          <p:nvPr>
            <p:ph type="sldNum" sz="quarter" idx="12"/>
          </p:nvPr>
        </p:nvSpPr>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45</a:t>
            </a:fld>
            <a:endParaRPr lang="en-US" dirty="0">
              <a:latin typeface="Calisto MT" panose="02040603050505030304" pitchFamily="18" charset="77"/>
            </a:endParaRPr>
          </a:p>
        </p:txBody>
      </p:sp>
    </p:spTree>
    <p:extLst>
      <p:ext uri="{BB962C8B-B14F-4D97-AF65-F5344CB8AC3E}">
        <p14:creationId xmlns:p14="http://schemas.microsoft.com/office/powerpoint/2010/main" val="7149660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4F848-3FB9-55DD-784F-A2AC53436EE8}"/>
              </a:ext>
            </a:extLst>
          </p:cNvPr>
          <p:cNvSpPr>
            <a:spLocks noGrp="1"/>
          </p:cNvSpPr>
          <p:nvPr>
            <p:ph type="title"/>
          </p:nvPr>
        </p:nvSpPr>
        <p:spPr/>
        <p:txBody>
          <a:bodyPr/>
          <a:lstStyle/>
          <a:p>
            <a:r>
              <a:rPr lang="en-US" dirty="0"/>
              <a:t>Maximally even vs. Isochronous</a:t>
            </a:r>
          </a:p>
        </p:txBody>
      </p:sp>
      <p:sp>
        <p:nvSpPr>
          <p:cNvPr id="3" name="Content Placeholder 2">
            <a:extLst>
              <a:ext uri="{FF2B5EF4-FFF2-40B4-BE49-F238E27FC236}">
                <a16:creationId xmlns:a16="http://schemas.microsoft.com/office/drawing/2014/main" id="{595FFE02-EEEB-DE02-C0AA-B445CABA867F}"/>
              </a:ext>
            </a:extLst>
          </p:cNvPr>
          <p:cNvSpPr>
            <a:spLocks noGrp="1"/>
          </p:cNvSpPr>
          <p:nvPr>
            <p:ph idx="1"/>
          </p:nvPr>
        </p:nvSpPr>
        <p:spPr>
          <a:xfrm>
            <a:off x="513347" y="683325"/>
            <a:ext cx="8229600" cy="423580"/>
          </a:xfrm>
        </p:spPr>
        <p:txBody>
          <a:bodyPr/>
          <a:lstStyle/>
          <a:p>
            <a:pPr marL="0" indent="0">
              <a:buNone/>
            </a:pPr>
            <a:r>
              <a:rPr lang="en-US" dirty="0"/>
              <a:t>Traditional metrical theory only recognizes isochrony, not approximate evenness</a:t>
            </a:r>
          </a:p>
        </p:txBody>
      </p:sp>
      <p:sp>
        <p:nvSpPr>
          <p:cNvPr id="4" name="Date Placeholder 3">
            <a:extLst>
              <a:ext uri="{FF2B5EF4-FFF2-40B4-BE49-F238E27FC236}">
                <a16:creationId xmlns:a16="http://schemas.microsoft.com/office/drawing/2014/main" id="{BEE27545-0213-54A7-8315-B281AF23A289}"/>
              </a:ext>
            </a:extLst>
          </p:cNvPr>
          <p:cNvSpPr>
            <a:spLocks noGrp="1"/>
          </p:cNvSpPr>
          <p:nvPr>
            <p:ph type="dt" sz="half" idx="10"/>
          </p:nvPr>
        </p:nvSpPr>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4E2385ED-7CBC-A04C-B1FB-D3C68B5381CF}"/>
              </a:ext>
            </a:extLst>
          </p:cNvPr>
          <p:cNvSpPr>
            <a:spLocks noGrp="1"/>
          </p:cNvSpPr>
          <p:nvPr>
            <p:ph type="ftr" sz="quarter" idx="11"/>
          </p:nvPr>
        </p:nvSpPr>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91E127CD-FE08-A07D-B6B2-4294C905BF8F}"/>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46</a:t>
            </a:fld>
            <a:endParaRPr lang="en-US" dirty="0">
              <a:latin typeface="Calisto MT" panose="02040603050505030304" pitchFamily="18" charset="77"/>
            </a:endParaRPr>
          </a:p>
        </p:txBody>
      </p:sp>
      <p:sp>
        <p:nvSpPr>
          <p:cNvPr id="8" name="TextBox 7">
            <a:extLst>
              <a:ext uri="{FF2B5EF4-FFF2-40B4-BE49-F238E27FC236}">
                <a16:creationId xmlns:a16="http://schemas.microsoft.com/office/drawing/2014/main" id="{1387A054-AC85-615C-9E74-615F1ED04C51}"/>
              </a:ext>
            </a:extLst>
          </p:cNvPr>
          <p:cNvSpPr txBox="1"/>
          <p:nvPr/>
        </p:nvSpPr>
        <p:spPr>
          <a:xfrm>
            <a:off x="1230327" y="1175088"/>
            <a:ext cx="312906" cy="646331"/>
          </a:xfrm>
          <a:prstGeom prst="rect">
            <a:avLst/>
          </a:prstGeom>
          <a:noFill/>
        </p:spPr>
        <p:txBody>
          <a:bodyPr wrap="none" rtlCol="0">
            <a:spAutoFit/>
          </a:bodyPr>
          <a:lstStyle/>
          <a:p>
            <a:r>
              <a:rPr lang="en-US" dirty="0"/>
              <a:t>4</a:t>
            </a:r>
          </a:p>
          <a:p>
            <a:r>
              <a:rPr lang="en-US" dirty="0"/>
              <a:t>4</a:t>
            </a:r>
          </a:p>
        </p:txBody>
      </p:sp>
      <p:sp>
        <p:nvSpPr>
          <p:cNvPr id="9" name="TextBox 8">
            <a:extLst>
              <a:ext uri="{FF2B5EF4-FFF2-40B4-BE49-F238E27FC236}">
                <a16:creationId xmlns:a16="http://schemas.microsoft.com/office/drawing/2014/main" id="{087F7009-7933-0ED5-2EBB-114710271A9C}"/>
              </a:ext>
            </a:extLst>
          </p:cNvPr>
          <p:cNvSpPr txBox="1"/>
          <p:nvPr/>
        </p:nvSpPr>
        <p:spPr>
          <a:xfrm>
            <a:off x="1837557" y="1295709"/>
            <a:ext cx="3392275" cy="461665"/>
          </a:xfrm>
          <a:prstGeom prst="rect">
            <a:avLst/>
          </a:prstGeom>
          <a:noFill/>
        </p:spPr>
        <p:txBody>
          <a:bodyPr wrap="none" rtlCol="0">
            <a:spAutoFit/>
          </a:bodyPr>
          <a:lstStyle/>
          <a:p>
            <a:r>
              <a:rPr lang="en-US" sz="2400" dirty="0">
                <a:latin typeface="Helsinki Text Std" panose="02000400000000000000" pitchFamily="2" charset="77"/>
              </a:rPr>
              <a:t>q    q    q    q    </a:t>
            </a:r>
            <a:r>
              <a:rPr lang="en-US" sz="2400" dirty="0">
                <a:latin typeface="Helsinki Std" pitchFamily="2" charset="2"/>
              </a:rPr>
              <a:t>|</a:t>
            </a:r>
            <a:r>
              <a:rPr lang="en-US" sz="2400" dirty="0">
                <a:latin typeface="Helsinki Text Std" panose="02000400000000000000" pitchFamily="2" charset="77"/>
              </a:rPr>
              <a:t> </a:t>
            </a:r>
          </a:p>
        </p:txBody>
      </p:sp>
      <p:sp>
        <p:nvSpPr>
          <p:cNvPr id="10" name="TextBox 9">
            <a:extLst>
              <a:ext uri="{FF2B5EF4-FFF2-40B4-BE49-F238E27FC236}">
                <a16:creationId xmlns:a16="http://schemas.microsoft.com/office/drawing/2014/main" id="{2E4E6AB1-0528-5772-25C4-591DA1CABD7E}"/>
              </a:ext>
            </a:extLst>
          </p:cNvPr>
          <p:cNvSpPr txBox="1"/>
          <p:nvPr/>
        </p:nvSpPr>
        <p:spPr>
          <a:xfrm>
            <a:off x="1230327" y="2212463"/>
            <a:ext cx="312906" cy="646331"/>
          </a:xfrm>
          <a:prstGeom prst="rect">
            <a:avLst/>
          </a:prstGeom>
          <a:noFill/>
        </p:spPr>
        <p:txBody>
          <a:bodyPr wrap="none" rtlCol="0">
            <a:spAutoFit/>
          </a:bodyPr>
          <a:lstStyle/>
          <a:p>
            <a:r>
              <a:rPr lang="en-US" dirty="0"/>
              <a:t>4</a:t>
            </a:r>
          </a:p>
          <a:p>
            <a:r>
              <a:rPr lang="en-US" dirty="0"/>
              <a:t>4</a:t>
            </a:r>
          </a:p>
        </p:txBody>
      </p:sp>
      <p:sp>
        <p:nvSpPr>
          <p:cNvPr id="11" name="TextBox 10">
            <a:extLst>
              <a:ext uri="{FF2B5EF4-FFF2-40B4-BE49-F238E27FC236}">
                <a16:creationId xmlns:a16="http://schemas.microsoft.com/office/drawing/2014/main" id="{7B059A7E-A99D-2272-C553-85E99800C1E7}"/>
              </a:ext>
            </a:extLst>
          </p:cNvPr>
          <p:cNvSpPr txBox="1"/>
          <p:nvPr/>
        </p:nvSpPr>
        <p:spPr>
          <a:xfrm>
            <a:off x="1837557" y="2187478"/>
            <a:ext cx="3389069" cy="646331"/>
          </a:xfrm>
          <a:prstGeom prst="rect">
            <a:avLst/>
          </a:prstGeom>
          <a:noFill/>
        </p:spPr>
        <p:txBody>
          <a:bodyPr wrap="none" rtlCol="0">
            <a:spAutoFit/>
          </a:bodyPr>
          <a:lstStyle/>
          <a:p>
            <a:r>
              <a:rPr lang="en-US" sz="2400" dirty="0">
                <a:latin typeface="Helsinki Text Std" panose="02000400000000000000" pitchFamily="2" charset="77"/>
              </a:rPr>
              <a:t>h         h       </a:t>
            </a:r>
            <a:r>
              <a:rPr lang="en-US" sz="3600" dirty="0">
                <a:latin typeface="Helsinki Text Std" panose="02000400000000000000" pitchFamily="2" charset="77"/>
              </a:rPr>
              <a:t> </a:t>
            </a:r>
            <a:r>
              <a:rPr lang="en-US" sz="2400" dirty="0">
                <a:latin typeface="Helsinki Std" pitchFamily="2" charset="2"/>
              </a:rPr>
              <a:t>|</a:t>
            </a:r>
            <a:r>
              <a:rPr lang="en-US" sz="2400" dirty="0">
                <a:latin typeface="Helsinki Text Std" panose="02000400000000000000" pitchFamily="2" charset="77"/>
              </a:rPr>
              <a:t> </a:t>
            </a:r>
          </a:p>
        </p:txBody>
      </p:sp>
      <p:sp>
        <p:nvSpPr>
          <p:cNvPr id="12" name="TextBox 11">
            <a:extLst>
              <a:ext uri="{FF2B5EF4-FFF2-40B4-BE49-F238E27FC236}">
                <a16:creationId xmlns:a16="http://schemas.microsoft.com/office/drawing/2014/main" id="{E1CC6BBC-9ED4-0236-F133-D87D9366CB47}"/>
              </a:ext>
            </a:extLst>
          </p:cNvPr>
          <p:cNvSpPr txBox="1"/>
          <p:nvPr/>
        </p:nvSpPr>
        <p:spPr>
          <a:xfrm>
            <a:off x="1230327" y="3279118"/>
            <a:ext cx="312906" cy="646331"/>
          </a:xfrm>
          <a:prstGeom prst="rect">
            <a:avLst/>
          </a:prstGeom>
          <a:noFill/>
        </p:spPr>
        <p:txBody>
          <a:bodyPr wrap="none" rtlCol="0">
            <a:spAutoFit/>
          </a:bodyPr>
          <a:lstStyle/>
          <a:p>
            <a:r>
              <a:rPr lang="en-US" dirty="0"/>
              <a:t>4</a:t>
            </a:r>
          </a:p>
          <a:p>
            <a:r>
              <a:rPr lang="en-US" dirty="0"/>
              <a:t>4</a:t>
            </a:r>
          </a:p>
        </p:txBody>
      </p:sp>
      <p:sp>
        <p:nvSpPr>
          <p:cNvPr id="13" name="TextBox 12">
            <a:extLst>
              <a:ext uri="{FF2B5EF4-FFF2-40B4-BE49-F238E27FC236}">
                <a16:creationId xmlns:a16="http://schemas.microsoft.com/office/drawing/2014/main" id="{27CBC3C4-D2E2-9032-332E-0BC57EBF35FE}"/>
              </a:ext>
            </a:extLst>
          </p:cNvPr>
          <p:cNvSpPr txBox="1"/>
          <p:nvPr/>
        </p:nvSpPr>
        <p:spPr>
          <a:xfrm>
            <a:off x="1837557" y="3436651"/>
            <a:ext cx="3432350" cy="461665"/>
          </a:xfrm>
          <a:prstGeom prst="rect">
            <a:avLst/>
          </a:prstGeom>
          <a:noFill/>
        </p:spPr>
        <p:txBody>
          <a:bodyPr wrap="none" rtlCol="0">
            <a:spAutoFit/>
          </a:bodyPr>
          <a:lstStyle/>
          <a:p>
            <a:r>
              <a:rPr lang="en-US" sz="2400" dirty="0">
                <a:latin typeface="Helsinki Text Std" panose="02000400000000000000" pitchFamily="2" charset="77"/>
              </a:rPr>
              <a:t>q.      e( </a:t>
            </a:r>
            <a:r>
              <a:rPr lang="en-US" sz="1200" dirty="0">
                <a:latin typeface="Helsinki Text Std" panose="02000400000000000000" pitchFamily="2" charset="77"/>
              </a:rPr>
              <a:t> </a:t>
            </a:r>
            <a:r>
              <a:rPr lang="en-US" sz="2400" dirty="0">
                <a:latin typeface="Helsinki Text Std" panose="02000400000000000000" pitchFamily="2" charset="77"/>
              </a:rPr>
              <a:t>q    q    </a:t>
            </a:r>
            <a:r>
              <a:rPr lang="en-US" sz="2400" dirty="0">
                <a:latin typeface="Helsinki Std" pitchFamily="2" charset="2"/>
              </a:rPr>
              <a:t>|</a:t>
            </a:r>
            <a:r>
              <a:rPr lang="en-US" sz="2400" dirty="0">
                <a:latin typeface="Helsinki Text Std" panose="02000400000000000000" pitchFamily="2" charset="77"/>
              </a:rPr>
              <a:t> </a:t>
            </a:r>
          </a:p>
        </p:txBody>
      </p:sp>
      <p:sp>
        <p:nvSpPr>
          <p:cNvPr id="14" name="TextBox 13">
            <a:extLst>
              <a:ext uri="{FF2B5EF4-FFF2-40B4-BE49-F238E27FC236}">
                <a16:creationId xmlns:a16="http://schemas.microsoft.com/office/drawing/2014/main" id="{FD44D6A9-CECE-CC90-CC5D-553C75F73BC8}"/>
              </a:ext>
            </a:extLst>
          </p:cNvPr>
          <p:cNvSpPr txBox="1"/>
          <p:nvPr/>
        </p:nvSpPr>
        <p:spPr>
          <a:xfrm>
            <a:off x="5349389" y="1175088"/>
            <a:ext cx="3393558" cy="646331"/>
          </a:xfrm>
          <a:prstGeom prst="rect">
            <a:avLst/>
          </a:prstGeom>
          <a:noFill/>
        </p:spPr>
        <p:txBody>
          <a:bodyPr wrap="none" rtlCol="0">
            <a:spAutoFit/>
          </a:bodyPr>
          <a:lstStyle/>
          <a:p>
            <a:r>
              <a:rPr lang="en-US" dirty="0"/>
              <a:t>4-in-8</a:t>
            </a:r>
          </a:p>
          <a:p>
            <a:r>
              <a:rPr lang="en-US" dirty="0"/>
              <a:t>Maximally even and isochronous</a:t>
            </a:r>
          </a:p>
        </p:txBody>
      </p:sp>
      <p:sp>
        <p:nvSpPr>
          <p:cNvPr id="15" name="TextBox 14">
            <a:extLst>
              <a:ext uri="{FF2B5EF4-FFF2-40B4-BE49-F238E27FC236}">
                <a16:creationId xmlns:a16="http://schemas.microsoft.com/office/drawing/2014/main" id="{F923C65E-4DC9-5945-9BB9-17BB50D530C8}"/>
              </a:ext>
            </a:extLst>
          </p:cNvPr>
          <p:cNvSpPr txBox="1"/>
          <p:nvPr/>
        </p:nvSpPr>
        <p:spPr>
          <a:xfrm>
            <a:off x="5349389" y="2212462"/>
            <a:ext cx="3393558" cy="646331"/>
          </a:xfrm>
          <a:prstGeom prst="rect">
            <a:avLst/>
          </a:prstGeom>
          <a:noFill/>
        </p:spPr>
        <p:txBody>
          <a:bodyPr wrap="none" rtlCol="0">
            <a:spAutoFit/>
          </a:bodyPr>
          <a:lstStyle/>
          <a:p>
            <a:r>
              <a:rPr lang="en-US" dirty="0"/>
              <a:t>2-in-8</a:t>
            </a:r>
          </a:p>
          <a:p>
            <a:r>
              <a:rPr lang="en-US" dirty="0"/>
              <a:t>Maximally even and isochronous</a:t>
            </a:r>
          </a:p>
        </p:txBody>
      </p:sp>
      <p:sp>
        <p:nvSpPr>
          <p:cNvPr id="16" name="TextBox 15">
            <a:extLst>
              <a:ext uri="{FF2B5EF4-FFF2-40B4-BE49-F238E27FC236}">
                <a16:creationId xmlns:a16="http://schemas.microsoft.com/office/drawing/2014/main" id="{7DF3E2B1-CFF8-8BF8-C65F-EB05D4946896}"/>
              </a:ext>
            </a:extLst>
          </p:cNvPr>
          <p:cNvSpPr txBox="1"/>
          <p:nvPr/>
        </p:nvSpPr>
        <p:spPr>
          <a:xfrm>
            <a:off x="5349389" y="3340213"/>
            <a:ext cx="3393558" cy="646331"/>
          </a:xfrm>
          <a:prstGeom prst="rect">
            <a:avLst/>
          </a:prstGeom>
          <a:noFill/>
        </p:spPr>
        <p:txBody>
          <a:bodyPr wrap="none" rtlCol="0">
            <a:spAutoFit/>
          </a:bodyPr>
          <a:lstStyle/>
          <a:p>
            <a:r>
              <a:rPr lang="en-US" dirty="0"/>
              <a:t>3-in-8 (</a:t>
            </a:r>
            <a:r>
              <a:rPr lang="en-US" i="1" dirty="0"/>
              <a:t>Tresillo</a:t>
            </a:r>
            <a:r>
              <a:rPr lang="en-US" dirty="0"/>
              <a:t>)</a:t>
            </a:r>
          </a:p>
          <a:p>
            <a:r>
              <a:rPr lang="en-US" dirty="0"/>
              <a:t>Maximally even, </a:t>
            </a:r>
            <a:r>
              <a:rPr lang="en-US" i="1" dirty="0"/>
              <a:t>not </a:t>
            </a:r>
            <a:r>
              <a:rPr lang="en-US" dirty="0"/>
              <a:t>isochronous</a:t>
            </a:r>
          </a:p>
        </p:txBody>
      </p:sp>
    </p:spTree>
    <p:extLst>
      <p:ext uri="{BB962C8B-B14F-4D97-AF65-F5344CB8AC3E}">
        <p14:creationId xmlns:p14="http://schemas.microsoft.com/office/powerpoint/2010/main" val="4798835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E717C-4214-DDCB-7F68-E6E9075E0D37}"/>
              </a:ext>
            </a:extLst>
          </p:cNvPr>
          <p:cNvSpPr>
            <a:spLocks noGrp="1"/>
          </p:cNvSpPr>
          <p:nvPr>
            <p:ph type="title"/>
          </p:nvPr>
        </p:nvSpPr>
        <p:spPr/>
        <p:txBody>
          <a:bodyPr/>
          <a:lstStyle/>
          <a:p>
            <a:r>
              <a:rPr lang="en-US" b="1" dirty="0"/>
              <a:t>Discretizing a periodic function</a:t>
            </a:r>
          </a:p>
        </p:txBody>
      </p:sp>
      <p:sp>
        <p:nvSpPr>
          <p:cNvPr id="3" name="Content Placeholder 2">
            <a:extLst>
              <a:ext uri="{FF2B5EF4-FFF2-40B4-BE49-F238E27FC236}">
                <a16:creationId xmlns:a16="http://schemas.microsoft.com/office/drawing/2014/main" id="{837F5187-B43B-E7DC-8496-4AFEB8EB245C}"/>
              </a:ext>
            </a:extLst>
          </p:cNvPr>
          <p:cNvSpPr>
            <a:spLocks noGrp="1"/>
          </p:cNvSpPr>
          <p:nvPr>
            <p:ph idx="1"/>
          </p:nvPr>
        </p:nvSpPr>
        <p:spPr>
          <a:xfrm>
            <a:off x="628650" y="619342"/>
            <a:ext cx="7886700" cy="736871"/>
          </a:xfrm>
        </p:spPr>
        <p:txBody>
          <a:bodyPr/>
          <a:lstStyle/>
          <a:p>
            <a:pPr marL="0" indent="0" algn="ctr">
              <a:buNone/>
            </a:pPr>
            <a:r>
              <a:rPr lang="en-US" dirty="0">
                <a:cs typeface="Calibri" panose="020F0502020204030204" pitchFamily="34" charset="0"/>
              </a:rPr>
              <a:t>What happens when we sample a sine function along a discrete grid with a different period?</a:t>
            </a:r>
          </a:p>
          <a:p>
            <a:pPr marL="0" indent="0" algn="ctr">
              <a:buNone/>
            </a:pPr>
            <a:endParaRPr lang="en-US" dirty="0"/>
          </a:p>
        </p:txBody>
      </p:sp>
      <p:sp>
        <p:nvSpPr>
          <p:cNvPr id="18" name="Date Placeholder 17">
            <a:extLst>
              <a:ext uri="{FF2B5EF4-FFF2-40B4-BE49-F238E27FC236}">
                <a16:creationId xmlns:a16="http://schemas.microsoft.com/office/drawing/2014/main" id="{F0A5496A-6FFF-81E1-DB88-9E24A89A23E8}"/>
              </a:ext>
            </a:extLst>
          </p:cNvPr>
          <p:cNvSpPr>
            <a:spLocks noGrp="1"/>
          </p:cNvSpPr>
          <p:nvPr>
            <p:ph type="dt" sz="half" idx="10"/>
          </p:nvPr>
        </p:nvSpPr>
        <p:spPr>
          <a:xfrm>
            <a:off x="628650" y="4767263"/>
            <a:ext cx="2057400" cy="273844"/>
          </a:xfrm>
        </p:spPr>
        <p:txBody>
          <a:bodyPr/>
          <a:lstStyle/>
          <a:p>
            <a:r>
              <a:rPr lang="en-US"/>
              <a:t>SMA Colloquium, 12/6/2023</a:t>
            </a:r>
            <a:endParaRPr lang="en-US" dirty="0"/>
          </a:p>
        </p:txBody>
      </p:sp>
      <p:sp>
        <p:nvSpPr>
          <p:cNvPr id="17" name="Footer Placeholder 16">
            <a:extLst>
              <a:ext uri="{FF2B5EF4-FFF2-40B4-BE49-F238E27FC236}">
                <a16:creationId xmlns:a16="http://schemas.microsoft.com/office/drawing/2014/main" id="{9D55D793-4DDC-98AE-3423-36B89347BF85}"/>
              </a:ext>
            </a:extLst>
          </p:cNvPr>
          <p:cNvSpPr>
            <a:spLocks noGrp="1"/>
          </p:cNvSpPr>
          <p:nvPr>
            <p:ph type="ftr" sz="quarter" idx="11"/>
          </p:nvPr>
        </p:nvSpPr>
        <p:spPr>
          <a:xfrm>
            <a:off x="3028950" y="4767263"/>
            <a:ext cx="3086100" cy="273844"/>
          </a:xfrm>
        </p:spPr>
        <p:txBody>
          <a:bodyPr/>
          <a:lstStyle/>
          <a:p>
            <a:r>
              <a:rPr lang="en-US"/>
              <a:t>Periodicity and Continuity in Pitch and Time</a:t>
            </a:r>
            <a:endParaRPr lang="en-US" dirty="0"/>
          </a:p>
        </p:txBody>
      </p:sp>
      <p:sp>
        <p:nvSpPr>
          <p:cNvPr id="19" name="Slide Number Placeholder 18">
            <a:extLst>
              <a:ext uri="{FF2B5EF4-FFF2-40B4-BE49-F238E27FC236}">
                <a16:creationId xmlns:a16="http://schemas.microsoft.com/office/drawing/2014/main" id="{B040E3DD-B75B-1103-62DE-0C54AF2A4EAF}"/>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47</a:t>
            </a:fld>
            <a:endParaRPr lang="en-US" dirty="0">
              <a:latin typeface="Calisto MT" panose="02040603050505030304" pitchFamily="18" charset="77"/>
            </a:endParaRPr>
          </a:p>
        </p:txBody>
      </p:sp>
      <p:pic>
        <p:nvPicPr>
          <p:cNvPr id="10" name="Picture 9">
            <a:extLst>
              <a:ext uri="{FF2B5EF4-FFF2-40B4-BE49-F238E27FC236}">
                <a16:creationId xmlns:a16="http://schemas.microsoft.com/office/drawing/2014/main" id="{9199F034-7376-7F0C-B32E-3123A421D3D9}"/>
              </a:ext>
            </a:extLst>
          </p:cNvPr>
          <p:cNvPicPr>
            <a:picLocks noChangeAspect="1"/>
          </p:cNvPicPr>
          <p:nvPr/>
        </p:nvPicPr>
        <p:blipFill>
          <a:blip r:embed="rId3"/>
          <a:stretch>
            <a:fillRect/>
          </a:stretch>
        </p:blipFill>
        <p:spPr>
          <a:xfrm>
            <a:off x="1590473" y="1750409"/>
            <a:ext cx="5829300" cy="2254223"/>
          </a:xfrm>
          <a:prstGeom prst="rect">
            <a:avLst/>
          </a:prstGeom>
        </p:spPr>
      </p:pic>
      <p:pic>
        <p:nvPicPr>
          <p:cNvPr id="8" name="Picture 7">
            <a:extLst>
              <a:ext uri="{FF2B5EF4-FFF2-40B4-BE49-F238E27FC236}">
                <a16:creationId xmlns:a16="http://schemas.microsoft.com/office/drawing/2014/main" id="{1518B3E9-75FC-62BC-90E2-8F248175722C}"/>
              </a:ext>
            </a:extLst>
          </p:cNvPr>
          <p:cNvPicPr>
            <a:picLocks noChangeAspect="1"/>
          </p:cNvPicPr>
          <p:nvPr/>
        </p:nvPicPr>
        <p:blipFill>
          <a:blip r:embed="rId4"/>
          <a:stretch>
            <a:fillRect/>
          </a:stretch>
        </p:blipFill>
        <p:spPr>
          <a:xfrm>
            <a:off x="1590473" y="1744313"/>
            <a:ext cx="5829300" cy="2254223"/>
          </a:xfrm>
          <a:prstGeom prst="rect">
            <a:avLst/>
          </a:prstGeom>
        </p:spPr>
      </p:pic>
      <p:pic>
        <p:nvPicPr>
          <p:cNvPr id="6" name="Picture 5">
            <a:extLst>
              <a:ext uri="{FF2B5EF4-FFF2-40B4-BE49-F238E27FC236}">
                <a16:creationId xmlns:a16="http://schemas.microsoft.com/office/drawing/2014/main" id="{294AB139-2A28-7024-6FAB-FD0A7D7D86A7}"/>
              </a:ext>
            </a:extLst>
          </p:cNvPr>
          <p:cNvPicPr>
            <a:picLocks noChangeAspect="1"/>
          </p:cNvPicPr>
          <p:nvPr/>
        </p:nvPicPr>
        <p:blipFill>
          <a:blip r:embed="rId5"/>
          <a:stretch>
            <a:fillRect/>
          </a:stretch>
        </p:blipFill>
        <p:spPr>
          <a:xfrm>
            <a:off x="1590473" y="1749209"/>
            <a:ext cx="5829300" cy="2254223"/>
          </a:xfrm>
          <a:prstGeom prst="rect">
            <a:avLst/>
          </a:prstGeom>
        </p:spPr>
      </p:pic>
      <p:sp>
        <p:nvSpPr>
          <p:cNvPr id="11" name="Right Brace 10">
            <a:extLst>
              <a:ext uri="{FF2B5EF4-FFF2-40B4-BE49-F238E27FC236}">
                <a16:creationId xmlns:a16="http://schemas.microsoft.com/office/drawing/2014/main" id="{2890CCC9-F211-ADE6-AD96-0FFCA19A3D77}"/>
              </a:ext>
            </a:extLst>
          </p:cNvPr>
          <p:cNvSpPr/>
          <p:nvPr/>
        </p:nvSpPr>
        <p:spPr>
          <a:xfrm rot="16200000">
            <a:off x="2391339" y="1242473"/>
            <a:ext cx="195943" cy="969953"/>
          </a:xfrm>
          <a:prstGeom prst="rightBrace">
            <a:avLst/>
          </a:prstGeom>
          <a:ln w="28575">
            <a:solidFill>
              <a:srgbClr val="004DC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dirty="0">
              <a:latin typeface="Calisto MT" panose="02040603050505030304" pitchFamily="18" charset="77"/>
            </a:endParaRPr>
          </a:p>
        </p:txBody>
      </p:sp>
      <p:sp>
        <p:nvSpPr>
          <p:cNvPr id="12" name="TextBox 11">
            <a:extLst>
              <a:ext uri="{FF2B5EF4-FFF2-40B4-BE49-F238E27FC236}">
                <a16:creationId xmlns:a16="http://schemas.microsoft.com/office/drawing/2014/main" id="{56FC22C0-6805-4363-278B-FE95CE5EC610}"/>
              </a:ext>
            </a:extLst>
          </p:cNvPr>
          <p:cNvSpPr txBox="1"/>
          <p:nvPr/>
        </p:nvSpPr>
        <p:spPr>
          <a:xfrm>
            <a:off x="828556" y="1322819"/>
            <a:ext cx="4958217" cy="369332"/>
          </a:xfrm>
          <a:prstGeom prst="rect">
            <a:avLst/>
          </a:prstGeom>
          <a:noFill/>
        </p:spPr>
        <p:txBody>
          <a:bodyPr wrap="none" rtlCol="0">
            <a:spAutoFit/>
          </a:bodyPr>
          <a:lstStyle/>
          <a:p>
            <a:pPr algn="l"/>
            <a:r>
              <a:rPr lang="en-US" sz="1800" dirty="0">
                <a:solidFill>
                  <a:srgbClr val="004DC1"/>
                </a:solidFill>
                <a:latin typeface="Calisto MT" panose="02040603050505030304" pitchFamily="18" charset="77"/>
                <a:cs typeface="Calibri" panose="020F0502020204030204" pitchFamily="34" charset="0"/>
              </a:rPr>
              <a:t>3</a:t>
            </a:r>
            <a:r>
              <a:rPr lang="en-US" sz="1800" dirty="0">
                <a:solidFill>
                  <a:srgbClr val="004DC1"/>
                </a:solidFill>
                <a:latin typeface="Helsinki Text Std" panose="02000400000000000000" pitchFamily="2" charset="77"/>
                <a:cs typeface="Calibri" panose="020F0502020204030204" pitchFamily="34" charset="0"/>
              </a:rPr>
              <a:t>x</a:t>
            </a:r>
            <a:r>
              <a:rPr lang="en-US" sz="1800" dirty="0">
                <a:solidFill>
                  <a:srgbClr val="004DC1"/>
                </a:solidFill>
                <a:latin typeface="Calisto MT" panose="02040603050505030304" pitchFamily="18" charset="77"/>
                <a:cs typeface="Calibri" panose="020F0502020204030204" pitchFamily="34" charset="0"/>
              </a:rPr>
              <a:t> = closest </a:t>
            </a:r>
            <a:r>
              <a:rPr lang="en-US" sz="1800" dirty="0">
                <a:solidFill>
                  <a:srgbClr val="004DC1"/>
                </a:solidFill>
                <a:latin typeface="Helsinki Text Std" panose="02000400000000000000" pitchFamily="2" charset="77"/>
                <a:cs typeface="Calibri" panose="020F0502020204030204" pitchFamily="34" charset="0"/>
              </a:rPr>
              <a:t>x</a:t>
            </a:r>
            <a:r>
              <a:rPr lang="en-US" sz="1800" dirty="0">
                <a:solidFill>
                  <a:srgbClr val="004DC1"/>
                </a:solidFill>
                <a:latin typeface="Calisto MT" panose="02040603050505030304" pitchFamily="18" charset="77"/>
                <a:cs typeface="Calibri" panose="020F0502020204030204" pitchFamily="34" charset="0"/>
              </a:rPr>
              <a:t>-grid approximation to freq.-5 peak</a:t>
            </a:r>
          </a:p>
        </p:txBody>
      </p:sp>
      <p:sp>
        <p:nvSpPr>
          <p:cNvPr id="13" name="Right Brace 12">
            <a:extLst>
              <a:ext uri="{FF2B5EF4-FFF2-40B4-BE49-F238E27FC236}">
                <a16:creationId xmlns:a16="http://schemas.microsoft.com/office/drawing/2014/main" id="{C74EA67A-58C4-F4B2-CE53-395F4FCC8021}"/>
              </a:ext>
            </a:extLst>
          </p:cNvPr>
          <p:cNvSpPr/>
          <p:nvPr/>
        </p:nvSpPr>
        <p:spPr>
          <a:xfrm rot="16200000">
            <a:off x="6692166" y="1223230"/>
            <a:ext cx="195943" cy="969953"/>
          </a:xfrm>
          <a:prstGeom prst="rightBrace">
            <a:avLst/>
          </a:prstGeom>
          <a:ln w="28575">
            <a:solidFill>
              <a:srgbClr val="004DC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dirty="0">
              <a:latin typeface="Calisto MT" panose="02040603050505030304" pitchFamily="18" charset="77"/>
            </a:endParaRPr>
          </a:p>
        </p:txBody>
      </p:sp>
      <p:sp>
        <p:nvSpPr>
          <p:cNvPr id="14" name="TextBox 13">
            <a:extLst>
              <a:ext uri="{FF2B5EF4-FFF2-40B4-BE49-F238E27FC236}">
                <a16:creationId xmlns:a16="http://schemas.microsoft.com/office/drawing/2014/main" id="{D01DEBC2-F3E9-BEA9-45F3-554A73EFFAB8}"/>
              </a:ext>
            </a:extLst>
          </p:cNvPr>
          <p:cNvSpPr txBox="1"/>
          <p:nvPr/>
        </p:nvSpPr>
        <p:spPr>
          <a:xfrm>
            <a:off x="2137248" y="4008328"/>
            <a:ext cx="5150769"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Freq.-5 periodic function sampled on 16</a:t>
            </a:r>
            <a:r>
              <a:rPr lang="en-US" sz="1800" baseline="30000" dirty="0">
                <a:latin typeface="Calisto MT" panose="02040603050505030304" pitchFamily="18" charset="77"/>
                <a:cs typeface="Calibri" panose="020F0502020204030204" pitchFamily="34" charset="0"/>
              </a:rPr>
              <a:t>th</a:t>
            </a:r>
            <a:r>
              <a:rPr lang="en-US" sz="1800" dirty="0">
                <a:latin typeface="Calisto MT" panose="02040603050505030304" pitchFamily="18" charset="77"/>
                <a:cs typeface="Calibri" panose="020F0502020204030204" pitchFamily="34" charset="0"/>
              </a:rPr>
              <a:t>-note grid</a:t>
            </a:r>
          </a:p>
        </p:txBody>
      </p:sp>
      <p:sp>
        <p:nvSpPr>
          <p:cNvPr id="15" name="TextBox 14">
            <a:extLst>
              <a:ext uri="{FF2B5EF4-FFF2-40B4-BE49-F238E27FC236}">
                <a16:creationId xmlns:a16="http://schemas.microsoft.com/office/drawing/2014/main" id="{EB4583AB-10E9-9A2E-7F9D-71CD4F4C00C4}"/>
              </a:ext>
            </a:extLst>
          </p:cNvPr>
          <p:cNvSpPr txBox="1"/>
          <p:nvPr/>
        </p:nvSpPr>
        <p:spPr>
          <a:xfrm>
            <a:off x="40343" y="1806177"/>
            <a:ext cx="1590473" cy="1200329"/>
          </a:xfrm>
          <a:prstGeom prst="rect">
            <a:avLst/>
          </a:prstGeom>
          <a:noFill/>
        </p:spPr>
        <p:txBody>
          <a:bodyPr wrap="square" rtlCol="0">
            <a:spAutoFit/>
          </a:bodyPr>
          <a:lstStyle/>
          <a:p>
            <a:pPr algn="l"/>
            <a:r>
              <a:rPr lang="en-US" sz="1800" dirty="0">
                <a:latin typeface="Calisto MT" panose="02040603050505030304" pitchFamily="18" charset="77"/>
                <a:cs typeface="Calibri" panose="020F0502020204030204" pitchFamily="34" charset="0"/>
              </a:rPr>
              <a:t>Intervals are ordered by multiples of 3</a:t>
            </a:r>
            <a:r>
              <a:rPr lang="en-US" sz="1800" dirty="0">
                <a:latin typeface="Helsinki Text Std" panose="02000400000000000000" pitchFamily="2" charset="77"/>
                <a:cs typeface="Calibri" panose="020F0502020204030204" pitchFamily="34" charset="0"/>
              </a:rPr>
              <a:t>x</a:t>
            </a:r>
          </a:p>
        </p:txBody>
      </p:sp>
      <p:sp>
        <p:nvSpPr>
          <p:cNvPr id="16" name="TextBox 15">
            <a:extLst>
              <a:ext uri="{FF2B5EF4-FFF2-40B4-BE49-F238E27FC236}">
                <a16:creationId xmlns:a16="http://schemas.microsoft.com/office/drawing/2014/main" id="{2F876378-4A24-4A3F-080B-1ABA175492B3}"/>
              </a:ext>
            </a:extLst>
          </p:cNvPr>
          <p:cNvSpPr txBox="1"/>
          <p:nvPr/>
        </p:nvSpPr>
        <p:spPr>
          <a:xfrm>
            <a:off x="7553528" y="1806178"/>
            <a:ext cx="1496343" cy="646331"/>
          </a:xfrm>
          <a:prstGeom prst="rect">
            <a:avLst/>
          </a:prstGeom>
          <a:noFill/>
        </p:spPr>
        <p:txBody>
          <a:bodyPr wrap="square" rtlCol="0">
            <a:spAutoFit/>
          </a:bodyPr>
          <a:lstStyle/>
          <a:p>
            <a:pPr algn="l"/>
            <a:r>
              <a:rPr lang="en-US" sz="1800" dirty="0">
                <a:latin typeface="Calisto MT" panose="02040603050505030304" pitchFamily="18" charset="77"/>
                <a:cs typeface="Calibri" panose="020F0502020204030204" pitchFamily="34" charset="0"/>
              </a:rPr>
              <a:t>Ascending or descending</a:t>
            </a:r>
          </a:p>
        </p:txBody>
      </p:sp>
    </p:spTree>
    <p:extLst>
      <p:ext uri="{BB962C8B-B14F-4D97-AF65-F5344CB8AC3E}">
        <p14:creationId xmlns:p14="http://schemas.microsoft.com/office/powerpoint/2010/main" val="914835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dissolve">
                                      <p:cBhvr>
                                        <p:cTn id="24" dur="500"/>
                                        <p:tgtEl>
                                          <p:spTgt spid="16"/>
                                        </p:tgtEl>
                                      </p:cBhvr>
                                    </p:animEffect>
                                  </p:childTnLst>
                                </p:cTn>
                              </p:par>
                            </p:childTnLst>
                          </p:cTn>
                        </p:par>
                        <p:par>
                          <p:cTn id="25" fill="hold">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dissolve">
                                      <p:cBhvr>
                                        <p:cTn id="28" dur="500"/>
                                        <p:tgtEl>
                                          <p:spTgt spid="13"/>
                                        </p:tgtEl>
                                      </p:cBhvr>
                                    </p:animEffect>
                                  </p:childTnLst>
                                </p:cTn>
                              </p:par>
                            </p:childTnLst>
                          </p:cTn>
                        </p:par>
                        <p:par>
                          <p:cTn id="29" fill="hold">
                            <p:stCondLst>
                              <p:cond delay="1000"/>
                            </p:stCondLst>
                            <p:childTnLst>
                              <p:par>
                                <p:cTn id="30" presetID="22" presetClass="entr" presetSubtype="2"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right)">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5" grpId="0"/>
      <p:bldP spid="1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D3941-0CC9-5F43-FDDE-ACF93BCF6C5F}"/>
              </a:ext>
            </a:extLst>
          </p:cNvPr>
          <p:cNvSpPr>
            <a:spLocks noGrp="1"/>
          </p:cNvSpPr>
          <p:nvPr>
            <p:ph type="title"/>
          </p:nvPr>
        </p:nvSpPr>
        <p:spPr/>
        <p:txBody>
          <a:bodyPr/>
          <a:lstStyle/>
          <a:p>
            <a:r>
              <a:rPr lang="en-US" dirty="0"/>
              <a:t>Generated and maximally even rhythms</a:t>
            </a:r>
          </a:p>
        </p:txBody>
      </p:sp>
      <p:sp>
        <p:nvSpPr>
          <p:cNvPr id="3" name="Content Placeholder 2">
            <a:extLst>
              <a:ext uri="{FF2B5EF4-FFF2-40B4-BE49-F238E27FC236}">
                <a16:creationId xmlns:a16="http://schemas.microsoft.com/office/drawing/2014/main" id="{B5DD2BDE-54D8-D0F3-A77C-FF6CC4BE3436}"/>
              </a:ext>
            </a:extLst>
          </p:cNvPr>
          <p:cNvSpPr>
            <a:spLocks noGrp="1"/>
          </p:cNvSpPr>
          <p:nvPr>
            <p:ph idx="1"/>
          </p:nvPr>
        </p:nvSpPr>
        <p:spPr>
          <a:xfrm>
            <a:off x="628650" y="515058"/>
            <a:ext cx="7886700" cy="584597"/>
          </a:xfrm>
        </p:spPr>
        <p:txBody>
          <a:bodyPr>
            <a:normAutofit fontScale="92500" lnSpcReduction="20000"/>
          </a:bodyPr>
          <a:lstStyle/>
          <a:p>
            <a:pPr marL="0" indent="0" algn="ctr">
              <a:buNone/>
            </a:pPr>
            <a:r>
              <a:rPr lang="en-US" dirty="0"/>
              <a:t>Generated rhythms maximize the corresponding frequency.</a:t>
            </a:r>
          </a:p>
          <a:p>
            <a:pPr marL="0" indent="0" algn="ctr">
              <a:buNone/>
            </a:pPr>
            <a:r>
              <a:rPr lang="en-US" dirty="0"/>
              <a:t>They are </a:t>
            </a:r>
            <a:r>
              <a:rPr lang="en-US" b="1" i="1" dirty="0"/>
              <a:t>prototypes</a:t>
            </a:r>
            <a:r>
              <a:rPr lang="en-US" dirty="0"/>
              <a:t> of the corresponding </a:t>
            </a:r>
            <a:r>
              <a:rPr lang="en-US" b="1" i="1" dirty="0"/>
              <a:t>rhythmic quality</a:t>
            </a:r>
            <a:r>
              <a:rPr lang="en-US" b="1" dirty="0"/>
              <a:t>.</a:t>
            </a:r>
            <a:endParaRPr lang="en-US" dirty="0"/>
          </a:p>
        </p:txBody>
      </p:sp>
      <p:sp>
        <p:nvSpPr>
          <p:cNvPr id="10" name="Date Placeholder 9">
            <a:extLst>
              <a:ext uri="{FF2B5EF4-FFF2-40B4-BE49-F238E27FC236}">
                <a16:creationId xmlns:a16="http://schemas.microsoft.com/office/drawing/2014/main" id="{48F7B305-3A8B-6025-36DB-FADF43ABE68B}"/>
              </a:ext>
            </a:extLst>
          </p:cNvPr>
          <p:cNvSpPr>
            <a:spLocks noGrp="1"/>
          </p:cNvSpPr>
          <p:nvPr>
            <p:ph type="dt" sz="half" idx="10"/>
          </p:nvPr>
        </p:nvSpPr>
        <p:spPr>
          <a:xfrm>
            <a:off x="628650" y="4767263"/>
            <a:ext cx="2057400" cy="273844"/>
          </a:xfrm>
        </p:spPr>
        <p:txBody>
          <a:bodyPr/>
          <a:lstStyle/>
          <a:p>
            <a:r>
              <a:rPr lang="en-US"/>
              <a:t>SMA Colloquium, 12/6/2023</a:t>
            </a:r>
            <a:endParaRPr lang="en-US" dirty="0"/>
          </a:p>
        </p:txBody>
      </p:sp>
      <p:sp>
        <p:nvSpPr>
          <p:cNvPr id="9" name="Footer Placeholder 8">
            <a:extLst>
              <a:ext uri="{FF2B5EF4-FFF2-40B4-BE49-F238E27FC236}">
                <a16:creationId xmlns:a16="http://schemas.microsoft.com/office/drawing/2014/main" id="{E8C76AF3-B218-3609-BB4E-117817174C0B}"/>
              </a:ext>
            </a:extLst>
          </p:cNvPr>
          <p:cNvSpPr>
            <a:spLocks noGrp="1"/>
          </p:cNvSpPr>
          <p:nvPr>
            <p:ph type="ftr" sz="quarter" idx="11"/>
          </p:nvPr>
        </p:nvSpPr>
        <p:spPr>
          <a:xfrm>
            <a:off x="3028950" y="4767263"/>
            <a:ext cx="3086100" cy="273844"/>
          </a:xfrm>
        </p:spPr>
        <p:txBody>
          <a:bodyPr/>
          <a:lstStyle/>
          <a:p>
            <a:r>
              <a:rPr lang="en-US"/>
              <a:t>Periodicity and Continuity in Pitch and Time</a:t>
            </a:r>
            <a:endParaRPr lang="en-US" dirty="0"/>
          </a:p>
        </p:txBody>
      </p:sp>
      <p:sp>
        <p:nvSpPr>
          <p:cNvPr id="11" name="Slide Number Placeholder 10">
            <a:extLst>
              <a:ext uri="{FF2B5EF4-FFF2-40B4-BE49-F238E27FC236}">
                <a16:creationId xmlns:a16="http://schemas.microsoft.com/office/drawing/2014/main" id="{C8F22ED6-16A2-5324-B20F-E5156BFB8860}"/>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48</a:t>
            </a:fld>
            <a:endParaRPr lang="en-US" dirty="0">
              <a:latin typeface="Calisto MT" panose="02040603050505030304" pitchFamily="18" charset="77"/>
            </a:endParaRPr>
          </a:p>
        </p:txBody>
      </p:sp>
      <p:pic>
        <p:nvPicPr>
          <p:cNvPr id="5" name="Graphic 4">
            <a:extLst>
              <a:ext uri="{FF2B5EF4-FFF2-40B4-BE49-F238E27FC236}">
                <a16:creationId xmlns:a16="http://schemas.microsoft.com/office/drawing/2014/main" id="{49248E68-0E93-71D1-A003-82ED1781DA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91056" y="1556657"/>
            <a:ext cx="5829300" cy="2289725"/>
          </a:xfrm>
          <a:prstGeom prst="rect">
            <a:avLst/>
          </a:prstGeom>
        </p:spPr>
      </p:pic>
      <p:pic>
        <p:nvPicPr>
          <p:cNvPr id="7" name="Picture 6">
            <a:extLst>
              <a:ext uri="{FF2B5EF4-FFF2-40B4-BE49-F238E27FC236}">
                <a16:creationId xmlns:a16="http://schemas.microsoft.com/office/drawing/2014/main" id="{5B999B02-9DDD-9D13-5CFD-6D6B6BDE8E10}"/>
              </a:ext>
            </a:extLst>
          </p:cNvPr>
          <p:cNvPicPr>
            <a:picLocks noChangeAspect="1"/>
          </p:cNvPicPr>
          <p:nvPr/>
        </p:nvPicPr>
        <p:blipFill>
          <a:blip r:embed="rId5"/>
          <a:stretch>
            <a:fillRect/>
          </a:stretch>
        </p:blipFill>
        <p:spPr>
          <a:xfrm>
            <a:off x="1591056" y="1127312"/>
            <a:ext cx="5692140" cy="490290"/>
          </a:xfrm>
          <a:prstGeom prst="rect">
            <a:avLst/>
          </a:prstGeom>
        </p:spPr>
      </p:pic>
      <p:sp>
        <p:nvSpPr>
          <p:cNvPr id="8" name="TextBox 7">
            <a:extLst>
              <a:ext uri="{FF2B5EF4-FFF2-40B4-BE49-F238E27FC236}">
                <a16:creationId xmlns:a16="http://schemas.microsoft.com/office/drawing/2014/main" id="{4BF9D67D-0DA5-9231-6AF8-5086B65058D5}"/>
              </a:ext>
            </a:extLst>
          </p:cNvPr>
          <p:cNvSpPr txBox="1"/>
          <p:nvPr/>
        </p:nvSpPr>
        <p:spPr>
          <a:xfrm>
            <a:off x="1276194" y="3846382"/>
            <a:ext cx="6591613" cy="646331"/>
          </a:xfrm>
          <a:prstGeom prst="rect">
            <a:avLst/>
          </a:prstGeom>
          <a:noFill/>
        </p:spPr>
        <p:txBody>
          <a:bodyPr wrap="none" rtlCol="0">
            <a:spAutoFit/>
          </a:bodyPr>
          <a:lstStyle/>
          <a:p>
            <a:pPr algn="ctr"/>
            <a:r>
              <a:rPr lang="en-US" sz="1800" dirty="0">
                <a:latin typeface="Calisto MT" panose="02040603050505030304" pitchFamily="18" charset="77"/>
                <a:cs typeface="Calibri" panose="020F0502020204030204" pitchFamily="34" charset="0"/>
              </a:rPr>
              <a:t>Maximally even rhythms are a special case of generated rhythms </a:t>
            </a:r>
          </a:p>
          <a:p>
            <a:pPr algn="ctr"/>
            <a:r>
              <a:rPr lang="en-US" sz="1800" dirty="0">
                <a:latin typeface="Calisto MT" panose="02040603050505030304" pitchFamily="18" charset="77"/>
                <a:cs typeface="Calibri" panose="020F0502020204030204" pitchFamily="34" charset="0"/>
              </a:rPr>
              <a:t>with exactly one onset for each peak of the periodic function.</a:t>
            </a:r>
          </a:p>
        </p:txBody>
      </p:sp>
    </p:spTree>
    <p:extLst>
      <p:ext uri="{BB962C8B-B14F-4D97-AF65-F5344CB8AC3E}">
        <p14:creationId xmlns:p14="http://schemas.microsoft.com/office/powerpoint/2010/main" val="11273568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D3941-0CC9-5F43-FDDE-ACF93BCF6C5F}"/>
              </a:ext>
            </a:extLst>
          </p:cNvPr>
          <p:cNvSpPr>
            <a:spLocks noGrp="1"/>
          </p:cNvSpPr>
          <p:nvPr>
            <p:ph type="title"/>
          </p:nvPr>
        </p:nvSpPr>
        <p:spPr/>
        <p:txBody>
          <a:bodyPr/>
          <a:lstStyle/>
          <a:p>
            <a:r>
              <a:rPr lang="en-US" dirty="0"/>
              <a:t>Generated and maximally even rhythms</a:t>
            </a:r>
          </a:p>
        </p:txBody>
      </p:sp>
      <p:sp>
        <p:nvSpPr>
          <p:cNvPr id="3" name="Content Placeholder 2">
            <a:extLst>
              <a:ext uri="{FF2B5EF4-FFF2-40B4-BE49-F238E27FC236}">
                <a16:creationId xmlns:a16="http://schemas.microsoft.com/office/drawing/2014/main" id="{B5DD2BDE-54D8-D0F3-A77C-FF6CC4BE3436}"/>
              </a:ext>
            </a:extLst>
          </p:cNvPr>
          <p:cNvSpPr>
            <a:spLocks noGrp="1"/>
          </p:cNvSpPr>
          <p:nvPr>
            <p:ph idx="1"/>
          </p:nvPr>
        </p:nvSpPr>
        <p:spPr>
          <a:xfrm>
            <a:off x="628650" y="612310"/>
            <a:ext cx="7886700" cy="584597"/>
          </a:xfrm>
        </p:spPr>
        <p:txBody>
          <a:bodyPr>
            <a:normAutofit/>
          </a:bodyPr>
          <a:lstStyle/>
          <a:p>
            <a:pPr marL="0" indent="0" algn="ctr">
              <a:buNone/>
            </a:pPr>
            <a:r>
              <a:rPr lang="en-US" dirty="0"/>
              <a:t>Example: </a:t>
            </a:r>
            <a:r>
              <a:rPr lang="en-US" b="1" i="1" dirty="0"/>
              <a:t>Tresillo </a:t>
            </a:r>
            <a:r>
              <a:rPr lang="en-US" b="1" dirty="0"/>
              <a:t>(3-in-8) </a:t>
            </a:r>
            <a:r>
              <a:rPr lang="en-US" dirty="0"/>
              <a:t>and </a:t>
            </a:r>
            <a:r>
              <a:rPr lang="en-US" b="1" i="1" dirty="0"/>
              <a:t>Cinquillo</a:t>
            </a:r>
            <a:r>
              <a:rPr lang="en-US" b="1" dirty="0"/>
              <a:t> (5-in-8)</a:t>
            </a:r>
            <a:endParaRPr lang="en-US" dirty="0"/>
          </a:p>
        </p:txBody>
      </p:sp>
      <p:sp>
        <p:nvSpPr>
          <p:cNvPr id="27" name="Date Placeholder 26">
            <a:extLst>
              <a:ext uri="{FF2B5EF4-FFF2-40B4-BE49-F238E27FC236}">
                <a16:creationId xmlns:a16="http://schemas.microsoft.com/office/drawing/2014/main" id="{76874AAE-6A8C-2B81-1598-1547929EC17A}"/>
              </a:ext>
            </a:extLst>
          </p:cNvPr>
          <p:cNvSpPr>
            <a:spLocks noGrp="1"/>
          </p:cNvSpPr>
          <p:nvPr>
            <p:ph type="dt" sz="half" idx="10"/>
          </p:nvPr>
        </p:nvSpPr>
        <p:spPr>
          <a:xfrm>
            <a:off x="628650" y="4767263"/>
            <a:ext cx="2057400" cy="273844"/>
          </a:xfrm>
        </p:spPr>
        <p:txBody>
          <a:bodyPr/>
          <a:lstStyle/>
          <a:p>
            <a:r>
              <a:rPr lang="en-US"/>
              <a:t>SMA Colloquium, 12/6/2023</a:t>
            </a:r>
            <a:endParaRPr lang="en-US" dirty="0"/>
          </a:p>
        </p:txBody>
      </p:sp>
      <p:sp>
        <p:nvSpPr>
          <p:cNvPr id="26" name="Footer Placeholder 25">
            <a:extLst>
              <a:ext uri="{FF2B5EF4-FFF2-40B4-BE49-F238E27FC236}">
                <a16:creationId xmlns:a16="http://schemas.microsoft.com/office/drawing/2014/main" id="{79BA215A-0768-7348-6C39-62AB7793E8CD}"/>
              </a:ext>
            </a:extLst>
          </p:cNvPr>
          <p:cNvSpPr>
            <a:spLocks noGrp="1"/>
          </p:cNvSpPr>
          <p:nvPr>
            <p:ph type="ftr" sz="quarter" idx="11"/>
          </p:nvPr>
        </p:nvSpPr>
        <p:spPr>
          <a:xfrm>
            <a:off x="3028950" y="4767263"/>
            <a:ext cx="3086100" cy="273844"/>
          </a:xfrm>
        </p:spPr>
        <p:txBody>
          <a:bodyPr/>
          <a:lstStyle/>
          <a:p>
            <a:r>
              <a:rPr lang="en-US"/>
              <a:t>Periodicity and Continuity in Pitch and Time</a:t>
            </a:r>
            <a:endParaRPr lang="en-US" dirty="0"/>
          </a:p>
        </p:txBody>
      </p:sp>
      <p:sp>
        <p:nvSpPr>
          <p:cNvPr id="28" name="Slide Number Placeholder 27">
            <a:extLst>
              <a:ext uri="{FF2B5EF4-FFF2-40B4-BE49-F238E27FC236}">
                <a16:creationId xmlns:a16="http://schemas.microsoft.com/office/drawing/2014/main" id="{ED6DD847-8DE7-946A-2ABD-95E4EB086E31}"/>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49</a:t>
            </a:fld>
            <a:endParaRPr lang="en-US" dirty="0">
              <a:latin typeface="Calisto MT" panose="02040603050505030304" pitchFamily="18" charset="77"/>
            </a:endParaRPr>
          </a:p>
        </p:txBody>
      </p:sp>
      <p:pic>
        <p:nvPicPr>
          <p:cNvPr id="6" name="Picture 5">
            <a:extLst>
              <a:ext uri="{FF2B5EF4-FFF2-40B4-BE49-F238E27FC236}">
                <a16:creationId xmlns:a16="http://schemas.microsoft.com/office/drawing/2014/main" id="{D437852A-1A7E-8B7D-54B2-E8F39F3D631A}"/>
              </a:ext>
            </a:extLst>
          </p:cNvPr>
          <p:cNvPicPr>
            <a:picLocks noChangeAspect="1"/>
          </p:cNvPicPr>
          <p:nvPr/>
        </p:nvPicPr>
        <p:blipFill>
          <a:blip r:embed="rId3"/>
          <a:stretch>
            <a:fillRect/>
          </a:stretch>
        </p:blipFill>
        <p:spPr>
          <a:xfrm>
            <a:off x="5257712" y="2894444"/>
            <a:ext cx="3257639" cy="714579"/>
          </a:xfrm>
          <a:prstGeom prst="rect">
            <a:avLst/>
          </a:prstGeom>
        </p:spPr>
      </p:pic>
      <p:pic>
        <p:nvPicPr>
          <p:cNvPr id="10" name="Picture 9">
            <a:extLst>
              <a:ext uri="{FF2B5EF4-FFF2-40B4-BE49-F238E27FC236}">
                <a16:creationId xmlns:a16="http://schemas.microsoft.com/office/drawing/2014/main" id="{47277BD6-2996-52EC-FA75-2372CDEF0523}"/>
              </a:ext>
            </a:extLst>
          </p:cNvPr>
          <p:cNvPicPr>
            <a:picLocks noChangeAspect="1"/>
          </p:cNvPicPr>
          <p:nvPr/>
        </p:nvPicPr>
        <p:blipFill>
          <a:blip r:embed="rId4"/>
          <a:stretch>
            <a:fillRect/>
          </a:stretch>
        </p:blipFill>
        <p:spPr>
          <a:xfrm>
            <a:off x="696278" y="2966085"/>
            <a:ext cx="2893338" cy="571296"/>
          </a:xfrm>
          <a:prstGeom prst="rect">
            <a:avLst/>
          </a:prstGeom>
        </p:spPr>
      </p:pic>
      <p:pic>
        <p:nvPicPr>
          <p:cNvPr id="12" name="Picture 11">
            <a:extLst>
              <a:ext uri="{FF2B5EF4-FFF2-40B4-BE49-F238E27FC236}">
                <a16:creationId xmlns:a16="http://schemas.microsoft.com/office/drawing/2014/main" id="{B230BFC5-AADD-1F82-8260-6AED49996C96}"/>
              </a:ext>
            </a:extLst>
          </p:cNvPr>
          <p:cNvPicPr>
            <a:picLocks noChangeAspect="1"/>
          </p:cNvPicPr>
          <p:nvPr/>
        </p:nvPicPr>
        <p:blipFill>
          <a:blip r:embed="rId5"/>
          <a:stretch>
            <a:fillRect/>
          </a:stretch>
        </p:blipFill>
        <p:spPr>
          <a:xfrm>
            <a:off x="549299" y="1862691"/>
            <a:ext cx="3189203" cy="658416"/>
          </a:xfrm>
          <a:prstGeom prst="rect">
            <a:avLst/>
          </a:prstGeom>
        </p:spPr>
      </p:pic>
      <p:pic>
        <p:nvPicPr>
          <p:cNvPr id="14" name="Picture 13">
            <a:extLst>
              <a:ext uri="{FF2B5EF4-FFF2-40B4-BE49-F238E27FC236}">
                <a16:creationId xmlns:a16="http://schemas.microsoft.com/office/drawing/2014/main" id="{F3139851-0248-3CF6-0D87-1BE00F4E7EF9}"/>
              </a:ext>
            </a:extLst>
          </p:cNvPr>
          <p:cNvPicPr>
            <a:picLocks noChangeAspect="1"/>
          </p:cNvPicPr>
          <p:nvPr/>
        </p:nvPicPr>
        <p:blipFill rotWithShape="1">
          <a:blip r:embed="rId6"/>
          <a:srcRect t="12018" b="15909"/>
          <a:stretch/>
        </p:blipFill>
        <p:spPr>
          <a:xfrm>
            <a:off x="749619" y="1048701"/>
            <a:ext cx="2839727" cy="856380"/>
          </a:xfrm>
          <a:prstGeom prst="rect">
            <a:avLst/>
          </a:prstGeom>
        </p:spPr>
      </p:pic>
      <p:cxnSp>
        <p:nvCxnSpPr>
          <p:cNvPr id="16" name="Straight Arrow Connector 15">
            <a:extLst>
              <a:ext uri="{FF2B5EF4-FFF2-40B4-BE49-F238E27FC236}">
                <a16:creationId xmlns:a16="http://schemas.microsoft.com/office/drawing/2014/main" id="{C5B61C0B-C2EF-3B3A-266E-A696635AC3E7}"/>
              </a:ext>
            </a:extLst>
          </p:cNvPr>
          <p:cNvCxnSpPr>
            <a:cxnSpLocks/>
          </p:cNvCxnSpPr>
          <p:nvPr/>
        </p:nvCxnSpPr>
        <p:spPr>
          <a:xfrm>
            <a:off x="1935480" y="2571751"/>
            <a:ext cx="0" cy="320697"/>
          </a:xfrm>
          <a:prstGeom prst="straightConnector1">
            <a:avLst/>
          </a:prstGeom>
          <a:ln w="38100">
            <a:solidFill>
              <a:srgbClr val="004DC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6815B59-6124-4C08-4E8B-8B97C977CB97}"/>
              </a:ext>
            </a:extLst>
          </p:cNvPr>
          <p:cNvCxnSpPr>
            <a:cxnSpLocks/>
          </p:cNvCxnSpPr>
          <p:nvPr/>
        </p:nvCxnSpPr>
        <p:spPr>
          <a:xfrm>
            <a:off x="3684820" y="3177540"/>
            <a:ext cx="1496780" cy="0"/>
          </a:xfrm>
          <a:prstGeom prst="straightConnector1">
            <a:avLst/>
          </a:prstGeom>
          <a:ln w="38100">
            <a:solidFill>
              <a:srgbClr val="004DC1"/>
            </a:solidFill>
            <a:tailEnd type="stealth" w="lg" len="lg"/>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A96C835-C3DB-4B54-6E84-3DFBA026A010}"/>
              </a:ext>
            </a:extLst>
          </p:cNvPr>
          <p:cNvSpPr txBox="1"/>
          <p:nvPr/>
        </p:nvSpPr>
        <p:spPr>
          <a:xfrm>
            <a:off x="2001841" y="2546199"/>
            <a:ext cx="1459054" cy="369332"/>
          </a:xfrm>
          <a:prstGeom prst="rect">
            <a:avLst/>
          </a:prstGeom>
          <a:noFill/>
        </p:spPr>
        <p:txBody>
          <a:bodyPr wrap="none" rtlCol="0">
            <a:spAutoFit/>
          </a:bodyPr>
          <a:lstStyle/>
          <a:p>
            <a:pPr algn="l"/>
            <a:r>
              <a:rPr lang="en-US" sz="1800" dirty="0">
                <a:solidFill>
                  <a:srgbClr val="004DC1"/>
                </a:solidFill>
                <a:latin typeface="Calisto MT" panose="02040603050505030304" pitchFamily="18" charset="77"/>
                <a:cs typeface="Calibri" panose="020F0502020204030204" pitchFamily="34" charset="0"/>
              </a:rPr>
              <a:t>Complement</a:t>
            </a:r>
          </a:p>
        </p:txBody>
      </p:sp>
      <p:sp>
        <p:nvSpPr>
          <p:cNvPr id="21" name="TextBox 20">
            <a:extLst>
              <a:ext uri="{FF2B5EF4-FFF2-40B4-BE49-F238E27FC236}">
                <a16:creationId xmlns:a16="http://schemas.microsoft.com/office/drawing/2014/main" id="{843C9AA3-6D97-3473-2A9D-630AEB707FFB}"/>
              </a:ext>
            </a:extLst>
          </p:cNvPr>
          <p:cNvSpPr txBox="1"/>
          <p:nvPr/>
        </p:nvSpPr>
        <p:spPr>
          <a:xfrm>
            <a:off x="3992881" y="2792961"/>
            <a:ext cx="827214" cy="369332"/>
          </a:xfrm>
          <a:prstGeom prst="rect">
            <a:avLst/>
          </a:prstGeom>
          <a:noFill/>
        </p:spPr>
        <p:txBody>
          <a:bodyPr wrap="none" rtlCol="0">
            <a:spAutoFit/>
          </a:bodyPr>
          <a:lstStyle/>
          <a:p>
            <a:pPr algn="l"/>
            <a:r>
              <a:rPr lang="en-US" sz="1800" dirty="0">
                <a:solidFill>
                  <a:srgbClr val="004DC1"/>
                </a:solidFill>
                <a:latin typeface="Calisto MT" panose="02040603050505030304" pitchFamily="18" charset="77"/>
                <a:cs typeface="Calibri" panose="020F0502020204030204" pitchFamily="34" charset="0"/>
              </a:rPr>
              <a:t>Rotate</a:t>
            </a:r>
          </a:p>
        </p:txBody>
      </p:sp>
      <p:sp>
        <p:nvSpPr>
          <p:cNvPr id="22" name="TextBox 21">
            <a:extLst>
              <a:ext uri="{FF2B5EF4-FFF2-40B4-BE49-F238E27FC236}">
                <a16:creationId xmlns:a16="http://schemas.microsoft.com/office/drawing/2014/main" id="{005F5808-673C-2563-6935-C2B6C2DDD0CD}"/>
              </a:ext>
            </a:extLst>
          </p:cNvPr>
          <p:cNvSpPr txBox="1"/>
          <p:nvPr/>
        </p:nvSpPr>
        <p:spPr>
          <a:xfrm>
            <a:off x="628651" y="3961540"/>
            <a:ext cx="4995214"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Complementation and rotation affect phases only</a:t>
            </a:r>
          </a:p>
        </p:txBody>
      </p:sp>
      <p:pic>
        <p:nvPicPr>
          <p:cNvPr id="25" name="Picture 24">
            <a:extLst>
              <a:ext uri="{FF2B5EF4-FFF2-40B4-BE49-F238E27FC236}">
                <a16:creationId xmlns:a16="http://schemas.microsoft.com/office/drawing/2014/main" id="{82249693-140D-F03B-79D8-6FA2CA79AB12}"/>
              </a:ext>
            </a:extLst>
          </p:cNvPr>
          <p:cNvPicPr>
            <a:picLocks noChangeAspect="1"/>
          </p:cNvPicPr>
          <p:nvPr/>
        </p:nvPicPr>
        <p:blipFill rotWithShape="1">
          <a:blip r:embed="rId7"/>
          <a:srcRect t="15349" b="15880"/>
          <a:stretch/>
        </p:blipFill>
        <p:spPr>
          <a:xfrm>
            <a:off x="5510042" y="2050165"/>
            <a:ext cx="2940539" cy="842282"/>
          </a:xfrm>
          <a:prstGeom prst="rect">
            <a:avLst/>
          </a:prstGeom>
        </p:spPr>
      </p:pic>
    </p:spTree>
    <p:extLst>
      <p:ext uri="{BB962C8B-B14F-4D97-AF65-F5344CB8AC3E}">
        <p14:creationId xmlns:p14="http://schemas.microsoft.com/office/powerpoint/2010/main" val="1675609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6A8E3-AE96-C3F3-B3F1-D916F2D6F318}"/>
              </a:ext>
            </a:extLst>
          </p:cNvPr>
          <p:cNvSpPr>
            <a:spLocks noGrp="1"/>
          </p:cNvSpPr>
          <p:nvPr>
            <p:ph type="title"/>
          </p:nvPr>
        </p:nvSpPr>
        <p:spPr>
          <a:xfrm>
            <a:off x="628650" y="12543"/>
            <a:ext cx="7886700" cy="621771"/>
          </a:xfrm>
        </p:spPr>
        <p:txBody>
          <a:bodyPr/>
          <a:lstStyle/>
          <a:p>
            <a:pPr algn="ctr"/>
            <a:r>
              <a:rPr lang="en-US" dirty="0"/>
              <a:t>“Expressive” timing</a:t>
            </a:r>
          </a:p>
        </p:txBody>
      </p:sp>
      <p:sp>
        <p:nvSpPr>
          <p:cNvPr id="3" name="Content Placeholder 2">
            <a:extLst>
              <a:ext uri="{FF2B5EF4-FFF2-40B4-BE49-F238E27FC236}">
                <a16:creationId xmlns:a16="http://schemas.microsoft.com/office/drawing/2014/main" id="{192AC6C7-14A4-F68F-60B2-95F98CBA4C58}"/>
              </a:ext>
            </a:extLst>
          </p:cNvPr>
          <p:cNvSpPr>
            <a:spLocks noGrp="1"/>
          </p:cNvSpPr>
          <p:nvPr>
            <p:ph idx="1"/>
          </p:nvPr>
        </p:nvSpPr>
        <p:spPr>
          <a:xfrm>
            <a:off x="-70339" y="632687"/>
            <a:ext cx="9144000" cy="1723519"/>
          </a:xfrm>
        </p:spPr>
        <p:txBody>
          <a:bodyPr>
            <a:normAutofit lnSpcReduction="10000"/>
          </a:bodyPr>
          <a:lstStyle/>
          <a:p>
            <a:pPr marL="0" indent="0" algn="ctr">
              <a:buNone/>
            </a:pPr>
            <a:r>
              <a:rPr lang="en-US" dirty="0"/>
              <a:t>Consensus definition in empirical literature: </a:t>
            </a:r>
          </a:p>
          <a:p>
            <a:pPr marL="0" indent="0" algn="ctr">
              <a:buNone/>
            </a:pPr>
            <a:r>
              <a:rPr lang="en-US" dirty="0"/>
              <a:t>—“Intentional deviations from strict regularity” (Sloboda 1983)</a:t>
            </a:r>
          </a:p>
          <a:p>
            <a:pPr marL="0" indent="0" algn="ctr">
              <a:buNone/>
            </a:pPr>
            <a:r>
              <a:rPr lang="en-US" dirty="0"/>
              <a:t>—“Intentional deviations from mechanical regularity” (</a:t>
            </a:r>
            <a:r>
              <a:rPr lang="en-US" dirty="0" err="1"/>
              <a:t>Repp</a:t>
            </a:r>
            <a:r>
              <a:rPr lang="en-US" dirty="0"/>
              <a:t> 1999)</a:t>
            </a:r>
          </a:p>
          <a:p>
            <a:pPr marL="0" indent="0" algn="ctr">
              <a:buNone/>
            </a:pPr>
            <a:r>
              <a:rPr lang="en-US" dirty="0"/>
              <a:t>—“Deviations from metronomic tempo,” “Deviations from nominal score durations </a:t>
            </a:r>
            <a:br>
              <a:rPr lang="en-US" dirty="0"/>
            </a:br>
            <a:r>
              <a:rPr lang="en-US" dirty="0"/>
              <a:t>and hence from small interval ratios” (</a:t>
            </a:r>
            <a:r>
              <a:rPr lang="en-US" dirty="0" err="1"/>
              <a:t>Bisesi</a:t>
            </a:r>
            <a:r>
              <a:rPr lang="en-US" dirty="0"/>
              <a:t> &amp; Windsor 2018)</a:t>
            </a:r>
            <a:br>
              <a:rPr lang="en-US" dirty="0"/>
            </a:br>
            <a:endParaRPr lang="en-US" dirty="0"/>
          </a:p>
        </p:txBody>
      </p:sp>
      <p:sp>
        <p:nvSpPr>
          <p:cNvPr id="4" name="Date Placeholder 3">
            <a:extLst>
              <a:ext uri="{FF2B5EF4-FFF2-40B4-BE49-F238E27FC236}">
                <a16:creationId xmlns:a16="http://schemas.microsoft.com/office/drawing/2014/main" id="{5DFE18A1-230D-8165-D667-1C16F456C3D3}"/>
              </a:ext>
            </a:extLst>
          </p:cNvPr>
          <p:cNvSpPr>
            <a:spLocks noGrp="1"/>
          </p:cNvSpPr>
          <p:nvPr>
            <p:ph type="dt" sz="half" idx="10"/>
          </p:nvPr>
        </p:nvSpPr>
        <p:spPr>
          <a:xfrm>
            <a:off x="487974" y="4835311"/>
            <a:ext cx="2057400" cy="273844"/>
          </a:xfrm>
        </p:spPr>
        <p:txBody>
          <a:bodyPr/>
          <a:lstStyle/>
          <a:p>
            <a:r>
              <a:rPr lang="en-US" dirty="0"/>
              <a:t>SMA Colloquium, 12/6/2023</a:t>
            </a:r>
          </a:p>
        </p:txBody>
      </p:sp>
      <p:sp>
        <p:nvSpPr>
          <p:cNvPr id="5" name="Footer Placeholder 4">
            <a:extLst>
              <a:ext uri="{FF2B5EF4-FFF2-40B4-BE49-F238E27FC236}">
                <a16:creationId xmlns:a16="http://schemas.microsoft.com/office/drawing/2014/main" id="{F9C53E62-5DB8-4E29-BD8D-820170DF5393}"/>
              </a:ext>
            </a:extLst>
          </p:cNvPr>
          <p:cNvSpPr>
            <a:spLocks noGrp="1"/>
          </p:cNvSpPr>
          <p:nvPr>
            <p:ph type="ftr" sz="quarter" idx="11"/>
          </p:nvPr>
        </p:nvSpPr>
        <p:spPr>
          <a:xfrm>
            <a:off x="3028950" y="4869656"/>
            <a:ext cx="3086100" cy="273844"/>
          </a:xfrm>
        </p:spPr>
        <p:txBody>
          <a:bodyPr/>
          <a:lstStyle/>
          <a:p>
            <a:r>
              <a:rPr lang="en-US" dirty="0"/>
              <a:t>Periodicity and Continuity in Pitch and Time</a:t>
            </a:r>
          </a:p>
        </p:txBody>
      </p:sp>
      <p:sp>
        <p:nvSpPr>
          <p:cNvPr id="6" name="Slide Number Placeholder 5">
            <a:extLst>
              <a:ext uri="{FF2B5EF4-FFF2-40B4-BE49-F238E27FC236}">
                <a16:creationId xmlns:a16="http://schemas.microsoft.com/office/drawing/2014/main" id="{57305D57-30DE-050D-6BDE-3C9A009EB775}"/>
              </a:ext>
            </a:extLst>
          </p:cNvPr>
          <p:cNvSpPr>
            <a:spLocks noGrp="1"/>
          </p:cNvSpPr>
          <p:nvPr>
            <p:ph type="sldNum" sz="quarter" idx="12"/>
          </p:nvPr>
        </p:nvSpPr>
        <p:spPr>
          <a:xfrm>
            <a:off x="6598626" y="4869656"/>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5</a:t>
            </a:fld>
            <a:endParaRPr lang="en-US" dirty="0">
              <a:latin typeface="Calisto MT" panose="02040603050505030304" pitchFamily="18" charset="77"/>
            </a:endParaRPr>
          </a:p>
        </p:txBody>
      </p:sp>
      <p:sp>
        <p:nvSpPr>
          <p:cNvPr id="7" name="TextBox 6">
            <a:extLst>
              <a:ext uri="{FF2B5EF4-FFF2-40B4-BE49-F238E27FC236}">
                <a16:creationId xmlns:a16="http://schemas.microsoft.com/office/drawing/2014/main" id="{38A891DA-9FE5-0BD5-D0CE-11EE71506C67}"/>
              </a:ext>
            </a:extLst>
          </p:cNvPr>
          <p:cNvSpPr txBox="1"/>
          <p:nvPr/>
        </p:nvSpPr>
        <p:spPr>
          <a:xfrm>
            <a:off x="1634721" y="2332305"/>
            <a:ext cx="5874557" cy="646331"/>
          </a:xfrm>
          <a:prstGeom prst="rect">
            <a:avLst/>
          </a:prstGeom>
          <a:noFill/>
        </p:spPr>
        <p:txBody>
          <a:bodyPr wrap="none" rtlCol="0">
            <a:spAutoFit/>
          </a:bodyPr>
          <a:lstStyle/>
          <a:p>
            <a:pPr algn="ctr">
              <a:spcAft>
                <a:spcPts val="600"/>
              </a:spcAft>
            </a:pPr>
            <a:r>
              <a:rPr lang="en-US" dirty="0"/>
              <a:t>This concept relies upon the existence of a score to define </a:t>
            </a:r>
            <a:br>
              <a:rPr lang="en-US" dirty="0"/>
            </a:br>
            <a:r>
              <a:rPr lang="en-US" dirty="0"/>
              <a:t>“strict,” “mechanical,” “metronomic,” “nominal” regularity.</a:t>
            </a:r>
          </a:p>
        </p:txBody>
      </p:sp>
      <p:sp>
        <p:nvSpPr>
          <p:cNvPr id="8" name="TextBox 7">
            <a:extLst>
              <a:ext uri="{FF2B5EF4-FFF2-40B4-BE49-F238E27FC236}">
                <a16:creationId xmlns:a16="http://schemas.microsoft.com/office/drawing/2014/main" id="{E5D99DF3-224A-F680-82E1-3D2D0D3872F0}"/>
              </a:ext>
            </a:extLst>
          </p:cNvPr>
          <p:cNvSpPr txBox="1"/>
          <p:nvPr/>
        </p:nvSpPr>
        <p:spPr>
          <a:xfrm>
            <a:off x="166165" y="3147764"/>
            <a:ext cx="8670991" cy="646331"/>
          </a:xfrm>
          <a:prstGeom prst="rect">
            <a:avLst/>
          </a:prstGeom>
          <a:noFill/>
        </p:spPr>
        <p:txBody>
          <a:bodyPr wrap="square" rtlCol="0">
            <a:spAutoFit/>
          </a:bodyPr>
          <a:lstStyle/>
          <a:p>
            <a:r>
              <a:rPr lang="en-US" dirty="0"/>
              <a:t>“Deviation”: Parametric factoring of notation-based theory (derivation of timepoints via rational divisions of time) out of actual timing (measured as a continuous quantity).</a:t>
            </a:r>
          </a:p>
        </p:txBody>
      </p:sp>
      <p:sp>
        <p:nvSpPr>
          <p:cNvPr id="9" name="TextBox 8">
            <a:extLst>
              <a:ext uri="{FF2B5EF4-FFF2-40B4-BE49-F238E27FC236}">
                <a16:creationId xmlns:a16="http://schemas.microsoft.com/office/drawing/2014/main" id="{72D8ADE6-C687-E25C-8B5C-D88F967BED60}"/>
              </a:ext>
            </a:extLst>
          </p:cNvPr>
          <p:cNvSpPr txBox="1"/>
          <p:nvPr/>
        </p:nvSpPr>
        <p:spPr>
          <a:xfrm>
            <a:off x="1427612" y="4019852"/>
            <a:ext cx="6288773" cy="369332"/>
          </a:xfrm>
          <a:prstGeom prst="rect">
            <a:avLst/>
          </a:prstGeom>
          <a:noFill/>
        </p:spPr>
        <p:txBody>
          <a:bodyPr wrap="none" rtlCol="0">
            <a:spAutoFit/>
          </a:bodyPr>
          <a:lstStyle/>
          <a:p>
            <a:r>
              <a:rPr lang="en-US" dirty="0"/>
              <a:t>Counterexample: Fernando </a:t>
            </a:r>
            <a:r>
              <a:rPr lang="en-US" dirty="0" err="1"/>
              <a:t>Benadon</a:t>
            </a:r>
            <a:r>
              <a:rPr lang="en-US" dirty="0"/>
              <a:t> </a:t>
            </a:r>
            <a:r>
              <a:rPr lang="en-US" i="1" dirty="0"/>
              <a:t>Swinglines </a:t>
            </a:r>
            <a:r>
              <a:rPr lang="en-US" dirty="0"/>
              <a:t>(forthcoming)</a:t>
            </a:r>
          </a:p>
        </p:txBody>
      </p:sp>
    </p:spTree>
    <p:extLst>
      <p:ext uri="{BB962C8B-B14F-4D97-AF65-F5344CB8AC3E}">
        <p14:creationId xmlns:p14="http://schemas.microsoft.com/office/powerpoint/2010/main" val="12052609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D3941-0CC9-5F43-FDDE-ACF93BCF6C5F}"/>
              </a:ext>
            </a:extLst>
          </p:cNvPr>
          <p:cNvSpPr>
            <a:spLocks noGrp="1"/>
          </p:cNvSpPr>
          <p:nvPr>
            <p:ph type="title"/>
          </p:nvPr>
        </p:nvSpPr>
        <p:spPr/>
        <p:txBody>
          <a:bodyPr/>
          <a:lstStyle/>
          <a:p>
            <a:r>
              <a:rPr lang="en-US" dirty="0"/>
              <a:t>Generated and maximally even rhythms</a:t>
            </a:r>
          </a:p>
        </p:txBody>
      </p:sp>
      <p:sp>
        <p:nvSpPr>
          <p:cNvPr id="3" name="Content Placeholder 2">
            <a:extLst>
              <a:ext uri="{FF2B5EF4-FFF2-40B4-BE49-F238E27FC236}">
                <a16:creationId xmlns:a16="http://schemas.microsoft.com/office/drawing/2014/main" id="{B5DD2BDE-54D8-D0F3-A77C-FF6CC4BE3436}"/>
              </a:ext>
            </a:extLst>
          </p:cNvPr>
          <p:cNvSpPr>
            <a:spLocks noGrp="1"/>
          </p:cNvSpPr>
          <p:nvPr>
            <p:ph idx="1"/>
          </p:nvPr>
        </p:nvSpPr>
        <p:spPr>
          <a:xfrm>
            <a:off x="628650" y="515058"/>
            <a:ext cx="7886700" cy="584597"/>
          </a:xfrm>
        </p:spPr>
        <p:txBody>
          <a:bodyPr>
            <a:normAutofit/>
          </a:bodyPr>
          <a:lstStyle/>
          <a:p>
            <a:pPr marL="0" indent="0" algn="ctr">
              <a:buNone/>
            </a:pPr>
            <a:r>
              <a:rPr lang="en-US" dirty="0"/>
              <a:t>Example: </a:t>
            </a:r>
            <a:r>
              <a:rPr lang="en-US" b="1" i="1" dirty="0"/>
              <a:t>Standard Pattern </a:t>
            </a:r>
            <a:r>
              <a:rPr lang="en-US" b="1" dirty="0"/>
              <a:t>(7-in-12 </a:t>
            </a:r>
            <a:r>
              <a:rPr lang="en-US" dirty="0"/>
              <a:t>and</a:t>
            </a:r>
            <a:r>
              <a:rPr lang="en-US" b="1" dirty="0"/>
              <a:t> 5-in-12)</a:t>
            </a:r>
            <a:endParaRPr lang="en-US" dirty="0"/>
          </a:p>
        </p:txBody>
      </p:sp>
      <p:sp>
        <p:nvSpPr>
          <p:cNvPr id="28" name="Date Placeholder 27">
            <a:extLst>
              <a:ext uri="{FF2B5EF4-FFF2-40B4-BE49-F238E27FC236}">
                <a16:creationId xmlns:a16="http://schemas.microsoft.com/office/drawing/2014/main" id="{56556DB2-3D13-1A84-46A3-B5D47C547281}"/>
              </a:ext>
            </a:extLst>
          </p:cNvPr>
          <p:cNvSpPr>
            <a:spLocks noGrp="1"/>
          </p:cNvSpPr>
          <p:nvPr>
            <p:ph type="dt" sz="half" idx="10"/>
          </p:nvPr>
        </p:nvSpPr>
        <p:spPr>
          <a:xfrm>
            <a:off x="628650" y="4767263"/>
            <a:ext cx="2057400" cy="273844"/>
          </a:xfrm>
        </p:spPr>
        <p:txBody>
          <a:bodyPr/>
          <a:lstStyle/>
          <a:p>
            <a:r>
              <a:rPr lang="en-US"/>
              <a:t>SMA Colloquium, 12/6/2023</a:t>
            </a:r>
            <a:endParaRPr lang="en-US" dirty="0"/>
          </a:p>
        </p:txBody>
      </p:sp>
      <p:sp>
        <p:nvSpPr>
          <p:cNvPr id="27" name="Footer Placeholder 26">
            <a:extLst>
              <a:ext uri="{FF2B5EF4-FFF2-40B4-BE49-F238E27FC236}">
                <a16:creationId xmlns:a16="http://schemas.microsoft.com/office/drawing/2014/main" id="{5579BD63-E9AB-B294-FC4A-A7FD1F1A1A49}"/>
              </a:ext>
            </a:extLst>
          </p:cNvPr>
          <p:cNvSpPr>
            <a:spLocks noGrp="1"/>
          </p:cNvSpPr>
          <p:nvPr>
            <p:ph type="ftr" sz="quarter" idx="11"/>
          </p:nvPr>
        </p:nvSpPr>
        <p:spPr>
          <a:xfrm>
            <a:off x="3028950" y="4767263"/>
            <a:ext cx="3086100" cy="273844"/>
          </a:xfrm>
        </p:spPr>
        <p:txBody>
          <a:bodyPr/>
          <a:lstStyle/>
          <a:p>
            <a:r>
              <a:rPr lang="en-US"/>
              <a:t>Periodicity and Continuity in Pitch and Time</a:t>
            </a:r>
            <a:endParaRPr lang="en-US" dirty="0"/>
          </a:p>
        </p:txBody>
      </p:sp>
      <p:sp>
        <p:nvSpPr>
          <p:cNvPr id="29" name="Slide Number Placeholder 28">
            <a:extLst>
              <a:ext uri="{FF2B5EF4-FFF2-40B4-BE49-F238E27FC236}">
                <a16:creationId xmlns:a16="http://schemas.microsoft.com/office/drawing/2014/main" id="{77548818-B63B-60CD-D221-13580AF4C594}"/>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50</a:t>
            </a:fld>
            <a:endParaRPr lang="en-US" dirty="0">
              <a:latin typeface="Calisto MT" panose="02040603050505030304" pitchFamily="18" charset="77"/>
            </a:endParaRPr>
          </a:p>
        </p:txBody>
      </p:sp>
      <p:pic>
        <p:nvPicPr>
          <p:cNvPr id="5" name="Picture 4">
            <a:extLst>
              <a:ext uri="{FF2B5EF4-FFF2-40B4-BE49-F238E27FC236}">
                <a16:creationId xmlns:a16="http://schemas.microsoft.com/office/drawing/2014/main" id="{1D8ED42C-B77F-A414-2F5E-CF7F8442027F}"/>
              </a:ext>
            </a:extLst>
          </p:cNvPr>
          <p:cNvPicPr>
            <a:picLocks noChangeAspect="1"/>
          </p:cNvPicPr>
          <p:nvPr/>
        </p:nvPicPr>
        <p:blipFill>
          <a:blip r:embed="rId3"/>
          <a:stretch>
            <a:fillRect/>
          </a:stretch>
        </p:blipFill>
        <p:spPr>
          <a:xfrm>
            <a:off x="2135640" y="1898578"/>
            <a:ext cx="4293410" cy="730322"/>
          </a:xfrm>
          <a:prstGeom prst="rect">
            <a:avLst/>
          </a:prstGeom>
        </p:spPr>
      </p:pic>
      <p:pic>
        <p:nvPicPr>
          <p:cNvPr id="14" name="Picture 13">
            <a:extLst>
              <a:ext uri="{FF2B5EF4-FFF2-40B4-BE49-F238E27FC236}">
                <a16:creationId xmlns:a16="http://schemas.microsoft.com/office/drawing/2014/main" id="{CCF1C8E2-D3E5-7B1E-576B-ED1F9CB6E0C8}"/>
              </a:ext>
            </a:extLst>
          </p:cNvPr>
          <p:cNvPicPr>
            <a:picLocks noChangeAspect="1"/>
          </p:cNvPicPr>
          <p:nvPr/>
        </p:nvPicPr>
        <p:blipFill>
          <a:blip r:embed="rId4"/>
          <a:stretch>
            <a:fillRect/>
          </a:stretch>
        </p:blipFill>
        <p:spPr>
          <a:xfrm>
            <a:off x="2438400" y="3706434"/>
            <a:ext cx="3756660" cy="636722"/>
          </a:xfrm>
          <a:prstGeom prst="rect">
            <a:avLst/>
          </a:prstGeom>
        </p:spPr>
      </p:pic>
      <p:pic>
        <p:nvPicPr>
          <p:cNvPr id="16" name="Picture 15">
            <a:extLst>
              <a:ext uri="{FF2B5EF4-FFF2-40B4-BE49-F238E27FC236}">
                <a16:creationId xmlns:a16="http://schemas.microsoft.com/office/drawing/2014/main" id="{EC4A0C25-1C7F-4F06-F28B-40562AFB435C}"/>
              </a:ext>
            </a:extLst>
          </p:cNvPr>
          <p:cNvPicPr>
            <a:picLocks noChangeAspect="1"/>
          </p:cNvPicPr>
          <p:nvPr/>
        </p:nvPicPr>
        <p:blipFill rotWithShape="1">
          <a:blip r:embed="rId5"/>
          <a:srcRect t="13768" b="17317"/>
          <a:stretch/>
        </p:blipFill>
        <p:spPr>
          <a:xfrm>
            <a:off x="2758075" y="883808"/>
            <a:ext cx="3509586" cy="1014771"/>
          </a:xfrm>
          <a:prstGeom prst="rect">
            <a:avLst/>
          </a:prstGeom>
        </p:spPr>
      </p:pic>
      <p:pic>
        <p:nvPicPr>
          <p:cNvPr id="18" name="Picture 17">
            <a:extLst>
              <a:ext uri="{FF2B5EF4-FFF2-40B4-BE49-F238E27FC236}">
                <a16:creationId xmlns:a16="http://schemas.microsoft.com/office/drawing/2014/main" id="{90C73156-059C-D26F-1B71-D81EAFC4837B}"/>
              </a:ext>
            </a:extLst>
          </p:cNvPr>
          <p:cNvPicPr>
            <a:picLocks noChangeAspect="1"/>
          </p:cNvPicPr>
          <p:nvPr/>
        </p:nvPicPr>
        <p:blipFill rotWithShape="1">
          <a:blip r:embed="rId6"/>
          <a:srcRect t="12640" b="14989"/>
          <a:stretch/>
        </p:blipFill>
        <p:spPr>
          <a:xfrm>
            <a:off x="2698944" y="2628899"/>
            <a:ext cx="3568718" cy="1083603"/>
          </a:xfrm>
          <a:prstGeom prst="rect">
            <a:avLst/>
          </a:prstGeom>
        </p:spPr>
      </p:pic>
      <p:sp>
        <p:nvSpPr>
          <p:cNvPr id="25" name="Freeform 24">
            <a:extLst>
              <a:ext uri="{FF2B5EF4-FFF2-40B4-BE49-F238E27FC236}">
                <a16:creationId xmlns:a16="http://schemas.microsoft.com/office/drawing/2014/main" id="{B3E0FBF7-7BF4-9AF3-8CA3-02B90ADC4D81}"/>
              </a:ext>
            </a:extLst>
          </p:cNvPr>
          <p:cNvSpPr/>
          <p:nvPr/>
        </p:nvSpPr>
        <p:spPr>
          <a:xfrm>
            <a:off x="6294121" y="2301240"/>
            <a:ext cx="627157" cy="1638300"/>
          </a:xfrm>
          <a:custGeom>
            <a:avLst/>
            <a:gdLst>
              <a:gd name="connsiteX0" fmla="*/ 294640 w 836209"/>
              <a:gd name="connsiteY0" fmla="*/ 0 h 2306320"/>
              <a:gd name="connsiteX1" fmla="*/ 792480 w 836209"/>
              <a:gd name="connsiteY1" fmla="*/ 619760 h 2306320"/>
              <a:gd name="connsiteX2" fmla="*/ 721360 w 836209"/>
              <a:gd name="connsiteY2" fmla="*/ 1666240 h 2306320"/>
              <a:gd name="connsiteX3" fmla="*/ 0 w 836209"/>
              <a:gd name="connsiteY3" fmla="*/ 2306320 h 2306320"/>
            </a:gdLst>
            <a:ahLst/>
            <a:cxnLst>
              <a:cxn ang="0">
                <a:pos x="connsiteX0" y="connsiteY0"/>
              </a:cxn>
              <a:cxn ang="0">
                <a:pos x="connsiteX1" y="connsiteY1"/>
              </a:cxn>
              <a:cxn ang="0">
                <a:pos x="connsiteX2" y="connsiteY2"/>
              </a:cxn>
              <a:cxn ang="0">
                <a:pos x="connsiteX3" y="connsiteY3"/>
              </a:cxn>
            </a:cxnLst>
            <a:rect l="l" t="t" r="r" b="b"/>
            <a:pathLst>
              <a:path w="836209" h="2306320">
                <a:moveTo>
                  <a:pt x="294640" y="0"/>
                </a:moveTo>
                <a:cubicBezTo>
                  <a:pt x="508000" y="171026"/>
                  <a:pt x="721360" y="342053"/>
                  <a:pt x="792480" y="619760"/>
                </a:cubicBezTo>
                <a:cubicBezTo>
                  <a:pt x="863600" y="897467"/>
                  <a:pt x="853440" y="1385147"/>
                  <a:pt x="721360" y="1666240"/>
                </a:cubicBezTo>
                <a:cubicBezTo>
                  <a:pt x="589280" y="1947333"/>
                  <a:pt x="294640" y="2126826"/>
                  <a:pt x="0" y="2306320"/>
                </a:cubicBezTo>
              </a:path>
            </a:pathLst>
          </a:custGeom>
          <a:noFill/>
          <a:ln w="31750">
            <a:solidFill>
              <a:srgbClr val="004DC1"/>
            </a:solidFill>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latin typeface="Calisto MT" panose="02040603050505030304" pitchFamily="18" charset="77"/>
            </a:endParaRPr>
          </a:p>
        </p:txBody>
      </p:sp>
      <p:sp>
        <p:nvSpPr>
          <p:cNvPr id="26" name="TextBox 25">
            <a:extLst>
              <a:ext uri="{FF2B5EF4-FFF2-40B4-BE49-F238E27FC236}">
                <a16:creationId xmlns:a16="http://schemas.microsoft.com/office/drawing/2014/main" id="{ED2901A0-15B1-1684-498C-D9C378E05934}"/>
              </a:ext>
            </a:extLst>
          </p:cNvPr>
          <p:cNvSpPr txBox="1"/>
          <p:nvPr/>
        </p:nvSpPr>
        <p:spPr>
          <a:xfrm>
            <a:off x="6921278" y="2808767"/>
            <a:ext cx="1396536" cy="646331"/>
          </a:xfrm>
          <a:prstGeom prst="rect">
            <a:avLst/>
          </a:prstGeom>
          <a:noFill/>
        </p:spPr>
        <p:txBody>
          <a:bodyPr wrap="none" rtlCol="0">
            <a:spAutoFit/>
          </a:bodyPr>
          <a:lstStyle/>
          <a:p>
            <a:pPr algn="l"/>
            <a:r>
              <a:rPr lang="en-US" sz="1800" dirty="0">
                <a:solidFill>
                  <a:srgbClr val="004DC1"/>
                </a:solidFill>
                <a:latin typeface="Calisto MT" panose="02040603050505030304" pitchFamily="18" charset="77"/>
                <a:cs typeface="Calibri" panose="020F0502020204030204" pitchFamily="34" charset="0"/>
              </a:rPr>
              <a:t>Rotated </a:t>
            </a:r>
          </a:p>
          <a:p>
            <a:pPr algn="l"/>
            <a:r>
              <a:rPr lang="en-US" sz="1800" dirty="0">
                <a:solidFill>
                  <a:srgbClr val="004DC1"/>
                </a:solidFill>
                <a:latin typeface="Calisto MT" panose="02040603050505030304" pitchFamily="18" charset="77"/>
                <a:cs typeface="Calibri" panose="020F0502020204030204" pitchFamily="34" charset="0"/>
              </a:rPr>
              <a:t>complement</a:t>
            </a:r>
          </a:p>
        </p:txBody>
      </p:sp>
    </p:spTree>
    <p:extLst>
      <p:ext uri="{BB962C8B-B14F-4D97-AF65-F5344CB8AC3E}">
        <p14:creationId xmlns:p14="http://schemas.microsoft.com/office/powerpoint/2010/main" val="32039765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D3941-0CC9-5F43-FDDE-ACF93BCF6C5F}"/>
              </a:ext>
            </a:extLst>
          </p:cNvPr>
          <p:cNvSpPr>
            <a:spLocks noGrp="1"/>
          </p:cNvSpPr>
          <p:nvPr>
            <p:ph type="title"/>
          </p:nvPr>
        </p:nvSpPr>
        <p:spPr/>
        <p:txBody>
          <a:bodyPr/>
          <a:lstStyle/>
          <a:p>
            <a:r>
              <a:rPr lang="en-US" dirty="0"/>
              <a:t>Generated and maximally even rhythms</a:t>
            </a:r>
          </a:p>
        </p:txBody>
      </p:sp>
      <p:sp>
        <p:nvSpPr>
          <p:cNvPr id="3" name="Content Placeholder 2">
            <a:extLst>
              <a:ext uri="{FF2B5EF4-FFF2-40B4-BE49-F238E27FC236}">
                <a16:creationId xmlns:a16="http://schemas.microsoft.com/office/drawing/2014/main" id="{B5DD2BDE-54D8-D0F3-A77C-FF6CC4BE3436}"/>
              </a:ext>
            </a:extLst>
          </p:cNvPr>
          <p:cNvSpPr>
            <a:spLocks noGrp="1"/>
          </p:cNvSpPr>
          <p:nvPr>
            <p:ph idx="1"/>
          </p:nvPr>
        </p:nvSpPr>
        <p:spPr>
          <a:xfrm>
            <a:off x="628650" y="515058"/>
            <a:ext cx="7886700" cy="584597"/>
          </a:xfrm>
        </p:spPr>
        <p:txBody>
          <a:bodyPr>
            <a:normAutofit/>
          </a:bodyPr>
          <a:lstStyle/>
          <a:p>
            <a:pPr marL="0" indent="0" algn="ctr">
              <a:buNone/>
            </a:pPr>
            <a:r>
              <a:rPr lang="en-US" dirty="0"/>
              <a:t>Example: </a:t>
            </a:r>
            <a:r>
              <a:rPr lang="en-US" b="1" i="1" dirty="0"/>
              <a:t>Samba Timeline </a:t>
            </a:r>
            <a:r>
              <a:rPr lang="en-US" b="1" dirty="0"/>
              <a:t>(9-in-16) </a:t>
            </a:r>
            <a:r>
              <a:rPr lang="en-US" dirty="0"/>
              <a:t>(from Stover forthcoming)</a:t>
            </a:r>
          </a:p>
        </p:txBody>
      </p:sp>
      <p:sp>
        <p:nvSpPr>
          <p:cNvPr id="7" name="Date Placeholder 6">
            <a:extLst>
              <a:ext uri="{FF2B5EF4-FFF2-40B4-BE49-F238E27FC236}">
                <a16:creationId xmlns:a16="http://schemas.microsoft.com/office/drawing/2014/main" id="{B44E01DD-6FD6-988B-BFFF-6149DAE78161}"/>
              </a:ext>
            </a:extLst>
          </p:cNvPr>
          <p:cNvSpPr>
            <a:spLocks noGrp="1"/>
          </p:cNvSpPr>
          <p:nvPr>
            <p:ph type="dt" sz="half" idx="10"/>
          </p:nvPr>
        </p:nvSpPr>
        <p:spPr>
          <a:xfrm>
            <a:off x="628650" y="4767263"/>
            <a:ext cx="2057400" cy="273844"/>
          </a:xfrm>
        </p:spPr>
        <p:txBody>
          <a:bodyPr/>
          <a:lstStyle/>
          <a:p>
            <a:r>
              <a:rPr lang="en-US"/>
              <a:t>SMA Colloquium, 12/6/2023</a:t>
            </a:r>
            <a:endParaRPr lang="en-US" dirty="0"/>
          </a:p>
        </p:txBody>
      </p:sp>
      <p:sp>
        <p:nvSpPr>
          <p:cNvPr id="6" name="Footer Placeholder 5">
            <a:extLst>
              <a:ext uri="{FF2B5EF4-FFF2-40B4-BE49-F238E27FC236}">
                <a16:creationId xmlns:a16="http://schemas.microsoft.com/office/drawing/2014/main" id="{F802FAF7-E418-16C6-4D2A-4B0D641C8402}"/>
              </a:ext>
            </a:extLst>
          </p:cNvPr>
          <p:cNvSpPr>
            <a:spLocks noGrp="1"/>
          </p:cNvSpPr>
          <p:nvPr>
            <p:ph type="ftr" sz="quarter" idx="11"/>
          </p:nvPr>
        </p:nvSpPr>
        <p:spPr>
          <a:xfrm>
            <a:off x="3028950" y="4767263"/>
            <a:ext cx="3086100" cy="273844"/>
          </a:xfrm>
        </p:spPr>
        <p:txBody>
          <a:bodyPr/>
          <a:lstStyle/>
          <a:p>
            <a:r>
              <a:rPr lang="en-US"/>
              <a:t>Periodicity and Continuity in Pitch and Time</a:t>
            </a:r>
            <a:endParaRPr lang="en-US" dirty="0"/>
          </a:p>
        </p:txBody>
      </p:sp>
      <p:sp>
        <p:nvSpPr>
          <p:cNvPr id="8" name="Slide Number Placeholder 7">
            <a:extLst>
              <a:ext uri="{FF2B5EF4-FFF2-40B4-BE49-F238E27FC236}">
                <a16:creationId xmlns:a16="http://schemas.microsoft.com/office/drawing/2014/main" id="{90A9500F-14B4-6AF5-8FDA-4005C1155F73}"/>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51</a:t>
            </a:fld>
            <a:endParaRPr lang="en-US" dirty="0">
              <a:latin typeface="Calisto MT" panose="02040603050505030304" pitchFamily="18" charset="77"/>
            </a:endParaRPr>
          </a:p>
        </p:txBody>
      </p:sp>
      <p:pic>
        <p:nvPicPr>
          <p:cNvPr id="5" name="Picture 4">
            <a:extLst>
              <a:ext uri="{FF2B5EF4-FFF2-40B4-BE49-F238E27FC236}">
                <a16:creationId xmlns:a16="http://schemas.microsoft.com/office/drawing/2014/main" id="{F6DFAD3A-AAE2-DD64-5615-E748E4952DD6}"/>
              </a:ext>
            </a:extLst>
          </p:cNvPr>
          <p:cNvPicPr>
            <a:picLocks noChangeAspect="1"/>
          </p:cNvPicPr>
          <p:nvPr/>
        </p:nvPicPr>
        <p:blipFill>
          <a:blip r:embed="rId5"/>
          <a:stretch>
            <a:fillRect/>
          </a:stretch>
        </p:blipFill>
        <p:spPr>
          <a:xfrm>
            <a:off x="300378" y="993518"/>
            <a:ext cx="8543246" cy="3323506"/>
          </a:xfrm>
          <a:prstGeom prst="rect">
            <a:avLst/>
          </a:prstGeom>
        </p:spPr>
      </p:pic>
      <p:pic>
        <p:nvPicPr>
          <p:cNvPr id="4" name="alvorada">
            <a:hlinkClick r:id="" action="ppaction://media"/>
            <a:extLst>
              <a:ext uri="{FF2B5EF4-FFF2-40B4-BE49-F238E27FC236}">
                <a16:creationId xmlns:a16="http://schemas.microsoft.com/office/drawing/2014/main" id="{577498BC-1B69-CED7-0E2C-0121FA84D7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62325" y="300038"/>
            <a:ext cx="417163" cy="417163"/>
          </a:xfrm>
          <a:prstGeom prst="rect">
            <a:avLst/>
          </a:prstGeom>
        </p:spPr>
      </p:pic>
      <p:sp>
        <p:nvSpPr>
          <p:cNvPr id="9" name="TextBox 8">
            <a:extLst>
              <a:ext uri="{FF2B5EF4-FFF2-40B4-BE49-F238E27FC236}">
                <a16:creationId xmlns:a16="http://schemas.microsoft.com/office/drawing/2014/main" id="{60D920AB-C1FF-824C-AD7D-4F0C367FB6D4}"/>
              </a:ext>
            </a:extLst>
          </p:cNvPr>
          <p:cNvSpPr txBox="1"/>
          <p:nvPr/>
        </p:nvSpPr>
        <p:spPr>
          <a:xfrm>
            <a:off x="5957562" y="4282196"/>
            <a:ext cx="2389565"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a:t>
            </a:r>
            <a:r>
              <a:rPr lang="en-US" sz="1800" dirty="0" err="1">
                <a:latin typeface="Calisto MT" panose="02040603050505030304" pitchFamily="18" charset="77"/>
                <a:cs typeface="Calibri" panose="020F0502020204030204" pitchFamily="34" charset="0"/>
              </a:rPr>
              <a:t>Alvorada</a:t>
            </a:r>
            <a:r>
              <a:rPr lang="en-US" sz="1800" dirty="0">
                <a:latin typeface="Calisto MT" panose="02040603050505030304" pitchFamily="18" charset="77"/>
                <a:cs typeface="Calibri" panose="020F0502020204030204" pitchFamily="34" charset="0"/>
              </a:rPr>
              <a:t>” by </a:t>
            </a:r>
            <a:r>
              <a:rPr lang="en-US" sz="1800" dirty="0" err="1">
                <a:latin typeface="Calisto MT" panose="02040603050505030304" pitchFamily="18" charset="77"/>
                <a:cs typeface="Calibri" panose="020F0502020204030204" pitchFamily="34" charset="0"/>
              </a:rPr>
              <a:t>Cartola</a:t>
            </a:r>
            <a:endParaRPr lang="en-US" sz="1800" dirty="0">
              <a:latin typeface="Calisto MT" panose="02040603050505030304" pitchFamily="18" charset="77"/>
              <a:cs typeface="Calibri" panose="020F0502020204030204" pitchFamily="34" charset="0"/>
            </a:endParaRPr>
          </a:p>
        </p:txBody>
      </p:sp>
    </p:spTree>
    <p:extLst>
      <p:ext uri="{BB962C8B-B14F-4D97-AF65-F5344CB8AC3E}">
        <p14:creationId xmlns:p14="http://schemas.microsoft.com/office/powerpoint/2010/main" val="615551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D3941-0CC9-5F43-FDDE-ACF93BCF6C5F}"/>
              </a:ext>
            </a:extLst>
          </p:cNvPr>
          <p:cNvSpPr>
            <a:spLocks noGrp="1"/>
          </p:cNvSpPr>
          <p:nvPr>
            <p:ph type="title"/>
          </p:nvPr>
        </p:nvSpPr>
        <p:spPr/>
        <p:txBody>
          <a:bodyPr/>
          <a:lstStyle/>
          <a:p>
            <a:r>
              <a:rPr lang="en-US" dirty="0"/>
              <a:t>Generated and maximally even rhythms</a:t>
            </a:r>
          </a:p>
        </p:txBody>
      </p:sp>
      <p:sp>
        <p:nvSpPr>
          <p:cNvPr id="3" name="Content Placeholder 2">
            <a:extLst>
              <a:ext uri="{FF2B5EF4-FFF2-40B4-BE49-F238E27FC236}">
                <a16:creationId xmlns:a16="http://schemas.microsoft.com/office/drawing/2014/main" id="{B5DD2BDE-54D8-D0F3-A77C-FF6CC4BE3436}"/>
              </a:ext>
            </a:extLst>
          </p:cNvPr>
          <p:cNvSpPr>
            <a:spLocks noGrp="1"/>
          </p:cNvSpPr>
          <p:nvPr>
            <p:ph idx="1"/>
          </p:nvPr>
        </p:nvSpPr>
        <p:spPr>
          <a:xfrm>
            <a:off x="628650" y="515058"/>
            <a:ext cx="7886700" cy="584597"/>
          </a:xfrm>
        </p:spPr>
        <p:txBody>
          <a:bodyPr>
            <a:normAutofit/>
          </a:bodyPr>
          <a:lstStyle/>
          <a:p>
            <a:pPr marL="0" indent="0" algn="ctr">
              <a:buNone/>
            </a:pPr>
            <a:r>
              <a:rPr lang="en-US" dirty="0"/>
              <a:t>Example: </a:t>
            </a:r>
            <a:r>
              <a:rPr lang="en-US" b="1" i="1" dirty="0"/>
              <a:t>Samba Timeline </a:t>
            </a:r>
            <a:r>
              <a:rPr lang="en-US" b="1" dirty="0"/>
              <a:t>(9-in-16) </a:t>
            </a:r>
            <a:r>
              <a:rPr lang="en-US" dirty="0"/>
              <a:t>(from Stover forthcoming)</a:t>
            </a:r>
          </a:p>
        </p:txBody>
      </p:sp>
      <p:sp>
        <p:nvSpPr>
          <p:cNvPr id="8" name="Date Placeholder 7">
            <a:extLst>
              <a:ext uri="{FF2B5EF4-FFF2-40B4-BE49-F238E27FC236}">
                <a16:creationId xmlns:a16="http://schemas.microsoft.com/office/drawing/2014/main" id="{0620CEE1-64D4-D00F-72A5-59110E652DC4}"/>
              </a:ext>
            </a:extLst>
          </p:cNvPr>
          <p:cNvSpPr>
            <a:spLocks noGrp="1"/>
          </p:cNvSpPr>
          <p:nvPr>
            <p:ph type="dt" sz="half" idx="10"/>
          </p:nvPr>
        </p:nvSpPr>
        <p:spPr>
          <a:xfrm>
            <a:off x="628650" y="4767263"/>
            <a:ext cx="2057400" cy="273844"/>
          </a:xfrm>
        </p:spPr>
        <p:txBody>
          <a:bodyPr/>
          <a:lstStyle/>
          <a:p>
            <a:r>
              <a:rPr lang="en-US"/>
              <a:t>SMA Colloquium, 12/6/2023</a:t>
            </a:r>
            <a:endParaRPr lang="en-US" dirty="0"/>
          </a:p>
        </p:txBody>
      </p:sp>
      <p:sp>
        <p:nvSpPr>
          <p:cNvPr id="7" name="Footer Placeholder 6">
            <a:extLst>
              <a:ext uri="{FF2B5EF4-FFF2-40B4-BE49-F238E27FC236}">
                <a16:creationId xmlns:a16="http://schemas.microsoft.com/office/drawing/2014/main" id="{21AB7C29-DA4E-B13F-25D4-6A7E9B374A46}"/>
              </a:ext>
            </a:extLst>
          </p:cNvPr>
          <p:cNvSpPr>
            <a:spLocks noGrp="1"/>
          </p:cNvSpPr>
          <p:nvPr>
            <p:ph type="ftr" sz="quarter" idx="11"/>
          </p:nvPr>
        </p:nvSpPr>
        <p:spPr>
          <a:xfrm>
            <a:off x="3028950" y="4767263"/>
            <a:ext cx="3086100" cy="273844"/>
          </a:xfrm>
        </p:spPr>
        <p:txBody>
          <a:bodyPr/>
          <a:lstStyle/>
          <a:p>
            <a:r>
              <a:rPr lang="en-US"/>
              <a:t>Periodicity and Continuity in Pitch and Time</a:t>
            </a:r>
            <a:endParaRPr lang="en-US" dirty="0"/>
          </a:p>
        </p:txBody>
      </p:sp>
      <p:sp>
        <p:nvSpPr>
          <p:cNvPr id="9" name="Slide Number Placeholder 8">
            <a:extLst>
              <a:ext uri="{FF2B5EF4-FFF2-40B4-BE49-F238E27FC236}">
                <a16:creationId xmlns:a16="http://schemas.microsoft.com/office/drawing/2014/main" id="{33DC85A9-C569-008E-CD14-3223508E57DB}"/>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52</a:t>
            </a:fld>
            <a:endParaRPr lang="en-US" dirty="0">
              <a:latin typeface="Calisto MT" panose="02040603050505030304" pitchFamily="18" charset="77"/>
            </a:endParaRPr>
          </a:p>
        </p:txBody>
      </p:sp>
      <p:pic>
        <p:nvPicPr>
          <p:cNvPr id="5" name="Picture 4">
            <a:extLst>
              <a:ext uri="{FF2B5EF4-FFF2-40B4-BE49-F238E27FC236}">
                <a16:creationId xmlns:a16="http://schemas.microsoft.com/office/drawing/2014/main" id="{F6DFAD3A-AAE2-DD64-5615-E748E4952DD6}"/>
              </a:ext>
            </a:extLst>
          </p:cNvPr>
          <p:cNvPicPr>
            <a:picLocks noChangeAspect="1"/>
          </p:cNvPicPr>
          <p:nvPr/>
        </p:nvPicPr>
        <p:blipFill rotWithShape="1">
          <a:blip r:embed="rId3"/>
          <a:srcRect l="25891" r="35005" b="67785"/>
          <a:stretch/>
        </p:blipFill>
        <p:spPr>
          <a:xfrm>
            <a:off x="2545155" y="2356165"/>
            <a:ext cx="4148752" cy="1329637"/>
          </a:xfrm>
          <a:prstGeom prst="rect">
            <a:avLst/>
          </a:prstGeom>
        </p:spPr>
      </p:pic>
      <p:pic>
        <p:nvPicPr>
          <p:cNvPr id="6" name="Picture 5">
            <a:extLst>
              <a:ext uri="{FF2B5EF4-FFF2-40B4-BE49-F238E27FC236}">
                <a16:creationId xmlns:a16="http://schemas.microsoft.com/office/drawing/2014/main" id="{08191AE9-62B7-1081-E3EE-F95BDCBFECBC}"/>
              </a:ext>
            </a:extLst>
          </p:cNvPr>
          <p:cNvPicPr>
            <a:picLocks noChangeAspect="1"/>
          </p:cNvPicPr>
          <p:nvPr/>
        </p:nvPicPr>
        <p:blipFill rotWithShape="1">
          <a:blip r:embed="rId4"/>
          <a:srcRect t="13702" b="15438"/>
          <a:stretch/>
        </p:blipFill>
        <p:spPr>
          <a:xfrm>
            <a:off x="2497624" y="928052"/>
            <a:ext cx="4364295" cy="1428113"/>
          </a:xfrm>
          <a:prstGeom prst="rect">
            <a:avLst/>
          </a:prstGeom>
        </p:spPr>
      </p:pic>
      <p:sp>
        <p:nvSpPr>
          <p:cNvPr id="4" name="TextBox 3">
            <a:extLst>
              <a:ext uri="{FF2B5EF4-FFF2-40B4-BE49-F238E27FC236}">
                <a16:creationId xmlns:a16="http://schemas.microsoft.com/office/drawing/2014/main" id="{A4D01E2A-A18C-4C39-CACF-0A40857E998C}"/>
              </a:ext>
            </a:extLst>
          </p:cNvPr>
          <p:cNvSpPr txBox="1"/>
          <p:nvPr/>
        </p:nvSpPr>
        <p:spPr>
          <a:xfrm>
            <a:off x="2801555" y="2787338"/>
            <a:ext cx="3847528" cy="369332"/>
          </a:xfrm>
          <a:prstGeom prst="rect">
            <a:avLst/>
          </a:prstGeom>
          <a:noFill/>
        </p:spPr>
        <p:txBody>
          <a:bodyPr wrap="none" rtlCol="0">
            <a:spAutoFit/>
          </a:bodyPr>
          <a:lstStyle/>
          <a:p>
            <a:pPr algn="l"/>
            <a:r>
              <a:rPr lang="en-US" sz="1800" dirty="0">
                <a:solidFill>
                  <a:srgbClr val="7030A0"/>
                </a:solidFill>
                <a:latin typeface="Calisto MT" panose="02040603050505030304" pitchFamily="18" charset="77"/>
                <a:cs typeface="Calibri" panose="020F0502020204030204" pitchFamily="34" charset="0"/>
              </a:rPr>
              <a:t>2      2      1   2         2      2     1  2      2</a:t>
            </a:r>
          </a:p>
        </p:txBody>
      </p:sp>
      <p:sp>
        <p:nvSpPr>
          <p:cNvPr id="10" name="TextBox 9">
            <a:extLst>
              <a:ext uri="{FF2B5EF4-FFF2-40B4-BE49-F238E27FC236}">
                <a16:creationId xmlns:a16="http://schemas.microsoft.com/office/drawing/2014/main" id="{4316ECC4-475F-D01F-2126-A0CD1CC42B50}"/>
              </a:ext>
            </a:extLst>
          </p:cNvPr>
          <p:cNvSpPr txBox="1"/>
          <p:nvPr/>
        </p:nvSpPr>
        <p:spPr>
          <a:xfrm>
            <a:off x="6741438" y="2414409"/>
            <a:ext cx="1298753" cy="369332"/>
          </a:xfrm>
          <a:prstGeom prst="rect">
            <a:avLst/>
          </a:prstGeom>
          <a:noFill/>
        </p:spPr>
        <p:txBody>
          <a:bodyPr wrap="none" rtlCol="0">
            <a:spAutoFit/>
          </a:bodyPr>
          <a:lstStyle/>
          <a:p>
            <a:pPr algn="l"/>
            <a:r>
              <a:rPr lang="en-US" sz="1800" dirty="0">
                <a:solidFill>
                  <a:srgbClr val="7030A0"/>
                </a:solidFill>
                <a:latin typeface="Calisto MT" panose="02040603050505030304" pitchFamily="18" charset="77"/>
                <a:cs typeface="Calibri" panose="020F0502020204030204" pitchFamily="34" charset="0"/>
              </a:rPr>
              <a:t>9-in-16 ME</a:t>
            </a:r>
          </a:p>
        </p:txBody>
      </p:sp>
      <p:sp>
        <p:nvSpPr>
          <p:cNvPr id="11" name="TextBox 10">
            <a:extLst>
              <a:ext uri="{FF2B5EF4-FFF2-40B4-BE49-F238E27FC236}">
                <a16:creationId xmlns:a16="http://schemas.microsoft.com/office/drawing/2014/main" id="{213BF9C5-39B2-84C9-CE52-5241E8FC2312}"/>
              </a:ext>
            </a:extLst>
          </p:cNvPr>
          <p:cNvSpPr txBox="1"/>
          <p:nvPr/>
        </p:nvSpPr>
        <p:spPr>
          <a:xfrm>
            <a:off x="542714" y="2380879"/>
            <a:ext cx="1998432"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Stover’s prototype:</a:t>
            </a:r>
          </a:p>
        </p:txBody>
      </p:sp>
      <p:sp>
        <p:nvSpPr>
          <p:cNvPr id="12" name="TextBox 11">
            <a:extLst>
              <a:ext uri="{FF2B5EF4-FFF2-40B4-BE49-F238E27FC236}">
                <a16:creationId xmlns:a16="http://schemas.microsoft.com/office/drawing/2014/main" id="{2D10341B-B71E-057C-773A-C265D17DB9C2}"/>
              </a:ext>
            </a:extLst>
          </p:cNvPr>
          <p:cNvSpPr txBox="1"/>
          <p:nvPr/>
        </p:nvSpPr>
        <p:spPr>
          <a:xfrm>
            <a:off x="512349" y="3089604"/>
            <a:ext cx="2046842"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Performed rhythm:</a:t>
            </a:r>
          </a:p>
        </p:txBody>
      </p:sp>
      <p:sp>
        <p:nvSpPr>
          <p:cNvPr id="13" name="TextBox 12">
            <a:extLst>
              <a:ext uri="{FF2B5EF4-FFF2-40B4-BE49-F238E27FC236}">
                <a16:creationId xmlns:a16="http://schemas.microsoft.com/office/drawing/2014/main" id="{E234B22E-0BF9-F699-F4F3-87C642C7CB3E}"/>
              </a:ext>
            </a:extLst>
          </p:cNvPr>
          <p:cNvSpPr txBox="1"/>
          <p:nvPr/>
        </p:nvSpPr>
        <p:spPr>
          <a:xfrm>
            <a:off x="2801554" y="3512677"/>
            <a:ext cx="3969356" cy="369332"/>
          </a:xfrm>
          <a:prstGeom prst="rect">
            <a:avLst/>
          </a:prstGeom>
          <a:noFill/>
        </p:spPr>
        <p:txBody>
          <a:bodyPr wrap="none" rtlCol="0">
            <a:spAutoFit/>
          </a:bodyPr>
          <a:lstStyle/>
          <a:p>
            <a:pPr algn="l"/>
            <a:r>
              <a:rPr lang="en-US" sz="1800" dirty="0">
                <a:solidFill>
                  <a:srgbClr val="7030A0"/>
                </a:solidFill>
                <a:latin typeface="Calisto MT" panose="02040603050505030304" pitchFamily="18" charset="77"/>
                <a:cs typeface="Calibri" panose="020F0502020204030204" pitchFamily="34" charset="0"/>
              </a:rPr>
              <a:t>2     3            2         2       2      3         2</a:t>
            </a:r>
          </a:p>
        </p:txBody>
      </p:sp>
      <p:sp>
        <p:nvSpPr>
          <p:cNvPr id="15" name="TextBox 14">
            <a:extLst>
              <a:ext uri="{FF2B5EF4-FFF2-40B4-BE49-F238E27FC236}">
                <a16:creationId xmlns:a16="http://schemas.microsoft.com/office/drawing/2014/main" id="{9080350A-6394-ED67-F016-8D771E6A4614}"/>
              </a:ext>
            </a:extLst>
          </p:cNvPr>
          <p:cNvSpPr txBox="1"/>
          <p:nvPr/>
        </p:nvSpPr>
        <p:spPr>
          <a:xfrm>
            <a:off x="6741438" y="3133587"/>
            <a:ext cx="1298753" cy="369332"/>
          </a:xfrm>
          <a:prstGeom prst="rect">
            <a:avLst/>
          </a:prstGeom>
          <a:noFill/>
        </p:spPr>
        <p:txBody>
          <a:bodyPr wrap="none" rtlCol="0">
            <a:spAutoFit/>
          </a:bodyPr>
          <a:lstStyle/>
          <a:p>
            <a:pPr algn="l"/>
            <a:r>
              <a:rPr lang="en-US" sz="1800" dirty="0">
                <a:solidFill>
                  <a:srgbClr val="7030A0"/>
                </a:solidFill>
                <a:latin typeface="Calisto MT" panose="02040603050505030304" pitchFamily="18" charset="77"/>
                <a:cs typeface="Calibri" panose="020F0502020204030204" pitchFamily="34" charset="0"/>
              </a:rPr>
              <a:t>7-in-16 ME</a:t>
            </a:r>
          </a:p>
        </p:txBody>
      </p:sp>
      <p:sp>
        <p:nvSpPr>
          <p:cNvPr id="16" name="TextBox 15">
            <a:extLst>
              <a:ext uri="{FF2B5EF4-FFF2-40B4-BE49-F238E27FC236}">
                <a16:creationId xmlns:a16="http://schemas.microsoft.com/office/drawing/2014/main" id="{2A162126-A1E2-D90E-9414-2D218DA96C3C}"/>
              </a:ext>
            </a:extLst>
          </p:cNvPr>
          <p:cNvSpPr txBox="1"/>
          <p:nvPr/>
        </p:nvSpPr>
        <p:spPr>
          <a:xfrm>
            <a:off x="7637647" y="2743356"/>
            <a:ext cx="1547218"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Complements</a:t>
            </a:r>
          </a:p>
        </p:txBody>
      </p:sp>
      <p:sp>
        <p:nvSpPr>
          <p:cNvPr id="17" name="Freeform 16">
            <a:extLst>
              <a:ext uri="{FF2B5EF4-FFF2-40B4-BE49-F238E27FC236}">
                <a16:creationId xmlns:a16="http://schemas.microsoft.com/office/drawing/2014/main" id="{02FE3BDB-B7C1-D015-EE3A-CC59DD2083C9}"/>
              </a:ext>
            </a:extLst>
          </p:cNvPr>
          <p:cNvSpPr/>
          <p:nvPr/>
        </p:nvSpPr>
        <p:spPr>
          <a:xfrm>
            <a:off x="8013880" y="2567265"/>
            <a:ext cx="348260" cy="226469"/>
          </a:xfrm>
          <a:custGeom>
            <a:avLst/>
            <a:gdLst>
              <a:gd name="connsiteX0" fmla="*/ 462012 w 464346"/>
              <a:gd name="connsiteY0" fmla="*/ 301959 h 301959"/>
              <a:gd name="connsiteX1" fmla="*/ 394635 w 464346"/>
              <a:gd name="connsiteY1" fmla="*/ 42077 h 301959"/>
              <a:gd name="connsiteX2" fmla="*/ 0 w 464346"/>
              <a:gd name="connsiteY2" fmla="*/ 3576 h 301959"/>
            </a:gdLst>
            <a:ahLst/>
            <a:cxnLst>
              <a:cxn ang="0">
                <a:pos x="connsiteX0" y="connsiteY0"/>
              </a:cxn>
              <a:cxn ang="0">
                <a:pos x="connsiteX1" y="connsiteY1"/>
              </a:cxn>
              <a:cxn ang="0">
                <a:pos x="connsiteX2" y="connsiteY2"/>
              </a:cxn>
            </a:cxnLst>
            <a:rect l="l" t="t" r="r" b="b"/>
            <a:pathLst>
              <a:path w="464346" h="301959">
                <a:moveTo>
                  <a:pt x="462012" y="301959"/>
                </a:moveTo>
                <a:cubicBezTo>
                  <a:pt x="466824" y="196883"/>
                  <a:pt x="471637" y="91807"/>
                  <a:pt x="394635" y="42077"/>
                </a:cubicBezTo>
                <a:cubicBezTo>
                  <a:pt x="317633" y="-7653"/>
                  <a:pt x="158816" y="-2039"/>
                  <a:pt x="0" y="3576"/>
                </a:cubicBezTo>
              </a:path>
            </a:pathLst>
          </a:custGeom>
          <a:noFill/>
          <a:ln w="19050">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latin typeface="Calisto MT" panose="02040603050505030304" pitchFamily="18" charset="77"/>
            </a:endParaRPr>
          </a:p>
        </p:txBody>
      </p:sp>
      <p:sp>
        <p:nvSpPr>
          <p:cNvPr id="18" name="Freeform 17">
            <a:extLst>
              <a:ext uri="{FF2B5EF4-FFF2-40B4-BE49-F238E27FC236}">
                <a16:creationId xmlns:a16="http://schemas.microsoft.com/office/drawing/2014/main" id="{CD11C627-FA8A-BE69-0904-BBA35138063D}"/>
              </a:ext>
            </a:extLst>
          </p:cNvPr>
          <p:cNvSpPr/>
          <p:nvPr/>
        </p:nvSpPr>
        <p:spPr>
          <a:xfrm flipV="1">
            <a:off x="8025421" y="3058343"/>
            <a:ext cx="348260" cy="226470"/>
          </a:xfrm>
          <a:custGeom>
            <a:avLst/>
            <a:gdLst>
              <a:gd name="connsiteX0" fmla="*/ 462012 w 464346"/>
              <a:gd name="connsiteY0" fmla="*/ 301959 h 301959"/>
              <a:gd name="connsiteX1" fmla="*/ 394635 w 464346"/>
              <a:gd name="connsiteY1" fmla="*/ 42077 h 301959"/>
              <a:gd name="connsiteX2" fmla="*/ 0 w 464346"/>
              <a:gd name="connsiteY2" fmla="*/ 3576 h 301959"/>
            </a:gdLst>
            <a:ahLst/>
            <a:cxnLst>
              <a:cxn ang="0">
                <a:pos x="connsiteX0" y="connsiteY0"/>
              </a:cxn>
              <a:cxn ang="0">
                <a:pos x="connsiteX1" y="connsiteY1"/>
              </a:cxn>
              <a:cxn ang="0">
                <a:pos x="connsiteX2" y="connsiteY2"/>
              </a:cxn>
            </a:cxnLst>
            <a:rect l="l" t="t" r="r" b="b"/>
            <a:pathLst>
              <a:path w="464346" h="301959">
                <a:moveTo>
                  <a:pt x="462012" y="301959"/>
                </a:moveTo>
                <a:cubicBezTo>
                  <a:pt x="466824" y="196883"/>
                  <a:pt x="471637" y="91807"/>
                  <a:pt x="394635" y="42077"/>
                </a:cubicBezTo>
                <a:cubicBezTo>
                  <a:pt x="317633" y="-7653"/>
                  <a:pt x="158816" y="-2039"/>
                  <a:pt x="0" y="3576"/>
                </a:cubicBezTo>
              </a:path>
            </a:pathLst>
          </a:custGeom>
          <a:noFill/>
          <a:ln w="19050">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latin typeface="Calisto MT" panose="02040603050505030304" pitchFamily="18" charset="77"/>
            </a:endParaRPr>
          </a:p>
        </p:txBody>
      </p:sp>
    </p:spTree>
    <p:extLst>
      <p:ext uri="{BB962C8B-B14F-4D97-AF65-F5344CB8AC3E}">
        <p14:creationId xmlns:p14="http://schemas.microsoft.com/office/powerpoint/2010/main" val="20612928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D3941-0CC9-5F43-FDDE-ACF93BCF6C5F}"/>
              </a:ext>
            </a:extLst>
          </p:cNvPr>
          <p:cNvSpPr>
            <a:spLocks noGrp="1"/>
          </p:cNvSpPr>
          <p:nvPr>
            <p:ph type="title"/>
          </p:nvPr>
        </p:nvSpPr>
        <p:spPr/>
        <p:txBody>
          <a:bodyPr/>
          <a:lstStyle/>
          <a:p>
            <a:r>
              <a:rPr lang="en-US" dirty="0"/>
              <a:t>Generated and maximally even rhythms</a:t>
            </a:r>
          </a:p>
        </p:txBody>
      </p:sp>
      <p:sp>
        <p:nvSpPr>
          <p:cNvPr id="3" name="Content Placeholder 2">
            <a:extLst>
              <a:ext uri="{FF2B5EF4-FFF2-40B4-BE49-F238E27FC236}">
                <a16:creationId xmlns:a16="http://schemas.microsoft.com/office/drawing/2014/main" id="{B5DD2BDE-54D8-D0F3-A77C-FF6CC4BE3436}"/>
              </a:ext>
            </a:extLst>
          </p:cNvPr>
          <p:cNvSpPr>
            <a:spLocks noGrp="1"/>
          </p:cNvSpPr>
          <p:nvPr>
            <p:ph idx="1"/>
          </p:nvPr>
        </p:nvSpPr>
        <p:spPr>
          <a:xfrm>
            <a:off x="546525" y="514292"/>
            <a:ext cx="8054031" cy="584597"/>
          </a:xfrm>
        </p:spPr>
        <p:txBody>
          <a:bodyPr>
            <a:normAutofit/>
          </a:bodyPr>
          <a:lstStyle/>
          <a:p>
            <a:pPr marL="0" indent="0" algn="ctr">
              <a:buNone/>
            </a:pPr>
            <a:r>
              <a:rPr lang="en-US" dirty="0"/>
              <a:t>Example: </a:t>
            </a:r>
            <a:r>
              <a:rPr lang="en-US" dirty="0" err="1"/>
              <a:t>Rudresh</a:t>
            </a:r>
            <a:r>
              <a:rPr lang="en-US" dirty="0"/>
              <a:t> Mahanthappa, </a:t>
            </a:r>
            <a:r>
              <a:rPr lang="en-US" b="1" i="1" dirty="0"/>
              <a:t>Waltz for the Anatomically Correct </a:t>
            </a:r>
            <a:r>
              <a:rPr lang="en-US" b="1" dirty="0"/>
              <a:t>(5-in-13)</a:t>
            </a:r>
            <a:endParaRPr lang="en-US" dirty="0"/>
          </a:p>
        </p:txBody>
      </p:sp>
      <p:sp>
        <p:nvSpPr>
          <p:cNvPr id="21" name="Date Placeholder 20">
            <a:extLst>
              <a:ext uri="{FF2B5EF4-FFF2-40B4-BE49-F238E27FC236}">
                <a16:creationId xmlns:a16="http://schemas.microsoft.com/office/drawing/2014/main" id="{82978E59-2177-C11C-CAA8-5C2268EA495B}"/>
              </a:ext>
            </a:extLst>
          </p:cNvPr>
          <p:cNvSpPr>
            <a:spLocks noGrp="1"/>
          </p:cNvSpPr>
          <p:nvPr>
            <p:ph type="dt" sz="half" idx="10"/>
          </p:nvPr>
        </p:nvSpPr>
        <p:spPr>
          <a:xfrm>
            <a:off x="628650" y="4767263"/>
            <a:ext cx="2057400" cy="273844"/>
          </a:xfrm>
        </p:spPr>
        <p:txBody>
          <a:bodyPr/>
          <a:lstStyle/>
          <a:p>
            <a:r>
              <a:rPr lang="en-US"/>
              <a:t>SMA Colloquium, 12/6/2023</a:t>
            </a:r>
            <a:endParaRPr lang="en-US" dirty="0"/>
          </a:p>
        </p:txBody>
      </p:sp>
      <p:sp>
        <p:nvSpPr>
          <p:cNvPr id="20" name="Footer Placeholder 19">
            <a:extLst>
              <a:ext uri="{FF2B5EF4-FFF2-40B4-BE49-F238E27FC236}">
                <a16:creationId xmlns:a16="http://schemas.microsoft.com/office/drawing/2014/main" id="{CB5FE6DD-295F-9460-B71E-1E20314738B4}"/>
              </a:ext>
            </a:extLst>
          </p:cNvPr>
          <p:cNvSpPr>
            <a:spLocks noGrp="1"/>
          </p:cNvSpPr>
          <p:nvPr>
            <p:ph type="ftr" sz="quarter" idx="11"/>
          </p:nvPr>
        </p:nvSpPr>
        <p:spPr>
          <a:xfrm>
            <a:off x="3028950" y="4767263"/>
            <a:ext cx="3086100" cy="273844"/>
          </a:xfrm>
        </p:spPr>
        <p:txBody>
          <a:bodyPr/>
          <a:lstStyle/>
          <a:p>
            <a:r>
              <a:rPr lang="en-US"/>
              <a:t>Periodicity and Continuity in Pitch and Time</a:t>
            </a:r>
            <a:endParaRPr lang="en-US" dirty="0"/>
          </a:p>
        </p:txBody>
      </p:sp>
      <p:sp>
        <p:nvSpPr>
          <p:cNvPr id="22" name="Slide Number Placeholder 21">
            <a:extLst>
              <a:ext uri="{FF2B5EF4-FFF2-40B4-BE49-F238E27FC236}">
                <a16:creationId xmlns:a16="http://schemas.microsoft.com/office/drawing/2014/main" id="{F4F6E886-3325-A2EA-424E-E6D80F3058A2}"/>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53</a:t>
            </a:fld>
            <a:endParaRPr lang="en-US" dirty="0">
              <a:latin typeface="Calisto MT" panose="02040603050505030304" pitchFamily="18" charset="77"/>
            </a:endParaRPr>
          </a:p>
        </p:txBody>
      </p:sp>
      <p:pic>
        <p:nvPicPr>
          <p:cNvPr id="5" name="Picture 4">
            <a:extLst>
              <a:ext uri="{FF2B5EF4-FFF2-40B4-BE49-F238E27FC236}">
                <a16:creationId xmlns:a16="http://schemas.microsoft.com/office/drawing/2014/main" id="{6659CEFE-1354-6CA1-8B9F-AC03BA2B91FE}"/>
              </a:ext>
            </a:extLst>
          </p:cNvPr>
          <p:cNvPicPr>
            <a:picLocks noChangeAspect="1"/>
          </p:cNvPicPr>
          <p:nvPr/>
        </p:nvPicPr>
        <p:blipFill>
          <a:blip r:embed="rId5"/>
          <a:stretch>
            <a:fillRect/>
          </a:stretch>
        </p:blipFill>
        <p:spPr>
          <a:xfrm>
            <a:off x="1497330" y="941071"/>
            <a:ext cx="6149340" cy="966325"/>
          </a:xfrm>
          <a:prstGeom prst="rect">
            <a:avLst/>
          </a:prstGeom>
        </p:spPr>
      </p:pic>
      <p:pic>
        <p:nvPicPr>
          <p:cNvPr id="9" name="Picture 8">
            <a:extLst>
              <a:ext uri="{FF2B5EF4-FFF2-40B4-BE49-F238E27FC236}">
                <a16:creationId xmlns:a16="http://schemas.microsoft.com/office/drawing/2014/main" id="{CDE71D6C-B1DD-583E-8B03-F2CE41C227D6}"/>
              </a:ext>
            </a:extLst>
          </p:cNvPr>
          <p:cNvPicPr>
            <a:picLocks noChangeAspect="1"/>
          </p:cNvPicPr>
          <p:nvPr/>
        </p:nvPicPr>
        <p:blipFill>
          <a:blip r:embed="rId6"/>
          <a:stretch>
            <a:fillRect/>
          </a:stretch>
        </p:blipFill>
        <p:spPr>
          <a:xfrm>
            <a:off x="2205990" y="2571751"/>
            <a:ext cx="4114132" cy="803911"/>
          </a:xfrm>
          <a:prstGeom prst="rect">
            <a:avLst/>
          </a:prstGeom>
        </p:spPr>
      </p:pic>
      <p:pic>
        <p:nvPicPr>
          <p:cNvPr id="11" name="Picture 10">
            <a:extLst>
              <a:ext uri="{FF2B5EF4-FFF2-40B4-BE49-F238E27FC236}">
                <a16:creationId xmlns:a16="http://schemas.microsoft.com/office/drawing/2014/main" id="{E6868F4D-EE5A-1331-B2F6-1669504C86A8}"/>
              </a:ext>
            </a:extLst>
          </p:cNvPr>
          <p:cNvPicPr>
            <a:picLocks noChangeAspect="1"/>
          </p:cNvPicPr>
          <p:nvPr/>
        </p:nvPicPr>
        <p:blipFill>
          <a:blip r:embed="rId7"/>
          <a:stretch>
            <a:fillRect/>
          </a:stretch>
        </p:blipFill>
        <p:spPr>
          <a:xfrm>
            <a:off x="2844732" y="2079757"/>
            <a:ext cx="3684270" cy="491995"/>
          </a:xfrm>
          <a:prstGeom prst="rect">
            <a:avLst/>
          </a:prstGeom>
        </p:spPr>
      </p:pic>
      <p:sp>
        <p:nvSpPr>
          <p:cNvPr id="12" name="Freeform 11">
            <a:extLst>
              <a:ext uri="{FF2B5EF4-FFF2-40B4-BE49-F238E27FC236}">
                <a16:creationId xmlns:a16="http://schemas.microsoft.com/office/drawing/2014/main" id="{31CA5D45-48AB-2B83-9CAA-DDF78FF7A9F2}"/>
              </a:ext>
            </a:extLst>
          </p:cNvPr>
          <p:cNvSpPr/>
          <p:nvPr/>
        </p:nvSpPr>
        <p:spPr>
          <a:xfrm>
            <a:off x="6640830" y="1577340"/>
            <a:ext cx="1177120" cy="674370"/>
          </a:xfrm>
          <a:custGeom>
            <a:avLst/>
            <a:gdLst>
              <a:gd name="connsiteX0" fmla="*/ 1120140 w 1462813"/>
              <a:gd name="connsiteY0" fmla="*/ 0 h 899160"/>
              <a:gd name="connsiteX1" fmla="*/ 1394460 w 1462813"/>
              <a:gd name="connsiteY1" fmla="*/ 381000 h 899160"/>
              <a:gd name="connsiteX2" fmla="*/ 0 w 1462813"/>
              <a:gd name="connsiteY2" fmla="*/ 899160 h 899160"/>
            </a:gdLst>
            <a:ahLst/>
            <a:cxnLst>
              <a:cxn ang="0">
                <a:pos x="connsiteX0" y="connsiteY0"/>
              </a:cxn>
              <a:cxn ang="0">
                <a:pos x="connsiteX1" y="connsiteY1"/>
              </a:cxn>
              <a:cxn ang="0">
                <a:pos x="connsiteX2" y="connsiteY2"/>
              </a:cxn>
            </a:cxnLst>
            <a:rect l="l" t="t" r="r" b="b"/>
            <a:pathLst>
              <a:path w="1462813" h="899160">
                <a:moveTo>
                  <a:pt x="1120140" y="0"/>
                </a:moveTo>
                <a:cubicBezTo>
                  <a:pt x="1350645" y="115570"/>
                  <a:pt x="1581150" y="231140"/>
                  <a:pt x="1394460" y="381000"/>
                </a:cubicBezTo>
                <a:cubicBezTo>
                  <a:pt x="1207770" y="530860"/>
                  <a:pt x="603885" y="715010"/>
                  <a:pt x="0" y="899160"/>
                </a:cubicBezTo>
              </a:path>
            </a:pathLst>
          </a:custGeom>
          <a:noFill/>
          <a:ln w="28575">
            <a:solidFill>
              <a:srgbClr val="004DC1"/>
            </a:solidFill>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latin typeface="Calisto MT" panose="02040603050505030304" pitchFamily="18" charset="77"/>
            </a:endParaRPr>
          </a:p>
        </p:txBody>
      </p:sp>
      <p:sp>
        <p:nvSpPr>
          <p:cNvPr id="13" name="Freeform 12">
            <a:extLst>
              <a:ext uri="{FF2B5EF4-FFF2-40B4-BE49-F238E27FC236}">
                <a16:creationId xmlns:a16="http://schemas.microsoft.com/office/drawing/2014/main" id="{E7D9A453-A360-F494-AA07-277E21A65E74}"/>
              </a:ext>
            </a:extLst>
          </p:cNvPr>
          <p:cNvSpPr/>
          <p:nvPr/>
        </p:nvSpPr>
        <p:spPr>
          <a:xfrm>
            <a:off x="6392222" y="2432018"/>
            <a:ext cx="497217" cy="671209"/>
          </a:xfrm>
          <a:custGeom>
            <a:avLst/>
            <a:gdLst>
              <a:gd name="connsiteX0" fmla="*/ 350196 w 662956"/>
              <a:gd name="connsiteY0" fmla="*/ 0 h 894945"/>
              <a:gd name="connsiteX1" fmla="*/ 651753 w 662956"/>
              <a:gd name="connsiteY1" fmla="*/ 535021 h 894945"/>
              <a:gd name="connsiteX2" fmla="*/ 0 w 662956"/>
              <a:gd name="connsiteY2" fmla="*/ 894945 h 894945"/>
            </a:gdLst>
            <a:ahLst/>
            <a:cxnLst>
              <a:cxn ang="0">
                <a:pos x="connsiteX0" y="connsiteY0"/>
              </a:cxn>
              <a:cxn ang="0">
                <a:pos x="connsiteX1" y="connsiteY1"/>
              </a:cxn>
              <a:cxn ang="0">
                <a:pos x="connsiteX2" y="connsiteY2"/>
              </a:cxn>
            </a:cxnLst>
            <a:rect l="l" t="t" r="r" b="b"/>
            <a:pathLst>
              <a:path w="662956" h="894945">
                <a:moveTo>
                  <a:pt x="350196" y="0"/>
                </a:moveTo>
                <a:cubicBezTo>
                  <a:pt x="530157" y="192932"/>
                  <a:pt x="710119" y="385864"/>
                  <a:pt x="651753" y="535021"/>
                </a:cubicBezTo>
                <a:cubicBezTo>
                  <a:pt x="593387" y="684179"/>
                  <a:pt x="296693" y="789562"/>
                  <a:pt x="0" y="894945"/>
                </a:cubicBezTo>
              </a:path>
            </a:pathLst>
          </a:custGeom>
          <a:noFill/>
          <a:ln w="28575">
            <a:solidFill>
              <a:srgbClr val="004DC1"/>
            </a:solidFill>
            <a:headEnd type="none" w="lg" len="lg"/>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latin typeface="Calisto MT" panose="02040603050505030304" pitchFamily="18" charset="77"/>
            </a:endParaRPr>
          </a:p>
        </p:txBody>
      </p:sp>
      <p:sp>
        <p:nvSpPr>
          <p:cNvPr id="14" name="TextBox 13">
            <a:extLst>
              <a:ext uri="{FF2B5EF4-FFF2-40B4-BE49-F238E27FC236}">
                <a16:creationId xmlns:a16="http://schemas.microsoft.com/office/drawing/2014/main" id="{8B0D33F6-8E8C-4C9D-9A6E-F8573A262549}"/>
              </a:ext>
            </a:extLst>
          </p:cNvPr>
          <p:cNvSpPr txBox="1"/>
          <p:nvPr/>
        </p:nvSpPr>
        <p:spPr>
          <a:xfrm>
            <a:off x="7587145" y="1553849"/>
            <a:ext cx="1396536" cy="646331"/>
          </a:xfrm>
          <a:prstGeom prst="rect">
            <a:avLst/>
          </a:prstGeom>
          <a:noFill/>
        </p:spPr>
        <p:txBody>
          <a:bodyPr wrap="none" rtlCol="0">
            <a:spAutoFit/>
          </a:bodyPr>
          <a:lstStyle/>
          <a:p>
            <a:pPr algn="ctr"/>
            <a:r>
              <a:rPr lang="en-US" sz="1800" dirty="0">
                <a:solidFill>
                  <a:srgbClr val="004DC1"/>
                </a:solidFill>
                <a:latin typeface="Calisto MT" panose="02040603050505030304" pitchFamily="18" charset="77"/>
                <a:cs typeface="Calibri" panose="020F0502020204030204" pitchFamily="34" charset="0"/>
              </a:rPr>
              <a:t>Mod 26 </a:t>
            </a:r>
          </a:p>
          <a:p>
            <a:pPr algn="ctr"/>
            <a:r>
              <a:rPr lang="en-US" sz="1800" dirty="0">
                <a:solidFill>
                  <a:srgbClr val="004DC1"/>
                </a:solidFill>
                <a:latin typeface="Calisto MT" panose="02040603050505030304" pitchFamily="18" charset="77"/>
                <a:cs typeface="Calibri" panose="020F0502020204030204" pitchFamily="34" charset="0"/>
              </a:rPr>
              <a:t>complement</a:t>
            </a:r>
          </a:p>
        </p:txBody>
      </p:sp>
      <p:sp>
        <p:nvSpPr>
          <p:cNvPr id="15" name="TextBox 14">
            <a:extLst>
              <a:ext uri="{FF2B5EF4-FFF2-40B4-BE49-F238E27FC236}">
                <a16:creationId xmlns:a16="http://schemas.microsoft.com/office/drawing/2014/main" id="{39A1A437-CC10-237B-551F-06A4BDD79661}"/>
              </a:ext>
            </a:extLst>
          </p:cNvPr>
          <p:cNvSpPr txBox="1"/>
          <p:nvPr/>
        </p:nvSpPr>
        <p:spPr>
          <a:xfrm>
            <a:off x="6694097" y="2631290"/>
            <a:ext cx="1396536" cy="646331"/>
          </a:xfrm>
          <a:prstGeom prst="rect">
            <a:avLst/>
          </a:prstGeom>
          <a:noFill/>
        </p:spPr>
        <p:txBody>
          <a:bodyPr wrap="none" rtlCol="0">
            <a:spAutoFit/>
          </a:bodyPr>
          <a:lstStyle/>
          <a:p>
            <a:pPr algn="ctr"/>
            <a:r>
              <a:rPr lang="en-US" sz="1800" dirty="0">
                <a:solidFill>
                  <a:srgbClr val="004DC1"/>
                </a:solidFill>
                <a:latin typeface="Calisto MT" panose="02040603050505030304" pitchFamily="18" charset="77"/>
                <a:cs typeface="Calibri" panose="020F0502020204030204" pitchFamily="34" charset="0"/>
              </a:rPr>
              <a:t>Mod 13 </a:t>
            </a:r>
          </a:p>
          <a:p>
            <a:pPr algn="ctr"/>
            <a:r>
              <a:rPr lang="en-US" sz="1800" dirty="0">
                <a:solidFill>
                  <a:srgbClr val="004DC1"/>
                </a:solidFill>
                <a:latin typeface="Calisto MT" panose="02040603050505030304" pitchFamily="18" charset="77"/>
                <a:cs typeface="Calibri" panose="020F0502020204030204" pitchFamily="34" charset="0"/>
              </a:rPr>
              <a:t>complement</a:t>
            </a:r>
          </a:p>
        </p:txBody>
      </p:sp>
      <p:pic>
        <p:nvPicPr>
          <p:cNvPr id="19" name="Picture 18">
            <a:extLst>
              <a:ext uri="{FF2B5EF4-FFF2-40B4-BE49-F238E27FC236}">
                <a16:creationId xmlns:a16="http://schemas.microsoft.com/office/drawing/2014/main" id="{AFB1A3CD-D473-B2C0-2063-A0C96591CCE3}"/>
              </a:ext>
            </a:extLst>
          </p:cNvPr>
          <p:cNvPicPr>
            <a:picLocks noChangeAspect="1"/>
          </p:cNvPicPr>
          <p:nvPr/>
        </p:nvPicPr>
        <p:blipFill rotWithShape="1">
          <a:blip r:embed="rId8"/>
          <a:srcRect t="14706" b="17564"/>
          <a:stretch/>
        </p:blipFill>
        <p:spPr>
          <a:xfrm>
            <a:off x="3211396" y="3389972"/>
            <a:ext cx="3220238" cy="939604"/>
          </a:xfrm>
          <a:prstGeom prst="rect">
            <a:avLst/>
          </a:prstGeom>
        </p:spPr>
      </p:pic>
      <p:sp>
        <p:nvSpPr>
          <p:cNvPr id="4" name="TextBox 3">
            <a:extLst>
              <a:ext uri="{FF2B5EF4-FFF2-40B4-BE49-F238E27FC236}">
                <a16:creationId xmlns:a16="http://schemas.microsoft.com/office/drawing/2014/main" id="{87033133-5400-954A-68F9-EB41ED8C09F0}"/>
              </a:ext>
            </a:extLst>
          </p:cNvPr>
          <p:cNvSpPr txBox="1"/>
          <p:nvPr/>
        </p:nvSpPr>
        <p:spPr>
          <a:xfrm>
            <a:off x="1045576" y="2127285"/>
            <a:ext cx="1298753"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8-in-13 ME</a:t>
            </a:r>
          </a:p>
        </p:txBody>
      </p:sp>
      <p:sp>
        <p:nvSpPr>
          <p:cNvPr id="6" name="TextBox 5">
            <a:extLst>
              <a:ext uri="{FF2B5EF4-FFF2-40B4-BE49-F238E27FC236}">
                <a16:creationId xmlns:a16="http://schemas.microsoft.com/office/drawing/2014/main" id="{CC89A024-0FD1-F1D7-1A95-820C0B1026EE}"/>
              </a:ext>
            </a:extLst>
          </p:cNvPr>
          <p:cNvSpPr txBox="1"/>
          <p:nvPr/>
        </p:nvSpPr>
        <p:spPr>
          <a:xfrm>
            <a:off x="1045576" y="2906784"/>
            <a:ext cx="1298753"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5-in-13 ME</a:t>
            </a:r>
          </a:p>
        </p:txBody>
      </p:sp>
      <p:pic>
        <p:nvPicPr>
          <p:cNvPr id="7" name="mahanthappaWaltz">
            <a:hlinkClick r:id="" action="ppaction://media"/>
            <a:extLst>
              <a:ext uri="{FF2B5EF4-FFF2-40B4-BE49-F238E27FC236}">
                <a16:creationId xmlns:a16="http://schemas.microsoft.com/office/drawing/2014/main" id="{E906568D-195C-959E-7BF9-E0DE5490B4A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01037" y="557170"/>
            <a:ext cx="342407" cy="342407"/>
          </a:xfrm>
          <a:prstGeom prst="rect">
            <a:avLst/>
          </a:prstGeom>
        </p:spPr>
      </p:pic>
    </p:spTree>
    <p:extLst>
      <p:ext uri="{BB962C8B-B14F-4D97-AF65-F5344CB8AC3E}">
        <p14:creationId xmlns:p14="http://schemas.microsoft.com/office/powerpoint/2010/main" val="71877899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F878E51-01B3-5543-388D-F7AA19EF2F49}"/>
              </a:ext>
            </a:extLst>
          </p:cNvPr>
          <p:cNvSpPr/>
          <p:nvPr/>
        </p:nvSpPr>
        <p:spPr>
          <a:xfrm>
            <a:off x="3099316" y="1461366"/>
            <a:ext cx="3933944" cy="2341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latin typeface="Calisto MT" panose="02040603050505030304" pitchFamily="18" charset="77"/>
            </a:endParaRPr>
          </a:p>
        </p:txBody>
      </p:sp>
      <p:sp>
        <p:nvSpPr>
          <p:cNvPr id="2" name="Title 1">
            <a:extLst>
              <a:ext uri="{FF2B5EF4-FFF2-40B4-BE49-F238E27FC236}">
                <a16:creationId xmlns:a16="http://schemas.microsoft.com/office/drawing/2014/main" id="{D73147AB-D3D4-2DBC-71AD-94DE232AE1AA}"/>
              </a:ext>
            </a:extLst>
          </p:cNvPr>
          <p:cNvSpPr>
            <a:spLocks noGrp="1"/>
          </p:cNvSpPr>
          <p:nvPr>
            <p:ph type="title"/>
          </p:nvPr>
        </p:nvSpPr>
        <p:spPr/>
        <p:txBody>
          <a:bodyPr/>
          <a:lstStyle/>
          <a:p>
            <a:r>
              <a:rPr lang="en-US" dirty="0"/>
              <a:t>Spectrum of a maximally even rhythm </a:t>
            </a:r>
          </a:p>
        </p:txBody>
      </p:sp>
      <p:sp>
        <p:nvSpPr>
          <p:cNvPr id="21" name="Content Placeholder 20">
            <a:extLst>
              <a:ext uri="{FF2B5EF4-FFF2-40B4-BE49-F238E27FC236}">
                <a16:creationId xmlns:a16="http://schemas.microsoft.com/office/drawing/2014/main" id="{5DD6D952-500A-7224-3F20-2E7F21950FC1}"/>
              </a:ext>
            </a:extLst>
          </p:cNvPr>
          <p:cNvSpPr>
            <a:spLocks noGrp="1"/>
          </p:cNvSpPr>
          <p:nvPr>
            <p:ph idx="1"/>
          </p:nvPr>
        </p:nvSpPr>
        <p:spPr>
          <a:xfrm>
            <a:off x="628650" y="474064"/>
            <a:ext cx="7886700" cy="438395"/>
          </a:xfrm>
        </p:spPr>
        <p:txBody>
          <a:bodyPr/>
          <a:lstStyle/>
          <a:p>
            <a:pPr marL="0" indent="0" algn="ctr">
              <a:buNone/>
            </a:pPr>
            <a:r>
              <a:rPr lang="en-US" dirty="0"/>
              <a:t>Maximally even rhythms emphasize a single frequency</a:t>
            </a:r>
          </a:p>
        </p:txBody>
      </p:sp>
      <p:sp>
        <p:nvSpPr>
          <p:cNvPr id="15" name="Date Placeholder 14">
            <a:extLst>
              <a:ext uri="{FF2B5EF4-FFF2-40B4-BE49-F238E27FC236}">
                <a16:creationId xmlns:a16="http://schemas.microsoft.com/office/drawing/2014/main" id="{D3EDF91E-E88A-4336-6C57-13084C6B0209}"/>
              </a:ext>
            </a:extLst>
          </p:cNvPr>
          <p:cNvSpPr>
            <a:spLocks noGrp="1"/>
          </p:cNvSpPr>
          <p:nvPr>
            <p:ph type="dt" sz="half" idx="10"/>
          </p:nvPr>
        </p:nvSpPr>
        <p:spPr>
          <a:xfrm>
            <a:off x="628650" y="4767263"/>
            <a:ext cx="2057400" cy="273844"/>
          </a:xfrm>
        </p:spPr>
        <p:txBody>
          <a:bodyPr/>
          <a:lstStyle/>
          <a:p>
            <a:r>
              <a:rPr lang="en-US"/>
              <a:t>SMA Colloquium, 12/6/2023</a:t>
            </a:r>
            <a:endParaRPr lang="en-US" dirty="0"/>
          </a:p>
        </p:txBody>
      </p:sp>
      <p:sp>
        <p:nvSpPr>
          <p:cNvPr id="14" name="Footer Placeholder 13">
            <a:extLst>
              <a:ext uri="{FF2B5EF4-FFF2-40B4-BE49-F238E27FC236}">
                <a16:creationId xmlns:a16="http://schemas.microsoft.com/office/drawing/2014/main" id="{B674E44D-F44E-F399-C03C-4A8C9D81E710}"/>
              </a:ext>
            </a:extLst>
          </p:cNvPr>
          <p:cNvSpPr>
            <a:spLocks noGrp="1"/>
          </p:cNvSpPr>
          <p:nvPr>
            <p:ph type="ftr" sz="quarter" idx="11"/>
          </p:nvPr>
        </p:nvSpPr>
        <p:spPr>
          <a:xfrm>
            <a:off x="3028950" y="4767263"/>
            <a:ext cx="3086100" cy="273844"/>
          </a:xfrm>
        </p:spPr>
        <p:txBody>
          <a:bodyPr/>
          <a:lstStyle/>
          <a:p>
            <a:r>
              <a:rPr lang="en-US"/>
              <a:t>Periodicity and Continuity in Pitch and Time</a:t>
            </a:r>
            <a:endParaRPr lang="en-US" dirty="0"/>
          </a:p>
        </p:txBody>
      </p:sp>
      <p:sp>
        <p:nvSpPr>
          <p:cNvPr id="16" name="Slide Number Placeholder 15">
            <a:extLst>
              <a:ext uri="{FF2B5EF4-FFF2-40B4-BE49-F238E27FC236}">
                <a16:creationId xmlns:a16="http://schemas.microsoft.com/office/drawing/2014/main" id="{39D07B0D-D653-7D14-D73F-42CA2245383F}"/>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54</a:t>
            </a:fld>
            <a:endParaRPr lang="en-US" dirty="0">
              <a:latin typeface="Calisto MT" panose="02040603050505030304" pitchFamily="18" charset="77"/>
            </a:endParaRPr>
          </a:p>
        </p:txBody>
      </p:sp>
      <p:pic>
        <p:nvPicPr>
          <p:cNvPr id="5" name="Picture 4">
            <a:extLst>
              <a:ext uri="{FF2B5EF4-FFF2-40B4-BE49-F238E27FC236}">
                <a16:creationId xmlns:a16="http://schemas.microsoft.com/office/drawing/2014/main" id="{9C6696A8-5B51-962D-C73D-1A9D5962E102}"/>
              </a:ext>
            </a:extLst>
          </p:cNvPr>
          <p:cNvPicPr>
            <a:picLocks noChangeAspect="1"/>
          </p:cNvPicPr>
          <p:nvPr/>
        </p:nvPicPr>
        <p:blipFill rotWithShape="1">
          <a:blip r:embed="rId3"/>
          <a:srcRect l="818" t="2823" r="1140" b="2934"/>
          <a:stretch/>
        </p:blipFill>
        <p:spPr>
          <a:xfrm>
            <a:off x="3318163" y="1592119"/>
            <a:ext cx="3380510" cy="1956932"/>
          </a:xfrm>
          <a:prstGeom prst="rect">
            <a:avLst/>
          </a:prstGeom>
        </p:spPr>
      </p:pic>
      <p:cxnSp>
        <p:nvCxnSpPr>
          <p:cNvPr id="6" name="Straight Arrow Connector 5">
            <a:extLst>
              <a:ext uri="{FF2B5EF4-FFF2-40B4-BE49-F238E27FC236}">
                <a16:creationId xmlns:a16="http://schemas.microsoft.com/office/drawing/2014/main" id="{FFB84721-78A6-0FDA-13C0-1850B7907BB8}"/>
              </a:ext>
            </a:extLst>
          </p:cNvPr>
          <p:cNvCxnSpPr>
            <a:cxnSpLocks/>
          </p:cNvCxnSpPr>
          <p:nvPr/>
        </p:nvCxnSpPr>
        <p:spPr>
          <a:xfrm>
            <a:off x="5859780" y="1318030"/>
            <a:ext cx="0" cy="396471"/>
          </a:xfrm>
          <a:prstGeom prst="straightConnector1">
            <a:avLst/>
          </a:prstGeom>
          <a:ln w="38100">
            <a:solidFill>
              <a:srgbClr val="7030A0"/>
            </a:solidFill>
            <a:tailEnd type="stealth" w="lg" len="lg"/>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D4F09E1-68D8-F83B-7540-A79662CD0214}"/>
              </a:ext>
            </a:extLst>
          </p:cNvPr>
          <p:cNvSpPr txBox="1"/>
          <p:nvPr/>
        </p:nvSpPr>
        <p:spPr>
          <a:xfrm>
            <a:off x="4409762" y="971781"/>
            <a:ext cx="4167872" cy="369332"/>
          </a:xfrm>
          <a:prstGeom prst="rect">
            <a:avLst/>
          </a:prstGeom>
          <a:noFill/>
        </p:spPr>
        <p:txBody>
          <a:bodyPr wrap="none" rtlCol="0">
            <a:spAutoFit/>
          </a:bodyPr>
          <a:lstStyle/>
          <a:p>
            <a:pPr algn="l"/>
            <a:r>
              <a:rPr lang="en-US" sz="1800" dirty="0">
                <a:solidFill>
                  <a:srgbClr val="7030A0"/>
                </a:solidFill>
                <a:latin typeface="Calisto MT" panose="02040603050505030304" pitchFamily="18" charset="77"/>
                <a:cs typeface="Calibri" panose="020F0502020204030204" pitchFamily="34" charset="0"/>
              </a:rPr>
              <a:t>High value at principal periodicity (</a:t>
            </a:r>
            <a:r>
              <a:rPr lang="en-US" sz="1800" dirty="0">
                <a:solidFill>
                  <a:srgbClr val="7030A0"/>
                </a:solidFill>
                <a:latin typeface="Helsinki Text Std" panose="02000400000000000000" pitchFamily="2" charset="77"/>
                <a:cs typeface="Calibri" panose="020F0502020204030204" pitchFamily="34" charset="0"/>
              </a:rPr>
              <a:t>w.</a:t>
            </a:r>
            <a:r>
              <a:rPr lang="en-US" sz="1800" dirty="0">
                <a:solidFill>
                  <a:srgbClr val="7030A0"/>
                </a:solidFill>
                <a:latin typeface="Calisto MT" panose="02040603050505030304" pitchFamily="18" charset="77"/>
                <a:cs typeface="Calibri" panose="020F0502020204030204" pitchFamily="34" charset="0"/>
              </a:rPr>
              <a:t>/5) </a:t>
            </a:r>
          </a:p>
        </p:txBody>
      </p:sp>
      <p:cxnSp>
        <p:nvCxnSpPr>
          <p:cNvPr id="9" name="Straight Arrow Connector 8">
            <a:extLst>
              <a:ext uri="{FF2B5EF4-FFF2-40B4-BE49-F238E27FC236}">
                <a16:creationId xmlns:a16="http://schemas.microsoft.com/office/drawing/2014/main" id="{B7DD3845-C076-602C-9B81-6EE1A057B98E}"/>
              </a:ext>
            </a:extLst>
          </p:cNvPr>
          <p:cNvCxnSpPr>
            <a:cxnSpLocks/>
          </p:cNvCxnSpPr>
          <p:nvPr/>
        </p:nvCxnSpPr>
        <p:spPr>
          <a:xfrm>
            <a:off x="6362700" y="1767609"/>
            <a:ext cx="0" cy="716280"/>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0DBA9FB-1C88-8A99-1CD1-4339340D0B14}"/>
              </a:ext>
            </a:extLst>
          </p:cNvPr>
          <p:cNvCxnSpPr>
            <a:cxnSpLocks/>
          </p:cNvCxnSpPr>
          <p:nvPr/>
        </p:nvCxnSpPr>
        <p:spPr>
          <a:xfrm>
            <a:off x="5326380" y="1767609"/>
            <a:ext cx="0" cy="716280"/>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C8C8718-538D-DEB1-92E0-8649AFD3BEB4}"/>
              </a:ext>
            </a:extLst>
          </p:cNvPr>
          <p:cNvSpPr txBox="1"/>
          <p:nvPr/>
        </p:nvSpPr>
        <p:spPr>
          <a:xfrm>
            <a:off x="6490022" y="1852148"/>
            <a:ext cx="2284409" cy="646331"/>
          </a:xfrm>
          <a:prstGeom prst="rect">
            <a:avLst/>
          </a:prstGeom>
          <a:noFill/>
        </p:spPr>
        <p:txBody>
          <a:bodyPr wrap="square" rtlCol="0">
            <a:spAutoFit/>
          </a:bodyPr>
          <a:lstStyle/>
          <a:p>
            <a:pPr algn="l"/>
            <a:r>
              <a:rPr lang="en-US" sz="1800" dirty="0">
                <a:solidFill>
                  <a:srgbClr val="C00000"/>
                </a:solidFill>
                <a:latin typeface="Calisto MT" panose="02040603050505030304" pitchFamily="18" charset="77"/>
                <a:cs typeface="Calibri" panose="020F0502020204030204" pitchFamily="34" charset="0"/>
              </a:rPr>
              <a:t>Low values at nearby periodicities  </a:t>
            </a:r>
          </a:p>
        </p:txBody>
      </p:sp>
      <p:sp>
        <p:nvSpPr>
          <p:cNvPr id="12" name="TextBox 11">
            <a:extLst>
              <a:ext uri="{FF2B5EF4-FFF2-40B4-BE49-F238E27FC236}">
                <a16:creationId xmlns:a16="http://schemas.microsoft.com/office/drawing/2014/main" id="{0B231245-95E0-F33F-64AD-5735767F738D}"/>
              </a:ext>
            </a:extLst>
          </p:cNvPr>
          <p:cNvSpPr txBox="1"/>
          <p:nvPr/>
        </p:nvSpPr>
        <p:spPr>
          <a:xfrm>
            <a:off x="-315871" y="1516265"/>
            <a:ext cx="3255785" cy="2062103"/>
          </a:xfrm>
          <a:prstGeom prst="rect">
            <a:avLst/>
          </a:prstGeom>
          <a:noFill/>
        </p:spPr>
        <p:txBody>
          <a:bodyPr wrap="square" rtlCol="0">
            <a:spAutoFit/>
          </a:bodyPr>
          <a:lstStyle/>
          <a:p>
            <a:pPr algn="r"/>
            <a:r>
              <a:rPr lang="en-US" sz="1800" dirty="0">
                <a:latin typeface="Calisto MT" panose="02040603050505030304" pitchFamily="18" charset="77"/>
                <a:cs typeface="Calibri" panose="020F0502020204030204" pitchFamily="34" charset="0"/>
              </a:rPr>
              <a:t>Rhythmic spectrum for the standard pattern: </a:t>
            </a:r>
          </a:p>
          <a:p>
            <a:pPr algn="r">
              <a:spcBef>
                <a:spcPts val="1200"/>
              </a:spcBef>
            </a:pPr>
            <a:r>
              <a:rPr lang="en-US" sz="1800" dirty="0">
                <a:latin typeface="Helsinki Text Std" panose="02000400000000000000" pitchFamily="2" charset="77"/>
                <a:cs typeface="Calibri" panose="020F0502020204030204" pitchFamily="34" charset="0"/>
              </a:rPr>
              <a:t>q q eq q q e</a:t>
            </a:r>
          </a:p>
          <a:p>
            <a:pPr algn="r"/>
            <a:r>
              <a:rPr lang="en-US" sz="1800" dirty="0">
                <a:latin typeface="Calisto MT" panose="02040603050505030304" pitchFamily="18" charset="77"/>
                <a:cs typeface="Calibri" panose="020F0502020204030204" pitchFamily="34" charset="0"/>
              </a:rPr>
              <a:t>Or its complement: </a:t>
            </a:r>
          </a:p>
          <a:p>
            <a:pPr algn="r">
              <a:spcBef>
                <a:spcPts val="1200"/>
              </a:spcBef>
            </a:pPr>
            <a:r>
              <a:rPr lang="en-US" sz="1800" dirty="0">
                <a:latin typeface="Helsinki Text Std" panose="02000400000000000000" pitchFamily="2" charset="77"/>
                <a:cs typeface="Calibri" panose="020F0502020204030204" pitchFamily="34" charset="0"/>
              </a:rPr>
              <a:t>q q q. q q. </a:t>
            </a:r>
          </a:p>
          <a:p>
            <a:pPr algn="r"/>
            <a:endParaRPr lang="en-US" sz="1800" dirty="0">
              <a:latin typeface="Helsinki Text Std" panose="02000400000000000000" pitchFamily="2" charset="77"/>
              <a:cs typeface="Calibri" panose="020F0502020204030204" pitchFamily="34" charset="0"/>
            </a:endParaRPr>
          </a:p>
        </p:txBody>
      </p:sp>
      <p:sp>
        <p:nvSpPr>
          <p:cNvPr id="4" name="TextBox 3">
            <a:extLst>
              <a:ext uri="{FF2B5EF4-FFF2-40B4-BE49-F238E27FC236}">
                <a16:creationId xmlns:a16="http://schemas.microsoft.com/office/drawing/2014/main" id="{BAB087B8-F662-1B13-2A49-FD96A30898CB}"/>
              </a:ext>
            </a:extLst>
          </p:cNvPr>
          <p:cNvSpPr txBox="1"/>
          <p:nvPr/>
        </p:nvSpPr>
        <p:spPr>
          <a:xfrm>
            <a:off x="6115051" y="3789288"/>
            <a:ext cx="2964442" cy="646331"/>
          </a:xfrm>
          <a:prstGeom prst="rect">
            <a:avLst/>
          </a:prstGeom>
          <a:noFill/>
        </p:spPr>
        <p:txBody>
          <a:bodyPr wrap="square" rtlCol="0">
            <a:spAutoFit/>
          </a:bodyPr>
          <a:lstStyle/>
          <a:p>
            <a:pPr algn="l"/>
            <a:r>
              <a:rPr lang="en-US" sz="1800" dirty="0">
                <a:latin typeface="Calisto MT" panose="02040603050505030304" pitchFamily="18" charset="77"/>
                <a:cs typeface="Calibri" panose="020F0502020204030204" pitchFamily="34" charset="0"/>
              </a:rPr>
              <a:t>N.B.: Periodicities are the reciprocals of frequencies</a:t>
            </a:r>
          </a:p>
        </p:txBody>
      </p:sp>
      <p:sp>
        <p:nvSpPr>
          <p:cNvPr id="8" name="TextBox 7">
            <a:extLst>
              <a:ext uri="{FF2B5EF4-FFF2-40B4-BE49-F238E27FC236}">
                <a16:creationId xmlns:a16="http://schemas.microsoft.com/office/drawing/2014/main" id="{182A3AAE-1FFD-4D1A-41D0-4B50B611EA48}"/>
              </a:ext>
            </a:extLst>
          </p:cNvPr>
          <p:cNvSpPr txBox="1"/>
          <p:nvPr/>
        </p:nvSpPr>
        <p:spPr>
          <a:xfrm rot="16200000">
            <a:off x="2777275" y="2433251"/>
            <a:ext cx="898003" cy="276999"/>
          </a:xfrm>
          <a:prstGeom prst="rect">
            <a:avLst/>
          </a:prstGeom>
          <a:noFill/>
        </p:spPr>
        <p:txBody>
          <a:bodyPr wrap="none" rtlCol="0">
            <a:spAutoFit/>
          </a:bodyPr>
          <a:lstStyle/>
          <a:p>
            <a:pPr algn="l"/>
            <a:r>
              <a:rPr lang="en-US" sz="1200" dirty="0">
                <a:latin typeface="Calisto MT" panose="02040603050505030304" pitchFamily="18" charset="77"/>
                <a:cs typeface="Calibri" panose="020F0502020204030204" pitchFamily="34" charset="0"/>
              </a:rPr>
              <a:t>Magnitude</a:t>
            </a:r>
          </a:p>
        </p:txBody>
      </p:sp>
      <p:sp>
        <p:nvSpPr>
          <p:cNvPr id="13" name="TextBox 12">
            <a:extLst>
              <a:ext uri="{FF2B5EF4-FFF2-40B4-BE49-F238E27FC236}">
                <a16:creationId xmlns:a16="http://schemas.microsoft.com/office/drawing/2014/main" id="{6EBA6A93-1B1A-6082-D6B4-B7945A11CB63}"/>
              </a:ext>
            </a:extLst>
          </p:cNvPr>
          <p:cNvSpPr txBox="1"/>
          <p:nvPr/>
        </p:nvSpPr>
        <p:spPr>
          <a:xfrm>
            <a:off x="4450922" y="3549051"/>
            <a:ext cx="1340432" cy="276999"/>
          </a:xfrm>
          <a:prstGeom prst="rect">
            <a:avLst/>
          </a:prstGeom>
          <a:noFill/>
        </p:spPr>
        <p:txBody>
          <a:bodyPr wrap="none" rtlCol="0">
            <a:spAutoFit/>
          </a:bodyPr>
          <a:lstStyle/>
          <a:p>
            <a:pPr algn="l"/>
            <a:r>
              <a:rPr lang="en-US" sz="1200" dirty="0">
                <a:latin typeface="Calisto MT" panose="02040603050505030304" pitchFamily="18" charset="77"/>
                <a:cs typeface="Calibri" panose="020F0502020204030204" pitchFamily="34" charset="0"/>
              </a:rPr>
              <a:t>Frequency (/12</a:t>
            </a:r>
            <a:r>
              <a:rPr lang="en-US" sz="1200" dirty="0">
                <a:latin typeface="Helsinki Text Std" panose="02000400000000000000" pitchFamily="2" charset="77"/>
                <a:cs typeface="Calibri" panose="020F0502020204030204" pitchFamily="34" charset="0"/>
              </a:rPr>
              <a:t>e</a:t>
            </a:r>
            <a:r>
              <a:rPr lang="en-US" sz="1200" dirty="0">
                <a:latin typeface="Calisto MT" panose="02040603050505030304" pitchFamily="18" charset="77"/>
                <a:cs typeface="Calibri" panose="020F0502020204030204" pitchFamily="34" charset="0"/>
              </a:rPr>
              <a:t>)</a:t>
            </a:r>
          </a:p>
        </p:txBody>
      </p:sp>
      <p:sp>
        <p:nvSpPr>
          <p:cNvPr id="17" name="TextBox 16">
            <a:extLst>
              <a:ext uri="{FF2B5EF4-FFF2-40B4-BE49-F238E27FC236}">
                <a16:creationId xmlns:a16="http://schemas.microsoft.com/office/drawing/2014/main" id="{01F5C049-9056-A063-2E34-EA8A4B18CFC6}"/>
              </a:ext>
            </a:extLst>
          </p:cNvPr>
          <p:cNvSpPr txBox="1"/>
          <p:nvPr/>
        </p:nvSpPr>
        <p:spPr>
          <a:xfrm>
            <a:off x="4464526" y="1461365"/>
            <a:ext cx="1267931" cy="369332"/>
          </a:xfrm>
          <a:prstGeom prst="rect">
            <a:avLst/>
          </a:prstGeom>
          <a:noFill/>
        </p:spPr>
        <p:txBody>
          <a:bodyPr wrap="square" rtlCol="0">
            <a:spAutoFit/>
          </a:bodyPr>
          <a:lstStyle/>
          <a:p>
            <a:pPr algn="l"/>
            <a:r>
              <a:rPr lang="en-US" sz="1800" dirty="0">
                <a:solidFill>
                  <a:srgbClr val="C00000"/>
                </a:solidFill>
                <a:latin typeface="Calisto MT" panose="02040603050505030304" pitchFamily="18" charset="77"/>
                <a:cs typeface="Calibri" panose="020F0502020204030204" pitchFamily="34" charset="0"/>
              </a:rPr>
              <a:t>(</a:t>
            </a:r>
            <a:r>
              <a:rPr lang="en-US" sz="1800" dirty="0">
                <a:solidFill>
                  <a:srgbClr val="C00000"/>
                </a:solidFill>
                <a:latin typeface="Helsinki Text Std" panose="02000400000000000000" pitchFamily="2" charset="77"/>
                <a:cs typeface="Calibri" panose="020F0502020204030204" pitchFamily="34" charset="0"/>
              </a:rPr>
              <a:t>w.</a:t>
            </a:r>
            <a:r>
              <a:rPr lang="en-US" sz="1800" dirty="0">
                <a:solidFill>
                  <a:srgbClr val="C00000"/>
                </a:solidFill>
                <a:latin typeface="Calisto MT" panose="02040603050505030304" pitchFamily="18" charset="77"/>
                <a:cs typeface="Calibri" panose="020F0502020204030204" pitchFamily="34" charset="0"/>
              </a:rPr>
              <a:t>/4 = </a:t>
            </a:r>
            <a:r>
              <a:rPr lang="en-US" sz="1800" dirty="0">
                <a:solidFill>
                  <a:srgbClr val="C00000"/>
                </a:solidFill>
                <a:latin typeface="Helsinki Text Std" panose="02000400000000000000" pitchFamily="2" charset="77"/>
                <a:cs typeface="Calibri" panose="020F0502020204030204" pitchFamily="34" charset="0"/>
              </a:rPr>
              <a:t>q.</a:t>
            </a:r>
            <a:r>
              <a:rPr lang="en-US" sz="1800" dirty="0">
                <a:solidFill>
                  <a:srgbClr val="C00000"/>
                </a:solidFill>
                <a:latin typeface="Calisto MT" panose="02040603050505030304" pitchFamily="18" charset="77"/>
                <a:cs typeface="Calibri" panose="020F0502020204030204" pitchFamily="34" charset="0"/>
              </a:rPr>
              <a:t> )  </a:t>
            </a:r>
          </a:p>
        </p:txBody>
      </p:sp>
      <p:sp>
        <p:nvSpPr>
          <p:cNvPr id="18" name="TextBox 17">
            <a:extLst>
              <a:ext uri="{FF2B5EF4-FFF2-40B4-BE49-F238E27FC236}">
                <a16:creationId xmlns:a16="http://schemas.microsoft.com/office/drawing/2014/main" id="{A69F0F53-6FC6-3F6C-2B04-73DE4E094D70}"/>
              </a:ext>
            </a:extLst>
          </p:cNvPr>
          <p:cNvSpPr txBox="1"/>
          <p:nvPr/>
        </p:nvSpPr>
        <p:spPr>
          <a:xfrm>
            <a:off x="6091395" y="1445495"/>
            <a:ext cx="1333063" cy="369332"/>
          </a:xfrm>
          <a:prstGeom prst="rect">
            <a:avLst/>
          </a:prstGeom>
          <a:noFill/>
        </p:spPr>
        <p:txBody>
          <a:bodyPr wrap="square" rtlCol="0">
            <a:spAutoFit/>
          </a:bodyPr>
          <a:lstStyle/>
          <a:p>
            <a:pPr algn="l"/>
            <a:r>
              <a:rPr lang="en-US" sz="1800" dirty="0">
                <a:solidFill>
                  <a:srgbClr val="C00000"/>
                </a:solidFill>
                <a:latin typeface="Calisto MT" panose="02040603050505030304" pitchFamily="18" charset="77"/>
                <a:cs typeface="Calibri" panose="020F0502020204030204" pitchFamily="34" charset="0"/>
              </a:rPr>
              <a:t>(</a:t>
            </a:r>
            <a:r>
              <a:rPr lang="en-US" sz="1800" dirty="0">
                <a:solidFill>
                  <a:srgbClr val="C00000"/>
                </a:solidFill>
                <a:latin typeface="Helsinki Text Std" panose="02000400000000000000" pitchFamily="2" charset="77"/>
                <a:cs typeface="Calibri" panose="020F0502020204030204" pitchFamily="34" charset="0"/>
              </a:rPr>
              <a:t>w.</a:t>
            </a:r>
            <a:r>
              <a:rPr lang="en-US" sz="1800" dirty="0">
                <a:solidFill>
                  <a:srgbClr val="C00000"/>
                </a:solidFill>
                <a:latin typeface="Calisto MT" panose="02040603050505030304" pitchFamily="18" charset="77"/>
                <a:cs typeface="Calibri" panose="020F0502020204030204" pitchFamily="34" charset="0"/>
              </a:rPr>
              <a:t>/6 = </a:t>
            </a:r>
            <a:r>
              <a:rPr lang="en-US" sz="1800" dirty="0">
                <a:solidFill>
                  <a:srgbClr val="C00000"/>
                </a:solidFill>
                <a:latin typeface="Helsinki Text Std" panose="02000400000000000000" pitchFamily="2" charset="77"/>
                <a:cs typeface="Calibri" panose="020F0502020204030204" pitchFamily="34" charset="0"/>
              </a:rPr>
              <a:t>q</a:t>
            </a:r>
            <a:r>
              <a:rPr lang="en-US" sz="1800" dirty="0">
                <a:solidFill>
                  <a:srgbClr val="C00000"/>
                </a:solidFill>
                <a:latin typeface="Calisto MT" panose="02040603050505030304" pitchFamily="18" charset="77"/>
                <a:cs typeface="Calibri" panose="020F0502020204030204" pitchFamily="34" charset="0"/>
              </a:rPr>
              <a:t> )  </a:t>
            </a:r>
          </a:p>
        </p:txBody>
      </p:sp>
      <p:cxnSp>
        <p:nvCxnSpPr>
          <p:cNvPr id="3" name="Straight Arrow Connector 2">
            <a:extLst>
              <a:ext uri="{FF2B5EF4-FFF2-40B4-BE49-F238E27FC236}">
                <a16:creationId xmlns:a16="http://schemas.microsoft.com/office/drawing/2014/main" id="{D33B73C1-198D-C3AF-CA1E-06093325AF5B}"/>
              </a:ext>
            </a:extLst>
          </p:cNvPr>
          <p:cNvCxnSpPr>
            <a:cxnSpLocks/>
          </p:cNvCxnSpPr>
          <p:nvPr/>
        </p:nvCxnSpPr>
        <p:spPr>
          <a:xfrm>
            <a:off x="3802089" y="2475395"/>
            <a:ext cx="0" cy="716280"/>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F504F13-405F-2A83-AD22-2576EA5EE4CA}"/>
              </a:ext>
            </a:extLst>
          </p:cNvPr>
          <p:cNvSpPr txBox="1"/>
          <p:nvPr/>
        </p:nvSpPr>
        <p:spPr>
          <a:xfrm>
            <a:off x="3506363" y="1837752"/>
            <a:ext cx="1568142" cy="646331"/>
          </a:xfrm>
          <a:prstGeom prst="rect">
            <a:avLst/>
          </a:prstGeom>
          <a:noFill/>
        </p:spPr>
        <p:txBody>
          <a:bodyPr wrap="square" rtlCol="0">
            <a:spAutoFit/>
          </a:bodyPr>
          <a:lstStyle/>
          <a:p>
            <a:pPr algn="l"/>
            <a:r>
              <a:rPr lang="en-US" sz="1800" dirty="0">
                <a:solidFill>
                  <a:srgbClr val="C00000"/>
                </a:solidFill>
                <a:latin typeface="Calisto MT" panose="02040603050505030304" pitchFamily="18" charset="77"/>
                <a:cs typeface="Calibri" panose="020F0502020204030204" pitchFamily="34" charset="0"/>
              </a:rPr>
              <a:t>Especially low value at 1</a:t>
            </a:r>
          </a:p>
        </p:txBody>
      </p:sp>
    </p:spTree>
    <p:extLst>
      <p:ext uri="{BB962C8B-B14F-4D97-AF65-F5344CB8AC3E}">
        <p14:creationId xmlns:p14="http://schemas.microsoft.com/office/powerpoint/2010/main" val="20298315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147AB-D3D4-2DBC-71AD-94DE232AE1AA}"/>
              </a:ext>
            </a:extLst>
          </p:cNvPr>
          <p:cNvSpPr>
            <a:spLocks noGrp="1"/>
          </p:cNvSpPr>
          <p:nvPr>
            <p:ph type="title"/>
          </p:nvPr>
        </p:nvSpPr>
        <p:spPr/>
        <p:txBody>
          <a:bodyPr/>
          <a:lstStyle/>
          <a:p>
            <a:r>
              <a:rPr lang="en-US" dirty="0"/>
              <a:t>Near-ME rhythms</a:t>
            </a:r>
          </a:p>
        </p:txBody>
      </p:sp>
      <p:sp>
        <p:nvSpPr>
          <p:cNvPr id="3" name="Content Placeholder 2">
            <a:extLst>
              <a:ext uri="{FF2B5EF4-FFF2-40B4-BE49-F238E27FC236}">
                <a16:creationId xmlns:a16="http://schemas.microsoft.com/office/drawing/2014/main" id="{3105320A-32D2-693D-0374-97C86C842688}"/>
              </a:ext>
            </a:extLst>
          </p:cNvPr>
          <p:cNvSpPr>
            <a:spLocks noGrp="1"/>
          </p:cNvSpPr>
          <p:nvPr>
            <p:ph idx="1"/>
          </p:nvPr>
        </p:nvSpPr>
        <p:spPr>
          <a:xfrm>
            <a:off x="431639" y="526469"/>
            <a:ext cx="8256270" cy="451475"/>
          </a:xfrm>
        </p:spPr>
        <p:txBody>
          <a:bodyPr/>
          <a:lstStyle/>
          <a:p>
            <a:pPr marL="0" indent="0" algn="ctr">
              <a:buNone/>
            </a:pPr>
            <a:r>
              <a:rPr lang="en-US" dirty="0"/>
              <a:t>Rhythms close to ME also have large values at that frequency</a:t>
            </a:r>
          </a:p>
        </p:txBody>
      </p:sp>
      <p:sp>
        <p:nvSpPr>
          <p:cNvPr id="11" name="Date Placeholder 10">
            <a:extLst>
              <a:ext uri="{FF2B5EF4-FFF2-40B4-BE49-F238E27FC236}">
                <a16:creationId xmlns:a16="http://schemas.microsoft.com/office/drawing/2014/main" id="{EF96884D-61A1-E3A7-2D73-849F910F01D2}"/>
              </a:ext>
            </a:extLst>
          </p:cNvPr>
          <p:cNvSpPr>
            <a:spLocks noGrp="1"/>
          </p:cNvSpPr>
          <p:nvPr>
            <p:ph type="dt" sz="half" idx="10"/>
          </p:nvPr>
        </p:nvSpPr>
        <p:spPr>
          <a:xfrm>
            <a:off x="628650" y="4767263"/>
            <a:ext cx="2057400" cy="273844"/>
          </a:xfrm>
        </p:spPr>
        <p:txBody>
          <a:bodyPr/>
          <a:lstStyle/>
          <a:p>
            <a:r>
              <a:rPr lang="en-US"/>
              <a:t>SMA Colloquium, 12/6/2023</a:t>
            </a:r>
            <a:endParaRPr lang="en-US" dirty="0"/>
          </a:p>
        </p:txBody>
      </p:sp>
      <p:sp>
        <p:nvSpPr>
          <p:cNvPr id="10" name="Footer Placeholder 9">
            <a:extLst>
              <a:ext uri="{FF2B5EF4-FFF2-40B4-BE49-F238E27FC236}">
                <a16:creationId xmlns:a16="http://schemas.microsoft.com/office/drawing/2014/main" id="{228A10C4-3531-0A44-2D63-B8D851F82EE1}"/>
              </a:ext>
            </a:extLst>
          </p:cNvPr>
          <p:cNvSpPr>
            <a:spLocks noGrp="1"/>
          </p:cNvSpPr>
          <p:nvPr>
            <p:ph type="ftr" sz="quarter" idx="11"/>
          </p:nvPr>
        </p:nvSpPr>
        <p:spPr>
          <a:xfrm>
            <a:off x="3028950" y="4767263"/>
            <a:ext cx="3086100" cy="273844"/>
          </a:xfrm>
        </p:spPr>
        <p:txBody>
          <a:bodyPr/>
          <a:lstStyle/>
          <a:p>
            <a:r>
              <a:rPr lang="en-US"/>
              <a:t>Periodicity and Continuity in Pitch and Time</a:t>
            </a:r>
            <a:endParaRPr lang="en-US" dirty="0"/>
          </a:p>
        </p:txBody>
      </p:sp>
      <p:sp>
        <p:nvSpPr>
          <p:cNvPr id="12" name="Slide Number Placeholder 11">
            <a:extLst>
              <a:ext uri="{FF2B5EF4-FFF2-40B4-BE49-F238E27FC236}">
                <a16:creationId xmlns:a16="http://schemas.microsoft.com/office/drawing/2014/main" id="{B5858C03-2007-A9B3-AE15-D9B3642986EC}"/>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55</a:t>
            </a:fld>
            <a:endParaRPr lang="en-US" dirty="0">
              <a:latin typeface="Calisto MT" panose="02040603050505030304" pitchFamily="18" charset="77"/>
            </a:endParaRPr>
          </a:p>
        </p:txBody>
      </p:sp>
      <p:pic>
        <p:nvPicPr>
          <p:cNvPr id="19" name="Picture 18">
            <a:extLst>
              <a:ext uri="{FF2B5EF4-FFF2-40B4-BE49-F238E27FC236}">
                <a16:creationId xmlns:a16="http://schemas.microsoft.com/office/drawing/2014/main" id="{58C62F64-E31A-A67F-BC98-1014FE9C1727}"/>
              </a:ext>
            </a:extLst>
          </p:cNvPr>
          <p:cNvPicPr>
            <a:picLocks noChangeAspect="1"/>
          </p:cNvPicPr>
          <p:nvPr/>
        </p:nvPicPr>
        <p:blipFill>
          <a:blip r:embed="rId3"/>
          <a:stretch>
            <a:fillRect/>
          </a:stretch>
        </p:blipFill>
        <p:spPr>
          <a:xfrm>
            <a:off x="6473864" y="852640"/>
            <a:ext cx="2585500" cy="1510448"/>
          </a:xfrm>
          <a:prstGeom prst="rect">
            <a:avLst/>
          </a:prstGeom>
        </p:spPr>
      </p:pic>
      <p:pic>
        <p:nvPicPr>
          <p:cNvPr id="21" name="Picture 20">
            <a:extLst>
              <a:ext uri="{FF2B5EF4-FFF2-40B4-BE49-F238E27FC236}">
                <a16:creationId xmlns:a16="http://schemas.microsoft.com/office/drawing/2014/main" id="{A344B332-A56C-E188-12AA-B9B0F7FA3947}"/>
              </a:ext>
            </a:extLst>
          </p:cNvPr>
          <p:cNvPicPr>
            <a:picLocks noChangeAspect="1"/>
          </p:cNvPicPr>
          <p:nvPr/>
        </p:nvPicPr>
        <p:blipFill>
          <a:blip r:embed="rId4"/>
          <a:stretch>
            <a:fillRect/>
          </a:stretch>
        </p:blipFill>
        <p:spPr>
          <a:xfrm>
            <a:off x="6473864" y="2993035"/>
            <a:ext cx="2670137" cy="1559894"/>
          </a:xfrm>
          <a:prstGeom prst="rect">
            <a:avLst/>
          </a:prstGeom>
        </p:spPr>
      </p:pic>
      <p:pic>
        <p:nvPicPr>
          <p:cNvPr id="23" name="Picture 22">
            <a:extLst>
              <a:ext uri="{FF2B5EF4-FFF2-40B4-BE49-F238E27FC236}">
                <a16:creationId xmlns:a16="http://schemas.microsoft.com/office/drawing/2014/main" id="{E4781687-74AF-1E14-0312-874BDF6CBAC5}"/>
              </a:ext>
            </a:extLst>
          </p:cNvPr>
          <p:cNvPicPr>
            <a:picLocks noChangeAspect="1"/>
          </p:cNvPicPr>
          <p:nvPr/>
        </p:nvPicPr>
        <p:blipFill>
          <a:blip r:embed="rId5"/>
          <a:stretch>
            <a:fillRect/>
          </a:stretch>
        </p:blipFill>
        <p:spPr>
          <a:xfrm>
            <a:off x="3996414" y="863943"/>
            <a:ext cx="2477450" cy="603482"/>
          </a:xfrm>
          <a:prstGeom prst="rect">
            <a:avLst/>
          </a:prstGeom>
        </p:spPr>
      </p:pic>
      <p:pic>
        <p:nvPicPr>
          <p:cNvPr id="28" name="Picture 27">
            <a:extLst>
              <a:ext uri="{FF2B5EF4-FFF2-40B4-BE49-F238E27FC236}">
                <a16:creationId xmlns:a16="http://schemas.microsoft.com/office/drawing/2014/main" id="{6EF1D345-85E9-8D4C-1E83-B3CFDB0D0EB6}"/>
              </a:ext>
            </a:extLst>
          </p:cNvPr>
          <p:cNvPicPr>
            <a:picLocks noChangeAspect="1"/>
          </p:cNvPicPr>
          <p:nvPr/>
        </p:nvPicPr>
        <p:blipFill>
          <a:blip r:embed="rId6"/>
          <a:stretch>
            <a:fillRect/>
          </a:stretch>
        </p:blipFill>
        <p:spPr>
          <a:xfrm>
            <a:off x="200336" y="2331540"/>
            <a:ext cx="3058697" cy="1188584"/>
          </a:xfrm>
          <a:prstGeom prst="rect">
            <a:avLst/>
          </a:prstGeom>
        </p:spPr>
      </p:pic>
      <p:sp>
        <p:nvSpPr>
          <p:cNvPr id="30" name="TextBox 29">
            <a:extLst>
              <a:ext uri="{FF2B5EF4-FFF2-40B4-BE49-F238E27FC236}">
                <a16:creationId xmlns:a16="http://schemas.microsoft.com/office/drawing/2014/main" id="{0BCA2A0E-A474-B001-31FF-AB2F7AA5B141}"/>
              </a:ext>
            </a:extLst>
          </p:cNvPr>
          <p:cNvSpPr txBox="1"/>
          <p:nvPr/>
        </p:nvSpPr>
        <p:spPr>
          <a:xfrm>
            <a:off x="690277" y="3540472"/>
            <a:ext cx="2289199" cy="646331"/>
          </a:xfrm>
          <a:prstGeom prst="rect">
            <a:avLst/>
          </a:prstGeom>
          <a:noFill/>
        </p:spPr>
        <p:txBody>
          <a:bodyPr wrap="square" rtlCol="0">
            <a:spAutoFit/>
          </a:bodyPr>
          <a:lstStyle/>
          <a:p>
            <a:pPr algn="l"/>
            <a:r>
              <a:rPr lang="en-US" sz="1800" dirty="0">
                <a:latin typeface="Calisto MT" panose="02040603050505030304" pitchFamily="18" charset="77"/>
                <a:cs typeface="Calibri" panose="020F0502020204030204" pitchFamily="34" charset="0"/>
              </a:rPr>
              <a:t>Full (2-sided) spectrum</a:t>
            </a:r>
          </a:p>
        </p:txBody>
      </p:sp>
      <p:sp>
        <p:nvSpPr>
          <p:cNvPr id="31" name="TextBox 30">
            <a:extLst>
              <a:ext uri="{FF2B5EF4-FFF2-40B4-BE49-F238E27FC236}">
                <a16:creationId xmlns:a16="http://schemas.microsoft.com/office/drawing/2014/main" id="{21BB773D-27A9-1E42-B28D-92D1AB21686D}"/>
              </a:ext>
            </a:extLst>
          </p:cNvPr>
          <p:cNvSpPr txBox="1"/>
          <p:nvPr/>
        </p:nvSpPr>
        <p:spPr>
          <a:xfrm>
            <a:off x="4828964" y="1467425"/>
            <a:ext cx="1488997" cy="646331"/>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ME 5-in-16</a:t>
            </a:r>
          </a:p>
          <a:p>
            <a:pPr algn="l"/>
            <a:r>
              <a:rPr lang="en-US" sz="1800" dirty="0">
                <a:latin typeface="Calisto MT" panose="02040603050505030304" pitchFamily="18" charset="77"/>
                <a:cs typeface="Calibri" panose="020F0502020204030204" pitchFamily="34" charset="0"/>
              </a:rPr>
              <a:t>(Bossa Nova)</a:t>
            </a:r>
          </a:p>
        </p:txBody>
      </p:sp>
      <p:cxnSp>
        <p:nvCxnSpPr>
          <p:cNvPr id="33" name="Straight Arrow Connector 32">
            <a:extLst>
              <a:ext uri="{FF2B5EF4-FFF2-40B4-BE49-F238E27FC236}">
                <a16:creationId xmlns:a16="http://schemas.microsoft.com/office/drawing/2014/main" id="{050C3867-9176-76DD-41EB-4B4D4552C3C4}"/>
              </a:ext>
            </a:extLst>
          </p:cNvPr>
          <p:cNvCxnSpPr>
            <a:cxnSpLocks/>
          </p:cNvCxnSpPr>
          <p:nvPr/>
        </p:nvCxnSpPr>
        <p:spPr>
          <a:xfrm flipV="1">
            <a:off x="3305983" y="1535601"/>
            <a:ext cx="621497" cy="408946"/>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E2A6BFC6-91D9-ABA2-60DF-F4363D791CF6}"/>
              </a:ext>
            </a:extLst>
          </p:cNvPr>
          <p:cNvPicPr>
            <a:picLocks noChangeAspect="1"/>
          </p:cNvPicPr>
          <p:nvPr/>
        </p:nvPicPr>
        <p:blipFill>
          <a:blip r:embed="rId7"/>
          <a:stretch>
            <a:fillRect/>
          </a:stretch>
        </p:blipFill>
        <p:spPr>
          <a:xfrm>
            <a:off x="3769236" y="4066261"/>
            <a:ext cx="2704628" cy="513728"/>
          </a:xfrm>
          <a:prstGeom prst="rect">
            <a:avLst/>
          </a:prstGeom>
        </p:spPr>
      </p:pic>
      <p:cxnSp>
        <p:nvCxnSpPr>
          <p:cNvPr id="36" name="Straight Arrow Connector 35">
            <a:extLst>
              <a:ext uri="{FF2B5EF4-FFF2-40B4-BE49-F238E27FC236}">
                <a16:creationId xmlns:a16="http://schemas.microsoft.com/office/drawing/2014/main" id="{2E66AC60-457C-4DD7-17FF-FCA75A70F3D9}"/>
              </a:ext>
            </a:extLst>
          </p:cNvPr>
          <p:cNvCxnSpPr>
            <a:cxnSpLocks/>
          </p:cNvCxnSpPr>
          <p:nvPr/>
        </p:nvCxnSpPr>
        <p:spPr>
          <a:xfrm>
            <a:off x="3305983" y="2925831"/>
            <a:ext cx="1388413" cy="1072253"/>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F877CE51-4087-34B6-AF0B-F777F870D4E4}"/>
              </a:ext>
            </a:extLst>
          </p:cNvPr>
          <p:cNvSpPr txBox="1"/>
          <p:nvPr/>
        </p:nvSpPr>
        <p:spPr>
          <a:xfrm>
            <a:off x="4989115" y="3479704"/>
            <a:ext cx="1222386" cy="646331"/>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Son Clave,</a:t>
            </a:r>
          </a:p>
          <a:p>
            <a:pPr algn="l"/>
            <a:r>
              <a:rPr lang="en-US" sz="1800" dirty="0">
                <a:latin typeface="Calisto MT" panose="02040603050505030304" pitchFamily="18" charset="77"/>
                <a:cs typeface="Calibri" panose="020F0502020204030204" pitchFamily="34" charset="0"/>
              </a:rPr>
              <a:t>near-ME</a:t>
            </a:r>
          </a:p>
        </p:txBody>
      </p:sp>
      <p:sp>
        <p:nvSpPr>
          <p:cNvPr id="39" name="TextBox 38">
            <a:extLst>
              <a:ext uri="{FF2B5EF4-FFF2-40B4-BE49-F238E27FC236}">
                <a16:creationId xmlns:a16="http://schemas.microsoft.com/office/drawing/2014/main" id="{FD5EEA77-17BA-AA25-7C05-79F66B2813D1}"/>
              </a:ext>
            </a:extLst>
          </p:cNvPr>
          <p:cNvSpPr txBox="1"/>
          <p:nvPr/>
        </p:nvSpPr>
        <p:spPr>
          <a:xfrm>
            <a:off x="7088880" y="2493909"/>
            <a:ext cx="1475725"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(half spectra)</a:t>
            </a:r>
          </a:p>
        </p:txBody>
      </p:sp>
      <p:sp>
        <p:nvSpPr>
          <p:cNvPr id="8" name="TextBox 7">
            <a:extLst>
              <a:ext uri="{FF2B5EF4-FFF2-40B4-BE49-F238E27FC236}">
                <a16:creationId xmlns:a16="http://schemas.microsoft.com/office/drawing/2014/main" id="{E8A977E6-AE69-184E-2F2D-F90EF95403FA}"/>
              </a:ext>
            </a:extLst>
          </p:cNvPr>
          <p:cNvSpPr txBox="1"/>
          <p:nvPr/>
        </p:nvSpPr>
        <p:spPr>
          <a:xfrm>
            <a:off x="816372" y="1535602"/>
            <a:ext cx="2078389"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12-cycle Son clave: </a:t>
            </a:r>
          </a:p>
        </p:txBody>
      </p:sp>
      <p:pic>
        <p:nvPicPr>
          <p:cNvPr id="9" name="Picture 8">
            <a:extLst>
              <a:ext uri="{FF2B5EF4-FFF2-40B4-BE49-F238E27FC236}">
                <a16:creationId xmlns:a16="http://schemas.microsoft.com/office/drawing/2014/main" id="{54450D51-A877-C4B9-5570-68CDC6C8C685}"/>
              </a:ext>
            </a:extLst>
          </p:cNvPr>
          <p:cNvPicPr>
            <a:picLocks noChangeAspect="1"/>
          </p:cNvPicPr>
          <p:nvPr/>
        </p:nvPicPr>
        <p:blipFill>
          <a:blip r:embed="rId8"/>
          <a:stretch>
            <a:fillRect/>
          </a:stretch>
        </p:blipFill>
        <p:spPr>
          <a:xfrm>
            <a:off x="431640" y="1883219"/>
            <a:ext cx="2699896" cy="468929"/>
          </a:xfrm>
          <a:prstGeom prst="rect">
            <a:avLst/>
          </a:prstGeom>
        </p:spPr>
      </p:pic>
    </p:spTree>
    <p:extLst>
      <p:ext uri="{BB962C8B-B14F-4D97-AF65-F5344CB8AC3E}">
        <p14:creationId xmlns:p14="http://schemas.microsoft.com/office/powerpoint/2010/main" val="42383807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147AB-D3D4-2DBC-71AD-94DE232AE1AA}"/>
              </a:ext>
            </a:extLst>
          </p:cNvPr>
          <p:cNvSpPr>
            <a:spLocks noGrp="1"/>
          </p:cNvSpPr>
          <p:nvPr>
            <p:ph type="title"/>
          </p:nvPr>
        </p:nvSpPr>
        <p:spPr/>
        <p:txBody>
          <a:bodyPr/>
          <a:lstStyle/>
          <a:p>
            <a:r>
              <a:rPr lang="en-US" dirty="0"/>
              <a:t>Near-ME rhythms</a:t>
            </a:r>
          </a:p>
        </p:txBody>
      </p:sp>
      <p:sp>
        <p:nvSpPr>
          <p:cNvPr id="3" name="Content Placeholder 2">
            <a:extLst>
              <a:ext uri="{FF2B5EF4-FFF2-40B4-BE49-F238E27FC236}">
                <a16:creationId xmlns:a16="http://schemas.microsoft.com/office/drawing/2014/main" id="{3105320A-32D2-693D-0374-97C86C842688}"/>
              </a:ext>
            </a:extLst>
          </p:cNvPr>
          <p:cNvSpPr>
            <a:spLocks noGrp="1"/>
          </p:cNvSpPr>
          <p:nvPr>
            <p:ph idx="1"/>
          </p:nvPr>
        </p:nvSpPr>
        <p:spPr>
          <a:xfrm>
            <a:off x="443865" y="452759"/>
            <a:ext cx="8256270" cy="451475"/>
          </a:xfrm>
        </p:spPr>
        <p:txBody>
          <a:bodyPr/>
          <a:lstStyle/>
          <a:p>
            <a:pPr marL="0" indent="0" algn="ctr">
              <a:buNone/>
            </a:pPr>
            <a:r>
              <a:rPr lang="en-US" b="1" dirty="0"/>
              <a:t>Subsets</a:t>
            </a:r>
            <a:r>
              <a:rPr lang="en-US" dirty="0"/>
              <a:t> of ME rhythms also have large values at that frequency</a:t>
            </a:r>
          </a:p>
        </p:txBody>
      </p:sp>
      <p:sp>
        <p:nvSpPr>
          <p:cNvPr id="27" name="Date Placeholder 26">
            <a:extLst>
              <a:ext uri="{FF2B5EF4-FFF2-40B4-BE49-F238E27FC236}">
                <a16:creationId xmlns:a16="http://schemas.microsoft.com/office/drawing/2014/main" id="{37AC2D42-205E-6416-9283-1A8E5D04B017}"/>
              </a:ext>
            </a:extLst>
          </p:cNvPr>
          <p:cNvSpPr>
            <a:spLocks noGrp="1"/>
          </p:cNvSpPr>
          <p:nvPr>
            <p:ph type="dt" sz="half" idx="10"/>
          </p:nvPr>
        </p:nvSpPr>
        <p:spPr>
          <a:xfrm>
            <a:off x="628650" y="4767263"/>
            <a:ext cx="2057400" cy="273844"/>
          </a:xfrm>
        </p:spPr>
        <p:txBody>
          <a:bodyPr/>
          <a:lstStyle/>
          <a:p>
            <a:r>
              <a:rPr lang="en-US"/>
              <a:t>SMA Colloquium, 12/6/2023</a:t>
            </a:r>
            <a:endParaRPr lang="en-US" dirty="0"/>
          </a:p>
        </p:txBody>
      </p:sp>
      <p:sp>
        <p:nvSpPr>
          <p:cNvPr id="26" name="Footer Placeholder 25">
            <a:extLst>
              <a:ext uri="{FF2B5EF4-FFF2-40B4-BE49-F238E27FC236}">
                <a16:creationId xmlns:a16="http://schemas.microsoft.com/office/drawing/2014/main" id="{C7E59A2C-9B5D-6E77-78EB-A19012307CA7}"/>
              </a:ext>
            </a:extLst>
          </p:cNvPr>
          <p:cNvSpPr>
            <a:spLocks noGrp="1"/>
          </p:cNvSpPr>
          <p:nvPr>
            <p:ph type="ftr" sz="quarter" idx="11"/>
          </p:nvPr>
        </p:nvSpPr>
        <p:spPr>
          <a:xfrm>
            <a:off x="3028950" y="4767263"/>
            <a:ext cx="3086100" cy="273844"/>
          </a:xfrm>
        </p:spPr>
        <p:txBody>
          <a:bodyPr/>
          <a:lstStyle/>
          <a:p>
            <a:r>
              <a:rPr lang="en-US"/>
              <a:t>Periodicity and Continuity in Pitch and Time</a:t>
            </a:r>
            <a:endParaRPr lang="en-US" dirty="0"/>
          </a:p>
        </p:txBody>
      </p:sp>
      <p:sp>
        <p:nvSpPr>
          <p:cNvPr id="32" name="Slide Number Placeholder 31">
            <a:extLst>
              <a:ext uri="{FF2B5EF4-FFF2-40B4-BE49-F238E27FC236}">
                <a16:creationId xmlns:a16="http://schemas.microsoft.com/office/drawing/2014/main" id="{002C51EC-B434-E5E4-7E4E-A85C109160FB}"/>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56</a:t>
            </a:fld>
            <a:endParaRPr lang="en-US" dirty="0">
              <a:latin typeface="Calisto MT" panose="02040603050505030304" pitchFamily="18" charset="77"/>
            </a:endParaRPr>
          </a:p>
        </p:txBody>
      </p:sp>
      <p:pic>
        <p:nvPicPr>
          <p:cNvPr id="21" name="Picture 20">
            <a:extLst>
              <a:ext uri="{FF2B5EF4-FFF2-40B4-BE49-F238E27FC236}">
                <a16:creationId xmlns:a16="http://schemas.microsoft.com/office/drawing/2014/main" id="{A344B332-A56C-E188-12AA-B9B0F7FA3947}"/>
              </a:ext>
            </a:extLst>
          </p:cNvPr>
          <p:cNvPicPr>
            <a:picLocks noChangeAspect="1"/>
          </p:cNvPicPr>
          <p:nvPr/>
        </p:nvPicPr>
        <p:blipFill>
          <a:blip r:embed="rId3"/>
          <a:stretch>
            <a:fillRect/>
          </a:stretch>
        </p:blipFill>
        <p:spPr>
          <a:xfrm>
            <a:off x="839594" y="3414187"/>
            <a:ext cx="2670137" cy="1559894"/>
          </a:xfrm>
          <a:prstGeom prst="rect">
            <a:avLst/>
          </a:prstGeom>
        </p:spPr>
      </p:pic>
      <p:sp>
        <p:nvSpPr>
          <p:cNvPr id="29" name="TextBox 28">
            <a:extLst>
              <a:ext uri="{FF2B5EF4-FFF2-40B4-BE49-F238E27FC236}">
                <a16:creationId xmlns:a16="http://schemas.microsoft.com/office/drawing/2014/main" id="{BDF9CE58-E7A6-7C6A-E546-C1F1EFB6888A}"/>
              </a:ext>
            </a:extLst>
          </p:cNvPr>
          <p:cNvSpPr txBox="1"/>
          <p:nvPr/>
        </p:nvSpPr>
        <p:spPr>
          <a:xfrm>
            <a:off x="0" y="543215"/>
            <a:ext cx="1052332" cy="1200329"/>
          </a:xfrm>
          <a:prstGeom prst="rect">
            <a:avLst/>
          </a:prstGeom>
          <a:noFill/>
        </p:spPr>
        <p:txBody>
          <a:bodyPr wrap="square" rtlCol="0">
            <a:spAutoFit/>
          </a:bodyPr>
          <a:lstStyle/>
          <a:p>
            <a:pPr algn="l"/>
            <a:r>
              <a:rPr lang="en-US" sz="1800" dirty="0">
                <a:latin typeface="Calisto MT" panose="02040603050505030304" pitchFamily="18" charset="77"/>
                <a:cs typeface="Calibri" panose="020F0502020204030204" pitchFamily="34" charset="0"/>
              </a:rPr>
              <a:t>12-cycle Son/</a:t>
            </a:r>
          </a:p>
          <a:p>
            <a:pPr algn="l"/>
            <a:r>
              <a:rPr lang="en-US" sz="1800" dirty="0">
                <a:latin typeface="Calisto MT" panose="02040603050505030304" pitchFamily="18" charset="77"/>
                <a:cs typeface="Calibri" panose="020F0502020204030204" pitchFamily="34" charset="0"/>
              </a:rPr>
              <a:t>Rumba clave: </a:t>
            </a:r>
          </a:p>
        </p:txBody>
      </p:sp>
      <p:pic>
        <p:nvPicPr>
          <p:cNvPr id="28" name="Picture 27">
            <a:extLst>
              <a:ext uri="{FF2B5EF4-FFF2-40B4-BE49-F238E27FC236}">
                <a16:creationId xmlns:a16="http://schemas.microsoft.com/office/drawing/2014/main" id="{6EF1D345-85E9-8D4C-1E83-B3CFDB0D0EB6}"/>
              </a:ext>
            </a:extLst>
          </p:cNvPr>
          <p:cNvPicPr>
            <a:picLocks noChangeAspect="1"/>
          </p:cNvPicPr>
          <p:nvPr/>
        </p:nvPicPr>
        <p:blipFill>
          <a:blip r:embed="rId4"/>
          <a:stretch>
            <a:fillRect/>
          </a:stretch>
        </p:blipFill>
        <p:spPr>
          <a:xfrm>
            <a:off x="567401" y="1738849"/>
            <a:ext cx="3058697" cy="1188584"/>
          </a:xfrm>
          <a:prstGeom prst="rect">
            <a:avLst/>
          </a:prstGeom>
        </p:spPr>
      </p:pic>
      <p:pic>
        <p:nvPicPr>
          <p:cNvPr id="20" name="Picture 19">
            <a:extLst>
              <a:ext uri="{FF2B5EF4-FFF2-40B4-BE49-F238E27FC236}">
                <a16:creationId xmlns:a16="http://schemas.microsoft.com/office/drawing/2014/main" id="{32A36E68-B13F-DE43-9181-9C1A3BAD3952}"/>
              </a:ext>
            </a:extLst>
          </p:cNvPr>
          <p:cNvPicPr>
            <a:picLocks noChangeAspect="1"/>
          </p:cNvPicPr>
          <p:nvPr/>
        </p:nvPicPr>
        <p:blipFill>
          <a:blip r:embed="rId5"/>
          <a:stretch>
            <a:fillRect/>
          </a:stretch>
        </p:blipFill>
        <p:spPr>
          <a:xfrm>
            <a:off x="873445" y="807403"/>
            <a:ext cx="2743200" cy="476450"/>
          </a:xfrm>
          <a:prstGeom prst="rect">
            <a:avLst/>
          </a:prstGeom>
        </p:spPr>
      </p:pic>
      <p:pic>
        <p:nvPicPr>
          <p:cNvPr id="35" name="Picture 34">
            <a:extLst>
              <a:ext uri="{FF2B5EF4-FFF2-40B4-BE49-F238E27FC236}">
                <a16:creationId xmlns:a16="http://schemas.microsoft.com/office/drawing/2014/main" id="{E2A6BFC6-91D9-ABA2-60DF-F4363D791CF6}"/>
              </a:ext>
            </a:extLst>
          </p:cNvPr>
          <p:cNvPicPr>
            <a:picLocks noChangeAspect="1"/>
          </p:cNvPicPr>
          <p:nvPr/>
        </p:nvPicPr>
        <p:blipFill>
          <a:blip r:embed="rId6"/>
          <a:stretch>
            <a:fillRect/>
          </a:stretch>
        </p:blipFill>
        <p:spPr>
          <a:xfrm>
            <a:off x="822349" y="2900458"/>
            <a:ext cx="2704628" cy="513728"/>
          </a:xfrm>
          <a:prstGeom prst="rect">
            <a:avLst/>
          </a:prstGeom>
        </p:spPr>
      </p:pic>
      <p:sp>
        <p:nvSpPr>
          <p:cNvPr id="31" name="TextBox 30">
            <a:extLst>
              <a:ext uri="{FF2B5EF4-FFF2-40B4-BE49-F238E27FC236}">
                <a16:creationId xmlns:a16="http://schemas.microsoft.com/office/drawing/2014/main" id="{21BB773D-27A9-1E42-B28D-92D1AB21686D}"/>
              </a:ext>
            </a:extLst>
          </p:cNvPr>
          <p:cNvSpPr txBox="1"/>
          <p:nvPr/>
        </p:nvSpPr>
        <p:spPr>
          <a:xfrm>
            <a:off x="4526736" y="1002874"/>
            <a:ext cx="1298753"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ME 7-in-16</a:t>
            </a:r>
          </a:p>
        </p:txBody>
      </p:sp>
      <p:sp>
        <p:nvSpPr>
          <p:cNvPr id="38" name="TextBox 37">
            <a:extLst>
              <a:ext uri="{FF2B5EF4-FFF2-40B4-BE49-F238E27FC236}">
                <a16:creationId xmlns:a16="http://schemas.microsoft.com/office/drawing/2014/main" id="{F877CE51-4087-34B6-AF0B-F777F870D4E4}"/>
              </a:ext>
            </a:extLst>
          </p:cNvPr>
          <p:cNvSpPr txBox="1"/>
          <p:nvPr/>
        </p:nvSpPr>
        <p:spPr>
          <a:xfrm>
            <a:off x="1004918" y="3577382"/>
            <a:ext cx="1169744"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Son Clave</a:t>
            </a:r>
          </a:p>
        </p:txBody>
      </p:sp>
      <p:sp>
        <p:nvSpPr>
          <p:cNvPr id="39" name="TextBox 38">
            <a:extLst>
              <a:ext uri="{FF2B5EF4-FFF2-40B4-BE49-F238E27FC236}">
                <a16:creationId xmlns:a16="http://schemas.microsoft.com/office/drawing/2014/main" id="{FD5EEA77-17BA-AA25-7C05-79F66B2813D1}"/>
              </a:ext>
            </a:extLst>
          </p:cNvPr>
          <p:cNvSpPr txBox="1"/>
          <p:nvPr/>
        </p:nvSpPr>
        <p:spPr>
          <a:xfrm>
            <a:off x="7072752" y="2581185"/>
            <a:ext cx="1475725"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(half spectra)</a:t>
            </a:r>
          </a:p>
        </p:txBody>
      </p:sp>
      <p:pic>
        <p:nvPicPr>
          <p:cNvPr id="5" name="Picture 4">
            <a:extLst>
              <a:ext uri="{FF2B5EF4-FFF2-40B4-BE49-F238E27FC236}">
                <a16:creationId xmlns:a16="http://schemas.microsoft.com/office/drawing/2014/main" id="{F7FEDE77-88FC-EA74-CD6D-05E00D071C48}"/>
              </a:ext>
            </a:extLst>
          </p:cNvPr>
          <p:cNvPicPr>
            <a:picLocks noChangeAspect="1"/>
          </p:cNvPicPr>
          <p:nvPr/>
        </p:nvPicPr>
        <p:blipFill>
          <a:blip r:embed="rId7"/>
          <a:stretch>
            <a:fillRect/>
          </a:stretch>
        </p:blipFill>
        <p:spPr>
          <a:xfrm>
            <a:off x="6415417" y="983294"/>
            <a:ext cx="2670138" cy="1600607"/>
          </a:xfrm>
          <a:prstGeom prst="rect">
            <a:avLst/>
          </a:prstGeom>
        </p:spPr>
      </p:pic>
      <p:pic>
        <p:nvPicPr>
          <p:cNvPr id="7" name="Picture 6">
            <a:extLst>
              <a:ext uri="{FF2B5EF4-FFF2-40B4-BE49-F238E27FC236}">
                <a16:creationId xmlns:a16="http://schemas.microsoft.com/office/drawing/2014/main" id="{5EA6CBBC-0062-A875-CCD8-4AD1473F2D6E}"/>
              </a:ext>
            </a:extLst>
          </p:cNvPr>
          <p:cNvPicPr>
            <a:picLocks noChangeAspect="1"/>
          </p:cNvPicPr>
          <p:nvPr/>
        </p:nvPicPr>
        <p:blipFill>
          <a:blip r:embed="rId8"/>
          <a:stretch>
            <a:fillRect/>
          </a:stretch>
        </p:blipFill>
        <p:spPr>
          <a:xfrm>
            <a:off x="6415419" y="2976433"/>
            <a:ext cx="2670137" cy="1607984"/>
          </a:xfrm>
          <a:prstGeom prst="rect">
            <a:avLst/>
          </a:prstGeom>
        </p:spPr>
      </p:pic>
      <p:pic>
        <p:nvPicPr>
          <p:cNvPr id="9" name="Picture 8">
            <a:extLst>
              <a:ext uri="{FF2B5EF4-FFF2-40B4-BE49-F238E27FC236}">
                <a16:creationId xmlns:a16="http://schemas.microsoft.com/office/drawing/2014/main" id="{969C1574-F617-EBDA-BFEC-2971D48B5C60}"/>
              </a:ext>
            </a:extLst>
          </p:cNvPr>
          <p:cNvPicPr>
            <a:picLocks noChangeAspect="1"/>
          </p:cNvPicPr>
          <p:nvPr/>
        </p:nvPicPr>
        <p:blipFill>
          <a:blip r:embed="rId9"/>
          <a:stretch>
            <a:fillRect/>
          </a:stretch>
        </p:blipFill>
        <p:spPr>
          <a:xfrm>
            <a:off x="3855644" y="1420735"/>
            <a:ext cx="2559813" cy="599450"/>
          </a:xfrm>
          <a:prstGeom prst="rect">
            <a:avLst/>
          </a:prstGeom>
        </p:spPr>
      </p:pic>
      <p:pic>
        <p:nvPicPr>
          <p:cNvPr id="11" name="Picture 10">
            <a:extLst>
              <a:ext uri="{FF2B5EF4-FFF2-40B4-BE49-F238E27FC236}">
                <a16:creationId xmlns:a16="http://schemas.microsoft.com/office/drawing/2014/main" id="{08AD23BB-B4E6-2056-8DF8-302BF94471FB}"/>
              </a:ext>
            </a:extLst>
          </p:cNvPr>
          <p:cNvPicPr>
            <a:picLocks noChangeAspect="1"/>
          </p:cNvPicPr>
          <p:nvPr/>
        </p:nvPicPr>
        <p:blipFill>
          <a:blip r:embed="rId10"/>
          <a:stretch>
            <a:fillRect/>
          </a:stretch>
        </p:blipFill>
        <p:spPr>
          <a:xfrm>
            <a:off x="3855644" y="3464841"/>
            <a:ext cx="2559813" cy="495448"/>
          </a:xfrm>
          <a:prstGeom prst="rect">
            <a:avLst/>
          </a:prstGeom>
        </p:spPr>
      </p:pic>
      <p:sp>
        <p:nvSpPr>
          <p:cNvPr id="12" name="TextBox 11">
            <a:extLst>
              <a:ext uri="{FF2B5EF4-FFF2-40B4-BE49-F238E27FC236}">
                <a16:creationId xmlns:a16="http://schemas.microsoft.com/office/drawing/2014/main" id="{4A41E7F4-F93B-8537-9F58-59796EA982E9}"/>
              </a:ext>
            </a:extLst>
          </p:cNvPr>
          <p:cNvSpPr txBox="1"/>
          <p:nvPr/>
        </p:nvSpPr>
        <p:spPr>
          <a:xfrm>
            <a:off x="4526737" y="3067938"/>
            <a:ext cx="1443793"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Rumba clave</a:t>
            </a:r>
          </a:p>
        </p:txBody>
      </p:sp>
      <p:sp>
        <p:nvSpPr>
          <p:cNvPr id="30" name="TextBox 29">
            <a:extLst>
              <a:ext uri="{FF2B5EF4-FFF2-40B4-BE49-F238E27FC236}">
                <a16:creationId xmlns:a16="http://schemas.microsoft.com/office/drawing/2014/main" id="{0BCA2A0E-A474-B001-31FF-AB2F7AA5B141}"/>
              </a:ext>
            </a:extLst>
          </p:cNvPr>
          <p:cNvSpPr txBox="1"/>
          <p:nvPr/>
        </p:nvSpPr>
        <p:spPr>
          <a:xfrm>
            <a:off x="2576267" y="1834422"/>
            <a:ext cx="1617232" cy="646331"/>
          </a:xfrm>
          <a:prstGeom prst="rect">
            <a:avLst/>
          </a:prstGeom>
          <a:noFill/>
        </p:spPr>
        <p:txBody>
          <a:bodyPr wrap="square" rtlCol="0">
            <a:spAutoFit/>
          </a:bodyPr>
          <a:lstStyle/>
          <a:p>
            <a:pPr algn="l"/>
            <a:r>
              <a:rPr lang="en-US" sz="1800" dirty="0">
                <a:latin typeface="Calisto MT" panose="02040603050505030304" pitchFamily="18" charset="77"/>
                <a:cs typeface="Calibri" panose="020F0502020204030204" pitchFamily="34" charset="0"/>
              </a:rPr>
              <a:t>Full (2-sided) </a:t>
            </a:r>
          </a:p>
          <a:p>
            <a:pPr algn="l"/>
            <a:r>
              <a:rPr lang="en-US" sz="1800" dirty="0">
                <a:latin typeface="Calisto MT" panose="02040603050505030304" pitchFamily="18" charset="77"/>
                <a:cs typeface="Calibri" panose="020F0502020204030204" pitchFamily="34" charset="0"/>
              </a:rPr>
              <a:t>spectrum</a:t>
            </a:r>
          </a:p>
        </p:txBody>
      </p:sp>
      <p:cxnSp>
        <p:nvCxnSpPr>
          <p:cNvPr id="13" name="Straight Arrow Connector 12">
            <a:extLst>
              <a:ext uri="{FF2B5EF4-FFF2-40B4-BE49-F238E27FC236}">
                <a16:creationId xmlns:a16="http://schemas.microsoft.com/office/drawing/2014/main" id="{E1714D44-72D4-EECC-3A2D-6D3A188E8250}"/>
              </a:ext>
            </a:extLst>
          </p:cNvPr>
          <p:cNvCxnSpPr>
            <a:cxnSpLocks/>
          </p:cNvCxnSpPr>
          <p:nvPr/>
        </p:nvCxnSpPr>
        <p:spPr>
          <a:xfrm>
            <a:off x="4853789" y="2078906"/>
            <a:ext cx="0" cy="989033"/>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7094DFC-2CE4-BBCA-F643-FA01C6127B77}"/>
              </a:ext>
            </a:extLst>
          </p:cNvPr>
          <p:cNvSpPr txBox="1"/>
          <p:nvPr/>
        </p:nvSpPr>
        <p:spPr>
          <a:xfrm>
            <a:off x="4874347" y="2351787"/>
            <a:ext cx="817853"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Subset</a:t>
            </a:r>
          </a:p>
        </p:txBody>
      </p:sp>
      <p:pic>
        <p:nvPicPr>
          <p:cNvPr id="24" name="Picture 23">
            <a:extLst>
              <a:ext uri="{FF2B5EF4-FFF2-40B4-BE49-F238E27FC236}">
                <a16:creationId xmlns:a16="http://schemas.microsoft.com/office/drawing/2014/main" id="{BB81E3A5-FC1A-E2A4-6648-21440C10CBBE}"/>
              </a:ext>
            </a:extLst>
          </p:cNvPr>
          <p:cNvPicPr>
            <a:picLocks noChangeAspect="1"/>
          </p:cNvPicPr>
          <p:nvPr/>
        </p:nvPicPr>
        <p:blipFill>
          <a:blip r:embed="rId11"/>
          <a:stretch>
            <a:fillRect/>
          </a:stretch>
        </p:blipFill>
        <p:spPr>
          <a:xfrm>
            <a:off x="857356" y="1240909"/>
            <a:ext cx="2766559" cy="547548"/>
          </a:xfrm>
          <a:prstGeom prst="rect">
            <a:avLst/>
          </a:prstGeom>
        </p:spPr>
      </p:pic>
    </p:spTree>
    <p:extLst>
      <p:ext uri="{BB962C8B-B14F-4D97-AF65-F5344CB8AC3E}">
        <p14:creationId xmlns:p14="http://schemas.microsoft.com/office/powerpoint/2010/main" val="14893124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4109E-105A-5187-E668-F563D4BC5213}"/>
              </a:ext>
            </a:extLst>
          </p:cNvPr>
          <p:cNvSpPr>
            <a:spLocks noGrp="1"/>
          </p:cNvSpPr>
          <p:nvPr>
            <p:ph type="title"/>
          </p:nvPr>
        </p:nvSpPr>
        <p:spPr/>
        <p:txBody>
          <a:bodyPr/>
          <a:lstStyle/>
          <a:p>
            <a:r>
              <a:rPr lang="en-US" dirty="0"/>
              <a:t>ME and near-ME rhythms on 2-d. planes</a:t>
            </a:r>
          </a:p>
        </p:txBody>
      </p:sp>
      <p:pic>
        <p:nvPicPr>
          <p:cNvPr id="5" name="Content Placeholder 4">
            <a:extLst>
              <a:ext uri="{FF2B5EF4-FFF2-40B4-BE49-F238E27FC236}">
                <a16:creationId xmlns:a16="http://schemas.microsoft.com/office/drawing/2014/main" id="{599D4ACB-1EB2-41CF-1FBE-EE198D04F615}"/>
              </a:ext>
            </a:extLst>
          </p:cNvPr>
          <p:cNvPicPr>
            <a:picLocks noGrp="1" noChangeAspect="1"/>
          </p:cNvPicPr>
          <p:nvPr>
            <p:ph idx="1"/>
          </p:nvPr>
        </p:nvPicPr>
        <p:blipFill>
          <a:blip r:embed="rId3"/>
          <a:stretch>
            <a:fillRect/>
          </a:stretch>
        </p:blipFill>
        <p:spPr>
          <a:xfrm>
            <a:off x="156850" y="700262"/>
            <a:ext cx="3379259" cy="3317231"/>
          </a:xfrm>
        </p:spPr>
      </p:pic>
      <p:sp>
        <p:nvSpPr>
          <p:cNvPr id="16" name="Date Placeholder 15">
            <a:extLst>
              <a:ext uri="{FF2B5EF4-FFF2-40B4-BE49-F238E27FC236}">
                <a16:creationId xmlns:a16="http://schemas.microsoft.com/office/drawing/2014/main" id="{C049F7AA-6B49-EA5E-DC23-2E1E2DCE6099}"/>
              </a:ext>
            </a:extLst>
          </p:cNvPr>
          <p:cNvSpPr>
            <a:spLocks noGrp="1"/>
          </p:cNvSpPr>
          <p:nvPr>
            <p:ph type="dt" sz="half" idx="10"/>
          </p:nvPr>
        </p:nvSpPr>
        <p:spPr>
          <a:xfrm>
            <a:off x="628650" y="4767263"/>
            <a:ext cx="2057400" cy="273844"/>
          </a:xfrm>
        </p:spPr>
        <p:txBody>
          <a:bodyPr/>
          <a:lstStyle/>
          <a:p>
            <a:r>
              <a:rPr lang="en-US"/>
              <a:t>SMA Colloquium, 12/6/2023</a:t>
            </a:r>
            <a:endParaRPr lang="en-US" dirty="0"/>
          </a:p>
        </p:txBody>
      </p:sp>
      <p:sp>
        <p:nvSpPr>
          <p:cNvPr id="15" name="Footer Placeholder 14">
            <a:extLst>
              <a:ext uri="{FF2B5EF4-FFF2-40B4-BE49-F238E27FC236}">
                <a16:creationId xmlns:a16="http://schemas.microsoft.com/office/drawing/2014/main" id="{02BB124C-99FD-2FD1-0749-674BF5F53E27}"/>
              </a:ext>
            </a:extLst>
          </p:cNvPr>
          <p:cNvSpPr>
            <a:spLocks noGrp="1"/>
          </p:cNvSpPr>
          <p:nvPr>
            <p:ph type="ftr" sz="quarter" idx="11"/>
          </p:nvPr>
        </p:nvSpPr>
        <p:spPr>
          <a:xfrm>
            <a:off x="3028950" y="4767263"/>
            <a:ext cx="3086100" cy="273844"/>
          </a:xfrm>
        </p:spPr>
        <p:txBody>
          <a:bodyPr/>
          <a:lstStyle/>
          <a:p>
            <a:r>
              <a:rPr lang="en-US"/>
              <a:t>Periodicity and Continuity in Pitch and Time</a:t>
            </a:r>
            <a:endParaRPr lang="en-US" dirty="0"/>
          </a:p>
        </p:txBody>
      </p:sp>
      <p:sp>
        <p:nvSpPr>
          <p:cNvPr id="17" name="Slide Number Placeholder 16">
            <a:extLst>
              <a:ext uri="{FF2B5EF4-FFF2-40B4-BE49-F238E27FC236}">
                <a16:creationId xmlns:a16="http://schemas.microsoft.com/office/drawing/2014/main" id="{6D09740B-9879-2956-4471-90CDB2295F0C}"/>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57</a:t>
            </a:fld>
            <a:endParaRPr lang="en-US" dirty="0">
              <a:latin typeface="Calisto MT" panose="02040603050505030304" pitchFamily="18" charset="77"/>
            </a:endParaRPr>
          </a:p>
        </p:txBody>
      </p:sp>
      <p:pic>
        <p:nvPicPr>
          <p:cNvPr id="7" name="Picture 6">
            <a:extLst>
              <a:ext uri="{FF2B5EF4-FFF2-40B4-BE49-F238E27FC236}">
                <a16:creationId xmlns:a16="http://schemas.microsoft.com/office/drawing/2014/main" id="{9767F158-6D87-F5C5-C3BB-4AEB90583497}"/>
              </a:ext>
            </a:extLst>
          </p:cNvPr>
          <p:cNvPicPr>
            <a:picLocks noChangeAspect="1"/>
          </p:cNvPicPr>
          <p:nvPr/>
        </p:nvPicPr>
        <p:blipFill>
          <a:blip r:embed="rId4"/>
          <a:stretch>
            <a:fillRect/>
          </a:stretch>
        </p:blipFill>
        <p:spPr>
          <a:xfrm>
            <a:off x="5607895" y="508214"/>
            <a:ext cx="3536107" cy="3744113"/>
          </a:xfrm>
          <a:prstGeom prst="rect">
            <a:avLst/>
          </a:prstGeom>
        </p:spPr>
      </p:pic>
      <p:sp>
        <p:nvSpPr>
          <p:cNvPr id="8" name="TextBox 7">
            <a:extLst>
              <a:ext uri="{FF2B5EF4-FFF2-40B4-BE49-F238E27FC236}">
                <a16:creationId xmlns:a16="http://schemas.microsoft.com/office/drawing/2014/main" id="{6C3E56C9-1EDE-EB84-941A-01DE7243D3EE}"/>
              </a:ext>
            </a:extLst>
          </p:cNvPr>
          <p:cNvSpPr txBox="1"/>
          <p:nvPr/>
        </p:nvSpPr>
        <p:spPr>
          <a:xfrm>
            <a:off x="1163479" y="4017493"/>
            <a:ext cx="1473417"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Freq.-5 space</a:t>
            </a:r>
          </a:p>
        </p:txBody>
      </p:sp>
      <p:sp>
        <p:nvSpPr>
          <p:cNvPr id="9" name="TextBox 8">
            <a:extLst>
              <a:ext uri="{FF2B5EF4-FFF2-40B4-BE49-F238E27FC236}">
                <a16:creationId xmlns:a16="http://schemas.microsoft.com/office/drawing/2014/main" id="{5252CB10-F530-2DB6-DA8F-9A5BB2D5D725}"/>
              </a:ext>
            </a:extLst>
          </p:cNvPr>
          <p:cNvSpPr txBox="1"/>
          <p:nvPr/>
        </p:nvSpPr>
        <p:spPr>
          <a:xfrm>
            <a:off x="6433860" y="4252326"/>
            <a:ext cx="1473417"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Freq.-7 space</a:t>
            </a:r>
          </a:p>
        </p:txBody>
      </p:sp>
      <p:sp>
        <p:nvSpPr>
          <p:cNvPr id="10" name="Oval 9">
            <a:extLst>
              <a:ext uri="{FF2B5EF4-FFF2-40B4-BE49-F238E27FC236}">
                <a16:creationId xmlns:a16="http://schemas.microsoft.com/office/drawing/2014/main" id="{E3034A41-0120-2F34-3E5C-326F997C9FD9}"/>
              </a:ext>
            </a:extLst>
          </p:cNvPr>
          <p:cNvSpPr/>
          <p:nvPr/>
        </p:nvSpPr>
        <p:spPr>
          <a:xfrm>
            <a:off x="1117730" y="3471526"/>
            <a:ext cx="1457499" cy="479394"/>
          </a:xfrm>
          <a:prstGeom prst="ellipse">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latin typeface="Calisto MT" panose="02040603050505030304" pitchFamily="18" charset="77"/>
            </a:endParaRPr>
          </a:p>
        </p:txBody>
      </p:sp>
      <p:sp>
        <p:nvSpPr>
          <p:cNvPr id="11" name="Oval 10">
            <a:extLst>
              <a:ext uri="{FF2B5EF4-FFF2-40B4-BE49-F238E27FC236}">
                <a16:creationId xmlns:a16="http://schemas.microsoft.com/office/drawing/2014/main" id="{304DDA4A-B865-47CF-423C-4FF469811D43}"/>
              </a:ext>
            </a:extLst>
          </p:cNvPr>
          <p:cNvSpPr/>
          <p:nvPr/>
        </p:nvSpPr>
        <p:spPr>
          <a:xfrm>
            <a:off x="2311524" y="532540"/>
            <a:ext cx="970996" cy="832391"/>
          </a:xfrm>
          <a:prstGeom prst="ellipse">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latin typeface="Calisto MT" panose="02040603050505030304" pitchFamily="18" charset="77"/>
            </a:endParaRPr>
          </a:p>
        </p:txBody>
      </p:sp>
      <p:sp>
        <p:nvSpPr>
          <p:cNvPr id="12" name="Oval 11">
            <a:extLst>
              <a:ext uri="{FF2B5EF4-FFF2-40B4-BE49-F238E27FC236}">
                <a16:creationId xmlns:a16="http://schemas.microsoft.com/office/drawing/2014/main" id="{13C2DEC3-8D97-270C-ECD7-9C5B3AF36E26}"/>
              </a:ext>
            </a:extLst>
          </p:cNvPr>
          <p:cNvSpPr/>
          <p:nvPr/>
        </p:nvSpPr>
        <p:spPr>
          <a:xfrm>
            <a:off x="6826929" y="973097"/>
            <a:ext cx="970996" cy="832391"/>
          </a:xfrm>
          <a:prstGeom prst="ellipse">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latin typeface="Calisto MT" panose="02040603050505030304" pitchFamily="18" charset="77"/>
            </a:endParaRPr>
          </a:p>
        </p:txBody>
      </p:sp>
      <p:sp>
        <p:nvSpPr>
          <p:cNvPr id="13" name="Oval 12">
            <a:extLst>
              <a:ext uri="{FF2B5EF4-FFF2-40B4-BE49-F238E27FC236}">
                <a16:creationId xmlns:a16="http://schemas.microsoft.com/office/drawing/2014/main" id="{4533A7BA-E117-38DA-2D58-D9C86C89A027}"/>
              </a:ext>
            </a:extLst>
          </p:cNvPr>
          <p:cNvSpPr/>
          <p:nvPr/>
        </p:nvSpPr>
        <p:spPr>
          <a:xfrm>
            <a:off x="7440488" y="3772931"/>
            <a:ext cx="1457499" cy="479394"/>
          </a:xfrm>
          <a:prstGeom prst="ellipse">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latin typeface="Calisto MT" panose="02040603050505030304" pitchFamily="18" charset="77"/>
            </a:endParaRPr>
          </a:p>
        </p:txBody>
      </p:sp>
      <p:sp>
        <p:nvSpPr>
          <p:cNvPr id="14" name="TextBox 13">
            <a:extLst>
              <a:ext uri="{FF2B5EF4-FFF2-40B4-BE49-F238E27FC236}">
                <a16:creationId xmlns:a16="http://schemas.microsoft.com/office/drawing/2014/main" id="{D667CEB2-C07B-0568-5861-45E32ED20918}"/>
              </a:ext>
            </a:extLst>
          </p:cNvPr>
          <p:cNvSpPr txBox="1"/>
          <p:nvPr/>
        </p:nvSpPr>
        <p:spPr>
          <a:xfrm>
            <a:off x="3588798" y="1181631"/>
            <a:ext cx="1950868" cy="1477328"/>
          </a:xfrm>
          <a:prstGeom prst="rect">
            <a:avLst/>
          </a:prstGeom>
          <a:noFill/>
        </p:spPr>
        <p:txBody>
          <a:bodyPr wrap="square" rtlCol="0">
            <a:spAutoFit/>
          </a:bodyPr>
          <a:lstStyle/>
          <a:p>
            <a:pPr algn="l"/>
            <a:r>
              <a:rPr lang="en-US" sz="1800" dirty="0">
                <a:latin typeface="Calisto MT" panose="02040603050505030304" pitchFamily="18" charset="77"/>
                <a:cs typeface="Calibri" panose="020F0502020204030204" pitchFamily="34" charset="0"/>
              </a:rPr>
              <a:t>The maximally even rhythms strongly favor one division or the other.</a:t>
            </a:r>
          </a:p>
        </p:txBody>
      </p:sp>
    </p:spTree>
    <p:extLst>
      <p:ext uri="{BB962C8B-B14F-4D97-AF65-F5344CB8AC3E}">
        <p14:creationId xmlns:p14="http://schemas.microsoft.com/office/powerpoint/2010/main" val="141381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heel(1)">
                                      <p:cBhvr>
                                        <p:cTn id="10" dur="2000"/>
                                        <p:tgtEl>
                                          <p:spTgt spid="12"/>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heel(1)">
                                      <p:cBhvr>
                                        <p:cTn id="13" dur="2000"/>
                                        <p:tgtEl>
                                          <p:spTgt spid="11"/>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heel(1)">
                                      <p:cBhvr>
                                        <p:cTn id="16" dur="2000"/>
                                        <p:tgtEl>
                                          <p:spTgt spid="10"/>
                                        </p:tgtEl>
                                      </p:cBhvr>
                                    </p:animEffect>
                                  </p:childTnLst>
                                </p:cTn>
                              </p:par>
                            </p:childTnLst>
                          </p:cTn>
                        </p:par>
                        <p:par>
                          <p:cTn id="17" fill="hold">
                            <p:stCondLst>
                              <p:cond delay="2000"/>
                            </p:stCondLst>
                            <p:childTnLst>
                              <p:par>
                                <p:cTn id="18" presetID="9"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4109E-105A-5187-E668-F563D4BC5213}"/>
              </a:ext>
            </a:extLst>
          </p:cNvPr>
          <p:cNvSpPr>
            <a:spLocks noGrp="1"/>
          </p:cNvSpPr>
          <p:nvPr>
            <p:ph type="title"/>
          </p:nvPr>
        </p:nvSpPr>
        <p:spPr/>
        <p:txBody>
          <a:bodyPr/>
          <a:lstStyle/>
          <a:p>
            <a:r>
              <a:rPr lang="en-US" dirty="0"/>
              <a:t>ME and near-ME rhythms on 2-d. planes</a:t>
            </a:r>
          </a:p>
        </p:txBody>
      </p:sp>
      <p:pic>
        <p:nvPicPr>
          <p:cNvPr id="5" name="Content Placeholder 4">
            <a:extLst>
              <a:ext uri="{FF2B5EF4-FFF2-40B4-BE49-F238E27FC236}">
                <a16:creationId xmlns:a16="http://schemas.microsoft.com/office/drawing/2014/main" id="{599D4ACB-1EB2-41CF-1FBE-EE198D04F615}"/>
              </a:ext>
            </a:extLst>
          </p:cNvPr>
          <p:cNvPicPr>
            <a:picLocks noGrp="1" noChangeAspect="1"/>
          </p:cNvPicPr>
          <p:nvPr>
            <p:ph idx="1"/>
          </p:nvPr>
        </p:nvPicPr>
        <p:blipFill>
          <a:blip r:embed="rId3"/>
          <a:stretch>
            <a:fillRect/>
          </a:stretch>
        </p:blipFill>
        <p:spPr>
          <a:xfrm>
            <a:off x="156850" y="700262"/>
            <a:ext cx="3379259" cy="3317231"/>
          </a:xfrm>
        </p:spPr>
      </p:pic>
      <p:sp>
        <p:nvSpPr>
          <p:cNvPr id="31" name="Date Placeholder 30">
            <a:extLst>
              <a:ext uri="{FF2B5EF4-FFF2-40B4-BE49-F238E27FC236}">
                <a16:creationId xmlns:a16="http://schemas.microsoft.com/office/drawing/2014/main" id="{DB16FCA6-DB18-9652-B1E5-CA902CDDA7FC}"/>
              </a:ext>
            </a:extLst>
          </p:cNvPr>
          <p:cNvSpPr>
            <a:spLocks noGrp="1"/>
          </p:cNvSpPr>
          <p:nvPr>
            <p:ph type="dt" sz="half" idx="10"/>
          </p:nvPr>
        </p:nvSpPr>
        <p:spPr>
          <a:xfrm>
            <a:off x="628650" y="4767263"/>
            <a:ext cx="2057400" cy="273844"/>
          </a:xfrm>
        </p:spPr>
        <p:txBody>
          <a:bodyPr/>
          <a:lstStyle/>
          <a:p>
            <a:r>
              <a:rPr lang="en-US"/>
              <a:t>SMA Colloquium, 12/6/2023</a:t>
            </a:r>
            <a:endParaRPr lang="en-US" dirty="0"/>
          </a:p>
        </p:txBody>
      </p:sp>
      <p:sp>
        <p:nvSpPr>
          <p:cNvPr id="30" name="Footer Placeholder 29">
            <a:extLst>
              <a:ext uri="{FF2B5EF4-FFF2-40B4-BE49-F238E27FC236}">
                <a16:creationId xmlns:a16="http://schemas.microsoft.com/office/drawing/2014/main" id="{CAB2A30F-B15A-D45D-ABF3-142857F8364A}"/>
              </a:ext>
            </a:extLst>
          </p:cNvPr>
          <p:cNvSpPr>
            <a:spLocks noGrp="1"/>
          </p:cNvSpPr>
          <p:nvPr>
            <p:ph type="ftr" sz="quarter" idx="11"/>
          </p:nvPr>
        </p:nvSpPr>
        <p:spPr>
          <a:xfrm>
            <a:off x="3028950" y="4767263"/>
            <a:ext cx="3086100" cy="273844"/>
          </a:xfrm>
        </p:spPr>
        <p:txBody>
          <a:bodyPr/>
          <a:lstStyle/>
          <a:p>
            <a:r>
              <a:rPr lang="en-US"/>
              <a:t>Periodicity and Continuity in Pitch and Time</a:t>
            </a:r>
            <a:endParaRPr lang="en-US" dirty="0"/>
          </a:p>
        </p:txBody>
      </p:sp>
      <p:sp>
        <p:nvSpPr>
          <p:cNvPr id="32" name="Slide Number Placeholder 31">
            <a:extLst>
              <a:ext uri="{FF2B5EF4-FFF2-40B4-BE49-F238E27FC236}">
                <a16:creationId xmlns:a16="http://schemas.microsoft.com/office/drawing/2014/main" id="{A6BA03C4-862F-84C5-BE16-20AE0BF522F5}"/>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58</a:t>
            </a:fld>
            <a:endParaRPr lang="en-US" dirty="0">
              <a:latin typeface="Calisto MT" panose="02040603050505030304" pitchFamily="18" charset="77"/>
            </a:endParaRPr>
          </a:p>
        </p:txBody>
      </p:sp>
      <p:pic>
        <p:nvPicPr>
          <p:cNvPr id="7" name="Picture 6">
            <a:extLst>
              <a:ext uri="{FF2B5EF4-FFF2-40B4-BE49-F238E27FC236}">
                <a16:creationId xmlns:a16="http://schemas.microsoft.com/office/drawing/2014/main" id="{9767F158-6D87-F5C5-C3BB-4AEB90583497}"/>
              </a:ext>
            </a:extLst>
          </p:cNvPr>
          <p:cNvPicPr>
            <a:picLocks noChangeAspect="1"/>
          </p:cNvPicPr>
          <p:nvPr/>
        </p:nvPicPr>
        <p:blipFill>
          <a:blip r:embed="rId4"/>
          <a:stretch>
            <a:fillRect/>
          </a:stretch>
        </p:blipFill>
        <p:spPr>
          <a:xfrm>
            <a:off x="5607895" y="508214"/>
            <a:ext cx="3536107" cy="3744113"/>
          </a:xfrm>
          <a:prstGeom prst="rect">
            <a:avLst/>
          </a:prstGeom>
        </p:spPr>
      </p:pic>
      <p:sp>
        <p:nvSpPr>
          <p:cNvPr id="8" name="TextBox 7">
            <a:extLst>
              <a:ext uri="{FF2B5EF4-FFF2-40B4-BE49-F238E27FC236}">
                <a16:creationId xmlns:a16="http://schemas.microsoft.com/office/drawing/2014/main" id="{6C3E56C9-1EDE-EB84-941A-01DE7243D3EE}"/>
              </a:ext>
            </a:extLst>
          </p:cNvPr>
          <p:cNvSpPr txBox="1"/>
          <p:nvPr/>
        </p:nvSpPr>
        <p:spPr>
          <a:xfrm>
            <a:off x="1163479" y="4017493"/>
            <a:ext cx="1473417"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Freq.-5 space</a:t>
            </a:r>
          </a:p>
        </p:txBody>
      </p:sp>
      <p:sp>
        <p:nvSpPr>
          <p:cNvPr id="9" name="TextBox 8">
            <a:extLst>
              <a:ext uri="{FF2B5EF4-FFF2-40B4-BE49-F238E27FC236}">
                <a16:creationId xmlns:a16="http://schemas.microsoft.com/office/drawing/2014/main" id="{5252CB10-F530-2DB6-DA8F-9A5BB2D5D725}"/>
              </a:ext>
            </a:extLst>
          </p:cNvPr>
          <p:cNvSpPr txBox="1"/>
          <p:nvPr/>
        </p:nvSpPr>
        <p:spPr>
          <a:xfrm>
            <a:off x="6433860" y="4252326"/>
            <a:ext cx="1473417"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Freq.-7 space</a:t>
            </a:r>
          </a:p>
        </p:txBody>
      </p:sp>
      <p:sp>
        <p:nvSpPr>
          <p:cNvPr id="14" name="TextBox 13">
            <a:extLst>
              <a:ext uri="{FF2B5EF4-FFF2-40B4-BE49-F238E27FC236}">
                <a16:creationId xmlns:a16="http://schemas.microsoft.com/office/drawing/2014/main" id="{D667CEB2-C07B-0568-5861-45E32ED20918}"/>
              </a:ext>
            </a:extLst>
          </p:cNvPr>
          <p:cNvSpPr txBox="1"/>
          <p:nvPr/>
        </p:nvSpPr>
        <p:spPr>
          <a:xfrm>
            <a:off x="3596567" y="830149"/>
            <a:ext cx="1950868" cy="1200329"/>
          </a:xfrm>
          <a:prstGeom prst="rect">
            <a:avLst/>
          </a:prstGeom>
          <a:noFill/>
        </p:spPr>
        <p:txBody>
          <a:bodyPr wrap="square" rtlCol="0">
            <a:spAutoFit/>
          </a:bodyPr>
          <a:lstStyle/>
          <a:p>
            <a:pPr algn="l"/>
            <a:r>
              <a:rPr lang="en-US" sz="1800" dirty="0">
                <a:latin typeface="Calisto MT" panose="02040603050505030304" pitchFamily="18" charset="77"/>
                <a:cs typeface="Calibri" panose="020F0502020204030204" pitchFamily="34" charset="0"/>
              </a:rPr>
              <a:t>The shift from 12-cycle to 16-cycle moves onsets forward.</a:t>
            </a:r>
          </a:p>
        </p:txBody>
      </p:sp>
      <p:cxnSp>
        <p:nvCxnSpPr>
          <p:cNvPr id="3" name="Straight Arrow Connector 2">
            <a:extLst>
              <a:ext uri="{FF2B5EF4-FFF2-40B4-BE49-F238E27FC236}">
                <a16:creationId xmlns:a16="http://schemas.microsoft.com/office/drawing/2014/main" id="{5DBA1FE8-DB05-F9E1-D32B-4223435ECF85}"/>
              </a:ext>
            </a:extLst>
          </p:cNvPr>
          <p:cNvCxnSpPr>
            <a:cxnSpLocks/>
          </p:cNvCxnSpPr>
          <p:nvPr/>
        </p:nvCxnSpPr>
        <p:spPr>
          <a:xfrm>
            <a:off x="1819895" y="1003466"/>
            <a:ext cx="1083623" cy="1232065"/>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8D0EF77-40AC-5C81-5717-D8160D56D461}"/>
              </a:ext>
            </a:extLst>
          </p:cNvPr>
          <p:cNvCxnSpPr>
            <a:cxnSpLocks/>
          </p:cNvCxnSpPr>
          <p:nvPr/>
        </p:nvCxnSpPr>
        <p:spPr>
          <a:xfrm flipH="1">
            <a:off x="2692846" y="1977071"/>
            <a:ext cx="155065" cy="1384788"/>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3329E86-39FB-44F5-F619-AA5608F0B852}"/>
              </a:ext>
            </a:extLst>
          </p:cNvPr>
          <p:cNvCxnSpPr>
            <a:cxnSpLocks/>
          </p:cNvCxnSpPr>
          <p:nvPr/>
        </p:nvCxnSpPr>
        <p:spPr>
          <a:xfrm flipH="1" flipV="1">
            <a:off x="5926324" y="2007395"/>
            <a:ext cx="1841504" cy="879099"/>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3C2AF5A-A6E9-61CA-24E6-5FF9C7EB47D8}"/>
              </a:ext>
            </a:extLst>
          </p:cNvPr>
          <p:cNvCxnSpPr>
            <a:cxnSpLocks/>
          </p:cNvCxnSpPr>
          <p:nvPr/>
        </p:nvCxnSpPr>
        <p:spPr>
          <a:xfrm flipH="1">
            <a:off x="7100316" y="1977070"/>
            <a:ext cx="1691640" cy="766130"/>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FFAA28F-6D53-6827-9D71-2206B931F7C0}"/>
              </a:ext>
            </a:extLst>
          </p:cNvPr>
          <p:cNvSpPr txBox="1"/>
          <p:nvPr/>
        </p:nvSpPr>
        <p:spPr>
          <a:xfrm>
            <a:off x="3596567" y="2245077"/>
            <a:ext cx="1950868" cy="2031325"/>
          </a:xfrm>
          <a:prstGeom prst="rect">
            <a:avLst/>
          </a:prstGeom>
          <a:noFill/>
        </p:spPr>
        <p:txBody>
          <a:bodyPr wrap="square" rtlCol="0">
            <a:spAutoFit/>
          </a:bodyPr>
          <a:lstStyle/>
          <a:p>
            <a:pPr algn="l"/>
            <a:r>
              <a:rPr lang="en-US" sz="1800" dirty="0">
                <a:latin typeface="Calisto MT" panose="02040603050505030304" pitchFamily="18" charset="77"/>
                <a:cs typeface="Calibri" panose="020F0502020204030204" pitchFamily="34" charset="0"/>
              </a:rPr>
              <a:t>Clave rhythms that move between duple and triple feel occupy these intermediate spaces.</a:t>
            </a:r>
          </a:p>
        </p:txBody>
      </p:sp>
    </p:spTree>
    <p:extLst>
      <p:ext uri="{BB962C8B-B14F-4D97-AF65-F5344CB8AC3E}">
        <p14:creationId xmlns:p14="http://schemas.microsoft.com/office/powerpoint/2010/main" val="59473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right)">
                                      <p:cBhvr>
                                        <p:cTn id="15" dur="500"/>
                                        <p:tgtEl>
                                          <p:spTgt spid="21"/>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right)">
                                      <p:cBhvr>
                                        <p:cTn id="19" dur="500"/>
                                        <p:tgtEl>
                                          <p:spTgt spid="22"/>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ssolve">
                                      <p:cBhvr>
                                        <p:cTn id="23" dur="500"/>
                                        <p:tgtEl>
                                          <p:spTgt spid="14"/>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dissolv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693C3-8C2D-62C5-5EFC-35990BA50F93}"/>
              </a:ext>
            </a:extLst>
          </p:cNvPr>
          <p:cNvSpPr>
            <a:spLocks noGrp="1"/>
          </p:cNvSpPr>
          <p:nvPr>
            <p:ph type="ctrTitle"/>
          </p:nvPr>
        </p:nvSpPr>
        <p:spPr/>
        <p:txBody>
          <a:bodyPr>
            <a:normAutofit/>
          </a:bodyPr>
          <a:lstStyle/>
          <a:p>
            <a:r>
              <a:rPr lang="en-US" dirty="0"/>
              <a:t>Interaction of Frequencies</a:t>
            </a:r>
          </a:p>
        </p:txBody>
      </p:sp>
      <p:sp>
        <p:nvSpPr>
          <p:cNvPr id="3" name="Subtitle 2">
            <a:extLst>
              <a:ext uri="{FF2B5EF4-FFF2-40B4-BE49-F238E27FC236}">
                <a16:creationId xmlns:a16="http://schemas.microsoft.com/office/drawing/2014/main" id="{6896B911-F62D-6274-2404-73A707F50A02}"/>
              </a:ext>
            </a:extLst>
          </p:cNvPr>
          <p:cNvSpPr>
            <a:spLocks noGrp="1"/>
          </p:cNvSpPr>
          <p:nvPr>
            <p:ph type="subTitle" idx="1"/>
          </p:nvPr>
        </p:nvSpPr>
        <p:spPr/>
        <p:txBody>
          <a:bodyPr/>
          <a:lstStyle/>
          <a:p>
            <a:r>
              <a:rPr lang="en-US" dirty="0"/>
              <a:t>Hidden polyrhythm in timeline music, Ligeti, Dave King, Miles Okazaki</a:t>
            </a:r>
          </a:p>
        </p:txBody>
      </p:sp>
      <p:sp>
        <p:nvSpPr>
          <p:cNvPr id="4" name="Date Placeholder 3">
            <a:extLst>
              <a:ext uri="{FF2B5EF4-FFF2-40B4-BE49-F238E27FC236}">
                <a16:creationId xmlns:a16="http://schemas.microsoft.com/office/drawing/2014/main" id="{C71D1C7C-B102-0932-69B7-DB65CE3597E6}"/>
              </a:ext>
            </a:extLst>
          </p:cNvPr>
          <p:cNvSpPr>
            <a:spLocks noGrp="1"/>
          </p:cNvSpPr>
          <p:nvPr>
            <p:ph type="dt" sz="half" idx="10"/>
          </p:nvPr>
        </p:nvSpPr>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FAA87DFF-97BB-1F4E-01AE-3F0473F098FA}"/>
              </a:ext>
            </a:extLst>
          </p:cNvPr>
          <p:cNvSpPr>
            <a:spLocks noGrp="1"/>
          </p:cNvSpPr>
          <p:nvPr>
            <p:ph type="ftr" sz="quarter" idx="11"/>
          </p:nvPr>
        </p:nvSpPr>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991B522F-9F6B-26E6-EE50-47BE4AA69439}"/>
              </a:ext>
            </a:extLst>
          </p:cNvPr>
          <p:cNvSpPr>
            <a:spLocks noGrp="1"/>
          </p:cNvSpPr>
          <p:nvPr>
            <p:ph type="sldNum" sz="quarter" idx="12"/>
          </p:nvPr>
        </p:nvSpPr>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59</a:t>
            </a:fld>
            <a:endParaRPr lang="en-US" dirty="0">
              <a:latin typeface="Calisto MT" panose="02040603050505030304" pitchFamily="18" charset="77"/>
            </a:endParaRPr>
          </a:p>
        </p:txBody>
      </p:sp>
    </p:spTree>
    <p:extLst>
      <p:ext uri="{BB962C8B-B14F-4D97-AF65-F5344CB8AC3E}">
        <p14:creationId xmlns:p14="http://schemas.microsoft.com/office/powerpoint/2010/main" val="752384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6A8E3-AE96-C3F3-B3F1-D916F2D6F318}"/>
              </a:ext>
            </a:extLst>
          </p:cNvPr>
          <p:cNvSpPr>
            <a:spLocks noGrp="1"/>
          </p:cNvSpPr>
          <p:nvPr>
            <p:ph type="title"/>
          </p:nvPr>
        </p:nvSpPr>
        <p:spPr>
          <a:xfrm>
            <a:off x="628650" y="0"/>
            <a:ext cx="7886700" cy="643173"/>
          </a:xfrm>
        </p:spPr>
        <p:txBody>
          <a:bodyPr/>
          <a:lstStyle/>
          <a:p>
            <a:pPr algn="ctr"/>
            <a:r>
              <a:rPr lang="en-US" dirty="0"/>
              <a:t>“Expressive” intonation</a:t>
            </a:r>
          </a:p>
        </p:txBody>
      </p:sp>
      <p:sp>
        <p:nvSpPr>
          <p:cNvPr id="4" name="Date Placeholder 3">
            <a:extLst>
              <a:ext uri="{FF2B5EF4-FFF2-40B4-BE49-F238E27FC236}">
                <a16:creationId xmlns:a16="http://schemas.microsoft.com/office/drawing/2014/main" id="{5DFE18A1-230D-8165-D667-1C16F456C3D3}"/>
              </a:ext>
            </a:extLst>
          </p:cNvPr>
          <p:cNvSpPr>
            <a:spLocks noGrp="1"/>
          </p:cNvSpPr>
          <p:nvPr>
            <p:ph type="dt" sz="half" idx="10"/>
          </p:nvPr>
        </p:nvSpPr>
        <p:spPr>
          <a:xfrm>
            <a:off x="487974" y="4835311"/>
            <a:ext cx="2057400" cy="273844"/>
          </a:xfrm>
        </p:spPr>
        <p:txBody>
          <a:bodyPr/>
          <a:lstStyle/>
          <a:p>
            <a:r>
              <a:rPr lang="en-US" dirty="0"/>
              <a:t>SMA Colloquium, 12/6/2023</a:t>
            </a:r>
          </a:p>
        </p:txBody>
      </p:sp>
      <p:sp>
        <p:nvSpPr>
          <p:cNvPr id="5" name="Footer Placeholder 4">
            <a:extLst>
              <a:ext uri="{FF2B5EF4-FFF2-40B4-BE49-F238E27FC236}">
                <a16:creationId xmlns:a16="http://schemas.microsoft.com/office/drawing/2014/main" id="{F9C53E62-5DB8-4E29-BD8D-820170DF5393}"/>
              </a:ext>
            </a:extLst>
          </p:cNvPr>
          <p:cNvSpPr>
            <a:spLocks noGrp="1"/>
          </p:cNvSpPr>
          <p:nvPr>
            <p:ph type="ftr" sz="quarter" idx="11"/>
          </p:nvPr>
        </p:nvSpPr>
        <p:spPr>
          <a:xfrm>
            <a:off x="3028950" y="4869656"/>
            <a:ext cx="3086100" cy="273844"/>
          </a:xfrm>
        </p:spPr>
        <p:txBody>
          <a:bodyPr/>
          <a:lstStyle/>
          <a:p>
            <a:r>
              <a:rPr lang="en-US" dirty="0"/>
              <a:t>Periodicity and Continuity in Pitch and Time</a:t>
            </a:r>
          </a:p>
        </p:txBody>
      </p:sp>
      <p:sp>
        <p:nvSpPr>
          <p:cNvPr id="6" name="Slide Number Placeholder 5">
            <a:extLst>
              <a:ext uri="{FF2B5EF4-FFF2-40B4-BE49-F238E27FC236}">
                <a16:creationId xmlns:a16="http://schemas.microsoft.com/office/drawing/2014/main" id="{57305D57-30DE-050D-6BDE-3C9A009EB775}"/>
              </a:ext>
            </a:extLst>
          </p:cNvPr>
          <p:cNvSpPr>
            <a:spLocks noGrp="1"/>
          </p:cNvSpPr>
          <p:nvPr>
            <p:ph type="sldNum" sz="quarter" idx="12"/>
          </p:nvPr>
        </p:nvSpPr>
        <p:spPr>
          <a:xfrm>
            <a:off x="6598626" y="4869656"/>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6</a:t>
            </a:fld>
            <a:endParaRPr lang="en-US" dirty="0">
              <a:latin typeface="Calisto MT" panose="02040603050505030304" pitchFamily="18" charset="77"/>
            </a:endParaRPr>
          </a:p>
        </p:txBody>
      </p:sp>
      <p:sp>
        <p:nvSpPr>
          <p:cNvPr id="7" name="TextBox 6">
            <a:extLst>
              <a:ext uri="{FF2B5EF4-FFF2-40B4-BE49-F238E27FC236}">
                <a16:creationId xmlns:a16="http://schemas.microsoft.com/office/drawing/2014/main" id="{38A891DA-9FE5-0BD5-D0CE-11EE71506C67}"/>
              </a:ext>
            </a:extLst>
          </p:cNvPr>
          <p:cNvSpPr txBox="1"/>
          <p:nvPr/>
        </p:nvSpPr>
        <p:spPr>
          <a:xfrm>
            <a:off x="1924980" y="2571749"/>
            <a:ext cx="5294078" cy="369332"/>
          </a:xfrm>
          <a:prstGeom prst="rect">
            <a:avLst/>
          </a:prstGeom>
          <a:noFill/>
        </p:spPr>
        <p:txBody>
          <a:bodyPr wrap="none" rtlCol="0">
            <a:spAutoFit/>
          </a:bodyPr>
          <a:lstStyle/>
          <a:p>
            <a:pPr algn="ctr">
              <a:spcAft>
                <a:spcPts val="600"/>
              </a:spcAft>
            </a:pPr>
            <a:r>
              <a:rPr lang="en-US" dirty="0"/>
              <a:t>Scale concept associated with regularity (evenness)</a:t>
            </a:r>
          </a:p>
        </p:txBody>
      </p:sp>
      <p:sp>
        <p:nvSpPr>
          <p:cNvPr id="10" name="Content Placeholder 9">
            <a:extLst>
              <a:ext uri="{FF2B5EF4-FFF2-40B4-BE49-F238E27FC236}">
                <a16:creationId xmlns:a16="http://schemas.microsoft.com/office/drawing/2014/main" id="{F0554694-D402-641D-BF1F-34FEFD7B84BD}"/>
              </a:ext>
            </a:extLst>
          </p:cNvPr>
          <p:cNvSpPr>
            <a:spLocks noGrp="1"/>
          </p:cNvSpPr>
          <p:nvPr>
            <p:ph idx="1"/>
          </p:nvPr>
        </p:nvSpPr>
        <p:spPr>
          <a:xfrm>
            <a:off x="628650" y="848231"/>
            <a:ext cx="7886700" cy="1223850"/>
          </a:xfrm>
        </p:spPr>
        <p:txBody>
          <a:bodyPr/>
          <a:lstStyle/>
          <a:p>
            <a:pPr marL="0" indent="0" algn="ctr">
              <a:buNone/>
            </a:pPr>
            <a:r>
              <a:rPr lang="en-US" dirty="0"/>
              <a:t>Scale concept is a similar factoring of intonation: </a:t>
            </a:r>
          </a:p>
          <a:p>
            <a:pPr marL="0" indent="0" algn="ctr">
              <a:buNone/>
            </a:pPr>
            <a:r>
              <a:rPr lang="en-US" dirty="0"/>
              <a:t>“Scale”: small finite set of fixed pitches (e.g. 12-tET)</a:t>
            </a:r>
          </a:p>
          <a:p>
            <a:pPr marL="0" indent="0" algn="ctr">
              <a:buNone/>
            </a:pPr>
            <a:r>
              <a:rPr lang="en-US" dirty="0"/>
              <a:t>Intonation: deviation of real sounds from nominal pitches</a:t>
            </a:r>
          </a:p>
        </p:txBody>
      </p:sp>
    </p:spTree>
    <p:extLst>
      <p:ext uri="{BB962C8B-B14F-4D97-AF65-F5344CB8AC3E}">
        <p14:creationId xmlns:p14="http://schemas.microsoft.com/office/powerpoint/2010/main" val="3643068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EA9A5-306F-473F-5F8C-6E19AF2B067A}"/>
              </a:ext>
            </a:extLst>
          </p:cNvPr>
          <p:cNvSpPr>
            <a:spLocks noGrp="1"/>
          </p:cNvSpPr>
          <p:nvPr>
            <p:ph type="title"/>
          </p:nvPr>
        </p:nvSpPr>
        <p:spPr/>
        <p:txBody>
          <a:bodyPr/>
          <a:lstStyle/>
          <a:p>
            <a:r>
              <a:rPr lang="en-US" dirty="0"/>
              <a:t>Interaction of frequencies</a:t>
            </a:r>
          </a:p>
        </p:txBody>
      </p:sp>
      <p:sp>
        <p:nvSpPr>
          <p:cNvPr id="3" name="Content Placeholder 2">
            <a:extLst>
              <a:ext uri="{FF2B5EF4-FFF2-40B4-BE49-F238E27FC236}">
                <a16:creationId xmlns:a16="http://schemas.microsoft.com/office/drawing/2014/main" id="{E86E780E-4C32-797C-A043-6EC31BD313D7}"/>
              </a:ext>
            </a:extLst>
          </p:cNvPr>
          <p:cNvSpPr>
            <a:spLocks noGrp="1"/>
          </p:cNvSpPr>
          <p:nvPr>
            <p:ph idx="1"/>
          </p:nvPr>
        </p:nvSpPr>
        <p:spPr>
          <a:xfrm>
            <a:off x="628650" y="538980"/>
            <a:ext cx="7886700" cy="527675"/>
          </a:xfrm>
        </p:spPr>
        <p:txBody>
          <a:bodyPr>
            <a:normAutofit/>
          </a:bodyPr>
          <a:lstStyle/>
          <a:p>
            <a:pPr marL="0" indent="0" algn="ctr">
              <a:buNone/>
            </a:pPr>
            <a:r>
              <a:rPr lang="en-US" dirty="0"/>
              <a:t>When two frequencies are close together, we get a </a:t>
            </a:r>
            <a:r>
              <a:rPr lang="en-US" b="1" dirty="0"/>
              <a:t>slow phase shift.</a:t>
            </a:r>
            <a:endParaRPr lang="en-US" dirty="0"/>
          </a:p>
        </p:txBody>
      </p:sp>
      <p:sp>
        <p:nvSpPr>
          <p:cNvPr id="37" name="Date Placeholder 36">
            <a:extLst>
              <a:ext uri="{FF2B5EF4-FFF2-40B4-BE49-F238E27FC236}">
                <a16:creationId xmlns:a16="http://schemas.microsoft.com/office/drawing/2014/main" id="{D527759F-327D-8743-A94F-66533ABEC20D}"/>
              </a:ext>
            </a:extLst>
          </p:cNvPr>
          <p:cNvSpPr>
            <a:spLocks noGrp="1"/>
          </p:cNvSpPr>
          <p:nvPr>
            <p:ph type="dt" sz="half" idx="10"/>
          </p:nvPr>
        </p:nvSpPr>
        <p:spPr>
          <a:xfrm>
            <a:off x="628650" y="4767263"/>
            <a:ext cx="2057400" cy="273844"/>
          </a:xfrm>
        </p:spPr>
        <p:txBody>
          <a:bodyPr/>
          <a:lstStyle/>
          <a:p>
            <a:r>
              <a:rPr lang="en-US"/>
              <a:t>SMA Colloquium, 12/6/2023</a:t>
            </a:r>
            <a:endParaRPr lang="en-US" dirty="0"/>
          </a:p>
        </p:txBody>
      </p:sp>
      <p:sp>
        <p:nvSpPr>
          <p:cNvPr id="36" name="Footer Placeholder 35">
            <a:extLst>
              <a:ext uri="{FF2B5EF4-FFF2-40B4-BE49-F238E27FC236}">
                <a16:creationId xmlns:a16="http://schemas.microsoft.com/office/drawing/2014/main" id="{8562CC78-026E-326C-4F46-E32071D20271}"/>
              </a:ext>
            </a:extLst>
          </p:cNvPr>
          <p:cNvSpPr>
            <a:spLocks noGrp="1"/>
          </p:cNvSpPr>
          <p:nvPr>
            <p:ph type="ftr" sz="quarter" idx="11"/>
          </p:nvPr>
        </p:nvSpPr>
        <p:spPr>
          <a:xfrm>
            <a:off x="3028950" y="4767263"/>
            <a:ext cx="3086100" cy="273844"/>
          </a:xfrm>
        </p:spPr>
        <p:txBody>
          <a:bodyPr/>
          <a:lstStyle/>
          <a:p>
            <a:r>
              <a:rPr lang="en-US"/>
              <a:t>Periodicity and Continuity in Pitch and Time</a:t>
            </a:r>
            <a:endParaRPr lang="en-US" dirty="0"/>
          </a:p>
        </p:txBody>
      </p:sp>
      <p:sp>
        <p:nvSpPr>
          <p:cNvPr id="38" name="Slide Number Placeholder 37">
            <a:extLst>
              <a:ext uri="{FF2B5EF4-FFF2-40B4-BE49-F238E27FC236}">
                <a16:creationId xmlns:a16="http://schemas.microsoft.com/office/drawing/2014/main" id="{C0AB6F41-BA9A-48DB-1065-9FC51BFC4EE8}"/>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60</a:t>
            </a:fld>
            <a:endParaRPr lang="en-US" dirty="0">
              <a:latin typeface="Calisto MT" panose="02040603050505030304" pitchFamily="18" charset="77"/>
            </a:endParaRPr>
          </a:p>
        </p:txBody>
      </p:sp>
      <p:pic>
        <p:nvPicPr>
          <p:cNvPr id="5" name="Picture 4">
            <a:extLst>
              <a:ext uri="{FF2B5EF4-FFF2-40B4-BE49-F238E27FC236}">
                <a16:creationId xmlns:a16="http://schemas.microsoft.com/office/drawing/2014/main" id="{C86FDDA9-0714-31DA-2B0F-5F3BB302B5C4}"/>
              </a:ext>
            </a:extLst>
          </p:cNvPr>
          <p:cNvPicPr>
            <a:picLocks noChangeAspect="1"/>
          </p:cNvPicPr>
          <p:nvPr/>
        </p:nvPicPr>
        <p:blipFill>
          <a:blip r:embed="rId3"/>
          <a:stretch>
            <a:fillRect/>
          </a:stretch>
        </p:blipFill>
        <p:spPr>
          <a:xfrm>
            <a:off x="442175" y="2650367"/>
            <a:ext cx="3582167" cy="1006227"/>
          </a:xfrm>
          <a:prstGeom prst="rect">
            <a:avLst/>
          </a:prstGeom>
        </p:spPr>
      </p:pic>
      <p:pic>
        <p:nvPicPr>
          <p:cNvPr id="7" name="Picture 6">
            <a:extLst>
              <a:ext uri="{FF2B5EF4-FFF2-40B4-BE49-F238E27FC236}">
                <a16:creationId xmlns:a16="http://schemas.microsoft.com/office/drawing/2014/main" id="{8E09A20D-4796-661A-A5D4-9346F6AB0C8F}"/>
              </a:ext>
            </a:extLst>
          </p:cNvPr>
          <p:cNvPicPr>
            <a:picLocks noChangeAspect="1"/>
          </p:cNvPicPr>
          <p:nvPr/>
        </p:nvPicPr>
        <p:blipFill rotWithShape="1">
          <a:blip r:embed="rId4"/>
          <a:srcRect t="12989" b="13991"/>
          <a:stretch/>
        </p:blipFill>
        <p:spPr>
          <a:xfrm>
            <a:off x="783968" y="1685767"/>
            <a:ext cx="3165975" cy="966476"/>
          </a:xfrm>
          <a:prstGeom prst="rect">
            <a:avLst/>
          </a:prstGeom>
        </p:spPr>
      </p:pic>
      <p:pic>
        <p:nvPicPr>
          <p:cNvPr id="9" name="Picture 8">
            <a:extLst>
              <a:ext uri="{FF2B5EF4-FFF2-40B4-BE49-F238E27FC236}">
                <a16:creationId xmlns:a16="http://schemas.microsoft.com/office/drawing/2014/main" id="{FCF6B0B9-1830-8523-04CD-11579F164E8A}"/>
              </a:ext>
            </a:extLst>
          </p:cNvPr>
          <p:cNvPicPr>
            <a:picLocks noChangeAspect="1"/>
          </p:cNvPicPr>
          <p:nvPr/>
        </p:nvPicPr>
        <p:blipFill>
          <a:blip r:embed="rId5"/>
          <a:stretch>
            <a:fillRect/>
          </a:stretch>
        </p:blipFill>
        <p:spPr>
          <a:xfrm>
            <a:off x="4921344" y="2650368"/>
            <a:ext cx="3421319" cy="966475"/>
          </a:xfrm>
          <a:prstGeom prst="rect">
            <a:avLst/>
          </a:prstGeom>
        </p:spPr>
      </p:pic>
      <p:pic>
        <p:nvPicPr>
          <p:cNvPr id="13" name="Picture 12">
            <a:extLst>
              <a:ext uri="{FF2B5EF4-FFF2-40B4-BE49-F238E27FC236}">
                <a16:creationId xmlns:a16="http://schemas.microsoft.com/office/drawing/2014/main" id="{BBFC254F-CA9D-9FF5-C61C-3C2C2FBE5807}"/>
              </a:ext>
            </a:extLst>
          </p:cNvPr>
          <p:cNvPicPr>
            <a:picLocks noChangeAspect="1"/>
          </p:cNvPicPr>
          <p:nvPr/>
        </p:nvPicPr>
        <p:blipFill rotWithShape="1">
          <a:blip r:embed="rId6"/>
          <a:srcRect t="14919" b="15087"/>
          <a:stretch/>
        </p:blipFill>
        <p:spPr>
          <a:xfrm>
            <a:off x="5237561" y="1713350"/>
            <a:ext cx="3165975" cy="977267"/>
          </a:xfrm>
          <a:prstGeom prst="rect">
            <a:avLst/>
          </a:prstGeom>
        </p:spPr>
      </p:pic>
      <p:sp>
        <p:nvSpPr>
          <p:cNvPr id="14" name="TextBox 13">
            <a:extLst>
              <a:ext uri="{FF2B5EF4-FFF2-40B4-BE49-F238E27FC236}">
                <a16:creationId xmlns:a16="http://schemas.microsoft.com/office/drawing/2014/main" id="{6CB7FE60-6234-7325-64C5-9CCE2800BDCD}"/>
              </a:ext>
            </a:extLst>
          </p:cNvPr>
          <p:cNvSpPr txBox="1"/>
          <p:nvPr/>
        </p:nvSpPr>
        <p:spPr>
          <a:xfrm>
            <a:off x="3160926" y="1314492"/>
            <a:ext cx="1011815"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In phase</a:t>
            </a:r>
          </a:p>
        </p:txBody>
      </p:sp>
      <p:sp>
        <p:nvSpPr>
          <p:cNvPr id="15" name="TextBox 14">
            <a:extLst>
              <a:ext uri="{FF2B5EF4-FFF2-40B4-BE49-F238E27FC236}">
                <a16:creationId xmlns:a16="http://schemas.microsoft.com/office/drawing/2014/main" id="{0EFC6272-5B63-D21D-533B-C5E0FA4BABBA}"/>
              </a:ext>
            </a:extLst>
          </p:cNvPr>
          <p:cNvSpPr txBox="1"/>
          <p:nvPr/>
        </p:nvSpPr>
        <p:spPr>
          <a:xfrm>
            <a:off x="1349696" y="1319149"/>
            <a:ext cx="1456489"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Out of phase</a:t>
            </a:r>
          </a:p>
        </p:txBody>
      </p:sp>
      <p:cxnSp>
        <p:nvCxnSpPr>
          <p:cNvPr id="19" name="Straight Arrow Connector 18">
            <a:extLst>
              <a:ext uri="{FF2B5EF4-FFF2-40B4-BE49-F238E27FC236}">
                <a16:creationId xmlns:a16="http://schemas.microsoft.com/office/drawing/2014/main" id="{060DAE6C-A542-576E-283A-8AEC7EB9DC1F}"/>
              </a:ext>
            </a:extLst>
          </p:cNvPr>
          <p:cNvCxnSpPr>
            <a:cxnSpLocks/>
          </p:cNvCxnSpPr>
          <p:nvPr/>
        </p:nvCxnSpPr>
        <p:spPr>
          <a:xfrm flipV="1">
            <a:off x="614998" y="1497240"/>
            <a:ext cx="753836" cy="2777"/>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88BA704-F6CC-6080-A611-9A24AD088A13}"/>
              </a:ext>
            </a:extLst>
          </p:cNvPr>
          <p:cNvCxnSpPr>
            <a:cxnSpLocks/>
          </p:cNvCxnSpPr>
          <p:nvPr/>
        </p:nvCxnSpPr>
        <p:spPr>
          <a:xfrm>
            <a:off x="2734682" y="1500016"/>
            <a:ext cx="464344"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F87D4AC-3714-D38F-B8A7-9FB7F4EBC18A}"/>
              </a:ext>
            </a:extLst>
          </p:cNvPr>
          <p:cNvCxnSpPr>
            <a:cxnSpLocks/>
          </p:cNvCxnSpPr>
          <p:nvPr/>
        </p:nvCxnSpPr>
        <p:spPr>
          <a:xfrm>
            <a:off x="4106722" y="1502001"/>
            <a:ext cx="247100"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E33E0E4-4444-8D20-7EE1-E89C97F97F5F}"/>
              </a:ext>
            </a:extLst>
          </p:cNvPr>
          <p:cNvSpPr txBox="1"/>
          <p:nvPr/>
        </p:nvSpPr>
        <p:spPr>
          <a:xfrm>
            <a:off x="5259642" y="1349430"/>
            <a:ext cx="1011815"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In phase</a:t>
            </a:r>
          </a:p>
        </p:txBody>
      </p:sp>
      <p:sp>
        <p:nvSpPr>
          <p:cNvPr id="28" name="TextBox 27">
            <a:extLst>
              <a:ext uri="{FF2B5EF4-FFF2-40B4-BE49-F238E27FC236}">
                <a16:creationId xmlns:a16="http://schemas.microsoft.com/office/drawing/2014/main" id="{23657702-51B6-EDCB-CE75-CAEE32542A2F}"/>
              </a:ext>
            </a:extLst>
          </p:cNvPr>
          <p:cNvSpPr txBox="1"/>
          <p:nvPr/>
        </p:nvSpPr>
        <p:spPr>
          <a:xfrm>
            <a:off x="6713452" y="1365783"/>
            <a:ext cx="1456489"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Out of phase</a:t>
            </a:r>
          </a:p>
        </p:txBody>
      </p:sp>
      <p:cxnSp>
        <p:nvCxnSpPr>
          <p:cNvPr id="29" name="Straight Arrow Connector 28">
            <a:extLst>
              <a:ext uri="{FF2B5EF4-FFF2-40B4-BE49-F238E27FC236}">
                <a16:creationId xmlns:a16="http://schemas.microsoft.com/office/drawing/2014/main" id="{FA69BFC7-180F-B464-9BB0-B9716288CA16}"/>
              </a:ext>
            </a:extLst>
          </p:cNvPr>
          <p:cNvCxnSpPr>
            <a:cxnSpLocks/>
          </p:cNvCxnSpPr>
          <p:nvPr/>
        </p:nvCxnSpPr>
        <p:spPr>
          <a:xfrm>
            <a:off x="6197675" y="1536500"/>
            <a:ext cx="542011"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56ED865-AEA4-0504-3E90-E0E0660E7C3C}"/>
              </a:ext>
            </a:extLst>
          </p:cNvPr>
          <p:cNvCxnSpPr>
            <a:cxnSpLocks/>
          </p:cNvCxnSpPr>
          <p:nvPr/>
        </p:nvCxnSpPr>
        <p:spPr>
          <a:xfrm>
            <a:off x="8085326" y="1546402"/>
            <a:ext cx="464344"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F896387-2DD6-B491-6BD1-58B418924757}"/>
              </a:ext>
            </a:extLst>
          </p:cNvPr>
          <p:cNvCxnSpPr>
            <a:cxnSpLocks/>
          </p:cNvCxnSpPr>
          <p:nvPr/>
        </p:nvCxnSpPr>
        <p:spPr>
          <a:xfrm>
            <a:off x="5063340" y="1533869"/>
            <a:ext cx="247100"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9CE2368-A5DC-F84E-6ACC-AE10200AB8E8}"/>
              </a:ext>
            </a:extLst>
          </p:cNvPr>
          <p:cNvSpPr txBox="1"/>
          <p:nvPr/>
        </p:nvSpPr>
        <p:spPr>
          <a:xfrm>
            <a:off x="1930075" y="3891072"/>
            <a:ext cx="5665846"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See </a:t>
            </a:r>
            <a:r>
              <a:rPr lang="en-US" sz="1800" dirty="0" err="1">
                <a:latin typeface="Calisto MT" panose="02040603050505030304" pitchFamily="18" charset="77"/>
                <a:cs typeface="Calibri" panose="020F0502020204030204" pitchFamily="34" charset="0"/>
              </a:rPr>
              <a:t>Ladzekpo</a:t>
            </a:r>
            <a:r>
              <a:rPr lang="en-US" sz="1800" dirty="0">
                <a:latin typeface="Calisto MT" panose="02040603050505030304" pitchFamily="18" charset="77"/>
                <a:cs typeface="Calibri" panose="020F0502020204030204" pitchFamily="34" charset="0"/>
              </a:rPr>
              <a:t> 1995, </a:t>
            </a:r>
            <a:r>
              <a:rPr lang="en-US" sz="1800" dirty="0" err="1">
                <a:latin typeface="Calisto MT" panose="02040603050505030304" pitchFamily="18" charset="77"/>
                <a:cs typeface="Calibri" panose="020F0502020204030204" pitchFamily="34" charset="0"/>
              </a:rPr>
              <a:t>Peñalosa</a:t>
            </a:r>
            <a:r>
              <a:rPr lang="en-US" sz="1800" dirty="0">
                <a:latin typeface="Calisto MT" panose="02040603050505030304" pitchFamily="18" charset="77"/>
                <a:cs typeface="Calibri" panose="020F0502020204030204" pitchFamily="34" charset="0"/>
              </a:rPr>
              <a:t> 2009, Stover Forthcoming</a:t>
            </a:r>
          </a:p>
        </p:txBody>
      </p:sp>
      <p:sp>
        <p:nvSpPr>
          <p:cNvPr id="6" name="TextBox 5">
            <a:extLst>
              <a:ext uri="{FF2B5EF4-FFF2-40B4-BE49-F238E27FC236}">
                <a16:creationId xmlns:a16="http://schemas.microsoft.com/office/drawing/2014/main" id="{691A621A-939B-05A0-7235-1373F97CD07A}"/>
              </a:ext>
            </a:extLst>
          </p:cNvPr>
          <p:cNvSpPr txBox="1"/>
          <p:nvPr/>
        </p:nvSpPr>
        <p:spPr>
          <a:xfrm>
            <a:off x="1142327" y="865932"/>
            <a:ext cx="7241341"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Example: Standard pattern (5) against main beat (4), secondary beats (6)</a:t>
            </a:r>
          </a:p>
        </p:txBody>
      </p:sp>
    </p:spTree>
    <p:extLst>
      <p:ext uri="{BB962C8B-B14F-4D97-AF65-F5344CB8AC3E}">
        <p14:creationId xmlns:p14="http://schemas.microsoft.com/office/powerpoint/2010/main" val="5351437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EA9A5-306F-473F-5F8C-6E19AF2B067A}"/>
              </a:ext>
            </a:extLst>
          </p:cNvPr>
          <p:cNvSpPr>
            <a:spLocks noGrp="1"/>
          </p:cNvSpPr>
          <p:nvPr>
            <p:ph type="title"/>
          </p:nvPr>
        </p:nvSpPr>
        <p:spPr/>
        <p:txBody>
          <a:bodyPr/>
          <a:lstStyle/>
          <a:p>
            <a:r>
              <a:rPr lang="en-US" dirty="0"/>
              <a:t>Interaction of frequencies</a:t>
            </a:r>
          </a:p>
        </p:txBody>
      </p:sp>
      <p:sp>
        <p:nvSpPr>
          <p:cNvPr id="11" name="Content Placeholder 10">
            <a:extLst>
              <a:ext uri="{FF2B5EF4-FFF2-40B4-BE49-F238E27FC236}">
                <a16:creationId xmlns:a16="http://schemas.microsoft.com/office/drawing/2014/main" id="{614559A3-BF24-D09F-B4EF-4A88B3FA01F2}"/>
              </a:ext>
            </a:extLst>
          </p:cNvPr>
          <p:cNvSpPr>
            <a:spLocks noGrp="1"/>
          </p:cNvSpPr>
          <p:nvPr>
            <p:ph idx="1"/>
          </p:nvPr>
        </p:nvSpPr>
        <p:spPr>
          <a:xfrm>
            <a:off x="628650" y="492676"/>
            <a:ext cx="7886700" cy="413690"/>
          </a:xfrm>
        </p:spPr>
        <p:txBody>
          <a:bodyPr/>
          <a:lstStyle/>
          <a:p>
            <a:pPr marL="0" indent="0" algn="ctr">
              <a:buNone/>
            </a:pPr>
            <a:r>
              <a:rPr lang="en-US" dirty="0"/>
              <a:t>C.K. </a:t>
            </a:r>
            <a:r>
              <a:rPr lang="en-US" dirty="0" err="1"/>
              <a:t>Ladzekpo</a:t>
            </a:r>
            <a:r>
              <a:rPr lang="en-US" dirty="0"/>
              <a:t> (1995) on cross-rhythm in Anlo-Ewe thought: </a:t>
            </a:r>
          </a:p>
        </p:txBody>
      </p:sp>
      <p:sp>
        <p:nvSpPr>
          <p:cNvPr id="37" name="Date Placeholder 36">
            <a:extLst>
              <a:ext uri="{FF2B5EF4-FFF2-40B4-BE49-F238E27FC236}">
                <a16:creationId xmlns:a16="http://schemas.microsoft.com/office/drawing/2014/main" id="{D527759F-327D-8743-A94F-66533ABEC20D}"/>
              </a:ext>
            </a:extLst>
          </p:cNvPr>
          <p:cNvSpPr>
            <a:spLocks noGrp="1"/>
          </p:cNvSpPr>
          <p:nvPr>
            <p:ph type="dt" sz="half" idx="10"/>
          </p:nvPr>
        </p:nvSpPr>
        <p:spPr>
          <a:xfrm>
            <a:off x="628650" y="4767263"/>
            <a:ext cx="2057400" cy="273844"/>
          </a:xfrm>
        </p:spPr>
        <p:txBody>
          <a:bodyPr/>
          <a:lstStyle/>
          <a:p>
            <a:r>
              <a:rPr lang="en-US"/>
              <a:t>SMA Colloquium, 12/6/2023</a:t>
            </a:r>
            <a:endParaRPr lang="en-US" dirty="0"/>
          </a:p>
        </p:txBody>
      </p:sp>
      <p:sp>
        <p:nvSpPr>
          <p:cNvPr id="36" name="Footer Placeholder 35">
            <a:extLst>
              <a:ext uri="{FF2B5EF4-FFF2-40B4-BE49-F238E27FC236}">
                <a16:creationId xmlns:a16="http://schemas.microsoft.com/office/drawing/2014/main" id="{8562CC78-026E-326C-4F46-E32071D20271}"/>
              </a:ext>
            </a:extLst>
          </p:cNvPr>
          <p:cNvSpPr>
            <a:spLocks noGrp="1"/>
          </p:cNvSpPr>
          <p:nvPr>
            <p:ph type="ftr" sz="quarter" idx="11"/>
          </p:nvPr>
        </p:nvSpPr>
        <p:spPr>
          <a:xfrm>
            <a:off x="3028950" y="4767263"/>
            <a:ext cx="3086100" cy="273844"/>
          </a:xfrm>
        </p:spPr>
        <p:txBody>
          <a:bodyPr/>
          <a:lstStyle/>
          <a:p>
            <a:r>
              <a:rPr lang="en-US"/>
              <a:t>Periodicity and Continuity in Pitch and Time</a:t>
            </a:r>
            <a:endParaRPr lang="en-US" dirty="0"/>
          </a:p>
        </p:txBody>
      </p:sp>
      <p:sp>
        <p:nvSpPr>
          <p:cNvPr id="38" name="Slide Number Placeholder 37">
            <a:extLst>
              <a:ext uri="{FF2B5EF4-FFF2-40B4-BE49-F238E27FC236}">
                <a16:creationId xmlns:a16="http://schemas.microsoft.com/office/drawing/2014/main" id="{C0AB6F41-BA9A-48DB-1065-9FC51BFC4EE8}"/>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61</a:t>
            </a:fld>
            <a:endParaRPr lang="en-US" dirty="0">
              <a:latin typeface="Calisto MT" panose="02040603050505030304" pitchFamily="18" charset="77"/>
            </a:endParaRPr>
          </a:p>
        </p:txBody>
      </p:sp>
      <p:sp>
        <p:nvSpPr>
          <p:cNvPr id="8" name="TextBox 7">
            <a:extLst>
              <a:ext uri="{FF2B5EF4-FFF2-40B4-BE49-F238E27FC236}">
                <a16:creationId xmlns:a16="http://schemas.microsoft.com/office/drawing/2014/main" id="{64A289F1-03C6-E1E9-E1A9-AA4A1BB3C8A6}"/>
              </a:ext>
            </a:extLst>
          </p:cNvPr>
          <p:cNvSpPr txBox="1"/>
          <p:nvPr/>
        </p:nvSpPr>
        <p:spPr>
          <a:xfrm>
            <a:off x="210193" y="786262"/>
            <a:ext cx="8723614" cy="3970318"/>
          </a:xfrm>
          <a:prstGeom prst="rect">
            <a:avLst/>
          </a:prstGeom>
          <a:noFill/>
        </p:spPr>
        <p:txBody>
          <a:bodyPr wrap="square" rtlCol="0">
            <a:spAutoFit/>
          </a:bodyPr>
          <a:lstStyle/>
          <a:p>
            <a:pPr algn="l"/>
            <a:r>
              <a:rPr lang="en-US" sz="1800" dirty="0">
                <a:solidFill>
                  <a:srgbClr val="000000"/>
                </a:solidFill>
                <a:latin typeface="Calisto MT" panose="02040603050505030304" pitchFamily="18" charset="77"/>
                <a:cs typeface="Calibri" panose="020F0502020204030204" pitchFamily="34" charset="0"/>
              </a:rPr>
              <a:t>“In aesthetic expression, </a:t>
            </a:r>
            <a:r>
              <a:rPr lang="en-US" sz="1800" b="1" dirty="0">
                <a:solidFill>
                  <a:srgbClr val="000000"/>
                </a:solidFill>
                <a:latin typeface="Calisto MT" panose="02040603050505030304" pitchFamily="18" charset="77"/>
                <a:cs typeface="Calibri" panose="020F0502020204030204" pitchFamily="34" charset="0"/>
              </a:rPr>
              <a:t>a moment of resolution or peace occurs when the beat schemes coincide and a moment of conflict occurs when the beat schemes are in alternate motion</a:t>
            </a:r>
            <a:r>
              <a:rPr lang="en-US" sz="1800" dirty="0">
                <a:solidFill>
                  <a:srgbClr val="000000"/>
                </a:solidFill>
                <a:latin typeface="Calisto MT" panose="02040603050505030304" pitchFamily="18" charset="77"/>
                <a:cs typeface="Calibri" panose="020F0502020204030204" pitchFamily="34" charset="0"/>
              </a:rPr>
              <a:t>. These moments are customarily conceived and expressed as physical phenomena familiar to a human being. A moment of resolution is expressed as a human being standing firm or exerting force by reason of weight alone without motion while moment of conflict is expressed as a human being travelling forward alternating the legs.</a:t>
            </a:r>
          </a:p>
          <a:p>
            <a:pPr algn="l"/>
            <a:endParaRPr lang="en-US" sz="1800" dirty="0">
              <a:solidFill>
                <a:srgbClr val="000000"/>
              </a:solidFill>
              <a:latin typeface="Calisto MT" panose="02040603050505030304" pitchFamily="18" charset="77"/>
              <a:cs typeface="Calibri" panose="020F0502020204030204" pitchFamily="34" charset="0"/>
            </a:endParaRPr>
          </a:p>
          <a:p>
            <a:pPr algn="l"/>
            <a:r>
              <a:rPr lang="en-US" sz="1800" dirty="0">
                <a:solidFill>
                  <a:srgbClr val="000000"/>
                </a:solidFill>
                <a:latin typeface="Calisto MT" panose="02040603050505030304" pitchFamily="18" charset="77"/>
                <a:cs typeface="Calibri" panose="020F0502020204030204" pitchFamily="34" charset="0"/>
              </a:rPr>
              <a:t>“In the cultural understanding, the technique of composite rhythm embodies the lessons of establishing contact between two dissimilar states of being, or in particular, the right way to look at despair. . . . </a:t>
            </a:r>
            <a:r>
              <a:rPr lang="en-US" sz="1800" dirty="0">
                <a:solidFill>
                  <a:srgbClr val="000000"/>
                </a:solidFill>
                <a:latin typeface="Calisto MT" panose="02040603050505030304" pitchFamily="18" charset="77"/>
              </a:rPr>
              <a:t>Those in despair recognize the facts of their existence, rather like a drowning swimmer admitting the water is there. If you block off the despair, you block off the joy. More simply, an avoidance of contrasting obstacles is an avoidance of the real challenges of life. It will only stifle progress.</a:t>
            </a:r>
            <a:r>
              <a:rPr lang="en-US" sz="1800" dirty="0">
                <a:solidFill>
                  <a:srgbClr val="000000"/>
                </a:solidFill>
                <a:latin typeface="Calisto MT" panose="02040603050505030304" pitchFamily="18" charset="77"/>
                <a:cs typeface="Calibri" panose="020F0502020204030204" pitchFamily="34" charset="0"/>
              </a:rPr>
              <a:t>”</a:t>
            </a:r>
          </a:p>
          <a:p>
            <a:pPr algn="l"/>
            <a:endParaRPr lang="en-US" sz="1800" dirty="0">
              <a:latin typeface="Calisto MT" panose="02040603050505030304" pitchFamily="18" charset="77"/>
              <a:cs typeface="Calibri" panose="020F0502020204030204" pitchFamily="34" charset="0"/>
            </a:endParaRPr>
          </a:p>
        </p:txBody>
      </p:sp>
    </p:spTree>
    <p:extLst>
      <p:ext uri="{BB962C8B-B14F-4D97-AF65-F5344CB8AC3E}">
        <p14:creationId xmlns:p14="http://schemas.microsoft.com/office/powerpoint/2010/main" val="8946469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EA9A5-306F-473F-5F8C-6E19AF2B067A}"/>
              </a:ext>
            </a:extLst>
          </p:cNvPr>
          <p:cNvSpPr>
            <a:spLocks noGrp="1"/>
          </p:cNvSpPr>
          <p:nvPr>
            <p:ph type="title"/>
          </p:nvPr>
        </p:nvSpPr>
        <p:spPr/>
        <p:txBody>
          <a:bodyPr/>
          <a:lstStyle/>
          <a:p>
            <a:r>
              <a:rPr lang="en-US" dirty="0"/>
              <a:t>Interaction of frequencies</a:t>
            </a:r>
          </a:p>
        </p:txBody>
      </p:sp>
      <p:sp>
        <p:nvSpPr>
          <p:cNvPr id="11" name="Content Placeholder 10">
            <a:extLst>
              <a:ext uri="{FF2B5EF4-FFF2-40B4-BE49-F238E27FC236}">
                <a16:creationId xmlns:a16="http://schemas.microsoft.com/office/drawing/2014/main" id="{614559A3-BF24-D09F-B4EF-4A88B3FA01F2}"/>
              </a:ext>
            </a:extLst>
          </p:cNvPr>
          <p:cNvSpPr>
            <a:spLocks noGrp="1"/>
          </p:cNvSpPr>
          <p:nvPr>
            <p:ph idx="1"/>
          </p:nvPr>
        </p:nvSpPr>
        <p:spPr>
          <a:xfrm>
            <a:off x="628650" y="492676"/>
            <a:ext cx="7886700" cy="413690"/>
          </a:xfrm>
        </p:spPr>
        <p:txBody>
          <a:bodyPr/>
          <a:lstStyle/>
          <a:p>
            <a:pPr marL="0" indent="0" algn="ctr">
              <a:buNone/>
            </a:pPr>
            <a:r>
              <a:rPr lang="en-US" dirty="0"/>
              <a:t>Example: </a:t>
            </a:r>
            <a:r>
              <a:rPr lang="en-US" b="1" dirty="0"/>
              <a:t>Samba Timeline (9-in-16) </a:t>
            </a:r>
            <a:r>
              <a:rPr lang="en-US" dirty="0"/>
              <a:t>(from Stover forthcoming)</a:t>
            </a:r>
          </a:p>
        </p:txBody>
      </p:sp>
      <p:sp>
        <p:nvSpPr>
          <p:cNvPr id="37" name="Date Placeholder 36">
            <a:extLst>
              <a:ext uri="{FF2B5EF4-FFF2-40B4-BE49-F238E27FC236}">
                <a16:creationId xmlns:a16="http://schemas.microsoft.com/office/drawing/2014/main" id="{D527759F-327D-8743-A94F-66533ABEC20D}"/>
              </a:ext>
            </a:extLst>
          </p:cNvPr>
          <p:cNvSpPr>
            <a:spLocks noGrp="1"/>
          </p:cNvSpPr>
          <p:nvPr>
            <p:ph type="dt" sz="half" idx="10"/>
          </p:nvPr>
        </p:nvSpPr>
        <p:spPr>
          <a:xfrm>
            <a:off x="628650" y="4767263"/>
            <a:ext cx="2057400" cy="273844"/>
          </a:xfrm>
        </p:spPr>
        <p:txBody>
          <a:bodyPr/>
          <a:lstStyle/>
          <a:p>
            <a:r>
              <a:rPr lang="en-US"/>
              <a:t>SMA Colloquium, 12/6/2023</a:t>
            </a:r>
            <a:endParaRPr lang="en-US" dirty="0"/>
          </a:p>
        </p:txBody>
      </p:sp>
      <p:sp>
        <p:nvSpPr>
          <p:cNvPr id="36" name="Footer Placeholder 35">
            <a:extLst>
              <a:ext uri="{FF2B5EF4-FFF2-40B4-BE49-F238E27FC236}">
                <a16:creationId xmlns:a16="http://schemas.microsoft.com/office/drawing/2014/main" id="{8562CC78-026E-326C-4F46-E32071D20271}"/>
              </a:ext>
            </a:extLst>
          </p:cNvPr>
          <p:cNvSpPr>
            <a:spLocks noGrp="1"/>
          </p:cNvSpPr>
          <p:nvPr>
            <p:ph type="ftr" sz="quarter" idx="11"/>
          </p:nvPr>
        </p:nvSpPr>
        <p:spPr>
          <a:xfrm>
            <a:off x="3028950" y="4767263"/>
            <a:ext cx="3086100" cy="273844"/>
          </a:xfrm>
        </p:spPr>
        <p:txBody>
          <a:bodyPr/>
          <a:lstStyle/>
          <a:p>
            <a:r>
              <a:rPr lang="en-US"/>
              <a:t>Periodicity and Continuity in Pitch and Time</a:t>
            </a:r>
            <a:endParaRPr lang="en-US" dirty="0"/>
          </a:p>
        </p:txBody>
      </p:sp>
      <p:sp>
        <p:nvSpPr>
          <p:cNvPr id="38" name="Slide Number Placeholder 37">
            <a:extLst>
              <a:ext uri="{FF2B5EF4-FFF2-40B4-BE49-F238E27FC236}">
                <a16:creationId xmlns:a16="http://schemas.microsoft.com/office/drawing/2014/main" id="{C0AB6F41-BA9A-48DB-1065-9FC51BFC4EE8}"/>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62</a:t>
            </a:fld>
            <a:endParaRPr lang="en-US" dirty="0">
              <a:latin typeface="Calisto MT" panose="02040603050505030304" pitchFamily="18" charset="77"/>
            </a:endParaRPr>
          </a:p>
        </p:txBody>
      </p:sp>
      <p:pic>
        <p:nvPicPr>
          <p:cNvPr id="14" name="Picture 13">
            <a:extLst>
              <a:ext uri="{FF2B5EF4-FFF2-40B4-BE49-F238E27FC236}">
                <a16:creationId xmlns:a16="http://schemas.microsoft.com/office/drawing/2014/main" id="{8B27177D-C09F-78FE-EEB8-2D58F859292D}"/>
              </a:ext>
            </a:extLst>
          </p:cNvPr>
          <p:cNvPicPr>
            <a:picLocks noChangeAspect="1"/>
          </p:cNvPicPr>
          <p:nvPr/>
        </p:nvPicPr>
        <p:blipFill>
          <a:blip r:embed="rId3"/>
          <a:stretch>
            <a:fillRect/>
          </a:stretch>
        </p:blipFill>
        <p:spPr>
          <a:xfrm>
            <a:off x="2544635" y="1239996"/>
            <a:ext cx="4351457" cy="1176328"/>
          </a:xfrm>
          <a:prstGeom prst="rect">
            <a:avLst/>
          </a:prstGeom>
        </p:spPr>
      </p:pic>
      <p:pic>
        <p:nvPicPr>
          <p:cNvPr id="16" name="Picture 15">
            <a:extLst>
              <a:ext uri="{FF2B5EF4-FFF2-40B4-BE49-F238E27FC236}">
                <a16:creationId xmlns:a16="http://schemas.microsoft.com/office/drawing/2014/main" id="{FEE1C294-EE42-C996-9779-0B92C2A0E966}"/>
              </a:ext>
            </a:extLst>
          </p:cNvPr>
          <p:cNvPicPr>
            <a:picLocks noChangeAspect="1"/>
          </p:cNvPicPr>
          <p:nvPr/>
        </p:nvPicPr>
        <p:blipFill>
          <a:blip r:embed="rId4"/>
          <a:stretch>
            <a:fillRect/>
          </a:stretch>
        </p:blipFill>
        <p:spPr>
          <a:xfrm>
            <a:off x="2229923" y="2320623"/>
            <a:ext cx="4882995" cy="1490116"/>
          </a:xfrm>
          <a:prstGeom prst="rect">
            <a:avLst/>
          </a:prstGeom>
        </p:spPr>
      </p:pic>
      <p:sp>
        <p:nvSpPr>
          <p:cNvPr id="17" name="TextBox 16">
            <a:extLst>
              <a:ext uri="{FF2B5EF4-FFF2-40B4-BE49-F238E27FC236}">
                <a16:creationId xmlns:a16="http://schemas.microsoft.com/office/drawing/2014/main" id="{A4130AB8-B18E-8E7E-0B0B-572EE11189F1}"/>
              </a:ext>
            </a:extLst>
          </p:cNvPr>
          <p:cNvSpPr txBox="1"/>
          <p:nvPr/>
        </p:nvSpPr>
        <p:spPr>
          <a:xfrm>
            <a:off x="4597402" y="906366"/>
            <a:ext cx="1011815"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In phase</a:t>
            </a:r>
          </a:p>
        </p:txBody>
      </p:sp>
      <p:sp>
        <p:nvSpPr>
          <p:cNvPr id="18" name="TextBox 17">
            <a:extLst>
              <a:ext uri="{FF2B5EF4-FFF2-40B4-BE49-F238E27FC236}">
                <a16:creationId xmlns:a16="http://schemas.microsoft.com/office/drawing/2014/main" id="{B2B1161C-F5E2-5F7A-CDA2-41E12E7B112E}"/>
              </a:ext>
            </a:extLst>
          </p:cNvPr>
          <p:cNvSpPr txBox="1"/>
          <p:nvPr/>
        </p:nvSpPr>
        <p:spPr>
          <a:xfrm>
            <a:off x="2247908" y="916502"/>
            <a:ext cx="1496548" cy="369332"/>
          </a:xfrm>
          <a:prstGeom prst="rect">
            <a:avLst/>
          </a:prstGeom>
          <a:noFill/>
        </p:spPr>
        <p:txBody>
          <a:bodyPr wrap="square" rtlCol="0">
            <a:spAutoFit/>
          </a:bodyPr>
          <a:lstStyle/>
          <a:p>
            <a:pPr algn="l"/>
            <a:r>
              <a:rPr lang="en-US" sz="1800" dirty="0">
                <a:latin typeface="Calisto MT" panose="02040603050505030304" pitchFamily="18" charset="77"/>
                <a:cs typeface="Calibri" panose="020F0502020204030204" pitchFamily="34" charset="0"/>
              </a:rPr>
              <a:t>Out of phase</a:t>
            </a:r>
          </a:p>
        </p:txBody>
      </p:sp>
      <p:cxnSp>
        <p:nvCxnSpPr>
          <p:cNvPr id="20" name="Straight Arrow Connector 19">
            <a:extLst>
              <a:ext uri="{FF2B5EF4-FFF2-40B4-BE49-F238E27FC236}">
                <a16:creationId xmlns:a16="http://schemas.microsoft.com/office/drawing/2014/main" id="{1B3C751F-9952-A917-0534-9890E2FB19D7}"/>
              </a:ext>
            </a:extLst>
          </p:cNvPr>
          <p:cNvCxnSpPr>
            <a:cxnSpLocks/>
          </p:cNvCxnSpPr>
          <p:nvPr/>
        </p:nvCxnSpPr>
        <p:spPr>
          <a:xfrm>
            <a:off x="3700655" y="1097370"/>
            <a:ext cx="896747"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46B3625-0181-D3B2-7290-806B34B89252}"/>
              </a:ext>
            </a:extLst>
          </p:cNvPr>
          <p:cNvCxnSpPr>
            <a:cxnSpLocks/>
            <a:stCxn id="17" idx="3"/>
          </p:cNvCxnSpPr>
          <p:nvPr/>
        </p:nvCxnSpPr>
        <p:spPr>
          <a:xfrm>
            <a:off x="5609217" y="1091032"/>
            <a:ext cx="1190776" cy="2844"/>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00197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36D34-0B33-4EF7-891F-19D4C5CCFDBC}"/>
              </a:ext>
            </a:extLst>
          </p:cNvPr>
          <p:cNvSpPr>
            <a:spLocks noGrp="1"/>
          </p:cNvSpPr>
          <p:nvPr>
            <p:ph type="title"/>
          </p:nvPr>
        </p:nvSpPr>
        <p:spPr/>
        <p:txBody>
          <a:bodyPr/>
          <a:lstStyle/>
          <a:p>
            <a:r>
              <a:rPr lang="en-US" dirty="0"/>
              <a:t>Interaction of frequencies</a:t>
            </a:r>
          </a:p>
        </p:txBody>
      </p:sp>
      <p:sp>
        <p:nvSpPr>
          <p:cNvPr id="3" name="Content Placeholder 2">
            <a:extLst>
              <a:ext uri="{FF2B5EF4-FFF2-40B4-BE49-F238E27FC236}">
                <a16:creationId xmlns:a16="http://schemas.microsoft.com/office/drawing/2014/main" id="{DA20A1C0-ED44-2E4F-6CC9-59DF26171575}"/>
              </a:ext>
            </a:extLst>
          </p:cNvPr>
          <p:cNvSpPr>
            <a:spLocks noGrp="1"/>
          </p:cNvSpPr>
          <p:nvPr>
            <p:ph idx="1"/>
          </p:nvPr>
        </p:nvSpPr>
        <p:spPr>
          <a:xfrm>
            <a:off x="739009" y="502117"/>
            <a:ext cx="7886700" cy="420167"/>
          </a:xfrm>
        </p:spPr>
        <p:txBody>
          <a:bodyPr>
            <a:normAutofit/>
          </a:bodyPr>
          <a:lstStyle/>
          <a:p>
            <a:pPr marL="0" indent="0">
              <a:buNone/>
            </a:pPr>
            <a:r>
              <a:rPr lang="en-US" dirty="0"/>
              <a:t>Ex.: “You Can’t Say Poem in Concrete” by Dave King Trucking Company</a:t>
            </a:r>
          </a:p>
        </p:txBody>
      </p:sp>
      <p:sp>
        <p:nvSpPr>
          <p:cNvPr id="33" name="Date Placeholder 32">
            <a:extLst>
              <a:ext uri="{FF2B5EF4-FFF2-40B4-BE49-F238E27FC236}">
                <a16:creationId xmlns:a16="http://schemas.microsoft.com/office/drawing/2014/main" id="{AD54DF1B-6A87-49D6-CC24-243E219C373B}"/>
              </a:ext>
            </a:extLst>
          </p:cNvPr>
          <p:cNvSpPr>
            <a:spLocks noGrp="1"/>
          </p:cNvSpPr>
          <p:nvPr>
            <p:ph type="dt" sz="half" idx="10"/>
          </p:nvPr>
        </p:nvSpPr>
        <p:spPr>
          <a:xfrm>
            <a:off x="628650" y="4767263"/>
            <a:ext cx="2057400" cy="273844"/>
          </a:xfrm>
        </p:spPr>
        <p:txBody>
          <a:bodyPr/>
          <a:lstStyle/>
          <a:p>
            <a:r>
              <a:rPr lang="en-US"/>
              <a:t>SMA Colloquium, 12/6/2023</a:t>
            </a:r>
            <a:endParaRPr lang="en-US" dirty="0"/>
          </a:p>
        </p:txBody>
      </p:sp>
      <p:sp>
        <p:nvSpPr>
          <p:cNvPr id="32" name="Footer Placeholder 31">
            <a:extLst>
              <a:ext uri="{FF2B5EF4-FFF2-40B4-BE49-F238E27FC236}">
                <a16:creationId xmlns:a16="http://schemas.microsoft.com/office/drawing/2014/main" id="{67590E0B-D9BB-2D69-85EF-3BA5CB61FD48}"/>
              </a:ext>
            </a:extLst>
          </p:cNvPr>
          <p:cNvSpPr>
            <a:spLocks noGrp="1"/>
          </p:cNvSpPr>
          <p:nvPr>
            <p:ph type="ftr" sz="quarter" idx="11"/>
          </p:nvPr>
        </p:nvSpPr>
        <p:spPr>
          <a:xfrm>
            <a:off x="3028950" y="4767263"/>
            <a:ext cx="3086100" cy="273844"/>
          </a:xfrm>
        </p:spPr>
        <p:txBody>
          <a:bodyPr/>
          <a:lstStyle/>
          <a:p>
            <a:r>
              <a:rPr lang="en-US"/>
              <a:t>Periodicity and Continuity in Pitch and Time</a:t>
            </a:r>
            <a:endParaRPr lang="en-US" dirty="0"/>
          </a:p>
        </p:txBody>
      </p:sp>
      <p:sp>
        <p:nvSpPr>
          <p:cNvPr id="34" name="Slide Number Placeholder 33">
            <a:extLst>
              <a:ext uri="{FF2B5EF4-FFF2-40B4-BE49-F238E27FC236}">
                <a16:creationId xmlns:a16="http://schemas.microsoft.com/office/drawing/2014/main" id="{1B83B432-AFE2-2AD3-D861-FDF974FCF2B9}"/>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63</a:t>
            </a:fld>
            <a:endParaRPr lang="en-US" dirty="0">
              <a:latin typeface="Calisto MT" panose="02040603050505030304" pitchFamily="18" charset="77"/>
            </a:endParaRPr>
          </a:p>
        </p:txBody>
      </p:sp>
      <p:pic>
        <p:nvPicPr>
          <p:cNvPr id="7" name="Picture 6">
            <a:extLst>
              <a:ext uri="{FF2B5EF4-FFF2-40B4-BE49-F238E27FC236}">
                <a16:creationId xmlns:a16="http://schemas.microsoft.com/office/drawing/2014/main" id="{ABDB9E2D-55FF-CA74-5598-D562B37CCBCE}"/>
              </a:ext>
            </a:extLst>
          </p:cNvPr>
          <p:cNvPicPr>
            <a:picLocks noChangeAspect="1"/>
          </p:cNvPicPr>
          <p:nvPr/>
        </p:nvPicPr>
        <p:blipFill rotWithShape="1">
          <a:blip r:embed="rId7"/>
          <a:srcRect b="56988"/>
          <a:stretch/>
        </p:blipFill>
        <p:spPr>
          <a:xfrm>
            <a:off x="520142" y="1135050"/>
            <a:ext cx="4229495" cy="497513"/>
          </a:xfrm>
          <a:prstGeom prst="rect">
            <a:avLst/>
          </a:prstGeom>
        </p:spPr>
      </p:pic>
      <p:pic>
        <p:nvPicPr>
          <p:cNvPr id="37" name="Picture 36">
            <a:extLst>
              <a:ext uri="{FF2B5EF4-FFF2-40B4-BE49-F238E27FC236}">
                <a16:creationId xmlns:a16="http://schemas.microsoft.com/office/drawing/2014/main" id="{50E1EA74-CD1F-6BAF-0912-7C72D0EBA8B4}"/>
              </a:ext>
            </a:extLst>
          </p:cNvPr>
          <p:cNvPicPr>
            <a:picLocks noChangeAspect="1"/>
          </p:cNvPicPr>
          <p:nvPr/>
        </p:nvPicPr>
        <p:blipFill rotWithShape="1">
          <a:blip r:embed="rId8"/>
          <a:srcRect b="11874"/>
          <a:stretch/>
        </p:blipFill>
        <p:spPr>
          <a:xfrm>
            <a:off x="5596582" y="1147667"/>
            <a:ext cx="2342273" cy="497513"/>
          </a:xfrm>
          <a:prstGeom prst="rect">
            <a:avLst/>
          </a:prstGeom>
        </p:spPr>
      </p:pic>
      <p:pic>
        <p:nvPicPr>
          <p:cNvPr id="39" name="Picture 38">
            <a:extLst>
              <a:ext uri="{FF2B5EF4-FFF2-40B4-BE49-F238E27FC236}">
                <a16:creationId xmlns:a16="http://schemas.microsoft.com/office/drawing/2014/main" id="{C73CEB60-ECE1-FB45-2E66-C0A4267D076A}"/>
              </a:ext>
            </a:extLst>
          </p:cNvPr>
          <p:cNvPicPr>
            <a:picLocks noChangeAspect="1"/>
          </p:cNvPicPr>
          <p:nvPr/>
        </p:nvPicPr>
        <p:blipFill>
          <a:blip r:embed="rId9"/>
          <a:stretch>
            <a:fillRect/>
          </a:stretch>
        </p:blipFill>
        <p:spPr>
          <a:xfrm>
            <a:off x="5250417" y="1621626"/>
            <a:ext cx="2919290" cy="1808256"/>
          </a:xfrm>
          <a:prstGeom prst="rect">
            <a:avLst/>
          </a:prstGeom>
        </p:spPr>
      </p:pic>
      <p:pic>
        <p:nvPicPr>
          <p:cNvPr id="43" name="Picture 42">
            <a:extLst>
              <a:ext uri="{FF2B5EF4-FFF2-40B4-BE49-F238E27FC236}">
                <a16:creationId xmlns:a16="http://schemas.microsoft.com/office/drawing/2014/main" id="{F3AA1AAF-B075-4A80-DA2A-DC38D9CBB6AD}"/>
              </a:ext>
            </a:extLst>
          </p:cNvPr>
          <p:cNvPicPr>
            <a:picLocks noChangeAspect="1"/>
          </p:cNvPicPr>
          <p:nvPr/>
        </p:nvPicPr>
        <p:blipFill>
          <a:blip r:embed="rId10"/>
          <a:stretch>
            <a:fillRect/>
          </a:stretch>
        </p:blipFill>
        <p:spPr>
          <a:xfrm>
            <a:off x="5768384" y="3895283"/>
            <a:ext cx="2170471" cy="467886"/>
          </a:xfrm>
          <a:prstGeom prst="rect">
            <a:avLst/>
          </a:prstGeom>
        </p:spPr>
      </p:pic>
      <p:sp>
        <p:nvSpPr>
          <p:cNvPr id="44" name="TextBox 43">
            <a:extLst>
              <a:ext uri="{FF2B5EF4-FFF2-40B4-BE49-F238E27FC236}">
                <a16:creationId xmlns:a16="http://schemas.microsoft.com/office/drawing/2014/main" id="{3C725A4A-C1FD-9246-442A-05CEE0C7F316}"/>
              </a:ext>
            </a:extLst>
          </p:cNvPr>
          <p:cNvSpPr txBox="1"/>
          <p:nvPr/>
        </p:nvSpPr>
        <p:spPr>
          <a:xfrm>
            <a:off x="1640506" y="801419"/>
            <a:ext cx="2105063"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Pt. 2 guitar ostinato</a:t>
            </a:r>
          </a:p>
        </p:txBody>
      </p:sp>
      <p:sp>
        <p:nvSpPr>
          <p:cNvPr id="45" name="TextBox 44">
            <a:extLst>
              <a:ext uri="{FF2B5EF4-FFF2-40B4-BE49-F238E27FC236}">
                <a16:creationId xmlns:a16="http://schemas.microsoft.com/office/drawing/2014/main" id="{F414B44E-D4B8-F9C4-6E23-74EA232093BA}"/>
              </a:ext>
            </a:extLst>
          </p:cNvPr>
          <p:cNvSpPr txBox="1"/>
          <p:nvPr/>
        </p:nvSpPr>
        <p:spPr>
          <a:xfrm>
            <a:off x="6115052" y="817851"/>
            <a:ext cx="1423723"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Pt. 3 melody</a:t>
            </a:r>
          </a:p>
        </p:txBody>
      </p:sp>
      <p:sp>
        <p:nvSpPr>
          <p:cNvPr id="46" name="TextBox 45">
            <a:extLst>
              <a:ext uri="{FF2B5EF4-FFF2-40B4-BE49-F238E27FC236}">
                <a16:creationId xmlns:a16="http://schemas.microsoft.com/office/drawing/2014/main" id="{4276D906-DA98-5E96-9E29-AC28BDE50459}"/>
              </a:ext>
            </a:extLst>
          </p:cNvPr>
          <p:cNvSpPr txBox="1"/>
          <p:nvPr/>
        </p:nvSpPr>
        <p:spPr>
          <a:xfrm>
            <a:off x="5168232" y="3590122"/>
            <a:ext cx="3702680"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Approximates 5</a:t>
            </a:r>
            <a:r>
              <a:rPr lang="en-US" sz="1800" dirty="0">
                <a:latin typeface="Helsinki Metronome Std" panose="02000400000000000000" pitchFamily="2" charset="77"/>
                <a:cs typeface="Calibri" panose="020F0502020204030204" pitchFamily="34" charset="0"/>
              </a:rPr>
              <a:t>e</a:t>
            </a:r>
            <a:r>
              <a:rPr lang="en-US" sz="1800" dirty="0">
                <a:latin typeface="Calisto MT" panose="02040603050505030304" pitchFamily="18" charset="77"/>
                <a:cs typeface="Calibri" panose="020F0502020204030204" pitchFamily="34" charset="0"/>
              </a:rPr>
              <a:t>-generated rhythm:</a:t>
            </a:r>
          </a:p>
        </p:txBody>
      </p:sp>
      <p:sp>
        <p:nvSpPr>
          <p:cNvPr id="47" name="TextBox 46">
            <a:extLst>
              <a:ext uri="{FF2B5EF4-FFF2-40B4-BE49-F238E27FC236}">
                <a16:creationId xmlns:a16="http://schemas.microsoft.com/office/drawing/2014/main" id="{D3687C64-AFDE-44F7-D342-4914135955F1}"/>
              </a:ext>
            </a:extLst>
          </p:cNvPr>
          <p:cNvSpPr txBox="1"/>
          <p:nvPr/>
        </p:nvSpPr>
        <p:spPr>
          <a:xfrm>
            <a:off x="430985" y="3598137"/>
            <a:ext cx="4853316"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Approximates 14-in-32 maximally even rhythm:</a:t>
            </a:r>
          </a:p>
        </p:txBody>
      </p:sp>
      <p:pic>
        <p:nvPicPr>
          <p:cNvPr id="51" name="Picture 50">
            <a:extLst>
              <a:ext uri="{FF2B5EF4-FFF2-40B4-BE49-F238E27FC236}">
                <a16:creationId xmlns:a16="http://schemas.microsoft.com/office/drawing/2014/main" id="{7183989B-5E55-9440-D757-70DC8D8E2086}"/>
              </a:ext>
            </a:extLst>
          </p:cNvPr>
          <p:cNvPicPr>
            <a:picLocks noChangeAspect="1"/>
          </p:cNvPicPr>
          <p:nvPr/>
        </p:nvPicPr>
        <p:blipFill rotWithShape="1">
          <a:blip r:embed="rId11"/>
          <a:srcRect b="12955"/>
          <a:stretch/>
        </p:blipFill>
        <p:spPr>
          <a:xfrm>
            <a:off x="629173" y="3916741"/>
            <a:ext cx="4229495" cy="352898"/>
          </a:xfrm>
          <a:prstGeom prst="rect">
            <a:avLst/>
          </a:prstGeom>
        </p:spPr>
      </p:pic>
      <p:pic>
        <p:nvPicPr>
          <p:cNvPr id="52" name="Picture 51">
            <a:extLst>
              <a:ext uri="{FF2B5EF4-FFF2-40B4-BE49-F238E27FC236}">
                <a16:creationId xmlns:a16="http://schemas.microsoft.com/office/drawing/2014/main" id="{5BD2FE19-7AE8-47E4-9E4C-D8F1E5D34228}"/>
              </a:ext>
            </a:extLst>
          </p:cNvPr>
          <p:cNvPicPr>
            <a:picLocks noChangeAspect="1"/>
          </p:cNvPicPr>
          <p:nvPr/>
        </p:nvPicPr>
        <p:blipFill>
          <a:blip r:embed="rId12"/>
          <a:stretch>
            <a:fillRect/>
          </a:stretch>
        </p:blipFill>
        <p:spPr>
          <a:xfrm>
            <a:off x="838342" y="1621628"/>
            <a:ext cx="3695419" cy="1920635"/>
          </a:xfrm>
          <a:prstGeom prst="rect">
            <a:avLst/>
          </a:prstGeom>
        </p:spPr>
      </p:pic>
      <p:sp>
        <p:nvSpPr>
          <p:cNvPr id="48" name="TextBox 47">
            <a:extLst>
              <a:ext uri="{FF2B5EF4-FFF2-40B4-BE49-F238E27FC236}">
                <a16:creationId xmlns:a16="http://schemas.microsoft.com/office/drawing/2014/main" id="{FB6CB61A-D185-1958-8BDD-DDE982F7B0C3}"/>
              </a:ext>
            </a:extLst>
          </p:cNvPr>
          <p:cNvSpPr txBox="1"/>
          <p:nvPr/>
        </p:nvSpPr>
        <p:spPr>
          <a:xfrm>
            <a:off x="1384664" y="2050407"/>
            <a:ext cx="1122680"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Spectrum</a:t>
            </a:r>
          </a:p>
        </p:txBody>
      </p:sp>
      <p:sp>
        <p:nvSpPr>
          <p:cNvPr id="49" name="TextBox 48">
            <a:extLst>
              <a:ext uri="{FF2B5EF4-FFF2-40B4-BE49-F238E27FC236}">
                <a16:creationId xmlns:a16="http://schemas.microsoft.com/office/drawing/2014/main" id="{217F7849-AF58-01C1-402A-B881E871718C}"/>
              </a:ext>
            </a:extLst>
          </p:cNvPr>
          <p:cNvSpPr txBox="1"/>
          <p:nvPr/>
        </p:nvSpPr>
        <p:spPr>
          <a:xfrm>
            <a:off x="5730762" y="2037139"/>
            <a:ext cx="1122680"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Spectrum</a:t>
            </a:r>
          </a:p>
        </p:txBody>
      </p:sp>
      <p:pic>
        <p:nvPicPr>
          <p:cNvPr id="4" name="poemInConcrete1">
            <a:hlinkClick r:id="" action="ppaction://media"/>
            <a:extLst>
              <a:ext uri="{FF2B5EF4-FFF2-40B4-BE49-F238E27FC236}">
                <a16:creationId xmlns:a16="http://schemas.microsoft.com/office/drawing/2014/main" id="{427D1D02-2366-ADCF-251E-2440DFF2061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30985" y="4356545"/>
            <a:ext cx="359979" cy="359979"/>
          </a:xfrm>
          <a:prstGeom prst="rect">
            <a:avLst/>
          </a:prstGeom>
        </p:spPr>
      </p:pic>
      <p:pic>
        <p:nvPicPr>
          <p:cNvPr id="5" name="poemInConcrete2">
            <a:hlinkClick r:id="" action="ppaction://media"/>
            <a:extLst>
              <a:ext uri="{FF2B5EF4-FFF2-40B4-BE49-F238E27FC236}">
                <a16:creationId xmlns:a16="http://schemas.microsoft.com/office/drawing/2014/main" id="{37458E18-600B-2011-FB3B-8A86CF3E8AE3}"/>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8179025" y="4129226"/>
            <a:ext cx="359979" cy="359979"/>
          </a:xfrm>
          <a:prstGeom prst="rect">
            <a:avLst/>
          </a:prstGeom>
        </p:spPr>
      </p:pic>
    </p:spTree>
    <p:extLst>
      <p:ext uri="{BB962C8B-B14F-4D97-AF65-F5344CB8AC3E}">
        <p14:creationId xmlns:p14="http://schemas.microsoft.com/office/powerpoint/2010/main" val="631367065"/>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audio>
              <p:cMediaNode vol="80000">
                <p:cTn id="3" fill="hold" display="0">
                  <p:stCondLst>
                    <p:cond delay="indefinite"/>
                  </p:stCondLst>
                  <p:endCondLst>
                    <p:cond evt="onStopAudio" delay="0">
                      <p:tgtEl>
                        <p:sldTgt/>
                      </p:tgtEl>
                    </p:cond>
                  </p:endCondLst>
                </p:cTn>
                <p:tgtEl>
                  <p:spTgt spid="5"/>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36D34-0B33-4EF7-891F-19D4C5CCFDBC}"/>
              </a:ext>
            </a:extLst>
          </p:cNvPr>
          <p:cNvSpPr>
            <a:spLocks noGrp="1"/>
          </p:cNvSpPr>
          <p:nvPr>
            <p:ph type="title"/>
          </p:nvPr>
        </p:nvSpPr>
        <p:spPr/>
        <p:txBody>
          <a:bodyPr/>
          <a:lstStyle/>
          <a:p>
            <a:r>
              <a:rPr lang="en-US" dirty="0"/>
              <a:t>Interaction of frequencies</a:t>
            </a:r>
          </a:p>
        </p:txBody>
      </p:sp>
      <p:sp>
        <p:nvSpPr>
          <p:cNvPr id="3" name="Content Placeholder 2">
            <a:extLst>
              <a:ext uri="{FF2B5EF4-FFF2-40B4-BE49-F238E27FC236}">
                <a16:creationId xmlns:a16="http://schemas.microsoft.com/office/drawing/2014/main" id="{DA20A1C0-ED44-2E4F-6CC9-59DF26171575}"/>
              </a:ext>
            </a:extLst>
          </p:cNvPr>
          <p:cNvSpPr>
            <a:spLocks noGrp="1"/>
          </p:cNvSpPr>
          <p:nvPr>
            <p:ph idx="1"/>
          </p:nvPr>
        </p:nvSpPr>
        <p:spPr>
          <a:xfrm>
            <a:off x="739009" y="502117"/>
            <a:ext cx="7886700" cy="420167"/>
          </a:xfrm>
        </p:spPr>
        <p:txBody>
          <a:bodyPr>
            <a:normAutofit/>
          </a:bodyPr>
          <a:lstStyle/>
          <a:p>
            <a:pPr marL="0" indent="0">
              <a:buNone/>
            </a:pPr>
            <a:r>
              <a:rPr lang="en-US" dirty="0"/>
              <a:t>Ex.: “You Can’t Say Poem in Concrete” by Dave King Trucking Company</a:t>
            </a:r>
          </a:p>
        </p:txBody>
      </p:sp>
      <p:sp>
        <p:nvSpPr>
          <p:cNvPr id="33" name="Date Placeholder 32">
            <a:extLst>
              <a:ext uri="{FF2B5EF4-FFF2-40B4-BE49-F238E27FC236}">
                <a16:creationId xmlns:a16="http://schemas.microsoft.com/office/drawing/2014/main" id="{AD54DF1B-6A87-49D6-CC24-243E219C373B}"/>
              </a:ext>
            </a:extLst>
          </p:cNvPr>
          <p:cNvSpPr>
            <a:spLocks noGrp="1"/>
          </p:cNvSpPr>
          <p:nvPr>
            <p:ph type="dt" sz="half" idx="10"/>
          </p:nvPr>
        </p:nvSpPr>
        <p:spPr>
          <a:xfrm>
            <a:off x="628650" y="4767263"/>
            <a:ext cx="2057400" cy="273844"/>
          </a:xfrm>
        </p:spPr>
        <p:txBody>
          <a:bodyPr/>
          <a:lstStyle/>
          <a:p>
            <a:r>
              <a:rPr lang="en-US"/>
              <a:t>SMA Colloquium, 12/6/2023</a:t>
            </a:r>
            <a:endParaRPr lang="en-US" dirty="0"/>
          </a:p>
        </p:txBody>
      </p:sp>
      <p:sp>
        <p:nvSpPr>
          <p:cNvPr id="32" name="Footer Placeholder 31">
            <a:extLst>
              <a:ext uri="{FF2B5EF4-FFF2-40B4-BE49-F238E27FC236}">
                <a16:creationId xmlns:a16="http://schemas.microsoft.com/office/drawing/2014/main" id="{67590E0B-D9BB-2D69-85EF-3BA5CB61FD48}"/>
              </a:ext>
            </a:extLst>
          </p:cNvPr>
          <p:cNvSpPr>
            <a:spLocks noGrp="1"/>
          </p:cNvSpPr>
          <p:nvPr>
            <p:ph type="ftr" sz="quarter" idx="11"/>
          </p:nvPr>
        </p:nvSpPr>
        <p:spPr>
          <a:xfrm>
            <a:off x="3028950" y="4767263"/>
            <a:ext cx="3086100" cy="273844"/>
          </a:xfrm>
        </p:spPr>
        <p:txBody>
          <a:bodyPr/>
          <a:lstStyle/>
          <a:p>
            <a:r>
              <a:rPr lang="en-US"/>
              <a:t>Periodicity and Continuity in Pitch and Time</a:t>
            </a:r>
            <a:endParaRPr lang="en-US" dirty="0"/>
          </a:p>
        </p:txBody>
      </p:sp>
      <p:sp>
        <p:nvSpPr>
          <p:cNvPr id="34" name="Slide Number Placeholder 33">
            <a:extLst>
              <a:ext uri="{FF2B5EF4-FFF2-40B4-BE49-F238E27FC236}">
                <a16:creationId xmlns:a16="http://schemas.microsoft.com/office/drawing/2014/main" id="{1B83B432-AFE2-2AD3-D861-FDF974FCF2B9}"/>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64</a:t>
            </a:fld>
            <a:endParaRPr lang="en-US" dirty="0">
              <a:latin typeface="Calisto MT" panose="02040603050505030304" pitchFamily="18" charset="77"/>
            </a:endParaRPr>
          </a:p>
        </p:txBody>
      </p:sp>
      <p:sp>
        <p:nvSpPr>
          <p:cNvPr id="6" name="TextBox 5">
            <a:extLst>
              <a:ext uri="{FF2B5EF4-FFF2-40B4-BE49-F238E27FC236}">
                <a16:creationId xmlns:a16="http://schemas.microsoft.com/office/drawing/2014/main" id="{55203F85-CE81-A8DF-AA69-949BEF718BA4}"/>
              </a:ext>
            </a:extLst>
          </p:cNvPr>
          <p:cNvSpPr txBox="1"/>
          <p:nvPr/>
        </p:nvSpPr>
        <p:spPr>
          <a:xfrm>
            <a:off x="1636678" y="4040743"/>
            <a:ext cx="1122680"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Spectrum</a:t>
            </a:r>
          </a:p>
        </p:txBody>
      </p:sp>
      <p:pic>
        <p:nvPicPr>
          <p:cNvPr id="8" name="Picture 7">
            <a:extLst>
              <a:ext uri="{FF2B5EF4-FFF2-40B4-BE49-F238E27FC236}">
                <a16:creationId xmlns:a16="http://schemas.microsoft.com/office/drawing/2014/main" id="{8C706CFF-85D3-3F71-A966-905D95A66EF1}"/>
              </a:ext>
            </a:extLst>
          </p:cNvPr>
          <p:cNvPicPr>
            <a:picLocks noChangeAspect="1"/>
          </p:cNvPicPr>
          <p:nvPr/>
        </p:nvPicPr>
        <p:blipFill>
          <a:blip r:embed="rId3"/>
          <a:stretch>
            <a:fillRect/>
          </a:stretch>
        </p:blipFill>
        <p:spPr>
          <a:xfrm>
            <a:off x="250746" y="2035108"/>
            <a:ext cx="3947158" cy="2053112"/>
          </a:xfrm>
          <a:prstGeom prst="rect">
            <a:avLst/>
          </a:prstGeom>
        </p:spPr>
      </p:pic>
      <p:sp>
        <p:nvSpPr>
          <p:cNvPr id="9" name="Left Brace 8">
            <a:extLst>
              <a:ext uri="{FF2B5EF4-FFF2-40B4-BE49-F238E27FC236}">
                <a16:creationId xmlns:a16="http://schemas.microsoft.com/office/drawing/2014/main" id="{F2F7FC71-5906-CF40-2037-7D40C49282E0}"/>
              </a:ext>
            </a:extLst>
          </p:cNvPr>
          <p:cNvSpPr/>
          <p:nvPr/>
        </p:nvSpPr>
        <p:spPr>
          <a:xfrm rot="5400000">
            <a:off x="2041596" y="2256239"/>
            <a:ext cx="122410" cy="243047"/>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dirty="0">
              <a:latin typeface="Calisto MT" panose="02040603050505030304" pitchFamily="18" charset="77"/>
            </a:endParaRPr>
          </a:p>
        </p:txBody>
      </p:sp>
      <p:sp>
        <p:nvSpPr>
          <p:cNvPr id="10" name="TextBox 9">
            <a:extLst>
              <a:ext uri="{FF2B5EF4-FFF2-40B4-BE49-F238E27FC236}">
                <a16:creationId xmlns:a16="http://schemas.microsoft.com/office/drawing/2014/main" id="{3D9A0C6A-2CEF-C331-D3B8-C6DBCD23BAF5}"/>
              </a:ext>
            </a:extLst>
          </p:cNvPr>
          <p:cNvSpPr txBox="1"/>
          <p:nvPr/>
        </p:nvSpPr>
        <p:spPr>
          <a:xfrm>
            <a:off x="2431416" y="1090184"/>
            <a:ext cx="2194832" cy="923330"/>
          </a:xfrm>
          <a:prstGeom prst="rect">
            <a:avLst/>
          </a:prstGeom>
          <a:noFill/>
        </p:spPr>
        <p:txBody>
          <a:bodyPr wrap="none" rtlCol="0">
            <a:spAutoFit/>
          </a:bodyPr>
          <a:lstStyle/>
          <a:p>
            <a:pPr algn="ctr"/>
            <a:r>
              <a:rPr lang="en-US" sz="1800" dirty="0">
                <a:latin typeface="Calisto MT" panose="02040603050505030304" pitchFamily="18" charset="77"/>
                <a:cs typeface="Calibri" panose="020F0502020204030204" pitchFamily="34" charset="0"/>
              </a:rPr>
              <a:t>Frequency</a:t>
            </a:r>
          </a:p>
          <a:p>
            <a:pPr algn="ctr"/>
            <a:r>
              <a:rPr lang="en-US" sz="1800" dirty="0">
                <a:latin typeface="Calisto MT" panose="02040603050505030304" pitchFamily="18" charset="77"/>
                <a:cs typeface="Calibri" panose="020F0502020204030204" pitchFamily="34" charset="0"/>
              </a:rPr>
              <a:t>difference of 2 </a:t>
            </a:r>
          </a:p>
          <a:p>
            <a:pPr algn="ctr"/>
            <a:r>
              <a:rPr lang="en-US" sz="1800" dirty="0">
                <a:latin typeface="Calisto MT" panose="02040603050505030304" pitchFamily="18" charset="77"/>
                <a:cs typeface="Calibri" panose="020F0502020204030204" pitchFamily="34" charset="0"/>
              </a:rPr>
              <a:t>(period 32/2 = 16</a:t>
            </a:r>
            <a:r>
              <a:rPr lang="en-US" sz="1800" dirty="0">
                <a:latin typeface="Helsinki Text Std" panose="02000400000000000000" pitchFamily="2" charset="77"/>
                <a:cs typeface="Calibri" panose="020F0502020204030204" pitchFamily="34" charset="0"/>
              </a:rPr>
              <a:t>e</a:t>
            </a:r>
            <a:r>
              <a:rPr lang="en-US" sz="1800" dirty="0">
                <a:latin typeface="Calisto MT" panose="02040603050505030304" pitchFamily="18" charset="77"/>
                <a:cs typeface="Calibri" panose="020F0502020204030204" pitchFamily="34" charset="0"/>
              </a:rPr>
              <a:t>) </a:t>
            </a:r>
          </a:p>
        </p:txBody>
      </p:sp>
      <p:pic>
        <p:nvPicPr>
          <p:cNvPr id="12" name="Picture 11">
            <a:extLst>
              <a:ext uri="{FF2B5EF4-FFF2-40B4-BE49-F238E27FC236}">
                <a16:creationId xmlns:a16="http://schemas.microsoft.com/office/drawing/2014/main" id="{90C8FA13-B550-CE2F-D0BA-C2D35B6F0907}"/>
              </a:ext>
            </a:extLst>
          </p:cNvPr>
          <p:cNvPicPr>
            <a:picLocks noChangeAspect="1"/>
          </p:cNvPicPr>
          <p:nvPr/>
        </p:nvPicPr>
        <p:blipFill>
          <a:blip r:embed="rId4"/>
          <a:stretch>
            <a:fillRect/>
          </a:stretch>
        </p:blipFill>
        <p:spPr>
          <a:xfrm>
            <a:off x="4623377" y="1537637"/>
            <a:ext cx="4229495" cy="1156685"/>
          </a:xfrm>
          <a:prstGeom prst="rect">
            <a:avLst/>
          </a:prstGeom>
        </p:spPr>
      </p:pic>
      <p:sp>
        <p:nvSpPr>
          <p:cNvPr id="13" name="TextBox 12">
            <a:extLst>
              <a:ext uri="{FF2B5EF4-FFF2-40B4-BE49-F238E27FC236}">
                <a16:creationId xmlns:a16="http://schemas.microsoft.com/office/drawing/2014/main" id="{C3D953F3-6319-77FE-9991-6403F277B4DF}"/>
              </a:ext>
            </a:extLst>
          </p:cNvPr>
          <p:cNvSpPr txBox="1"/>
          <p:nvPr/>
        </p:nvSpPr>
        <p:spPr>
          <a:xfrm>
            <a:off x="4748814" y="914390"/>
            <a:ext cx="740908" cy="646331"/>
          </a:xfrm>
          <a:prstGeom prst="rect">
            <a:avLst/>
          </a:prstGeom>
          <a:noFill/>
        </p:spPr>
        <p:txBody>
          <a:bodyPr wrap="none" rtlCol="0">
            <a:spAutoFit/>
          </a:bodyPr>
          <a:lstStyle/>
          <a:p>
            <a:pPr algn="ctr"/>
            <a:r>
              <a:rPr lang="en-US" sz="1800" dirty="0">
                <a:solidFill>
                  <a:srgbClr val="7030A0"/>
                </a:solidFill>
                <a:latin typeface="Calisto MT" panose="02040603050505030304" pitchFamily="18" charset="77"/>
                <a:cs typeface="Calibri" panose="020F0502020204030204" pitchFamily="34" charset="0"/>
              </a:rPr>
              <a:t>In </a:t>
            </a:r>
          </a:p>
          <a:p>
            <a:pPr algn="ctr"/>
            <a:r>
              <a:rPr lang="en-US" sz="1800" dirty="0">
                <a:solidFill>
                  <a:srgbClr val="7030A0"/>
                </a:solidFill>
                <a:latin typeface="Calisto MT" panose="02040603050505030304" pitchFamily="18" charset="77"/>
                <a:cs typeface="Calibri" panose="020F0502020204030204" pitchFamily="34" charset="0"/>
              </a:rPr>
              <a:t>phase</a:t>
            </a:r>
          </a:p>
        </p:txBody>
      </p:sp>
      <p:sp>
        <p:nvSpPr>
          <p:cNvPr id="14" name="TextBox 13">
            <a:extLst>
              <a:ext uri="{FF2B5EF4-FFF2-40B4-BE49-F238E27FC236}">
                <a16:creationId xmlns:a16="http://schemas.microsoft.com/office/drawing/2014/main" id="{6FA5C574-982F-DC8A-966C-6938D449E845}"/>
              </a:ext>
            </a:extLst>
          </p:cNvPr>
          <p:cNvSpPr txBox="1"/>
          <p:nvPr/>
        </p:nvSpPr>
        <p:spPr>
          <a:xfrm>
            <a:off x="5500116" y="914390"/>
            <a:ext cx="900247" cy="646331"/>
          </a:xfrm>
          <a:prstGeom prst="rect">
            <a:avLst/>
          </a:prstGeom>
          <a:noFill/>
        </p:spPr>
        <p:txBody>
          <a:bodyPr wrap="none" rtlCol="0">
            <a:spAutoFit/>
          </a:bodyPr>
          <a:lstStyle/>
          <a:p>
            <a:pPr algn="ctr"/>
            <a:r>
              <a:rPr lang="en-US" sz="1800" dirty="0">
                <a:solidFill>
                  <a:srgbClr val="7030A0"/>
                </a:solidFill>
                <a:latin typeface="Calisto MT" panose="02040603050505030304" pitchFamily="18" charset="77"/>
                <a:cs typeface="Calibri" panose="020F0502020204030204" pitchFamily="34" charset="0"/>
              </a:rPr>
              <a:t>Out of </a:t>
            </a:r>
          </a:p>
          <a:p>
            <a:pPr algn="ctr"/>
            <a:r>
              <a:rPr lang="en-US" sz="1800" dirty="0">
                <a:solidFill>
                  <a:srgbClr val="7030A0"/>
                </a:solidFill>
                <a:latin typeface="Calisto MT" panose="02040603050505030304" pitchFamily="18" charset="77"/>
                <a:cs typeface="Calibri" panose="020F0502020204030204" pitchFamily="34" charset="0"/>
              </a:rPr>
              <a:t>phase</a:t>
            </a:r>
          </a:p>
        </p:txBody>
      </p:sp>
      <p:sp>
        <p:nvSpPr>
          <p:cNvPr id="15" name="TextBox 14">
            <a:extLst>
              <a:ext uri="{FF2B5EF4-FFF2-40B4-BE49-F238E27FC236}">
                <a16:creationId xmlns:a16="http://schemas.microsoft.com/office/drawing/2014/main" id="{C0A6EA14-60E7-12E9-0BA6-DAB0CABBB764}"/>
              </a:ext>
            </a:extLst>
          </p:cNvPr>
          <p:cNvSpPr txBox="1"/>
          <p:nvPr/>
        </p:nvSpPr>
        <p:spPr>
          <a:xfrm>
            <a:off x="6410759" y="896196"/>
            <a:ext cx="740908" cy="646331"/>
          </a:xfrm>
          <a:prstGeom prst="rect">
            <a:avLst/>
          </a:prstGeom>
          <a:noFill/>
        </p:spPr>
        <p:txBody>
          <a:bodyPr wrap="none" rtlCol="0">
            <a:spAutoFit/>
          </a:bodyPr>
          <a:lstStyle/>
          <a:p>
            <a:pPr algn="ctr"/>
            <a:r>
              <a:rPr lang="en-US" sz="1800" dirty="0">
                <a:solidFill>
                  <a:srgbClr val="7030A0"/>
                </a:solidFill>
                <a:latin typeface="Calisto MT" panose="02040603050505030304" pitchFamily="18" charset="77"/>
                <a:cs typeface="Calibri" panose="020F0502020204030204" pitchFamily="34" charset="0"/>
              </a:rPr>
              <a:t>In </a:t>
            </a:r>
          </a:p>
          <a:p>
            <a:pPr algn="ctr"/>
            <a:r>
              <a:rPr lang="en-US" sz="1800" dirty="0">
                <a:solidFill>
                  <a:srgbClr val="7030A0"/>
                </a:solidFill>
                <a:latin typeface="Calisto MT" panose="02040603050505030304" pitchFamily="18" charset="77"/>
                <a:cs typeface="Calibri" panose="020F0502020204030204" pitchFamily="34" charset="0"/>
              </a:rPr>
              <a:t>phase</a:t>
            </a:r>
          </a:p>
        </p:txBody>
      </p:sp>
      <p:sp>
        <p:nvSpPr>
          <p:cNvPr id="16" name="TextBox 15">
            <a:extLst>
              <a:ext uri="{FF2B5EF4-FFF2-40B4-BE49-F238E27FC236}">
                <a16:creationId xmlns:a16="http://schemas.microsoft.com/office/drawing/2014/main" id="{C94A6CB0-9FAF-E284-9E99-9B7E574145EC}"/>
              </a:ext>
            </a:extLst>
          </p:cNvPr>
          <p:cNvSpPr txBox="1"/>
          <p:nvPr/>
        </p:nvSpPr>
        <p:spPr>
          <a:xfrm>
            <a:off x="7145955" y="892377"/>
            <a:ext cx="900247" cy="646331"/>
          </a:xfrm>
          <a:prstGeom prst="rect">
            <a:avLst/>
          </a:prstGeom>
          <a:noFill/>
        </p:spPr>
        <p:txBody>
          <a:bodyPr wrap="none" rtlCol="0">
            <a:spAutoFit/>
          </a:bodyPr>
          <a:lstStyle/>
          <a:p>
            <a:pPr algn="ctr"/>
            <a:r>
              <a:rPr lang="en-US" sz="1800" dirty="0">
                <a:solidFill>
                  <a:srgbClr val="7030A0"/>
                </a:solidFill>
                <a:latin typeface="Calisto MT" panose="02040603050505030304" pitchFamily="18" charset="77"/>
                <a:cs typeface="Calibri" panose="020F0502020204030204" pitchFamily="34" charset="0"/>
              </a:rPr>
              <a:t>Out of </a:t>
            </a:r>
          </a:p>
          <a:p>
            <a:pPr algn="ctr"/>
            <a:r>
              <a:rPr lang="en-US" sz="1800" dirty="0">
                <a:solidFill>
                  <a:srgbClr val="7030A0"/>
                </a:solidFill>
                <a:latin typeface="Calisto MT" panose="02040603050505030304" pitchFamily="18" charset="77"/>
                <a:cs typeface="Calibri" panose="020F0502020204030204" pitchFamily="34" charset="0"/>
              </a:rPr>
              <a:t>phase</a:t>
            </a:r>
          </a:p>
        </p:txBody>
      </p:sp>
      <p:sp>
        <p:nvSpPr>
          <p:cNvPr id="17" name="TextBox 16">
            <a:extLst>
              <a:ext uri="{FF2B5EF4-FFF2-40B4-BE49-F238E27FC236}">
                <a16:creationId xmlns:a16="http://schemas.microsoft.com/office/drawing/2014/main" id="{7CE9592F-AA4D-487A-E3D5-E65A428A88AE}"/>
              </a:ext>
            </a:extLst>
          </p:cNvPr>
          <p:cNvSpPr txBox="1"/>
          <p:nvPr/>
        </p:nvSpPr>
        <p:spPr>
          <a:xfrm>
            <a:off x="8072703" y="863225"/>
            <a:ext cx="740908" cy="646331"/>
          </a:xfrm>
          <a:prstGeom prst="rect">
            <a:avLst/>
          </a:prstGeom>
          <a:noFill/>
        </p:spPr>
        <p:txBody>
          <a:bodyPr wrap="none" rtlCol="0">
            <a:spAutoFit/>
          </a:bodyPr>
          <a:lstStyle/>
          <a:p>
            <a:pPr algn="ctr"/>
            <a:r>
              <a:rPr lang="en-US" sz="1800" dirty="0">
                <a:solidFill>
                  <a:srgbClr val="7030A0"/>
                </a:solidFill>
                <a:latin typeface="Calisto MT" panose="02040603050505030304" pitchFamily="18" charset="77"/>
                <a:cs typeface="Calibri" panose="020F0502020204030204" pitchFamily="34" charset="0"/>
              </a:rPr>
              <a:t>In </a:t>
            </a:r>
          </a:p>
          <a:p>
            <a:pPr algn="ctr"/>
            <a:r>
              <a:rPr lang="en-US" sz="1800" dirty="0">
                <a:solidFill>
                  <a:srgbClr val="7030A0"/>
                </a:solidFill>
                <a:latin typeface="Calisto MT" panose="02040603050505030304" pitchFamily="18" charset="77"/>
                <a:cs typeface="Calibri" panose="020F0502020204030204" pitchFamily="34" charset="0"/>
              </a:rPr>
              <a:t>phase</a:t>
            </a:r>
          </a:p>
        </p:txBody>
      </p:sp>
      <p:cxnSp>
        <p:nvCxnSpPr>
          <p:cNvPr id="19" name="Straight Arrow Connector 18">
            <a:extLst>
              <a:ext uri="{FF2B5EF4-FFF2-40B4-BE49-F238E27FC236}">
                <a16:creationId xmlns:a16="http://schemas.microsoft.com/office/drawing/2014/main" id="{61AF4B33-95FF-6E0E-00B1-DBFBEFD16EDF}"/>
              </a:ext>
            </a:extLst>
          </p:cNvPr>
          <p:cNvCxnSpPr/>
          <p:nvPr/>
        </p:nvCxnSpPr>
        <p:spPr>
          <a:xfrm>
            <a:off x="5261351" y="1150850"/>
            <a:ext cx="343723" cy="0"/>
          </a:xfrm>
          <a:prstGeom prst="straightConnector1">
            <a:avLst/>
          </a:prstGeom>
          <a:ln w="28575">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AE486AB-9331-0EAB-BE5F-0FD44C84A1EA}"/>
              </a:ext>
            </a:extLst>
          </p:cNvPr>
          <p:cNvCxnSpPr/>
          <p:nvPr/>
        </p:nvCxnSpPr>
        <p:spPr>
          <a:xfrm>
            <a:off x="6264184" y="1150850"/>
            <a:ext cx="343723" cy="0"/>
          </a:xfrm>
          <a:prstGeom prst="straightConnector1">
            <a:avLst/>
          </a:prstGeom>
          <a:ln w="28575">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C6F959E-825C-A539-AEBE-73D16BB415C5}"/>
              </a:ext>
            </a:extLst>
          </p:cNvPr>
          <p:cNvCxnSpPr/>
          <p:nvPr/>
        </p:nvCxnSpPr>
        <p:spPr>
          <a:xfrm>
            <a:off x="6906739" y="1150850"/>
            <a:ext cx="343723" cy="0"/>
          </a:xfrm>
          <a:prstGeom prst="straightConnector1">
            <a:avLst/>
          </a:prstGeom>
          <a:ln w="28575">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857E87B-4CED-7CA6-5946-8CEA522CA396}"/>
              </a:ext>
            </a:extLst>
          </p:cNvPr>
          <p:cNvCxnSpPr/>
          <p:nvPr/>
        </p:nvCxnSpPr>
        <p:spPr>
          <a:xfrm>
            <a:off x="7926127" y="1150850"/>
            <a:ext cx="343723" cy="0"/>
          </a:xfrm>
          <a:prstGeom prst="straightConnector1">
            <a:avLst/>
          </a:prstGeom>
          <a:ln w="28575">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F685135D-46CC-B192-5ACC-EA28918588D2}"/>
              </a:ext>
            </a:extLst>
          </p:cNvPr>
          <p:cNvPicPr>
            <a:picLocks noChangeAspect="1"/>
          </p:cNvPicPr>
          <p:nvPr/>
        </p:nvPicPr>
        <p:blipFill>
          <a:blip r:embed="rId5"/>
          <a:stretch>
            <a:fillRect/>
          </a:stretch>
        </p:blipFill>
        <p:spPr>
          <a:xfrm>
            <a:off x="4641884" y="2694322"/>
            <a:ext cx="4146439" cy="501110"/>
          </a:xfrm>
          <a:prstGeom prst="rect">
            <a:avLst/>
          </a:prstGeom>
        </p:spPr>
      </p:pic>
      <p:sp>
        <p:nvSpPr>
          <p:cNvPr id="25" name="TextBox 24">
            <a:extLst>
              <a:ext uri="{FF2B5EF4-FFF2-40B4-BE49-F238E27FC236}">
                <a16:creationId xmlns:a16="http://schemas.microsoft.com/office/drawing/2014/main" id="{25ED01D4-B0FE-48F0-178C-400926C22A45}"/>
              </a:ext>
            </a:extLst>
          </p:cNvPr>
          <p:cNvSpPr txBox="1"/>
          <p:nvPr/>
        </p:nvSpPr>
        <p:spPr>
          <a:xfrm>
            <a:off x="4859338" y="3174615"/>
            <a:ext cx="1011816" cy="369332"/>
          </a:xfrm>
          <a:prstGeom prst="rect">
            <a:avLst/>
          </a:prstGeom>
          <a:noFill/>
          <a:ln>
            <a:noFill/>
          </a:ln>
        </p:spPr>
        <p:txBody>
          <a:bodyPr wrap="none" rtlCol="0">
            <a:spAutoFit/>
          </a:bodyPr>
          <a:lstStyle/>
          <a:p>
            <a:pPr algn="ctr"/>
            <a:r>
              <a:rPr lang="en-US" sz="1800" dirty="0">
                <a:solidFill>
                  <a:srgbClr val="7030A0"/>
                </a:solidFill>
                <a:latin typeface="Calisto MT" panose="02040603050505030304" pitchFamily="18" charset="77"/>
                <a:cs typeface="Calibri" panose="020F0502020204030204" pitchFamily="34" charset="0"/>
              </a:rPr>
              <a:t>In phase</a:t>
            </a:r>
          </a:p>
        </p:txBody>
      </p:sp>
      <p:sp>
        <p:nvSpPr>
          <p:cNvPr id="26" name="TextBox 25">
            <a:extLst>
              <a:ext uri="{FF2B5EF4-FFF2-40B4-BE49-F238E27FC236}">
                <a16:creationId xmlns:a16="http://schemas.microsoft.com/office/drawing/2014/main" id="{900EDB60-A4F0-FAF0-1C67-331AEECDED88}"/>
              </a:ext>
            </a:extLst>
          </p:cNvPr>
          <p:cNvSpPr txBox="1"/>
          <p:nvPr/>
        </p:nvSpPr>
        <p:spPr>
          <a:xfrm>
            <a:off x="6107445" y="3184733"/>
            <a:ext cx="1456489" cy="369332"/>
          </a:xfrm>
          <a:prstGeom prst="rect">
            <a:avLst/>
          </a:prstGeom>
          <a:noFill/>
          <a:ln>
            <a:noFill/>
          </a:ln>
        </p:spPr>
        <p:txBody>
          <a:bodyPr wrap="none" rtlCol="0">
            <a:spAutoFit/>
          </a:bodyPr>
          <a:lstStyle/>
          <a:p>
            <a:pPr algn="ctr"/>
            <a:r>
              <a:rPr lang="en-US" sz="1800" dirty="0">
                <a:solidFill>
                  <a:srgbClr val="7030A0"/>
                </a:solidFill>
                <a:latin typeface="Calisto MT" panose="02040603050505030304" pitchFamily="18" charset="77"/>
                <a:cs typeface="Calibri" panose="020F0502020204030204" pitchFamily="34" charset="0"/>
              </a:rPr>
              <a:t>Out of phase</a:t>
            </a:r>
          </a:p>
        </p:txBody>
      </p:sp>
      <p:sp>
        <p:nvSpPr>
          <p:cNvPr id="27" name="TextBox 26">
            <a:extLst>
              <a:ext uri="{FF2B5EF4-FFF2-40B4-BE49-F238E27FC236}">
                <a16:creationId xmlns:a16="http://schemas.microsoft.com/office/drawing/2014/main" id="{07FEBDB4-F80E-DCC6-5B64-7DF2457BCA18}"/>
              </a:ext>
            </a:extLst>
          </p:cNvPr>
          <p:cNvSpPr txBox="1"/>
          <p:nvPr/>
        </p:nvSpPr>
        <p:spPr>
          <a:xfrm>
            <a:off x="7879601" y="3174615"/>
            <a:ext cx="1011816" cy="369332"/>
          </a:xfrm>
          <a:prstGeom prst="rect">
            <a:avLst/>
          </a:prstGeom>
          <a:noFill/>
          <a:ln>
            <a:noFill/>
          </a:ln>
        </p:spPr>
        <p:txBody>
          <a:bodyPr wrap="none" rtlCol="0">
            <a:spAutoFit/>
          </a:bodyPr>
          <a:lstStyle/>
          <a:p>
            <a:pPr algn="ctr"/>
            <a:r>
              <a:rPr lang="en-US" sz="1800" dirty="0">
                <a:solidFill>
                  <a:srgbClr val="7030A0"/>
                </a:solidFill>
                <a:latin typeface="Calisto MT" panose="02040603050505030304" pitchFamily="18" charset="77"/>
                <a:cs typeface="Calibri" panose="020F0502020204030204" pitchFamily="34" charset="0"/>
              </a:rPr>
              <a:t>In phase</a:t>
            </a:r>
          </a:p>
        </p:txBody>
      </p:sp>
      <p:cxnSp>
        <p:nvCxnSpPr>
          <p:cNvPr id="28" name="Straight Arrow Connector 27">
            <a:extLst>
              <a:ext uri="{FF2B5EF4-FFF2-40B4-BE49-F238E27FC236}">
                <a16:creationId xmlns:a16="http://schemas.microsoft.com/office/drawing/2014/main" id="{55562C81-E35A-D0CC-8BED-16756F27618D}"/>
              </a:ext>
            </a:extLst>
          </p:cNvPr>
          <p:cNvCxnSpPr/>
          <p:nvPr/>
        </p:nvCxnSpPr>
        <p:spPr>
          <a:xfrm>
            <a:off x="5827001" y="3363566"/>
            <a:ext cx="343723" cy="0"/>
          </a:xfrm>
          <a:prstGeom prst="straightConnector1">
            <a:avLst/>
          </a:prstGeom>
          <a:ln w="28575">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1FBC27E-2592-2030-4891-7ED30C7C5165}"/>
              </a:ext>
            </a:extLst>
          </p:cNvPr>
          <p:cNvCxnSpPr/>
          <p:nvPr/>
        </p:nvCxnSpPr>
        <p:spPr>
          <a:xfrm>
            <a:off x="7561303" y="3363566"/>
            <a:ext cx="343723" cy="0"/>
          </a:xfrm>
          <a:prstGeom prst="straightConnector1">
            <a:avLst/>
          </a:prstGeom>
          <a:ln w="28575">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sp>
        <p:nvSpPr>
          <p:cNvPr id="30" name="Left Brace 29">
            <a:extLst>
              <a:ext uri="{FF2B5EF4-FFF2-40B4-BE49-F238E27FC236}">
                <a16:creationId xmlns:a16="http://schemas.microsoft.com/office/drawing/2014/main" id="{5750BCB0-7378-A441-1EFF-147D7D334DE0}"/>
              </a:ext>
            </a:extLst>
          </p:cNvPr>
          <p:cNvSpPr/>
          <p:nvPr/>
        </p:nvSpPr>
        <p:spPr>
          <a:xfrm rot="5400000">
            <a:off x="3735656" y="1860555"/>
            <a:ext cx="121944" cy="41148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dirty="0">
              <a:latin typeface="Calisto MT" panose="02040603050505030304" pitchFamily="18" charset="77"/>
            </a:endParaRPr>
          </a:p>
        </p:txBody>
      </p:sp>
      <p:sp>
        <p:nvSpPr>
          <p:cNvPr id="31" name="TextBox 30">
            <a:extLst>
              <a:ext uri="{FF2B5EF4-FFF2-40B4-BE49-F238E27FC236}">
                <a16:creationId xmlns:a16="http://schemas.microsoft.com/office/drawing/2014/main" id="{DB488376-A849-94DE-D184-5379C15E0292}"/>
              </a:ext>
            </a:extLst>
          </p:cNvPr>
          <p:cNvSpPr txBox="1"/>
          <p:nvPr/>
        </p:nvSpPr>
        <p:spPr>
          <a:xfrm>
            <a:off x="625516" y="1465276"/>
            <a:ext cx="2194832" cy="923330"/>
          </a:xfrm>
          <a:prstGeom prst="rect">
            <a:avLst/>
          </a:prstGeom>
          <a:noFill/>
        </p:spPr>
        <p:txBody>
          <a:bodyPr wrap="none" rtlCol="0">
            <a:spAutoFit/>
          </a:bodyPr>
          <a:lstStyle/>
          <a:p>
            <a:pPr algn="ctr"/>
            <a:r>
              <a:rPr lang="en-US" sz="1800" dirty="0">
                <a:latin typeface="Calisto MT" panose="02040603050505030304" pitchFamily="18" charset="77"/>
                <a:cs typeface="Calibri" panose="020F0502020204030204" pitchFamily="34" charset="0"/>
              </a:rPr>
              <a:t>Frequency</a:t>
            </a:r>
          </a:p>
          <a:p>
            <a:pPr algn="ctr"/>
            <a:r>
              <a:rPr lang="en-US" sz="1800" dirty="0">
                <a:latin typeface="Calisto MT" panose="02040603050505030304" pitchFamily="18" charset="77"/>
                <a:cs typeface="Calibri" panose="020F0502020204030204" pitchFamily="34" charset="0"/>
              </a:rPr>
              <a:t>difference of 1 </a:t>
            </a:r>
          </a:p>
          <a:p>
            <a:pPr algn="ctr"/>
            <a:r>
              <a:rPr lang="en-US" sz="1800" dirty="0">
                <a:latin typeface="Calisto MT" panose="02040603050505030304" pitchFamily="18" charset="77"/>
                <a:cs typeface="Calibri" panose="020F0502020204030204" pitchFamily="34" charset="0"/>
              </a:rPr>
              <a:t>(period 32/1 = 32</a:t>
            </a:r>
            <a:r>
              <a:rPr lang="en-US" sz="1800" dirty="0">
                <a:latin typeface="Helsinki Text Std" panose="02000400000000000000" pitchFamily="2" charset="77"/>
                <a:cs typeface="Calibri" panose="020F0502020204030204" pitchFamily="34" charset="0"/>
              </a:rPr>
              <a:t>e</a:t>
            </a:r>
            <a:r>
              <a:rPr lang="en-US" sz="1800" dirty="0">
                <a:latin typeface="Calisto MT" panose="02040603050505030304" pitchFamily="18" charset="77"/>
                <a:cs typeface="Calibri" panose="020F0502020204030204" pitchFamily="34" charset="0"/>
              </a:rPr>
              <a:t>) </a:t>
            </a:r>
          </a:p>
        </p:txBody>
      </p:sp>
      <p:sp>
        <p:nvSpPr>
          <p:cNvPr id="4" name="Freeform 3">
            <a:extLst>
              <a:ext uri="{FF2B5EF4-FFF2-40B4-BE49-F238E27FC236}">
                <a16:creationId xmlns:a16="http://schemas.microsoft.com/office/drawing/2014/main" id="{E34D5518-7682-43F2-A7EA-D4AAF210AC3C}"/>
              </a:ext>
            </a:extLst>
          </p:cNvPr>
          <p:cNvSpPr/>
          <p:nvPr/>
        </p:nvSpPr>
        <p:spPr>
          <a:xfrm flipH="1">
            <a:off x="4098436" y="1020097"/>
            <a:ext cx="807428" cy="343335"/>
          </a:xfrm>
          <a:custGeom>
            <a:avLst/>
            <a:gdLst>
              <a:gd name="connsiteX0" fmla="*/ 4158113 w 4158113"/>
              <a:gd name="connsiteY0" fmla="*/ 591865 h 591865"/>
              <a:gd name="connsiteX1" fmla="*/ 2877953 w 4158113"/>
              <a:gd name="connsiteY1" fmla="*/ 33600 h 591865"/>
              <a:gd name="connsiteX2" fmla="*/ 0 w 4158113"/>
              <a:gd name="connsiteY2" fmla="*/ 110602 h 591865"/>
            </a:gdLst>
            <a:ahLst/>
            <a:cxnLst>
              <a:cxn ang="0">
                <a:pos x="connsiteX0" y="connsiteY0"/>
              </a:cxn>
              <a:cxn ang="0">
                <a:pos x="connsiteX1" y="connsiteY1"/>
              </a:cxn>
              <a:cxn ang="0">
                <a:pos x="connsiteX2" y="connsiteY2"/>
              </a:cxn>
            </a:cxnLst>
            <a:rect l="l" t="t" r="r" b="b"/>
            <a:pathLst>
              <a:path w="4158113" h="591865">
                <a:moveTo>
                  <a:pt x="4158113" y="591865"/>
                </a:moveTo>
                <a:cubicBezTo>
                  <a:pt x="3864542" y="352837"/>
                  <a:pt x="3570972" y="113810"/>
                  <a:pt x="2877953" y="33600"/>
                </a:cubicBezTo>
                <a:cubicBezTo>
                  <a:pt x="2184934" y="-46610"/>
                  <a:pt x="1092467" y="31996"/>
                  <a:pt x="0" y="110602"/>
                </a:cubicBezTo>
              </a:path>
            </a:pathLst>
          </a:custGeom>
          <a:noFill/>
          <a:ln w="28575">
            <a:prstDash val="sysDash"/>
            <a:headEnd type="none" w="med" len="med"/>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latin typeface="Calisto MT" panose="02040603050505030304" pitchFamily="18" charset="77"/>
            </a:endParaRPr>
          </a:p>
        </p:txBody>
      </p:sp>
      <p:sp>
        <p:nvSpPr>
          <p:cNvPr id="5" name="Freeform 4">
            <a:extLst>
              <a:ext uri="{FF2B5EF4-FFF2-40B4-BE49-F238E27FC236}">
                <a16:creationId xmlns:a16="http://schemas.microsoft.com/office/drawing/2014/main" id="{D3ABE6C9-B15C-7923-530E-ACE635FDAB52}"/>
              </a:ext>
            </a:extLst>
          </p:cNvPr>
          <p:cNvSpPr/>
          <p:nvPr/>
        </p:nvSpPr>
        <p:spPr>
          <a:xfrm flipH="1" flipV="1">
            <a:off x="1636678" y="2354455"/>
            <a:ext cx="3266809" cy="1251411"/>
          </a:xfrm>
          <a:custGeom>
            <a:avLst/>
            <a:gdLst>
              <a:gd name="connsiteX0" fmla="*/ 4158113 w 4158113"/>
              <a:gd name="connsiteY0" fmla="*/ 591865 h 591865"/>
              <a:gd name="connsiteX1" fmla="*/ 2877953 w 4158113"/>
              <a:gd name="connsiteY1" fmla="*/ 33600 h 591865"/>
              <a:gd name="connsiteX2" fmla="*/ 0 w 4158113"/>
              <a:gd name="connsiteY2" fmla="*/ 110602 h 591865"/>
            </a:gdLst>
            <a:ahLst/>
            <a:cxnLst>
              <a:cxn ang="0">
                <a:pos x="connsiteX0" y="connsiteY0"/>
              </a:cxn>
              <a:cxn ang="0">
                <a:pos x="connsiteX1" y="connsiteY1"/>
              </a:cxn>
              <a:cxn ang="0">
                <a:pos x="connsiteX2" y="connsiteY2"/>
              </a:cxn>
            </a:cxnLst>
            <a:rect l="l" t="t" r="r" b="b"/>
            <a:pathLst>
              <a:path w="4158113" h="591865">
                <a:moveTo>
                  <a:pt x="4158113" y="591865"/>
                </a:moveTo>
                <a:cubicBezTo>
                  <a:pt x="3864542" y="352837"/>
                  <a:pt x="3570972" y="113810"/>
                  <a:pt x="2877953" y="33600"/>
                </a:cubicBezTo>
                <a:cubicBezTo>
                  <a:pt x="2184934" y="-46610"/>
                  <a:pt x="1092467" y="31996"/>
                  <a:pt x="0" y="110602"/>
                </a:cubicBezTo>
              </a:path>
            </a:pathLst>
          </a:custGeom>
          <a:noFill/>
          <a:ln w="28575">
            <a:prstDash val="sysDash"/>
            <a:headEnd type="none" w="med" len="med"/>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latin typeface="Calisto MT" panose="02040603050505030304" pitchFamily="18" charset="77"/>
            </a:endParaRPr>
          </a:p>
        </p:txBody>
      </p:sp>
    </p:spTree>
    <p:extLst>
      <p:ext uri="{BB962C8B-B14F-4D97-AF65-F5344CB8AC3E}">
        <p14:creationId xmlns:p14="http://schemas.microsoft.com/office/powerpoint/2010/main" val="142787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1000"/>
                            </p:stCondLst>
                            <p:childTnLst>
                              <p:par>
                                <p:cTn id="16" presetID="12" presetClass="entr" presetSubtype="1"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p:tgtEl>
                                          <p:spTgt spid="24"/>
                                        </p:tgtEl>
                                        <p:attrNameLst>
                                          <p:attrName>ppt_y</p:attrName>
                                        </p:attrNameLst>
                                      </p:cBhvr>
                                      <p:tavLst>
                                        <p:tav tm="0">
                                          <p:val>
                                            <p:strVal val="#ppt_y-#ppt_h*1.125000"/>
                                          </p:val>
                                        </p:tav>
                                        <p:tav tm="100000">
                                          <p:val>
                                            <p:strVal val="#ppt_y"/>
                                          </p:val>
                                        </p:tav>
                                      </p:tavLst>
                                    </p:anim>
                                    <p:animEffect transition="in" filter="wipe(down)">
                                      <p:cBhvr>
                                        <p:cTn id="19" dur="500"/>
                                        <p:tgtEl>
                                          <p:spTgt spid="24"/>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par>
                          <p:cTn id="28" fill="hold">
                            <p:stCondLst>
                              <p:cond delay="2500"/>
                            </p:stCondLst>
                            <p:childTnLst>
                              <p:par>
                                <p:cTn id="29" presetID="22" presetClass="entr" presetSubtype="8"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left)">
                                      <p:cBhvr>
                                        <p:cTn id="31" dur="500"/>
                                        <p:tgtEl>
                                          <p:spTgt spid="26"/>
                                        </p:tgtEl>
                                      </p:cBhvr>
                                    </p:animEffect>
                                  </p:childTnLst>
                                </p:cTn>
                              </p:par>
                            </p:childTnLst>
                          </p:cTn>
                        </p:par>
                        <p:par>
                          <p:cTn id="32" fill="hold">
                            <p:stCondLst>
                              <p:cond delay="3000"/>
                            </p:stCondLst>
                            <p:childTnLst>
                              <p:par>
                                <p:cTn id="33" presetID="22" presetClass="entr" presetSubtype="8"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3500"/>
                            </p:stCondLst>
                            <p:childTnLst>
                              <p:par>
                                <p:cTn id="37" presetID="22" presetClass="entr" presetSubtype="8"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5" grpId="0" animBg="1"/>
      <p:bldP spid="26" grpId="0" animBg="1"/>
      <p:bldP spid="27" grpId="0" animBg="1"/>
      <p:bldP spid="31" grpId="0"/>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36D34-0B33-4EF7-891F-19D4C5CCFDBC}"/>
              </a:ext>
            </a:extLst>
          </p:cNvPr>
          <p:cNvSpPr>
            <a:spLocks noGrp="1"/>
          </p:cNvSpPr>
          <p:nvPr>
            <p:ph type="title"/>
          </p:nvPr>
        </p:nvSpPr>
        <p:spPr/>
        <p:txBody>
          <a:bodyPr/>
          <a:lstStyle/>
          <a:p>
            <a:r>
              <a:rPr lang="en-US" dirty="0"/>
              <a:t>Interaction of frequencies</a:t>
            </a:r>
          </a:p>
        </p:txBody>
      </p:sp>
      <p:sp>
        <p:nvSpPr>
          <p:cNvPr id="3" name="Content Placeholder 2">
            <a:extLst>
              <a:ext uri="{FF2B5EF4-FFF2-40B4-BE49-F238E27FC236}">
                <a16:creationId xmlns:a16="http://schemas.microsoft.com/office/drawing/2014/main" id="{DA20A1C0-ED44-2E4F-6CC9-59DF26171575}"/>
              </a:ext>
            </a:extLst>
          </p:cNvPr>
          <p:cNvSpPr>
            <a:spLocks noGrp="1"/>
          </p:cNvSpPr>
          <p:nvPr>
            <p:ph idx="1"/>
          </p:nvPr>
        </p:nvSpPr>
        <p:spPr>
          <a:xfrm>
            <a:off x="739009" y="502117"/>
            <a:ext cx="7886700" cy="420167"/>
          </a:xfrm>
        </p:spPr>
        <p:txBody>
          <a:bodyPr>
            <a:normAutofit/>
          </a:bodyPr>
          <a:lstStyle/>
          <a:p>
            <a:pPr marL="0" indent="0">
              <a:buNone/>
            </a:pPr>
            <a:r>
              <a:rPr lang="en-US" dirty="0"/>
              <a:t>Ex.: “You Can’t Say Poem in Concrete” by Dave King Trucking Company</a:t>
            </a:r>
          </a:p>
        </p:txBody>
      </p:sp>
      <p:sp>
        <p:nvSpPr>
          <p:cNvPr id="33" name="Date Placeholder 32">
            <a:extLst>
              <a:ext uri="{FF2B5EF4-FFF2-40B4-BE49-F238E27FC236}">
                <a16:creationId xmlns:a16="http://schemas.microsoft.com/office/drawing/2014/main" id="{AD54DF1B-6A87-49D6-CC24-243E219C373B}"/>
              </a:ext>
            </a:extLst>
          </p:cNvPr>
          <p:cNvSpPr>
            <a:spLocks noGrp="1"/>
          </p:cNvSpPr>
          <p:nvPr>
            <p:ph type="dt" sz="half" idx="10"/>
          </p:nvPr>
        </p:nvSpPr>
        <p:spPr>
          <a:xfrm>
            <a:off x="628650" y="4767263"/>
            <a:ext cx="2057400" cy="273844"/>
          </a:xfrm>
        </p:spPr>
        <p:txBody>
          <a:bodyPr/>
          <a:lstStyle/>
          <a:p>
            <a:r>
              <a:rPr lang="en-US"/>
              <a:t>SMA Colloquium, 12/6/2023</a:t>
            </a:r>
            <a:endParaRPr lang="en-US" dirty="0"/>
          </a:p>
        </p:txBody>
      </p:sp>
      <p:sp>
        <p:nvSpPr>
          <p:cNvPr id="32" name="Footer Placeholder 31">
            <a:extLst>
              <a:ext uri="{FF2B5EF4-FFF2-40B4-BE49-F238E27FC236}">
                <a16:creationId xmlns:a16="http://schemas.microsoft.com/office/drawing/2014/main" id="{67590E0B-D9BB-2D69-85EF-3BA5CB61FD48}"/>
              </a:ext>
            </a:extLst>
          </p:cNvPr>
          <p:cNvSpPr>
            <a:spLocks noGrp="1"/>
          </p:cNvSpPr>
          <p:nvPr>
            <p:ph type="ftr" sz="quarter" idx="11"/>
          </p:nvPr>
        </p:nvSpPr>
        <p:spPr>
          <a:xfrm>
            <a:off x="3028950" y="4767263"/>
            <a:ext cx="3086100" cy="273844"/>
          </a:xfrm>
        </p:spPr>
        <p:txBody>
          <a:bodyPr/>
          <a:lstStyle/>
          <a:p>
            <a:r>
              <a:rPr lang="en-US"/>
              <a:t>Periodicity and Continuity in Pitch and Time</a:t>
            </a:r>
            <a:endParaRPr lang="en-US" dirty="0"/>
          </a:p>
        </p:txBody>
      </p:sp>
      <p:sp>
        <p:nvSpPr>
          <p:cNvPr id="34" name="Slide Number Placeholder 33">
            <a:extLst>
              <a:ext uri="{FF2B5EF4-FFF2-40B4-BE49-F238E27FC236}">
                <a16:creationId xmlns:a16="http://schemas.microsoft.com/office/drawing/2014/main" id="{1B83B432-AFE2-2AD3-D861-FDF974FCF2B9}"/>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65</a:t>
            </a:fld>
            <a:endParaRPr lang="en-US" dirty="0">
              <a:latin typeface="Calisto MT" panose="02040603050505030304" pitchFamily="18" charset="77"/>
            </a:endParaRPr>
          </a:p>
        </p:txBody>
      </p:sp>
      <p:pic>
        <p:nvPicPr>
          <p:cNvPr id="5" name="Picture 4">
            <a:extLst>
              <a:ext uri="{FF2B5EF4-FFF2-40B4-BE49-F238E27FC236}">
                <a16:creationId xmlns:a16="http://schemas.microsoft.com/office/drawing/2014/main" id="{4B504ED5-EAC2-7F9D-A22D-6E8E2B1F41CE}"/>
              </a:ext>
            </a:extLst>
          </p:cNvPr>
          <p:cNvPicPr>
            <a:picLocks noChangeAspect="1"/>
          </p:cNvPicPr>
          <p:nvPr/>
        </p:nvPicPr>
        <p:blipFill>
          <a:blip r:embed="rId3"/>
          <a:stretch>
            <a:fillRect/>
          </a:stretch>
        </p:blipFill>
        <p:spPr>
          <a:xfrm>
            <a:off x="838342" y="1621628"/>
            <a:ext cx="3695419" cy="1920635"/>
          </a:xfrm>
          <a:prstGeom prst="rect">
            <a:avLst/>
          </a:prstGeom>
        </p:spPr>
      </p:pic>
      <p:pic>
        <p:nvPicPr>
          <p:cNvPr id="7" name="Picture 6">
            <a:extLst>
              <a:ext uri="{FF2B5EF4-FFF2-40B4-BE49-F238E27FC236}">
                <a16:creationId xmlns:a16="http://schemas.microsoft.com/office/drawing/2014/main" id="{ABDB9E2D-55FF-CA74-5598-D562B37CCBCE}"/>
              </a:ext>
            </a:extLst>
          </p:cNvPr>
          <p:cNvPicPr>
            <a:picLocks noChangeAspect="1"/>
          </p:cNvPicPr>
          <p:nvPr/>
        </p:nvPicPr>
        <p:blipFill rotWithShape="1">
          <a:blip r:embed="rId4"/>
          <a:srcRect b="56988"/>
          <a:stretch/>
        </p:blipFill>
        <p:spPr>
          <a:xfrm>
            <a:off x="520142" y="1135050"/>
            <a:ext cx="4229495" cy="497513"/>
          </a:xfrm>
          <a:prstGeom prst="rect">
            <a:avLst/>
          </a:prstGeom>
        </p:spPr>
      </p:pic>
      <p:pic>
        <p:nvPicPr>
          <p:cNvPr id="37" name="Picture 36">
            <a:extLst>
              <a:ext uri="{FF2B5EF4-FFF2-40B4-BE49-F238E27FC236}">
                <a16:creationId xmlns:a16="http://schemas.microsoft.com/office/drawing/2014/main" id="{50E1EA74-CD1F-6BAF-0912-7C72D0EBA8B4}"/>
              </a:ext>
            </a:extLst>
          </p:cNvPr>
          <p:cNvPicPr>
            <a:picLocks noChangeAspect="1"/>
          </p:cNvPicPr>
          <p:nvPr/>
        </p:nvPicPr>
        <p:blipFill rotWithShape="1">
          <a:blip r:embed="rId5"/>
          <a:srcRect b="11874"/>
          <a:stretch/>
        </p:blipFill>
        <p:spPr>
          <a:xfrm>
            <a:off x="5596582" y="1147667"/>
            <a:ext cx="2342273" cy="497513"/>
          </a:xfrm>
          <a:prstGeom prst="rect">
            <a:avLst/>
          </a:prstGeom>
        </p:spPr>
      </p:pic>
      <p:pic>
        <p:nvPicPr>
          <p:cNvPr id="39" name="Picture 38">
            <a:extLst>
              <a:ext uri="{FF2B5EF4-FFF2-40B4-BE49-F238E27FC236}">
                <a16:creationId xmlns:a16="http://schemas.microsoft.com/office/drawing/2014/main" id="{C73CEB60-ECE1-FB45-2E66-C0A4267D076A}"/>
              </a:ext>
            </a:extLst>
          </p:cNvPr>
          <p:cNvPicPr>
            <a:picLocks noChangeAspect="1"/>
          </p:cNvPicPr>
          <p:nvPr/>
        </p:nvPicPr>
        <p:blipFill>
          <a:blip r:embed="rId6"/>
          <a:stretch>
            <a:fillRect/>
          </a:stretch>
        </p:blipFill>
        <p:spPr>
          <a:xfrm>
            <a:off x="5250417" y="1621626"/>
            <a:ext cx="2919290" cy="1808256"/>
          </a:xfrm>
          <a:prstGeom prst="rect">
            <a:avLst/>
          </a:prstGeom>
        </p:spPr>
      </p:pic>
      <p:sp>
        <p:nvSpPr>
          <p:cNvPr id="44" name="TextBox 43">
            <a:extLst>
              <a:ext uri="{FF2B5EF4-FFF2-40B4-BE49-F238E27FC236}">
                <a16:creationId xmlns:a16="http://schemas.microsoft.com/office/drawing/2014/main" id="{3C725A4A-C1FD-9246-442A-05CEE0C7F316}"/>
              </a:ext>
            </a:extLst>
          </p:cNvPr>
          <p:cNvSpPr txBox="1"/>
          <p:nvPr/>
        </p:nvSpPr>
        <p:spPr>
          <a:xfrm>
            <a:off x="1640506" y="801419"/>
            <a:ext cx="2105063"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Pt. 2 guitar ostinato</a:t>
            </a:r>
          </a:p>
        </p:txBody>
      </p:sp>
      <p:sp>
        <p:nvSpPr>
          <p:cNvPr id="45" name="TextBox 44">
            <a:extLst>
              <a:ext uri="{FF2B5EF4-FFF2-40B4-BE49-F238E27FC236}">
                <a16:creationId xmlns:a16="http://schemas.microsoft.com/office/drawing/2014/main" id="{F414B44E-D4B8-F9C4-6E23-74EA232093BA}"/>
              </a:ext>
            </a:extLst>
          </p:cNvPr>
          <p:cNvSpPr txBox="1"/>
          <p:nvPr/>
        </p:nvSpPr>
        <p:spPr>
          <a:xfrm>
            <a:off x="6115052" y="817851"/>
            <a:ext cx="1423723"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Pt. 3 melody</a:t>
            </a:r>
          </a:p>
        </p:txBody>
      </p:sp>
      <p:sp>
        <p:nvSpPr>
          <p:cNvPr id="48" name="TextBox 47">
            <a:extLst>
              <a:ext uri="{FF2B5EF4-FFF2-40B4-BE49-F238E27FC236}">
                <a16:creationId xmlns:a16="http://schemas.microsoft.com/office/drawing/2014/main" id="{FB6CB61A-D185-1958-8BDD-DDE982F7B0C3}"/>
              </a:ext>
            </a:extLst>
          </p:cNvPr>
          <p:cNvSpPr txBox="1"/>
          <p:nvPr/>
        </p:nvSpPr>
        <p:spPr>
          <a:xfrm>
            <a:off x="1384664" y="2115375"/>
            <a:ext cx="1122680"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Spectrum</a:t>
            </a:r>
          </a:p>
        </p:txBody>
      </p:sp>
      <p:sp>
        <p:nvSpPr>
          <p:cNvPr id="49" name="TextBox 48">
            <a:extLst>
              <a:ext uri="{FF2B5EF4-FFF2-40B4-BE49-F238E27FC236}">
                <a16:creationId xmlns:a16="http://schemas.microsoft.com/office/drawing/2014/main" id="{217F7849-AF58-01C1-402A-B881E871718C}"/>
              </a:ext>
            </a:extLst>
          </p:cNvPr>
          <p:cNvSpPr txBox="1"/>
          <p:nvPr/>
        </p:nvSpPr>
        <p:spPr>
          <a:xfrm>
            <a:off x="5730762" y="2037139"/>
            <a:ext cx="1122680"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Spectrum</a:t>
            </a:r>
          </a:p>
        </p:txBody>
      </p:sp>
      <p:sp>
        <p:nvSpPr>
          <p:cNvPr id="4" name="Oval 3">
            <a:extLst>
              <a:ext uri="{FF2B5EF4-FFF2-40B4-BE49-F238E27FC236}">
                <a16:creationId xmlns:a16="http://schemas.microsoft.com/office/drawing/2014/main" id="{0EEBDE04-694C-697A-1BA5-2412415794CF}"/>
              </a:ext>
            </a:extLst>
          </p:cNvPr>
          <p:cNvSpPr/>
          <p:nvPr/>
        </p:nvSpPr>
        <p:spPr>
          <a:xfrm>
            <a:off x="3501721" y="1676557"/>
            <a:ext cx="783728" cy="687110"/>
          </a:xfrm>
          <a:prstGeom prst="ellipse">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latin typeface="Calisto MT" panose="02040603050505030304" pitchFamily="18" charset="77"/>
            </a:endParaRPr>
          </a:p>
        </p:txBody>
      </p:sp>
      <p:sp>
        <p:nvSpPr>
          <p:cNvPr id="6" name="Oval 5">
            <a:extLst>
              <a:ext uri="{FF2B5EF4-FFF2-40B4-BE49-F238E27FC236}">
                <a16:creationId xmlns:a16="http://schemas.microsoft.com/office/drawing/2014/main" id="{29915153-BD3F-3CA6-068B-7563E739A7BF}"/>
              </a:ext>
            </a:extLst>
          </p:cNvPr>
          <p:cNvSpPr/>
          <p:nvPr/>
        </p:nvSpPr>
        <p:spPr>
          <a:xfrm>
            <a:off x="6982972" y="1581712"/>
            <a:ext cx="783728" cy="687110"/>
          </a:xfrm>
          <a:prstGeom prst="ellipse">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latin typeface="Calisto MT" panose="02040603050505030304" pitchFamily="18" charset="77"/>
            </a:endParaRPr>
          </a:p>
        </p:txBody>
      </p:sp>
      <p:sp>
        <p:nvSpPr>
          <p:cNvPr id="8" name="TextBox 7">
            <a:extLst>
              <a:ext uri="{FF2B5EF4-FFF2-40B4-BE49-F238E27FC236}">
                <a16:creationId xmlns:a16="http://schemas.microsoft.com/office/drawing/2014/main" id="{171F142F-41DD-07B3-D5CF-D70ACEB77901}"/>
              </a:ext>
            </a:extLst>
          </p:cNvPr>
          <p:cNvSpPr txBox="1"/>
          <p:nvPr/>
        </p:nvSpPr>
        <p:spPr>
          <a:xfrm>
            <a:off x="250472" y="3545710"/>
            <a:ext cx="8566577" cy="923330"/>
          </a:xfrm>
          <a:prstGeom prst="rect">
            <a:avLst/>
          </a:prstGeom>
          <a:noFill/>
        </p:spPr>
        <p:txBody>
          <a:bodyPr wrap="none" rtlCol="0">
            <a:spAutoFit/>
          </a:bodyPr>
          <a:lstStyle/>
          <a:p>
            <a:pPr algn="ctr"/>
            <a:r>
              <a:rPr lang="en-US" sz="1800" dirty="0">
                <a:latin typeface="Calisto MT" panose="02040603050505030304" pitchFamily="18" charset="77"/>
                <a:cs typeface="Calibri" panose="020F0502020204030204" pitchFamily="34" charset="0"/>
              </a:rPr>
              <a:t>Despite having very different cycles (32</a:t>
            </a:r>
            <a:r>
              <a:rPr lang="en-US" sz="1800" dirty="0">
                <a:latin typeface="Helsinki Metronome Std" panose="02000400000000000000" pitchFamily="2" charset="77"/>
                <a:cs typeface="Calibri" panose="020F0502020204030204" pitchFamily="34" charset="0"/>
              </a:rPr>
              <a:t>e</a:t>
            </a:r>
            <a:r>
              <a:rPr lang="en-US" sz="1800" dirty="0">
                <a:latin typeface="Calisto MT" panose="02040603050505030304" pitchFamily="18" charset="77"/>
                <a:cs typeface="Calibri" panose="020F0502020204030204" pitchFamily="34" charset="0"/>
              </a:rPr>
              <a:t> vs. 13</a:t>
            </a:r>
            <a:r>
              <a:rPr lang="en-US" sz="1800" dirty="0">
                <a:latin typeface="Helsinki Metronome Std" panose="02000400000000000000" pitchFamily="2" charset="77"/>
                <a:cs typeface="Calibri" panose="020F0502020204030204" pitchFamily="34" charset="0"/>
              </a:rPr>
              <a:t>e</a:t>
            </a:r>
            <a:r>
              <a:rPr lang="en-US" sz="1800" dirty="0">
                <a:latin typeface="Calisto MT" panose="02040603050505030304" pitchFamily="18" charset="77"/>
                <a:cs typeface="Calibri" panose="020F0502020204030204" pitchFamily="34" charset="0"/>
              </a:rPr>
              <a:t>), the principal frequency is very close.</a:t>
            </a:r>
          </a:p>
          <a:p>
            <a:pPr algn="ctr"/>
            <a:r>
              <a:rPr lang="en-US" sz="1800" dirty="0">
                <a:latin typeface="Calisto MT" panose="02040603050505030304" pitchFamily="18" charset="77"/>
                <a:cs typeface="Calibri" panose="020F0502020204030204" pitchFamily="34" charset="0"/>
              </a:rPr>
              <a:t>The band also speeds up slightly from </a:t>
            </a:r>
            <a:r>
              <a:rPr lang="en-US" sz="1800" dirty="0">
                <a:latin typeface="Helsinki Metronome Std" panose="02000400000000000000" pitchFamily="2" charset="77"/>
                <a:cs typeface="Calibri" panose="020F0502020204030204" pitchFamily="34" charset="0"/>
              </a:rPr>
              <a:t>e</a:t>
            </a:r>
            <a:r>
              <a:rPr lang="en-US" sz="1800" dirty="0">
                <a:latin typeface="Calisto MT" panose="02040603050505030304" pitchFamily="18" charset="77"/>
                <a:cs typeface="Calibri" panose="020F0502020204030204" pitchFamily="34" charset="0"/>
              </a:rPr>
              <a:t> = 230 to </a:t>
            </a:r>
            <a:r>
              <a:rPr lang="en-US" sz="1800" dirty="0">
                <a:latin typeface="Helsinki Metronome Std" panose="02000400000000000000" pitchFamily="2" charset="77"/>
                <a:cs typeface="Calibri" panose="020F0502020204030204" pitchFamily="34" charset="0"/>
              </a:rPr>
              <a:t>e</a:t>
            </a:r>
            <a:r>
              <a:rPr lang="en-US" sz="1800" dirty="0">
                <a:latin typeface="Calisto MT" panose="02040603050505030304" pitchFamily="18" charset="77"/>
                <a:cs typeface="Calibri" panose="020F0502020204030204" pitchFamily="34" charset="0"/>
              </a:rPr>
              <a:t> = 236, making</a:t>
            </a:r>
          </a:p>
          <a:p>
            <a:pPr algn="ctr"/>
            <a:r>
              <a:rPr lang="en-US" sz="1800" dirty="0">
                <a:latin typeface="Calisto MT" panose="02040603050505030304" pitchFamily="18" charset="77"/>
                <a:cs typeface="Calibri" panose="020F0502020204030204" pitchFamily="34" charset="0"/>
              </a:rPr>
              <a:t>2</a:t>
            </a:r>
            <a:r>
              <a:rPr lang="en-US" sz="1800" baseline="30000" dirty="0">
                <a:latin typeface="Calisto MT" panose="02040603050505030304" pitchFamily="18" charset="77"/>
                <a:cs typeface="Calibri" panose="020F0502020204030204" pitchFamily="34" charset="0"/>
              </a:rPr>
              <a:t>2</a:t>
            </a:r>
            <a:r>
              <a:rPr lang="en-US" sz="1800" dirty="0">
                <a:latin typeface="Calisto MT" panose="02040603050505030304" pitchFamily="18" charset="77"/>
                <a:cs typeface="Calibri" panose="020F0502020204030204" pitchFamily="34" charset="0"/>
              </a:rPr>
              <a:t>/</a:t>
            </a:r>
            <a:r>
              <a:rPr lang="en-US" sz="1800" baseline="-25000" dirty="0">
                <a:latin typeface="Calisto MT" panose="02040603050505030304" pitchFamily="18" charset="77"/>
                <a:cs typeface="Calibri" panose="020F0502020204030204" pitchFamily="34" charset="0"/>
              </a:rPr>
              <a:t>7</a:t>
            </a:r>
            <a:r>
              <a:rPr lang="en-US" sz="1800" dirty="0">
                <a:latin typeface="Helsinki Metronome Std" panose="02000400000000000000" pitchFamily="2" charset="77"/>
                <a:cs typeface="Calibri" panose="020F0502020204030204" pitchFamily="34" charset="0"/>
              </a:rPr>
              <a:t> e</a:t>
            </a:r>
            <a:r>
              <a:rPr lang="en-US" sz="1800" dirty="0">
                <a:latin typeface="Calisto MT" panose="02040603050505030304" pitchFamily="18" charset="77"/>
                <a:cs typeface="Calibri" panose="020F0502020204030204" pitchFamily="34" charset="0"/>
              </a:rPr>
              <a:t> ≅ MM101 and 2</a:t>
            </a:r>
            <a:r>
              <a:rPr lang="en-US" sz="1800" baseline="30000" dirty="0">
                <a:latin typeface="Calisto MT" panose="02040603050505030304" pitchFamily="18" charset="77"/>
                <a:cs typeface="Calibri" panose="020F0502020204030204" pitchFamily="34" charset="0"/>
              </a:rPr>
              <a:t>3</a:t>
            </a:r>
            <a:r>
              <a:rPr lang="en-US" sz="1800" dirty="0">
                <a:latin typeface="Calisto MT" panose="02040603050505030304" pitchFamily="18" charset="77"/>
                <a:cs typeface="Calibri" panose="020F0502020204030204" pitchFamily="34" charset="0"/>
              </a:rPr>
              <a:t>/</a:t>
            </a:r>
            <a:r>
              <a:rPr lang="en-US" sz="1800" baseline="-25000" dirty="0">
                <a:latin typeface="Calisto MT" panose="02040603050505030304" pitchFamily="18" charset="77"/>
                <a:cs typeface="Calibri" panose="020F0502020204030204" pitchFamily="34" charset="0"/>
              </a:rPr>
              <a:t>5</a:t>
            </a:r>
            <a:r>
              <a:rPr lang="en-US" sz="1800" dirty="0">
                <a:latin typeface="Helsinki Metronome Std" panose="02000400000000000000" pitchFamily="2" charset="77"/>
                <a:cs typeface="Calibri" panose="020F0502020204030204" pitchFamily="34" charset="0"/>
              </a:rPr>
              <a:t> e</a:t>
            </a:r>
            <a:r>
              <a:rPr lang="en-US" sz="1800" dirty="0">
                <a:latin typeface="Calisto MT" panose="02040603050505030304" pitchFamily="18" charset="77"/>
                <a:cs typeface="Calibri" panose="020F0502020204030204" pitchFamily="34" charset="0"/>
              </a:rPr>
              <a:t> ≅ MM91</a:t>
            </a:r>
          </a:p>
        </p:txBody>
      </p:sp>
    </p:spTree>
    <p:extLst>
      <p:ext uri="{BB962C8B-B14F-4D97-AF65-F5344CB8AC3E}">
        <p14:creationId xmlns:p14="http://schemas.microsoft.com/office/powerpoint/2010/main" val="313640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FA9D380-A07E-C9AE-3326-1DFE4A653C18}"/>
              </a:ext>
            </a:extLst>
          </p:cNvPr>
          <p:cNvSpPr/>
          <p:nvPr/>
        </p:nvSpPr>
        <p:spPr>
          <a:xfrm>
            <a:off x="42422" y="1070281"/>
            <a:ext cx="3831996" cy="12557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latin typeface="Calisto MT" panose="02040603050505030304" pitchFamily="18" charset="77"/>
            </a:endParaRPr>
          </a:p>
        </p:txBody>
      </p:sp>
      <p:sp>
        <p:nvSpPr>
          <p:cNvPr id="2" name="Title 1">
            <a:extLst>
              <a:ext uri="{FF2B5EF4-FFF2-40B4-BE49-F238E27FC236}">
                <a16:creationId xmlns:a16="http://schemas.microsoft.com/office/drawing/2014/main" id="{31B36D34-0B33-4EF7-891F-19D4C5CCFDBC}"/>
              </a:ext>
            </a:extLst>
          </p:cNvPr>
          <p:cNvSpPr>
            <a:spLocks noGrp="1"/>
          </p:cNvSpPr>
          <p:nvPr>
            <p:ph type="title"/>
          </p:nvPr>
        </p:nvSpPr>
        <p:spPr/>
        <p:txBody>
          <a:bodyPr/>
          <a:lstStyle/>
          <a:p>
            <a:r>
              <a:rPr lang="en-US" dirty="0"/>
              <a:t>Interaction of frequencies</a:t>
            </a:r>
          </a:p>
        </p:txBody>
      </p:sp>
      <p:sp>
        <p:nvSpPr>
          <p:cNvPr id="3" name="Content Placeholder 2">
            <a:extLst>
              <a:ext uri="{FF2B5EF4-FFF2-40B4-BE49-F238E27FC236}">
                <a16:creationId xmlns:a16="http://schemas.microsoft.com/office/drawing/2014/main" id="{DA20A1C0-ED44-2E4F-6CC9-59DF26171575}"/>
              </a:ext>
            </a:extLst>
          </p:cNvPr>
          <p:cNvSpPr>
            <a:spLocks noGrp="1"/>
          </p:cNvSpPr>
          <p:nvPr>
            <p:ph idx="1"/>
          </p:nvPr>
        </p:nvSpPr>
        <p:spPr>
          <a:xfrm>
            <a:off x="739009" y="502117"/>
            <a:ext cx="7886700" cy="420167"/>
          </a:xfrm>
        </p:spPr>
        <p:txBody>
          <a:bodyPr/>
          <a:lstStyle/>
          <a:p>
            <a:pPr marL="0" indent="0" algn="ctr">
              <a:buNone/>
            </a:pPr>
            <a:r>
              <a:rPr lang="en-US" dirty="0"/>
              <a:t>Ex.: Ligeti, Etude 8, “</a:t>
            </a:r>
            <a:r>
              <a:rPr lang="en-US" dirty="0" err="1"/>
              <a:t>Fém</a:t>
            </a:r>
            <a:r>
              <a:rPr lang="en-US" dirty="0"/>
              <a:t>”</a:t>
            </a:r>
          </a:p>
        </p:txBody>
      </p:sp>
      <p:sp>
        <p:nvSpPr>
          <p:cNvPr id="4" name="Date Placeholder 3">
            <a:extLst>
              <a:ext uri="{FF2B5EF4-FFF2-40B4-BE49-F238E27FC236}">
                <a16:creationId xmlns:a16="http://schemas.microsoft.com/office/drawing/2014/main" id="{8300709C-5A68-0B41-BF25-53155FF0E0EF}"/>
              </a:ext>
            </a:extLst>
          </p:cNvPr>
          <p:cNvSpPr>
            <a:spLocks noGrp="1"/>
          </p:cNvSpPr>
          <p:nvPr>
            <p:ph type="dt" sz="half" idx="10"/>
          </p:nvPr>
        </p:nvSpPr>
        <p:spPr>
          <a:xfrm>
            <a:off x="628650" y="4767263"/>
            <a:ext cx="2057400" cy="273844"/>
          </a:xfrm>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5DAE0AAC-189A-82E2-B0F4-BB2D7F077B94}"/>
              </a:ext>
            </a:extLst>
          </p:cNvPr>
          <p:cNvSpPr>
            <a:spLocks noGrp="1"/>
          </p:cNvSpPr>
          <p:nvPr>
            <p:ph type="ftr" sz="quarter" idx="11"/>
          </p:nvPr>
        </p:nvSpPr>
        <p:spPr>
          <a:xfrm>
            <a:off x="3028950" y="4767263"/>
            <a:ext cx="3086100" cy="273844"/>
          </a:xfrm>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164703F8-9BCC-308D-EE56-01B530AEDF8B}"/>
              </a:ext>
            </a:extLst>
          </p:cNvPr>
          <p:cNvSpPr>
            <a:spLocks noGrp="1"/>
          </p:cNvSpPr>
          <p:nvPr>
            <p:ph type="sldNum" sz="quarter" idx="12"/>
          </p:nvPr>
        </p:nvSpPr>
        <p:spPr>
          <a:xfrm>
            <a:off x="6457950" y="4767263"/>
            <a:ext cx="2057400" cy="273844"/>
          </a:xfrm>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66</a:t>
            </a:fld>
            <a:endParaRPr lang="en-US" dirty="0">
              <a:latin typeface="Calisto MT" panose="02040603050505030304" pitchFamily="18" charset="77"/>
            </a:endParaRPr>
          </a:p>
        </p:txBody>
      </p:sp>
      <p:pic>
        <p:nvPicPr>
          <p:cNvPr id="8" name="Picture 7">
            <a:extLst>
              <a:ext uri="{FF2B5EF4-FFF2-40B4-BE49-F238E27FC236}">
                <a16:creationId xmlns:a16="http://schemas.microsoft.com/office/drawing/2014/main" id="{A5C5894A-9F94-DE44-341A-A10EFE5FDA5C}"/>
              </a:ext>
            </a:extLst>
          </p:cNvPr>
          <p:cNvPicPr>
            <a:picLocks noChangeAspect="1"/>
          </p:cNvPicPr>
          <p:nvPr/>
        </p:nvPicPr>
        <p:blipFill>
          <a:blip r:embed="rId3"/>
          <a:stretch>
            <a:fillRect/>
          </a:stretch>
        </p:blipFill>
        <p:spPr>
          <a:xfrm>
            <a:off x="3874946" y="1070282"/>
            <a:ext cx="5062377" cy="3241103"/>
          </a:xfrm>
          <a:prstGeom prst="rect">
            <a:avLst/>
          </a:prstGeom>
          <a:solidFill>
            <a:schemeClr val="bg1"/>
          </a:solidFill>
        </p:spPr>
      </p:pic>
      <p:sp>
        <p:nvSpPr>
          <p:cNvPr id="9" name="TextBox 8">
            <a:extLst>
              <a:ext uri="{FF2B5EF4-FFF2-40B4-BE49-F238E27FC236}">
                <a16:creationId xmlns:a16="http://schemas.microsoft.com/office/drawing/2014/main" id="{CB48AC7C-3FFB-B9B3-3C5D-ABCC88F1009A}"/>
              </a:ext>
            </a:extLst>
          </p:cNvPr>
          <p:cNvSpPr txBox="1"/>
          <p:nvPr/>
        </p:nvSpPr>
        <p:spPr>
          <a:xfrm>
            <a:off x="5988688" y="4274649"/>
            <a:ext cx="907621"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Spectra</a:t>
            </a:r>
          </a:p>
        </p:txBody>
      </p:sp>
      <p:pic>
        <p:nvPicPr>
          <p:cNvPr id="12" name="Graphic 11">
            <a:extLst>
              <a:ext uri="{FF2B5EF4-FFF2-40B4-BE49-F238E27FC236}">
                <a16:creationId xmlns:a16="http://schemas.microsoft.com/office/drawing/2014/main" id="{68319DDD-9BAE-CF6B-E87B-8161B4BBAD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1086713"/>
            <a:ext cx="3935900" cy="1171399"/>
          </a:xfrm>
          <a:prstGeom prst="rect">
            <a:avLst/>
          </a:prstGeom>
        </p:spPr>
      </p:pic>
      <p:sp>
        <p:nvSpPr>
          <p:cNvPr id="14" name="Left Brace 13">
            <a:extLst>
              <a:ext uri="{FF2B5EF4-FFF2-40B4-BE49-F238E27FC236}">
                <a16:creationId xmlns:a16="http://schemas.microsoft.com/office/drawing/2014/main" id="{342D4FB7-AA7B-DCA6-0BB4-4824230958A1}"/>
              </a:ext>
            </a:extLst>
          </p:cNvPr>
          <p:cNvSpPr/>
          <p:nvPr/>
        </p:nvSpPr>
        <p:spPr>
          <a:xfrm rot="5400000">
            <a:off x="6582201" y="1427552"/>
            <a:ext cx="122410" cy="243047"/>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dirty="0">
              <a:latin typeface="Calisto MT" panose="02040603050505030304" pitchFamily="18" charset="77"/>
            </a:endParaRPr>
          </a:p>
        </p:txBody>
      </p:sp>
      <p:sp>
        <p:nvSpPr>
          <p:cNvPr id="15" name="TextBox 14">
            <a:extLst>
              <a:ext uri="{FF2B5EF4-FFF2-40B4-BE49-F238E27FC236}">
                <a16:creationId xmlns:a16="http://schemas.microsoft.com/office/drawing/2014/main" id="{B84AB648-B321-B04A-3842-A2F4568145AC}"/>
              </a:ext>
            </a:extLst>
          </p:cNvPr>
          <p:cNvSpPr txBox="1"/>
          <p:nvPr/>
        </p:nvSpPr>
        <p:spPr>
          <a:xfrm>
            <a:off x="7313027" y="546158"/>
            <a:ext cx="1779654" cy="923330"/>
          </a:xfrm>
          <a:prstGeom prst="rect">
            <a:avLst/>
          </a:prstGeom>
          <a:noFill/>
        </p:spPr>
        <p:txBody>
          <a:bodyPr wrap="none" rtlCol="0">
            <a:spAutoFit/>
          </a:bodyPr>
          <a:lstStyle/>
          <a:p>
            <a:pPr algn="ctr"/>
            <a:r>
              <a:rPr lang="en-US" sz="1800" dirty="0">
                <a:latin typeface="Calisto MT" panose="02040603050505030304" pitchFamily="18" charset="77"/>
                <a:cs typeface="Calibri" panose="020F0502020204030204" pitchFamily="34" charset="0"/>
              </a:rPr>
              <a:t>Frequency</a:t>
            </a:r>
          </a:p>
          <a:p>
            <a:pPr algn="ctr"/>
            <a:r>
              <a:rPr lang="en-US" sz="1800" dirty="0">
                <a:latin typeface="Calisto MT" panose="02040603050505030304" pitchFamily="18" charset="77"/>
                <a:cs typeface="Calibri" panose="020F0502020204030204" pitchFamily="34" charset="0"/>
              </a:rPr>
              <a:t>difference of 1 </a:t>
            </a:r>
          </a:p>
          <a:p>
            <a:pPr algn="ctr"/>
            <a:r>
              <a:rPr lang="en-US" sz="1800" dirty="0">
                <a:latin typeface="Calisto MT" panose="02040603050505030304" pitchFamily="18" charset="77"/>
                <a:cs typeface="Calibri" panose="020F0502020204030204" pitchFamily="34" charset="0"/>
              </a:rPr>
              <a:t>(period = 144</a:t>
            </a:r>
            <a:r>
              <a:rPr lang="en-US" sz="1800" dirty="0">
                <a:latin typeface="Helsinki Text Std" panose="02000400000000000000" pitchFamily="2" charset="77"/>
                <a:cs typeface="Calibri" panose="020F0502020204030204" pitchFamily="34" charset="0"/>
              </a:rPr>
              <a:t>e</a:t>
            </a:r>
            <a:r>
              <a:rPr lang="en-US" sz="1800" dirty="0">
                <a:latin typeface="Calisto MT" panose="02040603050505030304" pitchFamily="18" charset="77"/>
                <a:cs typeface="Calibri" panose="020F0502020204030204" pitchFamily="34" charset="0"/>
              </a:rPr>
              <a:t>) </a:t>
            </a:r>
          </a:p>
        </p:txBody>
      </p:sp>
      <p:sp>
        <p:nvSpPr>
          <p:cNvPr id="16" name="Left Brace 15">
            <a:extLst>
              <a:ext uri="{FF2B5EF4-FFF2-40B4-BE49-F238E27FC236}">
                <a16:creationId xmlns:a16="http://schemas.microsoft.com/office/drawing/2014/main" id="{31014EE3-97E1-DCA4-BF76-1C4E61BF46B6}"/>
              </a:ext>
            </a:extLst>
          </p:cNvPr>
          <p:cNvSpPr/>
          <p:nvPr/>
        </p:nvSpPr>
        <p:spPr>
          <a:xfrm rot="5400000">
            <a:off x="8204831" y="1668821"/>
            <a:ext cx="121944" cy="213808"/>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dirty="0">
              <a:latin typeface="Calisto MT" panose="02040603050505030304" pitchFamily="18" charset="77"/>
            </a:endParaRPr>
          </a:p>
        </p:txBody>
      </p:sp>
      <p:sp>
        <p:nvSpPr>
          <p:cNvPr id="17" name="TextBox 16">
            <a:extLst>
              <a:ext uri="{FF2B5EF4-FFF2-40B4-BE49-F238E27FC236}">
                <a16:creationId xmlns:a16="http://schemas.microsoft.com/office/drawing/2014/main" id="{9D78D0FD-87D0-1411-A721-F7CCEE898793}"/>
              </a:ext>
            </a:extLst>
          </p:cNvPr>
          <p:cNvSpPr txBox="1"/>
          <p:nvPr/>
        </p:nvSpPr>
        <p:spPr>
          <a:xfrm>
            <a:off x="4755731" y="897880"/>
            <a:ext cx="2742033" cy="646331"/>
          </a:xfrm>
          <a:prstGeom prst="rect">
            <a:avLst/>
          </a:prstGeom>
          <a:noFill/>
        </p:spPr>
        <p:txBody>
          <a:bodyPr wrap="none" rtlCol="0">
            <a:spAutoFit/>
          </a:bodyPr>
          <a:lstStyle/>
          <a:p>
            <a:pPr algn="ctr"/>
            <a:r>
              <a:rPr lang="en-US" sz="1800" dirty="0">
                <a:latin typeface="Calisto MT" panose="02040603050505030304" pitchFamily="18" charset="77"/>
                <a:cs typeface="Calibri" panose="020F0502020204030204" pitchFamily="34" charset="0"/>
              </a:rPr>
              <a:t>Frequency difference of 4 </a:t>
            </a:r>
          </a:p>
          <a:p>
            <a:pPr algn="ctr"/>
            <a:r>
              <a:rPr lang="en-US" sz="1800" dirty="0">
                <a:latin typeface="Calisto MT" panose="02040603050505030304" pitchFamily="18" charset="77"/>
                <a:cs typeface="Calibri" panose="020F0502020204030204" pitchFamily="34" charset="0"/>
              </a:rPr>
              <a:t>(period = 36</a:t>
            </a:r>
            <a:r>
              <a:rPr lang="en-US" sz="1800" dirty="0">
                <a:latin typeface="Helsinki Text Std" panose="02000400000000000000" pitchFamily="2" charset="77"/>
                <a:cs typeface="Calibri" panose="020F0502020204030204" pitchFamily="34" charset="0"/>
              </a:rPr>
              <a:t>e</a:t>
            </a:r>
            <a:r>
              <a:rPr lang="en-US" sz="1800" dirty="0">
                <a:latin typeface="Calisto MT" panose="02040603050505030304" pitchFamily="18" charset="77"/>
                <a:cs typeface="Calibri" panose="020F0502020204030204" pitchFamily="34" charset="0"/>
              </a:rPr>
              <a:t>) </a:t>
            </a:r>
          </a:p>
        </p:txBody>
      </p:sp>
      <p:cxnSp>
        <p:nvCxnSpPr>
          <p:cNvPr id="19" name="Straight Connector 18">
            <a:extLst>
              <a:ext uri="{FF2B5EF4-FFF2-40B4-BE49-F238E27FC236}">
                <a16:creationId xmlns:a16="http://schemas.microsoft.com/office/drawing/2014/main" id="{EA44DB5C-64B5-9167-3095-9089FC56A204}"/>
              </a:ext>
            </a:extLst>
          </p:cNvPr>
          <p:cNvCxnSpPr>
            <a:cxnSpLocks/>
          </p:cNvCxnSpPr>
          <p:nvPr/>
        </p:nvCxnSpPr>
        <p:spPr>
          <a:xfrm flipV="1">
            <a:off x="8265803" y="1433973"/>
            <a:ext cx="0" cy="2807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8522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36D34-0B33-4EF7-891F-19D4C5CCFDBC}"/>
              </a:ext>
            </a:extLst>
          </p:cNvPr>
          <p:cNvSpPr>
            <a:spLocks noGrp="1"/>
          </p:cNvSpPr>
          <p:nvPr>
            <p:ph type="title"/>
          </p:nvPr>
        </p:nvSpPr>
        <p:spPr/>
        <p:txBody>
          <a:bodyPr/>
          <a:lstStyle/>
          <a:p>
            <a:r>
              <a:rPr lang="en-US" dirty="0"/>
              <a:t>Interaction of frequencies</a:t>
            </a:r>
          </a:p>
        </p:txBody>
      </p:sp>
      <p:sp>
        <p:nvSpPr>
          <p:cNvPr id="3" name="Content Placeholder 2">
            <a:extLst>
              <a:ext uri="{FF2B5EF4-FFF2-40B4-BE49-F238E27FC236}">
                <a16:creationId xmlns:a16="http://schemas.microsoft.com/office/drawing/2014/main" id="{DA20A1C0-ED44-2E4F-6CC9-59DF26171575}"/>
              </a:ext>
            </a:extLst>
          </p:cNvPr>
          <p:cNvSpPr>
            <a:spLocks noGrp="1"/>
          </p:cNvSpPr>
          <p:nvPr>
            <p:ph idx="1"/>
          </p:nvPr>
        </p:nvSpPr>
        <p:spPr>
          <a:xfrm>
            <a:off x="739009" y="502117"/>
            <a:ext cx="7886700" cy="420167"/>
          </a:xfrm>
        </p:spPr>
        <p:txBody>
          <a:bodyPr/>
          <a:lstStyle/>
          <a:p>
            <a:pPr marL="0" indent="0" algn="ctr">
              <a:buNone/>
            </a:pPr>
            <a:r>
              <a:rPr lang="en-US" dirty="0"/>
              <a:t>Ex.: Ligeti, Etude 8, “</a:t>
            </a:r>
            <a:r>
              <a:rPr lang="en-US" dirty="0" err="1"/>
              <a:t>Fém</a:t>
            </a:r>
            <a:r>
              <a:rPr lang="en-US" dirty="0"/>
              <a:t>”</a:t>
            </a:r>
          </a:p>
        </p:txBody>
      </p:sp>
      <p:sp>
        <p:nvSpPr>
          <p:cNvPr id="62" name="Date Placeholder 61">
            <a:extLst>
              <a:ext uri="{FF2B5EF4-FFF2-40B4-BE49-F238E27FC236}">
                <a16:creationId xmlns:a16="http://schemas.microsoft.com/office/drawing/2014/main" id="{4A5E51CC-07AB-28D9-942D-753830821306}"/>
              </a:ext>
            </a:extLst>
          </p:cNvPr>
          <p:cNvSpPr>
            <a:spLocks noGrp="1"/>
          </p:cNvSpPr>
          <p:nvPr>
            <p:ph type="dt" sz="half" idx="10"/>
          </p:nvPr>
        </p:nvSpPr>
        <p:spPr>
          <a:xfrm>
            <a:off x="628650" y="4767263"/>
            <a:ext cx="2057400" cy="273844"/>
          </a:xfrm>
        </p:spPr>
        <p:txBody>
          <a:bodyPr/>
          <a:lstStyle/>
          <a:p>
            <a:r>
              <a:rPr lang="en-US"/>
              <a:t>SMA Colloquium, 12/6/2023</a:t>
            </a:r>
            <a:endParaRPr lang="en-US" dirty="0"/>
          </a:p>
        </p:txBody>
      </p:sp>
      <p:sp>
        <p:nvSpPr>
          <p:cNvPr id="61" name="Footer Placeholder 60">
            <a:extLst>
              <a:ext uri="{FF2B5EF4-FFF2-40B4-BE49-F238E27FC236}">
                <a16:creationId xmlns:a16="http://schemas.microsoft.com/office/drawing/2014/main" id="{1964E20B-46E4-EB4D-896F-2416A73C6EC9}"/>
              </a:ext>
            </a:extLst>
          </p:cNvPr>
          <p:cNvSpPr>
            <a:spLocks noGrp="1"/>
          </p:cNvSpPr>
          <p:nvPr>
            <p:ph type="ftr" sz="quarter" idx="11"/>
          </p:nvPr>
        </p:nvSpPr>
        <p:spPr>
          <a:xfrm>
            <a:off x="3028950" y="4767263"/>
            <a:ext cx="3086100" cy="273844"/>
          </a:xfrm>
        </p:spPr>
        <p:txBody>
          <a:bodyPr/>
          <a:lstStyle/>
          <a:p>
            <a:r>
              <a:rPr lang="en-US"/>
              <a:t>Periodicity and Continuity in Pitch and Time</a:t>
            </a:r>
            <a:endParaRPr lang="en-US" dirty="0"/>
          </a:p>
        </p:txBody>
      </p:sp>
      <p:sp>
        <p:nvSpPr>
          <p:cNvPr id="63" name="Slide Number Placeholder 62">
            <a:extLst>
              <a:ext uri="{FF2B5EF4-FFF2-40B4-BE49-F238E27FC236}">
                <a16:creationId xmlns:a16="http://schemas.microsoft.com/office/drawing/2014/main" id="{7C56179C-2E8E-C943-7BF5-859DF6B74480}"/>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67</a:t>
            </a:fld>
            <a:endParaRPr lang="en-US" dirty="0">
              <a:latin typeface="Calisto MT" panose="02040603050505030304" pitchFamily="18" charset="77"/>
            </a:endParaRPr>
          </a:p>
        </p:txBody>
      </p:sp>
      <p:pic>
        <p:nvPicPr>
          <p:cNvPr id="5" name="Picture 4">
            <a:extLst>
              <a:ext uri="{FF2B5EF4-FFF2-40B4-BE49-F238E27FC236}">
                <a16:creationId xmlns:a16="http://schemas.microsoft.com/office/drawing/2014/main" id="{CDD3E653-9551-EB40-FA33-D5E36D9B8A96}"/>
              </a:ext>
            </a:extLst>
          </p:cNvPr>
          <p:cNvPicPr>
            <a:picLocks noChangeAspect="1"/>
          </p:cNvPicPr>
          <p:nvPr/>
        </p:nvPicPr>
        <p:blipFill>
          <a:blip r:embed="rId4"/>
          <a:stretch>
            <a:fillRect/>
          </a:stretch>
        </p:blipFill>
        <p:spPr>
          <a:xfrm>
            <a:off x="0" y="905411"/>
            <a:ext cx="9163320" cy="1245249"/>
          </a:xfrm>
          <a:prstGeom prst="rect">
            <a:avLst/>
          </a:prstGeom>
        </p:spPr>
      </p:pic>
      <p:sp>
        <p:nvSpPr>
          <p:cNvPr id="7" name="TextBox 6">
            <a:extLst>
              <a:ext uri="{FF2B5EF4-FFF2-40B4-BE49-F238E27FC236}">
                <a16:creationId xmlns:a16="http://schemas.microsoft.com/office/drawing/2014/main" id="{656D003B-1586-A0F8-3CF1-CD18E4A56AD4}"/>
              </a:ext>
            </a:extLst>
          </p:cNvPr>
          <p:cNvSpPr txBox="1"/>
          <p:nvPr/>
        </p:nvSpPr>
        <p:spPr>
          <a:xfrm>
            <a:off x="1107911" y="2125923"/>
            <a:ext cx="1366080" cy="369332"/>
          </a:xfrm>
          <a:prstGeom prst="rect">
            <a:avLst/>
          </a:prstGeom>
          <a:noFill/>
        </p:spPr>
        <p:txBody>
          <a:bodyPr wrap="none" rtlCol="0">
            <a:spAutoFit/>
          </a:bodyPr>
          <a:lstStyle/>
          <a:p>
            <a:pPr algn="ctr"/>
            <a:r>
              <a:rPr lang="en-US" sz="1800" dirty="0">
                <a:solidFill>
                  <a:srgbClr val="004DC1"/>
                </a:solidFill>
                <a:latin typeface="Calisto MT" panose="02040603050505030304" pitchFamily="18" charset="77"/>
                <a:cs typeface="Calibri" panose="020F0502020204030204" pitchFamily="34" charset="0"/>
              </a:rPr>
              <a:t>Interlocking</a:t>
            </a:r>
          </a:p>
        </p:txBody>
      </p:sp>
      <p:cxnSp>
        <p:nvCxnSpPr>
          <p:cNvPr id="11" name="Straight Arrow Connector 10">
            <a:extLst>
              <a:ext uri="{FF2B5EF4-FFF2-40B4-BE49-F238E27FC236}">
                <a16:creationId xmlns:a16="http://schemas.microsoft.com/office/drawing/2014/main" id="{FBE8ABB7-73F2-05C5-3747-D79B6D7F9913}"/>
              </a:ext>
            </a:extLst>
          </p:cNvPr>
          <p:cNvCxnSpPr>
            <a:cxnSpLocks/>
          </p:cNvCxnSpPr>
          <p:nvPr/>
        </p:nvCxnSpPr>
        <p:spPr>
          <a:xfrm flipV="1">
            <a:off x="2473991" y="2314267"/>
            <a:ext cx="2387684" cy="14252"/>
          </a:xfrm>
          <a:prstGeom prst="straightConnector1">
            <a:avLst/>
          </a:prstGeom>
          <a:ln w="28575">
            <a:solidFill>
              <a:srgbClr val="004DC1"/>
            </a:solidFill>
            <a:tailEnd type="triangle" w="lg" len="lg"/>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041D8CF-6BE1-6C37-C3A4-41A0F88758C0}"/>
              </a:ext>
            </a:extLst>
          </p:cNvPr>
          <p:cNvSpPr txBox="1"/>
          <p:nvPr/>
        </p:nvSpPr>
        <p:spPr>
          <a:xfrm>
            <a:off x="4861675" y="2111671"/>
            <a:ext cx="1040028" cy="369332"/>
          </a:xfrm>
          <a:prstGeom prst="rect">
            <a:avLst/>
          </a:prstGeom>
          <a:noFill/>
        </p:spPr>
        <p:txBody>
          <a:bodyPr wrap="none" rtlCol="0">
            <a:spAutoFit/>
          </a:bodyPr>
          <a:lstStyle/>
          <a:p>
            <a:pPr algn="ctr"/>
            <a:r>
              <a:rPr lang="en-US" sz="1800" dirty="0">
                <a:solidFill>
                  <a:srgbClr val="004DC1"/>
                </a:solidFill>
                <a:latin typeface="Calisto MT" panose="02040603050505030304" pitchFamily="18" charset="77"/>
                <a:cs typeface="Calibri" panose="020F0502020204030204" pitchFamily="34" charset="0"/>
              </a:rPr>
              <a:t>Together</a:t>
            </a:r>
          </a:p>
        </p:txBody>
      </p:sp>
      <p:sp>
        <p:nvSpPr>
          <p:cNvPr id="32" name="TextBox 31">
            <a:extLst>
              <a:ext uri="{FF2B5EF4-FFF2-40B4-BE49-F238E27FC236}">
                <a16:creationId xmlns:a16="http://schemas.microsoft.com/office/drawing/2014/main" id="{E5E5AEF4-E56D-A9E6-89A3-D8ECC0CE5FDD}"/>
              </a:ext>
            </a:extLst>
          </p:cNvPr>
          <p:cNvSpPr txBox="1"/>
          <p:nvPr/>
        </p:nvSpPr>
        <p:spPr>
          <a:xfrm>
            <a:off x="7302208" y="2111511"/>
            <a:ext cx="1366080" cy="369332"/>
          </a:xfrm>
          <a:prstGeom prst="rect">
            <a:avLst/>
          </a:prstGeom>
          <a:noFill/>
        </p:spPr>
        <p:txBody>
          <a:bodyPr wrap="none" rtlCol="0">
            <a:spAutoFit/>
          </a:bodyPr>
          <a:lstStyle/>
          <a:p>
            <a:pPr algn="ctr"/>
            <a:r>
              <a:rPr lang="en-US" sz="1800" dirty="0">
                <a:solidFill>
                  <a:srgbClr val="004DC1"/>
                </a:solidFill>
                <a:latin typeface="Calisto MT" panose="02040603050505030304" pitchFamily="18" charset="77"/>
                <a:cs typeface="Calibri" panose="020F0502020204030204" pitchFamily="34" charset="0"/>
              </a:rPr>
              <a:t>Interlocking</a:t>
            </a:r>
          </a:p>
        </p:txBody>
      </p:sp>
      <p:cxnSp>
        <p:nvCxnSpPr>
          <p:cNvPr id="33" name="Straight Arrow Connector 32">
            <a:extLst>
              <a:ext uri="{FF2B5EF4-FFF2-40B4-BE49-F238E27FC236}">
                <a16:creationId xmlns:a16="http://schemas.microsoft.com/office/drawing/2014/main" id="{0E9A05D9-E8F4-D758-30F6-4275497678E0}"/>
              </a:ext>
            </a:extLst>
          </p:cNvPr>
          <p:cNvCxnSpPr>
            <a:cxnSpLocks/>
          </p:cNvCxnSpPr>
          <p:nvPr/>
        </p:nvCxnSpPr>
        <p:spPr>
          <a:xfrm flipV="1">
            <a:off x="5916787" y="2306341"/>
            <a:ext cx="1453244" cy="10045"/>
          </a:xfrm>
          <a:prstGeom prst="straightConnector1">
            <a:avLst/>
          </a:prstGeom>
          <a:ln w="28575">
            <a:solidFill>
              <a:srgbClr val="004DC1"/>
            </a:solidFill>
            <a:tailEnd type="triangle" w="lg" len="lg"/>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132BC9C7-B363-3938-8457-8BDABDC69CEC}"/>
              </a:ext>
            </a:extLst>
          </p:cNvPr>
          <p:cNvPicPr>
            <a:picLocks noChangeAspect="1"/>
          </p:cNvPicPr>
          <p:nvPr/>
        </p:nvPicPr>
        <p:blipFill>
          <a:blip r:embed="rId5"/>
          <a:stretch>
            <a:fillRect/>
          </a:stretch>
        </p:blipFill>
        <p:spPr>
          <a:xfrm>
            <a:off x="0" y="2748169"/>
            <a:ext cx="9144000" cy="1081825"/>
          </a:xfrm>
          <a:prstGeom prst="rect">
            <a:avLst/>
          </a:prstGeom>
        </p:spPr>
      </p:pic>
      <p:sp>
        <p:nvSpPr>
          <p:cNvPr id="37" name="TextBox 36">
            <a:extLst>
              <a:ext uri="{FF2B5EF4-FFF2-40B4-BE49-F238E27FC236}">
                <a16:creationId xmlns:a16="http://schemas.microsoft.com/office/drawing/2014/main" id="{46851938-EBBE-199C-4DAC-8EB52717CC8E}"/>
              </a:ext>
            </a:extLst>
          </p:cNvPr>
          <p:cNvSpPr txBox="1"/>
          <p:nvPr/>
        </p:nvSpPr>
        <p:spPr>
          <a:xfrm>
            <a:off x="1140739" y="2375114"/>
            <a:ext cx="2145074" cy="369332"/>
          </a:xfrm>
          <a:prstGeom prst="rect">
            <a:avLst/>
          </a:prstGeom>
          <a:noFill/>
        </p:spPr>
        <p:txBody>
          <a:bodyPr wrap="none" rtlCol="0">
            <a:spAutoFit/>
          </a:bodyPr>
          <a:lstStyle/>
          <a:p>
            <a:pPr algn="l"/>
            <a:r>
              <a:rPr lang="en-US" sz="1800" dirty="0">
                <a:solidFill>
                  <a:srgbClr val="FF0000"/>
                </a:solidFill>
                <a:latin typeface="Calisto MT" panose="02040603050505030304" pitchFamily="18" charset="77"/>
                <a:cs typeface="Calibri" panose="020F0502020204030204" pitchFamily="34" charset="0"/>
              </a:rPr>
              <a:t>Mostly interlocking </a:t>
            </a:r>
          </a:p>
        </p:txBody>
      </p:sp>
      <p:cxnSp>
        <p:nvCxnSpPr>
          <p:cNvPr id="38" name="Straight Arrow Connector 37">
            <a:extLst>
              <a:ext uri="{FF2B5EF4-FFF2-40B4-BE49-F238E27FC236}">
                <a16:creationId xmlns:a16="http://schemas.microsoft.com/office/drawing/2014/main" id="{88B9A43B-0112-DB0B-C588-2629838B337E}"/>
              </a:ext>
            </a:extLst>
          </p:cNvPr>
          <p:cNvCxnSpPr>
            <a:cxnSpLocks/>
          </p:cNvCxnSpPr>
          <p:nvPr/>
        </p:nvCxnSpPr>
        <p:spPr>
          <a:xfrm>
            <a:off x="3177330" y="2571750"/>
            <a:ext cx="5824516" cy="0"/>
          </a:xfrm>
          <a:prstGeom prst="straightConnector1">
            <a:avLst/>
          </a:prstGeom>
          <a:ln w="28575">
            <a:solidFill>
              <a:srgbClr val="FF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60CF33F-F261-FDC8-33E2-44225B533854}"/>
              </a:ext>
            </a:extLst>
          </p:cNvPr>
          <p:cNvCxnSpPr>
            <a:cxnSpLocks/>
            <a:stCxn id="32" idx="3"/>
          </p:cNvCxnSpPr>
          <p:nvPr/>
        </p:nvCxnSpPr>
        <p:spPr>
          <a:xfrm>
            <a:off x="8668288" y="2296177"/>
            <a:ext cx="333558" cy="0"/>
          </a:xfrm>
          <a:prstGeom prst="straightConnector1">
            <a:avLst/>
          </a:prstGeom>
          <a:ln w="28575">
            <a:solidFill>
              <a:srgbClr val="004DC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8379E96C-9CF2-6175-B313-9E01230D9DC5}"/>
              </a:ext>
            </a:extLst>
          </p:cNvPr>
          <p:cNvCxnSpPr>
            <a:cxnSpLocks/>
          </p:cNvCxnSpPr>
          <p:nvPr/>
        </p:nvCxnSpPr>
        <p:spPr>
          <a:xfrm>
            <a:off x="143009" y="4033305"/>
            <a:ext cx="3149965" cy="0"/>
          </a:xfrm>
          <a:prstGeom prst="straightConnector1">
            <a:avLst/>
          </a:prstGeom>
          <a:ln w="28575">
            <a:solidFill>
              <a:srgbClr val="004DC1"/>
            </a:solidFill>
            <a:tailEnd type="triangle" w="lg" len="lg"/>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2D211DD4-98EF-9DC9-71BC-20821629E401}"/>
              </a:ext>
            </a:extLst>
          </p:cNvPr>
          <p:cNvSpPr txBox="1"/>
          <p:nvPr/>
        </p:nvSpPr>
        <p:spPr>
          <a:xfrm>
            <a:off x="3282907" y="3825402"/>
            <a:ext cx="1040028" cy="369332"/>
          </a:xfrm>
          <a:prstGeom prst="rect">
            <a:avLst/>
          </a:prstGeom>
          <a:noFill/>
        </p:spPr>
        <p:txBody>
          <a:bodyPr wrap="none" rtlCol="0">
            <a:spAutoFit/>
          </a:bodyPr>
          <a:lstStyle/>
          <a:p>
            <a:pPr algn="ctr"/>
            <a:r>
              <a:rPr lang="en-US" sz="1800" dirty="0">
                <a:solidFill>
                  <a:srgbClr val="004DC1"/>
                </a:solidFill>
                <a:latin typeface="Calisto MT" panose="02040603050505030304" pitchFamily="18" charset="77"/>
                <a:cs typeface="Calibri" panose="020F0502020204030204" pitchFamily="34" charset="0"/>
              </a:rPr>
              <a:t>Together</a:t>
            </a:r>
          </a:p>
        </p:txBody>
      </p:sp>
      <p:cxnSp>
        <p:nvCxnSpPr>
          <p:cNvPr id="44" name="Straight Arrow Connector 43">
            <a:extLst>
              <a:ext uri="{FF2B5EF4-FFF2-40B4-BE49-F238E27FC236}">
                <a16:creationId xmlns:a16="http://schemas.microsoft.com/office/drawing/2014/main" id="{34DC3FC5-1DEB-FE41-2C82-6E3FB767D579}"/>
              </a:ext>
            </a:extLst>
          </p:cNvPr>
          <p:cNvCxnSpPr>
            <a:cxnSpLocks/>
          </p:cNvCxnSpPr>
          <p:nvPr/>
        </p:nvCxnSpPr>
        <p:spPr>
          <a:xfrm>
            <a:off x="4345084" y="4028771"/>
            <a:ext cx="3149965" cy="0"/>
          </a:xfrm>
          <a:prstGeom prst="straightConnector1">
            <a:avLst/>
          </a:prstGeom>
          <a:ln w="28575">
            <a:solidFill>
              <a:srgbClr val="004DC1"/>
            </a:solidFill>
            <a:tailEnd type="triangle" w="lg" len="lg"/>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906F4A93-E881-E479-5BE2-07138F0A1684}"/>
              </a:ext>
            </a:extLst>
          </p:cNvPr>
          <p:cNvSpPr txBox="1"/>
          <p:nvPr/>
        </p:nvSpPr>
        <p:spPr>
          <a:xfrm>
            <a:off x="7475284" y="3829994"/>
            <a:ext cx="1366080" cy="369332"/>
          </a:xfrm>
          <a:prstGeom prst="rect">
            <a:avLst/>
          </a:prstGeom>
          <a:noFill/>
        </p:spPr>
        <p:txBody>
          <a:bodyPr wrap="none" rtlCol="0">
            <a:spAutoFit/>
          </a:bodyPr>
          <a:lstStyle/>
          <a:p>
            <a:pPr algn="ctr"/>
            <a:r>
              <a:rPr lang="en-US" sz="1800" dirty="0">
                <a:solidFill>
                  <a:srgbClr val="004DC1"/>
                </a:solidFill>
                <a:latin typeface="Calisto MT" panose="02040603050505030304" pitchFamily="18" charset="77"/>
                <a:cs typeface="Calibri" panose="020F0502020204030204" pitchFamily="34" charset="0"/>
              </a:rPr>
              <a:t>Interlocking</a:t>
            </a:r>
          </a:p>
        </p:txBody>
      </p:sp>
      <p:sp>
        <p:nvSpPr>
          <p:cNvPr id="46" name="TextBox 45">
            <a:extLst>
              <a:ext uri="{FF2B5EF4-FFF2-40B4-BE49-F238E27FC236}">
                <a16:creationId xmlns:a16="http://schemas.microsoft.com/office/drawing/2014/main" id="{D6A87D92-6554-6603-CEDF-E84001B58276}"/>
              </a:ext>
            </a:extLst>
          </p:cNvPr>
          <p:cNvSpPr txBox="1"/>
          <p:nvPr/>
        </p:nvSpPr>
        <p:spPr>
          <a:xfrm>
            <a:off x="1799360" y="4019749"/>
            <a:ext cx="1586903" cy="369332"/>
          </a:xfrm>
          <a:prstGeom prst="rect">
            <a:avLst/>
          </a:prstGeom>
          <a:noFill/>
        </p:spPr>
        <p:txBody>
          <a:bodyPr wrap="square" rtlCol="0">
            <a:spAutoFit/>
          </a:bodyPr>
          <a:lstStyle/>
          <a:p>
            <a:pPr algn="l"/>
            <a:r>
              <a:rPr lang="en-US" sz="1800" dirty="0">
                <a:solidFill>
                  <a:srgbClr val="FF0000"/>
                </a:solidFill>
                <a:latin typeface="Calisto MT" panose="02040603050505030304" pitchFamily="18" charset="77"/>
                <a:cs typeface="Calibri" panose="020F0502020204030204" pitchFamily="34" charset="0"/>
              </a:rPr>
              <a:t>More together</a:t>
            </a:r>
          </a:p>
        </p:txBody>
      </p:sp>
      <p:cxnSp>
        <p:nvCxnSpPr>
          <p:cNvPr id="47" name="Straight Arrow Connector 46">
            <a:extLst>
              <a:ext uri="{FF2B5EF4-FFF2-40B4-BE49-F238E27FC236}">
                <a16:creationId xmlns:a16="http://schemas.microsoft.com/office/drawing/2014/main" id="{1F4104E7-E604-E856-AB74-B938CD1BBA61}"/>
              </a:ext>
            </a:extLst>
          </p:cNvPr>
          <p:cNvCxnSpPr>
            <a:cxnSpLocks/>
            <a:stCxn id="46" idx="3"/>
          </p:cNvCxnSpPr>
          <p:nvPr/>
        </p:nvCxnSpPr>
        <p:spPr>
          <a:xfrm>
            <a:off x="3386263" y="4204415"/>
            <a:ext cx="5615584" cy="278"/>
          </a:xfrm>
          <a:prstGeom prst="straightConnector1">
            <a:avLst/>
          </a:prstGeom>
          <a:ln w="28575">
            <a:solidFill>
              <a:srgbClr val="FF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EFB792B8-A832-1E6F-9DF9-73995DC3E21C}"/>
              </a:ext>
            </a:extLst>
          </p:cNvPr>
          <p:cNvCxnSpPr>
            <a:cxnSpLocks/>
            <a:endCxn id="46" idx="1"/>
          </p:cNvCxnSpPr>
          <p:nvPr/>
        </p:nvCxnSpPr>
        <p:spPr>
          <a:xfrm flipV="1">
            <a:off x="143009" y="4204415"/>
            <a:ext cx="1656351" cy="279"/>
          </a:xfrm>
          <a:prstGeom prst="straightConnector1">
            <a:avLst/>
          </a:prstGeom>
          <a:ln w="28575">
            <a:solidFill>
              <a:srgbClr val="FF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0E8AD3FB-A0DA-0677-8E95-41CA958F88EC}"/>
              </a:ext>
            </a:extLst>
          </p:cNvPr>
          <p:cNvSpPr txBox="1"/>
          <p:nvPr/>
        </p:nvSpPr>
        <p:spPr>
          <a:xfrm>
            <a:off x="30066" y="2129532"/>
            <a:ext cx="1227388" cy="369332"/>
          </a:xfrm>
          <a:prstGeom prst="rect">
            <a:avLst/>
          </a:prstGeom>
          <a:noFill/>
        </p:spPr>
        <p:txBody>
          <a:bodyPr wrap="none" rtlCol="0">
            <a:spAutoFit/>
          </a:bodyPr>
          <a:lstStyle/>
          <a:p>
            <a:pPr algn="ctr"/>
            <a:r>
              <a:rPr lang="en-US" sz="1800" dirty="0">
                <a:solidFill>
                  <a:srgbClr val="004DC1"/>
                </a:solidFill>
                <a:latin typeface="Calisto MT" panose="02040603050505030304" pitchFamily="18" charset="77"/>
                <a:cs typeface="Calibri" panose="020F0502020204030204" pitchFamily="34" charset="0"/>
              </a:rPr>
              <a:t>36</a:t>
            </a:r>
            <a:r>
              <a:rPr lang="en-US" sz="1800" dirty="0">
                <a:solidFill>
                  <a:srgbClr val="004DC1"/>
                </a:solidFill>
                <a:latin typeface="Helsinki Text Std" panose="02000400000000000000" pitchFamily="2" charset="77"/>
                <a:cs typeface="Calibri" panose="020F0502020204030204" pitchFamily="34" charset="0"/>
              </a:rPr>
              <a:t>e</a:t>
            </a:r>
            <a:r>
              <a:rPr lang="en-US" sz="1800" dirty="0">
                <a:solidFill>
                  <a:srgbClr val="004DC1"/>
                </a:solidFill>
                <a:latin typeface="Calisto MT" panose="02040603050505030304" pitchFamily="18" charset="77"/>
                <a:cs typeface="Calibri" panose="020F0502020204030204" pitchFamily="34" charset="0"/>
              </a:rPr>
              <a:t> wave: </a:t>
            </a:r>
          </a:p>
        </p:txBody>
      </p:sp>
      <p:sp>
        <p:nvSpPr>
          <p:cNvPr id="59" name="TextBox 58">
            <a:extLst>
              <a:ext uri="{FF2B5EF4-FFF2-40B4-BE49-F238E27FC236}">
                <a16:creationId xmlns:a16="http://schemas.microsoft.com/office/drawing/2014/main" id="{85CBE0AD-E1FF-7E2D-FC94-EF14A2ED4EAB}"/>
              </a:ext>
            </a:extLst>
          </p:cNvPr>
          <p:cNvSpPr txBox="1"/>
          <p:nvPr/>
        </p:nvSpPr>
        <p:spPr>
          <a:xfrm>
            <a:off x="14944" y="2367893"/>
            <a:ext cx="1344407" cy="369332"/>
          </a:xfrm>
          <a:prstGeom prst="rect">
            <a:avLst/>
          </a:prstGeom>
          <a:noFill/>
        </p:spPr>
        <p:txBody>
          <a:bodyPr wrap="none" rtlCol="0">
            <a:spAutoFit/>
          </a:bodyPr>
          <a:lstStyle/>
          <a:p>
            <a:pPr algn="ctr"/>
            <a:r>
              <a:rPr lang="en-US" sz="1800" dirty="0">
                <a:solidFill>
                  <a:srgbClr val="FF0000"/>
                </a:solidFill>
                <a:latin typeface="Calisto MT" panose="02040603050505030304" pitchFamily="18" charset="77"/>
                <a:cs typeface="Calibri" panose="020F0502020204030204" pitchFamily="34" charset="0"/>
              </a:rPr>
              <a:t>144</a:t>
            </a:r>
            <a:r>
              <a:rPr lang="en-US" sz="1800" dirty="0">
                <a:solidFill>
                  <a:srgbClr val="FF0000"/>
                </a:solidFill>
                <a:latin typeface="Helsinki Text Std" panose="02000400000000000000" pitchFamily="2" charset="77"/>
                <a:cs typeface="Calibri" panose="020F0502020204030204" pitchFamily="34" charset="0"/>
              </a:rPr>
              <a:t>e</a:t>
            </a:r>
            <a:r>
              <a:rPr lang="en-US" sz="1800" dirty="0">
                <a:solidFill>
                  <a:srgbClr val="FF0000"/>
                </a:solidFill>
                <a:latin typeface="Calisto MT" panose="02040603050505030304" pitchFamily="18" charset="77"/>
                <a:cs typeface="Calibri" panose="020F0502020204030204" pitchFamily="34" charset="0"/>
              </a:rPr>
              <a:t> wave: </a:t>
            </a:r>
          </a:p>
        </p:txBody>
      </p:sp>
      <p:pic>
        <p:nvPicPr>
          <p:cNvPr id="4" name="ligetiFem">
            <a:hlinkClick r:id="" action="ppaction://media"/>
            <a:extLst>
              <a:ext uri="{FF2B5EF4-FFF2-40B4-BE49-F238E27FC236}">
                <a16:creationId xmlns:a16="http://schemas.microsoft.com/office/drawing/2014/main" id="{5494E8EF-69BE-CCE6-E4B4-C490922AEE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299" y="7868"/>
            <a:ext cx="328613" cy="328613"/>
          </a:xfrm>
          <a:prstGeom prst="rect">
            <a:avLst/>
          </a:prstGeom>
        </p:spPr>
      </p:pic>
    </p:spTree>
    <p:extLst>
      <p:ext uri="{BB962C8B-B14F-4D97-AF65-F5344CB8AC3E}">
        <p14:creationId xmlns:p14="http://schemas.microsoft.com/office/powerpoint/2010/main" val="177425327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36D34-0B33-4EF7-891F-19D4C5CCFDBC}"/>
              </a:ext>
            </a:extLst>
          </p:cNvPr>
          <p:cNvSpPr>
            <a:spLocks noGrp="1"/>
          </p:cNvSpPr>
          <p:nvPr>
            <p:ph type="title"/>
          </p:nvPr>
        </p:nvSpPr>
        <p:spPr/>
        <p:txBody>
          <a:bodyPr/>
          <a:lstStyle/>
          <a:p>
            <a:r>
              <a:rPr lang="en-US" dirty="0"/>
              <a:t>Interaction of frequencies</a:t>
            </a:r>
          </a:p>
        </p:txBody>
      </p:sp>
      <p:sp>
        <p:nvSpPr>
          <p:cNvPr id="3" name="Content Placeholder 2">
            <a:extLst>
              <a:ext uri="{FF2B5EF4-FFF2-40B4-BE49-F238E27FC236}">
                <a16:creationId xmlns:a16="http://schemas.microsoft.com/office/drawing/2014/main" id="{DA20A1C0-ED44-2E4F-6CC9-59DF26171575}"/>
              </a:ext>
            </a:extLst>
          </p:cNvPr>
          <p:cNvSpPr>
            <a:spLocks noGrp="1"/>
          </p:cNvSpPr>
          <p:nvPr>
            <p:ph idx="1"/>
          </p:nvPr>
        </p:nvSpPr>
        <p:spPr>
          <a:xfrm>
            <a:off x="739009" y="502117"/>
            <a:ext cx="7886700" cy="420167"/>
          </a:xfrm>
        </p:spPr>
        <p:txBody>
          <a:bodyPr/>
          <a:lstStyle/>
          <a:p>
            <a:pPr marL="0" indent="0" algn="ctr">
              <a:buNone/>
            </a:pPr>
            <a:r>
              <a:rPr lang="en-US" dirty="0"/>
              <a:t>Ex.: Ligeti, </a:t>
            </a:r>
            <a:r>
              <a:rPr lang="en-US" i="1" dirty="0"/>
              <a:t>Piano Concerto </a:t>
            </a:r>
            <a:r>
              <a:rPr lang="en-US" dirty="0" err="1"/>
              <a:t>Mvt</a:t>
            </a:r>
            <a:r>
              <a:rPr lang="en-US" dirty="0"/>
              <a:t>. 1</a:t>
            </a:r>
            <a:endParaRPr lang="en-US" i="1" dirty="0"/>
          </a:p>
        </p:txBody>
      </p:sp>
      <p:sp>
        <p:nvSpPr>
          <p:cNvPr id="31" name="Date Placeholder 30">
            <a:extLst>
              <a:ext uri="{FF2B5EF4-FFF2-40B4-BE49-F238E27FC236}">
                <a16:creationId xmlns:a16="http://schemas.microsoft.com/office/drawing/2014/main" id="{73DF048D-E405-3BB0-912B-F4AAFF1CFBC8}"/>
              </a:ext>
            </a:extLst>
          </p:cNvPr>
          <p:cNvSpPr>
            <a:spLocks noGrp="1"/>
          </p:cNvSpPr>
          <p:nvPr>
            <p:ph type="dt" sz="half" idx="10"/>
          </p:nvPr>
        </p:nvSpPr>
        <p:spPr>
          <a:xfrm>
            <a:off x="628650" y="4767263"/>
            <a:ext cx="2057400" cy="273844"/>
          </a:xfrm>
        </p:spPr>
        <p:txBody>
          <a:bodyPr/>
          <a:lstStyle/>
          <a:p>
            <a:r>
              <a:rPr lang="en-US"/>
              <a:t>SMA Colloquium, 12/6/2023</a:t>
            </a:r>
            <a:endParaRPr lang="en-US" dirty="0"/>
          </a:p>
        </p:txBody>
      </p:sp>
      <p:sp>
        <p:nvSpPr>
          <p:cNvPr id="30" name="Footer Placeholder 29">
            <a:extLst>
              <a:ext uri="{FF2B5EF4-FFF2-40B4-BE49-F238E27FC236}">
                <a16:creationId xmlns:a16="http://schemas.microsoft.com/office/drawing/2014/main" id="{FD595BA3-C048-99B6-566A-3FA5AD51E46C}"/>
              </a:ext>
            </a:extLst>
          </p:cNvPr>
          <p:cNvSpPr>
            <a:spLocks noGrp="1"/>
          </p:cNvSpPr>
          <p:nvPr>
            <p:ph type="ftr" sz="quarter" idx="11"/>
          </p:nvPr>
        </p:nvSpPr>
        <p:spPr>
          <a:xfrm>
            <a:off x="3028950" y="4767263"/>
            <a:ext cx="3086100" cy="273844"/>
          </a:xfrm>
        </p:spPr>
        <p:txBody>
          <a:bodyPr/>
          <a:lstStyle/>
          <a:p>
            <a:r>
              <a:rPr lang="en-US"/>
              <a:t>Periodicity and Continuity in Pitch and Time</a:t>
            </a:r>
            <a:endParaRPr lang="en-US" dirty="0"/>
          </a:p>
        </p:txBody>
      </p:sp>
      <p:sp>
        <p:nvSpPr>
          <p:cNvPr id="34" name="Slide Number Placeholder 33">
            <a:extLst>
              <a:ext uri="{FF2B5EF4-FFF2-40B4-BE49-F238E27FC236}">
                <a16:creationId xmlns:a16="http://schemas.microsoft.com/office/drawing/2014/main" id="{900A3AC7-D248-2100-15C7-4D7FD94DB5B5}"/>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68</a:t>
            </a:fld>
            <a:endParaRPr lang="en-US" dirty="0">
              <a:latin typeface="Calisto MT" panose="02040603050505030304" pitchFamily="18" charset="77"/>
            </a:endParaRPr>
          </a:p>
        </p:txBody>
      </p:sp>
      <p:pic>
        <p:nvPicPr>
          <p:cNvPr id="6" name="Picture 5">
            <a:extLst>
              <a:ext uri="{FF2B5EF4-FFF2-40B4-BE49-F238E27FC236}">
                <a16:creationId xmlns:a16="http://schemas.microsoft.com/office/drawing/2014/main" id="{D4C16ABD-14CF-1D4E-834F-C17CB401DE90}"/>
              </a:ext>
            </a:extLst>
          </p:cNvPr>
          <p:cNvPicPr>
            <a:picLocks noChangeAspect="1"/>
          </p:cNvPicPr>
          <p:nvPr/>
        </p:nvPicPr>
        <p:blipFill>
          <a:blip r:embed="rId3"/>
          <a:stretch>
            <a:fillRect/>
          </a:stretch>
        </p:blipFill>
        <p:spPr>
          <a:xfrm>
            <a:off x="3975997" y="1283505"/>
            <a:ext cx="5168005" cy="3102872"/>
          </a:xfrm>
          <a:prstGeom prst="rect">
            <a:avLst/>
          </a:prstGeom>
        </p:spPr>
      </p:pic>
      <p:sp>
        <p:nvSpPr>
          <p:cNvPr id="10" name="Left Brace 9">
            <a:extLst>
              <a:ext uri="{FF2B5EF4-FFF2-40B4-BE49-F238E27FC236}">
                <a16:creationId xmlns:a16="http://schemas.microsoft.com/office/drawing/2014/main" id="{3C414CD1-790F-93DC-08FC-31DEDE382957}"/>
              </a:ext>
            </a:extLst>
          </p:cNvPr>
          <p:cNvSpPr/>
          <p:nvPr/>
        </p:nvSpPr>
        <p:spPr>
          <a:xfrm rot="5400000">
            <a:off x="7012871" y="1698947"/>
            <a:ext cx="170723" cy="175463"/>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dirty="0">
              <a:latin typeface="Calisto MT" panose="02040603050505030304" pitchFamily="18" charset="77"/>
            </a:endParaRPr>
          </a:p>
        </p:txBody>
      </p:sp>
      <p:sp>
        <p:nvSpPr>
          <p:cNvPr id="12" name="TextBox 11">
            <a:extLst>
              <a:ext uri="{FF2B5EF4-FFF2-40B4-BE49-F238E27FC236}">
                <a16:creationId xmlns:a16="http://schemas.microsoft.com/office/drawing/2014/main" id="{350483AD-0B31-9FCC-8CB6-01D056A54A0B}"/>
              </a:ext>
            </a:extLst>
          </p:cNvPr>
          <p:cNvSpPr txBox="1"/>
          <p:nvPr/>
        </p:nvSpPr>
        <p:spPr>
          <a:xfrm>
            <a:off x="6789794" y="300166"/>
            <a:ext cx="1983877" cy="923330"/>
          </a:xfrm>
          <a:prstGeom prst="rect">
            <a:avLst/>
          </a:prstGeom>
          <a:noFill/>
        </p:spPr>
        <p:txBody>
          <a:bodyPr wrap="none" rtlCol="0">
            <a:spAutoFit/>
          </a:bodyPr>
          <a:lstStyle/>
          <a:p>
            <a:pPr algn="ctr"/>
            <a:r>
              <a:rPr lang="en-US" sz="1800" dirty="0">
                <a:latin typeface="Calisto MT" panose="02040603050505030304" pitchFamily="18" charset="77"/>
                <a:cs typeface="Calibri" panose="020F0502020204030204" pitchFamily="34" charset="0"/>
              </a:rPr>
              <a:t>Frequency</a:t>
            </a:r>
          </a:p>
          <a:p>
            <a:pPr algn="ctr"/>
            <a:r>
              <a:rPr lang="en-US" sz="1800" dirty="0">
                <a:latin typeface="Calisto MT" panose="02040603050505030304" pitchFamily="18" charset="77"/>
                <a:cs typeface="Calibri" panose="020F0502020204030204" pitchFamily="34" charset="0"/>
              </a:rPr>
              <a:t>differences of </a:t>
            </a:r>
            <a:r>
              <a:rPr lang="en-US" sz="1800" baseline="30000" dirty="0">
                <a:latin typeface="Calisto MT" panose="02040603050505030304" pitchFamily="18" charset="77"/>
                <a:cs typeface="Calibri" panose="020F0502020204030204" pitchFamily="34" charset="0"/>
              </a:rPr>
              <a:t>1</a:t>
            </a:r>
            <a:r>
              <a:rPr lang="en-US" sz="1800" dirty="0">
                <a:latin typeface="Calisto MT" panose="02040603050505030304" pitchFamily="18" charset="77"/>
                <a:cs typeface="Calibri" panose="020F0502020204030204" pitchFamily="34" charset="0"/>
              </a:rPr>
              <a:t>/</a:t>
            </a:r>
            <a:r>
              <a:rPr lang="en-US" sz="1800" baseline="-25000" dirty="0">
                <a:latin typeface="Calisto MT" panose="02040603050505030304" pitchFamily="18" charset="77"/>
                <a:cs typeface="Calibri" panose="020F0502020204030204" pitchFamily="34" charset="0"/>
              </a:rPr>
              <a:t>60</a:t>
            </a:r>
            <a:r>
              <a:rPr lang="en-US" sz="1800" dirty="0">
                <a:latin typeface="Calisto MT" panose="02040603050505030304" pitchFamily="18" charset="77"/>
                <a:cs typeface="Calibri" panose="020F0502020204030204" pitchFamily="34" charset="0"/>
              </a:rPr>
              <a:t> </a:t>
            </a:r>
          </a:p>
          <a:p>
            <a:pPr algn="ctr"/>
            <a:r>
              <a:rPr lang="en-US" sz="1800" dirty="0">
                <a:latin typeface="Calisto MT" panose="02040603050505030304" pitchFamily="18" charset="77"/>
                <a:cs typeface="Calibri" panose="020F0502020204030204" pitchFamily="34" charset="0"/>
              </a:rPr>
              <a:t>(period = 60</a:t>
            </a:r>
            <a:r>
              <a:rPr lang="en-US" sz="1800" dirty="0">
                <a:latin typeface="Helsinki Text Std" panose="02000400000000000000" pitchFamily="2" charset="77"/>
                <a:cs typeface="Calibri" panose="020F0502020204030204" pitchFamily="34" charset="0"/>
              </a:rPr>
              <a:t>q</a:t>
            </a:r>
            <a:r>
              <a:rPr lang="en-US" sz="1800" dirty="0">
                <a:latin typeface="Calisto MT" panose="02040603050505030304" pitchFamily="18" charset="77"/>
                <a:cs typeface="Calibri" panose="020F0502020204030204" pitchFamily="34" charset="0"/>
              </a:rPr>
              <a:t>) </a:t>
            </a:r>
          </a:p>
        </p:txBody>
      </p:sp>
      <p:sp>
        <p:nvSpPr>
          <p:cNvPr id="13" name="Left Brace 12">
            <a:extLst>
              <a:ext uri="{FF2B5EF4-FFF2-40B4-BE49-F238E27FC236}">
                <a16:creationId xmlns:a16="http://schemas.microsoft.com/office/drawing/2014/main" id="{24B6AAF8-6AD1-F11F-D7D3-B0D6407D8C81}"/>
              </a:ext>
            </a:extLst>
          </p:cNvPr>
          <p:cNvSpPr/>
          <p:nvPr/>
        </p:nvSpPr>
        <p:spPr>
          <a:xfrm rot="5400000">
            <a:off x="7599017" y="1233326"/>
            <a:ext cx="170723" cy="175463"/>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dirty="0">
              <a:latin typeface="Calisto MT" panose="02040603050505030304" pitchFamily="18" charset="77"/>
            </a:endParaRPr>
          </a:p>
        </p:txBody>
      </p:sp>
      <p:sp>
        <p:nvSpPr>
          <p:cNvPr id="14" name="Left Brace 13">
            <a:extLst>
              <a:ext uri="{FF2B5EF4-FFF2-40B4-BE49-F238E27FC236}">
                <a16:creationId xmlns:a16="http://schemas.microsoft.com/office/drawing/2014/main" id="{8B35E5F3-2703-B2CD-7546-8959C7D995F6}"/>
              </a:ext>
            </a:extLst>
          </p:cNvPr>
          <p:cNvSpPr/>
          <p:nvPr/>
        </p:nvSpPr>
        <p:spPr>
          <a:xfrm rot="5400000">
            <a:off x="8517721" y="1606931"/>
            <a:ext cx="170723" cy="175463"/>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dirty="0">
              <a:latin typeface="Calisto MT" panose="02040603050505030304" pitchFamily="18" charset="77"/>
            </a:endParaRPr>
          </a:p>
        </p:txBody>
      </p:sp>
      <p:cxnSp>
        <p:nvCxnSpPr>
          <p:cNvPr id="15" name="Straight Arrow Connector 14">
            <a:extLst>
              <a:ext uri="{FF2B5EF4-FFF2-40B4-BE49-F238E27FC236}">
                <a16:creationId xmlns:a16="http://schemas.microsoft.com/office/drawing/2014/main" id="{17F184CC-0C1F-1540-A9EA-4DDFD3217481}"/>
              </a:ext>
            </a:extLst>
          </p:cNvPr>
          <p:cNvCxnSpPr>
            <a:cxnSpLocks/>
          </p:cNvCxnSpPr>
          <p:nvPr/>
        </p:nvCxnSpPr>
        <p:spPr>
          <a:xfrm flipV="1">
            <a:off x="7107866" y="1200414"/>
            <a:ext cx="393405" cy="500903"/>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07D9DA9-3225-F094-EE4C-EE454B7F85AC}"/>
              </a:ext>
            </a:extLst>
          </p:cNvPr>
          <p:cNvCxnSpPr>
            <a:cxnSpLocks/>
            <a:stCxn id="14" idx="1"/>
          </p:cNvCxnSpPr>
          <p:nvPr/>
        </p:nvCxnSpPr>
        <p:spPr>
          <a:xfrm flipH="1" flipV="1">
            <a:off x="7901080" y="1143516"/>
            <a:ext cx="702002" cy="465784"/>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9493395-D0C6-D9EE-960F-C70282C1D6C3}"/>
              </a:ext>
            </a:extLst>
          </p:cNvPr>
          <p:cNvCxnSpPr>
            <a:cxnSpLocks/>
          </p:cNvCxnSpPr>
          <p:nvPr/>
        </p:nvCxnSpPr>
        <p:spPr>
          <a:xfrm flipV="1">
            <a:off x="7684378" y="1124232"/>
            <a:ext cx="0" cy="123992"/>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9319677-2BE9-E936-430D-5FAF0FFC5ACD}"/>
              </a:ext>
            </a:extLst>
          </p:cNvPr>
          <p:cNvSpPr txBox="1"/>
          <p:nvPr/>
        </p:nvSpPr>
        <p:spPr>
          <a:xfrm>
            <a:off x="1150243" y="2303383"/>
            <a:ext cx="4322017" cy="369332"/>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pPr algn="l"/>
            <a:r>
              <a:rPr lang="en-US" sz="1800" dirty="0">
                <a:latin typeface="Calisto MT" panose="02040603050505030304" pitchFamily="18" charset="77"/>
                <a:cs typeface="Calibri" panose="020F0502020204030204" pitchFamily="34" charset="0"/>
              </a:rPr>
              <a:t>3       3       3        4        2    2     3       2     2</a:t>
            </a:r>
          </a:p>
        </p:txBody>
      </p:sp>
      <p:sp>
        <p:nvSpPr>
          <p:cNvPr id="27" name="TextBox 26">
            <a:extLst>
              <a:ext uri="{FF2B5EF4-FFF2-40B4-BE49-F238E27FC236}">
                <a16:creationId xmlns:a16="http://schemas.microsoft.com/office/drawing/2014/main" id="{8236A375-14CE-6DD6-9AA3-0CB234BD1337}"/>
              </a:ext>
            </a:extLst>
          </p:cNvPr>
          <p:cNvSpPr txBox="1"/>
          <p:nvPr/>
        </p:nvSpPr>
        <p:spPr>
          <a:xfrm>
            <a:off x="1047478" y="957565"/>
            <a:ext cx="3666388" cy="369332"/>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pPr algn="l"/>
            <a:r>
              <a:rPr lang="en-US" sz="1800" dirty="0">
                <a:latin typeface="Calisto MT" panose="02040603050505030304" pitchFamily="18" charset="77"/>
                <a:cs typeface="Calibri" panose="020F0502020204030204" pitchFamily="34" charset="0"/>
              </a:rPr>
              <a:t>3    3    3   2   3     3    3     4   2  2  2</a:t>
            </a:r>
          </a:p>
        </p:txBody>
      </p:sp>
      <p:pic>
        <p:nvPicPr>
          <p:cNvPr id="29" name="Picture 28">
            <a:extLst>
              <a:ext uri="{FF2B5EF4-FFF2-40B4-BE49-F238E27FC236}">
                <a16:creationId xmlns:a16="http://schemas.microsoft.com/office/drawing/2014/main" id="{1BF20995-5BD4-CEAF-C2DE-71B856FA5532}"/>
              </a:ext>
            </a:extLst>
          </p:cNvPr>
          <p:cNvPicPr>
            <a:picLocks noChangeAspect="1"/>
          </p:cNvPicPr>
          <p:nvPr/>
        </p:nvPicPr>
        <p:blipFill>
          <a:blip r:embed="rId4"/>
          <a:stretch>
            <a:fillRect/>
          </a:stretch>
        </p:blipFill>
        <p:spPr>
          <a:xfrm>
            <a:off x="33629" y="1283504"/>
            <a:ext cx="5259801" cy="1048217"/>
          </a:xfrm>
          <a:prstGeom prst="rect">
            <a:avLst/>
          </a:prstGeom>
        </p:spPr>
      </p:pic>
    </p:spTree>
    <p:extLst>
      <p:ext uri="{BB962C8B-B14F-4D97-AF65-F5344CB8AC3E}">
        <p14:creationId xmlns:p14="http://schemas.microsoft.com/office/powerpoint/2010/main" val="388864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childTnLst>
                          </p:cTn>
                        </p:par>
                        <p:par>
                          <p:cTn id="14" fill="hold">
                            <p:stCondLst>
                              <p:cond delay="500"/>
                            </p:stCondLst>
                            <p:childTnLst>
                              <p:par>
                                <p:cTn id="15" presetID="2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par>
                                <p:cTn id="18" presetID="22" presetClass="entr" presetSubtype="4"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par>
                                <p:cTn id="21" presetID="2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par>
                          <p:cTn id="24" fill="hold">
                            <p:stCondLst>
                              <p:cond delay="1000"/>
                            </p:stCondLst>
                            <p:childTnLst>
                              <p:par>
                                <p:cTn id="25" presetID="9"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animBg="1"/>
      <p:bldP spid="1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36D34-0B33-4EF7-891F-19D4C5CCFDBC}"/>
              </a:ext>
            </a:extLst>
          </p:cNvPr>
          <p:cNvSpPr>
            <a:spLocks noGrp="1"/>
          </p:cNvSpPr>
          <p:nvPr>
            <p:ph type="title"/>
          </p:nvPr>
        </p:nvSpPr>
        <p:spPr/>
        <p:txBody>
          <a:bodyPr/>
          <a:lstStyle/>
          <a:p>
            <a:r>
              <a:rPr lang="en-US" dirty="0"/>
              <a:t>Interaction of frequencies</a:t>
            </a:r>
          </a:p>
        </p:txBody>
      </p:sp>
      <p:sp>
        <p:nvSpPr>
          <p:cNvPr id="3" name="Content Placeholder 2">
            <a:extLst>
              <a:ext uri="{FF2B5EF4-FFF2-40B4-BE49-F238E27FC236}">
                <a16:creationId xmlns:a16="http://schemas.microsoft.com/office/drawing/2014/main" id="{DA20A1C0-ED44-2E4F-6CC9-59DF26171575}"/>
              </a:ext>
            </a:extLst>
          </p:cNvPr>
          <p:cNvSpPr>
            <a:spLocks noGrp="1"/>
          </p:cNvSpPr>
          <p:nvPr>
            <p:ph idx="1"/>
          </p:nvPr>
        </p:nvSpPr>
        <p:spPr>
          <a:xfrm>
            <a:off x="739009" y="502117"/>
            <a:ext cx="7886700" cy="420167"/>
          </a:xfrm>
        </p:spPr>
        <p:txBody>
          <a:bodyPr/>
          <a:lstStyle/>
          <a:p>
            <a:pPr marL="0" indent="0" algn="ctr">
              <a:buNone/>
            </a:pPr>
            <a:r>
              <a:rPr lang="en-US" dirty="0"/>
              <a:t>Ex.: Ligeti, </a:t>
            </a:r>
            <a:r>
              <a:rPr lang="en-US" i="1" dirty="0"/>
              <a:t>Piano Concerto </a:t>
            </a:r>
            <a:r>
              <a:rPr lang="en-US" dirty="0" err="1"/>
              <a:t>Mvt</a:t>
            </a:r>
            <a:r>
              <a:rPr lang="en-US" dirty="0"/>
              <a:t>. 1</a:t>
            </a:r>
            <a:endParaRPr lang="en-US" i="1" dirty="0"/>
          </a:p>
        </p:txBody>
      </p:sp>
      <p:sp>
        <p:nvSpPr>
          <p:cNvPr id="32" name="Date Placeholder 31">
            <a:extLst>
              <a:ext uri="{FF2B5EF4-FFF2-40B4-BE49-F238E27FC236}">
                <a16:creationId xmlns:a16="http://schemas.microsoft.com/office/drawing/2014/main" id="{E609B814-C48C-C911-AC8E-2CA1D4D62DB3}"/>
              </a:ext>
            </a:extLst>
          </p:cNvPr>
          <p:cNvSpPr>
            <a:spLocks noGrp="1"/>
          </p:cNvSpPr>
          <p:nvPr>
            <p:ph type="dt" sz="half" idx="10"/>
          </p:nvPr>
        </p:nvSpPr>
        <p:spPr>
          <a:xfrm>
            <a:off x="628650" y="4767263"/>
            <a:ext cx="2057400" cy="273844"/>
          </a:xfrm>
        </p:spPr>
        <p:txBody>
          <a:bodyPr/>
          <a:lstStyle/>
          <a:p>
            <a:r>
              <a:rPr lang="en-US"/>
              <a:t>SMA Colloquium, 12/6/2023</a:t>
            </a:r>
            <a:endParaRPr lang="en-US" dirty="0"/>
          </a:p>
        </p:txBody>
      </p:sp>
      <p:sp>
        <p:nvSpPr>
          <p:cNvPr id="31" name="Footer Placeholder 30">
            <a:extLst>
              <a:ext uri="{FF2B5EF4-FFF2-40B4-BE49-F238E27FC236}">
                <a16:creationId xmlns:a16="http://schemas.microsoft.com/office/drawing/2014/main" id="{DCA6A0D4-C6AD-3D39-8D30-CEDA3A64657E}"/>
              </a:ext>
            </a:extLst>
          </p:cNvPr>
          <p:cNvSpPr>
            <a:spLocks noGrp="1"/>
          </p:cNvSpPr>
          <p:nvPr>
            <p:ph type="ftr" sz="quarter" idx="11"/>
          </p:nvPr>
        </p:nvSpPr>
        <p:spPr>
          <a:xfrm>
            <a:off x="3028950" y="4767263"/>
            <a:ext cx="3086100" cy="273844"/>
          </a:xfrm>
        </p:spPr>
        <p:txBody>
          <a:bodyPr/>
          <a:lstStyle/>
          <a:p>
            <a:r>
              <a:rPr lang="en-US"/>
              <a:t>Periodicity and Continuity in Pitch and Time</a:t>
            </a:r>
            <a:endParaRPr lang="en-US" dirty="0"/>
          </a:p>
        </p:txBody>
      </p:sp>
      <p:sp>
        <p:nvSpPr>
          <p:cNvPr id="33" name="Slide Number Placeholder 32">
            <a:extLst>
              <a:ext uri="{FF2B5EF4-FFF2-40B4-BE49-F238E27FC236}">
                <a16:creationId xmlns:a16="http://schemas.microsoft.com/office/drawing/2014/main" id="{C6F1944E-F8B1-7817-1D93-1BE91077FF6F}"/>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69</a:t>
            </a:fld>
            <a:endParaRPr lang="en-US" dirty="0">
              <a:latin typeface="Calisto MT" panose="02040603050505030304" pitchFamily="18" charset="77"/>
            </a:endParaRPr>
          </a:p>
        </p:txBody>
      </p:sp>
      <p:sp>
        <p:nvSpPr>
          <p:cNvPr id="25" name="TextBox 24">
            <a:extLst>
              <a:ext uri="{FF2B5EF4-FFF2-40B4-BE49-F238E27FC236}">
                <a16:creationId xmlns:a16="http://schemas.microsoft.com/office/drawing/2014/main" id="{99319677-2BE9-E936-430D-5FAF0FFC5ACD}"/>
              </a:ext>
            </a:extLst>
          </p:cNvPr>
          <p:cNvSpPr txBox="1"/>
          <p:nvPr/>
        </p:nvSpPr>
        <p:spPr>
          <a:xfrm>
            <a:off x="308207" y="2170530"/>
            <a:ext cx="2565126" cy="369332"/>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pPr algn="l"/>
            <a:r>
              <a:rPr lang="en-US" sz="1800" dirty="0">
                <a:latin typeface="Calisto MT" panose="02040603050505030304" pitchFamily="18" charset="77"/>
                <a:cs typeface="Calibri" panose="020F0502020204030204" pitchFamily="34" charset="0"/>
              </a:rPr>
              <a:t>. . . 2      3            2        2</a:t>
            </a:r>
          </a:p>
        </p:txBody>
      </p:sp>
      <p:sp>
        <p:nvSpPr>
          <p:cNvPr id="27" name="TextBox 26">
            <a:extLst>
              <a:ext uri="{FF2B5EF4-FFF2-40B4-BE49-F238E27FC236}">
                <a16:creationId xmlns:a16="http://schemas.microsoft.com/office/drawing/2014/main" id="{8236A375-14CE-6DD6-9AA3-0CB234BD1337}"/>
              </a:ext>
            </a:extLst>
          </p:cNvPr>
          <p:cNvSpPr txBox="1"/>
          <p:nvPr/>
        </p:nvSpPr>
        <p:spPr>
          <a:xfrm>
            <a:off x="508044" y="943230"/>
            <a:ext cx="2266967" cy="369332"/>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pPr algn="l"/>
            <a:r>
              <a:rPr lang="en-US" sz="1800" dirty="0">
                <a:latin typeface="Calisto MT" panose="02040603050505030304" pitchFamily="18" charset="77"/>
                <a:cs typeface="Calibri" panose="020F0502020204030204" pitchFamily="34" charset="0"/>
              </a:rPr>
              <a:t>. . . 2   2     2    3       3</a:t>
            </a:r>
          </a:p>
        </p:txBody>
      </p:sp>
      <p:sp>
        <p:nvSpPr>
          <p:cNvPr id="9" name="TextBox 8">
            <a:extLst>
              <a:ext uri="{FF2B5EF4-FFF2-40B4-BE49-F238E27FC236}">
                <a16:creationId xmlns:a16="http://schemas.microsoft.com/office/drawing/2014/main" id="{C718BEBC-C6A3-C689-2AC0-4FE934887629}"/>
              </a:ext>
            </a:extLst>
          </p:cNvPr>
          <p:cNvSpPr txBox="1"/>
          <p:nvPr/>
        </p:nvSpPr>
        <p:spPr>
          <a:xfrm>
            <a:off x="2815154" y="1589301"/>
            <a:ext cx="554960"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 . . </a:t>
            </a:r>
          </a:p>
        </p:txBody>
      </p:sp>
      <p:pic>
        <p:nvPicPr>
          <p:cNvPr id="16" name="Picture 15">
            <a:extLst>
              <a:ext uri="{FF2B5EF4-FFF2-40B4-BE49-F238E27FC236}">
                <a16:creationId xmlns:a16="http://schemas.microsoft.com/office/drawing/2014/main" id="{60BE6B0F-6244-5E7A-EF10-E7DBBCF423F8}"/>
              </a:ext>
            </a:extLst>
          </p:cNvPr>
          <p:cNvPicPr>
            <a:picLocks noChangeAspect="1"/>
          </p:cNvPicPr>
          <p:nvPr/>
        </p:nvPicPr>
        <p:blipFill>
          <a:blip r:embed="rId2"/>
          <a:stretch>
            <a:fillRect/>
          </a:stretch>
        </p:blipFill>
        <p:spPr>
          <a:xfrm>
            <a:off x="-2811" y="1286636"/>
            <a:ext cx="2889914" cy="949086"/>
          </a:xfrm>
          <a:prstGeom prst="rect">
            <a:avLst/>
          </a:prstGeom>
        </p:spPr>
      </p:pic>
      <p:sp>
        <p:nvSpPr>
          <p:cNvPr id="17" name="TextBox 16">
            <a:extLst>
              <a:ext uri="{FF2B5EF4-FFF2-40B4-BE49-F238E27FC236}">
                <a16:creationId xmlns:a16="http://schemas.microsoft.com/office/drawing/2014/main" id="{901F35E0-FB6A-F4E0-1E63-D2E2BE45F76E}"/>
              </a:ext>
            </a:extLst>
          </p:cNvPr>
          <p:cNvSpPr txBox="1"/>
          <p:nvPr/>
        </p:nvSpPr>
        <p:spPr>
          <a:xfrm>
            <a:off x="3002206" y="943230"/>
            <a:ext cx="6700873" cy="369332"/>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pPr algn="l"/>
            <a:r>
              <a:rPr lang="en-US" sz="1800" dirty="0">
                <a:latin typeface="Calisto MT" panose="02040603050505030304" pitchFamily="18" charset="77"/>
                <a:cs typeface="Calibri" panose="020F0502020204030204" pitchFamily="34" charset="0"/>
              </a:rPr>
              <a:t>. . . 2   2     2    3       3       3     2    3        3      3          4         2    2    2</a:t>
            </a:r>
          </a:p>
        </p:txBody>
      </p:sp>
      <p:sp>
        <p:nvSpPr>
          <p:cNvPr id="22" name="TextBox 21">
            <a:extLst>
              <a:ext uri="{FF2B5EF4-FFF2-40B4-BE49-F238E27FC236}">
                <a16:creationId xmlns:a16="http://schemas.microsoft.com/office/drawing/2014/main" id="{9ABE2023-FA0D-F4D5-2F89-E22662EBC7FA}"/>
              </a:ext>
            </a:extLst>
          </p:cNvPr>
          <p:cNvSpPr txBox="1"/>
          <p:nvPr/>
        </p:nvSpPr>
        <p:spPr>
          <a:xfrm>
            <a:off x="3198121" y="2169072"/>
            <a:ext cx="6649577" cy="369332"/>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pPr algn="l"/>
            <a:r>
              <a:rPr lang="en-US" sz="1800" dirty="0">
                <a:latin typeface="Calisto MT" panose="02040603050505030304" pitchFamily="18" charset="77"/>
                <a:cs typeface="Calibri" panose="020F0502020204030204" pitchFamily="34" charset="0"/>
              </a:rPr>
              <a:t>. . .  4                 2      2       3            2       2          3          3           3    </a:t>
            </a:r>
          </a:p>
        </p:txBody>
      </p:sp>
      <p:pic>
        <p:nvPicPr>
          <p:cNvPr id="20" name="Picture 19">
            <a:extLst>
              <a:ext uri="{FF2B5EF4-FFF2-40B4-BE49-F238E27FC236}">
                <a16:creationId xmlns:a16="http://schemas.microsoft.com/office/drawing/2014/main" id="{4E6B9513-8984-3F42-FE64-10134F181568}"/>
              </a:ext>
            </a:extLst>
          </p:cNvPr>
          <p:cNvPicPr>
            <a:picLocks noChangeAspect="1"/>
          </p:cNvPicPr>
          <p:nvPr/>
        </p:nvPicPr>
        <p:blipFill rotWithShape="1">
          <a:blip r:embed="rId3"/>
          <a:srcRect l="6818"/>
          <a:stretch/>
        </p:blipFill>
        <p:spPr>
          <a:xfrm>
            <a:off x="3198122" y="1265689"/>
            <a:ext cx="5965225" cy="946064"/>
          </a:xfrm>
          <a:prstGeom prst="rect">
            <a:avLst/>
          </a:prstGeom>
        </p:spPr>
      </p:pic>
      <p:cxnSp>
        <p:nvCxnSpPr>
          <p:cNvPr id="23" name="Straight Arrow Connector 22">
            <a:extLst>
              <a:ext uri="{FF2B5EF4-FFF2-40B4-BE49-F238E27FC236}">
                <a16:creationId xmlns:a16="http://schemas.microsoft.com/office/drawing/2014/main" id="{3AC96C56-7684-F329-F2FC-84756F9A51F2}"/>
              </a:ext>
            </a:extLst>
          </p:cNvPr>
          <p:cNvCxnSpPr>
            <a:cxnSpLocks/>
          </p:cNvCxnSpPr>
          <p:nvPr/>
        </p:nvCxnSpPr>
        <p:spPr>
          <a:xfrm>
            <a:off x="1907220" y="2451151"/>
            <a:ext cx="0" cy="255959"/>
          </a:xfrm>
          <a:prstGeom prst="straightConnector1">
            <a:avLst/>
          </a:prstGeom>
          <a:ln w="28575">
            <a:solidFill>
              <a:srgbClr val="004DC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035F788-4102-E5B9-2CC9-2D3B373AF18C}"/>
              </a:ext>
            </a:extLst>
          </p:cNvPr>
          <p:cNvCxnSpPr>
            <a:cxnSpLocks/>
          </p:cNvCxnSpPr>
          <p:nvPr/>
        </p:nvCxnSpPr>
        <p:spPr>
          <a:xfrm>
            <a:off x="2430182" y="2451151"/>
            <a:ext cx="0" cy="255959"/>
          </a:xfrm>
          <a:prstGeom prst="straightConnector1">
            <a:avLst/>
          </a:prstGeom>
          <a:ln w="28575">
            <a:solidFill>
              <a:srgbClr val="004DC1"/>
            </a:solidFill>
            <a:tailEnd type="stealth" w="lg" len="lg"/>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C843E1F-B306-E99D-91FB-429ACFE02FC4}"/>
              </a:ext>
            </a:extLst>
          </p:cNvPr>
          <p:cNvSpPr txBox="1"/>
          <p:nvPr/>
        </p:nvSpPr>
        <p:spPr>
          <a:xfrm>
            <a:off x="1226769" y="2643476"/>
            <a:ext cx="1999265" cy="369332"/>
          </a:xfrm>
          <a:prstGeom prst="rect">
            <a:avLst/>
          </a:prstGeom>
          <a:noFill/>
        </p:spPr>
        <p:txBody>
          <a:bodyPr wrap="none" rtlCol="0">
            <a:spAutoFit/>
          </a:bodyPr>
          <a:lstStyle/>
          <a:p>
            <a:pPr algn="l"/>
            <a:r>
              <a:rPr lang="en-US" sz="1800" dirty="0">
                <a:solidFill>
                  <a:srgbClr val="004DC1"/>
                </a:solidFill>
                <a:latin typeface="Calisto MT" panose="02040603050505030304" pitchFamily="18" charset="77"/>
                <a:cs typeface="Calibri" panose="020F0502020204030204" pitchFamily="34" charset="0"/>
              </a:rPr>
              <a:t>Coinciding attacks</a:t>
            </a:r>
          </a:p>
        </p:txBody>
      </p:sp>
      <p:sp>
        <p:nvSpPr>
          <p:cNvPr id="30" name="TextBox 29">
            <a:extLst>
              <a:ext uri="{FF2B5EF4-FFF2-40B4-BE49-F238E27FC236}">
                <a16:creationId xmlns:a16="http://schemas.microsoft.com/office/drawing/2014/main" id="{2BC079DD-B789-6752-F6A9-3BCE214DD11D}"/>
              </a:ext>
            </a:extLst>
          </p:cNvPr>
          <p:cNvSpPr txBox="1"/>
          <p:nvPr/>
        </p:nvSpPr>
        <p:spPr>
          <a:xfrm>
            <a:off x="4572001" y="2515320"/>
            <a:ext cx="1366080" cy="369332"/>
          </a:xfrm>
          <a:prstGeom prst="rect">
            <a:avLst/>
          </a:prstGeom>
          <a:noFill/>
        </p:spPr>
        <p:txBody>
          <a:bodyPr wrap="none" rtlCol="0">
            <a:spAutoFit/>
          </a:bodyPr>
          <a:lstStyle/>
          <a:p>
            <a:pPr algn="l"/>
            <a:r>
              <a:rPr lang="en-US" sz="1800" dirty="0">
                <a:solidFill>
                  <a:srgbClr val="004DC1"/>
                </a:solidFill>
                <a:latin typeface="Calisto MT" panose="02040603050505030304" pitchFamily="18" charset="77"/>
                <a:cs typeface="Calibri" panose="020F0502020204030204" pitchFamily="34" charset="0"/>
              </a:rPr>
              <a:t>Interlocking</a:t>
            </a:r>
          </a:p>
        </p:txBody>
      </p:sp>
    </p:spTree>
    <p:extLst>
      <p:ext uri="{BB962C8B-B14F-4D97-AF65-F5344CB8AC3E}">
        <p14:creationId xmlns:p14="http://schemas.microsoft.com/office/powerpoint/2010/main" val="1670318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86A30-4363-E7A3-088F-95BEF61F45EF}"/>
              </a:ext>
            </a:extLst>
          </p:cNvPr>
          <p:cNvSpPr>
            <a:spLocks noGrp="1"/>
          </p:cNvSpPr>
          <p:nvPr>
            <p:ph type="title"/>
          </p:nvPr>
        </p:nvSpPr>
        <p:spPr/>
        <p:txBody>
          <a:bodyPr/>
          <a:lstStyle/>
          <a:p>
            <a:r>
              <a:rPr lang="en-US" dirty="0"/>
              <a:t>A continuous theory of periodicity</a:t>
            </a:r>
          </a:p>
        </p:txBody>
      </p:sp>
      <p:sp>
        <p:nvSpPr>
          <p:cNvPr id="3" name="Content Placeholder 2">
            <a:extLst>
              <a:ext uri="{FF2B5EF4-FFF2-40B4-BE49-F238E27FC236}">
                <a16:creationId xmlns:a16="http://schemas.microsoft.com/office/drawing/2014/main" id="{89CEC247-0A7F-402C-C40D-FEC060FFE5C2}"/>
              </a:ext>
            </a:extLst>
          </p:cNvPr>
          <p:cNvSpPr>
            <a:spLocks noGrp="1"/>
          </p:cNvSpPr>
          <p:nvPr>
            <p:ph idx="1"/>
          </p:nvPr>
        </p:nvSpPr>
        <p:spPr/>
        <p:txBody>
          <a:bodyPr/>
          <a:lstStyle/>
          <a:p>
            <a:pPr marL="0" indent="0" algn="ctr">
              <a:buNone/>
            </a:pPr>
            <a:r>
              <a:rPr lang="en-US" dirty="0"/>
              <a:t>Problem with the traditional score/expressive variation paradigm: </a:t>
            </a:r>
          </a:p>
          <a:p>
            <a:pPr marL="0" indent="0" algn="ctr">
              <a:buNone/>
            </a:pPr>
            <a:r>
              <a:rPr lang="en-US" dirty="0"/>
              <a:t>It allows us to study timing and intonation in continuous spaces </a:t>
            </a:r>
            <a:br>
              <a:rPr lang="en-US" dirty="0"/>
            </a:br>
            <a:r>
              <a:rPr lang="en-US" dirty="0"/>
              <a:t>(e.g. performance measurements), but only by first factoring out </a:t>
            </a:r>
            <a:br>
              <a:rPr lang="en-US" dirty="0"/>
            </a:br>
            <a:r>
              <a:rPr lang="en-US" dirty="0"/>
              <a:t>concepts relating to regularity (metrical, scalar). </a:t>
            </a:r>
          </a:p>
          <a:p>
            <a:pPr marL="0" indent="0" algn="ctr">
              <a:buNone/>
            </a:pPr>
            <a:endParaRPr lang="en-US" dirty="0"/>
          </a:p>
          <a:p>
            <a:pPr marL="0" indent="0" algn="ctr">
              <a:buNone/>
            </a:pPr>
            <a:r>
              <a:rPr lang="en-US" dirty="0"/>
              <a:t>This precludes </a:t>
            </a:r>
            <a:r>
              <a:rPr lang="en-US" b="1" i="1" dirty="0"/>
              <a:t>continuous </a:t>
            </a:r>
            <a:r>
              <a:rPr lang="en-US" b="1" dirty="0"/>
              <a:t>theories of regularity </a:t>
            </a:r>
            <a:r>
              <a:rPr lang="en-US" dirty="0"/>
              <a:t>(in pitch, time)</a:t>
            </a:r>
          </a:p>
          <a:p>
            <a:pPr marL="0" indent="0" algn="ctr">
              <a:buNone/>
            </a:pPr>
            <a:endParaRPr lang="en-US" dirty="0"/>
          </a:p>
          <a:p>
            <a:pPr marL="0" indent="0" algn="ctr">
              <a:buNone/>
            </a:pPr>
            <a:r>
              <a:rPr lang="en-US" dirty="0"/>
              <a:t>My goal here: Develop a theory of periodicity </a:t>
            </a:r>
            <a:br>
              <a:rPr lang="en-US" dirty="0"/>
            </a:br>
            <a:r>
              <a:rPr lang="en-US" dirty="0"/>
              <a:t>in continuous pitch and temporal spaces</a:t>
            </a:r>
          </a:p>
        </p:txBody>
      </p:sp>
      <p:sp>
        <p:nvSpPr>
          <p:cNvPr id="4" name="Date Placeholder 3">
            <a:extLst>
              <a:ext uri="{FF2B5EF4-FFF2-40B4-BE49-F238E27FC236}">
                <a16:creationId xmlns:a16="http://schemas.microsoft.com/office/drawing/2014/main" id="{FB7D5404-9010-2094-ABEE-4E1A475F48A7}"/>
              </a:ext>
            </a:extLst>
          </p:cNvPr>
          <p:cNvSpPr>
            <a:spLocks noGrp="1"/>
          </p:cNvSpPr>
          <p:nvPr>
            <p:ph type="dt" sz="half" idx="10"/>
          </p:nvPr>
        </p:nvSpPr>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6DEC32E7-9956-ECF1-D171-AEDC95CA00A7}"/>
              </a:ext>
            </a:extLst>
          </p:cNvPr>
          <p:cNvSpPr>
            <a:spLocks noGrp="1"/>
          </p:cNvSpPr>
          <p:nvPr>
            <p:ph type="ftr" sz="quarter" idx="11"/>
          </p:nvPr>
        </p:nvSpPr>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D0525882-7AA5-4DCF-6329-D23086EAD783}"/>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7</a:t>
            </a:fld>
            <a:endParaRPr lang="en-US" dirty="0">
              <a:latin typeface="Calisto MT" panose="02040603050505030304" pitchFamily="18" charset="77"/>
            </a:endParaRPr>
          </a:p>
        </p:txBody>
      </p:sp>
    </p:spTree>
    <p:extLst>
      <p:ext uri="{BB962C8B-B14F-4D97-AF65-F5344CB8AC3E}">
        <p14:creationId xmlns:p14="http://schemas.microsoft.com/office/powerpoint/2010/main" val="25229767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36D34-0B33-4EF7-891F-19D4C5CCFDBC}"/>
              </a:ext>
            </a:extLst>
          </p:cNvPr>
          <p:cNvSpPr>
            <a:spLocks noGrp="1"/>
          </p:cNvSpPr>
          <p:nvPr>
            <p:ph type="title"/>
          </p:nvPr>
        </p:nvSpPr>
        <p:spPr/>
        <p:txBody>
          <a:bodyPr/>
          <a:lstStyle/>
          <a:p>
            <a:r>
              <a:rPr lang="en-US" dirty="0"/>
              <a:t>Interaction of frequencies</a:t>
            </a:r>
          </a:p>
        </p:txBody>
      </p:sp>
      <p:sp>
        <p:nvSpPr>
          <p:cNvPr id="3" name="Content Placeholder 2">
            <a:extLst>
              <a:ext uri="{FF2B5EF4-FFF2-40B4-BE49-F238E27FC236}">
                <a16:creationId xmlns:a16="http://schemas.microsoft.com/office/drawing/2014/main" id="{DA20A1C0-ED44-2E4F-6CC9-59DF26171575}"/>
              </a:ext>
            </a:extLst>
          </p:cNvPr>
          <p:cNvSpPr>
            <a:spLocks noGrp="1"/>
          </p:cNvSpPr>
          <p:nvPr>
            <p:ph idx="1"/>
          </p:nvPr>
        </p:nvSpPr>
        <p:spPr>
          <a:xfrm>
            <a:off x="739009" y="502117"/>
            <a:ext cx="7886700" cy="420167"/>
          </a:xfrm>
        </p:spPr>
        <p:txBody>
          <a:bodyPr/>
          <a:lstStyle/>
          <a:p>
            <a:pPr marL="0" indent="0" algn="ctr">
              <a:buNone/>
            </a:pPr>
            <a:r>
              <a:rPr lang="en-US" dirty="0"/>
              <a:t>Ex.: Okazaki, “Box in a Box” (2017)</a:t>
            </a:r>
            <a:endParaRPr lang="en-US" i="1" dirty="0"/>
          </a:p>
        </p:txBody>
      </p:sp>
      <p:sp>
        <p:nvSpPr>
          <p:cNvPr id="32" name="Date Placeholder 31">
            <a:extLst>
              <a:ext uri="{FF2B5EF4-FFF2-40B4-BE49-F238E27FC236}">
                <a16:creationId xmlns:a16="http://schemas.microsoft.com/office/drawing/2014/main" id="{E609B814-C48C-C911-AC8E-2CA1D4D62DB3}"/>
              </a:ext>
            </a:extLst>
          </p:cNvPr>
          <p:cNvSpPr>
            <a:spLocks noGrp="1"/>
          </p:cNvSpPr>
          <p:nvPr>
            <p:ph type="dt" sz="half" idx="10"/>
          </p:nvPr>
        </p:nvSpPr>
        <p:spPr>
          <a:xfrm>
            <a:off x="628650" y="4767263"/>
            <a:ext cx="2057400" cy="273844"/>
          </a:xfrm>
        </p:spPr>
        <p:txBody>
          <a:bodyPr/>
          <a:lstStyle/>
          <a:p>
            <a:r>
              <a:rPr lang="en-US"/>
              <a:t>SMA Colloquium, 12/6/2023</a:t>
            </a:r>
            <a:endParaRPr lang="en-US" dirty="0"/>
          </a:p>
        </p:txBody>
      </p:sp>
      <p:sp>
        <p:nvSpPr>
          <p:cNvPr id="31" name="Footer Placeholder 30">
            <a:extLst>
              <a:ext uri="{FF2B5EF4-FFF2-40B4-BE49-F238E27FC236}">
                <a16:creationId xmlns:a16="http://schemas.microsoft.com/office/drawing/2014/main" id="{DCA6A0D4-C6AD-3D39-8D30-CEDA3A64657E}"/>
              </a:ext>
            </a:extLst>
          </p:cNvPr>
          <p:cNvSpPr>
            <a:spLocks noGrp="1"/>
          </p:cNvSpPr>
          <p:nvPr>
            <p:ph type="ftr" sz="quarter" idx="11"/>
          </p:nvPr>
        </p:nvSpPr>
        <p:spPr>
          <a:xfrm>
            <a:off x="3028950" y="4767263"/>
            <a:ext cx="3086100" cy="273844"/>
          </a:xfrm>
        </p:spPr>
        <p:txBody>
          <a:bodyPr/>
          <a:lstStyle/>
          <a:p>
            <a:r>
              <a:rPr lang="en-US"/>
              <a:t>Periodicity and Continuity in Pitch and Time</a:t>
            </a:r>
            <a:endParaRPr lang="en-US" dirty="0"/>
          </a:p>
        </p:txBody>
      </p:sp>
      <p:sp>
        <p:nvSpPr>
          <p:cNvPr id="33" name="Slide Number Placeholder 32">
            <a:extLst>
              <a:ext uri="{FF2B5EF4-FFF2-40B4-BE49-F238E27FC236}">
                <a16:creationId xmlns:a16="http://schemas.microsoft.com/office/drawing/2014/main" id="{C6F1944E-F8B1-7817-1D93-1BE91077FF6F}"/>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70</a:t>
            </a:fld>
            <a:endParaRPr lang="en-US" dirty="0">
              <a:latin typeface="Calisto MT" panose="02040603050505030304" pitchFamily="18" charset="77"/>
            </a:endParaRPr>
          </a:p>
        </p:txBody>
      </p:sp>
      <p:sp>
        <p:nvSpPr>
          <p:cNvPr id="6" name="Rectangle 5">
            <a:extLst>
              <a:ext uri="{FF2B5EF4-FFF2-40B4-BE49-F238E27FC236}">
                <a16:creationId xmlns:a16="http://schemas.microsoft.com/office/drawing/2014/main" id="{2DAB0C2D-88F6-11CF-BAE8-BBD8AAA3AD2C}"/>
              </a:ext>
            </a:extLst>
          </p:cNvPr>
          <p:cNvSpPr/>
          <p:nvPr/>
        </p:nvSpPr>
        <p:spPr>
          <a:xfrm>
            <a:off x="739010" y="922284"/>
            <a:ext cx="7410647" cy="28256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latin typeface="Calisto MT" panose="02040603050505030304" pitchFamily="18" charset="77"/>
            </a:endParaRPr>
          </a:p>
        </p:txBody>
      </p:sp>
      <p:pic>
        <p:nvPicPr>
          <p:cNvPr id="5" name="Picture 4">
            <a:extLst>
              <a:ext uri="{FF2B5EF4-FFF2-40B4-BE49-F238E27FC236}">
                <a16:creationId xmlns:a16="http://schemas.microsoft.com/office/drawing/2014/main" id="{4D398DD6-3BE0-B67D-1AE5-357E1EA3867C}"/>
              </a:ext>
            </a:extLst>
          </p:cNvPr>
          <p:cNvPicPr>
            <a:picLocks noChangeAspect="1"/>
          </p:cNvPicPr>
          <p:nvPr/>
        </p:nvPicPr>
        <p:blipFill>
          <a:blip r:embed="rId5"/>
          <a:stretch>
            <a:fillRect/>
          </a:stretch>
        </p:blipFill>
        <p:spPr>
          <a:xfrm>
            <a:off x="775342" y="922284"/>
            <a:ext cx="7410647" cy="2825642"/>
          </a:xfrm>
          <a:prstGeom prst="rect">
            <a:avLst/>
          </a:prstGeom>
        </p:spPr>
      </p:pic>
      <p:sp>
        <p:nvSpPr>
          <p:cNvPr id="7" name="Oval 6">
            <a:extLst>
              <a:ext uri="{FF2B5EF4-FFF2-40B4-BE49-F238E27FC236}">
                <a16:creationId xmlns:a16="http://schemas.microsoft.com/office/drawing/2014/main" id="{86DE8317-5A01-AF59-E11B-A6CBB9298601}"/>
              </a:ext>
            </a:extLst>
          </p:cNvPr>
          <p:cNvSpPr/>
          <p:nvPr/>
        </p:nvSpPr>
        <p:spPr>
          <a:xfrm>
            <a:off x="1626125" y="2615937"/>
            <a:ext cx="3251278" cy="579748"/>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latin typeface="Calisto MT" panose="02040603050505030304" pitchFamily="18" charset="77"/>
            </a:endParaRPr>
          </a:p>
        </p:txBody>
      </p:sp>
      <p:sp>
        <p:nvSpPr>
          <p:cNvPr id="24" name="Oval 23">
            <a:extLst>
              <a:ext uri="{FF2B5EF4-FFF2-40B4-BE49-F238E27FC236}">
                <a16:creationId xmlns:a16="http://schemas.microsoft.com/office/drawing/2014/main" id="{3030D8C4-1BD9-939B-8CBB-6084C357CA1F}"/>
              </a:ext>
            </a:extLst>
          </p:cNvPr>
          <p:cNvSpPr/>
          <p:nvPr/>
        </p:nvSpPr>
        <p:spPr>
          <a:xfrm>
            <a:off x="1619429" y="1406487"/>
            <a:ext cx="3251278" cy="579748"/>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latin typeface="Calisto MT" panose="02040603050505030304" pitchFamily="18" charset="77"/>
            </a:endParaRPr>
          </a:p>
        </p:txBody>
      </p:sp>
      <p:sp>
        <p:nvSpPr>
          <p:cNvPr id="10" name="Oval 9">
            <a:extLst>
              <a:ext uri="{FF2B5EF4-FFF2-40B4-BE49-F238E27FC236}">
                <a16:creationId xmlns:a16="http://schemas.microsoft.com/office/drawing/2014/main" id="{A84C932E-D118-F9E1-06F6-27892ACF0580}"/>
              </a:ext>
            </a:extLst>
          </p:cNvPr>
          <p:cNvSpPr/>
          <p:nvPr/>
        </p:nvSpPr>
        <p:spPr>
          <a:xfrm>
            <a:off x="2170520" y="836783"/>
            <a:ext cx="2633382" cy="579748"/>
          </a:xfrm>
          <a:prstGeom prst="ellipse">
            <a:avLst/>
          </a:prstGeom>
          <a:no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latin typeface="Calisto MT" panose="02040603050505030304" pitchFamily="18" charset="77"/>
            </a:endParaRPr>
          </a:p>
        </p:txBody>
      </p:sp>
      <p:sp>
        <p:nvSpPr>
          <p:cNvPr id="12" name="TextBox 11">
            <a:extLst>
              <a:ext uri="{FF2B5EF4-FFF2-40B4-BE49-F238E27FC236}">
                <a16:creationId xmlns:a16="http://schemas.microsoft.com/office/drawing/2014/main" id="{FEBF289E-5DFE-4C97-5A56-3495D06509B3}"/>
              </a:ext>
            </a:extLst>
          </p:cNvPr>
          <p:cNvSpPr txBox="1"/>
          <p:nvPr/>
        </p:nvSpPr>
        <p:spPr>
          <a:xfrm>
            <a:off x="3711805" y="3833427"/>
            <a:ext cx="3511154" cy="369332"/>
          </a:xfrm>
          <a:prstGeom prst="rect">
            <a:avLst/>
          </a:prstGeom>
          <a:noFill/>
        </p:spPr>
        <p:txBody>
          <a:bodyPr wrap="none" rtlCol="0">
            <a:spAutoFit/>
          </a:bodyPr>
          <a:lstStyle/>
          <a:p>
            <a:pPr algn="l"/>
            <a:r>
              <a:rPr lang="en-US" sz="1800" dirty="0">
                <a:solidFill>
                  <a:srgbClr val="002060"/>
                </a:solidFill>
                <a:latin typeface="Calisto MT" panose="02040603050505030304" pitchFamily="18" charset="77"/>
                <a:cs typeface="Calibri" panose="020F0502020204030204" pitchFamily="34" charset="0"/>
              </a:rPr>
              <a:t>Drums and Piano RH: 7</a:t>
            </a:r>
            <a:r>
              <a:rPr lang="en-US" sz="1800" dirty="0">
                <a:solidFill>
                  <a:srgbClr val="002060"/>
                </a:solidFill>
                <a:latin typeface="Helsinki Text Std" panose="02000400000000000000" pitchFamily="2" charset="77"/>
                <a:cs typeface="Calibri" panose="020F0502020204030204" pitchFamily="34" charset="0"/>
              </a:rPr>
              <a:t>q</a:t>
            </a:r>
            <a:r>
              <a:rPr lang="en-US" sz="1800" dirty="0">
                <a:solidFill>
                  <a:srgbClr val="002060"/>
                </a:solidFill>
                <a:latin typeface="Calisto MT" panose="02040603050505030304" pitchFamily="18" charset="77"/>
                <a:cs typeface="Calibri" panose="020F0502020204030204" pitchFamily="34" charset="0"/>
              </a:rPr>
              <a:t> ostinato</a:t>
            </a:r>
          </a:p>
        </p:txBody>
      </p:sp>
      <p:sp>
        <p:nvSpPr>
          <p:cNvPr id="13" name="TextBox 12">
            <a:extLst>
              <a:ext uri="{FF2B5EF4-FFF2-40B4-BE49-F238E27FC236}">
                <a16:creationId xmlns:a16="http://schemas.microsoft.com/office/drawing/2014/main" id="{25A3021D-498A-8E74-92ED-FB2519AB7319}"/>
              </a:ext>
            </a:extLst>
          </p:cNvPr>
          <p:cNvSpPr txBox="1"/>
          <p:nvPr/>
        </p:nvSpPr>
        <p:spPr>
          <a:xfrm>
            <a:off x="231086" y="3833426"/>
            <a:ext cx="3248005" cy="369332"/>
          </a:xfrm>
          <a:prstGeom prst="rect">
            <a:avLst/>
          </a:prstGeom>
          <a:noFill/>
        </p:spPr>
        <p:txBody>
          <a:bodyPr wrap="none" rtlCol="0">
            <a:spAutoFit/>
          </a:bodyPr>
          <a:lstStyle/>
          <a:p>
            <a:pPr algn="l"/>
            <a:r>
              <a:rPr lang="en-US" sz="1800" dirty="0">
                <a:solidFill>
                  <a:srgbClr val="C00000"/>
                </a:solidFill>
                <a:latin typeface="Calisto MT" panose="02040603050505030304" pitchFamily="18" charset="77"/>
                <a:cs typeface="Calibri" panose="020F0502020204030204" pitchFamily="34" charset="0"/>
              </a:rPr>
              <a:t>Bass and Piano LH: 8</a:t>
            </a:r>
            <a:r>
              <a:rPr lang="en-US" sz="1800" dirty="0">
                <a:solidFill>
                  <a:srgbClr val="C00000"/>
                </a:solidFill>
                <a:latin typeface="Helsinki Text Std" panose="02000400000000000000" pitchFamily="2" charset="77"/>
                <a:cs typeface="Calibri" panose="020F0502020204030204" pitchFamily="34" charset="0"/>
              </a:rPr>
              <a:t>q</a:t>
            </a:r>
            <a:r>
              <a:rPr lang="en-US" sz="1800" dirty="0">
                <a:solidFill>
                  <a:srgbClr val="C00000"/>
                </a:solidFill>
                <a:latin typeface="Calisto MT" panose="02040603050505030304" pitchFamily="18" charset="77"/>
                <a:cs typeface="Calibri" panose="020F0502020204030204" pitchFamily="34" charset="0"/>
              </a:rPr>
              <a:t> ostinato</a:t>
            </a:r>
          </a:p>
        </p:txBody>
      </p:sp>
      <p:sp>
        <p:nvSpPr>
          <p:cNvPr id="15" name="Oval 14">
            <a:extLst>
              <a:ext uri="{FF2B5EF4-FFF2-40B4-BE49-F238E27FC236}">
                <a16:creationId xmlns:a16="http://schemas.microsoft.com/office/drawing/2014/main" id="{7295999C-3FB4-59DA-FCEC-AF98C30B29D1}"/>
              </a:ext>
            </a:extLst>
          </p:cNvPr>
          <p:cNvSpPr/>
          <p:nvPr/>
        </p:nvSpPr>
        <p:spPr>
          <a:xfrm>
            <a:off x="4906663" y="2618391"/>
            <a:ext cx="3208250" cy="579748"/>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latin typeface="Calisto MT" panose="02040603050505030304" pitchFamily="18" charset="77"/>
            </a:endParaRPr>
          </a:p>
        </p:txBody>
      </p:sp>
      <p:sp>
        <p:nvSpPr>
          <p:cNvPr id="18" name="Oval 17">
            <a:extLst>
              <a:ext uri="{FF2B5EF4-FFF2-40B4-BE49-F238E27FC236}">
                <a16:creationId xmlns:a16="http://schemas.microsoft.com/office/drawing/2014/main" id="{BF7874A9-D26C-DFF7-D0B2-C4101F22F6B0}"/>
              </a:ext>
            </a:extLst>
          </p:cNvPr>
          <p:cNvSpPr/>
          <p:nvPr/>
        </p:nvSpPr>
        <p:spPr>
          <a:xfrm>
            <a:off x="4797207" y="836783"/>
            <a:ext cx="2753666" cy="584597"/>
          </a:xfrm>
          <a:prstGeom prst="ellipse">
            <a:avLst/>
          </a:prstGeom>
          <a:no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latin typeface="Calisto MT" panose="02040603050505030304" pitchFamily="18" charset="77"/>
            </a:endParaRPr>
          </a:p>
        </p:txBody>
      </p:sp>
      <p:sp>
        <p:nvSpPr>
          <p:cNvPr id="19" name="Oval 18">
            <a:extLst>
              <a:ext uri="{FF2B5EF4-FFF2-40B4-BE49-F238E27FC236}">
                <a16:creationId xmlns:a16="http://schemas.microsoft.com/office/drawing/2014/main" id="{F35C8A23-684B-FD24-9BD9-A85D2242EFF6}"/>
              </a:ext>
            </a:extLst>
          </p:cNvPr>
          <p:cNvSpPr/>
          <p:nvPr/>
        </p:nvSpPr>
        <p:spPr>
          <a:xfrm>
            <a:off x="2244020" y="3212087"/>
            <a:ext cx="2633382" cy="579748"/>
          </a:xfrm>
          <a:prstGeom prst="ellipse">
            <a:avLst/>
          </a:prstGeom>
          <a:no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latin typeface="Calisto MT" panose="02040603050505030304" pitchFamily="18" charset="77"/>
            </a:endParaRPr>
          </a:p>
        </p:txBody>
      </p:sp>
      <p:sp>
        <p:nvSpPr>
          <p:cNvPr id="21" name="Oval 20">
            <a:extLst>
              <a:ext uri="{FF2B5EF4-FFF2-40B4-BE49-F238E27FC236}">
                <a16:creationId xmlns:a16="http://schemas.microsoft.com/office/drawing/2014/main" id="{29CCF92E-3C58-A7C4-5B80-2E6CB480D2EE}"/>
              </a:ext>
            </a:extLst>
          </p:cNvPr>
          <p:cNvSpPr/>
          <p:nvPr/>
        </p:nvSpPr>
        <p:spPr>
          <a:xfrm>
            <a:off x="4870705" y="3212087"/>
            <a:ext cx="2753666" cy="584597"/>
          </a:xfrm>
          <a:prstGeom prst="ellipse">
            <a:avLst/>
          </a:prstGeom>
          <a:no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latin typeface="Calisto MT" panose="02040603050505030304" pitchFamily="18" charset="77"/>
            </a:endParaRPr>
          </a:p>
        </p:txBody>
      </p:sp>
      <p:sp>
        <p:nvSpPr>
          <p:cNvPr id="29" name="Oval 28">
            <a:extLst>
              <a:ext uri="{FF2B5EF4-FFF2-40B4-BE49-F238E27FC236}">
                <a16:creationId xmlns:a16="http://schemas.microsoft.com/office/drawing/2014/main" id="{60C8D5C3-D5DB-3831-D8B5-B055A5219650}"/>
              </a:ext>
            </a:extLst>
          </p:cNvPr>
          <p:cNvSpPr/>
          <p:nvPr/>
        </p:nvSpPr>
        <p:spPr>
          <a:xfrm>
            <a:off x="4899967" y="1408941"/>
            <a:ext cx="3208250" cy="579748"/>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latin typeface="Calisto MT" panose="02040603050505030304" pitchFamily="18" charset="77"/>
            </a:endParaRPr>
          </a:p>
        </p:txBody>
      </p:sp>
      <p:pic>
        <p:nvPicPr>
          <p:cNvPr id="4" name="box-in-a-box">
            <a:hlinkClick r:id="" action="ppaction://media"/>
            <a:extLst>
              <a:ext uri="{FF2B5EF4-FFF2-40B4-BE49-F238E27FC236}">
                <a16:creationId xmlns:a16="http://schemas.microsoft.com/office/drawing/2014/main" id="{2099E968-EF0E-D855-DD14-0D896AD95B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6549" y="28704"/>
            <a:ext cx="346249" cy="346249"/>
          </a:xfrm>
          <a:prstGeom prst="rect">
            <a:avLst/>
          </a:prstGeom>
        </p:spPr>
      </p:pic>
    </p:spTree>
    <p:extLst>
      <p:ext uri="{BB962C8B-B14F-4D97-AF65-F5344CB8AC3E}">
        <p14:creationId xmlns:p14="http://schemas.microsoft.com/office/powerpoint/2010/main" val="2376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2000"/>
                                        <p:tgtEl>
                                          <p:spTgt spid="2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par>
                          <p:cTn id="11" fill="hold">
                            <p:stCondLst>
                              <p:cond delay="2000"/>
                            </p:stCondLst>
                            <p:childTnLst>
                              <p:par>
                                <p:cTn id="12" presetID="21" presetClass="entr" presetSubtype="1"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heel(1)">
                                      <p:cBhvr>
                                        <p:cTn id="14" dur="2000"/>
                                        <p:tgtEl>
                                          <p:spTgt spid="15"/>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heel(1)">
                                      <p:cBhvr>
                                        <p:cTn id="17" dur="2000"/>
                                        <p:tgtEl>
                                          <p:spTgt spid="29"/>
                                        </p:tgtEl>
                                      </p:cBhvr>
                                    </p:animEffect>
                                  </p:childTnLst>
                                </p:cTn>
                              </p:par>
                            </p:childTnLst>
                          </p:cTn>
                        </p:par>
                        <p:par>
                          <p:cTn id="18" fill="hold">
                            <p:stCondLst>
                              <p:cond delay="4000"/>
                            </p:stCondLst>
                            <p:childTnLst>
                              <p:par>
                                <p:cTn id="19" presetID="9"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dissolv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heel(1)">
                                      <p:cBhvr>
                                        <p:cTn id="26" dur="2000"/>
                                        <p:tgtEl>
                                          <p:spTgt spid="10"/>
                                        </p:tgtEl>
                                      </p:cBhvr>
                                    </p:animEffect>
                                  </p:childTnLst>
                                </p:cTn>
                              </p:par>
                              <p:par>
                                <p:cTn id="27" presetID="21" presetClass="entr" presetSubtype="1"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heel(1)">
                                      <p:cBhvr>
                                        <p:cTn id="29" dur="2000"/>
                                        <p:tgtEl>
                                          <p:spTgt spid="19"/>
                                        </p:tgtEl>
                                      </p:cBhvr>
                                    </p:animEffect>
                                  </p:childTnLst>
                                </p:cTn>
                              </p:par>
                            </p:childTnLst>
                          </p:cTn>
                        </p:par>
                        <p:par>
                          <p:cTn id="30" fill="hold">
                            <p:stCondLst>
                              <p:cond delay="2000"/>
                            </p:stCondLst>
                            <p:childTnLst>
                              <p:par>
                                <p:cTn id="31" presetID="21" presetClass="entr" presetSubtype="1"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heel(1)">
                                      <p:cBhvr>
                                        <p:cTn id="33" dur="2000"/>
                                        <p:tgtEl>
                                          <p:spTgt spid="21"/>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heel(1)">
                                      <p:cBhvr>
                                        <p:cTn id="36" dur="2000"/>
                                        <p:tgtEl>
                                          <p:spTgt spid="18"/>
                                        </p:tgtEl>
                                      </p:cBhvr>
                                    </p:animEffect>
                                  </p:childTnLst>
                                </p:cTn>
                              </p:par>
                            </p:childTnLst>
                          </p:cTn>
                        </p:par>
                        <p:par>
                          <p:cTn id="37" fill="hold">
                            <p:stCondLst>
                              <p:cond delay="4000"/>
                            </p:stCondLst>
                            <p:childTnLst>
                              <p:par>
                                <p:cTn id="38" presetID="9" presetClass="entr" presetSubtype="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dissolv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4"/>
                </p:tgtEl>
              </p:cMediaNode>
            </p:audio>
          </p:childTnLst>
        </p:cTn>
      </p:par>
    </p:tnLst>
    <p:bldLst>
      <p:bldP spid="7" grpId="0" animBg="1"/>
      <p:bldP spid="24" grpId="0" animBg="1"/>
      <p:bldP spid="10" grpId="0" animBg="1"/>
      <p:bldP spid="12" grpId="0"/>
      <p:bldP spid="13" grpId="0"/>
      <p:bldP spid="15" grpId="0" animBg="1"/>
      <p:bldP spid="18" grpId="0" animBg="1"/>
      <p:bldP spid="19" grpId="0" animBg="1"/>
      <p:bldP spid="21" grpId="0" animBg="1"/>
      <p:bldP spid="2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36D34-0B33-4EF7-891F-19D4C5CCFDBC}"/>
              </a:ext>
            </a:extLst>
          </p:cNvPr>
          <p:cNvSpPr>
            <a:spLocks noGrp="1"/>
          </p:cNvSpPr>
          <p:nvPr>
            <p:ph type="title"/>
          </p:nvPr>
        </p:nvSpPr>
        <p:spPr/>
        <p:txBody>
          <a:bodyPr/>
          <a:lstStyle/>
          <a:p>
            <a:r>
              <a:rPr lang="en-US" dirty="0"/>
              <a:t>Interaction of frequencies</a:t>
            </a:r>
          </a:p>
        </p:txBody>
      </p:sp>
      <p:sp>
        <p:nvSpPr>
          <p:cNvPr id="3" name="Content Placeholder 2">
            <a:extLst>
              <a:ext uri="{FF2B5EF4-FFF2-40B4-BE49-F238E27FC236}">
                <a16:creationId xmlns:a16="http://schemas.microsoft.com/office/drawing/2014/main" id="{DA20A1C0-ED44-2E4F-6CC9-59DF26171575}"/>
              </a:ext>
            </a:extLst>
          </p:cNvPr>
          <p:cNvSpPr>
            <a:spLocks noGrp="1"/>
          </p:cNvSpPr>
          <p:nvPr>
            <p:ph idx="1"/>
          </p:nvPr>
        </p:nvSpPr>
        <p:spPr>
          <a:xfrm>
            <a:off x="739009" y="502117"/>
            <a:ext cx="7886700" cy="420167"/>
          </a:xfrm>
        </p:spPr>
        <p:txBody>
          <a:bodyPr/>
          <a:lstStyle/>
          <a:p>
            <a:pPr marL="0" indent="0" algn="ctr">
              <a:buNone/>
            </a:pPr>
            <a:r>
              <a:rPr lang="en-US" dirty="0"/>
              <a:t>Ex.: Okazaki, “Box in a Box” (2017)</a:t>
            </a:r>
            <a:endParaRPr lang="en-US" i="1" dirty="0"/>
          </a:p>
        </p:txBody>
      </p:sp>
      <p:sp>
        <p:nvSpPr>
          <p:cNvPr id="32" name="Date Placeholder 31">
            <a:extLst>
              <a:ext uri="{FF2B5EF4-FFF2-40B4-BE49-F238E27FC236}">
                <a16:creationId xmlns:a16="http://schemas.microsoft.com/office/drawing/2014/main" id="{E609B814-C48C-C911-AC8E-2CA1D4D62DB3}"/>
              </a:ext>
            </a:extLst>
          </p:cNvPr>
          <p:cNvSpPr>
            <a:spLocks noGrp="1"/>
          </p:cNvSpPr>
          <p:nvPr>
            <p:ph type="dt" sz="half" idx="10"/>
          </p:nvPr>
        </p:nvSpPr>
        <p:spPr>
          <a:xfrm>
            <a:off x="628650" y="4767263"/>
            <a:ext cx="2057400" cy="273844"/>
          </a:xfrm>
        </p:spPr>
        <p:txBody>
          <a:bodyPr/>
          <a:lstStyle/>
          <a:p>
            <a:r>
              <a:rPr lang="en-US"/>
              <a:t>SMA Colloquium, 12/6/2023</a:t>
            </a:r>
            <a:endParaRPr lang="en-US" dirty="0"/>
          </a:p>
        </p:txBody>
      </p:sp>
      <p:sp>
        <p:nvSpPr>
          <p:cNvPr id="31" name="Footer Placeholder 30">
            <a:extLst>
              <a:ext uri="{FF2B5EF4-FFF2-40B4-BE49-F238E27FC236}">
                <a16:creationId xmlns:a16="http://schemas.microsoft.com/office/drawing/2014/main" id="{DCA6A0D4-C6AD-3D39-8D30-CEDA3A64657E}"/>
              </a:ext>
            </a:extLst>
          </p:cNvPr>
          <p:cNvSpPr>
            <a:spLocks noGrp="1"/>
          </p:cNvSpPr>
          <p:nvPr>
            <p:ph type="ftr" sz="quarter" idx="11"/>
          </p:nvPr>
        </p:nvSpPr>
        <p:spPr>
          <a:xfrm>
            <a:off x="3028950" y="4767263"/>
            <a:ext cx="3086100" cy="273844"/>
          </a:xfrm>
        </p:spPr>
        <p:txBody>
          <a:bodyPr/>
          <a:lstStyle/>
          <a:p>
            <a:r>
              <a:rPr lang="en-US"/>
              <a:t>Periodicity and Continuity in Pitch and Time</a:t>
            </a:r>
            <a:endParaRPr lang="en-US" dirty="0"/>
          </a:p>
        </p:txBody>
      </p:sp>
      <p:sp>
        <p:nvSpPr>
          <p:cNvPr id="33" name="Slide Number Placeholder 32">
            <a:extLst>
              <a:ext uri="{FF2B5EF4-FFF2-40B4-BE49-F238E27FC236}">
                <a16:creationId xmlns:a16="http://schemas.microsoft.com/office/drawing/2014/main" id="{C6F1944E-F8B1-7817-1D93-1BE91077FF6F}"/>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71</a:t>
            </a:fld>
            <a:endParaRPr lang="en-US" dirty="0">
              <a:latin typeface="Calisto MT" panose="02040603050505030304" pitchFamily="18" charset="77"/>
            </a:endParaRPr>
          </a:p>
        </p:txBody>
      </p:sp>
      <p:sp>
        <p:nvSpPr>
          <p:cNvPr id="34" name="Rectangle 33">
            <a:extLst>
              <a:ext uri="{FF2B5EF4-FFF2-40B4-BE49-F238E27FC236}">
                <a16:creationId xmlns:a16="http://schemas.microsoft.com/office/drawing/2014/main" id="{19144E56-29AE-ACD6-64E7-9B8464D2C5A9}"/>
              </a:ext>
            </a:extLst>
          </p:cNvPr>
          <p:cNvSpPr/>
          <p:nvPr/>
        </p:nvSpPr>
        <p:spPr>
          <a:xfrm>
            <a:off x="940333" y="1110675"/>
            <a:ext cx="7235159" cy="26743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latin typeface="Calisto MT" panose="02040603050505030304" pitchFamily="18" charset="77"/>
            </a:endParaRPr>
          </a:p>
        </p:txBody>
      </p:sp>
      <p:pic>
        <p:nvPicPr>
          <p:cNvPr id="37" name="Picture 36">
            <a:extLst>
              <a:ext uri="{FF2B5EF4-FFF2-40B4-BE49-F238E27FC236}">
                <a16:creationId xmlns:a16="http://schemas.microsoft.com/office/drawing/2014/main" id="{6393BADF-DE5E-BCC7-1DBD-093DD940AF99}"/>
              </a:ext>
            </a:extLst>
          </p:cNvPr>
          <p:cNvPicPr>
            <a:picLocks noChangeAspect="1"/>
          </p:cNvPicPr>
          <p:nvPr/>
        </p:nvPicPr>
        <p:blipFill>
          <a:blip r:embed="rId2"/>
          <a:stretch>
            <a:fillRect/>
          </a:stretch>
        </p:blipFill>
        <p:spPr>
          <a:xfrm>
            <a:off x="945526" y="1352781"/>
            <a:ext cx="7263338" cy="2620592"/>
          </a:xfrm>
          <a:prstGeom prst="rect">
            <a:avLst/>
          </a:prstGeom>
        </p:spPr>
      </p:pic>
      <p:sp>
        <p:nvSpPr>
          <p:cNvPr id="9" name="TextBox 8">
            <a:extLst>
              <a:ext uri="{FF2B5EF4-FFF2-40B4-BE49-F238E27FC236}">
                <a16:creationId xmlns:a16="http://schemas.microsoft.com/office/drawing/2014/main" id="{F90E1807-B53A-5257-EC0E-37F8D172593A}"/>
              </a:ext>
            </a:extLst>
          </p:cNvPr>
          <p:cNvSpPr txBox="1"/>
          <p:nvPr/>
        </p:nvSpPr>
        <p:spPr>
          <a:xfrm>
            <a:off x="3774091" y="3926159"/>
            <a:ext cx="1893211"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Rhythmic spectra</a:t>
            </a:r>
          </a:p>
        </p:txBody>
      </p:sp>
      <p:sp>
        <p:nvSpPr>
          <p:cNvPr id="11" name="Left Brace 10">
            <a:extLst>
              <a:ext uri="{FF2B5EF4-FFF2-40B4-BE49-F238E27FC236}">
                <a16:creationId xmlns:a16="http://schemas.microsoft.com/office/drawing/2014/main" id="{FCF55EB8-6335-8F9C-2901-345E995ACBF1}"/>
              </a:ext>
            </a:extLst>
          </p:cNvPr>
          <p:cNvSpPr/>
          <p:nvPr/>
        </p:nvSpPr>
        <p:spPr>
          <a:xfrm rot="5400000">
            <a:off x="3391152" y="2186309"/>
            <a:ext cx="169692" cy="583606"/>
          </a:xfrm>
          <a:prstGeom prst="leftBrace">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dirty="0">
              <a:latin typeface="Calisto MT" panose="02040603050505030304" pitchFamily="18" charset="77"/>
            </a:endParaRPr>
          </a:p>
        </p:txBody>
      </p:sp>
      <p:sp>
        <p:nvSpPr>
          <p:cNvPr id="14" name="Left Brace 13">
            <a:extLst>
              <a:ext uri="{FF2B5EF4-FFF2-40B4-BE49-F238E27FC236}">
                <a16:creationId xmlns:a16="http://schemas.microsoft.com/office/drawing/2014/main" id="{617B15BE-CE18-B9F5-89DA-D5EBB7383BC9}"/>
              </a:ext>
            </a:extLst>
          </p:cNvPr>
          <p:cNvSpPr/>
          <p:nvPr/>
        </p:nvSpPr>
        <p:spPr>
          <a:xfrm rot="5400000">
            <a:off x="5477082" y="2415642"/>
            <a:ext cx="124973" cy="169656"/>
          </a:xfrm>
          <a:prstGeom prst="leftBrace">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dirty="0">
              <a:latin typeface="Calisto MT" panose="02040603050505030304" pitchFamily="18" charset="77"/>
            </a:endParaRPr>
          </a:p>
        </p:txBody>
      </p:sp>
      <p:cxnSp>
        <p:nvCxnSpPr>
          <p:cNvPr id="17" name="Straight Connector 16">
            <a:extLst>
              <a:ext uri="{FF2B5EF4-FFF2-40B4-BE49-F238E27FC236}">
                <a16:creationId xmlns:a16="http://schemas.microsoft.com/office/drawing/2014/main" id="{FCBEEE44-B326-9B7C-6C07-61AAB6E9F0BE}"/>
              </a:ext>
            </a:extLst>
          </p:cNvPr>
          <p:cNvCxnSpPr>
            <a:cxnSpLocks/>
          </p:cNvCxnSpPr>
          <p:nvPr/>
        </p:nvCxnSpPr>
        <p:spPr>
          <a:xfrm flipV="1">
            <a:off x="3476523" y="1714116"/>
            <a:ext cx="0" cy="68391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316205A-F6BC-25B2-BA22-3CA8B6DA932C}"/>
              </a:ext>
            </a:extLst>
          </p:cNvPr>
          <p:cNvCxnSpPr>
            <a:cxnSpLocks/>
          </p:cNvCxnSpPr>
          <p:nvPr/>
        </p:nvCxnSpPr>
        <p:spPr>
          <a:xfrm flipV="1">
            <a:off x="5539568" y="2155836"/>
            <a:ext cx="0" cy="28214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5F7A6DF-AD29-6EFA-89DB-B0DAFA403195}"/>
              </a:ext>
            </a:extLst>
          </p:cNvPr>
          <p:cNvSpPr txBox="1"/>
          <p:nvPr/>
        </p:nvSpPr>
        <p:spPr>
          <a:xfrm>
            <a:off x="1911907" y="1099252"/>
            <a:ext cx="2815130" cy="646331"/>
          </a:xfrm>
          <a:prstGeom prst="rect">
            <a:avLst/>
          </a:prstGeom>
          <a:noFill/>
        </p:spPr>
        <p:txBody>
          <a:bodyPr wrap="none" rtlCol="0">
            <a:spAutoFit/>
          </a:bodyPr>
          <a:lstStyle/>
          <a:p>
            <a:pPr algn="l"/>
            <a:r>
              <a:rPr lang="en-US" sz="1800" dirty="0">
                <a:solidFill>
                  <a:srgbClr val="C00000"/>
                </a:solidFill>
                <a:latin typeface="Calisto MT" panose="02040603050505030304" pitchFamily="18" charset="77"/>
                <a:cs typeface="Calibri" panose="020F0502020204030204" pitchFamily="34" charset="0"/>
              </a:rPr>
              <a:t>Frequency difference </a:t>
            </a:r>
            <a:r>
              <a:rPr lang="en-US" sz="1800" baseline="30000" dirty="0">
                <a:solidFill>
                  <a:srgbClr val="C00000"/>
                </a:solidFill>
                <a:latin typeface="Calisto MT" panose="02040603050505030304" pitchFamily="18" charset="77"/>
                <a:cs typeface="Calibri" panose="020F0502020204030204" pitchFamily="34" charset="0"/>
              </a:rPr>
              <a:t>5</a:t>
            </a:r>
            <a:r>
              <a:rPr lang="en-US" sz="1800" dirty="0">
                <a:solidFill>
                  <a:srgbClr val="C00000"/>
                </a:solidFill>
                <a:latin typeface="Calisto MT" panose="02040603050505030304" pitchFamily="18" charset="77"/>
                <a:cs typeface="Calibri" panose="020F0502020204030204" pitchFamily="34" charset="0"/>
              </a:rPr>
              <a:t>/</a:t>
            </a:r>
            <a:r>
              <a:rPr lang="en-US" sz="1800" baseline="-25000" dirty="0">
                <a:solidFill>
                  <a:srgbClr val="C00000"/>
                </a:solidFill>
                <a:latin typeface="Calisto MT" panose="02040603050505030304" pitchFamily="18" charset="77"/>
                <a:cs typeface="Calibri" panose="020F0502020204030204" pitchFamily="34" charset="0"/>
              </a:rPr>
              <a:t>112</a:t>
            </a:r>
            <a:r>
              <a:rPr lang="en-US" sz="1800" baseline="-25000" dirty="0">
                <a:solidFill>
                  <a:srgbClr val="C00000"/>
                </a:solidFill>
                <a:latin typeface="Helsinki Text Std" panose="02000400000000000000" pitchFamily="2" charset="77"/>
                <a:cs typeface="Calibri" panose="020F0502020204030204" pitchFamily="34" charset="0"/>
              </a:rPr>
              <a:t>x</a:t>
            </a:r>
          </a:p>
          <a:p>
            <a:pPr algn="l"/>
            <a:r>
              <a:rPr lang="en-US" sz="1800" dirty="0">
                <a:solidFill>
                  <a:srgbClr val="C00000"/>
                </a:solidFill>
                <a:latin typeface="Calisto MT" panose="02040603050505030304" pitchFamily="18" charset="77"/>
                <a:cs typeface="Calibri" panose="020F0502020204030204" pitchFamily="34" charset="0"/>
              </a:rPr>
              <a:t>⇒ Periodicity 1</a:t>
            </a:r>
            <a:r>
              <a:rPr lang="en-US" sz="1800" baseline="30000" dirty="0">
                <a:solidFill>
                  <a:srgbClr val="C00000"/>
                </a:solidFill>
                <a:latin typeface="Calisto MT" panose="02040603050505030304" pitchFamily="18" charset="77"/>
                <a:cs typeface="Calibri" panose="020F0502020204030204" pitchFamily="34" charset="0"/>
              </a:rPr>
              <a:t>2</a:t>
            </a:r>
            <a:r>
              <a:rPr lang="en-US" sz="1800" dirty="0">
                <a:solidFill>
                  <a:srgbClr val="C00000"/>
                </a:solidFill>
                <a:latin typeface="Calisto MT" panose="02040603050505030304" pitchFamily="18" charset="77"/>
                <a:cs typeface="Calibri" panose="020F0502020204030204" pitchFamily="34" charset="0"/>
              </a:rPr>
              <a:t>/</a:t>
            </a:r>
            <a:r>
              <a:rPr lang="en-US" sz="1800" baseline="-25000" dirty="0">
                <a:solidFill>
                  <a:srgbClr val="C00000"/>
                </a:solidFill>
                <a:latin typeface="Calisto MT" panose="02040603050505030304" pitchFamily="18" charset="77"/>
                <a:cs typeface="Calibri" panose="020F0502020204030204" pitchFamily="34" charset="0"/>
              </a:rPr>
              <a:t>5</a:t>
            </a:r>
            <a:r>
              <a:rPr lang="en-US" sz="1800" dirty="0">
                <a:solidFill>
                  <a:srgbClr val="C00000"/>
                </a:solidFill>
                <a:latin typeface="Calisto MT" panose="02040603050505030304" pitchFamily="18" charset="77"/>
                <a:cs typeface="Calibri" panose="020F0502020204030204" pitchFamily="34" charset="0"/>
              </a:rPr>
              <a:t> meas.</a:t>
            </a:r>
            <a:endParaRPr lang="en-US" sz="1800" baseline="-25000" dirty="0">
              <a:solidFill>
                <a:srgbClr val="C00000"/>
              </a:solidFill>
              <a:latin typeface="Calisto MT" panose="02040603050505030304" pitchFamily="18" charset="77"/>
              <a:cs typeface="Calibri" panose="020F0502020204030204" pitchFamily="34" charset="0"/>
            </a:endParaRPr>
          </a:p>
        </p:txBody>
      </p:sp>
      <p:sp>
        <p:nvSpPr>
          <p:cNvPr id="27" name="TextBox 26">
            <a:extLst>
              <a:ext uri="{FF2B5EF4-FFF2-40B4-BE49-F238E27FC236}">
                <a16:creationId xmlns:a16="http://schemas.microsoft.com/office/drawing/2014/main" id="{91FC1DF8-C9E7-4096-4CC8-7DB4E88EFEC3}"/>
              </a:ext>
            </a:extLst>
          </p:cNvPr>
          <p:cNvSpPr txBox="1"/>
          <p:nvPr/>
        </p:nvSpPr>
        <p:spPr>
          <a:xfrm>
            <a:off x="4662294" y="1547198"/>
            <a:ext cx="2815130" cy="646331"/>
          </a:xfrm>
          <a:prstGeom prst="rect">
            <a:avLst/>
          </a:prstGeom>
          <a:noFill/>
        </p:spPr>
        <p:txBody>
          <a:bodyPr wrap="none" rtlCol="0">
            <a:spAutoFit/>
          </a:bodyPr>
          <a:lstStyle/>
          <a:p>
            <a:pPr algn="l"/>
            <a:r>
              <a:rPr lang="en-US" sz="1800" dirty="0">
                <a:solidFill>
                  <a:srgbClr val="C00000"/>
                </a:solidFill>
                <a:latin typeface="Calisto MT" panose="02040603050505030304" pitchFamily="18" charset="77"/>
                <a:cs typeface="Calibri" panose="020F0502020204030204" pitchFamily="34" charset="0"/>
              </a:rPr>
              <a:t>Frequency difference </a:t>
            </a:r>
            <a:r>
              <a:rPr lang="en-US" sz="1800" baseline="30000" dirty="0">
                <a:solidFill>
                  <a:srgbClr val="C00000"/>
                </a:solidFill>
                <a:latin typeface="Calisto MT" panose="02040603050505030304" pitchFamily="18" charset="77"/>
                <a:cs typeface="Calibri" panose="020F0502020204030204" pitchFamily="34" charset="0"/>
              </a:rPr>
              <a:t>1</a:t>
            </a:r>
            <a:r>
              <a:rPr lang="en-US" sz="1800" dirty="0">
                <a:solidFill>
                  <a:srgbClr val="C00000"/>
                </a:solidFill>
                <a:latin typeface="Calisto MT" panose="02040603050505030304" pitchFamily="18" charset="77"/>
                <a:cs typeface="Calibri" panose="020F0502020204030204" pitchFamily="34" charset="0"/>
              </a:rPr>
              <a:t>/</a:t>
            </a:r>
            <a:r>
              <a:rPr lang="en-US" sz="1800" baseline="-25000" dirty="0">
                <a:solidFill>
                  <a:srgbClr val="C00000"/>
                </a:solidFill>
                <a:latin typeface="Calisto MT" panose="02040603050505030304" pitchFamily="18" charset="77"/>
                <a:cs typeface="Calibri" panose="020F0502020204030204" pitchFamily="34" charset="0"/>
              </a:rPr>
              <a:t>112</a:t>
            </a:r>
            <a:r>
              <a:rPr lang="en-US" sz="1800" baseline="-25000" dirty="0">
                <a:solidFill>
                  <a:srgbClr val="C00000"/>
                </a:solidFill>
                <a:latin typeface="Helsinki Text Std" panose="02000400000000000000" pitchFamily="2" charset="77"/>
                <a:cs typeface="Calibri" panose="020F0502020204030204" pitchFamily="34" charset="0"/>
              </a:rPr>
              <a:t>x</a:t>
            </a:r>
          </a:p>
          <a:p>
            <a:pPr algn="l"/>
            <a:r>
              <a:rPr lang="en-US" sz="1800" dirty="0">
                <a:solidFill>
                  <a:srgbClr val="C00000"/>
                </a:solidFill>
                <a:latin typeface="Calisto MT" panose="02040603050505030304" pitchFamily="18" charset="77"/>
                <a:cs typeface="Calibri" panose="020F0502020204030204" pitchFamily="34" charset="0"/>
              </a:rPr>
              <a:t>⇒ Periodicity 7 meas.</a:t>
            </a:r>
            <a:endParaRPr lang="en-US" sz="1800" baseline="-25000" dirty="0">
              <a:solidFill>
                <a:srgbClr val="C00000"/>
              </a:solidFill>
              <a:latin typeface="Calisto MT" panose="02040603050505030304" pitchFamily="18" charset="77"/>
              <a:cs typeface="Calibri" panose="020F0502020204030204" pitchFamily="34" charset="0"/>
            </a:endParaRPr>
          </a:p>
        </p:txBody>
      </p:sp>
      <p:sp>
        <p:nvSpPr>
          <p:cNvPr id="38" name="Left Brace 37">
            <a:extLst>
              <a:ext uri="{FF2B5EF4-FFF2-40B4-BE49-F238E27FC236}">
                <a16:creationId xmlns:a16="http://schemas.microsoft.com/office/drawing/2014/main" id="{DE3B3587-0EF5-52EB-DC01-6FCF1A1473B2}"/>
              </a:ext>
            </a:extLst>
          </p:cNvPr>
          <p:cNvSpPr/>
          <p:nvPr/>
        </p:nvSpPr>
        <p:spPr>
          <a:xfrm rot="5400000">
            <a:off x="3626776" y="2496833"/>
            <a:ext cx="124973" cy="169656"/>
          </a:xfrm>
          <a:prstGeom prst="leftBrace">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dirty="0">
              <a:latin typeface="Calisto MT" panose="02040603050505030304" pitchFamily="18" charset="77"/>
            </a:endParaRPr>
          </a:p>
        </p:txBody>
      </p:sp>
      <p:cxnSp>
        <p:nvCxnSpPr>
          <p:cNvPr id="39" name="Straight Connector 38">
            <a:extLst>
              <a:ext uri="{FF2B5EF4-FFF2-40B4-BE49-F238E27FC236}">
                <a16:creationId xmlns:a16="http://schemas.microsoft.com/office/drawing/2014/main" id="{BDD379CD-0D53-E956-B123-FDA108C6F7AE}"/>
              </a:ext>
            </a:extLst>
          </p:cNvPr>
          <p:cNvCxnSpPr>
            <a:cxnSpLocks/>
          </p:cNvCxnSpPr>
          <p:nvPr/>
        </p:nvCxnSpPr>
        <p:spPr>
          <a:xfrm flipV="1">
            <a:off x="3689261" y="2115529"/>
            <a:ext cx="973032" cy="40364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5184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36D34-0B33-4EF7-891F-19D4C5CCFDBC}"/>
              </a:ext>
            </a:extLst>
          </p:cNvPr>
          <p:cNvSpPr>
            <a:spLocks noGrp="1"/>
          </p:cNvSpPr>
          <p:nvPr>
            <p:ph type="title"/>
          </p:nvPr>
        </p:nvSpPr>
        <p:spPr/>
        <p:txBody>
          <a:bodyPr/>
          <a:lstStyle/>
          <a:p>
            <a:r>
              <a:rPr lang="en-US" dirty="0"/>
              <a:t>Interaction of frequencies: “Box in a Box”</a:t>
            </a:r>
          </a:p>
        </p:txBody>
      </p:sp>
      <p:sp>
        <p:nvSpPr>
          <p:cNvPr id="32" name="Date Placeholder 31">
            <a:extLst>
              <a:ext uri="{FF2B5EF4-FFF2-40B4-BE49-F238E27FC236}">
                <a16:creationId xmlns:a16="http://schemas.microsoft.com/office/drawing/2014/main" id="{E609B814-C48C-C911-AC8E-2CA1D4D62DB3}"/>
              </a:ext>
            </a:extLst>
          </p:cNvPr>
          <p:cNvSpPr>
            <a:spLocks noGrp="1"/>
          </p:cNvSpPr>
          <p:nvPr>
            <p:ph type="dt" sz="half" idx="10"/>
          </p:nvPr>
        </p:nvSpPr>
        <p:spPr>
          <a:xfrm>
            <a:off x="628650" y="4767263"/>
            <a:ext cx="2057400" cy="273844"/>
          </a:xfrm>
        </p:spPr>
        <p:txBody>
          <a:bodyPr/>
          <a:lstStyle/>
          <a:p>
            <a:r>
              <a:rPr lang="en-US"/>
              <a:t>SMA Colloquium, 12/6/2023</a:t>
            </a:r>
            <a:endParaRPr lang="en-US" dirty="0"/>
          </a:p>
        </p:txBody>
      </p:sp>
      <p:sp>
        <p:nvSpPr>
          <p:cNvPr id="31" name="Footer Placeholder 30">
            <a:extLst>
              <a:ext uri="{FF2B5EF4-FFF2-40B4-BE49-F238E27FC236}">
                <a16:creationId xmlns:a16="http://schemas.microsoft.com/office/drawing/2014/main" id="{DCA6A0D4-C6AD-3D39-8D30-CEDA3A64657E}"/>
              </a:ext>
            </a:extLst>
          </p:cNvPr>
          <p:cNvSpPr>
            <a:spLocks noGrp="1"/>
          </p:cNvSpPr>
          <p:nvPr>
            <p:ph type="ftr" sz="quarter" idx="11"/>
          </p:nvPr>
        </p:nvSpPr>
        <p:spPr>
          <a:xfrm>
            <a:off x="3028950" y="4767263"/>
            <a:ext cx="3086100" cy="273844"/>
          </a:xfrm>
        </p:spPr>
        <p:txBody>
          <a:bodyPr/>
          <a:lstStyle/>
          <a:p>
            <a:r>
              <a:rPr lang="en-US" dirty="0"/>
              <a:t>Periodicity and Continuity in Pitch and Time</a:t>
            </a:r>
          </a:p>
        </p:txBody>
      </p:sp>
      <p:sp>
        <p:nvSpPr>
          <p:cNvPr id="33" name="Slide Number Placeholder 32">
            <a:extLst>
              <a:ext uri="{FF2B5EF4-FFF2-40B4-BE49-F238E27FC236}">
                <a16:creationId xmlns:a16="http://schemas.microsoft.com/office/drawing/2014/main" id="{C6F1944E-F8B1-7817-1D93-1BE91077FF6F}"/>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72</a:t>
            </a:fld>
            <a:endParaRPr lang="en-US" dirty="0">
              <a:latin typeface="Calisto MT" panose="02040603050505030304" pitchFamily="18" charset="77"/>
            </a:endParaRPr>
          </a:p>
        </p:txBody>
      </p:sp>
      <p:pic>
        <p:nvPicPr>
          <p:cNvPr id="5" name="Picture 4">
            <a:extLst>
              <a:ext uri="{FF2B5EF4-FFF2-40B4-BE49-F238E27FC236}">
                <a16:creationId xmlns:a16="http://schemas.microsoft.com/office/drawing/2014/main" id="{796FD232-8831-6D6C-C9BB-1D115855FDAD}"/>
              </a:ext>
            </a:extLst>
          </p:cNvPr>
          <p:cNvPicPr>
            <a:picLocks noChangeAspect="1"/>
          </p:cNvPicPr>
          <p:nvPr/>
        </p:nvPicPr>
        <p:blipFill rotWithShape="1">
          <a:blip r:embed="rId2"/>
          <a:srcRect t="6830" b="8559"/>
          <a:stretch/>
        </p:blipFill>
        <p:spPr>
          <a:xfrm>
            <a:off x="1503629" y="529952"/>
            <a:ext cx="7506357" cy="714893"/>
          </a:xfrm>
          <a:prstGeom prst="rect">
            <a:avLst/>
          </a:prstGeom>
        </p:spPr>
      </p:pic>
      <p:pic>
        <p:nvPicPr>
          <p:cNvPr id="7" name="Picture 6">
            <a:extLst>
              <a:ext uri="{FF2B5EF4-FFF2-40B4-BE49-F238E27FC236}">
                <a16:creationId xmlns:a16="http://schemas.microsoft.com/office/drawing/2014/main" id="{483D4B0D-90A9-9313-FE81-9E4C5BF3E59A}"/>
              </a:ext>
            </a:extLst>
          </p:cNvPr>
          <p:cNvPicPr>
            <a:picLocks noChangeAspect="1"/>
          </p:cNvPicPr>
          <p:nvPr/>
        </p:nvPicPr>
        <p:blipFill rotWithShape="1">
          <a:blip r:embed="rId3"/>
          <a:srcRect t="4943" b="6731"/>
          <a:stretch/>
        </p:blipFill>
        <p:spPr>
          <a:xfrm>
            <a:off x="1503629" y="1899140"/>
            <a:ext cx="7506359" cy="713847"/>
          </a:xfrm>
          <a:prstGeom prst="rect">
            <a:avLst/>
          </a:prstGeom>
        </p:spPr>
      </p:pic>
      <p:pic>
        <p:nvPicPr>
          <p:cNvPr id="12" name="Picture 11">
            <a:extLst>
              <a:ext uri="{FF2B5EF4-FFF2-40B4-BE49-F238E27FC236}">
                <a16:creationId xmlns:a16="http://schemas.microsoft.com/office/drawing/2014/main" id="{9F0EEBF0-4A51-2C59-4521-9FD1C9A435F4}"/>
              </a:ext>
            </a:extLst>
          </p:cNvPr>
          <p:cNvPicPr>
            <a:picLocks noChangeAspect="1"/>
          </p:cNvPicPr>
          <p:nvPr/>
        </p:nvPicPr>
        <p:blipFill rotWithShape="1">
          <a:blip r:embed="rId4"/>
          <a:srcRect t="1859" b="6715"/>
          <a:stretch/>
        </p:blipFill>
        <p:spPr>
          <a:xfrm>
            <a:off x="1503629" y="3185523"/>
            <a:ext cx="7506361" cy="705307"/>
          </a:xfrm>
          <a:prstGeom prst="rect">
            <a:avLst/>
          </a:prstGeom>
        </p:spPr>
      </p:pic>
      <p:sp>
        <p:nvSpPr>
          <p:cNvPr id="18" name="TextBox 17">
            <a:extLst>
              <a:ext uri="{FF2B5EF4-FFF2-40B4-BE49-F238E27FC236}">
                <a16:creationId xmlns:a16="http://schemas.microsoft.com/office/drawing/2014/main" id="{634C383A-9798-9404-A4B3-4841D97493C6}"/>
              </a:ext>
            </a:extLst>
          </p:cNvPr>
          <p:cNvSpPr txBox="1"/>
          <p:nvPr/>
        </p:nvSpPr>
        <p:spPr>
          <a:xfrm>
            <a:off x="2485898" y="1227111"/>
            <a:ext cx="351378" cy="369332"/>
          </a:xfrm>
          <a:prstGeom prst="rect">
            <a:avLst/>
          </a:prstGeom>
          <a:noFill/>
        </p:spPr>
        <p:txBody>
          <a:bodyPr wrap="none" rtlCol="0">
            <a:spAutoFit/>
          </a:bodyPr>
          <a:lstStyle/>
          <a:p>
            <a:pPr algn="l"/>
            <a:r>
              <a:rPr lang="en-US" sz="1800" dirty="0">
                <a:solidFill>
                  <a:srgbClr val="004DC1"/>
                </a:solidFill>
                <a:latin typeface="Calisto MT" panose="02040603050505030304" pitchFamily="18" charset="77"/>
                <a:cs typeface="Calibri" panose="020F0502020204030204" pitchFamily="34" charset="0"/>
              </a:rPr>
              <a:t>C</a:t>
            </a:r>
          </a:p>
        </p:txBody>
      </p:sp>
      <p:sp>
        <p:nvSpPr>
          <p:cNvPr id="21" name="TextBox 20">
            <a:extLst>
              <a:ext uri="{FF2B5EF4-FFF2-40B4-BE49-F238E27FC236}">
                <a16:creationId xmlns:a16="http://schemas.microsoft.com/office/drawing/2014/main" id="{67E8F8C7-0CA9-A286-83CD-DA213DC3AB60}"/>
              </a:ext>
            </a:extLst>
          </p:cNvPr>
          <p:cNvSpPr txBox="1"/>
          <p:nvPr/>
        </p:nvSpPr>
        <p:spPr>
          <a:xfrm>
            <a:off x="4820843" y="1221045"/>
            <a:ext cx="502061" cy="369332"/>
          </a:xfrm>
          <a:prstGeom prst="rect">
            <a:avLst/>
          </a:prstGeom>
          <a:noFill/>
        </p:spPr>
        <p:txBody>
          <a:bodyPr wrap="none" rtlCol="0">
            <a:spAutoFit/>
          </a:bodyPr>
          <a:lstStyle/>
          <a:p>
            <a:pPr algn="l"/>
            <a:r>
              <a:rPr lang="en-US" sz="1800" dirty="0">
                <a:solidFill>
                  <a:srgbClr val="004DC1"/>
                </a:solidFill>
                <a:latin typeface="Calisto MT" panose="02040603050505030304" pitchFamily="18" charset="77"/>
                <a:cs typeface="Calibri" panose="020F0502020204030204" pitchFamily="34" charset="0"/>
              </a:rPr>
              <a:t>(C)</a:t>
            </a:r>
          </a:p>
        </p:txBody>
      </p:sp>
      <p:sp>
        <p:nvSpPr>
          <p:cNvPr id="22" name="TextBox 21">
            <a:extLst>
              <a:ext uri="{FF2B5EF4-FFF2-40B4-BE49-F238E27FC236}">
                <a16:creationId xmlns:a16="http://schemas.microsoft.com/office/drawing/2014/main" id="{677B028B-D0DA-E373-1185-36FEA4D30877}"/>
              </a:ext>
            </a:extLst>
          </p:cNvPr>
          <p:cNvSpPr txBox="1"/>
          <p:nvPr/>
        </p:nvSpPr>
        <p:spPr>
          <a:xfrm>
            <a:off x="7139249" y="1223427"/>
            <a:ext cx="351378" cy="369332"/>
          </a:xfrm>
          <a:prstGeom prst="rect">
            <a:avLst/>
          </a:prstGeom>
          <a:noFill/>
        </p:spPr>
        <p:txBody>
          <a:bodyPr wrap="none" rtlCol="0">
            <a:spAutoFit/>
          </a:bodyPr>
          <a:lstStyle/>
          <a:p>
            <a:pPr algn="l"/>
            <a:r>
              <a:rPr lang="en-US" sz="1800" dirty="0">
                <a:solidFill>
                  <a:srgbClr val="004DC1"/>
                </a:solidFill>
                <a:latin typeface="Calisto MT" panose="02040603050505030304" pitchFamily="18" charset="77"/>
                <a:cs typeface="Calibri" panose="020F0502020204030204" pitchFamily="34" charset="0"/>
              </a:rPr>
              <a:t>C</a:t>
            </a:r>
          </a:p>
        </p:txBody>
      </p:sp>
      <p:sp>
        <p:nvSpPr>
          <p:cNvPr id="23" name="TextBox 22">
            <a:extLst>
              <a:ext uri="{FF2B5EF4-FFF2-40B4-BE49-F238E27FC236}">
                <a16:creationId xmlns:a16="http://schemas.microsoft.com/office/drawing/2014/main" id="{8953BA77-3D60-9748-2CB2-8833C2A76928}"/>
              </a:ext>
            </a:extLst>
          </p:cNvPr>
          <p:cNvSpPr txBox="1"/>
          <p:nvPr/>
        </p:nvSpPr>
        <p:spPr>
          <a:xfrm flipH="1">
            <a:off x="2322781" y="2591379"/>
            <a:ext cx="399389" cy="369332"/>
          </a:xfrm>
          <a:prstGeom prst="rect">
            <a:avLst/>
          </a:prstGeom>
          <a:noFill/>
        </p:spPr>
        <p:txBody>
          <a:bodyPr wrap="square" rtlCol="0">
            <a:spAutoFit/>
          </a:bodyPr>
          <a:lstStyle/>
          <a:p>
            <a:pPr algn="l"/>
            <a:r>
              <a:rPr lang="en-US" sz="1800" dirty="0">
                <a:solidFill>
                  <a:srgbClr val="004DC1"/>
                </a:solidFill>
                <a:latin typeface="Calisto MT" panose="02040603050505030304" pitchFamily="18" charset="77"/>
                <a:cs typeface="Calibri" panose="020F0502020204030204" pitchFamily="34" charset="0"/>
              </a:rPr>
              <a:t>C</a:t>
            </a:r>
          </a:p>
        </p:txBody>
      </p:sp>
      <p:sp>
        <p:nvSpPr>
          <p:cNvPr id="24" name="TextBox 23">
            <a:extLst>
              <a:ext uri="{FF2B5EF4-FFF2-40B4-BE49-F238E27FC236}">
                <a16:creationId xmlns:a16="http://schemas.microsoft.com/office/drawing/2014/main" id="{5E51251F-2847-AE75-485D-48A8C1264285}"/>
              </a:ext>
            </a:extLst>
          </p:cNvPr>
          <p:cNvSpPr txBox="1"/>
          <p:nvPr/>
        </p:nvSpPr>
        <p:spPr>
          <a:xfrm>
            <a:off x="4321702" y="2575197"/>
            <a:ext cx="502061" cy="369332"/>
          </a:xfrm>
          <a:prstGeom prst="rect">
            <a:avLst/>
          </a:prstGeom>
          <a:noFill/>
        </p:spPr>
        <p:txBody>
          <a:bodyPr wrap="none" rtlCol="0">
            <a:spAutoFit/>
          </a:bodyPr>
          <a:lstStyle/>
          <a:p>
            <a:pPr algn="l"/>
            <a:r>
              <a:rPr lang="en-US" sz="1800" dirty="0">
                <a:solidFill>
                  <a:srgbClr val="004DC1"/>
                </a:solidFill>
                <a:latin typeface="Calisto MT" panose="02040603050505030304" pitchFamily="18" charset="77"/>
                <a:cs typeface="Calibri" panose="020F0502020204030204" pitchFamily="34" charset="0"/>
              </a:rPr>
              <a:t>(C)</a:t>
            </a:r>
          </a:p>
        </p:txBody>
      </p:sp>
      <p:sp>
        <p:nvSpPr>
          <p:cNvPr id="28" name="TextBox 27">
            <a:extLst>
              <a:ext uri="{FF2B5EF4-FFF2-40B4-BE49-F238E27FC236}">
                <a16:creationId xmlns:a16="http://schemas.microsoft.com/office/drawing/2014/main" id="{3C546040-32AC-43AC-B1D8-4BE97DD8ECA1}"/>
              </a:ext>
            </a:extLst>
          </p:cNvPr>
          <p:cNvSpPr txBox="1"/>
          <p:nvPr/>
        </p:nvSpPr>
        <p:spPr>
          <a:xfrm>
            <a:off x="6362995" y="2591377"/>
            <a:ext cx="351378" cy="369332"/>
          </a:xfrm>
          <a:prstGeom prst="rect">
            <a:avLst/>
          </a:prstGeom>
          <a:noFill/>
        </p:spPr>
        <p:txBody>
          <a:bodyPr wrap="none" rtlCol="0">
            <a:spAutoFit/>
          </a:bodyPr>
          <a:lstStyle/>
          <a:p>
            <a:pPr algn="l"/>
            <a:r>
              <a:rPr lang="en-US" sz="1800" dirty="0">
                <a:solidFill>
                  <a:srgbClr val="004DC1"/>
                </a:solidFill>
                <a:latin typeface="Calisto MT" panose="02040603050505030304" pitchFamily="18" charset="77"/>
                <a:cs typeface="Calibri" panose="020F0502020204030204" pitchFamily="34" charset="0"/>
              </a:rPr>
              <a:t>C</a:t>
            </a:r>
          </a:p>
        </p:txBody>
      </p:sp>
      <p:sp>
        <p:nvSpPr>
          <p:cNvPr id="29" name="TextBox 28">
            <a:extLst>
              <a:ext uri="{FF2B5EF4-FFF2-40B4-BE49-F238E27FC236}">
                <a16:creationId xmlns:a16="http://schemas.microsoft.com/office/drawing/2014/main" id="{96D8F0B1-2B7B-1D8F-DF1E-1806825F213D}"/>
              </a:ext>
            </a:extLst>
          </p:cNvPr>
          <p:cNvSpPr txBox="1"/>
          <p:nvPr/>
        </p:nvSpPr>
        <p:spPr>
          <a:xfrm>
            <a:off x="8540374" y="2585142"/>
            <a:ext cx="351378" cy="369332"/>
          </a:xfrm>
          <a:prstGeom prst="rect">
            <a:avLst/>
          </a:prstGeom>
          <a:noFill/>
        </p:spPr>
        <p:txBody>
          <a:bodyPr wrap="none" rtlCol="0">
            <a:spAutoFit/>
          </a:bodyPr>
          <a:lstStyle/>
          <a:p>
            <a:pPr algn="l"/>
            <a:r>
              <a:rPr lang="en-US" sz="1800" dirty="0">
                <a:solidFill>
                  <a:srgbClr val="004DC1"/>
                </a:solidFill>
                <a:latin typeface="Calisto MT" panose="02040603050505030304" pitchFamily="18" charset="77"/>
                <a:cs typeface="Calibri" panose="020F0502020204030204" pitchFamily="34" charset="0"/>
              </a:rPr>
              <a:t>C</a:t>
            </a:r>
          </a:p>
        </p:txBody>
      </p:sp>
      <p:sp>
        <p:nvSpPr>
          <p:cNvPr id="30" name="TextBox 29">
            <a:extLst>
              <a:ext uri="{FF2B5EF4-FFF2-40B4-BE49-F238E27FC236}">
                <a16:creationId xmlns:a16="http://schemas.microsoft.com/office/drawing/2014/main" id="{318EBDD3-8203-40E0-5CD5-9B64ED35AEFB}"/>
              </a:ext>
            </a:extLst>
          </p:cNvPr>
          <p:cNvSpPr txBox="1"/>
          <p:nvPr/>
        </p:nvSpPr>
        <p:spPr>
          <a:xfrm>
            <a:off x="3161040" y="3836544"/>
            <a:ext cx="351378" cy="369332"/>
          </a:xfrm>
          <a:prstGeom prst="rect">
            <a:avLst/>
          </a:prstGeom>
          <a:noFill/>
        </p:spPr>
        <p:txBody>
          <a:bodyPr wrap="none" rtlCol="0">
            <a:spAutoFit/>
          </a:bodyPr>
          <a:lstStyle/>
          <a:p>
            <a:pPr algn="l"/>
            <a:r>
              <a:rPr lang="en-US" sz="1800" dirty="0">
                <a:solidFill>
                  <a:srgbClr val="004DC1"/>
                </a:solidFill>
                <a:latin typeface="Calisto MT" panose="02040603050505030304" pitchFamily="18" charset="77"/>
                <a:cs typeface="Calibri" panose="020F0502020204030204" pitchFamily="34" charset="0"/>
              </a:rPr>
              <a:t>C</a:t>
            </a:r>
          </a:p>
        </p:txBody>
      </p:sp>
      <p:sp>
        <p:nvSpPr>
          <p:cNvPr id="35" name="TextBox 34">
            <a:extLst>
              <a:ext uri="{FF2B5EF4-FFF2-40B4-BE49-F238E27FC236}">
                <a16:creationId xmlns:a16="http://schemas.microsoft.com/office/drawing/2014/main" id="{F41CD9D1-6EE3-15F9-43AE-0A611D658AA5}"/>
              </a:ext>
            </a:extLst>
          </p:cNvPr>
          <p:cNvSpPr txBox="1"/>
          <p:nvPr/>
        </p:nvSpPr>
        <p:spPr>
          <a:xfrm>
            <a:off x="5101952" y="3836544"/>
            <a:ext cx="351378" cy="369332"/>
          </a:xfrm>
          <a:prstGeom prst="rect">
            <a:avLst/>
          </a:prstGeom>
          <a:noFill/>
        </p:spPr>
        <p:txBody>
          <a:bodyPr wrap="none" rtlCol="0">
            <a:spAutoFit/>
          </a:bodyPr>
          <a:lstStyle/>
          <a:p>
            <a:pPr algn="l"/>
            <a:r>
              <a:rPr lang="en-US" sz="1800" dirty="0">
                <a:solidFill>
                  <a:srgbClr val="004DC1"/>
                </a:solidFill>
                <a:latin typeface="Calisto MT" panose="02040603050505030304" pitchFamily="18" charset="77"/>
                <a:cs typeface="Calibri" panose="020F0502020204030204" pitchFamily="34" charset="0"/>
              </a:rPr>
              <a:t>C</a:t>
            </a:r>
          </a:p>
        </p:txBody>
      </p:sp>
      <p:sp>
        <p:nvSpPr>
          <p:cNvPr id="36" name="TextBox 35">
            <a:extLst>
              <a:ext uri="{FF2B5EF4-FFF2-40B4-BE49-F238E27FC236}">
                <a16:creationId xmlns:a16="http://schemas.microsoft.com/office/drawing/2014/main" id="{32EAB6F7-A99C-CC45-636F-848E8E21D848}"/>
              </a:ext>
            </a:extLst>
          </p:cNvPr>
          <p:cNvSpPr txBox="1"/>
          <p:nvPr/>
        </p:nvSpPr>
        <p:spPr>
          <a:xfrm>
            <a:off x="7073345" y="3842778"/>
            <a:ext cx="502061" cy="369332"/>
          </a:xfrm>
          <a:prstGeom prst="rect">
            <a:avLst/>
          </a:prstGeom>
          <a:noFill/>
        </p:spPr>
        <p:txBody>
          <a:bodyPr wrap="none" rtlCol="0">
            <a:spAutoFit/>
          </a:bodyPr>
          <a:lstStyle/>
          <a:p>
            <a:pPr algn="l"/>
            <a:r>
              <a:rPr lang="en-US" sz="1800" dirty="0">
                <a:solidFill>
                  <a:srgbClr val="004DC1"/>
                </a:solidFill>
                <a:latin typeface="Calisto MT" panose="02040603050505030304" pitchFamily="18" charset="77"/>
                <a:cs typeface="Calibri" panose="020F0502020204030204" pitchFamily="34" charset="0"/>
              </a:rPr>
              <a:t>(C)</a:t>
            </a:r>
          </a:p>
        </p:txBody>
      </p:sp>
      <p:sp>
        <p:nvSpPr>
          <p:cNvPr id="37" name="TextBox 36">
            <a:extLst>
              <a:ext uri="{FF2B5EF4-FFF2-40B4-BE49-F238E27FC236}">
                <a16:creationId xmlns:a16="http://schemas.microsoft.com/office/drawing/2014/main" id="{DE5AE47D-6277-40F6-F658-BA762D3C226E}"/>
              </a:ext>
            </a:extLst>
          </p:cNvPr>
          <p:cNvSpPr txBox="1"/>
          <p:nvPr/>
        </p:nvSpPr>
        <p:spPr>
          <a:xfrm>
            <a:off x="3616234" y="1241328"/>
            <a:ext cx="269626" cy="369332"/>
          </a:xfrm>
          <a:prstGeom prst="rect">
            <a:avLst/>
          </a:prstGeom>
          <a:noFill/>
        </p:spPr>
        <p:txBody>
          <a:bodyPr wrap="none" rtlCol="0">
            <a:spAutoFit/>
          </a:bodyPr>
          <a:lstStyle/>
          <a:p>
            <a:pPr algn="l"/>
            <a:r>
              <a:rPr lang="en-US" sz="1800" dirty="0">
                <a:solidFill>
                  <a:srgbClr val="004DC1"/>
                </a:solidFill>
                <a:latin typeface="Calisto MT" panose="02040603050505030304" pitchFamily="18" charset="77"/>
                <a:cs typeface="Calibri" panose="020F0502020204030204" pitchFamily="34" charset="0"/>
              </a:rPr>
              <a:t>I</a:t>
            </a:r>
          </a:p>
        </p:txBody>
      </p:sp>
      <p:sp>
        <p:nvSpPr>
          <p:cNvPr id="38" name="TextBox 37">
            <a:extLst>
              <a:ext uri="{FF2B5EF4-FFF2-40B4-BE49-F238E27FC236}">
                <a16:creationId xmlns:a16="http://schemas.microsoft.com/office/drawing/2014/main" id="{CF100EE7-9F85-1C6B-7750-A8489892575F}"/>
              </a:ext>
            </a:extLst>
          </p:cNvPr>
          <p:cNvSpPr txBox="1"/>
          <p:nvPr/>
        </p:nvSpPr>
        <p:spPr>
          <a:xfrm>
            <a:off x="6109669" y="1222623"/>
            <a:ext cx="269626" cy="369332"/>
          </a:xfrm>
          <a:prstGeom prst="rect">
            <a:avLst/>
          </a:prstGeom>
          <a:noFill/>
        </p:spPr>
        <p:txBody>
          <a:bodyPr wrap="none" rtlCol="0">
            <a:spAutoFit/>
          </a:bodyPr>
          <a:lstStyle/>
          <a:p>
            <a:pPr algn="l"/>
            <a:r>
              <a:rPr lang="en-US" sz="1800" dirty="0">
                <a:solidFill>
                  <a:srgbClr val="004DC1"/>
                </a:solidFill>
                <a:latin typeface="Calisto MT" panose="02040603050505030304" pitchFamily="18" charset="77"/>
                <a:cs typeface="Calibri" panose="020F0502020204030204" pitchFamily="34" charset="0"/>
              </a:rPr>
              <a:t>I</a:t>
            </a:r>
          </a:p>
        </p:txBody>
      </p:sp>
      <p:sp>
        <p:nvSpPr>
          <p:cNvPr id="39" name="TextBox 38">
            <a:extLst>
              <a:ext uri="{FF2B5EF4-FFF2-40B4-BE49-F238E27FC236}">
                <a16:creationId xmlns:a16="http://schemas.microsoft.com/office/drawing/2014/main" id="{1CEA4B48-ED65-54D0-B456-1DB588DD0918}"/>
              </a:ext>
            </a:extLst>
          </p:cNvPr>
          <p:cNvSpPr txBox="1"/>
          <p:nvPr/>
        </p:nvSpPr>
        <p:spPr>
          <a:xfrm>
            <a:off x="8409788" y="1207855"/>
            <a:ext cx="269626" cy="369332"/>
          </a:xfrm>
          <a:prstGeom prst="rect">
            <a:avLst/>
          </a:prstGeom>
          <a:noFill/>
        </p:spPr>
        <p:txBody>
          <a:bodyPr wrap="none" rtlCol="0">
            <a:spAutoFit/>
          </a:bodyPr>
          <a:lstStyle/>
          <a:p>
            <a:pPr algn="l"/>
            <a:r>
              <a:rPr lang="en-US" sz="1800" dirty="0">
                <a:solidFill>
                  <a:srgbClr val="004DC1"/>
                </a:solidFill>
                <a:latin typeface="Calisto MT" panose="02040603050505030304" pitchFamily="18" charset="77"/>
                <a:cs typeface="Calibri" panose="020F0502020204030204" pitchFamily="34" charset="0"/>
              </a:rPr>
              <a:t>I</a:t>
            </a:r>
          </a:p>
        </p:txBody>
      </p:sp>
      <p:sp>
        <p:nvSpPr>
          <p:cNvPr id="40" name="TextBox 39">
            <a:extLst>
              <a:ext uri="{FF2B5EF4-FFF2-40B4-BE49-F238E27FC236}">
                <a16:creationId xmlns:a16="http://schemas.microsoft.com/office/drawing/2014/main" id="{0FD51502-94BA-B132-8E38-18B9336F1D7B}"/>
              </a:ext>
            </a:extLst>
          </p:cNvPr>
          <p:cNvSpPr txBox="1"/>
          <p:nvPr/>
        </p:nvSpPr>
        <p:spPr>
          <a:xfrm>
            <a:off x="3391546" y="2575197"/>
            <a:ext cx="269626" cy="369332"/>
          </a:xfrm>
          <a:prstGeom prst="rect">
            <a:avLst/>
          </a:prstGeom>
          <a:noFill/>
        </p:spPr>
        <p:txBody>
          <a:bodyPr wrap="none" rtlCol="0">
            <a:spAutoFit/>
          </a:bodyPr>
          <a:lstStyle/>
          <a:p>
            <a:pPr algn="l"/>
            <a:r>
              <a:rPr lang="en-US" sz="1800" dirty="0">
                <a:solidFill>
                  <a:srgbClr val="004DC1"/>
                </a:solidFill>
                <a:latin typeface="Calisto MT" panose="02040603050505030304" pitchFamily="18" charset="77"/>
                <a:cs typeface="Calibri" panose="020F0502020204030204" pitchFamily="34" charset="0"/>
              </a:rPr>
              <a:t>I</a:t>
            </a:r>
          </a:p>
        </p:txBody>
      </p:sp>
      <p:sp>
        <p:nvSpPr>
          <p:cNvPr id="41" name="TextBox 40">
            <a:extLst>
              <a:ext uri="{FF2B5EF4-FFF2-40B4-BE49-F238E27FC236}">
                <a16:creationId xmlns:a16="http://schemas.microsoft.com/office/drawing/2014/main" id="{047FA1C5-F7B7-D2BC-2611-A3C4257772E8}"/>
              </a:ext>
            </a:extLst>
          </p:cNvPr>
          <p:cNvSpPr txBox="1"/>
          <p:nvPr/>
        </p:nvSpPr>
        <p:spPr>
          <a:xfrm>
            <a:off x="5475211" y="2582895"/>
            <a:ext cx="269626" cy="369332"/>
          </a:xfrm>
          <a:prstGeom prst="rect">
            <a:avLst/>
          </a:prstGeom>
          <a:noFill/>
        </p:spPr>
        <p:txBody>
          <a:bodyPr wrap="none" rtlCol="0">
            <a:spAutoFit/>
          </a:bodyPr>
          <a:lstStyle/>
          <a:p>
            <a:pPr algn="l"/>
            <a:r>
              <a:rPr lang="en-US" sz="1800" dirty="0">
                <a:solidFill>
                  <a:srgbClr val="004DC1"/>
                </a:solidFill>
                <a:latin typeface="Calisto MT" panose="02040603050505030304" pitchFamily="18" charset="77"/>
                <a:cs typeface="Calibri" panose="020F0502020204030204" pitchFamily="34" charset="0"/>
              </a:rPr>
              <a:t>I</a:t>
            </a:r>
          </a:p>
        </p:txBody>
      </p:sp>
      <p:sp>
        <p:nvSpPr>
          <p:cNvPr id="42" name="TextBox 41">
            <a:extLst>
              <a:ext uri="{FF2B5EF4-FFF2-40B4-BE49-F238E27FC236}">
                <a16:creationId xmlns:a16="http://schemas.microsoft.com/office/drawing/2014/main" id="{C09A1439-9431-AE56-4D79-71405F729486}"/>
              </a:ext>
            </a:extLst>
          </p:cNvPr>
          <p:cNvSpPr txBox="1"/>
          <p:nvPr/>
        </p:nvSpPr>
        <p:spPr>
          <a:xfrm>
            <a:off x="7458802" y="2586607"/>
            <a:ext cx="269626" cy="369332"/>
          </a:xfrm>
          <a:prstGeom prst="rect">
            <a:avLst/>
          </a:prstGeom>
          <a:noFill/>
        </p:spPr>
        <p:txBody>
          <a:bodyPr wrap="none" rtlCol="0">
            <a:spAutoFit/>
          </a:bodyPr>
          <a:lstStyle/>
          <a:p>
            <a:pPr algn="l"/>
            <a:r>
              <a:rPr lang="en-US" sz="1800" dirty="0">
                <a:solidFill>
                  <a:srgbClr val="004DC1"/>
                </a:solidFill>
                <a:latin typeface="Calisto MT" panose="02040603050505030304" pitchFamily="18" charset="77"/>
                <a:cs typeface="Calibri" panose="020F0502020204030204" pitchFamily="34" charset="0"/>
              </a:rPr>
              <a:t>I</a:t>
            </a:r>
          </a:p>
        </p:txBody>
      </p:sp>
      <p:sp>
        <p:nvSpPr>
          <p:cNvPr id="43" name="TextBox 42">
            <a:extLst>
              <a:ext uri="{FF2B5EF4-FFF2-40B4-BE49-F238E27FC236}">
                <a16:creationId xmlns:a16="http://schemas.microsoft.com/office/drawing/2014/main" id="{8E803103-F3B9-2A7B-A868-78FECCC6A563}"/>
              </a:ext>
            </a:extLst>
          </p:cNvPr>
          <p:cNvSpPr txBox="1"/>
          <p:nvPr/>
        </p:nvSpPr>
        <p:spPr>
          <a:xfrm>
            <a:off x="2093110" y="3849606"/>
            <a:ext cx="269626" cy="369332"/>
          </a:xfrm>
          <a:prstGeom prst="rect">
            <a:avLst/>
          </a:prstGeom>
          <a:noFill/>
        </p:spPr>
        <p:txBody>
          <a:bodyPr wrap="none" rtlCol="0">
            <a:spAutoFit/>
          </a:bodyPr>
          <a:lstStyle/>
          <a:p>
            <a:pPr algn="l"/>
            <a:r>
              <a:rPr lang="en-US" sz="1800" dirty="0">
                <a:solidFill>
                  <a:srgbClr val="004DC1"/>
                </a:solidFill>
                <a:latin typeface="Calisto MT" panose="02040603050505030304" pitchFamily="18" charset="77"/>
                <a:cs typeface="Calibri" panose="020F0502020204030204" pitchFamily="34" charset="0"/>
              </a:rPr>
              <a:t>I</a:t>
            </a:r>
          </a:p>
        </p:txBody>
      </p:sp>
      <p:sp>
        <p:nvSpPr>
          <p:cNvPr id="44" name="TextBox 43">
            <a:extLst>
              <a:ext uri="{FF2B5EF4-FFF2-40B4-BE49-F238E27FC236}">
                <a16:creationId xmlns:a16="http://schemas.microsoft.com/office/drawing/2014/main" id="{DA907A68-D17A-B752-2D7D-A518BE4EF7B1}"/>
              </a:ext>
            </a:extLst>
          </p:cNvPr>
          <p:cNvSpPr txBox="1"/>
          <p:nvPr/>
        </p:nvSpPr>
        <p:spPr>
          <a:xfrm>
            <a:off x="4212463" y="3836541"/>
            <a:ext cx="420308" cy="369332"/>
          </a:xfrm>
          <a:prstGeom prst="rect">
            <a:avLst/>
          </a:prstGeom>
          <a:noFill/>
        </p:spPr>
        <p:txBody>
          <a:bodyPr wrap="none" rtlCol="0">
            <a:spAutoFit/>
          </a:bodyPr>
          <a:lstStyle/>
          <a:p>
            <a:pPr algn="l"/>
            <a:r>
              <a:rPr lang="en-US" sz="1800" dirty="0">
                <a:solidFill>
                  <a:srgbClr val="004DC1"/>
                </a:solidFill>
                <a:latin typeface="Calisto MT" panose="02040603050505030304" pitchFamily="18" charset="77"/>
                <a:cs typeface="Calibri" panose="020F0502020204030204" pitchFamily="34" charset="0"/>
              </a:rPr>
              <a:t>(I)</a:t>
            </a:r>
          </a:p>
        </p:txBody>
      </p:sp>
      <p:sp>
        <p:nvSpPr>
          <p:cNvPr id="45" name="TextBox 44">
            <a:extLst>
              <a:ext uri="{FF2B5EF4-FFF2-40B4-BE49-F238E27FC236}">
                <a16:creationId xmlns:a16="http://schemas.microsoft.com/office/drawing/2014/main" id="{DFDB9FDA-C992-B9C3-6516-D37B5067A052}"/>
              </a:ext>
            </a:extLst>
          </p:cNvPr>
          <p:cNvSpPr txBox="1"/>
          <p:nvPr/>
        </p:nvSpPr>
        <p:spPr>
          <a:xfrm>
            <a:off x="6148857" y="3850651"/>
            <a:ext cx="269626" cy="369332"/>
          </a:xfrm>
          <a:prstGeom prst="rect">
            <a:avLst/>
          </a:prstGeom>
          <a:noFill/>
        </p:spPr>
        <p:txBody>
          <a:bodyPr wrap="none" rtlCol="0">
            <a:spAutoFit/>
          </a:bodyPr>
          <a:lstStyle/>
          <a:p>
            <a:pPr algn="l"/>
            <a:r>
              <a:rPr lang="en-US" sz="1800" dirty="0">
                <a:solidFill>
                  <a:srgbClr val="004DC1"/>
                </a:solidFill>
                <a:latin typeface="Calisto MT" panose="02040603050505030304" pitchFamily="18" charset="77"/>
                <a:cs typeface="Calibri" panose="020F0502020204030204" pitchFamily="34" charset="0"/>
              </a:rPr>
              <a:t>I</a:t>
            </a:r>
          </a:p>
        </p:txBody>
      </p:sp>
      <p:sp>
        <p:nvSpPr>
          <p:cNvPr id="46" name="TextBox 45">
            <a:extLst>
              <a:ext uri="{FF2B5EF4-FFF2-40B4-BE49-F238E27FC236}">
                <a16:creationId xmlns:a16="http://schemas.microsoft.com/office/drawing/2014/main" id="{4424AA5A-2435-69BA-CF79-FFBB1AFB8FE6}"/>
              </a:ext>
            </a:extLst>
          </p:cNvPr>
          <p:cNvSpPr txBox="1"/>
          <p:nvPr/>
        </p:nvSpPr>
        <p:spPr>
          <a:xfrm>
            <a:off x="8321260" y="3841548"/>
            <a:ext cx="269626" cy="369332"/>
          </a:xfrm>
          <a:prstGeom prst="rect">
            <a:avLst/>
          </a:prstGeom>
          <a:noFill/>
        </p:spPr>
        <p:txBody>
          <a:bodyPr wrap="none" rtlCol="0">
            <a:spAutoFit/>
          </a:bodyPr>
          <a:lstStyle/>
          <a:p>
            <a:pPr algn="l"/>
            <a:r>
              <a:rPr lang="en-US" sz="1800" dirty="0">
                <a:solidFill>
                  <a:srgbClr val="004DC1"/>
                </a:solidFill>
                <a:latin typeface="Calisto MT" panose="02040603050505030304" pitchFamily="18" charset="77"/>
                <a:cs typeface="Calibri" panose="020F0502020204030204" pitchFamily="34" charset="0"/>
              </a:rPr>
              <a:t>I</a:t>
            </a:r>
          </a:p>
        </p:txBody>
      </p:sp>
      <p:cxnSp>
        <p:nvCxnSpPr>
          <p:cNvPr id="54" name="Straight Arrow Connector 53">
            <a:extLst>
              <a:ext uri="{FF2B5EF4-FFF2-40B4-BE49-F238E27FC236}">
                <a16:creationId xmlns:a16="http://schemas.microsoft.com/office/drawing/2014/main" id="{89240630-F291-9D62-DE9B-8450BA2243DC}"/>
              </a:ext>
            </a:extLst>
          </p:cNvPr>
          <p:cNvCxnSpPr>
            <a:cxnSpLocks/>
          </p:cNvCxnSpPr>
          <p:nvPr/>
        </p:nvCxnSpPr>
        <p:spPr>
          <a:xfrm>
            <a:off x="1747993" y="1412704"/>
            <a:ext cx="774482" cy="0"/>
          </a:xfrm>
          <a:prstGeom prst="straightConnector1">
            <a:avLst/>
          </a:prstGeom>
          <a:ln w="28575">
            <a:solidFill>
              <a:srgbClr val="004DC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F767C3CD-047E-6A6A-F032-15271E02D77E}"/>
              </a:ext>
            </a:extLst>
          </p:cNvPr>
          <p:cNvCxnSpPr>
            <a:cxnSpLocks/>
          </p:cNvCxnSpPr>
          <p:nvPr/>
        </p:nvCxnSpPr>
        <p:spPr>
          <a:xfrm>
            <a:off x="2809746" y="1412704"/>
            <a:ext cx="774482" cy="0"/>
          </a:xfrm>
          <a:prstGeom prst="straightConnector1">
            <a:avLst/>
          </a:prstGeom>
          <a:ln w="28575">
            <a:solidFill>
              <a:srgbClr val="004DC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1C6F3E9E-318D-4F55-4CA8-FE187D72CBED}"/>
              </a:ext>
            </a:extLst>
          </p:cNvPr>
          <p:cNvCxnSpPr>
            <a:cxnSpLocks/>
          </p:cNvCxnSpPr>
          <p:nvPr/>
        </p:nvCxnSpPr>
        <p:spPr>
          <a:xfrm>
            <a:off x="3925607" y="1412704"/>
            <a:ext cx="850348" cy="0"/>
          </a:xfrm>
          <a:prstGeom prst="straightConnector1">
            <a:avLst/>
          </a:prstGeom>
          <a:ln w="28575">
            <a:solidFill>
              <a:srgbClr val="004DC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BCE0FDB4-BC51-A1F1-0DFB-B0BD0566CC0D}"/>
              </a:ext>
            </a:extLst>
          </p:cNvPr>
          <p:cNvCxnSpPr>
            <a:cxnSpLocks/>
          </p:cNvCxnSpPr>
          <p:nvPr/>
        </p:nvCxnSpPr>
        <p:spPr>
          <a:xfrm>
            <a:off x="5335188" y="1399778"/>
            <a:ext cx="774482" cy="0"/>
          </a:xfrm>
          <a:prstGeom prst="straightConnector1">
            <a:avLst/>
          </a:prstGeom>
          <a:ln w="28575">
            <a:solidFill>
              <a:srgbClr val="004DC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5F7547D8-E19B-B383-6DE4-789C4B4A7C0C}"/>
              </a:ext>
            </a:extLst>
          </p:cNvPr>
          <p:cNvCxnSpPr>
            <a:cxnSpLocks/>
          </p:cNvCxnSpPr>
          <p:nvPr/>
        </p:nvCxnSpPr>
        <p:spPr>
          <a:xfrm>
            <a:off x="6353726" y="1399780"/>
            <a:ext cx="803811" cy="3007"/>
          </a:xfrm>
          <a:prstGeom prst="straightConnector1">
            <a:avLst/>
          </a:prstGeom>
          <a:ln w="28575">
            <a:solidFill>
              <a:srgbClr val="004DC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ABF0A284-2F8B-F24F-4CC7-78304C03D93F}"/>
              </a:ext>
            </a:extLst>
          </p:cNvPr>
          <p:cNvCxnSpPr>
            <a:cxnSpLocks/>
          </p:cNvCxnSpPr>
          <p:nvPr/>
        </p:nvCxnSpPr>
        <p:spPr>
          <a:xfrm flipV="1">
            <a:off x="7495379" y="1387215"/>
            <a:ext cx="914411" cy="5873"/>
          </a:xfrm>
          <a:prstGeom prst="straightConnector1">
            <a:avLst/>
          </a:prstGeom>
          <a:ln w="28575">
            <a:solidFill>
              <a:srgbClr val="004DC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2F045FFF-BDD3-407E-6BAD-05EFF670492E}"/>
              </a:ext>
            </a:extLst>
          </p:cNvPr>
          <p:cNvCxnSpPr>
            <a:cxnSpLocks/>
          </p:cNvCxnSpPr>
          <p:nvPr/>
        </p:nvCxnSpPr>
        <p:spPr>
          <a:xfrm>
            <a:off x="1548298" y="2760075"/>
            <a:ext cx="774482" cy="0"/>
          </a:xfrm>
          <a:prstGeom prst="straightConnector1">
            <a:avLst/>
          </a:prstGeom>
          <a:ln w="28575">
            <a:solidFill>
              <a:srgbClr val="004DC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40F77F8E-FE71-4059-E879-D246BEB4CAC3}"/>
              </a:ext>
            </a:extLst>
          </p:cNvPr>
          <p:cNvCxnSpPr>
            <a:cxnSpLocks/>
          </p:cNvCxnSpPr>
          <p:nvPr/>
        </p:nvCxnSpPr>
        <p:spPr>
          <a:xfrm>
            <a:off x="2653641" y="2760075"/>
            <a:ext cx="774482" cy="0"/>
          </a:xfrm>
          <a:prstGeom prst="straightConnector1">
            <a:avLst/>
          </a:prstGeom>
          <a:ln w="28575">
            <a:solidFill>
              <a:srgbClr val="004DC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1E287240-C05A-7846-BD16-ADDF431E5FBE}"/>
              </a:ext>
            </a:extLst>
          </p:cNvPr>
          <p:cNvCxnSpPr>
            <a:cxnSpLocks/>
          </p:cNvCxnSpPr>
          <p:nvPr/>
        </p:nvCxnSpPr>
        <p:spPr>
          <a:xfrm>
            <a:off x="3632773" y="2757809"/>
            <a:ext cx="774482" cy="0"/>
          </a:xfrm>
          <a:prstGeom prst="straightConnector1">
            <a:avLst/>
          </a:prstGeom>
          <a:ln w="28575">
            <a:solidFill>
              <a:srgbClr val="004DC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7C283EDC-AA8A-605A-DE1F-4C23152B5615}"/>
              </a:ext>
            </a:extLst>
          </p:cNvPr>
          <p:cNvCxnSpPr>
            <a:cxnSpLocks/>
          </p:cNvCxnSpPr>
          <p:nvPr/>
        </p:nvCxnSpPr>
        <p:spPr>
          <a:xfrm>
            <a:off x="4738399" y="2756018"/>
            <a:ext cx="774482" cy="0"/>
          </a:xfrm>
          <a:prstGeom prst="straightConnector1">
            <a:avLst/>
          </a:prstGeom>
          <a:ln w="28575">
            <a:solidFill>
              <a:srgbClr val="004DC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223C3A17-BF01-5DDD-7471-21F807EEE38A}"/>
              </a:ext>
            </a:extLst>
          </p:cNvPr>
          <p:cNvCxnSpPr>
            <a:cxnSpLocks/>
          </p:cNvCxnSpPr>
          <p:nvPr/>
        </p:nvCxnSpPr>
        <p:spPr>
          <a:xfrm>
            <a:off x="5650171" y="2747863"/>
            <a:ext cx="774482" cy="0"/>
          </a:xfrm>
          <a:prstGeom prst="straightConnector1">
            <a:avLst/>
          </a:prstGeom>
          <a:ln w="28575">
            <a:solidFill>
              <a:srgbClr val="004DC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44C1421E-CE9A-08FC-B233-4DC40F809669}"/>
              </a:ext>
            </a:extLst>
          </p:cNvPr>
          <p:cNvCxnSpPr>
            <a:cxnSpLocks/>
          </p:cNvCxnSpPr>
          <p:nvPr/>
        </p:nvCxnSpPr>
        <p:spPr>
          <a:xfrm>
            <a:off x="6720897" y="2756018"/>
            <a:ext cx="774482" cy="0"/>
          </a:xfrm>
          <a:prstGeom prst="straightConnector1">
            <a:avLst/>
          </a:prstGeom>
          <a:ln w="28575">
            <a:solidFill>
              <a:srgbClr val="004DC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6FA71FB4-3B24-DAF9-DCA7-D805CCB9F057}"/>
              </a:ext>
            </a:extLst>
          </p:cNvPr>
          <p:cNvCxnSpPr>
            <a:cxnSpLocks/>
          </p:cNvCxnSpPr>
          <p:nvPr/>
        </p:nvCxnSpPr>
        <p:spPr>
          <a:xfrm>
            <a:off x="7732810" y="2764500"/>
            <a:ext cx="774482" cy="0"/>
          </a:xfrm>
          <a:prstGeom prst="straightConnector1">
            <a:avLst/>
          </a:prstGeom>
          <a:ln w="28575">
            <a:solidFill>
              <a:srgbClr val="004DC1"/>
            </a:solidFill>
            <a:tailEnd type="stealth" w="lg" len="lg"/>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490FF113-D2ED-1C80-E628-40BB7D297DB1}"/>
              </a:ext>
            </a:extLst>
          </p:cNvPr>
          <p:cNvSpPr txBox="1"/>
          <p:nvPr/>
        </p:nvSpPr>
        <p:spPr>
          <a:xfrm>
            <a:off x="7592881" y="1446871"/>
            <a:ext cx="1798890" cy="369332"/>
          </a:xfrm>
          <a:prstGeom prst="rect">
            <a:avLst/>
          </a:prstGeom>
          <a:noFill/>
        </p:spPr>
        <p:txBody>
          <a:bodyPr wrap="none" rtlCol="0">
            <a:spAutoFit/>
          </a:bodyPr>
          <a:lstStyle/>
          <a:p>
            <a:pPr algn="l"/>
            <a:r>
              <a:rPr lang="en-US" sz="1800" dirty="0">
                <a:solidFill>
                  <a:srgbClr val="C00000"/>
                </a:solidFill>
                <a:latin typeface="Calisto MT" panose="02040603050505030304" pitchFamily="18" charset="77"/>
                <a:cs typeface="Calibri" panose="020F0502020204030204" pitchFamily="34" charset="0"/>
              </a:rPr>
              <a:t>More coinciding</a:t>
            </a:r>
          </a:p>
        </p:txBody>
      </p:sp>
      <p:sp>
        <p:nvSpPr>
          <p:cNvPr id="68" name="TextBox 67">
            <a:extLst>
              <a:ext uri="{FF2B5EF4-FFF2-40B4-BE49-F238E27FC236}">
                <a16:creationId xmlns:a16="http://schemas.microsoft.com/office/drawing/2014/main" id="{D0501325-3CF5-4E70-0F12-B2246F27FAEE}"/>
              </a:ext>
            </a:extLst>
          </p:cNvPr>
          <p:cNvSpPr txBox="1"/>
          <p:nvPr/>
        </p:nvSpPr>
        <p:spPr>
          <a:xfrm>
            <a:off x="3567071" y="4058792"/>
            <a:ext cx="1798890" cy="369332"/>
          </a:xfrm>
          <a:prstGeom prst="rect">
            <a:avLst/>
          </a:prstGeom>
          <a:noFill/>
        </p:spPr>
        <p:txBody>
          <a:bodyPr wrap="none" rtlCol="0">
            <a:spAutoFit/>
          </a:bodyPr>
          <a:lstStyle/>
          <a:p>
            <a:pPr algn="l"/>
            <a:r>
              <a:rPr lang="en-US" sz="1800" dirty="0">
                <a:solidFill>
                  <a:srgbClr val="C00000"/>
                </a:solidFill>
                <a:latin typeface="Calisto MT" panose="02040603050505030304" pitchFamily="18" charset="77"/>
                <a:cs typeface="Calibri" panose="020F0502020204030204" pitchFamily="34" charset="0"/>
              </a:rPr>
              <a:t>More coinciding</a:t>
            </a:r>
          </a:p>
        </p:txBody>
      </p:sp>
      <p:sp>
        <p:nvSpPr>
          <p:cNvPr id="69" name="TextBox 68">
            <a:extLst>
              <a:ext uri="{FF2B5EF4-FFF2-40B4-BE49-F238E27FC236}">
                <a16:creationId xmlns:a16="http://schemas.microsoft.com/office/drawing/2014/main" id="{F9478250-C387-FCD0-2EAB-CBE33AACA416}"/>
              </a:ext>
            </a:extLst>
          </p:cNvPr>
          <p:cNvSpPr txBox="1"/>
          <p:nvPr/>
        </p:nvSpPr>
        <p:spPr>
          <a:xfrm>
            <a:off x="5321753" y="2812719"/>
            <a:ext cx="1941557" cy="369332"/>
          </a:xfrm>
          <a:prstGeom prst="rect">
            <a:avLst/>
          </a:prstGeom>
          <a:noFill/>
        </p:spPr>
        <p:txBody>
          <a:bodyPr wrap="none" rtlCol="0">
            <a:spAutoFit/>
          </a:bodyPr>
          <a:lstStyle/>
          <a:p>
            <a:pPr algn="l"/>
            <a:r>
              <a:rPr lang="en-US" sz="1800" dirty="0">
                <a:solidFill>
                  <a:srgbClr val="C00000"/>
                </a:solidFill>
                <a:latin typeface="Calisto MT" panose="02040603050505030304" pitchFamily="18" charset="77"/>
                <a:cs typeface="Calibri" panose="020F0502020204030204" pitchFamily="34" charset="0"/>
              </a:rPr>
              <a:t>More interlocking</a:t>
            </a:r>
          </a:p>
        </p:txBody>
      </p:sp>
      <p:sp>
        <p:nvSpPr>
          <p:cNvPr id="70" name="TextBox 69">
            <a:extLst>
              <a:ext uri="{FF2B5EF4-FFF2-40B4-BE49-F238E27FC236}">
                <a16:creationId xmlns:a16="http://schemas.microsoft.com/office/drawing/2014/main" id="{63EA6EAE-C131-B497-D072-59598E461A07}"/>
              </a:ext>
            </a:extLst>
          </p:cNvPr>
          <p:cNvSpPr txBox="1"/>
          <p:nvPr/>
        </p:nvSpPr>
        <p:spPr>
          <a:xfrm>
            <a:off x="1461150" y="1453491"/>
            <a:ext cx="1941557" cy="369332"/>
          </a:xfrm>
          <a:prstGeom prst="rect">
            <a:avLst/>
          </a:prstGeom>
          <a:noFill/>
        </p:spPr>
        <p:txBody>
          <a:bodyPr wrap="none" rtlCol="0">
            <a:spAutoFit/>
          </a:bodyPr>
          <a:lstStyle/>
          <a:p>
            <a:pPr algn="l"/>
            <a:r>
              <a:rPr lang="en-US" sz="1800" dirty="0">
                <a:solidFill>
                  <a:srgbClr val="C00000"/>
                </a:solidFill>
                <a:latin typeface="Calisto MT" panose="02040603050505030304" pitchFamily="18" charset="77"/>
                <a:cs typeface="Calibri" panose="020F0502020204030204" pitchFamily="34" charset="0"/>
              </a:rPr>
              <a:t>More interlocking</a:t>
            </a:r>
          </a:p>
        </p:txBody>
      </p:sp>
      <p:cxnSp>
        <p:nvCxnSpPr>
          <p:cNvPr id="71" name="Straight Arrow Connector 70">
            <a:extLst>
              <a:ext uri="{FF2B5EF4-FFF2-40B4-BE49-F238E27FC236}">
                <a16:creationId xmlns:a16="http://schemas.microsoft.com/office/drawing/2014/main" id="{BEDEC61F-A73E-D571-B79A-8C839D4F44D2}"/>
              </a:ext>
            </a:extLst>
          </p:cNvPr>
          <p:cNvCxnSpPr>
            <a:cxnSpLocks/>
          </p:cNvCxnSpPr>
          <p:nvPr/>
        </p:nvCxnSpPr>
        <p:spPr>
          <a:xfrm>
            <a:off x="1503628" y="4022728"/>
            <a:ext cx="589482" cy="5642"/>
          </a:xfrm>
          <a:prstGeom prst="straightConnector1">
            <a:avLst/>
          </a:prstGeom>
          <a:ln w="28575">
            <a:solidFill>
              <a:srgbClr val="004DC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2E1C4C11-D4E4-2A2E-C898-209F88257201}"/>
              </a:ext>
            </a:extLst>
          </p:cNvPr>
          <p:cNvCxnSpPr>
            <a:cxnSpLocks/>
          </p:cNvCxnSpPr>
          <p:nvPr/>
        </p:nvCxnSpPr>
        <p:spPr>
          <a:xfrm>
            <a:off x="2266400" y="4009664"/>
            <a:ext cx="975485" cy="0"/>
          </a:xfrm>
          <a:prstGeom prst="straightConnector1">
            <a:avLst/>
          </a:prstGeom>
          <a:ln w="28575">
            <a:solidFill>
              <a:srgbClr val="004DC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A1327FE2-06B8-9F3B-1FB0-AEAD8874843B}"/>
              </a:ext>
            </a:extLst>
          </p:cNvPr>
          <p:cNvCxnSpPr>
            <a:cxnSpLocks/>
          </p:cNvCxnSpPr>
          <p:nvPr/>
        </p:nvCxnSpPr>
        <p:spPr>
          <a:xfrm>
            <a:off x="3471337" y="4009664"/>
            <a:ext cx="774482" cy="0"/>
          </a:xfrm>
          <a:prstGeom prst="straightConnector1">
            <a:avLst/>
          </a:prstGeom>
          <a:ln w="28575">
            <a:solidFill>
              <a:srgbClr val="004DC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C55971ED-7A18-7D20-C3B8-0670BC40310D}"/>
              </a:ext>
            </a:extLst>
          </p:cNvPr>
          <p:cNvCxnSpPr>
            <a:cxnSpLocks/>
            <a:stCxn id="44" idx="3"/>
            <a:endCxn id="35" idx="1"/>
          </p:cNvCxnSpPr>
          <p:nvPr/>
        </p:nvCxnSpPr>
        <p:spPr>
          <a:xfrm>
            <a:off x="4632771" y="4021207"/>
            <a:ext cx="469181" cy="3"/>
          </a:xfrm>
          <a:prstGeom prst="straightConnector1">
            <a:avLst/>
          </a:prstGeom>
          <a:ln w="28575">
            <a:solidFill>
              <a:srgbClr val="004DC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24E8BEAA-BE58-C2AC-022E-854F237409CA}"/>
              </a:ext>
            </a:extLst>
          </p:cNvPr>
          <p:cNvCxnSpPr>
            <a:cxnSpLocks/>
          </p:cNvCxnSpPr>
          <p:nvPr/>
        </p:nvCxnSpPr>
        <p:spPr>
          <a:xfrm>
            <a:off x="5419147" y="4008648"/>
            <a:ext cx="720521" cy="1018"/>
          </a:xfrm>
          <a:prstGeom prst="straightConnector1">
            <a:avLst/>
          </a:prstGeom>
          <a:ln w="28575">
            <a:solidFill>
              <a:srgbClr val="004DC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0C0218D3-019E-6DD4-51E3-6C8EA586C9C5}"/>
              </a:ext>
            </a:extLst>
          </p:cNvPr>
          <p:cNvCxnSpPr>
            <a:cxnSpLocks/>
          </p:cNvCxnSpPr>
          <p:nvPr/>
        </p:nvCxnSpPr>
        <p:spPr>
          <a:xfrm>
            <a:off x="6394976" y="4008648"/>
            <a:ext cx="720521" cy="1018"/>
          </a:xfrm>
          <a:prstGeom prst="straightConnector1">
            <a:avLst/>
          </a:prstGeom>
          <a:ln w="28575">
            <a:solidFill>
              <a:srgbClr val="004DC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29C19103-8192-D191-A942-7439645B9B49}"/>
              </a:ext>
            </a:extLst>
          </p:cNvPr>
          <p:cNvCxnSpPr>
            <a:cxnSpLocks/>
          </p:cNvCxnSpPr>
          <p:nvPr/>
        </p:nvCxnSpPr>
        <p:spPr>
          <a:xfrm>
            <a:off x="7524164" y="4007100"/>
            <a:ext cx="720521" cy="1018"/>
          </a:xfrm>
          <a:prstGeom prst="straightConnector1">
            <a:avLst/>
          </a:prstGeom>
          <a:ln w="28575">
            <a:solidFill>
              <a:srgbClr val="004DC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C741F190-2645-EF65-9719-5F47B71221B8}"/>
              </a:ext>
            </a:extLst>
          </p:cNvPr>
          <p:cNvCxnSpPr>
            <a:cxnSpLocks/>
          </p:cNvCxnSpPr>
          <p:nvPr/>
        </p:nvCxnSpPr>
        <p:spPr>
          <a:xfrm>
            <a:off x="3349376" y="1653795"/>
            <a:ext cx="43980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2AC7C7D-568D-290C-50B9-72BD72C5FC09}"/>
              </a:ext>
            </a:extLst>
          </p:cNvPr>
          <p:cNvCxnSpPr>
            <a:cxnSpLocks/>
          </p:cNvCxnSpPr>
          <p:nvPr/>
        </p:nvCxnSpPr>
        <p:spPr>
          <a:xfrm flipV="1">
            <a:off x="3782333" y="1527061"/>
            <a:ext cx="104507" cy="12673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B8E6C7C-CE58-40E2-D0D5-270C5F913860}"/>
              </a:ext>
            </a:extLst>
          </p:cNvPr>
          <p:cNvCxnSpPr>
            <a:cxnSpLocks/>
          </p:cNvCxnSpPr>
          <p:nvPr/>
        </p:nvCxnSpPr>
        <p:spPr>
          <a:xfrm flipV="1">
            <a:off x="1507594" y="3020897"/>
            <a:ext cx="1050649" cy="325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C5C08BDE-AF2C-A52E-DF5F-5905F10FEB68}"/>
              </a:ext>
            </a:extLst>
          </p:cNvPr>
          <p:cNvCxnSpPr>
            <a:cxnSpLocks/>
          </p:cNvCxnSpPr>
          <p:nvPr/>
        </p:nvCxnSpPr>
        <p:spPr>
          <a:xfrm flipV="1">
            <a:off x="2550986" y="2903332"/>
            <a:ext cx="101763" cy="11756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990BE49-C0B2-E87F-9CFE-53A59DB3EE15}"/>
              </a:ext>
            </a:extLst>
          </p:cNvPr>
          <p:cNvCxnSpPr>
            <a:cxnSpLocks/>
          </p:cNvCxnSpPr>
          <p:nvPr/>
        </p:nvCxnSpPr>
        <p:spPr>
          <a:xfrm>
            <a:off x="7276531" y="1634443"/>
            <a:ext cx="36115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D955C15-7CD0-24CE-9C17-F6C43F2AB058}"/>
              </a:ext>
            </a:extLst>
          </p:cNvPr>
          <p:cNvCxnSpPr>
            <a:cxnSpLocks/>
          </p:cNvCxnSpPr>
          <p:nvPr/>
        </p:nvCxnSpPr>
        <p:spPr>
          <a:xfrm flipH="1" flipV="1">
            <a:off x="7200560" y="1517594"/>
            <a:ext cx="80297" cy="11962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1F793630-7BE0-2D00-5922-0F9A4A357423}"/>
              </a:ext>
            </a:extLst>
          </p:cNvPr>
          <p:cNvCxnSpPr>
            <a:cxnSpLocks/>
          </p:cNvCxnSpPr>
          <p:nvPr/>
        </p:nvCxnSpPr>
        <p:spPr>
          <a:xfrm flipV="1">
            <a:off x="4942632" y="3006578"/>
            <a:ext cx="423329" cy="210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B46D2A8C-86C0-A647-2583-50E42BFF1929}"/>
              </a:ext>
            </a:extLst>
          </p:cNvPr>
          <p:cNvCxnSpPr>
            <a:cxnSpLocks/>
          </p:cNvCxnSpPr>
          <p:nvPr/>
        </p:nvCxnSpPr>
        <p:spPr>
          <a:xfrm flipH="1" flipV="1">
            <a:off x="4866661" y="2891835"/>
            <a:ext cx="80297" cy="11962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65272B1-414B-44D1-2327-29B4A7789BFE}"/>
              </a:ext>
            </a:extLst>
          </p:cNvPr>
          <p:cNvCxnSpPr>
            <a:cxnSpLocks/>
          </p:cNvCxnSpPr>
          <p:nvPr/>
        </p:nvCxnSpPr>
        <p:spPr>
          <a:xfrm flipV="1">
            <a:off x="3186389" y="4261786"/>
            <a:ext cx="446384" cy="160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344741F2-824A-7F08-E0A2-49FBFB35C9E8}"/>
              </a:ext>
            </a:extLst>
          </p:cNvPr>
          <p:cNvCxnSpPr>
            <a:cxnSpLocks/>
          </p:cNvCxnSpPr>
          <p:nvPr/>
        </p:nvCxnSpPr>
        <p:spPr>
          <a:xfrm flipH="1" flipV="1">
            <a:off x="3110417" y="4146540"/>
            <a:ext cx="80297" cy="11962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092DA6C1-902A-1CB0-FD09-5D0A66DC7615}"/>
              </a:ext>
            </a:extLst>
          </p:cNvPr>
          <p:cNvCxnSpPr>
            <a:cxnSpLocks/>
          </p:cNvCxnSpPr>
          <p:nvPr/>
        </p:nvCxnSpPr>
        <p:spPr>
          <a:xfrm flipV="1">
            <a:off x="5275511" y="4262576"/>
            <a:ext cx="423023" cy="81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5B5FC8C4-5D72-C335-66BE-928B29B1D407}"/>
              </a:ext>
            </a:extLst>
          </p:cNvPr>
          <p:cNvCxnSpPr>
            <a:cxnSpLocks/>
          </p:cNvCxnSpPr>
          <p:nvPr/>
        </p:nvCxnSpPr>
        <p:spPr>
          <a:xfrm flipV="1">
            <a:off x="5690914" y="4138798"/>
            <a:ext cx="96175" cy="12631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B0CCC9DC-5734-0388-802B-BFB891284C2A}"/>
              </a:ext>
            </a:extLst>
          </p:cNvPr>
          <p:cNvCxnSpPr>
            <a:cxnSpLocks/>
          </p:cNvCxnSpPr>
          <p:nvPr/>
        </p:nvCxnSpPr>
        <p:spPr>
          <a:xfrm>
            <a:off x="8176417" y="4261786"/>
            <a:ext cx="833569" cy="79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49F875C9-B3D0-EC3B-C474-044AAB08E6B3}"/>
              </a:ext>
            </a:extLst>
          </p:cNvPr>
          <p:cNvCxnSpPr>
            <a:cxnSpLocks/>
          </p:cNvCxnSpPr>
          <p:nvPr/>
        </p:nvCxnSpPr>
        <p:spPr>
          <a:xfrm flipH="1" flipV="1">
            <a:off x="8100446" y="4144935"/>
            <a:ext cx="80297" cy="11962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A63CE866-46CD-F2F2-87AE-695AC1E82447}"/>
              </a:ext>
            </a:extLst>
          </p:cNvPr>
          <p:cNvCxnSpPr>
            <a:cxnSpLocks/>
          </p:cNvCxnSpPr>
          <p:nvPr/>
        </p:nvCxnSpPr>
        <p:spPr>
          <a:xfrm flipV="1">
            <a:off x="7200560" y="3006578"/>
            <a:ext cx="423023" cy="81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F3A6F7B7-23D6-CEB9-E659-2CD2E5A4AB4A}"/>
              </a:ext>
            </a:extLst>
          </p:cNvPr>
          <p:cNvCxnSpPr>
            <a:cxnSpLocks/>
          </p:cNvCxnSpPr>
          <p:nvPr/>
        </p:nvCxnSpPr>
        <p:spPr>
          <a:xfrm flipV="1">
            <a:off x="7615962" y="2882800"/>
            <a:ext cx="96175" cy="12631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1E4D5CE1-3B76-4565-55D5-EFB397715911}"/>
              </a:ext>
            </a:extLst>
          </p:cNvPr>
          <p:cNvCxnSpPr>
            <a:cxnSpLocks/>
          </p:cNvCxnSpPr>
          <p:nvPr/>
        </p:nvCxnSpPr>
        <p:spPr>
          <a:xfrm>
            <a:off x="4057151" y="1614294"/>
            <a:ext cx="2899632" cy="0"/>
          </a:xfrm>
          <a:prstGeom prst="straightConnector1">
            <a:avLst/>
          </a:prstGeom>
          <a:ln w="28575">
            <a:solidFill>
              <a:srgbClr val="C00000"/>
            </a:solidFill>
            <a:prstDash val="sysDash"/>
            <a:tailEnd type="stealth" w="lg" len="lg"/>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41BA16C0-315D-E6A9-28A4-50B523F98497}"/>
              </a:ext>
            </a:extLst>
          </p:cNvPr>
          <p:cNvCxnSpPr>
            <a:cxnSpLocks/>
          </p:cNvCxnSpPr>
          <p:nvPr/>
        </p:nvCxnSpPr>
        <p:spPr>
          <a:xfrm>
            <a:off x="2752649" y="2972846"/>
            <a:ext cx="2016231" cy="0"/>
          </a:xfrm>
          <a:prstGeom prst="straightConnector1">
            <a:avLst/>
          </a:prstGeom>
          <a:ln w="28575">
            <a:solidFill>
              <a:srgbClr val="C00000"/>
            </a:solidFill>
            <a:prstDash val="sysDash"/>
            <a:tailEnd type="stealth" w="lg" len="lg"/>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3E29E66B-AE53-9465-EC88-9A3009E2DCF2}"/>
              </a:ext>
            </a:extLst>
          </p:cNvPr>
          <p:cNvCxnSpPr>
            <a:cxnSpLocks/>
          </p:cNvCxnSpPr>
          <p:nvPr/>
        </p:nvCxnSpPr>
        <p:spPr>
          <a:xfrm>
            <a:off x="1503629" y="4207399"/>
            <a:ext cx="1527574" cy="0"/>
          </a:xfrm>
          <a:prstGeom prst="straightConnector1">
            <a:avLst/>
          </a:prstGeom>
          <a:ln w="28575">
            <a:solidFill>
              <a:srgbClr val="C00000"/>
            </a:solidFill>
            <a:prstDash val="sysDash"/>
            <a:tailEnd type="stealth" w="lg" len="lg"/>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3F097A2A-46F6-00B8-3CF0-AB3E0AB4CA76}"/>
              </a:ext>
            </a:extLst>
          </p:cNvPr>
          <p:cNvCxnSpPr>
            <a:cxnSpLocks/>
          </p:cNvCxnSpPr>
          <p:nvPr/>
        </p:nvCxnSpPr>
        <p:spPr>
          <a:xfrm>
            <a:off x="5948668" y="4209603"/>
            <a:ext cx="2016231" cy="0"/>
          </a:xfrm>
          <a:prstGeom prst="straightConnector1">
            <a:avLst/>
          </a:prstGeom>
          <a:ln w="28575">
            <a:solidFill>
              <a:srgbClr val="C00000"/>
            </a:solidFill>
            <a:prstDash val="sysDash"/>
            <a:tailEnd type="stealth" w="lg" len="lg"/>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C9CF4966-88E1-DE09-760B-041420AB541D}"/>
              </a:ext>
            </a:extLst>
          </p:cNvPr>
          <p:cNvCxnSpPr>
            <a:cxnSpLocks/>
          </p:cNvCxnSpPr>
          <p:nvPr/>
        </p:nvCxnSpPr>
        <p:spPr>
          <a:xfrm>
            <a:off x="7776588" y="2956178"/>
            <a:ext cx="1233398" cy="0"/>
          </a:xfrm>
          <a:prstGeom prst="straightConnector1">
            <a:avLst/>
          </a:prstGeom>
          <a:ln w="28575">
            <a:solidFill>
              <a:srgbClr val="C00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2" name="TextBox 141">
            <a:extLst>
              <a:ext uri="{FF2B5EF4-FFF2-40B4-BE49-F238E27FC236}">
                <a16:creationId xmlns:a16="http://schemas.microsoft.com/office/drawing/2014/main" id="{18B106D9-0525-9E9E-1516-3DAF870F2CD5}"/>
              </a:ext>
            </a:extLst>
          </p:cNvPr>
          <p:cNvSpPr txBox="1"/>
          <p:nvPr/>
        </p:nvSpPr>
        <p:spPr>
          <a:xfrm>
            <a:off x="67045" y="1238733"/>
            <a:ext cx="1226618" cy="646331"/>
          </a:xfrm>
          <a:prstGeom prst="rect">
            <a:avLst/>
          </a:prstGeom>
          <a:noFill/>
        </p:spPr>
        <p:txBody>
          <a:bodyPr wrap="none" rtlCol="0">
            <a:spAutoFit/>
          </a:bodyPr>
          <a:lstStyle/>
          <a:p>
            <a:pPr algn="r"/>
            <a:r>
              <a:rPr lang="en-US" sz="1800" dirty="0">
                <a:solidFill>
                  <a:srgbClr val="004DC1"/>
                </a:solidFill>
                <a:latin typeface="Calisto MT" panose="02040603050505030304" pitchFamily="18" charset="77"/>
                <a:cs typeface="Calibri" panose="020F0502020204030204" pitchFamily="34" charset="0"/>
              </a:rPr>
              <a:t>1</a:t>
            </a:r>
            <a:r>
              <a:rPr lang="en-US" sz="1800" spc="-225" baseline="30000" dirty="0">
                <a:solidFill>
                  <a:srgbClr val="004DC1"/>
                </a:solidFill>
                <a:latin typeface="Calisto MT" panose="02040603050505030304" pitchFamily="18" charset="77"/>
                <a:cs typeface="Calibri" panose="020F0502020204030204" pitchFamily="34" charset="0"/>
              </a:rPr>
              <a:t>2</a:t>
            </a:r>
            <a:r>
              <a:rPr lang="en-US" sz="1800" spc="-225" dirty="0">
                <a:solidFill>
                  <a:srgbClr val="004DC1"/>
                </a:solidFill>
                <a:latin typeface="Calisto MT" panose="02040603050505030304" pitchFamily="18" charset="77"/>
                <a:cs typeface="Calibri" panose="020F0502020204030204" pitchFamily="34" charset="0"/>
              </a:rPr>
              <a:t>/</a:t>
            </a:r>
            <a:r>
              <a:rPr lang="en-US" sz="1800" baseline="-25000" dirty="0">
                <a:solidFill>
                  <a:srgbClr val="004DC1"/>
                </a:solidFill>
                <a:latin typeface="Calisto MT" panose="02040603050505030304" pitchFamily="18" charset="77"/>
                <a:cs typeface="Calibri" panose="020F0502020204030204" pitchFamily="34" charset="0"/>
              </a:rPr>
              <a:t>5</a:t>
            </a:r>
            <a:r>
              <a:rPr lang="en-US" sz="1800" dirty="0">
                <a:solidFill>
                  <a:srgbClr val="004DC1"/>
                </a:solidFill>
                <a:latin typeface="Calisto MT" panose="02040603050505030304" pitchFamily="18" charset="77"/>
                <a:cs typeface="Calibri" panose="020F0502020204030204" pitchFamily="34" charset="0"/>
              </a:rPr>
              <a:t> meas.</a:t>
            </a:r>
          </a:p>
          <a:p>
            <a:pPr algn="r"/>
            <a:r>
              <a:rPr lang="en-US" sz="1800" dirty="0">
                <a:solidFill>
                  <a:srgbClr val="004DC1"/>
                </a:solidFill>
                <a:latin typeface="Calisto MT" panose="02040603050505030304" pitchFamily="18" charset="77"/>
                <a:cs typeface="Calibri" panose="020F0502020204030204" pitchFamily="34" charset="0"/>
              </a:rPr>
              <a:t>periodicity</a:t>
            </a:r>
            <a:endParaRPr lang="en-US" sz="1800" baseline="-25000" dirty="0">
              <a:solidFill>
                <a:srgbClr val="004DC1"/>
              </a:solidFill>
              <a:latin typeface="Calisto MT" panose="02040603050505030304" pitchFamily="18" charset="77"/>
              <a:cs typeface="Calibri" panose="020F0502020204030204" pitchFamily="34" charset="0"/>
            </a:endParaRPr>
          </a:p>
        </p:txBody>
      </p:sp>
      <p:sp>
        <p:nvSpPr>
          <p:cNvPr id="145" name="TextBox 144">
            <a:extLst>
              <a:ext uri="{FF2B5EF4-FFF2-40B4-BE49-F238E27FC236}">
                <a16:creationId xmlns:a16="http://schemas.microsoft.com/office/drawing/2014/main" id="{2FBB843B-97F9-2257-94C7-34AACD289A59}"/>
              </a:ext>
            </a:extLst>
          </p:cNvPr>
          <p:cNvSpPr txBox="1"/>
          <p:nvPr/>
        </p:nvSpPr>
        <p:spPr>
          <a:xfrm>
            <a:off x="51424" y="1854644"/>
            <a:ext cx="1226618" cy="646331"/>
          </a:xfrm>
          <a:prstGeom prst="rect">
            <a:avLst/>
          </a:prstGeom>
          <a:noFill/>
        </p:spPr>
        <p:txBody>
          <a:bodyPr wrap="none" rtlCol="0">
            <a:spAutoFit/>
          </a:bodyPr>
          <a:lstStyle/>
          <a:p>
            <a:pPr algn="r"/>
            <a:r>
              <a:rPr lang="en-US" sz="1800" dirty="0">
                <a:solidFill>
                  <a:srgbClr val="C00000"/>
                </a:solidFill>
                <a:latin typeface="Calisto MT" panose="02040603050505030304" pitchFamily="18" charset="77"/>
                <a:cs typeface="Calibri" panose="020F0502020204030204" pitchFamily="34" charset="0"/>
              </a:rPr>
              <a:t>7 meas. </a:t>
            </a:r>
          </a:p>
          <a:p>
            <a:pPr algn="r"/>
            <a:r>
              <a:rPr lang="en-US" sz="1800" dirty="0">
                <a:solidFill>
                  <a:srgbClr val="C00000"/>
                </a:solidFill>
                <a:latin typeface="Calisto MT" panose="02040603050505030304" pitchFamily="18" charset="77"/>
                <a:cs typeface="Calibri" panose="020F0502020204030204" pitchFamily="34" charset="0"/>
              </a:rPr>
              <a:t>periodicity</a:t>
            </a:r>
            <a:endParaRPr lang="en-US" sz="1800" baseline="-25000" dirty="0">
              <a:solidFill>
                <a:srgbClr val="C00000"/>
              </a:solidFill>
              <a:latin typeface="Calisto MT" panose="02040603050505030304" pitchFamily="18" charset="77"/>
              <a:cs typeface="Calibri" panose="020F0502020204030204" pitchFamily="34" charset="0"/>
            </a:endParaRPr>
          </a:p>
        </p:txBody>
      </p:sp>
      <p:sp>
        <p:nvSpPr>
          <p:cNvPr id="146" name="TextBox 145">
            <a:extLst>
              <a:ext uri="{FF2B5EF4-FFF2-40B4-BE49-F238E27FC236}">
                <a16:creationId xmlns:a16="http://schemas.microsoft.com/office/drawing/2014/main" id="{60611C0F-4140-3050-9F8D-003D21FDF1FE}"/>
              </a:ext>
            </a:extLst>
          </p:cNvPr>
          <p:cNvSpPr txBox="1"/>
          <p:nvPr/>
        </p:nvSpPr>
        <p:spPr>
          <a:xfrm>
            <a:off x="352470" y="909600"/>
            <a:ext cx="1281376"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Bass Drum</a:t>
            </a:r>
          </a:p>
        </p:txBody>
      </p:sp>
      <p:sp>
        <p:nvSpPr>
          <p:cNvPr id="147" name="TextBox 146">
            <a:extLst>
              <a:ext uri="{FF2B5EF4-FFF2-40B4-BE49-F238E27FC236}">
                <a16:creationId xmlns:a16="http://schemas.microsoft.com/office/drawing/2014/main" id="{D1B1FAC8-4369-1E73-B14B-C975797E886B}"/>
              </a:ext>
            </a:extLst>
          </p:cNvPr>
          <p:cNvSpPr txBox="1"/>
          <p:nvPr/>
        </p:nvSpPr>
        <p:spPr>
          <a:xfrm>
            <a:off x="268506" y="320236"/>
            <a:ext cx="1151277" cy="646331"/>
          </a:xfrm>
          <a:prstGeom prst="rect">
            <a:avLst/>
          </a:prstGeom>
          <a:noFill/>
        </p:spPr>
        <p:txBody>
          <a:bodyPr wrap="none" rtlCol="0">
            <a:spAutoFit/>
          </a:bodyPr>
          <a:lstStyle/>
          <a:p>
            <a:pPr algn="r"/>
            <a:r>
              <a:rPr lang="en-US" sz="1800" dirty="0">
                <a:latin typeface="Calisto MT" panose="02040603050505030304" pitchFamily="18" charset="77"/>
                <a:cs typeface="Calibri" panose="020F0502020204030204" pitchFamily="34" charset="0"/>
              </a:rPr>
              <a:t>Bass/</a:t>
            </a:r>
          </a:p>
          <a:p>
            <a:pPr algn="r"/>
            <a:r>
              <a:rPr lang="en-US" sz="1800" dirty="0">
                <a:latin typeface="Calisto MT" panose="02040603050505030304" pitchFamily="18" charset="77"/>
                <a:cs typeface="Calibri" panose="020F0502020204030204" pitchFamily="34" charset="0"/>
              </a:rPr>
              <a:t>Piano LH</a:t>
            </a:r>
          </a:p>
        </p:txBody>
      </p:sp>
      <p:sp>
        <p:nvSpPr>
          <p:cNvPr id="148" name="Freeform 147">
            <a:extLst>
              <a:ext uri="{FF2B5EF4-FFF2-40B4-BE49-F238E27FC236}">
                <a16:creationId xmlns:a16="http://schemas.microsoft.com/office/drawing/2014/main" id="{9E3710E0-652A-F8FE-2F10-43AD295D74EA}"/>
              </a:ext>
            </a:extLst>
          </p:cNvPr>
          <p:cNvSpPr/>
          <p:nvPr/>
        </p:nvSpPr>
        <p:spPr>
          <a:xfrm>
            <a:off x="1245476" y="1720111"/>
            <a:ext cx="273774" cy="589538"/>
          </a:xfrm>
          <a:custGeom>
            <a:avLst/>
            <a:gdLst>
              <a:gd name="connsiteX0" fmla="*/ 0 w 325821"/>
              <a:gd name="connsiteY0" fmla="*/ 830317 h 830317"/>
              <a:gd name="connsiteX1" fmla="*/ 189187 w 325821"/>
              <a:gd name="connsiteY1" fmla="*/ 515007 h 830317"/>
              <a:gd name="connsiteX2" fmla="*/ 168166 w 325821"/>
              <a:gd name="connsiteY2" fmla="*/ 115614 h 830317"/>
              <a:gd name="connsiteX3" fmla="*/ 325821 w 325821"/>
              <a:gd name="connsiteY3" fmla="*/ 0 h 830317"/>
            </a:gdLst>
            <a:ahLst/>
            <a:cxnLst>
              <a:cxn ang="0">
                <a:pos x="connsiteX0" y="connsiteY0"/>
              </a:cxn>
              <a:cxn ang="0">
                <a:pos x="connsiteX1" y="connsiteY1"/>
              </a:cxn>
              <a:cxn ang="0">
                <a:pos x="connsiteX2" y="connsiteY2"/>
              </a:cxn>
              <a:cxn ang="0">
                <a:pos x="connsiteX3" y="connsiteY3"/>
              </a:cxn>
            </a:cxnLst>
            <a:rect l="l" t="t" r="r" b="b"/>
            <a:pathLst>
              <a:path w="325821" h="830317">
                <a:moveTo>
                  <a:pt x="0" y="830317"/>
                </a:moveTo>
                <a:cubicBezTo>
                  <a:pt x="80579" y="732220"/>
                  <a:pt x="161159" y="634124"/>
                  <a:pt x="189187" y="515007"/>
                </a:cubicBezTo>
                <a:cubicBezTo>
                  <a:pt x="217215" y="395890"/>
                  <a:pt x="145394" y="201448"/>
                  <a:pt x="168166" y="115614"/>
                </a:cubicBezTo>
                <a:cubicBezTo>
                  <a:pt x="190938" y="29780"/>
                  <a:pt x="258379" y="14890"/>
                  <a:pt x="325821" y="0"/>
                </a:cubicBezTo>
              </a:path>
            </a:pathLst>
          </a:custGeom>
          <a:noFill/>
          <a:ln w="19050">
            <a:solidFill>
              <a:srgbClr val="C00000"/>
            </a:solidFill>
            <a:headEnd type="none" w="med" len="med"/>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latin typeface="Calisto MT" panose="02040603050505030304" pitchFamily="18" charset="77"/>
            </a:endParaRPr>
          </a:p>
        </p:txBody>
      </p:sp>
      <p:sp>
        <p:nvSpPr>
          <p:cNvPr id="149" name="Freeform 148">
            <a:extLst>
              <a:ext uri="{FF2B5EF4-FFF2-40B4-BE49-F238E27FC236}">
                <a16:creationId xmlns:a16="http://schemas.microsoft.com/office/drawing/2014/main" id="{5949B7A9-79B1-4597-BC98-F0BF4FB1C2B8}"/>
              </a:ext>
            </a:extLst>
          </p:cNvPr>
          <p:cNvSpPr/>
          <p:nvPr/>
        </p:nvSpPr>
        <p:spPr>
          <a:xfrm>
            <a:off x="1257987" y="1418904"/>
            <a:ext cx="342326" cy="311286"/>
          </a:xfrm>
          <a:custGeom>
            <a:avLst/>
            <a:gdLst>
              <a:gd name="connsiteX0" fmla="*/ 0 w 325821"/>
              <a:gd name="connsiteY0" fmla="*/ 830317 h 830317"/>
              <a:gd name="connsiteX1" fmla="*/ 189187 w 325821"/>
              <a:gd name="connsiteY1" fmla="*/ 515007 h 830317"/>
              <a:gd name="connsiteX2" fmla="*/ 168166 w 325821"/>
              <a:gd name="connsiteY2" fmla="*/ 115614 h 830317"/>
              <a:gd name="connsiteX3" fmla="*/ 325821 w 325821"/>
              <a:gd name="connsiteY3" fmla="*/ 0 h 830317"/>
            </a:gdLst>
            <a:ahLst/>
            <a:cxnLst>
              <a:cxn ang="0">
                <a:pos x="connsiteX0" y="connsiteY0"/>
              </a:cxn>
              <a:cxn ang="0">
                <a:pos x="connsiteX1" y="connsiteY1"/>
              </a:cxn>
              <a:cxn ang="0">
                <a:pos x="connsiteX2" y="connsiteY2"/>
              </a:cxn>
              <a:cxn ang="0">
                <a:pos x="connsiteX3" y="connsiteY3"/>
              </a:cxn>
            </a:cxnLst>
            <a:rect l="l" t="t" r="r" b="b"/>
            <a:pathLst>
              <a:path w="325821" h="830317">
                <a:moveTo>
                  <a:pt x="0" y="830317"/>
                </a:moveTo>
                <a:cubicBezTo>
                  <a:pt x="80579" y="732220"/>
                  <a:pt x="161159" y="634124"/>
                  <a:pt x="189187" y="515007"/>
                </a:cubicBezTo>
                <a:cubicBezTo>
                  <a:pt x="217215" y="395890"/>
                  <a:pt x="145394" y="201448"/>
                  <a:pt x="168166" y="115614"/>
                </a:cubicBezTo>
                <a:cubicBezTo>
                  <a:pt x="190938" y="29780"/>
                  <a:pt x="258379" y="14890"/>
                  <a:pt x="325821" y="0"/>
                </a:cubicBezTo>
              </a:path>
            </a:pathLst>
          </a:custGeom>
          <a:noFill/>
          <a:ln w="19050">
            <a:solidFill>
              <a:srgbClr val="004DC1"/>
            </a:solidFill>
            <a:headEnd type="none" w="med" len="med"/>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latin typeface="Calisto MT" panose="02040603050505030304" pitchFamily="18" charset="77"/>
            </a:endParaRPr>
          </a:p>
        </p:txBody>
      </p:sp>
    </p:spTree>
    <p:extLst>
      <p:ext uri="{BB962C8B-B14F-4D97-AF65-F5344CB8AC3E}">
        <p14:creationId xmlns:p14="http://schemas.microsoft.com/office/powerpoint/2010/main" val="2139209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555E7-D72C-D5D1-DC3F-19CA7F10B10C}"/>
              </a:ext>
            </a:extLst>
          </p:cNvPr>
          <p:cNvSpPr>
            <a:spLocks noGrp="1"/>
          </p:cNvSpPr>
          <p:nvPr>
            <p:ph type="ctrTitle"/>
          </p:nvPr>
        </p:nvSpPr>
        <p:spPr/>
        <p:txBody>
          <a:bodyPr/>
          <a:lstStyle/>
          <a:p>
            <a:r>
              <a:rPr lang="en-US" dirty="0"/>
              <a:t>Composite Rhythm in Adowa</a:t>
            </a:r>
          </a:p>
        </p:txBody>
      </p:sp>
      <p:sp>
        <p:nvSpPr>
          <p:cNvPr id="3" name="Subtitle 2">
            <a:extLst>
              <a:ext uri="{FF2B5EF4-FFF2-40B4-BE49-F238E27FC236}">
                <a16:creationId xmlns:a16="http://schemas.microsoft.com/office/drawing/2014/main" id="{4F15717E-5A33-5074-5269-BF42AAFF986C}"/>
              </a:ext>
            </a:extLst>
          </p:cNvPr>
          <p:cNvSpPr>
            <a:spLocks noGrp="1"/>
          </p:cNvSpPr>
          <p:nvPr>
            <p:ph type="subTitle" idx="1"/>
          </p:nvPr>
        </p:nvSpPr>
        <p:spPr/>
        <p:txBody>
          <a:bodyPr/>
          <a:lstStyle/>
          <a:p>
            <a:r>
              <a:rPr lang="en-US" dirty="0"/>
              <a:t>Analysis of a transcription by Willi </a:t>
            </a:r>
            <a:r>
              <a:rPr lang="en-US" dirty="0" err="1"/>
              <a:t>Anku</a:t>
            </a:r>
            <a:endParaRPr lang="en-US" dirty="0"/>
          </a:p>
        </p:txBody>
      </p:sp>
      <p:sp>
        <p:nvSpPr>
          <p:cNvPr id="4" name="Date Placeholder 3">
            <a:extLst>
              <a:ext uri="{FF2B5EF4-FFF2-40B4-BE49-F238E27FC236}">
                <a16:creationId xmlns:a16="http://schemas.microsoft.com/office/drawing/2014/main" id="{0186AF8B-26A0-AF8E-9240-9AD12761193E}"/>
              </a:ext>
            </a:extLst>
          </p:cNvPr>
          <p:cNvSpPr>
            <a:spLocks noGrp="1"/>
          </p:cNvSpPr>
          <p:nvPr>
            <p:ph type="dt" sz="half" idx="10"/>
          </p:nvPr>
        </p:nvSpPr>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6952194C-3982-C287-3792-D65405535504}"/>
              </a:ext>
            </a:extLst>
          </p:cNvPr>
          <p:cNvSpPr>
            <a:spLocks noGrp="1"/>
          </p:cNvSpPr>
          <p:nvPr>
            <p:ph type="ftr" sz="quarter" idx="11"/>
          </p:nvPr>
        </p:nvSpPr>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BED030F0-5864-B90B-75BE-1E31BD8A0D63}"/>
              </a:ext>
            </a:extLst>
          </p:cNvPr>
          <p:cNvSpPr>
            <a:spLocks noGrp="1"/>
          </p:cNvSpPr>
          <p:nvPr>
            <p:ph type="sldNum" sz="quarter" idx="12"/>
          </p:nvPr>
        </p:nvSpPr>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73</a:t>
            </a:fld>
            <a:endParaRPr lang="en-US" dirty="0">
              <a:latin typeface="Calisto MT" panose="02040603050505030304" pitchFamily="18" charset="77"/>
            </a:endParaRPr>
          </a:p>
        </p:txBody>
      </p:sp>
    </p:spTree>
    <p:extLst>
      <p:ext uri="{BB962C8B-B14F-4D97-AF65-F5344CB8AC3E}">
        <p14:creationId xmlns:p14="http://schemas.microsoft.com/office/powerpoint/2010/main" val="4938710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82B63-133A-31A3-4620-D0BEDDB3CCE6}"/>
              </a:ext>
            </a:extLst>
          </p:cNvPr>
          <p:cNvSpPr>
            <a:spLocks noGrp="1"/>
          </p:cNvSpPr>
          <p:nvPr>
            <p:ph type="title"/>
          </p:nvPr>
        </p:nvSpPr>
        <p:spPr/>
        <p:txBody>
          <a:bodyPr/>
          <a:lstStyle/>
          <a:p>
            <a:r>
              <a:rPr lang="en-US" dirty="0"/>
              <a:t>Adowa</a:t>
            </a:r>
          </a:p>
        </p:txBody>
      </p:sp>
      <p:sp>
        <p:nvSpPr>
          <p:cNvPr id="3" name="Content Placeholder 2">
            <a:extLst>
              <a:ext uri="{FF2B5EF4-FFF2-40B4-BE49-F238E27FC236}">
                <a16:creationId xmlns:a16="http://schemas.microsoft.com/office/drawing/2014/main" id="{1F285227-BB39-4CDB-DB86-937551EF3AD9}"/>
              </a:ext>
            </a:extLst>
          </p:cNvPr>
          <p:cNvSpPr>
            <a:spLocks noGrp="1"/>
          </p:cNvSpPr>
          <p:nvPr>
            <p:ph idx="1"/>
          </p:nvPr>
        </p:nvSpPr>
        <p:spPr>
          <a:xfrm>
            <a:off x="628650" y="486436"/>
            <a:ext cx="7886700" cy="440126"/>
          </a:xfrm>
        </p:spPr>
        <p:txBody>
          <a:bodyPr/>
          <a:lstStyle/>
          <a:p>
            <a:pPr marL="0" indent="0" algn="ctr">
              <a:buNone/>
            </a:pPr>
            <a:r>
              <a:rPr lang="en-US" dirty="0"/>
              <a:t>The Adowa ensemble (in </a:t>
            </a:r>
            <a:r>
              <a:rPr lang="en-US" dirty="0" err="1"/>
              <a:t>Anku’s</a:t>
            </a:r>
            <a:r>
              <a:rPr lang="en-US" dirty="0"/>
              <a:t> transcription)</a:t>
            </a:r>
          </a:p>
        </p:txBody>
      </p:sp>
      <p:sp>
        <p:nvSpPr>
          <p:cNvPr id="47" name="Date Placeholder 46">
            <a:extLst>
              <a:ext uri="{FF2B5EF4-FFF2-40B4-BE49-F238E27FC236}">
                <a16:creationId xmlns:a16="http://schemas.microsoft.com/office/drawing/2014/main" id="{BC2D077B-F921-0C7A-8DDA-C2C7B7312ED9}"/>
              </a:ext>
            </a:extLst>
          </p:cNvPr>
          <p:cNvSpPr>
            <a:spLocks noGrp="1"/>
          </p:cNvSpPr>
          <p:nvPr>
            <p:ph type="dt" sz="half" idx="10"/>
          </p:nvPr>
        </p:nvSpPr>
        <p:spPr>
          <a:xfrm>
            <a:off x="628650" y="4767263"/>
            <a:ext cx="2057400" cy="273844"/>
          </a:xfrm>
        </p:spPr>
        <p:txBody>
          <a:bodyPr/>
          <a:lstStyle/>
          <a:p>
            <a:r>
              <a:rPr lang="en-US"/>
              <a:t>SMA Colloquium, 12/6/2023</a:t>
            </a:r>
            <a:endParaRPr lang="en-US" dirty="0"/>
          </a:p>
        </p:txBody>
      </p:sp>
      <p:sp>
        <p:nvSpPr>
          <p:cNvPr id="46" name="Footer Placeholder 45">
            <a:extLst>
              <a:ext uri="{FF2B5EF4-FFF2-40B4-BE49-F238E27FC236}">
                <a16:creationId xmlns:a16="http://schemas.microsoft.com/office/drawing/2014/main" id="{6865B347-F045-3941-7500-829F90C6096D}"/>
              </a:ext>
            </a:extLst>
          </p:cNvPr>
          <p:cNvSpPr>
            <a:spLocks noGrp="1"/>
          </p:cNvSpPr>
          <p:nvPr>
            <p:ph type="ftr" sz="quarter" idx="11"/>
          </p:nvPr>
        </p:nvSpPr>
        <p:spPr>
          <a:xfrm>
            <a:off x="3028950" y="4767263"/>
            <a:ext cx="3086100" cy="273844"/>
          </a:xfrm>
        </p:spPr>
        <p:txBody>
          <a:bodyPr/>
          <a:lstStyle/>
          <a:p>
            <a:r>
              <a:rPr lang="en-US"/>
              <a:t>Periodicity and Continuity in Pitch and Time</a:t>
            </a:r>
            <a:endParaRPr lang="en-US" dirty="0"/>
          </a:p>
        </p:txBody>
      </p:sp>
      <p:sp>
        <p:nvSpPr>
          <p:cNvPr id="48" name="Slide Number Placeholder 47">
            <a:extLst>
              <a:ext uri="{FF2B5EF4-FFF2-40B4-BE49-F238E27FC236}">
                <a16:creationId xmlns:a16="http://schemas.microsoft.com/office/drawing/2014/main" id="{9E674E4F-F3BA-0C4C-D929-7BBF4C532525}"/>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74</a:t>
            </a:fld>
            <a:endParaRPr lang="en-US" dirty="0">
              <a:latin typeface="Calisto MT" panose="02040603050505030304" pitchFamily="18" charset="77"/>
            </a:endParaRPr>
          </a:p>
        </p:txBody>
      </p:sp>
      <p:grpSp>
        <p:nvGrpSpPr>
          <p:cNvPr id="35" name="Group 34">
            <a:extLst>
              <a:ext uri="{FF2B5EF4-FFF2-40B4-BE49-F238E27FC236}">
                <a16:creationId xmlns:a16="http://schemas.microsoft.com/office/drawing/2014/main" id="{B61C9C3E-3578-5D6C-53E2-85ECD8AB236B}"/>
              </a:ext>
            </a:extLst>
          </p:cNvPr>
          <p:cNvGrpSpPr/>
          <p:nvPr/>
        </p:nvGrpSpPr>
        <p:grpSpPr>
          <a:xfrm>
            <a:off x="4233215" y="932822"/>
            <a:ext cx="4767911" cy="3046289"/>
            <a:chOff x="5644285" y="1243761"/>
            <a:chExt cx="6357215" cy="4061719"/>
          </a:xfrm>
        </p:grpSpPr>
        <p:pic>
          <p:nvPicPr>
            <p:cNvPr id="19" name="Picture 18">
              <a:extLst>
                <a:ext uri="{FF2B5EF4-FFF2-40B4-BE49-F238E27FC236}">
                  <a16:creationId xmlns:a16="http://schemas.microsoft.com/office/drawing/2014/main" id="{6B1B9AF2-88E8-4E6C-D919-6C56A2243F81}"/>
                </a:ext>
              </a:extLst>
            </p:cNvPr>
            <p:cNvPicPr>
              <a:picLocks noChangeAspect="1"/>
            </p:cNvPicPr>
            <p:nvPr/>
          </p:nvPicPr>
          <p:blipFill rotWithShape="1">
            <a:blip r:embed="rId5"/>
            <a:srcRect l="6159" r="2860"/>
            <a:stretch/>
          </p:blipFill>
          <p:spPr>
            <a:xfrm>
              <a:off x="5661483" y="1243761"/>
              <a:ext cx="6340017" cy="4061517"/>
            </a:xfrm>
            <a:prstGeom prst="rect">
              <a:avLst/>
            </a:prstGeom>
          </p:spPr>
        </p:pic>
        <p:pic>
          <p:nvPicPr>
            <p:cNvPr id="34" name="Picture 33">
              <a:extLst>
                <a:ext uri="{FF2B5EF4-FFF2-40B4-BE49-F238E27FC236}">
                  <a16:creationId xmlns:a16="http://schemas.microsoft.com/office/drawing/2014/main" id="{E32FFCDE-CC42-D115-08EA-25FAA75E61D3}"/>
                </a:ext>
              </a:extLst>
            </p:cNvPr>
            <p:cNvPicPr>
              <a:picLocks noChangeAspect="1"/>
            </p:cNvPicPr>
            <p:nvPr/>
          </p:nvPicPr>
          <p:blipFill rotWithShape="1">
            <a:blip r:embed="rId5"/>
            <a:srcRect r="97203"/>
            <a:stretch/>
          </p:blipFill>
          <p:spPr>
            <a:xfrm>
              <a:off x="5644285" y="1243963"/>
              <a:ext cx="194896" cy="4061517"/>
            </a:xfrm>
            <a:prstGeom prst="rect">
              <a:avLst/>
            </a:prstGeom>
          </p:spPr>
        </p:pic>
      </p:grpSp>
      <p:pic>
        <p:nvPicPr>
          <p:cNvPr id="9" name="bell 1 music">
            <a:extLst>
              <a:ext uri="{FF2B5EF4-FFF2-40B4-BE49-F238E27FC236}">
                <a16:creationId xmlns:a16="http://schemas.microsoft.com/office/drawing/2014/main" id="{A09140E9-F23D-872E-5350-522847C3B431}"/>
              </a:ext>
            </a:extLst>
          </p:cNvPr>
          <p:cNvPicPr>
            <a:picLocks noChangeAspect="1"/>
          </p:cNvPicPr>
          <p:nvPr/>
        </p:nvPicPr>
        <p:blipFill>
          <a:blip r:embed="rId6"/>
          <a:stretch>
            <a:fillRect/>
          </a:stretch>
        </p:blipFill>
        <p:spPr>
          <a:xfrm>
            <a:off x="1593452" y="926561"/>
            <a:ext cx="2642453" cy="472017"/>
          </a:xfrm>
          <a:prstGeom prst="rect">
            <a:avLst/>
          </a:prstGeom>
        </p:spPr>
      </p:pic>
      <p:pic>
        <p:nvPicPr>
          <p:cNvPr id="11" name="bell 2 music">
            <a:extLst>
              <a:ext uri="{FF2B5EF4-FFF2-40B4-BE49-F238E27FC236}">
                <a16:creationId xmlns:a16="http://schemas.microsoft.com/office/drawing/2014/main" id="{352E5B3B-BF4C-A114-4B94-7526CF0EC6B9}"/>
              </a:ext>
            </a:extLst>
          </p:cNvPr>
          <p:cNvPicPr>
            <a:picLocks noChangeAspect="1"/>
          </p:cNvPicPr>
          <p:nvPr/>
        </p:nvPicPr>
        <p:blipFill>
          <a:blip r:embed="rId7"/>
          <a:stretch>
            <a:fillRect/>
          </a:stretch>
        </p:blipFill>
        <p:spPr>
          <a:xfrm>
            <a:off x="1619772" y="1388254"/>
            <a:ext cx="2626342" cy="455160"/>
          </a:xfrm>
          <a:prstGeom prst="rect">
            <a:avLst/>
          </a:prstGeom>
        </p:spPr>
      </p:pic>
      <p:pic>
        <p:nvPicPr>
          <p:cNvPr id="13" name="donno 1 music">
            <a:extLst>
              <a:ext uri="{FF2B5EF4-FFF2-40B4-BE49-F238E27FC236}">
                <a16:creationId xmlns:a16="http://schemas.microsoft.com/office/drawing/2014/main" id="{27C70CE0-B523-93B9-05AD-E7A27435DE3E}"/>
              </a:ext>
            </a:extLst>
          </p:cNvPr>
          <p:cNvPicPr>
            <a:picLocks noChangeAspect="1"/>
          </p:cNvPicPr>
          <p:nvPr/>
        </p:nvPicPr>
        <p:blipFill>
          <a:blip r:embed="rId8"/>
          <a:stretch>
            <a:fillRect/>
          </a:stretch>
        </p:blipFill>
        <p:spPr>
          <a:xfrm>
            <a:off x="777506" y="1836016"/>
            <a:ext cx="2872091" cy="438302"/>
          </a:xfrm>
          <a:prstGeom prst="rect">
            <a:avLst/>
          </a:prstGeom>
        </p:spPr>
      </p:pic>
      <p:pic>
        <p:nvPicPr>
          <p:cNvPr id="15" name="donno 2 music">
            <a:extLst>
              <a:ext uri="{FF2B5EF4-FFF2-40B4-BE49-F238E27FC236}">
                <a16:creationId xmlns:a16="http://schemas.microsoft.com/office/drawing/2014/main" id="{C6A0A423-AE68-7F13-0FD3-0F40BB07D5CA}"/>
              </a:ext>
            </a:extLst>
          </p:cNvPr>
          <p:cNvPicPr>
            <a:picLocks noChangeAspect="1"/>
          </p:cNvPicPr>
          <p:nvPr/>
        </p:nvPicPr>
        <p:blipFill>
          <a:blip r:embed="rId9"/>
          <a:stretch>
            <a:fillRect/>
          </a:stretch>
        </p:blipFill>
        <p:spPr>
          <a:xfrm>
            <a:off x="1124062" y="2270872"/>
            <a:ext cx="2769152" cy="539449"/>
          </a:xfrm>
          <a:prstGeom prst="rect">
            <a:avLst/>
          </a:prstGeom>
        </p:spPr>
      </p:pic>
      <p:pic>
        <p:nvPicPr>
          <p:cNvPr id="7" name="apentemma music">
            <a:extLst>
              <a:ext uri="{FF2B5EF4-FFF2-40B4-BE49-F238E27FC236}">
                <a16:creationId xmlns:a16="http://schemas.microsoft.com/office/drawing/2014/main" id="{3BE4BA38-1546-5BC5-294C-E412D84D886E}"/>
              </a:ext>
            </a:extLst>
          </p:cNvPr>
          <p:cNvPicPr>
            <a:picLocks noChangeAspect="1"/>
          </p:cNvPicPr>
          <p:nvPr/>
        </p:nvPicPr>
        <p:blipFill>
          <a:blip r:embed="rId10"/>
          <a:stretch>
            <a:fillRect/>
          </a:stretch>
        </p:blipFill>
        <p:spPr>
          <a:xfrm>
            <a:off x="219592" y="2802984"/>
            <a:ext cx="3060487" cy="522592"/>
          </a:xfrm>
          <a:prstGeom prst="rect">
            <a:avLst/>
          </a:prstGeom>
        </p:spPr>
      </p:pic>
      <p:pic>
        <p:nvPicPr>
          <p:cNvPr id="17" name="petia music">
            <a:extLst>
              <a:ext uri="{FF2B5EF4-FFF2-40B4-BE49-F238E27FC236}">
                <a16:creationId xmlns:a16="http://schemas.microsoft.com/office/drawing/2014/main" id="{BDBD23A7-795E-78A9-EBA3-862A3CBCDC52}"/>
              </a:ext>
            </a:extLst>
          </p:cNvPr>
          <p:cNvPicPr>
            <a:picLocks noChangeAspect="1"/>
          </p:cNvPicPr>
          <p:nvPr/>
        </p:nvPicPr>
        <p:blipFill>
          <a:blip r:embed="rId11"/>
          <a:stretch>
            <a:fillRect/>
          </a:stretch>
        </p:blipFill>
        <p:spPr>
          <a:xfrm>
            <a:off x="965927" y="3325576"/>
            <a:ext cx="2629776" cy="539449"/>
          </a:xfrm>
          <a:prstGeom prst="rect">
            <a:avLst/>
          </a:prstGeom>
        </p:spPr>
      </p:pic>
      <p:pic>
        <p:nvPicPr>
          <p:cNvPr id="38" name="petia 2 music">
            <a:extLst>
              <a:ext uri="{FF2B5EF4-FFF2-40B4-BE49-F238E27FC236}">
                <a16:creationId xmlns:a16="http://schemas.microsoft.com/office/drawing/2014/main" id="{D7EC2804-0D3D-4F51-AF6D-ADB53A350A12}"/>
              </a:ext>
            </a:extLst>
          </p:cNvPr>
          <p:cNvPicPr>
            <a:picLocks noChangeAspect="1"/>
          </p:cNvPicPr>
          <p:nvPr/>
        </p:nvPicPr>
        <p:blipFill>
          <a:blip r:embed="rId12"/>
          <a:stretch>
            <a:fillRect/>
          </a:stretch>
        </p:blipFill>
        <p:spPr>
          <a:xfrm>
            <a:off x="1819448" y="3861171"/>
            <a:ext cx="2003046" cy="405932"/>
          </a:xfrm>
          <a:prstGeom prst="rect">
            <a:avLst/>
          </a:prstGeom>
        </p:spPr>
      </p:pic>
      <p:pic>
        <p:nvPicPr>
          <p:cNvPr id="23" name="Bell 1 line">
            <a:extLst>
              <a:ext uri="{FF2B5EF4-FFF2-40B4-BE49-F238E27FC236}">
                <a16:creationId xmlns:a16="http://schemas.microsoft.com/office/drawing/2014/main" id="{5D8C3A6B-3384-8A92-ABB3-77441CAB5CFB}"/>
              </a:ext>
            </a:extLst>
          </p:cNvPr>
          <p:cNvPicPr>
            <a:picLocks noChangeAspect="1"/>
          </p:cNvPicPr>
          <p:nvPr/>
        </p:nvPicPr>
        <p:blipFill>
          <a:blip r:embed="rId13"/>
          <a:stretch>
            <a:fillRect/>
          </a:stretch>
        </p:blipFill>
        <p:spPr>
          <a:xfrm>
            <a:off x="3872533" y="873490"/>
            <a:ext cx="5409726" cy="3200041"/>
          </a:xfrm>
          <a:prstGeom prst="rect">
            <a:avLst/>
          </a:prstGeom>
        </p:spPr>
      </p:pic>
      <p:pic>
        <p:nvPicPr>
          <p:cNvPr id="25" name="Bell 2 line">
            <a:extLst>
              <a:ext uri="{FF2B5EF4-FFF2-40B4-BE49-F238E27FC236}">
                <a16:creationId xmlns:a16="http://schemas.microsoft.com/office/drawing/2014/main" id="{5851BBCE-76AA-720D-4C1A-2EE31328F456}"/>
              </a:ext>
            </a:extLst>
          </p:cNvPr>
          <p:cNvPicPr>
            <a:picLocks noChangeAspect="1"/>
          </p:cNvPicPr>
          <p:nvPr/>
        </p:nvPicPr>
        <p:blipFill>
          <a:blip r:embed="rId14"/>
          <a:stretch>
            <a:fillRect/>
          </a:stretch>
        </p:blipFill>
        <p:spPr>
          <a:xfrm>
            <a:off x="3872533" y="873490"/>
            <a:ext cx="5409726" cy="3200041"/>
          </a:xfrm>
          <a:prstGeom prst="rect">
            <a:avLst/>
          </a:prstGeom>
        </p:spPr>
      </p:pic>
      <p:pic>
        <p:nvPicPr>
          <p:cNvPr id="27" name="Donno 1 line">
            <a:extLst>
              <a:ext uri="{FF2B5EF4-FFF2-40B4-BE49-F238E27FC236}">
                <a16:creationId xmlns:a16="http://schemas.microsoft.com/office/drawing/2014/main" id="{88161E1F-6885-C086-ABE4-DE7416BB50AD}"/>
              </a:ext>
            </a:extLst>
          </p:cNvPr>
          <p:cNvPicPr>
            <a:picLocks noChangeAspect="1"/>
          </p:cNvPicPr>
          <p:nvPr/>
        </p:nvPicPr>
        <p:blipFill>
          <a:blip r:embed="rId15"/>
          <a:stretch>
            <a:fillRect/>
          </a:stretch>
        </p:blipFill>
        <p:spPr>
          <a:xfrm>
            <a:off x="3872533" y="873490"/>
            <a:ext cx="5409726" cy="3200041"/>
          </a:xfrm>
          <a:prstGeom prst="rect">
            <a:avLst/>
          </a:prstGeom>
        </p:spPr>
      </p:pic>
      <p:pic>
        <p:nvPicPr>
          <p:cNvPr id="29" name="Donno 2 line">
            <a:extLst>
              <a:ext uri="{FF2B5EF4-FFF2-40B4-BE49-F238E27FC236}">
                <a16:creationId xmlns:a16="http://schemas.microsoft.com/office/drawing/2014/main" id="{5EC181EB-04C1-FBDB-5903-76868AD677F9}"/>
              </a:ext>
            </a:extLst>
          </p:cNvPr>
          <p:cNvPicPr>
            <a:picLocks noChangeAspect="1"/>
          </p:cNvPicPr>
          <p:nvPr/>
        </p:nvPicPr>
        <p:blipFill>
          <a:blip r:embed="rId16"/>
          <a:stretch>
            <a:fillRect/>
          </a:stretch>
        </p:blipFill>
        <p:spPr>
          <a:xfrm>
            <a:off x="3872533" y="873490"/>
            <a:ext cx="5409726" cy="3200041"/>
          </a:xfrm>
          <a:prstGeom prst="rect">
            <a:avLst/>
          </a:prstGeom>
        </p:spPr>
      </p:pic>
      <p:pic>
        <p:nvPicPr>
          <p:cNvPr id="21" name="Apentemma line">
            <a:extLst>
              <a:ext uri="{FF2B5EF4-FFF2-40B4-BE49-F238E27FC236}">
                <a16:creationId xmlns:a16="http://schemas.microsoft.com/office/drawing/2014/main" id="{E1686169-4BD1-3297-0681-4CC1D14A8CC4}"/>
              </a:ext>
            </a:extLst>
          </p:cNvPr>
          <p:cNvPicPr>
            <a:picLocks noChangeAspect="1"/>
          </p:cNvPicPr>
          <p:nvPr/>
        </p:nvPicPr>
        <p:blipFill>
          <a:blip r:embed="rId17"/>
          <a:stretch>
            <a:fillRect/>
          </a:stretch>
        </p:blipFill>
        <p:spPr>
          <a:xfrm>
            <a:off x="3872533" y="873490"/>
            <a:ext cx="5409726" cy="3200041"/>
          </a:xfrm>
          <a:prstGeom prst="rect">
            <a:avLst/>
          </a:prstGeom>
        </p:spPr>
      </p:pic>
      <p:pic>
        <p:nvPicPr>
          <p:cNvPr id="31" name="Petia line">
            <a:extLst>
              <a:ext uri="{FF2B5EF4-FFF2-40B4-BE49-F238E27FC236}">
                <a16:creationId xmlns:a16="http://schemas.microsoft.com/office/drawing/2014/main" id="{F1F93C44-ADCF-1778-015B-5B48B3C82C95}"/>
              </a:ext>
            </a:extLst>
          </p:cNvPr>
          <p:cNvPicPr>
            <a:picLocks noChangeAspect="1"/>
          </p:cNvPicPr>
          <p:nvPr/>
        </p:nvPicPr>
        <p:blipFill>
          <a:blip r:embed="rId18"/>
          <a:stretch>
            <a:fillRect/>
          </a:stretch>
        </p:blipFill>
        <p:spPr>
          <a:xfrm>
            <a:off x="3872533" y="873490"/>
            <a:ext cx="5409726" cy="3200041"/>
          </a:xfrm>
          <a:prstGeom prst="rect">
            <a:avLst/>
          </a:prstGeom>
        </p:spPr>
      </p:pic>
      <p:pic>
        <p:nvPicPr>
          <p:cNvPr id="33" name="petia2 line">
            <a:extLst>
              <a:ext uri="{FF2B5EF4-FFF2-40B4-BE49-F238E27FC236}">
                <a16:creationId xmlns:a16="http://schemas.microsoft.com/office/drawing/2014/main" id="{2EED0C0F-297E-3B98-5BD2-EBDE8D16F569}"/>
              </a:ext>
            </a:extLst>
          </p:cNvPr>
          <p:cNvPicPr>
            <a:picLocks noChangeAspect="1"/>
          </p:cNvPicPr>
          <p:nvPr/>
        </p:nvPicPr>
        <p:blipFill>
          <a:blip r:embed="rId19"/>
          <a:stretch>
            <a:fillRect/>
          </a:stretch>
        </p:blipFill>
        <p:spPr>
          <a:xfrm>
            <a:off x="3872533" y="873490"/>
            <a:ext cx="5409726" cy="3200041"/>
          </a:xfrm>
          <a:prstGeom prst="rect">
            <a:avLst/>
          </a:prstGeom>
        </p:spPr>
      </p:pic>
      <p:sp>
        <p:nvSpPr>
          <p:cNvPr id="39" name="Bell 1">
            <a:extLst>
              <a:ext uri="{FF2B5EF4-FFF2-40B4-BE49-F238E27FC236}">
                <a16:creationId xmlns:a16="http://schemas.microsoft.com/office/drawing/2014/main" id="{D1AABE18-81D4-330B-E0C6-9E5B5C23E95B}"/>
              </a:ext>
            </a:extLst>
          </p:cNvPr>
          <p:cNvSpPr txBox="1"/>
          <p:nvPr/>
        </p:nvSpPr>
        <p:spPr>
          <a:xfrm>
            <a:off x="7635649" y="1817160"/>
            <a:ext cx="740908" cy="369332"/>
          </a:xfrm>
          <a:prstGeom prst="rect">
            <a:avLst/>
          </a:prstGeom>
          <a:noFill/>
        </p:spPr>
        <p:txBody>
          <a:bodyPr wrap="none" rtlCol="0">
            <a:spAutoFit/>
          </a:bodyPr>
          <a:lstStyle/>
          <a:p>
            <a:pPr algn="l"/>
            <a:r>
              <a:rPr lang="en-US" sz="1800" dirty="0">
                <a:solidFill>
                  <a:srgbClr val="4372C4"/>
                </a:solidFill>
                <a:latin typeface="Calisto MT" panose="02040603050505030304" pitchFamily="18" charset="77"/>
                <a:cs typeface="Calibri" panose="020F0502020204030204" pitchFamily="34" charset="0"/>
              </a:rPr>
              <a:t>Bell 1</a:t>
            </a:r>
          </a:p>
        </p:txBody>
      </p:sp>
      <p:sp>
        <p:nvSpPr>
          <p:cNvPr id="40" name="Bell 2">
            <a:extLst>
              <a:ext uri="{FF2B5EF4-FFF2-40B4-BE49-F238E27FC236}">
                <a16:creationId xmlns:a16="http://schemas.microsoft.com/office/drawing/2014/main" id="{7EDAC3F5-D888-8E67-4DE3-EB3030FB4435}"/>
              </a:ext>
            </a:extLst>
          </p:cNvPr>
          <p:cNvSpPr txBox="1"/>
          <p:nvPr/>
        </p:nvSpPr>
        <p:spPr>
          <a:xfrm>
            <a:off x="8405316" y="1011268"/>
            <a:ext cx="740908" cy="369332"/>
          </a:xfrm>
          <a:prstGeom prst="rect">
            <a:avLst/>
          </a:prstGeom>
          <a:noFill/>
        </p:spPr>
        <p:txBody>
          <a:bodyPr wrap="none" rtlCol="0">
            <a:spAutoFit/>
          </a:bodyPr>
          <a:lstStyle/>
          <a:p>
            <a:pPr algn="l"/>
            <a:r>
              <a:rPr lang="en-US" sz="1800" dirty="0">
                <a:solidFill>
                  <a:srgbClr val="EE7D31"/>
                </a:solidFill>
                <a:latin typeface="Calisto MT" panose="02040603050505030304" pitchFamily="18" charset="77"/>
                <a:cs typeface="Calibri" panose="020F0502020204030204" pitchFamily="34" charset="0"/>
              </a:rPr>
              <a:t>Bell 2</a:t>
            </a:r>
          </a:p>
        </p:txBody>
      </p:sp>
      <p:sp>
        <p:nvSpPr>
          <p:cNvPr id="44" name="Donno 1">
            <a:extLst>
              <a:ext uri="{FF2B5EF4-FFF2-40B4-BE49-F238E27FC236}">
                <a16:creationId xmlns:a16="http://schemas.microsoft.com/office/drawing/2014/main" id="{8BF7F5DC-BFD8-6B8E-7588-1F80BF632513}"/>
              </a:ext>
            </a:extLst>
          </p:cNvPr>
          <p:cNvSpPr txBox="1"/>
          <p:nvPr/>
        </p:nvSpPr>
        <p:spPr>
          <a:xfrm>
            <a:off x="6575022" y="1777892"/>
            <a:ext cx="1051891" cy="369332"/>
          </a:xfrm>
          <a:prstGeom prst="rect">
            <a:avLst/>
          </a:prstGeom>
          <a:noFill/>
        </p:spPr>
        <p:txBody>
          <a:bodyPr wrap="none" rtlCol="0">
            <a:spAutoFit/>
          </a:bodyPr>
          <a:lstStyle/>
          <a:p>
            <a:pPr algn="l"/>
            <a:r>
              <a:rPr lang="en-US" sz="1800" dirty="0" err="1">
                <a:solidFill>
                  <a:srgbClr val="A5A5A5"/>
                </a:solidFill>
                <a:latin typeface="Calisto MT" panose="02040603050505030304" pitchFamily="18" charset="77"/>
                <a:cs typeface="Calibri" panose="020F0502020204030204" pitchFamily="34" charset="0"/>
              </a:rPr>
              <a:t>Donno</a:t>
            </a:r>
            <a:r>
              <a:rPr lang="en-US" sz="1800" dirty="0">
                <a:solidFill>
                  <a:srgbClr val="A5A5A5"/>
                </a:solidFill>
                <a:latin typeface="Calisto MT" panose="02040603050505030304" pitchFamily="18" charset="77"/>
                <a:cs typeface="Calibri" panose="020F0502020204030204" pitchFamily="34" charset="0"/>
              </a:rPr>
              <a:t> 1</a:t>
            </a:r>
          </a:p>
        </p:txBody>
      </p:sp>
      <p:sp>
        <p:nvSpPr>
          <p:cNvPr id="41" name="Donno 2">
            <a:extLst>
              <a:ext uri="{FF2B5EF4-FFF2-40B4-BE49-F238E27FC236}">
                <a16:creationId xmlns:a16="http://schemas.microsoft.com/office/drawing/2014/main" id="{B998E6AA-490C-2C6F-9719-BDBCEEA50A8F}"/>
              </a:ext>
            </a:extLst>
          </p:cNvPr>
          <p:cNvSpPr txBox="1"/>
          <p:nvPr/>
        </p:nvSpPr>
        <p:spPr>
          <a:xfrm>
            <a:off x="7524231" y="1464651"/>
            <a:ext cx="1051891" cy="369332"/>
          </a:xfrm>
          <a:prstGeom prst="rect">
            <a:avLst/>
          </a:prstGeom>
          <a:noFill/>
        </p:spPr>
        <p:txBody>
          <a:bodyPr wrap="none" rtlCol="0">
            <a:spAutoFit/>
          </a:bodyPr>
          <a:lstStyle/>
          <a:p>
            <a:pPr algn="l"/>
            <a:r>
              <a:rPr lang="en-US" sz="1800" dirty="0" err="1">
                <a:solidFill>
                  <a:srgbClr val="FFC000"/>
                </a:solidFill>
                <a:latin typeface="Calisto MT" panose="02040603050505030304" pitchFamily="18" charset="77"/>
                <a:cs typeface="Calibri" panose="020F0502020204030204" pitchFamily="34" charset="0"/>
              </a:rPr>
              <a:t>Donno</a:t>
            </a:r>
            <a:r>
              <a:rPr lang="en-US" sz="1800" dirty="0">
                <a:solidFill>
                  <a:srgbClr val="FFC000"/>
                </a:solidFill>
                <a:latin typeface="Calisto MT" panose="02040603050505030304" pitchFamily="18" charset="77"/>
                <a:cs typeface="Calibri" panose="020F0502020204030204" pitchFamily="34" charset="0"/>
              </a:rPr>
              <a:t> 2</a:t>
            </a:r>
          </a:p>
        </p:txBody>
      </p:sp>
      <p:sp>
        <p:nvSpPr>
          <p:cNvPr id="43" name="Apentemma">
            <a:extLst>
              <a:ext uri="{FF2B5EF4-FFF2-40B4-BE49-F238E27FC236}">
                <a16:creationId xmlns:a16="http://schemas.microsoft.com/office/drawing/2014/main" id="{99E3BDEE-82CE-17AA-4090-2168C9CEBE01}"/>
              </a:ext>
            </a:extLst>
          </p:cNvPr>
          <p:cNvSpPr txBox="1"/>
          <p:nvPr/>
        </p:nvSpPr>
        <p:spPr>
          <a:xfrm>
            <a:off x="6222473" y="1442710"/>
            <a:ext cx="1396536" cy="369332"/>
          </a:xfrm>
          <a:prstGeom prst="rect">
            <a:avLst/>
          </a:prstGeom>
          <a:noFill/>
        </p:spPr>
        <p:txBody>
          <a:bodyPr wrap="none" rtlCol="0">
            <a:spAutoFit/>
          </a:bodyPr>
          <a:lstStyle/>
          <a:p>
            <a:pPr algn="l"/>
            <a:r>
              <a:rPr lang="en-US" sz="1800" dirty="0" err="1">
                <a:solidFill>
                  <a:srgbClr val="5B9BD5"/>
                </a:solidFill>
                <a:latin typeface="Calisto MT" panose="02040603050505030304" pitchFamily="18" charset="77"/>
                <a:cs typeface="Calibri" panose="020F0502020204030204" pitchFamily="34" charset="0"/>
              </a:rPr>
              <a:t>Apentemma</a:t>
            </a:r>
            <a:endParaRPr lang="en-US" sz="1800" dirty="0">
              <a:solidFill>
                <a:srgbClr val="5B9BD5"/>
              </a:solidFill>
              <a:latin typeface="Calisto MT" panose="02040603050505030304" pitchFamily="18" charset="77"/>
              <a:cs typeface="Calibri" panose="020F0502020204030204" pitchFamily="34" charset="0"/>
            </a:endParaRPr>
          </a:p>
        </p:txBody>
      </p:sp>
      <p:sp>
        <p:nvSpPr>
          <p:cNvPr id="42" name="Petia 1">
            <a:extLst>
              <a:ext uri="{FF2B5EF4-FFF2-40B4-BE49-F238E27FC236}">
                <a16:creationId xmlns:a16="http://schemas.microsoft.com/office/drawing/2014/main" id="{5B86F99A-B42E-2FBA-711A-2298611DFA91}"/>
              </a:ext>
            </a:extLst>
          </p:cNvPr>
          <p:cNvSpPr txBox="1"/>
          <p:nvPr/>
        </p:nvSpPr>
        <p:spPr>
          <a:xfrm>
            <a:off x="6721924" y="1182098"/>
            <a:ext cx="671659" cy="369332"/>
          </a:xfrm>
          <a:prstGeom prst="rect">
            <a:avLst/>
          </a:prstGeom>
          <a:noFill/>
        </p:spPr>
        <p:txBody>
          <a:bodyPr wrap="none" rtlCol="0">
            <a:spAutoFit/>
          </a:bodyPr>
          <a:lstStyle/>
          <a:p>
            <a:pPr algn="l"/>
            <a:r>
              <a:rPr lang="en-US" sz="1800" dirty="0" err="1">
                <a:solidFill>
                  <a:srgbClr val="70AD47"/>
                </a:solidFill>
                <a:latin typeface="Calisto MT" panose="02040603050505030304" pitchFamily="18" charset="77"/>
                <a:cs typeface="Calibri" panose="020F0502020204030204" pitchFamily="34" charset="0"/>
              </a:rPr>
              <a:t>Petia</a:t>
            </a:r>
            <a:endParaRPr lang="en-US" sz="1800" dirty="0">
              <a:solidFill>
                <a:srgbClr val="70AD47"/>
              </a:solidFill>
              <a:latin typeface="Calisto MT" panose="02040603050505030304" pitchFamily="18" charset="77"/>
              <a:cs typeface="Calibri" panose="020F0502020204030204" pitchFamily="34" charset="0"/>
            </a:endParaRPr>
          </a:p>
        </p:txBody>
      </p:sp>
      <p:sp>
        <p:nvSpPr>
          <p:cNvPr id="36" name="petia2">
            <a:extLst>
              <a:ext uri="{FF2B5EF4-FFF2-40B4-BE49-F238E27FC236}">
                <a16:creationId xmlns:a16="http://schemas.microsoft.com/office/drawing/2014/main" id="{7A82A89F-CA77-1953-E066-6551488F7A09}"/>
              </a:ext>
            </a:extLst>
          </p:cNvPr>
          <p:cNvSpPr txBox="1"/>
          <p:nvPr/>
        </p:nvSpPr>
        <p:spPr>
          <a:xfrm>
            <a:off x="4874850" y="1973354"/>
            <a:ext cx="1040349" cy="369332"/>
          </a:xfrm>
          <a:prstGeom prst="rect">
            <a:avLst/>
          </a:prstGeom>
          <a:noFill/>
        </p:spPr>
        <p:txBody>
          <a:bodyPr wrap="none" rtlCol="0">
            <a:spAutoFit/>
          </a:bodyPr>
          <a:lstStyle/>
          <a:p>
            <a:pPr algn="l"/>
            <a:r>
              <a:rPr lang="en-US" sz="1800" dirty="0" err="1">
                <a:solidFill>
                  <a:srgbClr val="264378"/>
                </a:solidFill>
                <a:latin typeface="Calisto MT" panose="02040603050505030304" pitchFamily="18" charset="77"/>
                <a:cs typeface="Calibri" panose="020F0502020204030204" pitchFamily="34" charset="0"/>
              </a:rPr>
              <a:t>Petia</a:t>
            </a:r>
            <a:r>
              <a:rPr lang="en-US" sz="1800" dirty="0">
                <a:solidFill>
                  <a:srgbClr val="264378"/>
                </a:solidFill>
                <a:latin typeface="Calisto MT" panose="02040603050505030304" pitchFamily="18" charset="77"/>
                <a:cs typeface="Calibri" panose="020F0502020204030204" pitchFamily="34" charset="0"/>
              </a:rPr>
              <a:t> alt.</a:t>
            </a:r>
          </a:p>
        </p:txBody>
      </p:sp>
      <p:sp>
        <p:nvSpPr>
          <p:cNvPr id="45" name="TextBox 44">
            <a:extLst>
              <a:ext uri="{FF2B5EF4-FFF2-40B4-BE49-F238E27FC236}">
                <a16:creationId xmlns:a16="http://schemas.microsoft.com/office/drawing/2014/main" id="{4BB8E0BA-79E6-0CF2-1771-8EA7DAB5FB68}"/>
              </a:ext>
            </a:extLst>
          </p:cNvPr>
          <p:cNvSpPr txBox="1"/>
          <p:nvPr/>
        </p:nvSpPr>
        <p:spPr>
          <a:xfrm>
            <a:off x="4233215" y="4011182"/>
            <a:ext cx="4767911" cy="646331"/>
          </a:xfrm>
          <a:prstGeom prst="rect">
            <a:avLst/>
          </a:prstGeom>
          <a:noFill/>
        </p:spPr>
        <p:txBody>
          <a:bodyPr wrap="square" rtlCol="0">
            <a:spAutoFit/>
          </a:bodyPr>
          <a:lstStyle/>
          <a:p>
            <a:pPr algn="r"/>
            <a:r>
              <a:rPr lang="en-US" sz="1800" dirty="0">
                <a:latin typeface="Calisto MT" panose="02040603050505030304" pitchFamily="18" charset="77"/>
                <a:cs typeface="Calibri" panose="020F0502020204030204" pitchFamily="34" charset="0"/>
              </a:rPr>
              <a:t>Frequencies 4 and 5 are prominent and represented by multiple parts</a:t>
            </a:r>
          </a:p>
        </p:txBody>
      </p:sp>
      <p:sp>
        <p:nvSpPr>
          <p:cNvPr id="4" name="TextBox 3">
            <a:extLst>
              <a:ext uri="{FF2B5EF4-FFF2-40B4-BE49-F238E27FC236}">
                <a16:creationId xmlns:a16="http://schemas.microsoft.com/office/drawing/2014/main" id="{C2919395-FC72-D3E9-6633-1AFD5D65F67A}"/>
              </a:ext>
            </a:extLst>
          </p:cNvPr>
          <p:cNvSpPr txBox="1"/>
          <p:nvPr/>
        </p:nvSpPr>
        <p:spPr>
          <a:xfrm>
            <a:off x="4536910" y="1004102"/>
            <a:ext cx="1957331"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Rhythmic spectra:</a:t>
            </a:r>
          </a:p>
        </p:txBody>
      </p:sp>
      <p:pic>
        <p:nvPicPr>
          <p:cNvPr id="6" name="adowa">
            <a:hlinkClick r:id="" action="ppaction://media"/>
            <a:extLst>
              <a:ext uri="{FF2B5EF4-FFF2-40B4-BE49-F238E27FC236}">
                <a16:creationId xmlns:a16="http://schemas.microsoft.com/office/drawing/2014/main" id="{9660CC9B-3AC0-54E2-9BF9-2C771BE08AF6}"/>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471488" y="269249"/>
            <a:ext cx="306017" cy="306017"/>
          </a:xfrm>
          <a:prstGeom prst="rect">
            <a:avLst/>
          </a:prstGeom>
        </p:spPr>
      </p:pic>
    </p:spTree>
    <p:extLst>
      <p:ext uri="{BB962C8B-B14F-4D97-AF65-F5344CB8AC3E}">
        <p14:creationId xmlns:p14="http://schemas.microsoft.com/office/powerpoint/2010/main" val="333476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dissolve">
                                      <p:cBhvr>
                                        <p:cTn id="10" dur="500"/>
                                        <p:tgtEl>
                                          <p:spTgt spid="2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dissolve">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par>
                                <p:cTn id="19" presetID="9"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dissolve">
                                      <p:cBhvr>
                                        <p:cTn id="21" dur="500"/>
                                        <p:tgtEl>
                                          <p:spTgt spid="25"/>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dissolve">
                                      <p:cBhvr>
                                        <p:cTn id="24" dur="500"/>
                                        <p:tgtEl>
                                          <p:spTgt spid="40"/>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dissolve">
                                      <p:cBhvr>
                                        <p:cTn id="29" dur="500"/>
                                        <p:tgtEl>
                                          <p:spTgt spid="13"/>
                                        </p:tgtEl>
                                      </p:cBhvr>
                                    </p:animEffect>
                                  </p:childTnLst>
                                </p:cTn>
                              </p:par>
                              <p:par>
                                <p:cTn id="30" presetID="9" presetClass="entr" presetSubtype="0"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dissolve">
                                      <p:cBhvr>
                                        <p:cTn id="32" dur="500"/>
                                        <p:tgtEl>
                                          <p:spTgt spid="27"/>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dissolve">
                                      <p:cBhvr>
                                        <p:cTn id="35" dur="500"/>
                                        <p:tgtEl>
                                          <p:spTgt spid="44"/>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dissolve">
                                      <p:cBhvr>
                                        <p:cTn id="40" dur="500"/>
                                        <p:tgtEl>
                                          <p:spTgt spid="15"/>
                                        </p:tgtEl>
                                      </p:cBhvr>
                                    </p:animEffect>
                                  </p:childTnLst>
                                </p:cTn>
                              </p:par>
                              <p:par>
                                <p:cTn id="41" presetID="9" presetClass="entr" presetSubtype="0"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dissolve">
                                      <p:cBhvr>
                                        <p:cTn id="43" dur="500"/>
                                        <p:tgtEl>
                                          <p:spTgt spid="29"/>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dissolve">
                                      <p:cBhvr>
                                        <p:cTn id="46" dur="500"/>
                                        <p:tgtEl>
                                          <p:spTgt spid="41"/>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dissolve">
                                      <p:cBhvr>
                                        <p:cTn id="51" dur="500"/>
                                        <p:tgtEl>
                                          <p:spTgt spid="7"/>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dissolve">
                                      <p:cBhvr>
                                        <p:cTn id="54" dur="500"/>
                                        <p:tgtEl>
                                          <p:spTgt spid="43"/>
                                        </p:tgtEl>
                                      </p:cBhvr>
                                    </p:animEffect>
                                  </p:childTnLst>
                                </p:cTn>
                              </p:par>
                              <p:par>
                                <p:cTn id="55" presetID="9" presetClass="entr" presetSubtype="0"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dissolv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dissolve">
                                      <p:cBhvr>
                                        <p:cTn id="62" dur="500"/>
                                        <p:tgtEl>
                                          <p:spTgt spid="31"/>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dissolve">
                                      <p:cBhvr>
                                        <p:cTn id="65" dur="500"/>
                                        <p:tgtEl>
                                          <p:spTgt spid="42"/>
                                        </p:tgtEl>
                                      </p:cBhvr>
                                    </p:animEffect>
                                  </p:childTnLst>
                                </p:cTn>
                              </p:par>
                              <p:par>
                                <p:cTn id="66" presetID="9" presetClass="entr" presetSubtype="0" fill="hold"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dissolve">
                                      <p:cBhvr>
                                        <p:cTn id="68" dur="500"/>
                                        <p:tgtEl>
                                          <p:spTgt spid="17"/>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nodeType="click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dissolve">
                                      <p:cBhvr>
                                        <p:cTn id="73" dur="500"/>
                                        <p:tgtEl>
                                          <p:spTgt spid="38"/>
                                        </p:tgtEl>
                                      </p:cBhvr>
                                    </p:animEffect>
                                  </p:childTnLst>
                                </p:cTn>
                              </p:par>
                              <p:par>
                                <p:cTn id="74" presetID="9" presetClass="entr" presetSubtype="0" fill="hold" nodeType="with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dissolve">
                                      <p:cBhvr>
                                        <p:cTn id="76" dur="500"/>
                                        <p:tgtEl>
                                          <p:spTgt spid="33"/>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dissolve">
                                      <p:cBhvr>
                                        <p:cTn id="79" dur="500"/>
                                        <p:tgtEl>
                                          <p:spTgt spid="36"/>
                                        </p:tgtEl>
                                      </p:cBhvr>
                                    </p:animEffect>
                                  </p:childTnLst>
                                </p:cTn>
                              </p:par>
                            </p:childTnLst>
                          </p:cTn>
                        </p:par>
                        <p:par>
                          <p:cTn id="80" fill="hold">
                            <p:stCondLst>
                              <p:cond delay="500"/>
                            </p:stCondLst>
                            <p:childTnLst>
                              <p:par>
                                <p:cTn id="81" presetID="9" presetClass="entr" presetSubtype="0" fill="hold" grpId="0" nodeType="afterEffect">
                                  <p:stCondLst>
                                    <p:cond delay="0"/>
                                  </p:stCondLst>
                                  <p:childTnLst>
                                    <p:set>
                                      <p:cBhvr>
                                        <p:cTn id="82" dur="1" fill="hold">
                                          <p:stCondLst>
                                            <p:cond delay="0"/>
                                          </p:stCondLst>
                                        </p:cTn>
                                        <p:tgtEl>
                                          <p:spTgt spid="45"/>
                                        </p:tgtEl>
                                        <p:attrNameLst>
                                          <p:attrName>style.visibility</p:attrName>
                                        </p:attrNameLst>
                                      </p:cBhvr>
                                      <p:to>
                                        <p:strVal val="visible"/>
                                      </p:to>
                                    </p:set>
                                    <p:animEffect transition="in" filter="dissolve">
                                      <p:cBhvr>
                                        <p:cTn id="8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4" fill="hold" display="0">
                  <p:stCondLst>
                    <p:cond delay="indefinite"/>
                  </p:stCondLst>
                  <p:endCondLst>
                    <p:cond evt="onStopAudio" delay="0">
                      <p:tgtEl>
                        <p:sldTgt/>
                      </p:tgtEl>
                    </p:cond>
                  </p:endCondLst>
                </p:cTn>
                <p:tgtEl>
                  <p:spTgt spid="6"/>
                </p:tgtEl>
              </p:cMediaNode>
            </p:audio>
          </p:childTnLst>
        </p:cTn>
      </p:par>
    </p:tnLst>
    <p:bldLst>
      <p:bldP spid="39" grpId="0"/>
      <p:bldP spid="40" grpId="0"/>
      <p:bldP spid="44" grpId="0"/>
      <p:bldP spid="41" grpId="0"/>
      <p:bldP spid="43" grpId="0"/>
      <p:bldP spid="42" grpId="0"/>
      <p:bldP spid="36" grpId="0"/>
      <p:bldP spid="4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82B63-133A-31A3-4620-D0BEDDB3CCE6}"/>
              </a:ext>
            </a:extLst>
          </p:cNvPr>
          <p:cNvSpPr>
            <a:spLocks noGrp="1"/>
          </p:cNvSpPr>
          <p:nvPr>
            <p:ph type="title"/>
          </p:nvPr>
        </p:nvSpPr>
        <p:spPr/>
        <p:txBody>
          <a:bodyPr/>
          <a:lstStyle/>
          <a:p>
            <a:r>
              <a:rPr lang="en-US" dirty="0"/>
              <a:t>Adowa</a:t>
            </a:r>
          </a:p>
        </p:txBody>
      </p:sp>
      <p:sp>
        <p:nvSpPr>
          <p:cNvPr id="3" name="Content Placeholder 2">
            <a:extLst>
              <a:ext uri="{FF2B5EF4-FFF2-40B4-BE49-F238E27FC236}">
                <a16:creationId xmlns:a16="http://schemas.microsoft.com/office/drawing/2014/main" id="{1F285227-BB39-4CDB-DB86-937551EF3AD9}"/>
              </a:ext>
            </a:extLst>
          </p:cNvPr>
          <p:cNvSpPr>
            <a:spLocks noGrp="1"/>
          </p:cNvSpPr>
          <p:nvPr>
            <p:ph idx="1"/>
          </p:nvPr>
        </p:nvSpPr>
        <p:spPr>
          <a:xfrm>
            <a:off x="628650" y="486436"/>
            <a:ext cx="7886700" cy="440126"/>
          </a:xfrm>
        </p:spPr>
        <p:txBody>
          <a:bodyPr/>
          <a:lstStyle/>
          <a:p>
            <a:pPr marL="0" indent="0" algn="ctr">
              <a:buNone/>
            </a:pPr>
            <a:r>
              <a:rPr lang="en-US" dirty="0"/>
              <a:t>The Adowa ensemble on 2-d. planes</a:t>
            </a:r>
          </a:p>
        </p:txBody>
      </p:sp>
      <p:sp>
        <p:nvSpPr>
          <p:cNvPr id="22" name="Date Placeholder 21">
            <a:extLst>
              <a:ext uri="{FF2B5EF4-FFF2-40B4-BE49-F238E27FC236}">
                <a16:creationId xmlns:a16="http://schemas.microsoft.com/office/drawing/2014/main" id="{D6554557-E8D6-7848-E1C0-0DCEA2E9F3A5}"/>
              </a:ext>
            </a:extLst>
          </p:cNvPr>
          <p:cNvSpPr>
            <a:spLocks noGrp="1"/>
          </p:cNvSpPr>
          <p:nvPr>
            <p:ph type="dt" sz="half" idx="10"/>
          </p:nvPr>
        </p:nvSpPr>
        <p:spPr>
          <a:xfrm>
            <a:off x="628650" y="4767263"/>
            <a:ext cx="2057400" cy="273844"/>
          </a:xfrm>
        </p:spPr>
        <p:txBody>
          <a:bodyPr/>
          <a:lstStyle/>
          <a:p>
            <a:r>
              <a:rPr lang="en-US"/>
              <a:t>SMA Colloquium, 12/6/2023</a:t>
            </a:r>
            <a:endParaRPr lang="en-US" dirty="0"/>
          </a:p>
        </p:txBody>
      </p:sp>
      <p:sp>
        <p:nvSpPr>
          <p:cNvPr id="20" name="Footer Placeholder 19">
            <a:extLst>
              <a:ext uri="{FF2B5EF4-FFF2-40B4-BE49-F238E27FC236}">
                <a16:creationId xmlns:a16="http://schemas.microsoft.com/office/drawing/2014/main" id="{761AB267-28CB-9C16-E94F-72DC386FDB5C}"/>
              </a:ext>
            </a:extLst>
          </p:cNvPr>
          <p:cNvSpPr>
            <a:spLocks noGrp="1"/>
          </p:cNvSpPr>
          <p:nvPr>
            <p:ph type="ftr" sz="quarter" idx="11"/>
          </p:nvPr>
        </p:nvSpPr>
        <p:spPr>
          <a:xfrm>
            <a:off x="3028950" y="4767263"/>
            <a:ext cx="3086100" cy="273844"/>
          </a:xfrm>
        </p:spPr>
        <p:txBody>
          <a:bodyPr/>
          <a:lstStyle/>
          <a:p>
            <a:r>
              <a:rPr lang="en-US"/>
              <a:t>Periodicity and Continuity in Pitch and Time</a:t>
            </a:r>
            <a:endParaRPr lang="en-US" dirty="0"/>
          </a:p>
        </p:txBody>
      </p:sp>
      <p:sp>
        <p:nvSpPr>
          <p:cNvPr id="24" name="Slide Number Placeholder 23">
            <a:extLst>
              <a:ext uri="{FF2B5EF4-FFF2-40B4-BE49-F238E27FC236}">
                <a16:creationId xmlns:a16="http://schemas.microsoft.com/office/drawing/2014/main" id="{5E4750CB-C5F6-CD4A-C496-5EF77D3F232E}"/>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75</a:t>
            </a:fld>
            <a:endParaRPr lang="en-US" dirty="0">
              <a:latin typeface="Calisto MT" panose="02040603050505030304" pitchFamily="18" charset="77"/>
            </a:endParaRPr>
          </a:p>
        </p:txBody>
      </p:sp>
      <p:sp>
        <p:nvSpPr>
          <p:cNvPr id="14" name="TextBox 13">
            <a:extLst>
              <a:ext uri="{FF2B5EF4-FFF2-40B4-BE49-F238E27FC236}">
                <a16:creationId xmlns:a16="http://schemas.microsoft.com/office/drawing/2014/main" id="{8153D808-9D93-DA61-D0E9-C6855BF46E2F}"/>
              </a:ext>
            </a:extLst>
          </p:cNvPr>
          <p:cNvSpPr txBox="1"/>
          <p:nvPr/>
        </p:nvSpPr>
        <p:spPr>
          <a:xfrm>
            <a:off x="6970725" y="4258553"/>
            <a:ext cx="1989584"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Frequency-5 space</a:t>
            </a:r>
          </a:p>
        </p:txBody>
      </p:sp>
      <p:sp>
        <p:nvSpPr>
          <p:cNvPr id="16" name="TextBox 15">
            <a:extLst>
              <a:ext uri="{FF2B5EF4-FFF2-40B4-BE49-F238E27FC236}">
                <a16:creationId xmlns:a16="http://schemas.microsoft.com/office/drawing/2014/main" id="{B2065A3D-EB6E-69CA-DF26-4CC1BC40F88C}"/>
              </a:ext>
            </a:extLst>
          </p:cNvPr>
          <p:cNvSpPr txBox="1"/>
          <p:nvPr/>
        </p:nvSpPr>
        <p:spPr>
          <a:xfrm>
            <a:off x="812076" y="3359598"/>
            <a:ext cx="1989584"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Frequency-2 space</a:t>
            </a:r>
          </a:p>
        </p:txBody>
      </p:sp>
      <p:sp>
        <p:nvSpPr>
          <p:cNvPr id="18" name="TextBox 17">
            <a:extLst>
              <a:ext uri="{FF2B5EF4-FFF2-40B4-BE49-F238E27FC236}">
                <a16:creationId xmlns:a16="http://schemas.microsoft.com/office/drawing/2014/main" id="{F7355819-8FCE-2530-C941-4DF639C1A0A0}"/>
              </a:ext>
            </a:extLst>
          </p:cNvPr>
          <p:cNvSpPr txBox="1"/>
          <p:nvPr/>
        </p:nvSpPr>
        <p:spPr>
          <a:xfrm>
            <a:off x="3856951" y="971910"/>
            <a:ext cx="3113774" cy="1200329"/>
          </a:xfrm>
          <a:prstGeom prst="rect">
            <a:avLst/>
          </a:prstGeom>
          <a:noFill/>
        </p:spPr>
        <p:txBody>
          <a:bodyPr wrap="square" rtlCol="0">
            <a:spAutoFit/>
          </a:bodyPr>
          <a:lstStyle/>
          <a:p>
            <a:pPr algn="l"/>
            <a:r>
              <a:rPr lang="en-US" sz="1800" dirty="0">
                <a:latin typeface="Calisto MT" panose="02040603050505030304" pitchFamily="18" charset="77"/>
                <a:cs typeface="Calibri" panose="020F0502020204030204" pitchFamily="34" charset="0"/>
              </a:rPr>
              <a:t>Frequencies 2 and 5 (periodicities </a:t>
            </a:r>
            <a:r>
              <a:rPr lang="en-US" sz="1800" dirty="0">
                <a:latin typeface="Helsinki Text Std" panose="02000400000000000000" pitchFamily="2" charset="77"/>
                <a:cs typeface="Calibri" panose="020F0502020204030204" pitchFamily="34" charset="0"/>
              </a:rPr>
              <a:t>h.</a:t>
            </a:r>
            <a:r>
              <a:rPr lang="en-US" sz="1800" dirty="0">
                <a:latin typeface="Calisto MT" panose="02040603050505030304" pitchFamily="18" charset="77"/>
                <a:cs typeface="Calibri" panose="020F0502020204030204" pitchFamily="34" charset="0"/>
              </a:rPr>
              <a:t> and ⅘</a:t>
            </a:r>
            <a:r>
              <a:rPr lang="en-US" sz="1800" dirty="0">
                <a:latin typeface="Helsinki Text Std" panose="02000400000000000000" pitchFamily="2" charset="77"/>
                <a:cs typeface="Calibri" panose="020F0502020204030204" pitchFamily="34" charset="0"/>
              </a:rPr>
              <a:t>q.</a:t>
            </a:r>
            <a:r>
              <a:rPr lang="en-US" sz="1800" dirty="0">
                <a:latin typeface="Calisto MT" panose="02040603050505030304" pitchFamily="18" charset="77"/>
                <a:cs typeface="Calibri" panose="020F0502020204030204" pitchFamily="34" charset="0"/>
              </a:rPr>
              <a:t>) are both represented by just 2–3 parts, similar in phase.   </a:t>
            </a:r>
          </a:p>
        </p:txBody>
      </p:sp>
      <p:pic>
        <p:nvPicPr>
          <p:cNvPr id="9" name="Picture 8">
            <a:extLst>
              <a:ext uri="{FF2B5EF4-FFF2-40B4-BE49-F238E27FC236}">
                <a16:creationId xmlns:a16="http://schemas.microsoft.com/office/drawing/2014/main" id="{9B0D4A40-1C32-B0EF-ADD9-D9E4FE5621C7}"/>
              </a:ext>
            </a:extLst>
          </p:cNvPr>
          <p:cNvPicPr>
            <a:picLocks noChangeAspect="1"/>
          </p:cNvPicPr>
          <p:nvPr/>
        </p:nvPicPr>
        <p:blipFill>
          <a:blip r:embed="rId2"/>
          <a:stretch>
            <a:fillRect/>
          </a:stretch>
        </p:blipFill>
        <p:spPr>
          <a:xfrm>
            <a:off x="6737593" y="551344"/>
            <a:ext cx="2340236" cy="3748333"/>
          </a:xfrm>
          <a:prstGeom prst="rect">
            <a:avLst/>
          </a:prstGeom>
        </p:spPr>
      </p:pic>
      <p:pic>
        <p:nvPicPr>
          <p:cNvPr id="11" name="Picture 10">
            <a:extLst>
              <a:ext uri="{FF2B5EF4-FFF2-40B4-BE49-F238E27FC236}">
                <a16:creationId xmlns:a16="http://schemas.microsoft.com/office/drawing/2014/main" id="{CE89498F-D93A-97A6-0B53-6C54BAB4B504}"/>
              </a:ext>
            </a:extLst>
          </p:cNvPr>
          <p:cNvPicPr>
            <a:picLocks noChangeAspect="1"/>
          </p:cNvPicPr>
          <p:nvPr/>
        </p:nvPicPr>
        <p:blipFill>
          <a:blip r:embed="rId3"/>
          <a:stretch>
            <a:fillRect/>
          </a:stretch>
        </p:blipFill>
        <p:spPr>
          <a:xfrm>
            <a:off x="2" y="926562"/>
            <a:ext cx="3724835" cy="2445190"/>
          </a:xfrm>
          <a:prstGeom prst="rect">
            <a:avLst/>
          </a:prstGeom>
        </p:spPr>
      </p:pic>
    </p:spTree>
    <p:extLst>
      <p:ext uri="{BB962C8B-B14F-4D97-AF65-F5344CB8AC3E}">
        <p14:creationId xmlns:p14="http://schemas.microsoft.com/office/powerpoint/2010/main" val="9582899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82B63-133A-31A3-4620-D0BEDDB3CCE6}"/>
              </a:ext>
            </a:extLst>
          </p:cNvPr>
          <p:cNvSpPr>
            <a:spLocks noGrp="1"/>
          </p:cNvSpPr>
          <p:nvPr>
            <p:ph type="title"/>
          </p:nvPr>
        </p:nvSpPr>
        <p:spPr/>
        <p:txBody>
          <a:bodyPr/>
          <a:lstStyle/>
          <a:p>
            <a:r>
              <a:rPr lang="en-US" dirty="0"/>
              <a:t>Adowa</a:t>
            </a:r>
          </a:p>
        </p:txBody>
      </p:sp>
      <p:sp>
        <p:nvSpPr>
          <p:cNvPr id="3" name="Content Placeholder 2">
            <a:extLst>
              <a:ext uri="{FF2B5EF4-FFF2-40B4-BE49-F238E27FC236}">
                <a16:creationId xmlns:a16="http://schemas.microsoft.com/office/drawing/2014/main" id="{1F285227-BB39-4CDB-DB86-937551EF3AD9}"/>
              </a:ext>
            </a:extLst>
          </p:cNvPr>
          <p:cNvSpPr>
            <a:spLocks noGrp="1"/>
          </p:cNvSpPr>
          <p:nvPr>
            <p:ph idx="1"/>
          </p:nvPr>
        </p:nvSpPr>
        <p:spPr>
          <a:xfrm>
            <a:off x="628650" y="486436"/>
            <a:ext cx="7886700" cy="440126"/>
          </a:xfrm>
        </p:spPr>
        <p:txBody>
          <a:bodyPr/>
          <a:lstStyle/>
          <a:p>
            <a:pPr marL="0" indent="0" algn="ctr">
              <a:buNone/>
            </a:pPr>
            <a:r>
              <a:rPr lang="en-US" dirty="0"/>
              <a:t>The </a:t>
            </a:r>
            <a:r>
              <a:rPr lang="en-US" dirty="0" err="1"/>
              <a:t>adowa</a:t>
            </a:r>
            <a:r>
              <a:rPr lang="en-US" dirty="0"/>
              <a:t> ensemble on 2-d. planes</a:t>
            </a:r>
          </a:p>
        </p:txBody>
      </p:sp>
      <p:sp>
        <p:nvSpPr>
          <p:cNvPr id="9" name="Date Placeholder 8">
            <a:extLst>
              <a:ext uri="{FF2B5EF4-FFF2-40B4-BE49-F238E27FC236}">
                <a16:creationId xmlns:a16="http://schemas.microsoft.com/office/drawing/2014/main" id="{889BB1B1-4787-B4C5-A80F-FDCA3A0419B4}"/>
              </a:ext>
            </a:extLst>
          </p:cNvPr>
          <p:cNvSpPr>
            <a:spLocks noGrp="1"/>
          </p:cNvSpPr>
          <p:nvPr>
            <p:ph type="dt" sz="half" idx="10"/>
          </p:nvPr>
        </p:nvSpPr>
        <p:spPr>
          <a:xfrm>
            <a:off x="628650" y="4767263"/>
            <a:ext cx="2057400" cy="273844"/>
          </a:xfrm>
        </p:spPr>
        <p:txBody>
          <a:bodyPr/>
          <a:lstStyle/>
          <a:p>
            <a:r>
              <a:rPr lang="en-US"/>
              <a:t>SMA Colloquium, 12/6/2023</a:t>
            </a:r>
            <a:endParaRPr lang="en-US" dirty="0"/>
          </a:p>
        </p:txBody>
      </p:sp>
      <p:sp>
        <p:nvSpPr>
          <p:cNvPr id="7" name="Footer Placeholder 6">
            <a:extLst>
              <a:ext uri="{FF2B5EF4-FFF2-40B4-BE49-F238E27FC236}">
                <a16:creationId xmlns:a16="http://schemas.microsoft.com/office/drawing/2014/main" id="{8FCF823B-CB7B-045A-7989-B50F1AD6223C}"/>
              </a:ext>
            </a:extLst>
          </p:cNvPr>
          <p:cNvSpPr>
            <a:spLocks noGrp="1"/>
          </p:cNvSpPr>
          <p:nvPr>
            <p:ph type="ftr" sz="quarter" idx="11"/>
          </p:nvPr>
        </p:nvSpPr>
        <p:spPr>
          <a:xfrm>
            <a:off x="3028950" y="4767263"/>
            <a:ext cx="3086100" cy="273844"/>
          </a:xfrm>
        </p:spPr>
        <p:txBody>
          <a:bodyPr/>
          <a:lstStyle/>
          <a:p>
            <a:r>
              <a:rPr lang="en-US"/>
              <a:t>Periodicity and Continuity in Pitch and Time</a:t>
            </a:r>
            <a:endParaRPr lang="en-US" dirty="0"/>
          </a:p>
        </p:txBody>
      </p:sp>
      <p:sp>
        <p:nvSpPr>
          <p:cNvPr id="10" name="Slide Number Placeholder 9">
            <a:extLst>
              <a:ext uri="{FF2B5EF4-FFF2-40B4-BE49-F238E27FC236}">
                <a16:creationId xmlns:a16="http://schemas.microsoft.com/office/drawing/2014/main" id="{CD3689DF-2B5D-3F9C-1838-D079A59DEB0F}"/>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76</a:t>
            </a:fld>
            <a:endParaRPr lang="en-US" dirty="0">
              <a:latin typeface="Calisto MT" panose="02040603050505030304" pitchFamily="18" charset="77"/>
            </a:endParaRPr>
          </a:p>
        </p:txBody>
      </p:sp>
      <p:sp>
        <p:nvSpPr>
          <p:cNvPr id="4" name="TextBox 3">
            <a:extLst>
              <a:ext uri="{FF2B5EF4-FFF2-40B4-BE49-F238E27FC236}">
                <a16:creationId xmlns:a16="http://schemas.microsoft.com/office/drawing/2014/main" id="{677BF0DD-4A95-E58A-627C-2C436E23FB5C}"/>
              </a:ext>
            </a:extLst>
          </p:cNvPr>
          <p:cNvSpPr txBox="1"/>
          <p:nvPr/>
        </p:nvSpPr>
        <p:spPr>
          <a:xfrm>
            <a:off x="1750031" y="4118460"/>
            <a:ext cx="1989584"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Frequency-4 space</a:t>
            </a:r>
          </a:p>
        </p:txBody>
      </p:sp>
      <p:sp>
        <p:nvSpPr>
          <p:cNvPr id="6" name="TextBox 5">
            <a:extLst>
              <a:ext uri="{FF2B5EF4-FFF2-40B4-BE49-F238E27FC236}">
                <a16:creationId xmlns:a16="http://schemas.microsoft.com/office/drawing/2014/main" id="{CD74906B-42EB-09F1-5F1B-B04AE0BD979F}"/>
              </a:ext>
            </a:extLst>
          </p:cNvPr>
          <p:cNvSpPr txBox="1"/>
          <p:nvPr/>
        </p:nvSpPr>
        <p:spPr>
          <a:xfrm>
            <a:off x="5295508" y="926115"/>
            <a:ext cx="3731000" cy="1477328"/>
          </a:xfrm>
          <a:prstGeom prst="rect">
            <a:avLst/>
          </a:prstGeom>
          <a:noFill/>
        </p:spPr>
        <p:txBody>
          <a:bodyPr wrap="square" rtlCol="0">
            <a:spAutoFit/>
          </a:bodyPr>
          <a:lstStyle/>
          <a:p>
            <a:pPr algn="l"/>
            <a:r>
              <a:rPr lang="en-US" sz="1800" dirty="0">
                <a:latin typeface="Calisto MT" panose="02040603050505030304" pitchFamily="18" charset="77"/>
                <a:cs typeface="Calibri" panose="020F0502020204030204" pitchFamily="34" charset="0"/>
              </a:rPr>
              <a:t>Frequency 4 represents the periodicity of the beat (</a:t>
            </a:r>
            <a:r>
              <a:rPr lang="en-US" sz="1800" dirty="0">
                <a:latin typeface="Helsinki Text Std" panose="02000400000000000000" pitchFamily="2" charset="77"/>
                <a:cs typeface="Calibri" panose="020F0502020204030204" pitchFamily="34" charset="0"/>
              </a:rPr>
              <a:t>q.</a:t>
            </a:r>
            <a:r>
              <a:rPr lang="en-US" sz="1800" dirty="0">
                <a:latin typeface="Calisto MT" panose="02040603050505030304" pitchFamily="18" charset="77"/>
                <a:cs typeface="Calibri" panose="020F0502020204030204" pitchFamily="34" charset="0"/>
              </a:rPr>
              <a:t>) and here multiple parts cover different regions of the space (on-beat, off-beat, ahead of beat, behind beat). </a:t>
            </a:r>
          </a:p>
        </p:txBody>
      </p:sp>
      <p:pic>
        <p:nvPicPr>
          <p:cNvPr id="8" name="Picture 7">
            <a:extLst>
              <a:ext uri="{FF2B5EF4-FFF2-40B4-BE49-F238E27FC236}">
                <a16:creationId xmlns:a16="http://schemas.microsoft.com/office/drawing/2014/main" id="{FC898284-CE9A-0628-3BF4-814A0CBBB084}"/>
              </a:ext>
            </a:extLst>
          </p:cNvPr>
          <p:cNvPicPr>
            <a:picLocks noChangeAspect="1"/>
          </p:cNvPicPr>
          <p:nvPr/>
        </p:nvPicPr>
        <p:blipFill>
          <a:blip r:embed="rId2"/>
          <a:stretch>
            <a:fillRect/>
          </a:stretch>
        </p:blipFill>
        <p:spPr>
          <a:xfrm>
            <a:off x="231085" y="844484"/>
            <a:ext cx="4923020" cy="3320931"/>
          </a:xfrm>
          <a:prstGeom prst="rect">
            <a:avLst/>
          </a:prstGeom>
        </p:spPr>
      </p:pic>
    </p:spTree>
    <p:extLst>
      <p:ext uri="{BB962C8B-B14F-4D97-AF65-F5344CB8AC3E}">
        <p14:creationId xmlns:p14="http://schemas.microsoft.com/office/powerpoint/2010/main" val="28604756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82B63-133A-31A3-4620-D0BEDDB3CCE6}"/>
              </a:ext>
            </a:extLst>
          </p:cNvPr>
          <p:cNvSpPr>
            <a:spLocks noGrp="1"/>
          </p:cNvSpPr>
          <p:nvPr>
            <p:ph type="title"/>
          </p:nvPr>
        </p:nvSpPr>
        <p:spPr/>
        <p:txBody>
          <a:bodyPr/>
          <a:lstStyle/>
          <a:p>
            <a:r>
              <a:rPr lang="en-US" dirty="0"/>
              <a:t>Adowa: </a:t>
            </a:r>
            <a:r>
              <a:rPr lang="en-US" dirty="0" err="1"/>
              <a:t>Atumpan</a:t>
            </a:r>
            <a:r>
              <a:rPr lang="en-US" dirty="0"/>
              <a:t> (lead drum)</a:t>
            </a:r>
          </a:p>
        </p:txBody>
      </p:sp>
      <p:sp>
        <p:nvSpPr>
          <p:cNvPr id="3" name="Content Placeholder 2">
            <a:extLst>
              <a:ext uri="{FF2B5EF4-FFF2-40B4-BE49-F238E27FC236}">
                <a16:creationId xmlns:a16="http://schemas.microsoft.com/office/drawing/2014/main" id="{1F285227-BB39-4CDB-DB86-937551EF3AD9}"/>
              </a:ext>
            </a:extLst>
          </p:cNvPr>
          <p:cNvSpPr>
            <a:spLocks noGrp="1"/>
          </p:cNvSpPr>
          <p:nvPr>
            <p:ph idx="1"/>
          </p:nvPr>
        </p:nvSpPr>
        <p:spPr>
          <a:xfrm>
            <a:off x="628650" y="514131"/>
            <a:ext cx="7886700" cy="440126"/>
          </a:xfrm>
        </p:spPr>
        <p:txBody>
          <a:bodyPr>
            <a:normAutofit fontScale="85000" lnSpcReduction="10000"/>
          </a:bodyPr>
          <a:lstStyle/>
          <a:p>
            <a:pPr marL="0" indent="0">
              <a:buNone/>
            </a:pPr>
            <a:r>
              <a:rPr lang="en-US" dirty="0" err="1">
                <a:cs typeface="Calibri" panose="020F0502020204030204" pitchFamily="34" charset="0"/>
              </a:rPr>
              <a:t>Anku’s</a:t>
            </a:r>
            <a:r>
              <a:rPr lang="en-US" dirty="0">
                <a:cs typeface="Calibri" panose="020F0502020204030204" pitchFamily="34" charset="0"/>
              </a:rPr>
              <a:t> transcription of a performance by Solomon </a:t>
            </a:r>
            <a:r>
              <a:rPr lang="en-US" dirty="0" err="1">
                <a:cs typeface="Calibri" panose="020F0502020204030204" pitchFamily="34" charset="0"/>
              </a:rPr>
              <a:t>Amonquandoh</a:t>
            </a:r>
            <a:r>
              <a:rPr lang="en-US" dirty="0">
                <a:cs typeface="Calibri" panose="020F0502020204030204" pitchFamily="34" charset="0"/>
              </a:rPr>
              <a:t> divided into 4 sections</a:t>
            </a:r>
          </a:p>
        </p:txBody>
      </p:sp>
      <p:sp>
        <p:nvSpPr>
          <p:cNvPr id="9" name="Date Placeholder 8">
            <a:extLst>
              <a:ext uri="{FF2B5EF4-FFF2-40B4-BE49-F238E27FC236}">
                <a16:creationId xmlns:a16="http://schemas.microsoft.com/office/drawing/2014/main" id="{889BB1B1-4787-B4C5-A80F-FDCA3A0419B4}"/>
              </a:ext>
            </a:extLst>
          </p:cNvPr>
          <p:cNvSpPr>
            <a:spLocks noGrp="1"/>
          </p:cNvSpPr>
          <p:nvPr>
            <p:ph type="dt" sz="half" idx="10"/>
          </p:nvPr>
        </p:nvSpPr>
        <p:spPr>
          <a:xfrm>
            <a:off x="628650" y="4767263"/>
            <a:ext cx="2057400" cy="273844"/>
          </a:xfrm>
        </p:spPr>
        <p:txBody>
          <a:bodyPr/>
          <a:lstStyle/>
          <a:p>
            <a:r>
              <a:rPr lang="en-US"/>
              <a:t>SMA Colloquium, 12/6/2023</a:t>
            </a:r>
            <a:endParaRPr lang="en-US" dirty="0"/>
          </a:p>
        </p:txBody>
      </p:sp>
      <p:sp>
        <p:nvSpPr>
          <p:cNvPr id="7" name="Footer Placeholder 6">
            <a:extLst>
              <a:ext uri="{FF2B5EF4-FFF2-40B4-BE49-F238E27FC236}">
                <a16:creationId xmlns:a16="http://schemas.microsoft.com/office/drawing/2014/main" id="{8FCF823B-CB7B-045A-7989-B50F1AD6223C}"/>
              </a:ext>
            </a:extLst>
          </p:cNvPr>
          <p:cNvSpPr>
            <a:spLocks noGrp="1"/>
          </p:cNvSpPr>
          <p:nvPr>
            <p:ph type="ftr" sz="quarter" idx="11"/>
          </p:nvPr>
        </p:nvSpPr>
        <p:spPr>
          <a:xfrm>
            <a:off x="3028950" y="4767263"/>
            <a:ext cx="3086100" cy="273844"/>
          </a:xfrm>
        </p:spPr>
        <p:txBody>
          <a:bodyPr/>
          <a:lstStyle/>
          <a:p>
            <a:r>
              <a:rPr lang="en-US"/>
              <a:t>Periodicity and Continuity in Pitch and Time</a:t>
            </a:r>
            <a:endParaRPr lang="en-US" dirty="0"/>
          </a:p>
        </p:txBody>
      </p:sp>
      <p:sp>
        <p:nvSpPr>
          <p:cNvPr id="10" name="Slide Number Placeholder 9">
            <a:extLst>
              <a:ext uri="{FF2B5EF4-FFF2-40B4-BE49-F238E27FC236}">
                <a16:creationId xmlns:a16="http://schemas.microsoft.com/office/drawing/2014/main" id="{CD3689DF-2B5D-3F9C-1838-D079A59DEB0F}"/>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77</a:t>
            </a:fld>
            <a:endParaRPr lang="en-US" dirty="0">
              <a:latin typeface="Calisto MT" panose="02040603050505030304" pitchFamily="18" charset="77"/>
            </a:endParaRPr>
          </a:p>
        </p:txBody>
      </p:sp>
      <p:pic>
        <p:nvPicPr>
          <p:cNvPr id="6" name="Picture 5">
            <a:extLst>
              <a:ext uri="{FF2B5EF4-FFF2-40B4-BE49-F238E27FC236}">
                <a16:creationId xmlns:a16="http://schemas.microsoft.com/office/drawing/2014/main" id="{5C2D77D0-F8C9-D256-23D8-85A844AA0F21}"/>
              </a:ext>
            </a:extLst>
          </p:cNvPr>
          <p:cNvPicPr>
            <a:picLocks noChangeAspect="1"/>
          </p:cNvPicPr>
          <p:nvPr/>
        </p:nvPicPr>
        <p:blipFill>
          <a:blip r:embed="rId2"/>
          <a:stretch>
            <a:fillRect/>
          </a:stretch>
        </p:blipFill>
        <p:spPr>
          <a:xfrm>
            <a:off x="3181808" y="785876"/>
            <a:ext cx="5519063" cy="3349253"/>
          </a:xfrm>
          <a:prstGeom prst="rect">
            <a:avLst/>
          </a:prstGeom>
        </p:spPr>
      </p:pic>
      <p:sp>
        <p:nvSpPr>
          <p:cNvPr id="5" name="TextBox 4">
            <a:extLst>
              <a:ext uri="{FF2B5EF4-FFF2-40B4-BE49-F238E27FC236}">
                <a16:creationId xmlns:a16="http://schemas.microsoft.com/office/drawing/2014/main" id="{B0A03E03-119C-85C9-807D-411091DDD5F4}"/>
              </a:ext>
            </a:extLst>
          </p:cNvPr>
          <p:cNvSpPr txBox="1"/>
          <p:nvPr/>
        </p:nvSpPr>
        <p:spPr>
          <a:xfrm>
            <a:off x="6901915" y="1652110"/>
            <a:ext cx="1165704" cy="369332"/>
          </a:xfrm>
          <a:prstGeom prst="rect">
            <a:avLst/>
          </a:prstGeom>
          <a:noFill/>
        </p:spPr>
        <p:txBody>
          <a:bodyPr wrap="none" rtlCol="0">
            <a:spAutoFit/>
          </a:bodyPr>
          <a:lstStyle/>
          <a:p>
            <a:pPr algn="l"/>
            <a:r>
              <a:rPr lang="en-US" sz="1800" dirty="0">
                <a:solidFill>
                  <a:srgbClr val="4372C4"/>
                </a:solidFill>
                <a:latin typeface="Calisto MT" panose="02040603050505030304" pitchFamily="18" charset="77"/>
                <a:cs typeface="Calibri" panose="020F0502020204030204" pitchFamily="34" charset="0"/>
              </a:rPr>
              <a:t>mm. 1–19</a:t>
            </a:r>
          </a:p>
        </p:txBody>
      </p:sp>
      <p:sp>
        <p:nvSpPr>
          <p:cNvPr id="8" name="TextBox 7">
            <a:extLst>
              <a:ext uri="{FF2B5EF4-FFF2-40B4-BE49-F238E27FC236}">
                <a16:creationId xmlns:a16="http://schemas.microsoft.com/office/drawing/2014/main" id="{475475EC-5E6E-430D-6325-4E1E91C9FAA4}"/>
              </a:ext>
            </a:extLst>
          </p:cNvPr>
          <p:cNvSpPr txBox="1"/>
          <p:nvPr/>
        </p:nvSpPr>
        <p:spPr>
          <a:xfrm>
            <a:off x="3636068" y="3404550"/>
            <a:ext cx="1282723" cy="369332"/>
          </a:xfrm>
          <a:prstGeom prst="rect">
            <a:avLst/>
          </a:prstGeom>
          <a:noFill/>
        </p:spPr>
        <p:txBody>
          <a:bodyPr wrap="none" rtlCol="0">
            <a:spAutoFit/>
          </a:bodyPr>
          <a:lstStyle/>
          <a:p>
            <a:pPr algn="l"/>
            <a:r>
              <a:rPr lang="en-US" sz="1800" dirty="0">
                <a:solidFill>
                  <a:srgbClr val="70AD47"/>
                </a:solidFill>
                <a:latin typeface="Calisto MT" panose="02040603050505030304" pitchFamily="18" charset="77"/>
                <a:cs typeface="Calibri" panose="020F0502020204030204" pitchFamily="34" charset="0"/>
              </a:rPr>
              <a:t>mm. 20–37</a:t>
            </a:r>
          </a:p>
        </p:txBody>
      </p:sp>
      <p:sp>
        <p:nvSpPr>
          <p:cNvPr id="11" name="TextBox 10">
            <a:extLst>
              <a:ext uri="{FF2B5EF4-FFF2-40B4-BE49-F238E27FC236}">
                <a16:creationId xmlns:a16="http://schemas.microsoft.com/office/drawing/2014/main" id="{72ADC663-8D16-DC89-8A7F-BAA4A46464FD}"/>
              </a:ext>
            </a:extLst>
          </p:cNvPr>
          <p:cNvSpPr txBox="1"/>
          <p:nvPr/>
        </p:nvSpPr>
        <p:spPr>
          <a:xfrm>
            <a:off x="4895982" y="1615823"/>
            <a:ext cx="1282723" cy="369332"/>
          </a:xfrm>
          <a:prstGeom prst="rect">
            <a:avLst/>
          </a:prstGeom>
          <a:noFill/>
        </p:spPr>
        <p:txBody>
          <a:bodyPr wrap="none" rtlCol="0">
            <a:spAutoFit/>
          </a:bodyPr>
          <a:lstStyle/>
          <a:p>
            <a:pPr algn="l"/>
            <a:r>
              <a:rPr lang="en-US" sz="1800" dirty="0">
                <a:solidFill>
                  <a:srgbClr val="FFC000"/>
                </a:solidFill>
                <a:latin typeface="Calisto MT" panose="02040603050505030304" pitchFamily="18" charset="77"/>
                <a:cs typeface="Calibri" panose="020F0502020204030204" pitchFamily="34" charset="0"/>
              </a:rPr>
              <a:t>mm. 38–58</a:t>
            </a:r>
          </a:p>
        </p:txBody>
      </p:sp>
      <p:sp>
        <p:nvSpPr>
          <p:cNvPr id="13" name="TextBox 12">
            <a:extLst>
              <a:ext uri="{FF2B5EF4-FFF2-40B4-BE49-F238E27FC236}">
                <a16:creationId xmlns:a16="http://schemas.microsoft.com/office/drawing/2014/main" id="{3378A937-FB9A-1F95-C85D-9636A595EC1E}"/>
              </a:ext>
            </a:extLst>
          </p:cNvPr>
          <p:cNvSpPr txBox="1"/>
          <p:nvPr/>
        </p:nvSpPr>
        <p:spPr>
          <a:xfrm>
            <a:off x="5672561" y="3423591"/>
            <a:ext cx="1282723" cy="369332"/>
          </a:xfrm>
          <a:prstGeom prst="rect">
            <a:avLst/>
          </a:prstGeom>
          <a:noFill/>
        </p:spPr>
        <p:txBody>
          <a:bodyPr wrap="none" rtlCol="0">
            <a:spAutoFit/>
          </a:bodyPr>
          <a:lstStyle/>
          <a:p>
            <a:pPr algn="l"/>
            <a:r>
              <a:rPr lang="en-US" sz="1800" dirty="0">
                <a:solidFill>
                  <a:srgbClr val="EE7D31"/>
                </a:solidFill>
                <a:latin typeface="Calisto MT" panose="02040603050505030304" pitchFamily="18" charset="77"/>
                <a:cs typeface="Calibri" panose="020F0502020204030204" pitchFamily="34" charset="0"/>
              </a:rPr>
              <a:t>mm. 59–74</a:t>
            </a:r>
          </a:p>
        </p:txBody>
      </p:sp>
      <p:sp>
        <p:nvSpPr>
          <p:cNvPr id="12" name="TextBox 11">
            <a:extLst>
              <a:ext uri="{FF2B5EF4-FFF2-40B4-BE49-F238E27FC236}">
                <a16:creationId xmlns:a16="http://schemas.microsoft.com/office/drawing/2014/main" id="{77DAA5BF-CC53-1281-AD42-A3FC386D1FDD}"/>
              </a:ext>
            </a:extLst>
          </p:cNvPr>
          <p:cNvSpPr txBox="1"/>
          <p:nvPr/>
        </p:nvSpPr>
        <p:spPr>
          <a:xfrm>
            <a:off x="4939975" y="4135128"/>
            <a:ext cx="1989584"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Frequency-2 space</a:t>
            </a:r>
          </a:p>
        </p:txBody>
      </p:sp>
      <p:sp>
        <p:nvSpPr>
          <p:cNvPr id="14" name="TextBox 13">
            <a:extLst>
              <a:ext uri="{FF2B5EF4-FFF2-40B4-BE49-F238E27FC236}">
                <a16:creationId xmlns:a16="http://schemas.microsoft.com/office/drawing/2014/main" id="{49F0CA6F-1E42-D203-19DF-1A3BF9939DEE}"/>
              </a:ext>
            </a:extLst>
          </p:cNvPr>
          <p:cNvSpPr txBox="1"/>
          <p:nvPr/>
        </p:nvSpPr>
        <p:spPr>
          <a:xfrm>
            <a:off x="46258" y="858892"/>
            <a:ext cx="3086100" cy="2585323"/>
          </a:xfrm>
          <a:prstGeom prst="rect">
            <a:avLst/>
          </a:prstGeom>
          <a:noFill/>
        </p:spPr>
        <p:txBody>
          <a:bodyPr wrap="square" rtlCol="0">
            <a:spAutoFit/>
          </a:bodyPr>
          <a:lstStyle/>
          <a:p>
            <a:pPr algn="l"/>
            <a:r>
              <a:rPr lang="en-US" sz="1800" dirty="0" err="1">
                <a:latin typeface="Calisto MT" panose="02040603050505030304" pitchFamily="18" charset="77"/>
                <a:cs typeface="Calibri" panose="020F0502020204030204" pitchFamily="34" charset="0"/>
              </a:rPr>
              <a:t>Amonquandoh</a:t>
            </a:r>
            <a:r>
              <a:rPr lang="en-US" sz="1800" dirty="0">
                <a:latin typeface="Calisto MT" panose="02040603050505030304" pitchFamily="18" charset="77"/>
                <a:cs typeface="Calibri" panose="020F0502020204030204" pitchFamily="34" charset="0"/>
              </a:rPr>
              <a:t> begins centered on the main two beats.</a:t>
            </a:r>
          </a:p>
          <a:p>
            <a:pPr algn="l"/>
            <a:endParaRPr lang="en-US" sz="1800" dirty="0">
              <a:latin typeface="Calisto MT" panose="02040603050505030304" pitchFamily="18" charset="77"/>
              <a:cs typeface="Calibri" panose="020F0502020204030204" pitchFamily="34" charset="0"/>
            </a:endParaRPr>
          </a:p>
          <a:p>
            <a:pPr algn="l"/>
            <a:r>
              <a:rPr lang="en-US" sz="1800" dirty="0">
                <a:latin typeface="Calisto MT" panose="02040603050505030304" pitchFamily="18" charset="77"/>
                <a:cs typeface="Calibri" panose="020F0502020204030204" pitchFamily="34" charset="0"/>
              </a:rPr>
              <a:t>Then he explores each region of the space in turn: off-beats, ahead of the beat, and behind the beat.</a:t>
            </a:r>
          </a:p>
          <a:p>
            <a:pPr algn="l"/>
            <a:endParaRPr lang="en-US" sz="1800" dirty="0">
              <a:latin typeface="Calisto MT" panose="02040603050505030304" pitchFamily="18" charset="77"/>
              <a:cs typeface="Calibri" panose="020F0502020204030204" pitchFamily="34" charset="0"/>
            </a:endParaRPr>
          </a:p>
        </p:txBody>
      </p:sp>
      <p:sp>
        <p:nvSpPr>
          <p:cNvPr id="15" name="TextBox 14">
            <a:extLst>
              <a:ext uri="{FF2B5EF4-FFF2-40B4-BE49-F238E27FC236}">
                <a16:creationId xmlns:a16="http://schemas.microsoft.com/office/drawing/2014/main" id="{A7069579-E96B-AAF3-9AB7-104611F3B1BD}"/>
              </a:ext>
            </a:extLst>
          </p:cNvPr>
          <p:cNvSpPr txBox="1"/>
          <p:nvPr/>
        </p:nvSpPr>
        <p:spPr>
          <a:xfrm>
            <a:off x="6346135" y="3871237"/>
            <a:ext cx="1984839" cy="248209"/>
          </a:xfrm>
          <a:prstGeom prst="rect">
            <a:avLst/>
          </a:prstGeom>
          <a:noFill/>
        </p:spPr>
        <p:txBody>
          <a:bodyPr wrap="none" rtlCol="0">
            <a:spAutoFit/>
          </a:bodyPr>
          <a:lstStyle/>
          <a:p>
            <a:pPr algn="l"/>
            <a:r>
              <a:rPr lang="en-US" sz="1013" dirty="0">
                <a:latin typeface="Calisto MT" panose="02040603050505030304" pitchFamily="18" charset="77"/>
                <a:cs typeface="Calibri" panose="020F0502020204030204" pitchFamily="34" charset="0"/>
              </a:rPr>
              <a:t>(Values summed over 3½ cycles)</a:t>
            </a:r>
          </a:p>
        </p:txBody>
      </p:sp>
    </p:spTree>
    <p:extLst>
      <p:ext uri="{BB962C8B-B14F-4D97-AF65-F5344CB8AC3E}">
        <p14:creationId xmlns:p14="http://schemas.microsoft.com/office/powerpoint/2010/main" val="41453436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82B63-133A-31A3-4620-D0BEDDB3CCE6}"/>
              </a:ext>
            </a:extLst>
          </p:cNvPr>
          <p:cNvSpPr>
            <a:spLocks noGrp="1"/>
          </p:cNvSpPr>
          <p:nvPr>
            <p:ph type="title"/>
          </p:nvPr>
        </p:nvSpPr>
        <p:spPr/>
        <p:txBody>
          <a:bodyPr/>
          <a:lstStyle/>
          <a:p>
            <a:r>
              <a:rPr lang="en-US" dirty="0"/>
              <a:t>Adowa: </a:t>
            </a:r>
            <a:r>
              <a:rPr lang="en-US" dirty="0" err="1"/>
              <a:t>Atumpan</a:t>
            </a:r>
            <a:r>
              <a:rPr lang="en-US" dirty="0"/>
              <a:t> (lead drum)</a:t>
            </a:r>
          </a:p>
        </p:txBody>
      </p:sp>
      <p:sp>
        <p:nvSpPr>
          <p:cNvPr id="3" name="Content Placeholder 2">
            <a:extLst>
              <a:ext uri="{FF2B5EF4-FFF2-40B4-BE49-F238E27FC236}">
                <a16:creationId xmlns:a16="http://schemas.microsoft.com/office/drawing/2014/main" id="{1F285227-BB39-4CDB-DB86-937551EF3AD9}"/>
              </a:ext>
            </a:extLst>
          </p:cNvPr>
          <p:cNvSpPr>
            <a:spLocks noGrp="1"/>
          </p:cNvSpPr>
          <p:nvPr>
            <p:ph idx="1"/>
          </p:nvPr>
        </p:nvSpPr>
        <p:spPr>
          <a:xfrm>
            <a:off x="628650" y="514131"/>
            <a:ext cx="7886700" cy="440126"/>
          </a:xfrm>
        </p:spPr>
        <p:txBody>
          <a:bodyPr>
            <a:normAutofit fontScale="85000" lnSpcReduction="10000"/>
          </a:bodyPr>
          <a:lstStyle/>
          <a:p>
            <a:pPr marL="0" indent="0">
              <a:buNone/>
            </a:pPr>
            <a:r>
              <a:rPr lang="en-US" dirty="0" err="1">
                <a:cs typeface="Calibri" panose="020F0502020204030204" pitchFamily="34" charset="0"/>
              </a:rPr>
              <a:t>Anku’s</a:t>
            </a:r>
            <a:r>
              <a:rPr lang="en-US" dirty="0">
                <a:cs typeface="Calibri" panose="020F0502020204030204" pitchFamily="34" charset="0"/>
              </a:rPr>
              <a:t> transcription of a performance by Solomon </a:t>
            </a:r>
            <a:r>
              <a:rPr lang="en-US" dirty="0" err="1">
                <a:cs typeface="Calibri" panose="020F0502020204030204" pitchFamily="34" charset="0"/>
              </a:rPr>
              <a:t>Amonquandoh</a:t>
            </a:r>
            <a:r>
              <a:rPr lang="en-US" dirty="0">
                <a:cs typeface="Calibri" panose="020F0502020204030204" pitchFamily="34" charset="0"/>
              </a:rPr>
              <a:t> divided into 4 sections</a:t>
            </a:r>
          </a:p>
        </p:txBody>
      </p:sp>
      <p:sp>
        <p:nvSpPr>
          <p:cNvPr id="9" name="Date Placeholder 8">
            <a:extLst>
              <a:ext uri="{FF2B5EF4-FFF2-40B4-BE49-F238E27FC236}">
                <a16:creationId xmlns:a16="http://schemas.microsoft.com/office/drawing/2014/main" id="{889BB1B1-4787-B4C5-A80F-FDCA3A0419B4}"/>
              </a:ext>
            </a:extLst>
          </p:cNvPr>
          <p:cNvSpPr>
            <a:spLocks noGrp="1"/>
          </p:cNvSpPr>
          <p:nvPr>
            <p:ph type="dt" sz="half" idx="10"/>
          </p:nvPr>
        </p:nvSpPr>
        <p:spPr>
          <a:xfrm>
            <a:off x="628650" y="4767263"/>
            <a:ext cx="2057400" cy="273844"/>
          </a:xfrm>
        </p:spPr>
        <p:txBody>
          <a:bodyPr/>
          <a:lstStyle/>
          <a:p>
            <a:r>
              <a:rPr lang="en-US"/>
              <a:t>SMA Colloquium, 12/6/2023</a:t>
            </a:r>
            <a:endParaRPr lang="en-US" dirty="0"/>
          </a:p>
        </p:txBody>
      </p:sp>
      <p:sp>
        <p:nvSpPr>
          <p:cNvPr id="7" name="Footer Placeholder 6">
            <a:extLst>
              <a:ext uri="{FF2B5EF4-FFF2-40B4-BE49-F238E27FC236}">
                <a16:creationId xmlns:a16="http://schemas.microsoft.com/office/drawing/2014/main" id="{8FCF823B-CB7B-045A-7989-B50F1AD6223C}"/>
              </a:ext>
            </a:extLst>
          </p:cNvPr>
          <p:cNvSpPr>
            <a:spLocks noGrp="1"/>
          </p:cNvSpPr>
          <p:nvPr>
            <p:ph type="ftr" sz="quarter" idx="11"/>
          </p:nvPr>
        </p:nvSpPr>
        <p:spPr>
          <a:xfrm>
            <a:off x="3028950" y="4767263"/>
            <a:ext cx="3086100" cy="273844"/>
          </a:xfrm>
        </p:spPr>
        <p:txBody>
          <a:bodyPr/>
          <a:lstStyle/>
          <a:p>
            <a:r>
              <a:rPr lang="en-US"/>
              <a:t>Periodicity and Continuity in Pitch and Time</a:t>
            </a:r>
            <a:endParaRPr lang="en-US" dirty="0"/>
          </a:p>
        </p:txBody>
      </p:sp>
      <p:sp>
        <p:nvSpPr>
          <p:cNvPr id="10" name="Slide Number Placeholder 9">
            <a:extLst>
              <a:ext uri="{FF2B5EF4-FFF2-40B4-BE49-F238E27FC236}">
                <a16:creationId xmlns:a16="http://schemas.microsoft.com/office/drawing/2014/main" id="{CD3689DF-2B5D-3F9C-1838-D079A59DEB0F}"/>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78</a:t>
            </a:fld>
            <a:endParaRPr lang="en-US" dirty="0">
              <a:latin typeface="Calisto MT" panose="02040603050505030304" pitchFamily="18" charset="77"/>
            </a:endParaRPr>
          </a:p>
        </p:txBody>
      </p:sp>
      <p:pic>
        <p:nvPicPr>
          <p:cNvPr id="20" name="Picture 19">
            <a:extLst>
              <a:ext uri="{FF2B5EF4-FFF2-40B4-BE49-F238E27FC236}">
                <a16:creationId xmlns:a16="http://schemas.microsoft.com/office/drawing/2014/main" id="{46CDD60C-3BAC-267E-E4C1-03273406885E}"/>
              </a:ext>
            </a:extLst>
          </p:cNvPr>
          <p:cNvPicPr>
            <a:picLocks noChangeAspect="1"/>
          </p:cNvPicPr>
          <p:nvPr/>
        </p:nvPicPr>
        <p:blipFill>
          <a:blip r:embed="rId2"/>
          <a:stretch>
            <a:fillRect/>
          </a:stretch>
        </p:blipFill>
        <p:spPr>
          <a:xfrm>
            <a:off x="4101818" y="749112"/>
            <a:ext cx="4907609" cy="3645276"/>
          </a:xfrm>
          <a:prstGeom prst="rect">
            <a:avLst/>
          </a:prstGeom>
        </p:spPr>
      </p:pic>
      <p:sp>
        <p:nvSpPr>
          <p:cNvPr id="15" name="TextBox 14">
            <a:extLst>
              <a:ext uri="{FF2B5EF4-FFF2-40B4-BE49-F238E27FC236}">
                <a16:creationId xmlns:a16="http://schemas.microsoft.com/office/drawing/2014/main" id="{A7069579-E96B-AAF3-9AB7-104611F3B1BD}"/>
              </a:ext>
            </a:extLst>
          </p:cNvPr>
          <p:cNvSpPr txBox="1"/>
          <p:nvPr/>
        </p:nvSpPr>
        <p:spPr>
          <a:xfrm>
            <a:off x="6622639" y="4088917"/>
            <a:ext cx="1984839" cy="248209"/>
          </a:xfrm>
          <a:prstGeom prst="rect">
            <a:avLst/>
          </a:prstGeom>
          <a:noFill/>
        </p:spPr>
        <p:txBody>
          <a:bodyPr wrap="none" rtlCol="0">
            <a:spAutoFit/>
          </a:bodyPr>
          <a:lstStyle/>
          <a:p>
            <a:pPr algn="l"/>
            <a:r>
              <a:rPr lang="en-US" sz="1013" dirty="0">
                <a:latin typeface="Calisto MT" panose="02040603050505030304" pitchFamily="18" charset="77"/>
                <a:cs typeface="Calibri" panose="020F0502020204030204" pitchFamily="34" charset="0"/>
              </a:rPr>
              <a:t>(Values summed over 3½ cycles)</a:t>
            </a:r>
          </a:p>
        </p:txBody>
      </p:sp>
      <p:sp>
        <p:nvSpPr>
          <p:cNvPr id="5" name="TextBox 4">
            <a:extLst>
              <a:ext uri="{FF2B5EF4-FFF2-40B4-BE49-F238E27FC236}">
                <a16:creationId xmlns:a16="http://schemas.microsoft.com/office/drawing/2014/main" id="{B0A03E03-119C-85C9-807D-411091DDD5F4}"/>
              </a:ext>
            </a:extLst>
          </p:cNvPr>
          <p:cNvSpPr txBox="1"/>
          <p:nvPr/>
        </p:nvSpPr>
        <p:spPr>
          <a:xfrm>
            <a:off x="5981057" y="2325304"/>
            <a:ext cx="1165704" cy="369332"/>
          </a:xfrm>
          <a:prstGeom prst="rect">
            <a:avLst/>
          </a:prstGeom>
          <a:noFill/>
        </p:spPr>
        <p:txBody>
          <a:bodyPr wrap="none" rtlCol="0">
            <a:spAutoFit/>
          </a:bodyPr>
          <a:lstStyle/>
          <a:p>
            <a:pPr algn="l"/>
            <a:r>
              <a:rPr lang="en-US" sz="1800" dirty="0">
                <a:solidFill>
                  <a:srgbClr val="4372C4"/>
                </a:solidFill>
                <a:latin typeface="Calisto MT" panose="02040603050505030304" pitchFamily="18" charset="77"/>
                <a:cs typeface="Calibri" panose="020F0502020204030204" pitchFamily="34" charset="0"/>
              </a:rPr>
              <a:t>mm. 1–19</a:t>
            </a:r>
          </a:p>
        </p:txBody>
      </p:sp>
      <p:sp>
        <p:nvSpPr>
          <p:cNvPr id="8" name="TextBox 7">
            <a:extLst>
              <a:ext uri="{FF2B5EF4-FFF2-40B4-BE49-F238E27FC236}">
                <a16:creationId xmlns:a16="http://schemas.microsoft.com/office/drawing/2014/main" id="{475475EC-5E6E-430D-6325-4E1E91C9FAA4}"/>
              </a:ext>
            </a:extLst>
          </p:cNvPr>
          <p:cNvSpPr txBox="1"/>
          <p:nvPr/>
        </p:nvSpPr>
        <p:spPr>
          <a:xfrm>
            <a:off x="6461479" y="1086667"/>
            <a:ext cx="1282723" cy="369332"/>
          </a:xfrm>
          <a:prstGeom prst="rect">
            <a:avLst/>
          </a:prstGeom>
          <a:noFill/>
        </p:spPr>
        <p:txBody>
          <a:bodyPr wrap="none" rtlCol="0">
            <a:spAutoFit/>
          </a:bodyPr>
          <a:lstStyle/>
          <a:p>
            <a:pPr algn="l"/>
            <a:r>
              <a:rPr lang="en-US" sz="1800" dirty="0">
                <a:solidFill>
                  <a:srgbClr val="70AD47"/>
                </a:solidFill>
                <a:latin typeface="Calisto MT" panose="02040603050505030304" pitchFamily="18" charset="77"/>
                <a:cs typeface="Calibri" panose="020F0502020204030204" pitchFamily="34" charset="0"/>
              </a:rPr>
              <a:t>mm. 20–37</a:t>
            </a:r>
          </a:p>
        </p:txBody>
      </p:sp>
      <p:sp>
        <p:nvSpPr>
          <p:cNvPr id="11" name="TextBox 10">
            <a:extLst>
              <a:ext uri="{FF2B5EF4-FFF2-40B4-BE49-F238E27FC236}">
                <a16:creationId xmlns:a16="http://schemas.microsoft.com/office/drawing/2014/main" id="{72ADC663-8D16-DC89-8A7F-BAA4A46464FD}"/>
              </a:ext>
            </a:extLst>
          </p:cNvPr>
          <p:cNvSpPr txBox="1"/>
          <p:nvPr/>
        </p:nvSpPr>
        <p:spPr>
          <a:xfrm>
            <a:off x="4183825" y="3001941"/>
            <a:ext cx="768159" cy="646331"/>
          </a:xfrm>
          <a:prstGeom prst="rect">
            <a:avLst/>
          </a:prstGeom>
          <a:noFill/>
        </p:spPr>
        <p:txBody>
          <a:bodyPr wrap="none" rtlCol="0">
            <a:spAutoFit/>
          </a:bodyPr>
          <a:lstStyle/>
          <a:p>
            <a:pPr algn="l"/>
            <a:r>
              <a:rPr lang="en-US" sz="1800" dirty="0">
                <a:solidFill>
                  <a:srgbClr val="FFC000"/>
                </a:solidFill>
                <a:latin typeface="Calisto MT" panose="02040603050505030304" pitchFamily="18" charset="77"/>
                <a:cs typeface="Calibri" panose="020F0502020204030204" pitchFamily="34" charset="0"/>
              </a:rPr>
              <a:t>mm. </a:t>
            </a:r>
          </a:p>
          <a:p>
            <a:pPr algn="l"/>
            <a:r>
              <a:rPr lang="en-US" sz="1800" dirty="0">
                <a:solidFill>
                  <a:srgbClr val="FFC000"/>
                </a:solidFill>
                <a:latin typeface="Calisto MT" panose="02040603050505030304" pitchFamily="18" charset="77"/>
                <a:cs typeface="Calibri" panose="020F0502020204030204" pitchFamily="34" charset="0"/>
              </a:rPr>
              <a:t>38–58</a:t>
            </a:r>
          </a:p>
        </p:txBody>
      </p:sp>
      <p:sp>
        <p:nvSpPr>
          <p:cNvPr id="13" name="TextBox 12">
            <a:extLst>
              <a:ext uri="{FF2B5EF4-FFF2-40B4-BE49-F238E27FC236}">
                <a16:creationId xmlns:a16="http://schemas.microsoft.com/office/drawing/2014/main" id="{3378A937-FB9A-1F95-C85D-9636A595EC1E}"/>
              </a:ext>
            </a:extLst>
          </p:cNvPr>
          <p:cNvSpPr txBox="1"/>
          <p:nvPr/>
        </p:nvSpPr>
        <p:spPr>
          <a:xfrm>
            <a:off x="6631127" y="3059833"/>
            <a:ext cx="1282723" cy="369332"/>
          </a:xfrm>
          <a:prstGeom prst="rect">
            <a:avLst/>
          </a:prstGeom>
          <a:noFill/>
        </p:spPr>
        <p:txBody>
          <a:bodyPr wrap="none" rtlCol="0">
            <a:spAutoFit/>
          </a:bodyPr>
          <a:lstStyle/>
          <a:p>
            <a:pPr algn="l"/>
            <a:r>
              <a:rPr lang="en-US" sz="1800" dirty="0">
                <a:solidFill>
                  <a:srgbClr val="EE7D31"/>
                </a:solidFill>
                <a:latin typeface="Calisto MT" panose="02040603050505030304" pitchFamily="18" charset="77"/>
                <a:cs typeface="Calibri" panose="020F0502020204030204" pitchFamily="34" charset="0"/>
              </a:rPr>
              <a:t>mm. 59–74</a:t>
            </a:r>
          </a:p>
        </p:txBody>
      </p:sp>
      <p:sp>
        <p:nvSpPr>
          <p:cNvPr id="12" name="TextBox 11">
            <a:extLst>
              <a:ext uri="{FF2B5EF4-FFF2-40B4-BE49-F238E27FC236}">
                <a16:creationId xmlns:a16="http://schemas.microsoft.com/office/drawing/2014/main" id="{77DAA5BF-CC53-1281-AD42-A3FC386D1FDD}"/>
              </a:ext>
            </a:extLst>
          </p:cNvPr>
          <p:cNvSpPr txBox="1"/>
          <p:nvPr/>
        </p:nvSpPr>
        <p:spPr>
          <a:xfrm>
            <a:off x="5623146" y="4303874"/>
            <a:ext cx="1989584"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Frequency-4 space</a:t>
            </a:r>
          </a:p>
        </p:txBody>
      </p:sp>
      <p:sp>
        <p:nvSpPr>
          <p:cNvPr id="14" name="TextBox 13">
            <a:extLst>
              <a:ext uri="{FF2B5EF4-FFF2-40B4-BE49-F238E27FC236}">
                <a16:creationId xmlns:a16="http://schemas.microsoft.com/office/drawing/2014/main" id="{49F0CA6F-1E42-D203-19DF-1A3BF9939DEE}"/>
              </a:ext>
            </a:extLst>
          </p:cNvPr>
          <p:cNvSpPr txBox="1"/>
          <p:nvPr/>
        </p:nvSpPr>
        <p:spPr>
          <a:xfrm>
            <a:off x="134576" y="894610"/>
            <a:ext cx="3492595" cy="3139321"/>
          </a:xfrm>
          <a:prstGeom prst="rect">
            <a:avLst/>
          </a:prstGeom>
          <a:noFill/>
        </p:spPr>
        <p:txBody>
          <a:bodyPr wrap="square" rtlCol="0">
            <a:spAutoFit/>
          </a:bodyPr>
          <a:lstStyle/>
          <a:p>
            <a:pPr algn="l"/>
            <a:r>
              <a:rPr lang="en-US" sz="1800" dirty="0">
                <a:latin typeface="Calisto MT" panose="02040603050505030304" pitchFamily="18" charset="77"/>
                <a:cs typeface="Calibri" panose="020F0502020204030204" pitchFamily="34" charset="0"/>
              </a:rPr>
              <a:t>Frequency 4 measures orientation with respect to the main 4 </a:t>
            </a:r>
            <a:r>
              <a:rPr lang="en-US" sz="1800" dirty="0">
                <a:latin typeface="Helsinki Text Std" panose="02000400000000000000" pitchFamily="2" charset="77"/>
                <a:cs typeface="Calibri" panose="020F0502020204030204" pitchFamily="34" charset="0"/>
              </a:rPr>
              <a:t>q.</a:t>
            </a:r>
            <a:r>
              <a:rPr lang="en-US" sz="1800" dirty="0">
                <a:latin typeface="Calisto MT" panose="02040603050505030304" pitchFamily="18" charset="77"/>
                <a:cs typeface="Calibri" panose="020F0502020204030204" pitchFamily="34" charset="0"/>
              </a:rPr>
              <a:t> beats.</a:t>
            </a:r>
          </a:p>
          <a:p>
            <a:pPr algn="l"/>
            <a:endParaRPr lang="en-US" sz="1800" dirty="0">
              <a:latin typeface="Calisto MT" panose="02040603050505030304" pitchFamily="18" charset="77"/>
              <a:cs typeface="Calibri" panose="020F0502020204030204" pitchFamily="34" charset="0"/>
            </a:endParaRPr>
          </a:p>
          <a:p>
            <a:pPr algn="l"/>
            <a:r>
              <a:rPr lang="en-US" sz="1800" dirty="0">
                <a:latin typeface="Calisto MT" panose="02040603050505030304" pitchFamily="18" charset="77"/>
                <a:cs typeface="Calibri" panose="020F0502020204030204" pitchFamily="34" charset="0"/>
              </a:rPr>
              <a:t>The performance also explores all the regions of this space in sequence.</a:t>
            </a:r>
          </a:p>
          <a:p>
            <a:pPr algn="l"/>
            <a:endParaRPr lang="en-US" sz="1800" dirty="0">
              <a:latin typeface="Calisto MT" panose="02040603050505030304" pitchFamily="18" charset="77"/>
              <a:cs typeface="Calibri" panose="020F0502020204030204" pitchFamily="34" charset="0"/>
            </a:endParaRPr>
          </a:p>
          <a:p>
            <a:pPr algn="l"/>
            <a:r>
              <a:rPr lang="en-US" sz="1800" dirty="0">
                <a:latin typeface="Calisto MT" panose="02040603050505030304" pitchFamily="18" charset="77"/>
                <a:cs typeface="Calibri" panose="020F0502020204030204" pitchFamily="34" charset="0"/>
              </a:rPr>
              <a:t>The first two sections are consistently ahead of the beat,</a:t>
            </a:r>
          </a:p>
          <a:p>
            <a:pPr algn="l"/>
            <a:r>
              <a:rPr lang="en-US" sz="1800" dirty="0">
                <a:latin typeface="Calisto MT" panose="02040603050505030304" pitchFamily="18" charset="77"/>
                <a:cs typeface="Calibri" panose="020F0502020204030204" pitchFamily="34" charset="0"/>
              </a:rPr>
              <a:t>the third section behind, and the last section on the beat. </a:t>
            </a:r>
          </a:p>
        </p:txBody>
      </p:sp>
    </p:spTree>
    <p:extLst>
      <p:ext uri="{BB962C8B-B14F-4D97-AF65-F5344CB8AC3E}">
        <p14:creationId xmlns:p14="http://schemas.microsoft.com/office/powerpoint/2010/main" val="35602379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73390FE-DEC8-63E9-64F8-D6FEF8290B6C}"/>
              </a:ext>
            </a:extLst>
          </p:cNvPr>
          <p:cNvPicPr>
            <a:picLocks noChangeAspect="1"/>
          </p:cNvPicPr>
          <p:nvPr/>
        </p:nvPicPr>
        <p:blipFill>
          <a:blip r:embed="rId2"/>
          <a:stretch>
            <a:fillRect/>
          </a:stretch>
        </p:blipFill>
        <p:spPr>
          <a:xfrm>
            <a:off x="4638840" y="787383"/>
            <a:ext cx="4394628" cy="3944282"/>
          </a:xfrm>
          <a:prstGeom prst="rect">
            <a:avLst/>
          </a:prstGeom>
        </p:spPr>
      </p:pic>
      <p:sp>
        <p:nvSpPr>
          <p:cNvPr id="2" name="Title 1">
            <a:extLst>
              <a:ext uri="{FF2B5EF4-FFF2-40B4-BE49-F238E27FC236}">
                <a16:creationId xmlns:a16="http://schemas.microsoft.com/office/drawing/2014/main" id="{56482B63-133A-31A3-4620-D0BEDDB3CCE6}"/>
              </a:ext>
            </a:extLst>
          </p:cNvPr>
          <p:cNvSpPr>
            <a:spLocks noGrp="1"/>
          </p:cNvSpPr>
          <p:nvPr>
            <p:ph type="title"/>
          </p:nvPr>
        </p:nvSpPr>
        <p:spPr/>
        <p:txBody>
          <a:bodyPr/>
          <a:lstStyle/>
          <a:p>
            <a:r>
              <a:rPr lang="en-US" dirty="0"/>
              <a:t>Adowa: </a:t>
            </a:r>
            <a:r>
              <a:rPr lang="en-US" dirty="0" err="1"/>
              <a:t>Atumpan</a:t>
            </a:r>
            <a:r>
              <a:rPr lang="en-US" dirty="0"/>
              <a:t> (lead drum)</a:t>
            </a:r>
          </a:p>
        </p:txBody>
      </p:sp>
      <p:sp>
        <p:nvSpPr>
          <p:cNvPr id="3" name="Content Placeholder 2">
            <a:extLst>
              <a:ext uri="{FF2B5EF4-FFF2-40B4-BE49-F238E27FC236}">
                <a16:creationId xmlns:a16="http://schemas.microsoft.com/office/drawing/2014/main" id="{1F285227-BB39-4CDB-DB86-937551EF3AD9}"/>
              </a:ext>
            </a:extLst>
          </p:cNvPr>
          <p:cNvSpPr>
            <a:spLocks noGrp="1"/>
          </p:cNvSpPr>
          <p:nvPr>
            <p:ph idx="1"/>
          </p:nvPr>
        </p:nvSpPr>
        <p:spPr>
          <a:xfrm>
            <a:off x="628650" y="514131"/>
            <a:ext cx="7886700" cy="440126"/>
          </a:xfrm>
        </p:spPr>
        <p:txBody>
          <a:bodyPr>
            <a:normAutofit fontScale="85000" lnSpcReduction="10000"/>
          </a:bodyPr>
          <a:lstStyle/>
          <a:p>
            <a:pPr marL="0" indent="0">
              <a:buNone/>
            </a:pPr>
            <a:r>
              <a:rPr lang="en-US" dirty="0" err="1">
                <a:cs typeface="Calibri" panose="020F0502020204030204" pitchFamily="34" charset="0"/>
              </a:rPr>
              <a:t>Anku’s</a:t>
            </a:r>
            <a:r>
              <a:rPr lang="en-US" dirty="0">
                <a:cs typeface="Calibri" panose="020F0502020204030204" pitchFamily="34" charset="0"/>
              </a:rPr>
              <a:t> transcription of a performance by Solomon </a:t>
            </a:r>
            <a:r>
              <a:rPr lang="en-US" dirty="0" err="1">
                <a:cs typeface="Calibri" panose="020F0502020204030204" pitchFamily="34" charset="0"/>
              </a:rPr>
              <a:t>Amonquandoh</a:t>
            </a:r>
            <a:r>
              <a:rPr lang="en-US" dirty="0">
                <a:cs typeface="Calibri" panose="020F0502020204030204" pitchFamily="34" charset="0"/>
              </a:rPr>
              <a:t> divided into 4 sections</a:t>
            </a:r>
          </a:p>
        </p:txBody>
      </p:sp>
      <p:sp>
        <p:nvSpPr>
          <p:cNvPr id="9" name="Date Placeholder 8">
            <a:extLst>
              <a:ext uri="{FF2B5EF4-FFF2-40B4-BE49-F238E27FC236}">
                <a16:creationId xmlns:a16="http://schemas.microsoft.com/office/drawing/2014/main" id="{889BB1B1-4787-B4C5-A80F-FDCA3A0419B4}"/>
              </a:ext>
            </a:extLst>
          </p:cNvPr>
          <p:cNvSpPr>
            <a:spLocks noGrp="1"/>
          </p:cNvSpPr>
          <p:nvPr>
            <p:ph type="dt" sz="half" idx="10"/>
          </p:nvPr>
        </p:nvSpPr>
        <p:spPr>
          <a:xfrm>
            <a:off x="628650" y="4767263"/>
            <a:ext cx="2057400" cy="273844"/>
          </a:xfrm>
        </p:spPr>
        <p:txBody>
          <a:bodyPr/>
          <a:lstStyle/>
          <a:p>
            <a:r>
              <a:rPr lang="en-US"/>
              <a:t>SMA Colloquium, 12/6/2023</a:t>
            </a:r>
            <a:endParaRPr lang="en-US" dirty="0"/>
          </a:p>
        </p:txBody>
      </p:sp>
      <p:sp>
        <p:nvSpPr>
          <p:cNvPr id="7" name="Footer Placeholder 6">
            <a:extLst>
              <a:ext uri="{FF2B5EF4-FFF2-40B4-BE49-F238E27FC236}">
                <a16:creationId xmlns:a16="http://schemas.microsoft.com/office/drawing/2014/main" id="{8FCF823B-CB7B-045A-7989-B50F1AD6223C}"/>
              </a:ext>
            </a:extLst>
          </p:cNvPr>
          <p:cNvSpPr>
            <a:spLocks noGrp="1"/>
          </p:cNvSpPr>
          <p:nvPr>
            <p:ph type="ftr" sz="quarter" idx="11"/>
          </p:nvPr>
        </p:nvSpPr>
        <p:spPr>
          <a:xfrm>
            <a:off x="3028950" y="4767263"/>
            <a:ext cx="3086100" cy="273844"/>
          </a:xfrm>
        </p:spPr>
        <p:txBody>
          <a:bodyPr/>
          <a:lstStyle/>
          <a:p>
            <a:r>
              <a:rPr lang="en-US"/>
              <a:t>Periodicity and Continuity in Pitch and Time</a:t>
            </a:r>
            <a:endParaRPr lang="en-US" dirty="0"/>
          </a:p>
        </p:txBody>
      </p:sp>
      <p:sp>
        <p:nvSpPr>
          <p:cNvPr id="10" name="Slide Number Placeholder 9">
            <a:extLst>
              <a:ext uri="{FF2B5EF4-FFF2-40B4-BE49-F238E27FC236}">
                <a16:creationId xmlns:a16="http://schemas.microsoft.com/office/drawing/2014/main" id="{CD3689DF-2B5D-3F9C-1838-D079A59DEB0F}"/>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79</a:t>
            </a:fld>
            <a:endParaRPr lang="en-US" dirty="0">
              <a:latin typeface="Calisto MT" panose="02040603050505030304" pitchFamily="18" charset="77"/>
            </a:endParaRPr>
          </a:p>
        </p:txBody>
      </p:sp>
      <p:sp>
        <p:nvSpPr>
          <p:cNvPr id="5" name="TextBox 4">
            <a:extLst>
              <a:ext uri="{FF2B5EF4-FFF2-40B4-BE49-F238E27FC236}">
                <a16:creationId xmlns:a16="http://schemas.microsoft.com/office/drawing/2014/main" id="{B0A03E03-119C-85C9-807D-411091DDD5F4}"/>
              </a:ext>
            </a:extLst>
          </p:cNvPr>
          <p:cNvSpPr txBox="1"/>
          <p:nvPr/>
        </p:nvSpPr>
        <p:spPr>
          <a:xfrm>
            <a:off x="6307838" y="1107760"/>
            <a:ext cx="1165704" cy="369332"/>
          </a:xfrm>
          <a:prstGeom prst="rect">
            <a:avLst/>
          </a:prstGeom>
          <a:noFill/>
        </p:spPr>
        <p:txBody>
          <a:bodyPr wrap="none" rtlCol="0">
            <a:spAutoFit/>
          </a:bodyPr>
          <a:lstStyle/>
          <a:p>
            <a:pPr algn="l"/>
            <a:r>
              <a:rPr lang="en-US" sz="1800" dirty="0">
                <a:solidFill>
                  <a:srgbClr val="4372C4"/>
                </a:solidFill>
                <a:latin typeface="Calisto MT" panose="02040603050505030304" pitchFamily="18" charset="77"/>
                <a:cs typeface="Calibri" panose="020F0502020204030204" pitchFamily="34" charset="0"/>
              </a:rPr>
              <a:t>mm. 1–19</a:t>
            </a:r>
          </a:p>
        </p:txBody>
      </p:sp>
      <p:sp>
        <p:nvSpPr>
          <p:cNvPr id="8" name="TextBox 7">
            <a:extLst>
              <a:ext uri="{FF2B5EF4-FFF2-40B4-BE49-F238E27FC236}">
                <a16:creationId xmlns:a16="http://schemas.microsoft.com/office/drawing/2014/main" id="{475475EC-5E6E-430D-6325-4E1E91C9FAA4}"/>
              </a:ext>
            </a:extLst>
          </p:cNvPr>
          <p:cNvSpPr txBox="1"/>
          <p:nvPr/>
        </p:nvSpPr>
        <p:spPr>
          <a:xfrm>
            <a:off x="4951780" y="3619769"/>
            <a:ext cx="1282723" cy="369332"/>
          </a:xfrm>
          <a:prstGeom prst="rect">
            <a:avLst/>
          </a:prstGeom>
          <a:noFill/>
        </p:spPr>
        <p:txBody>
          <a:bodyPr wrap="none" rtlCol="0">
            <a:spAutoFit/>
          </a:bodyPr>
          <a:lstStyle/>
          <a:p>
            <a:pPr algn="l"/>
            <a:r>
              <a:rPr lang="en-US" sz="1800" dirty="0">
                <a:solidFill>
                  <a:srgbClr val="70AD47"/>
                </a:solidFill>
                <a:latin typeface="Calisto MT" panose="02040603050505030304" pitchFamily="18" charset="77"/>
                <a:cs typeface="Calibri" panose="020F0502020204030204" pitchFamily="34" charset="0"/>
              </a:rPr>
              <a:t>mm. 20–37</a:t>
            </a:r>
          </a:p>
        </p:txBody>
      </p:sp>
      <p:sp>
        <p:nvSpPr>
          <p:cNvPr id="11" name="TextBox 10">
            <a:extLst>
              <a:ext uri="{FF2B5EF4-FFF2-40B4-BE49-F238E27FC236}">
                <a16:creationId xmlns:a16="http://schemas.microsoft.com/office/drawing/2014/main" id="{72ADC663-8D16-DC89-8A7F-BAA4A46464FD}"/>
              </a:ext>
            </a:extLst>
          </p:cNvPr>
          <p:cNvSpPr txBox="1"/>
          <p:nvPr/>
        </p:nvSpPr>
        <p:spPr>
          <a:xfrm>
            <a:off x="7461483" y="1740389"/>
            <a:ext cx="1282723" cy="369332"/>
          </a:xfrm>
          <a:prstGeom prst="rect">
            <a:avLst/>
          </a:prstGeom>
          <a:noFill/>
        </p:spPr>
        <p:txBody>
          <a:bodyPr wrap="none" rtlCol="0">
            <a:spAutoFit/>
          </a:bodyPr>
          <a:lstStyle/>
          <a:p>
            <a:pPr algn="l"/>
            <a:r>
              <a:rPr lang="en-US" sz="1800" dirty="0">
                <a:solidFill>
                  <a:srgbClr val="FFC000"/>
                </a:solidFill>
                <a:latin typeface="Calisto MT" panose="02040603050505030304" pitchFamily="18" charset="77"/>
                <a:cs typeface="Calibri" panose="020F0502020204030204" pitchFamily="34" charset="0"/>
              </a:rPr>
              <a:t>mm. 38–58</a:t>
            </a:r>
          </a:p>
        </p:txBody>
      </p:sp>
      <p:sp>
        <p:nvSpPr>
          <p:cNvPr id="13" name="TextBox 12">
            <a:extLst>
              <a:ext uri="{FF2B5EF4-FFF2-40B4-BE49-F238E27FC236}">
                <a16:creationId xmlns:a16="http://schemas.microsoft.com/office/drawing/2014/main" id="{3378A937-FB9A-1F95-C85D-9636A595EC1E}"/>
              </a:ext>
            </a:extLst>
          </p:cNvPr>
          <p:cNvSpPr txBox="1"/>
          <p:nvPr/>
        </p:nvSpPr>
        <p:spPr>
          <a:xfrm>
            <a:off x="4704684" y="1701887"/>
            <a:ext cx="1282723" cy="369332"/>
          </a:xfrm>
          <a:prstGeom prst="rect">
            <a:avLst/>
          </a:prstGeom>
          <a:noFill/>
        </p:spPr>
        <p:txBody>
          <a:bodyPr wrap="none" rtlCol="0">
            <a:spAutoFit/>
          </a:bodyPr>
          <a:lstStyle/>
          <a:p>
            <a:pPr algn="l"/>
            <a:r>
              <a:rPr lang="en-US" sz="1800" dirty="0">
                <a:solidFill>
                  <a:srgbClr val="EE7D31"/>
                </a:solidFill>
                <a:latin typeface="Calisto MT" panose="02040603050505030304" pitchFamily="18" charset="77"/>
                <a:cs typeface="Calibri" panose="020F0502020204030204" pitchFamily="34" charset="0"/>
              </a:rPr>
              <a:t>mm. 59–74</a:t>
            </a:r>
          </a:p>
        </p:txBody>
      </p:sp>
      <p:sp>
        <p:nvSpPr>
          <p:cNvPr id="12" name="TextBox 11">
            <a:extLst>
              <a:ext uri="{FF2B5EF4-FFF2-40B4-BE49-F238E27FC236}">
                <a16:creationId xmlns:a16="http://schemas.microsoft.com/office/drawing/2014/main" id="{77DAA5BF-CC53-1281-AD42-A3FC386D1FDD}"/>
              </a:ext>
            </a:extLst>
          </p:cNvPr>
          <p:cNvSpPr txBox="1"/>
          <p:nvPr/>
        </p:nvSpPr>
        <p:spPr>
          <a:xfrm>
            <a:off x="4670604" y="4150993"/>
            <a:ext cx="1989584"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Frequency-5 space</a:t>
            </a:r>
          </a:p>
        </p:txBody>
      </p:sp>
      <p:sp>
        <p:nvSpPr>
          <p:cNvPr id="14" name="TextBox 13">
            <a:extLst>
              <a:ext uri="{FF2B5EF4-FFF2-40B4-BE49-F238E27FC236}">
                <a16:creationId xmlns:a16="http://schemas.microsoft.com/office/drawing/2014/main" id="{49F0CA6F-1E42-D203-19DF-1A3BF9939DEE}"/>
              </a:ext>
            </a:extLst>
          </p:cNvPr>
          <p:cNvSpPr txBox="1"/>
          <p:nvPr/>
        </p:nvSpPr>
        <p:spPr>
          <a:xfrm>
            <a:off x="186882" y="858892"/>
            <a:ext cx="4517278" cy="1754326"/>
          </a:xfrm>
          <a:prstGeom prst="rect">
            <a:avLst/>
          </a:prstGeom>
          <a:noFill/>
        </p:spPr>
        <p:txBody>
          <a:bodyPr wrap="square" rtlCol="0">
            <a:spAutoFit/>
          </a:bodyPr>
          <a:lstStyle/>
          <a:p>
            <a:pPr algn="l"/>
            <a:r>
              <a:rPr lang="en-US" sz="1800" dirty="0">
                <a:latin typeface="+mj-lt"/>
                <a:cs typeface="Calibri" panose="020F0502020204030204" pitchFamily="34" charset="0"/>
              </a:rPr>
              <a:t>This is frequency articulated by the timeline rhythm of the bell, which is in the upper right quadrant of the space. </a:t>
            </a:r>
            <a:r>
              <a:rPr lang="en-US" sz="1800" dirty="0" err="1">
                <a:latin typeface="+mj-lt"/>
                <a:cs typeface="Calibri" panose="020F0502020204030204" pitchFamily="34" charset="0"/>
              </a:rPr>
              <a:t>Amonquandoh</a:t>
            </a:r>
            <a:r>
              <a:rPr lang="en-US" sz="1800" dirty="0">
                <a:latin typeface="+mj-lt"/>
                <a:cs typeface="Calibri" panose="020F0502020204030204" pitchFamily="34" charset="0"/>
              </a:rPr>
              <a:t> starts in the vicinity of the bell and explores all the adjacent regions, avoiding the half of the space across from the bell. </a:t>
            </a:r>
          </a:p>
        </p:txBody>
      </p:sp>
      <p:sp>
        <p:nvSpPr>
          <p:cNvPr id="15" name="TextBox 14">
            <a:extLst>
              <a:ext uri="{FF2B5EF4-FFF2-40B4-BE49-F238E27FC236}">
                <a16:creationId xmlns:a16="http://schemas.microsoft.com/office/drawing/2014/main" id="{A7069579-E96B-AAF3-9AB7-104611F3B1BD}"/>
              </a:ext>
            </a:extLst>
          </p:cNvPr>
          <p:cNvSpPr txBox="1"/>
          <p:nvPr/>
        </p:nvSpPr>
        <p:spPr>
          <a:xfrm>
            <a:off x="7048629" y="4405344"/>
            <a:ext cx="1984839" cy="248209"/>
          </a:xfrm>
          <a:prstGeom prst="rect">
            <a:avLst/>
          </a:prstGeom>
          <a:noFill/>
        </p:spPr>
        <p:txBody>
          <a:bodyPr wrap="none" rtlCol="0">
            <a:spAutoFit/>
          </a:bodyPr>
          <a:lstStyle/>
          <a:p>
            <a:pPr algn="l"/>
            <a:r>
              <a:rPr lang="en-US" sz="1013" dirty="0">
                <a:latin typeface="Calisto MT" panose="02040603050505030304" pitchFamily="18" charset="77"/>
                <a:cs typeface="Calibri" panose="020F0502020204030204" pitchFamily="34" charset="0"/>
              </a:rPr>
              <a:t>(Values summed over 3½ cycles)</a:t>
            </a:r>
          </a:p>
        </p:txBody>
      </p:sp>
    </p:spTree>
    <p:extLst>
      <p:ext uri="{BB962C8B-B14F-4D97-AF65-F5344CB8AC3E}">
        <p14:creationId xmlns:p14="http://schemas.microsoft.com/office/powerpoint/2010/main" val="4144639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D5640-7977-3455-2CD9-490409E3D930}"/>
              </a:ext>
            </a:extLst>
          </p:cNvPr>
          <p:cNvSpPr>
            <a:spLocks noGrp="1"/>
          </p:cNvSpPr>
          <p:nvPr>
            <p:ph type="title"/>
          </p:nvPr>
        </p:nvSpPr>
        <p:spPr/>
        <p:txBody>
          <a:bodyPr/>
          <a:lstStyle/>
          <a:p>
            <a:r>
              <a:rPr lang="en-US" dirty="0"/>
              <a:t>Isochrony (discrete) vs. Periodicity (continuous)</a:t>
            </a:r>
          </a:p>
        </p:txBody>
      </p:sp>
      <p:sp>
        <p:nvSpPr>
          <p:cNvPr id="4" name="TextBox 3">
            <a:extLst>
              <a:ext uri="{FF2B5EF4-FFF2-40B4-BE49-F238E27FC236}">
                <a16:creationId xmlns:a16="http://schemas.microsoft.com/office/drawing/2014/main" id="{6D6DA7E7-088A-225E-CD9E-889799D03F8A}"/>
              </a:ext>
            </a:extLst>
          </p:cNvPr>
          <p:cNvSpPr txBox="1"/>
          <p:nvPr/>
        </p:nvSpPr>
        <p:spPr>
          <a:xfrm>
            <a:off x="978324" y="1854149"/>
            <a:ext cx="2050626" cy="1477328"/>
          </a:xfrm>
          <a:prstGeom prst="rect">
            <a:avLst/>
          </a:prstGeom>
          <a:noFill/>
        </p:spPr>
        <p:txBody>
          <a:bodyPr wrap="none" rtlCol="0">
            <a:spAutoFit/>
          </a:bodyPr>
          <a:lstStyle/>
          <a:p>
            <a:pPr algn="r"/>
            <a:r>
              <a:rPr lang="en-US" dirty="0">
                <a:latin typeface="Calisto MT" panose="02040603050505030304" pitchFamily="18" charset="77"/>
                <a:cs typeface="Calibri" panose="020F0502020204030204" pitchFamily="34" charset="0"/>
              </a:rPr>
              <a:t>As an isochronous </a:t>
            </a:r>
            <a:br>
              <a:rPr lang="en-US" dirty="0">
                <a:latin typeface="Calisto MT" panose="02040603050505030304" pitchFamily="18" charset="77"/>
                <a:cs typeface="Calibri" panose="020F0502020204030204" pitchFamily="34" charset="0"/>
              </a:rPr>
            </a:br>
            <a:r>
              <a:rPr lang="en-US" dirty="0">
                <a:latin typeface="Calisto MT" panose="02040603050505030304" pitchFamily="18" charset="77"/>
                <a:cs typeface="Calibri" panose="020F0502020204030204" pitchFamily="34" charset="0"/>
              </a:rPr>
              <a:t>function:</a:t>
            </a:r>
            <a:r>
              <a:rPr lang="en-US" sz="1800" dirty="0">
                <a:latin typeface="Calisto MT" panose="02040603050505030304" pitchFamily="18" charset="77"/>
                <a:cs typeface="Calibri" panose="020F0502020204030204" pitchFamily="34" charset="0"/>
              </a:rPr>
              <a:t> </a:t>
            </a:r>
          </a:p>
          <a:p>
            <a:pPr algn="r"/>
            <a:endParaRPr lang="en-US" sz="1800" dirty="0">
              <a:latin typeface="Calisto MT" panose="02040603050505030304" pitchFamily="18" charset="77"/>
              <a:cs typeface="Calibri" panose="020F0502020204030204" pitchFamily="34" charset="0"/>
            </a:endParaRPr>
          </a:p>
          <a:p>
            <a:pPr algn="r"/>
            <a:r>
              <a:rPr lang="en-US" sz="1800" dirty="0">
                <a:latin typeface="Calisto MT" panose="02040603050505030304" pitchFamily="18" charset="77"/>
                <a:cs typeface="Calibri" panose="020F0502020204030204" pitchFamily="34" charset="0"/>
              </a:rPr>
              <a:t>As a continuous </a:t>
            </a:r>
            <a:br>
              <a:rPr lang="en-US" sz="1800" dirty="0">
                <a:latin typeface="Calisto MT" panose="02040603050505030304" pitchFamily="18" charset="77"/>
                <a:cs typeface="Calibri" panose="020F0502020204030204" pitchFamily="34" charset="0"/>
              </a:rPr>
            </a:br>
            <a:r>
              <a:rPr lang="en-US" sz="1800" dirty="0">
                <a:latin typeface="Calisto MT" panose="02040603050505030304" pitchFamily="18" charset="77"/>
                <a:cs typeface="Calibri" panose="020F0502020204030204" pitchFamily="34" charset="0"/>
              </a:rPr>
              <a:t>periodic function:</a:t>
            </a:r>
          </a:p>
        </p:txBody>
      </p:sp>
      <p:sp>
        <p:nvSpPr>
          <p:cNvPr id="5" name="Date Placeholder 3">
            <a:extLst>
              <a:ext uri="{FF2B5EF4-FFF2-40B4-BE49-F238E27FC236}">
                <a16:creationId xmlns:a16="http://schemas.microsoft.com/office/drawing/2014/main" id="{CD6EB3E0-216B-8D86-79A1-1B537C628898}"/>
              </a:ext>
            </a:extLst>
          </p:cNvPr>
          <p:cNvSpPr>
            <a:spLocks noGrp="1"/>
          </p:cNvSpPr>
          <p:nvPr>
            <p:ph type="dt" sz="half" idx="10"/>
          </p:nvPr>
        </p:nvSpPr>
        <p:spPr>
          <a:xfrm>
            <a:off x="487974" y="4835311"/>
            <a:ext cx="2057400" cy="273844"/>
          </a:xfrm>
        </p:spPr>
        <p:txBody>
          <a:bodyPr/>
          <a:lstStyle/>
          <a:p>
            <a:r>
              <a:rPr lang="en-US" dirty="0"/>
              <a:t>SMA Colloquium, 12/6/2023</a:t>
            </a:r>
          </a:p>
        </p:txBody>
      </p:sp>
      <p:sp>
        <p:nvSpPr>
          <p:cNvPr id="10" name="Footer Placeholder 4">
            <a:extLst>
              <a:ext uri="{FF2B5EF4-FFF2-40B4-BE49-F238E27FC236}">
                <a16:creationId xmlns:a16="http://schemas.microsoft.com/office/drawing/2014/main" id="{F1EB2E7B-8CAA-0C67-3674-4B93C752DD51}"/>
              </a:ext>
            </a:extLst>
          </p:cNvPr>
          <p:cNvSpPr>
            <a:spLocks noGrp="1"/>
          </p:cNvSpPr>
          <p:nvPr>
            <p:ph type="ftr" sz="quarter" idx="11"/>
          </p:nvPr>
        </p:nvSpPr>
        <p:spPr>
          <a:xfrm>
            <a:off x="3028950" y="4869656"/>
            <a:ext cx="3086100" cy="273844"/>
          </a:xfrm>
        </p:spPr>
        <p:txBody>
          <a:bodyPr/>
          <a:lstStyle/>
          <a:p>
            <a:r>
              <a:rPr lang="en-US" dirty="0"/>
              <a:t>Periodicity and Continuity in Pitch and Time</a:t>
            </a:r>
          </a:p>
        </p:txBody>
      </p:sp>
      <p:sp>
        <p:nvSpPr>
          <p:cNvPr id="11" name="Slide Number Placeholder 5">
            <a:extLst>
              <a:ext uri="{FF2B5EF4-FFF2-40B4-BE49-F238E27FC236}">
                <a16:creationId xmlns:a16="http://schemas.microsoft.com/office/drawing/2014/main" id="{4EBF3139-B664-BED7-C625-DF324BED23B4}"/>
              </a:ext>
            </a:extLst>
          </p:cNvPr>
          <p:cNvSpPr>
            <a:spLocks noGrp="1"/>
          </p:cNvSpPr>
          <p:nvPr>
            <p:ph type="sldNum" sz="quarter" idx="12"/>
          </p:nvPr>
        </p:nvSpPr>
        <p:spPr>
          <a:xfrm>
            <a:off x="6598626" y="4869656"/>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8</a:t>
            </a:fld>
            <a:endParaRPr lang="en-US" dirty="0">
              <a:latin typeface="Calisto MT" panose="02040603050505030304" pitchFamily="18" charset="77"/>
            </a:endParaRPr>
          </a:p>
        </p:txBody>
      </p:sp>
      <p:sp>
        <p:nvSpPr>
          <p:cNvPr id="15" name="TextBox 14">
            <a:extLst>
              <a:ext uri="{FF2B5EF4-FFF2-40B4-BE49-F238E27FC236}">
                <a16:creationId xmlns:a16="http://schemas.microsoft.com/office/drawing/2014/main" id="{1EF459B6-69CB-A6A9-60C0-DE3D4379F6CE}"/>
              </a:ext>
            </a:extLst>
          </p:cNvPr>
          <p:cNvSpPr txBox="1"/>
          <p:nvPr/>
        </p:nvSpPr>
        <p:spPr>
          <a:xfrm>
            <a:off x="2547204" y="1062784"/>
            <a:ext cx="312906" cy="646331"/>
          </a:xfrm>
          <a:prstGeom prst="rect">
            <a:avLst/>
          </a:prstGeom>
          <a:noFill/>
        </p:spPr>
        <p:txBody>
          <a:bodyPr wrap="none" rtlCol="0">
            <a:spAutoFit/>
          </a:bodyPr>
          <a:lstStyle/>
          <a:p>
            <a:r>
              <a:rPr lang="en-US" dirty="0"/>
              <a:t>4</a:t>
            </a:r>
          </a:p>
          <a:p>
            <a:r>
              <a:rPr lang="en-US" dirty="0"/>
              <a:t>4</a:t>
            </a:r>
          </a:p>
        </p:txBody>
      </p:sp>
      <p:sp>
        <p:nvSpPr>
          <p:cNvPr id="16" name="TextBox 15">
            <a:extLst>
              <a:ext uri="{FF2B5EF4-FFF2-40B4-BE49-F238E27FC236}">
                <a16:creationId xmlns:a16="http://schemas.microsoft.com/office/drawing/2014/main" id="{17E46E37-0C1F-83E0-077C-19CCAD6D749A}"/>
              </a:ext>
            </a:extLst>
          </p:cNvPr>
          <p:cNvSpPr txBox="1"/>
          <p:nvPr/>
        </p:nvSpPr>
        <p:spPr>
          <a:xfrm>
            <a:off x="3154434" y="1183405"/>
            <a:ext cx="3244799" cy="461665"/>
          </a:xfrm>
          <a:prstGeom prst="rect">
            <a:avLst/>
          </a:prstGeom>
          <a:noFill/>
        </p:spPr>
        <p:txBody>
          <a:bodyPr wrap="none" rtlCol="0">
            <a:spAutoFit/>
          </a:bodyPr>
          <a:lstStyle/>
          <a:p>
            <a:r>
              <a:rPr lang="en-US" sz="2400" dirty="0">
                <a:latin typeface="Helsinki Metronome Std" panose="02000400000000000000" pitchFamily="2" charset="77"/>
              </a:rPr>
              <a:t>q      q      q      q    | q</a:t>
            </a:r>
          </a:p>
        </p:txBody>
      </p:sp>
      <p:sp>
        <p:nvSpPr>
          <p:cNvPr id="17" name="TextBox 16">
            <a:extLst>
              <a:ext uri="{FF2B5EF4-FFF2-40B4-BE49-F238E27FC236}">
                <a16:creationId xmlns:a16="http://schemas.microsoft.com/office/drawing/2014/main" id="{D9D3ECCE-3EAA-0858-B1E9-A3AD9E5919D3}"/>
              </a:ext>
            </a:extLst>
          </p:cNvPr>
          <p:cNvSpPr txBox="1"/>
          <p:nvPr/>
        </p:nvSpPr>
        <p:spPr>
          <a:xfrm>
            <a:off x="3712969" y="664634"/>
            <a:ext cx="2004075" cy="369332"/>
          </a:xfrm>
          <a:prstGeom prst="rect">
            <a:avLst/>
          </a:prstGeom>
          <a:noFill/>
        </p:spPr>
        <p:txBody>
          <a:bodyPr wrap="none" rtlCol="0">
            <a:spAutoFit/>
          </a:bodyPr>
          <a:lstStyle/>
          <a:p>
            <a:r>
              <a:rPr lang="en-US" dirty="0"/>
              <a:t>Beats of a 4/4 bar:</a:t>
            </a:r>
          </a:p>
        </p:txBody>
      </p:sp>
      <p:pic>
        <p:nvPicPr>
          <p:cNvPr id="19" name="Picture 18">
            <a:extLst>
              <a:ext uri="{FF2B5EF4-FFF2-40B4-BE49-F238E27FC236}">
                <a16:creationId xmlns:a16="http://schemas.microsoft.com/office/drawing/2014/main" id="{8CCBD822-0FD2-CFC4-BD51-1EDB7C4885CF}"/>
              </a:ext>
            </a:extLst>
          </p:cNvPr>
          <p:cNvPicPr>
            <a:picLocks noChangeAspect="1"/>
          </p:cNvPicPr>
          <p:nvPr/>
        </p:nvPicPr>
        <p:blipFill>
          <a:blip r:embed="rId3"/>
          <a:stretch>
            <a:fillRect/>
          </a:stretch>
        </p:blipFill>
        <p:spPr>
          <a:xfrm>
            <a:off x="2982576" y="1748519"/>
            <a:ext cx="3588514" cy="847288"/>
          </a:xfrm>
          <a:prstGeom prst="rect">
            <a:avLst/>
          </a:prstGeom>
        </p:spPr>
      </p:pic>
      <p:pic>
        <p:nvPicPr>
          <p:cNvPr id="25" name="Picture 24">
            <a:extLst>
              <a:ext uri="{FF2B5EF4-FFF2-40B4-BE49-F238E27FC236}">
                <a16:creationId xmlns:a16="http://schemas.microsoft.com/office/drawing/2014/main" id="{6D1B221B-411D-3C12-3F5A-03981D81457B}"/>
              </a:ext>
            </a:extLst>
          </p:cNvPr>
          <p:cNvPicPr>
            <a:picLocks noChangeAspect="1"/>
          </p:cNvPicPr>
          <p:nvPr/>
        </p:nvPicPr>
        <p:blipFill>
          <a:blip r:embed="rId4"/>
          <a:stretch>
            <a:fillRect/>
          </a:stretch>
        </p:blipFill>
        <p:spPr>
          <a:xfrm>
            <a:off x="2982577" y="2656465"/>
            <a:ext cx="3485336" cy="883162"/>
          </a:xfrm>
          <a:prstGeom prst="rect">
            <a:avLst/>
          </a:prstGeom>
        </p:spPr>
      </p:pic>
    </p:spTree>
    <p:extLst>
      <p:ext uri="{BB962C8B-B14F-4D97-AF65-F5344CB8AC3E}">
        <p14:creationId xmlns:p14="http://schemas.microsoft.com/office/powerpoint/2010/main" val="3154742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F496F-7BD4-45DE-5B9B-5D36F5017EF3}"/>
              </a:ext>
            </a:extLst>
          </p:cNvPr>
          <p:cNvSpPr>
            <a:spLocks noGrp="1"/>
          </p:cNvSpPr>
          <p:nvPr>
            <p:ph type="ctrTitle"/>
          </p:nvPr>
        </p:nvSpPr>
        <p:spPr/>
        <p:txBody>
          <a:bodyPr/>
          <a:lstStyle/>
          <a:p>
            <a:r>
              <a:rPr lang="en-US" dirty="0" err="1"/>
              <a:t>Iqa’at</a:t>
            </a:r>
            <a:endParaRPr lang="en-US" dirty="0"/>
          </a:p>
        </p:txBody>
      </p:sp>
      <p:sp>
        <p:nvSpPr>
          <p:cNvPr id="3" name="Subtitle 2">
            <a:extLst>
              <a:ext uri="{FF2B5EF4-FFF2-40B4-BE49-F238E27FC236}">
                <a16:creationId xmlns:a16="http://schemas.microsoft.com/office/drawing/2014/main" id="{FD5F5BE3-E0EF-D8E8-8950-853E5F48CB1B}"/>
              </a:ext>
            </a:extLst>
          </p:cNvPr>
          <p:cNvSpPr>
            <a:spLocks noGrp="1"/>
          </p:cNvSpPr>
          <p:nvPr>
            <p:ph type="subTitle" idx="1"/>
          </p:nvPr>
        </p:nvSpPr>
        <p:spPr/>
        <p:txBody>
          <a:bodyPr/>
          <a:lstStyle/>
          <a:p>
            <a:r>
              <a:rPr lang="en-US" dirty="0"/>
              <a:t>Comparing with different cycle lengths</a:t>
            </a:r>
          </a:p>
        </p:txBody>
      </p:sp>
      <p:sp>
        <p:nvSpPr>
          <p:cNvPr id="4" name="Date Placeholder 3">
            <a:extLst>
              <a:ext uri="{FF2B5EF4-FFF2-40B4-BE49-F238E27FC236}">
                <a16:creationId xmlns:a16="http://schemas.microsoft.com/office/drawing/2014/main" id="{D0704132-C8B4-3048-0B15-194C72B22B62}"/>
              </a:ext>
            </a:extLst>
          </p:cNvPr>
          <p:cNvSpPr>
            <a:spLocks noGrp="1"/>
          </p:cNvSpPr>
          <p:nvPr>
            <p:ph type="dt" sz="half" idx="10"/>
          </p:nvPr>
        </p:nvSpPr>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7551381B-2AC6-3D8D-E0E4-F3440419BF54}"/>
              </a:ext>
            </a:extLst>
          </p:cNvPr>
          <p:cNvSpPr>
            <a:spLocks noGrp="1"/>
          </p:cNvSpPr>
          <p:nvPr>
            <p:ph type="ftr" sz="quarter" idx="11"/>
          </p:nvPr>
        </p:nvSpPr>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A0E82FD9-B5E3-7090-4C56-14A02FA849AC}"/>
              </a:ext>
            </a:extLst>
          </p:cNvPr>
          <p:cNvSpPr>
            <a:spLocks noGrp="1"/>
          </p:cNvSpPr>
          <p:nvPr>
            <p:ph type="sldNum" sz="quarter" idx="12"/>
          </p:nvPr>
        </p:nvSpPr>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80</a:t>
            </a:fld>
            <a:endParaRPr lang="en-US" dirty="0">
              <a:latin typeface="Calisto MT" panose="02040603050505030304" pitchFamily="18" charset="77"/>
            </a:endParaRPr>
          </a:p>
        </p:txBody>
      </p:sp>
    </p:spTree>
    <p:extLst>
      <p:ext uri="{BB962C8B-B14F-4D97-AF65-F5344CB8AC3E}">
        <p14:creationId xmlns:p14="http://schemas.microsoft.com/office/powerpoint/2010/main" val="36196786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84446-98D0-4920-FAA0-5AD9A4C86B9B}"/>
              </a:ext>
            </a:extLst>
          </p:cNvPr>
          <p:cNvSpPr>
            <a:spLocks noGrp="1"/>
          </p:cNvSpPr>
          <p:nvPr>
            <p:ph type="title"/>
          </p:nvPr>
        </p:nvSpPr>
        <p:spPr/>
        <p:txBody>
          <a:bodyPr/>
          <a:lstStyle/>
          <a:p>
            <a:r>
              <a:rPr lang="en-US" dirty="0"/>
              <a:t>Arabic </a:t>
            </a:r>
            <a:r>
              <a:rPr lang="en-US" dirty="0" err="1"/>
              <a:t>Iqa’at</a:t>
            </a:r>
            <a:endParaRPr lang="en-US" dirty="0"/>
          </a:p>
        </p:txBody>
      </p:sp>
      <p:pic>
        <p:nvPicPr>
          <p:cNvPr id="8" name="Content Placeholder 7">
            <a:extLst>
              <a:ext uri="{FF2B5EF4-FFF2-40B4-BE49-F238E27FC236}">
                <a16:creationId xmlns:a16="http://schemas.microsoft.com/office/drawing/2014/main" id="{494CC290-7D3C-D8E9-BACF-98024F70AF75}"/>
              </a:ext>
            </a:extLst>
          </p:cNvPr>
          <p:cNvPicPr>
            <a:picLocks noGrp="1" noChangeAspect="1"/>
          </p:cNvPicPr>
          <p:nvPr>
            <p:ph idx="1"/>
          </p:nvPr>
        </p:nvPicPr>
        <p:blipFill>
          <a:blip r:embed="rId4"/>
          <a:stretch>
            <a:fillRect/>
          </a:stretch>
        </p:blipFill>
        <p:spPr>
          <a:xfrm>
            <a:off x="628650" y="2007688"/>
            <a:ext cx="3251200" cy="878882"/>
          </a:xfrm>
        </p:spPr>
      </p:pic>
      <p:sp>
        <p:nvSpPr>
          <p:cNvPr id="4" name="Date Placeholder 3">
            <a:extLst>
              <a:ext uri="{FF2B5EF4-FFF2-40B4-BE49-F238E27FC236}">
                <a16:creationId xmlns:a16="http://schemas.microsoft.com/office/drawing/2014/main" id="{6F465AD7-4057-EF8A-C9CF-09E835CDF018}"/>
              </a:ext>
            </a:extLst>
          </p:cNvPr>
          <p:cNvSpPr>
            <a:spLocks noGrp="1"/>
          </p:cNvSpPr>
          <p:nvPr>
            <p:ph type="dt" sz="half" idx="10"/>
          </p:nvPr>
        </p:nvSpPr>
        <p:spPr>
          <a:xfrm>
            <a:off x="628650" y="4767263"/>
            <a:ext cx="2057400" cy="273844"/>
          </a:xfrm>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BD5310CF-A92A-50EA-D2A0-90A0107381EF}"/>
              </a:ext>
            </a:extLst>
          </p:cNvPr>
          <p:cNvSpPr>
            <a:spLocks noGrp="1"/>
          </p:cNvSpPr>
          <p:nvPr>
            <p:ph type="ftr" sz="quarter" idx="11"/>
          </p:nvPr>
        </p:nvSpPr>
        <p:spPr>
          <a:xfrm>
            <a:off x="3028950" y="4767263"/>
            <a:ext cx="3086100" cy="273844"/>
          </a:xfrm>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8185C2C3-5929-3A65-DAF2-9F126F0A8C62}"/>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81</a:t>
            </a:fld>
            <a:endParaRPr lang="en-US" dirty="0">
              <a:latin typeface="Calisto MT" panose="02040603050505030304" pitchFamily="18" charset="77"/>
            </a:endParaRPr>
          </a:p>
        </p:txBody>
      </p:sp>
      <p:sp>
        <p:nvSpPr>
          <p:cNvPr id="9" name="TextBox 8">
            <a:extLst>
              <a:ext uri="{FF2B5EF4-FFF2-40B4-BE49-F238E27FC236}">
                <a16:creationId xmlns:a16="http://schemas.microsoft.com/office/drawing/2014/main" id="{5701A628-3947-13F8-079E-E19ED239E51D}"/>
              </a:ext>
            </a:extLst>
          </p:cNvPr>
          <p:cNvSpPr txBox="1"/>
          <p:nvPr/>
        </p:nvSpPr>
        <p:spPr>
          <a:xfrm>
            <a:off x="628651" y="446394"/>
            <a:ext cx="6569427" cy="248209"/>
          </a:xfrm>
          <a:prstGeom prst="rect">
            <a:avLst/>
          </a:prstGeom>
          <a:noFill/>
        </p:spPr>
        <p:txBody>
          <a:bodyPr wrap="none" rtlCol="0">
            <a:spAutoFit/>
          </a:bodyPr>
          <a:lstStyle/>
          <a:p>
            <a:pPr algn="l"/>
            <a:r>
              <a:rPr lang="en-US" sz="1013" dirty="0">
                <a:latin typeface="Calisto MT" panose="02040603050505030304" pitchFamily="18" charset="77"/>
                <a:cs typeface="Calibri" panose="020F0502020204030204" pitchFamily="34" charset="0"/>
              </a:rPr>
              <a:t>Examples are all taken from </a:t>
            </a:r>
            <a:r>
              <a:rPr lang="en-US" sz="1013" dirty="0" err="1">
                <a:latin typeface="Calisto MT" panose="02040603050505030304" pitchFamily="18" charset="77"/>
                <a:cs typeface="Calibri" panose="020F0502020204030204" pitchFamily="34" charset="0"/>
              </a:rPr>
              <a:t>Farraj</a:t>
            </a:r>
            <a:r>
              <a:rPr lang="en-US" sz="1013" dirty="0">
                <a:latin typeface="Calisto MT" panose="02040603050505030304" pitchFamily="18" charset="77"/>
                <a:cs typeface="Calibri" panose="020F0502020204030204" pitchFamily="34" charset="0"/>
              </a:rPr>
              <a:t> and </a:t>
            </a:r>
            <a:r>
              <a:rPr lang="en-US" sz="1013" dirty="0" err="1">
                <a:latin typeface="Calisto MT" panose="02040603050505030304" pitchFamily="18" charset="77"/>
                <a:cs typeface="Calibri" panose="020F0502020204030204" pitchFamily="34" charset="0"/>
              </a:rPr>
              <a:t>Shumays</a:t>
            </a:r>
            <a:r>
              <a:rPr lang="en-US" sz="1013" dirty="0">
                <a:latin typeface="Calisto MT" panose="02040603050505030304" pitchFamily="18" charset="77"/>
                <a:cs typeface="Calibri" panose="020F0502020204030204" pitchFamily="34" charset="0"/>
              </a:rPr>
              <a:t>, Inside Arabic Music, and </a:t>
            </a:r>
            <a:r>
              <a:rPr lang="en-US" sz="1013" dirty="0" err="1">
                <a:latin typeface="Calisto MT" panose="02040603050505030304" pitchFamily="18" charset="77"/>
                <a:cs typeface="Calibri" panose="020F0502020204030204" pitchFamily="34" charset="0"/>
              </a:rPr>
              <a:t>maqamworld.com</a:t>
            </a:r>
            <a:r>
              <a:rPr lang="en-US" sz="1013" dirty="0">
                <a:latin typeface="Calisto MT" panose="02040603050505030304" pitchFamily="18" charset="77"/>
                <a:cs typeface="Calibri" panose="020F0502020204030204" pitchFamily="34" charset="0"/>
              </a:rPr>
              <a:t> (excellent resources!)</a:t>
            </a:r>
          </a:p>
        </p:txBody>
      </p:sp>
      <p:sp>
        <p:nvSpPr>
          <p:cNvPr id="10" name="TextBox 9">
            <a:extLst>
              <a:ext uri="{FF2B5EF4-FFF2-40B4-BE49-F238E27FC236}">
                <a16:creationId xmlns:a16="http://schemas.microsoft.com/office/drawing/2014/main" id="{6B7C97FC-4236-1DC2-EE7A-8D83DDAF1430}"/>
              </a:ext>
            </a:extLst>
          </p:cNvPr>
          <p:cNvSpPr txBox="1"/>
          <p:nvPr/>
        </p:nvSpPr>
        <p:spPr>
          <a:xfrm>
            <a:off x="1384302" y="1578617"/>
            <a:ext cx="2050561"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Example: </a:t>
            </a:r>
            <a:r>
              <a:rPr lang="en-US" sz="1800" dirty="0" err="1">
                <a:latin typeface="Calisto MT" panose="02040603050505030304" pitchFamily="18" charset="77"/>
                <a:cs typeface="Calibri" panose="020F0502020204030204" pitchFamily="34" charset="0"/>
              </a:rPr>
              <a:t>Maqsum</a:t>
            </a:r>
            <a:endParaRPr lang="en-US" sz="1800" dirty="0">
              <a:latin typeface="Calisto MT" panose="02040603050505030304" pitchFamily="18" charset="77"/>
              <a:cs typeface="Calibri" panose="020F0502020204030204" pitchFamily="34" charset="0"/>
            </a:endParaRPr>
          </a:p>
        </p:txBody>
      </p:sp>
      <p:sp>
        <p:nvSpPr>
          <p:cNvPr id="11" name="TextBox 10">
            <a:extLst>
              <a:ext uri="{FF2B5EF4-FFF2-40B4-BE49-F238E27FC236}">
                <a16:creationId xmlns:a16="http://schemas.microsoft.com/office/drawing/2014/main" id="{0DCC8E15-D418-1F5E-06D5-0095AEBBB809}"/>
              </a:ext>
            </a:extLst>
          </p:cNvPr>
          <p:cNvSpPr txBox="1"/>
          <p:nvPr/>
        </p:nvSpPr>
        <p:spPr>
          <a:xfrm>
            <a:off x="1085851" y="854319"/>
            <a:ext cx="7086600" cy="646331"/>
          </a:xfrm>
          <a:prstGeom prst="rect">
            <a:avLst/>
          </a:prstGeom>
          <a:noFill/>
        </p:spPr>
        <p:txBody>
          <a:bodyPr wrap="square" rtlCol="0">
            <a:spAutoFit/>
          </a:bodyPr>
          <a:lstStyle/>
          <a:p>
            <a:pPr algn="l"/>
            <a:r>
              <a:rPr lang="en-US" sz="1800" dirty="0">
                <a:latin typeface="Calisto MT" panose="02040603050505030304" pitchFamily="18" charset="77"/>
                <a:cs typeface="Calibri" panose="020F0502020204030204" pitchFamily="34" charset="0"/>
              </a:rPr>
              <a:t>Musicians describe rhythmic types as a pattern of “</a:t>
            </a:r>
            <a:r>
              <a:rPr lang="en-US" sz="1800" dirty="0" err="1">
                <a:latin typeface="Calisto MT" panose="02040603050505030304" pitchFamily="18" charset="77"/>
                <a:cs typeface="Calibri" panose="020F0502020204030204" pitchFamily="34" charset="0"/>
              </a:rPr>
              <a:t>Dums</a:t>
            </a:r>
            <a:r>
              <a:rPr lang="en-US" sz="1800" dirty="0">
                <a:latin typeface="Calisto MT" panose="02040603050505030304" pitchFamily="18" charset="77"/>
                <a:cs typeface="Calibri" panose="020F0502020204030204" pitchFamily="34" charset="0"/>
              </a:rPr>
              <a:t>” (low resonant strokes), “</a:t>
            </a:r>
            <a:r>
              <a:rPr lang="en-US" sz="1800" dirty="0" err="1">
                <a:latin typeface="Calisto MT" panose="02040603050505030304" pitchFamily="18" charset="77"/>
                <a:cs typeface="Calibri" panose="020F0502020204030204" pitchFamily="34" charset="0"/>
              </a:rPr>
              <a:t>Taks</a:t>
            </a:r>
            <a:r>
              <a:rPr lang="en-US" sz="1800" dirty="0">
                <a:latin typeface="Calisto MT" panose="02040603050505030304" pitchFamily="18" charset="77"/>
                <a:cs typeface="Calibri" panose="020F0502020204030204" pitchFamily="34" charset="0"/>
              </a:rPr>
              <a:t>” (high-energy strikes) and rests. </a:t>
            </a:r>
          </a:p>
        </p:txBody>
      </p:sp>
      <p:pic>
        <p:nvPicPr>
          <p:cNvPr id="13" name="Picture 12">
            <a:extLst>
              <a:ext uri="{FF2B5EF4-FFF2-40B4-BE49-F238E27FC236}">
                <a16:creationId xmlns:a16="http://schemas.microsoft.com/office/drawing/2014/main" id="{D578C54D-2F3F-27EE-8E65-8A6F51659121}"/>
              </a:ext>
            </a:extLst>
          </p:cNvPr>
          <p:cNvPicPr>
            <a:picLocks noChangeAspect="1"/>
          </p:cNvPicPr>
          <p:nvPr/>
        </p:nvPicPr>
        <p:blipFill rotWithShape="1">
          <a:blip r:embed="rId5"/>
          <a:srcRect l="-617" t="10839" r="617" b="-10839"/>
          <a:stretch/>
        </p:blipFill>
        <p:spPr>
          <a:xfrm>
            <a:off x="4799938" y="1924866"/>
            <a:ext cx="4035452" cy="2416837"/>
          </a:xfrm>
          <a:prstGeom prst="rect">
            <a:avLst/>
          </a:prstGeom>
        </p:spPr>
      </p:pic>
      <p:pic>
        <p:nvPicPr>
          <p:cNvPr id="14" name="daritElAyyam">
            <a:hlinkClick r:id="" action="ppaction://media"/>
            <a:extLst>
              <a:ext uri="{FF2B5EF4-FFF2-40B4-BE49-F238E27FC236}">
                <a16:creationId xmlns:a16="http://schemas.microsoft.com/office/drawing/2014/main" id="{E797EB1E-18B8-6B04-2669-8A8237FA0C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58150" y="1477566"/>
            <a:ext cx="344996" cy="344996"/>
          </a:xfrm>
          <a:prstGeom prst="rect">
            <a:avLst/>
          </a:prstGeom>
        </p:spPr>
      </p:pic>
      <p:sp>
        <p:nvSpPr>
          <p:cNvPr id="15" name="TextBox 14">
            <a:extLst>
              <a:ext uri="{FF2B5EF4-FFF2-40B4-BE49-F238E27FC236}">
                <a16:creationId xmlns:a16="http://schemas.microsoft.com/office/drawing/2014/main" id="{44AB09C8-7747-5D57-FA75-A9A702241269}"/>
              </a:ext>
            </a:extLst>
          </p:cNvPr>
          <p:cNvSpPr txBox="1"/>
          <p:nvPr/>
        </p:nvSpPr>
        <p:spPr>
          <a:xfrm>
            <a:off x="7028182" y="1199040"/>
            <a:ext cx="1899879" cy="248209"/>
          </a:xfrm>
          <a:prstGeom prst="rect">
            <a:avLst/>
          </a:prstGeom>
          <a:noFill/>
        </p:spPr>
        <p:txBody>
          <a:bodyPr wrap="none" rtlCol="0">
            <a:spAutoFit/>
          </a:bodyPr>
          <a:lstStyle/>
          <a:p>
            <a:pPr algn="l"/>
            <a:r>
              <a:rPr lang="en-US" sz="1013" dirty="0">
                <a:latin typeface="Calisto MT" panose="02040603050505030304" pitchFamily="18" charset="77"/>
                <a:cs typeface="Calibri" panose="020F0502020204030204" pitchFamily="34" charset="0"/>
              </a:rPr>
              <a:t>Um </a:t>
            </a:r>
            <a:r>
              <a:rPr lang="en-US" sz="1013" dirty="0" err="1">
                <a:latin typeface="Calisto MT" panose="02040603050505030304" pitchFamily="18" charset="77"/>
                <a:cs typeface="Calibri" panose="020F0502020204030204" pitchFamily="34" charset="0"/>
              </a:rPr>
              <a:t>Kulthum</a:t>
            </a:r>
            <a:r>
              <a:rPr lang="en-US" sz="1013" dirty="0">
                <a:latin typeface="Calisto MT" panose="02040603050505030304" pitchFamily="18" charset="77"/>
                <a:cs typeface="Calibri" panose="020F0502020204030204" pitchFamily="34" charset="0"/>
              </a:rPr>
              <a:t>, </a:t>
            </a:r>
            <a:r>
              <a:rPr lang="en-US" sz="1013" dirty="0" err="1">
                <a:latin typeface="Calisto MT" panose="02040603050505030304" pitchFamily="18" charset="77"/>
                <a:cs typeface="Calibri" panose="020F0502020204030204" pitchFamily="34" charset="0"/>
              </a:rPr>
              <a:t>Darit</a:t>
            </a:r>
            <a:r>
              <a:rPr lang="en-US" sz="1013" dirty="0">
                <a:latin typeface="Calisto MT" panose="02040603050505030304" pitchFamily="18" charset="77"/>
                <a:cs typeface="Calibri" panose="020F0502020204030204" pitchFamily="34" charset="0"/>
              </a:rPr>
              <a:t> </a:t>
            </a:r>
            <a:r>
              <a:rPr lang="en-US" sz="1013" dirty="0" err="1">
                <a:latin typeface="Calisto MT" panose="02040603050505030304" pitchFamily="18" charset="77"/>
                <a:cs typeface="Calibri" panose="020F0502020204030204" pitchFamily="34" charset="0"/>
              </a:rPr>
              <a:t>el-Ayyam</a:t>
            </a:r>
            <a:r>
              <a:rPr lang="en-US" sz="1013" dirty="0">
                <a:latin typeface="Calisto MT" panose="02040603050505030304" pitchFamily="18" charset="77"/>
                <a:cs typeface="Calibri" panose="020F0502020204030204" pitchFamily="34" charset="0"/>
              </a:rPr>
              <a:t>:</a:t>
            </a:r>
          </a:p>
        </p:txBody>
      </p:sp>
      <p:sp>
        <p:nvSpPr>
          <p:cNvPr id="16" name="TextBox 15">
            <a:extLst>
              <a:ext uri="{FF2B5EF4-FFF2-40B4-BE49-F238E27FC236}">
                <a16:creationId xmlns:a16="http://schemas.microsoft.com/office/drawing/2014/main" id="{0928DF46-A093-E610-D847-74DC1233E962}"/>
              </a:ext>
            </a:extLst>
          </p:cNvPr>
          <p:cNvSpPr txBox="1"/>
          <p:nvPr/>
        </p:nvSpPr>
        <p:spPr>
          <a:xfrm>
            <a:off x="6400218" y="1994781"/>
            <a:ext cx="907621"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Spectra</a:t>
            </a:r>
          </a:p>
        </p:txBody>
      </p:sp>
      <p:sp>
        <p:nvSpPr>
          <p:cNvPr id="17" name="TextBox 16">
            <a:extLst>
              <a:ext uri="{FF2B5EF4-FFF2-40B4-BE49-F238E27FC236}">
                <a16:creationId xmlns:a16="http://schemas.microsoft.com/office/drawing/2014/main" id="{656A8B75-FC72-DA09-9A79-909A7C72F7F1}"/>
              </a:ext>
            </a:extLst>
          </p:cNvPr>
          <p:cNvSpPr txBox="1"/>
          <p:nvPr/>
        </p:nvSpPr>
        <p:spPr>
          <a:xfrm>
            <a:off x="308610" y="2969391"/>
            <a:ext cx="3895344" cy="1200329"/>
          </a:xfrm>
          <a:prstGeom prst="rect">
            <a:avLst/>
          </a:prstGeom>
          <a:noFill/>
        </p:spPr>
        <p:txBody>
          <a:bodyPr wrap="square" rtlCol="0">
            <a:spAutoFit/>
          </a:bodyPr>
          <a:lstStyle/>
          <a:p>
            <a:pPr algn="l"/>
            <a:r>
              <a:rPr lang="en-US" sz="1800" dirty="0">
                <a:latin typeface="Calisto MT" panose="02040603050505030304" pitchFamily="18" charset="77"/>
                <a:cs typeface="Calibri" panose="020F0502020204030204" pitchFamily="34" charset="0"/>
              </a:rPr>
              <a:t>The Dum rhythm has only even frequencies. The </a:t>
            </a:r>
            <a:r>
              <a:rPr lang="en-US" sz="1800" dirty="0" err="1">
                <a:latin typeface="Calisto MT" panose="02040603050505030304" pitchFamily="18" charset="77"/>
                <a:cs typeface="Calibri" panose="020F0502020204030204" pitchFamily="34" charset="0"/>
              </a:rPr>
              <a:t>Tak</a:t>
            </a:r>
            <a:r>
              <a:rPr lang="en-US" sz="1800" dirty="0">
                <a:latin typeface="Calisto MT" panose="02040603050505030304" pitchFamily="18" charset="77"/>
                <a:cs typeface="Calibri" panose="020F0502020204030204" pitchFamily="34" charset="0"/>
              </a:rPr>
              <a:t> rhythm emphasizes the odd frequencies and this is preserved in the sum </a:t>
            </a:r>
          </a:p>
        </p:txBody>
      </p:sp>
      <p:sp>
        <p:nvSpPr>
          <p:cNvPr id="3" name="TextBox 2">
            <a:extLst>
              <a:ext uri="{FF2B5EF4-FFF2-40B4-BE49-F238E27FC236}">
                <a16:creationId xmlns:a16="http://schemas.microsoft.com/office/drawing/2014/main" id="{F4085C38-7CA6-1EC7-3626-4FF66F32814A}"/>
              </a:ext>
            </a:extLst>
          </p:cNvPr>
          <p:cNvSpPr txBox="1"/>
          <p:nvPr/>
        </p:nvSpPr>
        <p:spPr>
          <a:xfrm rot="16200000">
            <a:off x="4094119" y="2681991"/>
            <a:ext cx="1319592" cy="230832"/>
          </a:xfrm>
          <a:prstGeom prst="rect">
            <a:avLst/>
          </a:prstGeom>
          <a:noFill/>
        </p:spPr>
        <p:txBody>
          <a:bodyPr wrap="none" rtlCol="0">
            <a:spAutoFit/>
          </a:bodyPr>
          <a:lstStyle/>
          <a:p>
            <a:pPr algn="l"/>
            <a:r>
              <a:rPr lang="en-US" sz="900" dirty="0">
                <a:latin typeface="Calisto MT" panose="02040603050505030304" pitchFamily="18" charset="77"/>
                <a:cs typeface="Calibri" panose="020F0502020204030204" pitchFamily="34" charset="0"/>
              </a:rPr>
              <a:t>Normalized magnitude</a:t>
            </a:r>
          </a:p>
        </p:txBody>
      </p:sp>
    </p:spTree>
    <p:extLst>
      <p:ext uri="{BB962C8B-B14F-4D97-AF65-F5344CB8AC3E}">
        <p14:creationId xmlns:p14="http://schemas.microsoft.com/office/powerpoint/2010/main" val="104534521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4"/>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024B661-25B8-95A6-C566-CBE1BC3EA49D}"/>
              </a:ext>
            </a:extLst>
          </p:cNvPr>
          <p:cNvPicPr>
            <a:picLocks noChangeAspect="1"/>
          </p:cNvPicPr>
          <p:nvPr/>
        </p:nvPicPr>
        <p:blipFill rotWithShape="1">
          <a:blip r:embed="rId4"/>
          <a:srcRect t="11755"/>
          <a:stretch/>
        </p:blipFill>
        <p:spPr>
          <a:xfrm>
            <a:off x="4753915" y="1994781"/>
            <a:ext cx="4056782" cy="2151856"/>
          </a:xfrm>
          <a:prstGeom prst="rect">
            <a:avLst/>
          </a:prstGeom>
        </p:spPr>
      </p:pic>
      <p:sp>
        <p:nvSpPr>
          <p:cNvPr id="2" name="Title 1">
            <a:extLst>
              <a:ext uri="{FF2B5EF4-FFF2-40B4-BE49-F238E27FC236}">
                <a16:creationId xmlns:a16="http://schemas.microsoft.com/office/drawing/2014/main" id="{B5A84446-98D0-4920-FAA0-5AD9A4C86B9B}"/>
              </a:ext>
            </a:extLst>
          </p:cNvPr>
          <p:cNvSpPr>
            <a:spLocks noGrp="1"/>
          </p:cNvSpPr>
          <p:nvPr>
            <p:ph type="title"/>
          </p:nvPr>
        </p:nvSpPr>
        <p:spPr/>
        <p:txBody>
          <a:bodyPr/>
          <a:lstStyle/>
          <a:p>
            <a:r>
              <a:rPr lang="en-US" dirty="0"/>
              <a:t>Arabic </a:t>
            </a:r>
            <a:r>
              <a:rPr lang="en-US" dirty="0" err="1"/>
              <a:t>Iqa’at</a:t>
            </a:r>
            <a:endParaRPr lang="en-US" dirty="0"/>
          </a:p>
        </p:txBody>
      </p:sp>
      <p:sp>
        <p:nvSpPr>
          <p:cNvPr id="4" name="Date Placeholder 3">
            <a:extLst>
              <a:ext uri="{FF2B5EF4-FFF2-40B4-BE49-F238E27FC236}">
                <a16:creationId xmlns:a16="http://schemas.microsoft.com/office/drawing/2014/main" id="{6F465AD7-4057-EF8A-C9CF-09E835CDF018}"/>
              </a:ext>
            </a:extLst>
          </p:cNvPr>
          <p:cNvSpPr>
            <a:spLocks noGrp="1"/>
          </p:cNvSpPr>
          <p:nvPr>
            <p:ph type="dt" sz="half" idx="10"/>
          </p:nvPr>
        </p:nvSpPr>
        <p:spPr>
          <a:xfrm>
            <a:off x="628650" y="4767263"/>
            <a:ext cx="2057400" cy="273844"/>
          </a:xfrm>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BD5310CF-A92A-50EA-D2A0-90A0107381EF}"/>
              </a:ext>
            </a:extLst>
          </p:cNvPr>
          <p:cNvSpPr>
            <a:spLocks noGrp="1"/>
          </p:cNvSpPr>
          <p:nvPr>
            <p:ph type="ftr" sz="quarter" idx="11"/>
          </p:nvPr>
        </p:nvSpPr>
        <p:spPr>
          <a:xfrm>
            <a:off x="3028950" y="4767263"/>
            <a:ext cx="3086100" cy="273844"/>
          </a:xfrm>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8185C2C3-5929-3A65-DAF2-9F126F0A8C62}"/>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82</a:t>
            </a:fld>
            <a:endParaRPr lang="en-US" dirty="0">
              <a:latin typeface="Calisto MT" panose="02040603050505030304" pitchFamily="18" charset="77"/>
            </a:endParaRPr>
          </a:p>
        </p:txBody>
      </p:sp>
      <p:sp>
        <p:nvSpPr>
          <p:cNvPr id="9" name="TextBox 8">
            <a:extLst>
              <a:ext uri="{FF2B5EF4-FFF2-40B4-BE49-F238E27FC236}">
                <a16:creationId xmlns:a16="http://schemas.microsoft.com/office/drawing/2014/main" id="{5701A628-3947-13F8-079E-E19ED239E51D}"/>
              </a:ext>
            </a:extLst>
          </p:cNvPr>
          <p:cNvSpPr txBox="1"/>
          <p:nvPr/>
        </p:nvSpPr>
        <p:spPr>
          <a:xfrm>
            <a:off x="628651" y="446394"/>
            <a:ext cx="6569427" cy="248209"/>
          </a:xfrm>
          <a:prstGeom prst="rect">
            <a:avLst/>
          </a:prstGeom>
          <a:noFill/>
        </p:spPr>
        <p:txBody>
          <a:bodyPr wrap="none" rtlCol="0">
            <a:spAutoFit/>
          </a:bodyPr>
          <a:lstStyle/>
          <a:p>
            <a:pPr algn="l"/>
            <a:r>
              <a:rPr lang="en-US" sz="1013" dirty="0">
                <a:latin typeface="Calisto MT" panose="02040603050505030304" pitchFamily="18" charset="77"/>
                <a:cs typeface="Calibri" panose="020F0502020204030204" pitchFamily="34" charset="0"/>
              </a:rPr>
              <a:t>Examples are all taken from </a:t>
            </a:r>
            <a:r>
              <a:rPr lang="en-US" sz="1013" dirty="0" err="1">
                <a:latin typeface="Calisto MT" panose="02040603050505030304" pitchFamily="18" charset="77"/>
                <a:cs typeface="Calibri" panose="020F0502020204030204" pitchFamily="34" charset="0"/>
              </a:rPr>
              <a:t>Farraj</a:t>
            </a:r>
            <a:r>
              <a:rPr lang="en-US" sz="1013" dirty="0">
                <a:latin typeface="Calisto MT" panose="02040603050505030304" pitchFamily="18" charset="77"/>
                <a:cs typeface="Calibri" panose="020F0502020204030204" pitchFamily="34" charset="0"/>
              </a:rPr>
              <a:t> and </a:t>
            </a:r>
            <a:r>
              <a:rPr lang="en-US" sz="1013" dirty="0" err="1">
                <a:latin typeface="Calisto MT" panose="02040603050505030304" pitchFamily="18" charset="77"/>
                <a:cs typeface="Calibri" panose="020F0502020204030204" pitchFamily="34" charset="0"/>
              </a:rPr>
              <a:t>Shumays</a:t>
            </a:r>
            <a:r>
              <a:rPr lang="en-US" sz="1013" dirty="0">
                <a:latin typeface="Calisto MT" panose="02040603050505030304" pitchFamily="18" charset="77"/>
                <a:cs typeface="Calibri" panose="020F0502020204030204" pitchFamily="34" charset="0"/>
              </a:rPr>
              <a:t>, Inside Arabic Music, and </a:t>
            </a:r>
            <a:r>
              <a:rPr lang="en-US" sz="1013" dirty="0" err="1">
                <a:latin typeface="Calisto MT" panose="02040603050505030304" pitchFamily="18" charset="77"/>
                <a:cs typeface="Calibri" panose="020F0502020204030204" pitchFamily="34" charset="0"/>
              </a:rPr>
              <a:t>maqamworld.com</a:t>
            </a:r>
            <a:r>
              <a:rPr lang="en-US" sz="1013" dirty="0">
                <a:latin typeface="Calisto MT" panose="02040603050505030304" pitchFamily="18" charset="77"/>
                <a:cs typeface="Calibri" panose="020F0502020204030204" pitchFamily="34" charset="0"/>
              </a:rPr>
              <a:t> (excellent resources!)</a:t>
            </a:r>
          </a:p>
        </p:txBody>
      </p:sp>
      <p:sp>
        <p:nvSpPr>
          <p:cNvPr id="10" name="TextBox 9">
            <a:extLst>
              <a:ext uri="{FF2B5EF4-FFF2-40B4-BE49-F238E27FC236}">
                <a16:creationId xmlns:a16="http://schemas.microsoft.com/office/drawing/2014/main" id="{6B7C97FC-4236-1DC2-EE7A-8D83DDAF1430}"/>
              </a:ext>
            </a:extLst>
          </p:cNvPr>
          <p:cNvSpPr txBox="1"/>
          <p:nvPr/>
        </p:nvSpPr>
        <p:spPr>
          <a:xfrm>
            <a:off x="1384302" y="1578617"/>
            <a:ext cx="1810111"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Example: Baladi</a:t>
            </a:r>
          </a:p>
        </p:txBody>
      </p:sp>
      <p:sp>
        <p:nvSpPr>
          <p:cNvPr id="16" name="TextBox 15">
            <a:extLst>
              <a:ext uri="{FF2B5EF4-FFF2-40B4-BE49-F238E27FC236}">
                <a16:creationId xmlns:a16="http://schemas.microsoft.com/office/drawing/2014/main" id="{0928DF46-A093-E610-D847-74DC1233E962}"/>
              </a:ext>
            </a:extLst>
          </p:cNvPr>
          <p:cNvSpPr txBox="1"/>
          <p:nvPr/>
        </p:nvSpPr>
        <p:spPr>
          <a:xfrm>
            <a:off x="6400218" y="1994781"/>
            <a:ext cx="907621"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Spectra</a:t>
            </a:r>
          </a:p>
        </p:txBody>
      </p:sp>
      <p:sp>
        <p:nvSpPr>
          <p:cNvPr id="17" name="TextBox 16">
            <a:extLst>
              <a:ext uri="{FF2B5EF4-FFF2-40B4-BE49-F238E27FC236}">
                <a16:creationId xmlns:a16="http://schemas.microsoft.com/office/drawing/2014/main" id="{656A8B75-FC72-DA09-9A79-909A7C72F7F1}"/>
              </a:ext>
            </a:extLst>
          </p:cNvPr>
          <p:cNvSpPr txBox="1"/>
          <p:nvPr/>
        </p:nvSpPr>
        <p:spPr>
          <a:xfrm>
            <a:off x="308611" y="2969392"/>
            <a:ext cx="3721349" cy="369332"/>
          </a:xfrm>
          <a:prstGeom prst="rect">
            <a:avLst/>
          </a:prstGeom>
          <a:noFill/>
        </p:spPr>
        <p:txBody>
          <a:bodyPr wrap="square" rtlCol="0">
            <a:spAutoFit/>
          </a:bodyPr>
          <a:lstStyle/>
          <a:p>
            <a:pPr algn="ctr"/>
            <a:r>
              <a:rPr lang="en-US" sz="1800" dirty="0">
                <a:latin typeface="Calisto MT" panose="02040603050505030304" pitchFamily="18" charset="77"/>
                <a:cs typeface="Calibri" panose="020F0502020204030204" pitchFamily="34" charset="0"/>
              </a:rPr>
              <a:t>The sum is a cinquillo rhythm</a:t>
            </a:r>
          </a:p>
        </p:txBody>
      </p:sp>
      <p:sp>
        <p:nvSpPr>
          <p:cNvPr id="3" name="TextBox 2">
            <a:extLst>
              <a:ext uri="{FF2B5EF4-FFF2-40B4-BE49-F238E27FC236}">
                <a16:creationId xmlns:a16="http://schemas.microsoft.com/office/drawing/2014/main" id="{F4085C38-7CA6-1EC7-3626-4FF66F32814A}"/>
              </a:ext>
            </a:extLst>
          </p:cNvPr>
          <p:cNvSpPr txBox="1"/>
          <p:nvPr/>
        </p:nvSpPr>
        <p:spPr>
          <a:xfrm rot="16200000">
            <a:off x="4094119" y="2681991"/>
            <a:ext cx="1319592" cy="230832"/>
          </a:xfrm>
          <a:prstGeom prst="rect">
            <a:avLst/>
          </a:prstGeom>
          <a:noFill/>
        </p:spPr>
        <p:txBody>
          <a:bodyPr wrap="none" rtlCol="0">
            <a:spAutoFit/>
          </a:bodyPr>
          <a:lstStyle/>
          <a:p>
            <a:pPr algn="l"/>
            <a:r>
              <a:rPr lang="en-US" sz="900" dirty="0">
                <a:latin typeface="Calisto MT" panose="02040603050505030304" pitchFamily="18" charset="77"/>
                <a:cs typeface="Calibri" panose="020F0502020204030204" pitchFamily="34" charset="0"/>
              </a:rPr>
              <a:t>Normalized magnitude</a:t>
            </a:r>
          </a:p>
        </p:txBody>
      </p:sp>
      <p:pic>
        <p:nvPicPr>
          <p:cNvPr id="18" name="baladi">
            <a:hlinkClick r:id="" action="ppaction://media"/>
            <a:extLst>
              <a:ext uri="{FF2B5EF4-FFF2-40B4-BE49-F238E27FC236}">
                <a16:creationId xmlns:a16="http://schemas.microsoft.com/office/drawing/2014/main" id="{C6C37687-039D-6981-DCA7-F67248E6B0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74875" y="1446414"/>
            <a:ext cx="344996" cy="344996"/>
          </a:xfrm>
          <a:prstGeom prst="rect">
            <a:avLst/>
          </a:prstGeom>
        </p:spPr>
      </p:pic>
      <p:pic>
        <p:nvPicPr>
          <p:cNvPr id="22" name="Picture 21">
            <a:extLst>
              <a:ext uri="{FF2B5EF4-FFF2-40B4-BE49-F238E27FC236}">
                <a16:creationId xmlns:a16="http://schemas.microsoft.com/office/drawing/2014/main" id="{74BFB135-F6D7-1B82-76DC-612B8D4DCF9F}"/>
              </a:ext>
            </a:extLst>
          </p:cNvPr>
          <p:cNvPicPr>
            <a:picLocks noChangeAspect="1"/>
          </p:cNvPicPr>
          <p:nvPr/>
        </p:nvPicPr>
        <p:blipFill>
          <a:blip r:embed="rId6"/>
          <a:stretch>
            <a:fillRect/>
          </a:stretch>
        </p:blipFill>
        <p:spPr>
          <a:xfrm>
            <a:off x="660436" y="1958289"/>
            <a:ext cx="3040040" cy="821800"/>
          </a:xfrm>
          <a:prstGeom prst="rect">
            <a:avLst/>
          </a:prstGeom>
        </p:spPr>
      </p:pic>
      <p:sp>
        <p:nvSpPr>
          <p:cNvPr id="23" name="TextBox 22">
            <a:extLst>
              <a:ext uri="{FF2B5EF4-FFF2-40B4-BE49-F238E27FC236}">
                <a16:creationId xmlns:a16="http://schemas.microsoft.com/office/drawing/2014/main" id="{2B8CDF47-9AB2-39DF-5782-345F16124923}"/>
              </a:ext>
            </a:extLst>
          </p:cNvPr>
          <p:cNvSpPr txBox="1"/>
          <p:nvPr/>
        </p:nvSpPr>
        <p:spPr>
          <a:xfrm>
            <a:off x="6826350" y="1032837"/>
            <a:ext cx="2097049" cy="404085"/>
          </a:xfrm>
          <a:prstGeom prst="rect">
            <a:avLst/>
          </a:prstGeom>
          <a:noFill/>
        </p:spPr>
        <p:txBody>
          <a:bodyPr wrap="none" rtlCol="0">
            <a:spAutoFit/>
          </a:bodyPr>
          <a:lstStyle/>
          <a:p>
            <a:pPr algn="ctr"/>
            <a:r>
              <a:rPr lang="en-US" sz="1013" dirty="0">
                <a:latin typeface="Calisto MT" panose="02040603050505030304" pitchFamily="18" charset="77"/>
                <a:cs typeface="Calibri" panose="020F0502020204030204" pitchFamily="34" charset="0"/>
              </a:rPr>
              <a:t>Hassan al-</a:t>
            </a:r>
            <a:r>
              <a:rPr lang="en-US" sz="1013" dirty="0" err="1">
                <a:latin typeface="Calisto MT" panose="02040603050505030304" pitchFamily="18" charset="77"/>
                <a:cs typeface="Calibri" panose="020F0502020204030204" pitchFamily="34" charset="0"/>
              </a:rPr>
              <a:t>Hafar</a:t>
            </a:r>
            <a:r>
              <a:rPr lang="en-US" sz="1013" dirty="0">
                <a:latin typeface="Calisto MT" panose="02040603050505030304" pitchFamily="18" charset="77"/>
                <a:cs typeface="Calibri" panose="020F0502020204030204" pitchFamily="34" charset="0"/>
              </a:rPr>
              <a:t>, </a:t>
            </a:r>
          </a:p>
          <a:p>
            <a:pPr algn="ctr"/>
            <a:r>
              <a:rPr lang="en-US" sz="1013" dirty="0" err="1">
                <a:latin typeface="Calisto MT" panose="02040603050505030304" pitchFamily="18" charset="77"/>
                <a:cs typeface="Calibri" panose="020F0502020204030204" pitchFamily="34" charset="0"/>
              </a:rPr>
              <a:t>Talumuni</a:t>
            </a:r>
            <a:r>
              <a:rPr lang="en-US" sz="1013" dirty="0">
                <a:latin typeface="Calisto MT" panose="02040603050505030304" pitchFamily="18" charset="77"/>
                <a:cs typeface="Calibri" panose="020F0502020204030204" pitchFamily="34" charset="0"/>
              </a:rPr>
              <a:t> </a:t>
            </a:r>
            <a:r>
              <a:rPr lang="en-US" sz="1013" dirty="0" err="1">
                <a:latin typeface="Calisto MT" panose="02040603050505030304" pitchFamily="18" charset="77"/>
                <a:cs typeface="Calibri" panose="020F0502020204030204" pitchFamily="34" charset="0"/>
              </a:rPr>
              <a:t>Wa</a:t>
            </a:r>
            <a:r>
              <a:rPr lang="en-US" sz="1013" dirty="0">
                <a:latin typeface="Calisto MT" panose="02040603050505030304" pitchFamily="18" charset="77"/>
                <a:cs typeface="Calibri" panose="020F0502020204030204" pitchFamily="34" charset="0"/>
              </a:rPr>
              <a:t> Lam </a:t>
            </a:r>
            <a:r>
              <a:rPr lang="en-US" sz="1013" dirty="0" err="1">
                <a:latin typeface="Calisto MT" panose="02040603050505030304" pitchFamily="18" charset="77"/>
                <a:cs typeface="Calibri" panose="020F0502020204030204" pitchFamily="34" charset="0"/>
              </a:rPr>
              <a:t>Tarthu</a:t>
            </a:r>
            <a:r>
              <a:rPr lang="en-US" sz="1013" dirty="0">
                <a:latin typeface="Calisto MT" panose="02040603050505030304" pitchFamily="18" charset="77"/>
                <a:cs typeface="Calibri" panose="020F0502020204030204" pitchFamily="34" charset="0"/>
              </a:rPr>
              <a:t> Li Hali</a:t>
            </a:r>
          </a:p>
        </p:txBody>
      </p:sp>
    </p:spTree>
    <p:extLst>
      <p:ext uri="{BB962C8B-B14F-4D97-AF65-F5344CB8AC3E}">
        <p14:creationId xmlns:p14="http://schemas.microsoft.com/office/powerpoint/2010/main" val="4140771460"/>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8"/>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9236614-AA9C-4B9E-8BE3-53BC5A3294D8}"/>
              </a:ext>
            </a:extLst>
          </p:cNvPr>
          <p:cNvPicPr>
            <a:picLocks noChangeAspect="1"/>
          </p:cNvPicPr>
          <p:nvPr/>
        </p:nvPicPr>
        <p:blipFill rotWithShape="1">
          <a:blip r:embed="rId4"/>
          <a:srcRect t="15800"/>
          <a:stretch/>
        </p:blipFill>
        <p:spPr>
          <a:xfrm>
            <a:off x="4815067" y="2053678"/>
            <a:ext cx="4172300" cy="1890860"/>
          </a:xfrm>
          <a:prstGeom prst="rect">
            <a:avLst/>
          </a:prstGeom>
        </p:spPr>
      </p:pic>
      <p:sp>
        <p:nvSpPr>
          <p:cNvPr id="2" name="Title 1">
            <a:extLst>
              <a:ext uri="{FF2B5EF4-FFF2-40B4-BE49-F238E27FC236}">
                <a16:creationId xmlns:a16="http://schemas.microsoft.com/office/drawing/2014/main" id="{B5A84446-98D0-4920-FAA0-5AD9A4C86B9B}"/>
              </a:ext>
            </a:extLst>
          </p:cNvPr>
          <p:cNvSpPr>
            <a:spLocks noGrp="1"/>
          </p:cNvSpPr>
          <p:nvPr>
            <p:ph type="title"/>
          </p:nvPr>
        </p:nvSpPr>
        <p:spPr/>
        <p:txBody>
          <a:bodyPr/>
          <a:lstStyle/>
          <a:p>
            <a:r>
              <a:rPr lang="en-US" dirty="0"/>
              <a:t>Arabic </a:t>
            </a:r>
            <a:r>
              <a:rPr lang="en-US" dirty="0" err="1"/>
              <a:t>Iqa’at</a:t>
            </a:r>
            <a:endParaRPr lang="en-US" dirty="0"/>
          </a:p>
        </p:txBody>
      </p:sp>
      <p:sp>
        <p:nvSpPr>
          <p:cNvPr id="4" name="Date Placeholder 3">
            <a:extLst>
              <a:ext uri="{FF2B5EF4-FFF2-40B4-BE49-F238E27FC236}">
                <a16:creationId xmlns:a16="http://schemas.microsoft.com/office/drawing/2014/main" id="{6F465AD7-4057-EF8A-C9CF-09E835CDF018}"/>
              </a:ext>
            </a:extLst>
          </p:cNvPr>
          <p:cNvSpPr>
            <a:spLocks noGrp="1"/>
          </p:cNvSpPr>
          <p:nvPr>
            <p:ph type="dt" sz="half" idx="10"/>
          </p:nvPr>
        </p:nvSpPr>
        <p:spPr>
          <a:xfrm>
            <a:off x="628650" y="4767263"/>
            <a:ext cx="2057400" cy="273844"/>
          </a:xfrm>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BD5310CF-A92A-50EA-D2A0-90A0107381EF}"/>
              </a:ext>
            </a:extLst>
          </p:cNvPr>
          <p:cNvSpPr>
            <a:spLocks noGrp="1"/>
          </p:cNvSpPr>
          <p:nvPr>
            <p:ph type="ftr" sz="quarter" idx="11"/>
          </p:nvPr>
        </p:nvSpPr>
        <p:spPr>
          <a:xfrm>
            <a:off x="3028950" y="4767263"/>
            <a:ext cx="3086100" cy="273844"/>
          </a:xfrm>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8185C2C3-5929-3A65-DAF2-9F126F0A8C62}"/>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83</a:t>
            </a:fld>
            <a:endParaRPr lang="en-US" dirty="0">
              <a:latin typeface="Calisto MT" panose="02040603050505030304" pitchFamily="18" charset="77"/>
            </a:endParaRPr>
          </a:p>
        </p:txBody>
      </p:sp>
      <p:sp>
        <p:nvSpPr>
          <p:cNvPr id="9" name="TextBox 8">
            <a:extLst>
              <a:ext uri="{FF2B5EF4-FFF2-40B4-BE49-F238E27FC236}">
                <a16:creationId xmlns:a16="http://schemas.microsoft.com/office/drawing/2014/main" id="{5701A628-3947-13F8-079E-E19ED239E51D}"/>
              </a:ext>
            </a:extLst>
          </p:cNvPr>
          <p:cNvSpPr txBox="1"/>
          <p:nvPr/>
        </p:nvSpPr>
        <p:spPr>
          <a:xfrm>
            <a:off x="628651" y="446394"/>
            <a:ext cx="6569427" cy="248209"/>
          </a:xfrm>
          <a:prstGeom prst="rect">
            <a:avLst/>
          </a:prstGeom>
          <a:noFill/>
        </p:spPr>
        <p:txBody>
          <a:bodyPr wrap="none" rtlCol="0">
            <a:spAutoFit/>
          </a:bodyPr>
          <a:lstStyle/>
          <a:p>
            <a:pPr algn="l"/>
            <a:r>
              <a:rPr lang="en-US" sz="1013" dirty="0">
                <a:latin typeface="Calisto MT" panose="02040603050505030304" pitchFamily="18" charset="77"/>
                <a:cs typeface="Calibri" panose="020F0502020204030204" pitchFamily="34" charset="0"/>
              </a:rPr>
              <a:t>Examples are all taken from </a:t>
            </a:r>
            <a:r>
              <a:rPr lang="en-US" sz="1013" dirty="0" err="1">
                <a:latin typeface="Calisto MT" panose="02040603050505030304" pitchFamily="18" charset="77"/>
                <a:cs typeface="Calibri" panose="020F0502020204030204" pitchFamily="34" charset="0"/>
              </a:rPr>
              <a:t>Farraj</a:t>
            </a:r>
            <a:r>
              <a:rPr lang="en-US" sz="1013" dirty="0">
                <a:latin typeface="Calisto MT" panose="02040603050505030304" pitchFamily="18" charset="77"/>
                <a:cs typeface="Calibri" panose="020F0502020204030204" pitchFamily="34" charset="0"/>
              </a:rPr>
              <a:t> and </a:t>
            </a:r>
            <a:r>
              <a:rPr lang="en-US" sz="1013" dirty="0" err="1">
                <a:latin typeface="Calisto MT" panose="02040603050505030304" pitchFamily="18" charset="77"/>
                <a:cs typeface="Calibri" panose="020F0502020204030204" pitchFamily="34" charset="0"/>
              </a:rPr>
              <a:t>Shumays</a:t>
            </a:r>
            <a:r>
              <a:rPr lang="en-US" sz="1013" dirty="0">
                <a:latin typeface="Calisto MT" panose="02040603050505030304" pitchFamily="18" charset="77"/>
                <a:cs typeface="Calibri" panose="020F0502020204030204" pitchFamily="34" charset="0"/>
              </a:rPr>
              <a:t>, Inside Arabic Music, and </a:t>
            </a:r>
            <a:r>
              <a:rPr lang="en-US" sz="1013" dirty="0" err="1">
                <a:latin typeface="Calisto MT" panose="02040603050505030304" pitchFamily="18" charset="77"/>
                <a:cs typeface="Calibri" panose="020F0502020204030204" pitchFamily="34" charset="0"/>
              </a:rPr>
              <a:t>maqamworld.com</a:t>
            </a:r>
            <a:r>
              <a:rPr lang="en-US" sz="1013" dirty="0">
                <a:latin typeface="Calisto MT" panose="02040603050505030304" pitchFamily="18" charset="77"/>
                <a:cs typeface="Calibri" panose="020F0502020204030204" pitchFamily="34" charset="0"/>
              </a:rPr>
              <a:t> (excellent resources!)</a:t>
            </a:r>
          </a:p>
        </p:txBody>
      </p:sp>
      <p:sp>
        <p:nvSpPr>
          <p:cNvPr id="10" name="TextBox 9">
            <a:extLst>
              <a:ext uri="{FF2B5EF4-FFF2-40B4-BE49-F238E27FC236}">
                <a16:creationId xmlns:a16="http://schemas.microsoft.com/office/drawing/2014/main" id="{6B7C97FC-4236-1DC2-EE7A-8D83DDAF1430}"/>
              </a:ext>
            </a:extLst>
          </p:cNvPr>
          <p:cNvSpPr txBox="1"/>
          <p:nvPr/>
        </p:nvSpPr>
        <p:spPr>
          <a:xfrm>
            <a:off x="1384302" y="1578617"/>
            <a:ext cx="2205989"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Example: </a:t>
            </a:r>
            <a:r>
              <a:rPr lang="en-US" sz="1800" dirty="0" err="1">
                <a:latin typeface="Calisto MT" panose="02040603050505030304" pitchFamily="18" charset="77"/>
                <a:cs typeface="Calibri" panose="020F0502020204030204" pitchFamily="34" charset="0"/>
              </a:rPr>
              <a:t>Nahwakht</a:t>
            </a:r>
            <a:endParaRPr lang="en-US" sz="1800" dirty="0">
              <a:latin typeface="Calisto MT" panose="02040603050505030304" pitchFamily="18" charset="77"/>
              <a:cs typeface="Calibri" panose="020F0502020204030204" pitchFamily="34" charset="0"/>
            </a:endParaRPr>
          </a:p>
        </p:txBody>
      </p:sp>
      <p:sp>
        <p:nvSpPr>
          <p:cNvPr id="16" name="TextBox 15">
            <a:extLst>
              <a:ext uri="{FF2B5EF4-FFF2-40B4-BE49-F238E27FC236}">
                <a16:creationId xmlns:a16="http://schemas.microsoft.com/office/drawing/2014/main" id="{0928DF46-A093-E610-D847-74DC1233E962}"/>
              </a:ext>
            </a:extLst>
          </p:cNvPr>
          <p:cNvSpPr txBox="1"/>
          <p:nvPr/>
        </p:nvSpPr>
        <p:spPr>
          <a:xfrm>
            <a:off x="6539943" y="2096454"/>
            <a:ext cx="907621"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Spectra</a:t>
            </a:r>
          </a:p>
        </p:txBody>
      </p:sp>
      <p:sp>
        <p:nvSpPr>
          <p:cNvPr id="17" name="TextBox 16">
            <a:extLst>
              <a:ext uri="{FF2B5EF4-FFF2-40B4-BE49-F238E27FC236}">
                <a16:creationId xmlns:a16="http://schemas.microsoft.com/office/drawing/2014/main" id="{656A8B75-FC72-DA09-9A79-909A7C72F7F1}"/>
              </a:ext>
            </a:extLst>
          </p:cNvPr>
          <p:cNvSpPr txBox="1"/>
          <p:nvPr/>
        </p:nvSpPr>
        <p:spPr>
          <a:xfrm>
            <a:off x="740487" y="2825597"/>
            <a:ext cx="3568562" cy="646331"/>
          </a:xfrm>
          <a:prstGeom prst="rect">
            <a:avLst/>
          </a:prstGeom>
          <a:noFill/>
        </p:spPr>
        <p:txBody>
          <a:bodyPr wrap="square" rtlCol="0">
            <a:spAutoFit/>
          </a:bodyPr>
          <a:lstStyle/>
          <a:p>
            <a:pPr algn="l"/>
            <a:r>
              <a:rPr lang="en-US" sz="1800" dirty="0">
                <a:latin typeface="Calisto MT" panose="02040603050505030304" pitchFamily="18" charset="77"/>
                <a:cs typeface="Calibri" panose="020F0502020204030204" pitchFamily="34" charset="0"/>
              </a:rPr>
              <a:t>Frequency 2 is prominent in all components of the rhythm.</a:t>
            </a:r>
          </a:p>
        </p:txBody>
      </p:sp>
      <p:sp>
        <p:nvSpPr>
          <p:cNvPr id="3" name="TextBox 2">
            <a:extLst>
              <a:ext uri="{FF2B5EF4-FFF2-40B4-BE49-F238E27FC236}">
                <a16:creationId xmlns:a16="http://schemas.microsoft.com/office/drawing/2014/main" id="{F4085C38-7CA6-1EC7-3626-4FF66F32814A}"/>
              </a:ext>
            </a:extLst>
          </p:cNvPr>
          <p:cNvSpPr txBox="1"/>
          <p:nvPr/>
        </p:nvSpPr>
        <p:spPr>
          <a:xfrm rot="16200000">
            <a:off x="4094119" y="2681991"/>
            <a:ext cx="1319592" cy="230832"/>
          </a:xfrm>
          <a:prstGeom prst="rect">
            <a:avLst/>
          </a:prstGeom>
          <a:noFill/>
        </p:spPr>
        <p:txBody>
          <a:bodyPr wrap="none" rtlCol="0">
            <a:spAutoFit/>
          </a:bodyPr>
          <a:lstStyle/>
          <a:p>
            <a:pPr algn="l"/>
            <a:r>
              <a:rPr lang="en-US" sz="900" dirty="0">
                <a:latin typeface="Calisto MT" panose="02040603050505030304" pitchFamily="18" charset="77"/>
                <a:cs typeface="Calibri" panose="020F0502020204030204" pitchFamily="34" charset="0"/>
              </a:rPr>
              <a:t>Normalized magnitude</a:t>
            </a:r>
          </a:p>
        </p:txBody>
      </p:sp>
      <p:sp>
        <p:nvSpPr>
          <p:cNvPr id="23" name="TextBox 22">
            <a:extLst>
              <a:ext uri="{FF2B5EF4-FFF2-40B4-BE49-F238E27FC236}">
                <a16:creationId xmlns:a16="http://schemas.microsoft.com/office/drawing/2014/main" id="{2B8CDF47-9AB2-39DF-5782-345F16124923}"/>
              </a:ext>
            </a:extLst>
          </p:cNvPr>
          <p:cNvSpPr txBox="1"/>
          <p:nvPr/>
        </p:nvSpPr>
        <p:spPr>
          <a:xfrm>
            <a:off x="6455421" y="908631"/>
            <a:ext cx="2465740" cy="404085"/>
          </a:xfrm>
          <a:prstGeom prst="rect">
            <a:avLst/>
          </a:prstGeom>
          <a:noFill/>
        </p:spPr>
        <p:txBody>
          <a:bodyPr wrap="none" rtlCol="0">
            <a:spAutoFit/>
          </a:bodyPr>
          <a:lstStyle/>
          <a:p>
            <a:pPr algn="ctr"/>
            <a:r>
              <a:rPr lang="en-US" sz="1013" dirty="0">
                <a:latin typeface="Calisto MT" panose="02040603050505030304" pitchFamily="18" charset="77"/>
                <a:cs typeface="Calibri" panose="020F0502020204030204" pitchFamily="34" charset="0"/>
              </a:rPr>
              <a:t>Ensemble Markos</a:t>
            </a:r>
          </a:p>
          <a:p>
            <a:pPr algn="ctr"/>
            <a:r>
              <a:rPr lang="en-US" sz="1013" dirty="0" err="1">
                <a:latin typeface="Calisto MT" panose="02040603050505030304" pitchFamily="18" charset="77"/>
                <a:cs typeface="Calibri" panose="020F0502020204030204" pitchFamily="34" charset="0"/>
              </a:rPr>
              <a:t>Muwashah</a:t>
            </a:r>
            <a:r>
              <a:rPr lang="en-US" sz="1013" dirty="0">
                <a:latin typeface="Calisto MT" panose="02040603050505030304" pitchFamily="18" charset="77"/>
                <a:cs typeface="Calibri" panose="020F0502020204030204" pitchFamily="34" charset="0"/>
              </a:rPr>
              <a:t> </a:t>
            </a:r>
            <a:r>
              <a:rPr lang="en-US" sz="1013" dirty="0" err="1">
                <a:latin typeface="Calisto MT" panose="02040603050505030304" pitchFamily="18" charset="77"/>
                <a:cs typeface="Calibri" panose="020F0502020204030204" pitchFamily="34" charset="0"/>
              </a:rPr>
              <a:t>Jalla</a:t>
            </a:r>
            <a:r>
              <a:rPr lang="en-US" sz="1013" dirty="0">
                <a:latin typeface="Calisto MT" panose="02040603050505030304" pitchFamily="18" charset="77"/>
                <a:cs typeface="Calibri" panose="020F0502020204030204" pitchFamily="34" charset="0"/>
              </a:rPr>
              <a:t> Man </a:t>
            </a:r>
            <a:r>
              <a:rPr lang="en-US" sz="1013" dirty="0" err="1">
                <a:latin typeface="Calisto MT" panose="02040603050505030304" pitchFamily="18" charset="77"/>
                <a:cs typeface="Calibri" panose="020F0502020204030204" pitchFamily="34" charset="0"/>
              </a:rPr>
              <a:t>Qad</a:t>
            </a:r>
            <a:r>
              <a:rPr lang="en-US" sz="1013" dirty="0">
                <a:latin typeface="Calisto MT" panose="02040603050505030304" pitchFamily="18" charset="77"/>
                <a:cs typeface="Calibri" panose="020F0502020204030204" pitchFamily="34" charset="0"/>
              </a:rPr>
              <a:t> </a:t>
            </a:r>
            <a:r>
              <a:rPr lang="en-US" sz="1013" dirty="0" err="1">
                <a:latin typeface="Calisto MT" panose="02040603050505030304" pitchFamily="18" charset="77"/>
                <a:cs typeface="Calibri" panose="020F0502020204030204" pitchFamily="34" charset="0"/>
              </a:rPr>
              <a:t>Sagha</a:t>
            </a:r>
            <a:r>
              <a:rPr lang="en-US" sz="1013" dirty="0">
                <a:latin typeface="Calisto MT" panose="02040603050505030304" pitchFamily="18" charset="77"/>
                <a:cs typeface="Calibri" panose="020F0502020204030204" pitchFamily="34" charset="0"/>
              </a:rPr>
              <a:t> </a:t>
            </a:r>
            <a:r>
              <a:rPr lang="en-US" sz="1013" dirty="0" err="1">
                <a:latin typeface="Calisto MT" panose="02040603050505030304" pitchFamily="18" charset="77"/>
                <a:cs typeface="Calibri" panose="020F0502020204030204" pitchFamily="34" charset="0"/>
              </a:rPr>
              <a:t>Badran</a:t>
            </a:r>
            <a:endParaRPr lang="en-US" sz="1013" dirty="0">
              <a:latin typeface="Calisto MT" panose="02040603050505030304" pitchFamily="18" charset="77"/>
              <a:cs typeface="Calibri" panose="020F0502020204030204" pitchFamily="34" charset="0"/>
            </a:endParaRPr>
          </a:p>
        </p:txBody>
      </p:sp>
      <p:pic>
        <p:nvPicPr>
          <p:cNvPr id="8" name="Picture 7">
            <a:extLst>
              <a:ext uri="{FF2B5EF4-FFF2-40B4-BE49-F238E27FC236}">
                <a16:creationId xmlns:a16="http://schemas.microsoft.com/office/drawing/2014/main" id="{5E9A4208-14AB-0F55-1D3B-998BA19417C8}"/>
              </a:ext>
            </a:extLst>
          </p:cNvPr>
          <p:cNvPicPr>
            <a:picLocks noChangeAspect="1"/>
          </p:cNvPicPr>
          <p:nvPr/>
        </p:nvPicPr>
        <p:blipFill>
          <a:blip r:embed="rId5"/>
          <a:stretch>
            <a:fillRect/>
          </a:stretch>
        </p:blipFill>
        <p:spPr>
          <a:xfrm>
            <a:off x="740488" y="1887802"/>
            <a:ext cx="3392599" cy="763478"/>
          </a:xfrm>
          <a:prstGeom prst="rect">
            <a:avLst/>
          </a:prstGeom>
        </p:spPr>
      </p:pic>
      <p:pic>
        <p:nvPicPr>
          <p:cNvPr id="13" name="nawakht">
            <a:hlinkClick r:id="" action="ppaction://media"/>
            <a:extLst>
              <a:ext uri="{FF2B5EF4-FFF2-40B4-BE49-F238E27FC236}">
                <a16:creationId xmlns:a16="http://schemas.microsoft.com/office/drawing/2014/main" id="{17F82739-1FB5-2A0D-CAB1-C291DFFC22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94615" y="1374923"/>
            <a:ext cx="330171" cy="330171"/>
          </a:xfrm>
          <a:prstGeom prst="rect">
            <a:avLst/>
          </a:prstGeom>
        </p:spPr>
      </p:pic>
    </p:spTree>
    <p:extLst>
      <p:ext uri="{BB962C8B-B14F-4D97-AF65-F5344CB8AC3E}">
        <p14:creationId xmlns:p14="http://schemas.microsoft.com/office/powerpoint/2010/main" val="507356280"/>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3"/>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8B37-8A96-0FB7-2942-96A0328BB17A}"/>
              </a:ext>
            </a:extLst>
          </p:cNvPr>
          <p:cNvSpPr>
            <a:spLocks noGrp="1"/>
          </p:cNvSpPr>
          <p:nvPr>
            <p:ph type="title"/>
          </p:nvPr>
        </p:nvSpPr>
        <p:spPr/>
        <p:txBody>
          <a:bodyPr/>
          <a:lstStyle/>
          <a:p>
            <a:r>
              <a:rPr lang="en-US" dirty="0"/>
              <a:t>Arabic </a:t>
            </a:r>
            <a:r>
              <a:rPr lang="en-US" dirty="0" err="1"/>
              <a:t>Iqa’at</a:t>
            </a:r>
            <a:endParaRPr lang="en-US" dirty="0"/>
          </a:p>
        </p:txBody>
      </p:sp>
      <p:pic>
        <p:nvPicPr>
          <p:cNvPr id="16" name="Content Placeholder 15">
            <a:extLst>
              <a:ext uri="{FF2B5EF4-FFF2-40B4-BE49-F238E27FC236}">
                <a16:creationId xmlns:a16="http://schemas.microsoft.com/office/drawing/2014/main" id="{52B52E65-A4ED-43D3-6F39-F007E4138682}"/>
              </a:ext>
            </a:extLst>
          </p:cNvPr>
          <p:cNvPicPr>
            <a:picLocks noGrp="1" noChangeAspect="1"/>
          </p:cNvPicPr>
          <p:nvPr>
            <p:ph idx="1"/>
          </p:nvPr>
        </p:nvPicPr>
        <p:blipFill rotWithShape="1">
          <a:blip r:embed="rId2"/>
          <a:srcRect t="11815"/>
          <a:stretch/>
        </p:blipFill>
        <p:spPr>
          <a:xfrm>
            <a:off x="4255096" y="592467"/>
            <a:ext cx="4475139" cy="4098394"/>
          </a:xfrm>
        </p:spPr>
      </p:pic>
      <p:sp>
        <p:nvSpPr>
          <p:cNvPr id="4" name="Date Placeholder 3">
            <a:extLst>
              <a:ext uri="{FF2B5EF4-FFF2-40B4-BE49-F238E27FC236}">
                <a16:creationId xmlns:a16="http://schemas.microsoft.com/office/drawing/2014/main" id="{9CA3544E-C82E-B968-87B9-178E59AB4700}"/>
              </a:ext>
            </a:extLst>
          </p:cNvPr>
          <p:cNvSpPr>
            <a:spLocks noGrp="1"/>
          </p:cNvSpPr>
          <p:nvPr>
            <p:ph type="dt" sz="half" idx="10"/>
          </p:nvPr>
        </p:nvSpPr>
        <p:spPr>
          <a:xfrm>
            <a:off x="628650" y="4767263"/>
            <a:ext cx="2057400" cy="273844"/>
          </a:xfrm>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E15E75A2-A1B1-F8E5-CCDA-B7AE2B482EE2}"/>
              </a:ext>
            </a:extLst>
          </p:cNvPr>
          <p:cNvSpPr>
            <a:spLocks noGrp="1"/>
          </p:cNvSpPr>
          <p:nvPr>
            <p:ph type="ftr" sz="quarter" idx="11"/>
          </p:nvPr>
        </p:nvSpPr>
        <p:spPr>
          <a:xfrm>
            <a:off x="3028950" y="4767263"/>
            <a:ext cx="3086100" cy="273844"/>
          </a:xfrm>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ADEC9575-DCBF-4591-034C-F00A8C644550}"/>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84</a:t>
            </a:fld>
            <a:endParaRPr lang="en-US" dirty="0">
              <a:latin typeface="Calisto MT" panose="02040603050505030304" pitchFamily="18" charset="77"/>
            </a:endParaRPr>
          </a:p>
        </p:txBody>
      </p:sp>
      <p:sp>
        <p:nvSpPr>
          <p:cNvPr id="12" name="TextBox 11">
            <a:extLst>
              <a:ext uri="{FF2B5EF4-FFF2-40B4-BE49-F238E27FC236}">
                <a16:creationId xmlns:a16="http://schemas.microsoft.com/office/drawing/2014/main" id="{CF738F57-4931-EF58-04A0-B251BDB99856}"/>
              </a:ext>
            </a:extLst>
          </p:cNvPr>
          <p:cNvSpPr txBox="1"/>
          <p:nvPr/>
        </p:nvSpPr>
        <p:spPr>
          <a:xfrm rot="16200000">
            <a:off x="3491426" y="2479571"/>
            <a:ext cx="1319592" cy="230832"/>
          </a:xfrm>
          <a:prstGeom prst="rect">
            <a:avLst/>
          </a:prstGeom>
          <a:noFill/>
        </p:spPr>
        <p:txBody>
          <a:bodyPr wrap="none" rtlCol="0">
            <a:spAutoFit/>
          </a:bodyPr>
          <a:lstStyle/>
          <a:p>
            <a:pPr algn="l"/>
            <a:r>
              <a:rPr lang="en-US" sz="900" dirty="0">
                <a:latin typeface="Calisto MT" panose="02040603050505030304" pitchFamily="18" charset="77"/>
                <a:cs typeface="Calibri" panose="020F0502020204030204" pitchFamily="34" charset="0"/>
              </a:rPr>
              <a:t>Normalized magnitude</a:t>
            </a:r>
          </a:p>
        </p:txBody>
      </p:sp>
      <p:sp>
        <p:nvSpPr>
          <p:cNvPr id="9" name="TextBox 8">
            <a:extLst>
              <a:ext uri="{FF2B5EF4-FFF2-40B4-BE49-F238E27FC236}">
                <a16:creationId xmlns:a16="http://schemas.microsoft.com/office/drawing/2014/main" id="{838AE3CE-C137-4FAB-4E05-4594C0BB6A6E}"/>
              </a:ext>
            </a:extLst>
          </p:cNvPr>
          <p:cNvSpPr txBox="1"/>
          <p:nvPr/>
        </p:nvSpPr>
        <p:spPr>
          <a:xfrm>
            <a:off x="4977396" y="1019327"/>
            <a:ext cx="3313664" cy="646331"/>
          </a:xfrm>
          <a:prstGeom prst="rect">
            <a:avLst/>
          </a:prstGeom>
          <a:noFill/>
        </p:spPr>
        <p:txBody>
          <a:bodyPr wrap="none" rtlCol="0">
            <a:spAutoFit/>
          </a:bodyPr>
          <a:lstStyle/>
          <a:p>
            <a:pPr algn="ctr"/>
            <a:r>
              <a:rPr lang="en-US" sz="1800" dirty="0">
                <a:latin typeface="Calisto MT" panose="02040603050505030304" pitchFamily="18" charset="77"/>
                <a:cs typeface="Calibri" panose="020F0502020204030204" pitchFamily="34" charset="0"/>
              </a:rPr>
              <a:t>Averaged spectra</a:t>
            </a:r>
          </a:p>
          <a:p>
            <a:pPr algn="ctr"/>
            <a:r>
              <a:rPr lang="en-US" sz="1800" dirty="0">
                <a:latin typeface="Calisto MT" panose="02040603050505030304" pitchFamily="18" charset="77"/>
                <a:cs typeface="Calibri" panose="020F0502020204030204" pitchFamily="34" charset="0"/>
              </a:rPr>
              <a:t>(unadjusted frequency numbers)</a:t>
            </a:r>
          </a:p>
        </p:txBody>
      </p:sp>
      <p:sp>
        <p:nvSpPr>
          <p:cNvPr id="17" name="TextBox 16">
            <a:extLst>
              <a:ext uri="{FF2B5EF4-FFF2-40B4-BE49-F238E27FC236}">
                <a16:creationId xmlns:a16="http://schemas.microsoft.com/office/drawing/2014/main" id="{4119CCAF-84DA-A05F-4567-E66ECBCAE752}"/>
              </a:ext>
            </a:extLst>
          </p:cNvPr>
          <p:cNvSpPr txBox="1"/>
          <p:nvPr/>
        </p:nvSpPr>
        <p:spPr>
          <a:xfrm>
            <a:off x="231085" y="497873"/>
            <a:ext cx="3710358" cy="3762568"/>
          </a:xfrm>
          <a:prstGeom prst="rect">
            <a:avLst/>
          </a:prstGeom>
          <a:noFill/>
        </p:spPr>
        <p:txBody>
          <a:bodyPr wrap="square" rtlCol="0">
            <a:spAutoFit/>
          </a:bodyPr>
          <a:lstStyle/>
          <a:p>
            <a:pPr>
              <a:spcAft>
                <a:spcPts val="900"/>
              </a:spcAft>
            </a:pPr>
            <a:r>
              <a:rPr lang="en-US" sz="1800" dirty="0">
                <a:latin typeface="Calisto MT" panose="02040603050505030304" pitchFamily="18" charset="77"/>
                <a:cs typeface="Calibri" panose="020F0502020204030204" pitchFamily="34" charset="0"/>
              </a:rPr>
              <a:t>Descriptive analysis of 37 </a:t>
            </a:r>
            <a:r>
              <a:rPr lang="en-US" sz="1800" dirty="0" err="1">
                <a:latin typeface="Calisto MT" panose="02040603050505030304" pitchFamily="18" charset="77"/>
                <a:cs typeface="Calibri" panose="020F0502020204030204" pitchFamily="34" charset="0"/>
              </a:rPr>
              <a:t>iqa’at</a:t>
            </a:r>
            <a:r>
              <a:rPr lang="en-US" sz="1800" dirty="0">
                <a:latin typeface="Calisto MT" panose="02040603050505030304" pitchFamily="18" charset="77"/>
                <a:cs typeface="Calibri" panose="020F0502020204030204" pitchFamily="34" charset="0"/>
              </a:rPr>
              <a:t> included in </a:t>
            </a:r>
            <a:r>
              <a:rPr lang="en-US" sz="1800" dirty="0" err="1">
                <a:latin typeface="Calisto MT" panose="02040603050505030304" pitchFamily="18" charset="77"/>
                <a:cs typeface="Calibri" panose="020F0502020204030204" pitchFamily="34" charset="0"/>
              </a:rPr>
              <a:t>Farraj</a:t>
            </a:r>
            <a:r>
              <a:rPr lang="en-US" sz="1800" dirty="0">
                <a:latin typeface="Calisto MT" panose="02040603050505030304" pitchFamily="18" charset="77"/>
                <a:cs typeface="Calibri" panose="020F0502020204030204" pitchFamily="34" charset="0"/>
              </a:rPr>
              <a:t> and </a:t>
            </a:r>
            <a:r>
              <a:rPr lang="en-US" sz="1800" dirty="0" err="1">
                <a:latin typeface="Calisto MT" panose="02040603050505030304" pitchFamily="18" charset="77"/>
                <a:cs typeface="Calibri" panose="020F0502020204030204" pitchFamily="34" charset="0"/>
              </a:rPr>
              <a:t>Shumays</a:t>
            </a:r>
            <a:r>
              <a:rPr lang="en-US" sz="1800" dirty="0">
                <a:latin typeface="Calisto MT" panose="02040603050505030304" pitchFamily="18" charset="77"/>
                <a:cs typeface="Calibri" panose="020F0502020204030204" pitchFamily="34" charset="0"/>
              </a:rPr>
              <a:t> Inside Arabic Music. </a:t>
            </a:r>
          </a:p>
          <a:p>
            <a:pPr>
              <a:spcAft>
                <a:spcPts val="900"/>
              </a:spcAft>
            </a:pPr>
            <a:r>
              <a:rPr lang="en-US" sz="1800" dirty="0">
                <a:latin typeface="Calisto MT" panose="02040603050505030304" pitchFamily="18" charset="77"/>
                <a:cs typeface="Calibri" panose="020F0502020204030204" pitchFamily="34" charset="0"/>
              </a:rPr>
              <a:t>Here I average frequencies as divisions of the cycle. </a:t>
            </a:r>
          </a:p>
          <a:p>
            <a:pPr>
              <a:spcAft>
                <a:spcPts val="900"/>
              </a:spcAft>
            </a:pPr>
            <a:r>
              <a:rPr lang="en-US" sz="1800" dirty="0">
                <a:latin typeface="Calisto MT" panose="02040603050505030304" pitchFamily="18" charset="77"/>
                <a:cs typeface="Calibri" panose="020F0502020204030204" pitchFamily="34" charset="0"/>
              </a:rPr>
              <a:t>The even-numbered frequencies clearly favor Dum while 3 and 5 favor </a:t>
            </a:r>
            <a:r>
              <a:rPr lang="en-US" sz="1800" dirty="0" err="1">
                <a:latin typeface="Calisto MT" panose="02040603050505030304" pitchFamily="18" charset="77"/>
                <a:cs typeface="Calibri" panose="020F0502020204030204" pitchFamily="34" charset="0"/>
              </a:rPr>
              <a:t>Tak</a:t>
            </a:r>
            <a:r>
              <a:rPr lang="en-US" sz="1800" dirty="0">
                <a:latin typeface="Calisto MT" panose="02040603050505030304" pitchFamily="18" charset="77"/>
                <a:cs typeface="Calibri" panose="020F0502020204030204" pitchFamily="34" charset="0"/>
              </a:rPr>
              <a:t>.</a:t>
            </a:r>
          </a:p>
          <a:p>
            <a:pPr>
              <a:spcAft>
                <a:spcPts val="900"/>
              </a:spcAft>
            </a:pPr>
            <a:r>
              <a:rPr lang="en-US" sz="1800" dirty="0">
                <a:latin typeface="Calisto MT" panose="02040603050505030304" pitchFamily="18" charset="77"/>
                <a:cs typeface="Calibri" panose="020F0502020204030204" pitchFamily="34" charset="0"/>
              </a:rPr>
              <a:t>We see destructive interference at 2: Dum and </a:t>
            </a:r>
            <a:r>
              <a:rPr lang="en-US" sz="1800" dirty="0" err="1">
                <a:latin typeface="Calisto MT" panose="02040603050505030304" pitchFamily="18" charset="77"/>
                <a:cs typeface="Calibri" panose="020F0502020204030204" pitchFamily="34" charset="0"/>
              </a:rPr>
              <a:t>Tak</a:t>
            </a:r>
            <a:r>
              <a:rPr lang="en-US" sz="1800" dirty="0">
                <a:latin typeface="Calisto MT" panose="02040603050505030304" pitchFamily="18" charset="77"/>
                <a:cs typeface="Calibri" panose="020F0502020204030204" pitchFamily="34" charset="0"/>
              </a:rPr>
              <a:t> tend to be large but opposed in phase so they sum to a small value.</a:t>
            </a:r>
          </a:p>
        </p:txBody>
      </p:sp>
    </p:spTree>
    <p:extLst>
      <p:ext uri="{BB962C8B-B14F-4D97-AF65-F5344CB8AC3E}">
        <p14:creationId xmlns:p14="http://schemas.microsoft.com/office/powerpoint/2010/main" val="29099425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8B37-8A96-0FB7-2942-96A0328BB17A}"/>
              </a:ext>
            </a:extLst>
          </p:cNvPr>
          <p:cNvSpPr>
            <a:spLocks noGrp="1"/>
          </p:cNvSpPr>
          <p:nvPr>
            <p:ph type="title"/>
          </p:nvPr>
        </p:nvSpPr>
        <p:spPr/>
        <p:txBody>
          <a:bodyPr/>
          <a:lstStyle/>
          <a:p>
            <a:r>
              <a:rPr lang="en-US" dirty="0"/>
              <a:t>Arabic </a:t>
            </a:r>
            <a:r>
              <a:rPr lang="en-US" dirty="0" err="1"/>
              <a:t>Iqa’at</a:t>
            </a:r>
            <a:endParaRPr lang="en-US" dirty="0"/>
          </a:p>
        </p:txBody>
      </p:sp>
      <p:pic>
        <p:nvPicPr>
          <p:cNvPr id="8" name="Content Placeholder 7">
            <a:extLst>
              <a:ext uri="{FF2B5EF4-FFF2-40B4-BE49-F238E27FC236}">
                <a16:creationId xmlns:a16="http://schemas.microsoft.com/office/drawing/2014/main" id="{2CF7C14F-FFC9-2483-A678-57B1CD30C8CA}"/>
              </a:ext>
            </a:extLst>
          </p:cNvPr>
          <p:cNvPicPr>
            <a:picLocks noGrp="1" noChangeAspect="1"/>
          </p:cNvPicPr>
          <p:nvPr>
            <p:ph idx="1"/>
          </p:nvPr>
        </p:nvPicPr>
        <p:blipFill rotWithShape="1">
          <a:blip r:embed="rId2"/>
          <a:srcRect t="17698"/>
          <a:stretch/>
        </p:blipFill>
        <p:spPr>
          <a:xfrm>
            <a:off x="407224" y="480061"/>
            <a:ext cx="4297364" cy="3922487"/>
          </a:xfrm>
        </p:spPr>
      </p:pic>
      <p:sp>
        <p:nvSpPr>
          <p:cNvPr id="4" name="Date Placeholder 3">
            <a:extLst>
              <a:ext uri="{FF2B5EF4-FFF2-40B4-BE49-F238E27FC236}">
                <a16:creationId xmlns:a16="http://schemas.microsoft.com/office/drawing/2014/main" id="{9CA3544E-C82E-B968-87B9-178E59AB4700}"/>
              </a:ext>
            </a:extLst>
          </p:cNvPr>
          <p:cNvSpPr>
            <a:spLocks noGrp="1"/>
          </p:cNvSpPr>
          <p:nvPr>
            <p:ph type="dt" sz="half" idx="10"/>
          </p:nvPr>
        </p:nvSpPr>
        <p:spPr>
          <a:xfrm>
            <a:off x="628650" y="4767263"/>
            <a:ext cx="2057400" cy="273844"/>
          </a:xfrm>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E15E75A2-A1B1-F8E5-CCDA-B7AE2B482EE2}"/>
              </a:ext>
            </a:extLst>
          </p:cNvPr>
          <p:cNvSpPr>
            <a:spLocks noGrp="1"/>
          </p:cNvSpPr>
          <p:nvPr>
            <p:ph type="ftr" sz="quarter" idx="11"/>
          </p:nvPr>
        </p:nvSpPr>
        <p:spPr>
          <a:xfrm>
            <a:off x="3028950" y="4767263"/>
            <a:ext cx="3086100" cy="273844"/>
          </a:xfrm>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ADEC9575-DCBF-4591-034C-F00A8C644550}"/>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85</a:t>
            </a:fld>
            <a:endParaRPr lang="en-US" dirty="0">
              <a:latin typeface="Calisto MT" panose="02040603050505030304" pitchFamily="18" charset="77"/>
            </a:endParaRPr>
          </a:p>
        </p:txBody>
      </p:sp>
      <p:sp>
        <p:nvSpPr>
          <p:cNvPr id="9" name="TextBox 8">
            <a:extLst>
              <a:ext uri="{FF2B5EF4-FFF2-40B4-BE49-F238E27FC236}">
                <a16:creationId xmlns:a16="http://schemas.microsoft.com/office/drawing/2014/main" id="{838AE3CE-C137-4FAB-4E05-4594C0BB6A6E}"/>
              </a:ext>
            </a:extLst>
          </p:cNvPr>
          <p:cNvSpPr txBox="1"/>
          <p:nvPr/>
        </p:nvSpPr>
        <p:spPr>
          <a:xfrm>
            <a:off x="1457989" y="592467"/>
            <a:ext cx="2456122" cy="646331"/>
          </a:xfrm>
          <a:prstGeom prst="rect">
            <a:avLst/>
          </a:prstGeom>
          <a:noFill/>
        </p:spPr>
        <p:txBody>
          <a:bodyPr wrap="none" rtlCol="0">
            <a:spAutoFit/>
          </a:bodyPr>
          <a:lstStyle/>
          <a:p>
            <a:pPr algn="ctr"/>
            <a:r>
              <a:rPr lang="en-US" sz="1800" dirty="0">
                <a:latin typeface="Calisto MT" panose="02040603050505030304" pitchFamily="18" charset="77"/>
                <a:cs typeface="Calibri" panose="020F0502020204030204" pitchFamily="34" charset="0"/>
              </a:rPr>
              <a:t>Averaged spectra</a:t>
            </a:r>
          </a:p>
          <a:p>
            <a:pPr algn="ctr"/>
            <a:r>
              <a:rPr lang="en-US" sz="1800" dirty="0">
                <a:latin typeface="Calisto MT" panose="02040603050505030304" pitchFamily="18" charset="77"/>
                <a:cs typeface="Calibri" panose="020F0502020204030204" pitchFamily="34" charset="0"/>
              </a:rPr>
              <a:t>Grouped by periodicity</a:t>
            </a:r>
          </a:p>
        </p:txBody>
      </p:sp>
      <p:sp>
        <p:nvSpPr>
          <p:cNvPr id="12" name="TextBox 11">
            <a:extLst>
              <a:ext uri="{FF2B5EF4-FFF2-40B4-BE49-F238E27FC236}">
                <a16:creationId xmlns:a16="http://schemas.microsoft.com/office/drawing/2014/main" id="{CF738F57-4931-EF58-04A0-B251BDB99856}"/>
              </a:ext>
            </a:extLst>
          </p:cNvPr>
          <p:cNvSpPr txBox="1"/>
          <p:nvPr/>
        </p:nvSpPr>
        <p:spPr>
          <a:xfrm rot="16200000">
            <a:off x="-324837" y="2160783"/>
            <a:ext cx="1319592" cy="230832"/>
          </a:xfrm>
          <a:prstGeom prst="rect">
            <a:avLst/>
          </a:prstGeom>
          <a:noFill/>
        </p:spPr>
        <p:txBody>
          <a:bodyPr wrap="none" rtlCol="0">
            <a:spAutoFit/>
          </a:bodyPr>
          <a:lstStyle/>
          <a:p>
            <a:pPr algn="l"/>
            <a:r>
              <a:rPr lang="en-US" sz="900" dirty="0">
                <a:latin typeface="Calisto MT" panose="02040603050505030304" pitchFamily="18" charset="77"/>
                <a:cs typeface="Calibri" panose="020F0502020204030204" pitchFamily="34" charset="0"/>
              </a:rPr>
              <a:t>Normalized magnitude</a:t>
            </a:r>
          </a:p>
        </p:txBody>
      </p:sp>
      <p:sp>
        <p:nvSpPr>
          <p:cNvPr id="3" name="TextBox 2">
            <a:extLst>
              <a:ext uri="{FF2B5EF4-FFF2-40B4-BE49-F238E27FC236}">
                <a16:creationId xmlns:a16="http://schemas.microsoft.com/office/drawing/2014/main" id="{E396CEAA-74F6-370A-CFBF-537E3C80136C}"/>
              </a:ext>
            </a:extLst>
          </p:cNvPr>
          <p:cNvSpPr txBox="1"/>
          <p:nvPr/>
        </p:nvSpPr>
        <p:spPr>
          <a:xfrm>
            <a:off x="4880728" y="651510"/>
            <a:ext cx="3966092" cy="3600986"/>
          </a:xfrm>
          <a:prstGeom prst="rect">
            <a:avLst/>
          </a:prstGeom>
          <a:noFill/>
        </p:spPr>
        <p:txBody>
          <a:bodyPr wrap="square" rtlCol="0">
            <a:spAutoFit/>
          </a:bodyPr>
          <a:lstStyle/>
          <a:p>
            <a:pPr>
              <a:spcAft>
                <a:spcPts val="900"/>
              </a:spcAft>
            </a:pPr>
            <a:r>
              <a:rPr lang="en-US" sz="1800" dirty="0">
                <a:latin typeface="Calisto MT" panose="02040603050505030304" pitchFamily="18" charset="77"/>
                <a:cs typeface="Calibri" panose="020F0502020204030204" pitchFamily="34" charset="0"/>
              </a:rPr>
              <a:t>Here I align spectra based on periodicity (multiples of </a:t>
            </a:r>
            <a:r>
              <a:rPr lang="en-US" sz="1800" dirty="0">
                <a:latin typeface="Helsinki Text Std" panose="02000400000000000000" pitchFamily="2" charset="77"/>
                <a:cs typeface="Calibri" panose="020F0502020204030204" pitchFamily="34" charset="0"/>
              </a:rPr>
              <a:t>e</a:t>
            </a:r>
            <a:r>
              <a:rPr lang="en-US" sz="1800" dirty="0">
                <a:latin typeface="Calisto MT" panose="02040603050505030304" pitchFamily="18" charset="77"/>
                <a:cs typeface="Calibri" panose="020F0502020204030204" pitchFamily="34" charset="0"/>
              </a:rPr>
              <a:t>) rather than frequency number. </a:t>
            </a:r>
          </a:p>
          <a:p>
            <a:pPr>
              <a:spcAft>
                <a:spcPts val="900"/>
              </a:spcAft>
            </a:pPr>
            <a:r>
              <a:rPr lang="en-US" sz="1800" dirty="0">
                <a:latin typeface="Calisto MT" panose="02040603050505030304" pitchFamily="18" charset="77"/>
                <a:cs typeface="Calibri" panose="020F0502020204030204" pitchFamily="34" charset="0"/>
              </a:rPr>
              <a:t>This requires grouping nearby periodicities into 8 bins, so periodicities are approximate.</a:t>
            </a:r>
          </a:p>
          <a:p>
            <a:pPr>
              <a:spcAft>
                <a:spcPts val="900"/>
              </a:spcAft>
            </a:pPr>
            <a:r>
              <a:rPr lang="en-US" sz="1800" dirty="0">
                <a:latin typeface="Calisto MT" panose="02040603050505030304" pitchFamily="18" charset="77"/>
                <a:cs typeface="Calibri" panose="020F0502020204030204" pitchFamily="34" charset="0"/>
              </a:rPr>
              <a:t>The lower frequencies tend to have destructive interference.</a:t>
            </a:r>
          </a:p>
          <a:p>
            <a:pPr>
              <a:spcAft>
                <a:spcPts val="900"/>
              </a:spcAft>
            </a:pPr>
            <a:r>
              <a:rPr lang="en-US" sz="1800" dirty="0">
                <a:latin typeface="Calisto MT" panose="02040603050505030304" pitchFamily="18" charset="77"/>
                <a:cs typeface="Calibri" panose="020F0502020204030204" pitchFamily="34" charset="0"/>
              </a:rPr>
              <a:t>Both individual parts peak at </a:t>
            </a:r>
            <a:r>
              <a:rPr lang="en-US" sz="1800" dirty="0">
                <a:latin typeface="Helsinki Text Std" panose="02000400000000000000" pitchFamily="2" charset="77"/>
                <a:cs typeface="Calibri" panose="020F0502020204030204" pitchFamily="34" charset="0"/>
              </a:rPr>
              <a:t>h</a:t>
            </a:r>
            <a:r>
              <a:rPr lang="en-US" sz="1800" dirty="0">
                <a:latin typeface="Calisto MT" panose="02040603050505030304" pitchFamily="18" charset="77"/>
                <a:cs typeface="Calibri" panose="020F0502020204030204" pitchFamily="34" charset="0"/>
              </a:rPr>
              <a:t> and Dum peaks at </a:t>
            </a:r>
            <a:r>
              <a:rPr lang="en-US" sz="1800" dirty="0">
                <a:latin typeface="Helsinki Text Std" panose="02000400000000000000" pitchFamily="2" charset="77"/>
                <a:cs typeface="Calibri" panose="020F0502020204030204" pitchFamily="34" charset="0"/>
              </a:rPr>
              <a:t>q</a:t>
            </a:r>
          </a:p>
          <a:p>
            <a:pPr algn="l"/>
            <a:r>
              <a:rPr lang="en-US" sz="1800" dirty="0">
                <a:latin typeface="Calisto MT" panose="02040603050505030304" pitchFamily="18" charset="77"/>
                <a:cs typeface="Calibri" panose="020F0502020204030204" pitchFamily="34" charset="0"/>
              </a:rPr>
              <a:t> </a:t>
            </a:r>
          </a:p>
        </p:txBody>
      </p:sp>
      <p:sp>
        <p:nvSpPr>
          <p:cNvPr id="7" name="TextBox 6">
            <a:extLst>
              <a:ext uri="{FF2B5EF4-FFF2-40B4-BE49-F238E27FC236}">
                <a16:creationId xmlns:a16="http://schemas.microsoft.com/office/drawing/2014/main" id="{EC0E0A41-9DF5-837F-4458-BA81561E751E}"/>
              </a:ext>
            </a:extLst>
          </p:cNvPr>
          <p:cNvSpPr txBox="1"/>
          <p:nvPr/>
        </p:nvSpPr>
        <p:spPr>
          <a:xfrm>
            <a:off x="4238954" y="2505015"/>
            <a:ext cx="277640" cy="369332"/>
          </a:xfrm>
          <a:prstGeom prst="rect">
            <a:avLst/>
          </a:prstGeom>
          <a:noFill/>
        </p:spPr>
        <p:txBody>
          <a:bodyPr wrap="none" rtlCol="0">
            <a:spAutoFit/>
          </a:bodyPr>
          <a:lstStyle/>
          <a:p>
            <a:pPr algn="l"/>
            <a:r>
              <a:rPr lang="en-US" sz="1800" dirty="0">
                <a:latin typeface="Helsinki Text Std" panose="02000400000000000000" pitchFamily="2" charset="77"/>
                <a:cs typeface="Calibri" panose="020F0502020204030204" pitchFamily="34" charset="0"/>
              </a:rPr>
              <a:t>q</a:t>
            </a:r>
          </a:p>
        </p:txBody>
      </p:sp>
      <p:sp>
        <p:nvSpPr>
          <p:cNvPr id="10" name="TextBox 9">
            <a:extLst>
              <a:ext uri="{FF2B5EF4-FFF2-40B4-BE49-F238E27FC236}">
                <a16:creationId xmlns:a16="http://schemas.microsoft.com/office/drawing/2014/main" id="{E2A1EF9D-EE5D-6F2E-05BA-803671BE0FA5}"/>
              </a:ext>
            </a:extLst>
          </p:cNvPr>
          <p:cNvSpPr txBox="1"/>
          <p:nvPr/>
        </p:nvSpPr>
        <p:spPr>
          <a:xfrm>
            <a:off x="2526424" y="2783918"/>
            <a:ext cx="282450" cy="369332"/>
          </a:xfrm>
          <a:prstGeom prst="rect">
            <a:avLst/>
          </a:prstGeom>
          <a:noFill/>
        </p:spPr>
        <p:txBody>
          <a:bodyPr wrap="none" rtlCol="0">
            <a:spAutoFit/>
          </a:bodyPr>
          <a:lstStyle/>
          <a:p>
            <a:pPr algn="l"/>
            <a:r>
              <a:rPr lang="en-US" sz="1800" dirty="0">
                <a:latin typeface="Helsinki Text Std" panose="02000400000000000000" pitchFamily="2" charset="77"/>
                <a:cs typeface="Calibri" panose="020F0502020204030204" pitchFamily="34" charset="0"/>
              </a:rPr>
              <a:t>h</a:t>
            </a:r>
          </a:p>
        </p:txBody>
      </p:sp>
      <p:sp>
        <p:nvSpPr>
          <p:cNvPr id="11" name="TextBox 10">
            <a:extLst>
              <a:ext uri="{FF2B5EF4-FFF2-40B4-BE49-F238E27FC236}">
                <a16:creationId xmlns:a16="http://schemas.microsoft.com/office/drawing/2014/main" id="{5C8ACFAE-B30C-5B7C-86E6-6B9204D23A9B}"/>
              </a:ext>
            </a:extLst>
          </p:cNvPr>
          <p:cNvSpPr txBox="1"/>
          <p:nvPr/>
        </p:nvSpPr>
        <p:spPr>
          <a:xfrm>
            <a:off x="1644271" y="3015423"/>
            <a:ext cx="288862" cy="369332"/>
          </a:xfrm>
          <a:prstGeom prst="rect">
            <a:avLst/>
          </a:prstGeom>
          <a:noFill/>
        </p:spPr>
        <p:txBody>
          <a:bodyPr wrap="none" rtlCol="0">
            <a:spAutoFit/>
          </a:bodyPr>
          <a:lstStyle/>
          <a:p>
            <a:pPr algn="l"/>
            <a:r>
              <a:rPr lang="en-US" sz="1800" dirty="0">
                <a:latin typeface="Helsinki Text Std" panose="02000400000000000000" pitchFamily="2" charset="77"/>
                <a:cs typeface="Calibri" panose="020F0502020204030204" pitchFamily="34" charset="0"/>
              </a:rPr>
              <a:t>w</a:t>
            </a:r>
          </a:p>
        </p:txBody>
      </p:sp>
      <p:sp>
        <p:nvSpPr>
          <p:cNvPr id="13" name="Rectangle 12">
            <a:extLst>
              <a:ext uri="{FF2B5EF4-FFF2-40B4-BE49-F238E27FC236}">
                <a16:creationId xmlns:a16="http://schemas.microsoft.com/office/drawing/2014/main" id="{ED18864C-E133-474C-BAE7-FF0B97E6C64D}"/>
              </a:ext>
            </a:extLst>
          </p:cNvPr>
          <p:cNvSpPr/>
          <p:nvPr/>
        </p:nvSpPr>
        <p:spPr>
          <a:xfrm>
            <a:off x="763260" y="3884311"/>
            <a:ext cx="3753334" cy="1813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8DF2789A-DB3A-1EB8-33F4-8F0324E37E80}"/>
              </a:ext>
            </a:extLst>
          </p:cNvPr>
          <p:cNvSpPr txBox="1"/>
          <p:nvPr/>
        </p:nvSpPr>
        <p:spPr>
          <a:xfrm>
            <a:off x="800848" y="3851647"/>
            <a:ext cx="242374"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0</a:t>
            </a:r>
          </a:p>
        </p:txBody>
      </p:sp>
      <p:sp>
        <p:nvSpPr>
          <p:cNvPr id="16" name="TextBox 15">
            <a:extLst>
              <a:ext uri="{FF2B5EF4-FFF2-40B4-BE49-F238E27FC236}">
                <a16:creationId xmlns:a16="http://schemas.microsoft.com/office/drawing/2014/main" id="{A805F1C6-1AC9-E17F-5574-01DC2F532E1E}"/>
              </a:ext>
            </a:extLst>
          </p:cNvPr>
          <p:cNvSpPr txBox="1"/>
          <p:nvPr/>
        </p:nvSpPr>
        <p:spPr>
          <a:xfrm>
            <a:off x="1152595" y="3851273"/>
            <a:ext cx="386644"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0.06</a:t>
            </a:r>
          </a:p>
        </p:txBody>
      </p:sp>
      <p:sp>
        <p:nvSpPr>
          <p:cNvPr id="17" name="TextBox 16">
            <a:extLst>
              <a:ext uri="{FF2B5EF4-FFF2-40B4-BE49-F238E27FC236}">
                <a16:creationId xmlns:a16="http://schemas.microsoft.com/office/drawing/2014/main" id="{EA4D8E80-82F3-B99E-0559-65A7A623BBCD}"/>
              </a:ext>
            </a:extLst>
          </p:cNvPr>
          <p:cNvSpPr txBox="1"/>
          <p:nvPr/>
        </p:nvSpPr>
        <p:spPr>
          <a:xfrm>
            <a:off x="1591083" y="3850235"/>
            <a:ext cx="386644"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0.12</a:t>
            </a:r>
          </a:p>
        </p:txBody>
      </p:sp>
      <p:sp>
        <p:nvSpPr>
          <p:cNvPr id="18" name="TextBox 17">
            <a:extLst>
              <a:ext uri="{FF2B5EF4-FFF2-40B4-BE49-F238E27FC236}">
                <a16:creationId xmlns:a16="http://schemas.microsoft.com/office/drawing/2014/main" id="{F18CBED1-BA8D-9C77-D871-68A203853DC7}"/>
              </a:ext>
            </a:extLst>
          </p:cNvPr>
          <p:cNvSpPr txBox="1"/>
          <p:nvPr/>
        </p:nvSpPr>
        <p:spPr>
          <a:xfrm>
            <a:off x="2466100" y="3850235"/>
            <a:ext cx="386644"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0.25</a:t>
            </a:r>
          </a:p>
        </p:txBody>
      </p:sp>
      <p:sp>
        <p:nvSpPr>
          <p:cNvPr id="19" name="TextBox 18">
            <a:extLst>
              <a:ext uri="{FF2B5EF4-FFF2-40B4-BE49-F238E27FC236}">
                <a16:creationId xmlns:a16="http://schemas.microsoft.com/office/drawing/2014/main" id="{7E718F32-E956-FF14-7FB5-4B92B2ED2144}"/>
              </a:ext>
            </a:extLst>
          </p:cNvPr>
          <p:cNvSpPr txBox="1"/>
          <p:nvPr/>
        </p:nvSpPr>
        <p:spPr>
          <a:xfrm>
            <a:off x="2019002" y="3850235"/>
            <a:ext cx="386644"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0.18</a:t>
            </a:r>
          </a:p>
        </p:txBody>
      </p:sp>
      <p:sp>
        <p:nvSpPr>
          <p:cNvPr id="21" name="TextBox 20">
            <a:extLst>
              <a:ext uri="{FF2B5EF4-FFF2-40B4-BE49-F238E27FC236}">
                <a16:creationId xmlns:a16="http://schemas.microsoft.com/office/drawing/2014/main" id="{99F8AE89-82AF-AED9-1C74-713E9AD7ECEC}"/>
              </a:ext>
            </a:extLst>
          </p:cNvPr>
          <p:cNvSpPr txBox="1"/>
          <p:nvPr/>
        </p:nvSpPr>
        <p:spPr>
          <a:xfrm>
            <a:off x="2877319" y="3851273"/>
            <a:ext cx="386644"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0.31</a:t>
            </a:r>
          </a:p>
        </p:txBody>
      </p:sp>
      <p:sp>
        <p:nvSpPr>
          <p:cNvPr id="22" name="TextBox 21">
            <a:extLst>
              <a:ext uri="{FF2B5EF4-FFF2-40B4-BE49-F238E27FC236}">
                <a16:creationId xmlns:a16="http://schemas.microsoft.com/office/drawing/2014/main" id="{027DFD1F-C4F8-F636-FFC3-8241BAAD529A}"/>
              </a:ext>
            </a:extLst>
          </p:cNvPr>
          <p:cNvSpPr txBox="1"/>
          <p:nvPr/>
        </p:nvSpPr>
        <p:spPr>
          <a:xfrm>
            <a:off x="3291531" y="3850235"/>
            <a:ext cx="386644"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0.38</a:t>
            </a:r>
          </a:p>
        </p:txBody>
      </p:sp>
      <p:sp>
        <p:nvSpPr>
          <p:cNvPr id="23" name="TextBox 22">
            <a:extLst>
              <a:ext uri="{FF2B5EF4-FFF2-40B4-BE49-F238E27FC236}">
                <a16:creationId xmlns:a16="http://schemas.microsoft.com/office/drawing/2014/main" id="{E642E406-467B-4D52-131A-A600D5E40FC3}"/>
              </a:ext>
            </a:extLst>
          </p:cNvPr>
          <p:cNvSpPr txBox="1"/>
          <p:nvPr/>
        </p:nvSpPr>
        <p:spPr>
          <a:xfrm>
            <a:off x="4223698" y="3850235"/>
            <a:ext cx="328936"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0.5</a:t>
            </a:r>
          </a:p>
        </p:txBody>
      </p:sp>
      <p:sp>
        <p:nvSpPr>
          <p:cNvPr id="24" name="TextBox 23">
            <a:extLst>
              <a:ext uri="{FF2B5EF4-FFF2-40B4-BE49-F238E27FC236}">
                <a16:creationId xmlns:a16="http://schemas.microsoft.com/office/drawing/2014/main" id="{A87794B7-5371-8B57-FD94-BEFB97ED0D3E}"/>
              </a:ext>
            </a:extLst>
          </p:cNvPr>
          <p:cNvSpPr txBox="1"/>
          <p:nvPr/>
        </p:nvSpPr>
        <p:spPr>
          <a:xfrm>
            <a:off x="3719450" y="3850235"/>
            <a:ext cx="386644"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0.44</a:t>
            </a:r>
          </a:p>
        </p:txBody>
      </p:sp>
    </p:spTree>
    <p:extLst>
      <p:ext uri="{BB962C8B-B14F-4D97-AF65-F5344CB8AC3E}">
        <p14:creationId xmlns:p14="http://schemas.microsoft.com/office/powerpoint/2010/main" val="20342932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DEF0A-393A-68B4-012D-9D5AE24DBC03}"/>
              </a:ext>
            </a:extLst>
          </p:cNvPr>
          <p:cNvSpPr>
            <a:spLocks noGrp="1"/>
          </p:cNvSpPr>
          <p:nvPr>
            <p:ph type="title"/>
          </p:nvPr>
        </p:nvSpPr>
        <p:spPr/>
        <p:txBody>
          <a:bodyPr/>
          <a:lstStyle/>
          <a:p>
            <a:r>
              <a:rPr lang="en-US" dirty="0"/>
              <a:t>Arabic </a:t>
            </a:r>
            <a:r>
              <a:rPr lang="en-US" dirty="0" err="1"/>
              <a:t>Iqa’at</a:t>
            </a:r>
            <a:endParaRPr lang="en-US" dirty="0"/>
          </a:p>
        </p:txBody>
      </p:sp>
      <p:sp>
        <p:nvSpPr>
          <p:cNvPr id="10" name="Content Placeholder 9">
            <a:extLst>
              <a:ext uri="{FF2B5EF4-FFF2-40B4-BE49-F238E27FC236}">
                <a16:creationId xmlns:a16="http://schemas.microsoft.com/office/drawing/2014/main" id="{237BDF45-F88D-4F4C-153C-AA790736175E}"/>
              </a:ext>
            </a:extLst>
          </p:cNvPr>
          <p:cNvSpPr>
            <a:spLocks noGrp="1"/>
          </p:cNvSpPr>
          <p:nvPr>
            <p:ph idx="1"/>
          </p:nvPr>
        </p:nvSpPr>
        <p:spPr>
          <a:xfrm>
            <a:off x="628650" y="458761"/>
            <a:ext cx="7886700" cy="463523"/>
          </a:xfrm>
        </p:spPr>
        <p:txBody>
          <a:bodyPr/>
          <a:lstStyle/>
          <a:p>
            <a:pPr marL="0" indent="0" algn="ctr">
              <a:buNone/>
            </a:pPr>
            <a:r>
              <a:rPr lang="en-US" dirty="0"/>
              <a:t>Averaging values in 2-d. space shows phase values. </a:t>
            </a:r>
          </a:p>
        </p:txBody>
      </p:sp>
      <p:sp>
        <p:nvSpPr>
          <p:cNvPr id="4" name="Date Placeholder 3">
            <a:extLst>
              <a:ext uri="{FF2B5EF4-FFF2-40B4-BE49-F238E27FC236}">
                <a16:creationId xmlns:a16="http://schemas.microsoft.com/office/drawing/2014/main" id="{3A901DF9-3EB6-44E1-CD1D-6C41F0CBE2BE}"/>
              </a:ext>
            </a:extLst>
          </p:cNvPr>
          <p:cNvSpPr>
            <a:spLocks noGrp="1"/>
          </p:cNvSpPr>
          <p:nvPr>
            <p:ph type="dt" sz="half" idx="10"/>
          </p:nvPr>
        </p:nvSpPr>
        <p:spPr>
          <a:xfrm>
            <a:off x="628650" y="4767263"/>
            <a:ext cx="2057400" cy="273844"/>
          </a:xfrm>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21636FED-FF5F-CF7A-BAEE-69EAEE8FBDF8}"/>
              </a:ext>
            </a:extLst>
          </p:cNvPr>
          <p:cNvSpPr>
            <a:spLocks noGrp="1"/>
          </p:cNvSpPr>
          <p:nvPr>
            <p:ph type="ftr" sz="quarter" idx="11"/>
          </p:nvPr>
        </p:nvSpPr>
        <p:spPr>
          <a:xfrm>
            <a:off x="3028950" y="4767263"/>
            <a:ext cx="3086100" cy="273844"/>
          </a:xfrm>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E2790B4A-7816-CDB7-6C71-5535E1B7F28D}"/>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86</a:t>
            </a:fld>
            <a:endParaRPr lang="en-US" dirty="0">
              <a:latin typeface="Calisto MT" panose="02040603050505030304" pitchFamily="18" charset="77"/>
            </a:endParaRPr>
          </a:p>
        </p:txBody>
      </p:sp>
      <p:pic>
        <p:nvPicPr>
          <p:cNvPr id="14" name="Picture 13">
            <a:extLst>
              <a:ext uri="{FF2B5EF4-FFF2-40B4-BE49-F238E27FC236}">
                <a16:creationId xmlns:a16="http://schemas.microsoft.com/office/drawing/2014/main" id="{10390E2F-1E8E-BAF8-9798-C5CD041CA3D8}"/>
              </a:ext>
            </a:extLst>
          </p:cNvPr>
          <p:cNvPicPr>
            <a:picLocks noChangeAspect="1"/>
          </p:cNvPicPr>
          <p:nvPr/>
        </p:nvPicPr>
        <p:blipFill>
          <a:blip r:embed="rId2"/>
          <a:stretch>
            <a:fillRect/>
          </a:stretch>
        </p:blipFill>
        <p:spPr>
          <a:xfrm>
            <a:off x="53723" y="808404"/>
            <a:ext cx="5829300" cy="2904064"/>
          </a:xfrm>
          <a:prstGeom prst="rect">
            <a:avLst/>
          </a:prstGeom>
        </p:spPr>
      </p:pic>
      <p:sp>
        <p:nvSpPr>
          <p:cNvPr id="15" name="TextBox 14">
            <a:extLst>
              <a:ext uri="{FF2B5EF4-FFF2-40B4-BE49-F238E27FC236}">
                <a16:creationId xmlns:a16="http://schemas.microsoft.com/office/drawing/2014/main" id="{9A136307-AB13-5F56-0B94-C6AC36016162}"/>
              </a:ext>
            </a:extLst>
          </p:cNvPr>
          <p:cNvSpPr txBox="1"/>
          <p:nvPr/>
        </p:nvSpPr>
        <p:spPr>
          <a:xfrm>
            <a:off x="687822" y="791972"/>
            <a:ext cx="4858189"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Frequency 2 (Averages and standard deviations)</a:t>
            </a:r>
          </a:p>
        </p:txBody>
      </p:sp>
      <p:sp>
        <p:nvSpPr>
          <p:cNvPr id="16" name="TextBox 15">
            <a:extLst>
              <a:ext uri="{FF2B5EF4-FFF2-40B4-BE49-F238E27FC236}">
                <a16:creationId xmlns:a16="http://schemas.microsoft.com/office/drawing/2014/main" id="{91A0957E-B3AE-D805-8AB8-B57BC7D831F5}"/>
              </a:ext>
            </a:extLst>
          </p:cNvPr>
          <p:cNvSpPr txBox="1"/>
          <p:nvPr/>
        </p:nvSpPr>
        <p:spPr>
          <a:xfrm>
            <a:off x="6115050" y="942109"/>
            <a:ext cx="2776702" cy="1592744"/>
          </a:xfrm>
          <a:prstGeom prst="rect">
            <a:avLst/>
          </a:prstGeom>
          <a:noFill/>
        </p:spPr>
        <p:txBody>
          <a:bodyPr wrap="square" rtlCol="0">
            <a:spAutoFit/>
          </a:bodyPr>
          <a:lstStyle/>
          <a:p>
            <a:pPr>
              <a:spcAft>
                <a:spcPts val="900"/>
              </a:spcAft>
            </a:pPr>
            <a:r>
              <a:rPr lang="en-US" sz="1800" dirty="0">
                <a:latin typeface="Calisto MT" panose="02040603050505030304" pitchFamily="18" charset="77"/>
                <a:cs typeface="Calibri" panose="020F0502020204030204" pitchFamily="34" charset="0"/>
              </a:rPr>
              <a:t>–A clear on-beat/off-beat division between Dum and </a:t>
            </a:r>
            <a:r>
              <a:rPr lang="en-US" sz="1800" dirty="0" err="1">
                <a:latin typeface="Calisto MT" panose="02040603050505030304" pitchFamily="18" charset="77"/>
                <a:cs typeface="Calibri" panose="020F0502020204030204" pitchFamily="34" charset="0"/>
              </a:rPr>
              <a:t>Tak</a:t>
            </a:r>
            <a:r>
              <a:rPr lang="en-US" sz="1800" dirty="0">
                <a:latin typeface="Calisto MT" panose="02040603050505030304" pitchFamily="18" charset="77"/>
                <a:cs typeface="Calibri" panose="020F0502020204030204" pitchFamily="34" charset="0"/>
              </a:rPr>
              <a:t>.</a:t>
            </a:r>
          </a:p>
          <a:p>
            <a:pPr>
              <a:spcAft>
                <a:spcPts val="900"/>
              </a:spcAft>
            </a:pPr>
            <a:r>
              <a:rPr lang="en-US" sz="1800" dirty="0">
                <a:latin typeface="Calisto MT" panose="02040603050505030304" pitchFamily="18" charset="77"/>
                <a:cs typeface="Calibri" panose="020F0502020204030204" pitchFamily="34" charset="0"/>
              </a:rPr>
              <a:t>–The resulting sums are weakly on-beat. </a:t>
            </a:r>
          </a:p>
        </p:txBody>
      </p:sp>
    </p:spTree>
    <p:extLst>
      <p:ext uri="{BB962C8B-B14F-4D97-AF65-F5344CB8AC3E}">
        <p14:creationId xmlns:p14="http://schemas.microsoft.com/office/powerpoint/2010/main" val="3569482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DEF0A-393A-68B4-012D-9D5AE24DBC03}"/>
              </a:ext>
            </a:extLst>
          </p:cNvPr>
          <p:cNvSpPr>
            <a:spLocks noGrp="1"/>
          </p:cNvSpPr>
          <p:nvPr>
            <p:ph type="title"/>
          </p:nvPr>
        </p:nvSpPr>
        <p:spPr/>
        <p:txBody>
          <a:bodyPr/>
          <a:lstStyle/>
          <a:p>
            <a:r>
              <a:rPr lang="en-US" dirty="0"/>
              <a:t>Arabic </a:t>
            </a:r>
            <a:r>
              <a:rPr lang="en-US" dirty="0" err="1"/>
              <a:t>Iqa’at</a:t>
            </a:r>
            <a:endParaRPr lang="en-US" dirty="0"/>
          </a:p>
        </p:txBody>
      </p:sp>
      <p:sp>
        <p:nvSpPr>
          <p:cNvPr id="10" name="Content Placeholder 9">
            <a:extLst>
              <a:ext uri="{FF2B5EF4-FFF2-40B4-BE49-F238E27FC236}">
                <a16:creationId xmlns:a16="http://schemas.microsoft.com/office/drawing/2014/main" id="{237BDF45-F88D-4F4C-153C-AA790736175E}"/>
              </a:ext>
            </a:extLst>
          </p:cNvPr>
          <p:cNvSpPr>
            <a:spLocks noGrp="1"/>
          </p:cNvSpPr>
          <p:nvPr>
            <p:ph idx="1"/>
          </p:nvPr>
        </p:nvSpPr>
        <p:spPr>
          <a:xfrm>
            <a:off x="628650" y="458761"/>
            <a:ext cx="7886700" cy="463523"/>
          </a:xfrm>
        </p:spPr>
        <p:txBody>
          <a:bodyPr/>
          <a:lstStyle/>
          <a:p>
            <a:pPr marL="0" indent="0" algn="ctr">
              <a:buNone/>
            </a:pPr>
            <a:r>
              <a:rPr lang="en-US" dirty="0"/>
              <a:t>Averaging values in 2-d. space shows phase values. </a:t>
            </a:r>
          </a:p>
        </p:txBody>
      </p:sp>
      <p:sp>
        <p:nvSpPr>
          <p:cNvPr id="4" name="Date Placeholder 3">
            <a:extLst>
              <a:ext uri="{FF2B5EF4-FFF2-40B4-BE49-F238E27FC236}">
                <a16:creationId xmlns:a16="http://schemas.microsoft.com/office/drawing/2014/main" id="{3A901DF9-3EB6-44E1-CD1D-6C41F0CBE2BE}"/>
              </a:ext>
            </a:extLst>
          </p:cNvPr>
          <p:cNvSpPr>
            <a:spLocks noGrp="1"/>
          </p:cNvSpPr>
          <p:nvPr>
            <p:ph type="dt" sz="half" idx="10"/>
          </p:nvPr>
        </p:nvSpPr>
        <p:spPr>
          <a:xfrm>
            <a:off x="628650" y="4767263"/>
            <a:ext cx="2057400" cy="273844"/>
          </a:xfrm>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21636FED-FF5F-CF7A-BAEE-69EAEE8FBDF8}"/>
              </a:ext>
            </a:extLst>
          </p:cNvPr>
          <p:cNvSpPr>
            <a:spLocks noGrp="1"/>
          </p:cNvSpPr>
          <p:nvPr>
            <p:ph type="ftr" sz="quarter" idx="11"/>
          </p:nvPr>
        </p:nvSpPr>
        <p:spPr>
          <a:xfrm>
            <a:off x="3028950" y="4767263"/>
            <a:ext cx="3086100" cy="273844"/>
          </a:xfrm>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E2790B4A-7816-CDB7-6C71-5535E1B7F28D}"/>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87</a:t>
            </a:fld>
            <a:endParaRPr lang="en-US" dirty="0">
              <a:latin typeface="Calisto MT" panose="02040603050505030304" pitchFamily="18" charset="77"/>
            </a:endParaRPr>
          </a:p>
        </p:txBody>
      </p:sp>
      <p:pic>
        <p:nvPicPr>
          <p:cNvPr id="7" name="Picture 6">
            <a:extLst>
              <a:ext uri="{FF2B5EF4-FFF2-40B4-BE49-F238E27FC236}">
                <a16:creationId xmlns:a16="http://schemas.microsoft.com/office/drawing/2014/main" id="{C64E7504-0597-DDC4-92AB-660DBD76089E}"/>
              </a:ext>
            </a:extLst>
          </p:cNvPr>
          <p:cNvPicPr>
            <a:picLocks noChangeAspect="1"/>
          </p:cNvPicPr>
          <p:nvPr/>
        </p:nvPicPr>
        <p:blipFill>
          <a:blip r:embed="rId2"/>
          <a:stretch>
            <a:fillRect/>
          </a:stretch>
        </p:blipFill>
        <p:spPr>
          <a:xfrm>
            <a:off x="1079240" y="844364"/>
            <a:ext cx="6985523" cy="2675393"/>
          </a:xfrm>
          <a:prstGeom prst="rect">
            <a:avLst/>
          </a:prstGeom>
        </p:spPr>
      </p:pic>
      <p:sp>
        <p:nvSpPr>
          <p:cNvPr id="15" name="TextBox 14">
            <a:extLst>
              <a:ext uri="{FF2B5EF4-FFF2-40B4-BE49-F238E27FC236}">
                <a16:creationId xmlns:a16="http://schemas.microsoft.com/office/drawing/2014/main" id="{9A136307-AB13-5F56-0B94-C6AC36016162}"/>
              </a:ext>
            </a:extLst>
          </p:cNvPr>
          <p:cNvSpPr txBox="1"/>
          <p:nvPr/>
        </p:nvSpPr>
        <p:spPr>
          <a:xfrm>
            <a:off x="2291448" y="823251"/>
            <a:ext cx="4858189"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Frequency 4 (Averages and standard deviations)</a:t>
            </a:r>
          </a:p>
        </p:txBody>
      </p:sp>
      <p:sp>
        <p:nvSpPr>
          <p:cNvPr id="16" name="TextBox 15">
            <a:extLst>
              <a:ext uri="{FF2B5EF4-FFF2-40B4-BE49-F238E27FC236}">
                <a16:creationId xmlns:a16="http://schemas.microsoft.com/office/drawing/2014/main" id="{91A0957E-B3AE-D805-8AB8-B57BC7D831F5}"/>
              </a:ext>
            </a:extLst>
          </p:cNvPr>
          <p:cNvSpPr txBox="1"/>
          <p:nvPr/>
        </p:nvSpPr>
        <p:spPr>
          <a:xfrm>
            <a:off x="2576964" y="3540868"/>
            <a:ext cx="3911819" cy="923330"/>
          </a:xfrm>
          <a:prstGeom prst="rect">
            <a:avLst/>
          </a:prstGeom>
          <a:noFill/>
        </p:spPr>
        <p:txBody>
          <a:bodyPr wrap="square" rtlCol="0">
            <a:spAutoFit/>
          </a:bodyPr>
          <a:lstStyle/>
          <a:p>
            <a:pPr>
              <a:spcAft>
                <a:spcPts val="900"/>
              </a:spcAft>
            </a:pPr>
            <a:r>
              <a:rPr lang="en-US" sz="1800" dirty="0">
                <a:latin typeface="Calisto MT" panose="02040603050505030304" pitchFamily="18" charset="77"/>
                <a:cs typeface="Calibri" panose="020F0502020204030204" pitchFamily="34" charset="0"/>
              </a:rPr>
              <a:t>–Frequency 4 has a similar division between Dum and </a:t>
            </a:r>
            <a:r>
              <a:rPr lang="en-US" sz="1800" dirty="0" err="1">
                <a:latin typeface="Calisto MT" panose="02040603050505030304" pitchFamily="18" charset="77"/>
                <a:cs typeface="Calibri" panose="020F0502020204030204" pitchFamily="34" charset="0"/>
              </a:rPr>
              <a:t>Tak</a:t>
            </a:r>
            <a:r>
              <a:rPr lang="en-US" sz="1800" dirty="0">
                <a:latin typeface="Calisto MT" panose="02040603050505030304" pitchFamily="18" charset="77"/>
                <a:cs typeface="Calibri" panose="020F0502020204030204" pitchFamily="34" charset="0"/>
              </a:rPr>
              <a:t>, although </a:t>
            </a:r>
            <a:r>
              <a:rPr lang="en-US" sz="1800" dirty="0" err="1">
                <a:latin typeface="Calisto MT" panose="02040603050505030304" pitchFamily="18" charset="77"/>
                <a:cs typeface="Calibri" panose="020F0502020204030204" pitchFamily="34" charset="0"/>
              </a:rPr>
              <a:t>Tak</a:t>
            </a:r>
            <a:r>
              <a:rPr lang="en-US" sz="1800" dirty="0">
                <a:latin typeface="Calisto MT" panose="02040603050505030304" pitchFamily="18" charset="77"/>
                <a:cs typeface="Calibri" panose="020F0502020204030204" pitchFamily="34" charset="0"/>
              </a:rPr>
              <a:t> is not exclusively off-beat. </a:t>
            </a:r>
          </a:p>
        </p:txBody>
      </p:sp>
    </p:spTree>
    <p:extLst>
      <p:ext uri="{BB962C8B-B14F-4D97-AF65-F5344CB8AC3E}">
        <p14:creationId xmlns:p14="http://schemas.microsoft.com/office/powerpoint/2010/main" val="5602102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2536D0A-A28C-A218-34C1-F3A072E0831A}"/>
              </a:ext>
            </a:extLst>
          </p:cNvPr>
          <p:cNvPicPr>
            <a:picLocks noChangeAspect="1"/>
          </p:cNvPicPr>
          <p:nvPr/>
        </p:nvPicPr>
        <p:blipFill>
          <a:blip r:embed="rId2"/>
          <a:stretch>
            <a:fillRect/>
          </a:stretch>
        </p:blipFill>
        <p:spPr>
          <a:xfrm>
            <a:off x="1545535" y="847866"/>
            <a:ext cx="5829300" cy="3593248"/>
          </a:xfrm>
          <a:prstGeom prst="rect">
            <a:avLst/>
          </a:prstGeom>
        </p:spPr>
      </p:pic>
      <p:sp>
        <p:nvSpPr>
          <p:cNvPr id="2" name="Title 1">
            <a:extLst>
              <a:ext uri="{FF2B5EF4-FFF2-40B4-BE49-F238E27FC236}">
                <a16:creationId xmlns:a16="http://schemas.microsoft.com/office/drawing/2014/main" id="{E50DEF0A-393A-68B4-012D-9D5AE24DBC03}"/>
              </a:ext>
            </a:extLst>
          </p:cNvPr>
          <p:cNvSpPr>
            <a:spLocks noGrp="1"/>
          </p:cNvSpPr>
          <p:nvPr>
            <p:ph type="title"/>
          </p:nvPr>
        </p:nvSpPr>
        <p:spPr/>
        <p:txBody>
          <a:bodyPr/>
          <a:lstStyle/>
          <a:p>
            <a:r>
              <a:rPr lang="en-US" dirty="0"/>
              <a:t>Arabic </a:t>
            </a:r>
            <a:r>
              <a:rPr lang="en-US" dirty="0" err="1"/>
              <a:t>Iqa’at</a:t>
            </a:r>
            <a:endParaRPr lang="en-US" dirty="0"/>
          </a:p>
        </p:txBody>
      </p:sp>
      <p:sp>
        <p:nvSpPr>
          <p:cNvPr id="10" name="Content Placeholder 9">
            <a:extLst>
              <a:ext uri="{FF2B5EF4-FFF2-40B4-BE49-F238E27FC236}">
                <a16:creationId xmlns:a16="http://schemas.microsoft.com/office/drawing/2014/main" id="{237BDF45-F88D-4F4C-153C-AA790736175E}"/>
              </a:ext>
            </a:extLst>
          </p:cNvPr>
          <p:cNvSpPr>
            <a:spLocks noGrp="1"/>
          </p:cNvSpPr>
          <p:nvPr>
            <p:ph idx="1"/>
          </p:nvPr>
        </p:nvSpPr>
        <p:spPr>
          <a:xfrm>
            <a:off x="628650" y="458761"/>
            <a:ext cx="7886700" cy="463523"/>
          </a:xfrm>
        </p:spPr>
        <p:txBody>
          <a:bodyPr/>
          <a:lstStyle/>
          <a:p>
            <a:pPr marL="0" indent="0" algn="ctr">
              <a:buNone/>
            </a:pPr>
            <a:r>
              <a:rPr lang="en-US" dirty="0"/>
              <a:t>Averaging values in 2-d. space shows phase values. </a:t>
            </a:r>
          </a:p>
        </p:txBody>
      </p:sp>
      <p:sp>
        <p:nvSpPr>
          <p:cNvPr id="4" name="Date Placeholder 3">
            <a:extLst>
              <a:ext uri="{FF2B5EF4-FFF2-40B4-BE49-F238E27FC236}">
                <a16:creationId xmlns:a16="http://schemas.microsoft.com/office/drawing/2014/main" id="{3A901DF9-3EB6-44E1-CD1D-6C41F0CBE2BE}"/>
              </a:ext>
            </a:extLst>
          </p:cNvPr>
          <p:cNvSpPr>
            <a:spLocks noGrp="1"/>
          </p:cNvSpPr>
          <p:nvPr>
            <p:ph type="dt" sz="half" idx="10"/>
          </p:nvPr>
        </p:nvSpPr>
        <p:spPr>
          <a:xfrm>
            <a:off x="628650" y="4767263"/>
            <a:ext cx="2057400" cy="273844"/>
          </a:xfrm>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21636FED-FF5F-CF7A-BAEE-69EAEE8FBDF8}"/>
              </a:ext>
            </a:extLst>
          </p:cNvPr>
          <p:cNvSpPr>
            <a:spLocks noGrp="1"/>
          </p:cNvSpPr>
          <p:nvPr>
            <p:ph type="ftr" sz="quarter" idx="11"/>
          </p:nvPr>
        </p:nvSpPr>
        <p:spPr>
          <a:xfrm>
            <a:off x="3028950" y="4767263"/>
            <a:ext cx="3086100" cy="273844"/>
          </a:xfrm>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E2790B4A-7816-CDB7-6C71-5535E1B7F28D}"/>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88</a:t>
            </a:fld>
            <a:endParaRPr lang="en-US" dirty="0">
              <a:latin typeface="Calisto MT" panose="02040603050505030304" pitchFamily="18" charset="77"/>
            </a:endParaRPr>
          </a:p>
        </p:txBody>
      </p:sp>
      <p:sp>
        <p:nvSpPr>
          <p:cNvPr id="15" name="TextBox 14">
            <a:extLst>
              <a:ext uri="{FF2B5EF4-FFF2-40B4-BE49-F238E27FC236}">
                <a16:creationId xmlns:a16="http://schemas.microsoft.com/office/drawing/2014/main" id="{9A136307-AB13-5F56-0B94-C6AC36016162}"/>
              </a:ext>
            </a:extLst>
          </p:cNvPr>
          <p:cNvSpPr txBox="1"/>
          <p:nvPr/>
        </p:nvSpPr>
        <p:spPr>
          <a:xfrm>
            <a:off x="2291448" y="823251"/>
            <a:ext cx="4858189"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Frequency 6 (Averages and standard deviations)</a:t>
            </a:r>
          </a:p>
        </p:txBody>
      </p:sp>
      <p:sp>
        <p:nvSpPr>
          <p:cNvPr id="16" name="TextBox 15">
            <a:extLst>
              <a:ext uri="{FF2B5EF4-FFF2-40B4-BE49-F238E27FC236}">
                <a16:creationId xmlns:a16="http://schemas.microsoft.com/office/drawing/2014/main" id="{91A0957E-B3AE-D805-8AB8-B57BC7D831F5}"/>
              </a:ext>
            </a:extLst>
          </p:cNvPr>
          <p:cNvSpPr txBox="1"/>
          <p:nvPr/>
        </p:nvSpPr>
        <p:spPr>
          <a:xfrm>
            <a:off x="4811726" y="3540869"/>
            <a:ext cx="3911819" cy="646331"/>
          </a:xfrm>
          <a:prstGeom prst="rect">
            <a:avLst/>
          </a:prstGeom>
          <a:noFill/>
        </p:spPr>
        <p:txBody>
          <a:bodyPr wrap="square" rtlCol="0">
            <a:spAutoFit/>
          </a:bodyPr>
          <a:lstStyle/>
          <a:p>
            <a:pPr>
              <a:spcAft>
                <a:spcPts val="900"/>
              </a:spcAft>
            </a:pPr>
            <a:r>
              <a:rPr lang="en-US" sz="1800" dirty="0">
                <a:latin typeface="Calisto MT" panose="02040603050505030304" pitchFamily="18" charset="77"/>
                <a:cs typeface="Calibri" panose="020F0502020204030204" pitchFamily="34" charset="0"/>
              </a:rPr>
              <a:t>The Dum-</a:t>
            </a:r>
            <a:r>
              <a:rPr lang="en-US" sz="1800" dirty="0" err="1">
                <a:latin typeface="Calisto MT" panose="02040603050505030304" pitchFamily="18" charset="77"/>
                <a:cs typeface="Calibri" panose="020F0502020204030204" pitchFamily="34" charset="0"/>
              </a:rPr>
              <a:t>Tak</a:t>
            </a:r>
            <a:r>
              <a:rPr lang="en-US" sz="1800" dirty="0">
                <a:latin typeface="Calisto MT" panose="02040603050505030304" pitchFamily="18" charset="77"/>
                <a:cs typeface="Calibri" panose="020F0502020204030204" pitchFamily="34" charset="0"/>
              </a:rPr>
              <a:t> division is also very clear in Frequency 6</a:t>
            </a:r>
          </a:p>
        </p:txBody>
      </p:sp>
    </p:spTree>
    <p:extLst>
      <p:ext uri="{BB962C8B-B14F-4D97-AF65-F5344CB8AC3E}">
        <p14:creationId xmlns:p14="http://schemas.microsoft.com/office/powerpoint/2010/main" val="36791984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DC164F-323E-EB03-ACE5-DC480D0C84C3}"/>
              </a:ext>
            </a:extLst>
          </p:cNvPr>
          <p:cNvPicPr>
            <a:picLocks noChangeAspect="1"/>
          </p:cNvPicPr>
          <p:nvPr/>
        </p:nvPicPr>
        <p:blipFill>
          <a:blip r:embed="rId2"/>
          <a:stretch>
            <a:fillRect/>
          </a:stretch>
        </p:blipFill>
        <p:spPr>
          <a:xfrm>
            <a:off x="716486" y="851339"/>
            <a:ext cx="6466679" cy="3061270"/>
          </a:xfrm>
          <a:prstGeom prst="rect">
            <a:avLst/>
          </a:prstGeom>
        </p:spPr>
      </p:pic>
      <p:sp>
        <p:nvSpPr>
          <p:cNvPr id="2" name="Title 1">
            <a:extLst>
              <a:ext uri="{FF2B5EF4-FFF2-40B4-BE49-F238E27FC236}">
                <a16:creationId xmlns:a16="http://schemas.microsoft.com/office/drawing/2014/main" id="{E50DEF0A-393A-68B4-012D-9D5AE24DBC03}"/>
              </a:ext>
            </a:extLst>
          </p:cNvPr>
          <p:cNvSpPr>
            <a:spLocks noGrp="1"/>
          </p:cNvSpPr>
          <p:nvPr>
            <p:ph type="title"/>
          </p:nvPr>
        </p:nvSpPr>
        <p:spPr/>
        <p:txBody>
          <a:bodyPr/>
          <a:lstStyle/>
          <a:p>
            <a:r>
              <a:rPr lang="en-US" dirty="0"/>
              <a:t>Arabic </a:t>
            </a:r>
            <a:r>
              <a:rPr lang="en-US" dirty="0" err="1"/>
              <a:t>Iqa’at</a:t>
            </a:r>
            <a:endParaRPr lang="en-US" dirty="0"/>
          </a:p>
        </p:txBody>
      </p:sp>
      <p:sp>
        <p:nvSpPr>
          <p:cNvPr id="10" name="Content Placeholder 9">
            <a:extLst>
              <a:ext uri="{FF2B5EF4-FFF2-40B4-BE49-F238E27FC236}">
                <a16:creationId xmlns:a16="http://schemas.microsoft.com/office/drawing/2014/main" id="{237BDF45-F88D-4F4C-153C-AA790736175E}"/>
              </a:ext>
            </a:extLst>
          </p:cNvPr>
          <p:cNvSpPr>
            <a:spLocks noGrp="1"/>
          </p:cNvSpPr>
          <p:nvPr>
            <p:ph idx="1"/>
          </p:nvPr>
        </p:nvSpPr>
        <p:spPr>
          <a:xfrm>
            <a:off x="628650" y="458761"/>
            <a:ext cx="7886700" cy="463523"/>
          </a:xfrm>
        </p:spPr>
        <p:txBody>
          <a:bodyPr/>
          <a:lstStyle/>
          <a:p>
            <a:pPr marL="0" indent="0" algn="ctr">
              <a:buNone/>
            </a:pPr>
            <a:r>
              <a:rPr lang="en-US" dirty="0"/>
              <a:t>Averaging values in 2-d. space shows phase values. </a:t>
            </a:r>
          </a:p>
        </p:txBody>
      </p:sp>
      <p:sp>
        <p:nvSpPr>
          <p:cNvPr id="4" name="Date Placeholder 3">
            <a:extLst>
              <a:ext uri="{FF2B5EF4-FFF2-40B4-BE49-F238E27FC236}">
                <a16:creationId xmlns:a16="http://schemas.microsoft.com/office/drawing/2014/main" id="{3A901DF9-3EB6-44E1-CD1D-6C41F0CBE2BE}"/>
              </a:ext>
            </a:extLst>
          </p:cNvPr>
          <p:cNvSpPr>
            <a:spLocks noGrp="1"/>
          </p:cNvSpPr>
          <p:nvPr>
            <p:ph type="dt" sz="half" idx="10"/>
          </p:nvPr>
        </p:nvSpPr>
        <p:spPr>
          <a:xfrm>
            <a:off x="628650" y="4767263"/>
            <a:ext cx="2057400" cy="273844"/>
          </a:xfrm>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21636FED-FF5F-CF7A-BAEE-69EAEE8FBDF8}"/>
              </a:ext>
            </a:extLst>
          </p:cNvPr>
          <p:cNvSpPr>
            <a:spLocks noGrp="1"/>
          </p:cNvSpPr>
          <p:nvPr>
            <p:ph type="ftr" sz="quarter" idx="11"/>
          </p:nvPr>
        </p:nvSpPr>
        <p:spPr>
          <a:xfrm>
            <a:off x="3028950" y="4767263"/>
            <a:ext cx="3086100" cy="273844"/>
          </a:xfrm>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E2790B4A-7816-CDB7-6C71-5535E1B7F28D}"/>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89</a:t>
            </a:fld>
            <a:endParaRPr lang="en-US" dirty="0">
              <a:latin typeface="Calisto MT" panose="02040603050505030304" pitchFamily="18" charset="77"/>
            </a:endParaRPr>
          </a:p>
        </p:txBody>
      </p:sp>
      <p:sp>
        <p:nvSpPr>
          <p:cNvPr id="15" name="TextBox 14">
            <a:extLst>
              <a:ext uri="{FF2B5EF4-FFF2-40B4-BE49-F238E27FC236}">
                <a16:creationId xmlns:a16="http://schemas.microsoft.com/office/drawing/2014/main" id="{9A136307-AB13-5F56-0B94-C6AC36016162}"/>
              </a:ext>
            </a:extLst>
          </p:cNvPr>
          <p:cNvSpPr txBox="1"/>
          <p:nvPr/>
        </p:nvSpPr>
        <p:spPr>
          <a:xfrm>
            <a:off x="1513804" y="806262"/>
            <a:ext cx="5104795"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Periodicity ≅ </a:t>
            </a:r>
            <a:r>
              <a:rPr lang="en-US" sz="1800" dirty="0">
                <a:latin typeface="Helsinki Text Std" panose="02000400000000000000" pitchFamily="2" charset="77"/>
                <a:cs typeface="Calibri" panose="020F0502020204030204" pitchFamily="34" charset="0"/>
              </a:rPr>
              <a:t>w</a:t>
            </a:r>
            <a:r>
              <a:rPr lang="en-US" sz="1800" dirty="0">
                <a:latin typeface="Calisto MT" panose="02040603050505030304" pitchFamily="18" charset="77"/>
                <a:cs typeface="Calibri" panose="020F0502020204030204" pitchFamily="34" charset="0"/>
              </a:rPr>
              <a:t> (Averages and standard deviations)</a:t>
            </a:r>
          </a:p>
        </p:txBody>
      </p:sp>
      <p:sp>
        <p:nvSpPr>
          <p:cNvPr id="16" name="TextBox 15">
            <a:extLst>
              <a:ext uri="{FF2B5EF4-FFF2-40B4-BE49-F238E27FC236}">
                <a16:creationId xmlns:a16="http://schemas.microsoft.com/office/drawing/2014/main" id="{91A0957E-B3AE-D805-8AB8-B57BC7D831F5}"/>
              </a:ext>
            </a:extLst>
          </p:cNvPr>
          <p:cNvSpPr txBox="1"/>
          <p:nvPr/>
        </p:nvSpPr>
        <p:spPr>
          <a:xfrm>
            <a:off x="4888583" y="3859857"/>
            <a:ext cx="3911819" cy="646331"/>
          </a:xfrm>
          <a:prstGeom prst="rect">
            <a:avLst/>
          </a:prstGeom>
          <a:noFill/>
        </p:spPr>
        <p:txBody>
          <a:bodyPr wrap="square" rtlCol="0">
            <a:spAutoFit/>
          </a:bodyPr>
          <a:lstStyle/>
          <a:p>
            <a:pPr>
              <a:spcAft>
                <a:spcPts val="900"/>
              </a:spcAft>
            </a:pPr>
            <a:r>
              <a:rPr lang="en-US" sz="1800" dirty="0">
                <a:latin typeface="Calisto MT" panose="02040603050505030304" pitchFamily="18" charset="77"/>
                <a:cs typeface="Calibri" panose="020F0502020204030204" pitchFamily="34" charset="0"/>
              </a:rPr>
              <a:t>We get similar Dum-</a:t>
            </a:r>
            <a:r>
              <a:rPr lang="en-US" sz="1800" dirty="0" err="1">
                <a:latin typeface="Calisto MT" panose="02040603050505030304" pitchFamily="18" charset="77"/>
                <a:cs typeface="Calibri" panose="020F0502020204030204" pitchFamily="34" charset="0"/>
              </a:rPr>
              <a:t>Tak</a:t>
            </a:r>
            <a:r>
              <a:rPr lang="en-US" sz="1800" dirty="0">
                <a:latin typeface="Calisto MT" panose="02040603050505030304" pitchFamily="18" charset="77"/>
                <a:cs typeface="Calibri" panose="020F0502020204030204" pitchFamily="34" charset="0"/>
              </a:rPr>
              <a:t> divisions grouping by approximate periodicity. </a:t>
            </a:r>
          </a:p>
        </p:txBody>
      </p:sp>
    </p:spTree>
    <p:extLst>
      <p:ext uri="{BB962C8B-B14F-4D97-AF65-F5344CB8AC3E}">
        <p14:creationId xmlns:p14="http://schemas.microsoft.com/office/powerpoint/2010/main" val="1532255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D5640-7977-3455-2CD9-490409E3D930}"/>
              </a:ext>
            </a:extLst>
          </p:cNvPr>
          <p:cNvSpPr>
            <a:spLocks noGrp="1"/>
          </p:cNvSpPr>
          <p:nvPr>
            <p:ph type="title"/>
          </p:nvPr>
        </p:nvSpPr>
        <p:spPr/>
        <p:txBody>
          <a:bodyPr/>
          <a:lstStyle/>
          <a:p>
            <a:r>
              <a:rPr lang="en-US" dirty="0"/>
              <a:t>Isochrony (discrete) vs. Periodicity (continuous)</a:t>
            </a:r>
          </a:p>
        </p:txBody>
      </p:sp>
      <p:sp>
        <p:nvSpPr>
          <p:cNvPr id="5" name="Date Placeholder 3">
            <a:extLst>
              <a:ext uri="{FF2B5EF4-FFF2-40B4-BE49-F238E27FC236}">
                <a16:creationId xmlns:a16="http://schemas.microsoft.com/office/drawing/2014/main" id="{CD6EB3E0-216B-8D86-79A1-1B537C628898}"/>
              </a:ext>
            </a:extLst>
          </p:cNvPr>
          <p:cNvSpPr>
            <a:spLocks noGrp="1"/>
          </p:cNvSpPr>
          <p:nvPr>
            <p:ph type="dt" sz="half" idx="10"/>
          </p:nvPr>
        </p:nvSpPr>
        <p:spPr>
          <a:xfrm>
            <a:off x="487974" y="4835311"/>
            <a:ext cx="2057400" cy="273844"/>
          </a:xfrm>
        </p:spPr>
        <p:txBody>
          <a:bodyPr/>
          <a:lstStyle/>
          <a:p>
            <a:r>
              <a:rPr lang="en-US" dirty="0"/>
              <a:t>SMA Colloquium, 12/6/2023</a:t>
            </a:r>
          </a:p>
        </p:txBody>
      </p:sp>
      <p:sp>
        <p:nvSpPr>
          <p:cNvPr id="10" name="Footer Placeholder 4">
            <a:extLst>
              <a:ext uri="{FF2B5EF4-FFF2-40B4-BE49-F238E27FC236}">
                <a16:creationId xmlns:a16="http://schemas.microsoft.com/office/drawing/2014/main" id="{F1EB2E7B-8CAA-0C67-3674-4B93C752DD51}"/>
              </a:ext>
            </a:extLst>
          </p:cNvPr>
          <p:cNvSpPr>
            <a:spLocks noGrp="1"/>
          </p:cNvSpPr>
          <p:nvPr>
            <p:ph type="ftr" sz="quarter" idx="11"/>
          </p:nvPr>
        </p:nvSpPr>
        <p:spPr>
          <a:xfrm>
            <a:off x="3028950" y="4869656"/>
            <a:ext cx="3086100" cy="273844"/>
          </a:xfrm>
        </p:spPr>
        <p:txBody>
          <a:bodyPr/>
          <a:lstStyle/>
          <a:p>
            <a:r>
              <a:rPr lang="en-US" dirty="0"/>
              <a:t>Periodicity and Continuity in Pitch and Time</a:t>
            </a:r>
          </a:p>
        </p:txBody>
      </p:sp>
      <p:sp>
        <p:nvSpPr>
          <p:cNvPr id="11" name="Slide Number Placeholder 5">
            <a:extLst>
              <a:ext uri="{FF2B5EF4-FFF2-40B4-BE49-F238E27FC236}">
                <a16:creationId xmlns:a16="http://schemas.microsoft.com/office/drawing/2014/main" id="{4EBF3139-B664-BED7-C625-DF324BED23B4}"/>
              </a:ext>
            </a:extLst>
          </p:cNvPr>
          <p:cNvSpPr>
            <a:spLocks noGrp="1"/>
          </p:cNvSpPr>
          <p:nvPr>
            <p:ph type="sldNum" sz="quarter" idx="12"/>
          </p:nvPr>
        </p:nvSpPr>
        <p:spPr>
          <a:xfrm>
            <a:off x="6598626" y="4869656"/>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9</a:t>
            </a:fld>
            <a:endParaRPr lang="en-US" dirty="0">
              <a:latin typeface="Calisto MT" panose="02040603050505030304" pitchFamily="18" charset="77"/>
            </a:endParaRPr>
          </a:p>
        </p:txBody>
      </p:sp>
      <p:sp>
        <p:nvSpPr>
          <p:cNvPr id="15" name="TextBox 14">
            <a:extLst>
              <a:ext uri="{FF2B5EF4-FFF2-40B4-BE49-F238E27FC236}">
                <a16:creationId xmlns:a16="http://schemas.microsoft.com/office/drawing/2014/main" id="{1EF459B6-69CB-A6A9-60C0-DE3D4379F6CE}"/>
              </a:ext>
            </a:extLst>
          </p:cNvPr>
          <p:cNvSpPr txBox="1"/>
          <p:nvPr/>
        </p:nvSpPr>
        <p:spPr>
          <a:xfrm>
            <a:off x="119023" y="1061985"/>
            <a:ext cx="312906" cy="646331"/>
          </a:xfrm>
          <a:prstGeom prst="rect">
            <a:avLst/>
          </a:prstGeom>
          <a:noFill/>
        </p:spPr>
        <p:txBody>
          <a:bodyPr wrap="none" rtlCol="0">
            <a:spAutoFit/>
          </a:bodyPr>
          <a:lstStyle/>
          <a:p>
            <a:r>
              <a:rPr lang="en-US" dirty="0"/>
              <a:t>2</a:t>
            </a:r>
          </a:p>
          <a:p>
            <a:r>
              <a:rPr lang="en-US" dirty="0"/>
              <a:t>2</a:t>
            </a:r>
          </a:p>
        </p:txBody>
      </p:sp>
      <p:sp>
        <p:nvSpPr>
          <p:cNvPr id="16" name="TextBox 15">
            <a:extLst>
              <a:ext uri="{FF2B5EF4-FFF2-40B4-BE49-F238E27FC236}">
                <a16:creationId xmlns:a16="http://schemas.microsoft.com/office/drawing/2014/main" id="{17E46E37-0C1F-83E0-077C-19CCAD6D749A}"/>
              </a:ext>
            </a:extLst>
          </p:cNvPr>
          <p:cNvSpPr txBox="1"/>
          <p:nvPr/>
        </p:nvSpPr>
        <p:spPr>
          <a:xfrm>
            <a:off x="567372" y="1171408"/>
            <a:ext cx="3756156" cy="461665"/>
          </a:xfrm>
          <a:prstGeom prst="rect">
            <a:avLst/>
          </a:prstGeom>
          <a:noFill/>
        </p:spPr>
        <p:txBody>
          <a:bodyPr wrap="none" rtlCol="0">
            <a:spAutoFit/>
          </a:bodyPr>
          <a:lstStyle/>
          <a:p>
            <a:r>
              <a:rPr lang="en-US" sz="2400" dirty="0">
                <a:latin typeface="Helsinki Text Std" panose="02000400000000000000" pitchFamily="2" charset="77"/>
              </a:rPr>
              <a:t>q..        x( h          </a:t>
            </a:r>
            <a:r>
              <a:rPr lang="en-US" sz="2400" dirty="0">
                <a:latin typeface="Cambria" panose="02040503050406030204" pitchFamily="18" charset="0"/>
              </a:rPr>
              <a:t>|</a:t>
            </a:r>
          </a:p>
        </p:txBody>
      </p:sp>
      <p:sp>
        <p:nvSpPr>
          <p:cNvPr id="17" name="TextBox 16">
            <a:extLst>
              <a:ext uri="{FF2B5EF4-FFF2-40B4-BE49-F238E27FC236}">
                <a16:creationId xmlns:a16="http://schemas.microsoft.com/office/drawing/2014/main" id="{D9D3ECCE-3EAA-0858-B1E9-A3AD9E5919D3}"/>
              </a:ext>
            </a:extLst>
          </p:cNvPr>
          <p:cNvSpPr txBox="1"/>
          <p:nvPr/>
        </p:nvSpPr>
        <p:spPr>
          <a:xfrm>
            <a:off x="2684854" y="578697"/>
            <a:ext cx="4069832" cy="369332"/>
          </a:xfrm>
          <a:prstGeom prst="rect">
            <a:avLst/>
          </a:prstGeom>
          <a:noFill/>
        </p:spPr>
        <p:txBody>
          <a:bodyPr wrap="none" rtlCol="0">
            <a:spAutoFit/>
          </a:bodyPr>
          <a:lstStyle/>
          <a:p>
            <a:r>
              <a:rPr lang="en-US" dirty="0"/>
              <a:t>Periodic functions recognize </a:t>
            </a:r>
            <a:r>
              <a:rPr lang="en-US" b="1" dirty="0"/>
              <a:t>proximity</a:t>
            </a:r>
            <a:endParaRPr lang="en-US" dirty="0"/>
          </a:p>
        </p:txBody>
      </p:sp>
      <p:sp>
        <p:nvSpPr>
          <p:cNvPr id="3" name="TextBox 2">
            <a:extLst>
              <a:ext uri="{FF2B5EF4-FFF2-40B4-BE49-F238E27FC236}">
                <a16:creationId xmlns:a16="http://schemas.microsoft.com/office/drawing/2014/main" id="{0EDA86EF-3C08-D349-4D32-CFF8709BE35B}"/>
              </a:ext>
            </a:extLst>
          </p:cNvPr>
          <p:cNvSpPr txBox="1"/>
          <p:nvPr/>
        </p:nvSpPr>
        <p:spPr>
          <a:xfrm>
            <a:off x="4719770" y="1117050"/>
            <a:ext cx="312906" cy="646331"/>
          </a:xfrm>
          <a:prstGeom prst="rect">
            <a:avLst/>
          </a:prstGeom>
          <a:noFill/>
        </p:spPr>
        <p:txBody>
          <a:bodyPr wrap="none" rtlCol="0">
            <a:spAutoFit/>
          </a:bodyPr>
          <a:lstStyle/>
          <a:p>
            <a:r>
              <a:rPr lang="en-US" dirty="0"/>
              <a:t>2</a:t>
            </a:r>
          </a:p>
          <a:p>
            <a:r>
              <a:rPr lang="en-US" dirty="0"/>
              <a:t>2</a:t>
            </a:r>
          </a:p>
        </p:txBody>
      </p:sp>
      <p:sp>
        <p:nvSpPr>
          <p:cNvPr id="6" name="TextBox 5">
            <a:extLst>
              <a:ext uri="{FF2B5EF4-FFF2-40B4-BE49-F238E27FC236}">
                <a16:creationId xmlns:a16="http://schemas.microsoft.com/office/drawing/2014/main" id="{F88E3D63-E3A1-CEF5-D3FB-B906DEF61965}"/>
              </a:ext>
            </a:extLst>
          </p:cNvPr>
          <p:cNvSpPr txBox="1"/>
          <p:nvPr/>
        </p:nvSpPr>
        <p:spPr>
          <a:xfrm>
            <a:off x="5032676" y="1086822"/>
            <a:ext cx="4007828" cy="646331"/>
          </a:xfrm>
          <a:prstGeom prst="rect">
            <a:avLst/>
          </a:prstGeom>
          <a:noFill/>
        </p:spPr>
        <p:txBody>
          <a:bodyPr wrap="none" rtlCol="0">
            <a:spAutoFit/>
          </a:bodyPr>
          <a:lstStyle/>
          <a:p>
            <a:r>
              <a:rPr lang="en-US" sz="2400" dirty="0">
                <a:latin typeface="Helsinki Text Std" panose="02000400000000000000" pitchFamily="2" charset="77"/>
              </a:rPr>
              <a:t>q.       e</a:t>
            </a:r>
            <a:r>
              <a:rPr lang="en-US" sz="3600" dirty="0">
                <a:latin typeface="Helsinki Text Std" panose="02000400000000000000" pitchFamily="2" charset="77"/>
              </a:rPr>
              <a:t>(</a:t>
            </a:r>
            <a:r>
              <a:rPr lang="en-US" sz="2400" dirty="0">
                <a:latin typeface="Helsinki Text Std" panose="02000400000000000000" pitchFamily="2" charset="77"/>
              </a:rPr>
              <a:t>  h            </a:t>
            </a:r>
            <a:r>
              <a:rPr lang="en-US" sz="2400" dirty="0">
                <a:latin typeface="Cambria" panose="02040503050406030204" pitchFamily="18" charset="0"/>
              </a:rPr>
              <a:t>|</a:t>
            </a:r>
          </a:p>
        </p:txBody>
      </p:sp>
      <p:pic>
        <p:nvPicPr>
          <p:cNvPr id="8" name="Picture 7">
            <a:extLst>
              <a:ext uri="{FF2B5EF4-FFF2-40B4-BE49-F238E27FC236}">
                <a16:creationId xmlns:a16="http://schemas.microsoft.com/office/drawing/2014/main" id="{B992DA45-8036-9C9F-C622-2163B8706900}"/>
              </a:ext>
            </a:extLst>
          </p:cNvPr>
          <p:cNvPicPr>
            <a:picLocks noChangeAspect="1"/>
          </p:cNvPicPr>
          <p:nvPr/>
        </p:nvPicPr>
        <p:blipFill>
          <a:blip r:embed="rId3"/>
          <a:stretch>
            <a:fillRect/>
          </a:stretch>
        </p:blipFill>
        <p:spPr>
          <a:xfrm>
            <a:off x="290263" y="3350543"/>
            <a:ext cx="3993160" cy="989489"/>
          </a:xfrm>
          <a:prstGeom prst="rect">
            <a:avLst/>
          </a:prstGeom>
        </p:spPr>
      </p:pic>
      <p:pic>
        <p:nvPicPr>
          <p:cNvPr id="19" name="Picture 18">
            <a:extLst>
              <a:ext uri="{FF2B5EF4-FFF2-40B4-BE49-F238E27FC236}">
                <a16:creationId xmlns:a16="http://schemas.microsoft.com/office/drawing/2014/main" id="{AA8C67D3-65BA-608B-585D-C166FCA8956F}"/>
              </a:ext>
            </a:extLst>
          </p:cNvPr>
          <p:cNvPicPr>
            <a:picLocks noChangeAspect="1"/>
          </p:cNvPicPr>
          <p:nvPr/>
        </p:nvPicPr>
        <p:blipFill>
          <a:blip r:embed="rId4"/>
          <a:stretch>
            <a:fillRect/>
          </a:stretch>
        </p:blipFill>
        <p:spPr>
          <a:xfrm>
            <a:off x="371518" y="1865085"/>
            <a:ext cx="4114800" cy="971550"/>
          </a:xfrm>
          <a:prstGeom prst="rect">
            <a:avLst/>
          </a:prstGeom>
        </p:spPr>
      </p:pic>
      <p:sp>
        <p:nvSpPr>
          <p:cNvPr id="20" name="TextBox 19">
            <a:extLst>
              <a:ext uri="{FF2B5EF4-FFF2-40B4-BE49-F238E27FC236}">
                <a16:creationId xmlns:a16="http://schemas.microsoft.com/office/drawing/2014/main" id="{A114BEDF-DD9A-5552-6566-E6CFFDAFEB1D}"/>
              </a:ext>
            </a:extLst>
          </p:cNvPr>
          <p:cNvSpPr txBox="1"/>
          <p:nvPr/>
        </p:nvSpPr>
        <p:spPr>
          <a:xfrm>
            <a:off x="567372" y="1633073"/>
            <a:ext cx="2929007" cy="369332"/>
          </a:xfrm>
          <a:prstGeom prst="rect">
            <a:avLst/>
          </a:prstGeom>
          <a:noFill/>
        </p:spPr>
        <p:txBody>
          <a:bodyPr wrap="none" rtlCol="0">
            <a:spAutoFit/>
          </a:bodyPr>
          <a:lstStyle/>
          <a:p>
            <a:r>
              <a:rPr lang="en-US" dirty="0">
                <a:solidFill>
                  <a:srgbClr val="0070C0"/>
                </a:solidFill>
              </a:rPr>
              <a:t>1           +             0         =        </a:t>
            </a:r>
            <a:r>
              <a:rPr lang="en-US" b="1" dirty="0">
                <a:solidFill>
                  <a:srgbClr val="0070C0"/>
                </a:solidFill>
              </a:rPr>
              <a:t>1</a:t>
            </a:r>
          </a:p>
        </p:txBody>
      </p:sp>
      <p:sp>
        <p:nvSpPr>
          <p:cNvPr id="21" name="TextBox 20">
            <a:extLst>
              <a:ext uri="{FF2B5EF4-FFF2-40B4-BE49-F238E27FC236}">
                <a16:creationId xmlns:a16="http://schemas.microsoft.com/office/drawing/2014/main" id="{92F34009-0550-D083-5FEE-0CDE7054E40F}"/>
              </a:ext>
            </a:extLst>
          </p:cNvPr>
          <p:cNvSpPr txBox="1"/>
          <p:nvPr/>
        </p:nvSpPr>
        <p:spPr>
          <a:xfrm>
            <a:off x="571458" y="2991616"/>
            <a:ext cx="3435556" cy="369332"/>
          </a:xfrm>
          <a:prstGeom prst="rect">
            <a:avLst/>
          </a:prstGeom>
          <a:noFill/>
        </p:spPr>
        <p:txBody>
          <a:bodyPr wrap="none" rtlCol="0">
            <a:spAutoFit/>
          </a:bodyPr>
          <a:lstStyle/>
          <a:p>
            <a:r>
              <a:rPr lang="en-US" dirty="0">
                <a:solidFill>
                  <a:srgbClr val="0070C0"/>
                </a:solidFill>
              </a:rPr>
              <a:t>1           +           0.71         =        </a:t>
            </a:r>
            <a:r>
              <a:rPr lang="en-US" b="1" dirty="0">
                <a:solidFill>
                  <a:srgbClr val="0070C0"/>
                </a:solidFill>
              </a:rPr>
              <a:t>1.71</a:t>
            </a:r>
          </a:p>
        </p:txBody>
      </p:sp>
      <p:pic>
        <p:nvPicPr>
          <p:cNvPr id="23" name="Picture 22">
            <a:extLst>
              <a:ext uri="{FF2B5EF4-FFF2-40B4-BE49-F238E27FC236}">
                <a16:creationId xmlns:a16="http://schemas.microsoft.com/office/drawing/2014/main" id="{1C4E7640-B2DB-98C3-A623-073DEFBD7279}"/>
              </a:ext>
            </a:extLst>
          </p:cNvPr>
          <p:cNvPicPr>
            <a:picLocks noChangeAspect="1"/>
          </p:cNvPicPr>
          <p:nvPr/>
        </p:nvPicPr>
        <p:blipFill>
          <a:blip r:embed="rId5"/>
          <a:stretch>
            <a:fillRect/>
          </a:stretch>
        </p:blipFill>
        <p:spPr>
          <a:xfrm>
            <a:off x="4841373" y="1866277"/>
            <a:ext cx="4114801" cy="971550"/>
          </a:xfrm>
          <a:prstGeom prst="rect">
            <a:avLst/>
          </a:prstGeom>
        </p:spPr>
      </p:pic>
      <p:pic>
        <p:nvPicPr>
          <p:cNvPr id="25" name="Picture 24">
            <a:extLst>
              <a:ext uri="{FF2B5EF4-FFF2-40B4-BE49-F238E27FC236}">
                <a16:creationId xmlns:a16="http://schemas.microsoft.com/office/drawing/2014/main" id="{1DAC7806-4A0E-212D-1478-BC0FFE78C153}"/>
              </a:ext>
            </a:extLst>
          </p:cNvPr>
          <p:cNvPicPr>
            <a:picLocks noChangeAspect="1"/>
          </p:cNvPicPr>
          <p:nvPr/>
        </p:nvPicPr>
        <p:blipFill>
          <a:blip r:embed="rId6"/>
          <a:stretch>
            <a:fillRect/>
          </a:stretch>
        </p:blipFill>
        <p:spPr>
          <a:xfrm>
            <a:off x="4731845" y="3311490"/>
            <a:ext cx="4312608" cy="1068647"/>
          </a:xfrm>
          <a:prstGeom prst="rect">
            <a:avLst/>
          </a:prstGeom>
        </p:spPr>
      </p:pic>
      <p:sp>
        <p:nvSpPr>
          <p:cNvPr id="26" name="TextBox 25">
            <a:extLst>
              <a:ext uri="{FF2B5EF4-FFF2-40B4-BE49-F238E27FC236}">
                <a16:creationId xmlns:a16="http://schemas.microsoft.com/office/drawing/2014/main" id="{41448D90-C403-CB26-4D5A-A337D851803A}"/>
              </a:ext>
            </a:extLst>
          </p:cNvPr>
          <p:cNvSpPr txBox="1"/>
          <p:nvPr/>
        </p:nvSpPr>
        <p:spPr>
          <a:xfrm>
            <a:off x="5032676" y="2935993"/>
            <a:ext cx="3082895" cy="369332"/>
          </a:xfrm>
          <a:prstGeom prst="rect">
            <a:avLst/>
          </a:prstGeom>
          <a:noFill/>
        </p:spPr>
        <p:txBody>
          <a:bodyPr wrap="none" rtlCol="0">
            <a:spAutoFit/>
          </a:bodyPr>
          <a:lstStyle/>
          <a:p>
            <a:r>
              <a:rPr lang="en-US" dirty="0">
                <a:solidFill>
                  <a:srgbClr val="0070C0"/>
                </a:solidFill>
              </a:rPr>
              <a:t>1           +           0           =          </a:t>
            </a:r>
            <a:r>
              <a:rPr lang="en-US" b="1" dirty="0">
                <a:solidFill>
                  <a:srgbClr val="0070C0"/>
                </a:solidFill>
              </a:rPr>
              <a:t>1</a:t>
            </a:r>
          </a:p>
        </p:txBody>
      </p:sp>
      <p:sp>
        <p:nvSpPr>
          <p:cNvPr id="27" name="TextBox 26">
            <a:extLst>
              <a:ext uri="{FF2B5EF4-FFF2-40B4-BE49-F238E27FC236}">
                <a16:creationId xmlns:a16="http://schemas.microsoft.com/office/drawing/2014/main" id="{B23DAA6D-58BC-8955-C882-6BF1425EF2D3}"/>
              </a:ext>
            </a:extLst>
          </p:cNvPr>
          <p:cNvSpPr txBox="1"/>
          <p:nvPr/>
        </p:nvSpPr>
        <p:spPr>
          <a:xfrm>
            <a:off x="5033115" y="1627418"/>
            <a:ext cx="2980303" cy="369332"/>
          </a:xfrm>
          <a:prstGeom prst="rect">
            <a:avLst/>
          </a:prstGeom>
          <a:noFill/>
        </p:spPr>
        <p:txBody>
          <a:bodyPr wrap="none" rtlCol="0">
            <a:spAutoFit/>
          </a:bodyPr>
          <a:lstStyle/>
          <a:p>
            <a:r>
              <a:rPr lang="en-US" dirty="0">
                <a:solidFill>
                  <a:srgbClr val="0070C0"/>
                </a:solidFill>
              </a:rPr>
              <a:t>1          +          0           =          </a:t>
            </a:r>
            <a:r>
              <a:rPr lang="en-US" b="1" dirty="0">
                <a:solidFill>
                  <a:srgbClr val="0070C0"/>
                </a:solidFill>
              </a:rPr>
              <a:t>1</a:t>
            </a:r>
          </a:p>
        </p:txBody>
      </p:sp>
    </p:spTree>
    <p:extLst>
      <p:ext uri="{BB962C8B-B14F-4D97-AF65-F5344CB8AC3E}">
        <p14:creationId xmlns:p14="http://schemas.microsoft.com/office/powerpoint/2010/main" val="305215591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1CB6B12-569A-8E94-4477-CBB12A81692B}"/>
              </a:ext>
            </a:extLst>
          </p:cNvPr>
          <p:cNvPicPr>
            <a:picLocks noChangeAspect="1"/>
          </p:cNvPicPr>
          <p:nvPr/>
        </p:nvPicPr>
        <p:blipFill>
          <a:blip r:embed="rId2"/>
          <a:stretch>
            <a:fillRect/>
          </a:stretch>
        </p:blipFill>
        <p:spPr>
          <a:xfrm>
            <a:off x="76856" y="828115"/>
            <a:ext cx="6976242" cy="3703856"/>
          </a:xfrm>
          <a:prstGeom prst="rect">
            <a:avLst/>
          </a:prstGeom>
        </p:spPr>
      </p:pic>
      <p:sp>
        <p:nvSpPr>
          <p:cNvPr id="2" name="Title 1">
            <a:extLst>
              <a:ext uri="{FF2B5EF4-FFF2-40B4-BE49-F238E27FC236}">
                <a16:creationId xmlns:a16="http://schemas.microsoft.com/office/drawing/2014/main" id="{E50DEF0A-393A-68B4-012D-9D5AE24DBC03}"/>
              </a:ext>
            </a:extLst>
          </p:cNvPr>
          <p:cNvSpPr>
            <a:spLocks noGrp="1"/>
          </p:cNvSpPr>
          <p:nvPr>
            <p:ph type="title"/>
          </p:nvPr>
        </p:nvSpPr>
        <p:spPr/>
        <p:txBody>
          <a:bodyPr/>
          <a:lstStyle/>
          <a:p>
            <a:r>
              <a:rPr lang="en-US" dirty="0"/>
              <a:t>Arabic </a:t>
            </a:r>
            <a:r>
              <a:rPr lang="en-US" dirty="0" err="1"/>
              <a:t>Iqa’at</a:t>
            </a:r>
            <a:endParaRPr lang="en-US" dirty="0"/>
          </a:p>
        </p:txBody>
      </p:sp>
      <p:sp>
        <p:nvSpPr>
          <p:cNvPr id="10" name="Content Placeholder 9">
            <a:extLst>
              <a:ext uri="{FF2B5EF4-FFF2-40B4-BE49-F238E27FC236}">
                <a16:creationId xmlns:a16="http://schemas.microsoft.com/office/drawing/2014/main" id="{237BDF45-F88D-4F4C-153C-AA790736175E}"/>
              </a:ext>
            </a:extLst>
          </p:cNvPr>
          <p:cNvSpPr>
            <a:spLocks noGrp="1"/>
          </p:cNvSpPr>
          <p:nvPr>
            <p:ph idx="1"/>
          </p:nvPr>
        </p:nvSpPr>
        <p:spPr>
          <a:xfrm>
            <a:off x="628650" y="458761"/>
            <a:ext cx="7886700" cy="463523"/>
          </a:xfrm>
        </p:spPr>
        <p:txBody>
          <a:bodyPr/>
          <a:lstStyle/>
          <a:p>
            <a:pPr marL="0" indent="0" algn="ctr">
              <a:buNone/>
            </a:pPr>
            <a:r>
              <a:rPr lang="en-US" dirty="0"/>
              <a:t>Averaging values in 2-d. space shows phase values. </a:t>
            </a:r>
          </a:p>
        </p:txBody>
      </p:sp>
      <p:sp>
        <p:nvSpPr>
          <p:cNvPr id="4" name="Date Placeholder 3">
            <a:extLst>
              <a:ext uri="{FF2B5EF4-FFF2-40B4-BE49-F238E27FC236}">
                <a16:creationId xmlns:a16="http://schemas.microsoft.com/office/drawing/2014/main" id="{3A901DF9-3EB6-44E1-CD1D-6C41F0CBE2BE}"/>
              </a:ext>
            </a:extLst>
          </p:cNvPr>
          <p:cNvSpPr>
            <a:spLocks noGrp="1"/>
          </p:cNvSpPr>
          <p:nvPr>
            <p:ph type="dt" sz="half" idx="10"/>
          </p:nvPr>
        </p:nvSpPr>
        <p:spPr>
          <a:xfrm>
            <a:off x="628650" y="4767263"/>
            <a:ext cx="2057400" cy="273844"/>
          </a:xfrm>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21636FED-FF5F-CF7A-BAEE-69EAEE8FBDF8}"/>
              </a:ext>
            </a:extLst>
          </p:cNvPr>
          <p:cNvSpPr>
            <a:spLocks noGrp="1"/>
          </p:cNvSpPr>
          <p:nvPr>
            <p:ph type="ftr" sz="quarter" idx="11"/>
          </p:nvPr>
        </p:nvSpPr>
        <p:spPr>
          <a:xfrm>
            <a:off x="3028950" y="4767263"/>
            <a:ext cx="3086100" cy="273844"/>
          </a:xfrm>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E2790B4A-7816-CDB7-6C71-5535E1B7F28D}"/>
              </a:ext>
            </a:extLst>
          </p:cNvPr>
          <p:cNvSpPr>
            <a:spLocks noGrp="1"/>
          </p:cNvSpPr>
          <p:nvPr>
            <p:ph type="sldNum" sz="quarter" idx="12"/>
          </p:nvPr>
        </p:nvSpPr>
        <p:spPr>
          <a:xfrm>
            <a:off x="6457950" y="4767263"/>
            <a:ext cx="2057400" cy="273844"/>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90</a:t>
            </a:fld>
            <a:endParaRPr lang="en-US" dirty="0">
              <a:latin typeface="Calisto MT" panose="02040603050505030304" pitchFamily="18" charset="77"/>
            </a:endParaRPr>
          </a:p>
        </p:txBody>
      </p:sp>
      <p:sp>
        <p:nvSpPr>
          <p:cNvPr id="15" name="TextBox 14">
            <a:extLst>
              <a:ext uri="{FF2B5EF4-FFF2-40B4-BE49-F238E27FC236}">
                <a16:creationId xmlns:a16="http://schemas.microsoft.com/office/drawing/2014/main" id="{9A136307-AB13-5F56-0B94-C6AC36016162}"/>
              </a:ext>
            </a:extLst>
          </p:cNvPr>
          <p:cNvSpPr txBox="1"/>
          <p:nvPr/>
        </p:nvSpPr>
        <p:spPr>
          <a:xfrm>
            <a:off x="1070399" y="796408"/>
            <a:ext cx="5098383" cy="369332"/>
          </a:xfrm>
          <a:prstGeom prst="rect">
            <a:avLst/>
          </a:prstGeom>
          <a:noFill/>
        </p:spPr>
        <p:txBody>
          <a:bodyPr wrap="none" rtlCol="0">
            <a:spAutoFit/>
          </a:bodyPr>
          <a:lstStyle/>
          <a:p>
            <a:pPr algn="l"/>
            <a:r>
              <a:rPr lang="en-US" sz="1800" dirty="0">
                <a:latin typeface="Calisto MT" panose="02040603050505030304" pitchFamily="18" charset="77"/>
                <a:cs typeface="Calibri" panose="020F0502020204030204" pitchFamily="34" charset="0"/>
              </a:rPr>
              <a:t>Periodicity ≅ </a:t>
            </a:r>
            <a:r>
              <a:rPr lang="en-US" sz="1800" dirty="0">
                <a:latin typeface="Helsinki Text Std" panose="02000400000000000000" pitchFamily="2" charset="77"/>
                <a:cs typeface="Calibri" panose="020F0502020204030204" pitchFamily="34" charset="0"/>
              </a:rPr>
              <a:t>h</a:t>
            </a:r>
            <a:r>
              <a:rPr lang="en-US" sz="1800" dirty="0">
                <a:latin typeface="Calisto MT" panose="02040603050505030304" pitchFamily="18" charset="77"/>
                <a:cs typeface="Calibri" panose="020F0502020204030204" pitchFamily="34" charset="0"/>
              </a:rPr>
              <a:t> (Averages and standard deviations)</a:t>
            </a:r>
          </a:p>
        </p:txBody>
      </p:sp>
      <p:sp>
        <p:nvSpPr>
          <p:cNvPr id="16" name="TextBox 15">
            <a:extLst>
              <a:ext uri="{FF2B5EF4-FFF2-40B4-BE49-F238E27FC236}">
                <a16:creationId xmlns:a16="http://schemas.microsoft.com/office/drawing/2014/main" id="{91A0957E-B3AE-D805-8AB8-B57BC7D831F5}"/>
              </a:ext>
            </a:extLst>
          </p:cNvPr>
          <p:cNvSpPr txBox="1"/>
          <p:nvPr/>
        </p:nvSpPr>
        <p:spPr>
          <a:xfrm>
            <a:off x="7189075" y="1874126"/>
            <a:ext cx="1611326" cy="2308324"/>
          </a:xfrm>
          <a:prstGeom prst="rect">
            <a:avLst/>
          </a:prstGeom>
          <a:noFill/>
        </p:spPr>
        <p:txBody>
          <a:bodyPr wrap="square" rtlCol="0">
            <a:spAutoFit/>
          </a:bodyPr>
          <a:lstStyle/>
          <a:p>
            <a:pPr>
              <a:spcAft>
                <a:spcPts val="900"/>
              </a:spcAft>
            </a:pPr>
            <a:r>
              <a:rPr lang="en-US" sz="1800" dirty="0">
                <a:latin typeface="Calisto MT" panose="02040603050505030304" pitchFamily="18" charset="77"/>
                <a:cs typeface="Calibri" panose="020F0502020204030204" pitchFamily="34" charset="0"/>
              </a:rPr>
              <a:t>Of the periodicity-grouped data, the </a:t>
            </a:r>
            <a:r>
              <a:rPr lang="en-US" sz="1800" dirty="0">
                <a:latin typeface="Helsinki Text Std" panose="02000400000000000000" pitchFamily="2" charset="77"/>
                <a:cs typeface="Calibri" panose="020F0502020204030204" pitchFamily="34" charset="0"/>
              </a:rPr>
              <a:t>h</a:t>
            </a:r>
            <a:r>
              <a:rPr lang="en-US" sz="1800" dirty="0">
                <a:latin typeface="Calisto MT" panose="02040603050505030304" pitchFamily="18" charset="77"/>
                <a:cs typeface="Calibri" panose="020F0502020204030204" pitchFamily="34" charset="0"/>
              </a:rPr>
              <a:t> periodicity has the clearest Dum-</a:t>
            </a:r>
            <a:r>
              <a:rPr lang="en-US" sz="1800" dirty="0" err="1">
                <a:latin typeface="Calisto MT" panose="02040603050505030304" pitchFamily="18" charset="77"/>
                <a:cs typeface="Calibri" panose="020F0502020204030204" pitchFamily="34" charset="0"/>
              </a:rPr>
              <a:t>Tak</a:t>
            </a:r>
            <a:r>
              <a:rPr lang="en-US" sz="1800" dirty="0">
                <a:latin typeface="Calisto MT" panose="02040603050505030304" pitchFamily="18" charset="77"/>
                <a:cs typeface="Calibri" panose="020F0502020204030204" pitchFamily="34" charset="0"/>
              </a:rPr>
              <a:t> division.  </a:t>
            </a:r>
          </a:p>
        </p:txBody>
      </p:sp>
    </p:spTree>
    <p:extLst>
      <p:ext uri="{BB962C8B-B14F-4D97-AF65-F5344CB8AC3E}">
        <p14:creationId xmlns:p14="http://schemas.microsoft.com/office/powerpoint/2010/main" val="9509115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68194-0DB7-BFF3-2F8B-28E2BEB53993}"/>
              </a:ext>
            </a:extLst>
          </p:cNvPr>
          <p:cNvSpPr>
            <a:spLocks noGrp="1"/>
          </p:cNvSpPr>
          <p:nvPr>
            <p:ph type="ctrTitle"/>
          </p:nvPr>
        </p:nvSpPr>
        <p:spPr/>
        <p:txBody>
          <a:bodyPr>
            <a:normAutofit/>
          </a:bodyPr>
          <a:lstStyle/>
          <a:p>
            <a:r>
              <a:rPr lang="en-US" dirty="0"/>
              <a:t>Flow in Jazz, Old and New:</a:t>
            </a:r>
          </a:p>
        </p:txBody>
      </p:sp>
      <p:sp>
        <p:nvSpPr>
          <p:cNvPr id="3" name="Subtitle 2">
            <a:extLst>
              <a:ext uri="{FF2B5EF4-FFF2-40B4-BE49-F238E27FC236}">
                <a16:creationId xmlns:a16="http://schemas.microsoft.com/office/drawing/2014/main" id="{A51BC9DD-F3EA-FF5C-1C56-B46C07D31768}"/>
              </a:ext>
            </a:extLst>
          </p:cNvPr>
          <p:cNvSpPr>
            <a:spLocks noGrp="1"/>
          </p:cNvSpPr>
          <p:nvPr>
            <p:ph type="subTitle" idx="1"/>
          </p:nvPr>
        </p:nvSpPr>
        <p:spPr/>
        <p:txBody>
          <a:bodyPr/>
          <a:lstStyle/>
          <a:p>
            <a:r>
              <a:rPr lang="en-US" dirty="0"/>
              <a:t>Donald Byrd and Marquis Hill, “Fly Little Bird Fly”</a:t>
            </a:r>
          </a:p>
        </p:txBody>
      </p:sp>
      <p:sp>
        <p:nvSpPr>
          <p:cNvPr id="4" name="Date Placeholder 3">
            <a:extLst>
              <a:ext uri="{FF2B5EF4-FFF2-40B4-BE49-F238E27FC236}">
                <a16:creationId xmlns:a16="http://schemas.microsoft.com/office/drawing/2014/main" id="{6B1D83F0-0909-FE97-9482-22967146C743}"/>
              </a:ext>
            </a:extLst>
          </p:cNvPr>
          <p:cNvSpPr>
            <a:spLocks noGrp="1"/>
          </p:cNvSpPr>
          <p:nvPr>
            <p:ph type="dt" sz="half" idx="10"/>
          </p:nvPr>
        </p:nvSpPr>
        <p:spPr/>
        <p:txBody>
          <a:bodyPr/>
          <a:lstStyle/>
          <a:p>
            <a:r>
              <a:rPr lang="en-US"/>
              <a:t>Rhythm in Music since 1900, McGill, Sept. 2023</a:t>
            </a:r>
            <a:endParaRPr lang="en-US" dirty="0"/>
          </a:p>
        </p:txBody>
      </p:sp>
      <p:sp>
        <p:nvSpPr>
          <p:cNvPr id="5" name="Footer Placeholder 4">
            <a:extLst>
              <a:ext uri="{FF2B5EF4-FFF2-40B4-BE49-F238E27FC236}">
                <a16:creationId xmlns:a16="http://schemas.microsoft.com/office/drawing/2014/main" id="{A89847A6-87FC-BC87-D263-999B5803F465}"/>
              </a:ext>
            </a:extLst>
          </p:cNvPr>
          <p:cNvSpPr>
            <a:spLocks noGrp="1"/>
          </p:cNvSpPr>
          <p:nvPr>
            <p:ph type="ftr" sz="quarter" idx="11"/>
          </p:nvPr>
        </p:nvSpPr>
        <p:spPr/>
        <p:txBody>
          <a:bodyPr/>
          <a:lstStyle/>
          <a:p>
            <a:r>
              <a:rPr lang="en-US"/>
              <a:t>Rhythmic Regularity beyond Meter and Isochrony</a:t>
            </a:r>
            <a:endParaRPr lang="en-US" dirty="0"/>
          </a:p>
        </p:txBody>
      </p:sp>
      <p:sp>
        <p:nvSpPr>
          <p:cNvPr id="6" name="Slide Number Placeholder 5">
            <a:extLst>
              <a:ext uri="{FF2B5EF4-FFF2-40B4-BE49-F238E27FC236}">
                <a16:creationId xmlns:a16="http://schemas.microsoft.com/office/drawing/2014/main" id="{60D6182F-D525-0D52-4633-6B1C2C3CC670}"/>
              </a:ext>
            </a:extLst>
          </p:cNvPr>
          <p:cNvSpPr>
            <a:spLocks noGrp="1"/>
          </p:cNvSpPr>
          <p:nvPr>
            <p:ph type="sldNum" sz="quarter" idx="12"/>
          </p:nvPr>
        </p:nvSpPr>
        <p:spPr/>
        <p:txBody>
          <a:bodyPr/>
          <a:lstStyle/>
          <a:p>
            <a:r>
              <a:rPr lang="en-US"/>
              <a:t>Jason Yust, Boston Univ.          </a:t>
            </a:r>
            <a:fld id="{6950D593-2953-924C-A0DA-F3B17E0E49C7}" type="slidenum">
              <a:rPr lang="en-US" smtClean="0"/>
              <a:pPr/>
              <a:t>91</a:t>
            </a:fld>
            <a:endParaRPr lang="en-US" dirty="0"/>
          </a:p>
        </p:txBody>
      </p:sp>
    </p:spTree>
    <p:extLst>
      <p:ext uri="{BB962C8B-B14F-4D97-AF65-F5344CB8AC3E}">
        <p14:creationId xmlns:p14="http://schemas.microsoft.com/office/powerpoint/2010/main" val="41528555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0D637-47CA-CCB1-054D-17D9B0425EB2}"/>
              </a:ext>
            </a:extLst>
          </p:cNvPr>
          <p:cNvSpPr>
            <a:spLocks noGrp="1"/>
          </p:cNvSpPr>
          <p:nvPr>
            <p:ph type="title"/>
          </p:nvPr>
        </p:nvSpPr>
        <p:spPr/>
        <p:txBody>
          <a:bodyPr/>
          <a:lstStyle/>
          <a:p>
            <a:r>
              <a:rPr lang="en-US" dirty="0"/>
              <a:t>Flow in jazz: Byrd/Hill “Fly Little Bird Fly”</a:t>
            </a:r>
          </a:p>
        </p:txBody>
      </p:sp>
      <p:sp>
        <p:nvSpPr>
          <p:cNvPr id="3" name="Content Placeholder 2">
            <a:extLst>
              <a:ext uri="{FF2B5EF4-FFF2-40B4-BE49-F238E27FC236}">
                <a16:creationId xmlns:a16="http://schemas.microsoft.com/office/drawing/2014/main" id="{43E31726-4E5D-095B-961C-10C56058EEE7}"/>
              </a:ext>
            </a:extLst>
          </p:cNvPr>
          <p:cNvSpPr>
            <a:spLocks noGrp="1"/>
          </p:cNvSpPr>
          <p:nvPr>
            <p:ph idx="1"/>
          </p:nvPr>
        </p:nvSpPr>
        <p:spPr>
          <a:xfrm>
            <a:off x="628650" y="508422"/>
            <a:ext cx="7886701" cy="709866"/>
          </a:xfrm>
        </p:spPr>
        <p:txBody>
          <a:bodyPr>
            <a:normAutofit/>
          </a:bodyPr>
          <a:lstStyle/>
          <a:p>
            <a:pPr marL="0" indent="0" algn="ctr">
              <a:buNone/>
            </a:pPr>
            <a:r>
              <a:rPr lang="en-US" dirty="0"/>
              <a:t>Donald Byrd’s “Fly Little Bird Fly” (1967) has a distinctive melodic rhythm in the head.</a:t>
            </a:r>
          </a:p>
        </p:txBody>
      </p:sp>
      <p:sp>
        <p:nvSpPr>
          <p:cNvPr id="4" name="Date Placeholder 3">
            <a:extLst>
              <a:ext uri="{FF2B5EF4-FFF2-40B4-BE49-F238E27FC236}">
                <a16:creationId xmlns:a16="http://schemas.microsoft.com/office/drawing/2014/main" id="{07EE52E6-65F7-3B9C-E2C8-68D8699EEEBA}"/>
              </a:ext>
            </a:extLst>
          </p:cNvPr>
          <p:cNvSpPr>
            <a:spLocks noGrp="1"/>
          </p:cNvSpPr>
          <p:nvPr>
            <p:ph type="dt" sz="half" idx="10"/>
          </p:nvPr>
        </p:nvSpPr>
        <p:spPr/>
        <p:txBody>
          <a:bodyPr/>
          <a:lstStyle/>
          <a:p>
            <a:r>
              <a:rPr lang="en-US"/>
              <a:t>Rhythm in Music since 1900, McGill, Sept. 2023</a:t>
            </a:r>
            <a:endParaRPr lang="en-US" dirty="0"/>
          </a:p>
        </p:txBody>
      </p:sp>
      <p:sp>
        <p:nvSpPr>
          <p:cNvPr id="5" name="Footer Placeholder 4">
            <a:extLst>
              <a:ext uri="{FF2B5EF4-FFF2-40B4-BE49-F238E27FC236}">
                <a16:creationId xmlns:a16="http://schemas.microsoft.com/office/drawing/2014/main" id="{D40F3720-6182-146E-20E4-5534E44AF607}"/>
              </a:ext>
            </a:extLst>
          </p:cNvPr>
          <p:cNvSpPr>
            <a:spLocks noGrp="1"/>
          </p:cNvSpPr>
          <p:nvPr>
            <p:ph type="ftr" sz="quarter" idx="11"/>
          </p:nvPr>
        </p:nvSpPr>
        <p:spPr/>
        <p:txBody>
          <a:bodyPr/>
          <a:lstStyle/>
          <a:p>
            <a:r>
              <a:rPr lang="en-US"/>
              <a:t>Rhythmic Regularity beyond Meter and Isochrony</a:t>
            </a:r>
            <a:endParaRPr lang="en-US" dirty="0"/>
          </a:p>
        </p:txBody>
      </p:sp>
      <p:sp>
        <p:nvSpPr>
          <p:cNvPr id="6" name="Slide Number Placeholder 5">
            <a:extLst>
              <a:ext uri="{FF2B5EF4-FFF2-40B4-BE49-F238E27FC236}">
                <a16:creationId xmlns:a16="http://schemas.microsoft.com/office/drawing/2014/main" id="{86478260-1A2E-961B-4F44-3B98F2A1DB32}"/>
              </a:ext>
            </a:extLst>
          </p:cNvPr>
          <p:cNvSpPr>
            <a:spLocks noGrp="1"/>
          </p:cNvSpPr>
          <p:nvPr>
            <p:ph type="sldNum" sz="quarter" idx="12"/>
          </p:nvPr>
        </p:nvSpPr>
        <p:spPr/>
        <p:txBody>
          <a:bodyPr/>
          <a:lstStyle/>
          <a:p>
            <a:r>
              <a:rPr lang="en-US"/>
              <a:t>Jason Yust, Boston Univ.          </a:t>
            </a:r>
            <a:fld id="{6950D593-2953-924C-A0DA-F3B17E0E49C7}" type="slidenum">
              <a:rPr lang="en-US" smtClean="0"/>
              <a:pPr/>
              <a:t>92</a:t>
            </a:fld>
            <a:endParaRPr lang="en-US" dirty="0"/>
          </a:p>
        </p:txBody>
      </p:sp>
      <p:pic>
        <p:nvPicPr>
          <p:cNvPr id="8" name="Picture 7">
            <a:extLst>
              <a:ext uri="{FF2B5EF4-FFF2-40B4-BE49-F238E27FC236}">
                <a16:creationId xmlns:a16="http://schemas.microsoft.com/office/drawing/2014/main" id="{EA85DFA9-7460-F390-47DE-3F3EB24E988C}"/>
              </a:ext>
            </a:extLst>
          </p:cNvPr>
          <p:cNvPicPr>
            <a:picLocks noChangeAspect="1"/>
          </p:cNvPicPr>
          <p:nvPr/>
        </p:nvPicPr>
        <p:blipFill>
          <a:blip r:embed="rId5"/>
          <a:stretch>
            <a:fillRect/>
          </a:stretch>
        </p:blipFill>
        <p:spPr>
          <a:xfrm>
            <a:off x="3698398" y="1137747"/>
            <a:ext cx="3505619" cy="730337"/>
          </a:xfrm>
          <a:prstGeom prst="rect">
            <a:avLst/>
          </a:prstGeom>
        </p:spPr>
      </p:pic>
      <p:pic>
        <p:nvPicPr>
          <p:cNvPr id="10" name="Picture 9">
            <a:extLst>
              <a:ext uri="{FF2B5EF4-FFF2-40B4-BE49-F238E27FC236}">
                <a16:creationId xmlns:a16="http://schemas.microsoft.com/office/drawing/2014/main" id="{A60B6AE2-7B73-91AE-E6AB-548BF741FF08}"/>
              </a:ext>
            </a:extLst>
          </p:cNvPr>
          <p:cNvPicPr>
            <a:picLocks noChangeAspect="1"/>
          </p:cNvPicPr>
          <p:nvPr/>
        </p:nvPicPr>
        <p:blipFill>
          <a:blip r:embed="rId6"/>
          <a:stretch>
            <a:fillRect/>
          </a:stretch>
        </p:blipFill>
        <p:spPr>
          <a:xfrm>
            <a:off x="3683790" y="1830777"/>
            <a:ext cx="3520227" cy="876405"/>
          </a:xfrm>
          <a:prstGeom prst="rect">
            <a:avLst/>
          </a:prstGeom>
        </p:spPr>
      </p:pic>
      <p:pic>
        <p:nvPicPr>
          <p:cNvPr id="12" name="Picture 11">
            <a:extLst>
              <a:ext uri="{FF2B5EF4-FFF2-40B4-BE49-F238E27FC236}">
                <a16:creationId xmlns:a16="http://schemas.microsoft.com/office/drawing/2014/main" id="{F007C7D1-D5C8-26FE-5EAE-5BA4BD1C150D}"/>
              </a:ext>
            </a:extLst>
          </p:cNvPr>
          <p:cNvPicPr>
            <a:picLocks noChangeAspect="1"/>
          </p:cNvPicPr>
          <p:nvPr/>
        </p:nvPicPr>
        <p:blipFill>
          <a:blip r:embed="rId7"/>
          <a:stretch>
            <a:fillRect/>
          </a:stretch>
        </p:blipFill>
        <p:spPr>
          <a:xfrm>
            <a:off x="3869216" y="2622609"/>
            <a:ext cx="3505619" cy="902735"/>
          </a:xfrm>
          <a:prstGeom prst="rect">
            <a:avLst/>
          </a:prstGeom>
        </p:spPr>
      </p:pic>
      <p:pic>
        <p:nvPicPr>
          <p:cNvPr id="14" name="Picture 13">
            <a:extLst>
              <a:ext uri="{FF2B5EF4-FFF2-40B4-BE49-F238E27FC236}">
                <a16:creationId xmlns:a16="http://schemas.microsoft.com/office/drawing/2014/main" id="{62E86881-5F65-10E2-5391-8976D02D9AB9}"/>
              </a:ext>
            </a:extLst>
          </p:cNvPr>
          <p:cNvPicPr>
            <a:picLocks noChangeAspect="1"/>
          </p:cNvPicPr>
          <p:nvPr/>
        </p:nvPicPr>
        <p:blipFill>
          <a:blip r:embed="rId8"/>
          <a:stretch>
            <a:fillRect/>
          </a:stretch>
        </p:blipFill>
        <p:spPr>
          <a:xfrm>
            <a:off x="3848410" y="3477726"/>
            <a:ext cx="3547232" cy="852554"/>
          </a:xfrm>
          <a:prstGeom prst="rect">
            <a:avLst/>
          </a:prstGeom>
        </p:spPr>
      </p:pic>
      <p:sp>
        <p:nvSpPr>
          <p:cNvPr id="15" name="TextBox 14">
            <a:extLst>
              <a:ext uri="{FF2B5EF4-FFF2-40B4-BE49-F238E27FC236}">
                <a16:creationId xmlns:a16="http://schemas.microsoft.com/office/drawing/2014/main" id="{5A6602ED-2FA4-9F21-A8D9-3661D73E2EA3}"/>
              </a:ext>
            </a:extLst>
          </p:cNvPr>
          <p:cNvSpPr txBox="1"/>
          <p:nvPr/>
        </p:nvSpPr>
        <p:spPr>
          <a:xfrm>
            <a:off x="1394307" y="1315703"/>
            <a:ext cx="2477601" cy="369332"/>
          </a:xfrm>
          <a:prstGeom prst="rect">
            <a:avLst/>
          </a:prstGeom>
          <a:noFill/>
        </p:spPr>
        <p:txBody>
          <a:bodyPr wrap="none" rtlCol="0">
            <a:spAutoFit/>
          </a:bodyPr>
          <a:lstStyle/>
          <a:p>
            <a:pPr algn="l"/>
            <a:r>
              <a:rPr lang="en-US" dirty="0">
                <a:latin typeface="+mj-lt"/>
                <a:cs typeface="Calibri" panose="020F0502020204030204" pitchFamily="34" charset="0"/>
              </a:rPr>
              <a:t>Conventional notation: </a:t>
            </a:r>
          </a:p>
        </p:txBody>
      </p:sp>
      <p:sp>
        <p:nvSpPr>
          <p:cNvPr id="16" name="TextBox 15">
            <a:extLst>
              <a:ext uri="{FF2B5EF4-FFF2-40B4-BE49-F238E27FC236}">
                <a16:creationId xmlns:a16="http://schemas.microsoft.com/office/drawing/2014/main" id="{D486F553-75B1-AC37-6995-D29280A95A71}"/>
              </a:ext>
            </a:extLst>
          </p:cNvPr>
          <p:cNvSpPr txBox="1"/>
          <p:nvPr/>
        </p:nvSpPr>
        <p:spPr>
          <a:xfrm>
            <a:off x="1004777" y="2103096"/>
            <a:ext cx="2921441" cy="369332"/>
          </a:xfrm>
          <a:prstGeom prst="rect">
            <a:avLst/>
          </a:prstGeom>
          <a:noFill/>
        </p:spPr>
        <p:txBody>
          <a:bodyPr wrap="none" rtlCol="0">
            <a:spAutoFit/>
          </a:bodyPr>
          <a:lstStyle/>
          <a:p>
            <a:pPr algn="l"/>
            <a:r>
              <a:rPr lang="en-US" dirty="0">
                <a:latin typeface="+mj-lt"/>
                <a:cs typeface="Calibri" panose="020F0502020204030204" pitchFamily="34" charset="0"/>
              </a:rPr>
              <a:t>With triplet swung eighths: </a:t>
            </a:r>
          </a:p>
        </p:txBody>
      </p:sp>
      <p:sp>
        <p:nvSpPr>
          <p:cNvPr id="17" name="TextBox 16">
            <a:extLst>
              <a:ext uri="{FF2B5EF4-FFF2-40B4-BE49-F238E27FC236}">
                <a16:creationId xmlns:a16="http://schemas.microsoft.com/office/drawing/2014/main" id="{953DB030-DB69-6769-5A8D-DC7240273A9B}"/>
              </a:ext>
            </a:extLst>
          </p:cNvPr>
          <p:cNvSpPr txBox="1"/>
          <p:nvPr/>
        </p:nvSpPr>
        <p:spPr>
          <a:xfrm>
            <a:off x="1226626" y="2941941"/>
            <a:ext cx="2672398" cy="369332"/>
          </a:xfrm>
          <a:prstGeom prst="rect">
            <a:avLst/>
          </a:prstGeom>
          <a:noFill/>
        </p:spPr>
        <p:txBody>
          <a:bodyPr wrap="none" rtlCol="0">
            <a:spAutoFit/>
          </a:bodyPr>
          <a:lstStyle/>
          <a:p>
            <a:pPr algn="l"/>
            <a:r>
              <a:rPr lang="en-US" dirty="0">
                <a:latin typeface="+mj-lt"/>
                <a:cs typeface="Calibri" panose="020F0502020204030204" pitchFamily="34" charset="0"/>
              </a:rPr>
              <a:t>Alternate triplet rhythm: </a:t>
            </a:r>
          </a:p>
        </p:txBody>
      </p:sp>
      <p:sp>
        <p:nvSpPr>
          <p:cNvPr id="18" name="TextBox 17">
            <a:extLst>
              <a:ext uri="{FF2B5EF4-FFF2-40B4-BE49-F238E27FC236}">
                <a16:creationId xmlns:a16="http://schemas.microsoft.com/office/drawing/2014/main" id="{4DE595B3-2AFD-F5B4-3DB5-62483534B8E0}"/>
              </a:ext>
            </a:extLst>
          </p:cNvPr>
          <p:cNvSpPr txBox="1"/>
          <p:nvPr/>
        </p:nvSpPr>
        <p:spPr>
          <a:xfrm>
            <a:off x="1004777" y="3556654"/>
            <a:ext cx="3002938" cy="646331"/>
          </a:xfrm>
          <a:prstGeom prst="rect">
            <a:avLst/>
          </a:prstGeom>
          <a:noFill/>
        </p:spPr>
        <p:txBody>
          <a:bodyPr wrap="none" rtlCol="0">
            <a:spAutoFit/>
          </a:bodyPr>
          <a:lstStyle/>
          <a:p>
            <a:pPr algn="l"/>
            <a:r>
              <a:rPr lang="en-US" dirty="0">
                <a:latin typeface="+mj-lt"/>
                <a:cs typeface="Calibri" panose="020F0502020204030204" pitchFamily="34" charset="0"/>
              </a:rPr>
              <a:t>Approximately as measured</a:t>
            </a:r>
          </a:p>
          <a:p>
            <a:pPr algn="r"/>
            <a:r>
              <a:rPr lang="en-US" dirty="0">
                <a:latin typeface="+mj-lt"/>
                <a:cs typeface="Calibri" panose="020F0502020204030204" pitchFamily="34" charset="0"/>
              </a:rPr>
              <a:t>from the studio recording: </a:t>
            </a:r>
          </a:p>
        </p:txBody>
      </p:sp>
      <p:pic>
        <p:nvPicPr>
          <p:cNvPr id="7" name="ByrdLittleBird">
            <a:hlinkClick r:id="" action="ppaction://media"/>
            <a:extLst>
              <a:ext uri="{FF2B5EF4-FFF2-40B4-BE49-F238E27FC236}">
                <a16:creationId xmlns:a16="http://schemas.microsoft.com/office/drawing/2014/main" id="{BA4F6759-BC36-DF22-7818-03C01D4FCCA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15350" y="455490"/>
            <a:ext cx="416719" cy="416719"/>
          </a:xfrm>
          <a:prstGeom prst="rect">
            <a:avLst/>
          </a:prstGeom>
        </p:spPr>
      </p:pic>
    </p:spTree>
    <p:extLst>
      <p:ext uri="{BB962C8B-B14F-4D97-AF65-F5344CB8AC3E}">
        <p14:creationId xmlns:p14="http://schemas.microsoft.com/office/powerpoint/2010/main" val="2823764585"/>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0D637-47CA-CCB1-054D-17D9B0425EB2}"/>
              </a:ext>
            </a:extLst>
          </p:cNvPr>
          <p:cNvSpPr>
            <a:spLocks noGrp="1"/>
          </p:cNvSpPr>
          <p:nvPr>
            <p:ph type="title"/>
          </p:nvPr>
        </p:nvSpPr>
        <p:spPr/>
        <p:txBody>
          <a:bodyPr/>
          <a:lstStyle/>
          <a:p>
            <a:r>
              <a:rPr lang="en-US" dirty="0"/>
              <a:t>Flow in jazz: Byrd/Hill “Fly Little Bird Fly”</a:t>
            </a:r>
          </a:p>
        </p:txBody>
      </p:sp>
      <p:sp>
        <p:nvSpPr>
          <p:cNvPr id="3" name="Content Placeholder 2">
            <a:extLst>
              <a:ext uri="{FF2B5EF4-FFF2-40B4-BE49-F238E27FC236}">
                <a16:creationId xmlns:a16="http://schemas.microsoft.com/office/drawing/2014/main" id="{43E31726-4E5D-095B-961C-10C56058EEE7}"/>
              </a:ext>
            </a:extLst>
          </p:cNvPr>
          <p:cNvSpPr>
            <a:spLocks noGrp="1"/>
          </p:cNvSpPr>
          <p:nvPr>
            <p:ph idx="1"/>
          </p:nvPr>
        </p:nvSpPr>
        <p:spPr>
          <a:xfrm>
            <a:off x="235634" y="480746"/>
            <a:ext cx="8672732" cy="584597"/>
          </a:xfrm>
        </p:spPr>
        <p:txBody>
          <a:bodyPr/>
          <a:lstStyle/>
          <a:p>
            <a:pPr marL="0" indent="0" algn="ctr">
              <a:buNone/>
            </a:pPr>
            <a:r>
              <a:rPr lang="en-US" dirty="0"/>
              <a:t>Marquis Hill’s version (2016) puts the whole tune in 7/4.  </a:t>
            </a:r>
          </a:p>
        </p:txBody>
      </p:sp>
      <p:sp>
        <p:nvSpPr>
          <p:cNvPr id="4" name="Date Placeholder 3">
            <a:extLst>
              <a:ext uri="{FF2B5EF4-FFF2-40B4-BE49-F238E27FC236}">
                <a16:creationId xmlns:a16="http://schemas.microsoft.com/office/drawing/2014/main" id="{07EE52E6-65F7-3B9C-E2C8-68D8699EEEBA}"/>
              </a:ext>
            </a:extLst>
          </p:cNvPr>
          <p:cNvSpPr>
            <a:spLocks noGrp="1"/>
          </p:cNvSpPr>
          <p:nvPr>
            <p:ph type="dt" sz="half" idx="10"/>
          </p:nvPr>
        </p:nvSpPr>
        <p:spPr/>
        <p:txBody>
          <a:bodyPr/>
          <a:lstStyle/>
          <a:p>
            <a:r>
              <a:rPr lang="en-US"/>
              <a:t>Rhythm in Music since 1900, McGill, Sept. 2023</a:t>
            </a:r>
            <a:endParaRPr lang="en-US" dirty="0"/>
          </a:p>
        </p:txBody>
      </p:sp>
      <p:sp>
        <p:nvSpPr>
          <p:cNvPr id="5" name="Footer Placeholder 4">
            <a:extLst>
              <a:ext uri="{FF2B5EF4-FFF2-40B4-BE49-F238E27FC236}">
                <a16:creationId xmlns:a16="http://schemas.microsoft.com/office/drawing/2014/main" id="{D40F3720-6182-146E-20E4-5534E44AF607}"/>
              </a:ext>
            </a:extLst>
          </p:cNvPr>
          <p:cNvSpPr>
            <a:spLocks noGrp="1"/>
          </p:cNvSpPr>
          <p:nvPr>
            <p:ph type="ftr" sz="quarter" idx="11"/>
          </p:nvPr>
        </p:nvSpPr>
        <p:spPr/>
        <p:txBody>
          <a:bodyPr/>
          <a:lstStyle/>
          <a:p>
            <a:r>
              <a:rPr lang="en-US"/>
              <a:t>Rhythmic Regularity beyond Meter and Isochrony</a:t>
            </a:r>
            <a:endParaRPr lang="en-US" dirty="0"/>
          </a:p>
        </p:txBody>
      </p:sp>
      <p:sp>
        <p:nvSpPr>
          <p:cNvPr id="6" name="Slide Number Placeholder 5">
            <a:extLst>
              <a:ext uri="{FF2B5EF4-FFF2-40B4-BE49-F238E27FC236}">
                <a16:creationId xmlns:a16="http://schemas.microsoft.com/office/drawing/2014/main" id="{86478260-1A2E-961B-4F44-3B98F2A1DB32}"/>
              </a:ext>
            </a:extLst>
          </p:cNvPr>
          <p:cNvSpPr>
            <a:spLocks noGrp="1"/>
          </p:cNvSpPr>
          <p:nvPr>
            <p:ph type="sldNum" sz="quarter" idx="12"/>
          </p:nvPr>
        </p:nvSpPr>
        <p:spPr/>
        <p:txBody>
          <a:bodyPr/>
          <a:lstStyle/>
          <a:p>
            <a:r>
              <a:rPr lang="en-US"/>
              <a:t>Jason Yust, Boston Univ.          </a:t>
            </a:r>
            <a:fld id="{6950D593-2953-924C-A0DA-F3B17E0E49C7}" type="slidenum">
              <a:rPr lang="en-US" smtClean="0"/>
              <a:pPr/>
              <a:t>93</a:t>
            </a:fld>
            <a:endParaRPr lang="en-US" dirty="0"/>
          </a:p>
        </p:txBody>
      </p:sp>
      <p:pic>
        <p:nvPicPr>
          <p:cNvPr id="8" name="Picture 7">
            <a:extLst>
              <a:ext uri="{FF2B5EF4-FFF2-40B4-BE49-F238E27FC236}">
                <a16:creationId xmlns:a16="http://schemas.microsoft.com/office/drawing/2014/main" id="{EA85DFA9-7460-F390-47DE-3F3EB24E988C}"/>
              </a:ext>
            </a:extLst>
          </p:cNvPr>
          <p:cNvPicPr>
            <a:picLocks noChangeAspect="1"/>
          </p:cNvPicPr>
          <p:nvPr/>
        </p:nvPicPr>
        <p:blipFill>
          <a:blip r:embed="rId5"/>
          <a:stretch>
            <a:fillRect/>
          </a:stretch>
        </p:blipFill>
        <p:spPr>
          <a:xfrm>
            <a:off x="784515" y="904497"/>
            <a:ext cx="3505619" cy="730337"/>
          </a:xfrm>
          <a:prstGeom prst="rect">
            <a:avLst/>
          </a:prstGeom>
        </p:spPr>
      </p:pic>
      <p:pic>
        <p:nvPicPr>
          <p:cNvPr id="14" name="Picture 13">
            <a:extLst>
              <a:ext uri="{FF2B5EF4-FFF2-40B4-BE49-F238E27FC236}">
                <a16:creationId xmlns:a16="http://schemas.microsoft.com/office/drawing/2014/main" id="{62E86881-5F65-10E2-5391-8976D02D9AB9}"/>
              </a:ext>
            </a:extLst>
          </p:cNvPr>
          <p:cNvPicPr>
            <a:picLocks noChangeAspect="1"/>
          </p:cNvPicPr>
          <p:nvPr/>
        </p:nvPicPr>
        <p:blipFill>
          <a:blip r:embed="rId6"/>
          <a:stretch>
            <a:fillRect/>
          </a:stretch>
        </p:blipFill>
        <p:spPr>
          <a:xfrm>
            <a:off x="784515" y="1923433"/>
            <a:ext cx="3547232" cy="852554"/>
          </a:xfrm>
          <a:prstGeom prst="rect">
            <a:avLst/>
          </a:prstGeom>
        </p:spPr>
      </p:pic>
      <p:sp>
        <p:nvSpPr>
          <p:cNvPr id="15" name="TextBox 14">
            <a:extLst>
              <a:ext uri="{FF2B5EF4-FFF2-40B4-BE49-F238E27FC236}">
                <a16:creationId xmlns:a16="http://schemas.microsoft.com/office/drawing/2014/main" id="{5A6602ED-2FA4-9F21-A8D9-3661D73E2EA3}"/>
              </a:ext>
            </a:extLst>
          </p:cNvPr>
          <p:cNvSpPr txBox="1"/>
          <p:nvPr/>
        </p:nvSpPr>
        <p:spPr>
          <a:xfrm>
            <a:off x="64178" y="1082101"/>
            <a:ext cx="773738" cy="369332"/>
          </a:xfrm>
          <a:prstGeom prst="rect">
            <a:avLst/>
          </a:prstGeom>
          <a:noFill/>
        </p:spPr>
        <p:txBody>
          <a:bodyPr wrap="none" rtlCol="0">
            <a:spAutoFit/>
          </a:bodyPr>
          <a:lstStyle/>
          <a:p>
            <a:pPr algn="l"/>
            <a:r>
              <a:rPr lang="en-US" dirty="0">
                <a:latin typeface="+mj-lt"/>
                <a:cs typeface="Calibri" panose="020F0502020204030204" pitchFamily="34" charset="0"/>
              </a:rPr>
              <a:t>Byrd: </a:t>
            </a:r>
          </a:p>
        </p:txBody>
      </p:sp>
      <p:sp>
        <p:nvSpPr>
          <p:cNvPr id="7" name="TextBox 6">
            <a:extLst>
              <a:ext uri="{FF2B5EF4-FFF2-40B4-BE49-F238E27FC236}">
                <a16:creationId xmlns:a16="http://schemas.microsoft.com/office/drawing/2014/main" id="{2897858B-346B-A4A0-D2D3-66F1A74E2F0A}"/>
              </a:ext>
            </a:extLst>
          </p:cNvPr>
          <p:cNvSpPr txBox="1"/>
          <p:nvPr/>
        </p:nvSpPr>
        <p:spPr>
          <a:xfrm>
            <a:off x="2337115" y="1573670"/>
            <a:ext cx="402674" cy="369332"/>
          </a:xfrm>
          <a:prstGeom prst="rect">
            <a:avLst/>
          </a:prstGeom>
          <a:noFill/>
        </p:spPr>
        <p:txBody>
          <a:bodyPr wrap="none" rtlCol="0">
            <a:spAutoFit/>
          </a:bodyPr>
          <a:lstStyle/>
          <a:p>
            <a:pPr algn="l"/>
            <a:r>
              <a:rPr lang="en-US" dirty="0">
                <a:latin typeface="+mj-lt"/>
                <a:cs typeface="Calibri" panose="020F0502020204030204" pitchFamily="34" charset="0"/>
              </a:rPr>
              <a:t>or</a:t>
            </a:r>
          </a:p>
        </p:txBody>
      </p:sp>
      <p:pic>
        <p:nvPicPr>
          <p:cNvPr id="11" name="Picture 10">
            <a:extLst>
              <a:ext uri="{FF2B5EF4-FFF2-40B4-BE49-F238E27FC236}">
                <a16:creationId xmlns:a16="http://schemas.microsoft.com/office/drawing/2014/main" id="{881E19E4-256F-101F-F63A-7A11302D5210}"/>
              </a:ext>
            </a:extLst>
          </p:cNvPr>
          <p:cNvPicPr>
            <a:picLocks noChangeAspect="1"/>
          </p:cNvPicPr>
          <p:nvPr/>
        </p:nvPicPr>
        <p:blipFill>
          <a:blip r:embed="rId7"/>
          <a:stretch>
            <a:fillRect/>
          </a:stretch>
        </p:blipFill>
        <p:spPr>
          <a:xfrm>
            <a:off x="555183" y="2883843"/>
            <a:ext cx="3734951" cy="790384"/>
          </a:xfrm>
          <a:prstGeom prst="rect">
            <a:avLst/>
          </a:prstGeom>
        </p:spPr>
      </p:pic>
      <p:sp>
        <p:nvSpPr>
          <p:cNvPr id="13" name="TextBox 12">
            <a:extLst>
              <a:ext uri="{FF2B5EF4-FFF2-40B4-BE49-F238E27FC236}">
                <a16:creationId xmlns:a16="http://schemas.microsoft.com/office/drawing/2014/main" id="{6BCFEEAB-CC0A-5935-EA3D-747E51054E7B}"/>
              </a:ext>
            </a:extLst>
          </p:cNvPr>
          <p:cNvSpPr txBox="1"/>
          <p:nvPr/>
        </p:nvSpPr>
        <p:spPr>
          <a:xfrm>
            <a:off x="64178" y="3059150"/>
            <a:ext cx="644728" cy="369332"/>
          </a:xfrm>
          <a:prstGeom prst="rect">
            <a:avLst/>
          </a:prstGeom>
          <a:noFill/>
        </p:spPr>
        <p:txBody>
          <a:bodyPr wrap="none" rtlCol="0">
            <a:spAutoFit/>
          </a:bodyPr>
          <a:lstStyle/>
          <a:p>
            <a:pPr algn="l"/>
            <a:r>
              <a:rPr lang="en-US" dirty="0">
                <a:latin typeface="+mj-lt"/>
                <a:cs typeface="Calibri" panose="020F0502020204030204" pitchFamily="34" charset="0"/>
              </a:rPr>
              <a:t>Hill: </a:t>
            </a:r>
          </a:p>
        </p:txBody>
      </p:sp>
      <p:sp>
        <p:nvSpPr>
          <p:cNvPr id="9" name="TextBox 8">
            <a:extLst>
              <a:ext uri="{FF2B5EF4-FFF2-40B4-BE49-F238E27FC236}">
                <a16:creationId xmlns:a16="http://schemas.microsoft.com/office/drawing/2014/main" id="{E19DD5F0-5B59-F307-61D1-4A563B12A867}"/>
              </a:ext>
            </a:extLst>
          </p:cNvPr>
          <p:cNvSpPr txBox="1"/>
          <p:nvPr/>
        </p:nvSpPr>
        <p:spPr>
          <a:xfrm>
            <a:off x="4754321" y="904497"/>
            <a:ext cx="4051974" cy="3531736"/>
          </a:xfrm>
          <a:prstGeom prst="rect">
            <a:avLst/>
          </a:prstGeom>
          <a:noFill/>
        </p:spPr>
        <p:txBody>
          <a:bodyPr wrap="square" rtlCol="0">
            <a:spAutoFit/>
          </a:bodyPr>
          <a:lstStyle/>
          <a:p>
            <a:pPr algn="ctr">
              <a:spcAft>
                <a:spcPts val="900"/>
              </a:spcAft>
            </a:pPr>
            <a:r>
              <a:rPr lang="en-US" dirty="0">
                <a:latin typeface="+mj-lt"/>
                <a:cs typeface="Calibri" panose="020F0502020204030204" pitchFamily="34" charset="0"/>
              </a:rPr>
              <a:t>Marquis Hill on Donald Byrd: </a:t>
            </a:r>
          </a:p>
          <a:p>
            <a:pPr algn="l"/>
            <a:r>
              <a:rPr lang="en-US" dirty="0">
                <a:latin typeface="+mj-lt"/>
                <a:cs typeface="Calibri" panose="020F0502020204030204" pitchFamily="34" charset="0"/>
              </a:rPr>
              <a:t>“Just talking about the similarities in the music, definitely the groove aspect. Even his bebop, straight-ahead stuff of that era still had that aspect of groove. That essence was from where this music comes. And I try to capture that in my music—even my more hip-hop or funky stuff to my more swinging jazz stuff. It’s all about capturing that feeling and being able to transfer it to people. </a:t>
            </a:r>
          </a:p>
        </p:txBody>
      </p:sp>
      <p:sp>
        <p:nvSpPr>
          <p:cNvPr id="10" name="TextBox 9">
            <a:extLst>
              <a:ext uri="{FF2B5EF4-FFF2-40B4-BE49-F238E27FC236}">
                <a16:creationId xmlns:a16="http://schemas.microsoft.com/office/drawing/2014/main" id="{C2F4EC26-97CE-C243-F9B4-281EDDD1064B}"/>
              </a:ext>
            </a:extLst>
          </p:cNvPr>
          <p:cNvSpPr txBox="1"/>
          <p:nvPr/>
        </p:nvSpPr>
        <p:spPr>
          <a:xfrm>
            <a:off x="6893144" y="4136150"/>
            <a:ext cx="1964705" cy="300082"/>
          </a:xfrm>
          <a:prstGeom prst="rect">
            <a:avLst/>
          </a:prstGeom>
          <a:noFill/>
        </p:spPr>
        <p:txBody>
          <a:bodyPr wrap="none" rtlCol="0">
            <a:spAutoFit/>
          </a:bodyPr>
          <a:lstStyle/>
          <a:p>
            <a:pPr algn="l"/>
            <a:r>
              <a:rPr lang="en-US" sz="1350" i="1" dirty="0">
                <a:latin typeface="+mj-lt"/>
                <a:cs typeface="Calibri" panose="020F0502020204030204" pitchFamily="34" charset="0"/>
              </a:rPr>
              <a:t>Jazz Times </a:t>
            </a:r>
            <a:r>
              <a:rPr lang="en-US" sz="1350" dirty="0">
                <a:latin typeface="+mj-lt"/>
                <a:cs typeface="Calibri" panose="020F0502020204030204" pitchFamily="34" charset="0"/>
              </a:rPr>
              <a:t>Oct. 24, 2017</a:t>
            </a:r>
            <a:endParaRPr lang="en-US" sz="1350" i="1" dirty="0">
              <a:latin typeface="+mj-lt"/>
              <a:cs typeface="Calibri" panose="020F0502020204030204" pitchFamily="34" charset="0"/>
            </a:endParaRPr>
          </a:p>
        </p:txBody>
      </p:sp>
      <p:pic>
        <p:nvPicPr>
          <p:cNvPr id="12" name="HillLittleBird">
            <a:hlinkClick r:id="" action="ppaction://media"/>
            <a:extLst>
              <a:ext uri="{FF2B5EF4-FFF2-40B4-BE49-F238E27FC236}">
                <a16:creationId xmlns:a16="http://schemas.microsoft.com/office/drawing/2014/main" id="{541663E8-FA74-19EA-CC28-42ECF8608EC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074334" y="3728504"/>
            <a:ext cx="346332" cy="346332"/>
          </a:xfrm>
          <a:prstGeom prst="rect">
            <a:avLst/>
          </a:prstGeom>
        </p:spPr>
      </p:pic>
    </p:spTree>
    <p:extLst>
      <p:ext uri="{BB962C8B-B14F-4D97-AF65-F5344CB8AC3E}">
        <p14:creationId xmlns:p14="http://schemas.microsoft.com/office/powerpoint/2010/main" val="346913824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2"/>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0D637-47CA-CCB1-054D-17D9B0425EB2}"/>
              </a:ext>
            </a:extLst>
          </p:cNvPr>
          <p:cNvSpPr>
            <a:spLocks noGrp="1"/>
          </p:cNvSpPr>
          <p:nvPr>
            <p:ph type="title"/>
          </p:nvPr>
        </p:nvSpPr>
        <p:spPr/>
        <p:txBody>
          <a:bodyPr/>
          <a:lstStyle/>
          <a:p>
            <a:r>
              <a:rPr lang="en-US" dirty="0"/>
              <a:t>Flow in jazz: Byrd/Hill “Fly Little Bird Fly”</a:t>
            </a:r>
          </a:p>
        </p:txBody>
      </p:sp>
      <p:sp>
        <p:nvSpPr>
          <p:cNvPr id="3" name="Content Placeholder 2">
            <a:extLst>
              <a:ext uri="{FF2B5EF4-FFF2-40B4-BE49-F238E27FC236}">
                <a16:creationId xmlns:a16="http://schemas.microsoft.com/office/drawing/2014/main" id="{43E31726-4E5D-095B-961C-10C56058EEE7}"/>
              </a:ext>
            </a:extLst>
          </p:cNvPr>
          <p:cNvSpPr>
            <a:spLocks noGrp="1"/>
          </p:cNvSpPr>
          <p:nvPr>
            <p:ph idx="1"/>
          </p:nvPr>
        </p:nvSpPr>
        <p:spPr>
          <a:xfrm>
            <a:off x="235634" y="499886"/>
            <a:ext cx="8672732" cy="584597"/>
          </a:xfrm>
        </p:spPr>
        <p:txBody>
          <a:bodyPr/>
          <a:lstStyle/>
          <a:p>
            <a:pPr marL="0" indent="0" algn="ctr">
              <a:buNone/>
            </a:pPr>
            <a:r>
              <a:rPr lang="en-US" dirty="0"/>
              <a:t>Frequencies 7 and 9 are prominent in all spectra</a:t>
            </a:r>
          </a:p>
        </p:txBody>
      </p:sp>
      <p:sp>
        <p:nvSpPr>
          <p:cNvPr id="4" name="Date Placeholder 3">
            <a:extLst>
              <a:ext uri="{FF2B5EF4-FFF2-40B4-BE49-F238E27FC236}">
                <a16:creationId xmlns:a16="http://schemas.microsoft.com/office/drawing/2014/main" id="{07EE52E6-65F7-3B9C-E2C8-68D8699EEEBA}"/>
              </a:ext>
            </a:extLst>
          </p:cNvPr>
          <p:cNvSpPr>
            <a:spLocks noGrp="1"/>
          </p:cNvSpPr>
          <p:nvPr>
            <p:ph type="dt" sz="half" idx="10"/>
          </p:nvPr>
        </p:nvSpPr>
        <p:spPr/>
        <p:txBody>
          <a:bodyPr/>
          <a:lstStyle/>
          <a:p>
            <a:r>
              <a:rPr lang="en-US"/>
              <a:t>Rhythm in Music since 1900, McGill, Sept. 2023</a:t>
            </a:r>
            <a:endParaRPr lang="en-US" dirty="0"/>
          </a:p>
        </p:txBody>
      </p:sp>
      <p:sp>
        <p:nvSpPr>
          <p:cNvPr id="5" name="Footer Placeholder 4">
            <a:extLst>
              <a:ext uri="{FF2B5EF4-FFF2-40B4-BE49-F238E27FC236}">
                <a16:creationId xmlns:a16="http://schemas.microsoft.com/office/drawing/2014/main" id="{D40F3720-6182-146E-20E4-5534E44AF607}"/>
              </a:ext>
            </a:extLst>
          </p:cNvPr>
          <p:cNvSpPr>
            <a:spLocks noGrp="1"/>
          </p:cNvSpPr>
          <p:nvPr>
            <p:ph type="ftr" sz="quarter" idx="11"/>
          </p:nvPr>
        </p:nvSpPr>
        <p:spPr/>
        <p:txBody>
          <a:bodyPr/>
          <a:lstStyle/>
          <a:p>
            <a:r>
              <a:rPr lang="en-US"/>
              <a:t>Rhythmic Regularity beyond Meter and Isochrony</a:t>
            </a:r>
            <a:endParaRPr lang="en-US" dirty="0"/>
          </a:p>
        </p:txBody>
      </p:sp>
      <p:sp>
        <p:nvSpPr>
          <p:cNvPr id="6" name="Slide Number Placeholder 5">
            <a:extLst>
              <a:ext uri="{FF2B5EF4-FFF2-40B4-BE49-F238E27FC236}">
                <a16:creationId xmlns:a16="http://schemas.microsoft.com/office/drawing/2014/main" id="{86478260-1A2E-961B-4F44-3B98F2A1DB32}"/>
              </a:ext>
            </a:extLst>
          </p:cNvPr>
          <p:cNvSpPr>
            <a:spLocks noGrp="1"/>
          </p:cNvSpPr>
          <p:nvPr>
            <p:ph type="sldNum" sz="quarter" idx="12"/>
          </p:nvPr>
        </p:nvSpPr>
        <p:spPr/>
        <p:txBody>
          <a:bodyPr/>
          <a:lstStyle/>
          <a:p>
            <a:r>
              <a:rPr lang="en-US"/>
              <a:t>Jason Yust, Boston Univ.          </a:t>
            </a:r>
            <a:fld id="{6950D593-2953-924C-A0DA-F3B17E0E49C7}" type="slidenum">
              <a:rPr lang="en-US" smtClean="0"/>
              <a:pPr/>
              <a:t>94</a:t>
            </a:fld>
            <a:endParaRPr lang="en-US" dirty="0"/>
          </a:p>
        </p:txBody>
      </p:sp>
      <p:pic>
        <p:nvPicPr>
          <p:cNvPr id="10" name="spectraBack">
            <a:extLst>
              <a:ext uri="{FF2B5EF4-FFF2-40B4-BE49-F238E27FC236}">
                <a16:creationId xmlns:a16="http://schemas.microsoft.com/office/drawing/2014/main" id="{6109BD11-929D-4576-4676-29C6F3F89166}"/>
              </a:ext>
            </a:extLst>
          </p:cNvPr>
          <p:cNvPicPr>
            <a:picLocks noChangeAspect="1"/>
          </p:cNvPicPr>
          <p:nvPr/>
        </p:nvPicPr>
        <p:blipFill>
          <a:blip r:embed="rId3"/>
          <a:stretch>
            <a:fillRect/>
          </a:stretch>
        </p:blipFill>
        <p:spPr>
          <a:xfrm>
            <a:off x="3028950" y="1916075"/>
            <a:ext cx="5829300" cy="2398740"/>
          </a:xfrm>
          <a:prstGeom prst="rect">
            <a:avLst/>
          </a:prstGeom>
        </p:spPr>
      </p:pic>
      <p:pic>
        <p:nvPicPr>
          <p:cNvPr id="8" name="Notated">
            <a:extLst>
              <a:ext uri="{FF2B5EF4-FFF2-40B4-BE49-F238E27FC236}">
                <a16:creationId xmlns:a16="http://schemas.microsoft.com/office/drawing/2014/main" id="{EA85DFA9-7460-F390-47DE-3F3EB24E988C}"/>
              </a:ext>
            </a:extLst>
          </p:cNvPr>
          <p:cNvPicPr>
            <a:picLocks noChangeAspect="1"/>
          </p:cNvPicPr>
          <p:nvPr/>
        </p:nvPicPr>
        <p:blipFill>
          <a:blip r:embed="rId4"/>
          <a:stretch>
            <a:fillRect/>
          </a:stretch>
        </p:blipFill>
        <p:spPr>
          <a:xfrm>
            <a:off x="4211893" y="1052124"/>
            <a:ext cx="3505619" cy="730337"/>
          </a:xfrm>
          <a:prstGeom prst="rect">
            <a:avLst/>
          </a:prstGeom>
        </p:spPr>
      </p:pic>
      <p:pic>
        <p:nvPicPr>
          <p:cNvPr id="12" name="regSwing">
            <a:extLst>
              <a:ext uri="{FF2B5EF4-FFF2-40B4-BE49-F238E27FC236}">
                <a16:creationId xmlns:a16="http://schemas.microsoft.com/office/drawing/2014/main" id="{D1FB1CA4-0AA6-59FB-1DBB-00910B98058A}"/>
              </a:ext>
            </a:extLst>
          </p:cNvPr>
          <p:cNvPicPr>
            <a:picLocks noChangeAspect="1"/>
          </p:cNvPicPr>
          <p:nvPr/>
        </p:nvPicPr>
        <p:blipFill>
          <a:blip r:embed="rId5"/>
          <a:stretch>
            <a:fillRect/>
          </a:stretch>
        </p:blipFill>
        <p:spPr>
          <a:xfrm>
            <a:off x="4237249" y="974012"/>
            <a:ext cx="3520227" cy="876405"/>
          </a:xfrm>
          <a:prstGeom prst="rect">
            <a:avLst/>
          </a:prstGeom>
        </p:spPr>
      </p:pic>
      <p:pic>
        <p:nvPicPr>
          <p:cNvPr id="16" name="altSwing">
            <a:extLst>
              <a:ext uri="{FF2B5EF4-FFF2-40B4-BE49-F238E27FC236}">
                <a16:creationId xmlns:a16="http://schemas.microsoft.com/office/drawing/2014/main" id="{9FE63DC0-5CD3-9B30-4659-9597C0FC691D}"/>
              </a:ext>
            </a:extLst>
          </p:cNvPr>
          <p:cNvPicPr>
            <a:picLocks noChangeAspect="1"/>
          </p:cNvPicPr>
          <p:nvPr/>
        </p:nvPicPr>
        <p:blipFill>
          <a:blip r:embed="rId6"/>
          <a:stretch>
            <a:fillRect/>
          </a:stretch>
        </p:blipFill>
        <p:spPr>
          <a:xfrm>
            <a:off x="4251857" y="947682"/>
            <a:ext cx="3505619" cy="902735"/>
          </a:xfrm>
          <a:prstGeom prst="rect">
            <a:avLst/>
          </a:prstGeom>
        </p:spPr>
      </p:pic>
      <p:pic>
        <p:nvPicPr>
          <p:cNvPr id="14" name="Measured">
            <a:extLst>
              <a:ext uri="{FF2B5EF4-FFF2-40B4-BE49-F238E27FC236}">
                <a16:creationId xmlns:a16="http://schemas.microsoft.com/office/drawing/2014/main" id="{62E86881-5F65-10E2-5391-8976D02D9AB9}"/>
              </a:ext>
            </a:extLst>
          </p:cNvPr>
          <p:cNvPicPr>
            <a:picLocks noChangeAspect="1"/>
          </p:cNvPicPr>
          <p:nvPr/>
        </p:nvPicPr>
        <p:blipFill>
          <a:blip r:embed="rId7"/>
          <a:stretch>
            <a:fillRect/>
          </a:stretch>
        </p:blipFill>
        <p:spPr>
          <a:xfrm>
            <a:off x="4234297" y="987312"/>
            <a:ext cx="3547232" cy="852554"/>
          </a:xfrm>
          <a:prstGeom prst="rect">
            <a:avLst/>
          </a:prstGeom>
        </p:spPr>
      </p:pic>
      <p:pic>
        <p:nvPicPr>
          <p:cNvPr id="11" name="Hill">
            <a:extLst>
              <a:ext uri="{FF2B5EF4-FFF2-40B4-BE49-F238E27FC236}">
                <a16:creationId xmlns:a16="http://schemas.microsoft.com/office/drawing/2014/main" id="{881E19E4-256F-101F-F63A-7A11302D5210}"/>
              </a:ext>
            </a:extLst>
          </p:cNvPr>
          <p:cNvPicPr>
            <a:picLocks noChangeAspect="1"/>
          </p:cNvPicPr>
          <p:nvPr/>
        </p:nvPicPr>
        <p:blipFill>
          <a:blip r:embed="rId8"/>
          <a:stretch>
            <a:fillRect/>
          </a:stretch>
        </p:blipFill>
        <p:spPr>
          <a:xfrm>
            <a:off x="4223747" y="1043444"/>
            <a:ext cx="3597957" cy="761393"/>
          </a:xfrm>
          <a:prstGeom prst="rect">
            <a:avLst/>
          </a:prstGeom>
        </p:spPr>
      </p:pic>
      <p:pic>
        <p:nvPicPr>
          <p:cNvPr id="29" name="Spect-notated">
            <a:extLst>
              <a:ext uri="{FF2B5EF4-FFF2-40B4-BE49-F238E27FC236}">
                <a16:creationId xmlns:a16="http://schemas.microsoft.com/office/drawing/2014/main" id="{3C0D447F-6910-AFCE-3481-2B57DF99C4D2}"/>
              </a:ext>
            </a:extLst>
          </p:cNvPr>
          <p:cNvPicPr>
            <a:picLocks noChangeAspect="1"/>
          </p:cNvPicPr>
          <p:nvPr/>
        </p:nvPicPr>
        <p:blipFill>
          <a:blip r:embed="rId9"/>
          <a:stretch>
            <a:fillRect/>
          </a:stretch>
        </p:blipFill>
        <p:spPr>
          <a:xfrm>
            <a:off x="3028950" y="1918679"/>
            <a:ext cx="5829300" cy="2398740"/>
          </a:xfrm>
          <a:prstGeom prst="rect">
            <a:avLst/>
          </a:prstGeom>
        </p:spPr>
      </p:pic>
      <p:pic>
        <p:nvPicPr>
          <p:cNvPr id="20" name="Spect-regSwing">
            <a:extLst>
              <a:ext uri="{FF2B5EF4-FFF2-40B4-BE49-F238E27FC236}">
                <a16:creationId xmlns:a16="http://schemas.microsoft.com/office/drawing/2014/main" id="{1F637B06-0292-1C69-8EEB-7CC1C7EFA666}"/>
              </a:ext>
            </a:extLst>
          </p:cNvPr>
          <p:cNvPicPr>
            <a:picLocks noChangeAspect="1"/>
          </p:cNvPicPr>
          <p:nvPr/>
        </p:nvPicPr>
        <p:blipFill>
          <a:blip r:embed="rId10"/>
          <a:stretch>
            <a:fillRect/>
          </a:stretch>
        </p:blipFill>
        <p:spPr>
          <a:xfrm>
            <a:off x="3032162" y="1914846"/>
            <a:ext cx="5829300" cy="2398740"/>
          </a:xfrm>
          <a:prstGeom prst="rect">
            <a:avLst/>
          </a:prstGeom>
        </p:spPr>
      </p:pic>
      <p:sp>
        <p:nvSpPr>
          <p:cNvPr id="21" name="TextBox 20">
            <a:extLst>
              <a:ext uri="{FF2B5EF4-FFF2-40B4-BE49-F238E27FC236}">
                <a16:creationId xmlns:a16="http://schemas.microsoft.com/office/drawing/2014/main" id="{CEAA7E92-B6F7-8E80-2CBA-91B6D57E1131}"/>
              </a:ext>
            </a:extLst>
          </p:cNvPr>
          <p:cNvSpPr txBox="1"/>
          <p:nvPr/>
        </p:nvSpPr>
        <p:spPr>
          <a:xfrm>
            <a:off x="231085" y="1043443"/>
            <a:ext cx="2557454" cy="1477328"/>
          </a:xfrm>
          <a:prstGeom prst="rect">
            <a:avLst/>
          </a:prstGeom>
          <a:noFill/>
        </p:spPr>
        <p:txBody>
          <a:bodyPr wrap="square" rtlCol="0">
            <a:spAutoFit/>
          </a:bodyPr>
          <a:lstStyle/>
          <a:p>
            <a:pPr algn="l"/>
            <a:r>
              <a:rPr lang="en-US" dirty="0">
                <a:latin typeface="+mj-lt"/>
                <a:cs typeface="Calibri" panose="020F0502020204030204" pitchFamily="34" charset="0"/>
              </a:rPr>
              <a:t>The version with standard swing is similar, except with a single broad peak across 7–8–9 </a:t>
            </a:r>
          </a:p>
        </p:txBody>
      </p:sp>
      <p:pic>
        <p:nvPicPr>
          <p:cNvPr id="23" name="Spect-altSwing">
            <a:extLst>
              <a:ext uri="{FF2B5EF4-FFF2-40B4-BE49-F238E27FC236}">
                <a16:creationId xmlns:a16="http://schemas.microsoft.com/office/drawing/2014/main" id="{F66D466F-FA9F-46A4-9AE8-1E2749C6ABF0}"/>
              </a:ext>
            </a:extLst>
          </p:cNvPr>
          <p:cNvPicPr>
            <a:picLocks noChangeAspect="1"/>
          </p:cNvPicPr>
          <p:nvPr/>
        </p:nvPicPr>
        <p:blipFill>
          <a:blip r:embed="rId11"/>
          <a:stretch>
            <a:fillRect/>
          </a:stretch>
        </p:blipFill>
        <p:spPr>
          <a:xfrm>
            <a:off x="3030326" y="1913471"/>
            <a:ext cx="5829300" cy="2398740"/>
          </a:xfrm>
          <a:prstGeom prst="rect">
            <a:avLst/>
          </a:prstGeom>
        </p:spPr>
      </p:pic>
      <p:sp>
        <p:nvSpPr>
          <p:cNvPr id="24" name="TextBox 23">
            <a:extLst>
              <a:ext uri="{FF2B5EF4-FFF2-40B4-BE49-F238E27FC236}">
                <a16:creationId xmlns:a16="http://schemas.microsoft.com/office/drawing/2014/main" id="{A7702585-1548-52BA-3524-C370275D4373}"/>
              </a:ext>
            </a:extLst>
          </p:cNvPr>
          <p:cNvSpPr txBox="1"/>
          <p:nvPr/>
        </p:nvSpPr>
        <p:spPr>
          <a:xfrm>
            <a:off x="231085" y="2373465"/>
            <a:ext cx="2557454" cy="923330"/>
          </a:xfrm>
          <a:prstGeom prst="rect">
            <a:avLst/>
          </a:prstGeom>
          <a:noFill/>
        </p:spPr>
        <p:txBody>
          <a:bodyPr wrap="square" rtlCol="0">
            <a:spAutoFit/>
          </a:bodyPr>
          <a:lstStyle/>
          <a:p>
            <a:pPr algn="l"/>
            <a:r>
              <a:rPr lang="en-US" dirty="0">
                <a:latin typeface="+mj-lt"/>
                <a:cs typeface="Calibri" panose="020F0502020204030204" pitchFamily="34" charset="0"/>
              </a:rPr>
              <a:t>The alternate swung version weakens frequency 9, favoring 7</a:t>
            </a:r>
          </a:p>
        </p:txBody>
      </p:sp>
      <p:pic>
        <p:nvPicPr>
          <p:cNvPr id="26" name="Spect-measured">
            <a:extLst>
              <a:ext uri="{FF2B5EF4-FFF2-40B4-BE49-F238E27FC236}">
                <a16:creationId xmlns:a16="http://schemas.microsoft.com/office/drawing/2014/main" id="{02AF6C3A-28F6-C892-C343-48704151F8E3}"/>
              </a:ext>
            </a:extLst>
          </p:cNvPr>
          <p:cNvPicPr>
            <a:picLocks noChangeAspect="1"/>
          </p:cNvPicPr>
          <p:nvPr/>
        </p:nvPicPr>
        <p:blipFill>
          <a:blip r:embed="rId12"/>
          <a:stretch>
            <a:fillRect/>
          </a:stretch>
        </p:blipFill>
        <p:spPr>
          <a:xfrm>
            <a:off x="3033538" y="1906554"/>
            <a:ext cx="5829300" cy="2398740"/>
          </a:xfrm>
          <a:prstGeom prst="rect">
            <a:avLst/>
          </a:prstGeom>
        </p:spPr>
      </p:pic>
      <p:sp>
        <p:nvSpPr>
          <p:cNvPr id="27" name="TextBox 26">
            <a:extLst>
              <a:ext uri="{FF2B5EF4-FFF2-40B4-BE49-F238E27FC236}">
                <a16:creationId xmlns:a16="http://schemas.microsoft.com/office/drawing/2014/main" id="{98A24071-0019-630F-9E95-C1289301187A}"/>
              </a:ext>
            </a:extLst>
          </p:cNvPr>
          <p:cNvSpPr txBox="1"/>
          <p:nvPr/>
        </p:nvSpPr>
        <p:spPr>
          <a:xfrm>
            <a:off x="231085" y="3405048"/>
            <a:ext cx="2557454" cy="923330"/>
          </a:xfrm>
          <a:prstGeom prst="rect">
            <a:avLst/>
          </a:prstGeom>
          <a:noFill/>
        </p:spPr>
        <p:txBody>
          <a:bodyPr wrap="square" rtlCol="0">
            <a:spAutoFit/>
          </a:bodyPr>
          <a:lstStyle/>
          <a:p>
            <a:pPr algn="l"/>
            <a:r>
              <a:rPr lang="en-US" dirty="0">
                <a:latin typeface="+mj-lt"/>
                <a:cs typeface="Calibri" panose="020F0502020204030204" pitchFamily="34" charset="0"/>
              </a:rPr>
              <a:t>The onsets as measured from the recording favor frequency 9</a:t>
            </a:r>
          </a:p>
        </p:txBody>
      </p:sp>
      <p:pic>
        <p:nvPicPr>
          <p:cNvPr id="31" name="spect-Hill">
            <a:extLst>
              <a:ext uri="{FF2B5EF4-FFF2-40B4-BE49-F238E27FC236}">
                <a16:creationId xmlns:a16="http://schemas.microsoft.com/office/drawing/2014/main" id="{1349AFA3-7985-FD1D-CD72-D5AE1E87831E}"/>
              </a:ext>
            </a:extLst>
          </p:cNvPr>
          <p:cNvPicPr>
            <a:picLocks noChangeAspect="1"/>
          </p:cNvPicPr>
          <p:nvPr/>
        </p:nvPicPr>
        <p:blipFill>
          <a:blip r:embed="rId13"/>
          <a:stretch>
            <a:fillRect/>
          </a:stretch>
        </p:blipFill>
        <p:spPr>
          <a:xfrm>
            <a:off x="3030435" y="1922293"/>
            <a:ext cx="5829300" cy="2398740"/>
          </a:xfrm>
          <a:prstGeom prst="rect">
            <a:avLst/>
          </a:prstGeom>
        </p:spPr>
      </p:pic>
    </p:spTree>
    <p:extLst>
      <p:ext uri="{BB962C8B-B14F-4D97-AF65-F5344CB8AC3E}">
        <p14:creationId xmlns:p14="http://schemas.microsoft.com/office/powerpoint/2010/main" val="238711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par>
                                <p:cTn id="16" presetID="9"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par>
                                <p:cTn id="19" presetID="9" presetClass="exit" presetSubtype="0" fill="hold" nodeType="withEffect">
                                  <p:stCondLst>
                                    <p:cond delay="0"/>
                                  </p:stCondLst>
                                  <p:childTnLst>
                                    <p:animEffect transition="out" filter="dissolv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par>
                          <p:cTn id="22" fill="hold">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dissolv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left)">
                                      <p:cBhvr>
                                        <p:cTn id="30" dur="500"/>
                                        <p:tgtEl>
                                          <p:spTgt spid="23"/>
                                        </p:tgtEl>
                                      </p:cBhvr>
                                    </p:animEffect>
                                  </p:childTnLst>
                                </p:cTn>
                              </p:par>
                              <p:par>
                                <p:cTn id="31" presetID="9"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dissolve">
                                      <p:cBhvr>
                                        <p:cTn id="33" dur="500"/>
                                        <p:tgtEl>
                                          <p:spTgt spid="16"/>
                                        </p:tgtEl>
                                      </p:cBhvr>
                                    </p:animEffect>
                                  </p:childTnLst>
                                </p:cTn>
                              </p:par>
                              <p:par>
                                <p:cTn id="34" presetID="9" presetClass="exit" presetSubtype="0" fill="hold" nodeType="withEffect">
                                  <p:stCondLst>
                                    <p:cond delay="0"/>
                                  </p:stCondLst>
                                  <p:childTnLst>
                                    <p:animEffect transition="out" filter="dissolv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childTnLst>
                          </p:cTn>
                        </p:par>
                        <p:par>
                          <p:cTn id="37" fill="hold">
                            <p:stCondLst>
                              <p:cond delay="500"/>
                            </p:stCondLst>
                            <p:childTnLst>
                              <p:par>
                                <p:cTn id="38" presetID="9" presetClass="entr" presetSubtype="0" fill="hold" grpId="0"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dissolve">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left)">
                                      <p:cBhvr>
                                        <p:cTn id="45" dur="500"/>
                                        <p:tgtEl>
                                          <p:spTgt spid="26"/>
                                        </p:tgtEl>
                                      </p:cBhvr>
                                    </p:animEffect>
                                  </p:childTnLst>
                                </p:cTn>
                              </p:par>
                              <p:par>
                                <p:cTn id="46" presetID="9" presetClass="entr" presetSubtype="0"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dissolve">
                                      <p:cBhvr>
                                        <p:cTn id="48" dur="500"/>
                                        <p:tgtEl>
                                          <p:spTgt spid="14"/>
                                        </p:tgtEl>
                                      </p:cBhvr>
                                    </p:animEffect>
                                  </p:childTnLst>
                                </p:cTn>
                              </p:par>
                              <p:par>
                                <p:cTn id="49" presetID="9" presetClass="exit" presetSubtype="0" fill="hold" nodeType="withEffect">
                                  <p:stCondLst>
                                    <p:cond delay="0"/>
                                  </p:stCondLst>
                                  <p:childTnLst>
                                    <p:animEffect transition="out" filter="dissolve">
                                      <p:cBhvr>
                                        <p:cTn id="50" dur="500"/>
                                        <p:tgtEl>
                                          <p:spTgt spid="16"/>
                                        </p:tgtEl>
                                      </p:cBhvr>
                                    </p:animEffect>
                                    <p:set>
                                      <p:cBhvr>
                                        <p:cTn id="51" dur="1" fill="hold">
                                          <p:stCondLst>
                                            <p:cond delay="499"/>
                                          </p:stCondLst>
                                        </p:cTn>
                                        <p:tgtEl>
                                          <p:spTgt spid="16"/>
                                        </p:tgtEl>
                                        <p:attrNameLst>
                                          <p:attrName>style.visibility</p:attrName>
                                        </p:attrNameLst>
                                      </p:cBhvr>
                                      <p:to>
                                        <p:strVal val="hidden"/>
                                      </p:to>
                                    </p:set>
                                  </p:childTnLst>
                                </p:cTn>
                              </p:par>
                            </p:childTnLst>
                          </p:cTn>
                        </p:par>
                        <p:par>
                          <p:cTn id="52" fill="hold">
                            <p:stCondLst>
                              <p:cond delay="500"/>
                            </p:stCondLst>
                            <p:childTnLst>
                              <p:par>
                                <p:cTn id="53" presetID="22" presetClass="exit" presetSubtype="2" fill="hold" nodeType="afterEffect">
                                  <p:stCondLst>
                                    <p:cond delay="0"/>
                                  </p:stCondLst>
                                  <p:childTnLst>
                                    <p:animEffect transition="out" filter="wipe(right)">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childTnLst>
                          </p:cTn>
                        </p:par>
                        <p:par>
                          <p:cTn id="56" fill="hold">
                            <p:stCondLst>
                              <p:cond delay="1000"/>
                            </p:stCondLst>
                            <p:childTnLst>
                              <p:par>
                                <p:cTn id="57" presetID="9" presetClass="entr" presetSubtype="0"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dissolve">
                                      <p:cBhvr>
                                        <p:cTn id="59" dur="500"/>
                                        <p:tgtEl>
                                          <p:spTgt spid="2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wipe(left)">
                                      <p:cBhvr>
                                        <p:cTn id="64" dur="500"/>
                                        <p:tgtEl>
                                          <p:spTgt spid="31"/>
                                        </p:tgtEl>
                                      </p:cBhvr>
                                    </p:animEffect>
                                  </p:childTnLst>
                                </p:cTn>
                              </p:par>
                              <p:par>
                                <p:cTn id="65" presetID="9" presetClass="entr" presetSubtype="0"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dissolve">
                                      <p:cBhvr>
                                        <p:cTn id="67" dur="500"/>
                                        <p:tgtEl>
                                          <p:spTgt spid="11"/>
                                        </p:tgtEl>
                                      </p:cBhvr>
                                    </p:animEffect>
                                  </p:childTnLst>
                                </p:cTn>
                              </p:par>
                              <p:par>
                                <p:cTn id="68" presetID="9" presetClass="exit" presetSubtype="0" fill="hold" nodeType="withEffect">
                                  <p:stCondLst>
                                    <p:cond delay="0"/>
                                  </p:stCondLst>
                                  <p:childTnLst>
                                    <p:animEffect transition="out" filter="dissolve">
                                      <p:cBhvr>
                                        <p:cTn id="69" dur="500"/>
                                        <p:tgtEl>
                                          <p:spTgt spid="14"/>
                                        </p:tgtEl>
                                      </p:cBhvr>
                                    </p:animEffect>
                                    <p:set>
                                      <p:cBhvr>
                                        <p:cTn id="70" dur="1" fill="hold">
                                          <p:stCondLst>
                                            <p:cond delay="499"/>
                                          </p:stCondLst>
                                        </p:cTn>
                                        <p:tgtEl>
                                          <p:spTgt spid="14"/>
                                        </p:tgtEl>
                                        <p:attrNameLst>
                                          <p:attrName>style.visibility</p:attrName>
                                        </p:attrNameLst>
                                      </p:cBhvr>
                                      <p:to>
                                        <p:strVal val="hidden"/>
                                      </p:to>
                                    </p:set>
                                  </p:childTnLst>
                                </p:cTn>
                              </p:par>
                            </p:childTnLst>
                          </p:cTn>
                        </p:par>
                        <p:par>
                          <p:cTn id="71" fill="hold">
                            <p:stCondLst>
                              <p:cond delay="500"/>
                            </p:stCondLst>
                            <p:childTnLst>
                              <p:par>
                                <p:cTn id="72" presetID="9" presetClass="exit" presetSubtype="0" fill="hold" grpId="1" nodeType="afterEffect">
                                  <p:stCondLst>
                                    <p:cond delay="0"/>
                                  </p:stCondLst>
                                  <p:childTnLst>
                                    <p:animEffect transition="out" filter="dissolve">
                                      <p:cBhvr>
                                        <p:cTn id="73" dur="500"/>
                                        <p:tgtEl>
                                          <p:spTgt spid="27"/>
                                        </p:tgtEl>
                                      </p:cBhvr>
                                    </p:animEffect>
                                    <p:set>
                                      <p:cBhvr>
                                        <p:cTn id="74" dur="1" fill="hold">
                                          <p:stCondLst>
                                            <p:cond delay="499"/>
                                          </p:stCondLst>
                                        </p:cTn>
                                        <p:tgtEl>
                                          <p:spTgt spid="27"/>
                                        </p:tgtEl>
                                        <p:attrNameLst>
                                          <p:attrName>style.visibility</p:attrName>
                                        </p:attrNameLst>
                                      </p:cBhvr>
                                      <p:to>
                                        <p:strVal val="hidden"/>
                                      </p:to>
                                    </p:set>
                                  </p:childTnLst>
                                </p:cTn>
                              </p:par>
                              <p:par>
                                <p:cTn id="75" presetID="9" presetClass="exit" presetSubtype="0" fill="hold" grpId="1" nodeType="withEffect">
                                  <p:stCondLst>
                                    <p:cond delay="0"/>
                                  </p:stCondLst>
                                  <p:childTnLst>
                                    <p:animEffect transition="out" filter="dissolve">
                                      <p:cBhvr>
                                        <p:cTn id="76" dur="500"/>
                                        <p:tgtEl>
                                          <p:spTgt spid="24"/>
                                        </p:tgtEl>
                                      </p:cBhvr>
                                    </p:animEffect>
                                    <p:set>
                                      <p:cBhvr>
                                        <p:cTn id="77" dur="1" fill="hold">
                                          <p:stCondLst>
                                            <p:cond delay="499"/>
                                          </p:stCondLst>
                                        </p:cTn>
                                        <p:tgtEl>
                                          <p:spTgt spid="24"/>
                                        </p:tgtEl>
                                        <p:attrNameLst>
                                          <p:attrName>style.visibility</p:attrName>
                                        </p:attrNameLst>
                                      </p:cBhvr>
                                      <p:to>
                                        <p:strVal val="hidden"/>
                                      </p:to>
                                    </p:set>
                                  </p:childTnLst>
                                </p:cTn>
                              </p:par>
                              <p:par>
                                <p:cTn id="78" presetID="9" presetClass="exit" presetSubtype="0" fill="hold" grpId="1" nodeType="withEffect">
                                  <p:stCondLst>
                                    <p:cond delay="0"/>
                                  </p:stCondLst>
                                  <p:childTnLst>
                                    <p:animEffect transition="out" filter="dissolve">
                                      <p:cBhvr>
                                        <p:cTn id="79" dur="500"/>
                                        <p:tgtEl>
                                          <p:spTgt spid="21"/>
                                        </p:tgtEl>
                                      </p:cBhvr>
                                    </p:animEffect>
                                    <p:set>
                                      <p:cBhvr>
                                        <p:cTn id="80"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4" grpId="0"/>
      <p:bldP spid="24" grpId="1"/>
      <p:bldP spid="27" grpId="0"/>
      <p:bldP spid="27" grpId="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0D637-47CA-CCB1-054D-17D9B0425EB2}"/>
              </a:ext>
            </a:extLst>
          </p:cNvPr>
          <p:cNvSpPr>
            <a:spLocks noGrp="1"/>
          </p:cNvSpPr>
          <p:nvPr>
            <p:ph type="title"/>
          </p:nvPr>
        </p:nvSpPr>
        <p:spPr/>
        <p:txBody>
          <a:bodyPr/>
          <a:lstStyle/>
          <a:p>
            <a:r>
              <a:rPr lang="en-US" dirty="0"/>
              <a:t>Flow in jazz: Byrd/Hill “Fly Little Bird Fly”</a:t>
            </a:r>
          </a:p>
        </p:txBody>
      </p:sp>
      <p:sp>
        <p:nvSpPr>
          <p:cNvPr id="3" name="Content Placeholder 2">
            <a:extLst>
              <a:ext uri="{FF2B5EF4-FFF2-40B4-BE49-F238E27FC236}">
                <a16:creationId xmlns:a16="http://schemas.microsoft.com/office/drawing/2014/main" id="{43E31726-4E5D-095B-961C-10C56058EEE7}"/>
              </a:ext>
            </a:extLst>
          </p:cNvPr>
          <p:cNvSpPr>
            <a:spLocks noGrp="1"/>
          </p:cNvSpPr>
          <p:nvPr>
            <p:ph idx="1"/>
          </p:nvPr>
        </p:nvSpPr>
        <p:spPr>
          <a:xfrm>
            <a:off x="235634" y="503251"/>
            <a:ext cx="8672732" cy="584597"/>
          </a:xfrm>
        </p:spPr>
        <p:txBody>
          <a:bodyPr/>
          <a:lstStyle/>
          <a:p>
            <a:pPr marL="0" indent="0" algn="ctr">
              <a:buNone/>
            </a:pPr>
            <a:r>
              <a:rPr lang="en-US" dirty="0"/>
              <a:t>Frequencies 7 and 9 are prominent in all spectra</a:t>
            </a:r>
          </a:p>
        </p:txBody>
      </p:sp>
      <p:sp>
        <p:nvSpPr>
          <p:cNvPr id="4" name="Date Placeholder 3">
            <a:extLst>
              <a:ext uri="{FF2B5EF4-FFF2-40B4-BE49-F238E27FC236}">
                <a16:creationId xmlns:a16="http://schemas.microsoft.com/office/drawing/2014/main" id="{07EE52E6-65F7-3B9C-E2C8-68D8699EEEBA}"/>
              </a:ext>
            </a:extLst>
          </p:cNvPr>
          <p:cNvSpPr>
            <a:spLocks noGrp="1"/>
          </p:cNvSpPr>
          <p:nvPr>
            <p:ph type="dt" sz="half" idx="10"/>
          </p:nvPr>
        </p:nvSpPr>
        <p:spPr/>
        <p:txBody>
          <a:bodyPr/>
          <a:lstStyle/>
          <a:p>
            <a:r>
              <a:rPr lang="en-US"/>
              <a:t>Rhythm in Music since 1900, McGill, Sept. 2023</a:t>
            </a:r>
            <a:endParaRPr lang="en-US" dirty="0"/>
          </a:p>
        </p:txBody>
      </p:sp>
      <p:sp>
        <p:nvSpPr>
          <p:cNvPr id="5" name="Footer Placeholder 4">
            <a:extLst>
              <a:ext uri="{FF2B5EF4-FFF2-40B4-BE49-F238E27FC236}">
                <a16:creationId xmlns:a16="http://schemas.microsoft.com/office/drawing/2014/main" id="{D40F3720-6182-146E-20E4-5534E44AF607}"/>
              </a:ext>
            </a:extLst>
          </p:cNvPr>
          <p:cNvSpPr>
            <a:spLocks noGrp="1"/>
          </p:cNvSpPr>
          <p:nvPr>
            <p:ph type="ftr" sz="quarter" idx="11"/>
          </p:nvPr>
        </p:nvSpPr>
        <p:spPr/>
        <p:txBody>
          <a:bodyPr/>
          <a:lstStyle/>
          <a:p>
            <a:r>
              <a:rPr lang="en-US"/>
              <a:t>Rhythmic Regularity beyond Meter and Isochrony</a:t>
            </a:r>
            <a:endParaRPr lang="en-US" dirty="0"/>
          </a:p>
        </p:txBody>
      </p:sp>
      <p:sp>
        <p:nvSpPr>
          <p:cNvPr id="6" name="Slide Number Placeholder 5">
            <a:extLst>
              <a:ext uri="{FF2B5EF4-FFF2-40B4-BE49-F238E27FC236}">
                <a16:creationId xmlns:a16="http://schemas.microsoft.com/office/drawing/2014/main" id="{86478260-1A2E-961B-4F44-3B98F2A1DB32}"/>
              </a:ext>
            </a:extLst>
          </p:cNvPr>
          <p:cNvSpPr>
            <a:spLocks noGrp="1"/>
          </p:cNvSpPr>
          <p:nvPr>
            <p:ph type="sldNum" sz="quarter" idx="12"/>
          </p:nvPr>
        </p:nvSpPr>
        <p:spPr/>
        <p:txBody>
          <a:bodyPr/>
          <a:lstStyle/>
          <a:p>
            <a:r>
              <a:rPr lang="en-US"/>
              <a:t>Jason Yust, Boston Univ.          </a:t>
            </a:r>
            <a:fld id="{6950D593-2953-924C-A0DA-F3B17E0E49C7}" type="slidenum">
              <a:rPr lang="en-US" smtClean="0"/>
              <a:pPr/>
              <a:t>95</a:t>
            </a:fld>
            <a:endParaRPr lang="en-US" dirty="0"/>
          </a:p>
        </p:txBody>
      </p:sp>
      <p:pic>
        <p:nvPicPr>
          <p:cNvPr id="10" name="spectraBack">
            <a:extLst>
              <a:ext uri="{FF2B5EF4-FFF2-40B4-BE49-F238E27FC236}">
                <a16:creationId xmlns:a16="http://schemas.microsoft.com/office/drawing/2014/main" id="{6109BD11-929D-4576-4676-29C6F3F89166}"/>
              </a:ext>
            </a:extLst>
          </p:cNvPr>
          <p:cNvPicPr>
            <a:picLocks noChangeAspect="1"/>
          </p:cNvPicPr>
          <p:nvPr/>
        </p:nvPicPr>
        <p:blipFill>
          <a:blip r:embed="rId3"/>
          <a:stretch>
            <a:fillRect/>
          </a:stretch>
        </p:blipFill>
        <p:spPr>
          <a:xfrm>
            <a:off x="3028950" y="1916075"/>
            <a:ext cx="5829300" cy="2398740"/>
          </a:xfrm>
          <a:prstGeom prst="rect">
            <a:avLst/>
          </a:prstGeom>
        </p:spPr>
      </p:pic>
      <p:pic>
        <p:nvPicPr>
          <p:cNvPr id="11" name="Hill">
            <a:extLst>
              <a:ext uri="{FF2B5EF4-FFF2-40B4-BE49-F238E27FC236}">
                <a16:creationId xmlns:a16="http://schemas.microsoft.com/office/drawing/2014/main" id="{881E19E4-256F-101F-F63A-7A11302D5210}"/>
              </a:ext>
            </a:extLst>
          </p:cNvPr>
          <p:cNvPicPr>
            <a:picLocks noChangeAspect="1"/>
          </p:cNvPicPr>
          <p:nvPr/>
        </p:nvPicPr>
        <p:blipFill>
          <a:blip r:embed="rId4"/>
          <a:stretch>
            <a:fillRect/>
          </a:stretch>
        </p:blipFill>
        <p:spPr>
          <a:xfrm>
            <a:off x="4223747" y="1043444"/>
            <a:ext cx="3597957" cy="761393"/>
          </a:xfrm>
          <a:prstGeom prst="rect">
            <a:avLst/>
          </a:prstGeom>
        </p:spPr>
      </p:pic>
      <p:pic>
        <p:nvPicPr>
          <p:cNvPr id="29" name="Spect-notated">
            <a:extLst>
              <a:ext uri="{FF2B5EF4-FFF2-40B4-BE49-F238E27FC236}">
                <a16:creationId xmlns:a16="http://schemas.microsoft.com/office/drawing/2014/main" id="{3C0D447F-6910-AFCE-3481-2B57DF99C4D2}"/>
              </a:ext>
            </a:extLst>
          </p:cNvPr>
          <p:cNvPicPr>
            <a:picLocks noChangeAspect="1"/>
          </p:cNvPicPr>
          <p:nvPr/>
        </p:nvPicPr>
        <p:blipFill>
          <a:blip r:embed="rId5"/>
          <a:stretch>
            <a:fillRect/>
          </a:stretch>
        </p:blipFill>
        <p:spPr>
          <a:xfrm>
            <a:off x="3028950" y="1918679"/>
            <a:ext cx="5829300" cy="2398740"/>
          </a:xfrm>
          <a:prstGeom prst="rect">
            <a:avLst/>
          </a:prstGeom>
        </p:spPr>
      </p:pic>
      <p:pic>
        <p:nvPicPr>
          <p:cNvPr id="23" name="Spect-altSwing">
            <a:extLst>
              <a:ext uri="{FF2B5EF4-FFF2-40B4-BE49-F238E27FC236}">
                <a16:creationId xmlns:a16="http://schemas.microsoft.com/office/drawing/2014/main" id="{F66D466F-FA9F-46A4-9AE8-1E2749C6ABF0}"/>
              </a:ext>
            </a:extLst>
          </p:cNvPr>
          <p:cNvPicPr>
            <a:picLocks noChangeAspect="1"/>
          </p:cNvPicPr>
          <p:nvPr/>
        </p:nvPicPr>
        <p:blipFill>
          <a:blip r:embed="rId6"/>
          <a:stretch>
            <a:fillRect/>
          </a:stretch>
        </p:blipFill>
        <p:spPr>
          <a:xfrm>
            <a:off x="3030326" y="1913471"/>
            <a:ext cx="5829300" cy="2398740"/>
          </a:xfrm>
          <a:prstGeom prst="rect">
            <a:avLst/>
          </a:prstGeom>
        </p:spPr>
      </p:pic>
      <p:pic>
        <p:nvPicPr>
          <p:cNvPr id="26" name="Spect-measured">
            <a:extLst>
              <a:ext uri="{FF2B5EF4-FFF2-40B4-BE49-F238E27FC236}">
                <a16:creationId xmlns:a16="http://schemas.microsoft.com/office/drawing/2014/main" id="{02AF6C3A-28F6-C892-C343-48704151F8E3}"/>
              </a:ext>
            </a:extLst>
          </p:cNvPr>
          <p:cNvPicPr>
            <a:picLocks noChangeAspect="1"/>
          </p:cNvPicPr>
          <p:nvPr/>
        </p:nvPicPr>
        <p:blipFill>
          <a:blip r:embed="rId7"/>
          <a:stretch>
            <a:fillRect/>
          </a:stretch>
        </p:blipFill>
        <p:spPr>
          <a:xfrm>
            <a:off x="3033538" y="1906554"/>
            <a:ext cx="5829300" cy="2398740"/>
          </a:xfrm>
          <a:prstGeom prst="rect">
            <a:avLst/>
          </a:prstGeom>
        </p:spPr>
      </p:pic>
      <p:pic>
        <p:nvPicPr>
          <p:cNvPr id="31" name="Picture 30">
            <a:extLst>
              <a:ext uri="{FF2B5EF4-FFF2-40B4-BE49-F238E27FC236}">
                <a16:creationId xmlns:a16="http://schemas.microsoft.com/office/drawing/2014/main" id="{1349AFA3-7985-FD1D-CD72-D5AE1E87831E}"/>
              </a:ext>
            </a:extLst>
          </p:cNvPr>
          <p:cNvPicPr>
            <a:picLocks noChangeAspect="1"/>
          </p:cNvPicPr>
          <p:nvPr/>
        </p:nvPicPr>
        <p:blipFill>
          <a:blip r:embed="rId8"/>
          <a:stretch>
            <a:fillRect/>
          </a:stretch>
        </p:blipFill>
        <p:spPr>
          <a:xfrm>
            <a:off x="3030435" y="1922293"/>
            <a:ext cx="5829300" cy="2398740"/>
          </a:xfrm>
          <a:prstGeom prst="rect">
            <a:avLst/>
          </a:prstGeom>
        </p:spPr>
      </p:pic>
      <p:sp>
        <p:nvSpPr>
          <p:cNvPr id="7" name="TextBox 6">
            <a:extLst>
              <a:ext uri="{FF2B5EF4-FFF2-40B4-BE49-F238E27FC236}">
                <a16:creationId xmlns:a16="http://schemas.microsoft.com/office/drawing/2014/main" id="{C00724E1-4635-2C96-B5FD-DCC8238B7AF2}"/>
              </a:ext>
            </a:extLst>
          </p:cNvPr>
          <p:cNvSpPr txBox="1"/>
          <p:nvPr/>
        </p:nvSpPr>
        <p:spPr>
          <a:xfrm>
            <a:off x="109987" y="1229265"/>
            <a:ext cx="2743200" cy="1754326"/>
          </a:xfrm>
          <a:prstGeom prst="rect">
            <a:avLst/>
          </a:prstGeom>
          <a:noFill/>
        </p:spPr>
        <p:txBody>
          <a:bodyPr wrap="square" rtlCol="0">
            <a:spAutoFit/>
          </a:bodyPr>
          <a:lstStyle/>
          <a:p>
            <a:pPr algn="l"/>
            <a:r>
              <a:rPr lang="en-US" dirty="0">
                <a:latin typeface="+mj-lt"/>
                <a:cs typeface="Calibri" panose="020F0502020204030204" pitchFamily="34" charset="0"/>
              </a:rPr>
              <a:t>Hill’s recomposed rhythm favors frequency 9 like the Byrd’s recorded rhythm, but also includes frequency 7 as the underlying beat</a:t>
            </a:r>
          </a:p>
        </p:txBody>
      </p:sp>
    </p:spTree>
    <p:extLst>
      <p:ext uri="{BB962C8B-B14F-4D97-AF65-F5344CB8AC3E}">
        <p14:creationId xmlns:p14="http://schemas.microsoft.com/office/powerpoint/2010/main" val="158130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0D637-47CA-CCB1-054D-17D9B0425EB2}"/>
              </a:ext>
            </a:extLst>
          </p:cNvPr>
          <p:cNvSpPr>
            <a:spLocks noGrp="1"/>
          </p:cNvSpPr>
          <p:nvPr>
            <p:ph type="title"/>
          </p:nvPr>
        </p:nvSpPr>
        <p:spPr/>
        <p:txBody>
          <a:bodyPr/>
          <a:lstStyle/>
          <a:p>
            <a:r>
              <a:rPr lang="en-US" dirty="0"/>
              <a:t>Flow in jazz: Byrd/Hill “Fly Little Bird Fly”</a:t>
            </a:r>
          </a:p>
        </p:txBody>
      </p:sp>
      <p:sp>
        <p:nvSpPr>
          <p:cNvPr id="3" name="Content Placeholder 2">
            <a:extLst>
              <a:ext uri="{FF2B5EF4-FFF2-40B4-BE49-F238E27FC236}">
                <a16:creationId xmlns:a16="http://schemas.microsoft.com/office/drawing/2014/main" id="{43E31726-4E5D-095B-961C-10C56058EEE7}"/>
              </a:ext>
            </a:extLst>
          </p:cNvPr>
          <p:cNvSpPr>
            <a:spLocks noGrp="1"/>
          </p:cNvSpPr>
          <p:nvPr>
            <p:ph idx="1"/>
          </p:nvPr>
        </p:nvSpPr>
        <p:spPr>
          <a:xfrm>
            <a:off x="235634" y="503251"/>
            <a:ext cx="8672732" cy="584597"/>
          </a:xfrm>
        </p:spPr>
        <p:txBody>
          <a:bodyPr/>
          <a:lstStyle/>
          <a:p>
            <a:pPr marL="0" indent="0" algn="ctr">
              <a:buNone/>
            </a:pPr>
            <a:r>
              <a:rPr lang="en-US" dirty="0"/>
              <a:t>Frequencies 7 and 9 as interpretations of the rhythm</a:t>
            </a:r>
          </a:p>
        </p:txBody>
      </p:sp>
      <p:sp>
        <p:nvSpPr>
          <p:cNvPr id="4" name="Date Placeholder 3">
            <a:extLst>
              <a:ext uri="{FF2B5EF4-FFF2-40B4-BE49-F238E27FC236}">
                <a16:creationId xmlns:a16="http://schemas.microsoft.com/office/drawing/2014/main" id="{07EE52E6-65F7-3B9C-E2C8-68D8699EEEBA}"/>
              </a:ext>
            </a:extLst>
          </p:cNvPr>
          <p:cNvSpPr>
            <a:spLocks noGrp="1"/>
          </p:cNvSpPr>
          <p:nvPr>
            <p:ph type="dt" sz="half" idx="10"/>
          </p:nvPr>
        </p:nvSpPr>
        <p:spPr/>
        <p:txBody>
          <a:bodyPr/>
          <a:lstStyle/>
          <a:p>
            <a:r>
              <a:rPr lang="en-US"/>
              <a:t>Rhythm in Music since 1900, McGill, Sept. 2023</a:t>
            </a:r>
            <a:endParaRPr lang="en-US" dirty="0"/>
          </a:p>
        </p:txBody>
      </p:sp>
      <p:pic>
        <p:nvPicPr>
          <p:cNvPr id="9" name="Picture 8">
            <a:extLst>
              <a:ext uri="{FF2B5EF4-FFF2-40B4-BE49-F238E27FC236}">
                <a16:creationId xmlns:a16="http://schemas.microsoft.com/office/drawing/2014/main" id="{0D9BFB0E-ED29-5C9F-4141-A7725F5CDA54}"/>
              </a:ext>
            </a:extLst>
          </p:cNvPr>
          <p:cNvPicPr>
            <a:picLocks noChangeAspect="1"/>
          </p:cNvPicPr>
          <p:nvPr/>
        </p:nvPicPr>
        <p:blipFill>
          <a:blip r:embed="rId3"/>
          <a:stretch>
            <a:fillRect/>
          </a:stretch>
        </p:blipFill>
        <p:spPr>
          <a:xfrm>
            <a:off x="2750748" y="2221222"/>
            <a:ext cx="3442030" cy="701057"/>
          </a:xfrm>
          <a:prstGeom prst="rect">
            <a:avLst/>
          </a:prstGeom>
        </p:spPr>
      </p:pic>
      <p:pic>
        <p:nvPicPr>
          <p:cNvPr id="13" name="Picture 12">
            <a:extLst>
              <a:ext uri="{FF2B5EF4-FFF2-40B4-BE49-F238E27FC236}">
                <a16:creationId xmlns:a16="http://schemas.microsoft.com/office/drawing/2014/main" id="{C6C6A052-69E4-1C74-C351-B63670496EB9}"/>
              </a:ext>
            </a:extLst>
          </p:cNvPr>
          <p:cNvPicPr>
            <a:picLocks noChangeAspect="1"/>
          </p:cNvPicPr>
          <p:nvPr/>
        </p:nvPicPr>
        <p:blipFill>
          <a:blip r:embed="rId4"/>
          <a:stretch>
            <a:fillRect/>
          </a:stretch>
        </p:blipFill>
        <p:spPr>
          <a:xfrm>
            <a:off x="2750748" y="2861988"/>
            <a:ext cx="3442030" cy="742088"/>
          </a:xfrm>
          <a:prstGeom prst="rect">
            <a:avLst/>
          </a:prstGeom>
        </p:spPr>
      </p:pic>
      <p:pic>
        <p:nvPicPr>
          <p:cNvPr id="14" name="Picture 13">
            <a:extLst>
              <a:ext uri="{FF2B5EF4-FFF2-40B4-BE49-F238E27FC236}">
                <a16:creationId xmlns:a16="http://schemas.microsoft.com/office/drawing/2014/main" id="{7B6C747D-1FC9-C479-3FD7-D3F294450C3C}"/>
              </a:ext>
            </a:extLst>
          </p:cNvPr>
          <p:cNvPicPr>
            <a:picLocks noChangeAspect="1"/>
          </p:cNvPicPr>
          <p:nvPr/>
        </p:nvPicPr>
        <p:blipFill>
          <a:blip r:embed="rId5"/>
          <a:stretch>
            <a:fillRect/>
          </a:stretch>
        </p:blipFill>
        <p:spPr>
          <a:xfrm>
            <a:off x="2289148" y="1380974"/>
            <a:ext cx="4144521" cy="863442"/>
          </a:xfrm>
          <a:prstGeom prst="rect">
            <a:avLst/>
          </a:prstGeom>
        </p:spPr>
      </p:pic>
      <p:sp>
        <p:nvSpPr>
          <p:cNvPr id="15" name="TextBox 14">
            <a:extLst>
              <a:ext uri="{FF2B5EF4-FFF2-40B4-BE49-F238E27FC236}">
                <a16:creationId xmlns:a16="http://schemas.microsoft.com/office/drawing/2014/main" id="{D59BABBE-38A9-2894-90D0-4D8D8B266DCF}"/>
              </a:ext>
            </a:extLst>
          </p:cNvPr>
          <p:cNvSpPr txBox="1"/>
          <p:nvPr/>
        </p:nvSpPr>
        <p:spPr>
          <a:xfrm>
            <a:off x="2606872" y="834657"/>
            <a:ext cx="4172296" cy="369332"/>
          </a:xfrm>
          <a:prstGeom prst="rect">
            <a:avLst/>
          </a:prstGeom>
          <a:noFill/>
        </p:spPr>
        <p:txBody>
          <a:bodyPr wrap="none" rtlCol="0">
            <a:spAutoFit/>
          </a:bodyPr>
          <a:lstStyle/>
          <a:p>
            <a:pPr algn="l"/>
            <a:r>
              <a:rPr lang="en-US" dirty="0">
                <a:latin typeface="+mj-lt"/>
                <a:cs typeface="Calibri" panose="020F0502020204030204" pitchFamily="34" charset="0"/>
              </a:rPr>
              <a:t>Both frequencies emphasize these notes.</a:t>
            </a:r>
          </a:p>
        </p:txBody>
      </p:sp>
      <p:cxnSp>
        <p:nvCxnSpPr>
          <p:cNvPr id="16" name="Straight Arrow Connector 15">
            <a:extLst>
              <a:ext uri="{FF2B5EF4-FFF2-40B4-BE49-F238E27FC236}">
                <a16:creationId xmlns:a16="http://schemas.microsoft.com/office/drawing/2014/main" id="{D90F6DE0-CA75-75E0-0F6D-9EAD9BBE5713}"/>
              </a:ext>
            </a:extLst>
          </p:cNvPr>
          <p:cNvCxnSpPr>
            <a:cxnSpLocks/>
          </p:cNvCxnSpPr>
          <p:nvPr/>
        </p:nvCxnSpPr>
        <p:spPr>
          <a:xfrm>
            <a:off x="3149539" y="1127938"/>
            <a:ext cx="0" cy="506072"/>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7067898-DBA3-628B-B296-3B980C9577BD}"/>
              </a:ext>
            </a:extLst>
          </p:cNvPr>
          <p:cNvCxnSpPr>
            <a:cxnSpLocks/>
          </p:cNvCxnSpPr>
          <p:nvPr/>
        </p:nvCxnSpPr>
        <p:spPr>
          <a:xfrm>
            <a:off x="4305479" y="1127938"/>
            <a:ext cx="0" cy="506072"/>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44FB945-3805-B411-82A8-6D9E15C2AB11}"/>
              </a:ext>
            </a:extLst>
          </p:cNvPr>
          <p:cNvCxnSpPr>
            <a:cxnSpLocks/>
          </p:cNvCxnSpPr>
          <p:nvPr/>
        </p:nvCxnSpPr>
        <p:spPr>
          <a:xfrm>
            <a:off x="5690018" y="1123907"/>
            <a:ext cx="0" cy="506072"/>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9B2BC73-D2BF-8954-E349-4D8C29A2E9B9}"/>
              </a:ext>
            </a:extLst>
          </p:cNvPr>
          <p:cNvCxnSpPr>
            <a:cxnSpLocks/>
          </p:cNvCxnSpPr>
          <p:nvPr/>
        </p:nvCxnSpPr>
        <p:spPr>
          <a:xfrm>
            <a:off x="6136435" y="1123907"/>
            <a:ext cx="0" cy="506072"/>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2" name="Left Brace 21">
            <a:extLst>
              <a:ext uri="{FF2B5EF4-FFF2-40B4-BE49-F238E27FC236}">
                <a16:creationId xmlns:a16="http://schemas.microsoft.com/office/drawing/2014/main" id="{286A3C69-64A7-DE99-2004-38CAB78EE55B}"/>
              </a:ext>
            </a:extLst>
          </p:cNvPr>
          <p:cNvSpPr/>
          <p:nvPr/>
        </p:nvSpPr>
        <p:spPr>
          <a:xfrm rot="16200000">
            <a:off x="3700732" y="3526797"/>
            <a:ext cx="226444" cy="381002"/>
          </a:xfrm>
          <a:prstGeom prst="leftBrace">
            <a:avLst/>
          </a:prstGeom>
          <a:ln w="1905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sz="1350"/>
          </a:p>
        </p:txBody>
      </p:sp>
      <p:sp>
        <p:nvSpPr>
          <p:cNvPr id="24" name="Left Brace 23">
            <a:extLst>
              <a:ext uri="{FF2B5EF4-FFF2-40B4-BE49-F238E27FC236}">
                <a16:creationId xmlns:a16="http://schemas.microsoft.com/office/drawing/2014/main" id="{1547BCB1-24B7-ED21-0CED-5133F8C82ADB}"/>
              </a:ext>
            </a:extLst>
          </p:cNvPr>
          <p:cNvSpPr/>
          <p:nvPr/>
        </p:nvSpPr>
        <p:spPr>
          <a:xfrm rot="16200000">
            <a:off x="5115464" y="3526796"/>
            <a:ext cx="226444" cy="381002"/>
          </a:xfrm>
          <a:prstGeom prst="leftBrace">
            <a:avLst/>
          </a:prstGeom>
          <a:ln w="1905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sz="1350"/>
          </a:p>
        </p:txBody>
      </p:sp>
      <p:sp>
        <p:nvSpPr>
          <p:cNvPr id="25" name="TextBox 24">
            <a:extLst>
              <a:ext uri="{FF2B5EF4-FFF2-40B4-BE49-F238E27FC236}">
                <a16:creationId xmlns:a16="http://schemas.microsoft.com/office/drawing/2014/main" id="{A0F57D84-085A-D920-30F5-3B763C294400}"/>
              </a:ext>
            </a:extLst>
          </p:cNvPr>
          <p:cNvSpPr txBox="1"/>
          <p:nvPr/>
        </p:nvSpPr>
        <p:spPr>
          <a:xfrm>
            <a:off x="2044608" y="3817580"/>
            <a:ext cx="5054782" cy="646331"/>
          </a:xfrm>
          <a:prstGeom prst="rect">
            <a:avLst/>
          </a:prstGeom>
          <a:noFill/>
        </p:spPr>
        <p:txBody>
          <a:bodyPr wrap="none" rtlCol="0">
            <a:spAutoFit/>
          </a:bodyPr>
          <a:lstStyle/>
          <a:p>
            <a:pPr algn="ctr"/>
            <a:r>
              <a:rPr lang="en-US" dirty="0">
                <a:latin typeface="+mj-lt"/>
                <a:cs typeface="Calibri" panose="020F0502020204030204" pitchFamily="34" charset="0"/>
              </a:rPr>
              <a:t>Frequency 7 groups the other two pairs of onsets.</a:t>
            </a:r>
          </a:p>
          <a:p>
            <a:pPr algn="ctr"/>
            <a:r>
              <a:rPr lang="en-US" dirty="0">
                <a:latin typeface="+mj-lt"/>
                <a:cs typeface="Calibri" panose="020F0502020204030204" pitchFamily="34" charset="0"/>
              </a:rPr>
              <a:t>Frequency 9 splits them up.</a:t>
            </a:r>
          </a:p>
        </p:txBody>
      </p:sp>
    </p:spTree>
    <p:extLst>
      <p:ext uri="{BB962C8B-B14F-4D97-AF65-F5344CB8AC3E}">
        <p14:creationId xmlns:p14="http://schemas.microsoft.com/office/powerpoint/2010/main" val="182130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up)">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6BCE9-AB2D-C803-7175-B0D29D635AA9}"/>
              </a:ext>
            </a:extLst>
          </p:cNvPr>
          <p:cNvSpPr>
            <a:spLocks noGrp="1"/>
          </p:cNvSpPr>
          <p:nvPr>
            <p:ph type="title"/>
          </p:nvPr>
        </p:nvSpPr>
        <p:spPr/>
        <p:txBody>
          <a:bodyPr/>
          <a:lstStyle/>
          <a:p>
            <a:r>
              <a:rPr lang="en-US" dirty="0"/>
              <a:t>Flow in jazz: Byrd/Hill “Fly Little Bird Fly”</a:t>
            </a:r>
          </a:p>
        </p:txBody>
      </p:sp>
      <p:sp>
        <p:nvSpPr>
          <p:cNvPr id="4" name="Date Placeholder 3">
            <a:extLst>
              <a:ext uri="{FF2B5EF4-FFF2-40B4-BE49-F238E27FC236}">
                <a16:creationId xmlns:a16="http://schemas.microsoft.com/office/drawing/2014/main" id="{B71835CF-A645-AE3E-0467-BA2CEFF6DA7F}"/>
              </a:ext>
            </a:extLst>
          </p:cNvPr>
          <p:cNvSpPr>
            <a:spLocks noGrp="1"/>
          </p:cNvSpPr>
          <p:nvPr>
            <p:ph type="dt" sz="half" idx="10"/>
          </p:nvPr>
        </p:nvSpPr>
        <p:spPr/>
        <p:txBody>
          <a:bodyPr/>
          <a:lstStyle/>
          <a:p>
            <a:r>
              <a:rPr lang="en-US"/>
              <a:t>Rhythm in Music since 1900, McGill, Sept. 2023</a:t>
            </a:r>
            <a:endParaRPr lang="en-US" dirty="0"/>
          </a:p>
        </p:txBody>
      </p:sp>
      <p:sp>
        <p:nvSpPr>
          <p:cNvPr id="5" name="Footer Placeholder 4">
            <a:extLst>
              <a:ext uri="{FF2B5EF4-FFF2-40B4-BE49-F238E27FC236}">
                <a16:creationId xmlns:a16="http://schemas.microsoft.com/office/drawing/2014/main" id="{16FD1A06-AFE1-11B4-DA71-587627F0585D}"/>
              </a:ext>
            </a:extLst>
          </p:cNvPr>
          <p:cNvSpPr>
            <a:spLocks noGrp="1"/>
          </p:cNvSpPr>
          <p:nvPr>
            <p:ph type="ftr" sz="quarter" idx="11"/>
          </p:nvPr>
        </p:nvSpPr>
        <p:spPr/>
        <p:txBody>
          <a:bodyPr/>
          <a:lstStyle/>
          <a:p>
            <a:r>
              <a:rPr lang="en-US"/>
              <a:t>Rhythmic Regularity beyond Meter and Isochrony</a:t>
            </a:r>
            <a:endParaRPr lang="en-US" dirty="0"/>
          </a:p>
        </p:txBody>
      </p:sp>
      <p:sp>
        <p:nvSpPr>
          <p:cNvPr id="6" name="Slide Number Placeholder 5">
            <a:extLst>
              <a:ext uri="{FF2B5EF4-FFF2-40B4-BE49-F238E27FC236}">
                <a16:creationId xmlns:a16="http://schemas.microsoft.com/office/drawing/2014/main" id="{88D6EC90-2129-BC1A-6F40-C7E1787AB2A7}"/>
              </a:ext>
            </a:extLst>
          </p:cNvPr>
          <p:cNvSpPr>
            <a:spLocks noGrp="1"/>
          </p:cNvSpPr>
          <p:nvPr>
            <p:ph type="sldNum" sz="quarter" idx="12"/>
          </p:nvPr>
        </p:nvSpPr>
        <p:spPr/>
        <p:txBody>
          <a:bodyPr/>
          <a:lstStyle/>
          <a:p>
            <a:r>
              <a:rPr lang="en-US"/>
              <a:t>Jason Yust, Boston Univ.          </a:t>
            </a:r>
            <a:fld id="{6950D593-2953-924C-A0DA-F3B17E0E49C7}" type="slidenum">
              <a:rPr lang="en-US" smtClean="0"/>
              <a:pPr/>
              <a:t>97</a:t>
            </a:fld>
            <a:endParaRPr lang="en-US" dirty="0"/>
          </a:p>
        </p:txBody>
      </p:sp>
      <p:pic>
        <p:nvPicPr>
          <p:cNvPr id="12" name="Picture 11">
            <a:extLst>
              <a:ext uri="{FF2B5EF4-FFF2-40B4-BE49-F238E27FC236}">
                <a16:creationId xmlns:a16="http://schemas.microsoft.com/office/drawing/2014/main" id="{B845AF71-5B1F-26C7-52C0-89677EA0A533}"/>
              </a:ext>
            </a:extLst>
          </p:cNvPr>
          <p:cNvPicPr>
            <a:picLocks noChangeAspect="1"/>
          </p:cNvPicPr>
          <p:nvPr/>
        </p:nvPicPr>
        <p:blipFill>
          <a:blip r:embed="rId3"/>
          <a:stretch>
            <a:fillRect/>
          </a:stretch>
        </p:blipFill>
        <p:spPr>
          <a:xfrm>
            <a:off x="409045" y="938714"/>
            <a:ext cx="3674680" cy="3123168"/>
          </a:xfrm>
          <a:prstGeom prst="rect">
            <a:avLst/>
          </a:prstGeom>
        </p:spPr>
      </p:pic>
      <p:pic>
        <p:nvPicPr>
          <p:cNvPr id="14" name="Picture 13">
            <a:extLst>
              <a:ext uri="{FF2B5EF4-FFF2-40B4-BE49-F238E27FC236}">
                <a16:creationId xmlns:a16="http://schemas.microsoft.com/office/drawing/2014/main" id="{07CCAD65-9690-F8A6-257C-A6AEF0422F37}"/>
              </a:ext>
            </a:extLst>
          </p:cNvPr>
          <p:cNvPicPr>
            <a:picLocks noChangeAspect="1"/>
          </p:cNvPicPr>
          <p:nvPr/>
        </p:nvPicPr>
        <p:blipFill>
          <a:blip r:embed="rId4"/>
          <a:stretch>
            <a:fillRect/>
          </a:stretch>
        </p:blipFill>
        <p:spPr>
          <a:xfrm>
            <a:off x="4083724" y="938714"/>
            <a:ext cx="4431626" cy="2684972"/>
          </a:xfrm>
          <a:prstGeom prst="rect">
            <a:avLst/>
          </a:prstGeom>
        </p:spPr>
      </p:pic>
      <p:sp>
        <p:nvSpPr>
          <p:cNvPr id="15" name="TextBox 14">
            <a:extLst>
              <a:ext uri="{FF2B5EF4-FFF2-40B4-BE49-F238E27FC236}">
                <a16:creationId xmlns:a16="http://schemas.microsoft.com/office/drawing/2014/main" id="{D41C5F6B-5E4D-8D43-DDA0-671CEC368BA2}"/>
              </a:ext>
            </a:extLst>
          </p:cNvPr>
          <p:cNvSpPr txBox="1"/>
          <p:nvPr/>
        </p:nvSpPr>
        <p:spPr>
          <a:xfrm>
            <a:off x="5362550" y="592466"/>
            <a:ext cx="2028056" cy="369332"/>
          </a:xfrm>
          <a:prstGeom prst="rect">
            <a:avLst/>
          </a:prstGeom>
          <a:noFill/>
        </p:spPr>
        <p:txBody>
          <a:bodyPr wrap="none" rtlCol="0">
            <a:spAutoFit/>
          </a:bodyPr>
          <a:lstStyle/>
          <a:p>
            <a:pPr algn="l"/>
            <a:r>
              <a:rPr lang="en-US" dirty="0">
                <a:latin typeface="+mj-lt"/>
                <a:cs typeface="Calibri" panose="020F0502020204030204" pitchFamily="34" charset="0"/>
              </a:rPr>
              <a:t>Frequency-9 space</a:t>
            </a:r>
          </a:p>
        </p:txBody>
      </p:sp>
      <p:sp>
        <p:nvSpPr>
          <p:cNvPr id="16" name="TextBox 15">
            <a:extLst>
              <a:ext uri="{FF2B5EF4-FFF2-40B4-BE49-F238E27FC236}">
                <a16:creationId xmlns:a16="http://schemas.microsoft.com/office/drawing/2014/main" id="{4A89056D-B74E-A76B-E4E0-98BB76CC19EA}"/>
              </a:ext>
            </a:extLst>
          </p:cNvPr>
          <p:cNvSpPr txBox="1"/>
          <p:nvPr/>
        </p:nvSpPr>
        <p:spPr>
          <a:xfrm>
            <a:off x="1381460" y="592466"/>
            <a:ext cx="2028056" cy="369332"/>
          </a:xfrm>
          <a:prstGeom prst="rect">
            <a:avLst/>
          </a:prstGeom>
          <a:noFill/>
        </p:spPr>
        <p:txBody>
          <a:bodyPr wrap="none" rtlCol="0">
            <a:spAutoFit/>
          </a:bodyPr>
          <a:lstStyle/>
          <a:p>
            <a:pPr algn="l"/>
            <a:r>
              <a:rPr lang="en-US" dirty="0">
                <a:latin typeface="+mj-lt"/>
                <a:cs typeface="Calibri" panose="020F0502020204030204" pitchFamily="34" charset="0"/>
              </a:rPr>
              <a:t>Frequency-7 space</a:t>
            </a:r>
          </a:p>
        </p:txBody>
      </p:sp>
      <p:sp>
        <p:nvSpPr>
          <p:cNvPr id="17" name="TextBox 16">
            <a:extLst>
              <a:ext uri="{FF2B5EF4-FFF2-40B4-BE49-F238E27FC236}">
                <a16:creationId xmlns:a16="http://schemas.microsoft.com/office/drawing/2014/main" id="{D4E7F9C2-F923-BC58-3846-B1452FEA703D}"/>
              </a:ext>
            </a:extLst>
          </p:cNvPr>
          <p:cNvSpPr txBox="1"/>
          <p:nvPr/>
        </p:nvSpPr>
        <p:spPr>
          <a:xfrm>
            <a:off x="4167256" y="3705970"/>
            <a:ext cx="5007634" cy="646331"/>
          </a:xfrm>
          <a:prstGeom prst="rect">
            <a:avLst/>
          </a:prstGeom>
          <a:noFill/>
        </p:spPr>
        <p:txBody>
          <a:bodyPr wrap="square" rtlCol="0">
            <a:spAutoFit/>
          </a:bodyPr>
          <a:lstStyle/>
          <a:p>
            <a:pPr algn="l"/>
            <a:r>
              <a:rPr lang="en-US" dirty="0">
                <a:latin typeface="+mj-lt"/>
                <a:cs typeface="Calibri" panose="020F0502020204030204" pitchFamily="34" charset="0"/>
              </a:rPr>
              <a:t>In both spaces, Hill’s rhythm is closer to the measured one than other </a:t>
            </a:r>
            <a:r>
              <a:rPr lang="en-US" dirty="0" err="1">
                <a:latin typeface="+mj-lt"/>
                <a:cs typeface="Calibri" panose="020F0502020204030204" pitchFamily="34" charset="0"/>
              </a:rPr>
              <a:t>notatable</a:t>
            </a:r>
            <a:r>
              <a:rPr lang="en-US" dirty="0">
                <a:latin typeface="+mj-lt"/>
                <a:cs typeface="Calibri" panose="020F0502020204030204" pitchFamily="34" charset="0"/>
              </a:rPr>
              <a:t> versions.</a:t>
            </a:r>
          </a:p>
        </p:txBody>
      </p:sp>
    </p:spTree>
    <p:extLst>
      <p:ext uri="{BB962C8B-B14F-4D97-AF65-F5344CB8AC3E}">
        <p14:creationId xmlns:p14="http://schemas.microsoft.com/office/powerpoint/2010/main" val="197458744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34D9C-B8EB-D3E9-7A50-B4ED9DF5EFC7}"/>
              </a:ext>
            </a:extLst>
          </p:cNvPr>
          <p:cNvSpPr>
            <a:spLocks noGrp="1"/>
          </p:cNvSpPr>
          <p:nvPr>
            <p:ph type="ctrTitle"/>
          </p:nvPr>
        </p:nvSpPr>
        <p:spPr/>
        <p:txBody>
          <a:bodyPr/>
          <a:lstStyle/>
          <a:p>
            <a:r>
              <a:rPr lang="en-US" dirty="0"/>
              <a:t>Thanks!</a:t>
            </a:r>
          </a:p>
        </p:txBody>
      </p:sp>
      <p:sp>
        <p:nvSpPr>
          <p:cNvPr id="3" name="Subtitle 2">
            <a:extLst>
              <a:ext uri="{FF2B5EF4-FFF2-40B4-BE49-F238E27FC236}">
                <a16:creationId xmlns:a16="http://schemas.microsoft.com/office/drawing/2014/main" id="{8D9D2B76-5E81-DDE9-0F29-773ED3DDE182}"/>
              </a:ext>
            </a:extLst>
          </p:cNvPr>
          <p:cNvSpPr>
            <a:spLocks noGrp="1"/>
          </p:cNvSpPr>
          <p:nvPr>
            <p:ph type="subTitle" idx="1"/>
          </p:nvPr>
        </p:nvSpPr>
        <p:spPr/>
        <p:txBody>
          <a:bodyPr/>
          <a:lstStyle/>
          <a:p>
            <a:r>
              <a:rPr lang="en-US" dirty="0" err="1"/>
              <a:t>Powerpoint</a:t>
            </a:r>
            <a:r>
              <a:rPr lang="en-US" dirty="0"/>
              <a:t> and more here:</a:t>
            </a:r>
          </a:p>
          <a:p>
            <a:r>
              <a:rPr lang="en-US" dirty="0" err="1"/>
              <a:t>sites.bu.edu</a:t>
            </a:r>
            <a:r>
              <a:rPr lang="en-US" dirty="0"/>
              <a:t>/</a:t>
            </a:r>
            <a:r>
              <a:rPr lang="en-US" dirty="0" err="1"/>
              <a:t>jyust</a:t>
            </a:r>
            <a:endParaRPr lang="en-US" dirty="0"/>
          </a:p>
        </p:txBody>
      </p:sp>
      <p:sp>
        <p:nvSpPr>
          <p:cNvPr id="4" name="Date Placeholder 3">
            <a:extLst>
              <a:ext uri="{FF2B5EF4-FFF2-40B4-BE49-F238E27FC236}">
                <a16:creationId xmlns:a16="http://schemas.microsoft.com/office/drawing/2014/main" id="{4B24A7B6-0456-AD64-4F23-6C0F8076960E}"/>
              </a:ext>
            </a:extLst>
          </p:cNvPr>
          <p:cNvSpPr>
            <a:spLocks noGrp="1"/>
          </p:cNvSpPr>
          <p:nvPr>
            <p:ph type="dt" sz="half" idx="10"/>
          </p:nvPr>
        </p:nvSpPr>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BDEC5273-2B5F-988D-4AF1-DCEE406103D9}"/>
              </a:ext>
            </a:extLst>
          </p:cNvPr>
          <p:cNvSpPr>
            <a:spLocks noGrp="1"/>
          </p:cNvSpPr>
          <p:nvPr>
            <p:ph type="ftr" sz="quarter" idx="11"/>
          </p:nvPr>
        </p:nvSpPr>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89A9D3FC-9CC7-16A7-BDD5-64ABC5B4B3DC}"/>
              </a:ext>
            </a:extLst>
          </p:cNvPr>
          <p:cNvSpPr>
            <a:spLocks noGrp="1"/>
          </p:cNvSpPr>
          <p:nvPr>
            <p:ph type="sldNum" sz="quarter" idx="12"/>
          </p:nvPr>
        </p:nvSpPr>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98</a:t>
            </a:fld>
            <a:endParaRPr lang="en-US" dirty="0">
              <a:latin typeface="Calisto MT" panose="02040603050505030304" pitchFamily="18" charset="77"/>
            </a:endParaRPr>
          </a:p>
        </p:txBody>
      </p:sp>
    </p:spTree>
    <p:extLst>
      <p:ext uri="{BB962C8B-B14F-4D97-AF65-F5344CB8AC3E}">
        <p14:creationId xmlns:p14="http://schemas.microsoft.com/office/powerpoint/2010/main" val="116323569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56947</TotalTime>
  <Words>10158</Words>
  <Application>Microsoft Macintosh PowerPoint</Application>
  <PresentationFormat>On-screen Show (16:9)</PresentationFormat>
  <Paragraphs>1145</Paragraphs>
  <Slides>98</Slides>
  <Notes>44</Notes>
  <HiddenSlides>0</HiddenSlides>
  <MMClips>14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98</vt:i4>
      </vt:variant>
    </vt:vector>
  </HeadingPairs>
  <TitlesOfParts>
    <vt:vector size="106" baseType="lpstr">
      <vt:lpstr>Arial</vt:lpstr>
      <vt:lpstr>Calibri</vt:lpstr>
      <vt:lpstr>Calisto MT</vt:lpstr>
      <vt:lpstr>Cambria</vt:lpstr>
      <vt:lpstr>Helsinki Metronome Std</vt:lpstr>
      <vt:lpstr>Helsinki Std</vt:lpstr>
      <vt:lpstr>Helsinki Text Std</vt:lpstr>
      <vt:lpstr>Office Theme</vt:lpstr>
      <vt:lpstr>Periodicity and Continuity in Pitch and Time</vt:lpstr>
      <vt:lpstr>Outline</vt:lpstr>
      <vt:lpstr>Discrete mappings: Time</vt:lpstr>
      <vt:lpstr>Discrete mappings: Pitch</vt:lpstr>
      <vt:lpstr>“Expressive” timing</vt:lpstr>
      <vt:lpstr>“Expressive” intonation</vt:lpstr>
      <vt:lpstr>A continuous theory of periodicity</vt:lpstr>
      <vt:lpstr>Isochrony (discrete) vs. Periodicity (continuous)</vt:lpstr>
      <vt:lpstr>Isochrony (discrete) vs. Periodicity (continuous)</vt:lpstr>
      <vt:lpstr>Fourier theory tools</vt:lpstr>
      <vt:lpstr>Sine and Cosine functions</vt:lpstr>
      <vt:lpstr>Sine and Cosine functions</vt:lpstr>
      <vt:lpstr>Sine and Cosine functions</vt:lpstr>
      <vt:lpstr>Sine and Cosine functions</vt:lpstr>
      <vt:lpstr>Phase and magnitude</vt:lpstr>
      <vt:lpstr>Rhythmic spectrum</vt:lpstr>
      <vt:lpstr>Flexibly Defined Tuning Systems</vt:lpstr>
      <vt:lpstr>Traditional Scale/Tuning Theory</vt:lpstr>
      <vt:lpstr>Flexibly Defined Interval Categories</vt:lpstr>
      <vt:lpstr>Flexibly Defined Interval Categories</vt:lpstr>
      <vt:lpstr>Heptatonic coordinates</vt:lpstr>
      <vt:lpstr>Heptatonic coordinates</vt:lpstr>
      <vt:lpstr>Heptatonic coordinates</vt:lpstr>
      <vt:lpstr>Flexibly Defined Interval Categories</vt:lpstr>
      <vt:lpstr>Flexibly Defined Interval Categories</vt:lpstr>
      <vt:lpstr>Pentatonic vs. Heptatonic intervals</vt:lpstr>
      <vt:lpstr>Fourier magnitudes</vt:lpstr>
      <vt:lpstr>Spectra</vt:lpstr>
      <vt:lpstr>Spectra</vt:lpstr>
      <vt:lpstr>Persian Dastgah Tuning</vt:lpstr>
      <vt:lpstr>Hormoz Farhat’s Tuning</vt:lpstr>
      <vt:lpstr>Some Scales and Tetrachords</vt:lpstr>
      <vt:lpstr>Spectra for octave scales</vt:lpstr>
      <vt:lpstr>Spectra: Scales with plus-seconds</vt:lpstr>
      <vt:lpstr>Spectra for Tetrachords</vt:lpstr>
      <vt:lpstr>Spectra for Tetrachords</vt:lpstr>
      <vt:lpstr>Comparison of tunings for tetrachords</vt:lpstr>
      <vt:lpstr>Balinese Pelog</vt:lpstr>
      <vt:lpstr>Andrew Toth’s Data</vt:lpstr>
      <vt:lpstr>Models: Begbeg – Sedang – Tirus </vt:lpstr>
      <vt:lpstr>Pelog Spectra</vt:lpstr>
      <vt:lpstr>Begbeg-Tirus in |f2|/|f9|-space</vt:lpstr>
      <vt:lpstr>Measured tunings in |f2|/|f9|-space </vt:lpstr>
      <vt:lpstr>Geographic regions in |f2|/|f9|-space</vt:lpstr>
      <vt:lpstr>Rhythmic Maximal Evenness</vt:lpstr>
      <vt:lpstr>Maximally even vs. Isochronous</vt:lpstr>
      <vt:lpstr>Discretizing a periodic function</vt:lpstr>
      <vt:lpstr>Generated and maximally even rhythms</vt:lpstr>
      <vt:lpstr>Generated and maximally even rhythms</vt:lpstr>
      <vt:lpstr>Generated and maximally even rhythms</vt:lpstr>
      <vt:lpstr>Generated and maximally even rhythms</vt:lpstr>
      <vt:lpstr>Generated and maximally even rhythms</vt:lpstr>
      <vt:lpstr>Generated and maximally even rhythms</vt:lpstr>
      <vt:lpstr>Spectrum of a maximally even rhythm </vt:lpstr>
      <vt:lpstr>Near-ME rhythms</vt:lpstr>
      <vt:lpstr>Near-ME rhythms</vt:lpstr>
      <vt:lpstr>ME and near-ME rhythms on 2-d. planes</vt:lpstr>
      <vt:lpstr>ME and near-ME rhythms on 2-d. planes</vt:lpstr>
      <vt:lpstr>Interaction of Frequencies</vt:lpstr>
      <vt:lpstr>Interaction of frequencies</vt:lpstr>
      <vt:lpstr>Interaction of frequencies</vt:lpstr>
      <vt:lpstr>Interaction of frequencies</vt:lpstr>
      <vt:lpstr>Interaction of frequencies</vt:lpstr>
      <vt:lpstr>Interaction of frequencies</vt:lpstr>
      <vt:lpstr>Interaction of frequencies</vt:lpstr>
      <vt:lpstr>Interaction of frequencies</vt:lpstr>
      <vt:lpstr>Interaction of frequencies</vt:lpstr>
      <vt:lpstr>Interaction of frequencies</vt:lpstr>
      <vt:lpstr>Interaction of frequencies</vt:lpstr>
      <vt:lpstr>Interaction of frequencies</vt:lpstr>
      <vt:lpstr>Interaction of frequencies</vt:lpstr>
      <vt:lpstr>Interaction of frequencies: “Box in a Box”</vt:lpstr>
      <vt:lpstr>Composite Rhythm in Adowa</vt:lpstr>
      <vt:lpstr>Adowa</vt:lpstr>
      <vt:lpstr>Adowa</vt:lpstr>
      <vt:lpstr>Adowa</vt:lpstr>
      <vt:lpstr>Adowa: Atumpan (lead drum)</vt:lpstr>
      <vt:lpstr>Adowa: Atumpan (lead drum)</vt:lpstr>
      <vt:lpstr>Adowa: Atumpan (lead drum)</vt:lpstr>
      <vt:lpstr>Iqa’at</vt:lpstr>
      <vt:lpstr>Arabic Iqa’at</vt:lpstr>
      <vt:lpstr>Arabic Iqa’at</vt:lpstr>
      <vt:lpstr>Arabic Iqa’at</vt:lpstr>
      <vt:lpstr>Arabic Iqa’at</vt:lpstr>
      <vt:lpstr>Arabic Iqa’at</vt:lpstr>
      <vt:lpstr>Arabic Iqa’at</vt:lpstr>
      <vt:lpstr>Arabic Iqa’at</vt:lpstr>
      <vt:lpstr>Arabic Iqa’at</vt:lpstr>
      <vt:lpstr>Arabic Iqa’at</vt:lpstr>
      <vt:lpstr>Arabic Iqa’at</vt:lpstr>
      <vt:lpstr>Flow in Jazz, Old and New:</vt:lpstr>
      <vt:lpstr>Flow in jazz: Byrd/Hill “Fly Little Bird Fly”</vt:lpstr>
      <vt:lpstr>Flow in jazz: Byrd/Hill “Fly Little Bird Fly”</vt:lpstr>
      <vt:lpstr>Flow in jazz: Byrd/Hill “Fly Little Bird Fly”</vt:lpstr>
      <vt:lpstr>Flow in jazz: Byrd/Hill “Fly Little Bird Fly”</vt:lpstr>
      <vt:lpstr>Flow in jazz: Byrd/Hill “Fly Little Bird Fly”</vt:lpstr>
      <vt:lpstr>Flow in jazz: Byrd/Hill “Fly Little Bird Fly”</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Yust, Jason</dc:creator>
  <cp:lastModifiedBy>Yust, Jason</cp:lastModifiedBy>
  <cp:revision>75</cp:revision>
  <dcterms:created xsi:type="dcterms:W3CDTF">2023-08-28T18:57:50Z</dcterms:created>
  <dcterms:modified xsi:type="dcterms:W3CDTF">2023-12-06T15:29:17Z</dcterms:modified>
</cp:coreProperties>
</file>