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mov" ContentType="video/quicktime"/>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7"/>
  </p:notesMasterIdLst>
  <p:sldIdLst>
    <p:sldId id="256" r:id="rId2"/>
    <p:sldId id="258" r:id="rId3"/>
    <p:sldId id="257" r:id="rId4"/>
    <p:sldId id="259" r:id="rId5"/>
    <p:sldId id="260" r:id="rId6"/>
    <p:sldId id="261" r:id="rId7"/>
    <p:sldId id="262" r:id="rId8"/>
    <p:sldId id="263" r:id="rId9"/>
    <p:sldId id="264" r:id="rId10"/>
    <p:sldId id="265" r:id="rId11"/>
    <p:sldId id="314" r:id="rId12"/>
    <p:sldId id="267" r:id="rId13"/>
    <p:sldId id="270" r:id="rId14"/>
    <p:sldId id="271" r:id="rId15"/>
    <p:sldId id="272" r:id="rId16"/>
    <p:sldId id="273" r:id="rId17"/>
    <p:sldId id="274" r:id="rId18"/>
    <p:sldId id="278" r:id="rId19"/>
    <p:sldId id="315" r:id="rId20"/>
    <p:sldId id="320" r:id="rId21"/>
    <p:sldId id="275" r:id="rId22"/>
    <p:sldId id="276" r:id="rId23"/>
    <p:sldId id="277" r:id="rId24"/>
    <p:sldId id="280" r:id="rId25"/>
    <p:sldId id="282" r:id="rId26"/>
    <p:sldId id="286" r:id="rId27"/>
    <p:sldId id="283" r:id="rId28"/>
    <p:sldId id="316" r:id="rId29"/>
    <p:sldId id="291" r:id="rId30"/>
    <p:sldId id="292" r:id="rId31"/>
    <p:sldId id="297" r:id="rId32"/>
    <p:sldId id="298" r:id="rId33"/>
    <p:sldId id="300" r:id="rId34"/>
    <p:sldId id="301" r:id="rId35"/>
    <p:sldId id="321" r:id="rId36"/>
    <p:sldId id="307" r:id="rId37"/>
    <p:sldId id="310" r:id="rId38"/>
    <p:sldId id="311" r:id="rId39"/>
    <p:sldId id="312" r:id="rId40"/>
    <p:sldId id="313" r:id="rId41"/>
    <p:sldId id="309" r:id="rId42"/>
    <p:sldId id="322" r:id="rId43"/>
    <p:sldId id="281" r:id="rId44"/>
    <p:sldId id="305" r:id="rId45"/>
    <p:sldId id="306" r:id="rId46"/>
    <p:sldId id="303" r:id="rId47"/>
    <p:sldId id="287" r:id="rId48"/>
    <p:sldId id="304" r:id="rId49"/>
    <p:sldId id="288" r:id="rId50"/>
    <p:sldId id="340" r:id="rId51"/>
    <p:sldId id="293" r:id="rId52"/>
    <p:sldId id="294" r:id="rId53"/>
    <p:sldId id="317" r:id="rId54"/>
    <p:sldId id="318" r:id="rId55"/>
    <p:sldId id="319" r:id="rId56"/>
    <p:sldId id="325" r:id="rId57"/>
    <p:sldId id="295" r:id="rId58"/>
    <p:sldId id="296" r:id="rId59"/>
    <p:sldId id="299" r:id="rId60"/>
    <p:sldId id="302" r:id="rId61"/>
    <p:sldId id="323" r:id="rId62"/>
    <p:sldId id="324" r:id="rId63"/>
    <p:sldId id="328" r:id="rId64"/>
    <p:sldId id="330" r:id="rId65"/>
    <p:sldId id="332" r:id="rId66"/>
    <p:sldId id="339" r:id="rId67"/>
    <p:sldId id="331" r:id="rId68"/>
    <p:sldId id="333" r:id="rId69"/>
    <p:sldId id="334" r:id="rId70"/>
    <p:sldId id="335" r:id="rId71"/>
    <p:sldId id="336" r:id="rId72"/>
    <p:sldId id="337" r:id="rId73"/>
    <p:sldId id="338" r:id="rId74"/>
    <p:sldId id="327" r:id="rId75"/>
    <p:sldId id="326"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7D31"/>
    <a:srgbClr val="FFC000"/>
    <a:srgbClr val="70AD47"/>
    <a:srgbClr val="4372C4"/>
    <a:srgbClr val="004DC1"/>
    <a:srgbClr val="A5A5A5"/>
    <a:srgbClr val="00B050"/>
    <a:srgbClr val="5B9BD5"/>
    <a:srgbClr val="2643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282"/>
    <p:restoredTop sz="87070"/>
  </p:normalViewPr>
  <p:slideViewPr>
    <p:cSldViewPr snapToGrid="0">
      <p:cViewPr varScale="1">
        <p:scale>
          <a:sx n="100" d="100"/>
          <a:sy n="100" d="100"/>
        </p:scale>
        <p:origin x="158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61A671-48B1-9A4F-B27A-F30E42F29B39}" type="datetimeFigureOut">
              <a:rPr lang="en-US" smtClean="0"/>
              <a:t>12/2/23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7B8225-CF9B-394B-ABA5-9017372D6592}" type="slidenum">
              <a:rPr lang="en-US" smtClean="0"/>
              <a:t>‹#›</a:t>
            </a:fld>
            <a:endParaRPr lang="en-US"/>
          </a:p>
        </p:txBody>
      </p:sp>
    </p:spTree>
    <p:extLst>
      <p:ext uri="{BB962C8B-B14F-4D97-AF65-F5344CB8AC3E}">
        <p14:creationId xmlns:p14="http://schemas.microsoft.com/office/powerpoint/2010/main" val="107990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My ultimate goal this morning is to present a specific approach to understanding and analyzing rhythm, and to demonstrate some tools for analyzing rhythm on a lot of different kinds of repertoire. So there will be some technical details ahead. But before we go there, I would like to think a little bit more broadly about what rhythm is and how our conceptual apparatus around it influences how we behave, whether it is how we compose music, or analyze music, or design psychological experiments. If you're like me you have a lot of habits of thought around rhythm that are governed by the European notational system. And like any deeply engrained habits they feel natural, and we take them for granted. This can blind us to where this thinking can cause problems or lead us astray.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So like Peter earlier this morning start by reflecting a bit on just what we're talking about when we talk about rhythm. We imagine that rhythm can be abstracted from other musical parameters like pitch or timbre, but is this always the case? We think of meter as a kind of container for rhythm, but is that how it works? Could rhythm instead be a container for meter? Is a rhythm an aspect of sound, an aspect of musical action, or something notated? We would like it to be all of these things, but actually maybe the way that rhythm manifests in each domain is quite different. For instance one problem we will encounter with notation is that it requires rhythm to exist in some kind of isochronous grid. It requires time to be discrete, but is it possible to think of rhythm existing in continuous time?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2</a:t>
            </a:fld>
            <a:endParaRPr lang="en-US"/>
          </a:p>
        </p:txBody>
      </p:sp>
    </p:spTree>
    <p:extLst>
      <p:ext uri="{BB962C8B-B14F-4D97-AF65-F5344CB8AC3E}">
        <p14:creationId xmlns:p14="http://schemas.microsoft.com/office/powerpoint/2010/main" val="1986515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One reason why sinusoidal function are useful, what makes them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simple</a:t>
            </a:r>
            <a:r>
              <a:rPr lang="en-US" sz="1800" dirty="0">
                <a:effectLst/>
                <a:latin typeface="Calibri" panose="020F0502020204030204" pitchFamily="34" charset="0"/>
                <a:ea typeface="Calibri" panose="020F0502020204030204" pitchFamily="34" charset="0"/>
                <a:cs typeface="Times New Roman" panose="02020603050405020304" pitchFamily="18" charset="0"/>
              </a:rPr>
              <a:t> periodic functions, is that we can get other periodic functions as sums of them. This is true of our discrete indicator function. Ultimately, we might understand that function better by recognizing that it is the sum of an infinite number of simple periodic functions, all multiples of the base frequency.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11</a:t>
            </a:fld>
            <a:endParaRPr lang="en-US"/>
          </a:p>
        </p:txBody>
      </p:sp>
    </p:spTree>
    <p:extLst>
      <p:ext uri="{BB962C8B-B14F-4D97-AF65-F5344CB8AC3E}">
        <p14:creationId xmlns:p14="http://schemas.microsoft.com/office/powerpoint/2010/main" val="1545850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Many other theorists have noticed the problems with the discreteness of the notation based concept of meter, especially as research on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microrhythmic</a:t>
            </a:r>
            <a:r>
              <a:rPr lang="en-US" sz="1800" dirty="0">
                <a:effectLst/>
                <a:latin typeface="Calibri" panose="020F0502020204030204" pitchFamily="34" charset="0"/>
                <a:ea typeface="Calibri" panose="020F0502020204030204" pitchFamily="34" charset="0"/>
                <a:cs typeface="Times New Roman" panose="02020603050405020304" pitchFamily="18" charset="0"/>
              </a:rPr>
              <a:t> aspects of music performance has grown. One proposed solution is Anne Danielsen’s concept of beat bin, or Chris Stover's similar idea of beat span. Thinking in functions, we might say that a beat bin is a Gaussian function, also known as a normal curve or bell curve. If we replace the instantaneous spikes of our indicator functions with Gaussian curves, they allow onsets to fall in some region around the idealized metrical position, and they say how close the onset is to the center of the beat bin.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 will return to this idea in a moment and show that it is helpful to think of beat bins in terms of simple periodic functions also.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12</a:t>
            </a:fld>
            <a:endParaRPr lang="en-US"/>
          </a:p>
        </p:txBody>
      </p:sp>
    </p:spTree>
    <p:extLst>
      <p:ext uri="{BB962C8B-B14F-4D97-AF65-F5344CB8AC3E}">
        <p14:creationId xmlns:p14="http://schemas.microsoft.com/office/powerpoint/2010/main" val="466484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Let's have a look at how simple periodic functions act as interpretive filters. These two functions both have a wavelength that corresponds to the quarter note beat. I'll refer to that as the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periodicity</a:t>
            </a:r>
            <a:r>
              <a:rPr lang="en-US" sz="1800" dirty="0">
                <a:effectLst/>
                <a:latin typeface="Calibri" panose="020F0502020204030204" pitchFamily="34" charset="0"/>
                <a:ea typeface="Calibri" panose="020F0502020204030204" pitchFamily="34" charset="0"/>
                <a:cs typeface="Times New Roman" panose="02020603050405020304" pitchFamily="18" charset="0"/>
              </a:rPr>
              <a:t> of the functions. I will also sometimes refer to the frequency of the function, which here is 4, meaning that it divides the full cycle by 4. The first function, the cosine has its peaks lined up with the beats, and valleys at the midway point of the beats. This rhythm has more onsets in the valleys, so when we multiply the rhythm by the cosine function, it sums to a negative value. The minus-sine function below is the same as the cosine shifted back by a quarter cycle. The peaks and valleys of this function line up with the zeros of the cosine function. They show if onsets happen more often before or after the beats.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two resulting sums give a point in a two-dimensional space which tells us how the rhythm expresses this frequency. [Animation 1] Moving to the left in the space corresponds to more on-beat onsets, to the right more off-beat onsets. [Animation 2] Upward indicates more onsets ahead of beats, downward more onsets after the beats. [Animation 3] This version of the Bo Diddley rhythm is a little more off-beat, and is balanced between the two sides of the beat. The point in the 2-dimensional space shows this.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13</a:t>
            </a:fld>
            <a:endParaRPr lang="en-US"/>
          </a:p>
        </p:txBody>
      </p:sp>
    </p:spTree>
    <p:extLst>
      <p:ext uri="{BB962C8B-B14F-4D97-AF65-F5344CB8AC3E}">
        <p14:creationId xmlns:p14="http://schemas.microsoft.com/office/powerpoint/2010/main" val="3845286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can do the same thing for other periodicities. Here we consider frequency 2, or a half-note periodicity. The position of a rhythm in the space is totally independent of where it falls in the space for the quarter-note periodicity. A rhythm could be off-beat at one level and on-beat at the other. This rhythm gives zero on the cosine function, meaning it is balanced between strong and weak beats. But it strongly favors the zone after the strong beat to the zone before it, because the two double-strums, the sixteenth notes, both fall ahead of strong beats.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14</a:t>
            </a:fld>
            <a:endParaRPr lang="en-US"/>
          </a:p>
        </p:txBody>
      </p:sp>
    </p:spTree>
    <p:extLst>
      <p:ext uri="{BB962C8B-B14F-4D97-AF65-F5344CB8AC3E}">
        <p14:creationId xmlns:p14="http://schemas.microsoft.com/office/powerpoint/2010/main" val="4138851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two periodicities we just considered correspond to traditional metrical levels. There are periodicities for any possible division of the cycle, however. For example, we can divide the measure by three. The resulting periodicity is not an integer multiple of sixteenth notes. If a rhythm is limited to a sixteenth-note grid, it can get close to the peaks of this function, but not exactly coincide with them except at the downbeat. This rhythm is relatively balanced at this frequency. The closest approximation to the wavelength using sixteenth notes is an interval of 5 sixteenth notes, and that interval does not occur anywhere in the rhythm.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15</a:t>
            </a:fld>
            <a:endParaRPr lang="en-US"/>
          </a:p>
        </p:txBody>
      </p:sp>
    </p:spTree>
    <p:extLst>
      <p:ext uri="{BB962C8B-B14F-4D97-AF65-F5344CB8AC3E}">
        <p14:creationId xmlns:p14="http://schemas.microsoft.com/office/powerpoint/2010/main" val="3015919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Here's another periodicity that doesn't line up with the sixteenth-note grid, a division of the measure by 5. The rhythm has a very strong profile on this periodicity. A lot of notes line up with the peaks of both the cosine and sine functions. These are at distances of 3 sixteenth notes from one another, or multiples of that. Three sixteenth notes is a best approximation to the wavelength of 4/5 quarter note. The corresponding point on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xy</a:t>
            </a:r>
            <a:r>
              <a:rPr lang="en-US" sz="1800" dirty="0">
                <a:effectLst/>
                <a:latin typeface="Calibri" panose="020F0502020204030204" pitchFamily="34" charset="0"/>
                <a:ea typeface="Calibri" panose="020F0502020204030204" pitchFamily="34" charset="0"/>
                <a:cs typeface="Times New Roman" panose="02020603050405020304" pitchFamily="18" charset="0"/>
              </a:rPr>
              <a:t> plane is far away from the origin and in the upper left quadrant.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16</a:t>
            </a:fld>
            <a:endParaRPr lang="en-US"/>
          </a:p>
        </p:txBody>
      </p:sp>
    </p:spTree>
    <p:extLst>
      <p:ext uri="{BB962C8B-B14F-4D97-AF65-F5344CB8AC3E}">
        <p14:creationId xmlns:p14="http://schemas.microsoft.com/office/powerpoint/2010/main" val="16511557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 located all of these rhythms on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xy</a:t>
            </a:r>
            <a:r>
              <a:rPr lang="en-US" sz="1800" dirty="0">
                <a:effectLst/>
                <a:latin typeface="Calibri" panose="020F0502020204030204" pitchFamily="34" charset="0"/>
                <a:ea typeface="Calibri" panose="020F0502020204030204" pitchFamily="34" charset="0"/>
                <a:cs typeface="Times New Roman" panose="02020603050405020304" pitchFamily="18" charset="0"/>
              </a:rPr>
              <a:t> plane using two simple periodic functions, but once we know where a point is in the space, we can express it with just a single simple periodic function, because a rotation in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xy</a:t>
            </a:r>
            <a:r>
              <a:rPr lang="en-US" sz="1800" dirty="0">
                <a:effectLst/>
                <a:latin typeface="Calibri" panose="020F0502020204030204" pitchFamily="34" charset="0"/>
                <a:ea typeface="Calibri" panose="020F0502020204030204" pitchFamily="34" charset="0"/>
                <a:cs typeface="Times New Roman" panose="02020603050405020304" pitchFamily="18" charset="0"/>
              </a:rPr>
              <a:t>-plane corresponds to a phase shift in the sine curve. Here, because the point is at a 45 degree angle from the positive x axis, shifting the sine curve back by one-eighth of a cycle gives a curve that aligns as well as possible with all of the onsets of the rhythm. [Animation 1] This is what we call the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phase </a:t>
            </a:r>
            <a:r>
              <a:rPr lang="en-US" sz="1800" dirty="0">
                <a:effectLst/>
                <a:latin typeface="Calibri" panose="020F0502020204030204" pitchFamily="34" charset="0"/>
                <a:ea typeface="Calibri" panose="020F0502020204030204" pitchFamily="34" charset="0"/>
                <a:cs typeface="Times New Roman" panose="02020603050405020304" pitchFamily="18" charset="0"/>
              </a:rPr>
              <a:t>of the rhythm at that frequency. The way that a rhythm expresses each possible periodicity can thus be expressed using two numbers, a magnitude, giving the total weight of the rhythm at that periodicity [Animation 2], and a phase showing where it is oriented within the cycle.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These two-dimensional spaces are the first of two tools of rhythmic analysis that I want to share today. They give a complete description of the rhythm, but they have the drawback that we have to consider each possible periodicity one at a time. The other tool I will share summarizes all of the possible frequencies at once.</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17</a:t>
            </a:fld>
            <a:endParaRPr lang="en-US"/>
          </a:p>
        </p:txBody>
      </p:sp>
    </p:spTree>
    <p:extLst>
      <p:ext uri="{BB962C8B-B14F-4D97-AF65-F5344CB8AC3E}">
        <p14:creationId xmlns:p14="http://schemas.microsoft.com/office/powerpoint/2010/main" val="32292022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is called the rhythmic spectrum. It is a function that shows the magnitude of the rhythm at each possible frequency. Frequency is on the x axis, and magnitude on the y axis. All of the rhythms I'll consider in this paper are cyclic, meaning they can be understood to repeat indefinitely. Most of them will also be restricted to some isochronous grid within that cycle. For instance, the clave rhythm here has onsets that all fall on a sixteenth-note grid. Since there are sixteen possible positions in the cycle, the number of ways to divide that cycle is limited to 8, half the length of the cycle. If we were to continue the spectrum with frequencies larger than 8, then we would simply repeat information that is already shown. However, I have just argued that it is important to have a theory that doesn't limit us to isochronous grids like this, and allows us to imagine what happens when we make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microrhythmic</a:t>
            </a:r>
            <a:r>
              <a:rPr lang="en-US" sz="1800" dirty="0">
                <a:effectLst/>
                <a:latin typeface="Calibri" panose="020F0502020204030204" pitchFamily="34" charset="0"/>
                <a:ea typeface="Calibri" panose="020F0502020204030204" pitchFamily="34" charset="0"/>
                <a:cs typeface="Times New Roman" panose="02020603050405020304" pitchFamily="18" charset="0"/>
              </a:rPr>
              <a:t> variations in the rhythm. It's also possible to make spectra for these, the difference being that there is not necessarily a limit on how high of frequencies we could consider. We can extend the spectrum as far as we want to the right without duplicating information.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Let's explore what we can learn from the spectrum of the clave rhythm shown here. [Animation 1] The largest frequency is the fifth. This indicates that the five onsets of the clave rhythm are relatively evenly spaced.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[Animation 2] The next largest frequency is 8, which corresponds to the eighth-note periodicity. This is because the onsets of the clave mostly fall on the eighth-note grid.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[Animation 3] On the other hand, onsets fall in a variety of places in relation to the quarter-note grid, so frequency 4, which corresponds to quarter-note periodicity, is small.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[Animation 4] The smallest coefficient is the first, showing that the rhythm has a balanced distribution throughout the entire cycle.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[Animation 5] Finally, there is another smaller peak at frequency 3. This comes from the embedded tresillo rhythm in the first, third, and fifth onsets. The addition of the other two onsets weakens frequency 3, but doesn't eliminate it completely.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18</a:t>
            </a:fld>
            <a:endParaRPr lang="en-US"/>
          </a:p>
        </p:txBody>
      </p:sp>
    </p:spTree>
    <p:extLst>
      <p:ext uri="{BB962C8B-B14F-4D97-AF65-F5344CB8AC3E}">
        <p14:creationId xmlns:p14="http://schemas.microsoft.com/office/powerpoint/2010/main" val="2920616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Now to return to the topic of beat bins briefly. I suggested before that we could model beat bins with Gaussian functions. We could also model onsets themselves with Gaussian functions, in recognition of the fact that we can never pinpoint their location with 100% precision. Fortunately there's simple way to represent a Gaussian function with simple periodic functions. The spectrum of a Gaussian function is itself a Gaussian function. As we narrow the temporal curve the spectral curve gets wider and vice versa, meaning that the more precisely we locate events in time the flatter the frequency curve gets and the more high frequencies we can take into account. This is a statement of the Heisenberg uncertainty principle, which, although it comes from particle physics, is actually a mathematical fact about the relationship between time and frequency.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19</a:t>
            </a:fld>
            <a:endParaRPr lang="en-US"/>
          </a:p>
        </p:txBody>
      </p:sp>
    </p:spTree>
    <p:extLst>
      <p:ext uri="{BB962C8B-B14F-4D97-AF65-F5344CB8AC3E}">
        <p14:creationId xmlns:p14="http://schemas.microsoft.com/office/powerpoint/2010/main" val="25287589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In the next part of the talk I would like to explore the phenomenon of rhythmic maximal evenness and use the tools I've just described to explain why it is an important and common musical feature.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20</a:t>
            </a:fld>
            <a:endParaRPr lang="en-US"/>
          </a:p>
        </p:txBody>
      </p:sp>
    </p:spTree>
    <p:extLst>
      <p:ext uri="{BB962C8B-B14F-4D97-AF65-F5344CB8AC3E}">
        <p14:creationId xmlns:p14="http://schemas.microsoft.com/office/powerpoint/2010/main" val="3564209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To move these thoughts along, let's consider a simple example. The R&amp;B musician Bo Diddley recorded a song with the same name in 1955, and this is an important milestone in the history of American popular music. The song has no chord progression, no distinct memorable melody, and throwaway lyrics. It's value and identity all derive from its rhythm. This is a rhythm that would become closely identified with Bo Diddley himself from that point onward. But what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is </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Bo Diddley rhythm exactly? Let's listen to two examples, from a 1956 television broadcast and a demonstration that Diddley later did for a documentary.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3</a:t>
            </a:fld>
            <a:endParaRPr lang="en-US"/>
          </a:p>
        </p:txBody>
      </p:sp>
    </p:spTree>
    <p:extLst>
      <p:ext uri="{BB962C8B-B14F-4D97-AF65-F5344CB8AC3E}">
        <p14:creationId xmlns:p14="http://schemas.microsoft.com/office/powerpoint/2010/main" val="7575252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Suppose we are interested in rhythms that express a certain frequency as strongly as possible, but we are also limited to some isochronous grid. If the size of the rhythm does not evenly divide the frequency, then it is not possible to align the onsets precisely at the peaks of the curve. For instance here we have a sixteen unit grid and a frequency of 5.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[Animation 1] The best we can do is find the multiple of a sixteenth note that gives the best approximation to some multiple of the periodicity. Here, 3 sixteenth notes is close to a fifth of the measure.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[Animation 2] As we add more notes the onsets get further away from peaks of the function.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[Animation 3] And the same thing happens in the opposite direction.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21</a:t>
            </a:fld>
            <a:endParaRPr lang="en-US"/>
          </a:p>
        </p:txBody>
      </p:sp>
    </p:spTree>
    <p:extLst>
      <p:ext uri="{BB962C8B-B14F-4D97-AF65-F5344CB8AC3E}">
        <p14:creationId xmlns:p14="http://schemas.microsoft.com/office/powerpoint/2010/main" val="3838756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means that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generated</a:t>
            </a:r>
            <a:r>
              <a:rPr lang="en-US" sz="1800" dirty="0">
                <a:effectLst/>
                <a:latin typeface="Calibri" panose="020F0502020204030204" pitchFamily="34" charset="0"/>
                <a:ea typeface="Calibri" panose="020F0502020204030204" pitchFamily="34" charset="0"/>
                <a:cs typeface="Times New Roman" panose="02020603050405020304" pitchFamily="18" charset="0"/>
              </a:rPr>
              <a:t> rhythms, ones that are made by repeating a single durational interval, give the largest possible values for that frequency. Maximally even rhythms are a type of generated rhythm, specifically one that has exactly one onset for each peak of the function.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22</a:t>
            </a:fld>
            <a:endParaRPr lang="en-US"/>
          </a:p>
        </p:txBody>
      </p:sp>
    </p:spTree>
    <p:extLst>
      <p:ext uri="{BB962C8B-B14F-4D97-AF65-F5344CB8AC3E}">
        <p14:creationId xmlns:p14="http://schemas.microsoft.com/office/powerpoint/2010/main" val="23714978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 lot of very common and very important rhythms are maximally even. The 3-in-8 maximally even rhythm, commonly known as the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tresillo,</a:t>
            </a:r>
            <a:r>
              <a:rPr lang="en-US" sz="1800" dirty="0">
                <a:effectLst/>
                <a:latin typeface="Calibri" panose="020F0502020204030204" pitchFamily="34" charset="0"/>
                <a:ea typeface="Calibri" panose="020F0502020204030204" pitchFamily="34" charset="0"/>
                <a:cs typeface="Times New Roman" panose="02020603050405020304" pitchFamily="18" charset="0"/>
              </a:rPr>
              <a:t> is ubiquitous in Latin music, American popular music, and elsewhere. The complement of a maximally rhythm is also maximally even, and the larger maximally even rhythm always contains the smaller one, so we can think of it as an extension. The complement of the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tresillo </a:t>
            </a:r>
            <a:r>
              <a:rPr lang="en-US" sz="1800" dirty="0">
                <a:effectLst/>
                <a:latin typeface="Calibri" panose="020F0502020204030204" pitchFamily="34" charset="0"/>
                <a:ea typeface="Calibri" panose="020F0502020204030204" pitchFamily="34" charset="0"/>
                <a:cs typeface="Times New Roman" panose="02020603050405020304" pitchFamily="18" charset="0"/>
              </a:rPr>
              <a:t>is known as the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cinquillo</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is also a common rhythm in many types of music.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23</a:t>
            </a:fld>
            <a:endParaRPr lang="en-US"/>
          </a:p>
        </p:txBody>
      </p:sp>
    </p:spTree>
    <p:extLst>
      <p:ext uri="{BB962C8B-B14F-4D97-AF65-F5344CB8AC3E}">
        <p14:creationId xmlns:p14="http://schemas.microsoft.com/office/powerpoint/2010/main" val="32080582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Another important maximally even rhythm is the standard pattern, which occurs as a timeline in many African and African-diasporic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musics</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standard pattern is 7-in-12 maximally even and is often referred to as the diatonic rhythm, because it's the rhythmic analogue of a diatonic scale. The 5-in-12 complement substitutes for it in many contexts.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24</a:t>
            </a:fld>
            <a:endParaRPr lang="en-US"/>
          </a:p>
        </p:txBody>
      </p:sp>
    </p:spTree>
    <p:extLst>
      <p:ext uri="{BB962C8B-B14F-4D97-AF65-F5344CB8AC3E}">
        <p14:creationId xmlns:p14="http://schemas.microsoft.com/office/powerpoint/2010/main" val="38619919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two examples we've just considered are maximally even with one more or one fewer onset in the rhythm than half the size of the metric grid. The three onsets of the tresillo is one less than 4, which is half of 8, and the 7 onsets of the standard pattern is one more than 6, which is half of 12. In this example from the Samba repertoire, which I'm borrowing from Chris Stover's forthcoming book on timeline music, the timeline is maximally even with 9 out of 16 onsets, also one more or less than half the total. The song is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Alvorada</a:t>
            </a:r>
            <a:r>
              <a:rPr lang="en-US" sz="1800" dirty="0">
                <a:effectLst/>
                <a:latin typeface="Calibri" panose="020F0502020204030204" pitchFamily="34" charset="0"/>
                <a:ea typeface="Calibri" panose="020F0502020204030204" pitchFamily="34" charset="0"/>
                <a:cs typeface="Times New Roman" panose="02020603050405020304" pitchFamily="18" charset="0"/>
              </a:rPr>
              <a:t> by the important Samba composer and singer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Cartola</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tamborim</a:t>
            </a:r>
            <a:r>
              <a:rPr lang="en-US" sz="1800" dirty="0">
                <a:effectLst/>
                <a:latin typeface="Calibri" panose="020F0502020204030204" pitchFamily="34" charset="0"/>
                <a:ea typeface="Calibri" panose="020F0502020204030204" pitchFamily="34" charset="0"/>
                <a:cs typeface="Times New Roman" panose="02020603050405020304" pitchFamily="18" charset="0"/>
              </a:rPr>
              <a:t>, on the second line, plays the timeline.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[Play example]</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25</a:t>
            </a:fld>
            <a:endParaRPr lang="en-US"/>
          </a:p>
        </p:txBody>
      </p:sp>
    </p:spTree>
    <p:extLst>
      <p:ext uri="{BB962C8B-B14F-4D97-AF65-F5344CB8AC3E}">
        <p14:creationId xmlns:p14="http://schemas.microsoft.com/office/powerpoint/2010/main" val="9295083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Stover gives an idealized prototype rhythm in addition to transcribing the player's variations in the recording. The prototype is 9-in-16 maximally even, while the performed rhythm in the initial bars is a 7-in-16 maximally even subset.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26</a:t>
            </a:fld>
            <a:endParaRPr lang="en-US"/>
          </a:p>
        </p:txBody>
      </p:sp>
    </p:spTree>
    <p:extLst>
      <p:ext uri="{BB962C8B-B14F-4D97-AF65-F5344CB8AC3E}">
        <p14:creationId xmlns:p14="http://schemas.microsoft.com/office/powerpoint/2010/main" val="6943833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Here's a more complex example from contemporary jazz composer and saxophonist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Rudresh</a:t>
            </a:r>
            <a:r>
              <a:rPr lang="en-US" sz="1800" dirty="0">
                <a:effectLst/>
                <a:latin typeface="Calibri" panose="020F0502020204030204" pitchFamily="34" charset="0"/>
                <a:ea typeface="Calibri" panose="020F0502020204030204" pitchFamily="34" charset="0"/>
                <a:cs typeface="Times New Roman" panose="02020603050405020304" pitchFamily="18" charset="0"/>
              </a:rPr>
              <a:t> Mahanthappa, in an unusual 13-beat meter. The rhythm of the bass fills all the off-beat eighth-notes, but omits one or two on-beat onsets per chord. The omitted onsets constitute a 8-in-13 ME pattern, where we embed the rhythm in the quarter-note grid instead of the eighth-note grid. The 5-in-13 ME rhythm is the complement of this, and that's the harmonic rhythm of this section of the tune.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[Play example]</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27</a:t>
            </a:fld>
            <a:endParaRPr lang="en-US"/>
          </a:p>
        </p:txBody>
      </p:sp>
    </p:spTree>
    <p:extLst>
      <p:ext uri="{BB962C8B-B14F-4D97-AF65-F5344CB8AC3E}">
        <p14:creationId xmlns:p14="http://schemas.microsoft.com/office/powerpoint/2010/main" val="34531896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Maximally even rhythms all have similar spectra, with one prominent spike at the frequency corresponding to the number of onsets. All of the other values are low, especially coefficient 1.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28</a:t>
            </a:fld>
            <a:endParaRPr lang="en-US"/>
          </a:p>
        </p:txBody>
      </p:sp>
    </p:spTree>
    <p:extLst>
      <p:ext uri="{BB962C8B-B14F-4D97-AF65-F5344CB8AC3E}">
        <p14:creationId xmlns:p14="http://schemas.microsoft.com/office/powerpoint/2010/main" val="24709676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maximally even rhythms are a small and special group, so of course many rhythms we encounter are not maximally even. Because they act as prototypes of a particular rhythmic quality, however, they act as important reference points. Other rhythms that are similar to maximally even ones will also express that quality. For instance, on the left here is a 5-in-12 maximally even rhythm. I've extended the spectrum to show the mirror symmetry of the spectrum up to 12. Normally I will cut this off halfway to avoid the redundancy, as I have with the other spectra on this slide.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5-in-12 rhythm is common in different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musics</a:t>
            </a:r>
            <a:r>
              <a:rPr lang="en-US" sz="1800" dirty="0">
                <a:effectLst/>
                <a:latin typeface="Calibri" panose="020F0502020204030204" pitchFamily="34" charset="0"/>
                <a:ea typeface="Calibri" panose="020F0502020204030204" pitchFamily="34" charset="0"/>
                <a:cs typeface="Times New Roman" panose="02020603050405020304" pitchFamily="18" charset="0"/>
              </a:rPr>
              <a:t> in Africa and also acts as a clave timeline in some folkloric Cuban styles. When the governing meter changes so that we have a 16-element grid instead of 12, the usual way to adjust the clave is the familiar Son clave on the bottom right. This is not maximally even, but because it is similar to maximally even rhythms, it also has a prominent peak in its spectrum at 5. The actual 5-in-16 maximally even rhythm is one that acts as a timeline in Bossa Nova music, shown here on the upper right. The bossa nova rhythm has a larger spectral peak at 5 than the standard clave, and lacks the subsidiary peaks that we find in the clave spectrum.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29</a:t>
            </a:fld>
            <a:endParaRPr lang="en-US"/>
          </a:p>
        </p:txBody>
      </p:sp>
    </p:spTree>
    <p:extLst>
      <p:ext uri="{BB962C8B-B14F-4D97-AF65-F5344CB8AC3E}">
        <p14:creationId xmlns:p14="http://schemas.microsoft.com/office/powerpoint/2010/main" val="18492212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reason I'm showing the full 2-sided spectrum for the 12-cycle clave is to draw our attention to the fact that the peak at 5 is also mirrored by a peak at 7. This is a given when we're restricted to a 12-place grid, but versions of the clave rhythm also exist in a 16-place grid. In that context frequencies 5 and 7 are decoupled, and it is not obvious whether we want to preserve the peak at 5 or 7. Whether we are treating the rhythm as an approximation of 5 equally spaced onsets, or as a subset of 7 approximately equally spaced onsets. Son clave keep the peak at 5 and flattens out the peak at 7 so that it becomes more of a peak at 8, a weighting of the eighth-note grid. There is another type of 4/4 clave in Cuban music called the rumba clave. This one is a subset of a 7-in-16 ME rhythm. The ME rhythm itself has only the one peak at 7, but rumba clave adds a peak at 5, so that it preserves both of the peaks that occur in the 12-cycle clave.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30</a:t>
            </a:fld>
            <a:endParaRPr lang="en-US"/>
          </a:p>
        </p:txBody>
      </p:sp>
    </p:spTree>
    <p:extLst>
      <p:ext uri="{BB962C8B-B14F-4D97-AF65-F5344CB8AC3E}">
        <p14:creationId xmlns:p14="http://schemas.microsoft.com/office/powerpoint/2010/main" val="4249376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One might be inclined to respond to the question with musical notation, something like this. The rhythm here is also known as Son clave, an important basic rhythm in Cuban music and Latin jazz. Hence this notation could lead to the claim that Bo Diddley's rhythm is just clave, not something that he invented. Whatever is distinctive about the sound, that makes it sound like Bo Diddley, would have to be, according to this way of thinking, something other than the rhythm itself. But there's a lot missing from this representation that might actually be aspects of the rhythm.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I'm using notation descriptively here, but it's not really a tool that was not designed to describe sound. Notation developed as a way to give instructions for performance, and there's no reason it should also be optimized as a descriptive tool.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 will be translating notated rhythms in this talk into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functions</a:t>
            </a:r>
            <a:r>
              <a:rPr lang="en-US" sz="1800" dirty="0">
                <a:effectLst/>
                <a:latin typeface="Calibri" panose="020F0502020204030204" pitchFamily="34" charset="0"/>
                <a:ea typeface="Calibri" panose="020F0502020204030204" pitchFamily="34" charset="0"/>
                <a:cs typeface="Times New Roman" panose="02020603050405020304" pitchFamily="18" charset="0"/>
              </a:rPr>
              <a:t> over time, where each onset in the rhythm is represented by an instantaneous spike in the function.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4</a:t>
            </a:fld>
            <a:endParaRPr lang="en-US"/>
          </a:p>
        </p:txBody>
      </p:sp>
    </p:spTree>
    <p:extLst>
      <p:ext uri="{BB962C8B-B14F-4D97-AF65-F5344CB8AC3E}">
        <p14:creationId xmlns:p14="http://schemas.microsoft.com/office/powerpoint/2010/main" val="32375956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Comparing all of these in the 2-dimensional spaces for frequencies 5 and 7, we see how the maximally even rhythms favor one frequency over the other. Remember that the distance from the origin is the magnitude at that frequency.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31</a:t>
            </a:fld>
            <a:endParaRPr lang="en-US"/>
          </a:p>
        </p:txBody>
      </p:sp>
    </p:spTree>
    <p:extLst>
      <p:ext uri="{BB962C8B-B14F-4D97-AF65-F5344CB8AC3E}">
        <p14:creationId xmlns:p14="http://schemas.microsoft.com/office/powerpoint/2010/main" val="13287294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two 12-cycle rhythms are related by rotation, so they differ only in phase. In the frequency-5 space, the shift from 12 to 16 also acts like a phase shift. It's a clockwise phase shift because it involves moving onsets back in time. In the frequency-7 space, the shift is angled more towards the origin for son clave, which means it loses magnitude in addition to the phase shift.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32</a:t>
            </a:fld>
            <a:endParaRPr lang="en-US"/>
          </a:p>
        </p:txBody>
      </p:sp>
    </p:spTree>
    <p:extLst>
      <p:ext uri="{BB962C8B-B14F-4D97-AF65-F5344CB8AC3E}">
        <p14:creationId xmlns:p14="http://schemas.microsoft.com/office/powerpoint/2010/main" val="3509940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Now let's come back to the Bo Diddley rhythm with the tools I've just described. Here's the spectrum for the tresillo rhythm.</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[Animation 1] and the four note that Diddley emphasizes. These both have mirror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symmtery</a:t>
            </a:r>
            <a:r>
              <a:rPr lang="en-US" sz="1800" dirty="0">
                <a:effectLst/>
                <a:latin typeface="Calibri" panose="020F0502020204030204" pitchFamily="34" charset="0"/>
                <a:ea typeface="Calibri" panose="020F0502020204030204" pitchFamily="34" charset="0"/>
                <a:cs typeface="Times New Roman" panose="02020603050405020304" pitchFamily="18" charset="0"/>
              </a:rPr>
              <a:t> because they are fully on the eighth-note grid.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[Animation 2] Here's he five-note clave.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[Animation 3] and the full 7-onset rhythm.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[Animation 4] First we see that the strength of frequency 3, the main peak of the tresillo rhythm, gradually diminishes as we add notes.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[Animation 5] On the other hand the peak at frequency 5 does the opposite and gets more intense.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[Animation 6] The peaks corresponding to metrical qualities are relatively unaffected. Frequency 4, the quarter-note periodicity, is relatively weak,</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[Animation 7] And the eighth-note periodicity remains relatively strong.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33</a:t>
            </a:fld>
            <a:endParaRPr lang="en-US"/>
          </a:p>
        </p:txBody>
      </p:sp>
    </p:spTree>
    <p:extLst>
      <p:ext uri="{BB962C8B-B14F-4D97-AF65-F5344CB8AC3E}">
        <p14:creationId xmlns:p14="http://schemas.microsoft.com/office/powerpoint/2010/main" val="24775460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In the frequency 3 and 5 spaces, to the left and right, the full 7-onset rhythm does something interesting which is to shift the phase of these frequencies back to where it was in the tresillo rhythm, where the four or five emphasized notes have a different phase. However we can also consider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microrhythmic</a:t>
            </a:r>
            <a:r>
              <a:rPr lang="en-US" sz="1800" dirty="0">
                <a:effectLst/>
                <a:latin typeface="Calibri" panose="020F0502020204030204" pitchFamily="34" charset="0"/>
                <a:ea typeface="Calibri" panose="020F0502020204030204" pitchFamily="34" charset="0"/>
                <a:cs typeface="Times New Roman" panose="02020603050405020304" pitchFamily="18" charset="0"/>
              </a:rPr>
              <a:t> variations we noticed in the audio signal earlier, which induce another phase shift. In the frequency-5 space they also increase the magnitude.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34</a:t>
            </a:fld>
            <a:endParaRPr lang="en-US"/>
          </a:p>
        </p:txBody>
      </p:sp>
    </p:spTree>
    <p:extLst>
      <p:ext uri="{BB962C8B-B14F-4D97-AF65-F5344CB8AC3E}">
        <p14:creationId xmlns:p14="http://schemas.microsoft.com/office/powerpoint/2010/main" val="35030084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Now I would like to apply this to an interesting example of rhythmic transformation from the young jazz trumpeter Marquis Hill.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35</a:t>
            </a:fld>
            <a:endParaRPr lang="en-US"/>
          </a:p>
        </p:txBody>
      </p:sp>
    </p:spTree>
    <p:extLst>
      <p:ext uri="{BB962C8B-B14F-4D97-AF65-F5344CB8AC3E}">
        <p14:creationId xmlns:p14="http://schemas.microsoft.com/office/powerpoint/2010/main" val="7604118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On his 2017 album he covers a tune from one of his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heros</a:t>
            </a:r>
            <a:r>
              <a:rPr lang="en-US" sz="1800" dirty="0">
                <a:effectLst/>
                <a:latin typeface="Calibri" panose="020F0502020204030204" pitchFamily="34" charset="0"/>
                <a:ea typeface="Calibri" panose="020F0502020204030204" pitchFamily="34" charset="0"/>
                <a:cs typeface="Times New Roman" panose="02020603050405020304" pitchFamily="18" charset="0"/>
              </a:rPr>
              <a:t>, Donald Byrd, called “Fly Little Bird Fly.” Here's the way that Byrd played the head of the tune. At the top is how it would conventionally be notated, but it's supposed to be played with a swing feel which we could model with triplet, as in the second example. In that context, though, you could also play the end the first measure as a triplet division of the half-note, and that approximately what Byrd does. However, when I measure the onsets from the studio recording, I find that he plays the second measure closer to straight eighths. Here's the studio recording. [Sound]</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36</a:t>
            </a:fld>
            <a:endParaRPr lang="en-US"/>
          </a:p>
        </p:txBody>
      </p:sp>
    </p:spTree>
    <p:extLst>
      <p:ext uri="{BB962C8B-B14F-4D97-AF65-F5344CB8AC3E}">
        <p14:creationId xmlns:p14="http://schemas.microsoft.com/office/powerpoint/2010/main" val="11527097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Hill changes the metrical context of the tune entirely, establishing a 7-4 grove, and playing it with a notably smaller set of basic onset-to-onset durations. [Sound] It's interesting to consider what Hill says about Byrd's music and how it influenced him. He focuses on the uniqueness of Byrd's rhythmic feeling, his groove.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37</a:t>
            </a:fld>
            <a:endParaRPr lang="en-US"/>
          </a:p>
        </p:txBody>
      </p:sp>
    </p:spTree>
    <p:extLst>
      <p:ext uri="{BB962C8B-B14F-4D97-AF65-F5344CB8AC3E}">
        <p14:creationId xmlns:p14="http://schemas.microsoft.com/office/powerpoint/2010/main" val="35415658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Without swing Byrd's rhythm is on a 16-place grid. Peaks at 7 and 9 are the main feature of this rhythm's spectrum.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[Animation 1] When we add the conventional swing, however those peaks become more of a single flattened peak around 8.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[Animation 2] The alternate way of playing the rhythm in a swing context favors frequency 7. [Animation 3] But the rhythm I measured from Byrd's playing actually favors 9, and very strongly so.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[Animation 4]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[Slide 39]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38</a:t>
            </a:fld>
            <a:endParaRPr lang="en-US"/>
          </a:p>
        </p:txBody>
      </p:sp>
    </p:spTree>
    <p:extLst>
      <p:ext uri="{BB962C8B-B14F-4D97-AF65-F5344CB8AC3E}">
        <p14:creationId xmlns:p14="http://schemas.microsoft.com/office/powerpoint/2010/main" val="5082707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Hill's recomposed version has a much smoother spectrum with a single broad bump in the middle, and it also favors frequency 9 over 7. The lower-numbered frequencies are all reduced, meaning his rhythm is more even overall.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39</a:t>
            </a:fld>
            <a:endParaRPr lang="en-US"/>
          </a:p>
        </p:txBody>
      </p:sp>
    </p:spTree>
    <p:extLst>
      <p:ext uri="{BB962C8B-B14F-4D97-AF65-F5344CB8AC3E}">
        <p14:creationId xmlns:p14="http://schemas.microsoft.com/office/powerpoint/2010/main" val="12211024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Here's how we can think about frequencies 7 and 9. [Animation] Both are centered on these three notes. The other notes are grouped in pairs in a single peak of the frequency-7 wave. The frequency-9 wave divides them up between adjacent peaks in the wave.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40</a:t>
            </a:fld>
            <a:endParaRPr lang="en-US"/>
          </a:p>
        </p:txBody>
      </p:sp>
    </p:spTree>
    <p:extLst>
      <p:ext uri="{BB962C8B-B14F-4D97-AF65-F5344CB8AC3E}">
        <p14:creationId xmlns:p14="http://schemas.microsoft.com/office/powerpoint/2010/main" val="3822265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could look at sound signals to learn more about the rhythm. Here is a single measure of the rhythm first from the original recording, which starts with drums alone, then with the full band.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[Play 2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exx</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One thing we notice is that the rhythm can be played on drums or guitar, so in that sense it is abstracted from timbre. But there are other things in it that are not represented in our notation. Some onsets are always louder than others, and there are events that occur in other places than those five onsets. The five onsets themselves are not all equally weighted. In the next example from the Ed Sullivan show, we note that the audience does, however, pick up on the five onsets and claps along in that rhythmic pattern.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[Play 3rd Ex.]</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here's the rhythm from the later documentary played just on guitar. Notice how the strumming pattern includes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upstokes</a:t>
            </a:r>
            <a:r>
              <a:rPr lang="en-US" sz="1800" dirty="0">
                <a:effectLst/>
                <a:latin typeface="Calibri" panose="020F0502020204030204" pitchFamily="34" charset="0"/>
                <a:ea typeface="Calibri" panose="020F0502020204030204" pitchFamily="34" charset="0"/>
                <a:cs typeface="Times New Roman" panose="02020603050405020304" pitchFamily="18" charset="0"/>
              </a:rPr>
              <a:t> that are not part of the five-onset rhythm.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[Play 4th Ex.]</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5</a:t>
            </a:fld>
            <a:endParaRPr lang="en-US"/>
          </a:p>
        </p:txBody>
      </p:sp>
    </p:spTree>
    <p:extLst>
      <p:ext uri="{BB962C8B-B14F-4D97-AF65-F5344CB8AC3E}">
        <p14:creationId xmlns:p14="http://schemas.microsoft.com/office/powerpoint/2010/main" val="13168485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In the 2-dimensional space for each of these frequencies, Hill's rhythm is closer in phase to Byrd's performed rhythm than any of the notated models of Byrd's rhythm that I considered.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41</a:t>
            </a:fld>
            <a:endParaRPr lang="en-US"/>
          </a:p>
        </p:txBody>
      </p:sp>
    </p:spTree>
    <p:extLst>
      <p:ext uri="{BB962C8B-B14F-4D97-AF65-F5344CB8AC3E}">
        <p14:creationId xmlns:p14="http://schemas.microsoft.com/office/powerpoint/2010/main" val="41397450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Now I'm going to focus on a particular aspect of simple periodicity that turns out to be of significant musical interest, the interaction of frequencies.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42</a:t>
            </a:fld>
            <a:endParaRPr lang="en-US"/>
          </a:p>
        </p:txBody>
      </p:sp>
    </p:spTree>
    <p:extLst>
      <p:ext uri="{BB962C8B-B14F-4D97-AF65-F5344CB8AC3E}">
        <p14:creationId xmlns:p14="http://schemas.microsoft.com/office/powerpoint/2010/main" val="12518991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might be a familiar phenomenon to some of you: it's the same phenomenon as acoustical beats. If you heard Miles tuning his guitar yesterday you heard acoustical beats. I'm going to talk about the same thing at the timescale of rhythm. When two frequencies are close together, they gradually go in and out of phase. That phase shift occurs at a frequency corresponding to the difference between the two frequencies, so the closer together they are, the slower the phase shift.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is an important feature of timeline music, such as African dance drumming. Many authors describe how the standard pattern gradually goes off the beat and back on to the beat. This is true whether we consider the actual beats, four per measure, or the six-beat cross rhythm. We already saw how the standard pattern maximizes frequency 5. This is one more than four, and one less than six. So in both cases, the frequency of the phase shift is one, meaning over a period of one measure.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43</a:t>
            </a:fld>
            <a:endParaRPr lang="en-US"/>
          </a:p>
        </p:txBody>
      </p:sp>
    </p:spTree>
    <p:extLst>
      <p:ext uri="{BB962C8B-B14F-4D97-AF65-F5344CB8AC3E}">
        <p14:creationId xmlns:p14="http://schemas.microsoft.com/office/powerpoint/2010/main" val="25566500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C.K.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Ladzekpo's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aethetic</a:t>
            </a:r>
            <a:r>
              <a:rPr lang="en-US" sz="1800" dirty="0">
                <a:effectLst/>
                <a:latin typeface="Calibri" panose="020F0502020204030204" pitchFamily="34" charset="0"/>
                <a:ea typeface="Calibri" panose="020F0502020204030204" pitchFamily="34" charset="0"/>
                <a:cs typeface="Times New Roman" panose="02020603050405020304" pitchFamily="18" charset="0"/>
              </a:rPr>
              <a:t> interpretation of this phenomenon I find especially revealing.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Ladzekpo</a:t>
            </a:r>
            <a:r>
              <a:rPr lang="en-US" sz="1800" dirty="0">
                <a:effectLst/>
                <a:latin typeface="Calibri" panose="020F0502020204030204" pitchFamily="34" charset="0"/>
                <a:ea typeface="Calibri" panose="020F0502020204030204" pitchFamily="34" charset="0"/>
                <a:cs typeface="Times New Roman" panose="02020603050405020304" pitchFamily="18" charset="0"/>
              </a:rPr>
              <a:t> is a Ghanaian master drummer and pedagogue from the Anlo-Ewe tradition. He pursues an elaborate metaphor comparing the evolution of a cross rhythm over the measure to human life. The rhythms being out of phase is like human suffering or despair. Without suffering, there is no pleasure in the parts coming together.</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44</a:t>
            </a:fld>
            <a:endParaRPr lang="en-US"/>
          </a:p>
        </p:txBody>
      </p:sp>
    </p:spTree>
    <p:extLst>
      <p:ext uri="{BB962C8B-B14F-4D97-AF65-F5344CB8AC3E}">
        <p14:creationId xmlns:p14="http://schemas.microsoft.com/office/powerpoint/2010/main" val="6714028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Other timelines have a similar way of interacting with the beat. I showed you this example from Chris Stover's forthcoming book earlier. The main frequency of these maximally even rhythms is 7 (or 9). That's one more or less than 8, the eighth-note periodicity. This is then similar to the standard pattern in how it goes in and out of phase with the eighth notes once per cycle.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45</a:t>
            </a:fld>
            <a:endParaRPr lang="en-US"/>
          </a:p>
        </p:txBody>
      </p:sp>
    </p:spTree>
    <p:extLst>
      <p:ext uri="{BB962C8B-B14F-4D97-AF65-F5344CB8AC3E}">
        <p14:creationId xmlns:p14="http://schemas.microsoft.com/office/powerpoint/2010/main" val="25381827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Here's an example from one of Dave King's recent projects, Dave King Trucking Company. The tune has three parts and the second part has this guitar ostinato which is not maximally even, but is close to maximally even, so it has a strong spectral peak at frequency 14. [Sound] The next part has a repeated melody in 13/8 which is close to a generated rhythm, giving it a prominent peak at frequency 5. [Sound]</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46</a:t>
            </a:fld>
            <a:endParaRPr lang="en-US"/>
          </a:p>
        </p:txBody>
      </p:sp>
    </p:spTree>
    <p:extLst>
      <p:ext uri="{BB962C8B-B14F-4D97-AF65-F5344CB8AC3E}">
        <p14:creationId xmlns:p14="http://schemas.microsoft.com/office/powerpoint/2010/main" val="3732505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bass drum in this passage plays a simple rock pattern that expresses quarter-note and half-note periodicities. The quarter-note periodicity is close to the main peak of the ostinato, at a frequency distance of 2. This leads to a pattern in which the ostinato shifts from the bass drum to the backbeat snare and back twice per repetition.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[Animation] There is also a smaller peak in the spectrum at 7. This periodicity becomes much clearer if we reduce the rhythm to its harmonic rhythm. The frequency of 7 is at a frequency difference of 1 from the half note. This pattern therefore shift from bass to snare once over the whole cycle.</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47</a:t>
            </a:fld>
            <a:endParaRPr lang="en-US"/>
          </a:p>
        </p:txBody>
      </p:sp>
    </p:spTree>
    <p:extLst>
      <p:ext uri="{BB962C8B-B14F-4D97-AF65-F5344CB8AC3E}">
        <p14:creationId xmlns:p14="http://schemas.microsoft.com/office/powerpoint/2010/main" val="2420075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Here's an interesting feature of how this ostinato relates to the melody in the third part. Notice the periodicities associated with the spectral peak of each. They are very similar, a little more than a quarter note. In fact the tempo speeds up a little bit in the third part, bring the two periodicities even closer together. This periodicity therefore acts as a thread between the parts that otherwise contrast in many ways: a long cycle to a short cycle, a strong quarter-note beat to an odd meter, and different tempos.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48</a:t>
            </a:fld>
            <a:endParaRPr lang="en-US"/>
          </a:p>
        </p:txBody>
      </p:sp>
    </p:spTree>
    <p:extLst>
      <p:ext uri="{BB962C8B-B14F-4D97-AF65-F5344CB8AC3E}">
        <p14:creationId xmlns:p14="http://schemas.microsoft.com/office/powerpoint/2010/main" val="34565037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If you know Ligeti's music you know that he did a lot with polyrhythm in his later music. Polyrhythm can involve strictly isochronous layers, but in pieces like this there is a more varied, timeline-like rhythm in the two parts. In this Etude, the two parts each repeat their own rhythm, one cycle repeats after 18 eighth-notes and the other after 16. To compare spectra for rhythms like this that share a common smallest unit rather than sharing a cycle, we have to adjust the spectra proportionally so that they're aligned by periodicity. When we do that we see a couple juxtapositions of nearby periodicities. One creates an interaction over a long 12-measure cycle, and the other a shorter 3-measure cycle.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49</a:t>
            </a:fld>
            <a:endParaRPr lang="en-US"/>
          </a:p>
        </p:txBody>
      </p:sp>
    </p:spTree>
    <p:extLst>
      <p:ext uri="{BB962C8B-B14F-4D97-AF65-F5344CB8AC3E}">
        <p14:creationId xmlns:p14="http://schemas.microsoft.com/office/powerpoint/2010/main" val="35609718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Animation</a:t>
            </a:r>
          </a:p>
        </p:txBody>
      </p:sp>
      <p:sp>
        <p:nvSpPr>
          <p:cNvPr id="4" name="Slide Number Placeholder 3"/>
          <p:cNvSpPr>
            <a:spLocks noGrp="1"/>
          </p:cNvSpPr>
          <p:nvPr>
            <p:ph type="sldNum" sz="quarter" idx="5"/>
          </p:nvPr>
        </p:nvSpPr>
        <p:spPr/>
        <p:txBody>
          <a:bodyPr/>
          <a:lstStyle/>
          <a:p>
            <a:fld id="{897B8225-CF9B-394B-ABA5-9017372D6592}" type="slidenum">
              <a:rPr lang="en-US" smtClean="0"/>
              <a:t>51</a:t>
            </a:fld>
            <a:endParaRPr lang="en-US"/>
          </a:p>
        </p:txBody>
      </p:sp>
    </p:spTree>
    <p:extLst>
      <p:ext uri="{BB962C8B-B14F-4D97-AF65-F5344CB8AC3E}">
        <p14:creationId xmlns:p14="http://schemas.microsoft.com/office/powerpoint/2010/main" val="3722572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Another thing about sound is that it represents time as continuous, and where the onsets occur doesn't totally line up with the isochronous grid implied by the notation. These deviations from isochrony are consistent, and they are not measured in rational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notatable</a:t>
            </a:r>
            <a:r>
              <a:rPr lang="en-US" sz="1800" dirty="0">
                <a:effectLst/>
                <a:latin typeface="Calibri" panose="020F0502020204030204" pitchFamily="34" charset="0"/>
                <a:ea typeface="Calibri" panose="020F0502020204030204" pitchFamily="34" charset="0"/>
                <a:cs typeface="Times New Roman" panose="02020603050405020304" pitchFamily="18" charset="0"/>
              </a:rPr>
              <a:t> quantities.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6</a:t>
            </a:fld>
            <a:endParaRPr lang="en-US"/>
          </a:p>
        </p:txBody>
      </p:sp>
    </p:spTree>
    <p:extLst>
      <p:ext uri="{BB962C8B-B14F-4D97-AF65-F5344CB8AC3E}">
        <p14:creationId xmlns:p14="http://schemas.microsoft.com/office/powerpoint/2010/main" val="12913067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Animations!</a:t>
            </a:r>
          </a:p>
        </p:txBody>
      </p:sp>
      <p:sp>
        <p:nvSpPr>
          <p:cNvPr id="4" name="Slide Number Placeholder 3"/>
          <p:cNvSpPr>
            <a:spLocks noGrp="1"/>
          </p:cNvSpPr>
          <p:nvPr>
            <p:ph type="sldNum" sz="quarter" idx="5"/>
          </p:nvPr>
        </p:nvSpPr>
        <p:spPr/>
        <p:txBody>
          <a:bodyPr/>
          <a:lstStyle/>
          <a:p>
            <a:fld id="{897B8225-CF9B-394B-ABA5-9017372D6592}" type="slidenum">
              <a:rPr lang="en-US" smtClean="0"/>
              <a:t>53</a:t>
            </a:fld>
            <a:endParaRPr lang="en-US"/>
          </a:p>
        </p:txBody>
      </p:sp>
    </p:spTree>
    <p:extLst>
      <p:ext uri="{BB962C8B-B14F-4D97-AF65-F5344CB8AC3E}">
        <p14:creationId xmlns:p14="http://schemas.microsoft.com/office/powerpoint/2010/main" val="5387582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Akan traditional dance</a:t>
            </a:r>
          </a:p>
        </p:txBody>
      </p:sp>
      <p:sp>
        <p:nvSpPr>
          <p:cNvPr id="4" name="Slide Number Placeholder 3"/>
          <p:cNvSpPr>
            <a:spLocks noGrp="1"/>
          </p:cNvSpPr>
          <p:nvPr>
            <p:ph type="sldNum" sz="quarter" idx="5"/>
          </p:nvPr>
        </p:nvSpPr>
        <p:spPr/>
        <p:txBody>
          <a:bodyPr/>
          <a:lstStyle/>
          <a:p>
            <a:fld id="{897B8225-CF9B-394B-ABA5-9017372D6592}" type="slidenum">
              <a:rPr lang="en-US" smtClean="0"/>
              <a:t>56</a:t>
            </a:fld>
            <a:endParaRPr lang="en-US"/>
          </a:p>
        </p:txBody>
      </p:sp>
    </p:spTree>
    <p:extLst>
      <p:ext uri="{BB962C8B-B14F-4D97-AF65-F5344CB8AC3E}">
        <p14:creationId xmlns:p14="http://schemas.microsoft.com/office/powerpoint/2010/main" val="32889566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 Animations and sound</a:t>
            </a:r>
          </a:p>
        </p:txBody>
      </p:sp>
      <p:sp>
        <p:nvSpPr>
          <p:cNvPr id="4" name="Slide Number Placeholder 3"/>
          <p:cNvSpPr>
            <a:spLocks noGrp="1"/>
          </p:cNvSpPr>
          <p:nvPr>
            <p:ph type="sldNum" sz="quarter" idx="5"/>
          </p:nvPr>
        </p:nvSpPr>
        <p:spPr/>
        <p:txBody>
          <a:bodyPr/>
          <a:lstStyle/>
          <a:p>
            <a:fld id="{897B8225-CF9B-394B-ABA5-9017372D6592}" type="slidenum">
              <a:rPr lang="en-US" smtClean="0"/>
              <a:t>57</a:t>
            </a:fld>
            <a:endParaRPr lang="en-US"/>
          </a:p>
        </p:txBody>
      </p:sp>
    </p:spTree>
    <p:extLst>
      <p:ext uri="{BB962C8B-B14F-4D97-AF65-F5344CB8AC3E}">
        <p14:creationId xmlns:p14="http://schemas.microsoft.com/office/powerpoint/2010/main" val="2485599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can try various ways of enhancing our notation to reflect some of these aspects of the rhythm. We could use accents to show the weighting of certain onsets, which is a coarse tool but helps. To show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microrhythmic</a:t>
            </a:r>
            <a:r>
              <a:rPr lang="en-US" sz="1800" dirty="0">
                <a:effectLst/>
                <a:latin typeface="Calibri" panose="020F0502020204030204" pitchFamily="34" charset="0"/>
                <a:ea typeface="Calibri" panose="020F0502020204030204" pitchFamily="34" charset="0"/>
                <a:cs typeface="Times New Roman" panose="02020603050405020304" pitchFamily="18" charset="0"/>
              </a:rPr>
              <a:t> nuance we have to use complicated divisions. We can also show the bassline, or give a time signature to indicate the 4/4 metrical context that the bass provides.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7</a:t>
            </a:fld>
            <a:endParaRPr lang="en-US"/>
          </a:p>
        </p:txBody>
      </p:sp>
    </p:spTree>
    <p:extLst>
      <p:ext uri="{BB962C8B-B14F-4D97-AF65-F5344CB8AC3E}">
        <p14:creationId xmlns:p14="http://schemas.microsoft.com/office/powerpoint/2010/main" val="1453297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Let's dig in on that concept of meter a little bit more. Meter is a kind of interpretation of a rhythm, and one way to think about interpretation is as a filter. Here I show these filters as functions, and by multiplying the rhythm by these filter functions, we extract different metrical levels of the rhythm. The rhythm here is the clave, and we see that four of the five onsets pass the eighth-note filter, only two pass the quarter-note filter, and one the half-note filter. This is an adequate representation of the meter as a regulative component of European notation.</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Notice that both the rhythm itself and the filter are discrete indicator function. This leads to an important flaw of notation.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8</a:t>
            </a:fld>
            <a:endParaRPr lang="en-US"/>
          </a:p>
        </p:txBody>
      </p:sp>
    </p:spTree>
    <p:extLst>
      <p:ext uri="{BB962C8B-B14F-4D97-AF65-F5344CB8AC3E}">
        <p14:creationId xmlns:p14="http://schemas.microsoft.com/office/powerpoint/2010/main" val="47684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One way to appreciate this flaw is to consider the phenomenon of swing in jazz and popular music. I recommend the Fernando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Benadon's</a:t>
            </a:r>
            <a:r>
              <a:rPr lang="en-US" sz="1800" dirty="0">
                <a:effectLst/>
                <a:latin typeface="Calibri" panose="020F0502020204030204" pitchFamily="34" charset="0"/>
                <a:ea typeface="Calibri" panose="020F0502020204030204" pitchFamily="34" charset="0"/>
                <a:cs typeface="Times New Roman" panose="02020603050405020304" pitchFamily="18" charset="0"/>
              </a:rPr>
              <a:t> book on this topic, soon to be published by Oxford University Press. Swing is sometimes described by means of simple ratios, and it is possible to show these in musical notation. In practice, of course, these ratios are only ever approximations to what is actually happening in the music. There are times when thinking of a 2:1 ratio, or triplet swing, can be musically productive -- for instance with swing near this ratio an improviser might fill in the triplets. But to continue to use ratios to try to capture the timing patterns in-between these simple ones quickly becomes an empty exercise. The metrical filter functions help us understand why. The only way to preserve the off-beat note is to add more onsets to the filtering function. Additional precision requires additional complexity. But a subdivision of the beat beyond a certain point is unrealistic. Notation works this way because it's designed for production, not description. Subdivision is a method a musician can use to achieve a certain timing pattern. But when we use this to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describe </a:t>
            </a:r>
            <a:r>
              <a:rPr lang="en-US" sz="1800" dirty="0">
                <a:effectLst/>
                <a:latin typeface="Calibri" panose="020F0502020204030204" pitchFamily="34" charset="0"/>
                <a:ea typeface="Calibri" panose="020F0502020204030204" pitchFamily="34" charset="0"/>
                <a:cs typeface="Times New Roman" panose="02020603050405020304" pitchFamily="18" charset="0"/>
              </a:rPr>
              <a:t>timing patterns, we loose continuity of time, because there is no concept an onset being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close </a:t>
            </a:r>
            <a:r>
              <a:rPr lang="en-US" sz="1800" dirty="0">
                <a:effectLst/>
                <a:latin typeface="Calibri" panose="020F0502020204030204" pitchFamily="34" charset="0"/>
                <a:ea typeface="Calibri" panose="020F0502020204030204" pitchFamily="34" charset="0"/>
                <a:cs typeface="Times New Roman" panose="02020603050405020304" pitchFamily="18" charset="0"/>
              </a:rPr>
              <a:t>to where it belongs in the model. It either exactly matches it, or not at all.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9</a:t>
            </a:fld>
            <a:endParaRPr lang="en-US"/>
          </a:p>
        </p:txBody>
      </p:sp>
    </p:spTree>
    <p:extLst>
      <p:ext uri="{BB962C8B-B14F-4D97-AF65-F5344CB8AC3E}">
        <p14:creationId xmlns:p14="http://schemas.microsoft.com/office/powerpoint/2010/main" val="553983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So here is my proposal; this is the basis of my whole talk this morning. Instead of the discrete filters implied by the notation-based concept of meter, I would like us to consider a continuous function. Specifically, I will make the case that one kind of continuous function, a simple sinusoidal function, is especially useful for this.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10</a:t>
            </a:fld>
            <a:endParaRPr lang="en-US"/>
          </a:p>
        </p:txBody>
      </p:sp>
    </p:spTree>
    <p:extLst>
      <p:ext uri="{BB962C8B-B14F-4D97-AF65-F5344CB8AC3E}">
        <p14:creationId xmlns:p14="http://schemas.microsoft.com/office/powerpoint/2010/main" val="210831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3EBE2-218E-5650-C3F6-DD64AB3669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4E2AFB8-CE1B-86B3-4E25-FCCBF42CF1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5BE80D-1EF5-181D-EC72-215426C6C10D}"/>
              </a:ext>
            </a:extLst>
          </p:cNvPr>
          <p:cNvSpPr>
            <a:spLocks noGrp="1"/>
          </p:cNvSpPr>
          <p:nvPr>
            <p:ph type="dt" sz="half" idx="10"/>
          </p:nvPr>
        </p:nvSpPr>
        <p:spPr/>
        <p:txBody>
          <a:bodyPr/>
          <a:lstStyle/>
          <a:p>
            <a:r>
              <a:rPr lang="en-US"/>
              <a:t>Rhythm in Music since 1900, McGill, Sept. 2023</a:t>
            </a:r>
            <a:endParaRPr lang="en-US" dirty="0"/>
          </a:p>
        </p:txBody>
      </p:sp>
      <p:sp>
        <p:nvSpPr>
          <p:cNvPr id="5" name="Footer Placeholder 4">
            <a:extLst>
              <a:ext uri="{FF2B5EF4-FFF2-40B4-BE49-F238E27FC236}">
                <a16:creationId xmlns:a16="http://schemas.microsoft.com/office/drawing/2014/main" id="{D1FCB99A-9883-8786-4292-F658C0E03075}"/>
              </a:ext>
            </a:extLst>
          </p:cNvPr>
          <p:cNvSpPr>
            <a:spLocks noGrp="1"/>
          </p:cNvSpPr>
          <p:nvPr>
            <p:ph type="ftr" sz="quarter" idx="11"/>
          </p:nvPr>
        </p:nvSpPr>
        <p:spPr>
          <a:xfrm>
            <a:off x="4038600" y="6556375"/>
            <a:ext cx="4114800" cy="365125"/>
          </a:xfrm>
        </p:spPr>
        <p:txBody>
          <a:bodyPr/>
          <a:lstStyle/>
          <a:p>
            <a:r>
              <a:rPr lang="en-US"/>
              <a:t>Rhythmic Regularity beyond Meter and Isochrony</a:t>
            </a:r>
            <a:endParaRPr lang="en-US" dirty="0"/>
          </a:p>
        </p:txBody>
      </p:sp>
      <p:sp>
        <p:nvSpPr>
          <p:cNvPr id="6" name="Slide Number Placeholder 5">
            <a:extLst>
              <a:ext uri="{FF2B5EF4-FFF2-40B4-BE49-F238E27FC236}">
                <a16:creationId xmlns:a16="http://schemas.microsoft.com/office/drawing/2014/main" id="{73463986-8B30-606D-4417-B48D2096F92B}"/>
              </a:ext>
            </a:extLst>
          </p:cNvPr>
          <p:cNvSpPr>
            <a:spLocks noGrp="1"/>
          </p:cNvSpPr>
          <p:nvPr>
            <p:ph type="sldNum" sz="quarter" idx="12"/>
          </p:nvPr>
        </p:nvSpPr>
        <p:spPr/>
        <p:txBody>
          <a:bodyPr/>
          <a:lstStyle/>
          <a:p>
            <a:r>
              <a:rPr lang="en-US" dirty="0"/>
              <a:t>Jason </a:t>
            </a:r>
            <a:r>
              <a:rPr lang="en-US" dirty="0" err="1"/>
              <a:t>Yust</a:t>
            </a:r>
            <a:r>
              <a:rPr lang="en-US" dirty="0"/>
              <a:t>, Boston Univ.          </a:t>
            </a:r>
            <a:fld id="{6950D593-2953-924C-A0DA-F3B17E0E49C7}" type="slidenum">
              <a:rPr lang="en-US" smtClean="0"/>
              <a:pPr/>
              <a:t>‹#›</a:t>
            </a:fld>
            <a:endParaRPr lang="en-US" dirty="0"/>
          </a:p>
        </p:txBody>
      </p:sp>
    </p:spTree>
    <p:extLst>
      <p:ext uri="{BB962C8B-B14F-4D97-AF65-F5344CB8AC3E}">
        <p14:creationId xmlns:p14="http://schemas.microsoft.com/office/powerpoint/2010/main" val="3393985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B8969-9136-406B-6144-A1B4C41C28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0A9429-F30E-7AC0-8416-6586375766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E50CD9-20E0-0D96-D295-3B4CBF88278A}"/>
              </a:ext>
            </a:extLst>
          </p:cNvPr>
          <p:cNvSpPr>
            <a:spLocks noGrp="1"/>
          </p:cNvSpPr>
          <p:nvPr>
            <p:ph type="dt" sz="half" idx="10"/>
          </p:nvPr>
        </p:nvSpPr>
        <p:spPr/>
        <p:txBody>
          <a:bodyPr/>
          <a:lstStyle/>
          <a:p>
            <a:r>
              <a:rPr lang="en-US"/>
              <a:t>Rhythm in Music since 1900, McGill, Sept. 2023</a:t>
            </a:r>
          </a:p>
        </p:txBody>
      </p:sp>
      <p:sp>
        <p:nvSpPr>
          <p:cNvPr id="5" name="Footer Placeholder 4">
            <a:extLst>
              <a:ext uri="{FF2B5EF4-FFF2-40B4-BE49-F238E27FC236}">
                <a16:creationId xmlns:a16="http://schemas.microsoft.com/office/drawing/2014/main" id="{BAA489B5-8F74-0B1E-4404-DA61F3EE1164}"/>
              </a:ext>
            </a:extLst>
          </p:cNvPr>
          <p:cNvSpPr>
            <a:spLocks noGrp="1"/>
          </p:cNvSpPr>
          <p:nvPr>
            <p:ph type="ftr" sz="quarter" idx="11"/>
          </p:nvPr>
        </p:nvSpPr>
        <p:spPr/>
        <p:txBody>
          <a:bodyPr/>
          <a:lstStyle/>
          <a:p>
            <a:r>
              <a:rPr lang="en-US"/>
              <a:t>Rhythmic Regularity beyond Meter and Isochrony</a:t>
            </a:r>
          </a:p>
        </p:txBody>
      </p:sp>
      <p:sp>
        <p:nvSpPr>
          <p:cNvPr id="6" name="Slide Number Placeholder 5">
            <a:extLst>
              <a:ext uri="{FF2B5EF4-FFF2-40B4-BE49-F238E27FC236}">
                <a16:creationId xmlns:a16="http://schemas.microsoft.com/office/drawing/2014/main" id="{208D6AD2-8525-B0FF-04DE-9EAD837A1318}"/>
              </a:ext>
            </a:extLst>
          </p:cNvPr>
          <p:cNvSpPr>
            <a:spLocks noGrp="1"/>
          </p:cNvSpPr>
          <p:nvPr>
            <p:ph type="sldNum" sz="quarter" idx="12"/>
          </p:nvPr>
        </p:nvSpPr>
        <p:spPr/>
        <p:txBody>
          <a:bodyPr/>
          <a:lstStyle/>
          <a:p>
            <a:fld id="{6950D593-2953-924C-A0DA-F3B17E0E49C7}" type="slidenum">
              <a:rPr lang="en-US" smtClean="0"/>
              <a:t>‹#›</a:t>
            </a:fld>
            <a:endParaRPr lang="en-US"/>
          </a:p>
        </p:txBody>
      </p:sp>
    </p:spTree>
    <p:extLst>
      <p:ext uri="{BB962C8B-B14F-4D97-AF65-F5344CB8AC3E}">
        <p14:creationId xmlns:p14="http://schemas.microsoft.com/office/powerpoint/2010/main" val="3076524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F4327B-BB67-1588-8534-4B648E0C106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5AD82C-2D01-D8C0-7215-D40A973504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D5BBCE-88C1-AEF1-A068-1D5D2A00CD8D}"/>
              </a:ext>
            </a:extLst>
          </p:cNvPr>
          <p:cNvSpPr>
            <a:spLocks noGrp="1"/>
          </p:cNvSpPr>
          <p:nvPr>
            <p:ph type="dt" sz="half" idx="10"/>
          </p:nvPr>
        </p:nvSpPr>
        <p:spPr/>
        <p:txBody>
          <a:bodyPr/>
          <a:lstStyle/>
          <a:p>
            <a:r>
              <a:rPr lang="en-US"/>
              <a:t>Rhythm in Music since 1900, McGill, Sept. 2023</a:t>
            </a:r>
          </a:p>
        </p:txBody>
      </p:sp>
      <p:sp>
        <p:nvSpPr>
          <p:cNvPr id="5" name="Footer Placeholder 4">
            <a:extLst>
              <a:ext uri="{FF2B5EF4-FFF2-40B4-BE49-F238E27FC236}">
                <a16:creationId xmlns:a16="http://schemas.microsoft.com/office/drawing/2014/main" id="{B605CE24-70E6-D0D5-C77B-15214D3845C7}"/>
              </a:ext>
            </a:extLst>
          </p:cNvPr>
          <p:cNvSpPr>
            <a:spLocks noGrp="1"/>
          </p:cNvSpPr>
          <p:nvPr>
            <p:ph type="ftr" sz="quarter" idx="11"/>
          </p:nvPr>
        </p:nvSpPr>
        <p:spPr/>
        <p:txBody>
          <a:bodyPr/>
          <a:lstStyle/>
          <a:p>
            <a:r>
              <a:rPr lang="en-US"/>
              <a:t>Rhythmic Regularity beyond Meter and Isochrony</a:t>
            </a:r>
          </a:p>
        </p:txBody>
      </p:sp>
      <p:sp>
        <p:nvSpPr>
          <p:cNvPr id="6" name="Slide Number Placeholder 5">
            <a:extLst>
              <a:ext uri="{FF2B5EF4-FFF2-40B4-BE49-F238E27FC236}">
                <a16:creationId xmlns:a16="http://schemas.microsoft.com/office/drawing/2014/main" id="{F5C34B90-A404-F517-CFFA-1A3928BA36A9}"/>
              </a:ext>
            </a:extLst>
          </p:cNvPr>
          <p:cNvSpPr>
            <a:spLocks noGrp="1"/>
          </p:cNvSpPr>
          <p:nvPr>
            <p:ph type="sldNum" sz="quarter" idx="12"/>
          </p:nvPr>
        </p:nvSpPr>
        <p:spPr/>
        <p:txBody>
          <a:bodyPr/>
          <a:lstStyle/>
          <a:p>
            <a:fld id="{6950D593-2953-924C-A0DA-F3B17E0E49C7}" type="slidenum">
              <a:rPr lang="en-US" smtClean="0"/>
              <a:t>‹#›</a:t>
            </a:fld>
            <a:endParaRPr lang="en-US"/>
          </a:p>
        </p:txBody>
      </p:sp>
    </p:spTree>
    <p:extLst>
      <p:ext uri="{BB962C8B-B14F-4D97-AF65-F5344CB8AC3E}">
        <p14:creationId xmlns:p14="http://schemas.microsoft.com/office/powerpoint/2010/main" val="2023477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0F732-67F1-225A-2D82-AE79386BE9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A4F320-7790-A341-96E9-B100D80F1898}"/>
              </a:ext>
            </a:extLst>
          </p:cNvPr>
          <p:cNvSpPr>
            <a:spLocks noGrp="1"/>
          </p:cNvSpPr>
          <p:nvPr>
            <p:ph idx="1"/>
          </p:nvPr>
        </p:nvSpPr>
        <p:spPr/>
        <p:txBody>
          <a:bodyPr/>
          <a:lstStyle>
            <a:lvl1pPr>
              <a:defRPr baseline="0">
                <a:latin typeface="Calibri Light" panose="020F0302020204030204" pitchFamily="34" charset="0"/>
              </a:defRPr>
            </a:lvl1pPr>
            <a:lvl2pPr>
              <a:defRPr baseline="0">
                <a:latin typeface="Calibri Light" panose="020F0302020204030204" pitchFamily="34" charset="0"/>
              </a:defRPr>
            </a:lvl2pPr>
            <a:lvl3pPr>
              <a:defRPr baseline="0">
                <a:latin typeface="Calibri Light" panose="020F0302020204030204" pitchFamily="34" charset="0"/>
              </a:defRPr>
            </a:lvl3pPr>
            <a:lvl4pPr>
              <a:defRPr baseline="0">
                <a:latin typeface="Calibri Light" panose="020F0302020204030204" pitchFamily="34" charset="0"/>
              </a:defRPr>
            </a:lvl4pPr>
            <a:lvl5pPr>
              <a:defRPr baseline="0">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Date Placeholder 20">
            <a:extLst>
              <a:ext uri="{FF2B5EF4-FFF2-40B4-BE49-F238E27FC236}">
                <a16:creationId xmlns:a16="http://schemas.microsoft.com/office/drawing/2014/main" id="{BB1AC8B7-CF61-81EE-A47A-6CF0146B229E}"/>
              </a:ext>
            </a:extLst>
          </p:cNvPr>
          <p:cNvSpPr>
            <a:spLocks noGrp="1"/>
          </p:cNvSpPr>
          <p:nvPr>
            <p:ph type="dt" sz="half" idx="10"/>
          </p:nvPr>
        </p:nvSpPr>
        <p:spPr/>
        <p:txBody>
          <a:bodyPr/>
          <a:lstStyle/>
          <a:p>
            <a:r>
              <a:rPr lang="en-US"/>
              <a:t>Rhythm in Music since 1900, McGill, Sept. 2023</a:t>
            </a:r>
            <a:endParaRPr lang="en-US" dirty="0"/>
          </a:p>
        </p:txBody>
      </p:sp>
      <p:sp>
        <p:nvSpPr>
          <p:cNvPr id="22" name="Footer Placeholder 21">
            <a:extLst>
              <a:ext uri="{FF2B5EF4-FFF2-40B4-BE49-F238E27FC236}">
                <a16:creationId xmlns:a16="http://schemas.microsoft.com/office/drawing/2014/main" id="{73E70A29-C3D1-7352-3241-CD22F6D265EF}"/>
              </a:ext>
            </a:extLst>
          </p:cNvPr>
          <p:cNvSpPr>
            <a:spLocks noGrp="1"/>
          </p:cNvSpPr>
          <p:nvPr>
            <p:ph type="ftr" sz="quarter" idx="11"/>
          </p:nvPr>
        </p:nvSpPr>
        <p:spPr/>
        <p:txBody>
          <a:bodyPr/>
          <a:lstStyle/>
          <a:p>
            <a:r>
              <a:rPr lang="en-US" dirty="0"/>
              <a:t>Rhythmic Regularity beyond Meter and Isochrony</a:t>
            </a:r>
          </a:p>
        </p:txBody>
      </p:sp>
      <p:sp>
        <p:nvSpPr>
          <p:cNvPr id="23" name="Slide Number Placeholder 22">
            <a:extLst>
              <a:ext uri="{FF2B5EF4-FFF2-40B4-BE49-F238E27FC236}">
                <a16:creationId xmlns:a16="http://schemas.microsoft.com/office/drawing/2014/main" id="{F04B26FC-3570-663E-9905-BCD4C538B1A9}"/>
              </a:ext>
            </a:extLst>
          </p:cNvPr>
          <p:cNvSpPr>
            <a:spLocks noGrp="1"/>
          </p:cNvSpPr>
          <p:nvPr>
            <p:ph type="sldNum" sz="quarter" idx="12"/>
          </p:nvPr>
        </p:nvSpPr>
        <p:spPr/>
        <p:txBody>
          <a:bodyPr/>
          <a:lstStyle/>
          <a:p>
            <a:r>
              <a:rPr lang="en-US"/>
              <a:t>Jason Yust, Boston Univ.          </a:t>
            </a:r>
            <a:fld id="{6950D593-2953-924C-A0DA-F3B17E0E49C7}" type="slidenum">
              <a:rPr lang="en-US" smtClean="0"/>
              <a:pPr/>
              <a:t>‹#›</a:t>
            </a:fld>
            <a:endParaRPr lang="en-US" dirty="0"/>
          </a:p>
        </p:txBody>
      </p:sp>
    </p:spTree>
    <p:extLst>
      <p:ext uri="{BB962C8B-B14F-4D97-AF65-F5344CB8AC3E}">
        <p14:creationId xmlns:p14="http://schemas.microsoft.com/office/powerpoint/2010/main" val="1846069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E7D93-6390-A123-5656-4F3619265C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4B91D2-DE87-7DA1-F5C6-E79A994B47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0C97A2-EBC5-8C7A-E39C-29C4D493D97C}"/>
              </a:ext>
            </a:extLst>
          </p:cNvPr>
          <p:cNvSpPr>
            <a:spLocks noGrp="1"/>
          </p:cNvSpPr>
          <p:nvPr>
            <p:ph type="dt" sz="half" idx="10"/>
          </p:nvPr>
        </p:nvSpPr>
        <p:spPr/>
        <p:txBody>
          <a:bodyPr/>
          <a:lstStyle/>
          <a:p>
            <a:r>
              <a:rPr lang="en-US"/>
              <a:t>Rhythm in Music since 1900, McGill, Sept. 2023</a:t>
            </a:r>
          </a:p>
        </p:txBody>
      </p:sp>
      <p:sp>
        <p:nvSpPr>
          <p:cNvPr id="5" name="Footer Placeholder 4">
            <a:extLst>
              <a:ext uri="{FF2B5EF4-FFF2-40B4-BE49-F238E27FC236}">
                <a16:creationId xmlns:a16="http://schemas.microsoft.com/office/drawing/2014/main" id="{62437624-44E6-F9F6-8400-11E5D9C8E109}"/>
              </a:ext>
            </a:extLst>
          </p:cNvPr>
          <p:cNvSpPr>
            <a:spLocks noGrp="1"/>
          </p:cNvSpPr>
          <p:nvPr>
            <p:ph type="ftr" sz="quarter" idx="11"/>
          </p:nvPr>
        </p:nvSpPr>
        <p:spPr/>
        <p:txBody>
          <a:bodyPr/>
          <a:lstStyle/>
          <a:p>
            <a:r>
              <a:rPr lang="en-US"/>
              <a:t>Rhythmic Regularity beyond Meter and Isochrony</a:t>
            </a:r>
          </a:p>
        </p:txBody>
      </p:sp>
      <p:sp>
        <p:nvSpPr>
          <p:cNvPr id="6" name="Slide Number Placeholder 5">
            <a:extLst>
              <a:ext uri="{FF2B5EF4-FFF2-40B4-BE49-F238E27FC236}">
                <a16:creationId xmlns:a16="http://schemas.microsoft.com/office/drawing/2014/main" id="{E999CCBF-0698-F7B8-7FC4-7C554932B381}"/>
              </a:ext>
            </a:extLst>
          </p:cNvPr>
          <p:cNvSpPr>
            <a:spLocks noGrp="1"/>
          </p:cNvSpPr>
          <p:nvPr>
            <p:ph type="sldNum" sz="quarter" idx="12"/>
          </p:nvPr>
        </p:nvSpPr>
        <p:spPr/>
        <p:txBody>
          <a:bodyPr/>
          <a:lstStyle/>
          <a:p>
            <a:fld id="{6950D593-2953-924C-A0DA-F3B17E0E49C7}" type="slidenum">
              <a:rPr lang="en-US" smtClean="0"/>
              <a:t>‹#›</a:t>
            </a:fld>
            <a:endParaRPr lang="en-US"/>
          </a:p>
        </p:txBody>
      </p:sp>
    </p:spTree>
    <p:extLst>
      <p:ext uri="{BB962C8B-B14F-4D97-AF65-F5344CB8AC3E}">
        <p14:creationId xmlns:p14="http://schemas.microsoft.com/office/powerpoint/2010/main" val="3843842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8093-A79B-162E-CEAA-C7AE6527F9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460484-005A-FEAD-961F-FF50886DCC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F21A1F-5461-C727-E37F-CFA970564E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B7265A-A933-3746-6E6B-8BE7A7B7B2A7}"/>
              </a:ext>
            </a:extLst>
          </p:cNvPr>
          <p:cNvSpPr>
            <a:spLocks noGrp="1"/>
          </p:cNvSpPr>
          <p:nvPr>
            <p:ph type="dt" sz="half" idx="10"/>
          </p:nvPr>
        </p:nvSpPr>
        <p:spPr/>
        <p:txBody>
          <a:bodyPr/>
          <a:lstStyle/>
          <a:p>
            <a:r>
              <a:rPr lang="en-US"/>
              <a:t>Rhythm in Music since 1900, McGill, Sept. 2023</a:t>
            </a:r>
          </a:p>
        </p:txBody>
      </p:sp>
      <p:sp>
        <p:nvSpPr>
          <p:cNvPr id="6" name="Footer Placeholder 5">
            <a:extLst>
              <a:ext uri="{FF2B5EF4-FFF2-40B4-BE49-F238E27FC236}">
                <a16:creationId xmlns:a16="http://schemas.microsoft.com/office/drawing/2014/main" id="{DE27172D-1777-BCE6-FEB0-9789D9F2B5E9}"/>
              </a:ext>
            </a:extLst>
          </p:cNvPr>
          <p:cNvSpPr>
            <a:spLocks noGrp="1"/>
          </p:cNvSpPr>
          <p:nvPr>
            <p:ph type="ftr" sz="quarter" idx="11"/>
          </p:nvPr>
        </p:nvSpPr>
        <p:spPr/>
        <p:txBody>
          <a:bodyPr/>
          <a:lstStyle/>
          <a:p>
            <a:r>
              <a:rPr lang="en-US"/>
              <a:t>Rhythmic Regularity beyond Meter and Isochrony</a:t>
            </a:r>
          </a:p>
        </p:txBody>
      </p:sp>
      <p:sp>
        <p:nvSpPr>
          <p:cNvPr id="7" name="Slide Number Placeholder 6">
            <a:extLst>
              <a:ext uri="{FF2B5EF4-FFF2-40B4-BE49-F238E27FC236}">
                <a16:creationId xmlns:a16="http://schemas.microsoft.com/office/drawing/2014/main" id="{D5DD357A-F4D5-32CD-8A08-476469EBA314}"/>
              </a:ext>
            </a:extLst>
          </p:cNvPr>
          <p:cNvSpPr>
            <a:spLocks noGrp="1"/>
          </p:cNvSpPr>
          <p:nvPr>
            <p:ph type="sldNum" sz="quarter" idx="12"/>
          </p:nvPr>
        </p:nvSpPr>
        <p:spPr/>
        <p:txBody>
          <a:bodyPr/>
          <a:lstStyle/>
          <a:p>
            <a:fld id="{6950D593-2953-924C-A0DA-F3B17E0E49C7}" type="slidenum">
              <a:rPr lang="en-US" smtClean="0"/>
              <a:t>‹#›</a:t>
            </a:fld>
            <a:endParaRPr lang="en-US"/>
          </a:p>
        </p:txBody>
      </p:sp>
    </p:spTree>
    <p:extLst>
      <p:ext uri="{BB962C8B-B14F-4D97-AF65-F5344CB8AC3E}">
        <p14:creationId xmlns:p14="http://schemas.microsoft.com/office/powerpoint/2010/main" val="2927007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C32BB-35B4-E501-99F3-E24D066353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7CDA48-AB6D-3421-6837-689C0D6FEB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3FD185-39BD-57EA-FB04-1013C7185D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1D3FCC-AD0C-DA77-E35E-68CA239C24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096DE0-86BA-26B4-E094-6542EFDD7E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0E8C86-5E5C-7574-B2B8-2B1E0DF1626F}"/>
              </a:ext>
            </a:extLst>
          </p:cNvPr>
          <p:cNvSpPr>
            <a:spLocks noGrp="1"/>
          </p:cNvSpPr>
          <p:nvPr>
            <p:ph type="dt" sz="half" idx="10"/>
          </p:nvPr>
        </p:nvSpPr>
        <p:spPr/>
        <p:txBody>
          <a:bodyPr/>
          <a:lstStyle/>
          <a:p>
            <a:r>
              <a:rPr lang="en-US"/>
              <a:t>Rhythm in Music since 1900, McGill, Sept. 2023</a:t>
            </a:r>
          </a:p>
        </p:txBody>
      </p:sp>
      <p:sp>
        <p:nvSpPr>
          <p:cNvPr id="8" name="Footer Placeholder 7">
            <a:extLst>
              <a:ext uri="{FF2B5EF4-FFF2-40B4-BE49-F238E27FC236}">
                <a16:creationId xmlns:a16="http://schemas.microsoft.com/office/drawing/2014/main" id="{8AAF2B34-F580-24C0-C3BB-48A57562C4F6}"/>
              </a:ext>
            </a:extLst>
          </p:cNvPr>
          <p:cNvSpPr>
            <a:spLocks noGrp="1"/>
          </p:cNvSpPr>
          <p:nvPr>
            <p:ph type="ftr" sz="quarter" idx="11"/>
          </p:nvPr>
        </p:nvSpPr>
        <p:spPr/>
        <p:txBody>
          <a:bodyPr/>
          <a:lstStyle/>
          <a:p>
            <a:r>
              <a:rPr lang="en-US"/>
              <a:t>Rhythmic Regularity beyond Meter and Isochrony</a:t>
            </a:r>
          </a:p>
        </p:txBody>
      </p:sp>
      <p:sp>
        <p:nvSpPr>
          <p:cNvPr id="9" name="Slide Number Placeholder 8">
            <a:extLst>
              <a:ext uri="{FF2B5EF4-FFF2-40B4-BE49-F238E27FC236}">
                <a16:creationId xmlns:a16="http://schemas.microsoft.com/office/drawing/2014/main" id="{412BB10B-C609-C53D-E8E9-BE509A64D882}"/>
              </a:ext>
            </a:extLst>
          </p:cNvPr>
          <p:cNvSpPr>
            <a:spLocks noGrp="1"/>
          </p:cNvSpPr>
          <p:nvPr>
            <p:ph type="sldNum" sz="quarter" idx="12"/>
          </p:nvPr>
        </p:nvSpPr>
        <p:spPr/>
        <p:txBody>
          <a:bodyPr/>
          <a:lstStyle/>
          <a:p>
            <a:fld id="{6950D593-2953-924C-A0DA-F3B17E0E49C7}" type="slidenum">
              <a:rPr lang="en-US" smtClean="0"/>
              <a:t>‹#›</a:t>
            </a:fld>
            <a:endParaRPr lang="en-US"/>
          </a:p>
        </p:txBody>
      </p:sp>
    </p:spTree>
    <p:extLst>
      <p:ext uri="{BB962C8B-B14F-4D97-AF65-F5344CB8AC3E}">
        <p14:creationId xmlns:p14="http://schemas.microsoft.com/office/powerpoint/2010/main" val="1338885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1E7B9-9FE0-8BC7-12F8-233B2B7BEA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9908F6-E056-9880-B42F-34CACC194A74}"/>
              </a:ext>
            </a:extLst>
          </p:cNvPr>
          <p:cNvSpPr>
            <a:spLocks noGrp="1"/>
          </p:cNvSpPr>
          <p:nvPr>
            <p:ph type="dt" sz="half" idx="10"/>
          </p:nvPr>
        </p:nvSpPr>
        <p:spPr/>
        <p:txBody>
          <a:bodyPr/>
          <a:lstStyle/>
          <a:p>
            <a:r>
              <a:rPr lang="en-US"/>
              <a:t>Rhythm in Music since 1900, McGill, Sept. 2023</a:t>
            </a:r>
          </a:p>
        </p:txBody>
      </p:sp>
      <p:sp>
        <p:nvSpPr>
          <p:cNvPr id="4" name="Footer Placeholder 3">
            <a:extLst>
              <a:ext uri="{FF2B5EF4-FFF2-40B4-BE49-F238E27FC236}">
                <a16:creationId xmlns:a16="http://schemas.microsoft.com/office/drawing/2014/main" id="{795885D8-0048-5303-3192-5FB18CB3374A}"/>
              </a:ext>
            </a:extLst>
          </p:cNvPr>
          <p:cNvSpPr>
            <a:spLocks noGrp="1"/>
          </p:cNvSpPr>
          <p:nvPr>
            <p:ph type="ftr" sz="quarter" idx="11"/>
          </p:nvPr>
        </p:nvSpPr>
        <p:spPr/>
        <p:txBody>
          <a:bodyPr/>
          <a:lstStyle/>
          <a:p>
            <a:r>
              <a:rPr lang="en-US"/>
              <a:t>Rhythmic Regularity beyond Meter and Isochrony</a:t>
            </a:r>
          </a:p>
        </p:txBody>
      </p:sp>
      <p:sp>
        <p:nvSpPr>
          <p:cNvPr id="5" name="Slide Number Placeholder 4">
            <a:extLst>
              <a:ext uri="{FF2B5EF4-FFF2-40B4-BE49-F238E27FC236}">
                <a16:creationId xmlns:a16="http://schemas.microsoft.com/office/drawing/2014/main" id="{9DA70F33-FBF9-DF3D-D5EB-AA512E446195}"/>
              </a:ext>
            </a:extLst>
          </p:cNvPr>
          <p:cNvSpPr>
            <a:spLocks noGrp="1"/>
          </p:cNvSpPr>
          <p:nvPr>
            <p:ph type="sldNum" sz="quarter" idx="12"/>
          </p:nvPr>
        </p:nvSpPr>
        <p:spPr/>
        <p:txBody>
          <a:bodyPr/>
          <a:lstStyle/>
          <a:p>
            <a:fld id="{6950D593-2953-924C-A0DA-F3B17E0E49C7}" type="slidenum">
              <a:rPr lang="en-US" smtClean="0"/>
              <a:t>‹#›</a:t>
            </a:fld>
            <a:endParaRPr lang="en-US"/>
          </a:p>
        </p:txBody>
      </p:sp>
    </p:spTree>
    <p:extLst>
      <p:ext uri="{BB962C8B-B14F-4D97-AF65-F5344CB8AC3E}">
        <p14:creationId xmlns:p14="http://schemas.microsoft.com/office/powerpoint/2010/main" val="1618684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1C196F-9B80-EE74-324A-BE34A0742935}"/>
              </a:ext>
            </a:extLst>
          </p:cNvPr>
          <p:cNvSpPr>
            <a:spLocks noGrp="1"/>
          </p:cNvSpPr>
          <p:nvPr>
            <p:ph type="dt" sz="half" idx="10"/>
          </p:nvPr>
        </p:nvSpPr>
        <p:spPr/>
        <p:txBody>
          <a:bodyPr/>
          <a:lstStyle/>
          <a:p>
            <a:r>
              <a:rPr lang="en-US"/>
              <a:t>Rhythm in Music since 1900, McGill, Sept. 2023</a:t>
            </a:r>
          </a:p>
        </p:txBody>
      </p:sp>
      <p:sp>
        <p:nvSpPr>
          <p:cNvPr id="3" name="Footer Placeholder 2">
            <a:extLst>
              <a:ext uri="{FF2B5EF4-FFF2-40B4-BE49-F238E27FC236}">
                <a16:creationId xmlns:a16="http://schemas.microsoft.com/office/drawing/2014/main" id="{DE1CA664-3CB4-C498-76CD-E49E974AAF6C}"/>
              </a:ext>
            </a:extLst>
          </p:cNvPr>
          <p:cNvSpPr>
            <a:spLocks noGrp="1"/>
          </p:cNvSpPr>
          <p:nvPr>
            <p:ph type="ftr" sz="quarter" idx="11"/>
          </p:nvPr>
        </p:nvSpPr>
        <p:spPr/>
        <p:txBody>
          <a:bodyPr/>
          <a:lstStyle/>
          <a:p>
            <a:r>
              <a:rPr lang="en-US"/>
              <a:t>Rhythmic Regularity beyond Meter and Isochrony</a:t>
            </a:r>
          </a:p>
        </p:txBody>
      </p:sp>
      <p:sp>
        <p:nvSpPr>
          <p:cNvPr id="4" name="Slide Number Placeholder 3">
            <a:extLst>
              <a:ext uri="{FF2B5EF4-FFF2-40B4-BE49-F238E27FC236}">
                <a16:creationId xmlns:a16="http://schemas.microsoft.com/office/drawing/2014/main" id="{4E2D4B4D-2B6A-E81C-EE55-3D4451F6CE01}"/>
              </a:ext>
            </a:extLst>
          </p:cNvPr>
          <p:cNvSpPr>
            <a:spLocks noGrp="1"/>
          </p:cNvSpPr>
          <p:nvPr>
            <p:ph type="sldNum" sz="quarter" idx="12"/>
          </p:nvPr>
        </p:nvSpPr>
        <p:spPr/>
        <p:txBody>
          <a:bodyPr/>
          <a:lstStyle/>
          <a:p>
            <a:fld id="{6950D593-2953-924C-A0DA-F3B17E0E49C7}" type="slidenum">
              <a:rPr lang="en-US" smtClean="0"/>
              <a:t>‹#›</a:t>
            </a:fld>
            <a:endParaRPr lang="en-US"/>
          </a:p>
        </p:txBody>
      </p:sp>
    </p:spTree>
    <p:extLst>
      <p:ext uri="{BB962C8B-B14F-4D97-AF65-F5344CB8AC3E}">
        <p14:creationId xmlns:p14="http://schemas.microsoft.com/office/powerpoint/2010/main" val="1786131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430FC-A665-931A-7E6E-80DD5505E7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7FC9480-C294-9D37-5EA3-408B4A661E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AF8738-A9D9-769B-4868-E8C674119D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B7D87F-DE01-E12A-1C0A-2D4976B56121}"/>
              </a:ext>
            </a:extLst>
          </p:cNvPr>
          <p:cNvSpPr>
            <a:spLocks noGrp="1"/>
          </p:cNvSpPr>
          <p:nvPr>
            <p:ph type="dt" sz="half" idx="10"/>
          </p:nvPr>
        </p:nvSpPr>
        <p:spPr/>
        <p:txBody>
          <a:bodyPr/>
          <a:lstStyle/>
          <a:p>
            <a:r>
              <a:rPr lang="en-US"/>
              <a:t>Rhythm in Music since 1900, McGill, Sept. 2023</a:t>
            </a:r>
          </a:p>
        </p:txBody>
      </p:sp>
      <p:sp>
        <p:nvSpPr>
          <p:cNvPr id="6" name="Footer Placeholder 5">
            <a:extLst>
              <a:ext uri="{FF2B5EF4-FFF2-40B4-BE49-F238E27FC236}">
                <a16:creationId xmlns:a16="http://schemas.microsoft.com/office/drawing/2014/main" id="{988AB8EA-586F-CF7B-ABA6-EAE887777FAB}"/>
              </a:ext>
            </a:extLst>
          </p:cNvPr>
          <p:cNvSpPr>
            <a:spLocks noGrp="1"/>
          </p:cNvSpPr>
          <p:nvPr>
            <p:ph type="ftr" sz="quarter" idx="11"/>
          </p:nvPr>
        </p:nvSpPr>
        <p:spPr/>
        <p:txBody>
          <a:bodyPr/>
          <a:lstStyle/>
          <a:p>
            <a:r>
              <a:rPr lang="en-US"/>
              <a:t>Rhythmic Regularity beyond Meter and Isochrony</a:t>
            </a:r>
          </a:p>
        </p:txBody>
      </p:sp>
      <p:sp>
        <p:nvSpPr>
          <p:cNvPr id="7" name="Slide Number Placeholder 6">
            <a:extLst>
              <a:ext uri="{FF2B5EF4-FFF2-40B4-BE49-F238E27FC236}">
                <a16:creationId xmlns:a16="http://schemas.microsoft.com/office/drawing/2014/main" id="{9BBF15FC-FFF4-45B1-DAA3-9433E66B35D8}"/>
              </a:ext>
            </a:extLst>
          </p:cNvPr>
          <p:cNvSpPr>
            <a:spLocks noGrp="1"/>
          </p:cNvSpPr>
          <p:nvPr>
            <p:ph type="sldNum" sz="quarter" idx="12"/>
          </p:nvPr>
        </p:nvSpPr>
        <p:spPr/>
        <p:txBody>
          <a:bodyPr/>
          <a:lstStyle/>
          <a:p>
            <a:fld id="{6950D593-2953-924C-A0DA-F3B17E0E49C7}" type="slidenum">
              <a:rPr lang="en-US" smtClean="0"/>
              <a:t>‹#›</a:t>
            </a:fld>
            <a:endParaRPr lang="en-US"/>
          </a:p>
        </p:txBody>
      </p:sp>
    </p:spTree>
    <p:extLst>
      <p:ext uri="{BB962C8B-B14F-4D97-AF65-F5344CB8AC3E}">
        <p14:creationId xmlns:p14="http://schemas.microsoft.com/office/powerpoint/2010/main" val="3455594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FE32D-562E-4BDA-CE32-9729B3A4BF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F6C66B-477A-E365-E883-EFB49493B1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D438B8-EE90-42BB-4AEC-24EFD09E80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98D916-6088-090B-0366-1404449A0E69}"/>
              </a:ext>
            </a:extLst>
          </p:cNvPr>
          <p:cNvSpPr>
            <a:spLocks noGrp="1"/>
          </p:cNvSpPr>
          <p:nvPr>
            <p:ph type="dt" sz="half" idx="10"/>
          </p:nvPr>
        </p:nvSpPr>
        <p:spPr/>
        <p:txBody>
          <a:bodyPr/>
          <a:lstStyle/>
          <a:p>
            <a:r>
              <a:rPr lang="en-US"/>
              <a:t>Rhythm in Music since 1900, McGill, Sept. 2023</a:t>
            </a:r>
          </a:p>
        </p:txBody>
      </p:sp>
      <p:sp>
        <p:nvSpPr>
          <p:cNvPr id="6" name="Footer Placeholder 5">
            <a:extLst>
              <a:ext uri="{FF2B5EF4-FFF2-40B4-BE49-F238E27FC236}">
                <a16:creationId xmlns:a16="http://schemas.microsoft.com/office/drawing/2014/main" id="{B9BEE6A9-8D36-21C4-C17F-40039F39102E}"/>
              </a:ext>
            </a:extLst>
          </p:cNvPr>
          <p:cNvSpPr>
            <a:spLocks noGrp="1"/>
          </p:cNvSpPr>
          <p:nvPr>
            <p:ph type="ftr" sz="quarter" idx="11"/>
          </p:nvPr>
        </p:nvSpPr>
        <p:spPr/>
        <p:txBody>
          <a:bodyPr/>
          <a:lstStyle/>
          <a:p>
            <a:r>
              <a:rPr lang="en-US"/>
              <a:t>Rhythmic Regularity beyond Meter and Isochrony</a:t>
            </a:r>
          </a:p>
        </p:txBody>
      </p:sp>
      <p:sp>
        <p:nvSpPr>
          <p:cNvPr id="7" name="Slide Number Placeholder 6">
            <a:extLst>
              <a:ext uri="{FF2B5EF4-FFF2-40B4-BE49-F238E27FC236}">
                <a16:creationId xmlns:a16="http://schemas.microsoft.com/office/drawing/2014/main" id="{5E38E02F-C2EA-1F7A-38C8-47658E7D3D78}"/>
              </a:ext>
            </a:extLst>
          </p:cNvPr>
          <p:cNvSpPr>
            <a:spLocks noGrp="1"/>
          </p:cNvSpPr>
          <p:nvPr>
            <p:ph type="sldNum" sz="quarter" idx="12"/>
          </p:nvPr>
        </p:nvSpPr>
        <p:spPr/>
        <p:txBody>
          <a:bodyPr/>
          <a:lstStyle/>
          <a:p>
            <a:fld id="{6950D593-2953-924C-A0DA-F3B17E0E49C7}" type="slidenum">
              <a:rPr lang="en-US" smtClean="0"/>
              <a:t>‹#›</a:t>
            </a:fld>
            <a:endParaRPr lang="en-US"/>
          </a:p>
        </p:txBody>
      </p:sp>
    </p:spTree>
    <p:extLst>
      <p:ext uri="{BB962C8B-B14F-4D97-AF65-F5344CB8AC3E}">
        <p14:creationId xmlns:p14="http://schemas.microsoft.com/office/powerpoint/2010/main" val="205173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067FC8A-DEF8-1EAC-8A50-511C3E64D7A6}"/>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A8F334A0-57DB-79E3-5F97-F4C849E7D4B3}"/>
              </a:ext>
            </a:extLst>
          </p:cNvPr>
          <p:cNvSpPr>
            <a:spLocks noGrp="1"/>
          </p:cNvSpPr>
          <p:nvPr>
            <p:ph type="title"/>
          </p:nvPr>
        </p:nvSpPr>
        <p:spPr>
          <a:xfrm>
            <a:off x="838200" y="10491"/>
            <a:ext cx="10515600" cy="7794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F8BACF-3911-0EF7-4FB1-087AB556F8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3092FA8-58CC-E374-7BE8-5F7EDC939B21}"/>
              </a:ext>
            </a:extLst>
          </p:cNvPr>
          <p:cNvSpPr>
            <a:spLocks noGrp="1"/>
          </p:cNvSpPr>
          <p:nvPr>
            <p:ph type="dt" sz="half" idx="2"/>
          </p:nvPr>
        </p:nvSpPr>
        <p:spPr>
          <a:xfrm>
            <a:off x="308113" y="6482384"/>
            <a:ext cx="3273287" cy="365125"/>
          </a:xfrm>
          <a:prstGeom prst="rect">
            <a:avLst/>
          </a:prstGeom>
        </p:spPr>
        <p:txBody>
          <a:bodyPr vert="horz" lIns="91440" tIns="45720" rIns="91440" bIns="45720" rtlCol="0" anchor="ctr"/>
          <a:lstStyle>
            <a:lvl1pPr algn="l">
              <a:defRPr sz="1200">
                <a:solidFill>
                  <a:schemeClr val="accent1">
                    <a:lumMod val="20000"/>
                    <a:lumOff val="80000"/>
                  </a:schemeClr>
                </a:solidFill>
              </a:defRPr>
            </a:lvl1pPr>
          </a:lstStyle>
          <a:p>
            <a:r>
              <a:rPr lang="en-US"/>
              <a:t>Rhythm in Music since 1900, McGill, Sept. 2023</a:t>
            </a:r>
            <a:endParaRPr lang="en-US" dirty="0"/>
          </a:p>
        </p:txBody>
      </p:sp>
      <p:sp>
        <p:nvSpPr>
          <p:cNvPr id="5" name="Footer Placeholder 4">
            <a:extLst>
              <a:ext uri="{FF2B5EF4-FFF2-40B4-BE49-F238E27FC236}">
                <a16:creationId xmlns:a16="http://schemas.microsoft.com/office/drawing/2014/main" id="{6606FC0F-82DA-73A7-3CDF-F1FBE95C17F1}"/>
              </a:ext>
            </a:extLst>
          </p:cNvPr>
          <p:cNvSpPr>
            <a:spLocks noGrp="1"/>
          </p:cNvSpPr>
          <p:nvPr>
            <p:ph type="ftr" sz="quarter" idx="3"/>
          </p:nvPr>
        </p:nvSpPr>
        <p:spPr>
          <a:xfrm>
            <a:off x="4038600" y="6492875"/>
            <a:ext cx="4114800" cy="365125"/>
          </a:xfrm>
          <a:prstGeom prst="rect">
            <a:avLst/>
          </a:prstGeom>
        </p:spPr>
        <p:txBody>
          <a:bodyPr vert="horz" lIns="91440" tIns="45720" rIns="91440" bIns="45720" rtlCol="0" anchor="ctr"/>
          <a:lstStyle>
            <a:lvl1pPr algn="ctr">
              <a:defRPr sz="1200">
                <a:solidFill>
                  <a:schemeClr val="accent1">
                    <a:lumMod val="20000"/>
                    <a:lumOff val="80000"/>
                  </a:schemeClr>
                </a:solidFill>
              </a:defRPr>
            </a:lvl1pPr>
          </a:lstStyle>
          <a:p>
            <a:r>
              <a:rPr lang="en-US"/>
              <a:t>Rhythmic Regularity beyond Meter and Isochrony</a:t>
            </a:r>
            <a:endParaRPr lang="en-US" dirty="0"/>
          </a:p>
        </p:txBody>
      </p:sp>
      <p:sp>
        <p:nvSpPr>
          <p:cNvPr id="6" name="Slide Number Placeholder 5">
            <a:extLst>
              <a:ext uri="{FF2B5EF4-FFF2-40B4-BE49-F238E27FC236}">
                <a16:creationId xmlns:a16="http://schemas.microsoft.com/office/drawing/2014/main" id="{ECA51321-6BCE-4792-417A-95F9EFDFFF2D}"/>
              </a:ext>
            </a:extLst>
          </p:cNvPr>
          <p:cNvSpPr>
            <a:spLocks noGrp="1"/>
          </p:cNvSpPr>
          <p:nvPr>
            <p:ph type="sldNum" sz="quarter" idx="4"/>
          </p:nvPr>
        </p:nvSpPr>
        <p:spPr>
          <a:xfrm>
            <a:off x="8461513" y="6492875"/>
            <a:ext cx="2743200" cy="365125"/>
          </a:xfrm>
          <a:prstGeom prst="rect">
            <a:avLst/>
          </a:prstGeom>
        </p:spPr>
        <p:txBody>
          <a:bodyPr vert="horz" lIns="91440" tIns="45720" rIns="91440" bIns="45720" rtlCol="0" anchor="ctr"/>
          <a:lstStyle>
            <a:lvl1pPr algn="r">
              <a:defRPr sz="1200">
                <a:solidFill>
                  <a:schemeClr val="accent1">
                    <a:lumMod val="20000"/>
                    <a:lumOff val="80000"/>
                  </a:schemeClr>
                </a:solidFill>
              </a:defRPr>
            </a:lvl1pPr>
          </a:lstStyle>
          <a:p>
            <a:r>
              <a:rPr lang="en-US" dirty="0"/>
              <a:t>Jason </a:t>
            </a:r>
            <a:r>
              <a:rPr lang="en-US" dirty="0" err="1"/>
              <a:t>Yust</a:t>
            </a:r>
            <a:r>
              <a:rPr lang="en-US" dirty="0"/>
              <a:t>, Boston Univ.          </a:t>
            </a:r>
            <a:fld id="{6950D593-2953-924C-A0DA-F3B17E0E49C7}" type="slidenum">
              <a:rPr lang="en-US" smtClean="0"/>
              <a:pPr/>
              <a:t>‹#›</a:t>
            </a:fld>
            <a:endParaRPr lang="en-US" dirty="0"/>
          </a:p>
        </p:txBody>
      </p:sp>
    </p:spTree>
    <p:extLst>
      <p:ext uri="{BB962C8B-B14F-4D97-AF65-F5344CB8AC3E}">
        <p14:creationId xmlns:p14="http://schemas.microsoft.com/office/powerpoint/2010/main" val="33711618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8.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sv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2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slideLayout" Target="../slideLayouts/slideLayout2.xml"/><Relationship Id="rId7" Type="http://schemas.openxmlformats.org/officeDocument/2006/relationships/image" Target="../media/image80.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notesSlide" Target="../notesSlides/notesSlide26.xml"/><Relationship Id="rId9"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3.png"/><Relationship Id="rId7" Type="http://schemas.openxmlformats.org/officeDocument/2006/relationships/image" Target="../media/image8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4"/><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30.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56.png"/><Relationship Id="rId7" Type="http://schemas.openxmlformats.org/officeDocument/2006/relationships/image" Target="../media/image88.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6.png"/><Relationship Id="rId11" Type="http://schemas.openxmlformats.org/officeDocument/2006/relationships/image" Target="../media/image92.png"/><Relationship Id="rId5" Type="http://schemas.openxmlformats.org/officeDocument/2006/relationships/image" Target="../media/image87.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s>
</file>

<file path=ppt/slides/_rels/slide3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3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3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 Id="rId9"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10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slideLayout" Target="../slideLayouts/slideLayout2.xml"/><Relationship Id="rId7" Type="http://schemas.openxmlformats.org/officeDocument/2006/relationships/image" Target="../media/image10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notesSlide" Target="../notesSlides/notesSlide35.xml"/><Relationship Id="rId9" Type="http://schemas.openxmlformats.org/officeDocument/2006/relationships/image" Target="../media/image76.png"/></Relationships>
</file>

<file path=ppt/slides/_rels/slide3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slideLayout" Target="../slideLayouts/slideLayout2.xml"/><Relationship Id="rId7" Type="http://schemas.openxmlformats.org/officeDocument/2006/relationships/image" Target="../media/image107.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06.png"/><Relationship Id="rId5" Type="http://schemas.openxmlformats.org/officeDocument/2006/relationships/image" Target="../media/image103.pn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06.png"/><Relationship Id="rId12" Type="http://schemas.openxmlformats.org/officeDocument/2006/relationships/image" Target="../media/image112.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05.png"/><Relationship Id="rId11" Type="http://schemas.openxmlformats.org/officeDocument/2006/relationships/image" Target="../media/image111.png"/><Relationship Id="rId5" Type="http://schemas.openxmlformats.org/officeDocument/2006/relationships/image" Target="../media/image104.png"/><Relationship Id="rId10" Type="http://schemas.openxmlformats.org/officeDocument/2006/relationships/image" Target="../media/image110.png"/><Relationship Id="rId4" Type="http://schemas.openxmlformats.org/officeDocument/2006/relationships/image" Target="../media/image103.png"/><Relationship Id="rId9" Type="http://schemas.openxmlformats.org/officeDocument/2006/relationships/image" Target="../media/image109.png"/></Relationships>
</file>

<file path=ppt/slides/_rels/slide39.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09.png"/><Relationship Id="rId4" Type="http://schemas.openxmlformats.org/officeDocument/2006/relationships/image" Target="../media/image10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15.png"/></Relationships>
</file>

<file path=ppt/slides/_rels/slide4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46.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76.png"/><Relationship Id="rId3" Type="http://schemas.microsoft.com/office/2007/relationships/media" Target="../media/media12.mp3"/><Relationship Id="rId7" Type="http://schemas.openxmlformats.org/officeDocument/2006/relationships/image" Target="../media/image124.png"/><Relationship Id="rId12" Type="http://schemas.openxmlformats.org/officeDocument/2006/relationships/image" Target="../media/image129.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notesSlide" Target="../notesSlides/notesSlide45.xml"/><Relationship Id="rId11" Type="http://schemas.openxmlformats.org/officeDocument/2006/relationships/image" Target="../media/image128.png"/><Relationship Id="rId5" Type="http://schemas.openxmlformats.org/officeDocument/2006/relationships/slideLayout" Target="../slideLayouts/slideLayout2.xml"/><Relationship Id="rId10" Type="http://schemas.openxmlformats.org/officeDocument/2006/relationships/image" Target="../media/image127.png"/><Relationship Id="rId4" Type="http://schemas.openxmlformats.org/officeDocument/2006/relationships/audio" Target="../media/media12.mp3"/><Relationship Id="rId9" Type="http://schemas.openxmlformats.org/officeDocument/2006/relationships/image" Target="../media/image126.png"/></Relationships>
</file>

<file path=ppt/slides/_rels/slide4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image" Target="../media/image124.png"/></Relationships>
</file>

<file path=ppt/slides/_rels/slide4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49.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134.svg"/><Relationship Id="rId4" Type="http://schemas.openxmlformats.org/officeDocument/2006/relationships/image" Target="../media/image133.png"/></Relationships>
</file>

<file path=ppt/slides/_rels/slide5.xml.rels><?xml version="1.0" encoding="UTF-8" standalone="yes"?>
<Relationships xmlns="http://schemas.openxmlformats.org/package/2006/relationships"><Relationship Id="rId8" Type="http://schemas.openxmlformats.org/officeDocument/2006/relationships/video" Target="../media/media6.mov"/><Relationship Id="rId13" Type="http://schemas.openxmlformats.org/officeDocument/2006/relationships/image" Target="../media/image9.png"/><Relationship Id="rId3" Type="http://schemas.microsoft.com/office/2007/relationships/media" Target="../media/media4.mov"/><Relationship Id="rId7" Type="http://schemas.microsoft.com/office/2007/relationships/media" Target="../media/media6.mov"/><Relationship Id="rId12" Type="http://schemas.openxmlformats.org/officeDocument/2006/relationships/image" Target="../media/image8.png"/><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video" Target="../media/media5.mov"/><Relationship Id="rId11" Type="http://schemas.openxmlformats.org/officeDocument/2006/relationships/image" Target="../media/image7.png"/><Relationship Id="rId5" Type="http://schemas.microsoft.com/office/2007/relationships/media" Target="../media/media5.mov"/><Relationship Id="rId10" Type="http://schemas.openxmlformats.org/officeDocument/2006/relationships/notesSlide" Target="../notesSlides/notesSlide4.xml"/><Relationship Id="rId4" Type="http://schemas.openxmlformats.org/officeDocument/2006/relationships/video" Target="../media/media4.mov"/><Relationship Id="rId9" Type="http://schemas.openxmlformats.org/officeDocument/2006/relationships/slideLayout" Target="../slideLayouts/slideLayout2.xml"/><Relationship Id="rId1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76.png"/><Relationship Id="rId5" Type="http://schemas.openxmlformats.org/officeDocument/2006/relationships/image" Target="../media/image136.png"/><Relationship Id="rId4" Type="http://schemas.openxmlformats.org/officeDocument/2006/relationships/image" Target="../media/image135.png"/></Relationships>
</file>

<file path=ppt/slides/_rels/slide5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5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76.png"/><Relationship Id="rId5" Type="http://schemas.openxmlformats.org/officeDocument/2006/relationships/image" Target="../media/image141.png"/><Relationship Id="rId4" Type="http://schemas.openxmlformats.org/officeDocument/2006/relationships/notesSlide" Target="../notesSlides/notesSlide50.xml"/></Relationships>
</file>

<file path=ppt/slides/_rels/slide54.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8" Type="http://schemas.openxmlformats.org/officeDocument/2006/relationships/image" Target="../media/image149.png"/><Relationship Id="rId13" Type="http://schemas.openxmlformats.org/officeDocument/2006/relationships/image" Target="../media/image154.png"/><Relationship Id="rId18" Type="http://schemas.openxmlformats.org/officeDocument/2006/relationships/image" Target="../media/image159.png"/><Relationship Id="rId3" Type="http://schemas.openxmlformats.org/officeDocument/2006/relationships/slideLayout" Target="../slideLayouts/slideLayout2.xml"/><Relationship Id="rId7" Type="http://schemas.openxmlformats.org/officeDocument/2006/relationships/image" Target="../media/image148.png"/><Relationship Id="rId12" Type="http://schemas.openxmlformats.org/officeDocument/2006/relationships/image" Target="../media/image153.png"/><Relationship Id="rId17" Type="http://schemas.openxmlformats.org/officeDocument/2006/relationships/image" Target="../media/image158.png"/><Relationship Id="rId2" Type="http://schemas.openxmlformats.org/officeDocument/2006/relationships/audio" Target="../media/media15.mp3"/><Relationship Id="rId16" Type="http://schemas.openxmlformats.org/officeDocument/2006/relationships/image" Target="../media/image157.png"/><Relationship Id="rId20" Type="http://schemas.openxmlformats.org/officeDocument/2006/relationships/image" Target="../media/image76.png"/><Relationship Id="rId1" Type="http://schemas.microsoft.com/office/2007/relationships/media" Target="../media/media15.mp3"/><Relationship Id="rId6" Type="http://schemas.openxmlformats.org/officeDocument/2006/relationships/image" Target="../media/image147.png"/><Relationship Id="rId11" Type="http://schemas.openxmlformats.org/officeDocument/2006/relationships/image" Target="../media/image152.png"/><Relationship Id="rId5" Type="http://schemas.openxmlformats.org/officeDocument/2006/relationships/image" Target="../media/image146.png"/><Relationship Id="rId15" Type="http://schemas.openxmlformats.org/officeDocument/2006/relationships/image" Target="../media/image156.png"/><Relationship Id="rId10" Type="http://schemas.openxmlformats.org/officeDocument/2006/relationships/image" Target="../media/image151.png"/><Relationship Id="rId19" Type="http://schemas.openxmlformats.org/officeDocument/2006/relationships/image" Target="../media/image160.png"/><Relationship Id="rId4" Type="http://schemas.openxmlformats.org/officeDocument/2006/relationships/notesSlide" Target="../notesSlides/notesSlide52.xml"/><Relationship Id="rId9" Type="http://schemas.openxmlformats.org/officeDocument/2006/relationships/image" Target="../media/image150.png"/><Relationship Id="rId14" Type="http://schemas.openxmlformats.org/officeDocument/2006/relationships/image" Target="../media/image155.png"/></Relationships>
</file>

<file path=ppt/slides/_rels/slide5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76.png"/><Relationship Id="rId5" Type="http://schemas.openxmlformats.org/officeDocument/2006/relationships/image" Target="../media/image168.png"/><Relationship Id="rId4" Type="http://schemas.openxmlformats.org/officeDocument/2006/relationships/image" Target="../media/image167.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70.png"/><Relationship Id="rId5" Type="http://schemas.openxmlformats.org/officeDocument/2006/relationships/image" Target="../media/image76.png"/><Relationship Id="rId4" Type="http://schemas.openxmlformats.org/officeDocument/2006/relationships/image" Target="../media/image169.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76.png"/><Relationship Id="rId5" Type="http://schemas.openxmlformats.org/officeDocument/2006/relationships/image" Target="../media/image172.png"/><Relationship Id="rId4" Type="http://schemas.openxmlformats.org/officeDocument/2006/relationships/image" Target="../media/image171.png"/></Relationships>
</file>

<file path=ppt/slides/_rels/slide67.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70.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D6776-383A-B270-2A3D-0BEE0F24F156}"/>
              </a:ext>
            </a:extLst>
          </p:cNvPr>
          <p:cNvSpPr>
            <a:spLocks noGrp="1"/>
          </p:cNvSpPr>
          <p:nvPr>
            <p:ph type="ctrTitle"/>
          </p:nvPr>
        </p:nvSpPr>
        <p:spPr/>
        <p:txBody>
          <a:bodyPr/>
          <a:lstStyle/>
          <a:p>
            <a:r>
              <a:rPr lang="en-US" dirty="0"/>
              <a:t>Rhythmic Regularity beyond Meter and Isochrony</a:t>
            </a:r>
          </a:p>
        </p:txBody>
      </p:sp>
      <p:sp>
        <p:nvSpPr>
          <p:cNvPr id="3" name="Subtitle 2">
            <a:extLst>
              <a:ext uri="{FF2B5EF4-FFF2-40B4-BE49-F238E27FC236}">
                <a16:creationId xmlns:a16="http://schemas.microsoft.com/office/drawing/2014/main" id="{03E69F8B-FD48-A23A-5AFC-584B066E8F2B}"/>
              </a:ext>
            </a:extLst>
          </p:cNvPr>
          <p:cNvSpPr>
            <a:spLocks noGrp="1"/>
          </p:cNvSpPr>
          <p:nvPr>
            <p:ph type="subTitle" idx="1"/>
          </p:nvPr>
        </p:nvSpPr>
        <p:spPr>
          <a:xfrm>
            <a:off x="1524000" y="3626485"/>
            <a:ext cx="9144000" cy="1655762"/>
          </a:xfrm>
        </p:spPr>
        <p:txBody>
          <a:bodyPr/>
          <a:lstStyle/>
          <a:p>
            <a:pPr>
              <a:spcAft>
                <a:spcPts val="1200"/>
              </a:spcAft>
            </a:pPr>
            <a:r>
              <a:rPr lang="en-US" dirty="0"/>
              <a:t>Jason </a:t>
            </a:r>
            <a:r>
              <a:rPr lang="en-US" dirty="0" err="1"/>
              <a:t>Yust</a:t>
            </a:r>
            <a:r>
              <a:rPr lang="en-US" dirty="0"/>
              <a:t>,               .</a:t>
            </a:r>
          </a:p>
          <a:p>
            <a:r>
              <a:rPr lang="en-US" dirty="0"/>
              <a:t>Rhythm in Music since 1900, McGill, Sept. 22–24</a:t>
            </a:r>
          </a:p>
          <a:p>
            <a:r>
              <a:rPr lang="en-US" dirty="0"/>
              <a:t>Keynote Presentation</a:t>
            </a:r>
          </a:p>
          <a:p>
            <a:endParaRPr lang="en-US" dirty="0"/>
          </a:p>
        </p:txBody>
      </p:sp>
      <p:pic>
        <p:nvPicPr>
          <p:cNvPr id="5" name="Picture 4">
            <a:extLst>
              <a:ext uri="{FF2B5EF4-FFF2-40B4-BE49-F238E27FC236}">
                <a16:creationId xmlns:a16="http://schemas.microsoft.com/office/drawing/2014/main" id="{7A94DAC9-5AA4-6443-5C85-6304C980F6C3}"/>
              </a:ext>
            </a:extLst>
          </p:cNvPr>
          <p:cNvPicPr>
            <a:picLocks noChangeAspect="1"/>
          </p:cNvPicPr>
          <p:nvPr/>
        </p:nvPicPr>
        <p:blipFill>
          <a:blip r:embed="rId2"/>
          <a:stretch>
            <a:fillRect/>
          </a:stretch>
        </p:blipFill>
        <p:spPr>
          <a:xfrm>
            <a:off x="6425512" y="3503142"/>
            <a:ext cx="1469081" cy="596814"/>
          </a:xfrm>
          <a:prstGeom prst="rect">
            <a:avLst/>
          </a:prstGeom>
        </p:spPr>
      </p:pic>
      <p:sp>
        <p:nvSpPr>
          <p:cNvPr id="4" name="Footer Placeholder 3">
            <a:extLst>
              <a:ext uri="{FF2B5EF4-FFF2-40B4-BE49-F238E27FC236}">
                <a16:creationId xmlns:a16="http://schemas.microsoft.com/office/drawing/2014/main" id="{B4640FB2-EB7C-5417-F2BB-7CE6C9EC9F73}"/>
              </a:ext>
            </a:extLst>
          </p:cNvPr>
          <p:cNvSpPr>
            <a:spLocks noGrp="1"/>
          </p:cNvSpPr>
          <p:nvPr>
            <p:ph type="ftr" sz="quarter" idx="11"/>
          </p:nvPr>
        </p:nvSpPr>
        <p:spPr/>
        <p:txBody>
          <a:bodyPr/>
          <a:lstStyle/>
          <a:p>
            <a:r>
              <a:rPr lang="en-US"/>
              <a:t>Rhythmic Regularity beyond Meter and Isochrony</a:t>
            </a:r>
            <a:endParaRPr lang="en-US" dirty="0"/>
          </a:p>
        </p:txBody>
      </p:sp>
      <p:sp>
        <p:nvSpPr>
          <p:cNvPr id="6" name="Date Placeholder 5">
            <a:extLst>
              <a:ext uri="{FF2B5EF4-FFF2-40B4-BE49-F238E27FC236}">
                <a16:creationId xmlns:a16="http://schemas.microsoft.com/office/drawing/2014/main" id="{75ABFA6F-E3D2-78A7-09B4-B149DAF3E0E1}"/>
              </a:ext>
            </a:extLst>
          </p:cNvPr>
          <p:cNvSpPr>
            <a:spLocks noGrp="1"/>
          </p:cNvSpPr>
          <p:nvPr>
            <p:ph type="dt" sz="half" idx="10"/>
          </p:nvPr>
        </p:nvSpPr>
        <p:spPr/>
        <p:txBody>
          <a:bodyPr/>
          <a:lstStyle/>
          <a:p>
            <a:r>
              <a:rPr lang="en-US"/>
              <a:t>Rhythm in Music since 1900, McGill, Sept. 2023</a:t>
            </a:r>
            <a:endParaRPr lang="en-US" dirty="0"/>
          </a:p>
        </p:txBody>
      </p:sp>
      <p:sp>
        <p:nvSpPr>
          <p:cNvPr id="7" name="Slide Number Placeholder 6">
            <a:extLst>
              <a:ext uri="{FF2B5EF4-FFF2-40B4-BE49-F238E27FC236}">
                <a16:creationId xmlns:a16="http://schemas.microsoft.com/office/drawing/2014/main" id="{57FD3FFB-0F56-8BBE-2E9F-95FD49275CF5}"/>
              </a:ext>
            </a:extLst>
          </p:cNvPr>
          <p:cNvSpPr>
            <a:spLocks noGrp="1"/>
          </p:cNvSpPr>
          <p:nvPr>
            <p:ph type="sldNum" sz="quarter" idx="12"/>
          </p:nvPr>
        </p:nvSpPr>
        <p:spPr/>
        <p:txBody>
          <a:bodyPr/>
          <a:lstStyle/>
          <a:p>
            <a:r>
              <a:rPr lang="en-US"/>
              <a:t>Jason Yust, Boston Univ.          </a:t>
            </a:r>
            <a:fld id="{6950D593-2953-924C-A0DA-F3B17E0E49C7}" type="slidenum">
              <a:rPr lang="en-US" smtClean="0"/>
              <a:pPr/>
              <a:t>1</a:t>
            </a:fld>
            <a:endParaRPr lang="en-US" dirty="0"/>
          </a:p>
        </p:txBody>
      </p:sp>
    </p:spTree>
    <p:extLst>
      <p:ext uri="{BB962C8B-B14F-4D97-AF65-F5344CB8AC3E}">
        <p14:creationId xmlns:p14="http://schemas.microsoft.com/office/powerpoint/2010/main" val="29216551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D5640-7977-3455-2CD9-490409E3D930}"/>
              </a:ext>
            </a:extLst>
          </p:cNvPr>
          <p:cNvSpPr>
            <a:spLocks noGrp="1"/>
          </p:cNvSpPr>
          <p:nvPr>
            <p:ph type="title"/>
          </p:nvPr>
        </p:nvSpPr>
        <p:spPr/>
        <p:txBody>
          <a:bodyPr/>
          <a:lstStyle/>
          <a:p>
            <a:r>
              <a:rPr lang="en-US" dirty="0"/>
              <a:t>Isochrony vs. Periodicity</a:t>
            </a:r>
          </a:p>
        </p:txBody>
      </p:sp>
      <p:sp>
        <p:nvSpPr>
          <p:cNvPr id="3" name="Content Placeholder 2">
            <a:extLst>
              <a:ext uri="{FF2B5EF4-FFF2-40B4-BE49-F238E27FC236}">
                <a16:creationId xmlns:a16="http://schemas.microsoft.com/office/drawing/2014/main" id="{1F894256-6E36-9EC6-C2BB-C016920536EC}"/>
              </a:ext>
            </a:extLst>
          </p:cNvPr>
          <p:cNvSpPr>
            <a:spLocks noGrp="1"/>
          </p:cNvSpPr>
          <p:nvPr>
            <p:ph idx="1"/>
          </p:nvPr>
        </p:nvSpPr>
        <p:spPr>
          <a:xfrm>
            <a:off x="838200" y="718186"/>
            <a:ext cx="10515600" cy="1007098"/>
          </a:xfrm>
        </p:spPr>
        <p:txBody>
          <a:bodyPr/>
          <a:lstStyle/>
          <a:p>
            <a:pPr marL="0" indent="0" algn="ctr">
              <a:buNone/>
            </a:pPr>
            <a:r>
              <a:rPr lang="en-US" dirty="0"/>
              <a:t>The traditional European concept of meter is based on </a:t>
            </a:r>
            <a:r>
              <a:rPr lang="en-US" b="1" dirty="0"/>
              <a:t>Isochrony </a:t>
            </a:r>
            <a:r>
              <a:rPr lang="en-US" dirty="0"/>
              <a:t>(discrete filters). An alternative (more general) concept is </a:t>
            </a:r>
            <a:r>
              <a:rPr lang="en-US" b="1" dirty="0"/>
              <a:t>periodicity.</a:t>
            </a:r>
            <a:endParaRPr lang="en-US" dirty="0"/>
          </a:p>
        </p:txBody>
      </p:sp>
      <p:sp>
        <p:nvSpPr>
          <p:cNvPr id="4" name="TextBox 3">
            <a:extLst>
              <a:ext uri="{FF2B5EF4-FFF2-40B4-BE49-F238E27FC236}">
                <a16:creationId xmlns:a16="http://schemas.microsoft.com/office/drawing/2014/main" id="{6D6DA7E7-088A-225E-CD9E-889799D03F8A}"/>
              </a:ext>
            </a:extLst>
          </p:cNvPr>
          <p:cNvSpPr txBox="1"/>
          <p:nvPr/>
        </p:nvSpPr>
        <p:spPr>
          <a:xfrm>
            <a:off x="302641" y="2197819"/>
            <a:ext cx="3735959" cy="2308324"/>
          </a:xfrm>
          <a:prstGeom prst="rect">
            <a:avLst/>
          </a:prstGeom>
          <a:noFill/>
        </p:spPr>
        <p:txBody>
          <a:bodyPr wrap="none" rtlCol="0">
            <a:spAutoFit/>
          </a:bodyPr>
          <a:lstStyle/>
          <a:p>
            <a:pPr algn="r"/>
            <a:r>
              <a:rPr lang="en-US" sz="2400" dirty="0">
                <a:latin typeface="+mj-lt"/>
                <a:cs typeface="Calibri" panose="020F0502020204030204" pitchFamily="34" charset="0"/>
              </a:rPr>
              <a:t>Instead of a </a:t>
            </a:r>
            <a:r>
              <a:rPr lang="en-US" sz="2400" b="1" dirty="0">
                <a:latin typeface="+mj-lt"/>
                <a:cs typeface="Calibri" panose="020F0502020204030204" pitchFamily="34" charset="0"/>
              </a:rPr>
              <a:t>discrete filter: </a:t>
            </a:r>
          </a:p>
          <a:p>
            <a:pPr algn="r"/>
            <a:endParaRPr lang="en-US" sz="2400" dirty="0">
              <a:latin typeface="+mj-lt"/>
              <a:cs typeface="Calibri" panose="020F0502020204030204" pitchFamily="34" charset="0"/>
            </a:endParaRPr>
          </a:p>
          <a:p>
            <a:pPr algn="r"/>
            <a:endParaRPr lang="en-US" sz="2400" dirty="0">
              <a:latin typeface="+mj-lt"/>
              <a:cs typeface="Calibri" panose="020F0502020204030204" pitchFamily="34" charset="0"/>
            </a:endParaRPr>
          </a:p>
          <a:p>
            <a:pPr algn="r"/>
            <a:r>
              <a:rPr lang="en-US" sz="2400" dirty="0">
                <a:latin typeface="+mj-lt"/>
                <a:cs typeface="Calibri" panose="020F0502020204030204" pitchFamily="34" charset="0"/>
              </a:rPr>
              <a:t>Consider a </a:t>
            </a:r>
            <a:r>
              <a:rPr lang="en-US" sz="2400" b="1" dirty="0">
                <a:latin typeface="+mj-lt"/>
                <a:cs typeface="Calibri" panose="020F0502020204030204" pitchFamily="34" charset="0"/>
              </a:rPr>
              <a:t>continuous filter: </a:t>
            </a:r>
          </a:p>
          <a:p>
            <a:pPr algn="r"/>
            <a:r>
              <a:rPr lang="en-US" sz="2400" dirty="0">
                <a:latin typeface="+mj-lt"/>
                <a:cs typeface="Calibri" panose="020F0502020204030204" pitchFamily="34" charset="0"/>
              </a:rPr>
              <a:t>(simple periodicity, AKA </a:t>
            </a:r>
          </a:p>
          <a:p>
            <a:pPr algn="r"/>
            <a:r>
              <a:rPr lang="en-US" sz="2400" dirty="0">
                <a:latin typeface="+mj-lt"/>
                <a:cs typeface="Calibri" panose="020F0502020204030204" pitchFamily="34" charset="0"/>
              </a:rPr>
              <a:t>simple harmonic oscillator)</a:t>
            </a:r>
          </a:p>
        </p:txBody>
      </p:sp>
      <p:sp>
        <p:nvSpPr>
          <p:cNvPr id="6" name="Footer Placeholder 5">
            <a:extLst>
              <a:ext uri="{FF2B5EF4-FFF2-40B4-BE49-F238E27FC236}">
                <a16:creationId xmlns:a16="http://schemas.microsoft.com/office/drawing/2014/main" id="{FC70CA32-2E13-9244-637C-7389E9C082E8}"/>
              </a:ext>
            </a:extLst>
          </p:cNvPr>
          <p:cNvSpPr>
            <a:spLocks noGrp="1"/>
          </p:cNvSpPr>
          <p:nvPr>
            <p:ph type="ftr" sz="quarter" idx="11"/>
          </p:nvPr>
        </p:nvSpPr>
        <p:spPr>
          <a:xfrm>
            <a:off x="4038600" y="6492875"/>
            <a:ext cx="4114800" cy="365125"/>
          </a:xfrm>
        </p:spPr>
        <p:txBody>
          <a:bodyPr/>
          <a:lstStyle/>
          <a:p>
            <a:r>
              <a:rPr lang="en-US"/>
              <a:t>Rhythmic Regularity beyond Meter and Isochrony</a:t>
            </a:r>
            <a:endParaRPr lang="en-US" dirty="0"/>
          </a:p>
        </p:txBody>
      </p:sp>
      <p:sp>
        <p:nvSpPr>
          <p:cNvPr id="7" name="Date Placeholder 6">
            <a:extLst>
              <a:ext uri="{FF2B5EF4-FFF2-40B4-BE49-F238E27FC236}">
                <a16:creationId xmlns:a16="http://schemas.microsoft.com/office/drawing/2014/main" id="{4F2D1ABF-B9BB-0021-224E-E0A25DDAB0DD}"/>
              </a:ext>
            </a:extLst>
          </p:cNvPr>
          <p:cNvSpPr>
            <a:spLocks noGrp="1"/>
          </p:cNvSpPr>
          <p:nvPr>
            <p:ph type="dt" sz="half" idx="10"/>
          </p:nvPr>
        </p:nvSpPr>
        <p:spPr/>
        <p:txBody>
          <a:bodyPr/>
          <a:lstStyle/>
          <a:p>
            <a:r>
              <a:rPr lang="en-US"/>
              <a:t>Rhythm in Music since 1900, McGill, Sept. 2023</a:t>
            </a:r>
            <a:endParaRPr lang="en-US" dirty="0"/>
          </a:p>
        </p:txBody>
      </p:sp>
      <p:sp>
        <p:nvSpPr>
          <p:cNvPr id="8" name="Slide Number Placeholder 7">
            <a:extLst>
              <a:ext uri="{FF2B5EF4-FFF2-40B4-BE49-F238E27FC236}">
                <a16:creationId xmlns:a16="http://schemas.microsoft.com/office/drawing/2014/main" id="{5AA25383-4BA9-CC85-7F22-1FE4C9B3D372}"/>
              </a:ext>
            </a:extLst>
          </p:cNvPr>
          <p:cNvSpPr>
            <a:spLocks noGrp="1"/>
          </p:cNvSpPr>
          <p:nvPr>
            <p:ph type="sldNum" sz="quarter" idx="12"/>
          </p:nvPr>
        </p:nvSpPr>
        <p:spPr/>
        <p:txBody>
          <a:bodyPr/>
          <a:lstStyle/>
          <a:p>
            <a:r>
              <a:rPr lang="en-US"/>
              <a:t>Jason Yust, Boston Univ.          </a:t>
            </a:r>
            <a:fld id="{6950D593-2953-924C-A0DA-F3B17E0E49C7}" type="slidenum">
              <a:rPr lang="en-US" smtClean="0"/>
              <a:pPr/>
              <a:t>10</a:t>
            </a:fld>
            <a:endParaRPr lang="en-US" dirty="0"/>
          </a:p>
        </p:txBody>
      </p:sp>
      <p:pic>
        <p:nvPicPr>
          <p:cNvPr id="9" name="Picture 8">
            <a:extLst>
              <a:ext uri="{FF2B5EF4-FFF2-40B4-BE49-F238E27FC236}">
                <a16:creationId xmlns:a16="http://schemas.microsoft.com/office/drawing/2014/main" id="{6410045B-16E0-9D6B-495F-9C174FA2C891}"/>
              </a:ext>
            </a:extLst>
          </p:cNvPr>
          <p:cNvPicPr>
            <a:picLocks noChangeAspect="1"/>
          </p:cNvPicPr>
          <p:nvPr/>
        </p:nvPicPr>
        <p:blipFill>
          <a:blip r:embed="rId3"/>
          <a:stretch>
            <a:fillRect/>
          </a:stretch>
        </p:blipFill>
        <p:spPr>
          <a:xfrm>
            <a:off x="4029974" y="2009261"/>
            <a:ext cx="4389120" cy="1036321"/>
          </a:xfrm>
          <a:prstGeom prst="rect">
            <a:avLst/>
          </a:prstGeom>
        </p:spPr>
      </p:pic>
      <p:pic>
        <p:nvPicPr>
          <p:cNvPr id="13" name="Picture 12">
            <a:extLst>
              <a:ext uri="{FF2B5EF4-FFF2-40B4-BE49-F238E27FC236}">
                <a16:creationId xmlns:a16="http://schemas.microsoft.com/office/drawing/2014/main" id="{ADD4D3B1-348C-0395-B9D7-D253411927C5}"/>
              </a:ext>
            </a:extLst>
          </p:cNvPr>
          <p:cNvPicPr>
            <a:picLocks noChangeAspect="1"/>
          </p:cNvPicPr>
          <p:nvPr/>
        </p:nvPicPr>
        <p:blipFill>
          <a:blip r:embed="rId4"/>
          <a:stretch>
            <a:fillRect/>
          </a:stretch>
        </p:blipFill>
        <p:spPr>
          <a:xfrm>
            <a:off x="4038600" y="3300053"/>
            <a:ext cx="4235466" cy="973474"/>
          </a:xfrm>
          <a:prstGeom prst="rect">
            <a:avLst/>
          </a:prstGeom>
        </p:spPr>
      </p:pic>
    </p:spTree>
    <p:extLst>
      <p:ext uri="{BB962C8B-B14F-4D97-AF65-F5344CB8AC3E}">
        <p14:creationId xmlns:p14="http://schemas.microsoft.com/office/powerpoint/2010/main" val="3154742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D5640-7977-3455-2CD9-490409E3D930}"/>
              </a:ext>
            </a:extLst>
          </p:cNvPr>
          <p:cNvSpPr>
            <a:spLocks noGrp="1"/>
          </p:cNvSpPr>
          <p:nvPr>
            <p:ph type="title"/>
          </p:nvPr>
        </p:nvSpPr>
        <p:spPr/>
        <p:txBody>
          <a:bodyPr/>
          <a:lstStyle/>
          <a:p>
            <a:r>
              <a:rPr lang="en-US" dirty="0"/>
              <a:t>Isochrony vs. Periodicity</a:t>
            </a:r>
          </a:p>
        </p:txBody>
      </p:sp>
      <p:sp>
        <p:nvSpPr>
          <p:cNvPr id="3" name="Content Placeholder 2">
            <a:extLst>
              <a:ext uri="{FF2B5EF4-FFF2-40B4-BE49-F238E27FC236}">
                <a16:creationId xmlns:a16="http://schemas.microsoft.com/office/drawing/2014/main" id="{1F894256-6E36-9EC6-C2BB-C016920536EC}"/>
              </a:ext>
            </a:extLst>
          </p:cNvPr>
          <p:cNvSpPr>
            <a:spLocks noGrp="1"/>
          </p:cNvSpPr>
          <p:nvPr>
            <p:ph idx="1"/>
          </p:nvPr>
        </p:nvSpPr>
        <p:spPr>
          <a:xfrm>
            <a:off x="692270" y="636982"/>
            <a:ext cx="10807460" cy="548623"/>
          </a:xfrm>
        </p:spPr>
        <p:txBody>
          <a:bodyPr/>
          <a:lstStyle/>
          <a:p>
            <a:pPr marL="0" indent="0" algn="ctr">
              <a:buNone/>
            </a:pPr>
            <a:r>
              <a:rPr lang="en-US" dirty="0"/>
              <a:t>We can recover discrete isochronous functions from simple periodic ones. </a:t>
            </a:r>
          </a:p>
          <a:p>
            <a:pPr marL="0" indent="0" algn="ctr">
              <a:buNone/>
            </a:pPr>
            <a:endParaRPr lang="en-US" dirty="0"/>
          </a:p>
        </p:txBody>
      </p:sp>
      <p:sp>
        <p:nvSpPr>
          <p:cNvPr id="5" name="TextBox 4">
            <a:extLst>
              <a:ext uri="{FF2B5EF4-FFF2-40B4-BE49-F238E27FC236}">
                <a16:creationId xmlns:a16="http://schemas.microsoft.com/office/drawing/2014/main" id="{39E6AE21-785A-C35B-9AF7-F35601A32882}"/>
              </a:ext>
            </a:extLst>
          </p:cNvPr>
          <p:cNvSpPr txBox="1"/>
          <p:nvPr/>
        </p:nvSpPr>
        <p:spPr>
          <a:xfrm>
            <a:off x="8521898" y="2598905"/>
            <a:ext cx="3382150" cy="1569660"/>
          </a:xfrm>
          <a:prstGeom prst="rect">
            <a:avLst/>
          </a:prstGeom>
          <a:noFill/>
        </p:spPr>
        <p:txBody>
          <a:bodyPr wrap="square" rtlCol="0">
            <a:spAutoFit/>
          </a:bodyPr>
          <a:lstStyle/>
          <a:p>
            <a:pPr algn="l"/>
            <a:r>
              <a:rPr lang="en-US" sz="2400" dirty="0">
                <a:latin typeface="+mj-lt"/>
                <a:cs typeface="Calibri" panose="020F0502020204030204" pitchFamily="34" charset="0"/>
              </a:rPr>
              <a:t>Temporal</a:t>
            </a:r>
            <a:r>
              <a:rPr lang="en-US" sz="2400" b="1" dirty="0">
                <a:latin typeface="+mj-lt"/>
                <a:cs typeface="Calibri" panose="020F0502020204030204" pitchFamily="34" charset="0"/>
              </a:rPr>
              <a:t> precision</a:t>
            </a:r>
            <a:r>
              <a:rPr lang="en-US" sz="2400" dirty="0">
                <a:latin typeface="+mj-lt"/>
                <a:cs typeface="Calibri" panose="020F0502020204030204" pitchFamily="34" charset="0"/>
              </a:rPr>
              <a:t> can be modeled by high-frequency cutoff (low-pass filter) or sample rate.</a:t>
            </a:r>
            <a:endParaRPr lang="en-US" sz="2400" b="1" dirty="0">
              <a:latin typeface="+mj-lt"/>
              <a:cs typeface="Calibri" panose="020F0502020204030204" pitchFamily="34" charset="0"/>
            </a:endParaRPr>
          </a:p>
        </p:txBody>
      </p:sp>
      <p:sp>
        <p:nvSpPr>
          <p:cNvPr id="6" name="Footer Placeholder 5">
            <a:extLst>
              <a:ext uri="{FF2B5EF4-FFF2-40B4-BE49-F238E27FC236}">
                <a16:creationId xmlns:a16="http://schemas.microsoft.com/office/drawing/2014/main" id="{FC70CA32-2E13-9244-637C-7389E9C082E8}"/>
              </a:ext>
            </a:extLst>
          </p:cNvPr>
          <p:cNvSpPr>
            <a:spLocks noGrp="1"/>
          </p:cNvSpPr>
          <p:nvPr>
            <p:ph type="ftr" sz="quarter" idx="11"/>
          </p:nvPr>
        </p:nvSpPr>
        <p:spPr>
          <a:xfrm>
            <a:off x="4038600" y="6492875"/>
            <a:ext cx="4114800" cy="365125"/>
          </a:xfrm>
        </p:spPr>
        <p:txBody>
          <a:bodyPr/>
          <a:lstStyle/>
          <a:p>
            <a:r>
              <a:rPr lang="en-US"/>
              <a:t>Rhythmic Regularity beyond Meter and Isochrony</a:t>
            </a:r>
            <a:endParaRPr lang="en-US" dirty="0"/>
          </a:p>
        </p:txBody>
      </p:sp>
      <p:sp>
        <p:nvSpPr>
          <p:cNvPr id="7" name="Date Placeholder 6">
            <a:extLst>
              <a:ext uri="{FF2B5EF4-FFF2-40B4-BE49-F238E27FC236}">
                <a16:creationId xmlns:a16="http://schemas.microsoft.com/office/drawing/2014/main" id="{4F2D1ABF-B9BB-0021-224E-E0A25DDAB0DD}"/>
              </a:ext>
            </a:extLst>
          </p:cNvPr>
          <p:cNvSpPr>
            <a:spLocks noGrp="1"/>
          </p:cNvSpPr>
          <p:nvPr>
            <p:ph type="dt" sz="half" idx="10"/>
          </p:nvPr>
        </p:nvSpPr>
        <p:spPr/>
        <p:txBody>
          <a:bodyPr/>
          <a:lstStyle/>
          <a:p>
            <a:r>
              <a:rPr lang="en-US"/>
              <a:t>Rhythm in Music since 1900, McGill, Sept. 2023</a:t>
            </a:r>
            <a:endParaRPr lang="en-US" dirty="0"/>
          </a:p>
        </p:txBody>
      </p:sp>
      <p:sp>
        <p:nvSpPr>
          <p:cNvPr id="8" name="Slide Number Placeholder 7">
            <a:extLst>
              <a:ext uri="{FF2B5EF4-FFF2-40B4-BE49-F238E27FC236}">
                <a16:creationId xmlns:a16="http://schemas.microsoft.com/office/drawing/2014/main" id="{5AA25383-4BA9-CC85-7F22-1FE4C9B3D372}"/>
              </a:ext>
            </a:extLst>
          </p:cNvPr>
          <p:cNvSpPr>
            <a:spLocks noGrp="1"/>
          </p:cNvSpPr>
          <p:nvPr>
            <p:ph type="sldNum" sz="quarter" idx="12"/>
          </p:nvPr>
        </p:nvSpPr>
        <p:spPr/>
        <p:txBody>
          <a:bodyPr/>
          <a:lstStyle/>
          <a:p>
            <a:r>
              <a:rPr lang="en-US"/>
              <a:t>Jason Yust, Boston Univ.          </a:t>
            </a:r>
            <a:fld id="{6950D593-2953-924C-A0DA-F3B17E0E49C7}" type="slidenum">
              <a:rPr lang="en-US" smtClean="0"/>
              <a:pPr/>
              <a:t>11</a:t>
            </a:fld>
            <a:endParaRPr lang="en-US" dirty="0"/>
          </a:p>
        </p:txBody>
      </p:sp>
      <p:pic>
        <p:nvPicPr>
          <p:cNvPr id="10" name="Picture 9">
            <a:extLst>
              <a:ext uri="{FF2B5EF4-FFF2-40B4-BE49-F238E27FC236}">
                <a16:creationId xmlns:a16="http://schemas.microsoft.com/office/drawing/2014/main" id="{ED6B8E38-BD19-02AD-828F-8EF049409A4D}"/>
              </a:ext>
            </a:extLst>
          </p:cNvPr>
          <p:cNvPicPr>
            <a:picLocks noChangeAspect="1"/>
          </p:cNvPicPr>
          <p:nvPr/>
        </p:nvPicPr>
        <p:blipFill>
          <a:blip r:embed="rId3"/>
          <a:stretch>
            <a:fillRect/>
          </a:stretch>
        </p:blipFill>
        <p:spPr>
          <a:xfrm>
            <a:off x="3901438" y="2261808"/>
            <a:ext cx="4320114" cy="992929"/>
          </a:xfrm>
          <a:prstGeom prst="rect">
            <a:avLst/>
          </a:prstGeom>
        </p:spPr>
      </p:pic>
      <p:pic>
        <p:nvPicPr>
          <p:cNvPr id="12" name="Picture 11">
            <a:extLst>
              <a:ext uri="{FF2B5EF4-FFF2-40B4-BE49-F238E27FC236}">
                <a16:creationId xmlns:a16="http://schemas.microsoft.com/office/drawing/2014/main" id="{BC98A091-3E4E-FC53-884F-A786FB74FB3A}"/>
              </a:ext>
            </a:extLst>
          </p:cNvPr>
          <p:cNvPicPr>
            <a:picLocks noChangeAspect="1"/>
          </p:cNvPicPr>
          <p:nvPr/>
        </p:nvPicPr>
        <p:blipFill>
          <a:blip r:embed="rId4"/>
          <a:stretch>
            <a:fillRect/>
          </a:stretch>
        </p:blipFill>
        <p:spPr>
          <a:xfrm>
            <a:off x="3901438" y="3221211"/>
            <a:ext cx="4320114" cy="992929"/>
          </a:xfrm>
          <a:prstGeom prst="rect">
            <a:avLst/>
          </a:prstGeom>
        </p:spPr>
      </p:pic>
      <p:pic>
        <p:nvPicPr>
          <p:cNvPr id="14" name="Picture 13">
            <a:extLst>
              <a:ext uri="{FF2B5EF4-FFF2-40B4-BE49-F238E27FC236}">
                <a16:creationId xmlns:a16="http://schemas.microsoft.com/office/drawing/2014/main" id="{4851FFDB-0CB7-0C1E-7B36-BFF71DB33C38}"/>
              </a:ext>
            </a:extLst>
          </p:cNvPr>
          <p:cNvPicPr>
            <a:picLocks noChangeAspect="1"/>
          </p:cNvPicPr>
          <p:nvPr/>
        </p:nvPicPr>
        <p:blipFill>
          <a:blip r:embed="rId5"/>
          <a:stretch>
            <a:fillRect/>
          </a:stretch>
        </p:blipFill>
        <p:spPr>
          <a:xfrm>
            <a:off x="3901440" y="4180614"/>
            <a:ext cx="4320112" cy="1010349"/>
          </a:xfrm>
          <a:prstGeom prst="rect">
            <a:avLst/>
          </a:prstGeom>
        </p:spPr>
      </p:pic>
      <p:pic>
        <p:nvPicPr>
          <p:cNvPr id="16" name="Picture 15">
            <a:extLst>
              <a:ext uri="{FF2B5EF4-FFF2-40B4-BE49-F238E27FC236}">
                <a16:creationId xmlns:a16="http://schemas.microsoft.com/office/drawing/2014/main" id="{5B14014F-6E18-2FAA-7C11-765937C78C1F}"/>
              </a:ext>
            </a:extLst>
          </p:cNvPr>
          <p:cNvPicPr>
            <a:picLocks noChangeAspect="1"/>
          </p:cNvPicPr>
          <p:nvPr/>
        </p:nvPicPr>
        <p:blipFill>
          <a:blip r:embed="rId6"/>
          <a:stretch>
            <a:fillRect/>
          </a:stretch>
        </p:blipFill>
        <p:spPr>
          <a:xfrm>
            <a:off x="3901440" y="5128947"/>
            <a:ext cx="4320112" cy="1010349"/>
          </a:xfrm>
          <a:prstGeom prst="rect">
            <a:avLst/>
          </a:prstGeom>
        </p:spPr>
      </p:pic>
      <p:pic>
        <p:nvPicPr>
          <p:cNvPr id="17" name="Picture 16">
            <a:extLst>
              <a:ext uri="{FF2B5EF4-FFF2-40B4-BE49-F238E27FC236}">
                <a16:creationId xmlns:a16="http://schemas.microsoft.com/office/drawing/2014/main" id="{4DD9367B-BE26-ED8D-D216-2C0D26351198}"/>
              </a:ext>
            </a:extLst>
          </p:cNvPr>
          <p:cNvPicPr>
            <a:picLocks noChangeAspect="1"/>
          </p:cNvPicPr>
          <p:nvPr/>
        </p:nvPicPr>
        <p:blipFill>
          <a:blip r:embed="rId7"/>
          <a:stretch>
            <a:fillRect/>
          </a:stretch>
        </p:blipFill>
        <p:spPr>
          <a:xfrm>
            <a:off x="3901440" y="1108687"/>
            <a:ext cx="4389120" cy="1036321"/>
          </a:xfrm>
          <a:prstGeom prst="rect">
            <a:avLst/>
          </a:prstGeom>
        </p:spPr>
      </p:pic>
      <p:sp>
        <p:nvSpPr>
          <p:cNvPr id="18" name="TextBox 17">
            <a:extLst>
              <a:ext uri="{FF2B5EF4-FFF2-40B4-BE49-F238E27FC236}">
                <a16:creationId xmlns:a16="http://schemas.microsoft.com/office/drawing/2014/main" id="{14C9D608-05A8-9851-9012-CE6E203B782D}"/>
              </a:ext>
            </a:extLst>
          </p:cNvPr>
          <p:cNvSpPr txBox="1"/>
          <p:nvPr/>
        </p:nvSpPr>
        <p:spPr>
          <a:xfrm>
            <a:off x="245279" y="4132758"/>
            <a:ext cx="2939601" cy="1569660"/>
          </a:xfrm>
          <a:prstGeom prst="rect">
            <a:avLst/>
          </a:prstGeom>
          <a:noFill/>
        </p:spPr>
        <p:txBody>
          <a:bodyPr wrap="square" rtlCol="0">
            <a:spAutoFit/>
          </a:bodyPr>
          <a:lstStyle/>
          <a:p>
            <a:pPr algn="l"/>
            <a:r>
              <a:rPr lang="en-US" sz="2400" dirty="0">
                <a:latin typeface="+mj-lt"/>
                <a:cs typeface="Calibri" panose="020F0502020204030204" pitchFamily="34" charset="0"/>
              </a:rPr>
              <a:t>All periodic functions are sums of simple periodic (sinusoidal) functions.</a:t>
            </a:r>
          </a:p>
        </p:txBody>
      </p:sp>
      <p:sp>
        <p:nvSpPr>
          <p:cNvPr id="19" name="TextBox 18">
            <a:extLst>
              <a:ext uri="{FF2B5EF4-FFF2-40B4-BE49-F238E27FC236}">
                <a16:creationId xmlns:a16="http://schemas.microsoft.com/office/drawing/2014/main" id="{764BFFCA-FFDB-BE05-FE3F-E7DD90D1AE9E}"/>
              </a:ext>
            </a:extLst>
          </p:cNvPr>
          <p:cNvSpPr txBox="1"/>
          <p:nvPr/>
        </p:nvSpPr>
        <p:spPr>
          <a:xfrm>
            <a:off x="8339797" y="1332319"/>
            <a:ext cx="364202" cy="523220"/>
          </a:xfrm>
          <a:prstGeom prst="rect">
            <a:avLst/>
          </a:prstGeom>
          <a:noFill/>
        </p:spPr>
        <p:txBody>
          <a:bodyPr wrap="none" rtlCol="0">
            <a:spAutoFit/>
          </a:bodyPr>
          <a:lstStyle/>
          <a:p>
            <a:pPr algn="l"/>
            <a:r>
              <a:rPr lang="en-US" sz="2800" b="1" dirty="0">
                <a:latin typeface="+mj-lt"/>
                <a:cs typeface="Calibri" panose="020F0502020204030204" pitchFamily="34" charset="0"/>
              </a:rPr>
              <a:t>=</a:t>
            </a:r>
          </a:p>
        </p:txBody>
      </p:sp>
      <p:sp>
        <p:nvSpPr>
          <p:cNvPr id="20" name="TextBox 19">
            <a:extLst>
              <a:ext uri="{FF2B5EF4-FFF2-40B4-BE49-F238E27FC236}">
                <a16:creationId xmlns:a16="http://schemas.microsoft.com/office/drawing/2014/main" id="{06971F1F-91DC-97F7-C21D-D5D21E1268B4}"/>
              </a:ext>
            </a:extLst>
          </p:cNvPr>
          <p:cNvSpPr txBox="1"/>
          <p:nvPr/>
        </p:nvSpPr>
        <p:spPr>
          <a:xfrm>
            <a:off x="3485226" y="3456065"/>
            <a:ext cx="364202" cy="523220"/>
          </a:xfrm>
          <a:prstGeom prst="rect">
            <a:avLst/>
          </a:prstGeom>
          <a:noFill/>
        </p:spPr>
        <p:txBody>
          <a:bodyPr wrap="none" rtlCol="0">
            <a:spAutoFit/>
          </a:bodyPr>
          <a:lstStyle/>
          <a:p>
            <a:pPr algn="l"/>
            <a:r>
              <a:rPr lang="en-US" sz="2800" b="1" dirty="0">
                <a:latin typeface="+mj-lt"/>
                <a:cs typeface="Calibri" panose="020F0502020204030204" pitchFamily="34" charset="0"/>
              </a:rPr>
              <a:t>+</a:t>
            </a:r>
          </a:p>
        </p:txBody>
      </p:sp>
      <p:sp>
        <p:nvSpPr>
          <p:cNvPr id="21" name="TextBox 20">
            <a:extLst>
              <a:ext uri="{FF2B5EF4-FFF2-40B4-BE49-F238E27FC236}">
                <a16:creationId xmlns:a16="http://schemas.microsoft.com/office/drawing/2014/main" id="{5F60CCE7-A473-5216-3EF6-AED13FD67CC8}"/>
              </a:ext>
            </a:extLst>
          </p:cNvPr>
          <p:cNvSpPr txBox="1"/>
          <p:nvPr/>
        </p:nvSpPr>
        <p:spPr>
          <a:xfrm>
            <a:off x="3485226" y="4399231"/>
            <a:ext cx="364202" cy="523220"/>
          </a:xfrm>
          <a:prstGeom prst="rect">
            <a:avLst/>
          </a:prstGeom>
          <a:noFill/>
        </p:spPr>
        <p:txBody>
          <a:bodyPr wrap="none" rtlCol="0">
            <a:spAutoFit/>
          </a:bodyPr>
          <a:lstStyle/>
          <a:p>
            <a:pPr algn="l"/>
            <a:r>
              <a:rPr lang="en-US" sz="2800" b="1" dirty="0">
                <a:latin typeface="+mj-lt"/>
                <a:cs typeface="Calibri" panose="020F0502020204030204" pitchFamily="34" charset="0"/>
              </a:rPr>
              <a:t>+</a:t>
            </a:r>
          </a:p>
        </p:txBody>
      </p:sp>
      <p:sp>
        <p:nvSpPr>
          <p:cNvPr id="22" name="TextBox 21">
            <a:extLst>
              <a:ext uri="{FF2B5EF4-FFF2-40B4-BE49-F238E27FC236}">
                <a16:creationId xmlns:a16="http://schemas.microsoft.com/office/drawing/2014/main" id="{14459419-C21B-5223-58E8-4985829DA6D5}"/>
              </a:ext>
            </a:extLst>
          </p:cNvPr>
          <p:cNvSpPr txBox="1"/>
          <p:nvPr/>
        </p:nvSpPr>
        <p:spPr>
          <a:xfrm>
            <a:off x="3487524" y="5372511"/>
            <a:ext cx="364202" cy="523220"/>
          </a:xfrm>
          <a:prstGeom prst="rect">
            <a:avLst/>
          </a:prstGeom>
          <a:noFill/>
        </p:spPr>
        <p:txBody>
          <a:bodyPr wrap="none" rtlCol="0">
            <a:spAutoFit/>
          </a:bodyPr>
          <a:lstStyle/>
          <a:p>
            <a:pPr algn="l"/>
            <a:r>
              <a:rPr lang="en-US" sz="2800" b="1" dirty="0">
                <a:latin typeface="+mj-lt"/>
                <a:cs typeface="Calibri" panose="020F0502020204030204" pitchFamily="34" charset="0"/>
              </a:rPr>
              <a:t>+</a:t>
            </a:r>
          </a:p>
        </p:txBody>
      </p:sp>
      <p:sp>
        <p:nvSpPr>
          <p:cNvPr id="23" name="TextBox 22">
            <a:extLst>
              <a:ext uri="{FF2B5EF4-FFF2-40B4-BE49-F238E27FC236}">
                <a16:creationId xmlns:a16="http://schemas.microsoft.com/office/drawing/2014/main" id="{8B594983-BA54-2EB6-5CA0-3BAD9BF25AE6}"/>
              </a:ext>
            </a:extLst>
          </p:cNvPr>
          <p:cNvSpPr txBox="1"/>
          <p:nvPr/>
        </p:nvSpPr>
        <p:spPr>
          <a:xfrm>
            <a:off x="8350722" y="5372511"/>
            <a:ext cx="955711" cy="523220"/>
          </a:xfrm>
          <a:prstGeom prst="rect">
            <a:avLst/>
          </a:prstGeom>
          <a:noFill/>
        </p:spPr>
        <p:txBody>
          <a:bodyPr wrap="none" rtlCol="0">
            <a:spAutoFit/>
          </a:bodyPr>
          <a:lstStyle/>
          <a:p>
            <a:pPr algn="l"/>
            <a:r>
              <a:rPr lang="en-US" sz="2800" b="1" dirty="0">
                <a:latin typeface="+mj-lt"/>
                <a:cs typeface="Calibri" panose="020F0502020204030204" pitchFamily="34" charset="0"/>
              </a:rPr>
              <a:t>+ . . . </a:t>
            </a:r>
          </a:p>
        </p:txBody>
      </p:sp>
    </p:spTree>
    <p:extLst>
      <p:ext uri="{BB962C8B-B14F-4D97-AF65-F5344CB8AC3E}">
        <p14:creationId xmlns:p14="http://schemas.microsoft.com/office/powerpoint/2010/main" val="2489082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A3D8A-0D0D-3746-C032-E0F96BA7D3F4}"/>
              </a:ext>
            </a:extLst>
          </p:cNvPr>
          <p:cNvSpPr>
            <a:spLocks noGrp="1"/>
          </p:cNvSpPr>
          <p:nvPr>
            <p:ph type="title"/>
          </p:nvPr>
        </p:nvSpPr>
        <p:spPr/>
        <p:txBody>
          <a:bodyPr/>
          <a:lstStyle/>
          <a:p>
            <a:r>
              <a:rPr lang="en-US" dirty="0"/>
              <a:t>Beat bins</a:t>
            </a:r>
          </a:p>
        </p:txBody>
      </p:sp>
      <p:sp>
        <p:nvSpPr>
          <p:cNvPr id="3" name="Content Placeholder 2">
            <a:extLst>
              <a:ext uri="{FF2B5EF4-FFF2-40B4-BE49-F238E27FC236}">
                <a16:creationId xmlns:a16="http://schemas.microsoft.com/office/drawing/2014/main" id="{91056F7D-45B0-E997-3CF1-C70283AC438A}"/>
              </a:ext>
            </a:extLst>
          </p:cNvPr>
          <p:cNvSpPr>
            <a:spLocks noGrp="1"/>
          </p:cNvSpPr>
          <p:nvPr>
            <p:ph idx="1"/>
          </p:nvPr>
        </p:nvSpPr>
        <p:spPr>
          <a:xfrm>
            <a:off x="838200" y="657225"/>
            <a:ext cx="10515600" cy="779463"/>
          </a:xfrm>
        </p:spPr>
        <p:txBody>
          <a:bodyPr>
            <a:normAutofit fontScale="92500" lnSpcReduction="10000"/>
          </a:bodyPr>
          <a:lstStyle/>
          <a:p>
            <a:pPr marL="0" indent="0" algn="ctr">
              <a:buNone/>
            </a:pPr>
            <a:r>
              <a:rPr lang="en-US" dirty="0"/>
              <a:t>Anne Danielsen’s concept of </a:t>
            </a:r>
            <a:r>
              <a:rPr lang="en-US" i="1" dirty="0"/>
              <a:t>beat bin</a:t>
            </a:r>
            <a:r>
              <a:rPr lang="en-US" dirty="0"/>
              <a:t> or Chris Stover’s </a:t>
            </a:r>
            <a:r>
              <a:rPr lang="en-US" i="1" dirty="0"/>
              <a:t>beat span</a:t>
            </a:r>
            <a:br>
              <a:rPr lang="en-US" dirty="0"/>
            </a:br>
            <a:r>
              <a:rPr lang="en-US" dirty="0"/>
              <a:t> can be represented as a </a:t>
            </a:r>
            <a:r>
              <a:rPr lang="en-US" b="1" dirty="0"/>
              <a:t>Gaussian filter:</a:t>
            </a:r>
            <a:endParaRPr lang="en-US" dirty="0"/>
          </a:p>
        </p:txBody>
      </p:sp>
      <p:sp>
        <p:nvSpPr>
          <p:cNvPr id="5" name="Footer Placeholder 4">
            <a:extLst>
              <a:ext uri="{FF2B5EF4-FFF2-40B4-BE49-F238E27FC236}">
                <a16:creationId xmlns:a16="http://schemas.microsoft.com/office/drawing/2014/main" id="{C58F5ACE-3D92-554C-5AB2-493CDFEF0414}"/>
              </a:ext>
            </a:extLst>
          </p:cNvPr>
          <p:cNvSpPr>
            <a:spLocks noGrp="1"/>
          </p:cNvSpPr>
          <p:nvPr>
            <p:ph type="ftr" sz="quarter" idx="11"/>
          </p:nvPr>
        </p:nvSpPr>
        <p:spPr>
          <a:xfrm>
            <a:off x="4038600" y="6492875"/>
            <a:ext cx="4114800" cy="365125"/>
          </a:xfrm>
        </p:spPr>
        <p:txBody>
          <a:bodyPr/>
          <a:lstStyle/>
          <a:p>
            <a:r>
              <a:rPr lang="en-US"/>
              <a:t>Rhythmic Regularity beyond Meter and Isochrony</a:t>
            </a:r>
            <a:endParaRPr lang="en-US" dirty="0"/>
          </a:p>
        </p:txBody>
      </p:sp>
      <p:sp>
        <p:nvSpPr>
          <p:cNvPr id="6" name="Date Placeholder 5">
            <a:extLst>
              <a:ext uri="{FF2B5EF4-FFF2-40B4-BE49-F238E27FC236}">
                <a16:creationId xmlns:a16="http://schemas.microsoft.com/office/drawing/2014/main" id="{2A19FC6F-2FAB-D911-57D6-BF6F963371EB}"/>
              </a:ext>
            </a:extLst>
          </p:cNvPr>
          <p:cNvSpPr>
            <a:spLocks noGrp="1"/>
          </p:cNvSpPr>
          <p:nvPr>
            <p:ph type="dt" sz="half" idx="10"/>
          </p:nvPr>
        </p:nvSpPr>
        <p:spPr/>
        <p:txBody>
          <a:bodyPr/>
          <a:lstStyle/>
          <a:p>
            <a:r>
              <a:rPr lang="en-US"/>
              <a:t>Rhythm in Music since 1900, McGill, Sept. 2023</a:t>
            </a:r>
            <a:endParaRPr lang="en-US" dirty="0"/>
          </a:p>
        </p:txBody>
      </p:sp>
      <p:sp>
        <p:nvSpPr>
          <p:cNvPr id="7" name="Slide Number Placeholder 6">
            <a:extLst>
              <a:ext uri="{FF2B5EF4-FFF2-40B4-BE49-F238E27FC236}">
                <a16:creationId xmlns:a16="http://schemas.microsoft.com/office/drawing/2014/main" id="{3E88E64A-3B21-134F-BC02-DD79DDC785A1}"/>
              </a:ext>
            </a:extLst>
          </p:cNvPr>
          <p:cNvSpPr>
            <a:spLocks noGrp="1"/>
          </p:cNvSpPr>
          <p:nvPr>
            <p:ph type="sldNum" sz="quarter" idx="12"/>
          </p:nvPr>
        </p:nvSpPr>
        <p:spPr/>
        <p:txBody>
          <a:bodyPr/>
          <a:lstStyle/>
          <a:p>
            <a:r>
              <a:rPr lang="en-US"/>
              <a:t>Jason Yust, Boston Univ.          </a:t>
            </a:r>
            <a:fld id="{6950D593-2953-924C-A0DA-F3B17E0E49C7}" type="slidenum">
              <a:rPr lang="en-US" smtClean="0"/>
              <a:pPr/>
              <a:t>12</a:t>
            </a:fld>
            <a:endParaRPr lang="en-US" dirty="0"/>
          </a:p>
        </p:txBody>
      </p:sp>
      <p:pic>
        <p:nvPicPr>
          <p:cNvPr id="9" name="Picture 8">
            <a:extLst>
              <a:ext uri="{FF2B5EF4-FFF2-40B4-BE49-F238E27FC236}">
                <a16:creationId xmlns:a16="http://schemas.microsoft.com/office/drawing/2014/main" id="{CAA4A945-B587-F2C7-343A-A102683B2B19}"/>
              </a:ext>
            </a:extLst>
          </p:cNvPr>
          <p:cNvPicPr>
            <a:picLocks noChangeAspect="1"/>
          </p:cNvPicPr>
          <p:nvPr/>
        </p:nvPicPr>
        <p:blipFill>
          <a:blip r:embed="rId3"/>
          <a:stretch>
            <a:fillRect/>
          </a:stretch>
        </p:blipFill>
        <p:spPr>
          <a:xfrm>
            <a:off x="4719144" y="1649188"/>
            <a:ext cx="3069021" cy="2787250"/>
          </a:xfrm>
          <a:prstGeom prst="rect">
            <a:avLst/>
          </a:prstGeom>
        </p:spPr>
      </p:pic>
    </p:spTree>
    <p:extLst>
      <p:ext uri="{BB962C8B-B14F-4D97-AF65-F5344CB8AC3E}">
        <p14:creationId xmlns:p14="http://schemas.microsoft.com/office/powerpoint/2010/main" val="30551237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9FA7C-087D-E4E6-2D33-541D486F25CC}"/>
              </a:ext>
            </a:extLst>
          </p:cNvPr>
          <p:cNvSpPr>
            <a:spLocks noGrp="1"/>
          </p:cNvSpPr>
          <p:nvPr>
            <p:ph type="title"/>
          </p:nvPr>
        </p:nvSpPr>
        <p:spPr/>
        <p:txBody>
          <a:bodyPr/>
          <a:lstStyle/>
          <a:p>
            <a:r>
              <a:rPr lang="en-US" dirty="0"/>
              <a:t>Sine and Cosine functions</a:t>
            </a:r>
          </a:p>
        </p:txBody>
      </p:sp>
      <p:sp>
        <p:nvSpPr>
          <p:cNvPr id="3" name="Content Placeholder 2">
            <a:extLst>
              <a:ext uri="{FF2B5EF4-FFF2-40B4-BE49-F238E27FC236}">
                <a16:creationId xmlns:a16="http://schemas.microsoft.com/office/drawing/2014/main" id="{FE9DEC34-22AB-DE97-0D4F-F31B19F08252}"/>
              </a:ext>
            </a:extLst>
          </p:cNvPr>
          <p:cNvSpPr>
            <a:spLocks noGrp="1"/>
          </p:cNvSpPr>
          <p:nvPr>
            <p:ph idx="1"/>
          </p:nvPr>
        </p:nvSpPr>
        <p:spPr>
          <a:xfrm>
            <a:off x="838200" y="789954"/>
            <a:ext cx="10515600" cy="461665"/>
          </a:xfrm>
        </p:spPr>
        <p:txBody>
          <a:bodyPr>
            <a:normAutofit lnSpcReduction="10000"/>
          </a:bodyPr>
          <a:lstStyle/>
          <a:p>
            <a:pPr marL="0" indent="0" algn="ctr">
              <a:buNone/>
            </a:pPr>
            <a:r>
              <a:rPr lang="en-US" dirty="0"/>
              <a:t>Periodicities are two-dimensional.</a:t>
            </a:r>
          </a:p>
        </p:txBody>
      </p:sp>
      <p:sp>
        <p:nvSpPr>
          <p:cNvPr id="5" name="TextBox 4">
            <a:extLst>
              <a:ext uri="{FF2B5EF4-FFF2-40B4-BE49-F238E27FC236}">
                <a16:creationId xmlns:a16="http://schemas.microsoft.com/office/drawing/2014/main" id="{332D7826-91E4-323A-2F73-C58D16EFDEF9}"/>
              </a:ext>
            </a:extLst>
          </p:cNvPr>
          <p:cNvSpPr txBox="1"/>
          <p:nvPr/>
        </p:nvSpPr>
        <p:spPr>
          <a:xfrm>
            <a:off x="527708" y="2535477"/>
            <a:ext cx="1755609" cy="830997"/>
          </a:xfrm>
          <a:prstGeom prst="rect">
            <a:avLst/>
          </a:prstGeom>
          <a:noFill/>
        </p:spPr>
        <p:txBody>
          <a:bodyPr wrap="none" rtlCol="0">
            <a:spAutoFit/>
          </a:bodyPr>
          <a:lstStyle/>
          <a:p>
            <a:pPr algn="l"/>
            <a:r>
              <a:rPr lang="en-US" sz="2400" dirty="0">
                <a:latin typeface="Helsinki Text Std" panose="02000400000000000000" pitchFamily="2" charset="77"/>
                <a:cs typeface="Calibri" panose="020F0502020204030204" pitchFamily="34" charset="0"/>
              </a:rPr>
              <a:t>q</a:t>
            </a:r>
            <a:r>
              <a:rPr lang="en-US" sz="2400" dirty="0">
                <a:latin typeface="+mj-lt"/>
                <a:cs typeface="Calibri" panose="020F0502020204030204" pitchFamily="34" charset="0"/>
              </a:rPr>
              <a:t> periodicity </a:t>
            </a:r>
          </a:p>
          <a:p>
            <a:pPr algn="r"/>
            <a:r>
              <a:rPr lang="en-US" sz="2400" dirty="0">
                <a:latin typeface="+mj-lt"/>
                <a:cs typeface="Calibri" panose="020F0502020204030204" pitchFamily="34" charset="0"/>
              </a:rPr>
              <a:t>(cosine): </a:t>
            </a:r>
          </a:p>
        </p:txBody>
      </p:sp>
      <p:sp>
        <p:nvSpPr>
          <p:cNvPr id="6" name="TextBox 5">
            <a:extLst>
              <a:ext uri="{FF2B5EF4-FFF2-40B4-BE49-F238E27FC236}">
                <a16:creationId xmlns:a16="http://schemas.microsoft.com/office/drawing/2014/main" id="{C488B07C-A231-5236-493C-0EC2939E5736}"/>
              </a:ext>
            </a:extLst>
          </p:cNvPr>
          <p:cNvSpPr txBox="1"/>
          <p:nvPr/>
        </p:nvSpPr>
        <p:spPr>
          <a:xfrm>
            <a:off x="527708" y="3839199"/>
            <a:ext cx="1755609" cy="830997"/>
          </a:xfrm>
          <a:prstGeom prst="rect">
            <a:avLst/>
          </a:prstGeom>
          <a:noFill/>
        </p:spPr>
        <p:txBody>
          <a:bodyPr wrap="none" rtlCol="0">
            <a:spAutoFit/>
          </a:bodyPr>
          <a:lstStyle/>
          <a:p>
            <a:pPr algn="l"/>
            <a:r>
              <a:rPr lang="en-US" sz="2400" dirty="0">
                <a:latin typeface="Helsinki Text Std" panose="02000400000000000000" pitchFamily="2" charset="77"/>
                <a:cs typeface="Calibri" panose="020F0502020204030204" pitchFamily="34" charset="0"/>
              </a:rPr>
              <a:t>q</a:t>
            </a:r>
            <a:r>
              <a:rPr lang="en-US" sz="2400" dirty="0">
                <a:latin typeface="+mj-lt"/>
                <a:cs typeface="Calibri" panose="020F0502020204030204" pitchFamily="34" charset="0"/>
              </a:rPr>
              <a:t> periodicity </a:t>
            </a:r>
          </a:p>
          <a:p>
            <a:pPr algn="r"/>
            <a:r>
              <a:rPr lang="en-US" sz="2400" dirty="0">
                <a:latin typeface="+mj-lt"/>
                <a:cs typeface="Calibri" panose="020F0502020204030204" pitchFamily="34" charset="0"/>
              </a:rPr>
              <a:t>(–sine): </a:t>
            </a:r>
          </a:p>
        </p:txBody>
      </p:sp>
      <p:pic>
        <p:nvPicPr>
          <p:cNvPr id="7" name="Picture 6">
            <a:extLst>
              <a:ext uri="{FF2B5EF4-FFF2-40B4-BE49-F238E27FC236}">
                <a16:creationId xmlns:a16="http://schemas.microsoft.com/office/drawing/2014/main" id="{E97A23D6-BA33-9F88-4864-3D7B81E321F5}"/>
              </a:ext>
            </a:extLst>
          </p:cNvPr>
          <p:cNvPicPr>
            <a:picLocks noChangeAspect="1"/>
          </p:cNvPicPr>
          <p:nvPr/>
        </p:nvPicPr>
        <p:blipFill>
          <a:blip r:embed="rId3"/>
          <a:stretch>
            <a:fillRect/>
          </a:stretch>
        </p:blipFill>
        <p:spPr>
          <a:xfrm>
            <a:off x="1746453" y="1173322"/>
            <a:ext cx="4920513" cy="1063226"/>
          </a:xfrm>
          <a:prstGeom prst="rect">
            <a:avLst/>
          </a:prstGeom>
        </p:spPr>
      </p:pic>
      <p:pic>
        <p:nvPicPr>
          <p:cNvPr id="16" name="Picture 15">
            <a:extLst>
              <a:ext uri="{FF2B5EF4-FFF2-40B4-BE49-F238E27FC236}">
                <a16:creationId xmlns:a16="http://schemas.microsoft.com/office/drawing/2014/main" id="{EE91CAA8-01AD-FD6D-84CF-BA378B308252}"/>
              </a:ext>
            </a:extLst>
          </p:cNvPr>
          <p:cNvPicPr>
            <a:picLocks noChangeAspect="1"/>
          </p:cNvPicPr>
          <p:nvPr/>
        </p:nvPicPr>
        <p:blipFill>
          <a:blip r:embed="rId4"/>
          <a:stretch>
            <a:fillRect/>
          </a:stretch>
        </p:blipFill>
        <p:spPr>
          <a:xfrm>
            <a:off x="2387228" y="2236548"/>
            <a:ext cx="4605856" cy="1301537"/>
          </a:xfrm>
          <a:prstGeom prst="rect">
            <a:avLst/>
          </a:prstGeom>
        </p:spPr>
      </p:pic>
      <p:sp>
        <p:nvSpPr>
          <p:cNvPr id="19" name="TextBox 18">
            <a:extLst>
              <a:ext uri="{FF2B5EF4-FFF2-40B4-BE49-F238E27FC236}">
                <a16:creationId xmlns:a16="http://schemas.microsoft.com/office/drawing/2014/main" id="{01C02B3E-398A-05A3-60DE-9A10DA816643}"/>
              </a:ext>
            </a:extLst>
          </p:cNvPr>
          <p:cNvSpPr txBox="1"/>
          <p:nvPr/>
        </p:nvSpPr>
        <p:spPr>
          <a:xfrm>
            <a:off x="8667557" y="1173322"/>
            <a:ext cx="1827976" cy="461665"/>
          </a:xfrm>
          <a:prstGeom prst="rect">
            <a:avLst/>
          </a:prstGeom>
          <a:noFill/>
        </p:spPr>
        <p:txBody>
          <a:bodyPr wrap="square" rtlCol="0">
            <a:spAutoFit/>
          </a:bodyPr>
          <a:lstStyle/>
          <a:p>
            <a:pPr algn="ctr"/>
            <a:r>
              <a:rPr lang="en-US" sz="2400" dirty="0">
                <a:latin typeface="+mj-lt"/>
                <a:cs typeface="Calibri" panose="020F0502020204030204" pitchFamily="34" charset="0"/>
              </a:rPr>
              <a:t>On </a:t>
            </a:r>
            <a:r>
              <a:rPr lang="en-US" sz="2400" dirty="0" err="1">
                <a:latin typeface="+mj-lt"/>
                <a:cs typeface="Calibri" panose="020F0502020204030204" pitchFamily="34" charset="0"/>
              </a:rPr>
              <a:t>xy</a:t>
            </a:r>
            <a:r>
              <a:rPr lang="en-US" sz="2400" dirty="0">
                <a:latin typeface="+mj-lt"/>
                <a:cs typeface="Calibri" panose="020F0502020204030204" pitchFamily="34" charset="0"/>
              </a:rPr>
              <a:t> plane: </a:t>
            </a:r>
          </a:p>
        </p:txBody>
      </p:sp>
      <p:pic>
        <p:nvPicPr>
          <p:cNvPr id="23" name="Picture 22">
            <a:extLst>
              <a:ext uri="{FF2B5EF4-FFF2-40B4-BE49-F238E27FC236}">
                <a16:creationId xmlns:a16="http://schemas.microsoft.com/office/drawing/2014/main" id="{C5DE859A-CF7D-ED88-76F4-0B011C4F6A76}"/>
              </a:ext>
            </a:extLst>
          </p:cNvPr>
          <p:cNvPicPr>
            <a:picLocks noChangeAspect="1"/>
          </p:cNvPicPr>
          <p:nvPr/>
        </p:nvPicPr>
        <p:blipFill>
          <a:blip r:embed="rId5"/>
          <a:stretch>
            <a:fillRect/>
          </a:stretch>
        </p:blipFill>
        <p:spPr>
          <a:xfrm>
            <a:off x="2387228" y="3538086"/>
            <a:ext cx="4605856" cy="1411974"/>
          </a:xfrm>
          <a:prstGeom prst="rect">
            <a:avLst/>
          </a:prstGeom>
        </p:spPr>
      </p:pic>
      <p:pic>
        <p:nvPicPr>
          <p:cNvPr id="25" name="Picture 24">
            <a:extLst>
              <a:ext uri="{FF2B5EF4-FFF2-40B4-BE49-F238E27FC236}">
                <a16:creationId xmlns:a16="http://schemas.microsoft.com/office/drawing/2014/main" id="{8795D3B0-3022-9FFB-F857-E64ACB6AC024}"/>
              </a:ext>
            </a:extLst>
          </p:cNvPr>
          <p:cNvPicPr>
            <a:picLocks noChangeAspect="1"/>
          </p:cNvPicPr>
          <p:nvPr/>
        </p:nvPicPr>
        <p:blipFill>
          <a:blip r:embed="rId6"/>
          <a:stretch>
            <a:fillRect/>
          </a:stretch>
        </p:blipFill>
        <p:spPr>
          <a:xfrm>
            <a:off x="7244431" y="1634987"/>
            <a:ext cx="4674227" cy="4390181"/>
          </a:xfrm>
          <a:prstGeom prst="rect">
            <a:avLst/>
          </a:prstGeom>
        </p:spPr>
      </p:pic>
      <p:cxnSp>
        <p:nvCxnSpPr>
          <p:cNvPr id="27" name="Straight Arrow Connector 26">
            <a:extLst>
              <a:ext uri="{FF2B5EF4-FFF2-40B4-BE49-F238E27FC236}">
                <a16:creationId xmlns:a16="http://schemas.microsoft.com/office/drawing/2014/main" id="{2B3D93E6-465E-CD08-2C47-42F79A0BE865}"/>
              </a:ext>
            </a:extLst>
          </p:cNvPr>
          <p:cNvCxnSpPr/>
          <p:nvPr/>
        </p:nvCxnSpPr>
        <p:spPr>
          <a:xfrm>
            <a:off x="9608234" y="3839199"/>
            <a:ext cx="1280160" cy="0"/>
          </a:xfrm>
          <a:prstGeom prst="straightConnector1">
            <a:avLst/>
          </a:prstGeom>
          <a:ln w="28575">
            <a:solidFill>
              <a:srgbClr val="C00000"/>
            </a:solidFill>
            <a:headEnd w="lg" len="lg"/>
            <a:tailEnd type="stealth" w="lg" len="lg"/>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9A56095-618D-2A3D-9A46-B72A91206F39}"/>
              </a:ext>
            </a:extLst>
          </p:cNvPr>
          <p:cNvSpPr txBox="1"/>
          <p:nvPr/>
        </p:nvSpPr>
        <p:spPr>
          <a:xfrm>
            <a:off x="10392610" y="3377534"/>
            <a:ext cx="1170705" cy="461665"/>
          </a:xfrm>
          <a:prstGeom prst="rect">
            <a:avLst/>
          </a:prstGeom>
          <a:noFill/>
        </p:spPr>
        <p:txBody>
          <a:bodyPr wrap="none" rtlCol="0">
            <a:spAutoFit/>
          </a:bodyPr>
          <a:lstStyle/>
          <a:p>
            <a:pPr algn="l"/>
            <a:r>
              <a:rPr lang="en-US" sz="2400" b="1" dirty="0">
                <a:solidFill>
                  <a:srgbClr val="C00000"/>
                </a:solidFill>
                <a:latin typeface="+mj-lt"/>
                <a:cs typeface="Calibri" panose="020F0502020204030204" pitchFamily="34" charset="0"/>
              </a:rPr>
              <a:t>On beat</a:t>
            </a:r>
          </a:p>
        </p:txBody>
      </p:sp>
      <p:cxnSp>
        <p:nvCxnSpPr>
          <p:cNvPr id="29" name="Straight Arrow Connector 28">
            <a:extLst>
              <a:ext uri="{FF2B5EF4-FFF2-40B4-BE49-F238E27FC236}">
                <a16:creationId xmlns:a16="http://schemas.microsoft.com/office/drawing/2014/main" id="{6FC2E971-D0A9-5BF4-1A83-BF0F6FFCAA8F}"/>
              </a:ext>
            </a:extLst>
          </p:cNvPr>
          <p:cNvCxnSpPr>
            <a:cxnSpLocks/>
          </p:cNvCxnSpPr>
          <p:nvPr/>
        </p:nvCxnSpPr>
        <p:spPr>
          <a:xfrm flipH="1">
            <a:off x="8261525" y="3839199"/>
            <a:ext cx="1320019" cy="0"/>
          </a:xfrm>
          <a:prstGeom prst="straightConnector1">
            <a:avLst/>
          </a:prstGeom>
          <a:ln w="28575">
            <a:solidFill>
              <a:srgbClr val="C00000"/>
            </a:solidFill>
            <a:headEnd w="lg" len="lg"/>
            <a:tailEnd type="stealth" w="lg" len="lg"/>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85028E9E-B1E3-E61C-A4E7-5C0DFB64D052}"/>
              </a:ext>
            </a:extLst>
          </p:cNvPr>
          <p:cNvSpPr txBox="1"/>
          <p:nvPr/>
        </p:nvSpPr>
        <p:spPr>
          <a:xfrm>
            <a:off x="7550499" y="3377534"/>
            <a:ext cx="1190262" cy="461665"/>
          </a:xfrm>
          <a:prstGeom prst="rect">
            <a:avLst/>
          </a:prstGeom>
          <a:noFill/>
        </p:spPr>
        <p:txBody>
          <a:bodyPr wrap="none" rtlCol="0">
            <a:spAutoFit/>
          </a:bodyPr>
          <a:lstStyle/>
          <a:p>
            <a:pPr algn="l"/>
            <a:r>
              <a:rPr lang="en-US" sz="2400" b="1" dirty="0">
                <a:solidFill>
                  <a:srgbClr val="C00000"/>
                </a:solidFill>
                <a:latin typeface="+mj-lt"/>
                <a:cs typeface="Calibri" panose="020F0502020204030204" pitchFamily="34" charset="0"/>
              </a:rPr>
              <a:t>Off beat</a:t>
            </a:r>
          </a:p>
        </p:txBody>
      </p:sp>
      <p:cxnSp>
        <p:nvCxnSpPr>
          <p:cNvPr id="32" name="Straight Arrow Connector 31">
            <a:extLst>
              <a:ext uri="{FF2B5EF4-FFF2-40B4-BE49-F238E27FC236}">
                <a16:creationId xmlns:a16="http://schemas.microsoft.com/office/drawing/2014/main" id="{F1141579-E2B4-0661-9660-DACC62BAE8C4}"/>
              </a:ext>
            </a:extLst>
          </p:cNvPr>
          <p:cNvCxnSpPr>
            <a:cxnSpLocks/>
          </p:cNvCxnSpPr>
          <p:nvPr/>
        </p:nvCxnSpPr>
        <p:spPr>
          <a:xfrm>
            <a:off x="9581544" y="3839199"/>
            <a:ext cx="0" cy="1302543"/>
          </a:xfrm>
          <a:prstGeom prst="straightConnector1">
            <a:avLst/>
          </a:prstGeom>
          <a:ln w="28575">
            <a:solidFill>
              <a:srgbClr val="C00000"/>
            </a:solidFill>
            <a:headEnd w="lg" len="lg"/>
            <a:tailEnd type="stealth" w="lg" len="lg"/>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4872AD88-5041-EA63-018B-91B785DF4ECF}"/>
              </a:ext>
            </a:extLst>
          </p:cNvPr>
          <p:cNvSpPr txBox="1"/>
          <p:nvPr/>
        </p:nvSpPr>
        <p:spPr>
          <a:xfrm>
            <a:off x="9603680" y="4691822"/>
            <a:ext cx="1430584" cy="461665"/>
          </a:xfrm>
          <a:prstGeom prst="rect">
            <a:avLst/>
          </a:prstGeom>
          <a:noFill/>
        </p:spPr>
        <p:txBody>
          <a:bodyPr wrap="none" rtlCol="0">
            <a:spAutoFit/>
          </a:bodyPr>
          <a:lstStyle/>
          <a:p>
            <a:pPr algn="l"/>
            <a:r>
              <a:rPr lang="en-US" sz="2400" b="1" dirty="0">
                <a:solidFill>
                  <a:srgbClr val="C00000"/>
                </a:solidFill>
                <a:latin typeface="+mj-lt"/>
                <a:cs typeface="Calibri" panose="020F0502020204030204" pitchFamily="34" charset="0"/>
              </a:rPr>
              <a:t>After beat</a:t>
            </a:r>
          </a:p>
        </p:txBody>
      </p:sp>
      <p:cxnSp>
        <p:nvCxnSpPr>
          <p:cNvPr id="34" name="Straight Arrow Connector 33">
            <a:extLst>
              <a:ext uri="{FF2B5EF4-FFF2-40B4-BE49-F238E27FC236}">
                <a16:creationId xmlns:a16="http://schemas.microsoft.com/office/drawing/2014/main" id="{6FBA0455-7A3E-BA30-A4EC-CBD630059DE3}"/>
              </a:ext>
            </a:extLst>
          </p:cNvPr>
          <p:cNvCxnSpPr>
            <a:cxnSpLocks/>
          </p:cNvCxnSpPr>
          <p:nvPr/>
        </p:nvCxnSpPr>
        <p:spPr>
          <a:xfrm flipV="1">
            <a:off x="9581544" y="2535477"/>
            <a:ext cx="0" cy="1303722"/>
          </a:xfrm>
          <a:prstGeom prst="straightConnector1">
            <a:avLst/>
          </a:prstGeom>
          <a:ln w="28575">
            <a:solidFill>
              <a:srgbClr val="C00000"/>
            </a:solidFill>
            <a:headEnd w="lg" len="lg"/>
            <a:tailEnd type="stealth" w="lg" len="lg"/>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4EFBBD6F-24F2-BA0E-B02B-3AFD46568C4E}"/>
              </a:ext>
            </a:extLst>
          </p:cNvPr>
          <p:cNvSpPr txBox="1"/>
          <p:nvPr/>
        </p:nvSpPr>
        <p:spPr>
          <a:xfrm>
            <a:off x="9608234" y="2487610"/>
            <a:ext cx="1622175" cy="461665"/>
          </a:xfrm>
          <a:prstGeom prst="rect">
            <a:avLst/>
          </a:prstGeom>
          <a:noFill/>
        </p:spPr>
        <p:txBody>
          <a:bodyPr wrap="none" rtlCol="0">
            <a:spAutoFit/>
          </a:bodyPr>
          <a:lstStyle/>
          <a:p>
            <a:pPr algn="l"/>
            <a:r>
              <a:rPr lang="en-US" sz="2400" b="1" dirty="0">
                <a:solidFill>
                  <a:srgbClr val="C00000"/>
                </a:solidFill>
                <a:latin typeface="+mj-lt"/>
                <a:cs typeface="Calibri" panose="020F0502020204030204" pitchFamily="34" charset="0"/>
              </a:rPr>
              <a:t>Before beat</a:t>
            </a:r>
          </a:p>
        </p:txBody>
      </p:sp>
      <p:sp>
        <p:nvSpPr>
          <p:cNvPr id="38" name="Footer Placeholder 37">
            <a:extLst>
              <a:ext uri="{FF2B5EF4-FFF2-40B4-BE49-F238E27FC236}">
                <a16:creationId xmlns:a16="http://schemas.microsoft.com/office/drawing/2014/main" id="{7BF0B605-C42D-087E-9AF9-D573AC12C9C8}"/>
              </a:ext>
            </a:extLst>
          </p:cNvPr>
          <p:cNvSpPr>
            <a:spLocks noGrp="1"/>
          </p:cNvSpPr>
          <p:nvPr>
            <p:ph type="ftr" sz="quarter" idx="11"/>
          </p:nvPr>
        </p:nvSpPr>
        <p:spPr>
          <a:xfrm>
            <a:off x="4038600" y="6492875"/>
            <a:ext cx="4114800" cy="365125"/>
          </a:xfrm>
        </p:spPr>
        <p:txBody>
          <a:bodyPr/>
          <a:lstStyle/>
          <a:p>
            <a:r>
              <a:rPr lang="en-US"/>
              <a:t>Rhythmic Regularity beyond Meter and Isochrony</a:t>
            </a:r>
            <a:endParaRPr lang="en-US" dirty="0"/>
          </a:p>
        </p:txBody>
      </p:sp>
      <p:sp>
        <p:nvSpPr>
          <p:cNvPr id="39" name="Date Placeholder 38">
            <a:extLst>
              <a:ext uri="{FF2B5EF4-FFF2-40B4-BE49-F238E27FC236}">
                <a16:creationId xmlns:a16="http://schemas.microsoft.com/office/drawing/2014/main" id="{4273662A-BE9D-4C16-A72E-242B0E433D8B}"/>
              </a:ext>
            </a:extLst>
          </p:cNvPr>
          <p:cNvSpPr>
            <a:spLocks noGrp="1"/>
          </p:cNvSpPr>
          <p:nvPr>
            <p:ph type="dt" sz="half" idx="10"/>
          </p:nvPr>
        </p:nvSpPr>
        <p:spPr/>
        <p:txBody>
          <a:bodyPr/>
          <a:lstStyle/>
          <a:p>
            <a:r>
              <a:rPr lang="en-US"/>
              <a:t>Rhythm in Music since 1900, McGill, Sept. 2023</a:t>
            </a:r>
            <a:endParaRPr lang="en-US" dirty="0"/>
          </a:p>
        </p:txBody>
      </p:sp>
      <p:sp>
        <p:nvSpPr>
          <p:cNvPr id="40" name="Slide Number Placeholder 39">
            <a:extLst>
              <a:ext uri="{FF2B5EF4-FFF2-40B4-BE49-F238E27FC236}">
                <a16:creationId xmlns:a16="http://schemas.microsoft.com/office/drawing/2014/main" id="{CF11F160-C44D-9DE5-91F5-67450E9FF78B}"/>
              </a:ext>
            </a:extLst>
          </p:cNvPr>
          <p:cNvSpPr>
            <a:spLocks noGrp="1"/>
          </p:cNvSpPr>
          <p:nvPr>
            <p:ph type="sldNum" sz="quarter" idx="12"/>
          </p:nvPr>
        </p:nvSpPr>
        <p:spPr/>
        <p:txBody>
          <a:bodyPr/>
          <a:lstStyle/>
          <a:p>
            <a:r>
              <a:rPr lang="en-US"/>
              <a:t>Jason Yust, Boston Univ.          </a:t>
            </a:r>
            <a:fld id="{6950D593-2953-924C-A0DA-F3B17E0E49C7}" type="slidenum">
              <a:rPr lang="en-US" smtClean="0"/>
              <a:pPr/>
              <a:t>13</a:t>
            </a:fld>
            <a:endParaRPr lang="en-US" dirty="0"/>
          </a:p>
        </p:txBody>
      </p:sp>
      <p:sp>
        <p:nvSpPr>
          <p:cNvPr id="4" name="TextBox 3">
            <a:extLst>
              <a:ext uri="{FF2B5EF4-FFF2-40B4-BE49-F238E27FC236}">
                <a16:creationId xmlns:a16="http://schemas.microsoft.com/office/drawing/2014/main" id="{21E89688-19F1-45B4-3B86-483CEB987002}"/>
              </a:ext>
            </a:extLst>
          </p:cNvPr>
          <p:cNvSpPr txBox="1"/>
          <p:nvPr/>
        </p:nvSpPr>
        <p:spPr>
          <a:xfrm>
            <a:off x="3762103" y="4989832"/>
            <a:ext cx="1704634" cy="461665"/>
          </a:xfrm>
          <a:prstGeom prst="rect">
            <a:avLst/>
          </a:prstGeom>
          <a:noFill/>
        </p:spPr>
        <p:txBody>
          <a:bodyPr wrap="none" rtlCol="0">
            <a:spAutoFit/>
          </a:bodyPr>
          <a:lstStyle/>
          <a:p>
            <a:pPr algn="l"/>
            <a:r>
              <a:rPr lang="en-US" sz="2400" dirty="0">
                <a:latin typeface="+mj-lt"/>
                <a:cs typeface="Calibri" panose="020F0502020204030204" pitchFamily="34" charset="0"/>
              </a:rPr>
              <a:t>Frequency 4</a:t>
            </a:r>
          </a:p>
        </p:txBody>
      </p:sp>
    </p:spTree>
    <p:extLst>
      <p:ext uri="{BB962C8B-B14F-4D97-AF65-F5344CB8AC3E}">
        <p14:creationId xmlns:p14="http://schemas.microsoft.com/office/powerpoint/2010/main" val="402732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dissolve">
                                      <p:cBhvr>
                                        <p:cTn id="11" dur="500"/>
                                        <p:tgtEl>
                                          <p:spTgt spid="28"/>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right)">
                                      <p:cBhvr>
                                        <p:cTn id="15" dur="500"/>
                                        <p:tgtEl>
                                          <p:spTgt spid="29"/>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dissolve">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left)">
                                      <p:cBhvr>
                                        <p:cTn id="24" dur="500"/>
                                        <p:tgtEl>
                                          <p:spTgt spid="32"/>
                                        </p:tgtEl>
                                      </p:cBhvr>
                                    </p:animEffect>
                                  </p:childTnLst>
                                </p:cTn>
                              </p:par>
                            </p:childTnLst>
                          </p:cTn>
                        </p:par>
                        <p:par>
                          <p:cTn id="25" fill="hold">
                            <p:stCondLst>
                              <p:cond delay="500"/>
                            </p:stCondLst>
                            <p:childTnLst>
                              <p:par>
                                <p:cTn id="26" presetID="9" presetClass="entr" presetSubtype="0" fill="hold" grpId="0" nodeType="after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dissolve">
                                      <p:cBhvr>
                                        <p:cTn id="28" dur="500"/>
                                        <p:tgtEl>
                                          <p:spTgt spid="33"/>
                                        </p:tgtEl>
                                      </p:cBhvr>
                                    </p:animEffect>
                                  </p:childTnLst>
                                </p:cTn>
                              </p:par>
                            </p:childTnLst>
                          </p:cTn>
                        </p:par>
                        <p:par>
                          <p:cTn id="29" fill="hold">
                            <p:stCondLst>
                              <p:cond delay="1000"/>
                            </p:stCondLst>
                            <p:childTnLst>
                              <p:par>
                                <p:cTn id="30" presetID="22" presetClass="entr" presetSubtype="2" fill="hold" nodeType="after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right)">
                                      <p:cBhvr>
                                        <p:cTn id="32" dur="500"/>
                                        <p:tgtEl>
                                          <p:spTgt spid="34"/>
                                        </p:tgtEl>
                                      </p:cBhvr>
                                    </p:animEffect>
                                  </p:childTnLst>
                                </p:cTn>
                              </p:par>
                            </p:childTnLst>
                          </p:cTn>
                        </p:par>
                        <p:par>
                          <p:cTn id="33" fill="hold">
                            <p:stCondLst>
                              <p:cond delay="1500"/>
                            </p:stCondLst>
                            <p:childTnLst>
                              <p:par>
                                <p:cTn id="34" presetID="9" presetClass="entr" presetSubtype="0" fill="hold" grpId="0" nodeType="after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dissolve">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xit" presetSubtype="0" fill="hold" nodeType="clickEffect">
                                  <p:stCondLst>
                                    <p:cond delay="0"/>
                                  </p:stCondLst>
                                  <p:childTnLst>
                                    <p:animEffect transition="out" filter="dissolve">
                                      <p:cBhvr>
                                        <p:cTn id="40" dur="500"/>
                                        <p:tgtEl>
                                          <p:spTgt spid="27"/>
                                        </p:tgtEl>
                                      </p:cBhvr>
                                    </p:animEffect>
                                    <p:set>
                                      <p:cBhvr>
                                        <p:cTn id="41" dur="1" fill="hold">
                                          <p:stCondLst>
                                            <p:cond delay="499"/>
                                          </p:stCondLst>
                                        </p:cTn>
                                        <p:tgtEl>
                                          <p:spTgt spid="27"/>
                                        </p:tgtEl>
                                        <p:attrNameLst>
                                          <p:attrName>style.visibility</p:attrName>
                                        </p:attrNameLst>
                                      </p:cBhvr>
                                      <p:to>
                                        <p:strVal val="hidden"/>
                                      </p:to>
                                    </p:set>
                                  </p:childTnLst>
                                </p:cTn>
                              </p:par>
                              <p:par>
                                <p:cTn id="42" presetID="9" presetClass="exit" presetSubtype="0" fill="hold" nodeType="withEffect">
                                  <p:stCondLst>
                                    <p:cond delay="0"/>
                                  </p:stCondLst>
                                  <p:childTnLst>
                                    <p:animEffect transition="out" filter="dissolve">
                                      <p:cBhvr>
                                        <p:cTn id="43" dur="500"/>
                                        <p:tgtEl>
                                          <p:spTgt spid="29"/>
                                        </p:tgtEl>
                                      </p:cBhvr>
                                    </p:animEffect>
                                    <p:set>
                                      <p:cBhvr>
                                        <p:cTn id="44" dur="1" fill="hold">
                                          <p:stCondLst>
                                            <p:cond delay="499"/>
                                          </p:stCondLst>
                                        </p:cTn>
                                        <p:tgtEl>
                                          <p:spTgt spid="29"/>
                                        </p:tgtEl>
                                        <p:attrNameLst>
                                          <p:attrName>style.visibility</p:attrName>
                                        </p:attrNameLst>
                                      </p:cBhvr>
                                      <p:to>
                                        <p:strVal val="hidden"/>
                                      </p:to>
                                    </p:set>
                                  </p:childTnLst>
                                </p:cTn>
                              </p:par>
                              <p:par>
                                <p:cTn id="45" presetID="9" presetClass="exit" presetSubtype="0" fill="hold" grpId="1" nodeType="withEffect">
                                  <p:stCondLst>
                                    <p:cond delay="0"/>
                                  </p:stCondLst>
                                  <p:childTnLst>
                                    <p:animEffect transition="out" filter="dissolve">
                                      <p:cBhvr>
                                        <p:cTn id="46" dur="500"/>
                                        <p:tgtEl>
                                          <p:spTgt spid="31"/>
                                        </p:tgtEl>
                                      </p:cBhvr>
                                    </p:animEffect>
                                    <p:set>
                                      <p:cBhvr>
                                        <p:cTn id="47" dur="1" fill="hold">
                                          <p:stCondLst>
                                            <p:cond delay="499"/>
                                          </p:stCondLst>
                                        </p:cTn>
                                        <p:tgtEl>
                                          <p:spTgt spid="31"/>
                                        </p:tgtEl>
                                        <p:attrNameLst>
                                          <p:attrName>style.visibility</p:attrName>
                                        </p:attrNameLst>
                                      </p:cBhvr>
                                      <p:to>
                                        <p:strVal val="hidden"/>
                                      </p:to>
                                    </p:set>
                                  </p:childTnLst>
                                </p:cTn>
                              </p:par>
                              <p:par>
                                <p:cTn id="48" presetID="9" presetClass="exit" presetSubtype="0" fill="hold" nodeType="withEffect">
                                  <p:stCondLst>
                                    <p:cond delay="0"/>
                                  </p:stCondLst>
                                  <p:childTnLst>
                                    <p:animEffect transition="out" filter="dissolve">
                                      <p:cBhvr>
                                        <p:cTn id="49" dur="500"/>
                                        <p:tgtEl>
                                          <p:spTgt spid="32"/>
                                        </p:tgtEl>
                                      </p:cBhvr>
                                    </p:animEffect>
                                    <p:set>
                                      <p:cBhvr>
                                        <p:cTn id="50" dur="1" fill="hold">
                                          <p:stCondLst>
                                            <p:cond delay="499"/>
                                          </p:stCondLst>
                                        </p:cTn>
                                        <p:tgtEl>
                                          <p:spTgt spid="32"/>
                                        </p:tgtEl>
                                        <p:attrNameLst>
                                          <p:attrName>style.visibility</p:attrName>
                                        </p:attrNameLst>
                                      </p:cBhvr>
                                      <p:to>
                                        <p:strVal val="hidden"/>
                                      </p:to>
                                    </p:set>
                                  </p:childTnLst>
                                </p:cTn>
                              </p:par>
                              <p:par>
                                <p:cTn id="51" presetID="9" presetClass="exit" presetSubtype="0" fill="hold" grpId="1" nodeType="withEffect">
                                  <p:stCondLst>
                                    <p:cond delay="0"/>
                                  </p:stCondLst>
                                  <p:childTnLst>
                                    <p:animEffect transition="out" filter="dissolve">
                                      <p:cBhvr>
                                        <p:cTn id="52" dur="500"/>
                                        <p:tgtEl>
                                          <p:spTgt spid="33"/>
                                        </p:tgtEl>
                                      </p:cBhvr>
                                    </p:animEffect>
                                    <p:set>
                                      <p:cBhvr>
                                        <p:cTn id="53" dur="1" fill="hold">
                                          <p:stCondLst>
                                            <p:cond delay="499"/>
                                          </p:stCondLst>
                                        </p:cTn>
                                        <p:tgtEl>
                                          <p:spTgt spid="33"/>
                                        </p:tgtEl>
                                        <p:attrNameLst>
                                          <p:attrName>style.visibility</p:attrName>
                                        </p:attrNameLst>
                                      </p:cBhvr>
                                      <p:to>
                                        <p:strVal val="hidden"/>
                                      </p:to>
                                    </p:set>
                                  </p:childTnLst>
                                </p:cTn>
                              </p:par>
                              <p:par>
                                <p:cTn id="54" presetID="9" presetClass="exit" presetSubtype="0" fill="hold" nodeType="withEffect">
                                  <p:stCondLst>
                                    <p:cond delay="0"/>
                                  </p:stCondLst>
                                  <p:childTnLst>
                                    <p:animEffect transition="out" filter="dissolve">
                                      <p:cBhvr>
                                        <p:cTn id="55" dur="500"/>
                                        <p:tgtEl>
                                          <p:spTgt spid="34"/>
                                        </p:tgtEl>
                                      </p:cBhvr>
                                    </p:animEffect>
                                    <p:set>
                                      <p:cBhvr>
                                        <p:cTn id="56" dur="1" fill="hold">
                                          <p:stCondLst>
                                            <p:cond delay="499"/>
                                          </p:stCondLst>
                                        </p:cTn>
                                        <p:tgtEl>
                                          <p:spTgt spid="34"/>
                                        </p:tgtEl>
                                        <p:attrNameLst>
                                          <p:attrName>style.visibility</p:attrName>
                                        </p:attrNameLst>
                                      </p:cBhvr>
                                      <p:to>
                                        <p:strVal val="hidden"/>
                                      </p:to>
                                    </p:set>
                                  </p:childTnLst>
                                </p:cTn>
                              </p:par>
                              <p:par>
                                <p:cTn id="57" presetID="9" presetClass="exit" presetSubtype="0" fill="hold" grpId="1" nodeType="withEffect">
                                  <p:stCondLst>
                                    <p:cond delay="0"/>
                                  </p:stCondLst>
                                  <p:childTnLst>
                                    <p:animEffect transition="out" filter="dissolve">
                                      <p:cBhvr>
                                        <p:cTn id="58" dur="500"/>
                                        <p:tgtEl>
                                          <p:spTgt spid="35"/>
                                        </p:tgtEl>
                                      </p:cBhvr>
                                    </p:animEffect>
                                    <p:set>
                                      <p:cBhvr>
                                        <p:cTn id="59" dur="1" fill="hold">
                                          <p:stCondLst>
                                            <p:cond delay="499"/>
                                          </p:stCondLst>
                                        </p:cTn>
                                        <p:tgtEl>
                                          <p:spTgt spid="35"/>
                                        </p:tgtEl>
                                        <p:attrNameLst>
                                          <p:attrName>style.visibility</p:attrName>
                                        </p:attrNameLst>
                                      </p:cBhvr>
                                      <p:to>
                                        <p:strVal val="hidden"/>
                                      </p:to>
                                    </p:set>
                                  </p:childTnLst>
                                </p:cTn>
                              </p:par>
                              <p:par>
                                <p:cTn id="60" presetID="9" presetClass="exit" presetSubtype="0" fill="hold" grpId="1" nodeType="withEffect">
                                  <p:stCondLst>
                                    <p:cond delay="0"/>
                                  </p:stCondLst>
                                  <p:childTnLst>
                                    <p:animEffect transition="out" filter="dissolve">
                                      <p:cBhvr>
                                        <p:cTn id="61" dur="500"/>
                                        <p:tgtEl>
                                          <p:spTgt spid="28"/>
                                        </p:tgtEl>
                                      </p:cBhvr>
                                    </p:animEffect>
                                    <p:set>
                                      <p:cBhvr>
                                        <p:cTn id="62"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P spid="31" grpId="0"/>
      <p:bldP spid="31" grpId="1"/>
      <p:bldP spid="33" grpId="0"/>
      <p:bldP spid="33" grpId="1"/>
      <p:bldP spid="35" grpId="0"/>
      <p:bldP spid="35"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9FA7C-087D-E4E6-2D33-541D486F25CC}"/>
              </a:ext>
            </a:extLst>
          </p:cNvPr>
          <p:cNvSpPr>
            <a:spLocks noGrp="1"/>
          </p:cNvSpPr>
          <p:nvPr>
            <p:ph type="title"/>
          </p:nvPr>
        </p:nvSpPr>
        <p:spPr/>
        <p:txBody>
          <a:bodyPr/>
          <a:lstStyle/>
          <a:p>
            <a:r>
              <a:rPr lang="en-US" dirty="0"/>
              <a:t>Sine and Cosine functions</a:t>
            </a:r>
          </a:p>
        </p:txBody>
      </p:sp>
      <p:sp>
        <p:nvSpPr>
          <p:cNvPr id="3" name="Content Placeholder 2">
            <a:extLst>
              <a:ext uri="{FF2B5EF4-FFF2-40B4-BE49-F238E27FC236}">
                <a16:creationId xmlns:a16="http://schemas.microsoft.com/office/drawing/2014/main" id="{FE9DEC34-22AB-DE97-0D4F-F31B19F08252}"/>
              </a:ext>
            </a:extLst>
          </p:cNvPr>
          <p:cNvSpPr>
            <a:spLocks noGrp="1"/>
          </p:cNvSpPr>
          <p:nvPr>
            <p:ph idx="1"/>
          </p:nvPr>
        </p:nvSpPr>
        <p:spPr>
          <a:xfrm>
            <a:off x="838200" y="789954"/>
            <a:ext cx="10515600" cy="461665"/>
          </a:xfrm>
        </p:spPr>
        <p:txBody>
          <a:bodyPr>
            <a:normAutofit lnSpcReduction="10000"/>
          </a:bodyPr>
          <a:lstStyle/>
          <a:p>
            <a:pPr marL="0" indent="0" algn="ctr">
              <a:buNone/>
            </a:pPr>
            <a:r>
              <a:rPr lang="en-US" dirty="0"/>
              <a:t>Periodicities are two-dimensional.</a:t>
            </a:r>
          </a:p>
        </p:txBody>
      </p:sp>
      <p:sp>
        <p:nvSpPr>
          <p:cNvPr id="5" name="TextBox 4">
            <a:extLst>
              <a:ext uri="{FF2B5EF4-FFF2-40B4-BE49-F238E27FC236}">
                <a16:creationId xmlns:a16="http://schemas.microsoft.com/office/drawing/2014/main" id="{332D7826-91E4-323A-2F73-C58D16EFDEF9}"/>
              </a:ext>
            </a:extLst>
          </p:cNvPr>
          <p:cNvSpPr txBox="1"/>
          <p:nvPr/>
        </p:nvSpPr>
        <p:spPr>
          <a:xfrm>
            <a:off x="534300" y="2535657"/>
            <a:ext cx="1762021" cy="830997"/>
          </a:xfrm>
          <a:prstGeom prst="rect">
            <a:avLst/>
          </a:prstGeom>
          <a:noFill/>
        </p:spPr>
        <p:txBody>
          <a:bodyPr wrap="none" rtlCol="0">
            <a:spAutoFit/>
          </a:bodyPr>
          <a:lstStyle/>
          <a:p>
            <a:pPr algn="l"/>
            <a:r>
              <a:rPr lang="en-US" sz="2400" dirty="0">
                <a:latin typeface="Helsinki Text Std" panose="02000400000000000000" pitchFamily="2" charset="77"/>
                <a:cs typeface="Calibri" panose="020F0502020204030204" pitchFamily="34" charset="0"/>
              </a:rPr>
              <a:t>h</a:t>
            </a:r>
            <a:r>
              <a:rPr lang="en-US" sz="2400" dirty="0">
                <a:latin typeface="+mj-lt"/>
                <a:cs typeface="Calibri" panose="020F0502020204030204" pitchFamily="34" charset="0"/>
              </a:rPr>
              <a:t> periodicity </a:t>
            </a:r>
          </a:p>
          <a:p>
            <a:pPr algn="r"/>
            <a:r>
              <a:rPr lang="en-US" sz="2400" dirty="0">
                <a:latin typeface="+mj-lt"/>
                <a:cs typeface="Calibri" panose="020F0502020204030204" pitchFamily="34" charset="0"/>
              </a:rPr>
              <a:t>(cosine): </a:t>
            </a:r>
          </a:p>
        </p:txBody>
      </p:sp>
      <p:sp>
        <p:nvSpPr>
          <p:cNvPr id="6" name="TextBox 5">
            <a:extLst>
              <a:ext uri="{FF2B5EF4-FFF2-40B4-BE49-F238E27FC236}">
                <a16:creationId xmlns:a16="http://schemas.microsoft.com/office/drawing/2014/main" id="{C488B07C-A231-5236-493C-0EC2939E5736}"/>
              </a:ext>
            </a:extLst>
          </p:cNvPr>
          <p:cNvSpPr txBox="1"/>
          <p:nvPr/>
        </p:nvSpPr>
        <p:spPr>
          <a:xfrm>
            <a:off x="534299" y="3819695"/>
            <a:ext cx="1762021" cy="830997"/>
          </a:xfrm>
          <a:prstGeom prst="rect">
            <a:avLst/>
          </a:prstGeom>
          <a:noFill/>
        </p:spPr>
        <p:txBody>
          <a:bodyPr wrap="none" rtlCol="0">
            <a:spAutoFit/>
          </a:bodyPr>
          <a:lstStyle/>
          <a:p>
            <a:pPr algn="l"/>
            <a:r>
              <a:rPr lang="en-US" sz="2400" dirty="0">
                <a:latin typeface="Helsinki Text Std" panose="02000400000000000000" pitchFamily="2" charset="77"/>
                <a:cs typeface="Calibri" panose="020F0502020204030204" pitchFamily="34" charset="0"/>
              </a:rPr>
              <a:t>h</a:t>
            </a:r>
            <a:r>
              <a:rPr lang="en-US" sz="2400" dirty="0">
                <a:latin typeface="+mj-lt"/>
                <a:cs typeface="Calibri" panose="020F0502020204030204" pitchFamily="34" charset="0"/>
              </a:rPr>
              <a:t> periodicity </a:t>
            </a:r>
          </a:p>
          <a:p>
            <a:pPr algn="r"/>
            <a:r>
              <a:rPr lang="en-US" sz="2400" dirty="0">
                <a:latin typeface="+mj-lt"/>
                <a:cs typeface="Calibri" panose="020F0502020204030204" pitchFamily="34" charset="0"/>
              </a:rPr>
              <a:t>(–sine): </a:t>
            </a:r>
          </a:p>
        </p:txBody>
      </p:sp>
      <p:pic>
        <p:nvPicPr>
          <p:cNvPr id="10" name="Picture 9">
            <a:extLst>
              <a:ext uri="{FF2B5EF4-FFF2-40B4-BE49-F238E27FC236}">
                <a16:creationId xmlns:a16="http://schemas.microsoft.com/office/drawing/2014/main" id="{C5076A8B-BCFC-49CF-776A-DBEE22F7F684}"/>
              </a:ext>
            </a:extLst>
          </p:cNvPr>
          <p:cNvPicPr>
            <a:picLocks noChangeAspect="1"/>
          </p:cNvPicPr>
          <p:nvPr/>
        </p:nvPicPr>
        <p:blipFill>
          <a:blip r:embed="rId3"/>
          <a:stretch>
            <a:fillRect/>
          </a:stretch>
        </p:blipFill>
        <p:spPr>
          <a:xfrm>
            <a:off x="1746453" y="1173322"/>
            <a:ext cx="4920513" cy="1063226"/>
          </a:xfrm>
          <a:prstGeom prst="rect">
            <a:avLst/>
          </a:prstGeom>
        </p:spPr>
      </p:pic>
      <p:pic>
        <p:nvPicPr>
          <p:cNvPr id="13" name="Picture 12">
            <a:extLst>
              <a:ext uri="{FF2B5EF4-FFF2-40B4-BE49-F238E27FC236}">
                <a16:creationId xmlns:a16="http://schemas.microsoft.com/office/drawing/2014/main" id="{BD0A14DB-47AE-259C-B7E7-2659BD8AA8E1}"/>
              </a:ext>
            </a:extLst>
          </p:cNvPr>
          <p:cNvPicPr>
            <a:picLocks noChangeAspect="1"/>
          </p:cNvPicPr>
          <p:nvPr/>
        </p:nvPicPr>
        <p:blipFill>
          <a:blip r:embed="rId4"/>
          <a:stretch>
            <a:fillRect/>
          </a:stretch>
        </p:blipFill>
        <p:spPr>
          <a:xfrm>
            <a:off x="2344811" y="2236548"/>
            <a:ext cx="4637809" cy="1391528"/>
          </a:xfrm>
          <a:prstGeom prst="rect">
            <a:avLst/>
          </a:prstGeom>
        </p:spPr>
      </p:pic>
      <p:pic>
        <p:nvPicPr>
          <p:cNvPr id="14" name="Picture 13">
            <a:extLst>
              <a:ext uri="{FF2B5EF4-FFF2-40B4-BE49-F238E27FC236}">
                <a16:creationId xmlns:a16="http://schemas.microsoft.com/office/drawing/2014/main" id="{38F24F59-847E-E1EE-C5AE-73EC84B1BBFA}"/>
              </a:ext>
            </a:extLst>
          </p:cNvPr>
          <p:cNvPicPr>
            <a:picLocks noChangeAspect="1"/>
          </p:cNvPicPr>
          <p:nvPr/>
        </p:nvPicPr>
        <p:blipFill>
          <a:blip r:embed="rId5"/>
          <a:stretch>
            <a:fillRect/>
          </a:stretch>
        </p:blipFill>
        <p:spPr>
          <a:xfrm>
            <a:off x="2344811" y="3628077"/>
            <a:ext cx="4637809" cy="1383206"/>
          </a:xfrm>
          <a:prstGeom prst="rect">
            <a:avLst/>
          </a:prstGeom>
        </p:spPr>
      </p:pic>
      <p:pic>
        <p:nvPicPr>
          <p:cNvPr id="16" name="Graphic 15">
            <a:extLst>
              <a:ext uri="{FF2B5EF4-FFF2-40B4-BE49-F238E27FC236}">
                <a16:creationId xmlns:a16="http://schemas.microsoft.com/office/drawing/2014/main" id="{DEF2AC14-740F-E35A-3F63-23AFB16C092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65324" y="1634987"/>
            <a:ext cx="4654296" cy="4386029"/>
          </a:xfrm>
          <a:prstGeom prst="rect">
            <a:avLst/>
          </a:prstGeom>
        </p:spPr>
      </p:pic>
      <p:sp>
        <p:nvSpPr>
          <p:cNvPr id="17" name="TextBox 16">
            <a:extLst>
              <a:ext uri="{FF2B5EF4-FFF2-40B4-BE49-F238E27FC236}">
                <a16:creationId xmlns:a16="http://schemas.microsoft.com/office/drawing/2014/main" id="{1A47E857-5C9D-4D52-6117-005428A9EA11}"/>
              </a:ext>
            </a:extLst>
          </p:cNvPr>
          <p:cNvSpPr txBox="1"/>
          <p:nvPr/>
        </p:nvSpPr>
        <p:spPr>
          <a:xfrm>
            <a:off x="8667557" y="1173322"/>
            <a:ext cx="1827976" cy="461665"/>
          </a:xfrm>
          <a:prstGeom prst="rect">
            <a:avLst/>
          </a:prstGeom>
          <a:noFill/>
        </p:spPr>
        <p:txBody>
          <a:bodyPr wrap="square" rtlCol="0">
            <a:spAutoFit/>
          </a:bodyPr>
          <a:lstStyle/>
          <a:p>
            <a:pPr algn="ctr"/>
            <a:r>
              <a:rPr lang="en-US" sz="2400" dirty="0">
                <a:latin typeface="+mj-lt"/>
                <a:cs typeface="Calibri" panose="020F0502020204030204" pitchFamily="34" charset="0"/>
              </a:rPr>
              <a:t>On </a:t>
            </a:r>
            <a:r>
              <a:rPr lang="en-US" sz="2400" dirty="0" err="1">
                <a:latin typeface="+mj-lt"/>
                <a:cs typeface="Calibri" panose="020F0502020204030204" pitchFamily="34" charset="0"/>
              </a:rPr>
              <a:t>xy</a:t>
            </a:r>
            <a:r>
              <a:rPr lang="en-US" sz="2400" dirty="0">
                <a:latin typeface="+mj-lt"/>
                <a:cs typeface="Calibri" panose="020F0502020204030204" pitchFamily="34" charset="0"/>
              </a:rPr>
              <a:t> plane: </a:t>
            </a:r>
          </a:p>
        </p:txBody>
      </p:sp>
      <p:sp>
        <p:nvSpPr>
          <p:cNvPr id="18" name="Footer Placeholder 17">
            <a:extLst>
              <a:ext uri="{FF2B5EF4-FFF2-40B4-BE49-F238E27FC236}">
                <a16:creationId xmlns:a16="http://schemas.microsoft.com/office/drawing/2014/main" id="{C5BE31BF-DF82-0D20-819E-8459511AF1FD}"/>
              </a:ext>
            </a:extLst>
          </p:cNvPr>
          <p:cNvSpPr>
            <a:spLocks noGrp="1"/>
          </p:cNvSpPr>
          <p:nvPr>
            <p:ph type="ftr" sz="quarter" idx="11"/>
          </p:nvPr>
        </p:nvSpPr>
        <p:spPr>
          <a:xfrm>
            <a:off x="4038600" y="6492875"/>
            <a:ext cx="4114800" cy="365125"/>
          </a:xfrm>
        </p:spPr>
        <p:txBody>
          <a:bodyPr/>
          <a:lstStyle/>
          <a:p>
            <a:r>
              <a:rPr lang="en-US"/>
              <a:t>Rhythmic Regularity beyond Meter and Isochrony</a:t>
            </a:r>
            <a:endParaRPr lang="en-US" dirty="0"/>
          </a:p>
        </p:txBody>
      </p:sp>
      <p:sp>
        <p:nvSpPr>
          <p:cNvPr id="19" name="Date Placeholder 18">
            <a:extLst>
              <a:ext uri="{FF2B5EF4-FFF2-40B4-BE49-F238E27FC236}">
                <a16:creationId xmlns:a16="http://schemas.microsoft.com/office/drawing/2014/main" id="{BEBDED4F-C934-2333-EF0C-CAB6022F5E9F}"/>
              </a:ext>
            </a:extLst>
          </p:cNvPr>
          <p:cNvSpPr>
            <a:spLocks noGrp="1"/>
          </p:cNvSpPr>
          <p:nvPr>
            <p:ph type="dt" sz="half" idx="10"/>
          </p:nvPr>
        </p:nvSpPr>
        <p:spPr/>
        <p:txBody>
          <a:bodyPr/>
          <a:lstStyle/>
          <a:p>
            <a:r>
              <a:rPr lang="en-US"/>
              <a:t>Rhythm in Music since 1900, McGill, Sept. 2023</a:t>
            </a:r>
            <a:endParaRPr lang="en-US" dirty="0"/>
          </a:p>
        </p:txBody>
      </p:sp>
      <p:sp>
        <p:nvSpPr>
          <p:cNvPr id="20" name="Slide Number Placeholder 19">
            <a:extLst>
              <a:ext uri="{FF2B5EF4-FFF2-40B4-BE49-F238E27FC236}">
                <a16:creationId xmlns:a16="http://schemas.microsoft.com/office/drawing/2014/main" id="{ADC528FB-0E3A-7815-4F0D-4CC8EC0C4691}"/>
              </a:ext>
            </a:extLst>
          </p:cNvPr>
          <p:cNvSpPr>
            <a:spLocks noGrp="1"/>
          </p:cNvSpPr>
          <p:nvPr>
            <p:ph type="sldNum" sz="quarter" idx="12"/>
          </p:nvPr>
        </p:nvSpPr>
        <p:spPr/>
        <p:txBody>
          <a:bodyPr/>
          <a:lstStyle/>
          <a:p>
            <a:r>
              <a:rPr lang="en-US"/>
              <a:t>Jason Yust, Boston Univ.          </a:t>
            </a:r>
            <a:fld id="{6950D593-2953-924C-A0DA-F3B17E0E49C7}" type="slidenum">
              <a:rPr lang="en-US" smtClean="0"/>
              <a:pPr/>
              <a:t>14</a:t>
            </a:fld>
            <a:endParaRPr lang="en-US" dirty="0"/>
          </a:p>
        </p:txBody>
      </p:sp>
      <p:sp>
        <p:nvSpPr>
          <p:cNvPr id="4" name="TextBox 3">
            <a:extLst>
              <a:ext uri="{FF2B5EF4-FFF2-40B4-BE49-F238E27FC236}">
                <a16:creationId xmlns:a16="http://schemas.microsoft.com/office/drawing/2014/main" id="{105200DE-7017-A738-4A75-ADA98B6FE5EB}"/>
              </a:ext>
            </a:extLst>
          </p:cNvPr>
          <p:cNvSpPr txBox="1"/>
          <p:nvPr/>
        </p:nvSpPr>
        <p:spPr>
          <a:xfrm>
            <a:off x="3762103" y="4989832"/>
            <a:ext cx="1704634" cy="461665"/>
          </a:xfrm>
          <a:prstGeom prst="rect">
            <a:avLst/>
          </a:prstGeom>
          <a:noFill/>
        </p:spPr>
        <p:txBody>
          <a:bodyPr wrap="none" rtlCol="0">
            <a:spAutoFit/>
          </a:bodyPr>
          <a:lstStyle/>
          <a:p>
            <a:pPr algn="l"/>
            <a:r>
              <a:rPr lang="en-US" sz="2400" dirty="0">
                <a:latin typeface="+mj-lt"/>
                <a:cs typeface="Calibri" panose="020F0502020204030204" pitchFamily="34" charset="0"/>
              </a:rPr>
              <a:t>Frequency 2</a:t>
            </a:r>
          </a:p>
        </p:txBody>
      </p:sp>
    </p:spTree>
    <p:extLst>
      <p:ext uri="{BB962C8B-B14F-4D97-AF65-F5344CB8AC3E}">
        <p14:creationId xmlns:p14="http://schemas.microsoft.com/office/powerpoint/2010/main" val="3026691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9FA7C-087D-E4E6-2D33-541D486F25CC}"/>
              </a:ext>
            </a:extLst>
          </p:cNvPr>
          <p:cNvSpPr>
            <a:spLocks noGrp="1"/>
          </p:cNvSpPr>
          <p:nvPr>
            <p:ph type="title"/>
          </p:nvPr>
        </p:nvSpPr>
        <p:spPr/>
        <p:txBody>
          <a:bodyPr/>
          <a:lstStyle/>
          <a:p>
            <a:r>
              <a:rPr lang="en-US" dirty="0"/>
              <a:t>Sine and Cosine functions</a:t>
            </a:r>
          </a:p>
        </p:txBody>
      </p:sp>
      <p:sp>
        <p:nvSpPr>
          <p:cNvPr id="3" name="Content Placeholder 2">
            <a:extLst>
              <a:ext uri="{FF2B5EF4-FFF2-40B4-BE49-F238E27FC236}">
                <a16:creationId xmlns:a16="http://schemas.microsoft.com/office/drawing/2014/main" id="{FE9DEC34-22AB-DE97-0D4F-F31B19F08252}"/>
              </a:ext>
            </a:extLst>
          </p:cNvPr>
          <p:cNvSpPr>
            <a:spLocks noGrp="1"/>
          </p:cNvSpPr>
          <p:nvPr>
            <p:ph idx="1"/>
          </p:nvPr>
        </p:nvSpPr>
        <p:spPr>
          <a:xfrm>
            <a:off x="838200" y="688352"/>
            <a:ext cx="10515600" cy="461665"/>
          </a:xfrm>
        </p:spPr>
        <p:txBody>
          <a:bodyPr>
            <a:normAutofit lnSpcReduction="10000"/>
          </a:bodyPr>
          <a:lstStyle/>
          <a:p>
            <a:pPr marL="0" indent="0" algn="ctr">
              <a:buNone/>
            </a:pPr>
            <a:r>
              <a:rPr lang="en-US" dirty="0"/>
              <a:t>Periodicities need not be integer multiples of the minimal duration.</a:t>
            </a:r>
          </a:p>
        </p:txBody>
      </p:sp>
      <p:sp>
        <p:nvSpPr>
          <p:cNvPr id="5" name="TextBox 4">
            <a:extLst>
              <a:ext uri="{FF2B5EF4-FFF2-40B4-BE49-F238E27FC236}">
                <a16:creationId xmlns:a16="http://schemas.microsoft.com/office/drawing/2014/main" id="{332D7826-91E4-323A-2F73-C58D16EFDEF9}"/>
              </a:ext>
            </a:extLst>
          </p:cNvPr>
          <p:cNvSpPr txBox="1"/>
          <p:nvPr/>
        </p:nvSpPr>
        <p:spPr>
          <a:xfrm>
            <a:off x="268221" y="2509237"/>
            <a:ext cx="2244525" cy="830997"/>
          </a:xfrm>
          <a:prstGeom prst="rect">
            <a:avLst/>
          </a:prstGeom>
          <a:noFill/>
        </p:spPr>
        <p:txBody>
          <a:bodyPr wrap="none" rtlCol="0">
            <a:spAutoFit/>
          </a:bodyPr>
          <a:lstStyle/>
          <a:p>
            <a:pPr algn="l"/>
            <a:r>
              <a:rPr lang="en-US" sz="2400" dirty="0">
                <a:latin typeface="+mj-lt"/>
                <a:cs typeface="Calibri" panose="020F0502020204030204" pitchFamily="34" charset="0"/>
              </a:rPr>
              <a:t>1⅓</a:t>
            </a:r>
            <a:r>
              <a:rPr lang="en-US" sz="2400" dirty="0">
                <a:latin typeface="Helsinki Text Std" panose="02000400000000000000" pitchFamily="2" charset="77"/>
                <a:cs typeface="Calibri" panose="020F0502020204030204" pitchFamily="34" charset="0"/>
              </a:rPr>
              <a:t>q</a:t>
            </a:r>
            <a:r>
              <a:rPr lang="en-US" sz="2400" dirty="0">
                <a:latin typeface="+mj-lt"/>
                <a:cs typeface="Calibri" panose="020F0502020204030204" pitchFamily="34" charset="0"/>
              </a:rPr>
              <a:t> periodicity </a:t>
            </a:r>
          </a:p>
          <a:p>
            <a:pPr algn="r"/>
            <a:r>
              <a:rPr lang="en-US" sz="2400" dirty="0">
                <a:latin typeface="+mj-lt"/>
                <a:cs typeface="Calibri" panose="020F0502020204030204" pitchFamily="34" charset="0"/>
              </a:rPr>
              <a:t>(cosine): </a:t>
            </a:r>
          </a:p>
        </p:txBody>
      </p:sp>
      <p:sp>
        <p:nvSpPr>
          <p:cNvPr id="6" name="TextBox 5">
            <a:extLst>
              <a:ext uri="{FF2B5EF4-FFF2-40B4-BE49-F238E27FC236}">
                <a16:creationId xmlns:a16="http://schemas.microsoft.com/office/drawing/2014/main" id="{C488B07C-A231-5236-493C-0EC2939E5736}"/>
              </a:ext>
            </a:extLst>
          </p:cNvPr>
          <p:cNvSpPr txBox="1"/>
          <p:nvPr/>
        </p:nvSpPr>
        <p:spPr>
          <a:xfrm>
            <a:off x="268220" y="3766855"/>
            <a:ext cx="2116285" cy="830997"/>
          </a:xfrm>
          <a:prstGeom prst="rect">
            <a:avLst/>
          </a:prstGeom>
          <a:noFill/>
        </p:spPr>
        <p:txBody>
          <a:bodyPr wrap="none" rtlCol="0">
            <a:spAutoFit/>
          </a:bodyPr>
          <a:lstStyle/>
          <a:p>
            <a:pPr algn="l"/>
            <a:r>
              <a:rPr lang="en-US" sz="2400" dirty="0">
                <a:latin typeface="+mj-lt"/>
                <a:cs typeface="Calibri" panose="020F0502020204030204" pitchFamily="34" charset="0"/>
              </a:rPr>
              <a:t>1⅓</a:t>
            </a:r>
            <a:r>
              <a:rPr lang="en-US" sz="2400" dirty="0">
                <a:latin typeface="Helsinki Text Std" panose="02000400000000000000" pitchFamily="2" charset="77"/>
                <a:cs typeface="Calibri" panose="020F0502020204030204" pitchFamily="34" charset="0"/>
              </a:rPr>
              <a:t>q</a:t>
            </a:r>
            <a:r>
              <a:rPr lang="en-US" sz="2400" dirty="0">
                <a:latin typeface="+mj-lt"/>
                <a:cs typeface="Calibri" panose="020F0502020204030204" pitchFamily="34" charset="0"/>
              </a:rPr>
              <a:t> periodicity </a:t>
            </a:r>
          </a:p>
          <a:p>
            <a:pPr algn="r"/>
            <a:r>
              <a:rPr lang="en-US" sz="2400" dirty="0">
                <a:latin typeface="+mj-lt"/>
                <a:cs typeface="Calibri" panose="020F0502020204030204" pitchFamily="34" charset="0"/>
              </a:rPr>
              <a:t>(–sine): </a:t>
            </a:r>
          </a:p>
        </p:txBody>
      </p:sp>
      <p:pic>
        <p:nvPicPr>
          <p:cNvPr id="11" name="Picture 10">
            <a:extLst>
              <a:ext uri="{FF2B5EF4-FFF2-40B4-BE49-F238E27FC236}">
                <a16:creationId xmlns:a16="http://schemas.microsoft.com/office/drawing/2014/main" id="{004A2223-D08E-FA38-BB1F-3C53E4696B00}"/>
              </a:ext>
            </a:extLst>
          </p:cNvPr>
          <p:cNvPicPr>
            <a:picLocks noChangeAspect="1"/>
          </p:cNvPicPr>
          <p:nvPr/>
        </p:nvPicPr>
        <p:blipFill>
          <a:blip r:embed="rId3"/>
          <a:stretch>
            <a:fillRect/>
          </a:stretch>
        </p:blipFill>
        <p:spPr>
          <a:xfrm>
            <a:off x="1746453" y="1173322"/>
            <a:ext cx="4920513" cy="1063226"/>
          </a:xfrm>
          <a:prstGeom prst="rect">
            <a:avLst/>
          </a:prstGeom>
        </p:spPr>
      </p:pic>
      <p:pic>
        <p:nvPicPr>
          <p:cNvPr id="17" name="Picture 16">
            <a:extLst>
              <a:ext uri="{FF2B5EF4-FFF2-40B4-BE49-F238E27FC236}">
                <a16:creationId xmlns:a16="http://schemas.microsoft.com/office/drawing/2014/main" id="{22C3D9BB-2F73-236D-6237-DDF5FB92B2FB}"/>
              </a:ext>
            </a:extLst>
          </p:cNvPr>
          <p:cNvPicPr>
            <a:picLocks noChangeAspect="1"/>
          </p:cNvPicPr>
          <p:nvPr/>
        </p:nvPicPr>
        <p:blipFill>
          <a:blip r:embed="rId4"/>
          <a:stretch>
            <a:fillRect/>
          </a:stretch>
        </p:blipFill>
        <p:spPr>
          <a:xfrm>
            <a:off x="2402459" y="2236548"/>
            <a:ext cx="4590623" cy="1376642"/>
          </a:xfrm>
          <a:prstGeom prst="rect">
            <a:avLst/>
          </a:prstGeom>
        </p:spPr>
      </p:pic>
      <p:pic>
        <p:nvPicPr>
          <p:cNvPr id="23" name="Picture 22">
            <a:extLst>
              <a:ext uri="{FF2B5EF4-FFF2-40B4-BE49-F238E27FC236}">
                <a16:creationId xmlns:a16="http://schemas.microsoft.com/office/drawing/2014/main" id="{57D4B06B-5655-F79F-8599-218A94AC547B}"/>
              </a:ext>
            </a:extLst>
          </p:cNvPr>
          <p:cNvPicPr>
            <a:picLocks noChangeAspect="1"/>
          </p:cNvPicPr>
          <p:nvPr/>
        </p:nvPicPr>
        <p:blipFill>
          <a:blip r:embed="rId5"/>
          <a:stretch>
            <a:fillRect/>
          </a:stretch>
        </p:blipFill>
        <p:spPr>
          <a:xfrm>
            <a:off x="2402459" y="3613190"/>
            <a:ext cx="4590623" cy="1381022"/>
          </a:xfrm>
          <a:prstGeom prst="rect">
            <a:avLst/>
          </a:prstGeom>
        </p:spPr>
      </p:pic>
      <p:sp>
        <p:nvSpPr>
          <p:cNvPr id="24" name="TextBox 23">
            <a:extLst>
              <a:ext uri="{FF2B5EF4-FFF2-40B4-BE49-F238E27FC236}">
                <a16:creationId xmlns:a16="http://schemas.microsoft.com/office/drawing/2014/main" id="{67F6E9DF-30F1-4901-A719-AFCAFAAE8AD3}"/>
              </a:ext>
            </a:extLst>
          </p:cNvPr>
          <p:cNvSpPr txBox="1"/>
          <p:nvPr/>
        </p:nvSpPr>
        <p:spPr>
          <a:xfrm>
            <a:off x="8667557" y="1173322"/>
            <a:ext cx="1827976" cy="461665"/>
          </a:xfrm>
          <a:prstGeom prst="rect">
            <a:avLst/>
          </a:prstGeom>
          <a:noFill/>
        </p:spPr>
        <p:txBody>
          <a:bodyPr wrap="square" rtlCol="0">
            <a:spAutoFit/>
          </a:bodyPr>
          <a:lstStyle/>
          <a:p>
            <a:pPr algn="ctr"/>
            <a:r>
              <a:rPr lang="en-US" sz="2400" dirty="0">
                <a:latin typeface="+mj-lt"/>
                <a:cs typeface="Calibri" panose="020F0502020204030204" pitchFamily="34" charset="0"/>
              </a:rPr>
              <a:t>On </a:t>
            </a:r>
            <a:r>
              <a:rPr lang="en-US" sz="2400" dirty="0" err="1">
                <a:latin typeface="+mj-lt"/>
                <a:cs typeface="Calibri" panose="020F0502020204030204" pitchFamily="34" charset="0"/>
              </a:rPr>
              <a:t>xy</a:t>
            </a:r>
            <a:r>
              <a:rPr lang="en-US" sz="2400" dirty="0">
                <a:latin typeface="+mj-lt"/>
                <a:cs typeface="Calibri" panose="020F0502020204030204" pitchFamily="34" charset="0"/>
              </a:rPr>
              <a:t> plane: </a:t>
            </a:r>
          </a:p>
        </p:txBody>
      </p:sp>
      <p:pic>
        <p:nvPicPr>
          <p:cNvPr id="26" name="Picture 25">
            <a:extLst>
              <a:ext uri="{FF2B5EF4-FFF2-40B4-BE49-F238E27FC236}">
                <a16:creationId xmlns:a16="http://schemas.microsoft.com/office/drawing/2014/main" id="{15C2EA86-EA39-3FA7-CA9E-9EFDD1F44315}"/>
              </a:ext>
            </a:extLst>
          </p:cNvPr>
          <p:cNvPicPr>
            <a:picLocks noChangeAspect="1"/>
          </p:cNvPicPr>
          <p:nvPr/>
        </p:nvPicPr>
        <p:blipFill>
          <a:blip r:embed="rId6"/>
          <a:stretch>
            <a:fillRect/>
          </a:stretch>
        </p:blipFill>
        <p:spPr>
          <a:xfrm>
            <a:off x="7232090" y="1658292"/>
            <a:ext cx="4698909" cy="4389120"/>
          </a:xfrm>
          <a:prstGeom prst="rect">
            <a:avLst/>
          </a:prstGeom>
        </p:spPr>
      </p:pic>
      <p:sp>
        <p:nvSpPr>
          <p:cNvPr id="27" name="Footer Placeholder 26">
            <a:extLst>
              <a:ext uri="{FF2B5EF4-FFF2-40B4-BE49-F238E27FC236}">
                <a16:creationId xmlns:a16="http://schemas.microsoft.com/office/drawing/2014/main" id="{9EE895F0-1DAE-E3AE-AF08-DE373ADBAB1F}"/>
              </a:ext>
            </a:extLst>
          </p:cNvPr>
          <p:cNvSpPr>
            <a:spLocks noGrp="1"/>
          </p:cNvSpPr>
          <p:nvPr>
            <p:ph type="ftr" sz="quarter" idx="11"/>
          </p:nvPr>
        </p:nvSpPr>
        <p:spPr>
          <a:xfrm>
            <a:off x="4038600" y="6492875"/>
            <a:ext cx="4114800" cy="365125"/>
          </a:xfrm>
        </p:spPr>
        <p:txBody>
          <a:bodyPr/>
          <a:lstStyle/>
          <a:p>
            <a:r>
              <a:rPr lang="en-US"/>
              <a:t>Rhythmic Regularity beyond Meter and Isochrony</a:t>
            </a:r>
            <a:endParaRPr lang="en-US" dirty="0"/>
          </a:p>
        </p:txBody>
      </p:sp>
      <p:sp>
        <p:nvSpPr>
          <p:cNvPr id="28" name="Date Placeholder 27">
            <a:extLst>
              <a:ext uri="{FF2B5EF4-FFF2-40B4-BE49-F238E27FC236}">
                <a16:creationId xmlns:a16="http://schemas.microsoft.com/office/drawing/2014/main" id="{6DD86BC3-505F-57CB-A00D-F399AF4A13B9}"/>
              </a:ext>
            </a:extLst>
          </p:cNvPr>
          <p:cNvSpPr>
            <a:spLocks noGrp="1"/>
          </p:cNvSpPr>
          <p:nvPr>
            <p:ph type="dt" sz="half" idx="10"/>
          </p:nvPr>
        </p:nvSpPr>
        <p:spPr/>
        <p:txBody>
          <a:bodyPr/>
          <a:lstStyle/>
          <a:p>
            <a:r>
              <a:rPr lang="en-US"/>
              <a:t>Rhythm in Music since 1900, McGill, Sept. 2023</a:t>
            </a:r>
            <a:endParaRPr lang="en-US" dirty="0"/>
          </a:p>
        </p:txBody>
      </p:sp>
      <p:sp>
        <p:nvSpPr>
          <p:cNvPr id="29" name="Slide Number Placeholder 28">
            <a:extLst>
              <a:ext uri="{FF2B5EF4-FFF2-40B4-BE49-F238E27FC236}">
                <a16:creationId xmlns:a16="http://schemas.microsoft.com/office/drawing/2014/main" id="{175B68BD-B84F-680B-D188-A13404593D01}"/>
              </a:ext>
            </a:extLst>
          </p:cNvPr>
          <p:cNvSpPr>
            <a:spLocks noGrp="1"/>
          </p:cNvSpPr>
          <p:nvPr>
            <p:ph type="sldNum" sz="quarter" idx="12"/>
          </p:nvPr>
        </p:nvSpPr>
        <p:spPr/>
        <p:txBody>
          <a:bodyPr/>
          <a:lstStyle/>
          <a:p>
            <a:r>
              <a:rPr lang="en-US"/>
              <a:t>Jason Yust, Boston Univ.          </a:t>
            </a:r>
            <a:fld id="{6950D593-2953-924C-A0DA-F3B17E0E49C7}" type="slidenum">
              <a:rPr lang="en-US" smtClean="0"/>
              <a:pPr/>
              <a:t>15</a:t>
            </a:fld>
            <a:endParaRPr lang="en-US" dirty="0"/>
          </a:p>
        </p:txBody>
      </p:sp>
      <p:sp>
        <p:nvSpPr>
          <p:cNvPr id="4" name="TextBox 3">
            <a:extLst>
              <a:ext uri="{FF2B5EF4-FFF2-40B4-BE49-F238E27FC236}">
                <a16:creationId xmlns:a16="http://schemas.microsoft.com/office/drawing/2014/main" id="{1912DBA8-209F-A869-B201-CED29EB345F6}"/>
              </a:ext>
            </a:extLst>
          </p:cNvPr>
          <p:cNvSpPr txBox="1"/>
          <p:nvPr/>
        </p:nvSpPr>
        <p:spPr>
          <a:xfrm>
            <a:off x="3762103" y="4989832"/>
            <a:ext cx="1704634" cy="461665"/>
          </a:xfrm>
          <a:prstGeom prst="rect">
            <a:avLst/>
          </a:prstGeom>
          <a:noFill/>
        </p:spPr>
        <p:txBody>
          <a:bodyPr wrap="none" rtlCol="0">
            <a:spAutoFit/>
          </a:bodyPr>
          <a:lstStyle/>
          <a:p>
            <a:pPr algn="l"/>
            <a:r>
              <a:rPr lang="en-US" sz="2400" dirty="0">
                <a:latin typeface="+mj-lt"/>
                <a:cs typeface="Calibri" panose="020F0502020204030204" pitchFamily="34" charset="0"/>
              </a:rPr>
              <a:t>Frequency 3</a:t>
            </a:r>
          </a:p>
        </p:txBody>
      </p:sp>
    </p:spTree>
    <p:extLst>
      <p:ext uri="{BB962C8B-B14F-4D97-AF65-F5344CB8AC3E}">
        <p14:creationId xmlns:p14="http://schemas.microsoft.com/office/powerpoint/2010/main" val="31079162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9FA7C-087D-E4E6-2D33-541D486F25CC}"/>
              </a:ext>
            </a:extLst>
          </p:cNvPr>
          <p:cNvSpPr>
            <a:spLocks noGrp="1"/>
          </p:cNvSpPr>
          <p:nvPr>
            <p:ph type="title"/>
          </p:nvPr>
        </p:nvSpPr>
        <p:spPr/>
        <p:txBody>
          <a:bodyPr/>
          <a:lstStyle/>
          <a:p>
            <a:r>
              <a:rPr lang="en-US" dirty="0"/>
              <a:t>Sine and Cosine functions</a:t>
            </a:r>
          </a:p>
        </p:txBody>
      </p:sp>
      <p:sp>
        <p:nvSpPr>
          <p:cNvPr id="3" name="Content Placeholder 2">
            <a:extLst>
              <a:ext uri="{FF2B5EF4-FFF2-40B4-BE49-F238E27FC236}">
                <a16:creationId xmlns:a16="http://schemas.microsoft.com/office/drawing/2014/main" id="{FE9DEC34-22AB-DE97-0D4F-F31B19F08252}"/>
              </a:ext>
            </a:extLst>
          </p:cNvPr>
          <p:cNvSpPr>
            <a:spLocks noGrp="1"/>
          </p:cNvSpPr>
          <p:nvPr>
            <p:ph idx="1"/>
          </p:nvPr>
        </p:nvSpPr>
        <p:spPr>
          <a:xfrm>
            <a:off x="838200" y="688351"/>
            <a:ext cx="10515600" cy="461665"/>
          </a:xfrm>
        </p:spPr>
        <p:txBody>
          <a:bodyPr>
            <a:normAutofit lnSpcReduction="10000"/>
          </a:bodyPr>
          <a:lstStyle/>
          <a:p>
            <a:pPr marL="0" indent="0" algn="ctr">
              <a:buNone/>
            </a:pPr>
            <a:r>
              <a:rPr lang="en-US" dirty="0"/>
              <a:t>Periodicities need not be integer multiples of the minimal duration.</a:t>
            </a:r>
          </a:p>
        </p:txBody>
      </p:sp>
      <p:sp>
        <p:nvSpPr>
          <p:cNvPr id="5" name="TextBox 4">
            <a:extLst>
              <a:ext uri="{FF2B5EF4-FFF2-40B4-BE49-F238E27FC236}">
                <a16:creationId xmlns:a16="http://schemas.microsoft.com/office/drawing/2014/main" id="{332D7826-91E4-323A-2F73-C58D16EFDEF9}"/>
              </a:ext>
            </a:extLst>
          </p:cNvPr>
          <p:cNvSpPr txBox="1"/>
          <p:nvPr/>
        </p:nvSpPr>
        <p:spPr>
          <a:xfrm>
            <a:off x="268221" y="2525086"/>
            <a:ext cx="2178802" cy="830997"/>
          </a:xfrm>
          <a:prstGeom prst="rect">
            <a:avLst/>
          </a:prstGeom>
          <a:noFill/>
        </p:spPr>
        <p:txBody>
          <a:bodyPr wrap="none" rtlCol="0">
            <a:spAutoFit/>
          </a:bodyPr>
          <a:lstStyle/>
          <a:p>
            <a:pPr algn="l"/>
            <a:r>
              <a:rPr lang="en-US" sz="2400" dirty="0">
                <a:latin typeface="+mj-lt"/>
                <a:cs typeface="Calibri" panose="020F0502020204030204" pitchFamily="34" charset="0"/>
              </a:rPr>
              <a:t>⅘</a:t>
            </a:r>
            <a:r>
              <a:rPr lang="en-US" sz="2400" dirty="0">
                <a:latin typeface="Helsinki Text Std" panose="02000400000000000000" pitchFamily="2" charset="77"/>
                <a:cs typeface="Calibri" panose="020F0502020204030204" pitchFamily="34" charset="0"/>
              </a:rPr>
              <a:t>q</a:t>
            </a:r>
            <a:r>
              <a:rPr lang="en-US" sz="2400" dirty="0">
                <a:latin typeface="+mj-lt"/>
                <a:cs typeface="Calibri" panose="020F0502020204030204" pitchFamily="34" charset="0"/>
              </a:rPr>
              <a:t> periodicity </a:t>
            </a:r>
          </a:p>
          <a:p>
            <a:pPr algn="r"/>
            <a:r>
              <a:rPr lang="en-US" sz="2400" dirty="0">
                <a:latin typeface="+mj-lt"/>
                <a:cs typeface="Calibri" panose="020F0502020204030204" pitchFamily="34" charset="0"/>
              </a:rPr>
              <a:t>(cosine): </a:t>
            </a:r>
          </a:p>
        </p:txBody>
      </p:sp>
      <p:sp>
        <p:nvSpPr>
          <p:cNvPr id="6" name="TextBox 5">
            <a:extLst>
              <a:ext uri="{FF2B5EF4-FFF2-40B4-BE49-F238E27FC236}">
                <a16:creationId xmlns:a16="http://schemas.microsoft.com/office/drawing/2014/main" id="{C488B07C-A231-5236-493C-0EC2939E5736}"/>
              </a:ext>
            </a:extLst>
          </p:cNvPr>
          <p:cNvSpPr txBox="1"/>
          <p:nvPr/>
        </p:nvSpPr>
        <p:spPr>
          <a:xfrm>
            <a:off x="268221" y="3624099"/>
            <a:ext cx="1970411" cy="830997"/>
          </a:xfrm>
          <a:prstGeom prst="rect">
            <a:avLst/>
          </a:prstGeom>
          <a:noFill/>
        </p:spPr>
        <p:txBody>
          <a:bodyPr wrap="none" rtlCol="0">
            <a:spAutoFit/>
          </a:bodyPr>
          <a:lstStyle/>
          <a:p>
            <a:pPr algn="l"/>
            <a:r>
              <a:rPr lang="en-US" sz="2400" dirty="0">
                <a:latin typeface="+mj-lt"/>
                <a:cs typeface="Calibri" panose="020F0502020204030204" pitchFamily="34" charset="0"/>
              </a:rPr>
              <a:t>⅘</a:t>
            </a:r>
            <a:r>
              <a:rPr lang="en-US" sz="2400" dirty="0">
                <a:latin typeface="Helsinki Text Std" panose="02000400000000000000" pitchFamily="2" charset="77"/>
                <a:cs typeface="Calibri" panose="020F0502020204030204" pitchFamily="34" charset="0"/>
              </a:rPr>
              <a:t>q</a:t>
            </a:r>
            <a:r>
              <a:rPr lang="en-US" sz="2400" dirty="0">
                <a:latin typeface="+mj-lt"/>
                <a:cs typeface="Calibri" panose="020F0502020204030204" pitchFamily="34" charset="0"/>
              </a:rPr>
              <a:t> periodicity</a:t>
            </a:r>
          </a:p>
          <a:p>
            <a:pPr algn="r"/>
            <a:r>
              <a:rPr lang="en-US" sz="2400" dirty="0">
                <a:latin typeface="+mj-lt"/>
                <a:cs typeface="Calibri" panose="020F0502020204030204" pitchFamily="34" charset="0"/>
              </a:rPr>
              <a:t> (–sine): </a:t>
            </a:r>
          </a:p>
        </p:txBody>
      </p:sp>
      <p:pic>
        <p:nvPicPr>
          <p:cNvPr id="13" name="Picture 12">
            <a:extLst>
              <a:ext uri="{FF2B5EF4-FFF2-40B4-BE49-F238E27FC236}">
                <a16:creationId xmlns:a16="http://schemas.microsoft.com/office/drawing/2014/main" id="{29360858-9EBA-AFFC-6CA0-947C53DF9BF3}"/>
              </a:ext>
            </a:extLst>
          </p:cNvPr>
          <p:cNvPicPr>
            <a:picLocks noChangeAspect="1"/>
          </p:cNvPicPr>
          <p:nvPr/>
        </p:nvPicPr>
        <p:blipFill>
          <a:blip r:embed="rId3"/>
          <a:stretch>
            <a:fillRect/>
          </a:stretch>
        </p:blipFill>
        <p:spPr>
          <a:xfrm>
            <a:off x="1746453" y="1173322"/>
            <a:ext cx="4920513" cy="1063226"/>
          </a:xfrm>
          <a:prstGeom prst="rect">
            <a:avLst/>
          </a:prstGeom>
        </p:spPr>
      </p:pic>
      <p:pic>
        <p:nvPicPr>
          <p:cNvPr id="15" name="Picture 14">
            <a:extLst>
              <a:ext uri="{FF2B5EF4-FFF2-40B4-BE49-F238E27FC236}">
                <a16:creationId xmlns:a16="http://schemas.microsoft.com/office/drawing/2014/main" id="{DD4C3342-2398-3143-BA88-A1DD9B6AF59B}"/>
              </a:ext>
            </a:extLst>
          </p:cNvPr>
          <p:cNvPicPr>
            <a:picLocks noChangeAspect="1"/>
          </p:cNvPicPr>
          <p:nvPr/>
        </p:nvPicPr>
        <p:blipFill>
          <a:blip r:embed="rId4"/>
          <a:stretch>
            <a:fillRect/>
          </a:stretch>
        </p:blipFill>
        <p:spPr>
          <a:xfrm>
            <a:off x="2443196" y="2220752"/>
            <a:ext cx="4448258" cy="1327133"/>
          </a:xfrm>
          <a:prstGeom prst="rect">
            <a:avLst/>
          </a:prstGeom>
        </p:spPr>
      </p:pic>
      <p:pic>
        <p:nvPicPr>
          <p:cNvPr id="17" name="Picture 16">
            <a:extLst>
              <a:ext uri="{FF2B5EF4-FFF2-40B4-BE49-F238E27FC236}">
                <a16:creationId xmlns:a16="http://schemas.microsoft.com/office/drawing/2014/main" id="{657CF628-E5F0-83A1-1A60-FE21F09DE8EB}"/>
              </a:ext>
            </a:extLst>
          </p:cNvPr>
          <p:cNvPicPr>
            <a:picLocks noChangeAspect="1"/>
          </p:cNvPicPr>
          <p:nvPr/>
        </p:nvPicPr>
        <p:blipFill>
          <a:blip r:embed="rId5"/>
          <a:stretch>
            <a:fillRect/>
          </a:stretch>
        </p:blipFill>
        <p:spPr>
          <a:xfrm>
            <a:off x="2443195" y="3547885"/>
            <a:ext cx="4448299" cy="1368299"/>
          </a:xfrm>
          <a:prstGeom prst="rect">
            <a:avLst/>
          </a:prstGeom>
        </p:spPr>
      </p:pic>
      <p:sp>
        <p:nvSpPr>
          <p:cNvPr id="18" name="TextBox 17">
            <a:extLst>
              <a:ext uri="{FF2B5EF4-FFF2-40B4-BE49-F238E27FC236}">
                <a16:creationId xmlns:a16="http://schemas.microsoft.com/office/drawing/2014/main" id="{0F7751C9-568D-6730-D6A0-9149BC57E1B2}"/>
              </a:ext>
            </a:extLst>
          </p:cNvPr>
          <p:cNvSpPr txBox="1"/>
          <p:nvPr/>
        </p:nvSpPr>
        <p:spPr>
          <a:xfrm>
            <a:off x="8667557" y="1173322"/>
            <a:ext cx="1827976" cy="461665"/>
          </a:xfrm>
          <a:prstGeom prst="rect">
            <a:avLst/>
          </a:prstGeom>
          <a:noFill/>
        </p:spPr>
        <p:txBody>
          <a:bodyPr wrap="square" rtlCol="0">
            <a:spAutoFit/>
          </a:bodyPr>
          <a:lstStyle/>
          <a:p>
            <a:pPr algn="ctr"/>
            <a:r>
              <a:rPr lang="en-US" sz="2400" dirty="0">
                <a:latin typeface="+mj-lt"/>
                <a:cs typeface="Calibri" panose="020F0502020204030204" pitchFamily="34" charset="0"/>
              </a:rPr>
              <a:t>On </a:t>
            </a:r>
            <a:r>
              <a:rPr lang="en-US" sz="2400" dirty="0" err="1">
                <a:latin typeface="+mj-lt"/>
                <a:cs typeface="Calibri" panose="020F0502020204030204" pitchFamily="34" charset="0"/>
              </a:rPr>
              <a:t>xy</a:t>
            </a:r>
            <a:r>
              <a:rPr lang="en-US" sz="2400" dirty="0">
                <a:latin typeface="+mj-lt"/>
                <a:cs typeface="Calibri" panose="020F0502020204030204" pitchFamily="34" charset="0"/>
              </a:rPr>
              <a:t> plane: </a:t>
            </a:r>
          </a:p>
        </p:txBody>
      </p:sp>
      <p:pic>
        <p:nvPicPr>
          <p:cNvPr id="20" name="Picture 19">
            <a:extLst>
              <a:ext uri="{FF2B5EF4-FFF2-40B4-BE49-F238E27FC236}">
                <a16:creationId xmlns:a16="http://schemas.microsoft.com/office/drawing/2014/main" id="{979B6CF6-EA74-473C-C613-A2EFF5E01BFC}"/>
              </a:ext>
            </a:extLst>
          </p:cNvPr>
          <p:cNvPicPr>
            <a:picLocks noChangeAspect="1"/>
          </p:cNvPicPr>
          <p:nvPr/>
        </p:nvPicPr>
        <p:blipFill>
          <a:blip r:embed="rId6"/>
          <a:stretch>
            <a:fillRect/>
          </a:stretch>
        </p:blipFill>
        <p:spPr>
          <a:xfrm>
            <a:off x="7228276" y="1634987"/>
            <a:ext cx="4695503" cy="4389120"/>
          </a:xfrm>
          <a:prstGeom prst="rect">
            <a:avLst/>
          </a:prstGeom>
        </p:spPr>
      </p:pic>
      <p:sp>
        <p:nvSpPr>
          <p:cNvPr id="21" name="Footer Placeholder 20">
            <a:extLst>
              <a:ext uri="{FF2B5EF4-FFF2-40B4-BE49-F238E27FC236}">
                <a16:creationId xmlns:a16="http://schemas.microsoft.com/office/drawing/2014/main" id="{EB250236-B5F9-26AF-5FFF-8E4E80C17A74}"/>
              </a:ext>
            </a:extLst>
          </p:cNvPr>
          <p:cNvSpPr>
            <a:spLocks noGrp="1"/>
          </p:cNvSpPr>
          <p:nvPr>
            <p:ph type="ftr" sz="quarter" idx="11"/>
          </p:nvPr>
        </p:nvSpPr>
        <p:spPr>
          <a:xfrm>
            <a:off x="4038600" y="6492875"/>
            <a:ext cx="4114800" cy="365125"/>
          </a:xfrm>
        </p:spPr>
        <p:txBody>
          <a:bodyPr/>
          <a:lstStyle/>
          <a:p>
            <a:r>
              <a:rPr lang="en-US"/>
              <a:t>Rhythmic Regularity beyond Meter and Isochrony</a:t>
            </a:r>
            <a:endParaRPr lang="en-US" dirty="0"/>
          </a:p>
        </p:txBody>
      </p:sp>
      <p:sp>
        <p:nvSpPr>
          <p:cNvPr id="22" name="Date Placeholder 21">
            <a:extLst>
              <a:ext uri="{FF2B5EF4-FFF2-40B4-BE49-F238E27FC236}">
                <a16:creationId xmlns:a16="http://schemas.microsoft.com/office/drawing/2014/main" id="{975CF703-8620-F654-66B5-CFCE29CFD48F}"/>
              </a:ext>
            </a:extLst>
          </p:cNvPr>
          <p:cNvSpPr>
            <a:spLocks noGrp="1"/>
          </p:cNvSpPr>
          <p:nvPr>
            <p:ph type="dt" sz="half" idx="10"/>
          </p:nvPr>
        </p:nvSpPr>
        <p:spPr/>
        <p:txBody>
          <a:bodyPr/>
          <a:lstStyle/>
          <a:p>
            <a:r>
              <a:rPr lang="en-US"/>
              <a:t>Rhythm in Music since 1900, McGill, Sept. 2023</a:t>
            </a:r>
            <a:endParaRPr lang="en-US" dirty="0"/>
          </a:p>
        </p:txBody>
      </p:sp>
      <p:sp>
        <p:nvSpPr>
          <p:cNvPr id="23" name="Slide Number Placeholder 22">
            <a:extLst>
              <a:ext uri="{FF2B5EF4-FFF2-40B4-BE49-F238E27FC236}">
                <a16:creationId xmlns:a16="http://schemas.microsoft.com/office/drawing/2014/main" id="{087F8E18-6CA4-A8ED-ABAF-60C03DBA8C8A}"/>
              </a:ext>
            </a:extLst>
          </p:cNvPr>
          <p:cNvSpPr>
            <a:spLocks noGrp="1"/>
          </p:cNvSpPr>
          <p:nvPr>
            <p:ph type="sldNum" sz="quarter" idx="12"/>
          </p:nvPr>
        </p:nvSpPr>
        <p:spPr/>
        <p:txBody>
          <a:bodyPr/>
          <a:lstStyle/>
          <a:p>
            <a:r>
              <a:rPr lang="en-US"/>
              <a:t>Jason Yust, Boston Univ.          </a:t>
            </a:r>
            <a:fld id="{6950D593-2953-924C-A0DA-F3B17E0E49C7}" type="slidenum">
              <a:rPr lang="en-US" smtClean="0"/>
              <a:pPr/>
              <a:t>16</a:t>
            </a:fld>
            <a:endParaRPr lang="en-US" dirty="0"/>
          </a:p>
        </p:txBody>
      </p:sp>
      <p:sp>
        <p:nvSpPr>
          <p:cNvPr id="4" name="TextBox 3">
            <a:extLst>
              <a:ext uri="{FF2B5EF4-FFF2-40B4-BE49-F238E27FC236}">
                <a16:creationId xmlns:a16="http://schemas.microsoft.com/office/drawing/2014/main" id="{D9DC1520-2DC2-EF96-FABF-21AB80F3A230}"/>
              </a:ext>
            </a:extLst>
          </p:cNvPr>
          <p:cNvSpPr txBox="1"/>
          <p:nvPr/>
        </p:nvSpPr>
        <p:spPr>
          <a:xfrm>
            <a:off x="3762103" y="4989832"/>
            <a:ext cx="1704634" cy="461665"/>
          </a:xfrm>
          <a:prstGeom prst="rect">
            <a:avLst/>
          </a:prstGeom>
          <a:noFill/>
        </p:spPr>
        <p:txBody>
          <a:bodyPr wrap="none" rtlCol="0">
            <a:spAutoFit/>
          </a:bodyPr>
          <a:lstStyle/>
          <a:p>
            <a:pPr algn="l"/>
            <a:r>
              <a:rPr lang="en-US" sz="2400" dirty="0">
                <a:latin typeface="+mj-lt"/>
                <a:cs typeface="Calibri" panose="020F0502020204030204" pitchFamily="34" charset="0"/>
              </a:rPr>
              <a:t>Frequency 5</a:t>
            </a:r>
          </a:p>
        </p:txBody>
      </p:sp>
    </p:spTree>
    <p:extLst>
      <p:ext uri="{BB962C8B-B14F-4D97-AF65-F5344CB8AC3E}">
        <p14:creationId xmlns:p14="http://schemas.microsoft.com/office/powerpoint/2010/main" val="2931371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F958E-A048-EF30-2311-3BFD084A007F}"/>
              </a:ext>
            </a:extLst>
          </p:cNvPr>
          <p:cNvSpPr>
            <a:spLocks noGrp="1"/>
          </p:cNvSpPr>
          <p:nvPr>
            <p:ph type="title"/>
          </p:nvPr>
        </p:nvSpPr>
        <p:spPr/>
        <p:txBody>
          <a:bodyPr/>
          <a:lstStyle/>
          <a:p>
            <a:r>
              <a:rPr lang="en-US" dirty="0"/>
              <a:t>Phase and magnitude</a:t>
            </a:r>
          </a:p>
        </p:txBody>
      </p:sp>
      <p:sp>
        <p:nvSpPr>
          <p:cNvPr id="3" name="Content Placeholder 2">
            <a:extLst>
              <a:ext uri="{FF2B5EF4-FFF2-40B4-BE49-F238E27FC236}">
                <a16:creationId xmlns:a16="http://schemas.microsoft.com/office/drawing/2014/main" id="{3EAF8540-9A40-1C11-6350-069F6D67211F}"/>
              </a:ext>
            </a:extLst>
          </p:cNvPr>
          <p:cNvSpPr>
            <a:spLocks noGrp="1"/>
          </p:cNvSpPr>
          <p:nvPr>
            <p:ph idx="1"/>
          </p:nvPr>
        </p:nvSpPr>
        <p:spPr>
          <a:xfrm>
            <a:off x="838200" y="627166"/>
            <a:ext cx="10515600" cy="4351338"/>
          </a:xfrm>
        </p:spPr>
        <p:txBody>
          <a:bodyPr/>
          <a:lstStyle/>
          <a:p>
            <a:pPr marL="0" indent="0" algn="ctr">
              <a:buNone/>
            </a:pPr>
            <a:r>
              <a:rPr lang="en-US" dirty="0"/>
              <a:t>Angle in 2-d space corresponds to the </a:t>
            </a:r>
            <a:r>
              <a:rPr lang="en-US" b="1" dirty="0"/>
              <a:t>phase</a:t>
            </a:r>
            <a:r>
              <a:rPr lang="en-US" dirty="0"/>
              <a:t> of the best-matching wave.</a:t>
            </a:r>
          </a:p>
        </p:txBody>
      </p:sp>
      <p:pic>
        <p:nvPicPr>
          <p:cNvPr id="5" name="Picture 4">
            <a:extLst>
              <a:ext uri="{FF2B5EF4-FFF2-40B4-BE49-F238E27FC236}">
                <a16:creationId xmlns:a16="http://schemas.microsoft.com/office/drawing/2014/main" id="{64A3423A-D168-5534-DF87-BD154C153851}"/>
              </a:ext>
            </a:extLst>
          </p:cNvPr>
          <p:cNvPicPr>
            <a:picLocks noChangeAspect="1"/>
          </p:cNvPicPr>
          <p:nvPr/>
        </p:nvPicPr>
        <p:blipFill>
          <a:blip r:embed="rId3"/>
          <a:stretch>
            <a:fillRect/>
          </a:stretch>
        </p:blipFill>
        <p:spPr>
          <a:xfrm>
            <a:off x="7228276" y="1634987"/>
            <a:ext cx="4695503" cy="4389120"/>
          </a:xfrm>
          <a:prstGeom prst="rect">
            <a:avLst/>
          </a:prstGeom>
        </p:spPr>
      </p:pic>
      <p:sp>
        <p:nvSpPr>
          <p:cNvPr id="6" name="Arc 5">
            <a:extLst>
              <a:ext uri="{FF2B5EF4-FFF2-40B4-BE49-F238E27FC236}">
                <a16:creationId xmlns:a16="http://schemas.microsoft.com/office/drawing/2014/main" id="{9E823994-65BB-D31E-715D-B41DCC4CCF8F}"/>
              </a:ext>
            </a:extLst>
          </p:cNvPr>
          <p:cNvSpPr/>
          <p:nvPr/>
        </p:nvSpPr>
        <p:spPr>
          <a:xfrm>
            <a:off x="9770166" y="3152692"/>
            <a:ext cx="1017884" cy="1353709"/>
          </a:xfrm>
          <a:prstGeom prst="arc">
            <a:avLst/>
          </a:prstGeom>
          <a:ln w="28575">
            <a:solidFill>
              <a:srgbClr val="C00000"/>
            </a:solidFill>
            <a:headEnd type="stealth" w="lg" len="lg"/>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F1AD86A1-7C18-559E-4027-A977FF24AC26}"/>
              </a:ext>
            </a:extLst>
          </p:cNvPr>
          <p:cNvSpPr txBox="1"/>
          <p:nvPr/>
        </p:nvSpPr>
        <p:spPr>
          <a:xfrm>
            <a:off x="10791363" y="3061252"/>
            <a:ext cx="881973" cy="461665"/>
          </a:xfrm>
          <a:prstGeom prst="rect">
            <a:avLst/>
          </a:prstGeom>
          <a:noFill/>
        </p:spPr>
        <p:txBody>
          <a:bodyPr wrap="none" rtlCol="0">
            <a:spAutoFit/>
          </a:bodyPr>
          <a:lstStyle/>
          <a:p>
            <a:pPr algn="l"/>
            <a:r>
              <a:rPr lang="en-US" sz="2400" dirty="0">
                <a:solidFill>
                  <a:srgbClr val="C00000"/>
                </a:solidFill>
                <a:latin typeface="+mj-lt"/>
                <a:cs typeface="Calibri" panose="020F0502020204030204" pitchFamily="34" charset="0"/>
              </a:rPr>
              <a:t>Angle</a:t>
            </a:r>
          </a:p>
        </p:txBody>
      </p:sp>
      <p:pic>
        <p:nvPicPr>
          <p:cNvPr id="11" name="Picture 10">
            <a:extLst>
              <a:ext uri="{FF2B5EF4-FFF2-40B4-BE49-F238E27FC236}">
                <a16:creationId xmlns:a16="http://schemas.microsoft.com/office/drawing/2014/main" id="{604DC073-3184-AB79-D1E4-106D1950EB82}"/>
              </a:ext>
            </a:extLst>
          </p:cNvPr>
          <p:cNvPicPr>
            <a:picLocks noChangeAspect="1"/>
          </p:cNvPicPr>
          <p:nvPr/>
        </p:nvPicPr>
        <p:blipFill>
          <a:blip r:embed="rId4"/>
          <a:stretch>
            <a:fillRect/>
          </a:stretch>
        </p:blipFill>
        <p:spPr>
          <a:xfrm>
            <a:off x="0" y="2358905"/>
            <a:ext cx="7224963" cy="2164053"/>
          </a:xfrm>
          <a:prstGeom prst="rect">
            <a:avLst/>
          </a:prstGeom>
        </p:spPr>
      </p:pic>
      <p:cxnSp>
        <p:nvCxnSpPr>
          <p:cNvPr id="13" name="Straight Arrow Connector 12">
            <a:extLst>
              <a:ext uri="{FF2B5EF4-FFF2-40B4-BE49-F238E27FC236}">
                <a16:creationId xmlns:a16="http://schemas.microsoft.com/office/drawing/2014/main" id="{4828C34F-5519-8AC2-E9B0-CE581DE0239B}"/>
              </a:ext>
            </a:extLst>
          </p:cNvPr>
          <p:cNvCxnSpPr>
            <a:cxnSpLocks/>
          </p:cNvCxnSpPr>
          <p:nvPr/>
        </p:nvCxnSpPr>
        <p:spPr>
          <a:xfrm flipH="1">
            <a:off x="6492550" y="2866024"/>
            <a:ext cx="222629" cy="0"/>
          </a:xfrm>
          <a:prstGeom prst="straightConnector1">
            <a:avLst/>
          </a:prstGeom>
          <a:ln w="28575">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2F9C64D-C0EB-8191-0161-AB269774A642}"/>
              </a:ext>
            </a:extLst>
          </p:cNvPr>
          <p:cNvSpPr txBox="1"/>
          <p:nvPr/>
        </p:nvSpPr>
        <p:spPr>
          <a:xfrm>
            <a:off x="6678779" y="2686648"/>
            <a:ext cx="1524776" cy="461665"/>
          </a:xfrm>
          <a:prstGeom prst="rect">
            <a:avLst/>
          </a:prstGeom>
          <a:noFill/>
        </p:spPr>
        <p:txBody>
          <a:bodyPr wrap="none" rtlCol="0">
            <a:spAutoFit/>
          </a:bodyPr>
          <a:lstStyle/>
          <a:p>
            <a:pPr algn="l"/>
            <a:r>
              <a:rPr lang="en-US" sz="2400" dirty="0">
                <a:solidFill>
                  <a:srgbClr val="C00000"/>
                </a:solidFill>
                <a:latin typeface="+mj-lt"/>
                <a:cs typeface="Calibri" panose="020F0502020204030204" pitchFamily="34" charset="0"/>
              </a:rPr>
              <a:t>Phase shift</a:t>
            </a:r>
          </a:p>
        </p:txBody>
      </p:sp>
      <p:cxnSp>
        <p:nvCxnSpPr>
          <p:cNvPr id="17" name="Straight Arrow Connector 16">
            <a:extLst>
              <a:ext uri="{FF2B5EF4-FFF2-40B4-BE49-F238E27FC236}">
                <a16:creationId xmlns:a16="http://schemas.microsoft.com/office/drawing/2014/main" id="{121B6E4A-BA57-4D96-2B28-DECC56E08EDB}"/>
              </a:ext>
            </a:extLst>
          </p:cNvPr>
          <p:cNvCxnSpPr>
            <a:cxnSpLocks/>
          </p:cNvCxnSpPr>
          <p:nvPr/>
        </p:nvCxnSpPr>
        <p:spPr>
          <a:xfrm flipV="1">
            <a:off x="9581804" y="2006138"/>
            <a:ext cx="1909568" cy="1828800"/>
          </a:xfrm>
          <a:prstGeom prst="straightConnector1">
            <a:avLst/>
          </a:prstGeom>
          <a:ln w="28575">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AE9DB2F-C9A3-8E2E-9AB9-90A7B02BC357}"/>
              </a:ext>
            </a:extLst>
          </p:cNvPr>
          <p:cNvSpPr txBox="1"/>
          <p:nvPr/>
        </p:nvSpPr>
        <p:spPr>
          <a:xfrm>
            <a:off x="10989737" y="1578883"/>
            <a:ext cx="1025024" cy="461665"/>
          </a:xfrm>
          <a:prstGeom prst="rect">
            <a:avLst/>
          </a:prstGeom>
          <a:noFill/>
        </p:spPr>
        <p:txBody>
          <a:bodyPr wrap="none" rtlCol="0">
            <a:spAutoFit/>
          </a:bodyPr>
          <a:lstStyle/>
          <a:p>
            <a:pPr algn="l"/>
            <a:r>
              <a:rPr lang="en-US" sz="2400" dirty="0">
                <a:solidFill>
                  <a:srgbClr val="C00000"/>
                </a:solidFill>
                <a:latin typeface="+mj-lt"/>
                <a:cs typeface="Calibri" panose="020F0502020204030204" pitchFamily="34" charset="0"/>
              </a:rPr>
              <a:t>Length</a:t>
            </a:r>
          </a:p>
        </p:txBody>
      </p:sp>
      <p:sp>
        <p:nvSpPr>
          <p:cNvPr id="21" name="TextBox 20">
            <a:extLst>
              <a:ext uri="{FF2B5EF4-FFF2-40B4-BE49-F238E27FC236}">
                <a16:creationId xmlns:a16="http://schemas.microsoft.com/office/drawing/2014/main" id="{D97D9622-13AC-5782-7A13-E99513286CAD}"/>
              </a:ext>
            </a:extLst>
          </p:cNvPr>
          <p:cNvSpPr txBox="1"/>
          <p:nvPr/>
        </p:nvSpPr>
        <p:spPr>
          <a:xfrm>
            <a:off x="6216037" y="1955258"/>
            <a:ext cx="1534394" cy="461665"/>
          </a:xfrm>
          <a:prstGeom prst="rect">
            <a:avLst/>
          </a:prstGeom>
          <a:noFill/>
        </p:spPr>
        <p:txBody>
          <a:bodyPr wrap="none" rtlCol="0">
            <a:spAutoFit/>
          </a:bodyPr>
          <a:lstStyle/>
          <a:p>
            <a:pPr algn="l"/>
            <a:r>
              <a:rPr lang="en-US" sz="2400" dirty="0">
                <a:solidFill>
                  <a:srgbClr val="C00000"/>
                </a:solidFill>
                <a:latin typeface="+mj-lt"/>
                <a:cs typeface="Calibri" panose="020F0502020204030204" pitchFamily="34" charset="0"/>
              </a:rPr>
              <a:t>Magnitude</a:t>
            </a:r>
          </a:p>
        </p:txBody>
      </p:sp>
      <p:sp>
        <p:nvSpPr>
          <p:cNvPr id="22" name="Oval 21">
            <a:extLst>
              <a:ext uri="{FF2B5EF4-FFF2-40B4-BE49-F238E27FC236}">
                <a16:creationId xmlns:a16="http://schemas.microsoft.com/office/drawing/2014/main" id="{C86B85F8-1B8E-6412-4680-9B87E4146003}"/>
              </a:ext>
            </a:extLst>
          </p:cNvPr>
          <p:cNvSpPr/>
          <p:nvPr/>
        </p:nvSpPr>
        <p:spPr>
          <a:xfrm>
            <a:off x="6470507" y="2361260"/>
            <a:ext cx="833610" cy="408323"/>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ooter Placeholder 22">
            <a:extLst>
              <a:ext uri="{FF2B5EF4-FFF2-40B4-BE49-F238E27FC236}">
                <a16:creationId xmlns:a16="http://schemas.microsoft.com/office/drawing/2014/main" id="{D9125AF1-15F3-5628-1863-0CE815ACEBB6}"/>
              </a:ext>
            </a:extLst>
          </p:cNvPr>
          <p:cNvSpPr>
            <a:spLocks noGrp="1"/>
          </p:cNvSpPr>
          <p:nvPr>
            <p:ph type="ftr" sz="quarter" idx="11"/>
          </p:nvPr>
        </p:nvSpPr>
        <p:spPr>
          <a:xfrm>
            <a:off x="4038600" y="6492875"/>
            <a:ext cx="4114800" cy="365125"/>
          </a:xfrm>
        </p:spPr>
        <p:txBody>
          <a:bodyPr/>
          <a:lstStyle/>
          <a:p>
            <a:r>
              <a:rPr lang="en-US"/>
              <a:t>Rhythmic Regularity beyond Meter and Isochrony</a:t>
            </a:r>
            <a:endParaRPr lang="en-US" dirty="0"/>
          </a:p>
        </p:txBody>
      </p:sp>
      <p:sp>
        <p:nvSpPr>
          <p:cNvPr id="24" name="Date Placeholder 23">
            <a:extLst>
              <a:ext uri="{FF2B5EF4-FFF2-40B4-BE49-F238E27FC236}">
                <a16:creationId xmlns:a16="http://schemas.microsoft.com/office/drawing/2014/main" id="{3D69B593-A683-63D4-9F22-47FC176C14BC}"/>
              </a:ext>
            </a:extLst>
          </p:cNvPr>
          <p:cNvSpPr>
            <a:spLocks noGrp="1"/>
          </p:cNvSpPr>
          <p:nvPr>
            <p:ph type="dt" sz="half" idx="10"/>
          </p:nvPr>
        </p:nvSpPr>
        <p:spPr/>
        <p:txBody>
          <a:bodyPr/>
          <a:lstStyle/>
          <a:p>
            <a:r>
              <a:rPr lang="en-US"/>
              <a:t>Rhythm in Music since 1900, McGill, Sept. 2023</a:t>
            </a:r>
            <a:endParaRPr lang="en-US" dirty="0"/>
          </a:p>
        </p:txBody>
      </p:sp>
      <p:sp>
        <p:nvSpPr>
          <p:cNvPr id="25" name="Slide Number Placeholder 24">
            <a:extLst>
              <a:ext uri="{FF2B5EF4-FFF2-40B4-BE49-F238E27FC236}">
                <a16:creationId xmlns:a16="http://schemas.microsoft.com/office/drawing/2014/main" id="{8E8D6730-126E-510B-6D4B-46BA57464116}"/>
              </a:ext>
            </a:extLst>
          </p:cNvPr>
          <p:cNvSpPr>
            <a:spLocks noGrp="1"/>
          </p:cNvSpPr>
          <p:nvPr>
            <p:ph type="sldNum" sz="quarter" idx="12"/>
          </p:nvPr>
        </p:nvSpPr>
        <p:spPr/>
        <p:txBody>
          <a:bodyPr/>
          <a:lstStyle/>
          <a:p>
            <a:r>
              <a:rPr lang="en-US"/>
              <a:t>Jason Yust, Boston Univ.          </a:t>
            </a:r>
            <a:fld id="{6950D593-2953-924C-A0DA-F3B17E0E49C7}" type="slidenum">
              <a:rPr lang="en-US" smtClean="0"/>
              <a:pPr/>
              <a:t>17</a:t>
            </a:fld>
            <a:endParaRPr lang="en-US" dirty="0"/>
          </a:p>
        </p:txBody>
      </p:sp>
    </p:spTree>
    <p:extLst>
      <p:ext uri="{BB962C8B-B14F-4D97-AF65-F5344CB8AC3E}">
        <p14:creationId xmlns:p14="http://schemas.microsoft.com/office/powerpoint/2010/main" val="285820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right)">
                                      <p:cBhvr>
                                        <p:cTn id="15" dur="500"/>
                                        <p:tgtEl>
                                          <p:spTgt spid="13"/>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dissolv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childTnLst>
                          </p:cTn>
                        </p:par>
                        <p:par>
                          <p:cTn id="25" fill="hold">
                            <p:stCondLst>
                              <p:cond delay="500"/>
                            </p:stCondLst>
                            <p:childTnLst>
                              <p:par>
                                <p:cTn id="26" presetID="9" presetClass="entr" presetSubtype="0"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dissolve">
                                      <p:cBhvr>
                                        <p:cTn id="28" dur="500"/>
                                        <p:tgtEl>
                                          <p:spTgt spid="18"/>
                                        </p:tgtEl>
                                      </p:cBhvr>
                                    </p:animEffect>
                                  </p:childTnLst>
                                </p:cTn>
                              </p:par>
                            </p:childTnLst>
                          </p:cTn>
                        </p:par>
                        <p:par>
                          <p:cTn id="29" fill="hold">
                            <p:stCondLst>
                              <p:cond delay="1000"/>
                            </p:stCondLst>
                            <p:childTnLst>
                              <p:par>
                                <p:cTn id="30" presetID="21" presetClass="entr" presetSubtype="1" fill="hold" grpId="0"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heel(1)">
                                      <p:cBhvr>
                                        <p:cTn id="32" dur="1000"/>
                                        <p:tgtEl>
                                          <p:spTgt spid="22"/>
                                        </p:tgtEl>
                                      </p:cBhvr>
                                    </p:animEffect>
                                  </p:childTnLst>
                                </p:cTn>
                              </p:par>
                            </p:childTnLst>
                          </p:cTn>
                        </p:par>
                        <p:par>
                          <p:cTn id="33" fill="hold">
                            <p:stCondLst>
                              <p:cond delay="2000"/>
                            </p:stCondLst>
                            <p:childTnLst>
                              <p:par>
                                <p:cTn id="34" presetID="9" presetClass="entr" presetSubtype="0"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dissolve">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6" grpId="0"/>
      <p:bldP spid="18" grpId="0"/>
      <p:bldP spid="21" grpId="0"/>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13">
            <a:extLst>
              <a:ext uri="{FF2B5EF4-FFF2-40B4-BE49-F238E27FC236}">
                <a16:creationId xmlns:a16="http://schemas.microsoft.com/office/drawing/2014/main" id="{B674E44D-F44E-F399-C03C-4A8C9D81E710}"/>
              </a:ext>
            </a:extLst>
          </p:cNvPr>
          <p:cNvSpPr>
            <a:spLocks noGrp="1"/>
          </p:cNvSpPr>
          <p:nvPr>
            <p:ph type="ftr" sz="quarter" idx="11"/>
          </p:nvPr>
        </p:nvSpPr>
        <p:spPr>
          <a:xfrm>
            <a:off x="4038600" y="6492875"/>
            <a:ext cx="4114800" cy="365125"/>
          </a:xfrm>
        </p:spPr>
        <p:txBody>
          <a:bodyPr/>
          <a:lstStyle/>
          <a:p>
            <a:r>
              <a:rPr lang="en-US"/>
              <a:t>Rhythmic Regularity beyond Meter and Isochrony</a:t>
            </a:r>
            <a:endParaRPr lang="en-US" dirty="0"/>
          </a:p>
        </p:txBody>
      </p:sp>
      <p:sp>
        <p:nvSpPr>
          <p:cNvPr id="15" name="Date Placeholder 14">
            <a:extLst>
              <a:ext uri="{FF2B5EF4-FFF2-40B4-BE49-F238E27FC236}">
                <a16:creationId xmlns:a16="http://schemas.microsoft.com/office/drawing/2014/main" id="{D3EDF91E-E88A-4336-6C57-13084C6B0209}"/>
              </a:ext>
            </a:extLst>
          </p:cNvPr>
          <p:cNvSpPr>
            <a:spLocks noGrp="1"/>
          </p:cNvSpPr>
          <p:nvPr>
            <p:ph type="dt" sz="half" idx="10"/>
          </p:nvPr>
        </p:nvSpPr>
        <p:spPr/>
        <p:txBody>
          <a:bodyPr/>
          <a:lstStyle/>
          <a:p>
            <a:r>
              <a:rPr lang="en-US"/>
              <a:t>Rhythm in Music since 1900, McGill, Sept. 2023</a:t>
            </a:r>
            <a:endParaRPr lang="en-US" dirty="0"/>
          </a:p>
        </p:txBody>
      </p:sp>
      <p:sp>
        <p:nvSpPr>
          <p:cNvPr id="16" name="Slide Number Placeholder 15">
            <a:extLst>
              <a:ext uri="{FF2B5EF4-FFF2-40B4-BE49-F238E27FC236}">
                <a16:creationId xmlns:a16="http://schemas.microsoft.com/office/drawing/2014/main" id="{39D07B0D-D653-7D14-D73F-42CA2245383F}"/>
              </a:ext>
            </a:extLst>
          </p:cNvPr>
          <p:cNvSpPr>
            <a:spLocks noGrp="1"/>
          </p:cNvSpPr>
          <p:nvPr>
            <p:ph type="sldNum" sz="quarter" idx="12"/>
          </p:nvPr>
        </p:nvSpPr>
        <p:spPr/>
        <p:txBody>
          <a:bodyPr/>
          <a:lstStyle/>
          <a:p>
            <a:r>
              <a:rPr lang="en-US"/>
              <a:t>Jason Yust, Boston Univ.          </a:t>
            </a:r>
            <a:fld id="{6950D593-2953-924C-A0DA-F3B17E0E49C7}" type="slidenum">
              <a:rPr lang="en-US" smtClean="0"/>
              <a:pPr/>
              <a:t>18</a:t>
            </a:fld>
            <a:endParaRPr lang="en-US" dirty="0"/>
          </a:p>
        </p:txBody>
      </p:sp>
      <p:sp>
        <p:nvSpPr>
          <p:cNvPr id="2" name="Title 1">
            <a:extLst>
              <a:ext uri="{FF2B5EF4-FFF2-40B4-BE49-F238E27FC236}">
                <a16:creationId xmlns:a16="http://schemas.microsoft.com/office/drawing/2014/main" id="{D73147AB-D3D4-2DBC-71AD-94DE232AE1AA}"/>
              </a:ext>
            </a:extLst>
          </p:cNvPr>
          <p:cNvSpPr>
            <a:spLocks noGrp="1"/>
          </p:cNvSpPr>
          <p:nvPr>
            <p:ph type="title"/>
          </p:nvPr>
        </p:nvSpPr>
        <p:spPr/>
        <p:txBody>
          <a:bodyPr/>
          <a:lstStyle/>
          <a:p>
            <a:r>
              <a:rPr lang="en-US"/>
              <a:t>Rhythmic spectrum</a:t>
            </a:r>
            <a:endParaRPr lang="en-US" dirty="0"/>
          </a:p>
        </p:txBody>
      </p:sp>
      <p:sp>
        <p:nvSpPr>
          <p:cNvPr id="3" name="Content Placeholder 2">
            <a:extLst>
              <a:ext uri="{FF2B5EF4-FFF2-40B4-BE49-F238E27FC236}">
                <a16:creationId xmlns:a16="http://schemas.microsoft.com/office/drawing/2014/main" id="{3105320A-32D2-693D-0374-97C86C842688}"/>
              </a:ext>
            </a:extLst>
          </p:cNvPr>
          <p:cNvSpPr>
            <a:spLocks noGrp="1"/>
          </p:cNvSpPr>
          <p:nvPr>
            <p:ph idx="1"/>
          </p:nvPr>
        </p:nvSpPr>
        <p:spPr>
          <a:xfrm>
            <a:off x="591820" y="789954"/>
            <a:ext cx="11008360" cy="601966"/>
          </a:xfrm>
        </p:spPr>
        <p:txBody>
          <a:bodyPr/>
          <a:lstStyle/>
          <a:p>
            <a:pPr marL="0" indent="0" algn="ctr">
              <a:buNone/>
            </a:pPr>
            <a:r>
              <a:rPr lang="en-US" dirty="0"/>
              <a:t>The rhythmic spectrum shows the </a:t>
            </a:r>
            <a:r>
              <a:rPr lang="en-US" b="1" dirty="0"/>
              <a:t>magnitudes </a:t>
            </a:r>
            <a:r>
              <a:rPr lang="en-US" dirty="0"/>
              <a:t>at all possible frequencies</a:t>
            </a:r>
          </a:p>
        </p:txBody>
      </p:sp>
      <p:sp>
        <p:nvSpPr>
          <p:cNvPr id="19" name="Rectangle 18">
            <a:extLst>
              <a:ext uri="{FF2B5EF4-FFF2-40B4-BE49-F238E27FC236}">
                <a16:creationId xmlns:a16="http://schemas.microsoft.com/office/drawing/2014/main" id="{7F878E51-01B3-5543-388D-F7AA19EF2F49}"/>
              </a:ext>
            </a:extLst>
          </p:cNvPr>
          <p:cNvSpPr/>
          <p:nvPr/>
        </p:nvSpPr>
        <p:spPr>
          <a:xfrm>
            <a:off x="3804617" y="2237262"/>
            <a:ext cx="5245259" cy="31221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D248960-300B-8891-1C13-A435F99A8EDF}"/>
              </a:ext>
            </a:extLst>
          </p:cNvPr>
          <p:cNvPicPr>
            <a:picLocks noChangeAspect="1"/>
          </p:cNvPicPr>
          <p:nvPr/>
        </p:nvPicPr>
        <p:blipFill rotWithShape="1">
          <a:blip r:embed="rId3"/>
          <a:srcRect l="819" t="2086" r="1571" b="1228"/>
          <a:stretch/>
        </p:blipFill>
        <p:spPr>
          <a:xfrm>
            <a:off x="4182177" y="2294725"/>
            <a:ext cx="4652009" cy="2691926"/>
          </a:xfrm>
          <a:prstGeom prst="rect">
            <a:avLst/>
          </a:prstGeom>
        </p:spPr>
      </p:pic>
      <p:cxnSp>
        <p:nvCxnSpPr>
          <p:cNvPr id="6" name="Straight Arrow Connector 5">
            <a:extLst>
              <a:ext uri="{FF2B5EF4-FFF2-40B4-BE49-F238E27FC236}">
                <a16:creationId xmlns:a16="http://schemas.microsoft.com/office/drawing/2014/main" id="{FFB84721-78A6-0FDA-13C0-1850B7907BB8}"/>
              </a:ext>
            </a:extLst>
          </p:cNvPr>
          <p:cNvCxnSpPr>
            <a:cxnSpLocks/>
          </p:cNvCxnSpPr>
          <p:nvPr/>
        </p:nvCxnSpPr>
        <p:spPr>
          <a:xfrm>
            <a:off x="6864134" y="2158158"/>
            <a:ext cx="0" cy="680931"/>
          </a:xfrm>
          <a:prstGeom prst="straightConnector1">
            <a:avLst/>
          </a:prstGeom>
          <a:ln w="38100">
            <a:solidFill>
              <a:srgbClr val="7030A0"/>
            </a:solidFill>
            <a:tailEnd type="stealth" w="lg" len="lg"/>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D4F09E1-68D8-F83B-7540-A79662CD0214}"/>
              </a:ext>
            </a:extLst>
          </p:cNvPr>
          <p:cNvSpPr txBox="1"/>
          <p:nvPr/>
        </p:nvSpPr>
        <p:spPr>
          <a:xfrm>
            <a:off x="3357819" y="1372075"/>
            <a:ext cx="6692281" cy="830997"/>
          </a:xfrm>
          <a:prstGeom prst="rect">
            <a:avLst/>
          </a:prstGeom>
          <a:noFill/>
        </p:spPr>
        <p:txBody>
          <a:bodyPr wrap="none" rtlCol="0">
            <a:spAutoFit/>
          </a:bodyPr>
          <a:lstStyle/>
          <a:p>
            <a:pPr algn="ctr"/>
            <a:r>
              <a:rPr lang="en-US" sz="2400" dirty="0">
                <a:solidFill>
                  <a:srgbClr val="7030A0"/>
                </a:solidFill>
                <a:latin typeface="+mj-lt"/>
                <a:cs typeface="Calibri" panose="020F0502020204030204" pitchFamily="34" charset="0"/>
              </a:rPr>
              <a:t>The strongest frequency (periodicity </a:t>
            </a:r>
            <a:r>
              <a:rPr lang="en-US" sz="2400" dirty="0">
                <a:solidFill>
                  <a:srgbClr val="7030A0"/>
                </a:solidFill>
                <a:latin typeface="Helsinki Text Std" panose="02000400000000000000" pitchFamily="2" charset="77"/>
                <a:cs typeface="Calibri" panose="020F0502020204030204" pitchFamily="34" charset="0"/>
              </a:rPr>
              <a:t>w</a:t>
            </a:r>
            <a:r>
              <a:rPr lang="en-US" sz="2400" dirty="0">
                <a:solidFill>
                  <a:srgbClr val="7030A0"/>
                </a:solidFill>
                <a:latin typeface="+mj-lt"/>
                <a:cs typeface="Calibri" panose="020F0502020204030204" pitchFamily="34" charset="0"/>
              </a:rPr>
              <a:t>/5) shows that </a:t>
            </a:r>
          </a:p>
          <a:p>
            <a:pPr algn="ctr"/>
            <a:r>
              <a:rPr lang="en-US" sz="2400" dirty="0">
                <a:solidFill>
                  <a:srgbClr val="7030A0"/>
                </a:solidFill>
                <a:latin typeface="+mj-lt"/>
                <a:cs typeface="Calibri" panose="020F0502020204030204" pitchFamily="34" charset="0"/>
              </a:rPr>
              <a:t>clave is close to 5 equally spaced onsets </a:t>
            </a:r>
          </a:p>
        </p:txBody>
      </p:sp>
      <p:cxnSp>
        <p:nvCxnSpPr>
          <p:cNvPr id="9" name="Straight Arrow Connector 8">
            <a:extLst>
              <a:ext uri="{FF2B5EF4-FFF2-40B4-BE49-F238E27FC236}">
                <a16:creationId xmlns:a16="http://schemas.microsoft.com/office/drawing/2014/main" id="{B7DD3845-C076-602C-9B81-6EE1A057B98E}"/>
              </a:ext>
            </a:extLst>
          </p:cNvPr>
          <p:cNvCxnSpPr>
            <a:cxnSpLocks/>
          </p:cNvCxnSpPr>
          <p:nvPr/>
        </p:nvCxnSpPr>
        <p:spPr>
          <a:xfrm>
            <a:off x="5606757" y="3384831"/>
            <a:ext cx="137338" cy="447336"/>
          </a:xfrm>
          <a:prstGeom prst="straightConnector1">
            <a:avLst/>
          </a:prstGeom>
          <a:ln w="38100">
            <a:solidFill>
              <a:schemeClr val="accent6"/>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0DBA9FB-1C88-8A99-1CD1-4339340D0B14}"/>
              </a:ext>
            </a:extLst>
          </p:cNvPr>
          <p:cNvCxnSpPr>
            <a:cxnSpLocks/>
          </p:cNvCxnSpPr>
          <p:nvPr/>
        </p:nvCxnSpPr>
        <p:spPr>
          <a:xfrm>
            <a:off x="3303359" y="4406662"/>
            <a:ext cx="1320727" cy="344349"/>
          </a:xfrm>
          <a:prstGeom prst="straightConnector1">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C8C8718-538D-DEB1-92E0-8649AFD3BEB4}"/>
              </a:ext>
            </a:extLst>
          </p:cNvPr>
          <p:cNvSpPr txBox="1"/>
          <p:nvPr/>
        </p:nvSpPr>
        <p:spPr>
          <a:xfrm>
            <a:off x="6703959" y="4384824"/>
            <a:ext cx="4194319" cy="461665"/>
          </a:xfrm>
          <a:prstGeom prst="rect">
            <a:avLst/>
          </a:prstGeom>
          <a:noFill/>
        </p:spPr>
        <p:txBody>
          <a:bodyPr wrap="square" rtlCol="0">
            <a:spAutoFit/>
          </a:bodyPr>
          <a:lstStyle/>
          <a:p>
            <a:pPr algn="l"/>
            <a:r>
              <a:rPr lang="en-US" sz="2400" dirty="0">
                <a:solidFill>
                  <a:srgbClr val="C00000"/>
                </a:solidFill>
                <a:latin typeface="+mj-lt"/>
                <a:cs typeface="Calibri" panose="020F0502020204030204" pitchFamily="34" charset="0"/>
              </a:rPr>
              <a:t>Mix of on- and off-beat at </a:t>
            </a:r>
            <a:r>
              <a:rPr lang="en-US" sz="2400" dirty="0">
                <a:solidFill>
                  <a:srgbClr val="C00000"/>
                </a:solidFill>
                <a:latin typeface="Helsinki Text Std" panose="02000400000000000000" pitchFamily="2" charset="77"/>
                <a:cs typeface="Calibri" panose="020F0502020204030204" pitchFamily="34" charset="0"/>
              </a:rPr>
              <a:t>q</a:t>
            </a:r>
            <a:r>
              <a:rPr lang="en-US" sz="2400" dirty="0">
                <a:solidFill>
                  <a:srgbClr val="C00000"/>
                </a:solidFill>
                <a:latin typeface="+mj-lt"/>
                <a:cs typeface="Calibri" panose="020F0502020204030204" pitchFamily="34" charset="0"/>
              </a:rPr>
              <a:t> level</a:t>
            </a:r>
          </a:p>
        </p:txBody>
      </p:sp>
      <p:sp>
        <p:nvSpPr>
          <p:cNvPr id="12" name="TextBox 11">
            <a:extLst>
              <a:ext uri="{FF2B5EF4-FFF2-40B4-BE49-F238E27FC236}">
                <a16:creationId xmlns:a16="http://schemas.microsoft.com/office/drawing/2014/main" id="{0B231245-95E0-F33F-64AD-5735767F738D}"/>
              </a:ext>
            </a:extLst>
          </p:cNvPr>
          <p:cNvSpPr txBox="1"/>
          <p:nvPr/>
        </p:nvSpPr>
        <p:spPr>
          <a:xfrm>
            <a:off x="133007" y="1764298"/>
            <a:ext cx="3224809" cy="2123658"/>
          </a:xfrm>
          <a:prstGeom prst="rect">
            <a:avLst/>
          </a:prstGeom>
          <a:noFill/>
        </p:spPr>
        <p:txBody>
          <a:bodyPr wrap="square" rtlCol="0">
            <a:spAutoFit/>
          </a:bodyPr>
          <a:lstStyle/>
          <a:p>
            <a:pPr algn="r"/>
            <a:r>
              <a:rPr lang="en-US" sz="2800" dirty="0">
                <a:latin typeface="+mj-lt"/>
                <a:cs typeface="Calibri" panose="020F0502020204030204" pitchFamily="34" charset="0"/>
              </a:rPr>
              <a:t>Rhythmic spectrum for the clave rhythm:</a:t>
            </a:r>
          </a:p>
          <a:p>
            <a:pPr algn="r"/>
            <a:r>
              <a:rPr lang="en-US" sz="2400" dirty="0">
                <a:latin typeface="+mj-lt"/>
                <a:cs typeface="Calibri" panose="020F0502020204030204" pitchFamily="34" charset="0"/>
              </a:rPr>
              <a:t> </a:t>
            </a:r>
          </a:p>
          <a:p>
            <a:pPr algn="r"/>
            <a:r>
              <a:rPr lang="en-US" sz="2800" dirty="0">
                <a:latin typeface="Helsinki Text Std" panose="02000400000000000000" pitchFamily="2" charset="77"/>
                <a:cs typeface="Calibri" panose="020F0502020204030204" pitchFamily="34" charset="0"/>
              </a:rPr>
              <a:t>e. e. q e q</a:t>
            </a:r>
          </a:p>
          <a:p>
            <a:pPr algn="r"/>
            <a:endParaRPr lang="en-US" sz="2400" dirty="0">
              <a:latin typeface="Helsinki Text Std" panose="02000400000000000000" pitchFamily="2" charset="77"/>
              <a:cs typeface="Calibri" panose="020F0502020204030204" pitchFamily="34" charset="0"/>
            </a:endParaRPr>
          </a:p>
        </p:txBody>
      </p:sp>
      <p:sp>
        <p:nvSpPr>
          <p:cNvPr id="4" name="TextBox 3">
            <a:extLst>
              <a:ext uri="{FF2B5EF4-FFF2-40B4-BE49-F238E27FC236}">
                <a16:creationId xmlns:a16="http://schemas.microsoft.com/office/drawing/2014/main" id="{BAB087B8-F662-1B13-2A49-FD96A30898CB}"/>
              </a:ext>
            </a:extLst>
          </p:cNvPr>
          <p:cNvSpPr txBox="1"/>
          <p:nvPr/>
        </p:nvSpPr>
        <p:spPr>
          <a:xfrm>
            <a:off x="5049613" y="5451048"/>
            <a:ext cx="6823799" cy="461665"/>
          </a:xfrm>
          <a:prstGeom prst="rect">
            <a:avLst/>
          </a:prstGeom>
          <a:noFill/>
        </p:spPr>
        <p:txBody>
          <a:bodyPr wrap="square" rtlCol="0">
            <a:spAutoFit/>
          </a:bodyPr>
          <a:lstStyle/>
          <a:p>
            <a:pPr algn="l"/>
            <a:r>
              <a:rPr lang="en-US" sz="2400" dirty="0">
                <a:latin typeface="+mj-lt"/>
                <a:cs typeface="Calibri" panose="020F0502020204030204" pitchFamily="34" charset="0"/>
              </a:rPr>
              <a:t>N.B.: </a:t>
            </a:r>
            <a:r>
              <a:rPr lang="en-US" sz="2400" b="1" dirty="0">
                <a:latin typeface="+mj-lt"/>
                <a:cs typeface="Calibri" panose="020F0502020204030204" pitchFamily="34" charset="0"/>
              </a:rPr>
              <a:t>Periodicities</a:t>
            </a:r>
            <a:r>
              <a:rPr lang="en-US" sz="2400" dirty="0">
                <a:latin typeface="+mj-lt"/>
                <a:cs typeface="Calibri" panose="020F0502020204030204" pitchFamily="34" charset="0"/>
              </a:rPr>
              <a:t> are the reciprocals of </a:t>
            </a:r>
            <a:r>
              <a:rPr lang="en-US" sz="2400" b="1" dirty="0">
                <a:latin typeface="+mj-lt"/>
                <a:cs typeface="Calibri" panose="020F0502020204030204" pitchFamily="34" charset="0"/>
              </a:rPr>
              <a:t>frequencies</a:t>
            </a:r>
          </a:p>
        </p:txBody>
      </p:sp>
      <p:sp>
        <p:nvSpPr>
          <p:cNvPr id="8" name="TextBox 7">
            <a:extLst>
              <a:ext uri="{FF2B5EF4-FFF2-40B4-BE49-F238E27FC236}">
                <a16:creationId xmlns:a16="http://schemas.microsoft.com/office/drawing/2014/main" id="{182A3AAE-1FFD-4D1A-41D0-4B50B611EA48}"/>
              </a:ext>
            </a:extLst>
          </p:cNvPr>
          <p:cNvSpPr txBox="1"/>
          <p:nvPr/>
        </p:nvSpPr>
        <p:spPr>
          <a:xfrm rot="16200000">
            <a:off x="3431117" y="3548498"/>
            <a:ext cx="1085554" cy="338554"/>
          </a:xfrm>
          <a:prstGeom prst="rect">
            <a:avLst/>
          </a:prstGeom>
          <a:noFill/>
        </p:spPr>
        <p:txBody>
          <a:bodyPr wrap="none" rtlCol="0">
            <a:spAutoFit/>
          </a:bodyPr>
          <a:lstStyle/>
          <a:p>
            <a:pPr algn="l"/>
            <a:r>
              <a:rPr lang="en-US" sz="1600" dirty="0">
                <a:latin typeface="+mj-lt"/>
                <a:cs typeface="Calibri" panose="020F0502020204030204" pitchFamily="34" charset="0"/>
              </a:rPr>
              <a:t>Magnitude</a:t>
            </a:r>
          </a:p>
        </p:txBody>
      </p:sp>
      <p:sp>
        <p:nvSpPr>
          <p:cNvPr id="13" name="TextBox 12">
            <a:extLst>
              <a:ext uri="{FF2B5EF4-FFF2-40B4-BE49-F238E27FC236}">
                <a16:creationId xmlns:a16="http://schemas.microsoft.com/office/drawing/2014/main" id="{6EBA6A93-1B1A-6082-D6B4-B7945A11CB63}"/>
              </a:ext>
            </a:extLst>
          </p:cNvPr>
          <p:cNvSpPr txBox="1"/>
          <p:nvPr/>
        </p:nvSpPr>
        <p:spPr>
          <a:xfrm>
            <a:off x="5606757" y="5020841"/>
            <a:ext cx="1621149" cy="338554"/>
          </a:xfrm>
          <a:prstGeom prst="rect">
            <a:avLst/>
          </a:prstGeom>
          <a:noFill/>
        </p:spPr>
        <p:txBody>
          <a:bodyPr wrap="none" rtlCol="0">
            <a:spAutoFit/>
          </a:bodyPr>
          <a:lstStyle/>
          <a:p>
            <a:pPr algn="l"/>
            <a:r>
              <a:rPr lang="en-US" sz="1600" dirty="0">
                <a:latin typeface="+mj-lt"/>
                <a:cs typeface="Calibri" panose="020F0502020204030204" pitchFamily="34" charset="0"/>
              </a:rPr>
              <a:t>Frequency (/16</a:t>
            </a:r>
            <a:r>
              <a:rPr lang="en-US" sz="1600" dirty="0">
                <a:latin typeface="Helsinki Text Std" panose="02000400000000000000" pitchFamily="2" charset="77"/>
                <a:cs typeface="Calibri" panose="020F0502020204030204" pitchFamily="34" charset="0"/>
              </a:rPr>
              <a:t>e</a:t>
            </a:r>
            <a:r>
              <a:rPr lang="en-US" sz="1600" dirty="0">
                <a:latin typeface="+mj-lt"/>
                <a:cs typeface="Calibri" panose="020F0502020204030204" pitchFamily="34" charset="0"/>
              </a:rPr>
              <a:t>)</a:t>
            </a:r>
          </a:p>
        </p:txBody>
      </p:sp>
      <p:sp>
        <p:nvSpPr>
          <p:cNvPr id="17" name="TextBox 16">
            <a:extLst>
              <a:ext uri="{FF2B5EF4-FFF2-40B4-BE49-F238E27FC236}">
                <a16:creationId xmlns:a16="http://schemas.microsoft.com/office/drawing/2014/main" id="{01F5C049-9056-A063-2E34-EA8A4B18CFC6}"/>
              </a:ext>
            </a:extLst>
          </p:cNvPr>
          <p:cNvSpPr txBox="1"/>
          <p:nvPr/>
        </p:nvSpPr>
        <p:spPr>
          <a:xfrm>
            <a:off x="4549126" y="2268598"/>
            <a:ext cx="1793404" cy="1200329"/>
          </a:xfrm>
          <a:prstGeom prst="rect">
            <a:avLst/>
          </a:prstGeom>
          <a:noFill/>
        </p:spPr>
        <p:txBody>
          <a:bodyPr wrap="square" rtlCol="0">
            <a:spAutoFit/>
          </a:bodyPr>
          <a:lstStyle/>
          <a:p>
            <a:pPr algn="l"/>
            <a:r>
              <a:rPr lang="en-US" sz="2400" dirty="0">
                <a:solidFill>
                  <a:schemeClr val="accent6"/>
                </a:solidFill>
                <a:latin typeface="+mj-lt"/>
                <a:cs typeface="Calibri" panose="020F0502020204030204" pitchFamily="34" charset="0"/>
              </a:rPr>
              <a:t>Embedded tresillo (</a:t>
            </a:r>
            <a:r>
              <a:rPr lang="en-US" sz="2400" dirty="0">
                <a:solidFill>
                  <a:schemeClr val="accent6"/>
                </a:solidFill>
                <a:latin typeface="Helsinki Text Std" panose="02000400000000000000" pitchFamily="2" charset="77"/>
                <a:cs typeface="Calibri" panose="020F0502020204030204" pitchFamily="34" charset="0"/>
              </a:rPr>
              <a:t>w</a:t>
            </a:r>
            <a:r>
              <a:rPr lang="en-US" sz="2400" dirty="0">
                <a:solidFill>
                  <a:schemeClr val="accent6"/>
                </a:solidFill>
                <a:latin typeface="+mj-lt"/>
                <a:cs typeface="Calibri" panose="020F0502020204030204" pitchFamily="34" charset="0"/>
              </a:rPr>
              <a:t>/3 periodicity)  </a:t>
            </a:r>
          </a:p>
        </p:txBody>
      </p:sp>
      <p:sp>
        <p:nvSpPr>
          <p:cNvPr id="18" name="TextBox 17">
            <a:extLst>
              <a:ext uri="{FF2B5EF4-FFF2-40B4-BE49-F238E27FC236}">
                <a16:creationId xmlns:a16="http://schemas.microsoft.com/office/drawing/2014/main" id="{A69F0F53-6FC6-3F6C-2B04-73DE4E094D70}"/>
              </a:ext>
            </a:extLst>
          </p:cNvPr>
          <p:cNvSpPr txBox="1"/>
          <p:nvPr/>
        </p:nvSpPr>
        <p:spPr>
          <a:xfrm>
            <a:off x="9297807" y="2088870"/>
            <a:ext cx="1408222" cy="1200329"/>
          </a:xfrm>
          <a:prstGeom prst="rect">
            <a:avLst/>
          </a:prstGeom>
          <a:noFill/>
        </p:spPr>
        <p:txBody>
          <a:bodyPr wrap="square" rtlCol="0">
            <a:spAutoFit/>
          </a:bodyPr>
          <a:lstStyle/>
          <a:p>
            <a:pPr algn="l"/>
            <a:r>
              <a:rPr lang="en-US" sz="2400" dirty="0">
                <a:solidFill>
                  <a:srgbClr val="002060"/>
                </a:solidFill>
                <a:latin typeface="+mj-lt"/>
                <a:cs typeface="Calibri" panose="020F0502020204030204" pitchFamily="34" charset="0"/>
              </a:rPr>
              <a:t>Mostly on-beat at </a:t>
            </a:r>
            <a:r>
              <a:rPr lang="en-US" sz="2400" dirty="0">
                <a:solidFill>
                  <a:srgbClr val="002060"/>
                </a:solidFill>
                <a:latin typeface="Helsinki Text Std" panose="02000400000000000000" pitchFamily="2" charset="77"/>
                <a:cs typeface="Calibri" panose="020F0502020204030204" pitchFamily="34" charset="0"/>
              </a:rPr>
              <a:t>e</a:t>
            </a:r>
            <a:r>
              <a:rPr lang="en-US" sz="2400" dirty="0">
                <a:solidFill>
                  <a:srgbClr val="002060"/>
                </a:solidFill>
                <a:latin typeface="+mj-lt"/>
                <a:cs typeface="Calibri" panose="020F0502020204030204" pitchFamily="34" charset="0"/>
              </a:rPr>
              <a:t> level</a:t>
            </a:r>
          </a:p>
        </p:txBody>
      </p:sp>
      <p:sp>
        <p:nvSpPr>
          <p:cNvPr id="23" name="TextBox 22">
            <a:extLst>
              <a:ext uri="{FF2B5EF4-FFF2-40B4-BE49-F238E27FC236}">
                <a16:creationId xmlns:a16="http://schemas.microsoft.com/office/drawing/2014/main" id="{85904C88-0E96-9F95-A808-9A857FCB5CAB}"/>
              </a:ext>
            </a:extLst>
          </p:cNvPr>
          <p:cNvSpPr txBox="1"/>
          <p:nvPr/>
        </p:nvSpPr>
        <p:spPr>
          <a:xfrm>
            <a:off x="232720" y="3989789"/>
            <a:ext cx="3045878" cy="1200329"/>
          </a:xfrm>
          <a:prstGeom prst="rect">
            <a:avLst/>
          </a:prstGeom>
          <a:noFill/>
        </p:spPr>
        <p:txBody>
          <a:bodyPr wrap="square" rtlCol="0">
            <a:spAutoFit/>
          </a:bodyPr>
          <a:lstStyle/>
          <a:p>
            <a:pPr algn="r"/>
            <a:r>
              <a:rPr lang="en-US" sz="2400" dirty="0">
                <a:solidFill>
                  <a:srgbClr val="C00000"/>
                </a:solidFill>
                <a:latin typeface="+mj-lt"/>
                <a:cs typeface="Calibri" panose="020F0502020204030204" pitchFamily="34" charset="0"/>
              </a:rPr>
              <a:t>Low </a:t>
            </a:r>
            <a:r>
              <a:rPr lang="en-US" sz="2400" dirty="0">
                <a:solidFill>
                  <a:srgbClr val="C00000"/>
                </a:solidFill>
                <a:latin typeface="Helsinki Text Std" panose="02000400000000000000" pitchFamily="2" charset="77"/>
                <a:cs typeface="Calibri" panose="020F0502020204030204" pitchFamily="34" charset="0"/>
              </a:rPr>
              <a:t>w</a:t>
            </a:r>
            <a:r>
              <a:rPr lang="en-US" sz="2400" dirty="0">
                <a:solidFill>
                  <a:srgbClr val="C00000"/>
                </a:solidFill>
                <a:latin typeface="+mj-lt"/>
                <a:cs typeface="Calibri" panose="020F0502020204030204" pitchFamily="34" charset="0"/>
              </a:rPr>
              <a:t> periodicity:</a:t>
            </a:r>
          </a:p>
          <a:p>
            <a:pPr algn="r"/>
            <a:r>
              <a:rPr lang="en-US" sz="2400" dirty="0">
                <a:solidFill>
                  <a:srgbClr val="C00000"/>
                </a:solidFill>
                <a:latin typeface="+mj-lt"/>
                <a:cs typeface="Calibri" panose="020F0502020204030204" pitchFamily="34" charset="0"/>
              </a:rPr>
              <a:t>Relatively even distribution of onsets</a:t>
            </a:r>
          </a:p>
        </p:txBody>
      </p:sp>
      <p:cxnSp>
        <p:nvCxnSpPr>
          <p:cNvPr id="29" name="Straight Arrow Connector 28">
            <a:extLst>
              <a:ext uri="{FF2B5EF4-FFF2-40B4-BE49-F238E27FC236}">
                <a16:creationId xmlns:a16="http://schemas.microsoft.com/office/drawing/2014/main" id="{C06A7817-BE81-CA6C-84FF-74664E183DE8}"/>
              </a:ext>
            </a:extLst>
          </p:cNvPr>
          <p:cNvCxnSpPr>
            <a:cxnSpLocks/>
          </p:cNvCxnSpPr>
          <p:nvPr/>
        </p:nvCxnSpPr>
        <p:spPr>
          <a:xfrm flipH="1" flipV="1">
            <a:off x="6342530" y="4257655"/>
            <a:ext cx="361428" cy="258573"/>
          </a:xfrm>
          <a:prstGeom prst="straightConnector1">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A8E26A40-6034-08A4-1DD2-5C5E6702E3A2}"/>
              </a:ext>
            </a:extLst>
          </p:cNvPr>
          <p:cNvCxnSpPr>
            <a:cxnSpLocks/>
          </p:cNvCxnSpPr>
          <p:nvPr/>
        </p:nvCxnSpPr>
        <p:spPr>
          <a:xfrm flipH="1">
            <a:off x="8564843" y="2559748"/>
            <a:ext cx="823587" cy="564427"/>
          </a:xfrm>
          <a:prstGeom prst="straightConnector1">
            <a:avLst/>
          </a:prstGeom>
          <a:ln w="38100">
            <a:solidFill>
              <a:srgbClr val="00206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005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dissolve">
                                      <p:cBhvr>
                                        <p:cTn id="15" dur="500"/>
                                        <p:tgtEl>
                                          <p:spTgt spid="18"/>
                                        </p:tgtEl>
                                      </p:cBhvr>
                                    </p:animEffect>
                                  </p:childTnLst>
                                </p:cTn>
                              </p:par>
                              <p:par>
                                <p:cTn id="16" presetID="22" presetClass="entr" presetSubtype="2"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right)">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par>
                                <p:cTn id="24" presetID="22" presetClass="entr" presetSubtype="2"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right)">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dissolve">
                                      <p:cBhvr>
                                        <p:cTn id="31" dur="500"/>
                                        <p:tgtEl>
                                          <p:spTgt spid="23"/>
                                        </p:tgtEl>
                                      </p:cBhvr>
                                    </p:animEffect>
                                  </p:childTnLst>
                                </p:cTn>
                              </p:par>
                              <p:par>
                                <p:cTn id="32" presetID="22" presetClass="entr" presetSubtype="8"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dissolve">
                                      <p:cBhvr>
                                        <p:cTn id="39" dur="500"/>
                                        <p:tgtEl>
                                          <p:spTgt spid="17"/>
                                        </p:tgtEl>
                                      </p:cBhvr>
                                    </p:animEffect>
                                  </p:childTnLst>
                                </p:cTn>
                              </p:par>
                              <p:par>
                                <p:cTn id="40" presetID="22" presetClass="entr" presetSubtype="1"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up)">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7" grpId="0"/>
      <p:bldP spid="18"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A3D8A-0D0D-3746-C032-E0F96BA7D3F4}"/>
              </a:ext>
            </a:extLst>
          </p:cNvPr>
          <p:cNvSpPr>
            <a:spLocks noGrp="1"/>
          </p:cNvSpPr>
          <p:nvPr>
            <p:ph type="title"/>
          </p:nvPr>
        </p:nvSpPr>
        <p:spPr/>
        <p:txBody>
          <a:bodyPr/>
          <a:lstStyle/>
          <a:p>
            <a:r>
              <a:rPr lang="en-US" dirty="0"/>
              <a:t>Beat bins</a:t>
            </a:r>
          </a:p>
        </p:txBody>
      </p:sp>
      <p:sp>
        <p:nvSpPr>
          <p:cNvPr id="3" name="Content Placeholder 2">
            <a:extLst>
              <a:ext uri="{FF2B5EF4-FFF2-40B4-BE49-F238E27FC236}">
                <a16:creationId xmlns:a16="http://schemas.microsoft.com/office/drawing/2014/main" id="{91056F7D-45B0-E997-3CF1-C70283AC438A}"/>
              </a:ext>
            </a:extLst>
          </p:cNvPr>
          <p:cNvSpPr>
            <a:spLocks noGrp="1"/>
          </p:cNvSpPr>
          <p:nvPr>
            <p:ph idx="1"/>
          </p:nvPr>
        </p:nvSpPr>
        <p:spPr>
          <a:xfrm>
            <a:off x="2109952" y="682475"/>
            <a:ext cx="8179676" cy="964185"/>
          </a:xfrm>
        </p:spPr>
        <p:txBody>
          <a:bodyPr>
            <a:normAutofit/>
          </a:bodyPr>
          <a:lstStyle/>
          <a:p>
            <a:pPr marL="0" indent="0" algn="ctr">
              <a:buNone/>
            </a:pPr>
            <a:r>
              <a:rPr lang="en-US" dirty="0"/>
              <a:t>The spectrum of a Gaussian function is another Gaussian function with </a:t>
            </a:r>
            <a:r>
              <a:rPr lang="en-US" b="1" dirty="0"/>
              <a:t>inverse width</a:t>
            </a:r>
            <a:r>
              <a:rPr lang="en-US" dirty="0"/>
              <a:t> </a:t>
            </a:r>
          </a:p>
        </p:txBody>
      </p:sp>
      <p:sp>
        <p:nvSpPr>
          <p:cNvPr id="4" name="TextBox 3">
            <a:extLst>
              <a:ext uri="{FF2B5EF4-FFF2-40B4-BE49-F238E27FC236}">
                <a16:creationId xmlns:a16="http://schemas.microsoft.com/office/drawing/2014/main" id="{7FECB95F-8A3E-D659-9567-712419FB9A95}"/>
              </a:ext>
            </a:extLst>
          </p:cNvPr>
          <p:cNvSpPr txBox="1"/>
          <p:nvPr/>
        </p:nvSpPr>
        <p:spPr>
          <a:xfrm>
            <a:off x="106477" y="4628567"/>
            <a:ext cx="6750245" cy="1200329"/>
          </a:xfrm>
          <a:prstGeom prst="rect">
            <a:avLst/>
          </a:prstGeom>
          <a:noFill/>
        </p:spPr>
        <p:txBody>
          <a:bodyPr wrap="none" rtlCol="0">
            <a:spAutoFit/>
          </a:bodyPr>
          <a:lstStyle/>
          <a:p>
            <a:pPr algn="ctr"/>
            <a:r>
              <a:rPr lang="en-US" sz="2400" dirty="0">
                <a:latin typeface="+mj-lt"/>
                <a:cs typeface="Calibri" panose="020F0502020204030204" pitchFamily="34" charset="0"/>
              </a:rPr>
              <a:t>This is </a:t>
            </a:r>
            <a:r>
              <a:rPr lang="en-US" sz="2400" b="1" dirty="0">
                <a:latin typeface="+mj-lt"/>
                <a:cs typeface="Calibri" panose="020F0502020204030204" pitchFamily="34" charset="0"/>
              </a:rPr>
              <a:t>Heisenberg uncertainty</a:t>
            </a:r>
            <a:r>
              <a:rPr lang="en-US" sz="2400" dirty="0">
                <a:latin typeface="+mj-lt"/>
                <a:cs typeface="Calibri" panose="020F0502020204030204" pitchFamily="34" charset="0"/>
              </a:rPr>
              <a:t> for rhythm:</a:t>
            </a:r>
          </a:p>
          <a:p>
            <a:pPr algn="ctr"/>
            <a:r>
              <a:rPr lang="en-US" sz="2400" dirty="0">
                <a:latin typeface="+mj-lt"/>
                <a:cs typeface="Calibri" panose="020F0502020204030204" pitchFamily="34" charset="0"/>
              </a:rPr>
              <a:t>More precision in time ⇔ Less precision in frequency</a:t>
            </a:r>
          </a:p>
          <a:p>
            <a:pPr algn="ctr"/>
            <a:r>
              <a:rPr lang="en-US" sz="2400" dirty="0">
                <a:latin typeface="+mj-lt"/>
                <a:cs typeface="Calibri" panose="020F0502020204030204" pitchFamily="34" charset="0"/>
              </a:rPr>
              <a:t>More precision in frequency ⇔ Less precision in time</a:t>
            </a:r>
          </a:p>
        </p:txBody>
      </p:sp>
      <p:sp>
        <p:nvSpPr>
          <p:cNvPr id="5" name="Footer Placeholder 4">
            <a:extLst>
              <a:ext uri="{FF2B5EF4-FFF2-40B4-BE49-F238E27FC236}">
                <a16:creationId xmlns:a16="http://schemas.microsoft.com/office/drawing/2014/main" id="{C58F5ACE-3D92-554C-5AB2-493CDFEF0414}"/>
              </a:ext>
            </a:extLst>
          </p:cNvPr>
          <p:cNvSpPr>
            <a:spLocks noGrp="1"/>
          </p:cNvSpPr>
          <p:nvPr>
            <p:ph type="ftr" sz="quarter" idx="11"/>
          </p:nvPr>
        </p:nvSpPr>
        <p:spPr>
          <a:xfrm>
            <a:off x="4038600" y="6492875"/>
            <a:ext cx="4114800" cy="365125"/>
          </a:xfrm>
        </p:spPr>
        <p:txBody>
          <a:bodyPr/>
          <a:lstStyle/>
          <a:p>
            <a:r>
              <a:rPr lang="en-US"/>
              <a:t>Rhythmic Regularity beyond Meter and Isochrony</a:t>
            </a:r>
            <a:endParaRPr lang="en-US" dirty="0"/>
          </a:p>
        </p:txBody>
      </p:sp>
      <p:sp>
        <p:nvSpPr>
          <p:cNvPr id="6" name="Date Placeholder 5">
            <a:extLst>
              <a:ext uri="{FF2B5EF4-FFF2-40B4-BE49-F238E27FC236}">
                <a16:creationId xmlns:a16="http://schemas.microsoft.com/office/drawing/2014/main" id="{2A19FC6F-2FAB-D911-57D6-BF6F963371EB}"/>
              </a:ext>
            </a:extLst>
          </p:cNvPr>
          <p:cNvSpPr>
            <a:spLocks noGrp="1"/>
          </p:cNvSpPr>
          <p:nvPr>
            <p:ph type="dt" sz="half" idx="10"/>
          </p:nvPr>
        </p:nvSpPr>
        <p:spPr/>
        <p:txBody>
          <a:bodyPr/>
          <a:lstStyle/>
          <a:p>
            <a:r>
              <a:rPr lang="en-US"/>
              <a:t>Rhythm in Music since 1900, McGill, Sept. 2023</a:t>
            </a:r>
            <a:endParaRPr lang="en-US" dirty="0"/>
          </a:p>
        </p:txBody>
      </p:sp>
      <p:sp>
        <p:nvSpPr>
          <p:cNvPr id="7" name="Slide Number Placeholder 6">
            <a:extLst>
              <a:ext uri="{FF2B5EF4-FFF2-40B4-BE49-F238E27FC236}">
                <a16:creationId xmlns:a16="http://schemas.microsoft.com/office/drawing/2014/main" id="{3E88E64A-3B21-134F-BC02-DD79DDC785A1}"/>
              </a:ext>
            </a:extLst>
          </p:cNvPr>
          <p:cNvSpPr>
            <a:spLocks noGrp="1"/>
          </p:cNvSpPr>
          <p:nvPr>
            <p:ph type="sldNum" sz="quarter" idx="12"/>
          </p:nvPr>
        </p:nvSpPr>
        <p:spPr/>
        <p:txBody>
          <a:bodyPr/>
          <a:lstStyle/>
          <a:p>
            <a:r>
              <a:rPr lang="en-US"/>
              <a:t>Jason Yust, Boston Univ.          </a:t>
            </a:r>
            <a:fld id="{6950D593-2953-924C-A0DA-F3B17E0E49C7}" type="slidenum">
              <a:rPr lang="en-US" smtClean="0"/>
              <a:pPr/>
              <a:t>19</a:t>
            </a:fld>
            <a:endParaRPr lang="en-US" dirty="0"/>
          </a:p>
        </p:txBody>
      </p:sp>
      <p:pic>
        <p:nvPicPr>
          <p:cNvPr id="8" name="Picture 7">
            <a:extLst>
              <a:ext uri="{FF2B5EF4-FFF2-40B4-BE49-F238E27FC236}">
                <a16:creationId xmlns:a16="http://schemas.microsoft.com/office/drawing/2014/main" id="{7A2682DE-CBEF-9F5A-5158-C2265DE4DB5A}"/>
              </a:ext>
            </a:extLst>
          </p:cNvPr>
          <p:cNvPicPr>
            <a:picLocks noChangeAspect="1"/>
          </p:cNvPicPr>
          <p:nvPr/>
        </p:nvPicPr>
        <p:blipFill>
          <a:blip r:embed="rId3"/>
          <a:stretch>
            <a:fillRect/>
          </a:stretch>
        </p:blipFill>
        <p:spPr>
          <a:xfrm>
            <a:off x="982578" y="1574470"/>
            <a:ext cx="2499022" cy="2269583"/>
          </a:xfrm>
          <a:prstGeom prst="rect">
            <a:avLst/>
          </a:prstGeom>
        </p:spPr>
      </p:pic>
      <p:pic>
        <p:nvPicPr>
          <p:cNvPr id="10" name="Picture 9">
            <a:extLst>
              <a:ext uri="{FF2B5EF4-FFF2-40B4-BE49-F238E27FC236}">
                <a16:creationId xmlns:a16="http://schemas.microsoft.com/office/drawing/2014/main" id="{ADF7C08B-621C-B683-9578-D9B5D3CC69C2}"/>
              </a:ext>
            </a:extLst>
          </p:cNvPr>
          <p:cNvPicPr>
            <a:picLocks noChangeAspect="1"/>
          </p:cNvPicPr>
          <p:nvPr/>
        </p:nvPicPr>
        <p:blipFill>
          <a:blip r:embed="rId4"/>
          <a:stretch>
            <a:fillRect/>
          </a:stretch>
        </p:blipFill>
        <p:spPr>
          <a:xfrm>
            <a:off x="3622471" y="1574469"/>
            <a:ext cx="2580485" cy="2269583"/>
          </a:xfrm>
          <a:prstGeom prst="rect">
            <a:avLst/>
          </a:prstGeom>
        </p:spPr>
      </p:pic>
      <p:pic>
        <p:nvPicPr>
          <p:cNvPr id="12" name="Picture 11">
            <a:extLst>
              <a:ext uri="{FF2B5EF4-FFF2-40B4-BE49-F238E27FC236}">
                <a16:creationId xmlns:a16="http://schemas.microsoft.com/office/drawing/2014/main" id="{4CD931F9-5A25-27B0-B3EF-0A03D9FF81D1}"/>
              </a:ext>
            </a:extLst>
          </p:cNvPr>
          <p:cNvPicPr>
            <a:picLocks noChangeAspect="1"/>
          </p:cNvPicPr>
          <p:nvPr/>
        </p:nvPicPr>
        <p:blipFill>
          <a:blip r:embed="rId5"/>
          <a:stretch>
            <a:fillRect/>
          </a:stretch>
        </p:blipFill>
        <p:spPr>
          <a:xfrm>
            <a:off x="6885939" y="2947063"/>
            <a:ext cx="2499022" cy="2245408"/>
          </a:xfrm>
          <a:prstGeom prst="rect">
            <a:avLst/>
          </a:prstGeom>
        </p:spPr>
      </p:pic>
      <p:pic>
        <p:nvPicPr>
          <p:cNvPr id="14" name="Picture 13">
            <a:extLst>
              <a:ext uri="{FF2B5EF4-FFF2-40B4-BE49-F238E27FC236}">
                <a16:creationId xmlns:a16="http://schemas.microsoft.com/office/drawing/2014/main" id="{3FCCBD0A-E8DF-C434-6700-1196DD0EEACF}"/>
              </a:ext>
            </a:extLst>
          </p:cNvPr>
          <p:cNvPicPr>
            <a:picLocks noChangeAspect="1"/>
          </p:cNvPicPr>
          <p:nvPr/>
        </p:nvPicPr>
        <p:blipFill>
          <a:blip r:embed="rId6"/>
          <a:stretch>
            <a:fillRect/>
          </a:stretch>
        </p:blipFill>
        <p:spPr>
          <a:xfrm>
            <a:off x="9574005" y="1461938"/>
            <a:ext cx="2556147" cy="3737397"/>
          </a:xfrm>
          <a:prstGeom prst="rect">
            <a:avLst/>
          </a:prstGeom>
        </p:spPr>
      </p:pic>
      <p:sp>
        <p:nvSpPr>
          <p:cNvPr id="15" name="TextBox 14">
            <a:extLst>
              <a:ext uri="{FF2B5EF4-FFF2-40B4-BE49-F238E27FC236}">
                <a16:creationId xmlns:a16="http://schemas.microsoft.com/office/drawing/2014/main" id="{3AA84FEA-6529-9836-A866-F47B7C2526E2}"/>
              </a:ext>
            </a:extLst>
          </p:cNvPr>
          <p:cNvSpPr txBox="1"/>
          <p:nvPr/>
        </p:nvSpPr>
        <p:spPr>
          <a:xfrm>
            <a:off x="1899120" y="3790413"/>
            <a:ext cx="644728" cy="369332"/>
          </a:xfrm>
          <a:prstGeom prst="rect">
            <a:avLst/>
          </a:prstGeom>
          <a:noFill/>
        </p:spPr>
        <p:txBody>
          <a:bodyPr wrap="none" rtlCol="0">
            <a:spAutoFit/>
          </a:bodyPr>
          <a:lstStyle/>
          <a:p>
            <a:pPr algn="l"/>
            <a:r>
              <a:rPr lang="en-US" dirty="0">
                <a:latin typeface="+mj-lt"/>
                <a:cs typeface="Calibri" panose="020F0502020204030204" pitchFamily="34" charset="0"/>
              </a:rPr>
              <a:t>Time</a:t>
            </a:r>
          </a:p>
        </p:txBody>
      </p:sp>
      <p:cxnSp>
        <p:nvCxnSpPr>
          <p:cNvPr id="16" name="Straight Arrow Connector 15">
            <a:extLst>
              <a:ext uri="{FF2B5EF4-FFF2-40B4-BE49-F238E27FC236}">
                <a16:creationId xmlns:a16="http://schemas.microsoft.com/office/drawing/2014/main" id="{116F2E6A-327F-98B2-9DB8-063611EA63B8}"/>
              </a:ext>
            </a:extLst>
          </p:cNvPr>
          <p:cNvCxnSpPr>
            <a:cxnSpLocks/>
          </p:cNvCxnSpPr>
          <p:nvPr/>
        </p:nvCxnSpPr>
        <p:spPr>
          <a:xfrm>
            <a:off x="2507207" y="3975079"/>
            <a:ext cx="484764"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0AD8B39-EACD-3B68-03D2-E908B72EB8C1}"/>
              </a:ext>
            </a:extLst>
          </p:cNvPr>
          <p:cNvCxnSpPr>
            <a:cxnSpLocks/>
          </p:cNvCxnSpPr>
          <p:nvPr/>
        </p:nvCxnSpPr>
        <p:spPr>
          <a:xfrm flipH="1">
            <a:off x="1472453" y="3975079"/>
            <a:ext cx="472303"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E7EE6AF-B1CE-A264-098C-0050C03C9171}"/>
              </a:ext>
            </a:extLst>
          </p:cNvPr>
          <p:cNvSpPr txBox="1"/>
          <p:nvPr/>
        </p:nvSpPr>
        <p:spPr>
          <a:xfrm>
            <a:off x="7831856" y="5138823"/>
            <a:ext cx="644728" cy="369332"/>
          </a:xfrm>
          <a:prstGeom prst="rect">
            <a:avLst/>
          </a:prstGeom>
          <a:noFill/>
        </p:spPr>
        <p:txBody>
          <a:bodyPr wrap="none" rtlCol="0">
            <a:spAutoFit/>
          </a:bodyPr>
          <a:lstStyle/>
          <a:p>
            <a:pPr algn="l"/>
            <a:r>
              <a:rPr lang="en-US" dirty="0">
                <a:latin typeface="+mj-lt"/>
                <a:cs typeface="Calibri" panose="020F0502020204030204" pitchFamily="34" charset="0"/>
              </a:rPr>
              <a:t>Time</a:t>
            </a:r>
          </a:p>
        </p:txBody>
      </p:sp>
      <p:cxnSp>
        <p:nvCxnSpPr>
          <p:cNvPr id="21" name="Straight Arrow Connector 20">
            <a:extLst>
              <a:ext uri="{FF2B5EF4-FFF2-40B4-BE49-F238E27FC236}">
                <a16:creationId xmlns:a16="http://schemas.microsoft.com/office/drawing/2014/main" id="{3FED65ED-FEFF-60CB-0008-6A7BD39C1534}"/>
              </a:ext>
            </a:extLst>
          </p:cNvPr>
          <p:cNvCxnSpPr>
            <a:cxnSpLocks/>
          </p:cNvCxnSpPr>
          <p:nvPr/>
        </p:nvCxnSpPr>
        <p:spPr>
          <a:xfrm>
            <a:off x="8439943" y="5323489"/>
            <a:ext cx="484764"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752F384-914A-28C7-69B0-246DBF26CEAA}"/>
              </a:ext>
            </a:extLst>
          </p:cNvPr>
          <p:cNvCxnSpPr>
            <a:cxnSpLocks/>
          </p:cNvCxnSpPr>
          <p:nvPr/>
        </p:nvCxnSpPr>
        <p:spPr>
          <a:xfrm flipH="1">
            <a:off x="7405189" y="5323489"/>
            <a:ext cx="472303"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0C383EB-2376-130F-BA10-0248B1A5AA99}"/>
              </a:ext>
            </a:extLst>
          </p:cNvPr>
          <p:cNvSpPr txBox="1"/>
          <p:nvPr/>
        </p:nvSpPr>
        <p:spPr>
          <a:xfrm>
            <a:off x="3706124" y="3801464"/>
            <a:ext cx="1154290" cy="369332"/>
          </a:xfrm>
          <a:prstGeom prst="rect">
            <a:avLst/>
          </a:prstGeom>
          <a:noFill/>
        </p:spPr>
        <p:txBody>
          <a:bodyPr wrap="none" rtlCol="0">
            <a:spAutoFit/>
          </a:bodyPr>
          <a:lstStyle/>
          <a:p>
            <a:pPr algn="l"/>
            <a:r>
              <a:rPr lang="en-US" dirty="0">
                <a:latin typeface="+mj-lt"/>
                <a:cs typeface="Calibri" panose="020F0502020204030204" pitchFamily="34" charset="0"/>
              </a:rPr>
              <a:t>Frequency</a:t>
            </a:r>
          </a:p>
        </p:txBody>
      </p:sp>
      <p:cxnSp>
        <p:nvCxnSpPr>
          <p:cNvPr id="24" name="Straight Arrow Connector 23">
            <a:extLst>
              <a:ext uri="{FF2B5EF4-FFF2-40B4-BE49-F238E27FC236}">
                <a16:creationId xmlns:a16="http://schemas.microsoft.com/office/drawing/2014/main" id="{55ECB864-54A2-45FB-2876-FB739B5B7996}"/>
              </a:ext>
            </a:extLst>
          </p:cNvPr>
          <p:cNvCxnSpPr>
            <a:cxnSpLocks/>
          </p:cNvCxnSpPr>
          <p:nvPr/>
        </p:nvCxnSpPr>
        <p:spPr>
          <a:xfrm>
            <a:off x="4798802" y="3986130"/>
            <a:ext cx="484764"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070B5EF8-2C36-BC9A-74F7-B378202E6B78}"/>
              </a:ext>
            </a:extLst>
          </p:cNvPr>
          <p:cNvSpPr txBox="1"/>
          <p:nvPr/>
        </p:nvSpPr>
        <p:spPr>
          <a:xfrm>
            <a:off x="9652274" y="5138823"/>
            <a:ext cx="1154290" cy="369332"/>
          </a:xfrm>
          <a:prstGeom prst="rect">
            <a:avLst/>
          </a:prstGeom>
          <a:noFill/>
        </p:spPr>
        <p:txBody>
          <a:bodyPr wrap="none" rtlCol="0">
            <a:spAutoFit/>
          </a:bodyPr>
          <a:lstStyle/>
          <a:p>
            <a:pPr algn="l"/>
            <a:r>
              <a:rPr lang="en-US" dirty="0">
                <a:latin typeface="+mj-lt"/>
                <a:cs typeface="Calibri" panose="020F0502020204030204" pitchFamily="34" charset="0"/>
              </a:rPr>
              <a:t>Frequency</a:t>
            </a:r>
          </a:p>
        </p:txBody>
      </p:sp>
      <p:cxnSp>
        <p:nvCxnSpPr>
          <p:cNvPr id="26" name="Straight Arrow Connector 25">
            <a:extLst>
              <a:ext uri="{FF2B5EF4-FFF2-40B4-BE49-F238E27FC236}">
                <a16:creationId xmlns:a16="http://schemas.microsoft.com/office/drawing/2014/main" id="{717759F7-8248-9617-DDC8-6050F4BEA817}"/>
              </a:ext>
            </a:extLst>
          </p:cNvPr>
          <p:cNvCxnSpPr>
            <a:cxnSpLocks/>
          </p:cNvCxnSpPr>
          <p:nvPr/>
        </p:nvCxnSpPr>
        <p:spPr>
          <a:xfrm>
            <a:off x="10744952" y="5323489"/>
            <a:ext cx="484764"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9B9C5F83-DC89-2DA5-F0D3-82D62AB0C6D8}"/>
              </a:ext>
            </a:extLst>
          </p:cNvPr>
          <p:cNvSpPr txBox="1"/>
          <p:nvPr/>
        </p:nvSpPr>
        <p:spPr>
          <a:xfrm>
            <a:off x="3332029" y="2906652"/>
            <a:ext cx="450764" cy="461665"/>
          </a:xfrm>
          <a:prstGeom prst="rect">
            <a:avLst/>
          </a:prstGeom>
          <a:noFill/>
        </p:spPr>
        <p:txBody>
          <a:bodyPr wrap="none" rtlCol="0">
            <a:spAutoFit/>
          </a:bodyPr>
          <a:lstStyle/>
          <a:p>
            <a:pPr algn="l"/>
            <a:r>
              <a:rPr lang="en-US" sz="2400" dirty="0">
                <a:latin typeface="+mj-lt"/>
                <a:cs typeface="Calibri" panose="020F0502020204030204" pitchFamily="34" charset="0"/>
              </a:rPr>
              <a:t>⇒</a:t>
            </a:r>
          </a:p>
        </p:txBody>
      </p:sp>
      <p:sp>
        <p:nvSpPr>
          <p:cNvPr id="28" name="TextBox 27">
            <a:extLst>
              <a:ext uri="{FF2B5EF4-FFF2-40B4-BE49-F238E27FC236}">
                <a16:creationId xmlns:a16="http://schemas.microsoft.com/office/drawing/2014/main" id="{59A299AA-1CEB-D089-FE4B-96264A2CF984}"/>
              </a:ext>
            </a:extLst>
          </p:cNvPr>
          <p:cNvSpPr txBox="1"/>
          <p:nvPr/>
        </p:nvSpPr>
        <p:spPr>
          <a:xfrm>
            <a:off x="9254101" y="4308796"/>
            <a:ext cx="450764" cy="461665"/>
          </a:xfrm>
          <a:prstGeom prst="rect">
            <a:avLst/>
          </a:prstGeom>
          <a:noFill/>
        </p:spPr>
        <p:txBody>
          <a:bodyPr wrap="none" rtlCol="0">
            <a:spAutoFit/>
          </a:bodyPr>
          <a:lstStyle/>
          <a:p>
            <a:pPr algn="l"/>
            <a:r>
              <a:rPr lang="en-US" sz="2400" dirty="0">
                <a:latin typeface="+mj-lt"/>
                <a:cs typeface="Calibri" panose="020F0502020204030204" pitchFamily="34" charset="0"/>
              </a:rPr>
              <a:t>⇒</a:t>
            </a:r>
          </a:p>
        </p:txBody>
      </p:sp>
    </p:spTree>
    <p:extLst>
      <p:ext uri="{BB962C8B-B14F-4D97-AF65-F5344CB8AC3E}">
        <p14:creationId xmlns:p14="http://schemas.microsoft.com/office/powerpoint/2010/main" val="2650834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232DC-0AC6-EFAE-9DF7-1D0FB2065D08}"/>
              </a:ext>
            </a:extLst>
          </p:cNvPr>
          <p:cNvSpPr>
            <a:spLocks noGrp="1"/>
          </p:cNvSpPr>
          <p:nvPr>
            <p:ph type="title"/>
          </p:nvPr>
        </p:nvSpPr>
        <p:spPr/>
        <p:txBody>
          <a:bodyPr/>
          <a:lstStyle/>
          <a:p>
            <a:r>
              <a:rPr lang="en-US" dirty="0"/>
              <a:t>What is rhythm? </a:t>
            </a:r>
          </a:p>
        </p:txBody>
      </p:sp>
      <p:sp>
        <p:nvSpPr>
          <p:cNvPr id="3" name="Content Placeholder 2">
            <a:extLst>
              <a:ext uri="{FF2B5EF4-FFF2-40B4-BE49-F238E27FC236}">
                <a16:creationId xmlns:a16="http://schemas.microsoft.com/office/drawing/2014/main" id="{78549926-0D6B-2FEE-E2C1-5E14AD79C057}"/>
              </a:ext>
            </a:extLst>
          </p:cNvPr>
          <p:cNvSpPr>
            <a:spLocks noGrp="1"/>
          </p:cNvSpPr>
          <p:nvPr>
            <p:ph idx="1"/>
          </p:nvPr>
        </p:nvSpPr>
        <p:spPr>
          <a:xfrm>
            <a:off x="2626331" y="1168079"/>
            <a:ext cx="6939337" cy="4351338"/>
          </a:xfrm>
        </p:spPr>
        <p:txBody>
          <a:bodyPr/>
          <a:lstStyle/>
          <a:p>
            <a:r>
              <a:rPr lang="en-US" dirty="0"/>
              <a:t>Abstracted from timbre, pitch, loudness?</a:t>
            </a:r>
          </a:p>
          <a:p>
            <a:r>
              <a:rPr lang="en-US" dirty="0"/>
              <a:t>Separate from meter or is meter a feature? </a:t>
            </a:r>
          </a:p>
          <a:p>
            <a:r>
              <a:rPr lang="en-US" dirty="0"/>
              <a:t>Sound vs. notation</a:t>
            </a:r>
          </a:p>
          <a:p>
            <a:r>
              <a:rPr lang="en-US" dirty="0"/>
              <a:t>On an isochronous grid? </a:t>
            </a:r>
          </a:p>
          <a:p>
            <a:r>
              <a:rPr lang="en-US" dirty="0"/>
              <a:t>Discrete vs. continuous time</a:t>
            </a:r>
          </a:p>
        </p:txBody>
      </p:sp>
      <p:sp>
        <p:nvSpPr>
          <p:cNvPr id="4" name="Footer Placeholder 3">
            <a:extLst>
              <a:ext uri="{FF2B5EF4-FFF2-40B4-BE49-F238E27FC236}">
                <a16:creationId xmlns:a16="http://schemas.microsoft.com/office/drawing/2014/main" id="{17520CF2-A4E2-C99A-B1D1-99543B79B989}"/>
              </a:ext>
            </a:extLst>
          </p:cNvPr>
          <p:cNvSpPr>
            <a:spLocks noGrp="1"/>
          </p:cNvSpPr>
          <p:nvPr>
            <p:ph type="ftr" sz="quarter" idx="11"/>
          </p:nvPr>
        </p:nvSpPr>
        <p:spPr>
          <a:xfrm>
            <a:off x="4038600" y="6492875"/>
            <a:ext cx="4114800" cy="365125"/>
          </a:xfrm>
        </p:spPr>
        <p:txBody>
          <a:bodyPr/>
          <a:lstStyle/>
          <a:p>
            <a:r>
              <a:rPr lang="en-US"/>
              <a:t>Rhythmic Regularity beyond Meter and Isochrony</a:t>
            </a:r>
            <a:endParaRPr lang="en-US" dirty="0"/>
          </a:p>
        </p:txBody>
      </p:sp>
      <p:sp>
        <p:nvSpPr>
          <p:cNvPr id="5" name="Date Placeholder 4">
            <a:extLst>
              <a:ext uri="{FF2B5EF4-FFF2-40B4-BE49-F238E27FC236}">
                <a16:creationId xmlns:a16="http://schemas.microsoft.com/office/drawing/2014/main" id="{996E8364-3322-CD3E-1D24-037C935A8797}"/>
              </a:ext>
            </a:extLst>
          </p:cNvPr>
          <p:cNvSpPr>
            <a:spLocks noGrp="1"/>
          </p:cNvSpPr>
          <p:nvPr>
            <p:ph type="dt" sz="half" idx="10"/>
          </p:nvPr>
        </p:nvSpPr>
        <p:spPr/>
        <p:txBody>
          <a:bodyPr/>
          <a:lstStyle/>
          <a:p>
            <a:r>
              <a:rPr lang="en-US"/>
              <a:t>Rhythm in Music since 1900, McGill, Sept. 2023</a:t>
            </a:r>
            <a:endParaRPr lang="en-US" dirty="0"/>
          </a:p>
        </p:txBody>
      </p:sp>
      <p:sp>
        <p:nvSpPr>
          <p:cNvPr id="6" name="Slide Number Placeholder 5">
            <a:extLst>
              <a:ext uri="{FF2B5EF4-FFF2-40B4-BE49-F238E27FC236}">
                <a16:creationId xmlns:a16="http://schemas.microsoft.com/office/drawing/2014/main" id="{1599FEF2-FE37-2D61-2CF3-E4FBAA4C0BF6}"/>
              </a:ext>
            </a:extLst>
          </p:cNvPr>
          <p:cNvSpPr>
            <a:spLocks noGrp="1"/>
          </p:cNvSpPr>
          <p:nvPr>
            <p:ph type="sldNum" sz="quarter" idx="12"/>
          </p:nvPr>
        </p:nvSpPr>
        <p:spPr/>
        <p:txBody>
          <a:bodyPr/>
          <a:lstStyle/>
          <a:p>
            <a:r>
              <a:rPr lang="en-US"/>
              <a:t>Jason Yust, Boston Univ.          </a:t>
            </a:r>
            <a:fld id="{6950D593-2953-924C-A0DA-F3B17E0E49C7}" type="slidenum">
              <a:rPr lang="en-US" smtClean="0"/>
              <a:pPr/>
              <a:t>2</a:t>
            </a:fld>
            <a:endParaRPr lang="en-US" dirty="0"/>
          </a:p>
        </p:txBody>
      </p:sp>
      <p:sp>
        <p:nvSpPr>
          <p:cNvPr id="7" name="TextBox 6">
            <a:extLst>
              <a:ext uri="{FF2B5EF4-FFF2-40B4-BE49-F238E27FC236}">
                <a16:creationId xmlns:a16="http://schemas.microsoft.com/office/drawing/2014/main" id="{BBEB8DD6-FEBE-14ED-DD0A-8905D0B16BF3}"/>
              </a:ext>
            </a:extLst>
          </p:cNvPr>
          <p:cNvSpPr txBox="1"/>
          <p:nvPr/>
        </p:nvSpPr>
        <p:spPr>
          <a:xfrm>
            <a:off x="1371900" y="4235570"/>
            <a:ext cx="9981900" cy="523220"/>
          </a:xfrm>
          <a:prstGeom prst="rect">
            <a:avLst/>
          </a:prstGeom>
          <a:noFill/>
        </p:spPr>
        <p:txBody>
          <a:bodyPr wrap="none" rtlCol="0">
            <a:spAutoFit/>
          </a:bodyPr>
          <a:lstStyle/>
          <a:p>
            <a:pPr algn="l"/>
            <a:r>
              <a:rPr lang="en-US" sz="2800" dirty="0">
                <a:latin typeface="+mj-lt"/>
                <a:cs typeface="Calibri" panose="020F0502020204030204" pitchFamily="34" charset="0"/>
              </a:rPr>
              <a:t>These questions all impinge on how we conceptually model rhythm!</a:t>
            </a:r>
          </a:p>
        </p:txBody>
      </p:sp>
    </p:spTree>
    <p:extLst>
      <p:ext uri="{BB962C8B-B14F-4D97-AF65-F5344CB8AC3E}">
        <p14:creationId xmlns:p14="http://schemas.microsoft.com/office/powerpoint/2010/main" val="19229091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A721A-A296-5C0C-6C5D-0CF855780061}"/>
              </a:ext>
            </a:extLst>
          </p:cNvPr>
          <p:cNvSpPr>
            <a:spLocks noGrp="1"/>
          </p:cNvSpPr>
          <p:nvPr>
            <p:ph type="ctrTitle"/>
          </p:nvPr>
        </p:nvSpPr>
        <p:spPr/>
        <p:txBody>
          <a:bodyPr/>
          <a:lstStyle/>
          <a:p>
            <a:r>
              <a:rPr lang="en-US" dirty="0"/>
              <a:t>Maximal Evenness</a:t>
            </a:r>
          </a:p>
        </p:txBody>
      </p:sp>
      <p:sp>
        <p:nvSpPr>
          <p:cNvPr id="3" name="Subtitle 2">
            <a:extLst>
              <a:ext uri="{FF2B5EF4-FFF2-40B4-BE49-F238E27FC236}">
                <a16:creationId xmlns:a16="http://schemas.microsoft.com/office/drawing/2014/main" id="{340FE8E9-5FD1-25EE-9D0C-640885DF4FB9}"/>
              </a:ext>
            </a:extLst>
          </p:cNvPr>
          <p:cNvSpPr>
            <a:spLocks noGrp="1"/>
          </p:cNvSpPr>
          <p:nvPr>
            <p:ph type="subTitle" idx="1"/>
          </p:nvPr>
        </p:nvSpPr>
        <p:spPr/>
        <p:txBody>
          <a:bodyPr/>
          <a:lstStyle/>
          <a:p>
            <a:endParaRPr lang="en-US"/>
          </a:p>
        </p:txBody>
      </p:sp>
      <p:sp>
        <p:nvSpPr>
          <p:cNvPr id="4" name="Date Placeholder 3">
            <a:extLst>
              <a:ext uri="{FF2B5EF4-FFF2-40B4-BE49-F238E27FC236}">
                <a16:creationId xmlns:a16="http://schemas.microsoft.com/office/drawing/2014/main" id="{8D77DA90-6214-4DDE-A584-43DFD598AA07}"/>
              </a:ext>
            </a:extLst>
          </p:cNvPr>
          <p:cNvSpPr>
            <a:spLocks noGrp="1"/>
          </p:cNvSpPr>
          <p:nvPr>
            <p:ph type="dt" sz="half" idx="10"/>
          </p:nvPr>
        </p:nvSpPr>
        <p:spPr/>
        <p:txBody>
          <a:bodyPr/>
          <a:lstStyle/>
          <a:p>
            <a:r>
              <a:rPr lang="en-US"/>
              <a:t>Rhythm in Music since 1900, McGill, Sept. 2023</a:t>
            </a:r>
            <a:endParaRPr lang="en-US" dirty="0"/>
          </a:p>
        </p:txBody>
      </p:sp>
      <p:sp>
        <p:nvSpPr>
          <p:cNvPr id="5" name="Footer Placeholder 4">
            <a:extLst>
              <a:ext uri="{FF2B5EF4-FFF2-40B4-BE49-F238E27FC236}">
                <a16:creationId xmlns:a16="http://schemas.microsoft.com/office/drawing/2014/main" id="{7D2B7CBA-34F1-804E-308E-D3778799B8CF}"/>
              </a:ext>
            </a:extLst>
          </p:cNvPr>
          <p:cNvSpPr>
            <a:spLocks noGrp="1"/>
          </p:cNvSpPr>
          <p:nvPr>
            <p:ph type="ftr" sz="quarter" idx="11"/>
          </p:nvPr>
        </p:nvSpPr>
        <p:spPr/>
        <p:txBody>
          <a:bodyPr/>
          <a:lstStyle/>
          <a:p>
            <a:r>
              <a:rPr lang="en-US"/>
              <a:t>Rhythmic Regularity beyond Meter and Isochrony</a:t>
            </a:r>
            <a:endParaRPr lang="en-US" dirty="0"/>
          </a:p>
        </p:txBody>
      </p:sp>
      <p:sp>
        <p:nvSpPr>
          <p:cNvPr id="6" name="Slide Number Placeholder 5">
            <a:extLst>
              <a:ext uri="{FF2B5EF4-FFF2-40B4-BE49-F238E27FC236}">
                <a16:creationId xmlns:a16="http://schemas.microsoft.com/office/drawing/2014/main" id="{3377A540-9852-D8B6-ADFA-0FF33E0A608E}"/>
              </a:ext>
            </a:extLst>
          </p:cNvPr>
          <p:cNvSpPr>
            <a:spLocks noGrp="1"/>
          </p:cNvSpPr>
          <p:nvPr>
            <p:ph type="sldNum" sz="quarter" idx="12"/>
          </p:nvPr>
        </p:nvSpPr>
        <p:spPr/>
        <p:txBody>
          <a:bodyPr/>
          <a:lstStyle/>
          <a:p>
            <a:r>
              <a:rPr lang="en-US"/>
              <a:t>Jason Yust, Boston Univ.          </a:t>
            </a:r>
            <a:fld id="{6950D593-2953-924C-A0DA-F3B17E0E49C7}" type="slidenum">
              <a:rPr lang="en-US" smtClean="0"/>
              <a:pPr/>
              <a:t>20</a:t>
            </a:fld>
            <a:endParaRPr lang="en-US" dirty="0"/>
          </a:p>
        </p:txBody>
      </p:sp>
    </p:spTree>
    <p:extLst>
      <p:ext uri="{BB962C8B-B14F-4D97-AF65-F5344CB8AC3E}">
        <p14:creationId xmlns:p14="http://schemas.microsoft.com/office/powerpoint/2010/main" val="714966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E717C-4214-DDCB-7F68-E6E9075E0D37}"/>
              </a:ext>
            </a:extLst>
          </p:cNvPr>
          <p:cNvSpPr>
            <a:spLocks noGrp="1"/>
          </p:cNvSpPr>
          <p:nvPr>
            <p:ph type="title"/>
          </p:nvPr>
        </p:nvSpPr>
        <p:spPr/>
        <p:txBody>
          <a:bodyPr/>
          <a:lstStyle/>
          <a:p>
            <a:r>
              <a:rPr lang="en-US" b="1" dirty="0"/>
              <a:t>Discretizing a periodic function</a:t>
            </a:r>
          </a:p>
        </p:txBody>
      </p:sp>
      <p:sp>
        <p:nvSpPr>
          <p:cNvPr id="3" name="Content Placeholder 2">
            <a:extLst>
              <a:ext uri="{FF2B5EF4-FFF2-40B4-BE49-F238E27FC236}">
                <a16:creationId xmlns:a16="http://schemas.microsoft.com/office/drawing/2014/main" id="{837F5187-B43B-E7DC-8496-4AFEB8EB245C}"/>
              </a:ext>
            </a:extLst>
          </p:cNvPr>
          <p:cNvSpPr>
            <a:spLocks noGrp="1"/>
          </p:cNvSpPr>
          <p:nvPr>
            <p:ph idx="1"/>
          </p:nvPr>
        </p:nvSpPr>
        <p:spPr>
          <a:xfrm>
            <a:off x="838200" y="680937"/>
            <a:ext cx="10515600" cy="982494"/>
          </a:xfrm>
        </p:spPr>
        <p:txBody>
          <a:bodyPr/>
          <a:lstStyle/>
          <a:p>
            <a:pPr marL="0" indent="0" algn="ctr">
              <a:buNone/>
            </a:pPr>
            <a:r>
              <a:rPr lang="en-US" sz="2800" dirty="0">
                <a:latin typeface="+mj-lt"/>
                <a:cs typeface="Calibri" panose="020F0502020204030204" pitchFamily="34" charset="0"/>
              </a:rPr>
              <a:t>What happens when we sample a sine function along a discrete grid with a different period?</a:t>
            </a:r>
          </a:p>
          <a:p>
            <a:pPr marL="0" indent="0" algn="ctr">
              <a:buNone/>
            </a:pPr>
            <a:endParaRPr lang="en-US" dirty="0"/>
          </a:p>
        </p:txBody>
      </p:sp>
      <p:pic>
        <p:nvPicPr>
          <p:cNvPr id="10" name="Picture 9">
            <a:extLst>
              <a:ext uri="{FF2B5EF4-FFF2-40B4-BE49-F238E27FC236}">
                <a16:creationId xmlns:a16="http://schemas.microsoft.com/office/drawing/2014/main" id="{9199F034-7376-7F0C-B32E-3123A421D3D9}"/>
              </a:ext>
            </a:extLst>
          </p:cNvPr>
          <p:cNvPicPr>
            <a:picLocks noChangeAspect="1"/>
          </p:cNvPicPr>
          <p:nvPr/>
        </p:nvPicPr>
        <p:blipFill>
          <a:blip r:embed="rId3"/>
          <a:stretch>
            <a:fillRect/>
          </a:stretch>
        </p:blipFill>
        <p:spPr>
          <a:xfrm>
            <a:off x="2120630" y="2333877"/>
            <a:ext cx="7772400" cy="3005631"/>
          </a:xfrm>
          <a:prstGeom prst="rect">
            <a:avLst/>
          </a:prstGeom>
        </p:spPr>
      </p:pic>
      <p:pic>
        <p:nvPicPr>
          <p:cNvPr id="8" name="Picture 7">
            <a:extLst>
              <a:ext uri="{FF2B5EF4-FFF2-40B4-BE49-F238E27FC236}">
                <a16:creationId xmlns:a16="http://schemas.microsoft.com/office/drawing/2014/main" id="{1518B3E9-75FC-62BC-90E2-8F248175722C}"/>
              </a:ext>
            </a:extLst>
          </p:cNvPr>
          <p:cNvPicPr>
            <a:picLocks noChangeAspect="1"/>
          </p:cNvPicPr>
          <p:nvPr/>
        </p:nvPicPr>
        <p:blipFill>
          <a:blip r:embed="rId4"/>
          <a:stretch>
            <a:fillRect/>
          </a:stretch>
        </p:blipFill>
        <p:spPr>
          <a:xfrm>
            <a:off x="2120630" y="2325749"/>
            <a:ext cx="7772400" cy="3005631"/>
          </a:xfrm>
          <a:prstGeom prst="rect">
            <a:avLst/>
          </a:prstGeom>
        </p:spPr>
      </p:pic>
      <p:pic>
        <p:nvPicPr>
          <p:cNvPr id="6" name="Picture 5">
            <a:extLst>
              <a:ext uri="{FF2B5EF4-FFF2-40B4-BE49-F238E27FC236}">
                <a16:creationId xmlns:a16="http://schemas.microsoft.com/office/drawing/2014/main" id="{294AB139-2A28-7024-6FAB-FD0A7D7D86A7}"/>
              </a:ext>
            </a:extLst>
          </p:cNvPr>
          <p:cNvPicPr>
            <a:picLocks noChangeAspect="1"/>
          </p:cNvPicPr>
          <p:nvPr/>
        </p:nvPicPr>
        <p:blipFill>
          <a:blip r:embed="rId5"/>
          <a:stretch>
            <a:fillRect/>
          </a:stretch>
        </p:blipFill>
        <p:spPr>
          <a:xfrm>
            <a:off x="2120630" y="2332277"/>
            <a:ext cx="7772400" cy="3005631"/>
          </a:xfrm>
          <a:prstGeom prst="rect">
            <a:avLst/>
          </a:prstGeom>
        </p:spPr>
      </p:pic>
      <p:sp>
        <p:nvSpPr>
          <p:cNvPr id="11" name="Right Brace 10">
            <a:extLst>
              <a:ext uri="{FF2B5EF4-FFF2-40B4-BE49-F238E27FC236}">
                <a16:creationId xmlns:a16="http://schemas.microsoft.com/office/drawing/2014/main" id="{2890CCC9-F211-ADE6-AD96-0FFCA19A3D77}"/>
              </a:ext>
            </a:extLst>
          </p:cNvPr>
          <p:cNvSpPr/>
          <p:nvPr/>
        </p:nvSpPr>
        <p:spPr>
          <a:xfrm rot="16200000">
            <a:off x="3188450" y="1656629"/>
            <a:ext cx="261257" cy="1293270"/>
          </a:xfrm>
          <a:prstGeom prst="rightBrace">
            <a:avLst/>
          </a:prstGeom>
          <a:ln w="28575">
            <a:solidFill>
              <a:srgbClr val="004DC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56FC22C0-6805-4363-278B-FE95CE5EC610}"/>
              </a:ext>
            </a:extLst>
          </p:cNvPr>
          <p:cNvSpPr txBox="1"/>
          <p:nvPr/>
        </p:nvSpPr>
        <p:spPr>
          <a:xfrm>
            <a:off x="1104740" y="1763757"/>
            <a:ext cx="6214137" cy="461665"/>
          </a:xfrm>
          <a:prstGeom prst="rect">
            <a:avLst/>
          </a:prstGeom>
          <a:noFill/>
        </p:spPr>
        <p:txBody>
          <a:bodyPr wrap="none" rtlCol="0">
            <a:spAutoFit/>
          </a:bodyPr>
          <a:lstStyle/>
          <a:p>
            <a:pPr algn="l"/>
            <a:r>
              <a:rPr lang="en-US" sz="2400" dirty="0">
                <a:solidFill>
                  <a:srgbClr val="004DC1"/>
                </a:solidFill>
                <a:latin typeface="+mj-lt"/>
                <a:cs typeface="Calibri" panose="020F0502020204030204" pitchFamily="34" charset="0"/>
              </a:rPr>
              <a:t>3</a:t>
            </a:r>
            <a:r>
              <a:rPr lang="en-US" sz="2400" dirty="0">
                <a:solidFill>
                  <a:srgbClr val="004DC1"/>
                </a:solidFill>
                <a:latin typeface="Helsinki Text Std" panose="02000400000000000000" pitchFamily="2" charset="77"/>
                <a:cs typeface="Calibri" panose="020F0502020204030204" pitchFamily="34" charset="0"/>
              </a:rPr>
              <a:t>x</a:t>
            </a:r>
            <a:r>
              <a:rPr lang="en-US" sz="2400" dirty="0">
                <a:solidFill>
                  <a:srgbClr val="004DC1"/>
                </a:solidFill>
                <a:latin typeface="+mj-lt"/>
                <a:cs typeface="Calibri" panose="020F0502020204030204" pitchFamily="34" charset="0"/>
              </a:rPr>
              <a:t> = closest </a:t>
            </a:r>
            <a:r>
              <a:rPr lang="en-US" sz="2400" dirty="0">
                <a:solidFill>
                  <a:srgbClr val="004DC1"/>
                </a:solidFill>
                <a:latin typeface="Helsinki Text Std" panose="02000400000000000000" pitchFamily="2" charset="77"/>
                <a:cs typeface="Calibri" panose="020F0502020204030204" pitchFamily="34" charset="0"/>
              </a:rPr>
              <a:t>x</a:t>
            </a:r>
            <a:r>
              <a:rPr lang="en-US" sz="2400" dirty="0">
                <a:solidFill>
                  <a:srgbClr val="004DC1"/>
                </a:solidFill>
                <a:latin typeface="+mj-lt"/>
                <a:cs typeface="Calibri" panose="020F0502020204030204" pitchFamily="34" charset="0"/>
              </a:rPr>
              <a:t>-grid approximation to freq.-5 peak</a:t>
            </a:r>
          </a:p>
        </p:txBody>
      </p:sp>
      <p:sp>
        <p:nvSpPr>
          <p:cNvPr id="13" name="Right Brace 12">
            <a:extLst>
              <a:ext uri="{FF2B5EF4-FFF2-40B4-BE49-F238E27FC236}">
                <a16:creationId xmlns:a16="http://schemas.microsoft.com/office/drawing/2014/main" id="{C74EA67A-58C4-F4B2-CE53-395F4FCC8021}"/>
              </a:ext>
            </a:extLst>
          </p:cNvPr>
          <p:cNvSpPr/>
          <p:nvPr/>
        </p:nvSpPr>
        <p:spPr>
          <a:xfrm rot="16200000">
            <a:off x="8922886" y="1630972"/>
            <a:ext cx="261257" cy="1293270"/>
          </a:xfrm>
          <a:prstGeom prst="rightBrace">
            <a:avLst/>
          </a:prstGeom>
          <a:ln w="28575">
            <a:solidFill>
              <a:srgbClr val="004DC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D01DEBC2-F3E9-BEA9-45F3-554A73EFFAB8}"/>
              </a:ext>
            </a:extLst>
          </p:cNvPr>
          <p:cNvSpPr txBox="1"/>
          <p:nvPr/>
        </p:nvSpPr>
        <p:spPr>
          <a:xfrm>
            <a:off x="2849662" y="5344436"/>
            <a:ext cx="6492675" cy="461665"/>
          </a:xfrm>
          <a:prstGeom prst="rect">
            <a:avLst/>
          </a:prstGeom>
          <a:noFill/>
        </p:spPr>
        <p:txBody>
          <a:bodyPr wrap="none" rtlCol="0">
            <a:spAutoFit/>
          </a:bodyPr>
          <a:lstStyle/>
          <a:p>
            <a:pPr algn="l"/>
            <a:r>
              <a:rPr lang="en-US" sz="2400" dirty="0">
                <a:latin typeface="+mj-lt"/>
                <a:cs typeface="Calibri" panose="020F0502020204030204" pitchFamily="34" charset="0"/>
              </a:rPr>
              <a:t>Freq.-5 periodic function sampled on 16</a:t>
            </a:r>
            <a:r>
              <a:rPr lang="en-US" sz="2400" baseline="30000" dirty="0">
                <a:latin typeface="+mj-lt"/>
                <a:cs typeface="Calibri" panose="020F0502020204030204" pitchFamily="34" charset="0"/>
              </a:rPr>
              <a:t>th</a:t>
            </a:r>
            <a:r>
              <a:rPr lang="en-US" sz="2400" dirty="0">
                <a:latin typeface="+mj-lt"/>
                <a:cs typeface="Calibri" panose="020F0502020204030204" pitchFamily="34" charset="0"/>
              </a:rPr>
              <a:t>-note grid</a:t>
            </a:r>
          </a:p>
        </p:txBody>
      </p:sp>
      <p:sp>
        <p:nvSpPr>
          <p:cNvPr id="15" name="TextBox 14">
            <a:extLst>
              <a:ext uri="{FF2B5EF4-FFF2-40B4-BE49-F238E27FC236}">
                <a16:creationId xmlns:a16="http://schemas.microsoft.com/office/drawing/2014/main" id="{EB4583AB-10E9-9A2E-7F9D-71CD4F4C00C4}"/>
              </a:ext>
            </a:extLst>
          </p:cNvPr>
          <p:cNvSpPr txBox="1"/>
          <p:nvPr/>
        </p:nvSpPr>
        <p:spPr>
          <a:xfrm>
            <a:off x="53790" y="2408236"/>
            <a:ext cx="2120630" cy="1200329"/>
          </a:xfrm>
          <a:prstGeom prst="rect">
            <a:avLst/>
          </a:prstGeom>
          <a:noFill/>
        </p:spPr>
        <p:txBody>
          <a:bodyPr wrap="square" rtlCol="0">
            <a:spAutoFit/>
          </a:bodyPr>
          <a:lstStyle/>
          <a:p>
            <a:pPr algn="l"/>
            <a:r>
              <a:rPr lang="en-US" sz="2400" dirty="0">
                <a:latin typeface="+mj-lt"/>
                <a:cs typeface="Calibri" panose="020F0502020204030204" pitchFamily="34" charset="0"/>
              </a:rPr>
              <a:t>Intervals are ordered by multiples of 3</a:t>
            </a:r>
            <a:r>
              <a:rPr lang="en-US" sz="2400" dirty="0">
                <a:latin typeface="Helsinki Text Std" panose="02000400000000000000" pitchFamily="2" charset="77"/>
                <a:cs typeface="Calibri" panose="020F0502020204030204" pitchFamily="34" charset="0"/>
              </a:rPr>
              <a:t>x</a:t>
            </a:r>
          </a:p>
        </p:txBody>
      </p:sp>
      <p:sp>
        <p:nvSpPr>
          <p:cNvPr id="16" name="TextBox 15">
            <a:extLst>
              <a:ext uri="{FF2B5EF4-FFF2-40B4-BE49-F238E27FC236}">
                <a16:creationId xmlns:a16="http://schemas.microsoft.com/office/drawing/2014/main" id="{2F876378-4A24-4A3F-080B-1ABA175492B3}"/>
              </a:ext>
            </a:extLst>
          </p:cNvPr>
          <p:cNvSpPr txBox="1"/>
          <p:nvPr/>
        </p:nvSpPr>
        <p:spPr>
          <a:xfrm>
            <a:off x="10071371" y="2408236"/>
            <a:ext cx="1995124" cy="830997"/>
          </a:xfrm>
          <a:prstGeom prst="rect">
            <a:avLst/>
          </a:prstGeom>
          <a:noFill/>
        </p:spPr>
        <p:txBody>
          <a:bodyPr wrap="square" rtlCol="0">
            <a:spAutoFit/>
          </a:bodyPr>
          <a:lstStyle/>
          <a:p>
            <a:pPr algn="l"/>
            <a:r>
              <a:rPr lang="en-US" sz="2400" dirty="0">
                <a:latin typeface="+mj-lt"/>
                <a:cs typeface="Calibri" panose="020F0502020204030204" pitchFamily="34" charset="0"/>
              </a:rPr>
              <a:t>Ascending or descending</a:t>
            </a:r>
          </a:p>
        </p:txBody>
      </p:sp>
      <p:sp>
        <p:nvSpPr>
          <p:cNvPr id="17" name="Footer Placeholder 16">
            <a:extLst>
              <a:ext uri="{FF2B5EF4-FFF2-40B4-BE49-F238E27FC236}">
                <a16:creationId xmlns:a16="http://schemas.microsoft.com/office/drawing/2014/main" id="{9D55D793-4DDC-98AE-3423-36B89347BF85}"/>
              </a:ext>
            </a:extLst>
          </p:cNvPr>
          <p:cNvSpPr>
            <a:spLocks noGrp="1"/>
          </p:cNvSpPr>
          <p:nvPr>
            <p:ph type="ftr" sz="quarter" idx="11"/>
          </p:nvPr>
        </p:nvSpPr>
        <p:spPr>
          <a:xfrm>
            <a:off x="4038600" y="6492875"/>
            <a:ext cx="4114800" cy="365125"/>
          </a:xfrm>
        </p:spPr>
        <p:txBody>
          <a:bodyPr/>
          <a:lstStyle/>
          <a:p>
            <a:r>
              <a:rPr lang="en-US"/>
              <a:t>Rhythmic Regularity beyond Meter and Isochrony</a:t>
            </a:r>
            <a:endParaRPr lang="en-US" dirty="0"/>
          </a:p>
        </p:txBody>
      </p:sp>
      <p:sp>
        <p:nvSpPr>
          <p:cNvPr id="18" name="Date Placeholder 17">
            <a:extLst>
              <a:ext uri="{FF2B5EF4-FFF2-40B4-BE49-F238E27FC236}">
                <a16:creationId xmlns:a16="http://schemas.microsoft.com/office/drawing/2014/main" id="{F0A5496A-6FFF-81E1-DB88-9E24A89A23E8}"/>
              </a:ext>
            </a:extLst>
          </p:cNvPr>
          <p:cNvSpPr>
            <a:spLocks noGrp="1"/>
          </p:cNvSpPr>
          <p:nvPr>
            <p:ph type="dt" sz="half" idx="10"/>
          </p:nvPr>
        </p:nvSpPr>
        <p:spPr/>
        <p:txBody>
          <a:bodyPr/>
          <a:lstStyle/>
          <a:p>
            <a:r>
              <a:rPr lang="en-US"/>
              <a:t>Rhythm in Music since 1900, McGill, Sept. 2023</a:t>
            </a:r>
            <a:endParaRPr lang="en-US" dirty="0"/>
          </a:p>
        </p:txBody>
      </p:sp>
      <p:sp>
        <p:nvSpPr>
          <p:cNvPr id="19" name="Slide Number Placeholder 18">
            <a:extLst>
              <a:ext uri="{FF2B5EF4-FFF2-40B4-BE49-F238E27FC236}">
                <a16:creationId xmlns:a16="http://schemas.microsoft.com/office/drawing/2014/main" id="{B040E3DD-B75B-1103-62DE-0C54AF2A4EAF}"/>
              </a:ext>
            </a:extLst>
          </p:cNvPr>
          <p:cNvSpPr>
            <a:spLocks noGrp="1"/>
          </p:cNvSpPr>
          <p:nvPr>
            <p:ph type="sldNum" sz="quarter" idx="12"/>
          </p:nvPr>
        </p:nvSpPr>
        <p:spPr/>
        <p:txBody>
          <a:bodyPr/>
          <a:lstStyle/>
          <a:p>
            <a:r>
              <a:rPr lang="en-US"/>
              <a:t>Jason Yust, Boston Univ.          </a:t>
            </a:r>
            <a:fld id="{6950D593-2953-924C-A0DA-F3B17E0E49C7}" type="slidenum">
              <a:rPr lang="en-US" smtClean="0"/>
              <a:pPr/>
              <a:t>21</a:t>
            </a:fld>
            <a:endParaRPr lang="en-US" dirty="0"/>
          </a:p>
        </p:txBody>
      </p:sp>
    </p:spTree>
    <p:extLst>
      <p:ext uri="{BB962C8B-B14F-4D97-AF65-F5344CB8AC3E}">
        <p14:creationId xmlns:p14="http://schemas.microsoft.com/office/powerpoint/2010/main" val="914835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dissolve">
                                      <p:cBhvr>
                                        <p:cTn id="24" dur="500"/>
                                        <p:tgtEl>
                                          <p:spTgt spid="16"/>
                                        </p:tgtEl>
                                      </p:cBhvr>
                                    </p:animEffect>
                                  </p:childTnLst>
                                </p:cTn>
                              </p:par>
                            </p:childTnLst>
                          </p:cTn>
                        </p:par>
                        <p:par>
                          <p:cTn id="25" fill="hold">
                            <p:stCondLst>
                              <p:cond delay="500"/>
                            </p:stCondLst>
                            <p:childTnLst>
                              <p:par>
                                <p:cTn id="26" presetID="9"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dissolve">
                                      <p:cBhvr>
                                        <p:cTn id="28" dur="500"/>
                                        <p:tgtEl>
                                          <p:spTgt spid="13"/>
                                        </p:tgtEl>
                                      </p:cBhvr>
                                    </p:animEffect>
                                  </p:childTnLst>
                                </p:cTn>
                              </p:par>
                            </p:childTnLst>
                          </p:cTn>
                        </p:par>
                        <p:par>
                          <p:cTn id="29" fill="hold">
                            <p:stCondLst>
                              <p:cond delay="1000"/>
                            </p:stCondLst>
                            <p:childTnLst>
                              <p:par>
                                <p:cTn id="30" presetID="22" presetClass="entr" presetSubtype="2"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right)">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D3941-0CC9-5F43-FDDE-ACF93BCF6C5F}"/>
              </a:ext>
            </a:extLst>
          </p:cNvPr>
          <p:cNvSpPr>
            <a:spLocks noGrp="1"/>
          </p:cNvSpPr>
          <p:nvPr>
            <p:ph type="title"/>
          </p:nvPr>
        </p:nvSpPr>
        <p:spPr/>
        <p:txBody>
          <a:bodyPr/>
          <a:lstStyle/>
          <a:p>
            <a:r>
              <a:rPr lang="en-US" dirty="0"/>
              <a:t>Generated and maximally even rhythms</a:t>
            </a:r>
          </a:p>
        </p:txBody>
      </p:sp>
      <p:sp>
        <p:nvSpPr>
          <p:cNvPr id="3" name="Content Placeholder 2">
            <a:extLst>
              <a:ext uri="{FF2B5EF4-FFF2-40B4-BE49-F238E27FC236}">
                <a16:creationId xmlns:a16="http://schemas.microsoft.com/office/drawing/2014/main" id="{B5DD2BDE-54D8-D0F3-A77C-FF6CC4BE3436}"/>
              </a:ext>
            </a:extLst>
          </p:cNvPr>
          <p:cNvSpPr>
            <a:spLocks noGrp="1"/>
          </p:cNvSpPr>
          <p:nvPr>
            <p:ph idx="1"/>
          </p:nvPr>
        </p:nvSpPr>
        <p:spPr>
          <a:xfrm>
            <a:off x="838200" y="686742"/>
            <a:ext cx="10515600" cy="779463"/>
          </a:xfrm>
        </p:spPr>
        <p:txBody>
          <a:bodyPr>
            <a:normAutofit fontScale="85000" lnSpcReduction="20000"/>
          </a:bodyPr>
          <a:lstStyle/>
          <a:p>
            <a:pPr marL="0" indent="0" algn="ctr">
              <a:buNone/>
            </a:pPr>
            <a:r>
              <a:rPr lang="en-US" dirty="0"/>
              <a:t>Generated rhythms maximize the corresponding frequency.</a:t>
            </a:r>
          </a:p>
          <a:p>
            <a:pPr marL="0" indent="0" algn="ctr">
              <a:buNone/>
            </a:pPr>
            <a:r>
              <a:rPr lang="en-US" dirty="0"/>
              <a:t>They are </a:t>
            </a:r>
            <a:r>
              <a:rPr lang="en-US" b="1" i="1" dirty="0"/>
              <a:t>prototypes</a:t>
            </a:r>
            <a:r>
              <a:rPr lang="en-US" dirty="0"/>
              <a:t> of the corresponding </a:t>
            </a:r>
            <a:r>
              <a:rPr lang="en-US" b="1" i="1" dirty="0"/>
              <a:t>rhythmic quality</a:t>
            </a:r>
            <a:r>
              <a:rPr lang="en-US" b="1" dirty="0"/>
              <a:t>.</a:t>
            </a:r>
            <a:endParaRPr lang="en-US" dirty="0"/>
          </a:p>
        </p:txBody>
      </p:sp>
      <p:pic>
        <p:nvPicPr>
          <p:cNvPr id="5" name="Graphic 4">
            <a:extLst>
              <a:ext uri="{FF2B5EF4-FFF2-40B4-BE49-F238E27FC236}">
                <a16:creationId xmlns:a16="http://schemas.microsoft.com/office/drawing/2014/main" id="{49248E68-0E93-71D1-A003-82ED1781DA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1408" y="2075541"/>
            <a:ext cx="7772400" cy="3052966"/>
          </a:xfrm>
          <a:prstGeom prst="rect">
            <a:avLst/>
          </a:prstGeom>
        </p:spPr>
      </p:pic>
      <p:pic>
        <p:nvPicPr>
          <p:cNvPr id="7" name="Picture 6">
            <a:extLst>
              <a:ext uri="{FF2B5EF4-FFF2-40B4-BE49-F238E27FC236}">
                <a16:creationId xmlns:a16="http://schemas.microsoft.com/office/drawing/2014/main" id="{5B999B02-9DDD-9D13-5CFD-6D6B6BDE8E10}"/>
              </a:ext>
            </a:extLst>
          </p:cNvPr>
          <p:cNvPicPr>
            <a:picLocks noChangeAspect="1"/>
          </p:cNvPicPr>
          <p:nvPr/>
        </p:nvPicPr>
        <p:blipFill>
          <a:blip r:embed="rId5"/>
          <a:stretch>
            <a:fillRect/>
          </a:stretch>
        </p:blipFill>
        <p:spPr>
          <a:xfrm>
            <a:off x="2121408" y="1503082"/>
            <a:ext cx="7589520" cy="653720"/>
          </a:xfrm>
          <a:prstGeom prst="rect">
            <a:avLst/>
          </a:prstGeom>
        </p:spPr>
      </p:pic>
      <p:sp>
        <p:nvSpPr>
          <p:cNvPr id="8" name="TextBox 7">
            <a:extLst>
              <a:ext uri="{FF2B5EF4-FFF2-40B4-BE49-F238E27FC236}">
                <a16:creationId xmlns:a16="http://schemas.microsoft.com/office/drawing/2014/main" id="{4BF9D67D-0DA5-9231-6AF8-5086B65058D5}"/>
              </a:ext>
            </a:extLst>
          </p:cNvPr>
          <p:cNvSpPr txBox="1"/>
          <p:nvPr/>
        </p:nvSpPr>
        <p:spPr>
          <a:xfrm>
            <a:off x="1994749" y="5128507"/>
            <a:ext cx="8202502" cy="830997"/>
          </a:xfrm>
          <a:prstGeom prst="rect">
            <a:avLst/>
          </a:prstGeom>
          <a:noFill/>
        </p:spPr>
        <p:txBody>
          <a:bodyPr wrap="none" rtlCol="0">
            <a:spAutoFit/>
          </a:bodyPr>
          <a:lstStyle/>
          <a:p>
            <a:pPr algn="ctr"/>
            <a:r>
              <a:rPr lang="en-US" sz="2400" b="1" dirty="0">
                <a:latin typeface="+mj-lt"/>
                <a:cs typeface="Calibri" panose="020F0502020204030204" pitchFamily="34" charset="0"/>
              </a:rPr>
              <a:t>Maximally Even </a:t>
            </a:r>
            <a:r>
              <a:rPr lang="en-US" sz="2400" dirty="0">
                <a:latin typeface="+mj-lt"/>
                <a:cs typeface="Calibri" panose="020F0502020204030204" pitchFamily="34" charset="0"/>
              </a:rPr>
              <a:t>rhythms are a special case of generated rhythms </a:t>
            </a:r>
          </a:p>
          <a:p>
            <a:pPr algn="ctr"/>
            <a:r>
              <a:rPr lang="en-US" sz="2400" dirty="0">
                <a:latin typeface="+mj-lt"/>
                <a:cs typeface="Calibri" panose="020F0502020204030204" pitchFamily="34" charset="0"/>
              </a:rPr>
              <a:t>with exactly one onset for each peak of the periodic function.</a:t>
            </a:r>
          </a:p>
        </p:txBody>
      </p:sp>
      <p:sp>
        <p:nvSpPr>
          <p:cNvPr id="9" name="Footer Placeholder 8">
            <a:extLst>
              <a:ext uri="{FF2B5EF4-FFF2-40B4-BE49-F238E27FC236}">
                <a16:creationId xmlns:a16="http://schemas.microsoft.com/office/drawing/2014/main" id="{E8C76AF3-B218-3609-BB4E-117817174C0B}"/>
              </a:ext>
            </a:extLst>
          </p:cNvPr>
          <p:cNvSpPr>
            <a:spLocks noGrp="1"/>
          </p:cNvSpPr>
          <p:nvPr>
            <p:ph type="ftr" sz="quarter" idx="11"/>
          </p:nvPr>
        </p:nvSpPr>
        <p:spPr>
          <a:xfrm>
            <a:off x="4038600" y="6492875"/>
            <a:ext cx="4114800" cy="365125"/>
          </a:xfrm>
        </p:spPr>
        <p:txBody>
          <a:bodyPr/>
          <a:lstStyle/>
          <a:p>
            <a:r>
              <a:rPr lang="en-US"/>
              <a:t>Rhythmic Regularity beyond Meter and Isochrony</a:t>
            </a:r>
            <a:endParaRPr lang="en-US" dirty="0"/>
          </a:p>
        </p:txBody>
      </p:sp>
      <p:sp>
        <p:nvSpPr>
          <p:cNvPr id="10" name="Date Placeholder 9">
            <a:extLst>
              <a:ext uri="{FF2B5EF4-FFF2-40B4-BE49-F238E27FC236}">
                <a16:creationId xmlns:a16="http://schemas.microsoft.com/office/drawing/2014/main" id="{48F7B305-3A8B-6025-36DB-FADF43ABE68B}"/>
              </a:ext>
            </a:extLst>
          </p:cNvPr>
          <p:cNvSpPr>
            <a:spLocks noGrp="1"/>
          </p:cNvSpPr>
          <p:nvPr>
            <p:ph type="dt" sz="half" idx="10"/>
          </p:nvPr>
        </p:nvSpPr>
        <p:spPr/>
        <p:txBody>
          <a:bodyPr/>
          <a:lstStyle/>
          <a:p>
            <a:r>
              <a:rPr lang="en-US"/>
              <a:t>Rhythm in Music since 1900, McGill, Sept. 2023</a:t>
            </a:r>
            <a:endParaRPr lang="en-US" dirty="0"/>
          </a:p>
        </p:txBody>
      </p:sp>
      <p:sp>
        <p:nvSpPr>
          <p:cNvPr id="11" name="Slide Number Placeholder 10">
            <a:extLst>
              <a:ext uri="{FF2B5EF4-FFF2-40B4-BE49-F238E27FC236}">
                <a16:creationId xmlns:a16="http://schemas.microsoft.com/office/drawing/2014/main" id="{C8F22ED6-16A2-5324-B20F-E5156BFB8860}"/>
              </a:ext>
            </a:extLst>
          </p:cNvPr>
          <p:cNvSpPr>
            <a:spLocks noGrp="1"/>
          </p:cNvSpPr>
          <p:nvPr>
            <p:ph type="sldNum" sz="quarter" idx="12"/>
          </p:nvPr>
        </p:nvSpPr>
        <p:spPr/>
        <p:txBody>
          <a:bodyPr/>
          <a:lstStyle/>
          <a:p>
            <a:r>
              <a:rPr lang="en-US"/>
              <a:t>Jason Yust, Boston Univ.          </a:t>
            </a:r>
            <a:fld id="{6950D593-2953-924C-A0DA-F3B17E0E49C7}" type="slidenum">
              <a:rPr lang="en-US" smtClean="0"/>
              <a:pPr/>
              <a:t>22</a:t>
            </a:fld>
            <a:endParaRPr lang="en-US" dirty="0"/>
          </a:p>
        </p:txBody>
      </p:sp>
    </p:spTree>
    <p:extLst>
      <p:ext uri="{BB962C8B-B14F-4D97-AF65-F5344CB8AC3E}">
        <p14:creationId xmlns:p14="http://schemas.microsoft.com/office/powerpoint/2010/main" val="11273568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D3941-0CC9-5F43-FDDE-ACF93BCF6C5F}"/>
              </a:ext>
            </a:extLst>
          </p:cNvPr>
          <p:cNvSpPr>
            <a:spLocks noGrp="1"/>
          </p:cNvSpPr>
          <p:nvPr>
            <p:ph type="title"/>
          </p:nvPr>
        </p:nvSpPr>
        <p:spPr/>
        <p:txBody>
          <a:bodyPr/>
          <a:lstStyle/>
          <a:p>
            <a:r>
              <a:rPr lang="en-US" dirty="0"/>
              <a:t>Generated and maximally even rhythms</a:t>
            </a:r>
          </a:p>
        </p:txBody>
      </p:sp>
      <p:sp>
        <p:nvSpPr>
          <p:cNvPr id="3" name="Content Placeholder 2">
            <a:extLst>
              <a:ext uri="{FF2B5EF4-FFF2-40B4-BE49-F238E27FC236}">
                <a16:creationId xmlns:a16="http://schemas.microsoft.com/office/drawing/2014/main" id="{B5DD2BDE-54D8-D0F3-A77C-FF6CC4BE3436}"/>
              </a:ext>
            </a:extLst>
          </p:cNvPr>
          <p:cNvSpPr>
            <a:spLocks noGrp="1"/>
          </p:cNvSpPr>
          <p:nvPr>
            <p:ph idx="1"/>
          </p:nvPr>
        </p:nvSpPr>
        <p:spPr>
          <a:xfrm>
            <a:off x="838200" y="686742"/>
            <a:ext cx="10515600" cy="779463"/>
          </a:xfrm>
        </p:spPr>
        <p:txBody>
          <a:bodyPr>
            <a:normAutofit/>
          </a:bodyPr>
          <a:lstStyle/>
          <a:p>
            <a:pPr marL="0" indent="0" algn="ctr">
              <a:buNone/>
            </a:pPr>
            <a:r>
              <a:rPr lang="en-US" dirty="0"/>
              <a:t>Example: </a:t>
            </a:r>
            <a:r>
              <a:rPr lang="en-US" b="1" i="1" dirty="0"/>
              <a:t>Tresillo </a:t>
            </a:r>
            <a:r>
              <a:rPr lang="en-US" b="1" dirty="0"/>
              <a:t>(3-in-8) </a:t>
            </a:r>
            <a:r>
              <a:rPr lang="en-US" dirty="0"/>
              <a:t>and </a:t>
            </a:r>
            <a:r>
              <a:rPr lang="en-US" b="1" i="1" dirty="0"/>
              <a:t>Cinquillo</a:t>
            </a:r>
            <a:r>
              <a:rPr lang="en-US" b="1" dirty="0"/>
              <a:t> (5-in-8)</a:t>
            </a:r>
            <a:endParaRPr lang="en-US" dirty="0"/>
          </a:p>
        </p:txBody>
      </p:sp>
      <p:pic>
        <p:nvPicPr>
          <p:cNvPr id="6" name="Picture 5">
            <a:extLst>
              <a:ext uri="{FF2B5EF4-FFF2-40B4-BE49-F238E27FC236}">
                <a16:creationId xmlns:a16="http://schemas.microsoft.com/office/drawing/2014/main" id="{D437852A-1A7E-8B7D-54B2-E8F39F3D631A}"/>
              </a:ext>
            </a:extLst>
          </p:cNvPr>
          <p:cNvPicPr>
            <a:picLocks noChangeAspect="1"/>
          </p:cNvPicPr>
          <p:nvPr/>
        </p:nvPicPr>
        <p:blipFill>
          <a:blip r:embed="rId3"/>
          <a:stretch>
            <a:fillRect/>
          </a:stretch>
        </p:blipFill>
        <p:spPr>
          <a:xfrm>
            <a:off x="7010281" y="3859258"/>
            <a:ext cx="4343519" cy="952772"/>
          </a:xfrm>
          <a:prstGeom prst="rect">
            <a:avLst/>
          </a:prstGeom>
        </p:spPr>
      </p:pic>
      <p:pic>
        <p:nvPicPr>
          <p:cNvPr id="10" name="Picture 9">
            <a:extLst>
              <a:ext uri="{FF2B5EF4-FFF2-40B4-BE49-F238E27FC236}">
                <a16:creationId xmlns:a16="http://schemas.microsoft.com/office/drawing/2014/main" id="{47277BD6-2996-52EC-FA75-2372CDEF0523}"/>
              </a:ext>
            </a:extLst>
          </p:cNvPr>
          <p:cNvPicPr>
            <a:picLocks noChangeAspect="1"/>
          </p:cNvPicPr>
          <p:nvPr/>
        </p:nvPicPr>
        <p:blipFill>
          <a:blip r:embed="rId4"/>
          <a:stretch>
            <a:fillRect/>
          </a:stretch>
        </p:blipFill>
        <p:spPr>
          <a:xfrm>
            <a:off x="928370" y="3954780"/>
            <a:ext cx="3857784" cy="761728"/>
          </a:xfrm>
          <a:prstGeom prst="rect">
            <a:avLst/>
          </a:prstGeom>
        </p:spPr>
      </p:pic>
      <p:pic>
        <p:nvPicPr>
          <p:cNvPr id="12" name="Picture 11">
            <a:extLst>
              <a:ext uri="{FF2B5EF4-FFF2-40B4-BE49-F238E27FC236}">
                <a16:creationId xmlns:a16="http://schemas.microsoft.com/office/drawing/2014/main" id="{B230BFC5-AADD-1F82-8260-6AED49996C96}"/>
              </a:ext>
            </a:extLst>
          </p:cNvPr>
          <p:cNvPicPr>
            <a:picLocks noChangeAspect="1"/>
          </p:cNvPicPr>
          <p:nvPr/>
        </p:nvPicPr>
        <p:blipFill>
          <a:blip r:embed="rId5"/>
          <a:stretch>
            <a:fillRect/>
          </a:stretch>
        </p:blipFill>
        <p:spPr>
          <a:xfrm>
            <a:off x="732396" y="2483588"/>
            <a:ext cx="4252271" cy="877888"/>
          </a:xfrm>
          <a:prstGeom prst="rect">
            <a:avLst/>
          </a:prstGeom>
        </p:spPr>
      </p:pic>
      <p:pic>
        <p:nvPicPr>
          <p:cNvPr id="14" name="Picture 13">
            <a:extLst>
              <a:ext uri="{FF2B5EF4-FFF2-40B4-BE49-F238E27FC236}">
                <a16:creationId xmlns:a16="http://schemas.microsoft.com/office/drawing/2014/main" id="{F3139851-0248-3CF6-0D87-1BE00F4E7EF9}"/>
              </a:ext>
            </a:extLst>
          </p:cNvPr>
          <p:cNvPicPr>
            <a:picLocks noChangeAspect="1"/>
          </p:cNvPicPr>
          <p:nvPr/>
        </p:nvPicPr>
        <p:blipFill rotWithShape="1">
          <a:blip r:embed="rId6"/>
          <a:srcRect t="12018" b="15909"/>
          <a:stretch/>
        </p:blipFill>
        <p:spPr>
          <a:xfrm>
            <a:off x="999490" y="1398268"/>
            <a:ext cx="3786303" cy="1141840"/>
          </a:xfrm>
          <a:prstGeom prst="rect">
            <a:avLst/>
          </a:prstGeom>
        </p:spPr>
      </p:pic>
      <p:cxnSp>
        <p:nvCxnSpPr>
          <p:cNvPr id="16" name="Straight Arrow Connector 15">
            <a:extLst>
              <a:ext uri="{FF2B5EF4-FFF2-40B4-BE49-F238E27FC236}">
                <a16:creationId xmlns:a16="http://schemas.microsoft.com/office/drawing/2014/main" id="{C5B61C0B-C2EF-3B3A-266E-A696635AC3E7}"/>
              </a:ext>
            </a:extLst>
          </p:cNvPr>
          <p:cNvCxnSpPr>
            <a:cxnSpLocks/>
          </p:cNvCxnSpPr>
          <p:nvPr/>
        </p:nvCxnSpPr>
        <p:spPr>
          <a:xfrm>
            <a:off x="2580640" y="3429000"/>
            <a:ext cx="0" cy="427596"/>
          </a:xfrm>
          <a:prstGeom prst="straightConnector1">
            <a:avLst/>
          </a:prstGeom>
          <a:ln w="38100">
            <a:solidFill>
              <a:srgbClr val="004DC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6815B59-6124-4C08-4E8B-8B97C977CB97}"/>
              </a:ext>
            </a:extLst>
          </p:cNvPr>
          <p:cNvCxnSpPr>
            <a:cxnSpLocks/>
          </p:cNvCxnSpPr>
          <p:nvPr/>
        </p:nvCxnSpPr>
        <p:spPr>
          <a:xfrm>
            <a:off x="4913094" y="4236720"/>
            <a:ext cx="1995706" cy="0"/>
          </a:xfrm>
          <a:prstGeom prst="straightConnector1">
            <a:avLst/>
          </a:prstGeom>
          <a:ln w="38100">
            <a:solidFill>
              <a:srgbClr val="004DC1"/>
            </a:solidFill>
            <a:tailEnd type="stealth" w="lg" len="lg"/>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A96C835-C3DB-4B54-6E84-3DFBA026A010}"/>
              </a:ext>
            </a:extLst>
          </p:cNvPr>
          <p:cNvSpPr txBox="1"/>
          <p:nvPr/>
        </p:nvSpPr>
        <p:spPr>
          <a:xfrm>
            <a:off x="2669121" y="3394931"/>
            <a:ext cx="1787862" cy="461665"/>
          </a:xfrm>
          <a:prstGeom prst="rect">
            <a:avLst/>
          </a:prstGeom>
          <a:noFill/>
        </p:spPr>
        <p:txBody>
          <a:bodyPr wrap="none" rtlCol="0">
            <a:spAutoFit/>
          </a:bodyPr>
          <a:lstStyle/>
          <a:p>
            <a:pPr algn="l"/>
            <a:r>
              <a:rPr lang="en-US" sz="2400" dirty="0">
                <a:solidFill>
                  <a:srgbClr val="004DC1"/>
                </a:solidFill>
                <a:latin typeface="+mj-lt"/>
                <a:cs typeface="Calibri" panose="020F0502020204030204" pitchFamily="34" charset="0"/>
              </a:rPr>
              <a:t>Complement</a:t>
            </a:r>
          </a:p>
        </p:txBody>
      </p:sp>
      <p:sp>
        <p:nvSpPr>
          <p:cNvPr id="21" name="TextBox 20">
            <a:extLst>
              <a:ext uri="{FF2B5EF4-FFF2-40B4-BE49-F238E27FC236}">
                <a16:creationId xmlns:a16="http://schemas.microsoft.com/office/drawing/2014/main" id="{843C9AA3-6D97-3473-2A9D-630AEB707FFB}"/>
              </a:ext>
            </a:extLst>
          </p:cNvPr>
          <p:cNvSpPr txBox="1"/>
          <p:nvPr/>
        </p:nvSpPr>
        <p:spPr>
          <a:xfrm>
            <a:off x="5323840" y="3723947"/>
            <a:ext cx="989758" cy="461665"/>
          </a:xfrm>
          <a:prstGeom prst="rect">
            <a:avLst/>
          </a:prstGeom>
          <a:noFill/>
        </p:spPr>
        <p:txBody>
          <a:bodyPr wrap="none" rtlCol="0">
            <a:spAutoFit/>
          </a:bodyPr>
          <a:lstStyle/>
          <a:p>
            <a:pPr algn="l"/>
            <a:r>
              <a:rPr lang="en-US" sz="2400" dirty="0">
                <a:solidFill>
                  <a:srgbClr val="004DC1"/>
                </a:solidFill>
                <a:latin typeface="+mj-lt"/>
                <a:cs typeface="Calibri" panose="020F0502020204030204" pitchFamily="34" charset="0"/>
              </a:rPr>
              <a:t>Rotate</a:t>
            </a:r>
          </a:p>
        </p:txBody>
      </p:sp>
      <p:sp>
        <p:nvSpPr>
          <p:cNvPr id="22" name="TextBox 21">
            <a:extLst>
              <a:ext uri="{FF2B5EF4-FFF2-40B4-BE49-F238E27FC236}">
                <a16:creationId xmlns:a16="http://schemas.microsoft.com/office/drawing/2014/main" id="{005F5808-673C-2563-6935-C2B6C2DDD0CD}"/>
              </a:ext>
            </a:extLst>
          </p:cNvPr>
          <p:cNvSpPr txBox="1"/>
          <p:nvPr/>
        </p:nvSpPr>
        <p:spPr>
          <a:xfrm>
            <a:off x="838200" y="5282052"/>
            <a:ext cx="6285119" cy="461665"/>
          </a:xfrm>
          <a:prstGeom prst="rect">
            <a:avLst/>
          </a:prstGeom>
          <a:noFill/>
        </p:spPr>
        <p:txBody>
          <a:bodyPr wrap="none" rtlCol="0">
            <a:spAutoFit/>
          </a:bodyPr>
          <a:lstStyle/>
          <a:p>
            <a:pPr algn="l"/>
            <a:r>
              <a:rPr lang="en-US" sz="2400" dirty="0">
                <a:latin typeface="+mj-lt"/>
                <a:cs typeface="Calibri" panose="020F0502020204030204" pitchFamily="34" charset="0"/>
              </a:rPr>
              <a:t>Complementation and rotation affect phases only</a:t>
            </a:r>
          </a:p>
        </p:txBody>
      </p:sp>
      <p:pic>
        <p:nvPicPr>
          <p:cNvPr id="25" name="Picture 24">
            <a:extLst>
              <a:ext uri="{FF2B5EF4-FFF2-40B4-BE49-F238E27FC236}">
                <a16:creationId xmlns:a16="http://schemas.microsoft.com/office/drawing/2014/main" id="{82249693-140D-F03B-79D8-6FA2CA79AB12}"/>
              </a:ext>
            </a:extLst>
          </p:cNvPr>
          <p:cNvPicPr>
            <a:picLocks noChangeAspect="1"/>
          </p:cNvPicPr>
          <p:nvPr/>
        </p:nvPicPr>
        <p:blipFill rotWithShape="1">
          <a:blip r:embed="rId7"/>
          <a:srcRect t="15349" b="15880"/>
          <a:stretch/>
        </p:blipFill>
        <p:spPr>
          <a:xfrm>
            <a:off x="7346721" y="2733552"/>
            <a:ext cx="3920719" cy="1123043"/>
          </a:xfrm>
          <a:prstGeom prst="rect">
            <a:avLst/>
          </a:prstGeom>
        </p:spPr>
      </p:pic>
      <p:sp>
        <p:nvSpPr>
          <p:cNvPr id="26" name="Footer Placeholder 25">
            <a:extLst>
              <a:ext uri="{FF2B5EF4-FFF2-40B4-BE49-F238E27FC236}">
                <a16:creationId xmlns:a16="http://schemas.microsoft.com/office/drawing/2014/main" id="{79BA215A-0768-7348-6C39-62AB7793E8CD}"/>
              </a:ext>
            </a:extLst>
          </p:cNvPr>
          <p:cNvSpPr>
            <a:spLocks noGrp="1"/>
          </p:cNvSpPr>
          <p:nvPr>
            <p:ph type="ftr" sz="quarter" idx="11"/>
          </p:nvPr>
        </p:nvSpPr>
        <p:spPr>
          <a:xfrm>
            <a:off x="4038600" y="6492875"/>
            <a:ext cx="4114800" cy="365125"/>
          </a:xfrm>
        </p:spPr>
        <p:txBody>
          <a:bodyPr/>
          <a:lstStyle/>
          <a:p>
            <a:r>
              <a:rPr lang="en-US"/>
              <a:t>Rhythmic Regularity beyond Meter and Isochrony</a:t>
            </a:r>
            <a:endParaRPr lang="en-US" dirty="0"/>
          </a:p>
        </p:txBody>
      </p:sp>
      <p:sp>
        <p:nvSpPr>
          <p:cNvPr id="27" name="Date Placeholder 26">
            <a:extLst>
              <a:ext uri="{FF2B5EF4-FFF2-40B4-BE49-F238E27FC236}">
                <a16:creationId xmlns:a16="http://schemas.microsoft.com/office/drawing/2014/main" id="{76874AAE-6A8C-2B81-1598-1547929EC17A}"/>
              </a:ext>
            </a:extLst>
          </p:cNvPr>
          <p:cNvSpPr>
            <a:spLocks noGrp="1"/>
          </p:cNvSpPr>
          <p:nvPr>
            <p:ph type="dt" sz="half" idx="10"/>
          </p:nvPr>
        </p:nvSpPr>
        <p:spPr/>
        <p:txBody>
          <a:bodyPr/>
          <a:lstStyle/>
          <a:p>
            <a:r>
              <a:rPr lang="en-US"/>
              <a:t>Rhythm in Music since 1900, McGill, Sept. 2023</a:t>
            </a:r>
            <a:endParaRPr lang="en-US" dirty="0"/>
          </a:p>
        </p:txBody>
      </p:sp>
      <p:sp>
        <p:nvSpPr>
          <p:cNvPr id="28" name="Slide Number Placeholder 27">
            <a:extLst>
              <a:ext uri="{FF2B5EF4-FFF2-40B4-BE49-F238E27FC236}">
                <a16:creationId xmlns:a16="http://schemas.microsoft.com/office/drawing/2014/main" id="{ED6DD847-8DE7-946A-2ABD-95E4EB086E31}"/>
              </a:ext>
            </a:extLst>
          </p:cNvPr>
          <p:cNvSpPr>
            <a:spLocks noGrp="1"/>
          </p:cNvSpPr>
          <p:nvPr>
            <p:ph type="sldNum" sz="quarter" idx="12"/>
          </p:nvPr>
        </p:nvSpPr>
        <p:spPr/>
        <p:txBody>
          <a:bodyPr/>
          <a:lstStyle/>
          <a:p>
            <a:r>
              <a:rPr lang="en-US"/>
              <a:t>Jason Yust, Boston Univ.          </a:t>
            </a:r>
            <a:fld id="{6950D593-2953-924C-A0DA-F3B17E0E49C7}" type="slidenum">
              <a:rPr lang="en-US" smtClean="0"/>
              <a:pPr/>
              <a:t>23</a:t>
            </a:fld>
            <a:endParaRPr lang="en-US" dirty="0"/>
          </a:p>
        </p:txBody>
      </p:sp>
    </p:spTree>
    <p:extLst>
      <p:ext uri="{BB962C8B-B14F-4D97-AF65-F5344CB8AC3E}">
        <p14:creationId xmlns:p14="http://schemas.microsoft.com/office/powerpoint/2010/main" val="16756093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D3941-0CC9-5F43-FDDE-ACF93BCF6C5F}"/>
              </a:ext>
            </a:extLst>
          </p:cNvPr>
          <p:cNvSpPr>
            <a:spLocks noGrp="1"/>
          </p:cNvSpPr>
          <p:nvPr>
            <p:ph type="title"/>
          </p:nvPr>
        </p:nvSpPr>
        <p:spPr/>
        <p:txBody>
          <a:bodyPr/>
          <a:lstStyle/>
          <a:p>
            <a:r>
              <a:rPr lang="en-US" dirty="0"/>
              <a:t>Generated and maximally even rhythms</a:t>
            </a:r>
          </a:p>
        </p:txBody>
      </p:sp>
      <p:sp>
        <p:nvSpPr>
          <p:cNvPr id="3" name="Content Placeholder 2">
            <a:extLst>
              <a:ext uri="{FF2B5EF4-FFF2-40B4-BE49-F238E27FC236}">
                <a16:creationId xmlns:a16="http://schemas.microsoft.com/office/drawing/2014/main" id="{B5DD2BDE-54D8-D0F3-A77C-FF6CC4BE3436}"/>
              </a:ext>
            </a:extLst>
          </p:cNvPr>
          <p:cNvSpPr>
            <a:spLocks noGrp="1"/>
          </p:cNvSpPr>
          <p:nvPr>
            <p:ph idx="1"/>
          </p:nvPr>
        </p:nvSpPr>
        <p:spPr>
          <a:xfrm>
            <a:off x="838200" y="686742"/>
            <a:ext cx="10515600" cy="779463"/>
          </a:xfrm>
        </p:spPr>
        <p:txBody>
          <a:bodyPr>
            <a:normAutofit/>
          </a:bodyPr>
          <a:lstStyle/>
          <a:p>
            <a:pPr marL="0" indent="0" algn="ctr">
              <a:buNone/>
            </a:pPr>
            <a:r>
              <a:rPr lang="en-US" dirty="0"/>
              <a:t>Example: </a:t>
            </a:r>
            <a:r>
              <a:rPr lang="en-US" b="1" i="1" dirty="0"/>
              <a:t>Standard Pattern </a:t>
            </a:r>
            <a:r>
              <a:rPr lang="en-US" b="1" dirty="0"/>
              <a:t>(7-in-12 </a:t>
            </a:r>
            <a:r>
              <a:rPr lang="en-US" dirty="0"/>
              <a:t>and</a:t>
            </a:r>
            <a:r>
              <a:rPr lang="en-US" b="1" dirty="0"/>
              <a:t> 5-in-12)</a:t>
            </a:r>
            <a:endParaRPr lang="en-US" dirty="0"/>
          </a:p>
        </p:txBody>
      </p:sp>
      <p:pic>
        <p:nvPicPr>
          <p:cNvPr id="5" name="Picture 4">
            <a:extLst>
              <a:ext uri="{FF2B5EF4-FFF2-40B4-BE49-F238E27FC236}">
                <a16:creationId xmlns:a16="http://schemas.microsoft.com/office/drawing/2014/main" id="{1D8ED42C-B77F-A414-2F5E-CF7F8442027F}"/>
              </a:ext>
            </a:extLst>
          </p:cNvPr>
          <p:cNvPicPr>
            <a:picLocks noChangeAspect="1"/>
          </p:cNvPicPr>
          <p:nvPr/>
        </p:nvPicPr>
        <p:blipFill>
          <a:blip r:embed="rId3"/>
          <a:stretch>
            <a:fillRect/>
          </a:stretch>
        </p:blipFill>
        <p:spPr>
          <a:xfrm>
            <a:off x="2847519" y="2531436"/>
            <a:ext cx="5724546" cy="973763"/>
          </a:xfrm>
          <a:prstGeom prst="rect">
            <a:avLst/>
          </a:prstGeom>
        </p:spPr>
      </p:pic>
      <p:pic>
        <p:nvPicPr>
          <p:cNvPr id="14" name="Picture 13">
            <a:extLst>
              <a:ext uri="{FF2B5EF4-FFF2-40B4-BE49-F238E27FC236}">
                <a16:creationId xmlns:a16="http://schemas.microsoft.com/office/drawing/2014/main" id="{CCF1C8E2-D3E5-7B1E-576B-ED1F9CB6E0C8}"/>
              </a:ext>
            </a:extLst>
          </p:cNvPr>
          <p:cNvPicPr>
            <a:picLocks noChangeAspect="1"/>
          </p:cNvPicPr>
          <p:nvPr/>
        </p:nvPicPr>
        <p:blipFill>
          <a:blip r:embed="rId4"/>
          <a:stretch>
            <a:fillRect/>
          </a:stretch>
        </p:blipFill>
        <p:spPr>
          <a:xfrm>
            <a:off x="3251200" y="4941910"/>
            <a:ext cx="5008880" cy="848963"/>
          </a:xfrm>
          <a:prstGeom prst="rect">
            <a:avLst/>
          </a:prstGeom>
        </p:spPr>
      </p:pic>
      <p:pic>
        <p:nvPicPr>
          <p:cNvPr id="16" name="Picture 15">
            <a:extLst>
              <a:ext uri="{FF2B5EF4-FFF2-40B4-BE49-F238E27FC236}">
                <a16:creationId xmlns:a16="http://schemas.microsoft.com/office/drawing/2014/main" id="{EC4A0C25-1C7F-4F06-F28B-40562AFB435C}"/>
              </a:ext>
            </a:extLst>
          </p:cNvPr>
          <p:cNvPicPr>
            <a:picLocks noChangeAspect="1"/>
          </p:cNvPicPr>
          <p:nvPr/>
        </p:nvPicPr>
        <p:blipFill rotWithShape="1">
          <a:blip r:embed="rId5"/>
          <a:srcRect t="13768" b="17317"/>
          <a:stretch/>
        </p:blipFill>
        <p:spPr>
          <a:xfrm>
            <a:off x="3677433" y="1178409"/>
            <a:ext cx="4679448" cy="1353028"/>
          </a:xfrm>
          <a:prstGeom prst="rect">
            <a:avLst/>
          </a:prstGeom>
        </p:spPr>
      </p:pic>
      <p:pic>
        <p:nvPicPr>
          <p:cNvPr id="18" name="Picture 17">
            <a:extLst>
              <a:ext uri="{FF2B5EF4-FFF2-40B4-BE49-F238E27FC236}">
                <a16:creationId xmlns:a16="http://schemas.microsoft.com/office/drawing/2014/main" id="{90C73156-059C-D26F-1B71-D81EAFC4837B}"/>
              </a:ext>
            </a:extLst>
          </p:cNvPr>
          <p:cNvPicPr>
            <a:picLocks noChangeAspect="1"/>
          </p:cNvPicPr>
          <p:nvPr/>
        </p:nvPicPr>
        <p:blipFill rotWithShape="1">
          <a:blip r:embed="rId6"/>
          <a:srcRect t="12640" b="14989"/>
          <a:stretch/>
        </p:blipFill>
        <p:spPr>
          <a:xfrm>
            <a:off x="3598591" y="3505199"/>
            <a:ext cx="4758290" cy="1444804"/>
          </a:xfrm>
          <a:prstGeom prst="rect">
            <a:avLst/>
          </a:prstGeom>
        </p:spPr>
      </p:pic>
      <p:sp>
        <p:nvSpPr>
          <p:cNvPr id="25" name="Freeform 24">
            <a:extLst>
              <a:ext uri="{FF2B5EF4-FFF2-40B4-BE49-F238E27FC236}">
                <a16:creationId xmlns:a16="http://schemas.microsoft.com/office/drawing/2014/main" id="{B3E0FBF7-7BF4-9AF3-8CA3-02B90ADC4D81}"/>
              </a:ext>
            </a:extLst>
          </p:cNvPr>
          <p:cNvSpPr/>
          <p:nvPr/>
        </p:nvSpPr>
        <p:spPr>
          <a:xfrm>
            <a:off x="8392160" y="3068320"/>
            <a:ext cx="836209" cy="2184400"/>
          </a:xfrm>
          <a:custGeom>
            <a:avLst/>
            <a:gdLst>
              <a:gd name="connsiteX0" fmla="*/ 294640 w 836209"/>
              <a:gd name="connsiteY0" fmla="*/ 0 h 2306320"/>
              <a:gd name="connsiteX1" fmla="*/ 792480 w 836209"/>
              <a:gd name="connsiteY1" fmla="*/ 619760 h 2306320"/>
              <a:gd name="connsiteX2" fmla="*/ 721360 w 836209"/>
              <a:gd name="connsiteY2" fmla="*/ 1666240 h 2306320"/>
              <a:gd name="connsiteX3" fmla="*/ 0 w 836209"/>
              <a:gd name="connsiteY3" fmla="*/ 2306320 h 2306320"/>
            </a:gdLst>
            <a:ahLst/>
            <a:cxnLst>
              <a:cxn ang="0">
                <a:pos x="connsiteX0" y="connsiteY0"/>
              </a:cxn>
              <a:cxn ang="0">
                <a:pos x="connsiteX1" y="connsiteY1"/>
              </a:cxn>
              <a:cxn ang="0">
                <a:pos x="connsiteX2" y="connsiteY2"/>
              </a:cxn>
              <a:cxn ang="0">
                <a:pos x="connsiteX3" y="connsiteY3"/>
              </a:cxn>
            </a:cxnLst>
            <a:rect l="l" t="t" r="r" b="b"/>
            <a:pathLst>
              <a:path w="836209" h="2306320">
                <a:moveTo>
                  <a:pt x="294640" y="0"/>
                </a:moveTo>
                <a:cubicBezTo>
                  <a:pt x="508000" y="171026"/>
                  <a:pt x="721360" y="342053"/>
                  <a:pt x="792480" y="619760"/>
                </a:cubicBezTo>
                <a:cubicBezTo>
                  <a:pt x="863600" y="897467"/>
                  <a:pt x="853440" y="1385147"/>
                  <a:pt x="721360" y="1666240"/>
                </a:cubicBezTo>
                <a:cubicBezTo>
                  <a:pt x="589280" y="1947333"/>
                  <a:pt x="294640" y="2126826"/>
                  <a:pt x="0" y="2306320"/>
                </a:cubicBezTo>
              </a:path>
            </a:pathLst>
          </a:custGeom>
          <a:noFill/>
          <a:ln w="31750">
            <a:solidFill>
              <a:srgbClr val="004DC1"/>
            </a:solidFill>
            <a:tailEnd type="stealth"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ED2901A0-15B1-1684-498C-D9C378E05934}"/>
              </a:ext>
            </a:extLst>
          </p:cNvPr>
          <p:cNvSpPr txBox="1"/>
          <p:nvPr/>
        </p:nvSpPr>
        <p:spPr>
          <a:xfrm>
            <a:off x="9228369" y="3745021"/>
            <a:ext cx="1751185" cy="830997"/>
          </a:xfrm>
          <a:prstGeom prst="rect">
            <a:avLst/>
          </a:prstGeom>
          <a:noFill/>
        </p:spPr>
        <p:txBody>
          <a:bodyPr wrap="none" rtlCol="0">
            <a:spAutoFit/>
          </a:bodyPr>
          <a:lstStyle/>
          <a:p>
            <a:pPr algn="l"/>
            <a:r>
              <a:rPr lang="en-US" sz="2400" dirty="0">
                <a:solidFill>
                  <a:srgbClr val="004DC1"/>
                </a:solidFill>
                <a:latin typeface="+mj-lt"/>
                <a:cs typeface="Calibri" panose="020F0502020204030204" pitchFamily="34" charset="0"/>
              </a:rPr>
              <a:t>Rotated </a:t>
            </a:r>
          </a:p>
          <a:p>
            <a:pPr algn="l"/>
            <a:r>
              <a:rPr lang="en-US" sz="2400" dirty="0">
                <a:solidFill>
                  <a:srgbClr val="004DC1"/>
                </a:solidFill>
                <a:latin typeface="+mj-lt"/>
                <a:cs typeface="Calibri" panose="020F0502020204030204" pitchFamily="34" charset="0"/>
              </a:rPr>
              <a:t>complement</a:t>
            </a:r>
          </a:p>
        </p:txBody>
      </p:sp>
      <p:sp>
        <p:nvSpPr>
          <p:cNvPr id="27" name="Footer Placeholder 26">
            <a:extLst>
              <a:ext uri="{FF2B5EF4-FFF2-40B4-BE49-F238E27FC236}">
                <a16:creationId xmlns:a16="http://schemas.microsoft.com/office/drawing/2014/main" id="{5579BD63-E9AB-B294-FC4A-A7FD1F1A1A49}"/>
              </a:ext>
            </a:extLst>
          </p:cNvPr>
          <p:cNvSpPr>
            <a:spLocks noGrp="1"/>
          </p:cNvSpPr>
          <p:nvPr>
            <p:ph type="ftr" sz="quarter" idx="11"/>
          </p:nvPr>
        </p:nvSpPr>
        <p:spPr>
          <a:xfrm>
            <a:off x="4038600" y="6492875"/>
            <a:ext cx="4114800" cy="365125"/>
          </a:xfrm>
        </p:spPr>
        <p:txBody>
          <a:bodyPr/>
          <a:lstStyle/>
          <a:p>
            <a:r>
              <a:rPr lang="en-US"/>
              <a:t>Rhythmic Regularity beyond Meter and Isochrony</a:t>
            </a:r>
            <a:endParaRPr lang="en-US" dirty="0"/>
          </a:p>
        </p:txBody>
      </p:sp>
      <p:sp>
        <p:nvSpPr>
          <p:cNvPr id="28" name="Date Placeholder 27">
            <a:extLst>
              <a:ext uri="{FF2B5EF4-FFF2-40B4-BE49-F238E27FC236}">
                <a16:creationId xmlns:a16="http://schemas.microsoft.com/office/drawing/2014/main" id="{56556DB2-3D13-1A84-46A3-B5D47C547281}"/>
              </a:ext>
            </a:extLst>
          </p:cNvPr>
          <p:cNvSpPr>
            <a:spLocks noGrp="1"/>
          </p:cNvSpPr>
          <p:nvPr>
            <p:ph type="dt" sz="half" idx="10"/>
          </p:nvPr>
        </p:nvSpPr>
        <p:spPr/>
        <p:txBody>
          <a:bodyPr/>
          <a:lstStyle/>
          <a:p>
            <a:r>
              <a:rPr lang="en-US"/>
              <a:t>Rhythm in Music since 1900, McGill, Sept. 2023</a:t>
            </a:r>
            <a:endParaRPr lang="en-US" dirty="0"/>
          </a:p>
        </p:txBody>
      </p:sp>
      <p:sp>
        <p:nvSpPr>
          <p:cNvPr id="29" name="Slide Number Placeholder 28">
            <a:extLst>
              <a:ext uri="{FF2B5EF4-FFF2-40B4-BE49-F238E27FC236}">
                <a16:creationId xmlns:a16="http://schemas.microsoft.com/office/drawing/2014/main" id="{77548818-B63B-60CD-D221-13580AF4C594}"/>
              </a:ext>
            </a:extLst>
          </p:cNvPr>
          <p:cNvSpPr>
            <a:spLocks noGrp="1"/>
          </p:cNvSpPr>
          <p:nvPr>
            <p:ph type="sldNum" sz="quarter" idx="12"/>
          </p:nvPr>
        </p:nvSpPr>
        <p:spPr/>
        <p:txBody>
          <a:bodyPr/>
          <a:lstStyle/>
          <a:p>
            <a:r>
              <a:rPr lang="en-US"/>
              <a:t>Jason Yust, Boston Univ.          </a:t>
            </a:r>
            <a:fld id="{6950D593-2953-924C-A0DA-F3B17E0E49C7}" type="slidenum">
              <a:rPr lang="en-US" smtClean="0"/>
              <a:pPr/>
              <a:t>24</a:t>
            </a:fld>
            <a:endParaRPr lang="en-US" dirty="0"/>
          </a:p>
        </p:txBody>
      </p:sp>
    </p:spTree>
    <p:extLst>
      <p:ext uri="{BB962C8B-B14F-4D97-AF65-F5344CB8AC3E}">
        <p14:creationId xmlns:p14="http://schemas.microsoft.com/office/powerpoint/2010/main" val="32039765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D3941-0CC9-5F43-FDDE-ACF93BCF6C5F}"/>
              </a:ext>
            </a:extLst>
          </p:cNvPr>
          <p:cNvSpPr>
            <a:spLocks noGrp="1"/>
          </p:cNvSpPr>
          <p:nvPr>
            <p:ph type="title"/>
          </p:nvPr>
        </p:nvSpPr>
        <p:spPr/>
        <p:txBody>
          <a:bodyPr/>
          <a:lstStyle/>
          <a:p>
            <a:r>
              <a:rPr lang="en-US" dirty="0"/>
              <a:t>Generated and maximally even rhythms</a:t>
            </a:r>
          </a:p>
        </p:txBody>
      </p:sp>
      <p:sp>
        <p:nvSpPr>
          <p:cNvPr id="3" name="Content Placeholder 2">
            <a:extLst>
              <a:ext uri="{FF2B5EF4-FFF2-40B4-BE49-F238E27FC236}">
                <a16:creationId xmlns:a16="http://schemas.microsoft.com/office/drawing/2014/main" id="{B5DD2BDE-54D8-D0F3-A77C-FF6CC4BE3436}"/>
              </a:ext>
            </a:extLst>
          </p:cNvPr>
          <p:cNvSpPr>
            <a:spLocks noGrp="1"/>
          </p:cNvSpPr>
          <p:nvPr>
            <p:ph idx="1"/>
          </p:nvPr>
        </p:nvSpPr>
        <p:spPr>
          <a:xfrm>
            <a:off x="838200" y="686742"/>
            <a:ext cx="10515600" cy="779463"/>
          </a:xfrm>
        </p:spPr>
        <p:txBody>
          <a:bodyPr>
            <a:normAutofit/>
          </a:bodyPr>
          <a:lstStyle/>
          <a:p>
            <a:pPr marL="0" indent="0" algn="ctr">
              <a:buNone/>
            </a:pPr>
            <a:r>
              <a:rPr lang="en-US" dirty="0"/>
              <a:t>Example: </a:t>
            </a:r>
            <a:r>
              <a:rPr lang="en-US" b="1" i="1" dirty="0"/>
              <a:t>Samba Timeline </a:t>
            </a:r>
            <a:r>
              <a:rPr lang="en-US" b="1" dirty="0"/>
              <a:t>(9-in-16) </a:t>
            </a:r>
            <a:r>
              <a:rPr lang="en-US" dirty="0"/>
              <a:t>(from Stover forthcoming)</a:t>
            </a:r>
          </a:p>
        </p:txBody>
      </p:sp>
      <p:pic>
        <p:nvPicPr>
          <p:cNvPr id="5" name="Picture 4">
            <a:extLst>
              <a:ext uri="{FF2B5EF4-FFF2-40B4-BE49-F238E27FC236}">
                <a16:creationId xmlns:a16="http://schemas.microsoft.com/office/drawing/2014/main" id="{F6DFAD3A-AAE2-DD64-5615-E748E4952DD6}"/>
              </a:ext>
            </a:extLst>
          </p:cNvPr>
          <p:cNvPicPr>
            <a:picLocks noChangeAspect="1"/>
          </p:cNvPicPr>
          <p:nvPr/>
        </p:nvPicPr>
        <p:blipFill>
          <a:blip r:embed="rId5"/>
          <a:stretch>
            <a:fillRect/>
          </a:stretch>
        </p:blipFill>
        <p:spPr>
          <a:xfrm>
            <a:off x="400503" y="1324689"/>
            <a:ext cx="11390994" cy="4431341"/>
          </a:xfrm>
          <a:prstGeom prst="rect">
            <a:avLst/>
          </a:prstGeom>
        </p:spPr>
      </p:pic>
      <p:sp>
        <p:nvSpPr>
          <p:cNvPr id="6" name="Footer Placeholder 5">
            <a:extLst>
              <a:ext uri="{FF2B5EF4-FFF2-40B4-BE49-F238E27FC236}">
                <a16:creationId xmlns:a16="http://schemas.microsoft.com/office/drawing/2014/main" id="{F802FAF7-E418-16C6-4D2A-4B0D641C8402}"/>
              </a:ext>
            </a:extLst>
          </p:cNvPr>
          <p:cNvSpPr>
            <a:spLocks noGrp="1"/>
          </p:cNvSpPr>
          <p:nvPr>
            <p:ph type="ftr" sz="quarter" idx="11"/>
          </p:nvPr>
        </p:nvSpPr>
        <p:spPr>
          <a:xfrm>
            <a:off x="4038600" y="6492875"/>
            <a:ext cx="4114800" cy="365125"/>
          </a:xfrm>
        </p:spPr>
        <p:txBody>
          <a:bodyPr/>
          <a:lstStyle/>
          <a:p>
            <a:r>
              <a:rPr lang="en-US"/>
              <a:t>Rhythmic Regularity beyond Meter and Isochrony</a:t>
            </a:r>
            <a:endParaRPr lang="en-US" dirty="0"/>
          </a:p>
        </p:txBody>
      </p:sp>
      <p:sp>
        <p:nvSpPr>
          <p:cNvPr id="7" name="Date Placeholder 6">
            <a:extLst>
              <a:ext uri="{FF2B5EF4-FFF2-40B4-BE49-F238E27FC236}">
                <a16:creationId xmlns:a16="http://schemas.microsoft.com/office/drawing/2014/main" id="{B44E01DD-6FD6-988B-BFFF-6149DAE78161}"/>
              </a:ext>
            </a:extLst>
          </p:cNvPr>
          <p:cNvSpPr>
            <a:spLocks noGrp="1"/>
          </p:cNvSpPr>
          <p:nvPr>
            <p:ph type="dt" sz="half" idx="10"/>
          </p:nvPr>
        </p:nvSpPr>
        <p:spPr/>
        <p:txBody>
          <a:bodyPr/>
          <a:lstStyle/>
          <a:p>
            <a:r>
              <a:rPr lang="en-US"/>
              <a:t>Rhythm in Music since 1900, McGill, Sept. 2023</a:t>
            </a:r>
            <a:endParaRPr lang="en-US" dirty="0"/>
          </a:p>
        </p:txBody>
      </p:sp>
      <p:sp>
        <p:nvSpPr>
          <p:cNvPr id="8" name="Slide Number Placeholder 7">
            <a:extLst>
              <a:ext uri="{FF2B5EF4-FFF2-40B4-BE49-F238E27FC236}">
                <a16:creationId xmlns:a16="http://schemas.microsoft.com/office/drawing/2014/main" id="{90A9500F-14B4-6AF5-8FDA-4005C1155F73}"/>
              </a:ext>
            </a:extLst>
          </p:cNvPr>
          <p:cNvSpPr>
            <a:spLocks noGrp="1"/>
          </p:cNvSpPr>
          <p:nvPr>
            <p:ph type="sldNum" sz="quarter" idx="12"/>
          </p:nvPr>
        </p:nvSpPr>
        <p:spPr/>
        <p:txBody>
          <a:bodyPr/>
          <a:lstStyle/>
          <a:p>
            <a:r>
              <a:rPr lang="en-US"/>
              <a:t>Jason Yust, Boston Univ.          </a:t>
            </a:r>
            <a:fld id="{6950D593-2953-924C-A0DA-F3B17E0E49C7}" type="slidenum">
              <a:rPr lang="en-US" smtClean="0"/>
              <a:pPr/>
              <a:t>25</a:t>
            </a:fld>
            <a:endParaRPr lang="en-US" dirty="0"/>
          </a:p>
        </p:txBody>
      </p:sp>
      <p:pic>
        <p:nvPicPr>
          <p:cNvPr id="4" name="alvorada">
            <a:hlinkClick r:id="" action="ppaction://media"/>
            <a:extLst>
              <a:ext uri="{FF2B5EF4-FFF2-40B4-BE49-F238E27FC236}">
                <a16:creationId xmlns:a16="http://schemas.microsoft.com/office/drawing/2014/main" id="{577498BC-1B69-CED7-0E2C-0121FA84D7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16431" y="400049"/>
            <a:ext cx="556217" cy="556217"/>
          </a:xfrm>
          <a:prstGeom prst="rect">
            <a:avLst/>
          </a:prstGeom>
        </p:spPr>
      </p:pic>
      <p:sp>
        <p:nvSpPr>
          <p:cNvPr id="9" name="TextBox 8">
            <a:extLst>
              <a:ext uri="{FF2B5EF4-FFF2-40B4-BE49-F238E27FC236}">
                <a16:creationId xmlns:a16="http://schemas.microsoft.com/office/drawing/2014/main" id="{60D920AB-C1FF-824C-AD7D-4F0C367FB6D4}"/>
              </a:ext>
            </a:extLst>
          </p:cNvPr>
          <p:cNvSpPr txBox="1"/>
          <p:nvPr/>
        </p:nvSpPr>
        <p:spPr>
          <a:xfrm>
            <a:off x="7943414" y="5709593"/>
            <a:ext cx="2810641" cy="461665"/>
          </a:xfrm>
          <a:prstGeom prst="rect">
            <a:avLst/>
          </a:prstGeom>
          <a:noFill/>
        </p:spPr>
        <p:txBody>
          <a:bodyPr wrap="none" rtlCol="0">
            <a:spAutoFit/>
          </a:bodyPr>
          <a:lstStyle/>
          <a:p>
            <a:pPr algn="l"/>
            <a:r>
              <a:rPr lang="en-US" sz="2400" dirty="0">
                <a:latin typeface="+mj-lt"/>
                <a:cs typeface="Calibri" panose="020F0502020204030204" pitchFamily="34" charset="0"/>
              </a:rPr>
              <a:t>“</a:t>
            </a:r>
            <a:r>
              <a:rPr lang="en-US" sz="2400" dirty="0" err="1">
                <a:latin typeface="+mj-lt"/>
                <a:cs typeface="Calibri" panose="020F0502020204030204" pitchFamily="34" charset="0"/>
              </a:rPr>
              <a:t>Alvorada</a:t>
            </a:r>
            <a:r>
              <a:rPr lang="en-US" sz="2400" dirty="0">
                <a:latin typeface="+mj-lt"/>
                <a:cs typeface="Calibri" panose="020F0502020204030204" pitchFamily="34" charset="0"/>
              </a:rPr>
              <a:t>” by </a:t>
            </a:r>
            <a:r>
              <a:rPr lang="en-US" sz="2400" dirty="0" err="1">
                <a:latin typeface="+mj-lt"/>
                <a:cs typeface="Calibri" panose="020F0502020204030204" pitchFamily="34" charset="0"/>
              </a:rPr>
              <a:t>Cartola</a:t>
            </a:r>
            <a:endParaRPr lang="en-US" sz="2400" dirty="0">
              <a:latin typeface="+mj-lt"/>
              <a:cs typeface="Calibri" panose="020F0502020204030204" pitchFamily="34" charset="0"/>
            </a:endParaRPr>
          </a:p>
        </p:txBody>
      </p:sp>
    </p:spTree>
    <p:extLst>
      <p:ext uri="{BB962C8B-B14F-4D97-AF65-F5344CB8AC3E}">
        <p14:creationId xmlns:p14="http://schemas.microsoft.com/office/powerpoint/2010/main" val="615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D3941-0CC9-5F43-FDDE-ACF93BCF6C5F}"/>
              </a:ext>
            </a:extLst>
          </p:cNvPr>
          <p:cNvSpPr>
            <a:spLocks noGrp="1"/>
          </p:cNvSpPr>
          <p:nvPr>
            <p:ph type="title"/>
          </p:nvPr>
        </p:nvSpPr>
        <p:spPr/>
        <p:txBody>
          <a:bodyPr/>
          <a:lstStyle/>
          <a:p>
            <a:r>
              <a:rPr lang="en-US" dirty="0"/>
              <a:t>Generated and maximally even rhythms</a:t>
            </a:r>
          </a:p>
        </p:txBody>
      </p:sp>
      <p:sp>
        <p:nvSpPr>
          <p:cNvPr id="3" name="Content Placeholder 2">
            <a:extLst>
              <a:ext uri="{FF2B5EF4-FFF2-40B4-BE49-F238E27FC236}">
                <a16:creationId xmlns:a16="http://schemas.microsoft.com/office/drawing/2014/main" id="{B5DD2BDE-54D8-D0F3-A77C-FF6CC4BE3436}"/>
              </a:ext>
            </a:extLst>
          </p:cNvPr>
          <p:cNvSpPr>
            <a:spLocks noGrp="1"/>
          </p:cNvSpPr>
          <p:nvPr>
            <p:ph idx="1"/>
          </p:nvPr>
        </p:nvSpPr>
        <p:spPr>
          <a:xfrm>
            <a:off x="838200" y="686742"/>
            <a:ext cx="10515600" cy="779463"/>
          </a:xfrm>
        </p:spPr>
        <p:txBody>
          <a:bodyPr>
            <a:normAutofit/>
          </a:bodyPr>
          <a:lstStyle/>
          <a:p>
            <a:pPr marL="0" indent="0" algn="ctr">
              <a:buNone/>
            </a:pPr>
            <a:r>
              <a:rPr lang="en-US" dirty="0"/>
              <a:t>Example: </a:t>
            </a:r>
            <a:r>
              <a:rPr lang="en-US" b="1" i="1" dirty="0"/>
              <a:t>Samba Timeline </a:t>
            </a:r>
            <a:r>
              <a:rPr lang="en-US" b="1" dirty="0"/>
              <a:t>(9-in-16) </a:t>
            </a:r>
            <a:r>
              <a:rPr lang="en-US" dirty="0"/>
              <a:t>(from Stover forthcoming)</a:t>
            </a:r>
          </a:p>
        </p:txBody>
      </p:sp>
      <p:pic>
        <p:nvPicPr>
          <p:cNvPr id="5" name="Picture 4">
            <a:extLst>
              <a:ext uri="{FF2B5EF4-FFF2-40B4-BE49-F238E27FC236}">
                <a16:creationId xmlns:a16="http://schemas.microsoft.com/office/drawing/2014/main" id="{F6DFAD3A-AAE2-DD64-5615-E748E4952DD6}"/>
              </a:ext>
            </a:extLst>
          </p:cNvPr>
          <p:cNvPicPr>
            <a:picLocks noChangeAspect="1"/>
          </p:cNvPicPr>
          <p:nvPr/>
        </p:nvPicPr>
        <p:blipFill rotWithShape="1">
          <a:blip r:embed="rId3"/>
          <a:srcRect l="25891" r="35005" b="67785"/>
          <a:stretch/>
        </p:blipFill>
        <p:spPr>
          <a:xfrm>
            <a:off x="3393539" y="3141552"/>
            <a:ext cx="5531669" cy="1772849"/>
          </a:xfrm>
          <a:prstGeom prst="rect">
            <a:avLst/>
          </a:prstGeom>
        </p:spPr>
      </p:pic>
      <p:pic>
        <p:nvPicPr>
          <p:cNvPr id="6" name="Picture 5">
            <a:extLst>
              <a:ext uri="{FF2B5EF4-FFF2-40B4-BE49-F238E27FC236}">
                <a16:creationId xmlns:a16="http://schemas.microsoft.com/office/drawing/2014/main" id="{08191AE9-62B7-1081-E3EE-F95BDCBFECBC}"/>
              </a:ext>
            </a:extLst>
          </p:cNvPr>
          <p:cNvPicPr>
            <a:picLocks noChangeAspect="1"/>
          </p:cNvPicPr>
          <p:nvPr/>
        </p:nvPicPr>
        <p:blipFill rotWithShape="1">
          <a:blip r:embed="rId4"/>
          <a:srcRect t="13702" b="15438"/>
          <a:stretch/>
        </p:blipFill>
        <p:spPr>
          <a:xfrm>
            <a:off x="3330164" y="1237402"/>
            <a:ext cx="5819060" cy="1904150"/>
          </a:xfrm>
          <a:prstGeom prst="rect">
            <a:avLst/>
          </a:prstGeom>
        </p:spPr>
      </p:pic>
      <p:sp>
        <p:nvSpPr>
          <p:cNvPr id="7" name="Footer Placeholder 6">
            <a:extLst>
              <a:ext uri="{FF2B5EF4-FFF2-40B4-BE49-F238E27FC236}">
                <a16:creationId xmlns:a16="http://schemas.microsoft.com/office/drawing/2014/main" id="{21AB7C29-DA4E-B13F-25D4-6A7E9B374A46}"/>
              </a:ext>
            </a:extLst>
          </p:cNvPr>
          <p:cNvSpPr>
            <a:spLocks noGrp="1"/>
          </p:cNvSpPr>
          <p:nvPr>
            <p:ph type="ftr" sz="quarter" idx="11"/>
          </p:nvPr>
        </p:nvSpPr>
        <p:spPr>
          <a:xfrm>
            <a:off x="4038600" y="6492875"/>
            <a:ext cx="4114800" cy="365125"/>
          </a:xfrm>
        </p:spPr>
        <p:txBody>
          <a:bodyPr/>
          <a:lstStyle/>
          <a:p>
            <a:r>
              <a:rPr lang="en-US"/>
              <a:t>Rhythmic Regularity beyond Meter and Isochrony</a:t>
            </a:r>
            <a:endParaRPr lang="en-US" dirty="0"/>
          </a:p>
        </p:txBody>
      </p:sp>
      <p:sp>
        <p:nvSpPr>
          <p:cNvPr id="8" name="Date Placeholder 7">
            <a:extLst>
              <a:ext uri="{FF2B5EF4-FFF2-40B4-BE49-F238E27FC236}">
                <a16:creationId xmlns:a16="http://schemas.microsoft.com/office/drawing/2014/main" id="{0620CEE1-64D4-D00F-72A5-59110E652DC4}"/>
              </a:ext>
            </a:extLst>
          </p:cNvPr>
          <p:cNvSpPr>
            <a:spLocks noGrp="1"/>
          </p:cNvSpPr>
          <p:nvPr>
            <p:ph type="dt" sz="half" idx="10"/>
          </p:nvPr>
        </p:nvSpPr>
        <p:spPr/>
        <p:txBody>
          <a:bodyPr/>
          <a:lstStyle/>
          <a:p>
            <a:r>
              <a:rPr lang="en-US"/>
              <a:t>Rhythm in Music since 1900, McGill, Sept. 2023</a:t>
            </a:r>
            <a:endParaRPr lang="en-US" dirty="0"/>
          </a:p>
        </p:txBody>
      </p:sp>
      <p:sp>
        <p:nvSpPr>
          <p:cNvPr id="9" name="Slide Number Placeholder 8">
            <a:extLst>
              <a:ext uri="{FF2B5EF4-FFF2-40B4-BE49-F238E27FC236}">
                <a16:creationId xmlns:a16="http://schemas.microsoft.com/office/drawing/2014/main" id="{33DC85A9-C569-008E-CD14-3223508E57DB}"/>
              </a:ext>
            </a:extLst>
          </p:cNvPr>
          <p:cNvSpPr>
            <a:spLocks noGrp="1"/>
          </p:cNvSpPr>
          <p:nvPr>
            <p:ph type="sldNum" sz="quarter" idx="12"/>
          </p:nvPr>
        </p:nvSpPr>
        <p:spPr/>
        <p:txBody>
          <a:bodyPr/>
          <a:lstStyle/>
          <a:p>
            <a:r>
              <a:rPr lang="en-US"/>
              <a:t>Jason Yust, Boston Univ.          </a:t>
            </a:r>
            <a:fld id="{6950D593-2953-924C-A0DA-F3B17E0E49C7}" type="slidenum">
              <a:rPr lang="en-US" smtClean="0"/>
              <a:pPr/>
              <a:t>26</a:t>
            </a:fld>
            <a:endParaRPr lang="en-US" dirty="0"/>
          </a:p>
        </p:txBody>
      </p:sp>
      <p:sp>
        <p:nvSpPr>
          <p:cNvPr id="4" name="TextBox 3">
            <a:extLst>
              <a:ext uri="{FF2B5EF4-FFF2-40B4-BE49-F238E27FC236}">
                <a16:creationId xmlns:a16="http://schemas.microsoft.com/office/drawing/2014/main" id="{A4D01E2A-A18C-4C39-CACF-0A40857E998C}"/>
              </a:ext>
            </a:extLst>
          </p:cNvPr>
          <p:cNvSpPr txBox="1"/>
          <p:nvPr/>
        </p:nvSpPr>
        <p:spPr>
          <a:xfrm>
            <a:off x="3735404" y="3716449"/>
            <a:ext cx="5030544" cy="461665"/>
          </a:xfrm>
          <a:prstGeom prst="rect">
            <a:avLst/>
          </a:prstGeom>
          <a:noFill/>
        </p:spPr>
        <p:txBody>
          <a:bodyPr wrap="none" rtlCol="0">
            <a:spAutoFit/>
          </a:bodyPr>
          <a:lstStyle/>
          <a:p>
            <a:pPr algn="l"/>
            <a:r>
              <a:rPr lang="en-US" sz="2400" dirty="0">
                <a:solidFill>
                  <a:srgbClr val="7030A0"/>
                </a:solidFill>
                <a:latin typeface="+mj-lt"/>
                <a:cs typeface="Calibri" panose="020F0502020204030204" pitchFamily="34" charset="0"/>
              </a:rPr>
              <a:t>2       2        1   2          2       2       1  2      2</a:t>
            </a:r>
          </a:p>
        </p:txBody>
      </p:sp>
      <p:sp>
        <p:nvSpPr>
          <p:cNvPr id="10" name="TextBox 9">
            <a:extLst>
              <a:ext uri="{FF2B5EF4-FFF2-40B4-BE49-F238E27FC236}">
                <a16:creationId xmlns:a16="http://schemas.microsoft.com/office/drawing/2014/main" id="{4316ECC4-475F-D01F-2126-A0CD1CC42B50}"/>
              </a:ext>
            </a:extLst>
          </p:cNvPr>
          <p:cNvSpPr txBox="1"/>
          <p:nvPr/>
        </p:nvSpPr>
        <p:spPr>
          <a:xfrm>
            <a:off x="8988583" y="3219210"/>
            <a:ext cx="1547218" cy="461665"/>
          </a:xfrm>
          <a:prstGeom prst="rect">
            <a:avLst/>
          </a:prstGeom>
          <a:noFill/>
        </p:spPr>
        <p:txBody>
          <a:bodyPr wrap="none" rtlCol="0">
            <a:spAutoFit/>
          </a:bodyPr>
          <a:lstStyle/>
          <a:p>
            <a:pPr algn="l"/>
            <a:r>
              <a:rPr lang="en-US" sz="2400" dirty="0">
                <a:solidFill>
                  <a:srgbClr val="7030A0"/>
                </a:solidFill>
                <a:latin typeface="+mj-lt"/>
                <a:cs typeface="Calibri" panose="020F0502020204030204" pitchFamily="34" charset="0"/>
              </a:rPr>
              <a:t>9-in-16 ME</a:t>
            </a:r>
          </a:p>
        </p:txBody>
      </p:sp>
      <p:sp>
        <p:nvSpPr>
          <p:cNvPr id="11" name="TextBox 10">
            <a:extLst>
              <a:ext uri="{FF2B5EF4-FFF2-40B4-BE49-F238E27FC236}">
                <a16:creationId xmlns:a16="http://schemas.microsoft.com/office/drawing/2014/main" id="{213BF9C5-39B2-84C9-CE52-5241E8FC2312}"/>
              </a:ext>
            </a:extLst>
          </p:cNvPr>
          <p:cNvSpPr txBox="1"/>
          <p:nvPr/>
        </p:nvSpPr>
        <p:spPr>
          <a:xfrm>
            <a:off x="723617" y="3174504"/>
            <a:ext cx="2537618" cy="461665"/>
          </a:xfrm>
          <a:prstGeom prst="rect">
            <a:avLst/>
          </a:prstGeom>
          <a:noFill/>
        </p:spPr>
        <p:txBody>
          <a:bodyPr wrap="none" rtlCol="0">
            <a:spAutoFit/>
          </a:bodyPr>
          <a:lstStyle/>
          <a:p>
            <a:pPr algn="l"/>
            <a:r>
              <a:rPr lang="en-US" sz="2400" dirty="0">
                <a:latin typeface="+mj-lt"/>
                <a:cs typeface="Calibri" panose="020F0502020204030204" pitchFamily="34" charset="0"/>
              </a:rPr>
              <a:t>Stover’s prototype:</a:t>
            </a:r>
          </a:p>
        </p:txBody>
      </p:sp>
      <p:sp>
        <p:nvSpPr>
          <p:cNvPr id="12" name="TextBox 11">
            <a:extLst>
              <a:ext uri="{FF2B5EF4-FFF2-40B4-BE49-F238E27FC236}">
                <a16:creationId xmlns:a16="http://schemas.microsoft.com/office/drawing/2014/main" id="{2D10341B-B71E-057C-773A-C265D17DB9C2}"/>
              </a:ext>
            </a:extLst>
          </p:cNvPr>
          <p:cNvSpPr txBox="1"/>
          <p:nvPr/>
        </p:nvSpPr>
        <p:spPr>
          <a:xfrm>
            <a:off x="683131" y="4119471"/>
            <a:ext cx="2551148" cy="461665"/>
          </a:xfrm>
          <a:prstGeom prst="rect">
            <a:avLst/>
          </a:prstGeom>
          <a:noFill/>
        </p:spPr>
        <p:txBody>
          <a:bodyPr wrap="none" rtlCol="0">
            <a:spAutoFit/>
          </a:bodyPr>
          <a:lstStyle/>
          <a:p>
            <a:pPr algn="l"/>
            <a:r>
              <a:rPr lang="en-US" sz="2400" dirty="0">
                <a:latin typeface="+mj-lt"/>
                <a:cs typeface="Calibri" panose="020F0502020204030204" pitchFamily="34" charset="0"/>
              </a:rPr>
              <a:t>Performed rhythm:</a:t>
            </a:r>
          </a:p>
        </p:txBody>
      </p:sp>
      <p:sp>
        <p:nvSpPr>
          <p:cNvPr id="13" name="TextBox 12">
            <a:extLst>
              <a:ext uri="{FF2B5EF4-FFF2-40B4-BE49-F238E27FC236}">
                <a16:creationId xmlns:a16="http://schemas.microsoft.com/office/drawing/2014/main" id="{E234B22E-0BF9-F699-F4F3-87C642C7CB3E}"/>
              </a:ext>
            </a:extLst>
          </p:cNvPr>
          <p:cNvSpPr txBox="1"/>
          <p:nvPr/>
        </p:nvSpPr>
        <p:spPr>
          <a:xfrm>
            <a:off x="3735404" y="4683568"/>
            <a:ext cx="5133136" cy="461665"/>
          </a:xfrm>
          <a:prstGeom prst="rect">
            <a:avLst/>
          </a:prstGeom>
          <a:noFill/>
        </p:spPr>
        <p:txBody>
          <a:bodyPr wrap="none" rtlCol="0">
            <a:spAutoFit/>
          </a:bodyPr>
          <a:lstStyle/>
          <a:p>
            <a:pPr algn="l"/>
            <a:r>
              <a:rPr lang="en-US" sz="2400" dirty="0">
                <a:solidFill>
                  <a:srgbClr val="7030A0"/>
                </a:solidFill>
                <a:latin typeface="+mj-lt"/>
                <a:cs typeface="Calibri" panose="020F0502020204030204" pitchFamily="34" charset="0"/>
              </a:rPr>
              <a:t>2       3             2          2        2       3           2</a:t>
            </a:r>
          </a:p>
        </p:txBody>
      </p:sp>
      <p:sp>
        <p:nvSpPr>
          <p:cNvPr id="15" name="TextBox 14">
            <a:extLst>
              <a:ext uri="{FF2B5EF4-FFF2-40B4-BE49-F238E27FC236}">
                <a16:creationId xmlns:a16="http://schemas.microsoft.com/office/drawing/2014/main" id="{9080350A-6394-ED67-F016-8D771E6A4614}"/>
              </a:ext>
            </a:extLst>
          </p:cNvPr>
          <p:cNvSpPr txBox="1"/>
          <p:nvPr/>
        </p:nvSpPr>
        <p:spPr>
          <a:xfrm>
            <a:off x="8988583" y="4178114"/>
            <a:ext cx="1547218" cy="461665"/>
          </a:xfrm>
          <a:prstGeom prst="rect">
            <a:avLst/>
          </a:prstGeom>
          <a:noFill/>
        </p:spPr>
        <p:txBody>
          <a:bodyPr wrap="none" rtlCol="0">
            <a:spAutoFit/>
          </a:bodyPr>
          <a:lstStyle/>
          <a:p>
            <a:pPr algn="l"/>
            <a:r>
              <a:rPr lang="en-US" sz="2400" dirty="0">
                <a:solidFill>
                  <a:srgbClr val="7030A0"/>
                </a:solidFill>
                <a:latin typeface="+mj-lt"/>
                <a:cs typeface="Calibri" panose="020F0502020204030204" pitchFamily="34" charset="0"/>
              </a:rPr>
              <a:t>7-in-16 ME</a:t>
            </a:r>
          </a:p>
        </p:txBody>
      </p:sp>
      <p:sp>
        <p:nvSpPr>
          <p:cNvPr id="16" name="TextBox 15">
            <a:extLst>
              <a:ext uri="{FF2B5EF4-FFF2-40B4-BE49-F238E27FC236}">
                <a16:creationId xmlns:a16="http://schemas.microsoft.com/office/drawing/2014/main" id="{2A162126-A1E2-D90E-9414-2D218DA96C3C}"/>
              </a:ext>
            </a:extLst>
          </p:cNvPr>
          <p:cNvSpPr txBox="1"/>
          <p:nvPr/>
        </p:nvSpPr>
        <p:spPr>
          <a:xfrm>
            <a:off x="10183528" y="3657806"/>
            <a:ext cx="1906484" cy="461665"/>
          </a:xfrm>
          <a:prstGeom prst="rect">
            <a:avLst/>
          </a:prstGeom>
          <a:noFill/>
        </p:spPr>
        <p:txBody>
          <a:bodyPr wrap="none" rtlCol="0">
            <a:spAutoFit/>
          </a:bodyPr>
          <a:lstStyle/>
          <a:p>
            <a:pPr algn="l"/>
            <a:r>
              <a:rPr lang="en-US" sz="2400" dirty="0">
                <a:latin typeface="+mj-lt"/>
                <a:cs typeface="Calibri" panose="020F0502020204030204" pitchFamily="34" charset="0"/>
              </a:rPr>
              <a:t>Complements</a:t>
            </a:r>
          </a:p>
        </p:txBody>
      </p:sp>
      <p:sp>
        <p:nvSpPr>
          <p:cNvPr id="17" name="Freeform 16">
            <a:extLst>
              <a:ext uri="{FF2B5EF4-FFF2-40B4-BE49-F238E27FC236}">
                <a16:creationId xmlns:a16="http://schemas.microsoft.com/office/drawing/2014/main" id="{02FE3BDB-B7C1-D015-EE3A-CC59DD2083C9}"/>
              </a:ext>
            </a:extLst>
          </p:cNvPr>
          <p:cNvSpPr/>
          <p:nvPr/>
        </p:nvSpPr>
        <p:spPr>
          <a:xfrm>
            <a:off x="10520413" y="3423018"/>
            <a:ext cx="464346" cy="301959"/>
          </a:xfrm>
          <a:custGeom>
            <a:avLst/>
            <a:gdLst>
              <a:gd name="connsiteX0" fmla="*/ 462012 w 464346"/>
              <a:gd name="connsiteY0" fmla="*/ 301959 h 301959"/>
              <a:gd name="connsiteX1" fmla="*/ 394635 w 464346"/>
              <a:gd name="connsiteY1" fmla="*/ 42077 h 301959"/>
              <a:gd name="connsiteX2" fmla="*/ 0 w 464346"/>
              <a:gd name="connsiteY2" fmla="*/ 3576 h 301959"/>
            </a:gdLst>
            <a:ahLst/>
            <a:cxnLst>
              <a:cxn ang="0">
                <a:pos x="connsiteX0" y="connsiteY0"/>
              </a:cxn>
              <a:cxn ang="0">
                <a:pos x="connsiteX1" y="connsiteY1"/>
              </a:cxn>
              <a:cxn ang="0">
                <a:pos x="connsiteX2" y="connsiteY2"/>
              </a:cxn>
            </a:cxnLst>
            <a:rect l="l" t="t" r="r" b="b"/>
            <a:pathLst>
              <a:path w="464346" h="301959">
                <a:moveTo>
                  <a:pt x="462012" y="301959"/>
                </a:moveTo>
                <a:cubicBezTo>
                  <a:pt x="466824" y="196883"/>
                  <a:pt x="471637" y="91807"/>
                  <a:pt x="394635" y="42077"/>
                </a:cubicBezTo>
                <a:cubicBezTo>
                  <a:pt x="317633" y="-7653"/>
                  <a:pt x="158816" y="-2039"/>
                  <a:pt x="0" y="3576"/>
                </a:cubicBezTo>
              </a:path>
            </a:pathLst>
          </a:custGeom>
          <a:noFill/>
          <a:ln w="19050">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CD11C627-FA8A-BE69-0904-BBA35138063D}"/>
              </a:ext>
            </a:extLst>
          </p:cNvPr>
          <p:cNvSpPr/>
          <p:nvPr/>
        </p:nvSpPr>
        <p:spPr>
          <a:xfrm flipV="1">
            <a:off x="10535801" y="4077791"/>
            <a:ext cx="464346" cy="301960"/>
          </a:xfrm>
          <a:custGeom>
            <a:avLst/>
            <a:gdLst>
              <a:gd name="connsiteX0" fmla="*/ 462012 w 464346"/>
              <a:gd name="connsiteY0" fmla="*/ 301959 h 301959"/>
              <a:gd name="connsiteX1" fmla="*/ 394635 w 464346"/>
              <a:gd name="connsiteY1" fmla="*/ 42077 h 301959"/>
              <a:gd name="connsiteX2" fmla="*/ 0 w 464346"/>
              <a:gd name="connsiteY2" fmla="*/ 3576 h 301959"/>
            </a:gdLst>
            <a:ahLst/>
            <a:cxnLst>
              <a:cxn ang="0">
                <a:pos x="connsiteX0" y="connsiteY0"/>
              </a:cxn>
              <a:cxn ang="0">
                <a:pos x="connsiteX1" y="connsiteY1"/>
              </a:cxn>
              <a:cxn ang="0">
                <a:pos x="connsiteX2" y="connsiteY2"/>
              </a:cxn>
            </a:cxnLst>
            <a:rect l="l" t="t" r="r" b="b"/>
            <a:pathLst>
              <a:path w="464346" h="301959">
                <a:moveTo>
                  <a:pt x="462012" y="301959"/>
                </a:moveTo>
                <a:cubicBezTo>
                  <a:pt x="466824" y="196883"/>
                  <a:pt x="471637" y="91807"/>
                  <a:pt x="394635" y="42077"/>
                </a:cubicBezTo>
                <a:cubicBezTo>
                  <a:pt x="317633" y="-7653"/>
                  <a:pt x="158816" y="-2039"/>
                  <a:pt x="0" y="3576"/>
                </a:cubicBezTo>
              </a:path>
            </a:pathLst>
          </a:custGeom>
          <a:noFill/>
          <a:ln w="19050">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12928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D3941-0CC9-5F43-FDDE-ACF93BCF6C5F}"/>
              </a:ext>
            </a:extLst>
          </p:cNvPr>
          <p:cNvSpPr>
            <a:spLocks noGrp="1"/>
          </p:cNvSpPr>
          <p:nvPr>
            <p:ph type="title"/>
          </p:nvPr>
        </p:nvSpPr>
        <p:spPr/>
        <p:txBody>
          <a:bodyPr/>
          <a:lstStyle/>
          <a:p>
            <a:r>
              <a:rPr lang="en-US" dirty="0"/>
              <a:t>Generated and maximally even rhythms</a:t>
            </a:r>
          </a:p>
        </p:txBody>
      </p:sp>
      <p:sp>
        <p:nvSpPr>
          <p:cNvPr id="3" name="Content Placeholder 2">
            <a:extLst>
              <a:ext uri="{FF2B5EF4-FFF2-40B4-BE49-F238E27FC236}">
                <a16:creationId xmlns:a16="http://schemas.microsoft.com/office/drawing/2014/main" id="{B5DD2BDE-54D8-D0F3-A77C-FF6CC4BE3436}"/>
              </a:ext>
            </a:extLst>
          </p:cNvPr>
          <p:cNvSpPr>
            <a:spLocks noGrp="1"/>
          </p:cNvSpPr>
          <p:nvPr>
            <p:ph idx="1"/>
          </p:nvPr>
        </p:nvSpPr>
        <p:spPr>
          <a:xfrm>
            <a:off x="838200" y="686742"/>
            <a:ext cx="10515600" cy="779463"/>
          </a:xfrm>
        </p:spPr>
        <p:txBody>
          <a:bodyPr>
            <a:normAutofit fontScale="92500" lnSpcReduction="10000"/>
          </a:bodyPr>
          <a:lstStyle/>
          <a:p>
            <a:pPr marL="0" indent="0" algn="ctr">
              <a:buNone/>
            </a:pPr>
            <a:r>
              <a:rPr lang="en-US" dirty="0"/>
              <a:t>Example: </a:t>
            </a:r>
            <a:r>
              <a:rPr lang="en-US" dirty="0" err="1"/>
              <a:t>Rudresh</a:t>
            </a:r>
            <a:r>
              <a:rPr lang="en-US" dirty="0"/>
              <a:t> Mahanthappa, </a:t>
            </a:r>
            <a:r>
              <a:rPr lang="en-US" b="1" i="1" dirty="0"/>
              <a:t>Waltz for the Anatomically Correct </a:t>
            </a:r>
            <a:r>
              <a:rPr lang="en-US" b="1" dirty="0"/>
              <a:t>(5-in-13)</a:t>
            </a:r>
            <a:endParaRPr lang="en-US" dirty="0"/>
          </a:p>
        </p:txBody>
      </p:sp>
      <p:pic>
        <p:nvPicPr>
          <p:cNvPr id="5" name="Picture 4">
            <a:extLst>
              <a:ext uri="{FF2B5EF4-FFF2-40B4-BE49-F238E27FC236}">
                <a16:creationId xmlns:a16="http://schemas.microsoft.com/office/drawing/2014/main" id="{6659CEFE-1354-6CA1-8B9F-AC03BA2B91FE}"/>
              </a:ext>
            </a:extLst>
          </p:cNvPr>
          <p:cNvPicPr>
            <a:picLocks noChangeAspect="1"/>
          </p:cNvPicPr>
          <p:nvPr/>
        </p:nvPicPr>
        <p:blipFill>
          <a:blip r:embed="rId5"/>
          <a:stretch>
            <a:fillRect/>
          </a:stretch>
        </p:blipFill>
        <p:spPr>
          <a:xfrm>
            <a:off x="1996440" y="1254759"/>
            <a:ext cx="8199120" cy="1288433"/>
          </a:xfrm>
          <a:prstGeom prst="rect">
            <a:avLst/>
          </a:prstGeom>
        </p:spPr>
      </p:pic>
      <p:pic>
        <p:nvPicPr>
          <p:cNvPr id="9" name="Picture 8">
            <a:extLst>
              <a:ext uri="{FF2B5EF4-FFF2-40B4-BE49-F238E27FC236}">
                <a16:creationId xmlns:a16="http://schemas.microsoft.com/office/drawing/2014/main" id="{CDE71D6C-B1DD-583E-8B03-F2CE41C227D6}"/>
              </a:ext>
            </a:extLst>
          </p:cNvPr>
          <p:cNvPicPr>
            <a:picLocks noChangeAspect="1"/>
          </p:cNvPicPr>
          <p:nvPr/>
        </p:nvPicPr>
        <p:blipFill>
          <a:blip r:embed="rId6"/>
          <a:stretch>
            <a:fillRect/>
          </a:stretch>
        </p:blipFill>
        <p:spPr>
          <a:xfrm>
            <a:off x="2941319" y="3429000"/>
            <a:ext cx="5485509" cy="1071881"/>
          </a:xfrm>
          <a:prstGeom prst="rect">
            <a:avLst/>
          </a:prstGeom>
        </p:spPr>
      </p:pic>
      <p:pic>
        <p:nvPicPr>
          <p:cNvPr id="11" name="Picture 10">
            <a:extLst>
              <a:ext uri="{FF2B5EF4-FFF2-40B4-BE49-F238E27FC236}">
                <a16:creationId xmlns:a16="http://schemas.microsoft.com/office/drawing/2014/main" id="{E6868F4D-EE5A-1331-B2F6-1669504C86A8}"/>
              </a:ext>
            </a:extLst>
          </p:cNvPr>
          <p:cNvPicPr>
            <a:picLocks noChangeAspect="1"/>
          </p:cNvPicPr>
          <p:nvPr/>
        </p:nvPicPr>
        <p:blipFill>
          <a:blip r:embed="rId7"/>
          <a:stretch>
            <a:fillRect/>
          </a:stretch>
        </p:blipFill>
        <p:spPr>
          <a:xfrm>
            <a:off x="3792976" y="2773007"/>
            <a:ext cx="4912360" cy="655993"/>
          </a:xfrm>
          <a:prstGeom prst="rect">
            <a:avLst/>
          </a:prstGeom>
        </p:spPr>
      </p:pic>
      <p:sp>
        <p:nvSpPr>
          <p:cNvPr id="12" name="Freeform 11">
            <a:extLst>
              <a:ext uri="{FF2B5EF4-FFF2-40B4-BE49-F238E27FC236}">
                <a16:creationId xmlns:a16="http://schemas.microsoft.com/office/drawing/2014/main" id="{31CA5D45-48AB-2B83-9CAA-DDF78FF7A9F2}"/>
              </a:ext>
            </a:extLst>
          </p:cNvPr>
          <p:cNvSpPr/>
          <p:nvPr/>
        </p:nvSpPr>
        <p:spPr>
          <a:xfrm>
            <a:off x="8854440" y="2103120"/>
            <a:ext cx="1569493" cy="899160"/>
          </a:xfrm>
          <a:custGeom>
            <a:avLst/>
            <a:gdLst>
              <a:gd name="connsiteX0" fmla="*/ 1120140 w 1462813"/>
              <a:gd name="connsiteY0" fmla="*/ 0 h 899160"/>
              <a:gd name="connsiteX1" fmla="*/ 1394460 w 1462813"/>
              <a:gd name="connsiteY1" fmla="*/ 381000 h 899160"/>
              <a:gd name="connsiteX2" fmla="*/ 0 w 1462813"/>
              <a:gd name="connsiteY2" fmla="*/ 899160 h 899160"/>
            </a:gdLst>
            <a:ahLst/>
            <a:cxnLst>
              <a:cxn ang="0">
                <a:pos x="connsiteX0" y="connsiteY0"/>
              </a:cxn>
              <a:cxn ang="0">
                <a:pos x="connsiteX1" y="connsiteY1"/>
              </a:cxn>
              <a:cxn ang="0">
                <a:pos x="connsiteX2" y="connsiteY2"/>
              </a:cxn>
            </a:cxnLst>
            <a:rect l="l" t="t" r="r" b="b"/>
            <a:pathLst>
              <a:path w="1462813" h="899160">
                <a:moveTo>
                  <a:pt x="1120140" y="0"/>
                </a:moveTo>
                <a:cubicBezTo>
                  <a:pt x="1350645" y="115570"/>
                  <a:pt x="1581150" y="231140"/>
                  <a:pt x="1394460" y="381000"/>
                </a:cubicBezTo>
                <a:cubicBezTo>
                  <a:pt x="1207770" y="530860"/>
                  <a:pt x="603885" y="715010"/>
                  <a:pt x="0" y="899160"/>
                </a:cubicBezTo>
              </a:path>
            </a:pathLst>
          </a:custGeom>
          <a:noFill/>
          <a:ln w="28575">
            <a:solidFill>
              <a:srgbClr val="004DC1"/>
            </a:solidFill>
            <a:tailEnd type="stealth"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E7D9A453-A360-F494-AA07-277E21A65E74}"/>
              </a:ext>
            </a:extLst>
          </p:cNvPr>
          <p:cNvSpPr/>
          <p:nvPr/>
        </p:nvSpPr>
        <p:spPr>
          <a:xfrm>
            <a:off x="8522962" y="3242689"/>
            <a:ext cx="662956" cy="894945"/>
          </a:xfrm>
          <a:custGeom>
            <a:avLst/>
            <a:gdLst>
              <a:gd name="connsiteX0" fmla="*/ 350196 w 662956"/>
              <a:gd name="connsiteY0" fmla="*/ 0 h 894945"/>
              <a:gd name="connsiteX1" fmla="*/ 651753 w 662956"/>
              <a:gd name="connsiteY1" fmla="*/ 535021 h 894945"/>
              <a:gd name="connsiteX2" fmla="*/ 0 w 662956"/>
              <a:gd name="connsiteY2" fmla="*/ 894945 h 894945"/>
            </a:gdLst>
            <a:ahLst/>
            <a:cxnLst>
              <a:cxn ang="0">
                <a:pos x="connsiteX0" y="connsiteY0"/>
              </a:cxn>
              <a:cxn ang="0">
                <a:pos x="connsiteX1" y="connsiteY1"/>
              </a:cxn>
              <a:cxn ang="0">
                <a:pos x="connsiteX2" y="connsiteY2"/>
              </a:cxn>
            </a:cxnLst>
            <a:rect l="l" t="t" r="r" b="b"/>
            <a:pathLst>
              <a:path w="662956" h="894945">
                <a:moveTo>
                  <a:pt x="350196" y="0"/>
                </a:moveTo>
                <a:cubicBezTo>
                  <a:pt x="530157" y="192932"/>
                  <a:pt x="710119" y="385864"/>
                  <a:pt x="651753" y="535021"/>
                </a:cubicBezTo>
                <a:cubicBezTo>
                  <a:pt x="593387" y="684179"/>
                  <a:pt x="296693" y="789562"/>
                  <a:pt x="0" y="894945"/>
                </a:cubicBezTo>
              </a:path>
            </a:pathLst>
          </a:custGeom>
          <a:noFill/>
          <a:ln w="28575">
            <a:solidFill>
              <a:srgbClr val="004DC1"/>
            </a:solidFill>
            <a:headEnd type="none" w="lg" len="lg"/>
            <a:tailEnd type="stealth"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B0D33F6-8E8C-4C9D-9A6E-F8573A262549}"/>
              </a:ext>
            </a:extLst>
          </p:cNvPr>
          <p:cNvSpPr txBox="1"/>
          <p:nvPr/>
        </p:nvSpPr>
        <p:spPr>
          <a:xfrm>
            <a:off x="10171624" y="2071796"/>
            <a:ext cx="1751185" cy="830997"/>
          </a:xfrm>
          <a:prstGeom prst="rect">
            <a:avLst/>
          </a:prstGeom>
          <a:noFill/>
        </p:spPr>
        <p:txBody>
          <a:bodyPr wrap="none" rtlCol="0">
            <a:spAutoFit/>
          </a:bodyPr>
          <a:lstStyle/>
          <a:p>
            <a:pPr algn="ctr"/>
            <a:r>
              <a:rPr lang="en-US" sz="2400" b="1" dirty="0">
                <a:solidFill>
                  <a:srgbClr val="004DC1"/>
                </a:solidFill>
                <a:latin typeface="+mj-lt"/>
                <a:cs typeface="Calibri" panose="020F0502020204030204" pitchFamily="34" charset="0"/>
              </a:rPr>
              <a:t>Mod 26 </a:t>
            </a:r>
          </a:p>
          <a:p>
            <a:pPr algn="ctr"/>
            <a:r>
              <a:rPr lang="en-US" sz="2400" b="1" dirty="0">
                <a:solidFill>
                  <a:srgbClr val="004DC1"/>
                </a:solidFill>
                <a:latin typeface="+mj-lt"/>
                <a:cs typeface="Calibri" panose="020F0502020204030204" pitchFamily="34" charset="0"/>
              </a:rPr>
              <a:t>complement</a:t>
            </a:r>
          </a:p>
        </p:txBody>
      </p:sp>
      <p:sp>
        <p:nvSpPr>
          <p:cNvPr id="15" name="TextBox 14">
            <a:extLst>
              <a:ext uri="{FF2B5EF4-FFF2-40B4-BE49-F238E27FC236}">
                <a16:creationId xmlns:a16="http://schemas.microsoft.com/office/drawing/2014/main" id="{39A1A437-CC10-237B-551F-06A4BDD79661}"/>
              </a:ext>
            </a:extLst>
          </p:cNvPr>
          <p:cNvSpPr txBox="1"/>
          <p:nvPr/>
        </p:nvSpPr>
        <p:spPr>
          <a:xfrm>
            <a:off x="8980893" y="3508384"/>
            <a:ext cx="1751185" cy="830997"/>
          </a:xfrm>
          <a:prstGeom prst="rect">
            <a:avLst/>
          </a:prstGeom>
          <a:noFill/>
        </p:spPr>
        <p:txBody>
          <a:bodyPr wrap="none" rtlCol="0">
            <a:spAutoFit/>
          </a:bodyPr>
          <a:lstStyle/>
          <a:p>
            <a:pPr algn="ctr"/>
            <a:r>
              <a:rPr lang="en-US" sz="2400" b="1" dirty="0">
                <a:solidFill>
                  <a:srgbClr val="004DC1"/>
                </a:solidFill>
                <a:latin typeface="+mj-lt"/>
                <a:cs typeface="Calibri" panose="020F0502020204030204" pitchFamily="34" charset="0"/>
              </a:rPr>
              <a:t>Mod 13 </a:t>
            </a:r>
          </a:p>
          <a:p>
            <a:pPr algn="ctr"/>
            <a:r>
              <a:rPr lang="en-US" sz="2400" b="1" dirty="0">
                <a:solidFill>
                  <a:srgbClr val="004DC1"/>
                </a:solidFill>
                <a:latin typeface="+mj-lt"/>
                <a:cs typeface="Calibri" panose="020F0502020204030204" pitchFamily="34" charset="0"/>
              </a:rPr>
              <a:t>complement</a:t>
            </a:r>
          </a:p>
        </p:txBody>
      </p:sp>
      <p:pic>
        <p:nvPicPr>
          <p:cNvPr id="19" name="Picture 18">
            <a:extLst>
              <a:ext uri="{FF2B5EF4-FFF2-40B4-BE49-F238E27FC236}">
                <a16:creationId xmlns:a16="http://schemas.microsoft.com/office/drawing/2014/main" id="{AFB1A3CD-D473-B2C0-2063-A0C96591CCE3}"/>
              </a:ext>
            </a:extLst>
          </p:cNvPr>
          <p:cNvPicPr>
            <a:picLocks noChangeAspect="1"/>
          </p:cNvPicPr>
          <p:nvPr/>
        </p:nvPicPr>
        <p:blipFill rotWithShape="1">
          <a:blip r:embed="rId8"/>
          <a:srcRect t="14706" b="17564"/>
          <a:stretch/>
        </p:blipFill>
        <p:spPr>
          <a:xfrm>
            <a:off x="4281861" y="4519961"/>
            <a:ext cx="4293651" cy="1252805"/>
          </a:xfrm>
          <a:prstGeom prst="rect">
            <a:avLst/>
          </a:prstGeom>
        </p:spPr>
      </p:pic>
      <p:sp>
        <p:nvSpPr>
          <p:cNvPr id="20" name="Footer Placeholder 19">
            <a:extLst>
              <a:ext uri="{FF2B5EF4-FFF2-40B4-BE49-F238E27FC236}">
                <a16:creationId xmlns:a16="http://schemas.microsoft.com/office/drawing/2014/main" id="{CB5FE6DD-295F-9460-B71E-1E20314738B4}"/>
              </a:ext>
            </a:extLst>
          </p:cNvPr>
          <p:cNvSpPr>
            <a:spLocks noGrp="1"/>
          </p:cNvSpPr>
          <p:nvPr>
            <p:ph type="ftr" sz="quarter" idx="11"/>
          </p:nvPr>
        </p:nvSpPr>
        <p:spPr>
          <a:xfrm>
            <a:off x="4038600" y="6492875"/>
            <a:ext cx="4114800" cy="365125"/>
          </a:xfrm>
        </p:spPr>
        <p:txBody>
          <a:bodyPr/>
          <a:lstStyle/>
          <a:p>
            <a:r>
              <a:rPr lang="en-US"/>
              <a:t>Rhythmic Regularity beyond Meter and Isochrony</a:t>
            </a:r>
            <a:endParaRPr lang="en-US" dirty="0"/>
          </a:p>
        </p:txBody>
      </p:sp>
      <p:sp>
        <p:nvSpPr>
          <p:cNvPr id="21" name="Date Placeholder 20">
            <a:extLst>
              <a:ext uri="{FF2B5EF4-FFF2-40B4-BE49-F238E27FC236}">
                <a16:creationId xmlns:a16="http://schemas.microsoft.com/office/drawing/2014/main" id="{82978E59-2177-C11C-CAA8-5C2268EA495B}"/>
              </a:ext>
            </a:extLst>
          </p:cNvPr>
          <p:cNvSpPr>
            <a:spLocks noGrp="1"/>
          </p:cNvSpPr>
          <p:nvPr>
            <p:ph type="dt" sz="half" idx="10"/>
          </p:nvPr>
        </p:nvSpPr>
        <p:spPr/>
        <p:txBody>
          <a:bodyPr/>
          <a:lstStyle/>
          <a:p>
            <a:r>
              <a:rPr lang="en-US"/>
              <a:t>Rhythm in Music since 1900, McGill, Sept. 2023</a:t>
            </a:r>
            <a:endParaRPr lang="en-US" dirty="0"/>
          </a:p>
        </p:txBody>
      </p:sp>
      <p:sp>
        <p:nvSpPr>
          <p:cNvPr id="22" name="Slide Number Placeholder 21">
            <a:extLst>
              <a:ext uri="{FF2B5EF4-FFF2-40B4-BE49-F238E27FC236}">
                <a16:creationId xmlns:a16="http://schemas.microsoft.com/office/drawing/2014/main" id="{F4F6E886-3325-A2EA-424E-E6D80F3058A2}"/>
              </a:ext>
            </a:extLst>
          </p:cNvPr>
          <p:cNvSpPr>
            <a:spLocks noGrp="1"/>
          </p:cNvSpPr>
          <p:nvPr>
            <p:ph type="sldNum" sz="quarter" idx="12"/>
          </p:nvPr>
        </p:nvSpPr>
        <p:spPr/>
        <p:txBody>
          <a:bodyPr/>
          <a:lstStyle/>
          <a:p>
            <a:r>
              <a:rPr lang="en-US"/>
              <a:t>Jason Yust, Boston Univ.          </a:t>
            </a:r>
            <a:fld id="{6950D593-2953-924C-A0DA-F3B17E0E49C7}" type="slidenum">
              <a:rPr lang="en-US" smtClean="0"/>
              <a:pPr/>
              <a:t>27</a:t>
            </a:fld>
            <a:endParaRPr lang="en-US" dirty="0"/>
          </a:p>
        </p:txBody>
      </p:sp>
      <p:sp>
        <p:nvSpPr>
          <p:cNvPr id="4" name="TextBox 3">
            <a:extLst>
              <a:ext uri="{FF2B5EF4-FFF2-40B4-BE49-F238E27FC236}">
                <a16:creationId xmlns:a16="http://schemas.microsoft.com/office/drawing/2014/main" id="{87033133-5400-954A-68F9-EB41ED8C09F0}"/>
              </a:ext>
            </a:extLst>
          </p:cNvPr>
          <p:cNvSpPr txBox="1"/>
          <p:nvPr/>
        </p:nvSpPr>
        <p:spPr>
          <a:xfrm>
            <a:off x="1394101" y="2836378"/>
            <a:ext cx="1547218" cy="461665"/>
          </a:xfrm>
          <a:prstGeom prst="rect">
            <a:avLst/>
          </a:prstGeom>
          <a:noFill/>
        </p:spPr>
        <p:txBody>
          <a:bodyPr wrap="none" rtlCol="0">
            <a:spAutoFit/>
          </a:bodyPr>
          <a:lstStyle/>
          <a:p>
            <a:pPr algn="l"/>
            <a:r>
              <a:rPr lang="en-US" sz="2400" dirty="0">
                <a:latin typeface="+mj-lt"/>
                <a:cs typeface="Calibri" panose="020F0502020204030204" pitchFamily="34" charset="0"/>
              </a:rPr>
              <a:t>8-in-13 ME</a:t>
            </a:r>
          </a:p>
        </p:txBody>
      </p:sp>
      <p:sp>
        <p:nvSpPr>
          <p:cNvPr id="6" name="TextBox 5">
            <a:extLst>
              <a:ext uri="{FF2B5EF4-FFF2-40B4-BE49-F238E27FC236}">
                <a16:creationId xmlns:a16="http://schemas.microsoft.com/office/drawing/2014/main" id="{CC89A024-0FD1-F1D7-1A95-820C0B1026EE}"/>
              </a:ext>
            </a:extLst>
          </p:cNvPr>
          <p:cNvSpPr txBox="1"/>
          <p:nvPr/>
        </p:nvSpPr>
        <p:spPr>
          <a:xfrm>
            <a:off x="1394101" y="3875710"/>
            <a:ext cx="1547218" cy="461665"/>
          </a:xfrm>
          <a:prstGeom prst="rect">
            <a:avLst/>
          </a:prstGeom>
          <a:noFill/>
        </p:spPr>
        <p:txBody>
          <a:bodyPr wrap="none" rtlCol="0">
            <a:spAutoFit/>
          </a:bodyPr>
          <a:lstStyle/>
          <a:p>
            <a:pPr algn="l"/>
            <a:r>
              <a:rPr lang="en-US" sz="2400" dirty="0">
                <a:latin typeface="+mj-lt"/>
                <a:cs typeface="Calibri" panose="020F0502020204030204" pitchFamily="34" charset="0"/>
              </a:rPr>
              <a:t>5-in-13 ME</a:t>
            </a:r>
          </a:p>
        </p:txBody>
      </p:sp>
      <p:pic>
        <p:nvPicPr>
          <p:cNvPr id="7" name="mahanthappaWaltz">
            <a:hlinkClick r:id="" action="ppaction://media"/>
            <a:extLst>
              <a:ext uri="{FF2B5EF4-FFF2-40B4-BE49-F238E27FC236}">
                <a16:creationId xmlns:a16="http://schemas.microsoft.com/office/drawing/2014/main" id="{E906568D-195C-959E-7BF9-E0DE5490B4A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85763" y="751401"/>
            <a:ext cx="456543" cy="456543"/>
          </a:xfrm>
          <a:prstGeom prst="rect">
            <a:avLst/>
          </a:prstGeom>
        </p:spPr>
      </p:pic>
    </p:spTree>
    <p:extLst>
      <p:ext uri="{BB962C8B-B14F-4D97-AF65-F5344CB8AC3E}">
        <p14:creationId xmlns:p14="http://schemas.microsoft.com/office/powerpoint/2010/main" val="71877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0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F878E51-01B3-5543-388D-F7AA19EF2F49}"/>
              </a:ext>
            </a:extLst>
          </p:cNvPr>
          <p:cNvSpPr/>
          <p:nvPr/>
        </p:nvSpPr>
        <p:spPr>
          <a:xfrm>
            <a:off x="4132421" y="1948487"/>
            <a:ext cx="5245259" cy="31221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3147AB-D3D4-2DBC-71AD-94DE232AE1AA}"/>
              </a:ext>
            </a:extLst>
          </p:cNvPr>
          <p:cNvSpPr>
            <a:spLocks noGrp="1"/>
          </p:cNvSpPr>
          <p:nvPr>
            <p:ph type="title"/>
          </p:nvPr>
        </p:nvSpPr>
        <p:spPr/>
        <p:txBody>
          <a:bodyPr/>
          <a:lstStyle/>
          <a:p>
            <a:r>
              <a:rPr lang="en-US" dirty="0"/>
              <a:t>Spectrum of a maximally even rhythm </a:t>
            </a:r>
          </a:p>
        </p:txBody>
      </p:sp>
      <p:pic>
        <p:nvPicPr>
          <p:cNvPr id="5" name="Picture 4">
            <a:extLst>
              <a:ext uri="{FF2B5EF4-FFF2-40B4-BE49-F238E27FC236}">
                <a16:creationId xmlns:a16="http://schemas.microsoft.com/office/drawing/2014/main" id="{9C6696A8-5B51-962D-C73D-1A9D5962E102}"/>
              </a:ext>
            </a:extLst>
          </p:cNvPr>
          <p:cNvPicPr>
            <a:picLocks noChangeAspect="1"/>
          </p:cNvPicPr>
          <p:nvPr/>
        </p:nvPicPr>
        <p:blipFill rotWithShape="1">
          <a:blip r:embed="rId3"/>
          <a:srcRect l="818" t="2823" r="1140" b="2934"/>
          <a:stretch/>
        </p:blipFill>
        <p:spPr>
          <a:xfrm>
            <a:off x="4424218" y="2122824"/>
            <a:ext cx="4507346" cy="2609242"/>
          </a:xfrm>
          <a:prstGeom prst="rect">
            <a:avLst/>
          </a:prstGeom>
        </p:spPr>
      </p:pic>
      <p:cxnSp>
        <p:nvCxnSpPr>
          <p:cNvPr id="6" name="Straight Arrow Connector 5">
            <a:extLst>
              <a:ext uri="{FF2B5EF4-FFF2-40B4-BE49-F238E27FC236}">
                <a16:creationId xmlns:a16="http://schemas.microsoft.com/office/drawing/2014/main" id="{FFB84721-78A6-0FDA-13C0-1850B7907BB8}"/>
              </a:ext>
            </a:extLst>
          </p:cNvPr>
          <p:cNvCxnSpPr>
            <a:cxnSpLocks/>
          </p:cNvCxnSpPr>
          <p:nvPr/>
        </p:nvCxnSpPr>
        <p:spPr>
          <a:xfrm>
            <a:off x="7813040" y="1757372"/>
            <a:ext cx="0" cy="528628"/>
          </a:xfrm>
          <a:prstGeom prst="straightConnector1">
            <a:avLst/>
          </a:prstGeom>
          <a:ln w="38100">
            <a:solidFill>
              <a:srgbClr val="7030A0"/>
            </a:solidFill>
            <a:tailEnd type="stealth" w="lg" len="lg"/>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D4F09E1-68D8-F83B-7540-A79662CD0214}"/>
              </a:ext>
            </a:extLst>
          </p:cNvPr>
          <p:cNvSpPr txBox="1"/>
          <p:nvPr/>
        </p:nvSpPr>
        <p:spPr>
          <a:xfrm>
            <a:off x="5879681" y="1295707"/>
            <a:ext cx="5096780" cy="461665"/>
          </a:xfrm>
          <a:prstGeom prst="rect">
            <a:avLst/>
          </a:prstGeom>
          <a:noFill/>
        </p:spPr>
        <p:txBody>
          <a:bodyPr wrap="none" rtlCol="0">
            <a:spAutoFit/>
          </a:bodyPr>
          <a:lstStyle/>
          <a:p>
            <a:pPr algn="l"/>
            <a:r>
              <a:rPr lang="en-US" sz="2400" dirty="0">
                <a:solidFill>
                  <a:srgbClr val="7030A0"/>
                </a:solidFill>
                <a:latin typeface="+mj-lt"/>
                <a:cs typeface="Calibri" panose="020F0502020204030204" pitchFamily="34" charset="0"/>
              </a:rPr>
              <a:t>High value at principal periodicity (</a:t>
            </a:r>
            <a:r>
              <a:rPr lang="en-US" sz="2400" dirty="0">
                <a:solidFill>
                  <a:srgbClr val="7030A0"/>
                </a:solidFill>
                <a:latin typeface="Helsinki Text Std" panose="02000400000000000000" pitchFamily="2" charset="77"/>
                <a:cs typeface="Calibri" panose="020F0502020204030204" pitchFamily="34" charset="0"/>
              </a:rPr>
              <a:t>w.</a:t>
            </a:r>
            <a:r>
              <a:rPr lang="en-US" sz="2400" dirty="0">
                <a:solidFill>
                  <a:srgbClr val="7030A0"/>
                </a:solidFill>
                <a:latin typeface="+mj-lt"/>
                <a:cs typeface="Calibri" panose="020F0502020204030204" pitchFamily="34" charset="0"/>
              </a:rPr>
              <a:t>/5) </a:t>
            </a:r>
          </a:p>
        </p:txBody>
      </p:sp>
      <p:cxnSp>
        <p:nvCxnSpPr>
          <p:cNvPr id="9" name="Straight Arrow Connector 8">
            <a:extLst>
              <a:ext uri="{FF2B5EF4-FFF2-40B4-BE49-F238E27FC236}">
                <a16:creationId xmlns:a16="http://schemas.microsoft.com/office/drawing/2014/main" id="{B7DD3845-C076-602C-9B81-6EE1A057B98E}"/>
              </a:ext>
            </a:extLst>
          </p:cNvPr>
          <p:cNvCxnSpPr>
            <a:cxnSpLocks/>
          </p:cNvCxnSpPr>
          <p:nvPr/>
        </p:nvCxnSpPr>
        <p:spPr>
          <a:xfrm>
            <a:off x="8483600" y="2356812"/>
            <a:ext cx="0" cy="955040"/>
          </a:xfrm>
          <a:prstGeom prst="straightConnector1">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0DBA9FB-1C88-8A99-1CD1-4339340D0B14}"/>
              </a:ext>
            </a:extLst>
          </p:cNvPr>
          <p:cNvCxnSpPr>
            <a:cxnSpLocks/>
          </p:cNvCxnSpPr>
          <p:nvPr/>
        </p:nvCxnSpPr>
        <p:spPr>
          <a:xfrm>
            <a:off x="7101840" y="2356812"/>
            <a:ext cx="0" cy="955040"/>
          </a:xfrm>
          <a:prstGeom prst="straightConnector1">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C8C8718-538D-DEB1-92E0-8649AFD3BEB4}"/>
              </a:ext>
            </a:extLst>
          </p:cNvPr>
          <p:cNvSpPr txBox="1"/>
          <p:nvPr/>
        </p:nvSpPr>
        <p:spPr>
          <a:xfrm>
            <a:off x="8653362" y="2469529"/>
            <a:ext cx="3045878" cy="830997"/>
          </a:xfrm>
          <a:prstGeom prst="rect">
            <a:avLst/>
          </a:prstGeom>
          <a:noFill/>
        </p:spPr>
        <p:txBody>
          <a:bodyPr wrap="square" rtlCol="0">
            <a:spAutoFit/>
          </a:bodyPr>
          <a:lstStyle/>
          <a:p>
            <a:pPr algn="l"/>
            <a:r>
              <a:rPr lang="en-US" sz="2400" dirty="0">
                <a:solidFill>
                  <a:srgbClr val="C00000"/>
                </a:solidFill>
                <a:latin typeface="+mj-lt"/>
                <a:cs typeface="Calibri" panose="020F0502020204030204" pitchFamily="34" charset="0"/>
              </a:rPr>
              <a:t>Low values at nearby periodicities  </a:t>
            </a:r>
          </a:p>
        </p:txBody>
      </p:sp>
      <p:sp>
        <p:nvSpPr>
          <p:cNvPr id="12" name="TextBox 11">
            <a:extLst>
              <a:ext uri="{FF2B5EF4-FFF2-40B4-BE49-F238E27FC236}">
                <a16:creationId xmlns:a16="http://schemas.microsoft.com/office/drawing/2014/main" id="{0B231245-95E0-F33F-64AD-5735767F738D}"/>
              </a:ext>
            </a:extLst>
          </p:cNvPr>
          <p:cNvSpPr txBox="1"/>
          <p:nvPr/>
        </p:nvSpPr>
        <p:spPr>
          <a:xfrm>
            <a:off x="-730228" y="2021686"/>
            <a:ext cx="4341047" cy="2308324"/>
          </a:xfrm>
          <a:prstGeom prst="rect">
            <a:avLst/>
          </a:prstGeom>
          <a:noFill/>
        </p:spPr>
        <p:txBody>
          <a:bodyPr wrap="square" rtlCol="0">
            <a:spAutoFit/>
          </a:bodyPr>
          <a:lstStyle/>
          <a:p>
            <a:pPr algn="r"/>
            <a:r>
              <a:rPr lang="en-US" sz="2400" dirty="0">
                <a:latin typeface="+mj-lt"/>
                <a:cs typeface="Calibri" panose="020F0502020204030204" pitchFamily="34" charset="0"/>
              </a:rPr>
              <a:t>Rhythmic spectrum for the standard pattern: </a:t>
            </a:r>
          </a:p>
          <a:p>
            <a:pPr algn="r"/>
            <a:r>
              <a:rPr lang="en-US" sz="2400" dirty="0">
                <a:latin typeface="Helsinki Text Std" panose="02000400000000000000" pitchFamily="2" charset="77"/>
                <a:cs typeface="Calibri" panose="020F0502020204030204" pitchFamily="34" charset="0"/>
              </a:rPr>
              <a:t>q q eq q q e</a:t>
            </a:r>
          </a:p>
          <a:p>
            <a:pPr algn="r"/>
            <a:r>
              <a:rPr lang="en-US" sz="2400" dirty="0">
                <a:latin typeface="+mj-lt"/>
                <a:cs typeface="Calibri" panose="020F0502020204030204" pitchFamily="34" charset="0"/>
              </a:rPr>
              <a:t>Or its complement: </a:t>
            </a:r>
          </a:p>
          <a:p>
            <a:pPr algn="r"/>
            <a:r>
              <a:rPr lang="en-US" sz="2400" dirty="0">
                <a:latin typeface="Helsinki Text Std" panose="02000400000000000000" pitchFamily="2" charset="77"/>
                <a:cs typeface="Calibri" panose="020F0502020204030204" pitchFamily="34" charset="0"/>
              </a:rPr>
              <a:t>q q q. q q. </a:t>
            </a:r>
          </a:p>
          <a:p>
            <a:pPr algn="r"/>
            <a:endParaRPr lang="en-US" sz="2400" dirty="0">
              <a:latin typeface="Helsinki Text Std" panose="02000400000000000000" pitchFamily="2" charset="77"/>
              <a:cs typeface="Calibri" panose="020F0502020204030204" pitchFamily="34" charset="0"/>
            </a:endParaRPr>
          </a:p>
        </p:txBody>
      </p:sp>
      <p:sp>
        <p:nvSpPr>
          <p:cNvPr id="14" name="Footer Placeholder 13">
            <a:extLst>
              <a:ext uri="{FF2B5EF4-FFF2-40B4-BE49-F238E27FC236}">
                <a16:creationId xmlns:a16="http://schemas.microsoft.com/office/drawing/2014/main" id="{B674E44D-F44E-F399-C03C-4A8C9D81E710}"/>
              </a:ext>
            </a:extLst>
          </p:cNvPr>
          <p:cNvSpPr>
            <a:spLocks noGrp="1"/>
          </p:cNvSpPr>
          <p:nvPr>
            <p:ph type="ftr" sz="quarter" idx="11"/>
          </p:nvPr>
        </p:nvSpPr>
        <p:spPr>
          <a:xfrm>
            <a:off x="4038600" y="6492875"/>
            <a:ext cx="4114800" cy="365125"/>
          </a:xfrm>
        </p:spPr>
        <p:txBody>
          <a:bodyPr/>
          <a:lstStyle/>
          <a:p>
            <a:r>
              <a:rPr lang="en-US"/>
              <a:t>Rhythmic Regularity beyond Meter and Isochrony</a:t>
            </a:r>
            <a:endParaRPr lang="en-US" dirty="0"/>
          </a:p>
        </p:txBody>
      </p:sp>
      <p:sp>
        <p:nvSpPr>
          <p:cNvPr id="15" name="Date Placeholder 14">
            <a:extLst>
              <a:ext uri="{FF2B5EF4-FFF2-40B4-BE49-F238E27FC236}">
                <a16:creationId xmlns:a16="http://schemas.microsoft.com/office/drawing/2014/main" id="{D3EDF91E-E88A-4336-6C57-13084C6B0209}"/>
              </a:ext>
            </a:extLst>
          </p:cNvPr>
          <p:cNvSpPr>
            <a:spLocks noGrp="1"/>
          </p:cNvSpPr>
          <p:nvPr>
            <p:ph type="dt" sz="half" idx="10"/>
          </p:nvPr>
        </p:nvSpPr>
        <p:spPr/>
        <p:txBody>
          <a:bodyPr/>
          <a:lstStyle/>
          <a:p>
            <a:r>
              <a:rPr lang="en-US"/>
              <a:t>Rhythm in Music since 1900, McGill, Sept. 2023</a:t>
            </a:r>
            <a:endParaRPr lang="en-US" dirty="0"/>
          </a:p>
        </p:txBody>
      </p:sp>
      <p:sp>
        <p:nvSpPr>
          <p:cNvPr id="16" name="Slide Number Placeholder 15">
            <a:extLst>
              <a:ext uri="{FF2B5EF4-FFF2-40B4-BE49-F238E27FC236}">
                <a16:creationId xmlns:a16="http://schemas.microsoft.com/office/drawing/2014/main" id="{39D07B0D-D653-7D14-D73F-42CA2245383F}"/>
              </a:ext>
            </a:extLst>
          </p:cNvPr>
          <p:cNvSpPr>
            <a:spLocks noGrp="1"/>
          </p:cNvSpPr>
          <p:nvPr>
            <p:ph type="sldNum" sz="quarter" idx="12"/>
          </p:nvPr>
        </p:nvSpPr>
        <p:spPr/>
        <p:txBody>
          <a:bodyPr/>
          <a:lstStyle/>
          <a:p>
            <a:r>
              <a:rPr lang="en-US"/>
              <a:t>Jason Yust, Boston Univ.          </a:t>
            </a:r>
            <a:fld id="{6950D593-2953-924C-A0DA-F3B17E0E49C7}" type="slidenum">
              <a:rPr lang="en-US" smtClean="0"/>
              <a:pPr/>
              <a:t>28</a:t>
            </a:fld>
            <a:endParaRPr lang="en-US" dirty="0"/>
          </a:p>
        </p:txBody>
      </p:sp>
      <p:sp>
        <p:nvSpPr>
          <p:cNvPr id="4" name="TextBox 3">
            <a:extLst>
              <a:ext uri="{FF2B5EF4-FFF2-40B4-BE49-F238E27FC236}">
                <a16:creationId xmlns:a16="http://schemas.microsoft.com/office/drawing/2014/main" id="{BAB087B8-F662-1B13-2A49-FD96A30898CB}"/>
              </a:ext>
            </a:extLst>
          </p:cNvPr>
          <p:cNvSpPr txBox="1"/>
          <p:nvPr/>
        </p:nvSpPr>
        <p:spPr>
          <a:xfrm>
            <a:off x="8649821" y="5052382"/>
            <a:ext cx="3456167" cy="830997"/>
          </a:xfrm>
          <a:prstGeom prst="rect">
            <a:avLst/>
          </a:prstGeom>
          <a:noFill/>
        </p:spPr>
        <p:txBody>
          <a:bodyPr wrap="square" rtlCol="0">
            <a:spAutoFit/>
          </a:bodyPr>
          <a:lstStyle/>
          <a:p>
            <a:pPr algn="l"/>
            <a:r>
              <a:rPr lang="en-US" sz="2400" dirty="0">
                <a:latin typeface="+mj-lt"/>
                <a:cs typeface="Calibri" panose="020F0502020204030204" pitchFamily="34" charset="0"/>
              </a:rPr>
              <a:t>N.B.: </a:t>
            </a:r>
            <a:r>
              <a:rPr lang="en-US" sz="2400" b="1" dirty="0">
                <a:latin typeface="+mj-lt"/>
                <a:cs typeface="Calibri" panose="020F0502020204030204" pitchFamily="34" charset="0"/>
              </a:rPr>
              <a:t>Periodicities</a:t>
            </a:r>
            <a:r>
              <a:rPr lang="en-US" sz="2400" dirty="0">
                <a:latin typeface="+mj-lt"/>
                <a:cs typeface="Calibri" panose="020F0502020204030204" pitchFamily="34" charset="0"/>
              </a:rPr>
              <a:t> are the reciprocals of </a:t>
            </a:r>
            <a:r>
              <a:rPr lang="en-US" sz="2400" b="1" dirty="0">
                <a:latin typeface="+mj-lt"/>
                <a:cs typeface="Calibri" panose="020F0502020204030204" pitchFamily="34" charset="0"/>
              </a:rPr>
              <a:t>frequencies</a:t>
            </a:r>
          </a:p>
        </p:txBody>
      </p:sp>
      <p:sp>
        <p:nvSpPr>
          <p:cNvPr id="8" name="TextBox 7">
            <a:extLst>
              <a:ext uri="{FF2B5EF4-FFF2-40B4-BE49-F238E27FC236}">
                <a16:creationId xmlns:a16="http://schemas.microsoft.com/office/drawing/2014/main" id="{182A3AAE-1FFD-4D1A-41D0-4B50B611EA48}"/>
              </a:ext>
            </a:extLst>
          </p:cNvPr>
          <p:cNvSpPr txBox="1"/>
          <p:nvPr/>
        </p:nvSpPr>
        <p:spPr>
          <a:xfrm rot="16200000">
            <a:off x="3758921" y="3259723"/>
            <a:ext cx="1085554" cy="338554"/>
          </a:xfrm>
          <a:prstGeom prst="rect">
            <a:avLst/>
          </a:prstGeom>
          <a:noFill/>
        </p:spPr>
        <p:txBody>
          <a:bodyPr wrap="none" rtlCol="0">
            <a:spAutoFit/>
          </a:bodyPr>
          <a:lstStyle/>
          <a:p>
            <a:pPr algn="l"/>
            <a:r>
              <a:rPr lang="en-US" sz="1600" dirty="0">
                <a:latin typeface="+mj-lt"/>
                <a:cs typeface="Calibri" panose="020F0502020204030204" pitchFamily="34" charset="0"/>
              </a:rPr>
              <a:t>Magnitude</a:t>
            </a:r>
          </a:p>
        </p:txBody>
      </p:sp>
      <p:sp>
        <p:nvSpPr>
          <p:cNvPr id="13" name="TextBox 12">
            <a:extLst>
              <a:ext uri="{FF2B5EF4-FFF2-40B4-BE49-F238E27FC236}">
                <a16:creationId xmlns:a16="http://schemas.microsoft.com/office/drawing/2014/main" id="{6EBA6A93-1B1A-6082-D6B4-B7945A11CB63}"/>
              </a:ext>
            </a:extLst>
          </p:cNvPr>
          <p:cNvSpPr txBox="1"/>
          <p:nvPr/>
        </p:nvSpPr>
        <p:spPr>
          <a:xfrm>
            <a:off x="5934561" y="4732066"/>
            <a:ext cx="1621149" cy="338554"/>
          </a:xfrm>
          <a:prstGeom prst="rect">
            <a:avLst/>
          </a:prstGeom>
          <a:noFill/>
        </p:spPr>
        <p:txBody>
          <a:bodyPr wrap="none" rtlCol="0">
            <a:spAutoFit/>
          </a:bodyPr>
          <a:lstStyle/>
          <a:p>
            <a:pPr algn="l"/>
            <a:r>
              <a:rPr lang="en-US" sz="1600" dirty="0">
                <a:latin typeface="+mj-lt"/>
                <a:cs typeface="Calibri" panose="020F0502020204030204" pitchFamily="34" charset="0"/>
              </a:rPr>
              <a:t>Frequency (/12</a:t>
            </a:r>
            <a:r>
              <a:rPr lang="en-US" sz="1600" dirty="0">
                <a:latin typeface="Helsinki Text Std" panose="02000400000000000000" pitchFamily="2" charset="77"/>
                <a:cs typeface="Calibri" panose="020F0502020204030204" pitchFamily="34" charset="0"/>
              </a:rPr>
              <a:t>e</a:t>
            </a:r>
            <a:r>
              <a:rPr lang="en-US" sz="1600" dirty="0">
                <a:latin typeface="+mj-lt"/>
                <a:cs typeface="Calibri" panose="020F0502020204030204" pitchFamily="34" charset="0"/>
              </a:rPr>
              <a:t>)</a:t>
            </a:r>
          </a:p>
        </p:txBody>
      </p:sp>
      <p:sp>
        <p:nvSpPr>
          <p:cNvPr id="17" name="TextBox 16">
            <a:extLst>
              <a:ext uri="{FF2B5EF4-FFF2-40B4-BE49-F238E27FC236}">
                <a16:creationId xmlns:a16="http://schemas.microsoft.com/office/drawing/2014/main" id="{01F5C049-9056-A063-2E34-EA8A4B18CFC6}"/>
              </a:ext>
            </a:extLst>
          </p:cNvPr>
          <p:cNvSpPr txBox="1"/>
          <p:nvPr/>
        </p:nvSpPr>
        <p:spPr>
          <a:xfrm>
            <a:off x="6096000" y="1948487"/>
            <a:ext cx="1408222" cy="461665"/>
          </a:xfrm>
          <a:prstGeom prst="rect">
            <a:avLst/>
          </a:prstGeom>
          <a:noFill/>
        </p:spPr>
        <p:txBody>
          <a:bodyPr wrap="square" rtlCol="0">
            <a:spAutoFit/>
          </a:bodyPr>
          <a:lstStyle/>
          <a:p>
            <a:pPr algn="l"/>
            <a:r>
              <a:rPr lang="en-US" sz="2400" dirty="0">
                <a:solidFill>
                  <a:srgbClr val="C00000"/>
                </a:solidFill>
                <a:latin typeface="+mj-lt"/>
                <a:cs typeface="Calibri" panose="020F0502020204030204" pitchFamily="34" charset="0"/>
              </a:rPr>
              <a:t>(</a:t>
            </a:r>
            <a:r>
              <a:rPr lang="en-US" sz="2400" dirty="0">
                <a:solidFill>
                  <a:srgbClr val="C00000"/>
                </a:solidFill>
                <a:latin typeface="Helsinki Text Std" panose="02000400000000000000" pitchFamily="2" charset="77"/>
                <a:cs typeface="Calibri" panose="020F0502020204030204" pitchFamily="34" charset="0"/>
              </a:rPr>
              <a:t>w.</a:t>
            </a:r>
            <a:r>
              <a:rPr lang="en-US" sz="2400" dirty="0">
                <a:solidFill>
                  <a:srgbClr val="C00000"/>
                </a:solidFill>
                <a:latin typeface="+mj-lt"/>
                <a:cs typeface="Calibri" panose="020F0502020204030204" pitchFamily="34" charset="0"/>
              </a:rPr>
              <a:t>/4 = </a:t>
            </a:r>
            <a:r>
              <a:rPr lang="en-US" sz="2400" dirty="0">
                <a:solidFill>
                  <a:srgbClr val="C00000"/>
                </a:solidFill>
                <a:latin typeface="Helsinki Text Std" panose="02000400000000000000" pitchFamily="2" charset="77"/>
                <a:cs typeface="Calibri" panose="020F0502020204030204" pitchFamily="34" charset="0"/>
              </a:rPr>
              <a:t>q.</a:t>
            </a:r>
            <a:r>
              <a:rPr lang="en-US" sz="2400" dirty="0">
                <a:solidFill>
                  <a:srgbClr val="C00000"/>
                </a:solidFill>
                <a:latin typeface="+mj-lt"/>
                <a:cs typeface="Calibri" panose="020F0502020204030204" pitchFamily="34" charset="0"/>
              </a:rPr>
              <a:t> )  </a:t>
            </a:r>
          </a:p>
        </p:txBody>
      </p:sp>
      <p:sp>
        <p:nvSpPr>
          <p:cNvPr id="18" name="TextBox 17">
            <a:extLst>
              <a:ext uri="{FF2B5EF4-FFF2-40B4-BE49-F238E27FC236}">
                <a16:creationId xmlns:a16="http://schemas.microsoft.com/office/drawing/2014/main" id="{A69F0F53-6FC6-3F6C-2B04-73DE4E094D70}"/>
              </a:ext>
            </a:extLst>
          </p:cNvPr>
          <p:cNvSpPr txBox="1"/>
          <p:nvPr/>
        </p:nvSpPr>
        <p:spPr>
          <a:xfrm>
            <a:off x="8121859" y="1927326"/>
            <a:ext cx="1408222" cy="461665"/>
          </a:xfrm>
          <a:prstGeom prst="rect">
            <a:avLst/>
          </a:prstGeom>
          <a:noFill/>
        </p:spPr>
        <p:txBody>
          <a:bodyPr wrap="square" rtlCol="0">
            <a:spAutoFit/>
          </a:bodyPr>
          <a:lstStyle/>
          <a:p>
            <a:pPr algn="l"/>
            <a:r>
              <a:rPr lang="en-US" sz="2400" dirty="0">
                <a:solidFill>
                  <a:srgbClr val="C00000"/>
                </a:solidFill>
                <a:latin typeface="+mj-lt"/>
                <a:cs typeface="Calibri" panose="020F0502020204030204" pitchFamily="34" charset="0"/>
              </a:rPr>
              <a:t>(</a:t>
            </a:r>
            <a:r>
              <a:rPr lang="en-US" sz="2400" dirty="0">
                <a:solidFill>
                  <a:srgbClr val="C00000"/>
                </a:solidFill>
                <a:latin typeface="Helsinki Text Std" panose="02000400000000000000" pitchFamily="2" charset="77"/>
                <a:cs typeface="Calibri" panose="020F0502020204030204" pitchFamily="34" charset="0"/>
              </a:rPr>
              <a:t>w.</a:t>
            </a:r>
            <a:r>
              <a:rPr lang="en-US" sz="2400" dirty="0">
                <a:solidFill>
                  <a:srgbClr val="C00000"/>
                </a:solidFill>
                <a:latin typeface="+mj-lt"/>
                <a:cs typeface="Calibri" panose="020F0502020204030204" pitchFamily="34" charset="0"/>
              </a:rPr>
              <a:t>/6 = </a:t>
            </a:r>
            <a:r>
              <a:rPr lang="en-US" sz="2400" dirty="0">
                <a:solidFill>
                  <a:srgbClr val="C00000"/>
                </a:solidFill>
                <a:latin typeface="Helsinki Text Std" panose="02000400000000000000" pitchFamily="2" charset="77"/>
                <a:cs typeface="Calibri" panose="020F0502020204030204" pitchFamily="34" charset="0"/>
              </a:rPr>
              <a:t>q</a:t>
            </a:r>
            <a:r>
              <a:rPr lang="en-US" sz="2400" dirty="0">
                <a:solidFill>
                  <a:srgbClr val="C00000"/>
                </a:solidFill>
                <a:latin typeface="+mj-lt"/>
                <a:cs typeface="Calibri" panose="020F0502020204030204" pitchFamily="34" charset="0"/>
              </a:rPr>
              <a:t> )  </a:t>
            </a:r>
          </a:p>
        </p:txBody>
      </p:sp>
      <p:sp>
        <p:nvSpPr>
          <p:cNvPr id="21" name="Content Placeholder 20">
            <a:extLst>
              <a:ext uri="{FF2B5EF4-FFF2-40B4-BE49-F238E27FC236}">
                <a16:creationId xmlns:a16="http://schemas.microsoft.com/office/drawing/2014/main" id="{5DD6D952-500A-7224-3F20-2E7F21950FC1}"/>
              </a:ext>
            </a:extLst>
          </p:cNvPr>
          <p:cNvSpPr>
            <a:spLocks noGrp="1"/>
          </p:cNvSpPr>
          <p:nvPr>
            <p:ph idx="1"/>
          </p:nvPr>
        </p:nvSpPr>
        <p:spPr>
          <a:xfrm>
            <a:off x="838200" y="632083"/>
            <a:ext cx="10515600" cy="584527"/>
          </a:xfrm>
        </p:spPr>
        <p:txBody>
          <a:bodyPr/>
          <a:lstStyle/>
          <a:p>
            <a:pPr marL="0" indent="0" algn="ctr">
              <a:buNone/>
            </a:pPr>
            <a:r>
              <a:rPr lang="en-US" dirty="0"/>
              <a:t>Maximally even rhythms emphasize a single frequency</a:t>
            </a:r>
          </a:p>
        </p:txBody>
      </p:sp>
      <p:cxnSp>
        <p:nvCxnSpPr>
          <p:cNvPr id="3" name="Straight Arrow Connector 2">
            <a:extLst>
              <a:ext uri="{FF2B5EF4-FFF2-40B4-BE49-F238E27FC236}">
                <a16:creationId xmlns:a16="http://schemas.microsoft.com/office/drawing/2014/main" id="{D33B73C1-198D-C3AF-CA1E-06093325AF5B}"/>
              </a:ext>
            </a:extLst>
          </p:cNvPr>
          <p:cNvCxnSpPr>
            <a:cxnSpLocks/>
          </p:cNvCxnSpPr>
          <p:nvPr/>
        </p:nvCxnSpPr>
        <p:spPr>
          <a:xfrm>
            <a:off x="5069452" y="3300526"/>
            <a:ext cx="0" cy="955040"/>
          </a:xfrm>
          <a:prstGeom prst="straightConnector1">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F504F13-405F-2A83-AD22-2576EA5EE4CA}"/>
              </a:ext>
            </a:extLst>
          </p:cNvPr>
          <p:cNvSpPr txBox="1"/>
          <p:nvPr/>
        </p:nvSpPr>
        <p:spPr>
          <a:xfrm>
            <a:off x="4675149" y="2450334"/>
            <a:ext cx="1978724" cy="830997"/>
          </a:xfrm>
          <a:prstGeom prst="rect">
            <a:avLst/>
          </a:prstGeom>
          <a:noFill/>
        </p:spPr>
        <p:txBody>
          <a:bodyPr wrap="square" rtlCol="0">
            <a:spAutoFit/>
          </a:bodyPr>
          <a:lstStyle/>
          <a:p>
            <a:pPr algn="l"/>
            <a:r>
              <a:rPr lang="en-US" sz="2400" dirty="0">
                <a:solidFill>
                  <a:srgbClr val="C00000"/>
                </a:solidFill>
                <a:latin typeface="+mj-lt"/>
                <a:cs typeface="Calibri" panose="020F0502020204030204" pitchFamily="34" charset="0"/>
              </a:rPr>
              <a:t>Especially low value at 1</a:t>
            </a:r>
          </a:p>
        </p:txBody>
      </p:sp>
    </p:spTree>
    <p:extLst>
      <p:ext uri="{BB962C8B-B14F-4D97-AF65-F5344CB8AC3E}">
        <p14:creationId xmlns:p14="http://schemas.microsoft.com/office/powerpoint/2010/main" val="20298315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147AB-D3D4-2DBC-71AD-94DE232AE1AA}"/>
              </a:ext>
            </a:extLst>
          </p:cNvPr>
          <p:cNvSpPr>
            <a:spLocks noGrp="1"/>
          </p:cNvSpPr>
          <p:nvPr>
            <p:ph type="title"/>
          </p:nvPr>
        </p:nvSpPr>
        <p:spPr/>
        <p:txBody>
          <a:bodyPr/>
          <a:lstStyle/>
          <a:p>
            <a:r>
              <a:rPr lang="en-US" dirty="0"/>
              <a:t>Near-ME rhythms</a:t>
            </a:r>
          </a:p>
        </p:txBody>
      </p:sp>
      <p:sp>
        <p:nvSpPr>
          <p:cNvPr id="3" name="Content Placeholder 2">
            <a:extLst>
              <a:ext uri="{FF2B5EF4-FFF2-40B4-BE49-F238E27FC236}">
                <a16:creationId xmlns:a16="http://schemas.microsoft.com/office/drawing/2014/main" id="{3105320A-32D2-693D-0374-97C86C842688}"/>
              </a:ext>
            </a:extLst>
          </p:cNvPr>
          <p:cNvSpPr>
            <a:spLocks noGrp="1"/>
          </p:cNvSpPr>
          <p:nvPr>
            <p:ph idx="1"/>
          </p:nvPr>
        </p:nvSpPr>
        <p:spPr>
          <a:xfrm>
            <a:off x="575519" y="701957"/>
            <a:ext cx="11008360" cy="601966"/>
          </a:xfrm>
        </p:spPr>
        <p:txBody>
          <a:bodyPr/>
          <a:lstStyle/>
          <a:p>
            <a:pPr marL="0" indent="0" algn="ctr">
              <a:buNone/>
            </a:pPr>
            <a:r>
              <a:rPr lang="en-US" dirty="0"/>
              <a:t>Rhythms close to ME also have large values at that frequency</a:t>
            </a:r>
          </a:p>
        </p:txBody>
      </p:sp>
      <p:pic>
        <p:nvPicPr>
          <p:cNvPr id="19" name="Picture 18">
            <a:extLst>
              <a:ext uri="{FF2B5EF4-FFF2-40B4-BE49-F238E27FC236}">
                <a16:creationId xmlns:a16="http://schemas.microsoft.com/office/drawing/2014/main" id="{58C62F64-E31A-A67F-BC98-1014FE9C1727}"/>
              </a:ext>
            </a:extLst>
          </p:cNvPr>
          <p:cNvPicPr>
            <a:picLocks noChangeAspect="1"/>
          </p:cNvPicPr>
          <p:nvPr/>
        </p:nvPicPr>
        <p:blipFill>
          <a:blip r:embed="rId3"/>
          <a:stretch>
            <a:fillRect/>
          </a:stretch>
        </p:blipFill>
        <p:spPr>
          <a:xfrm>
            <a:off x="8631817" y="1136852"/>
            <a:ext cx="3447333" cy="2013931"/>
          </a:xfrm>
          <a:prstGeom prst="rect">
            <a:avLst/>
          </a:prstGeom>
        </p:spPr>
      </p:pic>
      <p:pic>
        <p:nvPicPr>
          <p:cNvPr id="21" name="Picture 20">
            <a:extLst>
              <a:ext uri="{FF2B5EF4-FFF2-40B4-BE49-F238E27FC236}">
                <a16:creationId xmlns:a16="http://schemas.microsoft.com/office/drawing/2014/main" id="{A344B332-A56C-E188-12AA-B9B0F7FA3947}"/>
              </a:ext>
            </a:extLst>
          </p:cNvPr>
          <p:cNvPicPr>
            <a:picLocks noChangeAspect="1"/>
          </p:cNvPicPr>
          <p:nvPr/>
        </p:nvPicPr>
        <p:blipFill>
          <a:blip r:embed="rId4"/>
          <a:stretch>
            <a:fillRect/>
          </a:stretch>
        </p:blipFill>
        <p:spPr>
          <a:xfrm>
            <a:off x="8631817" y="3990713"/>
            <a:ext cx="3560183" cy="2079858"/>
          </a:xfrm>
          <a:prstGeom prst="rect">
            <a:avLst/>
          </a:prstGeom>
        </p:spPr>
      </p:pic>
      <p:pic>
        <p:nvPicPr>
          <p:cNvPr id="23" name="Picture 22">
            <a:extLst>
              <a:ext uri="{FF2B5EF4-FFF2-40B4-BE49-F238E27FC236}">
                <a16:creationId xmlns:a16="http://schemas.microsoft.com/office/drawing/2014/main" id="{E4781687-74AF-1E14-0312-874BDF6CBAC5}"/>
              </a:ext>
            </a:extLst>
          </p:cNvPr>
          <p:cNvPicPr>
            <a:picLocks noChangeAspect="1"/>
          </p:cNvPicPr>
          <p:nvPr/>
        </p:nvPicPr>
        <p:blipFill>
          <a:blip r:embed="rId5"/>
          <a:stretch>
            <a:fillRect/>
          </a:stretch>
        </p:blipFill>
        <p:spPr>
          <a:xfrm>
            <a:off x="5328550" y="1151923"/>
            <a:ext cx="3303267" cy="804642"/>
          </a:xfrm>
          <a:prstGeom prst="rect">
            <a:avLst/>
          </a:prstGeom>
        </p:spPr>
      </p:pic>
      <p:pic>
        <p:nvPicPr>
          <p:cNvPr id="28" name="Picture 27">
            <a:extLst>
              <a:ext uri="{FF2B5EF4-FFF2-40B4-BE49-F238E27FC236}">
                <a16:creationId xmlns:a16="http://schemas.microsoft.com/office/drawing/2014/main" id="{6EF1D345-85E9-8D4C-1E83-B3CFDB0D0EB6}"/>
              </a:ext>
            </a:extLst>
          </p:cNvPr>
          <p:cNvPicPr>
            <a:picLocks noChangeAspect="1"/>
          </p:cNvPicPr>
          <p:nvPr/>
        </p:nvPicPr>
        <p:blipFill>
          <a:blip r:embed="rId6"/>
          <a:stretch>
            <a:fillRect/>
          </a:stretch>
        </p:blipFill>
        <p:spPr>
          <a:xfrm>
            <a:off x="267113" y="3108718"/>
            <a:ext cx="4078262" cy="1584779"/>
          </a:xfrm>
          <a:prstGeom prst="rect">
            <a:avLst/>
          </a:prstGeom>
        </p:spPr>
      </p:pic>
      <p:sp>
        <p:nvSpPr>
          <p:cNvPr id="30" name="TextBox 29">
            <a:extLst>
              <a:ext uri="{FF2B5EF4-FFF2-40B4-BE49-F238E27FC236}">
                <a16:creationId xmlns:a16="http://schemas.microsoft.com/office/drawing/2014/main" id="{0BCA2A0E-A474-B001-31FF-AB2F7AA5B141}"/>
              </a:ext>
            </a:extLst>
          </p:cNvPr>
          <p:cNvSpPr txBox="1"/>
          <p:nvPr/>
        </p:nvSpPr>
        <p:spPr>
          <a:xfrm>
            <a:off x="920367" y="4720628"/>
            <a:ext cx="3052265" cy="461665"/>
          </a:xfrm>
          <a:prstGeom prst="rect">
            <a:avLst/>
          </a:prstGeom>
          <a:noFill/>
        </p:spPr>
        <p:txBody>
          <a:bodyPr wrap="square" rtlCol="0">
            <a:spAutoFit/>
          </a:bodyPr>
          <a:lstStyle/>
          <a:p>
            <a:pPr algn="l"/>
            <a:r>
              <a:rPr lang="en-US" sz="2400" dirty="0">
                <a:latin typeface="+mj-lt"/>
                <a:cs typeface="Calibri" panose="020F0502020204030204" pitchFamily="34" charset="0"/>
              </a:rPr>
              <a:t>Full (2-sided) spectrum</a:t>
            </a:r>
          </a:p>
        </p:txBody>
      </p:sp>
      <p:sp>
        <p:nvSpPr>
          <p:cNvPr id="31" name="TextBox 30">
            <a:extLst>
              <a:ext uri="{FF2B5EF4-FFF2-40B4-BE49-F238E27FC236}">
                <a16:creationId xmlns:a16="http://schemas.microsoft.com/office/drawing/2014/main" id="{21BB773D-27A9-1E42-B28D-92D1AB21686D}"/>
              </a:ext>
            </a:extLst>
          </p:cNvPr>
          <p:cNvSpPr txBox="1"/>
          <p:nvPr/>
        </p:nvSpPr>
        <p:spPr>
          <a:xfrm>
            <a:off x="6438617" y="1956565"/>
            <a:ext cx="1773691" cy="830997"/>
          </a:xfrm>
          <a:prstGeom prst="rect">
            <a:avLst/>
          </a:prstGeom>
          <a:noFill/>
        </p:spPr>
        <p:txBody>
          <a:bodyPr wrap="none" rtlCol="0">
            <a:spAutoFit/>
          </a:bodyPr>
          <a:lstStyle/>
          <a:p>
            <a:pPr algn="l"/>
            <a:r>
              <a:rPr lang="en-US" sz="2400" dirty="0">
                <a:latin typeface="+mj-lt"/>
                <a:cs typeface="Calibri" panose="020F0502020204030204" pitchFamily="34" charset="0"/>
              </a:rPr>
              <a:t>ME 5-in-16</a:t>
            </a:r>
          </a:p>
          <a:p>
            <a:pPr algn="l"/>
            <a:r>
              <a:rPr lang="en-US" sz="2400" dirty="0">
                <a:latin typeface="+mj-lt"/>
                <a:cs typeface="Calibri" panose="020F0502020204030204" pitchFamily="34" charset="0"/>
              </a:rPr>
              <a:t>(Bossa Nova)</a:t>
            </a:r>
          </a:p>
        </p:txBody>
      </p:sp>
      <p:cxnSp>
        <p:nvCxnSpPr>
          <p:cNvPr id="33" name="Straight Arrow Connector 32">
            <a:extLst>
              <a:ext uri="{FF2B5EF4-FFF2-40B4-BE49-F238E27FC236}">
                <a16:creationId xmlns:a16="http://schemas.microsoft.com/office/drawing/2014/main" id="{050C3867-9176-76DD-41EB-4B4D4552C3C4}"/>
              </a:ext>
            </a:extLst>
          </p:cNvPr>
          <p:cNvCxnSpPr>
            <a:cxnSpLocks/>
          </p:cNvCxnSpPr>
          <p:nvPr/>
        </p:nvCxnSpPr>
        <p:spPr>
          <a:xfrm flipV="1">
            <a:off x="4407976" y="2047468"/>
            <a:ext cx="828662" cy="545261"/>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E2A6BFC6-91D9-ABA2-60DF-F4363D791CF6}"/>
              </a:ext>
            </a:extLst>
          </p:cNvPr>
          <p:cNvPicPr>
            <a:picLocks noChangeAspect="1"/>
          </p:cNvPicPr>
          <p:nvPr/>
        </p:nvPicPr>
        <p:blipFill>
          <a:blip r:embed="rId7"/>
          <a:stretch>
            <a:fillRect/>
          </a:stretch>
        </p:blipFill>
        <p:spPr>
          <a:xfrm>
            <a:off x="5025646" y="5421680"/>
            <a:ext cx="3606171" cy="684971"/>
          </a:xfrm>
          <a:prstGeom prst="rect">
            <a:avLst/>
          </a:prstGeom>
        </p:spPr>
      </p:pic>
      <p:cxnSp>
        <p:nvCxnSpPr>
          <p:cNvPr id="36" name="Straight Arrow Connector 35">
            <a:extLst>
              <a:ext uri="{FF2B5EF4-FFF2-40B4-BE49-F238E27FC236}">
                <a16:creationId xmlns:a16="http://schemas.microsoft.com/office/drawing/2014/main" id="{2E66AC60-457C-4DD7-17FF-FCA75A70F3D9}"/>
              </a:ext>
            </a:extLst>
          </p:cNvPr>
          <p:cNvCxnSpPr>
            <a:cxnSpLocks/>
          </p:cNvCxnSpPr>
          <p:nvPr/>
        </p:nvCxnSpPr>
        <p:spPr>
          <a:xfrm>
            <a:off x="4407976" y="3901107"/>
            <a:ext cx="1851217" cy="1429670"/>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F877CE51-4087-34B6-AF0B-F777F870D4E4}"/>
              </a:ext>
            </a:extLst>
          </p:cNvPr>
          <p:cNvSpPr txBox="1"/>
          <p:nvPr/>
        </p:nvSpPr>
        <p:spPr>
          <a:xfrm>
            <a:off x="6652153" y="4639603"/>
            <a:ext cx="1444370" cy="830997"/>
          </a:xfrm>
          <a:prstGeom prst="rect">
            <a:avLst/>
          </a:prstGeom>
          <a:noFill/>
        </p:spPr>
        <p:txBody>
          <a:bodyPr wrap="none" rtlCol="0">
            <a:spAutoFit/>
          </a:bodyPr>
          <a:lstStyle/>
          <a:p>
            <a:pPr algn="l"/>
            <a:r>
              <a:rPr lang="en-US" sz="2400" dirty="0">
                <a:latin typeface="+mj-lt"/>
                <a:cs typeface="Calibri" panose="020F0502020204030204" pitchFamily="34" charset="0"/>
              </a:rPr>
              <a:t>Son Clave,</a:t>
            </a:r>
          </a:p>
          <a:p>
            <a:pPr algn="l"/>
            <a:r>
              <a:rPr lang="en-US" sz="2400" dirty="0">
                <a:latin typeface="+mj-lt"/>
                <a:cs typeface="Calibri" panose="020F0502020204030204" pitchFamily="34" charset="0"/>
              </a:rPr>
              <a:t>near-ME</a:t>
            </a:r>
          </a:p>
        </p:txBody>
      </p:sp>
      <p:sp>
        <p:nvSpPr>
          <p:cNvPr id="39" name="TextBox 38">
            <a:extLst>
              <a:ext uri="{FF2B5EF4-FFF2-40B4-BE49-F238E27FC236}">
                <a16:creationId xmlns:a16="http://schemas.microsoft.com/office/drawing/2014/main" id="{FD5EEA77-17BA-AA25-7C05-79F66B2813D1}"/>
              </a:ext>
            </a:extLst>
          </p:cNvPr>
          <p:cNvSpPr txBox="1"/>
          <p:nvPr/>
        </p:nvSpPr>
        <p:spPr>
          <a:xfrm>
            <a:off x="9451838" y="3325210"/>
            <a:ext cx="1807290" cy="461665"/>
          </a:xfrm>
          <a:prstGeom prst="rect">
            <a:avLst/>
          </a:prstGeom>
          <a:noFill/>
        </p:spPr>
        <p:txBody>
          <a:bodyPr wrap="none" rtlCol="0">
            <a:spAutoFit/>
          </a:bodyPr>
          <a:lstStyle/>
          <a:p>
            <a:pPr algn="l"/>
            <a:r>
              <a:rPr lang="en-US" sz="2400" dirty="0">
                <a:latin typeface="+mj-lt"/>
                <a:cs typeface="Calibri" panose="020F0502020204030204" pitchFamily="34" charset="0"/>
              </a:rPr>
              <a:t>(half spectra)</a:t>
            </a:r>
          </a:p>
        </p:txBody>
      </p:sp>
      <p:sp>
        <p:nvSpPr>
          <p:cNvPr id="8" name="TextBox 7">
            <a:extLst>
              <a:ext uri="{FF2B5EF4-FFF2-40B4-BE49-F238E27FC236}">
                <a16:creationId xmlns:a16="http://schemas.microsoft.com/office/drawing/2014/main" id="{E8A977E6-AE69-184E-2F2D-F90EF95403FA}"/>
              </a:ext>
            </a:extLst>
          </p:cNvPr>
          <p:cNvSpPr txBox="1"/>
          <p:nvPr/>
        </p:nvSpPr>
        <p:spPr>
          <a:xfrm>
            <a:off x="1088494" y="2047468"/>
            <a:ext cx="2573910" cy="461665"/>
          </a:xfrm>
          <a:prstGeom prst="rect">
            <a:avLst/>
          </a:prstGeom>
          <a:noFill/>
        </p:spPr>
        <p:txBody>
          <a:bodyPr wrap="none" rtlCol="0">
            <a:spAutoFit/>
          </a:bodyPr>
          <a:lstStyle/>
          <a:p>
            <a:pPr algn="l"/>
            <a:r>
              <a:rPr lang="en-US" sz="2400" dirty="0">
                <a:latin typeface="+mj-lt"/>
                <a:cs typeface="Calibri" panose="020F0502020204030204" pitchFamily="34" charset="0"/>
              </a:rPr>
              <a:t>12-cycle Son clave: </a:t>
            </a:r>
          </a:p>
        </p:txBody>
      </p:sp>
      <p:pic>
        <p:nvPicPr>
          <p:cNvPr id="9" name="Picture 8">
            <a:extLst>
              <a:ext uri="{FF2B5EF4-FFF2-40B4-BE49-F238E27FC236}">
                <a16:creationId xmlns:a16="http://schemas.microsoft.com/office/drawing/2014/main" id="{54450D51-A877-C4B9-5570-68CDC6C8C685}"/>
              </a:ext>
            </a:extLst>
          </p:cNvPr>
          <p:cNvPicPr>
            <a:picLocks noChangeAspect="1"/>
          </p:cNvPicPr>
          <p:nvPr/>
        </p:nvPicPr>
        <p:blipFill>
          <a:blip r:embed="rId8"/>
          <a:stretch>
            <a:fillRect/>
          </a:stretch>
        </p:blipFill>
        <p:spPr>
          <a:xfrm>
            <a:off x="575519" y="2510957"/>
            <a:ext cx="3599861" cy="625239"/>
          </a:xfrm>
          <a:prstGeom prst="rect">
            <a:avLst/>
          </a:prstGeom>
        </p:spPr>
      </p:pic>
      <p:sp>
        <p:nvSpPr>
          <p:cNvPr id="10" name="Footer Placeholder 9">
            <a:extLst>
              <a:ext uri="{FF2B5EF4-FFF2-40B4-BE49-F238E27FC236}">
                <a16:creationId xmlns:a16="http://schemas.microsoft.com/office/drawing/2014/main" id="{228A10C4-3531-0A44-2D63-B8D851F82EE1}"/>
              </a:ext>
            </a:extLst>
          </p:cNvPr>
          <p:cNvSpPr>
            <a:spLocks noGrp="1"/>
          </p:cNvSpPr>
          <p:nvPr>
            <p:ph type="ftr" sz="quarter" idx="11"/>
          </p:nvPr>
        </p:nvSpPr>
        <p:spPr>
          <a:xfrm>
            <a:off x="4038600" y="6492875"/>
            <a:ext cx="4114800" cy="365125"/>
          </a:xfrm>
        </p:spPr>
        <p:txBody>
          <a:bodyPr/>
          <a:lstStyle/>
          <a:p>
            <a:r>
              <a:rPr lang="en-US"/>
              <a:t>Rhythmic Regularity beyond Meter and Isochrony</a:t>
            </a:r>
            <a:endParaRPr lang="en-US" dirty="0"/>
          </a:p>
        </p:txBody>
      </p:sp>
      <p:sp>
        <p:nvSpPr>
          <p:cNvPr id="11" name="Date Placeholder 10">
            <a:extLst>
              <a:ext uri="{FF2B5EF4-FFF2-40B4-BE49-F238E27FC236}">
                <a16:creationId xmlns:a16="http://schemas.microsoft.com/office/drawing/2014/main" id="{EF96884D-61A1-E3A7-2D73-849F910F01D2}"/>
              </a:ext>
            </a:extLst>
          </p:cNvPr>
          <p:cNvSpPr>
            <a:spLocks noGrp="1"/>
          </p:cNvSpPr>
          <p:nvPr>
            <p:ph type="dt" sz="half" idx="10"/>
          </p:nvPr>
        </p:nvSpPr>
        <p:spPr/>
        <p:txBody>
          <a:bodyPr/>
          <a:lstStyle/>
          <a:p>
            <a:r>
              <a:rPr lang="en-US"/>
              <a:t>Rhythm in Music since 1900, McGill, Sept. 2023</a:t>
            </a:r>
            <a:endParaRPr lang="en-US" dirty="0"/>
          </a:p>
        </p:txBody>
      </p:sp>
      <p:sp>
        <p:nvSpPr>
          <p:cNvPr id="12" name="Slide Number Placeholder 11">
            <a:extLst>
              <a:ext uri="{FF2B5EF4-FFF2-40B4-BE49-F238E27FC236}">
                <a16:creationId xmlns:a16="http://schemas.microsoft.com/office/drawing/2014/main" id="{B5858C03-2007-A9B3-AE15-D9B3642986EC}"/>
              </a:ext>
            </a:extLst>
          </p:cNvPr>
          <p:cNvSpPr>
            <a:spLocks noGrp="1"/>
          </p:cNvSpPr>
          <p:nvPr>
            <p:ph type="sldNum" sz="quarter" idx="12"/>
          </p:nvPr>
        </p:nvSpPr>
        <p:spPr/>
        <p:txBody>
          <a:bodyPr/>
          <a:lstStyle/>
          <a:p>
            <a:r>
              <a:rPr lang="en-US"/>
              <a:t>Jason Yust, Boston Univ.          </a:t>
            </a:r>
            <a:fld id="{6950D593-2953-924C-A0DA-F3B17E0E49C7}" type="slidenum">
              <a:rPr lang="en-US" smtClean="0"/>
              <a:pPr/>
              <a:t>29</a:t>
            </a:fld>
            <a:endParaRPr lang="en-US" dirty="0"/>
          </a:p>
        </p:txBody>
      </p:sp>
    </p:spTree>
    <p:extLst>
      <p:ext uri="{BB962C8B-B14F-4D97-AF65-F5344CB8AC3E}">
        <p14:creationId xmlns:p14="http://schemas.microsoft.com/office/powerpoint/2010/main" val="4238380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FE4D5-A2E4-6540-08E1-33F0A33AC3EC}"/>
              </a:ext>
            </a:extLst>
          </p:cNvPr>
          <p:cNvSpPr>
            <a:spLocks noGrp="1"/>
          </p:cNvSpPr>
          <p:nvPr>
            <p:ph type="title"/>
          </p:nvPr>
        </p:nvSpPr>
        <p:spPr/>
        <p:txBody>
          <a:bodyPr/>
          <a:lstStyle/>
          <a:p>
            <a:r>
              <a:rPr lang="en-US" dirty="0"/>
              <a:t>What is rhythm? </a:t>
            </a:r>
          </a:p>
        </p:txBody>
      </p:sp>
      <p:sp>
        <p:nvSpPr>
          <p:cNvPr id="4" name="TextBox 3">
            <a:extLst>
              <a:ext uri="{FF2B5EF4-FFF2-40B4-BE49-F238E27FC236}">
                <a16:creationId xmlns:a16="http://schemas.microsoft.com/office/drawing/2014/main" id="{BAD7624B-9EC3-A39D-7662-8850CED7994F}"/>
              </a:ext>
            </a:extLst>
          </p:cNvPr>
          <p:cNvSpPr txBox="1"/>
          <p:nvPr/>
        </p:nvSpPr>
        <p:spPr>
          <a:xfrm>
            <a:off x="4216414" y="648722"/>
            <a:ext cx="3739293" cy="461664"/>
          </a:xfrm>
          <a:prstGeom prst="rect">
            <a:avLst/>
          </a:prstGeom>
          <a:noFill/>
        </p:spPr>
        <p:txBody>
          <a:bodyPr wrap="none" rtlCol="0">
            <a:spAutoFit/>
          </a:bodyPr>
          <a:lstStyle/>
          <a:p>
            <a:r>
              <a:rPr lang="en-US" sz="2400" dirty="0">
                <a:latin typeface="+mj-lt"/>
                <a:cs typeface="Calibri" panose="020F0502020204030204" pitchFamily="34" charset="0"/>
              </a:rPr>
              <a:t>Example: Bo Diddley rhythm </a:t>
            </a:r>
          </a:p>
        </p:txBody>
      </p:sp>
      <p:sp>
        <p:nvSpPr>
          <p:cNvPr id="5" name="TextBox 4">
            <a:extLst>
              <a:ext uri="{FF2B5EF4-FFF2-40B4-BE49-F238E27FC236}">
                <a16:creationId xmlns:a16="http://schemas.microsoft.com/office/drawing/2014/main" id="{032C731B-8315-72E1-CDE1-9483F4C67029}"/>
              </a:ext>
            </a:extLst>
          </p:cNvPr>
          <p:cNvSpPr txBox="1"/>
          <p:nvPr/>
        </p:nvSpPr>
        <p:spPr>
          <a:xfrm>
            <a:off x="399787" y="2430622"/>
            <a:ext cx="2423099" cy="461665"/>
          </a:xfrm>
          <a:prstGeom prst="rect">
            <a:avLst/>
          </a:prstGeom>
          <a:noFill/>
        </p:spPr>
        <p:txBody>
          <a:bodyPr wrap="none" rtlCol="0">
            <a:spAutoFit/>
          </a:bodyPr>
          <a:lstStyle/>
          <a:p>
            <a:r>
              <a:rPr lang="en-US" sz="2400" dirty="0">
                <a:latin typeface="+mj-lt"/>
                <a:cs typeface="Calibri" panose="020F0502020204030204" pitchFamily="34" charset="0"/>
              </a:rPr>
              <a:t>[Ed Sullivan video]</a:t>
            </a:r>
          </a:p>
        </p:txBody>
      </p:sp>
      <p:sp>
        <p:nvSpPr>
          <p:cNvPr id="6" name="TextBox 5">
            <a:extLst>
              <a:ext uri="{FF2B5EF4-FFF2-40B4-BE49-F238E27FC236}">
                <a16:creationId xmlns:a16="http://schemas.microsoft.com/office/drawing/2014/main" id="{B879FA09-37E7-C71F-4716-7D74BF0BCFEC}"/>
              </a:ext>
            </a:extLst>
          </p:cNvPr>
          <p:cNvSpPr txBox="1"/>
          <p:nvPr/>
        </p:nvSpPr>
        <p:spPr>
          <a:xfrm>
            <a:off x="6754096" y="2430621"/>
            <a:ext cx="3466205" cy="461665"/>
          </a:xfrm>
          <a:prstGeom prst="rect">
            <a:avLst/>
          </a:prstGeom>
          <a:noFill/>
        </p:spPr>
        <p:txBody>
          <a:bodyPr wrap="none" rtlCol="0">
            <a:spAutoFit/>
          </a:bodyPr>
          <a:lstStyle/>
          <a:p>
            <a:r>
              <a:rPr lang="en-US" sz="2400" dirty="0">
                <a:latin typeface="+mj-lt"/>
                <a:cs typeface="Calibri" panose="020F0502020204030204" pitchFamily="34" charset="0"/>
              </a:rPr>
              <a:t>[Story of Bo Diddley video]</a:t>
            </a:r>
          </a:p>
        </p:txBody>
      </p:sp>
      <p:pic>
        <p:nvPicPr>
          <p:cNvPr id="7" name="BoDiddleyStoryCut">
            <a:hlinkClick r:id="" action="ppaction://media"/>
            <a:extLst>
              <a:ext uri="{FF2B5EF4-FFF2-40B4-BE49-F238E27FC236}">
                <a16:creationId xmlns:a16="http://schemas.microsoft.com/office/drawing/2014/main" id="{35FAA987-19B5-315B-4E66-C8CE8C27971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347458" y="1115859"/>
            <a:ext cx="7271926" cy="4090458"/>
          </a:xfrm>
          <a:prstGeom prst="rect">
            <a:avLst/>
          </a:prstGeom>
        </p:spPr>
      </p:pic>
      <p:pic>
        <p:nvPicPr>
          <p:cNvPr id="3" name="BoDiddleyEdSullivanCut">
            <a:hlinkClick r:id="" action="ppaction://media"/>
            <a:extLst>
              <a:ext uri="{FF2B5EF4-FFF2-40B4-BE49-F238E27FC236}">
                <a16:creationId xmlns:a16="http://schemas.microsoft.com/office/drawing/2014/main" id="{256C2A77-B7A7-C6E9-DFCF-BF59097A3A1E}"/>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152261" y="1110386"/>
            <a:ext cx="5567568" cy="4090458"/>
          </a:xfrm>
          <a:prstGeom prst="rect">
            <a:avLst/>
          </a:prstGeom>
        </p:spPr>
      </p:pic>
      <p:sp>
        <p:nvSpPr>
          <p:cNvPr id="8" name="TextBox 7">
            <a:extLst>
              <a:ext uri="{FF2B5EF4-FFF2-40B4-BE49-F238E27FC236}">
                <a16:creationId xmlns:a16="http://schemas.microsoft.com/office/drawing/2014/main" id="{C394611F-100B-85A4-E38B-3FAD916D3CB7}"/>
              </a:ext>
            </a:extLst>
          </p:cNvPr>
          <p:cNvSpPr txBox="1"/>
          <p:nvPr/>
        </p:nvSpPr>
        <p:spPr>
          <a:xfrm>
            <a:off x="768799" y="5285949"/>
            <a:ext cx="4045466" cy="461665"/>
          </a:xfrm>
          <a:prstGeom prst="rect">
            <a:avLst/>
          </a:prstGeom>
          <a:noFill/>
        </p:spPr>
        <p:txBody>
          <a:bodyPr wrap="none" rtlCol="0">
            <a:spAutoFit/>
          </a:bodyPr>
          <a:lstStyle/>
          <a:p>
            <a:pPr algn="l"/>
            <a:r>
              <a:rPr lang="en-US" sz="2400" dirty="0">
                <a:latin typeface="+mj-lt"/>
                <a:cs typeface="Calibri" panose="020F0502020204030204" pitchFamily="34" charset="0"/>
              </a:rPr>
              <a:t>Bo Diddley on Ed Sullivan, 1955</a:t>
            </a:r>
          </a:p>
        </p:txBody>
      </p:sp>
      <p:sp>
        <p:nvSpPr>
          <p:cNvPr id="9" name="TextBox 8">
            <a:extLst>
              <a:ext uri="{FF2B5EF4-FFF2-40B4-BE49-F238E27FC236}">
                <a16:creationId xmlns:a16="http://schemas.microsoft.com/office/drawing/2014/main" id="{1E536BA5-C086-8814-A32F-402098ED245A}"/>
              </a:ext>
            </a:extLst>
          </p:cNvPr>
          <p:cNvSpPr txBox="1"/>
          <p:nvPr/>
        </p:nvSpPr>
        <p:spPr>
          <a:xfrm>
            <a:off x="6078362" y="5211790"/>
            <a:ext cx="5810117" cy="830997"/>
          </a:xfrm>
          <a:prstGeom prst="rect">
            <a:avLst/>
          </a:prstGeom>
          <a:noFill/>
        </p:spPr>
        <p:txBody>
          <a:bodyPr wrap="none" rtlCol="0">
            <a:spAutoFit/>
          </a:bodyPr>
          <a:lstStyle/>
          <a:p>
            <a:pPr algn="l"/>
            <a:r>
              <a:rPr lang="en-US" sz="2400" dirty="0">
                <a:latin typeface="+mj-lt"/>
                <a:cs typeface="Calibri" panose="020F0502020204030204" pitchFamily="34" charset="0"/>
              </a:rPr>
              <a:t>Bo Diddley in “All You Need is Love: The Story </a:t>
            </a:r>
            <a:br>
              <a:rPr lang="en-US" sz="2400" dirty="0">
                <a:latin typeface="+mj-lt"/>
                <a:cs typeface="Calibri" panose="020F0502020204030204" pitchFamily="34" charset="0"/>
              </a:rPr>
            </a:br>
            <a:r>
              <a:rPr lang="en-US" sz="2400" dirty="0">
                <a:latin typeface="+mj-lt"/>
                <a:cs typeface="Calibri" panose="020F0502020204030204" pitchFamily="34" charset="0"/>
              </a:rPr>
              <a:t>of Popular Music,” 1977 </a:t>
            </a:r>
          </a:p>
        </p:txBody>
      </p:sp>
      <p:sp>
        <p:nvSpPr>
          <p:cNvPr id="10" name="Footer Placeholder 9">
            <a:extLst>
              <a:ext uri="{FF2B5EF4-FFF2-40B4-BE49-F238E27FC236}">
                <a16:creationId xmlns:a16="http://schemas.microsoft.com/office/drawing/2014/main" id="{37F4F8FB-5EE9-81F9-09DD-4C0138C0AC50}"/>
              </a:ext>
            </a:extLst>
          </p:cNvPr>
          <p:cNvSpPr>
            <a:spLocks noGrp="1"/>
          </p:cNvSpPr>
          <p:nvPr>
            <p:ph type="ftr" sz="quarter" idx="11"/>
          </p:nvPr>
        </p:nvSpPr>
        <p:spPr>
          <a:xfrm>
            <a:off x="4038600" y="6492875"/>
            <a:ext cx="4114800" cy="365125"/>
          </a:xfrm>
        </p:spPr>
        <p:txBody>
          <a:bodyPr/>
          <a:lstStyle/>
          <a:p>
            <a:r>
              <a:rPr lang="en-US"/>
              <a:t>Rhythmic Regularity beyond Meter and Isochrony</a:t>
            </a:r>
            <a:endParaRPr lang="en-US" dirty="0"/>
          </a:p>
        </p:txBody>
      </p:sp>
      <p:sp>
        <p:nvSpPr>
          <p:cNvPr id="11" name="Date Placeholder 10">
            <a:extLst>
              <a:ext uri="{FF2B5EF4-FFF2-40B4-BE49-F238E27FC236}">
                <a16:creationId xmlns:a16="http://schemas.microsoft.com/office/drawing/2014/main" id="{F14EC697-536A-3451-5B70-AB6846C780E5}"/>
              </a:ext>
            </a:extLst>
          </p:cNvPr>
          <p:cNvSpPr>
            <a:spLocks noGrp="1"/>
          </p:cNvSpPr>
          <p:nvPr>
            <p:ph type="dt" sz="half" idx="10"/>
          </p:nvPr>
        </p:nvSpPr>
        <p:spPr/>
        <p:txBody>
          <a:bodyPr/>
          <a:lstStyle/>
          <a:p>
            <a:r>
              <a:rPr lang="en-US"/>
              <a:t>Rhythm in Music since 1900, McGill, Sept. 2023</a:t>
            </a:r>
            <a:endParaRPr lang="en-US" dirty="0"/>
          </a:p>
        </p:txBody>
      </p:sp>
      <p:sp>
        <p:nvSpPr>
          <p:cNvPr id="12" name="Slide Number Placeholder 11">
            <a:extLst>
              <a:ext uri="{FF2B5EF4-FFF2-40B4-BE49-F238E27FC236}">
                <a16:creationId xmlns:a16="http://schemas.microsoft.com/office/drawing/2014/main" id="{8F10ED40-E345-8913-30EE-FAD0AD6443FB}"/>
              </a:ext>
            </a:extLst>
          </p:cNvPr>
          <p:cNvSpPr>
            <a:spLocks noGrp="1"/>
          </p:cNvSpPr>
          <p:nvPr>
            <p:ph type="sldNum" sz="quarter" idx="12"/>
          </p:nvPr>
        </p:nvSpPr>
        <p:spPr/>
        <p:txBody>
          <a:bodyPr/>
          <a:lstStyle/>
          <a:p>
            <a:r>
              <a:rPr lang="en-US"/>
              <a:t>Jason Yust, Boston Univ.          </a:t>
            </a:r>
            <a:fld id="{6950D593-2953-924C-A0DA-F3B17E0E49C7}" type="slidenum">
              <a:rPr lang="en-US" smtClean="0"/>
              <a:pPr/>
              <a:t>3</a:t>
            </a:fld>
            <a:endParaRPr lang="en-US" dirty="0"/>
          </a:p>
        </p:txBody>
      </p:sp>
    </p:spTree>
    <p:extLst>
      <p:ext uri="{BB962C8B-B14F-4D97-AF65-F5344CB8AC3E}">
        <p14:creationId xmlns:p14="http://schemas.microsoft.com/office/powerpoint/2010/main" val="334419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22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329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147AB-D3D4-2DBC-71AD-94DE232AE1AA}"/>
              </a:ext>
            </a:extLst>
          </p:cNvPr>
          <p:cNvSpPr>
            <a:spLocks noGrp="1"/>
          </p:cNvSpPr>
          <p:nvPr>
            <p:ph type="title"/>
          </p:nvPr>
        </p:nvSpPr>
        <p:spPr/>
        <p:txBody>
          <a:bodyPr/>
          <a:lstStyle/>
          <a:p>
            <a:r>
              <a:rPr lang="en-US" dirty="0"/>
              <a:t>Near-ME rhythms</a:t>
            </a:r>
          </a:p>
        </p:txBody>
      </p:sp>
      <p:sp>
        <p:nvSpPr>
          <p:cNvPr id="3" name="Content Placeholder 2">
            <a:extLst>
              <a:ext uri="{FF2B5EF4-FFF2-40B4-BE49-F238E27FC236}">
                <a16:creationId xmlns:a16="http://schemas.microsoft.com/office/drawing/2014/main" id="{3105320A-32D2-693D-0374-97C86C842688}"/>
              </a:ext>
            </a:extLst>
          </p:cNvPr>
          <p:cNvSpPr>
            <a:spLocks noGrp="1"/>
          </p:cNvSpPr>
          <p:nvPr>
            <p:ph idx="1"/>
          </p:nvPr>
        </p:nvSpPr>
        <p:spPr>
          <a:xfrm>
            <a:off x="591820" y="603677"/>
            <a:ext cx="11008360" cy="601966"/>
          </a:xfrm>
        </p:spPr>
        <p:txBody>
          <a:bodyPr/>
          <a:lstStyle/>
          <a:p>
            <a:pPr marL="0" indent="0" algn="ctr">
              <a:buNone/>
            </a:pPr>
            <a:r>
              <a:rPr lang="en-US" b="1" dirty="0"/>
              <a:t>Subsets</a:t>
            </a:r>
            <a:r>
              <a:rPr lang="en-US" dirty="0"/>
              <a:t> of ME rhythms also have large values at that frequency</a:t>
            </a:r>
          </a:p>
        </p:txBody>
      </p:sp>
      <p:pic>
        <p:nvPicPr>
          <p:cNvPr id="21" name="Picture 20">
            <a:extLst>
              <a:ext uri="{FF2B5EF4-FFF2-40B4-BE49-F238E27FC236}">
                <a16:creationId xmlns:a16="http://schemas.microsoft.com/office/drawing/2014/main" id="{A344B332-A56C-E188-12AA-B9B0F7FA3947}"/>
              </a:ext>
            </a:extLst>
          </p:cNvPr>
          <p:cNvPicPr>
            <a:picLocks noChangeAspect="1"/>
          </p:cNvPicPr>
          <p:nvPr/>
        </p:nvPicPr>
        <p:blipFill>
          <a:blip r:embed="rId3"/>
          <a:stretch>
            <a:fillRect/>
          </a:stretch>
        </p:blipFill>
        <p:spPr>
          <a:xfrm>
            <a:off x="1119456" y="4552248"/>
            <a:ext cx="3560183" cy="2079858"/>
          </a:xfrm>
          <a:prstGeom prst="rect">
            <a:avLst/>
          </a:prstGeom>
        </p:spPr>
      </p:pic>
      <p:sp>
        <p:nvSpPr>
          <p:cNvPr id="29" name="TextBox 28">
            <a:extLst>
              <a:ext uri="{FF2B5EF4-FFF2-40B4-BE49-F238E27FC236}">
                <a16:creationId xmlns:a16="http://schemas.microsoft.com/office/drawing/2014/main" id="{BDF9CE58-E7A6-7C6A-E546-C1F1EFB6888A}"/>
              </a:ext>
            </a:extLst>
          </p:cNvPr>
          <p:cNvSpPr txBox="1"/>
          <p:nvPr/>
        </p:nvSpPr>
        <p:spPr>
          <a:xfrm>
            <a:off x="0" y="724285"/>
            <a:ext cx="1403109" cy="1569660"/>
          </a:xfrm>
          <a:prstGeom prst="rect">
            <a:avLst/>
          </a:prstGeom>
          <a:noFill/>
        </p:spPr>
        <p:txBody>
          <a:bodyPr wrap="square" rtlCol="0">
            <a:spAutoFit/>
          </a:bodyPr>
          <a:lstStyle/>
          <a:p>
            <a:pPr algn="l"/>
            <a:r>
              <a:rPr lang="en-US" sz="2400" dirty="0">
                <a:latin typeface="+mj-lt"/>
                <a:cs typeface="Calibri" panose="020F0502020204030204" pitchFamily="34" charset="0"/>
              </a:rPr>
              <a:t>12-cycle Son/</a:t>
            </a:r>
          </a:p>
          <a:p>
            <a:pPr algn="l"/>
            <a:r>
              <a:rPr lang="en-US" sz="2400" dirty="0">
                <a:latin typeface="+mj-lt"/>
                <a:cs typeface="Calibri" panose="020F0502020204030204" pitchFamily="34" charset="0"/>
              </a:rPr>
              <a:t>Rumba clave: </a:t>
            </a:r>
          </a:p>
        </p:txBody>
      </p:sp>
      <p:pic>
        <p:nvPicPr>
          <p:cNvPr id="28" name="Picture 27">
            <a:extLst>
              <a:ext uri="{FF2B5EF4-FFF2-40B4-BE49-F238E27FC236}">
                <a16:creationId xmlns:a16="http://schemas.microsoft.com/office/drawing/2014/main" id="{6EF1D345-85E9-8D4C-1E83-B3CFDB0D0EB6}"/>
              </a:ext>
            </a:extLst>
          </p:cNvPr>
          <p:cNvPicPr>
            <a:picLocks noChangeAspect="1"/>
          </p:cNvPicPr>
          <p:nvPr/>
        </p:nvPicPr>
        <p:blipFill>
          <a:blip r:embed="rId4"/>
          <a:stretch>
            <a:fillRect/>
          </a:stretch>
        </p:blipFill>
        <p:spPr>
          <a:xfrm>
            <a:off x="756534" y="2318464"/>
            <a:ext cx="4078262" cy="1584779"/>
          </a:xfrm>
          <a:prstGeom prst="rect">
            <a:avLst/>
          </a:prstGeom>
        </p:spPr>
      </p:pic>
      <p:pic>
        <p:nvPicPr>
          <p:cNvPr id="20" name="Picture 19">
            <a:extLst>
              <a:ext uri="{FF2B5EF4-FFF2-40B4-BE49-F238E27FC236}">
                <a16:creationId xmlns:a16="http://schemas.microsoft.com/office/drawing/2014/main" id="{32A36E68-B13F-DE43-9181-9C1A3BAD3952}"/>
              </a:ext>
            </a:extLst>
          </p:cNvPr>
          <p:cNvPicPr>
            <a:picLocks noChangeAspect="1"/>
          </p:cNvPicPr>
          <p:nvPr/>
        </p:nvPicPr>
        <p:blipFill>
          <a:blip r:embed="rId5"/>
          <a:stretch>
            <a:fillRect/>
          </a:stretch>
        </p:blipFill>
        <p:spPr>
          <a:xfrm>
            <a:off x="1164593" y="1076537"/>
            <a:ext cx="3657600" cy="635267"/>
          </a:xfrm>
          <a:prstGeom prst="rect">
            <a:avLst/>
          </a:prstGeom>
        </p:spPr>
      </p:pic>
      <p:pic>
        <p:nvPicPr>
          <p:cNvPr id="35" name="Picture 34">
            <a:extLst>
              <a:ext uri="{FF2B5EF4-FFF2-40B4-BE49-F238E27FC236}">
                <a16:creationId xmlns:a16="http://schemas.microsoft.com/office/drawing/2014/main" id="{E2A6BFC6-91D9-ABA2-60DF-F4363D791CF6}"/>
              </a:ext>
            </a:extLst>
          </p:cNvPr>
          <p:cNvPicPr>
            <a:picLocks noChangeAspect="1"/>
          </p:cNvPicPr>
          <p:nvPr/>
        </p:nvPicPr>
        <p:blipFill>
          <a:blip r:embed="rId6"/>
          <a:stretch>
            <a:fillRect/>
          </a:stretch>
        </p:blipFill>
        <p:spPr>
          <a:xfrm>
            <a:off x="1096463" y="3867277"/>
            <a:ext cx="3606171" cy="684971"/>
          </a:xfrm>
          <a:prstGeom prst="rect">
            <a:avLst/>
          </a:prstGeom>
        </p:spPr>
      </p:pic>
      <p:sp>
        <p:nvSpPr>
          <p:cNvPr id="31" name="TextBox 30">
            <a:extLst>
              <a:ext uri="{FF2B5EF4-FFF2-40B4-BE49-F238E27FC236}">
                <a16:creationId xmlns:a16="http://schemas.microsoft.com/office/drawing/2014/main" id="{21BB773D-27A9-1E42-B28D-92D1AB21686D}"/>
              </a:ext>
            </a:extLst>
          </p:cNvPr>
          <p:cNvSpPr txBox="1"/>
          <p:nvPr/>
        </p:nvSpPr>
        <p:spPr>
          <a:xfrm>
            <a:off x="6035648" y="1337164"/>
            <a:ext cx="1547218" cy="461665"/>
          </a:xfrm>
          <a:prstGeom prst="rect">
            <a:avLst/>
          </a:prstGeom>
          <a:noFill/>
        </p:spPr>
        <p:txBody>
          <a:bodyPr wrap="none" rtlCol="0">
            <a:spAutoFit/>
          </a:bodyPr>
          <a:lstStyle/>
          <a:p>
            <a:pPr algn="l"/>
            <a:r>
              <a:rPr lang="en-US" sz="2400" dirty="0">
                <a:latin typeface="+mj-lt"/>
                <a:cs typeface="Calibri" panose="020F0502020204030204" pitchFamily="34" charset="0"/>
              </a:rPr>
              <a:t>ME 7-in-16</a:t>
            </a:r>
          </a:p>
        </p:txBody>
      </p:sp>
      <p:sp>
        <p:nvSpPr>
          <p:cNvPr id="38" name="TextBox 37">
            <a:extLst>
              <a:ext uri="{FF2B5EF4-FFF2-40B4-BE49-F238E27FC236}">
                <a16:creationId xmlns:a16="http://schemas.microsoft.com/office/drawing/2014/main" id="{F877CE51-4087-34B6-AF0B-F777F870D4E4}"/>
              </a:ext>
            </a:extLst>
          </p:cNvPr>
          <p:cNvSpPr txBox="1"/>
          <p:nvPr/>
        </p:nvSpPr>
        <p:spPr>
          <a:xfrm>
            <a:off x="1602798" y="4785231"/>
            <a:ext cx="1369029" cy="461665"/>
          </a:xfrm>
          <a:prstGeom prst="rect">
            <a:avLst/>
          </a:prstGeom>
          <a:noFill/>
        </p:spPr>
        <p:txBody>
          <a:bodyPr wrap="none" rtlCol="0">
            <a:spAutoFit/>
          </a:bodyPr>
          <a:lstStyle/>
          <a:p>
            <a:pPr algn="l"/>
            <a:r>
              <a:rPr lang="en-US" sz="2400" dirty="0">
                <a:latin typeface="+mj-lt"/>
                <a:cs typeface="Calibri" panose="020F0502020204030204" pitchFamily="34" charset="0"/>
              </a:rPr>
              <a:t>Son Clave</a:t>
            </a:r>
          </a:p>
        </p:txBody>
      </p:sp>
      <p:sp>
        <p:nvSpPr>
          <p:cNvPr id="39" name="TextBox 38">
            <a:extLst>
              <a:ext uri="{FF2B5EF4-FFF2-40B4-BE49-F238E27FC236}">
                <a16:creationId xmlns:a16="http://schemas.microsoft.com/office/drawing/2014/main" id="{FD5EEA77-17BA-AA25-7C05-79F66B2813D1}"/>
              </a:ext>
            </a:extLst>
          </p:cNvPr>
          <p:cNvSpPr txBox="1"/>
          <p:nvPr/>
        </p:nvSpPr>
        <p:spPr>
          <a:xfrm>
            <a:off x="9430336" y="3441578"/>
            <a:ext cx="1807290" cy="461665"/>
          </a:xfrm>
          <a:prstGeom prst="rect">
            <a:avLst/>
          </a:prstGeom>
          <a:noFill/>
        </p:spPr>
        <p:txBody>
          <a:bodyPr wrap="none" rtlCol="0">
            <a:spAutoFit/>
          </a:bodyPr>
          <a:lstStyle/>
          <a:p>
            <a:pPr algn="l"/>
            <a:r>
              <a:rPr lang="en-US" sz="2400" dirty="0">
                <a:latin typeface="+mj-lt"/>
                <a:cs typeface="Calibri" panose="020F0502020204030204" pitchFamily="34" charset="0"/>
              </a:rPr>
              <a:t>(half spectra)</a:t>
            </a:r>
          </a:p>
        </p:txBody>
      </p:sp>
      <p:pic>
        <p:nvPicPr>
          <p:cNvPr id="5" name="Picture 4">
            <a:extLst>
              <a:ext uri="{FF2B5EF4-FFF2-40B4-BE49-F238E27FC236}">
                <a16:creationId xmlns:a16="http://schemas.microsoft.com/office/drawing/2014/main" id="{F7FEDE77-88FC-EA74-CD6D-05E00D071C48}"/>
              </a:ext>
            </a:extLst>
          </p:cNvPr>
          <p:cNvPicPr>
            <a:picLocks noChangeAspect="1"/>
          </p:cNvPicPr>
          <p:nvPr/>
        </p:nvPicPr>
        <p:blipFill>
          <a:blip r:embed="rId7"/>
          <a:stretch>
            <a:fillRect/>
          </a:stretch>
        </p:blipFill>
        <p:spPr>
          <a:xfrm>
            <a:off x="8553889" y="1311056"/>
            <a:ext cx="3560184" cy="2134143"/>
          </a:xfrm>
          <a:prstGeom prst="rect">
            <a:avLst/>
          </a:prstGeom>
        </p:spPr>
      </p:pic>
      <p:pic>
        <p:nvPicPr>
          <p:cNvPr id="7" name="Picture 6">
            <a:extLst>
              <a:ext uri="{FF2B5EF4-FFF2-40B4-BE49-F238E27FC236}">
                <a16:creationId xmlns:a16="http://schemas.microsoft.com/office/drawing/2014/main" id="{5EA6CBBC-0062-A875-CCD8-4AD1473F2D6E}"/>
              </a:ext>
            </a:extLst>
          </p:cNvPr>
          <p:cNvPicPr>
            <a:picLocks noChangeAspect="1"/>
          </p:cNvPicPr>
          <p:nvPr/>
        </p:nvPicPr>
        <p:blipFill>
          <a:blip r:embed="rId8"/>
          <a:stretch>
            <a:fillRect/>
          </a:stretch>
        </p:blipFill>
        <p:spPr>
          <a:xfrm>
            <a:off x="8553890" y="3968578"/>
            <a:ext cx="3560183" cy="2143978"/>
          </a:xfrm>
          <a:prstGeom prst="rect">
            <a:avLst/>
          </a:prstGeom>
        </p:spPr>
      </p:pic>
      <p:pic>
        <p:nvPicPr>
          <p:cNvPr id="9" name="Picture 8">
            <a:extLst>
              <a:ext uri="{FF2B5EF4-FFF2-40B4-BE49-F238E27FC236}">
                <a16:creationId xmlns:a16="http://schemas.microsoft.com/office/drawing/2014/main" id="{969C1574-F617-EBDA-BFEC-2971D48B5C60}"/>
              </a:ext>
            </a:extLst>
          </p:cNvPr>
          <p:cNvPicPr>
            <a:picLocks noChangeAspect="1"/>
          </p:cNvPicPr>
          <p:nvPr/>
        </p:nvPicPr>
        <p:blipFill>
          <a:blip r:embed="rId9"/>
          <a:stretch>
            <a:fillRect/>
          </a:stretch>
        </p:blipFill>
        <p:spPr>
          <a:xfrm>
            <a:off x="5140857" y="1894312"/>
            <a:ext cx="3413084" cy="799266"/>
          </a:xfrm>
          <a:prstGeom prst="rect">
            <a:avLst/>
          </a:prstGeom>
        </p:spPr>
      </p:pic>
      <p:pic>
        <p:nvPicPr>
          <p:cNvPr id="11" name="Picture 10">
            <a:extLst>
              <a:ext uri="{FF2B5EF4-FFF2-40B4-BE49-F238E27FC236}">
                <a16:creationId xmlns:a16="http://schemas.microsoft.com/office/drawing/2014/main" id="{08AD23BB-B4E6-2056-8DF8-302BF94471FB}"/>
              </a:ext>
            </a:extLst>
          </p:cNvPr>
          <p:cNvPicPr>
            <a:picLocks noChangeAspect="1"/>
          </p:cNvPicPr>
          <p:nvPr/>
        </p:nvPicPr>
        <p:blipFill>
          <a:blip r:embed="rId10"/>
          <a:stretch>
            <a:fillRect/>
          </a:stretch>
        </p:blipFill>
        <p:spPr>
          <a:xfrm>
            <a:off x="5140857" y="4619788"/>
            <a:ext cx="3413084" cy="660597"/>
          </a:xfrm>
          <a:prstGeom prst="rect">
            <a:avLst/>
          </a:prstGeom>
        </p:spPr>
      </p:pic>
      <p:sp>
        <p:nvSpPr>
          <p:cNvPr id="12" name="TextBox 11">
            <a:extLst>
              <a:ext uri="{FF2B5EF4-FFF2-40B4-BE49-F238E27FC236}">
                <a16:creationId xmlns:a16="http://schemas.microsoft.com/office/drawing/2014/main" id="{4A41E7F4-F93B-8537-9F58-59796EA982E9}"/>
              </a:ext>
            </a:extLst>
          </p:cNvPr>
          <p:cNvSpPr txBox="1"/>
          <p:nvPr/>
        </p:nvSpPr>
        <p:spPr>
          <a:xfrm>
            <a:off x="6035648" y="4090583"/>
            <a:ext cx="1747338" cy="461665"/>
          </a:xfrm>
          <a:prstGeom prst="rect">
            <a:avLst/>
          </a:prstGeom>
          <a:noFill/>
        </p:spPr>
        <p:txBody>
          <a:bodyPr wrap="none" rtlCol="0">
            <a:spAutoFit/>
          </a:bodyPr>
          <a:lstStyle/>
          <a:p>
            <a:pPr algn="l"/>
            <a:r>
              <a:rPr lang="en-US" sz="2400" dirty="0">
                <a:latin typeface="+mj-lt"/>
                <a:cs typeface="Calibri" panose="020F0502020204030204" pitchFamily="34" charset="0"/>
              </a:rPr>
              <a:t>Rumba clave</a:t>
            </a:r>
          </a:p>
        </p:txBody>
      </p:sp>
      <p:sp>
        <p:nvSpPr>
          <p:cNvPr id="30" name="TextBox 29">
            <a:extLst>
              <a:ext uri="{FF2B5EF4-FFF2-40B4-BE49-F238E27FC236}">
                <a16:creationId xmlns:a16="http://schemas.microsoft.com/office/drawing/2014/main" id="{0BCA2A0E-A474-B001-31FF-AB2F7AA5B141}"/>
              </a:ext>
            </a:extLst>
          </p:cNvPr>
          <p:cNvSpPr txBox="1"/>
          <p:nvPr/>
        </p:nvSpPr>
        <p:spPr>
          <a:xfrm>
            <a:off x="3435018" y="2377664"/>
            <a:ext cx="1938503" cy="830997"/>
          </a:xfrm>
          <a:prstGeom prst="rect">
            <a:avLst/>
          </a:prstGeom>
          <a:noFill/>
        </p:spPr>
        <p:txBody>
          <a:bodyPr wrap="square" rtlCol="0">
            <a:spAutoFit/>
          </a:bodyPr>
          <a:lstStyle/>
          <a:p>
            <a:pPr algn="l"/>
            <a:r>
              <a:rPr lang="en-US" sz="2400" dirty="0">
                <a:latin typeface="+mj-lt"/>
                <a:cs typeface="Calibri" panose="020F0502020204030204" pitchFamily="34" charset="0"/>
              </a:rPr>
              <a:t>Full (2-sided) </a:t>
            </a:r>
          </a:p>
          <a:p>
            <a:pPr algn="l"/>
            <a:r>
              <a:rPr lang="en-US" sz="2400" dirty="0">
                <a:latin typeface="+mj-lt"/>
                <a:cs typeface="Calibri" panose="020F0502020204030204" pitchFamily="34" charset="0"/>
              </a:rPr>
              <a:t>spectrum</a:t>
            </a:r>
          </a:p>
        </p:txBody>
      </p:sp>
      <p:cxnSp>
        <p:nvCxnSpPr>
          <p:cNvPr id="13" name="Straight Arrow Connector 12">
            <a:extLst>
              <a:ext uri="{FF2B5EF4-FFF2-40B4-BE49-F238E27FC236}">
                <a16:creationId xmlns:a16="http://schemas.microsoft.com/office/drawing/2014/main" id="{E1714D44-72D4-EECC-3A2D-6D3A188E8250}"/>
              </a:ext>
            </a:extLst>
          </p:cNvPr>
          <p:cNvCxnSpPr>
            <a:cxnSpLocks/>
          </p:cNvCxnSpPr>
          <p:nvPr/>
        </p:nvCxnSpPr>
        <p:spPr>
          <a:xfrm>
            <a:off x="6471718" y="2771872"/>
            <a:ext cx="0" cy="1318711"/>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7094DFC-2CE4-BBCA-F643-FA01C6127B77}"/>
              </a:ext>
            </a:extLst>
          </p:cNvPr>
          <p:cNvSpPr txBox="1"/>
          <p:nvPr/>
        </p:nvSpPr>
        <p:spPr>
          <a:xfrm>
            <a:off x="6499128" y="3135714"/>
            <a:ext cx="1013675" cy="461665"/>
          </a:xfrm>
          <a:prstGeom prst="rect">
            <a:avLst/>
          </a:prstGeom>
          <a:noFill/>
        </p:spPr>
        <p:txBody>
          <a:bodyPr wrap="none" rtlCol="0">
            <a:spAutoFit/>
          </a:bodyPr>
          <a:lstStyle/>
          <a:p>
            <a:pPr algn="l"/>
            <a:r>
              <a:rPr lang="en-US" sz="2400" dirty="0">
                <a:latin typeface="+mj-lt"/>
                <a:cs typeface="Calibri" panose="020F0502020204030204" pitchFamily="34" charset="0"/>
              </a:rPr>
              <a:t>Subset</a:t>
            </a:r>
          </a:p>
        </p:txBody>
      </p:sp>
      <p:pic>
        <p:nvPicPr>
          <p:cNvPr id="24" name="Picture 23">
            <a:extLst>
              <a:ext uri="{FF2B5EF4-FFF2-40B4-BE49-F238E27FC236}">
                <a16:creationId xmlns:a16="http://schemas.microsoft.com/office/drawing/2014/main" id="{BB81E3A5-FC1A-E2A4-6648-21440C10CBBE}"/>
              </a:ext>
            </a:extLst>
          </p:cNvPr>
          <p:cNvPicPr>
            <a:picLocks noChangeAspect="1"/>
          </p:cNvPicPr>
          <p:nvPr/>
        </p:nvPicPr>
        <p:blipFill>
          <a:blip r:embed="rId11"/>
          <a:stretch>
            <a:fillRect/>
          </a:stretch>
        </p:blipFill>
        <p:spPr>
          <a:xfrm>
            <a:off x="1143139" y="1654545"/>
            <a:ext cx="3688745" cy="730064"/>
          </a:xfrm>
          <a:prstGeom prst="rect">
            <a:avLst/>
          </a:prstGeom>
        </p:spPr>
      </p:pic>
      <p:sp>
        <p:nvSpPr>
          <p:cNvPr id="26" name="Footer Placeholder 25">
            <a:extLst>
              <a:ext uri="{FF2B5EF4-FFF2-40B4-BE49-F238E27FC236}">
                <a16:creationId xmlns:a16="http://schemas.microsoft.com/office/drawing/2014/main" id="{C7E59A2C-9B5D-6E77-78EB-A19012307CA7}"/>
              </a:ext>
            </a:extLst>
          </p:cNvPr>
          <p:cNvSpPr>
            <a:spLocks noGrp="1"/>
          </p:cNvSpPr>
          <p:nvPr>
            <p:ph type="ftr" sz="quarter" idx="11"/>
          </p:nvPr>
        </p:nvSpPr>
        <p:spPr>
          <a:xfrm>
            <a:off x="4038600" y="6492875"/>
            <a:ext cx="4114800" cy="365125"/>
          </a:xfrm>
        </p:spPr>
        <p:txBody>
          <a:bodyPr/>
          <a:lstStyle/>
          <a:p>
            <a:r>
              <a:rPr lang="en-US"/>
              <a:t>Rhythmic Regularity beyond Meter and Isochrony</a:t>
            </a:r>
            <a:endParaRPr lang="en-US" dirty="0"/>
          </a:p>
        </p:txBody>
      </p:sp>
      <p:sp>
        <p:nvSpPr>
          <p:cNvPr id="27" name="Date Placeholder 26">
            <a:extLst>
              <a:ext uri="{FF2B5EF4-FFF2-40B4-BE49-F238E27FC236}">
                <a16:creationId xmlns:a16="http://schemas.microsoft.com/office/drawing/2014/main" id="{37AC2D42-205E-6416-9283-1A8E5D04B017}"/>
              </a:ext>
            </a:extLst>
          </p:cNvPr>
          <p:cNvSpPr>
            <a:spLocks noGrp="1"/>
          </p:cNvSpPr>
          <p:nvPr>
            <p:ph type="dt" sz="half" idx="10"/>
          </p:nvPr>
        </p:nvSpPr>
        <p:spPr/>
        <p:txBody>
          <a:bodyPr/>
          <a:lstStyle/>
          <a:p>
            <a:r>
              <a:rPr lang="en-US"/>
              <a:t>Rhythm in Music since 1900, McGill, Sept. 2023</a:t>
            </a:r>
            <a:endParaRPr lang="en-US" dirty="0"/>
          </a:p>
        </p:txBody>
      </p:sp>
      <p:sp>
        <p:nvSpPr>
          <p:cNvPr id="32" name="Slide Number Placeholder 31">
            <a:extLst>
              <a:ext uri="{FF2B5EF4-FFF2-40B4-BE49-F238E27FC236}">
                <a16:creationId xmlns:a16="http://schemas.microsoft.com/office/drawing/2014/main" id="{002C51EC-B434-E5E4-7E4E-A85C109160FB}"/>
              </a:ext>
            </a:extLst>
          </p:cNvPr>
          <p:cNvSpPr>
            <a:spLocks noGrp="1"/>
          </p:cNvSpPr>
          <p:nvPr>
            <p:ph type="sldNum" sz="quarter" idx="12"/>
          </p:nvPr>
        </p:nvSpPr>
        <p:spPr/>
        <p:txBody>
          <a:bodyPr/>
          <a:lstStyle/>
          <a:p>
            <a:r>
              <a:rPr lang="en-US"/>
              <a:t>Jason Yust, Boston Univ.          </a:t>
            </a:r>
            <a:fld id="{6950D593-2953-924C-A0DA-F3B17E0E49C7}" type="slidenum">
              <a:rPr lang="en-US" smtClean="0"/>
              <a:pPr/>
              <a:t>30</a:t>
            </a:fld>
            <a:endParaRPr lang="en-US" dirty="0"/>
          </a:p>
        </p:txBody>
      </p:sp>
    </p:spTree>
    <p:extLst>
      <p:ext uri="{BB962C8B-B14F-4D97-AF65-F5344CB8AC3E}">
        <p14:creationId xmlns:p14="http://schemas.microsoft.com/office/powerpoint/2010/main" val="14893124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4109E-105A-5187-E668-F563D4BC5213}"/>
              </a:ext>
            </a:extLst>
          </p:cNvPr>
          <p:cNvSpPr>
            <a:spLocks noGrp="1"/>
          </p:cNvSpPr>
          <p:nvPr>
            <p:ph type="title"/>
          </p:nvPr>
        </p:nvSpPr>
        <p:spPr/>
        <p:txBody>
          <a:bodyPr/>
          <a:lstStyle/>
          <a:p>
            <a:r>
              <a:rPr lang="en-US" dirty="0"/>
              <a:t>ME and near-ME rhythms on 2-d. planes</a:t>
            </a:r>
          </a:p>
        </p:txBody>
      </p:sp>
      <p:pic>
        <p:nvPicPr>
          <p:cNvPr id="5" name="Content Placeholder 4">
            <a:extLst>
              <a:ext uri="{FF2B5EF4-FFF2-40B4-BE49-F238E27FC236}">
                <a16:creationId xmlns:a16="http://schemas.microsoft.com/office/drawing/2014/main" id="{599D4ACB-1EB2-41CF-1FBE-EE198D04F615}"/>
              </a:ext>
            </a:extLst>
          </p:cNvPr>
          <p:cNvPicPr>
            <a:picLocks noGrp="1" noChangeAspect="1"/>
          </p:cNvPicPr>
          <p:nvPr>
            <p:ph idx="1"/>
          </p:nvPr>
        </p:nvPicPr>
        <p:blipFill>
          <a:blip r:embed="rId3"/>
          <a:stretch>
            <a:fillRect/>
          </a:stretch>
        </p:blipFill>
        <p:spPr>
          <a:xfrm>
            <a:off x="209132" y="933681"/>
            <a:ext cx="4505678" cy="4422975"/>
          </a:xfrm>
        </p:spPr>
      </p:pic>
      <p:pic>
        <p:nvPicPr>
          <p:cNvPr id="7" name="Picture 6">
            <a:extLst>
              <a:ext uri="{FF2B5EF4-FFF2-40B4-BE49-F238E27FC236}">
                <a16:creationId xmlns:a16="http://schemas.microsoft.com/office/drawing/2014/main" id="{9767F158-6D87-F5C5-C3BB-4AEB90583497}"/>
              </a:ext>
            </a:extLst>
          </p:cNvPr>
          <p:cNvPicPr>
            <a:picLocks noChangeAspect="1"/>
          </p:cNvPicPr>
          <p:nvPr/>
        </p:nvPicPr>
        <p:blipFill>
          <a:blip r:embed="rId4"/>
          <a:stretch>
            <a:fillRect/>
          </a:stretch>
        </p:blipFill>
        <p:spPr>
          <a:xfrm>
            <a:off x="7477191" y="677616"/>
            <a:ext cx="4714809" cy="4992151"/>
          </a:xfrm>
          <a:prstGeom prst="rect">
            <a:avLst/>
          </a:prstGeom>
        </p:spPr>
      </p:pic>
      <p:sp>
        <p:nvSpPr>
          <p:cNvPr id="8" name="TextBox 7">
            <a:extLst>
              <a:ext uri="{FF2B5EF4-FFF2-40B4-BE49-F238E27FC236}">
                <a16:creationId xmlns:a16="http://schemas.microsoft.com/office/drawing/2014/main" id="{6C3E56C9-1EDE-EB84-941A-01DE7243D3EE}"/>
              </a:ext>
            </a:extLst>
          </p:cNvPr>
          <p:cNvSpPr txBox="1"/>
          <p:nvPr/>
        </p:nvSpPr>
        <p:spPr>
          <a:xfrm>
            <a:off x="1551305" y="5356656"/>
            <a:ext cx="1821332" cy="461665"/>
          </a:xfrm>
          <a:prstGeom prst="rect">
            <a:avLst/>
          </a:prstGeom>
          <a:noFill/>
        </p:spPr>
        <p:txBody>
          <a:bodyPr wrap="none" rtlCol="0">
            <a:spAutoFit/>
          </a:bodyPr>
          <a:lstStyle/>
          <a:p>
            <a:pPr algn="l"/>
            <a:r>
              <a:rPr lang="en-US" sz="2400" dirty="0">
                <a:latin typeface="+mj-lt"/>
                <a:cs typeface="Calibri" panose="020F0502020204030204" pitchFamily="34" charset="0"/>
              </a:rPr>
              <a:t>Freq.-5 space</a:t>
            </a:r>
          </a:p>
        </p:txBody>
      </p:sp>
      <p:sp>
        <p:nvSpPr>
          <p:cNvPr id="9" name="TextBox 8">
            <a:extLst>
              <a:ext uri="{FF2B5EF4-FFF2-40B4-BE49-F238E27FC236}">
                <a16:creationId xmlns:a16="http://schemas.microsoft.com/office/drawing/2014/main" id="{5252CB10-F530-2DB6-DA8F-9A5BB2D5D725}"/>
              </a:ext>
            </a:extLst>
          </p:cNvPr>
          <p:cNvSpPr txBox="1"/>
          <p:nvPr/>
        </p:nvSpPr>
        <p:spPr>
          <a:xfrm>
            <a:off x="8578478" y="5669767"/>
            <a:ext cx="1821332" cy="461665"/>
          </a:xfrm>
          <a:prstGeom prst="rect">
            <a:avLst/>
          </a:prstGeom>
          <a:noFill/>
        </p:spPr>
        <p:txBody>
          <a:bodyPr wrap="none" rtlCol="0">
            <a:spAutoFit/>
          </a:bodyPr>
          <a:lstStyle/>
          <a:p>
            <a:pPr algn="l"/>
            <a:r>
              <a:rPr lang="en-US" sz="2400" dirty="0">
                <a:latin typeface="+mj-lt"/>
                <a:cs typeface="Calibri" panose="020F0502020204030204" pitchFamily="34" charset="0"/>
              </a:rPr>
              <a:t>Freq.-7 space</a:t>
            </a:r>
          </a:p>
        </p:txBody>
      </p:sp>
      <p:sp>
        <p:nvSpPr>
          <p:cNvPr id="10" name="Oval 9">
            <a:extLst>
              <a:ext uri="{FF2B5EF4-FFF2-40B4-BE49-F238E27FC236}">
                <a16:creationId xmlns:a16="http://schemas.microsoft.com/office/drawing/2014/main" id="{E3034A41-0120-2F34-3E5C-326F997C9FD9}"/>
              </a:ext>
            </a:extLst>
          </p:cNvPr>
          <p:cNvSpPr/>
          <p:nvPr/>
        </p:nvSpPr>
        <p:spPr>
          <a:xfrm>
            <a:off x="1490305" y="4628701"/>
            <a:ext cx="1943332" cy="639192"/>
          </a:xfrm>
          <a:prstGeom prst="ellipse">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04DDA4A-B865-47CF-423C-4FF469811D43}"/>
              </a:ext>
            </a:extLst>
          </p:cNvPr>
          <p:cNvSpPr/>
          <p:nvPr/>
        </p:nvSpPr>
        <p:spPr>
          <a:xfrm>
            <a:off x="3082031" y="710052"/>
            <a:ext cx="1294661" cy="1109854"/>
          </a:xfrm>
          <a:prstGeom prst="ellipse">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3C2DEC3-8D97-270C-ECD7-9C5B3AF36E26}"/>
              </a:ext>
            </a:extLst>
          </p:cNvPr>
          <p:cNvSpPr/>
          <p:nvPr/>
        </p:nvSpPr>
        <p:spPr>
          <a:xfrm>
            <a:off x="9102572" y="1297462"/>
            <a:ext cx="1294661" cy="1109854"/>
          </a:xfrm>
          <a:prstGeom prst="ellipse">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533A7BA-E117-38DA-2D58-D9C86C89A027}"/>
              </a:ext>
            </a:extLst>
          </p:cNvPr>
          <p:cNvSpPr/>
          <p:nvPr/>
        </p:nvSpPr>
        <p:spPr>
          <a:xfrm>
            <a:off x="9920651" y="5030575"/>
            <a:ext cx="1943332" cy="639192"/>
          </a:xfrm>
          <a:prstGeom prst="ellipse">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667CEB2-C07B-0568-5861-45E32ED20918}"/>
              </a:ext>
            </a:extLst>
          </p:cNvPr>
          <p:cNvSpPr txBox="1"/>
          <p:nvPr/>
        </p:nvSpPr>
        <p:spPr>
          <a:xfrm>
            <a:off x="4785063" y="1575508"/>
            <a:ext cx="2601157" cy="1569660"/>
          </a:xfrm>
          <a:prstGeom prst="rect">
            <a:avLst/>
          </a:prstGeom>
          <a:noFill/>
        </p:spPr>
        <p:txBody>
          <a:bodyPr wrap="square" rtlCol="0">
            <a:spAutoFit/>
          </a:bodyPr>
          <a:lstStyle/>
          <a:p>
            <a:pPr algn="l"/>
            <a:r>
              <a:rPr lang="en-US" sz="2400" dirty="0">
                <a:latin typeface="+mj-lt"/>
                <a:cs typeface="Calibri" panose="020F0502020204030204" pitchFamily="34" charset="0"/>
              </a:rPr>
              <a:t>The maximally even rhythms strongly favor one division or the other.</a:t>
            </a:r>
          </a:p>
        </p:txBody>
      </p:sp>
      <p:sp>
        <p:nvSpPr>
          <p:cNvPr id="15" name="Footer Placeholder 14">
            <a:extLst>
              <a:ext uri="{FF2B5EF4-FFF2-40B4-BE49-F238E27FC236}">
                <a16:creationId xmlns:a16="http://schemas.microsoft.com/office/drawing/2014/main" id="{02BB124C-99FD-2FD1-0749-674BF5F53E27}"/>
              </a:ext>
            </a:extLst>
          </p:cNvPr>
          <p:cNvSpPr>
            <a:spLocks noGrp="1"/>
          </p:cNvSpPr>
          <p:nvPr>
            <p:ph type="ftr" sz="quarter" idx="11"/>
          </p:nvPr>
        </p:nvSpPr>
        <p:spPr>
          <a:xfrm>
            <a:off x="4038600" y="6492875"/>
            <a:ext cx="4114800" cy="365125"/>
          </a:xfrm>
        </p:spPr>
        <p:txBody>
          <a:bodyPr/>
          <a:lstStyle/>
          <a:p>
            <a:r>
              <a:rPr lang="en-US"/>
              <a:t>Rhythmic Regularity beyond Meter and Isochrony</a:t>
            </a:r>
            <a:endParaRPr lang="en-US" dirty="0"/>
          </a:p>
        </p:txBody>
      </p:sp>
      <p:sp>
        <p:nvSpPr>
          <p:cNvPr id="16" name="Date Placeholder 15">
            <a:extLst>
              <a:ext uri="{FF2B5EF4-FFF2-40B4-BE49-F238E27FC236}">
                <a16:creationId xmlns:a16="http://schemas.microsoft.com/office/drawing/2014/main" id="{C049F7AA-6B49-EA5E-DC23-2E1E2DCE6099}"/>
              </a:ext>
            </a:extLst>
          </p:cNvPr>
          <p:cNvSpPr>
            <a:spLocks noGrp="1"/>
          </p:cNvSpPr>
          <p:nvPr>
            <p:ph type="dt" sz="half" idx="10"/>
          </p:nvPr>
        </p:nvSpPr>
        <p:spPr/>
        <p:txBody>
          <a:bodyPr/>
          <a:lstStyle/>
          <a:p>
            <a:r>
              <a:rPr lang="en-US"/>
              <a:t>Rhythm in Music since 1900, McGill, Sept. 2023</a:t>
            </a:r>
            <a:endParaRPr lang="en-US" dirty="0"/>
          </a:p>
        </p:txBody>
      </p:sp>
      <p:sp>
        <p:nvSpPr>
          <p:cNvPr id="17" name="Slide Number Placeholder 16">
            <a:extLst>
              <a:ext uri="{FF2B5EF4-FFF2-40B4-BE49-F238E27FC236}">
                <a16:creationId xmlns:a16="http://schemas.microsoft.com/office/drawing/2014/main" id="{6D09740B-9879-2956-4471-90CDB2295F0C}"/>
              </a:ext>
            </a:extLst>
          </p:cNvPr>
          <p:cNvSpPr>
            <a:spLocks noGrp="1"/>
          </p:cNvSpPr>
          <p:nvPr>
            <p:ph type="sldNum" sz="quarter" idx="12"/>
          </p:nvPr>
        </p:nvSpPr>
        <p:spPr/>
        <p:txBody>
          <a:bodyPr/>
          <a:lstStyle/>
          <a:p>
            <a:r>
              <a:rPr lang="en-US"/>
              <a:t>Jason Yust, Boston Univ.          </a:t>
            </a:r>
            <a:fld id="{6950D593-2953-924C-A0DA-F3B17E0E49C7}" type="slidenum">
              <a:rPr lang="en-US" smtClean="0"/>
              <a:pPr/>
              <a:t>31</a:t>
            </a:fld>
            <a:endParaRPr lang="en-US" dirty="0"/>
          </a:p>
        </p:txBody>
      </p:sp>
    </p:spTree>
    <p:extLst>
      <p:ext uri="{BB962C8B-B14F-4D97-AF65-F5344CB8AC3E}">
        <p14:creationId xmlns:p14="http://schemas.microsoft.com/office/powerpoint/2010/main" val="141381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heel(1)">
                                      <p:cBhvr>
                                        <p:cTn id="10" dur="2000"/>
                                        <p:tgtEl>
                                          <p:spTgt spid="12"/>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heel(1)">
                                      <p:cBhvr>
                                        <p:cTn id="13" dur="2000"/>
                                        <p:tgtEl>
                                          <p:spTgt spid="11"/>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heel(1)">
                                      <p:cBhvr>
                                        <p:cTn id="16" dur="2000"/>
                                        <p:tgtEl>
                                          <p:spTgt spid="10"/>
                                        </p:tgtEl>
                                      </p:cBhvr>
                                    </p:animEffect>
                                  </p:childTnLst>
                                </p:cTn>
                              </p:par>
                            </p:childTnLst>
                          </p:cTn>
                        </p:par>
                        <p:par>
                          <p:cTn id="17" fill="hold">
                            <p:stCondLst>
                              <p:cond delay="2000"/>
                            </p:stCondLst>
                            <p:childTnLst>
                              <p:par>
                                <p:cTn id="18" presetID="9"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dissolv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4109E-105A-5187-E668-F563D4BC5213}"/>
              </a:ext>
            </a:extLst>
          </p:cNvPr>
          <p:cNvSpPr>
            <a:spLocks noGrp="1"/>
          </p:cNvSpPr>
          <p:nvPr>
            <p:ph type="title"/>
          </p:nvPr>
        </p:nvSpPr>
        <p:spPr/>
        <p:txBody>
          <a:bodyPr/>
          <a:lstStyle/>
          <a:p>
            <a:r>
              <a:rPr lang="en-US" dirty="0"/>
              <a:t>ME and near-ME rhythms on 2-d. planes</a:t>
            </a:r>
          </a:p>
        </p:txBody>
      </p:sp>
      <p:pic>
        <p:nvPicPr>
          <p:cNvPr id="5" name="Content Placeholder 4">
            <a:extLst>
              <a:ext uri="{FF2B5EF4-FFF2-40B4-BE49-F238E27FC236}">
                <a16:creationId xmlns:a16="http://schemas.microsoft.com/office/drawing/2014/main" id="{599D4ACB-1EB2-41CF-1FBE-EE198D04F615}"/>
              </a:ext>
            </a:extLst>
          </p:cNvPr>
          <p:cNvPicPr>
            <a:picLocks noGrp="1" noChangeAspect="1"/>
          </p:cNvPicPr>
          <p:nvPr>
            <p:ph idx="1"/>
          </p:nvPr>
        </p:nvPicPr>
        <p:blipFill>
          <a:blip r:embed="rId3"/>
          <a:stretch>
            <a:fillRect/>
          </a:stretch>
        </p:blipFill>
        <p:spPr>
          <a:xfrm>
            <a:off x="209132" y="933681"/>
            <a:ext cx="4505678" cy="4422975"/>
          </a:xfrm>
        </p:spPr>
      </p:pic>
      <p:pic>
        <p:nvPicPr>
          <p:cNvPr id="7" name="Picture 6">
            <a:extLst>
              <a:ext uri="{FF2B5EF4-FFF2-40B4-BE49-F238E27FC236}">
                <a16:creationId xmlns:a16="http://schemas.microsoft.com/office/drawing/2014/main" id="{9767F158-6D87-F5C5-C3BB-4AEB90583497}"/>
              </a:ext>
            </a:extLst>
          </p:cNvPr>
          <p:cNvPicPr>
            <a:picLocks noChangeAspect="1"/>
          </p:cNvPicPr>
          <p:nvPr/>
        </p:nvPicPr>
        <p:blipFill>
          <a:blip r:embed="rId4"/>
          <a:stretch>
            <a:fillRect/>
          </a:stretch>
        </p:blipFill>
        <p:spPr>
          <a:xfrm>
            <a:off x="7477191" y="677616"/>
            <a:ext cx="4714809" cy="4992151"/>
          </a:xfrm>
          <a:prstGeom prst="rect">
            <a:avLst/>
          </a:prstGeom>
        </p:spPr>
      </p:pic>
      <p:sp>
        <p:nvSpPr>
          <p:cNvPr id="8" name="TextBox 7">
            <a:extLst>
              <a:ext uri="{FF2B5EF4-FFF2-40B4-BE49-F238E27FC236}">
                <a16:creationId xmlns:a16="http://schemas.microsoft.com/office/drawing/2014/main" id="{6C3E56C9-1EDE-EB84-941A-01DE7243D3EE}"/>
              </a:ext>
            </a:extLst>
          </p:cNvPr>
          <p:cNvSpPr txBox="1"/>
          <p:nvPr/>
        </p:nvSpPr>
        <p:spPr>
          <a:xfrm>
            <a:off x="1551305" y="5356656"/>
            <a:ext cx="1821332" cy="461665"/>
          </a:xfrm>
          <a:prstGeom prst="rect">
            <a:avLst/>
          </a:prstGeom>
          <a:noFill/>
        </p:spPr>
        <p:txBody>
          <a:bodyPr wrap="none" rtlCol="0">
            <a:spAutoFit/>
          </a:bodyPr>
          <a:lstStyle/>
          <a:p>
            <a:pPr algn="l"/>
            <a:r>
              <a:rPr lang="en-US" sz="2400" dirty="0">
                <a:latin typeface="+mj-lt"/>
                <a:cs typeface="Calibri" panose="020F0502020204030204" pitchFamily="34" charset="0"/>
              </a:rPr>
              <a:t>Freq.-5 space</a:t>
            </a:r>
          </a:p>
        </p:txBody>
      </p:sp>
      <p:sp>
        <p:nvSpPr>
          <p:cNvPr id="9" name="TextBox 8">
            <a:extLst>
              <a:ext uri="{FF2B5EF4-FFF2-40B4-BE49-F238E27FC236}">
                <a16:creationId xmlns:a16="http://schemas.microsoft.com/office/drawing/2014/main" id="{5252CB10-F530-2DB6-DA8F-9A5BB2D5D725}"/>
              </a:ext>
            </a:extLst>
          </p:cNvPr>
          <p:cNvSpPr txBox="1"/>
          <p:nvPr/>
        </p:nvSpPr>
        <p:spPr>
          <a:xfrm>
            <a:off x="8578478" y="5669767"/>
            <a:ext cx="1821332" cy="461665"/>
          </a:xfrm>
          <a:prstGeom prst="rect">
            <a:avLst/>
          </a:prstGeom>
          <a:noFill/>
        </p:spPr>
        <p:txBody>
          <a:bodyPr wrap="none" rtlCol="0">
            <a:spAutoFit/>
          </a:bodyPr>
          <a:lstStyle/>
          <a:p>
            <a:pPr algn="l"/>
            <a:r>
              <a:rPr lang="en-US" sz="2400" dirty="0">
                <a:latin typeface="+mj-lt"/>
                <a:cs typeface="Calibri" panose="020F0502020204030204" pitchFamily="34" charset="0"/>
              </a:rPr>
              <a:t>Freq.-7 space</a:t>
            </a:r>
          </a:p>
        </p:txBody>
      </p:sp>
      <p:sp>
        <p:nvSpPr>
          <p:cNvPr id="14" name="TextBox 13">
            <a:extLst>
              <a:ext uri="{FF2B5EF4-FFF2-40B4-BE49-F238E27FC236}">
                <a16:creationId xmlns:a16="http://schemas.microsoft.com/office/drawing/2014/main" id="{D667CEB2-C07B-0568-5861-45E32ED20918}"/>
              </a:ext>
            </a:extLst>
          </p:cNvPr>
          <p:cNvSpPr txBox="1"/>
          <p:nvPr/>
        </p:nvSpPr>
        <p:spPr>
          <a:xfrm>
            <a:off x="4795421" y="1106865"/>
            <a:ext cx="2601157" cy="1569660"/>
          </a:xfrm>
          <a:prstGeom prst="rect">
            <a:avLst/>
          </a:prstGeom>
          <a:noFill/>
        </p:spPr>
        <p:txBody>
          <a:bodyPr wrap="square" rtlCol="0">
            <a:spAutoFit/>
          </a:bodyPr>
          <a:lstStyle/>
          <a:p>
            <a:pPr algn="l"/>
            <a:r>
              <a:rPr lang="en-US" sz="2400" dirty="0">
                <a:latin typeface="+mj-lt"/>
                <a:cs typeface="Calibri" panose="020F0502020204030204" pitchFamily="34" charset="0"/>
              </a:rPr>
              <a:t>The shift from 12-cycle to 16-cycle moves onsets forward.</a:t>
            </a:r>
          </a:p>
        </p:txBody>
      </p:sp>
      <p:cxnSp>
        <p:nvCxnSpPr>
          <p:cNvPr id="3" name="Straight Arrow Connector 2">
            <a:extLst>
              <a:ext uri="{FF2B5EF4-FFF2-40B4-BE49-F238E27FC236}">
                <a16:creationId xmlns:a16="http://schemas.microsoft.com/office/drawing/2014/main" id="{5DBA1FE8-DB05-F9E1-D32B-4223435ECF85}"/>
              </a:ext>
            </a:extLst>
          </p:cNvPr>
          <p:cNvCxnSpPr>
            <a:cxnSpLocks/>
          </p:cNvCxnSpPr>
          <p:nvPr/>
        </p:nvCxnSpPr>
        <p:spPr>
          <a:xfrm>
            <a:off x="2426525" y="1337953"/>
            <a:ext cx="1444831" cy="1642753"/>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8D0EF77-40AC-5C81-5717-D8160D56D461}"/>
              </a:ext>
            </a:extLst>
          </p:cNvPr>
          <p:cNvCxnSpPr>
            <a:cxnSpLocks/>
          </p:cNvCxnSpPr>
          <p:nvPr/>
        </p:nvCxnSpPr>
        <p:spPr>
          <a:xfrm flipH="1">
            <a:off x="3590459" y="2636094"/>
            <a:ext cx="206753" cy="1846384"/>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3329E86-39FB-44F5-F619-AA5608F0B852}"/>
              </a:ext>
            </a:extLst>
          </p:cNvPr>
          <p:cNvCxnSpPr>
            <a:cxnSpLocks/>
          </p:cNvCxnSpPr>
          <p:nvPr/>
        </p:nvCxnSpPr>
        <p:spPr>
          <a:xfrm flipH="1" flipV="1">
            <a:off x="7901766" y="2676525"/>
            <a:ext cx="2455338" cy="1172132"/>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3C2AF5A-A6E9-61CA-24E6-5FF9C7EB47D8}"/>
              </a:ext>
            </a:extLst>
          </p:cNvPr>
          <p:cNvCxnSpPr>
            <a:cxnSpLocks/>
          </p:cNvCxnSpPr>
          <p:nvPr/>
        </p:nvCxnSpPr>
        <p:spPr>
          <a:xfrm flipH="1">
            <a:off x="9467088" y="2636094"/>
            <a:ext cx="2255520" cy="1021506"/>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FFAA28F-6D53-6827-9D71-2206B931F7C0}"/>
              </a:ext>
            </a:extLst>
          </p:cNvPr>
          <p:cNvSpPr txBox="1"/>
          <p:nvPr/>
        </p:nvSpPr>
        <p:spPr>
          <a:xfrm>
            <a:off x="4795421" y="2993436"/>
            <a:ext cx="2601157" cy="2308324"/>
          </a:xfrm>
          <a:prstGeom prst="rect">
            <a:avLst/>
          </a:prstGeom>
          <a:noFill/>
        </p:spPr>
        <p:txBody>
          <a:bodyPr wrap="square" rtlCol="0">
            <a:spAutoFit/>
          </a:bodyPr>
          <a:lstStyle/>
          <a:p>
            <a:pPr algn="l"/>
            <a:r>
              <a:rPr lang="en-US" sz="2400" dirty="0">
                <a:latin typeface="+mj-lt"/>
                <a:cs typeface="Calibri" panose="020F0502020204030204" pitchFamily="34" charset="0"/>
              </a:rPr>
              <a:t>Clave rhythms that move between duple and triple feel occupy these intermediate spaces.</a:t>
            </a:r>
          </a:p>
        </p:txBody>
      </p:sp>
      <p:sp>
        <p:nvSpPr>
          <p:cNvPr id="30" name="Footer Placeholder 29">
            <a:extLst>
              <a:ext uri="{FF2B5EF4-FFF2-40B4-BE49-F238E27FC236}">
                <a16:creationId xmlns:a16="http://schemas.microsoft.com/office/drawing/2014/main" id="{CAB2A30F-B15A-D45D-ABF3-142857F8364A}"/>
              </a:ext>
            </a:extLst>
          </p:cNvPr>
          <p:cNvSpPr>
            <a:spLocks noGrp="1"/>
          </p:cNvSpPr>
          <p:nvPr>
            <p:ph type="ftr" sz="quarter" idx="11"/>
          </p:nvPr>
        </p:nvSpPr>
        <p:spPr>
          <a:xfrm>
            <a:off x="4038600" y="6492875"/>
            <a:ext cx="4114800" cy="365125"/>
          </a:xfrm>
        </p:spPr>
        <p:txBody>
          <a:bodyPr/>
          <a:lstStyle/>
          <a:p>
            <a:r>
              <a:rPr lang="en-US"/>
              <a:t>Rhythmic Regularity beyond Meter and Isochrony</a:t>
            </a:r>
            <a:endParaRPr lang="en-US" dirty="0"/>
          </a:p>
        </p:txBody>
      </p:sp>
      <p:sp>
        <p:nvSpPr>
          <p:cNvPr id="31" name="Date Placeholder 30">
            <a:extLst>
              <a:ext uri="{FF2B5EF4-FFF2-40B4-BE49-F238E27FC236}">
                <a16:creationId xmlns:a16="http://schemas.microsoft.com/office/drawing/2014/main" id="{DB16FCA6-DB18-9652-B1E5-CA902CDDA7FC}"/>
              </a:ext>
            </a:extLst>
          </p:cNvPr>
          <p:cNvSpPr>
            <a:spLocks noGrp="1"/>
          </p:cNvSpPr>
          <p:nvPr>
            <p:ph type="dt" sz="half" idx="10"/>
          </p:nvPr>
        </p:nvSpPr>
        <p:spPr/>
        <p:txBody>
          <a:bodyPr/>
          <a:lstStyle/>
          <a:p>
            <a:r>
              <a:rPr lang="en-US"/>
              <a:t>Rhythm in Music since 1900, McGill, Sept. 2023</a:t>
            </a:r>
            <a:endParaRPr lang="en-US" dirty="0"/>
          </a:p>
        </p:txBody>
      </p:sp>
      <p:sp>
        <p:nvSpPr>
          <p:cNvPr id="32" name="Slide Number Placeholder 31">
            <a:extLst>
              <a:ext uri="{FF2B5EF4-FFF2-40B4-BE49-F238E27FC236}">
                <a16:creationId xmlns:a16="http://schemas.microsoft.com/office/drawing/2014/main" id="{A6BA03C4-862F-84C5-BE16-20AE0BF522F5}"/>
              </a:ext>
            </a:extLst>
          </p:cNvPr>
          <p:cNvSpPr>
            <a:spLocks noGrp="1"/>
          </p:cNvSpPr>
          <p:nvPr>
            <p:ph type="sldNum" sz="quarter" idx="12"/>
          </p:nvPr>
        </p:nvSpPr>
        <p:spPr/>
        <p:txBody>
          <a:bodyPr/>
          <a:lstStyle/>
          <a:p>
            <a:r>
              <a:rPr lang="en-US"/>
              <a:t>Jason Yust, Boston Univ.          </a:t>
            </a:r>
            <a:fld id="{6950D593-2953-924C-A0DA-F3B17E0E49C7}" type="slidenum">
              <a:rPr lang="en-US" smtClean="0"/>
              <a:pPr/>
              <a:t>32</a:t>
            </a:fld>
            <a:endParaRPr lang="en-US" dirty="0"/>
          </a:p>
        </p:txBody>
      </p:sp>
    </p:spTree>
    <p:extLst>
      <p:ext uri="{BB962C8B-B14F-4D97-AF65-F5344CB8AC3E}">
        <p14:creationId xmlns:p14="http://schemas.microsoft.com/office/powerpoint/2010/main" val="59473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right)">
                                      <p:cBhvr>
                                        <p:cTn id="15" dur="500"/>
                                        <p:tgtEl>
                                          <p:spTgt spid="21"/>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right)">
                                      <p:cBhvr>
                                        <p:cTn id="19" dur="500"/>
                                        <p:tgtEl>
                                          <p:spTgt spid="22"/>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dissolve">
                                      <p:cBhvr>
                                        <p:cTn id="23" dur="500"/>
                                        <p:tgtEl>
                                          <p:spTgt spid="14"/>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dissolv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0A27A-D022-DE1D-C93F-E396F55A33A8}"/>
              </a:ext>
            </a:extLst>
          </p:cNvPr>
          <p:cNvSpPr>
            <a:spLocks noGrp="1"/>
          </p:cNvSpPr>
          <p:nvPr>
            <p:ph type="title"/>
          </p:nvPr>
        </p:nvSpPr>
        <p:spPr/>
        <p:txBody>
          <a:bodyPr/>
          <a:lstStyle/>
          <a:p>
            <a:r>
              <a:rPr lang="en-US" dirty="0"/>
              <a:t>Back to Bo Diddley . . .</a:t>
            </a:r>
          </a:p>
        </p:txBody>
      </p:sp>
      <p:sp>
        <p:nvSpPr>
          <p:cNvPr id="9" name="Footer Placeholder 8">
            <a:extLst>
              <a:ext uri="{FF2B5EF4-FFF2-40B4-BE49-F238E27FC236}">
                <a16:creationId xmlns:a16="http://schemas.microsoft.com/office/drawing/2014/main" id="{6665C8FD-B550-EDFD-5C49-E7009CF7BBEF}"/>
              </a:ext>
            </a:extLst>
          </p:cNvPr>
          <p:cNvSpPr>
            <a:spLocks noGrp="1"/>
          </p:cNvSpPr>
          <p:nvPr>
            <p:ph type="ftr" sz="quarter" idx="11"/>
          </p:nvPr>
        </p:nvSpPr>
        <p:spPr>
          <a:xfrm>
            <a:off x="4038600" y="6492875"/>
            <a:ext cx="4114800" cy="365125"/>
          </a:xfrm>
        </p:spPr>
        <p:txBody>
          <a:bodyPr/>
          <a:lstStyle/>
          <a:p>
            <a:r>
              <a:rPr lang="en-US"/>
              <a:t>Rhythmic Regularity beyond Meter and Isochrony</a:t>
            </a:r>
            <a:endParaRPr lang="en-US" dirty="0"/>
          </a:p>
        </p:txBody>
      </p:sp>
      <p:sp>
        <p:nvSpPr>
          <p:cNvPr id="10" name="Date Placeholder 9">
            <a:extLst>
              <a:ext uri="{FF2B5EF4-FFF2-40B4-BE49-F238E27FC236}">
                <a16:creationId xmlns:a16="http://schemas.microsoft.com/office/drawing/2014/main" id="{43DECC48-65A4-AF04-D520-E3209BF54F14}"/>
              </a:ext>
            </a:extLst>
          </p:cNvPr>
          <p:cNvSpPr>
            <a:spLocks noGrp="1"/>
          </p:cNvSpPr>
          <p:nvPr>
            <p:ph type="dt" sz="half" idx="10"/>
          </p:nvPr>
        </p:nvSpPr>
        <p:spPr/>
        <p:txBody>
          <a:bodyPr/>
          <a:lstStyle/>
          <a:p>
            <a:r>
              <a:rPr lang="en-US"/>
              <a:t>Rhythm in Music since 1900, McGill, Sept. 2023</a:t>
            </a:r>
            <a:endParaRPr lang="en-US" dirty="0"/>
          </a:p>
        </p:txBody>
      </p:sp>
      <p:sp>
        <p:nvSpPr>
          <p:cNvPr id="11" name="Slide Number Placeholder 10">
            <a:extLst>
              <a:ext uri="{FF2B5EF4-FFF2-40B4-BE49-F238E27FC236}">
                <a16:creationId xmlns:a16="http://schemas.microsoft.com/office/drawing/2014/main" id="{74C6E822-2ADB-F3D0-12C7-CE1FEFB0BEDA}"/>
              </a:ext>
            </a:extLst>
          </p:cNvPr>
          <p:cNvSpPr>
            <a:spLocks noGrp="1"/>
          </p:cNvSpPr>
          <p:nvPr>
            <p:ph type="sldNum" sz="quarter" idx="12"/>
          </p:nvPr>
        </p:nvSpPr>
        <p:spPr/>
        <p:txBody>
          <a:bodyPr/>
          <a:lstStyle/>
          <a:p>
            <a:r>
              <a:rPr lang="en-US"/>
              <a:t>Jason Yust, Boston Univ.          </a:t>
            </a:r>
            <a:fld id="{6950D593-2953-924C-A0DA-F3B17E0E49C7}" type="slidenum">
              <a:rPr lang="en-US" smtClean="0"/>
              <a:pPr/>
              <a:t>33</a:t>
            </a:fld>
            <a:endParaRPr lang="en-US" dirty="0"/>
          </a:p>
        </p:txBody>
      </p:sp>
      <p:pic>
        <p:nvPicPr>
          <p:cNvPr id="13" name="Content Placeholder 12">
            <a:extLst>
              <a:ext uri="{FF2B5EF4-FFF2-40B4-BE49-F238E27FC236}">
                <a16:creationId xmlns:a16="http://schemas.microsoft.com/office/drawing/2014/main" id="{23F5C672-8680-E8C6-1E08-03599796D08D}"/>
              </a:ext>
            </a:extLst>
          </p:cNvPr>
          <p:cNvPicPr>
            <a:picLocks noGrp="1" noChangeAspect="1"/>
          </p:cNvPicPr>
          <p:nvPr>
            <p:ph idx="1"/>
          </p:nvPr>
        </p:nvPicPr>
        <p:blipFill>
          <a:blip r:embed="rId3"/>
          <a:stretch>
            <a:fillRect/>
          </a:stretch>
        </p:blipFill>
        <p:spPr>
          <a:xfrm>
            <a:off x="4178489" y="1561781"/>
            <a:ext cx="7772400" cy="3911761"/>
          </a:xfrm>
        </p:spPr>
      </p:pic>
      <p:pic>
        <p:nvPicPr>
          <p:cNvPr id="15" name="4-onset line">
            <a:extLst>
              <a:ext uri="{FF2B5EF4-FFF2-40B4-BE49-F238E27FC236}">
                <a16:creationId xmlns:a16="http://schemas.microsoft.com/office/drawing/2014/main" id="{CBCCB763-CCDC-C812-C025-203C8942C9B2}"/>
              </a:ext>
            </a:extLst>
          </p:cNvPr>
          <p:cNvPicPr>
            <a:picLocks noChangeAspect="1"/>
          </p:cNvPicPr>
          <p:nvPr/>
        </p:nvPicPr>
        <p:blipFill>
          <a:blip r:embed="rId4"/>
          <a:stretch>
            <a:fillRect/>
          </a:stretch>
        </p:blipFill>
        <p:spPr>
          <a:xfrm>
            <a:off x="4178489" y="1561783"/>
            <a:ext cx="7772400" cy="3911759"/>
          </a:xfrm>
          <a:prstGeom prst="rect">
            <a:avLst/>
          </a:prstGeom>
        </p:spPr>
      </p:pic>
      <p:pic>
        <p:nvPicPr>
          <p:cNvPr id="17" name="clave line">
            <a:extLst>
              <a:ext uri="{FF2B5EF4-FFF2-40B4-BE49-F238E27FC236}">
                <a16:creationId xmlns:a16="http://schemas.microsoft.com/office/drawing/2014/main" id="{75DEF247-AA6E-7CD8-AFF1-3C57137A176F}"/>
              </a:ext>
            </a:extLst>
          </p:cNvPr>
          <p:cNvPicPr>
            <a:picLocks noChangeAspect="1"/>
          </p:cNvPicPr>
          <p:nvPr/>
        </p:nvPicPr>
        <p:blipFill>
          <a:blip r:embed="rId5"/>
          <a:stretch>
            <a:fillRect/>
          </a:stretch>
        </p:blipFill>
        <p:spPr>
          <a:xfrm>
            <a:off x="4178489" y="1561783"/>
            <a:ext cx="7772400" cy="3911759"/>
          </a:xfrm>
          <a:prstGeom prst="rect">
            <a:avLst/>
          </a:prstGeom>
        </p:spPr>
      </p:pic>
      <p:pic>
        <p:nvPicPr>
          <p:cNvPr id="19" name="full rhythm line">
            <a:extLst>
              <a:ext uri="{FF2B5EF4-FFF2-40B4-BE49-F238E27FC236}">
                <a16:creationId xmlns:a16="http://schemas.microsoft.com/office/drawing/2014/main" id="{AF4C5540-0E3E-1FC7-DD95-EE52B47A042E}"/>
              </a:ext>
            </a:extLst>
          </p:cNvPr>
          <p:cNvPicPr>
            <a:picLocks noChangeAspect="1"/>
          </p:cNvPicPr>
          <p:nvPr/>
        </p:nvPicPr>
        <p:blipFill>
          <a:blip r:embed="rId6"/>
          <a:stretch>
            <a:fillRect/>
          </a:stretch>
        </p:blipFill>
        <p:spPr>
          <a:xfrm>
            <a:off x="4178489" y="1561783"/>
            <a:ext cx="7772400" cy="3911759"/>
          </a:xfrm>
          <a:prstGeom prst="rect">
            <a:avLst/>
          </a:prstGeom>
        </p:spPr>
      </p:pic>
      <p:pic>
        <p:nvPicPr>
          <p:cNvPr id="21" name="tresillo line">
            <a:extLst>
              <a:ext uri="{FF2B5EF4-FFF2-40B4-BE49-F238E27FC236}">
                <a16:creationId xmlns:a16="http://schemas.microsoft.com/office/drawing/2014/main" id="{EB89E286-4A46-1F24-F339-05D823D9185D}"/>
              </a:ext>
            </a:extLst>
          </p:cNvPr>
          <p:cNvPicPr>
            <a:picLocks noChangeAspect="1"/>
          </p:cNvPicPr>
          <p:nvPr/>
        </p:nvPicPr>
        <p:blipFill>
          <a:blip r:embed="rId7"/>
          <a:stretch>
            <a:fillRect/>
          </a:stretch>
        </p:blipFill>
        <p:spPr>
          <a:xfrm>
            <a:off x="4178489" y="1561783"/>
            <a:ext cx="7772400" cy="3911759"/>
          </a:xfrm>
          <a:prstGeom prst="rect">
            <a:avLst/>
          </a:prstGeom>
        </p:spPr>
      </p:pic>
      <p:sp>
        <p:nvSpPr>
          <p:cNvPr id="22" name="TextBox 21">
            <a:extLst>
              <a:ext uri="{FF2B5EF4-FFF2-40B4-BE49-F238E27FC236}">
                <a16:creationId xmlns:a16="http://schemas.microsoft.com/office/drawing/2014/main" id="{8F796C6B-2191-573A-B85D-BA898C829FC9}"/>
              </a:ext>
            </a:extLst>
          </p:cNvPr>
          <p:cNvSpPr txBox="1"/>
          <p:nvPr/>
        </p:nvSpPr>
        <p:spPr>
          <a:xfrm>
            <a:off x="9104721" y="2113438"/>
            <a:ext cx="1630703" cy="830997"/>
          </a:xfrm>
          <a:prstGeom prst="rect">
            <a:avLst/>
          </a:prstGeom>
          <a:noFill/>
        </p:spPr>
        <p:txBody>
          <a:bodyPr wrap="none" rtlCol="0">
            <a:spAutoFit/>
          </a:bodyPr>
          <a:lstStyle/>
          <a:p>
            <a:pPr algn="l"/>
            <a:r>
              <a:rPr lang="en-US" sz="2400" b="1" dirty="0">
                <a:solidFill>
                  <a:srgbClr val="EE7D31"/>
                </a:solidFill>
                <a:latin typeface="+mj-lt"/>
                <a:cs typeface="Calibri" panose="020F0502020204030204" pitchFamily="34" charset="0"/>
              </a:rPr>
              <a:t>Full 7-onset</a:t>
            </a:r>
          </a:p>
          <a:p>
            <a:pPr algn="l"/>
            <a:r>
              <a:rPr lang="en-US" sz="2400" b="1" dirty="0">
                <a:solidFill>
                  <a:srgbClr val="EE7D31"/>
                </a:solidFill>
                <a:latin typeface="+mj-lt"/>
                <a:cs typeface="Calibri" panose="020F0502020204030204" pitchFamily="34" charset="0"/>
              </a:rPr>
              <a:t>rhythm</a:t>
            </a:r>
          </a:p>
        </p:txBody>
      </p:sp>
      <p:sp>
        <p:nvSpPr>
          <p:cNvPr id="23" name="TextBox 22">
            <a:extLst>
              <a:ext uri="{FF2B5EF4-FFF2-40B4-BE49-F238E27FC236}">
                <a16:creationId xmlns:a16="http://schemas.microsoft.com/office/drawing/2014/main" id="{8A6F81B4-555A-7B44-BD34-E120B860BF62}"/>
              </a:ext>
            </a:extLst>
          </p:cNvPr>
          <p:cNvSpPr txBox="1"/>
          <p:nvPr/>
        </p:nvSpPr>
        <p:spPr>
          <a:xfrm>
            <a:off x="9554122" y="3222690"/>
            <a:ext cx="840038" cy="461665"/>
          </a:xfrm>
          <a:prstGeom prst="rect">
            <a:avLst/>
          </a:prstGeom>
          <a:noFill/>
        </p:spPr>
        <p:txBody>
          <a:bodyPr wrap="none" rtlCol="0">
            <a:spAutoFit/>
          </a:bodyPr>
          <a:lstStyle/>
          <a:p>
            <a:pPr algn="l"/>
            <a:r>
              <a:rPr lang="en-US" sz="2400" b="1" dirty="0">
                <a:solidFill>
                  <a:srgbClr val="00B050"/>
                </a:solidFill>
                <a:latin typeface="+mj-lt"/>
                <a:cs typeface="Calibri" panose="020F0502020204030204" pitchFamily="34" charset="0"/>
              </a:rPr>
              <a:t>Clave</a:t>
            </a:r>
          </a:p>
        </p:txBody>
      </p:sp>
      <p:sp>
        <p:nvSpPr>
          <p:cNvPr id="24" name="TextBox 23">
            <a:extLst>
              <a:ext uri="{FF2B5EF4-FFF2-40B4-BE49-F238E27FC236}">
                <a16:creationId xmlns:a16="http://schemas.microsoft.com/office/drawing/2014/main" id="{F6E3B873-BD78-382D-08B2-C8DA2DA61D33}"/>
              </a:ext>
            </a:extLst>
          </p:cNvPr>
          <p:cNvSpPr txBox="1"/>
          <p:nvPr/>
        </p:nvSpPr>
        <p:spPr>
          <a:xfrm>
            <a:off x="10786663" y="4000639"/>
            <a:ext cx="1047210" cy="461665"/>
          </a:xfrm>
          <a:prstGeom prst="rect">
            <a:avLst/>
          </a:prstGeom>
          <a:noFill/>
        </p:spPr>
        <p:txBody>
          <a:bodyPr wrap="none" rtlCol="0">
            <a:spAutoFit/>
          </a:bodyPr>
          <a:lstStyle/>
          <a:p>
            <a:pPr algn="l"/>
            <a:r>
              <a:rPr lang="en-US" sz="2400" b="1" dirty="0">
                <a:solidFill>
                  <a:srgbClr val="4372C4"/>
                </a:solidFill>
                <a:latin typeface="+mj-lt"/>
                <a:cs typeface="Calibri" panose="020F0502020204030204" pitchFamily="34" charset="0"/>
              </a:rPr>
              <a:t>Tresillo</a:t>
            </a:r>
          </a:p>
        </p:txBody>
      </p:sp>
      <p:sp>
        <p:nvSpPr>
          <p:cNvPr id="25" name="TextBox 24">
            <a:extLst>
              <a:ext uri="{FF2B5EF4-FFF2-40B4-BE49-F238E27FC236}">
                <a16:creationId xmlns:a16="http://schemas.microsoft.com/office/drawing/2014/main" id="{CAABE0E3-10DC-86B2-06E8-D99ACD9DD24C}"/>
              </a:ext>
            </a:extLst>
          </p:cNvPr>
          <p:cNvSpPr txBox="1"/>
          <p:nvPr/>
        </p:nvSpPr>
        <p:spPr>
          <a:xfrm>
            <a:off x="6181019" y="2072783"/>
            <a:ext cx="1882758" cy="830997"/>
          </a:xfrm>
          <a:prstGeom prst="rect">
            <a:avLst/>
          </a:prstGeom>
          <a:noFill/>
        </p:spPr>
        <p:txBody>
          <a:bodyPr wrap="none" rtlCol="0">
            <a:spAutoFit/>
          </a:bodyPr>
          <a:lstStyle/>
          <a:p>
            <a:pPr algn="ctr"/>
            <a:r>
              <a:rPr lang="en-US" sz="2400" b="1" dirty="0">
                <a:solidFill>
                  <a:srgbClr val="A5A5A5"/>
                </a:solidFill>
                <a:latin typeface="+mj-lt"/>
                <a:cs typeface="Calibri" panose="020F0502020204030204" pitchFamily="34" charset="0"/>
              </a:rPr>
              <a:t>4 emphasized</a:t>
            </a:r>
          </a:p>
          <a:p>
            <a:pPr algn="ctr"/>
            <a:r>
              <a:rPr lang="en-US" sz="2400" b="1" dirty="0">
                <a:solidFill>
                  <a:srgbClr val="A5A5A5"/>
                </a:solidFill>
                <a:latin typeface="+mj-lt"/>
                <a:cs typeface="Calibri" panose="020F0502020204030204" pitchFamily="34" charset="0"/>
              </a:rPr>
              <a:t>onsets</a:t>
            </a:r>
          </a:p>
        </p:txBody>
      </p:sp>
      <p:sp>
        <p:nvSpPr>
          <p:cNvPr id="27" name="Oval 26">
            <a:extLst>
              <a:ext uri="{FF2B5EF4-FFF2-40B4-BE49-F238E27FC236}">
                <a16:creationId xmlns:a16="http://schemas.microsoft.com/office/drawing/2014/main" id="{695EDE3C-F7E3-3FF9-E0D5-4EB3FA667248}"/>
              </a:ext>
            </a:extLst>
          </p:cNvPr>
          <p:cNvSpPr/>
          <p:nvPr/>
        </p:nvSpPr>
        <p:spPr>
          <a:xfrm>
            <a:off x="6246891" y="2874905"/>
            <a:ext cx="1032095" cy="2181885"/>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a:extLst>
              <a:ext uri="{FF2B5EF4-FFF2-40B4-BE49-F238E27FC236}">
                <a16:creationId xmlns:a16="http://schemas.microsoft.com/office/drawing/2014/main" id="{EC1DEBFD-1826-23EA-88E6-7B999623B83D}"/>
              </a:ext>
            </a:extLst>
          </p:cNvPr>
          <p:cNvCxnSpPr>
            <a:cxnSpLocks/>
          </p:cNvCxnSpPr>
          <p:nvPr/>
        </p:nvCxnSpPr>
        <p:spPr>
          <a:xfrm>
            <a:off x="6761429" y="3189514"/>
            <a:ext cx="0" cy="1399898"/>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6540F2CA-CCBD-76BD-F499-709C6D0177DB}"/>
              </a:ext>
            </a:extLst>
          </p:cNvPr>
          <p:cNvSpPr/>
          <p:nvPr/>
        </p:nvSpPr>
        <p:spPr>
          <a:xfrm>
            <a:off x="8066795" y="1574486"/>
            <a:ext cx="1032095" cy="2181885"/>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Arrow Connector 30">
            <a:extLst>
              <a:ext uri="{FF2B5EF4-FFF2-40B4-BE49-F238E27FC236}">
                <a16:creationId xmlns:a16="http://schemas.microsoft.com/office/drawing/2014/main" id="{C72D8ED3-F285-9F1E-F6D5-971F91604B2D}"/>
              </a:ext>
            </a:extLst>
          </p:cNvPr>
          <p:cNvCxnSpPr>
            <a:cxnSpLocks/>
          </p:cNvCxnSpPr>
          <p:nvPr/>
        </p:nvCxnSpPr>
        <p:spPr>
          <a:xfrm flipV="1">
            <a:off x="8597988" y="2072783"/>
            <a:ext cx="0" cy="1246206"/>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E26E4D8D-305B-D52E-7D8D-7E41787E46F9}"/>
              </a:ext>
            </a:extLst>
          </p:cNvPr>
          <p:cNvSpPr/>
          <p:nvPr/>
        </p:nvSpPr>
        <p:spPr>
          <a:xfrm>
            <a:off x="7288907" y="4056391"/>
            <a:ext cx="784992" cy="1399898"/>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B1FF6B88-F726-6866-2E70-8BC22A8CF8F0}"/>
              </a:ext>
            </a:extLst>
          </p:cNvPr>
          <p:cNvSpPr/>
          <p:nvPr/>
        </p:nvSpPr>
        <p:spPr>
          <a:xfrm>
            <a:off x="10961304" y="1822792"/>
            <a:ext cx="784992" cy="1399898"/>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FFE9E64A-40B5-69C1-13F8-CE9D142EE28C}"/>
              </a:ext>
            </a:extLst>
          </p:cNvPr>
          <p:cNvSpPr txBox="1"/>
          <p:nvPr/>
        </p:nvSpPr>
        <p:spPr>
          <a:xfrm>
            <a:off x="4335713" y="2420789"/>
            <a:ext cx="2121093" cy="830997"/>
          </a:xfrm>
          <a:prstGeom prst="rect">
            <a:avLst/>
          </a:prstGeom>
          <a:noFill/>
        </p:spPr>
        <p:txBody>
          <a:bodyPr wrap="none" rtlCol="0">
            <a:spAutoFit/>
          </a:bodyPr>
          <a:lstStyle/>
          <a:p>
            <a:pPr algn="r"/>
            <a:r>
              <a:rPr lang="en-US" sz="2400" dirty="0">
                <a:latin typeface="+mj-lt"/>
                <a:cs typeface="Calibri" panose="020F0502020204030204" pitchFamily="34" charset="0"/>
              </a:rPr>
              <a:t>Frequency 3</a:t>
            </a:r>
          </a:p>
          <a:p>
            <a:pPr algn="r"/>
            <a:r>
              <a:rPr lang="en-US" sz="2400" dirty="0">
                <a:latin typeface="+mj-lt"/>
                <a:cs typeface="Calibri" panose="020F0502020204030204" pitchFamily="34" charset="0"/>
              </a:rPr>
              <a:t>5⅓</a:t>
            </a:r>
            <a:r>
              <a:rPr lang="en-US" sz="2400" dirty="0">
                <a:latin typeface="Helsinki Text Std" panose="02000400000000000000" pitchFamily="2" charset="77"/>
                <a:cs typeface="Calibri" panose="020F0502020204030204" pitchFamily="34" charset="0"/>
              </a:rPr>
              <a:t>x</a:t>
            </a:r>
            <a:r>
              <a:rPr lang="en-US" sz="2400" dirty="0">
                <a:latin typeface="+mj-lt"/>
                <a:cs typeface="Calibri" panose="020F0502020204030204" pitchFamily="34" charset="0"/>
              </a:rPr>
              <a:t> periodicity</a:t>
            </a:r>
          </a:p>
        </p:txBody>
      </p:sp>
      <p:sp>
        <p:nvSpPr>
          <p:cNvPr id="39" name="TextBox 38">
            <a:extLst>
              <a:ext uri="{FF2B5EF4-FFF2-40B4-BE49-F238E27FC236}">
                <a16:creationId xmlns:a16="http://schemas.microsoft.com/office/drawing/2014/main" id="{27C00285-B2DF-36F7-B9F2-0966EE197B99}"/>
              </a:ext>
            </a:extLst>
          </p:cNvPr>
          <p:cNvSpPr txBox="1"/>
          <p:nvPr/>
        </p:nvSpPr>
        <p:spPr>
          <a:xfrm>
            <a:off x="7543853" y="785837"/>
            <a:ext cx="2108269" cy="830997"/>
          </a:xfrm>
          <a:prstGeom prst="rect">
            <a:avLst/>
          </a:prstGeom>
          <a:noFill/>
        </p:spPr>
        <p:txBody>
          <a:bodyPr wrap="none" rtlCol="0">
            <a:spAutoFit/>
          </a:bodyPr>
          <a:lstStyle/>
          <a:p>
            <a:pPr algn="ctr"/>
            <a:r>
              <a:rPr lang="en-US" sz="2400" dirty="0">
                <a:latin typeface="+mj-lt"/>
                <a:cs typeface="Calibri" panose="020F0502020204030204" pitchFamily="34" charset="0"/>
              </a:rPr>
              <a:t>Frequency 5</a:t>
            </a:r>
          </a:p>
          <a:p>
            <a:pPr algn="ctr"/>
            <a:r>
              <a:rPr lang="en-US" sz="2400" dirty="0">
                <a:latin typeface="+mj-lt"/>
                <a:cs typeface="Calibri" panose="020F0502020204030204" pitchFamily="34" charset="0"/>
              </a:rPr>
              <a:t>3⅕</a:t>
            </a:r>
            <a:r>
              <a:rPr lang="en-US" sz="2400" dirty="0">
                <a:latin typeface="Helsinki Text Std" panose="02000400000000000000" pitchFamily="2" charset="77"/>
                <a:cs typeface="Calibri" panose="020F0502020204030204" pitchFamily="34" charset="0"/>
              </a:rPr>
              <a:t>x</a:t>
            </a:r>
            <a:r>
              <a:rPr lang="en-US" sz="2400" dirty="0">
                <a:latin typeface="+mj-lt"/>
                <a:cs typeface="Calibri" panose="020F0502020204030204" pitchFamily="34" charset="0"/>
              </a:rPr>
              <a:t> periodicity</a:t>
            </a:r>
          </a:p>
        </p:txBody>
      </p:sp>
      <p:sp>
        <p:nvSpPr>
          <p:cNvPr id="40" name="TextBox 39">
            <a:extLst>
              <a:ext uri="{FF2B5EF4-FFF2-40B4-BE49-F238E27FC236}">
                <a16:creationId xmlns:a16="http://schemas.microsoft.com/office/drawing/2014/main" id="{941A8A51-AB22-3AB4-86BE-76A6846C4AA2}"/>
              </a:ext>
            </a:extLst>
          </p:cNvPr>
          <p:cNvSpPr txBox="1"/>
          <p:nvPr/>
        </p:nvSpPr>
        <p:spPr>
          <a:xfrm>
            <a:off x="10394160" y="784741"/>
            <a:ext cx="1747594" cy="830997"/>
          </a:xfrm>
          <a:prstGeom prst="rect">
            <a:avLst/>
          </a:prstGeom>
          <a:noFill/>
        </p:spPr>
        <p:txBody>
          <a:bodyPr wrap="none" rtlCol="0">
            <a:spAutoFit/>
          </a:bodyPr>
          <a:lstStyle/>
          <a:p>
            <a:pPr algn="ctr"/>
            <a:r>
              <a:rPr lang="en-US" sz="2400" dirty="0">
                <a:latin typeface="+mj-lt"/>
                <a:cs typeface="Calibri" panose="020F0502020204030204" pitchFamily="34" charset="0"/>
              </a:rPr>
              <a:t>Frequency 8</a:t>
            </a:r>
          </a:p>
          <a:p>
            <a:pPr algn="ctr"/>
            <a:r>
              <a:rPr lang="en-US" sz="2400" dirty="0">
                <a:latin typeface="Helsinki Text Std" panose="02000400000000000000" pitchFamily="2" charset="77"/>
                <a:cs typeface="Calibri" panose="020F0502020204030204" pitchFamily="34" charset="0"/>
              </a:rPr>
              <a:t>e</a:t>
            </a:r>
            <a:r>
              <a:rPr lang="en-US" sz="2400" dirty="0">
                <a:latin typeface="+mj-lt"/>
                <a:cs typeface="Calibri" panose="020F0502020204030204" pitchFamily="34" charset="0"/>
              </a:rPr>
              <a:t> periodicity</a:t>
            </a:r>
          </a:p>
        </p:txBody>
      </p:sp>
      <p:sp>
        <p:nvSpPr>
          <p:cNvPr id="41" name="TextBox 40">
            <a:extLst>
              <a:ext uri="{FF2B5EF4-FFF2-40B4-BE49-F238E27FC236}">
                <a16:creationId xmlns:a16="http://schemas.microsoft.com/office/drawing/2014/main" id="{036F9A1E-F78C-48A7-34A4-C5EFCABD985D}"/>
              </a:ext>
            </a:extLst>
          </p:cNvPr>
          <p:cNvSpPr txBox="1"/>
          <p:nvPr/>
        </p:nvSpPr>
        <p:spPr>
          <a:xfrm>
            <a:off x="8111558" y="4660090"/>
            <a:ext cx="1747594" cy="830997"/>
          </a:xfrm>
          <a:prstGeom prst="rect">
            <a:avLst/>
          </a:prstGeom>
          <a:noFill/>
        </p:spPr>
        <p:txBody>
          <a:bodyPr wrap="none" rtlCol="0">
            <a:spAutoFit/>
          </a:bodyPr>
          <a:lstStyle/>
          <a:p>
            <a:pPr algn="ctr"/>
            <a:r>
              <a:rPr lang="en-US" sz="2400" dirty="0">
                <a:latin typeface="+mj-lt"/>
                <a:cs typeface="Calibri" panose="020F0502020204030204" pitchFamily="34" charset="0"/>
              </a:rPr>
              <a:t>Frequency 4</a:t>
            </a:r>
          </a:p>
          <a:p>
            <a:pPr algn="ctr"/>
            <a:r>
              <a:rPr lang="en-US" sz="2400" dirty="0">
                <a:latin typeface="Helsinki Text Std" panose="02000400000000000000" pitchFamily="2" charset="77"/>
                <a:cs typeface="Calibri" panose="020F0502020204030204" pitchFamily="34" charset="0"/>
              </a:rPr>
              <a:t>q</a:t>
            </a:r>
            <a:r>
              <a:rPr lang="en-US" sz="2400" dirty="0">
                <a:latin typeface="+mj-lt"/>
                <a:cs typeface="Calibri" panose="020F0502020204030204" pitchFamily="34" charset="0"/>
              </a:rPr>
              <a:t> periodicity</a:t>
            </a:r>
          </a:p>
        </p:txBody>
      </p:sp>
      <p:sp>
        <p:nvSpPr>
          <p:cNvPr id="43" name="TextBox 42">
            <a:extLst>
              <a:ext uri="{FF2B5EF4-FFF2-40B4-BE49-F238E27FC236}">
                <a16:creationId xmlns:a16="http://schemas.microsoft.com/office/drawing/2014/main" id="{60DDD09A-C08B-ADAC-D37C-BAB9097C58EE}"/>
              </a:ext>
            </a:extLst>
          </p:cNvPr>
          <p:cNvSpPr txBox="1"/>
          <p:nvPr/>
        </p:nvSpPr>
        <p:spPr>
          <a:xfrm>
            <a:off x="702091" y="2538349"/>
            <a:ext cx="2420471" cy="461665"/>
          </a:xfrm>
          <a:prstGeom prst="rect">
            <a:avLst/>
          </a:prstGeom>
          <a:noFill/>
        </p:spPr>
        <p:txBody>
          <a:bodyPr wrap="square" rtlCol="0">
            <a:spAutoFit/>
          </a:bodyPr>
          <a:lstStyle/>
          <a:p>
            <a:pPr algn="ctr"/>
            <a:r>
              <a:rPr lang="en-US" sz="2400" dirty="0">
                <a:latin typeface="+mj-lt"/>
                <a:cs typeface="Calibri" panose="020F0502020204030204" pitchFamily="34" charset="0"/>
              </a:rPr>
              <a:t>Added onsets:</a:t>
            </a:r>
          </a:p>
        </p:txBody>
      </p:sp>
      <p:sp>
        <p:nvSpPr>
          <p:cNvPr id="44" name="TextBox 43">
            <a:extLst>
              <a:ext uri="{FF2B5EF4-FFF2-40B4-BE49-F238E27FC236}">
                <a16:creationId xmlns:a16="http://schemas.microsoft.com/office/drawing/2014/main" id="{0134160A-3E3B-B6BA-94D3-39A460D372C3}"/>
              </a:ext>
            </a:extLst>
          </p:cNvPr>
          <p:cNvSpPr txBox="1"/>
          <p:nvPr/>
        </p:nvSpPr>
        <p:spPr>
          <a:xfrm>
            <a:off x="473625" y="3025574"/>
            <a:ext cx="2860783" cy="461665"/>
          </a:xfrm>
          <a:prstGeom prst="rect">
            <a:avLst/>
          </a:prstGeom>
          <a:noFill/>
        </p:spPr>
        <p:txBody>
          <a:bodyPr wrap="none" rtlCol="0">
            <a:spAutoFit/>
          </a:bodyPr>
          <a:lstStyle/>
          <a:p>
            <a:pPr algn="l"/>
            <a:r>
              <a:rPr lang="en-US" sz="2400" dirty="0">
                <a:latin typeface="+mj-lt"/>
                <a:cs typeface="Calibri" panose="020F0502020204030204" pitchFamily="34" charset="0"/>
              </a:rPr>
              <a:t>• Reduce frequency 3</a:t>
            </a:r>
          </a:p>
        </p:txBody>
      </p:sp>
      <p:sp>
        <p:nvSpPr>
          <p:cNvPr id="45" name="TextBox 44">
            <a:extLst>
              <a:ext uri="{FF2B5EF4-FFF2-40B4-BE49-F238E27FC236}">
                <a16:creationId xmlns:a16="http://schemas.microsoft.com/office/drawing/2014/main" id="{2190DE14-4E44-CC74-3974-C27017F22A13}"/>
              </a:ext>
            </a:extLst>
          </p:cNvPr>
          <p:cNvSpPr txBox="1"/>
          <p:nvPr/>
        </p:nvSpPr>
        <p:spPr>
          <a:xfrm>
            <a:off x="475996" y="3446664"/>
            <a:ext cx="3006272" cy="461665"/>
          </a:xfrm>
          <a:prstGeom prst="rect">
            <a:avLst/>
          </a:prstGeom>
          <a:noFill/>
        </p:spPr>
        <p:txBody>
          <a:bodyPr wrap="none" rtlCol="0">
            <a:spAutoFit/>
          </a:bodyPr>
          <a:lstStyle/>
          <a:p>
            <a:pPr algn="l"/>
            <a:r>
              <a:rPr lang="en-US" sz="2400" dirty="0">
                <a:latin typeface="+mj-lt"/>
                <a:cs typeface="Calibri" panose="020F0502020204030204" pitchFamily="34" charset="0"/>
              </a:rPr>
              <a:t>• Enhance frequency 5</a:t>
            </a:r>
          </a:p>
        </p:txBody>
      </p:sp>
      <p:sp>
        <p:nvSpPr>
          <p:cNvPr id="46" name="TextBox 45">
            <a:extLst>
              <a:ext uri="{FF2B5EF4-FFF2-40B4-BE49-F238E27FC236}">
                <a16:creationId xmlns:a16="http://schemas.microsoft.com/office/drawing/2014/main" id="{DEEF6554-9F35-696A-51F5-292D9917E491}"/>
              </a:ext>
            </a:extLst>
          </p:cNvPr>
          <p:cNvSpPr txBox="1"/>
          <p:nvPr/>
        </p:nvSpPr>
        <p:spPr>
          <a:xfrm>
            <a:off x="475996" y="3902298"/>
            <a:ext cx="3328204" cy="830997"/>
          </a:xfrm>
          <a:prstGeom prst="rect">
            <a:avLst/>
          </a:prstGeom>
          <a:noFill/>
        </p:spPr>
        <p:txBody>
          <a:bodyPr wrap="square" rtlCol="0">
            <a:spAutoFit/>
          </a:bodyPr>
          <a:lstStyle/>
          <a:p>
            <a:pPr marL="274320" indent="-274320" algn="l"/>
            <a:r>
              <a:rPr lang="en-US" sz="2400" dirty="0">
                <a:latin typeface="+mj-lt"/>
                <a:cs typeface="Calibri" panose="020F0502020204030204" pitchFamily="34" charset="0"/>
              </a:rPr>
              <a:t>• Preserve balance at </a:t>
            </a:r>
            <a:r>
              <a:rPr lang="en-US" sz="2400" dirty="0">
                <a:latin typeface="Helsinki Text Std" panose="02000400000000000000" pitchFamily="2" charset="77"/>
                <a:cs typeface="Calibri" panose="020F0502020204030204" pitchFamily="34" charset="0"/>
              </a:rPr>
              <a:t>q</a:t>
            </a:r>
            <a:r>
              <a:rPr lang="en-US" sz="2400" dirty="0">
                <a:latin typeface="+mj-lt"/>
                <a:cs typeface="Calibri" panose="020F0502020204030204" pitchFamily="34" charset="0"/>
              </a:rPr>
              <a:t> level</a:t>
            </a:r>
          </a:p>
        </p:txBody>
      </p:sp>
      <p:sp>
        <p:nvSpPr>
          <p:cNvPr id="47" name="TextBox 46">
            <a:extLst>
              <a:ext uri="{FF2B5EF4-FFF2-40B4-BE49-F238E27FC236}">
                <a16:creationId xmlns:a16="http://schemas.microsoft.com/office/drawing/2014/main" id="{DE848B34-F1F6-54EA-05E4-72DCAE478D83}"/>
              </a:ext>
            </a:extLst>
          </p:cNvPr>
          <p:cNvSpPr txBox="1"/>
          <p:nvPr/>
        </p:nvSpPr>
        <p:spPr>
          <a:xfrm>
            <a:off x="475996" y="4698162"/>
            <a:ext cx="3328204" cy="830997"/>
          </a:xfrm>
          <a:prstGeom prst="rect">
            <a:avLst/>
          </a:prstGeom>
          <a:noFill/>
        </p:spPr>
        <p:txBody>
          <a:bodyPr wrap="square" rtlCol="0">
            <a:spAutoFit/>
          </a:bodyPr>
          <a:lstStyle/>
          <a:p>
            <a:pPr marL="274320" indent="-274320" algn="l"/>
            <a:r>
              <a:rPr lang="en-US" sz="2400" dirty="0">
                <a:latin typeface="+mj-lt"/>
                <a:cs typeface="Calibri" panose="020F0502020204030204" pitchFamily="34" charset="0"/>
              </a:rPr>
              <a:t>• Preserve weighting at </a:t>
            </a:r>
            <a:r>
              <a:rPr lang="en-US" sz="2400" dirty="0">
                <a:latin typeface="Helsinki Text Std" panose="02000400000000000000" pitchFamily="2" charset="77"/>
                <a:cs typeface="Calibri" panose="020F0502020204030204" pitchFamily="34" charset="0"/>
              </a:rPr>
              <a:t>e</a:t>
            </a:r>
            <a:r>
              <a:rPr lang="en-US" sz="2400" dirty="0">
                <a:latin typeface="+mj-lt"/>
                <a:cs typeface="Calibri" panose="020F0502020204030204" pitchFamily="34" charset="0"/>
              </a:rPr>
              <a:t> grid</a:t>
            </a:r>
          </a:p>
        </p:txBody>
      </p:sp>
      <p:pic>
        <p:nvPicPr>
          <p:cNvPr id="3" name="Picture 2">
            <a:extLst>
              <a:ext uri="{FF2B5EF4-FFF2-40B4-BE49-F238E27FC236}">
                <a16:creationId xmlns:a16="http://schemas.microsoft.com/office/drawing/2014/main" id="{145BFBBD-9DBA-6816-68D9-D5EDB4D23524}"/>
              </a:ext>
            </a:extLst>
          </p:cNvPr>
          <p:cNvPicPr>
            <a:picLocks noChangeAspect="1"/>
          </p:cNvPicPr>
          <p:nvPr/>
        </p:nvPicPr>
        <p:blipFill>
          <a:blip r:embed="rId8"/>
          <a:stretch>
            <a:fillRect/>
          </a:stretch>
        </p:blipFill>
        <p:spPr>
          <a:xfrm>
            <a:off x="382646" y="592498"/>
            <a:ext cx="3325156" cy="658427"/>
          </a:xfrm>
          <a:prstGeom prst="rect">
            <a:avLst/>
          </a:prstGeom>
        </p:spPr>
      </p:pic>
      <p:pic>
        <p:nvPicPr>
          <p:cNvPr id="4" name="Picture 3">
            <a:extLst>
              <a:ext uri="{FF2B5EF4-FFF2-40B4-BE49-F238E27FC236}">
                <a16:creationId xmlns:a16="http://schemas.microsoft.com/office/drawing/2014/main" id="{EED64932-FBD3-6E3A-9C41-50EAC8D21C2F}"/>
              </a:ext>
            </a:extLst>
          </p:cNvPr>
          <p:cNvPicPr>
            <a:picLocks noChangeAspect="1"/>
          </p:cNvPicPr>
          <p:nvPr/>
        </p:nvPicPr>
        <p:blipFill rotWithShape="1">
          <a:blip r:embed="rId9"/>
          <a:srcRect l="10591"/>
          <a:stretch/>
        </p:blipFill>
        <p:spPr>
          <a:xfrm>
            <a:off x="459944" y="1514440"/>
            <a:ext cx="3121456" cy="720407"/>
          </a:xfrm>
          <a:prstGeom prst="rect">
            <a:avLst/>
          </a:prstGeom>
        </p:spPr>
      </p:pic>
      <p:cxnSp>
        <p:nvCxnSpPr>
          <p:cNvPr id="5" name="Straight Arrow Connector 4">
            <a:extLst>
              <a:ext uri="{FF2B5EF4-FFF2-40B4-BE49-F238E27FC236}">
                <a16:creationId xmlns:a16="http://schemas.microsoft.com/office/drawing/2014/main" id="{16ED4AE4-038C-3A0B-680A-DC30E73745A7}"/>
              </a:ext>
            </a:extLst>
          </p:cNvPr>
          <p:cNvCxnSpPr>
            <a:cxnSpLocks/>
          </p:cNvCxnSpPr>
          <p:nvPr/>
        </p:nvCxnSpPr>
        <p:spPr>
          <a:xfrm>
            <a:off x="1957596" y="1118893"/>
            <a:ext cx="0" cy="550281"/>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B3AFB0E-B128-76F5-5200-C0E093B741DC}"/>
              </a:ext>
            </a:extLst>
          </p:cNvPr>
          <p:cNvSpPr txBox="1"/>
          <p:nvPr/>
        </p:nvSpPr>
        <p:spPr>
          <a:xfrm>
            <a:off x="6993146" y="5429784"/>
            <a:ext cx="2320507" cy="461665"/>
          </a:xfrm>
          <a:prstGeom prst="rect">
            <a:avLst/>
          </a:prstGeom>
          <a:noFill/>
        </p:spPr>
        <p:txBody>
          <a:bodyPr wrap="none" rtlCol="0">
            <a:spAutoFit/>
          </a:bodyPr>
          <a:lstStyle/>
          <a:p>
            <a:pPr algn="l"/>
            <a:r>
              <a:rPr lang="en-US" sz="2400" dirty="0">
                <a:latin typeface="+mj-lt"/>
                <a:cs typeface="Calibri" panose="020F0502020204030204" pitchFamily="34" charset="0"/>
              </a:rPr>
              <a:t>Rhythmic spectra</a:t>
            </a:r>
          </a:p>
        </p:txBody>
      </p:sp>
    </p:spTree>
    <p:extLst>
      <p:ext uri="{BB962C8B-B14F-4D97-AF65-F5344CB8AC3E}">
        <p14:creationId xmlns:p14="http://schemas.microsoft.com/office/powerpoint/2010/main" val="1528388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par>
                                <p:cTn id="8" presetID="22" presetClass="entr" presetSubtype="8"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dissolve">
                                      <p:cBhvr>
                                        <p:cTn id="15" dur="500"/>
                                        <p:tgtEl>
                                          <p:spTgt spid="25"/>
                                        </p:tgtEl>
                                      </p:cBhvr>
                                    </p:animEffect>
                                  </p:childTnLst>
                                </p:cTn>
                              </p:par>
                              <p:par>
                                <p:cTn id="16" presetID="22" presetClass="entr" presetSubtype="8"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dissolve">
                                      <p:cBhvr>
                                        <p:cTn id="23" dur="500"/>
                                        <p:tgtEl>
                                          <p:spTgt spid="23"/>
                                        </p:tgtEl>
                                      </p:cBhvr>
                                    </p:animEffect>
                                  </p:childTnLst>
                                </p:cTn>
                              </p:par>
                              <p:par>
                                <p:cTn id="24" presetID="22" presetClass="entr" presetSubtype="8"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dissolve">
                                      <p:cBhvr>
                                        <p:cTn id="31" dur="500"/>
                                        <p:tgtEl>
                                          <p:spTgt spid="22"/>
                                        </p:tgtEl>
                                      </p:cBhvr>
                                    </p:animEffect>
                                  </p:childTnLst>
                                </p:cTn>
                              </p:par>
                              <p:par>
                                <p:cTn id="32" presetID="22" presetClass="entr" presetSubtype="8"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heel(1)">
                                      <p:cBhvr>
                                        <p:cTn id="39" dur="2000"/>
                                        <p:tgtEl>
                                          <p:spTgt spid="27"/>
                                        </p:tgtEl>
                                      </p:cBhvr>
                                    </p:animEffect>
                                  </p:childTnLst>
                                </p:cTn>
                              </p:par>
                            </p:childTnLst>
                          </p:cTn>
                        </p:par>
                        <p:par>
                          <p:cTn id="40" fill="hold">
                            <p:stCondLst>
                              <p:cond delay="2000"/>
                            </p:stCondLst>
                            <p:childTnLst>
                              <p:par>
                                <p:cTn id="41" presetID="9" presetClass="entr" presetSubtype="0" fill="hold" grpId="0" nodeType="after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dissolve">
                                      <p:cBhvr>
                                        <p:cTn id="43" dur="500"/>
                                        <p:tgtEl>
                                          <p:spTgt spid="38"/>
                                        </p:tgtEl>
                                      </p:cBhvr>
                                    </p:animEffect>
                                  </p:childTnLst>
                                </p:cTn>
                              </p:par>
                            </p:childTnLst>
                          </p:cTn>
                        </p:par>
                        <p:par>
                          <p:cTn id="44" fill="hold">
                            <p:stCondLst>
                              <p:cond delay="2500"/>
                            </p:stCondLst>
                            <p:childTnLst>
                              <p:par>
                                <p:cTn id="45" presetID="22" presetClass="entr" presetSubtype="1" fill="hold" nodeType="after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up)">
                                      <p:cBhvr>
                                        <p:cTn id="47" dur="500"/>
                                        <p:tgtEl>
                                          <p:spTgt spid="28"/>
                                        </p:tgtEl>
                                      </p:cBhvr>
                                    </p:animEffect>
                                  </p:childTnLst>
                                </p:cTn>
                              </p:par>
                            </p:childTnLst>
                          </p:cTn>
                        </p:par>
                        <p:par>
                          <p:cTn id="48" fill="hold">
                            <p:stCondLst>
                              <p:cond delay="3000"/>
                            </p:stCondLst>
                            <p:childTnLst>
                              <p:par>
                                <p:cTn id="49" presetID="9" presetClass="entr" presetSubtype="0" fill="hold" grpId="0" nodeType="after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dissolve">
                                      <p:cBhvr>
                                        <p:cTn id="51" dur="500"/>
                                        <p:tgtEl>
                                          <p:spTgt spid="43"/>
                                        </p:tgtEl>
                                      </p:cBhvr>
                                    </p:animEffect>
                                  </p:childTnLst>
                                </p:cTn>
                              </p:par>
                            </p:childTnLst>
                          </p:cTn>
                        </p:par>
                        <p:par>
                          <p:cTn id="52" fill="hold">
                            <p:stCondLst>
                              <p:cond delay="3500"/>
                            </p:stCondLst>
                            <p:childTnLst>
                              <p:par>
                                <p:cTn id="53" presetID="9" presetClass="entr" presetSubtype="0" fill="hold" grpId="0" nodeType="after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dissolve">
                                      <p:cBhvr>
                                        <p:cTn id="55" dur="500"/>
                                        <p:tgtEl>
                                          <p:spTgt spid="44"/>
                                        </p:tgtEl>
                                      </p:cBhvr>
                                    </p:animEffect>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grpId="0"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wheel(1)">
                                      <p:cBhvr>
                                        <p:cTn id="60" dur="2000"/>
                                        <p:tgtEl>
                                          <p:spTgt spid="30"/>
                                        </p:tgtEl>
                                      </p:cBhvr>
                                    </p:animEffect>
                                  </p:childTnLst>
                                </p:cTn>
                              </p:par>
                            </p:childTnLst>
                          </p:cTn>
                        </p:par>
                        <p:par>
                          <p:cTn id="61" fill="hold">
                            <p:stCondLst>
                              <p:cond delay="2000"/>
                            </p:stCondLst>
                            <p:childTnLst>
                              <p:par>
                                <p:cTn id="62" presetID="9" presetClass="entr" presetSubtype="0" fill="hold" grpId="0" nodeType="afterEffect">
                                  <p:stCondLst>
                                    <p:cond delay="0"/>
                                  </p:stCondLst>
                                  <p:childTnLst>
                                    <p:set>
                                      <p:cBhvr>
                                        <p:cTn id="63" dur="1" fill="hold">
                                          <p:stCondLst>
                                            <p:cond delay="0"/>
                                          </p:stCondLst>
                                        </p:cTn>
                                        <p:tgtEl>
                                          <p:spTgt spid="39"/>
                                        </p:tgtEl>
                                        <p:attrNameLst>
                                          <p:attrName>style.visibility</p:attrName>
                                        </p:attrNameLst>
                                      </p:cBhvr>
                                      <p:to>
                                        <p:strVal val="visible"/>
                                      </p:to>
                                    </p:set>
                                    <p:animEffect transition="in" filter="dissolve">
                                      <p:cBhvr>
                                        <p:cTn id="64" dur="500"/>
                                        <p:tgtEl>
                                          <p:spTgt spid="39"/>
                                        </p:tgtEl>
                                      </p:cBhvr>
                                    </p:animEffect>
                                  </p:childTnLst>
                                </p:cTn>
                              </p:par>
                            </p:childTnLst>
                          </p:cTn>
                        </p:par>
                        <p:par>
                          <p:cTn id="65" fill="hold">
                            <p:stCondLst>
                              <p:cond delay="2500"/>
                            </p:stCondLst>
                            <p:childTnLst>
                              <p:par>
                                <p:cTn id="66" presetID="22" presetClass="entr" presetSubtype="4" fill="hold" nodeType="after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wipe(down)">
                                      <p:cBhvr>
                                        <p:cTn id="68" dur="500"/>
                                        <p:tgtEl>
                                          <p:spTgt spid="31"/>
                                        </p:tgtEl>
                                      </p:cBhvr>
                                    </p:animEffect>
                                  </p:childTnLst>
                                </p:cTn>
                              </p:par>
                            </p:childTnLst>
                          </p:cTn>
                        </p:par>
                        <p:par>
                          <p:cTn id="69" fill="hold">
                            <p:stCondLst>
                              <p:cond delay="3000"/>
                            </p:stCondLst>
                            <p:childTnLst>
                              <p:par>
                                <p:cTn id="70" presetID="9" presetClass="entr" presetSubtype="0" fill="hold" grpId="0" nodeType="after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dissolve">
                                      <p:cBhvr>
                                        <p:cTn id="72" dur="500"/>
                                        <p:tgtEl>
                                          <p:spTgt spid="45"/>
                                        </p:tgtEl>
                                      </p:cBhvr>
                                    </p:animEffect>
                                  </p:childTnLst>
                                </p:cTn>
                              </p:par>
                            </p:childTnLst>
                          </p:cTn>
                        </p:par>
                      </p:childTnLst>
                    </p:cTn>
                  </p:par>
                  <p:par>
                    <p:cTn id="73" fill="hold">
                      <p:stCondLst>
                        <p:cond delay="indefinite"/>
                      </p:stCondLst>
                      <p:childTnLst>
                        <p:par>
                          <p:cTn id="74" fill="hold">
                            <p:stCondLst>
                              <p:cond delay="0"/>
                            </p:stCondLst>
                            <p:childTnLst>
                              <p:par>
                                <p:cTn id="75" presetID="21" presetClass="entr" presetSubtype="1" fill="hold" grpId="0" nodeType="click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wheel(1)">
                                      <p:cBhvr>
                                        <p:cTn id="77" dur="2000"/>
                                        <p:tgtEl>
                                          <p:spTgt spid="36"/>
                                        </p:tgtEl>
                                      </p:cBhvr>
                                    </p:animEffect>
                                  </p:childTnLst>
                                </p:cTn>
                              </p:par>
                            </p:childTnLst>
                          </p:cTn>
                        </p:par>
                        <p:par>
                          <p:cTn id="78" fill="hold">
                            <p:stCondLst>
                              <p:cond delay="2000"/>
                            </p:stCondLst>
                            <p:childTnLst>
                              <p:par>
                                <p:cTn id="79" presetID="9" presetClass="entr" presetSubtype="0" fill="hold" grpId="0" nodeType="after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dissolve">
                                      <p:cBhvr>
                                        <p:cTn id="81" dur="500"/>
                                        <p:tgtEl>
                                          <p:spTgt spid="41"/>
                                        </p:tgtEl>
                                      </p:cBhvr>
                                    </p:animEffect>
                                  </p:childTnLst>
                                </p:cTn>
                              </p:par>
                            </p:childTnLst>
                          </p:cTn>
                        </p:par>
                        <p:par>
                          <p:cTn id="82" fill="hold">
                            <p:stCondLst>
                              <p:cond delay="2500"/>
                            </p:stCondLst>
                            <p:childTnLst>
                              <p:par>
                                <p:cTn id="83" presetID="9" presetClass="entr" presetSubtype="0" fill="hold" grpId="0" nodeType="afterEffect">
                                  <p:stCondLst>
                                    <p:cond delay="0"/>
                                  </p:stCondLst>
                                  <p:childTnLst>
                                    <p:set>
                                      <p:cBhvr>
                                        <p:cTn id="84" dur="1" fill="hold">
                                          <p:stCondLst>
                                            <p:cond delay="0"/>
                                          </p:stCondLst>
                                        </p:cTn>
                                        <p:tgtEl>
                                          <p:spTgt spid="46"/>
                                        </p:tgtEl>
                                        <p:attrNameLst>
                                          <p:attrName>style.visibility</p:attrName>
                                        </p:attrNameLst>
                                      </p:cBhvr>
                                      <p:to>
                                        <p:strVal val="visible"/>
                                      </p:to>
                                    </p:set>
                                    <p:animEffect transition="in" filter="dissolve">
                                      <p:cBhvr>
                                        <p:cTn id="85" dur="500"/>
                                        <p:tgtEl>
                                          <p:spTgt spid="46"/>
                                        </p:tgtEl>
                                      </p:cBhvr>
                                    </p:animEffect>
                                  </p:childTnLst>
                                </p:cTn>
                              </p:par>
                            </p:childTnLst>
                          </p:cTn>
                        </p:par>
                      </p:childTnLst>
                    </p:cTn>
                  </p:par>
                  <p:par>
                    <p:cTn id="86" fill="hold">
                      <p:stCondLst>
                        <p:cond delay="indefinite"/>
                      </p:stCondLst>
                      <p:childTnLst>
                        <p:par>
                          <p:cTn id="87" fill="hold">
                            <p:stCondLst>
                              <p:cond delay="0"/>
                            </p:stCondLst>
                            <p:childTnLst>
                              <p:par>
                                <p:cTn id="88" presetID="21" presetClass="entr" presetSubtype="1" fill="hold" grpId="0" nodeType="clickEffect">
                                  <p:stCondLst>
                                    <p:cond delay="0"/>
                                  </p:stCondLst>
                                  <p:childTnLst>
                                    <p:set>
                                      <p:cBhvr>
                                        <p:cTn id="89" dur="1" fill="hold">
                                          <p:stCondLst>
                                            <p:cond delay="0"/>
                                          </p:stCondLst>
                                        </p:cTn>
                                        <p:tgtEl>
                                          <p:spTgt spid="37"/>
                                        </p:tgtEl>
                                        <p:attrNameLst>
                                          <p:attrName>style.visibility</p:attrName>
                                        </p:attrNameLst>
                                      </p:cBhvr>
                                      <p:to>
                                        <p:strVal val="visible"/>
                                      </p:to>
                                    </p:set>
                                    <p:animEffect transition="in" filter="wheel(1)">
                                      <p:cBhvr>
                                        <p:cTn id="90" dur="2000"/>
                                        <p:tgtEl>
                                          <p:spTgt spid="37"/>
                                        </p:tgtEl>
                                      </p:cBhvr>
                                    </p:animEffect>
                                  </p:childTnLst>
                                </p:cTn>
                              </p:par>
                            </p:childTnLst>
                          </p:cTn>
                        </p:par>
                        <p:par>
                          <p:cTn id="91" fill="hold">
                            <p:stCondLst>
                              <p:cond delay="2000"/>
                            </p:stCondLst>
                            <p:childTnLst>
                              <p:par>
                                <p:cTn id="92" presetID="9" presetClass="entr" presetSubtype="0" fill="hold" grpId="0" nodeType="afterEffect">
                                  <p:stCondLst>
                                    <p:cond delay="0"/>
                                  </p:stCondLst>
                                  <p:childTnLst>
                                    <p:set>
                                      <p:cBhvr>
                                        <p:cTn id="93" dur="1" fill="hold">
                                          <p:stCondLst>
                                            <p:cond delay="0"/>
                                          </p:stCondLst>
                                        </p:cTn>
                                        <p:tgtEl>
                                          <p:spTgt spid="40"/>
                                        </p:tgtEl>
                                        <p:attrNameLst>
                                          <p:attrName>style.visibility</p:attrName>
                                        </p:attrNameLst>
                                      </p:cBhvr>
                                      <p:to>
                                        <p:strVal val="visible"/>
                                      </p:to>
                                    </p:set>
                                    <p:animEffect transition="in" filter="dissolve">
                                      <p:cBhvr>
                                        <p:cTn id="94" dur="500"/>
                                        <p:tgtEl>
                                          <p:spTgt spid="40"/>
                                        </p:tgtEl>
                                      </p:cBhvr>
                                    </p:animEffect>
                                  </p:childTnLst>
                                </p:cTn>
                              </p:par>
                            </p:childTnLst>
                          </p:cTn>
                        </p:par>
                        <p:par>
                          <p:cTn id="95" fill="hold">
                            <p:stCondLst>
                              <p:cond delay="2500"/>
                            </p:stCondLst>
                            <p:childTnLst>
                              <p:par>
                                <p:cTn id="96" presetID="9" presetClass="entr" presetSubtype="0" fill="hold" grpId="0" nodeType="afterEffect">
                                  <p:stCondLst>
                                    <p:cond delay="0"/>
                                  </p:stCondLst>
                                  <p:childTnLst>
                                    <p:set>
                                      <p:cBhvr>
                                        <p:cTn id="97" dur="1" fill="hold">
                                          <p:stCondLst>
                                            <p:cond delay="0"/>
                                          </p:stCondLst>
                                        </p:cTn>
                                        <p:tgtEl>
                                          <p:spTgt spid="47"/>
                                        </p:tgtEl>
                                        <p:attrNameLst>
                                          <p:attrName>style.visibility</p:attrName>
                                        </p:attrNameLst>
                                      </p:cBhvr>
                                      <p:to>
                                        <p:strVal val="visible"/>
                                      </p:to>
                                    </p:set>
                                    <p:animEffect transition="in" filter="dissolve">
                                      <p:cBhvr>
                                        <p:cTn id="9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7" grpId="0" animBg="1"/>
      <p:bldP spid="30" grpId="0" animBg="1"/>
      <p:bldP spid="36" grpId="0" animBg="1"/>
      <p:bldP spid="37" grpId="0" animBg="1"/>
      <p:bldP spid="38" grpId="0"/>
      <p:bldP spid="39" grpId="0"/>
      <p:bldP spid="40" grpId="0"/>
      <p:bldP spid="41" grpId="0"/>
      <p:bldP spid="43" grpId="0"/>
      <p:bldP spid="44" grpId="0"/>
      <p:bldP spid="45" grpId="0"/>
      <p:bldP spid="46" grpId="0"/>
      <p:bldP spid="4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0A27A-D022-DE1D-C93F-E396F55A33A8}"/>
              </a:ext>
            </a:extLst>
          </p:cNvPr>
          <p:cNvSpPr>
            <a:spLocks noGrp="1"/>
          </p:cNvSpPr>
          <p:nvPr>
            <p:ph type="title"/>
          </p:nvPr>
        </p:nvSpPr>
        <p:spPr/>
        <p:txBody>
          <a:bodyPr/>
          <a:lstStyle/>
          <a:p>
            <a:r>
              <a:rPr lang="en-US" dirty="0"/>
              <a:t>Back to Bo Diddley . . .</a:t>
            </a:r>
          </a:p>
        </p:txBody>
      </p:sp>
      <p:sp>
        <p:nvSpPr>
          <p:cNvPr id="9" name="Footer Placeholder 8">
            <a:extLst>
              <a:ext uri="{FF2B5EF4-FFF2-40B4-BE49-F238E27FC236}">
                <a16:creationId xmlns:a16="http://schemas.microsoft.com/office/drawing/2014/main" id="{6665C8FD-B550-EDFD-5C49-E7009CF7BBEF}"/>
              </a:ext>
            </a:extLst>
          </p:cNvPr>
          <p:cNvSpPr>
            <a:spLocks noGrp="1"/>
          </p:cNvSpPr>
          <p:nvPr>
            <p:ph type="ftr" sz="quarter" idx="11"/>
          </p:nvPr>
        </p:nvSpPr>
        <p:spPr>
          <a:xfrm>
            <a:off x="4038600" y="6492875"/>
            <a:ext cx="4114800" cy="365125"/>
          </a:xfrm>
        </p:spPr>
        <p:txBody>
          <a:bodyPr/>
          <a:lstStyle/>
          <a:p>
            <a:r>
              <a:rPr lang="en-US"/>
              <a:t>Rhythmic Regularity beyond Meter and Isochrony</a:t>
            </a:r>
            <a:endParaRPr lang="en-US" dirty="0"/>
          </a:p>
        </p:txBody>
      </p:sp>
      <p:sp>
        <p:nvSpPr>
          <p:cNvPr id="10" name="Date Placeholder 9">
            <a:extLst>
              <a:ext uri="{FF2B5EF4-FFF2-40B4-BE49-F238E27FC236}">
                <a16:creationId xmlns:a16="http://schemas.microsoft.com/office/drawing/2014/main" id="{43DECC48-65A4-AF04-D520-E3209BF54F14}"/>
              </a:ext>
            </a:extLst>
          </p:cNvPr>
          <p:cNvSpPr>
            <a:spLocks noGrp="1"/>
          </p:cNvSpPr>
          <p:nvPr>
            <p:ph type="dt" sz="half" idx="10"/>
          </p:nvPr>
        </p:nvSpPr>
        <p:spPr/>
        <p:txBody>
          <a:bodyPr/>
          <a:lstStyle/>
          <a:p>
            <a:r>
              <a:rPr lang="en-US"/>
              <a:t>Rhythm in Music since 1900, McGill, Sept. 2023</a:t>
            </a:r>
            <a:endParaRPr lang="en-US" dirty="0"/>
          </a:p>
        </p:txBody>
      </p:sp>
      <p:sp>
        <p:nvSpPr>
          <p:cNvPr id="11" name="Slide Number Placeholder 10">
            <a:extLst>
              <a:ext uri="{FF2B5EF4-FFF2-40B4-BE49-F238E27FC236}">
                <a16:creationId xmlns:a16="http://schemas.microsoft.com/office/drawing/2014/main" id="{74C6E822-2ADB-F3D0-12C7-CE1FEFB0BEDA}"/>
              </a:ext>
            </a:extLst>
          </p:cNvPr>
          <p:cNvSpPr>
            <a:spLocks noGrp="1"/>
          </p:cNvSpPr>
          <p:nvPr>
            <p:ph type="sldNum" sz="quarter" idx="12"/>
          </p:nvPr>
        </p:nvSpPr>
        <p:spPr/>
        <p:txBody>
          <a:bodyPr/>
          <a:lstStyle/>
          <a:p>
            <a:r>
              <a:rPr lang="en-US"/>
              <a:t>Jason Yust, Boston Univ.          </a:t>
            </a:r>
            <a:fld id="{6950D593-2953-924C-A0DA-F3B17E0E49C7}" type="slidenum">
              <a:rPr lang="en-US" smtClean="0"/>
              <a:pPr/>
              <a:t>34</a:t>
            </a:fld>
            <a:endParaRPr lang="en-US" dirty="0"/>
          </a:p>
        </p:txBody>
      </p:sp>
      <p:pic>
        <p:nvPicPr>
          <p:cNvPr id="5" name="Picture 4">
            <a:extLst>
              <a:ext uri="{FF2B5EF4-FFF2-40B4-BE49-F238E27FC236}">
                <a16:creationId xmlns:a16="http://schemas.microsoft.com/office/drawing/2014/main" id="{0A06F1AE-7A79-CE68-E5D2-34A4814A6C4B}"/>
              </a:ext>
            </a:extLst>
          </p:cNvPr>
          <p:cNvPicPr>
            <a:picLocks noChangeAspect="1"/>
          </p:cNvPicPr>
          <p:nvPr/>
        </p:nvPicPr>
        <p:blipFill>
          <a:blip r:embed="rId3"/>
          <a:stretch>
            <a:fillRect/>
          </a:stretch>
        </p:blipFill>
        <p:spPr>
          <a:xfrm>
            <a:off x="382646" y="592498"/>
            <a:ext cx="3325156" cy="658427"/>
          </a:xfrm>
          <a:prstGeom prst="rect">
            <a:avLst/>
          </a:prstGeom>
        </p:spPr>
      </p:pic>
      <p:pic>
        <p:nvPicPr>
          <p:cNvPr id="6" name="Picture 5">
            <a:extLst>
              <a:ext uri="{FF2B5EF4-FFF2-40B4-BE49-F238E27FC236}">
                <a16:creationId xmlns:a16="http://schemas.microsoft.com/office/drawing/2014/main" id="{6F73D866-2D94-9D74-5FAF-91AAF52DE20F}"/>
              </a:ext>
            </a:extLst>
          </p:cNvPr>
          <p:cNvPicPr>
            <a:picLocks noChangeAspect="1"/>
          </p:cNvPicPr>
          <p:nvPr/>
        </p:nvPicPr>
        <p:blipFill rotWithShape="1">
          <a:blip r:embed="rId4"/>
          <a:srcRect l="10591"/>
          <a:stretch/>
        </p:blipFill>
        <p:spPr>
          <a:xfrm>
            <a:off x="459944" y="1514440"/>
            <a:ext cx="3121456" cy="720407"/>
          </a:xfrm>
          <a:prstGeom prst="rect">
            <a:avLst/>
          </a:prstGeom>
        </p:spPr>
      </p:pic>
      <p:cxnSp>
        <p:nvCxnSpPr>
          <p:cNvPr id="7" name="Straight Arrow Connector 6">
            <a:extLst>
              <a:ext uri="{FF2B5EF4-FFF2-40B4-BE49-F238E27FC236}">
                <a16:creationId xmlns:a16="http://schemas.microsoft.com/office/drawing/2014/main" id="{B734ECBC-3FBE-8B19-E4E4-5EC81CF3ADC1}"/>
              </a:ext>
            </a:extLst>
          </p:cNvPr>
          <p:cNvCxnSpPr>
            <a:cxnSpLocks/>
          </p:cNvCxnSpPr>
          <p:nvPr/>
        </p:nvCxnSpPr>
        <p:spPr>
          <a:xfrm>
            <a:off x="1957596" y="1118893"/>
            <a:ext cx="0" cy="550281"/>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648D637-BB37-3357-B163-F05BAC1EAEF1}"/>
              </a:ext>
            </a:extLst>
          </p:cNvPr>
          <p:cNvPicPr>
            <a:picLocks noChangeAspect="1"/>
          </p:cNvPicPr>
          <p:nvPr/>
        </p:nvPicPr>
        <p:blipFill>
          <a:blip r:embed="rId5"/>
          <a:stretch>
            <a:fillRect/>
          </a:stretch>
        </p:blipFill>
        <p:spPr>
          <a:xfrm>
            <a:off x="45298" y="2698578"/>
            <a:ext cx="4419499" cy="3482869"/>
          </a:xfrm>
          <a:prstGeom prst="rect">
            <a:avLst/>
          </a:prstGeom>
        </p:spPr>
      </p:pic>
      <p:pic>
        <p:nvPicPr>
          <p:cNvPr id="14" name="Picture 13">
            <a:extLst>
              <a:ext uri="{FF2B5EF4-FFF2-40B4-BE49-F238E27FC236}">
                <a16:creationId xmlns:a16="http://schemas.microsoft.com/office/drawing/2014/main" id="{8A858F4F-3604-2B53-937B-B386C68A467D}"/>
              </a:ext>
            </a:extLst>
          </p:cNvPr>
          <p:cNvPicPr>
            <a:picLocks noChangeAspect="1"/>
          </p:cNvPicPr>
          <p:nvPr/>
        </p:nvPicPr>
        <p:blipFill>
          <a:blip r:embed="rId6"/>
          <a:stretch>
            <a:fillRect/>
          </a:stretch>
        </p:blipFill>
        <p:spPr>
          <a:xfrm>
            <a:off x="8934789" y="1020187"/>
            <a:ext cx="3241032" cy="5164963"/>
          </a:xfrm>
          <a:prstGeom prst="rect">
            <a:avLst/>
          </a:prstGeom>
        </p:spPr>
      </p:pic>
      <p:pic>
        <p:nvPicPr>
          <p:cNvPr id="16" name="Picture 15">
            <a:extLst>
              <a:ext uri="{FF2B5EF4-FFF2-40B4-BE49-F238E27FC236}">
                <a16:creationId xmlns:a16="http://schemas.microsoft.com/office/drawing/2014/main" id="{8CA00A95-DFF7-DCA5-3957-62BFBDF1845A}"/>
              </a:ext>
            </a:extLst>
          </p:cNvPr>
          <p:cNvPicPr>
            <a:picLocks noChangeAspect="1"/>
          </p:cNvPicPr>
          <p:nvPr/>
        </p:nvPicPr>
        <p:blipFill>
          <a:blip r:embed="rId7"/>
          <a:stretch>
            <a:fillRect/>
          </a:stretch>
        </p:blipFill>
        <p:spPr>
          <a:xfrm>
            <a:off x="4464797" y="2698577"/>
            <a:ext cx="4469992" cy="3482869"/>
          </a:xfrm>
          <a:prstGeom prst="rect">
            <a:avLst/>
          </a:prstGeom>
        </p:spPr>
      </p:pic>
      <p:sp>
        <p:nvSpPr>
          <p:cNvPr id="17" name="TextBox 16">
            <a:extLst>
              <a:ext uri="{FF2B5EF4-FFF2-40B4-BE49-F238E27FC236}">
                <a16:creationId xmlns:a16="http://schemas.microsoft.com/office/drawing/2014/main" id="{A9C2102F-07F9-8168-601E-0D9E1BF809B6}"/>
              </a:ext>
            </a:extLst>
          </p:cNvPr>
          <p:cNvSpPr txBox="1"/>
          <p:nvPr/>
        </p:nvSpPr>
        <p:spPr>
          <a:xfrm>
            <a:off x="1403499" y="2267529"/>
            <a:ext cx="1853713" cy="461665"/>
          </a:xfrm>
          <a:prstGeom prst="rect">
            <a:avLst/>
          </a:prstGeom>
          <a:noFill/>
        </p:spPr>
        <p:txBody>
          <a:bodyPr wrap="none" rtlCol="0">
            <a:spAutoFit/>
          </a:bodyPr>
          <a:lstStyle/>
          <a:p>
            <a:pPr algn="l"/>
            <a:r>
              <a:rPr lang="en-US" sz="2400" dirty="0">
                <a:latin typeface="+mj-lt"/>
                <a:cs typeface="Calibri" panose="020F0502020204030204" pitchFamily="34" charset="0"/>
              </a:rPr>
              <a:t>Frequency 3: </a:t>
            </a:r>
          </a:p>
        </p:txBody>
      </p:sp>
      <p:sp>
        <p:nvSpPr>
          <p:cNvPr id="18" name="TextBox 17">
            <a:extLst>
              <a:ext uri="{FF2B5EF4-FFF2-40B4-BE49-F238E27FC236}">
                <a16:creationId xmlns:a16="http://schemas.microsoft.com/office/drawing/2014/main" id="{E0216354-A091-2017-D13B-43BA1F499738}"/>
              </a:ext>
            </a:extLst>
          </p:cNvPr>
          <p:cNvSpPr txBox="1"/>
          <p:nvPr/>
        </p:nvSpPr>
        <p:spPr>
          <a:xfrm>
            <a:off x="5772936" y="2234847"/>
            <a:ext cx="1853713" cy="461665"/>
          </a:xfrm>
          <a:prstGeom prst="rect">
            <a:avLst/>
          </a:prstGeom>
          <a:noFill/>
        </p:spPr>
        <p:txBody>
          <a:bodyPr wrap="none" rtlCol="0">
            <a:spAutoFit/>
          </a:bodyPr>
          <a:lstStyle/>
          <a:p>
            <a:pPr algn="l"/>
            <a:r>
              <a:rPr lang="en-US" sz="2400" dirty="0">
                <a:latin typeface="+mj-lt"/>
                <a:cs typeface="Calibri" panose="020F0502020204030204" pitchFamily="34" charset="0"/>
              </a:rPr>
              <a:t>Frequency 4: </a:t>
            </a:r>
          </a:p>
        </p:txBody>
      </p:sp>
      <p:sp>
        <p:nvSpPr>
          <p:cNvPr id="19" name="TextBox 18">
            <a:extLst>
              <a:ext uri="{FF2B5EF4-FFF2-40B4-BE49-F238E27FC236}">
                <a16:creationId xmlns:a16="http://schemas.microsoft.com/office/drawing/2014/main" id="{1322CA9F-6540-0E52-69DD-6DA2EC86317F}"/>
              </a:ext>
            </a:extLst>
          </p:cNvPr>
          <p:cNvSpPr txBox="1"/>
          <p:nvPr/>
        </p:nvSpPr>
        <p:spPr>
          <a:xfrm>
            <a:off x="9628448" y="530386"/>
            <a:ext cx="1853713" cy="461665"/>
          </a:xfrm>
          <a:prstGeom prst="rect">
            <a:avLst/>
          </a:prstGeom>
          <a:noFill/>
        </p:spPr>
        <p:txBody>
          <a:bodyPr wrap="none" rtlCol="0">
            <a:spAutoFit/>
          </a:bodyPr>
          <a:lstStyle/>
          <a:p>
            <a:pPr algn="l"/>
            <a:r>
              <a:rPr lang="en-US" sz="2400" dirty="0">
                <a:latin typeface="+mj-lt"/>
                <a:cs typeface="Calibri" panose="020F0502020204030204" pitchFamily="34" charset="0"/>
              </a:rPr>
              <a:t>Frequency 5: </a:t>
            </a:r>
          </a:p>
        </p:txBody>
      </p:sp>
      <p:sp>
        <p:nvSpPr>
          <p:cNvPr id="20" name="TextBox 19">
            <a:extLst>
              <a:ext uri="{FF2B5EF4-FFF2-40B4-BE49-F238E27FC236}">
                <a16:creationId xmlns:a16="http://schemas.microsoft.com/office/drawing/2014/main" id="{E227C97D-D758-2DBD-BDF6-F60281856192}"/>
              </a:ext>
            </a:extLst>
          </p:cNvPr>
          <p:cNvSpPr txBox="1"/>
          <p:nvPr/>
        </p:nvSpPr>
        <p:spPr>
          <a:xfrm>
            <a:off x="3933749" y="676553"/>
            <a:ext cx="4985197" cy="1569660"/>
          </a:xfrm>
          <a:prstGeom prst="rect">
            <a:avLst/>
          </a:prstGeom>
          <a:noFill/>
        </p:spPr>
        <p:txBody>
          <a:bodyPr wrap="square" rtlCol="0">
            <a:spAutoFit/>
          </a:bodyPr>
          <a:lstStyle/>
          <a:p>
            <a:pPr algn="l"/>
            <a:r>
              <a:rPr lang="en-US" sz="2400" dirty="0">
                <a:latin typeface="+mj-lt"/>
                <a:cs typeface="Calibri" panose="020F0502020204030204" pitchFamily="34" charset="0"/>
              </a:rPr>
              <a:t>Full 7-onset rhythm agrees with tresillo in phase these spaces (unlike clave).</a:t>
            </a:r>
          </a:p>
          <a:p>
            <a:pPr algn="l"/>
            <a:r>
              <a:rPr lang="en-US" sz="2400" dirty="0" err="1">
                <a:latin typeface="+mj-lt"/>
                <a:cs typeface="Calibri" panose="020F0502020204030204" pitchFamily="34" charset="0"/>
              </a:rPr>
              <a:t>Microrhythmic</a:t>
            </a:r>
            <a:r>
              <a:rPr lang="en-US" sz="2400" dirty="0">
                <a:latin typeface="+mj-lt"/>
                <a:cs typeface="Calibri" panose="020F0502020204030204" pitchFamily="34" charset="0"/>
              </a:rPr>
              <a:t> variation induces additional phase shift.</a:t>
            </a:r>
          </a:p>
        </p:txBody>
      </p:sp>
      <p:cxnSp>
        <p:nvCxnSpPr>
          <p:cNvPr id="21" name="Straight Arrow Connector 20">
            <a:extLst>
              <a:ext uri="{FF2B5EF4-FFF2-40B4-BE49-F238E27FC236}">
                <a16:creationId xmlns:a16="http://schemas.microsoft.com/office/drawing/2014/main" id="{D6246F9F-8750-01A5-BFC0-FCDA0E1F348D}"/>
              </a:ext>
            </a:extLst>
          </p:cNvPr>
          <p:cNvCxnSpPr>
            <a:cxnSpLocks/>
            <a:stCxn id="20" idx="1"/>
          </p:cNvCxnSpPr>
          <p:nvPr/>
        </p:nvCxnSpPr>
        <p:spPr>
          <a:xfrm flipH="1">
            <a:off x="3364550" y="1461383"/>
            <a:ext cx="569199" cy="1574945"/>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A6F72EA-16CF-6036-9FDD-85C35E9ABEF6}"/>
              </a:ext>
            </a:extLst>
          </p:cNvPr>
          <p:cNvCxnSpPr>
            <a:cxnSpLocks/>
          </p:cNvCxnSpPr>
          <p:nvPr/>
        </p:nvCxnSpPr>
        <p:spPr>
          <a:xfrm>
            <a:off x="8461513" y="1247827"/>
            <a:ext cx="636451" cy="157288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85241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68194-0DB7-BFF3-2F8B-28E2BEB53993}"/>
              </a:ext>
            </a:extLst>
          </p:cNvPr>
          <p:cNvSpPr>
            <a:spLocks noGrp="1"/>
          </p:cNvSpPr>
          <p:nvPr>
            <p:ph type="ctrTitle"/>
          </p:nvPr>
        </p:nvSpPr>
        <p:spPr/>
        <p:txBody>
          <a:bodyPr>
            <a:normAutofit/>
          </a:bodyPr>
          <a:lstStyle/>
          <a:p>
            <a:r>
              <a:rPr lang="en-US" dirty="0"/>
              <a:t>Flow in Jazz, Old and New:</a:t>
            </a:r>
          </a:p>
        </p:txBody>
      </p:sp>
      <p:sp>
        <p:nvSpPr>
          <p:cNvPr id="3" name="Subtitle 2">
            <a:extLst>
              <a:ext uri="{FF2B5EF4-FFF2-40B4-BE49-F238E27FC236}">
                <a16:creationId xmlns:a16="http://schemas.microsoft.com/office/drawing/2014/main" id="{A51BC9DD-F3EA-FF5C-1C56-B46C07D31768}"/>
              </a:ext>
            </a:extLst>
          </p:cNvPr>
          <p:cNvSpPr>
            <a:spLocks noGrp="1"/>
          </p:cNvSpPr>
          <p:nvPr>
            <p:ph type="subTitle" idx="1"/>
          </p:nvPr>
        </p:nvSpPr>
        <p:spPr/>
        <p:txBody>
          <a:bodyPr/>
          <a:lstStyle/>
          <a:p>
            <a:r>
              <a:rPr lang="en-US" dirty="0"/>
              <a:t>Donald Byrd and Marquis Hill, “Fly Little Bird Fly”</a:t>
            </a:r>
          </a:p>
        </p:txBody>
      </p:sp>
      <p:sp>
        <p:nvSpPr>
          <p:cNvPr id="4" name="Date Placeholder 3">
            <a:extLst>
              <a:ext uri="{FF2B5EF4-FFF2-40B4-BE49-F238E27FC236}">
                <a16:creationId xmlns:a16="http://schemas.microsoft.com/office/drawing/2014/main" id="{6B1D83F0-0909-FE97-9482-22967146C743}"/>
              </a:ext>
            </a:extLst>
          </p:cNvPr>
          <p:cNvSpPr>
            <a:spLocks noGrp="1"/>
          </p:cNvSpPr>
          <p:nvPr>
            <p:ph type="dt" sz="half" idx="10"/>
          </p:nvPr>
        </p:nvSpPr>
        <p:spPr/>
        <p:txBody>
          <a:bodyPr/>
          <a:lstStyle/>
          <a:p>
            <a:r>
              <a:rPr lang="en-US"/>
              <a:t>Rhythm in Music since 1900, McGill, Sept. 2023</a:t>
            </a:r>
            <a:endParaRPr lang="en-US" dirty="0"/>
          </a:p>
        </p:txBody>
      </p:sp>
      <p:sp>
        <p:nvSpPr>
          <p:cNvPr id="5" name="Footer Placeholder 4">
            <a:extLst>
              <a:ext uri="{FF2B5EF4-FFF2-40B4-BE49-F238E27FC236}">
                <a16:creationId xmlns:a16="http://schemas.microsoft.com/office/drawing/2014/main" id="{A89847A6-87FC-BC87-D263-999B5803F465}"/>
              </a:ext>
            </a:extLst>
          </p:cNvPr>
          <p:cNvSpPr>
            <a:spLocks noGrp="1"/>
          </p:cNvSpPr>
          <p:nvPr>
            <p:ph type="ftr" sz="quarter" idx="11"/>
          </p:nvPr>
        </p:nvSpPr>
        <p:spPr/>
        <p:txBody>
          <a:bodyPr/>
          <a:lstStyle/>
          <a:p>
            <a:r>
              <a:rPr lang="en-US"/>
              <a:t>Rhythmic Regularity beyond Meter and Isochrony</a:t>
            </a:r>
            <a:endParaRPr lang="en-US" dirty="0"/>
          </a:p>
        </p:txBody>
      </p:sp>
      <p:sp>
        <p:nvSpPr>
          <p:cNvPr id="6" name="Slide Number Placeholder 5">
            <a:extLst>
              <a:ext uri="{FF2B5EF4-FFF2-40B4-BE49-F238E27FC236}">
                <a16:creationId xmlns:a16="http://schemas.microsoft.com/office/drawing/2014/main" id="{60D6182F-D525-0D52-4633-6B1C2C3CC670}"/>
              </a:ext>
            </a:extLst>
          </p:cNvPr>
          <p:cNvSpPr>
            <a:spLocks noGrp="1"/>
          </p:cNvSpPr>
          <p:nvPr>
            <p:ph type="sldNum" sz="quarter" idx="12"/>
          </p:nvPr>
        </p:nvSpPr>
        <p:spPr/>
        <p:txBody>
          <a:bodyPr/>
          <a:lstStyle/>
          <a:p>
            <a:r>
              <a:rPr lang="en-US"/>
              <a:t>Jason Yust, Boston Univ.          </a:t>
            </a:r>
            <a:fld id="{6950D593-2953-924C-A0DA-F3B17E0E49C7}" type="slidenum">
              <a:rPr lang="en-US" smtClean="0"/>
              <a:pPr/>
              <a:t>35</a:t>
            </a:fld>
            <a:endParaRPr lang="en-US" dirty="0"/>
          </a:p>
        </p:txBody>
      </p:sp>
    </p:spTree>
    <p:extLst>
      <p:ext uri="{BB962C8B-B14F-4D97-AF65-F5344CB8AC3E}">
        <p14:creationId xmlns:p14="http://schemas.microsoft.com/office/powerpoint/2010/main" val="41528555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0D637-47CA-CCB1-054D-17D9B0425EB2}"/>
              </a:ext>
            </a:extLst>
          </p:cNvPr>
          <p:cNvSpPr>
            <a:spLocks noGrp="1"/>
          </p:cNvSpPr>
          <p:nvPr>
            <p:ph type="title"/>
          </p:nvPr>
        </p:nvSpPr>
        <p:spPr/>
        <p:txBody>
          <a:bodyPr/>
          <a:lstStyle/>
          <a:p>
            <a:r>
              <a:rPr lang="en-US" dirty="0"/>
              <a:t>Flow in jazz: Byrd/Hill “Fly Little Bird Fly”</a:t>
            </a:r>
          </a:p>
        </p:txBody>
      </p:sp>
      <p:sp>
        <p:nvSpPr>
          <p:cNvPr id="3" name="Content Placeholder 2">
            <a:extLst>
              <a:ext uri="{FF2B5EF4-FFF2-40B4-BE49-F238E27FC236}">
                <a16:creationId xmlns:a16="http://schemas.microsoft.com/office/drawing/2014/main" id="{43E31726-4E5D-095B-961C-10C56058EEE7}"/>
              </a:ext>
            </a:extLst>
          </p:cNvPr>
          <p:cNvSpPr>
            <a:spLocks noGrp="1"/>
          </p:cNvSpPr>
          <p:nvPr>
            <p:ph idx="1"/>
          </p:nvPr>
        </p:nvSpPr>
        <p:spPr>
          <a:xfrm>
            <a:off x="838200" y="677896"/>
            <a:ext cx="10515601" cy="946488"/>
          </a:xfrm>
        </p:spPr>
        <p:txBody>
          <a:bodyPr>
            <a:normAutofit/>
          </a:bodyPr>
          <a:lstStyle/>
          <a:p>
            <a:pPr marL="0" indent="0" algn="ctr">
              <a:buNone/>
            </a:pPr>
            <a:r>
              <a:rPr lang="en-US" dirty="0"/>
              <a:t>Donald Byrd’s “Fly Little Bird Fly” (1967) has a distinctive melodic rhythm in the head.</a:t>
            </a:r>
          </a:p>
        </p:txBody>
      </p:sp>
      <p:sp>
        <p:nvSpPr>
          <p:cNvPr id="4" name="Date Placeholder 3">
            <a:extLst>
              <a:ext uri="{FF2B5EF4-FFF2-40B4-BE49-F238E27FC236}">
                <a16:creationId xmlns:a16="http://schemas.microsoft.com/office/drawing/2014/main" id="{07EE52E6-65F7-3B9C-E2C8-68D8699EEEBA}"/>
              </a:ext>
            </a:extLst>
          </p:cNvPr>
          <p:cNvSpPr>
            <a:spLocks noGrp="1"/>
          </p:cNvSpPr>
          <p:nvPr>
            <p:ph type="dt" sz="half" idx="10"/>
          </p:nvPr>
        </p:nvSpPr>
        <p:spPr/>
        <p:txBody>
          <a:bodyPr/>
          <a:lstStyle/>
          <a:p>
            <a:r>
              <a:rPr lang="en-US"/>
              <a:t>Rhythm in Music since 1900, McGill, Sept. 2023</a:t>
            </a:r>
            <a:endParaRPr lang="en-US" dirty="0"/>
          </a:p>
        </p:txBody>
      </p:sp>
      <p:sp>
        <p:nvSpPr>
          <p:cNvPr id="5" name="Footer Placeholder 4">
            <a:extLst>
              <a:ext uri="{FF2B5EF4-FFF2-40B4-BE49-F238E27FC236}">
                <a16:creationId xmlns:a16="http://schemas.microsoft.com/office/drawing/2014/main" id="{D40F3720-6182-146E-20E4-5534E44AF607}"/>
              </a:ext>
            </a:extLst>
          </p:cNvPr>
          <p:cNvSpPr>
            <a:spLocks noGrp="1"/>
          </p:cNvSpPr>
          <p:nvPr>
            <p:ph type="ftr" sz="quarter" idx="11"/>
          </p:nvPr>
        </p:nvSpPr>
        <p:spPr/>
        <p:txBody>
          <a:bodyPr/>
          <a:lstStyle/>
          <a:p>
            <a:r>
              <a:rPr lang="en-US"/>
              <a:t>Rhythmic Regularity beyond Meter and Isochrony</a:t>
            </a:r>
            <a:endParaRPr lang="en-US" dirty="0"/>
          </a:p>
        </p:txBody>
      </p:sp>
      <p:sp>
        <p:nvSpPr>
          <p:cNvPr id="6" name="Slide Number Placeholder 5">
            <a:extLst>
              <a:ext uri="{FF2B5EF4-FFF2-40B4-BE49-F238E27FC236}">
                <a16:creationId xmlns:a16="http://schemas.microsoft.com/office/drawing/2014/main" id="{86478260-1A2E-961B-4F44-3B98F2A1DB32}"/>
              </a:ext>
            </a:extLst>
          </p:cNvPr>
          <p:cNvSpPr>
            <a:spLocks noGrp="1"/>
          </p:cNvSpPr>
          <p:nvPr>
            <p:ph type="sldNum" sz="quarter" idx="12"/>
          </p:nvPr>
        </p:nvSpPr>
        <p:spPr/>
        <p:txBody>
          <a:bodyPr/>
          <a:lstStyle/>
          <a:p>
            <a:r>
              <a:rPr lang="en-US"/>
              <a:t>Jason Yust, Boston Univ.          </a:t>
            </a:r>
            <a:fld id="{6950D593-2953-924C-A0DA-F3B17E0E49C7}" type="slidenum">
              <a:rPr lang="en-US" smtClean="0"/>
              <a:pPr/>
              <a:t>36</a:t>
            </a:fld>
            <a:endParaRPr lang="en-US" dirty="0"/>
          </a:p>
        </p:txBody>
      </p:sp>
      <p:pic>
        <p:nvPicPr>
          <p:cNvPr id="8" name="Picture 7">
            <a:extLst>
              <a:ext uri="{FF2B5EF4-FFF2-40B4-BE49-F238E27FC236}">
                <a16:creationId xmlns:a16="http://schemas.microsoft.com/office/drawing/2014/main" id="{EA85DFA9-7460-F390-47DE-3F3EB24E988C}"/>
              </a:ext>
            </a:extLst>
          </p:cNvPr>
          <p:cNvPicPr>
            <a:picLocks noChangeAspect="1"/>
          </p:cNvPicPr>
          <p:nvPr/>
        </p:nvPicPr>
        <p:blipFill>
          <a:blip r:embed="rId5"/>
          <a:stretch>
            <a:fillRect/>
          </a:stretch>
        </p:blipFill>
        <p:spPr>
          <a:xfrm>
            <a:off x="4931198" y="1516995"/>
            <a:ext cx="4674158" cy="973783"/>
          </a:xfrm>
          <a:prstGeom prst="rect">
            <a:avLst/>
          </a:prstGeom>
        </p:spPr>
      </p:pic>
      <p:pic>
        <p:nvPicPr>
          <p:cNvPr id="10" name="Picture 9">
            <a:extLst>
              <a:ext uri="{FF2B5EF4-FFF2-40B4-BE49-F238E27FC236}">
                <a16:creationId xmlns:a16="http://schemas.microsoft.com/office/drawing/2014/main" id="{A60B6AE2-7B73-91AE-E6AB-548BF741FF08}"/>
              </a:ext>
            </a:extLst>
          </p:cNvPr>
          <p:cNvPicPr>
            <a:picLocks noChangeAspect="1"/>
          </p:cNvPicPr>
          <p:nvPr/>
        </p:nvPicPr>
        <p:blipFill>
          <a:blip r:embed="rId6"/>
          <a:stretch>
            <a:fillRect/>
          </a:stretch>
        </p:blipFill>
        <p:spPr>
          <a:xfrm>
            <a:off x="4911720" y="2441036"/>
            <a:ext cx="4693636" cy="1168540"/>
          </a:xfrm>
          <a:prstGeom prst="rect">
            <a:avLst/>
          </a:prstGeom>
        </p:spPr>
      </p:pic>
      <p:pic>
        <p:nvPicPr>
          <p:cNvPr id="12" name="Picture 11">
            <a:extLst>
              <a:ext uri="{FF2B5EF4-FFF2-40B4-BE49-F238E27FC236}">
                <a16:creationId xmlns:a16="http://schemas.microsoft.com/office/drawing/2014/main" id="{F007C7D1-D5C8-26FE-5EAE-5BA4BD1C150D}"/>
              </a:ext>
            </a:extLst>
          </p:cNvPr>
          <p:cNvPicPr>
            <a:picLocks noChangeAspect="1"/>
          </p:cNvPicPr>
          <p:nvPr/>
        </p:nvPicPr>
        <p:blipFill>
          <a:blip r:embed="rId7"/>
          <a:stretch>
            <a:fillRect/>
          </a:stretch>
        </p:blipFill>
        <p:spPr>
          <a:xfrm>
            <a:off x="5158955" y="3496812"/>
            <a:ext cx="4674158" cy="1203646"/>
          </a:xfrm>
          <a:prstGeom prst="rect">
            <a:avLst/>
          </a:prstGeom>
        </p:spPr>
      </p:pic>
      <p:pic>
        <p:nvPicPr>
          <p:cNvPr id="14" name="Picture 13">
            <a:extLst>
              <a:ext uri="{FF2B5EF4-FFF2-40B4-BE49-F238E27FC236}">
                <a16:creationId xmlns:a16="http://schemas.microsoft.com/office/drawing/2014/main" id="{62E86881-5F65-10E2-5391-8976D02D9AB9}"/>
              </a:ext>
            </a:extLst>
          </p:cNvPr>
          <p:cNvPicPr>
            <a:picLocks noChangeAspect="1"/>
          </p:cNvPicPr>
          <p:nvPr/>
        </p:nvPicPr>
        <p:blipFill>
          <a:blip r:embed="rId8"/>
          <a:stretch>
            <a:fillRect/>
          </a:stretch>
        </p:blipFill>
        <p:spPr>
          <a:xfrm>
            <a:off x="5131213" y="4636968"/>
            <a:ext cx="4729642" cy="1136738"/>
          </a:xfrm>
          <a:prstGeom prst="rect">
            <a:avLst/>
          </a:prstGeom>
        </p:spPr>
      </p:pic>
      <p:sp>
        <p:nvSpPr>
          <p:cNvPr id="15" name="TextBox 14">
            <a:extLst>
              <a:ext uri="{FF2B5EF4-FFF2-40B4-BE49-F238E27FC236}">
                <a16:creationId xmlns:a16="http://schemas.microsoft.com/office/drawing/2014/main" id="{5A6602ED-2FA4-9F21-A8D9-3661D73E2EA3}"/>
              </a:ext>
            </a:extLst>
          </p:cNvPr>
          <p:cNvSpPr txBox="1"/>
          <p:nvPr/>
        </p:nvSpPr>
        <p:spPr>
          <a:xfrm>
            <a:off x="1859075" y="1754270"/>
            <a:ext cx="3072123" cy="461665"/>
          </a:xfrm>
          <a:prstGeom prst="rect">
            <a:avLst/>
          </a:prstGeom>
          <a:noFill/>
        </p:spPr>
        <p:txBody>
          <a:bodyPr wrap="none" rtlCol="0">
            <a:spAutoFit/>
          </a:bodyPr>
          <a:lstStyle/>
          <a:p>
            <a:pPr algn="l"/>
            <a:r>
              <a:rPr lang="en-US" sz="2400" dirty="0">
                <a:latin typeface="+mj-lt"/>
                <a:cs typeface="Calibri" panose="020F0502020204030204" pitchFamily="34" charset="0"/>
              </a:rPr>
              <a:t>Conventional notation: </a:t>
            </a:r>
          </a:p>
        </p:txBody>
      </p:sp>
      <p:sp>
        <p:nvSpPr>
          <p:cNvPr id="16" name="TextBox 15">
            <a:extLst>
              <a:ext uri="{FF2B5EF4-FFF2-40B4-BE49-F238E27FC236}">
                <a16:creationId xmlns:a16="http://schemas.microsoft.com/office/drawing/2014/main" id="{D486F553-75B1-AC37-6995-D29280A95A71}"/>
              </a:ext>
            </a:extLst>
          </p:cNvPr>
          <p:cNvSpPr txBox="1"/>
          <p:nvPr/>
        </p:nvSpPr>
        <p:spPr>
          <a:xfrm>
            <a:off x="1339702" y="2804128"/>
            <a:ext cx="3591496" cy="461665"/>
          </a:xfrm>
          <a:prstGeom prst="rect">
            <a:avLst/>
          </a:prstGeom>
          <a:noFill/>
        </p:spPr>
        <p:txBody>
          <a:bodyPr wrap="none" rtlCol="0">
            <a:spAutoFit/>
          </a:bodyPr>
          <a:lstStyle/>
          <a:p>
            <a:pPr algn="l"/>
            <a:r>
              <a:rPr lang="en-US" sz="2400" dirty="0">
                <a:latin typeface="+mj-lt"/>
                <a:cs typeface="Calibri" panose="020F0502020204030204" pitchFamily="34" charset="0"/>
              </a:rPr>
              <a:t>With triplet swung eighths: </a:t>
            </a:r>
          </a:p>
        </p:txBody>
      </p:sp>
      <p:sp>
        <p:nvSpPr>
          <p:cNvPr id="17" name="TextBox 16">
            <a:extLst>
              <a:ext uri="{FF2B5EF4-FFF2-40B4-BE49-F238E27FC236}">
                <a16:creationId xmlns:a16="http://schemas.microsoft.com/office/drawing/2014/main" id="{953DB030-DB69-6769-5A8D-DC7240273A9B}"/>
              </a:ext>
            </a:extLst>
          </p:cNvPr>
          <p:cNvSpPr txBox="1"/>
          <p:nvPr/>
        </p:nvSpPr>
        <p:spPr>
          <a:xfrm>
            <a:off x="1635502" y="3922588"/>
            <a:ext cx="3276218" cy="461665"/>
          </a:xfrm>
          <a:prstGeom prst="rect">
            <a:avLst/>
          </a:prstGeom>
          <a:noFill/>
        </p:spPr>
        <p:txBody>
          <a:bodyPr wrap="none" rtlCol="0">
            <a:spAutoFit/>
          </a:bodyPr>
          <a:lstStyle/>
          <a:p>
            <a:pPr algn="l"/>
            <a:r>
              <a:rPr lang="en-US" sz="2400" dirty="0">
                <a:latin typeface="+mj-lt"/>
                <a:cs typeface="Calibri" panose="020F0502020204030204" pitchFamily="34" charset="0"/>
              </a:rPr>
              <a:t>Alternate triplet rhythm: </a:t>
            </a:r>
          </a:p>
        </p:txBody>
      </p:sp>
      <p:sp>
        <p:nvSpPr>
          <p:cNvPr id="18" name="TextBox 17">
            <a:extLst>
              <a:ext uri="{FF2B5EF4-FFF2-40B4-BE49-F238E27FC236}">
                <a16:creationId xmlns:a16="http://schemas.microsoft.com/office/drawing/2014/main" id="{4DE595B3-2AFD-F5B4-3DB5-62483534B8E0}"/>
              </a:ext>
            </a:extLst>
          </p:cNvPr>
          <p:cNvSpPr txBox="1"/>
          <p:nvPr/>
        </p:nvSpPr>
        <p:spPr>
          <a:xfrm>
            <a:off x="1339702" y="4742205"/>
            <a:ext cx="3600537" cy="830997"/>
          </a:xfrm>
          <a:prstGeom prst="rect">
            <a:avLst/>
          </a:prstGeom>
          <a:noFill/>
        </p:spPr>
        <p:txBody>
          <a:bodyPr wrap="none" rtlCol="0">
            <a:spAutoFit/>
          </a:bodyPr>
          <a:lstStyle/>
          <a:p>
            <a:pPr algn="l"/>
            <a:r>
              <a:rPr lang="en-US" sz="2400" dirty="0">
                <a:latin typeface="+mj-lt"/>
                <a:cs typeface="Calibri" panose="020F0502020204030204" pitchFamily="34" charset="0"/>
              </a:rPr>
              <a:t>Approximately as measured</a:t>
            </a:r>
          </a:p>
          <a:p>
            <a:pPr algn="r"/>
            <a:r>
              <a:rPr lang="en-US" sz="2400" dirty="0">
                <a:latin typeface="+mj-lt"/>
                <a:cs typeface="Calibri" panose="020F0502020204030204" pitchFamily="34" charset="0"/>
              </a:rPr>
              <a:t>from the studio recording: </a:t>
            </a:r>
          </a:p>
        </p:txBody>
      </p:sp>
      <p:pic>
        <p:nvPicPr>
          <p:cNvPr id="7" name="ByrdLittleBird">
            <a:hlinkClick r:id="" action="ppaction://media"/>
            <a:extLst>
              <a:ext uri="{FF2B5EF4-FFF2-40B4-BE49-F238E27FC236}">
                <a16:creationId xmlns:a16="http://schemas.microsoft.com/office/drawing/2014/main" id="{BA4F6759-BC36-DF22-7818-03C01D4FCCA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926900" y="597849"/>
            <a:ext cx="555625" cy="555625"/>
          </a:xfrm>
          <a:prstGeom prst="rect">
            <a:avLst/>
          </a:prstGeom>
        </p:spPr>
      </p:pic>
    </p:spTree>
    <p:extLst>
      <p:ext uri="{BB962C8B-B14F-4D97-AF65-F5344CB8AC3E}">
        <p14:creationId xmlns:p14="http://schemas.microsoft.com/office/powerpoint/2010/main" val="282376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0D637-47CA-CCB1-054D-17D9B0425EB2}"/>
              </a:ext>
            </a:extLst>
          </p:cNvPr>
          <p:cNvSpPr>
            <a:spLocks noGrp="1"/>
          </p:cNvSpPr>
          <p:nvPr>
            <p:ph type="title"/>
          </p:nvPr>
        </p:nvSpPr>
        <p:spPr/>
        <p:txBody>
          <a:bodyPr/>
          <a:lstStyle/>
          <a:p>
            <a:r>
              <a:rPr lang="en-US" dirty="0"/>
              <a:t>Flow in jazz: Byrd/Hill “Fly Little Bird Fly”</a:t>
            </a:r>
          </a:p>
        </p:txBody>
      </p:sp>
      <p:sp>
        <p:nvSpPr>
          <p:cNvPr id="3" name="Content Placeholder 2">
            <a:extLst>
              <a:ext uri="{FF2B5EF4-FFF2-40B4-BE49-F238E27FC236}">
                <a16:creationId xmlns:a16="http://schemas.microsoft.com/office/drawing/2014/main" id="{43E31726-4E5D-095B-961C-10C56058EEE7}"/>
              </a:ext>
            </a:extLst>
          </p:cNvPr>
          <p:cNvSpPr>
            <a:spLocks noGrp="1"/>
          </p:cNvSpPr>
          <p:nvPr>
            <p:ph idx="1"/>
          </p:nvPr>
        </p:nvSpPr>
        <p:spPr>
          <a:xfrm>
            <a:off x="314178" y="640994"/>
            <a:ext cx="11563643" cy="779463"/>
          </a:xfrm>
        </p:spPr>
        <p:txBody>
          <a:bodyPr/>
          <a:lstStyle/>
          <a:p>
            <a:pPr marL="0" indent="0" algn="ctr">
              <a:buNone/>
            </a:pPr>
            <a:r>
              <a:rPr lang="en-US" dirty="0"/>
              <a:t>Marquis Hill’s version (2016) puts the whole tune in 7/4.  </a:t>
            </a:r>
          </a:p>
        </p:txBody>
      </p:sp>
      <p:sp>
        <p:nvSpPr>
          <p:cNvPr id="4" name="Date Placeholder 3">
            <a:extLst>
              <a:ext uri="{FF2B5EF4-FFF2-40B4-BE49-F238E27FC236}">
                <a16:creationId xmlns:a16="http://schemas.microsoft.com/office/drawing/2014/main" id="{07EE52E6-65F7-3B9C-E2C8-68D8699EEEBA}"/>
              </a:ext>
            </a:extLst>
          </p:cNvPr>
          <p:cNvSpPr>
            <a:spLocks noGrp="1"/>
          </p:cNvSpPr>
          <p:nvPr>
            <p:ph type="dt" sz="half" idx="10"/>
          </p:nvPr>
        </p:nvSpPr>
        <p:spPr/>
        <p:txBody>
          <a:bodyPr/>
          <a:lstStyle/>
          <a:p>
            <a:r>
              <a:rPr lang="en-US"/>
              <a:t>Rhythm in Music since 1900, McGill, Sept. 2023</a:t>
            </a:r>
            <a:endParaRPr lang="en-US" dirty="0"/>
          </a:p>
        </p:txBody>
      </p:sp>
      <p:sp>
        <p:nvSpPr>
          <p:cNvPr id="5" name="Footer Placeholder 4">
            <a:extLst>
              <a:ext uri="{FF2B5EF4-FFF2-40B4-BE49-F238E27FC236}">
                <a16:creationId xmlns:a16="http://schemas.microsoft.com/office/drawing/2014/main" id="{D40F3720-6182-146E-20E4-5534E44AF607}"/>
              </a:ext>
            </a:extLst>
          </p:cNvPr>
          <p:cNvSpPr>
            <a:spLocks noGrp="1"/>
          </p:cNvSpPr>
          <p:nvPr>
            <p:ph type="ftr" sz="quarter" idx="11"/>
          </p:nvPr>
        </p:nvSpPr>
        <p:spPr/>
        <p:txBody>
          <a:bodyPr/>
          <a:lstStyle/>
          <a:p>
            <a:r>
              <a:rPr lang="en-US"/>
              <a:t>Rhythmic Regularity beyond Meter and Isochrony</a:t>
            </a:r>
            <a:endParaRPr lang="en-US" dirty="0"/>
          </a:p>
        </p:txBody>
      </p:sp>
      <p:sp>
        <p:nvSpPr>
          <p:cNvPr id="6" name="Slide Number Placeholder 5">
            <a:extLst>
              <a:ext uri="{FF2B5EF4-FFF2-40B4-BE49-F238E27FC236}">
                <a16:creationId xmlns:a16="http://schemas.microsoft.com/office/drawing/2014/main" id="{86478260-1A2E-961B-4F44-3B98F2A1DB32}"/>
              </a:ext>
            </a:extLst>
          </p:cNvPr>
          <p:cNvSpPr>
            <a:spLocks noGrp="1"/>
          </p:cNvSpPr>
          <p:nvPr>
            <p:ph type="sldNum" sz="quarter" idx="12"/>
          </p:nvPr>
        </p:nvSpPr>
        <p:spPr/>
        <p:txBody>
          <a:bodyPr/>
          <a:lstStyle/>
          <a:p>
            <a:r>
              <a:rPr lang="en-US"/>
              <a:t>Jason Yust, Boston Univ.          </a:t>
            </a:r>
            <a:fld id="{6950D593-2953-924C-A0DA-F3B17E0E49C7}" type="slidenum">
              <a:rPr lang="en-US" smtClean="0"/>
              <a:pPr/>
              <a:t>37</a:t>
            </a:fld>
            <a:endParaRPr lang="en-US" dirty="0"/>
          </a:p>
        </p:txBody>
      </p:sp>
      <p:pic>
        <p:nvPicPr>
          <p:cNvPr id="8" name="Picture 7">
            <a:extLst>
              <a:ext uri="{FF2B5EF4-FFF2-40B4-BE49-F238E27FC236}">
                <a16:creationId xmlns:a16="http://schemas.microsoft.com/office/drawing/2014/main" id="{EA85DFA9-7460-F390-47DE-3F3EB24E988C}"/>
              </a:ext>
            </a:extLst>
          </p:cNvPr>
          <p:cNvPicPr>
            <a:picLocks noChangeAspect="1"/>
          </p:cNvPicPr>
          <p:nvPr/>
        </p:nvPicPr>
        <p:blipFill>
          <a:blip r:embed="rId5"/>
          <a:stretch>
            <a:fillRect/>
          </a:stretch>
        </p:blipFill>
        <p:spPr>
          <a:xfrm>
            <a:off x="1046020" y="1205995"/>
            <a:ext cx="4674158" cy="973783"/>
          </a:xfrm>
          <a:prstGeom prst="rect">
            <a:avLst/>
          </a:prstGeom>
        </p:spPr>
      </p:pic>
      <p:pic>
        <p:nvPicPr>
          <p:cNvPr id="14" name="Picture 13">
            <a:extLst>
              <a:ext uri="{FF2B5EF4-FFF2-40B4-BE49-F238E27FC236}">
                <a16:creationId xmlns:a16="http://schemas.microsoft.com/office/drawing/2014/main" id="{62E86881-5F65-10E2-5391-8976D02D9AB9}"/>
              </a:ext>
            </a:extLst>
          </p:cNvPr>
          <p:cNvPicPr>
            <a:picLocks noChangeAspect="1"/>
          </p:cNvPicPr>
          <p:nvPr/>
        </p:nvPicPr>
        <p:blipFill>
          <a:blip r:embed="rId6"/>
          <a:stretch>
            <a:fillRect/>
          </a:stretch>
        </p:blipFill>
        <p:spPr>
          <a:xfrm>
            <a:off x="1046020" y="2564577"/>
            <a:ext cx="4729642" cy="1136738"/>
          </a:xfrm>
          <a:prstGeom prst="rect">
            <a:avLst/>
          </a:prstGeom>
        </p:spPr>
      </p:pic>
      <p:sp>
        <p:nvSpPr>
          <p:cNvPr id="15" name="TextBox 14">
            <a:extLst>
              <a:ext uri="{FF2B5EF4-FFF2-40B4-BE49-F238E27FC236}">
                <a16:creationId xmlns:a16="http://schemas.microsoft.com/office/drawing/2014/main" id="{5A6602ED-2FA4-9F21-A8D9-3661D73E2EA3}"/>
              </a:ext>
            </a:extLst>
          </p:cNvPr>
          <p:cNvSpPr txBox="1"/>
          <p:nvPr/>
        </p:nvSpPr>
        <p:spPr>
          <a:xfrm>
            <a:off x="85571" y="1442801"/>
            <a:ext cx="893706" cy="461665"/>
          </a:xfrm>
          <a:prstGeom prst="rect">
            <a:avLst/>
          </a:prstGeom>
          <a:noFill/>
        </p:spPr>
        <p:txBody>
          <a:bodyPr wrap="none" rtlCol="0">
            <a:spAutoFit/>
          </a:bodyPr>
          <a:lstStyle/>
          <a:p>
            <a:pPr algn="l"/>
            <a:r>
              <a:rPr lang="en-US" sz="2400" dirty="0">
                <a:latin typeface="+mj-lt"/>
                <a:cs typeface="Calibri" panose="020F0502020204030204" pitchFamily="34" charset="0"/>
              </a:rPr>
              <a:t>Byrd: </a:t>
            </a:r>
          </a:p>
        </p:txBody>
      </p:sp>
      <p:sp>
        <p:nvSpPr>
          <p:cNvPr id="7" name="TextBox 6">
            <a:extLst>
              <a:ext uri="{FF2B5EF4-FFF2-40B4-BE49-F238E27FC236}">
                <a16:creationId xmlns:a16="http://schemas.microsoft.com/office/drawing/2014/main" id="{2897858B-346B-A4A0-D2D3-66F1A74E2F0A}"/>
              </a:ext>
            </a:extLst>
          </p:cNvPr>
          <p:cNvSpPr txBox="1"/>
          <p:nvPr/>
        </p:nvSpPr>
        <p:spPr>
          <a:xfrm>
            <a:off x="3116153" y="2098227"/>
            <a:ext cx="450764" cy="461665"/>
          </a:xfrm>
          <a:prstGeom prst="rect">
            <a:avLst/>
          </a:prstGeom>
          <a:noFill/>
        </p:spPr>
        <p:txBody>
          <a:bodyPr wrap="none" rtlCol="0">
            <a:spAutoFit/>
          </a:bodyPr>
          <a:lstStyle/>
          <a:p>
            <a:pPr algn="l"/>
            <a:r>
              <a:rPr lang="en-US" sz="2400" dirty="0">
                <a:latin typeface="+mj-lt"/>
                <a:cs typeface="Calibri" panose="020F0502020204030204" pitchFamily="34" charset="0"/>
              </a:rPr>
              <a:t>or</a:t>
            </a:r>
          </a:p>
        </p:txBody>
      </p:sp>
      <p:pic>
        <p:nvPicPr>
          <p:cNvPr id="11" name="Picture 10">
            <a:extLst>
              <a:ext uri="{FF2B5EF4-FFF2-40B4-BE49-F238E27FC236}">
                <a16:creationId xmlns:a16="http://schemas.microsoft.com/office/drawing/2014/main" id="{881E19E4-256F-101F-F63A-7A11302D5210}"/>
              </a:ext>
            </a:extLst>
          </p:cNvPr>
          <p:cNvPicPr>
            <a:picLocks noChangeAspect="1"/>
          </p:cNvPicPr>
          <p:nvPr/>
        </p:nvPicPr>
        <p:blipFill>
          <a:blip r:embed="rId7"/>
          <a:stretch>
            <a:fillRect/>
          </a:stretch>
        </p:blipFill>
        <p:spPr>
          <a:xfrm>
            <a:off x="740244" y="3845123"/>
            <a:ext cx="4979934" cy="1053845"/>
          </a:xfrm>
          <a:prstGeom prst="rect">
            <a:avLst/>
          </a:prstGeom>
        </p:spPr>
      </p:pic>
      <p:sp>
        <p:nvSpPr>
          <p:cNvPr id="13" name="TextBox 12">
            <a:extLst>
              <a:ext uri="{FF2B5EF4-FFF2-40B4-BE49-F238E27FC236}">
                <a16:creationId xmlns:a16="http://schemas.microsoft.com/office/drawing/2014/main" id="{6BCFEEAB-CC0A-5935-EA3D-747E51054E7B}"/>
              </a:ext>
            </a:extLst>
          </p:cNvPr>
          <p:cNvSpPr txBox="1"/>
          <p:nvPr/>
        </p:nvSpPr>
        <p:spPr>
          <a:xfrm>
            <a:off x="85571" y="4078866"/>
            <a:ext cx="726481" cy="461665"/>
          </a:xfrm>
          <a:prstGeom prst="rect">
            <a:avLst/>
          </a:prstGeom>
          <a:noFill/>
        </p:spPr>
        <p:txBody>
          <a:bodyPr wrap="none" rtlCol="0">
            <a:spAutoFit/>
          </a:bodyPr>
          <a:lstStyle/>
          <a:p>
            <a:pPr algn="l"/>
            <a:r>
              <a:rPr lang="en-US" sz="2400" dirty="0">
                <a:latin typeface="+mj-lt"/>
                <a:cs typeface="Calibri" panose="020F0502020204030204" pitchFamily="34" charset="0"/>
              </a:rPr>
              <a:t>Hill: </a:t>
            </a:r>
          </a:p>
        </p:txBody>
      </p:sp>
      <p:sp>
        <p:nvSpPr>
          <p:cNvPr id="9" name="TextBox 8">
            <a:extLst>
              <a:ext uri="{FF2B5EF4-FFF2-40B4-BE49-F238E27FC236}">
                <a16:creationId xmlns:a16="http://schemas.microsoft.com/office/drawing/2014/main" id="{E19DD5F0-5B59-F307-61D1-4A563B12A867}"/>
              </a:ext>
            </a:extLst>
          </p:cNvPr>
          <p:cNvSpPr txBox="1"/>
          <p:nvPr/>
        </p:nvSpPr>
        <p:spPr>
          <a:xfrm>
            <a:off x="6339095" y="1205995"/>
            <a:ext cx="5402632" cy="4308872"/>
          </a:xfrm>
          <a:prstGeom prst="rect">
            <a:avLst/>
          </a:prstGeom>
          <a:noFill/>
        </p:spPr>
        <p:txBody>
          <a:bodyPr wrap="square" rtlCol="0">
            <a:spAutoFit/>
          </a:bodyPr>
          <a:lstStyle/>
          <a:p>
            <a:pPr algn="ctr">
              <a:spcAft>
                <a:spcPts val="1200"/>
              </a:spcAft>
            </a:pPr>
            <a:r>
              <a:rPr lang="en-US" sz="2400" dirty="0">
                <a:latin typeface="+mj-lt"/>
                <a:cs typeface="Calibri" panose="020F0502020204030204" pitchFamily="34" charset="0"/>
              </a:rPr>
              <a:t>Marquis Hill on Donald Byrd: </a:t>
            </a:r>
          </a:p>
          <a:p>
            <a:pPr algn="l"/>
            <a:r>
              <a:rPr lang="en-US" sz="2400" dirty="0">
                <a:latin typeface="+mj-lt"/>
                <a:cs typeface="Calibri" panose="020F0502020204030204" pitchFamily="34" charset="0"/>
              </a:rPr>
              <a:t>“Just talking about the similarities in the music, definitely the groove aspect. Even his bebop, straight-ahead stuff of that era still had that aspect of groove. That essence was from where this music comes. And I try to capture that in my music—even my more hip-hop or funky stuff to my more swinging jazz stuff. It’s all about capturing that feeling and being able to transfer it to people. </a:t>
            </a:r>
          </a:p>
        </p:txBody>
      </p:sp>
      <p:sp>
        <p:nvSpPr>
          <p:cNvPr id="10" name="TextBox 9">
            <a:extLst>
              <a:ext uri="{FF2B5EF4-FFF2-40B4-BE49-F238E27FC236}">
                <a16:creationId xmlns:a16="http://schemas.microsoft.com/office/drawing/2014/main" id="{C2F4EC26-97CE-C243-F9B4-281EDDD1064B}"/>
              </a:ext>
            </a:extLst>
          </p:cNvPr>
          <p:cNvSpPr txBox="1"/>
          <p:nvPr/>
        </p:nvSpPr>
        <p:spPr>
          <a:xfrm>
            <a:off x="9190858" y="5514867"/>
            <a:ext cx="2449710" cy="369332"/>
          </a:xfrm>
          <a:prstGeom prst="rect">
            <a:avLst/>
          </a:prstGeom>
          <a:noFill/>
        </p:spPr>
        <p:txBody>
          <a:bodyPr wrap="none" rtlCol="0">
            <a:spAutoFit/>
          </a:bodyPr>
          <a:lstStyle/>
          <a:p>
            <a:pPr algn="l"/>
            <a:r>
              <a:rPr lang="en-US" i="1" dirty="0">
                <a:latin typeface="+mj-lt"/>
                <a:cs typeface="Calibri" panose="020F0502020204030204" pitchFamily="34" charset="0"/>
              </a:rPr>
              <a:t>Jazz Times </a:t>
            </a:r>
            <a:r>
              <a:rPr lang="en-US" dirty="0">
                <a:latin typeface="+mj-lt"/>
                <a:cs typeface="Calibri" panose="020F0502020204030204" pitchFamily="34" charset="0"/>
              </a:rPr>
              <a:t>Oct. 24, 2017</a:t>
            </a:r>
            <a:endParaRPr lang="en-US" i="1" dirty="0">
              <a:latin typeface="+mj-lt"/>
              <a:cs typeface="Calibri" panose="020F0502020204030204" pitchFamily="34" charset="0"/>
            </a:endParaRPr>
          </a:p>
        </p:txBody>
      </p:sp>
      <p:pic>
        <p:nvPicPr>
          <p:cNvPr id="12" name="HillLittleBird">
            <a:hlinkClick r:id="" action="ppaction://media"/>
            <a:extLst>
              <a:ext uri="{FF2B5EF4-FFF2-40B4-BE49-F238E27FC236}">
                <a16:creationId xmlns:a16="http://schemas.microsoft.com/office/drawing/2014/main" id="{541663E8-FA74-19EA-CC28-42ECF8608EC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099112" y="4971338"/>
            <a:ext cx="461776" cy="461776"/>
          </a:xfrm>
          <a:prstGeom prst="rect">
            <a:avLst/>
          </a:prstGeom>
        </p:spPr>
      </p:pic>
    </p:spTree>
    <p:extLst>
      <p:ext uri="{BB962C8B-B14F-4D97-AF65-F5344CB8AC3E}">
        <p14:creationId xmlns:p14="http://schemas.microsoft.com/office/powerpoint/2010/main" val="346913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62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0D637-47CA-CCB1-054D-17D9B0425EB2}"/>
              </a:ext>
            </a:extLst>
          </p:cNvPr>
          <p:cNvSpPr>
            <a:spLocks noGrp="1"/>
          </p:cNvSpPr>
          <p:nvPr>
            <p:ph type="title"/>
          </p:nvPr>
        </p:nvSpPr>
        <p:spPr/>
        <p:txBody>
          <a:bodyPr/>
          <a:lstStyle/>
          <a:p>
            <a:r>
              <a:rPr lang="en-US" dirty="0"/>
              <a:t>Flow in jazz: Byrd/Hill “Fly Little Bird Fly”</a:t>
            </a:r>
          </a:p>
        </p:txBody>
      </p:sp>
      <p:sp>
        <p:nvSpPr>
          <p:cNvPr id="3" name="Content Placeholder 2">
            <a:extLst>
              <a:ext uri="{FF2B5EF4-FFF2-40B4-BE49-F238E27FC236}">
                <a16:creationId xmlns:a16="http://schemas.microsoft.com/office/drawing/2014/main" id="{43E31726-4E5D-095B-961C-10C56058EEE7}"/>
              </a:ext>
            </a:extLst>
          </p:cNvPr>
          <p:cNvSpPr>
            <a:spLocks noGrp="1"/>
          </p:cNvSpPr>
          <p:nvPr>
            <p:ph idx="1"/>
          </p:nvPr>
        </p:nvSpPr>
        <p:spPr>
          <a:xfrm>
            <a:off x="314178" y="666514"/>
            <a:ext cx="11563643" cy="779463"/>
          </a:xfrm>
        </p:spPr>
        <p:txBody>
          <a:bodyPr/>
          <a:lstStyle/>
          <a:p>
            <a:pPr marL="0" indent="0" algn="ctr">
              <a:buNone/>
            </a:pPr>
            <a:r>
              <a:rPr lang="en-US" dirty="0"/>
              <a:t>Frequencies 7 and 9 are prominent in all spectra</a:t>
            </a:r>
          </a:p>
        </p:txBody>
      </p:sp>
      <p:sp>
        <p:nvSpPr>
          <p:cNvPr id="4" name="Date Placeholder 3">
            <a:extLst>
              <a:ext uri="{FF2B5EF4-FFF2-40B4-BE49-F238E27FC236}">
                <a16:creationId xmlns:a16="http://schemas.microsoft.com/office/drawing/2014/main" id="{07EE52E6-65F7-3B9C-E2C8-68D8699EEEBA}"/>
              </a:ext>
            </a:extLst>
          </p:cNvPr>
          <p:cNvSpPr>
            <a:spLocks noGrp="1"/>
          </p:cNvSpPr>
          <p:nvPr>
            <p:ph type="dt" sz="half" idx="10"/>
          </p:nvPr>
        </p:nvSpPr>
        <p:spPr/>
        <p:txBody>
          <a:bodyPr/>
          <a:lstStyle/>
          <a:p>
            <a:r>
              <a:rPr lang="en-US"/>
              <a:t>Rhythm in Music since 1900, McGill, Sept. 2023</a:t>
            </a:r>
            <a:endParaRPr lang="en-US" dirty="0"/>
          </a:p>
        </p:txBody>
      </p:sp>
      <p:sp>
        <p:nvSpPr>
          <p:cNvPr id="5" name="Footer Placeholder 4">
            <a:extLst>
              <a:ext uri="{FF2B5EF4-FFF2-40B4-BE49-F238E27FC236}">
                <a16:creationId xmlns:a16="http://schemas.microsoft.com/office/drawing/2014/main" id="{D40F3720-6182-146E-20E4-5534E44AF607}"/>
              </a:ext>
            </a:extLst>
          </p:cNvPr>
          <p:cNvSpPr>
            <a:spLocks noGrp="1"/>
          </p:cNvSpPr>
          <p:nvPr>
            <p:ph type="ftr" sz="quarter" idx="11"/>
          </p:nvPr>
        </p:nvSpPr>
        <p:spPr/>
        <p:txBody>
          <a:bodyPr/>
          <a:lstStyle/>
          <a:p>
            <a:r>
              <a:rPr lang="en-US"/>
              <a:t>Rhythmic Regularity beyond Meter and Isochrony</a:t>
            </a:r>
            <a:endParaRPr lang="en-US" dirty="0"/>
          </a:p>
        </p:txBody>
      </p:sp>
      <p:sp>
        <p:nvSpPr>
          <p:cNvPr id="6" name="Slide Number Placeholder 5">
            <a:extLst>
              <a:ext uri="{FF2B5EF4-FFF2-40B4-BE49-F238E27FC236}">
                <a16:creationId xmlns:a16="http://schemas.microsoft.com/office/drawing/2014/main" id="{86478260-1A2E-961B-4F44-3B98F2A1DB32}"/>
              </a:ext>
            </a:extLst>
          </p:cNvPr>
          <p:cNvSpPr>
            <a:spLocks noGrp="1"/>
          </p:cNvSpPr>
          <p:nvPr>
            <p:ph type="sldNum" sz="quarter" idx="12"/>
          </p:nvPr>
        </p:nvSpPr>
        <p:spPr/>
        <p:txBody>
          <a:bodyPr/>
          <a:lstStyle/>
          <a:p>
            <a:r>
              <a:rPr lang="en-US"/>
              <a:t>Jason Yust, Boston Univ.          </a:t>
            </a:r>
            <a:fld id="{6950D593-2953-924C-A0DA-F3B17E0E49C7}" type="slidenum">
              <a:rPr lang="en-US" smtClean="0"/>
              <a:pPr/>
              <a:t>38</a:t>
            </a:fld>
            <a:endParaRPr lang="en-US" dirty="0"/>
          </a:p>
        </p:txBody>
      </p:sp>
      <p:pic>
        <p:nvPicPr>
          <p:cNvPr id="10" name="spectraBack">
            <a:extLst>
              <a:ext uri="{FF2B5EF4-FFF2-40B4-BE49-F238E27FC236}">
                <a16:creationId xmlns:a16="http://schemas.microsoft.com/office/drawing/2014/main" id="{6109BD11-929D-4576-4676-29C6F3F89166}"/>
              </a:ext>
            </a:extLst>
          </p:cNvPr>
          <p:cNvPicPr>
            <a:picLocks noChangeAspect="1"/>
          </p:cNvPicPr>
          <p:nvPr/>
        </p:nvPicPr>
        <p:blipFill>
          <a:blip r:embed="rId3"/>
          <a:stretch>
            <a:fillRect/>
          </a:stretch>
        </p:blipFill>
        <p:spPr>
          <a:xfrm>
            <a:off x="4038600" y="2554766"/>
            <a:ext cx="7772400" cy="3198320"/>
          </a:xfrm>
          <a:prstGeom prst="rect">
            <a:avLst/>
          </a:prstGeom>
        </p:spPr>
      </p:pic>
      <p:pic>
        <p:nvPicPr>
          <p:cNvPr id="8" name="Notated">
            <a:extLst>
              <a:ext uri="{FF2B5EF4-FFF2-40B4-BE49-F238E27FC236}">
                <a16:creationId xmlns:a16="http://schemas.microsoft.com/office/drawing/2014/main" id="{EA85DFA9-7460-F390-47DE-3F3EB24E988C}"/>
              </a:ext>
            </a:extLst>
          </p:cNvPr>
          <p:cNvPicPr>
            <a:picLocks noChangeAspect="1"/>
          </p:cNvPicPr>
          <p:nvPr/>
        </p:nvPicPr>
        <p:blipFill>
          <a:blip r:embed="rId4"/>
          <a:stretch>
            <a:fillRect/>
          </a:stretch>
        </p:blipFill>
        <p:spPr>
          <a:xfrm>
            <a:off x="5615857" y="1402831"/>
            <a:ext cx="4674158" cy="973783"/>
          </a:xfrm>
          <a:prstGeom prst="rect">
            <a:avLst/>
          </a:prstGeom>
        </p:spPr>
      </p:pic>
      <p:pic>
        <p:nvPicPr>
          <p:cNvPr id="12" name="regSwing">
            <a:extLst>
              <a:ext uri="{FF2B5EF4-FFF2-40B4-BE49-F238E27FC236}">
                <a16:creationId xmlns:a16="http://schemas.microsoft.com/office/drawing/2014/main" id="{D1FB1CA4-0AA6-59FB-1DBB-00910B98058A}"/>
              </a:ext>
            </a:extLst>
          </p:cNvPr>
          <p:cNvPicPr>
            <a:picLocks noChangeAspect="1"/>
          </p:cNvPicPr>
          <p:nvPr/>
        </p:nvPicPr>
        <p:blipFill>
          <a:blip r:embed="rId5"/>
          <a:stretch>
            <a:fillRect/>
          </a:stretch>
        </p:blipFill>
        <p:spPr>
          <a:xfrm>
            <a:off x="5649665" y="1298682"/>
            <a:ext cx="4693636" cy="1168540"/>
          </a:xfrm>
          <a:prstGeom prst="rect">
            <a:avLst/>
          </a:prstGeom>
        </p:spPr>
      </p:pic>
      <p:pic>
        <p:nvPicPr>
          <p:cNvPr id="16" name="altSwing">
            <a:extLst>
              <a:ext uri="{FF2B5EF4-FFF2-40B4-BE49-F238E27FC236}">
                <a16:creationId xmlns:a16="http://schemas.microsoft.com/office/drawing/2014/main" id="{9FE63DC0-5CD3-9B30-4659-9597C0FC691D}"/>
              </a:ext>
            </a:extLst>
          </p:cNvPr>
          <p:cNvPicPr>
            <a:picLocks noChangeAspect="1"/>
          </p:cNvPicPr>
          <p:nvPr/>
        </p:nvPicPr>
        <p:blipFill>
          <a:blip r:embed="rId6"/>
          <a:stretch>
            <a:fillRect/>
          </a:stretch>
        </p:blipFill>
        <p:spPr>
          <a:xfrm>
            <a:off x="5669143" y="1263576"/>
            <a:ext cx="4674158" cy="1203646"/>
          </a:xfrm>
          <a:prstGeom prst="rect">
            <a:avLst/>
          </a:prstGeom>
        </p:spPr>
      </p:pic>
      <p:pic>
        <p:nvPicPr>
          <p:cNvPr id="14" name="Measured">
            <a:extLst>
              <a:ext uri="{FF2B5EF4-FFF2-40B4-BE49-F238E27FC236}">
                <a16:creationId xmlns:a16="http://schemas.microsoft.com/office/drawing/2014/main" id="{62E86881-5F65-10E2-5391-8976D02D9AB9}"/>
              </a:ext>
            </a:extLst>
          </p:cNvPr>
          <p:cNvPicPr>
            <a:picLocks noChangeAspect="1"/>
          </p:cNvPicPr>
          <p:nvPr/>
        </p:nvPicPr>
        <p:blipFill>
          <a:blip r:embed="rId7"/>
          <a:stretch>
            <a:fillRect/>
          </a:stretch>
        </p:blipFill>
        <p:spPr>
          <a:xfrm>
            <a:off x="5645730" y="1316416"/>
            <a:ext cx="4729642" cy="1136738"/>
          </a:xfrm>
          <a:prstGeom prst="rect">
            <a:avLst/>
          </a:prstGeom>
        </p:spPr>
      </p:pic>
      <p:pic>
        <p:nvPicPr>
          <p:cNvPr id="11" name="Hill">
            <a:extLst>
              <a:ext uri="{FF2B5EF4-FFF2-40B4-BE49-F238E27FC236}">
                <a16:creationId xmlns:a16="http://schemas.microsoft.com/office/drawing/2014/main" id="{881E19E4-256F-101F-F63A-7A11302D5210}"/>
              </a:ext>
            </a:extLst>
          </p:cNvPr>
          <p:cNvPicPr>
            <a:picLocks noChangeAspect="1"/>
          </p:cNvPicPr>
          <p:nvPr/>
        </p:nvPicPr>
        <p:blipFill>
          <a:blip r:embed="rId8"/>
          <a:stretch>
            <a:fillRect/>
          </a:stretch>
        </p:blipFill>
        <p:spPr>
          <a:xfrm>
            <a:off x="5631662" y="1391258"/>
            <a:ext cx="4797276" cy="1015191"/>
          </a:xfrm>
          <a:prstGeom prst="rect">
            <a:avLst/>
          </a:prstGeom>
        </p:spPr>
      </p:pic>
      <p:pic>
        <p:nvPicPr>
          <p:cNvPr id="29" name="Spect-notated">
            <a:extLst>
              <a:ext uri="{FF2B5EF4-FFF2-40B4-BE49-F238E27FC236}">
                <a16:creationId xmlns:a16="http://schemas.microsoft.com/office/drawing/2014/main" id="{3C0D447F-6910-AFCE-3481-2B57DF99C4D2}"/>
              </a:ext>
            </a:extLst>
          </p:cNvPr>
          <p:cNvPicPr>
            <a:picLocks noChangeAspect="1"/>
          </p:cNvPicPr>
          <p:nvPr/>
        </p:nvPicPr>
        <p:blipFill>
          <a:blip r:embed="rId9"/>
          <a:stretch>
            <a:fillRect/>
          </a:stretch>
        </p:blipFill>
        <p:spPr>
          <a:xfrm>
            <a:off x="4038600" y="2558238"/>
            <a:ext cx="7772400" cy="3198320"/>
          </a:xfrm>
          <a:prstGeom prst="rect">
            <a:avLst/>
          </a:prstGeom>
        </p:spPr>
      </p:pic>
      <p:pic>
        <p:nvPicPr>
          <p:cNvPr id="20" name="Spect-regSwing">
            <a:extLst>
              <a:ext uri="{FF2B5EF4-FFF2-40B4-BE49-F238E27FC236}">
                <a16:creationId xmlns:a16="http://schemas.microsoft.com/office/drawing/2014/main" id="{1F637B06-0292-1C69-8EEB-7CC1C7EFA666}"/>
              </a:ext>
            </a:extLst>
          </p:cNvPr>
          <p:cNvPicPr>
            <a:picLocks noChangeAspect="1"/>
          </p:cNvPicPr>
          <p:nvPr/>
        </p:nvPicPr>
        <p:blipFill>
          <a:blip r:embed="rId10"/>
          <a:stretch>
            <a:fillRect/>
          </a:stretch>
        </p:blipFill>
        <p:spPr>
          <a:xfrm>
            <a:off x="4042883" y="2553128"/>
            <a:ext cx="7772400" cy="3198320"/>
          </a:xfrm>
          <a:prstGeom prst="rect">
            <a:avLst/>
          </a:prstGeom>
        </p:spPr>
      </p:pic>
      <p:sp>
        <p:nvSpPr>
          <p:cNvPr id="21" name="TextBox 20">
            <a:extLst>
              <a:ext uri="{FF2B5EF4-FFF2-40B4-BE49-F238E27FC236}">
                <a16:creationId xmlns:a16="http://schemas.microsoft.com/office/drawing/2014/main" id="{CEAA7E92-B6F7-8E80-2CBA-91B6D57E1131}"/>
              </a:ext>
            </a:extLst>
          </p:cNvPr>
          <p:cNvSpPr txBox="1"/>
          <p:nvPr/>
        </p:nvSpPr>
        <p:spPr>
          <a:xfrm>
            <a:off x="308113" y="1391258"/>
            <a:ext cx="3409938" cy="1569660"/>
          </a:xfrm>
          <a:prstGeom prst="rect">
            <a:avLst/>
          </a:prstGeom>
          <a:noFill/>
        </p:spPr>
        <p:txBody>
          <a:bodyPr wrap="square" rtlCol="0">
            <a:spAutoFit/>
          </a:bodyPr>
          <a:lstStyle/>
          <a:p>
            <a:pPr algn="l"/>
            <a:r>
              <a:rPr lang="en-US" sz="2400" dirty="0">
                <a:latin typeface="+mj-lt"/>
                <a:cs typeface="Calibri" panose="020F0502020204030204" pitchFamily="34" charset="0"/>
              </a:rPr>
              <a:t>The version with standard swing is similar, except with a single broad peak across 7–8–9 </a:t>
            </a:r>
          </a:p>
        </p:txBody>
      </p:sp>
      <p:pic>
        <p:nvPicPr>
          <p:cNvPr id="23" name="Spect-altSwing">
            <a:extLst>
              <a:ext uri="{FF2B5EF4-FFF2-40B4-BE49-F238E27FC236}">
                <a16:creationId xmlns:a16="http://schemas.microsoft.com/office/drawing/2014/main" id="{F66D466F-FA9F-46A4-9AE8-1E2749C6ABF0}"/>
              </a:ext>
            </a:extLst>
          </p:cNvPr>
          <p:cNvPicPr>
            <a:picLocks noChangeAspect="1"/>
          </p:cNvPicPr>
          <p:nvPr/>
        </p:nvPicPr>
        <p:blipFill>
          <a:blip r:embed="rId11"/>
          <a:stretch>
            <a:fillRect/>
          </a:stretch>
        </p:blipFill>
        <p:spPr>
          <a:xfrm>
            <a:off x="4040434" y="2551294"/>
            <a:ext cx="7772400" cy="3198320"/>
          </a:xfrm>
          <a:prstGeom prst="rect">
            <a:avLst/>
          </a:prstGeom>
        </p:spPr>
      </p:pic>
      <p:sp>
        <p:nvSpPr>
          <p:cNvPr id="24" name="TextBox 23">
            <a:extLst>
              <a:ext uri="{FF2B5EF4-FFF2-40B4-BE49-F238E27FC236}">
                <a16:creationId xmlns:a16="http://schemas.microsoft.com/office/drawing/2014/main" id="{A7702585-1548-52BA-3524-C370275D4373}"/>
              </a:ext>
            </a:extLst>
          </p:cNvPr>
          <p:cNvSpPr txBox="1"/>
          <p:nvPr/>
        </p:nvSpPr>
        <p:spPr>
          <a:xfrm>
            <a:off x="308114" y="3164619"/>
            <a:ext cx="3409938" cy="1200329"/>
          </a:xfrm>
          <a:prstGeom prst="rect">
            <a:avLst/>
          </a:prstGeom>
          <a:noFill/>
        </p:spPr>
        <p:txBody>
          <a:bodyPr wrap="square" rtlCol="0">
            <a:spAutoFit/>
          </a:bodyPr>
          <a:lstStyle/>
          <a:p>
            <a:pPr algn="l"/>
            <a:r>
              <a:rPr lang="en-US" sz="2400" dirty="0">
                <a:latin typeface="+mj-lt"/>
                <a:cs typeface="Calibri" panose="020F0502020204030204" pitchFamily="34" charset="0"/>
              </a:rPr>
              <a:t>The alternate swung version weakens frequency 9, favoring 7</a:t>
            </a:r>
          </a:p>
        </p:txBody>
      </p:sp>
      <p:pic>
        <p:nvPicPr>
          <p:cNvPr id="26" name="Spect-measured">
            <a:extLst>
              <a:ext uri="{FF2B5EF4-FFF2-40B4-BE49-F238E27FC236}">
                <a16:creationId xmlns:a16="http://schemas.microsoft.com/office/drawing/2014/main" id="{02AF6C3A-28F6-C892-C343-48704151F8E3}"/>
              </a:ext>
            </a:extLst>
          </p:cNvPr>
          <p:cNvPicPr>
            <a:picLocks noChangeAspect="1"/>
          </p:cNvPicPr>
          <p:nvPr/>
        </p:nvPicPr>
        <p:blipFill>
          <a:blip r:embed="rId12"/>
          <a:stretch>
            <a:fillRect/>
          </a:stretch>
        </p:blipFill>
        <p:spPr>
          <a:xfrm>
            <a:off x="4044717" y="2542072"/>
            <a:ext cx="7772400" cy="3198320"/>
          </a:xfrm>
          <a:prstGeom prst="rect">
            <a:avLst/>
          </a:prstGeom>
        </p:spPr>
      </p:pic>
      <p:sp>
        <p:nvSpPr>
          <p:cNvPr id="27" name="TextBox 26">
            <a:extLst>
              <a:ext uri="{FF2B5EF4-FFF2-40B4-BE49-F238E27FC236}">
                <a16:creationId xmlns:a16="http://schemas.microsoft.com/office/drawing/2014/main" id="{98A24071-0019-630F-9E95-C1289301187A}"/>
              </a:ext>
            </a:extLst>
          </p:cNvPr>
          <p:cNvSpPr txBox="1"/>
          <p:nvPr/>
        </p:nvSpPr>
        <p:spPr>
          <a:xfrm>
            <a:off x="308113" y="4540063"/>
            <a:ext cx="3409938" cy="1200329"/>
          </a:xfrm>
          <a:prstGeom prst="rect">
            <a:avLst/>
          </a:prstGeom>
          <a:noFill/>
        </p:spPr>
        <p:txBody>
          <a:bodyPr wrap="square" rtlCol="0">
            <a:spAutoFit/>
          </a:bodyPr>
          <a:lstStyle/>
          <a:p>
            <a:pPr algn="l"/>
            <a:r>
              <a:rPr lang="en-US" sz="2400" dirty="0">
                <a:latin typeface="+mj-lt"/>
                <a:cs typeface="Calibri" panose="020F0502020204030204" pitchFamily="34" charset="0"/>
              </a:rPr>
              <a:t>The onsets as measured from the recording favor frequency 9</a:t>
            </a:r>
          </a:p>
        </p:txBody>
      </p:sp>
      <p:pic>
        <p:nvPicPr>
          <p:cNvPr id="31" name="spect-Hill">
            <a:extLst>
              <a:ext uri="{FF2B5EF4-FFF2-40B4-BE49-F238E27FC236}">
                <a16:creationId xmlns:a16="http://schemas.microsoft.com/office/drawing/2014/main" id="{1349AFA3-7985-FD1D-CD72-D5AE1E87831E}"/>
              </a:ext>
            </a:extLst>
          </p:cNvPr>
          <p:cNvPicPr>
            <a:picLocks noChangeAspect="1"/>
          </p:cNvPicPr>
          <p:nvPr/>
        </p:nvPicPr>
        <p:blipFill>
          <a:blip r:embed="rId13"/>
          <a:stretch>
            <a:fillRect/>
          </a:stretch>
        </p:blipFill>
        <p:spPr>
          <a:xfrm>
            <a:off x="4040580" y="2563057"/>
            <a:ext cx="7772400" cy="3198320"/>
          </a:xfrm>
          <a:prstGeom prst="rect">
            <a:avLst/>
          </a:prstGeom>
        </p:spPr>
      </p:pic>
    </p:spTree>
    <p:extLst>
      <p:ext uri="{BB962C8B-B14F-4D97-AF65-F5344CB8AC3E}">
        <p14:creationId xmlns:p14="http://schemas.microsoft.com/office/powerpoint/2010/main" val="238711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par>
                                <p:cTn id="16" presetID="9"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par>
                                <p:cTn id="19" presetID="9" presetClass="exit" presetSubtype="0" fill="hold" nodeType="withEffect">
                                  <p:stCondLst>
                                    <p:cond delay="0"/>
                                  </p:stCondLst>
                                  <p:childTnLst>
                                    <p:animEffect transition="out" filter="dissolv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childTnLst>
                          </p:cTn>
                        </p:par>
                        <p:par>
                          <p:cTn id="22" fill="hold">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dissolv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left)">
                                      <p:cBhvr>
                                        <p:cTn id="30" dur="500"/>
                                        <p:tgtEl>
                                          <p:spTgt spid="23"/>
                                        </p:tgtEl>
                                      </p:cBhvr>
                                    </p:animEffect>
                                  </p:childTnLst>
                                </p:cTn>
                              </p:par>
                              <p:par>
                                <p:cTn id="31" presetID="9"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dissolve">
                                      <p:cBhvr>
                                        <p:cTn id="33" dur="500"/>
                                        <p:tgtEl>
                                          <p:spTgt spid="16"/>
                                        </p:tgtEl>
                                      </p:cBhvr>
                                    </p:animEffect>
                                  </p:childTnLst>
                                </p:cTn>
                              </p:par>
                              <p:par>
                                <p:cTn id="34" presetID="9" presetClass="exit" presetSubtype="0" fill="hold" nodeType="withEffect">
                                  <p:stCondLst>
                                    <p:cond delay="0"/>
                                  </p:stCondLst>
                                  <p:childTnLst>
                                    <p:animEffect transition="out" filter="dissolve">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childTnLst>
                          </p:cTn>
                        </p:par>
                        <p:par>
                          <p:cTn id="37" fill="hold">
                            <p:stCondLst>
                              <p:cond delay="500"/>
                            </p:stCondLst>
                            <p:childTnLst>
                              <p:par>
                                <p:cTn id="38" presetID="9" presetClass="entr" presetSubtype="0" fill="hold" grpId="0"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dissolve">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left)">
                                      <p:cBhvr>
                                        <p:cTn id="45" dur="500"/>
                                        <p:tgtEl>
                                          <p:spTgt spid="26"/>
                                        </p:tgtEl>
                                      </p:cBhvr>
                                    </p:animEffect>
                                  </p:childTnLst>
                                </p:cTn>
                              </p:par>
                              <p:par>
                                <p:cTn id="46" presetID="9" presetClass="entr" presetSubtype="0"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dissolve">
                                      <p:cBhvr>
                                        <p:cTn id="48" dur="500"/>
                                        <p:tgtEl>
                                          <p:spTgt spid="14"/>
                                        </p:tgtEl>
                                      </p:cBhvr>
                                    </p:animEffect>
                                  </p:childTnLst>
                                </p:cTn>
                              </p:par>
                              <p:par>
                                <p:cTn id="49" presetID="9" presetClass="exit" presetSubtype="0" fill="hold" nodeType="withEffect">
                                  <p:stCondLst>
                                    <p:cond delay="0"/>
                                  </p:stCondLst>
                                  <p:childTnLst>
                                    <p:animEffect transition="out" filter="dissolve">
                                      <p:cBhvr>
                                        <p:cTn id="50" dur="500"/>
                                        <p:tgtEl>
                                          <p:spTgt spid="16"/>
                                        </p:tgtEl>
                                      </p:cBhvr>
                                    </p:animEffect>
                                    <p:set>
                                      <p:cBhvr>
                                        <p:cTn id="51" dur="1" fill="hold">
                                          <p:stCondLst>
                                            <p:cond delay="499"/>
                                          </p:stCondLst>
                                        </p:cTn>
                                        <p:tgtEl>
                                          <p:spTgt spid="16"/>
                                        </p:tgtEl>
                                        <p:attrNameLst>
                                          <p:attrName>style.visibility</p:attrName>
                                        </p:attrNameLst>
                                      </p:cBhvr>
                                      <p:to>
                                        <p:strVal val="hidden"/>
                                      </p:to>
                                    </p:set>
                                  </p:childTnLst>
                                </p:cTn>
                              </p:par>
                            </p:childTnLst>
                          </p:cTn>
                        </p:par>
                        <p:par>
                          <p:cTn id="52" fill="hold">
                            <p:stCondLst>
                              <p:cond delay="500"/>
                            </p:stCondLst>
                            <p:childTnLst>
                              <p:par>
                                <p:cTn id="53" presetID="22" presetClass="exit" presetSubtype="2" fill="hold" nodeType="afterEffect">
                                  <p:stCondLst>
                                    <p:cond delay="0"/>
                                  </p:stCondLst>
                                  <p:childTnLst>
                                    <p:animEffect transition="out" filter="wipe(right)">
                                      <p:cBhvr>
                                        <p:cTn id="54" dur="500"/>
                                        <p:tgtEl>
                                          <p:spTgt spid="20"/>
                                        </p:tgtEl>
                                      </p:cBhvr>
                                    </p:animEffect>
                                    <p:set>
                                      <p:cBhvr>
                                        <p:cTn id="55" dur="1" fill="hold">
                                          <p:stCondLst>
                                            <p:cond delay="499"/>
                                          </p:stCondLst>
                                        </p:cTn>
                                        <p:tgtEl>
                                          <p:spTgt spid="20"/>
                                        </p:tgtEl>
                                        <p:attrNameLst>
                                          <p:attrName>style.visibility</p:attrName>
                                        </p:attrNameLst>
                                      </p:cBhvr>
                                      <p:to>
                                        <p:strVal val="hidden"/>
                                      </p:to>
                                    </p:set>
                                  </p:childTnLst>
                                </p:cTn>
                              </p:par>
                            </p:childTnLst>
                          </p:cTn>
                        </p:par>
                        <p:par>
                          <p:cTn id="56" fill="hold">
                            <p:stCondLst>
                              <p:cond delay="1000"/>
                            </p:stCondLst>
                            <p:childTnLst>
                              <p:par>
                                <p:cTn id="57" presetID="9" presetClass="entr" presetSubtype="0"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dissolve">
                                      <p:cBhvr>
                                        <p:cTn id="59" dur="500"/>
                                        <p:tgtEl>
                                          <p:spTgt spid="2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wipe(left)">
                                      <p:cBhvr>
                                        <p:cTn id="64" dur="500"/>
                                        <p:tgtEl>
                                          <p:spTgt spid="31"/>
                                        </p:tgtEl>
                                      </p:cBhvr>
                                    </p:animEffect>
                                  </p:childTnLst>
                                </p:cTn>
                              </p:par>
                              <p:par>
                                <p:cTn id="65" presetID="9" presetClass="entr" presetSubtype="0"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dissolve">
                                      <p:cBhvr>
                                        <p:cTn id="67" dur="500"/>
                                        <p:tgtEl>
                                          <p:spTgt spid="11"/>
                                        </p:tgtEl>
                                      </p:cBhvr>
                                    </p:animEffect>
                                  </p:childTnLst>
                                </p:cTn>
                              </p:par>
                              <p:par>
                                <p:cTn id="68" presetID="9" presetClass="exit" presetSubtype="0" fill="hold" nodeType="withEffect">
                                  <p:stCondLst>
                                    <p:cond delay="0"/>
                                  </p:stCondLst>
                                  <p:childTnLst>
                                    <p:animEffect transition="out" filter="dissolve">
                                      <p:cBhvr>
                                        <p:cTn id="69" dur="500"/>
                                        <p:tgtEl>
                                          <p:spTgt spid="14"/>
                                        </p:tgtEl>
                                      </p:cBhvr>
                                    </p:animEffect>
                                    <p:set>
                                      <p:cBhvr>
                                        <p:cTn id="70" dur="1" fill="hold">
                                          <p:stCondLst>
                                            <p:cond delay="499"/>
                                          </p:stCondLst>
                                        </p:cTn>
                                        <p:tgtEl>
                                          <p:spTgt spid="14"/>
                                        </p:tgtEl>
                                        <p:attrNameLst>
                                          <p:attrName>style.visibility</p:attrName>
                                        </p:attrNameLst>
                                      </p:cBhvr>
                                      <p:to>
                                        <p:strVal val="hidden"/>
                                      </p:to>
                                    </p:set>
                                  </p:childTnLst>
                                </p:cTn>
                              </p:par>
                            </p:childTnLst>
                          </p:cTn>
                        </p:par>
                        <p:par>
                          <p:cTn id="71" fill="hold">
                            <p:stCondLst>
                              <p:cond delay="500"/>
                            </p:stCondLst>
                            <p:childTnLst>
                              <p:par>
                                <p:cTn id="72" presetID="9" presetClass="exit" presetSubtype="0" fill="hold" grpId="1" nodeType="afterEffect">
                                  <p:stCondLst>
                                    <p:cond delay="0"/>
                                  </p:stCondLst>
                                  <p:childTnLst>
                                    <p:animEffect transition="out" filter="dissolve">
                                      <p:cBhvr>
                                        <p:cTn id="73" dur="500"/>
                                        <p:tgtEl>
                                          <p:spTgt spid="27"/>
                                        </p:tgtEl>
                                      </p:cBhvr>
                                    </p:animEffect>
                                    <p:set>
                                      <p:cBhvr>
                                        <p:cTn id="74" dur="1" fill="hold">
                                          <p:stCondLst>
                                            <p:cond delay="499"/>
                                          </p:stCondLst>
                                        </p:cTn>
                                        <p:tgtEl>
                                          <p:spTgt spid="27"/>
                                        </p:tgtEl>
                                        <p:attrNameLst>
                                          <p:attrName>style.visibility</p:attrName>
                                        </p:attrNameLst>
                                      </p:cBhvr>
                                      <p:to>
                                        <p:strVal val="hidden"/>
                                      </p:to>
                                    </p:set>
                                  </p:childTnLst>
                                </p:cTn>
                              </p:par>
                              <p:par>
                                <p:cTn id="75" presetID="9" presetClass="exit" presetSubtype="0" fill="hold" grpId="1" nodeType="withEffect">
                                  <p:stCondLst>
                                    <p:cond delay="0"/>
                                  </p:stCondLst>
                                  <p:childTnLst>
                                    <p:animEffect transition="out" filter="dissolve">
                                      <p:cBhvr>
                                        <p:cTn id="76" dur="500"/>
                                        <p:tgtEl>
                                          <p:spTgt spid="24"/>
                                        </p:tgtEl>
                                      </p:cBhvr>
                                    </p:animEffect>
                                    <p:set>
                                      <p:cBhvr>
                                        <p:cTn id="77" dur="1" fill="hold">
                                          <p:stCondLst>
                                            <p:cond delay="499"/>
                                          </p:stCondLst>
                                        </p:cTn>
                                        <p:tgtEl>
                                          <p:spTgt spid="24"/>
                                        </p:tgtEl>
                                        <p:attrNameLst>
                                          <p:attrName>style.visibility</p:attrName>
                                        </p:attrNameLst>
                                      </p:cBhvr>
                                      <p:to>
                                        <p:strVal val="hidden"/>
                                      </p:to>
                                    </p:set>
                                  </p:childTnLst>
                                </p:cTn>
                              </p:par>
                              <p:par>
                                <p:cTn id="78" presetID="9" presetClass="exit" presetSubtype="0" fill="hold" grpId="1" nodeType="withEffect">
                                  <p:stCondLst>
                                    <p:cond delay="0"/>
                                  </p:stCondLst>
                                  <p:childTnLst>
                                    <p:animEffect transition="out" filter="dissolve">
                                      <p:cBhvr>
                                        <p:cTn id="79" dur="500"/>
                                        <p:tgtEl>
                                          <p:spTgt spid="21"/>
                                        </p:tgtEl>
                                      </p:cBhvr>
                                    </p:animEffect>
                                    <p:set>
                                      <p:cBhvr>
                                        <p:cTn id="80"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4" grpId="0"/>
      <p:bldP spid="24" grpId="1"/>
      <p:bldP spid="27" grpId="0"/>
      <p:bldP spid="27"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0D637-47CA-CCB1-054D-17D9B0425EB2}"/>
              </a:ext>
            </a:extLst>
          </p:cNvPr>
          <p:cNvSpPr>
            <a:spLocks noGrp="1"/>
          </p:cNvSpPr>
          <p:nvPr>
            <p:ph type="title"/>
          </p:nvPr>
        </p:nvSpPr>
        <p:spPr/>
        <p:txBody>
          <a:bodyPr/>
          <a:lstStyle/>
          <a:p>
            <a:r>
              <a:rPr lang="en-US" dirty="0"/>
              <a:t>Flow in jazz: Byrd/Hill “Fly Little Bird Fly”</a:t>
            </a:r>
          </a:p>
        </p:txBody>
      </p:sp>
      <p:sp>
        <p:nvSpPr>
          <p:cNvPr id="3" name="Content Placeholder 2">
            <a:extLst>
              <a:ext uri="{FF2B5EF4-FFF2-40B4-BE49-F238E27FC236}">
                <a16:creationId xmlns:a16="http://schemas.microsoft.com/office/drawing/2014/main" id="{43E31726-4E5D-095B-961C-10C56058EEE7}"/>
              </a:ext>
            </a:extLst>
          </p:cNvPr>
          <p:cNvSpPr>
            <a:spLocks noGrp="1"/>
          </p:cNvSpPr>
          <p:nvPr>
            <p:ph idx="1"/>
          </p:nvPr>
        </p:nvSpPr>
        <p:spPr>
          <a:xfrm>
            <a:off x="314178" y="671000"/>
            <a:ext cx="11563643" cy="779463"/>
          </a:xfrm>
        </p:spPr>
        <p:txBody>
          <a:bodyPr/>
          <a:lstStyle/>
          <a:p>
            <a:pPr marL="0" indent="0" algn="ctr">
              <a:buNone/>
            </a:pPr>
            <a:r>
              <a:rPr lang="en-US" dirty="0"/>
              <a:t>Frequencies 7 and 9 are prominent in all spectra</a:t>
            </a:r>
          </a:p>
        </p:txBody>
      </p:sp>
      <p:sp>
        <p:nvSpPr>
          <p:cNvPr id="4" name="Date Placeholder 3">
            <a:extLst>
              <a:ext uri="{FF2B5EF4-FFF2-40B4-BE49-F238E27FC236}">
                <a16:creationId xmlns:a16="http://schemas.microsoft.com/office/drawing/2014/main" id="{07EE52E6-65F7-3B9C-E2C8-68D8699EEEBA}"/>
              </a:ext>
            </a:extLst>
          </p:cNvPr>
          <p:cNvSpPr>
            <a:spLocks noGrp="1"/>
          </p:cNvSpPr>
          <p:nvPr>
            <p:ph type="dt" sz="half" idx="10"/>
          </p:nvPr>
        </p:nvSpPr>
        <p:spPr/>
        <p:txBody>
          <a:bodyPr/>
          <a:lstStyle/>
          <a:p>
            <a:r>
              <a:rPr lang="en-US"/>
              <a:t>Rhythm in Music since 1900, McGill, Sept. 2023</a:t>
            </a:r>
            <a:endParaRPr lang="en-US" dirty="0"/>
          </a:p>
        </p:txBody>
      </p:sp>
      <p:sp>
        <p:nvSpPr>
          <p:cNvPr id="5" name="Footer Placeholder 4">
            <a:extLst>
              <a:ext uri="{FF2B5EF4-FFF2-40B4-BE49-F238E27FC236}">
                <a16:creationId xmlns:a16="http://schemas.microsoft.com/office/drawing/2014/main" id="{D40F3720-6182-146E-20E4-5534E44AF607}"/>
              </a:ext>
            </a:extLst>
          </p:cNvPr>
          <p:cNvSpPr>
            <a:spLocks noGrp="1"/>
          </p:cNvSpPr>
          <p:nvPr>
            <p:ph type="ftr" sz="quarter" idx="11"/>
          </p:nvPr>
        </p:nvSpPr>
        <p:spPr/>
        <p:txBody>
          <a:bodyPr/>
          <a:lstStyle/>
          <a:p>
            <a:r>
              <a:rPr lang="en-US"/>
              <a:t>Rhythmic Regularity beyond Meter and Isochrony</a:t>
            </a:r>
            <a:endParaRPr lang="en-US" dirty="0"/>
          </a:p>
        </p:txBody>
      </p:sp>
      <p:sp>
        <p:nvSpPr>
          <p:cNvPr id="6" name="Slide Number Placeholder 5">
            <a:extLst>
              <a:ext uri="{FF2B5EF4-FFF2-40B4-BE49-F238E27FC236}">
                <a16:creationId xmlns:a16="http://schemas.microsoft.com/office/drawing/2014/main" id="{86478260-1A2E-961B-4F44-3B98F2A1DB32}"/>
              </a:ext>
            </a:extLst>
          </p:cNvPr>
          <p:cNvSpPr>
            <a:spLocks noGrp="1"/>
          </p:cNvSpPr>
          <p:nvPr>
            <p:ph type="sldNum" sz="quarter" idx="12"/>
          </p:nvPr>
        </p:nvSpPr>
        <p:spPr/>
        <p:txBody>
          <a:bodyPr/>
          <a:lstStyle/>
          <a:p>
            <a:r>
              <a:rPr lang="en-US"/>
              <a:t>Jason Yust, Boston Univ.          </a:t>
            </a:r>
            <a:fld id="{6950D593-2953-924C-A0DA-F3B17E0E49C7}" type="slidenum">
              <a:rPr lang="en-US" smtClean="0"/>
              <a:pPr/>
              <a:t>39</a:t>
            </a:fld>
            <a:endParaRPr lang="en-US" dirty="0"/>
          </a:p>
        </p:txBody>
      </p:sp>
      <p:pic>
        <p:nvPicPr>
          <p:cNvPr id="10" name="spectraBack">
            <a:extLst>
              <a:ext uri="{FF2B5EF4-FFF2-40B4-BE49-F238E27FC236}">
                <a16:creationId xmlns:a16="http://schemas.microsoft.com/office/drawing/2014/main" id="{6109BD11-929D-4576-4676-29C6F3F89166}"/>
              </a:ext>
            </a:extLst>
          </p:cNvPr>
          <p:cNvPicPr>
            <a:picLocks noChangeAspect="1"/>
          </p:cNvPicPr>
          <p:nvPr/>
        </p:nvPicPr>
        <p:blipFill>
          <a:blip r:embed="rId3"/>
          <a:stretch>
            <a:fillRect/>
          </a:stretch>
        </p:blipFill>
        <p:spPr>
          <a:xfrm>
            <a:off x="4038600" y="2554766"/>
            <a:ext cx="7772400" cy="3198320"/>
          </a:xfrm>
          <a:prstGeom prst="rect">
            <a:avLst/>
          </a:prstGeom>
        </p:spPr>
      </p:pic>
      <p:pic>
        <p:nvPicPr>
          <p:cNvPr id="11" name="Hill">
            <a:extLst>
              <a:ext uri="{FF2B5EF4-FFF2-40B4-BE49-F238E27FC236}">
                <a16:creationId xmlns:a16="http://schemas.microsoft.com/office/drawing/2014/main" id="{881E19E4-256F-101F-F63A-7A11302D5210}"/>
              </a:ext>
            </a:extLst>
          </p:cNvPr>
          <p:cNvPicPr>
            <a:picLocks noChangeAspect="1"/>
          </p:cNvPicPr>
          <p:nvPr/>
        </p:nvPicPr>
        <p:blipFill>
          <a:blip r:embed="rId4"/>
          <a:stretch>
            <a:fillRect/>
          </a:stretch>
        </p:blipFill>
        <p:spPr>
          <a:xfrm>
            <a:off x="5631662" y="1391258"/>
            <a:ext cx="4797276" cy="1015191"/>
          </a:xfrm>
          <a:prstGeom prst="rect">
            <a:avLst/>
          </a:prstGeom>
        </p:spPr>
      </p:pic>
      <p:pic>
        <p:nvPicPr>
          <p:cNvPr id="29" name="Spect-notated">
            <a:extLst>
              <a:ext uri="{FF2B5EF4-FFF2-40B4-BE49-F238E27FC236}">
                <a16:creationId xmlns:a16="http://schemas.microsoft.com/office/drawing/2014/main" id="{3C0D447F-6910-AFCE-3481-2B57DF99C4D2}"/>
              </a:ext>
            </a:extLst>
          </p:cNvPr>
          <p:cNvPicPr>
            <a:picLocks noChangeAspect="1"/>
          </p:cNvPicPr>
          <p:nvPr/>
        </p:nvPicPr>
        <p:blipFill>
          <a:blip r:embed="rId5"/>
          <a:stretch>
            <a:fillRect/>
          </a:stretch>
        </p:blipFill>
        <p:spPr>
          <a:xfrm>
            <a:off x="4038600" y="2558238"/>
            <a:ext cx="7772400" cy="3198320"/>
          </a:xfrm>
          <a:prstGeom prst="rect">
            <a:avLst/>
          </a:prstGeom>
        </p:spPr>
      </p:pic>
      <p:pic>
        <p:nvPicPr>
          <p:cNvPr id="23" name="Spect-altSwing">
            <a:extLst>
              <a:ext uri="{FF2B5EF4-FFF2-40B4-BE49-F238E27FC236}">
                <a16:creationId xmlns:a16="http://schemas.microsoft.com/office/drawing/2014/main" id="{F66D466F-FA9F-46A4-9AE8-1E2749C6ABF0}"/>
              </a:ext>
            </a:extLst>
          </p:cNvPr>
          <p:cNvPicPr>
            <a:picLocks noChangeAspect="1"/>
          </p:cNvPicPr>
          <p:nvPr/>
        </p:nvPicPr>
        <p:blipFill>
          <a:blip r:embed="rId6"/>
          <a:stretch>
            <a:fillRect/>
          </a:stretch>
        </p:blipFill>
        <p:spPr>
          <a:xfrm>
            <a:off x="4040434" y="2551294"/>
            <a:ext cx="7772400" cy="3198320"/>
          </a:xfrm>
          <a:prstGeom prst="rect">
            <a:avLst/>
          </a:prstGeom>
        </p:spPr>
      </p:pic>
      <p:pic>
        <p:nvPicPr>
          <p:cNvPr id="26" name="Spect-measured">
            <a:extLst>
              <a:ext uri="{FF2B5EF4-FFF2-40B4-BE49-F238E27FC236}">
                <a16:creationId xmlns:a16="http://schemas.microsoft.com/office/drawing/2014/main" id="{02AF6C3A-28F6-C892-C343-48704151F8E3}"/>
              </a:ext>
            </a:extLst>
          </p:cNvPr>
          <p:cNvPicPr>
            <a:picLocks noChangeAspect="1"/>
          </p:cNvPicPr>
          <p:nvPr/>
        </p:nvPicPr>
        <p:blipFill>
          <a:blip r:embed="rId7"/>
          <a:stretch>
            <a:fillRect/>
          </a:stretch>
        </p:blipFill>
        <p:spPr>
          <a:xfrm>
            <a:off x="4044717" y="2542072"/>
            <a:ext cx="7772400" cy="3198320"/>
          </a:xfrm>
          <a:prstGeom prst="rect">
            <a:avLst/>
          </a:prstGeom>
        </p:spPr>
      </p:pic>
      <p:pic>
        <p:nvPicPr>
          <p:cNvPr id="31" name="Picture 30">
            <a:extLst>
              <a:ext uri="{FF2B5EF4-FFF2-40B4-BE49-F238E27FC236}">
                <a16:creationId xmlns:a16="http://schemas.microsoft.com/office/drawing/2014/main" id="{1349AFA3-7985-FD1D-CD72-D5AE1E87831E}"/>
              </a:ext>
            </a:extLst>
          </p:cNvPr>
          <p:cNvPicPr>
            <a:picLocks noChangeAspect="1"/>
          </p:cNvPicPr>
          <p:nvPr/>
        </p:nvPicPr>
        <p:blipFill>
          <a:blip r:embed="rId8"/>
          <a:stretch>
            <a:fillRect/>
          </a:stretch>
        </p:blipFill>
        <p:spPr>
          <a:xfrm>
            <a:off x="4040580" y="2563057"/>
            <a:ext cx="7772400" cy="3198320"/>
          </a:xfrm>
          <a:prstGeom prst="rect">
            <a:avLst/>
          </a:prstGeom>
        </p:spPr>
      </p:pic>
      <p:sp>
        <p:nvSpPr>
          <p:cNvPr id="7" name="TextBox 6">
            <a:extLst>
              <a:ext uri="{FF2B5EF4-FFF2-40B4-BE49-F238E27FC236}">
                <a16:creationId xmlns:a16="http://schemas.microsoft.com/office/drawing/2014/main" id="{C00724E1-4635-2C96-B5FD-DCC8238B7AF2}"/>
              </a:ext>
            </a:extLst>
          </p:cNvPr>
          <p:cNvSpPr txBox="1"/>
          <p:nvPr/>
        </p:nvSpPr>
        <p:spPr>
          <a:xfrm>
            <a:off x="146649" y="1639019"/>
            <a:ext cx="3657600" cy="1938992"/>
          </a:xfrm>
          <a:prstGeom prst="rect">
            <a:avLst/>
          </a:prstGeom>
          <a:noFill/>
        </p:spPr>
        <p:txBody>
          <a:bodyPr wrap="square" rtlCol="0">
            <a:spAutoFit/>
          </a:bodyPr>
          <a:lstStyle/>
          <a:p>
            <a:pPr algn="l"/>
            <a:r>
              <a:rPr lang="en-US" sz="2400" dirty="0">
                <a:latin typeface="+mj-lt"/>
                <a:cs typeface="Calibri" panose="020F0502020204030204" pitchFamily="34" charset="0"/>
              </a:rPr>
              <a:t>Hill’s recomposed rhythm favors frequency 9 like the Byrd’s recorded rhythm, but also includes frequency 7 as the underlying beat</a:t>
            </a:r>
          </a:p>
        </p:txBody>
      </p:sp>
    </p:spTree>
    <p:extLst>
      <p:ext uri="{BB962C8B-B14F-4D97-AF65-F5344CB8AC3E}">
        <p14:creationId xmlns:p14="http://schemas.microsoft.com/office/powerpoint/2010/main" val="158130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5E739-D872-3445-2B20-2A67078C933D}"/>
              </a:ext>
            </a:extLst>
          </p:cNvPr>
          <p:cNvSpPr>
            <a:spLocks noGrp="1"/>
          </p:cNvSpPr>
          <p:nvPr>
            <p:ph type="title"/>
          </p:nvPr>
        </p:nvSpPr>
        <p:spPr/>
        <p:txBody>
          <a:bodyPr/>
          <a:lstStyle/>
          <a:p>
            <a:r>
              <a:rPr lang="en-US" dirty="0"/>
              <a:t>What is rhythm?: Bo Diddley </a:t>
            </a:r>
          </a:p>
        </p:txBody>
      </p:sp>
      <p:pic>
        <p:nvPicPr>
          <p:cNvPr id="4" name="Picture 3">
            <a:extLst>
              <a:ext uri="{FF2B5EF4-FFF2-40B4-BE49-F238E27FC236}">
                <a16:creationId xmlns:a16="http://schemas.microsoft.com/office/drawing/2014/main" id="{4C313957-9F7B-00EC-645B-C0F4D3E2C1F2}"/>
              </a:ext>
            </a:extLst>
          </p:cNvPr>
          <p:cNvPicPr>
            <a:picLocks noChangeAspect="1"/>
          </p:cNvPicPr>
          <p:nvPr/>
        </p:nvPicPr>
        <p:blipFill>
          <a:blip r:embed="rId3"/>
          <a:stretch>
            <a:fillRect/>
          </a:stretch>
        </p:blipFill>
        <p:spPr>
          <a:xfrm>
            <a:off x="1043172" y="1350782"/>
            <a:ext cx="4579499" cy="1027595"/>
          </a:xfrm>
          <a:prstGeom prst="rect">
            <a:avLst/>
          </a:prstGeom>
        </p:spPr>
      </p:pic>
      <p:sp>
        <p:nvSpPr>
          <p:cNvPr id="5" name="TextBox 4">
            <a:extLst>
              <a:ext uri="{FF2B5EF4-FFF2-40B4-BE49-F238E27FC236}">
                <a16:creationId xmlns:a16="http://schemas.microsoft.com/office/drawing/2014/main" id="{A55DC558-5929-6DF3-A4DB-A2F5FC8EE830}"/>
              </a:ext>
            </a:extLst>
          </p:cNvPr>
          <p:cNvSpPr txBox="1"/>
          <p:nvPr/>
        </p:nvSpPr>
        <p:spPr>
          <a:xfrm>
            <a:off x="1162441" y="734870"/>
            <a:ext cx="4689232" cy="461665"/>
          </a:xfrm>
          <a:prstGeom prst="rect">
            <a:avLst/>
          </a:prstGeom>
          <a:noFill/>
        </p:spPr>
        <p:txBody>
          <a:bodyPr wrap="none" rtlCol="0">
            <a:spAutoFit/>
          </a:bodyPr>
          <a:lstStyle/>
          <a:p>
            <a:pPr algn="l"/>
            <a:r>
              <a:rPr lang="en-US" sz="2400" dirty="0">
                <a:latin typeface="+mj-lt"/>
                <a:cs typeface="Calibri" panose="020F0502020204030204" pitchFamily="34" charset="0"/>
              </a:rPr>
              <a:t>Is this an adequate representation?:</a:t>
            </a:r>
          </a:p>
        </p:txBody>
      </p:sp>
      <p:sp>
        <p:nvSpPr>
          <p:cNvPr id="6" name="TextBox 5">
            <a:extLst>
              <a:ext uri="{FF2B5EF4-FFF2-40B4-BE49-F238E27FC236}">
                <a16:creationId xmlns:a16="http://schemas.microsoft.com/office/drawing/2014/main" id="{594B33DB-777F-E9E2-D091-1D4F97F492E0}"/>
              </a:ext>
            </a:extLst>
          </p:cNvPr>
          <p:cNvSpPr txBox="1"/>
          <p:nvPr/>
        </p:nvSpPr>
        <p:spPr>
          <a:xfrm>
            <a:off x="8302727" y="3289226"/>
            <a:ext cx="2113784" cy="461665"/>
          </a:xfrm>
          <a:prstGeom prst="rect">
            <a:avLst/>
          </a:prstGeom>
          <a:noFill/>
        </p:spPr>
        <p:txBody>
          <a:bodyPr wrap="none" rtlCol="0">
            <a:spAutoFit/>
          </a:bodyPr>
          <a:lstStyle/>
          <a:p>
            <a:pPr algn="l"/>
            <a:r>
              <a:rPr lang="en-US" sz="2400" dirty="0">
                <a:latin typeface="+mj-lt"/>
                <a:cs typeface="Calibri" panose="020F0502020204030204" pitchFamily="34" charset="0"/>
              </a:rPr>
              <a:t>What’s missing:</a:t>
            </a:r>
          </a:p>
        </p:txBody>
      </p:sp>
      <p:sp>
        <p:nvSpPr>
          <p:cNvPr id="7" name="TextBox 6">
            <a:extLst>
              <a:ext uri="{FF2B5EF4-FFF2-40B4-BE49-F238E27FC236}">
                <a16:creationId xmlns:a16="http://schemas.microsoft.com/office/drawing/2014/main" id="{AA9F88C7-DE11-ADE6-3687-C279DCB5B3C8}"/>
              </a:ext>
            </a:extLst>
          </p:cNvPr>
          <p:cNvSpPr txBox="1"/>
          <p:nvPr/>
        </p:nvSpPr>
        <p:spPr>
          <a:xfrm>
            <a:off x="7069870" y="3868853"/>
            <a:ext cx="4283930" cy="1569660"/>
          </a:xfrm>
          <a:prstGeom prst="rect">
            <a:avLst/>
          </a:prstGeom>
          <a:noFill/>
        </p:spPr>
        <p:txBody>
          <a:bodyPr wrap="none" rtlCol="0">
            <a:spAutoFit/>
          </a:bodyPr>
          <a:lstStyle/>
          <a:p>
            <a:pPr algn="l"/>
            <a:r>
              <a:rPr lang="en-US" sz="2400" dirty="0">
                <a:latin typeface="+mj-lt"/>
                <a:cs typeface="Calibri" panose="020F0502020204030204" pitchFamily="34" charset="0"/>
              </a:rPr>
              <a:t>• Other things the musicians play</a:t>
            </a:r>
          </a:p>
          <a:p>
            <a:pPr algn="l"/>
            <a:r>
              <a:rPr lang="en-US" sz="2400" dirty="0">
                <a:latin typeface="+mj-lt"/>
                <a:cs typeface="Calibri" panose="020F0502020204030204" pitchFamily="34" charset="0"/>
              </a:rPr>
              <a:t>• Patterns of emphasis</a:t>
            </a:r>
          </a:p>
          <a:p>
            <a:pPr algn="l"/>
            <a:r>
              <a:rPr lang="en-US" sz="2400" dirty="0">
                <a:latin typeface="+mj-lt"/>
                <a:cs typeface="Calibri" panose="020F0502020204030204" pitchFamily="34" charset="0"/>
              </a:rPr>
              <a:t>• Meter</a:t>
            </a:r>
          </a:p>
          <a:p>
            <a:pPr algn="l"/>
            <a:r>
              <a:rPr lang="en-US" sz="2400" dirty="0">
                <a:latin typeface="+mj-lt"/>
                <a:cs typeface="Calibri" panose="020F0502020204030204" pitchFamily="34" charset="0"/>
              </a:rPr>
              <a:t>• </a:t>
            </a:r>
            <a:r>
              <a:rPr lang="en-US" sz="2400" dirty="0" err="1">
                <a:latin typeface="+mj-lt"/>
                <a:cs typeface="Calibri" panose="020F0502020204030204" pitchFamily="34" charset="0"/>
              </a:rPr>
              <a:t>Microtiming</a:t>
            </a:r>
            <a:endParaRPr lang="en-US" sz="2400" dirty="0">
              <a:latin typeface="+mj-lt"/>
              <a:cs typeface="Calibri" panose="020F0502020204030204" pitchFamily="34" charset="0"/>
            </a:endParaRPr>
          </a:p>
        </p:txBody>
      </p:sp>
      <p:sp>
        <p:nvSpPr>
          <p:cNvPr id="8" name="TextBox 7">
            <a:extLst>
              <a:ext uri="{FF2B5EF4-FFF2-40B4-BE49-F238E27FC236}">
                <a16:creationId xmlns:a16="http://schemas.microsoft.com/office/drawing/2014/main" id="{9683ADB0-1400-CE7C-B3E4-BEC9C51B65FE}"/>
              </a:ext>
            </a:extLst>
          </p:cNvPr>
          <p:cNvSpPr txBox="1"/>
          <p:nvPr/>
        </p:nvSpPr>
        <p:spPr>
          <a:xfrm>
            <a:off x="1737612" y="2708372"/>
            <a:ext cx="3190617" cy="461665"/>
          </a:xfrm>
          <a:prstGeom prst="rect">
            <a:avLst/>
          </a:prstGeom>
          <a:noFill/>
        </p:spPr>
        <p:txBody>
          <a:bodyPr wrap="none" rtlCol="0">
            <a:spAutoFit/>
          </a:bodyPr>
          <a:lstStyle/>
          <a:p>
            <a:pPr algn="l"/>
            <a:r>
              <a:rPr lang="en-US" sz="2400" dirty="0">
                <a:latin typeface="+mj-lt"/>
                <a:cs typeface="Calibri" panose="020F0502020204030204" pitchFamily="34" charset="0"/>
              </a:rPr>
              <a:t>As a function over time: </a:t>
            </a:r>
          </a:p>
        </p:txBody>
      </p:sp>
      <p:sp>
        <p:nvSpPr>
          <p:cNvPr id="9" name="TextBox 8">
            <a:extLst>
              <a:ext uri="{FF2B5EF4-FFF2-40B4-BE49-F238E27FC236}">
                <a16:creationId xmlns:a16="http://schemas.microsoft.com/office/drawing/2014/main" id="{B51BA0C1-36B5-3075-A337-EEBD29A186E5}"/>
              </a:ext>
            </a:extLst>
          </p:cNvPr>
          <p:cNvSpPr txBox="1"/>
          <p:nvPr/>
        </p:nvSpPr>
        <p:spPr>
          <a:xfrm>
            <a:off x="8208951" y="783740"/>
            <a:ext cx="2301336" cy="461665"/>
          </a:xfrm>
          <a:prstGeom prst="rect">
            <a:avLst/>
          </a:prstGeom>
          <a:noFill/>
        </p:spPr>
        <p:txBody>
          <a:bodyPr wrap="none" rtlCol="0">
            <a:spAutoFit/>
          </a:bodyPr>
          <a:lstStyle/>
          <a:p>
            <a:pPr algn="l"/>
            <a:r>
              <a:rPr lang="en-US" sz="2400" dirty="0">
                <a:latin typeface="+mj-lt"/>
                <a:cs typeface="Calibri" panose="020F0502020204030204" pitchFamily="34" charset="0"/>
              </a:rPr>
              <a:t>Notation can be: </a:t>
            </a:r>
          </a:p>
        </p:txBody>
      </p:sp>
      <p:sp>
        <p:nvSpPr>
          <p:cNvPr id="10" name="TextBox 9">
            <a:extLst>
              <a:ext uri="{FF2B5EF4-FFF2-40B4-BE49-F238E27FC236}">
                <a16:creationId xmlns:a16="http://schemas.microsoft.com/office/drawing/2014/main" id="{F74266B5-343C-3807-77D6-81C450B7DCBE}"/>
              </a:ext>
            </a:extLst>
          </p:cNvPr>
          <p:cNvSpPr txBox="1"/>
          <p:nvPr/>
        </p:nvSpPr>
        <p:spPr>
          <a:xfrm>
            <a:off x="7158343" y="1264414"/>
            <a:ext cx="4402552" cy="1569660"/>
          </a:xfrm>
          <a:prstGeom prst="rect">
            <a:avLst/>
          </a:prstGeom>
          <a:noFill/>
        </p:spPr>
        <p:txBody>
          <a:bodyPr wrap="none" rtlCol="0">
            <a:spAutoFit/>
          </a:bodyPr>
          <a:lstStyle/>
          <a:p>
            <a:pPr marL="228600" indent="-274320"/>
            <a:r>
              <a:rPr lang="en-US" sz="2400" dirty="0">
                <a:latin typeface="+mj-lt"/>
                <a:cs typeface="Calibri" panose="020F0502020204030204" pitchFamily="34" charset="0"/>
              </a:rPr>
              <a:t>• Instruction for performance</a:t>
            </a:r>
          </a:p>
          <a:p>
            <a:pPr marL="228600" indent="-274320" algn="l"/>
            <a:r>
              <a:rPr lang="en-US" sz="2400" dirty="0">
                <a:latin typeface="+mj-lt"/>
                <a:cs typeface="Calibri" panose="020F0502020204030204" pitchFamily="34" charset="0"/>
              </a:rPr>
              <a:t>• Descriptive: A summary of what </a:t>
            </a:r>
            <a:br>
              <a:rPr lang="en-US" sz="2400" dirty="0">
                <a:latin typeface="+mj-lt"/>
                <a:cs typeface="Calibri" panose="020F0502020204030204" pitchFamily="34" charset="0"/>
              </a:rPr>
            </a:br>
            <a:r>
              <a:rPr lang="en-US" sz="2400" dirty="0">
                <a:latin typeface="+mj-lt"/>
                <a:cs typeface="Calibri" panose="020F0502020204030204" pitchFamily="34" charset="0"/>
              </a:rPr>
              <a:t>musicians play (generalize over </a:t>
            </a:r>
            <a:br>
              <a:rPr lang="en-US" sz="2400" dirty="0">
                <a:latin typeface="+mj-lt"/>
                <a:cs typeface="Calibri" panose="020F0502020204030204" pitchFamily="34" charset="0"/>
              </a:rPr>
            </a:br>
            <a:r>
              <a:rPr lang="en-US" sz="2400" dirty="0">
                <a:latin typeface="+mj-lt"/>
                <a:cs typeface="Calibri" panose="020F0502020204030204" pitchFamily="34" charset="0"/>
              </a:rPr>
              <a:t>performances, different players)</a:t>
            </a:r>
          </a:p>
        </p:txBody>
      </p:sp>
      <p:pic>
        <p:nvPicPr>
          <p:cNvPr id="15" name="Picture 14">
            <a:extLst>
              <a:ext uri="{FF2B5EF4-FFF2-40B4-BE49-F238E27FC236}">
                <a16:creationId xmlns:a16="http://schemas.microsoft.com/office/drawing/2014/main" id="{9674C813-1664-BAAD-7165-2AA6BE92BAEA}"/>
              </a:ext>
            </a:extLst>
          </p:cNvPr>
          <p:cNvPicPr>
            <a:picLocks noChangeAspect="1"/>
          </p:cNvPicPr>
          <p:nvPr/>
        </p:nvPicPr>
        <p:blipFill>
          <a:blip r:embed="rId4"/>
          <a:stretch>
            <a:fillRect/>
          </a:stretch>
        </p:blipFill>
        <p:spPr>
          <a:xfrm>
            <a:off x="838200" y="3165988"/>
            <a:ext cx="4901402" cy="1283701"/>
          </a:xfrm>
          <a:prstGeom prst="rect">
            <a:avLst/>
          </a:prstGeom>
        </p:spPr>
      </p:pic>
      <p:sp>
        <p:nvSpPr>
          <p:cNvPr id="3" name="Footer Placeholder 2">
            <a:extLst>
              <a:ext uri="{FF2B5EF4-FFF2-40B4-BE49-F238E27FC236}">
                <a16:creationId xmlns:a16="http://schemas.microsoft.com/office/drawing/2014/main" id="{A474FE73-F3EC-5ACB-B33F-F799700AE6E7}"/>
              </a:ext>
            </a:extLst>
          </p:cNvPr>
          <p:cNvSpPr>
            <a:spLocks noGrp="1"/>
          </p:cNvSpPr>
          <p:nvPr>
            <p:ph type="ftr" sz="quarter" idx="11"/>
          </p:nvPr>
        </p:nvSpPr>
        <p:spPr>
          <a:xfrm>
            <a:off x="4038600" y="6492875"/>
            <a:ext cx="4114800" cy="365125"/>
          </a:xfrm>
        </p:spPr>
        <p:txBody>
          <a:bodyPr/>
          <a:lstStyle/>
          <a:p>
            <a:r>
              <a:rPr lang="en-US"/>
              <a:t>Rhythmic Regularity beyond Meter and Isochrony</a:t>
            </a:r>
            <a:endParaRPr lang="en-US" dirty="0"/>
          </a:p>
        </p:txBody>
      </p:sp>
      <p:sp>
        <p:nvSpPr>
          <p:cNvPr id="11" name="Date Placeholder 10">
            <a:extLst>
              <a:ext uri="{FF2B5EF4-FFF2-40B4-BE49-F238E27FC236}">
                <a16:creationId xmlns:a16="http://schemas.microsoft.com/office/drawing/2014/main" id="{D82152E3-68F3-7529-A6E0-EF60B5209251}"/>
              </a:ext>
            </a:extLst>
          </p:cNvPr>
          <p:cNvSpPr>
            <a:spLocks noGrp="1"/>
          </p:cNvSpPr>
          <p:nvPr>
            <p:ph type="dt" sz="half" idx="10"/>
          </p:nvPr>
        </p:nvSpPr>
        <p:spPr/>
        <p:txBody>
          <a:bodyPr/>
          <a:lstStyle/>
          <a:p>
            <a:r>
              <a:rPr lang="en-US"/>
              <a:t>Rhythm in Music since 1900, McGill, Sept. 2023</a:t>
            </a:r>
            <a:endParaRPr lang="en-US" dirty="0"/>
          </a:p>
        </p:txBody>
      </p:sp>
      <p:sp>
        <p:nvSpPr>
          <p:cNvPr id="12" name="Slide Number Placeholder 11">
            <a:extLst>
              <a:ext uri="{FF2B5EF4-FFF2-40B4-BE49-F238E27FC236}">
                <a16:creationId xmlns:a16="http://schemas.microsoft.com/office/drawing/2014/main" id="{E65AC3A6-364E-DCB0-B997-388D925DDCD3}"/>
              </a:ext>
            </a:extLst>
          </p:cNvPr>
          <p:cNvSpPr>
            <a:spLocks noGrp="1"/>
          </p:cNvSpPr>
          <p:nvPr>
            <p:ph type="sldNum" sz="quarter" idx="12"/>
          </p:nvPr>
        </p:nvSpPr>
        <p:spPr/>
        <p:txBody>
          <a:bodyPr/>
          <a:lstStyle/>
          <a:p>
            <a:r>
              <a:rPr lang="en-US"/>
              <a:t>Jason Yust, Boston Univ.          </a:t>
            </a:r>
            <a:fld id="{6950D593-2953-924C-A0DA-F3B17E0E49C7}" type="slidenum">
              <a:rPr lang="en-US" smtClean="0"/>
              <a:pPr/>
              <a:t>4</a:t>
            </a:fld>
            <a:endParaRPr lang="en-US" dirty="0"/>
          </a:p>
        </p:txBody>
      </p:sp>
    </p:spTree>
    <p:extLst>
      <p:ext uri="{BB962C8B-B14F-4D97-AF65-F5344CB8AC3E}">
        <p14:creationId xmlns:p14="http://schemas.microsoft.com/office/powerpoint/2010/main" val="38750974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0D637-47CA-CCB1-054D-17D9B0425EB2}"/>
              </a:ext>
            </a:extLst>
          </p:cNvPr>
          <p:cNvSpPr>
            <a:spLocks noGrp="1"/>
          </p:cNvSpPr>
          <p:nvPr>
            <p:ph type="title"/>
          </p:nvPr>
        </p:nvSpPr>
        <p:spPr/>
        <p:txBody>
          <a:bodyPr/>
          <a:lstStyle/>
          <a:p>
            <a:r>
              <a:rPr lang="en-US" dirty="0"/>
              <a:t>Flow in jazz: Byrd/Hill “Fly Little Bird Fly”</a:t>
            </a:r>
          </a:p>
        </p:txBody>
      </p:sp>
      <p:sp>
        <p:nvSpPr>
          <p:cNvPr id="3" name="Content Placeholder 2">
            <a:extLst>
              <a:ext uri="{FF2B5EF4-FFF2-40B4-BE49-F238E27FC236}">
                <a16:creationId xmlns:a16="http://schemas.microsoft.com/office/drawing/2014/main" id="{43E31726-4E5D-095B-961C-10C56058EEE7}"/>
              </a:ext>
            </a:extLst>
          </p:cNvPr>
          <p:cNvSpPr>
            <a:spLocks noGrp="1"/>
          </p:cNvSpPr>
          <p:nvPr>
            <p:ph idx="1"/>
          </p:nvPr>
        </p:nvSpPr>
        <p:spPr>
          <a:xfrm>
            <a:off x="314178" y="671000"/>
            <a:ext cx="11563643" cy="779463"/>
          </a:xfrm>
        </p:spPr>
        <p:txBody>
          <a:bodyPr/>
          <a:lstStyle/>
          <a:p>
            <a:pPr marL="0" indent="0" algn="ctr">
              <a:buNone/>
            </a:pPr>
            <a:r>
              <a:rPr lang="en-US" dirty="0"/>
              <a:t>Frequencies 7 and 9 as interpretations of the rhythm</a:t>
            </a:r>
          </a:p>
        </p:txBody>
      </p:sp>
      <p:sp>
        <p:nvSpPr>
          <p:cNvPr id="4" name="Date Placeholder 3">
            <a:extLst>
              <a:ext uri="{FF2B5EF4-FFF2-40B4-BE49-F238E27FC236}">
                <a16:creationId xmlns:a16="http://schemas.microsoft.com/office/drawing/2014/main" id="{07EE52E6-65F7-3B9C-E2C8-68D8699EEEBA}"/>
              </a:ext>
            </a:extLst>
          </p:cNvPr>
          <p:cNvSpPr>
            <a:spLocks noGrp="1"/>
          </p:cNvSpPr>
          <p:nvPr>
            <p:ph type="dt" sz="half" idx="10"/>
          </p:nvPr>
        </p:nvSpPr>
        <p:spPr/>
        <p:txBody>
          <a:bodyPr/>
          <a:lstStyle/>
          <a:p>
            <a:r>
              <a:rPr lang="en-US"/>
              <a:t>Rhythm in Music since 1900, McGill, Sept. 2023</a:t>
            </a:r>
            <a:endParaRPr lang="en-US" dirty="0"/>
          </a:p>
        </p:txBody>
      </p:sp>
      <p:pic>
        <p:nvPicPr>
          <p:cNvPr id="9" name="Picture 8">
            <a:extLst>
              <a:ext uri="{FF2B5EF4-FFF2-40B4-BE49-F238E27FC236}">
                <a16:creationId xmlns:a16="http://schemas.microsoft.com/office/drawing/2014/main" id="{0D9BFB0E-ED29-5C9F-4141-A7725F5CDA54}"/>
              </a:ext>
            </a:extLst>
          </p:cNvPr>
          <p:cNvPicPr>
            <a:picLocks noChangeAspect="1"/>
          </p:cNvPicPr>
          <p:nvPr/>
        </p:nvPicPr>
        <p:blipFill>
          <a:blip r:embed="rId3"/>
          <a:stretch>
            <a:fillRect/>
          </a:stretch>
        </p:blipFill>
        <p:spPr>
          <a:xfrm>
            <a:off x="3667664" y="2961629"/>
            <a:ext cx="4589373" cy="934742"/>
          </a:xfrm>
          <a:prstGeom prst="rect">
            <a:avLst/>
          </a:prstGeom>
        </p:spPr>
      </p:pic>
      <p:pic>
        <p:nvPicPr>
          <p:cNvPr id="13" name="Picture 12">
            <a:extLst>
              <a:ext uri="{FF2B5EF4-FFF2-40B4-BE49-F238E27FC236}">
                <a16:creationId xmlns:a16="http://schemas.microsoft.com/office/drawing/2014/main" id="{C6C6A052-69E4-1C74-C351-B63670496EB9}"/>
              </a:ext>
            </a:extLst>
          </p:cNvPr>
          <p:cNvPicPr>
            <a:picLocks noChangeAspect="1"/>
          </p:cNvPicPr>
          <p:nvPr/>
        </p:nvPicPr>
        <p:blipFill>
          <a:blip r:embed="rId4"/>
          <a:stretch>
            <a:fillRect/>
          </a:stretch>
        </p:blipFill>
        <p:spPr>
          <a:xfrm>
            <a:off x="3667664" y="3815983"/>
            <a:ext cx="4589373" cy="989451"/>
          </a:xfrm>
          <a:prstGeom prst="rect">
            <a:avLst/>
          </a:prstGeom>
        </p:spPr>
      </p:pic>
      <p:pic>
        <p:nvPicPr>
          <p:cNvPr id="14" name="Picture 13">
            <a:extLst>
              <a:ext uri="{FF2B5EF4-FFF2-40B4-BE49-F238E27FC236}">
                <a16:creationId xmlns:a16="http://schemas.microsoft.com/office/drawing/2014/main" id="{7B6C747D-1FC9-C479-3FD7-D3F294450C3C}"/>
              </a:ext>
            </a:extLst>
          </p:cNvPr>
          <p:cNvPicPr>
            <a:picLocks noChangeAspect="1"/>
          </p:cNvPicPr>
          <p:nvPr/>
        </p:nvPicPr>
        <p:blipFill>
          <a:blip r:embed="rId5"/>
          <a:stretch>
            <a:fillRect/>
          </a:stretch>
        </p:blipFill>
        <p:spPr>
          <a:xfrm>
            <a:off x="3052197" y="1841299"/>
            <a:ext cx="5526028" cy="1151256"/>
          </a:xfrm>
          <a:prstGeom prst="rect">
            <a:avLst/>
          </a:prstGeom>
        </p:spPr>
      </p:pic>
      <p:sp>
        <p:nvSpPr>
          <p:cNvPr id="15" name="TextBox 14">
            <a:extLst>
              <a:ext uri="{FF2B5EF4-FFF2-40B4-BE49-F238E27FC236}">
                <a16:creationId xmlns:a16="http://schemas.microsoft.com/office/drawing/2014/main" id="{D59BABBE-38A9-2894-90D0-4D8D8B266DCF}"/>
              </a:ext>
            </a:extLst>
          </p:cNvPr>
          <p:cNvSpPr txBox="1"/>
          <p:nvPr/>
        </p:nvSpPr>
        <p:spPr>
          <a:xfrm>
            <a:off x="3475829" y="1112876"/>
            <a:ext cx="5257593" cy="461665"/>
          </a:xfrm>
          <a:prstGeom prst="rect">
            <a:avLst/>
          </a:prstGeom>
          <a:noFill/>
        </p:spPr>
        <p:txBody>
          <a:bodyPr wrap="none" rtlCol="0">
            <a:spAutoFit/>
          </a:bodyPr>
          <a:lstStyle/>
          <a:p>
            <a:pPr algn="l"/>
            <a:r>
              <a:rPr lang="en-US" sz="2400" dirty="0">
                <a:latin typeface="+mj-lt"/>
                <a:cs typeface="Calibri" panose="020F0502020204030204" pitchFamily="34" charset="0"/>
              </a:rPr>
              <a:t>Both frequencies emphasize these notes.</a:t>
            </a:r>
          </a:p>
        </p:txBody>
      </p:sp>
      <p:cxnSp>
        <p:nvCxnSpPr>
          <p:cNvPr id="16" name="Straight Arrow Connector 15">
            <a:extLst>
              <a:ext uri="{FF2B5EF4-FFF2-40B4-BE49-F238E27FC236}">
                <a16:creationId xmlns:a16="http://schemas.microsoft.com/office/drawing/2014/main" id="{D90F6DE0-CA75-75E0-0F6D-9EAD9BBE5713}"/>
              </a:ext>
            </a:extLst>
          </p:cNvPr>
          <p:cNvCxnSpPr>
            <a:cxnSpLocks/>
          </p:cNvCxnSpPr>
          <p:nvPr/>
        </p:nvCxnSpPr>
        <p:spPr>
          <a:xfrm>
            <a:off x="4199385" y="1503918"/>
            <a:ext cx="0" cy="674762"/>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7067898-DBA3-628B-B296-3B980C9577BD}"/>
              </a:ext>
            </a:extLst>
          </p:cNvPr>
          <p:cNvCxnSpPr>
            <a:cxnSpLocks/>
          </p:cNvCxnSpPr>
          <p:nvPr/>
        </p:nvCxnSpPr>
        <p:spPr>
          <a:xfrm>
            <a:off x="5740638" y="1503918"/>
            <a:ext cx="0" cy="674762"/>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44FB945-3805-B411-82A8-6D9E15C2AB11}"/>
              </a:ext>
            </a:extLst>
          </p:cNvPr>
          <p:cNvCxnSpPr>
            <a:cxnSpLocks/>
          </p:cNvCxnSpPr>
          <p:nvPr/>
        </p:nvCxnSpPr>
        <p:spPr>
          <a:xfrm>
            <a:off x="7586691" y="1498543"/>
            <a:ext cx="0" cy="674762"/>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9B2BC73-D2BF-8954-E349-4D8C29A2E9B9}"/>
              </a:ext>
            </a:extLst>
          </p:cNvPr>
          <p:cNvCxnSpPr>
            <a:cxnSpLocks/>
          </p:cNvCxnSpPr>
          <p:nvPr/>
        </p:nvCxnSpPr>
        <p:spPr>
          <a:xfrm>
            <a:off x="8181913" y="1498543"/>
            <a:ext cx="0" cy="674762"/>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2" name="Left Brace 21">
            <a:extLst>
              <a:ext uri="{FF2B5EF4-FFF2-40B4-BE49-F238E27FC236}">
                <a16:creationId xmlns:a16="http://schemas.microsoft.com/office/drawing/2014/main" id="{286A3C69-64A7-DE99-2004-38CAB78EE55B}"/>
              </a:ext>
            </a:extLst>
          </p:cNvPr>
          <p:cNvSpPr/>
          <p:nvPr/>
        </p:nvSpPr>
        <p:spPr>
          <a:xfrm rot="16200000">
            <a:off x="4934309" y="4702395"/>
            <a:ext cx="301925" cy="508003"/>
          </a:xfrm>
          <a:prstGeom prst="leftBrace">
            <a:avLst/>
          </a:prstGeom>
          <a:ln w="1905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4" name="Left Brace 23">
            <a:extLst>
              <a:ext uri="{FF2B5EF4-FFF2-40B4-BE49-F238E27FC236}">
                <a16:creationId xmlns:a16="http://schemas.microsoft.com/office/drawing/2014/main" id="{1547BCB1-24B7-ED21-0CED-5133F8C82ADB}"/>
              </a:ext>
            </a:extLst>
          </p:cNvPr>
          <p:cNvSpPr/>
          <p:nvPr/>
        </p:nvSpPr>
        <p:spPr>
          <a:xfrm rot="16200000">
            <a:off x="6820618" y="4702394"/>
            <a:ext cx="301925" cy="508003"/>
          </a:xfrm>
          <a:prstGeom prst="leftBrace">
            <a:avLst/>
          </a:prstGeom>
          <a:ln w="1905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A0F57D84-085A-D920-30F5-3B763C294400}"/>
              </a:ext>
            </a:extLst>
          </p:cNvPr>
          <p:cNvSpPr txBox="1"/>
          <p:nvPr/>
        </p:nvSpPr>
        <p:spPr>
          <a:xfrm>
            <a:off x="2934749" y="5090106"/>
            <a:ext cx="6322500" cy="830997"/>
          </a:xfrm>
          <a:prstGeom prst="rect">
            <a:avLst/>
          </a:prstGeom>
          <a:noFill/>
        </p:spPr>
        <p:txBody>
          <a:bodyPr wrap="none" rtlCol="0">
            <a:spAutoFit/>
          </a:bodyPr>
          <a:lstStyle/>
          <a:p>
            <a:pPr algn="ctr"/>
            <a:r>
              <a:rPr lang="en-US" sz="2400" dirty="0">
                <a:latin typeface="+mj-lt"/>
                <a:cs typeface="Calibri" panose="020F0502020204030204" pitchFamily="34" charset="0"/>
              </a:rPr>
              <a:t>Frequency 7 groups the other two pairs of onsets.</a:t>
            </a:r>
          </a:p>
          <a:p>
            <a:pPr algn="ctr"/>
            <a:r>
              <a:rPr lang="en-US" sz="2400" dirty="0">
                <a:latin typeface="+mj-lt"/>
                <a:cs typeface="Calibri" panose="020F0502020204030204" pitchFamily="34" charset="0"/>
              </a:rPr>
              <a:t>Frequency 9 splits them up.</a:t>
            </a:r>
          </a:p>
        </p:txBody>
      </p:sp>
    </p:spTree>
    <p:extLst>
      <p:ext uri="{BB962C8B-B14F-4D97-AF65-F5344CB8AC3E}">
        <p14:creationId xmlns:p14="http://schemas.microsoft.com/office/powerpoint/2010/main" val="182130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500"/>
                                        <p:tgtEl>
                                          <p:spTgt spid="19"/>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up)">
                                      <p:cBhvr>
                                        <p:cTn id="15" dur="500"/>
                                        <p:tgtEl>
                                          <p:spTgt spid="20"/>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up)">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6BCE9-AB2D-C803-7175-B0D29D635AA9}"/>
              </a:ext>
            </a:extLst>
          </p:cNvPr>
          <p:cNvSpPr>
            <a:spLocks noGrp="1"/>
          </p:cNvSpPr>
          <p:nvPr>
            <p:ph type="title"/>
          </p:nvPr>
        </p:nvSpPr>
        <p:spPr/>
        <p:txBody>
          <a:bodyPr/>
          <a:lstStyle/>
          <a:p>
            <a:r>
              <a:rPr lang="en-US" dirty="0"/>
              <a:t>Flow in jazz: Byrd/Hill “Fly Little Bird Fly”</a:t>
            </a:r>
          </a:p>
        </p:txBody>
      </p:sp>
      <p:sp>
        <p:nvSpPr>
          <p:cNvPr id="4" name="Date Placeholder 3">
            <a:extLst>
              <a:ext uri="{FF2B5EF4-FFF2-40B4-BE49-F238E27FC236}">
                <a16:creationId xmlns:a16="http://schemas.microsoft.com/office/drawing/2014/main" id="{B71835CF-A645-AE3E-0467-BA2CEFF6DA7F}"/>
              </a:ext>
            </a:extLst>
          </p:cNvPr>
          <p:cNvSpPr>
            <a:spLocks noGrp="1"/>
          </p:cNvSpPr>
          <p:nvPr>
            <p:ph type="dt" sz="half" idx="10"/>
          </p:nvPr>
        </p:nvSpPr>
        <p:spPr/>
        <p:txBody>
          <a:bodyPr/>
          <a:lstStyle/>
          <a:p>
            <a:r>
              <a:rPr lang="en-US"/>
              <a:t>Rhythm in Music since 1900, McGill, Sept. 2023</a:t>
            </a:r>
            <a:endParaRPr lang="en-US" dirty="0"/>
          </a:p>
        </p:txBody>
      </p:sp>
      <p:sp>
        <p:nvSpPr>
          <p:cNvPr id="5" name="Footer Placeholder 4">
            <a:extLst>
              <a:ext uri="{FF2B5EF4-FFF2-40B4-BE49-F238E27FC236}">
                <a16:creationId xmlns:a16="http://schemas.microsoft.com/office/drawing/2014/main" id="{16FD1A06-AFE1-11B4-DA71-587627F0585D}"/>
              </a:ext>
            </a:extLst>
          </p:cNvPr>
          <p:cNvSpPr>
            <a:spLocks noGrp="1"/>
          </p:cNvSpPr>
          <p:nvPr>
            <p:ph type="ftr" sz="quarter" idx="11"/>
          </p:nvPr>
        </p:nvSpPr>
        <p:spPr/>
        <p:txBody>
          <a:bodyPr/>
          <a:lstStyle/>
          <a:p>
            <a:r>
              <a:rPr lang="en-US"/>
              <a:t>Rhythmic Regularity beyond Meter and Isochrony</a:t>
            </a:r>
            <a:endParaRPr lang="en-US" dirty="0"/>
          </a:p>
        </p:txBody>
      </p:sp>
      <p:sp>
        <p:nvSpPr>
          <p:cNvPr id="6" name="Slide Number Placeholder 5">
            <a:extLst>
              <a:ext uri="{FF2B5EF4-FFF2-40B4-BE49-F238E27FC236}">
                <a16:creationId xmlns:a16="http://schemas.microsoft.com/office/drawing/2014/main" id="{88D6EC90-2129-BC1A-6F40-C7E1787AB2A7}"/>
              </a:ext>
            </a:extLst>
          </p:cNvPr>
          <p:cNvSpPr>
            <a:spLocks noGrp="1"/>
          </p:cNvSpPr>
          <p:nvPr>
            <p:ph type="sldNum" sz="quarter" idx="12"/>
          </p:nvPr>
        </p:nvSpPr>
        <p:spPr/>
        <p:txBody>
          <a:bodyPr/>
          <a:lstStyle/>
          <a:p>
            <a:r>
              <a:rPr lang="en-US"/>
              <a:t>Jason Yust, Boston Univ.          </a:t>
            </a:r>
            <a:fld id="{6950D593-2953-924C-A0DA-F3B17E0E49C7}" type="slidenum">
              <a:rPr lang="en-US" smtClean="0"/>
              <a:pPr/>
              <a:t>41</a:t>
            </a:fld>
            <a:endParaRPr lang="en-US" dirty="0"/>
          </a:p>
        </p:txBody>
      </p:sp>
      <p:pic>
        <p:nvPicPr>
          <p:cNvPr id="12" name="Picture 11">
            <a:extLst>
              <a:ext uri="{FF2B5EF4-FFF2-40B4-BE49-F238E27FC236}">
                <a16:creationId xmlns:a16="http://schemas.microsoft.com/office/drawing/2014/main" id="{B845AF71-5B1F-26C7-52C0-89677EA0A533}"/>
              </a:ext>
            </a:extLst>
          </p:cNvPr>
          <p:cNvPicPr>
            <a:picLocks noChangeAspect="1"/>
          </p:cNvPicPr>
          <p:nvPr/>
        </p:nvPicPr>
        <p:blipFill>
          <a:blip r:embed="rId3"/>
          <a:stretch>
            <a:fillRect/>
          </a:stretch>
        </p:blipFill>
        <p:spPr>
          <a:xfrm>
            <a:off x="545393" y="1251619"/>
            <a:ext cx="4899573" cy="4164224"/>
          </a:xfrm>
          <a:prstGeom prst="rect">
            <a:avLst/>
          </a:prstGeom>
        </p:spPr>
      </p:pic>
      <p:pic>
        <p:nvPicPr>
          <p:cNvPr id="14" name="Picture 13">
            <a:extLst>
              <a:ext uri="{FF2B5EF4-FFF2-40B4-BE49-F238E27FC236}">
                <a16:creationId xmlns:a16="http://schemas.microsoft.com/office/drawing/2014/main" id="{07CCAD65-9690-F8A6-257C-A6AEF0422F37}"/>
              </a:ext>
            </a:extLst>
          </p:cNvPr>
          <p:cNvPicPr>
            <a:picLocks noChangeAspect="1"/>
          </p:cNvPicPr>
          <p:nvPr/>
        </p:nvPicPr>
        <p:blipFill>
          <a:blip r:embed="rId4"/>
          <a:stretch>
            <a:fillRect/>
          </a:stretch>
        </p:blipFill>
        <p:spPr>
          <a:xfrm>
            <a:off x="5444966" y="1251619"/>
            <a:ext cx="5908834" cy="3579962"/>
          </a:xfrm>
          <a:prstGeom prst="rect">
            <a:avLst/>
          </a:prstGeom>
        </p:spPr>
      </p:pic>
      <p:sp>
        <p:nvSpPr>
          <p:cNvPr id="15" name="TextBox 14">
            <a:extLst>
              <a:ext uri="{FF2B5EF4-FFF2-40B4-BE49-F238E27FC236}">
                <a16:creationId xmlns:a16="http://schemas.microsoft.com/office/drawing/2014/main" id="{D41C5F6B-5E4D-8D43-DDA0-671CEC368BA2}"/>
              </a:ext>
            </a:extLst>
          </p:cNvPr>
          <p:cNvSpPr txBox="1"/>
          <p:nvPr/>
        </p:nvSpPr>
        <p:spPr>
          <a:xfrm>
            <a:off x="7150066" y="789954"/>
            <a:ext cx="2498633" cy="461665"/>
          </a:xfrm>
          <a:prstGeom prst="rect">
            <a:avLst/>
          </a:prstGeom>
          <a:noFill/>
        </p:spPr>
        <p:txBody>
          <a:bodyPr wrap="none" rtlCol="0">
            <a:spAutoFit/>
          </a:bodyPr>
          <a:lstStyle/>
          <a:p>
            <a:pPr algn="l"/>
            <a:r>
              <a:rPr lang="en-US" sz="2400" dirty="0">
                <a:latin typeface="+mj-lt"/>
                <a:cs typeface="Calibri" panose="020F0502020204030204" pitchFamily="34" charset="0"/>
              </a:rPr>
              <a:t>Frequency-9 space</a:t>
            </a:r>
          </a:p>
        </p:txBody>
      </p:sp>
      <p:sp>
        <p:nvSpPr>
          <p:cNvPr id="16" name="TextBox 15">
            <a:extLst>
              <a:ext uri="{FF2B5EF4-FFF2-40B4-BE49-F238E27FC236}">
                <a16:creationId xmlns:a16="http://schemas.microsoft.com/office/drawing/2014/main" id="{4A89056D-B74E-A76B-E4E0-98BB76CC19EA}"/>
              </a:ext>
            </a:extLst>
          </p:cNvPr>
          <p:cNvSpPr txBox="1"/>
          <p:nvPr/>
        </p:nvSpPr>
        <p:spPr>
          <a:xfrm>
            <a:off x="1841946" y="789954"/>
            <a:ext cx="2498633" cy="461665"/>
          </a:xfrm>
          <a:prstGeom prst="rect">
            <a:avLst/>
          </a:prstGeom>
          <a:noFill/>
        </p:spPr>
        <p:txBody>
          <a:bodyPr wrap="none" rtlCol="0">
            <a:spAutoFit/>
          </a:bodyPr>
          <a:lstStyle/>
          <a:p>
            <a:pPr algn="l"/>
            <a:r>
              <a:rPr lang="en-US" sz="2400" dirty="0">
                <a:latin typeface="+mj-lt"/>
                <a:cs typeface="Calibri" panose="020F0502020204030204" pitchFamily="34" charset="0"/>
              </a:rPr>
              <a:t>Frequency-7 space</a:t>
            </a:r>
          </a:p>
        </p:txBody>
      </p:sp>
      <p:sp>
        <p:nvSpPr>
          <p:cNvPr id="17" name="TextBox 16">
            <a:extLst>
              <a:ext uri="{FF2B5EF4-FFF2-40B4-BE49-F238E27FC236}">
                <a16:creationId xmlns:a16="http://schemas.microsoft.com/office/drawing/2014/main" id="{D4E7F9C2-F923-BC58-3846-B1452FEA703D}"/>
              </a:ext>
            </a:extLst>
          </p:cNvPr>
          <p:cNvSpPr txBox="1"/>
          <p:nvPr/>
        </p:nvSpPr>
        <p:spPr>
          <a:xfrm>
            <a:off x="5556341" y="4941293"/>
            <a:ext cx="6676845" cy="830997"/>
          </a:xfrm>
          <a:prstGeom prst="rect">
            <a:avLst/>
          </a:prstGeom>
          <a:noFill/>
        </p:spPr>
        <p:txBody>
          <a:bodyPr wrap="square" rtlCol="0">
            <a:spAutoFit/>
          </a:bodyPr>
          <a:lstStyle/>
          <a:p>
            <a:pPr algn="l"/>
            <a:r>
              <a:rPr lang="en-US" sz="2400" dirty="0">
                <a:latin typeface="+mj-lt"/>
                <a:cs typeface="Calibri" panose="020F0502020204030204" pitchFamily="34" charset="0"/>
              </a:rPr>
              <a:t>In both spaces, Hill’s rhythm is closer to the measured one than other </a:t>
            </a:r>
            <a:r>
              <a:rPr lang="en-US" sz="2400" dirty="0" err="1">
                <a:latin typeface="+mj-lt"/>
                <a:cs typeface="Calibri" panose="020F0502020204030204" pitchFamily="34" charset="0"/>
              </a:rPr>
              <a:t>notatable</a:t>
            </a:r>
            <a:r>
              <a:rPr lang="en-US" sz="2400" dirty="0">
                <a:latin typeface="+mj-lt"/>
                <a:cs typeface="Calibri" panose="020F0502020204030204" pitchFamily="34" charset="0"/>
              </a:rPr>
              <a:t> versions.</a:t>
            </a:r>
          </a:p>
        </p:txBody>
      </p:sp>
    </p:spTree>
    <p:extLst>
      <p:ext uri="{BB962C8B-B14F-4D97-AF65-F5344CB8AC3E}">
        <p14:creationId xmlns:p14="http://schemas.microsoft.com/office/powerpoint/2010/main" val="19745874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693C3-8C2D-62C5-5EFC-35990BA50F93}"/>
              </a:ext>
            </a:extLst>
          </p:cNvPr>
          <p:cNvSpPr>
            <a:spLocks noGrp="1"/>
          </p:cNvSpPr>
          <p:nvPr>
            <p:ph type="ctrTitle"/>
          </p:nvPr>
        </p:nvSpPr>
        <p:spPr/>
        <p:txBody>
          <a:bodyPr>
            <a:normAutofit/>
          </a:bodyPr>
          <a:lstStyle/>
          <a:p>
            <a:r>
              <a:rPr lang="en-US" dirty="0"/>
              <a:t>Interaction of Frequencies</a:t>
            </a:r>
          </a:p>
        </p:txBody>
      </p:sp>
      <p:sp>
        <p:nvSpPr>
          <p:cNvPr id="3" name="Subtitle 2">
            <a:extLst>
              <a:ext uri="{FF2B5EF4-FFF2-40B4-BE49-F238E27FC236}">
                <a16:creationId xmlns:a16="http://schemas.microsoft.com/office/drawing/2014/main" id="{6896B911-F62D-6274-2404-73A707F50A02}"/>
              </a:ext>
            </a:extLst>
          </p:cNvPr>
          <p:cNvSpPr>
            <a:spLocks noGrp="1"/>
          </p:cNvSpPr>
          <p:nvPr>
            <p:ph type="subTitle" idx="1"/>
          </p:nvPr>
        </p:nvSpPr>
        <p:spPr/>
        <p:txBody>
          <a:bodyPr/>
          <a:lstStyle/>
          <a:p>
            <a:r>
              <a:rPr lang="en-US" dirty="0"/>
              <a:t>Hidden polyrhythm in Timeline Music, Ligeti, Dave King, Miles Okazaki</a:t>
            </a:r>
          </a:p>
        </p:txBody>
      </p:sp>
      <p:sp>
        <p:nvSpPr>
          <p:cNvPr id="4" name="Date Placeholder 3">
            <a:extLst>
              <a:ext uri="{FF2B5EF4-FFF2-40B4-BE49-F238E27FC236}">
                <a16:creationId xmlns:a16="http://schemas.microsoft.com/office/drawing/2014/main" id="{C71D1C7C-B102-0932-69B7-DB65CE3597E6}"/>
              </a:ext>
            </a:extLst>
          </p:cNvPr>
          <p:cNvSpPr>
            <a:spLocks noGrp="1"/>
          </p:cNvSpPr>
          <p:nvPr>
            <p:ph type="dt" sz="half" idx="10"/>
          </p:nvPr>
        </p:nvSpPr>
        <p:spPr/>
        <p:txBody>
          <a:bodyPr/>
          <a:lstStyle/>
          <a:p>
            <a:r>
              <a:rPr lang="en-US"/>
              <a:t>Rhythm in Music since 1900, McGill, Sept. 2023</a:t>
            </a:r>
            <a:endParaRPr lang="en-US" dirty="0"/>
          </a:p>
        </p:txBody>
      </p:sp>
      <p:sp>
        <p:nvSpPr>
          <p:cNvPr id="5" name="Footer Placeholder 4">
            <a:extLst>
              <a:ext uri="{FF2B5EF4-FFF2-40B4-BE49-F238E27FC236}">
                <a16:creationId xmlns:a16="http://schemas.microsoft.com/office/drawing/2014/main" id="{FAA87DFF-97BB-1F4E-01AE-3F0473F098FA}"/>
              </a:ext>
            </a:extLst>
          </p:cNvPr>
          <p:cNvSpPr>
            <a:spLocks noGrp="1"/>
          </p:cNvSpPr>
          <p:nvPr>
            <p:ph type="ftr" sz="quarter" idx="11"/>
          </p:nvPr>
        </p:nvSpPr>
        <p:spPr/>
        <p:txBody>
          <a:bodyPr/>
          <a:lstStyle/>
          <a:p>
            <a:r>
              <a:rPr lang="en-US"/>
              <a:t>Rhythmic Regularity beyond Meter and Isochrony</a:t>
            </a:r>
            <a:endParaRPr lang="en-US" dirty="0"/>
          </a:p>
        </p:txBody>
      </p:sp>
      <p:sp>
        <p:nvSpPr>
          <p:cNvPr id="6" name="Slide Number Placeholder 5">
            <a:extLst>
              <a:ext uri="{FF2B5EF4-FFF2-40B4-BE49-F238E27FC236}">
                <a16:creationId xmlns:a16="http://schemas.microsoft.com/office/drawing/2014/main" id="{991B522F-9F6B-26E6-EE50-47BE4AA69439}"/>
              </a:ext>
            </a:extLst>
          </p:cNvPr>
          <p:cNvSpPr>
            <a:spLocks noGrp="1"/>
          </p:cNvSpPr>
          <p:nvPr>
            <p:ph type="sldNum" sz="quarter" idx="12"/>
          </p:nvPr>
        </p:nvSpPr>
        <p:spPr/>
        <p:txBody>
          <a:bodyPr/>
          <a:lstStyle/>
          <a:p>
            <a:r>
              <a:rPr lang="en-US"/>
              <a:t>Jason Yust, Boston Univ.          </a:t>
            </a:r>
            <a:fld id="{6950D593-2953-924C-A0DA-F3B17E0E49C7}" type="slidenum">
              <a:rPr lang="en-US" smtClean="0"/>
              <a:pPr/>
              <a:t>42</a:t>
            </a:fld>
            <a:endParaRPr lang="en-US" dirty="0"/>
          </a:p>
        </p:txBody>
      </p:sp>
    </p:spTree>
    <p:extLst>
      <p:ext uri="{BB962C8B-B14F-4D97-AF65-F5344CB8AC3E}">
        <p14:creationId xmlns:p14="http://schemas.microsoft.com/office/powerpoint/2010/main" val="7523846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EA9A5-306F-473F-5F8C-6E19AF2B067A}"/>
              </a:ext>
            </a:extLst>
          </p:cNvPr>
          <p:cNvSpPr>
            <a:spLocks noGrp="1"/>
          </p:cNvSpPr>
          <p:nvPr>
            <p:ph type="title"/>
          </p:nvPr>
        </p:nvSpPr>
        <p:spPr/>
        <p:txBody>
          <a:bodyPr/>
          <a:lstStyle/>
          <a:p>
            <a:r>
              <a:rPr lang="en-US" dirty="0"/>
              <a:t>Interaction of frequencies</a:t>
            </a:r>
          </a:p>
        </p:txBody>
      </p:sp>
      <p:sp>
        <p:nvSpPr>
          <p:cNvPr id="3" name="Content Placeholder 2">
            <a:extLst>
              <a:ext uri="{FF2B5EF4-FFF2-40B4-BE49-F238E27FC236}">
                <a16:creationId xmlns:a16="http://schemas.microsoft.com/office/drawing/2014/main" id="{E86E780E-4C32-797C-A043-6EC31BD313D7}"/>
              </a:ext>
            </a:extLst>
          </p:cNvPr>
          <p:cNvSpPr>
            <a:spLocks noGrp="1"/>
          </p:cNvSpPr>
          <p:nvPr>
            <p:ph idx="1"/>
          </p:nvPr>
        </p:nvSpPr>
        <p:spPr>
          <a:xfrm>
            <a:off x="838200" y="718639"/>
            <a:ext cx="10515600" cy="703566"/>
          </a:xfrm>
        </p:spPr>
        <p:txBody>
          <a:bodyPr/>
          <a:lstStyle/>
          <a:p>
            <a:pPr marL="0" indent="0" algn="ctr">
              <a:buNone/>
            </a:pPr>
            <a:r>
              <a:rPr lang="en-US" dirty="0"/>
              <a:t>When two frequencies are close together, we get a </a:t>
            </a:r>
            <a:r>
              <a:rPr lang="en-US" b="1" dirty="0"/>
              <a:t>slow phase shift.</a:t>
            </a:r>
            <a:endParaRPr lang="en-US" dirty="0"/>
          </a:p>
        </p:txBody>
      </p:sp>
      <p:pic>
        <p:nvPicPr>
          <p:cNvPr id="5" name="Picture 4">
            <a:extLst>
              <a:ext uri="{FF2B5EF4-FFF2-40B4-BE49-F238E27FC236}">
                <a16:creationId xmlns:a16="http://schemas.microsoft.com/office/drawing/2014/main" id="{C86FDDA9-0714-31DA-2B0F-5F3BB302B5C4}"/>
              </a:ext>
            </a:extLst>
          </p:cNvPr>
          <p:cNvPicPr>
            <a:picLocks noChangeAspect="1"/>
          </p:cNvPicPr>
          <p:nvPr/>
        </p:nvPicPr>
        <p:blipFill>
          <a:blip r:embed="rId3"/>
          <a:stretch>
            <a:fillRect/>
          </a:stretch>
        </p:blipFill>
        <p:spPr>
          <a:xfrm>
            <a:off x="589566" y="3533822"/>
            <a:ext cx="4776222" cy="1341636"/>
          </a:xfrm>
          <a:prstGeom prst="rect">
            <a:avLst/>
          </a:prstGeom>
        </p:spPr>
      </p:pic>
      <p:pic>
        <p:nvPicPr>
          <p:cNvPr id="7" name="Picture 6">
            <a:extLst>
              <a:ext uri="{FF2B5EF4-FFF2-40B4-BE49-F238E27FC236}">
                <a16:creationId xmlns:a16="http://schemas.microsoft.com/office/drawing/2014/main" id="{8E09A20D-4796-661A-A5D4-9346F6AB0C8F}"/>
              </a:ext>
            </a:extLst>
          </p:cNvPr>
          <p:cNvPicPr>
            <a:picLocks noChangeAspect="1"/>
          </p:cNvPicPr>
          <p:nvPr/>
        </p:nvPicPr>
        <p:blipFill rotWithShape="1">
          <a:blip r:embed="rId4"/>
          <a:srcRect t="12989" b="13991"/>
          <a:stretch/>
        </p:blipFill>
        <p:spPr>
          <a:xfrm>
            <a:off x="1045289" y="2247689"/>
            <a:ext cx="4221300" cy="1288634"/>
          </a:xfrm>
          <a:prstGeom prst="rect">
            <a:avLst/>
          </a:prstGeom>
        </p:spPr>
      </p:pic>
      <p:pic>
        <p:nvPicPr>
          <p:cNvPr id="9" name="Picture 8">
            <a:extLst>
              <a:ext uri="{FF2B5EF4-FFF2-40B4-BE49-F238E27FC236}">
                <a16:creationId xmlns:a16="http://schemas.microsoft.com/office/drawing/2014/main" id="{FCF6B0B9-1830-8523-04CD-11579F164E8A}"/>
              </a:ext>
            </a:extLst>
          </p:cNvPr>
          <p:cNvPicPr>
            <a:picLocks noChangeAspect="1"/>
          </p:cNvPicPr>
          <p:nvPr/>
        </p:nvPicPr>
        <p:blipFill>
          <a:blip r:embed="rId5"/>
          <a:stretch>
            <a:fillRect/>
          </a:stretch>
        </p:blipFill>
        <p:spPr>
          <a:xfrm>
            <a:off x="6561790" y="3533822"/>
            <a:ext cx="4561759" cy="1288633"/>
          </a:xfrm>
          <a:prstGeom prst="rect">
            <a:avLst/>
          </a:prstGeom>
        </p:spPr>
      </p:pic>
      <p:pic>
        <p:nvPicPr>
          <p:cNvPr id="13" name="Picture 12">
            <a:extLst>
              <a:ext uri="{FF2B5EF4-FFF2-40B4-BE49-F238E27FC236}">
                <a16:creationId xmlns:a16="http://schemas.microsoft.com/office/drawing/2014/main" id="{BBFC254F-CA9D-9FF5-C61C-3C2C2FBE5807}"/>
              </a:ext>
            </a:extLst>
          </p:cNvPr>
          <p:cNvPicPr>
            <a:picLocks noChangeAspect="1"/>
          </p:cNvPicPr>
          <p:nvPr/>
        </p:nvPicPr>
        <p:blipFill rotWithShape="1">
          <a:blip r:embed="rId6"/>
          <a:srcRect t="14919" b="15087"/>
          <a:stretch/>
        </p:blipFill>
        <p:spPr>
          <a:xfrm>
            <a:off x="6983413" y="2284466"/>
            <a:ext cx="4221300" cy="1303022"/>
          </a:xfrm>
          <a:prstGeom prst="rect">
            <a:avLst/>
          </a:prstGeom>
        </p:spPr>
      </p:pic>
      <p:sp>
        <p:nvSpPr>
          <p:cNvPr id="14" name="TextBox 13">
            <a:extLst>
              <a:ext uri="{FF2B5EF4-FFF2-40B4-BE49-F238E27FC236}">
                <a16:creationId xmlns:a16="http://schemas.microsoft.com/office/drawing/2014/main" id="{6CB7FE60-6234-7325-64C5-9CCE2800BDCD}"/>
              </a:ext>
            </a:extLst>
          </p:cNvPr>
          <p:cNvSpPr txBox="1"/>
          <p:nvPr/>
        </p:nvSpPr>
        <p:spPr>
          <a:xfrm>
            <a:off x="4214566" y="1752654"/>
            <a:ext cx="1225015" cy="461665"/>
          </a:xfrm>
          <a:prstGeom prst="rect">
            <a:avLst/>
          </a:prstGeom>
          <a:noFill/>
        </p:spPr>
        <p:txBody>
          <a:bodyPr wrap="none" rtlCol="0">
            <a:spAutoFit/>
          </a:bodyPr>
          <a:lstStyle/>
          <a:p>
            <a:pPr algn="l"/>
            <a:r>
              <a:rPr lang="en-US" sz="2400" dirty="0">
                <a:latin typeface="+mj-lt"/>
                <a:cs typeface="Calibri" panose="020F0502020204030204" pitchFamily="34" charset="0"/>
              </a:rPr>
              <a:t>In phase</a:t>
            </a:r>
          </a:p>
        </p:txBody>
      </p:sp>
      <p:sp>
        <p:nvSpPr>
          <p:cNvPr id="15" name="TextBox 14">
            <a:extLst>
              <a:ext uri="{FF2B5EF4-FFF2-40B4-BE49-F238E27FC236}">
                <a16:creationId xmlns:a16="http://schemas.microsoft.com/office/drawing/2014/main" id="{0EFC6272-5B63-D21D-533B-C5E0FA4BABBA}"/>
              </a:ext>
            </a:extLst>
          </p:cNvPr>
          <p:cNvSpPr txBox="1"/>
          <p:nvPr/>
        </p:nvSpPr>
        <p:spPr>
          <a:xfrm>
            <a:off x="1931401" y="1758864"/>
            <a:ext cx="1773242" cy="461665"/>
          </a:xfrm>
          <a:prstGeom prst="rect">
            <a:avLst/>
          </a:prstGeom>
          <a:noFill/>
        </p:spPr>
        <p:txBody>
          <a:bodyPr wrap="none" rtlCol="0">
            <a:spAutoFit/>
          </a:bodyPr>
          <a:lstStyle/>
          <a:p>
            <a:pPr algn="l"/>
            <a:r>
              <a:rPr lang="en-US" sz="2400" dirty="0">
                <a:latin typeface="+mj-lt"/>
                <a:cs typeface="Calibri" panose="020F0502020204030204" pitchFamily="34" charset="0"/>
              </a:rPr>
              <a:t>Out of phase</a:t>
            </a:r>
          </a:p>
        </p:txBody>
      </p:sp>
      <p:cxnSp>
        <p:nvCxnSpPr>
          <p:cNvPr id="19" name="Straight Arrow Connector 18">
            <a:extLst>
              <a:ext uri="{FF2B5EF4-FFF2-40B4-BE49-F238E27FC236}">
                <a16:creationId xmlns:a16="http://schemas.microsoft.com/office/drawing/2014/main" id="{060DAE6C-A542-576E-283A-8AEC7EB9DC1F}"/>
              </a:ext>
            </a:extLst>
          </p:cNvPr>
          <p:cNvCxnSpPr>
            <a:cxnSpLocks/>
          </p:cNvCxnSpPr>
          <p:nvPr/>
        </p:nvCxnSpPr>
        <p:spPr>
          <a:xfrm flipV="1">
            <a:off x="951805" y="1996318"/>
            <a:ext cx="1005114" cy="3703"/>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88BA704-F6CC-6080-A611-9A24AD088A13}"/>
              </a:ext>
            </a:extLst>
          </p:cNvPr>
          <p:cNvCxnSpPr>
            <a:cxnSpLocks/>
          </p:cNvCxnSpPr>
          <p:nvPr/>
        </p:nvCxnSpPr>
        <p:spPr>
          <a:xfrm>
            <a:off x="3646241" y="2000021"/>
            <a:ext cx="619125" cy="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F87D4AC-3714-D38F-B8A7-9FB7F4EBC18A}"/>
              </a:ext>
            </a:extLst>
          </p:cNvPr>
          <p:cNvCxnSpPr>
            <a:cxnSpLocks/>
          </p:cNvCxnSpPr>
          <p:nvPr/>
        </p:nvCxnSpPr>
        <p:spPr>
          <a:xfrm>
            <a:off x="5365788" y="2002668"/>
            <a:ext cx="329467" cy="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E33E0E4-4444-8D20-7EE1-E89C97F97F5F}"/>
              </a:ext>
            </a:extLst>
          </p:cNvPr>
          <p:cNvSpPr txBox="1"/>
          <p:nvPr/>
        </p:nvSpPr>
        <p:spPr>
          <a:xfrm>
            <a:off x="7100726" y="1799238"/>
            <a:ext cx="1225015" cy="461665"/>
          </a:xfrm>
          <a:prstGeom prst="rect">
            <a:avLst/>
          </a:prstGeom>
          <a:noFill/>
        </p:spPr>
        <p:txBody>
          <a:bodyPr wrap="none" rtlCol="0">
            <a:spAutoFit/>
          </a:bodyPr>
          <a:lstStyle/>
          <a:p>
            <a:pPr algn="l"/>
            <a:r>
              <a:rPr lang="en-US" sz="2400" dirty="0">
                <a:latin typeface="+mj-lt"/>
                <a:cs typeface="Calibri" panose="020F0502020204030204" pitchFamily="34" charset="0"/>
              </a:rPr>
              <a:t>In phase</a:t>
            </a:r>
          </a:p>
        </p:txBody>
      </p:sp>
      <p:sp>
        <p:nvSpPr>
          <p:cNvPr id="28" name="TextBox 27">
            <a:extLst>
              <a:ext uri="{FF2B5EF4-FFF2-40B4-BE49-F238E27FC236}">
                <a16:creationId xmlns:a16="http://schemas.microsoft.com/office/drawing/2014/main" id="{23657702-51B6-EDCB-CE75-CAEE32542A2F}"/>
              </a:ext>
            </a:extLst>
          </p:cNvPr>
          <p:cNvSpPr txBox="1"/>
          <p:nvPr/>
        </p:nvSpPr>
        <p:spPr>
          <a:xfrm>
            <a:off x="8951267" y="1821043"/>
            <a:ext cx="1773242" cy="461665"/>
          </a:xfrm>
          <a:prstGeom prst="rect">
            <a:avLst/>
          </a:prstGeom>
          <a:noFill/>
        </p:spPr>
        <p:txBody>
          <a:bodyPr wrap="none" rtlCol="0">
            <a:spAutoFit/>
          </a:bodyPr>
          <a:lstStyle/>
          <a:p>
            <a:pPr algn="l"/>
            <a:r>
              <a:rPr lang="en-US" sz="2400" dirty="0">
                <a:latin typeface="+mj-lt"/>
                <a:cs typeface="Calibri" panose="020F0502020204030204" pitchFamily="34" charset="0"/>
              </a:rPr>
              <a:t>Out of phase</a:t>
            </a:r>
          </a:p>
        </p:txBody>
      </p:sp>
      <p:cxnSp>
        <p:nvCxnSpPr>
          <p:cNvPr id="29" name="Straight Arrow Connector 28">
            <a:extLst>
              <a:ext uri="{FF2B5EF4-FFF2-40B4-BE49-F238E27FC236}">
                <a16:creationId xmlns:a16="http://schemas.microsoft.com/office/drawing/2014/main" id="{FA69BFC7-180F-B464-9BB0-B9716288CA16}"/>
              </a:ext>
            </a:extLst>
          </p:cNvPr>
          <p:cNvCxnSpPr>
            <a:cxnSpLocks/>
          </p:cNvCxnSpPr>
          <p:nvPr/>
        </p:nvCxnSpPr>
        <p:spPr>
          <a:xfrm>
            <a:off x="8263565" y="2048666"/>
            <a:ext cx="722681" cy="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C56ED865-AEA4-0504-3E90-E0E0660E7C3C}"/>
              </a:ext>
            </a:extLst>
          </p:cNvPr>
          <p:cNvCxnSpPr>
            <a:cxnSpLocks/>
          </p:cNvCxnSpPr>
          <p:nvPr/>
        </p:nvCxnSpPr>
        <p:spPr>
          <a:xfrm>
            <a:off x="10659609" y="2061869"/>
            <a:ext cx="619125" cy="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6F896387-2DD6-B491-6BD1-58B418924757}"/>
              </a:ext>
            </a:extLst>
          </p:cNvPr>
          <p:cNvCxnSpPr>
            <a:cxnSpLocks/>
          </p:cNvCxnSpPr>
          <p:nvPr/>
        </p:nvCxnSpPr>
        <p:spPr>
          <a:xfrm>
            <a:off x="6838990" y="2045159"/>
            <a:ext cx="329467" cy="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36" name="Footer Placeholder 35">
            <a:extLst>
              <a:ext uri="{FF2B5EF4-FFF2-40B4-BE49-F238E27FC236}">
                <a16:creationId xmlns:a16="http://schemas.microsoft.com/office/drawing/2014/main" id="{8562CC78-026E-326C-4F46-E32071D20271}"/>
              </a:ext>
            </a:extLst>
          </p:cNvPr>
          <p:cNvSpPr>
            <a:spLocks noGrp="1"/>
          </p:cNvSpPr>
          <p:nvPr>
            <p:ph type="ftr" sz="quarter" idx="11"/>
          </p:nvPr>
        </p:nvSpPr>
        <p:spPr>
          <a:xfrm>
            <a:off x="4038600" y="6492875"/>
            <a:ext cx="4114800" cy="365125"/>
          </a:xfrm>
        </p:spPr>
        <p:txBody>
          <a:bodyPr/>
          <a:lstStyle/>
          <a:p>
            <a:r>
              <a:rPr lang="en-US"/>
              <a:t>Rhythmic Regularity beyond Meter and Isochrony</a:t>
            </a:r>
            <a:endParaRPr lang="en-US" dirty="0"/>
          </a:p>
        </p:txBody>
      </p:sp>
      <p:sp>
        <p:nvSpPr>
          <p:cNvPr id="37" name="Date Placeholder 36">
            <a:extLst>
              <a:ext uri="{FF2B5EF4-FFF2-40B4-BE49-F238E27FC236}">
                <a16:creationId xmlns:a16="http://schemas.microsoft.com/office/drawing/2014/main" id="{D527759F-327D-8743-A94F-66533ABEC20D}"/>
              </a:ext>
            </a:extLst>
          </p:cNvPr>
          <p:cNvSpPr>
            <a:spLocks noGrp="1"/>
          </p:cNvSpPr>
          <p:nvPr>
            <p:ph type="dt" sz="half" idx="10"/>
          </p:nvPr>
        </p:nvSpPr>
        <p:spPr/>
        <p:txBody>
          <a:bodyPr/>
          <a:lstStyle/>
          <a:p>
            <a:r>
              <a:rPr lang="en-US"/>
              <a:t>Rhythm in Music since 1900, McGill, Sept. 2023</a:t>
            </a:r>
            <a:endParaRPr lang="en-US" dirty="0"/>
          </a:p>
        </p:txBody>
      </p:sp>
      <p:sp>
        <p:nvSpPr>
          <p:cNvPr id="38" name="Slide Number Placeholder 37">
            <a:extLst>
              <a:ext uri="{FF2B5EF4-FFF2-40B4-BE49-F238E27FC236}">
                <a16:creationId xmlns:a16="http://schemas.microsoft.com/office/drawing/2014/main" id="{C0AB6F41-BA9A-48DB-1065-9FC51BFC4EE8}"/>
              </a:ext>
            </a:extLst>
          </p:cNvPr>
          <p:cNvSpPr>
            <a:spLocks noGrp="1"/>
          </p:cNvSpPr>
          <p:nvPr>
            <p:ph type="sldNum" sz="quarter" idx="12"/>
          </p:nvPr>
        </p:nvSpPr>
        <p:spPr/>
        <p:txBody>
          <a:bodyPr/>
          <a:lstStyle/>
          <a:p>
            <a:r>
              <a:rPr lang="en-US"/>
              <a:t>Jason Yust, Boston Univ.          </a:t>
            </a:r>
            <a:fld id="{6950D593-2953-924C-A0DA-F3B17E0E49C7}" type="slidenum">
              <a:rPr lang="en-US" smtClean="0"/>
              <a:pPr/>
              <a:t>43</a:t>
            </a:fld>
            <a:endParaRPr lang="en-US" dirty="0"/>
          </a:p>
        </p:txBody>
      </p:sp>
      <p:sp>
        <p:nvSpPr>
          <p:cNvPr id="4" name="TextBox 3">
            <a:extLst>
              <a:ext uri="{FF2B5EF4-FFF2-40B4-BE49-F238E27FC236}">
                <a16:creationId xmlns:a16="http://schemas.microsoft.com/office/drawing/2014/main" id="{F9CE2368-A5DC-F84E-6ACC-AE10200AB8E8}"/>
              </a:ext>
            </a:extLst>
          </p:cNvPr>
          <p:cNvSpPr txBox="1"/>
          <p:nvPr/>
        </p:nvSpPr>
        <p:spPr>
          <a:xfrm>
            <a:off x="2573433" y="5188095"/>
            <a:ext cx="7045134" cy="461665"/>
          </a:xfrm>
          <a:prstGeom prst="rect">
            <a:avLst/>
          </a:prstGeom>
          <a:noFill/>
        </p:spPr>
        <p:txBody>
          <a:bodyPr wrap="none" rtlCol="0">
            <a:spAutoFit/>
          </a:bodyPr>
          <a:lstStyle/>
          <a:p>
            <a:pPr algn="l"/>
            <a:r>
              <a:rPr lang="en-US" sz="2400" dirty="0">
                <a:latin typeface="+mj-lt"/>
                <a:cs typeface="Calibri" panose="020F0502020204030204" pitchFamily="34" charset="0"/>
              </a:rPr>
              <a:t>See </a:t>
            </a:r>
            <a:r>
              <a:rPr lang="en-US" sz="2400" dirty="0" err="1">
                <a:latin typeface="+mj-lt"/>
                <a:cs typeface="Calibri" panose="020F0502020204030204" pitchFamily="34" charset="0"/>
              </a:rPr>
              <a:t>Ladzekpo</a:t>
            </a:r>
            <a:r>
              <a:rPr lang="en-US" sz="2400" dirty="0">
                <a:latin typeface="+mj-lt"/>
                <a:cs typeface="Calibri" panose="020F0502020204030204" pitchFamily="34" charset="0"/>
              </a:rPr>
              <a:t> 1995, </a:t>
            </a:r>
            <a:r>
              <a:rPr lang="en-US" sz="2400" dirty="0" err="1">
                <a:latin typeface="+mj-lt"/>
                <a:cs typeface="Calibri" panose="020F0502020204030204" pitchFamily="34" charset="0"/>
              </a:rPr>
              <a:t>Peñalosa</a:t>
            </a:r>
            <a:r>
              <a:rPr lang="en-US" sz="2400" dirty="0">
                <a:latin typeface="+mj-lt"/>
                <a:cs typeface="Calibri" panose="020F0502020204030204" pitchFamily="34" charset="0"/>
              </a:rPr>
              <a:t> 2009, Stover Forthcoming</a:t>
            </a:r>
          </a:p>
        </p:txBody>
      </p:sp>
      <p:sp>
        <p:nvSpPr>
          <p:cNvPr id="6" name="TextBox 5">
            <a:extLst>
              <a:ext uri="{FF2B5EF4-FFF2-40B4-BE49-F238E27FC236}">
                <a16:creationId xmlns:a16="http://schemas.microsoft.com/office/drawing/2014/main" id="{691A621A-939B-05A0-7235-1373F97CD07A}"/>
              </a:ext>
            </a:extLst>
          </p:cNvPr>
          <p:cNvSpPr txBox="1"/>
          <p:nvPr/>
        </p:nvSpPr>
        <p:spPr>
          <a:xfrm>
            <a:off x="1778619" y="1143635"/>
            <a:ext cx="8315482" cy="461665"/>
          </a:xfrm>
          <a:prstGeom prst="rect">
            <a:avLst/>
          </a:prstGeom>
          <a:noFill/>
        </p:spPr>
        <p:txBody>
          <a:bodyPr wrap="none" rtlCol="0">
            <a:spAutoFit/>
          </a:bodyPr>
          <a:lstStyle/>
          <a:p>
            <a:pPr algn="l"/>
            <a:r>
              <a:rPr lang="en-US" sz="2400" dirty="0">
                <a:latin typeface="+mj-lt"/>
                <a:cs typeface="Calibri" panose="020F0502020204030204" pitchFamily="34" charset="0"/>
              </a:rPr>
              <a:t>Example: Standard pattern against 4 main beat, 6 secondary beats</a:t>
            </a:r>
          </a:p>
        </p:txBody>
      </p:sp>
    </p:spTree>
    <p:extLst>
      <p:ext uri="{BB962C8B-B14F-4D97-AF65-F5344CB8AC3E}">
        <p14:creationId xmlns:p14="http://schemas.microsoft.com/office/powerpoint/2010/main" val="5351437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EA9A5-306F-473F-5F8C-6E19AF2B067A}"/>
              </a:ext>
            </a:extLst>
          </p:cNvPr>
          <p:cNvSpPr>
            <a:spLocks noGrp="1"/>
          </p:cNvSpPr>
          <p:nvPr>
            <p:ph type="title"/>
          </p:nvPr>
        </p:nvSpPr>
        <p:spPr/>
        <p:txBody>
          <a:bodyPr/>
          <a:lstStyle/>
          <a:p>
            <a:r>
              <a:rPr lang="en-US" dirty="0"/>
              <a:t>Interaction of frequencies</a:t>
            </a:r>
          </a:p>
        </p:txBody>
      </p:sp>
      <p:sp>
        <p:nvSpPr>
          <p:cNvPr id="36" name="Footer Placeholder 35">
            <a:extLst>
              <a:ext uri="{FF2B5EF4-FFF2-40B4-BE49-F238E27FC236}">
                <a16:creationId xmlns:a16="http://schemas.microsoft.com/office/drawing/2014/main" id="{8562CC78-026E-326C-4F46-E32071D20271}"/>
              </a:ext>
            </a:extLst>
          </p:cNvPr>
          <p:cNvSpPr>
            <a:spLocks noGrp="1"/>
          </p:cNvSpPr>
          <p:nvPr>
            <p:ph type="ftr" sz="quarter" idx="11"/>
          </p:nvPr>
        </p:nvSpPr>
        <p:spPr>
          <a:xfrm>
            <a:off x="4038600" y="6492875"/>
            <a:ext cx="4114800" cy="365125"/>
          </a:xfrm>
        </p:spPr>
        <p:txBody>
          <a:bodyPr/>
          <a:lstStyle/>
          <a:p>
            <a:r>
              <a:rPr lang="en-US"/>
              <a:t>Rhythmic Regularity beyond Meter and Isochrony</a:t>
            </a:r>
            <a:endParaRPr lang="en-US" dirty="0"/>
          </a:p>
        </p:txBody>
      </p:sp>
      <p:sp>
        <p:nvSpPr>
          <p:cNvPr id="37" name="Date Placeholder 36">
            <a:extLst>
              <a:ext uri="{FF2B5EF4-FFF2-40B4-BE49-F238E27FC236}">
                <a16:creationId xmlns:a16="http://schemas.microsoft.com/office/drawing/2014/main" id="{D527759F-327D-8743-A94F-66533ABEC20D}"/>
              </a:ext>
            </a:extLst>
          </p:cNvPr>
          <p:cNvSpPr>
            <a:spLocks noGrp="1"/>
          </p:cNvSpPr>
          <p:nvPr>
            <p:ph type="dt" sz="half" idx="10"/>
          </p:nvPr>
        </p:nvSpPr>
        <p:spPr/>
        <p:txBody>
          <a:bodyPr/>
          <a:lstStyle/>
          <a:p>
            <a:r>
              <a:rPr lang="en-US"/>
              <a:t>Rhythm in Music since 1900, McGill, Sept. 2023</a:t>
            </a:r>
            <a:endParaRPr lang="en-US" dirty="0"/>
          </a:p>
        </p:txBody>
      </p:sp>
      <p:sp>
        <p:nvSpPr>
          <p:cNvPr id="38" name="Slide Number Placeholder 37">
            <a:extLst>
              <a:ext uri="{FF2B5EF4-FFF2-40B4-BE49-F238E27FC236}">
                <a16:creationId xmlns:a16="http://schemas.microsoft.com/office/drawing/2014/main" id="{C0AB6F41-BA9A-48DB-1065-9FC51BFC4EE8}"/>
              </a:ext>
            </a:extLst>
          </p:cNvPr>
          <p:cNvSpPr>
            <a:spLocks noGrp="1"/>
          </p:cNvSpPr>
          <p:nvPr>
            <p:ph type="sldNum" sz="quarter" idx="12"/>
          </p:nvPr>
        </p:nvSpPr>
        <p:spPr/>
        <p:txBody>
          <a:bodyPr/>
          <a:lstStyle/>
          <a:p>
            <a:r>
              <a:rPr lang="en-US"/>
              <a:t>Jason Yust, Boston Univ.          </a:t>
            </a:r>
            <a:fld id="{6950D593-2953-924C-A0DA-F3B17E0E49C7}" type="slidenum">
              <a:rPr lang="en-US" smtClean="0"/>
              <a:pPr/>
              <a:t>44</a:t>
            </a:fld>
            <a:endParaRPr lang="en-US" dirty="0"/>
          </a:p>
        </p:txBody>
      </p:sp>
      <p:sp>
        <p:nvSpPr>
          <p:cNvPr id="8" name="TextBox 7">
            <a:extLst>
              <a:ext uri="{FF2B5EF4-FFF2-40B4-BE49-F238E27FC236}">
                <a16:creationId xmlns:a16="http://schemas.microsoft.com/office/drawing/2014/main" id="{64A289F1-03C6-E1E9-E1A9-AA4A1BB3C8A6}"/>
              </a:ext>
            </a:extLst>
          </p:cNvPr>
          <p:cNvSpPr txBox="1"/>
          <p:nvPr/>
        </p:nvSpPr>
        <p:spPr>
          <a:xfrm>
            <a:off x="384772" y="1056453"/>
            <a:ext cx="11422455" cy="5262979"/>
          </a:xfrm>
          <a:prstGeom prst="rect">
            <a:avLst/>
          </a:prstGeom>
          <a:noFill/>
        </p:spPr>
        <p:txBody>
          <a:bodyPr wrap="square" rtlCol="0">
            <a:spAutoFit/>
          </a:bodyPr>
          <a:lstStyle/>
          <a:p>
            <a:pPr algn="l"/>
            <a:r>
              <a:rPr lang="en-US" sz="2400" b="0" i="0" dirty="0">
                <a:solidFill>
                  <a:srgbClr val="000000"/>
                </a:solidFill>
                <a:effectLst/>
                <a:latin typeface="+mj-lt"/>
                <a:cs typeface="Calibri" panose="020F0502020204030204" pitchFamily="34" charset="0"/>
              </a:rPr>
              <a:t>“In aesthetic expression, a moment of resolution or peace occurs when the beat schemes coincide and a moment of conflict occurs when the beat schemes are in alternate motion. These moments are customarily conceived and expressed as physical phenomena familiar to a human being. A moment of resolution is expressed as a human being standing firm or exerting force by reason of weight alone without motion while moment of conflict is expressed as a human being travelling forward alternating the legs.</a:t>
            </a:r>
          </a:p>
          <a:p>
            <a:pPr algn="l"/>
            <a:endParaRPr lang="en-US" sz="2400" b="0" i="0" dirty="0">
              <a:solidFill>
                <a:srgbClr val="000000"/>
              </a:solidFill>
              <a:effectLst/>
              <a:latin typeface="+mj-lt"/>
              <a:cs typeface="Calibri" panose="020F0502020204030204" pitchFamily="34" charset="0"/>
            </a:endParaRPr>
          </a:p>
          <a:p>
            <a:pPr algn="l"/>
            <a:r>
              <a:rPr lang="en-US" sz="2400" b="0" i="0" dirty="0">
                <a:solidFill>
                  <a:srgbClr val="000000"/>
                </a:solidFill>
                <a:effectLst/>
                <a:latin typeface="+mj-lt"/>
                <a:cs typeface="Calibri" panose="020F0502020204030204" pitchFamily="34" charset="0"/>
              </a:rPr>
              <a:t>“In the cultural understanding, the</a:t>
            </a:r>
            <a:r>
              <a:rPr lang="en-US" sz="2400" b="0" i="1" dirty="0">
                <a:solidFill>
                  <a:srgbClr val="000000"/>
                </a:solidFill>
                <a:effectLst/>
                <a:latin typeface="+mj-lt"/>
                <a:cs typeface="Calibri" panose="020F0502020204030204" pitchFamily="34" charset="0"/>
              </a:rPr>
              <a:t> technique of composite</a:t>
            </a:r>
            <a:r>
              <a:rPr lang="en-US" sz="2400" b="0" i="0" dirty="0">
                <a:solidFill>
                  <a:srgbClr val="000000"/>
                </a:solidFill>
                <a:effectLst/>
                <a:latin typeface="+mj-lt"/>
                <a:cs typeface="Calibri" panose="020F0502020204030204" pitchFamily="34" charset="0"/>
              </a:rPr>
              <a:t> rhythm embodies the lessons of establishing contact between two dissimilar states of being, or in particular, the right way to look at despair.</a:t>
            </a:r>
            <a:r>
              <a:rPr lang="en-US" sz="2400" dirty="0">
                <a:solidFill>
                  <a:srgbClr val="000000"/>
                </a:solidFill>
                <a:latin typeface="+mj-lt"/>
                <a:cs typeface="Calibri" panose="020F0502020204030204" pitchFamily="34" charset="0"/>
              </a:rPr>
              <a:t> . . . </a:t>
            </a:r>
            <a:r>
              <a:rPr lang="en-US" sz="2400" b="0" i="0" dirty="0">
                <a:solidFill>
                  <a:srgbClr val="000000"/>
                </a:solidFill>
                <a:effectLst/>
                <a:latin typeface="+mj-lt"/>
              </a:rPr>
              <a:t>Those in despair recognize the facts of their existence, rather like a drowning swimmer admitting the water is there. If you block off the despair, you block off the joy. More simply, an avoidance of contrasting obstacles is an avoidance of the real challenges of life. It will only stifle progress.</a:t>
            </a:r>
            <a:r>
              <a:rPr lang="en-US" sz="2400" b="0" i="0" dirty="0">
                <a:solidFill>
                  <a:srgbClr val="000000"/>
                </a:solidFill>
                <a:effectLst/>
                <a:latin typeface="+mj-lt"/>
                <a:cs typeface="Calibri" panose="020F0502020204030204" pitchFamily="34" charset="0"/>
              </a:rPr>
              <a:t>”</a:t>
            </a:r>
          </a:p>
          <a:p>
            <a:pPr algn="l"/>
            <a:endParaRPr lang="en-US" sz="2400" dirty="0">
              <a:latin typeface="+mj-lt"/>
              <a:cs typeface="Calibri" panose="020F0502020204030204" pitchFamily="34" charset="0"/>
            </a:endParaRPr>
          </a:p>
        </p:txBody>
      </p:sp>
      <p:sp>
        <p:nvSpPr>
          <p:cNvPr id="11" name="Content Placeholder 10">
            <a:extLst>
              <a:ext uri="{FF2B5EF4-FFF2-40B4-BE49-F238E27FC236}">
                <a16:creationId xmlns:a16="http://schemas.microsoft.com/office/drawing/2014/main" id="{614559A3-BF24-D09F-B4EF-4A88B3FA01F2}"/>
              </a:ext>
            </a:extLst>
          </p:cNvPr>
          <p:cNvSpPr>
            <a:spLocks noGrp="1"/>
          </p:cNvSpPr>
          <p:nvPr>
            <p:ph idx="1"/>
          </p:nvPr>
        </p:nvSpPr>
        <p:spPr>
          <a:xfrm>
            <a:off x="838200" y="656901"/>
            <a:ext cx="10515600" cy="551586"/>
          </a:xfrm>
        </p:spPr>
        <p:txBody>
          <a:bodyPr/>
          <a:lstStyle/>
          <a:p>
            <a:pPr marL="0" indent="0" algn="ctr">
              <a:buNone/>
            </a:pPr>
            <a:r>
              <a:rPr lang="en-US" dirty="0"/>
              <a:t>C.K. </a:t>
            </a:r>
            <a:r>
              <a:rPr lang="en-US" dirty="0" err="1"/>
              <a:t>Ladzekpo</a:t>
            </a:r>
            <a:r>
              <a:rPr lang="en-US" dirty="0"/>
              <a:t> (1995) on cross-rhythm in Anlo-Ewe thought: </a:t>
            </a:r>
          </a:p>
        </p:txBody>
      </p:sp>
    </p:spTree>
    <p:extLst>
      <p:ext uri="{BB962C8B-B14F-4D97-AF65-F5344CB8AC3E}">
        <p14:creationId xmlns:p14="http://schemas.microsoft.com/office/powerpoint/2010/main" val="8946469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EA9A5-306F-473F-5F8C-6E19AF2B067A}"/>
              </a:ext>
            </a:extLst>
          </p:cNvPr>
          <p:cNvSpPr>
            <a:spLocks noGrp="1"/>
          </p:cNvSpPr>
          <p:nvPr>
            <p:ph type="title"/>
          </p:nvPr>
        </p:nvSpPr>
        <p:spPr/>
        <p:txBody>
          <a:bodyPr/>
          <a:lstStyle/>
          <a:p>
            <a:r>
              <a:rPr lang="en-US" dirty="0"/>
              <a:t>Interaction of frequencies</a:t>
            </a:r>
          </a:p>
        </p:txBody>
      </p:sp>
      <p:sp>
        <p:nvSpPr>
          <p:cNvPr id="36" name="Footer Placeholder 35">
            <a:extLst>
              <a:ext uri="{FF2B5EF4-FFF2-40B4-BE49-F238E27FC236}">
                <a16:creationId xmlns:a16="http://schemas.microsoft.com/office/drawing/2014/main" id="{8562CC78-026E-326C-4F46-E32071D20271}"/>
              </a:ext>
            </a:extLst>
          </p:cNvPr>
          <p:cNvSpPr>
            <a:spLocks noGrp="1"/>
          </p:cNvSpPr>
          <p:nvPr>
            <p:ph type="ftr" sz="quarter" idx="11"/>
          </p:nvPr>
        </p:nvSpPr>
        <p:spPr>
          <a:xfrm>
            <a:off x="4038600" y="6492875"/>
            <a:ext cx="4114800" cy="365125"/>
          </a:xfrm>
        </p:spPr>
        <p:txBody>
          <a:bodyPr/>
          <a:lstStyle/>
          <a:p>
            <a:r>
              <a:rPr lang="en-US"/>
              <a:t>Rhythmic Regularity beyond Meter and Isochrony</a:t>
            </a:r>
            <a:endParaRPr lang="en-US" dirty="0"/>
          </a:p>
        </p:txBody>
      </p:sp>
      <p:sp>
        <p:nvSpPr>
          <p:cNvPr id="37" name="Date Placeholder 36">
            <a:extLst>
              <a:ext uri="{FF2B5EF4-FFF2-40B4-BE49-F238E27FC236}">
                <a16:creationId xmlns:a16="http://schemas.microsoft.com/office/drawing/2014/main" id="{D527759F-327D-8743-A94F-66533ABEC20D}"/>
              </a:ext>
            </a:extLst>
          </p:cNvPr>
          <p:cNvSpPr>
            <a:spLocks noGrp="1"/>
          </p:cNvSpPr>
          <p:nvPr>
            <p:ph type="dt" sz="half" idx="10"/>
          </p:nvPr>
        </p:nvSpPr>
        <p:spPr/>
        <p:txBody>
          <a:bodyPr/>
          <a:lstStyle/>
          <a:p>
            <a:r>
              <a:rPr lang="en-US"/>
              <a:t>Rhythm in Music since 1900, McGill, Sept. 2023</a:t>
            </a:r>
            <a:endParaRPr lang="en-US" dirty="0"/>
          </a:p>
        </p:txBody>
      </p:sp>
      <p:sp>
        <p:nvSpPr>
          <p:cNvPr id="38" name="Slide Number Placeholder 37">
            <a:extLst>
              <a:ext uri="{FF2B5EF4-FFF2-40B4-BE49-F238E27FC236}">
                <a16:creationId xmlns:a16="http://schemas.microsoft.com/office/drawing/2014/main" id="{C0AB6F41-BA9A-48DB-1065-9FC51BFC4EE8}"/>
              </a:ext>
            </a:extLst>
          </p:cNvPr>
          <p:cNvSpPr>
            <a:spLocks noGrp="1"/>
          </p:cNvSpPr>
          <p:nvPr>
            <p:ph type="sldNum" sz="quarter" idx="12"/>
          </p:nvPr>
        </p:nvSpPr>
        <p:spPr/>
        <p:txBody>
          <a:bodyPr/>
          <a:lstStyle/>
          <a:p>
            <a:r>
              <a:rPr lang="en-US"/>
              <a:t>Jason Yust, Boston Univ.          </a:t>
            </a:r>
            <a:fld id="{6950D593-2953-924C-A0DA-F3B17E0E49C7}" type="slidenum">
              <a:rPr lang="en-US" smtClean="0"/>
              <a:pPr/>
              <a:t>45</a:t>
            </a:fld>
            <a:endParaRPr lang="en-US" dirty="0"/>
          </a:p>
        </p:txBody>
      </p:sp>
      <p:sp>
        <p:nvSpPr>
          <p:cNvPr id="11" name="Content Placeholder 10">
            <a:extLst>
              <a:ext uri="{FF2B5EF4-FFF2-40B4-BE49-F238E27FC236}">
                <a16:creationId xmlns:a16="http://schemas.microsoft.com/office/drawing/2014/main" id="{614559A3-BF24-D09F-B4EF-4A88B3FA01F2}"/>
              </a:ext>
            </a:extLst>
          </p:cNvPr>
          <p:cNvSpPr>
            <a:spLocks noGrp="1"/>
          </p:cNvSpPr>
          <p:nvPr>
            <p:ph idx="1"/>
          </p:nvPr>
        </p:nvSpPr>
        <p:spPr>
          <a:xfrm>
            <a:off x="838200" y="656901"/>
            <a:ext cx="10515600" cy="551586"/>
          </a:xfrm>
        </p:spPr>
        <p:txBody>
          <a:bodyPr/>
          <a:lstStyle/>
          <a:p>
            <a:pPr marL="0" indent="0" algn="ctr">
              <a:buFont typeface="Arial" panose="020B0604020202020204" pitchFamily="34" charset="0"/>
              <a:buNone/>
            </a:pPr>
            <a:r>
              <a:rPr lang="en-US" dirty="0"/>
              <a:t>Example: </a:t>
            </a:r>
            <a:r>
              <a:rPr lang="en-US" b="1" dirty="0"/>
              <a:t>Samba Timeline (9-in-16) </a:t>
            </a:r>
            <a:r>
              <a:rPr lang="en-US" dirty="0"/>
              <a:t>(from Stover forthcoming)</a:t>
            </a:r>
          </a:p>
        </p:txBody>
      </p:sp>
      <p:pic>
        <p:nvPicPr>
          <p:cNvPr id="14" name="Picture 13">
            <a:extLst>
              <a:ext uri="{FF2B5EF4-FFF2-40B4-BE49-F238E27FC236}">
                <a16:creationId xmlns:a16="http://schemas.microsoft.com/office/drawing/2014/main" id="{8B27177D-C09F-78FE-EEB8-2D58F859292D}"/>
              </a:ext>
            </a:extLst>
          </p:cNvPr>
          <p:cNvPicPr>
            <a:picLocks noChangeAspect="1"/>
          </p:cNvPicPr>
          <p:nvPr/>
        </p:nvPicPr>
        <p:blipFill>
          <a:blip r:embed="rId3"/>
          <a:stretch>
            <a:fillRect/>
          </a:stretch>
        </p:blipFill>
        <p:spPr>
          <a:xfrm>
            <a:off x="3392845" y="1653328"/>
            <a:ext cx="5801942" cy="1568437"/>
          </a:xfrm>
          <a:prstGeom prst="rect">
            <a:avLst/>
          </a:prstGeom>
        </p:spPr>
      </p:pic>
      <p:pic>
        <p:nvPicPr>
          <p:cNvPr id="16" name="Picture 15">
            <a:extLst>
              <a:ext uri="{FF2B5EF4-FFF2-40B4-BE49-F238E27FC236}">
                <a16:creationId xmlns:a16="http://schemas.microsoft.com/office/drawing/2014/main" id="{FEE1C294-EE42-C996-9779-0B92C2A0E966}"/>
              </a:ext>
            </a:extLst>
          </p:cNvPr>
          <p:cNvPicPr>
            <a:picLocks noChangeAspect="1"/>
          </p:cNvPicPr>
          <p:nvPr/>
        </p:nvPicPr>
        <p:blipFill>
          <a:blip r:embed="rId4"/>
          <a:stretch>
            <a:fillRect/>
          </a:stretch>
        </p:blipFill>
        <p:spPr>
          <a:xfrm>
            <a:off x="2973229" y="3094164"/>
            <a:ext cx="6510660" cy="1986821"/>
          </a:xfrm>
          <a:prstGeom prst="rect">
            <a:avLst/>
          </a:prstGeom>
        </p:spPr>
      </p:pic>
      <p:sp>
        <p:nvSpPr>
          <p:cNvPr id="17" name="TextBox 16">
            <a:extLst>
              <a:ext uri="{FF2B5EF4-FFF2-40B4-BE49-F238E27FC236}">
                <a16:creationId xmlns:a16="http://schemas.microsoft.com/office/drawing/2014/main" id="{A4130AB8-B18E-8E7E-0B0B-572EE11189F1}"/>
              </a:ext>
            </a:extLst>
          </p:cNvPr>
          <p:cNvSpPr txBox="1"/>
          <p:nvPr/>
        </p:nvSpPr>
        <p:spPr>
          <a:xfrm>
            <a:off x="6129867" y="1208487"/>
            <a:ext cx="1225015" cy="461665"/>
          </a:xfrm>
          <a:prstGeom prst="rect">
            <a:avLst/>
          </a:prstGeom>
          <a:noFill/>
        </p:spPr>
        <p:txBody>
          <a:bodyPr wrap="none" rtlCol="0">
            <a:spAutoFit/>
          </a:bodyPr>
          <a:lstStyle/>
          <a:p>
            <a:pPr algn="l"/>
            <a:r>
              <a:rPr lang="en-US" sz="2400" dirty="0">
                <a:latin typeface="+mj-lt"/>
                <a:cs typeface="Calibri" panose="020F0502020204030204" pitchFamily="34" charset="0"/>
              </a:rPr>
              <a:t>In phase</a:t>
            </a:r>
          </a:p>
        </p:txBody>
      </p:sp>
      <p:sp>
        <p:nvSpPr>
          <p:cNvPr id="18" name="TextBox 17">
            <a:extLst>
              <a:ext uri="{FF2B5EF4-FFF2-40B4-BE49-F238E27FC236}">
                <a16:creationId xmlns:a16="http://schemas.microsoft.com/office/drawing/2014/main" id="{B2B1161C-F5E2-5F7A-CDA2-41E12E7B112E}"/>
              </a:ext>
            </a:extLst>
          </p:cNvPr>
          <p:cNvSpPr txBox="1"/>
          <p:nvPr/>
        </p:nvSpPr>
        <p:spPr>
          <a:xfrm>
            <a:off x="3219364" y="1222003"/>
            <a:ext cx="1773242" cy="461665"/>
          </a:xfrm>
          <a:prstGeom prst="rect">
            <a:avLst/>
          </a:prstGeom>
          <a:noFill/>
        </p:spPr>
        <p:txBody>
          <a:bodyPr wrap="square" rtlCol="0">
            <a:spAutoFit/>
          </a:bodyPr>
          <a:lstStyle/>
          <a:p>
            <a:pPr algn="l"/>
            <a:r>
              <a:rPr lang="en-US" sz="2400" dirty="0">
                <a:latin typeface="+mj-lt"/>
                <a:cs typeface="Calibri" panose="020F0502020204030204" pitchFamily="34" charset="0"/>
              </a:rPr>
              <a:t>Out of phase</a:t>
            </a:r>
          </a:p>
        </p:txBody>
      </p:sp>
      <p:cxnSp>
        <p:nvCxnSpPr>
          <p:cNvPr id="20" name="Straight Arrow Connector 19">
            <a:extLst>
              <a:ext uri="{FF2B5EF4-FFF2-40B4-BE49-F238E27FC236}">
                <a16:creationId xmlns:a16="http://schemas.microsoft.com/office/drawing/2014/main" id="{1B3C751F-9952-A917-0534-9890E2FB19D7}"/>
              </a:ext>
            </a:extLst>
          </p:cNvPr>
          <p:cNvCxnSpPr>
            <a:cxnSpLocks/>
          </p:cNvCxnSpPr>
          <p:nvPr/>
        </p:nvCxnSpPr>
        <p:spPr>
          <a:xfrm>
            <a:off x="4934204" y="1463160"/>
            <a:ext cx="1195663" cy="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46B3625-0181-D3B2-7290-806B34B89252}"/>
              </a:ext>
            </a:extLst>
          </p:cNvPr>
          <p:cNvCxnSpPr>
            <a:cxnSpLocks/>
          </p:cNvCxnSpPr>
          <p:nvPr/>
        </p:nvCxnSpPr>
        <p:spPr>
          <a:xfrm>
            <a:off x="7281089" y="1458501"/>
            <a:ext cx="1785567" cy="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00197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36D34-0B33-4EF7-891F-19D4C5CCFDBC}"/>
              </a:ext>
            </a:extLst>
          </p:cNvPr>
          <p:cNvSpPr>
            <a:spLocks noGrp="1"/>
          </p:cNvSpPr>
          <p:nvPr>
            <p:ph type="title"/>
          </p:nvPr>
        </p:nvSpPr>
        <p:spPr/>
        <p:txBody>
          <a:bodyPr/>
          <a:lstStyle/>
          <a:p>
            <a:r>
              <a:rPr lang="en-US" dirty="0"/>
              <a:t>Interaction of frequencies</a:t>
            </a:r>
          </a:p>
        </p:txBody>
      </p:sp>
      <p:sp>
        <p:nvSpPr>
          <p:cNvPr id="3" name="Content Placeholder 2">
            <a:extLst>
              <a:ext uri="{FF2B5EF4-FFF2-40B4-BE49-F238E27FC236}">
                <a16:creationId xmlns:a16="http://schemas.microsoft.com/office/drawing/2014/main" id="{DA20A1C0-ED44-2E4F-6CC9-59DF26171575}"/>
              </a:ext>
            </a:extLst>
          </p:cNvPr>
          <p:cNvSpPr>
            <a:spLocks noGrp="1"/>
          </p:cNvSpPr>
          <p:nvPr>
            <p:ph idx="1"/>
          </p:nvPr>
        </p:nvSpPr>
        <p:spPr>
          <a:xfrm>
            <a:off x="985345" y="669487"/>
            <a:ext cx="10515600" cy="560223"/>
          </a:xfrm>
        </p:spPr>
        <p:txBody>
          <a:bodyPr/>
          <a:lstStyle/>
          <a:p>
            <a:pPr marL="0" indent="0">
              <a:buNone/>
            </a:pPr>
            <a:r>
              <a:rPr lang="en-US" dirty="0"/>
              <a:t>Ex.: “You Can’t Say Poem in Concrete” by Dave King Trucking Company</a:t>
            </a:r>
          </a:p>
        </p:txBody>
      </p:sp>
      <p:sp>
        <p:nvSpPr>
          <p:cNvPr id="32" name="Footer Placeholder 31">
            <a:extLst>
              <a:ext uri="{FF2B5EF4-FFF2-40B4-BE49-F238E27FC236}">
                <a16:creationId xmlns:a16="http://schemas.microsoft.com/office/drawing/2014/main" id="{67590E0B-D9BB-2D69-85EF-3BA5CB61FD48}"/>
              </a:ext>
            </a:extLst>
          </p:cNvPr>
          <p:cNvSpPr>
            <a:spLocks noGrp="1"/>
          </p:cNvSpPr>
          <p:nvPr>
            <p:ph type="ftr" sz="quarter" idx="11"/>
          </p:nvPr>
        </p:nvSpPr>
        <p:spPr>
          <a:xfrm>
            <a:off x="4038600" y="6492875"/>
            <a:ext cx="4114800" cy="365125"/>
          </a:xfrm>
        </p:spPr>
        <p:txBody>
          <a:bodyPr/>
          <a:lstStyle/>
          <a:p>
            <a:r>
              <a:rPr lang="en-US"/>
              <a:t>Rhythmic Regularity beyond Meter and Isochrony</a:t>
            </a:r>
            <a:endParaRPr lang="en-US" dirty="0"/>
          </a:p>
        </p:txBody>
      </p:sp>
      <p:sp>
        <p:nvSpPr>
          <p:cNvPr id="33" name="Date Placeholder 32">
            <a:extLst>
              <a:ext uri="{FF2B5EF4-FFF2-40B4-BE49-F238E27FC236}">
                <a16:creationId xmlns:a16="http://schemas.microsoft.com/office/drawing/2014/main" id="{AD54DF1B-6A87-49D6-CC24-243E219C373B}"/>
              </a:ext>
            </a:extLst>
          </p:cNvPr>
          <p:cNvSpPr>
            <a:spLocks noGrp="1"/>
          </p:cNvSpPr>
          <p:nvPr>
            <p:ph type="dt" sz="half" idx="10"/>
          </p:nvPr>
        </p:nvSpPr>
        <p:spPr/>
        <p:txBody>
          <a:bodyPr/>
          <a:lstStyle/>
          <a:p>
            <a:r>
              <a:rPr lang="en-US"/>
              <a:t>Rhythm in Music since 1900, McGill, Sept. 2023</a:t>
            </a:r>
            <a:endParaRPr lang="en-US" dirty="0"/>
          </a:p>
        </p:txBody>
      </p:sp>
      <p:sp>
        <p:nvSpPr>
          <p:cNvPr id="34" name="Slide Number Placeholder 33">
            <a:extLst>
              <a:ext uri="{FF2B5EF4-FFF2-40B4-BE49-F238E27FC236}">
                <a16:creationId xmlns:a16="http://schemas.microsoft.com/office/drawing/2014/main" id="{1B83B432-AFE2-2AD3-D861-FDF974FCF2B9}"/>
              </a:ext>
            </a:extLst>
          </p:cNvPr>
          <p:cNvSpPr>
            <a:spLocks noGrp="1"/>
          </p:cNvSpPr>
          <p:nvPr>
            <p:ph type="sldNum" sz="quarter" idx="12"/>
          </p:nvPr>
        </p:nvSpPr>
        <p:spPr/>
        <p:txBody>
          <a:bodyPr/>
          <a:lstStyle/>
          <a:p>
            <a:r>
              <a:rPr lang="en-US"/>
              <a:t>Jason Yust, Boston Univ.          </a:t>
            </a:r>
            <a:fld id="{6950D593-2953-924C-A0DA-F3B17E0E49C7}" type="slidenum">
              <a:rPr lang="en-US" smtClean="0"/>
              <a:pPr/>
              <a:t>46</a:t>
            </a:fld>
            <a:endParaRPr lang="en-US" dirty="0"/>
          </a:p>
        </p:txBody>
      </p:sp>
      <p:pic>
        <p:nvPicPr>
          <p:cNvPr id="7" name="Picture 6">
            <a:extLst>
              <a:ext uri="{FF2B5EF4-FFF2-40B4-BE49-F238E27FC236}">
                <a16:creationId xmlns:a16="http://schemas.microsoft.com/office/drawing/2014/main" id="{ABDB9E2D-55FF-CA74-5598-D562B37CCBCE}"/>
              </a:ext>
            </a:extLst>
          </p:cNvPr>
          <p:cNvPicPr>
            <a:picLocks noChangeAspect="1"/>
          </p:cNvPicPr>
          <p:nvPr/>
        </p:nvPicPr>
        <p:blipFill rotWithShape="1">
          <a:blip r:embed="rId7"/>
          <a:srcRect b="56988"/>
          <a:stretch/>
        </p:blipFill>
        <p:spPr>
          <a:xfrm>
            <a:off x="693521" y="1513399"/>
            <a:ext cx="5639327" cy="663350"/>
          </a:xfrm>
          <a:prstGeom prst="rect">
            <a:avLst/>
          </a:prstGeom>
        </p:spPr>
      </p:pic>
      <p:pic>
        <p:nvPicPr>
          <p:cNvPr id="37" name="Picture 36">
            <a:extLst>
              <a:ext uri="{FF2B5EF4-FFF2-40B4-BE49-F238E27FC236}">
                <a16:creationId xmlns:a16="http://schemas.microsoft.com/office/drawing/2014/main" id="{50E1EA74-CD1F-6BAF-0912-7C72D0EBA8B4}"/>
              </a:ext>
            </a:extLst>
          </p:cNvPr>
          <p:cNvPicPr>
            <a:picLocks noChangeAspect="1"/>
          </p:cNvPicPr>
          <p:nvPr/>
        </p:nvPicPr>
        <p:blipFill rotWithShape="1">
          <a:blip r:embed="rId8"/>
          <a:srcRect b="11874"/>
          <a:stretch/>
        </p:blipFill>
        <p:spPr>
          <a:xfrm>
            <a:off x="7462108" y="1530222"/>
            <a:ext cx="3123030" cy="663350"/>
          </a:xfrm>
          <a:prstGeom prst="rect">
            <a:avLst/>
          </a:prstGeom>
        </p:spPr>
      </p:pic>
      <p:pic>
        <p:nvPicPr>
          <p:cNvPr id="39" name="Picture 38">
            <a:extLst>
              <a:ext uri="{FF2B5EF4-FFF2-40B4-BE49-F238E27FC236}">
                <a16:creationId xmlns:a16="http://schemas.microsoft.com/office/drawing/2014/main" id="{C73CEB60-ECE1-FB45-2E66-C0A4267D076A}"/>
              </a:ext>
            </a:extLst>
          </p:cNvPr>
          <p:cNvPicPr>
            <a:picLocks noChangeAspect="1"/>
          </p:cNvPicPr>
          <p:nvPr/>
        </p:nvPicPr>
        <p:blipFill>
          <a:blip r:embed="rId9"/>
          <a:stretch>
            <a:fillRect/>
          </a:stretch>
        </p:blipFill>
        <p:spPr>
          <a:xfrm>
            <a:off x="7000554" y="2162168"/>
            <a:ext cx="3892387" cy="2411008"/>
          </a:xfrm>
          <a:prstGeom prst="rect">
            <a:avLst/>
          </a:prstGeom>
        </p:spPr>
      </p:pic>
      <p:pic>
        <p:nvPicPr>
          <p:cNvPr id="43" name="Picture 42">
            <a:extLst>
              <a:ext uri="{FF2B5EF4-FFF2-40B4-BE49-F238E27FC236}">
                <a16:creationId xmlns:a16="http://schemas.microsoft.com/office/drawing/2014/main" id="{F3AA1AAF-B075-4A80-DA2A-DC38D9CBB6AD}"/>
              </a:ext>
            </a:extLst>
          </p:cNvPr>
          <p:cNvPicPr>
            <a:picLocks noChangeAspect="1"/>
          </p:cNvPicPr>
          <p:nvPr/>
        </p:nvPicPr>
        <p:blipFill>
          <a:blip r:embed="rId10"/>
          <a:stretch>
            <a:fillRect/>
          </a:stretch>
        </p:blipFill>
        <p:spPr>
          <a:xfrm>
            <a:off x="7691177" y="5193710"/>
            <a:ext cx="2893961" cy="623848"/>
          </a:xfrm>
          <a:prstGeom prst="rect">
            <a:avLst/>
          </a:prstGeom>
        </p:spPr>
      </p:pic>
      <p:sp>
        <p:nvSpPr>
          <p:cNvPr id="44" name="TextBox 43">
            <a:extLst>
              <a:ext uri="{FF2B5EF4-FFF2-40B4-BE49-F238E27FC236}">
                <a16:creationId xmlns:a16="http://schemas.microsoft.com/office/drawing/2014/main" id="{3C725A4A-C1FD-9246-442A-05CEE0C7F316}"/>
              </a:ext>
            </a:extLst>
          </p:cNvPr>
          <p:cNvSpPr txBox="1"/>
          <p:nvPr/>
        </p:nvSpPr>
        <p:spPr>
          <a:xfrm>
            <a:off x="2187339" y="1068557"/>
            <a:ext cx="2651688" cy="461665"/>
          </a:xfrm>
          <a:prstGeom prst="rect">
            <a:avLst/>
          </a:prstGeom>
          <a:noFill/>
        </p:spPr>
        <p:txBody>
          <a:bodyPr wrap="none" rtlCol="0">
            <a:spAutoFit/>
          </a:bodyPr>
          <a:lstStyle/>
          <a:p>
            <a:pPr algn="l"/>
            <a:r>
              <a:rPr lang="en-US" sz="2400" dirty="0">
                <a:latin typeface="+mj-lt"/>
                <a:cs typeface="Calibri" panose="020F0502020204030204" pitchFamily="34" charset="0"/>
              </a:rPr>
              <a:t>Pt. 2 guitar ostinato</a:t>
            </a:r>
          </a:p>
        </p:txBody>
      </p:sp>
      <p:sp>
        <p:nvSpPr>
          <p:cNvPr id="45" name="TextBox 44">
            <a:extLst>
              <a:ext uri="{FF2B5EF4-FFF2-40B4-BE49-F238E27FC236}">
                <a16:creationId xmlns:a16="http://schemas.microsoft.com/office/drawing/2014/main" id="{F414B44E-D4B8-F9C4-6E23-74EA232093BA}"/>
              </a:ext>
            </a:extLst>
          </p:cNvPr>
          <p:cNvSpPr txBox="1"/>
          <p:nvPr/>
        </p:nvSpPr>
        <p:spPr>
          <a:xfrm>
            <a:off x="8153400" y="1090466"/>
            <a:ext cx="1733039" cy="461665"/>
          </a:xfrm>
          <a:prstGeom prst="rect">
            <a:avLst/>
          </a:prstGeom>
          <a:noFill/>
        </p:spPr>
        <p:txBody>
          <a:bodyPr wrap="none" rtlCol="0">
            <a:spAutoFit/>
          </a:bodyPr>
          <a:lstStyle/>
          <a:p>
            <a:pPr algn="l"/>
            <a:r>
              <a:rPr lang="en-US" sz="2400" dirty="0">
                <a:latin typeface="+mj-lt"/>
                <a:cs typeface="Calibri" panose="020F0502020204030204" pitchFamily="34" charset="0"/>
              </a:rPr>
              <a:t>Pt. 3 melody</a:t>
            </a:r>
          </a:p>
        </p:txBody>
      </p:sp>
      <p:sp>
        <p:nvSpPr>
          <p:cNvPr id="46" name="TextBox 45">
            <a:extLst>
              <a:ext uri="{FF2B5EF4-FFF2-40B4-BE49-F238E27FC236}">
                <a16:creationId xmlns:a16="http://schemas.microsoft.com/office/drawing/2014/main" id="{4276D906-DA98-5E96-9E29-AC28BDE50459}"/>
              </a:ext>
            </a:extLst>
          </p:cNvPr>
          <p:cNvSpPr txBox="1"/>
          <p:nvPr/>
        </p:nvSpPr>
        <p:spPr>
          <a:xfrm>
            <a:off x="6890976" y="4786828"/>
            <a:ext cx="4732321" cy="461665"/>
          </a:xfrm>
          <a:prstGeom prst="rect">
            <a:avLst/>
          </a:prstGeom>
          <a:noFill/>
        </p:spPr>
        <p:txBody>
          <a:bodyPr wrap="none" rtlCol="0">
            <a:spAutoFit/>
          </a:bodyPr>
          <a:lstStyle/>
          <a:p>
            <a:pPr algn="l"/>
            <a:r>
              <a:rPr lang="en-US" sz="2400" dirty="0">
                <a:latin typeface="+mj-lt"/>
                <a:cs typeface="Calibri" panose="020F0502020204030204" pitchFamily="34" charset="0"/>
              </a:rPr>
              <a:t>Approximates 5</a:t>
            </a:r>
            <a:r>
              <a:rPr lang="en-US" sz="2400" dirty="0">
                <a:latin typeface="Helsinki Metronome Std" panose="02000400000000000000" pitchFamily="2" charset="77"/>
                <a:cs typeface="Calibri" panose="020F0502020204030204" pitchFamily="34" charset="0"/>
              </a:rPr>
              <a:t>e</a:t>
            </a:r>
            <a:r>
              <a:rPr lang="en-US" sz="2400" dirty="0">
                <a:latin typeface="+mj-lt"/>
                <a:cs typeface="Calibri" panose="020F0502020204030204" pitchFamily="34" charset="0"/>
              </a:rPr>
              <a:t>-generated rhythm:</a:t>
            </a:r>
          </a:p>
        </p:txBody>
      </p:sp>
      <p:sp>
        <p:nvSpPr>
          <p:cNvPr id="47" name="TextBox 46">
            <a:extLst>
              <a:ext uri="{FF2B5EF4-FFF2-40B4-BE49-F238E27FC236}">
                <a16:creationId xmlns:a16="http://schemas.microsoft.com/office/drawing/2014/main" id="{D3687C64-AFDE-44F7-D342-4914135955F1}"/>
              </a:ext>
            </a:extLst>
          </p:cNvPr>
          <p:cNvSpPr txBox="1"/>
          <p:nvPr/>
        </p:nvSpPr>
        <p:spPr>
          <a:xfrm>
            <a:off x="574646" y="4797514"/>
            <a:ext cx="6013506" cy="461665"/>
          </a:xfrm>
          <a:prstGeom prst="rect">
            <a:avLst/>
          </a:prstGeom>
          <a:noFill/>
        </p:spPr>
        <p:txBody>
          <a:bodyPr wrap="none" rtlCol="0">
            <a:spAutoFit/>
          </a:bodyPr>
          <a:lstStyle/>
          <a:p>
            <a:pPr algn="l"/>
            <a:r>
              <a:rPr lang="en-US" sz="2400" dirty="0">
                <a:latin typeface="+mj-lt"/>
                <a:cs typeface="Calibri" panose="020F0502020204030204" pitchFamily="34" charset="0"/>
              </a:rPr>
              <a:t>Approximates 14-in-32 maximally even rhythm:</a:t>
            </a:r>
          </a:p>
        </p:txBody>
      </p:sp>
      <p:pic>
        <p:nvPicPr>
          <p:cNvPr id="51" name="Picture 50">
            <a:extLst>
              <a:ext uri="{FF2B5EF4-FFF2-40B4-BE49-F238E27FC236}">
                <a16:creationId xmlns:a16="http://schemas.microsoft.com/office/drawing/2014/main" id="{7183989B-5E55-9440-D757-70DC8D8E2086}"/>
              </a:ext>
            </a:extLst>
          </p:cNvPr>
          <p:cNvPicPr>
            <a:picLocks noChangeAspect="1"/>
          </p:cNvPicPr>
          <p:nvPr/>
        </p:nvPicPr>
        <p:blipFill rotWithShape="1">
          <a:blip r:embed="rId11"/>
          <a:srcRect b="12955"/>
          <a:stretch/>
        </p:blipFill>
        <p:spPr>
          <a:xfrm>
            <a:off x="838895" y="5222321"/>
            <a:ext cx="5639327" cy="470530"/>
          </a:xfrm>
          <a:prstGeom prst="rect">
            <a:avLst/>
          </a:prstGeom>
        </p:spPr>
      </p:pic>
      <p:pic>
        <p:nvPicPr>
          <p:cNvPr id="52" name="Picture 51">
            <a:extLst>
              <a:ext uri="{FF2B5EF4-FFF2-40B4-BE49-F238E27FC236}">
                <a16:creationId xmlns:a16="http://schemas.microsoft.com/office/drawing/2014/main" id="{5BD2FE19-7AE8-47E4-9E4C-D8F1E5D34228}"/>
              </a:ext>
            </a:extLst>
          </p:cNvPr>
          <p:cNvPicPr>
            <a:picLocks noChangeAspect="1"/>
          </p:cNvPicPr>
          <p:nvPr/>
        </p:nvPicPr>
        <p:blipFill>
          <a:blip r:embed="rId12"/>
          <a:stretch>
            <a:fillRect/>
          </a:stretch>
        </p:blipFill>
        <p:spPr>
          <a:xfrm>
            <a:off x="1117787" y="2162168"/>
            <a:ext cx="4927225" cy="2560847"/>
          </a:xfrm>
          <a:prstGeom prst="rect">
            <a:avLst/>
          </a:prstGeom>
        </p:spPr>
      </p:pic>
      <p:sp>
        <p:nvSpPr>
          <p:cNvPr id="48" name="TextBox 47">
            <a:extLst>
              <a:ext uri="{FF2B5EF4-FFF2-40B4-BE49-F238E27FC236}">
                <a16:creationId xmlns:a16="http://schemas.microsoft.com/office/drawing/2014/main" id="{FB6CB61A-D185-1958-8BDD-DDE982F7B0C3}"/>
              </a:ext>
            </a:extLst>
          </p:cNvPr>
          <p:cNvSpPr txBox="1"/>
          <p:nvPr/>
        </p:nvSpPr>
        <p:spPr>
          <a:xfrm>
            <a:off x="1846217" y="2733874"/>
            <a:ext cx="1378904" cy="461665"/>
          </a:xfrm>
          <a:prstGeom prst="rect">
            <a:avLst/>
          </a:prstGeom>
          <a:noFill/>
        </p:spPr>
        <p:txBody>
          <a:bodyPr wrap="none" rtlCol="0">
            <a:spAutoFit/>
          </a:bodyPr>
          <a:lstStyle/>
          <a:p>
            <a:pPr algn="l"/>
            <a:r>
              <a:rPr lang="en-US" sz="2400" dirty="0">
                <a:latin typeface="+mj-lt"/>
                <a:cs typeface="Calibri" panose="020F0502020204030204" pitchFamily="34" charset="0"/>
              </a:rPr>
              <a:t>Spectrum</a:t>
            </a:r>
          </a:p>
        </p:txBody>
      </p:sp>
      <p:sp>
        <p:nvSpPr>
          <p:cNvPr id="49" name="TextBox 48">
            <a:extLst>
              <a:ext uri="{FF2B5EF4-FFF2-40B4-BE49-F238E27FC236}">
                <a16:creationId xmlns:a16="http://schemas.microsoft.com/office/drawing/2014/main" id="{217F7849-AF58-01C1-402A-B881E871718C}"/>
              </a:ext>
            </a:extLst>
          </p:cNvPr>
          <p:cNvSpPr txBox="1"/>
          <p:nvPr/>
        </p:nvSpPr>
        <p:spPr>
          <a:xfrm>
            <a:off x="7641015" y="2716184"/>
            <a:ext cx="1378904" cy="461665"/>
          </a:xfrm>
          <a:prstGeom prst="rect">
            <a:avLst/>
          </a:prstGeom>
          <a:noFill/>
        </p:spPr>
        <p:txBody>
          <a:bodyPr wrap="none" rtlCol="0">
            <a:spAutoFit/>
          </a:bodyPr>
          <a:lstStyle/>
          <a:p>
            <a:pPr algn="l"/>
            <a:r>
              <a:rPr lang="en-US" sz="2400" dirty="0">
                <a:latin typeface="+mj-lt"/>
                <a:cs typeface="Calibri" panose="020F0502020204030204" pitchFamily="34" charset="0"/>
              </a:rPr>
              <a:t>Spectrum</a:t>
            </a:r>
          </a:p>
        </p:txBody>
      </p:sp>
      <p:pic>
        <p:nvPicPr>
          <p:cNvPr id="4" name="poemInConcrete1">
            <a:hlinkClick r:id="" action="ppaction://media"/>
            <a:extLst>
              <a:ext uri="{FF2B5EF4-FFF2-40B4-BE49-F238E27FC236}">
                <a16:creationId xmlns:a16="http://schemas.microsoft.com/office/drawing/2014/main" id="{427D1D02-2366-ADCF-251E-2440DFF2061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74646" y="5808726"/>
            <a:ext cx="479972" cy="479972"/>
          </a:xfrm>
          <a:prstGeom prst="rect">
            <a:avLst/>
          </a:prstGeom>
        </p:spPr>
      </p:pic>
      <p:pic>
        <p:nvPicPr>
          <p:cNvPr id="5" name="poemInConcrete2">
            <a:hlinkClick r:id="" action="ppaction://media"/>
            <a:extLst>
              <a:ext uri="{FF2B5EF4-FFF2-40B4-BE49-F238E27FC236}">
                <a16:creationId xmlns:a16="http://schemas.microsoft.com/office/drawing/2014/main" id="{37458E18-600B-2011-FB3B-8A86CF3E8AE3}"/>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0905367" y="5505634"/>
            <a:ext cx="479972" cy="479972"/>
          </a:xfrm>
          <a:prstGeom prst="rect">
            <a:avLst/>
          </a:prstGeom>
        </p:spPr>
      </p:pic>
    </p:spTree>
    <p:extLst>
      <p:ext uri="{BB962C8B-B14F-4D97-AF65-F5344CB8AC3E}">
        <p14:creationId xmlns:p14="http://schemas.microsoft.com/office/powerpoint/2010/main" val="631367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9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17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ooter Placeholder 31">
            <a:extLst>
              <a:ext uri="{FF2B5EF4-FFF2-40B4-BE49-F238E27FC236}">
                <a16:creationId xmlns:a16="http://schemas.microsoft.com/office/drawing/2014/main" id="{67590E0B-D9BB-2D69-85EF-3BA5CB61FD48}"/>
              </a:ext>
            </a:extLst>
          </p:cNvPr>
          <p:cNvSpPr>
            <a:spLocks noGrp="1"/>
          </p:cNvSpPr>
          <p:nvPr>
            <p:ph type="ftr" sz="quarter" idx="11"/>
          </p:nvPr>
        </p:nvSpPr>
        <p:spPr>
          <a:xfrm>
            <a:off x="4038600" y="6492875"/>
            <a:ext cx="4114800" cy="365125"/>
          </a:xfrm>
        </p:spPr>
        <p:txBody>
          <a:bodyPr/>
          <a:lstStyle/>
          <a:p>
            <a:r>
              <a:rPr lang="en-US"/>
              <a:t>Rhythmic Regularity beyond Meter and Isochrony</a:t>
            </a:r>
            <a:endParaRPr lang="en-US" dirty="0"/>
          </a:p>
        </p:txBody>
      </p:sp>
      <p:sp>
        <p:nvSpPr>
          <p:cNvPr id="33" name="Date Placeholder 32">
            <a:extLst>
              <a:ext uri="{FF2B5EF4-FFF2-40B4-BE49-F238E27FC236}">
                <a16:creationId xmlns:a16="http://schemas.microsoft.com/office/drawing/2014/main" id="{AD54DF1B-6A87-49D6-CC24-243E219C373B}"/>
              </a:ext>
            </a:extLst>
          </p:cNvPr>
          <p:cNvSpPr>
            <a:spLocks noGrp="1"/>
          </p:cNvSpPr>
          <p:nvPr>
            <p:ph type="dt" sz="half" idx="10"/>
          </p:nvPr>
        </p:nvSpPr>
        <p:spPr/>
        <p:txBody>
          <a:bodyPr/>
          <a:lstStyle/>
          <a:p>
            <a:r>
              <a:rPr lang="en-US"/>
              <a:t>Rhythm in Music since 1900, McGill, Sept. 2023</a:t>
            </a:r>
            <a:endParaRPr lang="en-US" dirty="0"/>
          </a:p>
        </p:txBody>
      </p:sp>
      <p:sp>
        <p:nvSpPr>
          <p:cNvPr id="34" name="Slide Number Placeholder 33">
            <a:extLst>
              <a:ext uri="{FF2B5EF4-FFF2-40B4-BE49-F238E27FC236}">
                <a16:creationId xmlns:a16="http://schemas.microsoft.com/office/drawing/2014/main" id="{1B83B432-AFE2-2AD3-D861-FDF974FCF2B9}"/>
              </a:ext>
            </a:extLst>
          </p:cNvPr>
          <p:cNvSpPr>
            <a:spLocks noGrp="1"/>
          </p:cNvSpPr>
          <p:nvPr>
            <p:ph type="sldNum" sz="quarter" idx="12"/>
          </p:nvPr>
        </p:nvSpPr>
        <p:spPr/>
        <p:txBody>
          <a:bodyPr/>
          <a:lstStyle/>
          <a:p>
            <a:r>
              <a:rPr lang="en-US"/>
              <a:t>Jason Yust, Boston Univ.          </a:t>
            </a:r>
            <a:fld id="{6950D593-2953-924C-A0DA-F3B17E0E49C7}" type="slidenum">
              <a:rPr lang="en-US" smtClean="0"/>
              <a:pPr/>
              <a:t>47</a:t>
            </a:fld>
            <a:endParaRPr lang="en-US" dirty="0"/>
          </a:p>
        </p:txBody>
      </p:sp>
      <p:sp>
        <p:nvSpPr>
          <p:cNvPr id="2" name="Title 1">
            <a:extLst>
              <a:ext uri="{FF2B5EF4-FFF2-40B4-BE49-F238E27FC236}">
                <a16:creationId xmlns:a16="http://schemas.microsoft.com/office/drawing/2014/main" id="{31B36D34-0B33-4EF7-891F-19D4C5CCFDBC}"/>
              </a:ext>
            </a:extLst>
          </p:cNvPr>
          <p:cNvSpPr>
            <a:spLocks noGrp="1"/>
          </p:cNvSpPr>
          <p:nvPr>
            <p:ph type="title"/>
          </p:nvPr>
        </p:nvSpPr>
        <p:spPr/>
        <p:txBody>
          <a:bodyPr/>
          <a:lstStyle/>
          <a:p>
            <a:r>
              <a:rPr lang="en-US" dirty="0"/>
              <a:t>Interaction of frequencies</a:t>
            </a:r>
          </a:p>
        </p:txBody>
      </p:sp>
      <p:sp>
        <p:nvSpPr>
          <p:cNvPr id="3" name="Content Placeholder 2">
            <a:extLst>
              <a:ext uri="{FF2B5EF4-FFF2-40B4-BE49-F238E27FC236}">
                <a16:creationId xmlns:a16="http://schemas.microsoft.com/office/drawing/2014/main" id="{DA20A1C0-ED44-2E4F-6CC9-59DF26171575}"/>
              </a:ext>
            </a:extLst>
          </p:cNvPr>
          <p:cNvSpPr>
            <a:spLocks noGrp="1"/>
          </p:cNvSpPr>
          <p:nvPr>
            <p:ph idx="1"/>
          </p:nvPr>
        </p:nvSpPr>
        <p:spPr>
          <a:xfrm>
            <a:off x="985345" y="669487"/>
            <a:ext cx="10515600" cy="560223"/>
          </a:xfrm>
        </p:spPr>
        <p:txBody>
          <a:bodyPr/>
          <a:lstStyle/>
          <a:p>
            <a:pPr marL="0" indent="0">
              <a:buNone/>
            </a:pPr>
            <a:r>
              <a:rPr lang="en-US" dirty="0"/>
              <a:t>Ex.: “You Can’t Say Poem in Concrete” by Dave King Trucking Company</a:t>
            </a:r>
          </a:p>
        </p:txBody>
      </p:sp>
      <p:sp>
        <p:nvSpPr>
          <p:cNvPr id="6" name="TextBox 5">
            <a:extLst>
              <a:ext uri="{FF2B5EF4-FFF2-40B4-BE49-F238E27FC236}">
                <a16:creationId xmlns:a16="http://schemas.microsoft.com/office/drawing/2014/main" id="{55203F85-CE81-A8DF-AA69-949BEF718BA4}"/>
              </a:ext>
            </a:extLst>
          </p:cNvPr>
          <p:cNvSpPr txBox="1"/>
          <p:nvPr/>
        </p:nvSpPr>
        <p:spPr>
          <a:xfrm>
            <a:off x="2182236" y="5387656"/>
            <a:ext cx="1378904" cy="461665"/>
          </a:xfrm>
          <a:prstGeom prst="rect">
            <a:avLst/>
          </a:prstGeom>
          <a:noFill/>
        </p:spPr>
        <p:txBody>
          <a:bodyPr wrap="none" rtlCol="0">
            <a:spAutoFit/>
          </a:bodyPr>
          <a:lstStyle/>
          <a:p>
            <a:pPr algn="l"/>
            <a:r>
              <a:rPr lang="en-US" sz="2400" dirty="0">
                <a:latin typeface="+mj-lt"/>
                <a:cs typeface="Calibri" panose="020F0502020204030204" pitchFamily="34" charset="0"/>
              </a:rPr>
              <a:t>Spectrum</a:t>
            </a:r>
          </a:p>
        </p:txBody>
      </p:sp>
      <p:pic>
        <p:nvPicPr>
          <p:cNvPr id="8" name="Picture 7">
            <a:extLst>
              <a:ext uri="{FF2B5EF4-FFF2-40B4-BE49-F238E27FC236}">
                <a16:creationId xmlns:a16="http://schemas.microsoft.com/office/drawing/2014/main" id="{8C706CFF-85D3-3F71-A966-905D95A66EF1}"/>
              </a:ext>
            </a:extLst>
          </p:cNvPr>
          <p:cNvPicPr>
            <a:picLocks noChangeAspect="1"/>
          </p:cNvPicPr>
          <p:nvPr/>
        </p:nvPicPr>
        <p:blipFill>
          <a:blip r:embed="rId3"/>
          <a:stretch>
            <a:fillRect/>
          </a:stretch>
        </p:blipFill>
        <p:spPr>
          <a:xfrm>
            <a:off x="334327" y="2713476"/>
            <a:ext cx="5262877" cy="2737483"/>
          </a:xfrm>
          <a:prstGeom prst="rect">
            <a:avLst/>
          </a:prstGeom>
        </p:spPr>
      </p:pic>
      <p:sp>
        <p:nvSpPr>
          <p:cNvPr id="9" name="Left Brace 8">
            <a:extLst>
              <a:ext uri="{FF2B5EF4-FFF2-40B4-BE49-F238E27FC236}">
                <a16:creationId xmlns:a16="http://schemas.microsoft.com/office/drawing/2014/main" id="{F2F7FC71-5906-CF40-2037-7D40C49282E0}"/>
              </a:ext>
            </a:extLst>
          </p:cNvPr>
          <p:cNvSpPr/>
          <p:nvPr/>
        </p:nvSpPr>
        <p:spPr>
          <a:xfrm rot="5400000">
            <a:off x="2722127" y="3008318"/>
            <a:ext cx="163213" cy="324062"/>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3D9A0C6A-2CEF-C331-D3B8-C6DBCD23BAF5}"/>
              </a:ext>
            </a:extLst>
          </p:cNvPr>
          <p:cNvSpPr txBox="1"/>
          <p:nvPr/>
        </p:nvSpPr>
        <p:spPr>
          <a:xfrm>
            <a:off x="3366441" y="1453579"/>
            <a:ext cx="2677336" cy="1200329"/>
          </a:xfrm>
          <a:prstGeom prst="rect">
            <a:avLst/>
          </a:prstGeom>
          <a:noFill/>
        </p:spPr>
        <p:txBody>
          <a:bodyPr wrap="none" rtlCol="0">
            <a:spAutoFit/>
          </a:bodyPr>
          <a:lstStyle/>
          <a:p>
            <a:pPr algn="ctr"/>
            <a:r>
              <a:rPr lang="en-US" sz="2400" dirty="0">
                <a:latin typeface="+mj-lt"/>
                <a:cs typeface="Calibri" panose="020F0502020204030204" pitchFamily="34" charset="0"/>
              </a:rPr>
              <a:t>Frequency</a:t>
            </a:r>
          </a:p>
          <a:p>
            <a:pPr algn="ctr"/>
            <a:r>
              <a:rPr lang="en-US" sz="2400" dirty="0">
                <a:latin typeface="+mj-lt"/>
                <a:cs typeface="Calibri" panose="020F0502020204030204" pitchFamily="34" charset="0"/>
              </a:rPr>
              <a:t>difference of 2 </a:t>
            </a:r>
          </a:p>
          <a:p>
            <a:pPr algn="ctr"/>
            <a:r>
              <a:rPr lang="en-US" sz="2400" dirty="0">
                <a:latin typeface="+mj-lt"/>
                <a:cs typeface="Calibri" panose="020F0502020204030204" pitchFamily="34" charset="0"/>
              </a:rPr>
              <a:t>(period 32/2 = 16</a:t>
            </a:r>
            <a:r>
              <a:rPr lang="en-US" sz="2400" dirty="0">
                <a:latin typeface="Helsinki Text Std" panose="02000400000000000000" pitchFamily="2" charset="77"/>
                <a:cs typeface="Calibri" panose="020F0502020204030204" pitchFamily="34" charset="0"/>
              </a:rPr>
              <a:t>e</a:t>
            </a:r>
            <a:r>
              <a:rPr lang="en-US" sz="2400" dirty="0">
                <a:latin typeface="+mj-lt"/>
                <a:cs typeface="Calibri" panose="020F0502020204030204" pitchFamily="34" charset="0"/>
              </a:rPr>
              <a:t>) </a:t>
            </a:r>
          </a:p>
        </p:txBody>
      </p:sp>
      <p:pic>
        <p:nvPicPr>
          <p:cNvPr id="12" name="Picture 11">
            <a:extLst>
              <a:ext uri="{FF2B5EF4-FFF2-40B4-BE49-F238E27FC236}">
                <a16:creationId xmlns:a16="http://schemas.microsoft.com/office/drawing/2014/main" id="{90C8FA13-B550-CE2F-D0BA-C2D35B6F0907}"/>
              </a:ext>
            </a:extLst>
          </p:cNvPr>
          <p:cNvPicPr>
            <a:picLocks noChangeAspect="1"/>
          </p:cNvPicPr>
          <p:nvPr/>
        </p:nvPicPr>
        <p:blipFill>
          <a:blip r:embed="rId4"/>
          <a:stretch>
            <a:fillRect/>
          </a:stretch>
        </p:blipFill>
        <p:spPr>
          <a:xfrm>
            <a:off x="6164500" y="2050181"/>
            <a:ext cx="5639327" cy="1542247"/>
          </a:xfrm>
          <a:prstGeom prst="rect">
            <a:avLst/>
          </a:prstGeom>
        </p:spPr>
      </p:pic>
      <p:sp>
        <p:nvSpPr>
          <p:cNvPr id="13" name="TextBox 12">
            <a:extLst>
              <a:ext uri="{FF2B5EF4-FFF2-40B4-BE49-F238E27FC236}">
                <a16:creationId xmlns:a16="http://schemas.microsoft.com/office/drawing/2014/main" id="{C3D953F3-6319-77FE-9991-6403F277B4DF}"/>
              </a:ext>
            </a:extLst>
          </p:cNvPr>
          <p:cNvSpPr txBox="1"/>
          <p:nvPr/>
        </p:nvSpPr>
        <p:spPr>
          <a:xfrm>
            <a:off x="6365467" y="1219184"/>
            <a:ext cx="920445" cy="830997"/>
          </a:xfrm>
          <a:prstGeom prst="rect">
            <a:avLst/>
          </a:prstGeom>
          <a:noFill/>
        </p:spPr>
        <p:txBody>
          <a:bodyPr wrap="none" rtlCol="0">
            <a:spAutoFit/>
          </a:bodyPr>
          <a:lstStyle/>
          <a:p>
            <a:pPr algn="ctr"/>
            <a:r>
              <a:rPr lang="en-US" sz="2400" dirty="0">
                <a:solidFill>
                  <a:srgbClr val="7030A0"/>
                </a:solidFill>
                <a:latin typeface="+mj-lt"/>
                <a:cs typeface="Calibri" panose="020F0502020204030204" pitchFamily="34" charset="0"/>
              </a:rPr>
              <a:t>In </a:t>
            </a:r>
          </a:p>
          <a:p>
            <a:pPr algn="ctr"/>
            <a:r>
              <a:rPr lang="en-US" sz="2400" dirty="0">
                <a:solidFill>
                  <a:srgbClr val="7030A0"/>
                </a:solidFill>
                <a:latin typeface="+mj-lt"/>
                <a:cs typeface="Calibri" panose="020F0502020204030204" pitchFamily="34" charset="0"/>
              </a:rPr>
              <a:t>phase</a:t>
            </a:r>
          </a:p>
        </p:txBody>
      </p:sp>
      <p:sp>
        <p:nvSpPr>
          <p:cNvPr id="14" name="TextBox 13">
            <a:extLst>
              <a:ext uri="{FF2B5EF4-FFF2-40B4-BE49-F238E27FC236}">
                <a16:creationId xmlns:a16="http://schemas.microsoft.com/office/drawing/2014/main" id="{6FA5C574-982F-DC8A-966C-6938D449E845}"/>
              </a:ext>
            </a:extLst>
          </p:cNvPr>
          <p:cNvSpPr txBox="1"/>
          <p:nvPr/>
        </p:nvSpPr>
        <p:spPr>
          <a:xfrm>
            <a:off x="7414920" y="1219184"/>
            <a:ext cx="1037463" cy="830997"/>
          </a:xfrm>
          <a:prstGeom prst="rect">
            <a:avLst/>
          </a:prstGeom>
          <a:noFill/>
        </p:spPr>
        <p:txBody>
          <a:bodyPr wrap="none" rtlCol="0">
            <a:spAutoFit/>
          </a:bodyPr>
          <a:lstStyle/>
          <a:p>
            <a:pPr algn="ctr"/>
            <a:r>
              <a:rPr lang="en-US" sz="2400" dirty="0">
                <a:solidFill>
                  <a:srgbClr val="7030A0"/>
                </a:solidFill>
                <a:latin typeface="+mj-lt"/>
                <a:cs typeface="Calibri" panose="020F0502020204030204" pitchFamily="34" charset="0"/>
              </a:rPr>
              <a:t>Out of </a:t>
            </a:r>
          </a:p>
          <a:p>
            <a:pPr algn="ctr"/>
            <a:r>
              <a:rPr lang="en-US" sz="2400" dirty="0">
                <a:solidFill>
                  <a:srgbClr val="7030A0"/>
                </a:solidFill>
                <a:latin typeface="+mj-lt"/>
                <a:cs typeface="Calibri" panose="020F0502020204030204" pitchFamily="34" charset="0"/>
              </a:rPr>
              <a:t>phase</a:t>
            </a:r>
          </a:p>
        </p:txBody>
      </p:sp>
      <p:sp>
        <p:nvSpPr>
          <p:cNvPr id="15" name="TextBox 14">
            <a:extLst>
              <a:ext uri="{FF2B5EF4-FFF2-40B4-BE49-F238E27FC236}">
                <a16:creationId xmlns:a16="http://schemas.microsoft.com/office/drawing/2014/main" id="{C0A6EA14-60E7-12E9-0BA6-DAB0CABBB764}"/>
              </a:ext>
            </a:extLst>
          </p:cNvPr>
          <p:cNvSpPr txBox="1"/>
          <p:nvPr/>
        </p:nvSpPr>
        <p:spPr>
          <a:xfrm>
            <a:off x="8581392" y="1194926"/>
            <a:ext cx="920445" cy="830997"/>
          </a:xfrm>
          <a:prstGeom prst="rect">
            <a:avLst/>
          </a:prstGeom>
          <a:noFill/>
        </p:spPr>
        <p:txBody>
          <a:bodyPr wrap="none" rtlCol="0">
            <a:spAutoFit/>
          </a:bodyPr>
          <a:lstStyle/>
          <a:p>
            <a:pPr algn="ctr"/>
            <a:r>
              <a:rPr lang="en-US" sz="2400" dirty="0">
                <a:solidFill>
                  <a:srgbClr val="7030A0"/>
                </a:solidFill>
                <a:latin typeface="+mj-lt"/>
                <a:cs typeface="Calibri" panose="020F0502020204030204" pitchFamily="34" charset="0"/>
              </a:rPr>
              <a:t>In </a:t>
            </a:r>
          </a:p>
          <a:p>
            <a:pPr algn="ctr"/>
            <a:r>
              <a:rPr lang="en-US" sz="2400" dirty="0">
                <a:solidFill>
                  <a:srgbClr val="7030A0"/>
                </a:solidFill>
                <a:latin typeface="+mj-lt"/>
                <a:cs typeface="Calibri" panose="020F0502020204030204" pitchFamily="34" charset="0"/>
              </a:rPr>
              <a:t>phase</a:t>
            </a:r>
          </a:p>
        </p:txBody>
      </p:sp>
      <p:sp>
        <p:nvSpPr>
          <p:cNvPr id="16" name="TextBox 15">
            <a:extLst>
              <a:ext uri="{FF2B5EF4-FFF2-40B4-BE49-F238E27FC236}">
                <a16:creationId xmlns:a16="http://schemas.microsoft.com/office/drawing/2014/main" id="{C94A6CB0-9FAF-E284-9E99-9B7E574145EC}"/>
              </a:ext>
            </a:extLst>
          </p:cNvPr>
          <p:cNvSpPr txBox="1"/>
          <p:nvPr/>
        </p:nvSpPr>
        <p:spPr>
          <a:xfrm>
            <a:off x="9609373" y="1189834"/>
            <a:ext cx="1037463" cy="830997"/>
          </a:xfrm>
          <a:prstGeom prst="rect">
            <a:avLst/>
          </a:prstGeom>
          <a:noFill/>
        </p:spPr>
        <p:txBody>
          <a:bodyPr wrap="none" rtlCol="0">
            <a:spAutoFit/>
          </a:bodyPr>
          <a:lstStyle/>
          <a:p>
            <a:pPr algn="ctr"/>
            <a:r>
              <a:rPr lang="en-US" sz="2400" dirty="0">
                <a:solidFill>
                  <a:srgbClr val="7030A0"/>
                </a:solidFill>
                <a:latin typeface="+mj-lt"/>
                <a:cs typeface="Calibri" panose="020F0502020204030204" pitchFamily="34" charset="0"/>
              </a:rPr>
              <a:t>Out of </a:t>
            </a:r>
          </a:p>
          <a:p>
            <a:pPr algn="ctr"/>
            <a:r>
              <a:rPr lang="en-US" sz="2400" dirty="0">
                <a:solidFill>
                  <a:srgbClr val="7030A0"/>
                </a:solidFill>
                <a:latin typeface="+mj-lt"/>
                <a:cs typeface="Calibri" panose="020F0502020204030204" pitchFamily="34" charset="0"/>
              </a:rPr>
              <a:t>phase</a:t>
            </a:r>
          </a:p>
        </p:txBody>
      </p:sp>
      <p:sp>
        <p:nvSpPr>
          <p:cNvPr id="17" name="TextBox 16">
            <a:extLst>
              <a:ext uri="{FF2B5EF4-FFF2-40B4-BE49-F238E27FC236}">
                <a16:creationId xmlns:a16="http://schemas.microsoft.com/office/drawing/2014/main" id="{7CE9592F-AA4D-487A-E3D5-E65A428A88AE}"/>
              </a:ext>
            </a:extLst>
          </p:cNvPr>
          <p:cNvSpPr txBox="1"/>
          <p:nvPr/>
        </p:nvSpPr>
        <p:spPr>
          <a:xfrm>
            <a:off x="10797317" y="1150965"/>
            <a:ext cx="920445" cy="830997"/>
          </a:xfrm>
          <a:prstGeom prst="rect">
            <a:avLst/>
          </a:prstGeom>
          <a:noFill/>
        </p:spPr>
        <p:txBody>
          <a:bodyPr wrap="none" rtlCol="0">
            <a:spAutoFit/>
          </a:bodyPr>
          <a:lstStyle/>
          <a:p>
            <a:pPr algn="ctr"/>
            <a:r>
              <a:rPr lang="en-US" sz="2400" dirty="0">
                <a:solidFill>
                  <a:srgbClr val="7030A0"/>
                </a:solidFill>
                <a:latin typeface="+mj-lt"/>
                <a:cs typeface="Calibri" panose="020F0502020204030204" pitchFamily="34" charset="0"/>
              </a:rPr>
              <a:t>In </a:t>
            </a:r>
          </a:p>
          <a:p>
            <a:pPr algn="ctr"/>
            <a:r>
              <a:rPr lang="en-US" sz="2400" dirty="0">
                <a:solidFill>
                  <a:srgbClr val="7030A0"/>
                </a:solidFill>
                <a:latin typeface="+mj-lt"/>
                <a:cs typeface="Calibri" panose="020F0502020204030204" pitchFamily="34" charset="0"/>
              </a:rPr>
              <a:t>phase</a:t>
            </a:r>
          </a:p>
        </p:txBody>
      </p:sp>
      <p:cxnSp>
        <p:nvCxnSpPr>
          <p:cNvPr id="19" name="Straight Arrow Connector 18">
            <a:extLst>
              <a:ext uri="{FF2B5EF4-FFF2-40B4-BE49-F238E27FC236}">
                <a16:creationId xmlns:a16="http://schemas.microsoft.com/office/drawing/2014/main" id="{61AF4B33-95FF-6E0E-00B1-DBFBEFD16EDF}"/>
              </a:ext>
            </a:extLst>
          </p:cNvPr>
          <p:cNvCxnSpPr/>
          <p:nvPr/>
        </p:nvCxnSpPr>
        <p:spPr>
          <a:xfrm>
            <a:off x="7015133" y="1534466"/>
            <a:ext cx="458297" cy="0"/>
          </a:xfrm>
          <a:prstGeom prst="straightConnector1">
            <a:avLst/>
          </a:prstGeom>
          <a:ln w="28575">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AE486AB-9331-0EAB-BE5F-0FD44C84A1EA}"/>
              </a:ext>
            </a:extLst>
          </p:cNvPr>
          <p:cNvCxnSpPr/>
          <p:nvPr/>
        </p:nvCxnSpPr>
        <p:spPr>
          <a:xfrm>
            <a:off x="8352243" y="1534466"/>
            <a:ext cx="458297" cy="0"/>
          </a:xfrm>
          <a:prstGeom prst="straightConnector1">
            <a:avLst/>
          </a:prstGeom>
          <a:ln w="28575">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C6F959E-825C-A539-AEBE-73D16BB415C5}"/>
              </a:ext>
            </a:extLst>
          </p:cNvPr>
          <p:cNvCxnSpPr/>
          <p:nvPr/>
        </p:nvCxnSpPr>
        <p:spPr>
          <a:xfrm>
            <a:off x="9208984" y="1534466"/>
            <a:ext cx="458297" cy="0"/>
          </a:xfrm>
          <a:prstGeom prst="straightConnector1">
            <a:avLst/>
          </a:prstGeom>
          <a:ln w="28575">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857E87B-4CED-7CA6-5946-8CEA522CA396}"/>
              </a:ext>
            </a:extLst>
          </p:cNvPr>
          <p:cNvCxnSpPr/>
          <p:nvPr/>
        </p:nvCxnSpPr>
        <p:spPr>
          <a:xfrm>
            <a:off x="10568168" y="1534466"/>
            <a:ext cx="458297" cy="0"/>
          </a:xfrm>
          <a:prstGeom prst="straightConnector1">
            <a:avLst/>
          </a:prstGeom>
          <a:ln w="28575">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F685135D-46CC-B192-5ACC-EA28918588D2}"/>
              </a:ext>
            </a:extLst>
          </p:cNvPr>
          <p:cNvPicPr>
            <a:picLocks noChangeAspect="1"/>
          </p:cNvPicPr>
          <p:nvPr/>
        </p:nvPicPr>
        <p:blipFill>
          <a:blip r:embed="rId5"/>
          <a:stretch>
            <a:fillRect/>
          </a:stretch>
        </p:blipFill>
        <p:spPr>
          <a:xfrm>
            <a:off x="6189177" y="3592428"/>
            <a:ext cx="5528585" cy="668147"/>
          </a:xfrm>
          <a:prstGeom prst="rect">
            <a:avLst/>
          </a:prstGeom>
        </p:spPr>
      </p:pic>
      <p:sp>
        <p:nvSpPr>
          <p:cNvPr id="25" name="TextBox 24">
            <a:extLst>
              <a:ext uri="{FF2B5EF4-FFF2-40B4-BE49-F238E27FC236}">
                <a16:creationId xmlns:a16="http://schemas.microsoft.com/office/drawing/2014/main" id="{25ED01D4-B0FE-48F0-178C-400926C22A45}"/>
              </a:ext>
            </a:extLst>
          </p:cNvPr>
          <p:cNvSpPr txBox="1"/>
          <p:nvPr/>
        </p:nvSpPr>
        <p:spPr>
          <a:xfrm>
            <a:off x="6541150" y="4232818"/>
            <a:ext cx="1225015" cy="461665"/>
          </a:xfrm>
          <a:prstGeom prst="rect">
            <a:avLst/>
          </a:prstGeom>
          <a:noFill/>
          <a:ln>
            <a:noFill/>
          </a:ln>
        </p:spPr>
        <p:txBody>
          <a:bodyPr wrap="none" rtlCol="0">
            <a:spAutoFit/>
          </a:bodyPr>
          <a:lstStyle/>
          <a:p>
            <a:pPr algn="ctr"/>
            <a:r>
              <a:rPr lang="en-US" sz="2400" dirty="0">
                <a:solidFill>
                  <a:srgbClr val="7030A0"/>
                </a:solidFill>
                <a:latin typeface="+mj-lt"/>
                <a:cs typeface="Calibri" panose="020F0502020204030204" pitchFamily="34" charset="0"/>
              </a:rPr>
              <a:t>In phase</a:t>
            </a:r>
          </a:p>
        </p:txBody>
      </p:sp>
      <p:sp>
        <p:nvSpPr>
          <p:cNvPr id="26" name="TextBox 25">
            <a:extLst>
              <a:ext uri="{FF2B5EF4-FFF2-40B4-BE49-F238E27FC236}">
                <a16:creationId xmlns:a16="http://schemas.microsoft.com/office/drawing/2014/main" id="{900EDB60-A4F0-FAF0-1C67-331AEECDED88}"/>
              </a:ext>
            </a:extLst>
          </p:cNvPr>
          <p:cNvSpPr txBox="1"/>
          <p:nvPr/>
        </p:nvSpPr>
        <p:spPr>
          <a:xfrm>
            <a:off x="8227630" y="4246309"/>
            <a:ext cx="1773242" cy="461665"/>
          </a:xfrm>
          <a:prstGeom prst="rect">
            <a:avLst/>
          </a:prstGeom>
          <a:noFill/>
          <a:ln>
            <a:noFill/>
          </a:ln>
        </p:spPr>
        <p:txBody>
          <a:bodyPr wrap="none" rtlCol="0">
            <a:spAutoFit/>
          </a:bodyPr>
          <a:lstStyle/>
          <a:p>
            <a:pPr algn="ctr"/>
            <a:r>
              <a:rPr lang="en-US" sz="2400" dirty="0">
                <a:solidFill>
                  <a:srgbClr val="7030A0"/>
                </a:solidFill>
                <a:latin typeface="+mj-lt"/>
                <a:cs typeface="Calibri" panose="020F0502020204030204" pitchFamily="34" charset="0"/>
              </a:rPr>
              <a:t>Out of phase</a:t>
            </a:r>
          </a:p>
        </p:txBody>
      </p:sp>
      <p:sp>
        <p:nvSpPr>
          <p:cNvPr id="27" name="TextBox 26">
            <a:extLst>
              <a:ext uri="{FF2B5EF4-FFF2-40B4-BE49-F238E27FC236}">
                <a16:creationId xmlns:a16="http://schemas.microsoft.com/office/drawing/2014/main" id="{07FEBDB4-F80E-DCC6-5B64-7DF2457BCA18}"/>
              </a:ext>
            </a:extLst>
          </p:cNvPr>
          <p:cNvSpPr txBox="1"/>
          <p:nvPr/>
        </p:nvSpPr>
        <p:spPr>
          <a:xfrm>
            <a:off x="10568168" y="4232819"/>
            <a:ext cx="1225015" cy="461665"/>
          </a:xfrm>
          <a:prstGeom prst="rect">
            <a:avLst/>
          </a:prstGeom>
          <a:noFill/>
          <a:ln>
            <a:noFill/>
          </a:ln>
        </p:spPr>
        <p:txBody>
          <a:bodyPr wrap="none" rtlCol="0">
            <a:spAutoFit/>
          </a:bodyPr>
          <a:lstStyle/>
          <a:p>
            <a:pPr algn="ctr"/>
            <a:r>
              <a:rPr lang="en-US" sz="2400" dirty="0">
                <a:solidFill>
                  <a:srgbClr val="7030A0"/>
                </a:solidFill>
                <a:latin typeface="+mj-lt"/>
                <a:cs typeface="Calibri" panose="020F0502020204030204" pitchFamily="34" charset="0"/>
              </a:rPr>
              <a:t>In phase</a:t>
            </a:r>
          </a:p>
        </p:txBody>
      </p:sp>
      <p:cxnSp>
        <p:nvCxnSpPr>
          <p:cNvPr id="28" name="Straight Arrow Connector 27">
            <a:extLst>
              <a:ext uri="{FF2B5EF4-FFF2-40B4-BE49-F238E27FC236}">
                <a16:creationId xmlns:a16="http://schemas.microsoft.com/office/drawing/2014/main" id="{55562C81-E35A-D0CC-8BED-16756F27618D}"/>
              </a:ext>
            </a:extLst>
          </p:cNvPr>
          <p:cNvCxnSpPr/>
          <p:nvPr/>
        </p:nvCxnSpPr>
        <p:spPr>
          <a:xfrm>
            <a:off x="7769333" y="4484754"/>
            <a:ext cx="458297" cy="0"/>
          </a:xfrm>
          <a:prstGeom prst="straightConnector1">
            <a:avLst/>
          </a:prstGeom>
          <a:ln w="28575">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1FBC27E-2592-2030-4891-7ED30C7C5165}"/>
              </a:ext>
            </a:extLst>
          </p:cNvPr>
          <p:cNvCxnSpPr/>
          <p:nvPr/>
        </p:nvCxnSpPr>
        <p:spPr>
          <a:xfrm>
            <a:off x="10081735" y="4484754"/>
            <a:ext cx="458297" cy="0"/>
          </a:xfrm>
          <a:prstGeom prst="straightConnector1">
            <a:avLst/>
          </a:prstGeom>
          <a:ln w="28575">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sp>
        <p:nvSpPr>
          <p:cNvPr id="30" name="Left Brace 29">
            <a:extLst>
              <a:ext uri="{FF2B5EF4-FFF2-40B4-BE49-F238E27FC236}">
                <a16:creationId xmlns:a16="http://schemas.microsoft.com/office/drawing/2014/main" id="{5750BCB0-7378-A441-1EFF-147D7D334DE0}"/>
              </a:ext>
            </a:extLst>
          </p:cNvPr>
          <p:cNvSpPr/>
          <p:nvPr/>
        </p:nvSpPr>
        <p:spPr>
          <a:xfrm rot="5400000">
            <a:off x="4980875" y="2480740"/>
            <a:ext cx="162592" cy="54864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a:extLst>
              <a:ext uri="{FF2B5EF4-FFF2-40B4-BE49-F238E27FC236}">
                <a16:creationId xmlns:a16="http://schemas.microsoft.com/office/drawing/2014/main" id="{DB488376-A849-94DE-D184-5379C15E0292}"/>
              </a:ext>
            </a:extLst>
          </p:cNvPr>
          <p:cNvSpPr txBox="1"/>
          <p:nvPr/>
        </p:nvSpPr>
        <p:spPr>
          <a:xfrm>
            <a:off x="958575" y="1953701"/>
            <a:ext cx="2677336" cy="1200329"/>
          </a:xfrm>
          <a:prstGeom prst="rect">
            <a:avLst/>
          </a:prstGeom>
          <a:noFill/>
        </p:spPr>
        <p:txBody>
          <a:bodyPr wrap="none" rtlCol="0">
            <a:spAutoFit/>
          </a:bodyPr>
          <a:lstStyle/>
          <a:p>
            <a:pPr algn="ctr"/>
            <a:r>
              <a:rPr lang="en-US" sz="2400" dirty="0">
                <a:latin typeface="+mj-lt"/>
                <a:cs typeface="Calibri" panose="020F0502020204030204" pitchFamily="34" charset="0"/>
              </a:rPr>
              <a:t>Frequency</a:t>
            </a:r>
          </a:p>
          <a:p>
            <a:pPr algn="ctr"/>
            <a:r>
              <a:rPr lang="en-US" sz="2400" dirty="0">
                <a:latin typeface="+mj-lt"/>
                <a:cs typeface="Calibri" panose="020F0502020204030204" pitchFamily="34" charset="0"/>
              </a:rPr>
              <a:t>difference of 1 </a:t>
            </a:r>
          </a:p>
          <a:p>
            <a:pPr algn="ctr"/>
            <a:r>
              <a:rPr lang="en-US" sz="2400" dirty="0">
                <a:latin typeface="+mj-lt"/>
                <a:cs typeface="Calibri" panose="020F0502020204030204" pitchFamily="34" charset="0"/>
              </a:rPr>
              <a:t>(period 32/1 = 32</a:t>
            </a:r>
            <a:r>
              <a:rPr lang="en-US" sz="2400" dirty="0">
                <a:latin typeface="Helsinki Text Std" panose="02000400000000000000" pitchFamily="2" charset="77"/>
                <a:cs typeface="Calibri" panose="020F0502020204030204" pitchFamily="34" charset="0"/>
              </a:rPr>
              <a:t>e</a:t>
            </a:r>
            <a:r>
              <a:rPr lang="en-US" sz="2400" dirty="0">
                <a:latin typeface="+mj-lt"/>
                <a:cs typeface="Calibri" panose="020F0502020204030204" pitchFamily="34" charset="0"/>
              </a:rPr>
              <a:t>) </a:t>
            </a:r>
          </a:p>
        </p:txBody>
      </p:sp>
      <p:sp>
        <p:nvSpPr>
          <p:cNvPr id="4" name="Freeform 3">
            <a:extLst>
              <a:ext uri="{FF2B5EF4-FFF2-40B4-BE49-F238E27FC236}">
                <a16:creationId xmlns:a16="http://schemas.microsoft.com/office/drawing/2014/main" id="{E34D5518-7682-43F2-A7EA-D4AAF210AC3C}"/>
              </a:ext>
            </a:extLst>
          </p:cNvPr>
          <p:cNvSpPr/>
          <p:nvPr/>
        </p:nvSpPr>
        <p:spPr>
          <a:xfrm flipH="1">
            <a:off x="5464580" y="1360128"/>
            <a:ext cx="1076570" cy="457780"/>
          </a:xfrm>
          <a:custGeom>
            <a:avLst/>
            <a:gdLst>
              <a:gd name="connsiteX0" fmla="*/ 4158113 w 4158113"/>
              <a:gd name="connsiteY0" fmla="*/ 591865 h 591865"/>
              <a:gd name="connsiteX1" fmla="*/ 2877953 w 4158113"/>
              <a:gd name="connsiteY1" fmla="*/ 33600 h 591865"/>
              <a:gd name="connsiteX2" fmla="*/ 0 w 4158113"/>
              <a:gd name="connsiteY2" fmla="*/ 110602 h 591865"/>
            </a:gdLst>
            <a:ahLst/>
            <a:cxnLst>
              <a:cxn ang="0">
                <a:pos x="connsiteX0" y="connsiteY0"/>
              </a:cxn>
              <a:cxn ang="0">
                <a:pos x="connsiteX1" y="connsiteY1"/>
              </a:cxn>
              <a:cxn ang="0">
                <a:pos x="connsiteX2" y="connsiteY2"/>
              </a:cxn>
            </a:cxnLst>
            <a:rect l="l" t="t" r="r" b="b"/>
            <a:pathLst>
              <a:path w="4158113" h="591865">
                <a:moveTo>
                  <a:pt x="4158113" y="591865"/>
                </a:moveTo>
                <a:cubicBezTo>
                  <a:pt x="3864542" y="352837"/>
                  <a:pt x="3570972" y="113810"/>
                  <a:pt x="2877953" y="33600"/>
                </a:cubicBezTo>
                <a:cubicBezTo>
                  <a:pt x="2184934" y="-46610"/>
                  <a:pt x="1092467" y="31996"/>
                  <a:pt x="0" y="110602"/>
                </a:cubicBezTo>
              </a:path>
            </a:pathLst>
          </a:custGeom>
          <a:noFill/>
          <a:ln w="28575">
            <a:prstDash val="sysDash"/>
            <a:headEnd type="none" w="med" len="med"/>
            <a:tailEnd type="stealth"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D3ABE6C9-B15C-7923-530E-ACE635FDAB52}"/>
              </a:ext>
            </a:extLst>
          </p:cNvPr>
          <p:cNvSpPr/>
          <p:nvPr/>
        </p:nvSpPr>
        <p:spPr>
          <a:xfrm flipH="1" flipV="1">
            <a:off x="2182236" y="3139272"/>
            <a:ext cx="4355745" cy="1668548"/>
          </a:xfrm>
          <a:custGeom>
            <a:avLst/>
            <a:gdLst>
              <a:gd name="connsiteX0" fmla="*/ 4158113 w 4158113"/>
              <a:gd name="connsiteY0" fmla="*/ 591865 h 591865"/>
              <a:gd name="connsiteX1" fmla="*/ 2877953 w 4158113"/>
              <a:gd name="connsiteY1" fmla="*/ 33600 h 591865"/>
              <a:gd name="connsiteX2" fmla="*/ 0 w 4158113"/>
              <a:gd name="connsiteY2" fmla="*/ 110602 h 591865"/>
            </a:gdLst>
            <a:ahLst/>
            <a:cxnLst>
              <a:cxn ang="0">
                <a:pos x="connsiteX0" y="connsiteY0"/>
              </a:cxn>
              <a:cxn ang="0">
                <a:pos x="connsiteX1" y="connsiteY1"/>
              </a:cxn>
              <a:cxn ang="0">
                <a:pos x="connsiteX2" y="connsiteY2"/>
              </a:cxn>
            </a:cxnLst>
            <a:rect l="l" t="t" r="r" b="b"/>
            <a:pathLst>
              <a:path w="4158113" h="591865">
                <a:moveTo>
                  <a:pt x="4158113" y="591865"/>
                </a:moveTo>
                <a:cubicBezTo>
                  <a:pt x="3864542" y="352837"/>
                  <a:pt x="3570972" y="113810"/>
                  <a:pt x="2877953" y="33600"/>
                </a:cubicBezTo>
                <a:cubicBezTo>
                  <a:pt x="2184934" y="-46610"/>
                  <a:pt x="1092467" y="31996"/>
                  <a:pt x="0" y="110602"/>
                </a:cubicBezTo>
              </a:path>
            </a:pathLst>
          </a:custGeom>
          <a:noFill/>
          <a:ln w="28575">
            <a:prstDash val="sysDash"/>
            <a:headEnd type="none" w="med" len="med"/>
            <a:tailEnd type="stealth"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787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1000"/>
                            </p:stCondLst>
                            <p:childTnLst>
                              <p:par>
                                <p:cTn id="16" presetID="12" presetClass="entr" presetSubtype="1" fill="hold" nodeType="after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p:tgtEl>
                                          <p:spTgt spid="24"/>
                                        </p:tgtEl>
                                        <p:attrNameLst>
                                          <p:attrName>ppt_y</p:attrName>
                                        </p:attrNameLst>
                                      </p:cBhvr>
                                      <p:tavLst>
                                        <p:tav tm="0">
                                          <p:val>
                                            <p:strVal val="#ppt_y-#ppt_h*1.125000"/>
                                          </p:val>
                                        </p:tav>
                                        <p:tav tm="100000">
                                          <p:val>
                                            <p:strVal val="#ppt_y"/>
                                          </p:val>
                                        </p:tav>
                                      </p:tavLst>
                                    </p:anim>
                                    <p:animEffect transition="in" filter="wipe(down)">
                                      <p:cBhvr>
                                        <p:cTn id="19" dur="500"/>
                                        <p:tgtEl>
                                          <p:spTgt spid="24"/>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par>
                          <p:cTn id="24" fill="hold">
                            <p:stCondLst>
                              <p:cond delay="2000"/>
                            </p:stCondLst>
                            <p:childTnLst>
                              <p:par>
                                <p:cTn id="25" presetID="22" presetClass="entr" presetSubtype="8"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par>
                          <p:cTn id="28" fill="hold">
                            <p:stCondLst>
                              <p:cond delay="2500"/>
                            </p:stCondLst>
                            <p:childTnLst>
                              <p:par>
                                <p:cTn id="29" presetID="22" presetClass="entr" presetSubtype="8"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left)">
                                      <p:cBhvr>
                                        <p:cTn id="31" dur="500"/>
                                        <p:tgtEl>
                                          <p:spTgt spid="26"/>
                                        </p:tgtEl>
                                      </p:cBhvr>
                                    </p:animEffect>
                                  </p:childTnLst>
                                </p:cTn>
                              </p:par>
                            </p:childTnLst>
                          </p:cTn>
                        </p:par>
                        <p:par>
                          <p:cTn id="32" fill="hold">
                            <p:stCondLst>
                              <p:cond delay="3000"/>
                            </p:stCondLst>
                            <p:childTnLst>
                              <p:par>
                                <p:cTn id="33" presetID="22" presetClass="entr" presetSubtype="8"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3500"/>
                            </p:stCondLst>
                            <p:childTnLst>
                              <p:par>
                                <p:cTn id="37" presetID="22" presetClass="entr" presetSubtype="8"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left)">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5" grpId="0" animBg="1"/>
      <p:bldP spid="26" grpId="0" animBg="1"/>
      <p:bldP spid="27" grpId="0" animBg="1"/>
      <p:bldP spid="31" grpId="0"/>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36D34-0B33-4EF7-891F-19D4C5CCFDBC}"/>
              </a:ext>
            </a:extLst>
          </p:cNvPr>
          <p:cNvSpPr>
            <a:spLocks noGrp="1"/>
          </p:cNvSpPr>
          <p:nvPr>
            <p:ph type="title"/>
          </p:nvPr>
        </p:nvSpPr>
        <p:spPr/>
        <p:txBody>
          <a:bodyPr/>
          <a:lstStyle/>
          <a:p>
            <a:r>
              <a:rPr lang="en-US" dirty="0"/>
              <a:t>Interaction of frequencies</a:t>
            </a:r>
          </a:p>
        </p:txBody>
      </p:sp>
      <p:sp>
        <p:nvSpPr>
          <p:cNvPr id="3" name="Content Placeholder 2">
            <a:extLst>
              <a:ext uri="{FF2B5EF4-FFF2-40B4-BE49-F238E27FC236}">
                <a16:creationId xmlns:a16="http://schemas.microsoft.com/office/drawing/2014/main" id="{DA20A1C0-ED44-2E4F-6CC9-59DF26171575}"/>
              </a:ext>
            </a:extLst>
          </p:cNvPr>
          <p:cNvSpPr>
            <a:spLocks noGrp="1"/>
          </p:cNvSpPr>
          <p:nvPr>
            <p:ph idx="1"/>
          </p:nvPr>
        </p:nvSpPr>
        <p:spPr>
          <a:xfrm>
            <a:off x="985345" y="669487"/>
            <a:ext cx="10515600" cy="560223"/>
          </a:xfrm>
        </p:spPr>
        <p:txBody>
          <a:bodyPr/>
          <a:lstStyle/>
          <a:p>
            <a:pPr marL="0" indent="0">
              <a:buNone/>
            </a:pPr>
            <a:r>
              <a:rPr lang="en-US" dirty="0"/>
              <a:t>Ex.: “You Can’t Say Poem in Concrete” by Dave King Trucking Company</a:t>
            </a:r>
          </a:p>
        </p:txBody>
      </p:sp>
      <p:sp>
        <p:nvSpPr>
          <p:cNvPr id="32" name="Footer Placeholder 31">
            <a:extLst>
              <a:ext uri="{FF2B5EF4-FFF2-40B4-BE49-F238E27FC236}">
                <a16:creationId xmlns:a16="http://schemas.microsoft.com/office/drawing/2014/main" id="{67590E0B-D9BB-2D69-85EF-3BA5CB61FD48}"/>
              </a:ext>
            </a:extLst>
          </p:cNvPr>
          <p:cNvSpPr>
            <a:spLocks noGrp="1"/>
          </p:cNvSpPr>
          <p:nvPr>
            <p:ph type="ftr" sz="quarter" idx="11"/>
          </p:nvPr>
        </p:nvSpPr>
        <p:spPr>
          <a:xfrm>
            <a:off x="4038600" y="6492875"/>
            <a:ext cx="4114800" cy="365125"/>
          </a:xfrm>
        </p:spPr>
        <p:txBody>
          <a:bodyPr/>
          <a:lstStyle/>
          <a:p>
            <a:r>
              <a:rPr lang="en-US"/>
              <a:t>Rhythmic Regularity beyond Meter and Isochrony</a:t>
            </a:r>
            <a:endParaRPr lang="en-US" dirty="0"/>
          </a:p>
        </p:txBody>
      </p:sp>
      <p:sp>
        <p:nvSpPr>
          <p:cNvPr id="33" name="Date Placeholder 32">
            <a:extLst>
              <a:ext uri="{FF2B5EF4-FFF2-40B4-BE49-F238E27FC236}">
                <a16:creationId xmlns:a16="http://schemas.microsoft.com/office/drawing/2014/main" id="{AD54DF1B-6A87-49D6-CC24-243E219C373B}"/>
              </a:ext>
            </a:extLst>
          </p:cNvPr>
          <p:cNvSpPr>
            <a:spLocks noGrp="1"/>
          </p:cNvSpPr>
          <p:nvPr>
            <p:ph type="dt" sz="half" idx="10"/>
          </p:nvPr>
        </p:nvSpPr>
        <p:spPr/>
        <p:txBody>
          <a:bodyPr/>
          <a:lstStyle/>
          <a:p>
            <a:r>
              <a:rPr lang="en-US"/>
              <a:t>Rhythm in Music since 1900, McGill, Sept. 2023</a:t>
            </a:r>
            <a:endParaRPr lang="en-US" dirty="0"/>
          </a:p>
        </p:txBody>
      </p:sp>
      <p:sp>
        <p:nvSpPr>
          <p:cNvPr id="34" name="Slide Number Placeholder 33">
            <a:extLst>
              <a:ext uri="{FF2B5EF4-FFF2-40B4-BE49-F238E27FC236}">
                <a16:creationId xmlns:a16="http://schemas.microsoft.com/office/drawing/2014/main" id="{1B83B432-AFE2-2AD3-D861-FDF974FCF2B9}"/>
              </a:ext>
            </a:extLst>
          </p:cNvPr>
          <p:cNvSpPr>
            <a:spLocks noGrp="1"/>
          </p:cNvSpPr>
          <p:nvPr>
            <p:ph type="sldNum" sz="quarter" idx="12"/>
          </p:nvPr>
        </p:nvSpPr>
        <p:spPr/>
        <p:txBody>
          <a:bodyPr/>
          <a:lstStyle/>
          <a:p>
            <a:r>
              <a:rPr lang="en-US"/>
              <a:t>Jason Yust, Boston Univ.          </a:t>
            </a:r>
            <a:fld id="{6950D593-2953-924C-A0DA-F3B17E0E49C7}" type="slidenum">
              <a:rPr lang="en-US" smtClean="0"/>
              <a:pPr/>
              <a:t>48</a:t>
            </a:fld>
            <a:endParaRPr lang="en-US" dirty="0"/>
          </a:p>
        </p:txBody>
      </p:sp>
      <p:pic>
        <p:nvPicPr>
          <p:cNvPr id="5" name="Picture 4">
            <a:extLst>
              <a:ext uri="{FF2B5EF4-FFF2-40B4-BE49-F238E27FC236}">
                <a16:creationId xmlns:a16="http://schemas.microsoft.com/office/drawing/2014/main" id="{4B504ED5-EAC2-7F9D-A22D-6E8E2B1F41CE}"/>
              </a:ext>
            </a:extLst>
          </p:cNvPr>
          <p:cNvPicPr>
            <a:picLocks noChangeAspect="1"/>
          </p:cNvPicPr>
          <p:nvPr/>
        </p:nvPicPr>
        <p:blipFill>
          <a:blip r:embed="rId3"/>
          <a:stretch>
            <a:fillRect/>
          </a:stretch>
        </p:blipFill>
        <p:spPr>
          <a:xfrm>
            <a:off x="1117787" y="2162168"/>
            <a:ext cx="4927225" cy="2560847"/>
          </a:xfrm>
          <a:prstGeom prst="rect">
            <a:avLst/>
          </a:prstGeom>
        </p:spPr>
      </p:pic>
      <p:pic>
        <p:nvPicPr>
          <p:cNvPr id="7" name="Picture 6">
            <a:extLst>
              <a:ext uri="{FF2B5EF4-FFF2-40B4-BE49-F238E27FC236}">
                <a16:creationId xmlns:a16="http://schemas.microsoft.com/office/drawing/2014/main" id="{ABDB9E2D-55FF-CA74-5598-D562B37CCBCE}"/>
              </a:ext>
            </a:extLst>
          </p:cNvPr>
          <p:cNvPicPr>
            <a:picLocks noChangeAspect="1"/>
          </p:cNvPicPr>
          <p:nvPr/>
        </p:nvPicPr>
        <p:blipFill rotWithShape="1">
          <a:blip r:embed="rId4"/>
          <a:srcRect b="56988"/>
          <a:stretch/>
        </p:blipFill>
        <p:spPr>
          <a:xfrm>
            <a:off x="693521" y="1513399"/>
            <a:ext cx="5639327" cy="663350"/>
          </a:xfrm>
          <a:prstGeom prst="rect">
            <a:avLst/>
          </a:prstGeom>
        </p:spPr>
      </p:pic>
      <p:pic>
        <p:nvPicPr>
          <p:cNvPr id="37" name="Picture 36">
            <a:extLst>
              <a:ext uri="{FF2B5EF4-FFF2-40B4-BE49-F238E27FC236}">
                <a16:creationId xmlns:a16="http://schemas.microsoft.com/office/drawing/2014/main" id="{50E1EA74-CD1F-6BAF-0912-7C72D0EBA8B4}"/>
              </a:ext>
            </a:extLst>
          </p:cNvPr>
          <p:cNvPicPr>
            <a:picLocks noChangeAspect="1"/>
          </p:cNvPicPr>
          <p:nvPr/>
        </p:nvPicPr>
        <p:blipFill rotWithShape="1">
          <a:blip r:embed="rId5"/>
          <a:srcRect b="11874"/>
          <a:stretch/>
        </p:blipFill>
        <p:spPr>
          <a:xfrm>
            <a:off x="7462108" y="1530222"/>
            <a:ext cx="3123030" cy="663350"/>
          </a:xfrm>
          <a:prstGeom prst="rect">
            <a:avLst/>
          </a:prstGeom>
        </p:spPr>
      </p:pic>
      <p:pic>
        <p:nvPicPr>
          <p:cNvPr id="39" name="Picture 38">
            <a:extLst>
              <a:ext uri="{FF2B5EF4-FFF2-40B4-BE49-F238E27FC236}">
                <a16:creationId xmlns:a16="http://schemas.microsoft.com/office/drawing/2014/main" id="{C73CEB60-ECE1-FB45-2E66-C0A4267D076A}"/>
              </a:ext>
            </a:extLst>
          </p:cNvPr>
          <p:cNvPicPr>
            <a:picLocks noChangeAspect="1"/>
          </p:cNvPicPr>
          <p:nvPr/>
        </p:nvPicPr>
        <p:blipFill>
          <a:blip r:embed="rId6"/>
          <a:stretch>
            <a:fillRect/>
          </a:stretch>
        </p:blipFill>
        <p:spPr>
          <a:xfrm>
            <a:off x="7000554" y="2162168"/>
            <a:ext cx="3892387" cy="2411008"/>
          </a:xfrm>
          <a:prstGeom prst="rect">
            <a:avLst/>
          </a:prstGeom>
        </p:spPr>
      </p:pic>
      <p:sp>
        <p:nvSpPr>
          <p:cNvPr id="44" name="TextBox 43">
            <a:extLst>
              <a:ext uri="{FF2B5EF4-FFF2-40B4-BE49-F238E27FC236}">
                <a16:creationId xmlns:a16="http://schemas.microsoft.com/office/drawing/2014/main" id="{3C725A4A-C1FD-9246-442A-05CEE0C7F316}"/>
              </a:ext>
            </a:extLst>
          </p:cNvPr>
          <p:cNvSpPr txBox="1"/>
          <p:nvPr/>
        </p:nvSpPr>
        <p:spPr>
          <a:xfrm>
            <a:off x="2187339" y="1068557"/>
            <a:ext cx="2651688" cy="461665"/>
          </a:xfrm>
          <a:prstGeom prst="rect">
            <a:avLst/>
          </a:prstGeom>
          <a:noFill/>
        </p:spPr>
        <p:txBody>
          <a:bodyPr wrap="none" rtlCol="0">
            <a:spAutoFit/>
          </a:bodyPr>
          <a:lstStyle/>
          <a:p>
            <a:pPr algn="l"/>
            <a:r>
              <a:rPr lang="en-US" sz="2400" dirty="0">
                <a:latin typeface="+mj-lt"/>
                <a:cs typeface="Calibri" panose="020F0502020204030204" pitchFamily="34" charset="0"/>
              </a:rPr>
              <a:t>Pt. 2 guitar ostinato</a:t>
            </a:r>
          </a:p>
        </p:txBody>
      </p:sp>
      <p:sp>
        <p:nvSpPr>
          <p:cNvPr id="45" name="TextBox 44">
            <a:extLst>
              <a:ext uri="{FF2B5EF4-FFF2-40B4-BE49-F238E27FC236}">
                <a16:creationId xmlns:a16="http://schemas.microsoft.com/office/drawing/2014/main" id="{F414B44E-D4B8-F9C4-6E23-74EA232093BA}"/>
              </a:ext>
            </a:extLst>
          </p:cNvPr>
          <p:cNvSpPr txBox="1"/>
          <p:nvPr/>
        </p:nvSpPr>
        <p:spPr>
          <a:xfrm>
            <a:off x="8153400" y="1090466"/>
            <a:ext cx="1733039" cy="461665"/>
          </a:xfrm>
          <a:prstGeom prst="rect">
            <a:avLst/>
          </a:prstGeom>
          <a:noFill/>
        </p:spPr>
        <p:txBody>
          <a:bodyPr wrap="none" rtlCol="0">
            <a:spAutoFit/>
          </a:bodyPr>
          <a:lstStyle/>
          <a:p>
            <a:pPr algn="l"/>
            <a:r>
              <a:rPr lang="en-US" sz="2400" dirty="0">
                <a:latin typeface="+mj-lt"/>
                <a:cs typeface="Calibri" panose="020F0502020204030204" pitchFamily="34" charset="0"/>
              </a:rPr>
              <a:t>Pt. 3 melody</a:t>
            </a:r>
          </a:p>
        </p:txBody>
      </p:sp>
      <p:sp>
        <p:nvSpPr>
          <p:cNvPr id="48" name="TextBox 47">
            <a:extLst>
              <a:ext uri="{FF2B5EF4-FFF2-40B4-BE49-F238E27FC236}">
                <a16:creationId xmlns:a16="http://schemas.microsoft.com/office/drawing/2014/main" id="{FB6CB61A-D185-1958-8BDD-DDE982F7B0C3}"/>
              </a:ext>
            </a:extLst>
          </p:cNvPr>
          <p:cNvSpPr txBox="1"/>
          <p:nvPr/>
        </p:nvSpPr>
        <p:spPr>
          <a:xfrm>
            <a:off x="1846217" y="2820499"/>
            <a:ext cx="1378904" cy="461665"/>
          </a:xfrm>
          <a:prstGeom prst="rect">
            <a:avLst/>
          </a:prstGeom>
          <a:noFill/>
        </p:spPr>
        <p:txBody>
          <a:bodyPr wrap="none" rtlCol="0">
            <a:spAutoFit/>
          </a:bodyPr>
          <a:lstStyle/>
          <a:p>
            <a:pPr algn="l"/>
            <a:r>
              <a:rPr lang="en-US" sz="2400" dirty="0">
                <a:latin typeface="+mj-lt"/>
                <a:cs typeface="Calibri" panose="020F0502020204030204" pitchFamily="34" charset="0"/>
              </a:rPr>
              <a:t>Spectrum</a:t>
            </a:r>
          </a:p>
        </p:txBody>
      </p:sp>
      <p:sp>
        <p:nvSpPr>
          <p:cNvPr id="49" name="TextBox 48">
            <a:extLst>
              <a:ext uri="{FF2B5EF4-FFF2-40B4-BE49-F238E27FC236}">
                <a16:creationId xmlns:a16="http://schemas.microsoft.com/office/drawing/2014/main" id="{217F7849-AF58-01C1-402A-B881E871718C}"/>
              </a:ext>
            </a:extLst>
          </p:cNvPr>
          <p:cNvSpPr txBox="1"/>
          <p:nvPr/>
        </p:nvSpPr>
        <p:spPr>
          <a:xfrm>
            <a:off x="7641015" y="2716184"/>
            <a:ext cx="1378904" cy="461665"/>
          </a:xfrm>
          <a:prstGeom prst="rect">
            <a:avLst/>
          </a:prstGeom>
          <a:noFill/>
        </p:spPr>
        <p:txBody>
          <a:bodyPr wrap="none" rtlCol="0">
            <a:spAutoFit/>
          </a:bodyPr>
          <a:lstStyle/>
          <a:p>
            <a:pPr algn="l"/>
            <a:r>
              <a:rPr lang="en-US" sz="2400" dirty="0">
                <a:latin typeface="+mj-lt"/>
                <a:cs typeface="Calibri" panose="020F0502020204030204" pitchFamily="34" charset="0"/>
              </a:rPr>
              <a:t>Spectrum</a:t>
            </a:r>
          </a:p>
        </p:txBody>
      </p:sp>
      <p:sp>
        <p:nvSpPr>
          <p:cNvPr id="4" name="Oval 3">
            <a:extLst>
              <a:ext uri="{FF2B5EF4-FFF2-40B4-BE49-F238E27FC236}">
                <a16:creationId xmlns:a16="http://schemas.microsoft.com/office/drawing/2014/main" id="{0EEBDE04-694C-697A-1BA5-2412415794CF}"/>
              </a:ext>
            </a:extLst>
          </p:cNvPr>
          <p:cNvSpPr/>
          <p:nvPr/>
        </p:nvSpPr>
        <p:spPr>
          <a:xfrm>
            <a:off x="4668962" y="2235410"/>
            <a:ext cx="1044970" cy="916146"/>
          </a:xfrm>
          <a:prstGeom prst="ellipse">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9915153-BD3F-3CA6-068B-7563E739A7BF}"/>
              </a:ext>
            </a:extLst>
          </p:cNvPr>
          <p:cNvSpPr/>
          <p:nvPr/>
        </p:nvSpPr>
        <p:spPr>
          <a:xfrm>
            <a:off x="9310628" y="2108949"/>
            <a:ext cx="1044970" cy="916146"/>
          </a:xfrm>
          <a:prstGeom prst="ellipse">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71F142F-41DD-07B3-D5CF-D70ACEB77901}"/>
              </a:ext>
            </a:extLst>
          </p:cNvPr>
          <p:cNvSpPr txBox="1"/>
          <p:nvPr/>
        </p:nvSpPr>
        <p:spPr>
          <a:xfrm>
            <a:off x="534753" y="4727613"/>
            <a:ext cx="11020517" cy="1200329"/>
          </a:xfrm>
          <a:prstGeom prst="rect">
            <a:avLst/>
          </a:prstGeom>
          <a:noFill/>
        </p:spPr>
        <p:txBody>
          <a:bodyPr wrap="none" rtlCol="0">
            <a:spAutoFit/>
          </a:bodyPr>
          <a:lstStyle/>
          <a:p>
            <a:pPr algn="ctr"/>
            <a:r>
              <a:rPr lang="en-US" sz="2400" dirty="0">
                <a:latin typeface="+mj-lt"/>
                <a:cs typeface="Calibri" panose="020F0502020204030204" pitchFamily="34" charset="0"/>
              </a:rPr>
              <a:t>Despite having very different cycles (32</a:t>
            </a:r>
            <a:r>
              <a:rPr lang="en-US" sz="2400" dirty="0">
                <a:latin typeface="Helsinki Metronome Std" panose="02000400000000000000" pitchFamily="2" charset="77"/>
                <a:cs typeface="Calibri" panose="020F0502020204030204" pitchFamily="34" charset="0"/>
              </a:rPr>
              <a:t>e</a:t>
            </a:r>
            <a:r>
              <a:rPr lang="en-US" sz="2400" dirty="0">
                <a:latin typeface="+mj-lt"/>
                <a:cs typeface="Calibri" panose="020F0502020204030204" pitchFamily="34" charset="0"/>
              </a:rPr>
              <a:t> vs. 13</a:t>
            </a:r>
            <a:r>
              <a:rPr lang="en-US" sz="2400" dirty="0">
                <a:latin typeface="Helsinki Metronome Std" panose="02000400000000000000" pitchFamily="2" charset="77"/>
                <a:cs typeface="Calibri" panose="020F0502020204030204" pitchFamily="34" charset="0"/>
              </a:rPr>
              <a:t>e</a:t>
            </a:r>
            <a:r>
              <a:rPr lang="en-US" sz="2400" dirty="0">
                <a:latin typeface="+mj-lt"/>
                <a:cs typeface="Calibri" panose="020F0502020204030204" pitchFamily="34" charset="0"/>
              </a:rPr>
              <a:t>), the principal frequency is very close.</a:t>
            </a:r>
          </a:p>
          <a:p>
            <a:pPr algn="ctr"/>
            <a:r>
              <a:rPr lang="en-US" sz="2400" dirty="0">
                <a:latin typeface="+mj-lt"/>
                <a:cs typeface="Calibri" panose="020F0502020204030204" pitchFamily="34" charset="0"/>
              </a:rPr>
              <a:t>The band also speeds up slightly from </a:t>
            </a:r>
            <a:r>
              <a:rPr lang="en-US" sz="2400" dirty="0">
                <a:latin typeface="Helsinki Metronome Std" panose="02000400000000000000" pitchFamily="2" charset="77"/>
                <a:cs typeface="Calibri" panose="020F0502020204030204" pitchFamily="34" charset="0"/>
              </a:rPr>
              <a:t>e</a:t>
            </a:r>
            <a:r>
              <a:rPr lang="en-US" sz="2400" dirty="0">
                <a:latin typeface="+mj-lt"/>
                <a:cs typeface="Calibri" panose="020F0502020204030204" pitchFamily="34" charset="0"/>
              </a:rPr>
              <a:t> = 230 to </a:t>
            </a:r>
            <a:r>
              <a:rPr lang="en-US" sz="2400" dirty="0">
                <a:latin typeface="Helsinki Metronome Std" panose="02000400000000000000" pitchFamily="2" charset="77"/>
                <a:cs typeface="Calibri" panose="020F0502020204030204" pitchFamily="34" charset="0"/>
              </a:rPr>
              <a:t>e</a:t>
            </a:r>
            <a:r>
              <a:rPr lang="en-US" sz="2400" dirty="0">
                <a:latin typeface="+mj-lt"/>
                <a:cs typeface="Calibri" panose="020F0502020204030204" pitchFamily="34" charset="0"/>
              </a:rPr>
              <a:t> = 236, making</a:t>
            </a:r>
          </a:p>
          <a:p>
            <a:pPr algn="ctr"/>
            <a:r>
              <a:rPr lang="en-US" sz="2400" dirty="0">
                <a:latin typeface="+mj-lt"/>
                <a:cs typeface="Calibri" panose="020F0502020204030204" pitchFamily="34" charset="0"/>
              </a:rPr>
              <a:t>2</a:t>
            </a:r>
            <a:r>
              <a:rPr lang="en-US" sz="2400" baseline="30000" dirty="0">
                <a:latin typeface="+mj-lt"/>
                <a:cs typeface="Calibri" panose="020F0502020204030204" pitchFamily="34" charset="0"/>
              </a:rPr>
              <a:t>2</a:t>
            </a:r>
            <a:r>
              <a:rPr lang="en-US" sz="2400" dirty="0">
                <a:latin typeface="+mj-lt"/>
                <a:cs typeface="Calibri" panose="020F0502020204030204" pitchFamily="34" charset="0"/>
              </a:rPr>
              <a:t>/</a:t>
            </a:r>
            <a:r>
              <a:rPr lang="en-US" sz="2400" baseline="-25000" dirty="0">
                <a:latin typeface="+mj-lt"/>
                <a:cs typeface="Calibri" panose="020F0502020204030204" pitchFamily="34" charset="0"/>
              </a:rPr>
              <a:t>7</a:t>
            </a:r>
            <a:r>
              <a:rPr lang="en-US" sz="2400" dirty="0">
                <a:latin typeface="Helsinki Metronome Std" panose="02000400000000000000" pitchFamily="2" charset="77"/>
                <a:cs typeface="Calibri" panose="020F0502020204030204" pitchFamily="34" charset="0"/>
              </a:rPr>
              <a:t> e</a:t>
            </a:r>
            <a:r>
              <a:rPr lang="en-US" sz="2400" dirty="0">
                <a:latin typeface="+mj-lt"/>
                <a:cs typeface="Calibri" panose="020F0502020204030204" pitchFamily="34" charset="0"/>
              </a:rPr>
              <a:t> ≅ MM101 and 2</a:t>
            </a:r>
            <a:r>
              <a:rPr lang="en-US" sz="2400" baseline="30000" dirty="0">
                <a:latin typeface="+mj-lt"/>
                <a:cs typeface="Calibri" panose="020F0502020204030204" pitchFamily="34" charset="0"/>
              </a:rPr>
              <a:t>3</a:t>
            </a:r>
            <a:r>
              <a:rPr lang="en-US" sz="2400" dirty="0">
                <a:latin typeface="+mj-lt"/>
                <a:cs typeface="Calibri" panose="020F0502020204030204" pitchFamily="34" charset="0"/>
              </a:rPr>
              <a:t>/</a:t>
            </a:r>
            <a:r>
              <a:rPr lang="en-US" sz="2400" baseline="-25000" dirty="0">
                <a:latin typeface="+mj-lt"/>
                <a:cs typeface="Calibri" panose="020F0502020204030204" pitchFamily="34" charset="0"/>
              </a:rPr>
              <a:t>5</a:t>
            </a:r>
            <a:r>
              <a:rPr lang="en-US" sz="2400" dirty="0">
                <a:latin typeface="Helsinki Metronome Std" panose="02000400000000000000" pitchFamily="2" charset="77"/>
                <a:cs typeface="Calibri" panose="020F0502020204030204" pitchFamily="34" charset="0"/>
              </a:rPr>
              <a:t> e</a:t>
            </a:r>
            <a:r>
              <a:rPr lang="en-US" sz="2400" dirty="0">
                <a:latin typeface="+mj-lt"/>
                <a:cs typeface="Calibri" panose="020F0502020204030204" pitchFamily="34" charset="0"/>
              </a:rPr>
              <a:t> </a:t>
            </a:r>
            <a:r>
              <a:rPr lang="en-US" sz="2400" dirty="0">
                <a:cs typeface="Calibri" panose="020F0502020204030204" pitchFamily="34" charset="0"/>
              </a:rPr>
              <a:t>≅</a:t>
            </a:r>
            <a:r>
              <a:rPr lang="en-US" sz="2400" dirty="0">
                <a:latin typeface="+mj-lt"/>
                <a:cs typeface="Calibri" panose="020F0502020204030204" pitchFamily="34" charset="0"/>
              </a:rPr>
              <a:t> MM91</a:t>
            </a:r>
          </a:p>
        </p:txBody>
      </p:sp>
    </p:spTree>
    <p:extLst>
      <p:ext uri="{BB962C8B-B14F-4D97-AF65-F5344CB8AC3E}">
        <p14:creationId xmlns:p14="http://schemas.microsoft.com/office/powerpoint/2010/main" val="313640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FA9D380-A07E-C9AE-3326-1DFE4A653C18}"/>
              </a:ext>
            </a:extLst>
          </p:cNvPr>
          <p:cNvSpPr/>
          <p:nvPr/>
        </p:nvSpPr>
        <p:spPr>
          <a:xfrm>
            <a:off x="56562" y="1427041"/>
            <a:ext cx="5109328" cy="16743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B36D34-0B33-4EF7-891F-19D4C5CCFDBC}"/>
              </a:ext>
            </a:extLst>
          </p:cNvPr>
          <p:cNvSpPr>
            <a:spLocks noGrp="1"/>
          </p:cNvSpPr>
          <p:nvPr>
            <p:ph type="title"/>
          </p:nvPr>
        </p:nvSpPr>
        <p:spPr/>
        <p:txBody>
          <a:bodyPr/>
          <a:lstStyle/>
          <a:p>
            <a:r>
              <a:rPr lang="en-US" dirty="0"/>
              <a:t>Interaction of frequencies</a:t>
            </a:r>
          </a:p>
        </p:txBody>
      </p:sp>
      <p:sp>
        <p:nvSpPr>
          <p:cNvPr id="3" name="Content Placeholder 2">
            <a:extLst>
              <a:ext uri="{FF2B5EF4-FFF2-40B4-BE49-F238E27FC236}">
                <a16:creationId xmlns:a16="http://schemas.microsoft.com/office/drawing/2014/main" id="{DA20A1C0-ED44-2E4F-6CC9-59DF26171575}"/>
              </a:ext>
            </a:extLst>
          </p:cNvPr>
          <p:cNvSpPr>
            <a:spLocks noGrp="1"/>
          </p:cNvSpPr>
          <p:nvPr>
            <p:ph idx="1"/>
          </p:nvPr>
        </p:nvSpPr>
        <p:spPr>
          <a:xfrm>
            <a:off x="985345" y="669487"/>
            <a:ext cx="10515600" cy="560223"/>
          </a:xfrm>
        </p:spPr>
        <p:txBody>
          <a:bodyPr/>
          <a:lstStyle/>
          <a:p>
            <a:pPr marL="0" indent="0" algn="ctr">
              <a:buNone/>
            </a:pPr>
            <a:r>
              <a:rPr lang="en-US" dirty="0"/>
              <a:t>Ex.: Ligeti, Etude 8, “</a:t>
            </a:r>
            <a:r>
              <a:rPr lang="en-US" dirty="0" err="1"/>
              <a:t>Fém</a:t>
            </a:r>
            <a:r>
              <a:rPr lang="en-US" dirty="0"/>
              <a:t>”</a:t>
            </a:r>
          </a:p>
        </p:txBody>
      </p:sp>
      <p:pic>
        <p:nvPicPr>
          <p:cNvPr id="8" name="Picture 7">
            <a:extLst>
              <a:ext uri="{FF2B5EF4-FFF2-40B4-BE49-F238E27FC236}">
                <a16:creationId xmlns:a16="http://schemas.microsoft.com/office/drawing/2014/main" id="{A5C5894A-9F94-DE44-341A-A10EFE5FDA5C}"/>
              </a:ext>
            </a:extLst>
          </p:cNvPr>
          <p:cNvPicPr>
            <a:picLocks noChangeAspect="1"/>
          </p:cNvPicPr>
          <p:nvPr/>
        </p:nvPicPr>
        <p:blipFill>
          <a:blip r:embed="rId3"/>
          <a:stretch>
            <a:fillRect/>
          </a:stretch>
        </p:blipFill>
        <p:spPr>
          <a:xfrm>
            <a:off x="5166594" y="1427041"/>
            <a:ext cx="6749836" cy="4321470"/>
          </a:xfrm>
          <a:prstGeom prst="rect">
            <a:avLst/>
          </a:prstGeom>
          <a:solidFill>
            <a:schemeClr val="bg1"/>
          </a:solidFill>
        </p:spPr>
      </p:pic>
      <p:sp>
        <p:nvSpPr>
          <p:cNvPr id="9" name="TextBox 8">
            <a:extLst>
              <a:ext uri="{FF2B5EF4-FFF2-40B4-BE49-F238E27FC236}">
                <a16:creationId xmlns:a16="http://schemas.microsoft.com/office/drawing/2014/main" id="{CB48AC7C-3FFB-B9B3-3C5D-ABCC88F1009A}"/>
              </a:ext>
            </a:extLst>
          </p:cNvPr>
          <p:cNvSpPr txBox="1"/>
          <p:nvPr/>
        </p:nvSpPr>
        <p:spPr>
          <a:xfrm>
            <a:off x="7984917" y="5699530"/>
            <a:ext cx="1113190" cy="461665"/>
          </a:xfrm>
          <a:prstGeom prst="rect">
            <a:avLst/>
          </a:prstGeom>
          <a:noFill/>
        </p:spPr>
        <p:txBody>
          <a:bodyPr wrap="none" rtlCol="0">
            <a:spAutoFit/>
          </a:bodyPr>
          <a:lstStyle/>
          <a:p>
            <a:pPr algn="l"/>
            <a:r>
              <a:rPr lang="en-US" sz="2400" dirty="0">
                <a:latin typeface="+mj-lt"/>
                <a:cs typeface="Calibri" panose="020F0502020204030204" pitchFamily="34" charset="0"/>
              </a:rPr>
              <a:t>Spectra</a:t>
            </a:r>
          </a:p>
        </p:txBody>
      </p:sp>
      <p:pic>
        <p:nvPicPr>
          <p:cNvPr id="12" name="Graphic 11">
            <a:extLst>
              <a:ext uri="{FF2B5EF4-FFF2-40B4-BE49-F238E27FC236}">
                <a16:creationId xmlns:a16="http://schemas.microsoft.com/office/drawing/2014/main" id="{68319DDD-9BAE-CF6B-E87B-8161B4BBAD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1448950"/>
            <a:ext cx="5247866" cy="1561865"/>
          </a:xfrm>
          <a:prstGeom prst="rect">
            <a:avLst/>
          </a:prstGeom>
        </p:spPr>
      </p:pic>
      <p:sp>
        <p:nvSpPr>
          <p:cNvPr id="14" name="Left Brace 13">
            <a:extLst>
              <a:ext uri="{FF2B5EF4-FFF2-40B4-BE49-F238E27FC236}">
                <a16:creationId xmlns:a16="http://schemas.microsoft.com/office/drawing/2014/main" id="{342D4FB7-AA7B-DCA6-0BB4-4824230958A1}"/>
              </a:ext>
            </a:extLst>
          </p:cNvPr>
          <p:cNvSpPr/>
          <p:nvPr/>
        </p:nvSpPr>
        <p:spPr>
          <a:xfrm rot="5400000">
            <a:off x="8776266" y="1903402"/>
            <a:ext cx="163213" cy="324062"/>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B84AB648-B321-B04A-3842-A2F4568145AC}"/>
              </a:ext>
            </a:extLst>
          </p:cNvPr>
          <p:cNvSpPr txBox="1"/>
          <p:nvPr/>
        </p:nvSpPr>
        <p:spPr>
          <a:xfrm>
            <a:off x="9844529" y="728211"/>
            <a:ext cx="2185215" cy="1200329"/>
          </a:xfrm>
          <a:prstGeom prst="rect">
            <a:avLst/>
          </a:prstGeom>
          <a:noFill/>
        </p:spPr>
        <p:txBody>
          <a:bodyPr wrap="none" rtlCol="0">
            <a:spAutoFit/>
          </a:bodyPr>
          <a:lstStyle/>
          <a:p>
            <a:pPr algn="ctr"/>
            <a:r>
              <a:rPr lang="en-US" sz="2400" dirty="0">
                <a:latin typeface="+mj-lt"/>
                <a:cs typeface="Calibri" panose="020F0502020204030204" pitchFamily="34" charset="0"/>
              </a:rPr>
              <a:t>Frequency</a:t>
            </a:r>
          </a:p>
          <a:p>
            <a:pPr algn="ctr"/>
            <a:r>
              <a:rPr lang="en-US" sz="2400" dirty="0">
                <a:latin typeface="+mj-lt"/>
                <a:cs typeface="Calibri" panose="020F0502020204030204" pitchFamily="34" charset="0"/>
              </a:rPr>
              <a:t>difference of 1 </a:t>
            </a:r>
          </a:p>
          <a:p>
            <a:pPr algn="ctr"/>
            <a:r>
              <a:rPr lang="en-US" sz="2400" dirty="0">
                <a:latin typeface="+mj-lt"/>
                <a:cs typeface="Calibri" panose="020F0502020204030204" pitchFamily="34" charset="0"/>
              </a:rPr>
              <a:t>(period = 144</a:t>
            </a:r>
            <a:r>
              <a:rPr lang="en-US" sz="2400" dirty="0">
                <a:latin typeface="Helsinki Text Std" panose="02000400000000000000" pitchFamily="2" charset="77"/>
                <a:cs typeface="Calibri" panose="020F0502020204030204" pitchFamily="34" charset="0"/>
              </a:rPr>
              <a:t>e</a:t>
            </a:r>
            <a:r>
              <a:rPr lang="en-US" sz="2400" dirty="0">
                <a:latin typeface="+mj-lt"/>
                <a:cs typeface="Calibri" panose="020F0502020204030204" pitchFamily="34" charset="0"/>
              </a:rPr>
              <a:t>) </a:t>
            </a:r>
          </a:p>
        </p:txBody>
      </p:sp>
      <p:sp>
        <p:nvSpPr>
          <p:cNvPr id="16" name="Left Brace 15">
            <a:extLst>
              <a:ext uri="{FF2B5EF4-FFF2-40B4-BE49-F238E27FC236}">
                <a16:creationId xmlns:a16="http://schemas.microsoft.com/office/drawing/2014/main" id="{31014EE3-97E1-DCA4-BF76-1C4E61BF46B6}"/>
              </a:ext>
            </a:extLst>
          </p:cNvPr>
          <p:cNvSpPr/>
          <p:nvPr/>
        </p:nvSpPr>
        <p:spPr>
          <a:xfrm rot="5400000">
            <a:off x="10939774" y="2225093"/>
            <a:ext cx="162592" cy="285077"/>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a:extLst>
              <a:ext uri="{FF2B5EF4-FFF2-40B4-BE49-F238E27FC236}">
                <a16:creationId xmlns:a16="http://schemas.microsoft.com/office/drawing/2014/main" id="{9D78D0FD-87D0-1411-A721-F7CCEE898793}"/>
              </a:ext>
            </a:extLst>
          </p:cNvPr>
          <p:cNvSpPr txBox="1"/>
          <p:nvPr/>
        </p:nvSpPr>
        <p:spPr>
          <a:xfrm>
            <a:off x="6464074" y="1197171"/>
            <a:ext cx="3409844" cy="830997"/>
          </a:xfrm>
          <a:prstGeom prst="rect">
            <a:avLst/>
          </a:prstGeom>
          <a:noFill/>
        </p:spPr>
        <p:txBody>
          <a:bodyPr wrap="none" rtlCol="0">
            <a:spAutoFit/>
          </a:bodyPr>
          <a:lstStyle/>
          <a:p>
            <a:pPr algn="ctr"/>
            <a:r>
              <a:rPr lang="en-US" sz="2400" dirty="0">
                <a:latin typeface="+mj-lt"/>
                <a:cs typeface="Calibri" panose="020F0502020204030204" pitchFamily="34" charset="0"/>
              </a:rPr>
              <a:t>Frequency difference of 4 </a:t>
            </a:r>
          </a:p>
          <a:p>
            <a:pPr algn="ctr"/>
            <a:r>
              <a:rPr lang="en-US" sz="2400" dirty="0">
                <a:latin typeface="+mj-lt"/>
                <a:cs typeface="Calibri" panose="020F0502020204030204" pitchFamily="34" charset="0"/>
              </a:rPr>
              <a:t>(period = 36</a:t>
            </a:r>
            <a:r>
              <a:rPr lang="en-US" sz="2400" dirty="0">
                <a:latin typeface="Helsinki Text Std" panose="02000400000000000000" pitchFamily="2" charset="77"/>
                <a:cs typeface="Calibri" panose="020F0502020204030204" pitchFamily="34" charset="0"/>
              </a:rPr>
              <a:t>e</a:t>
            </a:r>
            <a:r>
              <a:rPr lang="en-US" sz="2400" dirty="0">
                <a:latin typeface="+mj-lt"/>
                <a:cs typeface="Calibri" panose="020F0502020204030204" pitchFamily="34" charset="0"/>
              </a:rPr>
              <a:t>) </a:t>
            </a:r>
          </a:p>
        </p:txBody>
      </p:sp>
      <p:cxnSp>
        <p:nvCxnSpPr>
          <p:cNvPr id="19" name="Straight Connector 18">
            <a:extLst>
              <a:ext uri="{FF2B5EF4-FFF2-40B4-BE49-F238E27FC236}">
                <a16:creationId xmlns:a16="http://schemas.microsoft.com/office/drawing/2014/main" id="{EA44DB5C-64B5-9167-3095-9089FC56A204}"/>
              </a:ext>
            </a:extLst>
          </p:cNvPr>
          <p:cNvCxnSpPr>
            <a:cxnSpLocks/>
          </p:cNvCxnSpPr>
          <p:nvPr/>
        </p:nvCxnSpPr>
        <p:spPr>
          <a:xfrm flipV="1">
            <a:off x="11021070" y="1911962"/>
            <a:ext cx="0" cy="3743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8522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095C3-B45B-210A-C184-7D291090E1E8}"/>
              </a:ext>
            </a:extLst>
          </p:cNvPr>
          <p:cNvSpPr>
            <a:spLocks noGrp="1"/>
          </p:cNvSpPr>
          <p:nvPr>
            <p:ph type="title"/>
          </p:nvPr>
        </p:nvSpPr>
        <p:spPr/>
        <p:txBody>
          <a:bodyPr/>
          <a:lstStyle/>
          <a:p>
            <a:r>
              <a:rPr lang="en-US" dirty="0"/>
              <a:t>What is rhythm?: Bo Diddley</a:t>
            </a:r>
          </a:p>
        </p:txBody>
      </p:sp>
      <p:sp>
        <p:nvSpPr>
          <p:cNvPr id="3" name="Content Placeholder 2">
            <a:extLst>
              <a:ext uri="{FF2B5EF4-FFF2-40B4-BE49-F238E27FC236}">
                <a16:creationId xmlns:a16="http://schemas.microsoft.com/office/drawing/2014/main" id="{4D9B9507-A0AF-4A6F-6EF6-F68A3EA64EFF}"/>
              </a:ext>
            </a:extLst>
          </p:cNvPr>
          <p:cNvSpPr>
            <a:spLocks noGrp="1"/>
          </p:cNvSpPr>
          <p:nvPr>
            <p:ph idx="1"/>
          </p:nvPr>
        </p:nvSpPr>
        <p:spPr>
          <a:xfrm>
            <a:off x="6439282" y="737377"/>
            <a:ext cx="4830417" cy="461665"/>
          </a:xfrm>
        </p:spPr>
        <p:txBody>
          <a:bodyPr>
            <a:normAutofit lnSpcReduction="10000"/>
          </a:bodyPr>
          <a:lstStyle/>
          <a:p>
            <a:pPr marL="0" indent="0" algn="ctr">
              <a:buNone/>
            </a:pPr>
            <a:r>
              <a:rPr lang="en-US" dirty="0"/>
              <a:t>Ed Sullivan Show 1955</a:t>
            </a:r>
          </a:p>
        </p:txBody>
      </p:sp>
      <p:sp>
        <p:nvSpPr>
          <p:cNvPr id="5" name="TextBox 4">
            <a:extLst>
              <a:ext uri="{FF2B5EF4-FFF2-40B4-BE49-F238E27FC236}">
                <a16:creationId xmlns:a16="http://schemas.microsoft.com/office/drawing/2014/main" id="{6EC3078D-1A33-8B47-BE1C-EF68D780C7F1}"/>
              </a:ext>
            </a:extLst>
          </p:cNvPr>
          <p:cNvSpPr txBox="1"/>
          <p:nvPr/>
        </p:nvSpPr>
        <p:spPr>
          <a:xfrm>
            <a:off x="1921179" y="3042658"/>
            <a:ext cx="1822935" cy="461665"/>
          </a:xfrm>
          <a:prstGeom prst="rect">
            <a:avLst/>
          </a:prstGeom>
          <a:noFill/>
        </p:spPr>
        <p:txBody>
          <a:bodyPr wrap="none" rtlCol="0">
            <a:spAutoFit/>
          </a:bodyPr>
          <a:lstStyle/>
          <a:p>
            <a:pPr algn="l"/>
            <a:r>
              <a:rPr lang="en-US" sz="2400" dirty="0">
                <a:latin typeface="+mj-lt"/>
                <a:cs typeface="Calibri" panose="020F0502020204030204" pitchFamily="34" charset="0"/>
              </a:rPr>
              <a:t>Drums alone </a:t>
            </a:r>
          </a:p>
        </p:txBody>
      </p:sp>
      <p:sp>
        <p:nvSpPr>
          <p:cNvPr id="7" name="TextBox 6">
            <a:extLst>
              <a:ext uri="{FF2B5EF4-FFF2-40B4-BE49-F238E27FC236}">
                <a16:creationId xmlns:a16="http://schemas.microsoft.com/office/drawing/2014/main" id="{0BFAA8F3-F556-B10C-4357-38AC9FF121EB}"/>
              </a:ext>
            </a:extLst>
          </p:cNvPr>
          <p:cNvSpPr txBox="1"/>
          <p:nvPr/>
        </p:nvSpPr>
        <p:spPr>
          <a:xfrm>
            <a:off x="419294" y="5311182"/>
            <a:ext cx="4826706" cy="461665"/>
          </a:xfrm>
          <a:prstGeom prst="rect">
            <a:avLst/>
          </a:prstGeom>
          <a:noFill/>
        </p:spPr>
        <p:txBody>
          <a:bodyPr wrap="none" rtlCol="0">
            <a:spAutoFit/>
          </a:bodyPr>
          <a:lstStyle/>
          <a:p>
            <a:pPr algn="l"/>
            <a:r>
              <a:rPr lang="en-US" sz="2400" dirty="0">
                <a:latin typeface="+mj-lt"/>
                <a:cs typeface="Calibri" panose="020F0502020204030204" pitchFamily="34" charset="0"/>
              </a:rPr>
              <a:t>Full band (drums, bass, guitar, shaker)</a:t>
            </a:r>
          </a:p>
        </p:txBody>
      </p:sp>
      <p:sp>
        <p:nvSpPr>
          <p:cNvPr id="8" name="Content Placeholder 2">
            <a:extLst>
              <a:ext uri="{FF2B5EF4-FFF2-40B4-BE49-F238E27FC236}">
                <a16:creationId xmlns:a16="http://schemas.microsoft.com/office/drawing/2014/main" id="{8F038771-BDB9-D653-58FE-3674E1EA4B95}"/>
              </a:ext>
            </a:extLst>
          </p:cNvPr>
          <p:cNvSpPr txBox="1">
            <a:spLocks/>
          </p:cNvSpPr>
          <p:nvPr/>
        </p:nvSpPr>
        <p:spPr>
          <a:xfrm>
            <a:off x="6735423" y="3426670"/>
            <a:ext cx="4618377" cy="46166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1977 Documentary</a:t>
            </a:r>
          </a:p>
        </p:txBody>
      </p:sp>
      <p:sp>
        <p:nvSpPr>
          <p:cNvPr id="11" name="TextBox 10">
            <a:extLst>
              <a:ext uri="{FF2B5EF4-FFF2-40B4-BE49-F238E27FC236}">
                <a16:creationId xmlns:a16="http://schemas.microsoft.com/office/drawing/2014/main" id="{D3CD9BAB-7826-1B33-2229-6A671C5CC31B}"/>
              </a:ext>
            </a:extLst>
          </p:cNvPr>
          <p:cNvSpPr txBox="1"/>
          <p:nvPr/>
        </p:nvSpPr>
        <p:spPr>
          <a:xfrm>
            <a:off x="6995639" y="2864452"/>
            <a:ext cx="3839513" cy="461665"/>
          </a:xfrm>
          <a:prstGeom prst="rect">
            <a:avLst/>
          </a:prstGeom>
          <a:noFill/>
        </p:spPr>
        <p:txBody>
          <a:bodyPr wrap="none" rtlCol="0">
            <a:spAutoFit/>
          </a:bodyPr>
          <a:lstStyle/>
          <a:p>
            <a:pPr algn="l"/>
            <a:r>
              <a:rPr lang="en-US" sz="2400" dirty="0">
                <a:latin typeface="+mj-lt"/>
                <a:cs typeface="Calibri" panose="020F0502020204030204" pitchFamily="34" charset="0"/>
              </a:rPr>
              <a:t>Full band + audience clapping</a:t>
            </a:r>
          </a:p>
        </p:txBody>
      </p:sp>
      <p:pic>
        <p:nvPicPr>
          <p:cNvPr id="13" name="boDiddleySpectStory">
            <a:hlinkClick r:id="" action="ppaction://media"/>
            <a:extLst>
              <a:ext uri="{FF2B5EF4-FFF2-40B4-BE49-F238E27FC236}">
                <a16:creationId xmlns:a16="http://schemas.microsoft.com/office/drawing/2014/main" id="{B9774E6E-B62B-6B17-B647-AA2EA60D395A}"/>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6096000" y="3790378"/>
            <a:ext cx="5601083" cy="1511854"/>
          </a:xfrm>
          <a:prstGeom prst="rect">
            <a:avLst/>
          </a:prstGeom>
        </p:spPr>
      </p:pic>
      <p:pic>
        <p:nvPicPr>
          <p:cNvPr id="14" name="boDiddleySpectEdSullivanClaps">
            <a:hlinkClick r:id="" action="ppaction://media"/>
            <a:extLst>
              <a:ext uri="{FF2B5EF4-FFF2-40B4-BE49-F238E27FC236}">
                <a16:creationId xmlns:a16="http://schemas.microsoft.com/office/drawing/2014/main" id="{13954763-D882-1406-E313-696926C5BF58}"/>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6096000" y="1153768"/>
            <a:ext cx="5601082" cy="1700745"/>
          </a:xfrm>
          <a:prstGeom prst="rect">
            <a:avLst/>
          </a:prstGeom>
        </p:spPr>
      </p:pic>
      <p:pic>
        <p:nvPicPr>
          <p:cNvPr id="15" name="BoDiddleySpectAltDrums">
            <a:hlinkClick r:id="" action="ppaction://media"/>
            <a:extLst>
              <a:ext uri="{FF2B5EF4-FFF2-40B4-BE49-F238E27FC236}">
                <a16:creationId xmlns:a16="http://schemas.microsoft.com/office/drawing/2014/main" id="{8A6E8E36-7E29-AFCD-C73A-56B389C09E87}"/>
              </a:ext>
            </a:extLst>
          </p:cNvPr>
          <p:cNvPicPr>
            <a:picLocks noChangeAspect="1"/>
          </p:cNvPicPr>
          <p:nvPr>
            <a:videoFile r:link="rId6"/>
            <p:extLst>
              <p:ext uri="{DAA4B4D4-6D71-4841-9C94-3DE7FCFB9230}">
                <p14:media xmlns:p14="http://schemas.microsoft.com/office/powerpoint/2010/main" r:embed="rId5"/>
              </p:ext>
            </p:extLst>
          </p:nvPr>
        </p:nvPicPr>
        <p:blipFill>
          <a:blip r:embed="rId13"/>
          <a:stretch>
            <a:fillRect/>
          </a:stretch>
        </p:blipFill>
        <p:spPr>
          <a:xfrm>
            <a:off x="325396" y="1288672"/>
            <a:ext cx="5601082" cy="1753986"/>
          </a:xfrm>
          <a:prstGeom prst="rect">
            <a:avLst/>
          </a:prstGeom>
        </p:spPr>
      </p:pic>
      <p:pic>
        <p:nvPicPr>
          <p:cNvPr id="16" name="boDiddleySpectAlrFullBand">
            <a:hlinkClick r:id="" action="ppaction://media"/>
            <a:extLst>
              <a:ext uri="{FF2B5EF4-FFF2-40B4-BE49-F238E27FC236}">
                <a16:creationId xmlns:a16="http://schemas.microsoft.com/office/drawing/2014/main" id="{8249F149-A5CE-AB3C-FC84-AF65A030997E}"/>
              </a:ext>
            </a:extLst>
          </p:cNvPr>
          <p:cNvPicPr>
            <a:picLocks noChangeAspect="1"/>
          </p:cNvPicPr>
          <p:nvPr>
            <a:videoFile r:link="rId8"/>
            <p:extLst>
              <p:ext uri="{DAA4B4D4-6D71-4841-9C94-3DE7FCFB9230}">
                <p14:media xmlns:p14="http://schemas.microsoft.com/office/powerpoint/2010/main" r:embed="rId7"/>
              </p:ext>
            </p:extLst>
          </p:nvPr>
        </p:nvPicPr>
        <p:blipFill>
          <a:blip r:embed="rId14"/>
          <a:stretch>
            <a:fillRect/>
          </a:stretch>
        </p:blipFill>
        <p:spPr>
          <a:xfrm>
            <a:off x="325396" y="3541376"/>
            <a:ext cx="5561771" cy="1753986"/>
          </a:xfrm>
          <a:prstGeom prst="rect">
            <a:avLst/>
          </a:prstGeom>
        </p:spPr>
      </p:pic>
      <p:sp>
        <p:nvSpPr>
          <p:cNvPr id="17" name="TextBox 16">
            <a:extLst>
              <a:ext uri="{FF2B5EF4-FFF2-40B4-BE49-F238E27FC236}">
                <a16:creationId xmlns:a16="http://schemas.microsoft.com/office/drawing/2014/main" id="{99EE606F-210D-A61F-DA54-B8F0D534FDB8}"/>
              </a:ext>
            </a:extLst>
          </p:cNvPr>
          <p:cNvSpPr txBox="1"/>
          <p:nvPr/>
        </p:nvSpPr>
        <p:spPr>
          <a:xfrm>
            <a:off x="7570956" y="5333181"/>
            <a:ext cx="2688878" cy="461665"/>
          </a:xfrm>
          <a:prstGeom prst="rect">
            <a:avLst/>
          </a:prstGeom>
          <a:noFill/>
        </p:spPr>
        <p:txBody>
          <a:bodyPr wrap="none" rtlCol="0">
            <a:spAutoFit/>
          </a:bodyPr>
          <a:lstStyle/>
          <a:p>
            <a:pPr algn="l"/>
            <a:r>
              <a:rPr lang="en-US" sz="2400" dirty="0">
                <a:latin typeface="+mj-lt"/>
                <a:cs typeface="Calibri" panose="020F0502020204030204" pitchFamily="34" charset="0"/>
              </a:rPr>
              <a:t>Guitar and bass only</a:t>
            </a:r>
          </a:p>
        </p:txBody>
      </p:sp>
      <p:sp>
        <p:nvSpPr>
          <p:cNvPr id="19" name="TextBox 18">
            <a:extLst>
              <a:ext uri="{FF2B5EF4-FFF2-40B4-BE49-F238E27FC236}">
                <a16:creationId xmlns:a16="http://schemas.microsoft.com/office/drawing/2014/main" id="{BAABB007-72F1-888D-9271-AFF0D65C52EE}"/>
              </a:ext>
            </a:extLst>
          </p:cNvPr>
          <p:cNvSpPr txBox="1"/>
          <p:nvPr/>
        </p:nvSpPr>
        <p:spPr>
          <a:xfrm>
            <a:off x="1217655" y="737377"/>
            <a:ext cx="3777252" cy="461665"/>
          </a:xfrm>
          <a:prstGeom prst="rect">
            <a:avLst/>
          </a:prstGeom>
          <a:noFill/>
        </p:spPr>
        <p:txBody>
          <a:bodyPr wrap="none" rtlCol="0">
            <a:spAutoFit/>
          </a:bodyPr>
          <a:lstStyle/>
          <a:p>
            <a:pPr algn="l"/>
            <a:r>
              <a:rPr lang="en-US" sz="2400" dirty="0">
                <a:latin typeface="+mj-lt"/>
                <a:cs typeface="Calibri" panose="020F0502020204030204" pitchFamily="34" charset="0"/>
              </a:rPr>
              <a:t>Chess records, 1955, alt. take</a:t>
            </a:r>
          </a:p>
        </p:txBody>
      </p:sp>
      <p:sp>
        <p:nvSpPr>
          <p:cNvPr id="4" name="Footer Placeholder 3">
            <a:extLst>
              <a:ext uri="{FF2B5EF4-FFF2-40B4-BE49-F238E27FC236}">
                <a16:creationId xmlns:a16="http://schemas.microsoft.com/office/drawing/2014/main" id="{69D310A8-FE36-FC15-4F59-BA9D20561ECC}"/>
              </a:ext>
            </a:extLst>
          </p:cNvPr>
          <p:cNvSpPr>
            <a:spLocks noGrp="1"/>
          </p:cNvSpPr>
          <p:nvPr>
            <p:ph type="ftr" sz="quarter" idx="11"/>
          </p:nvPr>
        </p:nvSpPr>
        <p:spPr>
          <a:xfrm>
            <a:off x="4038600" y="6492875"/>
            <a:ext cx="4114800" cy="365125"/>
          </a:xfrm>
        </p:spPr>
        <p:txBody>
          <a:bodyPr/>
          <a:lstStyle/>
          <a:p>
            <a:r>
              <a:rPr lang="en-US"/>
              <a:t>Rhythmic Regularity beyond Meter and Isochrony</a:t>
            </a:r>
            <a:endParaRPr lang="en-US" dirty="0"/>
          </a:p>
        </p:txBody>
      </p:sp>
      <p:sp>
        <p:nvSpPr>
          <p:cNvPr id="6" name="Date Placeholder 5">
            <a:extLst>
              <a:ext uri="{FF2B5EF4-FFF2-40B4-BE49-F238E27FC236}">
                <a16:creationId xmlns:a16="http://schemas.microsoft.com/office/drawing/2014/main" id="{A427242D-F41A-669B-5091-118467CA4A80}"/>
              </a:ext>
            </a:extLst>
          </p:cNvPr>
          <p:cNvSpPr>
            <a:spLocks noGrp="1"/>
          </p:cNvSpPr>
          <p:nvPr>
            <p:ph type="dt" sz="half" idx="10"/>
          </p:nvPr>
        </p:nvSpPr>
        <p:spPr/>
        <p:txBody>
          <a:bodyPr/>
          <a:lstStyle/>
          <a:p>
            <a:r>
              <a:rPr lang="en-US"/>
              <a:t>Rhythm in Music since 1900, McGill, Sept. 2023</a:t>
            </a:r>
            <a:endParaRPr lang="en-US" dirty="0"/>
          </a:p>
        </p:txBody>
      </p:sp>
      <p:sp>
        <p:nvSpPr>
          <p:cNvPr id="9" name="Slide Number Placeholder 8">
            <a:extLst>
              <a:ext uri="{FF2B5EF4-FFF2-40B4-BE49-F238E27FC236}">
                <a16:creationId xmlns:a16="http://schemas.microsoft.com/office/drawing/2014/main" id="{87D0E60F-2431-C033-822B-5B28CE803E51}"/>
              </a:ext>
            </a:extLst>
          </p:cNvPr>
          <p:cNvSpPr>
            <a:spLocks noGrp="1"/>
          </p:cNvSpPr>
          <p:nvPr>
            <p:ph type="sldNum" sz="quarter" idx="12"/>
          </p:nvPr>
        </p:nvSpPr>
        <p:spPr/>
        <p:txBody>
          <a:bodyPr/>
          <a:lstStyle/>
          <a:p>
            <a:r>
              <a:rPr lang="en-US"/>
              <a:t>Jason Yust, Boston Univ.          </a:t>
            </a:r>
            <a:fld id="{6950D593-2953-924C-A0DA-F3B17E0E49C7}" type="slidenum">
              <a:rPr lang="en-US" smtClean="0"/>
              <a:pPr/>
              <a:t>5</a:t>
            </a:fld>
            <a:endParaRPr lang="en-US" dirty="0"/>
          </a:p>
        </p:txBody>
      </p:sp>
    </p:spTree>
    <p:extLst>
      <p:ext uri="{BB962C8B-B14F-4D97-AF65-F5344CB8AC3E}">
        <p14:creationId xmlns:p14="http://schemas.microsoft.com/office/powerpoint/2010/main" val="306192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19"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123" fill="hold"/>
                                        <p:tgtEl>
                                          <p:spTgt spid="14"/>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9081" fill="hold"/>
                                        <p:tgtEl>
                                          <p:spTgt spid="15"/>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1295"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13"/>
                </p:tgtEl>
              </p:cMediaNode>
            </p:video>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3"/>
                                        </p:tgtEl>
                                      </p:cBhvr>
                                    </p:cmd>
                                  </p:childTnLst>
                                </p:cTn>
                              </p:par>
                            </p:childTnLst>
                          </p:cTn>
                        </p:par>
                      </p:childTnLst>
                    </p:cTn>
                  </p:par>
                </p:childTnLst>
              </p:cTn>
              <p:nextCondLst>
                <p:cond evt="onClick" delay="0">
                  <p:tgtEl>
                    <p:spTgt spid="13"/>
                  </p:tgtEl>
                </p:cond>
              </p:nextCondLst>
            </p:seq>
            <p:video>
              <p:cMediaNode vol="80000">
                <p:cTn id="25" fill="hold" display="0">
                  <p:stCondLst>
                    <p:cond delay="indefinite"/>
                  </p:stCondLst>
                </p:cTn>
                <p:tgtEl>
                  <p:spTgt spid="14"/>
                </p:tgtEl>
              </p:cMediaNode>
            </p:video>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14"/>
                                        </p:tgtEl>
                                      </p:cBhvr>
                                    </p:cmd>
                                  </p:childTnLst>
                                </p:cTn>
                              </p:par>
                            </p:childTnLst>
                          </p:cTn>
                        </p:par>
                      </p:childTnLst>
                    </p:cTn>
                  </p:par>
                </p:childTnLst>
              </p:cTn>
              <p:nextCondLst>
                <p:cond evt="onClick" delay="0">
                  <p:tgtEl>
                    <p:spTgt spid="14"/>
                  </p:tgtEl>
                </p:cond>
              </p:nextCondLst>
            </p:seq>
            <p:video>
              <p:cMediaNode vol="80000">
                <p:cTn id="31" fill="hold" display="0">
                  <p:stCondLst>
                    <p:cond delay="indefinite"/>
                  </p:stCondLst>
                </p:cTn>
                <p:tgtEl>
                  <p:spTgt spid="15"/>
                </p:tgtEl>
              </p:cMediaNode>
            </p:video>
            <p:seq concurrent="1" nextAc="seek">
              <p:cTn id="32" restart="whenNotActive" fill="hold" evtFilter="cancelBubble" nodeType="interactiveSeq">
                <p:stCondLst>
                  <p:cond evt="onClick" delay="0">
                    <p:tgtEl>
                      <p:spTgt spid="15"/>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15"/>
                                        </p:tgtEl>
                                      </p:cBhvr>
                                    </p:cmd>
                                  </p:childTnLst>
                                </p:cTn>
                              </p:par>
                            </p:childTnLst>
                          </p:cTn>
                        </p:par>
                      </p:childTnLst>
                    </p:cTn>
                  </p:par>
                </p:childTnLst>
              </p:cTn>
              <p:nextCondLst>
                <p:cond evt="onClick" delay="0">
                  <p:tgtEl>
                    <p:spTgt spid="15"/>
                  </p:tgtEl>
                </p:cond>
              </p:nextCondLst>
            </p:seq>
            <p:video>
              <p:cMediaNode vol="80000">
                <p:cTn id="37" fill="hold" display="0">
                  <p:stCondLst>
                    <p:cond delay="indefinite"/>
                  </p:stCondLst>
                </p:cTn>
                <p:tgtEl>
                  <p:spTgt spid="16"/>
                </p:tgtEl>
              </p:cMediaNode>
            </p:video>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36D34-0B33-4EF7-891F-19D4C5CCFDBC}"/>
              </a:ext>
            </a:extLst>
          </p:cNvPr>
          <p:cNvSpPr>
            <a:spLocks noGrp="1"/>
          </p:cNvSpPr>
          <p:nvPr>
            <p:ph type="title"/>
          </p:nvPr>
        </p:nvSpPr>
        <p:spPr/>
        <p:txBody>
          <a:bodyPr/>
          <a:lstStyle/>
          <a:p>
            <a:r>
              <a:rPr lang="en-US" dirty="0"/>
              <a:t>Interaction of frequencies</a:t>
            </a:r>
          </a:p>
        </p:txBody>
      </p:sp>
      <p:sp>
        <p:nvSpPr>
          <p:cNvPr id="3" name="Content Placeholder 2">
            <a:extLst>
              <a:ext uri="{FF2B5EF4-FFF2-40B4-BE49-F238E27FC236}">
                <a16:creationId xmlns:a16="http://schemas.microsoft.com/office/drawing/2014/main" id="{DA20A1C0-ED44-2E4F-6CC9-59DF26171575}"/>
              </a:ext>
            </a:extLst>
          </p:cNvPr>
          <p:cNvSpPr>
            <a:spLocks noGrp="1"/>
          </p:cNvSpPr>
          <p:nvPr>
            <p:ph idx="1"/>
          </p:nvPr>
        </p:nvSpPr>
        <p:spPr>
          <a:xfrm>
            <a:off x="985345" y="669487"/>
            <a:ext cx="10515600" cy="560223"/>
          </a:xfrm>
        </p:spPr>
        <p:txBody>
          <a:bodyPr/>
          <a:lstStyle/>
          <a:p>
            <a:pPr marL="0" indent="0" algn="ctr">
              <a:buNone/>
            </a:pPr>
            <a:r>
              <a:rPr lang="en-US" dirty="0"/>
              <a:t>Ex.: Ligeti, Etude 8, “</a:t>
            </a:r>
            <a:r>
              <a:rPr lang="en-US" dirty="0" err="1"/>
              <a:t>Fém</a:t>
            </a:r>
            <a:r>
              <a:rPr lang="en-US" dirty="0"/>
              <a:t>”</a:t>
            </a:r>
          </a:p>
        </p:txBody>
      </p:sp>
      <p:pic>
        <p:nvPicPr>
          <p:cNvPr id="5" name="Picture 4">
            <a:extLst>
              <a:ext uri="{FF2B5EF4-FFF2-40B4-BE49-F238E27FC236}">
                <a16:creationId xmlns:a16="http://schemas.microsoft.com/office/drawing/2014/main" id="{CDD3E653-9551-EB40-FA33-D5E36D9B8A96}"/>
              </a:ext>
            </a:extLst>
          </p:cNvPr>
          <p:cNvPicPr>
            <a:picLocks noChangeAspect="1"/>
          </p:cNvPicPr>
          <p:nvPr/>
        </p:nvPicPr>
        <p:blipFill>
          <a:blip r:embed="rId4"/>
          <a:stretch>
            <a:fillRect/>
          </a:stretch>
        </p:blipFill>
        <p:spPr>
          <a:xfrm>
            <a:off x="0" y="1207214"/>
            <a:ext cx="12217760" cy="1660332"/>
          </a:xfrm>
          <a:prstGeom prst="rect">
            <a:avLst/>
          </a:prstGeom>
        </p:spPr>
      </p:pic>
      <p:sp>
        <p:nvSpPr>
          <p:cNvPr id="7" name="TextBox 6">
            <a:extLst>
              <a:ext uri="{FF2B5EF4-FFF2-40B4-BE49-F238E27FC236}">
                <a16:creationId xmlns:a16="http://schemas.microsoft.com/office/drawing/2014/main" id="{656D003B-1586-A0F8-3CF1-CD18E4A56AD4}"/>
              </a:ext>
            </a:extLst>
          </p:cNvPr>
          <p:cNvSpPr txBox="1"/>
          <p:nvPr/>
        </p:nvSpPr>
        <p:spPr>
          <a:xfrm>
            <a:off x="1567646" y="2834563"/>
            <a:ext cx="1640578" cy="461665"/>
          </a:xfrm>
          <a:prstGeom prst="rect">
            <a:avLst/>
          </a:prstGeom>
          <a:noFill/>
        </p:spPr>
        <p:txBody>
          <a:bodyPr wrap="none" rtlCol="0">
            <a:spAutoFit/>
          </a:bodyPr>
          <a:lstStyle/>
          <a:p>
            <a:pPr algn="ctr"/>
            <a:r>
              <a:rPr lang="en-US" sz="2400" dirty="0">
                <a:solidFill>
                  <a:srgbClr val="004DC1"/>
                </a:solidFill>
                <a:latin typeface="+mj-lt"/>
                <a:cs typeface="Calibri" panose="020F0502020204030204" pitchFamily="34" charset="0"/>
              </a:rPr>
              <a:t>Interlocking</a:t>
            </a:r>
          </a:p>
        </p:txBody>
      </p:sp>
      <p:cxnSp>
        <p:nvCxnSpPr>
          <p:cNvPr id="11" name="Straight Arrow Connector 10">
            <a:extLst>
              <a:ext uri="{FF2B5EF4-FFF2-40B4-BE49-F238E27FC236}">
                <a16:creationId xmlns:a16="http://schemas.microsoft.com/office/drawing/2014/main" id="{FBE8ABB7-73F2-05C5-3747-D79B6D7F9913}"/>
              </a:ext>
            </a:extLst>
          </p:cNvPr>
          <p:cNvCxnSpPr>
            <a:cxnSpLocks/>
            <a:stCxn id="7" idx="3"/>
          </p:cNvCxnSpPr>
          <p:nvPr/>
        </p:nvCxnSpPr>
        <p:spPr>
          <a:xfrm flipV="1">
            <a:off x="3208224" y="3046393"/>
            <a:ext cx="3271173" cy="19003"/>
          </a:xfrm>
          <a:prstGeom prst="straightConnector1">
            <a:avLst/>
          </a:prstGeom>
          <a:ln w="28575">
            <a:solidFill>
              <a:srgbClr val="004DC1"/>
            </a:solidFill>
            <a:tailEnd type="triangle" w="lg" len="lg"/>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041D8CF-6BE1-6C37-C3A4-41A0F88758C0}"/>
              </a:ext>
            </a:extLst>
          </p:cNvPr>
          <p:cNvSpPr txBox="1"/>
          <p:nvPr/>
        </p:nvSpPr>
        <p:spPr>
          <a:xfrm>
            <a:off x="6536368" y="2815560"/>
            <a:ext cx="1278428" cy="461665"/>
          </a:xfrm>
          <a:prstGeom prst="rect">
            <a:avLst/>
          </a:prstGeom>
          <a:noFill/>
        </p:spPr>
        <p:txBody>
          <a:bodyPr wrap="none" rtlCol="0">
            <a:spAutoFit/>
          </a:bodyPr>
          <a:lstStyle/>
          <a:p>
            <a:pPr algn="ctr"/>
            <a:r>
              <a:rPr lang="en-US" sz="2400" dirty="0">
                <a:solidFill>
                  <a:srgbClr val="004DC1"/>
                </a:solidFill>
                <a:latin typeface="+mj-lt"/>
                <a:cs typeface="Calibri" panose="020F0502020204030204" pitchFamily="34" charset="0"/>
              </a:rPr>
              <a:t>Together</a:t>
            </a:r>
          </a:p>
        </p:txBody>
      </p:sp>
      <p:sp>
        <p:nvSpPr>
          <p:cNvPr id="32" name="TextBox 31">
            <a:extLst>
              <a:ext uri="{FF2B5EF4-FFF2-40B4-BE49-F238E27FC236}">
                <a16:creationId xmlns:a16="http://schemas.microsoft.com/office/drawing/2014/main" id="{E5E5AEF4-E56D-A9E6-89A3-D8ECC0CE5FDD}"/>
              </a:ext>
            </a:extLst>
          </p:cNvPr>
          <p:cNvSpPr txBox="1"/>
          <p:nvPr/>
        </p:nvSpPr>
        <p:spPr>
          <a:xfrm>
            <a:off x="9826708" y="2815347"/>
            <a:ext cx="1640578" cy="461665"/>
          </a:xfrm>
          <a:prstGeom prst="rect">
            <a:avLst/>
          </a:prstGeom>
          <a:noFill/>
        </p:spPr>
        <p:txBody>
          <a:bodyPr wrap="none" rtlCol="0">
            <a:spAutoFit/>
          </a:bodyPr>
          <a:lstStyle/>
          <a:p>
            <a:pPr algn="ctr"/>
            <a:r>
              <a:rPr lang="en-US" sz="2400" dirty="0">
                <a:solidFill>
                  <a:srgbClr val="004DC1"/>
                </a:solidFill>
                <a:latin typeface="+mj-lt"/>
                <a:cs typeface="Calibri" panose="020F0502020204030204" pitchFamily="34" charset="0"/>
              </a:rPr>
              <a:t>Interlocking</a:t>
            </a:r>
          </a:p>
        </p:txBody>
      </p:sp>
      <p:cxnSp>
        <p:nvCxnSpPr>
          <p:cNvPr id="33" name="Straight Arrow Connector 32">
            <a:extLst>
              <a:ext uri="{FF2B5EF4-FFF2-40B4-BE49-F238E27FC236}">
                <a16:creationId xmlns:a16="http://schemas.microsoft.com/office/drawing/2014/main" id="{0E9A05D9-E8F4-D758-30F6-4275497678E0}"/>
              </a:ext>
            </a:extLst>
          </p:cNvPr>
          <p:cNvCxnSpPr>
            <a:cxnSpLocks/>
          </p:cNvCxnSpPr>
          <p:nvPr/>
        </p:nvCxnSpPr>
        <p:spPr>
          <a:xfrm flipV="1">
            <a:off x="7889050" y="3032786"/>
            <a:ext cx="1937658" cy="13393"/>
          </a:xfrm>
          <a:prstGeom prst="straightConnector1">
            <a:avLst/>
          </a:prstGeom>
          <a:ln w="28575">
            <a:solidFill>
              <a:srgbClr val="004DC1"/>
            </a:solidFill>
            <a:tailEnd type="triangle" w="lg" len="lg"/>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132BC9C7-B363-3938-8457-8BDABDC69CEC}"/>
              </a:ext>
            </a:extLst>
          </p:cNvPr>
          <p:cNvPicPr>
            <a:picLocks noChangeAspect="1"/>
          </p:cNvPicPr>
          <p:nvPr/>
        </p:nvPicPr>
        <p:blipFill>
          <a:blip r:embed="rId5"/>
          <a:stretch>
            <a:fillRect/>
          </a:stretch>
        </p:blipFill>
        <p:spPr>
          <a:xfrm>
            <a:off x="0" y="3664224"/>
            <a:ext cx="12192000" cy="1442433"/>
          </a:xfrm>
          <a:prstGeom prst="rect">
            <a:avLst/>
          </a:prstGeom>
        </p:spPr>
      </p:pic>
      <p:sp>
        <p:nvSpPr>
          <p:cNvPr id="37" name="TextBox 36">
            <a:extLst>
              <a:ext uri="{FF2B5EF4-FFF2-40B4-BE49-F238E27FC236}">
                <a16:creationId xmlns:a16="http://schemas.microsoft.com/office/drawing/2014/main" id="{46851938-EBBE-199C-4DAC-8EB52717CC8E}"/>
              </a:ext>
            </a:extLst>
          </p:cNvPr>
          <p:cNvSpPr txBox="1"/>
          <p:nvPr/>
        </p:nvSpPr>
        <p:spPr>
          <a:xfrm>
            <a:off x="1714268" y="3166817"/>
            <a:ext cx="2609817" cy="461665"/>
          </a:xfrm>
          <a:prstGeom prst="rect">
            <a:avLst/>
          </a:prstGeom>
          <a:noFill/>
        </p:spPr>
        <p:txBody>
          <a:bodyPr wrap="none" rtlCol="0">
            <a:spAutoFit/>
          </a:bodyPr>
          <a:lstStyle/>
          <a:p>
            <a:pPr algn="l"/>
            <a:r>
              <a:rPr lang="en-US" sz="2400" dirty="0">
                <a:solidFill>
                  <a:srgbClr val="FF0000"/>
                </a:solidFill>
                <a:latin typeface="+mj-lt"/>
                <a:cs typeface="Calibri" panose="020F0502020204030204" pitchFamily="34" charset="0"/>
              </a:rPr>
              <a:t>Mostly interlocking </a:t>
            </a:r>
          </a:p>
        </p:txBody>
      </p:sp>
      <p:cxnSp>
        <p:nvCxnSpPr>
          <p:cNvPr id="38" name="Straight Arrow Connector 37">
            <a:extLst>
              <a:ext uri="{FF2B5EF4-FFF2-40B4-BE49-F238E27FC236}">
                <a16:creationId xmlns:a16="http://schemas.microsoft.com/office/drawing/2014/main" id="{88B9A43B-0112-DB0B-C588-2629838B337E}"/>
              </a:ext>
            </a:extLst>
          </p:cNvPr>
          <p:cNvCxnSpPr>
            <a:cxnSpLocks/>
          </p:cNvCxnSpPr>
          <p:nvPr/>
        </p:nvCxnSpPr>
        <p:spPr>
          <a:xfrm>
            <a:off x="4236440" y="3429000"/>
            <a:ext cx="7766021" cy="0"/>
          </a:xfrm>
          <a:prstGeom prst="straightConnector1">
            <a:avLst/>
          </a:prstGeom>
          <a:ln w="28575">
            <a:solidFill>
              <a:srgbClr val="FF0000"/>
            </a:solidFill>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D60CF33F-F261-FDC8-33E2-44225B533854}"/>
              </a:ext>
            </a:extLst>
          </p:cNvPr>
          <p:cNvCxnSpPr>
            <a:cxnSpLocks/>
            <a:stCxn id="32" idx="3"/>
          </p:cNvCxnSpPr>
          <p:nvPr/>
        </p:nvCxnSpPr>
        <p:spPr>
          <a:xfrm>
            <a:off x="11467286" y="3046180"/>
            <a:ext cx="535175" cy="777"/>
          </a:xfrm>
          <a:prstGeom prst="straightConnector1">
            <a:avLst/>
          </a:prstGeom>
          <a:ln w="28575">
            <a:solidFill>
              <a:srgbClr val="004DC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8379E96C-9CF2-6175-B313-9E01230D9DC5}"/>
              </a:ext>
            </a:extLst>
          </p:cNvPr>
          <p:cNvCxnSpPr>
            <a:cxnSpLocks/>
          </p:cNvCxnSpPr>
          <p:nvPr/>
        </p:nvCxnSpPr>
        <p:spPr>
          <a:xfrm>
            <a:off x="190677" y="5341880"/>
            <a:ext cx="4199953" cy="0"/>
          </a:xfrm>
          <a:prstGeom prst="straightConnector1">
            <a:avLst/>
          </a:prstGeom>
          <a:ln w="28575">
            <a:solidFill>
              <a:srgbClr val="004DC1"/>
            </a:solidFill>
            <a:tailEnd type="triangle" w="lg" len="lg"/>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2D211DD4-98EF-9DC9-71BC-20821629E401}"/>
              </a:ext>
            </a:extLst>
          </p:cNvPr>
          <p:cNvSpPr txBox="1"/>
          <p:nvPr/>
        </p:nvSpPr>
        <p:spPr>
          <a:xfrm>
            <a:off x="4515016" y="5124441"/>
            <a:ext cx="1278428" cy="461665"/>
          </a:xfrm>
          <a:prstGeom prst="rect">
            <a:avLst/>
          </a:prstGeom>
          <a:noFill/>
        </p:spPr>
        <p:txBody>
          <a:bodyPr wrap="none" rtlCol="0">
            <a:spAutoFit/>
          </a:bodyPr>
          <a:lstStyle/>
          <a:p>
            <a:pPr algn="ctr"/>
            <a:r>
              <a:rPr lang="en-US" sz="2400" dirty="0">
                <a:solidFill>
                  <a:srgbClr val="004DC1"/>
                </a:solidFill>
                <a:latin typeface="+mj-lt"/>
                <a:cs typeface="Calibri" panose="020F0502020204030204" pitchFamily="34" charset="0"/>
              </a:rPr>
              <a:t>Together</a:t>
            </a:r>
          </a:p>
        </p:txBody>
      </p:sp>
      <p:cxnSp>
        <p:nvCxnSpPr>
          <p:cNvPr id="44" name="Straight Arrow Connector 43">
            <a:extLst>
              <a:ext uri="{FF2B5EF4-FFF2-40B4-BE49-F238E27FC236}">
                <a16:creationId xmlns:a16="http://schemas.microsoft.com/office/drawing/2014/main" id="{34DC3FC5-1DEB-FE41-2C82-6E3FB767D579}"/>
              </a:ext>
            </a:extLst>
          </p:cNvPr>
          <p:cNvCxnSpPr>
            <a:cxnSpLocks/>
          </p:cNvCxnSpPr>
          <p:nvPr/>
        </p:nvCxnSpPr>
        <p:spPr>
          <a:xfrm>
            <a:off x="5793444" y="5323881"/>
            <a:ext cx="4199953" cy="0"/>
          </a:xfrm>
          <a:prstGeom prst="straightConnector1">
            <a:avLst/>
          </a:prstGeom>
          <a:ln w="28575">
            <a:solidFill>
              <a:srgbClr val="004DC1"/>
            </a:solidFill>
            <a:tailEnd type="triangle" w="lg" len="lg"/>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906F4A93-E881-E479-5BE2-07138F0A1684}"/>
              </a:ext>
            </a:extLst>
          </p:cNvPr>
          <p:cNvSpPr txBox="1"/>
          <p:nvPr/>
        </p:nvSpPr>
        <p:spPr>
          <a:xfrm>
            <a:off x="10057476" y="5106657"/>
            <a:ext cx="1640578" cy="461665"/>
          </a:xfrm>
          <a:prstGeom prst="rect">
            <a:avLst/>
          </a:prstGeom>
          <a:noFill/>
        </p:spPr>
        <p:txBody>
          <a:bodyPr wrap="none" rtlCol="0">
            <a:spAutoFit/>
          </a:bodyPr>
          <a:lstStyle/>
          <a:p>
            <a:pPr algn="ctr"/>
            <a:r>
              <a:rPr lang="en-US" sz="2400" dirty="0">
                <a:solidFill>
                  <a:srgbClr val="004DC1"/>
                </a:solidFill>
                <a:latin typeface="+mj-lt"/>
                <a:cs typeface="Calibri" panose="020F0502020204030204" pitchFamily="34" charset="0"/>
              </a:rPr>
              <a:t>Interlocking</a:t>
            </a:r>
          </a:p>
        </p:txBody>
      </p:sp>
      <p:sp>
        <p:nvSpPr>
          <p:cNvPr id="46" name="TextBox 45">
            <a:extLst>
              <a:ext uri="{FF2B5EF4-FFF2-40B4-BE49-F238E27FC236}">
                <a16:creationId xmlns:a16="http://schemas.microsoft.com/office/drawing/2014/main" id="{D6A87D92-6554-6603-CEDF-E84001B58276}"/>
              </a:ext>
            </a:extLst>
          </p:cNvPr>
          <p:cNvSpPr txBox="1"/>
          <p:nvPr/>
        </p:nvSpPr>
        <p:spPr>
          <a:xfrm>
            <a:off x="2399145" y="5359664"/>
            <a:ext cx="2115871" cy="461665"/>
          </a:xfrm>
          <a:prstGeom prst="rect">
            <a:avLst/>
          </a:prstGeom>
          <a:noFill/>
        </p:spPr>
        <p:txBody>
          <a:bodyPr wrap="square" rtlCol="0">
            <a:spAutoFit/>
          </a:bodyPr>
          <a:lstStyle/>
          <a:p>
            <a:pPr algn="l"/>
            <a:r>
              <a:rPr lang="en-US" sz="2400" dirty="0">
                <a:solidFill>
                  <a:srgbClr val="FF0000"/>
                </a:solidFill>
                <a:latin typeface="+mj-lt"/>
                <a:cs typeface="Calibri" panose="020F0502020204030204" pitchFamily="34" charset="0"/>
              </a:rPr>
              <a:t>More together</a:t>
            </a:r>
          </a:p>
        </p:txBody>
      </p:sp>
      <p:cxnSp>
        <p:nvCxnSpPr>
          <p:cNvPr id="47" name="Straight Arrow Connector 46">
            <a:extLst>
              <a:ext uri="{FF2B5EF4-FFF2-40B4-BE49-F238E27FC236}">
                <a16:creationId xmlns:a16="http://schemas.microsoft.com/office/drawing/2014/main" id="{1F4104E7-E604-E856-AB74-B938CD1BBA61}"/>
              </a:ext>
            </a:extLst>
          </p:cNvPr>
          <p:cNvCxnSpPr>
            <a:cxnSpLocks/>
          </p:cNvCxnSpPr>
          <p:nvPr/>
        </p:nvCxnSpPr>
        <p:spPr>
          <a:xfrm>
            <a:off x="4389740" y="5606257"/>
            <a:ext cx="7612721" cy="0"/>
          </a:xfrm>
          <a:prstGeom prst="straightConnector1">
            <a:avLst/>
          </a:prstGeom>
          <a:ln w="28575">
            <a:solidFill>
              <a:srgbClr val="FF0000"/>
            </a:solidFill>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EFB792B8-A832-1E6F-9DF9-73995DC3E21C}"/>
              </a:ext>
            </a:extLst>
          </p:cNvPr>
          <p:cNvCxnSpPr>
            <a:cxnSpLocks/>
            <a:endCxn id="46" idx="1"/>
          </p:cNvCxnSpPr>
          <p:nvPr/>
        </p:nvCxnSpPr>
        <p:spPr>
          <a:xfrm flipV="1">
            <a:off x="190677" y="5590497"/>
            <a:ext cx="2208468" cy="15760"/>
          </a:xfrm>
          <a:prstGeom prst="straightConnector1">
            <a:avLst/>
          </a:prstGeom>
          <a:ln w="28575">
            <a:solidFill>
              <a:srgbClr val="FF0000"/>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0E8AD3FB-A0DA-0677-8E95-41CA958F88EC}"/>
              </a:ext>
            </a:extLst>
          </p:cNvPr>
          <p:cNvSpPr txBox="1"/>
          <p:nvPr/>
        </p:nvSpPr>
        <p:spPr>
          <a:xfrm>
            <a:off x="92366" y="2839375"/>
            <a:ext cx="1531959" cy="461665"/>
          </a:xfrm>
          <a:prstGeom prst="rect">
            <a:avLst/>
          </a:prstGeom>
          <a:noFill/>
        </p:spPr>
        <p:txBody>
          <a:bodyPr wrap="none" rtlCol="0">
            <a:spAutoFit/>
          </a:bodyPr>
          <a:lstStyle/>
          <a:p>
            <a:pPr algn="ctr"/>
            <a:r>
              <a:rPr lang="en-US" sz="2400" dirty="0">
                <a:solidFill>
                  <a:srgbClr val="004DC1"/>
                </a:solidFill>
                <a:latin typeface="+mj-lt"/>
                <a:cs typeface="Calibri" panose="020F0502020204030204" pitchFamily="34" charset="0"/>
              </a:rPr>
              <a:t>36</a:t>
            </a:r>
            <a:r>
              <a:rPr lang="en-US" sz="2400" dirty="0">
                <a:solidFill>
                  <a:srgbClr val="004DC1"/>
                </a:solidFill>
                <a:latin typeface="Helsinki Text Std" panose="02000400000000000000" pitchFamily="2" charset="77"/>
                <a:cs typeface="Calibri" panose="020F0502020204030204" pitchFamily="34" charset="0"/>
              </a:rPr>
              <a:t>e</a:t>
            </a:r>
            <a:r>
              <a:rPr lang="en-US" sz="2400" dirty="0">
                <a:solidFill>
                  <a:srgbClr val="004DC1"/>
                </a:solidFill>
                <a:latin typeface="+mj-lt"/>
                <a:cs typeface="Calibri" panose="020F0502020204030204" pitchFamily="34" charset="0"/>
              </a:rPr>
              <a:t> wave: </a:t>
            </a:r>
          </a:p>
        </p:txBody>
      </p:sp>
      <p:sp>
        <p:nvSpPr>
          <p:cNvPr id="59" name="TextBox 58">
            <a:extLst>
              <a:ext uri="{FF2B5EF4-FFF2-40B4-BE49-F238E27FC236}">
                <a16:creationId xmlns:a16="http://schemas.microsoft.com/office/drawing/2014/main" id="{85CBE0AD-E1FF-7E2D-FC94-EF14A2ED4EAB}"/>
              </a:ext>
            </a:extLst>
          </p:cNvPr>
          <p:cNvSpPr txBox="1"/>
          <p:nvPr/>
        </p:nvSpPr>
        <p:spPr>
          <a:xfrm>
            <a:off x="72471" y="3157189"/>
            <a:ext cx="1687450" cy="461665"/>
          </a:xfrm>
          <a:prstGeom prst="rect">
            <a:avLst/>
          </a:prstGeom>
          <a:noFill/>
        </p:spPr>
        <p:txBody>
          <a:bodyPr wrap="none" rtlCol="0">
            <a:spAutoFit/>
          </a:bodyPr>
          <a:lstStyle/>
          <a:p>
            <a:pPr algn="ctr"/>
            <a:r>
              <a:rPr lang="en-US" sz="2400" dirty="0">
                <a:solidFill>
                  <a:srgbClr val="FF0000"/>
                </a:solidFill>
                <a:latin typeface="+mj-lt"/>
                <a:cs typeface="Calibri" panose="020F0502020204030204" pitchFamily="34" charset="0"/>
              </a:rPr>
              <a:t>144</a:t>
            </a:r>
            <a:r>
              <a:rPr lang="en-US" sz="2400" dirty="0">
                <a:solidFill>
                  <a:srgbClr val="FF0000"/>
                </a:solidFill>
                <a:latin typeface="Helsinki Text Std" panose="02000400000000000000" pitchFamily="2" charset="77"/>
                <a:cs typeface="Calibri" panose="020F0502020204030204" pitchFamily="34" charset="0"/>
              </a:rPr>
              <a:t>e</a:t>
            </a:r>
            <a:r>
              <a:rPr lang="en-US" sz="2400" dirty="0">
                <a:solidFill>
                  <a:srgbClr val="FF0000"/>
                </a:solidFill>
                <a:latin typeface="+mj-lt"/>
                <a:cs typeface="Calibri" panose="020F0502020204030204" pitchFamily="34" charset="0"/>
              </a:rPr>
              <a:t> wave: </a:t>
            </a:r>
          </a:p>
        </p:txBody>
      </p:sp>
      <p:sp>
        <p:nvSpPr>
          <p:cNvPr id="61" name="Footer Placeholder 60">
            <a:extLst>
              <a:ext uri="{FF2B5EF4-FFF2-40B4-BE49-F238E27FC236}">
                <a16:creationId xmlns:a16="http://schemas.microsoft.com/office/drawing/2014/main" id="{1964E20B-46E4-EB4D-896F-2416A73C6EC9}"/>
              </a:ext>
            </a:extLst>
          </p:cNvPr>
          <p:cNvSpPr>
            <a:spLocks noGrp="1"/>
          </p:cNvSpPr>
          <p:nvPr>
            <p:ph type="ftr" sz="quarter" idx="11"/>
          </p:nvPr>
        </p:nvSpPr>
        <p:spPr>
          <a:xfrm>
            <a:off x="4038600" y="6492875"/>
            <a:ext cx="4114800" cy="365125"/>
          </a:xfrm>
        </p:spPr>
        <p:txBody>
          <a:bodyPr/>
          <a:lstStyle/>
          <a:p>
            <a:r>
              <a:rPr lang="en-US"/>
              <a:t>Rhythmic Regularity beyond Meter and Isochrony</a:t>
            </a:r>
            <a:endParaRPr lang="en-US" dirty="0"/>
          </a:p>
        </p:txBody>
      </p:sp>
      <p:sp>
        <p:nvSpPr>
          <p:cNvPr id="62" name="Date Placeholder 61">
            <a:extLst>
              <a:ext uri="{FF2B5EF4-FFF2-40B4-BE49-F238E27FC236}">
                <a16:creationId xmlns:a16="http://schemas.microsoft.com/office/drawing/2014/main" id="{4A5E51CC-07AB-28D9-942D-753830821306}"/>
              </a:ext>
            </a:extLst>
          </p:cNvPr>
          <p:cNvSpPr>
            <a:spLocks noGrp="1"/>
          </p:cNvSpPr>
          <p:nvPr>
            <p:ph type="dt" sz="half" idx="10"/>
          </p:nvPr>
        </p:nvSpPr>
        <p:spPr/>
        <p:txBody>
          <a:bodyPr/>
          <a:lstStyle/>
          <a:p>
            <a:r>
              <a:rPr lang="en-US"/>
              <a:t>Rhythm in Music since 1900, McGill, Sept. 2023</a:t>
            </a:r>
            <a:endParaRPr lang="en-US" dirty="0"/>
          </a:p>
        </p:txBody>
      </p:sp>
      <p:sp>
        <p:nvSpPr>
          <p:cNvPr id="63" name="Slide Number Placeholder 62">
            <a:extLst>
              <a:ext uri="{FF2B5EF4-FFF2-40B4-BE49-F238E27FC236}">
                <a16:creationId xmlns:a16="http://schemas.microsoft.com/office/drawing/2014/main" id="{7C56179C-2E8E-C943-7BF5-859DF6B74480}"/>
              </a:ext>
            </a:extLst>
          </p:cNvPr>
          <p:cNvSpPr>
            <a:spLocks noGrp="1"/>
          </p:cNvSpPr>
          <p:nvPr>
            <p:ph type="sldNum" sz="quarter" idx="12"/>
          </p:nvPr>
        </p:nvSpPr>
        <p:spPr/>
        <p:txBody>
          <a:bodyPr/>
          <a:lstStyle/>
          <a:p>
            <a:r>
              <a:rPr lang="en-US"/>
              <a:t>Jason Yust, Boston Univ.          </a:t>
            </a:r>
            <a:fld id="{6950D593-2953-924C-A0DA-F3B17E0E49C7}" type="slidenum">
              <a:rPr lang="en-US" smtClean="0"/>
              <a:pPr/>
              <a:t>50</a:t>
            </a:fld>
            <a:endParaRPr lang="en-US" dirty="0"/>
          </a:p>
        </p:txBody>
      </p:sp>
      <p:pic>
        <p:nvPicPr>
          <p:cNvPr id="4" name="ligetiFem">
            <a:hlinkClick r:id="" action="ppaction://media"/>
            <a:extLst>
              <a:ext uri="{FF2B5EF4-FFF2-40B4-BE49-F238E27FC236}">
                <a16:creationId xmlns:a16="http://schemas.microsoft.com/office/drawing/2014/main" id="{5494E8EF-69BE-CCE6-E4B4-C490922AEE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398" y="10491"/>
            <a:ext cx="438150" cy="438150"/>
          </a:xfrm>
          <a:prstGeom prst="rect">
            <a:avLst/>
          </a:prstGeom>
        </p:spPr>
      </p:pic>
    </p:spTree>
    <p:extLst>
      <p:ext uri="{BB962C8B-B14F-4D97-AF65-F5344CB8AC3E}">
        <p14:creationId xmlns:p14="http://schemas.microsoft.com/office/powerpoint/2010/main" val="177425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36D34-0B33-4EF7-891F-19D4C5CCFDBC}"/>
              </a:ext>
            </a:extLst>
          </p:cNvPr>
          <p:cNvSpPr>
            <a:spLocks noGrp="1"/>
          </p:cNvSpPr>
          <p:nvPr>
            <p:ph type="title"/>
          </p:nvPr>
        </p:nvSpPr>
        <p:spPr/>
        <p:txBody>
          <a:bodyPr/>
          <a:lstStyle/>
          <a:p>
            <a:r>
              <a:rPr lang="en-US" dirty="0"/>
              <a:t>Interaction of frequencies</a:t>
            </a:r>
          </a:p>
        </p:txBody>
      </p:sp>
      <p:sp>
        <p:nvSpPr>
          <p:cNvPr id="3" name="Content Placeholder 2">
            <a:extLst>
              <a:ext uri="{FF2B5EF4-FFF2-40B4-BE49-F238E27FC236}">
                <a16:creationId xmlns:a16="http://schemas.microsoft.com/office/drawing/2014/main" id="{DA20A1C0-ED44-2E4F-6CC9-59DF26171575}"/>
              </a:ext>
            </a:extLst>
          </p:cNvPr>
          <p:cNvSpPr>
            <a:spLocks noGrp="1"/>
          </p:cNvSpPr>
          <p:nvPr>
            <p:ph idx="1"/>
          </p:nvPr>
        </p:nvSpPr>
        <p:spPr>
          <a:xfrm>
            <a:off x="985345" y="669487"/>
            <a:ext cx="10515600" cy="560223"/>
          </a:xfrm>
        </p:spPr>
        <p:txBody>
          <a:bodyPr/>
          <a:lstStyle/>
          <a:p>
            <a:pPr marL="0" indent="0" algn="ctr">
              <a:buNone/>
            </a:pPr>
            <a:r>
              <a:rPr lang="en-US" dirty="0"/>
              <a:t>Ex.: Ligeti, </a:t>
            </a:r>
            <a:r>
              <a:rPr lang="en-US" i="1" dirty="0"/>
              <a:t>Piano Concerto </a:t>
            </a:r>
            <a:r>
              <a:rPr lang="en-US" dirty="0" err="1"/>
              <a:t>Mvt</a:t>
            </a:r>
            <a:r>
              <a:rPr lang="en-US" dirty="0"/>
              <a:t>. 1</a:t>
            </a:r>
            <a:endParaRPr lang="en-US" i="1" dirty="0"/>
          </a:p>
        </p:txBody>
      </p:sp>
      <p:pic>
        <p:nvPicPr>
          <p:cNvPr id="6" name="Picture 5">
            <a:extLst>
              <a:ext uri="{FF2B5EF4-FFF2-40B4-BE49-F238E27FC236}">
                <a16:creationId xmlns:a16="http://schemas.microsoft.com/office/drawing/2014/main" id="{D4C16ABD-14CF-1D4E-834F-C17CB401DE90}"/>
              </a:ext>
            </a:extLst>
          </p:cNvPr>
          <p:cNvPicPr>
            <a:picLocks noChangeAspect="1"/>
          </p:cNvPicPr>
          <p:nvPr/>
        </p:nvPicPr>
        <p:blipFill>
          <a:blip r:embed="rId3"/>
          <a:stretch>
            <a:fillRect/>
          </a:stretch>
        </p:blipFill>
        <p:spPr>
          <a:xfrm>
            <a:off x="5301327" y="1711338"/>
            <a:ext cx="6890673" cy="4137163"/>
          </a:xfrm>
          <a:prstGeom prst="rect">
            <a:avLst/>
          </a:prstGeom>
        </p:spPr>
      </p:pic>
      <p:sp>
        <p:nvSpPr>
          <p:cNvPr id="10" name="Left Brace 9">
            <a:extLst>
              <a:ext uri="{FF2B5EF4-FFF2-40B4-BE49-F238E27FC236}">
                <a16:creationId xmlns:a16="http://schemas.microsoft.com/office/drawing/2014/main" id="{3C414CD1-790F-93DC-08FC-31DEDE382957}"/>
              </a:ext>
            </a:extLst>
          </p:cNvPr>
          <p:cNvSpPr/>
          <p:nvPr/>
        </p:nvSpPr>
        <p:spPr>
          <a:xfrm rot="5400000">
            <a:off x="9350493" y="2265261"/>
            <a:ext cx="227630" cy="233951"/>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350483AD-0B31-9FCC-8CB6-01D056A54A0B}"/>
              </a:ext>
            </a:extLst>
          </p:cNvPr>
          <p:cNvSpPr txBox="1"/>
          <p:nvPr/>
        </p:nvSpPr>
        <p:spPr>
          <a:xfrm>
            <a:off x="9158995" y="400222"/>
            <a:ext cx="2433295" cy="1200329"/>
          </a:xfrm>
          <a:prstGeom prst="rect">
            <a:avLst/>
          </a:prstGeom>
          <a:noFill/>
        </p:spPr>
        <p:txBody>
          <a:bodyPr wrap="none" rtlCol="0">
            <a:spAutoFit/>
          </a:bodyPr>
          <a:lstStyle/>
          <a:p>
            <a:pPr algn="ctr"/>
            <a:r>
              <a:rPr lang="en-US" sz="2400" dirty="0">
                <a:latin typeface="+mj-lt"/>
                <a:cs typeface="Calibri" panose="020F0502020204030204" pitchFamily="34" charset="0"/>
              </a:rPr>
              <a:t>Frequency</a:t>
            </a:r>
          </a:p>
          <a:p>
            <a:pPr algn="ctr"/>
            <a:r>
              <a:rPr lang="en-US" sz="2400" dirty="0">
                <a:latin typeface="+mj-lt"/>
                <a:cs typeface="Calibri" panose="020F0502020204030204" pitchFamily="34" charset="0"/>
              </a:rPr>
              <a:t>differences of </a:t>
            </a:r>
            <a:r>
              <a:rPr lang="en-US" sz="2400" baseline="30000" dirty="0">
                <a:latin typeface="+mj-lt"/>
                <a:cs typeface="Calibri" panose="020F0502020204030204" pitchFamily="34" charset="0"/>
              </a:rPr>
              <a:t>1</a:t>
            </a:r>
            <a:r>
              <a:rPr lang="en-US" sz="2400" dirty="0">
                <a:latin typeface="+mj-lt"/>
                <a:cs typeface="Calibri" panose="020F0502020204030204" pitchFamily="34" charset="0"/>
              </a:rPr>
              <a:t>/</a:t>
            </a:r>
            <a:r>
              <a:rPr lang="en-US" sz="2400" baseline="-25000" dirty="0">
                <a:latin typeface="+mj-lt"/>
                <a:cs typeface="Calibri" panose="020F0502020204030204" pitchFamily="34" charset="0"/>
              </a:rPr>
              <a:t>60</a:t>
            </a:r>
            <a:r>
              <a:rPr lang="en-US" sz="2400" dirty="0">
                <a:latin typeface="+mj-lt"/>
                <a:cs typeface="Calibri" panose="020F0502020204030204" pitchFamily="34" charset="0"/>
              </a:rPr>
              <a:t> </a:t>
            </a:r>
          </a:p>
          <a:p>
            <a:pPr algn="ctr"/>
            <a:r>
              <a:rPr lang="en-US" sz="2400" dirty="0">
                <a:latin typeface="+mj-lt"/>
                <a:cs typeface="Calibri" panose="020F0502020204030204" pitchFamily="34" charset="0"/>
              </a:rPr>
              <a:t>(period = 60</a:t>
            </a:r>
            <a:r>
              <a:rPr lang="en-US" sz="2400" dirty="0">
                <a:latin typeface="Helsinki Text Std" panose="02000400000000000000" pitchFamily="2" charset="77"/>
                <a:cs typeface="Calibri" panose="020F0502020204030204" pitchFamily="34" charset="0"/>
              </a:rPr>
              <a:t>q</a:t>
            </a:r>
            <a:r>
              <a:rPr lang="en-US" sz="2400" dirty="0">
                <a:latin typeface="+mj-lt"/>
                <a:cs typeface="Calibri" panose="020F0502020204030204" pitchFamily="34" charset="0"/>
              </a:rPr>
              <a:t>) </a:t>
            </a:r>
          </a:p>
        </p:txBody>
      </p:sp>
      <p:sp>
        <p:nvSpPr>
          <p:cNvPr id="13" name="Left Brace 12">
            <a:extLst>
              <a:ext uri="{FF2B5EF4-FFF2-40B4-BE49-F238E27FC236}">
                <a16:creationId xmlns:a16="http://schemas.microsoft.com/office/drawing/2014/main" id="{24B6AAF8-6AD1-F11F-D7D3-B0D6407D8C81}"/>
              </a:ext>
            </a:extLst>
          </p:cNvPr>
          <p:cNvSpPr/>
          <p:nvPr/>
        </p:nvSpPr>
        <p:spPr>
          <a:xfrm rot="5400000">
            <a:off x="10132022" y="1644432"/>
            <a:ext cx="227630" cy="233951"/>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Left Brace 13">
            <a:extLst>
              <a:ext uri="{FF2B5EF4-FFF2-40B4-BE49-F238E27FC236}">
                <a16:creationId xmlns:a16="http://schemas.microsoft.com/office/drawing/2014/main" id="{8B35E5F3-2703-B2CD-7546-8959C7D995F6}"/>
              </a:ext>
            </a:extLst>
          </p:cNvPr>
          <p:cNvSpPr/>
          <p:nvPr/>
        </p:nvSpPr>
        <p:spPr>
          <a:xfrm rot="5400000">
            <a:off x="11356960" y="2142572"/>
            <a:ext cx="227630" cy="233951"/>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17F184CC-0C1F-1540-A9EA-4DDFD3217481}"/>
              </a:ext>
            </a:extLst>
          </p:cNvPr>
          <p:cNvCxnSpPr>
            <a:cxnSpLocks/>
          </p:cNvCxnSpPr>
          <p:nvPr/>
        </p:nvCxnSpPr>
        <p:spPr>
          <a:xfrm flipV="1">
            <a:off x="9477153" y="1600551"/>
            <a:ext cx="524540" cy="667870"/>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07D9DA9-3225-F094-EE4C-EE454B7F85AC}"/>
              </a:ext>
            </a:extLst>
          </p:cNvPr>
          <p:cNvCxnSpPr>
            <a:cxnSpLocks/>
            <a:stCxn id="14" idx="1"/>
          </p:cNvCxnSpPr>
          <p:nvPr/>
        </p:nvCxnSpPr>
        <p:spPr>
          <a:xfrm flipH="1" flipV="1">
            <a:off x="10534773" y="1524688"/>
            <a:ext cx="936002" cy="621045"/>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9493395-D0C6-D9EE-960F-C70282C1D6C3}"/>
              </a:ext>
            </a:extLst>
          </p:cNvPr>
          <p:cNvCxnSpPr>
            <a:cxnSpLocks/>
          </p:cNvCxnSpPr>
          <p:nvPr/>
        </p:nvCxnSpPr>
        <p:spPr>
          <a:xfrm flipV="1">
            <a:off x="10245837" y="1498975"/>
            <a:ext cx="0" cy="165322"/>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9319677-2BE9-E936-430D-5FAF0FFC5ACD}"/>
              </a:ext>
            </a:extLst>
          </p:cNvPr>
          <p:cNvSpPr txBox="1"/>
          <p:nvPr/>
        </p:nvSpPr>
        <p:spPr>
          <a:xfrm>
            <a:off x="1167896" y="3088590"/>
            <a:ext cx="5788764" cy="461665"/>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pPr algn="l"/>
            <a:r>
              <a:rPr lang="en-US" sz="2400" dirty="0">
                <a:latin typeface="+mj-lt"/>
                <a:cs typeface="Calibri" panose="020F0502020204030204" pitchFamily="34" charset="0"/>
              </a:rPr>
              <a:t>3        3        3         4            2     2    3         2     2</a:t>
            </a:r>
          </a:p>
        </p:txBody>
      </p:sp>
      <p:sp>
        <p:nvSpPr>
          <p:cNvPr id="27" name="TextBox 26">
            <a:extLst>
              <a:ext uri="{FF2B5EF4-FFF2-40B4-BE49-F238E27FC236}">
                <a16:creationId xmlns:a16="http://schemas.microsoft.com/office/drawing/2014/main" id="{8236A375-14CE-6DD6-9AA3-0CB234BD1337}"/>
              </a:ext>
            </a:extLst>
          </p:cNvPr>
          <p:cNvSpPr txBox="1"/>
          <p:nvPr/>
        </p:nvSpPr>
        <p:spPr>
          <a:xfrm>
            <a:off x="1205374" y="1275903"/>
            <a:ext cx="4927952" cy="461665"/>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pPr algn="l"/>
            <a:r>
              <a:rPr lang="en-US" sz="2400" dirty="0">
                <a:latin typeface="+mj-lt"/>
                <a:cs typeface="Calibri" panose="020F0502020204030204" pitchFamily="34" charset="0"/>
              </a:rPr>
              <a:t>3     3     3    2  3     3    3     4        2  2  2</a:t>
            </a:r>
          </a:p>
        </p:txBody>
      </p:sp>
      <p:pic>
        <p:nvPicPr>
          <p:cNvPr id="29" name="Picture 28">
            <a:extLst>
              <a:ext uri="{FF2B5EF4-FFF2-40B4-BE49-F238E27FC236}">
                <a16:creationId xmlns:a16="http://schemas.microsoft.com/office/drawing/2014/main" id="{1BF20995-5BD4-CEAF-C2DE-71B856FA5532}"/>
              </a:ext>
            </a:extLst>
          </p:cNvPr>
          <p:cNvPicPr>
            <a:picLocks noChangeAspect="1"/>
          </p:cNvPicPr>
          <p:nvPr/>
        </p:nvPicPr>
        <p:blipFill>
          <a:blip r:embed="rId4"/>
          <a:stretch>
            <a:fillRect/>
          </a:stretch>
        </p:blipFill>
        <p:spPr>
          <a:xfrm>
            <a:off x="44837" y="1711338"/>
            <a:ext cx="7013068" cy="1397622"/>
          </a:xfrm>
          <a:prstGeom prst="rect">
            <a:avLst/>
          </a:prstGeom>
        </p:spPr>
      </p:pic>
      <p:sp>
        <p:nvSpPr>
          <p:cNvPr id="30" name="Footer Placeholder 29">
            <a:extLst>
              <a:ext uri="{FF2B5EF4-FFF2-40B4-BE49-F238E27FC236}">
                <a16:creationId xmlns:a16="http://schemas.microsoft.com/office/drawing/2014/main" id="{FD595BA3-C048-99B6-566A-3FA5AD51E46C}"/>
              </a:ext>
            </a:extLst>
          </p:cNvPr>
          <p:cNvSpPr>
            <a:spLocks noGrp="1"/>
          </p:cNvSpPr>
          <p:nvPr>
            <p:ph type="ftr" sz="quarter" idx="11"/>
          </p:nvPr>
        </p:nvSpPr>
        <p:spPr>
          <a:xfrm>
            <a:off x="4038600" y="6492875"/>
            <a:ext cx="4114800" cy="365125"/>
          </a:xfrm>
        </p:spPr>
        <p:txBody>
          <a:bodyPr/>
          <a:lstStyle/>
          <a:p>
            <a:r>
              <a:rPr lang="en-US"/>
              <a:t>Rhythmic Regularity beyond Meter and Isochrony</a:t>
            </a:r>
            <a:endParaRPr lang="en-US" dirty="0"/>
          </a:p>
        </p:txBody>
      </p:sp>
      <p:sp>
        <p:nvSpPr>
          <p:cNvPr id="31" name="Date Placeholder 30">
            <a:extLst>
              <a:ext uri="{FF2B5EF4-FFF2-40B4-BE49-F238E27FC236}">
                <a16:creationId xmlns:a16="http://schemas.microsoft.com/office/drawing/2014/main" id="{73DF048D-E405-3BB0-912B-F4AAFF1CFBC8}"/>
              </a:ext>
            </a:extLst>
          </p:cNvPr>
          <p:cNvSpPr>
            <a:spLocks noGrp="1"/>
          </p:cNvSpPr>
          <p:nvPr>
            <p:ph type="dt" sz="half" idx="10"/>
          </p:nvPr>
        </p:nvSpPr>
        <p:spPr/>
        <p:txBody>
          <a:bodyPr/>
          <a:lstStyle/>
          <a:p>
            <a:r>
              <a:rPr lang="en-US"/>
              <a:t>Rhythm in Music since 1900, McGill, Sept. 2023</a:t>
            </a:r>
            <a:endParaRPr lang="en-US" dirty="0"/>
          </a:p>
        </p:txBody>
      </p:sp>
      <p:sp>
        <p:nvSpPr>
          <p:cNvPr id="34" name="Slide Number Placeholder 33">
            <a:extLst>
              <a:ext uri="{FF2B5EF4-FFF2-40B4-BE49-F238E27FC236}">
                <a16:creationId xmlns:a16="http://schemas.microsoft.com/office/drawing/2014/main" id="{900A3AC7-D248-2100-15C7-4D7FD94DB5B5}"/>
              </a:ext>
            </a:extLst>
          </p:cNvPr>
          <p:cNvSpPr>
            <a:spLocks noGrp="1"/>
          </p:cNvSpPr>
          <p:nvPr>
            <p:ph type="sldNum" sz="quarter" idx="12"/>
          </p:nvPr>
        </p:nvSpPr>
        <p:spPr/>
        <p:txBody>
          <a:bodyPr/>
          <a:lstStyle/>
          <a:p>
            <a:r>
              <a:rPr lang="en-US"/>
              <a:t>Jason Yust, Boston Univ.          </a:t>
            </a:r>
            <a:fld id="{6950D593-2953-924C-A0DA-F3B17E0E49C7}" type="slidenum">
              <a:rPr lang="en-US" smtClean="0"/>
              <a:pPr/>
              <a:t>51</a:t>
            </a:fld>
            <a:endParaRPr lang="en-US" dirty="0"/>
          </a:p>
        </p:txBody>
      </p:sp>
    </p:spTree>
    <p:extLst>
      <p:ext uri="{BB962C8B-B14F-4D97-AF65-F5344CB8AC3E}">
        <p14:creationId xmlns:p14="http://schemas.microsoft.com/office/powerpoint/2010/main" val="388864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dissolve">
                                      <p:cBhvr>
                                        <p:cTn id="13" dur="500"/>
                                        <p:tgtEl>
                                          <p:spTgt spid="14"/>
                                        </p:tgtEl>
                                      </p:cBhvr>
                                    </p:animEffect>
                                  </p:childTnLst>
                                </p:cTn>
                              </p:par>
                            </p:childTnLst>
                          </p:cTn>
                        </p:par>
                        <p:par>
                          <p:cTn id="14" fill="hold">
                            <p:stCondLst>
                              <p:cond delay="500"/>
                            </p:stCondLst>
                            <p:childTnLst>
                              <p:par>
                                <p:cTn id="15" presetID="2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par>
                                <p:cTn id="18" presetID="22" presetClass="entr" presetSubtype="4"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00"/>
                                        <p:tgtEl>
                                          <p:spTgt spid="21"/>
                                        </p:tgtEl>
                                      </p:cBhvr>
                                    </p:animEffect>
                                  </p:childTnLst>
                                </p:cTn>
                              </p:par>
                              <p:par>
                                <p:cTn id="21" presetID="22" presetClass="entr" presetSubtype="4"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par>
                          <p:cTn id="24" fill="hold">
                            <p:stCondLst>
                              <p:cond delay="1000"/>
                            </p:stCondLst>
                            <p:childTnLst>
                              <p:par>
                                <p:cTn id="25" presetID="9"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dissolv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animBg="1"/>
      <p:bldP spid="1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36D34-0B33-4EF7-891F-19D4C5CCFDBC}"/>
              </a:ext>
            </a:extLst>
          </p:cNvPr>
          <p:cNvSpPr>
            <a:spLocks noGrp="1"/>
          </p:cNvSpPr>
          <p:nvPr>
            <p:ph type="title"/>
          </p:nvPr>
        </p:nvSpPr>
        <p:spPr/>
        <p:txBody>
          <a:bodyPr/>
          <a:lstStyle/>
          <a:p>
            <a:r>
              <a:rPr lang="en-US" dirty="0"/>
              <a:t>Interaction of frequencies</a:t>
            </a:r>
          </a:p>
        </p:txBody>
      </p:sp>
      <p:sp>
        <p:nvSpPr>
          <p:cNvPr id="3" name="Content Placeholder 2">
            <a:extLst>
              <a:ext uri="{FF2B5EF4-FFF2-40B4-BE49-F238E27FC236}">
                <a16:creationId xmlns:a16="http://schemas.microsoft.com/office/drawing/2014/main" id="{DA20A1C0-ED44-2E4F-6CC9-59DF26171575}"/>
              </a:ext>
            </a:extLst>
          </p:cNvPr>
          <p:cNvSpPr>
            <a:spLocks noGrp="1"/>
          </p:cNvSpPr>
          <p:nvPr>
            <p:ph idx="1"/>
          </p:nvPr>
        </p:nvSpPr>
        <p:spPr>
          <a:xfrm>
            <a:off x="985345" y="669487"/>
            <a:ext cx="10515600" cy="560223"/>
          </a:xfrm>
        </p:spPr>
        <p:txBody>
          <a:bodyPr/>
          <a:lstStyle/>
          <a:p>
            <a:pPr marL="0" indent="0" algn="ctr">
              <a:buNone/>
            </a:pPr>
            <a:r>
              <a:rPr lang="en-US" dirty="0"/>
              <a:t>Ex.: Ligeti, </a:t>
            </a:r>
            <a:r>
              <a:rPr lang="en-US" i="1" dirty="0"/>
              <a:t>Piano Concerto </a:t>
            </a:r>
            <a:r>
              <a:rPr lang="en-US" dirty="0" err="1"/>
              <a:t>Mvt</a:t>
            </a:r>
            <a:r>
              <a:rPr lang="en-US" dirty="0"/>
              <a:t>. 1</a:t>
            </a:r>
            <a:endParaRPr lang="en-US" i="1" dirty="0"/>
          </a:p>
        </p:txBody>
      </p:sp>
      <p:sp>
        <p:nvSpPr>
          <p:cNvPr id="25" name="TextBox 24">
            <a:extLst>
              <a:ext uri="{FF2B5EF4-FFF2-40B4-BE49-F238E27FC236}">
                <a16:creationId xmlns:a16="http://schemas.microsoft.com/office/drawing/2014/main" id="{99319677-2BE9-E936-430D-5FAF0FFC5ACD}"/>
              </a:ext>
            </a:extLst>
          </p:cNvPr>
          <p:cNvSpPr txBox="1"/>
          <p:nvPr/>
        </p:nvSpPr>
        <p:spPr>
          <a:xfrm>
            <a:off x="410943" y="2894038"/>
            <a:ext cx="3031599" cy="461665"/>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pPr algn="l"/>
            <a:r>
              <a:rPr lang="en-US" sz="2400" dirty="0">
                <a:latin typeface="+mj-lt"/>
                <a:cs typeface="Calibri" panose="020F0502020204030204" pitchFamily="34" charset="0"/>
              </a:rPr>
              <a:t>. . . 2      3            2        2</a:t>
            </a:r>
          </a:p>
        </p:txBody>
      </p:sp>
      <p:sp>
        <p:nvSpPr>
          <p:cNvPr id="27" name="TextBox 26">
            <a:extLst>
              <a:ext uri="{FF2B5EF4-FFF2-40B4-BE49-F238E27FC236}">
                <a16:creationId xmlns:a16="http://schemas.microsoft.com/office/drawing/2014/main" id="{8236A375-14CE-6DD6-9AA3-0CB234BD1337}"/>
              </a:ext>
            </a:extLst>
          </p:cNvPr>
          <p:cNvSpPr txBox="1"/>
          <p:nvPr/>
        </p:nvSpPr>
        <p:spPr>
          <a:xfrm>
            <a:off x="677390" y="1257639"/>
            <a:ext cx="2704587" cy="461665"/>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pPr algn="l"/>
            <a:r>
              <a:rPr lang="en-US" sz="2400" dirty="0">
                <a:latin typeface="+mj-lt"/>
                <a:cs typeface="Calibri" panose="020F0502020204030204" pitchFamily="34" charset="0"/>
              </a:rPr>
              <a:t>. . . 2   2     2    3       3</a:t>
            </a:r>
          </a:p>
        </p:txBody>
      </p:sp>
      <p:sp>
        <p:nvSpPr>
          <p:cNvPr id="9" name="TextBox 8">
            <a:extLst>
              <a:ext uri="{FF2B5EF4-FFF2-40B4-BE49-F238E27FC236}">
                <a16:creationId xmlns:a16="http://schemas.microsoft.com/office/drawing/2014/main" id="{C718BEBC-C6A3-C689-2AC0-4FE934887629}"/>
              </a:ext>
            </a:extLst>
          </p:cNvPr>
          <p:cNvSpPr txBox="1"/>
          <p:nvPr/>
        </p:nvSpPr>
        <p:spPr>
          <a:xfrm>
            <a:off x="3753539" y="2119067"/>
            <a:ext cx="617477" cy="461665"/>
          </a:xfrm>
          <a:prstGeom prst="rect">
            <a:avLst/>
          </a:prstGeom>
          <a:noFill/>
        </p:spPr>
        <p:txBody>
          <a:bodyPr wrap="none" rtlCol="0">
            <a:spAutoFit/>
          </a:bodyPr>
          <a:lstStyle/>
          <a:p>
            <a:pPr algn="l"/>
            <a:r>
              <a:rPr lang="en-US" sz="2400" dirty="0">
                <a:latin typeface="+mj-lt"/>
                <a:cs typeface="Calibri" panose="020F0502020204030204" pitchFamily="34" charset="0"/>
              </a:rPr>
              <a:t>. . . </a:t>
            </a:r>
          </a:p>
        </p:txBody>
      </p:sp>
      <p:pic>
        <p:nvPicPr>
          <p:cNvPr id="16" name="Picture 15">
            <a:extLst>
              <a:ext uri="{FF2B5EF4-FFF2-40B4-BE49-F238E27FC236}">
                <a16:creationId xmlns:a16="http://schemas.microsoft.com/office/drawing/2014/main" id="{60BE6B0F-6244-5E7A-EF10-E7DBBCF423F8}"/>
              </a:ext>
            </a:extLst>
          </p:cNvPr>
          <p:cNvPicPr>
            <a:picLocks noChangeAspect="1"/>
          </p:cNvPicPr>
          <p:nvPr/>
        </p:nvPicPr>
        <p:blipFill>
          <a:blip r:embed="rId2"/>
          <a:stretch>
            <a:fillRect/>
          </a:stretch>
        </p:blipFill>
        <p:spPr>
          <a:xfrm>
            <a:off x="-3747" y="1715515"/>
            <a:ext cx="3853218" cy="1265448"/>
          </a:xfrm>
          <a:prstGeom prst="rect">
            <a:avLst/>
          </a:prstGeom>
        </p:spPr>
      </p:pic>
      <p:sp>
        <p:nvSpPr>
          <p:cNvPr id="17" name="TextBox 16">
            <a:extLst>
              <a:ext uri="{FF2B5EF4-FFF2-40B4-BE49-F238E27FC236}">
                <a16:creationId xmlns:a16="http://schemas.microsoft.com/office/drawing/2014/main" id="{901F35E0-FB6A-F4E0-1E63-D2E2BE45F76E}"/>
              </a:ext>
            </a:extLst>
          </p:cNvPr>
          <p:cNvSpPr txBox="1"/>
          <p:nvPr/>
        </p:nvSpPr>
        <p:spPr>
          <a:xfrm>
            <a:off x="4002940" y="1257638"/>
            <a:ext cx="8032968" cy="461665"/>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pPr algn="l"/>
            <a:r>
              <a:rPr lang="en-US" sz="2400" dirty="0">
                <a:latin typeface="+mj-lt"/>
                <a:cs typeface="Calibri" panose="020F0502020204030204" pitchFamily="34" charset="0"/>
              </a:rPr>
              <a:t>. . . 2   2     2    3       3       3     2    3        3      3          4         2    2    2</a:t>
            </a:r>
          </a:p>
        </p:txBody>
      </p:sp>
      <p:sp>
        <p:nvSpPr>
          <p:cNvPr id="22" name="TextBox 21">
            <a:extLst>
              <a:ext uri="{FF2B5EF4-FFF2-40B4-BE49-F238E27FC236}">
                <a16:creationId xmlns:a16="http://schemas.microsoft.com/office/drawing/2014/main" id="{9ABE2023-FA0D-F4D5-2F89-E22662EBC7FA}"/>
              </a:ext>
            </a:extLst>
          </p:cNvPr>
          <p:cNvSpPr txBox="1"/>
          <p:nvPr/>
        </p:nvSpPr>
        <p:spPr>
          <a:xfrm>
            <a:off x="4264161" y="2892094"/>
            <a:ext cx="7875874" cy="461665"/>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pPr algn="l"/>
            <a:r>
              <a:rPr lang="en-US" sz="2400" dirty="0">
                <a:latin typeface="+mj-lt"/>
                <a:cs typeface="Calibri" panose="020F0502020204030204" pitchFamily="34" charset="0"/>
              </a:rPr>
              <a:t>. . .  4                 2      2       3            2       2          3          3           3    </a:t>
            </a:r>
          </a:p>
        </p:txBody>
      </p:sp>
      <p:pic>
        <p:nvPicPr>
          <p:cNvPr id="20" name="Picture 19">
            <a:extLst>
              <a:ext uri="{FF2B5EF4-FFF2-40B4-BE49-F238E27FC236}">
                <a16:creationId xmlns:a16="http://schemas.microsoft.com/office/drawing/2014/main" id="{4E6B9513-8984-3F42-FE64-10134F181568}"/>
              </a:ext>
            </a:extLst>
          </p:cNvPr>
          <p:cNvPicPr>
            <a:picLocks noChangeAspect="1"/>
          </p:cNvPicPr>
          <p:nvPr/>
        </p:nvPicPr>
        <p:blipFill rotWithShape="1">
          <a:blip r:embed="rId3"/>
          <a:srcRect l="6818"/>
          <a:stretch/>
        </p:blipFill>
        <p:spPr>
          <a:xfrm>
            <a:off x="4264161" y="1687586"/>
            <a:ext cx="7953633" cy="1261418"/>
          </a:xfrm>
          <a:prstGeom prst="rect">
            <a:avLst/>
          </a:prstGeom>
        </p:spPr>
      </p:pic>
      <p:cxnSp>
        <p:nvCxnSpPr>
          <p:cNvPr id="23" name="Straight Arrow Connector 22">
            <a:extLst>
              <a:ext uri="{FF2B5EF4-FFF2-40B4-BE49-F238E27FC236}">
                <a16:creationId xmlns:a16="http://schemas.microsoft.com/office/drawing/2014/main" id="{3AC96C56-7684-F329-F2FC-84756F9A51F2}"/>
              </a:ext>
            </a:extLst>
          </p:cNvPr>
          <p:cNvCxnSpPr>
            <a:cxnSpLocks/>
          </p:cNvCxnSpPr>
          <p:nvPr/>
        </p:nvCxnSpPr>
        <p:spPr>
          <a:xfrm>
            <a:off x="2542960" y="3268200"/>
            <a:ext cx="0" cy="341278"/>
          </a:xfrm>
          <a:prstGeom prst="straightConnector1">
            <a:avLst/>
          </a:prstGeom>
          <a:ln w="28575">
            <a:solidFill>
              <a:srgbClr val="004DC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035F788-4102-E5B9-2CC9-2D3B373AF18C}"/>
              </a:ext>
            </a:extLst>
          </p:cNvPr>
          <p:cNvCxnSpPr>
            <a:cxnSpLocks/>
          </p:cNvCxnSpPr>
          <p:nvPr/>
        </p:nvCxnSpPr>
        <p:spPr>
          <a:xfrm>
            <a:off x="3240242" y="3268200"/>
            <a:ext cx="0" cy="341278"/>
          </a:xfrm>
          <a:prstGeom prst="straightConnector1">
            <a:avLst/>
          </a:prstGeom>
          <a:ln w="28575">
            <a:solidFill>
              <a:srgbClr val="004DC1"/>
            </a:solidFill>
            <a:tailEnd type="stealth" w="lg" len="lg"/>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0C843E1F-B306-E99D-91FB-429ACFE02FC4}"/>
              </a:ext>
            </a:extLst>
          </p:cNvPr>
          <p:cNvSpPr txBox="1"/>
          <p:nvPr/>
        </p:nvSpPr>
        <p:spPr>
          <a:xfrm>
            <a:off x="1635690" y="3524633"/>
            <a:ext cx="2399439" cy="461665"/>
          </a:xfrm>
          <a:prstGeom prst="rect">
            <a:avLst/>
          </a:prstGeom>
          <a:noFill/>
        </p:spPr>
        <p:txBody>
          <a:bodyPr wrap="none" rtlCol="0">
            <a:spAutoFit/>
          </a:bodyPr>
          <a:lstStyle/>
          <a:p>
            <a:pPr algn="l"/>
            <a:r>
              <a:rPr lang="en-US" sz="2400" dirty="0">
                <a:solidFill>
                  <a:srgbClr val="004DC1"/>
                </a:solidFill>
                <a:latin typeface="+mj-lt"/>
                <a:cs typeface="Calibri" panose="020F0502020204030204" pitchFamily="34" charset="0"/>
              </a:rPr>
              <a:t>Coinciding attacks</a:t>
            </a:r>
          </a:p>
        </p:txBody>
      </p:sp>
      <p:sp>
        <p:nvSpPr>
          <p:cNvPr id="30" name="TextBox 29">
            <a:extLst>
              <a:ext uri="{FF2B5EF4-FFF2-40B4-BE49-F238E27FC236}">
                <a16:creationId xmlns:a16="http://schemas.microsoft.com/office/drawing/2014/main" id="{2BC079DD-B789-6752-F6A9-3BCE214DD11D}"/>
              </a:ext>
            </a:extLst>
          </p:cNvPr>
          <p:cNvSpPr txBox="1"/>
          <p:nvPr/>
        </p:nvSpPr>
        <p:spPr>
          <a:xfrm>
            <a:off x="6096000" y="3353759"/>
            <a:ext cx="1640577" cy="461665"/>
          </a:xfrm>
          <a:prstGeom prst="rect">
            <a:avLst/>
          </a:prstGeom>
          <a:noFill/>
        </p:spPr>
        <p:txBody>
          <a:bodyPr wrap="none" rtlCol="0">
            <a:spAutoFit/>
          </a:bodyPr>
          <a:lstStyle/>
          <a:p>
            <a:pPr algn="l"/>
            <a:r>
              <a:rPr lang="en-US" sz="2400" dirty="0">
                <a:solidFill>
                  <a:srgbClr val="004DC1"/>
                </a:solidFill>
                <a:latin typeface="+mj-lt"/>
                <a:cs typeface="Calibri" panose="020F0502020204030204" pitchFamily="34" charset="0"/>
              </a:rPr>
              <a:t>Interlocking</a:t>
            </a:r>
          </a:p>
        </p:txBody>
      </p:sp>
      <p:sp>
        <p:nvSpPr>
          <p:cNvPr id="31" name="Footer Placeholder 30">
            <a:extLst>
              <a:ext uri="{FF2B5EF4-FFF2-40B4-BE49-F238E27FC236}">
                <a16:creationId xmlns:a16="http://schemas.microsoft.com/office/drawing/2014/main" id="{DCA6A0D4-C6AD-3D39-8D30-CEDA3A64657E}"/>
              </a:ext>
            </a:extLst>
          </p:cNvPr>
          <p:cNvSpPr>
            <a:spLocks noGrp="1"/>
          </p:cNvSpPr>
          <p:nvPr>
            <p:ph type="ftr" sz="quarter" idx="11"/>
          </p:nvPr>
        </p:nvSpPr>
        <p:spPr>
          <a:xfrm>
            <a:off x="4038600" y="6492875"/>
            <a:ext cx="4114800" cy="365125"/>
          </a:xfrm>
        </p:spPr>
        <p:txBody>
          <a:bodyPr/>
          <a:lstStyle/>
          <a:p>
            <a:r>
              <a:rPr lang="en-US"/>
              <a:t>Rhythmic Regularity beyond Meter and Isochrony</a:t>
            </a:r>
            <a:endParaRPr lang="en-US" dirty="0"/>
          </a:p>
        </p:txBody>
      </p:sp>
      <p:sp>
        <p:nvSpPr>
          <p:cNvPr id="32" name="Date Placeholder 31">
            <a:extLst>
              <a:ext uri="{FF2B5EF4-FFF2-40B4-BE49-F238E27FC236}">
                <a16:creationId xmlns:a16="http://schemas.microsoft.com/office/drawing/2014/main" id="{E609B814-C48C-C911-AC8E-2CA1D4D62DB3}"/>
              </a:ext>
            </a:extLst>
          </p:cNvPr>
          <p:cNvSpPr>
            <a:spLocks noGrp="1"/>
          </p:cNvSpPr>
          <p:nvPr>
            <p:ph type="dt" sz="half" idx="10"/>
          </p:nvPr>
        </p:nvSpPr>
        <p:spPr/>
        <p:txBody>
          <a:bodyPr/>
          <a:lstStyle/>
          <a:p>
            <a:r>
              <a:rPr lang="en-US"/>
              <a:t>Rhythm in Music since 1900, McGill, Sept. 2023</a:t>
            </a:r>
            <a:endParaRPr lang="en-US" dirty="0"/>
          </a:p>
        </p:txBody>
      </p:sp>
      <p:sp>
        <p:nvSpPr>
          <p:cNvPr id="33" name="Slide Number Placeholder 32">
            <a:extLst>
              <a:ext uri="{FF2B5EF4-FFF2-40B4-BE49-F238E27FC236}">
                <a16:creationId xmlns:a16="http://schemas.microsoft.com/office/drawing/2014/main" id="{C6F1944E-F8B1-7817-1D93-1BE91077FF6F}"/>
              </a:ext>
            </a:extLst>
          </p:cNvPr>
          <p:cNvSpPr>
            <a:spLocks noGrp="1"/>
          </p:cNvSpPr>
          <p:nvPr>
            <p:ph type="sldNum" sz="quarter" idx="12"/>
          </p:nvPr>
        </p:nvSpPr>
        <p:spPr/>
        <p:txBody>
          <a:bodyPr/>
          <a:lstStyle/>
          <a:p>
            <a:r>
              <a:rPr lang="en-US"/>
              <a:t>Jason Yust, Boston Univ.          </a:t>
            </a:r>
            <a:fld id="{6950D593-2953-924C-A0DA-F3B17E0E49C7}" type="slidenum">
              <a:rPr lang="en-US" smtClean="0"/>
              <a:pPr/>
              <a:t>52</a:t>
            </a:fld>
            <a:endParaRPr lang="en-US" dirty="0"/>
          </a:p>
        </p:txBody>
      </p:sp>
    </p:spTree>
    <p:extLst>
      <p:ext uri="{BB962C8B-B14F-4D97-AF65-F5344CB8AC3E}">
        <p14:creationId xmlns:p14="http://schemas.microsoft.com/office/powerpoint/2010/main" val="16703180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36D34-0B33-4EF7-891F-19D4C5CCFDBC}"/>
              </a:ext>
            </a:extLst>
          </p:cNvPr>
          <p:cNvSpPr>
            <a:spLocks noGrp="1"/>
          </p:cNvSpPr>
          <p:nvPr>
            <p:ph type="title"/>
          </p:nvPr>
        </p:nvSpPr>
        <p:spPr/>
        <p:txBody>
          <a:bodyPr/>
          <a:lstStyle/>
          <a:p>
            <a:r>
              <a:rPr lang="en-US" dirty="0"/>
              <a:t>Interaction of frequencies</a:t>
            </a:r>
          </a:p>
        </p:txBody>
      </p:sp>
      <p:sp>
        <p:nvSpPr>
          <p:cNvPr id="3" name="Content Placeholder 2">
            <a:extLst>
              <a:ext uri="{FF2B5EF4-FFF2-40B4-BE49-F238E27FC236}">
                <a16:creationId xmlns:a16="http://schemas.microsoft.com/office/drawing/2014/main" id="{DA20A1C0-ED44-2E4F-6CC9-59DF26171575}"/>
              </a:ext>
            </a:extLst>
          </p:cNvPr>
          <p:cNvSpPr>
            <a:spLocks noGrp="1"/>
          </p:cNvSpPr>
          <p:nvPr>
            <p:ph idx="1"/>
          </p:nvPr>
        </p:nvSpPr>
        <p:spPr>
          <a:xfrm>
            <a:off x="985345" y="669487"/>
            <a:ext cx="10515600" cy="560223"/>
          </a:xfrm>
        </p:spPr>
        <p:txBody>
          <a:bodyPr/>
          <a:lstStyle/>
          <a:p>
            <a:pPr marL="0" indent="0" algn="ctr">
              <a:buNone/>
            </a:pPr>
            <a:r>
              <a:rPr lang="en-US" dirty="0"/>
              <a:t>Ex.: Okazaki, “Box in a Box” (2017)</a:t>
            </a:r>
            <a:endParaRPr lang="en-US" i="1" dirty="0"/>
          </a:p>
        </p:txBody>
      </p:sp>
      <p:sp>
        <p:nvSpPr>
          <p:cNvPr id="31" name="Footer Placeholder 30">
            <a:extLst>
              <a:ext uri="{FF2B5EF4-FFF2-40B4-BE49-F238E27FC236}">
                <a16:creationId xmlns:a16="http://schemas.microsoft.com/office/drawing/2014/main" id="{DCA6A0D4-C6AD-3D39-8D30-CEDA3A64657E}"/>
              </a:ext>
            </a:extLst>
          </p:cNvPr>
          <p:cNvSpPr>
            <a:spLocks noGrp="1"/>
          </p:cNvSpPr>
          <p:nvPr>
            <p:ph type="ftr" sz="quarter" idx="11"/>
          </p:nvPr>
        </p:nvSpPr>
        <p:spPr>
          <a:xfrm>
            <a:off x="4038600" y="6492875"/>
            <a:ext cx="4114800" cy="365125"/>
          </a:xfrm>
        </p:spPr>
        <p:txBody>
          <a:bodyPr/>
          <a:lstStyle/>
          <a:p>
            <a:r>
              <a:rPr lang="en-US"/>
              <a:t>Rhythmic Regularity beyond Meter and Isochrony</a:t>
            </a:r>
            <a:endParaRPr lang="en-US" dirty="0"/>
          </a:p>
        </p:txBody>
      </p:sp>
      <p:sp>
        <p:nvSpPr>
          <p:cNvPr id="32" name="Date Placeholder 31">
            <a:extLst>
              <a:ext uri="{FF2B5EF4-FFF2-40B4-BE49-F238E27FC236}">
                <a16:creationId xmlns:a16="http://schemas.microsoft.com/office/drawing/2014/main" id="{E609B814-C48C-C911-AC8E-2CA1D4D62DB3}"/>
              </a:ext>
            </a:extLst>
          </p:cNvPr>
          <p:cNvSpPr>
            <a:spLocks noGrp="1"/>
          </p:cNvSpPr>
          <p:nvPr>
            <p:ph type="dt" sz="half" idx="10"/>
          </p:nvPr>
        </p:nvSpPr>
        <p:spPr/>
        <p:txBody>
          <a:bodyPr/>
          <a:lstStyle/>
          <a:p>
            <a:r>
              <a:rPr lang="en-US"/>
              <a:t>Rhythm in Music since 1900, McGill, Sept. 2023</a:t>
            </a:r>
            <a:endParaRPr lang="en-US" dirty="0"/>
          </a:p>
        </p:txBody>
      </p:sp>
      <p:sp>
        <p:nvSpPr>
          <p:cNvPr id="33" name="Slide Number Placeholder 32">
            <a:extLst>
              <a:ext uri="{FF2B5EF4-FFF2-40B4-BE49-F238E27FC236}">
                <a16:creationId xmlns:a16="http://schemas.microsoft.com/office/drawing/2014/main" id="{C6F1944E-F8B1-7817-1D93-1BE91077FF6F}"/>
              </a:ext>
            </a:extLst>
          </p:cNvPr>
          <p:cNvSpPr>
            <a:spLocks noGrp="1"/>
          </p:cNvSpPr>
          <p:nvPr>
            <p:ph type="sldNum" sz="quarter" idx="12"/>
          </p:nvPr>
        </p:nvSpPr>
        <p:spPr/>
        <p:txBody>
          <a:bodyPr/>
          <a:lstStyle/>
          <a:p>
            <a:r>
              <a:rPr lang="en-US"/>
              <a:t>Jason Yust, Boston Univ.          </a:t>
            </a:r>
            <a:fld id="{6950D593-2953-924C-A0DA-F3B17E0E49C7}" type="slidenum">
              <a:rPr lang="en-US" smtClean="0"/>
              <a:pPr/>
              <a:t>53</a:t>
            </a:fld>
            <a:endParaRPr lang="en-US" dirty="0"/>
          </a:p>
        </p:txBody>
      </p:sp>
      <p:sp>
        <p:nvSpPr>
          <p:cNvPr id="6" name="Rectangle 5">
            <a:extLst>
              <a:ext uri="{FF2B5EF4-FFF2-40B4-BE49-F238E27FC236}">
                <a16:creationId xmlns:a16="http://schemas.microsoft.com/office/drawing/2014/main" id="{2DAB0C2D-88F6-11CF-BAE8-BBD8AAA3AD2C}"/>
              </a:ext>
            </a:extLst>
          </p:cNvPr>
          <p:cNvSpPr/>
          <p:nvPr/>
        </p:nvSpPr>
        <p:spPr>
          <a:xfrm>
            <a:off x="985345" y="1229710"/>
            <a:ext cx="9880862" cy="37675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D398DD6-3BE0-B67D-1AE5-357E1EA3867C}"/>
              </a:ext>
            </a:extLst>
          </p:cNvPr>
          <p:cNvPicPr>
            <a:picLocks noChangeAspect="1"/>
          </p:cNvPicPr>
          <p:nvPr/>
        </p:nvPicPr>
        <p:blipFill>
          <a:blip r:embed="rId5"/>
          <a:stretch>
            <a:fillRect/>
          </a:stretch>
        </p:blipFill>
        <p:spPr>
          <a:xfrm>
            <a:off x="1033788" y="1229710"/>
            <a:ext cx="9880862" cy="3767523"/>
          </a:xfrm>
          <a:prstGeom prst="rect">
            <a:avLst/>
          </a:prstGeom>
        </p:spPr>
      </p:pic>
      <p:sp>
        <p:nvSpPr>
          <p:cNvPr id="7" name="Oval 6">
            <a:extLst>
              <a:ext uri="{FF2B5EF4-FFF2-40B4-BE49-F238E27FC236}">
                <a16:creationId xmlns:a16="http://schemas.microsoft.com/office/drawing/2014/main" id="{86DE8317-5A01-AF59-E11B-A6CBB9298601}"/>
              </a:ext>
            </a:extLst>
          </p:cNvPr>
          <p:cNvSpPr/>
          <p:nvPr/>
        </p:nvSpPr>
        <p:spPr>
          <a:xfrm>
            <a:off x="2168165" y="3487916"/>
            <a:ext cx="4335037" cy="772997"/>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030D8C4-1BD9-939B-8CBB-6084C357CA1F}"/>
              </a:ext>
            </a:extLst>
          </p:cNvPr>
          <p:cNvSpPr/>
          <p:nvPr/>
        </p:nvSpPr>
        <p:spPr>
          <a:xfrm>
            <a:off x="2159237" y="1875314"/>
            <a:ext cx="4335037" cy="772997"/>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84C932E-D118-F9E1-06F6-27892ACF0580}"/>
              </a:ext>
            </a:extLst>
          </p:cNvPr>
          <p:cNvSpPr/>
          <p:nvPr/>
        </p:nvSpPr>
        <p:spPr>
          <a:xfrm>
            <a:off x="2894027" y="1115709"/>
            <a:ext cx="3511176" cy="772997"/>
          </a:xfrm>
          <a:prstGeom prst="ellipse">
            <a:avLst/>
          </a:prstGeom>
          <a:no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FEBF289E-5DFE-4C97-5A56-3495D06509B3}"/>
              </a:ext>
            </a:extLst>
          </p:cNvPr>
          <p:cNvSpPr txBox="1"/>
          <p:nvPr/>
        </p:nvSpPr>
        <p:spPr>
          <a:xfrm>
            <a:off x="4949072" y="5111234"/>
            <a:ext cx="4252896" cy="461665"/>
          </a:xfrm>
          <a:prstGeom prst="rect">
            <a:avLst/>
          </a:prstGeom>
          <a:noFill/>
        </p:spPr>
        <p:txBody>
          <a:bodyPr wrap="none" rtlCol="0">
            <a:spAutoFit/>
          </a:bodyPr>
          <a:lstStyle/>
          <a:p>
            <a:pPr algn="l"/>
            <a:r>
              <a:rPr lang="en-US" sz="2400" b="1" dirty="0">
                <a:solidFill>
                  <a:srgbClr val="002060"/>
                </a:solidFill>
                <a:latin typeface="+mj-lt"/>
                <a:cs typeface="Calibri" panose="020F0502020204030204" pitchFamily="34" charset="0"/>
              </a:rPr>
              <a:t>Drums and Piano RH: 7</a:t>
            </a:r>
            <a:r>
              <a:rPr lang="en-US" sz="2400" b="1" dirty="0">
                <a:solidFill>
                  <a:srgbClr val="002060"/>
                </a:solidFill>
                <a:latin typeface="Helsinki Text Std" panose="02000400000000000000" pitchFamily="2" charset="77"/>
                <a:cs typeface="Calibri" panose="020F0502020204030204" pitchFamily="34" charset="0"/>
              </a:rPr>
              <a:t>q</a:t>
            </a:r>
            <a:r>
              <a:rPr lang="en-US" sz="2400" b="1" dirty="0">
                <a:solidFill>
                  <a:srgbClr val="002060"/>
                </a:solidFill>
                <a:latin typeface="+mj-lt"/>
                <a:cs typeface="Calibri" panose="020F0502020204030204" pitchFamily="34" charset="0"/>
              </a:rPr>
              <a:t> ostinato</a:t>
            </a:r>
          </a:p>
        </p:txBody>
      </p:sp>
      <p:sp>
        <p:nvSpPr>
          <p:cNvPr id="13" name="TextBox 12">
            <a:extLst>
              <a:ext uri="{FF2B5EF4-FFF2-40B4-BE49-F238E27FC236}">
                <a16:creationId xmlns:a16="http://schemas.microsoft.com/office/drawing/2014/main" id="{25A3021D-498A-8E74-92ED-FB2519AB7319}"/>
              </a:ext>
            </a:extLst>
          </p:cNvPr>
          <p:cNvSpPr txBox="1"/>
          <p:nvPr/>
        </p:nvSpPr>
        <p:spPr>
          <a:xfrm>
            <a:off x="308113" y="5111233"/>
            <a:ext cx="4030078" cy="461665"/>
          </a:xfrm>
          <a:prstGeom prst="rect">
            <a:avLst/>
          </a:prstGeom>
          <a:noFill/>
        </p:spPr>
        <p:txBody>
          <a:bodyPr wrap="none" rtlCol="0">
            <a:spAutoFit/>
          </a:bodyPr>
          <a:lstStyle/>
          <a:p>
            <a:pPr algn="l"/>
            <a:r>
              <a:rPr lang="en-US" sz="2400" b="1" dirty="0">
                <a:solidFill>
                  <a:srgbClr val="C00000"/>
                </a:solidFill>
                <a:latin typeface="+mj-lt"/>
                <a:cs typeface="Calibri" panose="020F0502020204030204" pitchFamily="34" charset="0"/>
              </a:rPr>
              <a:t>Bass and Piano LH: 8</a:t>
            </a:r>
            <a:r>
              <a:rPr lang="en-US" sz="2400" b="1" dirty="0">
                <a:solidFill>
                  <a:srgbClr val="C00000"/>
                </a:solidFill>
                <a:latin typeface="Helsinki Text Std" panose="02000400000000000000" pitchFamily="2" charset="77"/>
                <a:cs typeface="Calibri" panose="020F0502020204030204" pitchFamily="34" charset="0"/>
              </a:rPr>
              <a:t>q</a:t>
            </a:r>
            <a:r>
              <a:rPr lang="en-US" sz="2400" b="1" dirty="0">
                <a:solidFill>
                  <a:srgbClr val="C00000"/>
                </a:solidFill>
                <a:latin typeface="+mj-lt"/>
                <a:cs typeface="Calibri" panose="020F0502020204030204" pitchFamily="34" charset="0"/>
              </a:rPr>
              <a:t> ostinato</a:t>
            </a:r>
          </a:p>
        </p:txBody>
      </p:sp>
      <p:sp>
        <p:nvSpPr>
          <p:cNvPr id="15" name="Oval 14">
            <a:extLst>
              <a:ext uri="{FF2B5EF4-FFF2-40B4-BE49-F238E27FC236}">
                <a16:creationId xmlns:a16="http://schemas.microsoft.com/office/drawing/2014/main" id="{7295999C-3FB4-59DA-FCEC-AF98C30B29D1}"/>
              </a:ext>
            </a:extLst>
          </p:cNvPr>
          <p:cNvSpPr/>
          <p:nvPr/>
        </p:nvSpPr>
        <p:spPr>
          <a:xfrm>
            <a:off x="6542218" y="3491188"/>
            <a:ext cx="4277666" cy="772997"/>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F7874A9-D26C-DFF7-D0B2-C4101F22F6B0}"/>
              </a:ext>
            </a:extLst>
          </p:cNvPr>
          <p:cNvSpPr/>
          <p:nvPr/>
        </p:nvSpPr>
        <p:spPr>
          <a:xfrm>
            <a:off x="6396275" y="1115709"/>
            <a:ext cx="3671554" cy="779463"/>
          </a:xfrm>
          <a:prstGeom prst="ellipse">
            <a:avLst/>
          </a:prstGeom>
          <a:no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F35C8A23-684B-FD24-9BD9-A85D2242EFF6}"/>
              </a:ext>
            </a:extLst>
          </p:cNvPr>
          <p:cNvSpPr/>
          <p:nvPr/>
        </p:nvSpPr>
        <p:spPr>
          <a:xfrm>
            <a:off x="2992026" y="4282781"/>
            <a:ext cx="3511176" cy="772997"/>
          </a:xfrm>
          <a:prstGeom prst="ellipse">
            <a:avLst/>
          </a:prstGeom>
          <a:no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29CCF92E-3C58-A7C4-5B80-2E6CB480D2EE}"/>
              </a:ext>
            </a:extLst>
          </p:cNvPr>
          <p:cNvSpPr/>
          <p:nvPr/>
        </p:nvSpPr>
        <p:spPr>
          <a:xfrm>
            <a:off x="6494274" y="4282781"/>
            <a:ext cx="3671554" cy="779463"/>
          </a:xfrm>
          <a:prstGeom prst="ellipse">
            <a:avLst/>
          </a:prstGeom>
          <a:no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60C8D5C3-D5DB-3831-D8B5-B055A5219650}"/>
              </a:ext>
            </a:extLst>
          </p:cNvPr>
          <p:cNvSpPr/>
          <p:nvPr/>
        </p:nvSpPr>
        <p:spPr>
          <a:xfrm>
            <a:off x="6533290" y="1878586"/>
            <a:ext cx="4277666" cy="772997"/>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ox-in-a-box">
            <a:hlinkClick r:id="" action="ppaction://media"/>
            <a:extLst>
              <a:ext uri="{FF2B5EF4-FFF2-40B4-BE49-F238E27FC236}">
                <a16:creationId xmlns:a16="http://schemas.microsoft.com/office/drawing/2014/main" id="{2099E968-EF0E-D855-DD14-0D896AD95B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62064" y="38270"/>
            <a:ext cx="461665" cy="461665"/>
          </a:xfrm>
          <a:prstGeom prst="rect">
            <a:avLst/>
          </a:prstGeom>
        </p:spPr>
      </p:pic>
    </p:spTree>
    <p:extLst>
      <p:ext uri="{BB962C8B-B14F-4D97-AF65-F5344CB8AC3E}">
        <p14:creationId xmlns:p14="http://schemas.microsoft.com/office/powerpoint/2010/main" val="2376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1)">
                                      <p:cBhvr>
                                        <p:cTn id="7" dur="2000"/>
                                        <p:tgtEl>
                                          <p:spTgt spid="2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childTnLst>
                          </p:cTn>
                        </p:par>
                        <p:par>
                          <p:cTn id="11" fill="hold">
                            <p:stCondLst>
                              <p:cond delay="2000"/>
                            </p:stCondLst>
                            <p:childTnLst>
                              <p:par>
                                <p:cTn id="12" presetID="21" presetClass="entr" presetSubtype="1"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heel(1)">
                                      <p:cBhvr>
                                        <p:cTn id="14" dur="2000"/>
                                        <p:tgtEl>
                                          <p:spTgt spid="15"/>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heel(1)">
                                      <p:cBhvr>
                                        <p:cTn id="17" dur="2000"/>
                                        <p:tgtEl>
                                          <p:spTgt spid="29"/>
                                        </p:tgtEl>
                                      </p:cBhvr>
                                    </p:animEffect>
                                  </p:childTnLst>
                                </p:cTn>
                              </p:par>
                            </p:childTnLst>
                          </p:cTn>
                        </p:par>
                        <p:par>
                          <p:cTn id="18" fill="hold">
                            <p:stCondLst>
                              <p:cond delay="4000"/>
                            </p:stCondLst>
                            <p:childTnLst>
                              <p:par>
                                <p:cTn id="19" presetID="9"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dissolv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heel(1)">
                                      <p:cBhvr>
                                        <p:cTn id="26" dur="2000"/>
                                        <p:tgtEl>
                                          <p:spTgt spid="10"/>
                                        </p:tgtEl>
                                      </p:cBhvr>
                                    </p:animEffect>
                                  </p:childTnLst>
                                </p:cTn>
                              </p:par>
                              <p:par>
                                <p:cTn id="27" presetID="21" presetClass="entr" presetSubtype="1"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heel(1)">
                                      <p:cBhvr>
                                        <p:cTn id="29" dur="2000"/>
                                        <p:tgtEl>
                                          <p:spTgt spid="19"/>
                                        </p:tgtEl>
                                      </p:cBhvr>
                                    </p:animEffect>
                                  </p:childTnLst>
                                </p:cTn>
                              </p:par>
                            </p:childTnLst>
                          </p:cTn>
                        </p:par>
                        <p:par>
                          <p:cTn id="30" fill="hold">
                            <p:stCondLst>
                              <p:cond delay="2000"/>
                            </p:stCondLst>
                            <p:childTnLst>
                              <p:par>
                                <p:cTn id="31" presetID="21" presetClass="entr" presetSubtype="1"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heel(1)">
                                      <p:cBhvr>
                                        <p:cTn id="33" dur="2000"/>
                                        <p:tgtEl>
                                          <p:spTgt spid="21"/>
                                        </p:tgtEl>
                                      </p:cBhvr>
                                    </p:animEffect>
                                  </p:childTnLst>
                                </p:cTn>
                              </p:par>
                              <p:par>
                                <p:cTn id="34" presetID="21" presetClass="entr" presetSubtype="1"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heel(1)">
                                      <p:cBhvr>
                                        <p:cTn id="36" dur="2000"/>
                                        <p:tgtEl>
                                          <p:spTgt spid="18"/>
                                        </p:tgtEl>
                                      </p:cBhvr>
                                    </p:animEffect>
                                  </p:childTnLst>
                                </p:cTn>
                              </p:par>
                            </p:childTnLst>
                          </p:cTn>
                        </p:par>
                        <p:par>
                          <p:cTn id="37" fill="hold">
                            <p:stCondLst>
                              <p:cond delay="4000"/>
                            </p:stCondLst>
                            <p:childTnLst>
                              <p:par>
                                <p:cTn id="38" presetID="9" presetClass="entr" presetSubtype="0"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dissolv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258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4"/>
                </p:tgtEl>
              </p:cMediaNode>
            </p:audio>
          </p:childTnLst>
        </p:cTn>
      </p:par>
    </p:tnLst>
    <p:bldLst>
      <p:bldP spid="7" grpId="0" animBg="1"/>
      <p:bldP spid="24" grpId="0" animBg="1"/>
      <p:bldP spid="10" grpId="0" animBg="1"/>
      <p:bldP spid="12" grpId="0"/>
      <p:bldP spid="13" grpId="0"/>
      <p:bldP spid="15" grpId="0" animBg="1"/>
      <p:bldP spid="18" grpId="0" animBg="1"/>
      <p:bldP spid="19" grpId="0" animBg="1"/>
      <p:bldP spid="21" grpId="0" animBg="1"/>
      <p:bldP spid="2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36D34-0B33-4EF7-891F-19D4C5CCFDBC}"/>
              </a:ext>
            </a:extLst>
          </p:cNvPr>
          <p:cNvSpPr>
            <a:spLocks noGrp="1"/>
          </p:cNvSpPr>
          <p:nvPr>
            <p:ph type="title"/>
          </p:nvPr>
        </p:nvSpPr>
        <p:spPr/>
        <p:txBody>
          <a:bodyPr/>
          <a:lstStyle/>
          <a:p>
            <a:r>
              <a:rPr lang="en-US" dirty="0"/>
              <a:t>Interaction of frequencies</a:t>
            </a:r>
          </a:p>
        </p:txBody>
      </p:sp>
      <p:sp>
        <p:nvSpPr>
          <p:cNvPr id="3" name="Content Placeholder 2">
            <a:extLst>
              <a:ext uri="{FF2B5EF4-FFF2-40B4-BE49-F238E27FC236}">
                <a16:creationId xmlns:a16="http://schemas.microsoft.com/office/drawing/2014/main" id="{DA20A1C0-ED44-2E4F-6CC9-59DF26171575}"/>
              </a:ext>
            </a:extLst>
          </p:cNvPr>
          <p:cNvSpPr>
            <a:spLocks noGrp="1"/>
          </p:cNvSpPr>
          <p:nvPr>
            <p:ph idx="1"/>
          </p:nvPr>
        </p:nvSpPr>
        <p:spPr>
          <a:xfrm>
            <a:off x="985345" y="669487"/>
            <a:ext cx="10515600" cy="560223"/>
          </a:xfrm>
        </p:spPr>
        <p:txBody>
          <a:bodyPr/>
          <a:lstStyle/>
          <a:p>
            <a:pPr marL="0" indent="0" algn="ctr">
              <a:buNone/>
            </a:pPr>
            <a:r>
              <a:rPr lang="en-US" dirty="0"/>
              <a:t>Ex.: Okazaki, “Box in a Box” (2017)</a:t>
            </a:r>
            <a:endParaRPr lang="en-US" i="1" dirty="0"/>
          </a:p>
        </p:txBody>
      </p:sp>
      <p:sp>
        <p:nvSpPr>
          <p:cNvPr id="31" name="Footer Placeholder 30">
            <a:extLst>
              <a:ext uri="{FF2B5EF4-FFF2-40B4-BE49-F238E27FC236}">
                <a16:creationId xmlns:a16="http://schemas.microsoft.com/office/drawing/2014/main" id="{DCA6A0D4-C6AD-3D39-8D30-CEDA3A64657E}"/>
              </a:ext>
            </a:extLst>
          </p:cNvPr>
          <p:cNvSpPr>
            <a:spLocks noGrp="1"/>
          </p:cNvSpPr>
          <p:nvPr>
            <p:ph type="ftr" sz="quarter" idx="11"/>
          </p:nvPr>
        </p:nvSpPr>
        <p:spPr>
          <a:xfrm>
            <a:off x="4038600" y="6492875"/>
            <a:ext cx="4114800" cy="365125"/>
          </a:xfrm>
        </p:spPr>
        <p:txBody>
          <a:bodyPr/>
          <a:lstStyle/>
          <a:p>
            <a:r>
              <a:rPr lang="en-US"/>
              <a:t>Rhythmic Regularity beyond Meter and Isochrony</a:t>
            </a:r>
            <a:endParaRPr lang="en-US" dirty="0"/>
          </a:p>
        </p:txBody>
      </p:sp>
      <p:sp>
        <p:nvSpPr>
          <p:cNvPr id="32" name="Date Placeholder 31">
            <a:extLst>
              <a:ext uri="{FF2B5EF4-FFF2-40B4-BE49-F238E27FC236}">
                <a16:creationId xmlns:a16="http://schemas.microsoft.com/office/drawing/2014/main" id="{E609B814-C48C-C911-AC8E-2CA1D4D62DB3}"/>
              </a:ext>
            </a:extLst>
          </p:cNvPr>
          <p:cNvSpPr>
            <a:spLocks noGrp="1"/>
          </p:cNvSpPr>
          <p:nvPr>
            <p:ph type="dt" sz="half" idx="10"/>
          </p:nvPr>
        </p:nvSpPr>
        <p:spPr/>
        <p:txBody>
          <a:bodyPr/>
          <a:lstStyle/>
          <a:p>
            <a:r>
              <a:rPr lang="en-US"/>
              <a:t>Rhythm in Music since 1900, McGill, Sept. 2023</a:t>
            </a:r>
            <a:endParaRPr lang="en-US" dirty="0"/>
          </a:p>
        </p:txBody>
      </p:sp>
      <p:sp>
        <p:nvSpPr>
          <p:cNvPr id="33" name="Slide Number Placeholder 32">
            <a:extLst>
              <a:ext uri="{FF2B5EF4-FFF2-40B4-BE49-F238E27FC236}">
                <a16:creationId xmlns:a16="http://schemas.microsoft.com/office/drawing/2014/main" id="{C6F1944E-F8B1-7817-1D93-1BE91077FF6F}"/>
              </a:ext>
            </a:extLst>
          </p:cNvPr>
          <p:cNvSpPr>
            <a:spLocks noGrp="1"/>
          </p:cNvSpPr>
          <p:nvPr>
            <p:ph type="sldNum" sz="quarter" idx="12"/>
          </p:nvPr>
        </p:nvSpPr>
        <p:spPr/>
        <p:txBody>
          <a:bodyPr/>
          <a:lstStyle/>
          <a:p>
            <a:r>
              <a:rPr lang="en-US"/>
              <a:t>Jason Yust, Boston Univ.          </a:t>
            </a:r>
            <a:fld id="{6950D593-2953-924C-A0DA-F3B17E0E49C7}" type="slidenum">
              <a:rPr lang="en-US" smtClean="0"/>
              <a:pPr/>
              <a:t>54</a:t>
            </a:fld>
            <a:endParaRPr lang="en-US" dirty="0"/>
          </a:p>
        </p:txBody>
      </p:sp>
      <p:sp>
        <p:nvSpPr>
          <p:cNvPr id="34" name="Rectangle 33">
            <a:extLst>
              <a:ext uri="{FF2B5EF4-FFF2-40B4-BE49-F238E27FC236}">
                <a16:creationId xmlns:a16="http://schemas.microsoft.com/office/drawing/2014/main" id="{19144E56-29AE-ACD6-64E7-9B8464D2C5A9}"/>
              </a:ext>
            </a:extLst>
          </p:cNvPr>
          <p:cNvSpPr/>
          <p:nvPr/>
        </p:nvSpPr>
        <p:spPr>
          <a:xfrm>
            <a:off x="1253775" y="1480898"/>
            <a:ext cx="9646879" cy="35657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6393BADF-DE5E-BCC7-1DBD-093DD940AF99}"/>
              </a:ext>
            </a:extLst>
          </p:cNvPr>
          <p:cNvPicPr>
            <a:picLocks noChangeAspect="1"/>
          </p:cNvPicPr>
          <p:nvPr/>
        </p:nvPicPr>
        <p:blipFill>
          <a:blip r:embed="rId2"/>
          <a:stretch>
            <a:fillRect/>
          </a:stretch>
        </p:blipFill>
        <p:spPr>
          <a:xfrm>
            <a:off x="1260702" y="1803706"/>
            <a:ext cx="9684450" cy="3494123"/>
          </a:xfrm>
          <a:prstGeom prst="rect">
            <a:avLst/>
          </a:prstGeom>
        </p:spPr>
      </p:pic>
      <p:sp>
        <p:nvSpPr>
          <p:cNvPr id="9" name="TextBox 8">
            <a:extLst>
              <a:ext uri="{FF2B5EF4-FFF2-40B4-BE49-F238E27FC236}">
                <a16:creationId xmlns:a16="http://schemas.microsoft.com/office/drawing/2014/main" id="{F90E1807-B53A-5257-EC0E-37F8D172593A}"/>
              </a:ext>
            </a:extLst>
          </p:cNvPr>
          <p:cNvSpPr txBox="1"/>
          <p:nvPr/>
        </p:nvSpPr>
        <p:spPr>
          <a:xfrm>
            <a:off x="5032119" y="5234877"/>
            <a:ext cx="2320507" cy="461665"/>
          </a:xfrm>
          <a:prstGeom prst="rect">
            <a:avLst/>
          </a:prstGeom>
          <a:noFill/>
        </p:spPr>
        <p:txBody>
          <a:bodyPr wrap="none" rtlCol="0">
            <a:spAutoFit/>
          </a:bodyPr>
          <a:lstStyle/>
          <a:p>
            <a:pPr algn="l"/>
            <a:r>
              <a:rPr lang="en-US" sz="2400" dirty="0">
                <a:latin typeface="+mj-lt"/>
                <a:cs typeface="Calibri" panose="020F0502020204030204" pitchFamily="34" charset="0"/>
              </a:rPr>
              <a:t>Rhythmic spectra</a:t>
            </a:r>
          </a:p>
        </p:txBody>
      </p:sp>
      <p:sp>
        <p:nvSpPr>
          <p:cNvPr id="11" name="Left Brace 10">
            <a:extLst>
              <a:ext uri="{FF2B5EF4-FFF2-40B4-BE49-F238E27FC236}">
                <a16:creationId xmlns:a16="http://schemas.microsoft.com/office/drawing/2014/main" id="{FCF55EB8-6335-8F9C-2901-345E995ACBF1}"/>
              </a:ext>
            </a:extLst>
          </p:cNvPr>
          <p:cNvSpPr/>
          <p:nvPr/>
        </p:nvSpPr>
        <p:spPr>
          <a:xfrm rot="5400000">
            <a:off x="4521536" y="2915077"/>
            <a:ext cx="226256" cy="778141"/>
          </a:xfrm>
          <a:prstGeom prst="leftBrace">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Left Brace 13">
            <a:extLst>
              <a:ext uri="{FF2B5EF4-FFF2-40B4-BE49-F238E27FC236}">
                <a16:creationId xmlns:a16="http://schemas.microsoft.com/office/drawing/2014/main" id="{617B15BE-CE18-B9F5-89DA-D5EBB7383BC9}"/>
              </a:ext>
            </a:extLst>
          </p:cNvPr>
          <p:cNvSpPr/>
          <p:nvPr/>
        </p:nvSpPr>
        <p:spPr>
          <a:xfrm rot="5400000">
            <a:off x="7302775" y="3220856"/>
            <a:ext cx="166630" cy="226208"/>
          </a:xfrm>
          <a:prstGeom prst="leftBrace">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FCBEEE44-B326-9B7C-6C07-61AAB6E9F0BE}"/>
              </a:ext>
            </a:extLst>
          </p:cNvPr>
          <p:cNvCxnSpPr>
            <a:cxnSpLocks/>
          </p:cNvCxnSpPr>
          <p:nvPr/>
        </p:nvCxnSpPr>
        <p:spPr>
          <a:xfrm flipV="1">
            <a:off x="4635364" y="2285487"/>
            <a:ext cx="0" cy="91188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316205A-F6BC-25B2-BA22-3CA8B6DA932C}"/>
              </a:ext>
            </a:extLst>
          </p:cNvPr>
          <p:cNvCxnSpPr>
            <a:cxnSpLocks/>
          </p:cNvCxnSpPr>
          <p:nvPr/>
        </p:nvCxnSpPr>
        <p:spPr>
          <a:xfrm flipV="1">
            <a:off x="7386090" y="2874447"/>
            <a:ext cx="0" cy="37619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5F7A6DF-AD29-6EFA-89DB-B0DAFA403195}"/>
              </a:ext>
            </a:extLst>
          </p:cNvPr>
          <p:cNvSpPr txBox="1"/>
          <p:nvPr/>
        </p:nvSpPr>
        <p:spPr>
          <a:xfrm>
            <a:off x="2549209" y="1465667"/>
            <a:ext cx="3515642" cy="830997"/>
          </a:xfrm>
          <a:prstGeom prst="rect">
            <a:avLst/>
          </a:prstGeom>
          <a:noFill/>
        </p:spPr>
        <p:txBody>
          <a:bodyPr wrap="none" rtlCol="0">
            <a:spAutoFit/>
          </a:bodyPr>
          <a:lstStyle/>
          <a:p>
            <a:pPr algn="l"/>
            <a:r>
              <a:rPr lang="en-US" sz="2400" dirty="0">
                <a:solidFill>
                  <a:srgbClr val="C00000"/>
                </a:solidFill>
                <a:latin typeface="+mj-lt"/>
                <a:cs typeface="Calibri" panose="020F0502020204030204" pitchFamily="34" charset="0"/>
              </a:rPr>
              <a:t>Frequency difference </a:t>
            </a:r>
            <a:r>
              <a:rPr lang="en-US" sz="2400" baseline="30000" dirty="0">
                <a:solidFill>
                  <a:srgbClr val="C00000"/>
                </a:solidFill>
                <a:latin typeface="+mj-lt"/>
                <a:cs typeface="Calibri" panose="020F0502020204030204" pitchFamily="34" charset="0"/>
              </a:rPr>
              <a:t>5</a:t>
            </a:r>
            <a:r>
              <a:rPr lang="en-US" sz="2400" dirty="0">
                <a:solidFill>
                  <a:srgbClr val="C00000"/>
                </a:solidFill>
                <a:latin typeface="+mj-lt"/>
                <a:cs typeface="Calibri" panose="020F0502020204030204" pitchFamily="34" charset="0"/>
              </a:rPr>
              <a:t>/</a:t>
            </a:r>
            <a:r>
              <a:rPr lang="en-US" sz="2400" baseline="-25000" dirty="0">
                <a:solidFill>
                  <a:srgbClr val="C00000"/>
                </a:solidFill>
                <a:latin typeface="+mj-lt"/>
                <a:cs typeface="Calibri" panose="020F0502020204030204" pitchFamily="34" charset="0"/>
              </a:rPr>
              <a:t>112</a:t>
            </a:r>
            <a:r>
              <a:rPr lang="en-US" sz="2400" baseline="-25000" dirty="0">
                <a:solidFill>
                  <a:srgbClr val="C00000"/>
                </a:solidFill>
                <a:latin typeface="Helsinki Text Std" panose="02000400000000000000" pitchFamily="2" charset="77"/>
                <a:cs typeface="Calibri" panose="020F0502020204030204" pitchFamily="34" charset="0"/>
              </a:rPr>
              <a:t>x</a:t>
            </a:r>
          </a:p>
          <a:p>
            <a:pPr algn="l"/>
            <a:r>
              <a:rPr lang="en-US" sz="2400" dirty="0">
                <a:solidFill>
                  <a:srgbClr val="C00000"/>
                </a:solidFill>
                <a:latin typeface="+mj-lt"/>
                <a:cs typeface="Calibri" panose="020F0502020204030204" pitchFamily="34" charset="0"/>
              </a:rPr>
              <a:t>⇒ Periodicity 1</a:t>
            </a:r>
            <a:r>
              <a:rPr lang="en-US" sz="2400" baseline="30000" dirty="0">
                <a:solidFill>
                  <a:srgbClr val="C00000"/>
                </a:solidFill>
                <a:latin typeface="+mj-lt"/>
                <a:cs typeface="Calibri" panose="020F0502020204030204" pitchFamily="34" charset="0"/>
              </a:rPr>
              <a:t>2</a:t>
            </a:r>
            <a:r>
              <a:rPr lang="en-US" sz="2400" dirty="0">
                <a:solidFill>
                  <a:srgbClr val="C00000"/>
                </a:solidFill>
                <a:latin typeface="+mj-lt"/>
                <a:cs typeface="Calibri" panose="020F0502020204030204" pitchFamily="34" charset="0"/>
              </a:rPr>
              <a:t>/</a:t>
            </a:r>
            <a:r>
              <a:rPr lang="en-US" sz="2400" baseline="-25000" dirty="0">
                <a:solidFill>
                  <a:srgbClr val="C00000"/>
                </a:solidFill>
                <a:latin typeface="+mj-lt"/>
                <a:cs typeface="Calibri" panose="020F0502020204030204" pitchFamily="34" charset="0"/>
              </a:rPr>
              <a:t>5</a:t>
            </a:r>
            <a:r>
              <a:rPr lang="en-US" sz="2400" dirty="0">
                <a:solidFill>
                  <a:srgbClr val="C00000"/>
                </a:solidFill>
                <a:latin typeface="+mj-lt"/>
                <a:cs typeface="Calibri" panose="020F0502020204030204" pitchFamily="34" charset="0"/>
              </a:rPr>
              <a:t> meas.</a:t>
            </a:r>
            <a:endParaRPr lang="en-US" sz="2400" baseline="-25000" dirty="0">
              <a:solidFill>
                <a:srgbClr val="C00000"/>
              </a:solidFill>
              <a:latin typeface="+mj-lt"/>
              <a:cs typeface="Calibri" panose="020F0502020204030204" pitchFamily="34" charset="0"/>
            </a:endParaRPr>
          </a:p>
        </p:txBody>
      </p:sp>
      <p:sp>
        <p:nvSpPr>
          <p:cNvPr id="27" name="TextBox 26">
            <a:extLst>
              <a:ext uri="{FF2B5EF4-FFF2-40B4-BE49-F238E27FC236}">
                <a16:creationId xmlns:a16="http://schemas.microsoft.com/office/drawing/2014/main" id="{91FC1DF8-C9E7-4096-4CC8-7DB4E88EFEC3}"/>
              </a:ext>
            </a:extLst>
          </p:cNvPr>
          <p:cNvSpPr txBox="1"/>
          <p:nvPr/>
        </p:nvSpPr>
        <p:spPr>
          <a:xfrm>
            <a:off x="6216391" y="2062928"/>
            <a:ext cx="3515642" cy="830997"/>
          </a:xfrm>
          <a:prstGeom prst="rect">
            <a:avLst/>
          </a:prstGeom>
          <a:noFill/>
        </p:spPr>
        <p:txBody>
          <a:bodyPr wrap="none" rtlCol="0">
            <a:spAutoFit/>
          </a:bodyPr>
          <a:lstStyle/>
          <a:p>
            <a:pPr algn="l"/>
            <a:r>
              <a:rPr lang="en-US" sz="2400" dirty="0">
                <a:solidFill>
                  <a:srgbClr val="C00000"/>
                </a:solidFill>
                <a:latin typeface="+mj-lt"/>
                <a:cs typeface="Calibri" panose="020F0502020204030204" pitchFamily="34" charset="0"/>
              </a:rPr>
              <a:t>Frequency difference </a:t>
            </a:r>
            <a:r>
              <a:rPr lang="en-US" sz="2400" baseline="30000" dirty="0">
                <a:solidFill>
                  <a:srgbClr val="C00000"/>
                </a:solidFill>
                <a:latin typeface="+mj-lt"/>
                <a:cs typeface="Calibri" panose="020F0502020204030204" pitchFamily="34" charset="0"/>
              </a:rPr>
              <a:t>1</a:t>
            </a:r>
            <a:r>
              <a:rPr lang="en-US" sz="2400" dirty="0">
                <a:solidFill>
                  <a:srgbClr val="C00000"/>
                </a:solidFill>
                <a:latin typeface="+mj-lt"/>
                <a:cs typeface="Calibri" panose="020F0502020204030204" pitchFamily="34" charset="0"/>
              </a:rPr>
              <a:t>/</a:t>
            </a:r>
            <a:r>
              <a:rPr lang="en-US" sz="2400" baseline="-25000" dirty="0">
                <a:solidFill>
                  <a:srgbClr val="C00000"/>
                </a:solidFill>
                <a:latin typeface="+mj-lt"/>
                <a:cs typeface="Calibri" panose="020F0502020204030204" pitchFamily="34" charset="0"/>
              </a:rPr>
              <a:t>112</a:t>
            </a:r>
            <a:r>
              <a:rPr lang="en-US" sz="2400" baseline="-25000" dirty="0">
                <a:solidFill>
                  <a:srgbClr val="C00000"/>
                </a:solidFill>
                <a:latin typeface="Helsinki Text Std" panose="02000400000000000000" pitchFamily="2" charset="77"/>
                <a:cs typeface="Calibri" panose="020F0502020204030204" pitchFamily="34" charset="0"/>
              </a:rPr>
              <a:t>x</a:t>
            </a:r>
          </a:p>
          <a:p>
            <a:pPr algn="l"/>
            <a:r>
              <a:rPr lang="en-US" sz="2400" dirty="0">
                <a:solidFill>
                  <a:srgbClr val="C00000"/>
                </a:solidFill>
                <a:latin typeface="+mj-lt"/>
                <a:cs typeface="Calibri" panose="020F0502020204030204" pitchFamily="34" charset="0"/>
              </a:rPr>
              <a:t>⇒ Periodicity 7 meas.</a:t>
            </a:r>
            <a:endParaRPr lang="en-US" sz="2400" baseline="-25000" dirty="0">
              <a:solidFill>
                <a:srgbClr val="C00000"/>
              </a:solidFill>
              <a:latin typeface="+mj-lt"/>
              <a:cs typeface="Calibri" panose="020F0502020204030204" pitchFamily="34" charset="0"/>
            </a:endParaRPr>
          </a:p>
        </p:txBody>
      </p:sp>
      <p:sp>
        <p:nvSpPr>
          <p:cNvPr id="38" name="Left Brace 37">
            <a:extLst>
              <a:ext uri="{FF2B5EF4-FFF2-40B4-BE49-F238E27FC236}">
                <a16:creationId xmlns:a16="http://schemas.microsoft.com/office/drawing/2014/main" id="{DE3B3587-0EF5-52EB-DC01-6FCF1A1473B2}"/>
              </a:ext>
            </a:extLst>
          </p:cNvPr>
          <p:cNvSpPr/>
          <p:nvPr/>
        </p:nvSpPr>
        <p:spPr>
          <a:xfrm rot="5400000">
            <a:off x="4835700" y="3329111"/>
            <a:ext cx="166630" cy="226208"/>
          </a:xfrm>
          <a:prstGeom prst="leftBrace">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BDD379CD-0D53-E956-B123-FDA108C6F7AE}"/>
              </a:ext>
            </a:extLst>
          </p:cNvPr>
          <p:cNvCxnSpPr>
            <a:cxnSpLocks/>
          </p:cNvCxnSpPr>
          <p:nvPr/>
        </p:nvCxnSpPr>
        <p:spPr>
          <a:xfrm flipV="1">
            <a:off x="4919015" y="2820706"/>
            <a:ext cx="1297376" cy="53819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5184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36D34-0B33-4EF7-891F-19D4C5CCFDBC}"/>
              </a:ext>
            </a:extLst>
          </p:cNvPr>
          <p:cNvSpPr>
            <a:spLocks noGrp="1"/>
          </p:cNvSpPr>
          <p:nvPr>
            <p:ph type="title"/>
          </p:nvPr>
        </p:nvSpPr>
        <p:spPr/>
        <p:txBody>
          <a:bodyPr/>
          <a:lstStyle/>
          <a:p>
            <a:r>
              <a:rPr lang="en-US" dirty="0"/>
              <a:t>Interaction of frequencies: “Box in a Box”</a:t>
            </a:r>
          </a:p>
        </p:txBody>
      </p:sp>
      <p:sp>
        <p:nvSpPr>
          <p:cNvPr id="31" name="Footer Placeholder 30">
            <a:extLst>
              <a:ext uri="{FF2B5EF4-FFF2-40B4-BE49-F238E27FC236}">
                <a16:creationId xmlns:a16="http://schemas.microsoft.com/office/drawing/2014/main" id="{DCA6A0D4-C6AD-3D39-8D30-CEDA3A64657E}"/>
              </a:ext>
            </a:extLst>
          </p:cNvPr>
          <p:cNvSpPr>
            <a:spLocks noGrp="1"/>
          </p:cNvSpPr>
          <p:nvPr>
            <p:ph type="ftr" sz="quarter" idx="11"/>
          </p:nvPr>
        </p:nvSpPr>
        <p:spPr>
          <a:xfrm>
            <a:off x="4038600" y="6492875"/>
            <a:ext cx="4114800" cy="365125"/>
          </a:xfrm>
        </p:spPr>
        <p:txBody>
          <a:bodyPr/>
          <a:lstStyle/>
          <a:p>
            <a:r>
              <a:rPr lang="en-US"/>
              <a:t>Rhythmic Regularity beyond Meter and Isochrony</a:t>
            </a:r>
            <a:endParaRPr lang="en-US" dirty="0"/>
          </a:p>
        </p:txBody>
      </p:sp>
      <p:sp>
        <p:nvSpPr>
          <p:cNvPr id="32" name="Date Placeholder 31">
            <a:extLst>
              <a:ext uri="{FF2B5EF4-FFF2-40B4-BE49-F238E27FC236}">
                <a16:creationId xmlns:a16="http://schemas.microsoft.com/office/drawing/2014/main" id="{E609B814-C48C-C911-AC8E-2CA1D4D62DB3}"/>
              </a:ext>
            </a:extLst>
          </p:cNvPr>
          <p:cNvSpPr>
            <a:spLocks noGrp="1"/>
          </p:cNvSpPr>
          <p:nvPr>
            <p:ph type="dt" sz="half" idx="10"/>
          </p:nvPr>
        </p:nvSpPr>
        <p:spPr/>
        <p:txBody>
          <a:bodyPr/>
          <a:lstStyle/>
          <a:p>
            <a:r>
              <a:rPr lang="en-US"/>
              <a:t>Rhythm in Music since 1900, McGill, Sept. 2023</a:t>
            </a:r>
            <a:endParaRPr lang="en-US" dirty="0"/>
          </a:p>
        </p:txBody>
      </p:sp>
      <p:sp>
        <p:nvSpPr>
          <p:cNvPr id="33" name="Slide Number Placeholder 32">
            <a:extLst>
              <a:ext uri="{FF2B5EF4-FFF2-40B4-BE49-F238E27FC236}">
                <a16:creationId xmlns:a16="http://schemas.microsoft.com/office/drawing/2014/main" id="{C6F1944E-F8B1-7817-1D93-1BE91077FF6F}"/>
              </a:ext>
            </a:extLst>
          </p:cNvPr>
          <p:cNvSpPr>
            <a:spLocks noGrp="1"/>
          </p:cNvSpPr>
          <p:nvPr>
            <p:ph type="sldNum" sz="quarter" idx="12"/>
          </p:nvPr>
        </p:nvSpPr>
        <p:spPr/>
        <p:txBody>
          <a:bodyPr/>
          <a:lstStyle/>
          <a:p>
            <a:r>
              <a:rPr lang="en-US"/>
              <a:t>Jason Yust, Boston Univ.          </a:t>
            </a:r>
            <a:fld id="{6950D593-2953-924C-A0DA-F3B17E0E49C7}" type="slidenum">
              <a:rPr lang="en-US" smtClean="0"/>
              <a:pPr/>
              <a:t>55</a:t>
            </a:fld>
            <a:endParaRPr lang="en-US" dirty="0"/>
          </a:p>
        </p:txBody>
      </p:sp>
      <p:pic>
        <p:nvPicPr>
          <p:cNvPr id="5" name="Picture 4">
            <a:extLst>
              <a:ext uri="{FF2B5EF4-FFF2-40B4-BE49-F238E27FC236}">
                <a16:creationId xmlns:a16="http://schemas.microsoft.com/office/drawing/2014/main" id="{796FD232-8831-6D6C-C9BB-1D115855FDAD}"/>
              </a:ext>
            </a:extLst>
          </p:cNvPr>
          <p:cNvPicPr>
            <a:picLocks noChangeAspect="1"/>
          </p:cNvPicPr>
          <p:nvPr/>
        </p:nvPicPr>
        <p:blipFill rotWithShape="1">
          <a:blip r:embed="rId2"/>
          <a:srcRect t="6830" b="8559"/>
          <a:stretch/>
        </p:blipFill>
        <p:spPr>
          <a:xfrm>
            <a:off x="2004837" y="706600"/>
            <a:ext cx="10008476" cy="953191"/>
          </a:xfrm>
          <a:prstGeom prst="rect">
            <a:avLst/>
          </a:prstGeom>
        </p:spPr>
      </p:pic>
      <p:pic>
        <p:nvPicPr>
          <p:cNvPr id="7" name="Picture 6">
            <a:extLst>
              <a:ext uri="{FF2B5EF4-FFF2-40B4-BE49-F238E27FC236}">
                <a16:creationId xmlns:a16="http://schemas.microsoft.com/office/drawing/2014/main" id="{483D4B0D-90A9-9313-FE81-9E4C5BF3E59A}"/>
              </a:ext>
            </a:extLst>
          </p:cNvPr>
          <p:cNvPicPr>
            <a:picLocks noChangeAspect="1"/>
          </p:cNvPicPr>
          <p:nvPr/>
        </p:nvPicPr>
        <p:blipFill rotWithShape="1">
          <a:blip r:embed="rId3"/>
          <a:srcRect t="4943" b="6731"/>
          <a:stretch/>
        </p:blipFill>
        <p:spPr>
          <a:xfrm>
            <a:off x="2004837" y="2532185"/>
            <a:ext cx="10008479" cy="951796"/>
          </a:xfrm>
          <a:prstGeom prst="rect">
            <a:avLst/>
          </a:prstGeom>
        </p:spPr>
      </p:pic>
      <p:pic>
        <p:nvPicPr>
          <p:cNvPr id="12" name="Picture 11">
            <a:extLst>
              <a:ext uri="{FF2B5EF4-FFF2-40B4-BE49-F238E27FC236}">
                <a16:creationId xmlns:a16="http://schemas.microsoft.com/office/drawing/2014/main" id="{9F0EEBF0-4A51-2C59-4521-9FD1C9A435F4}"/>
              </a:ext>
            </a:extLst>
          </p:cNvPr>
          <p:cNvPicPr>
            <a:picLocks noChangeAspect="1"/>
          </p:cNvPicPr>
          <p:nvPr/>
        </p:nvPicPr>
        <p:blipFill rotWithShape="1">
          <a:blip r:embed="rId4"/>
          <a:srcRect t="1859" b="6715"/>
          <a:stretch/>
        </p:blipFill>
        <p:spPr>
          <a:xfrm>
            <a:off x="2004837" y="4247362"/>
            <a:ext cx="10008481" cy="940409"/>
          </a:xfrm>
          <a:prstGeom prst="rect">
            <a:avLst/>
          </a:prstGeom>
        </p:spPr>
      </p:pic>
      <p:sp>
        <p:nvSpPr>
          <p:cNvPr id="18" name="TextBox 17">
            <a:extLst>
              <a:ext uri="{FF2B5EF4-FFF2-40B4-BE49-F238E27FC236}">
                <a16:creationId xmlns:a16="http://schemas.microsoft.com/office/drawing/2014/main" id="{634C383A-9798-9404-A4B3-4841D97493C6}"/>
              </a:ext>
            </a:extLst>
          </p:cNvPr>
          <p:cNvSpPr txBox="1"/>
          <p:nvPr/>
        </p:nvSpPr>
        <p:spPr>
          <a:xfrm>
            <a:off x="3363299" y="1636146"/>
            <a:ext cx="349776" cy="461665"/>
          </a:xfrm>
          <a:prstGeom prst="rect">
            <a:avLst/>
          </a:prstGeom>
          <a:noFill/>
        </p:spPr>
        <p:txBody>
          <a:bodyPr wrap="none" rtlCol="0">
            <a:spAutoFit/>
          </a:bodyPr>
          <a:lstStyle/>
          <a:p>
            <a:pPr algn="l"/>
            <a:r>
              <a:rPr lang="en-US" sz="2400" dirty="0">
                <a:solidFill>
                  <a:srgbClr val="004DC1"/>
                </a:solidFill>
                <a:latin typeface="+mj-lt"/>
                <a:cs typeface="Calibri" panose="020F0502020204030204" pitchFamily="34" charset="0"/>
              </a:rPr>
              <a:t>C</a:t>
            </a:r>
          </a:p>
        </p:txBody>
      </p:sp>
      <p:sp>
        <p:nvSpPr>
          <p:cNvPr id="21" name="TextBox 20">
            <a:extLst>
              <a:ext uri="{FF2B5EF4-FFF2-40B4-BE49-F238E27FC236}">
                <a16:creationId xmlns:a16="http://schemas.microsoft.com/office/drawing/2014/main" id="{67E8F8C7-0CA9-A286-83CD-DA213DC3AB60}"/>
              </a:ext>
            </a:extLst>
          </p:cNvPr>
          <p:cNvSpPr txBox="1"/>
          <p:nvPr/>
        </p:nvSpPr>
        <p:spPr>
          <a:xfrm>
            <a:off x="6476557" y="1628059"/>
            <a:ext cx="532518" cy="461665"/>
          </a:xfrm>
          <a:prstGeom prst="rect">
            <a:avLst/>
          </a:prstGeom>
          <a:noFill/>
        </p:spPr>
        <p:txBody>
          <a:bodyPr wrap="none" rtlCol="0">
            <a:spAutoFit/>
          </a:bodyPr>
          <a:lstStyle/>
          <a:p>
            <a:pPr algn="l"/>
            <a:r>
              <a:rPr lang="en-US" sz="2400" dirty="0">
                <a:solidFill>
                  <a:srgbClr val="004DC1"/>
                </a:solidFill>
                <a:latin typeface="+mj-lt"/>
                <a:cs typeface="Calibri" panose="020F0502020204030204" pitchFamily="34" charset="0"/>
              </a:rPr>
              <a:t>(C)</a:t>
            </a:r>
          </a:p>
        </p:txBody>
      </p:sp>
      <p:sp>
        <p:nvSpPr>
          <p:cNvPr id="22" name="TextBox 21">
            <a:extLst>
              <a:ext uri="{FF2B5EF4-FFF2-40B4-BE49-F238E27FC236}">
                <a16:creationId xmlns:a16="http://schemas.microsoft.com/office/drawing/2014/main" id="{677B028B-D0DA-E373-1185-36FEA4D30877}"/>
              </a:ext>
            </a:extLst>
          </p:cNvPr>
          <p:cNvSpPr txBox="1"/>
          <p:nvPr/>
        </p:nvSpPr>
        <p:spPr>
          <a:xfrm>
            <a:off x="9543383" y="1631234"/>
            <a:ext cx="349776" cy="461665"/>
          </a:xfrm>
          <a:prstGeom prst="rect">
            <a:avLst/>
          </a:prstGeom>
          <a:noFill/>
        </p:spPr>
        <p:txBody>
          <a:bodyPr wrap="none" rtlCol="0">
            <a:spAutoFit/>
          </a:bodyPr>
          <a:lstStyle/>
          <a:p>
            <a:pPr algn="l"/>
            <a:r>
              <a:rPr lang="en-US" sz="2400" dirty="0">
                <a:solidFill>
                  <a:srgbClr val="004DC1"/>
                </a:solidFill>
                <a:latin typeface="+mj-lt"/>
                <a:cs typeface="Calibri" panose="020F0502020204030204" pitchFamily="34" charset="0"/>
              </a:rPr>
              <a:t>C</a:t>
            </a:r>
          </a:p>
        </p:txBody>
      </p:sp>
      <p:sp>
        <p:nvSpPr>
          <p:cNvPr id="23" name="TextBox 22">
            <a:extLst>
              <a:ext uri="{FF2B5EF4-FFF2-40B4-BE49-F238E27FC236}">
                <a16:creationId xmlns:a16="http://schemas.microsoft.com/office/drawing/2014/main" id="{8953BA77-3D60-9748-2CB2-8833C2A76928}"/>
              </a:ext>
            </a:extLst>
          </p:cNvPr>
          <p:cNvSpPr txBox="1"/>
          <p:nvPr/>
        </p:nvSpPr>
        <p:spPr>
          <a:xfrm flipH="1">
            <a:off x="3097040" y="3455170"/>
            <a:ext cx="532518" cy="461665"/>
          </a:xfrm>
          <a:prstGeom prst="rect">
            <a:avLst/>
          </a:prstGeom>
          <a:noFill/>
        </p:spPr>
        <p:txBody>
          <a:bodyPr wrap="square" rtlCol="0">
            <a:spAutoFit/>
          </a:bodyPr>
          <a:lstStyle/>
          <a:p>
            <a:pPr algn="l"/>
            <a:r>
              <a:rPr lang="en-US" sz="2400" dirty="0">
                <a:solidFill>
                  <a:srgbClr val="004DC1"/>
                </a:solidFill>
                <a:latin typeface="+mj-lt"/>
                <a:cs typeface="Calibri" panose="020F0502020204030204" pitchFamily="34" charset="0"/>
              </a:rPr>
              <a:t>C</a:t>
            </a:r>
          </a:p>
        </p:txBody>
      </p:sp>
      <p:sp>
        <p:nvSpPr>
          <p:cNvPr id="24" name="TextBox 23">
            <a:extLst>
              <a:ext uri="{FF2B5EF4-FFF2-40B4-BE49-F238E27FC236}">
                <a16:creationId xmlns:a16="http://schemas.microsoft.com/office/drawing/2014/main" id="{5E51251F-2847-AE75-485D-48A8C1264285}"/>
              </a:ext>
            </a:extLst>
          </p:cNvPr>
          <p:cNvSpPr txBox="1"/>
          <p:nvPr/>
        </p:nvSpPr>
        <p:spPr>
          <a:xfrm>
            <a:off x="5835420" y="3433594"/>
            <a:ext cx="532518" cy="461665"/>
          </a:xfrm>
          <a:prstGeom prst="rect">
            <a:avLst/>
          </a:prstGeom>
          <a:noFill/>
        </p:spPr>
        <p:txBody>
          <a:bodyPr wrap="none" rtlCol="0">
            <a:spAutoFit/>
          </a:bodyPr>
          <a:lstStyle/>
          <a:p>
            <a:pPr algn="l"/>
            <a:r>
              <a:rPr lang="en-US" sz="2400" dirty="0">
                <a:solidFill>
                  <a:srgbClr val="004DC1"/>
                </a:solidFill>
                <a:latin typeface="+mj-lt"/>
                <a:cs typeface="Calibri" panose="020F0502020204030204" pitchFamily="34" charset="0"/>
              </a:rPr>
              <a:t>(C)</a:t>
            </a:r>
          </a:p>
        </p:txBody>
      </p:sp>
      <p:sp>
        <p:nvSpPr>
          <p:cNvPr id="28" name="TextBox 27">
            <a:extLst>
              <a:ext uri="{FF2B5EF4-FFF2-40B4-BE49-F238E27FC236}">
                <a16:creationId xmlns:a16="http://schemas.microsoft.com/office/drawing/2014/main" id="{3C546040-32AC-43AC-B1D8-4BE97DD8ECA1}"/>
              </a:ext>
            </a:extLst>
          </p:cNvPr>
          <p:cNvSpPr txBox="1"/>
          <p:nvPr/>
        </p:nvSpPr>
        <p:spPr>
          <a:xfrm>
            <a:off x="8557145" y="3455168"/>
            <a:ext cx="349776" cy="461665"/>
          </a:xfrm>
          <a:prstGeom prst="rect">
            <a:avLst/>
          </a:prstGeom>
          <a:noFill/>
        </p:spPr>
        <p:txBody>
          <a:bodyPr wrap="none" rtlCol="0">
            <a:spAutoFit/>
          </a:bodyPr>
          <a:lstStyle/>
          <a:p>
            <a:pPr algn="l"/>
            <a:r>
              <a:rPr lang="en-US" sz="2400" dirty="0">
                <a:solidFill>
                  <a:srgbClr val="004DC1"/>
                </a:solidFill>
                <a:latin typeface="+mj-lt"/>
                <a:cs typeface="Calibri" panose="020F0502020204030204" pitchFamily="34" charset="0"/>
              </a:rPr>
              <a:t>C</a:t>
            </a:r>
          </a:p>
        </p:txBody>
      </p:sp>
      <p:sp>
        <p:nvSpPr>
          <p:cNvPr id="29" name="TextBox 28">
            <a:extLst>
              <a:ext uri="{FF2B5EF4-FFF2-40B4-BE49-F238E27FC236}">
                <a16:creationId xmlns:a16="http://schemas.microsoft.com/office/drawing/2014/main" id="{96D8F0B1-2B7B-1D8F-DF1E-1806825F213D}"/>
              </a:ext>
            </a:extLst>
          </p:cNvPr>
          <p:cNvSpPr txBox="1"/>
          <p:nvPr/>
        </p:nvSpPr>
        <p:spPr>
          <a:xfrm>
            <a:off x="11387166" y="3446855"/>
            <a:ext cx="349776" cy="461665"/>
          </a:xfrm>
          <a:prstGeom prst="rect">
            <a:avLst/>
          </a:prstGeom>
          <a:noFill/>
        </p:spPr>
        <p:txBody>
          <a:bodyPr wrap="none" rtlCol="0">
            <a:spAutoFit/>
          </a:bodyPr>
          <a:lstStyle/>
          <a:p>
            <a:pPr algn="l"/>
            <a:r>
              <a:rPr lang="en-US" sz="2400" dirty="0">
                <a:solidFill>
                  <a:srgbClr val="004DC1"/>
                </a:solidFill>
                <a:latin typeface="+mj-lt"/>
                <a:cs typeface="Calibri" panose="020F0502020204030204" pitchFamily="34" charset="0"/>
              </a:rPr>
              <a:t>C</a:t>
            </a:r>
          </a:p>
        </p:txBody>
      </p:sp>
      <p:sp>
        <p:nvSpPr>
          <p:cNvPr id="30" name="TextBox 29">
            <a:extLst>
              <a:ext uri="{FF2B5EF4-FFF2-40B4-BE49-F238E27FC236}">
                <a16:creationId xmlns:a16="http://schemas.microsoft.com/office/drawing/2014/main" id="{318EBDD3-8203-40E0-5CD5-9B64ED35AEFB}"/>
              </a:ext>
            </a:extLst>
          </p:cNvPr>
          <p:cNvSpPr txBox="1"/>
          <p:nvPr/>
        </p:nvSpPr>
        <p:spPr>
          <a:xfrm>
            <a:off x="4287872" y="5115391"/>
            <a:ext cx="349776" cy="461665"/>
          </a:xfrm>
          <a:prstGeom prst="rect">
            <a:avLst/>
          </a:prstGeom>
          <a:noFill/>
        </p:spPr>
        <p:txBody>
          <a:bodyPr wrap="none" rtlCol="0">
            <a:spAutoFit/>
          </a:bodyPr>
          <a:lstStyle/>
          <a:p>
            <a:pPr algn="l"/>
            <a:r>
              <a:rPr lang="en-US" sz="2400" dirty="0">
                <a:solidFill>
                  <a:srgbClr val="004DC1"/>
                </a:solidFill>
                <a:latin typeface="+mj-lt"/>
                <a:cs typeface="Calibri" panose="020F0502020204030204" pitchFamily="34" charset="0"/>
              </a:rPr>
              <a:t>C</a:t>
            </a:r>
          </a:p>
        </p:txBody>
      </p:sp>
      <p:sp>
        <p:nvSpPr>
          <p:cNvPr id="35" name="TextBox 34">
            <a:extLst>
              <a:ext uri="{FF2B5EF4-FFF2-40B4-BE49-F238E27FC236}">
                <a16:creationId xmlns:a16="http://schemas.microsoft.com/office/drawing/2014/main" id="{F41CD9D1-6EE3-15F9-43AE-0A611D658AA5}"/>
              </a:ext>
            </a:extLst>
          </p:cNvPr>
          <p:cNvSpPr txBox="1"/>
          <p:nvPr/>
        </p:nvSpPr>
        <p:spPr>
          <a:xfrm>
            <a:off x="6859126" y="5115390"/>
            <a:ext cx="349776" cy="461665"/>
          </a:xfrm>
          <a:prstGeom prst="rect">
            <a:avLst/>
          </a:prstGeom>
          <a:noFill/>
        </p:spPr>
        <p:txBody>
          <a:bodyPr wrap="none" rtlCol="0">
            <a:spAutoFit/>
          </a:bodyPr>
          <a:lstStyle/>
          <a:p>
            <a:pPr algn="l"/>
            <a:r>
              <a:rPr lang="en-US" sz="2400" dirty="0">
                <a:solidFill>
                  <a:srgbClr val="004DC1"/>
                </a:solidFill>
                <a:latin typeface="+mj-lt"/>
                <a:cs typeface="Calibri" panose="020F0502020204030204" pitchFamily="34" charset="0"/>
              </a:rPr>
              <a:t>C</a:t>
            </a:r>
          </a:p>
        </p:txBody>
      </p:sp>
      <p:sp>
        <p:nvSpPr>
          <p:cNvPr id="36" name="TextBox 35">
            <a:extLst>
              <a:ext uri="{FF2B5EF4-FFF2-40B4-BE49-F238E27FC236}">
                <a16:creationId xmlns:a16="http://schemas.microsoft.com/office/drawing/2014/main" id="{32EAB6F7-A99C-CC45-636F-848E8E21D848}"/>
              </a:ext>
            </a:extLst>
          </p:cNvPr>
          <p:cNvSpPr txBox="1"/>
          <p:nvPr/>
        </p:nvSpPr>
        <p:spPr>
          <a:xfrm>
            <a:off x="9504277" y="5123702"/>
            <a:ext cx="532518" cy="461665"/>
          </a:xfrm>
          <a:prstGeom prst="rect">
            <a:avLst/>
          </a:prstGeom>
          <a:noFill/>
        </p:spPr>
        <p:txBody>
          <a:bodyPr wrap="none" rtlCol="0">
            <a:spAutoFit/>
          </a:bodyPr>
          <a:lstStyle/>
          <a:p>
            <a:pPr algn="l"/>
            <a:r>
              <a:rPr lang="en-US" sz="2400" dirty="0">
                <a:solidFill>
                  <a:srgbClr val="004DC1"/>
                </a:solidFill>
                <a:latin typeface="+mj-lt"/>
                <a:cs typeface="Calibri" panose="020F0502020204030204" pitchFamily="34" charset="0"/>
              </a:rPr>
              <a:t>(C)</a:t>
            </a:r>
          </a:p>
        </p:txBody>
      </p:sp>
      <p:sp>
        <p:nvSpPr>
          <p:cNvPr id="37" name="TextBox 36">
            <a:extLst>
              <a:ext uri="{FF2B5EF4-FFF2-40B4-BE49-F238E27FC236}">
                <a16:creationId xmlns:a16="http://schemas.microsoft.com/office/drawing/2014/main" id="{DE5AE47D-6277-40F6-F658-BA762D3C226E}"/>
              </a:ext>
            </a:extLst>
          </p:cNvPr>
          <p:cNvSpPr txBox="1"/>
          <p:nvPr/>
        </p:nvSpPr>
        <p:spPr>
          <a:xfrm>
            <a:off x="4870413" y="1655102"/>
            <a:ext cx="260008" cy="461665"/>
          </a:xfrm>
          <a:prstGeom prst="rect">
            <a:avLst/>
          </a:prstGeom>
          <a:noFill/>
        </p:spPr>
        <p:txBody>
          <a:bodyPr wrap="none" rtlCol="0">
            <a:spAutoFit/>
          </a:bodyPr>
          <a:lstStyle/>
          <a:p>
            <a:pPr algn="l"/>
            <a:r>
              <a:rPr lang="en-US" sz="2400" dirty="0">
                <a:solidFill>
                  <a:srgbClr val="004DC1"/>
                </a:solidFill>
                <a:latin typeface="+mj-lt"/>
                <a:cs typeface="Calibri" panose="020F0502020204030204" pitchFamily="34" charset="0"/>
              </a:rPr>
              <a:t>I</a:t>
            </a:r>
          </a:p>
        </p:txBody>
      </p:sp>
      <p:sp>
        <p:nvSpPr>
          <p:cNvPr id="38" name="TextBox 37">
            <a:extLst>
              <a:ext uri="{FF2B5EF4-FFF2-40B4-BE49-F238E27FC236}">
                <a16:creationId xmlns:a16="http://schemas.microsoft.com/office/drawing/2014/main" id="{CF100EE7-9F85-1C6B-7750-A8489892575F}"/>
              </a:ext>
            </a:extLst>
          </p:cNvPr>
          <p:cNvSpPr txBox="1"/>
          <p:nvPr/>
        </p:nvSpPr>
        <p:spPr>
          <a:xfrm>
            <a:off x="8146225" y="1630162"/>
            <a:ext cx="260008" cy="461665"/>
          </a:xfrm>
          <a:prstGeom prst="rect">
            <a:avLst/>
          </a:prstGeom>
          <a:noFill/>
        </p:spPr>
        <p:txBody>
          <a:bodyPr wrap="none" rtlCol="0">
            <a:spAutoFit/>
          </a:bodyPr>
          <a:lstStyle/>
          <a:p>
            <a:pPr algn="l"/>
            <a:r>
              <a:rPr lang="en-US" sz="2400" dirty="0">
                <a:solidFill>
                  <a:srgbClr val="004DC1"/>
                </a:solidFill>
                <a:latin typeface="+mj-lt"/>
                <a:cs typeface="Calibri" panose="020F0502020204030204" pitchFamily="34" charset="0"/>
              </a:rPr>
              <a:t>I</a:t>
            </a:r>
          </a:p>
        </p:txBody>
      </p:sp>
      <p:sp>
        <p:nvSpPr>
          <p:cNvPr id="39" name="TextBox 38">
            <a:extLst>
              <a:ext uri="{FF2B5EF4-FFF2-40B4-BE49-F238E27FC236}">
                <a16:creationId xmlns:a16="http://schemas.microsoft.com/office/drawing/2014/main" id="{1CEA4B48-ED65-54D0-B456-1DB588DD0918}"/>
              </a:ext>
            </a:extLst>
          </p:cNvPr>
          <p:cNvSpPr txBox="1"/>
          <p:nvPr/>
        </p:nvSpPr>
        <p:spPr>
          <a:xfrm>
            <a:off x="11213051" y="1610472"/>
            <a:ext cx="260008" cy="461665"/>
          </a:xfrm>
          <a:prstGeom prst="rect">
            <a:avLst/>
          </a:prstGeom>
          <a:noFill/>
        </p:spPr>
        <p:txBody>
          <a:bodyPr wrap="none" rtlCol="0">
            <a:spAutoFit/>
          </a:bodyPr>
          <a:lstStyle/>
          <a:p>
            <a:pPr algn="l"/>
            <a:r>
              <a:rPr lang="en-US" sz="2400" dirty="0">
                <a:solidFill>
                  <a:srgbClr val="004DC1"/>
                </a:solidFill>
                <a:latin typeface="+mj-lt"/>
                <a:cs typeface="Calibri" panose="020F0502020204030204" pitchFamily="34" charset="0"/>
              </a:rPr>
              <a:t>I</a:t>
            </a:r>
          </a:p>
        </p:txBody>
      </p:sp>
      <p:sp>
        <p:nvSpPr>
          <p:cNvPr id="40" name="TextBox 39">
            <a:extLst>
              <a:ext uri="{FF2B5EF4-FFF2-40B4-BE49-F238E27FC236}">
                <a16:creationId xmlns:a16="http://schemas.microsoft.com/office/drawing/2014/main" id="{0FD51502-94BA-B132-8E38-18B9336F1D7B}"/>
              </a:ext>
            </a:extLst>
          </p:cNvPr>
          <p:cNvSpPr txBox="1"/>
          <p:nvPr/>
        </p:nvSpPr>
        <p:spPr>
          <a:xfrm>
            <a:off x="4570829" y="3433594"/>
            <a:ext cx="260008" cy="461665"/>
          </a:xfrm>
          <a:prstGeom prst="rect">
            <a:avLst/>
          </a:prstGeom>
          <a:noFill/>
        </p:spPr>
        <p:txBody>
          <a:bodyPr wrap="none" rtlCol="0">
            <a:spAutoFit/>
          </a:bodyPr>
          <a:lstStyle/>
          <a:p>
            <a:pPr algn="l"/>
            <a:r>
              <a:rPr lang="en-US" sz="2400" dirty="0">
                <a:solidFill>
                  <a:srgbClr val="004DC1"/>
                </a:solidFill>
                <a:latin typeface="+mj-lt"/>
                <a:cs typeface="Calibri" panose="020F0502020204030204" pitchFamily="34" charset="0"/>
              </a:rPr>
              <a:t>I</a:t>
            </a:r>
          </a:p>
        </p:txBody>
      </p:sp>
      <p:sp>
        <p:nvSpPr>
          <p:cNvPr id="41" name="TextBox 40">
            <a:extLst>
              <a:ext uri="{FF2B5EF4-FFF2-40B4-BE49-F238E27FC236}">
                <a16:creationId xmlns:a16="http://schemas.microsoft.com/office/drawing/2014/main" id="{047FA1C5-F7B7-D2BC-2611-A3C4257772E8}"/>
              </a:ext>
            </a:extLst>
          </p:cNvPr>
          <p:cNvSpPr txBox="1"/>
          <p:nvPr/>
        </p:nvSpPr>
        <p:spPr>
          <a:xfrm>
            <a:off x="7300281" y="3443858"/>
            <a:ext cx="260008" cy="461665"/>
          </a:xfrm>
          <a:prstGeom prst="rect">
            <a:avLst/>
          </a:prstGeom>
          <a:noFill/>
        </p:spPr>
        <p:txBody>
          <a:bodyPr wrap="none" rtlCol="0">
            <a:spAutoFit/>
          </a:bodyPr>
          <a:lstStyle/>
          <a:p>
            <a:pPr algn="l"/>
            <a:r>
              <a:rPr lang="en-US" sz="2400" dirty="0">
                <a:solidFill>
                  <a:srgbClr val="004DC1"/>
                </a:solidFill>
                <a:latin typeface="+mj-lt"/>
                <a:cs typeface="Calibri" panose="020F0502020204030204" pitchFamily="34" charset="0"/>
              </a:rPr>
              <a:t>I</a:t>
            </a:r>
          </a:p>
        </p:txBody>
      </p:sp>
      <p:sp>
        <p:nvSpPr>
          <p:cNvPr id="42" name="TextBox 41">
            <a:extLst>
              <a:ext uri="{FF2B5EF4-FFF2-40B4-BE49-F238E27FC236}">
                <a16:creationId xmlns:a16="http://schemas.microsoft.com/office/drawing/2014/main" id="{C09A1439-9431-AE56-4D79-71405F729486}"/>
              </a:ext>
            </a:extLst>
          </p:cNvPr>
          <p:cNvSpPr txBox="1"/>
          <p:nvPr/>
        </p:nvSpPr>
        <p:spPr>
          <a:xfrm>
            <a:off x="9993837" y="3448808"/>
            <a:ext cx="260008" cy="461665"/>
          </a:xfrm>
          <a:prstGeom prst="rect">
            <a:avLst/>
          </a:prstGeom>
          <a:noFill/>
        </p:spPr>
        <p:txBody>
          <a:bodyPr wrap="none" rtlCol="0">
            <a:spAutoFit/>
          </a:bodyPr>
          <a:lstStyle/>
          <a:p>
            <a:pPr algn="l"/>
            <a:r>
              <a:rPr lang="en-US" sz="2400" dirty="0">
                <a:solidFill>
                  <a:srgbClr val="004DC1"/>
                </a:solidFill>
                <a:latin typeface="+mj-lt"/>
                <a:cs typeface="Calibri" panose="020F0502020204030204" pitchFamily="34" charset="0"/>
              </a:rPr>
              <a:t>I</a:t>
            </a:r>
          </a:p>
        </p:txBody>
      </p:sp>
      <p:sp>
        <p:nvSpPr>
          <p:cNvPr id="43" name="TextBox 42">
            <a:extLst>
              <a:ext uri="{FF2B5EF4-FFF2-40B4-BE49-F238E27FC236}">
                <a16:creationId xmlns:a16="http://schemas.microsoft.com/office/drawing/2014/main" id="{8E803103-F3B9-2A7B-A868-78FECCC6A563}"/>
              </a:ext>
            </a:extLst>
          </p:cNvPr>
          <p:cNvSpPr txBox="1"/>
          <p:nvPr/>
        </p:nvSpPr>
        <p:spPr>
          <a:xfrm>
            <a:off x="2790813" y="5132806"/>
            <a:ext cx="260008" cy="461665"/>
          </a:xfrm>
          <a:prstGeom prst="rect">
            <a:avLst/>
          </a:prstGeom>
          <a:noFill/>
        </p:spPr>
        <p:txBody>
          <a:bodyPr wrap="none" rtlCol="0">
            <a:spAutoFit/>
          </a:bodyPr>
          <a:lstStyle/>
          <a:p>
            <a:pPr algn="l"/>
            <a:r>
              <a:rPr lang="en-US" sz="2400" dirty="0">
                <a:solidFill>
                  <a:srgbClr val="004DC1"/>
                </a:solidFill>
                <a:latin typeface="+mj-lt"/>
                <a:cs typeface="Calibri" panose="020F0502020204030204" pitchFamily="34" charset="0"/>
              </a:rPr>
              <a:t>I</a:t>
            </a:r>
          </a:p>
        </p:txBody>
      </p:sp>
      <p:sp>
        <p:nvSpPr>
          <p:cNvPr id="44" name="TextBox 43">
            <a:extLst>
              <a:ext uri="{FF2B5EF4-FFF2-40B4-BE49-F238E27FC236}">
                <a16:creationId xmlns:a16="http://schemas.microsoft.com/office/drawing/2014/main" id="{DA907A68-D17A-B752-2D7D-A518BE4EF7B1}"/>
              </a:ext>
            </a:extLst>
          </p:cNvPr>
          <p:cNvSpPr txBox="1"/>
          <p:nvPr/>
        </p:nvSpPr>
        <p:spPr>
          <a:xfrm>
            <a:off x="5616616" y="5115387"/>
            <a:ext cx="442750" cy="461665"/>
          </a:xfrm>
          <a:prstGeom prst="rect">
            <a:avLst/>
          </a:prstGeom>
          <a:noFill/>
        </p:spPr>
        <p:txBody>
          <a:bodyPr wrap="none" rtlCol="0">
            <a:spAutoFit/>
          </a:bodyPr>
          <a:lstStyle/>
          <a:p>
            <a:pPr algn="l"/>
            <a:r>
              <a:rPr lang="en-US" sz="2400" dirty="0">
                <a:solidFill>
                  <a:srgbClr val="004DC1"/>
                </a:solidFill>
                <a:latin typeface="+mj-lt"/>
                <a:cs typeface="Calibri" panose="020F0502020204030204" pitchFamily="34" charset="0"/>
              </a:rPr>
              <a:t>(I)</a:t>
            </a:r>
          </a:p>
        </p:txBody>
      </p:sp>
      <p:sp>
        <p:nvSpPr>
          <p:cNvPr id="45" name="TextBox 44">
            <a:extLst>
              <a:ext uri="{FF2B5EF4-FFF2-40B4-BE49-F238E27FC236}">
                <a16:creationId xmlns:a16="http://schemas.microsoft.com/office/drawing/2014/main" id="{DFDB9FDA-C992-B9C3-6516-D37B5067A052}"/>
              </a:ext>
            </a:extLst>
          </p:cNvPr>
          <p:cNvSpPr txBox="1"/>
          <p:nvPr/>
        </p:nvSpPr>
        <p:spPr>
          <a:xfrm>
            <a:off x="8241363" y="5140326"/>
            <a:ext cx="260008" cy="461665"/>
          </a:xfrm>
          <a:prstGeom prst="rect">
            <a:avLst/>
          </a:prstGeom>
          <a:noFill/>
        </p:spPr>
        <p:txBody>
          <a:bodyPr wrap="none" rtlCol="0">
            <a:spAutoFit/>
          </a:bodyPr>
          <a:lstStyle/>
          <a:p>
            <a:pPr algn="l"/>
            <a:r>
              <a:rPr lang="en-US" sz="2400" dirty="0">
                <a:solidFill>
                  <a:srgbClr val="004DC1"/>
                </a:solidFill>
                <a:latin typeface="+mj-lt"/>
                <a:cs typeface="Calibri" panose="020F0502020204030204" pitchFamily="34" charset="0"/>
              </a:rPr>
              <a:t>I</a:t>
            </a:r>
          </a:p>
        </p:txBody>
      </p:sp>
      <p:sp>
        <p:nvSpPr>
          <p:cNvPr id="46" name="TextBox 45">
            <a:extLst>
              <a:ext uri="{FF2B5EF4-FFF2-40B4-BE49-F238E27FC236}">
                <a16:creationId xmlns:a16="http://schemas.microsoft.com/office/drawing/2014/main" id="{4424AA5A-2435-69BA-CF79-FFBB1AFB8FE6}"/>
              </a:ext>
            </a:extLst>
          </p:cNvPr>
          <p:cNvSpPr txBox="1"/>
          <p:nvPr/>
        </p:nvSpPr>
        <p:spPr>
          <a:xfrm>
            <a:off x="11095014" y="5122063"/>
            <a:ext cx="260008" cy="461665"/>
          </a:xfrm>
          <a:prstGeom prst="rect">
            <a:avLst/>
          </a:prstGeom>
          <a:noFill/>
        </p:spPr>
        <p:txBody>
          <a:bodyPr wrap="none" rtlCol="0">
            <a:spAutoFit/>
          </a:bodyPr>
          <a:lstStyle/>
          <a:p>
            <a:pPr algn="l"/>
            <a:r>
              <a:rPr lang="en-US" sz="2400" dirty="0">
                <a:solidFill>
                  <a:srgbClr val="004DC1"/>
                </a:solidFill>
                <a:latin typeface="+mj-lt"/>
                <a:cs typeface="Calibri" panose="020F0502020204030204" pitchFamily="34" charset="0"/>
              </a:rPr>
              <a:t>I</a:t>
            </a:r>
          </a:p>
        </p:txBody>
      </p:sp>
      <p:cxnSp>
        <p:nvCxnSpPr>
          <p:cNvPr id="54" name="Straight Arrow Connector 53">
            <a:extLst>
              <a:ext uri="{FF2B5EF4-FFF2-40B4-BE49-F238E27FC236}">
                <a16:creationId xmlns:a16="http://schemas.microsoft.com/office/drawing/2014/main" id="{89240630-F291-9D62-DE9B-8450BA2243DC}"/>
              </a:ext>
            </a:extLst>
          </p:cNvPr>
          <p:cNvCxnSpPr>
            <a:cxnSpLocks/>
          </p:cNvCxnSpPr>
          <p:nvPr/>
        </p:nvCxnSpPr>
        <p:spPr>
          <a:xfrm>
            <a:off x="2330657" y="1883605"/>
            <a:ext cx="1032642" cy="0"/>
          </a:xfrm>
          <a:prstGeom prst="straightConnector1">
            <a:avLst/>
          </a:prstGeom>
          <a:ln w="28575">
            <a:solidFill>
              <a:srgbClr val="004DC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F767C3CD-047E-6A6A-F032-15271E02D77E}"/>
              </a:ext>
            </a:extLst>
          </p:cNvPr>
          <p:cNvCxnSpPr>
            <a:cxnSpLocks/>
          </p:cNvCxnSpPr>
          <p:nvPr/>
        </p:nvCxnSpPr>
        <p:spPr>
          <a:xfrm>
            <a:off x="3746327" y="1883605"/>
            <a:ext cx="1032642" cy="0"/>
          </a:xfrm>
          <a:prstGeom prst="straightConnector1">
            <a:avLst/>
          </a:prstGeom>
          <a:ln w="28575">
            <a:solidFill>
              <a:srgbClr val="004DC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1C6F3E9E-318D-4F55-4CA8-FE187D72CBED}"/>
              </a:ext>
            </a:extLst>
          </p:cNvPr>
          <p:cNvCxnSpPr>
            <a:cxnSpLocks/>
          </p:cNvCxnSpPr>
          <p:nvPr/>
        </p:nvCxnSpPr>
        <p:spPr>
          <a:xfrm>
            <a:off x="5234141" y="1883605"/>
            <a:ext cx="1133797" cy="0"/>
          </a:xfrm>
          <a:prstGeom prst="straightConnector1">
            <a:avLst/>
          </a:prstGeom>
          <a:ln w="28575">
            <a:solidFill>
              <a:srgbClr val="004DC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BCE0FDB4-BC51-A1F1-0DFB-B0BD0566CC0D}"/>
              </a:ext>
            </a:extLst>
          </p:cNvPr>
          <p:cNvCxnSpPr>
            <a:cxnSpLocks/>
          </p:cNvCxnSpPr>
          <p:nvPr/>
        </p:nvCxnSpPr>
        <p:spPr>
          <a:xfrm>
            <a:off x="7113583" y="1866371"/>
            <a:ext cx="1032642" cy="0"/>
          </a:xfrm>
          <a:prstGeom prst="straightConnector1">
            <a:avLst/>
          </a:prstGeom>
          <a:ln w="28575">
            <a:solidFill>
              <a:srgbClr val="004DC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5F7547D8-E19B-B383-6DE4-789C4B4A7C0C}"/>
              </a:ext>
            </a:extLst>
          </p:cNvPr>
          <p:cNvCxnSpPr>
            <a:cxnSpLocks/>
          </p:cNvCxnSpPr>
          <p:nvPr/>
        </p:nvCxnSpPr>
        <p:spPr>
          <a:xfrm>
            <a:off x="8471635" y="1866371"/>
            <a:ext cx="1071748" cy="4009"/>
          </a:xfrm>
          <a:prstGeom prst="straightConnector1">
            <a:avLst/>
          </a:prstGeom>
          <a:ln w="28575">
            <a:solidFill>
              <a:srgbClr val="004DC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ABF0A284-2F8B-F24F-4CC7-78304C03D93F}"/>
              </a:ext>
            </a:extLst>
          </p:cNvPr>
          <p:cNvCxnSpPr>
            <a:cxnSpLocks/>
          </p:cNvCxnSpPr>
          <p:nvPr/>
        </p:nvCxnSpPr>
        <p:spPr>
          <a:xfrm flipV="1">
            <a:off x="9993837" y="1849618"/>
            <a:ext cx="1219214" cy="7831"/>
          </a:xfrm>
          <a:prstGeom prst="straightConnector1">
            <a:avLst/>
          </a:prstGeom>
          <a:ln w="28575">
            <a:solidFill>
              <a:srgbClr val="004DC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2F045FFF-BDD3-407E-6BAD-05EFF670492E}"/>
              </a:ext>
            </a:extLst>
          </p:cNvPr>
          <p:cNvCxnSpPr>
            <a:cxnSpLocks/>
          </p:cNvCxnSpPr>
          <p:nvPr/>
        </p:nvCxnSpPr>
        <p:spPr>
          <a:xfrm>
            <a:off x="2064398" y="3680100"/>
            <a:ext cx="1032642" cy="0"/>
          </a:xfrm>
          <a:prstGeom prst="straightConnector1">
            <a:avLst/>
          </a:prstGeom>
          <a:ln w="28575">
            <a:solidFill>
              <a:srgbClr val="004DC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40F77F8E-FE71-4059-E879-D246BEB4CAC3}"/>
              </a:ext>
            </a:extLst>
          </p:cNvPr>
          <p:cNvCxnSpPr>
            <a:cxnSpLocks/>
          </p:cNvCxnSpPr>
          <p:nvPr/>
        </p:nvCxnSpPr>
        <p:spPr>
          <a:xfrm>
            <a:off x="3538187" y="3680100"/>
            <a:ext cx="1032642" cy="0"/>
          </a:xfrm>
          <a:prstGeom prst="straightConnector1">
            <a:avLst/>
          </a:prstGeom>
          <a:ln w="28575">
            <a:solidFill>
              <a:srgbClr val="004DC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1E287240-C05A-7846-BD16-ADDF431E5FBE}"/>
              </a:ext>
            </a:extLst>
          </p:cNvPr>
          <p:cNvCxnSpPr>
            <a:cxnSpLocks/>
          </p:cNvCxnSpPr>
          <p:nvPr/>
        </p:nvCxnSpPr>
        <p:spPr>
          <a:xfrm>
            <a:off x="4843697" y="3677078"/>
            <a:ext cx="1032642" cy="0"/>
          </a:xfrm>
          <a:prstGeom prst="straightConnector1">
            <a:avLst/>
          </a:prstGeom>
          <a:ln w="28575">
            <a:solidFill>
              <a:srgbClr val="004DC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7C283EDC-AA8A-605A-DE1F-4C23152B5615}"/>
              </a:ext>
            </a:extLst>
          </p:cNvPr>
          <p:cNvCxnSpPr>
            <a:cxnSpLocks/>
          </p:cNvCxnSpPr>
          <p:nvPr/>
        </p:nvCxnSpPr>
        <p:spPr>
          <a:xfrm>
            <a:off x="6317866" y="3674690"/>
            <a:ext cx="1032642" cy="0"/>
          </a:xfrm>
          <a:prstGeom prst="straightConnector1">
            <a:avLst/>
          </a:prstGeom>
          <a:ln w="28575">
            <a:solidFill>
              <a:srgbClr val="004DC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223C3A17-BF01-5DDD-7471-21F807EEE38A}"/>
              </a:ext>
            </a:extLst>
          </p:cNvPr>
          <p:cNvCxnSpPr>
            <a:cxnSpLocks/>
          </p:cNvCxnSpPr>
          <p:nvPr/>
        </p:nvCxnSpPr>
        <p:spPr>
          <a:xfrm>
            <a:off x="7533561" y="3663817"/>
            <a:ext cx="1032642" cy="0"/>
          </a:xfrm>
          <a:prstGeom prst="straightConnector1">
            <a:avLst/>
          </a:prstGeom>
          <a:ln w="28575">
            <a:solidFill>
              <a:srgbClr val="004DC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44C1421E-CE9A-08FC-B233-4DC40F809669}"/>
              </a:ext>
            </a:extLst>
          </p:cNvPr>
          <p:cNvCxnSpPr>
            <a:cxnSpLocks/>
          </p:cNvCxnSpPr>
          <p:nvPr/>
        </p:nvCxnSpPr>
        <p:spPr>
          <a:xfrm>
            <a:off x="8961195" y="3674690"/>
            <a:ext cx="1032642" cy="0"/>
          </a:xfrm>
          <a:prstGeom prst="straightConnector1">
            <a:avLst/>
          </a:prstGeom>
          <a:ln w="28575">
            <a:solidFill>
              <a:srgbClr val="004DC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6FA71FB4-3B24-DAF9-DCA7-D805CCB9F057}"/>
              </a:ext>
            </a:extLst>
          </p:cNvPr>
          <p:cNvCxnSpPr>
            <a:cxnSpLocks/>
          </p:cNvCxnSpPr>
          <p:nvPr/>
        </p:nvCxnSpPr>
        <p:spPr>
          <a:xfrm>
            <a:off x="10310413" y="3686000"/>
            <a:ext cx="1032642" cy="0"/>
          </a:xfrm>
          <a:prstGeom prst="straightConnector1">
            <a:avLst/>
          </a:prstGeom>
          <a:ln w="28575">
            <a:solidFill>
              <a:srgbClr val="004DC1"/>
            </a:solidFill>
            <a:tailEnd type="stealth" w="lg" len="lg"/>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490FF113-D2ED-1C80-E628-40BB7D297DB1}"/>
              </a:ext>
            </a:extLst>
          </p:cNvPr>
          <p:cNvSpPr txBox="1"/>
          <p:nvPr/>
        </p:nvSpPr>
        <p:spPr>
          <a:xfrm>
            <a:off x="10123841" y="1929160"/>
            <a:ext cx="2174506" cy="461665"/>
          </a:xfrm>
          <a:prstGeom prst="rect">
            <a:avLst/>
          </a:prstGeom>
          <a:noFill/>
        </p:spPr>
        <p:txBody>
          <a:bodyPr wrap="none" rtlCol="0">
            <a:spAutoFit/>
          </a:bodyPr>
          <a:lstStyle/>
          <a:p>
            <a:pPr algn="l"/>
            <a:r>
              <a:rPr lang="en-US" sz="2400" dirty="0">
                <a:solidFill>
                  <a:srgbClr val="C00000"/>
                </a:solidFill>
                <a:latin typeface="+mj-lt"/>
                <a:cs typeface="Calibri" panose="020F0502020204030204" pitchFamily="34" charset="0"/>
              </a:rPr>
              <a:t>More coinciding</a:t>
            </a:r>
          </a:p>
        </p:txBody>
      </p:sp>
      <p:sp>
        <p:nvSpPr>
          <p:cNvPr id="68" name="TextBox 67">
            <a:extLst>
              <a:ext uri="{FF2B5EF4-FFF2-40B4-BE49-F238E27FC236}">
                <a16:creationId xmlns:a16="http://schemas.microsoft.com/office/drawing/2014/main" id="{D0501325-3CF5-4E70-0F12-B2246F27FAEE}"/>
              </a:ext>
            </a:extLst>
          </p:cNvPr>
          <p:cNvSpPr txBox="1"/>
          <p:nvPr/>
        </p:nvSpPr>
        <p:spPr>
          <a:xfrm>
            <a:off x="4937728" y="5424614"/>
            <a:ext cx="2174506" cy="461665"/>
          </a:xfrm>
          <a:prstGeom prst="rect">
            <a:avLst/>
          </a:prstGeom>
          <a:noFill/>
        </p:spPr>
        <p:txBody>
          <a:bodyPr wrap="none" rtlCol="0">
            <a:spAutoFit/>
          </a:bodyPr>
          <a:lstStyle/>
          <a:p>
            <a:pPr algn="l"/>
            <a:r>
              <a:rPr lang="en-US" sz="2400" dirty="0">
                <a:solidFill>
                  <a:srgbClr val="C00000"/>
                </a:solidFill>
                <a:latin typeface="+mj-lt"/>
                <a:cs typeface="Calibri" panose="020F0502020204030204" pitchFamily="34" charset="0"/>
              </a:rPr>
              <a:t>More coinciding</a:t>
            </a:r>
          </a:p>
        </p:txBody>
      </p:sp>
      <p:sp>
        <p:nvSpPr>
          <p:cNvPr id="69" name="TextBox 68">
            <a:extLst>
              <a:ext uri="{FF2B5EF4-FFF2-40B4-BE49-F238E27FC236}">
                <a16:creationId xmlns:a16="http://schemas.microsoft.com/office/drawing/2014/main" id="{F9478250-C387-FCD0-2EAB-CBE33AACA416}"/>
              </a:ext>
            </a:extLst>
          </p:cNvPr>
          <p:cNvSpPr txBox="1"/>
          <p:nvPr/>
        </p:nvSpPr>
        <p:spPr>
          <a:xfrm>
            <a:off x="7279202" y="3754811"/>
            <a:ext cx="2375074" cy="461665"/>
          </a:xfrm>
          <a:prstGeom prst="rect">
            <a:avLst/>
          </a:prstGeom>
          <a:noFill/>
        </p:spPr>
        <p:txBody>
          <a:bodyPr wrap="none" rtlCol="0">
            <a:spAutoFit/>
          </a:bodyPr>
          <a:lstStyle/>
          <a:p>
            <a:pPr algn="l"/>
            <a:r>
              <a:rPr lang="en-US" sz="2400" dirty="0">
                <a:solidFill>
                  <a:srgbClr val="C00000"/>
                </a:solidFill>
                <a:latin typeface="+mj-lt"/>
                <a:cs typeface="Calibri" panose="020F0502020204030204" pitchFamily="34" charset="0"/>
              </a:rPr>
              <a:t>More interlocking</a:t>
            </a:r>
          </a:p>
        </p:txBody>
      </p:sp>
      <p:sp>
        <p:nvSpPr>
          <p:cNvPr id="70" name="TextBox 69">
            <a:extLst>
              <a:ext uri="{FF2B5EF4-FFF2-40B4-BE49-F238E27FC236}">
                <a16:creationId xmlns:a16="http://schemas.microsoft.com/office/drawing/2014/main" id="{63EA6EAE-C131-B497-D072-59598E461A07}"/>
              </a:ext>
            </a:extLst>
          </p:cNvPr>
          <p:cNvSpPr txBox="1"/>
          <p:nvPr/>
        </p:nvSpPr>
        <p:spPr>
          <a:xfrm>
            <a:off x="1948200" y="1937987"/>
            <a:ext cx="2375074" cy="461665"/>
          </a:xfrm>
          <a:prstGeom prst="rect">
            <a:avLst/>
          </a:prstGeom>
          <a:noFill/>
        </p:spPr>
        <p:txBody>
          <a:bodyPr wrap="none" rtlCol="0">
            <a:spAutoFit/>
          </a:bodyPr>
          <a:lstStyle/>
          <a:p>
            <a:pPr algn="l"/>
            <a:r>
              <a:rPr lang="en-US" sz="2400" dirty="0">
                <a:solidFill>
                  <a:srgbClr val="C00000"/>
                </a:solidFill>
                <a:latin typeface="+mj-lt"/>
                <a:cs typeface="Calibri" panose="020F0502020204030204" pitchFamily="34" charset="0"/>
              </a:rPr>
              <a:t>More interlocking</a:t>
            </a:r>
          </a:p>
        </p:txBody>
      </p:sp>
      <p:cxnSp>
        <p:nvCxnSpPr>
          <p:cNvPr id="71" name="Straight Arrow Connector 70">
            <a:extLst>
              <a:ext uri="{FF2B5EF4-FFF2-40B4-BE49-F238E27FC236}">
                <a16:creationId xmlns:a16="http://schemas.microsoft.com/office/drawing/2014/main" id="{BEDEC61F-A73E-D571-B79A-8C839D4F44D2}"/>
              </a:ext>
            </a:extLst>
          </p:cNvPr>
          <p:cNvCxnSpPr>
            <a:cxnSpLocks/>
          </p:cNvCxnSpPr>
          <p:nvPr/>
        </p:nvCxnSpPr>
        <p:spPr>
          <a:xfrm>
            <a:off x="2004837" y="5363638"/>
            <a:ext cx="785976" cy="7522"/>
          </a:xfrm>
          <a:prstGeom prst="straightConnector1">
            <a:avLst/>
          </a:prstGeom>
          <a:ln w="28575">
            <a:solidFill>
              <a:srgbClr val="004DC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2E1C4C11-D4E4-2A2E-C898-209F88257201}"/>
              </a:ext>
            </a:extLst>
          </p:cNvPr>
          <p:cNvCxnSpPr>
            <a:cxnSpLocks/>
          </p:cNvCxnSpPr>
          <p:nvPr/>
        </p:nvCxnSpPr>
        <p:spPr>
          <a:xfrm>
            <a:off x="3021866" y="5346219"/>
            <a:ext cx="1300646" cy="0"/>
          </a:xfrm>
          <a:prstGeom prst="straightConnector1">
            <a:avLst/>
          </a:prstGeom>
          <a:ln w="28575">
            <a:solidFill>
              <a:srgbClr val="004DC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A1327FE2-06B8-9F3B-1FB0-AEAD8874843B}"/>
              </a:ext>
            </a:extLst>
          </p:cNvPr>
          <p:cNvCxnSpPr>
            <a:cxnSpLocks/>
          </p:cNvCxnSpPr>
          <p:nvPr/>
        </p:nvCxnSpPr>
        <p:spPr>
          <a:xfrm>
            <a:off x="4628448" y="5346219"/>
            <a:ext cx="1032642" cy="0"/>
          </a:xfrm>
          <a:prstGeom prst="straightConnector1">
            <a:avLst/>
          </a:prstGeom>
          <a:ln w="28575">
            <a:solidFill>
              <a:srgbClr val="004DC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C55971ED-7A18-7D20-C3B8-0670BC40310D}"/>
              </a:ext>
            </a:extLst>
          </p:cNvPr>
          <p:cNvCxnSpPr>
            <a:cxnSpLocks/>
            <a:endCxn id="35" idx="1"/>
          </p:cNvCxnSpPr>
          <p:nvPr/>
        </p:nvCxnSpPr>
        <p:spPr>
          <a:xfrm>
            <a:off x="5976433" y="5346219"/>
            <a:ext cx="882693" cy="4"/>
          </a:xfrm>
          <a:prstGeom prst="straightConnector1">
            <a:avLst/>
          </a:prstGeom>
          <a:ln w="28575">
            <a:solidFill>
              <a:srgbClr val="004DC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24E8BEAA-BE58-C2AC-022E-854F237409CA}"/>
              </a:ext>
            </a:extLst>
          </p:cNvPr>
          <p:cNvCxnSpPr>
            <a:cxnSpLocks/>
          </p:cNvCxnSpPr>
          <p:nvPr/>
        </p:nvCxnSpPr>
        <p:spPr>
          <a:xfrm>
            <a:off x="7225528" y="5344862"/>
            <a:ext cx="960694" cy="1357"/>
          </a:xfrm>
          <a:prstGeom prst="straightConnector1">
            <a:avLst/>
          </a:prstGeom>
          <a:ln w="28575">
            <a:solidFill>
              <a:srgbClr val="004DC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0C0218D3-019E-6DD4-51E3-6C8EA586C9C5}"/>
              </a:ext>
            </a:extLst>
          </p:cNvPr>
          <p:cNvCxnSpPr>
            <a:cxnSpLocks/>
          </p:cNvCxnSpPr>
          <p:nvPr/>
        </p:nvCxnSpPr>
        <p:spPr>
          <a:xfrm>
            <a:off x="8526633" y="5344862"/>
            <a:ext cx="960694" cy="1357"/>
          </a:xfrm>
          <a:prstGeom prst="straightConnector1">
            <a:avLst/>
          </a:prstGeom>
          <a:ln w="28575">
            <a:solidFill>
              <a:srgbClr val="004DC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29C19103-8192-D191-A942-7439645B9B49}"/>
              </a:ext>
            </a:extLst>
          </p:cNvPr>
          <p:cNvCxnSpPr>
            <a:cxnSpLocks/>
          </p:cNvCxnSpPr>
          <p:nvPr/>
        </p:nvCxnSpPr>
        <p:spPr>
          <a:xfrm>
            <a:off x="10032217" y="5342800"/>
            <a:ext cx="960694" cy="1357"/>
          </a:xfrm>
          <a:prstGeom prst="straightConnector1">
            <a:avLst/>
          </a:prstGeom>
          <a:ln w="28575">
            <a:solidFill>
              <a:srgbClr val="004DC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C741F190-2645-EF65-9719-5F47B71221B8}"/>
              </a:ext>
            </a:extLst>
          </p:cNvPr>
          <p:cNvCxnSpPr>
            <a:cxnSpLocks/>
          </p:cNvCxnSpPr>
          <p:nvPr/>
        </p:nvCxnSpPr>
        <p:spPr>
          <a:xfrm>
            <a:off x="4248517" y="2200599"/>
            <a:ext cx="803513"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2AC7C7D-568D-290C-50B9-72BD72C5FC09}"/>
              </a:ext>
            </a:extLst>
          </p:cNvPr>
          <p:cNvCxnSpPr>
            <a:cxnSpLocks/>
          </p:cNvCxnSpPr>
          <p:nvPr/>
        </p:nvCxnSpPr>
        <p:spPr>
          <a:xfrm flipV="1">
            <a:off x="5043110" y="2036080"/>
            <a:ext cx="139342" cy="16897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B8E6C7C-CE58-40E2-D0D5-270C5F913860}"/>
              </a:ext>
            </a:extLst>
          </p:cNvPr>
          <p:cNvCxnSpPr>
            <a:cxnSpLocks/>
          </p:cNvCxnSpPr>
          <p:nvPr/>
        </p:nvCxnSpPr>
        <p:spPr>
          <a:xfrm flipV="1">
            <a:off x="2010124" y="4027861"/>
            <a:ext cx="1400865" cy="434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C5C08BDE-AF2C-A52E-DF5F-5905F10FEB68}"/>
              </a:ext>
            </a:extLst>
          </p:cNvPr>
          <p:cNvCxnSpPr>
            <a:cxnSpLocks/>
          </p:cNvCxnSpPr>
          <p:nvPr/>
        </p:nvCxnSpPr>
        <p:spPr>
          <a:xfrm flipV="1">
            <a:off x="3401313" y="3871109"/>
            <a:ext cx="135684" cy="15675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990BE49-C0B2-E87F-9CFE-53A59DB3EE15}"/>
              </a:ext>
            </a:extLst>
          </p:cNvPr>
          <p:cNvCxnSpPr>
            <a:cxnSpLocks/>
          </p:cNvCxnSpPr>
          <p:nvPr/>
        </p:nvCxnSpPr>
        <p:spPr>
          <a:xfrm>
            <a:off x="9702041" y="2179257"/>
            <a:ext cx="48153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DD955C15-7CD0-24CE-9C17-F6C43F2AB058}"/>
              </a:ext>
            </a:extLst>
          </p:cNvPr>
          <p:cNvCxnSpPr>
            <a:cxnSpLocks/>
          </p:cNvCxnSpPr>
          <p:nvPr/>
        </p:nvCxnSpPr>
        <p:spPr>
          <a:xfrm flipH="1" flipV="1">
            <a:off x="9600745" y="2023457"/>
            <a:ext cx="107063" cy="15950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1F793630-7BE0-2D00-5922-0F9A4A357423}"/>
              </a:ext>
            </a:extLst>
          </p:cNvPr>
          <p:cNvCxnSpPr>
            <a:cxnSpLocks/>
          </p:cNvCxnSpPr>
          <p:nvPr/>
        </p:nvCxnSpPr>
        <p:spPr>
          <a:xfrm>
            <a:off x="6590175" y="4011580"/>
            <a:ext cx="71010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B46D2A8C-86C0-A647-2583-50E42BFF1929}"/>
              </a:ext>
            </a:extLst>
          </p:cNvPr>
          <p:cNvCxnSpPr>
            <a:cxnSpLocks/>
          </p:cNvCxnSpPr>
          <p:nvPr/>
        </p:nvCxnSpPr>
        <p:spPr>
          <a:xfrm flipH="1" flipV="1">
            <a:off x="6488879" y="3855780"/>
            <a:ext cx="107063" cy="15950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65272B1-414B-44D1-2327-29B4A7789BFE}"/>
              </a:ext>
            </a:extLst>
          </p:cNvPr>
          <p:cNvCxnSpPr>
            <a:cxnSpLocks/>
          </p:cNvCxnSpPr>
          <p:nvPr/>
        </p:nvCxnSpPr>
        <p:spPr>
          <a:xfrm>
            <a:off x="4248517" y="5684520"/>
            <a:ext cx="73312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344741F2-824A-7F08-E0A2-49FBFB35C9E8}"/>
              </a:ext>
            </a:extLst>
          </p:cNvPr>
          <p:cNvCxnSpPr>
            <a:cxnSpLocks/>
          </p:cNvCxnSpPr>
          <p:nvPr/>
        </p:nvCxnSpPr>
        <p:spPr>
          <a:xfrm flipH="1" flipV="1">
            <a:off x="4147221" y="5528720"/>
            <a:ext cx="107063" cy="15950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092DA6C1-902A-1CB0-FD09-5D0A66DC7615}"/>
              </a:ext>
            </a:extLst>
          </p:cNvPr>
          <p:cNvCxnSpPr>
            <a:cxnSpLocks/>
          </p:cNvCxnSpPr>
          <p:nvPr/>
        </p:nvCxnSpPr>
        <p:spPr>
          <a:xfrm flipV="1">
            <a:off x="7034014" y="5683434"/>
            <a:ext cx="564030" cy="108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5B5FC8C4-5D72-C335-66BE-928B29B1D407}"/>
              </a:ext>
            </a:extLst>
          </p:cNvPr>
          <p:cNvCxnSpPr>
            <a:cxnSpLocks/>
          </p:cNvCxnSpPr>
          <p:nvPr/>
        </p:nvCxnSpPr>
        <p:spPr>
          <a:xfrm flipV="1">
            <a:off x="7587883" y="5518396"/>
            <a:ext cx="128233" cy="16842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B0CCC9DC-5734-0388-802B-BFB891284C2A}"/>
              </a:ext>
            </a:extLst>
          </p:cNvPr>
          <p:cNvCxnSpPr>
            <a:cxnSpLocks/>
          </p:cNvCxnSpPr>
          <p:nvPr/>
        </p:nvCxnSpPr>
        <p:spPr>
          <a:xfrm>
            <a:off x="10901888" y="5682379"/>
            <a:ext cx="1111425" cy="105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49F875C9-B3D0-EC3B-C474-044AAB08E6B3}"/>
              </a:ext>
            </a:extLst>
          </p:cNvPr>
          <p:cNvCxnSpPr>
            <a:cxnSpLocks/>
          </p:cNvCxnSpPr>
          <p:nvPr/>
        </p:nvCxnSpPr>
        <p:spPr>
          <a:xfrm flipH="1" flipV="1">
            <a:off x="10800592" y="5526579"/>
            <a:ext cx="107063" cy="15950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A63CE866-46CD-F2F2-87AE-695AC1E82447}"/>
              </a:ext>
            </a:extLst>
          </p:cNvPr>
          <p:cNvCxnSpPr>
            <a:cxnSpLocks/>
          </p:cNvCxnSpPr>
          <p:nvPr/>
        </p:nvCxnSpPr>
        <p:spPr>
          <a:xfrm flipV="1">
            <a:off x="9600745" y="4008770"/>
            <a:ext cx="564030" cy="108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F3A6F7B7-23D6-CEB9-E659-2CD2E5A4AB4A}"/>
              </a:ext>
            </a:extLst>
          </p:cNvPr>
          <p:cNvCxnSpPr>
            <a:cxnSpLocks/>
          </p:cNvCxnSpPr>
          <p:nvPr/>
        </p:nvCxnSpPr>
        <p:spPr>
          <a:xfrm flipV="1">
            <a:off x="10154614" y="3843732"/>
            <a:ext cx="128233" cy="16842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1E4D5CE1-3B76-4565-55D5-EFB397715911}"/>
              </a:ext>
            </a:extLst>
          </p:cNvPr>
          <p:cNvCxnSpPr>
            <a:cxnSpLocks/>
          </p:cNvCxnSpPr>
          <p:nvPr/>
        </p:nvCxnSpPr>
        <p:spPr>
          <a:xfrm>
            <a:off x="5409534" y="2152392"/>
            <a:ext cx="3866176" cy="0"/>
          </a:xfrm>
          <a:prstGeom prst="straightConnector1">
            <a:avLst/>
          </a:prstGeom>
          <a:ln w="28575">
            <a:solidFill>
              <a:srgbClr val="C00000"/>
            </a:solidFill>
            <a:prstDash val="sysDash"/>
            <a:tailEnd type="stealth" w="lg" len="lg"/>
          </a:ln>
        </p:spPr>
        <p:style>
          <a:lnRef idx="1">
            <a:schemeClr val="accent1"/>
          </a:lnRef>
          <a:fillRef idx="0">
            <a:schemeClr val="accent1"/>
          </a:fillRef>
          <a:effectRef idx="0">
            <a:schemeClr val="accent1"/>
          </a:effectRef>
          <a:fontRef idx="minor">
            <a:schemeClr val="tx1"/>
          </a:fontRef>
        </p:style>
      </p:cxnSp>
      <p:cxnSp>
        <p:nvCxnSpPr>
          <p:cNvPr id="128" name="Straight Arrow Connector 127">
            <a:extLst>
              <a:ext uri="{FF2B5EF4-FFF2-40B4-BE49-F238E27FC236}">
                <a16:creationId xmlns:a16="http://schemas.microsoft.com/office/drawing/2014/main" id="{41BA16C0-315D-E6A9-28A4-50B523F98497}"/>
              </a:ext>
            </a:extLst>
          </p:cNvPr>
          <p:cNvCxnSpPr>
            <a:cxnSpLocks/>
          </p:cNvCxnSpPr>
          <p:nvPr/>
        </p:nvCxnSpPr>
        <p:spPr>
          <a:xfrm>
            <a:off x="3670198" y="3963795"/>
            <a:ext cx="2688308" cy="0"/>
          </a:xfrm>
          <a:prstGeom prst="straightConnector1">
            <a:avLst/>
          </a:prstGeom>
          <a:ln w="28575">
            <a:solidFill>
              <a:srgbClr val="C00000"/>
            </a:solidFill>
            <a:prstDash val="sysDash"/>
            <a:tailEnd type="stealth" w="lg" len="lg"/>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3E29E66B-AE53-9465-EC88-9A3009E2DCF2}"/>
              </a:ext>
            </a:extLst>
          </p:cNvPr>
          <p:cNvCxnSpPr>
            <a:cxnSpLocks/>
          </p:cNvCxnSpPr>
          <p:nvPr/>
        </p:nvCxnSpPr>
        <p:spPr>
          <a:xfrm>
            <a:off x="2004837" y="5609865"/>
            <a:ext cx="2036765" cy="0"/>
          </a:xfrm>
          <a:prstGeom prst="straightConnector1">
            <a:avLst/>
          </a:prstGeom>
          <a:ln w="28575">
            <a:solidFill>
              <a:srgbClr val="C00000"/>
            </a:solidFill>
            <a:prstDash val="sysDash"/>
            <a:tailEnd type="stealth" w="lg" len="lg"/>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3F097A2A-46F6-00B8-3CF0-AB3E0AB4CA76}"/>
              </a:ext>
            </a:extLst>
          </p:cNvPr>
          <p:cNvCxnSpPr>
            <a:cxnSpLocks/>
          </p:cNvCxnSpPr>
          <p:nvPr/>
        </p:nvCxnSpPr>
        <p:spPr>
          <a:xfrm>
            <a:off x="7931556" y="5612804"/>
            <a:ext cx="2688308" cy="0"/>
          </a:xfrm>
          <a:prstGeom prst="straightConnector1">
            <a:avLst/>
          </a:prstGeom>
          <a:ln w="28575">
            <a:solidFill>
              <a:srgbClr val="C00000"/>
            </a:solidFill>
            <a:prstDash val="sysDash"/>
            <a:tailEnd type="stealth" w="lg" len="lg"/>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C9CF4966-88E1-DE09-760B-041420AB541D}"/>
              </a:ext>
            </a:extLst>
          </p:cNvPr>
          <p:cNvCxnSpPr>
            <a:cxnSpLocks/>
          </p:cNvCxnSpPr>
          <p:nvPr/>
        </p:nvCxnSpPr>
        <p:spPr>
          <a:xfrm>
            <a:off x="10368783" y="3941571"/>
            <a:ext cx="1644530" cy="0"/>
          </a:xfrm>
          <a:prstGeom prst="straightConnector1">
            <a:avLst/>
          </a:prstGeom>
          <a:ln w="28575">
            <a:solidFill>
              <a:srgbClr val="C0000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2" name="TextBox 141">
            <a:extLst>
              <a:ext uri="{FF2B5EF4-FFF2-40B4-BE49-F238E27FC236}">
                <a16:creationId xmlns:a16="http://schemas.microsoft.com/office/drawing/2014/main" id="{18B106D9-0525-9E9E-1516-3DAF870F2CD5}"/>
              </a:ext>
            </a:extLst>
          </p:cNvPr>
          <p:cNvSpPr txBox="1"/>
          <p:nvPr/>
        </p:nvSpPr>
        <p:spPr>
          <a:xfrm>
            <a:off x="230565" y="1651642"/>
            <a:ext cx="1494319" cy="830997"/>
          </a:xfrm>
          <a:prstGeom prst="rect">
            <a:avLst/>
          </a:prstGeom>
          <a:noFill/>
        </p:spPr>
        <p:txBody>
          <a:bodyPr wrap="none" rtlCol="0">
            <a:spAutoFit/>
          </a:bodyPr>
          <a:lstStyle/>
          <a:p>
            <a:pPr algn="r"/>
            <a:r>
              <a:rPr lang="en-US" sz="2400" dirty="0">
                <a:solidFill>
                  <a:srgbClr val="004DC1"/>
                </a:solidFill>
                <a:latin typeface="+mj-lt"/>
                <a:cs typeface="Calibri" panose="020F0502020204030204" pitchFamily="34" charset="0"/>
              </a:rPr>
              <a:t>1</a:t>
            </a:r>
            <a:r>
              <a:rPr lang="en-US" sz="2400" spc="-300" baseline="30000" dirty="0">
                <a:solidFill>
                  <a:srgbClr val="004DC1"/>
                </a:solidFill>
                <a:latin typeface="+mj-lt"/>
                <a:cs typeface="Calibri" panose="020F0502020204030204" pitchFamily="34" charset="0"/>
              </a:rPr>
              <a:t>2</a:t>
            </a:r>
            <a:r>
              <a:rPr lang="en-US" sz="2400" spc="-300" dirty="0">
                <a:solidFill>
                  <a:srgbClr val="004DC1"/>
                </a:solidFill>
                <a:latin typeface="+mj-lt"/>
                <a:cs typeface="Calibri" panose="020F0502020204030204" pitchFamily="34" charset="0"/>
              </a:rPr>
              <a:t>/</a:t>
            </a:r>
            <a:r>
              <a:rPr lang="en-US" sz="2400" baseline="-25000" dirty="0">
                <a:solidFill>
                  <a:srgbClr val="004DC1"/>
                </a:solidFill>
                <a:latin typeface="+mj-lt"/>
                <a:cs typeface="Calibri" panose="020F0502020204030204" pitchFamily="34" charset="0"/>
              </a:rPr>
              <a:t>5</a:t>
            </a:r>
            <a:r>
              <a:rPr lang="en-US" sz="2400" dirty="0">
                <a:solidFill>
                  <a:srgbClr val="004DC1"/>
                </a:solidFill>
                <a:latin typeface="+mj-lt"/>
                <a:cs typeface="Calibri" panose="020F0502020204030204" pitchFamily="34" charset="0"/>
              </a:rPr>
              <a:t> meas.</a:t>
            </a:r>
          </a:p>
          <a:p>
            <a:pPr algn="r"/>
            <a:r>
              <a:rPr lang="en-US" sz="2400" dirty="0">
                <a:solidFill>
                  <a:srgbClr val="004DC1"/>
                </a:solidFill>
                <a:latin typeface="+mj-lt"/>
                <a:cs typeface="Calibri" panose="020F0502020204030204" pitchFamily="34" charset="0"/>
              </a:rPr>
              <a:t>periodicity</a:t>
            </a:r>
            <a:endParaRPr lang="en-US" sz="2400" baseline="-25000" dirty="0">
              <a:solidFill>
                <a:srgbClr val="004DC1"/>
              </a:solidFill>
              <a:latin typeface="+mj-lt"/>
              <a:cs typeface="Calibri" panose="020F0502020204030204" pitchFamily="34" charset="0"/>
            </a:endParaRPr>
          </a:p>
        </p:txBody>
      </p:sp>
      <p:sp>
        <p:nvSpPr>
          <p:cNvPr id="145" name="TextBox 144">
            <a:extLst>
              <a:ext uri="{FF2B5EF4-FFF2-40B4-BE49-F238E27FC236}">
                <a16:creationId xmlns:a16="http://schemas.microsoft.com/office/drawing/2014/main" id="{2FBB843B-97F9-2257-94C7-34AACD289A59}"/>
              </a:ext>
            </a:extLst>
          </p:cNvPr>
          <p:cNvSpPr txBox="1"/>
          <p:nvPr/>
        </p:nvSpPr>
        <p:spPr>
          <a:xfrm>
            <a:off x="209736" y="2472857"/>
            <a:ext cx="1494319" cy="830997"/>
          </a:xfrm>
          <a:prstGeom prst="rect">
            <a:avLst/>
          </a:prstGeom>
          <a:noFill/>
        </p:spPr>
        <p:txBody>
          <a:bodyPr wrap="none" rtlCol="0">
            <a:spAutoFit/>
          </a:bodyPr>
          <a:lstStyle/>
          <a:p>
            <a:pPr algn="r"/>
            <a:r>
              <a:rPr lang="en-US" sz="2400" dirty="0">
                <a:solidFill>
                  <a:srgbClr val="C00000"/>
                </a:solidFill>
                <a:latin typeface="+mj-lt"/>
                <a:cs typeface="Calibri" panose="020F0502020204030204" pitchFamily="34" charset="0"/>
              </a:rPr>
              <a:t>7 meas. </a:t>
            </a:r>
          </a:p>
          <a:p>
            <a:pPr algn="r"/>
            <a:r>
              <a:rPr lang="en-US" sz="2400" dirty="0">
                <a:solidFill>
                  <a:srgbClr val="C00000"/>
                </a:solidFill>
                <a:latin typeface="+mj-lt"/>
                <a:cs typeface="Calibri" panose="020F0502020204030204" pitchFamily="34" charset="0"/>
              </a:rPr>
              <a:t>periodicity</a:t>
            </a:r>
            <a:endParaRPr lang="en-US" sz="2400" baseline="-25000" dirty="0">
              <a:solidFill>
                <a:srgbClr val="C00000"/>
              </a:solidFill>
              <a:latin typeface="+mj-lt"/>
              <a:cs typeface="Calibri" panose="020F0502020204030204" pitchFamily="34" charset="0"/>
            </a:endParaRPr>
          </a:p>
        </p:txBody>
      </p:sp>
      <p:sp>
        <p:nvSpPr>
          <p:cNvPr id="146" name="TextBox 145">
            <a:extLst>
              <a:ext uri="{FF2B5EF4-FFF2-40B4-BE49-F238E27FC236}">
                <a16:creationId xmlns:a16="http://schemas.microsoft.com/office/drawing/2014/main" id="{60611C0F-4140-3050-9F8D-003D21FDF1FE}"/>
              </a:ext>
            </a:extLst>
          </p:cNvPr>
          <p:cNvSpPr txBox="1"/>
          <p:nvPr/>
        </p:nvSpPr>
        <p:spPr>
          <a:xfrm>
            <a:off x="469958" y="1212799"/>
            <a:ext cx="1497526" cy="461665"/>
          </a:xfrm>
          <a:prstGeom prst="rect">
            <a:avLst/>
          </a:prstGeom>
          <a:noFill/>
        </p:spPr>
        <p:txBody>
          <a:bodyPr wrap="none" rtlCol="0">
            <a:spAutoFit/>
          </a:bodyPr>
          <a:lstStyle/>
          <a:p>
            <a:pPr algn="l"/>
            <a:r>
              <a:rPr lang="en-US" sz="2400" dirty="0">
                <a:latin typeface="+mj-lt"/>
                <a:cs typeface="Calibri" panose="020F0502020204030204" pitchFamily="34" charset="0"/>
              </a:rPr>
              <a:t>Bass Drum</a:t>
            </a:r>
          </a:p>
        </p:txBody>
      </p:sp>
      <p:sp>
        <p:nvSpPr>
          <p:cNvPr id="147" name="TextBox 146">
            <a:extLst>
              <a:ext uri="{FF2B5EF4-FFF2-40B4-BE49-F238E27FC236}">
                <a16:creationId xmlns:a16="http://schemas.microsoft.com/office/drawing/2014/main" id="{D1B1FAC8-4369-1E73-B14B-C975797E886B}"/>
              </a:ext>
            </a:extLst>
          </p:cNvPr>
          <p:cNvSpPr txBox="1"/>
          <p:nvPr/>
        </p:nvSpPr>
        <p:spPr>
          <a:xfrm>
            <a:off x="631158" y="426979"/>
            <a:ext cx="1261884" cy="830997"/>
          </a:xfrm>
          <a:prstGeom prst="rect">
            <a:avLst/>
          </a:prstGeom>
          <a:noFill/>
        </p:spPr>
        <p:txBody>
          <a:bodyPr wrap="none" rtlCol="0">
            <a:spAutoFit/>
          </a:bodyPr>
          <a:lstStyle/>
          <a:p>
            <a:pPr algn="r"/>
            <a:r>
              <a:rPr lang="en-US" sz="2400" dirty="0">
                <a:latin typeface="+mj-lt"/>
                <a:cs typeface="Calibri" panose="020F0502020204030204" pitchFamily="34" charset="0"/>
              </a:rPr>
              <a:t>Bass/</a:t>
            </a:r>
          </a:p>
          <a:p>
            <a:pPr algn="r"/>
            <a:r>
              <a:rPr lang="en-US" sz="2400" dirty="0">
                <a:latin typeface="+mj-lt"/>
                <a:cs typeface="Calibri" panose="020F0502020204030204" pitchFamily="34" charset="0"/>
              </a:rPr>
              <a:t>Piano LH</a:t>
            </a:r>
          </a:p>
        </p:txBody>
      </p:sp>
      <p:sp>
        <p:nvSpPr>
          <p:cNvPr id="148" name="Freeform 147">
            <a:extLst>
              <a:ext uri="{FF2B5EF4-FFF2-40B4-BE49-F238E27FC236}">
                <a16:creationId xmlns:a16="http://schemas.microsoft.com/office/drawing/2014/main" id="{9E3710E0-652A-F8FE-2F10-43AD295D74EA}"/>
              </a:ext>
            </a:extLst>
          </p:cNvPr>
          <p:cNvSpPr/>
          <p:nvPr/>
        </p:nvSpPr>
        <p:spPr>
          <a:xfrm>
            <a:off x="1660634" y="2293480"/>
            <a:ext cx="365032" cy="786051"/>
          </a:xfrm>
          <a:custGeom>
            <a:avLst/>
            <a:gdLst>
              <a:gd name="connsiteX0" fmla="*/ 0 w 325821"/>
              <a:gd name="connsiteY0" fmla="*/ 830317 h 830317"/>
              <a:gd name="connsiteX1" fmla="*/ 189187 w 325821"/>
              <a:gd name="connsiteY1" fmla="*/ 515007 h 830317"/>
              <a:gd name="connsiteX2" fmla="*/ 168166 w 325821"/>
              <a:gd name="connsiteY2" fmla="*/ 115614 h 830317"/>
              <a:gd name="connsiteX3" fmla="*/ 325821 w 325821"/>
              <a:gd name="connsiteY3" fmla="*/ 0 h 830317"/>
            </a:gdLst>
            <a:ahLst/>
            <a:cxnLst>
              <a:cxn ang="0">
                <a:pos x="connsiteX0" y="connsiteY0"/>
              </a:cxn>
              <a:cxn ang="0">
                <a:pos x="connsiteX1" y="connsiteY1"/>
              </a:cxn>
              <a:cxn ang="0">
                <a:pos x="connsiteX2" y="connsiteY2"/>
              </a:cxn>
              <a:cxn ang="0">
                <a:pos x="connsiteX3" y="connsiteY3"/>
              </a:cxn>
            </a:cxnLst>
            <a:rect l="l" t="t" r="r" b="b"/>
            <a:pathLst>
              <a:path w="325821" h="830317">
                <a:moveTo>
                  <a:pt x="0" y="830317"/>
                </a:moveTo>
                <a:cubicBezTo>
                  <a:pt x="80579" y="732220"/>
                  <a:pt x="161159" y="634124"/>
                  <a:pt x="189187" y="515007"/>
                </a:cubicBezTo>
                <a:cubicBezTo>
                  <a:pt x="217215" y="395890"/>
                  <a:pt x="145394" y="201448"/>
                  <a:pt x="168166" y="115614"/>
                </a:cubicBezTo>
                <a:cubicBezTo>
                  <a:pt x="190938" y="29780"/>
                  <a:pt x="258379" y="14890"/>
                  <a:pt x="325821" y="0"/>
                </a:cubicBezTo>
              </a:path>
            </a:pathLst>
          </a:custGeom>
          <a:noFill/>
          <a:ln w="19050">
            <a:solidFill>
              <a:srgbClr val="C00000"/>
            </a:solidFill>
            <a:headEnd type="none" w="med" len="med"/>
            <a:tailEnd type="stealth"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Freeform 148">
            <a:extLst>
              <a:ext uri="{FF2B5EF4-FFF2-40B4-BE49-F238E27FC236}">
                <a16:creationId xmlns:a16="http://schemas.microsoft.com/office/drawing/2014/main" id="{5949B7A9-79B1-4597-BC98-F0BF4FB1C2B8}"/>
              </a:ext>
            </a:extLst>
          </p:cNvPr>
          <p:cNvSpPr/>
          <p:nvPr/>
        </p:nvSpPr>
        <p:spPr>
          <a:xfrm>
            <a:off x="1677315" y="1891872"/>
            <a:ext cx="456434" cy="415048"/>
          </a:xfrm>
          <a:custGeom>
            <a:avLst/>
            <a:gdLst>
              <a:gd name="connsiteX0" fmla="*/ 0 w 325821"/>
              <a:gd name="connsiteY0" fmla="*/ 830317 h 830317"/>
              <a:gd name="connsiteX1" fmla="*/ 189187 w 325821"/>
              <a:gd name="connsiteY1" fmla="*/ 515007 h 830317"/>
              <a:gd name="connsiteX2" fmla="*/ 168166 w 325821"/>
              <a:gd name="connsiteY2" fmla="*/ 115614 h 830317"/>
              <a:gd name="connsiteX3" fmla="*/ 325821 w 325821"/>
              <a:gd name="connsiteY3" fmla="*/ 0 h 830317"/>
            </a:gdLst>
            <a:ahLst/>
            <a:cxnLst>
              <a:cxn ang="0">
                <a:pos x="connsiteX0" y="connsiteY0"/>
              </a:cxn>
              <a:cxn ang="0">
                <a:pos x="connsiteX1" y="connsiteY1"/>
              </a:cxn>
              <a:cxn ang="0">
                <a:pos x="connsiteX2" y="connsiteY2"/>
              </a:cxn>
              <a:cxn ang="0">
                <a:pos x="connsiteX3" y="connsiteY3"/>
              </a:cxn>
            </a:cxnLst>
            <a:rect l="l" t="t" r="r" b="b"/>
            <a:pathLst>
              <a:path w="325821" h="830317">
                <a:moveTo>
                  <a:pt x="0" y="830317"/>
                </a:moveTo>
                <a:cubicBezTo>
                  <a:pt x="80579" y="732220"/>
                  <a:pt x="161159" y="634124"/>
                  <a:pt x="189187" y="515007"/>
                </a:cubicBezTo>
                <a:cubicBezTo>
                  <a:pt x="217215" y="395890"/>
                  <a:pt x="145394" y="201448"/>
                  <a:pt x="168166" y="115614"/>
                </a:cubicBezTo>
                <a:cubicBezTo>
                  <a:pt x="190938" y="29780"/>
                  <a:pt x="258379" y="14890"/>
                  <a:pt x="325821" y="0"/>
                </a:cubicBezTo>
              </a:path>
            </a:pathLst>
          </a:custGeom>
          <a:noFill/>
          <a:ln w="19050">
            <a:solidFill>
              <a:srgbClr val="004DC1"/>
            </a:solidFill>
            <a:headEnd type="none" w="med" len="med"/>
            <a:tailEnd type="stealth"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9209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555E7-D72C-D5D1-DC3F-19CA7F10B10C}"/>
              </a:ext>
            </a:extLst>
          </p:cNvPr>
          <p:cNvSpPr>
            <a:spLocks noGrp="1"/>
          </p:cNvSpPr>
          <p:nvPr>
            <p:ph type="ctrTitle"/>
          </p:nvPr>
        </p:nvSpPr>
        <p:spPr/>
        <p:txBody>
          <a:bodyPr/>
          <a:lstStyle/>
          <a:p>
            <a:r>
              <a:rPr lang="en-US" dirty="0"/>
              <a:t>Composite Rhythm in Adowa</a:t>
            </a:r>
          </a:p>
        </p:txBody>
      </p:sp>
      <p:sp>
        <p:nvSpPr>
          <p:cNvPr id="3" name="Subtitle 2">
            <a:extLst>
              <a:ext uri="{FF2B5EF4-FFF2-40B4-BE49-F238E27FC236}">
                <a16:creationId xmlns:a16="http://schemas.microsoft.com/office/drawing/2014/main" id="{4F15717E-5A33-5074-5269-BF42AAFF986C}"/>
              </a:ext>
            </a:extLst>
          </p:cNvPr>
          <p:cNvSpPr>
            <a:spLocks noGrp="1"/>
          </p:cNvSpPr>
          <p:nvPr>
            <p:ph type="subTitle" idx="1"/>
          </p:nvPr>
        </p:nvSpPr>
        <p:spPr/>
        <p:txBody>
          <a:bodyPr/>
          <a:lstStyle/>
          <a:p>
            <a:r>
              <a:rPr lang="en-US" dirty="0"/>
              <a:t>Analysis of a transcription by Willi </a:t>
            </a:r>
            <a:r>
              <a:rPr lang="en-US" dirty="0" err="1"/>
              <a:t>Anku</a:t>
            </a:r>
            <a:endParaRPr lang="en-US" dirty="0"/>
          </a:p>
        </p:txBody>
      </p:sp>
      <p:sp>
        <p:nvSpPr>
          <p:cNvPr id="4" name="Date Placeholder 3">
            <a:extLst>
              <a:ext uri="{FF2B5EF4-FFF2-40B4-BE49-F238E27FC236}">
                <a16:creationId xmlns:a16="http://schemas.microsoft.com/office/drawing/2014/main" id="{0186AF8B-26A0-AF8E-9240-9AD12761193E}"/>
              </a:ext>
            </a:extLst>
          </p:cNvPr>
          <p:cNvSpPr>
            <a:spLocks noGrp="1"/>
          </p:cNvSpPr>
          <p:nvPr>
            <p:ph type="dt" sz="half" idx="10"/>
          </p:nvPr>
        </p:nvSpPr>
        <p:spPr/>
        <p:txBody>
          <a:bodyPr/>
          <a:lstStyle/>
          <a:p>
            <a:r>
              <a:rPr lang="en-US"/>
              <a:t>Rhythm in Music since 1900, McGill, Sept. 2023</a:t>
            </a:r>
            <a:endParaRPr lang="en-US" dirty="0"/>
          </a:p>
        </p:txBody>
      </p:sp>
      <p:sp>
        <p:nvSpPr>
          <p:cNvPr id="5" name="Footer Placeholder 4">
            <a:extLst>
              <a:ext uri="{FF2B5EF4-FFF2-40B4-BE49-F238E27FC236}">
                <a16:creationId xmlns:a16="http://schemas.microsoft.com/office/drawing/2014/main" id="{6952194C-3982-C287-3792-D65405535504}"/>
              </a:ext>
            </a:extLst>
          </p:cNvPr>
          <p:cNvSpPr>
            <a:spLocks noGrp="1"/>
          </p:cNvSpPr>
          <p:nvPr>
            <p:ph type="ftr" sz="quarter" idx="11"/>
          </p:nvPr>
        </p:nvSpPr>
        <p:spPr/>
        <p:txBody>
          <a:bodyPr/>
          <a:lstStyle/>
          <a:p>
            <a:r>
              <a:rPr lang="en-US"/>
              <a:t>Rhythmic Regularity beyond Meter and Isochrony</a:t>
            </a:r>
            <a:endParaRPr lang="en-US" dirty="0"/>
          </a:p>
        </p:txBody>
      </p:sp>
      <p:sp>
        <p:nvSpPr>
          <p:cNvPr id="6" name="Slide Number Placeholder 5">
            <a:extLst>
              <a:ext uri="{FF2B5EF4-FFF2-40B4-BE49-F238E27FC236}">
                <a16:creationId xmlns:a16="http://schemas.microsoft.com/office/drawing/2014/main" id="{BED030F0-5864-B90B-75BE-1E31BD8A0D63}"/>
              </a:ext>
            </a:extLst>
          </p:cNvPr>
          <p:cNvSpPr>
            <a:spLocks noGrp="1"/>
          </p:cNvSpPr>
          <p:nvPr>
            <p:ph type="sldNum" sz="quarter" idx="12"/>
          </p:nvPr>
        </p:nvSpPr>
        <p:spPr/>
        <p:txBody>
          <a:bodyPr/>
          <a:lstStyle/>
          <a:p>
            <a:r>
              <a:rPr lang="en-US"/>
              <a:t>Jason Yust, Boston Univ.          </a:t>
            </a:r>
            <a:fld id="{6950D593-2953-924C-A0DA-F3B17E0E49C7}" type="slidenum">
              <a:rPr lang="en-US" smtClean="0"/>
              <a:pPr/>
              <a:t>56</a:t>
            </a:fld>
            <a:endParaRPr lang="en-US" dirty="0"/>
          </a:p>
        </p:txBody>
      </p:sp>
    </p:spTree>
    <p:extLst>
      <p:ext uri="{BB962C8B-B14F-4D97-AF65-F5344CB8AC3E}">
        <p14:creationId xmlns:p14="http://schemas.microsoft.com/office/powerpoint/2010/main" val="4938710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82B63-133A-31A3-4620-D0BEDDB3CCE6}"/>
              </a:ext>
            </a:extLst>
          </p:cNvPr>
          <p:cNvSpPr>
            <a:spLocks noGrp="1"/>
          </p:cNvSpPr>
          <p:nvPr>
            <p:ph type="title"/>
          </p:nvPr>
        </p:nvSpPr>
        <p:spPr/>
        <p:txBody>
          <a:bodyPr/>
          <a:lstStyle/>
          <a:p>
            <a:r>
              <a:rPr lang="en-US" dirty="0"/>
              <a:t>Adowa</a:t>
            </a:r>
          </a:p>
        </p:txBody>
      </p:sp>
      <p:sp>
        <p:nvSpPr>
          <p:cNvPr id="3" name="Content Placeholder 2">
            <a:extLst>
              <a:ext uri="{FF2B5EF4-FFF2-40B4-BE49-F238E27FC236}">
                <a16:creationId xmlns:a16="http://schemas.microsoft.com/office/drawing/2014/main" id="{1F285227-BB39-4CDB-DB86-937551EF3AD9}"/>
              </a:ext>
            </a:extLst>
          </p:cNvPr>
          <p:cNvSpPr>
            <a:spLocks noGrp="1"/>
          </p:cNvSpPr>
          <p:nvPr>
            <p:ph idx="1"/>
          </p:nvPr>
        </p:nvSpPr>
        <p:spPr>
          <a:xfrm>
            <a:off x="838200" y="648579"/>
            <a:ext cx="10515600" cy="586835"/>
          </a:xfrm>
        </p:spPr>
        <p:txBody>
          <a:bodyPr/>
          <a:lstStyle/>
          <a:p>
            <a:pPr marL="0" indent="0" algn="ctr">
              <a:buNone/>
            </a:pPr>
            <a:r>
              <a:rPr lang="en-US" dirty="0"/>
              <a:t>The Adowa ensemble (in </a:t>
            </a:r>
            <a:r>
              <a:rPr lang="en-US" dirty="0" err="1"/>
              <a:t>Anku’s</a:t>
            </a:r>
            <a:r>
              <a:rPr lang="en-US" dirty="0"/>
              <a:t> transcription)</a:t>
            </a:r>
          </a:p>
        </p:txBody>
      </p:sp>
      <p:grpSp>
        <p:nvGrpSpPr>
          <p:cNvPr id="35" name="Group 34">
            <a:extLst>
              <a:ext uri="{FF2B5EF4-FFF2-40B4-BE49-F238E27FC236}">
                <a16:creationId xmlns:a16="http://schemas.microsoft.com/office/drawing/2014/main" id="{B61C9C3E-3578-5D6C-53E2-85ECD8AB236B}"/>
              </a:ext>
            </a:extLst>
          </p:cNvPr>
          <p:cNvGrpSpPr/>
          <p:nvPr/>
        </p:nvGrpSpPr>
        <p:grpSpPr>
          <a:xfrm>
            <a:off x="5644285" y="1243761"/>
            <a:ext cx="6357215" cy="4061719"/>
            <a:chOff x="5644285" y="1243761"/>
            <a:chExt cx="6357215" cy="4061719"/>
          </a:xfrm>
        </p:grpSpPr>
        <p:pic>
          <p:nvPicPr>
            <p:cNvPr id="19" name="Picture 18">
              <a:extLst>
                <a:ext uri="{FF2B5EF4-FFF2-40B4-BE49-F238E27FC236}">
                  <a16:creationId xmlns:a16="http://schemas.microsoft.com/office/drawing/2014/main" id="{6B1B9AF2-88E8-4E6C-D919-6C56A2243F81}"/>
                </a:ext>
              </a:extLst>
            </p:cNvPr>
            <p:cNvPicPr>
              <a:picLocks noChangeAspect="1"/>
            </p:cNvPicPr>
            <p:nvPr/>
          </p:nvPicPr>
          <p:blipFill rotWithShape="1">
            <a:blip r:embed="rId5"/>
            <a:srcRect l="6159" r="2860"/>
            <a:stretch/>
          </p:blipFill>
          <p:spPr>
            <a:xfrm>
              <a:off x="5661483" y="1243761"/>
              <a:ext cx="6340017" cy="4061517"/>
            </a:xfrm>
            <a:prstGeom prst="rect">
              <a:avLst/>
            </a:prstGeom>
          </p:spPr>
        </p:pic>
        <p:pic>
          <p:nvPicPr>
            <p:cNvPr id="34" name="Picture 33">
              <a:extLst>
                <a:ext uri="{FF2B5EF4-FFF2-40B4-BE49-F238E27FC236}">
                  <a16:creationId xmlns:a16="http://schemas.microsoft.com/office/drawing/2014/main" id="{E32FFCDE-CC42-D115-08EA-25FAA75E61D3}"/>
                </a:ext>
              </a:extLst>
            </p:cNvPr>
            <p:cNvPicPr>
              <a:picLocks noChangeAspect="1"/>
            </p:cNvPicPr>
            <p:nvPr/>
          </p:nvPicPr>
          <p:blipFill rotWithShape="1">
            <a:blip r:embed="rId5"/>
            <a:srcRect r="97203"/>
            <a:stretch/>
          </p:blipFill>
          <p:spPr>
            <a:xfrm>
              <a:off x="5644285" y="1243963"/>
              <a:ext cx="194896" cy="4061517"/>
            </a:xfrm>
            <a:prstGeom prst="rect">
              <a:avLst/>
            </a:prstGeom>
          </p:spPr>
        </p:pic>
      </p:grpSp>
      <p:pic>
        <p:nvPicPr>
          <p:cNvPr id="9" name="bell 1 music">
            <a:extLst>
              <a:ext uri="{FF2B5EF4-FFF2-40B4-BE49-F238E27FC236}">
                <a16:creationId xmlns:a16="http://schemas.microsoft.com/office/drawing/2014/main" id="{A09140E9-F23D-872E-5350-522847C3B431}"/>
              </a:ext>
            </a:extLst>
          </p:cNvPr>
          <p:cNvPicPr>
            <a:picLocks noChangeAspect="1"/>
          </p:cNvPicPr>
          <p:nvPr/>
        </p:nvPicPr>
        <p:blipFill>
          <a:blip r:embed="rId6"/>
          <a:stretch>
            <a:fillRect/>
          </a:stretch>
        </p:blipFill>
        <p:spPr>
          <a:xfrm>
            <a:off x="2124602" y="1235414"/>
            <a:ext cx="3523270" cy="629356"/>
          </a:xfrm>
          <a:prstGeom prst="rect">
            <a:avLst/>
          </a:prstGeom>
        </p:spPr>
      </p:pic>
      <p:pic>
        <p:nvPicPr>
          <p:cNvPr id="11" name="bell 2 music">
            <a:extLst>
              <a:ext uri="{FF2B5EF4-FFF2-40B4-BE49-F238E27FC236}">
                <a16:creationId xmlns:a16="http://schemas.microsoft.com/office/drawing/2014/main" id="{352E5B3B-BF4C-A114-4B94-7526CF0EC6B9}"/>
              </a:ext>
            </a:extLst>
          </p:cNvPr>
          <p:cNvPicPr>
            <a:picLocks noChangeAspect="1"/>
          </p:cNvPicPr>
          <p:nvPr/>
        </p:nvPicPr>
        <p:blipFill>
          <a:blip r:embed="rId7"/>
          <a:stretch>
            <a:fillRect/>
          </a:stretch>
        </p:blipFill>
        <p:spPr>
          <a:xfrm>
            <a:off x="2159694" y="1851005"/>
            <a:ext cx="3501789" cy="606880"/>
          </a:xfrm>
          <a:prstGeom prst="rect">
            <a:avLst/>
          </a:prstGeom>
        </p:spPr>
      </p:pic>
      <p:pic>
        <p:nvPicPr>
          <p:cNvPr id="13" name="donno 1 music">
            <a:extLst>
              <a:ext uri="{FF2B5EF4-FFF2-40B4-BE49-F238E27FC236}">
                <a16:creationId xmlns:a16="http://schemas.microsoft.com/office/drawing/2014/main" id="{27C70CE0-B523-93B9-05AD-E7A27435DE3E}"/>
              </a:ext>
            </a:extLst>
          </p:cNvPr>
          <p:cNvPicPr>
            <a:picLocks noChangeAspect="1"/>
          </p:cNvPicPr>
          <p:nvPr/>
        </p:nvPicPr>
        <p:blipFill>
          <a:blip r:embed="rId8"/>
          <a:stretch>
            <a:fillRect/>
          </a:stretch>
        </p:blipFill>
        <p:spPr>
          <a:xfrm>
            <a:off x="1036672" y="2448020"/>
            <a:ext cx="3829455" cy="584403"/>
          </a:xfrm>
          <a:prstGeom prst="rect">
            <a:avLst/>
          </a:prstGeom>
        </p:spPr>
      </p:pic>
      <p:pic>
        <p:nvPicPr>
          <p:cNvPr id="15" name="donno 2 music">
            <a:extLst>
              <a:ext uri="{FF2B5EF4-FFF2-40B4-BE49-F238E27FC236}">
                <a16:creationId xmlns:a16="http://schemas.microsoft.com/office/drawing/2014/main" id="{C6A0A423-AE68-7F13-0FD3-0F40BB07D5CA}"/>
              </a:ext>
            </a:extLst>
          </p:cNvPr>
          <p:cNvPicPr>
            <a:picLocks noChangeAspect="1"/>
          </p:cNvPicPr>
          <p:nvPr/>
        </p:nvPicPr>
        <p:blipFill>
          <a:blip r:embed="rId9"/>
          <a:stretch>
            <a:fillRect/>
          </a:stretch>
        </p:blipFill>
        <p:spPr>
          <a:xfrm>
            <a:off x="1498749" y="3027828"/>
            <a:ext cx="3692203" cy="719265"/>
          </a:xfrm>
          <a:prstGeom prst="rect">
            <a:avLst/>
          </a:prstGeom>
        </p:spPr>
      </p:pic>
      <p:pic>
        <p:nvPicPr>
          <p:cNvPr id="7" name="apentemma music">
            <a:extLst>
              <a:ext uri="{FF2B5EF4-FFF2-40B4-BE49-F238E27FC236}">
                <a16:creationId xmlns:a16="http://schemas.microsoft.com/office/drawing/2014/main" id="{3BE4BA38-1546-5BC5-294C-E412D84D886E}"/>
              </a:ext>
            </a:extLst>
          </p:cNvPr>
          <p:cNvPicPr>
            <a:picLocks noChangeAspect="1"/>
          </p:cNvPicPr>
          <p:nvPr/>
        </p:nvPicPr>
        <p:blipFill>
          <a:blip r:embed="rId10"/>
          <a:stretch>
            <a:fillRect/>
          </a:stretch>
        </p:blipFill>
        <p:spPr>
          <a:xfrm>
            <a:off x="292788" y="3737310"/>
            <a:ext cx="4080649" cy="696789"/>
          </a:xfrm>
          <a:prstGeom prst="rect">
            <a:avLst/>
          </a:prstGeom>
        </p:spPr>
      </p:pic>
      <p:pic>
        <p:nvPicPr>
          <p:cNvPr id="17" name="petia music">
            <a:extLst>
              <a:ext uri="{FF2B5EF4-FFF2-40B4-BE49-F238E27FC236}">
                <a16:creationId xmlns:a16="http://schemas.microsoft.com/office/drawing/2014/main" id="{BDBD23A7-795E-78A9-EBA3-862A3CBCDC52}"/>
              </a:ext>
            </a:extLst>
          </p:cNvPr>
          <p:cNvPicPr>
            <a:picLocks noChangeAspect="1"/>
          </p:cNvPicPr>
          <p:nvPr/>
        </p:nvPicPr>
        <p:blipFill>
          <a:blip r:embed="rId11"/>
          <a:stretch>
            <a:fillRect/>
          </a:stretch>
        </p:blipFill>
        <p:spPr>
          <a:xfrm>
            <a:off x="1287903" y="4434099"/>
            <a:ext cx="3506368" cy="719265"/>
          </a:xfrm>
          <a:prstGeom prst="rect">
            <a:avLst/>
          </a:prstGeom>
        </p:spPr>
      </p:pic>
      <p:pic>
        <p:nvPicPr>
          <p:cNvPr id="38" name="petia 2 music">
            <a:extLst>
              <a:ext uri="{FF2B5EF4-FFF2-40B4-BE49-F238E27FC236}">
                <a16:creationId xmlns:a16="http://schemas.microsoft.com/office/drawing/2014/main" id="{D7EC2804-0D3D-4F51-AF6D-ADB53A350A12}"/>
              </a:ext>
            </a:extLst>
          </p:cNvPr>
          <p:cNvPicPr>
            <a:picLocks noChangeAspect="1"/>
          </p:cNvPicPr>
          <p:nvPr/>
        </p:nvPicPr>
        <p:blipFill>
          <a:blip r:embed="rId12"/>
          <a:stretch>
            <a:fillRect/>
          </a:stretch>
        </p:blipFill>
        <p:spPr>
          <a:xfrm>
            <a:off x="2425930" y="5148227"/>
            <a:ext cx="2670728" cy="541242"/>
          </a:xfrm>
          <a:prstGeom prst="rect">
            <a:avLst/>
          </a:prstGeom>
        </p:spPr>
      </p:pic>
      <p:pic>
        <p:nvPicPr>
          <p:cNvPr id="23" name="Bell 1 line">
            <a:extLst>
              <a:ext uri="{FF2B5EF4-FFF2-40B4-BE49-F238E27FC236}">
                <a16:creationId xmlns:a16="http://schemas.microsoft.com/office/drawing/2014/main" id="{5D8C3A6B-3384-8A92-ABB3-77441CAB5CFB}"/>
              </a:ext>
            </a:extLst>
          </p:cNvPr>
          <p:cNvPicPr>
            <a:picLocks noChangeAspect="1"/>
          </p:cNvPicPr>
          <p:nvPr/>
        </p:nvPicPr>
        <p:blipFill>
          <a:blip r:embed="rId13"/>
          <a:stretch>
            <a:fillRect/>
          </a:stretch>
        </p:blipFill>
        <p:spPr>
          <a:xfrm>
            <a:off x="5163377" y="1164651"/>
            <a:ext cx="7212968" cy="4266721"/>
          </a:xfrm>
          <a:prstGeom prst="rect">
            <a:avLst/>
          </a:prstGeom>
        </p:spPr>
      </p:pic>
      <p:pic>
        <p:nvPicPr>
          <p:cNvPr id="25" name="Bell 2 line">
            <a:extLst>
              <a:ext uri="{FF2B5EF4-FFF2-40B4-BE49-F238E27FC236}">
                <a16:creationId xmlns:a16="http://schemas.microsoft.com/office/drawing/2014/main" id="{5851BBCE-76AA-720D-4C1A-2EE31328F456}"/>
              </a:ext>
            </a:extLst>
          </p:cNvPr>
          <p:cNvPicPr>
            <a:picLocks noChangeAspect="1"/>
          </p:cNvPicPr>
          <p:nvPr/>
        </p:nvPicPr>
        <p:blipFill>
          <a:blip r:embed="rId14"/>
          <a:stretch>
            <a:fillRect/>
          </a:stretch>
        </p:blipFill>
        <p:spPr>
          <a:xfrm>
            <a:off x="5163377" y="1164651"/>
            <a:ext cx="7212968" cy="4266721"/>
          </a:xfrm>
          <a:prstGeom prst="rect">
            <a:avLst/>
          </a:prstGeom>
        </p:spPr>
      </p:pic>
      <p:pic>
        <p:nvPicPr>
          <p:cNvPr id="27" name="Donno 1 line">
            <a:extLst>
              <a:ext uri="{FF2B5EF4-FFF2-40B4-BE49-F238E27FC236}">
                <a16:creationId xmlns:a16="http://schemas.microsoft.com/office/drawing/2014/main" id="{88161E1F-6885-C086-ABE4-DE7416BB50AD}"/>
              </a:ext>
            </a:extLst>
          </p:cNvPr>
          <p:cNvPicPr>
            <a:picLocks noChangeAspect="1"/>
          </p:cNvPicPr>
          <p:nvPr/>
        </p:nvPicPr>
        <p:blipFill>
          <a:blip r:embed="rId15"/>
          <a:stretch>
            <a:fillRect/>
          </a:stretch>
        </p:blipFill>
        <p:spPr>
          <a:xfrm>
            <a:off x="5163377" y="1164651"/>
            <a:ext cx="7212968" cy="4266721"/>
          </a:xfrm>
          <a:prstGeom prst="rect">
            <a:avLst/>
          </a:prstGeom>
        </p:spPr>
      </p:pic>
      <p:pic>
        <p:nvPicPr>
          <p:cNvPr id="29" name="Donno 2 line">
            <a:extLst>
              <a:ext uri="{FF2B5EF4-FFF2-40B4-BE49-F238E27FC236}">
                <a16:creationId xmlns:a16="http://schemas.microsoft.com/office/drawing/2014/main" id="{5EC181EB-04C1-FBDB-5903-76868AD677F9}"/>
              </a:ext>
            </a:extLst>
          </p:cNvPr>
          <p:cNvPicPr>
            <a:picLocks noChangeAspect="1"/>
          </p:cNvPicPr>
          <p:nvPr/>
        </p:nvPicPr>
        <p:blipFill>
          <a:blip r:embed="rId16"/>
          <a:stretch>
            <a:fillRect/>
          </a:stretch>
        </p:blipFill>
        <p:spPr>
          <a:xfrm>
            <a:off x="5163377" y="1164651"/>
            <a:ext cx="7212968" cy="4266721"/>
          </a:xfrm>
          <a:prstGeom prst="rect">
            <a:avLst/>
          </a:prstGeom>
        </p:spPr>
      </p:pic>
      <p:pic>
        <p:nvPicPr>
          <p:cNvPr id="21" name="Apentemma line">
            <a:extLst>
              <a:ext uri="{FF2B5EF4-FFF2-40B4-BE49-F238E27FC236}">
                <a16:creationId xmlns:a16="http://schemas.microsoft.com/office/drawing/2014/main" id="{E1686169-4BD1-3297-0681-4CC1D14A8CC4}"/>
              </a:ext>
            </a:extLst>
          </p:cNvPr>
          <p:cNvPicPr>
            <a:picLocks noChangeAspect="1"/>
          </p:cNvPicPr>
          <p:nvPr/>
        </p:nvPicPr>
        <p:blipFill>
          <a:blip r:embed="rId17"/>
          <a:stretch>
            <a:fillRect/>
          </a:stretch>
        </p:blipFill>
        <p:spPr>
          <a:xfrm>
            <a:off x="5163377" y="1164651"/>
            <a:ext cx="7212968" cy="4266721"/>
          </a:xfrm>
          <a:prstGeom prst="rect">
            <a:avLst/>
          </a:prstGeom>
        </p:spPr>
      </p:pic>
      <p:pic>
        <p:nvPicPr>
          <p:cNvPr id="31" name="Petia line">
            <a:extLst>
              <a:ext uri="{FF2B5EF4-FFF2-40B4-BE49-F238E27FC236}">
                <a16:creationId xmlns:a16="http://schemas.microsoft.com/office/drawing/2014/main" id="{F1F93C44-ADCF-1778-015B-5B48B3C82C95}"/>
              </a:ext>
            </a:extLst>
          </p:cNvPr>
          <p:cNvPicPr>
            <a:picLocks noChangeAspect="1"/>
          </p:cNvPicPr>
          <p:nvPr/>
        </p:nvPicPr>
        <p:blipFill>
          <a:blip r:embed="rId18"/>
          <a:stretch>
            <a:fillRect/>
          </a:stretch>
        </p:blipFill>
        <p:spPr>
          <a:xfrm>
            <a:off x="5163377" y="1164651"/>
            <a:ext cx="7212968" cy="4266721"/>
          </a:xfrm>
          <a:prstGeom prst="rect">
            <a:avLst/>
          </a:prstGeom>
        </p:spPr>
      </p:pic>
      <p:pic>
        <p:nvPicPr>
          <p:cNvPr id="33" name="petia2 line">
            <a:extLst>
              <a:ext uri="{FF2B5EF4-FFF2-40B4-BE49-F238E27FC236}">
                <a16:creationId xmlns:a16="http://schemas.microsoft.com/office/drawing/2014/main" id="{2EED0C0F-297E-3B98-5BD2-EBDE8D16F569}"/>
              </a:ext>
            </a:extLst>
          </p:cNvPr>
          <p:cNvPicPr>
            <a:picLocks noChangeAspect="1"/>
          </p:cNvPicPr>
          <p:nvPr/>
        </p:nvPicPr>
        <p:blipFill>
          <a:blip r:embed="rId19"/>
          <a:stretch>
            <a:fillRect/>
          </a:stretch>
        </p:blipFill>
        <p:spPr>
          <a:xfrm>
            <a:off x="5163377" y="1164651"/>
            <a:ext cx="7212968" cy="4266721"/>
          </a:xfrm>
          <a:prstGeom prst="rect">
            <a:avLst/>
          </a:prstGeom>
        </p:spPr>
      </p:pic>
      <p:sp>
        <p:nvSpPr>
          <p:cNvPr id="39" name="Bell 1">
            <a:extLst>
              <a:ext uri="{FF2B5EF4-FFF2-40B4-BE49-F238E27FC236}">
                <a16:creationId xmlns:a16="http://schemas.microsoft.com/office/drawing/2014/main" id="{D1AABE18-81D4-330B-E0C6-9E5B5C23E95B}"/>
              </a:ext>
            </a:extLst>
          </p:cNvPr>
          <p:cNvSpPr txBox="1"/>
          <p:nvPr/>
        </p:nvSpPr>
        <p:spPr>
          <a:xfrm>
            <a:off x="10180864" y="2422878"/>
            <a:ext cx="861133" cy="461665"/>
          </a:xfrm>
          <a:prstGeom prst="rect">
            <a:avLst/>
          </a:prstGeom>
          <a:noFill/>
        </p:spPr>
        <p:txBody>
          <a:bodyPr wrap="none" rtlCol="0">
            <a:spAutoFit/>
          </a:bodyPr>
          <a:lstStyle/>
          <a:p>
            <a:pPr algn="l"/>
            <a:r>
              <a:rPr lang="en-US" sz="2400" b="1" dirty="0">
                <a:solidFill>
                  <a:srgbClr val="4372C4"/>
                </a:solidFill>
                <a:latin typeface="+mj-lt"/>
                <a:cs typeface="Calibri" panose="020F0502020204030204" pitchFamily="34" charset="0"/>
              </a:rPr>
              <a:t>Bell 1</a:t>
            </a:r>
          </a:p>
        </p:txBody>
      </p:sp>
      <p:sp>
        <p:nvSpPr>
          <p:cNvPr id="40" name="Bell 2">
            <a:extLst>
              <a:ext uri="{FF2B5EF4-FFF2-40B4-BE49-F238E27FC236}">
                <a16:creationId xmlns:a16="http://schemas.microsoft.com/office/drawing/2014/main" id="{7EDAC3F5-D888-8E67-4DE3-EB3030FB4435}"/>
              </a:ext>
            </a:extLst>
          </p:cNvPr>
          <p:cNvSpPr txBox="1"/>
          <p:nvPr/>
        </p:nvSpPr>
        <p:spPr>
          <a:xfrm>
            <a:off x="11207086" y="1348356"/>
            <a:ext cx="861133" cy="461665"/>
          </a:xfrm>
          <a:prstGeom prst="rect">
            <a:avLst/>
          </a:prstGeom>
          <a:noFill/>
        </p:spPr>
        <p:txBody>
          <a:bodyPr wrap="none" rtlCol="0">
            <a:spAutoFit/>
          </a:bodyPr>
          <a:lstStyle/>
          <a:p>
            <a:pPr algn="l"/>
            <a:r>
              <a:rPr lang="en-US" sz="2400" b="1" dirty="0">
                <a:solidFill>
                  <a:srgbClr val="EE7D31"/>
                </a:solidFill>
                <a:latin typeface="+mj-lt"/>
                <a:cs typeface="Calibri" panose="020F0502020204030204" pitchFamily="34" charset="0"/>
              </a:rPr>
              <a:t>Bell 2</a:t>
            </a:r>
          </a:p>
        </p:txBody>
      </p:sp>
      <p:sp>
        <p:nvSpPr>
          <p:cNvPr id="44" name="Donno 1">
            <a:extLst>
              <a:ext uri="{FF2B5EF4-FFF2-40B4-BE49-F238E27FC236}">
                <a16:creationId xmlns:a16="http://schemas.microsoft.com/office/drawing/2014/main" id="{8BF7F5DC-BFD8-6B8E-7588-1F80BF632513}"/>
              </a:ext>
            </a:extLst>
          </p:cNvPr>
          <p:cNvSpPr txBox="1"/>
          <p:nvPr/>
        </p:nvSpPr>
        <p:spPr>
          <a:xfrm>
            <a:off x="8766694" y="2370521"/>
            <a:ext cx="1239442" cy="461665"/>
          </a:xfrm>
          <a:prstGeom prst="rect">
            <a:avLst/>
          </a:prstGeom>
          <a:noFill/>
        </p:spPr>
        <p:txBody>
          <a:bodyPr wrap="none" rtlCol="0">
            <a:spAutoFit/>
          </a:bodyPr>
          <a:lstStyle/>
          <a:p>
            <a:pPr algn="l"/>
            <a:r>
              <a:rPr lang="en-US" sz="2400" b="1" dirty="0" err="1">
                <a:solidFill>
                  <a:srgbClr val="A5A5A5"/>
                </a:solidFill>
                <a:latin typeface="+mj-lt"/>
                <a:cs typeface="Calibri" panose="020F0502020204030204" pitchFamily="34" charset="0"/>
              </a:rPr>
              <a:t>Donno</a:t>
            </a:r>
            <a:r>
              <a:rPr lang="en-US" sz="2400" b="1" dirty="0">
                <a:solidFill>
                  <a:srgbClr val="A5A5A5"/>
                </a:solidFill>
                <a:latin typeface="+mj-lt"/>
                <a:cs typeface="Calibri" panose="020F0502020204030204" pitchFamily="34" charset="0"/>
              </a:rPr>
              <a:t> 1</a:t>
            </a:r>
          </a:p>
        </p:txBody>
      </p:sp>
      <p:sp>
        <p:nvSpPr>
          <p:cNvPr id="41" name="Donno 2">
            <a:extLst>
              <a:ext uri="{FF2B5EF4-FFF2-40B4-BE49-F238E27FC236}">
                <a16:creationId xmlns:a16="http://schemas.microsoft.com/office/drawing/2014/main" id="{B998E6AA-490C-2C6F-9719-BDBCEEA50A8F}"/>
              </a:ext>
            </a:extLst>
          </p:cNvPr>
          <p:cNvSpPr txBox="1"/>
          <p:nvPr/>
        </p:nvSpPr>
        <p:spPr>
          <a:xfrm>
            <a:off x="10032306" y="1952866"/>
            <a:ext cx="1239442" cy="461665"/>
          </a:xfrm>
          <a:prstGeom prst="rect">
            <a:avLst/>
          </a:prstGeom>
          <a:noFill/>
        </p:spPr>
        <p:txBody>
          <a:bodyPr wrap="none" rtlCol="0">
            <a:spAutoFit/>
          </a:bodyPr>
          <a:lstStyle/>
          <a:p>
            <a:pPr algn="l"/>
            <a:r>
              <a:rPr lang="en-US" sz="2400" b="1" dirty="0" err="1">
                <a:solidFill>
                  <a:srgbClr val="FFC000"/>
                </a:solidFill>
                <a:latin typeface="+mj-lt"/>
                <a:cs typeface="Calibri" panose="020F0502020204030204" pitchFamily="34" charset="0"/>
              </a:rPr>
              <a:t>Donno</a:t>
            </a:r>
            <a:r>
              <a:rPr lang="en-US" sz="2400" b="1" dirty="0">
                <a:solidFill>
                  <a:srgbClr val="FFC000"/>
                </a:solidFill>
                <a:latin typeface="+mj-lt"/>
                <a:cs typeface="Calibri" panose="020F0502020204030204" pitchFamily="34" charset="0"/>
              </a:rPr>
              <a:t> 2</a:t>
            </a:r>
          </a:p>
        </p:txBody>
      </p:sp>
      <p:sp>
        <p:nvSpPr>
          <p:cNvPr id="43" name="Apentemma">
            <a:extLst>
              <a:ext uri="{FF2B5EF4-FFF2-40B4-BE49-F238E27FC236}">
                <a16:creationId xmlns:a16="http://schemas.microsoft.com/office/drawing/2014/main" id="{99E3BDEE-82CE-17AA-4090-2168C9CEBE01}"/>
              </a:ext>
            </a:extLst>
          </p:cNvPr>
          <p:cNvSpPr txBox="1"/>
          <p:nvPr/>
        </p:nvSpPr>
        <p:spPr>
          <a:xfrm>
            <a:off x="8296629" y="1923612"/>
            <a:ext cx="1709507" cy="461665"/>
          </a:xfrm>
          <a:prstGeom prst="rect">
            <a:avLst/>
          </a:prstGeom>
          <a:noFill/>
        </p:spPr>
        <p:txBody>
          <a:bodyPr wrap="none" rtlCol="0">
            <a:spAutoFit/>
          </a:bodyPr>
          <a:lstStyle/>
          <a:p>
            <a:pPr algn="l"/>
            <a:r>
              <a:rPr lang="en-US" sz="2400" b="1" dirty="0" err="1">
                <a:solidFill>
                  <a:srgbClr val="5B9BD5"/>
                </a:solidFill>
                <a:latin typeface="+mj-lt"/>
                <a:cs typeface="Calibri" panose="020F0502020204030204" pitchFamily="34" charset="0"/>
              </a:rPr>
              <a:t>Apentemma</a:t>
            </a:r>
            <a:endParaRPr lang="en-US" sz="2400" b="1" dirty="0">
              <a:solidFill>
                <a:srgbClr val="5B9BD5"/>
              </a:solidFill>
              <a:latin typeface="+mj-lt"/>
              <a:cs typeface="Calibri" panose="020F0502020204030204" pitchFamily="34" charset="0"/>
            </a:endParaRPr>
          </a:p>
        </p:txBody>
      </p:sp>
      <p:sp>
        <p:nvSpPr>
          <p:cNvPr id="42" name="Petia 1">
            <a:extLst>
              <a:ext uri="{FF2B5EF4-FFF2-40B4-BE49-F238E27FC236}">
                <a16:creationId xmlns:a16="http://schemas.microsoft.com/office/drawing/2014/main" id="{5B86F99A-B42E-2FBA-711A-2298611DFA91}"/>
              </a:ext>
            </a:extLst>
          </p:cNvPr>
          <p:cNvSpPr txBox="1"/>
          <p:nvPr/>
        </p:nvSpPr>
        <p:spPr>
          <a:xfrm>
            <a:off x="8962563" y="1576129"/>
            <a:ext cx="798424" cy="461665"/>
          </a:xfrm>
          <a:prstGeom prst="rect">
            <a:avLst/>
          </a:prstGeom>
          <a:noFill/>
        </p:spPr>
        <p:txBody>
          <a:bodyPr wrap="none" rtlCol="0">
            <a:spAutoFit/>
          </a:bodyPr>
          <a:lstStyle/>
          <a:p>
            <a:pPr algn="l"/>
            <a:r>
              <a:rPr lang="en-US" sz="2400" b="1" dirty="0" err="1">
                <a:solidFill>
                  <a:srgbClr val="70AD47"/>
                </a:solidFill>
                <a:latin typeface="+mj-lt"/>
                <a:cs typeface="Calibri" panose="020F0502020204030204" pitchFamily="34" charset="0"/>
              </a:rPr>
              <a:t>Petia</a:t>
            </a:r>
            <a:endParaRPr lang="en-US" sz="2400" b="1" dirty="0">
              <a:solidFill>
                <a:srgbClr val="70AD47"/>
              </a:solidFill>
              <a:latin typeface="+mj-lt"/>
              <a:cs typeface="Calibri" panose="020F0502020204030204" pitchFamily="34" charset="0"/>
            </a:endParaRPr>
          </a:p>
        </p:txBody>
      </p:sp>
      <p:sp>
        <p:nvSpPr>
          <p:cNvPr id="36" name="petia2">
            <a:extLst>
              <a:ext uri="{FF2B5EF4-FFF2-40B4-BE49-F238E27FC236}">
                <a16:creationId xmlns:a16="http://schemas.microsoft.com/office/drawing/2014/main" id="{7A82A89F-CA77-1953-E066-6551488F7A09}"/>
              </a:ext>
            </a:extLst>
          </p:cNvPr>
          <p:cNvSpPr txBox="1"/>
          <p:nvPr/>
        </p:nvSpPr>
        <p:spPr>
          <a:xfrm>
            <a:off x="6499798" y="2631137"/>
            <a:ext cx="1256883" cy="461665"/>
          </a:xfrm>
          <a:prstGeom prst="rect">
            <a:avLst/>
          </a:prstGeom>
          <a:noFill/>
        </p:spPr>
        <p:txBody>
          <a:bodyPr wrap="none" rtlCol="0">
            <a:spAutoFit/>
          </a:bodyPr>
          <a:lstStyle/>
          <a:p>
            <a:pPr algn="l"/>
            <a:r>
              <a:rPr lang="en-US" sz="2400" b="1" dirty="0" err="1">
                <a:solidFill>
                  <a:srgbClr val="264378"/>
                </a:solidFill>
                <a:latin typeface="+mj-lt"/>
                <a:cs typeface="Calibri" panose="020F0502020204030204" pitchFamily="34" charset="0"/>
              </a:rPr>
              <a:t>Petia</a:t>
            </a:r>
            <a:r>
              <a:rPr lang="en-US" sz="2400" b="1" dirty="0">
                <a:solidFill>
                  <a:srgbClr val="264378"/>
                </a:solidFill>
                <a:latin typeface="+mj-lt"/>
                <a:cs typeface="Calibri" panose="020F0502020204030204" pitchFamily="34" charset="0"/>
              </a:rPr>
              <a:t> alt.</a:t>
            </a:r>
          </a:p>
        </p:txBody>
      </p:sp>
      <p:sp>
        <p:nvSpPr>
          <p:cNvPr id="45" name="TextBox 44">
            <a:extLst>
              <a:ext uri="{FF2B5EF4-FFF2-40B4-BE49-F238E27FC236}">
                <a16:creationId xmlns:a16="http://schemas.microsoft.com/office/drawing/2014/main" id="{4BB8E0BA-79E6-0CF2-1771-8EA7DAB5FB68}"/>
              </a:ext>
            </a:extLst>
          </p:cNvPr>
          <p:cNvSpPr txBox="1"/>
          <p:nvPr/>
        </p:nvSpPr>
        <p:spPr>
          <a:xfrm>
            <a:off x="5644285" y="5348241"/>
            <a:ext cx="6357215" cy="830997"/>
          </a:xfrm>
          <a:prstGeom prst="rect">
            <a:avLst/>
          </a:prstGeom>
          <a:noFill/>
        </p:spPr>
        <p:txBody>
          <a:bodyPr wrap="square" rtlCol="0">
            <a:spAutoFit/>
          </a:bodyPr>
          <a:lstStyle/>
          <a:p>
            <a:pPr algn="r"/>
            <a:r>
              <a:rPr lang="en-US" sz="2400" dirty="0">
                <a:latin typeface="+mj-lt"/>
                <a:cs typeface="Calibri" panose="020F0502020204030204" pitchFamily="34" charset="0"/>
              </a:rPr>
              <a:t>Frequencies 4 and 5 are prominent and represented by multiple parts</a:t>
            </a:r>
          </a:p>
        </p:txBody>
      </p:sp>
      <p:sp>
        <p:nvSpPr>
          <p:cNvPr id="46" name="Footer Placeholder 45">
            <a:extLst>
              <a:ext uri="{FF2B5EF4-FFF2-40B4-BE49-F238E27FC236}">
                <a16:creationId xmlns:a16="http://schemas.microsoft.com/office/drawing/2014/main" id="{6865B347-F045-3941-7500-829F90C6096D}"/>
              </a:ext>
            </a:extLst>
          </p:cNvPr>
          <p:cNvSpPr>
            <a:spLocks noGrp="1"/>
          </p:cNvSpPr>
          <p:nvPr>
            <p:ph type="ftr" sz="quarter" idx="11"/>
          </p:nvPr>
        </p:nvSpPr>
        <p:spPr>
          <a:xfrm>
            <a:off x="4038600" y="6492875"/>
            <a:ext cx="4114800" cy="365125"/>
          </a:xfrm>
        </p:spPr>
        <p:txBody>
          <a:bodyPr/>
          <a:lstStyle/>
          <a:p>
            <a:r>
              <a:rPr lang="en-US"/>
              <a:t>Rhythmic Regularity beyond Meter and Isochrony</a:t>
            </a:r>
            <a:endParaRPr lang="en-US" dirty="0"/>
          </a:p>
        </p:txBody>
      </p:sp>
      <p:sp>
        <p:nvSpPr>
          <p:cNvPr id="47" name="Date Placeholder 46">
            <a:extLst>
              <a:ext uri="{FF2B5EF4-FFF2-40B4-BE49-F238E27FC236}">
                <a16:creationId xmlns:a16="http://schemas.microsoft.com/office/drawing/2014/main" id="{BC2D077B-F921-0C7A-8DDA-C2C7B7312ED9}"/>
              </a:ext>
            </a:extLst>
          </p:cNvPr>
          <p:cNvSpPr>
            <a:spLocks noGrp="1"/>
          </p:cNvSpPr>
          <p:nvPr>
            <p:ph type="dt" sz="half" idx="10"/>
          </p:nvPr>
        </p:nvSpPr>
        <p:spPr/>
        <p:txBody>
          <a:bodyPr/>
          <a:lstStyle/>
          <a:p>
            <a:r>
              <a:rPr lang="en-US"/>
              <a:t>Rhythm in Music since 1900, McGill, Sept. 2023</a:t>
            </a:r>
            <a:endParaRPr lang="en-US" dirty="0"/>
          </a:p>
        </p:txBody>
      </p:sp>
      <p:sp>
        <p:nvSpPr>
          <p:cNvPr id="48" name="Slide Number Placeholder 47">
            <a:extLst>
              <a:ext uri="{FF2B5EF4-FFF2-40B4-BE49-F238E27FC236}">
                <a16:creationId xmlns:a16="http://schemas.microsoft.com/office/drawing/2014/main" id="{9E674E4F-F3BA-0C4C-D929-7BBF4C532525}"/>
              </a:ext>
            </a:extLst>
          </p:cNvPr>
          <p:cNvSpPr>
            <a:spLocks noGrp="1"/>
          </p:cNvSpPr>
          <p:nvPr>
            <p:ph type="sldNum" sz="quarter" idx="12"/>
          </p:nvPr>
        </p:nvSpPr>
        <p:spPr/>
        <p:txBody>
          <a:bodyPr/>
          <a:lstStyle/>
          <a:p>
            <a:r>
              <a:rPr lang="en-US"/>
              <a:t>Jason Yust, Boston Univ.          </a:t>
            </a:r>
            <a:fld id="{6950D593-2953-924C-A0DA-F3B17E0E49C7}" type="slidenum">
              <a:rPr lang="en-US" smtClean="0"/>
              <a:pPr/>
              <a:t>57</a:t>
            </a:fld>
            <a:endParaRPr lang="en-US" dirty="0"/>
          </a:p>
        </p:txBody>
      </p:sp>
      <p:sp>
        <p:nvSpPr>
          <p:cNvPr id="4" name="TextBox 3">
            <a:extLst>
              <a:ext uri="{FF2B5EF4-FFF2-40B4-BE49-F238E27FC236}">
                <a16:creationId xmlns:a16="http://schemas.microsoft.com/office/drawing/2014/main" id="{C2919395-FC72-D3E9-6633-1AFD5D65F67A}"/>
              </a:ext>
            </a:extLst>
          </p:cNvPr>
          <p:cNvSpPr txBox="1"/>
          <p:nvPr/>
        </p:nvSpPr>
        <p:spPr>
          <a:xfrm>
            <a:off x="6049210" y="1338801"/>
            <a:ext cx="2400657" cy="461665"/>
          </a:xfrm>
          <a:prstGeom prst="rect">
            <a:avLst/>
          </a:prstGeom>
          <a:noFill/>
        </p:spPr>
        <p:txBody>
          <a:bodyPr wrap="none" rtlCol="0">
            <a:spAutoFit/>
          </a:bodyPr>
          <a:lstStyle/>
          <a:p>
            <a:pPr algn="l"/>
            <a:r>
              <a:rPr lang="en-US" sz="2400" dirty="0">
                <a:latin typeface="+mj-lt"/>
                <a:cs typeface="Calibri" panose="020F0502020204030204" pitchFamily="34" charset="0"/>
              </a:rPr>
              <a:t>Rhythmic spectra:</a:t>
            </a:r>
          </a:p>
        </p:txBody>
      </p:sp>
      <p:pic>
        <p:nvPicPr>
          <p:cNvPr id="6" name="adowa">
            <a:hlinkClick r:id="" action="ppaction://media"/>
            <a:extLst>
              <a:ext uri="{FF2B5EF4-FFF2-40B4-BE49-F238E27FC236}">
                <a16:creationId xmlns:a16="http://schemas.microsoft.com/office/drawing/2014/main" id="{9660CC9B-3AC0-54E2-9BF9-2C771BE08AF6}"/>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628650" y="358997"/>
            <a:ext cx="408022" cy="408022"/>
          </a:xfrm>
          <a:prstGeom prst="rect">
            <a:avLst/>
          </a:prstGeom>
        </p:spPr>
      </p:pic>
    </p:spTree>
    <p:extLst>
      <p:ext uri="{BB962C8B-B14F-4D97-AF65-F5344CB8AC3E}">
        <p14:creationId xmlns:p14="http://schemas.microsoft.com/office/powerpoint/2010/main" val="333476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dissolve">
                                      <p:cBhvr>
                                        <p:cTn id="10" dur="500"/>
                                        <p:tgtEl>
                                          <p:spTgt spid="2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dissolve">
                                      <p:cBhvr>
                                        <p:cTn id="13" dur="500"/>
                                        <p:tgtEl>
                                          <p:spTgt spid="39"/>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par>
                                <p:cTn id="19" presetID="9"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dissolve">
                                      <p:cBhvr>
                                        <p:cTn id="21" dur="500"/>
                                        <p:tgtEl>
                                          <p:spTgt spid="25"/>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dissolve">
                                      <p:cBhvr>
                                        <p:cTn id="24" dur="500"/>
                                        <p:tgtEl>
                                          <p:spTgt spid="40"/>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dissolve">
                                      <p:cBhvr>
                                        <p:cTn id="29" dur="500"/>
                                        <p:tgtEl>
                                          <p:spTgt spid="13"/>
                                        </p:tgtEl>
                                      </p:cBhvr>
                                    </p:animEffect>
                                  </p:childTnLst>
                                </p:cTn>
                              </p:par>
                              <p:par>
                                <p:cTn id="30" presetID="9" presetClass="entr" presetSubtype="0"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dissolve">
                                      <p:cBhvr>
                                        <p:cTn id="32" dur="500"/>
                                        <p:tgtEl>
                                          <p:spTgt spid="27"/>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dissolve">
                                      <p:cBhvr>
                                        <p:cTn id="35" dur="500"/>
                                        <p:tgtEl>
                                          <p:spTgt spid="44"/>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dissolve">
                                      <p:cBhvr>
                                        <p:cTn id="40" dur="500"/>
                                        <p:tgtEl>
                                          <p:spTgt spid="15"/>
                                        </p:tgtEl>
                                      </p:cBhvr>
                                    </p:animEffect>
                                  </p:childTnLst>
                                </p:cTn>
                              </p:par>
                              <p:par>
                                <p:cTn id="41" presetID="9" presetClass="entr" presetSubtype="0"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dissolve">
                                      <p:cBhvr>
                                        <p:cTn id="43" dur="500"/>
                                        <p:tgtEl>
                                          <p:spTgt spid="29"/>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dissolve">
                                      <p:cBhvr>
                                        <p:cTn id="46" dur="500"/>
                                        <p:tgtEl>
                                          <p:spTgt spid="41"/>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dissolve">
                                      <p:cBhvr>
                                        <p:cTn id="51" dur="500"/>
                                        <p:tgtEl>
                                          <p:spTgt spid="7"/>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dissolve">
                                      <p:cBhvr>
                                        <p:cTn id="54" dur="500"/>
                                        <p:tgtEl>
                                          <p:spTgt spid="43"/>
                                        </p:tgtEl>
                                      </p:cBhvr>
                                    </p:animEffect>
                                  </p:childTnLst>
                                </p:cTn>
                              </p:par>
                              <p:par>
                                <p:cTn id="55" presetID="9" presetClass="entr" presetSubtype="0"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dissolv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dissolve">
                                      <p:cBhvr>
                                        <p:cTn id="62" dur="500"/>
                                        <p:tgtEl>
                                          <p:spTgt spid="31"/>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dissolve">
                                      <p:cBhvr>
                                        <p:cTn id="65" dur="500"/>
                                        <p:tgtEl>
                                          <p:spTgt spid="42"/>
                                        </p:tgtEl>
                                      </p:cBhvr>
                                    </p:animEffect>
                                  </p:childTnLst>
                                </p:cTn>
                              </p:par>
                              <p:par>
                                <p:cTn id="66" presetID="9" presetClass="entr" presetSubtype="0" fill="hold"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dissolve">
                                      <p:cBhvr>
                                        <p:cTn id="68" dur="500"/>
                                        <p:tgtEl>
                                          <p:spTgt spid="17"/>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nodeType="click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dissolve">
                                      <p:cBhvr>
                                        <p:cTn id="73" dur="500"/>
                                        <p:tgtEl>
                                          <p:spTgt spid="38"/>
                                        </p:tgtEl>
                                      </p:cBhvr>
                                    </p:animEffect>
                                  </p:childTnLst>
                                </p:cTn>
                              </p:par>
                              <p:par>
                                <p:cTn id="74" presetID="9" presetClass="entr" presetSubtype="0" fill="hold" nodeType="with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dissolve">
                                      <p:cBhvr>
                                        <p:cTn id="76" dur="500"/>
                                        <p:tgtEl>
                                          <p:spTgt spid="33"/>
                                        </p:tgtEl>
                                      </p:cBhvr>
                                    </p:animEffect>
                                  </p:childTnLst>
                                </p:cTn>
                              </p:par>
                              <p:par>
                                <p:cTn id="77" presetID="9" presetClass="entr" presetSubtype="0"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dissolve">
                                      <p:cBhvr>
                                        <p:cTn id="79" dur="500"/>
                                        <p:tgtEl>
                                          <p:spTgt spid="36"/>
                                        </p:tgtEl>
                                      </p:cBhvr>
                                    </p:animEffect>
                                  </p:childTnLst>
                                </p:cTn>
                              </p:par>
                            </p:childTnLst>
                          </p:cTn>
                        </p:par>
                        <p:par>
                          <p:cTn id="80" fill="hold">
                            <p:stCondLst>
                              <p:cond delay="500"/>
                            </p:stCondLst>
                            <p:childTnLst>
                              <p:par>
                                <p:cTn id="81" presetID="9" presetClass="entr" presetSubtype="0" fill="hold" grpId="0" nodeType="afterEffect">
                                  <p:stCondLst>
                                    <p:cond delay="0"/>
                                  </p:stCondLst>
                                  <p:childTnLst>
                                    <p:set>
                                      <p:cBhvr>
                                        <p:cTn id="82" dur="1" fill="hold">
                                          <p:stCondLst>
                                            <p:cond delay="0"/>
                                          </p:stCondLst>
                                        </p:cTn>
                                        <p:tgtEl>
                                          <p:spTgt spid="45"/>
                                        </p:tgtEl>
                                        <p:attrNameLst>
                                          <p:attrName>style.visibility</p:attrName>
                                        </p:attrNameLst>
                                      </p:cBhvr>
                                      <p:to>
                                        <p:strVal val="visible"/>
                                      </p:to>
                                    </p:set>
                                    <p:animEffect transition="in" filter="dissolve">
                                      <p:cBhvr>
                                        <p:cTn id="83" dur="500"/>
                                        <p:tgtEl>
                                          <p:spTgt spid="45"/>
                                        </p:tgtEl>
                                      </p:cBhvr>
                                    </p:animEffect>
                                  </p:childTnLst>
                                </p:cTn>
                              </p:par>
                            </p:childTnLst>
                          </p:cTn>
                        </p:par>
                      </p:childTnLst>
                    </p:cTn>
                  </p:par>
                  <p:par>
                    <p:cTn id="84" fill="hold">
                      <p:stCondLst>
                        <p:cond delay="indefinite"/>
                      </p:stCondLst>
                      <p:childTnLst>
                        <p:par>
                          <p:cTn id="85" fill="hold">
                            <p:stCondLst>
                              <p:cond delay="0"/>
                            </p:stCondLst>
                            <p:childTnLst>
                              <p:par>
                                <p:cTn id="86" presetID="1" presetClass="mediacall" presetSubtype="0" fill="hold" nodeType="clickEffect">
                                  <p:stCondLst>
                                    <p:cond delay="0"/>
                                  </p:stCondLst>
                                  <p:childTnLst>
                                    <p:cmd type="call" cmd="playFrom(0.0)">
                                      <p:cBhvr>
                                        <p:cTn id="87" dur="230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88" fill="hold" display="0">
                  <p:stCondLst>
                    <p:cond delay="indefinite"/>
                  </p:stCondLst>
                  <p:endCondLst>
                    <p:cond evt="onStopAudio" delay="0">
                      <p:tgtEl>
                        <p:sldTgt/>
                      </p:tgtEl>
                    </p:cond>
                  </p:endCondLst>
                </p:cTn>
                <p:tgtEl>
                  <p:spTgt spid="6"/>
                </p:tgtEl>
              </p:cMediaNode>
            </p:audio>
          </p:childTnLst>
        </p:cTn>
      </p:par>
    </p:tnLst>
    <p:bldLst>
      <p:bldP spid="39" grpId="0"/>
      <p:bldP spid="40" grpId="0"/>
      <p:bldP spid="44" grpId="0"/>
      <p:bldP spid="41" grpId="0"/>
      <p:bldP spid="43" grpId="0"/>
      <p:bldP spid="42" grpId="0"/>
      <p:bldP spid="36" grpId="0"/>
      <p:bldP spid="4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82B63-133A-31A3-4620-D0BEDDB3CCE6}"/>
              </a:ext>
            </a:extLst>
          </p:cNvPr>
          <p:cNvSpPr>
            <a:spLocks noGrp="1"/>
          </p:cNvSpPr>
          <p:nvPr>
            <p:ph type="title"/>
          </p:nvPr>
        </p:nvSpPr>
        <p:spPr/>
        <p:txBody>
          <a:bodyPr/>
          <a:lstStyle/>
          <a:p>
            <a:r>
              <a:rPr lang="en-US" dirty="0"/>
              <a:t>Adowa</a:t>
            </a:r>
          </a:p>
        </p:txBody>
      </p:sp>
      <p:sp>
        <p:nvSpPr>
          <p:cNvPr id="3" name="Content Placeholder 2">
            <a:extLst>
              <a:ext uri="{FF2B5EF4-FFF2-40B4-BE49-F238E27FC236}">
                <a16:creationId xmlns:a16="http://schemas.microsoft.com/office/drawing/2014/main" id="{1F285227-BB39-4CDB-DB86-937551EF3AD9}"/>
              </a:ext>
            </a:extLst>
          </p:cNvPr>
          <p:cNvSpPr>
            <a:spLocks noGrp="1"/>
          </p:cNvSpPr>
          <p:nvPr>
            <p:ph idx="1"/>
          </p:nvPr>
        </p:nvSpPr>
        <p:spPr>
          <a:xfrm>
            <a:off x="838200" y="648579"/>
            <a:ext cx="10515600" cy="586835"/>
          </a:xfrm>
        </p:spPr>
        <p:txBody>
          <a:bodyPr/>
          <a:lstStyle/>
          <a:p>
            <a:pPr marL="0" indent="0" algn="ctr">
              <a:buNone/>
            </a:pPr>
            <a:r>
              <a:rPr lang="en-US" dirty="0"/>
              <a:t>The Adowa ensemble on 2-d. planes</a:t>
            </a:r>
          </a:p>
        </p:txBody>
      </p:sp>
      <p:sp>
        <p:nvSpPr>
          <p:cNvPr id="14" name="TextBox 13">
            <a:extLst>
              <a:ext uri="{FF2B5EF4-FFF2-40B4-BE49-F238E27FC236}">
                <a16:creationId xmlns:a16="http://schemas.microsoft.com/office/drawing/2014/main" id="{8153D808-9D93-DA61-D0E9-C6855BF46E2F}"/>
              </a:ext>
            </a:extLst>
          </p:cNvPr>
          <p:cNvSpPr txBox="1"/>
          <p:nvPr/>
        </p:nvSpPr>
        <p:spPr>
          <a:xfrm>
            <a:off x="9294299" y="5678069"/>
            <a:ext cx="2498633" cy="461665"/>
          </a:xfrm>
          <a:prstGeom prst="rect">
            <a:avLst/>
          </a:prstGeom>
          <a:noFill/>
        </p:spPr>
        <p:txBody>
          <a:bodyPr wrap="none" rtlCol="0">
            <a:spAutoFit/>
          </a:bodyPr>
          <a:lstStyle/>
          <a:p>
            <a:pPr algn="l"/>
            <a:r>
              <a:rPr lang="en-US" sz="2400" dirty="0">
                <a:latin typeface="+mj-lt"/>
                <a:cs typeface="Calibri" panose="020F0502020204030204" pitchFamily="34" charset="0"/>
              </a:rPr>
              <a:t>Frequency-5 space</a:t>
            </a:r>
          </a:p>
        </p:txBody>
      </p:sp>
      <p:sp>
        <p:nvSpPr>
          <p:cNvPr id="16" name="TextBox 15">
            <a:extLst>
              <a:ext uri="{FF2B5EF4-FFF2-40B4-BE49-F238E27FC236}">
                <a16:creationId xmlns:a16="http://schemas.microsoft.com/office/drawing/2014/main" id="{B2065A3D-EB6E-69CA-DF26-4CC1BC40F88C}"/>
              </a:ext>
            </a:extLst>
          </p:cNvPr>
          <p:cNvSpPr txBox="1"/>
          <p:nvPr/>
        </p:nvSpPr>
        <p:spPr>
          <a:xfrm>
            <a:off x="1082767" y="4479462"/>
            <a:ext cx="2498633" cy="461665"/>
          </a:xfrm>
          <a:prstGeom prst="rect">
            <a:avLst/>
          </a:prstGeom>
          <a:noFill/>
        </p:spPr>
        <p:txBody>
          <a:bodyPr wrap="none" rtlCol="0">
            <a:spAutoFit/>
          </a:bodyPr>
          <a:lstStyle/>
          <a:p>
            <a:pPr algn="l"/>
            <a:r>
              <a:rPr lang="en-US" sz="2400" dirty="0">
                <a:latin typeface="+mj-lt"/>
                <a:cs typeface="Calibri" panose="020F0502020204030204" pitchFamily="34" charset="0"/>
              </a:rPr>
              <a:t>Frequency-2 space</a:t>
            </a:r>
          </a:p>
        </p:txBody>
      </p:sp>
      <p:sp>
        <p:nvSpPr>
          <p:cNvPr id="18" name="TextBox 17">
            <a:extLst>
              <a:ext uri="{FF2B5EF4-FFF2-40B4-BE49-F238E27FC236}">
                <a16:creationId xmlns:a16="http://schemas.microsoft.com/office/drawing/2014/main" id="{F7355819-8FCE-2530-C941-4DF639C1A0A0}"/>
              </a:ext>
            </a:extLst>
          </p:cNvPr>
          <p:cNvSpPr txBox="1"/>
          <p:nvPr/>
        </p:nvSpPr>
        <p:spPr>
          <a:xfrm>
            <a:off x="5142600" y="1295880"/>
            <a:ext cx="4151699" cy="1569660"/>
          </a:xfrm>
          <a:prstGeom prst="rect">
            <a:avLst/>
          </a:prstGeom>
          <a:noFill/>
        </p:spPr>
        <p:txBody>
          <a:bodyPr wrap="square" rtlCol="0">
            <a:spAutoFit/>
          </a:bodyPr>
          <a:lstStyle/>
          <a:p>
            <a:pPr algn="l"/>
            <a:r>
              <a:rPr lang="en-US" sz="2400" dirty="0">
                <a:latin typeface="+mj-lt"/>
                <a:cs typeface="Calibri" panose="020F0502020204030204" pitchFamily="34" charset="0"/>
              </a:rPr>
              <a:t>Frequencies 2 and 5 (periodicities </a:t>
            </a:r>
            <a:r>
              <a:rPr lang="en-US" sz="2400" dirty="0">
                <a:latin typeface="Helsinki Text Std" panose="02000400000000000000" pitchFamily="2" charset="77"/>
                <a:cs typeface="Calibri" panose="020F0502020204030204" pitchFamily="34" charset="0"/>
              </a:rPr>
              <a:t>h.</a:t>
            </a:r>
            <a:r>
              <a:rPr lang="en-US" sz="2400" dirty="0">
                <a:latin typeface="+mj-lt"/>
                <a:cs typeface="Calibri" panose="020F0502020204030204" pitchFamily="34" charset="0"/>
              </a:rPr>
              <a:t> and ⅘</a:t>
            </a:r>
            <a:r>
              <a:rPr lang="en-US" sz="2400" dirty="0">
                <a:latin typeface="Helsinki Text Std" panose="02000400000000000000" pitchFamily="2" charset="77"/>
                <a:cs typeface="Calibri" panose="020F0502020204030204" pitchFamily="34" charset="0"/>
              </a:rPr>
              <a:t>q.</a:t>
            </a:r>
            <a:r>
              <a:rPr lang="en-US" sz="2400" dirty="0">
                <a:latin typeface="+mj-lt"/>
                <a:cs typeface="Calibri" panose="020F0502020204030204" pitchFamily="34" charset="0"/>
              </a:rPr>
              <a:t>) are both represented by just 2–3 parts, similar in phase.   </a:t>
            </a:r>
          </a:p>
        </p:txBody>
      </p:sp>
      <p:sp>
        <p:nvSpPr>
          <p:cNvPr id="20" name="Footer Placeholder 19">
            <a:extLst>
              <a:ext uri="{FF2B5EF4-FFF2-40B4-BE49-F238E27FC236}">
                <a16:creationId xmlns:a16="http://schemas.microsoft.com/office/drawing/2014/main" id="{761AB267-28CB-9C16-E94F-72DC386FDB5C}"/>
              </a:ext>
            </a:extLst>
          </p:cNvPr>
          <p:cNvSpPr>
            <a:spLocks noGrp="1"/>
          </p:cNvSpPr>
          <p:nvPr>
            <p:ph type="ftr" sz="quarter" idx="11"/>
          </p:nvPr>
        </p:nvSpPr>
        <p:spPr>
          <a:xfrm>
            <a:off x="4038600" y="6492875"/>
            <a:ext cx="4114800" cy="365125"/>
          </a:xfrm>
        </p:spPr>
        <p:txBody>
          <a:bodyPr/>
          <a:lstStyle/>
          <a:p>
            <a:r>
              <a:rPr lang="en-US"/>
              <a:t>Rhythmic Regularity beyond Meter and Isochrony</a:t>
            </a:r>
            <a:endParaRPr lang="en-US" dirty="0"/>
          </a:p>
        </p:txBody>
      </p:sp>
      <p:sp>
        <p:nvSpPr>
          <p:cNvPr id="22" name="Date Placeholder 21">
            <a:extLst>
              <a:ext uri="{FF2B5EF4-FFF2-40B4-BE49-F238E27FC236}">
                <a16:creationId xmlns:a16="http://schemas.microsoft.com/office/drawing/2014/main" id="{D6554557-E8D6-7848-E1C0-0DCEA2E9F3A5}"/>
              </a:ext>
            </a:extLst>
          </p:cNvPr>
          <p:cNvSpPr>
            <a:spLocks noGrp="1"/>
          </p:cNvSpPr>
          <p:nvPr>
            <p:ph type="dt" sz="half" idx="10"/>
          </p:nvPr>
        </p:nvSpPr>
        <p:spPr/>
        <p:txBody>
          <a:bodyPr/>
          <a:lstStyle/>
          <a:p>
            <a:r>
              <a:rPr lang="en-US"/>
              <a:t>Rhythm in Music since 1900, McGill, Sept. 2023</a:t>
            </a:r>
            <a:endParaRPr lang="en-US" dirty="0"/>
          </a:p>
        </p:txBody>
      </p:sp>
      <p:sp>
        <p:nvSpPr>
          <p:cNvPr id="24" name="Slide Number Placeholder 23">
            <a:extLst>
              <a:ext uri="{FF2B5EF4-FFF2-40B4-BE49-F238E27FC236}">
                <a16:creationId xmlns:a16="http://schemas.microsoft.com/office/drawing/2014/main" id="{5E4750CB-C5F6-CD4A-C496-5EF77D3F232E}"/>
              </a:ext>
            </a:extLst>
          </p:cNvPr>
          <p:cNvSpPr>
            <a:spLocks noGrp="1"/>
          </p:cNvSpPr>
          <p:nvPr>
            <p:ph type="sldNum" sz="quarter" idx="12"/>
          </p:nvPr>
        </p:nvSpPr>
        <p:spPr/>
        <p:txBody>
          <a:bodyPr/>
          <a:lstStyle/>
          <a:p>
            <a:r>
              <a:rPr lang="en-US"/>
              <a:t>Jason Yust, Boston Univ.          </a:t>
            </a:r>
            <a:fld id="{6950D593-2953-924C-A0DA-F3B17E0E49C7}" type="slidenum">
              <a:rPr lang="en-US" smtClean="0"/>
              <a:pPr/>
              <a:t>58</a:t>
            </a:fld>
            <a:endParaRPr lang="en-US" dirty="0"/>
          </a:p>
        </p:txBody>
      </p:sp>
      <p:pic>
        <p:nvPicPr>
          <p:cNvPr id="9" name="Picture 8">
            <a:extLst>
              <a:ext uri="{FF2B5EF4-FFF2-40B4-BE49-F238E27FC236}">
                <a16:creationId xmlns:a16="http://schemas.microsoft.com/office/drawing/2014/main" id="{9B0D4A40-1C32-B0EF-ADD9-D9E4FE5621C7}"/>
              </a:ext>
            </a:extLst>
          </p:cNvPr>
          <p:cNvPicPr>
            <a:picLocks noChangeAspect="1"/>
          </p:cNvPicPr>
          <p:nvPr/>
        </p:nvPicPr>
        <p:blipFill>
          <a:blip r:embed="rId2"/>
          <a:stretch>
            <a:fillRect/>
          </a:stretch>
        </p:blipFill>
        <p:spPr>
          <a:xfrm>
            <a:off x="8983457" y="735123"/>
            <a:ext cx="3120315" cy="4997777"/>
          </a:xfrm>
          <a:prstGeom prst="rect">
            <a:avLst/>
          </a:prstGeom>
        </p:spPr>
      </p:pic>
      <p:pic>
        <p:nvPicPr>
          <p:cNvPr id="11" name="Picture 10">
            <a:extLst>
              <a:ext uri="{FF2B5EF4-FFF2-40B4-BE49-F238E27FC236}">
                <a16:creationId xmlns:a16="http://schemas.microsoft.com/office/drawing/2014/main" id="{CE89498F-D93A-97A6-0B53-6C54BAB4B504}"/>
              </a:ext>
            </a:extLst>
          </p:cNvPr>
          <p:cNvPicPr>
            <a:picLocks noChangeAspect="1"/>
          </p:cNvPicPr>
          <p:nvPr/>
        </p:nvPicPr>
        <p:blipFill>
          <a:blip r:embed="rId3"/>
          <a:stretch>
            <a:fillRect/>
          </a:stretch>
        </p:blipFill>
        <p:spPr>
          <a:xfrm>
            <a:off x="0" y="1235414"/>
            <a:ext cx="4966447" cy="3260253"/>
          </a:xfrm>
          <a:prstGeom prst="rect">
            <a:avLst/>
          </a:prstGeom>
        </p:spPr>
      </p:pic>
    </p:spTree>
    <p:extLst>
      <p:ext uri="{BB962C8B-B14F-4D97-AF65-F5344CB8AC3E}">
        <p14:creationId xmlns:p14="http://schemas.microsoft.com/office/powerpoint/2010/main" val="9582899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82B63-133A-31A3-4620-D0BEDDB3CCE6}"/>
              </a:ext>
            </a:extLst>
          </p:cNvPr>
          <p:cNvSpPr>
            <a:spLocks noGrp="1"/>
          </p:cNvSpPr>
          <p:nvPr>
            <p:ph type="title"/>
          </p:nvPr>
        </p:nvSpPr>
        <p:spPr/>
        <p:txBody>
          <a:bodyPr/>
          <a:lstStyle/>
          <a:p>
            <a:r>
              <a:rPr lang="en-US" dirty="0"/>
              <a:t>Adowa</a:t>
            </a:r>
          </a:p>
        </p:txBody>
      </p:sp>
      <p:sp>
        <p:nvSpPr>
          <p:cNvPr id="3" name="Content Placeholder 2">
            <a:extLst>
              <a:ext uri="{FF2B5EF4-FFF2-40B4-BE49-F238E27FC236}">
                <a16:creationId xmlns:a16="http://schemas.microsoft.com/office/drawing/2014/main" id="{1F285227-BB39-4CDB-DB86-937551EF3AD9}"/>
              </a:ext>
            </a:extLst>
          </p:cNvPr>
          <p:cNvSpPr>
            <a:spLocks noGrp="1"/>
          </p:cNvSpPr>
          <p:nvPr>
            <p:ph idx="1"/>
          </p:nvPr>
        </p:nvSpPr>
        <p:spPr>
          <a:xfrm>
            <a:off x="838200" y="648579"/>
            <a:ext cx="10515600" cy="586835"/>
          </a:xfrm>
        </p:spPr>
        <p:txBody>
          <a:bodyPr/>
          <a:lstStyle/>
          <a:p>
            <a:pPr marL="0" indent="0" algn="ctr">
              <a:buNone/>
            </a:pPr>
            <a:r>
              <a:rPr lang="en-US" dirty="0"/>
              <a:t>The </a:t>
            </a:r>
            <a:r>
              <a:rPr lang="en-US" dirty="0" err="1"/>
              <a:t>adowa</a:t>
            </a:r>
            <a:r>
              <a:rPr lang="en-US" dirty="0"/>
              <a:t> ensemble on 2-d. planes</a:t>
            </a:r>
          </a:p>
        </p:txBody>
      </p:sp>
      <p:sp>
        <p:nvSpPr>
          <p:cNvPr id="4" name="TextBox 3">
            <a:extLst>
              <a:ext uri="{FF2B5EF4-FFF2-40B4-BE49-F238E27FC236}">
                <a16:creationId xmlns:a16="http://schemas.microsoft.com/office/drawing/2014/main" id="{677BF0DD-4A95-E58A-627C-2C436E23FB5C}"/>
              </a:ext>
            </a:extLst>
          </p:cNvPr>
          <p:cNvSpPr txBox="1"/>
          <p:nvPr/>
        </p:nvSpPr>
        <p:spPr>
          <a:xfrm>
            <a:off x="2333373" y="5491278"/>
            <a:ext cx="2498633" cy="461665"/>
          </a:xfrm>
          <a:prstGeom prst="rect">
            <a:avLst/>
          </a:prstGeom>
          <a:noFill/>
        </p:spPr>
        <p:txBody>
          <a:bodyPr wrap="none" rtlCol="0">
            <a:spAutoFit/>
          </a:bodyPr>
          <a:lstStyle/>
          <a:p>
            <a:pPr algn="l"/>
            <a:r>
              <a:rPr lang="en-US" sz="2400" dirty="0">
                <a:latin typeface="+mj-lt"/>
                <a:cs typeface="Calibri" panose="020F0502020204030204" pitchFamily="34" charset="0"/>
              </a:rPr>
              <a:t>Frequency-4 space</a:t>
            </a:r>
          </a:p>
        </p:txBody>
      </p:sp>
      <p:sp>
        <p:nvSpPr>
          <p:cNvPr id="6" name="TextBox 5">
            <a:extLst>
              <a:ext uri="{FF2B5EF4-FFF2-40B4-BE49-F238E27FC236}">
                <a16:creationId xmlns:a16="http://schemas.microsoft.com/office/drawing/2014/main" id="{CD74906B-42EB-09F1-5F1B-B04AE0BD979F}"/>
              </a:ext>
            </a:extLst>
          </p:cNvPr>
          <p:cNvSpPr txBox="1"/>
          <p:nvPr/>
        </p:nvSpPr>
        <p:spPr>
          <a:xfrm>
            <a:off x="7060676" y="1234820"/>
            <a:ext cx="4974667" cy="1938992"/>
          </a:xfrm>
          <a:prstGeom prst="rect">
            <a:avLst/>
          </a:prstGeom>
          <a:noFill/>
        </p:spPr>
        <p:txBody>
          <a:bodyPr wrap="square" rtlCol="0">
            <a:spAutoFit/>
          </a:bodyPr>
          <a:lstStyle/>
          <a:p>
            <a:pPr algn="l"/>
            <a:r>
              <a:rPr lang="en-US" sz="2400" dirty="0">
                <a:latin typeface="+mj-lt"/>
                <a:cs typeface="Calibri" panose="020F0502020204030204" pitchFamily="34" charset="0"/>
              </a:rPr>
              <a:t>Frequency 4 represents the periodicity of the beat (</a:t>
            </a:r>
            <a:r>
              <a:rPr lang="en-US" sz="2400" dirty="0">
                <a:latin typeface="Helsinki Text Std" panose="02000400000000000000" pitchFamily="2" charset="77"/>
                <a:cs typeface="Calibri" panose="020F0502020204030204" pitchFamily="34" charset="0"/>
              </a:rPr>
              <a:t>q.</a:t>
            </a:r>
            <a:r>
              <a:rPr lang="en-US" sz="2400" dirty="0">
                <a:latin typeface="+mj-lt"/>
                <a:cs typeface="Calibri" panose="020F0502020204030204" pitchFamily="34" charset="0"/>
              </a:rPr>
              <a:t>) and here multiple parts cover different regions of the space (on-beat, off-beat, ahead of beat, behind beat). </a:t>
            </a:r>
          </a:p>
        </p:txBody>
      </p:sp>
      <p:sp>
        <p:nvSpPr>
          <p:cNvPr id="7" name="Footer Placeholder 6">
            <a:extLst>
              <a:ext uri="{FF2B5EF4-FFF2-40B4-BE49-F238E27FC236}">
                <a16:creationId xmlns:a16="http://schemas.microsoft.com/office/drawing/2014/main" id="{8FCF823B-CB7B-045A-7989-B50F1AD6223C}"/>
              </a:ext>
            </a:extLst>
          </p:cNvPr>
          <p:cNvSpPr>
            <a:spLocks noGrp="1"/>
          </p:cNvSpPr>
          <p:nvPr>
            <p:ph type="ftr" sz="quarter" idx="11"/>
          </p:nvPr>
        </p:nvSpPr>
        <p:spPr>
          <a:xfrm>
            <a:off x="4038600" y="6492875"/>
            <a:ext cx="4114800" cy="365125"/>
          </a:xfrm>
        </p:spPr>
        <p:txBody>
          <a:bodyPr/>
          <a:lstStyle/>
          <a:p>
            <a:r>
              <a:rPr lang="en-US"/>
              <a:t>Rhythmic Regularity beyond Meter and Isochrony</a:t>
            </a:r>
            <a:endParaRPr lang="en-US" dirty="0"/>
          </a:p>
        </p:txBody>
      </p:sp>
      <p:sp>
        <p:nvSpPr>
          <p:cNvPr id="9" name="Date Placeholder 8">
            <a:extLst>
              <a:ext uri="{FF2B5EF4-FFF2-40B4-BE49-F238E27FC236}">
                <a16:creationId xmlns:a16="http://schemas.microsoft.com/office/drawing/2014/main" id="{889BB1B1-4787-B4C5-A80F-FDCA3A0419B4}"/>
              </a:ext>
            </a:extLst>
          </p:cNvPr>
          <p:cNvSpPr>
            <a:spLocks noGrp="1"/>
          </p:cNvSpPr>
          <p:nvPr>
            <p:ph type="dt" sz="half" idx="10"/>
          </p:nvPr>
        </p:nvSpPr>
        <p:spPr/>
        <p:txBody>
          <a:bodyPr/>
          <a:lstStyle/>
          <a:p>
            <a:r>
              <a:rPr lang="en-US"/>
              <a:t>Rhythm in Music since 1900, McGill, Sept. 2023</a:t>
            </a:r>
            <a:endParaRPr lang="en-US" dirty="0"/>
          </a:p>
        </p:txBody>
      </p:sp>
      <p:sp>
        <p:nvSpPr>
          <p:cNvPr id="10" name="Slide Number Placeholder 9">
            <a:extLst>
              <a:ext uri="{FF2B5EF4-FFF2-40B4-BE49-F238E27FC236}">
                <a16:creationId xmlns:a16="http://schemas.microsoft.com/office/drawing/2014/main" id="{CD3689DF-2B5D-3F9C-1838-D079A59DEB0F}"/>
              </a:ext>
            </a:extLst>
          </p:cNvPr>
          <p:cNvSpPr>
            <a:spLocks noGrp="1"/>
          </p:cNvSpPr>
          <p:nvPr>
            <p:ph type="sldNum" sz="quarter" idx="12"/>
          </p:nvPr>
        </p:nvSpPr>
        <p:spPr/>
        <p:txBody>
          <a:bodyPr/>
          <a:lstStyle/>
          <a:p>
            <a:r>
              <a:rPr lang="en-US"/>
              <a:t>Jason Yust, Boston Univ.          </a:t>
            </a:r>
            <a:fld id="{6950D593-2953-924C-A0DA-F3B17E0E49C7}" type="slidenum">
              <a:rPr lang="en-US" smtClean="0"/>
              <a:pPr/>
              <a:t>59</a:t>
            </a:fld>
            <a:endParaRPr lang="en-US" dirty="0"/>
          </a:p>
        </p:txBody>
      </p:sp>
      <p:pic>
        <p:nvPicPr>
          <p:cNvPr id="8" name="Picture 7">
            <a:extLst>
              <a:ext uri="{FF2B5EF4-FFF2-40B4-BE49-F238E27FC236}">
                <a16:creationId xmlns:a16="http://schemas.microsoft.com/office/drawing/2014/main" id="{FC898284-CE9A-0628-3BF4-814A0CBBB084}"/>
              </a:ext>
            </a:extLst>
          </p:cNvPr>
          <p:cNvPicPr>
            <a:picLocks noChangeAspect="1"/>
          </p:cNvPicPr>
          <p:nvPr/>
        </p:nvPicPr>
        <p:blipFill>
          <a:blip r:embed="rId2"/>
          <a:stretch>
            <a:fillRect/>
          </a:stretch>
        </p:blipFill>
        <p:spPr>
          <a:xfrm>
            <a:off x="308113" y="1125979"/>
            <a:ext cx="6564027" cy="4427908"/>
          </a:xfrm>
          <a:prstGeom prst="rect">
            <a:avLst/>
          </a:prstGeom>
        </p:spPr>
      </p:pic>
    </p:spTree>
    <p:extLst>
      <p:ext uri="{BB962C8B-B14F-4D97-AF65-F5344CB8AC3E}">
        <p14:creationId xmlns:p14="http://schemas.microsoft.com/office/powerpoint/2010/main" val="2860475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423E1-C101-99F5-8A5D-FE42ED1C1ED6}"/>
              </a:ext>
            </a:extLst>
          </p:cNvPr>
          <p:cNvSpPr>
            <a:spLocks noGrp="1"/>
          </p:cNvSpPr>
          <p:nvPr>
            <p:ph type="title"/>
          </p:nvPr>
        </p:nvSpPr>
        <p:spPr/>
        <p:txBody>
          <a:bodyPr/>
          <a:lstStyle/>
          <a:p>
            <a:r>
              <a:rPr lang="en-US" dirty="0"/>
              <a:t>What is Rhythm?: Bo Diddley</a:t>
            </a:r>
          </a:p>
        </p:txBody>
      </p:sp>
      <p:pic>
        <p:nvPicPr>
          <p:cNvPr id="14" name="Picture 13">
            <a:extLst>
              <a:ext uri="{FF2B5EF4-FFF2-40B4-BE49-F238E27FC236}">
                <a16:creationId xmlns:a16="http://schemas.microsoft.com/office/drawing/2014/main" id="{B68CF6A3-3547-41C2-0805-660037177678}"/>
              </a:ext>
            </a:extLst>
          </p:cNvPr>
          <p:cNvPicPr>
            <a:picLocks noChangeAspect="1"/>
          </p:cNvPicPr>
          <p:nvPr/>
        </p:nvPicPr>
        <p:blipFill>
          <a:blip r:embed="rId3"/>
          <a:stretch>
            <a:fillRect/>
          </a:stretch>
        </p:blipFill>
        <p:spPr>
          <a:xfrm>
            <a:off x="1163781" y="695809"/>
            <a:ext cx="10763248" cy="3972053"/>
          </a:xfrm>
          <a:prstGeom prst="rect">
            <a:avLst/>
          </a:prstGeom>
        </p:spPr>
      </p:pic>
      <p:pic>
        <p:nvPicPr>
          <p:cNvPr id="25" name="Picture 24">
            <a:extLst>
              <a:ext uri="{FF2B5EF4-FFF2-40B4-BE49-F238E27FC236}">
                <a16:creationId xmlns:a16="http://schemas.microsoft.com/office/drawing/2014/main" id="{44781421-B127-8D20-DC00-1109DF3346A6}"/>
              </a:ext>
            </a:extLst>
          </p:cNvPr>
          <p:cNvPicPr>
            <a:picLocks noChangeAspect="1"/>
          </p:cNvPicPr>
          <p:nvPr/>
        </p:nvPicPr>
        <p:blipFill>
          <a:blip r:embed="rId4"/>
          <a:stretch>
            <a:fillRect/>
          </a:stretch>
        </p:blipFill>
        <p:spPr>
          <a:xfrm>
            <a:off x="111682" y="4034436"/>
            <a:ext cx="11081576" cy="1722137"/>
          </a:xfrm>
          <a:prstGeom prst="rect">
            <a:avLst/>
          </a:prstGeom>
        </p:spPr>
      </p:pic>
      <p:cxnSp>
        <p:nvCxnSpPr>
          <p:cNvPr id="16" name="Straight Arrow Connector 15">
            <a:extLst>
              <a:ext uri="{FF2B5EF4-FFF2-40B4-BE49-F238E27FC236}">
                <a16:creationId xmlns:a16="http://schemas.microsoft.com/office/drawing/2014/main" id="{EF8C5C80-233E-BCBF-70C2-0D3F969F6DDB}"/>
              </a:ext>
            </a:extLst>
          </p:cNvPr>
          <p:cNvCxnSpPr>
            <a:cxnSpLocks/>
          </p:cNvCxnSpPr>
          <p:nvPr/>
        </p:nvCxnSpPr>
        <p:spPr>
          <a:xfrm flipH="1" flipV="1">
            <a:off x="7174523" y="4034436"/>
            <a:ext cx="121492" cy="461815"/>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6CDC582-D3AE-EDC8-A67D-C797192B3759}"/>
              </a:ext>
            </a:extLst>
          </p:cNvPr>
          <p:cNvCxnSpPr>
            <a:cxnSpLocks/>
          </p:cNvCxnSpPr>
          <p:nvPr/>
        </p:nvCxnSpPr>
        <p:spPr>
          <a:xfrm flipH="1" flipV="1">
            <a:off x="8435205" y="4034436"/>
            <a:ext cx="64926" cy="450988"/>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868AE53-F01A-1E1E-7561-2F35EE955BF4}"/>
              </a:ext>
            </a:extLst>
          </p:cNvPr>
          <p:cNvCxnSpPr>
            <a:cxnSpLocks/>
          </p:cNvCxnSpPr>
          <p:nvPr/>
        </p:nvCxnSpPr>
        <p:spPr>
          <a:xfrm flipH="1" flipV="1">
            <a:off x="4820890" y="4034436"/>
            <a:ext cx="75749" cy="461815"/>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B0E7C85-AF61-2B46-49D9-4489ECF69297}"/>
              </a:ext>
            </a:extLst>
          </p:cNvPr>
          <p:cNvSpPr txBox="1"/>
          <p:nvPr/>
        </p:nvSpPr>
        <p:spPr>
          <a:xfrm>
            <a:off x="5277250" y="4052477"/>
            <a:ext cx="1637500" cy="461665"/>
          </a:xfrm>
          <a:prstGeom prst="rect">
            <a:avLst/>
          </a:prstGeom>
          <a:noFill/>
        </p:spPr>
        <p:txBody>
          <a:bodyPr wrap="none" rtlCol="0">
            <a:spAutoFit/>
          </a:bodyPr>
          <a:lstStyle/>
          <a:p>
            <a:pPr algn="l"/>
            <a:r>
              <a:rPr lang="en-US" sz="2400" dirty="0">
                <a:solidFill>
                  <a:schemeClr val="accent6">
                    <a:lumMod val="75000"/>
                  </a:schemeClr>
                </a:solidFill>
                <a:latin typeface="+mj-lt"/>
                <a:cs typeface="Calibri" panose="020F0502020204030204" pitchFamily="34" charset="0"/>
              </a:rPr>
              <a:t>Early strikes</a:t>
            </a:r>
          </a:p>
        </p:txBody>
      </p:sp>
      <p:sp>
        <p:nvSpPr>
          <p:cNvPr id="3" name="Footer Placeholder 2">
            <a:extLst>
              <a:ext uri="{FF2B5EF4-FFF2-40B4-BE49-F238E27FC236}">
                <a16:creationId xmlns:a16="http://schemas.microsoft.com/office/drawing/2014/main" id="{30B3297F-46B0-5DDA-D281-38EFFBCF7C4D}"/>
              </a:ext>
            </a:extLst>
          </p:cNvPr>
          <p:cNvSpPr>
            <a:spLocks noGrp="1"/>
          </p:cNvSpPr>
          <p:nvPr>
            <p:ph type="ftr" sz="quarter" idx="11"/>
          </p:nvPr>
        </p:nvSpPr>
        <p:spPr>
          <a:xfrm>
            <a:off x="4038600" y="6492875"/>
            <a:ext cx="4114800" cy="365125"/>
          </a:xfrm>
        </p:spPr>
        <p:txBody>
          <a:bodyPr/>
          <a:lstStyle/>
          <a:p>
            <a:r>
              <a:rPr lang="en-US"/>
              <a:t>Rhythmic Regularity beyond Meter and Isochrony</a:t>
            </a:r>
            <a:endParaRPr lang="en-US" dirty="0"/>
          </a:p>
        </p:txBody>
      </p:sp>
      <p:sp>
        <p:nvSpPr>
          <p:cNvPr id="4" name="Date Placeholder 3">
            <a:extLst>
              <a:ext uri="{FF2B5EF4-FFF2-40B4-BE49-F238E27FC236}">
                <a16:creationId xmlns:a16="http://schemas.microsoft.com/office/drawing/2014/main" id="{B398FBC7-93E6-67D9-6CBA-72928687C161}"/>
              </a:ext>
            </a:extLst>
          </p:cNvPr>
          <p:cNvSpPr>
            <a:spLocks noGrp="1"/>
          </p:cNvSpPr>
          <p:nvPr>
            <p:ph type="dt" sz="half" idx="10"/>
          </p:nvPr>
        </p:nvSpPr>
        <p:spPr/>
        <p:txBody>
          <a:bodyPr/>
          <a:lstStyle/>
          <a:p>
            <a:r>
              <a:rPr lang="en-US"/>
              <a:t>Rhythm in Music since 1900, McGill, Sept. 2023</a:t>
            </a:r>
            <a:endParaRPr lang="en-US" dirty="0"/>
          </a:p>
        </p:txBody>
      </p:sp>
      <p:sp>
        <p:nvSpPr>
          <p:cNvPr id="5" name="Slide Number Placeholder 4">
            <a:extLst>
              <a:ext uri="{FF2B5EF4-FFF2-40B4-BE49-F238E27FC236}">
                <a16:creationId xmlns:a16="http://schemas.microsoft.com/office/drawing/2014/main" id="{73D6E22E-01AD-1193-485B-C2103947DB6D}"/>
              </a:ext>
            </a:extLst>
          </p:cNvPr>
          <p:cNvSpPr>
            <a:spLocks noGrp="1"/>
          </p:cNvSpPr>
          <p:nvPr>
            <p:ph type="sldNum" sz="quarter" idx="12"/>
          </p:nvPr>
        </p:nvSpPr>
        <p:spPr/>
        <p:txBody>
          <a:bodyPr/>
          <a:lstStyle/>
          <a:p>
            <a:r>
              <a:rPr lang="en-US"/>
              <a:t>Jason Yust, Boston Univ.          </a:t>
            </a:r>
            <a:fld id="{6950D593-2953-924C-A0DA-F3B17E0E49C7}" type="slidenum">
              <a:rPr lang="en-US" smtClean="0"/>
              <a:pPr/>
              <a:t>6</a:t>
            </a:fld>
            <a:endParaRPr lang="en-US" dirty="0"/>
          </a:p>
        </p:txBody>
      </p:sp>
    </p:spTree>
    <p:extLst>
      <p:ext uri="{BB962C8B-B14F-4D97-AF65-F5344CB8AC3E}">
        <p14:creationId xmlns:p14="http://schemas.microsoft.com/office/powerpoint/2010/main" val="31614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par>
                          <p:cTn id="14" fill="hold">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82B63-133A-31A3-4620-D0BEDDB3CCE6}"/>
              </a:ext>
            </a:extLst>
          </p:cNvPr>
          <p:cNvSpPr>
            <a:spLocks noGrp="1"/>
          </p:cNvSpPr>
          <p:nvPr>
            <p:ph type="title"/>
          </p:nvPr>
        </p:nvSpPr>
        <p:spPr/>
        <p:txBody>
          <a:bodyPr/>
          <a:lstStyle/>
          <a:p>
            <a:r>
              <a:rPr lang="en-US" dirty="0"/>
              <a:t>Adowa: </a:t>
            </a:r>
            <a:r>
              <a:rPr lang="en-US" dirty="0" err="1"/>
              <a:t>Atumpan</a:t>
            </a:r>
            <a:r>
              <a:rPr lang="en-US" dirty="0"/>
              <a:t> (lead drum)</a:t>
            </a:r>
          </a:p>
        </p:txBody>
      </p:sp>
      <p:sp>
        <p:nvSpPr>
          <p:cNvPr id="3" name="Content Placeholder 2">
            <a:extLst>
              <a:ext uri="{FF2B5EF4-FFF2-40B4-BE49-F238E27FC236}">
                <a16:creationId xmlns:a16="http://schemas.microsoft.com/office/drawing/2014/main" id="{1F285227-BB39-4CDB-DB86-937551EF3AD9}"/>
              </a:ext>
            </a:extLst>
          </p:cNvPr>
          <p:cNvSpPr>
            <a:spLocks noGrp="1"/>
          </p:cNvSpPr>
          <p:nvPr>
            <p:ph idx="1"/>
          </p:nvPr>
        </p:nvSpPr>
        <p:spPr>
          <a:xfrm>
            <a:off x="838200" y="685506"/>
            <a:ext cx="10515600" cy="586835"/>
          </a:xfrm>
        </p:spPr>
        <p:txBody>
          <a:bodyPr>
            <a:normAutofit fontScale="77500" lnSpcReduction="20000"/>
          </a:bodyPr>
          <a:lstStyle/>
          <a:p>
            <a:pPr marL="0" indent="0" algn="l">
              <a:buNone/>
            </a:pPr>
            <a:r>
              <a:rPr lang="en-US" sz="2800" dirty="0" err="1">
                <a:latin typeface="+mj-lt"/>
                <a:cs typeface="Calibri" panose="020F0502020204030204" pitchFamily="34" charset="0"/>
              </a:rPr>
              <a:t>Anku’s</a:t>
            </a:r>
            <a:r>
              <a:rPr lang="en-US" sz="2800" dirty="0">
                <a:latin typeface="+mj-lt"/>
                <a:cs typeface="Calibri" panose="020F0502020204030204" pitchFamily="34" charset="0"/>
              </a:rPr>
              <a:t> transcription of a </a:t>
            </a:r>
            <a:r>
              <a:rPr lang="en-US" dirty="0">
                <a:latin typeface="+mj-lt"/>
                <a:cs typeface="Calibri" panose="020F0502020204030204" pitchFamily="34" charset="0"/>
              </a:rPr>
              <a:t>performance by Solomon </a:t>
            </a:r>
            <a:r>
              <a:rPr lang="en-US" dirty="0" err="1">
                <a:latin typeface="+mj-lt"/>
                <a:cs typeface="Calibri" panose="020F0502020204030204" pitchFamily="34" charset="0"/>
              </a:rPr>
              <a:t>Amonquandoh</a:t>
            </a:r>
            <a:r>
              <a:rPr lang="en-US" dirty="0">
                <a:latin typeface="+mj-lt"/>
                <a:cs typeface="Calibri" panose="020F0502020204030204" pitchFamily="34" charset="0"/>
              </a:rPr>
              <a:t> </a:t>
            </a:r>
            <a:r>
              <a:rPr lang="en-US" sz="2800" dirty="0">
                <a:latin typeface="+mj-lt"/>
                <a:cs typeface="Calibri" panose="020F0502020204030204" pitchFamily="34" charset="0"/>
              </a:rPr>
              <a:t>divided into 4 sections</a:t>
            </a:r>
          </a:p>
        </p:txBody>
      </p:sp>
      <p:sp>
        <p:nvSpPr>
          <p:cNvPr id="7" name="Footer Placeholder 6">
            <a:extLst>
              <a:ext uri="{FF2B5EF4-FFF2-40B4-BE49-F238E27FC236}">
                <a16:creationId xmlns:a16="http://schemas.microsoft.com/office/drawing/2014/main" id="{8FCF823B-CB7B-045A-7989-B50F1AD6223C}"/>
              </a:ext>
            </a:extLst>
          </p:cNvPr>
          <p:cNvSpPr>
            <a:spLocks noGrp="1"/>
          </p:cNvSpPr>
          <p:nvPr>
            <p:ph type="ftr" sz="quarter" idx="11"/>
          </p:nvPr>
        </p:nvSpPr>
        <p:spPr>
          <a:xfrm>
            <a:off x="4038600" y="6492875"/>
            <a:ext cx="4114800" cy="365125"/>
          </a:xfrm>
        </p:spPr>
        <p:txBody>
          <a:bodyPr/>
          <a:lstStyle/>
          <a:p>
            <a:r>
              <a:rPr lang="en-US"/>
              <a:t>Rhythmic Regularity beyond Meter and Isochrony</a:t>
            </a:r>
            <a:endParaRPr lang="en-US" dirty="0"/>
          </a:p>
        </p:txBody>
      </p:sp>
      <p:sp>
        <p:nvSpPr>
          <p:cNvPr id="9" name="Date Placeholder 8">
            <a:extLst>
              <a:ext uri="{FF2B5EF4-FFF2-40B4-BE49-F238E27FC236}">
                <a16:creationId xmlns:a16="http://schemas.microsoft.com/office/drawing/2014/main" id="{889BB1B1-4787-B4C5-A80F-FDCA3A0419B4}"/>
              </a:ext>
            </a:extLst>
          </p:cNvPr>
          <p:cNvSpPr>
            <a:spLocks noGrp="1"/>
          </p:cNvSpPr>
          <p:nvPr>
            <p:ph type="dt" sz="half" idx="10"/>
          </p:nvPr>
        </p:nvSpPr>
        <p:spPr/>
        <p:txBody>
          <a:bodyPr/>
          <a:lstStyle/>
          <a:p>
            <a:r>
              <a:rPr lang="en-US"/>
              <a:t>Rhythm in Music since 1900, McGill, Sept. 2023</a:t>
            </a:r>
            <a:endParaRPr lang="en-US" dirty="0"/>
          </a:p>
        </p:txBody>
      </p:sp>
      <p:sp>
        <p:nvSpPr>
          <p:cNvPr id="10" name="Slide Number Placeholder 9">
            <a:extLst>
              <a:ext uri="{FF2B5EF4-FFF2-40B4-BE49-F238E27FC236}">
                <a16:creationId xmlns:a16="http://schemas.microsoft.com/office/drawing/2014/main" id="{CD3689DF-2B5D-3F9C-1838-D079A59DEB0F}"/>
              </a:ext>
            </a:extLst>
          </p:cNvPr>
          <p:cNvSpPr>
            <a:spLocks noGrp="1"/>
          </p:cNvSpPr>
          <p:nvPr>
            <p:ph type="sldNum" sz="quarter" idx="12"/>
          </p:nvPr>
        </p:nvSpPr>
        <p:spPr/>
        <p:txBody>
          <a:bodyPr/>
          <a:lstStyle/>
          <a:p>
            <a:r>
              <a:rPr lang="en-US"/>
              <a:t>Jason Yust, Boston Univ.          </a:t>
            </a:r>
            <a:fld id="{6950D593-2953-924C-A0DA-F3B17E0E49C7}" type="slidenum">
              <a:rPr lang="en-US" smtClean="0"/>
              <a:pPr/>
              <a:t>60</a:t>
            </a:fld>
            <a:endParaRPr lang="en-US" dirty="0"/>
          </a:p>
        </p:txBody>
      </p:sp>
      <p:pic>
        <p:nvPicPr>
          <p:cNvPr id="6" name="Picture 5">
            <a:extLst>
              <a:ext uri="{FF2B5EF4-FFF2-40B4-BE49-F238E27FC236}">
                <a16:creationId xmlns:a16="http://schemas.microsoft.com/office/drawing/2014/main" id="{5C2D77D0-F8C9-D256-23D8-85A844AA0F21}"/>
              </a:ext>
            </a:extLst>
          </p:cNvPr>
          <p:cNvPicPr>
            <a:picLocks noChangeAspect="1"/>
          </p:cNvPicPr>
          <p:nvPr/>
        </p:nvPicPr>
        <p:blipFill>
          <a:blip r:embed="rId2"/>
          <a:stretch>
            <a:fillRect/>
          </a:stretch>
        </p:blipFill>
        <p:spPr>
          <a:xfrm>
            <a:off x="4242409" y="1047832"/>
            <a:ext cx="7358751" cy="4465671"/>
          </a:xfrm>
          <a:prstGeom prst="rect">
            <a:avLst/>
          </a:prstGeom>
        </p:spPr>
      </p:pic>
      <p:sp>
        <p:nvSpPr>
          <p:cNvPr id="5" name="TextBox 4">
            <a:extLst>
              <a:ext uri="{FF2B5EF4-FFF2-40B4-BE49-F238E27FC236}">
                <a16:creationId xmlns:a16="http://schemas.microsoft.com/office/drawing/2014/main" id="{B0A03E03-119C-85C9-807D-411091DDD5F4}"/>
              </a:ext>
            </a:extLst>
          </p:cNvPr>
          <p:cNvSpPr txBox="1"/>
          <p:nvPr/>
        </p:nvSpPr>
        <p:spPr>
          <a:xfrm>
            <a:off x="9202553" y="2202812"/>
            <a:ext cx="1436612" cy="461665"/>
          </a:xfrm>
          <a:prstGeom prst="rect">
            <a:avLst/>
          </a:prstGeom>
          <a:noFill/>
        </p:spPr>
        <p:txBody>
          <a:bodyPr wrap="none" rtlCol="0">
            <a:spAutoFit/>
          </a:bodyPr>
          <a:lstStyle/>
          <a:p>
            <a:pPr algn="l"/>
            <a:r>
              <a:rPr lang="en-US" sz="2400" dirty="0">
                <a:solidFill>
                  <a:srgbClr val="4372C4"/>
                </a:solidFill>
                <a:latin typeface="+mj-lt"/>
                <a:cs typeface="Calibri" panose="020F0502020204030204" pitchFamily="34" charset="0"/>
              </a:rPr>
              <a:t>mm. 1–19</a:t>
            </a:r>
          </a:p>
        </p:txBody>
      </p:sp>
      <p:sp>
        <p:nvSpPr>
          <p:cNvPr id="8" name="TextBox 7">
            <a:extLst>
              <a:ext uri="{FF2B5EF4-FFF2-40B4-BE49-F238E27FC236}">
                <a16:creationId xmlns:a16="http://schemas.microsoft.com/office/drawing/2014/main" id="{475475EC-5E6E-430D-6325-4E1E91C9FAA4}"/>
              </a:ext>
            </a:extLst>
          </p:cNvPr>
          <p:cNvSpPr txBox="1"/>
          <p:nvPr/>
        </p:nvSpPr>
        <p:spPr>
          <a:xfrm>
            <a:off x="4848088" y="4539398"/>
            <a:ext cx="1592103" cy="461665"/>
          </a:xfrm>
          <a:prstGeom prst="rect">
            <a:avLst/>
          </a:prstGeom>
          <a:noFill/>
        </p:spPr>
        <p:txBody>
          <a:bodyPr wrap="none" rtlCol="0">
            <a:spAutoFit/>
          </a:bodyPr>
          <a:lstStyle/>
          <a:p>
            <a:pPr algn="l"/>
            <a:r>
              <a:rPr lang="en-US" sz="2400" dirty="0">
                <a:solidFill>
                  <a:srgbClr val="70AD47"/>
                </a:solidFill>
                <a:latin typeface="+mj-lt"/>
                <a:cs typeface="Calibri" panose="020F0502020204030204" pitchFamily="34" charset="0"/>
              </a:rPr>
              <a:t>mm. 20–37</a:t>
            </a:r>
          </a:p>
        </p:txBody>
      </p:sp>
      <p:sp>
        <p:nvSpPr>
          <p:cNvPr id="11" name="TextBox 10">
            <a:extLst>
              <a:ext uri="{FF2B5EF4-FFF2-40B4-BE49-F238E27FC236}">
                <a16:creationId xmlns:a16="http://schemas.microsoft.com/office/drawing/2014/main" id="{72ADC663-8D16-DC89-8A7F-BAA4A46464FD}"/>
              </a:ext>
            </a:extLst>
          </p:cNvPr>
          <p:cNvSpPr txBox="1"/>
          <p:nvPr/>
        </p:nvSpPr>
        <p:spPr>
          <a:xfrm>
            <a:off x="6527974" y="2154429"/>
            <a:ext cx="1592103" cy="461665"/>
          </a:xfrm>
          <a:prstGeom prst="rect">
            <a:avLst/>
          </a:prstGeom>
          <a:noFill/>
        </p:spPr>
        <p:txBody>
          <a:bodyPr wrap="none" rtlCol="0">
            <a:spAutoFit/>
          </a:bodyPr>
          <a:lstStyle/>
          <a:p>
            <a:pPr algn="l"/>
            <a:r>
              <a:rPr lang="en-US" sz="2400" dirty="0">
                <a:solidFill>
                  <a:srgbClr val="FFC000"/>
                </a:solidFill>
                <a:latin typeface="+mj-lt"/>
                <a:cs typeface="Calibri" panose="020F0502020204030204" pitchFamily="34" charset="0"/>
              </a:rPr>
              <a:t>mm. 38–58</a:t>
            </a:r>
          </a:p>
        </p:txBody>
      </p:sp>
      <p:sp>
        <p:nvSpPr>
          <p:cNvPr id="13" name="TextBox 12">
            <a:extLst>
              <a:ext uri="{FF2B5EF4-FFF2-40B4-BE49-F238E27FC236}">
                <a16:creationId xmlns:a16="http://schemas.microsoft.com/office/drawing/2014/main" id="{3378A937-FB9A-1F95-C85D-9636A595EC1E}"/>
              </a:ext>
            </a:extLst>
          </p:cNvPr>
          <p:cNvSpPr txBox="1"/>
          <p:nvPr/>
        </p:nvSpPr>
        <p:spPr>
          <a:xfrm>
            <a:off x="7563413" y="4564786"/>
            <a:ext cx="1592103" cy="461665"/>
          </a:xfrm>
          <a:prstGeom prst="rect">
            <a:avLst/>
          </a:prstGeom>
          <a:noFill/>
        </p:spPr>
        <p:txBody>
          <a:bodyPr wrap="none" rtlCol="0">
            <a:spAutoFit/>
          </a:bodyPr>
          <a:lstStyle/>
          <a:p>
            <a:pPr algn="l"/>
            <a:r>
              <a:rPr lang="en-US" sz="2400" dirty="0">
                <a:solidFill>
                  <a:srgbClr val="EE7D31"/>
                </a:solidFill>
                <a:latin typeface="+mj-lt"/>
                <a:cs typeface="Calibri" panose="020F0502020204030204" pitchFamily="34" charset="0"/>
              </a:rPr>
              <a:t>mm. 59–74</a:t>
            </a:r>
          </a:p>
        </p:txBody>
      </p:sp>
      <p:sp>
        <p:nvSpPr>
          <p:cNvPr id="12" name="TextBox 11">
            <a:extLst>
              <a:ext uri="{FF2B5EF4-FFF2-40B4-BE49-F238E27FC236}">
                <a16:creationId xmlns:a16="http://schemas.microsoft.com/office/drawing/2014/main" id="{77DAA5BF-CC53-1281-AD42-A3FC386D1FDD}"/>
              </a:ext>
            </a:extLst>
          </p:cNvPr>
          <p:cNvSpPr txBox="1"/>
          <p:nvPr/>
        </p:nvSpPr>
        <p:spPr>
          <a:xfrm>
            <a:off x="6586632" y="5513503"/>
            <a:ext cx="2498633" cy="461665"/>
          </a:xfrm>
          <a:prstGeom prst="rect">
            <a:avLst/>
          </a:prstGeom>
          <a:noFill/>
        </p:spPr>
        <p:txBody>
          <a:bodyPr wrap="none" rtlCol="0">
            <a:spAutoFit/>
          </a:bodyPr>
          <a:lstStyle/>
          <a:p>
            <a:pPr algn="l"/>
            <a:r>
              <a:rPr lang="en-US" sz="2400" dirty="0">
                <a:latin typeface="+mj-lt"/>
                <a:cs typeface="Calibri" panose="020F0502020204030204" pitchFamily="34" charset="0"/>
              </a:rPr>
              <a:t>Frequency-2 space</a:t>
            </a:r>
          </a:p>
        </p:txBody>
      </p:sp>
      <p:sp>
        <p:nvSpPr>
          <p:cNvPr id="14" name="TextBox 13">
            <a:extLst>
              <a:ext uri="{FF2B5EF4-FFF2-40B4-BE49-F238E27FC236}">
                <a16:creationId xmlns:a16="http://schemas.microsoft.com/office/drawing/2014/main" id="{49F0CA6F-1E42-D203-19DF-1A3BF9939DEE}"/>
              </a:ext>
            </a:extLst>
          </p:cNvPr>
          <p:cNvSpPr txBox="1"/>
          <p:nvPr/>
        </p:nvSpPr>
        <p:spPr>
          <a:xfrm>
            <a:off x="61677" y="1145189"/>
            <a:ext cx="4114800" cy="3046988"/>
          </a:xfrm>
          <a:prstGeom prst="rect">
            <a:avLst/>
          </a:prstGeom>
          <a:noFill/>
        </p:spPr>
        <p:txBody>
          <a:bodyPr wrap="square" rtlCol="0">
            <a:spAutoFit/>
          </a:bodyPr>
          <a:lstStyle/>
          <a:p>
            <a:pPr algn="l"/>
            <a:r>
              <a:rPr lang="en-US" sz="2400" dirty="0" err="1">
                <a:latin typeface="+mj-lt"/>
                <a:cs typeface="Calibri" panose="020F0502020204030204" pitchFamily="34" charset="0"/>
              </a:rPr>
              <a:t>Amonquandoh</a:t>
            </a:r>
            <a:r>
              <a:rPr lang="en-US" sz="2400" dirty="0">
                <a:latin typeface="+mj-lt"/>
                <a:cs typeface="Calibri" panose="020F0502020204030204" pitchFamily="34" charset="0"/>
              </a:rPr>
              <a:t> begins centered on the main two beats.</a:t>
            </a:r>
          </a:p>
          <a:p>
            <a:pPr algn="l"/>
            <a:endParaRPr lang="en-US" sz="2400" dirty="0">
              <a:latin typeface="+mj-lt"/>
              <a:cs typeface="Calibri" panose="020F0502020204030204" pitchFamily="34" charset="0"/>
            </a:endParaRPr>
          </a:p>
          <a:p>
            <a:pPr algn="l"/>
            <a:r>
              <a:rPr lang="en-US" sz="2400" dirty="0">
                <a:latin typeface="+mj-lt"/>
                <a:cs typeface="Calibri" panose="020F0502020204030204" pitchFamily="34" charset="0"/>
              </a:rPr>
              <a:t>Then he explores each region of the space in turn: off-beats, ahead of the beat, and behind the beat.</a:t>
            </a:r>
          </a:p>
          <a:p>
            <a:pPr algn="l"/>
            <a:endParaRPr lang="en-US" sz="2400" dirty="0">
              <a:latin typeface="+mj-lt"/>
              <a:cs typeface="Calibri" panose="020F0502020204030204" pitchFamily="34" charset="0"/>
            </a:endParaRPr>
          </a:p>
        </p:txBody>
      </p:sp>
      <p:sp>
        <p:nvSpPr>
          <p:cNvPr id="15" name="TextBox 14">
            <a:extLst>
              <a:ext uri="{FF2B5EF4-FFF2-40B4-BE49-F238E27FC236}">
                <a16:creationId xmlns:a16="http://schemas.microsoft.com/office/drawing/2014/main" id="{A7069579-E96B-AAF3-9AB7-104611F3B1BD}"/>
              </a:ext>
            </a:extLst>
          </p:cNvPr>
          <p:cNvSpPr txBox="1"/>
          <p:nvPr/>
        </p:nvSpPr>
        <p:spPr>
          <a:xfrm>
            <a:off x="8461513" y="5161649"/>
            <a:ext cx="3172728" cy="369332"/>
          </a:xfrm>
          <a:prstGeom prst="rect">
            <a:avLst/>
          </a:prstGeom>
          <a:noFill/>
        </p:spPr>
        <p:txBody>
          <a:bodyPr wrap="none" rtlCol="0">
            <a:spAutoFit/>
          </a:bodyPr>
          <a:lstStyle/>
          <a:p>
            <a:pPr algn="l"/>
            <a:r>
              <a:rPr lang="en-US" dirty="0">
                <a:latin typeface="+mj-lt"/>
                <a:cs typeface="Calibri" panose="020F0502020204030204" pitchFamily="34" charset="0"/>
              </a:rPr>
              <a:t>(Values summed over 3½ cycles)</a:t>
            </a:r>
          </a:p>
        </p:txBody>
      </p:sp>
    </p:spTree>
    <p:extLst>
      <p:ext uri="{BB962C8B-B14F-4D97-AF65-F5344CB8AC3E}">
        <p14:creationId xmlns:p14="http://schemas.microsoft.com/office/powerpoint/2010/main" val="41453436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82B63-133A-31A3-4620-D0BEDDB3CCE6}"/>
              </a:ext>
            </a:extLst>
          </p:cNvPr>
          <p:cNvSpPr>
            <a:spLocks noGrp="1"/>
          </p:cNvSpPr>
          <p:nvPr>
            <p:ph type="title"/>
          </p:nvPr>
        </p:nvSpPr>
        <p:spPr/>
        <p:txBody>
          <a:bodyPr/>
          <a:lstStyle/>
          <a:p>
            <a:r>
              <a:rPr lang="en-US" dirty="0"/>
              <a:t>Adowa: </a:t>
            </a:r>
            <a:r>
              <a:rPr lang="en-US" dirty="0" err="1"/>
              <a:t>Atumpan</a:t>
            </a:r>
            <a:r>
              <a:rPr lang="en-US" dirty="0"/>
              <a:t> (lead drum)</a:t>
            </a:r>
          </a:p>
        </p:txBody>
      </p:sp>
      <p:sp>
        <p:nvSpPr>
          <p:cNvPr id="3" name="Content Placeholder 2">
            <a:extLst>
              <a:ext uri="{FF2B5EF4-FFF2-40B4-BE49-F238E27FC236}">
                <a16:creationId xmlns:a16="http://schemas.microsoft.com/office/drawing/2014/main" id="{1F285227-BB39-4CDB-DB86-937551EF3AD9}"/>
              </a:ext>
            </a:extLst>
          </p:cNvPr>
          <p:cNvSpPr>
            <a:spLocks noGrp="1"/>
          </p:cNvSpPr>
          <p:nvPr>
            <p:ph idx="1"/>
          </p:nvPr>
        </p:nvSpPr>
        <p:spPr>
          <a:xfrm>
            <a:off x="838200" y="685506"/>
            <a:ext cx="10515600" cy="586835"/>
          </a:xfrm>
        </p:spPr>
        <p:txBody>
          <a:bodyPr>
            <a:normAutofit fontScale="77500" lnSpcReduction="20000"/>
          </a:bodyPr>
          <a:lstStyle/>
          <a:p>
            <a:pPr marL="0" indent="0" algn="l">
              <a:buNone/>
            </a:pPr>
            <a:r>
              <a:rPr lang="en-US" sz="2800" dirty="0" err="1">
                <a:latin typeface="+mj-lt"/>
                <a:cs typeface="Calibri" panose="020F0502020204030204" pitchFamily="34" charset="0"/>
              </a:rPr>
              <a:t>Anku’s</a:t>
            </a:r>
            <a:r>
              <a:rPr lang="en-US" sz="2800" dirty="0">
                <a:latin typeface="+mj-lt"/>
                <a:cs typeface="Calibri" panose="020F0502020204030204" pitchFamily="34" charset="0"/>
              </a:rPr>
              <a:t> transcription of a </a:t>
            </a:r>
            <a:r>
              <a:rPr lang="en-US" dirty="0">
                <a:latin typeface="+mj-lt"/>
                <a:cs typeface="Calibri" panose="020F0502020204030204" pitchFamily="34" charset="0"/>
              </a:rPr>
              <a:t>performance by Solomon </a:t>
            </a:r>
            <a:r>
              <a:rPr lang="en-US" dirty="0" err="1">
                <a:latin typeface="+mj-lt"/>
                <a:cs typeface="Calibri" panose="020F0502020204030204" pitchFamily="34" charset="0"/>
              </a:rPr>
              <a:t>Amonquandoh</a:t>
            </a:r>
            <a:r>
              <a:rPr lang="en-US" dirty="0">
                <a:latin typeface="+mj-lt"/>
                <a:cs typeface="Calibri" panose="020F0502020204030204" pitchFamily="34" charset="0"/>
              </a:rPr>
              <a:t> </a:t>
            </a:r>
            <a:r>
              <a:rPr lang="en-US" sz="2800" dirty="0">
                <a:latin typeface="+mj-lt"/>
                <a:cs typeface="Calibri" panose="020F0502020204030204" pitchFamily="34" charset="0"/>
              </a:rPr>
              <a:t>divided into 4 sections</a:t>
            </a:r>
          </a:p>
        </p:txBody>
      </p:sp>
      <p:sp>
        <p:nvSpPr>
          <p:cNvPr id="7" name="Footer Placeholder 6">
            <a:extLst>
              <a:ext uri="{FF2B5EF4-FFF2-40B4-BE49-F238E27FC236}">
                <a16:creationId xmlns:a16="http://schemas.microsoft.com/office/drawing/2014/main" id="{8FCF823B-CB7B-045A-7989-B50F1AD6223C}"/>
              </a:ext>
            </a:extLst>
          </p:cNvPr>
          <p:cNvSpPr>
            <a:spLocks noGrp="1"/>
          </p:cNvSpPr>
          <p:nvPr>
            <p:ph type="ftr" sz="quarter" idx="11"/>
          </p:nvPr>
        </p:nvSpPr>
        <p:spPr>
          <a:xfrm>
            <a:off x="4038600" y="6492875"/>
            <a:ext cx="4114800" cy="365125"/>
          </a:xfrm>
        </p:spPr>
        <p:txBody>
          <a:bodyPr/>
          <a:lstStyle/>
          <a:p>
            <a:r>
              <a:rPr lang="en-US"/>
              <a:t>Rhythmic Regularity beyond Meter and Isochrony</a:t>
            </a:r>
            <a:endParaRPr lang="en-US" dirty="0"/>
          </a:p>
        </p:txBody>
      </p:sp>
      <p:sp>
        <p:nvSpPr>
          <p:cNvPr id="9" name="Date Placeholder 8">
            <a:extLst>
              <a:ext uri="{FF2B5EF4-FFF2-40B4-BE49-F238E27FC236}">
                <a16:creationId xmlns:a16="http://schemas.microsoft.com/office/drawing/2014/main" id="{889BB1B1-4787-B4C5-A80F-FDCA3A0419B4}"/>
              </a:ext>
            </a:extLst>
          </p:cNvPr>
          <p:cNvSpPr>
            <a:spLocks noGrp="1"/>
          </p:cNvSpPr>
          <p:nvPr>
            <p:ph type="dt" sz="half" idx="10"/>
          </p:nvPr>
        </p:nvSpPr>
        <p:spPr/>
        <p:txBody>
          <a:bodyPr/>
          <a:lstStyle/>
          <a:p>
            <a:r>
              <a:rPr lang="en-US"/>
              <a:t>Rhythm in Music since 1900, McGill, Sept. 2023</a:t>
            </a:r>
            <a:endParaRPr lang="en-US" dirty="0"/>
          </a:p>
        </p:txBody>
      </p:sp>
      <p:sp>
        <p:nvSpPr>
          <p:cNvPr id="10" name="Slide Number Placeholder 9">
            <a:extLst>
              <a:ext uri="{FF2B5EF4-FFF2-40B4-BE49-F238E27FC236}">
                <a16:creationId xmlns:a16="http://schemas.microsoft.com/office/drawing/2014/main" id="{CD3689DF-2B5D-3F9C-1838-D079A59DEB0F}"/>
              </a:ext>
            </a:extLst>
          </p:cNvPr>
          <p:cNvSpPr>
            <a:spLocks noGrp="1"/>
          </p:cNvSpPr>
          <p:nvPr>
            <p:ph type="sldNum" sz="quarter" idx="12"/>
          </p:nvPr>
        </p:nvSpPr>
        <p:spPr/>
        <p:txBody>
          <a:bodyPr/>
          <a:lstStyle/>
          <a:p>
            <a:r>
              <a:rPr lang="en-US"/>
              <a:t>Jason Yust, Boston Univ.          </a:t>
            </a:r>
            <a:fld id="{6950D593-2953-924C-A0DA-F3B17E0E49C7}" type="slidenum">
              <a:rPr lang="en-US" smtClean="0"/>
              <a:pPr/>
              <a:t>61</a:t>
            </a:fld>
            <a:endParaRPr lang="en-US" dirty="0"/>
          </a:p>
        </p:txBody>
      </p:sp>
      <p:pic>
        <p:nvPicPr>
          <p:cNvPr id="20" name="Picture 19">
            <a:extLst>
              <a:ext uri="{FF2B5EF4-FFF2-40B4-BE49-F238E27FC236}">
                <a16:creationId xmlns:a16="http://schemas.microsoft.com/office/drawing/2014/main" id="{46CDD60C-3BAC-267E-E4C1-03273406885E}"/>
              </a:ext>
            </a:extLst>
          </p:cNvPr>
          <p:cNvPicPr>
            <a:picLocks noChangeAspect="1"/>
          </p:cNvPicPr>
          <p:nvPr/>
        </p:nvPicPr>
        <p:blipFill>
          <a:blip r:embed="rId2"/>
          <a:stretch>
            <a:fillRect/>
          </a:stretch>
        </p:blipFill>
        <p:spPr>
          <a:xfrm>
            <a:off x="5469088" y="998816"/>
            <a:ext cx="6543479" cy="4860368"/>
          </a:xfrm>
          <a:prstGeom prst="rect">
            <a:avLst/>
          </a:prstGeom>
        </p:spPr>
      </p:pic>
      <p:sp>
        <p:nvSpPr>
          <p:cNvPr id="15" name="TextBox 14">
            <a:extLst>
              <a:ext uri="{FF2B5EF4-FFF2-40B4-BE49-F238E27FC236}">
                <a16:creationId xmlns:a16="http://schemas.microsoft.com/office/drawing/2014/main" id="{A7069579-E96B-AAF3-9AB7-104611F3B1BD}"/>
              </a:ext>
            </a:extLst>
          </p:cNvPr>
          <p:cNvSpPr txBox="1"/>
          <p:nvPr/>
        </p:nvSpPr>
        <p:spPr>
          <a:xfrm>
            <a:off x="8830184" y="5451889"/>
            <a:ext cx="3172728" cy="369332"/>
          </a:xfrm>
          <a:prstGeom prst="rect">
            <a:avLst/>
          </a:prstGeom>
          <a:noFill/>
        </p:spPr>
        <p:txBody>
          <a:bodyPr wrap="none" rtlCol="0">
            <a:spAutoFit/>
          </a:bodyPr>
          <a:lstStyle/>
          <a:p>
            <a:pPr algn="l"/>
            <a:r>
              <a:rPr lang="en-US" dirty="0">
                <a:latin typeface="+mj-lt"/>
                <a:cs typeface="Calibri" panose="020F0502020204030204" pitchFamily="34" charset="0"/>
              </a:rPr>
              <a:t>(Values summed over 3½ cycles)</a:t>
            </a:r>
          </a:p>
        </p:txBody>
      </p:sp>
      <p:sp>
        <p:nvSpPr>
          <p:cNvPr id="5" name="TextBox 4">
            <a:extLst>
              <a:ext uri="{FF2B5EF4-FFF2-40B4-BE49-F238E27FC236}">
                <a16:creationId xmlns:a16="http://schemas.microsoft.com/office/drawing/2014/main" id="{B0A03E03-119C-85C9-807D-411091DDD5F4}"/>
              </a:ext>
            </a:extLst>
          </p:cNvPr>
          <p:cNvSpPr txBox="1"/>
          <p:nvPr/>
        </p:nvSpPr>
        <p:spPr>
          <a:xfrm>
            <a:off x="7974743" y="3100404"/>
            <a:ext cx="1436612" cy="461665"/>
          </a:xfrm>
          <a:prstGeom prst="rect">
            <a:avLst/>
          </a:prstGeom>
          <a:noFill/>
        </p:spPr>
        <p:txBody>
          <a:bodyPr wrap="none" rtlCol="0">
            <a:spAutoFit/>
          </a:bodyPr>
          <a:lstStyle/>
          <a:p>
            <a:pPr algn="l"/>
            <a:r>
              <a:rPr lang="en-US" sz="2400" dirty="0">
                <a:solidFill>
                  <a:srgbClr val="4372C4"/>
                </a:solidFill>
                <a:latin typeface="+mj-lt"/>
                <a:cs typeface="Calibri" panose="020F0502020204030204" pitchFamily="34" charset="0"/>
              </a:rPr>
              <a:t>mm. 1–19</a:t>
            </a:r>
          </a:p>
        </p:txBody>
      </p:sp>
      <p:sp>
        <p:nvSpPr>
          <p:cNvPr id="8" name="TextBox 7">
            <a:extLst>
              <a:ext uri="{FF2B5EF4-FFF2-40B4-BE49-F238E27FC236}">
                <a16:creationId xmlns:a16="http://schemas.microsoft.com/office/drawing/2014/main" id="{475475EC-5E6E-430D-6325-4E1E91C9FAA4}"/>
              </a:ext>
            </a:extLst>
          </p:cNvPr>
          <p:cNvSpPr txBox="1"/>
          <p:nvPr/>
        </p:nvSpPr>
        <p:spPr>
          <a:xfrm>
            <a:off x="8615303" y="1448888"/>
            <a:ext cx="1592103" cy="461665"/>
          </a:xfrm>
          <a:prstGeom prst="rect">
            <a:avLst/>
          </a:prstGeom>
          <a:noFill/>
        </p:spPr>
        <p:txBody>
          <a:bodyPr wrap="none" rtlCol="0">
            <a:spAutoFit/>
          </a:bodyPr>
          <a:lstStyle/>
          <a:p>
            <a:pPr algn="l"/>
            <a:r>
              <a:rPr lang="en-US" sz="2400" dirty="0">
                <a:solidFill>
                  <a:srgbClr val="70AD47"/>
                </a:solidFill>
                <a:latin typeface="+mj-lt"/>
                <a:cs typeface="Calibri" panose="020F0502020204030204" pitchFamily="34" charset="0"/>
              </a:rPr>
              <a:t>mm. 20–37</a:t>
            </a:r>
          </a:p>
        </p:txBody>
      </p:sp>
      <p:sp>
        <p:nvSpPr>
          <p:cNvPr id="11" name="TextBox 10">
            <a:extLst>
              <a:ext uri="{FF2B5EF4-FFF2-40B4-BE49-F238E27FC236}">
                <a16:creationId xmlns:a16="http://schemas.microsoft.com/office/drawing/2014/main" id="{72ADC663-8D16-DC89-8A7F-BAA4A46464FD}"/>
              </a:ext>
            </a:extLst>
          </p:cNvPr>
          <p:cNvSpPr txBox="1"/>
          <p:nvPr/>
        </p:nvSpPr>
        <p:spPr>
          <a:xfrm>
            <a:off x="5578430" y="4002586"/>
            <a:ext cx="960519" cy="830997"/>
          </a:xfrm>
          <a:prstGeom prst="rect">
            <a:avLst/>
          </a:prstGeom>
          <a:noFill/>
        </p:spPr>
        <p:txBody>
          <a:bodyPr wrap="none" rtlCol="0">
            <a:spAutoFit/>
          </a:bodyPr>
          <a:lstStyle/>
          <a:p>
            <a:pPr algn="l"/>
            <a:r>
              <a:rPr lang="en-US" sz="2400" dirty="0">
                <a:solidFill>
                  <a:srgbClr val="FFC000"/>
                </a:solidFill>
                <a:latin typeface="+mj-lt"/>
                <a:cs typeface="Calibri" panose="020F0502020204030204" pitchFamily="34" charset="0"/>
              </a:rPr>
              <a:t>mm. </a:t>
            </a:r>
          </a:p>
          <a:p>
            <a:pPr algn="l"/>
            <a:r>
              <a:rPr lang="en-US" sz="2400" dirty="0">
                <a:solidFill>
                  <a:srgbClr val="FFC000"/>
                </a:solidFill>
                <a:latin typeface="+mj-lt"/>
                <a:cs typeface="Calibri" panose="020F0502020204030204" pitchFamily="34" charset="0"/>
              </a:rPr>
              <a:t>38–58</a:t>
            </a:r>
          </a:p>
        </p:txBody>
      </p:sp>
      <p:sp>
        <p:nvSpPr>
          <p:cNvPr id="13" name="TextBox 12">
            <a:extLst>
              <a:ext uri="{FF2B5EF4-FFF2-40B4-BE49-F238E27FC236}">
                <a16:creationId xmlns:a16="http://schemas.microsoft.com/office/drawing/2014/main" id="{3378A937-FB9A-1F95-C85D-9636A595EC1E}"/>
              </a:ext>
            </a:extLst>
          </p:cNvPr>
          <p:cNvSpPr txBox="1"/>
          <p:nvPr/>
        </p:nvSpPr>
        <p:spPr>
          <a:xfrm>
            <a:off x="8841501" y="4079776"/>
            <a:ext cx="1592103" cy="461665"/>
          </a:xfrm>
          <a:prstGeom prst="rect">
            <a:avLst/>
          </a:prstGeom>
          <a:noFill/>
        </p:spPr>
        <p:txBody>
          <a:bodyPr wrap="none" rtlCol="0">
            <a:spAutoFit/>
          </a:bodyPr>
          <a:lstStyle/>
          <a:p>
            <a:pPr algn="l"/>
            <a:r>
              <a:rPr lang="en-US" sz="2400" dirty="0">
                <a:solidFill>
                  <a:srgbClr val="EE7D31"/>
                </a:solidFill>
                <a:latin typeface="+mj-lt"/>
                <a:cs typeface="Calibri" panose="020F0502020204030204" pitchFamily="34" charset="0"/>
              </a:rPr>
              <a:t>mm. 59–74</a:t>
            </a:r>
          </a:p>
        </p:txBody>
      </p:sp>
      <p:sp>
        <p:nvSpPr>
          <p:cNvPr id="12" name="TextBox 11">
            <a:extLst>
              <a:ext uri="{FF2B5EF4-FFF2-40B4-BE49-F238E27FC236}">
                <a16:creationId xmlns:a16="http://schemas.microsoft.com/office/drawing/2014/main" id="{77DAA5BF-CC53-1281-AD42-A3FC386D1FDD}"/>
              </a:ext>
            </a:extLst>
          </p:cNvPr>
          <p:cNvSpPr txBox="1"/>
          <p:nvPr/>
        </p:nvSpPr>
        <p:spPr>
          <a:xfrm>
            <a:off x="7497527" y="5738497"/>
            <a:ext cx="2498633" cy="461665"/>
          </a:xfrm>
          <a:prstGeom prst="rect">
            <a:avLst/>
          </a:prstGeom>
          <a:noFill/>
        </p:spPr>
        <p:txBody>
          <a:bodyPr wrap="none" rtlCol="0">
            <a:spAutoFit/>
          </a:bodyPr>
          <a:lstStyle/>
          <a:p>
            <a:pPr algn="l"/>
            <a:r>
              <a:rPr lang="en-US" sz="2400" dirty="0">
                <a:latin typeface="+mj-lt"/>
                <a:cs typeface="Calibri" panose="020F0502020204030204" pitchFamily="34" charset="0"/>
              </a:rPr>
              <a:t>Frequency-4 space</a:t>
            </a:r>
          </a:p>
        </p:txBody>
      </p:sp>
      <p:sp>
        <p:nvSpPr>
          <p:cNvPr id="14" name="TextBox 13">
            <a:extLst>
              <a:ext uri="{FF2B5EF4-FFF2-40B4-BE49-F238E27FC236}">
                <a16:creationId xmlns:a16="http://schemas.microsoft.com/office/drawing/2014/main" id="{49F0CA6F-1E42-D203-19DF-1A3BF9939DEE}"/>
              </a:ext>
            </a:extLst>
          </p:cNvPr>
          <p:cNvSpPr txBox="1"/>
          <p:nvPr/>
        </p:nvSpPr>
        <p:spPr>
          <a:xfrm>
            <a:off x="179433" y="1192812"/>
            <a:ext cx="4656793" cy="4154984"/>
          </a:xfrm>
          <a:prstGeom prst="rect">
            <a:avLst/>
          </a:prstGeom>
          <a:noFill/>
        </p:spPr>
        <p:txBody>
          <a:bodyPr wrap="square" rtlCol="0">
            <a:spAutoFit/>
          </a:bodyPr>
          <a:lstStyle/>
          <a:p>
            <a:pPr algn="l"/>
            <a:r>
              <a:rPr lang="en-US" sz="2400" dirty="0">
                <a:latin typeface="+mj-lt"/>
                <a:cs typeface="Calibri" panose="020F0502020204030204" pitchFamily="34" charset="0"/>
              </a:rPr>
              <a:t>Frequency 4 measures orientation with respect to the main 4 </a:t>
            </a:r>
            <a:r>
              <a:rPr lang="en-US" sz="2400" dirty="0">
                <a:latin typeface="Helsinki Text Std" panose="02000400000000000000" pitchFamily="2" charset="77"/>
                <a:cs typeface="Calibri" panose="020F0502020204030204" pitchFamily="34" charset="0"/>
              </a:rPr>
              <a:t>q.</a:t>
            </a:r>
            <a:r>
              <a:rPr lang="en-US" sz="2400" dirty="0">
                <a:latin typeface="+mj-lt"/>
                <a:cs typeface="Calibri" panose="020F0502020204030204" pitchFamily="34" charset="0"/>
              </a:rPr>
              <a:t> beats.</a:t>
            </a:r>
          </a:p>
          <a:p>
            <a:pPr algn="l"/>
            <a:endParaRPr lang="en-US" sz="2400" dirty="0">
              <a:latin typeface="+mj-lt"/>
              <a:cs typeface="Calibri" panose="020F0502020204030204" pitchFamily="34" charset="0"/>
            </a:endParaRPr>
          </a:p>
          <a:p>
            <a:pPr algn="l"/>
            <a:r>
              <a:rPr lang="en-US" sz="2400" dirty="0">
                <a:latin typeface="+mj-lt"/>
                <a:cs typeface="Calibri" panose="020F0502020204030204" pitchFamily="34" charset="0"/>
              </a:rPr>
              <a:t>The performance also explores all the regions of this space in sequence.</a:t>
            </a:r>
          </a:p>
          <a:p>
            <a:pPr algn="l"/>
            <a:endParaRPr lang="en-US" sz="2400" dirty="0">
              <a:latin typeface="+mj-lt"/>
              <a:cs typeface="Calibri" panose="020F0502020204030204" pitchFamily="34" charset="0"/>
            </a:endParaRPr>
          </a:p>
          <a:p>
            <a:pPr algn="l"/>
            <a:r>
              <a:rPr lang="en-US" sz="2400" dirty="0">
                <a:latin typeface="+mj-lt"/>
                <a:cs typeface="Calibri" panose="020F0502020204030204" pitchFamily="34" charset="0"/>
              </a:rPr>
              <a:t>The first two sections are consistently ahead of the beat,</a:t>
            </a:r>
          </a:p>
          <a:p>
            <a:pPr algn="l"/>
            <a:r>
              <a:rPr lang="en-US" sz="2400" dirty="0">
                <a:latin typeface="+mj-lt"/>
                <a:cs typeface="Calibri" panose="020F0502020204030204" pitchFamily="34" charset="0"/>
              </a:rPr>
              <a:t>the third section behind, and the last section on the beat. </a:t>
            </a:r>
          </a:p>
        </p:txBody>
      </p:sp>
    </p:spTree>
    <p:extLst>
      <p:ext uri="{BB962C8B-B14F-4D97-AF65-F5344CB8AC3E}">
        <p14:creationId xmlns:p14="http://schemas.microsoft.com/office/powerpoint/2010/main" val="35602379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82B63-133A-31A3-4620-D0BEDDB3CCE6}"/>
              </a:ext>
            </a:extLst>
          </p:cNvPr>
          <p:cNvSpPr>
            <a:spLocks noGrp="1"/>
          </p:cNvSpPr>
          <p:nvPr>
            <p:ph type="title"/>
          </p:nvPr>
        </p:nvSpPr>
        <p:spPr/>
        <p:txBody>
          <a:bodyPr/>
          <a:lstStyle/>
          <a:p>
            <a:r>
              <a:rPr lang="en-US" dirty="0"/>
              <a:t>Adowa: </a:t>
            </a:r>
            <a:r>
              <a:rPr lang="en-US" dirty="0" err="1"/>
              <a:t>Atumpan</a:t>
            </a:r>
            <a:r>
              <a:rPr lang="en-US" dirty="0"/>
              <a:t> (lead drum)</a:t>
            </a:r>
          </a:p>
        </p:txBody>
      </p:sp>
      <p:sp>
        <p:nvSpPr>
          <p:cNvPr id="3" name="Content Placeholder 2">
            <a:extLst>
              <a:ext uri="{FF2B5EF4-FFF2-40B4-BE49-F238E27FC236}">
                <a16:creationId xmlns:a16="http://schemas.microsoft.com/office/drawing/2014/main" id="{1F285227-BB39-4CDB-DB86-937551EF3AD9}"/>
              </a:ext>
            </a:extLst>
          </p:cNvPr>
          <p:cNvSpPr>
            <a:spLocks noGrp="1"/>
          </p:cNvSpPr>
          <p:nvPr>
            <p:ph idx="1"/>
          </p:nvPr>
        </p:nvSpPr>
        <p:spPr>
          <a:xfrm>
            <a:off x="838200" y="685506"/>
            <a:ext cx="10515600" cy="586835"/>
          </a:xfrm>
        </p:spPr>
        <p:txBody>
          <a:bodyPr>
            <a:normAutofit fontScale="77500" lnSpcReduction="20000"/>
          </a:bodyPr>
          <a:lstStyle/>
          <a:p>
            <a:pPr marL="0" indent="0" algn="l">
              <a:buNone/>
            </a:pPr>
            <a:r>
              <a:rPr lang="en-US" sz="2800" dirty="0" err="1">
                <a:latin typeface="+mj-lt"/>
                <a:cs typeface="Calibri" panose="020F0502020204030204" pitchFamily="34" charset="0"/>
              </a:rPr>
              <a:t>Anku’s</a:t>
            </a:r>
            <a:r>
              <a:rPr lang="en-US" sz="2800" dirty="0">
                <a:latin typeface="+mj-lt"/>
                <a:cs typeface="Calibri" panose="020F0502020204030204" pitchFamily="34" charset="0"/>
              </a:rPr>
              <a:t> transcription of a </a:t>
            </a:r>
            <a:r>
              <a:rPr lang="en-US" dirty="0">
                <a:latin typeface="+mj-lt"/>
                <a:cs typeface="Calibri" panose="020F0502020204030204" pitchFamily="34" charset="0"/>
              </a:rPr>
              <a:t>performance by Solomon </a:t>
            </a:r>
            <a:r>
              <a:rPr lang="en-US" dirty="0" err="1">
                <a:latin typeface="+mj-lt"/>
                <a:cs typeface="Calibri" panose="020F0502020204030204" pitchFamily="34" charset="0"/>
              </a:rPr>
              <a:t>Amonquandoh</a:t>
            </a:r>
            <a:r>
              <a:rPr lang="en-US" dirty="0">
                <a:latin typeface="+mj-lt"/>
                <a:cs typeface="Calibri" panose="020F0502020204030204" pitchFamily="34" charset="0"/>
              </a:rPr>
              <a:t> </a:t>
            </a:r>
            <a:r>
              <a:rPr lang="en-US" sz="2800" dirty="0">
                <a:latin typeface="+mj-lt"/>
                <a:cs typeface="Calibri" panose="020F0502020204030204" pitchFamily="34" charset="0"/>
              </a:rPr>
              <a:t>divided into 4 sections</a:t>
            </a:r>
          </a:p>
        </p:txBody>
      </p:sp>
      <p:sp>
        <p:nvSpPr>
          <p:cNvPr id="7" name="Footer Placeholder 6">
            <a:extLst>
              <a:ext uri="{FF2B5EF4-FFF2-40B4-BE49-F238E27FC236}">
                <a16:creationId xmlns:a16="http://schemas.microsoft.com/office/drawing/2014/main" id="{8FCF823B-CB7B-045A-7989-B50F1AD6223C}"/>
              </a:ext>
            </a:extLst>
          </p:cNvPr>
          <p:cNvSpPr>
            <a:spLocks noGrp="1"/>
          </p:cNvSpPr>
          <p:nvPr>
            <p:ph type="ftr" sz="quarter" idx="11"/>
          </p:nvPr>
        </p:nvSpPr>
        <p:spPr>
          <a:xfrm>
            <a:off x="4038600" y="6492875"/>
            <a:ext cx="4114800" cy="365125"/>
          </a:xfrm>
        </p:spPr>
        <p:txBody>
          <a:bodyPr/>
          <a:lstStyle/>
          <a:p>
            <a:r>
              <a:rPr lang="en-US"/>
              <a:t>Rhythmic Regularity beyond Meter and Isochrony</a:t>
            </a:r>
            <a:endParaRPr lang="en-US" dirty="0"/>
          </a:p>
        </p:txBody>
      </p:sp>
      <p:sp>
        <p:nvSpPr>
          <p:cNvPr id="9" name="Date Placeholder 8">
            <a:extLst>
              <a:ext uri="{FF2B5EF4-FFF2-40B4-BE49-F238E27FC236}">
                <a16:creationId xmlns:a16="http://schemas.microsoft.com/office/drawing/2014/main" id="{889BB1B1-4787-B4C5-A80F-FDCA3A0419B4}"/>
              </a:ext>
            </a:extLst>
          </p:cNvPr>
          <p:cNvSpPr>
            <a:spLocks noGrp="1"/>
          </p:cNvSpPr>
          <p:nvPr>
            <p:ph type="dt" sz="half" idx="10"/>
          </p:nvPr>
        </p:nvSpPr>
        <p:spPr/>
        <p:txBody>
          <a:bodyPr/>
          <a:lstStyle/>
          <a:p>
            <a:r>
              <a:rPr lang="en-US"/>
              <a:t>Rhythm in Music since 1900, McGill, Sept. 2023</a:t>
            </a:r>
            <a:endParaRPr lang="en-US" dirty="0"/>
          </a:p>
        </p:txBody>
      </p:sp>
      <p:sp>
        <p:nvSpPr>
          <p:cNvPr id="10" name="Slide Number Placeholder 9">
            <a:extLst>
              <a:ext uri="{FF2B5EF4-FFF2-40B4-BE49-F238E27FC236}">
                <a16:creationId xmlns:a16="http://schemas.microsoft.com/office/drawing/2014/main" id="{CD3689DF-2B5D-3F9C-1838-D079A59DEB0F}"/>
              </a:ext>
            </a:extLst>
          </p:cNvPr>
          <p:cNvSpPr>
            <a:spLocks noGrp="1"/>
          </p:cNvSpPr>
          <p:nvPr>
            <p:ph type="sldNum" sz="quarter" idx="12"/>
          </p:nvPr>
        </p:nvSpPr>
        <p:spPr/>
        <p:txBody>
          <a:bodyPr/>
          <a:lstStyle/>
          <a:p>
            <a:r>
              <a:rPr lang="en-US"/>
              <a:t>Jason Yust, Boston Univ.          </a:t>
            </a:r>
            <a:fld id="{6950D593-2953-924C-A0DA-F3B17E0E49C7}" type="slidenum">
              <a:rPr lang="en-US" smtClean="0"/>
              <a:pPr/>
              <a:t>62</a:t>
            </a:fld>
            <a:endParaRPr lang="en-US" dirty="0"/>
          </a:p>
        </p:txBody>
      </p:sp>
      <p:sp>
        <p:nvSpPr>
          <p:cNvPr id="14" name="TextBox 13">
            <a:extLst>
              <a:ext uri="{FF2B5EF4-FFF2-40B4-BE49-F238E27FC236}">
                <a16:creationId xmlns:a16="http://schemas.microsoft.com/office/drawing/2014/main" id="{49F0CA6F-1E42-D203-19DF-1A3BF9939DEE}"/>
              </a:ext>
            </a:extLst>
          </p:cNvPr>
          <p:cNvSpPr txBox="1"/>
          <p:nvPr/>
        </p:nvSpPr>
        <p:spPr>
          <a:xfrm>
            <a:off x="249175" y="1145189"/>
            <a:ext cx="6023037" cy="2677656"/>
          </a:xfrm>
          <a:prstGeom prst="rect">
            <a:avLst/>
          </a:prstGeom>
          <a:noFill/>
        </p:spPr>
        <p:txBody>
          <a:bodyPr wrap="square" rtlCol="0">
            <a:spAutoFit/>
          </a:bodyPr>
          <a:lstStyle/>
          <a:p>
            <a:pPr algn="l"/>
            <a:r>
              <a:rPr lang="en-US" sz="2400" dirty="0">
                <a:latin typeface="+mj-lt"/>
                <a:cs typeface="Calibri" panose="020F0502020204030204" pitchFamily="34" charset="0"/>
              </a:rPr>
              <a:t>This is frequency articulated by the timeline rhythm of the bell, which is in the upper right quadrant of the space. </a:t>
            </a:r>
            <a:r>
              <a:rPr lang="en-US" sz="2400" dirty="0" err="1">
                <a:latin typeface="+mj-lt"/>
                <a:cs typeface="Calibri" panose="020F0502020204030204" pitchFamily="34" charset="0"/>
              </a:rPr>
              <a:t>Amonquandoh</a:t>
            </a:r>
            <a:r>
              <a:rPr lang="en-US" sz="2400" dirty="0">
                <a:latin typeface="+mj-lt"/>
                <a:cs typeface="Calibri" panose="020F0502020204030204" pitchFamily="34" charset="0"/>
              </a:rPr>
              <a:t> starts in the vicinity of the bell and explores all the adjacent regions, avoiding the half of the space across from the bell. </a:t>
            </a:r>
          </a:p>
          <a:p>
            <a:pPr algn="l"/>
            <a:r>
              <a:rPr lang="en-US" sz="2400" dirty="0">
                <a:latin typeface="+mj-lt"/>
                <a:cs typeface="Calibri" panose="020F0502020204030204" pitchFamily="34" charset="0"/>
              </a:rPr>
              <a:t> </a:t>
            </a:r>
          </a:p>
        </p:txBody>
      </p:sp>
      <p:pic>
        <p:nvPicPr>
          <p:cNvPr id="4" name="Picture 3">
            <a:extLst>
              <a:ext uri="{FF2B5EF4-FFF2-40B4-BE49-F238E27FC236}">
                <a16:creationId xmlns:a16="http://schemas.microsoft.com/office/drawing/2014/main" id="{B9857B26-AD9E-2C51-051F-11E8854B1056}"/>
              </a:ext>
            </a:extLst>
          </p:cNvPr>
          <p:cNvPicPr>
            <a:picLocks noChangeAspect="1"/>
          </p:cNvPicPr>
          <p:nvPr/>
        </p:nvPicPr>
        <p:blipFill>
          <a:blip r:embed="rId2"/>
          <a:stretch>
            <a:fillRect/>
          </a:stretch>
        </p:blipFill>
        <p:spPr>
          <a:xfrm>
            <a:off x="6480340" y="1145189"/>
            <a:ext cx="5601308" cy="5027306"/>
          </a:xfrm>
          <a:prstGeom prst="rect">
            <a:avLst/>
          </a:prstGeom>
        </p:spPr>
      </p:pic>
      <p:sp>
        <p:nvSpPr>
          <p:cNvPr id="16" name="TextBox 15">
            <a:extLst>
              <a:ext uri="{FF2B5EF4-FFF2-40B4-BE49-F238E27FC236}">
                <a16:creationId xmlns:a16="http://schemas.microsoft.com/office/drawing/2014/main" id="{F95A460F-DAE4-0248-7AC7-534EB0D04729}"/>
              </a:ext>
            </a:extLst>
          </p:cNvPr>
          <p:cNvSpPr txBox="1"/>
          <p:nvPr/>
        </p:nvSpPr>
        <p:spPr>
          <a:xfrm>
            <a:off x="8615153" y="1626525"/>
            <a:ext cx="1299462" cy="369332"/>
          </a:xfrm>
          <a:prstGeom prst="rect">
            <a:avLst/>
          </a:prstGeom>
          <a:noFill/>
        </p:spPr>
        <p:txBody>
          <a:bodyPr wrap="square" rtlCol="0">
            <a:spAutoFit/>
          </a:bodyPr>
          <a:lstStyle/>
          <a:p>
            <a:pPr algn="l"/>
            <a:r>
              <a:rPr lang="en-US" sz="1800" dirty="0">
                <a:solidFill>
                  <a:srgbClr val="4372C4"/>
                </a:solidFill>
                <a:latin typeface="Calisto MT" panose="02040603050505030304" pitchFamily="18" charset="77"/>
                <a:cs typeface="Calibri" panose="020F0502020204030204" pitchFamily="34" charset="0"/>
              </a:rPr>
              <a:t>mm. 1–19</a:t>
            </a:r>
          </a:p>
        </p:txBody>
      </p:sp>
      <p:sp>
        <p:nvSpPr>
          <p:cNvPr id="17" name="TextBox 16">
            <a:extLst>
              <a:ext uri="{FF2B5EF4-FFF2-40B4-BE49-F238E27FC236}">
                <a16:creationId xmlns:a16="http://schemas.microsoft.com/office/drawing/2014/main" id="{2835C4EF-15A7-32EA-325C-1E2CE69D4E27}"/>
              </a:ext>
            </a:extLst>
          </p:cNvPr>
          <p:cNvSpPr txBox="1"/>
          <p:nvPr/>
        </p:nvSpPr>
        <p:spPr>
          <a:xfrm>
            <a:off x="6546185" y="3977575"/>
            <a:ext cx="1321973" cy="369332"/>
          </a:xfrm>
          <a:prstGeom prst="rect">
            <a:avLst/>
          </a:prstGeom>
          <a:noFill/>
        </p:spPr>
        <p:txBody>
          <a:bodyPr wrap="square" rtlCol="0">
            <a:spAutoFit/>
          </a:bodyPr>
          <a:lstStyle/>
          <a:p>
            <a:pPr algn="l"/>
            <a:r>
              <a:rPr lang="en-US" sz="1800" dirty="0">
                <a:solidFill>
                  <a:srgbClr val="70AD47"/>
                </a:solidFill>
                <a:latin typeface="Calisto MT" panose="02040603050505030304" pitchFamily="18" charset="77"/>
                <a:cs typeface="Calibri" panose="020F0502020204030204" pitchFamily="34" charset="0"/>
              </a:rPr>
              <a:t>mm. 20–37</a:t>
            </a:r>
          </a:p>
        </p:txBody>
      </p:sp>
      <p:sp>
        <p:nvSpPr>
          <p:cNvPr id="18" name="TextBox 17">
            <a:extLst>
              <a:ext uri="{FF2B5EF4-FFF2-40B4-BE49-F238E27FC236}">
                <a16:creationId xmlns:a16="http://schemas.microsoft.com/office/drawing/2014/main" id="{CF6B6F60-E955-CA7D-07D9-428694DD0CF1}"/>
              </a:ext>
            </a:extLst>
          </p:cNvPr>
          <p:cNvSpPr txBox="1"/>
          <p:nvPr/>
        </p:nvSpPr>
        <p:spPr>
          <a:xfrm>
            <a:off x="9833113" y="2455540"/>
            <a:ext cx="1395025" cy="369332"/>
          </a:xfrm>
          <a:prstGeom prst="rect">
            <a:avLst/>
          </a:prstGeom>
          <a:noFill/>
        </p:spPr>
        <p:txBody>
          <a:bodyPr wrap="square" rtlCol="0">
            <a:spAutoFit/>
          </a:bodyPr>
          <a:lstStyle/>
          <a:p>
            <a:pPr algn="l"/>
            <a:r>
              <a:rPr lang="en-US" sz="1800" dirty="0">
                <a:solidFill>
                  <a:srgbClr val="FFC000"/>
                </a:solidFill>
                <a:latin typeface="Calisto MT" panose="02040603050505030304" pitchFamily="18" charset="77"/>
                <a:cs typeface="Calibri" panose="020F0502020204030204" pitchFamily="34" charset="0"/>
              </a:rPr>
              <a:t>mm. 38–58</a:t>
            </a:r>
          </a:p>
        </p:txBody>
      </p:sp>
      <p:sp>
        <p:nvSpPr>
          <p:cNvPr id="19" name="TextBox 18">
            <a:extLst>
              <a:ext uri="{FF2B5EF4-FFF2-40B4-BE49-F238E27FC236}">
                <a16:creationId xmlns:a16="http://schemas.microsoft.com/office/drawing/2014/main" id="{9CD03E02-9D45-90CF-F80F-DA0F61CB2D3B}"/>
              </a:ext>
            </a:extLst>
          </p:cNvPr>
          <p:cNvSpPr txBox="1"/>
          <p:nvPr/>
        </p:nvSpPr>
        <p:spPr>
          <a:xfrm>
            <a:off x="6546185" y="2350042"/>
            <a:ext cx="1395025" cy="369332"/>
          </a:xfrm>
          <a:prstGeom prst="rect">
            <a:avLst/>
          </a:prstGeom>
          <a:noFill/>
        </p:spPr>
        <p:txBody>
          <a:bodyPr wrap="square" rtlCol="0">
            <a:spAutoFit/>
          </a:bodyPr>
          <a:lstStyle/>
          <a:p>
            <a:pPr algn="l"/>
            <a:r>
              <a:rPr lang="en-US" sz="1800" dirty="0">
                <a:solidFill>
                  <a:srgbClr val="EE7D31"/>
                </a:solidFill>
                <a:latin typeface="Calisto MT" panose="02040603050505030304" pitchFamily="18" charset="77"/>
                <a:cs typeface="Calibri" panose="020F0502020204030204" pitchFamily="34" charset="0"/>
              </a:rPr>
              <a:t>mm. 59–74</a:t>
            </a:r>
          </a:p>
        </p:txBody>
      </p:sp>
      <p:sp>
        <p:nvSpPr>
          <p:cNvPr id="20" name="TextBox 19">
            <a:extLst>
              <a:ext uri="{FF2B5EF4-FFF2-40B4-BE49-F238E27FC236}">
                <a16:creationId xmlns:a16="http://schemas.microsoft.com/office/drawing/2014/main" id="{D139183D-E44F-022D-9C2E-60E1DB41D00B}"/>
              </a:ext>
            </a:extLst>
          </p:cNvPr>
          <p:cNvSpPr txBox="1"/>
          <p:nvPr/>
        </p:nvSpPr>
        <p:spPr>
          <a:xfrm>
            <a:off x="6715364" y="5424608"/>
            <a:ext cx="2166539" cy="369332"/>
          </a:xfrm>
          <a:prstGeom prst="rect">
            <a:avLst/>
          </a:prstGeom>
          <a:noFill/>
        </p:spPr>
        <p:txBody>
          <a:bodyPr wrap="square" rtlCol="0">
            <a:spAutoFit/>
          </a:bodyPr>
          <a:lstStyle/>
          <a:p>
            <a:pPr algn="l"/>
            <a:r>
              <a:rPr lang="en-US" sz="1800" dirty="0">
                <a:latin typeface="Calisto MT" panose="02040603050505030304" pitchFamily="18" charset="77"/>
                <a:cs typeface="Calibri" panose="020F0502020204030204" pitchFamily="34" charset="0"/>
              </a:rPr>
              <a:t>Frequency-5 space</a:t>
            </a:r>
          </a:p>
        </p:txBody>
      </p:sp>
      <p:sp>
        <p:nvSpPr>
          <p:cNvPr id="21" name="TextBox 20">
            <a:extLst>
              <a:ext uri="{FF2B5EF4-FFF2-40B4-BE49-F238E27FC236}">
                <a16:creationId xmlns:a16="http://schemas.microsoft.com/office/drawing/2014/main" id="{A539E09B-4AB9-5429-5E38-30EF422C4231}"/>
              </a:ext>
            </a:extLst>
          </p:cNvPr>
          <p:cNvSpPr txBox="1"/>
          <p:nvPr/>
        </p:nvSpPr>
        <p:spPr>
          <a:xfrm>
            <a:off x="9815878" y="5817250"/>
            <a:ext cx="2314583" cy="248209"/>
          </a:xfrm>
          <a:prstGeom prst="rect">
            <a:avLst/>
          </a:prstGeom>
          <a:noFill/>
        </p:spPr>
        <p:txBody>
          <a:bodyPr wrap="square" rtlCol="0">
            <a:spAutoFit/>
          </a:bodyPr>
          <a:lstStyle/>
          <a:p>
            <a:pPr algn="l"/>
            <a:r>
              <a:rPr lang="en-US" sz="1013" dirty="0">
                <a:latin typeface="Calisto MT" panose="02040603050505030304" pitchFamily="18" charset="77"/>
                <a:cs typeface="Calibri" panose="020F0502020204030204" pitchFamily="34" charset="0"/>
              </a:rPr>
              <a:t>(Values summed over 3½ cycles)</a:t>
            </a:r>
          </a:p>
        </p:txBody>
      </p:sp>
    </p:spTree>
    <p:extLst>
      <p:ext uri="{BB962C8B-B14F-4D97-AF65-F5344CB8AC3E}">
        <p14:creationId xmlns:p14="http://schemas.microsoft.com/office/powerpoint/2010/main" val="41446399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F496F-7BD4-45DE-5B9B-5D36F5017EF3}"/>
              </a:ext>
            </a:extLst>
          </p:cNvPr>
          <p:cNvSpPr>
            <a:spLocks noGrp="1"/>
          </p:cNvSpPr>
          <p:nvPr>
            <p:ph type="ctrTitle"/>
          </p:nvPr>
        </p:nvSpPr>
        <p:spPr/>
        <p:txBody>
          <a:bodyPr/>
          <a:lstStyle/>
          <a:p>
            <a:r>
              <a:rPr lang="en-US" dirty="0" err="1"/>
              <a:t>Iqa’at</a:t>
            </a:r>
            <a:endParaRPr lang="en-US" dirty="0"/>
          </a:p>
        </p:txBody>
      </p:sp>
      <p:sp>
        <p:nvSpPr>
          <p:cNvPr id="3" name="Subtitle 2">
            <a:extLst>
              <a:ext uri="{FF2B5EF4-FFF2-40B4-BE49-F238E27FC236}">
                <a16:creationId xmlns:a16="http://schemas.microsoft.com/office/drawing/2014/main" id="{FD5F5BE3-E0EF-D8E8-8950-853E5F48CB1B}"/>
              </a:ext>
            </a:extLst>
          </p:cNvPr>
          <p:cNvSpPr>
            <a:spLocks noGrp="1"/>
          </p:cNvSpPr>
          <p:nvPr>
            <p:ph type="subTitle" idx="1"/>
          </p:nvPr>
        </p:nvSpPr>
        <p:spPr/>
        <p:txBody>
          <a:bodyPr/>
          <a:lstStyle/>
          <a:p>
            <a:endParaRPr lang="en-US"/>
          </a:p>
        </p:txBody>
      </p:sp>
      <p:sp>
        <p:nvSpPr>
          <p:cNvPr id="4" name="Date Placeholder 3">
            <a:extLst>
              <a:ext uri="{FF2B5EF4-FFF2-40B4-BE49-F238E27FC236}">
                <a16:creationId xmlns:a16="http://schemas.microsoft.com/office/drawing/2014/main" id="{D0704132-C8B4-3048-0B15-194C72B22B62}"/>
              </a:ext>
            </a:extLst>
          </p:cNvPr>
          <p:cNvSpPr>
            <a:spLocks noGrp="1"/>
          </p:cNvSpPr>
          <p:nvPr>
            <p:ph type="dt" sz="half" idx="10"/>
          </p:nvPr>
        </p:nvSpPr>
        <p:spPr/>
        <p:txBody>
          <a:bodyPr/>
          <a:lstStyle/>
          <a:p>
            <a:r>
              <a:rPr lang="en-US"/>
              <a:t>Rhythm in Music since 1900, McGill, Sept. 2023</a:t>
            </a:r>
            <a:endParaRPr lang="en-US" dirty="0"/>
          </a:p>
        </p:txBody>
      </p:sp>
      <p:sp>
        <p:nvSpPr>
          <p:cNvPr id="5" name="Footer Placeholder 4">
            <a:extLst>
              <a:ext uri="{FF2B5EF4-FFF2-40B4-BE49-F238E27FC236}">
                <a16:creationId xmlns:a16="http://schemas.microsoft.com/office/drawing/2014/main" id="{7551381B-2AC6-3D8D-E0E4-F3440419BF54}"/>
              </a:ext>
            </a:extLst>
          </p:cNvPr>
          <p:cNvSpPr>
            <a:spLocks noGrp="1"/>
          </p:cNvSpPr>
          <p:nvPr>
            <p:ph type="ftr" sz="quarter" idx="11"/>
          </p:nvPr>
        </p:nvSpPr>
        <p:spPr/>
        <p:txBody>
          <a:bodyPr/>
          <a:lstStyle/>
          <a:p>
            <a:r>
              <a:rPr lang="en-US"/>
              <a:t>Rhythmic Regularity beyond Meter and Isochrony</a:t>
            </a:r>
            <a:endParaRPr lang="en-US" dirty="0"/>
          </a:p>
        </p:txBody>
      </p:sp>
      <p:sp>
        <p:nvSpPr>
          <p:cNvPr id="6" name="Slide Number Placeholder 5">
            <a:extLst>
              <a:ext uri="{FF2B5EF4-FFF2-40B4-BE49-F238E27FC236}">
                <a16:creationId xmlns:a16="http://schemas.microsoft.com/office/drawing/2014/main" id="{A0E82FD9-B5E3-7090-4C56-14A02FA849AC}"/>
              </a:ext>
            </a:extLst>
          </p:cNvPr>
          <p:cNvSpPr>
            <a:spLocks noGrp="1"/>
          </p:cNvSpPr>
          <p:nvPr>
            <p:ph type="sldNum" sz="quarter" idx="12"/>
          </p:nvPr>
        </p:nvSpPr>
        <p:spPr/>
        <p:txBody>
          <a:bodyPr/>
          <a:lstStyle/>
          <a:p>
            <a:r>
              <a:rPr lang="en-US"/>
              <a:t>Jason Yust, Boston Univ.          </a:t>
            </a:r>
            <a:fld id="{6950D593-2953-924C-A0DA-F3B17E0E49C7}" type="slidenum">
              <a:rPr lang="en-US" smtClean="0"/>
              <a:pPr/>
              <a:t>63</a:t>
            </a:fld>
            <a:endParaRPr lang="en-US" dirty="0"/>
          </a:p>
        </p:txBody>
      </p:sp>
    </p:spTree>
    <p:extLst>
      <p:ext uri="{BB962C8B-B14F-4D97-AF65-F5344CB8AC3E}">
        <p14:creationId xmlns:p14="http://schemas.microsoft.com/office/powerpoint/2010/main" val="36196786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84446-98D0-4920-FAA0-5AD9A4C86B9B}"/>
              </a:ext>
            </a:extLst>
          </p:cNvPr>
          <p:cNvSpPr>
            <a:spLocks noGrp="1"/>
          </p:cNvSpPr>
          <p:nvPr>
            <p:ph type="title"/>
          </p:nvPr>
        </p:nvSpPr>
        <p:spPr/>
        <p:txBody>
          <a:bodyPr/>
          <a:lstStyle/>
          <a:p>
            <a:r>
              <a:rPr lang="en-US" dirty="0"/>
              <a:t>Arabic </a:t>
            </a:r>
            <a:r>
              <a:rPr lang="en-US" dirty="0" err="1"/>
              <a:t>Iqa’at</a:t>
            </a:r>
            <a:endParaRPr lang="en-US" dirty="0"/>
          </a:p>
        </p:txBody>
      </p:sp>
      <p:pic>
        <p:nvPicPr>
          <p:cNvPr id="8" name="Content Placeholder 7">
            <a:extLst>
              <a:ext uri="{FF2B5EF4-FFF2-40B4-BE49-F238E27FC236}">
                <a16:creationId xmlns:a16="http://schemas.microsoft.com/office/drawing/2014/main" id="{494CC290-7D3C-D8E9-BACF-98024F70AF75}"/>
              </a:ext>
            </a:extLst>
          </p:cNvPr>
          <p:cNvPicPr>
            <a:picLocks noGrp="1" noChangeAspect="1"/>
          </p:cNvPicPr>
          <p:nvPr>
            <p:ph idx="1"/>
          </p:nvPr>
        </p:nvPicPr>
        <p:blipFill>
          <a:blip r:embed="rId4"/>
          <a:stretch>
            <a:fillRect/>
          </a:stretch>
        </p:blipFill>
        <p:spPr>
          <a:xfrm>
            <a:off x="838200" y="2676916"/>
            <a:ext cx="4334933" cy="1171842"/>
          </a:xfrm>
        </p:spPr>
      </p:pic>
      <p:sp>
        <p:nvSpPr>
          <p:cNvPr id="4" name="Date Placeholder 3">
            <a:extLst>
              <a:ext uri="{FF2B5EF4-FFF2-40B4-BE49-F238E27FC236}">
                <a16:creationId xmlns:a16="http://schemas.microsoft.com/office/drawing/2014/main" id="{6F465AD7-4057-EF8A-C9CF-09E835CDF018}"/>
              </a:ext>
            </a:extLst>
          </p:cNvPr>
          <p:cNvSpPr>
            <a:spLocks noGrp="1"/>
          </p:cNvSpPr>
          <p:nvPr>
            <p:ph type="dt" sz="half" idx="10"/>
          </p:nvPr>
        </p:nvSpPr>
        <p:spPr/>
        <p:txBody>
          <a:bodyPr/>
          <a:lstStyle/>
          <a:p>
            <a:r>
              <a:rPr lang="en-US"/>
              <a:t>Rhythm in Music since 1900, McGill, Sept. 2023</a:t>
            </a:r>
            <a:endParaRPr lang="en-US" dirty="0"/>
          </a:p>
        </p:txBody>
      </p:sp>
      <p:sp>
        <p:nvSpPr>
          <p:cNvPr id="5" name="Footer Placeholder 4">
            <a:extLst>
              <a:ext uri="{FF2B5EF4-FFF2-40B4-BE49-F238E27FC236}">
                <a16:creationId xmlns:a16="http://schemas.microsoft.com/office/drawing/2014/main" id="{BD5310CF-A92A-50EA-D2A0-90A0107381EF}"/>
              </a:ext>
            </a:extLst>
          </p:cNvPr>
          <p:cNvSpPr>
            <a:spLocks noGrp="1"/>
          </p:cNvSpPr>
          <p:nvPr>
            <p:ph type="ftr" sz="quarter" idx="11"/>
          </p:nvPr>
        </p:nvSpPr>
        <p:spPr/>
        <p:txBody>
          <a:bodyPr/>
          <a:lstStyle/>
          <a:p>
            <a:r>
              <a:rPr lang="en-US"/>
              <a:t>Rhythmic Regularity beyond Meter and Isochrony</a:t>
            </a:r>
            <a:endParaRPr lang="en-US" dirty="0"/>
          </a:p>
        </p:txBody>
      </p:sp>
      <p:sp>
        <p:nvSpPr>
          <p:cNvPr id="6" name="Slide Number Placeholder 5">
            <a:extLst>
              <a:ext uri="{FF2B5EF4-FFF2-40B4-BE49-F238E27FC236}">
                <a16:creationId xmlns:a16="http://schemas.microsoft.com/office/drawing/2014/main" id="{8185C2C3-5929-3A65-DAF2-9F126F0A8C62}"/>
              </a:ext>
            </a:extLst>
          </p:cNvPr>
          <p:cNvSpPr>
            <a:spLocks noGrp="1"/>
          </p:cNvSpPr>
          <p:nvPr>
            <p:ph type="sldNum" sz="quarter" idx="12"/>
          </p:nvPr>
        </p:nvSpPr>
        <p:spPr/>
        <p:txBody>
          <a:bodyPr/>
          <a:lstStyle/>
          <a:p>
            <a:r>
              <a:rPr lang="en-US"/>
              <a:t>Jason Yust, Boston Univ.          </a:t>
            </a:r>
            <a:fld id="{6950D593-2953-924C-A0DA-F3B17E0E49C7}" type="slidenum">
              <a:rPr lang="en-US" smtClean="0"/>
              <a:pPr/>
              <a:t>64</a:t>
            </a:fld>
            <a:endParaRPr lang="en-US" dirty="0"/>
          </a:p>
        </p:txBody>
      </p:sp>
      <p:sp>
        <p:nvSpPr>
          <p:cNvPr id="9" name="TextBox 8">
            <a:extLst>
              <a:ext uri="{FF2B5EF4-FFF2-40B4-BE49-F238E27FC236}">
                <a16:creationId xmlns:a16="http://schemas.microsoft.com/office/drawing/2014/main" id="{5701A628-3947-13F8-079E-E19ED239E51D}"/>
              </a:ext>
            </a:extLst>
          </p:cNvPr>
          <p:cNvSpPr txBox="1"/>
          <p:nvPr/>
        </p:nvSpPr>
        <p:spPr>
          <a:xfrm>
            <a:off x="838200" y="595190"/>
            <a:ext cx="10723705" cy="369332"/>
          </a:xfrm>
          <a:prstGeom prst="rect">
            <a:avLst/>
          </a:prstGeom>
          <a:noFill/>
        </p:spPr>
        <p:txBody>
          <a:bodyPr wrap="none" rtlCol="0">
            <a:spAutoFit/>
          </a:bodyPr>
          <a:lstStyle/>
          <a:p>
            <a:pPr algn="l"/>
            <a:r>
              <a:rPr lang="en-US" dirty="0">
                <a:latin typeface="+mj-lt"/>
                <a:cs typeface="Calibri" panose="020F0502020204030204" pitchFamily="34" charset="0"/>
              </a:rPr>
              <a:t>Examples are all taken from </a:t>
            </a:r>
            <a:r>
              <a:rPr lang="en-US" dirty="0" err="1">
                <a:latin typeface="+mj-lt"/>
                <a:cs typeface="Calibri" panose="020F0502020204030204" pitchFamily="34" charset="0"/>
              </a:rPr>
              <a:t>Farraj</a:t>
            </a:r>
            <a:r>
              <a:rPr lang="en-US" dirty="0">
                <a:latin typeface="+mj-lt"/>
                <a:cs typeface="Calibri" panose="020F0502020204030204" pitchFamily="34" charset="0"/>
              </a:rPr>
              <a:t> and </a:t>
            </a:r>
            <a:r>
              <a:rPr lang="en-US" dirty="0" err="1">
                <a:latin typeface="+mj-lt"/>
                <a:cs typeface="Calibri" panose="020F0502020204030204" pitchFamily="34" charset="0"/>
              </a:rPr>
              <a:t>Shumays</a:t>
            </a:r>
            <a:r>
              <a:rPr lang="en-US" dirty="0">
                <a:latin typeface="+mj-lt"/>
                <a:cs typeface="Calibri" panose="020F0502020204030204" pitchFamily="34" charset="0"/>
              </a:rPr>
              <a:t>, </a:t>
            </a:r>
            <a:r>
              <a:rPr lang="en-US" i="1" dirty="0">
                <a:latin typeface="+mj-lt"/>
                <a:cs typeface="Calibri" panose="020F0502020204030204" pitchFamily="34" charset="0"/>
              </a:rPr>
              <a:t>Inside Arabic Music,</a:t>
            </a:r>
            <a:r>
              <a:rPr lang="en-US" dirty="0">
                <a:latin typeface="+mj-lt"/>
                <a:cs typeface="Calibri" panose="020F0502020204030204" pitchFamily="34" charset="0"/>
              </a:rPr>
              <a:t> and </a:t>
            </a:r>
            <a:r>
              <a:rPr lang="en-US" dirty="0" err="1">
                <a:latin typeface="+mj-lt"/>
                <a:cs typeface="Calibri" panose="020F0502020204030204" pitchFamily="34" charset="0"/>
              </a:rPr>
              <a:t>maqamworld.com</a:t>
            </a:r>
            <a:r>
              <a:rPr lang="en-US" dirty="0">
                <a:latin typeface="+mj-lt"/>
                <a:cs typeface="Calibri" panose="020F0502020204030204" pitchFamily="34" charset="0"/>
              </a:rPr>
              <a:t> (excellent resources!)</a:t>
            </a:r>
          </a:p>
        </p:txBody>
      </p:sp>
      <p:sp>
        <p:nvSpPr>
          <p:cNvPr id="10" name="TextBox 9">
            <a:extLst>
              <a:ext uri="{FF2B5EF4-FFF2-40B4-BE49-F238E27FC236}">
                <a16:creationId xmlns:a16="http://schemas.microsoft.com/office/drawing/2014/main" id="{6B7C97FC-4236-1DC2-EE7A-8D83DDAF1430}"/>
              </a:ext>
            </a:extLst>
          </p:cNvPr>
          <p:cNvSpPr txBox="1"/>
          <p:nvPr/>
        </p:nvSpPr>
        <p:spPr>
          <a:xfrm>
            <a:off x="1845734" y="2104821"/>
            <a:ext cx="2461315" cy="461665"/>
          </a:xfrm>
          <a:prstGeom prst="rect">
            <a:avLst/>
          </a:prstGeom>
          <a:noFill/>
        </p:spPr>
        <p:txBody>
          <a:bodyPr wrap="none" rtlCol="0">
            <a:spAutoFit/>
          </a:bodyPr>
          <a:lstStyle/>
          <a:p>
            <a:pPr algn="l"/>
            <a:r>
              <a:rPr lang="en-US" sz="2400" dirty="0">
                <a:latin typeface="+mj-lt"/>
                <a:cs typeface="Calibri" panose="020F0502020204030204" pitchFamily="34" charset="0"/>
              </a:rPr>
              <a:t>Example: </a:t>
            </a:r>
            <a:r>
              <a:rPr lang="en-US" sz="2400" dirty="0" err="1">
                <a:latin typeface="+mj-lt"/>
                <a:cs typeface="Calibri" panose="020F0502020204030204" pitchFamily="34" charset="0"/>
              </a:rPr>
              <a:t>Maqsum</a:t>
            </a:r>
            <a:endParaRPr lang="en-US" sz="2400" dirty="0">
              <a:latin typeface="+mj-lt"/>
              <a:cs typeface="Calibri" panose="020F0502020204030204" pitchFamily="34" charset="0"/>
            </a:endParaRPr>
          </a:p>
        </p:txBody>
      </p:sp>
      <p:sp>
        <p:nvSpPr>
          <p:cNvPr id="11" name="TextBox 10">
            <a:extLst>
              <a:ext uri="{FF2B5EF4-FFF2-40B4-BE49-F238E27FC236}">
                <a16:creationId xmlns:a16="http://schemas.microsoft.com/office/drawing/2014/main" id="{0DCC8E15-D418-1F5E-06D5-0095AEBBB809}"/>
              </a:ext>
            </a:extLst>
          </p:cNvPr>
          <p:cNvSpPr txBox="1"/>
          <p:nvPr/>
        </p:nvSpPr>
        <p:spPr>
          <a:xfrm>
            <a:off x="1447801" y="1139090"/>
            <a:ext cx="9448800" cy="830997"/>
          </a:xfrm>
          <a:prstGeom prst="rect">
            <a:avLst/>
          </a:prstGeom>
          <a:noFill/>
        </p:spPr>
        <p:txBody>
          <a:bodyPr wrap="square" rtlCol="0">
            <a:spAutoFit/>
          </a:bodyPr>
          <a:lstStyle/>
          <a:p>
            <a:pPr algn="l"/>
            <a:r>
              <a:rPr lang="en-US" sz="2400" dirty="0">
                <a:latin typeface="+mj-lt"/>
                <a:cs typeface="Calibri" panose="020F0502020204030204" pitchFamily="34" charset="0"/>
              </a:rPr>
              <a:t>Musicians describe rhythmic types as a pattern of “</a:t>
            </a:r>
            <a:r>
              <a:rPr lang="en-US" sz="2400" dirty="0" err="1">
                <a:latin typeface="+mj-lt"/>
                <a:cs typeface="Calibri" panose="020F0502020204030204" pitchFamily="34" charset="0"/>
              </a:rPr>
              <a:t>Dums</a:t>
            </a:r>
            <a:r>
              <a:rPr lang="en-US" sz="2400" dirty="0">
                <a:latin typeface="+mj-lt"/>
                <a:cs typeface="Calibri" panose="020F0502020204030204" pitchFamily="34" charset="0"/>
              </a:rPr>
              <a:t>” (low resonant strokes), “</a:t>
            </a:r>
            <a:r>
              <a:rPr lang="en-US" sz="2400" dirty="0" err="1">
                <a:latin typeface="+mj-lt"/>
                <a:cs typeface="Calibri" panose="020F0502020204030204" pitchFamily="34" charset="0"/>
              </a:rPr>
              <a:t>Taks</a:t>
            </a:r>
            <a:r>
              <a:rPr lang="en-US" sz="2400" dirty="0">
                <a:latin typeface="+mj-lt"/>
                <a:cs typeface="Calibri" panose="020F0502020204030204" pitchFamily="34" charset="0"/>
              </a:rPr>
              <a:t>” (high-energy strikes) and rests. </a:t>
            </a:r>
          </a:p>
        </p:txBody>
      </p:sp>
      <p:pic>
        <p:nvPicPr>
          <p:cNvPr id="13" name="Picture 12">
            <a:extLst>
              <a:ext uri="{FF2B5EF4-FFF2-40B4-BE49-F238E27FC236}">
                <a16:creationId xmlns:a16="http://schemas.microsoft.com/office/drawing/2014/main" id="{D578C54D-2F3F-27EE-8E65-8A6F51659121}"/>
              </a:ext>
            </a:extLst>
          </p:cNvPr>
          <p:cNvPicPr>
            <a:picLocks noChangeAspect="1"/>
          </p:cNvPicPr>
          <p:nvPr/>
        </p:nvPicPr>
        <p:blipFill rotWithShape="1">
          <a:blip r:embed="rId5"/>
          <a:srcRect l="-617" t="10839" r="617" b="-10839"/>
          <a:stretch/>
        </p:blipFill>
        <p:spPr>
          <a:xfrm>
            <a:off x="6399917" y="2566486"/>
            <a:ext cx="5380603" cy="3222449"/>
          </a:xfrm>
          <a:prstGeom prst="rect">
            <a:avLst/>
          </a:prstGeom>
        </p:spPr>
      </p:pic>
      <p:pic>
        <p:nvPicPr>
          <p:cNvPr id="14" name="daritElAyyam">
            <a:hlinkClick r:id="" action="ppaction://media"/>
            <a:extLst>
              <a:ext uri="{FF2B5EF4-FFF2-40B4-BE49-F238E27FC236}">
                <a16:creationId xmlns:a16="http://schemas.microsoft.com/office/drawing/2014/main" id="{E797EB1E-18B8-6B04-2669-8A8237FA0C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44199" y="1970087"/>
            <a:ext cx="459994" cy="459994"/>
          </a:xfrm>
          <a:prstGeom prst="rect">
            <a:avLst/>
          </a:prstGeom>
        </p:spPr>
      </p:pic>
      <p:sp>
        <p:nvSpPr>
          <p:cNvPr id="15" name="TextBox 14">
            <a:extLst>
              <a:ext uri="{FF2B5EF4-FFF2-40B4-BE49-F238E27FC236}">
                <a16:creationId xmlns:a16="http://schemas.microsoft.com/office/drawing/2014/main" id="{44AB09C8-7747-5D57-FA75-A9A702241269}"/>
              </a:ext>
            </a:extLst>
          </p:cNvPr>
          <p:cNvSpPr txBox="1"/>
          <p:nvPr/>
        </p:nvSpPr>
        <p:spPr>
          <a:xfrm>
            <a:off x="9370907" y="1598719"/>
            <a:ext cx="2882007" cy="369332"/>
          </a:xfrm>
          <a:prstGeom prst="rect">
            <a:avLst/>
          </a:prstGeom>
          <a:noFill/>
        </p:spPr>
        <p:txBody>
          <a:bodyPr wrap="none" rtlCol="0">
            <a:spAutoFit/>
          </a:bodyPr>
          <a:lstStyle/>
          <a:p>
            <a:pPr algn="l"/>
            <a:r>
              <a:rPr lang="en-US" dirty="0">
                <a:latin typeface="+mj-lt"/>
                <a:cs typeface="Calibri" panose="020F0502020204030204" pitchFamily="34" charset="0"/>
              </a:rPr>
              <a:t>Um </a:t>
            </a:r>
            <a:r>
              <a:rPr lang="en-US" dirty="0" err="1">
                <a:latin typeface="+mj-lt"/>
                <a:cs typeface="Calibri" panose="020F0502020204030204" pitchFamily="34" charset="0"/>
              </a:rPr>
              <a:t>Kulthum</a:t>
            </a:r>
            <a:r>
              <a:rPr lang="en-US" dirty="0">
                <a:latin typeface="+mj-lt"/>
                <a:cs typeface="Calibri" panose="020F0502020204030204" pitchFamily="34" charset="0"/>
              </a:rPr>
              <a:t>, </a:t>
            </a:r>
            <a:r>
              <a:rPr lang="en-US" dirty="0" err="1">
                <a:latin typeface="+mj-lt"/>
                <a:cs typeface="Calibri" panose="020F0502020204030204" pitchFamily="34" charset="0"/>
              </a:rPr>
              <a:t>Darit</a:t>
            </a:r>
            <a:r>
              <a:rPr lang="en-US" dirty="0">
                <a:latin typeface="+mj-lt"/>
                <a:cs typeface="Calibri" panose="020F0502020204030204" pitchFamily="34" charset="0"/>
              </a:rPr>
              <a:t> </a:t>
            </a:r>
            <a:r>
              <a:rPr lang="en-US" dirty="0" err="1">
                <a:latin typeface="+mj-lt"/>
                <a:cs typeface="Calibri" panose="020F0502020204030204" pitchFamily="34" charset="0"/>
              </a:rPr>
              <a:t>el-Ayyam</a:t>
            </a:r>
            <a:r>
              <a:rPr lang="en-US" dirty="0">
                <a:latin typeface="+mj-lt"/>
                <a:cs typeface="Calibri" panose="020F0502020204030204" pitchFamily="34" charset="0"/>
              </a:rPr>
              <a:t>:</a:t>
            </a:r>
          </a:p>
        </p:txBody>
      </p:sp>
      <p:sp>
        <p:nvSpPr>
          <p:cNvPr id="16" name="TextBox 15">
            <a:extLst>
              <a:ext uri="{FF2B5EF4-FFF2-40B4-BE49-F238E27FC236}">
                <a16:creationId xmlns:a16="http://schemas.microsoft.com/office/drawing/2014/main" id="{0928DF46-A093-E610-D847-74DC1233E962}"/>
              </a:ext>
            </a:extLst>
          </p:cNvPr>
          <p:cNvSpPr txBox="1"/>
          <p:nvPr/>
        </p:nvSpPr>
        <p:spPr>
          <a:xfrm>
            <a:off x="8533623" y="2659707"/>
            <a:ext cx="1113190" cy="461665"/>
          </a:xfrm>
          <a:prstGeom prst="rect">
            <a:avLst/>
          </a:prstGeom>
          <a:noFill/>
        </p:spPr>
        <p:txBody>
          <a:bodyPr wrap="none" rtlCol="0">
            <a:spAutoFit/>
          </a:bodyPr>
          <a:lstStyle/>
          <a:p>
            <a:pPr algn="l"/>
            <a:r>
              <a:rPr lang="en-US" sz="2400" b="1" dirty="0">
                <a:latin typeface="+mj-lt"/>
                <a:cs typeface="Calibri" panose="020F0502020204030204" pitchFamily="34" charset="0"/>
              </a:rPr>
              <a:t>Spectra</a:t>
            </a:r>
          </a:p>
        </p:txBody>
      </p:sp>
      <p:sp>
        <p:nvSpPr>
          <p:cNvPr id="17" name="TextBox 16">
            <a:extLst>
              <a:ext uri="{FF2B5EF4-FFF2-40B4-BE49-F238E27FC236}">
                <a16:creationId xmlns:a16="http://schemas.microsoft.com/office/drawing/2014/main" id="{656A8B75-FC72-DA09-9A79-909A7C72F7F1}"/>
              </a:ext>
            </a:extLst>
          </p:cNvPr>
          <p:cNvSpPr txBox="1"/>
          <p:nvPr/>
        </p:nvSpPr>
        <p:spPr>
          <a:xfrm>
            <a:off x="411480" y="3959188"/>
            <a:ext cx="5193792" cy="1569660"/>
          </a:xfrm>
          <a:prstGeom prst="rect">
            <a:avLst/>
          </a:prstGeom>
          <a:noFill/>
        </p:spPr>
        <p:txBody>
          <a:bodyPr wrap="square" rtlCol="0">
            <a:spAutoFit/>
          </a:bodyPr>
          <a:lstStyle/>
          <a:p>
            <a:pPr algn="l"/>
            <a:r>
              <a:rPr lang="en-US" sz="2400" dirty="0">
                <a:latin typeface="+mj-lt"/>
                <a:cs typeface="Calibri" panose="020F0502020204030204" pitchFamily="34" charset="0"/>
              </a:rPr>
              <a:t>The Dum rhythm has only even frequencies. The </a:t>
            </a:r>
            <a:r>
              <a:rPr lang="en-US" sz="2400" dirty="0" err="1">
                <a:latin typeface="+mj-lt"/>
                <a:cs typeface="Calibri" panose="020F0502020204030204" pitchFamily="34" charset="0"/>
              </a:rPr>
              <a:t>Tak</a:t>
            </a:r>
            <a:r>
              <a:rPr lang="en-US" sz="2400" dirty="0">
                <a:latin typeface="+mj-lt"/>
                <a:cs typeface="Calibri" panose="020F0502020204030204" pitchFamily="34" charset="0"/>
              </a:rPr>
              <a:t> rhythm emphasizes the odd frequencies and this is preserved in the sum </a:t>
            </a:r>
          </a:p>
        </p:txBody>
      </p:sp>
      <p:sp>
        <p:nvSpPr>
          <p:cNvPr id="3" name="TextBox 2">
            <a:extLst>
              <a:ext uri="{FF2B5EF4-FFF2-40B4-BE49-F238E27FC236}">
                <a16:creationId xmlns:a16="http://schemas.microsoft.com/office/drawing/2014/main" id="{F4085C38-7CA6-1EC7-3626-4FF66F32814A}"/>
              </a:ext>
            </a:extLst>
          </p:cNvPr>
          <p:cNvSpPr txBox="1"/>
          <p:nvPr/>
        </p:nvSpPr>
        <p:spPr>
          <a:xfrm rot="16200000">
            <a:off x="5542789" y="3591377"/>
            <a:ext cx="1591526" cy="276999"/>
          </a:xfrm>
          <a:prstGeom prst="rect">
            <a:avLst/>
          </a:prstGeom>
          <a:noFill/>
        </p:spPr>
        <p:txBody>
          <a:bodyPr wrap="none" rtlCol="0">
            <a:spAutoFit/>
          </a:bodyPr>
          <a:lstStyle/>
          <a:p>
            <a:pPr algn="l"/>
            <a:r>
              <a:rPr lang="en-US" sz="1200" b="1" dirty="0">
                <a:latin typeface="+mj-lt"/>
                <a:cs typeface="Calibri" panose="020F0502020204030204" pitchFamily="34" charset="0"/>
              </a:rPr>
              <a:t>Normalized magnitude</a:t>
            </a:r>
          </a:p>
        </p:txBody>
      </p:sp>
    </p:spTree>
    <p:extLst>
      <p:ext uri="{BB962C8B-B14F-4D97-AF65-F5344CB8AC3E}">
        <p14:creationId xmlns:p14="http://schemas.microsoft.com/office/powerpoint/2010/main" val="1045345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1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024B661-25B8-95A6-C566-CBE1BC3EA49D}"/>
              </a:ext>
            </a:extLst>
          </p:cNvPr>
          <p:cNvPicPr>
            <a:picLocks noChangeAspect="1"/>
          </p:cNvPicPr>
          <p:nvPr/>
        </p:nvPicPr>
        <p:blipFill rotWithShape="1">
          <a:blip r:embed="rId4"/>
          <a:srcRect t="11755"/>
          <a:stretch/>
        </p:blipFill>
        <p:spPr>
          <a:xfrm>
            <a:off x="6338551" y="2659706"/>
            <a:ext cx="5409043" cy="2869141"/>
          </a:xfrm>
          <a:prstGeom prst="rect">
            <a:avLst/>
          </a:prstGeom>
        </p:spPr>
      </p:pic>
      <p:sp>
        <p:nvSpPr>
          <p:cNvPr id="2" name="Title 1">
            <a:extLst>
              <a:ext uri="{FF2B5EF4-FFF2-40B4-BE49-F238E27FC236}">
                <a16:creationId xmlns:a16="http://schemas.microsoft.com/office/drawing/2014/main" id="{B5A84446-98D0-4920-FAA0-5AD9A4C86B9B}"/>
              </a:ext>
            </a:extLst>
          </p:cNvPr>
          <p:cNvSpPr>
            <a:spLocks noGrp="1"/>
          </p:cNvSpPr>
          <p:nvPr>
            <p:ph type="title"/>
          </p:nvPr>
        </p:nvSpPr>
        <p:spPr/>
        <p:txBody>
          <a:bodyPr/>
          <a:lstStyle/>
          <a:p>
            <a:r>
              <a:rPr lang="en-US" dirty="0"/>
              <a:t>Arabic </a:t>
            </a:r>
            <a:r>
              <a:rPr lang="en-US" dirty="0" err="1"/>
              <a:t>Iqa’at</a:t>
            </a:r>
            <a:endParaRPr lang="en-US" dirty="0"/>
          </a:p>
        </p:txBody>
      </p:sp>
      <p:sp>
        <p:nvSpPr>
          <p:cNvPr id="4" name="Date Placeholder 3">
            <a:extLst>
              <a:ext uri="{FF2B5EF4-FFF2-40B4-BE49-F238E27FC236}">
                <a16:creationId xmlns:a16="http://schemas.microsoft.com/office/drawing/2014/main" id="{6F465AD7-4057-EF8A-C9CF-09E835CDF018}"/>
              </a:ext>
            </a:extLst>
          </p:cNvPr>
          <p:cNvSpPr>
            <a:spLocks noGrp="1"/>
          </p:cNvSpPr>
          <p:nvPr>
            <p:ph type="dt" sz="half" idx="10"/>
          </p:nvPr>
        </p:nvSpPr>
        <p:spPr/>
        <p:txBody>
          <a:bodyPr/>
          <a:lstStyle/>
          <a:p>
            <a:r>
              <a:rPr lang="en-US"/>
              <a:t>Rhythm in Music since 1900, McGill, Sept. 2023</a:t>
            </a:r>
            <a:endParaRPr lang="en-US" dirty="0"/>
          </a:p>
        </p:txBody>
      </p:sp>
      <p:sp>
        <p:nvSpPr>
          <p:cNvPr id="5" name="Footer Placeholder 4">
            <a:extLst>
              <a:ext uri="{FF2B5EF4-FFF2-40B4-BE49-F238E27FC236}">
                <a16:creationId xmlns:a16="http://schemas.microsoft.com/office/drawing/2014/main" id="{BD5310CF-A92A-50EA-D2A0-90A0107381EF}"/>
              </a:ext>
            </a:extLst>
          </p:cNvPr>
          <p:cNvSpPr>
            <a:spLocks noGrp="1"/>
          </p:cNvSpPr>
          <p:nvPr>
            <p:ph type="ftr" sz="quarter" idx="11"/>
          </p:nvPr>
        </p:nvSpPr>
        <p:spPr/>
        <p:txBody>
          <a:bodyPr/>
          <a:lstStyle/>
          <a:p>
            <a:r>
              <a:rPr lang="en-US"/>
              <a:t>Rhythmic Regularity beyond Meter and Isochrony</a:t>
            </a:r>
            <a:endParaRPr lang="en-US" dirty="0"/>
          </a:p>
        </p:txBody>
      </p:sp>
      <p:sp>
        <p:nvSpPr>
          <p:cNvPr id="6" name="Slide Number Placeholder 5">
            <a:extLst>
              <a:ext uri="{FF2B5EF4-FFF2-40B4-BE49-F238E27FC236}">
                <a16:creationId xmlns:a16="http://schemas.microsoft.com/office/drawing/2014/main" id="{8185C2C3-5929-3A65-DAF2-9F126F0A8C62}"/>
              </a:ext>
            </a:extLst>
          </p:cNvPr>
          <p:cNvSpPr>
            <a:spLocks noGrp="1"/>
          </p:cNvSpPr>
          <p:nvPr>
            <p:ph type="sldNum" sz="quarter" idx="12"/>
          </p:nvPr>
        </p:nvSpPr>
        <p:spPr/>
        <p:txBody>
          <a:bodyPr/>
          <a:lstStyle/>
          <a:p>
            <a:r>
              <a:rPr lang="en-US"/>
              <a:t>Jason Yust, Boston Univ.          </a:t>
            </a:r>
            <a:fld id="{6950D593-2953-924C-A0DA-F3B17E0E49C7}" type="slidenum">
              <a:rPr lang="en-US" smtClean="0"/>
              <a:pPr/>
              <a:t>65</a:t>
            </a:fld>
            <a:endParaRPr lang="en-US" dirty="0"/>
          </a:p>
        </p:txBody>
      </p:sp>
      <p:sp>
        <p:nvSpPr>
          <p:cNvPr id="9" name="TextBox 8">
            <a:extLst>
              <a:ext uri="{FF2B5EF4-FFF2-40B4-BE49-F238E27FC236}">
                <a16:creationId xmlns:a16="http://schemas.microsoft.com/office/drawing/2014/main" id="{5701A628-3947-13F8-079E-E19ED239E51D}"/>
              </a:ext>
            </a:extLst>
          </p:cNvPr>
          <p:cNvSpPr txBox="1"/>
          <p:nvPr/>
        </p:nvSpPr>
        <p:spPr>
          <a:xfrm>
            <a:off x="838200" y="595190"/>
            <a:ext cx="10723705" cy="369332"/>
          </a:xfrm>
          <a:prstGeom prst="rect">
            <a:avLst/>
          </a:prstGeom>
          <a:noFill/>
        </p:spPr>
        <p:txBody>
          <a:bodyPr wrap="none" rtlCol="0">
            <a:spAutoFit/>
          </a:bodyPr>
          <a:lstStyle/>
          <a:p>
            <a:pPr algn="l"/>
            <a:r>
              <a:rPr lang="en-US" dirty="0">
                <a:latin typeface="+mj-lt"/>
                <a:cs typeface="Calibri" panose="020F0502020204030204" pitchFamily="34" charset="0"/>
              </a:rPr>
              <a:t>Examples are all taken from </a:t>
            </a:r>
            <a:r>
              <a:rPr lang="en-US" dirty="0" err="1">
                <a:latin typeface="+mj-lt"/>
                <a:cs typeface="Calibri" panose="020F0502020204030204" pitchFamily="34" charset="0"/>
              </a:rPr>
              <a:t>Farraj</a:t>
            </a:r>
            <a:r>
              <a:rPr lang="en-US" dirty="0">
                <a:latin typeface="+mj-lt"/>
                <a:cs typeface="Calibri" panose="020F0502020204030204" pitchFamily="34" charset="0"/>
              </a:rPr>
              <a:t> and </a:t>
            </a:r>
            <a:r>
              <a:rPr lang="en-US" dirty="0" err="1">
                <a:latin typeface="+mj-lt"/>
                <a:cs typeface="Calibri" panose="020F0502020204030204" pitchFamily="34" charset="0"/>
              </a:rPr>
              <a:t>Shumays</a:t>
            </a:r>
            <a:r>
              <a:rPr lang="en-US" dirty="0">
                <a:latin typeface="+mj-lt"/>
                <a:cs typeface="Calibri" panose="020F0502020204030204" pitchFamily="34" charset="0"/>
              </a:rPr>
              <a:t>, </a:t>
            </a:r>
            <a:r>
              <a:rPr lang="en-US" i="1" dirty="0">
                <a:latin typeface="+mj-lt"/>
                <a:cs typeface="Calibri" panose="020F0502020204030204" pitchFamily="34" charset="0"/>
              </a:rPr>
              <a:t>Inside Arabic Music,</a:t>
            </a:r>
            <a:r>
              <a:rPr lang="en-US" dirty="0">
                <a:latin typeface="+mj-lt"/>
                <a:cs typeface="Calibri" panose="020F0502020204030204" pitchFamily="34" charset="0"/>
              </a:rPr>
              <a:t> and </a:t>
            </a:r>
            <a:r>
              <a:rPr lang="en-US" dirty="0" err="1">
                <a:latin typeface="+mj-lt"/>
                <a:cs typeface="Calibri" panose="020F0502020204030204" pitchFamily="34" charset="0"/>
              </a:rPr>
              <a:t>maqamworld.com</a:t>
            </a:r>
            <a:r>
              <a:rPr lang="en-US" dirty="0">
                <a:latin typeface="+mj-lt"/>
                <a:cs typeface="Calibri" panose="020F0502020204030204" pitchFamily="34" charset="0"/>
              </a:rPr>
              <a:t> (excellent resources!)</a:t>
            </a:r>
          </a:p>
        </p:txBody>
      </p:sp>
      <p:sp>
        <p:nvSpPr>
          <p:cNvPr id="10" name="TextBox 9">
            <a:extLst>
              <a:ext uri="{FF2B5EF4-FFF2-40B4-BE49-F238E27FC236}">
                <a16:creationId xmlns:a16="http://schemas.microsoft.com/office/drawing/2014/main" id="{6B7C97FC-4236-1DC2-EE7A-8D83DDAF1430}"/>
              </a:ext>
            </a:extLst>
          </p:cNvPr>
          <p:cNvSpPr txBox="1"/>
          <p:nvPr/>
        </p:nvSpPr>
        <p:spPr>
          <a:xfrm>
            <a:off x="1845734" y="2104821"/>
            <a:ext cx="2123082" cy="461665"/>
          </a:xfrm>
          <a:prstGeom prst="rect">
            <a:avLst/>
          </a:prstGeom>
          <a:noFill/>
        </p:spPr>
        <p:txBody>
          <a:bodyPr wrap="none" rtlCol="0">
            <a:spAutoFit/>
          </a:bodyPr>
          <a:lstStyle/>
          <a:p>
            <a:pPr algn="l"/>
            <a:r>
              <a:rPr lang="en-US" sz="2400" dirty="0">
                <a:latin typeface="+mj-lt"/>
                <a:cs typeface="Calibri" panose="020F0502020204030204" pitchFamily="34" charset="0"/>
              </a:rPr>
              <a:t>Example: Baladi</a:t>
            </a:r>
          </a:p>
        </p:txBody>
      </p:sp>
      <p:sp>
        <p:nvSpPr>
          <p:cNvPr id="16" name="TextBox 15">
            <a:extLst>
              <a:ext uri="{FF2B5EF4-FFF2-40B4-BE49-F238E27FC236}">
                <a16:creationId xmlns:a16="http://schemas.microsoft.com/office/drawing/2014/main" id="{0928DF46-A093-E610-D847-74DC1233E962}"/>
              </a:ext>
            </a:extLst>
          </p:cNvPr>
          <p:cNvSpPr txBox="1"/>
          <p:nvPr/>
        </p:nvSpPr>
        <p:spPr>
          <a:xfrm>
            <a:off x="8533623" y="2659707"/>
            <a:ext cx="1113190" cy="461665"/>
          </a:xfrm>
          <a:prstGeom prst="rect">
            <a:avLst/>
          </a:prstGeom>
          <a:noFill/>
        </p:spPr>
        <p:txBody>
          <a:bodyPr wrap="none" rtlCol="0">
            <a:spAutoFit/>
          </a:bodyPr>
          <a:lstStyle/>
          <a:p>
            <a:pPr algn="l"/>
            <a:r>
              <a:rPr lang="en-US" sz="2400" b="1" dirty="0">
                <a:latin typeface="+mj-lt"/>
                <a:cs typeface="Calibri" panose="020F0502020204030204" pitchFamily="34" charset="0"/>
              </a:rPr>
              <a:t>Spectra</a:t>
            </a:r>
          </a:p>
        </p:txBody>
      </p:sp>
      <p:sp>
        <p:nvSpPr>
          <p:cNvPr id="17" name="TextBox 16">
            <a:extLst>
              <a:ext uri="{FF2B5EF4-FFF2-40B4-BE49-F238E27FC236}">
                <a16:creationId xmlns:a16="http://schemas.microsoft.com/office/drawing/2014/main" id="{656A8B75-FC72-DA09-9A79-909A7C72F7F1}"/>
              </a:ext>
            </a:extLst>
          </p:cNvPr>
          <p:cNvSpPr txBox="1"/>
          <p:nvPr/>
        </p:nvSpPr>
        <p:spPr>
          <a:xfrm>
            <a:off x="411480" y="3959188"/>
            <a:ext cx="4961798" cy="461665"/>
          </a:xfrm>
          <a:prstGeom prst="rect">
            <a:avLst/>
          </a:prstGeom>
          <a:noFill/>
        </p:spPr>
        <p:txBody>
          <a:bodyPr wrap="square" rtlCol="0">
            <a:spAutoFit/>
          </a:bodyPr>
          <a:lstStyle/>
          <a:p>
            <a:pPr algn="ctr"/>
            <a:r>
              <a:rPr lang="en-US" sz="2400" dirty="0">
                <a:latin typeface="+mj-lt"/>
                <a:cs typeface="Calibri" panose="020F0502020204030204" pitchFamily="34" charset="0"/>
              </a:rPr>
              <a:t>The sum is a cinquillo rhythm</a:t>
            </a:r>
          </a:p>
        </p:txBody>
      </p:sp>
      <p:sp>
        <p:nvSpPr>
          <p:cNvPr id="3" name="TextBox 2">
            <a:extLst>
              <a:ext uri="{FF2B5EF4-FFF2-40B4-BE49-F238E27FC236}">
                <a16:creationId xmlns:a16="http://schemas.microsoft.com/office/drawing/2014/main" id="{F4085C38-7CA6-1EC7-3626-4FF66F32814A}"/>
              </a:ext>
            </a:extLst>
          </p:cNvPr>
          <p:cNvSpPr txBox="1"/>
          <p:nvPr/>
        </p:nvSpPr>
        <p:spPr>
          <a:xfrm rot="16200000">
            <a:off x="5542789" y="3591377"/>
            <a:ext cx="1591526" cy="276999"/>
          </a:xfrm>
          <a:prstGeom prst="rect">
            <a:avLst/>
          </a:prstGeom>
          <a:noFill/>
        </p:spPr>
        <p:txBody>
          <a:bodyPr wrap="none" rtlCol="0">
            <a:spAutoFit/>
          </a:bodyPr>
          <a:lstStyle/>
          <a:p>
            <a:pPr algn="l"/>
            <a:r>
              <a:rPr lang="en-US" sz="1200" b="1" dirty="0">
                <a:latin typeface="+mj-lt"/>
                <a:cs typeface="Calibri" panose="020F0502020204030204" pitchFamily="34" charset="0"/>
              </a:rPr>
              <a:t>Normalized magnitude</a:t>
            </a:r>
          </a:p>
        </p:txBody>
      </p:sp>
      <p:pic>
        <p:nvPicPr>
          <p:cNvPr id="18" name="baladi">
            <a:hlinkClick r:id="" action="ppaction://media"/>
            <a:extLst>
              <a:ext uri="{FF2B5EF4-FFF2-40B4-BE49-F238E27FC236}">
                <a16:creationId xmlns:a16="http://schemas.microsoft.com/office/drawing/2014/main" id="{C6C37687-039D-6981-DCA7-F67248E6B0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99832" y="1928550"/>
            <a:ext cx="459995" cy="459995"/>
          </a:xfrm>
          <a:prstGeom prst="rect">
            <a:avLst/>
          </a:prstGeom>
        </p:spPr>
      </p:pic>
      <p:pic>
        <p:nvPicPr>
          <p:cNvPr id="22" name="Picture 21">
            <a:extLst>
              <a:ext uri="{FF2B5EF4-FFF2-40B4-BE49-F238E27FC236}">
                <a16:creationId xmlns:a16="http://schemas.microsoft.com/office/drawing/2014/main" id="{74BFB135-F6D7-1B82-76DC-612B8D4DCF9F}"/>
              </a:ext>
            </a:extLst>
          </p:cNvPr>
          <p:cNvPicPr>
            <a:picLocks noChangeAspect="1"/>
          </p:cNvPicPr>
          <p:nvPr/>
        </p:nvPicPr>
        <p:blipFill>
          <a:blip r:embed="rId6"/>
          <a:stretch>
            <a:fillRect/>
          </a:stretch>
        </p:blipFill>
        <p:spPr>
          <a:xfrm>
            <a:off x="880582" y="2611052"/>
            <a:ext cx="4053386" cy="1095733"/>
          </a:xfrm>
          <a:prstGeom prst="rect">
            <a:avLst/>
          </a:prstGeom>
        </p:spPr>
      </p:pic>
      <p:sp>
        <p:nvSpPr>
          <p:cNvPr id="23" name="TextBox 22">
            <a:extLst>
              <a:ext uri="{FF2B5EF4-FFF2-40B4-BE49-F238E27FC236}">
                <a16:creationId xmlns:a16="http://schemas.microsoft.com/office/drawing/2014/main" id="{2B8CDF47-9AB2-39DF-5782-345F16124923}"/>
              </a:ext>
            </a:extLst>
          </p:cNvPr>
          <p:cNvSpPr txBox="1"/>
          <p:nvPr/>
        </p:nvSpPr>
        <p:spPr>
          <a:xfrm>
            <a:off x="8953896" y="1377114"/>
            <a:ext cx="3091872" cy="646331"/>
          </a:xfrm>
          <a:prstGeom prst="rect">
            <a:avLst/>
          </a:prstGeom>
          <a:noFill/>
        </p:spPr>
        <p:txBody>
          <a:bodyPr wrap="none" rtlCol="0">
            <a:spAutoFit/>
          </a:bodyPr>
          <a:lstStyle/>
          <a:p>
            <a:pPr algn="ctr"/>
            <a:r>
              <a:rPr lang="en-US" dirty="0">
                <a:latin typeface="+mj-lt"/>
                <a:cs typeface="Calibri" panose="020F0502020204030204" pitchFamily="34" charset="0"/>
              </a:rPr>
              <a:t>Hassan al-</a:t>
            </a:r>
            <a:r>
              <a:rPr lang="en-US" dirty="0" err="1">
                <a:latin typeface="+mj-lt"/>
                <a:cs typeface="Calibri" panose="020F0502020204030204" pitchFamily="34" charset="0"/>
              </a:rPr>
              <a:t>Hafar</a:t>
            </a:r>
            <a:r>
              <a:rPr lang="en-US" dirty="0">
                <a:latin typeface="+mj-lt"/>
                <a:cs typeface="Calibri" panose="020F0502020204030204" pitchFamily="34" charset="0"/>
              </a:rPr>
              <a:t>, </a:t>
            </a:r>
          </a:p>
          <a:p>
            <a:pPr algn="ctr"/>
            <a:r>
              <a:rPr lang="en-US" dirty="0" err="1">
                <a:latin typeface="+mj-lt"/>
                <a:cs typeface="Calibri" panose="020F0502020204030204" pitchFamily="34" charset="0"/>
              </a:rPr>
              <a:t>Talumuni</a:t>
            </a:r>
            <a:r>
              <a:rPr lang="en-US" dirty="0">
                <a:latin typeface="+mj-lt"/>
                <a:cs typeface="Calibri" panose="020F0502020204030204" pitchFamily="34" charset="0"/>
              </a:rPr>
              <a:t> </a:t>
            </a:r>
            <a:r>
              <a:rPr lang="en-US" dirty="0" err="1">
                <a:latin typeface="+mj-lt"/>
                <a:cs typeface="Calibri" panose="020F0502020204030204" pitchFamily="34" charset="0"/>
              </a:rPr>
              <a:t>Wa</a:t>
            </a:r>
            <a:r>
              <a:rPr lang="en-US" dirty="0">
                <a:latin typeface="+mj-lt"/>
                <a:cs typeface="Calibri" panose="020F0502020204030204" pitchFamily="34" charset="0"/>
              </a:rPr>
              <a:t> Lam </a:t>
            </a:r>
            <a:r>
              <a:rPr lang="en-US" dirty="0" err="1">
                <a:latin typeface="+mj-lt"/>
                <a:cs typeface="Calibri" panose="020F0502020204030204" pitchFamily="34" charset="0"/>
              </a:rPr>
              <a:t>Tarthu</a:t>
            </a:r>
            <a:r>
              <a:rPr lang="en-US" dirty="0">
                <a:latin typeface="+mj-lt"/>
                <a:cs typeface="Calibri" panose="020F0502020204030204" pitchFamily="34" charset="0"/>
              </a:rPr>
              <a:t> Li Hali</a:t>
            </a:r>
          </a:p>
        </p:txBody>
      </p:sp>
    </p:spTree>
    <p:extLst>
      <p:ext uri="{BB962C8B-B14F-4D97-AF65-F5344CB8AC3E}">
        <p14:creationId xmlns:p14="http://schemas.microsoft.com/office/powerpoint/2010/main" val="4140771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748"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9236614-AA9C-4B9E-8BE3-53BC5A3294D8}"/>
              </a:ext>
            </a:extLst>
          </p:cNvPr>
          <p:cNvPicPr>
            <a:picLocks noChangeAspect="1"/>
          </p:cNvPicPr>
          <p:nvPr/>
        </p:nvPicPr>
        <p:blipFill rotWithShape="1">
          <a:blip r:embed="rId4"/>
          <a:srcRect t="15800"/>
          <a:stretch/>
        </p:blipFill>
        <p:spPr>
          <a:xfrm>
            <a:off x="6420089" y="2738238"/>
            <a:ext cx="5563066" cy="2521146"/>
          </a:xfrm>
          <a:prstGeom prst="rect">
            <a:avLst/>
          </a:prstGeom>
        </p:spPr>
      </p:pic>
      <p:sp>
        <p:nvSpPr>
          <p:cNvPr id="2" name="Title 1">
            <a:extLst>
              <a:ext uri="{FF2B5EF4-FFF2-40B4-BE49-F238E27FC236}">
                <a16:creationId xmlns:a16="http://schemas.microsoft.com/office/drawing/2014/main" id="{B5A84446-98D0-4920-FAA0-5AD9A4C86B9B}"/>
              </a:ext>
            </a:extLst>
          </p:cNvPr>
          <p:cNvSpPr>
            <a:spLocks noGrp="1"/>
          </p:cNvSpPr>
          <p:nvPr>
            <p:ph type="title"/>
          </p:nvPr>
        </p:nvSpPr>
        <p:spPr/>
        <p:txBody>
          <a:bodyPr/>
          <a:lstStyle/>
          <a:p>
            <a:r>
              <a:rPr lang="en-US" dirty="0"/>
              <a:t>Arabic </a:t>
            </a:r>
            <a:r>
              <a:rPr lang="en-US" dirty="0" err="1"/>
              <a:t>Iqa’at</a:t>
            </a:r>
            <a:endParaRPr lang="en-US" dirty="0"/>
          </a:p>
        </p:txBody>
      </p:sp>
      <p:sp>
        <p:nvSpPr>
          <p:cNvPr id="4" name="Date Placeholder 3">
            <a:extLst>
              <a:ext uri="{FF2B5EF4-FFF2-40B4-BE49-F238E27FC236}">
                <a16:creationId xmlns:a16="http://schemas.microsoft.com/office/drawing/2014/main" id="{6F465AD7-4057-EF8A-C9CF-09E835CDF018}"/>
              </a:ext>
            </a:extLst>
          </p:cNvPr>
          <p:cNvSpPr>
            <a:spLocks noGrp="1"/>
          </p:cNvSpPr>
          <p:nvPr>
            <p:ph type="dt" sz="half" idx="10"/>
          </p:nvPr>
        </p:nvSpPr>
        <p:spPr/>
        <p:txBody>
          <a:bodyPr/>
          <a:lstStyle/>
          <a:p>
            <a:r>
              <a:rPr lang="en-US"/>
              <a:t>Rhythm in Music since 1900, McGill, Sept. 2023</a:t>
            </a:r>
            <a:endParaRPr lang="en-US" dirty="0"/>
          </a:p>
        </p:txBody>
      </p:sp>
      <p:sp>
        <p:nvSpPr>
          <p:cNvPr id="5" name="Footer Placeholder 4">
            <a:extLst>
              <a:ext uri="{FF2B5EF4-FFF2-40B4-BE49-F238E27FC236}">
                <a16:creationId xmlns:a16="http://schemas.microsoft.com/office/drawing/2014/main" id="{BD5310CF-A92A-50EA-D2A0-90A0107381EF}"/>
              </a:ext>
            </a:extLst>
          </p:cNvPr>
          <p:cNvSpPr>
            <a:spLocks noGrp="1"/>
          </p:cNvSpPr>
          <p:nvPr>
            <p:ph type="ftr" sz="quarter" idx="11"/>
          </p:nvPr>
        </p:nvSpPr>
        <p:spPr/>
        <p:txBody>
          <a:bodyPr/>
          <a:lstStyle/>
          <a:p>
            <a:r>
              <a:rPr lang="en-US"/>
              <a:t>Rhythmic Regularity beyond Meter and Isochrony</a:t>
            </a:r>
            <a:endParaRPr lang="en-US" dirty="0"/>
          </a:p>
        </p:txBody>
      </p:sp>
      <p:sp>
        <p:nvSpPr>
          <p:cNvPr id="6" name="Slide Number Placeholder 5">
            <a:extLst>
              <a:ext uri="{FF2B5EF4-FFF2-40B4-BE49-F238E27FC236}">
                <a16:creationId xmlns:a16="http://schemas.microsoft.com/office/drawing/2014/main" id="{8185C2C3-5929-3A65-DAF2-9F126F0A8C62}"/>
              </a:ext>
            </a:extLst>
          </p:cNvPr>
          <p:cNvSpPr>
            <a:spLocks noGrp="1"/>
          </p:cNvSpPr>
          <p:nvPr>
            <p:ph type="sldNum" sz="quarter" idx="12"/>
          </p:nvPr>
        </p:nvSpPr>
        <p:spPr/>
        <p:txBody>
          <a:bodyPr/>
          <a:lstStyle/>
          <a:p>
            <a:r>
              <a:rPr lang="en-US"/>
              <a:t>Jason Yust, Boston Univ.          </a:t>
            </a:r>
            <a:fld id="{6950D593-2953-924C-A0DA-F3B17E0E49C7}" type="slidenum">
              <a:rPr lang="en-US" smtClean="0"/>
              <a:pPr/>
              <a:t>66</a:t>
            </a:fld>
            <a:endParaRPr lang="en-US" dirty="0"/>
          </a:p>
        </p:txBody>
      </p:sp>
      <p:sp>
        <p:nvSpPr>
          <p:cNvPr id="9" name="TextBox 8">
            <a:extLst>
              <a:ext uri="{FF2B5EF4-FFF2-40B4-BE49-F238E27FC236}">
                <a16:creationId xmlns:a16="http://schemas.microsoft.com/office/drawing/2014/main" id="{5701A628-3947-13F8-079E-E19ED239E51D}"/>
              </a:ext>
            </a:extLst>
          </p:cNvPr>
          <p:cNvSpPr txBox="1"/>
          <p:nvPr/>
        </p:nvSpPr>
        <p:spPr>
          <a:xfrm>
            <a:off x="838200" y="595190"/>
            <a:ext cx="10723705" cy="369332"/>
          </a:xfrm>
          <a:prstGeom prst="rect">
            <a:avLst/>
          </a:prstGeom>
          <a:noFill/>
        </p:spPr>
        <p:txBody>
          <a:bodyPr wrap="none" rtlCol="0">
            <a:spAutoFit/>
          </a:bodyPr>
          <a:lstStyle/>
          <a:p>
            <a:pPr algn="l"/>
            <a:r>
              <a:rPr lang="en-US" dirty="0">
                <a:latin typeface="+mj-lt"/>
                <a:cs typeface="Calibri" panose="020F0502020204030204" pitchFamily="34" charset="0"/>
              </a:rPr>
              <a:t>Examples are all taken from </a:t>
            </a:r>
            <a:r>
              <a:rPr lang="en-US" dirty="0" err="1">
                <a:latin typeface="+mj-lt"/>
                <a:cs typeface="Calibri" panose="020F0502020204030204" pitchFamily="34" charset="0"/>
              </a:rPr>
              <a:t>Farraj</a:t>
            </a:r>
            <a:r>
              <a:rPr lang="en-US" dirty="0">
                <a:latin typeface="+mj-lt"/>
                <a:cs typeface="Calibri" panose="020F0502020204030204" pitchFamily="34" charset="0"/>
              </a:rPr>
              <a:t> and </a:t>
            </a:r>
            <a:r>
              <a:rPr lang="en-US" dirty="0" err="1">
                <a:latin typeface="+mj-lt"/>
                <a:cs typeface="Calibri" panose="020F0502020204030204" pitchFamily="34" charset="0"/>
              </a:rPr>
              <a:t>Shumays</a:t>
            </a:r>
            <a:r>
              <a:rPr lang="en-US" dirty="0">
                <a:latin typeface="+mj-lt"/>
                <a:cs typeface="Calibri" panose="020F0502020204030204" pitchFamily="34" charset="0"/>
              </a:rPr>
              <a:t>, </a:t>
            </a:r>
            <a:r>
              <a:rPr lang="en-US" i="1" dirty="0">
                <a:latin typeface="+mj-lt"/>
                <a:cs typeface="Calibri" panose="020F0502020204030204" pitchFamily="34" charset="0"/>
              </a:rPr>
              <a:t>Inside Arabic Music,</a:t>
            </a:r>
            <a:r>
              <a:rPr lang="en-US" dirty="0">
                <a:latin typeface="+mj-lt"/>
                <a:cs typeface="Calibri" panose="020F0502020204030204" pitchFamily="34" charset="0"/>
              </a:rPr>
              <a:t> and </a:t>
            </a:r>
            <a:r>
              <a:rPr lang="en-US" dirty="0" err="1">
                <a:latin typeface="+mj-lt"/>
                <a:cs typeface="Calibri" panose="020F0502020204030204" pitchFamily="34" charset="0"/>
              </a:rPr>
              <a:t>maqamworld.com</a:t>
            </a:r>
            <a:r>
              <a:rPr lang="en-US" dirty="0">
                <a:latin typeface="+mj-lt"/>
                <a:cs typeface="Calibri" panose="020F0502020204030204" pitchFamily="34" charset="0"/>
              </a:rPr>
              <a:t> (excellent resources!)</a:t>
            </a:r>
          </a:p>
        </p:txBody>
      </p:sp>
      <p:sp>
        <p:nvSpPr>
          <p:cNvPr id="10" name="TextBox 9">
            <a:extLst>
              <a:ext uri="{FF2B5EF4-FFF2-40B4-BE49-F238E27FC236}">
                <a16:creationId xmlns:a16="http://schemas.microsoft.com/office/drawing/2014/main" id="{6B7C97FC-4236-1DC2-EE7A-8D83DDAF1430}"/>
              </a:ext>
            </a:extLst>
          </p:cNvPr>
          <p:cNvSpPr txBox="1"/>
          <p:nvPr/>
        </p:nvSpPr>
        <p:spPr>
          <a:xfrm>
            <a:off x="1845734" y="2104821"/>
            <a:ext cx="2624565" cy="461665"/>
          </a:xfrm>
          <a:prstGeom prst="rect">
            <a:avLst/>
          </a:prstGeom>
          <a:noFill/>
        </p:spPr>
        <p:txBody>
          <a:bodyPr wrap="none" rtlCol="0">
            <a:spAutoFit/>
          </a:bodyPr>
          <a:lstStyle/>
          <a:p>
            <a:pPr algn="l"/>
            <a:r>
              <a:rPr lang="en-US" sz="2400" dirty="0">
                <a:latin typeface="+mj-lt"/>
                <a:cs typeface="Calibri" panose="020F0502020204030204" pitchFamily="34" charset="0"/>
              </a:rPr>
              <a:t>Example: </a:t>
            </a:r>
            <a:r>
              <a:rPr lang="en-US" sz="2400" dirty="0" err="1">
                <a:latin typeface="+mj-lt"/>
                <a:cs typeface="Calibri" panose="020F0502020204030204" pitchFamily="34" charset="0"/>
              </a:rPr>
              <a:t>Nahwakht</a:t>
            </a:r>
            <a:endParaRPr lang="en-US" sz="2400" dirty="0">
              <a:latin typeface="+mj-lt"/>
              <a:cs typeface="Calibri" panose="020F0502020204030204" pitchFamily="34" charset="0"/>
            </a:endParaRPr>
          </a:p>
        </p:txBody>
      </p:sp>
      <p:sp>
        <p:nvSpPr>
          <p:cNvPr id="16" name="TextBox 15">
            <a:extLst>
              <a:ext uri="{FF2B5EF4-FFF2-40B4-BE49-F238E27FC236}">
                <a16:creationId xmlns:a16="http://schemas.microsoft.com/office/drawing/2014/main" id="{0928DF46-A093-E610-D847-74DC1233E962}"/>
              </a:ext>
            </a:extLst>
          </p:cNvPr>
          <p:cNvSpPr txBox="1"/>
          <p:nvPr/>
        </p:nvSpPr>
        <p:spPr>
          <a:xfrm>
            <a:off x="8719923" y="2795271"/>
            <a:ext cx="1113190" cy="461665"/>
          </a:xfrm>
          <a:prstGeom prst="rect">
            <a:avLst/>
          </a:prstGeom>
          <a:noFill/>
        </p:spPr>
        <p:txBody>
          <a:bodyPr wrap="none" rtlCol="0">
            <a:spAutoFit/>
          </a:bodyPr>
          <a:lstStyle/>
          <a:p>
            <a:pPr algn="l"/>
            <a:r>
              <a:rPr lang="en-US" sz="2400" b="1" dirty="0">
                <a:latin typeface="+mj-lt"/>
                <a:cs typeface="Calibri" panose="020F0502020204030204" pitchFamily="34" charset="0"/>
              </a:rPr>
              <a:t>Spectra</a:t>
            </a:r>
          </a:p>
        </p:txBody>
      </p:sp>
      <p:sp>
        <p:nvSpPr>
          <p:cNvPr id="17" name="TextBox 16">
            <a:extLst>
              <a:ext uri="{FF2B5EF4-FFF2-40B4-BE49-F238E27FC236}">
                <a16:creationId xmlns:a16="http://schemas.microsoft.com/office/drawing/2014/main" id="{656A8B75-FC72-DA09-9A79-909A7C72F7F1}"/>
              </a:ext>
            </a:extLst>
          </p:cNvPr>
          <p:cNvSpPr txBox="1"/>
          <p:nvPr/>
        </p:nvSpPr>
        <p:spPr>
          <a:xfrm>
            <a:off x="987314" y="3767461"/>
            <a:ext cx="4758083" cy="830997"/>
          </a:xfrm>
          <a:prstGeom prst="rect">
            <a:avLst/>
          </a:prstGeom>
          <a:noFill/>
        </p:spPr>
        <p:txBody>
          <a:bodyPr wrap="square" rtlCol="0">
            <a:spAutoFit/>
          </a:bodyPr>
          <a:lstStyle/>
          <a:p>
            <a:pPr algn="l"/>
            <a:r>
              <a:rPr lang="en-US" sz="2400" dirty="0">
                <a:latin typeface="+mj-lt"/>
                <a:cs typeface="Calibri" panose="020F0502020204030204" pitchFamily="34" charset="0"/>
              </a:rPr>
              <a:t>Frequency 2 is prominent in all components of the rhythm.</a:t>
            </a:r>
          </a:p>
        </p:txBody>
      </p:sp>
      <p:sp>
        <p:nvSpPr>
          <p:cNvPr id="3" name="TextBox 2">
            <a:extLst>
              <a:ext uri="{FF2B5EF4-FFF2-40B4-BE49-F238E27FC236}">
                <a16:creationId xmlns:a16="http://schemas.microsoft.com/office/drawing/2014/main" id="{F4085C38-7CA6-1EC7-3626-4FF66F32814A}"/>
              </a:ext>
            </a:extLst>
          </p:cNvPr>
          <p:cNvSpPr txBox="1"/>
          <p:nvPr/>
        </p:nvSpPr>
        <p:spPr>
          <a:xfrm rot="16200000">
            <a:off x="5542789" y="3591377"/>
            <a:ext cx="1591526" cy="276999"/>
          </a:xfrm>
          <a:prstGeom prst="rect">
            <a:avLst/>
          </a:prstGeom>
          <a:noFill/>
        </p:spPr>
        <p:txBody>
          <a:bodyPr wrap="none" rtlCol="0">
            <a:spAutoFit/>
          </a:bodyPr>
          <a:lstStyle/>
          <a:p>
            <a:pPr algn="l"/>
            <a:r>
              <a:rPr lang="en-US" sz="1200" b="1" dirty="0">
                <a:latin typeface="+mj-lt"/>
                <a:cs typeface="Calibri" panose="020F0502020204030204" pitchFamily="34" charset="0"/>
              </a:rPr>
              <a:t>Normalized magnitude</a:t>
            </a:r>
          </a:p>
        </p:txBody>
      </p:sp>
      <p:sp>
        <p:nvSpPr>
          <p:cNvPr id="23" name="TextBox 22">
            <a:extLst>
              <a:ext uri="{FF2B5EF4-FFF2-40B4-BE49-F238E27FC236}">
                <a16:creationId xmlns:a16="http://schemas.microsoft.com/office/drawing/2014/main" id="{2B8CDF47-9AB2-39DF-5782-345F16124923}"/>
              </a:ext>
            </a:extLst>
          </p:cNvPr>
          <p:cNvSpPr txBox="1"/>
          <p:nvPr/>
        </p:nvSpPr>
        <p:spPr>
          <a:xfrm>
            <a:off x="8310103" y="1211506"/>
            <a:ext cx="3881897" cy="646331"/>
          </a:xfrm>
          <a:prstGeom prst="rect">
            <a:avLst/>
          </a:prstGeom>
          <a:noFill/>
        </p:spPr>
        <p:txBody>
          <a:bodyPr wrap="none" rtlCol="0">
            <a:spAutoFit/>
          </a:bodyPr>
          <a:lstStyle/>
          <a:p>
            <a:pPr algn="ctr"/>
            <a:r>
              <a:rPr lang="en-US" dirty="0">
                <a:latin typeface="+mj-lt"/>
                <a:cs typeface="Calibri" panose="020F0502020204030204" pitchFamily="34" charset="0"/>
              </a:rPr>
              <a:t>Ensemble Markos</a:t>
            </a:r>
          </a:p>
          <a:p>
            <a:pPr algn="ctr"/>
            <a:r>
              <a:rPr lang="en-US" dirty="0" err="1">
                <a:latin typeface="+mj-lt"/>
                <a:cs typeface="Calibri" panose="020F0502020204030204" pitchFamily="34" charset="0"/>
              </a:rPr>
              <a:t>Muwashah</a:t>
            </a:r>
            <a:r>
              <a:rPr lang="en-US" dirty="0">
                <a:latin typeface="+mj-lt"/>
                <a:cs typeface="Calibri" panose="020F0502020204030204" pitchFamily="34" charset="0"/>
              </a:rPr>
              <a:t> </a:t>
            </a:r>
            <a:r>
              <a:rPr lang="en-US" dirty="0" err="1">
                <a:latin typeface="+mj-lt"/>
                <a:cs typeface="Calibri" panose="020F0502020204030204" pitchFamily="34" charset="0"/>
              </a:rPr>
              <a:t>Jalla</a:t>
            </a:r>
            <a:r>
              <a:rPr lang="en-US" dirty="0">
                <a:latin typeface="+mj-lt"/>
                <a:cs typeface="Calibri" panose="020F0502020204030204" pitchFamily="34" charset="0"/>
              </a:rPr>
              <a:t> Man </a:t>
            </a:r>
            <a:r>
              <a:rPr lang="en-US" dirty="0" err="1">
                <a:latin typeface="+mj-lt"/>
                <a:cs typeface="Calibri" panose="020F0502020204030204" pitchFamily="34" charset="0"/>
              </a:rPr>
              <a:t>Qad</a:t>
            </a:r>
            <a:r>
              <a:rPr lang="en-US" dirty="0">
                <a:latin typeface="+mj-lt"/>
                <a:cs typeface="Calibri" panose="020F0502020204030204" pitchFamily="34" charset="0"/>
              </a:rPr>
              <a:t> </a:t>
            </a:r>
            <a:r>
              <a:rPr lang="en-US" dirty="0" err="1">
                <a:latin typeface="+mj-lt"/>
                <a:cs typeface="Calibri" panose="020F0502020204030204" pitchFamily="34" charset="0"/>
              </a:rPr>
              <a:t>Sagha</a:t>
            </a:r>
            <a:r>
              <a:rPr lang="en-US" dirty="0">
                <a:latin typeface="+mj-lt"/>
                <a:cs typeface="Calibri" panose="020F0502020204030204" pitchFamily="34" charset="0"/>
              </a:rPr>
              <a:t> </a:t>
            </a:r>
            <a:r>
              <a:rPr lang="en-US" dirty="0" err="1">
                <a:latin typeface="+mj-lt"/>
                <a:cs typeface="Calibri" panose="020F0502020204030204" pitchFamily="34" charset="0"/>
              </a:rPr>
              <a:t>Badran</a:t>
            </a:r>
            <a:endParaRPr lang="en-US" dirty="0">
              <a:latin typeface="+mj-lt"/>
              <a:cs typeface="Calibri" panose="020F0502020204030204" pitchFamily="34" charset="0"/>
            </a:endParaRPr>
          </a:p>
        </p:txBody>
      </p:sp>
      <p:pic>
        <p:nvPicPr>
          <p:cNvPr id="8" name="Picture 7">
            <a:extLst>
              <a:ext uri="{FF2B5EF4-FFF2-40B4-BE49-F238E27FC236}">
                <a16:creationId xmlns:a16="http://schemas.microsoft.com/office/drawing/2014/main" id="{5E9A4208-14AB-0F55-1D3B-998BA19417C8}"/>
              </a:ext>
            </a:extLst>
          </p:cNvPr>
          <p:cNvPicPr>
            <a:picLocks noChangeAspect="1"/>
          </p:cNvPicPr>
          <p:nvPr/>
        </p:nvPicPr>
        <p:blipFill>
          <a:blip r:embed="rId5"/>
          <a:stretch>
            <a:fillRect/>
          </a:stretch>
        </p:blipFill>
        <p:spPr>
          <a:xfrm>
            <a:off x="987315" y="2517067"/>
            <a:ext cx="4523465" cy="1017971"/>
          </a:xfrm>
          <a:prstGeom prst="rect">
            <a:avLst/>
          </a:prstGeom>
        </p:spPr>
      </p:pic>
      <p:pic>
        <p:nvPicPr>
          <p:cNvPr id="13" name="nawakht">
            <a:hlinkClick r:id="" action="ppaction://media"/>
            <a:extLst>
              <a:ext uri="{FF2B5EF4-FFF2-40B4-BE49-F238E27FC236}">
                <a16:creationId xmlns:a16="http://schemas.microsoft.com/office/drawing/2014/main" id="{17F82739-1FB5-2A0D-CAB1-C291DFFC22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26152" y="1822247"/>
            <a:ext cx="440228" cy="440228"/>
          </a:xfrm>
          <a:prstGeom prst="rect">
            <a:avLst/>
          </a:prstGeom>
        </p:spPr>
      </p:pic>
    </p:spTree>
    <p:extLst>
      <p:ext uri="{BB962C8B-B14F-4D97-AF65-F5344CB8AC3E}">
        <p14:creationId xmlns:p14="http://schemas.microsoft.com/office/powerpoint/2010/main" val="50735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873"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8B37-8A96-0FB7-2942-96A0328BB17A}"/>
              </a:ext>
            </a:extLst>
          </p:cNvPr>
          <p:cNvSpPr>
            <a:spLocks noGrp="1"/>
          </p:cNvSpPr>
          <p:nvPr>
            <p:ph type="title"/>
          </p:nvPr>
        </p:nvSpPr>
        <p:spPr/>
        <p:txBody>
          <a:bodyPr/>
          <a:lstStyle/>
          <a:p>
            <a:r>
              <a:rPr lang="en-US" dirty="0"/>
              <a:t>Arabic </a:t>
            </a:r>
            <a:r>
              <a:rPr lang="en-US" dirty="0" err="1"/>
              <a:t>Iqa’at</a:t>
            </a:r>
            <a:endParaRPr lang="en-US" dirty="0"/>
          </a:p>
        </p:txBody>
      </p:sp>
      <p:sp>
        <p:nvSpPr>
          <p:cNvPr id="4" name="Date Placeholder 3">
            <a:extLst>
              <a:ext uri="{FF2B5EF4-FFF2-40B4-BE49-F238E27FC236}">
                <a16:creationId xmlns:a16="http://schemas.microsoft.com/office/drawing/2014/main" id="{9CA3544E-C82E-B968-87B9-178E59AB4700}"/>
              </a:ext>
            </a:extLst>
          </p:cNvPr>
          <p:cNvSpPr>
            <a:spLocks noGrp="1"/>
          </p:cNvSpPr>
          <p:nvPr>
            <p:ph type="dt" sz="half" idx="10"/>
          </p:nvPr>
        </p:nvSpPr>
        <p:spPr/>
        <p:txBody>
          <a:bodyPr/>
          <a:lstStyle/>
          <a:p>
            <a:r>
              <a:rPr lang="en-US"/>
              <a:t>Rhythm in Music since 1900, McGill, Sept. 2023</a:t>
            </a:r>
            <a:endParaRPr lang="en-US" dirty="0"/>
          </a:p>
        </p:txBody>
      </p:sp>
      <p:sp>
        <p:nvSpPr>
          <p:cNvPr id="5" name="Footer Placeholder 4">
            <a:extLst>
              <a:ext uri="{FF2B5EF4-FFF2-40B4-BE49-F238E27FC236}">
                <a16:creationId xmlns:a16="http://schemas.microsoft.com/office/drawing/2014/main" id="{E15E75A2-A1B1-F8E5-CCDA-B7AE2B482EE2}"/>
              </a:ext>
            </a:extLst>
          </p:cNvPr>
          <p:cNvSpPr>
            <a:spLocks noGrp="1"/>
          </p:cNvSpPr>
          <p:nvPr>
            <p:ph type="ftr" sz="quarter" idx="11"/>
          </p:nvPr>
        </p:nvSpPr>
        <p:spPr/>
        <p:txBody>
          <a:bodyPr/>
          <a:lstStyle/>
          <a:p>
            <a:r>
              <a:rPr lang="en-US"/>
              <a:t>Rhythmic Regularity beyond Meter and Isochrony</a:t>
            </a:r>
            <a:endParaRPr lang="en-US" dirty="0"/>
          </a:p>
        </p:txBody>
      </p:sp>
      <p:sp>
        <p:nvSpPr>
          <p:cNvPr id="6" name="Slide Number Placeholder 5">
            <a:extLst>
              <a:ext uri="{FF2B5EF4-FFF2-40B4-BE49-F238E27FC236}">
                <a16:creationId xmlns:a16="http://schemas.microsoft.com/office/drawing/2014/main" id="{ADEC9575-DCBF-4591-034C-F00A8C644550}"/>
              </a:ext>
            </a:extLst>
          </p:cNvPr>
          <p:cNvSpPr>
            <a:spLocks noGrp="1"/>
          </p:cNvSpPr>
          <p:nvPr>
            <p:ph type="sldNum" sz="quarter" idx="12"/>
          </p:nvPr>
        </p:nvSpPr>
        <p:spPr/>
        <p:txBody>
          <a:bodyPr/>
          <a:lstStyle/>
          <a:p>
            <a:r>
              <a:rPr lang="en-US"/>
              <a:t>Jason Yust, Boston Univ.          </a:t>
            </a:r>
            <a:fld id="{6950D593-2953-924C-A0DA-F3B17E0E49C7}" type="slidenum">
              <a:rPr lang="en-US" smtClean="0"/>
              <a:pPr/>
              <a:t>67</a:t>
            </a:fld>
            <a:endParaRPr lang="en-US" dirty="0"/>
          </a:p>
        </p:txBody>
      </p:sp>
      <p:sp>
        <p:nvSpPr>
          <p:cNvPr id="12" name="TextBox 11">
            <a:extLst>
              <a:ext uri="{FF2B5EF4-FFF2-40B4-BE49-F238E27FC236}">
                <a16:creationId xmlns:a16="http://schemas.microsoft.com/office/drawing/2014/main" id="{CF738F57-4931-EF58-04A0-B251BDB99856}"/>
              </a:ext>
            </a:extLst>
          </p:cNvPr>
          <p:cNvSpPr txBox="1"/>
          <p:nvPr/>
        </p:nvSpPr>
        <p:spPr>
          <a:xfrm rot="16200000">
            <a:off x="4739198" y="3321484"/>
            <a:ext cx="1591526" cy="276999"/>
          </a:xfrm>
          <a:prstGeom prst="rect">
            <a:avLst/>
          </a:prstGeom>
          <a:noFill/>
        </p:spPr>
        <p:txBody>
          <a:bodyPr wrap="none" rtlCol="0">
            <a:spAutoFit/>
          </a:bodyPr>
          <a:lstStyle/>
          <a:p>
            <a:pPr algn="l"/>
            <a:r>
              <a:rPr lang="en-US" sz="1200" b="1" dirty="0">
                <a:latin typeface="+mj-lt"/>
                <a:cs typeface="Calibri" panose="020F0502020204030204" pitchFamily="34" charset="0"/>
              </a:rPr>
              <a:t>Normalized magnitude</a:t>
            </a:r>
          </a:p>
        </p:txBody>
      </p:sp>
      <p:pic>
        <p:nvPicPr>
          <p:cNvPr id="16" name="Content Placeholder 15">
            <a:extLst>
              <a:ext uri="{FF2B5EF4-FFF2-40B4-BE49-F238E27FC236}">
                <a16:creationId xmlns:a16="http://schemas.microsoft.com/office/drawing/2014/main" id="{52B52E65-A4ED-43D3-6F39-F007E4138682}"/>
              </a:ext>
            </a:extLst>
          </p:cNvPr>
          <p:cNvPicPr>
            <a:picLocks noGrp="1" noChangeAspect="1"/>
          </p:cNvPicPr>
          <p:nvPr>
            <p:ph idx="1"/>
          </p:nvPr>
        </p:nvPicPr>
        <p:blipFill rotWithShape="1">
          <a:blip r:embed="rId2"/>
          <a:srcRect t="11815"/>
          <a:stretch/>
        </p:blipFill>
        <p:spPr>
          <a:xfrm>
            <a:off x="5673460" y="789954"/>
            <a:ext cx="5966852" cy="5464525"/>
          </a:xfrm>
        </p:spPr>
      </p:pic>
      <p:sp>
        <p:nvSpPr>
          <p:cNvPr id="9" name="TextBox 8">
            <a:extLst>
              <a:ext uri="{FF2B5EF4-FFF2-40B4-BE49-F238E27FC236}">
                <a16:creationId xmlns:a16="http://schemas.microsoft.com/office/drawing/2014/main" id="{838AE3CE-C137-4FAB-4E05-4594C0BB6A6E}"/>
              </a:ext>
            </a:extLst>
          </p:cNvPr>
          <p:cNvSpPr txBox="1"/>
          <p:nvPr/>
        </p:nvSpPr>
        <p:spPr>
          <a:xfrm>
            <a:off x="6687672" y="1359101"/>
            <a:ext cx="4315925" cy="830997"/>
          </a:xfrm>
          <a:prstGeom prst="rect">
            <a:avLst/>
          </a:prstGeom>
          <a:noFill/>
        </p:spPr>
        <p:txBody>
          <a:bodyPr wrap="none" rtlCol="0">
            <a:spAutoFit/>
          </a:bodyPr>
          <a:lstStyle/>
          <a:p>
            <a:pPr algn="ctr"/>
            <a:r>
              <a:rPr lang="en-US" sz="2400" dirty="0">
                <a:latin typeface="+mj-lt"/>
                <a:cs typeface="Calibri" panose="020F0502020204030204" pitchFamily="34" charset="0"/>
              </a:rPr>
              <a:t>Averaged spectra</a:t>
            </a:r>
          </a:p>
          <a:p>
            <a:pPr algn="ctr"/>
            <a:r>
              <a:rPr lang="en-US" sz="2400" dirty="0">
                <a:latin typeface="+mj-lt"/>
                <a:cs typeface="Calibri" panose="020F0502020204030204" pitchFamily="34" charset="0"/>
              </a:rPr>
              <a:t>(unadjusted frequency numbers)</a:t>
            </a:r>
          </a:p>
        </p:txBody>
      </p:sp>
      <p:sp>
        <p:nvSpPr>
          <p:cNvPr id="17" name="TextBox 16">
            <a:extLst>
              <a:ext uri="{FF2B5EF4-FFF2-40B4-BE49-F238E27FC236}">
                <a16:creationId xmlns:a16="http://schemas.microsoft.com/office/drawing/2014/main" id="{4119CCAF-84DA-A05F-4567-E66ECBCAE752}"/>
              </a:ext>
            </a:extLst>
          </p:cNvPr>
          <p:cNvSpPr txBox="1"/>
          <p:nvPr/>
        </p:nvSpPr>
        <p:spPr>
          <a:xfrm>
            <a:off x="308113" y="663830"/>
            <a:ext cx="4947144" cy="4985980"/>
          </a:xfrm>
          <a:prstGeom prst="rect">
            <a:avLst/>
          </a:prstGeom>
          <a:noFill/>
        </p:spPr>
        <p:txBody>
          <a:bodyPr wrap="square" rtlCol="0">
            <a:spAutoFit/>
          </a:bodyPr>
          <a:lstStyle/>
          <a:p>
            <a:pPr algn="l">
              <a:spcAft>
                <a:spcPts val="1200"/>
              </a:spcAft>
            </a:pPr>
            <a:r>
              <a:rPr lang="en-US" sz="2400" dirty="0">
                <a:latin typeface="+mj-lt"/>
                <a:cs typeface="Calibri" panose="020F0502020204030204" pitchFamily="34" charset="0"/>
              </a:rPr>
              <a:t>Descriptive analysis of 37 </a:t>
            </a:r>
            <a:r>
              <a:rPr lang="en-US" sz="2400" dirty="0" err="1">
                <a:latin typeface="+mj-lt"/>
                <a:cs typeface="Calibri" panose="020F0502020204030204" pitchFamily="34" charset="0"/>
              </a:rPr>
              <a:t>iqa’at</a:t>
            </a:r>
            <a:r>
              <a:rPr lang="en-US" sz="2400" dirty="0">
                <a:latin typeface="+mj-lt"/>
                <a:cs typeface="Calibri" panose="020F0502020204030204" pitchFamily="34" charset="0"/>
              </a:rPr>
              <a:t> included in </a:t>
            </a:r>
            <a:r>
              <a:rPr lang="en-US" sz="2400" dirty="0" err="1">
                <a:latin typeface="+mj-lt"/>
                <a:cs typeface="Calibri" panose="020F0502020204030204" pitchFamily="34" charset="0"/>
              </a:rPr>
              <a:t>Farraj</a:t>
            </a:r>
            <a:r>
              <a:rPr lang="en-US" sz="2400" dirty="0">
                <a:latin typeface="+mj-lt"/>
                <a:cs typeface="Calibri" panose="020F0502020204030204" pitchFamily="34" charset="0"/>
              </a:rPr>
              <a:t> and </a:t>
            </a:r>
            <a:r>
              <a:rPr lang="en-US" sz="2400" dirty="0" err="1">
                <a:latin typeface="+mj-lt"/>
                <a:cs typeface="Calibri" panose="020F0502020204030204" pitchFamily="34" charset="0"/>
              </a:rPr>
              <a:t>Shumays</a:t>
            </a:r>
            <a:r>
              <a:rPr lang="en-US" sz="2400" dirty="0">
                <a:latin typeface="+mj-lt"/>
                <a:cs typeface="Calibri" panose="020F0502020204030204" pitchFamily="34" charset="0"/>
              </a:rPr>
              <a:t> </a:t>
            </a:r>
            <a:r>
              <a:rPr lang="en-US" sz="2400" i="1" dirty="0">
                <a:latin typeface="+mj-lt"/>
                <a:cs typeface="Calibri" panose="020F0502020204030204" pitchFamily="34" charset="0"/>
              </a:rPr>
              <a:t>Inside Arabic Music</a:t>
            </a:r>
            <a:r>
              <a:rPr lang="en-US" sz="2400" dirty="0">
                <a:latin typeface="+mj-lt"/>
                <a:cs typeface="Calibri" panose="020F0502020204030204" pitchFamily="34" charset="0"/>
              </a:rPr>
              <a:t>. </a:t>
            </a:r>
          </a:p>
          <a:p>
            <a:pPr algn="l">
              <a:spcAft>
                <a:spcPts val="1200"/>
              </a:spcAft>
            </a:pPr>
            <a:r>
              <a:rPr lang="en-US" sz="2400" dirty="0">
                <a:latin typeface="+mj-lt"/>
                <a:cs typeface="Calibri" panose="020F0502020204030204" pitchFamily="34" charset="0"/>
              </a:rPr>
              <a:t>Here I average frequencies as divisions of the cycle. </a:t>
            </a:r>
          </a:p>
          <a:p>
            <a:pPr algn="l">
              <a:spcAft>
                <a:spcPts val="1200"/>
              </a:spcAft>
            </a:pPr>
            <a:r>
              <a:rPr lang="en-US" sz="2400" dirty="0">
                <a:latin typeface="+mj-lt"/>
                <a:cs typeface="Calibri" panose="020F0502020204030204" pitchFamily="34" charset="0"/>
              </a:rPr>
              <a:t>The even-numbered frequencies clearly favor Dum while 3 and 5 favor </a:t>
            </a:r>
            <a:r>
              <a:rPr lang="en-US" sz="2400" dirty="0" err="1">
                <a:latin typeface="+mj-lt"/>
                <a:cs typeface="Calibri" panose="020F0502020204030204" pitchFamily="34" charset="0"/>
              </a:rPr>
              <a:t>Tak</a:t>
            </a:r>
            <a:r>
              <a:rPr lang="en-US" sz="2400" dirty="0">
                <a:latin typeface="+mj-lt"/>
                <a:cs typeface="Calibri" panose="020F0502020204030204" pitchFamily="34" charset="0"/>
              </a:rPr>
              <a:t>.</a:t>
            </a:r>
          </a:p>
          <a:p>
            <a:pPr algn="l">
              <a:spcAft>
                <a:spcPts val="1200"/>
              </a:spcAft>
            </a:pPr>
            <a:r>
              <a:rPr lang="en-US" sz="2400" dirty="0">
                <a:latin typeface="+mj-lt"/>
                <a:cs typeface="Calibri" panose="020F0502020204030204" pitchFamily="34" charset="0"/>
              </a:rPr>
              <a:t>We see destructive interference at 2: Dum and </a:t>
            </a:r>
            <a:r>
              <a:rPr lang="en-US" sz="2400" dirty="0" err="1">
                <a:latin typeface="+mj-lt"/>
                <a:cs typeface="Calibri" panose="020F0502020204030204" pitchFamily="34" charset="0"/>
              </a:rPr>
              <a:t>Tak</a:t>
            </a:r>
            <a:r>
              <a:rPr lang="en-US" sz="2400" dirty="0">
                <a:latin typeface="+mj-lt"/>
                <a:cs typeface="Calibri" panose="020F0502020204030204" pitchFamily="34" charset="0"/>
              </a:rPr>
              <a:t> tend to be large but opposed in phase so they sum to a small value.</a:t>
            </a:r>
          </a:p>
        </p:txBody>
      </p:sp>
    </p:spTree>
    <p:extLst>
      <p:ext uri="{BB962C8B-B14F-4D97-AF65-F5344CB8AC3E}">
        <p14:creationId xmlns:p14="http://schemas.microsoft.com/office/powerpoint/2010/main" val="29099425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8B37-8A96-0FB7-2942-96A0328BB17A}"/>
              </a:ext>
            </a:extLst>
          </p:cNvPr>
          <p:cNvSpPr>
            <a:spLocks noGrp="1"/>
          </p:cNvSpPr>
          <p:nvPr>
            <p:ph type="title"/>
          </p:nvPr>
        </p:nvSpPr>
        <p:spPr/>
        <p:txBody>
          <a:bodyPr/>
          <a:lstStyle/>
          <a:p>
            <a:r>
              <a:rPr lang="en-US" dirty="0"/>
              <a:t>Arabic </a:t>
            </a:r>
            <a:r>
              <a:rPr lang="en-US" dirty="0" err="1"/>
              <a:t>Iqa’at</a:t>
            </a:r>
            <a:endParaRPr lang="en-US" dirty="0"/>
          </a:p>
        </p:txBody>
      </p:sp>
      <p:pic>
        <p:nvPicPr>
          <p:cNvPr id="8" name="Content Placeholder 7">
            <a:extLst>
              <a:ext uri="{FF2B5EF4-FFF2-40B4-BE49-F238E27FC236}">
                <a16:creationId xmlns:a16="http://schemas.microsoft.com/office/drawing/2014/main" id="{2CF7C14F-FFC9-2483-A678-57B1CD30C8CA}"/>
              </a:ext>
            </a:extLst>
          </p:cNvPr>
          <p:cNvPicPr>
            <a:picLocks noGrp="1" noChangeAspect="1"/>
          </p:cNvPicPr>
          <p:nvPr>
            <p:ph idx="1"/>
          </p:nvPr>
        </p:nvPicPr>
        <p:blipFill rotWithShape="1">
          <a:blip r:embed="rId2"/>
          <a:srcRect t="17698"/>
          <a:stretch/>
        </p:blipFill>
        <p:spPr>
          <a:xfrm>
            <a:off x="542966" y="640080"/>
            <a:ext cx="5729818" cy="5229982"/>
          </a:xfrm>
        </p:spPr>
      </p:pic>
      <p:sp>
        <p:nvSpPr>
          <p:cNvPr id="4" name="Date Placeholder 3">
            <a:extLst>
              <a:ext uri="{FF2B5EF4-FFF2-40B4-BE49-F238E27FC236}">
                <a16:creationId xmlns:a16="http://schemas.microsoft.com/office/drawing/2014/main" id="{9CA3544E-C82E-B968-87B9-178E59AB4700}"/>
              </a:ext>
            </a:extLst>
          </p:cNvPr>
          <p:cNvSpPr>
            <a:spLocks noGrp="1"/>
          </p:cNvSpPr>
          <p:nvPr>
            <p:ph type="dt" sz="half" idx="10"/>
          </p:nvPr>
        </p:nvSpPr>
        <p:spPr/>
        <p:txBody>
          <a:bodyPr/>
          <a:lstStyle/>
          <a:p>
            <a:r>
              <a:rPr lang="en-US"/>
              <a:t>Rhythm in Music since 1900, McGill, Sept. 2023</a:t>
            </a:r>
            <a:endParaRPr lang="en-US" dirty="0"/>
          </a:p>
        </p:txBody>
      </p:sp>
      <p:sp>
        <p:nvSpPr>
          <p:cNvPr id="5" name="Footer Placeholder 4">
            <a:extLst>
              <a:ext uri="{FF2B5EF4-FFF2-40B4-BE49-F238E27FC236}">
                <a16:creationId xmlns:a16="http://schemas.microsoft.com/office/drawing/2014/main" id="{E15E75A2-A1B1-F8E5-CCDA-B7AE2B482EE2}"/>
              </a:ext>
            </a:extLst>
          </p:cNvPr>
          <p:cNvSpPr>
            <a:spLocks noGrp="1"/>
          </p:cNvSpPr>
          <p:nvPr>
            <p:ph type="ftr" sz="quarter" idx="11"/>
          </p:nvPr>
        </p:nvSpPr>
        <p:spPr/>
        <p:txBody>
          <a:bodyPr/>
          <a:lstStyle/>
          <a:p>
            <a:r>
              <a:rPr lang="en-US"/>
              <a:t>Rhythmic Regularity beyond Meter and Isochrony</a:t>
            </a:r>
            <a:endParaRPr lang="en-US" dirty="0"/>
          </a:p>
        </p:txBody>
      </p:sp>
      <p:sp>
        <p:nvSpPr>
          <p:cNvPr id="6" name="Slide Number Placeholder 5">
            <a:extLst>
              <a:ext uri="{FF2B5EF4-FFF2-40B4-BE49-F238E27FC236}">
                <a16:creationId xmlns:a16="http://schemas.microsoft.com/office/drawing/2014/main" id="{ADEC9575-DCBF-4591-034C-F00A8C644550}"/>
              </a:ext>
            </a:extLst>
          </p:cNvPr>
          <p:cNvSpPr>
            <a:spLocks noGrp="1"/>
          </p:cNvSpPr>
          <p:nvPr>
            <p:ph type="sldNum" sz="quarter" idx="12"/>
          </p:nvPr>
        </p:nvSpPr>
        <p:spPr/>
        <p:txBody>
          <a:bodyPr/>
          <a:lstStyle/>
          <a:p>
            <a:r>
              <a:rPr lang="en-US"/>
              <a:t>Jason Yust, Boston Univ.          </a:t>
            </a:r>
            <a:fld id="{6950D593-2953-924C-A0DA-F3B17E0E49C7}" type="slidenum">
              <a:rPr lang="en-US" smtClean="0"/>
              <a:pPr/>
              <a:t>68</a:t>
            </a:fld>
            <a:endParaRPr lang="en-US" dirty="0"/>
          </a:p>
        </p:txBody>
      </p:sp>
      <p:sp>
        <p:nvSpPr>
          <p:cNvPr id="9" name="TextBox 8">
            <a:extLst>
              <a:ext uri="{FF2B5EF4-FFF2-40B4-BE49-F238E27FC236}">
                <a16:creationId xmlns:a16="http://schemas.microsoft.com/office/drawing/2014/main" id="{838AE3CE-C137-4FAB-4E05-4594C0BB6A6E}"/>
              </a:ext>
            </a:extLst>
          </p:cNvPr>
          <p:cNvSpPr txBox="1"/>
          <p:nvPr/>
        </p:nvSpPr>
        <p:spPr>
          <a:xfrm>
            <a:off x="2074962" y="789954"/>
            <a:ext cx="3012876" cy="830997"/>
          </a:xfrm>
          <a:prstGeom prst="rect">
            <a:avLst/>
          </a:prstGeom>
          <a:noFill/>
        </p:spPr>
        <p:txBody>
          <a:bodyPr wrap="none" rtlCol="0">
            <a:spAutoFit/>
          </a:bodyPr>
          <a:lstStyle/>
          <a:p>
            <a:pPr algn="ctr"/>
            <a:r>
              <a:rPr lang="en-US" sz="2400" dirty="0">
                <a:latin typeface="+mj-lt"/>
                <a:cs typeface="Calibri" panose="020F0502020204030204" pitchFamily="34" charset="0"/>
              </a:rPr>
              <a:t>Averaged spectra</a:t>
            </a:r>
          </a:p>
          <a:p>
            <a:pPr algn="ctr"/>
            <a:r>
              <a:rPr lang="en-US" sz="2400" dirty="0">
                <a:latin typeface="+mj-lt"/>
                <a:cs typeface="Calibri" panose="020F0502020204030204" pitchFamily="34" charset="0"/>
              </a:rPr>
              <a:t>Grouped by periodicity</a:t>
            </a:r>
          </a:p>
        </p:txBody>
      </p:sp>
      <p:sp>
        <p:nvSpPr>
          <p:cNvPr id="12" name="TextBox 11">
            <a:extLst>
              <a:ext uri="{FF2B5EF4-FFF2-40B4-BE49-F238E27FC236}">
                <a16:creationId xmlns:a16="http://schemas.microsoft.com/office/drawing/2014/main" id="{CF738F57-4931-EF58-04A0-B251BDB99856}"/>
              </a:ext>
            </a:extLst>
          </p:cNvPr>
          <p:cNvSpPr txBox="1"/>
          <p:nvPr/>
        </p:nvSpPr>
        <p:spPr>
          <a:xfrm rot="16200000">
            <a:off x="-349151" y="2896433"/>
            <a:ext cx="1591526" cy="276999"/>
          </a:xfrm>
          <a:prstGeom prst="rect">
            <a:avLst/>
          </a:prstGeom>
          <a:noFill/>
        </p:spPr>
        <p:txBody>
          <a:bodyPr wrap="none" rtlCol="0">
            <a:spAutoFit/>
          </a:bodyPr>
          <a:lstStyle/>
          <a:p>
            <a:pPr algn="l"/>
            <a:r>
              <a:rPr lang="en-US" sz="1200" b="1" dirty="0">
                <a:latin typeface="+mj-lt"/>
                <a:cs typeface="Calibri" panose="020F0502020204030204" pitchFamily="34" charset="0"/>
              </a:rPr>
              <a:t>Normalized magnitude</a:t>
            </a:r>
          </a:p>
        </p:txBody>
      </p:sp>
      <p:sp>
        <p:nvSpPr>
          <p:cNvPr id="3" name="TextBox 2">
            <a:extLst>
              <a:ext uri="{FF2B5EF4-FFF2-40B4-BE49-F238E27FC236}">
                <a16:creationId xmlns:a16="http://schemas.microsoft.com/office/drawing/2014/main" id="{E396CEAA-74F6-370A-CFBF-537E3C80136C}"/>
              </a:ext>
            </a:extLst>
          </p:cNvPr>
          <p:cNvSpPr txBox="1"/>
          <p:nvPr/>
        </p:nvSpPr>
        <p:spPr>
          <a:xfrm>
            <a:off x="6507638" y="868680"/>
            <a:ext cx="5288122" cy="4770537"/>
          </a:xfrm>
          <a:prstGeom prst="rect">
            <a:avLst/>
          </a:prstGeom>
          <a:noFill/>
        </p:spPr>
        <p:txBody>
          <a:bodyPr wrap="square" rtlCol="0">
            <a:spAutoFit/>
          </a:bodyPr>
          <a:lstStyle/>
          <a:p>
            <a:pPr algn="l">
              <a:spcAft>
                <a:spcPts val="1200"/>
              </a:spcAft>
            </a:pPr>
            <a:r>
              <a:rPr lang="en-US" sz="2400" dirty="0">
                <a:latin typeface="+mj-lt"/>
                <a:cs typeface="Calibri" panose="020F0502020204030204" pitchFamily="34" charset="0"/>
              </a:rPr>
              <a:t>Here I align spectra based on periodicity (multiples of </a:t>
            </a:r>
            <a:r>
              <a:rPr lang="en-US" sz="2400" dirty="0">
                <a:latin typeface="Helsinki Text Std" panose="02000400000000000000" pitchFamily="2" charset="77"/>
                <a:cs typeface="Calibri" panose="020F0502020204030204" pitchFamily="34" charset="0"/>
              </a:rPr>
              <a:t>e</a:t>
            </a:r>
            <a:r>
              <a:rPr lang="en-US" sz="2400" dirty="0">
                <a:latin typeface="+mj-lt"/>
                <a:cs typeface="Calibri" panose="020F0502020204030204" pitchFamily="34" charset="0"/>
              </a:rPr>
              <a:t>) rather than frequency number. </a:t>
            </a:r>
          </a:p>
          <a:p>
            <a:pPr algn="l">
              <a:spcAft>
                <a:spcPts val="1200"/>
              </a:spcAft>
            </a:pPr>
            <a:r>
              <a:rPr lang="en-US" sz="2400" dirty="0">
                <a:latin typeface="+mj-lt"/>
                <a:cs typeface="Calibri" panose="020F0502020204030204" pitchFamily="34" charset="0"/>
              </a:rPr>
              <a:t>This requires grouping nearby periodicities into 8 bins, so periodicities are approximate.</a:t>
            </a:r>
          </a:p>
          <a:p>
            <a:pPr algn="l">
              <a:spcAft>
                <a:spcPts val="1200"/>
              </a:spcAft>
            </a:pPr>
            <a:r>
              <a:rPr lang="en-US" sz="2400" dirty="0">
                <a:latin typeface="+mj-lt"/>
                <a:cs typeface="Calibri" panose="020F0502020204030204" pitchFamily="34" charset="0"/>
              </a:rPr>
              <a:t>The lower frequencies tend to have destructive interference.</a:t>
            </a:r>
          </a:p>
          <a:p>
            <a:pPr algn="l">
              <a:spcAft>
                <a:spcPts val="1200"/>
              </a:spcAft>
            </a:pPr>
            <a:r>
              <a:rPr lang="en-US" sz="2400" dirty="0">
                <a:latin typeface="+mj-lt"/>
                <a:cs typeface="Calibri" panose="020F0502020204030204" pitchFamily="34" charset="0"/>
              </a:rPr>
              <a:t>Both individual parts peak at </a:t>
            </a:r>
            <a:r>
              <a:rPr lang="en-US" sz="2400" dirty="0">
                <a:latin typeface="Helsinki Text Std" panose="02000400000000000000" pitchFamily="2" charset="77"/>
                <a:cs typeface="Calibri" panose="020F0502020204030204" pitchFamily="34" charset="0"/>
              </a:rPr>
              <a:t>h</a:t>
            </a:r>
            <a:r>
              <a:rPr lang="en-US" sz="2400" dirty="0">
                <a:latin typeface="+mj-lt"/>
                <a:cs typeface="Calibri" panose="020F0502020204030204" pitchFamily="34" charset="0"/>
              </a:rPr>
              <a:t> and Dum peaks at </a:t>
            </a:r>
            <a:r>
              <a:rPr lang="en-US" sz="2400" dirty="0">
                <a:latin typeface="Helsinki Text Std" panose="02000400000000000000" pitchFamily="2" charset="77"/>
                <a:cs typeface="Calibri" panose="020F0502020204030204" pitchFamily="34" charset="0"/>
              </a:rPr>
              <a:t>q</a:t>
            </a:r>
          </a:p>
          <a:p>
            <a:pPr algn="l"/>
            <a:r>
              <a:rPr lang="en-US" sz="2400" dirty="0">
                <a:latin typeface="+mj-lt"/>
                <a:cs typeface="Calibri" panose="020F0502020204030204" pitchFamily="34" charset="0"/>
              </a:rPr>
              <a:t> </a:t>
            </a:r>
          </a:p>
        </p:txBody>
      </p:sp>
      <p:sp>
        <p:nvSpPr>
          <p:cNvPr id="7" name="TextBox 6">
            <a:extLst>
              <a:ext uri="{FF2B5EF4-FFF2-40B4-BE49-F238E27FC236}">
                <a16:creationId xmlns:a16="http://schemas.microsoft.com/office/drawing/2014/main" id="{EC0E0A41-9DF5-837F-4458-BA81561E751E}"/>
              </a:ext>
            </a:extLst>
          </p:cNvPr>
          <p:cNvSpPr txBox="1"/>
          <p:nvPr/>
        </p:nvSpPr>
        <p:spPr>
          <a:xfrm>
            <a:off x="5651938" y="3340018"/>
            <a:ext cx="308098" cy="461665"/>
          </a:xfrm>
          <a:prstGeom prst="rect">
            <a:avLst/>
          </a:prstGeom>
          <a:noFill/>
        </p:spPr>
        <p:txBody>
          <a:bodyPr wrap="none" rtlCol="0">
            <a:spAutoFit/>
          </a:bodyPr>
          <a:lstStyle/>
          <a:p>
            <a:pPr algn="l"/>
            <a:r>
              <a:rPr lang="en-US" sz="2400" dirty="0">
                <a:latin typeface="Helsinki Text Std" panose="02000400000000000000" pitchFamily="2" charset="77"/>
                <a:cs typeface="Calibri" panose="020F0502020204030204" pitchFamily="34" charset="0"/>
              </a:rPr>
              <a:t>q</a:t>
            </a:r>
          </a:p>
        </p:txBody>
      </p:sp>
      <p:sp>
        <p:nvSpPr>
          <p:cNvPr id="10" name="TextBox 9">
            <a:extLst>
              <a:ext uri="{FF2B5EF4-FFF2-40B4-BE49-F238E27FC236}">
                <a16:creationId xmlns:a16="http://schemas.microsoft.com/office/drawing/2014/main" id="{E2A1EF9D-EE5D-6F2E-05BA-803671BE0FA5}"/>
              </a:ext>
            </a:extLst>
          </p:cNvPr>
          <p:cNvSpPr txBox="1"/>
          <p:nvPr/>
        </p:nvSpPr>
        <p:spPr>
          <a:xfrm>
            <a:off x="3368566" y="3711889"/>
            <a:ext cx="314510" cy="461665"/>
          </a:xfrm>
          <a:prstGeom prst="rect">
            <a:avLst/>
          </a:prstGeom>
          <a:noFill/>
        </p:spPr>
        <p:txBody>
          <a:bodyPr wrap="none" rtlCol="0">
            <a:spAutoFit/>
          </a:bodyPr>
          <a:lstStyle/>
          <a:p>
            <a:pPr algn="l"/>
            <a:r>
              <a:rPr lang="en-US" sz="2400" dirty="0">
                <a:latin typeface="Helsinki Text Std" panose="02000400000000000000" pitchFamily="2" charset="77"/>
                <a:cs typeface="Calibri" panose="020F0502020204030204" pitchFamily="34" charset="0"/>
              </a:rPr>
              <a:t>h</a:t>
            </a:r>
          </a:p>
        </p:txBody>
      </p:sp>
      <p:sp>
        <p:nvSpPr>
          <p:cNvPr id="11" name="TextBox 10">
            <a:extLst>
              <a:ext uri="{FF2B5EF4-FFF2-40B4-BE49-F238E27FC236}">
                <a16:creationId xmlns:a16="http://schemas.microsoft.com/office/drawing/2014/main" id="{5C8ACFAE-B30C-5B7C-86E6-6B9204D23A9B}"/>
              </a:ext>
            </a:extLst>
          </p:cNvPr>
          <p:cNvSpPr txBox="1"/>
          <p:nvPr/>
        </p:nvSpPr>
        <p:spPr>
          <a:xfrm>
            <a:off x="2251628" y="4020563"/>
            <a:ext cx="324128" cy="461665"/>
          </a:xfrm>
          <a:prstGeom prst="rect">
            <a:avLst/>
          </a:prstGeom>
          <a:noFill/>
        </p:spPr>
        <p:txBody>
          <a:bodyPr wrap="none" rtlCol="0">
            <a:spAutoFit/>
          </a:bodyPr>
          <a:lstStyle/>
          <a:p>
            <a:pPr algn="l"/>
            <a:r>
              <a:rPr lang="en-US" sz="2400" dirty="0">
                <a:latin typeface="Helsinki Text Std" panose="02000400000000000000" pitchFamily="2" charset="77"/>
                <a:cs typeface="Calibri" panose="020F0502020204030204" pitchFamily="34" charset="0"/>
              </a:rPr>
              <a:t>w</a:t>
            </a:r>
          </a:p>
        </p:txBody>
      </p:sp>
    </p:spTree>
    <p:extLst>
      <p:ext uri="{BB962C8B-B14F-4D97-AF65-F5344CB8AC3E}">
        <p14:creationId xmlns:p14="http://schemas.microsoft.com/office/powerpoint/2010/main" val="20342932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DEF0A-393A-68B4-012D-9D5AE24DBC03}"/>
              </a:ext>
            </a:extLst>
          </p:cNvPr>
          <p:cNvSpPr>
            <a:spLocks noGrp="1"/>
          </p:cNvSpPr>
          <p:nvPr>
            <p:ph type="title"/>
          </p:nvPr>
        </p:nvSpPr>
        <p:spPr/>
        <p:txBody>
          <a:bodyPr/>
          <a:lstStyle/>
          <a:p>
            <a:r>
              <a:rPr lang="en-US" dirty="0"/>
              <a:t>Arabic </a:t>
            </a:r>
            <a:r>
              <a:rPr lang="en-US" dirty="0" err="1"/>
              <a:t>Iqa’at</a:t>
            </a:r>
            <a:endParaRPr lang="en-US" dirty="0"/>
          </a:p>
        </p:txBody>
      </p:sp>
      <p:sp>
        <p:nvSpPr>
          <p:cNvPr id="4" name="Date Placeholder 3">
            <a:extLst>
              <a:ext uri="{FF2B5EF4-FFF2-40B4-BE49-F238E27FC236}">
                <a16:creationId xmlns:a16="http://schemas.microsoft.com/office/drawing/2014/main" id="{3A901DF9-3EB6-44E1-CD1D-6C41F0CBE2BE}"/>
              </a:ext>
            </a:extLst>
          </p:cNvPr>
          <p:cNvSpPr>
            <a:spLocks noGrp="1"/>
          </p:cNvSpPr>
          <p:nvPr>
            <p:ph type="dt" sz="half" idx="10"/>
          </p:nvPr>
        </p:nvSpPr>
        <p:spPr/>
        <p:txBody>
          <a:bodyPr/>
          <a:lstStyle/>
          <a:p>
            <a:r>
              <a:rPr lang="en-US"/>
              <a:t>Rhythm in Music since 1900, McGill, Sept. 2023</a:t>
            </a:r>
            <a:endParaRPr lang="en-US" dirty="0"/>
          </a:p>
        </p:txBody>
      </p:sp>
      <p:sp>
        <p:nvSpPr>
          <p:cNvPr id="5" name="Footer Placeholder 4">
            <a:extLst>
              <a:ext uri="{FF2B5EF4-FFF2-40B4-BE49-F238E27FC236}">
                <a16:creationId xmlns:a16="http://schemas.microsoft.com/office/drawing/2014/main" id="{21636FED-FF5F-CF7A-BAEE-69EAEE8FBDF8}"/>
              </a:ext>
            </a:extLst>
          </p:cNvPr>
          <p:cNvSpPr>
            <a:spLocks noGrp="1"/>
          </p:cNvSpPr>
          <p:nvPr>
            <p:ph type="ftr" sz="quarter" idx="11"/>
          </p:nvPr>
        </p:nvSpPr>
        <p:spPr/>
        <p:txBody>
          <a:bodyPr/>
          <a:lstStyle/>
          <a:p>
            <a:r>
              <a:rPr lang="en-US"/>
              <a:t>Rhythmic Regularity beyond Meter and Isochrony</a:t>
            </a:r>
            <a:endParaRPr lang="en-US" dirty="0"/>
          </a:p>
        </p:txBody>
      </p:sp>
      <p:sp>
        <p:nvSpPr>
          <p:cNvPr id="6" name="Slide Number Placeholder 5">
            <a:extLst>
              <a:ext uri="{FF2B5EF4-FFF2-40B4-BE49-F238E27FC236}">
                <a16:creationId xmlns:a16="http://schemas.microsoft.com/office/drawing/2014/main" id="{E2790B4A-7816-CDB7-6C71-5535E1B7F28D}"/>
              </a:ext>
            </a:extLst>
          </p:cNvPr>
          <p:cNvSpPr>
            <a:spLocks noGrp="1"/>
          </p:cNvSpPr>
          <p:nvPr>
            <p:ph type="sldNum" sz="quarter" idx="12"/>
          </p:nvPr>
        </p:nvSpPr>
        <p:spPr/>
        <p:txBody>
          <a:bodyPr/>
          <a:lstStyle/>
          <a:p>
            <a:r>
              <a:rPr lang="en-US"/>
              <a:t>Jason Yust, Boston Univ.          </a:t>
            </a:r>
            <a:fld id="{6950D593-2953-924C-A0DA-F3B17E0E49C7}" type="slidenum">
              <a:rPr lang="en-US" smtClean="0"/>
              <a:pPr/>
              <a:t>69</a:t>
            </a:fld>
            <a:endParaRPr lang="en-US" dirty="0"/>
          </a:p>
        </p:txBody>
      </p:sp>
      <p:sp>
        <p:nvSpPr>
          <p:cNvPr id="10" name="Content Placeholder 9">
            <a:extLst>
              <a:ext uri="{FF2B5EF4-FFF2-40B4-BE49-F238E27FC236}">
                <a16:creationId xmlns:a16="http://schemas.microsoft.com/office/drawing/2014/main" id="{237BDF45-F88D-4F4C-153C-AA790736175E}"/>
              </a:ext>
            </a:extLst>
          </p:cNvPr>
          <p:cNvSpPr>
            <a:spLocks noGrp="1"/>
          </p:cNvSpPr>
          <p:nvPr>
            <p:ph idx="1"/>
          </p:nvPr>
        </p:nvSpPr>
        <p:spPr>
          <a:xfrm>
            <a:off x="838200" y="611680"/>
            <a:ext cx="10515600" cy="618030"/>
          </a:xfrm>
        </p:spPr>
        <p:txBody>
          <a:bodyPr/>
          <a:lstStyle/>
          <a:p>
            <a:pPr marL="0" indent="0" algn="ctr">
              <a:buNone/>
            </a:pPr>
            <a:r>
              <a:rPr lang="en-US" dirty="0"/>
              <a:t>Averaging values in 2-d. space shows phase values. </a:t>
            </a:r>
          </a:p>
        </p:txBody>
      </p:sp>
      <p:pic>
        <p:nvPicPr>
          <p:cNvPr id="14" name="Picture 13">
            <a:extLst>
              <a:ext uri="{FF2B5EF4-FFF2-40B4-BE49-F238E27FC236}">
                <a16:creationId xmlns:a16="http://schemas.microsoft.com/office/drawing/2014/main" id="{10390E2F-1E8E-BAF8-9798-C5CD041CA3D8}"/>
              </a:ext>
            </a:extLst>
          </p:cNvPr>
          <p:cNvPicPr>
            <a:picLocks noChangeAspect="1"/>
          </p:cNvPicPr>
          <p:nvPr/>
        </p:nvPicPr>
        <p:blipFill>
          <a:blip r:embed="rId2"/>
          <a:stretch>
            <a:fillRect/>
          </a:stretch>
        </p:blipFill>
        <p:spPr>
          <a:xfrm>
            <a:off x="71631" y="1077870"/>
            <a:ext cx="7772400" cy="3872085"/>
          </a:xfrm>
          <a:prstGeom prst="rect">
            <a:avLst/>
          </a:prstGeom>
        </p:spPr>
      </p:pic>
      <p:sp>
        <p:nvSpPr>
          <p:cNvPr id="15" name="TextBox 14">
            <a:extLst>
              <a:ext uri="{FF2B5EF4-FFF2-40B4-BE49-F238E27FC236}">
                <a16:creationId xmlns:a16="http://schemas.microsoft.com/office/drawing/2014/main" id="{9A136307-AB13-5F56-0B94-C6AC36016162}"/>
              </a:ext>
            </a:extLst>
          </p:cNvPr>
          <p:cNvSpPr txBox="1"/>
          <p:nvPr/>
        </p:nvSpPr>
        <p:spPr>
          <a:xfrm>
            <a:off x="917094" y="1055961"/>
            <a:ext cx="6081473" cy="461665"/>
          </a:xfrm>
          <a:prstGeom prst="rect">
            <a:avLst/>
          </a:prstGeom>
          <a:noFill/>
        </p:spPr>
        <p:txBody>
          <a:bodyPr wrap="none" rtlCol="0">
            <a:spAutoFit/>
          </a:bodyPr>
          <a:lstStyle/>
          <a:p>
            <a:pPr algn="l"/>
            <a:r>
              <a:rPr lang="en-US" sz="2400" dirty="0">
                <a:latin typeface="+mj-lt"/>
                <a:cs typeface="Calibri" panose="020F0502020204030204" pitchFamily="34" charset="0"/>
              </a:rPr>
              <a:t>Frequency 2 (Averages and standard deviations)</a:t>
            </a:r>
          </a:p>
        </p:txBody>
      </p:sp>
      <p:sp>
        <p:nvSpPr>
          <p:cNvPr id="16" name="TextBox 15">
            <a:extLst>
              <a:ext uri="{FF2B5EF4-FFF2-40B4-BE49-F238E27FC236}">
                <a16:creationId xmlns:a16="http://schemas.microsoft.com/office/drawing/2014/main" id="{91A0957E-B3AE-D805-8AB8-B57BC7D831F5}"/>
              </a:ext>
            </a:extLst>
          </p:cNvPr>
          <p:cNvSpPr txBox="1"/>
          <p:nvPr/>
        </p:nvSpPr>
        <p:spPr>
          <a:xfrm>
            <a:off x="8153400" y="1256144"/>
            <a:ext cx="3702269" cy="2092881"/>
          </a:xfrm>
          <a:prstGeom prst="rect">
            <a:avLst/>
          </a:prstGeom>
          <a:noFill/>
        </p:spPr>
        <p:txBody>
          <a:bodyPr wrap="square" rtlCol="0">
            <a:spAutoFit/>
          </a:bodyPr>
          <a:lstStyle/>
          <a:p>
            <a:pPr algn="l">
              <a:spcAft>
                <a:spcPts val="1200"/>
              </a:spcAft>
            </a:pPr>
            <a:r>
              <a:rPr lang="en-US" sz="2400" dirty="0">
                <a:latin typeface="+mj-lt"/>
                <a:cs typeface="Calibri" panose="020F0502020204030204" pitchFamily="34" charset="0"/>
              </a:rPr>
              <a:t>–A clear on-beat/off-beat division between Dum and </a:t>
            </a:r>
            <a:r>
              <a:rPr lang="en-US" sz="2400" dirty="0" err="1">
                <a:latin typeface="+mj-lt"/>
                <a:cs typeface="Calibri" panose="020F0502020204030204" pitchFamily="34" charset="0"/>
              </a:rPr>
              <a:t>Tak</a:t>
            </a:r>
            <a:r>
              <a:rPr lang="en-US" sz="2400" dirty="0">
                <a:latin typeface="+mj-lt"/>
                <a:cs typeface="Calibri" panose="020F0502020204030204" pitchFamily="34" charset="0"/>
              </a:rPr>
              <a:t>.</a:t>
            </a:r>
          </a:p>
          <a:p>
            <a:pPr algn="l">
              <a:spcAft>
                <a:spcPts val="1200"/>
              </a:spcAft>
            </a:pPr>
            <a:r>
              <a:rPr lang="en-US" sz="2400" dirty="0">
                <a:latin typeface="+mj-lt"/>
                <a:cs typeface="Calibri" panose="020F0502020204030204" pitchFamily="34" charset="0"/>
              </a:rPr>
              <a:t>–The resulting sums are weakly on-beat. </a:t>
            </a:r>
          </a:p>
        </p:txBody>
      </p:sp>
    </p:spTree>
    <p:extLst>
      <p:ext uri="{BB962C8B-B14F-4D97-AF65-F5344CB8AC3E}">
        <p14:creationId xmlns:p14="http://schemas.microsoft.com/office/powerpoint/2010/main" val="356948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1BB8A-1CB7-F820-3DBA-DF23781789CB}"/>
              </a:ext>
            </a:extLst>
          </p:cNvPr>
          <p:cNvSpPr>
            <a:spLocks noGrp="1"/>
          </p:cNvSpPr>
          <p:nvPr>
            <p:ph type="title"/>
          </p:nvPr>
        </p:nvSpPr>
        <p:spPr/>
        <p:txBody>
          <a:bodyPr/>
          <a:lstStyle/>
          <a:p>
            <a:r>
              <a:rPr lang="en-US" dirty="0"/>
              <a:t>What is rhythm?: Bo Diddley</a:t>
            </a:r>
          </a:p>
        </p:txBody>
      </p:sp>
      <p:sp>
        <p:nvSpPr>
          <p:cNvPr id="3" name="Content Placeholder 2">
            <a:extLst>
              <a:ext uri="{FF2B5EF4-FFF2-40B4-BE49-F238E27FC236}">
                <a16:creationId xmlns:a16="http://schemas.microsoft.com/office/drawing/2014/main" id="{5E9E39DF-50FA-6D52-6A38-B7E54ADB5EBB}"/>
              </a:ext>
            </a:extLst>
          </p:cNvPr>
          <p:cNvSpPr>
            <a:spLocks noGrp="1"/>
          </p:cNvSpPr>
          <p:nvPr>
            <p:ph idx="1"/>
          </p:nvPr>
        </p:nvSpPr>
        <p:spPr>
          <a:xfrm>
            <a:off x="896389" y="653530"/>
            <a:ext cx="10457411" cy="510252"/>
          </a:xfrm>
        </p:spPr>
        <p:txBody>
          <a:bodyPr/>
          <a:lstStyle/>
          <a:p>
            <a:pPr marL="0" indent="0" algn="ctr">
              <a:buNone/>
            </a:pPr>
            <a:r>
              <a:rPr lang="en-US" dirty="0"/>
              <a:t>Other possible notated representations: </a:t>
            </a:r>
          </a:p>
        </p:txBody>
      </p:sp>
      <p:sp>
        <p:nvSpPr>
          <p:cNvPr id="6" name="TextBox 5">
            <a:extLst>
              <a:ext uri="{FF2B5EF4-FFF2-40B4-BE49-F238E27FC236}">
                <a16:creationId xmlns:a16="http://schemas.microsoft.com/office/drawing/2014/main" id="{B39DA091-9CDA-63C0-FBE9-AEA5726A33EB}"/>
              </a:ext>
            </a:extLst>
          </p:cNvPr>
          <p:cNvSpPr txBox="1"/>
          <p:nvPr/>
        </p:nvSpPr>
        <p:spPr>
          <a:xfrm>
            <a:off x="1926689" y="1017030"/>
            <a:ext cx="2684389" cy="461665"/>
          </a:xfrm>
          <a:prstGeom prst="rect">
            <a:avLst/>
          </a:prstGeom>
          <a:noFill/>
        </p:spPr>
        <p:txBody>
          <a:bodyPr wrap="none" rtlCol="0">
            <a:spAutoFit/>
          </a:bodyPr>
          <a:lstStyle/>
          <a:p>
            <a:pPr algn="l"/>
            <a:r>
              <a:rPr lang="en-US" sz="2400" dirty="0">
                <a:latin typeface="+mj-lt"/>
                <a:cs typeface="Calibri" panose="020F0502020204030204" pitchFamily="34" charset="0"/>
              </a:rPr>
              <a:t>Emphasized onsets: </a:t>
            </a:r>
          </a:p>
        </p:txBody>
      </p:sp>
      <p:sp>
        <p:nvSpPr>
          <p:cNvPr id="9" name="TextBox 8">
            <a:extLst>
              <a:ext uri="{FF2B5EF4-FFF2-40B4-BE49-F238E27FC236}">
                <a16:creationId xmlns:a16="http://schemas.microsoft.com/office/drawing/2014/main" id="{71727486-9087-4839-5875-C61498F9D283}"/>
              </a:ext>
            </a:extLst>
          </p:cNvPr>
          <p:cNvSpPr txBox="1"/>
          <p:nvPr/>
        </p:nvSpPr>
        <p:spPr>
          <a:xfrm>
            <a:off x="2082580" y="1956262"/>
            <a:ext cx="1520096" cy="461665"/>
          </a:xfrm>
          <a:prstGeom prst="rect">
            <a:avLst/>
          </a:prstGeom>
          <a:noFill/>
        </p:spPr>
        <p:txBody>
          <a:bodyPr wrap="none" rtlCol="0">
            <a:spAutoFit/>
          </a:bodyPr>
          <a:lstStyle/>
          <a:p>
            <a:pPr algn="l"/>
            <a:r>
              <a:rPr lang="en-US" sz="2400" dirty="0">
                <a:latin typeface="+mj-lt"/>
                <a:cs typeface="Calibri" panose="020F0502020204030204" pitchFamily="34" charset="0"/>
              </a:rPr>
              <a:t>All onsets: </a:t>
            </a:r>
          </a:p>
        </p:txBody>
      </p:sp>
      <p:sp>
        <p:nvSpPr>
          <p:cNvPr id="12" name="TextBox 11">
            <a:extLst>
              <a:ext uri="{FF2B5EF4-FFF2-40B4-BE49-F238E27FC236}">
                <a16:creationId xmlns:a16="http://schemas.microsoft.com/office/drawing/2014/main" id="{DB8B9D9E-79F7-1CCF-7C4E-774B05BB67FB}"/>
              </a:ext>
            </a:extLst>
          </p:cNvPr>
          <p:cNvSpPr txBox="1"/>
          <p:nvPr/>
        </p:nvSpPr>
        <p:spPr>
          <a:xfrm>
            <a:off x="7982646" y="1163782"/>
            <a:ext cx="1544012" cy="461665"/>
          </a:xfrm>
          <a:prstGeom prst="rect">
            <a:avLst/>
          </a:prstGeom>
          <a:noFill/>
        </p:spPr>
        <p:txBody>
          <a:bodyPr wrap="none" rtlCol="0">
            <a:spAutoFit/>
          </a:bodyPr>
          <a:lstStyle/>
          <a:p>
            <a:pPr algn="l"/>
            <a:r>
              <a:rPr lang="en-US" sz="2400" dirty="0">
                <a:latin typeface="+mj-lt"/>
                <a:cs typeface="Calibri" panose="020F0502020204030204" pitchFamily="34" charset="0"/>
              </a:rPr>
              <a:t>With bass: </a:t>
            </a:r>
          </a:p>
        </p:txBody>
      </p:sp>
      <p:sp>
        <p:nvSpPr>
          <p:cNvPr id="21" name="TextBox 20">
            <a:extLst>
              <a:ext uri="{FF2B5EF4-FFF2-40B4-BE49-F238E27FC236}">
                <a16:creationId xmlns:a16="http://schemas.microsoft.com/office/drawing/2014/main" id="{D22A6018-FE8F-8FB1-50B6-38A67078CB99}"/>
              </a:ext>
            </a:extLst>
          </p:cNvPr>
          <p:cNvSpPr txBox="1"/>
          <p:nvPr/>
        </p:nvSpPr>
        <p:spPr>
          <a:xfrm>
            <a:off x="1978399" y="3175347"/>
            <a:ext cx="2834622" cy="461665"/>
          </a:xfrm>
          <a:prstGeom prst="rect">
            <a:avLst/>
          </a:prstGeom>
          <a:noFill/>
        </p:spPr>
        <p:txBody>
          <a:bodyPr wrap="none" rtlCol="0">
            <a:spAutoFit/>
          </a:bodyPr>
          <a:lstStyle/>
          <a:p>
            <a:pPr algn="l"/>
            <a:r>
              <a:rPr lang="en-US" sz="2400" dirty="0">
                <a:latin typeface="+mj-lt"/>
                <a:cs typeface="Calibri" panose="020F0502020204030204" pitchFamily="34" charset="0"/>
              </a:rPr>
              <a:t>Emphasis as accents: </a:t>
            </a:r>
          </a:p>
        </p:txBody>
      </p:sp>
      <p:sp>
        <p:nvSpPr>
          <p:cNvPr id="22" name="TextBox 21">
            <a:extLst>
              <a:ext uri="{FF2B5EF4-FFF2-40B4-BE49-F238E27FC236}">
                <a16:creationId xmlns:a16="http://schemas.microsoft.com/office/drawing/2014/main" id="{07E4C306-EF49-6B60-8277-670E6EDF9E1D}"/>
              </a:ext>
            </a:extLst>
          </p:cNvPr>
          <p:cNvSpPr txBox="1"/>
          <p:nvPr/>
        </p:nvSpPr>
        <p:spPr>
          <a:xfrm>
            <a:off x="7025853" y="4299817"/>
            <a:ext cx="3472554" cy="461665"/>
          </a:xfrm>
          <a:prstGeom prst="rect">
            <a:avLst/>
          </a:prstGeom>
          <a:noFill/>
        </p:spPr>
        <p:txBody>
          <a:bodyPr wrap="none" rtlCol="0">
            <a:spAutoFit/>
          </a:bodyPr>
          <a:lstStyle/>
          <a:p>
            <a:pPr algn="l"/>
            <a:r>
              <a:rPr lang="en-US" sz="2400" dirty="0">
                <a:latin typeface="+mj-lt"/>
                <a:cs typeface="Calibri" panose="020F0502020204030204" pitchFamily="34" charset="0"/>
              </a:rPr>
              <a:t>Or just a meter indication: </a:t>
            </a:r>
          </a:p>
        </p:txBody>
      </p:sp>
      <p:sp>
        <p:nvSpPr>
          <p:cNvPr id="23" name="TextBox 22">
            <a:extLst>
              <a:ext uri="{FF2B5EF4-FFF2-40B4-BE49-F238E27FC236}">
                <a16:creationId xmlns:a16="http://schemas.microsoft.com/office/drawing/2014/main" id="{4B48079B-1344-84D5-ACB2-29562FAFCD63}"/>
              </a:ext>
            </a:extLst>
          </p:cNvPr>
          <p:cNvSpPr txBox="1"/>
          <p:nvPr/>
        </p:nvSpPr>
        <p:spPr>
          <a:xfrm>
            <a:off x="2039203" y="4363114"/>
            <a:ext cx="3126946" cy="461665"/>
          </a:xfrm>
          <a:prstGeom prst="rect">
            <a:avLst/>
          </a:prstGeom>
          <a:noFill/>
        </p:spPr>
        <p:txBody>
          <a:bodyPr wrap="none" rtlCol="0">
            <a:spAutoFit/>
          </a:bodyPr>
          <a:lstStyle/>
          <a:p>
            <a:pPr algn="l"/>
            <a:r>
              <a:rPr lang="en-US" sz="2400" dirty="0">
                <a:latin typeface="+mj-lt"/>
                <a:cs typeface="Calibri" panose="020F0502020204030204" pitchFamily="34" charset="0"/>
              </a:rPr>
              <a:t>Showing </a:t>
            </a:r>
            <a:r>
              <a:rPr lang="en-US" sz="2400" dirty="0" err="1">
                <a:latin typeface="+mj-lt"/>
                <a:cs typeface="Calibri" panose="020F0502020204030204" pitchFamily="34" charset="0"/>
              </a:rPr>
              <a:t>microrhythm</a:t>
            </a:r>
            <a:r>
              <a:rPr lang="en-US" sz="2400" dirty="0">
                <a:latin typeface="+mj-lt"/>
                <a:cs typeface="Calibri" panose="020F0502020204030204" pitchFamily="34" charset="0"/>
              </a:rPr>
              <a:t>?:</a:t>
            </a:r>
          </a:p>
        </p:txBody>
      </p:sp>
      <p:pic>
        <p:nvPicPr>
          <p:cNvPr id="27" name="Picture 26">
            <a:extLst>
              <a:ext uri="{FF2B5EF4-FFF2-40B4-BE49-F238E27FC236}">
                <a16:creationId xmlns:a16="http://schemas.microsoft.com/office/drawing/2014/main" id="{FDF0209F-F504-1A58-964B-2D44BB713EE3}"/>
              </a:ext>
            </a:extLst>
          </p:cNvPr>
          <p:cNvPicPr>
            <a:picLocks noChangeAspect="1"/>
          </p:cNvPicPr>
          <p:nvPr/>
        </p:nvPicPr>
        <p:blipFill>
          <a:blip r:embed="rId3"/>
          <a:stretch>
            <a:fillRect/>
          </a:stretch>
        </p:blipFill>
        <p:spPr>
          <a:xfrm>
            <a:off x="6912331" y="2870389"/>
            <a:ext cx="3735118" cy="1160915"/>
          </a:xfrm>
          <a:prstGeom prst="rect">
            <a:avLst/>
          </a:prstGeom>
        </p:spPr>
      </p:pic>
      <p:pic>
        <p:nvPicPr>
          <p:cNvPr id="29" name="Picture 28">
            <a:extLst>
              <a:ext uri="{FF2B5EF4-FFF2-40B4-BE49-F238E27FC236}">
                <a16:creationId xmlns:a16="http://schemas.microsoft.com/office/drawing/2014/main" id="{F890C54C-5A50-C73D-895D-41F0904CD4B1}"/>
              </a:ext>
            </a:extLst>
          </p:cNvPr>
          <p:cNvPicPr>
            <a:picLocks noChangeAspect="1"/>
          </p:cNvPicPr>
          <p:nvPr/>
        </p:nvPicPr>
        <p:blipFill>
          <a:blip r:embed="rId4"/>
          <a:stretch>
            <a:fillRect/>
          </a:stretch>
        </p:blipFill>
        <p:spPr>
          <a:xfrm>
            <a:off x="6912331" y="1727184"/>
            <a:ext cx="3684642" cy="1009491"/>
          </a:xfrm>
          <a:prstGeom prst="rect">
            <a:avLst/>
          </a:prstGeom>
        </p:spPr>
      </p:pic>
      <p:pic>
        <p:nvPicPr>
          <p:cNvPr id="31" name="Picture 30">
            <a:extLst>
              <a:ext uri="{FF2B5EF4-FFF2-40B4-BE49-F238E27FC236}">
                <a16:creationId xmlns:a16="http://schemas.microsoft.com/office/drawing/2014/main" id="{8BF8BAF3-7D10-88D4-843E-D5DC0C38968A}"/>
              </a:ext>
            </a:extLst>
          </p:cNvPr>
          <p:cNvPicPr>
            <a:picLocks noChangeAspect="1"/>
          </p:cNvPicPr>
          <p:nvPr/>
        </p:nvPicPr>
        <p:blipFill>
          <a:blip r:embed="rId5"/>
          <a:stretch>
            <a:fillRect/>
          </a:stretch>
        </p:blipFill>
        <p:spPr>
          <a:xfrm>
            <a:off x="7025853" y="4761482"/>
            <a:ext cx="3314495" cy="555220"/>
          </a:xfrm>
          <a:prstGeom prst="rect">
            <a:avLst/>
          </a:prstGeom>
        </p:spPr>
      </p:pic>
      <p:pic>
        <p:nvPicPr>
          <p:cNvPr id="35" name="Picture 34">
            <a:extLst>
              <a:ext uri="{FF2B5EF4-FFF2-40B4-BE49-F238E27FC236}">
                <a16:creationId xmlns:a16="http://schemas.microsoft.com/office/drawing/2014/main" id="{79B3CD57-A73F-1A15-3112-86E8AD237D4C}"/>
              </a:ext>
            </a:extLst>
          </p:cNvPr>
          <p:cNvPicPr>
            <a:picLocks noChangeAspect="1"/>
          </p:cNvPicPr>
          <p:nvPr/>
        </p:nvPicPr>
        <p:blipFill>
          <a:blip r:embed="rId6"/>
          <a:stretch>
            <a:fillRect/>
          </a:stretch>
        </p:blipFill>
        <p:spPr>
          <a:xfrm>
            <a:off x="1592633" y="1417955"/>
            <a:ext cx="4083934" cy="610485"/>
          </a:xfrm>
          <a:prstGeom prst="rect">
            <a:avLst/>
          </a:prstGeom>
        </p:spPr>
      </p:pic>
      <p:pic>
        <p:nvPicPr>
          <p:cNvPr id="5" name="Picture 4">
            <a:extLst>
              <a:ext uri="{FF2B5EF4-FFF2-40B4-BE49-F238E27FC236}">
                <a16:creationId xmlns:a16="http://schemas.microsoft.com/office/drawing/2014/main" id="{53B11106-93DA-4D2A-8872-DBB35D4C83DE}"/>
              </a:ext>
            </a:extLst>
          </p:cNvPr>
          <p:cNvPicPr>
            <a:picLocks noChangeAspect="1"/>
          </p:cNvPicPr>
          <p:nvPr/>
        </p:nvPicPr>
        <p:blipFill>
          <a:blip r:embed="rId7"/>
          <a:stretch>
            <a:fillRect/>
          </a:stretch>
        </p:blipFill>
        <p:spPr>
          <a:xfrm>
            <a:off x="1592633" y="2389619"/>
            <a:ext cx="4003604" cy="865100"/>
          </a:xfrm>
          <a:prstGeom prst="rect">
            <a:avLst/>
          </a:prstGeom>
        </p:spPr>
      </p:pic>
      <p:pic>
        <p:nvPicPr>
          <p:cNvPr id="8" name="Picture 7">
            <a:extLst>
              <a:ext uri="{FF2B5EF4-FFF2-40B4-BE49-F238E27FC236}">
                <a16:creationId xmlns:a16="http://schemas.microsoft.com/office/drawing/2014/main" id="{4AD30A0B-04E8-0B51-E66E-4892F6E5DE6B}"/>
              </a:ext>
            </a:extLst>
          </p:cNvPr>
          <p:cNvPicPr>
            <a:picLocks noChangeAspect="1"/>
          </p:cNvPicPr>
          <p:nvPr/>
        </p:nvPicPr>
        <p:blipFill>
          <a:blip r:embed="rId8"/>
          <a:stretch>
            <a:fillRect/>
          </a:stretch>
        </p:blipFill>
        <p:spPr>
          <a:xfrm>
            <a:off x="1544551" y="3615898"/>
            <a:ext cx="4037016" cy="833035"/>
          </a:xfrm>
          <a:prstGeom prst="rect">
            <a:avLst/>
          </a:prstGeom>
        </p:spPr>
      </p:pic>
      <p:pic>
        <p:nvPicPr>
          <p:cNvPr id="11" name="Picture 10">
            <a:extLst>
              <a:ext uri="{FF2B5EF4-FFF2-40B4-BE49-F238E27FC236}">
                <a16:creationId xmlns:a16="http://schemas.microsoft.com/office/drawing/2014/main" id="{44C68B03-F6D0-49EE-97E7-AE4F195ADC78}"/>
              </a:ext>
            </a:extLst>
          </p:cNvPr>
          <p:cNvPicPr>
            <a:picLocks noChangeAspect="1"/>
          </p:cNvPicPr>
          <p:nvPr/>
        </p:nvPicPr>
        <p:blipFill>
          <a:blip r:embed="rId9"/>
          <a:stretch>
            <a:fillRect/>
          </a:stretch>
        </p:blipFill>
        <p:spPr>
          <a:xfrm>
            <a:off x="1516053" y="4782264"/>
            <a:ext cx="3988935" cy="932736"/>
          </a:xfrm>
          <a:prstGeom prst="rect">
            <a:avLst/>
          </a:prstGeom>
        </p:spPr>
      </p:pic>
      <p:sp>
        <p:nvSpPr>
          <p:cNvPr id="13" name="Footer Placeholder 12">
            <a:extLst>
              <a:ext uri="{FF2B5EF4-FFF2-40B4-BE49-F238E27FC236}">
                <a16:creationId xmlns:a16="http://schemas.microsoft.com/office/drawing/2014/main" id="{4E963480-025B-1B27-AF50-E9096C7F5F26}"/>
              </a:ext>
            </a:extLst>
          </p:cNvPr>
          <p:cNvSpPr>
            <a:spLocks noGrp="1"/>
          </p:cNvSpPr>
          <p:nvPr>
            <p:ph type="ftr" sz="quarter" idx="11"/>
          </p:nvPr>
        </p:nvSpPr>
        <p:spPr>
          <a:xfrm>
            <a:off x="4038600" y="6492875"/>
            <a:ext cx="4114800" cy="365125"/>
          </a:xfrm>
        </p:spPr>
        <p:txBody>
          <a:bodyPr/>
          <a:lstStyle/>
          <a:p>
            <a:r>
              <a:rPr lang="en-US"/>
              <a:t>Rhythmic Regularity beyond Meter and Isochrony</a:t>
            </a:r>
            <a:endParaRPr lang="en-US" dirty="0"/>
          </a:p>
        </p:txBody>
      </p:sp>
      <p:sp>
        <p:nvSpPr>
          <p:cNvPr id="14" name="Date Placeholder 13">
            <a:extLst>
              <a:ext uri="{FF2B5EF4-FFF2-40B4-BE49-F238E27FC236}">
                <a16:creationId xmlns:a16="http://schemas.microsoft.com/office/drawing/2014/main" id="{5A790FDF-F0CB-7869-9795-EB45DF966FEE}"/>
              </a:ext>
            </a:extLst>
          </p:cNvPr>
          <p:cNvSpPr>
            <a:spLocks noGrp="1"/>
          </p:cNvSpPr>
          <p:nvPr>
            <p:ph type="dt" sz="half" idx="10"/>
          </p:nvPr>
        </p:nvSpPr>
        <p:spPr/>
        <p:txBody>
          <a:bodyPr/>
          <a:lstStyle/>
          <a:p>
            <a:r>
              <a:rPr lang="en-US"/>
              <a:t>Rhythm in Music since 1900, McGill, Sept. 2023</a:t>
            </a:r>
            <a:endParaRPr lang="en-US" dirty="0"/>
          </a:p>
        </p:txBody>
      </p:sp>
      <p:sp>
        <p:nvSpPr>
          <p:cNvPr id="15" name="Slide Number Placeholder 14">
            <a:extLst>
              <a:ext uri="{FF2B5EF4-FFF2-40B4-BE49-F238E27FC236}">
                <a16:creationId xmlns:a16="http://schemas.microsoft.com/office/drawing/2014/main" id="{8698F96B-0F6F-CC96-7A92-0CC2DD8C1703}"/>
              </a:ext>
            </a:extLst>
          </p:cNvPr>
          <p:cNvSpPr>
            <a:spLocks noGrp="1"/>
          </p:cNvSpPr>
          <p:nvPr>
            <p:ph type="sldNum" sz="quarter" idx="12"/>
          </p:nvPr>
        </p:nvSpPr>
        <p:spPr/>
        <p:txBody>
          <a:bodyPr/>
          <a:lstStyle/>
          <a:p>
            <a:r>
              <a:rPr lang="en-US"/>
              <a:t>Jason Yust, Boston Univ.          </a:t>
            </a:r>
            <a:fld id="{6950D593-2953-924C-A0DA-F3B17E0E49C7}" type="slidenum">
              <a:rPr lang="en-US" smtClean="0"/>
              <a:pPr/>
              <a:t>7</a:t>
            </a:fld>
            <a:endParaRPr lang="en-US" dirty="0"/>
          </a:p>
        </p:txBody>
      </p:sp>
    </p:spTree>
    <p:extLst>
      <p:ext uri="{BB962C8B-B14F-4D97-AF65-F5344CB8AC3E}">
        <p14:creationId xmlns:p14="http://schemas.microsoft.com/office/powerpoint/2010/main" val="42200055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DEF0A-393A-68B4-012D-9D5AE24DBC03}"/>
              </a:ext>
            </a:extLst>
          </p:cNvPr>
          <p:cNvSpPr>
            <a:spLocks noGrp="1"/>
          </p:cNvSpPr>
          <p:nvPr>
            <p:ph type="title"/>
          </p:nvPr>
        </p:nvSpPr>
        <p:spPr/>
        <p:txBody>
          <a:bodyPr/>
          <a:lstStyle/>
          <a:p>
            <a:r>
              <a:rPr lang="en-US" dirty="0"/>
              <a:t>Arabic </a:t>
            </a:r>
            <a:r>
              <a:rPr lang="en-US" dirty="0" err="1"/>
              <a:t>Iqa’at</a:t>
            </a:r>
            <a:endParaRPr lang="en-US" dirty="0"/>
          </a:p>
        </p:txBody>
      </p:sp>
      <p:pic>
        <p:nvPicPr>
          <p:cNvPr id="7" name="Picture 6">
            <a:extLst>
              <a:ext uri="{FF2B5EF4-FFF2-40B4-BE49-F238E27FC236}">
                <a16:creationId xmlns:a16="http://schemas.microsoft.com/office/drawing/2014/main" id="{C64E7504-0597-DDC4-92AB-660DBD76089E}"/>
              </a:ext>
            </a:extLst>
          </p:cNvPr>
          <p:cNvPicPr>
            <a:picLocks noChangeAspect="1"/>
          </p:cNvPicPr>
          <p:nvPr/>
        </p:nvPicPr>
        <p:blipFill>
          <a:blip r:embed="rId2"/>
          <a:stretch>
            <a:fillRect/>
          </a:stretch>
        </p:blipFill>
        <p:spPr>
          <a:xfrm>
            <a:off x="1438984" y="1125816"/>
            <a:ext cx="9314031" cy="3567191"/>
          </a:xfrm>
          <a:prstGeom prst="rect">
            <a:avLst/>
          </a:prstGeom>
        </p:spPr>
      </p:pic>
      <p:sp>
        <p:nvSpPr>
          <p:cNvPr id="4" name="Date Placeholder 3">
            <a:extLst>
              <a:ext uri="{FF2B5EF4-FFF2-40B4-BE49-F238E27FC236}">
                <a16:creationId xmlns:a16="http://schemas.microsoft.com/office/drawing/2014/main" id="{3A901DF9-3EB6-44E1-CD1D-6C41F0CBE2BE}"/>
              </a:ext>
            </a:extLst>
          </p:cNvPr>
          <p:cNvSpPr>
            <a:spLocks noGrp="1"/>
          </p:cNvSpPr>
          <p:nvPr>
            <p:ph type="dt" sz="half" idx="10"/>
          </p:nvPr>
        </p:nvSpPr>
        <p:spPr/>
        <p:txBody>
          <a:bodyPr/>
          <a:lstStyle/>
          <a:p>
            <a:r>
              <a:rPr lang="en-US"/>
              <a:t>Rhythm in Music since 1900, McGill, Sept. 2023</a:t>
            </a:r>
            <a:endParaRPr lang="en-US" dirty="0"/>
          </a:p>
        </p:txBody>
      </p:sp>
      <p:sp>
        <p:nvSpPr>
          <p:cNvPr id="5" name="Footer Placeholder 4">
            <a:extLst>
              <a:ext uri="{FF2B5EF4-FFF2-40B4-BE49-F238E27FC236}">
                <a16:creationId xmlns:a16="http://schemas.microsoft.com/office/drawing/2014/main" id="{21636FED-FF5F-CF7A-BAEE-69EAEE8FBDF8}"/>
              </a:ext>
            </a:extLst>
          </p:cNvPr>
          <p:cNvSpPr>
            <a:spLocks noGrp="1"/>
          </p:cNvSpPr>
          <p:nvPr>
            <p:ph type="ftr" sz="quarter" idx="11"/>
          </p:nvPr>
        </p:nvSpPr>
        <p:spPr/>
        <p:txBody>
          <a:bodyPr/>
          <a:lstStyle/>
          <a:p>
            <a:r>
              <a:rPr lang="en-US"/>
              <a:t>Rhythmic Regularity beyond Meter and Isochrony</a:t>
            </a:r>
            <a:endParaRPr lang="en-US" dirty="0"/>
          </a:p>
        </p:txBody>
      </p:sp>
      <p:sp>
        <p:nvSpPr>
          <p:cNvPr id="6" name="Slide Number Placeholder 5">
            <a:extLst>
              <a:ext uri="{FF2B5EF4-FFF2-40B4-BE49-F238E27FC236}">
                <a16:creationId xmlns:a16="http://schemas.microsoft.com/office/drawing/2014/main" id="{E2790B4A-7816-CDB7-6C71-5535E1B7F28D}"/>
              </a:ext>
            </a:extLst>
          </p:cNvPr>
          <p:cNvSpPr>
            <a:spLocks noGrp="1"/>
          </p:cNvSpPr>
          <p:nvPr>
            <p:ph type="sldNum" sz="quarter" idx="12"/>
          </p:nvPr>
        </p:nvSpPr>
        <p:spPr/>
        <p:txBody>
          <a:bodyPr/>
          <a:lstStyle/>
          <a:p>
            <a:r>
              <a:rPr lang="en-US"/>
              <a:t>Jason Yust, Boston Univ.          </a:t>
            </a:r>
            <a:fld id="{6950D593-2953-924C-A0DA-F3B17E0E49C7}" type="slidenum">
              <a:rPr lang="en-US" smtClean="0"/>
              <a:pPr/>
              <a:t>70</a:t>
            </a:fld>
            <a:endParaRPr lang="en-US" dirty="0"/>
          </a:p>
        </p:txBody>
      </p:sp>
      <p:sp>
        <p:nvSpPr>
          <p:cNvPr id="10" name="Content Placeholder 9">
            <a:extLst>
              <a:ext uri="{FF2B5EF4-FFF2-40B4-BE49-F238E27FC236}">
                <a16:creationId xmlns:a16="http://schemas.microsoft.com/office/drawing/2014/main" id="{237BDF45-F88D-4F4C-153C-AA790736175E}"/>
              </a:ext>
            </a:extLst>
          </p:cNvPr>
          <p:cNvSpPr>
            <a:spLocks noGrp="1"/>
          </p:cNvSpPr>
          <p:nvPr>
            <p:ph idx="1"/>
          </p:nvPr>
        </p:nvSpPr>
        <p:spPr>
          <a:xfrm>
            <a:off x="838200" y="611680"/>
            <a:ext cx="10515600" cy="618030"/>
          </a:xfrm>
        </p:spPr>
        <p:txBody>
          <a:bodyPr/>
          <a:lstStyle/>
          <a:p>
            <a:pPr marL="0" indent="0" algn="ctr">
              <a:buNone/>
            </a:pPr>
            <a:r>
              <a:rPr lang="en-US" dirty="0"/>
              <a:t>Averaging values in 2-d. space shows phase values. </a:t>
            </a:r>
          </a:p>
        </p:txBody>
      </p:sp>
      <p:sp>
        <p:nvSpPr>
          <p:cNvPr id="15" name="TextBox 14">
            <a:extLst>
              <a:ext uri="{FF2B5EF4-FFF2-40B4-BE49-F238E27FC236}">
                <a16:creationId xmlns:a16="http://schemas.microsoft.com/office/drawing/2014/main" id="{9A136307-AB13-5F56-0B94-C6AC36016162}"/>
              </a:ext>
            </a:extLst>
          </p:cNvPr>
          <p:cNvSpPr txBox="1"/>
          <p:nvPr/>
        </p:nvSpPr>
        <p:spPr>
          <a:xfrm>
            <a:off x="3055262" y="1097667"/>
            <a:ext cx="6081473" cy="461665"/>
          </a:xfrm>
          <a:prstGeom prst="rect">
            <a:avLst/>
          </a:prstGeom>
          <a:noFill/>
        </p:spPr>
        <p:txBody>
          <a:bodyPr wrap="none" rtlCol="0">
            <a:spAutoFit/>
          </a:bodyPr>
          <a:lstStyle/>
          <a:p>
            <a:pPr algn="l"/>
            <a:r>
              <a:rPr lang="en-US" sz="2400" dirty="0">
                <a:latin typeface="+mj-lt"/>
                <a:cs typeface="Calibri" panose="020F0502020204030204" pitchFamily="34" charset="0"/>
              </a:rPr>
              <a:t>Frequency 4 (Averages and standard deviations)</a:t>
            </a:r>
          </a:p>
        </p:txBody>
      </p:sp>
      <p:sp>
        <p:nvSpPr>
          <p:cNvPr id="16" name="TextBox 15">
            <a:extLst>
              <a:ext uri="{FF2B5EF4-FFF2-40B4-BE49-F238E27FC236}">
                <a16:creationId xmlns:a16="http://schemas.microsoft.com/office/drawing/2014/main" id="{91A0957E-B3AE-D805-8AB8-B57BC7D831F5}"/>
              </a:ext>
            </a:extLst>
          </p:cNvPr>
          <p:cNvSpPr txBox="1"/>
          <p:nvPr/>
        </p:nvSpPr>
        <p:spPr>
          <a:xfrm>
            <a:off x="3435951" y="4721156"/>
            <a:ext cx="5215758" cy="1200329"/>
          </a:xfrm>
          <a:prstGeom prst="rect">
            <a:avLst/>
          </a:prstGeom>
          <a:noFill/>
        </p:spPr>
        <p:txBody>
          <a:bodyPr wrap="square" rtlCol="0">
            <a:spAutoFit/>
          </a:bodyPr>
          <a:lstStyle/>
          <a:p>
            <a:pPr algn="l">
              <a:spcAft>
                <a:spcPts val="1200"/>
              </a:spcAft>
            </a:pPr>
            <a:r>
              <a:rPr lang="en-US" sz="2400" dirty="0">
                <a:latin typeface="+mj-lt"/>
                <a:cs typeface="Calibri" panose="020F0502020204030204" pitchFamily="34" charset="0"/>
              </a:rPr>
              <a:t>–Frequency 4 has a similar division between Dum and </a:t>
            </a:r>
            <a:r>
              <a:rPr lang="en-US" sz="2400" dirty="0" err="1">
                <a:latin typeface="+mj-lt"/>
                <a:cs typeface="Calibri" panose="020F0502020204030204" pitchFamily="34" charset="0"/>
              </a:rPr>
              <a:t>Tak</a:t>
            </a:r>
            <a:r>
              <a:rPr lang="en-US" sz="2400" dirty="0">
                <a:latin typeface="+mj-lt"/>
                <a:cs typeface="Calibri" panose="020F0502020204030204" pitchFamily="34" charset="0"/>
              </a:rPr>
              <a:t>, although </a:t>
            </a:r>
            <a:r>
              <a:rPr lang="en-US" sz="2400" dirty="0" err="1">
                <a:latin typeface="+mj-lt"/>
                <a:cs typeface="Calibri" panose="020F0502020204030204" pitchFamily="34" charset="0"/>
              </a:rPr>
              <a:t>Tak</a:t>
            </a:r>
            <a:r>
              <a:rPr lang="en-US" sz="2400" dirty="0">
                <a:latin typeface="+mj-lt"/>
                <a:cs typeface="Calibri" panose="020F0502020204030204" pitchFamily="34" charset="0"/>
              </a:rPr>
              <a:t> is not exclusively off-beat. </a:t>
            </a:r>
          </a:p>
        </p:txBody>
      </p:sp>
    </p:spTree>
    <p:extLst>
      <p:ext uri="{BB962C8B-B14F-4D97-AF65-F5344CB8AC3E}">
        <p14:creationId xmlns:p14="http://schemas.microsoft.com/office/powerpoint/2010/main" val="5602102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2536D0A-A28C-A218-34C1-F3A072E0831A}"/>
              </a:ext>
            </a:extLst>
          </p:cNvPr>
          <p:cNvPicPr>
            <a:picLocks noChangeAspect="1"/>
          </p:cNvPicPr>
          <p:nvPr/>
        </p:nvPicPr>
        <p:blipFill>
          <a:blip r:embed="rId2"/>
          <a:stretch>
            <a:fillRect/>
          </a:stretch>
        </p:blipFill>
        <p:spPr>
          <a:xfrm>
            <a:off x="2060713" y="1130488"/>
            <a:ext cx="7772400" cy="4790997"/>
          </a:xfrm>
          <a:prstGeom prst="rect">
            <a:avLst/>
          </a:prstGeom>
        </p:spPr>
      </p:pic>
      <p:sp>
        <p:nvSpPr>
          <p:cNvPr id="2" name="Title 1">
            <a:extLst>
              <a:ext uri="{FF2B5EF4-FFF2-40B4-BE49-F238E27FC236}">
                <a16:creationId xmlns:a16="http://schemas.microsoft.com/office/drawing/2014/main" id="{E50DEF0A-393A-68B4-012D-9D5AE24DBC03}"/>
              </a:ext>
            </a:extLst>
          </p:cNvPr>
          <p:cNvSpPr>
            <a:spLocks noGrp="1"/>
          </p:cNvSpPr>
          <p:nvPr>
            <p:ph type="title"/>
          </p:nvPr>
        </p:nvSpPr>
        <p:spPr/>
        <p:txBody>
          <a:bodyPr/>
          <a:lstStyle/>
          <a:p>
            <a:r>
              <a:rPr lang="en-US" dirty="0"/>
              <a:t>Arabic </a:t>
            </a:r>
            <a:r>
              <a:rPr lang="en-US" dirty="0" err="1"/>
              <a:t>Iqa’at</a:t>
            </a:r>
            <a:endParaRPr lang="en-US" dirty="0"/>
          </a:p>
        </p:txBody>
      </p:sp>
      <p:sp>
        <p:nvSpPr>
          <p:cNvPr id="4" name="Date Placeholder 3">
            <a:extLst>
              <a:ext uri="{FF2B5EF4-FFF2-40B4-BE49-F238E27FC236}">
                <a16:creationId xmlns:a16="http://schemas.microsoft.com/office/drawing/2014/main" id="{3A901DF9-3EB6-44E1-CD1D-6C41F0CBE2BE}"/>
              </a:ext>
            </a:extLst>
          </p:cNvPr>
          <p:cNvSpPr>
            <a:spLocks noGrp="1"/>
          </p:cNvSpPr>
          <p:nvPr>
            <p:ph type="dt" sz="half" idx="10"/>
          </p:nvPr>
        </p:nvSpPr>
        <p:spPr/>
        <p:txBody>
          <a:bodyPr/>
          <a:lstStyle/>
          <a:p>
            <a:r>
              <a:rPr lang="en-US"/>
              <a:t>Rhythm in Music since 1900, McGill, Sept. 2023</a:t>
            </a:r>
            <a:endParaRPr lang="en-US" dirty="0"/>
          </a:p>
        </p:txBody>
      </p:sp>
      <p:sp>
        <p:nvSpPr>
          <p:cNvPr id="5" name="Footer Placeholder 4">
            <a:extLst>
              <a:ext uri="{FF2B5EF4-FFF2-40B4-BE49-F238E27FC236}">
                <a16:creationId xmlns:a16="http://schemas.microsoft.com/office/drawing/2014/main" id="{21636FED-FF5F-CF7A-BAEE-69EAEE8FBDF8}"/>
              </a:ext>
            </a:extLst>
          </p:cNvPr>
          <p:cNvSpPr>
            <a:spLocks noGrp="1"/>
          </p:cNvSpPr>
          <p:nvPr>
            <p:ph type="ftr" sz="quarter" idx="11"/>
          </p:nvPr>
        </p:nvSpPr>
        <p:spPr/>
        <p:txBody>
          <a:bodyPr/>
          <a:lstStyle/>
          <a:p>
            <a:r>
              <a:rPr lang="en-US"/>
              <a:t>Rhythmic Regularity beyond Meter and Isochrony</a:t>
            </a:r>
            <a:endParaRPr lang="en-US" dirty="0"/>
          </a:p>
        </p:txBody>
      </p:sp>
      <p:sp>
        <p:nvSpPr>
          <p:cNvPr id="6" name="Slide Number Placeholder 5">
            <a:extLst>
              <a:ext uri="{FF2B5EF4-FFF2-40B4-BE49-F238E27FC236}">
                <a16:creationId xmlns:a16="http://schemas.microsoft.com/office/drawing/2014/main" id="{E2790B4A-7816-CDB7-6C71-5535E1B7F28D}"/>
              </a:ext>
            </a:extLst>
          </p:cNvPr>
          <p:cNvSpPr>
            <a:spLocks noGrp="1"/>
          </p:cNvSpPr>
          <p:nvPr>
            <p:ph type="sldNum" sz="quarter" idx="12"/>
          </p:nvPr>
        </p:nvSpPr>
        <p:spPr/>
        <p:txBody>
          <a:bodyPr/>
          <a:lstStyle/>
          <a:p>
            <a:r>
              <a:rPr lang="en-US"/>
              <a:t>Jason Yust, Boston Univ.          </a:t>
            </a:r>
            <a:fld id="{6950D593-2953-924C-A0DA-F3B17E0E49C7}" type="slidenum">
              <a:rPr lang="en-US" smtClean="0"/>
              <a:pPr/>
              <a:t>71</a:t>
            </a:fld>
            <a:endParaRPr lang="en-US" dirty="0"/>
          </a:p>
        </p:txBody>
      </p:sp>
      <p:sp>
        <p:nvSpPr>
          <p:cNvPr id="10" name="Content Placeholder 9">
            <a:extLst>
              <a:ext uri="{FF2B5EF4-FFF2-40B4-BE49-F238E27FC236}">
                <a16:creationId xmlns:a16="http://schemas.microsoft.com/office/drawing/2014/main" id="{237BDF45-F88D-4F4C-153C-AA790736175E}"/>
              </a:ext>
            </a:extLst>
          </p:cNvPr>
          <p:cNvSpPr>
            <a:spLocks noGrp="1"/>
          </p:cNvSpPr>
          <p:nvPr>
            <p:ph idx="1"/>
          </p:nvPr>
        </p:nvSpPr>
        <p:spPr>
          <a:xfrm>
            <a:off x="838200" y="611680"/>
            <a:ext cx="10515600" cy="618030"/>
          </a:xfrm>
        </p:spPr>
        <p:txBody>
          <a:bodyPr/>
          <a:lstStyle/>
          <a:p>
            <a:pPr marL="0" indent="0" algn="ctr">
              <a:buNone/>
            </a:pPr>
            <a:r>
              <a:rPr lang="en-US" dirty="0"/>
              <a:t>Averaging values in 2-d. space shows phase values. </a:t>
            </a:r>
          </a:p>
        </p:txBody>
      </p:sp>
      <p:sp>
        <p:nvSpPr>
          <p:cNvPr id="15" name="TextBox 14">
            <a:extLst>
              <a:ext uri="{FF2B5EF4-FFF2-40B4-BE49-F238E27FC236}">
                <a16:creationId xmlns:a16="http://schemas.microsoft.com/office/drawing/2014/main" id="{9A136307-AB13-5F56-0B94-C6AC36016162}"/>
              </a:ext>
            </a:extLst>
          </p:cNvPr>
          <p:cNvSpPr txBox="1"/>
          <p:nvPr/>
        </p:nvSpPr>
        <p:spPr>
          <a:xfrm>
            <a:off x="3055262" y="1097667"/>
            <a:ext cx="6081473" cy="461665"/>
          </a:xfrm>
          <a:prstGeom prst="rect">
            <a:avLst/>
          </a:prstGeom>
          <a:noFill/>
        </p:spPr>
        <p:txBody>
          <a:bodyPr wrap="none" rtlCol="0">
            <a:spAutoFit/>
          </a:bodyPr>
          <a:lstStyle/>
          <a:p>
            <a:pPr algn="l"/>
            <a:r>
              <a:rPr lang="en-US" sz="2400" dirty="0">
                <a:latin typeface="+mj-lt"/>
                <a:cs typeface="Calibri" panose="020F0502020204030204" pitchFamily="34" charset="0"/>
              </a:rPr>
              <a:t>Frequency 6 (Averages and standard deviations)</a:t>
            </a:r>
          </a:p>
        </p:txBody>
      </p:sp>
      <p:sp>
        <p:nvSpPr>
          <p:cNvPr id="16" name="TextBox 15">
            <a:extLst>
              <a:ext uri="{FF2B5EF4-FFF2-40B4-BE49-F238E27FC236}">
                <a16:creationId xmlns:a16="http://schemas.microsoft.com/office/drawing/2014/main" id="{91A0957E-B3AE-D805-8AB8-B57BC7D831F5}"/>
              </a:ext>
            </a:extLst>
          </p:cNvPr>
          <p:cNvSpPr txBox="1"/>
          <p:nvPr/>
        </p:nvSpPr>
        <p:spPr>
          <a:xfrm>
            <a:off x="6415634" y="4721156"/>
            <a:ext cx="5215758" cy="830997"/>
          </a:xfrm>
          <a:prstGeom prst="rect">
            <a:avLst/>
          </a:prstGeom>
          <a:noFill/>
        </p:spPr>
        <p:txBody>
          <a:bodyPr wrap="square" rtlCol="0">
            <a:spAutoFit/>
          </a:bodyPr>
          <a:lstStyle/>
          <a:p>
            <a:pPr algn="l">
              <a:spcAft>
                <a:spcPts val="1200"/>
              </a:spcAft>
            </a:pPr>
            <a:r>
              <a:rPr lang="en-US" sz="2400" dirty="0">
                <a:latin typeface="+mj-lt"/>
                <a:cs typeface="Calibri" panose="020F0502020204030204" pitchFamily="34" charset="0"/>
              </a:rPr>
              <a:t>The Dum-</a:t>
            </a:r>
            <a:r>
              <a:rPr lang="en-US" sz="2400" dirty="0" err="1">
                <a:latin typeface="+mj-lt"/>
                <a:cs typeface="Calibri" panose="020F0502020204030204" pitchFamily="34" charset="0"/>
              </a:rPr>
              <a:t>Tak</a:t>
            </a:r>
            <a:r>
              <a:rPr lang="en-US" sz="2400" dirty="0">
                <a:latin typeface="+mj-lt"/>
                <a:cs typeface="Calibri" panose="020F0502020204030204" pitchFamily="34" charset="0"/>
              </a:rPr>
              <a:t> division is also very clear in Frequency 6</a:t>
            </a:r>
          </a:p>
        </p:txBody>
      </p:sp>
    </p:spTree>
    <p:extLst>
      <p:ext uri="{BB962C8B-B14F-4D97-AF65-F5344CB8AC3E}">
        <p14:creationId xmlns:p14="http://schemas.microsoft.com/office/powerpoint/2010/main" val="36791984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DC164F-323E-EB03-ACE5-DC480D0C84C3}"/>
              </a:ext>
            </a:extLst>
          </p:cNvPr>
          <p:cNvPicPr>
            <a:picLocks noChangeAspect="1"/>
          </p:cNvPicPr>
          <p:nvPr/>
        </p:nvPicPr>
        <p:blipFill>
          <a:blip r:embed="rId2"/>
          <a:stretch>
            <a:fillRect/>
          </a:stretch>
        </p:blipFill>
        <p:spPr>
          <a:xfrm>
            <a:off x="955313" y="1135117"/>
            <a:ext cx="8622238" cy="4081693"/>
          </a:xfrm>
          <a:prstGeom prst="rect">
            <a:avLst/>
          </a:prstGeom>
        </p:spPr>
      </p:pic>
      <p:sp>
        <p:nvSpPr>
          <p:cNvPr id="2" name="Title 1">
            <a:extLst>
              <a:ext uri="{FF2B5EF4-FFF2-40B4-BE49-F238E27FC236}">
                <a16:creationId xmlns:a16="http://schemas.microsoft.com/office/drawing/2014/main" id="{E50DEF0A-393A-68B4-012D-9D5AE24DBC03}"/>
              </a:ext>
            </a:extLst>
          </p:cNvPr>
          <p:cNvSpPr>
            <a:spLocks noGrp="1"/>
          </p:cNvSpPr>
          <p:nvPr>
            <p:ph type="title"/>
          </p:nvPr>
        </p:nvSpPr>
        <p:spPr/>
        <p:txBody>
          <a:bodyPr/>
          <a:lstStyle/>
          <a:p>
            <a:r>
              <a:rPr lang="en-US" dirty="0"/>
              <a:t>Arabic </a:t>
            </a:r>
            <a:r>
              <a:rPr lang="en-US" dirty="0" err="1"/>
              <a:t>Iqa’at</a:t>
            </a:r>
            <a:endParaRPr lang="en-US" dirty="0"/>
          </a:p>
        </p:txBody>
      </p:sp>
      <p:sp>
        <p:nvSpPr>
          <p:cNvPr id="4" name="Date Placeholder 3">
            <a:extLst>
              <a:ext uri="{FF2B5EF4-FFF2-40B4-BE49-F238E27FC236}">
                <a16:creationId xmlns:a16="http://schemas.microsoft.com/office/drawing/2014/main" id="{3A901DF9-3EB6-44E1-CD1D-6C41F0CBE2BE}"/>
              </a:ext>
            </a:extLst>
          </p:cNvPr>
          <p:cNvSpPr>
            <a:spLocks noGrp="1"/>
          </p:cNvSpPr>
          <p:nvPr>
            <p:ph type="dt" sz="half" idx="10"/>
          </p:nvPr>
        </p:nvSpPr>
        <p:spPr/>
        <p:txBody>
          <a:bodyPr/>
          <a:lstStyle/>
          <a:p>
            <a:r>
              <a:rPr lang="en-US"/>
              <a:t>Rhythm in Music since 1900, McGill, Sept. 2023</a:t>
            </a:r>
            <a:endParaRPr lang="en-US" dirty="0"/>
          </a:p>
        </p:txBody>
      </p:sp>
      <p:sp>
        <p:nvSpPr>
          <p:cNvPr id="5" name="Footer Placeholder 4">
            <a:extLst>
              <a:ext uri="{FF2B5EF4-FFF2-40B4-BE49-F238E27FC236}">
                <a16:creationId xmlns:a16="http://schemas.microsoft.com/office/drawing/2014/main" id="{21636FED-FF5F-CF7A-BAEE-69EAEE8FBDF8}"/>
              </a:ext>
            </a:extLst>
          </p:cNvPr>
          <p:cNvSpPr>
            <a:spLocks noGrp="1"/>
          </p:cNvSpPr>
          <p:nvPr>
            <p:ph type="ftr" sz="quarter" idx="11"/>
          </p:nvPr>
        </p:nvSpPr>
        <p:spPr/>
        <p:txBody>
          <a:bodyPr/>
          <a:lstStyle/>
          <a:p>
            <a:r>
              <a:rPr lang="en-US"/>
              <a:t>Rhythmic Regularity beyond Meter and Isochrony</a:t>
            </a:r>
            <a:endParaRPr lang="en-US" dirty="0"/>
          </a:p>
        </p:txBody>
      </p:sp>
      <p:sp>
        <p:nvSpPr>
          <p:cNvPr id="6" name="Slide Number Placeholder 5">
            <a:extLst>
              <a:ext uri="{FF2B5EF4-FFF2-40B4-BE49-F238E27FC236}">
                <a16:creationId xmlns:a16="http://schemas.microsoft.com/office/drawing/2014/main" id="{E2790B4A-7816-CDB7-6C71-5535E1B7F28D}"/>
              </a:ext>
            </a:extLst>
          </p:cNvPr>
          <p:cNvSpPr>
            <a:spLocks noGrp="1"/>
          </p:cNvSpPr>
          <p:nvPr>
            <p:ph type="sldNum" sz="quarter" idx="12"/>
          </p:nvPr>
        </p:nvSpPr>
        <p:spPr/>
        <p:txBody>
          <a:bodyPr/>
          <a:lstStyle/>
          <a:p>
            <a:r>
              <a:rPr lang="en-US"/>
              <a:t>Jason Yust, Boston Univ.          </a:t>
            </a:r>
            <a:fld id="{6950D593-2953-924C-A0DA-F3B17E0E49C7}" type="slidenum">
              <a:rPr lang="en-US" smtClean="0"/>
              <a:pPr/>
              <a:t>72</a:t>
            </a:fld>
            <a:endParaRPr lang="en-US" dirty="0"/>
          </a:p>
        </p:txBody>
      </p:sp>
      <p:sp>
        <p:nvSpPr>
          <p:cNvPr id="10" name="Content Placeholder 9">
            <a:extLst>
              <a:ext uri="{FF2B5EF4-FFF2-40B4-BE49-F238E27FC236}">
                <a16:creationId xmlns:a16="http://schemas.microsoft.com/office/drawing/2014/main" id="{237BDF45-F88D-4F4C-153C-AA790736175E}"/>
              </a:ext>
            </a:extLst>
          </p:cNvPr>
          <p:cNvSpPr>
            <a:spLocks noGrp="1"/>
          </p:cNvSpPr>
          <p:nvPr>
            <p:ph idx="1"/>
          </p:nvPr>
        </p:nvSpPr>
        <p:spPr>
          <a:xfrm>
            <a:off x="838200" y="611680"/>
            <a:ext cx="10515600" cy="618030"/>
          </a:xfrm>
        </p:spPr>
        <p:txBody>
          <a:bodyPr/>
          <a:lstStyle/>
          <a:p>
            <a:pPr marL="0" indent="0" algn="ctr">
              <a:buNone/>
            </a:pPr>
            <a:r>
              <a:rPr lang="en-US" dirty="0"/>
              <a:t>Averaging values in 2-d. space shows phase values. </a:t>
            </a:r>
          </a:p>
        </p:txBody>
      </p:sp>
      <p:sp>
        <p:nvSpPr>
          <p:cNvPr id="15" name="TextBox 14">
            <a:extLst>
              <a:ext uri="{FF2B5EF4-FFF2-40B4-BE49-F238E27FC236}">
                <a16:creationId xmlns:a16="http://schemas.microsoft.com/office/drawing/2014/main" id="{9A136307-AB13-5F56-0B94-C6AC36016162}"/>
              </a:ext>
            </a:extLst>
          </p:cNvPr>
          <p:cNvSpPr txBox="1"/>
          <p:nvPr/>
        </p:nvSpPr>
        <p:spPr>
          <a:xfrm>
            <a:off x="2018403" y="1075014"/>
            <a:ext cx="6443110" cy="461665"/>
          </a:xfrm>
          <a:prstGeom prst="rect">
            <a:avLst/>
          </a:prstGeom>
          <a:noFill/>
        </p:spPr>
        <p:txBody>
          <a:bodyPr wrap="none" rtlCol="0">
            <a:spAutoFit/>
          </a:bodyPr>
          <a:lstStyle/>
          <a:p>
            <a:pPr algn="l"/>
            <a:r>
              <a:rPr lang="en-US" sz="2400" dirty="0">
                <a:latin typeface="+mj-lt"/>
                <a:cs typeface="Calibri" panose="020F0502020204030204" pitchFamily="34" charset="0"/>
              </a:rPr>
              <a:t>Periodicity ≅ </a:t>
            </a:r>
            <a:r>
              <a:rPr lang="en-US" sz="2400" dirty="0">
                <a:latin typeface="Helsinki Text Std" panose="02000400000000000000" pitchFamily="2" charset="77"/>
                <a:cs typeface="Calibri" panose="020F0502020204030204" pitchFamily="34" charset="0"/>
              </a:rPr>
              <a:t>w</a:t>
            </a:r>
            <a:r>
              <a:rPr lang="en-US" sz="2400" dirty="0">
                <a:latin typeface="+mj-lt"/>
                <a:cs typeface="Calibri" panose="020F0502020204030204" pitchFamily="34" charset="0"/>
              </a:rPr>
              <a:t> (Averages and standard deviations)</a:t>
            </a:r>
          </a:p>
        </p:txBody>
      </p:sp>
      <p:sp>
        <p:nvSpPr>
          <p:cNvPr id="16" name="TextBox 15">
            <a:extLst>
              <a:ext uri="{FF2B5EF4-FFF2-40B4-BE49-F238E27FC236}">
                <a16:creationId xmlns:a16="http://schemas.microsoft.com/office/drawing/2014/main" id="{91A0957E-B3AE-D805-8AB8-B57BC7D831F5}"/>
              </a:ext>
            </a:extLst>
          </p:cNvPr>
          <p:cNvSpPr txBox="1"/>
          <p:nvPr/>
        </p:nvSpPr>
        <p:spPr>
          <a:xfrm>
            <a:off x="6518110" y="5146474"/>
            <a:ext cx="5215758" cy="830997"/>
          </a:xfrm>
          <a:prstGeom prst="rect">
            <a:avLst/>
          </a:prstGeom>
          <a:noFill/>
        </p:spPr>
        <p:txBody>
          <a:bodyPr wrap="square" rtlCol="0">
            <a:spAutoFit/>
          </a:bodyPr>
          <a:lstStyle/>
          <a:p>
            <a:pPr algn="l">
              <a:spcAft>
                <a:spcPts val="1200"/>
              </a:spcAft>
            </a:pPr>
            <a:r>
              <a:rPr lang="en-US" sz="2400" dirty="0">
                <a:latin typeface="+mj-lt"/>
                <a:cs typeface="Calibri" panose="020F0502020204030204" pitchFamily="34" charset="0"/>
              </a:rPr>
              <a:t>We get similar Dum-</a:t>
            </a:r>
            <a:r>
              <a:rPr lang="en-US" sz="2400" dirty="0" err="1">
                <a:latin typeface="+mj-lt"/>
                <a:cs typeface="Calibri" panose="020F0502020204030204" pitchFamily="34" charset="0"/>
              </a:rPr>
              <a:t>Tak</a:t>
            </a:r>
            <a:r>
              <a:rPr lang="en-US" sz="2400" dirty="0">
                <a:latin typeface="+mj-lt"/>
                <a:cs typeface="Calibri" panose="020F0502020204030204" pitchFamily="34" charset="0"/>
              </a:rPr>
              <a:t> divisions grouping by approximate periodicity. </a:t>
            </a:r>
          </a:p>
        </p:txBody>
      </p:sp>
    </p:spTree>
    <p:extLst>
      <p:ext uri="{BB962C8B-B14F-4D97-AF65-F5344CB8AC3E}">
        <p14:creationId xmlns:p14="http://schemas.microsoft.com/office/powerpoint/2010/main" val="15322554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1CB6B12-569A-8E94-4477-CBB12A81692B}"/>
              </a:ext>
            </a:extLst>
          </p:cNvPr>
          <p:cNvPicPr>
            <a:picLocks noChangeAspect="1"/>
          </p:cNvPicPr>
          <p:nvPr/>
        </p:nvPicPr>
        <p:blipFill>
          <a:blip r:embed="rId2"/>
          <a:stretch>
            <a:fillRect/>
          </a:stretch>
        </p:blipFill>
        <p:spPr>
          <a:xfrm>
            <a:off x="102475" y="1104154"/>
            <a:ext cx="9301656" cy="4938474"/>
          </a:xfrm>
          <a:prstGeom prst="rect">
            <a:avLst/>
          </a:prstGeom>
        </p:spPr>
      </p:pic>
      <p:sp>
        <p:nvSpPr>
          <p:cNvPr id="2" name="Title 1">
            <a:extLst>
              <a:ext uri="{FF2B5EF4-FFF2-40B4-BE49-F238E27FC236}">
                <a16:creationId xmlns:a16="http://schemas.microsoft.com/office/drawing/2014/main" id="{E50DEF0A-393A-68B4-012D-9D5AE24DBC03}"/>
              </a:ext>
            </a:extLst>
          </p:cNvPr>
          <p:cNvSpPr>
            <a:spLocks noGrp="1"/>
          </p:cNvSpPr>
          <p:nvPr>
            <p:ph type="title"/>
          </p:nvPr>
        </p:nvSpPr>
        <p:spPr/>
        <p:txBody>
          <a:bodyPr/>
          <a:lstStyle/>
          <a:p>
            <a:r>
              <a:rPr lang="en-US" dirty="0"/>
              <a:t>Arabic </a:t>
            </a:r>
            <a:r>
              <a:rPr lang="en-US" dirty="0" err="1"/>
              <a:t>Iqa’at</a:t>
            </a:r>
            <a:endParaRPr lang="en-US" dirty="0"/>
          </a:p>
        </p:txBody>
      </p:sp>
      <p:sp>
        <p:nvSpPr>
          <p:cNvPr id="4" name="Date Placeholder 3">
            <a:extLst>
              <a:ext uri="{FF2B5EF4-FFF2-40B4-BE49-F238E27FC236}">
                <a16:creationId xmlns:a16="http://schemas.microsoft.com/office/drawing/2014/main" id="{3A901DF9-3EB6-44E1-CD1D-6C41F0CBE2BE}"/>
              </a:ext>
            </a:extLst>
          </p:cNvPr>
          <p:cNvSpPr>
            <a:spLocks noGrp="1"/>
          </p:cNvSpPr>
          <p:nvPr>
            <p:ph type="dt" sz="half" idx="10"/>
          </p:nvPr>
        </p:nvSpPr>
        <p:spPr/>
        <p:txBody>
          <a:bodyPr/>
          <a:lstStyle/>
          <a:p>
            <a:r>
              <a:rPr lang="en-US"/>
              <a:t>Rhythm in Music since 1900, McGill, Sept. 2023</a:t>
            </a:r>
            <a:endParaRPr lang="en-US" dirty="0"/>
          </a:p>
        </p:txBody>
      </p:sp>
      <p:sp>
        <p:nvSpPr>
          <p:cNvPr id="5" name="Footer Placeholder 4">
            <a:extLst>
              <a:ext uri="{FF2B5EF4-FFF2-40B4-BE49-F238E27FC236}">
                <a16:creationId xmlns:a16="http://schemas.microsoft.com/office/drawing/2014/main" id="{21636FED-FF5F-CF7A-BAEE-69EAEE8FBDF8}"/>
              </a:ext>
            </a:extLst>
          </p:cNvPr>
          <p:cNvSpPr>
            <a:spLocks noGrp="1"/>
          </p:cNvSpPr>
          <p:nvPr>
            <p:ph type="ftr" sz="quarter" idx="11"/>
          </p:nvPr>
        </p:nvSpPr>
        <p:spPr/>
        <p:txBody>
          <a:bodyPr/>
          <a:lstStyle/>
          <a:p>
            <a:r>
              <a:rPr lang="en-US"/>
              <a:t>Rhythmic Regularity beyond Meter and Isochrony</a:t>
            </a:r>
            <a:endParaRPr lang="en-US" dirty="0"/>
          </a:p>
        </p:txBody>
      </p:sp>
      <p:sp>
        <p:nvSpPr>
          <p:cNvPr id="6" name="Slide Number Placeholder 5">
            <a:extLst>
              <a:ext uri="{FF2B5EF4-FFF2-40B4-BE49-F238E27FC236}">
                <a16:creationId xmlns:a16="http://schemas.microsoft.com/office/drawing/2014/main" id="{E2790B4A-7816-CDB7-6C71-5535E1B7F28D}"/>
              </a:ext>
            </a:extLst>
          </p:cNvPr>
          <p:cNvSpPr>
            <a:spLocks noGrp="1"/>
          </p:cNvSpPr>
          <p:nvPr>
            <p:ph type="sldNum" sz="quarter" idx="12"/>
          </p:nvPr>
        </p:nvSpPr>
        <p:spPr/>
        <p:txBody>
          <a:bodyPr/>
          <a:lstStyle/>
          <a:p>
            <a:r>
              <a:rPr lang="en-US"/>
              <a:t>Jason Yust, Boston Univ.          </a:t>
            </a:r>
            <a:fld id="{6950D593-2953-924C-A0DA-F3B17E0E49C7}" type="slidenum">
              <a:rPr lang="en-US" smtClean="0"/>
              <a:pPr/>
              <a:t>73</a:t>
            </a:fld>
            <a:endParaRPr lang="en-US" dirty="0"/>
          </a:p>
        </p:txBody>
      </p:sp>
      <p:sp>
        <p:nvSpPr>
          <p:cNvPr id="10" name="Content Placeholder 9">
            <a:extLst>
              <a:ext uri="{FF2B5EF4-FFF2-40B4-BE49-F238E27FC236}">
                <a16:creationId xmlns:a16="http://schemas.microsoft.com/office/drawing/2014/main" id="{237BDF45-F88D-4F4C-153C-AA790736175E}"/>
              </a:ext>
            </a:extLst>
          </p:cNvPr>
          <p:cNvSpPr>
            <a:spLocks noGrp="1"/>
          </p:cNvSpPr>
          <p:nvPr>
            <p:ph idx="1"/>
          </p:nvPr>
        </p:nvSpPr>
        <p:spPr>
          <a:xfrm>
            <a:off x="838200" y="611680"/>
            <a:ext cx="10515600" cy="618030"/>
          </a:xfrm>
        </p:spPr>
        <p:txBody>
          <a:bodyPr/>
          <a:lstStyle/>
          <a:p>
            <a:pPr marL="0" indent="0" algn="ctr">
              <a:buNone/>
            </a:pPr>
            <a:r>
              <a:rPr lang="en-US" dirty="0"/>
              <a:t>Averaging values in 2-d. space shows phase values. </a:t>
            </a:r>
          </a:p>
        </p:txBody>
      </p:sp>
      <p:sp>
        <p:nvSpPr>
          <p:cNvPr id="15" name="TextBox 14">
            <a:extLst>
              <a:ext uri="{FF2B5EF4-FFF2-40B4-BE49-F238E27FC236}">
                <a16:creationId xmlns:a16="http://schemas.microsoft.com/office/drawing/2014/main" id="{9A136307-AB13-5F56-0B94-C6AC36016162}"/>
              </a:ext>
            </a:extLst>
          </p:cNvPr>
          <p:cNvSpPr txBox="1"/>
          <p:nvPr/>
        </p:nvSpPr>
        <p:spPr>
          <a:xfrm>
            <a:off x="1427196" y="1061876"/>
            <a:ext cx="6443110" cy="461665"/>
          </a:xfrm>
          <a:prstGeom prst="rect">
            <a:avLst/>
          </a:prstGeom>
          <a:noFill/>
        </p:spPr>
        <p:txBody>
          <a:bodyPr wrap="none" rtlCol="0">
            <a:spAutoFit/>
          </a:bodyPr>
          <a:lstStyle/>
          <a:p>
            <a:pPr algn="l"/>
            <a:r>
              <a:rPr lang="en-US" sz="2400" dirty="0">
                <a:latin typeface="+mj-lt"/>
                <a:cs typeface="Calibri" panose="020F0502020204030204" pitchFamily="34" charset="0"/>
              </a:rPr>
              <a:t>Periodicity ≅ </a:t>
            </a:r>
            <a:r>
              <a:rPr lang="en-US" sz="2400" dirty="0">
                <a:latin typeface="Helsinki Text Std" panose="02000400000000000000" pitchFamily="2" charset="77"/>
                <a:cs typeface="Calibri" panose="020F0502020204030204" pitchFamily="34" charset="0"/>
              </a:rPr>
              <a:t>h</a:t>
            </a:r>
            <a:r>
              <a:rPr lang="en-US" sz="2400" dirty="0">
                <a:latin typeface="+mj-lt"/>
                <a:cs typeface="Calibri" panose="020F0502020204030204" pitchFamily="34" charset="0"/>
              </a:rPr>
              <a:t> (Averages and standard deviations)</a:t>
            </a:r>
          </a:p>
        </p:txBody>
      </p:sp>
      <p:sp>
        <p:nvSpPr>
          <p:cNvPr id="16" name="TextBox 15">
            <a:extLst>
              <a:ext uri="{FF2B5EF4-FFF2-40B4-BE49-F238E27FC236}">
                <a16:creationId xmlns:a16="http://schemas.microsoft.com/office/drawing/2014/main" id="{91A0957E-B3AE-D805-8AB8-B57BC7D831F5}"/>
              </a:ext>
            </a:extLst>
          </p:cNvPr>
          <p:cNvSpPr txBox="1"/>
          <p:nvPr/>
        </p:nvSpPr>
        <p:spPr>
          <a:xfrm>
            <a:off x="9585434" y="2498834"/>
            <a:ext cx="2148434" cy="3046988"/>
          </a:xfrm>
          <a:prstGeom prst="rect">
            <a:avLst/>
          </a:prstGeom>
          <a:noFill/>
        </p:spPr>
        <p:txBody>
          <a:bodyPr wrap="square" rtlCol="0">
            <a:spAutoFit/>
          </a:bodyPr>
          <a:lstStyle/>
          <a:p>
            <a:pPr algn="l">
              <a:spcAft>
                <a:spcPts val="1200"/>
              </a:spcAft>
            </a:pPr>
            <a:r>
              <a:rPr lang="en-US" sz="2400" dirty="0">
                <a:latin typeface="+mj-lt"/>
                <a:cs typeface="Calibri" panose="020F0502020204030204" pitchFamily="34" charset="0"/>
              </a:rPr>
              <a:t>Of the periodicity-grouped data, the </a:t>
            </a:r>
            <a:r>
              <a:rPr lang="en-US" sz="2400" dirty="0">
                <a:latin typeface="Helsinki Text Std" panose="02000400000000000000" pitchFamily="2" charset="77"/>
                <a:cs typeface="Calibri" panose="020F0502020204030204" pitchFamily="34" charset="0"/>
              </a:rPr>
              <a:t>h</a:t>
            </a:r>
            <a:r>
              <a:rPr lang="en-US" sz="2400" dirty="0">
                <a:latin typeface="+mj-lt"/>
                <a:cs typeface="Calibri" panose="020F0502020204030204" pitchFamily="34" charset="0"/>
              </a:rPr>
              <a:t> periodicity has the clearest Dum-</a:t>
            </a:r>
            <a:r>
              <a:rPr lang="en-US" sz="2400" dirty="0" err="1">
                <a:latin typeface="+mj-lt"/>
                <a:cs typeface="Calibri" panose="020F0502020204030204" pitchFamily="34" charset="0"/>
              </a:rPr>
              <a:t>Tak</a:t>
            </a:r>
            <a:r>
              <a:rPr lang="en-US" sz="2400" dirty="0">
                <a:latin typeface="+mj-lt"/>
                <a:cs typeface="Calibri" panose="020F0502020204030204" pitchFamily="34" charset="0"/>
              </a:rPr>
              <a:t> division.  </a:t>
            </a:r>
          </a:p>
        </p:txBody>
      </p:sp>
    </p:spTree>
    <p:extLst>
      <p:ext uri="{BB962C8B-B14F-4D97-AF65-F5344CB8AC3E}">
        <p14:creationId xmlns:p14="http://schemas.microsoft.com/office/powerpoint/2010/main" val="9509115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79A87-304B-37AC-D22D-19A1F6D1E99A}"/>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84B5C3EA-9B59-43E9-26A3-1565CA578F9D}"/>
              </a:ext>
            </a:extLst>
          </p:cNvPr>
          <p:cNvSpPr>
            <a:spLocks noGrp="1"/>
          </p:cNvSpPr>
          <p:nvPr>
            <p:ph idx="1"/>
          </p:nvPr>
        </p:nvSpPr>
        <p:spPr>
          <a:xfrm>
            <a:off x="838200" y="854074"/>
            <a:ext cx="10515600" cy="4982369"/>
          </a:xfrm>
        </p:spPr>
        <p:txBody>
          <a:bodyPr>
            <a:normAutofit fontScale="92500" lnSpcReduction="10000"/>
          </a:bodyPr>
          <a:lstStyle/>
          <a:p>
            <a:pPr marL="274320" indent="-457200">
              <a:buNone/>
            </a:pPr>
            <a:r>
              <a:rPr lang="en-US" dirty="0"/>
              <a:t>• Traditional concepts of meter originate in the European notational system, which has a problematic time-discrete basis.</a:t>
            </a:r>
          </a:p>
          <a:p>
            <a:pPr marL="274320" indent="-457200">
              <a:buNone/>
            </a:pPr>
            <a:r>
              <a:rPr lang="en-US" dirty="0"/>
              <a:t>• Simple periodicity can both recast traditional concepts of meter and lead to new ones. It can deal with </a:t>
            </a:r>
            <a:r>
              <a:rPr lang="en-US" dirty="0" err="1"/>
              <a:t>microtiming</a:t>
            </a:r>
            <a:r>
              <a:rPr lang="en-US" dirty="0"/>
              <a:t>.</a:t>
            </a:r>
          </a:p>
          <a:p>
            <a:pPr marL="274320" indent="-457200">
              <a:buNone/>
            </a:pPr>
            <a:r>
              <a:rPr lang="en-US" dirty="0"/>
              <a:t>• Individual periodic functions relate in a two-dimensional space.</a:t>
            </a:r>
          </a:p>
          <a:p>
            <a:pPr marL="274320" indent="-457200">
              <a:buNone/>
            </a:pPr>
            <a:r>
              <a:rPr lang="en-US" dirty="0"/>
              <a:t>• A rhythmic spectrum summarizes all the periodicities of a rhythm.</a:t>
            </a:r>
          </a:p>
          <a:p>
            <a:pPr marL="274320" indent="-457200">
              <a:buNone/>
            </a:pPr>
            <a:r>
              <a:rPr lang="en-US" dirty="0"/>
              <a:t>• Maximally even and near-maximally-even rhythms are important in many kinds of music, because they articulate periodicities that are not simple multiples of a basic time unit.</a:t>
            </a:r>
          </a:p>
          <a:p>
            <a:pPr marL="274320" indent="-457200">
              <a:buNone/>
            </a:pPr>
            <a:r>
              <a:rPr lang="en-US" dirty="0"/>
              <a:t>• When music incorporates multiple nearby periodicities, they interact to produce slower periodic processes. </a:t>
            </a:r>
          </a:p>
          <a:p>
            <a:pPr marL="274320" indent="-457200">
              <a:buNone/>
            </a:pPr>
            <a:r>
              <a:rPr lang="en-US" dirty="0"/>
              <a:t>• Rhythms with different cycles can be compared as periodicities or frequencies.</a:t>
            </a:r>
          </a:p>
        </p:txBody>
      </p:sp>
      <p:sp>
        <p:nvSpPr>
          <p:cNvPr id="4" name="Date Placeholder 3">
            <a:extLst>
              <a:ext uri="{FF2B5EF4-FFF2-40B4-BE49-F238E27FC236}">
                <a16:creationId xmlns:a16="http://schemas.microsoft.com/office/drawing/2014/main" id="{A5954D27-A314-D2AB-2927-64426BEE7FB4}"/>
              </a:ext>
            </a:extLst>
          </p:cNvPr>
          <p:cNvSpPr>
            <a:spLocks noGrp="1"/>
          </p:cNvSpPr>
          <p:nvPr>
            <p:ph type="dt" sz="half" idx="10"/>
          </p:nvPr>
        </p:nvSpPr>
        <p:spPr/>
        <p:txBody>
          <a:bodyPr/>
          <a:lstStyle/>
          <a:p>
            <a:r>
              <a:rPr lang="en-US"/>
              <a:t>Rhythm in Music since 1900, McGill, Sept. 2023</a:t>
            </a:r>
            <a:endParaRPr lang="en-US" dirty="0"/>
          </a:p>
        </p:txBody>
      </p:sp>
      <p:sp>
        <p:nvSpPr>
          <p:cNvPr id="5" name="Footer Placeholder 4">
            <a:extLst>
              <a:ext uri="{FF2B5EF4-FFF2-40B4-BE49-F238E27FC236}">
                <a16:creationId xmlns:a16="http://schemas.microsoft.com/office/drawing/2014/main" id="{F7E2D318-D8AE-8B82-6C4C-B06B2EFB9CDF}"/>
              </a:ext>
            </a:extLst>
          </p:cNvPr>
          <p:cNvSpPr>
            <a:spLocks noGrp="1"/>
          </p:cNvSpPr>
          <p:nvPr>
            <p:ph type="ftr" sz="quarter" idx="11"/>
          </p:nvPr>
        </p:nvSpPr>
        <p:spPr/>
        <p:txBody>
          <a:bodyPr/>
          <a:lstStyle/>
          <a:p>
            <a:r>
              <a:rPr lang="en-US"/>
              <a:t>Rhythmic Regularity beyond Meter and Isochrony</a:t>
            </a:r>
            <a:endParaRPr lang="en-US" dirty="0"/>
          </a:p>
        </p:txBody>
      </p:sp>
      <p:sp>
        <p:nvSpPr>
          <p:cNvPr id="6" name="Slide Number Placeholder 5">
            <a:extLst>
              <a:ext uri="{FF2B5EF4-FFF2-40B4-BE49-F238E27FC236}">
                <a16:creationId xmlns:a16="http://schemas.microsoft.com/office/drawing/2014/main" id="{94E1A8EF-785F-7433-A5FB-2A3D14C8287E}"/>
              </a:ext>
            </a:extLst>
          </p:cNvPr>
          <p:cNvSpPr>
            <a:spLocks noGrp="1"/>
          </p:cNvSpPr>
          <p:nvPr>
            <p:ph type="sldNum" sz="quarter" idx="12"/>
          </p:nvPr>
        </p:nvSpPr>
        <p:spPr/>
        <p:txBody>
          <a:bodyPr/>
          <a:lstStyle/>
          <a:p>
            <a:r>
              <a:rPr lang="en-US"/>
              <a:t>Jason Yust, Boston Univ.          </a:t>
            </a:r>
            <a:fld id="{6950D593-2953-924C-A0DA-F3B17E0E49C7}" type="slidenum">
              <a:rPr lang="en-US" smtClean="0"/>
              <a:pPr/>
              <a:t>74</a:t>
            </a:fld>
            <a:endParaRPr lang="en-US" dirty="0"/>
          </a:p>
        </p:txBody>
      </p:sp>
    </p:spTree>
    <p:extLst>
      <p:ext uri="{BB962C8B-B14F-4D97-AF65-F5344CB8AC3E}">
        <p14:creationId xmlns:p14="http://schemas.microsoft.com/office/powerpoint/2010/main" val="20084525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34D9C-B8EB-D3E9-7A50-B4ED9DF5EFC7}"/>
              </a:ext>
            </a:extLst>
          </p:cNvPr>
          <p:cNvSpPr>
            <a:spLocks noGrp="1"/>
          </p:cNvSpPr>
          <p:nvPr>
            <p:ph type="ctrTitle"/>
          </p:nvPr>
        </p:nvSpPr>
        <p:spPr/>
        <p:txBody>
          <a:bodyPr/>
          <a:lstStyle/>
          <a:p>
            <a:r>
              <a:rPr lang="en-US" dirty="0"/>
              <a:t>Thanks!</a:t>
            </a:r>
          </a:p>
        </p:txBody>
      </p:sp>
      <p:sp>
        <p:nvSpPr>
          <p:cNvPr id="3" name="Subtitle 2">
            <a:extLst>
              <a:ext uri="{FF2B5EF4-FFF2-40B4-BE49-F238E27FC236}">
                <a16:creationId xmlns:a16="http://schemas.microsoft.com/office/drawing/2014/main" id="{8D9D2B76-5E81-DDE9-0F29-773ED3DDE182}"/>
              </a:ext>
            </a:extLst>
          </p:cNvPr>
          <p:cNvSpPr>
            <a:spLocks noGrp="1"/>
          </p:cNvSpPr>
          <p:nvPr>
            <p:ph type="subTitle" idx="1"/>
          </p:nvPr>
        </p:nvSpPr>
        <p:spPr/>
        <p:txBody>
          <a:bodyPr/>
          <a:lstStyle/>
          <a:p>
            <a:r>
              <a:rPr lang="en-US" dirty="0"/>
              <a:t>Preprints and </a:t>
            </a:r>
            <a:r>
              <a:rPr lang="en-US" dirty="0" err="1"/>
              <a:t>powerpoints</a:t>
            </a:r>
            <a:r>
              <a:rPr lang="en-US" dirty="0"/>
              <a:t> here:</a:t>
            </a:r>
          </a:p>
          <a:p>
            <a:r>
              <a:rPr lang="en-US" dirty="0" err="1"/>
              <a:t>sites.bu.edu</a:t>
            </a:r>
            <a:r>
              <a:rPr lang="en-US" dirty="0"/>
              <a:t>/</a:t>
            </a:r>
            <a:r>
              <a:rPr lang="en-US" dirty="0" err="1"/>
              <a:t>jyust</a:t>
            </a:r>
            <a:endParaRPr lang="en-US" dirty="0"/>
          </a:p>
        </p:txBody>
      </p:sp>
      <p:sp>
        <p:nvSpPr>
          <p:cNvPr id="4" name="Date Placeholder 3">
            <a:extLst>
              <a:ext uri="{FF2B5EF4-FFF2-40B4-BE49-F238E27FC236}">
                <a16:creationId xmlns:a16="http://schemas.microsoft.com/office/drawing/2014/main" id="{4B24A7B6-0456-AD64-4F23-6C0F8076960E}"/>
              </a:ext>
            </a:extLst>
          </p:cNvPr>
          <p:cNvSpPr>
            <a:spLocks noGrp="1"/>
          </p:cNvSpPr>
          <p:nvPr>
            <p:ph type="dt" sz="half" idx="10"/>
          </p:nvPr>
        </p:nvSpPr>
        <p:spPr/>
        <p:txBody>
          <a:bodyPr/>
          <a:lstStyle/>
          <a:p>
            <a:r>
              <a:rPr lang="en-US"/>
              <a:t>Rhythm in Music since 1900, McGill, Sept. 2023</a:t>
            </a:r>
            <a:endParaRPr lang="en-US" dirty="0"/>
          </a:p>
        </p:txBody>
      </p:sp>
      <p:sp>
        <p:nvSpPr>
          <p:cNvPr id="5" name="Footer Placeholder 4">
            <a:extLst>
              <a:ext uri="{FF2B5EF4-FFF2-40B4-BE49-F238E27FC236}">
                <a16:creationId xmlns:a16="http://schemas.microsoft.com/office/drawing/2014/main" id="{BDEC5273-2B5F-988D-4AF1-DCEE406103D9}"/>
              </a:ext>
            </a:extLst>
          </p:cNvPr>
          <p:cNvSpPr>
            <a:spLocks noGrp="1"/>
          </p:cNvSpPr>
          <p:nvPr>
            <p:ph type="ftr" sz="quarter" idx="11"/>
          </p:nvPr>
        </p:nvSpPr>
        <p:spPr/>
        <p:txBody>
          <a:bodyPr/>
          <a:lstStyle/>
          <a:p>
            <a:r>
              <a:rPr lang="en-US"/>
              <a:t>Rhythmic Regularity beyond Meter and Isochrony</a:t>
            </a:r>
            <a:endParaRPr lang="en-US" dirty="0"/>
          </a:p>
        </p:txBody>
      </p:sp>
      <p:sp>
        <p:nvSpPr>
          <p:cNvPr id="6" name="Slide Number Placeholder 5">
            <a:extLst>
              <a:ext uri="{FF2B5EF4-FFF2-40B4-BE49-F238E27FC236}">
                <a16:creationId xmlns:a16="http://schemas.microsoft.com/office/drawing/2014/main" id="{89A9D3FC-9CC7-16A7-BDD5-64ABC5B4B3DC}"/>
              </a:ext>
            </a:extLst>
          </p:cNvPr>
          <p:cNvSpPr>
            <a:spLocks noGrp="1"/>
          </p:cNvSpPr>
          <p:nvPr>
            <p:ph type="sldNum" sz="quarter" idx="12"/>
          </p:nvPr>
        </p:nvSpPr>
        <p:spPr/>
        <p:txBody>
          <a:bodyPr/>
          <a:lstStyle/>
          <a:p>
            <a:r>
              <a:rPr lang="en-US"/>
              <a:t>Jason Yust, Boston Univ.          </a:t>
            </a:r>
            <a:fld id="{6950D593-2953-924C-A0DA-F3B17E0E49C7}" type="slidenum">
              <a:rPr lang="en-US" smtClean="0"/>
              <a:pPr/>
              <a:t>75</a:t>
            </a:fld>
            <a:endParaRPr lang="en-US" dirty="0"/>
          </a:p>
        </p:txBody>
      </p:sp>
    </p:spTree>
    <p:extLst>
      <p:ext uri="{BB962C8B-B14F-4D97-AF65-F5344CB8AC3E}">
        <p14:creationId xmlns:p14="http://schemas.microsoft.com/office/powerpoint/2010/main" val="1163235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CB949-1809-E7A6-4D85-EF2DDC6A0C47}"/>
              </a:ext>
            </a:extLst>
          </p:cNvPr>
          <p:cNvSpPr>
            <a:spLocks noGrp="1"/>
          </p:cNvSpPr>
          <p:nvPr>
            <p:ph type="title"/>
          </p:nvPr>
        </p:nvSpPr>
        <p:spPr/>
        <p:txBody>
          <a:bodyPr/>
          <a:lstStyle/>
          <a:p>
            <a:r>
              <a:rPr lang="en-US" dirty="0"/>
              <a:t>What is meter?</a:t>
            </a:r>
          </a:p>
        </p:txBody>
      </p:sp>
      <p:sp>
        <p:nvSpPr>
          <p:cNvPr id="3" name="Content Placeholder 2">
            <a:extLst>
              <a:ext uri="{FF2B5EF4-FFF2-40B4-BE49-F238E27FC236}">
                <a16:creationId xmlns:a16="http://schemas.microsoft.com/office/drawing/2014/main" id="{C0B694CD-98B6-2B1B-1AED-DC0B5F32130C}"/>
              </a:ext>
            </a:extLst>
          </p:cNvPr>
          <p:cNvSpPr>
            <a:spLocks noGrp="1"/>
          </p:cNvSpPr>
          <p:nvPr>
            <p:ph idx="1"/>
          </p:nvPr>
        </p:nvSpPr>
        <p:spPr>
          <a:xfrm>
            <a:off x="756920" y="687705"/>
            <a:ext cx="10515600" cy="4351338"/>
          </a:xfrm>
        </p:spPr>
        <p:txBody>
          <a:bodyPr/>
          <a:lstStyle/>
          <a:p>
            <a:pPr marL="0" indent="0" algn="ctr">
              <a:buNone/>
            </a:pPr>
            <a:r>
              <a:rPr lang="en-US" dirty="0"/>
              <a:t>Meter is a kind of </a:t>
            </a:r>
            <a:r>
              <a:rPr lang="en-US" i="1" dirty="0"/>
              <a:t>interpretation</a:t>
            </a:r>
            <a:r>
              <a:rPr lang="en-US" dirty="0"/>
              <a:t> of a rhythm, which we can represent with a </a:t>
            </a:r>
            <a:r>
              <a:rPr lang="en-US" i="1" dirty="0"/>
              <a:t>filtering function.</a:t>
            </a:r>
            <a:endParaRPr lang="en-US" dirty="0"/>
          </a:p>
          <a:p>
            <a:pPr marL="0" indent="0" algn="ctr">
              <a:buNone/>
            </a:pPr>
            <a:r>
              <a:rPr lang="en-US" dirty="0"/>
              <a:t>The Euro-classical concept of meter is notation-oriented, and based on the principle of </a:t>
            </a:r>
            <a:r>
              <a:rPr lang="en-US" b="1" dirty="0"/>
              <a:t>isochronous layers</a:t>
            </a:r>
            <a:r>
              <a:rPr lang="en-US" dirty="0"/>
              <a:t> (metronome model). </a:t>
            </a:r>
          </a:p>
        </p:txBody>
      </p:sp>
      <p:pic>
        <p:nvPicPr>
          <p:cNvPr id="6" name="Picture 5">
            <a:extLst>
              <a:ext uri="{FF2B5EF4-FFF2-40B4-BE49-F238E27FC236}">
                <a16:creationId xmlns:a16="http://schemas.microsoft.com/office/drawing/2014/main" id="{09CB5CAD-9C7D-DAF3-A88F-C23B2F439572}"/>
              </a:ext>
            </a:extLst>
          </p:cNvPr>
          <p:cNvPicPr>
            <a:picLocks noChangeAspect="1"/>
          </p:cNvPicPr>
          <p:nvPr/>
        </p:nvPicPr>
        <p:blipFill rotWithShape="1">
          <a:blip r:embed="rId3"/>
          <a:srcRect l="12780" b="24759"/>
          <a:stretch/>
        </p:blipFill>
        <p:spPr>
          <a:xfrm>
            <a:off x="456164" y="2651769"/>
            <a:ext cx="3438164" cy="776799"/>
          </a:xfrm>
          <a:prstGeom prst="rect">
            <a:avLst/>
          </a:prstGeom>
        </p:spPr>
      </p:pic>
      <p:pic>
        <p:nvPicPr>
          <p:cNvPr id="8" name="Picture 7">
            <a:extLst>
              <a:ext uri="{FF2B5EF4-FFF2-40B4-BE49-F238E27FC236}">
                <a16:creationId xmlns:a16="http://schemas.microsoft.com/office/drawing/2014/main" id="{E4E3E254-8183-F9D2-1AE5-79658C1A0B26}"/>
              </a:ext>
            </a:extLst>
          </p:cNvPr>
          <p:cNvPicPr>
            <a:picLocks noChangeAspect="1"/>
          </p:cNvPicPr>
          <p:nvPr/>
        </p:nvPicPr>
        <p:blipFill rotWithShape="1">
          <a:blip r:embed="rId4"/>
          <a:srcRect l="12506"/>
          <a:stretch/>
        </p:blipFill>
        <p:spPr>
          <a:xfrm>
            <a:off x="445381" y="4191064"/>
            <a:ext cx="3448948" cy="1032415"/>
          </a:xfrm>
          <a:prstGeom prst="rect">
            <a:avLst/>
          </a:prstGeom>
        </p:spPr>
      </p:pic>
      <p:pic>
        <p:nvPicPr>
          <p:cNvPr id="10" name="Picture 9">
            <a:extLst>
              <a:ext uri="{FF2B5EF4-FFF2-40B4-BE49-F238E27FC236}">
                <a16:creationId xmlns:a16="http://schemas.microsoft.com/office/drawing/2014/main" id="{5B0D45CD-D87D-041A-559F-260D8E8B4D57}"/>
              </a:ext>
            </a:extLst>
          </p:cNvPr>
          <p:cNvPicPr>
            <a:picLocks noChangeAspect="1"/>
          </p:cNvPicPr>
          <p:nvPr/>
        </p:nvPicPr>
        <p:blipFill rotWithShape="1">
          <a:blip r:embed="rId5"/>
          <a:srcRect l="12828"/>
          <a:stretch/>
        </p:blipFill>
        <p:spPr>
          <a:xfrm>
            <a:off x="8688435" y="4191064"/>
            <a:ext cx="3436257" cy="1032415"/>
          </a:xfrm>
          <a:prstGeom prst="rect">
            <a:avLst/>
          </a:prstGeom>
        </p:spPr>
      </p:pic>
      <p:pic>
        <p:nvPicPr>
          <p:cNvPr id="12" name="Picture 11">
            <a:extLst>
              <a:ext uri="{FF2B5EF4-FFF2-40B4-BE49-F238E27FC236}">
                <a16:creationId xmlns:a16="http://schemas.microsoft.com/office/drawing/2014/main" id="{8FF36ABB-2E2D-98F1-DC59-3B0D84DD30F2}"/>
              </a:ext>
            </a:extLst>
          </p:cNvPr>
          <p:cNvPicPr>
            <a:picLocks noChangeAspect="1"/>
          </p:cNvPicPr>
          <p:nvPr/>
        </p:nvPicPr>
        <p:blipFill rotWithShape="1">
          <a:blip r:embed="rId6"/>
          <a:srcRect l="12804"/>
          <a:stretch/>
        </p:blipFill>
        <p:spPr>
          <a:xfrm>
            <a:off x="4544784" y="4191064"/>
            <a:ext cx="3437246" cy="1032415"/>
          </a:xfrm>
          <a:prstGeom prst="rect">
            <a:avLst/>
          </a:prstGeom>
        </p:spPr>
      </p:pic>
      <p:pic>
        <p:nvPicPr>
          <p:cNvPr id="14" name="Picture 13">
            <a:extLst>
              <a:ext uri="{FF2B5EF4-FFF2-40B4-BE49-F238E27FC236}">
                <a16:creationId xmlns:a16="http://schemas.microsoft.com/office/drawing/2014/main" id="{32FCC73C-0C72-F6F0-5B1D-9C7D367C18BB}"/>
              </a:ext>
            </a:extLst>
          </p:cNvPr>
          <p:cNvPicPr>
            <a:picLocks noChangeAspect="1"/>
          </p:cNvPicPr>
          <p:nvPr/>
        </p:nvPicPr>
        <p:blipFill rotWithShape="1">
          <a:blip r:embed="rId7"/>
          <a:srcRect l="12811" b="24879"/>
          <a:stretch/>
        </p:blipFill>
        <p:spPr>
          <a:xfrm>
            <a:off x="456163" y="3419288"/>
            <a:ext cx="3442419" cy="776799"/>
          </a:xfrm>
          <a:prstGeom prst="rect">
            <a:avLst/>
          </a:prstGeom>
        </p:spPr>
      </p:pic>
      <p:pic>
        <p:nvPicPr>
          <p:cNvPr id="16" name="Picture 15">
            <a:extLst>
              <a:ext uri="{FF2B5EF4-FFF2-40B4-BE49-F238E27FC236}">
                <a16:creationId xmlns:a16="http://schemas.microsoft.com/office/drawing/2014/main" id="{AC949C1E-A95A-BA34-7834-66665BEFFA28}"/>
              </a:ext>
            </a:extLst>
          </p:cNvPr>
          <p:cNvPicPr>
            <a:picLocks noChangeAspect="1"/>
          </p:cNvPicPr>
          <p:nvPr/>
        </p:nvPicPr>
        <p:blipFill rotWithShape="1">
          <a:blip r:embed="rId8"/>
          <a:srcRect l="11681" b="21517"/>
          <a:stretch/>
        </p:blipFill>
        <p:spPr>
          <a:xfrm>
            <a:off x="8682091" y="3404787"/>
            <a:ext cx="3438163" cy="810474"/>
          </a:xfrm>
          <a:prstGeom prst="rect">
            <a:avLst/>
          </a:prstGeom>
        </p:spPr>
      </p:pic>
      <p:pic>
        <p:nvPicPr>
          <p:cNvPr id="18" name="Picture 17">
            <a:extLst>
              <a:ext uri="{FF2B5EF4-FFF2-40B4-BE49-F238E27FC236}">
                <a16:creationId xmlns:a16="http://schemas.microsoft.com/office/drawing/2014/main" id="{9F9FFE2B-67D6-790B-E428-598D3E127D29}"/>
              </a:ext>
            </a:extLst>
          </p:cNvPr>
          <p:cNvPicPr>
            <a:picLocks noChangeAspect="1"/>
          </p:cNvPicPr>
          <p:nvPr/>
        </p:nvPicPr>
        <p:blipFill rotWithShape="1">
          <a:blip r:embed="rId9"/>
          <a:srcRect l="12968" b="24879"/>
          <a:stretch/>
        </p:blipFill>
        <p:spPr>
          <a:xfrm>
            <a:off x="4544735" y="3419288"/>
            <a:ext cx="3436256" cy="776800"/>
          </a:xfrm>
          <a:prstGeom prst="rect">
            <a:avLst/>
          </a:prstGeom>
        </p:spPr>
      </p:pic>
      <p:pic>
        <p:nvPicPr>
          <p:cNvPr id="19" name="Picture 18">
            <a:extLst>
              <a:ext uri="{FF2B5EF4-FFF2-40B4-BE49-F238E27FC236}">
                <a16:creationId xmlns:a16="http://schemas.microsoft.com/office/drawing/2014/main" id="{9ACFCB3D-F266-9A61-DA6C-AB9D8EC3BEA1}"/>
              </a:ext>
            </a:extLst>
          </p:cNvPr>
          <p:cNvPicPr>
            <a:picLocks noChangeAspect="1"/>
          </p:cNvPicPr>
          <p:nvPr/>
        </p:nvPicPr>
        <p:blipFill rotWithShape="1">
          <a:blip r:embed="rId3"/>
          <a:srcRect l="12780" b="24759"/>
          <a:stretch/>
        </p:blipFill>
        <p:spPr>
          <a:xfrm>
            <a:off x="4544735" y="2651769"/>
            <a:ext cx="3438163" cy="776799"/>
          </a:xfrm>
          <a:prstGeom prst="rect">
            <a:avLst/>
          </a:prstGeom>
        </p:spPr>
      </p:pic>
      <p:pic>
        <p:nvPicPr>
          <p:cNvPr id="20" name="Picture 19">
            <a:extLst>
              <a:ext uri="{FF2B5EF4-FFF2-40B4-BE49-F238E27FC236}">
                <a16:creationId xmlns:a16="http://schemas.microsoft.com/office/drawing/2014/main" id="{D6BAFCD8-AFAF-C730-9EF7-E819B9B5EE95}"/>
              </a:ext>
            </a:extLst>
          </p:cNvPr>
          <p:cNvPicPr>
            <a:picLocks noChangeAspect="1"/>
          </p:cNvPicPr>
          <p:nvPr/>
        </p:nvPicPr>
        <p:blipFill rotWithShape="1">
          <a:blip r:embed="rId3"/>
          <a:srcRect l="12751" b="24759"/>
          <a:stretch/>
        </p:blipFill>
        <p:spPr>
          <a:xfrm>
            <a:off x="8682091" y="2634612"/>
            <a:ext cx="3439335" cy="776799"/>
          </a:xfrm>
          <a:prstGeom prst="rect">
            <a:avLst/>
          </a:prstGeom>
        </p:spPr>
      </p:pic>
      <p:sp>
        <p:nvSpPr>
          <p:cNvPr id="21" name="TextBox 20">
            <a:extLst>
              <a:ext uri="{FF2B5EF4-FFF2-40B4-BE49-F238E27FC236}">
                <a16:creationId xmlns:a16="http://schemas.microsoft.com/office/drawing/2014/main" id="{1DB852D5-9A21-E219-A759-DF1BC47F2D09}"/>
              </a:ext>
            </a:extLst>
          </p:cNvPr>
          <p:cNvSpPr txBox="1"/>
          <p:nvPr/>
        </p:nvSpPr>
        <p:spPr>
          <a:xfrm>
            <a:off x="4195344" y="3665379"/>
            <a:ext cx="373820" cy="369332"/>
          </a:xfrm>
          <a:prstGeom prst="rect">
            <a:avLst/>
          </a:prstGeom>
          <a:noFill/>
        </p:spPr>
        <p:txBody>
          <a:bodyPr wrap="none" rtlCol="0">
            <a:spAutoFit/>
          </a:bodyPr>
          <a:lstStyle/>
          <a:p>
            <a:pPr algn="l"/>
            <a:r>
              <a:rPr lang="en-US" dirty="0">
                <a:latin typeface="+mj-lt"/>
                <a:cs typeface="Calibri" panose="020F0502020204030204" pitchFamily="34" charset="0"/>
              </a:rPr>
              <a:t>✕</a:t>
            </a:r>
          </a:p>
        </p:txBody>
      </p:sp>
      <p:sp>
        <p:nvSpPr>
          <p:cNvPr id="22" name="TextBox 21">
            <a:extLst>
              <a:ext uri="{FF2B5EF4-FFF2-40B4-BE49-F238E27FC236}">
                <a16:creationId xmlns:a16="http://schemas.microsoft.com/office/drawing/2014/main" id="{EBA50DD4-2C78-F2C1-BEFE-F0A57C19E559}"/>
              </a:ext>
            </a:extLst>
          </p:cNvPr>
          <p:cNvSpPr txBox="1"/>
          <p:nvPr/>
        </p:nvSpPr>
        <p:spPr>
          <a:xfrm>
            <a:off x="4230610" y="4381078"/>
            <a:ext cx="338554" cy="461665"/>
          </a:xfrm>
          <a:prstGeom prst="rect">
            <a:avLst/>
          </a:prstGeom>
          <a:noFill/>
        </p:spPr>
        <p:txBody>
          <a:bodyPr wrap="none" rtlCol="0">
            <a:spAutoFit/>
          </a:bodyPr>
          <a:lstStyle/>
          <a:p>
            <a:pPr algn="l"/>
            <a:r>
              <a:rPr lang="en-US" sz="2400" dirty="0">
                <a:latin typeface="+mj-lt"/>
                <a:cs typeface="Calibri" panose="020F0502020204030204" pitchFamily="34" charset="0"/>
              </a:rPr>
              <a:t>=</a:t>
            </a:r>
          </a:p>
        </p:txBody>
      </p:sp>
      <p:sp>
        <p:nvSpPr>
          <p:cNvPr id="23" name="TextBox 22">
            <a:extLst>
              <a:ext uri="{FF2B5EF4-FFF2-40B4-BE49-F238E27FC236}">
                <a16:creationId xmlns:a16="http://schemas.microsoft.com/office/drawing/2014/main" id="{3744C53E-DF5F-81C2-A770-755CA6638A3C}"/>
              </a:ext>
            </a:extLst>
          </p:cNvPr>
          <p:cNvSpPr txBox="1"/>
          <p:nvPr/>
        </p:nvSpPr>
        <p:spPr>
          <a:xfrm>
            <a:off x="8303833" y="3665379"/>
            <a:ext cx="373820" cy="369332"/>
          </a:xfrm>
          <a:prstGeom prst="rect">
            <a:avLst/>
          </a:prstGeom>
          <a:noFill/>
        </p:spPr>
        <p:txBody>
          <a:bodyPr wrap="none" rtlCol="0">
            <a:spAutoFit/>
          </a:bodyPr>
          <a:lstStyle/>
          <a:p>
            <a:pPr algn="l"/>
            <a:r>
              <a:rPr lang="en-US" dirty="0">
                <a:latin typeface="+mj-lt"/>
                <a:cs typeface="Calibri" panose="020F0502020204030204" pitchFamily="34" charset="0"/>
              </a:rPr>
              <a:t>✕</a:t>
            </a:r>
          </a:p>
        </p:txBody>
      </p:sp>
      <p:sp>
        <p:nvSpPr>
          <p:cNvPr id="24" name="TextBox 23">
            <a:extLst>
              <a:ext uri="{FF2B5EF4-FFF2-40B4-BE49-F238E27FC236}">
                <a16:creationId xmlns:a16="http://schemas.microsoft.com/office/drawing/2014/main" id="{A2236526-A82C-6CB6-075F-7B5A99DC1D83}"/>
              </a:ext>
            </a:extLst>
          </p:cNvPr>
          <p:cNvSpPr txBox="1"/>
          <p:nvPr/>
        </p:nvSpPr>
        <p:spPr>
          <a:xfrm>
            <a:off x="8339099" y="4381078"/>
            <a:ext cx="338554" cy="461665"/>
          </a:xfrm>
          <a:prstGeom prst="rect">
            <a:avLst/>
          </a:prstGeom>
          <a:noFill/>
        </p:spPr>
        <p:txBody>
          <a:bodyPr wrap="none" rtlCol="0">
            <a:spAutoFit/>
          </a:bodyPr>
          <a:lstStyle/>
          <a:p>
            <a:pPr algn="l"/>
            <a:r>
              <a:rPr lang="en-US" sz="2400" dirty="0">
                <a:latin typeface="+mj-lt"/>
                <a:cs typeface="Calibri" panose="020F0502020204030204" pitchFamily="34" charset="0"/>
              </a:rPr>
              <a:t>=</a:t>
            </a:r>
          </a:p>
        </p:txBody>
      </p:sp>
      <p:sp>
        <p:nvSpPr>
          <p:cNvPr id="25" name="TextBox 24">
            <a:extLst>
              <a:ext uri="{FF2B5EF4-FFF2-40B4-BE49-F238E27FC236}">
                <a16:creationId xmlns:a16="http://schemas.microsoft.com/office/drawing/2014/main" id="{A51FFC4E-1383-545D-BACD-3A31B10E1DE6}"/>
              </a:ext>
            </a:extLst>
          </p:cNvPr>
          <p:cNvSpPr txBox="1"/>
          <p:nvPr/>
        </p:nvSpPr>
        <p:spPr>
          <a:xfrm>
            <a:off x="67308" y="3657153"/>
            <a:ext cx="373820" cy="369332"/>
          </a:xfrm>
          <a:prstGeom prst="rect">
            <a:avLst/>
          </a:prstGeom>
          <a:noFill/>
        </p:spPr>
        <p:txBody>
          <a:bodyPr wrap="none" rtlCol="0">
            <a:spAutoFit/>
          </a:bodyPr>
          <a:lstStyle/>
          <a:p>
            <a:pPr algn="l"/>
            <a:r>
              <a:rPr lang="en-US" dirty="0">
                <a:latin typeface="+mj-lt"/>
                <a:cs typeface="Calibri" panose="020F0502020204030204" pitchFamily="34" charset="0"/>
              </a:rPr>
              <a:t>✕</a:t>
            </a:r>
          </a:p>
        </p:txBody>
      </p:sp>
      <p:sp>
        <p:nvSpPr>
          <p:cNvPr id="26" name="TextBox 25">
            <a:extLst>
              <a:ext uri="{FF2B5EF4-FFF2-40B4-BE49-F238E27FC236}">
                <a16:creationId xmlns:a16="http://schemas.microsoft.com/office/drawing/2014/main" id="{7B86F49F-87BA-60D5-6F91-50EC0C302747}"/>
              </a:ext>
            </a:extLst>
          </p:cNvPr>
          <p:cNvSpPr txBox="1"/>
          <p:nvPr/>
        </p:nvSpPr>
        <p:spPr>
          <a:xfrm>
            <a:off x="102574" y="4372852"/>
            <a:ext cx="338554" cy="461665"/>
          </a:xfrm>
          <a:prstGeom prst="rect">
            <a:avLst/>
          </a:prstGeom>
          <a:noFill/>
        </p:spPr>
        <p:txBody>
          <a:bodyPr wrap="none" rtlCol="0">
            <a:spAutoFit/>
          </a:bodyPr>
          <a:lstStyle/>
          <a:p>
            <a:pPr algn="l"/>
            <a:r>
              <a:rPr lang="en-US" sz="2400" dirty="0">
                <a:latin typeface="+mj-lt"/>
                <a:cs typeface="Calibri" panose="020F0502020204030204" pitchFamily="34" charset="0"/>
              </a:rPr>
              <a:t>=</a:t>
            </a:r>
          </a:p>
        </p:txBody>
      </p:sp>
      <p:sp>
        <p:nvSpPr>
          <p:cNvPr id="4" name="TextBox 3">
            <a:extLst>
              <a:ext uri="{FF2B5EF4-FFF2-40B4-BE49-F238E27FC236}">
                <a16:creationId xmlns:a16="http://schemas.microsoft.com/office/drawing/2014/main" id="{A45FF950-F0D3-1075-8B96-0141EF621B86}"/>
              </a:ext>
            </a:extLst>
          </p:cNvPr>
          <p:cNvSpPr txBox="1"/>
          <p:nvPr/>
        </p:nvSpPr>
        <p:spPr>
          <a:xfrm>
            <a:off x="2434346" y="5347553"/>
            <a:ext cx="7657033" cy="461665"/>
          </a:xfrm>
          <a:prstGeom prst="rect">
            <a:avLst/>
          </a:prstGeom>
          <a:noFill/>
        </p:spPr>
        <p:txBody>
          <a:bodyPr wrap="none" rtlCol="0">
            <a:spAutoFit/>
          </a:bodyPr>
          <a:lstStyle/>
          <a:p>
            <a:pPr algn="l"/>
            <a:r>
              <a:rPr lang="en-US" sz="2400" dirty="0">
                <a:latin typeface="+mj-lt"/>
                <a:cs typeface="Calibri" panose="020F0502020204030204" pitchFamily="34" charset="0"/>
              </a:rPr>
              <a:t>The rhythms and filters are both </a:t>
            </a:r>
            <a:r>
              <a:rPr lang="en-US" sz="2400" b="1" dirty="0">
                <a:latin typeface="+mj-lt"/>
                <a:cs typeface="Calibri" panose="020F0502020204030204" pitchFamily="34" charset="0"/>
              </a:rPr>
              <a:t>discrete indicator functions. </a:t>
            </a:r>
            <a:endParaRPr lang="en-US" sz="2400" dirty="0">
              <a:latin typeface="+mj-lt"/>
              <a:cs typeface="Calibri" panose="020F0502020204030204" pitchFamily="34" charset="0"/>
            </a:endParaRPr>
          </a:p>
        </p:txBody>
      </p:sp>
      <p:sp>
        <p:nvSpPr>
          <p:cNvPr id="5" name="Footer Placeholder 4">
            <a:extLst>
              <a:ext uri="{FF2B5EF4-FFF2-40B4-BE49-F238E27FC236}">
                <a16:creationId xmlns:a16="http://schemas.microsoft.com/office/drawing/2014/main" id="{D8375BCD-2592-906D-4181-9ED2A9B8CC6A}"/>
              </a:ext>
            </a:extLst>
          </p:cNvPr>
          <p:cNvSpPr>
            <a:spLocks noGrp="1"/>
          </p:cNvSpPr>
          <p:nvPr>
            <p:ph type="ftr" sz="quarter" idx="11"/>
          </p:nvPr>
        </p:nvSpPr>
        <p:spPr>
          <a:xfrm>
            <a:off x="4038600" y="6492875"/>
            <a:ext cx="4114800" cy="365125"/>
          </a:xfrm>
        </p:spPr>
        <p:txBody>
          <a:bodyPr/>
          <a:lstStyle/>
          <a:p>
            <a:r>
              <a:rPr lang="en-US"/>
              <a:t>Rhythmic Regularity beyond Meter and Isochrony</a:t>
            </a:r>
            <a:endParaRPr lang="en-US" dirty="0"/>
          </a:p>
        </p:txBody>
      </p:sp>
      <p:sp>
        <p:nvSpPr>
          <p:cNvPr id="7" name="Date Placeholder 6">
            <a:extLst>
              <a:ext uri="{FF2B5EF4-FFF2-40B4-BE49-F238E27FC236}">
                <a16:creationId xmlns:a16="http://schemas.microsoft.com/office/drawing/2014/main" id="{6EC9E5B1-57B0-7B71-9F08-E4F1CC68BC7D}"/>
              </a:ext>
            </a:extLst>
          </p:cNvPr>
          <p:cNvSpPr>
            <a:spLocks noGrp="1"/>
          </p:cNvSpPr>
          <p:nvPr>
            <p:ph type="dt" sz="half" idx="10"/>
          </p:nvPr>
        </p:nvSpPr>
        <p:spPr/>
        <p:txBody>
          <a:bodyPr/>
          <a:lstStyle/>
          <a:p>
            <a:r>
              <a:rPr lang="en-US"/>
              <a:t>Rhythm in Music since 1900, McGill, Sept. 2023</a:t>
            </a:r>
            <a:endParaRPr lang="en-US" dirty="0"/>
          </a:p>
        </p:txBody>
      </p:sp>
      <p:sp>
        <p:nvSpPr>
          <p:cNvPr id="9" name="Slide Number Placeholder 8">
            <a:extLst>
              <a:ext uri="{FF2B5EF4-FFF2-40B4-BE49-F238E27FC236}">
                <a16:creationId xmlns:a16="http://schemas.microsoft.com/office/drawing/2014/main" id="{2C915A8E-E428-2463-4043-98FC3A113833}"/>
              </a:ext>
            </a:extLst>
          </p:cNvPr>
          <p:cNvSpPr>
            <a:spLocks noGrp="1"/>
          </p:cNvSpPr>
          <p:nvPr>
            <p:ph type="sldNum" sz="quarter" idx="12"/>
          </p:nvPr>
        </p:nvSpPr>
        <p:spPr/>
        <p:txBody>
          <a:bodyPr/>
          <a:lstStyle/>
          <a:p>
            <a:r>
              <a:rPr lang="en-US"/>
              <a:t>Jason Yust, Boston Univ.          </a:t>
            </a:r>
            <a:fld id="{6950D593-2953-924C-A0DA-F3B17E0E49C7}" type="slidenum">
              <a:rPr lang="en-US" smtClean="0"/>
              <a:pPr/>
              <a:t>8</a:t>
            </a:fld>
            <a:endParaRPr lang="en-US" dirty="0"/>
          </a:p>
        </p:txBody>
      </p:sp>
    </p:spTree>
    <p:extLst>
      <p:ext uri="{BB962C8B-B14F-4D97-AF65-F5344CB8AC3E}">
        <p14:creationId xmlns:p14="http://schemas.microsoft.com/office/powerpoint/2010/main" val="307819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69FC9-0FF2-9079-82AC-A30FEA8B1564}"/>
              </a:ext>
            </a:extLst>
          </p:cNvPr>
          <p:cNvSpPr>
            <a:spLocks noGrp="1"/>
          </p:cNvSpPr>
          <p:nvPr>
            <p:ph type="title"/>
          </p:nvPr>
        </p:nvSpPr>
        <p:spPr/>
        <p:txBody>
          <a:bodyPr/>
          <a:lstStyle/>
          <a:p>
            <a:r>
              <a:rPr lang="en-US" dirty="0"/>
              <a:t>Continuity of time</a:t>
            </a:r>
          </a:p>
        </p:txBody>
      </p:sp>
      <p:sp>
        <p:nvSpPr>
          <p:cNvPr id="3" name="Content Placeholder 2">
            <a:extLst>
              <a:ext uri="{FF2B5EF4-FFF2-40B4-BE49-F238E27FC236}">
                <a16:creationId xmlns:a16="http://schemas.microsoft.com/office/drawing/2014/main" id="{4A2AA3D8-883D-1CEC-DC60-E735B1AF9F6E}"/>
              </a:ext>
            </a:extLst>
          </p:cNvPr>
          <p:cNvSpPr>
            <a:spLocks noGrp="1"/>
          </p:cNvSpPr>
          <p:nvPr>
            <p:ph idx="1"/>
          </p:nvPr>
        </p:nvSpPr>
        <p:spPr>
          <a:xfrm>
            <a:off x="515618" y="630073"/>
            <a:ext cx="11160760" cy="633095"/>
          </a:xfrm>
        </p:spPr>
        <p:txBody>
          <a:bodyPr/>
          <a:lstStyle/>
          <a:p>
            <a:pPr marL="0" indent="0">
              <a:buNone/>
            </a:pPr>
            <a:r>
              <a:rPr lang="en-US" dirty="0"/>
              <a:t>Discrete filters on discrete signals do not reflect time as a continuous space. </a:t>
            </a:r>
            <a:endParaRPr lang="en-US" i="1" dirty="0"/>
          </a:p>
        </p:txBody>
      </p:sp>
      <p:sp>
        <p:nvSpPr>
          <p:cNvPr id="5" name="TextBox 4">
            <a:extLst>
              <a:ext uri="{FF2B5EF4-FFF2-40B4-BE49-F238E27FC236}">
                <a16:creationId xmlns:a16="http://schemas.microsoft.com/office/drawing/2014/main" id="{05EAC24E-7DE4-AFD9-7211-A66C0CA6DE00}"/>
              </a:ext>
            </a:extLst>
          </p:cNvPr>
          <p:cNvSpPr txBox="1"/>
          <p:nvPr/>
        </p:nvSpPr>
        <p:spPr>
          <a:xfrm>
            <a:off x="827581" y="4957250"/>
            <a:ext cx="10200677" cy="830997"/>
          </a:xfrm>
          <a:prstGeom prst="rect">
            <a:avLst/>
          </a:prstGeom>
          <a:noFill/>
        </p:spPr>
        <p:txBody>
          <a:bodyPr wrap="none" rtlCol="0">
            <a:spAutoFit/>
          </a:bodyPr>
          <a:lstStyle/>
          <a:p>
            <a:pPr algn="ctr"/>
            <a:r>
              <a:rPr lang="en-US" sz="2400" dirty="0">
                <a:latin typeface="+mj-lt"/>
                <a:cs typeface="Calibri" panose="020F0502020204030204" pitchFamily="34" charset="0"/>
              </a:rPr>
              <a:t>In the method of metrical notation, greater precision requires greater complexity.</a:t>
            </a:r>
          </a:p>
          <a:p>
            <a:pPr algn="ctr">
              <a:spcAft>
                <a:spcPts val="600"/>
              </a:spcAft>
            </a:pPr>
            <a:r>
              <a:rPr lang="en-US" sz="2400" dirty="0">
                <a:latin typeface="+mj-lt"/>
                <a:cs typeface="Calibri" panose="020F0502020204030204" pitchFamily="34" charset="0"/>
              </a:rPr>
              <a:t>European notation is optimized as a prescriptive, rather than descriptive, system.</a:t>
            </a:r>
          </a:p>
        </p:txBody>
      </p:sp>
      <p:sp>
        <p:nvSpPr>
          <p:cNvPr id="6" name="TextBox 5">
            <a:extLst>
              <a:ext uri="{FF2B5EF4-FFF2-40B4-BE49-F238E27FC236}">
                <a16:creationId xmlns:a16="http://schemas.microsoft.com/office/drawing/2014/main" id="{F2E4ACA6-9323-E86B-DD83-F21CF2B8AA71}"/>
              </a:ext>
            </a:extLst>
          </p:cNvPr>
          <p:cNvSpPr txBox="1"/>
          <p:nvPr/>
        </p:nvSpPr>
        <p:spPr>
          <a:xfrm>
            <a:off x="124128" y="1043870"/>
            <a:ext cx="644728" cy="461665"/>
          </a:xfrm>
          <a:prstGeom prst="rect">
            <a:avLst/>
          </a:prstGeom>
          <a:noFill/>
        </p:spPr>
        <p:txBody>
          <a:bodyPr wrap="none" rtlCol="0">
            <a:spAutoFit/>
          </a:bodyPr>
          <a:lstStyle/>
          <a:p>
            <a:pPr algn="l"/>
            <a:r>
              <a:rPr lang="en-US" sz="2400" dirty="0">
                <a:latin typeface="+mj-lt"/>
                <a:cs typeface="Calibri" panose="020F0502020204030204" pitchFamily="34" charset="0"/>
              </a:rPr>
              <a:t>1:1 </a:t>
            </a:r>
          </a:p>
        </p:txBody>
      </p:sp>
      <p:sp>
        <p:nvSpPr>
          <p:cNvPr id="7" name="TextBox 6">
            <a:extLst>
              <a:ext uri="{FF2B5EF4-FFF2-40B4-BE49-F238E27FC236}">
                <a16:creationId xmlns:a16="http://schemas.microsoft.com/office/drawing/2014/main" id="{095E275C-08E7-EB61-7FFF-E84C03DF700A}"/>
              </a:ext>
            </a:extLst>
          </p:cNvPr>
          <p:cNvSpPr txBox="1"/>
          <p:nvPr/>
        </p:nvSpPr>
        <p:spPr>
          <a:xfrm>
            <a:off x="113924" y="2124850"/>
            <a:ext cx="713657" cy="461665"/>
          </a:xfrm>
          <a:prstGeom prst="rect">
            <a:avLst/>
          </a:prstGeom>
          <a:noFill/>
        </p:spPr>
        <p:txBody>
          <a:bodyPr wrap="none" rtlCol="0">
            <a:spAutoFit/>
          </a:bodyPr>
          <a:lstStyle/>
          <a:p>
            <a:pPr algn="l"/>
            <a:r>
              <a:rPr lang="en-US" sz="2400" dirty="0">
                <a:latin typeface="+mj-lt"/>
                <a:cs typeface="Calibri" panose="020F0502020204030204" pitchFamily="34" charset="0"/>
              </a:rPr>
              <a:t>2:1  </a:t>
            </a:r>
          </a:p>
        </p:txBody>
      </p:sp>
      <p:sp>
        <p:nvSpPr>
          <p:cNvPr id="8" name="TextBox 7">
            <a:extLst>
              <a:ext uri="{FF2B5EF4-FFF2-40B4-BE49-F238E27FC236}">
                <a16:creationId xmlns:a16="http://schemas.microsoft.com/office/drawing/2014/main" id="{AF230B78-0E4E-3257-59EF-A524E91DC137}"/>
              </a:ext>
            </a:extLst>
          </p:cNvPr>
          <p:cNvSpPr txBox="1"/>
          <p:nvPr/>
        </p:nvSpPr>
        <p:spPr>
          <a:xfrm>
            <a:off x="115500" y="3365063"/>
            <a:ext cx="644728" cy="461665"/>
          </a:xfrm>
          <a:prstGeom prst="rect">
            <a:avLst/>
          </a:prstGeom>
          <a:noFill/>
        </p:spPr>
        <p:txBody>
          <a:bodyPr wrap="none" rtlCol="0">
            <a:spAutoFit/>
          </a:bodyPr>
          <a:lstStyle/>
          <a:p>
            <a:pPr algn="l"/>
            <a:r>
              <a:rPr lang="en-US" sz="2400" dirty="0">
                <a:latin typeface="+mj-lt"/>
                <a:cs typeface="Calibri" panose="020F0502020204030204" pitchFamily="34" charset="0"/>
              </a:rPr>
              <a:t>3:2 </a:t>
            </a:r>
          </a:p>
        </p:txBody>
      </p:sp>
      <p:sp>
        <p:nvSpPr>
          <p:cNvPr id="10" name="TextBox 9">
            <a:extLst>
              <a:ext uri="{FF2B5EF4-FFF2-40B4-BE49-F238E27FC236}">
                <a16:creationId xmlns:a16="http://schemas.microsoft.com/office/drawing/2014/main" id="{215C5CC0-BE6F-886E-22CE-31D9485165A2}"/>
              </a:ext>
            </a:extLst>
          </p:cNvPr>
          <p:cNvSpPr txBox="1"/>
          <p:nvPr/>
        </p:nvSpPr>
        <p:spPr>
          <a:xfrm>
            <a:off x="2626934" y="997214"/>
            <a:ext cx="6938128" cy="461665"/>
          </a:xfrm>
          <a:prstGeom prst="rect">
            <a:avLst/>
          </a:prstGeom>
          <a:noFill/>
        </p:spPr>
        <p:txBody>
          <a:bodyPr wrap="square" rtlCol="0">
            <a:spAutoFit/>
          </a:bodyPr>
          <a:lstStyle/>
          <a:p>
            <a:pPr algn="ctr"/>
            <a:r>
              <a:rPr lang="en-US" sz="2400" dirty="0">
                <a:latin typeface="+mj-lt"/>
                <a:cs typeface="Calibri" panose="020F0502020204030204" pitchFamily="34" charset="0"/>
              </a:rPr>
              <a:t>Example: Swing ratios (See </a:t>
            </a:r>
            <a:r>
              <a:rPr lang="en-US" sz="2400" dirty="0" err="1">
                <a:latin typeface="+mj-lt"/>
                <a:cs typeface="Calibri" panose="020F0502020204030204" pitchFamily="34" charset="0"/>
              </a:rPr>
              <a:t>Benadon</a:t>
            </a:r>
            <a:r>
              <a:rPr lang="en-US" sz="2400" dirty="0">
                <a:latin typeface="+mj-lt"/>
                <a:cs typeface="Calibri" panose="020F0502020204030204" pitchFamily="34" charset="0"/>
              </a:rPr>
              <a:t> Forthcoming!)</a:t>
            </a:r>
          </a:p>
        </p:txBody>
      </p:sp>
      <p:pic>
        <p:nvPicPr>
          <p:cNvPr id="32" name="Picture 31">
            <a:extLst>
              <a:ext uri="{FF2B5EF4-FFF2-40B4-BE49-F238E27FC236}">
                <a16:creationId xmlns:a16="http://schemas.microsoft.com/office/drawing/2014/main" id="{C6EFB2E1-DAAF-0AB3-2BA7-692CCA054DAB}"/>
              </a:ext>
            </a:extLst>
          </p:cNvPr>
          <p:cNvPicPr>
            <a:picLocks noChangeAspect="1"/>
          </p:cNvPicPr>
          <p:nvPr/>
        </p:nvPicPr>
        <p:blipFill>
          <a:blip r:embed="rId3"/>
          <a:stretch>
            <a:fillRect/>
          </a:stretch>
        </p:blipFill>
        <p:spPr>
          <a:xfrm>
            <a:off x="59223" y="1480690"/>
            <a:ext cx="1872875" cy="681045"/>
          </a:xfrm>
          <a:prstGeom prst="rect">
            <a:avLst/>
          </a:prstGeom>
        </p:spPr>
      </p:pic>
      <p:pic>
        <p:nvPicPr>
          <p:cNvPr id="34" name="Picture 33">
            <a:extLst>
              <a:ext uri="{FF2B5EF4-FFF2-40B4-BE49-F238E27FC236}">
                <a16:creationId xmlns:a16="http://schemas.microsoft.com/office/drawing/2014/main" id="{1DBB4C9D-3533-CE6C-ADFA-1E5EDBEC6D7D}"/>
              </a:ext>
            </a:extLst>
          </p:cNvPr>
          <p:cNvPicPr>
            <a:picLocks noChangeAspect="1"/>
          </p:cNvPicPr>
          <p:nvPr/>
        </p:nvPicPr>
        <p:blipFill>
          <a:blip r:embed="rId4"/>
          <a:stretch>
            <a:fillRect/>
          </a:stretch>
        </p:blipFill>
        <p:spPr>
          <a:xfrm>
            <a:off x="39514" y="2522400"/>
            <a:ext cx="1872875" cy="872589"/>
          </a:xfrm>
          <a:prstGeom prst="rect">
            <a:avLst/>
          </a:prstGeom>
        </p:spPr>
      </p:pic>
      <p:pic>
        <p:nvPicPr>
          <p:cNvPr id="36" name="Picture 35">
            <a:extLst>
              <a:ext uri="{FF2B5EF4-FFF2-40B4-BE49-F238E27FC236}">
                <a16:creationId xmlns:a16="http://schemas.microsoft.com/office/drawing/2014/main" id="{79F5ECE0-5770-29D0-C296-F13BABA43CAA}"/>
              </a:ext>
            </a:extLst>
          </p:cNvPr>
          <p:cNvPicPr>
            <a:picLocks noChangeAspect="1"/>
          </p:cNvPicPr>
          <p:nvPr/>
        </p:nvPicPr>
        <p:blipFill>
          <a:blip r:embed="rId5"/>
          <a:stretch>
            <a:fillRect/>
          </a:stretch>
        </p:blipFill>
        <p:spPr>
          <a:xfrm>
            <a:off x="50596" y="3784897"/>
            <a:ext cx="1872874" cy="808741"/>
          </a:xfrm>
          <a:prstGeom prst="rect">
            <a:avLst/>
          </a:prstGeom>
        </p:spPr>
      </p:pic>
      <p:pic>
        <p:nvPicPr>
          <p:cNvPr id="44" name="Picture 43">
            <a:extLst>
              <a:ext uri="{FF2B5EF4-FFF2-40B4-BE49-F238E27FC236}">
                <a16:creationId xmlns:a16="http://schemas.microsoft.com/office/drawing/2014/main" id="{E6866587-71F0-683C-0C9D-F91B5305DA22}"/>
              </a:ext>
            </a:extLst>
          </p:cNvPr>
          <p:cNvPicPr>
            <a:picLocks noChangeAspect="1"/>
          </p:cNvPicPr>
          <p:nvPr/>
        </p:nvPicPr>
        <p:blipFill>
          <a:blip r:embed="rId6"/>
          <a:stretch>
            <a:fillRect/>
          </a:stretch>
        </p:blipFill>
        <p:spPr>
          <a:xfrm>
            <a:off x="1920346" y="1476569"/>
            <a:ext cx="3157936" cy="654693"/>
          </a:xfrm>
          <a:prstGeom prst="rect">
            <a:avLst/>
          </a:prstGeom>
        </p:spPr>
      </p:pic>
      <p:pic>
        <p:nvPicPr>
          <p:cNvPr id="46" name="Picture 45">
            <a:extLst>
              <a:ext uri="{FF2B5EF4-FFF2-40B4-BE49-F238E27FC236}">
                <a16:creationId xmlns:a16="http://schemas.microsoft.com/office/drawing/2014/main" id="{004E030B-5F80-B8A8-53B3-89468F7A3957}"/>
              </a:ext>
            </a:extLst>
          </p:cNvPr>
          <p:cNvPicPr>
            <a:picLocks noChangeAspect="1"/>
          </p:cNvPicPr>
          <p:nvPr/>
        </p:nvPicPr>
        <p:blipFill>
          <a:blip r:embed="rId7"/>
          <a:stretch>
            <a:fillRect/>
          </a:stretch>
        </p:blipFill>
        <p:spPr>
          <a:xfrm>
            <a:off x="1909727" y="2600230"/>
            <a:ext cx="3157936" cy="654693"/>
          </a:xfrm>
          <a:prstGeom prst="rect">
            <a:avLst/>
          </a:prstGeom>
        </p:spPr>
      </p:pic>
      <p:pic>
        <p:nvPicPr>
          <p:cNvPr id="48" name="Picture 47">
            <a:extLst>
              <a:ext uri="{FF2B5EF4-FFF2-40B4-BE49-F238E27FC236}">
                <a16:creationId xmlns:a16="http://schemas.microsoft.com/office/drawing/2014/main" id="{52FB82FC-5AD7-8762-6BDF-165D945AD85A}"/>
              </a:ext>
            </a:extLst>
          </p:cNvPr>
          <p:cNvPicPr>
            <a:picLocks noChangeAspect="1"/>
          </p:cNvPicPr>
          <p:nvPr/>
        </p:nvPicPr>
        <p:blipFill>
          <a:blip r:embed="rId8"/>
          <a:stretch>
            <a:fillRect/>
          </a:stretch>
        </p:blipFill>
        <p:spPr>
          <a:xfrm>
            <a:off x="1918038" y="3772107"/>
            <a:ext cx="3157938" cy="808741"/>
          </a:xfrm>
          <a:prstGeom prst="rect">
            <a:avLst/>
          </a:prstGeom>
        </p:spPr>
      </p:pic>
      <p:sp>
        <p:nvSpPr>
          <p:cNvPr id="49" name="TextBox 48">
            <a:extLst>
              <a:ext uri="{FF2B5EF4-FFF2-40B4-BE49-F238E27FC236}">
                <a16:creationId xmlns:a16="http://schemas.microsoft.com/office/drawing/2014/main" id="{3951E95F-BCD3-9CEA-D2C8-D96CF5EFC4E7}"/>
              </a:ext>
            </a:extLst>
          </p:cNvPr>
          <p:cNvSpPr txBox="1"/>
          <p:nvPr/>
        </p:nvSpPr>
        <p:spPr>
          <a:xfrm>
            <a:off x="5172034" y="1709397"/>
            <a:ext cx="373820" cy="369332"/>
          </a:xfrm>
          <a:prstGeom prst="rect">
            <a:avLst/>
          </a:prstGeom>
          <a:noFill/>
        </p:spPr>
        <p:txBody>
          <a:bodyPr wrap="none" rtlCol="0">
            <a:spAutoFit/>
          </a:bodyPr>
          <a:lstStyle/>
          <a:p>
            <a:pPr algn="l"/>
            <a:r>
              <a:rPr lang="en-US" dirty="0">
                <a:latin typeface="+mj-lt"/>
                <a:cs typeface="Calibri" panose="020F0502020204030204" pitchFamily="34" charset="0"/>
              </a:rPr>
              <a:t>✕</a:t>
            </a:r>
          </a:p>
        </p:txBody>
      </p:sp>
      <p:sp>
        <p:nvSpPr>
          <p:cNvPr id="53" name="TextBox 52">
            <a:extLst>
              <a:ext uri="{FF2B5EF4-FFF2-40B4-BE49-F238E27FC236}">
                <a16:creationId xmlns:a16="http://schemas.microsoft.com/office/drawing/2014/main" id="{4F7B5835-C1FE-A211-66C5-F177C7679C6D}"/>
              </a:ext>
            </a:extLst>
          </p:cNvPr>
          <p:cNvSpPr txBox="1"/>
          <p:nvPr/>
        </p:nvSpPr>
        <p:spPr>
          <a:xfrm>
            <a:off x="5143959" y="3728342"/>
            <a:ext cx="373820" cy="369332"/>
          </a:xfrm>
          <a:prstGeom prst="rect">
            <a:avLst/>
          </a:prstGeom>
          <a:noFill/>
        </p:spPr>
        <p:txBody>
          <a:bodyPr wrap="square" rtlCol="0">
            <a:spAutoFit/>
          </a:bodyPr>
          <a:lstStyle/>
          <a:p>
            <a:pPr algn="l"/>
            <a:r>
              <a:rPr lang="en-US" dirty="0">
                <a:latin typeface="+mj-lt"/>
                <a:cs typeface="Calibri" panose="020F0502020204030204" pitchFamily="34" charset="0"/>
              </a:rPr>
              <a:t>✕</a:t>
            </a:r>
          </a:p>
        </p:txBody>
      </p:sp>
      <p:sp>
        <p:nvSpPr>
          <p:cNvPr id="54" name="TextBox 53">
            <a:extLst>
              <a:ext uri="{FF2B5EF4-FFF2-40B4-BE49-F238E27FC236}">
                <a16:creationId xmlns:a16="http://schemas.microsoft.com/office/drawing/2014/main" id="{BF20D9CC-1635-257C-B9DF-110C72BFFBA7}"/>
              </a:ext>
            </a:extLst>
          </p:cNvPr>
          <p:cNvSpPr txBox="1"/>
          <p:nvPr/>
        </p:nvSpPr>
        <p:spPr>
          <a:xfrm>
            <a:off x="5180907" y="4116691"/>
            <a:ext cx="373820" cy="369332"/>
          </a:xfrm>
          <a:prstGeom prst="rect">
            <a:avLst/>
          </a:prstGeom>
          <a:noFill/>
        </p:spPr>
        <p:txBody>
          <a:bodyPr wrap="none" rtlCol="0">
            <a:spAutoFit/>
          </a:bodyPr>
          <a:lstStyle/>
          <a:p>
            <a:pPr algn="l"/>
            <a:r>
              <a:rPr lang="en-US" dirty="0">
                <a:latin typeface="+mj-lt"/>
                <a:cs typeface="Calibri" panose="020F0502020204030204" pitchFamily="34" charset="0"/>
              </a:rPr>
              <a:t>✕</a:t>
            </a:r>
          </a:p>
        </p:txBody>
      </p:sp>
      <p:pic>
        <p:nvPicPr>
          <p:cNvPr id="56" name="Picture 55">
            <a:extLst>
              <a:ext uri="{FF2B5EF4-FFF2-40B4-BE49-F238E27FC236}">
                <a16:creationId xmlns:a16="http://schemas.microsoft.com/office/drawing/2014/main" id="{29DC6FA2-7EC9-A947-889F-B34572A1021A}"/>
              </a:ext>
            </a:extLst>
          </p:cNvPr>
          <p:cNvPicPr>
            <a:picLocks noChangeAspect="1"/>
          </p:cNvPicPr>
          <p:nvPr/>
        </p:nvPicPr>
        <p:blipFill>
          <a:blip r:embed="rId9"/>
          <a:stretch>
            <a:fillRect/>
          </a:stretch>
        </p:blipFill>
        <p:spPr>
          <a:xfrm>
            <a:off x="5633153" y="1483051"/>
            <a:ext cx="2809474" cy="663348"/>
          </a:xfrm>
          <a:prstGeom prst="rect">
            <a:avLst/>
          </a:prstGeom>
        </p:spPr>
      </p:pic>
      <p:pic>
        <p:nvPicPr>
          <p:cNvPr id="58" name="Picture 57">
            <a:extLst>
              <a:ext uri="{FF2B5EF4-FFF2-40B4-BE49-F238E27FC236}">
                <a16:creationId xmlns:a16="http://schemas.microsoft.com/office/drawing/2014/main" id="{B22B5F1E-0538-16BE-33F6-6CA8967E8B94}"/>
              </a:ext>
            </a:extLst>
          </p:cNvPr>
          <p:cNvPicPr>
            <a:picLocks noChangeAspect="1"/>
          </p:cNvPicPr>
          <p:nvPr/>
        </p:nvPicPr>
        <p:blipFill>
          <a:blip r:embed="rId10"/>
          <a:stretch>
            <a:fillRect/>
          </a:stretch>
        </p:blipFill>
        <p:spPr>
          <a:xfrm>
            <a:off x="5634620" y="4114995"/>
            <a:ext cx="2826805" cy="667440"/>
          </a:xfrm>
          <a:prstGeom prst="rect">
            <a:avLst/>
          </a:prstGeom>
        </p:spPr>
      </p:pic>
      <p:pic>
        <p:nvPicPr>
          <p:cNvPr id="60" name="Picture 59">
            <a:extLst>
              <a:ext uri="{FF2B5EF4-FFF2-40B4-BE49-F238E27FC236}">
                <a16:creationId xmlns:a16="http://schemas.microsoft.com/office/drawing/2014/main" id="{EC6E045B-89C2-8FDE-2927-50F93E608DC6}"/>
              </a:ext>
            </a:extLst>
          </p:cNvPr>
          <p:cNvPicPr>
            <a:picLocks noChangeAspect="1"/>
          </p:cNvPicPr>
          <p:nvPr/>
        </p:nvPicPr>
        <p:blipFill>
          <a:blip r:embed="rId11"/>
          <a:stretch>
            <a:fillRect/>
          </a:stretch>
        </p:blipFill>
        <p:spPr>
          <a:xfrm>
            <a:off x="5630761" y="2808312"/>
            <a:ext cx="2817467" cy="665235"/>
          </a:xfrm>
          <a:prstGeom prst="rect">
            <a:avLst/>
          </a:prstGeom>
        </p:spPr>
      </p:pic>
      <p:pic>
        <p:nvPicPr>
          <p:cNvPr id="61" name="Picture 60">
            <a:extLst>
              <a:ext uri="{FF2B5EF4-FFF2-40B4-BE49-F238E27FC236}">
                <a16:creationId xmlns:a16="http://schemas.microsoft.com/office/drawing/2014/main" id="{EEE45065-381E-F600-FC52-0E5E36F9AE52}"/>
              </a:ext>
            </a:extLst>
          </p:cNvPr>
          <p:cNvPicPr>
            <a:picLocks noChangeAspect="1"/>
          </p:cNvPicPr>
          <p:nvPr/>
        </p:nvPicPr>
        <p:blipFill>
          <a:blip r:embed="rId9"/>
          <a:stretch>
            <a:fillRect/>
          </a:stretch>
        </p:blipFill>
        <p:spPr>
          <a:xfrm>
            <a:off x="5636549" y="2142099"/>
            <a:ext cx="2809474" cy="663348"/>
          </a:xfrm>
          <a:prstGeom prst="rect">
            <a:avLst/>
          </a:prstGeom>
        </p:spPr>
      </p:pic>
      <p:pic>
        <p:nvPicPr>
          <p:cNvPr id="62" name="Picture 61">
            <a:extLst>
              <a:ext uri="{FF2B5EF4-FFF2-40B4-BE49-F238E27FC236}">
                <a16:creationId xmlns:a16="http://schemas.microsoft.com/office/drawing/2014/main" id="{CE5207F3-6B84-5832-A175-23BD0CCE876B}"/>
              </a:ext>
            </a:extLst>
          </p:cNvPr>
          <p:cNvPicPr>
            <a:picLocks noChangeAspect="1"/>
          </p:cNvPicPr>
          <p:nvPr/>
        </p:nvPicPr>
        <p:blipFill>
          <a:blip r:embed="rId9"/>
          <a:stretch>
            <a:fillRect/>
          </a:stretch>
        </p:blipFill>
        <p:spPr>
          <a:xfrm>
            <a:off x="5643419" y="3457694"/>
            <a:ext cx="2809474" cy="663348"/>
          </a:xfrm>
          <a:prstGeom prst="rect">
            <a:avLst/>
          </a:prstGeom>
        </p:spPr>
      </p:pic>
      <p:cxnSp>
        <p:nvCxnSpPr>
          <p:cNvPr id="71" name="Straight Connector 70">
            <a:extLst>
              <a:ext uri="{FF2B5EF4-FFF2-40B4-BE49-F238E27FC236}">
                <a16:creationId xmlns:a16="http://schemas.microsoft.com/office/drawing/2014/main" id="{1166DADF-3B94-8110-3F9C-AFA9D486AE1A}"/>
              </a:ext>
            </a:extLst>
          </p:cNvPr>
          <p:cNvCxnSpPr>
            <a:cxnSpLocks/>
          </p:cNvCxnSpPr>
          <p:nvPr/>
        </p:nvCxnSpPr>
        <p:spPr>
          <a:xfrm flipV="1">
            <a:off x="5042914" y="3963025"/>
            <a:ext cx="170389" cy="90235"/>
          </a:xfrm>
          <a:prstGeom prst="line">
            <a:avLst/>
          </a:prstGeom>
          <a:ln w="12700"/>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84C45F50-F39D-6B09-16E8-4160D531618B}"/>
              </a:ext>
            </a:extLst>
          </p:cNvPr>
          <p:cNvCxnSpPr>
            <a:cxnSpLocks/>
          </p:cNvCxnSpPr>
          <p:nvPr/>
        </p:nvCxnSpPr>
        <p:spPr>
          <a:xfrm flipV="1">
            <a:off x="5451655" y="3746256"/>
            <a:ext cx="154816" cy="90678"/>
          </a:xfrm>
          <a:prstGeom prst="line">
            <a:avLst/>
          </a:prstGeom>
          <a:ln w="12700"/>
        </p:spPr>
        <p:style>
          <a:lnRef idx="1">
            <a:schemeClr val="dk1"/>
          </a:lnRef>
          <a:fillRef idx="0">
            <a:schemeClr val="dk1"/>
          </a:fillRef>
          <a:effectRef idx="0">
            <a:schemeClr val="dk1"/>
          </a:effectRef>
          <a:fontRef idx="minor">
            <a:schemeClr val="tx1"/>
          </a:fontRef>
        </p:style>
      </p:cxnSp>
      <p:cxnSp>
        <p:nvCxnSpPr>
          <p:cNvPr id="73" name="Straight Connector 72">
            <a:extLst>
              <a:ext uri="{FF2B5EF4-FFF2-40B4-BE49-F238E27FC236}">
                <a16:creationId xmlns:a16="http://schemas.microsoft.com/office/drawing/2014/main" id="{C23E2F8B-A218-B540-04A4-8380A32AFF82}"/>
              </a:ext>
            </a:extLst>
          </p:cNvPr>
          <p:cNvCxnSpPr>
            <a:cxnSpLocks/>
          </p:cNvCxnSpPr>
          <p:nvPr/>
        </p:nvCxnSpPr>
        <p:spPr>
          <a:xfrm>
            <a:off x="5016516" y="4171304"/>
            <a:ext cx="223846" cy="84837"/>
          </a:xfrm>
          <a:prstGeom prst="line">
            <a:avLst/>
          </a:prstGeom>
          <a:ln w="12700"/>
        </p:spPr>
        <p:style>
          <a:lnRef idx="1">
            <a:schemeClr val="dk1"/>
          </a:lnRef>
          <a:fillRef idx="0">
            <a:schemeClr val="dk1"/>
          </a:fillRef>
          <a:effectRef idx="0">
            <a:schemeClr val="dk1"/>
          </a:effectRef>
          <a:fontRef idx="minor">
            <a:schemeClr val="tx1"/>
          </a:fontRef>
        </p:style>
      </p:cxnSp>
      <p:cxnSp>
        <p:nvCxnSpPr>
          <p:cNvPr id="74" name="Straight Connector 73">
            <a:extLst>
              <a:ext uri="{FF2B5EF4-FFF2-40B4-BE49-F238E27FC236}">
                <a16:creationId xmlns:a16="http://schemas.microsoft.com/office/drawing/2014/main" id="{B50437A6-FBBB-5C8E-4777-396C4A337E4A}"/>
              </a:ext>
            </a:extLst>
          </p:cNvPr>
          <p:cNvCxnSpPr>
            <a:cxnSpLocks/>
          </p:cNvCxnSpPr>
          <p:nvPr/>
        </p:nvCxnSpPr>
        <p:spPr>
          <a:xfrm>
            <a:off x="5476981" y="4321812"/>
            <a:ext cx="148781" cy="64836"/>
          </a:xfrm>
          <a:prstGeom prst="line">
            <a:avLst/>
          </a:prstGeom>
          <a:ln w="12700"/>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8CFAF5F9-620A-D69C-40E3-340FB8AE3502}"/>
              </a:ext>
            </a:extLst>
          </p:cNvPr>
          <p:cNvPicPr>
            <a:picLocks noChangeAspect="1"/>
          </p:cNvPicPr>
          <p:nvPr/>
        </p:nvPicPr>
        <p:blipFill rotWithShape="1">
          <a:blip r:embed="rId12"/>
          <a:srcRect r="2877"/>
          <a:stretch/>
        </p:blipFill>
        <p:spPr>
          <a:xfrm>
            <a:off x="9149127" y="2148013"/>
            <a:ext cx="2746007" cy="711200"/>
          </a:xfrm>
          <a:prstGeom prst="rect">
            <a:avLst/>
          </a:prstGeom>
        </p:spPr>
      </p:pic>
      <p:sp>
        <p:nvSpPr>
          <p:cNvPr id="11" name="TextBox 10">
            <a:extLst>
              <a:ext uri="{FF2B5EF4-FFF2-40B4-BE49-F238E27FC236}">
                <a16:creationId xmlns:a16="http://schemas.microsoft.com/office/drawing/2014/main" id="{870874F1-5FC1-D8E4-EBFF-B93AF8EE315E}"/>
              </a:ext>
            </a:extLst>
          </p:cNvPr>
          <p:cNvSpPr txBox="1"/>
          <p:nvPr/>
        </p:nvSpPr>
        <p:spPr>
          <a:xfrm>
            <a:off x="8620472" y="1555002"/>
            <a:ext cx="377026" cy="553998"/>
          </a:xfrm>
          <a:prstGeom prst="rect">
            <a:avLst/>
          </a:prstGeom>
          <a:noFill/>
        </p:spPr>
        <p:txBody>
          <a:bodyPr wrap="none" rtlCol="0">
            <a:spAutoFit/>
          </a:bodyPr>
          <a:lstStyle/>
          <a:p>
            <a:pPr algn="l"/>
            <a:r>
              <a:rPr lang="en-US" sz="3000" dirty="0">
                <a:latin typeface="+mj-lt"/>
                <a:cs typeface="Calibri" panose="020F0502020204030204" pitchFamily="34" charset="0"/>
              </a:rPr>
              <a:t>=</a:t>
            </a:r>
          </a:p>
        </p:txBody>
      </p:sp>
      <p:sp>
        <p:nvSpPr>
          <p:cNvPr id="12" name="TextBox 11">
            <a:extLst>
              <a:ext uri="{FF2B5EF4-FFF2-40B4-BE49-F238E27FC236}">
                <a16:creationId xmlns:a16="http://schemas.microsoft.com/office/drawing/2014/main" id="{94E61375-823D-0824-BC3B-98F2892CDBDB}"/>
              </a:ext>
            </a:extLst>
          </p:cNvPr>
          <p:cNvSpPr txBox="1"/>
          <p:nvPr/>
        </p:nvSpPr>
        <p:spPr>
          <a:xfrm>
            <a:off x="8611955" y="2227781"/>
            <a:ext cx="377026" cy="553998"/>
          </a:xfrm>
          <a:prstGeom prst="rect">
            <a:avLst/>
          </a:prstGeom>
          <a:noFill/>
        </p:spPr>
        <p:txBody>
          <a:bodyPr wrap="none" rtlCol="0">
            <a:spAutoFit/>
          </a:bodyPr>
          <a:lstStyle/>
          <a:p>
            <a:pPr algn="l"/>
            <a:r>
              <a:rPr lang="en-US" sz="3000" dirty="0">
                <a:latin typeface="+mj-lt"/>
                <a:cs typeface="Calibri" panose="020F0502020204030204" pitchFamily="34" charset="0"/>
              </a:rPr>
              <a:t>=</a:t>
            </a:r>
          </a:p>
        </p:txBody>
      </p:sp>
      <p:sp>
        <p:nvSpPr>
          <p:cNvPr id="13" name="TextBox 12">
            <a:extLst>
              <a:ext uri="{FF2B5EF4-FFF2-40B4-BE49-F238E27FC236}">
                <a16:creationId xmlns:a16="http://schemas.microsoft.com/office/drawing/2014/main" id="{3A9380BE-A1EB-C83E-7965-53F3AE504699}"/>
              </a:ext>
            </a:extLst>
          </p:cNvPr>
          <p:cNvSpPr txBox="1"/>
          <p:nvPr/>
        </p:nvSpPr>
        <p:spPr>
          <a:xfrm>
            <a:off x="8605716" y="2897896"/>
            <a:ext cx="377026" cy="553998"/>
          </a:xfrm>
          <a:prstGeom prst="rect">
            <a:avLst/>
          </a:prstGeom>
          <a:noFill/>
        </p:spPr>
        <p:txBody>
          <a:bodyPr wrap="none" rtlCol="0">
            <a:spAutoFit/>
          </a:bodyPr>
          <a:lstStyle/>
          <a:p>
            <a:pPr algn="l"/>
            <a:r>
              <a:rPr lang="en-US" sz="3000" dirty="0">
                <a:latin typeface="+mj-lt"/>
                <a:cs typeface="Calibri" panose="020F0502020204030204" pitchFamily="34" charset="0"/>
              </a:rPr>
              <a:t>=</a:t>
            </a:r>
          </a:p>
        </p:txBody>
      </p:sp>
      <p:sp>
        <p:nvSpPr>
          <p:cNvPr id="14" name="TextBox 13">
            <a:extLst>
              <a:ext uri="{FF2B5EF4-FFF2-40B4-BE49-F238E27FC236}">
                <a16:creationId xmlns:a16="http://schemas.microsoft.com/office/drawing/2014/main" id="{FB3094B7-A704-7C51-EC44-EAA3E9548443}"/>
              </a:ext>
            </a:extLst>
          </p:cNvPr>
          <p:cNvSpPr txBox="1"/>
          <p:nvPr/>
        </p:nvSpPr>
        <p:spPr>
          <a:xfrm>
            <a:off x="8602622" y="3489146"/>
            <a:ext cx="377026" cy="553998"/>
          </a:xfrm>
          <a:prstGeom prst="rect">
            <a:avLst/>
          </a:prstGeom>
          <a:noFill/>
        </p:spPr>
        <p:txBody>
          <a:bodyPr wrap="none" rtlCol="0">
            <a:spAutoFit/>
          </a:bodyPr>
          <a:lstStyle/>
          <a:p>
            <a:pPr algn="l"/>
            <a:r>
              <a:rPr lang="en-US" sz="3000" dirty="0">
                <a:latin typeface="+mj-lt"/>
                <a:cs typeface="Calibri" panose="020F0502020204030204" pitchFamily="34" charset="0"/>
              </a:rPr>
              <a:t>=</a:t>
            </a:r>
          </a:p>
        </p:txBody>
      </p:sp>
      <p:sp>
        <p:nvSpPr>
          <p:cNvPr id="15" name="TextBox 14">
            <a:extLst>
              <a:ext uri="{FF2B5EF4-FFF2-40B4-BE49-F238E27FC236}">
                <a16:creationId xmlns:a16="http://schemas.microsoft.com/office/drawing/2014/main" id="{C7800F15-414E-FF3A-424C-A53355AAA956}"/>
              </a:ext>
            </a:extLst>
          </p:cNvPr>
          <p:cNvSpPr txBox="1"/>
          <p:nvPr/>
        </p:nvSpPr>
        <p:spPr>
          <a:xfrm>
            <a:off x="8606627" y="4147271"/>
            <a:ext cx="377026" cy="553998"/>
          </a:xfrm>
          <a:prstGeom prst="rect">
            <a:avLst/>
          </a:prstGeom>
          <a:noFill/>
        </p:spPr>
        <p:txBody>
          <a:bodyPr wrap="none" rtlCol="0">
            <a:spAutoFit/>
          </a:bodyPr>
          <a:lstStyle/>
          <a:p>
            <a:pPr algn="l"/>
            <a:r>
              <a:rPr lang="en-US" sz="3000" dirty="0">
                <a:latin typeface="+mj-lt"/>
                <a:cs typeface="Calibri" panose="020F0502020204030204" pitchFamily="34" charset="0"/>
              </a:rPr>
              <a:t>=</a:t>
            </a:r>
          </a:p>
        </p:txBody>
      </p:sp>
      <p:pic>
        <p:nvPicPr>
          <p:cNvPr id="16" name="Picture 15">
            <a:extLst>
              <a:ext uri="{FF2B5EF4-FFF2-40B4-BE49-F238E27FC236}">
                <a16:creationId xmlns:a16="http://schemas.microsoft.com/office/drawing/2014/main" id="{F3B886BE-3331-2740-7CC6-887B1C43CF76}"/>
              </a:ext>
            </a:extLst>
          </p:cNvPr>
          <p:cNvPicPr>
            <a:picLocks noChangeAspect="1"/>
          </p:cNvPicPr>
          <p:nvPr/>
        </p:nvPicPr>
        <p:blipFill rotWithShape="1">
          <a:blip r:embed="rId12"/>
          <a:srcRect r="2601"/>
          <a:stretch/>
        </p:blipFill>
        <p:spPr>
          <a:xfrm>
            <a:off x="9154915" y="3478346"/>
            <a:ext cx="2736385" cy="706704"/>
          </a:xfrm>
          <a:prstGeom prst="rect">
            <a:avLst/>
          </a:prstGeom>
        </p:spPr>
      </p:pic>
      <p:pic>
        <p:nvPicPr>
          <p:cNvPr id="17" name="Picture 16">
            <a:extLst>
              <a:ext uri="{FF2B5EF4-FFF2-40B4-BE49-F238E27FC236}">
                <a16:creationId xmlns:a16="http://schemas.microsoft.com/office/drawing/2014/main" id="{9C6B33E6-69EF-7789-B75B-15FD859EECFD}"/>
              </a:ext>
            </a:extLst>
          </p:cNvPr>
          <p:cNvPicPr>
            <a:picLocks noChangeAspect="1"/>
          </p:cNvPicPr>
          <p:nvPr/>
        </p:nvPicPr>
        <p:blipFill rotWithShape="1">
          <a:blip r:embed="rId6"/>
          <a:srcRect l="12335"/>
          <a:stretch/>
        </p:blipFill>
        <p:spPr>
          <a:xfrm>
            <a:off x="9157790" y="1511200"/>
            <a:ext cx="2737345" cy="647343"/>
          </a:xfrm>
          <a:prstGeom prst="rect">
            <a:avLst/>
          </a:prstGeom>
        </p:spPr>
      </p:pic>
      <p:pic>
        <p:nvPicPr>
          <p:cNvPr id="18" name="Picture 17">
            <a:extLst>
              <a:ext uri="{FF2B5EF4-FFF2-40B4-BE49-F238E27FC236}">
                <a16:creationId xmlns:a16="http://schemas.microsoft.com/office/drawing/2014/main" id="{F5249D54-0047-5B74-7AA7-944411B7EA0D}"/>
              </a:ext>
            </a:extLst>
          </p:cNvPr>
          <p:cNvPicPr>
            <a:picLocks noChangeAspect="1"/>
          </p:cNvPicPr>
          <p:nvPr/>
        </p:nvPicPr>
        <p:blipFill rotWithShape="1">
          <a:blip r:embed="rId7"/>
          <a:srcRect l="12335"/>
          <a:stretch/>
        </p:blipFill>
        <p:spPr>
          <a:xfrm>
            <a:off x="9147169" y="2844187"/>
            <a:ext cx="2737346" cy="647343"/>
          </a:xfrm>
          <a:prstGeom prst="rect">
            <a:avLst/>
          </a:prstGeom>
        </p:spPr>
      </p:pic>
      <p:pic>
        <p:nvPicPr>
          <p:cNvPr id="19" name="Picture 18">
            <a:extLst>
              <a:ext uri="{FF2B5EF4-FFF2-40B4-BE49-F238E27FC236}">
                <a16:creationId xmlns:a16="http://schemas.microsoft.com/office/drawing/2014/main" id="{54780602-AA81-1A17-5E16-5ECBDCC5CE8D}"/>
              </a:ext>
            </a:extLst>
          </p:cNvPr>
          <p:cNvPicPr>
            <a:picLocks noChangeAspect="1"/>
          </p:cNvPicPr>
          <p:nvPr/>
        </p:nvPicPr>
        <p:blipFill rotWithShape="1">
          <a:blip r:embed="rId8"/>
          <a:srcRect l="13324" b="19443"/>
          <a:stretch/>
        </p:blipFill>
        <p:spPr>
          <a:xfrm>
            <a:off x="9157790" y="4163066"/>
            <a:ext cx="2706452" cy="644179"/>
          </a:xfrm>
          <a:prstGeom prst="rect">
            <a:avLst/>
          </a:prstGeom>
        </p:spPr>
      </p:pic>
      <p:sp>
        <p:nvSpPr>
          <p:cNvPr id="35" name="TextBox 34">
            <a:extLst>
              <a:ext uri="{FF2B5EF4-FFF2-40B4-BE49-F238E27FC236}">
                <a16:creationId xmlns:a16="http://schemas.microsoft.com/office/drawing/2014/main" id="{77F61338-A060-2AEC-AE1C-31635E3BA321}"/>
              </a:ext>
            </a:extLst>
          </p:cNvPr>
          <p:cNvSpPr txBox="1"/>
          <p:nvPr/>
        </p:nvSpPr>
        <p:spPr>
          <a:xfrm>
            <a:off x="5196504" y="2860457"/>
            <a:ext cx="373820" cy="369332"/>
          </a:xfrm>
          <a:prstGeom prst="rect">
            <a:avLst/>
          </a:prstGeom>
          <a:noFill/>
        </p:spPr>
        <p:txBody>
          <a:bodyPr wrap="none" rtlCol="0">
            <a:spAutoFit/>
          </a:bodyPr>
          <a:lstStyle/>
          <a:p>
            <a:pPr algn="l"/>
            <a:r>
              <a:rPr lang="en-US" dirty="0">
                <a:latin typeface="+mj-lt"/>
                <a:cs typeface="Calibri" panose="020F0502020204030204" pitchFamily="34" charset="0"/>
              </a:rPr>
              <a:t>✕</a:t>
            </a:r>
          </a:p>
        </p:txBody>
      </p:sp>
      <p:cxnSp>
        <p:nvCxnSpPr>
          <p:cNvPr id="37" name="Straight Connector 36">
            <a:extLst>
              <a:ext uri="{FF2B5EF4-FFF2-40B4-BE49-F238E27FC236}">
                <a16:creationId xmlns:a16="http://schemas.microsoft.com/office/drawing/2014/main" id="{3884D0B3-F673-4FF6-6E2B-D30AAFBDE14E}"/>
              </a:ext>
            </a:extLst>
          </p:cNvPr>
          <p:cNvCxnSpPr>
            <a:cxnSpLocks/>
          </p:cNvCxnSpPr>
          <p:nvPr/>
        </p:nvCxnSpPr>
        <p:spPr>
          <a:xfrm>
            <a:off x="5032113" y="2915070"/>
            <a:ext cx="223846" cy="84837"/>
          </a:xfrm>
          <a:prstGeom prst="line">
            <a:avLst/>
          </a:prstGeom>
          <a:ln w="12700"/>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73998761-C1EC-08C9-1586-1DF4FD5504A9}"/>
              </a:ext>
            </a:extLst>
          </p:cNvPr>
          <p:cNvCxnSpPr>
            <a:cxnSpLocks/>
          </p:cNvCxnSpPr>
          <p:nvPr/>
        </p:nvCxnSpPr>
        <p:spPr>
          <a:xfrm>
            <a:off x="5492578" y="3065578"/>
            <a:ext cx="148781" cy="64836"/>
          </a:xfrm>
          <a:prstGeom prst="line">
            <a:avLst/>
          </a:prstGeom>
          <a:ln w="12700"/>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D89EF1F4-E6B6-D9FA-BC24-3B32D4083F02}"/>
              </a:ext>
            </a:extLst>
          </p:cNvPr>
          <p:cNvSpPr txBox="1"/>
          <p:nvPr/>
        </p:nvSpPr>
        <p:spPr>
          <a:xfrm>
            <a:off x="5143959" y="2461762"/>
            <a:ext cx="373820" cy="369332"/>
          </a:xfrm>
          <a:prstGeom prst="rect">
            <a:avLst/>
          </a:prstGeom>
          <a:noFill/>
        </p:spPr>
        <p:txBody>
          <a:bodyPr wrap="square" rtlCol="0">
            <a:spAutoFit/>
          </a:bodyPr>
          <a:lstStyle/>
          <a:p>
            <a:pPr algn="l"/>
            <a:r>
              <a:rPr lang="en-US" dirty="0">
                <a:latin typeface="+mj-lt"/>
                <a:cs typeface="Calibri" panose="020F0502020204030204" pitchFamily="34" charset="0"/>
              </a:rPr>
              <a:t>✕</a:t>
            </a:r>
          </a:p>
        </p:txBody>
      </p:sp>
      <p:cxnSp>
        <p:nvCxnSpPr>
          <p:cNvPr id="40" name="Straight Connector 39">
            <a:extLst>
              <a:ext uri="{FF2B5EF4-FFF2-40B4-BE49-F238E27FC236}">
                <a16:creationId xmlns:a16="http://schemas.microsoft.com/office/drawing/2014/main" id="{7C87F7AA-9440-5896-39F3-6B8DCED3931E}"/>
              </a:ext>
            </a:extLst>
          </p:cNvPr>
          <p:cNvCxnSpPr>
            <a:cxnSpLocks/>
          </p:cNvCxnSpPr>
          <p:nvPr/>
        </p:nvCxnSpPr>
        <p:spPr>
          <a:xfrm flipV="1">
            <a:off x="5042914" y="2696445"/>
            <a:ext cx="170389" cy="90235"/>
          </a:xfrm>
          <a:prstGeom prst="line">
            <a:avLst/>
          </a:prstGeom>
          <a:ln w="12700"/>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C322BEC1-B839-EDAD-D907-4B30DE54019B}"/>
              </a:ext>
            </a:extLst>
          </p:cNvPr>
          <p:cNvCxnSpPr>
            <a:cxnSpLocks/>
          </p:cNvCxnSpPr>
          <p:nvPr/>
        </p:nvCxnSpPr>
        <p:spPr>
          <a:xfrm flipV="1">
            <a:off x="5451655" y="2479676"/>
            <a:ext cx="154816" cy="90678"/>
          </a:xfrm>
          <a:prstGeom prst="line">
            <a:avLst/>
          </a:prstGeom>
          <a:ln w="12700"/>
        </p:spPr>
        <p:style>
          <a:lnRef idx="1">
            <a:schemeClr val="dk1"/>
          </a:lnRef>
          <a:fillRef idx="0">
            <a:schemeClr val="dk1"/>
          </a:fillRef>
          <a:effectRef idx="0">
            <a:schemeClr val="dk1"/>
          </a:effectRef>
          <a:fontRef idx="minor">
            <a:schemeClr val="tx1"/>
          </a:fontRef>
        </p:style>
      </p:cxnSp>
      <p:sp>
        <p:nvSpPr>
          <p:cNvPr id="42" name="Footer Placeholder 41">
            <a:extLst>
              <a:ext uri="{FF2B5EF4-FFF2-40B4-BE49-F238E27FC236}">
                <a16:creationId xmlns:a16="http://schemas.microsoft.com/office/drawing/2014/main" id="{EDA4DD92-9C6F-466D-82D1-E5C5CF3E02C7}"/>
              </a:ext>
            </a:extLst>
          </p:cNvPr>
          <p:cNvSpPr>
            <a:spLocks noGrp="1"/>
          </p:cNvSpPr>
          <p:nvPr>
            <p:ph type="ftr" sz="quarter" idx="11"/>
          </p:nvPr>
        </p:nvSpPr>
        <p:spPr>
          <a:xfrm>
            <a:off x="4038600" y="6492875"/>
            <a:ext cx="4114800" cy="365125"/>
          </a:xfrm>
        </p:spPr>
        <p:txBody>
          <a:bodyPr/>
          <a:lstStyle/>
          <a:p>
            <a:r>
              <a:rPr lang="en-US"/>
              <a:t>Rhythmic Regularity beyond Meter and Isochrony</a:t>
            </a:r>
            <a:endParaRPr lang="en-US" dirty="0"/>
          </a:p>
        </p:txBody>
      </p:sp>
      <p:sp>
        <p:nvSpPr>
          <p:cNvPr id="43" name="Date Placeholder 42">
            <a:extLst>
              <a:ext uri="{FF2B5EF4-FFF2-40B4-BE49-F238E27FC236}">
                <a16:creationId xmlns:a16="http://schemas.microsoft.com/office/drawing/2014/main" id="{47475D35-4E72-6067-BF38-053AA78A5C25}"/>
              </a:ext>
            </a:extLst>
          </p:cNvPr>
          <p:cNvSpPr>
            <a:spLocks noGrp="1"/>
          </p:cNvSpPr>
          <p:nvPr>
            <p:ph type="dt" sz="half" idx="10"/>
          </p:nvPr>
        </p:nvSpPr>
        <p:spPr/>
        <p:txBody>
          <a:bodyPr/>
          <a:lstStyle/>
          <a:p>
            <a:r>
              <a:rPr lang="en-US"/>
              <a:t>Rhythm in Music since 1900, McGill, Sept. 2023</a:t>
            </a:r>
            <a:endParaRPr lang="en-US" dirty="0"/>
          </a:p>
        </p:txBody>
      </p:sp>
      <p:sp>
        <p:nvSpPr>
          <p:cNvPr id="45" name="Slide Number Placeholder 44">
            <a:extLst>
              <a:ext uri="{FF2B5EF4-FFF2-40B4-BE49-F238E27FC236}">
                <a16:creationId xmlns:a16="http://schemas.microsoft.com/office/drawing/2014/main" id="{779F3D78-0B3C-915E-6C19-03FA94063F51}"/>
              </a:ext>
            </a:extLst>
          </p:cNvPr>
          <p:cNvSpPr>
            <a:spLocks noGrp="1"/>
          </p:cNvSpPr>
          <p:nvPr>
            <p:ph type="sldNum" sz="quarter" idx="12"/>
          </p:nvPr>
        </p:nvSpPr>
        <p:spPr/>
        <p:txBody>
          <a:bodyPr/>
          <a:lstStyle/>
          <a:p>
            <a:r>
              <a:rPr lang="en-US"/>
              <a:t>Jason Yust, Boston Univ.          </a:t>
            </a:r>
            <a:fld id="{6950D593-2953-924C-A0DA-F3B17E0E49C7}" type="slidenum">
              <a:rPr lang="en-US" smtClean="0"/>
              <a:pPr/>
              <a:t>9</a:t>
            </a:fld>
            <a:endParaRPr lang="en-US" dirty="0"/>
          </a:p>
        </p:txBody>
      </p:sp>
    </p:spTree>
    <p:extLst>
      <p:ext uri="{BB962C8B-B14F-4D97-AF65-F5344CB8AC3E}">
        <p14:creationId xmlns:p14="http://schemas.microsoft.com/office/powerpoint/2010/main" val="26043324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sz="2400" dirty="0" smtClean="0">
            <a:latin typeface="+mj-lt"/>
            <a:cs typeface="Calibri" panose="020F050202020403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36226</TotalTime>
  <Words>11034</Words>
  <Application>Microsoft Macintosh PowerPoint</Application>
  <PresentationFormat>Widescreen</PresentationFormat>
  <Paragraphs>959</Paragraphs>
  <Slides>75</Slides>
  <Notes>52</Notes>
  <HiddenSlides>0</HiddenSlides>
  <MMClips>18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75</vt:i4>
      </vt:variant>
    </vt:vector>
  </HeadingPairs>
  <TitlesOfParts>
    <vt:vector size="82" baseType="lpstr">
      <vt:lpstr>Arial</vt:lpstr>
      <vt:lpstr>Calibri</vt:lpstr>
      <vt:lpstr>Calibri Light</vt:lpstr>
      <vt:lpstr>Calisto MT</vt:lpstr>
      <vt:lpstr>Helsinki Metronome Std</vt:lpstr>
      <vt:lpstr>Helsinki Text Std</vt:lpstr>
      <vt:lpstr>Office Theme</vt:lpstr>
      <vt:lpstr>Rhythmic Regularity beyond Meter and Isochrony</vt:lpstr>
      <vt:lpstr>What is rhythm? </vt:lpstr>
      <vt:lpstr>What is rhythm? </vt:lpstr>
      <vt:lpstr>What is rhythm?: Bo Diddley </vt:lpstr>
      <vt:lpstr>What is rhythm?: Bo Diddley</vt:lpstr>
      <vt:lpstr>What is Rhythm?: Bo Diddley</vt:lpstr>
      <vt:lpstr>What is rhythm?: Bo Diddley</vt:lpstr>
      <vt:lpstr>What is meter?</vt:lpstr>
      <vt:lpstr>Continuity of time</vt:lpstr>
      <vt:lpstr>Isochrony vs. Periodicity</vt:lpstr>
      <vt:lpstr>Isochrony vs. Periodicity</vt:lpstr>
      <vt:lpstr>Beat bins</vt:lpstr>
      <vt:lpstr>Sine and Cosine functions</vt:lpstr>
      <vt:lpstr>Sine and Cosine functions</vt:lpstr>
      <vt:lpstr>Sine and Cosine functions</vt:lpstr>
      <vt:lpstr>Sine and Cosine functions</vt:lpstr>
      <vt:lpstr>Phase and magnitude</vt:lpstr>
      <vt:lpstr>Rhythmic spectrum</vt:lpstr>
      <vt:lpstr>Beat bins</vt:lpstr>
      <vt:lpstr>Maximal Evenness</vt:lpstr>
      <vt:lpstr>Discretizing a periodic function</vt:lpstr>
      <vt:lpstr>Generated and maximally even rhythms</vt:lpstr>
      <vt:lpstr>Generated and maximally even rhythms</vt:lpstr>
      <vt:lpstr>Generated and maximally even rhythms</vt:lpstr>
      <vt:lpstr>Generated and maximally even rhythms</vt:lpstr>
      <vt:lpstr>Generated and maximally even rhythms</vt:lpstr>
      <vt:lpstr>Generated and maximally even rhythms</vt:lpstr>
      <vt:lpstr>Spectrum of a maximally even rhythm </vt:lpstr>
      <vt:lpstr>Near-ME rhythms</vt:lpstr>
      <vt:lpstr>Near-ME rhythms</vt:lpstr>
      <vt:lpstr>ME and near-ME rhythms on 2-d. planes</vt:lpstr>
      <vt:lpstr>ME and near-ME rhythms on 2-d. planes</vt:lpstr>
      <vt:lpstr>Back to Bo Diddley . . .</vt:lpstr>
      <vt:lpstr>Back to Bo Diddley . . .</vt:lpstr>
      <vt:lpstr>Flow in Jazz, Old and New:</vt:lpstr>
      <vt:lpstr>Flow in jazz: Byrd/Hill “Fly Little Bird Fly”</vt:lpstr>
      <vt:lpstr>Flow in jazz: Byrd/Hill “Fly Little Bird Fly”</vt:lpstr>
      <vt:lpstr>Flow in jazz: Byrd/Hill “Fly Little Bird Fly”</vt:lpstr>
      <vt:lpstr>Flow in jazz: Byrd/Hill “Fly Little Bird Fly”</vt:lpstr>
      <vt:lpstr>Flow in jazz: Byrd/Hill “Fly Little Bird Fly”</vt:lpstr>
      <vt:lpstr>Flow in jazz: Byrd/Hill “Fly Little Bird Fly”</vt:lpstr>
      <vt:lpstr>Interaction of Frequencies</vt:lpstr>
      <vt:lpstr>Interaction of frequencies</vt:lpstr>
      <vt:lpstr>Interaction of frequencies</vt:lpstr>
      <vt:lpstr>Interaction of frequencies</vt:lpstr>
      <vt:lpstr>Interaction of frequencies</vt:lpstr>
      <vt:lpstr>Interaction of frequencies</vt:lpstr>
      <vt:lpstr>Interaction of frequencies</vt:lpstr>
      <vt:lpstr>Interaction of frequencies</vt:lpstr>
      <vt:lpstr>Interaction of frequencies</vt:lpstr>
      <vt:lpstr>Interaction of frequencies</vt:lpstr>
      <vt:lpstr>Interaction of frequencies</vt:lpstr>
      <vt:lpstr>Interaction of frequencies</vt:lpstr>
      <vt:lpstr>Interaction of frequencies</vt:lpstr>
      <vt:lpstr>Interaction of frequencies: “Box in a Box”</vt:lpstr>
      <vt:lpstr>Composite Rhythm in Adowa</vt:lpstr>
      <vt:lpstr>Adowa</vt:lpstr>
      <vt:lpstr>Adowa</vt:lpstr>
      <vt:lpstr>Adowa</vt:lpstr>
      <vt:lpstr>Adowa: Atumpan (lead drum)</vt:lpstr>
      <vt:lpstr>Adowa: Atumpan (lead drum)</vt:lpstr>
      <vt:lpstr>Adowa: Atumpan (lead drum)</vt:lpstr>
      <vt:lpstr>Iqa’at</vt:lpstr>
      <vt:lpstr>Arabic Iqa’at</vt:lpstr>
      <vt:lpstr>Arabic Iqa’at</vt:lpstr>
      <vt:lpstr>Arabic Iqa’at</vt:lpstr>
      <vt:lpstr>Arabic Iqa’at</vt:lpstr>
      <vt:lpstr>Arabic Iqa’at</vt:lpstr>
      <vt:lpstr>Arabic Iqa’at</vt:lpstr>
      <vt:lpstr>Arabic Iqa’at</vt:lpstr>
      <vt:lpstr>Arabic Iqa’at</vt:lpstr>
      <vt:lpstr>Arabic Iqa’at</vt:lpstr>
      <vt:lpstr>Arabic Iqa’at</vt:lpstr>
      <vt:lpstr>Summary</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Yust, Jason</dc:creator>
  <cp:lastModifiedBy>Yust, Jason</cp:lastModifiedBy>
  <cp:revision>58</cp:revision>
  <dcterms:created xsi:type="dcterms:W3CDTF">2023-08-28T18:57:50Z</dcterms:created>
  <dcterms:modified xsi:type="dcterms:W3CDTF">2023-12-04T03:58:58Z</dcterms:modified>
</cp:coreProperties>
</file>