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7"/>
  </p:notesMasterIdLst>
  <p:sldIdLst>
    <p:sldId id="256" r:id="rId2"/>
    <p:sldId id="327" r:id="rId3"/>
    <p:sldId id="328" r:id="rId4"/>
    <p:sldId id="329" r:id="rId5"/>
    <p:sldId id="358" r:id="rId6"/>
    <p:sldId id="330" r:id="rId7"/>
    <p:sldId id="331" r:id="rId8"/>
    <p:sldId id="332" r:id="rId9"/>
    <p:sldId id="349" r:id="rId10"/>
    <p:sldId id="348" r:id="rId11"/>
    <p:sldId id="351" r:id="rId12"/>
    <p:sldId id="333" r:id="rId13"/>
    <p:sldId id="334" r:id="rId14"/>
    <p:sldId id="336" r:id="rId15"/>
    <p:sldId id="337" r:id="rId16"/>
    <p:sldId id="350" r:id="rId17"/>
    <p:sldId id="338" r:id="rId18"/>
    <p:sldId id="339" r:id="rId19"/>
    <p:sldId id="340" r:id="rId20"/>
    <p:sldId id="342" r:id="rId21"/>
    <p:sldId id="344" r:id="rId22"/>
    <p:sldId id="343" r:id="rId23"/>
    <p:sldId id="346" r:id="rId24"/>
    <p:sldId id="345" r:id="rId25"/>
    <p:sldId id="347" r:id="rId26"/>
    <p:sldId id="352" r:id="rId27"/>
    <p:sldId id="353" r:id="rId28"/>
    <p:sldId id="354" r:id="rId29"/>
    <p:sldId id="355" r:id="rId30"/>
    <p:sldId id="356" r:id="rId31"/>
    <p:sldId id="361" r:id="rId32"/>
    <p:sldId id="357" r:id="rId33"/>
    <p:sldId id="359" r:id="rId34"/>
    <p:sldId id="326" r:id="rId35"/>
    <p:sldId id="36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Helsinki Text Std" panose="02000400000000000000" pitchFamily="2" charset="77"/>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F100"/>
    <a:srgbClr val="00FD72"/>
    <a:srgbClr val="004DC1"/>
    <a:srgbClr val="EE7D31"/>
    <a:srgbClr val="FFC000"/>
    <a:srgbClr val="70AD47"/>
    <a:srgbClr val="4372C4"/>
    <a:srgbClr val="A5A5A5"/>
    <a:srgbClr val="00B05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98"/>
    <p:restoredTop sz="87078"/>
  </p:normalViewPr>
  <p:slideViewPr>
    <p:cSldViewPr snapToGrid="0">
      <p:cViewPr>
        <p:scale>
          <a:sx n="170" d="100"/>
          <a:sy n="170" d="100"/>
        </p:scale>
        <p:origin x="-31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1A671-48B1-9A4F-B27A-F30E42F29B39}" type="datetimeFigureOut">
              <a:rPr lang="en-US" smtClean="0"/>
              <a:t>10/14/23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B8225-CF9B-394B-ABA5-9017372D6592}" type="slidenum">
              <a:rPr lang="en-US" smtClean="0"/>
              <a:t>‹#›</a:t>
            </a:fld>
            <a:endParaRPr lang="en-US"/>
          </a:p>
        </p:txBody>
      </p:sp>
    </p:spTree>
    <p:extLst>
      <p:ext uri="{BB962C8B-B14F-4D97-AF65-F5344CB8AC3E}">
        <p14:creationId xmlns:p14="http://schemas.microsoft.com/office/powerpoint/2010/main" val="10799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21</a:t>
            </a:fld>
            <a:endParaRPr lang="en-US"/>
          </a:p>
        </p:txBody>
      </p:sp>
    </p:spTree>
    <p:extLst>
      <p:ext uri="{BB962C8B-B14F-4D97-AF65-F5344CB8AC3E}">
        <p14:creationId xmlns:p14="http://schemas.microsoft.com/office/powerpoint/2010/main" val="283141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34</a:t>
            </a:fld>
            <a:endParaRPr lang="en-US"/>
          </a:p>
        </p:txBody>
      </p:sp>
    </p:spTree>
    <p:extLst>
      <p:ext uri="{BB962C8B-B14F-4D97-AF65-F5344CB8AC3E}">
        <p14:creationId xmlns:p14="http://schemas.microsoft.com/office/powerpoint/2010/main" val="3178534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EBE2-218E-5650-C3F6-DD64AB366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E2AFB8-CE1B-86B3-4E25-FCCBF42CF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BE80D-1EF5-181D-EC72-215426C6C10D}"/>
              </a:ext>
            </a:extLst>
          </p:cNvPr>
          <p:cNvSpPr>
            <a:spLocks noGrp="1"/>
          </p:cNvSpPr>
          <p:nvPr>
            <p:ph type="dt" sz="half" idx="10"/>
          </p:nvPr>
        </p:nvSpPr>
        <p:spPr>
          <a:xfrm>
            <a:off x="758168" y="6492875"/>
            <a:ext cx="3635237" cy="365125"/>
          </a:xfrm>
        </p:spPr>
        <p:txBody>
          <a:bodyPr/>
          <a:lstStyle/>
          <a:p>
            <a:r>
              <a:rPr lang="en-US" dirty="0"/>
              <a:t>Interdisciplinary Approaches to Musical Time, Oct. 2023</a:t>
            </a:r>
          </a:p>
        </p:txBody>
      </p:sp>
      <p:sp>
        <p:nvSpPr>
          <p:cNvPr id="5" name="Footer Placeholder 4">
            <a:extLst>
              <a:ext uri="{FF2B5EF4-FFF2-40B4-BE49-F238E27FC236}">
                <a16:creationId xmlns:a16="http://schemas.microsoft.com/office/drawing/2014/main" id="{D1FCB99A-9883-8786-4292-F658C0E03075}"/>
              </a:ext>
            </a:extLst>
          </p:cNvPr>
          <p:cNvSpPr>
            <a:spLocks noGrp="1"/>
          </p:cNvSpPr>
          <p:nvPr>
            <p:ph type="ftr" sz="quarter" idx="11"/>
          </p:nvPr>
        </p:nvSpPr>
        <p:spPr>
          <a:xfrm>
            <a:off x="4038600" y="6492874"/>
            <a:ext cx="4114800" cy="365125"/>
          </a:xfrm>
        </p:spPr>
        <p:txBody>
          <a:bodyPr/>
          <a:lstStyle/>
          <a:p>
            <a:r>
              <a:rPr lang="en-US" dirty="0"/>
              <a:t>Windows into Musical Time</a:t>
            </a:r>
          </a:p>
        </p:txBody>
      </p:sp>
      <p:sp>
        <p:nvSpPr>
          <p:cNvPr id="6" name="Slide Number Placeholder 5">
            <a:extLst>
              <a:ext uri="{FF2B5EF4-FFF2-40B4-BE49-F238E27FC236}">
                <a16:creationId xmlns:a16="http://schemas.microsoft.com/office/drawing/2014/main" id="{73463986-8B30-606D-4417-B48D2096F92B}"/>
              </a:ext>
            </a:extLst>
          </p:cNvPr>
          <p:cNvSpPr>
            <a:spLocks noGrp="1"/>
          </p:cNvSpPr>
          <p:nvPr>
            <p:ph type="sldNum" sz="quarter" idx="12"/>
          </p:nvPr>
        </p:nvSpPr>
        <p:spPr/>
        <p:txBody>
          <a:bodyPr/>
          <a:lstStyle/>
          <a:p>
            <a:r>
              <a:rPr lang="en-US" dirty="0"/>
              <a:t>Jason </a:t>
            </a:r>
            <a:r>
              <a:rPr lang="en-US" dirty="0" err="1"/>
              <a:t>Yust</a:t>
            </a:r>
            <a:r>
              <a:rPr lang="en-US" dirty="0"/>
              <a:t>, Boston Univ.          </a:t>
            </a:r>
            <a:fld id="{6950D593-2953-924C-A0DA-F3B17E0E49C7}" type="slidenum">
              <a:rPr lang="en-US" smtClean="0"/>
              <a:pPr/>
              <a:t>‹#›</a:t>
            </a:fld>
            <a:endParaRPr lang="en-US" dirty="0"/>
          </a:p>
        </p:txBody>
      </p:sp>
      <p:pic>
        <p:nvPicPr>
          <p:cNvPr id="10" name="Picture 9">
            <a:extLst>
              <a:ext uri="{FF2B5EF4-FFF2-40B4-BE49-F238E27FC236}">
                <a16:creationId xmlns:a16="http://schemas.microsoft.com/office/drawing/2014/main" id="{82484ACF-F537-3757-1F83-23430A7D01E9}"/>
              </a:ext>
            </a:extLst>
          </p:cNvPr>
          <p:cNvPicPr>
            <a:picLocks noChangeAspect="1"/>
          </p:cNvPicPr>
          <p:nvPr userDrawn="1"/>
        </p:nvPicPr>
        <p:blipFill>
          <a:blip r:embed="rId2"/>
          <a:stretch>
            <a:fillRect/>
          </a:stretch>
        </p:blipFill>
        <p:spPr>
          <a:xfrm>
            <a:off x="-104775" y="-565150"/>
            <a:ext cx="12401550" cy="7593805"/>
          </a:xfrm>
          <a:prstGeom prst="rect">
            <a:avLst/>
          </a:prstGeom>
        </p:spPr>
      </p:pic>
    </p:spTree>
    <p:extLst>
      <p:ext uri="{BB962C8B-B14F-4D97-AF65-F5344CB8AC3E}">
        <p14:creationId xmlns:p14="http://schemas.microsoft.com/office/powerpoint/2010/main" val="339398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8969-9136-406B-6144-A1B4C41C2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A9429-F30E-7AC0-8416-658637576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50CD9-20E0-0D96-D295-3B4CBF88278A}"/>
              </a:ext>
            </a:extLst>
          </p:cNvPr>
          <p:cNvSpPr>
            <a:spLocks noGrp="1"/>
          </p:cNvSpPr>
          <p:nvPr>
            <p:ph type="dt" sz="half" idx="10"/>
          </p:nvPr>
        </p:nvSpPr>
        <p:spPr/>
        <p:txBody>
          <a:bodyPr/>
          <a:lstStyle/>
          <a:p>
            <a:r>
              <a:rPr lang="en-US"/>
              <a:t>Rhythm in Music since 1900, McGill, Sept. 2023</a:t>
            </a:r>
          </a:p>
        </p:txBody>
      </p:sp>
      <p:sp>
        <p:nvSpPr>
          <p:cNvPr id="5" name="Footer Placeholder 4">
            <a:extLst>
              <a:ext uri="{FF2B5EF4-FFF2-40B4-BE49-F238E27FC236}">
                <a16:creationId xmlns:a16="http://schemas.microsoft.com/office/drawing/2014/main" id="{BAA489B5-8F74-0B1E-4404-DA61F3EE1164}"/>
              </a:ext>
            </a:extLst>
          </p:cNvPr>
          <p:cNvSpPr>
            <a:spLocks noGrp="1"/>
          </p:cNvSpPr>
          <p:nvPr>
            <p:ph type="ftr" sz="quarter" idx="11"/>
          </p:nvPr>
        </p:nvSpPr>
        <p:spPr/>
        <p:txBody>
          <a:bodyPr/>
          <a:lstStyle/>
          <a:p>
            <a:r>
              <a:rPr lang="en-US"/>
              <a:t>Rhythmic Regularity beyond Meter and Isochrony</a:t>
            </a:r>
          </a:p>
        </p:txBody>
      </p:sp>
      <p:sp>
        <p:nvSpPr>
          <p:cNvPr id="6" name="Slide Number Placeholder 5">
            <a:extLst>
              <a:ext uri="{FF2B5EF4-FFF2-40B4-BE49-F238E27FC236}">
                <a16:creationId xmlns:a16="http://schemas.microsoft.com/office/drawing/2014/main" id="{208D6AD2-8525-B0FF-04DE-9EAD837A1318}"/>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307652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F4327B-BB67-1588-8534-4B648E0C10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AD82C-2D01-D8C0-7215-D40A973504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5BBCE-88C1-AEF1-A068-1D5D2A00CD8D}"/>
              </a:ext>
            </a:extLst>
          </p:cNvPr>
          <p:cNvSpPr>
            <a:spLocks noGrp="1"/>
          </p:cNvSpPr>
          <p:nvPr>
            <p:ph type="dt" sz="half" idx="10"/>
          </p:nvPr>
        </p:nvSpPr>
        <p:spPr/>
        <p:txBody>
          <a:bodyPr/>
          <a:lstStyle/>
          <a:p>
            <a:r>
              <a:rPr lang="en-US"/>
              <a:t>Rhythm in Music since 1900, McGill, Sept. 2023</a:t>
            </a:r>
          </a:p>
        </p:txBody>
      </p:sp>
      <p:sp>
        <p:nvSpPr>
          <p:cNvPr id="5" name="Footer Placeholder 4">
            <a:extLst>
              <a:ext uri="{FF2B5EF4-FFF2-40B4-BE49-F238E27FC236}">
                <a16:creationId xmlns:a16="http://schemas.microsoft.com/office/drawing/2014/main" id="{B605CE24-70E6-D0D5-C77B-15214D3845C7}"/>
              </a:ext>
            </a:extLst>
          </p:cNvPr>
          <p:cNvSpPr>
            <a:spLocks noGrp="1"/>
          </p:cNvSpPr>
          <p:nvPr>
            <p:ph type="ftr" sz="quarter" idx="11"/>
          </p:nvPr>
        </p:nvSpPr>
        <p:spPr/>
        <p:txBody>
          <a:bodyPr/>
          <a:lstStyle/>
          <a:p>
            <a:r>
              <a:rPr lang="en-US"/>
              <a:t>Rhythmic Regularity beyond Meter and Isochrony</a:t>
            </a:r>
          </a:p>
        </p:txBody>
      </p:sp>
      <p:sp>
        <p:nvSpPr>
          <p:cNvPr id="6" name="Slide Number Placeholder 5">
            <a:extLst>
              <a:ext uri="{FF2B5EF4-FFF2-40B4-BE49-F238E27FC236}">
                <a16:creationId xmlns:a16="http://schemas.microsoft.com/office/drawing/2014/main" id="{F5C34B90-A404-F517-CFFA-1A3928BA36A9}"/>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202347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F732-67F1-225A-2D82-AE79386BE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4F320-7790-A341-96E9-B100D80F1898}"/>
              </a:ext>
            </a:extLst>
          </p:cNvPr>
          <p:cNvSpPr>
            <a:spLocks noGrp="1"/>
          </p:cNvSpPr>
          <p:nvPr>
            <p:ph idx="1"/>
          </p:nvPr>
        </p:nvSpPr>
        <p:spPr/>
        <p:txBody>
          <a:bodyPr/>
          <a:lstStyle>
            <a:lvl1pPr>
              <a:defRPr baseline="0">
                <a:latin typeface="Calibri Light" panose="020F0302020204030204" pitchFamily="34" charset="0"/>
              </a:defRPr>
            </a:lvl1pPr>
            <a:lvl2pPr>
              <a:defRPr baseline="0">
                <a:latin typeface="Calibri Light" panose="020F0302020204030204" pitchFamily="34" charset="0"/>
              </a:defRPr>
            </a:lvl2pPr>
            <a:lvl3pPr>
              <a:defRPr baseline="0">
                <a:latin typeface="Calibri Light" panose="020F0302020204030204" pitchFamily="34" charset="0"/>
              </a:defRPr>
            </a:lvl3pPr>
            <a:lvl4pPr>
              <a:defRPr baseline="0">
                <a:latin typeface="Calibri Light" panose="020F0302020204030204" pitchFamily="34" charset="0"/>
              </a:defRPr>
            </a:lvl4pPr>
            <a:lvl5pPr>
              <a:defRPr baseline="0">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ate Placeholder 20">
            <a:extLst>
              <a:ext uri="{FF2B5EF4-FFF2-40B4-BE49-F238E27FC236}">
                <a16:creationId xmlns:a16="http://schemas.microsoft.com/office/drawing/2014/main" id="{BB1AC8B7-CF61-81EE-A47A-6CF0146B229E}"/>
              </a:ext>
            </a:extLst>
          </p:cNvPr>
          <p:cNvSpPr>
            <a:spLocks noGrp="1"/>
          </p:cNvSpPr>
          <p:nvPr>
            <p:ph type="dt" sz="half" idx="10"/>
          </p:nvPr>
        </p:nvSpPr>
        <p:spPr/>
        <p:txBody>
          <a:bodyPr/>
          <a:lstStyle/>
          <a:p>
            <a:r>
              <a:rPr lang="en-US" dirty="0"/>
              <a:t>Interdisciplinary Approaches to Musical Time, Oct. 2023</a:t>
            </a:r>
          </a:p>
        </p:txBody>
      </p:sp>
      <p:sp>
        <p:nvSpPr>
          <p:cNvPr id="22" name="Footer Placeholder 21">
            <a:extLst>
              <a:ext uri="{FF2B5EF4-FFF2-40B4-BE49-F238E27FC236}">
                <a16:creationId xmlns:a16="http://schemas.microsoft.com/office/drawing/2014/main" id="{73E70A29-C3D1-7352-3241-CD22F6D265EF}"/>
              </a:ext>
            </a:extLst>
          </p:cNvPr>
          <p:cNvSpPr>
            <a:spLocks noGrp="1"/>
          </p:cNvSpPr>
          <p:nvPr>
            <p:ph type="ftr" sz="quarter" idx="11"/>
          </p:nvPr>
        </p:nvSpPr>
        <p:spPr/>
        <p:txBody>
          <a:bodyPr/>
          <a:lstStyle/>
          <a:p>
            <a:r>
              <a:rPr lang="en-US" dirty="0"/>
              <a:t>Windows into Musical Time</a:t>
            </a:r>
          </a:p>
        </p:txBody>
      </p:sp>
      <p:sp>
        <p:nvSpPr>
          <p:cNvPr id="23" name="Slide Number Placeholder 22">
            <a:extLst>
              <a:ext uri="{FF2B5EF4-FFF2-40B4-BE49-F238E27FC236}">
                <a16:creationId xmlns:a16="http://schemas.microsoft.com/office/drawing/2014/main" id="{F04B26FC-3570-663E-9905-BCD4C538B1A9}"/>
              </a:ext>
            </a:extLst>
          </p:cNvPr>
          <p:cNvSpPr>
            <a:spLocks noGrp="1"/>
          </p:cNvSpPr>
          <p:nvPr>
            <p:ph type="sldNum" sz="quarter" idx="12"/>
          </p:nvPr>
        </p:nvSpPr>
        <p:spPr/>
        <p:txBody>
          <a:bodyPr/>
          <a:lstStyle/>
          <a:p>
            <a:r>
              <a:rPr lang="en-US"/>
              <a:t>Jason Yust, Boston Univ.          </a:t>
            </a:r>
            <a:fld id="{6950D593-2953-924C-A0DA-F3B17E0E49C7}" type="slidenum">
              <a:rPr lang="en-US" smtClean="0"/>
              <a:pPr/>
              <a:t>‹#›</a:t>
            </a:fld>
            <a:endParaRPr lang="en-US" dirty="0"/>
          </a:p>
        </p:txBody>
      </p:sp>
    </p:spTree>
    <p:extLst>
      <p:ext uri="{BB962C8B-B14F-4D97-AF65-F5344CB8AC3E}">
        <p14:creationId xmlns:p14="http://schemas.microsoft.com/office/powerpoint/2010/main" val="184606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7D93-6390-A123-5656-4F3619265C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B91D2-DE87-7DA1-F5C6-E79A994B47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C97A2-EBC5-8C7A-E39C-29C4D493D97C}"/>
              </a:ext>
            </a:extLst>
          </p:cNvPr>
          <p:cNvSpPr>
            <a:spLocks noGrp="1"/>
          </p:cNvSpPr>
          <p:nvPr>
            <p:ph type="dt" sz="half" idx="10"/>
          </p:nvPr>
        </p:nvSpPr>
        <p:spPr/>
        <p:txBody>
          <a:bodyPr/>
          <a:lstStyle/>
          <a:p>
            <a:r>
              <a:rPr lang="en-US"/>
              <a:t>Rhythm in Music since 1900, McGill, Sept. 2023</a:t>
            </a:r>
          </a:p>
        </p:txBody>
      </p:sp>
      <p:sp>
        <p:nvSpPr>
          <p:cNvPr id="5" name="Footer Placeholder 4">
            <a:extLst>
              <a:ext uri="{FF2B5EF4-FFF2-40B4-BE49-F238E27FC236}">
                <a16:creationId xmlns:a16="http://schemas.microsoft.com/office/drawing/2014/main" id="{62437624-44E6-F9F6-8400-11E5D9C8E109}"/>
              </a:ext>
            </a:extLst>
          </p:cNvPr>
          <p:cNvSpPr>
            <a:spLocks noGrp="1"/>
          </p:cNvSpPr>
          <p:nvPr>
            <p:ph type="ftr" sz="quarter" idx="11"/>
          </p:nvPr>
        </p:nvSpPr>
        <p:spPr/>
        <p:txBody>
          <a:bodyPr/>
          <a:lstStyle/>
          <a:p>
            <a:r>
              <a:rPr lang="en-US"/>
              <a:t>Rhythmic Regularity beyond Meter and Isochrony</a:t>
            </a:r>
          </a:p>
        </p:txBody>
      </p:sp>
      <p:sp>
        <p:nvSpPr>
          <p:cNvPr id="6" name="Slide Number Placeholder 5">
            <a:extLst>
              <a:ext uri="{FF2B5EF4-FFF2-40B4-BE49-F238E27FC236}">
                <a16:creationId xmlns:a16="http://schemas.microsoft.com/office/drawing/2014/main" id="{E999CCBF-0698-F7B8-7FC4-7C554932B381}"/>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384384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8093-A79B-162E-CEAA-C7AE6527F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60484-005A-FEAD-961F-FF50886DC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F21A1F-5461-C727-E37F-CFA970564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B7265A-A933-3746-6E6B-8BE7A7B7B2A7}"/>
              </a:ext>
            </a:extLst>
          </p:cNvPr>
          <p:cNvSpPr>
            <a:spLocks noGrp="1"/>
          </p:cNvSpPr>
          <p:nvPr>
            <p:ph type="dt" sz="half" idx="10"/>
          </p:nvPr>
        </p:nvSpPr>
        <p:spPr/>
        <p:txBody>
          <a:bodyPr/>
          <a:lstStyle/>
          <a:p>
            <a:r>
              <a:rPr lang="en-US"/>
              <a:t>Rhythm in Music since 1900, McGill, Sept. 2023</a:t>
            </a:r>
          </a:p>
        </p:txBody>
      </p:sp>
      <p:sp>
        <p:nvSpPr>
          <p:cNvPr id="6" name="Footer Placeholder 5">
            <a:extLst>
              <a:ext uri="{FF2B5EF4-FFF2-40B4-BE49-F238E27FC236}">
                <a16:creationId xmlns:a16="http://schemas.microsoft.com/office/drawing/2014/main" id="{DE27172D-1777-BCE6-FEB0-9789D9F2B5E9}"/>
              </a:ext>
            </a:extLst>
          </p:cNvPr>
          <p:cNvSpPr>
            <a:spLocks noGrp="1"/>
          </p:cNvSpPr>
          <p:nvPr>
            <p:ph type="ftr" sz="quarter" idx="11"/>
          </p:nvPr>
        </p:nvSpPr>
        <p:spPr/>
        <p:txBody>
          <a:bodyPr/>
          <a:lstStyle/>
          <a:p>
            <a:r>
              <a:rPr lang="en-US"/>
              <a:t>Rhythmic Regularity beyond Meter and Isochrony</a:t>
            </a:r>
          </a:p>
        </p:txBody>
      </p:sp>
      <p:sp>
        <p:nvSpPr>
          <p:cNvPr id="7" name="Slide Number Placeholder 6">
            <a:extLst>
              <a:ext uri="{FF2B5EF4-FFF2-40B4-BE49-F238E27FC236}">
                <a16:creationId xmlns:a16="http://schemas.microsoft.com/office/drawing/2014/main" id="{D5DD357A-F4D5-32CD-8A08-476469EBA314}"/>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292700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32BB-35B4-E501-99F3-E24D06635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CDA48-AB6D-3421-6837-689C0D6FE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FD185-39BD-57EA-FB04-1013C7185D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D3FCC-AD0C-DA77-E35E-68CA239C2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096DE0-86BA-26B4-E094-6542EFDD7E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E8C86-5E5C-7574-B2B8-2B1E0DF1626F}"/>
              </a:ext>
            </a:extLst>
          </p:cNvPr>
          <p:cNvSpPr>
            <a:spLocks noGrp="1"/>
          </p:cNvSpPr>
          <p:nvPr>
            <p:ph type="dt" sz="half" idx="10"/>
          </p:nvPr>
        </p:nvSpPr>
        <p:spPr/>
        <p:txBody>
          <a:bodyPr/>
          <a:lstStyle/>
          <a:p>
            <a:r>
              <a:rPr lang="en-US"/>
              <a:t>Rhythm in Music since 1900, McGill, Sept. 2023</a:t>
            </a:r>
          </a:p>
        </p:txBody>
      </p:sp>
      <p:sp>
        <p:nvSpPr>
          <p:cNvPr id="8" name="Footer Placeholder 7">
            <a:extLst>
              <a:ext uri="{FF2B5EF4-FFF2-40B4-BE49-F238E27FC236}">
                <a16:creationId xmlns:a16="http://schemas.microsoft.com/office/drawing/2014/main" id="{8AAF2B34-F580-24C0-C3BB-48A57562C4F6}"/>
              </a:ext>
            </a:extLst>
          </p:cNvPr>
          <p:cNvSpPr>
            <a:spLocks noGrp="1"/>
          </p:cNvSpPr>
          <p:nvPr>
            <p:ph type="ftr" sz="quarter" idx="11"/>
          </p:nvPr>
        </p:nvSpPr>
        <p:spPr/>
        <p:txBody>
          <a:bodyPr/>
          <a:lstStyle/>
          <a:p>
            <a:r>
              <a:rPr lang="en-US"/>
              <a:t>Rhythmic Regularity beyond Meter and Isochrony</a:t>
            </a:r>
          </a:p>
        </p:txBody>
      </p:sp>
      <p:sp>
        <p:nvSpPr>
          <p:cNvPr id="9" name="Slide Number Placeholder 8">
            <a:extLst>
              <a:ext uri="{FF2B5EF4-FFF2-40B4-BE49-F238E27FC236}">
                <a16:creationId xmlns:a16="http://schemas.microsoft.com/office/drawing/2014/main" id="{412BB10B-C609-C53D-E8E9-BE509A64D882}"/>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133888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E7B9-9FE0-8BC7-12F8-233B2B7BEA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908F6-E056-9880-B42F-34CACC194A74}"/>
              </a:ext>
            </a:extLst>
          </p:cNvPr>
          <p:cNvSpPr>
            <a:spLocks noGrp="1"/>
          </p:cNvSpPr>
          <p:nvPr>
            <p:ph type="dt" sz="half" idx="10"/>
          </p:nvPr>
        </p:nvSpPr>
        <p:spPr/>
        <p:txBody>
          <a:bodyPr/>
          <a:lstStyle/>
          <a:p>
            <a:r>
              <a:rPr lang="en-US"/>
              <a:t>Rhythm in Music since 1900, McGill, Sept. 2023</a:t>
            </a:r>
          </a:p>
        </p:txBody>
      </p:sp>
      <p:sp>
        <p:nvSpPr>
          <p:cNvPr id="4" name="Footer Placeholder 3">
            <a:extLst>
              <a:ext uri="{FF2B5EF4-FFF2-40B4-BE49-F238E27FC236}">
                <a16:creationId xmlns:a16="http://schemas.microsoft.com/office/drawing/2014/main" id="{795885D8-0048-5303-3192-5FB18CB3374A}"/>
              </a:ext>
            </a:extLst>
          </p:cNvPr>
          <p:cNvSpPr>
            <a:spLocks noGrp="1"/>
          </p:cNvSpPr>
          <p:nvPr>
            <p:ph type="ftr" sz="quarter" idx="11"/>
          </p:nvPr>
        </p:nvSpPr>
        <p:spPr/>
        <p:txBody>
          <a:bodyPr/>
          <a:lstStyle/>
          <a:p>
            <a:r>
              <a:rPr lang="en-US"/>
              <a:t>Rhythmic Regularity beyond Meter and Isochrony</a:t>
            </a:r>
          </a:p>
        </p:txBody>
      </p:sp>
      <p:sp>
        <p:nvSpPr>
          <p:cNvPr id="5" name="Slide Number Placeholder 4">
            <a:extLst>
              <a:ext uri="{FF2B5EF4-FFF2-40B4-BE49-F238E27FC236}">
                <a16:creationId xmlns:a16="http://schemas.microsoft.com/office/drawing/2014/main" id="{9DA70F33-FBF9-DF3D-D5EB-AA512E446195}"/>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16186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C196F-9B80-EE74-324A-BE34A0742935}"/>
              </a:ext>
            </a:extLst>
          </p:cNvPr>
          <p:cNvSpPr>
            <a:spLocks noGrp="1"/>
          </p:cNvSpPr>
          <p:nvPr>
            <p:ph type="dt" sz="half" idx="10"/>
          </p:nvPr>
        </p:nvSpPr>
        <p:spPr/>
        <p:txBody>
          <a:bodyPr/>
          <a:lstStyle/>
          <a:p>
            <a:r>
              <a:rPr lang="en-US"/>
              <a:t>Rhythm in Music since 1900, McGill, Sept. 2023</a:t>
            </a:r>
          </a:p>
        </p:txBody>
      </p:sp>
      <p:sp>
        <p:nvSpPr>
          <p:cNvPr id="3" name="Footer Placeholder 2">
            <a:extLst>
              <a:ext uri="{FF2B5EF4-FFF2-40B4-BE49-F238E27FC236}">
                <a16:creationId xmlns:a16="http://schemas.microsoft.com/office/drawing/2014/main" id="{DE1CA664-3CB4-C498-76CD-E49E974AAF6C}"/>
              </a:ext>
            </a:extLst>
          </p:cNvPr>
          <p:cNvSpPr>
            <a:spLocks noGrp="1"/>
          </p:cNvSpPr>
          <p:nvPr>
            <p:ph type="ftr" sz="quarter" idx="11"/>
          </p:nvPr>
        </p:nvSpPr>
        <p:spPr/>
        <p:txBody>
          <a:bodyPr/>
          <a:lstStyle/>
          <a:p>
            <a:r>
              <a:rPr lang="en-US"/>
              <a:t>Rhythmic Regularity beyond Meter and Isochrony</a:t>
            </a:r>
          </a:p>
        </p:txBody>
      </p:sp>
      <p:sp>
        <p:nvSpPr>
          <p:cNvPr id="4" name="Slide Number Placeholder 3">
            <a:extLst>
              <a:ext uri="{FF2B5EF4-FFF2-40B4-BE49-F238E27FC236}">
                <a16:creationId xmlns:a16="http://schemas.microsoft.com/office/drawing/2014/main" id="{4E2D4B4D-2B6A-E81C-EE55-3D4451F6CE01}"/>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178613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30FC-A665-931A-7E6E-80DD5505E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FC9480-C294-9D37-5EA3-408B4A661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F8738-A9D9-769B-4868-E8C674119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7D87F-DE01-E12A-1C0A-2D4976B56121}"/>
              </a:ext>
            </a:extLst>
          </p:cNvPr>
          <p:cNvSpPr>
            <a:spLocks noGrp="1"/>
          </p:cNvSpPr>
          <p:nvPr>
            <p:ph type="dt" sz="half" idx="10"/>
          </p:nvPr>
        </p:nvSpPr>
        <p:spPr/>
        <p:txBody>
          <a:bodyPr/>
          <a:lstStyle/>
          <a:p>
            <a:r>
              <a:rPr lang="en-US"/>
              <a:t>Rhythm in Music since 1900, McGill, Sept. 2023</a:t>
            </a:r>
          </a:p>
        </p:txBody>
      </p:sp>
      <p:sp>
        <p:nvSpPr>
          <p:cNvPr id="6" name="Footer Placeholder 5">
            <a:extLst>
              <a:ext uri="{FF2B5EF4-FFF2-40B4-BE49-F238E27FC236}">
                <a16:creationId xmlns:a16="http://schemas.microsoft.com/office/drawing/2014/main" id="{988AB8EA-586F-CF7B-ABA6-EAE887777FAB}"/>
              </a:ext>
            </a:extLst>
          </p:cNvPr>
          <p:cNvSpPr>
            <a:spLocks noGrp="1"/>
          </p:cNvSpPr>
          <p:nvPr>
            <p:ph type="ftr" sz="quarter" idx="11"/>
          </p:nvPr>
        </p:nvSpPr>
        <p:spPr/>
        <p:txBody>
          <a:bodyPr/>
          <a:lstStyle/>
          <a:p>
            <a:r>
              <a:rPr lang="en-US"/>
              <a:t>Rhythmic Regularity beyond Meter and Isochrony</a:t>
            </a:r>
          </a:p>
        </p:txBody>
      </p:sp>
      <p:sp>
        <p:nvSpPr>
          <p:cNvPr id="7" name="Slide Number Placeholder 6">
            <a:extLst>
              <a:ext uri="{FF2B5EF4-FFF2-40B4-BE49-F238E27FC236}">
                <a16:creationId xmlns:a16="http://schemas.microsoft.com/office/drawing/2014/main" id="{9BBF15FC-FFF4-45B1-DAA3-9433E66B35D8}"/>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345559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32D-562E-4BDA-CE32-9729B3A4B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6C66B-477A-E365-E883-EFB49493B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D438B8-EE90-42BB-4AEC-24EFD09E8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8D916-6088-090B-0366-1404449A0E69}"/>
              </a:ext>
            </a:extLst>
          </p:cNvPr>
          <p:cNvSpPr>
            <a:spLocks noGrp="1"/>
          </p:cNvSpPr>
          <p:nvPr>
            <p:ph type="dt" sz="half" idx="10"/>
          </p:nvPr>
        </p:nvSpPr>
        <p:spPr/>
        <p:txBody>
          <a:bodyPr/>
          <a:lstStyle/>
          <a:p>
            <a:r>
              <a:rPr lang="en-US"/>
              <a:t>Rhythm in Music since 1900, McGill, Sept. 2023</a:t>
            </a:r>
          </a:p>
        </p:txBody>
      </p:sp>
      <p:sp>
        <p:nvSpPr>
          <p:cNvPr id="6" name="Footer Placeholder 5">
            <a:extLst>
              <a:ext uri="{FF2B5EF4-FFF2-40B4-BE49-F238E27FC236}">
                <a16:creationId xmlns:a16="http://schemas.microsoft.com/office/drawing/2014/main" id="{B9BEE6A9-8D36-21C4-C17F-40039F39102E}"/>
              </a:ext>
            </a:extLst>
          </p:cNvPr>
          <p:cNvSpPr>
            <a:spLocks noGrp="1"/>
          </p:cNvSpPr>
          <p:nvPr>
            <p:ph type="ftr" sz="quarter" idx="11"/>
          </p:nvPr>
        </p:nvSpPr>
        <p:spPr/>
        <p:txBody>
          <a:bodyPr/>
          <a:lstStyle/>
          <a:p>
            <a:r>
              <a:rPr lang="en-US"/>
              <a:t>Rhythmic Regularity beyond Meter and Isochrony</a:t>
            </a:r>
          </a:p>
        </p:txBody>
      </p:sp>
      <p:sp>
        <p:nvSpPr>
          <p:cNvPr id="7" name="Slide Number Placeholder 6">
            <a:extLst>
              <a:ext uri="{FF2B5EF4-FFF2-40B4-BE49-F238E27FC236}">
                <a16:creationId xmlns:a16="http://schemas.microsoft.com/office/drawing/2014/main" id="{5E38E02F-C2EA-1F7A-38C8-47658E7D3D78}"/>
              </a:ext>
            </a:extLst>
          </p:cNvPr>
          <p:cNvSpPr>
            <a:spLocks noGrp="1"/>
          </p:cNvSpPr>
          <p:nvPr>
            <p:ph type="sldNum" sz="quarter" idx="12"/>
          </p:nvPr>
        </p:nvSpPr>
        <p:spPr/>
        <p:txBody>
          <a:bodyPr/>
          <a:lstStyle/>
          <a:p>
            <a:fld id="{6950D593-2953-924C-A0DA-F3B17E0E49C7}" type="slidenum">
              <a:rPr lang="en-US" smtClean="0"/>
              <a:t>‹#›</a:t>
            </a:fld>
            <a:endParaRPr lang="en-US"/>
          </a:p>
        </p:txBody>
      </p:sp>
    </p:spTree>
    <p:extLst>
      <p:ext uri="{BB962C8B-B14F-4D97-AF65-F5344CB8AC3E}">
        <p14:creationId xmlns:p14="http://schemas.microsoft.com/office/powerpoint/2010/main" val="20517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67FC8A-DEF8-1EAC-8A50-511C3E64D7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8F334A0-57DB-79E3-5F97-F4C849E7D4B3}"/>
              </a:ext>
            </a:extLst>
          </p:cNvPr>
          <p:cNvSpPr>
            <a:spLocks noGrp="1"/>
          </p:cNvSpPr>
          <p:nvPr>
            <p:ph type="title"/>
          </p:nvPr>
        </p:nvSpPr>
        <p:spPr>
          <a:xfrm>
            <a:off x="838200" y="10491"/>
            <a:ext cx="10515600"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F8BACF-3911-0EF7-4FB1-087AB556F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092FA8-58CC-E374-7BE8-5F7EDC939B21}"/>
              </a:ext>
            </a:extLst>
          </p:cNvPr>
          <p:cNvSpPr>
            <a:spLocks noGrp="1"/>
          </p:cNvSpPr>
          <p:nvPr>
            <p:ph type="dt" sz="half" idx="2"/>
          </p:nvPr>
        </p:nvSpPr>
        <p:spPr>
          <a:xfrm>
            <a:off x="0" y="6482384"/>
            <a:ext cx="3807619" cy="365125"/>
          </a:xfrm>
          <a:prstGeom prst="rect">
            <a:avLst/>
          </a:prstGeom>
        </p:spPr>
        <p:txBody>
          <a:bodyPr vert="horz" lIns="91440" tIns="45720" rIns="91440" bIns="45720" rtlCol="0" anchor="ctr"/>
          <a:lstStyle>
            <a:lvl1pPr algn="l">
              <a:defRPr sz="1200">
                <a:solidFill>
                  <a:schemeClr val="accent1">
                    <a:lumMod val="20000"/>
                    <a:lumOff val="80000"/>
                  </a:schemeClr>
                </a:solidFill>
              </a:defRPr>
            </a:lvl1pPr>
          </a:lstStyle>
          <a:p>
            <a:r>
              <a:rPr lang="en-US" dirty="0"/>
              <a:t>Interdisciplinary Approaches to Musical Time, Oct. 2023</a:t>
            </a:r>
          </a:p>
        </p:txBody>
      </p:sp>
      <p:sp>
        <p:nvSpPr>
          <p:cNvPr id="5" name="Footer Placeholder 4">
            <a:extLst>
              <a:ext uri="{FF2B5EF4-FFF2-40B4-BE49-F238E27FC236}">
                <a16:creationId xmlns:a16="http://schemas.microsoft.com/office/drawing/2014/main" id="{6606FC0F-82DA-73A7-3CDF-F1FBE95C17F1}"/>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accent1">
                    <a:lumMod val="20000"/>
                    <a:lumOff val="80000"/>
                  </a:schemeClr>
                </a:solidFill>
              </a:defRPr>
            </a:lvl1pPr>
          </a:lstStyle>
          <a:p>
            <a:r>
              <a:rPr lang="en-US" dirty="0"/>
              <a:t>Windows into Musical Time</a:t>
            </a:r>
          </a:p>
        </p:txBody>
      </p:sp>
      <p:sp>
        <p:nvSpPr>
          <p:cNvPr id="6" name="Slide Number Placeholder 5">
            <a:extLst>
              <a:ext uri="{FF2B5EF4-FFF2-40B4-BE49-F238E27FC236}">
                <a16:creationId xmlns:a16="http://schemas.microsoft.com/office/drawing/2014/main" id="{ECA51321-6BCE-4792-417A-95F9EFDFFF2D}"/>
              </a:ext>
            </a:extLst>
          </p:cNvPr>
          <p:cNvSpPr>
            <a:spLocks noGrp="1"/>
          </p:cNvSpPr>
          <p:nvPr>
            <p:ph type="sldNum" sz="quarter" idx="4"/>
          </p:nvPr>
        </p:nvSpPr>
        <p:spPr>
          <a:xfrm>
            <a:off x="8461513" y="6492875"/>
            <a:ext cx="2743200" cy="365125"/>
          </a:xfrm>
          <a:prstGeom prst="rect">
            <a:avLst/>
          </a:prstGeom>
        </p:spPr>
        <p:txBody>
          <a:bodyPr vert="horz" lIns="91440" tIns="45720" rIns="91440" bIns="45720" rtlCol="0" anchor="ctr"/>
          <a:lstStyle>
            <a:lvl1pPr algn="r">
              <a:defRPr sz="1200">
                <a:solidFill>
                  <a:schemeClr val="accent1">
                    <a:lumMod val="20000"/>
                    <a:lumOff val="80000"/>
                  </a:schemeClr>
                </a:solidFill>
              </a:defRPr>
            </a:lvl1pPr>
          </a:lstStyle>
          <a:p>
            <a:r>
              <a:rPr lang="en-US" dirty="0"/>
              <a:t>Jason </a:t>
            </a:r>
            <a:r>
              <a:rPr lang="en-US" dirty="0" err="1"/>
              <a:t>Yust</a:t>
            </a:r>
            <a:r>
              <a:rPr lang="en-US" dirty="0"/>
              <a:t>, Boston Univ.          </a:t>
            </a:r>
            <a:fld id="{6950D593-2953-924C-A0DA-F3B17E0E49C7}" type="slidenum">
              <a:rPr lang="en-US" smtClean="0"/>
              <a:pPr/>
              <a:t>‹#›</a:t>
            </a:fld>
            <a:endParaRPr lang="en-US" dirty="0"/>
          </a:p>
        </p:txBody>
      </p:sp>
    </p:spTree>
    <p:extLst>
      <p:ext uri="{BB962C8B-B14F-4D97-AF65-F5344CB8AC3E}">
        <p14:creationId xmlns:p14="http://schemas.microsoft.com/office/powerpoint/2010/main" val="3371161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3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png"/><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8.mp4"/><Relationship Id="rId7"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p4"/><Relationship Id="rId5" Type="http://schemas.microsoft.com/office/2007/relationships/media" Target="../media/media9.mp4"/><Relationship Id="rId10" Type="http://schemas.openxmlformats.org/officeDocument/2006/relationships/image" Target="../media/image54.png"/><Relationship Id="rId4" Type="http://schemas.openxmlformats.org/officeDocument/2006/relationships/video" Target="../media/media8.mp4"/><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6776-383A-B270-2A3D-0BEE0F24F156}"/>
              </a:ext>
            </a:extLst>
          </p:cNvPr>
          <p:cNvSpPr>
            <a:spLocks noGrp="1"/>
          </p:cNvSpPr>
          <p:nvPr>
            <p:ph type="ctrTitle"/>
          </p:nvPr>
        </p:nvSpPr>
        <p:spPr>
          <a:xfrm>
            <a:off x="1524000" y="1122363"/>
            <a:ext cx="9144000" cy="1655762"/>
          </a:xfrm>
        </p:spPr>
        <p:txBody>
          <a:bodyPr/>
          <a:lstStyle/>
          <a:p>
            <a:r>
              <a:rPr lang="en-US" dirty="0"/>
              <a:t>Windows into Musical Time</a:t>
            </a:r>
          </a:p>
        </p:txBody>
      </p:sp>
      <p:sp>
        <p:nvSpPr>
          <p:cNvPr id="3" name="Subtitle 2">
            <a:extLst>
              <a:ext uri="{FF2B5EF4-FFF2-40B4-BE49-F238E27FC236}">
                <a16:creationId xmlns:a16="http://schemas.microsoft.com/office/drawing/2014/main" id="{03E69F8B-FD48-A23A-5AFC-584B066E8F2B}"/>
              </a:ext>
            </a:extLst>
          </p:cNvPr>
          <p:cNvSpPr>
            <a:spLocks noGrp="1"/>
          </p:cNvSpPr>
          <p:nvPr>
            <p:ph type="subTitle" idx="1"/>
          </p:nvPr>
        </p:nvSpPr>
        <p:spPr>
          <a:xfrm>
            <a:off x="1524000" y="3161264"/>
            <a:ext cx="9144000" cy="1655762"/>
          </a:xfrm>
        </p:spPr>
        <p:txBody>
          <a:bodyPr/>
          <a:lstStyle/>
          <a:p>
            <a:pPr>
              <a:spcAft>
                <a:spcPts val="1200"/>
              </a:spcAft>
            </a:pPr>
            <a:r>
              <a:rPr lang="en-US" dirty="0"/>
              <a:t>Jason </a:t>
            </a:r>
            <a:r>
              <a:rPr lang="en-US" dirty="0" err="1"/>
              <a:t>Yust</a:t>
            </a:r>
            <a:r>
              <a:rPr lang="en-US" dirty="0"/>
              <a:t>,               .</a:t>
            </a:r>
          </a:p>
          <a:p>
            <a:r>
              <a:rPr lang="en-US" dirty="0"/>
              <a:t>Música </a:t>
            </a:r>
            <a:r>
              <a:rPr lang="en-US" dirty="0" err="1"/>
              <a:t>Analítica</a:t>
            </a:r>
            <a:r>
              <a:rPr lang="en-US" dirty="0"/>
              <a:t> 2023: Interdisciplinary Approaches to Musical Time</a:t>
            </a:r>
          </a:p>
          <a:p>
            <a:r>
              <a:rPr lang="en-US" dirty="0"/>
              <a:t>Coimbra, Portugal, Oct. 14, 2023</a:t>
            </a:r>
          </a:p>
          <a:p>
            <a:endParaRPr lang="en-US" dirty="0"/>
          </a:p>
        </p:txBody>
      </p:sp>
      <p:pic>
        <p:nvPicPr>
          <p:cNvPr id="5" name="Picture 4">
            <a:extLst>
              <a:ext uri="{FF2B5EF4-FFF2-40B4-BE49-F238E27FC236}">
                <a16:creationId xmlns:a16="http://schemas.microsoft.com/office/drawing/2014/main" id="{7A94DAC9-5AA4-6443-5C85-6304C980F6C3}"/>
              </a:ext>
            </a:extLst>
          </p:cNvPr>
          <p:cNvPicPr>
            <a:picLocks noChangeAspect="1"/>
          </p:cNvPicPr>
          <p:nvPr/>
        </p:nvPicPr>
        <p:blipFill>
          <a:blip r:embed="rId2"/>
          <a:stretch>
            <a:fillRect/>
          </a:stretch>
        </p:blipFill>
        <p:spPr>
          <a:xfrm>
            <a:off x="6377386" y="3050985"/>
            <a:ext cx="1469081" cy="596814"/>
          </a:xfrm>
          <a:prstGeom prst="rect">
            <a:avLst/>
          </a:prstGeom>
        </p:spPr>
      </p:pic>
      <p:sp>
        <p:nvSpPr>
          <p:cNvPr id="4" name="Footer Placeholder 3">
            <a:extLst>
              <a:ext uri="{FF2B5EF4-FFF2-40B4-BE49-F238E27FC236}">
                <a16:creationId xmlns:a16="http://schemas.microsoft.com/office/drawing/2014/main" id="{B4640FB2-EB7C-5417-F2BB-7CE6C9EC9F73}"/>
              </a:ext>
            </a:extLst>
          </p:cNvPr>
          <p:cNvSpPr>
            <a:spLocks noGrp="1"/>
          </p:cNvSpPr>
          <p:nvPr>
            <p:ph type="ftr" sz="quarter" idx="11"/>
          </p:nvPr>
        </p:nvSpPr>
        <p:spPr>
          <a:xfrm>
            <a:off x="4038600" y="6482383"/>
            <a:ext cx="4114800" cy="365125"/>
          </a:xfrm>
        </p:spPr>
        <p:txBody>
          <a:bodyPr/>
          <a:lstStyle/>
          <a:p>
            <a:r>
              <a:rPr lang="en-US" dirty="0"/>
              <a:t>Windows into Musical Time</a:t>
            </a:r>
          </a:p>
        </p:txBody>
      </p:sp>
      <p:sp>
        <p:nvSpPr>
          <p:cNvPr id="6" name="Date Placeholder 5">
            <a:extLst>
              <a:ext uri="{FF2B5EF4-FFF2-40B4-BE49-F238E27FC236}">
                <a16:creationId xmlns:a16="http://schemas.microsoft.com/office/drawing/2014/main" id="{75ABFA6F-E3D2-78A7-09B4-B149DAF3E0E1}"/>
              </a:ext>
            </a:extLst>
          </p:cNvPr>
          <p:cNvSpPr>
            <a:spLocks noGrp="1"/>
          </p:cNvSpPr>
          <p:nvPr>
            <p:ph type="dt" sz="half" idx="10"/>
          </p:nvPr>
        </p:nvSpPr>
        <p:spPr>
          <a:xfrm>
            <a:off x="669060" y="6492874"/>
            <a:ext cx="3730487" cy="365125"/>
          </a:xfrm>
        </p:spPr>
        <p:txBody>
          <a:bodyPr/>
          <a:lstStyle/>
          <a:p>
            <a:r>
              <a:rPr lang="en-US" dirty="0"/>
              <a:t>Interdisciplinary Approaches to Musical Time, Oct. 2023</a:t>
            </a:r>
          </a:p>
        </p:txBody>
      </p:sp>
      <p:sp>
        <p:nvSpPr>
          <p:cNvPr id="7" name="Slide Number Placeholder 6">
            <a:extLst>
              <a:ext uri="{FF2B5EF4-FFF2-40B4-BE49-F238E27FC236}">
                <a16:creationId xmlns:a16="http://schemas.microsoft.com/office/drawing/2014/main" id="{57FD3FFB-0F56-8BBE-2E9F-95FD49275CF5}"/>
              </a:ext>
            </a:extLst>
          </p:cNvPr>
          <p:cNvSpPr>
            <a:spLocks noGrp="1"/>
          </p:cNvSpPr>
          <p:nvPr>
            <p:ph type="sldNum" sz="quarter" idx="12"/>
          </p:nvPr>
        </p:nvSpPr>
        <p:spPr/>
        <p:txBody>
          <a:bodyPr/>
          <a:lstStyle/>
          <a:p>
            <a:r>
              <a:rPr lang="en-US" dirty="0"/>
              <a:t>Jason </a:t>
            </a:r>
            <a:r>
              <a:rPr lang="en-US" dirty="0" err="1"/>
              <a:t>Yust</a:t>
            </a:r>
            <a:r>
              <a:rPr lang="en-US" dirty="0"/>
              <a:t>, Boston Univ.          </a:t>
            </a:r>
            <a:fld id="{6950D593-2953-924C-A0DA-F3B17E0E49C7}" type="slidenum">
              <a:rPr lang="en-US" smtClean="0"/>
              <a:pPr/>
              <a:t>1</a:t>
            </a:fld>
            <a:endParaRPr lang="en-US" dirty="0"/>
          </a:p>
        </p:txBody>
      </p:sp>
    </p:spTree>
    <p:extLst>
      <p:ext uri="{BB962C8B-B14F-4D97-AF65-F5344CB8AC3E}">
        <p14:creationId xmlns:p14="http://schemas.microsoft.com/office/powerpoint/2010/main" val="292165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5544-10E0-BE0A-DF2B-8B6D7447CF3A}"/>
              </a:ext>
            </a:extLst>
          </p:cNvPr>
          <p:cNvSpPr>
            <a:spLocks noGrp="1"/>
          </p:cNvSpPr>
          <p:nvPr>
            <p:ph type="title"/>
          </p:nvPr>
        </p:nvSpPr>
        <p:spPr/>
        <p:txBody>
          <a:bodyPr/>
          <a:lstStyle/>
          <a:p>
            <a:r>
              <a:rPr lang="en-US" dirty="0"/>
              <a:t>Vertical time</a:t>
            </a:r>
          </a:p>
        </p:txBody>
      </p:sp>
      <p:sp>
        <p:nvSpPr>
          <p:cNvPr id="3" name="Content Placeholder 2">
            <a:extLst>
              <a:ext uri="{FF2B5EF4-FFF2-40B4-BE49-F238E27FC236}">
                <a16:creationId xmlns:a16="http://schemas.microsoft.com/office/drawing/2014/main" id="{42FDE66D-E965-F4AD-D32D-2A6582C71E1F}"/>
              </a:ext>
            </a:extLst>
          </p:cNvPr>
          <p:cNvSpPr>
            <a:spLocks noGrp="1"/>
          </p:cNvSpPr>
          <p:nvPr>
            <p:ph idx="1"/>
          </p:nvPr>
        </p:nvSpPr>
        <p:spPr>
          <a:xfrm>
            <a:off x="838200" y="697469"/>
            <a:ext cx="10515600" cy="1155082"/>
          </a:xfrm>
        </p:spPr>
        <p:txBody>
          <a:bodyPr>
            <a:normAutofit/>
          </a:bodyPr>
          <a:lstStyle/>
          <a:p>
            <a:pPr marL="0" indent="0">
              <a:buNone/>
            </a:pPr>
            <a:r>
              <a:rPr lang="en-US" dirty="0"/>
              <a:t>Craig Sapp’s </a:t>
            </a:r>
            <a:r>
              <a:rPr lang="en-US" i="1" dirty="0" err="1"/>
              <a:t>keyscapes</a:t>
            </a:r>
            <a:r>
              <a:rPr lang="en-US" dirty="0"/>
              <a:t> show key estimates at different points in time (horizontal) and different sizes of window (vertical). </a:t>
            </a:r>
          </a:p>
        </p:txBody>
      </p:sp>
      <p:sp>
        <p:nvSpPr>
          <p:cNvPr id="4" name="Date Placeholder 3">
            <a:extLst>
              <a:ext uri="{FF2B5EF4-FFF2-40B4-BE49-F238E27FC236}">
                <a16:creationId xmlns:a16="http://schemas.microsoft.com/office/drawing/2014/main" id="{941446C6-BF7F-070E-3B3C-77004F126590}"/>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6BC10121-C275-21B5-5539-EBAC23ADDBE8}"/>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89DCCDC0-7B83-EAAF-90CA-E716C6D48FB0}"/>
              </a:ext>
            </a:extLst>
          </p:cNvPr>
          <p:cNvSpPr>
            <a:spLocks noGrp="1"/>
          </p:cNvSpPr>
          <p:nvPr>
            <p:ph type="sldNum" sz="quarter" idx="12"/>
          </p:nvPr>
        </p:nvSpPr>
        <p:spPr/>
        <p:txBody>
          <a:bodyPr/>
          <a:lstStyle/>
          <a:p>
            <a:r>
              <a:rPr lang="en-US"/>
              <a:t>Jason Yust, Boston Univ.          </a:t>
            </a:r>
            <a:fld id="{6950D593-2953-924C-A0DA-F3B17E0E49C7}" type="slidenum">
              <a:rPr lang="en-US" smtClean="0"/>
              <a:pPr/>
              <a:t>10</a:t>
            </a:fld>
            <a:endParaRPr lang="en-US" dirty="0"/>
          </a:p>
        </p:txBody>
      </p:sp>
      <p:pic>
        <p:nvPicPr>
          <p:cNvPr id="8" name="Picture 7">
            <a:extLst>
              <a:ext uri="{FF2B5EF4-FFF2-40B4-BE49-F238E27FC236}">
                <a16:creationId xmlns:a16="http://schemas.microsoft.com/office/drawing/2014/main" id="{988E65E4-31F5-8B77-7778-533F1DDA27A7}"/>
              </a:ext>
            </a:extLst>
          </p:cNvPr>
          <p:cNvPicPr>
            <a:picLocks noChangeAspect="1"/>
          </p:cNvPicPr>
          <p:nvPr/>
        </p:nvPicPr>
        <p:blipFill>
          <a:blip r:embed="rId2"/>
          <a:stretch>
            <a:fillRect/>
          </a:stretch>
        </p:blipFill>
        <p:spPr>
          <a:xfrm>
            <a:off x="4465039" y="1762029"/>
            <a:ext cx="6259108" cy="3468903"/>
          </a:xfrm>
          <a:prstGeom prst="rect">
            <a:avLst/>
          </a:prstGeom>
        </p:spPr>
      </p:pic>
      <p:sp>
        <p:nvSpPr>
          <p:cNvPr id="9" name="TextBox 8">
            <a:extLst>
              <a:ext uri="{FF2B5EF4-FFF2-40B4-BE49-F238E27FC236}">
                <a16:creationId xmlns:a16="http://schemas.microsoft.com/office/drawing/2014/main" id="{95E28026-B1D5-8A35-3DE2-B36AC8841960}"/>
              </a:ext>
            </a:extLst>
          </p:cNvPr>
          <p:cNvSpPr txBox="1"/>
          <p:nvPr/>
        </p:nvSpPr>
        <p:spPr>
          <a:xfrm>
            <a:off x="9179626" y="5498275"/>
            <a:ext cx="184731" cy="461665"/>
          </a:xfrm>
          <a:prstGeom prst="rect">
            <a:avLst/>
          </a:prstGeom>
          <a:noFill/>
        </p:spPr>
        <p:txBody>
          <a:bodyPr wrap="none" rtlCol="0">
            <a:spAutoFit/>
          </a:bodyPr>
          <a:lstStyle/>
          <a:p>
            <a:pPr algn="l"/>
            <a:endParaRPr lang="en-US" sz="2400" dirty="0">
              <a:latin typeface="+mj-lt"/>
              <a:cs typeface="Calibri" panose="020F0502020204030204" pitchFamily="34" charset="0"/>
            </a:endParaRPr>
          </a:p>
        </p:txBody>
      </p:sp>
      <p:sp>
        <p:nvSpPr>
          <p:cNvPr id="10" name="TextBox 9">
            <a:extLst>
              <a:ext uri="{FF2B5EF4-FFF2-40B4-BE49-F238E27FC236}">
                <a16:creationId xmlns:a16="http://schemas.microsoft.com/office/drawing/2014/main" id="{E9F72CDA-B804-4E39-BED3-48CC101A79BB}"/>
              </a:ext>
            </a:extLst>
          </p:cNvPr>
          <p:cNvSpPr txBox="1"/>
          <p:nvPr/>
        </p:nvSpPr>
        <p:spPr>
          <a:xfrm>
            <a:off x="5379439" y="5222761"/>
            <a:ext cx="5060488" cy="461665"/>
          </a:xfrm>
          <a:prstGeom prst="rect">
            <a:avLst/>
          </a:prstGeom>
          <a:noFill/>
        </p:spPr>
        <p:txBody>
          <a:bodyPr wrap="none" rtlCol="0">
            <a:spAutoFit/>
          </a:bodyPr>
          <a:lstStyle/>
          <a:p>
            <a:pPr algn="l"/>
            <a:r>
              <a:rPr lang="en-US" sz="2400" dirty="0">
                <a:latin typeface="+mj-lt"/>
                <a:cs typeface="Calibri" panose="020F0502020204030204" pitchFamily="34" charset="0"/>
              </a:rPr>
              <a:t>J.S. Bach Cello Suite BWV 1007, Prelude</a:t>
            </a:r>
          </a:p>
        </p:txBody>
      </p:sp>
      <p:sp>
        <p:nvSpPr>
          <p:cNvPr id="11" name="TextBox 10">
            <a:extLst>
              <a:ext uri="{FF2B5EF4-FFF2-40B4-BE49-F238E27FC236}">
                <a16:creationId xmlns:a16="http://schemas.microsoft.com/office/drawing/2014/main" id="{1CBEA5AA-1C95-5379-AF83-A13EE585F39F}"/>
              </a:ext>
            </a:extLst>
          </p:cNvPr>
          <p:cNvSpPr txBox="1"/>
          <p:nvPr/>
        </p:nvSpPr>
        <p:spPr>
          <a:xfrm>
            <a:off x="7702980" y="2369024"/>
            <a:ext cx="2383025" cy="1200329"/>
          </a:xfrm>
          <a:prstGeom prst="rect">
            <a:avLst/>
          </a:prstGeom>
          <a:noFill/>
        </p:spPr>
        <p:txBody>
          <a:bodyPr wrap="none" rtlCol="0">
            <a:spAutoFit/>
          </a:bodyPr>
          <a:lstStyle/>
          <a:p>
            <a:pPr algn="l"/>
            <a:r>
              <a:rPr lang="en-US" sz="2400" dirty="0">
                <a:solidFill>
                  <a:srgbClr val="00B0F0"/>
                </a:solidFill>
                <a:latin typeface="+mj-lt"/>
                <a:cs typeface="Calibri" panose="020F0502020204030204" pitchFamily="34" charset="0"/>
              </a:rPr>
              <a:t>G major</a:t>
            </a:r>
            <a:r>
              <a:rPr lang="en-US" sz="2400" dirty="0">
                <a:latin typeface="+mj-lt"/>
                <a:cs typeface="Calibri" panose="020F0502020204030204" pitchFamily="34" charset="0"/>
              </a:rPr>
              <a:t>, </a:t>
            </a:r>
            <a:r>
              <a:rPr lang="en-US" sz="2400" dirty="0">
                <a:solidFill>
                  <a:srgbClr val="004DC1"/>
                </a:solidFill>
                <a:latin typeface="+mj-lt"/>
                <a:cs typeface="Calibri" panose="020F0502020204030204" pitchFamily="34" charset="0"/>
              </a:rPr>
              <a:t>D major</a:t>
            </a:r>
            <a:r>
              <a:rPr lang="en-US" sz="2400" dirty="0">
                <a:latin typeface="+mj-lt"/>
                <a:cs typeface="Calibri" panose="020F0502020204030204" pitchFamily="34" charset="0"/>
              </a:rPr>
              <a:t>, </a:t>
            </a:r>
          </a:p>
          <a:p>
            <a:pPr algn="l"/>
            <a:r>
              <a:rPr lang="en-US" sz="2400" dirty="0">
                <a:solidFill>
                  <a:srgbClr val="67F100"/>
                </a:solidFill>
                <a:latin typeface="+mj-lt"/>
                <a:cs typeface="Calibri" panose="020F0502020204030204" pitchFamily="34" charset="0"/>
              </a:rPr>
              <a:t>C major</a:t>
            </a:r>
            <a:r>
              <a:rPr lang="en-US" sz="2400" dirty="0">
                <a:latin typeface="+mj-lt"/>
                <a:cs typeface="Calibri" panose="020F0502020204030204" pitchFamily="34" charset="0"/>
              </a:rPr>
              <a:t>, </a:t>
            </a:r>
            <a:r>
              <a:rPr lang="en-US" sz="2400" dirty="0">
                <a:solidFill>
                  <a:srgbClr val="C00000"/>
                </a:solidFill>
                <a:latin typeface="+mj-lt"/>
                <a:cs typeface="Calibri" panose="020F0502020204030204" pitchFamily="34" charset="0"/>
              </a:rPr>
              <a:t>E minor</a:t>
            </a:r>
            <a:r>
              <a:rPr lang="en-US" sz="2400" dirty="0">
                <a:latin typeface="+mj-lt"/>
                <a:cs typeface="Calibri" panose="020F0502020204030204" pitchFamily="34" charset="0"/>
              </a:rPr>
              <a:t>, </a:t>
            </a:r>
          </a:p>
          <a:p>
            <a:pPr algn="l"/>
            <a:r>
              <a:rPr lang="en-US" sz="2400" dirty="0">
                <a:solidFill>
                  <a:srgbClr val="7030A0"/>
                </a:solidFill>
                <a:latin typeface="+mj-lt"/>
                <a:cs typeface="Calibri" panose="020F0502020204030204" pitchFamily="34" charset="0"/>
              </a:rPr>
              <a:t>A minor </a:t>
            </a:r>
          </a:p>
        </p:txBody>
      </p:sp>
      <p:sp>
        <p:nvSpPr>
          <p:cNvPr id="12" name="TextBox 11">
            <a:extLst>
              <a:ext uri="{FF2B5EF4-FFF2-40B4-BE49-F238E27FC236}">
                <a16:creationId xmlns:a16="http://schemas.microsoft.com/office/drawing/2014/main" id="{2E3AD559-FEC6-1B92-8BCB-899A7F861F78}"/>
              </a:ext>
            </a:extLst>
          </p:cNvPr>
          <p:cNvSpPr txBox="1"/>
          <p:nvPr/>
        </p:nvSpPr>
        <p:spPr>
          <a:xfrm>
            <a:off x="296779" y="1852551"/>
            <a:ext cx="3878973" cy="2831544"/>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A vertical slice expands the temporal contexts around a single moment, rather than showing successions. </a:t>
            </a:r>
          </a:p>
          <a:p>
            <a:pPr algn="l">
              <a:spcAft>
                <a:spcPts val="1200"/>
              </a:spcAft>
            </a:pPr>
            <a:r>
              <a:rPr lang="en-US" sz="2400" dirty="0">
                <a:latin typeface="+mj-lt"/>
                <a:cs typeface="Calibri" panose="020F0502020204030204" pitchFamily="34" charset="0"/>
              </a:rPr>
              <a:t>This is a form of temporality, which I’ll refer to as </a:t>
            </a:r>
            <a:r>
              <a:rPr lang="en-US" sz="2400" b="1" i="1" dirty="0">
                <a:latin typeface="+mj-lt"/>
                <a:cs typeface="Calibri" panose="020F0502020204030204" pitchFamily="34" charset="0"/>
              </a:rPr>
              <a:t>vertical time</a:t>
            </a:r>
            <a:r>
              <a:rPr lang="en-US" sz="2400" dirty="0">
                <a:latin typeface="+mj-lt"/>
                <a:cs typeface="Calibri" panose="020F0502020204030204" pitchFamily="34" charset="0"/>
              </a:rPr>
              <a:t>. </a:t>
            </a:r>
          </a:p>
        </p:txBody>
      </p:sp>
    </p:spTree>
    <p:extLst>
      <p:ext uri="{BB962C8B-B14F-4D97-AF65-F5344CB8AC3E}">
        <p14:creationId xmlns:p14="http://schemas.microsoft.com/office/powerpoint/2010/main" val="79086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75A3-E528-B387-0660-5427C40B3B14}"/>
              </a:ext>
            </a:extLst>
          </p:cNvPr>
          <p:cNvSpPr>
            <a:spLocks noGrp="1"/>
          </p:cNvSpPr>
          <p:nvPr>
            <p:ph type="title"/>
          </p:nvPr>
        </p:nvSpPr>
        <p:spPr/>
        <p:txBody>
          <a:bodyPr/>
          <a:lstStyle/>
          <a:p>
            <a:r>
              <a:rPr lang="en-US" dirty="0"/>
              <a:t>Vertical Time</a:t>
            </a:r>
          </a:p>
        </p:txBody>
      </p:sp>
      <p:sp>
        <p:nvSpPr>
          <p:cNvPr id="3" name="Content Placeholder 2">
            <a:extLst>
              <a:ext uri="{FF2B5EF4-FFF2-40B4-BE49-F238E27FC236}">
                <a16:creationId xmlns:a16="http://schemas.microsoft.com/office/drawing/2014/main" id="{55C88734-9512-CE7F-4050-0081C473A12B}"/>
              </a:ext>
            </a:extLst>
          </p:cNvPr>
          <p:cNvSpPr>
            <a:spLocks noGrp="1"/>
          </p:cNvSpPr>
          <p:nvPr>
            <p:ph idx="1"/>
          </p:nvPr>
        </p:nvSpPr>
        <p:spPr>
          <a:xfrm>
            <a:off x="838200" y="673769"/>
            <a:ext cx="10515600" cy="545432"/>
          </a:xfrm>
        </p:spPr>
        <p:txBody>
          <a:bodyPr/>
          <a:lstStyle/>
          <a:p>
            <a:pPr marL="0" indent="0" algn="ctr">
              <a:buNone/>
            </a:pPr>
            <a:r>
              <a:rPr lang="en-US" dirty="0"/>
              <a:t>Jonathan Kramer coined the term </a:t>
            </a:r>
            <a:r>
              <a:rPr lang="en-US" i="1" dirty="0"/>
              <a:t>vertical time.</a:t>
            </a:r>
            <a:endParaRPr lang="en-US" dirty="0"/>
          </a:p>
        </p:txBody>
      </p:sp>
      <p:sp>
        <p:nvSpPr>
          <p:cNvPr id="4" name="Date Placeholder 3">
            <a:extLst>
              <a:ext uri="{FF2B5EF4-FFF2-40B4-BE49-F238E27FC236}">
                <a16:creationId xmlns:a16="http://schemas.microsoft.com/office/drawing/2014/main" id="{4DE81D14-1808-562B-046C-50EC4D4665FC}"/>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0351DCB9-DD85-4A58-DE5E-CC4A202B5F4A}"/>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ABAA8C65-120B-63F6-5294-CCB839529290}"/>
              </a:ext>
            </a:extLst>
          </p:cNvPr>
          <p:cNvSpPr>
            <a:spLocks noGrp="1"/>
          </p:cNvSpPr>
          <p:nvPr>
            <p:ph type="sldNum" sz="quarter" idx="12"/>
          </p:nvPr>
        </p:nvSpPr>
        <p:spPr/>
        <p:txBody>
          <a:bodyPr/>
          <a:lstStyle/>
          <a:p>
            <a:r>
              <a:rPr lang="en-US"/>
              <a:t>Jason Yust, Boston Univ.          </a:t>
            </a:r>
            <a:fld id="{6950D593-2953-924C-A0DA-F3B17E0E49C7}" type="slidenum">
              <a:rPr lang="en-US" smtClean="0"/>
              <a:pPr/>
              <a:t>11</a:t>
            </a:fld>
            <a:endParaRPr lang="en-US" dirty="0"/>
          </a:p>
        </p:txBody>
      </p:sp>
      <p:sp>
        <p:nvSpPr>
          <p:cNvPr id="7" name="TextBox 6">
            <a:extLst>
              <a:ext uri="{FF2B5EF4-FFF2-40B4-BE49-F238E27FC236}">
                <a16:creationId xmlns:a16="http://schemas.microsoft.com/office/drawing/2014/main" id="{E659A496-D96E-A242-3C8C-1CF7220324D2}"/>
              </a:ext>
            </a:extLst>
          </p:cNvPr>
          <p:cNvSpPr txBox="1"/>
          <p:nvPr/>
        </p:nvSpPr>
        <p:spPr>
          <a:xfrm>
            <a:off x="454780" y="1219201"/>
            <a:ext cx="11282439" cy="3046988"/>
          </a:xfrm>
          <a:prstGeom prst="rect">
            <a:avLst/>
          </a:prstGeom>
          <a:noFill/>
        </p:spPr>
        <p:txBody>
          <a:bodyPr wrap="square" rtlCol="0">
            <a:spAutoFit/>
          </a:bodyPr>
          <a:lstStyle/>
          <a:p>
            <a:pPr algn="l"/>
            <a:r>
              <a:rPr lang="en-US" sz="2400" dirty="0">
                <a:latin typeface="+mj-lt"/>
                <a:cs typeface="Calibri" panose="020F0502020204030204" pitchFamily="34" charset="0"/>
              </a:rPr>
              <a:t>“a single present stretched out into an enormous duration, a potentially infinite ‘now’ that nonetheless feels like an instant.”</a:t>
            </a:r>
          </a:p>
          <a:p>
            <a:pPr algn="l"/>
            <a:endParaRPr lang="en-US" sz="2400" dirty="0">
              <a:latin typeface="+mj-lt"/>
              <a:cs typeface="Calibri" panose="020F0502020204030204" pitchFamily="34" charset="0"/>
            </a:endParaRPr>
          </a:p>
          <a:p>
            <a:pPr algn="l"/>
            <a:r>
              <a:rPr lang="en-US" sz="2400" dirty="0">
                <a:latin typeface="+mj-lt"/>
                <a:cs typeface="Calibri" panose="020F0502020204030204" pitchFamily="34" charset="0"/>
              </a:rPr>
              <a:t>“A vertically conceived piece . . . does not exhibit large-scale closure. It does not begin but merely starts. It does not build to a climax, does not purposefully set up internal expectations, does not seek to fulfill any expectations that might arise accidentally, does not build or release tension, and does not end but simply ceases. . . . An entire composition is just one large event.” </a:t>
            </a:r>
          </a:p>
        </p:txBody>
      </p:sp>
      <p:sp>
        <p:nvSpPr>
          <p:cNvPr id="8" name="TextBox 7">
            <a:extLst>
              <a:ext uri="{FF2B5EF4-FFF2-40B4-BE49-F238E27FC236}">
                <a16:creationId xmlns:a16="http://schemas.microsoft.com/office/drawing/2014/main" id="{B3013334-5A40-1D37-D158-9DD9DDE03C70}"/>
              </a:ext>
            </a:extLst>
          </p:cNvPr>
          <p:cNvSpPr txBox="1"/>
          <p:nvPr/>
        </p:nvSpPr>
        <p:spPr>
          <a:xfrm>
            <a:off x="6915704" y="4035356"/>
            <a:ext cx="4582793" cy="461665"/>
          </a:xfrm>
          <a:prstGeom prst="rect">
            <a:avLst/>
          </a:prstGeom>
          <a:noFill/>
        </p:spPr>
        <p:txBody>
          <a:bodyPr wrap="none" rtlCol="0">
            <a:spAutoFit/>
          </a:bodyPr>
          <a:lstStyle/>
          <a:p>
            <a:pPr algn="l"/>
            <a:r>
              <a:rPr lang="en-US" sz="2400" dirty="0">
                <a:latin typeface="+mj-lt"/>
                <a:cs typeface="Calibri" panose="020F0502020204030204" pitchFamily="34" charset="0"/>
              </a:rPr>
              <a:t>—Kramer, </a:t>
            </a:r>
            <a:r>
              <a:rPr lang="en-US" sz="2400" i="1" dirty="0">
                <a:latin typeface="+mj-lt"/>
                <a:cs typeface="Calibri" panose="020F0502020204030204" pitchFamily="34" charset="0"/>
              </a:rPr>
              <a:t>The Time of Music </a:t>
            </a:r>
            <a:r>
              <a:rPr lang="en-US" sz="2400" dirty="0">
                <a:latin typeface="+mj-lt"/>
                <a:cs typeface="Calibri" panose="020F0502020204030204" pitchFamily="34" charset="0"/>
              </a:rPr>
              <a:t>(1988)</a:t>
            </a:r>
          </a:p>
        </p:txBody>
      </p:sp>
      <p:sp>
        <p:nvSpPr>
          <p:cNvPr id="9" name="TextBox 8">
            <a:extLst>
              <a:ext uri="{FF2B5EF4-FFF2-40B4-BE49-F238E27FC236}">
                <a16:creationId xmlns:a16="http://schemas.microsoft.com/office/drawing/2014/main" id="{13F4743C-193A-010F-CF22-5B502AA659A8}"/>
              </a:ext>
            </a:extLst>
          </p:cNvPr>
          <p:cNvSpPr txBox="1"/>
          <p:nvPr/>
        </p:nvSpPr>
        <p:spPr>
          <a:xfrm>
            <a:off x="454780" y="4580788"/>
            <a:ext cx="7579254" cy="984885"/>
          </a:xfrm>
          <a:prstGeom prst="rect">
            <a:avLst/>
          </a:prstGeom>
          <a:noFill/>
        </p:spPr>
        <p:txBody>
          <a:bodyPr wrap="none" rtlCol="0">
            <a:spAutoFit/>
          </a:bodyPr>
          <a:lstStyle/>
          <a:p>
            <a:pPr algn="l">
              <a:spcAft>
                <a:spcPts val="1200"/>
              </a:spcAft>
            </a:pPr>
            <a:r>
              <a:rPr lang="en-US" sz="2400" dirty="0">
                <a:latin typeface="+mj-lt"/>
                <a:cs typeface="Calibri" panose="020F0502020204030204" pitchFamily="34" charset="0"/>
              </a:rPr>
              <a:t>• Non-teleological: Time without direction (before or after)</a:t>
            </a:r>
          </a:p>
          <a:p>
            <a:pPr algn="l">
              <a:spcAft>
                <a:spcPts val="1200"/>
              </a:spcAft>
            </a:pPr>
            <a:r>
              <a:rPr lang="en-US" sz="2400" dirty="0">
                <a:latin typeface="+mj-lt"/>
                <a:cs typeface="Calibri" panose="020F0502020204030204" pitchFamily="34" charset="0"/>
              </a:rPr>
              <a:t>• Full temporal experience contained within a single instant. </a:t>
            </a:r>
          </a:p>
        </p:txBody>
      </p:sp>
    </p:spTree>
    <p:extLst>
      <p:ext uri="{BB962C8B-B14F-4D97-AF65-F5344CB8AC3E}">
        <p14:creationId xmlns:p14="http://schemas.microsoft.com/office/powerpoint/2010/main" val="17440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C32CE-AAAC-B20A-FA72-EFD0A575506E}"/>
              </a:ext>
            </a:extLst>
          </p:cNvPr>
          <p:cNvSpPr>
            <a:spLocks noGrp="1"/>
          </p:cNvSpPr>
          <p:nvPr>
            <p:ph type="title"/>
          </p:nvPr>
        </p:nvSpPr>
        <p:spPr/>
        <p:txBody>
          <a:bodyPr/>
          <a:lstStyle/>
          <a:p>
            <a:r>
              <a:rPr lang="en-US" dirty="0"/>
              <a:t>Vertical time</a:t>
            </a:r>
          </a:p>
        </p:txBody>
      </p:sp>
      <p:sp>
        <p:nvSpPr>
          <p:cNvPr id="3" name="Content Placeholder 2">
            <a:extLst>
              <a:ext uri="{FF2B5EF4-FFF2-40B4-BE49-F238E27FC236}">
                <a16:creationId xmlns:a16="http://schemas.microsoft.com/office/drawing/2014/main" id="{1AF3053F-9CE2-8F75-CD53-3268F4B85F81}"/>
              </a:ext>
            </a:extLst>
          </p:cNvPr>
          <p:cNvSpPr>
            <a:spLocks noGrp="1"/>
          </p:cNvSpPr>
          <p:nvPr>
            <p:ph idx="1"/>
          </p:nvPr>
        </p:nvSpPr>
        <p:spPr>
          <a:xfrm>
            <a:off x="838200" y="644057"/>
            <a:ext cx="10515600" cy="930302"/>
          </a:xfrm>
        </p:spPr>
        <p:txBody>
          <a:bodyPr>
            <a:normAutofit lnSpcReduction="10000"/>
          </a:bodyPr>
          <a:lstStyle/>
          <a:p>
            <a:pPr marL="0" indent="0" algn="ctr">
              <a:buNone/>
            </a:pPr>
            <a:r>
              <a:rPr lang="en-US" dirty="0"/>
              <a:t>Suppose we are given some sequence of events. </a:t>
            </a:r>
          </a:p>
          <a:p>
            <a:pPr marL="0" indent="0" algn="ctr">
              <a:buNone/>
            </a:pPr>
            <a:r>
              <a:rPr lang="en-US" dirty="0"/>
              <a:t>Is the linear sequence retrievable from two vertical slices? </a:t>
            </a:r>
          </a:p>
        </p:txBody>
      </p:sp>
      <p:sp>
        <p:nvSpPr>
          <p:cNvPr id="4" name="Date Placeholder 3">
            <a:extLst>
              <a:ext uri="{FF2B5EF4-FFF2-40B4-BE49-F238E27FC236}">
                <a16:creationId xmlns:a16="http://schemas.microsoft.com/office/drawing/2014/main" id="{4F8CFB46-58EB-F570-9690-7B92B5FD8676}"/>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5EEA9728-5247-E57D-F056-2E1F33DA611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BC814D0D-C162-A920-5983-EC04179FC3C6}"/>
              </a:ext>
            </a:extLst>
          </p:cNvPr>
          <p:cNvSpPr>
            <a:spLocks noGrp="1"/>
          </p:cNvSpPr>
          <p:nvPr>
            <p:ph type="sldNum" sz="quarter" idx="12"/>
          </p:nvPr>
        </p:nvSpPr>
        <p:spPr/>
        <p:txBody>
          <a:bodyPr/>
          <a:lstStyle/>
          <a:p>
            <a:r>
              <a:rPr lang="en-US"/>
              <a:t>Jason Yust, Boston Univ.          </a:t>
            </a:r>
            <a:fld id="{6950D593-2953-924C-A0DA-F3B17E0E49C7}" type="slidenum">
              <a:rPr lang="en-US" smtClean="0"/>
              <a:pPr/>
              <a:t>12</a:t>
            </a:fld>
            <a:endParaRPr lang="en-US" dirty="0"/>
          </a:p>
        </p:txBody>
      </p:sp>
      <p:pic>
        <p:nvPicPr>
          <p:cNvPr id="8" name="Picture 7">
            <a:extLst>
              <a:ext uri="{FF2B5EF4-FFF2-40B4-BE49-F238E27FC236}">
                <a16:creationId xmlns:a16="http://schemas.microsoft.com/office/drawing/2014/main" id="{BDB89736-1056-50E6-820B-E4271F1F4CA7}"/>
              </a:ext>
            </a:extLst>
          </p:cNvPr>
          <p:cNvPicPr>
            <a:picLocks noChangeAspect="1"/>
          </p:cNvPicPr>
          <p:nvPr/>
        </p:nvPicPr>
        <p:blipFill>
          <a:blip r:embed="rId2"/>
          <a:stretch>
            <a:fillRect/>
          </a:stretch>
        </p:blipFill>
        <p:spPr>
          <a:xfrm>
            <a:off x="2060713" y="1605152"/>
            <a:ext cx="7772400" cy="4072524"/>
          </a:xfrm>
          <a:prstGeom prst="rect">
            <a:avLst/>
          </a:prstGeom>
        </p:spPr>
      </p:pic>
    </p:spTree>
    <p:extLst>
      <p:ext uri="{BB962C8B-B14F-4D97-AF65-F5344CB8AC3E}">
        <p14:creationId xmlns:p14="http://schemas.microsoft.com/office/powerpoint/2010/main" val="2195116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DBD7-B2B7-192E-BBA2-2EC59610ACAE}"/>
              </a:ext>
            </a:extLst>
          </p:cNvPr>
          <p:cNvSpPr>
            <a:spLocks noGrp="1"/>
          </p:cNvSpPr>
          <p:nvPr>
            <p:ph type="title"/>
          </p:nvPr>
        </p:nvSpPr>
        <p:spPr/>
        <p:txBody>
          <a:bodyPr/>
          <a:lstStyle/>
          <a:p>
            <a:r>
              <a:rPr lang="en-US" dirty="0"/>
              <a:t>Chord loops</a:t>
            </a:r>
          </a:p>
        </p:txBody>
      </p:sp>
      <p:sp>
        <p:nvSpPr>
          <p:cNvPr id="3" name="Content Placeholder 2">
            <a:extLst>
              <a:ext uri="{FF2B5EF4-FFF2-40B4-BE49-F238E27FC236}">
                <a16:creationId xmlns:a16="http://schemas.microsoft.com/office/drawing/2014/main" id="{AD09AE0A-4B8F-0658-4093-D7DB1271F966}"/>
              </a:ext>
            </a:extLst>
          </p:cNvPr>
          <p:cNvSpPr>
            <a:spLocks noGrp="1"/>
          </p:cNvSpPr>
          <p:nvPr>
            <p:ph idx="1"/>
          </p:nvPr>
        </p:nvSpPr>
        <p:spPr>
          <a:xfrm>
            <a:off x="838200" y="789955"/>
            <a:ext cx="10515600" cy="943430"/>
          </a:xfrm>
        </p:spPr>
        <p:txBody>
          <a:bodyPr/>
          <a:lstStyle/>
          <a:p>
            <a:pPr marL="0" indent="0" algn="ctr">
              <a:buNone/>
            </a:pPr>
            <a:r>
              <a:rPr lang="en-US" dirty="0"/>
              <a:t>Two common popular music progressions use the same four chords but in different orders. </a:t>
            </a:r>
          </a:p>
        </p:txBody>
      </p:sp>
      <p:sp>
        <p:nvSpPr>
          <p:cNvPr id="4" name="Date Placeholder 3">
            <a:extLst>
              <a:ext uri="{FF2B5EF4-FFF2-40B4-BE49-F238E27FC236}">
                <a16:creationId xmlns:a16="http://schemas.microsoft.com/office/drawing/2014/main" id="{11659504-AF72-4C0E-69C5-91CF217A6F2D}"/>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A5C5E632-C43F-6346-276D-5AB3918E6655}"/>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D650D54C-02EC-7F01-7E53-9C9FA0354147}"/>
              </a:ext>
            </a:extLst>
          </p:cNvPr>
          <p:cNvSpPr>
            <a:spLocks noGrp="1"/>
          </p:cNvSpPr>
          <p:nvPr>
            <p:ph type="sldNum" sz="quarter" idx="12"/>
          </p:nvPr>
        </p:nvSpPr>
        <p:spPr/>
        <p:txBody>
          <a:bodyPr/>
          <a:lstStyle/>
          <a:p>
            <a:r>
              <a:rPr lang="en-US"/>
              <a:t>Jason Yust, Boston Univ.          </a:t>
            </a:r>
            <a:fld id="{6950D593-2953-924C-A0DA-F3B17E0E49C7}" type="slidenum">
              <a:rPr lang="en-US" smtClean="0"/>
              <a:pPr/>
              <a:t>13</a:t>
            </a:fld>
            <a:endParaRPr lang="en-US" dirty="0"/>
          </a:p>
        </p:txBody>
      </p:sp>
      <p:sp>
        <p:nvSpPr>
          <p:cNvPr id="7" name="TextBox 6">
            <a:extLst>
              <a:ext uri="{FF2B5EF4-FFF2-40B4-BE49-F238E27FC236}">
                <a16:creationId xmlns:a16="http://schemas.microsoft.com/office/drawing/2014/main" id="{96AA7EEF-D369-37A9-33F3-43D54DCB4616}"/>
              </a:ext>
            </a:extLst>
          </p:cNvPr>
          <p:cNvSpPr txBox="1"/>
          <p:nvPr/>
        </p:nvSpPr>
        <p:spPr>
          <a:xfrm>
            <a:off x="2430962" y="2057154"/>
            <a:ext cx="2319867" cy="954107"/>
          </a:xfrm>
          <a:prstGeom prst="rect">
            <a:avLst/>
          </a:prstGeom>
          <a:noFill/>
        </p:spPr>
        <p:txBody>
          <a:bodyPr wrap="none" rtlCol="0">
            <a:spAutoFit/>
          </a:bodyPr>
          <a:lstStyle/>
          <a:p>
            <a:pPr algn="ctr"/>
            <a:r>
              <a:rPr lang="en-US" sz="2800" dirty="0">
                <a:latin typeface="+mj-lt"/>
                <a:cs typeface="Calibri" panose="020F0502020204030204" pitchFamily="34" charset="0"/>
              </a:rPr>
              <a:t>Doowop:</a:t>
            </a:r>
          </a:p>
          <a:p>
            <a:pPr algn="ctr"/>
            <a:r>
              <a:rPr lang="en-US" sz="2800" dirty="0">
                <a:latin typeface="+mj-lt"/>
                <a:cs typeface="Calibri" panose="020F0502020204030204" pitchFamily="34" charset="0"/>
              </a:rPr>
              <a:t>I – vi – IV – V </a:t>
            </a:r>
            <a:r>
              <a:rPr lang="en-US" sz="2800" spc="-400" dirty="0">
                <a:latin typeface="+mj-lt"/>
                <a:cs typeface="Calibri" panose="020F0502020204030204" pitchFamily="34" charset="0"/>
              </a:rPr>
              <a:t>:</a:t>
            </a:r>
            <a:r>
              <a:rPr lang="en-US" sz="2800" spc="-600" dirty="0">
                <a:latin typeface="+mj-lt"/>
                <a:cs typeface="Calibri" panose="020F0502020204030204" pitchFamily="34" charset="0"/>
              </a:rPr>
              <a:t>||</a:t>
            </a:r>
          </a:p>
        </p:txBody>
      </p:sp>
      <p:sp>
        <p:nvSpPr>
          <p:cNvPr id="8" name="TextBox 7">
            <a:extLst>
              <a:ext uri="{FF2B5EF4-FFF2-40B4-BE49-F238E27FC236}">
                <a16:creationId xmlns:a16="http://schemas.microsoft.com/office/drawing/2014/main" id="{98EB776D-2437-3087-261A-AF464940F60C}"/>
              </a:ext>
            </a:extLst>
          </p:cNvPr>
          <p:cNvSpPr txBox="1"/>
          <p:nvPr/>
        </p:nvSpPr>
        <p:spPr>
          <a:xfrm>
            <a:off x="7440940" y="2057153"/>
            <a:ext cx="2319866" cy="954107"/>
          </a:xfrm>
          <a:prstGeom prst="rect">
            <a:avLst/>
          </a:prstGeom>
          <a:noFill/>
        </p:spPr>
        <p:txBody>
          <a:bodyPr wrap="none" rtlCol="0">
            <a:spAutoFit/>
          </a:bodyPr>
          <a:lstStyle/>
          <a:p>
            <a:pPr algn="ctr"/>
            <a:r>
              <a:rPr lang="en-US" sz="2800" dirty="0">
                <a:latin typeface="+mj-lt"/>
                <a:cs typeface="Calibri" panose="020F0502020204030204" pitchFamily="34" charset="0"/>
              </a:rPr>
              <a:t>“Axis”:</a:t>
            </a:r>
          </a:p>
          <a:p>
            <a:pPr algn="ctr"/>
            <a:r>
              <a:rPr lang="en-US" sz="2800" dirty="0">
                <a:latin typeface="+mj-lt"/>
                <a:cs typeface="Calibri" panose="020F0502020204030204" pitchFamily="34" charset="0"/>
              </a:rPr>
              <a:t>I – V – vi – IV </a:t>
            </a:r>
            <a:r>
              <a:rPr lang="en-US" sz="2800" spc="-400" dirty="0">
                <a:latin typeface="+mj-lt"/>
                <a:cs typeface="Calibri" panose="020F0502020204030204" pitchFamily="34" charset="0"/>
              </a:rPr>
              <a:t>:</a:t>
            </a:r>
            <a:r>
              <a:rPr lang="en-US" sz="2800" spc="-600" dirty="0">
                <a:latin typeface="+mj-lt"/>
                <a:cs typeface="Calibri" panose="020F0502020204030204" pitchFamily="34" charset="0"/>
              </a:rPr>
              <a:t>||</a:t>
            </a:r>
          </a:p>
        </p:txBody>
      </p:sp>
      <p:pic>
        <p:nvPicPr>
          <p:cNvPr id="11" name="shboom">
            <a:hlinkClick r:id="" action="ppaction://media"/>
            <a:extLst>
              <a:ext uri="{FF2B5EF4-FFF2-40B4-BE49-F238E27FC236}">
                <a16:creationId xmlns:a16="http://schemas.microsoft.com/office/drawing/2014/main" id="{D178A94F-C9CA-90AE-0DC9-4919D2573B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4494" y="3926632"/>
            <a:ext cx="812800" cy="812800"/>
          </a:xfrm>
          <a:prstGeom prst="rect">
            <a:avLst/>
          </a:prstGeom>
        </p:spPr>
      </p:pic>
      <p:sp>
        <p:nvSpPr>
          <p:cNvPr id="13" name="TextBox 12">
            <a:extLst>
              <a:ext uri="{FF2B5EF4-FFF2-40B4-BE49-F238E27FC236}">
                <a16:creationId xmlns:a16="http://schemas.microsoft.com/office/drawing/2014/main" id="{C1AEBF73-7F85-CCA4-46DA-E802529F3147}"/>
              </a:ext>
            </a:extLst>
          </p:cNvPr>
          <p:cNvSpPr txBox="1"/>
          <p:nvPr/>
        </p:nvSpPr>
        <p:spPr>
          <a:xfrm>
            <a:off x="2181470" y="3053448"/>
            <a:ext cx="2818849" cy="830997"/>
          </a:xfrm>
          <a:prstGeom prst="rect">
            <a:avLst/>
          </a:prstGeom>
          <a:noFill/>
        </p:spPr>
        <p:txBody>
          <a:bodyPr wrap="none" rtlCol="0">
            <a:spAutoFit/>
          </a:bodyPr>
          <a:lstStyle/>
          <a:p>
            <a:pPr algn="ctr"/>
            <a:r>
              <a:rPr lang="en-US" sz="2400" dirty="0">
                <a:latin typeface="+mj-lt"/>
                <a:cs typeface="Calibri" panose="020F0502020204030204" pitchFamily="34" charset="0"/>
              </a:rPr>
              <a:t>Example, “</a:t>
            </a:r>
            <a:r>
              <a:rPr lang="en-US" sz="2400" dirty="0" err="1">
                <a:latin typeface="+mj-lt"/>
                <a:cs typeface="Calibri" panose="020F0502020204030204" pitchFamily="34" charset="0"/>
              </a:rPr>
              <a:t>Sh</a:t>
            </a:r>
            <a:r>
              <a:rPr lang="en-US" sz="2400" dirty="0">
                <a:latin typeface="+mj-lt"/>
                <a:cs typeface="Calibri" panose="020F0502020204030204" pitchFamily="34" charset="0"/>
              </a:rPr>
              <a:t>-boom” </a:t>
            </a:r>
          </a:p>
          <a:p>
            <a:pPr algn="ctr"/>
            <a:r>
              <a:rPr lang="en-US" sz="2400" dirty="0">
                <a:latin typeface="+mj-lt"/>
                <a:cs typeface="Calibri" panose="020F0502020204030204" pitchFamily="34" charset="0"/>
              </a:rPr>
              <a:t>by the Chords (1954)</a:t>
            </a:r>
          </a:p>
        </p:txBody>
      </p:sp>
      <p:sp>
        <p:nvSpPr>
          <p:cNvPr id="14" name="TextBox 13">
            <a:extLst>
              <a:ext uri="{FF2B5EF4-FFF2-40B4-BE49-F238E27FC236}">
                <a16:creationId xmlns:a16="http://schemas.microsoft.com/office/drawing/2014/main" id="{A98CD79C-7053-E066-381C-FFB4F8243C2D}"/>
              </a:ext>
            </a:extLst>
          </p:cNvPr>
          <p:cNvSpPr txBox="1"/>
          <p:nvPr/>
        </p:nvSpPr>
        <p:spPr>
          <a:xfrm>
            <a:off x="6758341" y="3015744"/>
            <a:ext cx="4048929" cy="830997"/>
          </a:xfrm>
          <a:prstGeom prst="rect">
            <a:avLst/>
          </a:prstGeom>
          <a:noFill/>
        </p:spPr>
        <p:txBody>
          <a:bodyPr wrap="none" rtlCol="0">
            <a:spAutoFit/>
          </a:bodyPr>
          <a:lstStyle/>
          <a:p>
            <a:pPr algn="ctr"/>
            <a:r>
              <a:rPr lang="en-US" sz="2400" dirty="0">
                <a:latin typeface="+mj-lt"/>
                <a:cs typeface="Calibri" panose="020F0502020204030204" pitchFamily="34" charset="0"/>
              </a:rPr>
              <a:t>Example, “Where is the Love?” </a:t>
            </a:r>
          </a:p>
          <a:p>
            <a:pPr algn="ctr"/>
            <a:r>
              <a:rPr lang="en-US" sz="2400" dirty="0">
                <a:latin typeface="+mj-lt"/>
                <a:cs typeface="Calibri" panose="020F0502020204030204" pitchFamily="34" charset="0"/>
              </a:rPr>
              <a:t>by the Black Eyed Peas (2003)</a:t>
            </a:r>
          </a:p>
        </p:txBody>
      </p:sp>
      <p:pic>
        <p:nvPicPr>
          <p:cNvPr id="15" name="whereIsTheLove">
            <a:hlinkClick r:id="" action="ppaction://media"/>
            <a:extLst>
              <a:ext uri="{FF2B5EF4-FFF2-40B4-BE49-F238E27FC236}">
                <a16:creationId xmlns:a16="http://schemas.microsoft.com/office/drawing/2014/main" id="{9D899C82-47E1-7CDA-D06B-09E5C317563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194473" y="3887219"/>
            <a:ext cx="812800" cy="812800"/>
          </a:xfrm>
          <a:prstGeom prst="rect">
            <a:avLst/>
          </a:prstGeom>
        </p:spPr>
      </p:pic>
    </p:spTree>
    <p:extLst>
      <p:ext uri="{BB962C8B-B14F-4D97-AF65-F5344CB8AC3E}">
        <p14:creationId xmlns:p14="http://schemas.microsoft.com/office/powerpoint/2010/main" val="141204917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audio>
              <p:cMediaNode vol="80000">
                <p:cTn id="3"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DBD7-B2B7-192E-BBA2-2EC59610ACAE}"/>
              </a:ext>
            </a:extLst>
          </p:cNvPr>
          <p:cNvSpPr>
            <a:spLocks noGrp="1"/>
          </p:cNvSpPr>
          <p:nvPr>
            <p:ph type="title"/>
          </p:nvPr>
        </p:nvSpPr>
        <p:spPr/>
        <p:txBody>
          <a:bodyPr/>
          <a:lstStyle/>
          <a:p>
            <a:r>
              <a:rPr lang="en-US" dirty="0"/>
              <a:t>Chord loops</a:t>
            </a:r>
          </a:p>
        </p:txBody>
      </p:sp>
      <p:sp>
        <p:nvSpPr>
          <p:cNvPr id="3" name="Content Placeholder 2">
            <a:extLst>
              <a:ext uri="{FF2B5EF4-FFF2-40B4-BE49-F238E27FC236}">
                <a16:creationId xmlns:a16="http://schemas.microsoft.com/office/drawing/2014/main" id="{AD09AE0A-4B8F-0658-4093-D7DB1271F966}"/>
              </a:ext>
            </a:extLst>
          </p:cNvPr>
          <p:cNvSpPr>
            <a:spLocks noGrp="1"/>
          </p:cNvSpPr>
          <p:nvPr>
            <p:ph idx="1"/>
          </p:nvPr>
        </p:nvSpPr>
        <p:spPr>
          <a:xfrm>
            <a:off x="126460" y="789955"/>
            <a:ext cx="6429349" cy="571917"/>
          </a:xfrm>
        </p:spPr>
        <p:txBody>
          <a:bodyPr/>
          <a:lstStyle/>
          <a:p>
            <a:pPr marL="0" indent="0" algn="ctr">
              <a:buNone/>
            </a:pPr>
            <a:r>
              <a:rPr lang="en-US" dirty="0"/>
              <a:t>A </a:t>
            </a:r>
            <a:r>
              <a:rPr lang="en-US" b="1" dirty="0"/>
              <a:t>triadic space</a:t>
            </a:r>
            <a:r>
              <a:rPr lang="en-US" dirty="0"/>
              <a:t> is useful for plotting these.  </a:t>
            </a:r>
          </a:p>
        </p:txBody>
      </p:sp>
      <p:sp>
        <p:nvSpPr>
          <p:cNvPr id="4" name="Date Placeholder 3">
            <a:extLst>
              <a:ext uri="{FF2B5EF4-FFF2-40B4-BE49-F238E27FC236}">
                <a16:creationId xmlns:a16="http://schemas.microsoft.com/office/drawing/2014/main" id="{11659504-AF72-4C0E-69C5-91CF217A6F2D}"/>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A5C5E632-C43F-6346-276D-5AB3918E6655}"/>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D650D54C-02EC-7F01-7E53-9C9FA0354147}"/>
              </a:ext>
            </a:extLst>
          </p:cNvPr>
          <p:cNvSpPr>
            <a:spLocks noGrp="1"/>
          </p:cNvSpPr>
          <p:nvPr>
            <p:ph type="sldNum" sz="quarter" idx="12"/>
          </p:nvPr>
        </p:nvSpPr>
        <p:spPr/>
        <p:txBody>
          <a:bodyPr/>
          <a:lstStyle/>
          <a:p>
            <a:r>
              <a:rPr lang="en-US"/>
              <a:t>Jason Yust, Boston Univ.          </a:t>
            </a:r>
            <a:fld id="{6950D593-2953-924C-A0DA-F3B17E0E49C7}" type="slidenum">
              <a:rPr lang="en-US" smtClean="0"/>
              <a:pPr/>
              <a:t>14</a:t>
            </a:fld>
            <a:endParaRPr lang="en-US" dirty="0"/>
          </a:p>
        </p:txBody>
      </p:sp>
      <p:pic>
        <p:nvPicPr>
          <p:cNvPr id="9" name="Picture 8">
            <a:extLst>
              <a:ext uri="{FF2B5EF4-FFF2-40B4-BE49-F238E27FC236}">
                <a16:creationId xmlns:a16="http://schemas.microsoft.com/office/drawing/2014/main" id="{8AF42422-B708-3C4E-488C-73607297B3EF}"/>
              </a:ext>
            </a:extLst>
          </p:cNvPr>
          <p:cNvPicPr>
            <a:picLocks noChangeAspect="1"/>
          </p:cNvPicPr>
          <p:nvPr/>
        </p:nvPicPr>
        <p:blipFill>
          <a:blip r:embed="rId2"/>
          <a:stretch>
            <a:fillRect/>
          </a:stretch>
        </p:blipFill>
        <p:spPr>
          <a:xfrm>
            <a:off x="6659641" y="789954"/>
            <a:ext cx="4797991" cy="4699433"/>
          </a:xfrm>
          <a:prstGeom prst="rect">
            <a:avLst/>
          </a:prstGeom>
        </p:spPr>
      </p:pic>
      <p:sp>
        <p:nvSpPr>
          <p:cNvPr id="10" name="TextBox 9">
            <a:extLst>
              <a:ext uri="{FF2B5EF4-FFF2-40B4-BE49-F238E27FC236}">
                <a16:creationId xmlns:a16="http://schemas.microsoft.com/office/drawing/2014/main" id="{6009BD25-CE18-C5B7-8EFC-2831A820AC0C}"/>
              </a:ext>
            </a:extLst>
          </p:cNvPr>
          <p:cNvSpPr txBox="1"/>
          <p:nvPr/>
        </p:nvSpPr>
        <p:spPr>
          <a:xfrm>
            <a:off x="272376" y="1377943"/>
            <a:ext cx="6206246" cy="2400657"/>
          </a:xfrm>
          <a:prstGeom prst="rect">
            <a:avLst/>
          </a:prstGeom>
          <a:noFill/>
        </p:spPr>
        <p:txBody>
          <a:bodyPr wrap="square" rtlCol="0">
            <a:spAutoFit/>
          </a:bodyPr>
          <a:lstStyle/>
          <a:p>
            <a:pPr marL="274320" indent="-457200" algn="l">
              <a:spcAft>
                <a:spcPts val="1200"/>
              </a:spcAft>
            </a:pPr>
            <a:r>
              <a:rPr lang="en-US" sz="2400" dirty="0">
                <a:latin typeface="+mj-lt"/>
                <a:cs typeface="Calibri" panose="020F0502020204030204" pitchFamily="34" charset="0"/>
              </a:rPr>
              <a:t>—Pcs are arranged in major-third cycles. </a:t>
            </a:r>
          </a:p>
          <a:p>
            <a:pPr marL="274320" indent="-457200" algn="l">
              <a:spcAft>
                <a:spcPts val="1200"/>
              </a:spcAft>
            </a:pPr>
            <a:r>
              <a:rPr lang="en-US" sz="2400" dirty="0">
                <a:latin typeface="+mj-lt"/>
                <a:cs typeface="Calibri" panose="020F0502020204030204" pitchFamily="34" charset="0"/>
              </a:rPr>
              <a:t>—Chords are sums of their pcs. </a:t>
            </a:r>
          </a:p>
          <a:p>
            <a:pPr marL="274320" indent="-457200" algn="l">
              <a:spcAft>
                <a:spcPts val="1200"/>
              </a:spcAft>
            </a:pPr>
            <a:r>
              <a:rPr lang="en-US" sz="2400" dirty="0">
                <a:latin typeface="+mj-lt"/>
                <a:cs typeface="Calibri" panose="020F0502020204030204" pitchFamily="34" charset="0"/>
              </a:rPr>
              <a:t>—Clockwise motion is ascending triadic voice leading. </a:t>
            </a:r>
          </a:p>
          <a:p>
            <a:pPr marL="274320" indent="-457200" algn="l">
              <a:spcAft>
                <a:spcPts val="1200"/>
              </a:spcAft>
            </a:pPr>
            <a:r>
              <a:rPr lang="en-US" sz="2400" dirty="0">
                <a:latin typeface="+mj-lt"/>
                <a:cs typeface="Calibri" panose="020F0502020204030204" pitchFamily="34" charset="0"/>
              </a:rPr>
              <a:t>—Triads arranged in circle-of-thirds order. </a:t>
            </a:r>
          </a:p>
        </p:txBody>
      </p:sp>
    </p:spTree>
    <p:extLst>
      <p:ext uri="{BB962C8B-B14F-4D97-AF65-F5344CB8AC3E}">
        <p14:creationId xmlns:p14="http://schemas.microsoft.com/office/powerpoint/2010/main" val="131691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DBD7-B2B7-192E-BBA2-2EC59610ACAE}"/>
              </a:ext>
            </a:extLst>
          </p:cNvPr>
          <p:cNvSpPr>
            <a:spLocks noGrp="1"/>
          </p:cNvSpPr>
          <p:nvPr>
            <p:ph type="title"/>
          </p:nvPr>
        </p:nvSpPr>
        <p:spPr/>
        <p:txBody>
          <a:bodyPr/>
          <a:lstStyle/>
          <a:p>
            <a:r>
              <a:rPr lang="en-US" dirty="0"/>
              <a:t>Chord loops</a:t>
            </a:r>
          </a:p>
        </p:txBody>
      </p:sp>
      <p:sp>
        <p:nvSpPr>
          <p:cNvPr id="3" name="Content Placeholder 2">
            <a:extLst>
              <a:ext uri="{FF2B5EF4-FFF2-40B4-BE49-F238E27FC236}">
                <a16:creationId xmlns:a16="http://schemas.microsoft.com/office/drawing/2014/main" id="{AD09AE0A-4B8F-0658-4093-D7DB1271F966}"/>
              </a:ext>
            </a:extLst>
          </p:cNvPr>
          <p:cNvSpPr>
            <a:spLocks noGrp="1"/>
          </p:cNvSpPr>
          <p:nvPr>
            <p:ph idx="1"/>
          </p:nvPr>
        </p:nvSpPr>
        <p:spPr>
          <a:xfrm>
            <a:off x="4753691" y="728426"/>
            <a:ext cx="6429349" cy="571917"/>
          </a:xfrm>
        </p:spPr>
        <p:txBody>
          <a:bodyPr/>
          <a:lstStyle/>
          <a:p>
            <a:pPr marL="0" indent="0" algn="ctr">
              <a:buNone/>
            </a:pPr>
            <a:r>
              <a:rPr lang="en-US" dirty="0"/>
              <a:t>Doowop:                                     Axis:   </a:t>
            </a:r>
          </a:p>
        </p:txBody>
      </p:sp>
      <p:sp>
        <p:nvSpPr>
          <p:cNvPr id="4" name="Date Placeholder 3">
            <a:extLst>
              <a:ext uri="{FF2B5EF4-FFF2-40B4-BE49-F238E27FC236}">
                <a16:creationId xmlns:a16="http://schemas.microsoft.com/office/drawing/2014/main" id="{11659504-AF72-4C0E-69C5-91CF217A6F2D}"/>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A5C5E632-C43F-6346-276D-5AB3918E6655}"/>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D650D54C-02EC-7F01-7E53-9C9FA0354147}"/>
              </a:ext>
            </a:extLst>
          </p:cNvPr>
          <p:cNvSpPr>
            <a:spLocks noGrp="1"/>
          </p:cNvSpPr>
          <p:nvPr>
            <p:ph type="sldNum" sz="quarter" idx="12"/>
          </p:nvPr>
        </p:nvSpPr>
        <p:spPr/>
        <p:txBody>
          <a:bodyPr/>
          <a:lstStyle/>
          <a:p>
            <a:r>
              <a:rPr lang="en-US"/>
              <a:t>Jason Yust, Boston Univ.          </a:t>
            </a:r>
            <a:fld id="{6950D593-2953-924C-A0DA-F3B17E0E49C7}" type="slidenum">
              <a:rPr lang="en-US" smtClean="0"/>
              <a:pPr/>
              <a:t>15</a:t>
            </a:fld>
            <a:endParaRPr lang="en-US" dirty="0"/>
          </a:p>
        </p:txBody>
      </p:sp>
      <p:sp>
        <p:nvSpPr>
          <p:cNvPr id="17" name="TextBox 16">
            <a:extLst>
              <a:ext uri="{FF2B5EF4-FFF2-40B4-BE49-F238E27FC236}">
                <a16:creationId xmlns:a16="http://schemas.microsoft.com/office/drawing/2014/main" id="{E4D44FD4-420D-B00C-E201-1990A9C58FBE}"/>
              </a:ext>
            </a:extLst>
          </p:cNvPr>
          <p:cNvSpPr txBox="1"/>
          <p:nvPr/>
        </p:nvSpPr>
        <p:spPr>
          <a:xfrm>
            <a:off x="69669" y="841808"/>
            <a:ext cx="3968931" cy="1354217"/>
          </a:xfrm>
          <a:prstGeom prst="rect">
            <a:avLst/>
          </a:prstGeom>
          <a:noFill/>
        </p:spPr>
        <p:txBody>
          <a:bodyPr wrap="square" rtlCol="0">
            <a:spAutoFit/>
          </a:bodyPr>
          <a:lstStyle/>
          <a:p>
            <a:pPr marL="274320" indent="-457200" algn="l">
              <a:spcAft>
                <a:spcPts val="1200"/>
              </a:spcAft>
            </a:pPr>
            <a:r>
              <a:rPr lang="en-US" sz="2400" dirty="0">
                <a:latin typeface="+mj-lt"/>
                <a:cs typeface="Calibri" panose="020F0502020204030204" pitchFamily="34" charset="0"/>
              </a:rPr>
              <a:t>—Dashed lines show linear progressions.</a:t>
            </a:r>
          </a:p>
          <a:p>
            <a:pPr marL="274320" indent="-457200" algn="l">
              <a:spcAft>
                <a:spcPts val="1200"/>
              </a:spcAft>
            </a:pPr>
            <a:r>
              <a:rPr lang="en-US" sz="2400" dirty="0">
                <a:latin typeface="+mj-lt"/>
                <a:cs typeface="Calibri" panose="020F0502020204030204" pitchFamily="34" charset="0"/>
              </a:rPr>
              <a:t>—Arrows show vertical slices.</a:t>
            </a:r>
          </a:p>
        </p:txBody>
      </p:sp>
      <p:sp>
        <p:nvSpPr>
          <p:cNvPr id="18" name="TextBox 17">
            <a:extLst>
              <a:ext uri="{FF2B5EF4-FFF2-40B4-BE49-F238E27FC236}">
                <a16:creationId xmlns:a16="http://schemas.microsoft.com/office/drawing/2014/main" id="{14E93531-28A7-BC07-E00E-8EEAB67C0A59}"/>
              </a:ext>
            </a:extLst>
          </p:cNvPr>
          <p:cNvSpPr txBox="1"/>
          <p:nvPr/>
        </p:nvSpPr>
        <p:spPr>
          <a:xfrm>
            <a:off x="69669" y="2689661"/>
            <a:ext cx="3968931" cy="2462213"/>
          </a:xfrm>
          <a:prstGeom prst="rect">
            <a:avLst/>
          </a:prstGeom>
          <a:noFill/>
        </p:spPr>
        <p:txBody>
          <a:bodyPr wrap="square" rtlCol="0">
            <a:spAutoFit/>
          </a:bodyPr>
          <a:lstStyle/>
          <a:p>
            <a:pPr marL="274320" indent="-457200" algn="l">
              <a:spcAft>
                <a:spcPts val="1200"/>
              </a:spcAft>
            </a:pPr>
            <a:r>
              <a:rPr lang="en-US" sz="2400" dirty="0">
                <a:latin typeface="+mj-lt"/>
                <a:cs typeface="Calibri" panose="020F0502020204030204" pitchFamily="34" charset="0"/>
              </a:rPr>
              <a:t>• Doowop progression is more cyclical.</a:t>
            </a:r>
          </a:p>
          <a:p>
            <a:pPr marL="274320" indent="-457200" algn="l">
              <a:spcAft>
                <a:spcPts val="1200"/>
              </a:spcAft>
            </a:pPr>
            <a:r>
              <a:rPr lang="en-US" sz="2400" dirty="0">
                <a:latin typeface="+mj-lt"/>
                <a:cs typeface="Calibri" panose="020F0502020204030204" pitchFamily="34" charset="0"/>
              </a:rPr>
              <a:t>• Vertically, doowop arrows point in towards centroid. </a:t>
            </a:r>
            <a:br>
              <a:rPr lang="en-US" sz="2400" dirty="0">
                <a:latin typeface="+mj-lt"/>
                <a:cs typeface="Calibri" panose="020F0502020204030204" pitchFamily="34" charset="0"/>
              </a:rPr>
            </a:br>
            <a:r>
              <a:rPr lang="en-US" sz="2400" dirty="0">
                <a:latin typeface="+mj-lt"/>
                <a:cs typeface="Calibri" panose="020F0502020204030204" pitchFamily="34" charset="0"/>
              </a:rPr>
              <a:t>Axis arrows are more oblique to the centroid. </a:t>
            </a:r>
          </a:p>
        </p:txBody>
      </p:sp>
      <p:pic>
        <p:nvPicPr>
          <p:cNvPr id="22" name="Picture 21">
            <a:extLst>
              <a:ext uri="{FF2B5EF4-FFF2-40B4-BE49-F238E27FC236}">
                <a16:creationId xmlns:a16="http://schemas.microsoft.com/office/drawing/2014/main" id="{6E2573F6-D131-8383-880D-835C9DA634D9}"/>
              </a:ext>
            </a:extLst>
          </p:cNvPr>
          <p:cNvPicPr>
            <a:picLocks noChangeAspect="1"/>
          </p:cNvPicPr>
          <p:nvPr/>
        </p:nvPicPr>
        <p:blipFill>
          <a:blip r:embed="rId2"/>
          <a:stretch>
            <a:fillRect/>
          </a:stretch>
        </p:blipFill>
        <p:spPr>
          <a:xfrm>
            <a:off x="3999435" y="1258535"/>
            <a:ext cx="4205921" cy="4119525"/>
          </a:xfrm>
          <a:prstGeom prst="rect">
            <a:avLst/>
          </a:prstGeom>
        </p:spPr>
      </p:pic>
      <p:pic>
        <p:nvPicPr>
          <p:cNvPr id="10" name="Picture 9">
            <a:extLst>
              <a:ext uri="{FF2B5EF4-FFF2-40B4-BE49-F238E27FC236}">
                <a16:creationId xmlns:a16="http://schemas.microsoft.com/office/drawing/2014/main" id="{4A9C2DD4-4ED7-6D40-D848-7CCE616E3BDB}"/>
              </a:ext>
            </a:extLst>
          </p:cNvPr>
          <p:cNvPicPr>
            <a:picLocks noChangeAspect="1"/>
          </p:cNvPicPr>
          <p:nvPr/>
        </p:nvPicPr>
        <p:blipFill>
          <a:blip r:embed="rId3"/>
          <a:stretch>
            <a:fillRect/>
          </a:stretch>
        </p:blipFill>
        <p:spPr>
          <a:xfrm>
            <a:off x="7986079" y="1258535"/>
            <a:ext cx="4205921" cy="4129543"/>
          </a:xfrm>
          <a:prstGeom prst="rect">
            <a:avLst/>
          </a:prstGeom>
        </p:spPr>
      </p:pic>
    </p:spTree>
    <p:extLst>
      <p:ext uri="{BB962C8B-B14F-4D97-AF65-F5344CB8AC3E}">
        <p14:creationId xmlns:p14="http://schemas.microsoft.com/office/powerpoint/2010/main" val="373535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4685-D0CD-FBAF-2978-80138E2A03EF}"/>
              </a:ext>
            </a:extLst>
          </p:cNvPr>
          <p:cNvSpPr>
            <a:spLocks noGrp="1"/>
          </p:cNvSpPr>
          <p:nvPr>
            <p:ph type="ctrTitle"/>
          </p:nvPr>
        </p:nvSpPr>
        <p:spPr/>
        <p:txBody>
          <a:bodyPr/>
          <a:lstStyle/>
          <a:p>
            <a:r>
              <a:rPr lang="en-US" dirty="0"/>
              <a:t>Temporal properties of ragas</a:t>
            </a:r>
          </a:p>
        </p:txBody>
      </p:sp>
      <p:sp>
        <p:nvSpPr>
          <p:cNvPr id="3" name="Subtitle 2">
            <a:extLst>
              <a:ext uri="{FF2B5EF4-FFF2-40B4-BE49-F238E27FC236}">
                <a16:creationId xmlns:a16="http://schemas.microsoft.com/office/drawing/2014/main" id="{88D5F352-B78B-5B85-6C59-731A5C6453B7}"/>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2F0EBACB-3FBF-B6C7-3662-D085049A03AA}"/>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C453121C-EA71-D7D6-084D-D1E1B17A6B47}"/>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54BEEEEF-6AEC-BB08-C3AC-7848A7E00CBD}"/>
              </a:ext>
            </a:extLst>
          </p:cNvPr>
          <p:cNvSpPr>
            <a:spLocks noGrp="1"/>
          </p:cNvSpPr>
          <p:nvPr>
            <p:ph type="sldNum" sz="quarter" idx="12"/>
          </p:nvPr>
        </p:nvSpPr>
        <p:spPr/>
        <p:txBody>
          <a:bodyPr/>
          <a:lstStyle/>
          <a:p>
            <a:r>
              <a:rPr lang="en-US"/>
              <a:t>Jason Yust, Boston Univ.          </a:t>
            </a:r>
            <a:fld id="{6950D593-2953-924C-A0DA-F3B17E0E49C7}" type="slidenum">
              <a:rPr lang="en-US" smtClean="0"/>
              <a:pPr/>
              <a:t>16</a:t>
            </a:fld>
            <a:endParaRPr lang="en-US" dirty="0"/>
          </a:p>
        </p:txBody>
      </p:sp>
    </p:spTree>
    <p:extLst>
      <p:ext uri="{BB962C8B-B14F-4D97-AF65-F5344CB8AC3E}">
        <p14:creationId xmlns:p14="http://schemas.microsoft.com/office/powerpoint/2010/main" val="182213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989F-C7DF-BA70-59D1-6F14F3C160D2}"/>
              </a:ext>
            </a:extLst>
          </p:cNvPr>
          <p:cNvSpPr>
            <a:spLocks noGrp="1"/>
          </p:cNvSpPr>
          <p:nvPr>
            <p:ph type="title"/>
          </p:nvPr>
        </p:nvSpPr>
        <p:spPr/>
        <p:txBody>
          <a:bodyPr/>
          <a:lstStyle/>
          <a:p>
            <a:r>
              <a:rPr lang="en-US" dirty="0"/>
              <a:t>Temporal properties of ragas</a:t>
            </a:r>
          </a:p>
        </p:txBody>
      </p:sp>
      <p:sp>
        <p:nvSpPr>
          <p:cNvPr id="3" name="Content Placeholder 2">
            <a:extLst>
              <a:ext uri="{FF2B5EF4-FFF2-40B4-BE49-F238E27FC236}">
                <a16:creationId xmlns:a16="http://schemas.microsoft.com/office/drawing/2014/main" id="{AAA3BEF8-B781-27D4-1227-FEFA07DB9D6E}"/>
              </a:ext>
            </a:extLst>
          </p:cNvPr>
          <p:cNvSpPr>
            <a:spLocks noGrp="1"/>
          </p:cNvSpPr>
          <p:nvPr>
            <p:ph idx="1"/>
          </p:nvPr>
        </p:nvSpPr>
        <p:spPr>
          <a:xfrm>
            <a:off x="838200" y="789954"/>
            <a:ext cx="10515600" cy="1053762"/>
          </a:xfrm>
        </p:spPr>
        <p:txBody>
          <a:bodyPr>
            <a:normAutofit/>
          </a:bodyPr>
          <a:lstStyle/>
          <a:p>
            <a:pPr marL="0" indent="0" algn="ctr">
              <a:buNone/>
            </a:pPr>
            <a:r>
              <a:rPr lang="en-US" dirty="0"/>
              <a:t>Many ragas use essentially the same notes, but are still distinctive to practitioners. They must be distinguished by temporal properties. </a:t>
            </a:r>
          </a:p>
        </p:txBody>
      </p:sp>
      <p:sp>
        <p:nvSpPr>
          <p:cNvPr id="4" name="Date Placeholder 3">
            <a:extLst>
              <a:ext uri="{FF2B5EF4-FFF2-40B4-BE49-F238E27FC236}">
                <a16:creationId xmlns:a16="http://schemas.microsoft.com/office/drawing/2014/main" id="{D0C28C0B-1D3E-342B-7282-D040ADE60E68}"/>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67399FCF-E003-35F7-027A-5F00324851C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F88E5FE2-414D-7706-9351-B34CF5C1E1B1}"/>
              </a:ext>
            </a:extLst>
          </p:cNvPr>
          <p:cNvSpPr>
            <a:spLocks noGrp="1"/>
          </p:cNvSpPr>
          <p:nvPr>
            <p:ph type="sldNum" sz="quarter" idx="12"/>
          </p:nvPr>
        </p:nvSpPr>
        <p:spPr/>
        <p:txBody>
          <a:bodyPr/>
          <a:lstStyle/>
          <a:p>
            <a:r>
              <a:rPr lang="en-US"/>
              <a:t>Jason Yust, Boston Univ.          </a:t>
            </a:r>
            <a:fld id="{6950D593-2953-924C-A0DA-F3B17E0E49C7}" type="slidenum">
              <a:rPr lang="en-US" smtClean="0"/>
              <a:pPr/>
              <a:t>17</a:t>
            </a:fld>
            <a:endParaRPr lang="en-US" dirty="0"/>
          </a:p>
        </p:txBody>
      </p:sp>
      <p:pic>
        <p:nvPicPr>
          <p:cNvPr id="8" name="Picture 7">
            <a:extLst>
              <a:ext uri="{FF2B5EF4-FFF2-40B4-BE49-F238E27FC236}">
                <a16:creationId xmlns:a16="http://schemas.microsoft.com/office/drawing/2014/main" id="{BD6E7604-19E6-1505-B01C-D0EAE796680E}"/>
              </a:ext>
            </a:extLst>
          </p:cNvPr>
          <p:cNvPicPr>
            <a:picLocks noChangeAspect="1"/>
          </p:cNvPicPr>
          <p:nvPr/>
        </p:nvPicPr>
        <p:blipFill>
          <a:blip r:embed="rId2"/>
          <a:stretch>
            <a:fillRect/>
          </a:stretch>
        </p:blipFill>
        <p:spPr>
          <a:xfrm>
            <a:off x="2661521" y="1857121"/>
            <a:ext cx="8498942" cy="1324510"/>
          </a:xfrm>
          <a:prstGeom prst="rect">
            <a:avLst/>
          </a:prstGeom>
        </p:spPr>
      </p:pic>
      <p:pic>
        <p:nvPicPr>
          <p:cNvPr id="10" name="Picture 9">
            <a:extLst>
              <a:ext uri="{FF2B5EF4-FFF2-40B4-BE49-F238E27FC236}">
                <a16:creationId xmlns:a16="http://schemas.microsoft.com/office/drawing/2014/main" id="{5CF625E8-F294-D1E6-B783-E4B2580471B5}"/>
              </a:ext>
            </a:extLst>
          </p:cNvPr>
          <p:cNvPicPr>
            <a:picLocks noChangeAspect="1"/>
          </p:cNvPicPr>
          <p:nvPr/>
        </p:nvPicPr>
        <p:blipFill>
          <a:blip r:embed="rId3"/>
          <a:stretch>
            <a:fillRect/>
          </a:stretch>
        </p:blipFill>
        <p:spPr>
          <a:xfrm>
            <a:off x="2661520" y="3218580"/>
            <a:ext cx="8498943" cy="1294541"/>
          </a:xfrm>
          <a:prstGeom prst="rect">
            <a:avLst/>
          </a:prstGeom>
        </p:spPr>
      </p:pic>
      <p:sp>
        <p:nvSpPr>
          <p:cNvPr id="11" name="TextBox 10">
            <a:extLst>
              <a:ext uri="{FF2B5EF4-FFF2-40B4-BE49-F238E27FC236}">
                <a16:creationId xmlns:a16="http://schemas.microsoft.com/office/drawing/2014/main" id="{874E5304-DFCD-7B8A-E323-F0ECF6A1BC27}"/>
              </a:ext>
            </a:extLst>
          </p:cNvPr>
          <p:cNvSpPr txBox="1"/>
          <p:nvPr/>
        </p:nvSpPr>
        <p:spPr>
          <a:xfrm>
            <a:off x="838200" y="1705454"/>
            <a:ext cx="1823320" cy="2492990"/>
          </a:xfrm>
          <a:prstGeom prst="rect">
            <a:avLst/>
          </a:prstGeom>
          <a:noFill/>
        </p:spPr>
        <p:txBody>
          <a:bodyPr wrap="none" rtlCol="0">
            <a:spAutoFit/>
          </a:bodyPr>
          <a:lstStyle/>
          <a:p>
            <a:pPr algn="l">
              <a:spcAft>
                <a:spcPts val="2400"/>
              </a:spcAft>
            </a:pPr>
            <a:r>
              <a:rPr lang="en-US" sz="2400" dirty="0">
                <a:latin typeface="+mj-lt"/>
                <a:cs typeface="Calibri" panose="020F0502020204030204" pitchFamily="34" charset="0"/>
              </a:rPr>
              <a:t>Example: </a:t>
            </a:r>
          </a:p>
          <a:p>
            <a:pPr algn="l">
              <a:spcAft>
                <a:spcPts val="2400"/>
              </a:spcAft>
            </a:pPr>
            <a:r>
              <a:rPr lang="en-US" sz="2400" dirty="0">
                <a:latin typeface="+mj-lt"/>
                <a:cs typeface="Calibri" panose="020F0502020204030204" pitchFamily="34" charset="0"/>
              </a:rPr>
              <a:t>Gaud Sarang:</a:t>
            </a:r>
          </a:p>
          <a:p>
            <a:pPr algn="l">
              <a:spcAft>
                <a:spcPts val="2400"/>
              </a:spcAft>
            </a:pPr>
            <a:r>
              <a:rPr lang="en-US" sz="2400" dirty="0">
                <a:latin typeface="+mj-lt"/>
                <a:cs typeface="Calibri" panose="020F0502020204030204" pitchFamily="34" charset="0"/>
              </a:rPr>
              <a:t>vs.</a:t>
            </a:r>
          </a:p>
          <a:p>
            <a:pPr algn="l">
              <a:spcAft>
                <a:spcPts val="2400"/>
              </a:spcAft>
            </a:pPr>
            <a:r>
              <a:rPr lang="en-US" sz="2400" dirty="0" err="1">
                <a:latin typeface="+mj-lt"/>
                <a:cs typeface="Calibri" panose="020F0502020204030204" pitchFamily="34" charset="0"/>
              </a:rPr>
              <a:t>Kamod</a:t>
            </a:r>
            <a:r>
              <a:rPr lang="en-US" sz="2400" dirty="0">
                <a:latin typeface="+mj-lt"/>
                <a:cs typeface="Calibri" panose="020F0502020204030204" pitchFamily="34" charset="0"/>
              </a:rPr>
              <a:t>: </a:t>
            </a:r>
          </a:p>
        </p:txBody>
      </p:sp>
      <p:sp>
        <p:nvSpPr>
          <p:cNvPr id="7" name="TextBox 6">
            <a:extLst>
              <a:ext uri="{FF2B5EF4-FFF2-40B4-BE49-F238E27FC236}">
                <a16:creationId xmlns:a16="http://schemas.microsoft.com/office/drawing/2014/main" id="{DF494425-AD48-6285-E757-050FCF8D961E}"/>
              </a:ext>
            </a:extLst>
          </p:cNvPr>
          <p:cNvSpPr txBox="1"/>
          <p:nvPr/>
        </p:nvSpPr>
        <p:spPr>
          <a:xfrm>
            <a:off x="7476798" y="4652587"/>
            <a:ext cx="4715202" cy="369332"/>
          </a:xfrm>
          <a:prstGeom prst="rect">
            <a:avLst/>
          </a:prstGeom>
          <a:noFill/>
        </p:spPr>
        <p:txBody>
          <a:bodyPr wrap="none" rtlCol="0">
            <a:spAutoFit/>
          </a:bodyPr>
          <a:lstStyle/>
          <a:p>
            <a:pPr algn="l"/>
            <a:r>
              <a:rPr lang="en-US" dirty="0">
                <a:latin typeface="+mj-lt"/>
                <a:cs typeface="Calibri" panose="020F0502020204030204" pitchFamily="34" charset="0"/>
              </a:rPr>
              <a:t>Ascent–Descent from </a:t>
            </a:r>
            <a:r>
              <a:rPr lang="en-US" i="1" dirty="0">
                <a:latin typeface="+mj-lt"/>
                <a:cs typeface="Calibri" panose="020F0502020204030204" pitchFamily="34" charset="0"/>
              </a:rPr>
              <a:t>The Raga Guide </a:t>
            </a:r>
            <a:r>
              <a:rPr lang="en-US" dirty="0">
                <a:latin typeface="+mj-lt"/>
                <a:cs typeface="Calibri" panose="020F0502020204030204" pitchFamily="34" charset="0"/>
              </a:rPr>
              <a:t>(</a:t>
            </a:r>
            <a:r>
              <a:rPr lang="en-US" dirty="0" err="1">
                <a:latin typeface="+mj-lt"/>
                <a:cs typeface="Calibri" panose="020F0502020204030204" pitchFamily="34" charset="0"/>
              </a:rPr>
              <a:t>Bor</a:t>
            </a:r>
            <a:r>
              <a:rPr lang="en-US" dirty="0">
                <a:latin typeface="+mj-lt"/>
                <a:cs typeface="Calibri" panose="020F0502020204030204" pitchFamily="34" charset="0"/>
              </a:rPr>
              <a:t> 1999)</a:t>
            </a:r>
          </a:p>
        </p:txBody>
      </p:sp>
    </p:spTree>
    <p:extLst>
      <p:ext uri="{BB962C8B-B14F-4D97-AF65-F5344CB8AC3E}">
        <p14:creationId xmlns:p14="http://schemas.microsoft.com/office/powerpoint/2010/main" val="1197022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989F-C7DF-BA70-59D1-6F14F3C160D2}"/>
              </a:ext>
            </a:extLst>
          </p:cNvPr>
          <p:cNvSpPr>
            <a:spLocks noGrp="1"/>
          </p:cNvSpPr>
          <p:nvPr>
            <p:ph type="title"/>
          </p:nvPr>
        </p:nvSpPr>
        <p:spPr/>
        <p:txBody>
          <a:bodyPr/>
          <a:lstStyle/>
          <a:p>
            <a:r>
              <a:rPr lang="en-US" dirty="0"/>
              <a:t>Temporal properties of ragas</a:t>
            </a:r>
          </a:p>
        </p:txBody>
      </p:sp>
      <p:sp>
        <p:nvSpPr>
          <p:cNvPr id="3" name="Content Placeholder 2">
            <a:extLst>
              <a:ext uri="{FF2B5EF4-FFF2-40B4-BE49-F238E27FC236}">
                <a16:creationId xmlns:a16="http://schemas.microsoft.com/office/drawing/2014/main" id="{AAA3BEF8-B781-27D4-1227-FEFA07DB9D6E}"/>
              </a:ext>
            </a:extLst>
          </p:cNvPr>
          <p:cNvSpPr>
            <a:spLocks noGrp="1"/>
          </p:cNvSpPr>
          <p:nvPr>
            <p:ph idx="1"/>
          </p:nvPr>
        </p:nvSpPr>
        <p:spPr>
          <a:xfrm>
            <a:off x="838200" y="789954"/>
            <a:ext cx="10515600" cy="1053762"/>
          </a:xfrm>
        </p:spPr>
        <p:txBody>
          <a:bodyPr/>
          <a:lstStyle/>
          <a:p>
            <a:pPr marL="0" indent="0" algn="ctr">
              <a:buNone/>
            </a:pPr>
            <a:r>
              <a:rPr lang="en-US" dirty="0"/>
              <a:t>More extensive summaries of the ragas’ melodic shapes for analysis: </a:t>
            </a:r>
          </a:p>
        </p:txBody>
      </p:sp>
      <p:sp>
        <p:nvSpPr>
          <p:cNvPr id="4" name="Date Placeholder 3">
            <a:extLst>
              <a:ext uri="{FF2B5EF4-FFF2-40B4-BE49-F238E27FC236}">
                <a16:creationId xmlns:a16="http://schemas.microsoft.com/office/drawing/2014/main" id="{D0C28C0B-1D3E-342B-7282-D040ADE60E68}"/>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67399FCF-E003-35F7-027A-5F00324851C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F88E5FE2-414D-7706-9351-B34CF5C1E1B1}"/>
              </a:ext>
            </a:extLst>
          </p:cNvPr>
          <p:cNvSpPr>
            <a:spLocks noGrp="1"/>
          </p:cNvSpPr>
          <p:nvPr>
            <p:ph type="sldNum" sz="quarter" idx="12"/>
          </p:nvPr>
        </p:nvSpPr>
        <p:spPr/>
        <p:txBody>
          <a:bodyPr/>
          <a:lstStyle/>
          <a:p>
            <a:r>
              <a:rPr lang="en-US"/>
              <a:t>Jason Yust, Boston Univ.          </a:t>
            </a:r>
            <a:fld id="{6950D593-2953-924C-A0DA-F3B17E0E49C7}" type="slidenum">
              <a:rPr lang="en-US" smtClean="0"/>
              <a:pPr/>
              <a:t>18</a:t>
            </a:fld>
            <a:endParaRPr lang="en-US" dirty="0"/>
          </a:p>
        </p:txBody>
      </p:sp>
      <p:pic>
        <p:nvPicPr>
          <p:cNvPr id="9" name="Picture 8">
            <a:extLst>
              <a:ext uri="{FF2B5EF4-FFF2-40B4-BE49-F238E27FC236}">
                <a16:creationId xmlns:a16="http://schemas.microsoft.com/office/drawing/2014/main" id="{EBCB002F-7FDC-A6A9-A1E2-296FB8BAA117}"/>
              </a:ext>
            </a:extLst>
          </p:cNvPr>
          <p:cNvPicPr>
            <a:picLocks noChangeAspect="1"/>
          </p:cNvPicPr>
          <p:nvPr/>
        </p:nvPicPr>
        <p:blipFill>
          <a:blip r:embed="rId2"/>
          <a:stretch>
            <a:fillRect/>
          </a:stretch>
        </p:blipFill>
        <p:spPr>
          <a:xfrm>
            <a:off x="82192" y="1796388"/>
            <a:ext cx="6214614" cy="3044164"/>
          </a:xfrm>
          <a:prstGeom prst="rect">
            <a:avLst/>
          </a:prstGeom>
        </p:spPr>
      </p:pic>
      <p:pic>
        <p:nvPicPr>
          <p:cNvPr id="13" name="Picture 12">
            <a:extLst>
              <a:ext uri="{FF2B5EF4-FFF2-40B4-BE49-F238E27FC236}">
                <a16:creationId xmlns:a16="http://schemas.microsoft.com/office/drawing/2014/main" id="{42EF7965-55F6-AD32-EE9D-0132E96DDEEE}"/>
              </a:ext>
            </a:extLst>
          </p:cNvPr>
          <p:cNvPicPr>
            <a:picLocks noChangeAspect="1"/>
          </p:cNvPicPr>
          <p:nvPr/>
        </p:nvPicPr>
        <p:blipFill>
          <a:blip r:embed="rId3"/>
          <a:stretch>
            <a:fillRect/>
          </a:stretch>
        </p:blipFill>
        <p:spPr>
          <a:xfrm>
            <a:off x="6298357" y="1796388"/>
            <a:ext cx="5893643" cy="3807230"/>
          </a:xfrm>
          <a:prstGeom prst="rect">
            <a:avLst/>
          </a:prstGeom>
        </p:spPr>
      </p:pic>
      <p:sp>
        <p:nvSpPr>
          <p:cNvPr id="14" name="TextBox 13">
            <a:extLst>
              <a:ext uri="{FF2B5EF4-FFF2-40B4-BE49-F238E27FC236}">
                <a16:creationId xmlns:a16="http://schemas.microsoft.com/office/drawing/2014/main" id="{D635D686-70B7-8A01-9237-347307D0DF38}"/>
              </a:ext>
            </a:extLst>
          </p:cNvPr>
          <p:cNvSpPr txBox="1"/>
          <p:nvPr/>
        </p:nvSpPr>
        <p:spPr>
          <a:xfrm>
            <a:off x="8969871" y="5143455"/>
            <a:ext cx="3174395" cy="369332"/>
          </a:xfrm>
          <a:prstGeom prst="rect">
            <a:avLst/>
          </a:prstGeom>
          <a:noFill/>
        </p:spPr>
        <p:txBody>
          <a:bodyPr wrap="none" rtlCol="0">
            <a:spAutoFit/>
          </a:bodyPr>
          <a:lstStyle/>
          <a:p>
            <a:pPr algn="l"/>
            <a:r>
              <a:rPr lang="en-US" dirty="0">
                <a:latin typeface="+mj-lt"/>
                <a:cs typeface="Calibri" panose="020F0502020204030204" pitchFamily="34" charset="0"/>
              </a:rPr>
              <a:t>from </a:t>
            </a:r>
            <a:r>
              <a:rPr lang="en-US" i="1" dirty="0">
                <a:latin typeface="+mj-lt"/>
                <a:cs typeface="Calibri" panose="020F0502020204030204" pitchFamily="34" charset="0"/>
              </a:rPr>
              <a:t>The Raga Guide</a:t>
            </a:r>
            <a:r>
              <a:rPr lang="en-US" dirty="0">
                <a:latin typeface="+mj-lt"/>
                <a:cs typeface="Calibri" panose="020F0502020204030204" pitchFamily="34" charset="0"/>
              </a:rPr>
              <a:t> (</a:t>
            </a:r>
            <a:r>
              <a:rPr lang="en-US" dirty="0" err="1">
                <a:latin typeface="+mj-lt"/>
                <a:cs typeface="Calibri" panose="020F0502020204030204" pitchFamily="34" charset="0"/>
              </a:rPr>
              <a:t>Bor</a:t>
            </a:r>
            <a:r>
              <a:rPr lang="en-US" dirty="0">
                <a:latin typeface="+mj-lt"/>
                <a:cs typeface="Calibri" panose="020F0502020204030204" pitchFamily="34" charset="0"/>
              </a:rPr>
              <a:t> 1999)</a:t>
            </a:r>
          </a:p>
        </p:txBody>
      </p:sp>
      <p:sp>
        <p:nvSpPr>
          <p:cNvPr id="15" name="TextBox 14">
            <a:extLst>
              <a:ext uri="{FF2B5EF4-FFF2-40B4-BE49-F238E27FC236}">
                <a16:creationId xmlns:a16="http://schemas.microsoft.com/office/drawing/2014/main" id="{A38F2837-6949-E27E-CD91-92660164D492}"/>
              </a:ext>
            </a:extLst>
          </p:cNvPr>
          <p:cNvSpPr txBox="1"/>
          <p:nvPr/>
        </p:nvSpPr>
        <p:spPr>
          <a:xfrm>
            <a:off x="2236119" y="1345214"/>
            <a:ext cx="1802481" cy="461665"/>
          </a:xfrm>
          <a:prstGeom prst="rect">
            <a:avLst/>
          </a:prstGeom>
          <a:noFill/>
        </p:spPr>
        <p:txBody>
          <a:bodyPr wrap="none" rtlCol="0">
            <a:spAutoFit/>
          </a:bodyPr>
          <a:lstStyle/>
          <a:p>
            <a:pPr algn="l"/>
            <a:r>
              <a:rPr lang="en-US" sz="2400" dirty="0">
                <a:latin typeface="+mj-lt"/>
                <a:cs typeface="Calibri" panose="020F0502020204030204" pitchFamily="34" charset="0"/>
              </a:rPr>
              <a:t>Gaud </a:t>
            </a:r>
            <a:r>
              <a:rPr lang="en-US" sz="2400" dirty="0" err="1">
                <a:latin typeface="+mj-lt"/>
                <a:cs typeface="Calibri" panose="020F0502020204030204" pitchFamily="34" charset="0"/>
              </a:rPr>
              <a:t>sarang</a:t>
            </a:r>
            <a:r>
              <a:rPr lang="en-US" sz="2400" dirty="0">
                <a:latin typeface="+mj-lt"/>
                <a:cs typeface="Calibri" panose="020F0502020204030204" pitchFamily="34" charset="0"/>
              </a:rPr>
              <a:t>:</a:t>
            </a:r>
          </a:p>
        </p:txBody>
      </p:sp>
      <p:sp>
        <p:nvSpPr>
          <p:cNvPr id="16" name="TextBox 15">
            <a:extLst>
              <a:ext uri="{FF2B5EF4-FFF2-40B4-BE49-F238E27FC236}">
                <a16:creationId xmlns:a16="http://schemas.microsoft.com/office/drawing/2014/main" id="{4CAC2250-3A95-7095-89D4-2AE60EE7D206}"/>
              </a:ext>
            </a:extLst>
          </p:cNvPr>
          <p:cNvSpPr txBox="1"/>
          <p:nvPr/>
        </p:nvSpPr>
        <p:spPr>
          <a:xfrm>
            <a:off x="8710305" y="1345213"/>
            <a:ext cx="1122808" cy="461665"/>
          </a:xfrm>
          <a:prstGeom prst="rect">
            <a:avLst/>
          </a:prstGeom>
          <a:noFill/>
        </p:spPr>
        <p:txBody>
          <a:bodyPr wrap="none" rtlCol="0">
            <a:spAutoFit/>
          </a:bodyPr>
          <a:lstStyle/>
          <a:p>
            <a:pPr algn="l"/>
            <a:r>
              <a:rPr lang="en-US" sz="2400" dirty="0" err="1">
                <a:latin typeface="+mj-lt"/>
                <a:cs typeface="Calibri" panose="020F0502020204030204" pitchFamily="34" charset="0"/>
              </a:rPr>
              <a:t>Kamod</a:t>
            </a:r>
            <a:r>
              <a:rPr lang="en-US" sz="2400" dirty="0">
                <a:latin typeface="+mj-lt"/>
                <a:cs typeface="Calibri" panose="020F0502020204030204" pitchFamily="34" charset="0"/>
              </a:rPr>
              <a:t>:</a:t>
            </a:r>
          </a:p>
        </p:txBody>
      </p:sp>
    </p:spTree>
    <p:extLst>
      <p:ext uri="{BB962C8B-B14F-4D97-AF65-F5344CB8AC3E}">
        <p14:creationId xmlns:p14="http://schemas.microsoft.com/office/powerpoint/2010/main" val="1758994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989F-C7DF-BA70-59D1-6F14F3C160D2}"/>
              </a:ext>
            </a:extLst>
          </p:cNvPr>
          <p:cNvSpPr>
            <a:spLocks noGrp="1"/>
          </p:cNvSpPr>
          <p:nvPr>
            <p:ph type="title"/>
          </p:nvPr>
        </p:nvSpPr>
        <p:spPr/>
        <p:txBody>
          <a:bodyPr/>
          <a:lstStyle/>
          <a:p>
            <a:r>
              <a:rPr lang="en-US" dirty="0"/>
              <a:t>Temporal properties of ragas</a:t>
            </a:r>
          </a:p>
        </p:txBody>
      </p:sp>
      <p:sp>
        <p:nvSpPr>
          <p:cNvPr id="3" name="Content Placeholder 2">
            <a:extLst>
              <a:ext uri="{FF2B5EF4-FFF2-40B4-BE49-F238E27FC236}">
                <a16:creationId xmlns:a16="http://schemas.microsoft.com/office/drawing/2014/main" id="{AAA3BEF8-B781-27D4-1227-FEFA07DB9D6E}"/>
              </a:ext>
            </a:extLst>
          </p:cNvPr>
          <p:cNvSpPr>
            <a:spLocks noGrp="1"/>
          </p:cNvSpPr>
          <p:nvPr>
            <p:ph idx="1"/>
          </p:nvPr>
        </p:nvSpPr>
        <p:spPr>
          <a:xfrm>
            <a:off x="838200" y="789954"/>
            <a:ext cx="10515600" cy="1053762"/>
          </a:xfrm>
        </p:spPr>
        <p:txBody>
          <a:bodyPr/>
          <a:lstStyle/>
          <a:p>
            <a:pPr marL="0" indent="0" algn="ctr">
              <a:buNone/>
            </a:pPr>
            <a:r>
              <a:rPr lang="en-US" dirty="0"/>
              <a:t>Because ragas are melodic and relatively conjunct, the basic pitch-class space is useful. </a:t>
            </a:r>
          </a:p>
        </p:txBody>
      </p:sp>
      <p:sp>
        <p:nvSpPr>
          <p:cNvPr id="4" name="Date Placeholder 3">
            <a:extLst>
              <a:ext uri="{FF2B5EF4-FFF2-40B4-BE49-F238E27FC236}">
                <a16:creationId xmlns:a16="http://schemas.microsoft.com/office/drawing/2014/main" id="{D0C28C0B-1D3E-342B-7282-D040ADE60E68}"/>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67399FCF-E003-35F7-027A-5F00324851C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F88E5FE2-414D-7706-9351-B34CF5C1E1B1}"/>
              </a:ext>
            </a:extLst>
          </p:cNvPr>
          <p:cNvSpPr>
            <a:spLocks noGrp="1"/>
          </p:cNvSpPr>
          <p:nvPr>
            <p:ph type="sldNum" sz="quarter" idx="12"/>
          </p:nvPr>
        </p:nvSpPr>
        <p:spPr/>
        <p:txBody>
          <a:bodyPr/>
          <a:lstStyle/>
          <a:p>
            <a:r>
              <a:rPr lang="en-US"/>
              <a:t>Jason Yust, Boston Univ.          </a:t>
            </a:r>
            <a:fld id="{6950D593-2953-924C-A0DA-F3B17E0E49C7}" type="slidenum">
              <a:rPr lang="en-US" smtClean="0"/>
              <a:pPr/>
              <a:t>19</a:t>
            </a:fld>
            <a:endParaRPr lang="en-US" dirty="0"/>
          </a:p>
        </p:txBody>
      </p:sp>
      <p:pic>
        <p:nvPicPr>
          <p:cNvPr id="11" name="Picture 10">
            <a:extLst>
              <a:ext uri="{FF2B5EF4-FFF2-40B4-BE49-F238E27FC236}">
                <a16:creationId xmlns:a16="http://schemas.microsoft.com/office/drawing/2014/main" id="{65505B70-C56C-4F56-D001-D7DCE25DDA5C}"/>
              </a:ext>
            </a:extLst>
          </p:cNvPr>
          <p:cNvPicPr>
            <a:picLocks noChangeAspect="1"/>
          </p:cNvPicPr>
          <p:nvPr/>
        </p:nvPicPr>
        <p:blipFill>
          <a:blip r:embed="rId2"/>
          <a:stretch>
            <a:fillRect/>
          </a:stretch>
        </p:blipFill>
        <p:spPr>
          <a:xfrm>
            <a:off x="4432244" y="2146933"/>
            <a:ext cx="3327512" cy="2995723"/>
          </a:xfrm>
          <a:prstGeom prst="rect">
            <a:avLst/>
          </a:prstGeom>
        </p:spPr>
      </p:pic>
      <p:sp>
        <p:nvSpPr>
          <p:cNvPr id="12" name="Arc 11">
            <a:extLst>
              <a:ext uri="{FF2B5EF4-FFF2-40B4-BE49-F238E27FC236}">
                <a16:creationId xmlns:a16="http://schemas.microsoft.com/office/drawing/2014/main" id="{DEE02132-5101-81EE-336D-F3128D38ACDB}"/>
              </a:ext>
            </a:extLst>
          </p:cNvPr>
          <p:cNvSpPr/>
          <p:nvPr/>
        </p:nvSpPr>
        <p:spPr>
          <a:xfrm>
            <a:off x="4921001" y="2131207"/>
            <a:ext cx="2838755" cy="2836216"/>
          </a:xfrm>
          <a:prstGeom prst="arc">
            <a:avLst>
              <a:gd name="adj1" fmla="val 16200000"/>
              <a:gd name="adj2" fmla="val 2148912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5235B6AD-4F8D-931B-ECFB-F882C96F96EA}"/>
              </a:ext>
            </a:extLst>
          </p:cNvPr>
          <p:cNvSpPr/>
          <p:nvPr/>
        </p:nvSpPr>
        <p:spPr>
          <a:xfrm flipV="1">
            <a:off x="4921001" y="2314109"/>
            <a:ext cx="2838755" cy="2836216"/>
          </a:xfrm>
          <a:prstGeom prst="arc">
            <a:avLst>
              <a:gd name="adj1" fmla="val 16200000"/>
              <a:gd name="adj2" fmla="val 2148912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216EEB1D-2A8E-0055-1286-BCD45805C63C}"/>
              </a:ext>
            </a:extLst>
          </p:cNvPr>
          <p:cNvSpPr txBox="1"/>
          <p:nvPr/>
        </p:nvSpPr>
        <p:spPr>
          <a:xfrm>
            <a:off x="7759756" y="2435721"/>
            <a:ext cx="2299219" cy="461665"/>
          </a:xfrm>
          <a:prstGeom prst="rect">
            <a:avLst/>
          </a:prstGeom>
          <a:noFill/>
        </p:spPr>
        <p:txBody>
          <a:bodyPr wrap="none" rtlCol="0">
            <a:spAutoFit/>
          </a:bodyPr>
          <a:lstStyle/>
          <a:p>
            <a:pPr algn="l"/>
            <a:r>
              <a:rPr lang="en-US" sz="2400" dirty="0">
                <a:latin typeface="+mj-lt"/>
                <a:cs typeface="Calibri" panose="020F0502020204030204" pitchFamily="34" charset="0"/>
              </a:rPr>
              <a:t>Descending scale</a:t>
            </a:r>
          </a:p>
        </p:txBody>
      </p:sp>
      <p:sp>
        <p:nvSpPr>
          <p:cNvPr id="17" name="TextBox 16">
            <a:extLst>
              <a:ext uri="{FF2B5EF4-FFF2-40B4-BE49-F238E27FC236}">
                <a16:creationId xmlns:a16="http://schemas.microsoft.com/office/drawing/2014/main" id="{D08BF864-9845-6FFB-39BA-D9D9D24718B9}"/>
              </a:ext>
            </a:extLst>
          </p:cNvPr>
          <p:cNvSpPr txBox="1"/>
          <p:nvPr/>
        </p:nvSpPr>
        <p:spPr>
          <a:xfrm>
            <a:off x="7759755" y="4312320"/>
            <a:ext cx="2132507" cy="461665"/>
          </a:xfrm>
          <a:prstGeom prst="rect">
            <a:avLst/>
          </a:prstGeom>
          <a:noFill/>
        </p:spPr>
        <p:txBody>
          <a:bodyPr wrap="none" rtlCol="0">
            <a:spAutoFit/>
          </a:bodyPr>
          <a:lstStyle/>
          <a:p>
            <a:pPr algn="l"/>
            <a:r>
              <a:rPr lang="en-US" sz="2400" dirty="0">
                <a:latin typeface="+mj-lt"/>
                <a:cs typeface="Calibri" panose="020F0502020204030204" pitchFamily="34" charset="0"/>
              </a:rPr>
              <a:t>Ascending scale</a:t>
            </a:r>
          </a:p>
        </p:txBody>
      </p:sp>
    </p:spTree>
    <p:extLst>
      <p:ext uri="{BB962C8B-B14F-4D97-AF65-F5344CB8AC3E}">
        <p14:creationId xmlns:p14="http://schemas.microsoft.com/office/powerpoint/2010/main" val="927195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70A6-7F8B-7FD9-73FC-F65F28E50EE3}"/>
              </a:ext>
            </a:extLst>
          </p:cNvPr>
          <p:cNvSpPr>
            <a:spLocks noGrp="1"/>
          </p:cNvSpPr>
          <p:nvPr>
            <p:ph type="title"/>
          </p:nvPr>
        </p:nvSpPr>
        <p:spPr/>
        <p:txBody>
          <a:bodyPr/>
          <a:lstStyle/>
          <a:p>
            <a:r>
              <a:rPr lang="en-US" dirty="0"/>
              <a:t>Schubert, Sehnsucht der Liebe (1815)</a:t>
            </a:r>
          </a:p>
        </p:txBody>
      </p:sp>
      <p:sp>
        <p:nvSpPr>
          <p:cNvPr id="4" name="Date Placeholder 3">
            <a:extLst>
              <a:ext uri="{FF2B5EF4-FFF2-40B4-BE49-F238E27FC236}">
                <a16:creationId xmlns:a16="http://schemas.microsoft.com/office/drawing/2014/main" id="{E20B8E60-12AD-3AE0-9D25-8E57BF54D76C}"/>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0C0F7EA8-C066-9671-2436-E7CC94F591D2}"/>
              </a:ext>
            </a:extLst>
          </p:cNvPr>
          <p:cNvSpPr>
            <a:spLocks noGrp="1"/>
          </p:cNvSpPr>
          <p:nvPr>
            <p:ph type="ftr" sz="quarter" idx="11"/>
          </p:nvPr>
        </p:nvSpPr>
        <p:spPr/>
        <p:txBody>
          <a:bodyPr/>
          <a:lstStyle/>
          <a:p>
            <a:r>
              <a:rPr lang="en-US"/>
              <a:t>Windows into Musical Time</a:t>
            </a:r>
            <a:endParaRPr lang="en-US" dirty="0"/>
          </a:p>
        </p:txBody>
      </p:sp>
      <p:sp>
        <p:nvSpPr>
          <p:cNvPr id="13" name="Rectangle 12">
            <a:extLst>
              <a:ext uri="{FF2B5EF4-FFF2-40B4-BE49-F238E27FC236}">
                <a16:creationId xmlns:a16="http://schemas.microsoft.com/office/drawing/2014/main" id="{F4A8728A-F4D7-70E7-6232-3FE72A199A28}"/>
              </a:ext>
            </a:extLst>
          </p:cNvPr>
          <p:cNvSpPr/>
          <p:nvPr/>
        </p:nvSpPr>
        <p:spPr>
          <a:xfrm>
            <a:off x="279770" y="673604"/>
            <a:ext cx="7780560" cy="5296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6A9365B-0EEC-6B2B-6FBA-254D49EF08BA}"/>
              </a:ext>
            </a:extLst>
          </p:cNvPr>
          <p:cNvSpPr>
            <a:spLocks noGrp="1"/>
          </p:cNvSpPr>
          <p:nvPr>
            <p:ph type="sldNum" sz="quarter" idx="12"/>
          </p:nvPr>
        </p:nvSpPr>
        <p:spPr/>
        <p:txBody>
          <a:bodyPr/>
          <a:lstStyle/>
          <a:p>
            <a:r>
              <a:rPr lang="en-US"/>
              <a:t>Jason Yust, Boston Univ.          </a:t>
            </a:r>
            <a:fld id="{6950D593-2953-924C-A0DA-F3B17E0E49C7}" type="slidenum">
              <a:rPr lang="en-US" smtClean="0"/>
              <a:pPr/>
              <a:t>2</a:t>
            </a:fld>
            <a:endParaRPr lang="en-US" dirty="0"/>
          </a:p>
        </p:txBody>
      </p:sp>
      <p:sp>
        <p:nvSpPr>
          <p:cNvPr id="14" name="TextBox 13">
            <a:extLst>
              <a:ext uri="{FF2B5EF4-FFF2-40B4-BE49-F238E27FC236}">
                <a16:creationId xmlns:a16="http://schemas.microsoft.com/office/drawing/2014/main" id="{4C6802C8-C2C7-53F0-9610-7EE7CC5C4FC5}"/>
              </a:ext>
            </a:extLst>
          </p:cNvPr>
          <p:cNvSpPr txBox="1"/>
          <p:nvPr/>
        </p:nvSpPr>
        <p:spPr>
          <a:xfrm>
            <a:off x="8239225" y="1501828"/>
            <a:ext cx="2544286" cy="461665"/>
          </a:xfrm>
          <a:prstGeom prst="rect">
            <a:avLst/>
          </a:prstGeom>
          <a:noFill/>
        </p:spPr>
        <p:txBody>
          <a:bodyPr wrap="none" rtlCol="0">
            <a:spAutoFit/>
          </a:bodyPr>
          <a:lstStyle/>
          <a:p>
            <a:pPr algn="l"/>
            <a:r>
              <a:rPr lang="en-US" sz="2400" b="1" dirty="0">
                <a:latin typeface="+mj-lt"/>
                <a:cs typeface="Calibri" panose="020F0502020204030204" pitchFamily="34" charset="0"/>
              </a:rPr>
              <a:t>E minor → G major</a:t>
            </a:r>
          </a:p>
        </p:txBody>
      </p:sp>
      <p:sp>
        <p:nvSpPr>
          <p:cNvPr id="15" name="TextBox 14">
            <a:extLst>
              <a:ext uri="{FF2B5EF4-FFF2-40B4-BE49-F238E27FC236}">
                <a16:creationId xmlns:a16="http://schemas.microsoft.com/office/drawing/2014/main" id="{6D23323D-F7CC-BA09-A037-A8CD1C9B0FD3}"/>
              </a:ext>
            </a:extLst>
          </p:cNvPr>
          <p:cNvSpPr txBox="1"/>
          <p:nvPr/>
        </p:nvSpPr>
        <p:spPr>
          <a:xfrm>
            <a:off x="8239225" y="4774487"/>
            <a:ext cx="1680268" cy="461665"/>
          </a:xfrm>
          <a:prstGeom prst="rect">
            <a:avLst/>
          </a:prstGeom>
          <a:noFill/>
        </p:spPr>
        <p:txBody>
          <a:bodyPr wrap="none" rtlCol="0">
            <a:spAutoFit/>
          </a:bodyPr>
          <a:lstStyle/>
          <a:p>
            <a:pPr algn="l"/>
            <a:r>
              <a:rPr lang="en-US" sz="2400" b="1" dirty="0">
                <a:latin typeface="+mj-lt"/>
                <a:cs typeface="Calibri" panose="020F0502020204030204" pitchFamily="34" charset="0"/>
              </a:rPr>
              <a:t>D minor . . . </a:t>
            </a:r>
          </a:p>
        </p:txBody>
      </p:sp>
      <p:pic>
        <p:nvPicPr>
          <p:cNvPr id="19" name="Picture 18">
            <a:extLst>
              <a:ext uri="{FF2B5EF4-FFF2-40B4-BE49-F238E27FC236}">
                <a16:creationId xmlns:a16="http://schemas.microsoft.com/office/drawing/2014/main" id="{6D22C95E-A542-F1D0-599C-3F4D831A5F1E}"/>
              </a:ext>
            </a:extLst>
          </p:cNvPr>
          <p:cNvPicPr>
            <a:picLocks noChangeAspect="1"/>
          </p:cNvPicPr>
          <p:nvPr/>
        </p:nvPicPr>
        <p:blipFill>
          <a:blip r:embed="rId2"/>
          <a:stretch>
            <a:fillRect/>
          </a:stretch>
        </p:blipFill>
        <p:spPr>
          <a:xfrm>
            <a:off x="254370" y="670710"/>
            <a:ext cx="7706710" cy="1657357"/>
          </a:xfrm>
          <a:prstGeom prst="rect">
            <a:avLst/>
          </a:prstGeom>
        </p:spPr>
      </p:pic>
      <p:pic>
        <p:nvPicPr>
          <p:cNvPr id="21" name="Picture 20">
            <a:extLst>
              <a:ext uri="{FF2B5EF4-FFF2-40B4-BE49-F238E27FC236}">
                <a16:creationId xmlns:a16="http://schemas.microsoft.com/office/drawing/2014/main" id="{05F3DBDC-00E7-F0E2-E8DD-ED9F3C2F0524}"/>
              </a:ext>
            </a:extLst>
          </p:cNvPr>
          <p:cNvPicPr>
            <a:picLocks noChangeAspect="1"/>
          </p:cNvPicPr>
          <p:nvPr/>
        </p:nvPicPr>
        <p:blipFill>
          <a:blip r:embed="rId3"/>
          <a:stretch>
            <a:fillRect/>
          </a:stretch>
        </p:blipFill>
        <p:spPr>
          <a:xfrm>
            <a:off x="254371" y="2400256"/>
            <a:ext cx="7780560" cy="1665264"/>
          </a:xfrm>
          <a:prstGeom prst="rect">
            <a:avLst/>
          </a:prstGeom>
        </p:spPr>
      </p:pic>
      <p:pic>
        <p:nvPicPr>
          <p:cNvPr id="23" name="Picture 22">
            <a:extLst>
              <a:ext uri="{FF2B5EF4-FFF2-40B4-BE49-F238E27FC236}">
                <a16:creationId xmlns:a16="http://schemas.microsoft.com/office/drawing/2014/main" id="{28E4D422-9FE0-DFFA-C38E-A29A37EB6189}"/>
              </a:ext>
            </a:extLst>
          </p:cNvPr>
          <p:cNvPicPr>
            <a:picLocks noChangeAspect="1"/>
          </p:cNvPicPr>
          <p:nvPr/>
        </p:nvPicPr>
        <p:blipFill>
          <a:blip r:embed="rId4"/>
          <a:stretch>
            <a:fillRect/>
          </a:stretch>
        </p:blipFill>
        <p:spPr>
          <a:xfrm>
            <a:off x="279769" y="4147091"/>
            <a:ext cx="7784129" cy="1812550"/>
          </a:xfrm>
          <a:prstGeom prst="rect">
            <a:avLst/>
          </a:prstGeom>
        </p:spPr>
      </p:pic>
    </p:spTree>
    <p:extLst>
      <p:ext uri="{BB962C8B-B14F-4D97-AF65-F5344CB8AC3E}">
        <p14:creationId xmlns:p14="http://schemas.microsoft.com/office/powerpoint/2010/main" val="2312197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989F-C7DF-BA70-59D1-6F14F3C160D2}"/>
              </a:ext>
            </a:extLst>
          </p:cNvPr>
          <p:cNvSpPr>
            <a:spLocks noGrp="1"/>
          </p:cNvSpPr>
          <p:nvPr>
            <p:ph type="title"/>
          </p:nvPr>
        </p:nvSpPr>
        <p:spPr/>
        <p:txBody>
          <a:bodyPr/>
          <a:lstStyle/>
          <a:p>
            <a:r>
              <a:rPr lang="en-US" dirty="0"/>
              <a:t>Temporal properties of ragas</a:t>
            </a:r>
          </a:p>
        </p:txBody>
      </p:sp>
      <p:sp>
        <p:nvSpPr>
          <p:cNvPr id="3" name="Content Placeholder 2">
            <a:extLst>
              <a:ext uri="{FF2B5EF4-FFF2-40B4-BE49-F238E27FC236}">
                <a16:creationId xmlns:a16="http://schemas.microsoft.com/office/drawing/2014/main" id="{AAA3BEF8-B781-27D4-1227-FEFA07DB9D6E}"/>
              </a:ext>
            </a:extLst>
          </p:cNvPr>
          <p:cNvSpPr>
            <a:spLocks noGrp="1"/>
          </p:cNvSpPr>
          <p:nvPr>
            <p:ph idx="1"/>
          </p:nvPr>
        </p:nvSpPr>
        <p:spPr>
          <a:xfrm>
            <a:off x="838200" y="698514"/>
            <a:ext cx="10515600" cy="545070"/>
          </a:xfrm>
        </p:spPr>
        <p:txBody>
          <a:bodyPr/>
          <a:lstStyle/>
          <a:p>
            <a:pPr marL="0" indent="0" algn="ctr">
              <a:buNone/>
            </a:pPr>
            <a:r>
              <a:rPr lang="en-US" dirty="0"/>
              <a:t>Linear-time representation at different window sizes, basic pc space. </a:t>
            </a:r>
          </a:p>
        </p:txBody>
      </p:sp>
      <p:sp>
        <p:nvSpPr>
          <p:cNvPr id="4" name="Date Placeholder 3">
            <a:extLst>
              <a:ext uri="{FF2B5EF4-FFF2-40B4-BE49-F238E27FC236}">
                <a16:creationId xmlns:a16="http://schemas.microsoft.com/office/drawing/2014/main" id="{D0C28C0B-1D3E-342B-7282-D040ADE60E68}"/>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67399FCF-E003-35F7-027A-5F00324851C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F88E5FE2-414D-7706-9351-B34CF5C1E1B1}"/>
              </a:ext>
            </a:extLst>
          </p:cNvPr>
          <p:cNvSpPr>
            <a:spLocks noGrp="1"/>
          </p:cNvSpPr>
          <p:nvPr>
            <p:ph type="sldNum" sz="quarter" idx="12"/>
          </p:nvPr>
        </p:nvSpPr>
        <p:spPr/>
        <p:txBody>
          <a:bodyPr/>
          <a:lstStyle/>
          <a:p>
            <a:r>
              <a:rPr lang="en-US"/>
              <a:t>Jason Yust, Boston Univ.          </a:t>
            </a:r>
            <a:fld id="{6950D593-2953-924C-A0DA-F3B17E0E49C7}" type="slidenum">
              <a:rPr lang="en-US" smtClean="0"/>
              <a:pPr/>
              <a:t>20</a:t>
            </a:fld>
            <a:endParaRPr lang="en-US" dirty="0"/>
          </a:p>
        </p:txBody>
      </p:sp>
      <p:pic>
        <p:nvPicPr>
          <p:cNvPr id="7" name="gaudSarangAnim">
            <a:hlinkClick r:id="" action="ppaction://media"/>
            <a:extLst>
              <a:ext uri="{FF2B5EF4-FFF2-40B4-BE49-F238E27FC236}">
                <a16:creationId xmlns:a16="http://schemas.microsoft.com/office/drawing/2014/main" id="{1EEA80AE-9F46-A6C4-3A2A-1A298FF91DA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1698" r="21602"/>
          <a:stretch/>
        </p:blipFill>
        <p:spPr>
          <a:xfrm>
            <a:off x="663254" y="1354051"/>
            <a:ext cx="4633997" cy="4597219"/>
          </a:xfrm>
          <a:prstGeom prst="rect">
            <a:avLst/>
          </a:prstGeom>
        </p:spPr>
      </p:pic>
      <p:pic>
        <p:nvPicPr>
          <p:cNvPr id="8" name="kamod-f1anim">
            <a:hlinkClick r:id="" action="ppaction://media"/>
            <a:extLst>
              <a:ext uri="{FF2B5EF4-FFF2-40B4-BE49-F238E27FC236}">
                <a16:creationId xmlns:a16="http://schemas.microsoft.com/office/drawing/2014/main" id="{23506FAB-319F-AEA0-43DD-DF7F7A4D85A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9523" r="19577"/>
          <a:stretch/>
        </p:blipFill>
        <p:spPr>
          <a:xfrm>
            <a:off x="6376544" y="1354050"/>
            <a:ext cx="4977256" cy="4597219"/>
          </a:xfrm>
          <a:prstGeom prst="rect">
            <a:avLst/>
          </a:prstGeom>
        </p:spPr>
      </p:pic>
      <p:sp>
        <p:nvSpPr>
          <p:cNvPr id="9" name="TextBox 8">
            <a:extLst>
              <a:ext uri="{FF2B5EF4-FFF2-40B4-BE49-F238E27FC236}">
                <a16:creationId xmlns:a16="http://schemas.microsoft.com/office/drawing/2014/main" id="{4A89E65F-3E68-44B0-F088-DE6642D7B4AB}"/>
              </a:ext>
            </a:extLst>
          </p:cNvPr>
          <p:cNvSpPr txBox="1"/>
          <p:nvPr/>
        </p:nvSpPr>
        <p:spPr>
          <a:xfrm>
            <a:off x="676597" y="1326048"/>
            <a:ext cx="1802481" cy="461665"/>
          </a:xfrm>
          <a:prstGeom prst="rect">
            <a:avLst/>
          </a:prstGeom>
          <a:noFill/>
        </p:spPr>
        <p:txBody>
          <a:bodyPr wrap="none" rtlCol="0">
            <a:spAutoFit/>
          </a:bodyPr>
          <a:lstStyle/>
          <a:p>
            <a:pPr algn="l"/>
            <a:r>
              <a:rPr lang="en-US" sz="2400" dirty="0">
                <a:latin typeface="+mj-lt"/>
                <a:cs typeface="Calibri" panose="020F0502020204030204" pitchFamily="34" charset="0"/>
              </a:rPr>
              <a:t>Gaud </a:t>
            </a:r>
            <a:r>
              <a:rPr lang="en-US" sz="2400" dirty="0" err="1">
                <a:latin typeface="+mj-lt"/>
                <a:cs typeface="Calibri" panose="020F0502020204030204" pitchFamily="34" charset="0"/>
              </a:rPr>
              <a:t>sarang</a:t>
            </a:r>
            <a:r>
              <a:rPr lang="en-US" sz="2400" dirty="0">
                <a:latin typeface="+mj-lt"/>
                <a:cs typeface="Calibri" panose="020F0502020204030204" pitchFamily="34" charset="0"/>
              </a:rPr>
              <a:t>:</a:t>
            </a:r>
          </a:p>
        </p:txBody>
      </p:sp>
      <p:sp>
        <p:nvSpPr>
          <p:cNvPr id="10" name="TextBox 9">
            <a:extLst>
              <a:ext uri="{FF2B5EF4-FFF2-40B4-BE49-F238E27FC236}">
                <a16:creationId xmlns:a16="http://schemas.microsoft.com/office/drawing/2014/main" id="{A67E9D8E-754E-3ECB-B27B-F3BFA8448CA3}"/>
              </a:ext>
            </a:extLst>
          </p:cNvPr>
          <p:cNvSpPr txBox="1"/>
          <p:nvPr/>
        </p:nvSpPr>
        <p:spPr>
          <a:xfrm>
            <a:off x="6376544" y="1323524"/>
            <a:ext cx="1122808" cy="461665"/>
          </a:xfrm>
          <a:prstGeom prst="rect">
            <a:avLst/>
          </a:prstGeom>
          <a:noFill/>
        </p:spPr>
        <p:txBody>
          <a:bodyPr wrap="none" rtlCol="0">
            <a:spAutoFit/>
          </a:bodyPr>
          <a:lstStyle/>
          <a:p>
            <a:pPr algn="l"/>
            <a:r>
              <a:rPr lang="en-US" sz="2400" dirty="0" err="1">
                <a:latin typeface="+mj-lt"/>
                <a:cs typeface="Calibri" panose="020F0502020204030204" pitchFamily="34" charset="0"/>
              </a:rPr>
              <a:t>Kamod</a:t>
            </a:r>
            <a:r>
              <a:rPr lang="en-US" sz="2400" dirty="0">
                <a:latin typeface="+mj-lt"/>
                <a:cs typeface="Calibri" panose="020F0502020204030204" pitchFamily="34" charset="0"/>
              </a:rPr>
              <a:t>:</a:t>
            </a:r>
          </a:p>
        </p:txBody>
      </p:sp>
    </p:spTree>
    <p:extLst>
      <p:ext uri="{BB962C8B-B14F-4D97-AF65-F5344CB8AC3E}">
        <p14:creationId xmlns:p14="http://schemas.microsoft.com/office/powerpoint/2010/main" val="1116473919"/>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video>
              <p:cMediaNode vol="80000">
                <p:cTn id="3"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989F-C7DF-BA70-59D1-6F14F3C160D2}"/>
              </a:ext>
            </a:extLst>
          </p:cNvPr>
          <p:cNvSpPr>
            <a:spLocks noGrp="1"/>
          </p:cNvSpPr>
          <p:nvPr>
            <p:ph type="title"/>
          </p:nvPr>
        </p:nvSpPr>
        <p:spPr/>
        <p:txBody>
          <a:bodyPr/>
          <a:lstStyle/>
          <a:p>
            <a:r>
              <a:rPr lang="en-US" dirty="0"/>
              <a:t>Temporal properties of ragas</a:t>
            </a:r>
          </a:p>
        </p:txBody>
      </p:sp>
      <p:sp>
        <p:nvSpPr>
          <p:cNvPr id="3" name="Content Placeholder 2">
            <a:extLst>
              <a:ext uri="{FF2B5EF4-FFF2-40B4-BE49-F238E27FC236}">
                <a16:creationId xmlns:a16="http://schemas.microsoft.com/office/drawing/2014/main" id="{AAA3BEF8-B781-27D4-1227-FEFA07DB9D6E}"/>
              </a:ext>
            </a:extLst>
          </p:cNvPr>
          <p:cNvSpPr>
            <a:spLocks noGrp="1"/>
          </p:cNvSpPr>
          <p:nvPr>
            <p:ph idx="1"/>
          </p:nvPr>
        </p:nvSpPr>
        <p:spPr>
          <a:xfrm>
            <a:off x="838200" y="789954"/>
            <a:ext cx="10515600" cy="503825"/>
          </a:xfrm>
        </p:spPr>
        <p:txBody>
          <a:bodyPr/>
          <a:lstStyle/>
          <a:p>
            <a:pPr marL="0" indent="0" algn="ctr">
              <a:buNone/>
            </a:pPr>
            <a:r>
              <a:rPr lang="en-US" dirty="0"/>
              <a:t>Vertical time representation</a:t>
            </a:r>
          </a:p>
        </p:txBody>
      </p:sp>
      <p:sp>
        <p:nvSpPr>
          <p:cNvPr id="4" name="Date Placeholder 3">
            <a:extLst>
              <a:ext uri="{FF2B5EF4-FFF2-40B4-BE49-F238E27FC236}">
                <a16:creationId xmlns:a16="http://schemas.microsoft.com/office/drawing/2014/main" id="{D0C28C0B-1D3E-342B-7282-D040ADE60E68}"/>
              </a:ext>
            </a:extLst>
          </p:cNvPr>
          <p:cNvSpPr>
            <a:spLocks noGrp="1"/>
          </p:cNvSpPr>
          <p:nvPr>
            <p:ph type="dt" sz="half" idx="10"/>
          </p:nvPr>
        </p:nvSpPr>
        <p:spPr/>
        <p:txBody>
          <a:bodyPr/>
          <a:lstStyle/>
          <a:p>
            <a:r>
              <a:rPr lang="en-US"/>
              <a:t>Interdisciplinary Approaches to Musical Time, Oct. 2023</a:t>
            </a:r>
            <a:endParaRPr lang="en-US" dirty="0"/>
          </a:p>
        </p:txBody>
      </p:sp>
      <p:sp>
        <p:nvSpPr>
          <p:cNvPr id="10" name="Rectangle 9">
            <a:extLst>
              <a:ext uri="{FF2B5EF4-FFF2-40B4-BE49-F238E27FC236}">
                <a16:creationId xmlns:a16="http://schemas.microsoft.com/office/drawing/2014/main" id="{71382F33-ED60-C997-F0DA-52AB852014AC}"/>
              </a:ext>
            </a:extLst>
          </p:cNvPr>
          <p:cNvSpPr/>
          <p:nvPr/>
        </p:nvSpPr>
        <p:spPr>
          <a:xfrm>
            <a:off x="4516582" y="1206774"/>
            <a:ext cx="4525818" cy="4676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vv</a:t>
            </a:r>
            <a:endParaRPr lang="en-US" dirty="0"/>
          </a:p>
        </p:txBody>
      </p:sp>
      <p:sp>
        <p:nvSpPr>
          <p:cNvPr id="5" name="Footer Placeholder 4">
            <a:extLst>
              <a:ext uri="{FF2B5EF4-FFF2-40B4-BE49-F238E27FC236}">
                <a16:creationId xmlns:a16="http://schemas.microsoft.com/office/drawing/2014/main" id="{67399FCF-E003-35F7-027A-5F00324851C9}"/>
              </a:ext>
            </a:extLst>
          </p:cNvPr>
          <p:cNvSpPr>
            <a:spLocks noGrp="1"/>
          </p:cNvSpPr>
          <p:nvPr>
            <p:ph type="ftr" sz="quarter" idx="11"/>
          </p:nvPr>
        </p:nvSpPr>
        <p:spPr/>
        <p:txBody>
          <a:bodyPr/>
          <a:lstStyle/>
          <a:p>
            <a:r>
              <a:rPr lang="en-US"/>
              <a:t>Windows into Musical Time</a:t>
            </a:r>
            <a:endParaRPr lang="en-US" dirty="0"/>
          </a:p>
        </p:txBody>
      </p:sp>
      <p:sp>
        <p:nvSpPr>
          <p:cNvPr id="9" name="Rectangle 8">
            <a:extLst>
              <a:ext uri="{FF2B5EF4-FFF2-40B4-BE49-F238E27FC236}">
                <a16:creationId xmlns:a16="http://schemas.microsoft.com/office/drawing/2014/main" id="{1E2B398D-3CE6-DBC5-1ADA-CB74682799DD}"/>
              </a:ext>
            </a:extLst>
          </p:cNvPr>
          <p:cNvSpPr/>
          <p:nvPr/>
        </p:nvSpPr>
        <p:spPr>
          <a:xfrm>
            <a:off x="0" y="1206774"/>
            <a:ext cx="4525818" cy="4676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672C1C-DA11-D6B0-90B6-ADF17F7A5400}"/>
              </a:ext>
            </a:extLst>
          </p:cNvPr>
          <p:cNvSpPr/>
          <p:nvPr/>
        </p:nvSpPr>
        <p:spPr>
          <a:xfrm>
            <a:off x="9022119" y="2011375"/>
            <a:ext cx="3166617" cy="4080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88E5FE2-414D-7706-9351-B34CF5C1E1B1}"/>
              </a:ext>
            </a:extLst>
          </p:cNvPr>
          <p:cNvSpPr>
            <a:spLocks noGrp="1"/>
          </p:cNvSpPr>
          <p:nvPr>
            <p:ph type="sldNum" sz="quarter" idx="12"/>
          </p:nvPr>
        </p:nvSpPr>
        <p:spPr/>
        <p:txBody>
          <a:bodyPr/>
          <a:lstStyle/>
          <a:p>
            <a:r>
              <a:rPr lang="en-US"/>
              <a:t>Jason Yust, Boston Univ.          </a:t>
            </a:r>
            <a:fld id="{6950D593-2953-924C-A0DA-F3B17E0E49C7}" type="slidenum">
              <a:rPr lang="en-US" smtClean="0"/>
              <a:pPr/>
              <a:t>21</a:t>
            </a:fld>
            <a:endParaRPr lang="en-US" dirty="0"/>
          </a:p>
        </p:txBody>
      </p:sp>
      <p:pic>
        <p:nvPicPr>
          <p:cNvPr id="8" name="Picture 7">
            <a:extLst>
              <a:ext uri="{FF2B5EF4-FFF2-40B4-BE49-F238E27FC236}">
                <a16:creationId xmlns:a16="http://schemas.microsoft.com/office/drawing/2014/main" id="{BA623C65-14C8-7AB0-87CD-A3EC64CAAFCE}"/>
              </a:ext>
            </a:extLst>
          </p:cNvPr>
          <p:cNvPicPr>
            <a:picLocks noChangeAspect="1"/>
          </p:cNvPicPr>
          <p:nvPr/>
        </p:nvPicPr>
        <p:blipFill>
          <a:blip r:embed="rId3"/>
          <a:stretch>
            <a:fillRect/>
          </a:stretch>
        </p:blipFill>
        <p:spPr>
          <a:xfrm>
            <a:off x="4558867" y="1416475"/>
            <a:ext cx="4294328" cy="4301221"/>
          </a:xfrm>
          <a:prstGeom prst="rect">
            <a:avLst/>
          </a:prstGeom>
        </p:spPr>
      </p:pic>
      <p:sp>
        <p:nvSpPr>
          <p:cNvPr id="11" name="TextBox 10">
            <a:extLst>
              <a:ext uri="{FF2B5EF4-FFF2-40B4-BE49-F238E27FC236}">
                <a16:creationId xmlns:a16="http://schemas.microsoft.com/office/drawing/2014/main" id="{46F7E723-DA44-09EE-FFBD-EE58E95875A6}"/>
              </a:ext>
            </a:extLst>
          </p:cNvPr>
          <p:cNvSpPr txBox="1"/>
          <p:nvPr/>
        </p:nvSpPr>
        <p:spPr>
          <a:xfrm>
            <a:off x="2907323" y="3634154"/>
            <a:ext cx="1017010" cy="830997"/>
          </a:xfrm>
          <a:prstGeom prst="rect">
            <a:avLst/>
          </a:prstGeom>
          <a:noFill/>
        </p:spPr>
        <p:txBody>
          <a:bodyPr wrap="none" rtlCol="0">
            <a:spAutoFit/>
          </a:bodyPr>
          <a:lstStyle/>
          <a:p>
            <a:pPr algn="l"/>
            <a:r>
              <a:rPr lang="en-US" sz="2400" dirty="0">
                <a:latin typeface="+mj-lt"/>
                <a:cs typeface="Calibri" panose="020F0502020204030204" pitchFamily="34" charset="0"/>
              </a:rPr>
              <a:t>Gaud </a:t>
            </a:r>
          </a:p>
          <a:p>
            <a:pPr algn="l"/>
            <a:r>
              <a:rPr lang="en-US" sz="2400" dirty="0">
                <a:latin typeface="+mj-lt"/>
                <a:cs typeface="Calibri" panose="020F0502020204030204" pitchFamily="34" charset="0"/>
              </a:rPr>
              <a:t>Sarang</a:t>
            </a:r>
          </a:p>
        </p:txBody>
      </p:sp>
      <p:sp>
        <p:nvSpPr>
          <p:cNvPr id="12" name="TextBox 11">
            <a:extLst>
              <a:ext uri="{FF2B5EF4-FFF2-40B4-BE49-F238E27FC236}">
                <a16:creationId xmlns:a16="http://schemas.microsoft.com/office/drawing/2014/main" id="{2E167B8C-5307-7A06-297D-B995BD62B119}"/>
              </a:ext>
            </a:extLst>
          </p:cNvPr>
          <p:cNvSpPr txBox="1"/>
          <p:nvPr/>
        </p:nvSpPr>
        <p:spPr>
          <a:xfrm>
            <a:off x="7055210" y="4003486"/>
            <a:ext cx="1042658" cy="461665"/>
          </a:xfrm>
          <a:prstGeom prst="rect">
            <a:avLst/>
          </a:prstGeom>
          <a:noFill/>
        </p:spPr>
        <p:txBody>
          <a:bodyPr wrap="none" rtlCol="0">
            <a:spAutoFit/>
          </a:bodyPr>
          <a:lstStyle/>
          <a:p>
            <a:pPr algn="l"/>
            <a:r>
              <a:rPr lang="en-US" sz="2400" dirty="0" err="1">
                <a:latin typeface="+mj-lt"/>
                <a:cs typeface="Calibri" panose="020F0502020204030204" pitchFamily="34" charset="0"/>
              </a:rPr>
              <a:t>Kamod</a:t>
            </a:r>
            <a:endParaRPr lang="en-US" sz="2400" dirty="0">
              <a:latin typeface="+mj-lt"/>
              <a:cs typeface="Calibri" panose="020F0502020204030204" pitchFamily="34" charset="0"/>
            </a:endParaRPr>
          </a:p>
        </p:txBody>
      </p:sp>
      <p:sp>
        <p:nvSpPr>
          <p:cNvPr id="13" name="TextBox 12">
            <a:extLst>
              <a:ext uri="{FF2B5EF4-FFF2-40B4-BE49-F238E27FC236}">
                <a16:creationId xmlns:a16="http://schemas.microsoft.com/office/drawing/2014/main" id="{E74DEBB6-1DC2-8047-9482-B8993BCA9027}"/>
              </a:ext>
            </a:extLst>
          </p:cNvPr>
          <p:cNvSpPr txBox="1"/>
          <p:nvPr/>
        </p:nvSpPr>
        <p:spPr>
          <a:xfrm>
            <a:off x="9058386" y="1192312"/>
            <a:ext cx="3059954" cy="830997"/>
          </a:xfrm>
          <a:prstGeom prst="rect">
            <a:avLst/>
          </a:prstGeom>
          <a:noFill/>
        </p:spPr>
        <p:txBody>
          <a:bodyPr wrap="square" rtlCol="0">
            <a:spAutoFit/>
          </a:bodyPr>
          <a:lstStyle/>
          <a:p>
            <a:pPr algn="l"/>
            <a:r>
              <a:rPr lang="en-US" sz="2400" dirty="0">
                <a:latin typeface="+mj-lt"/>
                <a:cs typeface="Calibri" panose="020F0502020204030204" pitchFamily="34" charset="0"/>
              </a:rPr>
              <a:t>Both resolve ultimately to the mid-octave.</a:t>
            </a:r>
          </a:p>
        </p:txBody>
      </p:sp>
      <p:sp>
        <p:nvSpPr>
          <p:cNvPr id="14" name="TextBox 13">
            <a:extLst>
              <a:ext uri="{FF2B5EF4-FFF2-40B4-BE49-F238E27FC236}">
                <a16:creationId xmlns:a16="http://schemas.microsoft.com/office/drawing/2014/main" id="{A89C9EE7-8DD8-8A3B-B741-8A287114E365}"/>
              </a:ext>
            </a:extLst>
          </p:cNvPr>
          <p:cNvSpPr txBox="1"/>
          <p:nvPr/>
        </p:nvSpPr>
        <p:spPr>
          <a:xfrm>
            <a:off x="9055169" y="2038294"/>
            <a:ext cx="2995786" cy="2616101"/>
          </a:xfrm>
          <a:prstGeom prst="rect">
            <a:avLst/>
          </a:prstGeom>
          <a:noFill/>
        </p:spPr>
        <p:txBody>
          <a:bodyPr wrap="square" rtlCol="0">
            <a:spAutoFit/>
          </a:bodyPr>
          <a:lstStyle/>
          <a:p>
            <a:pPr algn="l">
              <a:spcAft>
                <a:spcPts val="1200"/>
              </a:spcAft>
            </a:pPr>
            <a:r>
              <a:rPr lang="en-US" sz="2200" dirty="0">
                <a:solidFill>
                  <a:schemeClr val="accent2"/>
                </a:solidFill>
                <a:latin typeface="+mj-lt"/>
                <a:cs typeface="Calibri" panose="020F0502020204030204" pitchFamily="34" charset="0"/>
              </a:rPr>
              <a:t>Immediate context of descending </a:t>
            </a:r>
            <a:r>
              <a:rPr lang="en-US" sz="2200" dirty="0" err="1">
                <a:solidFill>
                  <a:schemeClr val="accent2"/>
                </a:solidFill>
                <a:latin typeface="+mj-lt"/>
                <a:cs typeface="Calibri" panose="020F0502020204030204" pitchFamily="34" charset="0"/>
              </a:rPr>
              <a:t>Dha</a:t>
            </a:r>
            <a:r>
              <a:rPr lang="en-US" sz="2200" dirty="0">
                <a:solidFill>
                  <a:schemeClr val="accent2"/>
                </a:solidFill>
                <a:latin typeface="+mj-lt"/>
                <a:cs typeface="Calibri" panose="020F0502020204030204" pitchFamily="34" charset="0"/>
              </a:rPr>
              <a:t> in Gaud </a:t>
            </a:r>
            <a:r>
              <a:rPr lang="en-US" sz="2200" dirty="0" err="1">
                <a:solidFill>
                  <a:schemeClr val="accent2"/>
                </a:solidFill>
                <a:latin typeface="+mj-lt"/>
                <a:cs typeface="Calibri" panose="020F0502020204030204" pitchFamily="34" charset="0"/>
              </a:rPr>
              <a:t>sarang</a:t>
            </a:r>
            <a:r>
              <a:rPr lang="en-US" sz="2200" dirty="0">
                <a:solidFill>
                  <a:schemeClr val="accent2"/>
                </a:solidFill>
                <a:latin typeface="+mj-lt"/>
                <a:cs typeface="Calibri" panose="020F0502020204030204" pitchFamily="34" charset="0"/>
              </a:rPr>
              <a:t> is above and resolution to mid-octave is long.</a:t>
            </a:r>
          </a:p>
          <a:p>
            <a:pPr algn="l">
              <a:spcAft>
                <a:spcPts val="1200"/>
              </a:spcAft>
            </a:pPr>
            <a:r>
              <a:rPr lang="en-US" sz="2200" dirty="0">
                <a:solidFill>
                  <a:schemeClr val="accent2"/>
                </a:solidFill>
                <a:latin typeface="+mj-lt"/>
                <a:cs typeface="Calibri" panose="020F0502020204030204" pitchFamily="34" charset="0"/>
              </a:rPr>
              <a:t>In </a:t>
            </a:r>
            <a:r>
              <a:rPr lang="en-US" sz="2200" dirty="0" err="1">
                <a:solidFill>
                  <a:schemeClr val="accent2"/>
                </a:solidFill>
                <a:latin typeface="+mj-lt"/>
                <a:cs typeface="Calibri" panose="020F0502020204030204" pitchFamily="34" charset="0"/>
              </a:rPr>
              <a:t>Kamod</a:t>
            </a:r>
            <a:r>
              <a:rPr lang="en-US" sz="2200" dirty="0">
                <a:solidFill>
                  <a:schemeClr val="accent2"/>
                </a:solidFill>
                <a:latin typeface="+mj-lt"/>
                <a:cs typeface="Calibri" panose="020F0502020204030204" pitchFamily="34" charset="0"/>
              </a:rPr>
              <a:t> it is below and resolution is fast.</a:t>
            </a:r>
          </a:p>
        </p:txBody>
      </p:sp>
      <p:sp>
        <p:nvSpPr>
          <p:cNvPr id="16" name="TextBox 15">
            <a:extLst>
              <a:ext uri="{FF2B5EF4-FFF2-40B4-BE49-F238E27FC236}">
                <a16:creationId xmlns:a16="http://schemas.microsoft.com/office/drawing/2014/main" id="{A2088F14-7009-646A-9D89-A2E9C8E4907B}"/>
              </a:ext>
            </a:extLst>
          </p:cNvPr>
          <p:cNvSpPr txBox="1"/>
          <p:nvPr/>
        </p:nvSpPr>
        <p:spPr>
          <a:xfrm>
            <a:off x="9005055" y="4681314"/>
            <a:ext cx="3166617" cy="1446550"/>
          </a:xfrm>
          <a:prstGeom prst="rect">
            <a:avLst/>
          </a:prstGeom>
          <a:noFill/>
        </p:spPr>
        <p:txBody>
          <a:bodyPr wrap="square" rtlCol="0">
            <a:spAutoFit/>
          </a:bodyPr>
          <a:lstStyle/>
          <a:p>
            <a:pPr algn="l">
              <a:spcAft>
                <a:spcPts val="1200"/>
              </a:spcAft>
            </a:pPr>
            <a:r>
              <a:rPr lang="en-US" sz="2200" dirty="0">
                <a:solidFill>
                  <a:schemeClr val="accent4"/>
                </a:solidFill>
                <a:latin typeface="+mj-lt"/>
                <a:cs typeface="Calibri" panose="020F0502020204030204" pitchFamily="34" charset="0"/>
              </a:rPr>
              <a:t>Immediate context of ascending Pa is below in Gaud </a:t>
            </a:r>
            <a:r>
              <a:rPr lang="en-US" sz="2200" dirty="0" err="1">
                <a:solidFill>
                  <a:schemeClr val="accent4"/>
                </a:solidFill>
                <a:latin typeface="+mj-lt"/>
                <a:cs typeface="Calibri" panose="020F0502020204030204" pitchFamily="34" charset="0"/>
              </a:rPr>
              <a:t>sarang</a:t>
            </a:r>
            <a:r>
              <a:rPr lang="en-US" sz="2200" dirty="0">
                <a:solidFill>
                  <a:schemeClr val="accent4"/>
                </a:solidFill>
                <a:latin typeface="+mj-lt"/>
                <a:cs typeface="Calibri" panose="020F0502020204030204" pitchFamily="34" charset="0"/>
              </a:rPr>
              <a:t> and above in </a:t>
            </a:r>
            <a:r>
              <a:rPr lang="en-US" sz="2200" dirty="0" err="1">
                <a:solidFill>
                  <a:schemeClr val="accent4"/>
                </a:solidFill>
                <a:latin typeface="+mj-lt"/>
                <a:cs typeface="Calibri" panose="020F0502020204030204" pitchFamily="34" charset="0"/>
              </a:rPr>
              <a:t>Kamod</a:t>
            </a:r>
            <a:r>
              <a:rPr lang="en-US" sz="2200" dirty="0">
                <a:solidFill>
                  <a:schemeClr val="accent4"/>
                </a:solidFill>
                <a:latin typeface="+mj-lt"/>
                <a:cs typeface="Calibri" panose="020F0502020204030204" pitchFamily="34" charset="0"/>
              </a:rPr>
              <a:t>. </a:t>
            </a:r>
          </a:p>
        </p:txBody>
      </p:sp>
      <p:pic>
        <p:nvPicPr>
          <p:cNvPr id="18" name="Picture 17">
            <a:extLst>
              <a:ext uri="{FF2B5EF4-FFF2-40B4-BE49-F238E27FC236}">
                <a16:creationId xmlns:a16="http://schemas.microsoft.com/office/drawing/2014/main" id="{4EBFE949-1517-0835-DF0D-C2AA49A9A55A}"/>
              </a:ext>
            </a:extLst>
          </p:cNvPr>
          <p:cNvPicPr>
            <a:picLocks noChangeAspect="1"/>
          </p:cNvPicPr>
          <p:nvPr/>
        </p:nvPicPr>
        <p:blipFill>
          <a:blip r:embed="rId4"/>
          <a:stretch>
            <a:fillRect/>
          </a:stretch>
        </p:blipFill>
        <p:spPr>
          <a:xfrm>
            <a:off x="-10217" y="1195756"/>
            <a:ext cx="4722943" cy="4679556"/>
          </a:xfrm>
          <a:prstGeom prst="rect">
            <a:avLst/>
          </a:prstGeom>
        </p:spPr>
      </p:pic>
    </p:spTree>
    <p:extLst>
      <p:ext uri="{BB962C8B-B14F-4D97-AF65-F5344CB8AC3E}">
        <p14:creationId xmlns:p14="http://schemas.microsoft.com/office/powerpoint/2010/main" val="298071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1D73-4E68-4850-E17B-9A0960F3F742}"/>
              </a:ext>
            </a:extLst>
          </p:cNvPr>
          <p:cNvSpPr>
            <a:spLocks noGrp="1"/>
          </p:cNvSpPr>
          <p:nvPr>
            <p:ph type="title"/>
          </p:nvPr>
        </p:nvSpPr>
        <p:spPr/>
        <p:txBody>
          <a:bodyPr/>
          <a:lstStyle/>
          <a:p>
            <a:r>
              <a:rPr lang="en-US" dirty="0"/>
              <a:t>Temporal properties of ragas</a:t>
            </a:r>
          </a:p>
        </p:txBody>
      </p:sp>
      <p:sp>
        <p:nvSpPr>
          <p:cNvPr id="3" name="Content Placeholder 2">
            <a:extLst>
              <a:ext uri="{FF2B5EF4-FFF2-40B4-BE49-F238E27FC236}">
                <a16:creationId xmlns:a16="http://schemas.microsoft.com/office/drawing/2014/main" id="{9FED8D5A-BD70-1607-AC97-7E89F8EA78DD}"/>
              </a:ext>
            </a:extLst>
          </p:cNvPr>
          <p:cNvSpPr>
            <a:spLocks noGrp="1"/>
          </p:cNvSpPr>
          <p:nvPr>
            <p:ph idx="1"/>
          </p:nvPr>
        </p:nvSpPr>
        <p:spPr>
          <a:xfrm>
            <a:off x="1147580" y="789954"/>
            <a:ext cx="10515600" cy="629772"/>
          </a:xfrm>
        </p:spPr>
        <p:txBody>
          <a:bodyPr/>
          <a:lstStyle/>
          <a:p>
            <a:pPr marL="0" indent="0">
              <a:buNone/>
            </a:pPr>
            <a:r>
              <a:rPr lang="en-US" dirty="0"/>
              <a:t>A half-octave cycle can reflect the tetrachordal </a:t>
            </a:r>
            <a:r>
              <a:rPr lang="en-US" i="1" dirty="0" err="1"/>
              <a:t>vadi-samvadi</a:t>
            </a:r>
            <a:r>
              <a:rPr lang="en-US" i="1" dirty="0"/>
              <a:t> </a:t>
            </a:r>
            <a:r>
              <a:rPr lang="en-US" dirty="0"/>
              <a:t>theory</a:t>
            </a:r>
          </a:p>
        </p:txBody>
      </p:sp>
      <p:sp>
        <p:nvSpPr>
          <p:cNvPr id="4" name="Date Placeholder 3">
            <a:extLst>
              <a:ext uri="{FF2B5EF4-FFF2-40B4-BE49-F238E27FC236}">
                <a16:creationId xmlns:a16="http://schemas.microsoft.com/office/drawing/2014/main" id="{4E7BACC6-D880-0444-1984-666E655A4387}"/>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27A510B4-44CA-37B7-805B-0D787F2FAA5B}"/>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2D2A4D40-15AC-4D3E-1660-F361DFC37B9B}"/>
              </a:ext>
            </a:extLst>
          </p:cNvPr>
          <p:cNvSpPr>
            <a:spLocks noGrp="1"/>
          </p:cNvSpPr>
          <p:nvPr>
            <p:ph type="sldNum" sz="quarter" idx="12"/>
          </p:nvPr>
        </p:nvSpPr>
        <p:spPr/>
        <p:txBody>
          <a:bodyPr/>
          <a:lstStyle/>
          <a:p>
            <a:r>
              <a:rPr lang="en-US"/>
              <a:t>Jason Yust, Boston Univ.          </a:t>
            </a:r>
            <a:fld id="{6950D593-2953-924C-A0DA-F3B17E0E49C7}" type="slidenum">
              <a:rPr lang="en-US" smtClean="0"/>
              <a:pPr/>
              <a:t>22</a:t>
            </a:fld>
            <a:endParaRPr lang="en-US" dirty="0"/>
          </a:p>
        </p:txBody>
      </p:sp>
      <p:pic>
        <p:nvPicPr>
          <p:cNvPr id="8" name="Picture 7">
            <a:extLst>
              <a:ext uri="{FF2B5EF4-FFF2-40B4-BE49-F238E27FC236}">
                <a16:creationId xmlns:a16="http://schemas.microsoft.com/office/drawing/2014/main" id="{E813BBB5-F8D2-A13A-1E07-C0E5C103BB3D}"/>
              </a:ext>
            </a:extLst>
          </p:cNvPr>
          <p:cNvPicPr>
            <a:picLocks noChangeAspect="1"/>
          </p:cNvPicPr>
          <p:nvPr/>
        </p:nvPicPr>
        <p:blipFill>
          <a:blip r:embed="rId2"/>
          <a:stretch>
            <a:fillRect/>
          </a:stretch>
        </p:blipFill>
        <p:spPr>
          <a:xfrm>
            <a:off x="4347980" y="1607108"/>
            <a:ext cx="3720630" cy="3558449"/>
          </a:xfrm>
          <a:prstGeom prst="rect">
            <a:avLst/>
          </a:prstGeom>
        </p:spPr>
      </p:pic>
      <p:sp>
        <p:nvSpPr>
          <p:cNvPr id="10" name="Arc 9">
            <a:extLst>
              <a:ext uri="{FF2B5EF4-FFF2-40B4-BE49-F238E27FC236}">
                <a16:creationId xmlns:a16="http://schemas.microsoft.com/office/drawing/2014/main" id="{EBD4363E-74E7-F393-7085-071ED8AD7D45}"/>
              </a:ext>
            </a:extLst>
          </p:cNvPr>
          <p:cNvSpPr/>
          <p:nvPr/>
        </p:nvSpPr>
        <p:spPr>
          <a:xfrm flipV="1">
            <a:off x="5338401" y="2516723"/>
            <a:ext cx="2838755" cy="2836216"/>
          </a:xfrm>
          <a:prstGeom prst="arc">
            <a:avLst>
              <a:gd name="adj1" fmla="val 16200000"/>
              <a:gd name="adj2" fmla="val 2148912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CC6E3ADC-BF0E-04AB-B15C-C902E99F09DE}"/>
              </a:ext>
            </a:extLst>
          </p:cNvPr>
          <p:cNvSpPr txBox="1"/>
          <p:nvPr/>
        </p:nvSpPr>
        <p:spPr>
          <a:xfrm>
            <a:off x="8068610" y="4566751"/>
            <a:ext cx="2947666" cy="461665"/>
          </a:xfrm>
          <a:prstGeom prst="rect">
            <a:avLst/>
          </a:prstGeom>
          <a:noFill/>
        </p:spPr>
        <p:txBody>
          <a:bodyPr wrap="none" rtlCol="0">
            <a:spAutoFit/>
          </a:bodyPr>
          <a:lstStyle/>
          <a:p>
            <a:pPr algn="l"/>
            <a:r>
              <a:rPr lang="en-US" sz="2400" dirty="0">
                <a:latin typeface="+mj-lt"/>
                <a:cs typeface="Calibri" panose="020F0502020204030204" pitchFamily="34" charset="0"/>
              </a:rPr>
              <a:t>Ascending tetrachords</a:t>
            </a:r>
          </a:p>
        </p:txBody>
      </p:sp>
    </p:spTree>
    <p:extLst>
      <p:ext uri="{BB962C8B-B14F-4D97-AF65-F5344CB8AC3E}">
        <p14:creationId xmlns:p14="http://schemas.microsoft.com/office/powerpoint/2010/main" val="96430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1D73-4E68-4850-E17B-9A0960F3F742}"/>
              </a:ext>
            </a:extLst>
          </p:cNvPr>
          <p:cNvSpPr>
            <a:spLocks noGrp="1"/>
          </p:cNvSpPr>
          <p:nvPr>
            <p:ph type="title"/>
          </p:nvPr>
        </p:nvSpPr>
        <p:spPr/>
        <p:txBody>
          <a:bodyPr/>
          <a:lstStyle/>
          <a:p>
            <a:r>
              <a:rPr lang="en-US" dirty="0"/>
              <a:t>Temporal properties of ragas</a:t>
            </a:r>
          </a:p>
        </p:txBody>
      </p:sp>
      <p:sp>
        <p:nvSpPr>
          <p:cNvPr id="3" name="Content Placeholder 2">
            <a:extLst>
              <a:ext uri="{FF2B5EF4-FFF2-40B4-BE49-F238E27FC236}">
                <a16:creationId xmlns:a16="http://schemas.microsoft.com/office/drawing/2014/main" id="{9FED8D5A-BD70-1607-AC97-7E89F8EA78DD}"/>
              </a:ext>
            </a:extLst>
          </p:cNvPr>
          <p:cNvSpPr>
            <a:spLocks noGrp="1"/>
          </p:cNvSpPr>
          <p:nvPr>
            <p:ph idx="1"/>
          </p:nvPr>
        </p:nvSpPr>
        <p:spPr>
          <a:xfrm>
            <a:off x="1151021" y="789954"/>
            <a:ext cx="10515600" cy="629772"/>
          </a:xfrm>
        </p:spPr>
        <p:txBody>
          <a:bodyPr/>
          <a:lstStyle/>
          <a:p>
            <a:pPr marL="0" indent="0">
              <a:buNone/>
            </a:pPr>
            <a:r>
              <a:rPr lang="en-US" dirty="0"/>
              <a:t>A half-octave cycle can reflect the tetrachordal </a:t>
            </a:r>
            <a:r>
              <a:rPr lang="en-US" i="1" dirty="0" err="1"/>
              <a:t>vadi-samvadi</a:t>
            </a:r>
            <a:r>
              <a:rPr lang="en-US" i="1" dirty="0"/>
              <a:t> </a:t>
            </a:r>
            <a:r>
              <a:rPr lang="en-US" dirty="0"/>
              <a:t>theory</a:t>
            </a:r>
          </a:p>
        </p:txBody>
      </p:sp>
      <p:sp>
        <p:nvSpPr>
          <p:cNvPr id="4" name="Date Placeholder 3">
            <a:extLst>
              <a:ext uri="{FF2B5EF4-FFF2-40B4-BE49-F238E27FC236}">
                <a16:creationId xmlns:a16="http://schemas.microsoft.com/office/drawing/2014/main" id="{4E7BACC6-D880-0444-1984-666E655A4387}"/>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27A510B4-44CA-37B7-805B-0D787F2FAA5B}"/>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2D2A4D40-15AC-4D3E-1660-F361DFC37B9B}"/>
              </a:ext>
            </a:extLst>
          </p:cNvPr>
          <p:cNvSpPr>
            <a:spLocks noGrp="1"/>
          </p:cNvSpPr>
          <p:nvPr>
            <p:ph type="sldNum" sz="quarter" idx="12"/>
          </p:nvPr>
        </p:nvSpPr>
        <p:spPr/>
        <p:txBody>
          <a:bodyPr/>
          <a:lstStyle/>
          <a:p>
            <a:r>
              <a:rPr lang="en-US"/>
              <a:t>Jason Yust, Boston Univ.          </a:t>
            </a:r>
            <a:fld id="{6950D593-2953-924C-A0DA-F3B17E0E49C7}" type="slidenum">
              <a:rPr lang="en-US" smtClean="0"/>
              <a:pPr/>
              <a:t>23</a:t>
            </a:fld>
            <a:endParaRPr lang="en-US" dirty="0"/>
          </a:p>
        </p:txBody>
      </p:sp>
      <p:pic>
        <p:nvPicPr>
          <p:cNvPr id="9" name="Picture 8">
            <a:extLst>
              <a:ext uri="{FF2B5EF4-FFF2-40B4-BE49-F238E27FC236}">
                <a16:creationId xmlns:a16="http://schemas.microsoft.com/office/drawing/2014/main" id="{7849C35C-4925-64F3-22B4-FDA9F147DD86}"/>
              </a:ext>
            </a:extLst>
          </p:cNvPr>
          <p:cNvPicPr>
            <a:picLocks noChangeAspect="1"/>
          </p:cNvPicPr>
          <p:nvPr/>
        </p:nvPicPr>
        <p:blipFill>
          <a:blip r:embed="rId2">
            <a:alphaModFix/>
          </a:blip>
          <a:stretch>
            <a:fillRect/>
          </a:stretch>
        </p:blipFill>
        <p:spPr>
          <a:xfrm>
            <a:off x="4340124" y="1604680"/>
            <a:ext cx="3720630" cy="3558449"/>
          </a:xfrm>
          <a:prstGeom prst="rect">
            <a:avLst/>
          </a:prstGeom>
        </p:spPr>
      </p:pic>
      <p:sp>
        <p:nvSpPr>
          <p:cNvPr id="10" name="Arc 9">
            <a:extLst>
              <a:ext uri="{FF2B5EF4-FFF2-40B4-BE49-F238E27FC236}">
                <a16:creationId xmlns:a16="http://schemas.microsoft.com/office/drawing/2014/main" id="{EBD4363E-74E7-F393-7085-071ED8AD7D45}"/>
              </a:ext>
            </a:extLst>
          </p:cNvPr>
          <p:cNvSpPr/>
          <p:nvPr/>
        </p:nvSpPr>
        <p:spPr>
          <a:xfrm flipV="1">
            <a:off x="5333821" y="2516723"/>
            <a:ext cx="2838755" cy="2836216"/>
          </a:xfrm>
          <a:prstGeom prst="arc">
            <a:avLst>
              <a:gd name="adj1" fmla="val 16200000"/>
              <a:gd name="adj2" fmla="val 2148912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CC6E3ADC-BF0E-04AB-B15C-C902E99F09DE}"/>
              </a:ext>
            </a:extLst>
          </p:cNvPr>
          <p:cNvSpPr txBox="1"/>
          <p:nvPr/>
        </p:nvSpPr>
        <p:spPr>
          <a:xfrm>
            <a:off x="8064030" y="4566751"/>
            <a:ext cx="2947666" cy="461665"/>
          </a:xfrm>
          <a:prstGeom prst="rect">
            <a:avLst/>
          </a:prstGeom>
          <a:noFill/>
        </p:spPr>
        <p:txBody>
          <a:bodyPr wrap="none" rtlCol="0">
            <a:spAutoFit/>
          </a:bodyPr>
          <a:lstStyle/>
          <a:p>
            <a:pPr algn="l"/>
            <a:r>
              <a:rPr lang="en-US" sz="2400" dirty="0">
                <a:latin typeface="+mj-lt"/>
                <a:cs typeface="Calibri" panose="020F0502020204030204" pitchFamily="34" charset="0"/>
              </a:rPr>
              <a:t>Ascending tetrachords</a:t>
            </a:r>
          </a:p>
        </p:txBody>
      </p:sp>
      <p:pic>
        <p:nvPicPr>
          <p:cNvPr id="17" name="Picture 16">
            <a:extLst>
              <a:ext uri="{FF2B5EF4-FFF2-40B4-BE49-F238E27FC236}">
                <a16:creationId xmlns:a16="http://schemas.microsoft.com/office/drawing/2014/main" id="{18495CFA-AEC6-1918-C75C-9758E68D546C}"/>
              </a:ext>
            </a:extLst>
          </p:cNvPr>
          <p:cNvPicPr>
            <a:picLocks noChangeAspect="1"/>
          </p:cNvPicPr>
          <p:nvPr/>
        </p:nvPicPr>
        <p:blipFill>
          <a:blip r:embed="rId3"/>
          <a:stretch>
            <a:fillRect/>
          </a:stretch>
        </p:blipFill>
        <p:spPr>
          <a:xfrm>
            <a:off x="4336848" y="1601547"/>
            <a:ext cx="3723906" cy="3561582"/>
          </a:xfrm>
          <a:prstGeom prst="rect">
            <a:avLst/>
          </a:prstGeom>
        </p:spPr>
      </p:pic>
      <p:pic>
        <p:nvPicPr>
          <p:cNvPr id="19" name="Picture 18">
            <a:extLst>
              <a:ext uri="{FF2B5EF4-FFF2-40B4-BE49-F238E27FC236}">
                <a16:creationId xmlns:a16="http://schemas.microsoft.com/office/drawing/2014/main" id="{9F1F26D3-A534-A9D4-BCCE-5F4FDB4DFAF1}"/>
              </a:ext>
            </a:extLst>
          </p:cNvPr>
          <p:cNvPicPr>
            <a:picLocks noChangeAspect="1"/>
          </p:cNvPicPr>
          <p:nvPr/>
        </p:nvPicPr>
        <p:blipFill>
          <a:blip r:embed="rId4"/>
          <a:stretch>
            <a:fillRect/>
          </a:stretch>
        </p:blipFill>
        <p:spPr>
          <a:xfrm>
            <a:off x="4336848" y="1601547"/>
            <a:ext cx="3723906" cy="3561582"/>
          </a:xfrm>
          <a:prstGeom prst="rect">
            <a:avLst/>
          </a:prstGeom>
        </p:spPr>
      </p:pic>
    </p:spTree>
    <p:extLst>
      <p:ext uri="{BB962C8B-B14F-4D97-AF65-F5344CB8AC3E}">
        <p14:creationId xmlns:p14="http://schemas.microsoft.com/office/powerpoint/2010/main" val="27706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1D73-4E68-4850-E17B-9A0960F3F742}"/>
              </a:ext>
            </a:extLst>
          </p:cNvPr>
          <p:cNvSpPr>
            <a:spLocks noGrp="1"/>
          </p:cNvSpPr>
          <p:nvPr>
            <p:ph type="title"/>
          </p:nvPr>
        </p:nvSpPr>
        <p:spPr>
          <a:xfrm>
            <a:off x="921327" y="-24396"/>
            <a:ext cx="10515600" cy="779463"/>
          </a:xfrm>
        </p:spPr>
        <p:txBody>
          <a:bodyPr/>
          <a:lstStyle/>
          <a:p>
            <a:r>
              <a:rPr lang="en-US" dirty="0"/>
              <a:t>Temporal properties of ragas</a:t>
            </a:r>
          </a:p>
        </p:txBody>
      </p:sp>
      <p:sp>
        <p:nvSpPr>
          <p:cNvPr id="3" name="Content Placeholder 2">
            <a:extLst>
              <a:ext uri="{FF2B5EF4-FFF2-40B4-BE49-F238E27FC236}">
                <a16:creationId xmlns:a16="http://schemas.microsoft.com/office/drawing/2014/main" id="{9FED8D5A-BD70-1607-AC97-7E89F8EA78DD}"/>
              </a:ext>
            </a:extLst>
          </p:cNvPr>
          <p:cNvSpPr>
            <a:spLocks noGrp="1"/>
          </p:cNvSpPr>
          <p:nvPr>
            <p:ph idx="1"/>
          </p:nvPr>
        </p:nvSpPr>
        <p:spPr>
          <a:xfrm>
            <a:off x="838200" y="669085"/>
            <a:ext cx="10832432" cy="629772"/>
          </a:xfrm>
        </p:spPr>
        <p:txBody>
          <a:bodyPr>
            <a:normAutofit fontScale="92500"/>
          </a:bodyPr>
          <a:lstStyle/>
          <a:p>
            <a:pPr marL="0" indent="0">
              <a:buNone/>
            </a:pPr>
            <a:r>
              <a:rPr lang="en-US" dirty="0"/>
              <a:t>Linear representation of melodic outlines at window size 13, half-octave space</a:t>
            </a:r>
          </a:p>
        </p:txBody>
      </p:sp>
      <p:sp>
        <p:nvSpPr>
          <p:cNvPr id="4" name="Date Placeholder 3">
            <a:extLst>
              <a:ext uri="{FF2B5EF4-FFF2-40B4-BE49-F238E27FC236}">
                <a16:creationId xmlns:a16="http://schemas.microsoft.com/office/drawing/2014/main" id="{4E7BACC6-D880-0444-1984-666E655A4387}"/>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27A510B4-44CA-37B7-805B-0D787F2FAA5B}"/>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2D2A4D40-15AC-4D3E-1660-F361DFC37B9B}"/>
              </a:ext>
            </a:extLst>
          </p:cNvPr>
          <p:cNvSpPr>
            <a:spLocks noGrp="1"/>
          </p:cNvSpPr>
          <p:nvPr>
            <p:ph type="sldNum" sz="quarter" idx="12"/>
          </p:nvPr>
        </p:nvSpPr>
        <p:spPr/>
        <p:txBody>
          <a:bodyPr/>
          <a:lstStyle/>
          <a:p>
            <a:r>
              <a:rPr lang="en-US"/>
              <a:t>Jason Yust, Boston Univ.          </a:t>
            </a:r>
            <a:fld id="{6950D593-2953-924C-A0DA-F3B17E0E49C7}" type="slidenum">
              <a:rPr lang="en-US" smtClean="0"/>
              <a:pPr/>
              <a:t>24</a:t>
            </a:fld>
            <a:endParaRPr lang="en-US" dirty="0"/>
          </a:p>
        </p:txBody>
      </p:sp>
      <p:sp>
        <p:nvSpPr>
          <p:cNvPr id="14" name="Rectangle 13">
            <a:extLst>
              <a:ext uri="{FF2B5EF4-FFF2-40B4-BE49-F238E27FC236}">
                <a16:creationId xmlns:a16="http://schemas.microsoft.com/office/drawing/2014/main" id="{DAE3F185-31D6-3494-8C82-6AB858C361F7}"/>
              </a:ext>
            </a:extLst>
          </p:cNvPr>
          <p:cNvSpPr/>
          <p:nvPr/>
        </p:nvSpPr>
        <p:spPr>
          <a:xfrm>
            <a:off x="218179" y="1558393"/>
            <a:ext cx="11731915" cy="4676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5F61EEB-AB7F-8B13-5DC1-694476E2790C}"/>
              </a:ext>
            </a:extLst>
          </p:cNvPr>
          <p:cNvPicPr>
            <a:picLocks noChangeAspect="1"/>
          </p:cNvPicPr>
          <p:nvPr/>
        </p:nvPicPr>
        <p:blipFill>
          <a:blip r:embed="rId2"/>
          <a:stretch>
            <a:fillRect/>
          </a:stretch>
        </p:blipFill>
        <p:spPr>
          <a:xfrm>
            <a:off x="6179127" y="1543365"/>
            <a:ext cx="5702525" cy="4752355"/>
          </a:xfrm>
          <a:prstGeom prst="rect">
            <a:avLst/>
          </a:prstGeom>
        </p:spPr>
      </p:pic>
      <p:pic>
        <p:nvPicPr>
          <p:cNvPr id="26" name="Picture 25">
            <a:extLst>
              <a:ext uri="{FF2B5EF4-FFF2-40B4-BE49-F238E27FC236}">
                <a16:creationId xmlns:a16="http://schemas.microsoft.com/office/drawing/2014/main" id="{613654FC-3D81-459A-A93B-C857BC30B2FF}"/>
              </a:ext>
            </a:extLst>
          </p:cNvPr>
          <p:cNvPicPr>
            <a:picLocks noChangeAspect="1"/>
          </p:cNvPicPr>
          <p:nvPr/>
        </p:nvPicPr>
        <p:blipFill>
          <a:blip r:embed="rId3"/>
          <a:stretch>
            <a:fillRect/>
          </a:stretch>
        </p:blipFill>
        <p:spPr>
          <a:xfrm>
            <a:off x="223576" y="1582690"/>
            <a:ext cx="5840061" cy="4664474"/>
          </a:xfrm>
          <a:prstGeom prst="rect">
            <a:avLst/>
          </a:prstGeom>
        </p:spPr>
      </p:pic>
      <p:sp>
        <p:nvSpPr>
          <p:cNvPr id="15" name="Oval 14">
            <a:extLst>
              <a:ext uri="{FF2B5EF4-FFF2-40B4-BE49-F238E27FC236}">
                <a16:creationId xmlns:a16="http://schemas.microsoft.com/office/drawing/2014/main" id="{570DBCB3-82BA-7040-80A0-1A38E8A1D950}"/>
              </a:ext>
            </a:extLst>
          </p:cNvPr>
          <p:cNvSpPr/>
          <p:nvPr/>
        </p:nvSpPr>
        <p:spPr>
          <a:xfrm>
            <a:off x="10031237" y="5477573"/>
            <a:ext cx="665748" cy="52526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C17AFA2-8AB4-5DAB-C893-394B8241814D}"/>
              </a:ext>
            </a:extLst>
          </p:cNvPr>
          <p:cNvSpPr txBox="1"/>
          <p:nvPr/>
        </p:nvSpPr>
        <p:spPr>
          <a:xfrm>
            <a:off x="10696985" y="5336924"/>
            <a:ext cx="709168" cy="461665"/>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Vadi</a:t>
            </a:r>
            <a:endParaRPr lang="en-US" sz="2400" dirty="0">
              <a:solidFill>
                <a:srgbClr val="7030A0"/>
              </a:solidFill>
              <a:latin typeface="+mj-lt"/>
              <a:cs typeface="Calibri" panose="020F0502020204030204" pitchFamily="34" charset="0"/>
            </a:endParaRPr>
          </a:p>
        </p:txBody>
      </p:sp>
      <p:sp>
        <p:nvSpPr>
          <p:cNvPr id="17" name="Oval 16">
            <a:extLst>
              <a:ext uri="{FF2B5EF4-FFF2-40B4-BE49-F238E27FC236}">
                <a16:creationId xmlns:a16="http://schemas.microsoft.com/office/drawing/2014/main" id="{F66C7C38-EB56-9F78-C57C-628BAB18E4A1}"/>
              </a:ext>
            </a:extLst>
          </p:cNvPr>
          <p:cNvSpPr/>
          <p:nvPr/>
        </p:nvSpPr>
        <p:spPr>
          <a:xfrm>
            <a:off x="7197035" y="5485270"/>
            <a:ext cx="665748" cy="52526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BBA4C58-7832-4E33-E558-8299B251AB18}"/>
              </a:ext>
            </a:extLst>
          </p:cNvPr>
          <p:cNvSpPr txBox="1"/>
          <p:nvPr/>
        </p:nvSpPr>
        <p:spPr>
          <a:xfrm>
            <a:off x="7862783" y="5336924"/>
            <a:ext cx="1208857" cy="461665"/>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Samvadi</a:t>
            </a:r>
            <a:endParaRPr lang="en-US" sz="2400" dirty="0">
              <a:solidFill>
                <a:srgbClr val="7030A0"/>
              </a:solidFill>
              <a:latin typeface="+mj-lt"/>
              <a:cs typeface="Calibri" panose="020F0502020204030204" pitchFamily="34" charset="0"/>
            </a:endParaRPr>
          </a:p>
        </p:txBody>
      </p:sp>
      <p:sp>
        <p:nvSpPr>
          <p:cNvPr id="19" name="Oval 18">
            <a:extLst>
              <a:ext uri="{FF2B5EF4-FFF2-40B4-BE49-F238E27FC236}">
                <a16:creationId xmlns:a16="http://schemas.microsoft.com/office/drawing/2014/main" id="{0B366F77-9914-D01E-7A94-EDDF198F5A27}"/>
              </a:ext>
            </a:extLst>
          </p:cNvPr>
          <p:cNvSpPr/>
          <p:nvPr/>
        </p:nvSpPr>
        <p:spPr>
          <a:xfrm>
            <a:off x="1276208" y="1792647"/>
            <a:ext cx="665748" cy="52526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E2165A-1289-075A-FED4-A8AB179BAC9D}"/>
              </a:ext>
            </a:extLst>
          </p:cNvPr>
          <p:cNvSpPr txBox="1"/>
          <p:nvPr/>
        </p:nvSpPr>
        <p:spPr>
          <a:xfrm>
            <a:off x="1941956" y="1979248"/>
            <a:ext cx="709168" cy="461665"/>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Vadi</a:t>
            </a:r>
            <a:endParaRPr lang="en-US" sz="2400" dirty="0">
              <a:solidFill>
                <a:srgbClr val="7030A0"/>
              </a:solidFill>
              <a:latin typeface="+mj-lt"/>
              <a:cs typeface="Calibri" panose="020F0502020204030204" pitchFamily="34" charset="0"/>
            </a:endParaRPr>
          </a:p>
        </p:txBody>
      </p:sp>
      <p:sp>
        <p:nvSpPr>
          <p:cNvPr id="21" name="Oval 20">
            <a:extLst>
              <a:ext uri="{FF2B5EF4-FFF2-40B4-BE49-F238E27FC236}">
                <a16:creationId xmlns:a16="http://schemas.microsoft.com/office/drawing/2014/main" id="{42A70928-7B11-830B-6FA2-2A0E5C213DE8}"/>
              </a:ext>
            </a:extLst>
          </p:cNvPr>
          <p:cNvSpPr/>
          <p:nvPr/>
        </p:nvSpPr>
        <p:spPr>
          <a:xfrm>
            <a:off x="218179" y="3607551"/>
            <a:ext cx="665748" cy="52526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9368A2E-820F-9B2F-74D3-F74F88D2084E}"/>
              </a:ext>
            </a:extLst>
          </p:cNvPr>
          <p:cNvSpPr txBox="1"/>
          <p:nvPr/>
        </p:nvSpPr>
        <p:spPr>
          <a:xfrm>
            <a:off x="883927" y="3459205"/>
            <a:ext cx="1208857" cy="461665"/>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Samvadi</a:t>
            </a:r>
            <a:endParaRPr lang="en-US" sz="2400" dirty="0">
              <a:solidFill>
                <a:srgbClr val="7030A0"/>
              </a:solidFill>
              <a:latin typeface="+mj-lt"/>
              <a:cs typeface="Calibri" panose="020F0502020204030204" pitchFamily="34" charset="0"/>
            </a:endParaRPr>
          </a:p>
        </p:txBody>
      </p:sp>
      <p:sp>
        <p:nvSpPr>
          <p:cNvPr id="23" name="TextBox 22">
            <a:extLst>
              <a:ext uri="{FF2B5EF4-FFF2-40B4-BE49-F238E27FC236}">
                <a16:creationId xmlns:a16="http://schemas.microsoft.com/office/drawing/2014/main" id="{D6AB3D49-D18C-0081-38C3-C229B3431B85}"/>
              </a:ext>
            </a:extLst>
          </p:cNvPr>
          <p:cNvSpPr txBox="1"/>
          <p:nvPr/>
        </p:nvSpPr>
        <p:spPr>
          <a:xfrm>
            <a:off x="2236119" y="1098293"/>
            <a:ext cx="1802481" cy="461665"/>
          </a:xfrm>
          <a:prstGeom prst="rect">
            <a:avLst/>
          </a:prstGeom>
          <a:noFill/>
        </p:spPr>
        <p:txBody>
          <a:bodyPr wrap="none" rtlCol="0">
            <a:spAutoFit/>
          </a:bodyPr>
          <a:lstStyle/>
          <a:p>
            <a:pPr algn="l"/>
            <a:r>
              <a:rPr lang="en-US" sz="2400" dirty="0">
                <a:latin typeface="+mj-lt"/>
                <a:cs typeface="Calibri" panose="020F0502020204030204" pitchFamily="34" charset="0"/>
              </a:rPr>
              <a:t>Gaud </a:t>
            </a:r>
            <a:r>
              <a:rPr lang="en-US" sz="2400" dirty="0" err="1">
                <a:latin typeface="+mj-lt"/>
                <a:cs typeface="Calibri" panose="020F0502020204030204" pitchFamily="34" charset="0"/>
              </a:rPr>
              <a:t>sarang</a:t>
            </a:r>
            <a:r>
              <a:rPr lang="en-US" sz="2400" dirty="0">
                <a:latin typeface="+mj-lt"/>
                <a:cs typeface="Calibri" panose="020F0502020204030204" pitchFamily="34" charset="0"/>
              </a:rPr>
              <a:t>:</a:t>
            </a:r>
          </a:p>
        </p:txBody>
      </p:sp>
      <p:sp>
        <p:nvSpPr>
          <p:cNvPr id="24" name="TextBox 23">
            <a:extLst>
              <a:ext uri="{FF2B5EF4-FFF2-40B4-BE49-F238E27FC236}">
                <a16:creationId xmlns:a16="http://schemas.microsoft.com/office/drawing/2014/main" id="{E43D483F-0423-B0C2-6805-5736B9B53349}"/>
              </a:ext>
            </a:extLst>
          </p:cNvPr>
          <p:cNvSpPr txBox="1"/>
          <p:nvPr/>
        </p:nvSpPr>
        <p:spPr>
          <a:xfrm>
            <a:off x="8426098" y="1065331"/>
            <a:ext cx="1122808" cy="461665"/>
          </a:xfrm>
          <a:prstGeom prst="rect">
            <a:avLst/>
          </a:prstGeom>
          <a:noFill/>
        </p:spPr>
        <p:txBody>
          <a:bodyPr wrap="none" rtlCol="0">
            <a:spAutoFit/>
          </a:bodyPr>
          <a:lstStyle/>
          <a:p>
            <a:pPr algn="l"/>
            <a:r>
              <a:rPr lang="en-US" sz="2400" dirty="0" err="1">
                <a:latin typeface="+mj-lt"/>
                <a:cs typeface="Calibri" panose="020F0502020204030204" pitchFamily="34" charset="0"/>
              </a:rPr>
              <a:t>Kamod</a:t>
            </a:r>
            <a:r>
              <a:rPr lang="en-US" sz="2400" dirty="0">
                <a:latin typeface="+mj-lt"/>
                <a:cs typeface="Calibri" panose="020F0502020204030204" pitchFamily="34" charset="0"/>
              </a:rPr>
              <a:t>:</a:t>
            </a:r>
          </a:p>
        </p:txBody>
      </p:sp>
    </p:spTree>
    <p:extLst>
      <p:ext uri="{BB962C8B-B14F-4D97-AF65-F5344CB8AC3E}">
        <p14:creationId xmlns:p14="http://schemas.microsoft.com/office/powerpoint/2010/main" val="242795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1000"/>
                                        <p:tgtEl>
                                          <p:spTgt spid="17"/>
                                        </p:tgtEl>
                                      </p:cBhvr>
                                    </p:animEffect>
                                  </p:childTnLst>
                                </p:cTn>
                              </p:par>
                            </p:childTnLst>
                          </p:cTn>
                        </p:par>
                        <p:par>
                          <p:cTn id="16" fill="hold">
                            <p:stCondLst>
                              <p:cond delay="2500"/>
                            </p:stCondLst>
                            <p:childTnLst>
                              <p:par>
                                <p:cTn id="17" presetID="9"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1000"/>
                                        <p:tgtEl>
                                          <p:spTgt spid="19"/>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par>
                          <p:cTn id="29" fill="hold">
                            <p:stCondLst>
                              <p:cond delay="1500"/>
                            </p:stCondLst>
                            <p:childTnLst>
                              <p:par>
                                <p:cTn id="30" presetID="21" presetClass="entr" presetSubtype="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heel(1)">
                                      <p:cBhvr>
                                        <p:cTn id="32" dur="1000"/>
                                        <p:tgtEl>
                                          <p:spTgt spid="21"/>
                                        </p:tgtEl>
                                      </p:cBhvr>
                                    </p:animEffect>
                                  </p:childTnLst>
                                </p:cTn>
                              </p:par>
                            </p:childTnLst>
                          </p:cTn>
                        </p:par>
                        <p:par>
                          <p:cTn id="33" fill="hold">
                            <p:stCondLst>
                              <p:cond delay="2500"/>
                            </p:stCondLst>
                            <p:childTnLst>
                              <p:par>
                                <p:cTn id="34" presetID="9"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1A0A4-4D26-F127-6380-D81A9094FB7C}"/>
              </a:ext>
            </a:extLst>
          </p:cNvPr>
          <p:cNvSpPr>
            <a:spLocks noGrp="1"/>
          </p:cNvSpPr>
          <p:nvPr>
            <p:ph type="title"/>
          </p:nvPr>
        </p:nvSpPr>
        <p:spPr/>
        <p:txBody>
          <a:bodyPr/>
          <a:lstStyle/>
          <a:p>
            <a:r>
              <a:rPr lang="en-US" dirty="0"/>
              <a:t>Temporal properties of ragas</a:t>
            </a:r>
          </a:p>
        </p:txBody>
      </p:sp>
      <p:sp>
        <p:nvSpPr>
          <p:cNvPr id="4" name="Date Placeholder 3">
            <a:extLst>
              <a:ext uri="{FF2B5EF4-FFF2-40B4-BE49-F238E27FC236}">
                <a16:creationId xmlns:a16="http://schemas.microsoft.com/office/drawing/2014/main" id="{EAEADC2F-4511-1ED2-A746-90C61A2EF0D8}"/>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8A46330E-FE3E-D493-F003-532D65F6A79C}"/>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7F138D33-05B3-D84F-E7AB-9C94FE19A0F3}"/>
              </a:ext>
            </a:extLst>
          </p:cNvPr>
          <p:cNvSpPr>
            <a:spLocks noGrp="1"/>
          </p:cNvSpPr>
          <p:nvPr>
            <p:ph type="sldNum" sz="quarter" idx="12"/>
          </p:nvPr>
        </p:nvSpPr>
        <p:spPr/>
        <p:txBody>
          <a:bodyPr/>
          <a:lstStyle/>
          <a:p>
            <a:r>
              <a:rPr lang="en-US"/>
              <a:t>Jason Yust, Boston Univ.          </a:t>
            </a:r>
            <a:fld id="{6950D593-2953-924C-A0DA-F3B17E0E49C7}" type="slidenum">
              <a:rPr lang="en-US" smtClean="0"/>
              <a:pPr/>
              <a:t>25</a:t>
            </a:fld>
            <a:endParaRPr lang="en-US" dirty="0"/>
          </a:p>
        </p:txBody>
      </p:sp>
      <p:sp>
        <p:nvSpPr>
          <p:cNvPr id="22" name="Content Placeholder 21">
            <a:extLst>
              <a:ext uri="{FF2B5EF4-FFF2-40B4-BE49-F238E27FC236}">
                <a16:creationId xmlns:a16="http://schemas.microsoft.com/office/drawing/2014/main" id="{CE2A8785-A63D-55C4-ABED-89707EE9530B}"/>
              </a:ext>
            </a:extLst>
          </p:cNvPr>
          <p:cNvSpPr>
            <a:spLocks noGrp="1"/>
          </p:cNvSpPr>
          <p:nvPr>
            <p:ph idx="1"/>
          </p:nvPr>
        </p:nvSpPr>
        <p:spPr>
          <a:xfrm>
            <a:off x="937952" y="703407"/>
            <a:ext cx="10515600" cy="485313"/>
          </a:xfrm>
        </p:spPr>
        <p:txBody>
          <a:bodyPr/>
          <a:lstStyle/>
          <a:p>
            <a:pPr marL="0" indent="0" algn="ctr">
              <a:buNone/>
            </a:pPr>
            <a:r>
              <a:rPr lang="en-US" dirty="0"/>
              <a:t>Vertical representation in half-octave space </a:t>
            </a:r>
          </a:p>
        </p:txBody>
      </p:sp>
      <p:sp>
        <p:nvSpPr>
          <p:cNvPr id="18" name="Rectangle 17">
            <a:extLst>
              <a:ext uri="{FF2B5EF4-FFF2-40B4-BE49-F238E27FC236}">
                <a16:creationId xmlns:a16="http://schemas.microsoft.com/office/drawing/2014/main" id="{E267B03E-8358-8A92-8E3A-839EBB5EF900}"/>
              </a:ext>
            </a:extLst>
          </p:cNvPr>
          <p:cNvSpPr/>
          <p:nvPr/>
        </p:nvSpPr>
        <p:spPr>
          <a:xfrm>
            <a:off x="8243" y="1165312"/>
            <a:ext cx="9511371" cy="4988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72D0D1-70FE-F943-20A8-89E65067CAA8}"/>
              </a:ext>
            </a:extLst>
          </p:cNvPr>
          <p:cNvPicPr>
            <a:picLocks noChangeAspect="1"/>
          </p:cNvPicPr>
          <p:nvPr/>
        </p:nvPicPr>
        <p:blipFill>
          <a:blip r:embed="rId2"/>
          <a:stretch>
            <a:fillRect/>
          </a:stretch>
        </p:blipFill>
        <p:spPr>
          <a:xfrm>
            <a:off x="4743907" y="1188720"/>
            <a:ext cx="4775707" cy="4596938"/>
          </a:xfrm>
          <a:prstGeom prst="rect">
            <a:avLst/>
          </a:prstGeom>
        </p:spPr>
      </p:pic>
      <p:pic>
        <p:nvPicPr>
          <p:cNvPr id="24" name="Content Placeholder 17">
            <a:extLst>
              <a:ext uri="{FF2B5EF4-FFF2-40B4-BE49-F238E27FC236}">
                <a16:creationId xmlns:a16="http://schemas.microsoft.com/office/drawing/2014/main" id="{8F1FF53D-3830-ECC2-060A-844A2A5EA780}"/>
              </a:ext>
            </a:extLst>
          </p:cNvPr>
          <p:cNvPicPr>
            <a:picLocks noChangeAspect="1"/>
          </p:cNvPicPr>
          <p:nvPr/>
        </p:nvPicPr>
        <p:blipFill>
          <a:blip r:embed="rId3"/>
          <a:stretch>
            <a:fillRect/>
          </a:stretch>
        </p:blipFill>
        <p:spPr>
          <a:xfrm>
            <a:off x="-1384" y="1188719"/>
            <a:ext cx="4806512" cy="4596939"/>
          </a:xfrm>
          <a:prstGeom prst="rect">
            <a:avLst/>
          </a:prstGeom>
        </p:spPr>
      </p:pic>
      <p:sp>
        <p:nvSpPr>
          <p:cNvPr id="25" name="TextBox 24">
            <a:extLst>
              <a:ext uri="{FF2B5EF4-FFF2-40B4-BE49-F238E27FC236}">
                <a16:creationId xmlns:a16="http://schemas.microsoft.com/office/drawing/2014/main" id="{93EB5D69-BE3F-8EF3-34E4-321B8DAE9E67}"/>
              </a:ext>
            </a:extLst>
          </p:cNvPr>
          <p:cNvSpPr txBox="1"/>
          <p:nvPr/>
        </p:nvSpPr>
        <p:spPr>
          <a:xfrm>
            <a:off x="1431952" y="1665104"/>
            <a:ext cx="1802481" cy="461665"/>
          </a:xfrm>
          <a:prstGeom prst="rect">
            <a:avLst/>
          </a:prstGeom>
          <a:noFill/>
        </p:spPr>
        <p:txBody>
          <a:bodyPr wrap="none" rtlCol="0">
            <a:spAutoFit/>
          </a:bodyPr>
          <a:lstStyle/>
          <a:p>
            <a:pPr algn="l"/>
            <a:r>
              <a:rPr lang="en-US" sz="2400" dirty="0">
                <a:latin typeface="+mj-lt"/>
                <a:cs typeface="Calibri" panose="020F0502020204030204" pitchFamily="34" charset="0"/>
              </a:rPr>
              <a:t>Gaud </a:t>
            </a:r>
            <a:r>
              <a:rPr lang="en-US" sz="2400" dirty="0" err="1">
                <a:latin typeface="+mj-lt"/>
                <a:cs typeface="Calibri" panose="020F0502020204030204" pitchFamily="34" charset="0"/>
              </a:rPr>
              <a:t>sarang</a:t>
            </a:r>
            <a:r>
              <a:rPr lang="en-US" sz="2400" dirty="0">
                <a:latin typeface="+mj-lt"/>
                <a:cs typeface="Calibri" panose="020F0502020204030204" pitchFamily="34" charset="0"/>
              </a:rPr>
              <a:t>:</a:t>
            </a:r>
          </a:p>
        </p:txBody>
      </p:sp>
      <p:sp>
        <p:nvSpPr>
          <p:cNvPr id="26" name="TextBox 25">
            <a:extLst>
              <a:ext uri="{FF2B5EF4-FFF2-40B4-BE49-F238E27FC236}">
                <a16:creationId xmlns:a16="http://schemas.microsoft.com/office/drawing/2014/main" id="{038D083C-87D6-8243-6FA0-700970D4AB8A}"/>
              </a:ext>
            </a:extLst>
          </p:cNvPr>
          <p:cNvSpPr txBox="1"/>
          <p:nvPr/>
        </p:nvSpPr>
        <p:spPr>
          <a:xfrm>
            <a:off x="6587696" y="1650803"/>
            <a:ext cx="1122808" cy="461665"/>
          </a:xfrm>
          <a:prstGeom prst="rect">
            <a:avLst/>
          </a:prstGeom>
          <a:noFill/>
        </p:spPr>
        <p:txBody>
          <a:bodyPr wrap="none" rtlCol="0">
            <a:spAutoFit/>
          </a:bodyPr>
          <a:lstStyle/>
          <a:p>
            <a:pPr algn="l"/>
            <a:r>
              <a:rPr lang="en-US" sz="2400" dirty="0" err="1">
                <a:latin typeface="+mj-lt"/>
                <a:cs typeface="Calibri" panose="020F0502020204030204" pitchFamily="34" charset="0"/>
              </a:rPr>
              <a:t>Kamod</a:t>
            </a:r>
            <a:r>
              <a:rPr lang="en-US" sz="2400" dirty="0">
                <a:latin typeface="+mj-lt"/>
                <a:cs typeface="Calibri" panose="020F0502020204030204" pitchFamily="34" charset="0"/>
              </a:rPr>
              <a:t>:</a:t>
            </a:r>
          </a:p>
        </p:txBody>
      </p:sp>
      <p:sp>
        <p:nvSpPr>
          <p:cNvPr id="3" name="TextBox 2">
            <a:extLst>
              <a:ext uri="{FF2B5EF4-FFF2-40B4-BE49-F238E27FC236}">
                <a16:creationId xmlns:a16="http://schemas.microsoft.com/office/drawing/2014/main" id="{BD20BE50-0952-AF9A-6C77-DD8C69C3AC92}"/>
              </a:ext>
            </a:extLst>
          </p:cNvPr>
          <p:cNvSpPr txBox="1"/>
          <p:nvPr/>
        </p:nvSpPr>
        <p:spPr>
          <a:xfrm>
            <a:off x="9519614" y="1196079"/>
            <a:ext cx="2592030" cy="2308324"/>
          </a:xfrm>
          <a:prstGeom prst="rect">
            <a:avLst/>
          </a:prstGeom>
          <a:noFill/>
        </p:spPr>
        <p:txBody>
          <a:bodyPr wrap="square" rtlCol="0">
            <a:spAutoFit/>
          </a:bodyPr>
          <a:lstStyle/>
          <a:p>
            <a:pPr algn="l"/>
            <a:r>
              <a:rPr lang="en-US" sz="2400" dirty="0">
                <a:latin typeface="+mj-lt"/>
                <a:cs typeface="Calibri" panose="020F0502020204030204" pitchFamily="34" charset="0"/>
              </a:rPr>
              <a:t>In Gaud Sarang the Re notes of the ascent and descent both go up towards the </a:t>
            </a:r>
            <a:r>
              <a:rPr lang="en-US" sz="2400" dirty="0" err="1">
                <a:latin typeface="+mj-lt"/>
                <a:cs typeface="Calibri" panose="020F0502020204030204" pitchFamily="34" charset="0"/>
              </a:rPr>
              <a:t>Vadi</a:t>
            </a:r>
            <a:r>
              <a:rPr lang="en-US" sz="2400" dirty="0">
                <a:latin typeface="+mj-lt"/>
                <a:cs typeface="Calibri" panose="020F0502020204030204" pitchFamily="34" charset="0"/>
              </a:rPr>
              <a:t>, In </a:t>
            </a:r>
            <a:r>
              <a:rPr lang="en-US" sz="2400" dirty="0" err="1">
                <a:latin typeface="+mj-lt"/>
                <a:cs typeface="Calibri" panose="020F0502020204030204" pitchFamily="34" charset="0"/>
              </a:rPr>
              <a:t>Kamod</a:t>
            </a:r>
            <a:r>
              <a:rPr lang="en-US" sz="2400" dirty="0">
                <a:latin typeface="+mj-lt"/>
                <a:cs typeface="Calibri" panose="020F0502020204030204" pitchFamily="34" charset="0"/>
              </a:rPr>
              <a:t> they go down. </a:t>
            </a:r>
          </a:p>
        </p:txBody>
      </p:sp>
      <p:sp>
        <p:nvSpPr>
          <p:cNvPr id="8" name="TextBox 7">
            <a:extLst>
              <a:ext uri="{FF2B5EF4-FFF2-40B4-BE49-F238E27FC236}">
                <a16:creationId xmlns:a16="http://schemas.microsoft.com/office/drawing/2014/main" id="{B1BBBEFD-B913-7D8D-D01B-3DD44DE1A4CE}"/>
              </a:ext>
            </a:extLst>
          </p:cNvPr>
          <p:cNvSpPr txBox="1"/>
          <p:nvPr/>
        </p:nvSpPr>
        <p:spPr>
          <a:xfrm>
            <a:off x="8547966" y="5231023"/>
            <a:ext cx="709168" cy="830997"/>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Vadi</a:t>
            </a:r>
            <a:endParaRPr lang="en-US" sz="2400" dirty="0">
              <a:solidFill>
                <a:srgbClr val="7030A0"/>
              </a:solidFill>
              <a:latin typeface="+mj-lt"/>
              <a:cs typeface="Calibri" panose="020F0502020204030204" pitchFamily="34" charset="0"/>
            </a:endParaRPr>
          </a:p>
          <a:p>
            <a:pPr algn="l"/>
            <a:r>
              <a:rPr lang="en-US" sz="2400" dirty="0">
                <a:solidFill>
                  <a:srgbClr val="7030A0"/>
                </a:solidFill>
                <a:latin typeface="+mj-lt"/>
                <a:cs typeface="Calibri" panose="020F0502020204030204" pitchFamily="34" charset="0"/>
              </a:rPr>
              <a:t>(Pa)</a:t>
            </a:r>
          </a:p>
        </p:txBody>
      </p:sp>
      <p:sp>
        <p:nvSpPr>
          <p:cNvPr id="10" name="TextBox 9">
            <a:extLst>
              <a:ext uri="{FF2B5EF4-FFF2-40B4-BE49-F238E27FC236}">
                <a16:creationId xmlns:a16="http://schemas.microsoft.com/office/drawing/2014/main" id="{02CF055A-2F16-18A5-197F-207E6D751657}"/>
              </a:ext>
            </a:extLst>
          </p:cNvPr>
          <p:cNvSpPr txBox="1"/>
          <p:nvPr/>
        </p:nvSpPr>
        <p:spPr>
          <a:xfrm>
            <a:off x="4743907" y="5323166"/>
            <a:ext cx="1208857" cy="830997"/>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Samvadi</a:t>
            </a:r>
            <a:endParaRPr lang="en-US" sz="2400" dirty="0">
              <a:solidFill>
                <a:srgbClr val="7030A0"/>
              </a:solidFill>
              <a:latin typeface="+mj-lt"/>
              <a:cs typeface="Calibri" panose="020F0502020204030204" pitchFamily="34" charset="0"/>
            </a:endParaRPr>
          </a:p>
          <a:p>
            <a:pPr algn="l"/>
            <a:r>
              <a:rPr lang="en-US" sz="2400" dirty="0">
                <a:solidFill>
                  <a:srgbClr val="7030A0"/>
                </a:solidFill>
                <a:latin typeface="+mj-lt"/>
                <a:cs typeface="Calibri" panose="020F0502020204030204" pitchFamily="34" charset="0"/>
              </a:rPr>
              <a:t>(Re)</a:t>
            </a:r>
          </a:p>
        </p:txBody>
      </p:sp>
      <p:sp>
        <p:nvSpPr>
          <p:cNvPr id="12" name="TextBox 11">
            <a:extLst>
              <a:ext uri="{FF2B5EF4-FFF2-40B4-BE49-F238E27FC236}">
                <a16:creationId xmlns:a16="http://schemas.microsoft.com/office/drawing/2014/main" id="{CC3BC2E6-E178-6E37-BAA5-6B975DBB1B9E}"/>
              </a:ext>
            </a:extLst>
          </p:cNvPr>
          <p:cNvSpPr txBox="1"/>
          <p:nvPr/>
        </p:nvSpPr>
        <p:spPr>
          <a:xfrm>
            <a:off x="80356" y="1207744"/>
            <a:ext cx="709168" cy="830997"/>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Vadi</a:t>
            </a:r>
            <a:endParaRPr lang="en-US" sz="2400" dirty="0">
              <a:solidFill>
                <a:srgbClr val="7030A0"/>
              </a:solidFill>
              <a:latin typeface="+mj-lt"/>
              <a:cs typeface="Calibri" panose="020F0502020204030204" pitchFamily="34" charset="0"/>
            </a:endParaRPr>
          </a:p>
          <a:p>
            <a:pPr algn="l"/>
            <a:r>
              <a:rPr lang="en-US" sz="2400" dirty="0">
                <a:solidFill>
                  <a:srgbClr val="7030A0"/>
                </a:solidFill>
                <a:latin typeface="+mj-lt"/>
                <a:cs typeface="Calibri" panose="020F0502020204030204" pitchFamily="34" charset="0"/>
              </a:rPr>
              <a:t>(Ga)</a:t>
            </a:r>
          </a:p>
        </p:txBody>
      </p:sp>
      <p:sp>
        <p:nvSpPr>
          <p:cNvPr id="13" name="Oval 12">
            <a:extLst>
              <a:ext uri="{FF2B5EF4-FFF2-40B4-BE49-F238E27FC236}">
                <a16:creationId xmlns:a16="http://schemas.microsoft.com/office/drawing/2014/main" id="{E8DDE0B3-099A-75F2-AE6B-1D0985DA488C}"/>
              </a:ext>
            </a:extLst>
          </p:cNvPr>
          <p:cNvSpPr/>
          <p:nvPr/>
        </p:nvSpPr>
        <p:spPr>
          <a:xfrm>
            <a:off x="8243" y="3417328"/>
            <a:ext cx="110116" cy="112185"/>
          </a:xfrm>
          <a:prstGeom prst="ellipse">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50B2FA-6AEF-EF2C-89F1-A0FF41D08C6B}"/>
              </a:ext>
            </a:extLst>
          </p:cNvPr>
          <p:cNvSpPr txBox="1"/>
          <p:nvPr/>
        </p:nvSpPr>
        <p:spPr>
          <a:xfrm>
            <a:off x="129032" y="3026141"/>
            <a:ext cx="1208857" cy="830997"/>
          </a:xfrm>
          <a:prstGeom prst="rect">
            <a:avLst/>
          </a:prstGeom>
          <a:noFill/>
        </p:spPr>
        <p:txBody>
          <a:bodyPr wrap="none" rtlCol="0">
            <a:spAutoFit/>
          </a:bodyPr>
          <a:lstStyle/>
          <a:p>
            <a:pPr algn="l"/>
            <a:r>
              <a:rPr lang="en-US" sz="2400" dirty="0" err="1">
                <a:solidFill>
                  <a:srgbClr val="7030A0"/>
                </a:solidFill>
                <a:latin typeface="+mj-lt"/>
                <a:cs typeface="Calibri" panose="020F0502020204030204" pitchFamily="34" charset="0"/>
              </a:rPr>
              <a:t>Samvadi</a:t>
            </a:r>
            <a:endParaRPr lang="en-US" sz="2400" dirty="0">
              <a:solidFill>
                <a:srgbClr val="7030A0"/>
              </a:solidFill>
              <a:latin typeface="+mj-lt"/>
              <a:cs typeface="Calibri" panose="020F0502020204030204" pitchFamily="34" charset="0"/>
            </a:endParaRPr>
          </a:p>
          <a:p>
            <a:pPr algn="l"/>
            <a:r>
              <a:rPr lang="en-US" sz="2400" dirty="0">
                <a:solidFill>
                  <a:srgbClr val="7030A0"/>
                </a:solidFill>
                <a:latin typeface="+mj-lt"/>
                <a:cs typeface="Calibri" panose="020F0502020204030204" pitchFamily="34" charset="0"/>
              </a:rPr>
              <a:t>(</a:t>
            </a:r>
            <a:r>
              <a:rPr lang="en-US" sz="2400" dirty="0" err="1">
                <a:solidFill>
                  <a:srgbClr val="7030A0"/>
                </a:solidFill>
                <a:latin typeface="+mj-lt"/>
                <a:cs typeface="Calibri" panose="020F0502020204030204" pitchFamily="34" charset="0"/>
              </a:rPr>
              <a:t>Dha</a:t>
            </a:r>
            <a:r>
              <a:rPr lang="en-US" sz="2400" dirty="0">
                <a:solidFill>
                  <a:srgbClr val="7030A0"/>
                </a:solidFill>
                <a:latin typeface="+mj-lt"/>
                <a:cs typeface="Calibri" panose="020F0502020204030204" pitchFamily="34" charset="0"/>
              </a:rPr>
              <a:t>)</a:t>
            </a:r>
          </a:p>
        </p:txBody>
      </p:sp>
      <p:sp>
        <p:nvSpPr>
          <p:cNvPr id="15" name="Oval 14">
            <a:extLst>
              <a:ext uri="{FF2B5EF4-FFF2-40B4-BE49-F238E27FC236}">
                <a16:creationId xmlns:a16="http://schemas.microsoft.com/office/drawing/2014/main" id="{2DEE44F1-F0E5-52CE-77EC-B3AB5188DCE5}"/>
              </a:ext>
            </a:extLst>
          </p:cNvPr>
          <p:cNvSpPr/>
          <p:nvPr/>
        </p:nvSpPr>
        <p:spPr>
          <a:xfrm>
            <a:off x="941510" y="1623243"/>
            <a:ext cx="110116" cy="112185"/>
          </a:xfrm>
          <a:prstGeom prst="ellipse">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C8E4A1-2487-E02D-5651-035FD460CED3}"/>
              </a:ext>
            </a:extLst>
          </p:cNvPr>
          <p:cNvSpPr/>
          <p:nvPr/>
        </p:nvSpPr>
        <p:spPr>
          <a:xfrm>
            <a:off x="5910958" y="5356296"/>
            <a:ext cx="110116" cy="112185"/>
          </a:xfrm>
          <a:prstGeom prst="ellipse">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EAFA15-A5DA-94D2-2218-1500B18A6D57}"/>
              </a:ext>
            </a:extLst>
          </p:cNvPr>
          <p:cNvSpPr/>
          <p:nvPr/>
        </p:nvSpPr>
        <p:spPr>
          <a:xfrm>
            <a:off x="8490783" y="5210981"/>
            <a:ext cx="110116" cy="112185"/>
          </a:xfrm>
          <a:prstGeom prst="ellipse">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469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D3EE-F419-37A8-47C7-3DE9E20BB1C7}"/>
              </a:ext>
            </a:extLst>
          </p:cNvPr>
          <p:cNvSpPr>
            <a:spLocks noGrp="1"/>
          </p:cNvSpPr>
          <p:nvPr>
            <p:ph type="ctrTitle"/>
          </p:nvPr>
        </p:nvSpPr>
        <p:spPr/>
        <p:txBody>
          <a:bodyPr/>
          <a:lstStyle/>
          <a:p>
            <a:r>
              <a:rPr lang="en-US" dirty="0"/>
              <a:t>Adowa</a:t>
            </a:r>
          </a:p>
        </p:txBody>
      </p:sp>
      <p:sp>
        <p:nvSpPr>
          <p:cNvPr id="3" name="Subtitle 2">
            <a:extLst>
              <a:ext uri="{FF2B5EF4-FFF2-40B4-BE49-F238E27FC236}">
                <a16:creationId xmlns:a16="http://schemas.microsoft.com/office/drawing/2014/main" id="{CA7B9C2A-669C-D00A-155C-F141AC4A60F0}"/>
              </a:ext>
            </a:extLst>
          </p:cNvPr>
          <p:cNvSpPr>
            <a:spLocks noGrp="1"/>
          </p:cNvSpPr>
          <p:nvPr>
            <p:ph type="subTitle" idx="1"/>
          </p:nvPr>
        </p:nvSpPr>
        <p:spPr/>
        <p:txBody>
          <a:bodyPr/>
          <a:lstStyle/>
          <a:p>
            <a:r>
              <a:rPr lang="en-US" dirty="0"/>
              <a:t>Rhythmic spaces</a:t>
            </a:r>
          </a:p>
        </p:txBody>
      </p:sp>
      <p:sp>
        <p:nvSpPr>
          <p:cNvPr id="4" name="Date Placeholder 3">
            <a:extLst>
              <a:ext uri="{FF2B5EF4-FFF2-40B4-BE49-F238E27FC236}">
                <a16:creationId xmlns:a16="http://schemas.microsoft.com/office/drawing/2014/main" id="{9B0E7A83-1BBE-5DFD-8E6E-33036629779B}"/>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BE630747-8C9C-5E2C-D89A-D32D855A7873}"/>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F2FEC616-B18E-0886-150F-DF764C832F8D}"/>
              </a:ext>
            </a:extLst>
          </p:cNvPr>
          <p:cNvSpPr>
            <a:spLocks noGrp="1"/>
          </p:cNvSpPr>
          <p:nvPr>
            <p:ph type="sldNum" sz="quarter" idx="12"/>
          </p:nvPr>
        </p:nvSpPr>
        <p:spPr/>
        <p:txBody>
          <a:bodyPr/>
          <a:lstStyle/>
          <a:p>
            <a:r>
              <a:rPr lang="en-US"/>
              <a:t>Jason Yust, Boston Univ.          </a:t>
            </a:r>
            <a:fld id="{6950D593-2953-924C-A0DA-F3B17E0E49C7}" type="slidenum">
              <a:rPr lang="en-US" smtClean="0"/>
              <a:pPr/>
              <a:t>26</a:t>
            </a:fld>
            <a:endParaRPr lang="en-US" dirty="0"/>
          </a:p>
        </p:txBody>
      </p:sp>
    </p:spTree>
    <p:extLst>
      <p:ext uri="{BB962C8B-B14F-4D97-AF65-F5344CB8AC3E}">
        <p14:creationId xmlns:p14="http://schemas.microsoft.com/office/powerpoint/2010/main" val="683002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7094-E023-4E73-8801-F19A1DE51EB9}"/>
              </a:ext>
            </a:extLst>
          </p:cNvPr>
          <p:cNvSpPr>
            <a:spLocks noGrp="1"/>
          </p:cNvSpPr>
          <p:nvPr>
            <p:ph type="title"/>
          </p:nvPr>
        </p:nvSpPr>
        <p:spPr/>
        <p:txBody>
          <a:bodyPr/>
          <a:lstStyle/>
          <a:p>
            <a:r>
              <a:rPr lang="en-US" dirty="0"/>
              <a:t>Adowa ensemble (</a:t>
            </a:r>
            <a:r>
              <a:rPr lang="en-US" dirty="0" err="1"/>
              <a:t>Anku</a:t>
            </a:r>
            <a:r>
              <a:rPr lang="en-US" dirty="0"/>
              <a:t> transcription)</a:t>
            </a:r>
          </a:p>
        </p:txBody>
      </p:sp>
      <p:sp>
        <p:nvSpPr>
          <p:cNvPr id="4" name="Date Placeholder 3">
            <a:extLst>
              <a:ext uri="{FF2B5EF4-FFF2-40B4-BE49-F238E27FC236}">
                <a16:creationId xmlns:a16="http://schemas.microsoft.com/office/drawing/2014/main" id="{403D2EB2-E656-9F46-B0D8-987FB4706122}"/>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4305AB0D-609F-CF30-FEBE-D214D2BCDC9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9B2D8268-7F9D-894D-5D37-81BDE53D5BCA}"/>
              </a:ext>
            </a:extLst>
          </p:cNvPr>
          <p:cNvSpPr>
            <a:spLocks noGrp="1"/>
          </p:cNvSpPr>
          <p:nvPr>
            <p:ph type="sldNum" sz="quarter" idx="12"/>
          </p:nvPr>
        </p:nvSpPr>
        <p:spPr/>
        <p:txBody>
          <a:bodyPr/>
          <a:lstStyle/>
          <a:p>
            <a:r>
              <a:rPr lang="en-US"/>
              <a:t>Jason Yust, Boston Univ.          </a:t>
            </a:r>
            <a:fld id="{6950D593-2953-924C-A0DA-F3B17E0E49C7}" type="slidenum">
              <a:rPr lang="en-US" smtClean="0"/>
              <a:pPr/>
              <a:t>27</a:t>
            </a:fld>
            <a:endParaRPr lang="en-US" dirty="0"/>
          </a:p>
        </p:txBody>
      </p:sp>
      <p:pic>
        <p:nvPicPr>
          <p:cNvPr id="8" name="bell 1 music">
            <a:extLst>
              <a:ext uri="{FF2B5EF4-FFF2-40B4-BE49-F238E27FC236}">
                <a16:creationId xmlns:a16="http://schemas.microsoft.com/office/drawing/2014/main" id="{B4D86FCF-6E2F-BDD8-25BD-42213431A14E}"/>
              </a:ext>
            </a:extLst>
          </p:cNvPr>
          <p:cNvPicPr>
            <a:picLocks noChangeAspect="1"/>
          </p:cNvPicPr>
          <p:nvPr/>
        </p:nvPicPr>
        <p:blipFill>
          <a:blip r:embed="rId2"/>
          <a:stretch>
            <a:fillRect/>
          </a:stretch>
        </p:blipFill>
        <p:spPr>
          <a:xfrm>
            <a:off x="2059453" y="789954"/>
            <a:ext cx="3523270" cy="629356"/>
          </a:xfrm>
          <a:prstGeom prst="rect">
            <a:avLst/>
          </a:prstGeom>
        </p:spPr>
      </p:pic>
      <p:pic>
        <p:nvPicPr>
          <p:cNvPr id="9" name="bell 2 music">
            <a:extLst>
              <a:ext uri="{FF2B5EF4-FFF2-40B4-BE49-F238E27FC236}">
                <a16:creationId xmlns:a16="http://schemas.microsoft.com/office/drawing/2014/main" id="{72C97640-54A6-95F8-4DE5-15B7E1EDBD81}"/>
              </a:ext>
            </a:extLst>
          </p:cNvPr>
          <p:cNvPicPr>
            <a:picLocks noChangeAspect="1"/>
          </p:cNvPicPr>
          <p:nvPr/>
        </p:nvPicPr>
        <p:blipFill>
          <a:blip r:embed="rId3"/>
          <a:stretch>
            <a:fillRect/>
          </a:stretch>
        </p:blipFill>
        <p:spPr>
          <a:xfrm>
            <a:off x="2094545" y="1405545"/>
            <a:ext cx="3501789" cy="606880"/>
          </a:xfrm>
          <a:prstGeom prst="rect">
            <a:avLst/>
          </a:prstGeom>
        </p:spPr>
      </p:pic>
      <p:pic>
        <p:nvPicPr>
          <p:cNvPr id="10" name="donno 1 music">
            <a:extLst>
              <a:ext uri="{FF2B5EF4-FFF2-40B4-BE49-F238E27FC236}">
                <a16:creationId xmlns:a16="http://schemas.microsoft.com/office/drawing/2014/main" id="{44D74130-CAB5-1A00-F4A7-FEFA32AA0BC2}"/>
              </a:ext>
            </a:extLst>
          </p:cNvPr>
          <p:cNvPicPr>
            <a:picLocks noChangeAspect="1"/>
          </p:cNvPicPr>
          <p:nvPr/>
        </p:nvPicPr>
        <p:blipFill>
          <a:blip r:embed="rId4"/>
          <a:stretch>
            <a:fillRect/>
          </a:stretch>
        </p:blipFill>
        <p:spPr>
          <a:xfrm>
            <a:off x="971523" y="2002560"/>
            <a:ext cx="3829455" cy="584403"/>
          </a:xfrm>
          <a:prstGeom prst="rect">
            <a:avLst/>
          </a:prstGeom>
        </p:spPr>
      </p:pic>
      <p:pic>
        <p:nvPicPr>
          <p:cNvPr id="11" name="donno 2 music">
            <a:extLst>
              <a:ext uri="{FF2B5EF4-FFF2-40B4-BE49-F238E27FC236}">
                <a16:creationId xmlns:a16="http://schemas.microsoft.com/office/drawing/2014/main" id="{CC00A37C-8633-B6D0-07CB-4E0009AF7D26}"/>
              </a:ext>
            </a:extLst>
          </p:cNvPr>
          <p:cNvPicPr>
            <a:picLocks noChangeAspect="1"/>
          </p:cNvPicPr>
          <p:nvPr/>
        </p:nvPicPr>
        <p:blipFill>
          <a:blip r:embed="rId5"/>
          <a:stretch>
            <a:fillRect/>
          </a:stretch>
        </p:blipFill>
        <p:spPr>
          <a:xfrm>
            <a:off x="1433600" y="2582368"/>
            <a:ext cx="3692203" cy="719265"/>
          </a:xfrm>
          <a:prstGeom prst="rect">
            <a:avLst/>
          </a:prstGeom>
        </p:spPr>
      </p:pic>
      <p:pic>
        <p:nvPicPr>
          <p:cNvPr id="12" name="apentemma music">
            <a:extLst>
              <a:ext uri="{FF2B5EF4-FFF2-40B4-BE49-F238E27FC236}">
                <a16:creationId xmlns:a16="http://schemas.microsoft.com/office/drawing/2014/main" id="{258096E1-8F1F-425F-0A74-FEBAF78224AF}"/>
              </a:ext>
            </a:extLst>
          </p:cNvPr>
          <p:cNvPicPr>
            <a:picLocks noChangeAspect="1"/>
          </p:cNvPicPr>
          <p:nvPr/>
        </p:nvPicPr>
        <p:blipFill>
          <a:blip r:embed="rId6"/>
          <a:stretch>
            <a:fillRect/>
          </a:stretch>
        </p:blipFill>
        <p:spPr>
          <a:xfrm>
            <a:off x="227639" y="3291850"/>
            <a:ext cx="4080649" cy="696789"/>
          </a:xfrm>
          <a:prstGeom prst="rect">
            <a:avLst/>
          </a:prstGeom>
        </p:spPr>
      </p:pic>
      <p:pic>
        <p:nvPicPr>
          <p:cNvPr id="13" name="petia music">
            <a:extLst>
              <a:ext uri="{FF2B5EF4-FFF2-40B4-BE49-F238E27FC236}">
                <a16:creationId xmlns:a16="http://schemas.microsoft.com/office/drawing/2014/main" id="{0CF71012-7E94-C7E7-9803-40D9BB2B4594}"/>
              </a:ext>
            </a:extLst>
          </p:cNvPr>
          <p:cNvPicPr>
            <a:picLocks noChangeAspect="1"/>
          </p:cNvPicPr>
          <p:nvPr/>
        </p:nvPicPr>
        <p:blipFill>
          <a:blip r:embed="rId7"/>
          <a:stretch>
            <a:fillRect/>
          </a:stretch>
        </p:blipFill>
        <p:spPr>
          <a:xfrm>
            <a:off x="1222754" y="3988639"/>
            <a:ext cx="3506368" cy="719265"/>
          </a:xfrm>
          <a:prstGeom prst="rect">
            <a:avLst/>
          </a:prstGeom>
        </p:spPr>
      </p:pic>
      <p:pic>
        <p:nvPicPr>
          <p:cNvPr id="14" name="petia 2 music">
            <a:extLst>
              <a:ext uri="{FF2B5EF4-FFF2-40B4-BE49-F238E27FC236}">
                <a16:creationId xmlns:a16="http://schemas.microsoft.com/office/drawing/2014/main" id="{97DD19FF-5D6C-A810-37D3-88DFB2616CC4}"/>
              </a:ext>
            </a:extLst>
          </p:cNvPr>
          <p:cNvPicPr>
            <a:picLocks noChangeAspect="1"/>
          </p:cNvPicPr>
          <p:nvPr/>
        </p:nvPicPr>
        <p:blipFill>
          <a:blip r:embed="rId8"/>
          <a:stretch>
            <a:fillRect/>
          </a:stretch>
        </p:blipFill>
        <p:spPr>
          <a:xfrm>
            <a:off x="2360781" y="4702767"/>
            <a:ext cx="2670728" cy="541242"/>
          </a:xfrm>
          <a:prstGeom prst="rect">
            <a:avLst/>
          </a:prstGeom>
        </p:spPr>
      </p:pic>
      <p:pic>
        <p:nvPicPr>
          <p:cNvPr id="17" name="Picture 16">
            <a:extLst>
              <a:ext uri="{FF2B5EF4-FFF2-40B4-BE49-F238E27FC236}">
                <a16:creationId xmlns:a16="http://schemas.microsoft.com/office/drawing/2014/main" id="{6D40BAD3-07E6-F29C-34E6-6DF242576CDA}"/>
              </a:ext>
            </a:extLst>
          </p:cNvPr>
          <p:cNvPicPr>
            <a:picLocks noChangeAspect="1"/>
          </p:cNvPicPr>
          <p:nvPr/>
        </p:nvPicPr>
        <p:blipFill>
          <a:blip r:embed="rId9"/>
          <a:stretch>
            <a:fillRect/>
          </a:stretch>
        </p:blipFill>
        <p:spPr>
          <a:xfrm>
            <a:off x="5786555" y="2028832"/>
            <a:ext cx="4597052" cy="3017762"/>
          </a:xfrm>
          <a:prstGeom prst="rect">
            <a:avLst/>
          </a:prstGeom>
        </p:spPr>
      </p:pic>
      <p:sp>
        <p:nvSpPr>
          <p:cNvPr id="18" name="TextBox 17">
            <a:extLst>
              <a:ext uri="{FF2B5EF4-FFF2-40B4-BE49-F238E27FC236}">
                <a16:creationId xmlns:a16="http://schemas.microsoft.com/office/drawing/2014/main" id="{EEA0CAE8-B9A1-62FE-842C-68F2036AF397}"/>
              </a:ext>
            </a:extLst>
          </p:cNvPr>
          <p:cNvSpPr txBox="1"/>
          <p:nvPr/>
        </p:nvSpPr>
        <p:spPr>
          <a:xfrm>
            <a:off x="5879576" y="1476905"/>
            <a:ext cx="3677930" cy="461665"/>
          </a:xfrm>
          <a:prstGeom prst="rect">
            <a:avLst/>
          </a:prstGeom>
          <a:noFill/>
        </p:spPr>
        <p:txBody>
          <a:bodyPr wrap="none" rtlCol="0">
            <a:spAutoFit/>
          </a:bodyPr>
          <a:lstStyle/>
          <a:p>
            <a:pPr algn="l"/>
            <a:r>
              <a:rPr lang="en-US" sz="2400" dirty="0">
                <a:latin typeface="+mj-lt"/>
                <a:cs typeface="Calibri" panose="020F0502020204030204" pitchFamily="34" charset="0"/>
              </a:rPr>
              <a:t>Half-cycle space (measures):</a:t>
            </a:r>
          </a:p>
        </p:txBody>
      </p:sp>
      <p:sp>
        <p:nvSpPr>
          <p:cNvPr id="62" name="TextBox 61">
            <a:extLst>
              <a:ext uri="{FF2B5EF4-FFF2-40B4-BE49-F238E27FC236}">
                <a16:creationId xmlns:a16="http://schemas.microsoft.com/office/drawing/2014/main" id="{00A1BE52-B931-5E85-266C-BCDB920DD882}"/>
              </a:ext>
            </a:extLst>
          </p:cNvPr>
          <p:cNvSpPr txBox="1"/>
          <p:nvPr/>
        </p:nvSpPr>
        <p:spPr>
          <a:xfrm>
            <a:off x="5931224" y="2628823"/>
            <a:ext cx="1124026" cy="646331"/>
          </a:xfrm>
          <a:prstGeom prst="rect">
            <a:avLst/>
          </a:prstGeom>
          <a:noFill/>
        </p:spPr>
        <p:txBody>
          <a:bodyPr wrap="none" rtlCol="0">
            <a:spAutoFit/>
          </a:bodyPr>
          <a:lstStyle/>
          <a:p>
            <a:pPr algn="l"/>
            <a:r>
              <a:rPr lang="en-US" dirty="0">
                <a:latin typeface="+mj-lt"/>
                <a:cs typeface="Calibri" panose="020F0502020204030204" pitchFamily="34" charset="0"/>
              </a:rPr>
              <a:t>{2,3,4,5,</a:t>
            </a:r>
          </a:p>
          <a:p>
            <a:pPr algn="l"/>
            <a:r>
              <a:rPr lang="en-US" dirty="0">
                <a:latin typeface="+mj-lt"/>
                <a:cs typeface="Calibri" panose="020F0502020204030204" pitchFamily="34" charset="0"/>
              </a:rPr>
              <a:t>8,9,10,11}</a:t>
            </a:r>
          </a:p>
        </p:txBody>
      </p:sp>
      <p:sp>
        <p:nvSpPr>
          <p:cNvPr id="63" name="TextBox 62">
            <a:extLst>
              <a:ext uri="{FF2B5EF4-FFF2-40B4-BE49-F238E27FC236}">
                <a16:creationId xmlns:a16="http://schemas.microsoft.com/office/drawing/2014/main" id="{BBD863A7-97A4-9E4E-4DEE-6ADD1A92817A}"/>
              </a:ext>
            </a:extLst>
          </p:cNvPr>
          <p:cNvSpPr txBox="1"/>
          <p:nvPr/>
        </p:nvSpPr>
        <p:spPr>
          <a:xfrm>
            <a:off x="7588954" y="5046594"/>
            <a:ext cx="2153154" cy="646331"/>
          </a:xfrm>
          <a:prstGeom prst="rect">
            <a:avLst/>
          </a:prstGeom>
          <a:noFill/>
        </p:spPr>
        <p:txBody>
          <a:bodyPr wrap="none" rtlCol="0">
            <a:spAutoFit/>
          </a:bodyPr>
          <a:lstStyle/>
          <a:p>
            <a:pPr algn="r"/>
            <a:r>
              <a:rPr lang="en-US" dirty="0">
                <a:latin typeface="+mj-lt"/>
                <a:cs typeface="Calibri" panose="020F0502020204030204" pitchFamily="34" charset="0"/>
              </a:rPr>
              <a:t>Bell 1: {0,2,4,7,9,10}</a:t>
            </a:r>
          </a:p>
          <a:p>
            <a:pPr algn="r"/>
            <a:r>
              <a:rPr lang="en-US" dirty="0" err="1">
                <a:latin typeface="+mj-lt"/>
                <a:cs typeface="Calibri" panose="020F0502020204030204" pitchFamily="34" charset="0"/>
              </a:rPr>
              <a:t>Donno</a:t>
            </a:r>
            <a:r>
              <a:rPr lang="en-US" dirty="0">
                <a:latin typeface="+mj-lt"/>
                <a:cs typeface="Calibri" panose="020F0502020204030204" pitchFamily="34" charset="0"/>
              </a:rPr>
              <a:t> 2: {2,4,7,9,11}</a:t>
            </a:r>
          </a:p>
        </p:txBody>
      </p:sp>
      <p:grpSp>
        <p:nvGrpSpPr>
          <p:cNvPr id="65" name="Group 64">
            <a:extLst>
              <a:ext uri="{FF2B5EF4-FFF2-40B4-BE49-F238E27FC236}">
                <a16:creationId xmlns:a16="http://schemas.microsoft.com/office/drawing/2014/main" id="{E0A21F68-C20F-07C5-1242-1F435B13751A}"/>
              </a:ext>
            </a:extLst>
          </p:cNvPr>
          <p:cNvGrpSpPr/>
          <p:nvPr/>
        </p:nvGrpSpPr>
        <p:grpSpPr>
          <a:xfrm>
            <a:off x="918064" y="659839"/>
            <a:ext cx="11179128" cy="4953502"/>
            <a:chOff x="918064" y="659839"/>
            <a:chExt cx="11179128" cy="4953502"/>
          </a:xfrm>
        </p:grpSpPr>
        <p:sp>
          <p:nvSpPr>
            <p:cNvPr id="61" name="Rectangle 60">
              <a:extLst>
                <a:ext uri="{FF2B5EF4-FFF2-40B4-BE49-F238E27FC236}">
                  <a16:creationId xmlns:a16="http://schemas.microsoft.com/office/drawing/2014/main" id="{10038B81-E882-7F3C-B1A1-D5B54DD4AF37}"/>
                </a:ext>
              </a:extLst>
            </p:cNvPr>
            <p:cNvSpPr/>
            <p:nvPr/>
          </p:nvSpPr>
          <p:spPr>
            <a:xfrm>
              <a:off x="9522746" y="659839"/>
              <a:ext cx="2574445" cy="20029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BFB8C21-E470-2EC6-290A-397C9012358C}"/>
                </a:ext>
              </a:extLst>
            </p:cNvPr>
            <p:cNvCxnSpPr>
              <a:cxnSpLocks/>
            </p:cNvCxnSpPr>
            <p:nvPr/>
          </p:nvCxnSpPr>
          <p:spPr>
            <a:xfrm>
              <a:off x="10798341" y="1675147"/>
              <a:ext cx="860612"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8947270-0357-7CD0-08B6-B2A0713FE395}"/>
                </a:ext>
              </a:extLst>
            </p:cNvPr>
            <p:cNvCxnSpPr>
              <a:cxnSpLocks/>
            </p:cNvCxnSpPr>
            <p:nvPr/>
          </p:nvCxnSpPr>
          <p:spPr>
            <a:xfrm>
              <a:off x="10798341" y="1675147"/>
              <a:ext cx="490818" cy="684367"/>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14732E-44C3-CAD8-1BEA-3EB408563AA7}"/>
                </a:ext>
              </a:extLst>
            </p:cNvPr>
            <p:cNvCxnSpPr>
              <a:cxnSpLocks/>
            </p:cNvCxnSpPr>
            <p:nvPr/>
          </p:nvCxnSpPr>
          <p:spPr>
            <a:xfrm flipH="1">
              <a:off x="10307811" y="1665782"/>
              <a:ext cx="490925" cy="69373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3A19372-2C14-935C-3AAA-AE85CF5ECF12}"/>
                </a:ext>
              </a:extLst>
            </p:cNvPr>
            <p:cNvCxnSpPr>
              <a:cxnSpLocks/>
            </p:cNvCxnSpPr>
            <p:nvPr/>
          </p:nvCxnSpPr>
          <p:spPr>
            <a:xfrm flipV="1">
              <a:off x="10787525" y="969045"/>
              <a:ext cx="501634" cy="7126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F9CB6A4-2EBB-C2C3-E6F5-AA7BBA2E9AF4}"/>
                </a:ext>
              </a:extLst>
            </p:cNvPr>
            <p:cNvCxnSpPr>
              <a:cxnSpLocks/>
            </p:cNvCxnSpPr>
            <p:nvPr/>
          </p:nvCxnSpPr>
          <p:spPr>
            <a:xfrm flipH="1" flipV="1">
              <a:off x="10317336" y="1001247"/>
              <a:ext cx="480109" cy="67112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8B47212-B8DF-9EFF-9AFD-E1D647A0AC3B}"/>
                </a:ext>
              </a:extLst>
            </p:cNvPr>
            <p:cNvCxnSpPr>
              <a:cxnSpLocks/>
            </p:cNvCxnSpPr>
            <p:nvPr/>
          </p:nvCxnSpPr>
          <p:spPr>
            <a:xfrm flipH="1">
              <a:off x="9973021" y="1674245"/>
              <a:ext cx="814504" cy="74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582E215-0476-F3D1-3C90-46DC138F18AF}"/>
                </a:ext>
              </a:extLst>
            </p:cNvPr>
            <p:cNvSpPr txBox="1"/>
            <p:nvPr/>
          </p:nvSpPr>
          <p:spPr>
            <a:xfrm>
              <a:off x="11622382" y="1487710"/>
              <a:ext cx="474810" cy="369332"/>
            </a:xfrm>
            <a:prstGeom prst="rect">
              <a:avLst/>
            </a:prstGeom>
            <a:noFill/>
          </p:spPr>
          <p:txBody>
            <a:bodyPr wrap="square" rtlCol="0">
              <a:spAutoFit/>
            </a:bodyPr>
            <a:lstStyle/>
            <a:p>
              <a:pPr algn="l"/>
              <a:r>
                <a:rPr lang="en-US" dirty="0">
                  <a:latin typeface="+mj-lt"/>
                  <a:cs typeface="Calibri" panose="020F0502020204030204" pitchFamily="34" charset="0"/>
                </a:rPr>
                <a:t>0,6</a:t>
              </a:r>
            </a:p>
          </p:txBody>
        </p:sp>
        <p:sp>
          <p:nvSpPr>
            <p:cNvPr id="50" name="TextBox 49">
              <a:extLst>
                <a:ext uri="{FF2B5EF4-FFF2-40B4-BE49-F238E27FC236}">
                  <a16:creationId xmlns:a16="http://schemas.microsoft.com/office/drawing/2014/main" id="{CF518FD0-412C-E08C-5C98-AA3E55FC3B4A}"/>
                </a:ext>
              </a:extLst>
            </p:cNvPr>
            <p:cNvSpPr txBox="1"/>
            <p:nvPr/>
          </p:nvSpPr>
          <p:spPr>
            <a:xfrm>
              <a:off x="11248287" y="2293445"/>
              <a:ext cx="474810" cy="369332"/>
            </a:xfrm>
            <a:prstGeom prst="rect">
              <a:avLst/>
            </a:prstGeom>
            <a:noFill/>
          </p:spPr>
          <p:txBody>
            <a:bodyPr wrap="square" rtlCol="0">
              <a:spAutoFit/>
            </a:bodyPr>
            <a:lstStyle/>
            <a:p>
              <a:pPr algn="l"/>
              <a:r>
                <a:rPr lang="en-US" dirty="0">
                  <a:latin typeface="+mj-lt"/>
                  <a:cs typeface="Calibri" panose="020F0502020204030204" pitchFamily="34" charset="0"/>
                </a:rPr>
                <a:t>1,7</a:t>
              </a:r>
            </a:p>
          </p:txBody>
        </p:sp>
        <p:sp>
          <p:nvSpPr>
            <p:cNvPr id="51" name="TextBox 50">
              <a:extLst>
                <a:ext uri="{FF2B5EF4-FFF2-40B4-BE49-F238E27FC236}">
                  <a16:creationId xmlns:a16="http://schemas.microsoft.com/office/drawing/2014/main" id="{F1C1090C-70CF-D994-5CD6-23D66CB48545}"/>
                </a:ext>
              </a:extLst>
            </p:cNvPr>
            <p:cNvSpPr txBox="1"/>
            <p:nvPr/>
          </p:nvSpPr>
          <p:spPr>
            <a:xfrm>
              <a:off x="9958752" y="2277873"/>
              <a:ext cx="474810" cy="369332"/>
            </a:xfrm>
            <a:prstGeom prst="rect">
              <a:avLst/>
            </a:prstGeom>
            <a:noFill/>
          </p:spPr>
          <p:txBody>
            <a:bodyPr wrap="square" rtlCol="0">
              <a:spAutoFit/>
            </a:bodyPr>
            <a:lstStyle/>
            <a:p>
              <a:pPr algn="l"/>
              <a:r>
                <a:rPr lang="en-US" dirty="0">
                  <a:latin typeface="+mj-lt"/>
                  <a:cs typeface="Calibri" panose="020F0502020204030204" pitchFamily="34" charset="0"/>
                </a:rPr>
                <a:t>2,8</a:t>
              </a:r>
            </a:p>
          </p:txBody>
        </p:sp>
        <p:sp>
          <p:nvSpPr>
            <p:cNvPr id="52" name="TextBox 51">
              <a:extLst>
                <a:ext uri="{FF2B5EF4-FFF2-40B4-BE49-F238E27FC236}">
                  <a16:creationId xmlns:a16="http://schemas.microsoft.com/office/drawing/2014/main" id="{ADC550CE-0CE8-00B2-ABF5-2E1225A05932}"/>
                </a:ext>
              </a:extLst>
            </p:cNvPr>
            <p:cNvSpPr txBox="1"/>
            <p:nvPr/>
          </p:nvSpPr>
          <p:spPr>
            <a:xfrm>
              <a:off x="9534592" y="1497075"/>
              <a:ext cx="474810" cy="369332"/>
            </a:xfrm>
            <a:prstGeom prst="rect">
              <a:avLst/>
            </a:prstGeom>
            <a:noFill/>
          </p:spPr>
          <p:txBody>
            <a:bodyPr wrap="square" rtlCol="0">
              <a:spAutoFit/>
            </a:bodyPr>
            <a:lstStyle/>
            <a:p>
              <a:pPr algn="l"/>
              <a:r>
                <a:rPr lang="en-US" dirty="0">
                  <a:latin typeface="+mj-lt"/>
                  <a:cs typeface="Calibri" panose="020F0502020204030204" pitchFamily="34" charset="0"/>
                </a:rPr>
                <a:t>3,9</a:t>
              </a:r>
            </a:p>
          </p:txBody>
        </p:sp>
        <p:sp>
          <p:nvSpPr>
            <p:cNvPr id="53" name="TextBox 52">
              <a:extLst>
                <a:ext uri="{FF2B5EF4-FFF2-40B4-BE49-F238E27FC236}">
                  <a16:creationId xmlns:a16="http://schemas.microsoft.com/office/drawing/2014/main" id="{8072EC4D-8118-F2E7-EF25-40DF91B20028}"/>
                </a:ext>
              </a:extLst>
            </p:cNvPr>
            <p:cNvSpPr txBox="1"/>
            <p:nvPr/>
          </p:nvSpPr>
          <p:spPr>
            <a:xfrm>
              <a:off x="10011005" y="704665"/>
              <a:ext cx="591829" cy="369332"/>
            </a:xfrm>
            <a:prstGeom prst="rect">
              <a:avLst/>
            </a:prstGeom>
            <a:noFill/>
          </p:spPr>
          <p:txBody>
            <a:bodyPr wrap="square" rtlCol="0">
              <a:spAutoFit/>
            </a:bodyPr>
            <a:lstStyle/>
            <a:p>
              <a:pPr algn="l"/>
              <a:r>
                <a:rPr lang="en-US" dirty="0">
                  <a:latin typeface="+mj-lt"/>
                  <a:cs typeface="Calibri" panose="020F0502020204030204" pitchFamily="34" charset="0"/>
                </a:rPr>
                <a:t>4,10</a:t>
              </a:r>
            </a:p>
          </p:txBody>
        </p:sp>
        <p:sp>
          <p:nvSpPr>
            <p:cNvPr id="54" name="TextBox 53">
              <a:extLst>
                <a:ext uri="{FF2B5EF4-FFF2-40B4-BE49-F238E27FC236}">
                  <a16:creationId xmlns:a16="http://schemas.microsoft.com/office/drawing/2014/main" id="{F7BD811F-F273-1766-2F0F-02F299049863}"/>
                </a:ext>
              </a:extLst>
            </p:cNvPr>
            <p:cNvSpPr txBox="1"/>
            <p:nvPr/>
          </p:nvSpPr>
          <p:spPr>
            <a:xfrm>
              <a:off x="11204713" y="695550"/>
              <a:ext cx="591829" cy="369332"/>
            </a:xfrm>
            <a:prstGeom prst="rect">
              <a:avLst/>
            </a:prstGeom>
            <a:noFill/>
          </p:spPr>
          <p:txBody>
            <a:bodyPr wrap="square" rtlCol="0">
              <a:spAutoFit/>
            </a:bodyPr>
            <a:lstStyle/>
            <a:p>
              <a:pPr algn="l"/>
              <a:r>
                <a:rPr lang="en-US" dirty="0">
                  <a:latin typeface="+mj-lt"/>
                  <a:cs typeface="Calibri" panose="020F0502020204030204" pitchFamily="34" charset="0"/>
                </a:rPr>
                <a:t>5,11</a:t>
              </a:r>
            </a:p>
          </p:txBody>
        </p:sp>
        <p:sp>
          <p:nvSpPr>
            <p:cNvPr id="64" name="TextBox 63">
              <a:extLst>
                <a:ext uri="{FF2B5EF4-FFF2-40B4-BE49-F238E27FC236}">
                  <a16:creationId xmlns:a16="http://schemas.microsoft.com/office/drawing/2014/main" id="{B7315EC4-7252-489A-EC21-DDE4FC5545E4}"/>
                </a:ext>
              </a:extLst>
            </p:cNvPr>
            <p:cNvSpPr txBox="1"/>
            <p:nvPr/>
          </p:nvSpPr>
          <p:spPr>
            <a:xfrm>
              <a:off x="918064" y="5244009"/>
              <a:ext cx="4036041" cy="369332"/>
            </a:xfrm>
            <a:prstGeom prst="rect">
              <a:avLst/>
            </a:prstGeom>
            <a:noFill/>
          </p:spPr>
          <p:txBody>
            <a:bodyPr wrap="none" rtlCol="0">
              <a:spAutoFit/>
            </a:bodyPr>
            <a:lstStyle/>
            <a:p>
              <a:pPr algn="l"/>
              <a:r>
                <a:rPr lang="en-US" dirty="0">
                  <a:latin typeface="+mj-lt"/>
                  <a:cs typeface="Calibri" panose="020F0502020204030204" pitchFamily="34" charset="0"/>
                </a:rPr>
                <a:t>Beat classes:</a:t>
              </a:r>
              <a:r>
                <a:rPr lang="en-US" spc="100" dirty="0">
                  <a:latin typeface="+mj-lt"/>
                  <a:cs typeface="Calibri" panose="020F0502020204030204" pitchFamily="34" charset="0"/>
                </a:rPr>
                <a:t> </a:t>
              </a:r>
              <a:r>
                <a:rPr lang="en-US" spc="130" dirty="0">
                  <a:latin typeface="+mj-lt"/>
                  <a:cs typeface="Calibri" panose="020F0502020204030204" pitchFamily="34" charset="0"/>
                </a:rPr>
                <a:t>0 1 2 3 4 5</a:t>
              </a:r>
              <a:r>
                <a:rPr lang="en-US" spc="100" dirty="0">
                  <a:latin typeface="+mj-lt"/>
                  <a:cs typeface="Calibri" panose="020F0502020204030204" pitchFamily="34" charset="0"/>
                </a:rPr>
                <a:t>  </a:t>
              </a:r>
              <a:r>
                <a:rPr lang="en-US" spc="130" dirty="0">
                  <a:latin typeface="+mj-lt"/>
                  <a:cs typeface="Calibri" panose="020F0502020204030204" pitchFamily="34" charset="0"/>
                </a:rPr>
                <a:t>6 7 8 </a:t>
              </a:r>
              <a:r>
                <a:rPr lang="en-US" dirty="0">
                  <a:latin typeface="+mj-lt"/>
                  <a:cs typeface="Calibri" panose="020F0502020204030204" pitchFamily="34" charset="0"/>
                </a:rPr>
                <a:t>9 10 11</a:t>
              </a:r>
            </a:p>
          </p:txBody>
        </p:sp>
      </p:grpSp>
    </p:spTree>
    <p:extLst>
      <p:ext uri="{BB962C8B-B14F-4D97-AF65-F5344CB8AC3E}">
        <p14:creationId xmlns:p14="http://schemas.microsoft.com/office/powerpoint/2010/main" val="1129879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7094-E023-4E73-8801-F19A1DE51EB9}"/>
              </a:ext>
            </a:extLst>
          </p:cNvPr>
          <p:cNvSpPr>
            <a:spLocks noGrp="1"/>
          </p:cNvSpPr>
          <p:nvPr>
            <p:ph type="title"/>
          </p:nvPr>
        </p:nvSpPr>
        <p:spPr/>
        <p:txBody>
          <a:bodyPr/>
          <a:lstStyle/>
          <a:p>
            <a:r>
              <a:rPr lang="en-US" dirty="0"/>
              <a:t>Adowa ensemble (</a:t>
            </a:r>
            <a:r>
              <a:rPr lang="en-US" dirty="0" err="1"/>
              <a:t>Anku</a:t>
            </a:r>
            <a:r>
              <a:rPr lang="en-US" dirty="0"/>
              <a:t> transcription)</a:t>
            </a:r>
          </a:p>
        </p:txBody>
      </p:sp>
      <p:sp>
        <p:nvSpPr>
          <p:cNvPr id="4" name="Date Placeholder 3">
            <a:extLst>
              <a:ext uri="{FF2B5EF4-FFF2-40B4-BE49-F238E27FC236}">
                <a16:creationId xmlns:a16="http://schemas.microsoft.com/office/drawing/2014/main" id="{403D2EB2-E656-9F46-B0D8-987FB4706122}"/>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4305AB0D-609F-CF30-FEBE-D214D2BCDC9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9B2D8268-7F9D-894D-5D37-81BDE53D5BCA}"/>
              </a:ext>
            </a:extLst>
          </p:cNvPr>
          <p:cNvSpPr>
            <a:spLocks noGrp="1"/>
          </p:cNvSpPr>
          <p:nvPr>
            <p:ph type="sldNum" sz="quarter" idx="12"/>
          </p:nvPr>
        </p:nvSpPr>
        <p:spPr/>
        <p:txBody>
          <a:bodyPr/>
          <a:lstStyle/>
          <a:p>
            <a:r>
              <a:rPr lang="en-US"/>
              <a:t>Jason Yust, Boston Univ.          </a:t>
            </a:r>
            <a:fld id="{6950D593-2953-924C-A0DA-F3B17E0E49C7}" type="slidenum">
              <a:rPr lang="en-US" smtClean="0"/>
              <a:pPr/>
              <a:t>28</a:t>
            </a:fld>
            <a:endParaRPr lang="en-US" dirty="0"/>
          </a:p>
        </p:txBody>
      </p:sp>
      <p:pic>
        <p:nvPicPr>
          <p:cNvPr id="8" name="bell 1 music">
            <a:extLst>
              <a:ext uri="{FF2B5EF4-FFF2-40B4-BE49-F238E27FC236}">
                <a16:creationId xmlns:a16="http://schemas.microsoft.com/office/drawing/2014/main" id="{B4D86FCF-6E2F-BDD8-25BD-42213431A14E}"/>
              </a:ext>
            </a:extLst>
          </p:cNvPr>
          <p:cNvPicPr>
            <a:picLocks noChangeAspect="1"/>
          </p:cNvPicPr>
          <p:nvPr/>
        </p:nvPicPr>
        <p:blipFill>
          <a:blip r:embed="rId2"/>
          <a:stretch>
            <a:fillRect/>
          </a:stretch>
        </p:blipFill>
        <p:spPr>
          <a:xfrm>
            <a:off x="2059453" y="789954"/>
            <a:ext cx="3523270" cy="629356"/>
          </a:xfrm>
          <a:prstGeom prst="rect">
            <a:avLst/>
          </a:prstGeom>
        </p:spPr>
      </p:pic>
      <p:pic>
        <p:nvPicPr>
          <p:cNvPr id="9" name="bell 2 music">
            <a:extLst>
              <a:ext uri="{FF2B5EF4-FFF2-40B4-BE49-F238E27FC236}">
                <a16:creationId xmlns:a16="http://schemas.microsoft.com/office/drawing/2014/main" id="{72C97640-54A6-95F8-4DE5-15B7E1EDBD81}"/>
              </a:ext>
            </a:extLst>
          </p:cNvPr>
          <p:cNvPicPr>
            <a:picLocks noChangeAspect="1"/>
          </p:cNvPicPr>
          <p:nvPr/>
        </p:nvPicPr>
        <p:blipFill>
          <a:blip r:embed="rId3"/>
          <a:stretch>
            <a:fillRect/>
          </a:stretch>
        </p:blipFill>
        <p:spPr>
          <a:xfrm>
            <a:off x="2094545" y="1405545"/>
            <a:ext cx="3501789" cy="606880"/>
          </a:xfrm>
          <a:prstGeom prst="rect">
            <a:avLst/>
          </a:prstGeom>
        </p:spPr>
      </p:pic>
      <p:pic>
        <p:nvPicPr>
          <p:cNvPr id="10" name="donno 1 music">
            <a:extLst>
              <a:ext uri="{FF2B5EF4-FFF2-40B4-BE49-F238E27FC236}">
                <a16:creationId xmlns:a16="http://schemas.microsoft.com/office/drawing/2014/main" id="{44D74130-CAB5-1A00-F4A7-FEFA32AA0BC2}"/>
              </a:ext>
            </a:extLst>
          </p:cNvPr>
          <p:cNvPicPr>
            <a:picLocks noChangeAspect="1"/>
          </p:cNvPicPr>
          <p:nvPr/>
        </p:nvPicPr>
        <p:blipFill>
          <a:blip r:embed="rId4"/>
          <a:stretch>
            <a:fillRect/>
          </a:stretch>
        </p:blipFill>
        <p:spPr>
          <a:xfrm>
            <a:off x="971523" y="2002560"/>
            <a:ext cx="3829455" cy="584403"/>
          </a:xfrm>
          <a:prstGeom prst="rect">
            <a:avLst/>
          </a:prstGeom>
        </p:spPr>
      </p:pic>
      <p:pic>
        <p:nvPicPr>
          <p:cNvPr id="11" name="donno 2 music">
            <a:extLst>
              <a:ext uri="{FF2B5EF4-FFF2-40B4-BE49-F238E27FC236}">
                <a16:creationId xmlns:a16="http://schemas.microsoft.com/office/drawing/2014/main" id="{CC00A37C-8633-B6D0-07CB-4E0009AF7D26}"/>
              </a:ext>
            </a:extLst>
          </p:cNvPr>
          <p:cNvPicPr>
            <a:picLocks noChangeAspect="1"/>
          </p:cNvPicPr>
          <p:nvPr/>
        </p:nvPicPr>
        <p:blipFill>
          <a:blip r:embed="rId5"/>
          <a:stretch>
            <a:fillRect/>
          </a:stretch>
        </p:blipFill>
        <p:spPr>
          <a:xfrm>
            <a:off x="1433600" y="2582368"/>
            <a:ext cx="3692203" cy="719265"/>
          </a:xfrm>
          <a:prstGeom prst="rect">
            <a:avLst/>
          </a:prstGeom>
        </p:spPr>
      </p:pic>
      <p:pic>
        <p:nvPicPr>
          <p:cNvPr id="12" name="apentemma music">
            <a:extLst>
              <a:ext uri="{FF2B5EF4-FFF2-40B4-BE49-F238E27FC236}">
                <a16:creationId xmlns:a16="http://schemas.microsoft.com/office/drawing/2014/main" id="{258096E1-8F1F-425F-0A74-FEBAF78224AF}"/>
              </a:ext>
            </a:extLst>
          </p:cNvPr>
          <p:cNvPicPr>
            <a:picLocks noChangeAspect="1"/>
          </p:cNvPicPr>
          <p:nvPr/>
        </p:nvPicPr>
        <p:blipFill>
          <a:blip r:embed="rId6"/>
          <a:stretch>
            <a:fillRect/>
          </a:stretch>
        </p:blipFill>
        <p:spPr>
          <a:xfrm>
            <a:off x="227639" y="3291850"/>
            <a:ext cx="4080649" cy="696789"/>
          </a:xfrm>
          <a:prstGeom prst="rect">
            <a:avLst/>
          </a:prstGeom>
        </p:spPr>
      </p:pic>
      <p:pic>
        <p:nvPicPr>
          <p:cNvPr id="13" name="petia music">
            <a:extLst>
              <a:ext uri="{FF2B5EF4-FFF2-40B4-BE49-F238E27FC236}">
                <a16:creationId xmlns:a16="http://schemas.microsoft.com/office/drawing/2014/main" id="{0CF71012-7E94-C7E7-9803-40D9BB2B4594}"/>
              </a:ext>
            </a:extLst>
          </p:cNvPr>
          <p:cNvPicPr>
            <a:picLocks noChangeAspect="1"/>
          </p:cNvPicPr>
          <p:nvPr/>
        </p:nvPicPr>
        <p:blipFill>
          <a:blip r:embed="rId7"/>
          <a:stretch>
            <a:fillRect/>
          </a:stretch>
        </p:blipFill>
        <p:spPr>
          <a:xfrm>
            <a:off x="1222754" y="3988639"/>
            <a:ext cx="3506368" cy="719265"/>
          </a:xfrm>
          <a:prstGeom prst="rect">
            <a:avLst/>
          </a:prstGeom>
        </p:spPr>
      </p:pic>
      <p:pic>
        <p:nvPicPr>
          <p:cNvPr id="14" name="petia 2 music">
            <a:extLst>
              <a:ext uri="{FF2B5EF4-FFF2-40B4-BE49-F238E27FC236}">
                <a16:creationId xmlns:a16="http://schemas.microsoft.com/office/drawing/2014/main" id="{97DD19FF-5D6C-A810-37D3-88DFB2616CC4}"/>
              </a:ext>
            </a:extLst>
          </p:cNvPr>
          <p:cNvPicPr>
            <a:picLocks noChangeAspect="1"/>
          </p:cNvPicPr>
          <p:nvPr/>
        </p:nvPicPr>
        <p:blipFill>
          <a:blip r:embed="rId8"/>
          <a:stretch>
            <a:fillRect/>
          </a:stretch>
        </p:blipFill>
        <p:spPr>
          <a:xfrm>
            <a:off x="2360781" y="4702767"/>
            <a:ext cx="2670728" cy="541242"/>
          </a:xfrm>
          <a:prstGeom prst="rect">
            <a:avLst/>
          </a:prstGeom>
        </p:spPr>
      </p:pic>
      <p:pic>
        <p:nvPicPr>
          <p:cNvPr id="15" name="Picture 14">
            <a:extLst>
              <a:ext uri="{FF2B5EF4-FFF2-40B4-BE49-F238E27FC236}">
                <a16:creationId xmlns:a16="http://schemas.microsoft.com/office/drawing/2014/main" id="{3B8654AC-AD86-8CA3-0EEF-B41F44E29500}"/>
              </a:ext>
            </a:extLst>
          </p:cNvPr>
          <p:cNvPicPr>
            <a:picLocks noChangeAspect="1"/>
          </p:cNvPicPr>
          <p:nvPr/>
        </p:nvPicPr>
        <p:blipFill>
          <a:blip r:embed="rId9"/>
          <a:stretch>
            <a:fillRect/>
          </a:stretch>
        </p:blipFill>
        <p:spPr>
          <a:xfrm>
            <a:off x="5690604" y="747660"/>
            <a:ext cx="6339856" cy="4276687"/>
          </a:xfrm>
          <a:prstGeom prst="rect">
            <a:avLst/>
          </a:prstGeom>
        </p:spPr>
      </p:pic>
      <p:sp>
        <p:nvSpPr>
          <p:cNvPr id="19" name="TextBox 18">
            <a:extLst>
              <a:ext uri="{FF2B5EF4-FFF2-40B4-BE49-F238E27FC236}">
                <a16:creationId xmlns:a16="http://schemas.microsoft.com/office/drawing/2014/main" id="{AECBCF46-E2CA-83E6-6E20-ADA845C379A2}"/>
              </a:ext>
            </a:extLst>
          </p:cNvPr>
          <p:cNvSpPr txBox="1"/>
          <p:nvPr/>
        </p:nvSpPr>
        <p:spPr>
          <a:xfrm>
            <a:off x="5757233" y="830194"/>
            <a:ext cx="1924245" cy="830997"/>
          </a:xfrm>
          <a:prstGeom prst="rect">
            <a:avLst/>
          </a:prstGeom>
          <a:noFill/>
        </p:spPr>
        <p:txBody>
          <a:bodyPr wrap="none" rtlCol="0">
            <a:spAutoFit/>
          </a:bodyPr>
          <a:lstStyle/>
          <a:p>
            <a:pPr algn="l"/>
            <a:r>
              <a:rPr lang="en-US" sz="2400" dirty="0">
                <a:latin typeface="+mj-lt"/>
                <a:cs typeface="Calibri" panose="020F0502020204030204" pitchFamily="34" charset="0"/>
              </a:rPr>
              <a:t>Quarter-cycle </a:t>
            </a:r>
          </a:p>
          <a:p>
            <a:pPr algn="l"/>
            <a:r>
              <a:rPr lang="en-US" sz="2400" dirty="0">
                <a:latin typeface="+mj-lt"/>
                <a:cs typeface="Calibri" panose="020F0502020204030204" pitchFamily="34" charset="0"/>
              </a:rPr>
              <a:t>space (beats):</a:t>
            </a:r>
          </a:p>
        </p:txBody>
      </p:sp>
      <p:sp>
        <p:nvSpPr>
          <p:cNvPr id="3" name="TextBox 2">
            <a:extLst>
              <a:ext uri="{FF2B5EF4-FFF2-40B4-BE49-F238E27FC236}">
                <a16:creationId xmlns:a16="http://schemas.microsoft.com/office/drawing/2014/main" id="{2C5F5040-205A-5BEB-43A8-CA806D040F2C}"/>
              </a:ext>
            </a:extLst>
          </p:cNvPr>
          <p:cNvSpPr txBox="1"/>
          <p:nvPr/>
        </p:nvSpPr>
        <p:spPr>
          <a:xfrm>
            <a:off x="918064" y="5244009"/>
            <a:ext cx="4036041" cy="369332"/>
          </a:xfrm>
          <a:prstGeom prst="rect">
            <a:avLst/>
          </a:prstGeom>
          <a:noFill/>
        </p:spPr>
        <p:txBody>
          <a:bodyPr wrap="none" rtlCol="0">
            <a:spAutoFit/>
          </a:bodyPr>
          <a:lstStyle/>
          <a:p>
            <a:pPr algn="l"/>
            <a:r>
              <a:rPr lang="en-US" dirty="0">
                <a:latin typeface="+mj-lt"/>
                <a:cs typeface="Calibri" panose="020F0502020204030204" pitchFamily="34" charset="0"/>
              </a:rPr>
              <a:t>Beat classes:</a:t>
            </a:r>
            <a:r>
              <a:rPr lang="en-US" spc="100" dirty="0">
                <a:latin typeface="+mj-lt"/>
                <a:cs typeface="Calibri" panose="020F0502020204030204" pitchFamily="34" charset="0"/>
              </a:rPr>
              <a:t> </a:t>
            </a:r>
            <a:r>
              <a:rPr lang="en-US" spc="130" dirty="0">
                <a:latin typeface="+mj-lt"/>
                <a:cs typeface="Calibri" panose="020F0502020204030204" pitchFamily="34" charset="0"/>
              </a:rPr>
              <a:t>0 1 2 3 4 5</a:t>
            </a:r>
            <a:r>
              <a:rPr lang="en-US" spc="100" dirty="0">
                <a:latin typeface="+mj-lt"/>
                <a:cs typeface="Calibri" panose="020F0502020204030204" pitchFamily="34" charset="0"/>
              </a:rPr>
              <a:t>  </a:t>
            </a:r>
            <a:r>
              <a:rPr lang="en-US" spc="130" dirty="0">
                <a:latin typeface="+mj-lt"/>
                <a:cs typeface="Calibri" panose="020F0502020204030204" pitchFamily="34" charset="0"/>
              </a:rPr>
              <a:t>6 7 8 </a:t>
            </a:r>
            <a:r>
              <a:rPr lang="en-US" dirty="0">
                <a:latin typeface="+mj-lt"/>
                <a:cs typeface="Calibri" panose="020F0502020204030204" pitchFamily="34" charset="0"/>
              </a:rPr>
              <a:t>9 10 11</a:t>
            </a:r>
          </a:p>
        </p:txBody>
      </p:sp>
      <p:grpSp>
        <p:nvGrpSpPr>
          <p:cNvPr id="73" name="Group 72">
            <a:extLst>
              <a:ext uri="{FF2B5EF4-FFF2-40B4-BE49-F238E27FC236}">
                <a16:creationId xmlns:a16="http://schemas.microsoft.com/office/drawing/2014/main" id="{C5F7BE05-D50B-46A4-46A9-BE256EA75A96}"/>
              </a:ext>
            </a:extLst>
          </p:cNvPr>
          <p:cNvGrpSpPr/>
          <p:nvPr/>
        </p:nvGrpSpPr>
        <p:grpSpPr>
          <a:xfrm>
            <a:off x="5622505" y="4235137"/>
            <a:ext cx="2487042" cy="2035052"/>
            <a:chOff x="5622505" y="4235137"/>
            <a:chExt cx="2487042" cy="2035052"/>
          </a:xfrm>
        </p:grpSpPr>
        <p:sp>
          <p:nvSpPr>
            <p:cNvPr id="37" name="Rectangle 36">
              <a:extLst>
                <a:ext uri="{FF2B5EF4-FFF2-40B4-BE49-F238E27FC236}">
                  <a16:creationId xmlns:a16="http://schemas.microsoft.com/office/drawing/2014/main" id="{01713C4F-E6CD-202D-FDD3-777FD49DBB57}"/>
                </a:ext>
              </a:extLst>
            </p:cNvPr>
            <p:cNvSpPr/>
            <p:nvPr/>
          </p:nvSpPr>
          <p:spPr>
            <a:xfrm>
              <a:off x="5622505" y="4249462"/>
              <a:ext cx="2415864" cy="19890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79ACC6D8-855E-01A4-DF4A-9580FAB503DF}"/>
                </a:ext>
              </a:extLst>
            </p:cNvPr>
            <p:cNvCxnSpPr>
              <a:cxnSpLocks/>
            </p:cNvCxnSpPr>
            <p:nvPr/>
          </p:nvCxnSpPr>
          <p:spPr>
            <a:xfrm>
              <a:off x="6536927" y="5247706"/>
              <a:ext cx="715866"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AE0CFE3-B23C-05EC-65D1-07E09E985ABE}"/>
                </a:ext>
              </a:extLst>
            </p:cNvPr>
            <p:cNvCxnSpPr>
              <a:cxnSpLocks/>
            </p:cNvCxnSpPr>
            <p:nvPr/>
          </p:nvCxnSpPr>
          <p:spPr>
            <a:xfrm flipH="1">
              <a:off x="6050965" y="5247706"/>
              <a:ext cx="490925" cy="69373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164AA06-E6EE-2FDC-862C-9525E91BBAA8}"/>
                </a:ext>
              </a:extLst>
            </p:cNvPr>
            <p:cNvCxnSpPr>
              <a:cxnSpLocks/>
            </p:cNvCxnSpPr>
            <p:nvPr/>
          </p:nvCxnSpPr>
          <p:spPr>
            <a:xfrm flipH="1" flipV="1">
              <a:off x="6060490" y="4583171"/>
              <a:ext cx="480109" cy="67112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251FFDE-22A3-38CC-6AA6-2CCDFC17E52C}"/>
                </a:ext>
              </a:extLst>
            </p:cNvPr>
            <p:cNvSpPr txBox="1"/>
            <p:nvPr/>
          </p:nvSpPr>
          <p:spPr>
            <a:xfrm>
              <a:off x="7252793" y="5069634"/>
              <a:ext cx="856754" cy="369332"/>
            </a:xfrm>
            <a:prstGeom prst="rect">
              <a:avLst/>
            </a:prstGeom>
            <a:noFill/>
          </p:spPr>
          <p:txBody>
            <a:bodyPr wrap="square" rtlCol="0">
              <a:spAutoFit/>
            </a:bodyPr>
            <a:lstStyle/>
            <a:p>
              <a:pPr algn="l"/>
              <a:r>
                <a:rPr lang="en-US" dirty="0">
                  <a:latin typeface="+mj-lt"/>
                  <a:cs typeface="Calibri" panose="020F0502020204030204" pitchFamily="34" charset="0"/>
                </a:rPr>
                <a:t>0,3,6,9</a:t>
              </a:r>
            </a:p>
          </p:txBody>
        </p:sp>
        <p:sp>
          <p:nvSpPr>
            <p:cNvPr id="48" name="TextBox 47">
              <a:extLst>
                <a:ext uri="{FF2B5EF4-FFF2-40B4-BE49-F238E27FC236}">
                  <a16:creationId xmlns:a16="http://schemas.microsoft.com/office/drawing/2014/main" id="{9554E7C2-F737-3DD3-FC8C-9919049FF6A9}"/>
                </a:ext>
              </a:extLst>
            </p:cNvPr>
            <p:cNvSpPr txBox="1"/>
            <p:nvPr/>
          </p:nvSpPr>
          <p:spPr>
            <a:xfrm>
              <a:off x="5661921" y="4235137"/>
              <a:ext cx="1094168" cy="369332"/>
            </a:xfrm>
            <a:prstGeom prst="rect">
              <a:avLst/>
            </a:prstGeom>
            <a:noFill/>
          </p:spPr>
          <p:txBody>
            <a:bodyPr wrap="square" rtlCol="0">
              <a:spAutoFit/>
            </a:bodyPr>
            <a:lstStyle/>
            <a:p>
              <a:pPr algn="l"/>
              <a:r>
                <a:rPr lang="en-US" dirty="0">
                  <a:latin typeface="+mj-lt"/>
                  <a:cs typeface="Calibri" panose="020F0502020204030204" pitchFamily="34" charset="0"/>
                </a:rPr>
                <a:t>2,5,8,11</a:t>
              </a:r>
            </a:p>
          </p:txBody>
        </p:sp>
        <p:sp>
          <p:nvSpPr>
            <p:cNvPr id="55" name="TextBox 54">
              <a:extLst>
                <a:ext uri="{FF2B5EF4-FFF2-40B4-BE49-F238E27FC236}">
                  <a16:creationId xmlns:a16="http://schemas.microsoft.com/office/drawing/2014/main" id="{A5A8D151-364B-8298-AB4D-A82F5C43957E}"/>
                </a:ext>
              </a:extLst>
            </p:cNvPr>
            <p:cNvSpPr txBox="1"/>
            <p:nvPr/>
          </p:nvSpPr>
          <p:spPr>
            <a:xfrm>
              <a:off x="5644376" y="5900857"/>
              <a:ext cx="1094168" cy="369332"/>
            </a:xfrm>
            <a:prstGeom prst="rect">
              <a:avLst/>
            </a:prstGeom>
            <a:noFill/>
          </p:spPr>
          <p:txBody>
            <a:bodyPr wrap="square" rtlCol="0">
              <a:spAutoFit/>
            </a:bodyPr>
            <a:lstStyle/>
            <a:p>
              <a:pPr algn="l"/>
              <a:r>
                <a:rPr lang="en-US" dirty="0">
                  <a:latin typeface="+mj-lt"/>
                  <a:cs typeface="Calibri" panose="020F0502020204030204" pitchFamily="34" charset="0"/>
                </a:rPr>
                <a:t>1,4,7,10</a:t>
              </a:r>
            </a:p>
          </p:txBody>
        </p:sp>
      </p:grpSp>
      <p:sp>
        <p:nvSpPr>
          <p:cNvPr id="63" name="TextBox 62">
            <a:extLst>
              <a:ext uri="{FF2B5EF4-FFF2-40B4-BE49-F238E27FC236}">
                <a16:creationId xmlns:a16="http://schemas.microsoft.com/office/drawing/2014/main" id="{2732D316-2E04-B52C-4408-B8AE754DFA7A}"/>
              </a:ext>
            </a:extLst>
          </p:cNvPr>
          <p:cNvSpPr txBox="1"/>
          <p:nvPr/>
        </p:nvSpPr>
        <p:spPr>
          <a:xfrm>
            <a:off x="10256528" y="1157791"/>
            <a:ext cx="1768433" cy="369332"/>
          </a:xfrm>
          <a:prstGeom prst="rect">
            <a:avLst/>
          </a:prstGeom>
          <a:noFill/>
        </p:spPr>
        <p:txBody>
          <a:bodyPr wrap="none" rtlCol="0">
            <a:spAutoFit/>
          </a:bodyPr>
          <a:lstStyle/>
          <a:p>
            <a:pPr algn="l"/>
            <a:r>
              <a:rPr lang="en-US" dirty="0">
                <a:latin typeface="+mj-lt"/>
                <a:cs typeface="Calibri" panose="020F0502020204030204" pitchFamily="34" charset="0"/>
              </a:rPr>
              <a:t>{0,2,3,5,6,8,9,11}</a:t>
            </a:r>
          </a:p>
        </p:txBody>
      </p:sp>
      <p:sp>
        <p:nvSpPr>
          <p:cNvPr id="64" name="TextBox 63">
            <a:extLst>
              <a:ext uri="{FF2B5EF4-FFF2-40B4-BE49-F238E27FC236}">
                <a16:creationId xmlns:a16="http://schemas.microsoft.com/office/drawing/2014/main" id="{815F072A-E893-32A8-7B8C-B475EBD79E8C}"/>
              </a:ext>
            </a:extLst>
          </p:cNvPr>
          <p:cNvSpPr txBox="1"/>
          <p:nvPr/>
        </p:nvSpPr>
        <p:spPr>
          <a:xfrm>
            <a:off x="11066044" y="3619307"/>
            <a:ext cx="958917" cy="369332"/>
          </a:xfrm>
          <a:prstGeom prst="rect">
            <a:avLst/>
          </a:prstGeom>
          <a:noFill/>
        </p:spPr>
        <p:txBody>
          <a:bodyPr wrap="none" rtlCol="0">
            <a:spAutoFit/>
          </a:bodyPr>
          <a:lstStyle/>
          <a:p>
            <a:pPr algn="l"/>
            <a:r>
              <a:rPr lang="en-US" dirty="0">
                <a:latin typeface="+mj-lt"/>
                <a:cs typeface="Calibri" panose="020F0502020204030204" pitchFamily="34" charset="0"/>
              </a:rPr>
              <a:t>{0,3,6,9}</a:t>
            </a:r>
          </a:p>
        </p:txBody>
      </p:sp>
      <p:sp>
        <p:nvSpPr>
          <p:cNvPr id="66" name="TextBox 65">
            <a:extLst>
              <a:ext uri="{FF2B5EF4-FFF2-40B4-BE49-F238E27FC236}">
                <a16:creationId xmlns:a16="http://schemas.microsoft.com/office/drawing/2014/main" id="{8169EC15-80A9-BCC9-608A-E7869A0B0306}"/>
              </a:ext>
            </a:extLst>
          </p:cNvPr>
          <p:cNvSpPr txBox="1"/>
          <p:nvPr/>
        </p:nvSpPr>
        <p:spPr>
          <a:xfrm>
            <a:off x="6719355" y="1985830"/>
            <a:ext cx="1124026" cy="646331"/>
          </a:xfrm>
          <a:prstGeom prst="rect">
            <a:avLst/>
          </a:prstGeom>
          <a:noFill/>
        </p:spPr>
        <p:txBody>
          <a:bodyPr wrap="none" rtlCol="0">
            <a:spAutoFit/>
          </a:bodyPr>
          <a:lstStyle/>
          <a:p>
            <a:pPr algn="l"/>
            <a:r>
              <a:rPr lang="en-US" dirty="0">
                <a:latin typeface="+mj-lt"/>
                <a:cs typeface="Calibri" panose="020F0502020204030204" pitchFamily="34" charset="0"/>
              </a:rPr>
              <a:t>{2,3,4,5,</a:t>
            </a:r>
          </a:p>
          <a:p>
            <a:pPr algn="l"/>
            <a:r>
              <a:rPr lang="en-US" dirty="0">
                <a:latin typeface="+mj-lt"/>
                <a:cs typeface="Calibri" panose="020F0502020204030204" pitchFamily="34" charset="0"/>
              </a:rPr>
              <a:t>8,9,10,11}</a:t>
            </a:r>
          </a:p>
        </p:txBody>
      </p:sp>
      <p:sp>
        <p:nvSpPr>
          <p:cNvPr id="67" name="TextBox 66">
            <a:extLst>
              <a:ext uri="{FF2B5EF4-FFF2-40B4-BE49-F238E27FC236}">
                <a16:creationId xmlns:a16="http://schemas.microsoft.com/office/drawing/2014/main" id="{70CE5458-B8DC-646F-94DA-0ACB479F473D}"/>
              </a:ext>
            </a:extLst>
          </p:cNvPr>
          <p:cNvSpPr txBox="1"/>
          <p:nvPr/>
        </p:nvSpPr>
        <p:spPr>
          <a:xfrm>
            <a:off x="8216903" y="4857386"/>
            <a:ext cx="1422184" cy="369332"/>
          </a:xfrm>
          <a:prstGeom prst="rect">
            <a:avLst/>
          </a:prstGeom>
          <a:noFill/>
        </p:spPr>
        <p:txBody>
          <a:bodyPr wrap="none" rtlCol="0">
            <a:spAutoFit/>
          </a:bodyPr>
          <a:lstStyle/>
          <a:p>
            <a:pPr algn="r"/>
            <a:r>
              <a:rPr lang="en-US" dirty="0">
                <a:latin typeface="+mj-lt"/>
                <a:cs typeface="Calibri" panose="020F0502020204030204" pitchFamily="34" charset="0"/>
              </a:rPr>
              <a:t>{0,2,4,7,9,10}</a:t>
            </a:r>
          </a:p>
        </p:txBody>
      </p:sp>
      <p:sp>
        <p:nvSpPr>
          <p:cNvPr id="71" name="TextBox 70">
            <a:extLst>
              <a:ext uri="{FF2B5EF4-FFF2-40B4-BE49-F238E27FC236}">
                <a16:creationId xmlns:a16="http://schemas.microsoft.com/office/drawing/2014/main" id="{4E0C3E2C-C216-A427-F0C2-702A6885981B}"/>
              </a:ext>
            </a:extLst>
          </p:cNvPr>
          <p:cNvSpPr txBox="1"/>
          <p:nvPr/>
        </p:nvSpPr>
        <p:spPr>
          <a:xfrm>
            <a:off x="7470101" y="3625810"/>
            <a:ext cx="1366598" cy="369332"/>
          </a:xfrm>
          <a:prstGeom prst="rect">
            <a:avLst/>
          </a:prstGeom>
          <a:noFill/>
        </p:spPr>
        <p:txBody>
          <a:bodyPr wrap="square">
            <a:spAutoFit/>
          </a:bodyPr>
          <a:lstStyle/>
          <a:p>
            <a:r>
              <a:rPr lang="en-US" dirty="0">
                <a:latin typeface="+mj-lt"/>
                <a:cs typeface="Calibri" panose="020F0502020204030204" pitchFamily="34" charset="0"/>
              </a:rPr>
              <a:t>{2,4,7,9,11}</a:t>
            </a:r>
            <a:endParaRPr lang="en-US" dirty="0"/>
          </a:p>
        </p:txBody>
      </p:sp>
      <p:sp>
        <p:nvSpPr>
          <p:cNvPr id="72" name="TextBox 71">
            <a:extLst>
              <a:ext uri="{FF2B5EF4-FFF2-40B4-BE49-F238E27FC236}">
                <a16:creationId xmlns:a16="http://schemas.microsoft.com/office/drawing/2014/main" id="{5E822E88-2328-84EE-0F92-31B5036985F1}"/>
              </a:ext>
            </a:extLst>
          </p:cNvPr>
          <p:cNvSpPr txBox="1"/>
          <p:nvPr/>
        </p:nvSpPr>
        <p:spPr>
          <a:xfrm>
            <a:off x="5065116" y="3619307"/>
            <a:ext cx="1924244" cy="369332"/>
          </a:xfrm>
          <a:prstGeom prst="rect">
            <a:avLst/>
          </a:prstGeom>
          <a:noFill/>
        </p:spPr>
        <p:txBody>
          <a:bodyPr wrap="square">
            <a:spAutoFit/>
          </a:bodyPr>
          <a:lstStyle/>
          <a:p>
            <a:r>
              <a:rPr lang="en-US" dirty="0">
                <a:latin typeface="+mj-lt"/>
                <a:cs typeface="Calibri" panose="020F0502020204030204" pitchFamily="34" charset="0"/>
              </a:rPr>
              <a:t>{1,2,4,5,7,8,10,11}</a:t>
            </a:r>
            <a:endParaRPr lang="en-US" dirty="0"/>
          </a:p>
        </p:txBody>
      </p:sp>
    </p:spTree>
    <p:extLst>
      <p:ext uri="{BB962C8B-B14F-4D97-AF65-F5344CB8AC3E}">
        <p14:creationId xmlns:p14="http://schemas.microsoft.com/office/powerpoint/2010/main" val="3302140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7094-E023-4E73-8801-F19A1DE51EB9}"/>
              </a:ext>
            </a:extLst>
          </p:cNvPr>
          <p:cNvSpPr>
            <a:spLocks noGrp="1"/>
          </p:cNvSpPr>
          <p:nvPr>
            <p:ph type="title"/>
          </p:nvPr>
        </p:nvSpPr>
        <p:spPr/>
        <p:txBody>
          <a:bodyPr/>
          <a:lstStyle/>
          <a:p>
            <a:r>
              <a:rPr lang="en-US" dirty="0"/>
              <a:t>Adowa ensemble (</a:t>
            </a:r>
            <a:r>
              <a:rPr lang="en-US" dirty="0" err="1"/>
              <a:t>Anku</a:t>
            </a:r>
            <a:r>
              <a:rPr lang="en-US" dirty="0"/>
              <a:t> transcription)</a:t>
            </a:r>
          </a:p>
        </p:txBody>
      </p:sp>
      <p:sp>
        <p:nvSpPr>
          <p:cNvPr id="4" name="Date Placeholder 3">
            <a:extLst>
              <a:ext uri="{FF2B5EF4-FFF2-40B4-BE49-F238E27FC236}">
                <a16:creationId xmlns:a16="http://schemas.microsoft.com/office/drawing/2014/main" id="{403D2EB2-E656-9F46-B0D8-987FB4706122}"/>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4305AB0D-609F-CF30-FEBE-D214D2BCDC9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9B2D8268-7F9D-894D-5D37-81BDE53D5BCA}"/>
              </a:ext>
            </a:extLst>
          </p:cNvPr>
          <p:cNvSpPr>
            <a:spLocks noGrp="1"/>
          </p:cNvSpPr>
          <p:nvPr>
            <p:ph type="sldNum" sz="quarter" idx="12"/>
          </p:nvPr>
        </p:nvSpPr>
        <p:spPr/>
        <p:txBody>
          <a:bodyPr/>
          <a:lstStyle/>
          <a:p>
            <a:r>
              <a:rPr lang="en-US"/>
              <a:t>Jason Yust, Boston Univ.          </a:t>
            </a:r>
            <a:fld id="{6950D593-2953-924C-A0DA-F3B17E0E49C7}" type="slidenum">
              <a:rPr lang="en-US" smtClean="0"/>
              <a:pPr/>
              <a:t>29</a:t>
            </a:fld>
            <a:endParaRPr lang="en-US" dirty="0"/>
          </a:p>
        </p:txBody>
      </p:sp>
      <p:pic>
        <p:nvPicPr>
          <p:cNvPr id="8" name="bell 1 music">
            <a:extLst>
              <a:ext uri="{FF2B5EF4-FFF2-40B4-BE49-F238E27FC236}">
                <a16:creationId xmlns:a16="http://schemas.microsoft.com/office/drawing/2014/main" id="{B4D86FCF-6E2F-BDD8-25BD-42213431A14E}"/>
              </a:ext>
            </a:extLst>
          </p:cNvPr>
          <p:cNvPicPr>
            <a:picLocks noChangeAspect="1"/>
          </p:cNvPicPr>
          <p:nvPr/>
        </p:nvPicPr>
        <p:blipFill>
          <a:blip r:embed="rId2"/>
          <a:stretch>
            <a:fillRect/>
          </a:stretch>
        </p:blipFill>
        <p:spPr>
          <a:xfrm>
            <a:off x="2059453" y="789954"/>
            <a:ext cx="3523270" cy="629356"/>
          </a:xfrm>
          <a:prstGeom prst="rect">
            <a:avLst/>
          </a:prstGeom>
        </p:spPr>
      </p:pic>
      <p:pic>
        <p:nvPicPr>
          <p:cNvPr id="9" name="bell 2 music">
            <a:extLst>
              <a:ext uri="{FF2B5EF4-FFF2-40B4-BE49-F238E27FC236}">
                <a16:creationId xmlns:a16="http://schemas.microsoft.com/office/drawing/2014/main" id="{72C97640-54A6-95F8-4DE5-15B7E1EDBD81}"/>
              </a:ext>
            </a:extLst>
          </p:cNvPr>
          <p:cNvPicPr>
            <a:picLocks noChangeAspect="1"/>
          </p:cNvPicPr>
          <p:nvPr/>
        </p:nvPicPr>
        <p:blipFill>
          <a:blip r:embed="rId3"/>
          <a:stretch>
            <a:fillRect/>
          </a:stretch>
        </p:blipFill>
        <p:spPr>
          <a:xfrm>
            <a:off x="2094545" y="1405545"/>
            <a:ext cx="3501789" cy="606880"/>
          </a:xfrm>
          <a:prstGeom prst="rect">
            <a:avLst/>
          </a:prstGeom>
        </p:spPr>
      </p:pic>
      <p:pic>
        <p:nvPicPr>
          <p:cNvPr id="10" name="donno 1 music">
            <a:extLst>
              <a:ext uri="{FF2B5EF4-FFF2-40B4-BE49-F238E27FC236}">
                <a16:creationId xmlns:a16="http://schemas.microsoft.com/office/drawing/2014/main" id="{44D74130-CAB5-1A00-F4A7-FEFA32AA0BC2}"/>
              </a:ext>
            </a:extLst>
          </p:cNvPr>
          <p:cNvPicPr>
            <a:picLocks noChangeAspect="1"/>
          </p:cNvPicPr>
          <p:nvPr/>
        </p:nvPicPr>
        <p:blipFill>
          <a:blip r:embed="rId4"/>
          <a:stretch>
            <a:fillRect/>
          </a:stretch>
        </p:blipFill>
        <p:spPr>
          <a:xfrm>
            <a:off x="971523" y="2002560"/>
            <a:ext cx="3829455" cy="584403"/>
          </a:xfrm>
          <a:prstGeom prst="rect">
            <a:avLst/>
          </a:prstGeom>
        </p:spPr>
      </p:pic>
      <p:pic>
        <p:nvPicPr>
          <p:cNvPr id="11" name="donno 2 music">
            <a:extLst>
              <a:ext uri="{FF2B5EF4-FFF2-40B4-BE49-F238E27FC236}">
                <a16:creationId xmlns:a16="http://schemas.microsoft.com/office/drawing/2014/main" id="{CC00A37C-8633-B6D0-07CB-4E0009AF7D26}"/>
              </a:ext>
            </a:extLst>
          </p:cNvPr>
          <p:cNvPicPr>
            <a:picLocks noChangeAspect="1"/>
          </p:cNvPicPr>
          <p:nvPr/>
        </p:nvPicPr>
        <p:blipFill>
          <a:blip r:embed="rId5"/>
          <a:stretch>
            <a:fillRect/>
          </a:stretch>
        </p:blipFill>
        <p:spPr>
          <a:xfrm>
            <a:off x="1433600" y="2582368"/>
            <a:ext cx="3692203" cy="719265"/>
          </a:xfrm>
          <a:prstGeom prst="rect">
            <a:avLst/>
          </a:prstGeom>
        </p:spPr>
      </p:pic>
      <p:pic>
        <p:nvPicPr>
          <p:cNvPr id="12" name="apentemma music">
            <a:extLst>
              <a:ext uri="{FF2B5EF4-FFF2-40B4-BE49-F238E27FC236}">
                <a16:creationId xmlns:a16="http://schemas.microsoft.com/office/drawing/2014/main" id="{258096E1-8F1F-425F-0A74-FEBAF78224AF}"/>
              </a:ext>
            </a:extLst>
          </p:cNvPr>
          <p:cNvPicPr>
            <a:picLocks noChangeAspect="1"/>
          </p:cNvPicPr>
          <p:nvPr/>
        </p:nvPicPr>
        <p:blipFill>
          <a:blip r:embed="rId6"/>
          <a:stretch>
            <a:fillRect/>
          </a:stretch>
        </p:blipFill>
        <p:spPr>
          <a:xfrm>
            <a:off x="227639" y="3291850"/>
            <a:ext cx="4080649" cy="696789"/>
          </a:xfrm>
          <a:prstGeom prst="rect">
            <a:avLst/>
          </a:prstGeom>
        </p:spPr>
      </p:pic>
      <p:pic>
        <p:nvPicPr>
          <p:cNvPr id="13" name="petia music">
            <a:extLst>
              <a:ext uri="{FF2B5EF4-FFF2-40B4-BE49-F238E27FC236}">
                <a16:creationId xmlns:a16="http://schemas.microsoft.com/office/drawing/2014/main" id="{0CF71012-7E94-C7E7-9803-40D9BB2B4594}"/>
              </a:ext>
            </a:extLst>
          </p:cNvPr>
          <p:cNvPicPr>
            <a:picLocks noChangeAspect="1"/>
          </p:cNvPicPr>
          <p:nvPr/>
        </p:nvPicPr>
        <p:blipFill>
          <a:blip r:embed="rId7"/>
          <a:stretch>
            <a:fillRect/>
          </a:stretch>
        </p:blipFill>
        <p:spPr>
          <a:xfrm>
            <a:off x="1222754" y="3988639"/>
            <a:ext cx="3506368" cy="719265"/>
          </a:xfrm>
          <a:prstGeom prst="rect">
            <a:avLst/>
          </a:prstGeom>
        </p:spPr>
      </p:pic>
      <p:pic>
        <p:nvPicPr>
          <p:cNvPr id="14" name="petia 2 music">
            <a:extLst>
              <a:ext uri="{FF2B5EF4-FFF2-40B4-BE49-F238E27FC236}">
                <a16:creationId xmlns:a16="http://schemas.microsoft.com/office/drawing/2014/main" id="{97DD19FF-5D6C-A810-37D3-88DFB2616CC4}"/>
              </a:ext>
            </a:extLst>
          </p:cNvPr>
          <p:cNvPicPr>
            <a:picLocks noChangeAspect="1"/>
          </p:cNvPicPr>
          <p:nvPr/>
        </p:nvPicPr>
        <p:blipFill>
          <a:blip r:embed="rId8"/>
          <a:stretch>
            <a:fillRect/>
          </a:stretch>
        </p:blipFill>
        <p:spPr>
          <a:xfrm>
            <a:off x="2360781" y="4702767"/>
            <a:ext cx="2670728" cy="541242"/>
          </a:xfrm>
          <a:prstGeom prst="rect">
            <a:avLst/>
          </a:prstGeom>
        </p:spPr>
      </p:pic>
      <p:pic>
        <p:nvPicPr>
          <p:cNvPr id="16" name="Picture 15">
            <a:extLst>
              <a:ext uri="{FF2B5EF4-FFF2-40B4-BE49-F238E27FC236}">
                <a16:creationId xmlns:a16="http://schemas.microsoft.com/office/drawing/2014/main" id="{74611CF2-36C5-49FA-4C78-4ABAF63D7DF3}"/>
              </a:ext>
            </a:extLst>
          </p:cNvPr>
          <p:cNvPicPr>
            <a:picLocks noChangeAspect="1"/>
          </p:cNvPicPr>
          <p:nvPr/>
        </p:nvPicPr>
        <p:blipFill>
          <a:blip r:embed="rId9"/>
          <a:stretch>
            <a:fillRect/>
          </a:stretch>
        </p:blipFill>
        <p:spPr>
          <a:xfrm>
            <a:off x="5975149" y="1213884"/>
            <a:ext cx="2844644" cy="4556237"/>
          </a:xfrm>
          <a:prstGeom prst="rect">
            <a:avLst/>
          </a:prstGeom>
        </p:spPr>
      </p:pic>
      <p:sp>
        <p:nvSpPr>
          <p:cNvPr id="20" name="TextBox 19">
            <a:extLst>
              <a:ext uri="{FF2B5EF4-FFF2-40B4-BE49-F238E27FC236}">
                <a16:creationId xmlns:a16="http://schemas.microsoft.com/office/drawing/2014/main" id="{F0528EDC-62E1-BBFB-EBC4-FB216E54321E}"/>
              </a:ext>
            </a:extLst>
          </p:cNvPr>
          <p:cNvSpPr txBox="1"/>
          <p:nvPr/>
        </p:nvSpPr>
        <p:spPr>
          <a:xfrm>
            <a:off x="5990527" y="742335"/>
            <a:ext cx="3218573" cy="461665"/>
          </a:xfrm>
          <a:prstGeom prst="rect">
            <a:avLst/>
          </a:prstGeom>
          <a:noFill/>
        </p:spPr>
        <p:txBody>
          <a:bodyPr wrap="none" rtlCol="0">
            <a:spAutoFit/>
          </a:bodyPr>
          <a:lstStyle/>
          <a:p>
            <a:pPr algn="l"/>
            <a:r>
              <a:rPr lang="en-US" sz="2400" dirty="0">
                <a:latin typeface="+mj-lt"/>
                <a:cs typeface="Calibri" panose="020F0502020204030204" pitchFamily="34" charset="0"/>
              </a:rPr>
              <a:t>⅕-cycle space (timeline):</a:t>
            </a:r>
          </a:p>
        </p:txBody>
      </p:sp>
      <p:sp>
        <p:nvSpPr>
          <p:cNvPr id="3" name="TextBox 2">
            <a:extLst>
              <a:ext uri="{FF2B5EF4-FFF2-40B4-BE49-F238E27FC236}">
                <a16:creationId xmlns:a16="http://schemas.microsoft.com/office/drawing/2014/main" id="{2C5F5040-205A-5BEB-43A8-CA806D040F2C}"/>
              </a:ext>
            </a:extLst>
          </p:cNvPr>
          <p:cNvSpPr txBox="1"/>
          <p:nvPr/>
        </p:nvSpPr>
        <p:spPr>
          <a:xfrm>
            <a:off x="898445" y="5267789"/>
            <a:ext cx="4036041" cy="369332"/>
          </a:xfrm>
          <a:prstGeom prst="rect">
            <a:avLst/>
          </a:prstGeom>
          <a:noFill/>
        </p:spPr>
        <p:txBody>
          <a:bodyPr wrap="none" rtlCol="0">
            <a:spAutoFit/>
          </a:bodyPr>
          <a:lstStyle/>
          <a:p>
            <a:pPr algn="l"/>
            <a:r>
              <a:rPr lang="en-US" dirty="0">
                <a:latin typeface="+mj-lt"/>
                <a:cs typeface="Calibri" panose="020F0502020204030204" pitchFamily="34" charset="0"/>
              </a:rPr>
              <a:t>Beat classes:</a:t>
            </a:r>
            <a:r>
              <a:rPr lang="en-US" spc="100" dirty="0">
                <a:latin typeface="+mj-lt"/>
                <a:cs typeface="Calibri" panose="020F0502020204030204" pitchFamily="34" charset="0"/>
              </a:rPr>
              <a:t> </a:t>
            </a:r>
            <a:r>
              <a:rPr lang="en-US" spc="130" dirty="0">
                <a:latin typeface="+mj-lt"/>
                <a:cs typeface="Calibri" panose="020F0502020204030204" pitchFamily="34" charset="0"/>
              </a:rPr>
              <a:t>0 1 2 3 4 5</a:t>
            </a:r>
            <a:r>
              <a:rPr lang="en-US" spc="100" dirty="0">
                <a:latin typeface="+mj-lt"/>
                <a:cs typeface="Calibri" panose="020F0502020204030204" pitchFamily="34" charset="0"/>
              </a:rPr>
              <a:t>  </a:t>
            </a:r>
            <a:r>
              <a:rPr lang="en-US" spc="130" dirty="0">
                <a:latin typeface="+mj-lt"/>
                <a:cs typeface="Calibri" panose="020F0502020204030204" pitchFamily="34" charset="0"/>
              </a:rPr>
              <a:t>6 7 8 </a:t>
            </a:r>
            <a:r>
              <a:rPr lang="en-US" dirty="0">
                <a:latin typeface="+mj-lt"/>
                <a:cs typeface="Calibri" panose="020F0502020204030204" pitchFamily="34" charset="0"/>
              </a:rPr>
              <a:t>9 10 11</a:t>
            </a:r>
          </a:p>
        </p:txBody>
      </p:sp>
      <p:grpSp>
        <p:nvGrpSpPr>
          <p:cNvPr id="48" name="Group 47">
            <a:extLst>
              <a:ext uri="{FF2B5EF4-FFF2-40B4-BE49-F238E27FC236}">
                <a16:creationId xmlns:a16="http://schemas.microsoft.com/office/drawing/2014/main" id="{C9E89ADD-5CC7-43DE-BE86-27546AEA7A2B}"/>
              </a:ext>
            </a:extLst>
          </p:cNvPr>
          <p:cNvGrpSpPr/>
          <p:nvPr/>
        </p:nvGrpSpPr>
        <p:grpSpPr>
          <a:xfrm>
            <a:off x="9467548" y="697885"/>
            <a:ext cx="2366387" cy="2321685"/>
            <a:chOff x="9467548" y="697885"/>
            <a:chExt cx="2366387" cy="2321685"/>
          </a:xfrm>
        </p:grpSpPr>
        <p:sp>
          <p:nvSpPr>
            <p:cNvPr id="46" name="Rectangle 45">
              <a:extLst>
                <a:ext uri="{FF2B5EF4-FFF2-40B4-BE49-F238E27FC236}">
                  <a16:creationId xmlns:a16="http://schemas.microsoft.com/office/drawing/2014/main" id="{BB2DAB62-69A9-5D8A-D6D5-54E0BD003E22}"/>
                </a:ext>
              </a:extLst>
            </p:cNvPr>
            <p:cNvSpPr/>
            <p:nvPr/>
          </p:nvSpPr>
          <p:spPr>
            <a:xfrm>
              <a:off x="9467548" y="742335"/>
              <a:ext cx="2366387" cy="22772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BFB8C21-E470-2EC6-290A-397C9012358C}"/>
                </a:ext>
              </a:extLst>
            </p:cNvPr>
            <p:cNvCxnSpPr>
              <a:cxnSpLocks/>
            </p:cNvCxnSpPr>
            <p:nvPr/>
          </p:nvCxnSpPr>
          <p:spPr>
            <a:xfrm>
              <a:off x="10623555" y="1900741"/>
              <a:ext cx="860612"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8947270-0357-7CD0-08B6-B2A0713FE395}"/>
                </a:ext>
              </a:extLst>
            </p:cNvPr>
            <p:cNvCxnSpPr>
              <a:cxnSpLocks/>
            </p:cNvCxnSpPr>
            <p:nvPr/>
          </p:nvCxnSpPr>
          <p:spPr>
            <a:xfrm>
              <a:off x="10623555" y="1900741"/>
              <a:ext cx="435086" cy="66276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14732E-44C3-CAD8-1BEA-3EB408563AA7}"/>
                </a:ext>
              </a:extLst>
            </p:cNvPr>
            <p:cNvCxnSpPr>
              <a:cxnSpLocks/>
            </p:cNvCxnSpPr>
            <p:nvPr/>
          </p:nvCxnSpPr>
          <p:spPr>
            <a:xfrm flipH="1">
              <a:off x="10182566" y="1891376"/>
              <a:ext cx="441384" cy="70516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3A19372-2C14-935C-3AAA-AE85CF5ECF12}"/>
                </a:ext>
              </a:extLst>
            </p:cNvPr>
            <p:cNvCxnSpPr>
              <a:cxnSpLocks/>
            </p:cNvCxnSpPr>
            <p:nvPr/>
          </p:nvCxnSpPr>
          <p:spPr>
            <a:xfrm flipV="1">
              <a:off x="10612739" y="1170810"/>
              <a:ext cx="467062" cy="7365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F9CB6A4-2EBB-C2C3-E6F5-AA7BBA2E9AF4}"/>
                </a:ext>
              </a:extLst>
            </p:cNvPr>
            <p:cNvCxnSpPr>
              <a:cxnSpLocks/>
            </p:cNvCxnSpPr>
            <p:nvPr/>
          </p:nvCxnSpPr>
          <p:spPr>
            <a:xfrm flipH="1" flipV="1">
              <a:off x="10157598" y="1178942"/>
              <a:ext cx="465061" cy="719028"/>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8B47212-B8DF-9EFF-9AFD-E1D647A0AC3B}"/>
                </a:ext>
              </a:extLst>
            </p:cNvPr>
            <p:cNvCxnSpPr>
              <a:cxnSpLocks/>
            </p:cNvCxnSpPr>
            <p:nvPr/>
          </p:nvCxnSpPr>
          <p:spPr>
            <a:xfrm flipH="1">
              <a:off x="9798235" y="1899839"/>
              <a:ext cx="814504" cy="74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582E215-0476-F3D1-3C90-46DC138F18AF}"/>
                </a:ext>
              </a:extLst>
            </p:cNvPr>
            <p:cNvSpPr txBox="1"/>
            <p:nvPr/>
          </p:nvSpPr>
          <p:spPr>
            <a:xfrm>
              <a:off x="11447596" y="1713304"/>
              <a:ext cx="301686" cy="369332"/>
            </a:xfrm>
            <a:prstGeom prst="rect">
              <a:avLst/>
            </a:prstGeom>
            <a:noFill/>
          </p:spPr>
          <p:txBody>
            <a:bodyPr wrap="none" rtlCol="0">
              <a:spAutoFit/>
            </a:bodyPr>
            <a:lstStyle/>
            <a:p>
              <a:pPr algn="l"/>
              <a:r>
                <a:rPr lang="en-US" dirty="0">
                  <a:latin typeface="+mj-lt"/>
                  <a:cs typeface="Calibri" panose="020F0502020204030204" pitchFamily="34" charset="0"/>
                </a:rPr>
                <a:t>0</a:t>
              </a:r>
            </a:p>
          </p:txBody>
        </p:sp>
        <p:sp>
          <p:nvSpPr>
            <p:cNvPr id="50" name="TextBox 49">
              <a:extLst>
                <a:ext uri="{FF2B5EF4-FFF2-40B4-BE49-F238E27FC236}">
                  <a16:creationId xmlns:a16="http://schemas.microsoft.com/office/drawing/2014/main" id="{CF518FD0-412C-E08C-5C98-AA3E55FC3B4A}"/>
                </a:ext>
              </a:extLst>
            </p:cNvPr>
            <p:cNvSpPr txBox="1"/>
            <p:nvPr/>
          </p:nvSpPr>
          <p:spPr>
            <a:xfrm>
              <a:off x="9646786" y="2192126"/>
              <a:ext cx="301686" cy="369332"/>
            </a:xfrm>
            <a:prstGeom prst="rect">
              <a:avLst/>
            </a:prstGeom>
            <a:noFill/>
          </p:spPr>
          <p:txBody>
            <a:bodyPr wrap="none" rtlCol="0">
              <a:spAutoFit/>
            </a:bodyPr>
            <a:lstStyle/>
            <a:p>
              <a:pPr algn="l"/>
              <a:r>
                <a:rPr lang="en-US" dirty="0">
                  <a:latin typeface="+mj-lt"/>
                  <a:cs typeface="Calibri" panose="020F0502020204030204" pitchFamily="34" charset="0"/>
                </a:rPr>
                <a:t>1</a:t>
              </a:r>
            </a:p>
          </p:txBody>
        </p:sp>
        <p:sp>
          <p:nvSpPr>
            <p:cNvPr id="51" name="TextBox 50">
              <a:extLst>
                <a:ext uri="{FF2B5EF4-FFF2-40B4-BE49-F238E27FC236}">
                  <a16:creationId xmlns:a16="http://schemas.microsoft.com/office/drawing/2014/main" id="{F1C1090C-70CF-D994-5CD6-23D66CB48545}"/>
                </a:ext>
              </a:extLst>
            </p:cNvPr>
            <p:cNvSpPr txBox="1"/>
            <p:nvPr/>
          </p:nvSpPr>
          <p:spPr>
            <a:xfrm>
              <a:off x="11019152" y="881394"/>
              <a:ext cx="301686" cy="369332"/>
            </a:xfrm>
            <a:prstGeom prst="rect">
              <a:avLst/>
            </a:prstGeom>
            <a:noFill/>
          </p:spPr>
          <p:txBody>
            <a:bodyPr wrap="none" rtlCol="0">
              <a:spAutoFit/>
            </a:bodyPr>
            <a:lstStyle/>
            <a:p>
              <a:pPr algn="l"/>
              <a:r>
                <a:rPr lang="en-US" dirty="0">
                  <a:latin typeface="+mj-lt"/>
                  <a:cs typeface="Calibri" panose="020F0502020204030204" pitchFamily="34" charset="0"/>
                </a:rPr>
                <a:t>2</a:t>
              </a:r>
            </a:p>
          </p:txBody>
        </p:sp>
        <p:sp>
          <p:nvSpPr>
            <p:cNvPr id="52" name="TextBox 51">
              <a:extLst>
                <a:ext uri="{FF2B5EF4-FFF2-40B4-BE49-F238E27FC236}">
                  <a16:creationId xmlns:a16="http://schemas.microsoft.com/office/drawing/2014/main" id="{ADC550CE-0CE8-00B2-ABF5-2E1225A05932}"/>
                </a:ext>
              </a:extLst>
            </p:cNvPr>
            <p:cNvSpPr txBox="1"/>
            <p:nvPr/>
          </p:nvSpPr>
          <p:spPr>
            <a:xfrm>
              <a:off x="10486476" y="2650238"/>
              <a:ext cx="301686" cy="369332"/>
            </a:xfrm>
            <a:prstGeom prst="rect">
              <a:avLst/>
            </a:prstGeom>
            <a:noFill/>
          </p:spPr>
          <p:txBody>
            <a:bodyPr wrap="none" rtlCol="0">
              <a:spAutoFit/>
            </a:bodyPr>
            <a:lstStyle/>
            <a:p>
              <a:pPr algn="l"/>
              <a:r>
                <a:rPr lang="en-US" dirty="0">
                  <a:latin typeface="+mj-lt"/>
                  <a:cs typeface="Calibri" panose="020F0502020204030204" pitchFamily="34" charset="0"/>
                </a:rPr>
                <a:t>3</a:t>
              </a:r>
            </a:p>
          </p:txBody>
        </p:sp>
        <p:sp>
          <p:nvSpPr>
            <p:cNvPr id="53" name="TextBox 52">
              <a:extLst>
                <a:ext uri="{FF2B5EF4-FFF2-40B4-BE49-F238E27FC236}">
                  <a16:creationId xmlns:a16="http://schemas.microsoft.com/office/drawing/2014/main" id="{8072EC4D-8118-F2E7-EF25-40DF91B20028}"/>
                </a:ext>
              </a:extLst>
            </p:cNvPr>
            <p:cNvSpPr txBox="1"/>
            <p:nvPr/>
          </p:nvSpPr>
          <p:spPr>
            <a:xfrm>
              <a:off x="9892031" y="903354"/>
              <a:ext cx="301686" cy="369332"/>
            </a:xfrm>
            <a:prstGeom prst="rect">
              <a:avLst/>
            </a:prstGeom>
            <a:noFill/>
          </p:spPr>
          <p:txBody>
            <a:bodyPr wrap="none" rtlCol="0">
              <a:spAutoFit/>
            </a:bodyPr>
            <a:lstStyle/>
            <a:p>
              <a:pPr algn="l"/>
              <a:r>
                <a:rPr lang="en-US" dirty="0">
                  <a:latin typeface="+mj-lt"/>
                  <a:cs typeface="Calibri" panose="020F0502020204030204" pitchFamily="34" charset="0"/>
                </a:rPr>
                <a:t>4</a:t>
              </a:r>
            </a:p>
          </p:txBody>
        </p:sp>
        <p:sp>
          <p:nvSpPr>
            <p:cNvPr id="54" name="TextBox 53">
              <a:extLst>
                <a:ext uri="{FF2B5EF4-FFF2-40B4-BE49-F238E27FC236}">
                  <a16:creationId xmlns:a16="http://schemas.microsoft.com/office/drawing/2014/main" id="{F7BD811F-F273-1766-2F0F-02F299049863}"/>
                </a:ext>
              </a:extLst>
            </p:cNvPr>
            <p:cNvSpPr txBox="1"/>
            <p:nvPr/>
          </p:nvSpPr>
          <p:spPr>
            <a:xfrm>
              <a:off x="11364581" y="2173306"/>
              <a:ext cx="301686" cy="369332"/>
            </a:xfrm>
            <a:prstGeom prst="rect">
              <a:avLst/>
            </a:prstGeom>
            <a:noFill/>
          </p:spPr>
          <p:txBody>
            <a:bodyPr wrap="none" rtlCol="0">
              <a:spAutoFit/>
            </a:bodyPr>
            <a:lstStyle/>
            <a:p>
              <a:pPr algn="l"/>
              <a:r>
                <a:rPr lang="en-US" dirty="0">
                  <a:latin typeface="+mj-lt"/>
                  <a:cs typeface="Calibri" panose="020F0502020204030204" pitchFamily="34" charset="0"/>
                </a:rPr>
                <a:t>5</a:t>
              </a:r>
            </a:p>
          </p:txBody>
        </p:sp>
        <p:cxnSp>
          <p:nvCxnSpPr>
            <p:cNvPr id="7" name="Straight Arrow Connector 6">
              <a:extLst>
                <a:ext uri="{FF2B5EF4-FFF2-40B4-BE49-F238E27FC236}">
                  <a16:creationId xmlns:a16="http://schemas.microsoft.com/office/drawing/2014/main" id="{31357069-8B20-08FF-18AA-B9ADDCD2BACC}"/>
                </a:ext>
              </a:extLst>
            </p:cNvPr>
            <p:cNvCxnSpPr>
              <a:cxnSpLocks/>
            </p:cNvCxnSpPr>
            <p:nvPr/>
          </p:nvCxnSpPr>
          <p:spPr>
            <a:xfrm rot="16200000">
              <a:off x="10192353" y="1443480"/>
              <a:ext cx="860612"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DD6EFEF-1C03-725F-80CA-F769FFED1CFB}"/>
                </a:ext>
              </a:extLst>
            </p:cNvPr>
            <p:cNvCxnSpPr>
              <a:cxnSpLocks/>
            </p:cNvCxnSpPr>
            <p:nvPr/>
          </p:nvCxnSpPr>
          <p:spPr>
            <a:xfrm flipV="1">
              <a:off x="10637319" y="1488393"/>
              <a:ext cx="752382" cy="40449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7A38F3D-9076-0968-A855-BB48AE95A957}"/>
                </a:ext>
              </a:extLst>
            </p:cNvPr>
            <p:cNvCxnSpPr>
              <a:cxnSpLocks/>
            </p:cNvCxnSpPr>
            <p:nvPr/>
          </p:nvCxnSpPr>
          <p:spPr>
            <a:xfrm>
              <a:off x="10620805" y="1901819"/>
              <a:ext cx="768898" cy="41516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996A3F-4D42-4C7F-1CB1-5B0F2A17C81B}"/>
                </a:ext>
              </a:extLst>
            </p:cNvPr>
            <p:cNvCxnSpPr>
              <a:cxnSpLocks/>
            </p:cNvCxnSpPr>
            <p:nvPr/>
          </p:nvCxnSpPr>
          <p:spPr>
            <a:xfrm flipH="1" flipV="1">
              <a:off x="9892511" y="1523301"/>
              <a:ext cx="725294" cy="37572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D9A09B7-43DC-5BCA-242D-96A0C4A6E423}"/>
                </a:ext>
              </a:extLst>
            </p:cNvPr>
            <p:cNvCxnSpPr>
              <a:cxnSpLocks/>
            </p:cNvCxnSpPr>
            <p:nvPr/>
          </p:nvCxnSpPr>
          <p:spPr>
            <a:xfrm flipH="1">
              <a:off x="9942385" y="1900604"/>
              <a:ext cx="659143" cy="40610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A83CDCE-697E-34EF-8F9D-74CB3D3E6ABA}"/>
                </a:ext>
              </a:extLst>
            </p:cNvPr>
            <p:cNvCxnSpPr>
              <a:cxnSpLocks/>
            </p:cNvCxnSpPr>
            <p:nvPr/>
          </p:nvCxnSpPr>
          <p:spPr>
            <a:xfrm rot="16200000" flipH="1">
              <a:off x="10215044" y="2288087"/>
              <a:ext cx="814504" cy="74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C5080AB-EEE3-A6B7-6A45-59F01B132CE1}"/>
                </a:ext>
              </a:extLst>
            </p:cNvPr>
            <p:cNvSpPr txBox="1"/>
            <p:nvPr/>
          </p:nvSpPr>
          <p:spPr>
            <a:xfrm>
              <a:off x="10960643" y="2518620"/>
              <a:ext cx="418704" cy="369332"/>
            </a:xfrm>
            <a:prstGeom prst="rect">
              <a:avLst/>
            </a:prstGeom>
            <a:noFill/>
          </p:spPr>
          <p:txBody>
            <a:bodyPr wrap="none" rtlCol="0">
              <a:spAutoFit/>
            </a:bodyPr>
            <a:lstStyle/>
            <a:p>
              <a:pPr algn="l"/>
              <a:r>
                <a:rPr lang="en-US" dirty="0">
                  <a:latin typeface="+mj-lt"/>
                  <a:cs typeface="Calibri" panose="020F0502020204030204" pitchFamily="34" charset="0"/>
                </a:rPr>
                <a:t>10</a:t>
              </a:r>
            </a:p>
          </p:txBody>
        </p:sp>
        <p:sp>
          <p:nvSpPr>
            <p:cNvPr id="40" name="TextBox 39">
              <a:extLst>
                <a:ext uri="{FF2B5EF4-FFF2-40B4-BE49-F238E27FC236}">
                  <a16:creationId xmlns:a16="http://schemas.microsoft.com/office/drawing/2014/main" id="{7B922E80-052B-156A-3B3A-7F1F21C88193}"/>
                </a:ext>
              </a:extLst>
            </p:cNvPr>
            <p:cNvSpPr txBox="1"/>
            <p:nvPr/>
          </p:nvSpPr>
          <p:spPr>
            <a:xfrm>
              <a:off x="9956982" y="2530708"/>
              <a:ext cx="301686" cy="369332"/>
            </a:xfrm>
            <a:prstGeom prst="rect">
              <a:avLst/>
            </a:prstGeom>
            <a:noFill/>
          </p:spPr>
          <p:txBody>
            <a:bodyPr wrap="none" rtlCol="0">
              <a:spAutoFit/>
            </a:bodyPr>
            <a:lstStyle/>
            <a:p>
              <a:pPr algn="l"/>
              <a:r>
                <a:rPr lang="en-US" dirty="0">
                  <a:latin typeface="+mj-lt"/>
                  <a:cs typeface="Calibri" panose="020F0502020204030204" pitchFamily="34" charset="0"/>
                </a:rPr>
                <a:t>8</a:t>
              </a:r>
            </a:p>
          </p:txBody>
        </p:sp>
        <p:sp>
          <p:nvSpPr>
            <p:cNvPr id="42" name="TextBox 41">
              <a:extLst>
                <a:ext uri="{FF2B5EF4-FFF2-40B4-BE49-F238E27FC236}">
                  <a16:creationId xmlns:a16="http://schemas.microsoft.com/office/drawing/2014/main" id="{FD537D46-A854-458D-B4B6-968DDEB3824F}"/>
                </a:ext>
              </a:extLst>
            </p:cNvPr>
            <p:cNvSpPr txBox="1"/>
            <p:nvPr/>
          </p:nvSpPr>
          <p:spPr>
            <a:xfrm>
              <a:off x="9518750" y="1728070"/>
              <a:ext cx="301686" cy="369332"/>
            </a:xfrm>
            <a:prstGeom prst="rect">
              <a:avLst/>
            </a:prstGeom>
            <a:noFill/>
          </p:spPr>
          <p:txBody>
            <a:bodyPr wrap="none" rtlCol="0">
              <a:spAutoFit/>
            </a:bodyPr>
            <a:lstStyle/>
            <a:p>
              <a:pPr algn="l"/>
              <a:r>
                <a:rPr lang="en-US" dirty="0">
                  <a:latin typeface="+mj-lt"/>
                  <a:cs typeface="Calibri" panose="020F0502020204030204" pitchFamily="34" charset="0"/>
                </a:rPr>
                <a:t>6</a:t>
              </a:r>
            </a:p>
          </p:txBody>
        </p:sp>
        <p:sp>
          <p:nvSpPr>
            <p:cNvPr id="43" name="TextBox 42">
              <a:extLst>
                <a:ext uri="{FF2B5EF4-FFF2-40B4-BE49-F238E27FC236}">
                  <a16:creationId xmlns:a16="http://schemas.microsoft.com/office/drawing/2014/main" id="{D3F4BFC4-97D3-CEBB-9BBB-CC31183DA9EB}"/>
                </a:ext>
              </a:extLst>
            </p:cNvPr>
            <p:cNvSpPr txBox="1"/>
            <p:nvPr/>
          </p:nvSpPr>
          <p:spPr>
            <a:xfrm>
              <a:off x="9511324" y="1269260"/>
              <a:ext cx="418704" cy="369332"/>
            </a:xfrm>
            <a:prstGeom prst="rect">
              <a:avLst/>
            </a:prstGeom>
            <a:noFill/>
          </p:spPr>
          <p:txBody>
            <a:bodyPr wrap="none" rtlCol="0">
              <a:spAutoFit/>
            </a:bodyPr>
            <a:lstStyle/>
            <a:p>
              <a:pPr algn="l"/>
              <a:r>
                <a:rPr lang="en-US" dirty="0">
                  <a:latin typeface="+mj-lt"/>
                  <a:cs typeface="Calibri" panose="020F0502020204030204" pitchFamily="34" charset="0"/>
                </a:rPr>
                <a:t>11</a:t>
              </a:r>
            </a:p>
          </p:txBody>
        </p:sp>
        <p:sp>
          <p:nvSpPr>
            <p:cNvPr id="44" name="TextBox 43">
              <a:extLst>
                <a:ext uri="{FF2B5EF4-FFF2-40B4-BE49-F238E27FC236}">
                  <a16:creationId xmlns:a16="http://schemas.microsoft.com/office/drawing/2014/main" id="{A17D6BD0-9EE4-DF56-78E2-71ABBCEFEF15}"/>
                </a:ext>
              </a:extLst>
            </p:cNvPr>
            <p:cNvSpPr txBox="1"/>
            <p:nvPr/>
          </p:nvSpPr>
          <p:spPr>
            <a:xfrm>
              <a:off x="10469962" y="697885"/>
              <a:ext cx="301686" cy="369332"/>
            </a:xfrm>
            <a:prstGeom prst="rect">
              <a:avLst/>
            </a:prstGeom>
            <a:noFill/>
          </p:spPr>
          <p:txBody>
            <a:bodyPr wrap="none" rtlCol="0">
              <a:spAutoFit/>
            </a:bodyPr>
            <a:lstStyle/>
            <a:p>
              <a:pPr algn="l"/>
              <a:r>
                <a:rPr lang="en-US" dirty="0">
                  <a:latin typeface="+mj-lt"/>
                  <a:cs typeface="Calibri" panose="020F0502020204030204" pitchFamily="34" charset="0"/>
                </a:rPr>
                <a:t>9</a:t>
              </a:r>
            </a:p>
          </p:txBody>
        </p:sp>
        <p:sp>
          <p:nvSpPr>
            <p:cNvPr id="45" name="TextBox 44">
              <a:extLst>
                <a:ext uri="{FF2B5EF4-FFF2-40B4-BE49-F238E27FC236}">
                  <a16:creationId xmlns:a16="http://schemas.microsoft.com/office/drawing/2014/main" id="{0D66940F-28EA-2DBF-5B81-25F79AE04884}"/>
                </a:ext>
              </a:extLst>
            </p:cNvPr>
            <p:cNvSpPr txBox="1"/>
            <p:nvPr/>
          </p:nvSpPr>
          <p:spPr>
            <a:xfrm>
              <a:off x="11367089" y="1247343"/>
              <a:ext cx="301686" cy="369332"/>
            </a:xfrm>
            <a:prstGeom prst="rect">
              <a:avLst/>
            </a:prstGeom>
            <a:noFill/>
          </p:spPr>
          <p:txBody>
            <a:bodyPr wrap="none" rtlCol="0">
              <a:spAutoFit/>
            </a:bodyPr>
            <a:lstStyle/>
            <a:p>
              <a:pPr algn="l"/>
              <a:r>
                <a:rPr lang="en-US" dirty="0">
                  <a:latin typeface="+mj-lt"/>
                  <a:cs typeface="Calibri" panose="020F0502020204030204" pitchFamily="34" charset="0"/>
                </a:rPr>
                <a:t>7</a:t>
              </a:r>
            </a:p>
          </p:txBody>
        </p:sp>
      </p:grpSp>
      <p:sp>
        <p:nvSpPr>
          <p:cNvPr id="49" name="TextBox 48">
            <a:extLst>
              <a:ext uri="{FF2B5EF4-FFF2-40B4-BE49-F238E27FC236}">
                <a16:creationId xmlns:a16="http://schemas.microsoft.com/office/drawing/2014/main" id="{3B4A41AF-94A6-97B5-92C5-18D6DC6EF0D4}"/>
              </a:ext>
            </a:extLst>
          </p:cNvPr>
          <p:cNvSpPr txBox="1"/>
          <p:nvPr/>
        </p:nvSpPr>
        <p:spPr>
          <a:xfrm>
            <a:off x="6866457" y="2866397"/>
            <a:ext cx="1422184" cy="369332"/>
          </a:xfrm>
          <a:prstGeom prst="rect">
            <a:avLst/>
          </a:prstGeom>
          <a:noFill/>
        </p:spPr>
        <p:txBody>
          <a:bodyPr wrap="none" rtlCol="0">
            <a:spAutoFit/>
          </a:bodyPr>
          <a:lstStyle/>
          <a:p>
            <a:pPr algn="r"/>
            <a:r>
              <a:rPr lang="en-US" dirty="0">
                <a:latin typeface="+mj-lt"/>
                <a:cs typeface="Calibri" panose="020F0502020204030204" pitchFamily="34" charset="0"/>
              </a:rPr>
              <a:t>{0,2,4,7,9,10}</a:t>
            </a:r>
          </a:p>
        </p:txBody>
      </p:sp>
      <p:sp>
        <p:nvSpPr>
          <p:cNvPr id="55" name="TextBox 54">
            <a:extLst>
              <a:ext uri="{FF2B5EF4-FFF2-40B4-BE49-F238E27FC236}">
                <a16:creationId xmlns:a16="http://schemas.microsoft.com/office/drawing/2014/main" id="{159621E1-6207-4A5A-4819-D1F972750721}"/>
              </a:ext>
            </a:extLst>
          </p:cNvPr>
          <p:cNvSpPr txBox="1"/>
          <p:nvPr/>
        </p:nvSpPr>
        <p:spPr>
          <a:xfrm>
            <a:off x="6470385" y="1717138"/>
            <a:ext cx="1366598" cy="369332"/>
          </a:xfrm>
          <a:prstGeom prst="rect">
            <a:avLst/>
          </a:prstGeom>
          <a:noFill/>
        </p:spPr>
        <p:txBody>
          <a:bodyPr wrap="square">
            <a:spAutoFit/>
          </a:bodyPr>
          <a:lstStyle/>
          <a:p>
            <a:r>
              <a:rPr lang="en-US" dirty="0">
                <a:latin typeface="+mj-lt"/>
                <a:cs typeface="Calibri" panose="020F0502020204030204" pitchFamily="34" charset="0"/>
              </a:rPr>
              <a:t>{2,4,7,9,11}</a:t>
            </a:r>
            <a:endParaRPr lang="en-US" dirty="0"/>
          </a:p>
        </p:txBody>
      </p:sp>
    </p:spTree>
    <p:extLst>
      <p:ext uri="{BB962C8B-B14F-4D97-AF65-F5344CB8AC3E}">
        <p14:creationId xmlns:p14="http://schemas.microsoft.com/office/powerpoint/2010/main" val="215717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70A6-7F8B-7FD9-73FC-F65F28E50EE3}"/>
              </a:ext>
            </a:extLst>
          </p:cNvPr>
          <p:cNvSpPr>
            <a:spLocks noGrp="1"/>
          </p:cNvSpPr>
          <p:nvPr>
            <p:ph type="title"/>
          </p:nvPr>
        </p:nvSpPr>
        <p:spPr/>
        <p:txBody>
          <a:bodyPr/>
          <a:lstStyle/>
          <a:p>
            <a:r>
              <a:rPr lang="en-US" dirty="0"/>
              <a:t>Schubert, Sehnsucht der Liebe (1815)</a:t>
            </a:r>
          </a:p>
        </p:txBody>
      </p:sp>
      <p:sp>
        <p:nvSpPr>
          <p:cNvPr id="4" name="Date Placeholder 3">
            <a:extLst>
              <a:ext uri="{FF2B5EF4-FFF2-40B4-BE49-F238E27FC236}">
                <a16:creationId xmlns:a16="http://schemas.microsoft.com/office/drawing/2014/main" id="{E20B8E60-12AD-3AE0-9D25-8E57BF54D76C}"/>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0C0F7EA8-C066-9671-2436-E7CC94F591D2}"/>
              </a:ext>
            </a:extLst>
          </p:cNvPr>
          <p:cNvSpPr>
            <a:spLocks noGrp="1"/>
          </p:cNvSpPr>
          <p:nvPr>
            <p:ph type="ftr" sz="quarter" idx="11"/>
          </p:nvPr>
        </p:nvSpPr>
        <p:spPr/>
        <p:txBody>
          <a:bodyPr/>
          <a:lstStyle/>
          <a:p>
            <a:r>
              <a:rPr lang="en-US"/>
              <a:t>Windows into Musical Time</a:t>
            </a:r>
            <a:endParaRPr lang="en-US" dirty="0"/>
          </a:p>
        </p:txBody>
      </p:sp>
      <p:sp>
        <p:nvSpPr>
          <p:cNvPr id="13" name="Rectangle 12">
            <a:extLst>
              <a:ext uri="{FF2B5EF4-FFF2-40B4-BE49-F238E27FC236}">
                <a16:creationId xmlns:a16="http://schemas.microsoft.com/office/drawing/2014/main" id="{F4A8728A-F4D7-70E7-6232-3FE72A199A28}"/>
              </a:ext>
            </a:extLst>
          </p:cNvPr>
          <p:cNvSpPr/>
          <p:nvPr/>
        </p:nvSpPr>
        <p:spPr>
          <a:xfrm>
            <a:off x="279770" y="673603"/>
            <a:ext cx="7780560" cy="5383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6A9365B-0EEC-6B2B-6FBA-254D49EF08BA}"/>
              </a:ext>
            </a:extLst>
          </p:cNvPr>
          <p:cNvSpPr>
            <a:spLocks noGrp="1"/>
          </p:cNvSpPr>
          <p:nvPr>
            <p:ph type="sldNum" sz="quarter" idx="12"/>
          </p:nvPr>
        </p:nvSpPr>
        <p:spPr/>
        <p:txBody>
          <a:bodyPr/>
          <a:lstStyle/>
          <a:p>
            <a:r>
              <a:rPr lang="en-US"/>
              <a:t>Jason Yust, Boston Univ.          </a:t>
            </a:r>
            <a:fld id="{6950D593-2953-924C-A0DA-F3B17E0E49C7}" type="slidenum">
              <a:rPr lang="en-US" smtClean="0"/>
              <a:pPr/>
              <a:t>3</a:t>
            </a:fld>
            <a:endParaRPr lang="en-US" dirty="0"/>
          </a:p>
        </p:txBody>
      </p:sp>
      <p:sp>
        <p:nvSpPr>
          <p:cNvPr id="14" name="TextBox 13">
            <a:extLst>
              <a:ext uri="{FF2B5EF4-FFF2-40B4-BE49-F238E27FC236}">
                <a16:creationId xmlns:a16="http://schemas.microsoft.com/office/drawing/2014/main" id="{4C6802C8-C2C7-53F0-9610-7EE7CC5C4FC5}"/>
              </a:ext>
            </a:extLst>
          </p:cNvPr>
          <p:cNvSpPr txBox="1"/>
          <p:nvPr/>
        </p:nvSpPr>
        <p:spPr>
          <a:xfrm>
            <a:off x="8093782" y="1461361"/>
            <a:ext cx="4095993" cy="461665"/>
          </a:xfrm>
          <a:prstGeom prst="rect">
            <a:avLst/>
          </a:prstGeom>
          <a:noFill/>
        </p:spPr>
        <p:txBody>
          <a:bodyPr wrap="none" rtlCol="0">
            <a:spAutoFit/>
          </a:bodyPr>
          <a:lstStyle/>
          <a:p>
            <a:pPr algn="l"/>
            <a:r>
              <a:rPr lang="en-US" sz="2400" b="1" dirty="0">
                <a:latin typeface="+mj-lt"/>
                <a:cs typeface="Calibri" panose="020F0502020204030204" pitchFamily="34" charset="0"/>
              </a:rPr>
              <a:t>B</a:t>
            </a:r>
            <a:r>
              <a:rPr lang="en-US" sz="2400" b="1" dirty="0">
                <a:latin typeface="Helsinki Text Std" panose="02000400000000000000" pitchFamily="2" charset="77"/>
                <a:cs typeface="Calibri" panose="020F0502020204030204" pitchFamily="34" charset="0"/>
              </a:rPr>
              <a:t>b</a:t>
            </a:r>
            <a:r>
              <a:rPr lang="en-US" sz="2400" b="1" dirty="0">
                <a:latin typeface="+mj-lt"/>
                <a:cs typeface="Calibri" panose="020F0502020204030204" pitchFamily="34" charset="0"/>
              </a:rPr>
              <a:t> major → E</a:t>
            </a:r>
            <a:r>
              <a:rPr lang="en-US" sz="2400" b="1" dirty="0">
                <a:latin typeface="Helsinki Text Std" panose="02000400000000000000" pitchFamily="2" charset="77"/>
                <a:cs typeface="Calibri" panose="020F0502020204030204" pitchFamily="34" charset="0"/>
              </a:rPr>
              <a:t>b</a:t>
            </a:r>
            <a:r>
              <a:rPr lang="en-US" sz="2400" b="1" dirty="0">
                <a:latin typeface="+mj-lt"/>
                <a:cs typeface="Calibri" panose="020F0502020204030204" pitchFamily="34" charset="0"/>
              </a:rPr>
              <a:t> minor → B major</a:t>
            </a:r>
          </a:p>
        </p:txBody>
      </p:sp>
      <p:sp>
        <p:nvSpPr>
          <p:cNvPr id="15" name="TextBox 14">
            <a:extLst>
              <a:ext uri="{FF2B5EF4-FFF2-40B4-BE49-F238E27FC236}">
                <a16:creationId xmlns:a16="http://schemas.microsoft.com/office/drawing/2014/main" id="{6D23323D-F7CC-BA09-A037-A8CD1C9B0FD3}"/>
              </a:ext>
            </a:extLst>
          </p:cNvPr>
          <p:cNvSpPr txBox="1"/>
          <p:nvPr/>
        </p:nvSpPr>
        <p:spPr>
          <a:xfrm>
            <a:off x="8101784" y="3134363"/>
            <a:ext cx="1680268" cy="461665"/>
          </a:xfrm>
          <a:prstGeom prst="rect">
            <a:avLst/>
          </a:prstGeom>
          <a:noFill/>
        </p:spPr>
        <p:txBody>
          <a:bodyPr wrap="none" rtlCol="0">
            <a:spAutoFit/>
          </a:bodyPr>
          <a:lstStyle/>
          <a:p>
            <a:pPr algn="l"/>
            <a:r>
              <a:rPr lang="en-US" sz="2400" b="1" dirty="0">
                <a:latin typeface="+mj-lt"/>
                <a:cs typeface="Calibri" panose="020F0502020204030204" pitchFamily="34" charset="0"/>
              </a:rPr>
              <a:t>B minor . . . </a:t>
            </a:r>
          </a:p>
        </p:txBody>
      </p:sp>
      <p:pic>
        <p:nvPicPr>
          <p:cNvPr id="7" name="Picture 6">
            <a:extLst>
              <a:ext uri="{FF2B5EF4-FFF2-40B4-BE49-F238E27FC236}">
                <a16:creationId xmlns:a16="http://schemas.microsoft.com/office/drawing/2014/main" id="{C1A154F7-955A-A35B-FF15-4A75B3650BF9}"/>
              </a:ext>
            </a:extLst>
          </p:cNvPr>
          <p:cNvPicPr>
            <a:picLocks noChangeAspect="1"/>
          </p:cNvPicPr>
          <p:nvPr/>
        </p:nvPicPr>
        <p:blipFill>
          <a:blip r:embed="rId2"/>
          <a:stretch>
            <a:fillRect/>
          </a:stretch>
        </p:blipFill>
        <p:spPr>
          <a:xfrm>
            <a:off x="386682" y="759799"/>
            <a:ext cx="7600188" cy="1824045"/>
          </a:xfrm>
          <a:prstGeom prst="rect">
            <a:avLst/>
          </a:prstGeom>
        </p:spPr>
      </p:pic>
      <p:pic>
        <p:nvPicPr>
          <p:cNvPr id="9" name="Picture 8">
            <a:extLst>
              <a:ext uri="{FF2B5EF4-FFF2-40B4-BE49-F238E27FC236}">
                <a16:creationId xmlns:a16="http://schemas.microsoft.com/office/drawing/2014/main" id="{9D7C3D80-673F-9D6C-48F0-2A75F564AA2E}"/>
              </a:ext>
            </a:extLst>
          </p:cNvPr>
          <p:cNvPicPr>
            <a:picLocks noChangeAspect="1"/>
          </p:cNvPicPr>
          <p:nvPr/>
        </p:nvPicPr>
        <p:blipFill>
          <a:blip r:embed="rId3"/>
          <a:stretch>
            <a:fillRect/>
          </a:stretch>
        </p:blipFill>
        <p:spPr>
          <a:xfrm>
            <a:off x="369956" y="2589602"/>
            <a:ext cx="7600188" cy="1824045"/>
          </a:xfrm>
          <a:prstGeom prst="rect">
            <a:avLst/>
          </a:prstGeom>
        </p:spPr>
      </p:pic>
      <p:pic>
        <p:nvPicPr>
          <p:cNvPr id="11" name="Picture 10">
            <a:extLst>
              <a:ext uri="{FF2B5EF4-FFF2-40B4-BE49-F238E27FC236}">
                <a16:creationId xmlns:a16="http://schemas.microsoft.com/office/drawing/2014/main" id="{246C4255-8ECA-471E-210D-5F022DF78640}"/>
              </a:ext>
            </a:extLst>
          </p:cNvPr>
          <p:cNvPicPr>
            <a:picLocks noChangeAspect="1"/>
          </p:cNvPicPr>
          <p:nvPr/>
        </p:nvPicPr>
        <p:blipFill>
          <a:blip r:embed="rId4"/>
          <a:stretch>
            <a:fillRect/>
          </a:stretch>
        </p:blipFill>
        <p:spPr>
          <a:xfrm>
            <a:off x="328502" y="4357113"/>
            <a:ext cx="7641642" cy="1699678"/>
          </a:xfrm>
          <a:prstGeom prst="rect">
            <a:avLst/>
          </a:prstGeom>
        </p:spPr>
      </p:pic>
      <p:sp>
        <p:nvSpPr>
          <p:cNvPr id="12" name="Oval 11">
            <a:extLst>
              <a:ext uri="{FF2B5EF4-FFF2-40B4-BE49-F238E27FC236}">
                <a16:creationId xmlns:a16="http://schemas.microsoft.com/office/drawing/2014/main" id="{5DA2833F-DDCF-9DA4-317E-EEA85C837E27}"/>
              </a:ext>
            </a:extLst>
          </p:cNvPr>
          <p:cNvSpPr/>
          <p:nvPr/>
        </p:nvSpPr>
        <p:spPr>
          <a:xfrm>
            <a:off x="2759242" y="759799"/>
            <a:ext cx="561474" cy="55565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6D9FB8C-20AF-3A02-666A-777D40144811}"/>
              </a:ext>
            </a:extLst>
          </p:cNvPr>
          <p:cNvSpPr txBox="1"/>
          <p:nvPr/>
        </p:nvSpPr>
        <p:spPr>
          <a:xfrm>
            <a:off x="3220239" y="575960"/>
            <a:ext cx="2362414" cy="461665"/>
          </a:xfrm>
          <a:prstGeom prst="rect">
            <a:avLst/>
          </a:prstGeom>
          <a:noFill/>
        </p:spPr>
        <p:txBody>
          <a:bodyPr wrap="square">
            <a:spAutoFit/>
          </a:bodyPr>
          <a:lstStyle/>
          <a:p>
            <a:r>
              <a:rPr lang="en-US" sz="2400" b="1" dirty="0">
                <a:solidFill>
                  <a:srgbClr val="C00000"/>
                </a:solidFill>
                <a:latin typeface="+mj-lt"/>
                <a:cs typeface="Calibri" panose="020F0502020204030204" pitchFamily="34" charset="0"/>
              </a:rPr>
              <a:t>E</a:t>
            </a:r>
            <a:r>
              <a:rPr lang="en-US" sz="2400" b="1" dirty="0">
                <a:solidFill>
                  <a:srgbClr val="C00000"/>
                </a:solidFill>
                <a:latin typeface="Helsinki Text Std" panose="02000400000000000000" pitchFamily="2" charset="77"/>
                <a:cs typeface="Calibri" panose="020F0502020204030204" pitchFamily="34" charset="0"/>
              </a:rPr>
              <a:t>b      </a:t>
            </a:r>
            <a:r>
              <a:rPr lang="en-US" sz="2400" b="1" dirty="0">
                <a:solidFill>
                  <a:srgbClr val="C00000"/>
                </a:solidFill>
                <a:latin typeface="+mj-lt"/>
                <a:cs typeface="Calibri" panose="020F0502020204030204" pitchFamily="34" charset="0"/>
              </a:rPr>
              <a:t>→ D</a:t>
            </a:r>
            <a:r>
              <a:rPr lang="en-US" sz="2400" b="1" dirty="0">
                <a:solidFill>
                  <a:srgbClr val="C00000"/>
                </a:solidFill>
                <a:latin typeface="Helsinki Text Std" panose="02000400000000000000" pitchFamily="2" charset="77"/>
                <a:cs typeface="Calibri" panose="020F0502020204030204" pitchFamily="34" charset="0"/>
              </a:rPr>
              <a:t>#</a:t>
            </a:r>
            <a:endParaRPr lang="en-US" sz="2400" dirty="0">
              <a:solidFill>
                <a:srgbClr val="C00000"/>
              </a:solidFill>
            </a:endParaRPr>
          </a:p>
        </p:txBody>
      </p:sp>
      <p:sp>
        <p:nvSpPr>
          <p:cNvPr id="18" name="TextBox 17">
            <a:extLst>
              <a:ext uri="{FF2B5EF4-FFF2-40B4-BE49-F238E27FC236}">
                <a16:creationId xmlns:a16="http://schemas.microsoft.com/office/drawing/2014/main" id="{F4350E5C-C419-C067-227E-E4BAC7A0A256}"/>
              </a:ext>
            </a:extLst>
          </p:cNvPr>
          <p:cNvSpPr txBox="1"/>
          <p:nvPr/>
        </p:nvSpPr>
        <p:spPr>
          <a:xfrm>
            <a:off x="8153400" y="4807365"/>
            <a:ext cx="1680268" cy="461665"/>
          </a:xfrm>
          <a:prstGeom prst="rect">
            <a:avLst/>
          </a:prstGeom>
          <a:noFill/>
        </p:spPr>
        <p:txBody>
          <a:bodyPr wrap="none" rtlCol="0">
            <a:spAutoFit/>
          </a:bodyPr>
          <a:lstStyle/>
          <a:p>
            <a:pPr algn="l"/>
            <a:r>
              <a:rPr lang="en-US" sz="2400" b="1" dirty="0">
                <a:latin typeface="+mj-lt"/>
                <a:cs typeface="Calibri" panose="020F0502020204030204" pitchFamily="34" charset="0"/>
              </a:rPr>
              <a:t>A minor . . . </a:t>
            </a:r>
          </a:p>
        </p:txBody>
      </p:sp>
    </p:spTree>
    <p:extLst>
      <p:ext uri="{BB962C8B-B14F-4D97-AF65-F5344CB8AC3E}">
        <p14:creationId xmlns:p14="http://schemas.microsoft.com/office/powerpoint/2010/main" val="3361535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30B4-298F-8F4C-3A58-FF8338C78B29}"/>
              </a:ext>
            </a:extLst>
          </p:cNvPr>
          <p:cNvSpPr>
            <a:spLocks noGrp="1"/>
          </p:cNvSpPr>
          <p:nvPr>
            <p:ph type="title"/>
          </p:nvPr>
        </p:nvSpPr>
        <p:spPr/>
        <p:txBody>
          <a:bodyPr/>
          <a:lstStyle/>
          <a:p>
            <a:r>
              <a:rPr lang="en-US" dirty="0" err="1"/>
              <a:t>Atumpan</a:t>
            </a:r>
            <a:r>
              <a:rPr lang="en-US" dirty="0"/>
              <a:t> (Adowa lead drum)</a:t>
            </a:r>
          </a:p>
        </p:txBody>
      </p:sp>
      <p:sp>
        <p:nvSpPr>
          <p:cNvPr id="3" name="Content Placeholder 2">
            <a:extLst>
              <a:ext uri="{FF2B5EF4-FFF2-40B4-BE49-F238E27FC236}">
                <a16:creationId xmlns:a16="http://schemas.microsoft.com/office/drawing/2014/main" id="{B946854E-B10C-1ED2-5507-563C46610AFA}"/>
              </a:ext>
            </a:extLst>
          </p:cNvPr>
          <p:cNvSpPr>
            <a:spLocks noGrp="1"/>
          </p:cNvSpPr>
          <p:nvPr>
            <p:ph idx="1"/>
          </p:nvPr>
        </p:nvSpPr>
        <p:spPr>
          <a:xfrm>
            <a:off x="487280" y="732805"/>
            <a:ext cx="11217440" cy="590473"/>
          </a:xfrm>
        </p:spPr>
        <p:txBody>
          <a:bodyPr>
            <a:normAutofit fontScale="77500" lnSpcReduction="20000"/>
          </a:bodyPr>
          <a:lstStyle/>
          <a:p>
            <a:pPr marL="0" indent="0" algn="ctr">
              <a:buNone/>
            </a:pPr>
            <a:r>
              <a:rPr lang="en-US" b="1" dirty="0"/>
              <a:t>Linear representation of </a:t>
            </a:r>
            <a:r>
              <a:rPr lang="en-US" b="1" dirty="0" err="1"/>
              <a:t>Atumpan</a:t>
            </a:r>
            <a:r>
              <a:rPr lang="en-US" b="1" dirty="0"/>
              <a:t> performance by </a:t>
            </a:r>
            <a:r>
              <a:rPr lang="en-US" b="1" dirty="0">
                <a:latin typeface="+mj-lt"/>
                <a:cs typeface="Calibri" panose="020F0502020204030204" pitchFamily="34" charset="0"/>
              </a:rPr>
              <a:t>Solomon </a:t>
            </a:r>
            <a:r>
              <a:rPr lang="en-US" b="1" dirty="0" err="1">
                <a:latin typeface="+mj-lt"/>
                <a:cs typeface="Calibri" panose="020F0502020204030204" pitchFamily="34" charset="0"/>
              </a:rPr>
              <a:t>Amonquandoh</a:t>
            </a:r>
            <a:r>
              <a:rPr lang="en-US" b="1" dirty="0"/>
              <a:t> transcribed by </a:t>
            </a:r>
            <a:r>
              <a:rPr lang="en-US" b="1" dirty="0" err="1"/>
              <a:t>Anku</a:t>
            </a:r>
            <a:endParaRPr lang="en-US" b="1" dirty="0"/>
          </a:p>
        </p:txBody>
      </p:sp>
      <p:sp>
        <p:nvSpPr>
          <p:cNvPr id="4" name="Date Placeholder 3">
            <a:extLst>
              <a:ext uri="{FF2B5EF4-FFF2-40B4-BE49-F238E27FC236}">
                <a16:creationId xmlns:a16="http://schemas.microsoft.com/office/drawing/2014/main" id="{D7DA5C48-E2CC-C9C4-A3BB-61956921A703}"/>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EF1CBEB4-646F-7DA6-073B-0568FFF450C9}"/>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729AF52B-8D4E-3E76-BB39-0947C81B35FA}"/>
              </a:ext>
            </a:extLst>
          </p:cNvPr>
          <p:cNvSpPr>
            <a:spLocks noGrp="1"/>
          </p:cNvSpPr>
          <p:nvPr>
            <p:ph type="sldNum" sz="quarter" idx="12"/>
          </p:nvPr>
        </p:nvSpPr>
        <p:spPr/>
        <p:txBody>
          <a:bodyPr/>
          <a:lstStyle/>
          <a:p>
            <a:r>
              <a:rPr lang="en-US"/>
              <a:t>Jason Yust, Boston Univ.          </a:t>
            </a:r>
            <a:fld id="{6950D593-2953-924C-A0DA-F3B17E0E49C7}" type="slidenum">
              <a:rPr lang="en-US" smtClean="0"/>
              <a:pPr/>
              <a:t>30</a:t>
            </a:fld>
            <a:endParaRPr lang="en-US" dirty="0"/>
          </a:p>
        </p:txBody>
      </p:sp>
      <p:pic>
        <p:nvPicPr>
          <p:cNvPr id="8" name="atumpan-f4anim">
            <a:hlinkClick r:id="" action="ppaction://media"/>
            <a:extLst>
              <a:ext uri="{FF2B5EF4-FFF2-40B4-BE49-F238E27FC236}">
                <a16:creationId xmlns:a16="http://schemas.microsoft.com/office/drawing/2014/main" id="{0F81E0C5-F23A-1EBE-40E0-3C1E91EA457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036" t="-156" r="20344" b="156"/>
          <a:stretch/>
        </p:blipFill>
        <p:spPr>
          <a:xfrm>
            <a:off x="4081280" y="1762734"/>
            <a:ext cx="4006132" cy="3779805"/>
          </a:xfrm>
          <a:prstGeom prst="rect">
            <a:avLst/>
          </a:prstGeom>
        </p:spPr>
      </p:pic>
      <p:sp>
        <p:nvSpPr>
          <p:cNvPr id="10" name="TextBox 9">
            <a:extLst>
              <a:ext uri="{FF2B5EF4-FFF2-40B4-BE49-F238E27FC236}">
                <a16:creationId xmlns:a16="http://schemas.microsoft.com/office/drawing/2014/main" id="{1BC10B91-AA63-9650-670A-521FC996C85E}"/>
              </a:ext>
            </a:extLst>
          </p:cNvPr>
          <p:cNvSpPr txBox="1"/>
          <p:nvPr/>
        </p:nvSpPr>
        <p:spPr>
          <a:xfrm>
            <a:off x="487280" y="1303923"/>
            <a:ext cx="3220753" cy="461665"/>
          </a:xfrm>
          <a:prstGeom prst="rect">
            <a:avLst/>
          </a:prstGeom>
          <a:noFill/>
        </p:spPr>
        <p:txBody>
          <a:bodyPr wrap="none" rtlCol="0">
            <a:spAutoFit/>
          </a:bodyPr>
          <a:lstStyle/>
          <a:p>
            <a:pPr algn="l"/>
            <a:r>
              <a:rPr lang="en-US" sz="2400" dirty="0">
                <a:latin typeface="+mj-lt"/>
                <a:cs typeface="Calibri" panose="020F0502020204030204" pitchFamily="34" charset="0"/>
              </a:rPr>
              <a:t>Half-cycle space (meas.):</a:t>
            </a:r>
          </a:p>
        </p:txBody>
      </p:sp>
      <p:sp>
        <p:nvSpPr>
          <p:cNvPr id="11" name="TextBox 10">
            <a:extLst>
              <a:ext uri="{FF2B5EF4-FFF2-40B4-BE49-F238E27FC236}">
                <a16:creationId xmlns:a16="http://schemas.microsoft.com/office/drawing/2014/main" id="{C3F6C5F7-A090-ABB2-D956-23D9623E5289}"/>
              </a:ext>
            </a:extLst>
          </p:cNvPr>
          <p:cNvSpPr txBox="1"/>
          <p:nvPr/>
        </p:nvSpPr>
        <p:spPr>
          <a:xfrm>
            <a:off x="4337250" y="1294862"/>
            <a:ext cx="3636445" cy="461665"/>
          </a:xfrm>
          <a:prstGeom prst="rect">
            <a:avLst/>
          </a:prstGeom>
          <a:noFill/>
        </p:spPr>
        <p:txBody>
          <a:bodyPr wrap="none" rtlCol="0">
            <a:spAutoFit/>
          </a:bodyPr>
          <a:lstStyle/>
          <a:p>
            <a:pPr algn="l"/>
            <a:r>
              <a:rPr lang="en-US" sz="2400" dirty="0">
                <a:latin typeface="+mj-lt"/>
                <a:cs typeface="Calibri" panose="020F0502020204030204" pitchFamily="34" charset="0"/>
              </a:rPr>
              <a:t>Quarter-cycle space (beats):</a:t>
            </a:r>
          </a:p>
        </p:txBody>
      </p:sp>
      <p:sp>
        <p:nvSpPr>
          <p:cNvPr id="12" name="TextBox 11">
            <a:extLst>
              <a:ext uri="{FF2B5EF4-FFF2-40B4-BE49-F238E27FC236}">
                <a16:creationId xmlns:a16="http://schemas.microsoft.com/office/drawing/2014/main" id="{A35FC240-3D5D-46BA-5BA6-24FDDE757150}"/>
              </a:ext>
            </a:extLst>
          </p:cNvPr>
          <p:cNvSpPr txBox="1"/>
          <p:nvPr/>
        </p:nvSpPr>
        <p:spPr>
          <a:xfrm>
            <a:off x="8567947" y="1281435"/>
            <a:ext cx="3218573" cy="461665"/>
          </a:xfrm>
          <a:prstGeom prst="rect">
            <a:avLst/>
          </a:prstGeom>
          <a:noFill/>
        </p:spPr>
        <p:txBody>
          <a:bodyPr wrap="none" rtlCol="0">
            <a:spAutoFit/>
          </a:bodyPr>
          <a:lstStyle/>
          <a:p>
            <a:pPr algn="l"/>
            <a:r>
              <a:rPr lang="en-US" sz="2400" dirty="0">
                <a:latin typeface="+mj-lt"/>
                <a:cs typeface="Calibri" panose="020F0502020204030204" pitchFamily="34" charset="0"/>
              </a:rPr>
              <a:t>⅕-cycle space (timeline):</a:t>
            </a:r>
          </a:p>
        </p:txBody>
      </p:sp>
      <p:pic>
        <p:nvPicPr>
          <p:cNvPr id="15" name="atumpan-f5anim">
            <a:hlinkClick r:id="" action="ppaction://media"/>
            <a:extLst>
              <a:ext uri="{FF2B5EF4-FFF2-40B4-BE49-F238E27FC236}">
                <a16:creationId xmlns:a16="http://schemas.microsoft.com/office/drawing/2014/main" id="{635FDFBC-1EAC-48FD-B572-58CCAD1B188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0799" t="1288" r="20185"/>
          <a:stretch/>
        </p:blipFill>
        <p:spPr>
          <a:xfrm>
            <a:off x="8174166" y="1761492"/>
            <a:ext cx="4006133" cy="3769215"/>
          </a:xfrm>
          <a:prstGeom prst="rect">
            <a:avLst/>
          </a:prstGeom>
        </p:spPr>
      </p:pic>
      <p:pic>
        <p:nvPicPr>
          <p:cNvPr id="16" name="atumpan-f2anim">
            <a:hlinkClick r:id="" action="ppaction://media"/>
            <a:extLst>
              <a:ext uri="{FF2B5EF4-FFF2-40B4-BE49-F238E27FC236}">
                <a16:creationId xmlns:a16="http://schemas.microsoft.com/office/drawing/2014/main" id="{AE51C5A1-2C4F-176B-1762-7AD7B358A44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20131" r="20670"/>
          <a:stretch/>
        </p:blipFill>
        <p:spPr>
          <a:xfrm>
            <a:off x="43031" y="1815597"/>
            <a:ext cx="3982825" cy="3784419"/>
          </a:xfrm>
          <a:prstGeom prst="rect">
            <a:avLst/>
          </a:prstGeom>
        </p:spPr>
      </p:pic>
    </p:spTree>
    <p:extLst>
      <p:ext uri="{BB962C8B-B14F-4D97-AF65-F5344CB8AC3E}">
        <p14:creationId xmlns:p14="http://schemas.microsoft.com/office/powerpoint/2010/main" val="3546813240"/>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video>
              <p:cMediaNode vol="80000">
                <p:cTn id="3" fill="hold" display="0">
                  <p:stCondLst>
                    <p:cond delay="indefinite"/>
                  </p:stCondLst>
                </p:cTn>
                <p:tgtEl>
                  <p:spTgt spid="15"/>
                </p:tgtEl>
              </p:cMediaNode>
            </p:video>
            <p:video>
              <p:cMediaNode vol="80000">
                <p:cTn id="4" fill="hold" display="0">
                  <p:stCondLst>
                    <p:cond delay="indefinite"/>
                  </p:stCondLst>
                </p:cTn>
                <p:tgtEl>
                  <p:spTgt spid="1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AAC6-4337-E9C0-6F4E-1FEEB345CF4E}"/>
              </a:ext>
            </a:extLst>
          </p:cNvPr>
          <p:cNvSpPr>
            <a:spLocks noGrp="1"/>
          </p:cNvSpPr>
          <p:nvPr>
            <p:ph type="title"/>
          </p:nvPr>
        </p:nvSpPr>
        <p:spPr/>
        <p:txBody>
          <a:bodyPr/>
          <a:lstStyle/>
          <a:p>
            <a:r>
              <a:rPr lang="en-US" dirty="0" err="1"/>
              <a:t>Atumpan</a:t>
            </a:r>
            <a:r>
              <a:rPr lang="en-US" dirty="0"/>
              <a:t> (Adowa lead drum)</a:t>
            </a:r>
          </a:p>
        </p:txBody>
      </p:sp>
      <p:sp>
        <p:nvSpPr>
          <p:cNvPr id="3" name="Content Placeholder 2">
            <a:extLst>
              <a:ext uri="{FF2B5EF4-FFF2-40B4-BE49-F238E27FC236}">
                <a16:creationId xmlns:a16="http://schemas.microsoft.com/office/drawing/2014/main" id="{23C520FF-B23D-6E16-6539-89681FD02D45}"/>
              </a:ext>
            </a:extLst>
          </p:cNvPr>
          <p:cNvSpPr>
            <a:spLocks noGrp="1"/>
          </p:cNvSpPr>
          <p:nvPr>
            <p:ph idx="1"/>
          </p:nvPr>
        </p:nvSpPr>
        <p:spPr>
          <a:xfrm>
            <a:off x="838200" y="653773"/>
            <a:ext cx="10515600" cy="500325"/>
          </a:xfrm>
        </p:spPr>
        <p:txBody>
          <a:bodyPr>
            <a:normAutofit fontScale="92500"/>
          </a:bodyPr>
          <a:lstStyle/>
          <a:p>
            <a:pPr marL="0" indent="0" algn="ctr">
              <a:buNone/>
            </a:pPr>
            <a:r>
              <a:rPr lang="en-US" dirty="0"/>
              <a:t>Linear representation of </a:t>
            </a:r>
            <a:r>
              <a:rPr lang="en-US" dirty="0" err="1">
                <a:latin typeface="+mj-lt"/>
                <a:cs typeface="Calibri" panose="020F0502020204030204" pitchFamily="34" charset="0"/>
              </a:rPr>
              <a:t>Amonquandoh’s</a:t>
            </a:r>
            <a:r>
              <a:rPr lang="en-US" dirty="0">
                <a:latin typeface="+mj-lt"/>
                <a:cs typeface="Calibri" panose="020F0502020204030204" pitchFamily="34" charset="0"/>
              </a:rPr>
              <a:t> performance, 13-meas. window</a:t>
            </a:r>
            <a:endParaRPr lang="en-US" dirty="0"/>
          </a:p>
        </p:txBody>
      </p:sp>
      <p:sp>
        <p:nvSpPr>
          <p:cNvPr id="4" name="Date Placeholder 3">
            <a:extLst>
              <a:ext uri="{FF2B5EF4-FFF2-40B4-BE49-F238E27FC236}">
                <a16:creationId xmlns:a16="http://schemas.microsoft.com/office/drawing/2014/main" id="{3D914EF4-9859-CDF9-613D-9948EFA327C7}"/>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86AF4AED-1C40-79BE-B5CA-B19BB7ED8E2E}"/>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D2BE667E-4AAB-B262-B0BF-93583B06CCE3}"/>
              </a:ext>
            </a:extLst>
          </p:cNvPr>
          <p:cNvSpPr>
            <a:spLocks noGrp="1"/>
          </p:cNvSpPr>
          <p:nvPr>
            <p:ph type="sldNum" sz="quarter" idx="12"/>
          </p:nvPr>
        </p:nvSpPr>
        <p:spPr/>
        <p:txBody>
          <a:bodyPr/>
          <a:lstStyle/>
          <a:p>
            <a:r>
              <a:rPr lang="en-US"/>
              <a:t>Jason Yust, Boston Univ.          </a:t>
            </a:r>
            <a:fld id="{6950D593-2953-924C-A0DA-F3B17E0E49C7}" type="slidenum">
              <a:rPr lang="en-US" smtClean="0"/>
              <a:pPr/>
              <a:t>31</a:t>
            </a:fld>
            <a:endParaRPr lang="en-US" dirty="0"/>
          </a:p>
        </p:txBody>
      </p:sp>
      <p:sp>
        <p:nvSpPr>
          <p:cNvPr id="9" name="TextBox 8">
            <a:extLst>
              <a:ext uri="{FF2B5EF4-FFF2-40B4-BE49-F238E27FC236}">
                <a16:creationId xmlns:a16="http://schemas.microsoft.com/office/drawing/2014/main" id="{9495D011-224C-528E-2640-68B37B19BBF1}"/>
              </a:ext>
            </a:extLst>
          </p:cNvPr>
          <p:cNvSpPr txBox="1"/>
          <p:nvPr/>
        </p:nvSpPr>
        <p:spPr>
          <a:xfrm>
            <a:off x="1436695" y="1103815"/>
            <a:ext cx="3220753" cy="461665"/>
          </a:xfrm>
          <a:prstGeom prst="rect">
            <a:avLst/>
          </a:prstGeom>
          <a:noFill/>
        </p:spPr>
        <p:txBody>
          <a:bodyPr wrap="none" rtlCol="0">
            <a:spAutoFit/>
          </a:bodyPr>
          <a:lstStyle/>
          <a:p>
            <a:pPr algn="l"/>
            <a:r>
              <a:rPr lang="en-US" sz="2400" dirty="0">
                <a:latin typeface="+mj-lt"/>
                <a:cs typeface="Calibri" panose="020F0502020204030204" pitchFamily="34" charset="0"/>
              </a:rPr>
              <a:t>Half-cycle space (meas.):</a:t>
            </a:r>
          </a:p>
        </p:txBody>
      </p:sp>
      <p:sp>
        <p:nvSpPr>
          <p:cNvPr id="11" name="TextBox 10">
            <a:extLst>
              <a:ext uri="{FF2B5EF4-FFF2-40B4-BE49-F238E27FC236}">
                <a16:creationId xmlns:a16="http://schemas.microsoft.com/office/drawing/2014/main" id="{6E4F3560-2EE1-AAA7-6ED1-1163C502AE5F}"/>
              </a:ext>
            </a:extLst>
          </p:cNvPr>
          <p:cNvSpPr txBox="1"/>
          <p:nvPr/>
        </p:nvSpPr>
        <p:spPr>
          <a:xfrm>
            <a:off x="7050471" y="1103815"/>
            <a:ext cx="3218573" cy="461665"/>
          </a:xfrm>
          <a:prstGeom prst="rect">
            <a:avLst/>
          </a:prstGeom>
          <a:noFill/>
        </p:spPr>
        <p:txBody>
          <a:bodyPr wrap="none" rtlCol="0">
            <a:spAutoFit/>
          </a:bodyPr>
          <a:lstStyle/>
          <a:p>
            <a:pPr algn="l"/>
            <a:r>
              <a:rPr lang="en-US" sz="2400" dirty="0">
                <a:latin typeface="+mj-lt"/>
                <a:cs typeface="Calibri" panose="020F0502020204030204" pitchFamily="34" charset="0"/>
              </a:rPr>
              <a:t>⅕-cycle space (timeline):</a:t>
            </a:r>
          </a:p>
        </p:txBody>
      </p:sp>
      <p:pic>
        <p:nvPicPr>
          <p:cNvPr id="8" name="Picture 7">
            <a:extLst>
              <a:ext uri="{FF2B5EF4-FFF2-40B4-BE49-F238E27FC236}">
                <a16:creationId xmlns:a16="http://schemas.microsoft.com/office/drawing/2014/main" id="{3F28CCED-FE6E-9746-ADC6-0604ECBA9E64}"/>
              </a:ext>
            </a:extLst>
          </p:cNvPr>
          <p:cNvPicPr>
            <a:picLocks noChangeAspect="1"/>
          </p:cNvPicPr>
          <p:nvPr/>
        </p:nvPicPr>
        <p:blipFill>
          <a:blip r:embed="rId2"/>
          <a:stretch>
            <a:fillRect/>
          </a:stretch>
        </p:blipFill>
        <p:spPr>
          <a:xfrm>
            <a:off x="6200963" y="1565480"/>
            <a:ext cx="5152837" cy="4772526"/>
          </a:xfrm>
          <a:prstGeom prst="rect">
            <a:avLst/>
          </a:prstGeom>
        </p:spPr>
      </p:pic>
      <p:pic>
        <p:nvPicPr>
          <p:cNvPr id="13" name="Picture 12">
            <a:extLst>
              <a:ext uri="{FF2B5EF4-FFF2-40B4-BE49-F238E27FC236}">
                <a16:creationId xmlns:a16="http://schemas.microsoft.com/office/drawing/2014/main" id="{801E0A86-FD12-0698-130B-25AA0509C85B}"/>
              </a:ext>
            </a:extLst>
          </p:cNvPr>
          <p:cNvPicPr>
            <a:picLocks noChangeAspect="1"/>
          </p:cNvPicPr>
          <p:nvPr/>
        </p:nvPicPr>
        <p:blipFill>
          <a:blip r:embed="rId3"/>
          <a:stretch>
            <a:fillRect/>
          </a:stretch>
        </p:blipFill>
        <p:spPr>
          <a:xfrm>
            <a:off x="337694" y="1565480"/>
            <a:ext cx="5160901" cy="4772526"/>
          </a:xfrm>
          <a:prstGeom prst="rect">
            <a:avLst/>
          </a:prstGeom>
        </p:spPr>
      </p:pic>
      <p:sp>
        <p:nvSpPr>
          <p:cNvPr id="14" name="Oval 13">
            <a:extLst>
              <a:ext uri="{FF2B5EF4-FFF2-40B4-BE49-F238E27FC236}">
                <a16:creationId xmlns:a16="http://schemas.microsoft.com/office/drawing/2014/main" id="{3450185D-75AD-BFC4-0436-B89A84980572}"/>
              </a:ext>
            </a:extLst>
          </p:cNvPr>
          <p:cNvSpPr/>
          <p:nvPr/>
        </p:nvSpPr>
        <p:spPr>
          <a:xfrm>
            <a:off x="3012658" y="4137325"/>
            <a:ext cx="912019" cy="909456"/>
          </a:xfrm>
          <a:prstGeom prst="ellipse">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E63E37-3062-5B16-9280-73C0344E5475}"/>
              </a:ext>
            </a:extLst>
          </p:cNvPr>
          <p:cNvSpPr/>
          <p:nvPr/>
        </p:nvSpPr>
        <p:spPr>
          <a:xfrm>
            <a:off x="6913501" y="3525253"/>
            <a:ext cx="1143000" cy="1066800"/>
          </a:xfrm>
          <a:prstGeom prst="ellipse">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6241708-A887-DEC7-F77C-57CA5930F685}"/>
              </a:ext>
            </a:extLst>
          </p:cNvPr>
          <p:cNvSpPr/>
          <p:nvPr/>
        </p:nvSpPr>
        <p:spPr>
          <a:xfrm>
            <a:off x="3240505" y="2615797"/>
            <a:ext cx="973912" cy="909456"/>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F04D849-9A1C-85CA-EDD9-F285941FC084}"/>
              </a:ext>
            </a:extLst>
          </p:cNvPr>
          <p:cNvSpPr/>
          <p:nvPr/>
        </p:nvSpPr>
        <p:spPr>
          <a:xfrm>
            <a:off x="9553073" y="2914029"/>
            <a:ext cx="1651639" cy="167802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1C9EAD-42D4-99D5-C436-EB273FEE87CB}"/>
              </a:ext>
            </a:extLst>
          </p:cNvPr>
          <p:cNvSpPr/>
          <p:nvPr/>
        </p:nvSpPr>
        <p:spPr>
          <a:xfrm>
            <a:off x="3636910" y="3155492"/>
            <a:ext cx="1067481" cy="1028277"/>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9A31E12-EC5C-A2FA-C0C1-009728333753}"/>
              </a:ext>
            </a:extLst>
          </p:cNvPr>
          <p:cNvSpPr/>
          <p:nvPr/>
        </p:nvSpPr>
        <p:spPr>
          <a:xfrm>
            <a:off x="8461513" y="2519896"/>
            <a:ext cx="1143000" cy="1205213"/>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224ECF-765E-24A2-D307-222A8CD8D354}"/>
              </a:ext>
            </a:extLst>
          </p:cNvPr>
          <p:cNvSpPr/>
          <p:nvPr/>
        </p:nvSpPr>
        <p:spPr>
          <a:xfrm>
            <a:off x="2213160" y="2641353"/>
            <a:ext cx="1067481" cy="102827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935958E-2BCB-1950-8055-DBEE9A39D1FB}"/>
              </a:ext>
            </a:extLst>
          </p:cNvPr>
          <p:cNvSpPr/>
          <p:nvPr/>
        </p:nvSpPr>
        <p:spPr>
          <a:xfrm>
            <a:off x="8295109" y="4000293"/>
            <a:ext cx="1217859" cy="1166803"/>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27570C98-45D2-39DC-844B-B82D77B64A98}"/>
              </a:ext>
            </a:extLst>
          </p:cNvPr>
          <p:cNvCxnSpPr>
            <a:cxnSpLocks/>
          </p:cNvCxnSpPr>
          <p:nvPr/>
        </p:nvCxnSpPr>
        <p:spPr>
          <a:xfrm flipH="1">
            <a:off x="3487822" y="3525253"/>
            <a:ext cx="108983" cy="575043"/>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DA49AD3-7F70-1E1C-246F-A9FB09FBCA32}"/>
              </a:ext>
            </a:extLst>
          </p:cNvPr>
          <p:cNvCxnSpPr>
            <a:cxnSpLocks/>
          </p:cNvCxnSpPr>
          <p:nvPr/>
        </p:nvCxnSpPr>
        <p:spPr>
          <a:xfrm flipV="1">
            <a:off x="3636910" y="3936635"/>
            <a:ext cx="327872" cy="488045"/>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234A401-796C-07FE-2862-40DBB641BC69}"/>
              </a:ext>
            </a:extLst>
          </p:cNvPr>
          <p:cNvCxnSpPr>
            <a:cxnSpLocks/>
          </p:cNvCxnSpPr>
          <p:nvPr/>
        </p:nvCxnSpPr>
        <p:spPr>
          <a:xfrm flipH="1" flipV="1">
            <a:off x="2972553" y="3314534"/>
            <a:ext cx="912019" cy="555786"/>
          </a:xfrm>
          <a:prstGeom prst="straightConnector1">
            <a:avLst/>
          </a:prstGeom>
          <a:ln w="285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123E22B-19E7-0304-E9ED-06F9CD7DF1A6}"/>
              </a:ext>
            </a:extLst>
          </p:cNvPr>
          <p:cNvCxnSpPr>
            <a:cxnSpLocks/>
          </p:cNvCxnSpPr>
          <p:nvPr/>
        </p:nvCxnSpPr>
        <p:spPr>
          <a:xfrm flipH="1">
            <a:off x="8003607" y="3923380"/>
            <a:ext cx="1795353" cy="128539"/>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957759-9A2E-B4BE-5D04-B9CF1D7083A8}"/>
              </a:ext>
            </a:extLst>
          </p:cNvPr>
          <p:cNvCxnSpPr>
            <a:cxnSpLocks/>
          </p:cNvCxnSpPr>
          <p:nvPr/>
        </p:nvCxnSpPr>
        <p:spPr>
          <a:xfrm flipV="1">
            <a:off x="7911979" y="3367594"/>
            <a:ext cx="764207" cy="628677"/>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6B6B5E7-C5D2-478C-4766-7D5C981A7933}"/>
              </a:ext>
            </a:extLst>
          </p:cNvPr>
          <p:cNvCxnSpPr>
            <a:cxnSpLocks/>
          </p:cNvCxnSpPr>
          <p:nvPr/>
        </p:nvCxnSpPr>
        <p:spPr>
          <a:xfrm flipH="1">
            <a:off x="8933388" y="3568053"/>
            <a:ext cx="121591" cy="682137"/>
          </a:xfrm>
          <a:prstGeom prst="straightConnector1">
            <a:avLst/>
          </a:prstGeom>
          <a:ln w="285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054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AAC6-4337-E9C0-6F4E-1FEEB345CF4E}"/>
              </a:ext>
            </a:extLst>
          </p:cNvPr>
          <p:cNvSpPr>
            <a:spLocks noGrp="1"/>
          </p:cNvSpPr>
          <p:nvPr>
            <p:ph type="title"/>
          </p:nvPr>
        </p:nvSpPr>
        <p:spPr/>
        <p:txBody>
          <a:bodyPr/>
          <a:lstStyle/>
          <a:p>
            <a:r>
              <a:rPr lang="en-US" dirty="0" err="1"/>
              <a:t>Atumpan</a:t>
            </a:r>
            <a:r>
              <a:rPr lang="en-US" dirty="0"/>
              <a:t> (Adowa lead drum)</a:t>
            </a:r>
          </a:p>
        </p:txBody>
      </p:sp>
      <p:sp>
        <p:nvSpPr>
          <p:cNvPr id="3" name="Content Placeholder 2">
            <a:extLst>
              <a:ext uri="{FF2B5EF4-FFF2-40B4-BE49-F238E27FC236}">
                <a16:creationId xmlns:a16="http://schemas.microsoft.com/office/drawing/2014/main" id="{23C520FF-B23D-6E16-6539-89681FD02D45}"/>
              </a:ext>
            </a:extLst>
          </p:cNvPr>
          <p:cNvSpPr>
            <a:spLocks noGrp="1"/>
          </p:cNvSpPr>
          <p:nvPr>
            <p:ph idx="1"/>
          </p:nvPr>
        </p:nvSpPr>
        <p:spPr>
          <a:xfrm>
            <a:off x="838200" y="653773"/>
            <a:ext cx="10515600" cy="500325"/>
          </a:xfrm>
        </p:spPr>
        <p:txBody>
          <a:bodyPr/>
          <a:lstStyle/>
          <a:p>
            <a:pPr marL="0" indent="0" algn="ctr">
              <a:buNone/>
            </a:pPr>
            <a:r>
              <a:rPr lang="en-US" dirty="0"/>
              <a:t>Vertical representation of </a:t>
            </a:r>
            <a:r>
              <a:rPr lang="en-US" dirty="0" err="1"/>
              <a:t>Amonquandoh’s</a:t>
            </a:r>
            <a:r>
              <a:rPr lang="en-US" dirty="0"/>
              <a:t> performance</a:t>
            </a:r>
          </a:p>
        </p:txBody>
      </p:sp>
      <p:sp>
        <p:nvSpPr>
          <p:cNvPr id="4" name="Date Placeholder 3">
            <a:extLst>
              <a:ext uri="{FF2B5EF4-FFF2-40B4-BE49-F238E27FC236}">
                <a16:creationId xmlns:a16="http://schemas.microsoft.com/office/drawing/2014/main" id="{3D914EF4-9859-CDF9-613D-9948EFA327C7}"/>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86AF4AED-1C40-79BE-B5CA-B19BB7ED8E2E}"/>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D2BE667E-4AAB-B262-B0BF-93583B06CCE3}"/>
              </a:ext>
            </a:extLst>
          </p:cNvPr>
          <p:cNvSpPr>
            <a:spLocks noGrp="1"/>
          </p:cNvSpPr>
          <p:nvPr>
            <p:ph type="sldNum" sz="quarter" idx="12"/>
          </p:nvPr>
        </p:nvSpPr>
        <p:spPr/>
        <p:txBody>
          <a:bodyPr/>
          <a:lstStyle/>
          <a:p>
            <a:r>
              <a:rPr lang="en-US"/>
              <a:t>Jason Yust, Boston Univ.          </a:t>
            </a:r>
            <a:fld id="{6950D593-2953-924C-A0DA-F3B17E0E49C7}" type="slidenum">
              <a:rPr lang="en-US" smtClean="0"/>
              <a:pPr/>
              <a:t>32</a:t>
            </a:fld>
            <a:endParaRPr lang="en-US" dirty="0"/>
          </a:p>
        </p:txBody>
      </p:sp>
      <p:sp>
        <p:nvSpPr>
          <p:cNvPr id="9" name="TextBox 8">
            <a:extLst>
              <a:ext uri="{FF2B5EF4-FFF2-40B4-BE49-F238E27FC236}">
                <a16:creationId xmlns:a16="http://schemas.microsoft.com/office/drawing/2014/main" id="{9495D011-224C-528E-2640-68B37B19BBF1}"/>
              </a:ext>
            </a:extLst>
          </p:cNvPr>
          <p:cNvSpPr txBox="1"/>
          <p:nvPr/>
        </p:nvSpPr>
        <p:spPr>
          <a:xfrm>
            <a:off x="427807" y="1091096"/>
            <a:ext cx="3220753" cy="461665"/>
          </a:xfrm>
          <a:prstGeom prst="rect">
            <a:avLst/>
          </a:prstGeom>
          <a:noFill/>
        </p:spPr>
        <p:txBody>
          <a:bodyPr wrap="none" rtlCol="0">
            <a:spAutoFit/>
          </a:bodyPr>
          <a:lstStyle/>
          <a:p>
            <a:pPr algn="l"/>
            <a:r>
              <a:rPr lang="en-US" sz="2400" dirty="0">
                <a:latin typeface="+mj-lt"/>
                <a:cs typeface="Calibri" panose="020F0502020204030204" pitchFamily="34" charset="0"/>
              </a:rPr>
              <a:t>Half-cycle space (meas.):</a:t>
            </a:r>
          </a:p>
        </p:txBody>
      </p:sp>
      <p:sp>
        <p:nvSpPr>
          <p:cNvPr id="10" name="TextBox 9">
            <a:extLst>
              <a:ext uri="{FF2B5EF4-FFF2-40B4-BE49-F238E27FC236}">
                <a16:creationId xmlns:a16="http://schemas.microsoft.com/office/drawing/2014/main" id="{2EF9C559-7079-7FF4-A1D4-BED1D5243DB0}"/>
              </a:ext>
            </a:extLst>
          </p:cNvPr>
          <p:cNvSpPr txBox="1"/>
          <p:nvPr/>
        </p:nvSpPr>
        <p:spPr>
          <a:xfrm>
            <a:off x="4277777" y="1082035"/>
            <a:ext cx="3636445" cy="461665"/>
          </a:xfrm>
          <a:prstGeom prst="rect">
            <a:avLst/>
          </a:prstGeom>
          <a:noFill/>
        </p:spPr>
        <p:txBody>
          <a:bodyPr wrap="none" rtlCol="0">
            <a:spAutoFit/>
          </a:bodyPr>
          <a:lstStyle/>
          <a:p>
            <a:pPr algn="l"/>
            <a:r>
              <a:rPr lang="en-US" sz="2400" dirty="0">
                <a:latin typeface="+mj-lt"/>
                <a:cs typeface="Calibri" panose="020F0502020204030204" pitchFamily="34" charset="0"/>
              </a:rPr>
              <a:t>Quarter-cycle space (beats):</a:t>
            </a:r>
          </a:p>
        </p:txBody>
      </p:sp>
      <p:sp>
        <p:nvSpPr>
          <p:cNvPr id="11" name="TextBox 10">
            <a:extLst>
              <a:ext uri="{FF2B5EF4-FFF2-40B4-BE49-F238E27FC236}">
                <a16:creationId xmlns:a16="http://schemas.microsoft.com/office/drawing/2014/main" id="{6E4F3560-2EE1-AAA7-6ED1-1163C502AE5F}"/>
              </a:ext>
            </a:extLst>
          </p:cNvPr>
          <p:cNvSpPr txBox="1"/>
          <p:nvPr/>
        </p:nvSpPr>
        <p:spPr>
          <a:xfrm>
            <a:off x="8582492" y="1091712"/>
            <a:ext cx="3218573" cy="461665"/>
          </a:xfrm>
          <a:prstGeom prst="rect">
            <a:avLst/>
          </a:prstGeom>
          <a:noFill/>
        </p:spPr>
        <p:txBody>
          <a:bodyPr wrap="none" rtlCol="0">
            <a:spAutoFit/>
          </a:bodyPr>
          <a:lstStyle/>
          <a:p>
            <a:pPr algn="l"/>
            <a:r>
              <a:rPr lang="en-US" sz="2400" dirty="0">
                <a:latin typeface="+mj-lt"/>
                <a:cs typeface="Calibri" panose="020F0502020204030204" pitchFamily="34" charset="0"/>
              </a:rPr>
              <a:t>⅕-cycle space (timeline):</a:t>
            </a:r>
          </a:p>
        </p:txBody>
      </p:sp>
      <p:pic>
        <p:nvPicPr>
          <p:cNvPr id="15" name="Picture 14">
            <a:extLst>
              <a:ext uri="{FF2B5EF4-FFF2-40B4-BE49-F238E27FC236}">
                <a16:creationId xmlns:a16="http://schemas.microsoft.com/office/drawing/2014/main" id="{FF63223B-524E-BE69-79BB-4AC6DE937A34}"/>
              </a:ext>
            </a:extLst>
          </p:cNvPr>
          <p:cNvPicPr>
            <a:picLocks noChangeAspect="1"/>
          </p:cNvPicPr>
          <p:nvPr/>
        </p:nvPicPr>
        <p:blipFill>
          <a:blip r:embed="rId2"/>
          <a:stretch>
            <a:fillRect/>
          </a:stretch>
        </p:blipFill>
        <p:spPr>
          <a:xfrm>
            <a:off x="-8489" y="1437901"/>
            <a:ext cx="4047089" cy="4074851"/>
          </a:xfrm>
          <a:prstGeom prst="rect">
            <a:avLst/>
          </a:prstGeom>
        </p:spPr>
      </p:pic>
      <p:pic>
        <p:nvPicPr>
          <p:cNvPr id="17" name="Picture 16">
            <a:extLst>
              <a:ext uri="{FF2B5EF4-FFF2-40B4-BE49-F238E27FC236}">
                <a16:creationId xmlns:a16="http://schemas.microsoft.com/office/drawing/2014/main" id="{61ECD96D-C706-5C05-4654-C426A9DC388E}"/>
              </a:ext>
            </a:extLst>
          </p:cNvPr>
          <p:cNvPicPr>
            <a:picLocks noChangeAspect="1"/>
          </p:cNvPicPr>
          <p:nvPr/>
        </p:nvPicPr>
        <p:blipFill>
          <a:blip r:embed="rId3"/>
          <a:stretch>
            <a:fillRect/>
          </a:stretch>
        </p:blipFill>
        <p:spPr>
          <a:xfrm>
            <a:off x="4084856" y="1432752"/>
            <a:ext cx="4114800" cy="4074850"/>
          </a:xfrm>
          <a:prstGeom prst="rect">
            <a:avLst/>
          </a:prstGeom>
        </p:spPr>
      </p:pic>
      <p:grpSp>
        <p:nvGrpSpPr>
          <p:cNvPr id="21" name="Group 20">
            <a:extLst>
              <a:ext uri="{FF2B5EF4-FFF2-40B4-BE49-F238E27FC236}">
                <a16:creationId xmlns:a16="http://schemas.microsoft.com/office/drawing/2014/main" id="{B267E921-1198-B1E8-255A-6EB75D0588B1}"/>
              </a:ext>
            </a:extLst>
          </p:cNvPr>
          <p:cNvGrpSpPr/>
          <p:nvPr/>
        </p:nvGrpSpPr>
        <p:grpSpPr>
          <a:xfrm>
            <a:off x="8268709" y="1432752"/>
            <a:ext cx="3846140" cy="4050317"/>
            <a:chOff x="8246155" y="1454026"/>
            <a:chExt cx="3709279" cy="3929851"/>
          </a:xfrm>
        </p:grpSpPr>
        <p:sp>
          <p:nvSpPr>
            <p:cNvPr id="20" name="Rectangle 19">
              <a:extLst>
                <a:ext uri="{FF2B5EF4-FFF2-40B4-BE49-F238E27FC236}">
                  <a16:creationId xmlns:a16="http://schemas.microsoft.com/office/drawing/2014/main" id="{F1691CD4-7F01-0C74-4D33-10171F83EA52}"/>
                </a:ext>
              </a:extLst>
            </p:cNvPr>
            <p:cNvSpPr/>
            <p:nvPr/>
          </p:nvSpPr>
          <p:spPr>
            <a:xfrm>
              <a:off x="8246155" y="1568933"/>
              <a:ext cx="3709279" cy="37201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3C326AB-E1E4-58A2-516E-BB0FA5B181DD}"/>
                </a:ext>
              </a:extLst>
            </p:cNvPr>
            <p:cNvPicPr>
              <a:picLocks noChangeAspect="1"/>
            </p:cNvPicPr>
            <p:nvPr/>
          </p:nvPicPr>
          <p:blipFill>
            <a:blip r:embed="rId4"/>
            <a:stretch>
              <a:fillRect/>
            </a:stretch>
          </p:blipFill>
          <p:spPr>
            <a:xfrm>
              <a:off x="8246156" y="1454026"/>
              <a:ext cx="3709278" cy="3929851"/>
            </a:xfrm>
            <a:prstGeom prst="rect">
              <a:avLst/>
            </a:prstGeom>
          </p:spPr>
        </p:pic>
      </p:grpSp>
    </p:spTree>
    <p:extLst>
      <p:ext uri="{BB962C8B-B14F-4D97-AF65-F5344CB8AC3E}">
        <p14:creationId xmlns:p14="http://schemas.microsoft.com/office/powerpoint/2010/main" val="3130177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4D81-D5D7-82BB-AFCD-E778B30395F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A569CC6-1BD0-B56C-D8A8-AD7DAB790ABC}"/>
              </a:ext>
            </a:extLst>
          </p:cNvPr>
          <p:cNvSpPr>
            <a:spLocks noGrp="1"/>
          </p:cNvSpPr>
          <p:nvPr>
            <p:ph idx="1"/>
          </p:nvPr>
        </p:nvSpPr>
        <p:spPr>
          <a:xfrm>
            <a:off x="589547" y="789954"/>
            <a:ext cx="10615165" cy="4351338"/>
          </a:xfrm>
        </p:spPr>
        <p:txBody>
          <a:bodyPr>
            <a:normAutofit lnSpcReduction="10000"/>
          </a:bodyPr>
          <a:lstStyle/>
          <a:p>
            <a:r>
              <a:rPr lang="en-US" dirty="0"/>
              <a:t>We can profitably distinguish “vertical” temporal properties, relating an event to its different contexts, from the “horizontal” aspect of time, its directedness. </a:t>
            </a:r>
          </a:p>
          <a:p>
            <a:r>
              <a:rPr lang="en-US" dirty="0"/>
              <a:t>Many affective qualities of chromatic harmony have to do with how a note or chord relates (e.g. as a leading tone or dominant) to its context, and a single note can relate in opposite ways at different levels. </a:t>
            </a:r>
          </a:p>
          <a:p>
            <a:r>
              <a:rPr lang="en-US" dirty="0"/>
              <a:t>Other typically linear concepts, like characteristic melodic motions in a raga, can be substituted by relating events to their contexts. </a:t>
            </a:r>
          </a:p>
          <a:p>
            <a:r>
              <a:rPr lang="en-US" dirty="0"/>
              <a:t>Motion in rhythmic spaces can involve similar ideas of resolution at different levels. Positions in these kinds of rhythmic spaces is very salient in African drum improvisation. </a:t>
            </a:r>
          </a:p>
          <a:p>
            <a:endParaRPr lang="en-US" dirty="0"/>
          </a:p>
        </p:txBody>
      </p:sp>
      <p:sp>
        <p:nvSpPr>
          <p:cNvPr id="4" name="Date Placeholder 3">
            <a:extLst>
              <a:ext uri="{FF2B5EF4-FFF2-40B4-BE49-F238E27FC236}">
                <a16:creationId xmlns:a16="http://schemas.microsoft.com/office/drawing/2014/main" id="{05AD2B0E-E5DE-D25C-3595-6286BBAC0984}"/>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36AE9842-B04C-DD68-17D7-A6C17B636B2B}"/>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68DB0282-87AE-179B-C1B2-65208CE5BD57}"/>
              </a:ext>
            </a:extLst>
          </p:cNvPr>
          <p:cNvSpPr>
            <a:spLocks noGrp="1"/>
          </p:cNvSpPr>
          <p:nvPr>
            <p:ph type="sldNum" sz="quarter" idx="12"/>
          </p:nvPr>
        </p:nvSpPr>
        <p:spPr/>
        <p:txBody>
          <a:bodyPr/>
          <a:lstStyle/>
          <a:p>
            <a:r>
              <a:rPr lang="en-US"/>
              <a:t>Jason Yust, Boston Univ.          </a:t>
            </a:r>
            <a:fld id="{6950D593-2953-924C-A0DA-F3B17E0E49C7}" type="slidenum">
              <a:rPr lang="en-US" smtClean="0"/>
              <a:pPr/>
              <a:t>33</a:t>
            </a:fld>
            <a:endParaRPr lang="en-US" dirty="0"/>
          </a:p>
        </p:txBody>
      </p:sp>
    </p:spTree>
    <p:extLst>
      <p:ext uri="{BB962C8B-B14F-4D97-AF65-F5344CB8AC3E}">
        <p14:creationId xmlns:p14="http://schemas.microsoft.com/office/powerpoint/2010/main" val="1071698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D9C-B8EB-D3E9-7A50-B4ED9DF5EFC7}"/>
              </a:ext>
            </a:extLst>
          </p:cNvPr>
          <p:cNvSpPr>
            <a:spLocks noGrp="1"/>
          </p:cNvSpPr>
          <p:nvPr>
            <p:ph type="ctrTitle"/>
          </p:nvPr>
        </p:nvSpPr>
        <p:spPr/>
        <p:txBody>
          <a:bodyPr/>
          <a:lstStyle/>
          <a:p>
            <a:r>
              <a:rPr lang="en-US" dirty="0"/>
              <a:t>Thanks!</a:t>
            </a:r>
          </a:p>
        </p:txBody>
      </p:sp>
      <p:sp>
        <p:nvSpPr>
          <p:cNvPr id="3" name="Subtitle 2">
            <a:extLst>
              <a:ext uri="{FF2B5EF4-FFF2-40B4-BE49-F238E27FC236}">
                <a16:creationId xmlns:a16="http://schemas.microsoft.com/office/drawing/2014/main" id="{8D9D2B76-5E81-DDE9-0F29-773ED3DDE182}"/>
              </a:ext>
            </a:extLst>
          </p:cNvPr>
          <p:cNvSpPr>
            <a:spLocks noGrp="1"/>
          </p:cNvSpPr>
          <p:nvPr>
            <p:ph type="subTitle" idx="1"/>
          </p:nvPr>
        </p:nvSpPr>
        <p:spPr/>
        <p:txBody>
          <a:bodyPr/>
          <a:lstStyle/>
          <a:p>
            <a:r>
              <a:rPr lang="en-US" dirty="0"/>
              <a:t>Preprints and </a:t>
            </a:r>
            <a:r>
              <a:rPr lang="en-US" dirty="0" err="1"/>
              <a:t>powerpoints</a:t>
            </a:r>
            <a:r>
              <a:rPr lang="en-US" dirty="0"/>
              <a:t> here:</a:t>
            </a:r>
          </a:p>
          <a:p>
            <a:r>
              <a:rPr lang="en-US" dirty="0" err="1"/>
              <a:t>sites.bu.edu</a:t>
            </a:r>
            <a:r>
              <a:rPr lang="en-US" dirty="0"/>
              <a:t>/</a:t>
            </a:r>
            <a:r>
              <a:rPr lang="en-US" dirty="0" err="1"/>
              <a:t>jyust</a:t>
            </a:r>
            <a:endParaRPr lang="en-US" dirty="0"/>
          </a:p>
        </p:txBody>
      </p:sp>
      <p:sp>
        <p:nvSpPr>
          <p:cNvPr id="10" name="Footer Placeholder 3">
            <a:extLst>
              <a:ext uri="{FF2B5EF4-FFF2-40B4-BE49-F238E27FC236}">
                <a16:creationId xmlns:a16="http://schemas.microsoft.com/office/drawing/2014/main" id="{19A21A48-CF4A-7B67-42EA-56715630F5EE}"/>
              </a:ext>
            </a:extLst>
          </p:cNvPr>
          <p:cNvSpPr>
            <a:spLocks noGrp="1"/>
          </p:cNvSpPr>
          <p:nvPr>
            <p:ph type="ftr" sz="quarter" idx="11"/>
          </p:nvPr>
        </p:nvSpPr>
        <p:spPr>
          <a:xfrm>
            <a:off x="4038600" y="6482383"/>
            <a:ext cx="4114800" cy="365125"/>
          </a:xfrm>
        </p:spPr>
        <p:txBody>
          <a:bodyPr/>
          <a:lstStyle/>
          <a:p>
            <a:r>
              <a:rPr lang="en-US" dirty="0"/>
              <a:t>Windows into Musical Time</a:t>
            </a:r>
          </a:p>
        </p:txBody>
      </p:sp>
      <p:sp>
        <p:nvSpPr>
          <p:cNvPr id="11" name="Date Placeholder 5">
            <a:extLst>
              <a:ext uri="{FF2B5EF4-FFF2-40B4-BE49-F238E27FC236}">
                <a16:creationId xmlns:a16="http://schemas.microsoft.com/office/drawing/2014/main" id="{764F54DB-9074-AF9E-243F-7A7659591BD9}"/>
              </a:ext>
            </a:extLst>
          </p:cNvPr>
          <p:cNvSpPr>
            <a:spLocks noGrp="1"/>
          </p:cNvSpPr>
          <p:nvPr>
            <p:ph type="dt" sz="half" idx="10"/>
          </p:nvPr>
        </p:nvSpPr>
        <p:spPr>
          <a:xfrm>
            <a:off x="685103" y="6492875"/>
            <a:ext cx="3730487" cy="365125"/>
          </a:xfrm>
        </p:spPr>
        <p:txBody>
          <a:bodyPr/>
          <a:lstStyle/>
          <a:p>
            <a:r>
              <a:rPr lang="en-US" dirty="0"/>
              <a:t>Interdisciplinary Approaches to Musical Time, Oct. 2023</a:t>
            </a:r>
          </a:p>
        </p:txBody>
      </p:sp>
      <p:sp>
        <p:nvSpPr>
          <p:cNvPr id="12" name="Slide Number Placeholder 6">
            <a:extLst>
              <a:ext uri="{FF2B5EF4-FFF2-40B4-BE49-F238E27FC236}">
                <a16:creationId xmlns:a16="http://schemas.microsoft.com/office/drawing/2014/main" id="{29A3341E-CDF3-79D6-C94A-6748DDA25702}"/>
              </a:ext>
            </a:extLst>
          </p:cNvPr>
          <p:cNvSpPr>
            <a:spLocks noGrp="1"/>
          </p:cNvSpPr>
          <p:nvPr>
            <p:ph type="sldNum" sz="quarter" idx="12"/>
          </p:nvPr>
        </p:nvSpPr>
        <p:spPr>
          <a:xfrm>
            <a:off x="8461513" y="6492875"/>
            <a:ext cx="2743200" cy="365125"/>
          </a:xfrm>
        </p:spPr>
        <p:txBody>
          <a:bodyPr/>
          <a:lstStyle/>
          <a:p>
            <a:r>
              <a:rPr lang="en-US" dirty="0"/>
              <a:t>Jason </a:t>
            </a:r>
            <a:r>
              <a:rPr lang="en-US" dirty="0" err="1"/>
              <a:t>Yust</a:t>
            </a:r>
            <a:r>
              <a:rPr lang="en-US" dirty="0"/>
              <a:t>, Boston Univ.          </a:t>
            </a:r>
            <a:fld id="{6950D593-2953-924C-A0DA-F3B17E0E49C7}" type="slidenum">
              <a:rPr lang="en-US" smtClean="0"/>
              <a:pPr/>
              <a:t>34</a:t>
            </a:fld>
            <a:endParaRPr lang="en-US" dirty="0"/>
          </a:p>
        </p:txBody>
      </p:sp>
    </p:spTree>
    <p:extLst>
      <p:ext uri="{BB962C8B-B14F-4D97-AF65-F5344CB8AC3E}">
        <p14:creationId xmlns:p14="http://schemas.microsoft.com/office/powerpoint/2010/main" val="1163235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8EB78C-DCE2-D6E8-B932-BEE712A551C4}"/>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CB7C7DA3-1077-FD08-0DC0-9A61D2BEB970}"/>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9A60099F-BF12-3874-414B-2FFD1A674AE7}"/>
              </a:ext>
            </a:extLst>
          </p:cNvPr>
          <p:cNvSpPr>
            <a:spLocks noGrp="1"/>
          </p:cNvSpPr>
          <p:nvPr>
            <p:ph type="sldNum" sz="quarter" idx="12"/>
          </p:nvPr>
        </p:nvSpPr>
        <p:spPr/>
        <p:txBody>
          <a:bodyPr/>
          <a:lstStyle/>
          <a:p>
            <a:r>
              <a:rPr lang="en-US"/>
              <a:t>Jason Yust, Boston Univ.          </a:t>
            </a:r>
            <a:fld id="{6950D593-2953-924C-A0DA-F3B17E0E49C7}" type="slidenum">
              <a:rPr lang="en-US" smtClean="0"/>
              <a:pPr/>
              <a:t>35</a:t>
            </a:fld>
            <a:endParaRPr lang="en-US" dirty="0"/>
          </a:p>
        </p:txBody>
      </p:sp>
      <p:pic>
        <p:nvPicPr>
          <p:cNvPr id="12" name="Picture 11">
            <a:extLst>
              <a:ext uri="{FF2B5EF4-FFF2-40B4-BE49-F238E27FC236}">
                <a16:creationId xmlns:a16="http://schemas.microsoft.com/office/drawing/2014/main" id="{2A7E3290-410D-DCC0-D377-570D4156944A}"/>
              </a:ext>
            </a:extLst>
          </p:cNvPr>
          <p:cNvPicPr>
            <a:picLocks noChangeAspect="1"/>
          </p:cNvPicPr>
          <p:nvPr/>
        </p:nvPicPr>
        <p:blipFill>
          <a:blip r:embed="rId2"/>
          <a:stretch>
            <a:fillRect/>
          </a:stretch>
        </p:blipFill>
        <p:spPr>
          <a:xfrm>
            <a:off x="345989" y="58820"/>
            <a:ext cx="11677136" cy="6321431"/>
          </a:xfrm>
          <a:prstGeom prst="rect">
            <a:avLst/>
          </a:prstGeom>
        </p:spPr>
      </p:pic>
    </p:spTree>
    <p:extLst>
      <p:ext uri="{BB962C8B-B14F-4D97-AF65-F5344CB8AC3E}">
        <p14:creationId xmlns:p14="http://schemas.microsoft.com/office/powerpoint/2010/main" val="699748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70A6-7F8B-7FD9-73FC-F65F28E50EE3}"/>
              </a:ext>
            </a:extLst>
          </p:cNvPr>
          <p:cNvSpPr>
            <a:spLocks noGrp="1"/>
          </p:cNvSpPr>
          <p:nvPr>
            <p:ph type="title"/>
          </p:nvPr>
        </p:nvSpPr>
        <p:spPr/>
        <p:txBody>
          <a:bodyPr/>
          <a:lstStyle/>
          <a:p>
            <a:r>
              <a:rPr lang="en-US" dirty="0"/>
              <a:t>Schubert, Sehnsucht der Liebe (1815)</a:t>
            </a:r>
          </a:p>
        </p:txBody>
      </p:sp>
      <p:sp>
        <p:nvSpPr>
          <p:cNvPr id="4" name="Date Placeholder 3">
            <a:extLst>
              <a:ext uri="{FF2B5EF4-FFF2-40B4-BE49-F238E27FC236}">
                <a16:creationId xmlns:a16="http://schemas.microsoft.com/office/drawing/2014/main" id="{E20B8E60-12AD-3AE0-9D25-8E57BF54D76C}"/>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0C0F7EA8-C066-9671-2436-E7CC94F591D2}"/>
              </a:ext>
            </a:extLst>
          </p:cNvPr>
          <p:cNvSpPr>
            <a:spLocks noGrp="1"/>
          </p:cNvSpPr>
          <p:nvPr>
            <p:ph type="ftr" sz="quarter" idx="11"/>
          </p:nvPr>
        </p:nvSpPr>
        <p:spPr/>
        <p:txBody>
          <a:bodyPr/>
          <a:lstStyle/>
          <a:p>
            <a:r>
              <a:rPr lang="en-US"/>
              <a:t>Windows into Musical Time</a:t>
            </a:r>
            <a:endParaRPr lang="en-US" dirty="0"/>
          </a:p>
        </p:txBody>
      </p:sp>
      <p:sp>
        <p:nvSpPr>
          <p:cNvPr id="13" name="Rectangle 12">
            <a:extLst>
              <a:ext uri="{FF2B5EF4-FFF2-40B4-BE49-F238E27FC236}">
                <a16:creationId xmlns:a16="http://schemas.microsoft.com/office/drawing/2014/main" id="{F4A8728A-F4D7-70E7-6232-3FE72A199A28}"/>
              </a:ext>
            </a:extLst>
          </p:cNvPr>
          <p:cNvSpPr/>
          <p:nvPr/>
        </p:nvSpPr>
        <p:spPr>
          <a:xfrm>
            <a:off x="279770" y="673603"/>
            <a:ext cx="7780560" cy="5383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6A9365B-0EEC-6B2B-6FBA-254D49EF08BA}"/>
              </a:ext>
            </a:extLst>
          </p:cNvPr>
          <p:cNvSpPr>
            <a:spLocks noGrp="1"/>
          </p:cNvSpPr>
          <p:nvPr>
            <p:ph type="sldNum" sz="quarter" idx="12"/>
          </p:nvPr>
        </p:nvSpPr>
        <p:spPr/>
        <p:txBody>
          <a:bodyPr/>
          <a:lstStyle/>
          <a:p>
            <a:r>
              <a:rPr lang="en-US"/>
              <a:t>Jason Yust, Boston Univ.          </a:t>
            </a:r>
            <a:fld id="{6950D593-2953-924C-A0DA-F3B17E0E49C7}" type="slidenum">
              <a:rPr lang="en-US" smtClean="0"/>
              <a:pPr/>
              <a:t>4</a:t>
            </a:fld>
            <a:endParaRPr lang="en-US" dirty="0"/>
          </a:p>
        </p:txBody>
      </p:sp>
      <p:sp>
        <p:nvSpPr>
          <p:cNvPr id="14" name="TextBox 13">
            <a:extLst>
              <a:ext uri="{FF2B5EF4-FFF2-40B4-BE49-F238E27FC236}">
                <a16:creationId xmlns:a16="http://schemas.microsoft.com/office/drawing/2014/main" id="{4C6802C8-C2C7-53F0-9610-7EE7CC5C4FC5}"/>
              </a:ext>
            </a:extLst>
          </p:cNvPr>
          <p:cNvSpPr txBox="1"/>
          <p:nvPr/>
        </p:nvSpPr>
        <p:spPr>
          <a:xfrm>
            <a:off x="8093782" y="1461361"/>
            <a:ext cx="2428870" cy="461665"/>
          </a:xfrm>
          <a:prstGeom prst="rect">
            <a:avLst/>
          </a:prstGeom>
          <a:noFill/>
        </p:spPr>
        <p:txBody>
          <a:bodyPr wrap="none" rtlCol="0">
            <a:spAutoFit/>
          </a:bodyPr>
          <a:lstStyle/>
          <a:p>
            <a:pPr algn="l"/>
            <a:r>
              <a:rPr lang="en-US" sz="2400" b="1" dirty="0">
                <a:latin typeface="+mj-lt"/>
                <a:cs typeface="Calibri" panose="020F0502020204030204" pitchFamily="34" charset="0"/>
              </a:rPr>
              <a:t>C major – G major</a:t>
            </a:r>
          </a:p>
        </p:txBody>
      </p:sp>
      <p:sp>
        <p:nvSpPr>
          <p:cNvPr id="12" name="Oval 11">
            <a:extLst>
              <a:ext uri="{FF2B5EF4-FFF2-40B4-BE49-F238E27FC236}">
                <a16:creationId xmlns:a16="http://schemas.microsoft.com/office/drawing/2014/main" id="{5DA2833F-DDCF-9DA4-317E-EEA85C837E27}"/>
              </a:ext>
            </a:extLst>
          </p:cNvPr>
          <p:cNvSpPr/>
          <p:nvPr/>
        </p:nvSpPr>
        <p:spPr>
          <a:xfrm>
            <a:off x="4299284" y="742434"/>
            <a:ext cx="561474" cy="55565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6D9FB8C-20AF-3A02-666A-777D40144811}"/>
              </a:ext>
            </a:extLst>
          </p:cNvPr>
          <p:cNvSpPr txBox="1"/>
          <p:nvPr/>
        </p:nvSpPr>
        <p:spPr>
          <a:xfrm>
            <a:off x="4752260" y="558595"/>
            <a:ext cx="806329" cy="461665"/>
          </a:xfrm>
          <a:prstGeom prst="rect">
            <a:avLst/>
          </a:prstGeom>
          <a:noFill/>
        </p:spPr>
        <p:txBody>
          <a:bodyPr wrap="square">
            <a:spAutoFit/>
          </a:bodyPr>
          <a:lstStyle/>
          <a:p>
            <a:r>
              <a:rPr lang="en-US" sz="2400" b="1" dirty="0">
                <a:solidFill>
                  <a:srgbClr val="C00000"/>
                </a:solidFill>
                <a:latin typeface="+mj-lt"/>
                <a:cs typeface="Calibri" panose="020F0502020204030204" pitchFamily="34" charset="0"/>
              </a:rPr>
              <a:t>E</a:t>
            </a:r>
            <a:r>
              <a:rPr lang="en-US" sz="2400" b="1" dirty="0">
                <a:solidFill>
                  <a:srgbClr val="C00000"/>
                </a:solidFill>
                <a:latin typeface="Helsinki Text Std" panose="02000400000000000000" pitchFamily="2" charset="77"/>
                <a:cs typeface="Calibri" panose="020F0502020204030204" pitchFamily="34" charset="0"/>
              </a:rPr>
              <a:t>b     </a:t>
            </a:r>
            <a:endParaRPr lang="en-US" sz="2400" dirty="0">
              <a:solidFill>
                <a:srgbClr val="C00000"/>
              </a:solidFill>
            </a:endParaRPr>
          </a:p>
        </p:txBody>
      </p:sp>
      <p:pic>
        <p:nvPicPr>
          <p:cNvPr id="8" name="Picture 7">
            <a:extLst>
              <a:ext uri="{FF2B5EF4-FFF2-40B4-BE49-F238E27FC236}">
                <a16:creationId xmlns:a16="http://schemas.microsoft.com/office/drawing/2014/main" id="{B174F49C-8DD3-04E5-1E85-D693CB652796}"/>
              </a:ext>
            </a:extLst>
          </p:cNvPr>
          <p:cNvPicPr>
            <a:picLocks noChangeAspect="1"/>
          </p:cNvPicPr>
          <p:nvPr/>
        </p:nvPicPr>
        <p:blipFill>
          <a:blip r:embed="rId2"/>
          <a:stretch>
            <a:fillRect/>
          </a:stretch>
        </p:blipFill>
        <p:spPr>
          <a:xfrm>
            <a:off x="305170" y="780404"/>
            <a:ext cx="7752472" cy="1952162"/>
          </a:xfrm>
          <a:prstGeom prst="rect">
            <a:avLst/>
          </a:prstGeom>
        </p:spPr>
      </p:pic>
      <p:pic>
        <p:nvPicPr>
          <p:cNvPr id="16" name="Picture 15">
            <a:extLst>
              <a:ext uri="{FF2B5EF4-FFF2-40B4-BE49-F238E27FC236}">
                <a16:creationId xmlns:a16="http://schemas.microsoft.com/office/drawing/2014/main" id="{489C251A-650A-A0DA-7242-0C42A14B9C00}"/>
              </a:ext>
            </a:extLst>
          </p:cNvPr>
          <p:cNvPicPr>
            <a:picLocks noChangeAspect="1"/>
          </p:cNvPicPr>
          <p:nvPr/>
        </p:nvPicPr>
        <p:blipFill>
          <a:blip r:embed="rId3"/>
          <a:stretch>
            <a:fillRect/>
          </a:stretch>
        </p:blipFill>
        <p:spPr>
          <a:xfrm>
            <a:off x="305170" y="2746511"/>
            <a:ext cx="7724382" cy="1825763"/>
          </a:xfrm>
          <a:prstGeom prst="rect">
            <a:avLst/>
          </a:prstGeom>
        </p:spPr>
      </p:pic>
      <p:pic>
        <p:nvPicPr>
          <p:cNvPr id="19" name="Picture 18">
            <a:extLst>
              <a:ext uri="{FF2B5EF4-FFF2-40B4-BE49-F238E27FC236}">
                <a16:creationId xmlns:a16="http://schemas.microsoft.com/office/drawing/2014/main" id="{2DE8C276-F406-0A08-2CA4-65EA7B8F5099}"/>
              </a:ext>
            </a:extLst>
          </p:cNvPr>
          <p:cNvPicPr>
            <a:picLocks noChangeAspect="1"/>
          </p:cNvPicPr>
          <p:nvPr/>
        </p:nvPicPr>
        <p:blipFill>
          <a:blip r:embed="rId4"/>
          <a:stretch>
            <a:fillRect/>
          </a:stretch>
        </p:blipFill>
        <p:spPr>
          <a:xfrm>
            <a:off x="277081" y="4727361"/>
            <a:ext cx="7780560" cy="1207813"/>
          </a:xfrm>
          <a:prstGeom prst="rect">
            <a:avLst/>
          </a:prstGeom>
        </p:spPr>
      </p:pic>
    </p:spTree>
    <p:extLst>
      <p:ext uri="{BB962C8B-B14F-4D97-AF65-F5344CB8AC3E}">
        <p14:creationId xmlns:p14="http://schemas.microsoft.com/office/powerpoint/2010/main" val="126062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70A6-7F8B-7FD9-73FC-F65F28E50EE3}"/>
              </a:ext>
            </a:extLst>
          </p:cNvPr>
          <p:cNvSpPr>
            <a:spLocks noGrp="1"/>
          </p:cNvSpPr>
          <p:nvPr>
            <p:ph type="title"/>
          </p:nvPr>
        </p:nvSpPr>
        <p:spPr/>
        <p:txBody>
          <a:bodyPr/>
          <a:lstStyle/>
          <a:p>
            <a:r>
              <a:rPr lang="en-US" dirty="0"/>
              <a:t>Schubert, Sehnsucht der Liebe (1815)</a:t>
            </a:r>
          </a:p>
        </p:txBody>
      </p:sp>
      <p:sp>
        <p:nvSpPr>
          <p:cNvPr id="4" name="Date Placeholder 3">
            <a:extLst>
              <a:ext uri="{FF2B5EF4-FFF2-40B4-BE49-F238E27FC236}">
                <a16:creationId xmlns:a16="http://schemas.microsoft.com/office/drawing/2014/main" id="{E20B8E60-12AD-3AE0-9D25-8E57BF54D76C}"/>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0C0F7EA8-C066-9671-2436-E7CC94F591D2}"/>
              </a:ext>
            </a:extLst>
          </p:cNvPr>
          <p:cNvSpPr>
            <a:spLocks noGrp="1"/>
          </p:cNvSpPr>
          <p:nvPr>
            <p:ph type="ftr" sz="quarter" idx="11"/>
          </p:nvPr>
        </p:nvSpPr>
        <p:spPr/>
        <p:txBody>
          <a:bodyPr/>
          <a:lstStyle/>
          <a:p>
            <a:r>
              <a:rPr lang="en-US"/>
              <a:t>Windows into Musical Time</a:t>
            </a:r>
            <a:endParaRPr lang="en-US" dirty="0"/>
          </a:p>
        </p:txBody>
      </p:sp>
      <p:sp>
        <p:nvSpPr>
          <p:cNvPr id="13" name="Rectangle 12">
            <a:extLst>
              <a:ext uri="{FF2B5EF4-FFF2-40B4-BE49-F238E27FC236}">
                <a16:creationId xmlns:a16="http://schemas.microsoft.com/office/drawing/2014/main" id="{F4A8728A-F4D7-70E7-6232-3FE72A199A28}"/>
              </a:ext>
            </a:extLst>
          </p:cNvPr>
          <p:cNvSpPr/>
          <p:nvPr/>
        </p:nvSpPr>
        <p:spPr>
          <a:xfrm>
            <a:off x="279770" y="673604"/>
            <a:ext cx="7780560" cy="5296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6A9365B-0EEC-6B2B-6FBA-254D49EF08BA}"/>
              </a:ext>
            </a:extLst>
          </p:cNvPr>
          <p:cNvSpPr>
            <a:spLocks noGrp="1"/>
          </p:cNvSpPr>
          <p:nvPr>
            <p:ph type="sldNum" sz="quarter" idx="12"/>
          </p:nvPr>
        </p:nvSpPr>
        <p:spPr/>
        <p:txBody>
          <a:bodyPr/>
          <a:lstStyle/>
          <a:p>
            <a:r>
              <a:rPr lang="en-US"/>
              <a:t>Jason Yust, Boston Univ.          </a:t>
            </a:r>
            <a:fld id="{6950D593-2953-924C-A0DA-F3B17E0E49C7}" type="slidenum">
              <a:rPr lang="en-US" smtClean="0"/>
              <a:pPr/>
              <a:t>5</a:t>
            </a:fld>
            <a:endParaRPr lang="en-US" dirty="0"/>
          </a:p>
        </p:txBody>
      </p:sp>
      <p:sp>
        <p:nvSpPr>
          <p:cNvPr id="14" name="TextBox 13">
            <a:extLst>
              <a:ext uri="{FF2B5EF4-FFF2-40B4-BE49-F238E27FC236}">
                <a16:creationId xmlns:a16="http://schemas.microsoft.com/office/drawing/2014/main" id="{4C6802C8-C2C7-53F0-9610-7EE7CC5C4FC5}"/>
              </a:ext>
            </a:extLst>
          </p:cNvPr>
          <p:cNvSpPr txBox="1"/>
          <p:nvPr/>
        </p:nvSpPr>
        <p:spPr>
          <a:xfrm>
            <a:off x="8239225" y="1501828"/>
            <a:ext cx="2544286" cy="461665"/>
          </a:xfrm>
          <a:prstGeom prst="rect">
            <a:avLst/>
          </a:prstGeom>
          <a:noFill/>
        </p:spPr>
        <p:txBody>
          <a:bodyPr wrap="none" rtlCol="0">
            <a:spAutoFit/>
          </a:bodyPr>
          <a:lstStyle/>
          <a:p>
            <a:pPr algn="l"/>
            <a:r>
              <a:rPr lang="en-US" sz="2400" b="1" dirty="0">
                <a:latin typeface="+mj-lt"/>
                <a:cs typeface="Calibri" panose="020F0502020204030204" pitchFamily="34" charset="0"/>
              </a:rPr>
              <a:t>E minor → G major</a:t>
            </a:r>
          </a:p>
        </p:txBody>
      </p:sp>
      <p:sp>
        <p:nvSpPr>
          <p:cNvPr id="15" name="TextBox 14">
            <a:extLst>
              <a:ext uri="{FF2B5EF4-FFF2-40B4-BE49-F238E27FC236}">
                <a16:creationId xmlns:a16="http://schemas.microsoft.com/office/drawing/2014/main" id="{6D23323D-F7CC-BA09-A037-A8CD1C9B0FD3}"/>
              </a:ext>
            </a:extLst>
          </p:cNvPr>
          <p:cNvSpPr txBox="1"/>
          <p:nvPr/>
        </p:nvSpPr>
        <p:spPr>
          <a:xfrm>
            <a:off x="8239225" y="4774487"/>
            <a:ext cx="1680268" cy="461665"/>
          </a:xfrm>
          <a:prstGeom prst="rect">
            <a:avLst/>
          </a:prstGeom>
          <a:noFill/>
        </p:spPr>
        <p:txBody>
          <a:bodyPr wrap="none" rtlCol="0">
            <a:spAutoFit/>
          </a:bodyPr>
          <a:lstStyle/>
          <a:p>
            <a:pPr algn="l"/>
            <a:r>
              <a:rPr lang="en-US" sz="2400" b="1" dirty="0">
                <a:latin typeface="+mj-lt"/>
                <a:cs typeface="Calibri" panose="020F0502020204030204" pitchFamily="34" charset="0"/>
              </a:rPr>
              <a:t>D minor . . . </a:t>
            </a:r>
          </a:p>
        </p:txBody>
      </p:sp>
      <p:pic>
        <p:nvPicPr>
          <p:cNvPr id="19" name="Picture 18">
            <a:extLst>
              <a:ext uri="{FF2B5EF4-FFF2-40B4-BE49-F238E27FC236}">
                <a16:creationId xmlns:a16="http://schemas.microsoft.com/office/drawing/2014/main" id="{6D22C95E-A542-F1D0-599C-3F4D831A5F1E}"/>
              </a:ext>
            </a:extLst>
          </p:cNvPr>
          <p:cNvPicPr>
            <a:picLocks noChangeAspect="1"/>
          </p:cNvPicPr>
          <p:nvPr/>
        </p:nvPicPr>
        <p:blipFill>
          <a:blip r:embed="rId4"/>
          <a:stretch>
            <a:fillRect/>
          </a:stretch>
        </p:blipFill>
        <p:spPr>
          <a:xfrm>
            <a:off x="254370" y="670710"/>
            <a:ext cx="7706710" cy="1657357"/>
          </a:xfrm>
          <a:prstGeom prst="rect">
            <a:avLst/>
          </a:prstGeom>
        </p:spPr>
      </p:pic>
      <p:pic>
        <p:nvPicPr>
          <p:cNvPr id="21" name="Picture 20">
            <a:extLst>
              <a:ext uri="{FF2B5EF4-FFF2-40B4-BE49-F238E27FC236}">
                <a16:creationId xmlns:a16="http://schemas.microsoft.com/office/drawing/2014/main" id="{05F3DBDC-00E7-F0E2-E8DD-ED9F3C2F0524}"/>
              </a:ext>
            </a:extLst>
          </p:cNvPr>
          <p:cNvPicPr>
            <a:picLocks noChangeAspect="1"/>
          </p:cNvPicPr>
          <p:nvPr/>
        </p:nvPicPr>
        <p:blipFill>
          <a:blip r:embed="rId5"/>
          <a:stretch>
            <a:fillRect/>
          </a:stretch>
        </p:blipFill>
        <p:spPr>
          <a:xfrm>
            <a:off x="254371" y="2400256"/>
            <a:ext cx="7780560" cy="1665264"/>
          </a:xfrm>
          <a:prstGeom prst="rect">
            <a:avLst/>
          </a:prstGeom>
        </p:spPr>
      </p:pic>
      <p:pic>
        <p:nvPicPr>
          <p:cNvPr id="23" name="Picture 22">
            <a:extLst>
              <a:ext uri="{FF2B5EF4-FFF2-40B4-BE49-F238E27FC236}">
                <a16:creationId xmlns:a16="http://schemas.microsoft.com/office/drawing/2014/main" id="{28E4D422-9FE0-DFFA-C38E-A29A37EB6189}"/>
              </a:ext>
            </a:extLst>
          </p:cNvPr>
          <p:cNvPicPr>
            <a:picLocks noChangeAspect="1"/>
          </p:cNvPicPr>
          <p:nvPr/>
        </p:nvPicPr>
        <p:blipFill>
          <a:blip r:embed="rId6"/>
          <a:stretch>
            <a:fillRect/>
          </a:stretch>
        </p:blipFill>
        <p:spPr>
          <a:xfrm>
            <a:off x="279769" y="4147091"/>
            <a:ext cx="7784129" cy="1812550"/>
          </a:xfrm>
          <a:prstGeom prst="rect">
            <a:avLst/>
          </a:prstGeom>
        </p:spPr>
      </p:pic>
      <p:sp>
        <p:nvSpPr>
          <p:cNvPr id="3" name="TextBox 2">
            <a:extLst>
              <a:ext uri="{FF2B5EF4-FFF2-40B4-BE49-F238E27FC236}">
                <a16:creationId xmlns:a16="http://schemas.microsoft.com/office/drawing/2014/main" id="{4AFA7240-B90F-F7F8-A705-8E1CEEAA2D34}"/>
              </a:ext>
            </a:extLst>
          </p:cNvPr>
          <p:cNvSpPr txBox="1"/>
          <p:nvPr/>
        </p:nvSpPr>
        <p:spPr>
          <a:xfrm>
            <a:off x="8093782" y="1461361"/>
            <a:ext cx="4095993" cy="461665"/>
          </a:xfrm>
          <a:prstGeom prst="rect">
            <a:avLst/>
          </a:prstGeom>
          <a:noFill/>
        </p:spPr>
        <p:txBody>
          <a:bodyPr wrap="none" rtlCol="0">
            <a:spAutoFit/>
          </a:bodyPr>
          <a:lstStyle/>
          <a:p>
            <a:pPr algn="l"/>
            <a:r>
              <a:rPr lang="en-US" sz="2400" b="1" dirty="0">
                <a:latin typeface="+mj-lt"/>
                <a:cs typeface="Calibri" panose="020F0502020204030204" pitchFamily="34" charset="0"/>
              </a:rPr>
              <a:t>B</a:t>
            </a:r>
            <a:r>
              <a:rPr lang="en-US" sz="2400" b="1" dirty="0">
                <a:latin typeface="Helsinki Text Std" panose="02000400000000000000" pitchFamily="2" charset="77"/>
                <a:cs typeface="Calibri" panose="020F0502020204030204" pitchFamily="34" charset="0"/>
              </a:rPr>
              <a:t>b</a:t>
            </a:r>
            <a:r>
              <a:rPr lang="en-US" sz="2400" b="1" dirty="0">
                <a:latin typeface="+mj-lt"/>
                <a:cs typeface="Calibri" panose="020F0502020204030204" pitchFamily="34" charset="0"/>
              </a:rPr>
              <a:t> major → E</a:t>
            </a:r>
            <a:r>
              <a:rPr lang="en-US" sz="2400" b="1" dirty="0">
                <a:latin typeface="Helsinki Text Std" panose="02000400000000000000" pitchFamily="2" charset="77"/>
                <a:cs typeface="Calibri" panose="020F0502020204030204" pitchFamily="34" charset="0"/>
              </a:rPr>
              <a:t>b</a:t>
            </a:r>
            <a:r>
              <a:rPr lang="en-US" sz="2400" b="1" dirty="0">
                <a:latin typeface="+mj-lt"/>
                <a:cs typeface="Calibri" panose="020F0502020204030204" pitchFamily="34" charset="0"/>
              </a:rPr>
              <a:t> minor → B major</a:t>
            </a:r>
          </a:p>
        </p:txBody>
      </p:sp>
      <p:sp>
        <p:nvSpPr>
          <p:cNvPr id="7" name="TextBox 6">
            <a:extLst>
              <a:ext uri="{FF2B5EF4-FFF2-40B4-BE49-F238E27FC236}">
                <a16:creationId xmlns:a16="http://schemas.microsoft.com/office/drawing/2014/main" id="{C71AAE5E-272B-4B69-2654-470423E25500}"/>
              </a:ext>
            </a:extLst>
          </p:cNvPr>
          <p:cNvSpPr txBox="1"/>
          <p:nvPr/>
        </p:nvSpPr>
        <p:spPr>
          <a:xfrm>
            <a:off x="8101784" y="3134363"/>
            <a:ext cx="1680268" cy="461665"/>
          </a:xfrm>
          <a:prstGeom prst="rect">
            <a:avLst/>
          </a:prstGeom>
          <a:noFill/>
        </p:spPr>
        <p:txBody>
          <a:bodyPr wrap="none" rtlCol="0">
            <a:spAutoFit/>
          </a:bodyPr>
          <a:lstStyle/>
          <a:p>
            <a:pPr algn="l"/>
            <a:r>
              <a:rPr lang="en-US" sz="2400" b="1" dirty="0">
                <a:latin typeface="+mj-lt"/>
                <a:cs typeface="Calibri" panose="020F0502020204030204" pitchFamily="34" charset="0"/>
              </a:rPr>
              <a:t>B minor . . . </a:t>
            </a:r>
          </a:p>
        </p:txBody>
      </p:sp>
      <p:pic>
        <p:nvPicPr>
          <p:cNvPr id="8" name="Picture 7">
            <a:extLst>
              <a:ext uri="{FF2B5EF4-FFF2-40B4-BE49-F238E27FC236}">
                <a16:creationId xmlns:a16="http://schemas.microsoft.com/office/drawing/2014/main" id="{6523E0A7-AACD-589D-60E7-A563D36A95D7}"/>
              </a:ext>
            </a:extLst>
          </p:cNvPr>
          <p:cNvPicPr>
            <a:picLocks noChangeAspect="1"/>
          </p:cNvPicPr>
          <p:nvPr/>
        </p:nvPicPr>
        <p:blipFill>
          <a:blip r:embed="rId7"/>
          <a:stretch>
            <a:fillRect/>
          </a:stretch>
        </p:blipFill>
        <p:spPr>
          <a:xfrm>
            <a:off x="386682" y="759799"/>
            <a:ext cx="7600188" cy="1824045"/>
          </a:xfrm>
          <a:prstGeom prst="rect">
            <a:avLst/>
          </a:prstGeom>
        </p:spPr>
      </p:pic>
      <p:pic>
        <p:nvPicPr>
          <p:cNvPr id="9" name="Picture 8">
            <a:extLst>
              <a:ext uri="{FF2B5EF4-FFF2-40B4-BE49-F238E27FC236}">
                <a16:creationId xmlns:a16="http://schemas.microsoft.com/office/drawing/2014/main" id="{2D640150-8D57-A2BB-7377-BD4339F77A8F}"/>
              </a:ext>
            </a:extLst>
          </p:cNvPr>
          <p:cNvPicPr>
            <a:picLocks noChangeAspect="1"/>
          </p:cNvPicPr>
          <p:nvPr/>
        </p:nvPicPr>
        <p:blipFill>
          <a:blip r:embed="rId8"/>
          <a:stretch>
            <a:fillRect/>
          </a:stretch>
        </p:blipFill>
        <p:spPr>
          <a:xfrm>
            <a:off x="369956" y="2589602"/>
            <a:ext cx="7600188" cy="1824045"/>
          </a:xfrm>
          <a:prstGeom prst="rect">
            <a:avLst/>
          </a:prstGeom>
        </p:spPr>
      </p:pic>
      <p:pic>
        <p:nvPicPr>
          <p:cNvPr id="10" name="Picture 9">
            <a:extLst>
              <a:ext uri="{FF2B5EF4-FFF2-40B4-BE49-F238E27FC236}">
                <a16:creationId xmlns:a16="http://schemas.microsoft.com/office/drawing/2014/main" id="{714C2533-1252-40CF-B405-91705276E36E}"/>
              </a:ext>
            </a:extLst>
          </p:cNvPr>
          <p:cNvPicPr>
            <a:picLocks noChangeAspect="1"/>
          </p:cNvPicPr>
          <p:nvPr/>
        </p:nvPicPr>
        <p:blipFill>
          <a:blip r:embed="rId9"/>
          <a:stretch>
            <a:fillRect/>
          </a:stretch>
        </p:blipFill>
        <p:spPr>
          <a:xfrm>
            <a:off x="328502" y="4357113"/>
            <a:ext cx="7641642" cy="1699678"/>
          </a:xfrm>
          <a:prstGeom prst="rect">
            <a:avLst/>
          </a:prstGeom>
        </p:spPr>
      </p:pic>
      <p:sp>
        <p:nvSpPr>
          <p:cNvPr id="11" name="Oval 10">
            <a:extLst>
              <a:ext uri="{FF2B5EF4-FFF2-40B4-BE49-F238E27FC236}">
                <a16:creationId xmlns:a16="http://schemas.microsoft.com/office/drawing/2014/main" id="{29C07D29-7504-AC96-63FF-1B367E19E9F1}"/>
              </a:ext>
            </a:extLst>
          </p:cNvPr>
          <p:cNvSpPr/>
          <p:nvPr/>
        </p:nvSpPr>
        <p:spPr>
          <a:xfrm>
            <a:off x="2759242" y="759799"/>
            <a:ext cx="561474" cy="55565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748E2E-E9DA-2411-BAB8-258652015185}"/>
              </a:ext>
            </a:extLst>
          </p:cNvPr>
          <p:cNvSpPr txBox="1"/>
          <p:nvPr/>
        </p:nvSpPr>
        <p:spPr>
          <a:xfrm>
            <a:off x="3220239" y="575960"/>
            <a:ext cx="2362414" cy="461665"/>
          </a:xfrm>
          <a:prstGeom prst="rect">
            <a:avLst/>
          </a:prstGeom>
          <a:noFill/>
        </p:spPr>
        <p:txBody>
          <a:bodyPr wrap="square">
            <a:spAutoFit/>
          </a:bodyPr>
          <a:lstStyle/>
          <a:p>
            <a:r>
              <a:rPr lang="en-US" sz="2400" b="1" dirty="0">
                <a:solidFill>
                  <a:srgbClr val="C00000"/>
                </a:solidFill>
                <a:latin typeface="+mj-lt"/>
                <a:cs typeface="Calibri" panose="020F0502020204030204" pitchFamily="34" charset="0"/>
              </a:rPr>
              <a:t>E</a:t>
            </a:r>
            <a:r>
              <a:rPr lang="en-US" sz="2400" b="1" dirty="0">
                <a:solidFill>
                  <a:srgbClr val="C00000"/>
                </a:solidFill>
                <a:latin typeface="Helsinki Text Std" panose="02000400000000000000" pitchFamily="2" charset="77"/>
                <a:cs typeface="Calibri" panose="020F0502020204030204" pitchFamily="34" charset="0"/>
              </a:rPr>
              <a:t>b      </a:t>
            </a:r>
            <a:r>
              <a:rPr lang="en-US" sz="2400" b="1" dirty="0">
                <a:solidFill>
                  <a:srgbClr val="C00000"/>
                </a:solidFill>
                <a:latin typeface="+mj-lt"/>
                <a:cs typeface="Calibri" panose="020F0502020204030204" pitchFamily="34" charset="0"/>
              </a:rPr>
              <a:t>→ D</a:t>
            </a:r>
            <a:r>
              <a:rPr lang="en-US" sz="2400" b="1" dirty="0">
                <a:solidFill>
                  <a:srgbClr val="C00000"/>
                </a:solidFill>
                <a:latin typeface="Helsinki Text Std" panose="02000400000000000000" pitchFamily="2" charset="77"/>
                <a:cs typeface="Calibri" panose="020F0502020204030204" pitchFamily="34" charset="0"/>
              </a:rPr>
              <a:t>#</a:t>
            </a:r>
            <a:endParaRPr lang="en-US" sz="2400" dirty="0">
              <a:solidFill>
                <a:srgbClr val="C00000"/>
              </a:solidFill>
            </a:endParaRPr>
          </a:p>
        </p:txBody>
      </p:sp>
      <p:sp>
        <p:nvSpPr>
          <p:cNvPr id="16" name="TextBox 15">
            <a:extLst>
              <a:ext uri="{FF2B5EF4-FFF2-40B4-BE49-F238E27FC236}">
                <a16:creationId xmlns:a16="http://schemas.microsoft.com/office/drawing/2014/main" id="{5F45EC8C-B8DD-E2D6-04B1-5B44606D0C6B}"/>
              </a:ext>
            </a:extLst>
          </p:cNvPr>
          <p:cNvSpPr txBox="1"/>
          <p:nvPr/>
        </p:nvSpPr>
        <p:spPr>
          <a:xfrm>
            <a:off x="8153400" y="4807365"/>
            <a:ext cx="1680268" cy="461665"/>
          </a:xfrm>
          <a:prstGeom prst="rect">
            <a:avLst/>
          </a:prstGeom>
          <a:noFill/>
        </p:spPr>
        <p:txBody>
          <a:bodyPr wrap="none" rtlCol="0">
            <a:spAutoFit/>
          </a:bodyPr>
          <a:lstStyle/>
          <a:p>
            <a:pPr algn="l"/>
            <a:r>
              <a:rPr lang="en-US" sz="2400" b="1" dirty="0">
                <a:latin typeface="+mj-lt"/>
                <a:cs typeface="Calibri" panose="020F0502020204030204" pitchFamily="34" charset="0"/>
              </a:rPr>
              <a:t>A minor . . . </a:t>
            </a:r>
          </a:p>
        </p:txBody>
      </p:sp>
      <p:sp>
        <p:nvSpPr>
          <p:cNvPr id="17" name="TextBox 16">
            <a:extLst>
              <a:ext uri="{FF2B5EF4-FFF2-40B4-BE49-F238E27FC236}">
                <a16:creationId xmlns:a16="http://schemas.microsoft.com/office/drawing/2014/main" id="{935467E7-2B72-D993-03DF-A994FC536F91}"/>
              </a:ext>
            </a:extLst>
          </p:cNvPr>
          <p:cNvSpPr txBox="1"/>
          <p:nvPr/>
        </p:nvSpPr>
        <p:spPr>
          <a:xfrm>
            <a:off x="8093782" y="1461361"/>
            <a:ext cx="2428870" cy="461665"/>
          </a:xfrm>
          <a:prstGeom prst="rect">
            <a:avLst/>
          </a:prstGeom>
          <a:noFill/>
        </p:spPr>
        <p:txBody>
          <a:bodyPr wrap="none" rtlCol="0">
            <a:spAutoFit/>
          </a:bodyPr>
          <a:lstStyle/>
          <a:p>
            <a:pPr algn="l"/>
            <a:r>
              <a:rPr lang="en-US" sz="2400" b="1" dirty="0">
                <a:latin typeface="+mj-lt"/>
                <a:cs typeface="Calibri" panose="020F0502020204030204" pitchFamily="34" charset="0"/>
              </a:rPr>
              <a:t>C major – G major</a:t>
            </a:r>
          </a:p>
        </p:txBody>
      </p:sp>
      <p:sp>
        <p:nvSpPr>
          <p:cNvPr id="18" name="Oval 17">
            <a:extLst>
              <a:ext uri="{FF2B5EF4-FFF2-40B4-BE49-F238E27FC236}">
                <a16:creationId xmlns:a16="http://schemas.microsoft.com/office/drawing/2014/main" id="{B1603A91-0738-E0E2-8170-C4251583A5EA}"/>
              </a:ext>
            </a:extLst>
          </p:cNvPr>
          <p:cNvSpPr/>
          <p:nvPr/>
        </p:nvSpPr>
        <p:spPr>
          <a:xfrm>
            <a:off x="4299284" y="742434"/>
            <a:ext cx="561474" cy="55565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FC1BF8A-2464-4DB3-B244-028CF9A57FF7}"/>
              </a:ext>
            </a:extLst>
          </p:cNvPr>
          <p:cNvSpPr txBox="1"/>
          <p:nvPr/>
        </p:nvSpPr>
        <p:spPr>
          <a:xfrm>
            <a:off x="4752260" y="558595"/>
            <a:ext cx="806329" cy="461665"/>
          </a:xfrm>
          <a:prstGeom prst="rect">
            <a:avLst/>
          </a:prstGeom>
          <a:noFill/>
        </p:spPr>
        <p:txBody>
          <a:bodyPr wrap="square">
            <a:spAutoFit/>
          </a:bodyPr>
          <a:lstStyle/>
          <a:p>
            <a:r>
              <a:rPr lang="en-US" sz="2400" b="1" dirty="0">
                <a:solidFill>
                  <a:srgbClr val="C00000"/>
                </a:solidFill>
                <a:latin typeface="+mj-lt"/>
                <a:cs typeface="Calibri" panose="020F0502020204030204" pitchFamily="34" charset="0"/>
              </a:rPr>
              <a:t>E</a:t>
            </a:r>
            <a:r>
              <a:rPr lang="en-US" sz="2400" b="1" dirty="0">
                <a:solidFill>
                  <a:srgbClr val="C00000"/>
                </a:solidFill>
                <a:latin typeface="Helsinki Text Std" panose="02000400000000000000" pitchFamily="2" charset="77"/>
                <a:cs typeface="Calibri" panose="020F0502020204030204" pitchFamily="34" charset="0"/>
              </a:rPr>
              <a:t>b     </a:t>
            </a:r>
            <a:endParaRPr lang="en-US" sz="2400" dirty="0">
              <a:solidFill>
                <a:srgbClr val="C00000"/>
              </a:solidFill>
            </a:endParaRPr>
          </a:p>
        </p:txBody>
      </p:sp>
      <p:pic>
        <p:nvPicPr>
          <p:cNvPr id="22" name="Picture 21">
            <a:extLst>
              <a:ext uri="{FF2B5EF4-FFF2-40B4-BE49-F238E27FC236}">
                <a16:creationId xmlns:a16="http://schemas.microsoft.com/office/drawing/2014/main" id="{DC3D0A90-1811-6A97-F7B5-2BE8D3C344C0}"/>
              </a:ext>
            </a:extLst>
          </p:cNvPr>
          <p:cNvPicPr>
            <a:picLocks noChangeAspect="1"/>
          </p:cNvPicPr>
          <p:nvPr/>
        </p:nvPicPr>
        <p:blipFill>
          <a:blip r:embed="rId10"/>
          <a:stretch>
            <a:fillRect/>
          </a:stretch>
        </p:blipFill>
        <p:spPr>
          <a:xfrm>
            <a:off x="305170" y="780404"/>
            <a:ext cx="7752472" cy="1952162"/>
          </a:xfrm>
          <a:prstGeom prst="rect">
            <a:avLst/>
          </a:prstGeom>
        </p:spPr>
      </p:pic>
      <p:pic>
        <p:nvPicPr>
          <p:cNvPr id="24" name="Picture 23">
            <a:extLst>
              <a:ext uri="{FF2B5EF4-FFF2-40B4-BE49-F238E27FC236}">
                <a16:creationId xmlns:a16="http://schemas.microsoft.com/office/drawing/2014/main" id="{2C00E9BD-9ED8-841C-E2D7-E8688D370963}"/>
              </a:ext>
            </a:extLst>
          </p:cNvPr>
          <p:cNvPicPr>
            <a:picLocks noChangeAspect="1"/>
          </p:cNvPicPr>
          <p:nvPr/>
        </p:nvPicPr>
        <p:blipFill>
          <a:blip r:embed="rId11"/>
          <a:stretch>
            <a:fillRect/>
          </a:stretch>
        </p:blipFill>
        <p:spPr>
          <a:xfrm>
            <a:off x="305170" y="2746511"/>
            <a:ext cx="7724382" cy="1825763"/>
          </a:xfrm>
          <a:prstGeom prst="rect">
            <a:avLst/>
          </a:prstGeom>
        </p:spPr>
      </p:pic>
      <p:pic>
        <p:nvPicPr>
          <p:cNvPr id="25" name="Picture 24">
            <a:extLst>
              <a:ext uri="{FF2B5EF4-FFF2-40B4-BE49-F238E27FC236}">
                <a16:creationId xmlns:a16="http://schemas.microsoft.com/office/drawing/2014/main" id="{5346D62C-DB5F-930A-EEA1-A9D611187D62}"/>
              </a:ext>
            </a:extLst>
          </p:cNvPr>
          <p:cNvPicPr>
            <a:picLocks noChangeAspect="1"/>
          </p:cNvPicPr>
          <p:nvPr/>
        </p:nvPicPr>
        <p:blipFill>
          <a:blip r:embed="rId12"/>
          <a:stretch>
            <a:fillRect/>
          </a:stretch>
        </p:blipFill>
        <p:spPr>
          <a:xfrm>
            <a:off x="277081" y="4727361"/>
            <a:ext cx="7780560" cy="1207813"/>
          </a:xfrm>
          <a:prstGeom prst="rect">
            <a:avLst/>
          </a:prstGeom>
        </p:spPr>
      </p:pic>
      <p:pic>
        <p:nvPicPr>
          <p:cNvPr id="26" name="sehnsucht">
            <a:hlinkClick r:id="" action="ppaction://media"/>
            <a:extLst>
              <a:ext uri="{FF2B5EF4-FFF2-40B4-BE49-F238E27FC236}">
                <a16:creationId xmlns:a16="http://schemas.microsoft.com/office/drawing/2014/main" id="{6F5474B9-3E20-E9A8-42A1-B04CC7CFC27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04712" y="5170248"/>
            <a:ext cx="555487" cy="555487"/>
          </a:xfrm>
          <a:prstGeom prst="rect">
            <a:avLst/>
          </a:prstGeom>
        </p:spPr>
      </p:pic>
    </p:spTree>
    <p:extLst>
      <p:ext uri="{BB962C8B-B14F-4D97-AF65-F5344CB8AC3E}">
        <p14:creationId xmlns:p14="http://schemas.microsoft.com/office/powerpoint/2010/main" val="29463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1" fill="hold" nodeType="clickEffect">
                                  <p:stCondLst>
                                    <p:cond delay="0"/>
                                  </p:stCondLst>
                                  <p:childTnLst>
                                    <p:anim calcmode="lin" valueType="num">
                                      <p:cBhvr additive="base">
                                        <p:cTn id="6" dur="500"/>
                                        <p:tgtEl>
                                          <p:spTgt spid="19"/>
                                        </p:tgtEl>
                                        <p:attrNameLst>
                                          <p:attrName>ppt_y</p:attrName>
                                        </p:attrNameLst>
                                      </p:cBhvr>
                                      <p:tavLst>
                                        <p:tav tm="0">
                                          <p:val>
                                            <p:strVal val="#ppt_y"/>
                                          </p:val>
                                        </p:tav>
                                        <p:tav tm="100000">
                                          <p:val>
                                            <p:strVal val="#ppt_y-#ppt_h*1.125000"/>
                                          </p:val>
                                        </p:tav>
                                      </p:tavLst>
                                    </p:anim>
                                    <p:animEffect transition="out" filter="wipe(up)">
                                      <p:cBhvr>
                                        <p:cTn id="7" dur="500"/>
                                        <p:tgtEl>
                                          <p:spTgt spid="19"/>
                                        </p:tgtEl>
                                      </p:cBhvr>
                                    </p:animEffect>
                                    <p:set>
                                      <p:cBhvr>
                                        <p:cTn id="8" dur="1" fill="hold">
                                          <p:stCondLst>
                                            <p:cond delay="499"/>
                                          </p:stCondLst>
                                        </p:cTn>
                                        <p:tgtEl>
                                          <p:spTgt spid="19"/>
                                        </p:tgtEl>
                                        <p:attrNameLst>
                                          <p:attrName>style.visibility</p:attrName>
                                        </p:attrNameLst>
                                      </p:cBhvr>
                                      <p:to>
                                        <p:strVal val="hidden"/>
                                      </p:to>
                                    </p:set>
                                  </p:childTnLst>
                                </p:cTn>
                              </p:par>
                              <p:par>
                                <p:cTn id="9" presetID="12" presetClass="exit" presetSubtype="1" fill="hold" nodeType="withEffect">
                                  <p:stCondLst>
                                    <p:cond delay="0"/>
                                  </p:stCondLst>
                                  <p:childTnLst>
                                    <p:anim calcmode="lin" valueType="num">
                                      <p:cBhvr additive="base">
                                        <p:cTn id="10" dur="500"/>
                                        <p:tgtEl>
                                          <p:spTgt spid="21"/>
                                        </p:tgtEl>
                                        <p:attrNameLst>
                                          <p:attrName>ppt_y</p:attrName>
                                        </p:attrNameLst>
                                      </p:cBhvr>
                                      <p:tavLst>
                                        <p:tav tm="0">
                                          <p:val>
                                            <p:strVal val="#ppt_y"/>
                                          </p:val>
                                        </p:tav>
                                        <p:tav tm="100000">
                                          <p:val>
                                            <p:strVal val="#ppt_y-#ppt_h*1.125000"/>
                                          </p:val>
                                        </p:tav>
                                      </p:tavLst>
                                    </p:anim>
                                    <p:animEffect transition="out" filter="wipe(up)">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12" presetClass="exit" presetSubtype="1" fill="hold" nodeType="withEffect">
                                  <p:stCondLst>
                                    <p:cond delay="0"/>
                                  </p:stCondLst>
                                  <p:childTnLst>
                                    <p:anim calcmode="lin" valueType="num">
                                      <p:cBhvr additive="base">
                                        <p:cTn id="14" dur="500"/>
                                        <p:tgtEl>
                                          <p:spTgt spid="23"/>
                                        </p:tgtEl>
                                        <p:attrNameLst>
                                          <p:attrName>ppt_y</p:attrName>
                                        </p:attrNameLst>
                                      </p:cBhvr>
                                      <p:tavLst>
                                        <p:tav tm="0">
                                          <p:val>
                                            <p:strVal val="#ppt_y"/>
                                          </p:val>
                                        </p:tav>
                                        <p:tav tm="100000">
                                          <p:val>
                                            <p:strVal val="#ppt_y-#ppt_h*1.125000"/>
                                          </p:val>
                                        </p:tav>
                                      </p:tavLst>
                                    </p:anim>
                                    <p:animEffect transition="out" filter="wipe(up)">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1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par>
                                <p:cTn id="33" presetID="1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par>
                                <p:cTn id="37" presetID="1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p:tgtEl>
                                          <p:spTgt spid="10"/>
                                        </p:tgtEl>
                                        <p:attrNameLst>
                                          <p:attrName>ppt_y</p:attrName>
                                        </p:attrNameLst>
                                      </p:cBhvr>
                                      <p:tavLst>
                                        <p:tav tm="0">
                                          <p:val>
                                            <p:strVal val="#ppt_y+#ppt_h*1.125000"/>
                                          </p:val>
                                        </p:tav>
                                        <p:tav tm="100000">
                                          <p:val>
                                            <p:strVal val="#ppt_y"/>
                                          </p:val>
                                        </p:tav>
                                      </p:tavLst>
                                    </p:anim>
                                    <p:animEffect transition="in" filter="wipe(up)">
                                      <p:cBhvr>
                                        <p:cTn id="40" dur="500"/>
                                        <p:tgtEl>
                                          <p:spTgt spid="1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dissolv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9" presetClass="exit" presetSubtype="0" fill="hold" grpId="1" nodeType="withEffect">
                                  <p:stCondLst>
                                    <p:cond delay="0"/>
                                  </p:stCondLst>
                                  <p:childTnLst>
                                    <p:animEffect transition="out" filter="dissolv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2" presetClass="exit" presetSubtype="1" fill="hold" nodeType="withEffect">
                                  <p:stCondLst>
                                    <p:cond delay="0"/>
                                  </p:stCondLst>
                                  <p:childTnLst>
                                    <p:anim calcmode="lin" valueType="num">
                                      <p:cBhvr additive="base">
                                        <p:cTn id="62" dur="500"/>
                                        <p:tgtEl>
                                          <p:spTgt spid="10"/>
                                        </p:tgtEl>
                                        <p:attrNameLst>
                                          <p:attrName>ppt_y</p:attrName>
                                        </p:attrNameLst>
                                      </p:cBhvr>
                                      <p:tavLst>
                                        <p:tav tm="0">
                                          <p:val>
                                            <p:strVal val="#ppt_y"/>
                                          </p:val>
                                        </p:tav>
                                        <p:tav tm="100000">
                                          <p:val>
                                            <p:strVal val="#ppt_y-#ppt_h*1.125000"/>
                                          </p:val>
                                        </p:tav>
                                      </p:tavLst>
                                    </p:anim>
                                    <p:animEffect transition="out" filter="wipe(up)">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2" presetClass="exit" presetSubtype="1" fill="hold" nodeType="withEffect">
                                  <p:stCondLst>
                                    <p:cond delay="0"/>
                                  </p:stCondLst>
                                  <p:childTnLst>
                                    <p:anim calcmode="lin" valueType="num">
                                      <p:cBhvr additive="base">
                                        <p:cTn id="66" dur="500"/>
                                        <p:tgtEl>
                                          <p:spTgt spid="9"/>
                                        </p:tgtEl>
                                        <p:attrNameLst>
                                          <p:attrName>ppt_y</p:attrName>
                                        </p:attrNameLst>
                                      </p:cBhvr>
                                      <p:tavLst>
                                        <p:tav tm="0">
                                          <p:val>
                                            <p:strVal val="#ppt_y"/>
                                          </p:val>
                                        </p:tav>
                                        <p:tav tm="100000">
                                          <p:val>
                                            <p:strVal val="#ppt_y-#ppt_h*1.125000"/>
                                          </p:val>
                                        </p:tav>
                                      </p:tavLst>
                                    </p:anim>
                                    <p:animEffect transition="out" filter="wipe(up)">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2" presetClass="exit" presetSubtype="1" fill="hold" nodeType="withEffect">
                                  <p:stCondLst>
                                    <p:cond delay="0"/>
                                  </p:stCondLst>
                                  <p:childTnLst>
                                    <p:anim calcmode="lin" valueType="num">
                                      <p:cBhvr additive="base">
                                        <p:cTn id="70" dur="500"/>
                                        <p:tgtEl>
                                          <p:spTgt spid="8"/>
                                        </p:tgtEl>
                                        <p:attrNameLst>
                                          <p:attrName>ppt_y</p:attrName>
                                        </p:attrNameLst>
                                      </p:cBhvr>
                                      <p:tavLst>
                                        <p:tav tm="0">
                                          <p:val>
                                            <p:strVal val="#ppt_y"/>
                                          </p:val>
                                        </p:tav>
                                        <p:tav tm="100000">
                                          <p:val>
                                            <p:strVal val="#ppt_y-#ppt_h*1.125000"/>
                                          </p:val>
                                        </p:tav>
                                      </p:tavLst>
                                    </p:anim>
                                    <p:animEffect transition="out" filter="wipe(up)">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9" presetClass="exit" presetSubtype="0" fill="hold" grpId="1" nodeType="withEffect">
                                  <p:stCondLst>
                                    <p:cond delay="0"/>
                                  </p:stCondLst>
                                  <p:childTnLst>
                                    <p:animEffect transition="out" filter="dissolv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9" presetClass="exit" presetSubtype="0" fill="hold" grpId="1" nodeType="withEffect">
                                  <p:stCondLst>
                                    <p:cond delay="0"/>
                                  </p:stCondLst>
                                  <p:childTnLst>
                                    <p:animEffect transition="out" filter="dissolv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9"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dissolve">
                                      <p:cBhvr>
                                        <p:cTn id="81" dur="500"/>
                                        <p:tgtEl>
                                          <p:spTgt spid="17"/>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dissolve">
                                      <p:cBhvr>
                                        <p:cTn id="84" dur="500"/>
                                        <p:tgtEl>
                                          <p:spTgt spid="1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ssolve">
                                      <p:cBhvr>
                                        <p:cTn id="87" dur="500"/>
                                        <p:tgtEl>
                                          <p:spTgt spid="20"/>
                                        </p:tgtEl>
                                      </p:cBhvr>
                                    </p:animEffect>
                                  </p:childTnLst>
                                </p:cTn>
                              </p:par>
                              <p:par>
                                <p:cTn id="88" presetID="12" presetClass="entr" presetSubtype="4" fill="hold"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p:tgtEl>
                                          <p:spTgt spid="22"/>
                                        </p:tgtEl>
                                        <p:attrNameLst>
                                          <p:attrName>ppt_y</p:attrName>
                                        </p:attrNameLst>
                                      </p:cBhvr>
                                      <p:tavLst>
                                        <p:tav tm="0">
                                          <p:val>
                                            <p:strVal val="#ppt_y+#ppt_h*1.125000"/>
                                          </p:val>
                                        </p:tav>
                                        <p:tav tm="100000">
                                          <p:val>
                                            <p:strVal val="#ppt_y"/>
                                          </p:val>
                                        </p:tav>
                                      </p:tavLst>
                                    </p:anim>
                                    <p:animEffect transition="in" filter="wipe(up)">
                                      <p:cBhvr>
                                        <p:cTn id="91" dur="500"/>
                                        <p:tgtEl>
                                          <p:spTgt spid="22"/>
                                        </p:tgtEl>
                                      </p:cBhvr>
                                    </p:animEffect>
                                  </p:childTnLst>
                                </p:cTn>
                              </p:par>
                              <p:par>
                                <p:cTn id="92" presetID="12" presetClass="entr" presetSubtype="4" fill="hold"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500"/>
                                        <p:tgtEl>
                                          <p:spTgt spid="24"/>
                                        </p:tgtEl>
                                        <p:attrNameLst>
                                          <p:attrName>ppt_y</p:attrName>
                                        </p:attrNameLst>
                                      </p:cBhvr>
                                      <p:tavLst>
                                        <p:tav tm="0">
                                          <p:val>
                                            <p:strVal val="#ppt_y+#ppt_h*1.125000"/>
                                          </p:val>
                                        </p:tav>
                                        <p:tav tm="100000">
                                          <p:val>
                                            <p:strVal val="#ppt_y"/>
                                          </p:val>
                                        </p:tav>
                                      </p:tavLst>
                                    </p:anim>
                                    <p:animEffect transition="in" filter="wipe(up)">
                                      <p:cBhvr>
                                        <p:cTn id="95" dur="500"/>
                                        <p:tgtEl>
                                          <p:spTgt spid="24"/>
                                        </p:tgtEl>
                                      </p:cBhvr>
                                    </p:animEffect>
                                  </p:childTnLst>
                                </p:cTn>
                              </p:par>
                              <p:par>
                                <p:cTn id="96" presetID="12" presetClass="entr" presetSubtype="4" fill="hold" nodeType="with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p:tgtEl>
                                          <p:spTgt spid="25"/>
                                        </p:tgtEl>
                                        <p:attrNameLst>
                                          <p:attrName>ppt_y</p:attrName>
                                        </p:attrNameLst>
                                      </p:cBhvr>
                                      <p:tavLst>
                                        <p:tav tm="0">
                                          <p:val>
                                            <p:strVal val="#ppt_y+#ppt_h*1.125000"/>
                                          </p:val>
                                        </p:tav>
                                        <p:tav tm="100000">
                                          <p:val>
                                            <p:strVal val="#ppt_y"/>
                                          </p:val>
                                        </p:tav>
                                      </p:tavLst>
                                    </p:anim>
                                    <p:animEffect transition="in" filter="wipe(up)">
                                      <p:cBhvr>
                                        <p:cTn id="9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26"/>
                </p:tgtEl>
              </p:cMediaNode>
            </p:audio>
          </p:childTnLst>
        </p:cTn>
      </p:par>
    </p:tnLst>
    <p:bldLst>
      <p:bldP spid="14" grpId="0"/>
      <p:bldP spid="15" grpId="0"/>
      <p:bldP spid="3" grpId="0"/>
      <p:bldP spid="3" grpId="1"/>
      <p:bldP spid="7" grpId="0"/>
      <p:bldP spid="7" grpId="1"/>
      <p:bldP spid="11" grpId="0" animBg="1"/>
      <p:bldP spid="11" grpId="1" animBg="1"/>
      <p:bldP spid="12" grpId="0"/>
      <p:bldP spid="12" grpId="1"/>
      <p:bldP spid="16" grpId="0"/>
      <p:bldP spid="16" grpId="1"/>
      <p:bldP spid="17" grpId="0"/>
      <p:bldP spid="18"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9AA2-95E6-163C-52A5-A18A4B5A6387}"/>
              </a:ext>
            </a:extLst>
          </p:cNvPr>
          <p:cNvSpPr>
            <a:spLocks noGrp="1"/>
          </p:cNvSpPr>
          <p:nvPr>
            <p:ph type="title"/>
          </p:nvPr>
        </p:nvSpPr>
        <p:spPr/>
        <p:txBody>
          <a:bodyPr/>
          <a:lstStyle/>
          <a:p>
            <a:r>
              <a:rPr lang="en-US" dirty="0"/>
              <a:t>Schubert, Sehnsucht der Liebe (1815)</a:t>
            </a:r>
          </a:p>
        </p:txBody>
      </p:sp>
      <p:sp>
        <p:nvSpPr>
          <p:cNvPr id="4" name="Date Placeholder 3">
            <a:extLst>
              <a:ext uri="{FF2B5EF4-FFF2-40B4-BE49-F238E27FC236}">
                <a16:creationId xmlns:a16="http://schemas.microsoft.com/office/drawing/2014/main" id="{8397C8D3-E671-221F-1CEE-ED39280C9552}"/>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5B45D740-0BE3-610F-960C-585AC95F1528}"/>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8B6E66C7-8CF7-3FD2-7BFA-61A86CE76084}"/>
              </a:ext>
            </a:extLst>
          </p:cNvPr>
          <p:cNvSpPr>
            <a:spLocks noGrp="1"/>
          </p:cNvSpPr>
          <p:nvPr>
            <p:ph type="sldNum" sz="quarter" idx="12"/>
          </p:nvPr>
        </p:nvSpPr>
        <p:spPr/>
        <p:txBody>
          <a:bodyPr/>
          <a:lstStyle/>
          <a:p>
            <a:r>
              <a:rPr lang="en-US"/>
              <a:t>Jason Yust, Boston Univ.          </a:t>
            </a:r>
            <a:fld id="{6950D593-2953-924C-A0DA-F3B17E0E49C7}" type="slidenum">
              <a:rPr lang="en-US" smtClean="0"/>
              <a:pPr/>
              <a:t>6</a:t>
            </a:fld>
            <a:endParaRPr lang="en-US" dirty="0"/>
          </a:p>
        </p:txBody>
      </p:sp>
      <p:pic>
        <p:nvPicPr>
          <p:cNvPr id="12" name="Picture 11">
            <a:extLst>
              <a:ext uri="{FF2B5EF4-FFF2-40B4-BE49-F238E27FC236}">
                <a16:creationId xmlns:a16="http://schemas.microsoft.com/office/drawing/2014/main" id="{3050EFCE-190E-2899-9680-AC56BBB84560}"/>
              </a:ext>
            </a:extLst>
          </p:cNvPr>
          <p:cNvPicPr>
            <a:picLocks noChangeAspect="1"/>
          </p:cNvPicPr>
          <p:nvPr/>
        </p:nvPicPr>
        <p:blipFill>
          <a:blip r:embed="rId2"/>
          <a:stretch>
            <a:fillRect/>
          </a:stretch>
        </p:blipFill>
        <p:spPr>
          <a:xfrm>
            <a:off x="5878755" y="643467"/>
            <a:ext cx="6231507" cy="5164667"/>
          </a:xfrm>
          <a:prstGeom prst="rect">
            <a:avLst/>
          </a:prstGeom>
        </p:spPr>
      </p:pic>
      <p:pic>
        <p:nvPicPr>
          <p:cNvPr id="14" name="Picture 13">
            <a:extLst>
              <a:ext uri="{FF2B5EF4-FFF2-40B4-BE49-F238E27FC236}">
                <a16:creationId xmlns:a16="http://schemas.microsoft.com/office/drawing/2014/main" id="{E2889EBB-D1DD-9394-92B5-6FAA41B160A4}"/>
              </a:ext>
            </a:extLst>
          </p:cNvPr>
          <p:cNvPicPr>
            <a:picLocks noChangeAspect="1"/>
          </p:cNvPicPr>
          <p:nvPr/>
        </p:nvPicPr>
        <p:blipFill>
          <a:blip r:embed="rId3"/>
          <a:stretch>
            <a:fillRect/>
          </a:stretch>
        </p:blipFill>
        <p:spPr>
          <a:xfrm>
            <a:off x="5878755" y="643467"/>
            <a:ext cx="6231507" cy="5164667"/>
          </a:xfrm>
          <a:prstGeom prst="rect">
            <a:avLst/>
          </a:prstGeom>
        </p:spPr>
      </p:pic>
      <p:pic>
        <p:nvPicPr>
          <p:cNvPr id="16" name="Picture 15">
            <a:extLst>
              <a:ext uri="{FF2B5EF4-FFF2-40B4-BE49-F238E27FC236}">
                <a16:creationId xmlns:a16="http://schemas.microsoft.com/office/drawing/2014/main" id="{0429BBDE-818A-4E89-8445-0DD98AC6943F}"/>
              </a:ext>
            </a:extLst>
          </p:cNvPr>
          <p:cNvPicPr>
            <a:picLocks noChangeAspect="1"/>
          </p:cNvPicPr>
          <p:nvPr/>
        </p:nvPicPr>
        <p:blipFill>
          <a:blip r:embed="rId4"/>
          <a:stretch>
            <a:fillRect/>
          </a:stretch>
        </p:blipFill>
        <p:spPr>
          <a:xfrm>
            <a:off x="5878755" y="643467"/>
            <a:ext cx="6231507" cy="5164667"/>
          </a:xfrm>
          <a:prstGeom prst="rect">
            <a:avLst/>
          </a:prstGeom>
        </p:spPr>
      </p:pic>
      <p:pic>
        <p:nvPicPr>
          <p:cNvPr id="18" name="Picture 17">
            <a:extLst>
              <a:ext uri="{FF2B5EF4-FFF2-40B4-BE49-F238E27FC236}">
                <a16:creationId xmlns:a16="http://schemas.microsoft.com/office/drawing/2014/main" id="{0D0AF858-9AEA-2D2A-2E5A-A11CFC7F1DA2}"/>
              </a:ext>
            </a:extLst>
          </p:cNvPr>
          <p:cNvPicPr>
            <a:picLocks noChangeAspect="1"/>
          </p:cNvPicPr>
          <p:nvPr/>
        </p:nvPicPr>
        <p:blipFill>
          <a:blip r:embed="rId5"/>
          <a:stretch>
            <a:fillRect/>
          </a:stretch>
        </p:blipFill>
        <p:spPr>
          <a:xfrm>
            <a:off x="5878755" y="643467"/>
            <a:ext cx="6231507" cy="5164667"/>
          </a:xfrm>
          <a:prstGeom prst="rect">
            <a:avLst/>
          </a:prstGeom>
        </p:spPr>
      </p:pic>
      <p:sp>
        <p:nvSpPr>
          <p:cNvPr id="19" name="TextBox 18">
            <a:extLst>
              <a:ext uri="{FF2B5EF4-FFF2-40B4-BE49-F238E27FC236}">
                <a16:creationId xmlns:a16="http://schemas.microsoft.com/office/drawing/2014/main" id="{A8C87844-F36E-6F15-1B71-EFD7183B0996}"/>
              </a:ext>
            </a:extLst>
          </p:cNvPr>
          <p:cNvSpPr txBox="1"/>
          <p:nvPr/>
        </p:nvSpPr>
        <p:spPr>
          <a:xfrm>
            <a:off x="254000" y="841488"/>
            <a:ext cx="5427133" cy="2092881"/>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A </a:t>
            </a:r>
            <a:r>
              <a:rPr lang="en-US" sz="2400" b="1" dirty="0">
                <a:latin typeface="+mj-lt"/>
                <a:cs typeface="Calibri" panose="020F0502020204030204" pitchFamily="34" charset="0"/>
              </a:rPr>
              <a:t>diatonic (circle-of-fifths) space </a:t>
            </a:r>
            <a:r>
              <a:rPr lang="en-US" sz="2400" dirty="0">
                <a:latin typeface="+mj-lt"/>
                <a:cs typeface="Calibri" panose="020F0502020204030204" pitchFamily="34" charset="0"/>
              </a:rPr>
              <a:t>illustrates aspects of key and </a:t>
            </a:r>
            <a:r>
              <a:rPr lang="en-US" sz="2400" dirty="0" err="1">
                <a:latin typeface="+mj-lt"/>
                <a:cs typeface="Calibri" panose="020F0502020204030204" pitchFamily="34" charset="0"/>
              </a:rPr>
              <a:t>enharmonicism</a:t>
            </a:r>
            <a:r>
              <a:rPr lang="en-US" sz="2400" dirty="0">
                <a:latin typeface="+mj-lt"/>
                <a:cs typeface="Calibri" panose="020F0502020204030204" pitchFamily="34" charset="0"/>
              </a:rPr>
              <a:t>.</a:t>
            </a:r>
          </a:p>
          <a:p>
            <a:pPr algn="l"/>
            <a:r>
              <a:rPr lang="en-US" sz="2400" dirty="0">
                <a:latin typeface="+mj-lt"/>
                <a:cs typeface="Calibri" panose="020F0502020204030204" pitchFamily="34" charset="0"/>
              </a:rPr>
              <a:t>Major and minor key contexts are represented by a sum of tonic triad notes and 0.5-weighted scale tones. </a:t>
            </a:r>
          </a:p>
        </p:txBody>
      </p:sp>
      <p:sp>
        <p:nvSpPr>
          <p:cNvPr id="20" name="Oval 19">
            <a:extLst>
              <a:ext uri="{FF2B5EF4-FFF2-40B4-BE49-F238E27FC236}">
                <a16:creationId xmlns:a16="http://schemas.microsoft.com/office/drawing/2014/main" id="{6439816D-7D85-007C-4D56-E054466604AF}"/>
              </a:ext>
            </a:extLst>
          </p:cNvPr>
          <p:cNvSpPr/>
          <p:nvPr/>
        </p:nvSpPr>
        <p:spPr>
          <a:xfrm>
            <a:off x="8839200" y="956733"/>
            <a:ext cx="1882488" cy="134486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27AC784-9E13-AAEF-2AD6-C5D80D6ECD73}"/>
              </a:ext>
            </a:extLst>
          </p:cNvPr>
          <p:cNvSpPr/>
          <p:nvPr/>
        </p:nvSpPr>
        <p:spPr>
          <a:xfrm>
            <a:off x="6578600" y="1299104"/>
            <a:ext cx="2271955" cy="1344866"/>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506D6C4-E734-1063-639E-189BA2B243F3}"/>
              </a:ext>
            </a:extLst>
          </p:cNvPr>
          <p:cNvSpPr txBox="1"/>
          <p:nvPr/>
        </p:nvSpPr>
        <p:spPr>
          <a:xfrm>
            <a:off x="254000" y="3092635"/>
            <a:ext cx="5427133" cy="1723549"/>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In G major or other context on the right, pc 3 resolves counter-clockwise, as an E</a:t>
            </a:r>
            <a:r>
              <a:rPr lang="en-US" sz="2400" dirty="0">
                <a:latin typeface="Helsinki Text Std" panose="02000400000000000000" pitchFamily="2" charset="77"/>
                <a:cs typeface="Calibri" panose="020F0502020204030204" pitchFamily="34" charset="0"/>
              </a:rPr>
              <a:t>b</a:t>
            </a:r>
            <a:r>
              <a:rPr lang="en-US" sz="2400" dirty="0">
                <a:latin typeface="+mj-lt"/>
                <a:cs typeface="Calibri" panose="020F0502020204030204" pitchFamily="34" charset="0"/>
              </a:rPr>
              <a:t>. </a:t>
            </a:r>
          </a:p>
          <a:p>
            <a:pPr algn="l">
              <a:spcAft>
                <a:spcPts val="1200"/>
              </a:spcAft>
            </a:pPr>
            <a:r>
              <a:rPr lang="en-US" sz="2400" dirty="0">
                <a:latin typeface="+mj-lt"/>
                <a:cs typeface="Calibri" panose="020F0502020204030204" pitchFamily="34" charset="0"/>
              </a:rPr>
              <a:t>In E minor or other context on the left, it resolves clockwise, as a D</a:t>
            </a:r>
            <a:r>
              <a:rPr lang="en-US" sz="2400" dirty="0">
                <a:latin typeface="Helsinki Text Std" panose="02000400000000000000" pitchFamily="2" charset="77"/>
                <a:cs typeface="Calibri" panose="020F0502020204030204" pitchFamily="34" charset="0"/>
              </a:rPr>
              <a:t>#</a:t>
            </a:r>
            <a:r>
              <a:rPr lang="en-US" sz="2400" dirty="0">
                <a:latin typeface="+mj-lt"/>
                <a:cs typeface="Calibri" panose="020F0502020204030204" pitchFamily="34" charset="0"/>
              </a:rPr>
              <a:t>.</a:t>
            </a:r>
          </a:p>
        </p:txBody>
      </p:sp>
    </p:spTree>
    <p:extLst>
      <p:ext uri="{BB962C8B-B14F-4D97-AF65-F5344CB8AC3E}">
        <p14:creationId xmlns:p14="http://schemas.microsoft.com/office/powerpoint/2010/main" val="183721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07B9-EFA2-3D48-C0BE-DE818002A642}"/>
              </a:ext>
            </a:extLst>
          </p:cNvPr>
          <p:cNvSpPr>
            <a:spLocks noGrp="1"/>
          </p:cNvSpPr>
          <p:nvPr>
            <p:ph type="title"/>
          </p:nvPr>
        </p:nvSpPr>
        <p:spPr/>
        <p:txBody>
          <a:bodyPr/>
          <a:lstStyle/>
          <a:p>
            <a:r>
              <a:rPr lang="en-US" dirty="0"/>
              <a:t>Schubert, Sehnsucht der Liebe (1815)</a:t>
            </a:r>
          </a:p>
        </p:txBody>
      </p:sp>
      <p:sp>
        <p:nvSpPr>
          <p:cNvPr id="4" name="Date Placeholder 3">
            <a:extLst>
              <a:ext uri="{FF2B5EF4-FFF2-40B4-BE49-F238E27FC236}">
                <a16:creationId xmlns:a16="http://schemas.microsoft.com/office/drawing/2014/main" id="{325F7B7C-2FDC-C1F2-BFFE-D9F19A601775}"/>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58779DEF-071A-5846-BE74-CE6B043247BE}"/>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8E096E8F-E3BB-C8CA-4AA7-CF2F3462DC08}"/>
              </a:ext>
            </a:extLst>
          </p:cNvPr>
          <p:cNvSpPr>
            <a:spLocks noGrp="1"/>
          </p:cNvSpPr>
          <p:nvPr>
            <p:ph type="sldNum" sz="quarter" idx="12"/>
          </p:nvPr>
        </p:nvSpPr>
        <p:spPr/>
        <p:txBody>
          <a:bodyPr/>
          <a:lstStyle/>
          <a:p>
            <a:r>
              <a:rPr lang="en-US"/>
              <a:t>Jason Yust, Boston Univ.          </a:t>
            </a:r>
            <a:fld id="{6950D593-2953-924C-A0DA-F3B17E0E49C7}" type="slidenum">
              <a:rPr lang="en-US" smtClean="0"/>
              <a:pPr/>
              <a:t>7</a:t>
            </a:fld>
            <a:endParaRPr lang="en-US" dirty="0"/>
          </a:p>
        </p:txBody>
      </p:sp>
      <p:pic>
        <p:nvPicPr>
          <p:cNvPr id="7" name="sehnsuchtAnimation">
            <a:hlinkClick r:id="" action="ppaction://media"/>
            <a:extLst>
              <a:ext uri="{FF2B5EF4-FFF2-40B4-BE49-F238E27FC236}">
                <a16:creationId xmlns:a16="http://schemas.microsoft.com/office/drawing/2014/main" id="{A2366382-EFB2-96B0-654E-4DD299C45E1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7220" r="16450"/>
          <a:stretch/>
        </p:blipFill>
        <p:spPr>
          <a:xfrm>
            <a:off x="6055672" y="751452"/>
            <a:ext cx="6003400" cy="5091082"/>
          </a:xfrm>
          <a:prstGeom prst="rect">
            <a:avLst/>
          </a:prstGeom>
        </p:spPr>
      </p:pic>
      <p:sp>
        <p:nvSpPr>
          <p:cNvPr id="10" name="TextBox 9">
            <a:extLst>
              <a:ext uri="{FF2B5EF4-FFF2-40B4-BE49-F238E27FC236}">
                <a16:creationId xmlns:a16="http://schemas.microsoft.com/office/drawing/2014/main" id="{0AA581DC-0C95-66C0-FAFC-611AFA8612F8}"/>
              </a:ext>
            </a:extLst>
          </p:cNvPr>
          <p:cNvSpPr txBox="1"/>
          <p:nvPr/>
        </p:nvSpPr>
        <p:spPr>
          <a:xfrm>
            <a:off x="254000" y="841488"/>
            <a:ext cx="5427133" cy="3570208"/>
          </a:xfrm>
          <a:prstGeom prst="rect">
            <a:avLst/>
          </a:prstGeom>
          <a:noFill/>
        </p:spPr>
        <p:txBody>
          <a:bodyPr wrap="square" rtlCol="0">
            <a:spAutoFit/>
          </a:bodyPr>
          <a:lstStyle/>
          <a:p>
            <a:pPr algn="l">
              <a:spcAft>
                <a:spcPts val="1200"/>
              </a:spcAft>
            </a:pPr>
            <a:r>
              <a:rPr lang="en-US" sz="2400" dirty="0">
                <a:latin typeface="+mj-lt"/>
                <a:cs typeface="Calibri" panose="020F0502020204030204" pitchFamily="34" charset="0"/>
              </a:rPr>
              <a:t>Here is Schubert’s chord progression in the diatonic space. As we average together more adjacent chords (increase window size) the progression smooths out.  </a:t>
            </a:r>
          </a:p>
          <a:p>
            <a:pPr algn="l">
              <a:spcAft>
                <a:spcPts val="1200"/>
              </a:spcAft>
            </a:pPr>
            <a:r>
              <a:rPr lang="en-US" sz="2400" dirty="0">
                <a:latin typeface="+mj-lt"/>
                <a:cs typeface="Calibri" panose="020F0502020204030204" pitchFamily="34" charset="0"/>
              </a:rPr>
              <a:t>The progression in phrases 1–3 is an </a:t>
            </a:r>
            <a:r>
              <a:rPr lang="en-US" sz="2400" b="1" dirty="0">
                <a:latin typeface="+mj-lt"/>
                <a:cs typeface="Calibri" panose="020F0502020204030204" pitchFamily="34" charset="0"/>
              </a:rPr>
              <a:t>enharmonic cycle</a:t>
            </a:r>
            <a:r>
              <a:rPr lang="en-US" sz="2400" dirty="0">
                <a:latin typeface="+mj-lt"/>
                <a:cs typeface="Calibri" panose="020F0502020204030204" pitchFamily="34" charset="0"/>
              </a:rPr>
              <a:t>. Up to the phrase-length window, the beginning of phrase 2 is either E</a:t>
            </a:r>
            <a:r>
              <a:rPr lang="en-US" sz="2400" dirty="0">
                <a:latin typeface="Helsinki Text Std" panose="02000400000000000000" pitchFamily="2" charset="77"/>
                <a:cs typeface="Calibri" panose="020F0502020204030204" pitchFamily="34" charset="0"/>
              </a:rPr>
              <a:t>b</a:t>
            </a:r>
            <a:r>
              <a:rPr lang="en-US" sz="2400" dirty="0">
                <a:latin typeface="+mj-lt"/>
                <a:cs typeface="Calibri" panose="020F0502020204030204" pitchFamily="34" charset="0"/>
              </a:rPr>
              <a:t> minor or D</a:t>
            </a:r>
            <a:r>
              <a:rPr lang="en-US" sz="2400" dirty="0">
                <a:latin typeface="Helsinki Text Std" panose="02000400000000000000" pitchFamily="2" charset="77"/>
                <a:cs typeface="Calibri" panose="020F0502020204030204" pitchFamily="34" charset="0"/>
              </a:rPr>
              <a:t>#</a:t>
            </a:r>
            <a:r>
              <a:rPr lang="en-US" sz="2400" dirty="0">
                <a:latin typeface="+mj-lt"/>
                <a:cs typeface="Calibri" panose="020F0502020204030204" pitchFamily="34" charset="0"/>
              </a:rPr>
              <a:t> minor depending on context. </a:t>
            </a:r>
          </a:p>
        </p:txBody>
      </p:sp>
      <p:sp>
        <p:nvSpPr>
          <p:cNvPr id="11" name="TextBox 10">
            <a:extLst>
              <a:ext uri="{FF2B5EF4-FFF2-40B4-BE49-F238E27FC236}">
                <a16:creationId xmlns:a16="http://schemas.microsoft.com/office/drawing/2014/main" id="{53F24BA8-A5C7-55A4-DBDE-BA4710B5B069}"/>
              </a:ext>
            </a:extLst>
          </p:cNvPr>
          <p:cNvSpPr txBox="1"/>
          <p:nvPr/>
        </p:nvSpPr>
        <p:spPr>
          <a:xfrm>
            <a:off x="318052" y="4579891"/>
            <a:ext cx="5737620" cy="1200329"/>
          </a:xfrm>
          <a:prstGeom prst="rect">
            <a:avLst/>
          </a:prstGeom>
          <a:solidFill>
            <a:schemeClr val="bg1"/>
          </a:solidFill>
        </p:spPr>
        <p:txBody>
          <a:bodyPr wrap="square" rtlCol="0">
            <a:spAutoFit/>
          </a:bodyPr>
          <a:lstStyle/>
          <a:p>
            <a:pPr algn="l"/>
            <a:r>
              <a:rPr lang="en-US" dirty="0" err="1">
                <a:solidFill>
                  <a:schemeClr val="accent4"/>
                </a:solidFill>
                <a:latin typeface="+mj-lt"/>
                <a:cs typeface="Calibri" panose="020F0502020204030204" pitchFamily="34" charset="0"/>
              </a:rPr>
              <a:t>Alla</a:t>
            </a:r>
            <a:r>
              <a:rPr lang="en-US" dirty="0">
                <a:solidFill>
                  <a:schemeClr val="accent4"/>
                </a:solidFill>
                <a:latin typeface="+mj-lt"/>
                <a:cs typeface="Calibri" panose="020F0502020204030204" pitchFamily="34" charset="0"/>
              </a:rPr>
              <a:t> breve introduction, E minor</a:t>
            </a:r>
            <a:r>
              <a:rPr lang="en-US" b="1" dirty="0">
                <a:solidFill>
                  <a:schemeClr val="accent4"/>
                </a:solidFill>
                <a:latin typeface="+mj-lt"/>
                <a:cs typeface="Calibri" panose="020F0502020204030204" pitchFamily="34" charset="0"/>
              </a:rPr>
              <a:t> </a:t>
            </a:r>
            <a:r>
              <a:rPr lang="en-US" dirty="0">
                <a:solidFill>
                  <a:schemeClr val="accent6"/>
                </a:solidFill>
                <a:latin typeface="+mj-lt"/>
                <a:cs typeface="Calibri" panose="020F0502020204030204" pitchFamily="34" charset="0"/>
              </a:rPr>
              <a:t>→ G major</a:t>
            </a:r>
          </a:p>
          <a:p>
            <a:pPr algn="l"/>
            <a:r>
              <a:rPr lang="en-US" dirty="0">
                <a:solidFill>
                  <a:srgbClr val="00B0F0"/>
                </a:solidFill>
                <a:latin typeface="+mj-lt"/>
                <a:cs typeface="Calibri" panose="020F0502020204030204" pitchFamily="34" charset="0"/>
              </a:rPr>
              <a:t>Phrase 1, D minor→ B</a:t>
            </a:r>
            <a:r>
              <a:rPr lang="en-US" dirty="0">
                <a:solidFill>
                  <a:srgbClr val="00B0F0"/>
                </a:solidFill>
                <a:latin typeface="Helsinki Text Std" panose="02000400000000000000" pitchFamily="2" charset="77"/>
                <a:cs typeface="Calibri" panose="020F0502020204030204" pitchFamily="34" charset="0"/>
              </a:rPr>
              <a:t>b</a:t>
            </a:r>
            <a:r>
              <a:rPr lang="en-US" dirty="0">
                <a:solidFill>
                  <a:srgbClr val="00B0F0"/>
                </a:solidFill>
                <a:latin typeface="+mj-lt"/>
                <a:cs typeface="Calibri" panose="020F0502020204030204" pitchFamily="34" charset="0"/>
              </a:rPr>
              <a:t> major, </a:t>
            </a:r>
            <a:r>
              <a:rPr lang="en-US" dirty="0">
                <a:solidFill>
                  <a:schemeClr val="accent1"/>
                </a:solidFill>
                <a:latin typeface="+mj-lt"/>
                <a:cs typeface="Calibri" panose="020F0502020204030204" pitchFamily="34" charset="0"/>
              </a:rPr>
              <a:t>Phrase 2, D</a:t>
            </a:r>
            <a:r>
              <a:rPr lang="en-US" dirty="0">
                <a:solidFill>
                  <a:schemeClr val="accent1"/>
                </a:solidFill>
                <a:latin typeface="Helsinki Text Std" panose="02000400000000000000" pitchFamily="2" charset="77"/>
                <a:cs typeface="Calibri" panose="020F0502020204030204" pitchFamily="34" charset="0"/>
              </a:rPr>
              <a:t>#</a:t>
            </a:r>
            <a:r>
              <a:rPr lang="en-US" dirty="0">
                <a:solidFill>
                  <a:schemeClr val="accent1"/>
                </a:solidFill>
                <a:latin typeface="+mj-lt"/>
                <a:cs typeface="Calibri" panose="020F0502020204030204" pitchFamily="34" charset="0"/>
              </a:rPr>
              <a:t> minor→ B major,</a:t>
            </a:r>
          </a:p>
          <a:p>
            <a:pPr algn="l"/>
            <a:r>
              <a:rPr lang="en-US" dirty="0">
                <a:solidFill>
                  <a:srgbClr val="7030A0"/>
                </a:solidFill>
                <a:latin typeface="+mj-lt"/>
                <a:cs typeface="Calibri" panose="020F0502020204030204" pitchFamily="34" charset="0"/>
              </a:rPr>
              <a:t>Phrases 3–4 E minor, A minor</a:t>
            </a:r>
          </a:p>
          <a:p>
            <a:pPr algn="l"/>
            <a:r>
              <a:rPr lang="en-US" dirty="0">
                <a:solidFill>
                  <a:srgbClr val="C00000"/>
                </a:solidFill>
                <a:latin typeface="+mj-lt"/>
                <a:cs typeface="Calibri" panose="020F0502020204030204" pitchFamily="34" charset="0"/>
              </a:rPr>
              <a:t>Phrases 5–6 C major, G major, </a:t>
            </a:r>
            <a:r>
              <a:rPr lang="en-US" dirty="0">
                <a:solidFill>
                  <a:schemeClr val="accent2"/>
                </a:solidFill>
                <a:latin typeface="+mj-lt"/>
                <a:cs typeface="Calibri" panose="020F0502020204030204" pitchFamily="34" charset="0"/>
              </a:rPr>
              <a:t>Coda, G major  </a:t>
            </a:r>
          </a:p>
        </p:txBody>
      </p:sp>
    </p:spTree>
    <p:extLst>
      <p:ext uri="{BB962C8B-B14F-4D97-AF65-F5344CB8AC3E}">
        <p14:creationId xmlns:p14="http://schemas.microsoft.com/office/powerpoint/2010/main" val="3956607749"/>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6B18-FEFA-48DD-E7CA-13E42856CD0D}"/>
              </a:ext>
            </a:extLst>
          </p:cNvPr>
          <p:cNvSpPr>
            <a:spLocks noGrp="1"/>
          </p:cNvSpPr>
          <p:nvPr>
            <p:ph type="title"/>
          </p:nvPr>
        </p:nvSpPr>
        <p:spPr/>
        <p:txBody>
          <a:bodyPr/>
          <a:lstStyle/>
          <a:p>
            <a:r>
              <a:rPr lang="en-US" dirty="0"/>
              <a:t>Schubert, Sehnsucht der Liebe (1815)</a:t>
            </a:r>
          </a:p>
        </p:txBody>
      </p:sp>
      <p:sp>
        <p:nvSpPr>
          <p:cNvPr id="3" name="Content Placeholder 2">
            <a:extLst>
              <a:ext uri="{FF2B5EF4-FFF2-40B4-BE49-F238E27FC236}">
                <a16:creationId xmlns:a16="http://schemas.microsoft.com/office/drawing/2014/main" id="{44498BE8-27CB-9E4F-4B55-D1B6CD05A420}"/>
              </a:ext>
            </a:extLst>
          </p:cNvPr>
          <p:cNvSpPr>
            <a:spLocks noGrp="1"/>
          </p:cNvSpPr>
          <p:nvPr>
            <p:ph idx="1"/>
          </p:nvPr>
        </p:nvSpPr>
        <p:spPr>
          <a:xfrm>
            <a:off x="195798" y="640542"/>
            <a:ext cx="5505286" cy="1354898"/>
          </a:xfrm>
        </p:spPr>
        <p:txBody>
          <a:bodyPr/>
          <a:lstStyle/>
          <a:p>
            <a:pPr marL="0" indent="0">
              <a:buNone/>
            </a:pPr>
            <a:r>
              <a:rPr lang="en-US" dirty="0"/>
              <a:t>We can also represent this </a:t>
            </a:r>
            <a:r>
              <a:rPr lang="en-US" b="1" dirty="0"/>
              <a:t>vertically, </a:t>
            </a:r>
            <a:r>
              <a:rPr lang="en-US" dirty="0"/>
              <a:t>by showing increasing window size around a given moment. </a:t>
            </a:r>
          </a:p>
        </p:txBody>
      </p:sp>
      <p:sp>
        <p:nvSpPr>
          <p:cNvPr id="4" name="Date Placeholder 3">
            <a:extLst>
              <a:ext uri="{FF2B5EF4-FFF2-40B4-BE49-F238E27FC236}">
                <a16:creationId xmlns:a16="http://schemas.microsoft.com/office/drawing/2014/main" id="{2E397FD1-4121-BA7F-AA27-20538B5DA71D}"/>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9D5B4D6F-4C36-7C23-83D9-85A795A78052}"/>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8A4E92B2-18A9-B1B7-D690-25BAD62A5799}"/>
              </a:ext>
            </a:extLst>
          </p:cNvPr>
          <p:cNvSpPr>
            <a:spLocks noGrp="1"/>
          </p:cNvSpPr>
          <p:nvPr>
            <p:ph type="sldNum" sz="quarter" idx="12"/>
          </p:nvPr>
        </p:nvSpPr>
        <p:spPr/>
        <p:txBody>
          <a:bodyPr/>
          <a:lstStyle/>
          <a:p>
            <a:r>
              <a:rPr lang="en-US"/>
              <a:t>Jason Yust, Boston Univ.          </a:t>
            </a:r>
            <a:fld id="{6950D593-2953-924C-A0DA-F3B17E0E49C7}" type="slidenum">
              <a:rPr lang="en-US" smtClean="0"/>
              <a:pPr/>
              <a:t>8</a:t>
            </a:fld>
            <a:endParaRPr lang="en-US" dirty="0"/>
          </a:p>
        </p:txBody>
      </p:sp>
      <p:sp>
        <p:nvSpPr>
          <p:cNvPr id="10" name="Rectangle 9">
            <a:extLst>
              <a:ext uri="{FF2B5EF4-FFF2-40B4-BE49-F238E27FC236}">
                <a16:creationId xmlns:a16="http://schemas.microsoft.com/office/drawing/2014/main" id="{6F1E00D7-65C8-EE79-A65C-0B243DA3579C}"/>
              </a:ext>
            </a:extLst>
          </p:cNvPr>
          <p:cNvSpPr/>
          <p:nvPr/>
        </p:nvSpPr>
        <p:spPr>
          <a:xfrm>
            <a:off x="195798" y="1846028"/>
            <a:ext cx="5386017" cy="4616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F07880-E0DE-EA99-20DD-E59E4A3F16FF}"/>
              </a:ext>
            </a:extLst>
          </p:cNvPr>
          <p:cNvSpPr/>
          <p:nvPr/>
        </p:nvSpPr>
        <p:spPr>
          <a:xfrm>
            <a:off x="5557962" y="659958"/>
            <a:ext cx="6567777" cy="5422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D97E8F-6289-EEB9-0231-0C55DC54F61E}"/>
              </a:ext>
            </a:extLst>
          </p:cNvPr>
          <p:cNvPicPr>
            <a:picLocks noChangeAspect="1"/>
          </p:cNvPicPr>
          <p:nvPr/>
        </p:nvPicPr>
        <p:blipFill>
          <a:blip r:embed="rId2"/>
          <a:stretch>
            <a:fillRect/>
          </a:stretch>
        </p:blipFill>
        <p:spPr>
          <a:xfrm>
            <a:off x="5581815" y="659957"/>
            <a:ext cx="6496215" cy="5427917"/>
          </a:xfrm>
          <a:prstGeom prst="rect">
            <a:avLst/>
          </a:prstGeom>
        </p:spPr>
      </p:pic>
      <p:sp>
        <p:nvSpPr>
          <p:cNvPr id="9" name="TextBox 8">
            <a:extLst>
              <a:ext uri="{FF2B5EF4-FFF2-40B4-BE49-F238E27FC236}">
                <a16:creationId xmlns:a16="http://schemas.microsoft.com/office/drawing/2014/main" id="{A18D1AAB-1254-BFE1-D145-121542CB8C35}"/>
              </a:ext>
            </a:extLst>
          </p:cNvPr>
          <p:cNvSpPr txBox="1"/>
          <p:nvPr/>
        </p:nvSpPr>
        <p:spPr>
          <a:xfrm>
            <a:off x="195798" y="1876227"/>
            <a:ext cx="5155430" cy="4616648"/>
          </a:xfrm>
          <a:prstGeom prst="rect">
            <a:avLst/>
          </a:prstGeom>
          <a:noFill/>
        </p:spPr>
        <p:txBody>
          <a:bodyPr wrap="square" rtlCol="0">
            <a:spAutoFit/>
          </a:bodyPr>
          <a:lstStyle/>
          <a:p>
            <a:pPr marL="274320" indent="-274320" algn="l">
              <a:spcAft>
                <a:spcPts val="1200"/>
              </a:spcAft>
            </a:pPr>
            <a:r>
              <a:rPr lang="en-US" sz="2400" dirty="0">
                <a:solidFill>
                  <a:schemeClr val="accent6"/>
                </a:solidFill>
                <a:latin typeface="+mj-lt"/>
                <a:cs typeface="Calibri" panose="020F0502020204030204" pitchFamily="34" charset="0"/>
              </a:rPr>
              <a:t>• Events near the central G major context are relatively stable.</a:t>
            </a:r>
          </a:p>
          <a:p>
            <a:pPr marL="274320" indent="-274320" algn="l">
              <a:spcAft>
                <a:spcPts val="1200"/>
              </a:spcAft>
            </a:pPr>
            <a:r>
              <a:rPr lang="en-US" sz="2400" dirty="0">
                <a:solidFill>
                  <a:srgbClr val="7030A0"/>
                </a:solidFill>
                <a:latin typeface="+mj-lt"/>
                <a:cs typeface="Calibri" panose="020F0502020204030204" pitchFamily="34" charset="0"/>
              </a:rPr>
              <a:t>• A slice centered on a dominant in its immediate context initially moves clockwise before stabilizing.</a:t>
            </a:r>
          </a:p>
          <a:p>
            <a:pPr marL="274320" indent="-274320" algn="l">
              <a:spcAft>
                <a:spcPts val="1200"/>
              </a:spcAft>
            </a:pPr>
            <a:r>
              <a:rPr lang="en-US" sz="2400" dirty="0">
                <a:solidFill>
                  <a:srgbClr val="C00000"/>
                </a:solidFill>
                <a:latin typeface="+mj-lt"/>
                <a:cs typeface="Calibri" panose="020F0502020204030204" pitchFamily="34" charset="0"/>
              </a:rPr>
              <a:t>• Slices involving D</a:t>
            </a:r>
            <a:r>
              <a:rPr lang="en-US" sz="2400" dirty="0">
                <a:solidFill>
                  <a:srgbClr val="C00000"/>
                </a:solidFill>
                <a:latin typeface="Helsinki Text Std" panose="02000400000000000000" pitchFamily="2" charset="77"/>
                <a:cs typeface="Calibri" panose="020F0502020204030204" pitchFamily="34" charset="0"/>
              </a:rPr>
              <a:t>#</a:t>
            </a:r>
            <a:r>
              <a:rPr lang="en-US" sz="2400" dirty="0">
                <a:solidFill>
                  <a:srgbClr val="C00000"/>
                </a:solidFill>
                <a:latin typeface="+mj-lt"/>
                <a:cs typeface="Calibri" panose="020F0502020204030204" pitchFamily="34" charset="0"/>
              </a:rPr>
              <a:t>/E</a:t>
            </a:r>
            <a:r>
              <a:rPr lang="en-US" sz="2400" dirty="0">
                <a:solidFill>
                  <a:srgbClr val="C00000"/>
                </a:solidFill>
                <a:latin typeface="Helsinki Text Std" panose="02000400000000000000" pitchFamily="2" charset="77"/>
                <a:cs typeface="Calibri" panose="020F0502020204030204" pitchFamily="34" charset="0"/>
              </a:rPr>
              <a:t>b</a:t>
            </a:r>
            <a:r>
              <a:rPr lang="en-US" sz="2400" dirty="0">
                <a:solidFill>
                  <a:srgbClr val="C00000"/>
                </a:solidFill>
                <a:latin typeface="+mj-lt"/>
                <a:cs typeface="Calibri" panose="020F0502020204030204" pitchFamily="34" charset="0"/>
              </a:rPr>
              <a:t> have the most oblique motion.</a:t>
            </a:r>
          </a:p>
          <a:p>
            <a:pPr marL="274320" indent="-274320" algn="l">
              <a:spcAft>
                <a:spcPts val="1200"/>
              </a:spcAft>
            </a:pPr>
            <a:r>
              <a:rPr lang="en-US" sz="2400" dirty="0">
                <a:solidFill>
                  <a:schemeClr val="accent1"/>
                </a:solidFill>
                <a:latin typeface="+mj-lt"/>
                <a:cs typeface="Calibri" panose="020F0502020204030204" pitchFamily="34" charset="0"/>
              </a:rPr>
              <a:t>• The Eb minor chord is subdominant in its immediate context (goes counter-clockwise), but ultimately D# minor in the larger context. </a:t>
            </a:r>
          </a:p>
        </p:txBody>
      </p:sp>
    </p:spTree>
    <p:extLst>
      <p:ext uri="{BB962C8B-B14F-4D97-AF65-F5344CB8AC3E}">
        <p14:creationId xmlns:p14="http://schemas.microsoft.com/office/powerpoint/2010/main" val="982487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7338C-4997-011B-979B-19714E670EEA}"/>
              </a:ext>
            </a:extLst>
          </p:cNvPr>
          <p:cNvSpPr>
            <a:spLocks noGrp="1"/>
          </p:cNvSpPr>
          <p:nvPr>
            <p:ph type="ctrTitle"/>
          </p:nvPr>
        </p:nvSpPr>
        <p:spPr/>
        <p:txBody>
          <a:bodyPr/>
          <a:lstStyle/>
          <a:p>
            <a:r>
              <a:rPr lang="en-US" dirty="0"/>
              <a:t>Vertical Time</a:t>
            </a:r>
          </a:p>
        </p:txBody>
      </p:sp>
      <p:sp>
        <p:nvSpPr>
          <p:cNvPr id="3" name="Subtitle 2">
            <a:extLst>
              <a:ext uri="{FF2B5EF4-FFF2-40B4-BE49-F238E27FC236}">
                <a16:creationId xmlns:a16="http://schemas.microsoft.com/office/drawing/2014/main" id="{FD01B8B0-9EA8-F7FC-64AC-940CBA63D174}"/>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133929E1-6648-B0C5-AA67-A5FEAD03EFC1}"/>
              </a:ext>
            </a:extLst>
          </p:cNvPr>
          <p:cNvSpPr>
            <a:spLocks noGrp="1"/>
          </p:cNvSpPr>
          <p:nvPr>
            <p:ph type="dt" sz="half" idx="10"/>
          </p:nvPr>
        </p:nvSpPr>
        <p:spPr/>
        <p:txBody>
          <a:bodyPr/>
          <a:lstStyle/>
          <a:p>
            <a:r>
              <a:rPr lang="en-US"/>
              <a:t>Interdisciplinary Approaches to Musical Time, Oct. 2023</a:t>
            </a:r>
            <a:endParaRPr lang="en-US" dirty="0"/>
          </a:p>
        </p:txBody>
      </p:sp>
      <p:sp>
        <p:nvSpPr>
          <p:cNvPr id="5" name="Footer Placeholder 4">
            <a:extLst>
              <a:ext uri="{FF2B5EF4-FFF2-40B4-BE49-F238E27FC236}">
                <a16:creationId xmlns:a16="http://schemas.microsoft.com/office/drawing/2014/main" id="{11D820A3-F668-422B-2CF0-E8B1130D4A1E}"/>
              </a:ext>
            </a:extLst>
          </p:cNvPr>
          <p:cNvSpPr>
            <a:spLocks noGrp="1"/>
          </p:cNvSpPr>
          <p:nvPr>
            <p:ph type="ftr" sz="quarter" idx="11"/>
          </p:nvPr>
        </p:nvSpPr>
        <p:spPr/>
        <p:txBody>
          <a:bodyPr/>
          <a:lstStyle/>
          <a:p>
            <a:r>
              <a:rPr lang="en-US"/>
              <a:t>Windows into Musical Time</a:t>
            </a:r>
            <a:endParaRPr lang="en-US" dirty="0"/>
          </a:p>
        </p:txBody>
      </p:sp>
      <p:sp>
        <p:nvSpPr>
          <p:cNvPr id="6" name="Slide Number Placeholder 5">
            <a:extLst>
              <a:ext uri="{FF2B5EF4-FFF2-40B4-BE49-F238E27FC236}">
                <a16:creationId xmlns:a16="http://schemas.microsoft.com/office/drawing/2014/main" id="{6FFB8CE6-2DEC-7CBB-DEE5-F0C9212437E0}"/>
              </a:ext>
            </a:extLst>
          </p:cNvPr>
          <p:cNvSpPr>
            <a:spLocks noGrp="1"/>
          </p:cNvSpPr>
          <p:nvPr>
            <p:ph type="sldNum" sz="quarter" idx="12"/>
          </p:nvPr>
        </p:nvSpPr>
        <p:spPr/>
        <p:txBody>
          <a:bodyPr/>
          <a:lstStyle/>
          <a:p>
            <a:r>
              <a:rPr lang="en-US"/>
              <a:t>Jason Yust, Boston Univ.          </a:t>
            </a:r>
            <a:fld id="{6950D593-2953-924C-A0DA-F3B17E0E49C7}" type="slidenum">
              <a:rPr lang="en-US" smtClean="0"/>
              <a:pPr/>
              <a:t>9</a:t>
            </a:fld>
            <a:endParaRPr lang="en-US" dirty="0"/>
          </a:p>
        </p:txBody>
      </p:sp>
    </p:spTree>
    <p:extLst>
      <p:ext uri="{BB962C8B-B14F-4D97-AF65-F5344CB8AC3E}">
        <p14:creationId xmlns:p14="http://schemas.microsoft.com/office/powerpoint/2010/main" val="2188980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400" dirty="0" smtClean="0">
            <a:latin typeface="+mj-lt"/>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45408</TotalTime>
  <Words>2189</Words>
  <Application>Microsoft Macintosh PowerPoint</Application>
  <PresentationFormat>Widescreen</PresentationFormat>
  <Paragraphs>317</Paragraphs>
  <Slides>35</Slides>
  <Notes>2</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Calibri Light</vt:lpstr>
      <vt:lpstr>Arial</vt:lpstr>
      <vt:lpstr>Helsinki Text Std</vt:lpstr>
      <vt:lpstr>Calibri</vt:lpstr>
      <vt:lpstr>Office Theme</vt:lpstr>
      <vt:lpstr>Windows into Musical Time</vt:lpstr>
      <vt:lpstr>Schubert, Sehnsucht der Liebe (1815)</vt:lpstr>
      <vt:lpstr>Schubert, Sehnsucht der Liebe (1815)</vt:lpstr>
      <vt:lpstr>Schubert, Sehnsucht der Liebe (1815)</vt:lpstr>
      <vt:lpstr>Schubert, Sehnsucht der Liebe (1815)</vt:lpstr>
      <vt:lpstr>Schubert, Sehnsucht der Liebe (1815)</vt:lpstr>
      <vt:lpstr>Schubert, Sehnsucht der Liebe (1815)</vt:lpstr>
      <vt:lpstr>Schubert, Sehnsucht der Liebe (1815)</vt:lpstr>
      <vt:lpstr>Vertical Time</vt:lpstr>
      <vt:lpstr>Vertical time</vt:lpstr>
      <vt:lpstr>Vertical Time</vt:lpstr>
      <vt:lpstr>Vertical time</vt:lpstr>
      <vt:lpstr>Chord loops</vt:lpstr>
      <vt:lpstr>Chord loops</vt:lpstr>
      <vt:lpstr>Chord loops</vt:lpstr>
      <vt:lpstr>Temporal properties of ragas</vt:lpstr>
      <vt:lpstr>Temporal properties of ragas</vt:lpstr>
      <vt:lpstr>Temporal properties of ragas</vt:lpstr>
      <vt:lpstr>Temporal properties of ragas</vt:lpstr>
      <vt:lpstr>Temporal properties of ragas</vt:lpstr>
      <vt:lpstr>Temporal properties of ragas</vt:lpstr>
      <vt:lpstr>Temporal properties of ragas</vt:lpstr>
      <vt:lpstr>Temporal properties of ragas</vt:lpstr>
      <vt:lpstr>Temporal properties of ragas</vt:lpstr>
      <vt:lpstr>Temporal properties of ragas</vt:lpstr>
      <vt:lpstr>Adowa</vt:lpstr>
      <vt:lpstr>Adowa ensemble (Anku transcription)</vt:lpstr>
      <vt:lpstr>Adowa ensemble (Anku transcription)</vt:lpstr>
      <vt:lpstr>Adowa ensemble (Anku transcription)</vt:lpstr>
      <vt:lpstr>Atumpan (Adowa lead drum)</vt:lpstr>
      <vt:lpstr>Atumpan (Adowa lead drum)</vt:lpstr>
      <vt:lpstr>Atumpan (Adowa lead drum)</vt:lpstr>
      <vt:lpstr>Summary</vt:lpstr>
      <vt:lpstr>Thanks!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Yust, Jason</dc:creator>
  <cp:keywords/>
  <dc:description/>
  <cp:lastModifiedBy>Yust, Jason</cp:lastModifiedBy>
  <cp:revision>81</cp:revision>
  <dcterms:created xsi:type="dcterms:W3CDTF">2023-08-28T18:57:50Z</dcterms:created>
  <dcterms:modified xsi:type="dcterms:W3CDTF">2023-10-14T09:42:09Z</dcterms:modified>
  <cp:category/>
</cp:coreProperties>
</file>