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35"/>
  </p:notes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42" r:id="rId9"/>
    <p:sldId id="351" r:id="rId10"/>
    <p:sldId id="336" r:id="rId11"/>
    <p:sldId id="337" r:id="rId12"/>
    <p:sldId id="348" r:id="rId13"/>
    <p:sldId id="350" r:id="rId14"/>
    <p:sldId id="349" r:id="rId15"/>
    <p:sldId id="354" r:id="rId16"/>
    <p:sldId id="355" r:id="rId17"/>
    <p:sldId id="331" r:id="rId18"/>
    <p:sldId id="333" r:id="rId19"/>
    <p:sldId id="332" r:id="rId20"/>
    <p:sldId id="338" r:id="rId21"/>
    <p:sldId id="339" r:id="rId22"/>
    <p:sldId id="334" r:id="rId23"/>
    <p:sldId id="335" r:id="rId24"/>
    <p:sldId id="344" r:id="rId25"/>
    <p:sldId id="345" r:id="rId26"/>
    <p:sldId id="340" r:id="rId27"/>
    <p:sldId id="346" r:id="rId28"/>
    <p:sldId id="357" r:id="rId29"/>
    <p:sldId id="358" r:id="rId30"/>
    <p:sldId id="359" r:id="rId31"/>
    <p:sldId id="361" r:id="rId32"/>
    <p:sldId id="352" r:id="rId33"/>
    <p:sldId id="35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7B00"/>
    <a:srgbClr val="0000FF"/>
    <a:srgbClr val="BD2F1E"/>
    <a:srgbClr val="D27328"/>
    <a:srgbClr val="00E500"/>
    <a:srgbClr val="00FF00"/>
    <a:srgbClr val="808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0496" autoAdjust="0"/>
  </p:normalViewPr>
  <p:slideViewPr>
    <p:cSldViewPr snapToGrid="0">
      <p:cViewPr varScale="1">
        <p:scale>
          <a:sx n="130" d="100"/>
          <a:sy n="130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272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DBA70CC-2FB7-A747-BAEE-E6317BAE8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76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D0C4F6-818E-144F-9D2E-B682D4111A55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latin typeface="Garamond" charset="0"/>
                <a:ea typeface="ＭＳ Ｐゴシック" charset="0"/>
                <a:cs typeface="ＭＳ Ｐゴシック" charset="0"/>
              </a:rPr>
              <a:t>Thanks to Rick and Ryan and the organizers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a long-form narrative poem, sung by a black sailor, Jupiter, who sacrifices himself for a white girl he loves but cannot have because of his race. 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Youens</a:t>
            </a:r>
            <a:r>
              <a:rPr lang="en-US" dirty="0"/>
              <a:t>, “Of cannibalism, the abolitionist movement, and Brahms: An unlikely connection” http://</a:t>
            </a:r>
            <a:r>
              <a:rPr lang="en-US" dirty="0" err="1"/>
              <a:t>www.sparksandwirycries.org</a:t>
            </a:r>
            <a:r>
              <a:rPr lang="en-US" dirty="0"/>
              <a:t>/magazine/2018/6/6/</a:t>
            </a:r>
            <a:r>
              <a:rPr lang="en-US" dirty="0" err="1"/>
              <a:t>susan</a:t>
            </a:r>
            <a:r>
              <a:rPr lang="en-US" dirty="0"/>
              <a:t>-</a:t>
            </a:r>
            <a:r>
              <a:rPr lang="en-US" dirty="0" err="1"/>
              <a:t>youens</a:t>
            </a:r>
            <a:r>
              <a:rPr lang="en-US" dirty="0"/>
              <a:t>-on-song )</a:t>
            </a:r>
          </a:p>
          <a:p>
            <a:endParaRPr lang="en-US" dirty="0"/>
          </a:p>
          <a:p>
            <a:r>
              <a:rPr lang="en-US" dirty="0"/>
              <a:t>Focus is on </a:t>
            </a:r>
            <a:r>
              <a:rPr lang="en-US" b="1" dirty="0"/>
              <a:t>Jupiter’s lack of worldly anchor</a:t>
            </a:r>
            <a:r>
              <a:rPr lang="en-US" b="0" dirty="0"/>
              <a:t> which might also be a commentary on slavery (slavery creates a homeless race).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65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displaced meter represents </a:t>
            </a:r>
            <a:r>
              <a:rPr lang="en-US" b="1" dirty="0"/>
              <a:t>the chaos of Jupiter’s unmoored existence, </a:t>
            </a:r>
            <a:r>
              <a:rPr lang="en-US" dirty="0"/>
              <a:t>“whirling like a piece of straw in rain and wind.”</a:t>
            </a:r>
          </a:p>
          <a:p>
            <a:endParaRPr lang="en-US" dirty="0"/>
          </a:p>
          <a:p>
            <a:r>
              <a:rPr lang="en-US" dirty="0"/>
              <a:t>The displaced hypermeter gives the vocal line its </a:t>
            </a:r>
            <a:r>
              <a:rPr lang="en-US" b="1" dirty="0"/>
              <a:t>heavy and assertive </a:t>
            </a:r>
            <a:r>
              <a:rPr lang="en-US" b="0" dirty="0"/>
              <a:t>quality. The singer always </a:t>
            </a:r>
            <a:r>
              <a:rPr lang="en-US" b="1" dirty="0"/>
              <a:t>leaps down to a low D</a:t>
            </a:r>
            <a:r>
              <a:rPr lang="en-US" b="0" dirty="0"/>
              <a:t> at the points. </a:t>
            </a:r>
          </a:p>
          <a:p>
            <a:endParaRPr lang="en-US" b="0" dirty="0"/>
          </a:p>
          <a:p>
            <a:r>
              <a:rPr lang="en-US" b="0" dirty="0"/>
              <a:t>By connecting them, the displaced hemiola </a:t>
            </a:r>
            <a:r>
              <a:rPr lang="en-US" b="1" dirty="0"/>
              <a:t>paradoxically</a:t>
            </a:r>
            <a:r>
              <a:rPr lang="en-US" b="0" dirty="0"/>
              <a:t> associates two of </a:t>
            </a:r>
            <a:r>
              <a:rPr lang="en-US" b="1" dirty="0"/>
              <a:t>Jupiter’s essential qualities, </a:t>
            </a:r>
            <a:r>
              <a:rPr lang="en-US" b="0" dirty="0"/>
              <a:t>his </a:t>
            </a:r>
            <a:r>
              <a:rPr lang="en-US" b="1" dirty="0"/>
              <a:t>strength and moral clarity</a:t>
            </a:r>
            <a:r>
              <a:rPr lang="en-US" b="0" dirty="0"/>
              <a:t>, and his </a:t>
            </a:r>
            <a:r>
              <a:rPr lang="en-US" b="1" dirty="0"/>
              <a:t>inability to resist the whims of fate </a:t>
            </a:r>
            <a:r>
              <a:rPr lang="en-US" b="0" dirty="0"/>
              <a:t>(straw in the wind).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text ends with an </a:t>
            </a:r>
            <a:r>
              <a:rPr lang="en-US" b="1" dirty="0"/>
              <a:t>unanswered and unanswerable question: </a:t>
            </a:r>
            <a:r>
              <a:rPr lang="en-US" b="0" dirty="0"/>
              <a:t>“World, why should I ask after you?” For the first time the vocal line does </a:t>
            </a:r>
            <a:r>
              <a:rPr lang="en-US" b="1" dirty="0"/>
              <a:t>not leap down </a:t>
            </a:r>
            <a:r>
              <a:rPr lang="en-US" b="0" dirty="0"/>
              <a:t>at the end of the line. The ending piano chord on a </a:t>
            </a:r>
            <a:r>
              <a:rPr lang="en-US" b="1" dirty="0"/>
              <a:t>weak beat in all meters</a:t>
            </a:r>
            <a:r>
              <a:rPr lang="en-US" b="0" dirty="0"/>
              <a:t> portrays the death of Jupiter as the </a:t>
            </a:r>
            <a:r>
              <a:rPr lang="en-US" b="1" dirty="0"/>
              <a:t>apotheosis of his existence, unanchored by downbeat or tonic note</a:t>
            </a:r>
            <a:r>
              <a:rPr lang="en-US" b="0" dirty="0"/>
              <a:t>. This supports Susan </a:t>
            </a:r>
            <a:r>
              <a:rPr lang="en-US" b="0" dirty="0" err="1"/>
              <a:t>Youens</a:t>
            </a:r>
            <a:r>
              <a:rPr lang="en-US" b="0" dirty="0"/>
              <a:t>’ characterization of Jupiter as a </a:t>
            </a:r>
            <a:r>
              <a:rPr lang="en-US" b="1" dirty="0"/>
              <a:t>black</a:t>
            </a:r>
            <a:r>
              <a:rPr lang="en-US" b="0" dirty="0"/>
              <a:t> </a:t>
            </a:r>
            <a:r>
              <a:rPr lang="en-US" b="1" dirty="0"/>
              <a:t>Christ figure </a:t>
            </a:r>
            <a:r>
              <a:rPr lang="en-US" b="0" dirty="0"/>
              <a:t>(whose essence is fully realized in death).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79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Wing Lau, Composing Declamation: Notated Meter Changes in Brahms’s Lieder. MTO 2015: https://</a:t>
            </a:r>
            <a:r>
              <a:rPr lang="en-US" dirty="0" err="1"/>
              <a:t>www.mtosmt.org</a:t>
            </a:r>
            <a:r>
              <a:rPr lang="en-US" dirty="0"/>
              <a:t>/issues/mto.15.21.2/mto.15.21.2.lau.html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0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Brahms violates his principle of strophic setting in this song (Jenner), motivated by the repetitions in the text. </a:t>
            </a:r>
          </a:p>
          <a:p>
            <a:endParaRPr lang="en-US" dirty="0"/>
          </a:p>
          <a:p>
            <a:r>
              <a:rPr lang="en-US" dirty="0"/>
              <a:t>Wing Lau, Composing Declamation: Notated Meter Changes in Brahms’s Lieder. MTO 2015: https://</a:t>
            </a:r>
            <a:r>
              <a:rPr lang="en-US" dirty="0" err="1"/>
              <a:t>www.mtosmt.org</a:t>
            </a:r>
            <a:r>
              <a:rPr lang="en-US" dirty="0"/>
              <a:t>/issues/mto.15.21.2/mto.15.21.2.lau.html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Wing Lau, Composing Declamation: Notated Meter Changes in Brahms’s Lieder. MTO 2015: https://</a:t>
            </a:r>
            <a:r>
              <a:rPr lang="en-US" dirty="0" err="1"/>
              <a:t>www.mtosmt.org</a:t>
            </a:r>
            <a:r>
              <a:rPr lang="en-US" dirty="0"/>
              <a:t>/issues/mto.15.21.2/mto.15.21.2.lau.html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opening 9-8 section represents the narrator’s </a:t>
            </a:r>
            <a:r>
              <a:rPr lang="en-US" b="1" dirty="0"/>
              <a:t>inner turmoil</a:t>
            </a:r>
            <a:r>
              <a:rPr lang="en-US" b="0" dirty="0"/>
              <a:t>, with an </a:t>
            </a:r>
            <a:r>
              <a:rPr lang="en-US" b="1" dirty="0"/>
              <a:t>unstable rhythm.</a:t>
            </a:r>
          </a:p>
          <a:p>
            <a:r>
              <a:rPr lang="en-US" b="0" dirty="0"/>
              <a:t>Although the first section cadences on the notated </a:t>
            </a:r>
            <a:r>
              <a:rPr lang="en-US" b="1" dirty="0"/>
              <a:t>strong 9-4 </a:t>
            </a:r>
            <a:r>
              <a:rPr lang="en-US" b="0" dirty="0"/>
              <a:t>meter, 6-4 meter of “die </a:t>
            </a:r>
            <a:r>
              <a:rPr lang="en-US" b="0" dirty="0" err="1"/>
              <a:t>Wipfel</a:t>
            </a:r>
            <a:r>
              <a:rPr lang="en-US" b="0" dirty="0"/>
              <a:t> </a:t>
            </a:r>
            <a:r>
              <a:rPr lang="en-US" b="0" dirty="0" err="1"/>
              <a:t>rauschen</a:t>
            </a:r>
            <a:r>
              <a:rPr lang="en-US" b="0" dirty="0"/>
              <a:t>” </a:t>
            </a:r>
            <a:r>
              <a:rPr lang="en-US" b="1" dirty="0"/>
              <a:t>starts from the weak 9-4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This becomes a consistent meter for entire middle section. The </a:t>
            </a:r>
            <a:r>
              <a:rPr lang="en-US" b="1" dirty="0"/>
              <a:t>shift of downbeat </a:t>
            </a:r>
            <a:r>
              <a:rPr lang="en-US" b="0" dirty="0"/>
              <a:t>along with the triple-to-duple change, create the effect of </a:t>
            </a:r>
            <a:r>
              <a:rPr lang="en-US" b="1" dirty="0"/>
              <a:t>entering a different world</a:t>
            </a:r>
            <a:r>
              <a:rPr lang="en-US" b="0" dirty="0"/>
              <a:t>, the imagined happy past. </a:t>
            </a:r>
          </a:p>
          <a:p>
            <a:endParaRPr lang="en-US" b="0" dirty="0"/>
          </a:p>
          <a:p>
            <a:r>
              <a:rPr lang="en-US" b="0" dirty="0"/>
              <a:t>The </a:t>
            </a:r>
            <a:r>
              <a:rPr lang="en-US" b="1" dirty="0"/>
              <a:t>relatively inactive </a:t>
            </a:r>
            <a:r>
              <a:rPr lang="en-US" b="0" dirty="0"/>
              <a:t>texture at “die </a:t>
            </a:r>
            <a:r>
              <a:rPr lang="en-US" b="0" dirty="0" err="1"/>
              <a:t>Wipfel</a:t>
            </a:r>
            <a:r>
              <a:rPr lang="en-US" b="0" dirty="0"/>
              <a:t> </a:t>
            </a:r>
            <a:r>
              <a:rPr lang="en-US" b="0" dirty="0" err="1"/>
              <a:t>rauschen</a:t>
            </a:r>
            <a:r>
              <a:rPr lang="en-US" b="0" dirty="0"/>
              <a:t>” seems at first to be poor text painting.</a:t>
            </a:r>
          </a:p>
          <a:p>
            <a:endParaRPr lang="en-US" b="0" dirty="0"/>
          </a:p>
          <a:p>
            <a:r>
              <a:rPr lang="en-US" b="0" dirty="0"/>
              <a:t>Notice the hairpins which </a:t>
            </a:r>
            <a:r>
              <a:rPr lang="en-US" b="1" dirty="0"/>
              <a:t>emphasize the second beat </a:t>
            </a:r>
            <a:r>
              <a:rPr lang="en-US" b="0" dirty="0"/>
              <a:t>of the 3-2 meter.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displaced 3-2 </a:t>
            </a:r>
            <a:r>
              <a:rPr lang="en-US" b="1" dirty="0"/>
              <a:t>lifts to a displacement ahead by a dotted half.</a:t>
            </a:r>
          </a:p>
          <a:p>
            <a:endParaRPr lang="en-US" b="0" dirty="0"/>
          </a:p>
          <a:p>
            <a:r>
              <a:rPr lang="en-US" b="0" dirty="0"/>
              <a:t>This is the </a:t>
            </a:r>
            <a:r>
              <a:rPr lang="en-US" b="1" dirty="0"/>
              <a:t>same displacement that occurs in the opening 9-4 meter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The 6-4 meter, however, lines up with the weak beat of the 9-4 section, so it reproduces the dotted half-note displacement shifted ahead by a dotted half.</a:t>
            </a:r>
          </a:p>
          <a:p>
            <a:endParaRPr lang="en-US" b="0" dirty="0"/>
          </a:p>
          <a:p>
            <a:r>
              <a:rPr lang="en-US" b="0" dirty="0"/>
              <a:t>The </a:t>
            </a:r>
            <a:r>
              <a:rPr lang="en-US" b="1" dirty="0"/>
              <a:t>implied motion</a:t>
            </a:r>
            <a:r>
              <a:rPr lang="en-US" b="0" dirty="0"/>
              <a:t> of the metric shift represents the rustling in the treetops at a deeper level, despite a texture that on the surface reflects the stillness of the night. Brahms thereby represents the “rustling” as something </a:t>
            </a:r>
            <a:r>
              <a:rPr lang="en-US" b="1" dirty="0"/>
              <a:t>interior</a:t>
            </a:r>
            <a:r>
              <a:rPr lang="en-US" b="0" dirty="0"/>
              <a:t>, having more to do with the narrator’s psychological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6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latter part of the middle section expands to </a:t>
            </a:r>
            <a:r>
              <a:rPr lang="en-US" b="1" dirty="0"/>
              <a:t>three-measure phrases</a:t>
            </a:r>
            <a:r>
              <a:rPr lang="en-US" b="0" dirty="0"/>
              <a:t>, which match the </a:t>
            </a:r>
            <a:r>
              <a:rPr lang="en-US" b="1" dirty="0"/>
              <a:t>two-measure hypermeter</a:t>
            </a:r>
            <a:r>
              <a:rPr lang="en-US" b="0" dirty="0"/>
              <a:t> of the 9-4 meter. This happens where the poem starts to </a:t>
            </a:r>
            <a:r>
              <a:rPr lang="en-US" b="1" dirty="0"/>
              <a:t>return to the narrator’s present state</a:t>
            </a:r>
            <a:r>
              <a:rPr lang="en-US" b="0" dirty="0"/>
              <a:t>: “Where has all this fled.”</a:t>
            </a:r>
          </a:p>
          <a:p>
            <a:endParaRPr lang="en-US" b="0" dirty="0"/>
          </a:p>
          <a:p>
            <a:r>
              <a:rPr lang="en-US" b="0" dirty="0"/>
              <a:t>Recording from 0:51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5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 to 9-4. The three-measure phrases match the two-measure phrases of 9-4. The main beat of the 6-4 meter lines up with the main beat of the 9-4 meter. The coincidence of the 6-4 and displaced 3-2 meters lines up with the weak 9-4 beat.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46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displaced 3-2 </a:t>
            </a:r>
            <a:r>
              <a:rPr lang="en-US" b="1" dirty="0"/>
              <a:t>lifts to the same dotted-half displacement</a:t>
            </a:r>
            <a:r>
              <a:rPr lang="en-US" b="0" dirty="0"/>
              <a:t> as before but w</a:t>
            </a:r>
            <a:r>
              <a:rPr lang="en-US" dirty="0"/>
              <a:t>ith the shift to three-measure hypermeter, it can also be attributed to a </a:t>
            </a:r>
            <a:r>
              <a:rPr lang="en-US" b="1" dirty="0"/>
              <a:t>larger three-measure unit.</a:t>
            </a:r>
            <a:endParaRPr lang="en-US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When the 9-4 meter returns the </a:t>
            </a:r>
            <a:r>
              <a:rPr lang="en-US" b="1" dirty="0"/>
              <a:t>strong metrical position lines up with the 6-4 meter.</a:t>
            </a:r>
            <a:endParaRPr lang="en-US" b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Therefore the shift induced by the 3-2 meter is now </a:t>
            </a:r>
            <a:r>
              <a:rPr lang="en-US" b="1" dirty="0"/>
              <a:t>the same as the displacement in the 9-4 meters.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This </a:t>
            </a:r>
            <a:r>
              <a:rPr lang="en-US" b="1" dirty="0"/>
              <a:t>unites the turbulence of the narrator’s present state with the feelings of loss </a:t>
            </a:r>
            <a:r>
              <a:rPr lang="en-US" b="0" dirty="0"/>
              <a:t>brought on by his </a:t>
            </a:r>
            <a:r>
              <a:rPr lang="en-US" b="1" dirty="0"/>
              <a:t>memories of the past. </a:t>
            </a:r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3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22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D0C4F6-818E-144F-9D2E-B682D4111A55}" type="slidenum">
              <a:rPr lang="en-US" sz="1200">
                <a:latin typeface="Arial" charset="0"/>
              </a:rPr>
              <a:pPr/>
              <a:t>33</a:t>
            </a:fld>
            <a:endParaRPr lang="en-US" sz="1200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Garamond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79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three examples we’ll look at from Brahms’s lieder, he uses this technique to </a:t>
            </a:r>
            <a:r>
              <a:rPr lang="en-US" b="1" dirty="0"/>
              <a:t>connect different displacements </a:t>
            </a:r>
            <a:r>
              <a:rPr lang="en-US" b="0" dirty="0"/>
              <a:t>of metrical layers, each of which is endowed with a </a:t>
            </a:r>
            <a:r>
              <a:rPr lang="en-US" b="1" dirty="0"/>
              <a:t>distinct expressive meaning</a:t>
            </a:r>
            <a:r>
              <a:rPr lang="en-US" b="0" dirty="0"/>
              <a:t> in connection with the text setting. </a:t>
            </a:r>
          </a:p>
          <a:p>
            <a:endParaRPr lang="en-US" b="0" dirty="0"/>
          </a:p>
          <a:p>
            <a:r>
              <a:rPr lang="en-US" b="0" dirty="0"/>
              <a:t>The metric cyclone helps us visualize this process of “lifting” the displaced hemiola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poem is about a love affair, but it is </a:t>
            </a:r>
            <a:r>
              <a:rPr lang="en-US" b="1" dirty="0"/>
              <a:t>addressed to the lake, not the beloved</a:t>
            </a:r>
          </a:p>
          <a:p>
            <a:endParaRPr lang="en-US" b="1" dirty="0"/>
          </a:p>
          <a:p>
            <a:r>
              <a:rPr lang="en-US" b="0" dirty="0"/>
              <a:t>Note idea of reflection in the </a:t>
            </a: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stanza</a:t>
            </a:r>
            <a:r>
              <a:rPr lang="en-US" b="0" dirty="0"/>
              <a:t> — the </a:t>
            </a:r>
            <a:r>
              <a:rPr lang="en-US" b="1" dirty="0"/>
              <a:t>water</a:t>
            </a:r>
            <a:r>
              <a:rPr lang="en-US" b="0" dirty="0"/>
              <a:t> </a:t>
            </a:r>
            <a:r>
              <a:rPr lang="en-US" b="1" dirty="0"/>
              <a:t>imagery</a:t>
            </a:r>
            <a:r>
              <a:rPr lang="en-US" b="0" dirty="0"/>
              <a:t> links waves to narrator’s feelings (tears of happiness)</a:t>
            </a:r>
          </a:p>
          <a:p>
            <a:endParaRPr lang="en-US" b="0" dirty="0"/>
          </a:p>
          <a:p>
            <a:r>
              <a:rPr lang="en-US" dirty="0"/>
              <a:t>At the end, love and the lake are identified with heaven, a place of </a:t>
            </a:r>
            <a:r>
              <a:rPr lang="en-US" b="1" dirty="0"/>
              <a:t>pure feeling apart from rational thought.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5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Long arpeggios </a:t>
            </a:r>
            <a:r>
              <a:rPr lang="en-US" b="0" dirty="0"/>
              <a:t>in piano represent waves, </a:t>
            </a:r>
            <a:r>
              <a:rPr lang="en-US" b="1" dirty="0"/>
              <a:t>piano = lake</a:t>
            </a:r>
          </a:p>
          <a:p>
            <a:endParaRPr lang="en-US" b="1" dirty="0"/>
          </a:p>
          <a:p>
            <a:r>
              <a:rPr lang="en-US" b="1" dirty="0"/>
              <a:t>Simple rhythm in vocal line = narrator</a:t>
            </a:r>
          </a:p>
          <a:p>
            <a:endParaRPr lang="en-US" b="0" dirty="0"/>
          </a:p>
          <a:p>
            <a:r>
              <a:rPr lang="en-US" b="0" dirty="0"/>
              <a:t>Displaced echo is initially justified by the texture</a:t>
            </a:r>
          </a:p>
          <a:p>
            <a:endParaRPr lang="en-US" b="0" dirty="0"/>
          </a:p>
          <a:p>
            <a:r>
              <a:rPr lang="en-US" b="0" dirty="0"/>
              <a:t>Technique learned </a:t>
            </a:r>
            <a:r>
              <a:rPr lang="en-US" b="0"/>
              <a:t>from Schumann. </a:t>
            </a:r>
            <a:endParaRPr lang="en-US" b="0" dirty="0"/>
          </a:p>
          <a:p>
            <a:endParaRPr lang="en-US" b="1" dirty="0"/>
          </a:p>
          <a:p>
            <a:r>
              <a:rPr lang="en-US" b="1" dirty="0"/>
              <a:t>Single melodic line ⇒ </a:t>
            </a:r>
            <a:r>
              <a:rPr lang="en-US" b="0" dirty="0"/>
              <a:t>One-sided conversation, lake </a:t>
            </a:r>
            <a:r>
              <a:rPr lang="en-US" b="1" dirty="0"/>
              <a:t>reflects</a:t>
            </a:r>
            <a:r>
              <a:rPr lang="en-US" b="0" dirty="0"/>
              <a:t> narrator’s thoughts back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9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effect of the two meters </a:t>
            </a:r>
            <a:r>
              <a:rPr lang="en-US" b="1" dirty="0"/>
              <a:t>uniting in their weak beats</a:t>
            </a:r>
            <a:r>
              <a:rPr lang="en-US" b="0" dirty="0"/>
              <a:t> represents the image of </a:t>
            </a:r>
            <a:r>
              <a:rPr lang="en-US" b="1" dirty="0"/>
              <a:t>floating to a heaven of pure love </a:t>
            </a:r>
            <a:r>
              <a:rPr lang="en-US" b="0" dirty="0"/>
              <a:t>described in the text. Or, the narrator being </a:t>
            </a:r>
            <a:r>
              <a:rPr lang="en-US" b="1" dirty="0"/>
              <a:t>carried away by his own thoughts of love</a:t>
            </a:r>
            <a:r>
              <a:rPr lang="en-US" b="0" dirty="0"/>
              <a:t>, disconnected to reality.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1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 displaced meter in red is conceptually linked to the lake </a:t>
            </a:r>
            <a:r>
              <a:rPr lang="en-US" dirty="0"/>
              <a:t>(through the wave figure in the piano).</a:t>
            </a:r>
          </a:p>
          <a:p>
            <a:endParaRPr lang="en-US" dirty="0"/>
          </a:p>
          <a:p>
            <a:r>
              <a:rPr lang="en-US" dirty="0"/>
              <a:t>Displacement represents the narrator’s act of externalizing his own thoughts. </a:t>
            </a:r>
          </a:p>
          <a:p>
            <a:endParaRPr lang="en-US" dirty="0"/>
          </a:p>
          <a:p>
            <a:r>
              <a:rPr lang="en-US" dirty="0"/>
              <a:t>The green point is associated with the simple pastoral character of the narrator and his vocal rhythm.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22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remains in play throughout the song.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41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stanzas are all strictly set two measures per line with the rhythm q e q e q. q. </a:t>
            </a:r>
          </a:p>
          <a:p>
            <a:endParaRPr lang="en-US" dirty="0"/>
          </a:p>
          <a:p>
            <a:r>
              <a:rPr lang="en-US" dirty="0"/>
              <a:t>In the last stanza accented syllables are all on downbeats, by augmenting the q e q e rhythm to h e e </a:t>
            </a:r>
          </a:p>
          <a:p>
            <a:endParaRPr lang="en-US" dirty="0"/>
          </a:p>
          <a:p>
            <a:r>
              <a:rPr lang="en-US" dirty="0"/>
              <a:t>Note how the last eighth is separated in phrasing, it is </a:t>
            </a:r>
            <a:r>
              <a:rPr lang="en-US" i="1" dirty="0"/>
              <a:t>not</a:t>
            </a:r>
            <a:r>
              <a:rPr lang="en-US" i="0" dirty="0"/>
              <a:t> h q h q</a:t>
            </a:r>
          </a:p>
          <a:p>
            <a:endParaRPr lang="en-US" i="0" dirty="0"/>
          </a:p>
          <a:p>
            <a:r>
              <a:rPr lang="en-US" i="0" dirty="0"/>
              <a:t>Play from 1:25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BA70CC-2FB7-A747-BAEE-E6317BAE8F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5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7" name="Picture 5" descr="sky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725"/>
            <a:ext cx="9140825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 descr="sky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276" name="Picture 4" descr="branch5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2286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278" name="Picture 6" descr="branch1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0"/>
          <a:stretch>
            <a:fillRect/>
          </a:stretch>
        </p:blipFill>
        <p:spPr bwMode="auto">
          <a:xfrm>
            <a:off x="5562600" y="0"/>
            <a:ext cx="35814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280" name="Picture 8" descr="branch6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7663"/>
            <a:ext cx="1828800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281" name="Picture 9" descr="branch2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46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-179609" y="1"/>
            <a:ext cx="9323609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sandFormation.JPG"/>
          <p:cNvPicPr>
            <a:picLocks noChangeAspect="1"/>
          </p:cNvPicPr>
          <p:nvPr userDrawn="1"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15937" b="19312"/>
          <a:stretch/>
        </p:blipFill>
        <p:spPr>
          <a:xfrm>
            <a:off x="-193040" y="1"/>
            <a:ext cx="93236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sky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branch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49" y="0"/>
            <a:ext cx="1699001" cy="8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7" descr="branch2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1201" y="-35193"/>
            <a:ext cx="16446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0" y="6447620"/>
            <a:ext cx="1168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Jason Yust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2524543" y="6447620"/>
            <a:ext cx="4617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baseline="0" dirty="0"/>
              <a:t>Multivalent Displaced Hemiolas in Brahms’s Late Songs</a:t>
            </a:r>
            <a:endParaRPr lang="en-US" sz="1600" b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38222" y="6472354"/>
            <a:ext cx="1237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Brahms 2022</a:t>
            </a:r>
          </a:p>
        </p:txBody>
      </p:sp>
      <p:pic>
        <p:nvPicPr>
          <p:cNvPr id="8" name="Picture 7" descr="BU 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08" y="6417180"/>
            <a:ext cx="1081782" cy="44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sky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2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0767" y="506151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Multivalent Displaced Hemiolas</a:t>
            </a:r>
            <a:b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in Brahms’s Late Songs</a:t>
            </a:r>
            <a:endParaRPr lang="en-US" sz="4000" b="1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2784" y="3956155"/>
            <a:ext cx="7067043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Jason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Yust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,           .</a:t>
            </a:r>
          </a:p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http:/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sites.bu.edu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jyust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Garamond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jason.yust@gmail.com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CA213-922D-3B4E-86C9-C13A5C38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84" y="2187290"/>
            <a:ext cx="7325229" cy="1464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Brahms’s Hybrid Metric Dissonances</a:t>
            </a:r>
            <a:b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Brahms 2022: New Paths, New Perspectives</a:t>
            </a:r>
            <a:b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American Brahms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63DC4-95A6-90C8-7953-5FA74D05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55" y="3545603"/>
            <a:ext cx="2348345" cy="3357722"/>
          </a:xfrm>
          <a:prstGeom prst="rect">
            <a:avLst/>
          </a:prstGeom>
        </p:spPr>
      </p:pic>
      <p:pic>
        <p:nvPicPr>
          <p:cNvPr id="6" name="Picture 5" descr="BU Logo.jpg">
            <a:extLst>
              <a:ext uri="{FF2B5EF4-FFF2-40B4-BE49-F238E27FC236}">
                <a16:creationId xmlns:a16="http://schemas.microsoft.com/office/drawing/2014/main" id="{53939A27-6BFB-9091-4984-A552D7AE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07" y="3982769"/>
            <a:ext cx="1284865" cy="523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04136E1-F89F-6652-659E-BEEAB447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1" y="2199870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“Auf dem See,” </a:t>
            </a:r>
          </a:p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Op. 106/2</a:t>
            </a:r>
            <a:endParaRPr lang="en-US" sz="4000" b="1" kern="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515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04A78C5-4003-B2B7-AA06-081F708F1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523349-2310-AB46-3F35-67788FD6EF1B}"/>
              </a:ext>
            </a:extLst>
          </p:cNvPr>
          <p:cNvSpPr txBox="1"/>
          <p:nvPr/>
        </p:nvSpPr>
        <p:spPr>
          <a:xfrm>
            <a:off x="37750" y="1865359"/>
            <a:ext cx="2892850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dies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Schifflein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schmiege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Holder See, dich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sacht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Frommer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Liebe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Wiege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Nimm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wohl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nicht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Laß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ihr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lauschen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mir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viel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vertraut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leuchten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Spiegeln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zurück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Tausendfach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feuchten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voller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Glück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5F926-1277-99EB-D521-00B0F2783E8E}"/>
              </a:ext>
            </a:extLst>
          </p:cNvPr>
          <p:cNvSpPr txBox="1"/>
          <p:nvPr/>
        </p:nvSpPr>
        <p:spPr>
          <a:xfrm>
            <a:off x="4572000" y="1865359"/>
            <a:ext cx="235181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Deine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zittern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der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Sonne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Glut;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sie’s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heimlich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wittern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 die Liebe tut?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weiter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immer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Rück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Strand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hinaus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dem Himmel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nimmer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Laß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steigen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Fern von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Menschenreden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 von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Menschensinn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schwimmend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Eden</a:t>
            </a:r>
            <a:endParaRPr lang="en-US" sz="15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Trag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dies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Schifflein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500" dirty="0"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D778428-D429-6B2F-4721-FA07B5C24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055" y="1865359"/>
            <a:ext cx="2027799" cy="39241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Nestle up to this little boat,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ovely lake, gently!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Cradle of holy love,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Take good care of it!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23211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Your waves are roaring;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 not speak so loudly!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Just let me listen to her,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W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ho is confiding so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       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much to me!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23211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Your waves sparkle,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eflecting back at 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 thousand moist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yes full of happiness!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23211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3D707-89E5-7967-2591-43147FC92E95}"/>
              </a:ext>
            </a:extLst>
          </p:cNvPr>
          <p:cNvSpPr txBox="1"/>
          <p:nvPr/>
        </p:nvSpPr>
        <p:spPr>
          <a:xfrm>
            <a:off x="6676895" y="1895061"/>
            <a:ext cx="461074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Your waves tremble</a:t>
            </a:r>
          </a:p>
          <a:p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F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rom the heat of the sun,</a:t>
            </a:r>
          </a:p>
          <a:p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ould it be they secretly sense </a:t>
            </a:r>
          </a:p>
          <a:p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ow love works?</a:t>
            </a:r>
          </a:p>
          <a:p>
            <a:endParaRPr lang="en-US" altLang="en-US" sz="1500" dirty="0">
              <a:solidFill>
                <a:srgbClr val="23211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Farther and farther,</a:t>
            </a:r>
          </a:p>
          <a:p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raw us away from the shore!</a:t>
            </a: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From this heaven</a:t>
            </a:r>
          </a:p>
          <a:p>
            <a:r>
              <a:rPr lang="en-US" altLang="en-US" sz="1500" dirty="0">
                <a:solidFill>
                  <a:srgbClr val="232110"/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ever let me descend!</a:t>
            </a:r>
          </a:p>
          <a:p>
            <a:endParaRPr lang="en-US" altLang="en-US" sz="1500" dirty="0">
              <a:solidFill>
                <a:srgbClr val="232110"/>
              </a:solidFill>
              <a:latin typeface="Garamond" panose="02020404030301010803" pitchFamily="18" charset="0"/>
              <a:ea typeface="Times New Roman" panose="02020603050405020304" pitchFamily="18" charset="0"/>
            </a:endParaRP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Far from human speech</a:t>
            </a: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And human thoughts,</a:t>
            </a: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Like a floating Eden,</a:t>
            </a:r>
          </a:p>
          <a:p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3211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Carry this little boat away!</a:t>
            </a:r>
            <a:endParaRPr lang="en-US" sz="1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6F3999-F955-B3F2-C9AB-C92623ED5BEA}"/>
              </a:ext>
            </a:extLst>
          </p:cNvPr>
          <p:cNvSpPr txBox="1"/>
          <p:nvPr/>
        </p:nvSpPr>
        <p:spPr>
          <a:xfrm>
            <a:off x="4870310" y="5248750"/>
            <a:ext cx="177003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—Christian Reinhold</a:t>
            </a:r>
          </a:p>
        </p:txBody>
      </p:sp>
    </p:spTree>
    <p:extLst>
      <p:ext uri="{BB962C8B-B14F-4D97-AF65-F5344CB8AC3E}">
        <p14:creationId xmlns:p14="http://schemas.microsoft.com/office/powerpoint/2010/main" val="152733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F37D40-86B2-743D-B4E8-BB816F7582B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0924" y="1524477"/>
            <a:ext cx="7150100" cy="215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F645F9-9E6F-1770-D25E-E339F4673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24" y="3683477"/>
            <a:ext cx="7200900" cy="212090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2268B074-FECF-2DB8-6713-CF00DF011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7E4BD5-D8B0-90A9-3E8A-FF0E3F1D54E7}"/>
              </a:ext>
            </a:extLst>
          </p:cNvPr>
          <p:cNvCxnSpPr/>
          <p:nvPr/>
        </p:nvCxnSpPr>
        <p:spPr bwMode="auto">
          <a:xfrm>
            <a:off x="3577281" y="2075935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9C9C2-DA1E-2430-5BAA-C7F2015EE09A}"/>
              </a:ext>
            </a:extLst>
          </p:cNvPr>
          <p:cNvCxnSpPr/>
          <p:nvPr/>
        </p:nvCxnSpPr>
        <p:spPr bwMode="auto">
          <a:xfrm>
            <a:off x="4672365" y="2018271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09F6CA-C23E-B346-E17B-0B270D59ECC8}"/>
              </a:ext>
            </a:extLst>
          </p:cNvPr>
          <p:cNvCxnSpPr/>
          <p:nvPr/>
        </p:nvCxnSpPr>
        <p:spPr bwMode="auto">
          <a:xfrm>
            <a:off x="5923005" y="1956487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E1DCFF-7B9C-9730-5BEE-E84E4F5148CD}"/>
              </a:ext>
            </a:extLst>
          </p:cNvPr>
          <p:cNvCxnSpPr/>
          <p:nvPr/>
        </p:nvCxnSpPr>
        <p:spPr bwMode="auto">
          <a:xfrm>
            <a:off x="7025364" y="2107648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80E14-81A4-7644-203C-2BB830758EC6}"/>
              </a:ext>
            </a:extLst>
          </p:cNvPr>
          <p:cNvCxnSpPr/>
          <p:nvPr/>
        </p:nvCxnSpPr>
        <p:spPr bwMode="auto">
          <a:xfrm>
            <a:off x="2704505" y="4194566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2D6DCE-D839-09AE-6DE2-B18799BD093F}"/>
              </a:ext>
            </a:extLst>
          </p:cNvPr>
          <p:cNvGrpSpPr/>
          <p:nvPr/>
        </p:nvGrpSpPr>
        <p:grpSpPr>
          <a:xfrm>
            <a:off x="2842520" y="4389607"/>
            <a:ext cx="3280702" cy="75194"/>
            <a:chOff x="2842520" y="4389607"/>
            <a:chExt cx="3280702" cy="7519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A156B4-BFED-2372-52D9-A80B01DFC9D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52786" y="4392827"/>
              <a:ext cx="3270436" cy="3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BAF87489-0B6F-45C4-F271-EAB946B86ADD}"/>
                </a:ext>
              </a:extLst>
            </p:cNvPr>
            <p:cNvSpPr/>
            <p:nvPr/>
          </p:nvSpPr>
          <p:spPr bwMode="auto">
            <a:xfrm rot="10800000">
              <a:off x="4003259" y="4392118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8A1456A0-9553-12F2-355F-FDE0976B4BA2}"/>
                </a:ext>
              </a:extLst>
            </p:cNvPr>
            <p:cNvSpPr/>
            <p:nvPr/>
          </p:nvSpPr>
          <p:spPr bwMode="auto">
            <a:xfrm rot="10800000">
              <a:off x="4515814" y="4392118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AF4CB04-9893-DEC6-85EE-F5B639F23890}"/>
                </a:ext>
              </a:extLst>
            </p:cNvPr>
            <p:cNvSpPr/>
            <p:nvPr/>
          </p:nvSpPr>
          <p:spPr bwMode="auto">
            <a:xfrm rot="10800000">
              <a:off x="5032951" y="4389607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EA5B9C84-F59B-FC68-282C-DE4DC2CD911D}"/>
                </a:ext>
              </a:extLst>
            </p:cNvPr>
            <p:cNvSpPr/>
            <p:nvPr/>
          </p:nvSpPr>
          <p:spPr bwMode="auto">
            <a:xfrm rot="10800000">
              <a:off x="5578086" y="4396048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DF111393-3676-8DCF-8379-51D8A6CFDF33}"/>
                </a:ext>
              </a:extLst>
            </p:cNvPr>
            <p:cNvSpPr/>
            <p:nvPr/>
          </p:nvSpPr>
          <p:spPr bwMode="auto">
            <a:xfrm rot="10800000">
              <a:off x="3352201" y="4396049"/>
              <a:ext cx="41564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3B633C76-FF7E-593B-0D00-DC87ADA19B3F}"/>
                </a:ext>
              </a:extLst>
            </p:cNvPr>
            <p:cNvSpPr/>
            <p:nvPr/>
          </p:nvSpPr>
          <p:spPr bwMode="auto">
            <a:xfrm rot="10800000">
              <a:off x="2842520" y="440286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949452-E039-31D3-B50B-83CF6FBE4292}"/>
              </a:ext>
            </a:extLst>
          </p:cNvPr>
          <p:cNvSpPr txBox="1"/>
          <p:nvPr/>
        </p:nvSpPr>
        <p:spPr>
          <a:xfrm>
            <a:off x="3548860" y="1308921"/>
            <a:ext cx="3059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Displaced echo in piano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E55E71-ED8B-1A53-9108-E519AD61EC05}"/>
              </a:ext>
            </a:extLst>
          </p:cNvPr>
          <p:cNvSpPr txBox="1"/>
          <p:nvPr/>
        </p:nvSpPr>
        <p:spPr>
          <a:xfrm>
            <a:off x="4026118" y="3514428"/>
            <a:ext cx="4801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. . . becomes an independent line in </a:t>
            </a:r>
            <a:r>
              <a:rPr lang="en-US" spc="-1200" baseline="30000" dirty="0">
                <a:solidFill>
                  <a:srgbClr val="C00000"/>
                </a:solidFill>
              </a:rPr>
              <a:t>1</a:t>
            </a:r>
            <a:r>
              <a:rPr lang="en-US" baseline="-25000" dirty="0">
                <a:solidFill>
                  <a:srgbClr val="C00000"/>
                </a:solidFill>
              </a:rPr>
              <a:t>1</a:t>
            </a:r>
            <a:r>
              <a:rPr lang="en-US" spc="-1200" baseline="30000" dirty="0">
                <a:solidFill>
                  <a:srgbClr val="C00000"/>
                </a:solidFill>
              </a:rPr>
              <a:t>2</a:t>
            </a:r>
            <a:r>
              <a:rPr lang="en-US" baseline="-25000" dirty="0">
                <a:solidFill>
                  <a:srgbClr val="C00000"/>
                </a:solidFill>
              </a:rPr>
              <a:t>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E706E32-6C5B-3A09-414B-FDB414BFA055}"/>
              </a:ext>
            </a:extLst>
          </p:cNvPr>
          <p:cNvCxnSpPr>
            <a:cxnSpLocks/>
          </p:cNvCxnSpPr>
          <p:nvPr/>
        </p:nvCxnSpPr>
        <p:spPr bwMode="auto">
          <a:xfrm>
            <a:off x="3371608" y="4174339"/>
            <a:ext cx="0" cy="4015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4E14D49-D227-B31B-B408-6267298C8B23}"/>
              </a:ext>
            </a:extLst>
          </p:cNvPr>
          <p:cNvSpPr txBox="1"/>
          <p:nvPr/>
        </p:nvSpPr>
        <p:spPr>
          <a:xfrm>
            <a:off x="1268769" y="5735211"/>
            <a:ext cx="7521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Subdivision in piano creates a new coincidence on weak beats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1089D2-237E-76DC-A82D-FFD7190C12A4}"/>
              </a:ext>
            </a:extLst>
          </p:cNvPr>
          <p:cNvSpPr txBox="1"/>
          <p:nvPr/>
        </p:nvSpPr>
        <p:spPr>
          <a:xfrm>
            <a:off x="3456729" y="622610"/>
            <a:ext cx="257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Mm. 5–8 (lines 1–2)</a:t>
            </a:r>
          </a:p>
        </p:txBody>
      </p:sp>
    </p:spTree>
    <p:extLst>
      <p:ext uri="{BB962C8B-B14F-4D97-AF65-F5344CB8AC3E}">
        <p14:creationId xmlns:p14="http://schemas.microsoft.com/office/powerpoint/2010/main" val="335468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A7BACC48-BC77-D942-1F39-24E23F99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9EF02-3770-A6D4-4D49-4E046A8E35D4}"/>
              </a:ext>
            </a:extLst>
          </p:cNvPr>
          <p:cNvSpPr txBox="1"/>
          <p:nvPr/>
        </p:nvSpPr>
        <p:spPr>
          <a:xfrm>
            <a:off x="3437875" y="622610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Mm. 9–14 (lines 3–4)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66894-7EE3-7F3E-BFDB-A17925489E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257" y="1490483"/>
            <a:ext cx="7213600" cy="210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3232F2-6AFD-6162-114E-F114F3DA0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57" y="3745522"/>
            <a:ext cx="7200900" cy="22733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86E72E-FB4B-B416-B6BE-CEF924AF1456}"/>
              </a:ext>
            </a:extLst>
          </p:cNvPr>
          <p:cNvCxnSpPr/>
          <p:nvPr/>
        </p:nvCxnSpPr>
        <p:spPr bwMode="auto">
          <a:xfrm>
            <a:off x="1575060" y="1902514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F4CE7F-CEE2-3019-C810-8D159B737FCB}"/>
              </a:ext>
            </a:extLst>
          </p:cNvPr>
          <p:cNvCxnSpPr/>
          <p:nvPr/>
        </p:nvCxnSpPr>
        <p:spPr bwMode="auto">
          <a:xfrm>
            <a:off x="2572144" y="2042856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D8F02-6AC6-B79D-2C38-D6A57D95611F}"/>
              </a:ext>
            </a:extLst>
          </p:cNvPr>
          <p:cNvCxnSpPr/>
          <p:nvPr/>
        </p:nvCxnSpPr>
        <p:spPr bwMode="auto">
          <a:xfrm>
            <a:off x="4746506" y="2042856"/>
            <a:ext cx="148281" cy="51898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1E881E-BEAA-1F09-2DEC-D9BF8B94ABC4}"/>
              </a:ext>
            </a:extLst>
          </p:cNvPr>
          <p:cNvGrpSpPr/>
          <p:nvPr/>
        </p:nvGrpSpPr>
        <p:grpSpPr>
          <a:xfrm>
            <a:off x="4894787" y="2267971"/>
            <a:ext cx="3280702" cy="71974"/>
            <a:chOff x="2842520" y="4392827"/>
            <a:chExt cx="3280702" cy="7197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E7490-8838-6354-60FE-832BC41C7D4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52786" y="4392827"/>
              <a:ext cx="3270436" cy="3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EA5660F4-FFF0-E3CE-3B26-493A4057A6CF}"/>
                </a:ext>
              </a:extLst>
            </p:cNvPr>
            <p:cNvSpPr/>
            <p:nvPr/>
          </p:nvSpPr>
          <p:spPr bwMode="auto">
            <a:xfrm rot="10800000">
              <a:off x="3926892" y="439893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213D4DE0-6CD1-628D-714B-CD243463B378}"/>
                </a:ext>
              </a:extLst>
            </p:cNvPr>
            <p:cNvSpPr/>
            <p:nvPr/>
          </p:nvSpPr>
          <p:spPr bwMode="auto">
            <a:xfrm rot="10800000">
              <a:off x="4439447" y="439893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601E56F3-6207-8BDE-73F6-71D8E925CB53}"/>
                </a:ext>
              </a:extLst>
            </p:cNvPr>
            <p:cNvSpPr/>
            <p:nvPr/>
          </p:nvSpPr>
          <p:spPr bwMode="auto">
            <a:xfrm rot="10800000">
              <a:off x="4956584" y="4396420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61B66BC0-CD65-E732-FDE6-EAB8E7952667}"/>
                </a:ext>
              </a:extLst>
            </p:cNvPr>
            <p:cNvSpPr/>
            <p:nvPr/>
          </p:nvSpPr>
          <p:spPr bwMode="auto">
            <a:xfrm rot="10800000">
              <a:off x="5501719" y="440286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B61C770C-9182-F9B0-2667-9B546EB1B675}"/>
                </a:ext>
              </a:extLst>
            </p:cNvPr>
            <p:cNvSpPr/>
            <p:nvPr/>
          </p:nvSpPr>
          <p:spPr bwMode="auto">
            <a:xfrm rot="10800000">
              <a:off x="3352201" y="4396049"/>
              <a:ext cx="41564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FE975489-6551-5BE5-03CF-E63FFD2FAD2C}"/>
                </a:ext>
              </a:extLst>
            </p:cNvPr>
            <p:cNvSpPr/>
            <p:nvPr/>
          </p:nvSpPr>
          <p:spPr bwMode="auto">
            <a:xfrm rot="10800000">
              <a:off x="2842520" y="440286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998738-D51B-1292-79B1-2EE9C2AF232C}"/>
              </a:ext>
            </a:extLst>
          </p:cNvPr>
          <p:cNvGrpSpPr/>
          <p:nvPr/>
        </p:nvGrpSpPr>
        <p:grpSpPr>
          <a:xfrm>
            <a:off x="1364300" y="4550343"/>
            <a:ext cx="2406316" cy="68752"/>
            <a:chOff x="2409296" y="4396049"/>
            <a:chExt cx="2406316" cy="6875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C11D15D-03C7-6B15-6E66-2D2EEEC822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09296" y="4396049"/>
              <a:ext cx="2406316" cy="681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8519F866-CC0B-D116-EB84-DB3702D81F69}"/>
                </a:ext>
              </a:extLst>
            </p:cNvPr>
            <p:cNvSpPr/>
            <p:nvPr/>
          </p:nvSpPr>
          <p:spPr bwMode="auto">
            <a:xfrm rot="10800000">
              <a:off x="3893179" y="4402649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3AF2A1F-92A2-649A-2CFE-8EFBD9BE5034}"/>
                </a:ext>
              </a:extLst>
            </p:cNvPr>
            <p:cNvSpPr/>
            <p:nvPr/>
          </p:nvSpPr>
          <p:spPr bwMode="auto">
            <a:xfrm rot="10800000">
              <a:off x="4439447" y="439893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01EBEEF-E8F3-8119-E2F0-CE8DB466341B}"/>
                </a:ext>
              </a:extLst>
            </p:cNvPr>
            <p:cNvSpPr/>
            <p:nvPr/>
          </p:nvSpPr>
          <p:spPr bwMode="auto">
            <a:xfrm rot="10800000">
              <a:off x="3352201" y="4396049"/>
              <a:ext cx="41564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B9C6E0CB-2F05-6F4D-FDFD-0EDD7279D255}"/>
                </a:ext>
              </a:extLst>
            </p:cNvPr>
            <p:cNvSpPr/>
            <p:nvPr/>
          </p:nvSpPr>
          <p:spPr bwMode="auto">
            <a:xfrm rot="10800000">
              <a:off x="2842520" y="4402861"/>
              <a:ext cx="45719" cy="61940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20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ABE9435-E652-14AB-599C-16DC399F3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7" y="2537220"/>
            <a:ext cx="8592852" cy="3608195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D45BB55C-62EB-4BC6-0E8E-0788AFF50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DA5158C-80D6-86DF-5D21-93B6AED73A62}"/>
              </a:ext>
            </a:extLst>
          </p:cNvPr>
          <p:cNvSpPr/>
          <p:nvPr/>
        </p:nvSpPr>
        <p:spPr bwMode="auto">
          <a:xfrm>
            <a:off x="4343400" y="4581525"/>
            <a:ext cx="247650" cy="482600"/>
          </a:xfrm>
          <a:custGeom>
            <a:avLst/>
            <a:gdLst>
              <a:gd name="connsiteX0" fmla="*/ 0 w 247650"/>
              <a:gd name="connsiteY0" fmla="*/ 0 h 482600"/>
              <a:gd name="connsiteX1" fmla="*/ 152400 w 247650"/>
              <a:gd name="connsiteY1" fmla="*/ 193675 h 482600"/>
              <a:gd name="connsiteX2" fmla="*/ 247650 w 247650"/>
              <a:gd name="connsiteY2" fmla="*/ 482600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50" h="482600">
                <a:moveTo>
                  <a:pt x="0" y="0"/>
                </a:moveTo>
                <a:cubicBezTo>
                  <a:pt x="55562" y="56621"/>
                  <a:pt x="111125" y="113242"/>
                  <a:pt x="152400" y="193675"/>
                </a:cubicBezTo>
                <a:cubicBezTo>
                  <a:pt x="193675" y="274108"/>
                  <a:pt x="220662" y="378354"/>
                  <a:pt x="247650" y="48260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04B643-9647-7484-3059-D06A9DAE49CE}"/>
              </a:ext>
            </a:extLst>
          </p:cNvPr>
          <p:cNvCxnSpPr>
            <a:cxnSpLocks/>
            <a:stCxn id="5" idx="0"/>
            <a:endCxn id="6" idx="4"/>
          </p:cNvCxnSpPr>
          <p:nvPr/>
        </p:nvCxnSpPr>
        <p:spPr bwMode="auto">
          <a:xfrm>
            <a:off x="4583096" y="3291284"/>
            <a:ext cx="2821" cy="1812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E86FB6-E4CF-A8F8-A832-01A519216FFA}"/>
              </a:ext>
            </a:extLst>
          </p:cNvPr>
          <p:cNvCxnSpPr>
            <a:cxnSpLocks/>
          </p:cNvCxnSpPr>
          <p:nvPr/>
        </p:nvCxnSpPr>
        <p:spPr bwMode="auto">
          <a:xfrm>
            <a:off x="4830880" y="3342084"/>
            <a:ext cx="0" cy="4349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00D9175-EB3D-6D04-E81D-EA4EDEB4011C}"/>
              </a:ext>
            </a:extLst>
          </p:cNvPr>
          <p:cNvCxnSpPr>
            <a:cxnSpLocks/>
          </p:cNvCxnSpPr>
          <p:nvPr/>
        </p:nvCxnSpPr>
        <p:spPr bwMode="auto">
          <a:xfrm>
            <a:off x="4617191" y="3337004"/>
            <a:ext cx="1563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EDB9238-51C7-7AB8-E505-EE688001ECCE}"/>
              </a:ext>
            </a:extLst>
          </p:cNvPr>
          <p:cNvCxnSpPr/>
          <p:nvPr/>
        </p:nvCxnSpPr>
        <p:spPr bwMode="auto">
          <a:xfrm>
            <a:off x="4613315" y="3810079"/>
            <a:ext cx="1563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F1D47DFB-1491-83D7-848A-34A13A30B678}"/>
              </a:ext>
            </a:extLst>
          </p:cNvPr>
          <p:cNvSpPr/>
          <p:nvPr/>
        </p:nvSpPr>
        <p:spPr bwMode="auto">
          <a:xfrm>
            <a:off x="4587875" y="4330700"/>
            <a:ext cx="190500" cy="247650"/>
          </a:xfrm>
          <a:custGeom>
            <a:avLst/>
            <a:gdLst>
              <a:gd name="connsiteX0" fmla="*/ 0 w 190500"/>
              <a:gd name="connsiteY0" fmla="*/ 247650 h 247650"/>
              <a:gd name="connsiteX1" fmla="*/ 114300 w 190500"/>
              <a:gd name="connsiteY1" fmla="*/ 95250 h 247650"/>
              <a:gd name="connsiteX2" fmla="*/ 190500 w 190500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247650">
                <a:moveTo>
                  <a:pt x="0" y="247650"/>
                </a:moveTo>
                <a:cubicBezTo>
                  <a:pt x="41275" y="192087"/>
                  <a:pt x="82550" y="136525"/>
                  <a:pt x="114300" y="95250"/>
                </a:cubicBezTo>
                <a:cubicBezTo>
                  <a:pt x="146050" y="53975"/>
                  <a:pt x="168275" y="26987"/>
                  <a:pt x="190500" y="0"/>
                </a:cubicBezTo>
              </a:path>
            </a:pathLst>
          </a:custGeom>
          <a:noFill/>
          <a:ln w="31750" cap="flat" cmpd="dbl" algn="ctr">
            <a:solidFill>
              <a:srgbClr val="007B00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8D0C86E0-D86F-E0EB-57CE-B0FC9E432C2A}"/>
              </a:ext>
            </a:extLst>
          </p:cNvPr>
          <p:cNvSpPr/>
          <p:nvPr/>
        </p:nvSpPr>
        <p:spPr bwMode="auto">
          <a:xfrm>
            <a:off x="4832350" y="4098925"/>
            <a:ext cx="231775" cy="184150"/>
          </a:xfrm>
          <a:custGeom>
            <a:avLst/>
            <a:gdLst>
              <a:gd name="connsiteX0" fmla="*/ 0 w 231775"/>
              <a:gd name="connsiteY0" fmla="*/ 184150 h 184150"/>
              <a:gd name="connsiteX1" fmla="*/ 120650 w 231775"/>
              <a:gd name="connsiteY1" fmla="*/ 63500 h 184150"/>
              <a:gd name="connsiteX2" fmla="*/ 231775 w 231775"/>
              <a:gd name="connsiteY2" fmla="*/ 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775" h="184150">
                <a:moveTo>
                  <a:pt x="0" y="184150"/>
                </a:moveTo>
                <a:cubicBezTo>
                  <a:pt x="41010" y="139171"/>
                  <a:pt x="82021" y="94192"/>
                  <a:pt x="120650" y="63500"/>
                </a:cubicBezTo>
                <a:cubicBezTo>
                  <a:pt x="159279" y="32808"/>
                  <a:pt x="195527" y="16404"/>
                  <a:pt x="231775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4477F8-390B-1629-9DCA-89E3FDEE9ABF}"/>
              </a:ext>
            </a:extLst>
          </p:cNvPr>
          <p:cNvSpPr/>
          <p:nvPr/>
        </p:nvSpPr>
        <p:spPr bwMode="auto">
          <a:xfrm>
            <a:off x="4537376" y="3764359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E14F83-2393-D76A-7716-FCC1482F0903}"/>
              </a:ext>
            </a:extLst>
          </p:cNvPr>
          <p:cNvSpPr/>
          <p:nvPr/>
        </p:nvSpPr>
        <p:spPr bwMode="auto">
          <a:xfrm>
            <a:off x="4537376" y="3291284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0F0E73-FEA4-CFEF-E32C-CA4362573B51}"/>
              </a:ext>
            </a:extLst>
          </p:cNvPr>
          <p:cNvSpPr/>
          <p:nvPr/>
        </p:nvSpPr>
        <p:spPr bwMode="auto">
          <a:xfrm>
            <a:off x="4540197" y="5011880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BF6D6E-CB1D-32DF-F628-DECCB0B8F5EF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06E504-3041-E56A-D56F-D91F8519FEC1}"/>
              </a:ext>
            </a:extLst>
          </p:cNvPr>
          <p:cNvSpPr/>
          <p:nvPr/>
        </p:nvSpPr>
        <p:spPr bwMode="auto">
          <a:xfrm>
            <a:off x="4785160" y="3291284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30F849-CEE0-34D8-26C7-4CDDAF6281EF}"/>
              </a:ext>
            </a:extLst>
          </p:cNvPr>
          <p:cNvSpPr/>
          <p:nvPr/>
        </p:nvSpPr>
        <p:spPr bwMode="auto">
          <a:xfrm>
            <a:off x="4785160" y="3764359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CCA617-6CD3-D548-153A-AC0FD3DEC1C9}"/>
              </a:ext>
            </a:extLst>
          </p:cNvPr>
          <p:cNvSpPr/>
          <p:nvPr/>
        </p:nvSpPr>
        <p:spPr bwMode="auto">
          <a:xfrm>
            <a:off x="4785160" y="4237434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A8BC2-F447-0583-BCAF-087BC7765CA1}"/>
              </a:ext>
            </a:extLst>
          </p:cNvPr>
          <p:cNvSpPr txBox="1"/>
          <p:nvPr/>
        </p:nvSpPr>
        <p:spPr>
          <a:xfrm>
            <a:off x="3755820" y="2350141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Basic </a:t>
            </a:r>
            <a:r>
              <a:rPr lang="en-US" spc="-12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6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8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3327D6C-7635-F8E4-1CE8-82F60D74D91D}"/>
              </a:ext>
            </a:extLst>
          </p:cNvPr>
          <p:cNvSpPr txBox="1"/>
          <p:nvPr/>
        </p:nvSpPr>
        <p:spPr>
          <a:xfrm>
            <a:off x="6255995" y="3228529"/>
            <a:ext cx="285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Displacement of beat </a:t>
            </a:r>
          </a:p>
          <a:p>
            <a:r>
              <a:rPr lang="en-US" dirty="0">
                <a:solidFill>
                  <a:srgbClr val="C00000"/>
                </a:solidFill>
              </a:rPr>
              <a:t>ahead by </a:t>
            </a:r>
            <a:r>
              <a:rPr lang="en-US" dirty="0">
                <a:solidFill>
                  <a:srgbClr val="C00000"/>
                </a:solidFill>
                <a:latin typeface="Helsinki Text Std" panose="02000400000000000000" pitchFamily="2" charset="77"/>
              </a:rPr>
              <a:t>x</a:t>
            </a:r>
            <a:endParaRPr lang="en-US" baseline="-25000" dirty="0">
              <a:solidFill>
                <a:srgbClr val="C00000"/>
              </a:solidFill>
              <a:latin typeface="Helsinki Text Std" panose="02000400000000000000" pitchFamily="2" charset="77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AE6E2F8-84C7-B80A-2EDE-8DE4C4972039}"/>
              </a:ext>
            </a:extLst>
          </p:cNvPr>
          <p:cNvCxnSpPr>
            <a:cxnSpLocks/>
            <a:endCxn id="20" idx="4"/>
          </p:cNvCxnSpPr>
          <p:nvPr/>
        </p:nvCxnSpPr>
        <p:spPr bwMode="auto">
          <a:xfrm>
            <a:off x="4829410" y="3841829"/>
            <a:ext cx="1470" cy="4870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DD0FFE-F1D5-888C-3396-DA6376FF17C9}"/>
              </a:ext>
            </a:extLst>
          </p:cNvPr>
          <p:cNvSpPr txBox="1"/>
          <p:nvPr/>
        </p:nvSpPr>
        <p:spPr>
          <a:xfrm>
            <a:off x="5313984" y="3979753"/>
            <a:ext cx="3026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Duple subdivision of </a:t>
            </a:r>
            <a:r>
              <a:rPr lang="en-US" dirty="0">
                <a:solidFill>
                  <a:srgbClr val="C00000"/>
                </a:solidFill>
                <a:latin typeface="Helsinki Text Std" panose="02000400000000000000" pitchFamily="2" charset="77"/>
              </a:rPr>
              <a:t>q.</a:t>
            </a:r>
            <a:endParaRPr lang="en-US" baseline="-25000" dirty="0">
              <a:solidFill>
                <a:srgbClr val="C00000"/>
              </a:solidFill>
              <a:latin typeface="Helsinki Text Std" panose="02000400000000000000" pitchFamily="2" charset="77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2CC331-B66C-97CE-5DE9-F56695A7E2E2}"/>
              </a:ext>
            </a:extLst>
          </p:cNvPr>
          <p:cNvCxnSpPr>
            <a:cxnSpLocks/>
            <a:stCxn id="20" idx="4"/>
          </p:cNvCxnSpPr>
          <p:nvPr/>
        </p:nvCxnSpPr>
        <p:spPr bwMode="auto">
          <a:xfrm>
            <a:off x="4830880" y="4328874"/>
            <a:ext cx="666" cy="2562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02253D-D0DA-4650-F3BC-079C5484DD44}"/>
              </a:ext>
            </a:extLst>
          </p:cNvPr>
          <p:cNvCxnSpPr/>
          <p:nvPr/>
        </p:nvCxnSpPr>
        <p:spPr bwMode="auto">
          <a:xfrm flipV="1">
            <a:off x="4099992" y="3810079"/>
            <a:ext cx="0" cy="2895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BEF1AE4D-B211-E767-9EEF-83FC5CA75DA4}"/>
              </a:ext>
            </a:extLst>
          </p:cNvPr>
          <p:cNvSpPr/>
          <p:nvPr/>
        </p:nvSpPr>
        <p:spPr bwMode="auto">
          <a:xfrm>
            <a:off x="4053671" y="3764359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5FE709-9E55-5EFE-DCF6-85DC28406843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 flipH="1">
            <a:off x="4145110" y="3810079"/>
            <a:ext cx="39226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64D54369-702A-7079-345B-838E3B7F22DE}"/>
              </a:ext>
            </a:extLst>
          </p:cNvPr>
          <p:cNvSpPr txBox="1"/>
          <p:nvPr/>
        </p:nvSpPr>
        <p:spPr>
          <a:xfrm>
            <a:off x="1073526" y="3644027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Displaced hemiola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B8EA29-71DA-12F9-D81E-5A584CD1CDCE}"/>
              </a:ext>
            </a:extLst>
          </p:cNvPr>
          <p:cNvSpPr txBox="1"/>
          <p:nvPr/>
        </p:nvSpPr>
        <p:spPr>
          <a:xfrm>
            <a:off x="1088066" y="4041510"/>
            <a:ext cx="2585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lifts to displacement</a:t>
            </a:r>
          </a:p>
          <a:p>
            <a:r>
              <a:rPr lang="en-US" dirty="0">
                <a:solidFill>
                  <a:srgbClr val="007B00"/>
                </a:solidFill>
              </a:rPr>
              <a:t>of </a:t>
            </a:r>
            <a:r>
              <a:rPr lang="en-US" dirty="0">
                <a:solidFill>
                  <a:srgbClr val="007B00"/>
                </a:solidFill>
                <a:latin typeface="Helsinki Text Std" panose="02000400000000000000" pitchFamily="2" charset="77"/>
              </a:rPr>
              <a:t>q.</a:t>
            </a:r>
            <a:r>
              <a:rPr lang="en-US" dirty="0">
                <a:solidFill>
                  <a:srgbClr val="007B00"/>
                </a:solidFill>
              </a:rPr>
              <a:t> back by </a:t>
            </a:r>
            <a:r>
              <a:rPr lang="en-US" dirty="0">
                <a:solidFill>
                  <a:srgbClr val="007B00"/>
                </a:solidFill>
                <a:latin typeface="Helsinki Text Std" panose="02000400000000000000" pitchFamily="2" charset="77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7102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6" grpId="1" animBg="1"/>
      <p:bldP spid="38" grpId="0" animBg="1"/>
      <p:bldP spid="4" grpId="0" animBg="1"/>
      <p:bldP spid="5" grpId="0" animBg="1"/>
      <p:bldP spid="6" grpId="0" animBg="1"/>
      <p:bldP spid="8" grpId="0" animBg="1"/>
      <p:bldP spid="9" grpId="0" animBg="1"/>
      <p:bldP spid="19" grpId="0" animBg="1"/>
      <p:bldP spid="20" grpId="0" animBg="1"/>
      <p:bldP spid="23" grpId="0"/>
      <p:bldP spid="27" grpId="0"/>
      <p:bldP spid="32" grpId="0"/>
      <p:bldP spid="41" grpId="0" animBg="1"/>
      <p:bldP spid="45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9D4223F9-548B-6C8E-ADF1-02316FC8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FAF29-AD41-21C1-CD9A-E40AB775178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50" y="1718056"/>
            <a:ext cx="7150100" cy="2048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8760E8-A903-4193-55A5-C507B24440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6950" y="3950811"/>
            <a:ext cx="7150100" cy="2159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334CCE-2EB6-0C0D-56BB-BF216024E617}"/>
              </a:ext>
            </a:extLst>
          </p:cNvPr>
          <p:cNvCxnSpPr/>
          <p:nvPr/>
        </p:nvCxnSpPr>
        <p:spPr bwMode="auto">
          <a:xfrm>
            <a:off x="4360128" y="1616927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9185533-A0C9-C0E4-BDEA-A5523C85F556}"/>
              </a:ext>
            </a:extLst>
          </p:cNvPr>
          <p:cNvSpPr txBox="1"/>
          <p:nvPr/>
        </p:nvSpPr>
        <p:spPr>
          <a:xfrm>
            <a:off x="2655228" y="585766"/>
            <a:ext cx="4182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Piano introduction and interludes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119EB8-0C0C-36C2-D074-7C94295D79F9}"/>
              </a:ext>
            </a:extLst>
          </p:cNvPr>
          <p:cNvSpPr txBox="1"/>
          <p:nvPr/>
        </p:nvSpPr>
        <p:spPr>
          <a:xfrm>
            <a:off x="3724508" y="1165776"/>
            <a:ext cx="324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Emphasis on weak eighth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A17664-7314-4626-7034-BE58887272B7}"/>
              </a:ext>
            </a:extLst>
          </p:cNvPr>
          <p:cNvCxnSpPr/>
          <p:nvPr/>
        </p:nvCxnSpPr>
        <p:spPr bwMode="auto">
          <a:xfrm>
            <a:off x="6062547" y="1627441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AC5F00-7EA6-0FE6-8DDD-53E1A05DE07F}"/>
              </a:ext>
            </a:extLst>
          </p:cNvPr>
          <p:cNvCxnSpPr/>
          <p:nvPr/>
        </p:nvCxnSpPr>
        <p:spPr bwMode="auto">
          <a:xfrm>
            <a:off x="7835591" y="1628848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39BBDD-DE11-995D-4824-2D121FB87904}"/>
              </a:ext>
            </a:extLst>
          </p:cNvPr>
          <p:cNvSpPr txBox="1"/>
          <p:nvPr/>
        </p:nvSpPr>
        <p:spPr>
          <a:xfrm>
            <a:off x="214752" y="3627737"/>
            <a:ext cx="453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Oom-pah figure gives rise to </a:t>
            </a:r>
            <a:r>
              <a:rPr lang="en-US" spc="-1200" baseline="30000" dirty="0">
                <a:solidFill>
                  <a:srgbClr val="007B00"/>
                </a:solidFill>
              </a:rPr>
              <a:t>3</a:t>
            </a:r>
            <a:r>
              <a:rPr lang="en-US" baseline="-25000" dirty="0">
                <a:solidFill>
                  <a:srgbClr val="007B00"/>
                </a:solidFill>
              </a:rPr>
              <a:t>4</a:t>
            </a:r>
            <a:r>
              <a:rPr lang="en-US" dirty="0">
                <a:solidFill>
                  <a:srgbClr val="007B00"/>
                </a:solidFill>
              </a:rPr>
              <a:t> meter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7A7405-CC23-2E4F-6D11-D314F202DAB0}"/>
              </a:ext>
            </a:extLst>
          </p:cNvPr>
          <p:cNvCxnSpPr/>
          <p:nvPr/>
        </p:nvCxnSpPr>
        <p:spPr bwMode="auto">
          <a:xfrm>
            <a:off x="1802782" y="4089402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A195A7-7A78-9268-BA31-AF4222E56EF9}"/>
              </a:ext>
            </a:extLst>
          </p:cNvPr>
          <p:cNvCxnSpPr/>
          <p:nvPr/>
        </p:nvCxnSpPr>
        <p:spPr bwMode="auto">
          <a:xfrm>
            <a:off x="2326889" y="4089402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EA12EF-BFDB-9EA9-6DFA-983489B0D6DF}"/>
              </a:ext>
            </a:extLst>
          </p:cNvPr>
          <p:cNvCxnSpPr/>
          <p:nvPr/>
        </p:nvCxnSpPr>
        <p:spPr bwMode="auto">
          <a:xfrm>
            <a:off x="2884450" y="4089401"/>
            <a:ext cx="0" cy="758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425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7BE3E2B1-5BBC-6978-1A97-BA665D302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4505" y="108895"/>
            <a:ext cx="4084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“Auf dem See” Op. 106/2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CDA1A9-ACA7-97B7-43C1-8587B98DA0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437" y="1749968"/>
            <a:ext cx="7289800" cy="45847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24ECC-1276-8ECB-1AEE-FBEEAB07E674}"/>
              </a:ext>
            </a:extLst>
          </p:cNvPr>
          <p:cNvCxnSpPr>
            <a:cxnSpLocks/>
          </p:cNvCxnSpPr>
          <p:nvPr/>
        </p:nvCxnSpPr>
        <p:spPr bwMode="auto">
          <a:xfrm flipV="1">
            <a:off x="7835592" y="3277822"/>
            <a:ext cx="0" cy="636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9F8201-A5CB-EABC-1739-8CB4B3EA8905}"/>
              </a:ext>
            </a:extLst>
          </p:cNvPr>
          <p:cNvCxnSpPr>
            <a:cxnSpLocks/>
          </p:cNvCxnSpPr>
          <p:nvPr/>
        </p:nvCxnSpPr>
        <p:spPr bwMode="auto">
          <a:xfrm flipV="1">
            <a:off x="2824978" y="5698411"/>
            <a:ext cx="0" cy="636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24CAD-CE32-2FB0-CECD-DB438DF34B79}"/>
              </a:ext>
            </a:extLst>
          </p:cNvPr>
          <p:cNvCxnSpPr>
            <a:cxnSpLocks/>
          </p:cNvCxnSpPr>
          <p:nvPr/>
        </p:nvCxnSpPr>
        <p:spPr bwMode="auto">
          <a:xfrm flipV="1">
            <a:off x="4397299" y="5698411"/>
            <a:ext cx="0" cy="636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4C8CE85-A2E1-7774-1A0F-427F53D2CE49}"/>
              </a:ext>
            </a:extLst>
          </p:cNvPr>
          <p:cNvSpPr txBox="1"/>
          <p:nvPr/>
        </p:nvSpPr>
        <p:spPr>
          <a:xfrm>
            <a:off x="1380898" y="632115"/>
            <a:ext cx="6278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Final strophe (6), interlude figure accompanies the vocal line.  “Far from human speech and human thoughts.” Vocal phrase extended (3 meas. phrase).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BA17A2-1DDE-02FE-6F53-7F627D956DC1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1660" y="5698411"/>
            <a:ext cx="0" cy="6362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7374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C90113C-812D-B486-0D50-FBCAE690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1" y="2199870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4000" b="1" kern="0" dirty="0" err="1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Kein</a:t>
            </a: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 Haus, </a:t>
            </a:r>
            <a:r>
              <a:rPr lang="en-US" sz="4000" b="1" kern="0" dirty="0" err="1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keine</a:t>
            </a: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 Heimat,” </a:t>
            </a:r>
          </a:p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Op. 94/5</a:t>
            </a:r>
            <a:endParaRPr lang="en-US" sz="4000" b="1" kern="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EA2DABC-135D-0A48-2C00-4852E0B6C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61" y="2331317"/>
            <a:ext cx="3300455" cy="3046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Kein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Haus,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keine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Heimat,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Kein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Weib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und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kein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Kind,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So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wirbl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’ ich,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ein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Strohhalm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In Wetter und Wind!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>
              <a:solidFill>
                <a:srgbClr val="1F1E0E"/>
              </a:solidFill>
              <a:latin typeface="Garamond" panose="02020404030301010803" pitchFamily="18" charset="0"/>
              <a:ea typeface="Times New Roman" panose="02020603050405020304" pitchFamily="18" charset="0"/>
              <a:cs typeface="Noto Serif" panose="02020600060500020200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Well’ auf und Well’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nieder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Bald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dort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und bald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hier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Welt,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fragst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du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nach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mir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nicht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Was frag’ ich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nach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 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dir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?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6B2AAAB-1E46-DE5E-0BE4-EDEEAF00B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45" y="120771"/>
            <a:ext cx="5978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</a:t>
            </a:r>
            <a:r>
              <a:rPr lang="en-US" sz="2800" b="1" dirty="0" err="1"/>
              <a:t>Kein</a:t>
            </a:r>
            <a:r>
              <a:rPr lang="en-US" sz="2800" b="1" dirty="0"/>
              <a:t> Haus, </a:t>
            </a:r>
            <a:r>
              <a:rPr lang="en-US" sz="2800" b="1" dirty="0" err="1"/>
              <a:t>keine</a:t>
            </a:r>
            <a:r>
              <a:rPr lang="en-US" sz="2800" b="1" dirty="0"/>
              <a:t> Heimat” Op. 94/5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6B1EFEF-AA02-8853-5701-98B509C0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1193" y="2320050"/>
            <a:ext cx="3715697" cy="3046988"/>
          </a:xfrm>
          <a:prstGeom prst="rect">
            <a:avLst/>
          </a:prstGeom>
          <a:solidFill>
            <a:srgbClr val="FEFD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No house, no homeland,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No wife and no child,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So I whirl, like a piece of straw,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1F1E0E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I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n rain and wind!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200" dirty="0">
              <a:solidFill>
                <a:srgbClr val="1F1E0E"/>
              </a:solidFill>
              <a:latin typeface="Garamond" panose="02020404030301010803" pitchFamily="18" charset="0"/>
              <a:ea typeface="Times New Roman" panose="02020603050405020304" pitchFamily="18" charset="0"/>
              <a:cs typeface="Noto Serif" panose="02020600060500020200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Ebb and flow,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Soon there and soon here;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World, if you do not ask after 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1F1E0E"/>
                </a:solidFill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hy should I ask after you?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7FE3D1-3EFD-3BFC-612F-15AC6CCB11BF}"/>
              </a:ext>
            </a:extLst>
          </p:cNvPr>
          <p:cNvSpPr txBox="1"/>
          <p:nvPr/>
        </p:nvSpPr>
        <p:spPr>
          <a:xfrm>
            <a:off x="582336" y="1685688"/>
            <a:ext cx="38304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Friedrich Halm (“In der </a:t>
            </a:r>
            <a:r>
              <a:rPr lang="en-US" sz="2200" dirty="0" err="1"/>
              <a:t>Südsee</a:t>
            </a:r>
            <a:r>
              <a:rPr lang="en-US" sz="22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1459880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902414C6-9F88-791C-1278-3B5486411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45" y="120771"/>
            <a:ext cx="5978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</a:t>
            </a:r>
            <a:r>
              <a:rPr lang="en-US" sz="2800" b="1" dirty="0" err="1"/>
              <a:t>Kein</a:t>
            </a:r>
            <a:r>
              <a:rPr lang="en-US" sz="2800" b="1" dirty="0"/>
              <a:t> Haus, </a:t>
            </a:r>
            <a:r>
              <a:rPr lang="en-US" sz="2800" b="1" dirty="0" err="1"/>
              <a:t>keine</a:t>
            </a:r>
            <a:r>
              <a:rPr lang="en-US" sz="2800" b="1" dirty="0"/>
              <a:t> Heimat” Op. 94/5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B1CFB-BA88-A05E-1443-961D798C1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83" y="896545"/>
            <a:ext cx="72390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F3727-E54D-4FF7-EE19-3CE2AF3C0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3" y="3695700"/>
            <a:ext cx="7162800" cy="2159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DF26239-5A2F-92DC-DF1C-A3E3C488961E}"/>
              </a:ext>
            </a:extLst>
          </p:cNvPr>
          <p:cNvSpPr/>
          <p:nvPr/>
        </p:nvSpPr>
        <p:spPr bwMode="auto">
          <a:xfrm>
            <a:off x="266700" y="2148840"/>
            <a:ext cx="853440" cy="32766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AC2D56-0C49-540A-77D1-12E803B63E43}"/>
              </a:ext>
            </a:extLst>
          </p:cNvPr>
          <p:cNvSpPr txBox="1"/>
          <p:nvPr/>
        </p:nvSpPr>
        <p:spPr>
          <a:xfrm>
            <a:off x="1855057" y="3129509"/>
            <a:ext cx="4304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Two-measure hypermeter, </a:t>
            </a:r>
            <a:r>
              <a:rPr lang="en-US" spc="-12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meter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BDF74D2-160B-037B-CF5B-92B0A91FB561}"/>
              </a:ext>
            </a:extLst>
          </p:cNvPr>
          <p:cNvSpPr/>
          <p:nvPr/>
        </p:nvSpPr>
        <p:spPr bwMode="auto">
          <a:xfrm>
            <a:off x="2052496" y="2947175"/>
            <a:ext cx="881743" cy="108857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D5B1BB9-7345-065F-3833-D5155984E661}"/>
              </a:ext>
            </a:extLst>
          </p:cNvPr>
          <p:cNvSpPr/>
          <p:nvPr/>
        </p:nvSpPr>
        <p:spPr bwMode="auto">
          <a:xfrm>
            <a:off x="2976081" y="2947175"/>
            <a:ext cx="881743" cy="108857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177733F-905A-F106-F4AA-22A2D185D8D3}"/>
              </a:ext>
            </a:extLst>
          </p:cNvPr>
          <p:cNvSpPr/>
          <p:nvPr/>
        </p:nvSpPr>
        <p:spPr bwMode="auto">
          <a:xfrm>
            <a:off x="2052496" y="2947176"/>
            <a:ext cx="1805328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243B6C6-BC11-4232-8586-FB9586888EF8}"/>
              </a:ext>
            </a:extLst>
          </p:cNvPr>
          <p:cNvSpPr/>
          <p:nvPr/>
        </p:nvSpPr>
        <p:spPr bwMode="auto">
          <a:xfrm>
            <a:off x="3936684" y="2937797"/>
            <a:ext cx="1153764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F6612BD-1A19-DA44-D99E-F9CBE8B0DC11}"/>
              </a:ext>
            </a:extLst>
          </p:cNvPr>
          <p:cNvSpPr/>
          <p:nvPr/>
        </p:nvSpPr>
        <p:spPr bwMode="auto">
          <a:xfrm>
            <a:off x="5123971" y="2947175"/>
            <a:ext cx="1055765" cy="108857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29DAF0B-3AB6-D4CC-6A30-D434B66F344C}"/>
              </a:ext>
            </a:extLst>
          </p:cNvPr>
          <p:cNvSpPr/>
          <p:nvPr/>
        </p:nvSpPr>
        <p:spPr bwMode="auto">
          <a:xfrm>
            <a:off x="3936683" y="2947176"/>
            <a:ext cx="2243053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D60F79-679F-7A9A-F2E2-A525AFEB0FEA}"/>
              </a:ext>
            </a:extLst>
          </p:cNvPr>
          <p:cNvSpPr txBox="1"/>
          <p:nvPr/>
        </p:nvSpPr>
        <p:spPr>
          <a:xfrm>
            <a:off x="1271365" y="5936366"/>
            <a:ext cx="336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Hypermeter displaced by </a:t>
            </a:r>
            <a:r>
              <a:rPr lang="en-US" dirty="0">
                <a:solidFill>
                  <a:srgbClr val="FF8000"/>
                </a:solidFill>
                <a:latin typeface="Helsinki Text Std" panose="02000400000000000000" pitchFamily="2" charset="77"/>
              </a:rPr>
              <a:t>q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80A622A-3181-353E-49F2-F122563CF5A9}"/>
              </a:ext>
            </a:extLst>
          </p:cNvPr>
          <p:cNvSpPr/>
          <p:nvPr/>
        </p:nvSpPr>
        <p:spPr bwMode="auto">
          <a:xfrm>
            <a:off x="1680914" y="5765104"/>
            <a:ext cx="1299901" cy="100109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6422A56-7167-0D31-85DC-EBB100044CD6}"/>
              </a:ext>
            </a:extLst>
          </p:cNvPr>
          <p:cNvSpPr/>
          <p:nvPr/>
        </p:nvSpPr>
        <p:spPr bwMode="auto">
          <a:xfrm>
            <a:off x="3004867" y="5754592"/>
            <a:ext cx="1299901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13F8E22-5B94-5DD3-0BB5-C19A76C02C55}"/>
              </a:ext>
            </a:extLst>
          </p:cNvPr>
          <p:cNvSpPr/>
          <p:nvPr/>
        </p:nvSpPr>
        <p:spPr bwMode="auto">
          <a:xfrm>
            <a:off x="1680913" y="5771731"/>
            <a:ext cx="2623855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801A501-8F78-4B3B-58CE-9C246E747326}"/>
              </a:ext>
            </a:extLst>
          </p:cNvPr>
          <p:cNvSpPr/>
          <p:nvPr/>
        </p:nvSpPr>
        <p:spPr bwMode="auto">
          <a:xfrm>
            <a:off x="4338293" y="5764726"/>
            <a:ext cx="926270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4492340-2B04-ECB6-B4B8-89D861B807D5}"/>
              </a:ext>
            </a:extLst>
          </p:cNvPr>
          <p:cNvSpPr/>
          <p:nvPr/>
        </p:nvSpPr>
        <p:spPr bwMode="auto">
          <a:xfrm>
            <a:off x="5298089" y="5768630"/>
            <a:ext cx="815948" cy="131645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9971D7-2C66-AAB8-1C6C-FC7398A55192}"/>
              </a:ext>
            </a:extLst>
          </p:cNvPr>
          <p:cNvSpPr txBox="1"/>
          <p:nvPr/>
        </p:nvSpPr>
        <p:spPr>
          <a:xfrm>
            <a:off x="6335487" y="5428343"/>
            <a:ext cx="284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Displaced hypermeter 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subdivided by </a:t>
            </a:r>
            <a:r>
              <a:rPr lang="en-US" dirty="0">
                <a:solidFill>
                  <a:srgbClr val="00B050"/>
                </a:solidFill>
                <a:latin typeface="Helsinki Text Std" panose="02000400000000000000" pitchFamily="2" charset="77"/>
              </a:rPr>
              <a:t>h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D97C0F7-DF10-9769-08EC-379729D52B6E}"/>
              </a:ext>
            </a:extLst>
          </p:cNvPr>
          <p:cNvSpPr/>
          <p:nvPr/>
        </p:nvSpPr>
        <p:spPr bwMode="auto">
          <a:xfrm>
            <a:off x="2866571" y="1465943"/>
            <a:ext cx="435429" cy="391886"/>
          </a:xfrm>
          <a:custGeom>
            <a:avLst/>
            <a:gdLst>
              <a:gd name="connsiteX0" fmla="*/ 0 w 435429"/>
              <a:gd name="connsiteY0" fmla="*/ 391886 h 391886"/>
              <a:gd name="connsiteX1" fmla="*/ 188686 w 435429"/>
              <a:gd name="connsiteY1" fmla="*/ 166914 h 391886"/>
              <a:gd name="connsiteX2" fmla="*/ 435429 w 435429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429" h="391886">
                <a:moveTo>
                  <a:pt x="0" y="391886"/>
                </a:moveTo>
                <a:cubicBezTo>
                  <a:pt x="58057" y="312057"/>
                  <a:pt x="116115" y="232228"/>
                  <a:pt x="188686" y="166914"/>
                </a:cubicBezTo>
                <a:cubicBezTo>
                  <a:pt x="261257" y="101600"/>
                  <a:pt x="348343" y="50800"/>
                  <a:pt x="435429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1C17DB9F-1486-4F51-C837-97A7205647D7}"/>
              </a:ext>
            </a:extLst>
          </p:cNvPr>
          <p:cNvSpPr/>
          <p:nvPr/>
        </p:nvSpPr>
        <p:spPr bwMode="auto">
          <a:xfrm>
            <a:off x="3606801" y="1451429"/>
            <a:ext cx="587828" cy="261257"/>
          </a:xfrm>
          <a:custGeom>
            <a:avLst/>
            <a:gdLst>
              <a:gd name="connsiteX0" fmla="*/ 0 w 682171"/>
              <a:gd name="connsiteY0" fmla="*/ 0 h 261257"/>
              <a:gd name="connsiteX1" fmla="*/ 508000 w 682171"/>
              <a:gd name="connsiteY1" fmla="*/ 101600 h 261257"/>
              <a:gd name="connsiteX2" fmla="*/ 682171 w 682171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171" h="261257">
                <a:moveTo>
                  <a:pt x="0" y="0"/>
                </a:moveTo>
                <a:cubicBezTo>
                  <a:pt x="197152" y="29028"/>
                  <a:pt x="394305" y="58057"/>
                  <a:pt x="508000" y="101600"/>
                </a:cubicBezTo>
                <a:cubicBezTo>
                  <a:pt x="621695" y="145143"/>
                  <a:pt x="651933" y="203200"/>
                  <a:pt x="682171" y="261257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0634767-A087-7B19-B34E-06895176147E}"/>
              </a:ext>
            </a:extLst>
          </p:cNvPr>
          <p:cNvSpPr/>
          <p:nvPr/>
        </p:nvSpPr>
        <p:spPr bwMode="auto">
          <a:xfrm>
            <a:off x="5101771" y="1444171"/>
            <a:ext cx="558800" cy="428172"/>
          </a:xfrm>
          <a:custGeom>
            <a:avLst/>
            <a:gdLst>
              <a:gd name="connsiteX0" fmla="*/ 0 w 558800"/>
              <a:gd name="connsiteY0" fmla="*/ 428172 h 428172"/>
              <a:gd name="connsiteX1" fmla="*/ 239486 w 558800"/>
              <a:gd name="connsiteY1" fmla="*/ 166915 h 428172"/>
              <a:gd name="connsiteX2" fmla="*/ 558800 w 558800"/>
              <a:gd name="connsiteY2" fmla="*/ 0 h 42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428172">
                <a:moveTo>
                  <a:pt x="0" y="428172"/>
                </a:moveTo>
                <a:cubicBezTo>
                  <a:pt x="73176" y="333224"/>
                  <a:pt x="146353" y="238277"/>
                  <a:pt x="239486" y="166915"/>
                </a:cubicBezTo>
                <a:cubicBezTo>
                  <a:pt x="332619" y="95553"/>
                  <a:pt x="445709" y="47776"/>
                  <a:pt x="558800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0E8EADCF-1600-C420-978A-402316D0A75B}"/>
              </a:ext>
            </a:extLst>
          </p:cNvPr>
          <p:cNvSpPr/>
          <p:nvPr/>
        </p:nvSpPr>
        <p:spPr bwMode="auto">
          <a:xfrm>
            <a:off x="5871029" y="1429657"/>
            <a:ext cx="605638" cy="297543"/>
          </a:xfrm>
          <a:custGeom>
            <a:avLst/>
            <a:gdLst>
              <a:gd name="connsiteX0" fmla="*/ 0 w 703942"/>
              <a:gd name="connsiteY0" fmla="*/ 0 h 297543"/>
              <a:gd name="connsiteX1" fmla="*/ 500742 w 703942"/>
              <a:gd name="connsiteY1" fmla="*/ 116114 h 297543"/>
              <a:gd name="connsiteX2" fmla="*/ 703942 w 703942"/>
              <a:gd name="connsiteY2" fmla="*/ 297543 h 29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3942" h="297543">
                <a:moveTo>
                  <a:pt x="0" y="0"/>
                </a:moveTo>
                <a:cubicBezTo>
                  <a:pt x="191709" y="33262"/>
                  <a:pt x="383418" y="66524"/>
                  <a:pt x="500742" y="116114"/>
                </a:cubicBezTo>
                <a:cubicBezTo>
                  <a:pt x="618066" y="165705"/>
                  <a:pt x="661004" y="231624"/>
                  <a:pt x="703942" y="297543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94E7E1D2-8D20-9425-529E-B7F06949605D}"/>
              </a:ext>
            </a:extLst>
          </p:cNvPr>
          <p:cNvSpPr/>
          <p:nvPr/>
        </p:nvSpPr>
        <p:spPr bwMode="auto">
          <a:xfrm>
            <a:off x="6528576" y="1651749"/>
            <a:ext cx="931767" cy="184308"/>
          </a:xfrm>
          <a:custGeom>
            <a:avLst/>
            <a:gdLst>
              <a:gd name="connsiteX0" fmla="*/ 0 w 740229"/>
              <a:gd name="connsiteY0" fmla="*/ 89965 h 184308"/>
              <a:gd name="connsiteX1" fmla="*/ 355600 w 740229"/>
              <a:gd name="connsiteY1" fmla="*/ 2880 h 184308"/>
              <a:gd name="connsiteX2" fmla="*/ 740229 w 740229"/>
              <a:gd name="connsiteY2" fmla="*/ 184308 h 1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184308">
                <a:moveTo>
                  <a:pt x="0" y="89965"/>
                </a:moveTo>
                <a:cubicBezTo>
                  <a:pt x="116114" y="38560"/>
                  <a:pt x="232229" y="-12844"/>
                  <a:pt x="355600" y="2880"/>
                </a:cubicBezTo>
                <a:cubicBezTo>
                  <a:pt x="478971" y="18604"/>
                  <a:pt x="609600" y="101456"/>
                  <a:pt x="740229" y="184308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08DD303D-4E12-BD09-C867-1E913D5C56DA}"/>
              </a:ext>
            </a:extLst>
          </p:cNvPr>
          <p:cNvSpPr/>
          <p:nvPr/>
        </p:nvSpPr>
        <p:spPr bwMode="auto">
          <a:xfrm>
            <a:off x="4248566" y="1675617"/>
            <a:ext cx="809663" cy="165796"/>
          </a:xfrm>
          <a:custGeom>
            <a:avLst/>
            <a:gdLst>
              <a:gd name="connsiteX0" fmla="*/ 0 w 653143"/>
              <a:gd name="connsiteY0" fmla="*/ 42159 h 151016"/>
              <a:gd name="connsiteX1" fmla="*/ 362857 w 653143"/>
              <a:gd name="connsiteY1" fmla="*/ 5874 h 151016"/>
              <a:gd name="connsiteX2" fmla="*/ 653143 w 653143"/>
              <a:gd name="connsiteY2" fmla="*/ 151016 h 1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151016">
                <a:moveTo>
                  <a:pt x="0" y="42159"/>
                </a:moveTo>
                <a:cubicBezTo>
                  <a:pt x="127000" y="14945"/>
                  <a:pt x="254000" y="-12269"/>
                  <a:pt x="362857" y="5874"/>
                </a:cubicBezTo>
                <a:cubicBezTo>
                  <a:pt x="471714" y="24017"/>
                  <a:pt x="562428" y="87516"/>
                  <a:pt x="653143" y="151016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09893B-4A3F-9AFA-B7F3-E5C15FE15BC8}"/>
              </a:ext>
            </a:extLst>
          </p:cNvPr>
          <p:cNvSpPr txBox="1"/>
          <p:nvPr/>
        </p:nvSpPr>
        <p:spPr>
          <a:xfrm>
            <a:off x="7325714" y="1410995"/>
            <a:ext cx="18818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pc="-1200" baseline="30000" dirty="0">
                <a:solidFill>
                  <a:srgbClr val="007B00"/>
                </a:solidFill>
              </a:rPr>
              <a:t>3</a:t>
            </a:r>
            <a:r>
              <a:rPr lang="en-US" sz="2200" baseline="-25000" dirty="0">
                <a:solidFill>
                  <a:srgbClr val="007B00"/>
                </a:solidFill>
              </a:rPr>
              <a:t>2</a:t>
            </a:r>
            <a:r>
              <a:rPr lang="en-US" sz="2200" dirty="0">
                <a:solidFill>
                  <a:srgbClr val="007B00"/>
                </a:solidFill>
              </a:rPr>
              <a:t> meter hidden in opening </a:t>
            </a:r>
            <a:br>
              <a:rPr lang="en-US" sz="2200" dirty="0">
                <a:solidFill>
                  <a:srgbClr val="007B00"/>
                </a:solidFill>
              </a:rPr>
            </a:br>
            <a:r>
              <a:rPr lang="en-US" sz="2200" dirty="0">
                <a:solidFill>
                  <a:srgbClr val="007B00"/>
                </a:solidFill>
              </a:rPr>
              <a:t>(rep. of D). Displaced by </a:t>
            </a:r>
            <a:r>
              <a:rPr lang="en-US" sz="2200" dirty="0">
                <a:solidFill>
                  <a:srgbClr val="007B00"/>
                </a:solidFill>
                <a:latin typeface="Helsinki Text Std" panose="02000400000000000000" pitchFamily="2" charset="77"/>
              </a:rPr>
              <a:t>h.</a:t>
            </a:r>
            <a:r>
              <a:rPr lang="en-US" sz="2200" dirty="0">
                <a:solidFill>
                  <a:srgbClr val="007B00"/>
                </a:solidFill>
              </a:rPr>
              <a:t> </a:t>
            </a:r>
          </a:p>
          <a:p>
            <a:endParaRPr lang="en-US" dirty="0">
              <a:solidFill>
                <a:srgbClr val="007B00"/>
              </a:solidFill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33F672E-77E5-3443-820B-7CFD4A87854B}"/>
              </a:ext>
            </a:extLst>
          </p:cNvPr>
          <p:cNvSpPr/>
          <p:nvPr/>
        </p:nvSpPr>
        <p:spPr bwMode="auto">
          <a:xfrm rot="10604306">
            <a:off x="861672" y="5687985"/>
            <a:ext cx="726428" cy="192861"/>
          </a:xfrm>
          <a:custGeom>
            <a:avLst/>
            <a:gdLst>
              <a:gd name="connsiteX0" fmla="*/ 0 w 740229"/>
              <a:gd name="connsiteY0" fmla="*/ 89965 h 184308"/>
              <a:gd name="connsiteX1" fmla="*/ 355600 w 740229"/>
              <a:gd name="connsiteY1" fmla="*/ 2880 h 184308"/>
              <a:gd name="connsiteX2" fmla="*/ 740229 w 740229"/>
              <a:gd name="connsiteY2" fmla="*/ 184308 h 1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229" h="184308">
                <a:moveTo>
                  <a:pt x="0" y="89965"/>
                </a:moveTo>
                <a:cubicBezTo>
                  <a:pt x="116114" y="38560"/>
                  <a:pt x="232229" y="-12844"/>
                  <a:pt x="355600" y="2880"/>
                </a:cubicBezTo>
                <a:cubicBezTo>
                  <a:pt x="478971" y="18604"/>
                  <a:pt x="609600" y="101456"/>
                  <a:pt x="740229" y="184308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CB2053E-AE02-BDA9-2A3A-81B308B5149A}"/>
              </a:ext>
            </a:extLst>
          </p:cNvPr>
          <p:cNvSpPr/>
          <p:nvPr/>
        </p:nvSpPr>
        <p:spPr bwMode="auto">
          <a:xfrm>
            <a:off x="2208247" y="4342501"/>
            <a:ext cx="1389996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A675D37-5755-DFA7-1A6F-66AD615A7A42}"/>
              </a:ext>
            </a:extLst>
          </p:cNvPr>
          <p:cNvSpPr/>
          <p:nvPr/>
        </p:nvSpPr>
        <p:spPr bwMode="auto">
          <a:xfrm>
            <a:off x="3562053" y="4348740"/>
            <a:ext cx="1290793" cy="1565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31A7B1A-4914-D5B8-3C56-1B8DDC570DA6}"/>
              </a:ext>
            </a:extLst>
          </p:cNvPr>
          <p:cNvSpPr/>
          <p:nvPr/>
        </p:nvSpPr>
        <p:spPr bwMode="auto">
          <a:xfrm>
            <a:off x="2201621" y="4369006"/>
            <a:ext cx="2710672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F51B8FBD-5553-7130-7507-0F2DCB21D155}"/>
              </a:ext>
            </a:extLst>
          </p:cNvPr>
          <p:cNvSpPr/>
          <p:nvPr/>
        </p:nvSpPr>
        <p:spPr bwMode="auto">
          <a:xfrm>
            <a:off x="4864399" y="4344823"/>
            <a:ext cx="1295891" cy="102437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C7C1745-9438-4439-0622-F3429411382F}"/>
              </a:ext>
            </a:extLst>
          </p:cNvPr>
          <p:cNvSpPr/>
          <p:nvPr/>
        </p:nvSpPr>
        <p:spPr bwMode="auto">
          <a:xfrm>
            <a:off x="6178590" y="4339001"/>
            <a:ext cx="1185820" cy="7654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CF86B0B6-4952-CCCF-90E9-19B42AADC984}"/>
              </a:ext>
            </a:extLst>
          </p:cNvPr>
          <p:cNvSpPr/>
          <p:nvPr/>
        </p:nvSpPr>
        <p:spPr bwMode="auto">
          <a:xfrm>
            <a:off x="4871146" y="4349765"/>
            <a:ext cx="2493263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B6565E-3707-ACF5-97BC-CB161EFE7A23}"/>
              </a:ext>
            </a:extLst>
          </p:cNvPr>
          <p:cNvSpPr txBox="1"/>
          <p:nvPr/>
        </p:nvSpPr>
        <p:spPr>
          <a:xfrm>
            <a:off x="202762" y="2285137"/>
            <a:ext cx="1635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7B00"/>
                </a:solidFill>
              </a:rPr>
              <a:t>Displaced hemiola emphasizes </a:t>
            </a:r>
            <a:r>
              <a:rPr lang="en-US" sz="1800" dirty="0" err="1">
                <a:solidFill>
                  <a:srgbClr val="007B00"/>
                </a:solidFill>
              </a:rPr>
              <a:t>hypermetrically</a:t>
            </a:r>
            <a:r>
              <a:rPr lang="en-US" sz="1800" dirty="0">
                <a:solidFill>
                  <a:srgbClr val="007B00"/>
                </a:solidFill>
              </a:rPr>
              <a:t> weak measures</a:t>
            </a:r>
          </a:p>
          <a:p>
            <a:endParaRPr lang="en-US" sz="1800" dirty="0">
              <a:solidFill>
                <a:srgbClr val="007B00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677D1B-36EE-F3BD-FBC4-06C7CAFB9484}"/>
              </a:ext>
            </a:extLst>
          </p:cNvPr>
          <p:cNvCxnSpPr/>
          <p:nvPr/>
        </p:nvCxnSpPr>
        <p:spPr bwMode="auto">
          <a:xfrm>
            <a:off x="804143" y="3700435"/>
            <a:ext cx="0" cy="343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C4B4423-FDFE-B1B8-29C0-DC62C7AC9F0E}"/>
              </a:ext>
            </a:extLst>
          </p:cNvPr>
          <p:cNvCxnSpPr/>
          <p:nvPr/>
        </p:nvCxnSpPr>
        <p:spPr bwMode="auto">
          <a:xfrm>
            <a:off x="6173848" y="3528553"/>
            <a:ext cx="0" cy="3437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2007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9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1"/>
      <p:bldP spid="6" grpId="0" animBg="1"/>
      <p:bldP spid="17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1223481" y="2044005"/>
            <a:ext cx="6958361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arenBoth"/>
            </a:pPr>
            <a:r>
              <a:rPr lang="en-US" dirty="0"/>
              <a:t>Displacement and hemiola on the “metric cyclone”</a:t>
            </a:r>
          </a:p>
          <a:p>
            <a:pPr marL="457200" indent="-457200">
              <a:spcBef>
                <a:spcPts val="1200"/>
              </a:spcBef>
              <a:buFontTx/>
              <a:buAutoNum type="arabicParenBoth"/>
            </a:pPr>
            <a:r>
              <a:rPr lang="en-US" dirty="0"/>
              <a:t>“Auf dem See,” Op. 106/2 (1886)</a:t>
            </a:r>
          </a:p>
          <a:p>
            <a:pPr marL="457200" indent="-457200">
              <a:spcBef>
                <a:spcPts val="1200"/>
              </a:spcBef>
              <a:buAutoNum type="arabicParenBoth"/>
            </a:pPr>
            <a:r>
              <a:rPr lang="en-US" dirty="0"/>
              <a:t>“</a:t>
            </a:r>
            <a:r>
              <a:rPr lang="en-US" dirty="0" err="1"/>
              <a:t>Keine</a:t>
            </a:r>
            <a:r>
              <a:rPr lang="en-US" dirty="0"/>
              <a:t> Haus, </a:t>
            </a:r>
            <a:r>
              <a:rPr lang="en-US" dirty="0" err="1"/>
              <a:t>Kein</a:t>
            </a:r>
            <a:r>
              <a:rPr lang="en-US" dirty="0"/>
              <a:t> Heimat,” Op. 94/5 (1884)</a:t>
            </a:r>
          </a:p>
          <a:p>
            <a:pPr marL="457200" indent="-457200">
              <a:spcBef>
                <a:spcPts val="1200"/>
              </a:spcBef>
              <a:buAutoNum type="arabicParenBoth"/>
            </a:pPr>
            <a:r>
              <a:rPr lang="en-US" dirty="0"/>
              <a:t>“Mein </a:t>
            </a:r>
            <a:r>
              <a:rPr lang="en-US" dirty="0" err="1"/>
              <a:t>Herz</a:t>
            </a:r>
            <a:r>
              <a:rPr lang="en-US" dirty="0"/>
              <a:t> is </a:t>
            </a:r>
            <a:r>
              <a:rPr lang="en-US" dirty="0" err="1"/>
              <a:t>Schwer</a:t>
            </a:r>
            <a:r>
              <a:rPr lang="en-US" dirty="0"/>
              <a:t>,” Op. 94/3 (1884)</a:t>
            </a:r>
            <a:endParaRPr lang="en-US" i="1" dirty="0"/>
          </a:p>
          <a:p>
            <a:endParaRPr lang="en-US" dirty="0"/>
          </a:p>
          <a:p>
            <a:pPr marL="457200" indent="-457200">
              <a:buAutoNum type="arabicParenBoth"/>
            </a:pPr>
            <a:endParaRPr lang="en-US" dirty="0"/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867337" y="266028"/>
            <a:ext cx="1670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Outline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>
            <a:extLst>
              <a:ext uri="{FF2B5EF4-FFF2-40B4-BE49-F238E27FC236}">
                <a16:creationId xmlns:a16="http://schemas.microsoft.com/office/drawing/2014/main" id="{C7543B96-6F39-4559-A0E1-70E1A6C2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45" y="120771"/>
            <a:ext cx="5978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</a:t>
            </a:r>
            <a:r>
              <a:rPr lang="en-US" sz="2800" b="1" dirty="0" err="1"/>
              <a:t>Kein</a:t>
            </a:r>
            <a:r>
              <a:rPr lang="en-US" sz="2800" b="1" dirty="0"/>
              <a:t> Haus, </a:t>
            </a:r>
            <a:r>
              <a:rPr lang="en-US" sz="2800" b="1" dirty="0" err="1"/>
              <a:t>keine</a:t>
            </a:r>
            <a:r>
              <a:rPr lang="en-US" sz="2800" b="1" dirty="0"/>
              <a:t> Heimat” Op. 94/5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B87B97-8BE1-7CB0-5E29-73A1DB290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F5B33A-CD6E-216B-C071-5ABD7A13EDA5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 bwMode="auto">
          <a:xfrm>
            <a:off x="4583096" y="3291284"/>
            <a:ext cx="2821" cy="18120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EC76BA-42DA-B5F4-F2B4-B3CE11872B12}"/>
              </a:ext>
            </a:extLst>
          </p:cNvPr>
          <p:cNvCxnSpPr>
            <a:cxnSpLocks/>
            <a:stCxn id="15" idx="4"/>
          </p:cNvCxnSpPr>
          <p:nvPr/>
        </p:nvCxnSpPr>
        <p:spPr bwMode="auto">
          <a:xfrm>
            <a:off x="4103747" y="3388623"/>
            <a:ext cx="737" cy="69017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73309534-CBE6-17F2-707A-38B4521A28D8}"/>
              </a:ext>
            </a:extLst>
          </p:cNvPr>
          <p:cNvSpPr/>
          <p:nvPr/>
        </p:nvSpPr>
        <p:spPr bwMode="auto">
          <a:xfrm>
            <a:off x="4588329" y="4093029"/>
            <a:ext cx="478971" cy="489857"/>
          </a:xfrm>
          <a:custGeom>
            <a:avLst/>
            <a:gdLst>
              <a:gd name="connsiteX0" fmla="*/ 478971 w 478971"/>
              <a:gd name="connsiteY0" fmla="*/ 0 h 489857"/>
              <a:gd name="connsiteX1" fmla="*/ 195942 w 478971"/>
              <a:gd name="connsiteY1" fmla="*/ 223157 h 489857"/>
              <a:gd name="connsiteX2" fmla="*/ 0 w 478971"/>
              <a:gd name="connsiteY2" fmla="*/ 489857 h 489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971" h="489857">
                <a:moveTo>
                  <a:pt x="478971" y="0"/>
                </a:moveTo>
                <a:cubicBezTo>
                  <a:pt x="377370" y="70757"/>
                  <a:pt x="275770" y="141514"/>
                  <a:pt x="195942" y="223157"/>
                </a:cubicBezTo>
                <a:cubicBezTo>
                  <a:pt x="116114" y="304800"/>
                  <a:pt x="58057" y="397328"/>
                  <a:pt x="0" y="489857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DF7AD0-6D5E-99E3-2AD4-ED35C2A0340E}"/>
              </a:ext>
            </a:extLst>
          </p:cNvPr>
          <p:cNvSpPr/>
          <p:nvPr/>
        </p:nvSpPr>
        <p:spPr bwMode="auto">
          <a:xfrm>
            <a:off x="4533689" y="3756525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4F2A2D-CD63-B2FE-2F80-8CBB2BC9C7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157797" y="3337004"/>
            <a:ext cx="4066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073BCEB-44AF-03C3-0293-4EB43FCF709B}"/>
              </a:ext>
            </a:extLst>
          </p:cNvPr>
          <p:cNvCxnSpPr>
            <a:cxnSpLocks/>
          </p:cNvCxnSpPr>
          <p:nvPr/>
        </p:nvCxnSpPr>
        <p:spPr bwMode="auto">
          <a:xfrm flipH="1">
            <a:off x="4174810" y="3802767"/>
            <a:ext cx="40660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Freeform 31">
            <a:extLst>
              <a:ext uri="{FF2B5EF4-FFF2-40B4-BE49-F238E27FC236}">
                <a16:creationId xmlns:a16="http://schemas.microsoft.com/office/drawing/2014/main" id="{54A5FCAA-AE03-5976-A4F1-0A196D958B0B}"/>
              </a:ext>
            </a:extLst>
          </p:cNvPr>
          <p:cNvSpPr/>
          <p:nvPr/>
        </p:nvSpPr>
        <p:spPr bwMode="auto">
          <a:xfrm>
            <a:off x="4572000" y="3337004"/>
            <a:ext cx="1461229" cy="464136"/>
          </a:xfrm>
          <a:custGeom>
            <a:avLst/>
            <a:gdLst>
              <a:gd name="connsiteX0" fmla="*/ 0 w 1398181"/>
              <a:gd name="connsiteY0" fmla="*/ 446568 h 446568"/>
              <a:gd name="connsiteX1" fmla="*/ 494414 w 1398181"/>
              <a:gd name="connsiteY1" fmla="*/ 255181 h 446568"/>
              <a:gd name="connsiteX2" fmla="*/ 1398181 w 1398181"/>
              <a:gd name="connsiteY2" fmla="*/ 0 h 446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8181" h="446568">
                <a:moveTo>
                  <a:pt x="0" y="446568"/>
                </a:moveTo>
                <a:cubicBezTo>
                  <a:pt x="130692" y="388088"/>
                  <a:pt x="261384" y="329609"/>
                  <a:pt x="494414" y="255181"/>
                </a:cubicBezTo>
                <a:cubicBezTo>
                  <a:pt x="727444" y="180753"/>
                  <a:pt x="1062812" y="90376"/>
                  <a:pt x="1398181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C03F61D-31D1-45E4-9828-BECD78159EBC}"/>
              </a:ext>
            </a:extLst>
          </p:cNvPr>
          <p:cNvSpPr/>
          <p:nvPr/>
        </p:nvSpPr>
        <p:spPr bwMode="auto">
          <a:xfrm>
            <a:off x="4109484" y="3843670"/>
            <a:ext cx="398721" cy="249865"/>
          </a:xfrm>
          <a:custGeom>
            <a:avLst/>
            <a:gdLst>
              <a:gd name="connsiteX0" fmla="*/ 0 w 398721"/>
              <a:gd name="connsiteY0" fmla="*/ 249865 h 249865"/>
              <a:gd name="connsiteX1" fmla="*/ 228600 w 398721"/>
              <a:gd name="connsiteY1" fmla="*/ 90377 h 249865"/>
              <a:gd name="connsiteX2" fmla="*/ 398721 w 398721"/>
              <a:gd name="connsiteY2" fmla="*/ 0 h 249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8721" h="249865">
                <a:moveTo>
                  <a:pt x="0" y="249865"/>
                </a:moveTo>
                <a:cubicBezTo>
                  <a:pt x="81073" y="190943"/>
                  <a:pt x="162147" y="132021"/>
                  <a:pt x="228600" y="90377"/>
                </a:cubicBezTo>
                <a:cubicBezTo>
                  <a:pt x="295053" y="48733"/>
                  <a:pt x="346887" y="24366"/>
                  <a:pt x="398721" y="0"/>
                </a:cubicBezTo>
              </a:path>
            </a:pathLst>
          </a:custGeom>
          <a:noFill/>
          <a:ln w="38100" cap="flat" cmpd="dbl" algn="ctr">
            <a:solidFill>
              <a:srgbClr val="007B00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2CD69D6-ED2D-015B-A78E-F64AB66BEB4C}"/>
              </a:ext>
            </a:extLst>
          </p:cNvPr>
          <p:cNvCxnSpPr>
            <a:cxnSpLocks/>
          </p:cNvCxnSpPr>
          <p:nvPr/>
        </p:nvCxnSpPr>
        <p:spPr bwMode="auto">
          <a:xfrm>
            <a:off x="4100684" y="3756525"/>
            <a:ext cx="1604" cy="3923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EBB8BD0-A60D-CD3F-E26C-AD3AF28E90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0683" y="3776812"/>
            <a:ext cx="1604" cy="350703"/>
          </a:xfrm>
          <a:prstGeom prst="line">
            <a:avLst/>
          </a:prstGeom>
          <a:solidFill>
            <a:schemeClr val="accent1"/>
          </a:solidFill>
          <a:ln w="50800" cap="flat" cmpd="dbl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6BEB94E-743C-4289-D59B-93ECA61B6661}"/>
              </a:ext>
            </a:extLst>
          </p:cNvPr>
          <p:cNvSpPr/>
          <p:nvPr/>
        </p:nvSpPr>
        <p:spPr bwMode="auto">
          <a:xfrm>
            <a:off x="4537376" y="3291284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BA9C28-12AF-8FE9-1644-481291C139D1}"/>
              </a:ext>
            </a:extLst>
          </p:cNvPr>
          <p:cNvSpPr/>
          <p:nvPr/>
        </p:nvSpPr>
        <p:spPr bwMode="auto">
          <a:xfrm>
            <a:off x="4540197" y="5011880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8855A93-4DC7-098A-5BE1-4E06F9ED11D2}"/>
              </a:ext>
            </a:extLst>
          </p:cNvPr>
          <p:cNvSpPr/>
          <p:nvPr/>
        </p:nvSpPr>
        <p:spPr bwMode="auto">
          <a:xfrm>
            <a:off x="4058764" y="3756525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09FE253-3F87-0CB4-F22F-945C8AF7202F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A0BAFC-264A-8158-41C9-B8918EB0BF77}"/>
              </a:ext>
            </a:extLst>
          </p:cNvPr>
          <p:cNvSpPr/>
          <p:nvPr/>
        </p:nvSpPr>
        <p:spPr bwMode="auto">
          <a:xfrm>
            <a:off x="4058027" y="4059930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42EAFF-F1E0-AE2C-7849-AB1ADF762808}"/>
              </a:ext>
            </a:extLst>
          </p:cNvPr>
          <p:cNvSpPr/>
          <p:nvPr/>
        </p:nvSpPr>
        <p:spPr bwMode="auto">
          <a:xfrm>
            <a:off x="5995491" y="3297183"/>
            <a:ext cx="91440" cy="9144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71AE7F-2EE2-ABEE-10ED-0D2A66373E18}"/>
              </a:ext>
            </a:extLst>
          </p:cNvPr>
          <p:cNvSpPr/>
          <p:nvPr/>
        </p:nvSpPr>
        <p:spPr bwMode="auto">
          <a:xfrm>
            <a:off x="4058027" y="3297183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C9969-7765-F83E-B907-2920FE08DF86}"/>
              </a:ext>
            </a:extLst>
          </p:cNvPr>
          <p:cNvSpPr txBox="1"/>
          <p:nvPr/>
        </p:nvSpPr>
        <p:spPr>
          <a:xfrm>
            <a:off x="3456150" y="2060973"/>
            <a:ext cx="209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Regular </a:t>
            </a:r>
            <a:r>
              <a:rPr lang="en-US" spc="-1200" baseline="30000" dirty="0">
                <a:solidFill>
                  <a:srgbClr val="0070C0"/>
                </a:solidFill>
              </a:rPr>
              <a:t>3</a:t>
            </a:r>
            <a:r>
              <a:rPr lang="en-US" baseline="-25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meter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B5F21-085C-FF47-06BC-E85F73108E1A}"/>
              </a:ext>
            </a:extLst>
          </p:cNvPr>
          <p:cNvSpPr txBox="1"/>
          <p:nvPr/>
        </p:nvSpPr>
        <p:spPr>
          <a:xfrm>
            <a:off x="637203" y="3207535"/>
            <a:ext cx="2303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Displaced </a:t>
            </a:r>
            <a:r>
              <a:rPr lang="en-US" spc="-1200" baseline="30000" dirty="0">
                <a:solidFill>
                  <a:srgbClr val="FF8000"/>
                </a:solidFill>
              </a:rPr>
              <a:t>3</a:t>
            </a:r>
            <a:r>
              <a:rPr lang="en-US" baseline="-25000" dirty="0">
                <a:solidFill>
                  <a:srgbClr val="FF8000"/>
                </a:solidFill>
              </a:rPr>
              <a:t>4</a:t>
            </a:r>
            <a:r>
              <a:rPr lang="en-US" dirty="0">
                <a:solidFill>
                  <a:srgbClr val="FF8000"/>
                </a:solidFill>
              </a:rPr>
              <a:t> meter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7E8ADC-420F-6B6C-85EB-5F494B14D605}"/>
              </a:ext>
            </a:extLst>
          </p:cNvPr>
          <p:cNvSpPr txBox="1"/>
          <p:nvPr/>
        </p:nvSpPr>
        <p:spPr>
          <a:xfrm>
            <a:off x="6341995" y="3275100"/>
            <a:ext cx="2515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B00"/>
                </a:solidFill>
              </a:rPr>
              <a:t>Hypermetrically</a:t>
            </a:r>
            <a:br>
              <a:rPr lang="en-US" dirty="0">
                <a:solidFill>
                  <a:srgbClr val="007B00"/>
                </a:solidFill>
              </a:rPr>
            </a:br>
            <a:r>
              <a:rPr lang="en-US" dirty="0">
                <a:solidFill>
                  <a:srgbClr val="007B00"/>
                </a:solidFill>
              </a:rPr>
              <a:t>displaced </a:t>
            </a:r>
            <a:r>
              <a:rPr lang="en-US" spc="-1200" baseline="30000" dirty="0">
                <a:solidFill>
                  <a:srgbClr val="007B00"/>
                </a:solidFill>
              </a:rPr>
              <a:t>3</a:t>
            </a:r>
            <a:r>
              <a:rPr lang="en-US" baseline="-25000" dirty="0">
                <a:solidFill>
                  <a:srgbClr val="007B00"/>
                </a:solidFill>
              </a:rPr>
              <a:t>2</a:t>
            </a:r>
            <a:r>
              <a:rPr lang="en-US" dirty="0">
                <a:solidFill>
                  <a:srgbClr val="007B00"/>
                </a:solidFill>
              </a:rPr>
              <a:t> meter</a:t>
            </a:r>
          </a:p>
          <a:p>
            <a:r>
              <a:rPr lang="en-US" dirty="0">
                <a:solidFill>
                  <a:srgbClr val="007B00"/>
                </a:solidFill>
              </a:rPr>
              <a:t>(“hidden” meter in </a:t>
            </a:r>
            <a:br>
              <a:rPr lang="en-US" dirty="0">
                <a:solidFill>
                  <a:srgbClr val="007B00"/>
                </a:solidFill>
              </a:rPr>
            </a:br>
            <a:r>
              <a:rPr lang="en-US" dirty="0">
                <a:solidFill>
                  <a:srgbClr val="007B00"/>
                </a:solidFill>
              </a:rPr>
              <a:t>mm. 2–5)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18629C-C2DA-56B9-22FC-C1C2AA93A9D7}"/>
              </a:ext>
            </a:extLst>
          </p:cNvPr>
          <p:cNvSpPr txBox="1"/>
          <p:nvPr/>
        </p:nvSpPr>
        <p:spPr>
          <a:xfrm>
            <a:off x="1328965" y="3756525"/>
            <a:ext cx="213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000"/>
                </a:solidFill>
              </a:rPr>
              <a:t>Subdivision by </a:t>
            </a:r>
            <a:r>
              <a:rPr lang="en-US" dirty="0">
                <a:solidFill>
                  <a:srgbClr val="FF8000"/>
                </a:solidFill>
                <a:latin typeface="Helsinki Text Std" panose="02000400000000000000" pitchFamily="2" charset="77"/>
              </a:rPr>
              <a:t>h</a:t>
            </a:r>
            <a:endParaRPr lang="en-US" dirty="0">
              <a:solidFill>
                <a:srgbClr val="FF8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16C696-7FCD-D9B5-82AF-9DAE4F78991B}"/>
              </a:ext>
            </a:extLst>
          </p:cNvPr>
          <p:cNvSpPr txBox="1"/>
          <p:nvPr/>
        </p:nvSpPr>
        <p:spPr>
          <a:xfrm>
            <a:off x="1577244" y="415137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Displaced hemiola</a:t>
            </a:r>
          </a:p>
        </p:txBody>
      </p:sp>
    </p:spTree>
    <p:extLst>
      <p:ext uri="{BB962C8B-B14F-4D97-AF65-F5344CB8AC3E}">
        <p14:creationId xmlns:p14="http://schemas.microsoft.com/office/powerpoint/2010/main" val="38762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32" grpId="0" animBg="1"/>
      <p:bldP spid="33" grpId="0" animBg="1"/>
      <p:bldP spid="5" grpId="0" animBg="1"/>
      <p:bldP spid="9" grpId="0" animBg="1"/>
      <p:bldP spid="11" grpId="0" animBg="1"/>
      <p:bldP spid="3" grpId="0" animBg="1"/>
      <p:bldP spid="19" grpId="0" animBg="1"/>
      <p:bldP spid="24" grpId="0" animBg="1"/>
      <p:bldP spid="15" grpId="0" animBg="1"/>
      <p:bldP spid="8" grpId="0"/>
      <p:bldP spid="12" grpId="0"/>
      <p:bldP spid="26" grpId="0"/>
      <p:bldP spid="31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B319078-DB33-FD1A-493A-786E0A189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945" y="120771"/>
            <a:ext cx="5978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</a:t>
            </a:r>
            <a:r>
              <a:rPr lang="en-US" sz="2800" b="1" dirty="0" err="1"/>
              <a:t>Kein</a:t>
            </a:r>
            <a:r>
              <a:rPr lang="en-US" sz="2800" b="1" dirty="0"/>
              <a:t> Haus, </a:t>
            </a:r>
            <a:r>
              <a:rPr lang="en-US" sz="2800" b="1" dirty="0" err="1"/>
              <a:t>keine</a:t>
            </a:r>
            <a:r>
              <a:rPr lang="en-US" sz="2800" b="1" dirty="0"/>
              <a:t> Heimat” Op. 94/5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305F-AA70-5FEE-6318-AD53A2610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07" y="1340338"/>
            <a:ext cx="7200900" cy="215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AC1A8-A2AF-B53F-0EAA-C768C403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07" y="3659661"/>
            <a:ext cx="7124700" cy="222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AB82DA-C67B-5025-CCA1-DEA4D6B3CC21}"/>
              </a:ext>
            </a:extLst>
          </p:cNvPr>
          <p:cNvSpPr txBox="1"/>
          <p:nvPr/>
        </p:nvSpPr>
        <p:spPr>
          <a:xfrm>
            <a:off x="1316334" y="804314"/>
            <a:ext cx="188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verse: 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6285846-858A-5C86-3C38-D2D5CFDF0659}"/>
              </a:ext>
            </a:extLst>
          </p:cNvPr>
          <p:cNvSpPr/>
          <p:nvPr/>
        </p:nvSpPr>
        <p:spPr bwMode="auto">
          <a:xfrm>
            <a:off x="2991814" y="5764726"/>
            <a:ext cx="926270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FB2AC39-2A0A-7266-D766-0C19630C25C8}"/>
              </a:ext>
            </a:extLst>
          </p:cNvPr>
          <p:cNvSpPr/>
          <p:nvPr/>
        </p:nvSpPr>
        <p:spPr bwMode="auto">
          <a:xfrm>
            <a:off x="3951610" y="5768630"/>
            <a:ext cx="815948" cy="131645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FDFF5-4072-4683-B2F3-380DB1576AFA}"/>
              </a:ext>
            </a:extLst>
          </p:cNvPr>
          <p:cNvSpPr txBox="1"/>
          <p:nvPr/>
        </p:nvSpPr>
        <p:spPr>
          <a:xfrm>
            <a:off x="3629384" y="5955660"/>
            <a:ext cx="220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B00"/>
                </a:solidFill>
              </a:rPr>
              <a:t> </a:t>
            </a:r>
            <a:r>
              <a:rPr lang="en-US" dirty="0">
                <a:solidFill>
                  <a:srgbClr val="007B00"/>
                </a:solidFill>
                <a:latin typeface="Helsinki Text Std" panose="02000400000000000000" pitchFamily="2" charset="77"/>
              </a:rPr>
              <a:t>h</a:t>
            </a:r>
            <a:r>
              <a:rPr lang="en-US" dirty="0">
                <a:solidFill>
                  <a:srgbClr val="007B00"/>
                </a:solidFill>
              </a:rPr>
              <a:t> layer extended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A96E49-DC96-2537-7C16-5052EF419BD2}"/>
              </a:ext>
            </a:extLst>
          </p:cNvPr>
          <p:cNvSpPr txBox="1"/>
          <p:nvPr/>
        </p:nvSpPr>
        <p:spPr>
          <a:xfrm>
            <a:off x="1364398" y="3271421"/>
            <a:ext cx="5617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Inconclusive (questioning) ending (I = V/iv?)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25923D8-DEE9-7DC6-52EC-F8C848257073}"/>
              </a:ext>
            </a:extLst>
          </p:cNvPr>
          <p:cNvSpPr/>
          <p:nvPr/>
        </p:nvSpPr>
        <p:spPr bwMode="auto">
          <a:xfrm>
            <a:off x="4975114" y="5783619"/>
            <a:ext cx="702205" cy="116656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E4783B7E-E5C6-D0EF-3EF7-C1A66B22120D}"/>
              </a:ext>
            </a:extLst>
          </p:cNvPr>
          <p:cNvSpPr/>
          <p:nvPr/>
        </p:nvSpPr>
        <p:spPr bwMode="auto">
          <a:xfrm>
            <a:off x="5781690" y="5792151"/>
            <a:ext cx="815948" cy="131645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1F649-86D4-5846-DA6E-35418EA7624E}"/>
              </a:ext>
            </a:extLst>
          </p:cNvPr>
          <p:cNvCxnSpPr>
            <a:cxnSpLocks/>
          </p:cNvCxnSpPr>
          <p:nvPr/>
        </p:nvCxnSpPr>
        <p:spPr bwMode="auto">
          <a:xfrm flipV="1">
            <a:off x="6828503" y="4909668"/>
            <a:ext cx="722671" cy="6696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B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20C6B90-6832-74A3-B3B2-2C2EEBA6749B}"/>
              </a:ext>
            </a:extLst>
          </p:cNvPr>
          <p:cNvSpPr txBox="1"/>
          <p:nvPr/>
        </p:nvSpPr>
        <p:spPr>
          <a:xfrm>
            <a:off x="7493113" y="4501131"/>
            <a:ext cx="1756699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7B00"/>
                </a:solidFill>
              </a:rPr>
              <a:t>Last chord </a:t>
            </a:r>
          </a:p>
          <a:p>
            <a:r>
              <a:rPr lang="en-US" sz="2200" dirty="0">
                <a:solidFill>
                  <a:srgbClr val="007B00"/>
                </a:solidFill>
              </a:rPr>
              <a:t>is a weak beat </a:t>
            </a:r>
          </a:p>
          <a:p>
            <a:r>
              <a:rPr lang="en-US" sz="2200" dirty="0">
                <a:solidFill>
                  <a:srgbClr val="007B00"/>
                </a:solidFill>
              </a:rPr>
              <a:t>in all meters</a:t>
            </a:r>
          </a:p>
          <a:p>
            <a:r>
              <a:rPr lang="en-US" sz="2200" dirty="0">
                <a:solidFill>
                  <a:srgbClr val="007B00"/>
                </a:solidFill>
              </a:rPr>
              <a:t>(untethered</a:t>
            </a:r>
          </a:p>
          <a:p>
            <a:r>
              <a:rPr lang="en-US" sz="2200" dirty="0">
                <a:solidFill>
                  <a:srgbClr val="007B00"/>
                </a:solidFill>
              </a:rPr>
              <a:t>narrator)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38017DE-8506-2A2A-15DE-EA616C877A5F}"/>
              </a:ext>
            </a:extLst>
          </p:cNvPr>
          <p:cNvSpPr/>
          <p:nvPr/>
        </p:nvSpPr>
        <p:spPr bwMode="auto">
          <a:xfrm>
            <a:off x="930625" y="4317446"/>
            <a:ext cx="1353806" cy="14568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75CDE28-BE25-E413-4D3A-45C1FE02D02B}"/>
              </a:ext>
            </a:extLst>
          </p:cNvPr>
          <p:cNvSpPr/>
          <p:nvPr/>
        </p:nvSpPr>
        <p:spPr bwMode="auto">
          <a:xfrm>
            <a:off x="2284431" y="4312037"/>
            <a:ext cx="1344953" cy="163627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393F3B43-B820-0A86-D9F1-073F11CC2873}"/>
              </a:ext>
            </a:extLst>
          </p:cNvPr>
          <p:cNvSpPr/>
          <p:nvPr/>
        </p:nvSpPr>
        <p:spPr bwMode="auto">
          <a:xfrm>
            <a:off x="923999" y="4343951"/>
            <a:ext cx="2715512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1576E7F-A11D-70B1-C265-779060A0C350}"/>
              </a:ext>
            </a:extLst>
          </p:cNvPr>
          <p:cNvSpPr/>
          <p:nvPr/>
        </p:nvSpPr>
        <p:spPr bwMode="auto">
          <a:xfrm>
            <a:off x="3586777" y="4308120"/>
            <a:ext cx="1345421" cy="115972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29ACC10-19D2-7EA8-9A31-DF74C825CD54}"/>
              </a:ext>
            </a:extLst>
          </p:cNvPr>
          <p:cNvSpPr/>
          <p:nvPr/>
        </p:nvSpPr>
        <p:spPr bwMode="auto">
          <a:xfrm>
            <a:off x="4918440" y="4302298"/>
            <a:ext cx="1390596" cy="76543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760330B-8EC0-0980-1449-52EC352A79CC}"/>
              </a:ext>
            </a:extLst>
          </p:cNvPr>
          <p:cNvSpPr/>
          <p:nvPr/>
        </p:nvSpPr>
        <p:spPr bwMode="auto">
          <a:xfrm>
            <a:off x="3605173" y="4313062"/>
            <a:ext cx="2715512" cy="233878"/>
          </a:xfrm>
          <a:custGeom>
            <a:avLst/>
            <a:gdLst>
              <a:gd name="connsiteX0" fmla="*/ 0 w 881743"/>
              <a:gd name="connsiteY0" fmla="*/ 0 h 108857"/>
              <a:gd name="connsiteX1" fmla="*/ 435429 w 881743"/>
              <a:gd name="connsiteY1" fmla="*/ 108857 h 108857"/>
              <a:gd name="connsiteX2" fmla="*/ 881743 w 881743"/>
              <a:gd name="connsiteY2" fmla="*/ 0 h 1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743" h="108857">
                <a:moveTo>
                  <a:pt x="0" y="0"/>
                </a:moveTo>
                <a:cubicBezTo>
                  <a:pt x="144236" y="54428"/>
                  <a:pt x="288472" y="108857"/>
                  <a:pt x="435429" y="108857"/>
                </a:cubicBezTo>
                <a:cubicBezTo>
                  <a:pt x="582386" y="108857"/>
                  <a:pt x="732064" y="54428"/>
                  <a:pt x="881743" y="0"/>
                </a:cubicBezTo>
              </a:path>
            </a:pathLst>
          </a:custGeom>
          <a:noFill/>
          <a:ln w="190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AD9FA0-E8B8-89A1-23DA-FCBD0ED4DCC2}"/>
              </a:ext>
            </a:extLst>
          </p:cNvPr>
          <p:cNvCxnSpPr>
            <a:cxnSpLocks/>
          </p:cNvCxnSpPr>
          <p:nvPr/>
        </p:nvCxnSpPr>
        <p:spPr bwMode="auto">
          <a:xfrm flipV="1">
            <a:off x="6413134" y="3274968"/>
            <a:ext cx="1138040" cy="9597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65F9B4C-C74E-D399-FBE2-9D16015564EB}"/>
              </a:ext>
            </a:extLst>
          </p:cNvPr>
          <p:cNvSpPr txBox="1"/>
          <p:nvPr/>
        </p:nvSpPr>
        <p:spPr>
          <a:xfrm>
            <a:off x="7551174" y="2785342"/>
            <a:ext cx="1887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Unarticulated hypermetric strong beat</a:t>
            </a:r>
          </a:p>
        </p:txBody>
      </p:sp>
    </p:spTree>
    <p:extLst>
      <p:ext uri="{BB962C8B-B14F-4D97-AF65-F5344CB8AC3E}">
        <p14:creationId xmlns:p14="http://schemas.microsoft.com/office/powerpoint/2010/main" val="9405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3" grpId="0" animBg="1"/>
      <p:bldP spid="14" grpId="0" animBg="1"/>
      <p:bldP spid="17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279109-CDFB-8275-539F-3613CACA7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1" y="2199870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“Mein </a:t>
            </a:r>
            <a:r>
              <a:rPr lang="en-US" sz="4000" b="1" kern="0" dirty="0" err="1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Herz</a:t>
            </a: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ist</a:t>
            </a: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kern="0" dirty="0" err="1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schwer</a:t>
            </a: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,” </a:t>
            </a:r>
          </a:p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Op. 94/3</a:t>
            </a:r>
            <a:endParaRPr lang="en-US" sz="4000" b="1" kern="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49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2E128CD-B265-A4BB-6A63-CB4FD6EE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6AA89-C795-9128-87C7-574D51E5B955}"/>
              </a:ext>
            </a:extLst>
          </p:cNvPr>
          <p:cNvSpPr txBox="1"/>
          <p:nvPr/>
        </p:nvSpPr>
        <p:spPr>
          <a:xfrm>
            <a:off x="213543" y="1457953"/>
            <a:ext cx="465809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Nacht;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Wipfel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großem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Glück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Herzeleid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Schloß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von der Jungfrau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Lust und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Jugendsinn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20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20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4B4D4-B236-1637-3E74-953777F01E85}"/>
              </a:ext>
            </a:extLst>
          </p:cNvPr>
          <p:cNvSpPr txBox="1"/>
          <p:nvPr/>
        </p:nvSpPr>
        <p:spPr>
          <a:xfrm>
            <a:off x="4690538" y="1457953"/>
            <a:ext cx="460168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My heart is heavy, my eyes keep watch,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The wind goes sighing through the night.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The treetops murmur far and wide;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Murmuring of times now past.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 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Murmuring of times now past,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Of great happiness and heartache,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Of the castle and the maiden within –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Where has all this, all this fled?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 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Where has all this, all this fled?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Grief, love and joy and youth?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The wind goes sighing through the night,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1F1E0E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Noto Serif" panose="02020600060500020200" pitchFamily="18" charset="0"/>
              </a:rPr>
              <a:t>My heart is heavy, my eyes keep watch.</a:t>
            </a:r>
            <a:endParaRPr lang="en-US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38702A-C008-F3DE-8F1F-33AD0D156218}"/>
              </a:ext>
            </a:extLst>
          </p:cNvPr>
          <p:cNvSpPr txBox="1"/>
          <p:nvPr/>
        </p:nvSpPr>
        <p:spPr>
          <a:xfrm>
            <a:off x="2109878" y="5859158"/>
            <a:ext cx="180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Emanuel </a:t>
            </a:r>
            <a:r>
              <a:rPr lang="en-US" sz="2000" dirty="0" err="1"/>
              <a:t>Geibel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F8CD4-993B-6C60-81BF-5346BF328E5E}"/>
              </a:ext>
            </a:extLst>
          </p:cNvPr>
          <p:cNvSpPr txBox="1"/>
          <p:nvPr/>
        </p:nvSpPr>
        <p:spPr>
          <a:xfrm>
            <a:off x="6006110" y="5889904"/>
            <a:ext cx="2268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trans. Richard Stokes</a:t>
            </a:r>
          </a:p>
        </p:txBody>
      </p:sp>
    </p:spTree>
    <p:extLst>
      <p:ext uri="{BB962C8B-B14F-4D97-AF65-F5344CB8AC3E}">
        <p14:creationId xmlns:p14="http://schemas.microsoft.com/office/powerpoint/2010/main" val="1613175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2E128CD-B265-A4BB-6A63-CB4FD6EE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16AA89-C795-9128-87C7-574D51E5B955}"/>
              </a:ext>
            </a:extLst>
          </p:cNvPr>
          <p:cNvSpPr txBox="1"/>
          <p:nvPr/>
        </p:nvSpPr>
        <p:spPr>
          <a:xfrm>
            <a:off x="203918" y="1874248"/>
            <a:ext cx="41166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Nacht;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Wipfel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Zeit.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großem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Glück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Herzeleid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Schloß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von der Jungfrau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Lust und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Jugendsinn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Nacht,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333333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0F0FDF-7F6B-C4FB-A2A5-4BBB0684840C}"/>
              </a:ext>
            </a:extLst>
          </p:cNvPr>
          <p:cNvSpPr txBox="1"/>
          <p:nvPr/>
        </p:nvSpPr>
        <p:spPr>
          <a:xfrm>
            <a:off x="205725" y="1131727"/>
            <a:ext cx="2205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Poetic structure: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38D4-4DDD-808E-43C8-0BE1B3D3CACF}"/>
              </a:ext>
            </a:extLst>
          </p:cNvPr>
          <p:cNvSpPr txBox="1"/>
          <p:nvPr/>
        </p:nvSpPr>
        <p:spPr>
          <a:xfrm>
            <a:off x="4619252" y="1131727"/>
            <a:ext cx="167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Form: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80B90-281A-A7B8-36D6-D000337AD70C}"/>
              </a:ext>
            </a:extLst>
          </p:cNvPr>
          <p:cNvSpPr txBox="1"/>
          <p:nvPr/>
        </p:nvSpPr>
        <p:spPr>
          <a:xfrm>
            <a:off x="4619252" y="1611142"/>
            <a:ext cx="42275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Nacht;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Wipfel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00FF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Zeit.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großem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Glück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Herzeleid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Schloß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von der Jungfrau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Lust und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Jugendsinn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6D9342-077D-17CC-C3CE-99E3D2899A31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2308" y="2056573"/>
            <a:ext cx="569692" cy="860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5A093E-DC90-FDEE-4449-5FCB4A26B936}"/>
              </a:ext>
            </a:extLst>
          </p:cNvPr>
          <p:cNvCxnSpPr>
            <a:cxnSpLocks/>
          </p:cNvCxnSpPr>
          <p:nvPr/>
        </p:nvCxnSpPr>
        <p:spPr bwMode="auto">
          <a:xfrm>
            <a:off x="3582815" y="2609664"/>
            <a:ext cx="9891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494C8-C893-D24D-FB7E-7290A785ABC0}"/>
              </a:ext>
            </a:extLst>
          </p:cNvPr>
          <p:cNvCxnSpPr>
            <a:cxnSpLocks/>
          </p:cNvCxnSpPr>
          <p:nvPr/>
        </p:nvCxnSpPr>
        <p:spPr bwMode="auto">
          <a:xfrm>
            <a:off x="3360420" y="2916063"/>
            <a:ext cx="1258832" cy="270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00C12A-BE69-3A3F-6FBE-F1EF2E77DA76}"/>
              </a:ext>
            </a:extLst>
          </p:cNvPr>
          <p:cNvCxnSpPr>
            <a:cxnSpLocks/>
          </p:cNvCxnSpPr>
          <p:nvPr/>
        </p:nvCxnSpPr>
        <p:spPr bwMode="auto">
          <a:xfrm>
            <a:off x="2611265" y="4274229"/>
            <a:ext cx="1943100" cy="2173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D1671E-EBFC-8034-D1C2-370357F9AEC9}"/>
              </a:ext>
            </a:extLst>
          </p:cNvPr>
          <p:cNvCxnSpPr>
            <a:cxnSpLocks/>
          </p:cNvCxnSpPr>
          <p:nvPr/>
        </p:nvCxnSpPr>
        <p:spPr bwMode="auto">
          <a:xfrm>
            <a:off x="4002308" y="5772150"/>
            <a:ext cx="569692" cy="156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625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0.46996 -1.1111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85 L -0.47256 -0.0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82E128CD-B265-A4BB-6A63-CB4FD6EE2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38D4-4DDD-808E-43C8-0BE1B3D3CACF}"/>
              </a:ext>
            </a:extLst>
          </p:cNvPr>
          <p:cNvSpPr txBox="1"/>
          <p:nvPr/>
        </p:nvSpPr>
        <p:spPr>
          <a:xfrm>
            <a:off x="318122" y="1126642"/>
            <a:ext cx="167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Song Form: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80B90-281A-A7B8-36D6-D000337AD70C}"/>
              </a:ext>
            </a:extLst>
          </p:cNvPr>
          <p:cNvSpPr txBox="1"/>
          <p:nvPr/>
        </p:nvSpPr>
        <p:spPr>
          <a:xfrm>
            <a:off x="297228" y="1586651"/>
            <a:ext cx="413993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Nacht;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Wipfel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weit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breit</a:t>
            </a:r>
            <a:r>
              <a:rPr lang="en-US" sz="1800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00FF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Zeit.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rauschen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vergangner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Zeit,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großem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Glück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Herzeleid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Vom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Schloß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von der Jungfrau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alles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Leid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Lieb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Lust und </a:t>
            </a:r>
            <a:r>
              <a:rPr lang="en-US" sz="1800" dirty="0" err="1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Jugendsinn</a:t>
            </a:r>
            <a:r>
              <a:rPr lang="en-US" sz="1800" dirty="0">
                <a:solidFill>
                  <a:srgbClr val="00B05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rgbClr val="00B05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33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Wind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fährt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seufzend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durch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Nacht,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Herz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schwer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Auge </a:t>
            </a:r>
            <a:r>
              <a:rPr lang="en-US" sz="1800" dirty="0" err="1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wacht</a:t>
            </a:r>
            <a:r>
              <a:rPr lang="en-US" sz="18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297CB-B446-8511-A477-B288AF428841}"/>
              </a:ext>
            </a:extLst>
          </p:cNvPr>
          <p:cNvSpPr txBox="1"/>
          <p:nvPr/>
        </p:nvSpPr>
        <p:spPr>
          <a:xfrm>
            <a:off x="5234296" y="1737646"/>
            <a:ext cx="3178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meter, 1 line per 2 meas.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E724DB-549D-6E52-9592-77827100522F}"/>
              </a:ext>
            </a:extLst>
          </p:cNvPr>
          <p:cNvSpPr txBox="1"/>
          <p:nvPr/>
        </p:nvSpPr>
        <p:spPr>
          <a:xfrm>
            <a:off x="4991550" y="1739385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C00000"/>
                </a:solidFill>
              </a:rPr>
              <a:t>9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C00000"/>
                </a:solidFill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C98BC05-207B-4E56-EAD1-C375AC9E317C}"/>
              </a:ext>
            </a:extLst>
          </p:cNvPr>
          <p:cNvCxnSpPr>
            <a:cxnSpLocks/>
          </p:cNvCxnSpPr>
          <p:nvPr/>
        </p:nvCxnSpPr>
        <p:spPr bwMode="auto">
          <a:xfrm>
            <a:off x="4069080" y="1954750"/>
            <a:ext cx="79502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8370C6-5039-AC4C-6210-649FE53E586C}"/>
              </a:ext>
            </a:extLst>
          </p:cNvPr>
          <p:cNvCxnSpPr>
            <a:cxnSpLocks/>
          </p:cNvCxnSpPr>
          <p:nvPr/>
        </p:nvCxnSpPr>
        <p:spPr bwMode="auto">
          <a:xfrm>
            <a:off x="4000608" y="5842289"/>
            <a:ext cx="997723" cy="616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D59987-46D4-2436-AB64-62130F0B4806}"/>
              </a:ext>
            </a:extLst>
          </p:cNvPr>
          <p:cNvSpPr txBox="1"/>
          <p:nvPr/>
        </p:nvSpPr>
        <p:spPr>
          <a:xfrm>
            <a:off x="5246996" y="2413963"/>
            <a:ext cx="3129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meter, displaced hemiola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1A2238-E81C-DD54-090D-44F6B9B30069}"/>
              </a:ext>
            </a:extLst>
          </p:cNvPr>
          <p:cNvSpPr txBox="1"/>
          <p:nvPr/>
        </p:nvSpPr>
        <p:spPr>
          <a:xfrm>
            <a:off x="5004250" y="2415702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0000FF"/>
                </a:solidFill>
              </a:rPr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0000FF"/>
                </a:solidFill>
              </a:rPr>
              <a:t>4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B9AB926-EDC7-8D86-52EC-7703BA080575}"/>
              </a:ext>
            </a:extLst>
          </p:cNvPr>
          <p:cNvCxnSpPr>
            <a:cxnSpLocks/>
          </p:cNvCxnSpPr>
          <p:nvPr/>
        </p:nvCxnSpPr>
        <p:spPr bwMode="auto">
          <a:xfrm>
            <a:off x="3676261" y="2642497"/>
            <a:ext cx="129899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CD00666-8E40-C87D-5B2E-27A7B890159D}"/>
              </a:ext>
            </a:extLst>
          </p:cNvPr>
          <p:cNvSpPr txBox="1"/>
          <p:nvPr/>
        </p:nvSpPr>
        <p:spPr>
          <a:xfrm>
            <a:off x="5246996" y="3124807"/>
            <a:ext cx="307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meter, 1 line per 2 meas.</a:t>
            </a:r>
          </a:p>
          <a:p>
            <a:r>
              <a:rPr lang="en-US" dirty="0">
                <a:solidFill>
                  <a:srgbClr val="00B050"/>
                </a:solidFill>
              </a:rPr>
              <a:t>Parallelism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314CEF-A4AA-A0A8-49E6-17EF26049A75}"/>
              </a:ext>
            </a:extLst>
          </p:cNvPr>
          <p:cNvSpPr txBox="1"/>
          <p:nvPr/>
        </p:nvSpPr>
        <p:spPr>
          <a:xfrm>
            <a:off x="5004250" y="3126546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00B050"/>
                </a:solidFill>
              </a:rPr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00B050"/>
                </a:solidFill>
              </a:rPr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CAB705-AAE9-4F79-D687-66CBD8C0204B}"/>
              </a:ext>
            </a:extLst>
          </p:cNvPr>
          <p:cNvCxnSpPr>
            <a:cxnSpLocks/>
          </p:cNvCxnSpPr>
          <p:nvPr/>
        </p:nvCxnSpPr>
        <p:spPr bwMode="auto">
          <a:xfrm>
            <a:off x="3554730" y="3355661"/>
            <a:ext cx="13220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43DF78E-7F45-40A6-4824-4AB94DDC7E89}"/>
              </a:ext>
            </a:extLst>
          </p:cNvPr>
          <p:cNvSpPr txBox="1"/>
          <p:nvPr/>
        </p:nvSpPr>
        <p:spPr>
          <a:xfrm>
            <a:off x="5013851" y="4357262"/>
            <a:ext cx="3619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Closing gesture (broadening)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A80D522-81D7-EEB7-85CE-6ED5B3949A4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6261" y="4680380"/>
            <a:ext cx="1391750" cy="40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12EF28-3FA6-E223-3B0C-1BCA803766BD}"/>
              </a:ext>
            </a:extLst>
          </p:cNvPr>
          <p:cNvCxnSpPr>
            <a:cxnSpLocks/>
          </p:cNvCxnSpPr>
          <p:nvPr/>
        </p:nvCxnSpPr>
        <p:spPr bwMode="auto">
          <a:xfrm flipV="1">
            <a:off x="3224040" y="5223510"/>
            <a:ext cx="1774291" cy="156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AD2EEA4-F834-A560-C58D-9902765F58D6}"/>
              </a:ext>
            </a:extLst>
          </p:cNvPr>
          <p:cNvSpPr txBox="1"/>
          <p:nvPr/>
        </p:nvSpPr>
        <p:spPr>
          <a:xfrm>
            <a:off x="5068011" y="4824460"/>
            <a:ext cx="359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Piano interlude recalls displaced meter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280322-B210-715E-D7AE-41EB020CB7EB}"/>
              </a:ext>
            </a:extLst>
          </p:cNvPr>
          <p:cNvSpPr txBox="1"/>
          <p:nvPr/>
        </p:nvSpPr>
        <p:spPr>
          <a:xfrm>
            <a:off x="5068011" y="5621358"/>
            <a:ext cx="3434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Return to    meter and opening melody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27093B-E23C-AC37-7686-5E6880E33E73}"/>
              </a:ext>
            </a:extLst>
          </p:cNvPr>
          <p:cNvSpPr txBox="1"/>
          <p:nvPr/>
        </p:nvSpPr>
        <p:spPr>
          <a:xfrm>
            <a:off x="6310734" y="5636500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C00000"/>
                </a:solidFill>
              </a:rPr>
              <a:t>9</a:t>
            </a:r>
          </a:p>
          <a:p>
            <a:pPr>
              <a:lnSpc>
                <a:spcPts val="1620"/>
              </a:lnSpc>
            </a:pPr>
            <a:r>
              <a:rPr lang="en-US" sz="1600" b="1" dirty="0">
                <a:solidFill>
                  <a:srgbClr val="C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37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9" grpId="0"/>
      <p:bldP spid="21" grpId="0"/>
      <p:bldP spid="23" grpId="0"/>
      <p:bldP spid="24" grpId="0"/>
      <p:bldP spid="26" grpId="0"/>
      <p:bldP spid="31" grpId="0"/>
      <p:bldP spid="35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935A7EF0-7B22-6B05-3E3A-70F26A515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615EA-19A7-C5EA-8799-151D502A7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094"/>
            <a:ext cx="5749290" cy="17807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411A7-09AC-07E3-CB1B-205BAAF3C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" y="2662826"/>
            <a:ext cx="5840730" cy="1785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A832AE-9B79-B225-F975-7C10C9E60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" y="4527550"/>
            <a:ext cx="5829614" cy="18463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AF96AA-F670-96EC-5692-9D08605F1422}"/>
              </a:ext>
            </a:extLst>
          </p:cNvPr>
          <p:cNvGrpSpPr/>
          <p:nvPr/>
        </p:nvGrpSpPr>
        <p:grpSpPr>
          <a:xfrm>
            <a:off x="510976" y="1268617"/>
            <a:ext cx="5468343" cy="177800"/>
            <a:chOff x="510976" y="1268617"/>
            <a:chExt cx="5468343" cy="1778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4E69028-D329-0A2D-04D5-C5F91A610B1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4636" y="1268617"/>
              <a:ext cx="5394683" cy="457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6E56D737-2A1D-B200-78C1-EC59D4718BF6}"/>
                </a:ext>
              </a:extLst>
            </p:cNvPr>
            <p:cNvSpPr/>
            <p:nvPr/>
          </p:nvSpPr>
          <p:spPr bwMode="auto">
            <a:xfrm flipV="1">
              <a:off x="510976" y="1307874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50EE53DB-02B8-5851-4167-EF468110AC80}"/>
                </a:ext>
              </a:extLst>
            </p:cNvPr>
            <p:cNvSpPr/>
            <p:nvPr/>
          </p:nvSpPr>
          <p:spPr bwMode="auto">
            <a:xfrm flipV="1">
              <a:off x="3170217" y="1284807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F637F30-98B0-622E-389A-EA0622394F75}"/>
              </a:ext>
            </a:extLst>
          </p:cNvPr>
          <p:cNvSpPr txBox="1"/>
          <p:nvPr/>
        </p:nvSpPr>
        <p:spPr>
          <a:xfrm>
            <a:off x="5979319" y="1020120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Strong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29A840-1223-1187-C7EC-ACFDF2526C78}"/>
              </a:ext>
            </a:extLst>
          </p:cNvPr>
          <p:cNvGrpSpPr/>
          <p:nvPr/>
        </p:nvGrpSpPr>
        <p:grpSpPr>
          <a:xfrm>
            <a:off x="1463247" y="1446417"/>
            <a:ext cx="5392142" cy="202090"/>
            <a:chOff x="1463247" y="1446417"/>
            <a:chExt cx="5392142" cy="20209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F4763FD-1FE3-71F2-82AF-FAC35861CBC2}"/>
                </a:ext>
              </a:extLst>
            </p:cNvPr>
            <p:cNvCxnSpPr>
              <a:cxnSpLocks/>
              <a:endCxn id="23" idx="1"/>
            </p:cNvCxnSpPr>
            <p:nvPr/>
          </p:nvCxnSpPr>
          <p:spPr bwMode="auto">
            <a:xfrm flipV="1">
              <a:off x="1536907" y="1446417"/>
              <a:ext cx="5318482" cy="7001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8B7FD184-A902-F813-714E-B3DE43A2BD21}"/>
                </a:ext>
              </a:extLst>
            </p:cNvPr>
            <p:cNvSpPr/>
            <p:nvPr/>
          </p:nvSpPr>
          <p:spPr bwMode="auto">
            <a:xfrm flipV="1">
              <a:off x="1463247" y="1509964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08CEEB27-2CDA-6009-20DA-40704CF22491}"/>
                </a:ext>
              </a:extLst>
            </p:cNvPr>
            <p:cNvSpPr/>
            <p:nvPr/>
          </p:nvSpPr>
          <p:spPr bwMode="auto">
            <a:xfrm flipV="1">
              <a:off x="4122488" y="1486897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F8C09D5-6F3D-B319-CFDE-EFE525EC3892}"/>
              </a:ext>
            </a:extLst>
          </p:cNvPr>
          <p:cNvSpPr txBox="1"/>
          <p:nvPr/>
        </p:nvSpPr>
        <p:spPr>
          <a:xfrm>
            <a:off x="6855389" y="1261751"/>
            <a:ext cx="83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Weak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6A5105-4B23-740C-FB1E-F9E76146A450}"/>
              </a:ext>
            </a:extLst>
          </p:cNvPr>
          <p:cNvGrpSpPr/>
          <p:nvPr/>
        </p:nvGrpSpPr>
        <p:grpSpPr>
          <a:xfrm>
            <a:off x="1315927" y="3338021"/>
            <a:ext cx="4685180" cy="149933"/>
            <a:chOff x="1315927" y="3338021"/>
            <a:chExt cx="4685180" cy="149933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BC1DAE-87F0-DD29-7611-F70A9EC083A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89587" y="3338021"/>
              <a:ext cx="4611520" cy="178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Triangle 31">
              <a:extLst>
                <a:ext uri="{FF2B5EF4-FFF2-40B4-BE49-F238E27FC236}">
                  <a16:creationId xmlns:a16="http://schemas.microsoft.com/office/drawing/2014/main" id="{92DF3654-149D-F992-E096-7B64FB04E461}"/>
                </a:ext>
              </a:extLst>
            </p:cNvPr>
            <p:cNvSpPr/>
            <p:nvPr/>
          </p:nvSpPr>
          <p:spPr bwMode="auto">
            <a:xfrm flipV="1">
              <a:off x="1315927" y="3349411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95A0D7F9-457E-7E1B-2D83-D4A68B6EA682}"/>
                </a:ext>
              </a:extLst>
            </p:cNvPr>
            <p:cNvSpPr/>
            <p:nvPr/>
          </p:nvSpPr>
          <p:spPr bwMode="auto">
            <a:xfrm flipV="1">
              <a:off x="3773038" y="3345267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84ECEC-D58E-A7AE-D8F7-787279D8D472}"/>
              </a:ext>
            </a:extLst>
          </p:cNvPr>
          <p:cNvGrpSpPr/>
          <p:nvPr/>
        </p:nvGrpSpPr>
        <p:grpSpPr>
          <a:xfrm>
            <a:off x="510976" y="3126458"/>
            <a:ext cx="5468343" cy="179971"/>
            <a:chOff x="510976" y="3126458"/>
            <a:chExt cx="5468343" cy="1799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9793A8-64CC-4F24-0954-FCFD13A8DF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84636" y="3128629"/>
              <a:ext cx="5394683" cy="4572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4EA74C89-1C61-C587-7825-A586114382B7}"/>
                </a:ext>
              </a:extLst>
            </p:cNvPr>
            <p:cNvSpPr/>
            <p:nvPr/>
          </p:nvSpPr>
          <p:spPr bwMode="auto">
            <a:xfrm flipV="1">
              <a:off x="510976" y="3167886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7841EFDC-B6F2-8114-A044-EA00A2F63E56}"/>
                </a:ext>
              </a:extLst>
            </p:cNvPr>
            <p:cNvSpPr/>
            <p:nvPr/>
          </p:nvSpPr>
          <p:spPr bwMode="auto">
            <a:xfrm flipV="1">
              <a:off x="3101629" y="3153355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EBDD62C7-7B9D-318B-BA73-E903CBC5E16D}"/>
                </a:ext>
              </a:extLst>
            </p:cNvPr>
            <p:cNvSpPr/>
            <p:nvPr/>
          </p:nvSpPr>
          <p:spPr bwMode="auto">
            <a:xfrm flipV="1">
              <a:off x="5145964" y="3126458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18F8647-55B4-1DA5-3948-66BE09C86724}"/>
              </a:ext>
            </a:extLst>
          </p:cNvPr>
          <p:cNvGrpSpPr/>
          <p:nvPr/>
        </p:nvGrpSpPr>
        <p:grpSpPr>
          <a:xfrm>
            <a:off x="56087" y="5132145"/>
            <a:ext cx="621259" cy="139432"/>
            <a:chOff x="56087" y="5132145"/>
            <a:chExt cx="621259" cy="139432"/>
          </a:xfrm>
        </p:grpSpPr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5A2B06B6-E187-4604-17F9-20515B20ED5F}"/>
                </a:ext>
              </a:extLst>
            </p:cNvPr>
            <p:cNvSpPr/>
            <p:nvPr/>
          </p:nvSpPr>
          <p:spPr bwMode="auto">
            <a:xfrm flipV="1">
              <a:off x="530026" y="5133034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98A1DA4-B0F1-05CA-0107-86418EE2B0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087" y="5132145"/>
              <a:ext cx="6212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150BACC-7BB6-5E63-138C-A08514E4FD8A}"/>
              </a:ext>
            </a:extLst>
          </p:cNvPr>
          <p:cNvSpPr txBox="1"/>
          <p:nvPr/>
        </p:nvSpPr>
        <p:spPr>
          <a:xfrm>
            <a:off x="7184563" y="4299911"/>
            <a:ext cx="8338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-1200" baseline="30000" dirty="0">
                <a:solidFill>
                  <a:srgbClr val="007B00"/>
                </a:solidFill>
              </a:rPr>
              <a:t>6</a:t>
            </a:r>
            <a:r>
              <a:rPr lang="en-US" sz="1800" b="1" baseline="-25000" dirty="0">
                <a:solidFill>
                  <a:srgbClr val="007B00"/>
                </a:solidFill>
              </a:rPr>
              <a:t>4</a:t>
            </a:r>
            <a:r>
              <a:rPr lang="en-US" sz="1800" dirty="0">
                <a:solidFill>
                  <a:srgbClr val="007B00"/>
                </a:solidFill>
              </a:rPr>
              <a:t> meter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FA182A6-9D4C-0A84-6F6E-9FA470D3E846}"/>
              </a:ext>
            </a:extLst>
          </p:cNvPr>
          <p:cNvSpPr txBox="1"/>
          <p:nvPr/>
        </p:nvSpPr>
        <p:spPr>
          <a:xfrm>
            <a:off x="5981471" y="4862016"/>
            <a:ext cx="201576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Displaced </a:t>
            </a:r>
            <a:r>
              <a:rPr lang="en-US" sz="1800" b="1" spc="-1200" baseline="30000" dirty="0">
                <a:solidFill>
                  <a:srgbClr val="0000FF"/>
                </a:solidFill>
              </a:rPr>
              <a:t>3</a:t>
            </a:r>
            <a:r>
              <a:rPr lang="en-US" sz="1800" b="1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meter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31AEFC-44A5-5647-077E-491C9FD79D2A}"/>
              </a:ext>
            </a:extLst>
          </p:cNvPr>
          <p:cNvSpPr txBox="1"/>
          <p:nvPr/>
        </p:nvSpPr>
        <p:spPr>
          <a:xfrm>
            <a:off x="6025630" y="288013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Strong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EDA467-A794-95B8-62B1-F43F4A73CE5A}"/>
              </a:ext>
            </a:extLst>
          </p:cNvPr>
          <p:cNvSpPr txBox="1"/>
          <p:nvPr/>
        </p:nvSpPr>
        <p:spPr>
          <a:xfrm>
            <a:off x="6021506" y="3217191"/>
            <a:ext cx="83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Weak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4FEC45-CD87-FE92-A4D3-A1D6A0A3552D}"/>
              </a:ext>
            </a:extLst>
          </p:cNvPr>
          <p:cNvGrpSpPr/>
          <p:nvPr/>
        </p:nvGrpSpPr>
        <p:grpSpPr>
          <a:xfrm>
            <a:off x="817168" y="5069533"/>
            <a:ext cx="5162151" cy="161815"/>
            <a:chOff x="817168" y="5069533"/>
            <a:chExt cx="5162151" cy="16181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4E7F59-8F56-16F0-749B-D4885DCF38C1}"/>
                </a:ext>
              </a:extLst>
            </p:cNvPr>
            <p:cNvGrpSpPr/>
            <p:nvPr/>
          </p:nvGrpSpPr>
          <p:grpSpPr>
            <a:xfrm>
              <a:off x="817168" y="5070432"/>
              <a:ext cx="5162151" cy="160916"/>
              <a:chOff x="817168" y="5070432"/>
              <a:chExt cx="5162151" cy="160916"/>
            </a:xfrm>
          </p:grpSpPr>
          <p:sp>
            <p:nvSpPr>
              <p:cNvPr id="43" name="Triangle 42">
                <a:extLst>
                  <a:ext uri="{FF2B5EF4-FFF2-40B4-BE49-F238E27FC236}">
                    <a16:creationId xmlns:a16="http://schemas.microsoft.com/office/drawing/2014/main" id="{793B1FC9-0E26-1172-DF5A-72E4E93170B4}"/>
                  </a:ext>
                </a:extLst>
              </p:cNvPr>
              <p:cNvSpPr/>
              <p:nvPr/>
            </p:nvSpPr>
            <p:spPr bwMode="auto">
              <a:xfrm flipV="1">
                <a:off x="817168" y="5084851"/>
                <a:ext cx="147320" cy="138543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7B00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4" name="Triangle 43">
                <a:extLst>
                  <a:ext uri="{FF2B5EF4-FFF2-40B4-BE49-F238E27FC236}">
                    <a16:creationId xmlns:a16="http://schemas.microsoft.com/office/drawing/2014/main" id="{A3A0DCB0-B2A9-E3B8-63D7-F7A9E19A9712}"/>
                  </a:ext>
                </a:extLst>
              </p:cNvPr>
              <p:cNvSpPr/>
              <p:nvPr/>
            </p:nvSpPr>
            <p:spPr bwMode="auto">
              <a:xfrm flipV="1">
                <a:off x="3483446" y="5084851"/>
                <a:ext cx="147320" cy="138543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7B00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Triangle 47">
                <a:extLst>
                  <a:ext uri="{FF2B5EF4-FFF2-40B4-BE49-F238E27FC236}">
                    <a16:creationId xmlns:a16="http://schemas.microsoft.com/office/drawing/2014/main" id="{0F50FDC7-6A70-1E93-6924-1FBB40624043}"/>
                  </a:ext>
                </a:extLst>
              </p:cNvPr>
              <p:cNvSpPr/>
              <p:nvPr/>
            </p:nvSpPr>
            <p:spPr bwMode="auto">
              <a:xfrm flipV="1">
                <a:off x="2136485" y="5092805"/>
                <a:ext cx="147320" cy="138543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7B00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2AEA46D2-37A0-23EB-4D76-432AF1B7EA2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891503" y="5070432"/>
                <a:ext cx="5087816" cy="2021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FD06FEE4-4371-7FB4-9E7E-902458CDFC43}"/>
                </a:ext>
              </a:extLst>
            </p:cNvPr>
            <p:cNvSpPr/>
            <p:nvPr/>
          </p:nvSpPr>
          <p:spPr bwMode="auto">
            <a:xfrm flipV="1">
              <a:off x="4802763" y="5069533"/>
              <a:ext cx="147320" cy="138543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7B00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6333CC4-BC3F-1DC0-676D-970E01DBA043}"/>
              </a:ext>
            </a:extLst>
          </p:cNvPr>
          <p:cNvGrpSpPr/>
          <p:nvPr/>
        </p:nvGrpSpPr>
        <p:grpSpPr>
          <a:xfrm>
            <a:off x="553467" y="4479603"/>
            <a:ext cx="6631096" cy="128692"/>
            <a:chOff x="553467" y="4479603"/>
            <a:chExt cx="6631096" cy="1286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6621E2-5445-DD64-C0A5-698B2D1ABEC3}"/>
                </a:ext>
              </a:extLst>
            </p:cNvPr>
            <p:cNvGrpSpPr/>
            <p:nvPr/>
          </p:nvGrpSpPr>
          <p:grpSpPr>
            <a:xfrm>
              <a:off x="553467" y="4484577"/>
              <a:ext cx="6631096" cy="123718"/>
              <a:chOff x="553467" y="4484577"/>
              <a:chExt cx="6631096" cy="12371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875DD77-8A1D-0CBF-B31B-C3B92EA69193}"/>
                  </a:ext>
                </a:extLst>
              </p:cNvPr>
              <p:cNvCxnSpPr>
                <a:cxnSpLocks/>
                <a:stCxn id="50" idx="0"/>
                <a:endCxn id="45" idx="1"/>
              </p:cNvCxnSpPr>
              <p:nvPr/>
            </p:nvCxnSpPr>
            <p:spPr bwMode="auto">
              <a:xfrm flipV="1">
                <a:off x="604119" y="4484577"/>
                <a:ext cx="6580444" cy="1143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B77891F-29C9-86C6-7043-390190B71F8E}"/>
                  </a:ext>
                </a:extLst>
              </p:cNvPr>
              <p:cNvSpPr/>
              <p:nvPr/>
            </p:nvSpPr>
            <p:spPr bwMode="auto">
              <a:xfrm>
                <a:off x="553467" y="4496014"/>
                <a:ext cx="101303" cy="104422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0082152-C513-ABF5-25FE-7C50316B8ADD}"/>
                  </a:ext>
                </a:extLst>
              </p:cNvPr>
              <p:cNvSpPr/>
              <p:nvPr/>
            </p:nvSpPr>
            <p:spPr bwMode="auto">
              <a:xfrm>
                <a:off x="1836849" y="4503873"/>
                <a:ext cx="101303" cy="104422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DEB9C2F-2710-481F-AB76-B80F72922E37}"/>
                  </a:ext>
                </a:extLst>
              </p:cNvPr>
              <p:cNvSpPr/>
              <p:nvPr/>
            </p:nvSpPr>
            <p:spPr bwMode="auto">
              <a:xfrm>
                <a:off x="3190537" y="4503047"/>
                <a:ext cx="101303" cy="104422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50F586-0A42-4EDB-02F9-B654D1BAA487}"/>
                </a:ext>
              </a:extLst>
            </p:cNvPr>
            <p:cNvSpPr/>
            <p:nvPr/>
          </p:nvSpPr>
          <p:spPr bwMode="auto">
            <a:xfrm>
              <a:off x="4561783" y="4496014"/>
              <a:ext cx="101303" cy="104422"/>
            </a:xfrm>
            <a:prstGeom prst="rect">
              <a:avLst/>
            </a:prstGeom>
            <a:solidFill>
              <a:srgbClr val="007B00"/>
            </a:solidFill>
            <a:ln w="9525" cap="flat" cmpd="sng" algn="ctr">
              <a:solidFill>
                <a:srgbClr val="007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A177CA5-D904-18AD-E1C2-D289CDDC2858}"/>
                </a:ext>
              </a:extLst>
            </p:cNvPr>
            <p:cNvSpPr/>
            <p:nvPr/>
          </p:nvSpPr>
          <p:spPr bwMode="auto">
            <a:xfrm>
              <a:off x="5840730" y="4479603"/>
              <a:ext cx="101303" cy="104422"/>
            </a:xfrm>
            <a:prstGeom prst="rect">
              <a:avLst/>
            </a:prstGeom>
            <a:solidFill>
              <a:srgbClr val="007B00"/>
            </a:solidFill>
            <a:ln w="9525" cap="flat" cmpd="sng" algn="ctr">
              <a:solidFill>
                <a:srgbClr val="007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24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45" grpId="0"/>
      <p:bldP spid="53" grpId="0"/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4261E0-65D6-84B9-BD68-813C3060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" y="2479879"/>
            <a:ext cx="8983060" cy="337165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DA38C2A-83CF-94AE-0522-55B8EAF9AD41}"/>
              </a:ext>
            </a:extLst>
          </p:cNvPr>
          <p:cNvSpPr/>
          <p:nvPr/>
        </p:nvSpPr>
        <p:spPr bwMode="auto">
          <a:xfrm>
            <a:off x="4523133" y="2607799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FB4F9-09A5-7EC7-E965-C2DA3E8DF32C}"/>
              </a:ext>
            </a:extLst>
          </p:cNvPr>
          <p:cNvCxnSpPr>
            <a:cxnSpLocks/>
          </p:cNvCxnSpPr>
          <p:nvPr/>
        </p:nvCxnSpPr>
        <p:spPr bwMode="auto">
          <a:xfrm>
            <a:off x="4568909" y="2911869"/>
            <a:ext cx="0" cy="8077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949CDF-77D9-96DC-9E3A-C080022A01E5}"/>
              </a:ext>
            </a:extLst>
          </p:cNvPr>
          <p:cNvCxnSpPr>
            <a:cxnSpLocks/>
            <a:stCxn id="8" idx="4"/>
          </p:cNvCxnSpPr>
          <p:nvPr/>
        </p:nvCxnSpPr>
        <p:spPr bwMode="auto">
          <a:xfrm>
            <a:off x="4568853" y="3790000"/>
            <a:ext cx="3147" cy="1076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B3F2621-74C4-C0DF-4EF7-87D0692C202D}"/>
              </a:ext>
            </a:extLst>
          </p:cNvPr>
          <p:cNvCxnSpPr>
            <a:cxnSpLocks/>
          </p:cNvCxnSpPr>
          <p:nvPr/>
        </p:nvCxnSpPr>
        <p:spPr bwMode="auto">
          <a:xfrm>
            <a:off x="4569863" y="2665997"/>
            <a:ext cx="0" cy="2115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F8587D-6F38-E153-B5E4-549DF58D5EF6}"/>
              </a:ext>
            </a:extLst>
          </p:cNvPr>
          <p:cNvCxnSpPr>
            <a:cxnSpLocks/>
          </p:cNvCxnSpPr>
          <p:nvPr/>
        </p:nvCxnSpPr>
        <p:spPr bwMode="auto">
          <a:xfrm>
            <a:off x="4568881" y="2911869"/>
            <a:ext cx="0" cy="8077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29C53F1-8D77-0239-754A-6F10DF587AAC}"/>
              </a:ext>
            </a:extLst>
          </p:cNvPr>
          <p:cNvCxnSpPr>
            <a:cxnSpLocks/>
          </p:cNvCxnSpPr>
          <p:nvPr/>
        </p:nvCxnSpPr>
        <p:spPr bwMode="auto">
          <a:xfrm>
            <a:off x="4590081" y="2920984"/>
            <a:ext cx="0" cy="8055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Freeform 60">
            <a:extLst>
              <a:ext uri="{FF2B5EF4-FFF2-40B4-BE49-F238E27FC236}">
                <a16:creationId xmlns:a16="http://schemas.microsoft.com/office/drawing/2014/main" id="{5E206F6F-DA3F-CF5A-89F0-5EADB1B23ADF}"/>
              </a:ext>
            </a:extLst>
          </p:cNvPr>
          <p:cNvSpPr/>
          <p:nvPr/>
        </p:nvSpPr>
        <p:spPr bwMode="auto">
          <a:xfrm>
            <a:off x="4565515" y="3333345"/>
            <a:ext cx="1313234" cy="418289"/>
          </a:xfrm>
          <a:custGeom>
            <a:avLst/>
            <a:gdLst>
              <a:gd name="connsiteX0" fmla="*/ 1313234 w 1313234"/>
              <a:gd name="connsiteY0" fmla="*/ 0 h 418289"/>
              <a:gd name="connsiteX1" fmla="*/ 450715 w 1313234"/>
              <a:gd name="connsiteY1" fmla="*/ 243191 h 418289"/>
              <a:gd name="connsiteX2" fmla="*/ 0 w 1313234"/>
              <a:gd name="connsiteY2" fmla="*/ 418289 h 41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3234" h="418289">
                <a:moveTo>
                  <a:pt x="1313234" y="0"/>
                </a:moveTo>
                <a:cubicBezTo>
                  <a:pt x="991410" y="86738"/>
                  <a:pt x="669587" y="173476"/>
                  <a:pt x="450715" y="243191"/>
                </a:cubicBezTo>
                <a:cubicBezTo>
                  <a:pt x="231843" y="312906"/>
                  <a:pt x="115921" y="365597"/>
                  <a:pt x="0" y="41828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31F80258-7F73-7F03-8DD6-6CEBE582A300}"/>
              </a:ext>
            </a:extLst>
          </p:cNvPr>
          <p:cNvSpPr/>
          <p:nvPr/>
        </p:nvSpPr>
        <p:spPr bwMode="auto">
          <a:xfrm>
            <a:off x="4617218" y="3773156"/>
            <a:ext cx="406958" cy="236136"/>
          </a:xfrm>
          <a:custGeom>
            <a:avLst/>
            <a:gdLst>
              <a:gd name="connsiteX0" fmla="*/ 406958 w 406958"/>
              <a:gd name="connsiteY0" fmla="*/ 236136 h 236136"/>
              <a:gd name="connsiteX1" fmla="*/ 165797 w 406958"/>
              <a:gd name="connsiteY1" fmla="*/ 95459 h 236136"/>
              <a:gd name="connsiteX2" fmla="*/ 0 w 406958"/>
              <a:gd name="connsiteY2" fmla="*/ 0 h 2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236136">
                <a:moveTo>
                  <a:pt x="406958" y="236136"/>
                </a:moveTo>
                <a:lnTo>
                  <a:pt x="165797" y="95459"/>
                </a:ln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rgbClr val="FF8000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43F0A145-ADC3-6437-ECB4-A43CE4AE6FF4}"/>
              </a:ext>
            </a:extLst>
          </p:cNvPr>
          <p:cNvSpPr/>
          <p:nvPr/>
        </p:nvSpPr>
        <p:spPr bwMode="auto">
          <a:xfrm>
            <a:off x="4149344" y="4007104"/>
            <a:ext cx="422656" cy="434848"/>
          </a:xfrm>
          <a:custGeom>
            <a:avLst/>
            <a:gdLst>
              <a:gd name="connsiteX0" fmla="*/ 0 w 422656"/>
              <a:gd name="connsiteY0" fmla="*/ 0 h 434848"/>
              <a:gd name="connsiteX1" fmla="*/ 247904 w 422656"/>
              <a:gd name="connsiteY1" fmla="*/ 199136 h 434848"/>
              <a:gd name="connsiteX2" fmla="*/ 422656 w 422656"/>
              <a:gd name="connsiteY2" fmla="*/ 434848 h 4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656" h="434848">
                <a:moveTo>
                  <a:pt x="0" y="0"/>
                </a:moveTo>
                <a:cubicBezTo>
                  <a:pt x="88730" y="63330"/>
                  <a:pt x="177461" y="126661"/>
                  <a:pt x="247904" y="199136"/>
                </a:cubicBezTo>
                <a:cubicBezTo>
                  <a:pt x="318347" y="271611"/>
                  <a:pt x="370501" y="353229"/>
                  <a:pt x="422656" y="434848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216744-6D36-54AB-6949-8D2D034ECE3F}"/>
              </a:ext>
            </a:extLst>
          </p:cNvPr>
          <p:cNvSpPr/>
          <p:nvPr/>
        </p:nvSpPr>
        <p:spPr bwMode="auto">
          <a:xfrm>
            <a:off x="3280787" y="3326004"/>
            <a:ext cx="1291213" cy="411983"/>
          </a:xfrm>
          <a:custGeom>
            <a:avLst/>
            <a:gdLst>
              <a:gd name="connsiteX0" fmla="*/ 1291213 w 1291213"/>
              <a:gd name="connsiteY0" fmla="*/ 411983 h 411983"/>
              <a:gd name="connsiteX1" fmla="*/ 864158 w 1291213"/>
              <a:gd name="connsiteY1" fmla="*/ 251209 h 411983"/>
              <a:gd name="connsiteX2" fmla="*/ 432079 w 1291213"/>
              <a:gd name="connsiteY2" fmla="*/ 115556 h 411983"/>
              <a:gd name="connsiteX3" fmla="*/ 0 w 1291213"/>
              <a:gd name="connsiteY3" fmla="*/ 0 h 4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213" h="411983">
                <a:moveTo>
                  <a:pt x="1291213" y="411983"/>
                </a:moveTo>
                <a:cubicBezTo>
                  <a:pt x="1149280" y="356298"/>
                  <a:pt x="1007347" y="300613"/>
                  <a:pt x="864158" y="251209"/>
                </a:cubicBezTo>
                <a:cubicBezTo>
                  <a:pt x="720969" y="201805"/>
                  <a:pt x="576105" y="157424"/>
                  <a:pt x="432079" y="115556"/>
                </a:cubicBezTo>
                <a:cubicBezTo>
                  <a:pt x="288053" y="73688"/>
                  <a:pt x="144026" y="36844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918C55-217C-5567-A914-9E38DA0B4E62}"/>
              </a:ext>
            </a:extLst>
          </p:cNvPr>
          <p:cNvCxnSpPr>
            <a:cxnSpLocks/>
          </p:cNvCxnSpPr>
          <p:nvPr/>
        </p:nvCxnSpPr>
        <p:spPr bwMode="auto">
          <a:xfrm>
            <a:off x="5009277" y="2920984"/>
            <a:ext cx="13578" cy="10938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6016DA-42A4-DDEE-F9B6-E4E42B06528A}"/>
              </a:ext>
            </a:extLst>
          </p:cNvPr>
          <p:cNvCxnSpPr>
            <a:cxnSpLocks/>
          </p:cNvCxnSpPr>
          <p:nvPr/>
        </p:nvCxnSpPr>
        <p:spPr bwMode="auto">
          <a:xfrm>
            <a:off x="3284505" y="2651665"/>
            <a:ext cx="0" cy="67208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FD92B31-6BAB-128A-9963-153C13EF5366}"/>
              </a:ext>
            </a:extLst>
          </p:cNvPr>
          <p:cNvSpPr/>
          <p:nvPr/>
        </p:nvSpPr>
        <p:spPr bwMode="auto">
          <a:xfrm>
            <a:off x="4523133" y="3698560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D1B9F-A330-4564-60C7-E3BBE98549FA}"/>
              </a:ext>
            </a:extLst>
          </p:cNvPr>
          <p:cNvSpPr/>
          <p:nvPr/>
        </p:nvSpPr>
        <p:spPr bwMode="auto">
          <a:xfrm>
            <a:off x="4523133" y="4389912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B0036-FBAF-76DC-D215-317DA49FDF8C}"/>
              </a:ext>
            </a:extLst>
          </p:cNvPr>
          <p:cNvSpPr/>
          <p:nvPr/>
        </p:nvSpPr>
        <p:spPr bwMode="auto">
          <a:xfrm>
            <a:off x="4523133" y="4820310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18C8A6-7E5B-58B5-EE99-1AB17C8783F9}"/>
              </a:ext>
            </a:extLst>
          </p:cNvPr>
          <p:cNvSpPr/>
          <p:nvPr/>
        </p:nvSpPr>
        <p:spPr bwMode="auto">
          <a:xfrm>
            <a:off x="3240337" y="2613243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39A053-5ED7-BBB1-3C7E-4730928A97B7}"/>
              </a:ext>
            </a:extLst>
          </p:cNvPr>
          <p:cNvSpPr/>
          <p:nvPr/>
        </p:nvSpPr>
        <p:spPr bwMode="auto">
          <a:xfrm>
            <a:off x="3240337" y="3031252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D87467-7BED-4D74-050B-6E8E72FCD263}"/>
              </a:ext>
            </a:extLst>
          </p:cNvPr>
          <p:cNvSpPr/>
          <p:nvPr/>
        </p:nvSpPr>
        <p:spPr bwMode="auto">
          <a:xfrm>
            <a:off x="4524143" y="2858529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3A6838-DBD7-7103-79D3-B08F2AB93048}"/>
              </a:ext>
            </a:extLst>
          </p:cNvPr>
          <p:cNvSpPr/>
          <p:nvPr/>
        </p:nvSpPr>
        <p:spPr bwMode="auto">
          <a:xfrm>
            <a:off x="4523133" y="3273186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231E9-C5C7-3642-29E6-9292421E52CA}"/>
              </a:ext>
            </a:extLst>
          </p:cNvPr>
          <p:cNvSpPr txBox="1"/>
          <p:nvPr/>
        </p:nvSpPr>
        <p:spPr>
          <a:xfrm>
            <a:off x="4065613" y="1284737"/>
            <a:ext cx="115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Weak beat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of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intro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592CE2-AA66-A4D9-4FE2-80D3855F72E6}"/>
              </a:ext>
            </a:extLst>
          </p:cNvPr>
          <p:cNvSpPr txBox="1"/>
          <p:nvPr/>
        </p:nvSpPr>
        <p:spPr>
          <a:xfrm>
            <a:off x="2611494" y="1888143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Strong beat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of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intro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A16CBE-F7AF-6FC6-247B-530611EEAE5B}"/>
              </a:ext>
            </a:extLst>
          </p:cNvPr>
          <p:cNvSpPr/>
          <p:nvPr/>
        </p:nvSpPr>
        <p:spPr bwMode="auto">
          <a:xfrm>
            <a:off x="4526571" y="3027814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F8385A-DA54-B88F-4934-0B4A5C1C35FC}"/>
              </a:ext>
            </a:extLst>
          </p:cNvPr>
          <p:cNvSpPr/>
          <p:nvPr/>
        </p:nvSpPr>
        <p:spPr bwMode="auto">
          <a:xfrm>
            <a:off x="4967096" y="2868822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A1348BC-08EB-DE57-9C43-A560551F65C3}"/>
              </a:ext>
            </a:extLst>
          </p:cNvPr>
          <p:cNvSpPr/>
          <p:nvPr/>
        </p:nvSpPr>
        <p:spPr bwMode="auto">
          <a:xfrm>
            <a:off x="4975224" y="3965725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6A9E6C-2268-0BE2-0AC9-FC5FA43332C1}"/>
              </a:ext>
            </a:extLst>
          </p:cNvPr>
          <p:cNvSpPr txBox="1"/>
          <p:nvPr/>
        </p:nvSpPr>
        <p:spPr>
          <a:xfrm>
            <a:off x="4792329" y="222548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Displaced </a:t>
            </a:r>
            <a:r>
              <a:rPr lang="en-US" sz="1800" b="1" spc="-1200" baseline="30000" dirty="0">
                <a:solidFill>
                  <a:srgbClr val="0000FF"/>
                </a:solidFill>
              </a:rPr>
              <a:t>3</a:t>
            </a:r>
            <a:r>
              <a:rPr lang="en-US" sz="1800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1D6B8AA-8F02-674D-BAB7-FBF706E1ED17}"/>
              </a:ext>
            </a:extLst>
          </p:cNvPr>
          <p:cNvSpPr/>
          <p:nvPr/>
        </p:nvSpPr>
        <p:spPr bwMode="auto">
          <a:xfrm>
            <a:off x="4968608" y="3283602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414230-9DCD-3637-913D-433CAD6B06D6}"/>
              </a:ext>
            </a:extLst>
          </p:cNvPr>
          <p:cNvSpPr/>
          <p:nvPr/>
        </p:nvSpPr>
        <p:spPr bwMode="auto">
          <a:xfrm>
            <a:off x="3243594" y="3283937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900AE-05E4-F9A3-B2CD-F323404F0D97}"/>
              </a:ext>
            </a:extLst>
          </p:cNvPr>
          <p:cNvSpPr/>
          <p:nvPr/>
        </p:nvSpPr>
        <p:spPr bwMode="auto">
          <a:xfrm>
            <a:off x="5834370" y="3287625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58B9D51-3C8A-22AB-6A5D-06C3D807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AF5F5-2038-A714-451D-22455F0FB292}"/>
              </a:ext>
            </a:extLst>
          </p:cNvPr>
          <p:cNvCxnSpPr>
            <a:cxnSpLocks/>
          </p:cNvCxnSpPr>
          <p:nvPr/>
        </p:nvCxnSpPr>
        <p:spPr bwMode="auto">
          <a:xfrm>
            <a:off x="5878749" y="2920984"/>
            <a:ext cx="0" cy="3992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8F7A4B-288E-0738-D14C-172BF88B41D7}"/>
              </a:ext>
            </a:extLst>
          </p:cNvPr>
          <p:cNvSpPr/>
          <p:nvPr/>
        </p:nvSpPr>
        <p:spPr bwMode="auto">
          <a:xfrm>
            <a:off x="5833029" y="2868822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CB33BD-712E-ED41-4FB4-2D68F889C88D}"/>
              </a:ext>
            </a:extLst>
          </p:cNvPr>
          <p:cNvCxnSpPr/>
          <p:nvPr/>
        </p:nvCxnSpPr>
        <p:spPr bwMode="auto">
          <a:xfrm>
            <a:off x="4645420" y="2911869"/>
            <a:ext cx="3016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36FB01-5158-B5C5-1294-AE8FBCCBD8C9}"/>
              </a:ext>
            </a:extLst>
          </p:cNvPr>
          <p:cNvCxnSpPr/>
          <p:nvPr/>
        </p:nvCxnSpPr>
        <p:spPr bwMode="auto">
          <a:xfrm>
            <a:off x="4645420" y="3327616"/>
            <a:ext cx="3016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596DE70-35BC-0459-75E2-9EF2BBD0699A}"/>
              </a:ext>
            </a:extLst>
          </p:cNvPr>
          <p:cNvSpPr txBox="1"/>
          <p:nvPr/>
        </p:nvSpPr>
        <p:spPr>
          <a:xfrm>
            <a:off x="3973601" y="191856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B00"/>
                </a:solidFill>
              </a:rPr>
              <a:t>Main </a:t>
            </a:r>
            <a:r>
              <a:rPr lang="en-US" sz="1800" b="1" spc="-1200" baseline="30000" dirty="0">
                <a:solidFill>
                  <a:srgbClr val="007B00"/>
                </a:solidFill>
              </a:rPr>
              <a:t>6</a:t>
            </a:r>
            <a:r>
              <a:rPr lang="en-US" sz="1800" b="1" baseline="-25000" dirty="0">
                <a:solidFill>
                  <a:srgbClr val="007B00"/>
                </a:solidFill>
              </a:rPr>
              <a:t>4</a:t>
            </a:r>
            <a:r>
              <a:rPr lang="en-US" sz="1800" dirty="0">
                <a:solidFill>
                  <a:srgbClr val="007B00"/>
                </a:solidFill>
              </a:rPr>
              <a:t> meter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3702F34-21C8-37EB-BB0F-8000D4445316}"/>
              </a:ext>
            </a:extLst>
          </p:cNvPr>
          <p:cNvCxnSpPr>
            <a:cxnSpLocks/>
          </p:cNvCxnSpPr>
          <p:nvPr/>
        </p:nvCxnSpPr>
        <p:spPr bwMode="auto">
          <a:xfrm>
            <a:off x="3365895" y="2659357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7A18A5-1B6B-A208-AEA7-25E076D1DF35}"/>
              </a:ext>
            </a:extLst>
          </p:cNvPr>
          <p:cNvCxnSpPr>
            <a:cxnSpLocks/>
          </p:cNvCxnSpPr>
          <p:nvPr/>
        </p:nvCxnSpPr>
        <p:spPr bwMode="auto">
          <a:xfrm>
            <a:off x="3361741" y="3078629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6BE167-2BCE-3CD4-96E9-5274AD1B283E}"/>
              </a:ext>
            </a:extLst>
          </p:cNvPr>
          <p:cNvCxnSpPr>
            <a:cxnSpLocks/>
          </p:cNvCxnSpPr>
          <p:nvPr/>
        </p:nvCxnSpPr>
        <p:spPr bwMode="auto">
          <a:xfrm>
            <a:off x="4657234" y="2861713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1CC140-1EDD-BB9F-DC14-5557899F2375}"/>
              </a:ext>
            </a:extLst>
          </p:cNvPr>
          <p:cNvCxnSpPr>
            <a:cxnSpLocks/>
          </p:cNvCxnSpPr>
          <p:nvPr/>
        </p:nvCxnSpPr>
        <p:spPr bwMode="auto">
          <a:xfrm>
            <a:off x="4653080" y="3280985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00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2" grpId="0" animBg="1"/>
      <p:bldP spid="74" grpId="0" animBg="1"/>
      <p:bldP spid="3" grpId="0" animBg="1"/>
      <p:bldP spid="8" grpId="0" animBg="1"/>
      <p:bldP spid="9" grpId="0" animBg="1"/>
      <p:bldP spid="10" grpId="0" animBg="1"/>
      <p:bldP spid="14" grpId="0" animBg="1"/>
      <p:bldP spid="17" grpId="0" animBg="1"/>
      <p:bldP spid="27" grpId="0" animBg="1"/>
      <p:bldP spid="19" grpId="0" animBg="1"/>
      <p:bldP spid="34" grpId="0"/>
      <p:bldP spid="35" grpId="0"/>
      <p:bldP spid="58" grpId="0" animBg="1"/>
      <p:bldP spid="63" grpId="0" animBg="1"/>
      <p:bldP spid="66" grpId="0" animBg="1"/>
      <p:bldP spid="70" grpId="0"/>
      <p:bldP spid="72" grpId="0" animBg="1"/>
      <p:bldP spid="6" grpId="0" animBg="1"/>
      <p:bldP spid="7" grpId="0" animBg="1"/>
      <p:bldP spid="15" grpId="0" animBg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E192662-EA88-CF44-892B-4E1CE930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CBADE-293F-4762-7B0E-AA3A6743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23527" y="981335"/>
            <a:ext cx="5743770" cy="53190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6A4B076-B52A-AE9F-9C02-8CB02B34C03D}"/>
              </a:ext>
            </a:extLst>
          </p:cNvPr>
          <p:cNvGrpSpPr/>
          <p:nvPr/>
        </p:nvGrpSpPr>
        <p:grpSpPr>
          <a:xfrm>
            <a:off x="2219581" y="959845"/>
            <a:ext cx="3121642" cy="195386"/>
            <a:chOff x="2219581" y="728345"/>
            <a:chExt cx="3121642" cy="19538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F636DC-8851-6782-E5F8-87C36C12CEE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1019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B2392CA-4A3B-3233-9EC3-5333E3F6460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41223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B3450-949D-A9E4-4AB4-29D2755935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581" y="728345"/>
              <a:ext cx="3121642" cy="2925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A807134-0A2B-1E9E-3EF3-47A5CFD2A83C}"/>
              </a:ext>
            </a:extLst>
          </p:cNvPr>
          <p:cNvSpPr txBox="1"/>
          <p:nvPr/>
        </p:nvSpPr>
        <p:spPr>
          <a:xfrm>
            <a:off x="3132106" y="61046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2 m. phrase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40EBCC-FB49-D2AF-1BF4-58BC020299ED}"/>
              </a:ext>
            </a:extLst>
          </p:cNvPr>
          <p:cNvGrpSpPr/>
          <p:nvPr/>
        </p:nvGrpSpPr>
        <p:grpSpPr>
          <a:xfrm>
            <a:off x="5373900" y="959845"/>
            <a:ext cx="1766239" cy="195386"/>
            <a:chOff x="2219581" y="728345"/>
            <a:chExt cx="1766239" cy="19538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5301FAA-45D8-8111-5685-C6140929C43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1019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2FC188-8C6E-1383-8D59-1AC5AF50B78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581" y="728345"/>
              <a:ext cx="1766239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B3D77A-A352-CA5A-BD68-4FF83DA50627}"/>
              </a:ext>
            </a:extLst>
          </p:cNvPr>
          <p:cNvGrpSpPr/>
          <p:nvPr/>
        </p:nvGrpSpPr>
        <p:grpSpPr>
          <a:xfrm>
            <a:off x="1776703" y="2827733"/>
            <a:ext cx="3372047" cy="192461"/>
            <a:chOff x="1969176" y="731270"/>
            <a:chExt cx="3372047" cy="19246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2AAE4A3-04D0-9189-73E6-2D66BB41610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41223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B36C472-E17F-B307-AF6F-E224E52647C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69176" y="731270"/>
              <a:ext cx="3372047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2430236-12DD-3B52-778C-38800EC081F3}"/>
              </a:ext>
            </a:extLst>
          </p:cNvPr>
          <p:cNvSpPr txBox="1"/>
          <p:nvPr/>
        </p:nvSpPr>
        <p:spPr>
          <a:xfrm>
            <a:off x="5507716" y="601259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3 m. phrases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D1AF274-9655-4031-4B30-592A560469BD}"/>
              </a:ext>
            </a:extLst>
          </p:cNvPr>
          <p:cNvGrpSpPr/>
          <p:nvPr/>
        </p:nvGrpSpPr>
        <p:grpSpPr>
          <a:xfrm>
            <a:off x="5216333" y="2824808"/>
            <a:ext cx="1982630" cy="195386"/>
            <a:chOff x="2219581" y="728345"/>
            <a:chExt cx="1982630" cy="19538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C54F3F1-2A1A-7C05-B7BA-CB4E768CC1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1019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1FB6AFE-1B46-BDB7-CF50-2C159C8FE5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581" y="728345"/>
              <a:ext cx="1982630" cy="2925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FFF0ED-5D09-F9CA-EC27-DD9056823DBA}"/>
              </a:ext>
            </a:extLst>
          </p:cNvPr>
          <p:cNvGrpSpPr/>
          <p:nvPr/>
        </p:nvGrpSpPr>
        <p:grpSpPr>
          <a:xfrm>
            <a:off x="2003861" y="4660274"/>
            <a:ext cx="5136278" cy="192461"/>
            <a:chOff x="204945" y="731270"/>
            <a:chExt cx="5136278" cy="192461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E697E19-C6C6-92EF-F38C-AE63F9EED5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41223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2A4161-9167-5F83-D0CD-CB4B324ACA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4945" y="731270"/>
              <a:ext cx="5136278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7435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0E192662-EA88-CF44-892B-4E1CE930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CD429-3A06-3DF6-3085-D2D19FABF3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39" y="962368"/>
            <a:ext cx="5553722" cy="533904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D98D05-F364-EBAF-6484-9551887B2D4B}"/>
              </a:ext>
            </a:extLst>
          </p:cNvPr>
          <p:cNvGrpSpPr/>
          <p:nvPr/>
        </p:nvGrpSpPr>
        <p:grpSpPr>
          <a:xfrm>
            <a:off x="2003861" y="2628950"/>
            <a:ext cx="1872681" cy="192461"/>
            <a:chOff x="3468542" y="731270"/>
            <a:chExt cx="1872681" cy="19246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CF4F04-BCA1-15C7-CB0D-8A4E4E6010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41223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B763364-C8FD-07E3-F2E6-B2CB54D62F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68542" y="731270"/>
              <a:ext cx="1872681" cy="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2AF92B9-96B7-F4EA-051A-07D108705DAA}"/>
              </a:ext>
            </a:extLst>
          </p:cNvPr>
          <p:cNvGrpSpPr/>
          <p:nvPr/>
        </p:nvGrpSpPr>
        <p:grpSpPr>
          <a:xfrm>
            <a:off x="2324046" y="864675"/>
            <a:ext cx="4816093" cy="195386"/>
            <a:chOff x="2219581" y="728345"/>
            <a:chExt cx="4816093" cy="19538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103312E-679E-9DB2-F447-5BDEB7057A8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1019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1B57EE6-E89C-772B-E6D4-AE5E9BDF36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581" y="728345"/>
              <a:ext cx="4816093" cy="2925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1024E32-F4E3-6B29-A369-E2270F130AE0}"/>
              </a:ext>
            </a:extLst>
          </p:cNvPr>
          <p:cNvSpPr txBox="1"/>
          <p:nvPr/>
        </p:nvSpPr>
        <p:spPr>
          <a:xfrm>
            <a:off x="4082825" y="542217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3 m. phrases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63CA28-4287-9124-E6CB-0B7FA0BD3CB5}"/>
              </a:ext>
            </a:extLst>
          </p:cNvPr>
          <p:cNvGrpSpPr/>
          <p:nvPr/>
        </p:nvGrpSpPr>
        <p:grpSpPr>
          <a:xfrm>
            <a:off x="3938985" y="2628950"/>
            <a:ext cx="3121642" cy="195386"/>
            <a:chOff x="2219581" y="728345"/>
            <a:chExt cx="3121642" cy="195386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56E14B-1247-43D5-611D-A2C6A3F06D7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1019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066730E-6ABE-1971-89A3-74D40475830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341223" y="731270"/>
              <a:ext cx="0" cy="1924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C64F65-C555-88DA-74FD-CC75272925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9581" y="728345"/>
              <a:ext cx="3121642" cy="2925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58B314-5AA0-72D0-D214-7D900B8BE4D4}"/>
              </a:ext>
            </a:extLst>
          </p:cNvPr>
          <p:cNvGrpSpPr/>
          <p:nvPr/>
        </p:nvGrpSpPr>
        <p:grpSpPr>
          <a:xfrm>
            <a:off x="2470611" y="4412313"/>
            <a:ext cx="4731301" cy="156958"/>
            <a:chOff x="510976" y="1307874"/>
            <a:chExt cx="4731301" cy="15695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FBD21B8-D9A8-E2F7-89AE-0FE91326E2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4636" y="1314337"/>
              <a:ext cx="4657641" cy="771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riangle 19">
              <a:extLst>
                <a:ext uri="{FF2B5EF4-FFF2-40B4-BE49-F238E27FC236}">
                  <a16:creationId xmlns:a16="http://schemas.microsoft.com/office/drawing/2014/main" id="{B89078A0-F273-3A68-F410-F4A4CDB8B9DB}"/>
                </a:ext>
              </a:extLst>
            </p:cNvPr>
            <p:cNvSpPr/>
            <p:nvPr/>
          </p:nvSpPr>
          <p:spPr bwMode="auto">
            <a:xfrm flipV="1">
              <a:off x="510976" y="1307874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6C676D13-5CDB-4FB5-F4DA-0F48D37CE2E8}"/>
                </a:ext>
              </a:extLst>
            </p:cNvPr>
            <p:cNvSpPr/>
            <p:nvPr/>
          </p:nvSpPr>
          <p:spPr bwMode="auto">
            <a:xfrm flipV="1">
              <a:off x="2842467" y="1326289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0C6CDF-C383-B140-54A9-1536BDC485D0}"/>
              </a:ext>
            </a:extLst>
          </p:cNvPr>
          <p:cNvSpPr txBox="1"/>
          <p:nvPr/>
        </p:nvSpPr>
        <p:spPr>
          <a:xfrm>
            <a:off x="7140139" y="4219876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Strong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FC0C5C-9B18-35B0-64B1-2634E5DE3537}"/>
              </a:ext>
            </a:extLst>
          </p:cNvPr>
          <p:cNvGrpSpPr/>
          <p:nvPr/>
        </p:nvGrpSpPr>
        <p:grpSpPr>
          <a:xfrm>
            <a:off x="3310879" y="4625968"/>
            <a:ext cx="4129012" cy="149002"/>
            <a:chOff x="2103327" y="2591968"/>
            <a:chExt cx="4129012" cy="14900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CDE5E6D-DD47-C149-F8EB-A4B38993580E}"/>
                </a:ext>
              </a:extLst>
            </p:cNvPr>
            <p:cNvCxnSpPr>
              <a:cxnSpLocks/>
              <a:stCxn id="25" idx="2"/>
            </p:cNvCxnSpPr>
            <p:nvPr/>
          </p:nvCxnSpPr>
          <p:spPr bwMode="auto">
            <a:xfrm flipV="1">
              <a:off x="2103327" y="2591968"/>
              <a:ext cx="4129012" cy="1045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3B8E7DA3-2E62-F8F2-D8AD-542A9FEEAC61}"/>
                </a:ext>
              </a:extLst>
            </p:cNvPr>
            <p:cNvSpPr/>
            <p:nvPr/>
          </p:nvSpPr>
          <p:spPr bwMode="auto">
            <a:xfrm flipV="1">
              <a:off x="2103327" y="2602427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D862E8AD-88DB-986F-E9CF-802B2AC4632E}"/>
                </a:ext>
              </a:extLst>
            </p:cNvPr>
            <p:cNvSpPr/>
            <p:nvPr/>
          </p:nvSpPr>
          <p:spPr bwMode="auto">
            <a:xfrm flipV="1">
              <a:off x="4439310" y="2602426"/>
              <a:ext cx="147320" cy="138543"/>
            </a:xfrm>
            <a:prstGeom prst="triangle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5A671B6-6F7E-B4F6-31A6-27F6C76FB31D}"/>
              </a:ext>
            </a:extLst>
          </p:cNvPr>
          <p:cNvSpPr txBox="1"/>
          <p:nvPr/>
        </p:nvSpPr>
        <p:spPr>
          <a:xfrm>
            <a:off x="7386749" y="4483327"/>
            <a:ext cx="83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Weak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4123B3-DBA3-225E-2026-16501168BB56}"/>
              </a:ext>
            </a:extLst>
          </p:cNvPr>
          <p:cNvSpPr txBox="1"/>
          <p:nvPr/>
        </p:nvSpPr>
        <p:spPr>
          <a:xfrm>
            <a:off x="7433221" y="3027000"/>
            <a:ext cx="115196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Displaced</a:t>
            </a:r>
          </a:p>
          <a:p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b="1" spc="-1200" baseline="30000" dirty="0">
                <a:solidFill>
                  <a:srgbClr val="0000FF"/>
                </a:solidFill>
              </a:rPr>
              <a:t>3</a:t>
            </a:r>
            <a:r>
              <a:rPr lang="en-US" sz="1800" b="1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 meter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73C0E57-6C94-3436-42A2-DB0FA7BDC2E6}"/>
              </a:ext>
            </a:extLst>
          </p:cNvPr>
          <p:cNvGrpSpPr/>
          <p:nvPr/>
        </p:nvGrpSpPr>
        <p:grpSpPr>
          <a:xfrm>
            <a:off x="3971939" y="2756987"/>
            <a:ext cx="3398438" cy="108390"/>
            <a:chOff x="3971939" y="2756987"/>
            <a:chExt cx="3398438" cy="10839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47AE5E-CBF7-6EFB-C415-5E3DB489BAEB}"/>
                </a:ext>
              </a:extLst>
            </p:cNvPr>
            <p:cNvGrpSpPr/>
            <p:nvPr/>
          </p:nvGrpSpPr>
          <p:grpSpPr>
            <a:xfrm>
              <a:off x="3971939" y="2756987"/>
              <a:ext cx="3398438" cy="108390"/>
              <a:chOff x="3180169" y="4499079"/>
              <a:chExt cx="3398438" cy="10839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4213C4D-C109-B8F0-9590-83B6E8DFA794}"/>
                  </a:ext>
                </a:extLst>
              </p:cNvPr>
              <p:cNvGrpSpPr/>
              <p:nvPr/>
            </p:nvGrpSpPr>
            <p:grpSpPr>
              <a:xfrm>
                <a:off x="3180169" y="4499079"/>
                <a:ext cx="3398438" cy="108390"/>
                <a:chOff x="3180169" y="4499079"/>
                <a:chExt cx="3398438" cy="108390"/>
              </a:xfrm>
            </p:grpSpPr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50741BA5-8622-BF63-1E55-DEF0A7C8FC8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180169" y="4499079"/>
                  <a:ext cx="3398438" cy="876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7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1AD19FA-085C-43B4-D725-24EE33ECD545}"/>
                    </a:ext>
                  </a:extLst>
                </p:cNvPr>
                <p:cNvSpPr/>
                <p:nvPr/>
              </p:nvSpPr>
              <p:spPr bwMode="auto">
                <a:xfrm>
                  <a:off x="3186951" y="4503047"/>
                  <a:ext cx="101303" cy="104422"/>
                </a:xfrm>
                <a:prstGeom prst="rect">
                  <a:avLst/>
                </a:prstGeom>
                <a:solidFill>
                  <a:srgbClr val="007B00"/>
                </a:solidFill>
                <a:ln w="9525" cap="flat" cmpd="sng" algn="ctr">
                  <a:solidFill>
                    <a:srgbClr val="007B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Garamond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5DB9D9E-10CD-381D-ABB4-8C1D5CF7B942}"/>
                  </a:ext>
                </a:extLst>
              </p:cNvPr>
              <p:cNvSpPr/>
              <p:nvPr/>
            </p:nvSpPr>
            <p:spPr bwMode="auto">
              <a:xfrm>
                <a:off x="4203971" y="4501053"/>
                <a:ext cx="101303" cy="104422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35C46EE-E4AB-4336-2DB9-EFB618D424CA}"/>
                  </a:ext>
                </a:extLst>
              </p:cNvPr>
              <p:cNvSpPr/>
              <p:nvPr/>
            </p:nvSpPr>
            <p:spPr bwMode="auto">
              <a:xfrm>
                <a:off x="3664066" y="4501776"/>
                <a:ext cx="51985" cy="58944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5C5DDC-4332-8520-5118-1FC7F4AD126B}"/>
                </a:ext>
              </a:extLst>
            </p:cNvPr>
            <p:cNvSpPr/>
            <p:nvPr/>
          </p:nvSpPr>
          <p:spPr bwMode="auto">
            <a:xfrm>
              <a:off x="5495408" y="2764040"/>
              <a:ext cx="51985" cy="58944"/>
            </a:xfrm>
            <a:prstGeom prst="rect">
              <a:avLst/>
            </a:prstGeom>
            <a:solidFill>
              <a:srgbClr val="007B00"/>
            </a:solidFill>
            <a:ln w="9525" cap="flat" cmpd="sng" algn="ctr">
              <a:solidFill>
                <a:srgbClr val="007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8A01EA1-E32A-0B81-45BE-96E698FFFE55}"/>
              </a:ext>
            </a:extLst>
          </p:cNvPr>
          <p:cNvGrpSpPr/>
          <p:nvPr/>
        </p:nvGrpSpPr>
        <p:grpSpPr>
          <a:xfrm>
            <a:off x="2909274" y="3215812"/>
            <a:ext cx="4530617" cy="158827"/>
            <a:chOff x="2909274" y="3215812"/>
            <a:chExt cx="4530617" cy="15882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D2CBBBF-C069-A140-F381-94071CD674C2}"/>
                </a:ext>
              </a:extLst>
            </p:cNvPr>
            <p:cNvGrpSpPr/>
            <p:nvPr/>
          </p:nvGrpSpPr>
          <p:grpSpPr>
            <a:xfrm>
              <a:off x="2909274" y="3215812"/>
              <a:ext cx="4530617" cy="158827"/>
              <a:chOff x="891503" y="5072521"/>
              <a:chExt cx="4530617" cy="15882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2DC1D06-812E-0002-0A65-4ABFEA21C13A}"/>
                  </a:ext>
                </a:extLst>
              </p:cNvPr>
              <p:cNvGrpSpPr/>
              <p:nvPr/>
            </p:nvGrpSpPr>
            <p:grpSpPr>
              <a:xfrm>
                <a:off x="891503" y="5072521"/>
                <a:ext cx="4530617" cy="158827"/>
                <a:chOff x="891503" y="5072521"/>
                <a:chExt cx="4530617" cy="158827"/>
              </a:xfrm>
            </p:grpSpPr>
            <p:sp>
              <p:nvSpPr>
                <p:cNvPr id="37" name="Triangle 36">
                  <a:extLst>
                    <a:ext uri="{FF2B5EF4-FFF2-40B4-BE49-F238E27FC236}">
                      <a16:creationId xmlns:a16="http://schemas.microsoft.com/office/drawing/2014/main" id="{7CBD1922-CF74-3B64-E8E6-7C009C20B4F2}"/>
                    </a:ext>
                  </a:extLst>
                </p:cNvPr>
                <p:cNvSpPr/>
                <p:nvPr/>
              </p:nvSpPr>
              <p:spPr bwMode="auto">
                <a:xfrm flipV="1">
                  <a:off x="3191892" y="5090152"/>
                  <a:ext cx="147320" cy="138543"/>
                </a:xfrm>
                <a:prstGeom prst="triangl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7B00"/>
                    </a:solidFill>
                    <a:effectLst/>
                    <a:latin typeface="Garamond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8" name="Triangle 37">
                  <a:extLst>
                    <a:ext uri="{FF2B5EF4-FFF2-40B4-BE49-F238E27FC236}">
                      <a16:creationId xmlns:a16="http://schemas.microsoft.com/office/drawing/2014/main" id="{3D14BA8D-F17E-C9C8-2222-DF5C3C9674B0}"/>
                    </a:ext>
                  </a:extLst>
                </p:cNvPr>
                <p:cNvSpPr/>
                <p:nvPr/>
              </p:nvSpPr>
              <p:spPr bwMode="auto">
                <a:xfrm flipV="1">
                  <a:off x="2136485" y="5092805"/>
                  <a:ext cx="147320" cy="138543"/>
                </a:xfrm>
                <a:prstGeom prst="triangle">
                  <a:avLst/>
                </a:prstGeom>
                <a:solidFill>
                  <a:srgbClr val="0000FF"/>
                </a:solidFill>
                <a:ln w="952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rgbClr val="007B00"/>
                    </a:solidFill>
                    <a:effectLst/>
                    <a:latin typeface="Garamond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79415F6-9C65-6B9D-8A68-A0D18E43369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891503" y="5072521"/>
                  <a:ext cx="4530617" cy="1812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5" name="Triangle 34">
                <a:extLst>
                  <a:ext uri="{FF2B5EF4-FFF2-40B4-BE49-F238E27FC236}">
                    <a16:creationId xmlns:a16="http://schemas.microsoft.com/office/drawing/2014/main" id="{303336FE-94D1-D762-EE79-3DFB3880BE80}"/>
                  </a:ext>
                </a:extLst>
              </p:cNvPr>
              <p:cNvSpPr/>
              <p:nvPr/>
            </p:nvSpPr>
            <p:spPr bwMode="auto">
              <a:xfrm flipV="1">
                <a:off x="2425076" y="5089672"/>
                <a:ext cx="83159" cy="78204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7B00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49" name="Triangle 48">
              <a:extLst>
                <a:ext uri="{FF2B5EF4-FFF2-40B4-BE49-F238E27FC236}">
                  <a16:creationId xmlns:a16="http://schemas.microsoft.com/office/drawing/2014/main" id="{B7195150-C840-78D9-BB11-D913E8171489}"/>
                </a:ext>
              </a:extLst>
            </p:cNvPr>
            <p:cNvSpPr/>
            <p:nvPr/>
          </p:nvSpPr>
          <p:spPr bwMode="auto">
            <a:xfrm flipV="1">
              <a:off x="4714040" y="3227383"/>
              <a:ext cx="83159" cy="78204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7B00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Triangle 49">
              <a:extLst>
                <a:ext uri="{FF2B5EF4-FFF2-40B4-BE49-F238E27FC236}">
                  <a16:creationId xmlns:a16="http://schemas.microsoft.com/office/drawing/2014/main" id="{B5DF64D3-AB01-155B-B119-802A100D2BC4}"/>
                </a:ext>
              </a:extLst>
            </p:cNvPr>
            <p:cNvSpPr/>
            <p:nvPr/>
          </p:nvSpPr>
          <p:spPr bwMode="auto">
            <a:xfrm flipV="1">
              <a:off x="5494247" y="3219391"/>
              <a:ext cx="83159" cy="78204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7B00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2AA29BD4-5631-B1D5-8610-1104EB40849C}"/>
                </a:ext>
              </a:extLst>
            </p:cNvPr>
            <p:cNvSpPr/>
            <p:nvPr/>
          </p:nvSpPr>
          <p:spPr bwMode="auto">
            <a:xfrm flipV="1">
              <a:off x="5756233" y="3226666"/>
              <a:ext cx="83159" cy="78204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7B00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6BC01E0A-DCFF-8E57-CFBA-6F6894F5CAC1}"/>
              </a:ext>
            </a:extLst>
          </p:cNvPr>
          <p:cNvSpPr txBox="1"/>
          <p:nvPr/>
        </p:nvSpPr>
        <p:spPr>
          <a:xfrm>
            <a:off x="7330283" y="2545172"/>
            <a:ext cx="8338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1" spc="-1200" baseline="30000" dirty="0">
                <a:solidFill>
                  <a:srgbClr val="007B00"/>
                </a:solidFill>
              </a:rPr>
              <a:t>6</a:t>
            </a:r>
            <a:r>
              <a:rPr lang="en-US" sz="1800" b="1" baseline="-25000" dirty="0">
                <a:solidFill>
                  <a:srgbClr val="007B00"/>
                </a:solidFill>
              </a:rPr>
              <a:t>4</a:t>
            </a:r>
            <a:r>
              <a:rPr lang="en-US" sz="1800" dirty="0">
                <a:solidFill>
                  <a:srgbClr val="007B00"/>
                </a:solidFill>
              </a:rPr>
              <a:t> meter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CB9818C-D02D-A5A1-BF71-9B678C0EE235}"/>
              </a:ext>
            </a:extLst>
          </p:cNvPr>
          <p:cNvGrpSpPr/>
          <p:nvPr/>
        </p:nvGrpSpPr>
        <p:grpSpPr>
          <a:xfrm>
            <a:off x="1710779" y="5045727"/>
            <a:ext cx="1882276" cy="113852"/>
            <a:chOff x="2398821" y="4493617"/>
            <a:chExt cx="1882276" cy="11385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4D2F122-BFAA-4949-318B-6CBCC000A8FB}"/>
                </a:ext>
              </a:extLst>
            </p:cNvPr>
            <p:cNvGrpSpPr/>
            <p:nvPr/>
          </p:nvGrpSpPr>
          <p:grpSpPr>
            <a:xfrm>
              <a:off x="2398821" y="4493617"/>
              <a:ext cx="1882276" cy="113852"/>
              <a:chOff x="2398821" y="4493617"/>
              <a:chExt cx="1882276" cy="113852"/>
            </a:xfrm>
          </p:grpSpPr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203F1AA-D2B4-993A-CEF2-D8DCF9B400F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398821" y="4493617"/>
                <a:ext cx="1882276" cy="815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0B22533-F12A-5D91-EAFD-B99A036756A5}"/>
                  </a:ext>
                </a:extLst>
              </p:cNvPr>
              <p:cNvSpPr/>
              <p:nvPr/>
            </p:nvSpPr>
            <p:spPr bwMode="auto">
              <a:xfrm>
                <a:off x="3190537" y="4503047"/>
                <a:ext cx="101303" cy="104422"/>
              </a:xfrm>
              <a:prstGeom prst="rect">
                <a:avLst/>
              </a:prstGeom>
              <a:solidFill>
                <a:srgbClr val="007B00"/>
              </a:solidFill>
              <a:ln w="9525" cap="flat" cmpd="sng" algn="ctr">
                <a:solidFill>
                  <a:srgbClr val="007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0E9819E-E657-6FDC-E779-DF4406D1B4D8}"/>
                </a:ext>
              </a:extLst>
            </p:cNvPr>
            <p:cNvSpPr/>
            <p:nvPr/>
          </p:nvSpPr>
          <p:spPr bwMode="auto">
            <a:xfrm>
              <a:off x="4051065" y="4494169"/>
              <a:ext cx="51985" cy="58944"/>
            </a:xfrm>
            <a:prstGeom prst="rect">
              <a:avLst/>
            </a:prstGeom>
            <a:solidFill>
              <a:srgbClr val="007B00"/>
            </a:solidFill>
            <a:ln w="9525" cap="flat" cmpd="sng" algn="ctr">
              <a:solidFill>
                <a:srgbClr val="007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ECAD651-DAAD-325D-D95D-A519C2905A2F}"/>
              </a:ext>
            </a:extLst>
          </p:cNvPr>
          <p:cNvGrpSpPr/>
          <p:nvPr/>
        </p:nvGrpSpPr>
        <p:grpSpPr>
          <a:xfrm>
            <a:off x="1773623" y="5192428"/>
            <a:ext cx="1894735" cy="149494"/>
            <a:chOff x="3256386" y="3225145"/>
            <a:chExt cx="1894735" cy="14949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04AF318-0B8E-E33D-272E-85CDEB151E9A}"/>
                </a:ext>
              </a:extLst>
            </p:cNvPr>
            <p:cNvGrpSpPr/>
            <p:nvPr/>
          </p:nvGrpSpPr>
          <p:grpSpPr>
            <a:xfrm>
              <a:off x="3256386" y="3225145"/>
              <a:ext cx="1894735" cy="149494"/>
              <a:chOff x="1238615" y="5081854"/>
              <a:chExt cx="1894735" cy="149494"/>
            </a:xfrm>
          </p:grpSpPr>
          <p:sp>
            <p:nvSpPr>
              <p:cNvPr id="76" name="Triangle 75">
                <a:extLst>
                  <a:ext uri="{FF2B5EF4-FFF2-40B4-BE49-F238E27FC236}">
                    <a16:creationId xmlns:a16="http://schemas.microsoft.com/office/drawing/2014/main" id="{57BB1E94-04B6-F658-D3E6-8C80D46E2DA1}"/>
                  </a:ext>
                </a:extLst>
              </p:cNvPr>
              <p:cNvSpPr/>
              <p:nvPr/>
            </p:nvSpPr>
            <p:spPr bwMode="auto">
              <a:xfrm flipV="1">
                <a:off x="2136485" y="5092805"/>
                <a:ext cx="147320" cy="138543"/>
              </a:xfrm>
              <a:prstGeom prst="triangle">
                <a:avLst/>
              </a:prstGeom>
              <a:solidFill>
                <a:srgbClr val="0000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007B00"/>
                  </a:solidFill>
                  <a:effectLst/>
                  <a:latin typeface="Garamond" charset="0"/>
                  <a:ea typeface="ＭＳ Ｐゴシック" charset="-128"/>
                  <a:cs typeface="ＭＳ Ｐゴシック" charset="-128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809ED52B-3800-8250-4E3A-432893B4B8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238615" y="5081854"/>
                <a:ext cx="1894735" cy="617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0" name="Triangle 69">
              <a:extLst>
                <a:ext uri="{FF2B5EF4-FFF2-40B4-BE49-F238E27FC236}">
                  <a16:creationId xmlns:a16="http://schemas.microsoft.com/office/drawing/2014/main" id="{526F5C15-AB2D-4C92-B28C-10558B4053A9}"/>
                </a:ext>
              </a:extLst>
            </p:cNvPr>
            <p:cNvSpPr/>
            <p:nvPr/>
          </p:nvSpPr>
          <p:spPr bwMode="auto">
            <a:xfrm flipV="1">
              <a:off x="4830064" y="3231317"/>
              <a:ext cx="83159" cy="78204"/>
            </a:xfrm>
            <a:prstGeom prst="triangle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7B00"/>
                </a:solidFill>
                <a:effectLst/>
                <a:latin typeface="Garamond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34A43D0-CA4D-9B5F-6E75-406F607647B0}"/>
              </a:ext>
            </a:extLst>
          </p:cNvPr>
          <p:cNvCxnSpPr/>
          <p:nvPr/>
        </p:nvCxnSpPr>
        <p:spPr bwMode="auto">
          <a:xfrm>
            <a:off x="4481828" y="2862535"/>
            <a:ext cx="0" cy="3142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C1153DA-6E24-6DA1-8C4A-B8750D2DA9E3}"/>
              </a:ext>
            </a:extLst>
          </p:cNvPr>
          <p:cNvCxnSpPr/>
          <p:nvPr/>
        </p:nvCxnSpPr>
        <p:spPr bwMode="auto">
          <a:xfrm>
            <a:off x="5521400" y="2862535"/>
            <a:ext cx="0" cy="3142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665C862-32DA-E69A-D226-58001B43D7B6}"/>
              </a:ext>
            </a:extLst>
          </p:cNvPr>
          <p:cNvCxnSpPr/>
          <p:nvPr/>
        </p:nvCxnSpPr>
        <p:spPr bwMode="auto">
          <a:xfrm>
            <a:off x="3384539" y="4840780"/>
            <a:ext cx="0" cy="31423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1473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2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B7B6F4-C767-925A-3DB5-7361F4A73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21" y="2199870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/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Displacement and Hemiola on the</a:t>
            </a:r>
            <a:b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 b="1" kern="0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“Metric Cyclone”</a:t>
            </a:r>
            <a:endParaRPr lang="en-US" sz="4000" b="1" kern="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8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4261E0-65D6-84B9-BD68-813C30605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8" y="2479879"/>
            <a:ext cx="8983060" cy="337165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2FB4F9-09A5-7EC7-E965-C2DA3E8DF32C}"/>
              </a:ext>
            </a:extLst>
          </p:cNvPr>
          <p:cNvCxnSpPr>
            <a:cxnSpLocks/>
          </p:cNvCxnSpPr>
          <p:nvPr/>
        </p:nvCxnSpPr>
        <p:spPr bwMode="auto">
          <a:xfrm>
            <a:off x="4568909" y="2911869"/>
            <a:ext cx="0" cy="8077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949CDF-77D9-96DC-9E3A-C080022A01E5}"/>
              </a:ext>
            </a:extLst>
          </p:cNvPr>
          <p:cNvCxnSpPr>
            <a:cxnSpLocks/>
            <a:stCxn id="8" idx="4"/>
          </p:cNvCxnSpPr>
          <p:nvPr/>
        </p:nvCxnSpPr>
        <p:spPr bwMode="auto">
          <a:xfrm>
            <a:off x="4568853" y="3790000"/>
            <a:ext cx="3147" cy="10760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F8587D-6F38-E153-B5E4-549DF58D5EF6}"/>
              </a:ext>
            </a:extLst>
          </p:cNvPr>
          <p:cNvCxnSpPr>
            <a:cxnSpLocks/>
          </p:cNvCxnSpPr>
          <p:nvPr/>
        </p:nvCxnSpPr>
        <p:spPr bwMode="auto">
          <a:xfrm>
            <a:off x="4568881" y="2911869"/>
            <a:ext cx="0" cy="8077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reeform 1">
            <a:extLst>
              <a:ext uri="{FF2B5EF4-FFF2-40B4-BE49-F238E27FC236}">
                <a16:creationId xmlns:a16="http://schemas.microsoft.com/office/drawing/2014/main" id="{31F80258-7F73-7F03-8DD6-6CEBE582A300}"/>
              </a:ext>
            </a:extLst>
          </p:cNvPr>
          <p:cNvSpPr/>
          <p:nvPr/>
        </p:nvSpPr>
        <p:spPr bwMode="auto">
          <a:xfrm>
            <a:off x="4617218" y="3773156"/>
            <a:ext cx="406958" cy="236136"/>
          </a:xfrm>
          <a:custGeom>
            <a:avLst/>
            <a:gdLst>
              <a:gd name="connsiteX0" fmla="*/ 406958 w 406958"/>
              <a:gd name="connsiteY0" fmla="*/ 236136 h 236136"/>
              <a:gd name="connsiteX1" fmla="*/ 165797 w 406958"/>
              <a:gd name="connsiteY1" fmla="*/ 95459 h 236136"/>
              <a:gd name="connsiteX2" fmla="*/ 0 w 406958"/>
              <a:gd name="connsiteY2" fmla="*/ 0 h 23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6958" h="236136">
                <a:moveTo>
                  <a:pt x="406958" y="236136"/>
                </a:moveTo>
                <a:lnTo>
                  <a:pt x="165797" y="95459"/>
                </a:lnTo>
                <a:lnTo>
                  <a:pt x="0" y="0"/>
                </a:lnTo>
              </a:path>
            </a:pathLst>
          </a:custGeom>
          <a:noFill/>
          <a:ln w="38100" cap="flat" cmpd="dbl" algn="ctr">
            <a:solidFill>
              <a:srgbClr val="FF8000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80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43F0A145-ADC3-6437-ECB4-A43CE4AE6FF4}"/>
              </a:ext>
            </a:extLst>
          </p:cNvPr>
          <p:cNvSpPr/>
          <p:nvPr/>
        </p:nvSpPr>
        <p:spPr bwMode="auto">
          <a:xfrm>
            <a:off x="4149344" y="4007104"/>
            <a:ext cx="422656" cy="434848"/>
          </a:xfrm>
          <a:custGeom>
            <a:avLst/>
            <a:gdLst>
              <a:gd name="connsiteX0" fmla="*/ 0 w 422656"/>
              <a:gd name="connsiteY0" fmla="*/ 0 h 434848"/>
              <a:gd name="connsiteX1" fmla="*/ 247904 w 422656"/>
              <a:gd name="connsiteY1" fmla="*/ 199136 h 434848"/>
              <a:gd name="connsiteX2" fmla="*/ 422656 w 422656"/>
              <a:gd name="connsiteY2" fmla="*/ 434848 h 43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656" h="434848">
                <a:moveTo>
                  <a:pt x="0" y="0"/>
                </a:moveTo>
                <a:cubicBezTo>
                  <a:pt x="88730" y="63330"/>
                  <a:pt x="177461" y="126661"/>
                  <a:pt x="247904" y="199136"/>
                </a:cubicBezTo>
                <a:cubicBezTo>
                  <a:pt x="318347" y="271611"/>
                  <a:pt x="370501" y="353229"/>
                  <a:pt x="422656" y="434848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BF216744-6D36-54AB-6949-8D2D034ECE3F}"/>
              </a:ext>
            </a:extLst>
          </p:cNvPr>
          <p:cNvSpPr/>
          <p:nvPr/>
        </p:nvSpPr>
        <p:spPr bwMode="auto">
          <a:xfrm>
            <a:off x="3280787" y="3326004"/>
            <a:ext cx="1291213" cy="411983"/>
          </a:xfrm>
          <a:custGeom>
            <a:avLst/>
            <a:gdLst>
              <a:gd name="connsiteX0" fmla="*/ 1291213 w 1291213"/>
              <a:gd name="connsiteY0" fmla="*/ 411983 h 411983"/>
              <a:gd name="connsiteX1" fmla="*/ 864158 w 1291213"/>
              <a:gd name="connsiteY1" fmla="*/ 251209 h 411983"/>
              <a:gd name="connsiteX2" fmla="*/ 432079 w 1291213"/>
              <a:gd name="connsiteY2" fmla="*/ 115556 h 411983"/>
              <a:gd name="connsiteX3" fmla="*/ 0 w 1291213"/>
              <a:gd name="connsiteY3" fmla="*/ 0 h 4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1213" h="411983">
                <a:moveTo>
                  <a:pt x="1291213" y="411983"/>
                </a:moveTo>
                <a:cubicBezTo>
                  <a:pt x="1149280" y="356298"/>
                  <a:pt x="1007347" y="300613"/>
                  <a:pt x="864158" y="251209"/>
                </a:cubicBezTo>
                <a:cubicBezTo>
                  <a:pt x="720969" y="201805"/>
                  <a:pt x="576105" y="157424"/>
                  <a:pt x="432079" y="115556"/>
                </a:cubicBezTo>
                <a:cubicBezTo>
                  <a:pt x="288053" y="73688"/>
                  <a:pt x="144026" y="36844"/>
                  <a:pt x="0" y="0"/>
                </a:cubicBezTo>
              </a:path>
            </a:pathLst>
          </a:custGeom>
          <a:noFill/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AAF5F5-2038-A714-451D-22455F0FB292}"/>
              </a:ext>
            </a:extLst>
          </p:cNvPr>
          <p:cNvCxnSpPr>
            <a:cxnSpLocks/>
            <a:stCxn id="15" idx="4"/>
          </p:cNvCxnSpPr>
          <p:nvPr/>
        </p:nvCxnSpPr>
        <p:spPr bwMode="auto">
          <a:xfrm>
            <a:off x="5878738" y="2705796"/>
            <a:ext cx="11" cy="6144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9E9E9B-2262-15EE-8DD9-A9A11136D913}"/>
              </a:ext>
            </a:extLst>
          </p:cNvPr>
          <p:cNvCxnSpPr>
            <a:cxnSpLocks/>
          </p:cNvCxnSpPr>
          <p:nvPr/>
        </p:nvCxnSpPr>
        <p:spPr bwMode="auto">
          <a:xfrm>
            <a:off x="4567287" y="2664892"/>
            <a:ext cx="0" cy="2440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594EA37-4835-46BC-8DD1-DDF6200C7C32}"/>
              </a:ext>
            </a:extLst>
          </p:cNvPr>
          <p:cNvCxnSpPr>
            <a:cxnSpLocks/>
          </p:cNvCxnSpPr>
          <p:nvPr/>
        </p:nvCxnSpPr>
        <p:spPr bwMode="auto">
          <a:xfrm>
            <a:off x="4585998" y="2673652"/>
            <a:ext cx="0" cy="37161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5918C55-217C-5567-A914-9E38DA0B4E62}"/>
              </a:ext>
            </a:extLst>
          </p:cNvPr>
          <p:cNvCxnSpPr>
            <a:cxnSpLocks/>
            <a:stCxn id="63" idx="4"/>
          </p:cNvCxnSpPr>
          <p:nvPr/>
        </p:nvCxnSpPr>
        <p:spPr bwMode="auto">
          <a:xfrm>
            <a:off x="5009277" y="2701117"/>
            <a:ext cx="13578" cy="13137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36016DA-42A4-DDEE-F9B6-E4E42B06528A}"/>
              </a:ext>
            </a:extLst>
          </p:cNvPr>
          <p:cNvCxnSpPr>
            <a:cxnSpLocks/>
          </p:cNvCxnSpPr>
          <p:nvPr/>
        </p:nvCxnSpPr>
        <p:spPr bwMode="auto">
          <a:xfrm>
            <a:off x="5877426" y="2684477"/>
            <a:ext cx="0" cy="36777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CB33BD-712E-ED41-4FB4-2D68F889C88D}"/>
              </a:ext>
            </a:extLst>
          </p:cNvPr>
          <p:cNvCxnSpPr/>
          <p:nvPr/>
        </p:nvCxnSpPr>
        <p:spPr bwMode="auto">
          <a:xfrm>
            <a:off x="4653080" y="2653519"/>
            <a:ext cx="3016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F36FB01-5158-B5C5-1294-AE8FBCCBD8C9}"/>
              </a:ext>
            </a:extLst>
          </p:cNvPr>
          <p:cNvCxnSpPr/>
          <p:nvPr/>
        </p:nvCxnSpPr>
        <p:spPr bwMode="auto">
          <a:xfrm>
            <a:off x="4645420" y="3327616"/>
            <a:ext cx="30165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7B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06BE167-2BCE-3CD4-96E9-5274AD1B283E}"/>
              </a:ext>
            </a:extLst>
          </p:cNvPr>
          <p:cNvCxnSpPr>
            <a:cxnSpLocks/>
          </p:cNvCxnSpPr>
          <p:nvPr/>
        </p:nvCxnSpPr>
        <p:spPr bwMode="auto">
          <a:xfrm>
            <a:off x="4636494" y="2611036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1CC140-1EDD-BB9F-DC14-5557899F2375}"/>
              </a:ext>
            </a:extLst>
          </p:cNvPr>
          <p:cNvCxnSpPr>
            <a:cxnSpLocks/>
          </p:cNvCxnSpPr>
          <p:nvPr/>
        </p:nvCxnSpPr>
        <p:spPr bwMode="auto">
          <a:xfrm>
            <a:off x="4645420" y="3065668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FD92B31-6BAB-128A-9963-153C13EF5366}"/>
              </a:ext>
            </a:extLst>
          </p:cNvPr>
          <p:cNvSpPr/>
          <p:nvPr/>
        </p:nvSpPr>
        <p:spPr bwMode="auto">
          <a:xfrm>
            <a:off x="4523133" y="3698560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DD1B9F-A330-4564-60C7-E3BBE98549FA}"/>
              </a:ext>
            </a:extLst>
          </p:cNvPr>
          <p:cNvSpPr/>
          <p:nvPr/>
        </p:nvSpPr>
        <p:spPr bwMode="auto">
          <a:xfrm>
            <a:off x="4523133" y="4389912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EB0036-FBAF-76DC-D215-317DA49FDF8C}"/>
              </a:ext>
            </a:extLst>
          </p:cNvPr>
          <p:cNvSpPr/>
          <p:nvPr/>
        </p:nvSpPr>
        <p:spPr bwMode="auto">
          <a:xfrm>
            <a:off x="4523133" y="4820310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18C8A6-7E5B-58B5-EE99-1AB17C8783F9}"/>
              </a:ext>
            </a:extLst>
          </p:cNvPr>
          <p:cNvSpPr/>
          <p:nvPr/>
        </p:nvSpPr>
        <p:spPr bwMode="auto">
          <a:xfrm>
            <a:off x="5833029" y="2612930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39A053-5ED7-BBB1-3C7E-4730928A97B7}"/>
              </a:ext>
            </a:extLst>
          </p:cNvPr>
          <p:cNvSpPr/>
          <p:nvPr/>
        </p:nvSpPr>
        <p:spPr bwMode="auto">
          <a:xfrm>
            <a:off x="5833018" y="3023268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D87467-7BED-4D74-050B-6E8E72FCD263}"/>
              </a:ext>
            </a:extLst>
          </p:cNvPr>
          <p:cNvSpPr/>
          <p:nvPr/>
        </p:nvSpPr>
        <p:spPr bwMode="auto">
          <a:xfrm>
            <a:off x="4524143" y="2858529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3A6838-DBD7-7103-79D3-B08F2AB93048}"/>
              </a:ext>
            </a:extLst>
          </p:cNvPr>
          <p:cNvSpPr/>
          <p:nvPr/>
        </p:nvSpPr>
        <p:spPr bwMode="auto">
          <a:xfrm>
            <a:off x="4523133" y="3273186"/>
            <a:ext cx="91440" cy="91440"/>
          </a:xfrm>
          <a:prstGeom prst="ellipse">
            <a:avLst/>
          </a:prstGeom>
          <a:solidFill>
            <a:srgbClr val="007B00"/>
          </a:solidFill>
          <a:ln w="9525" cap="flat" cmpd="sng" algn="ctr">
            <a:solidFill>
              <a:srgbClr val="007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7B00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4231E9-C5C7-3642-29E6-9292421E52CA}"/>
              </a:ext>
            </a:extLst>
          </p:cNvPr>
          <p:cNvSpPr txBox="1"/>
          <p:nvPr/>
        </p:nvSpPr>
        <p:spPr>
          <a:xfrm>
            <a:off x="5418676" y="1925615"/>
            <a:ext cx="1159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Weak beat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of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outro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592CE2-AA66-A4D9-4FE2-80D3855F72E6}"/>
              </a:ext>
            </a:extLst>
          </p:cNvPr>
          <p:cNvSpPr txBox="1"/>
          <p:nvPr/>
        </p:nvSpPr>
        <p:spPr>
          <a:xfrm>
            <a:off x="4075038" y="1564150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Strong beat </a:t>
            </a:r>
          </a:p>
          <a:p>
            <a:r>
              <a:rPr lang="en-US" sz="1800" dirty="0">
                <a:solidFill>
                  <a:srgbClr val="C00000"/>
                </a:solidFill>
              </a:rPr>
              <a:t>of </a:t>
            </a:r>
            <a:r>
              <a:rPr lang="en-US" sz="1800" b="1" spc="-1200" baseline="30000" dirty="0">
                <a:solidFill>
                  <a:srgbClr val="C00000"/>
                </a:solidFill>
              </a:rPr>
              <a:t>9</a:t>
            </a:r>
            <a:r>
              <a:rPr lang="en-US" sz="1800" b="1" baseline="-25000" dirty="0">
                <a:solidFill>
                  <a:srgbClr val="C00000"/>
                </a:solidFill>
              </a:rPr>
              <a:t>4</a:t>
            </a:r>
            <a:r>
              <a:rPr lang="en-US" sz="1800" dirty="0">
                <a:solidFill>
                  <a:srgbClr val="C00000"/>
                </a:solidFill>
              </a:rPr>
              <a:t> outro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AA16CBE-F7AF-6FC6-247B-530611EEAE5B}"/>
              </a:ext>
            </a:extLst>
          </p:cNvPr>
          <p:cNvSpPr/>
          <p:nvPr/>
        </p:nvSpPr>
        <p:spPr bwMode="auto">
          <a:xfrm>
            <a:off x="4526571" y="3027814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F8385A-DA54-B88F-4934-0B4A5C1C35FC}"/>
              </a:ext>
            </a:extLst>
          </p:cNvPr>
          <p:cNvSpPr/>
          <p:nvPr/>
        </p:nvSpPr>
        <p:spPr bwMode="auto">
          <a:xfrm>
            <a:off x="4963557" y="2609677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3A1348BC-08EB-DE57-9C43-A560551F65C3}"/>
              </a:ext>
            </a:extLst>
          </p:cNvPr>
          <p:cNvSpPr/>
          <p:nvPr/>
        </p:nvSpPr>
        <p:spPr bwMode="auto">
          <a:xfrm>
            <a:off x="4975224" y="3965725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6A9E6C-2268-0BE2-0AC9-FC5FA43332C1}"/>
              </a:ext>
            </a:extLst>
          </p:cNvPr>
          <p:cNvSpPr txBox="1"/>
          <p:nvPr/>
        </p:nvSpPr>
        <p:spPr>
          <a:xfrm>
            <a:off x="5053692" y="4039862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Displaced </a:t>
            </a:r>
            <a:r>
              <a:rPr lang="en-US" sz="1800" b="1" spc="-1200" baseline="30000" dirty="0">
                <a:solidFill>
                  <a:srgbClr val="0000FF"/>
                </a:solidFill>
              </a:rPr>
              <a:t>3</a:t>
            </a:r>
            <a:r>
              <a:rPr lang="en-US" sz="1800" b="1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1D6B8AA-8F02-674D-BAB7-FBF706E1ED17}"/>
              </a:ext>
            </a:extLst>
          </p:cNvPr>
          <p:cNvSpPr/>
          <p:nvPr/>
        </p:nvSpPr>
        <p:spPr bwMode="auto">
          <a:xfrm>
            <a:off x="4968608" y="3283602"/>
            <a:ext cx="91440" cy="9144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4414230-9DCD-3637-913D-433CAD6B06D6}"/>
              </a:ext>
            </a:extLst>
          </p:cNvPr>
          <p:cNvSpPr/>
          <p:nvPr/>
        </p:nvSpPr>
        <p:spPr bwMode="auto">
          <a:xfrm>
            <a:off x="3243594" y="3283937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F900AE-05E4-F9A3-B2CD-F323404F0D97}"/>
              </a:ext>
            </a:extLst>
          </p:cNvPr>
          <p:cNvSpPr/>
          <p:nvPr/>
        </p:nvSpPr>
        <p:spPr bwMode="auto">
          <a:xfrm>
            <a:off x="5834370" y="3287625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58B9D51-3C8A-22AB-6A5D-06C3D807E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861" y="108895"/>
            <a:ext cx="51362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/>
              <a:t>“Mein </a:t>
            </a:r>
            <a:r>
              <a:rPr lang="en-US" sz="2800" b="1" dirty="0" err="1"/>
              <a:t>Herz</a:t>
            </a:r>
            <a:r>
              <a:rPr lang="en-US" sz="2800" b="1" dirty="0"/>
              <a:t> is </a:t>
            </a:r>
            <a:r>
              <a:rPr lang="en-US" sz="2800" b="1" dirty="0" err="1"/>
              <a:t>schwer</a:t>
            </a:r>
            <a:r>
              <a:rPr lang="en-US" sz="2800" b="1" dirty="0"/>
              <a:t>” Op. 94/3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8F7A4B-288E-0738-D14C-172BF88B41D7}"/>
              </a:ext>
            </a:extLst>
          </p:cNvPr>
          <p:cNvSpPr/>
          <p:nvPr/>
        </p:nvSpPr>
        <p:spPr bwMode="auto">
          <a:xfrm>
            <a:off x="5833018" y="2614356"/>
            <a:ext cx="91440" cy="91440"/>
          </a:xfrm>
          <a:prstGeom prst="ellipse">
            <a:avLst/>
          </a:prstGeom>
          <a:solidFill>
            <a:srgbClr val="FF8000"/>
          </a:solidFill>
          <a:ln w="9525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6DE70-35BC-0459-75E2-9EF2BBD0699A}"/>
              </a:ext>
            </a:extLst>
          </p:cNvPr>
          <p:cNvSpPr txBox="1"/>
          <p:nvPr/>
        </p:nvSpPr>
        <p:spPr>
          <a:xfrm>
            <a:off x="3894609" y="2215848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B00"/>
                </a:solidFill>
              </a:rPr>
              <a:t>Main </a:t>
            </a:r>
            <a:r>
              <a:rPr lang="en-US" sz="1800" b="1" spc="-1200" baseline="30000" dirty="0">
                <a:solidFill>
                  <a:srgbClr val="007B00"/>
                </a:solidFill>
              </a:rPr>
              <a:t>6</a:t>
            </a:r>
            <a:r>
              <a:rPr lang="en-US" sz="1800" b="1" baseline="-25000" dirty="0">
                <a:solidFill>
                  <a:srgbClr val="007B00"/>
                </a:solidFill>
              </a:rPr>
              <a:t>4</a:t>
            </a:r>
            <a:r>
              <a:rPr lang="en-US" sz="1800" dirty="0">
                <a:solidFill>
                  <a:srgbClr val="007B00"/>
                </a:solidFill>
              </a:rPr>
              <a:t> meter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633C98F-52C6-F991-1912-C441A9895237}"/>
              </a:ext>
            </a:extLst>
          </p:cNvPr>
          <p:cNvSpPr/>
          <p:nvPr/>
        </p:nvSpPr>
        <p:spPr bwMode="auto">
          <a:xfrm>
            <a:off x="4524447" y="2610649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0524824-6157-9008-3D44-6610939AE73E}"/>
              </a:ext>
            </a:extLst>
          </p:cNvPr>
          <p:cNvSpPr/>
          <p:nvPr/>
        </p:nvSpPr>
        <p:spPr bwMode="auto">
          <a:xfrm>
            <a:off x="5833018" y="2609299"/>
            <a:ext cx="91440" cy="91440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49FB2A6-25DB-31E2-62D6-1C8E5477989D}"/>
              </a:ext>
            </a:extLst>
          </p:cNvPr>
          <p:cNvCxnSpPr>
            <a:cxnSpLocks/>
          </p:cNvCxnSpPr>
          <p:nvPr/>
        </p:nvCxnSpPr>
        <p:spPr bwMode="auto">
          <a:xfrm>
            <a:off x="4645419" y="3274741"/>
            <a:ext cx="1129905" cy="66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8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89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3773 " pathEditMode="relative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4" grpId="0" animBg="1"/>
      <p:bldP spid="3" grpId="0" animBg="1"/>
      <p:bldP spid="14" grpId="0" animBg="1"/>
      <p:bldP spid="17" grpId="0" animBg="1"/>
      <p:bldP spid="27" grpId="1" animBg="1"/>
      <p:bldP spid="34" grpId="0"/>
      <p:bldP spid="35" grpId="0"/>
      <p:bldP spid="58" grpId="0" animBg="1"/>
      <p:bldP spid="63" grpId="0" animBg="1"/>
      <p:bldP spid="66" grpId="0" animBg="1"/>
      <p:bldP spid="70" grpId="0"/>
      <p:bldP spid="72" grpId="0" animBg="1"/>
      <p:bldP spid="6" grpId="0" animBg="1"/>
      <p:bldP spid="7" grpId="0" animBg="1"/>
      <p:bldP spid="15" grpId="0" animBg="1"/>
      <p:bldP spid="24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630044" y="1674673"/>
            <a:ext cx="7883911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74320" indent="-457200">
              <a:spcAft>
                <a:spcPts val="1200"/>
              </a:spcAft>
            </a:pPr>
            <a:r>
              <a:rPr lang="en-US" dirty="0"/>
              <a:t>• </a:t>
            </a:r>
            <a:r>
              <a:rPr lang="en-US" b="1" dirty="0"/>
              <a:t>Displaced hemiola </a:t>
            </a:r>
            <a:r>
              <a:rPr lang="en-US" dirty="0"/>
              <a:t>plays an important role in multiple of Brahms’s late songs.</a:t>
            </a:r>
          </a:p>
          <a:p>
            <a:pPr marL="274320" indent="-457200">
              <a:spcAft>
                <a:spcPts val="1200"/>
              </a:spcAft>
            </a:pPr>
            <a:r>
              <a:rPr lang="en-US" dirty="0"/>
              <a:t>• Displaced hemiolas give rise (“lift”) to a new displacement, a </a:t>
            </a:r>
            <a:r>
              <a:rPr lang="en-US" b="1" dirty="0"/>
              <a:t>coincidence point between weak beats</a:t>
            </a:r>
            <a:r>
              <a:rPr lang="en-US" dirty="0"/>
              <a:t>.</a:t>
            </a:r>
          </a:p>
          <a:p>
            <a:pPr marL="274320" indent="-457200">
              <a:spcAft>
                <a:spcPts val="1200"/>
              </a:spcAft>
            </a:pPr>
            <a:r>
              <a:rPr lang="en-US" dirty="0"/>
              <a:t>• The “metric cyclone” is a good way to visualize this process.</a:t>
            </a:r>
          </a:p>
          <a:p>
            <a:pPr marL="274320" indent="-457200">
              <a:spcAft>
                <a:spcPts val="1200"/>
              </a:spcAft>
            </a:pPr>
            <a:r>
              <a:rPr lang="en-US" dirty="0"/>
              <a:t>• In the songs, different meters, displacements, and weak beats, can </a:t>
            </a:r>
            <a:r>
              <a:rPr lang="en-US" b="1" dirty="0"/>
              <a:t>all have important poetic associations</a:t>
            </a:r>
            <a:r>
              <a:rPr lang="en-US" dirty="0"/>
              <a:t>, so the “lifting” effect may engender a musical interpretation of the text.</a:t>
            </a: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275010" y="154516"/>
            <a:ext cx="25939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33472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A27679-5AAA-3929-BD2B-F3D68107A35B}"/>
              </a:ext>
            </a:extLst>
          </p:cNvPr>
          <p:cNvSpPr txBox="1"/>
          <p:nvPr/>
        </p:nvSpPr>
        <p:spPr>
          <a:xfrm>
            <a:off x="3220279" y="159027"/>
            <a:ext cx="303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Selected Bibliography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465F48-A3CF-B798-D899-EC692298A698}"/>
              </a:ext>
            </a:extLst>
          </p:cNvPr>
          <p:cNvSpPr txBox="1"/>
          <p:nvPr/>
        </p:nvSpPr>
        <p:spPr>
          <a:xfrm>
            <a:off x="273647" y="978405"/>
            <a:ext cx="87425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500" dirty="0"/>
              <a:t>Cohn, Richard. 1992. “The Dramatization of Hypermetric Conflicts in the Scherzo of </a:t>
            </a:r>
            <a:br>
              <a:rPr lang="en-US" sz="1500" dirty="0"/>
            </a:br>
            <a:r>
              <a:rPr lang="en-US" sz="1500" dirty="0"/>
              <a:t>Beethoven’s Ninth Symphony.” </a:t>
            </a:r>
            <a:r>
              <a:rPr lang="en-US" sz="1500" i="1" dirty="0"/>
              <a:t>19</a:t>
            </a:r>
            <a:r>
              <a:rPr lang="en-US" sz="1500" i="1" baseline="30000" dirty="0"/>
              <a:t>th</a:t>
            </a:r>
            <a:r>
              <a:rPr lang="en-US" sz="1500" i="1" dirty="0"/>
              <a:t>-Century Music </a:t>
            </a:r>
            <a:r>
              <a:rPr lang="en-US" sz="1500" dirty="0"/>
              <a:t>15 (3): 188–206.</a:t>
            </a:r>
          </a:p>
          <a:p>
            <a:pPr marL="457200" indent="-457200"/>
            <a:r>
              <a:rPr lang="en-US" sz="1500" dirty="0"/>
              <a:t>———. 2001. “Complex Hemiolas, Ski-Hill Graphs and Metric Spaces.” </a:t>
            </a:r>
            <a:r>
              <a:rPr lang="en-US" sz="1500" i="1" dirty="0"/>
              <a:t>Music Analysis </a:t>
            </a:r>
            <a:r>
              <a:rPr lang="en-US" sz="1500" dirty="0"/>
              <a:t>20 (3): 295–326. </a:t>
            </a:r>
          </a:p>
          <a:p>
            <a:pPr marL="457200" indent="-457200"/>
            <a:r>
              <a:rPr lang="en-US" sz="1500" dirty="0"/>
              <a:t>———. 2018. “Brahms at Twenty: </a:t>
            </a:r>
            <a:r>
              <a:rPr lang="en-US" sz="1500" dirty="0" err="1"/>
              <a:t>Hemiolic</a:t>
            </a:r>
            <a:r>
              <a:rPr lang="en-US" sz="1500" dirty="0"/>
              <a:t> Varietals and Metric Malleability in an Early Sonata.” </a:t>
            </a:r>
            <a:r>
              <a:rPr lang="en-US" sz="1500" i="1" dirty="0"/>
              <a:t>Brahms and the Shaping of Time</a:t>
            </a:r>
            <a:r>
              <a:rPr lang="en-US" sz="1500" dirty="0"/>
              <a:t> ed. Scott Murphy. Univ. of Rochester Press: 178–204.</a:t>
            </a:r>
          </a:p>
          <a:p>
            <a:pPr marL="457200" indent="-457200"/>
            <a:r>
              <a:rPr lang="en-US" sz="1500" dirty="0"/>
              <a:t>Jenner, Gustav. 2009. “Johannes Brahms as Man, Teacher, and Artist,” Trans. S. Gillespie and E. </a:t>
            </a:r>
            <a:r>
              <a:rPr lang="en-US" sz="1500" dirty="0" err="1"/>
              <a:t>Kaestner</a:t>
            </a:r>
            <a:r>
              <a:rPr lang="en-US" sz="1500" dirty="0"/>
              <a:t>. In </a:t>
            </a:r>
            <a:r>
              <a:rPr lang="en-US" sz="1500" i="1" dirty="0"/>
              <a:t>Brahms and his World</a:t>
            </a:r>
            <a:r>
              <a:rPr lang="en-US" sz="1500" dirty="0"/>
              <a:t>, ed. W. Frisch, K.C. Karnes. Princeton University Press: 381–424.</a:t>
            </a:r>
          </a:p>
          <a:p>
            <a:pPr marL="457200" indent="-457200"/>
            <a:r>
              <a:rPr lang="en-US" sz="1500" dirty="0"/>
              <a:t>Krebs, Harald. 1999. </a:t>
            </a:r>
            <a:r>
              <a:rPr lang="en-US" sz="1500" i="1" dirty="0"/>
              <a:t>Fantasy Pieces: Metrical Dissonance in the Music of Robert Schumann</a:t>
            </a:r>
            <a:r>
              <a:rPr lang="en-US" sz="1500" dirty="0"/>
              <a:t>. Oxford University Press.</a:t>
            </a:r>
          </a:p>
          <a:p>
            <a:pPr marL="457200" indent="-457200"/>
            <a:r>
              <a:rPr lang="en-US" sz="1500" dirty="0"/>
              <a:t>Lau, Wing. 2015. “Composing Declamation: Notated Meter Changes in Brahms’s Lieder.” </a:t>
            </a:r>
            <a:r>
              <a:rPr lang="en-US" sz="1500" i="1" dirty="0"/>
              <a:t>Music Theory Online </a:t>
            </a:r>
            <a:r>
              <a:rPr lang="en-US" sz="1500" dirty="0"/>
              <a:t>21 (2).</a:t>
            </a:r>
          </a:p>
          <a:p>
            <a:pPr marL="457200" indent="-457200"/>
            <a:r>
              <a:rPr lang="en-US" sz="1500" dirty="0"/>
              <a:t>Lewin, David. 1981. “On Harmony and Meter in Brahms’s Op. 76, No. 8.” </a:t>
            </a:r>
            <a:r>
              <a:rPr lang="en-US" sz="1500" i="1" dirty="0"/>
              <a:t>19</a:t>
            </a:r>
            <a:r>
              <a:rPr lang="en-US" sz="1500" i="1" baseline="30000" dirty="0"/>
              <a:t>th</a:t>
            </a:r>
            <a:r>
              <a:rPr lang="en-US" sz="1500" i="1" dirty="0"/>
              <a:t>-Century Music</a:t>
            </a:r>
            <a:r>
              <a:rPr lang="en-US" sz="1500" dirty="0"/>
              <a:t> 4 (3): 261–265.</a:t>
            </a:r>
          </a:p>
          <a:p>
            <a:pPr marL="457200" indent="-457200"/>
            <a:r>
              <a:rPr lang="en-US" sz="1500" dirty="0" err="1"/>
              <a:t>Malin</a:t>
            </a:r>
            <a:r>
              <a:rPr lang="en-US" sz="1500" dirty="0"/>
              <a:t>, Yonatan. 2006. “Metric Displacement Dissonance and Romantic Longing in the German Lied.” </a:t>
            </a:r>
            <a:r>
              <a:rPr lang="en-US" sz="1500" i="1" dirty="0"/>
              <a:t>Music Analysis </a:t>
            </a:r>
            <a:r>
              <a:rPr lang="en-US" sz="1500" dirty="0"/>
              <a:t>25 (3): 251–288.</a:t>
            </a:r>
          </a:p>
          <a:p>
            <a:pPr marL="457200" indent="-457200"/>
            <a:r>
              <a:rPr lang="en-US" sz="1500" dirty="0"/>
              <a:t>McClelland, Ryan. 2018. “Hemiola as Agent of Metric Resolution in the Music of Brahms.” </a:t>
            </a:r>
            <a:r>
              <a:rPr lang="en-US" sz="1500" i="1" dirty="0"/>
              <a:t>Brahms and the Shaping of Time</a:t>
            </a:r>
            <a:r>
              <a:rPr lang="en-US" sz="1500" dirty="0"/>
              <a:t> ed. Scott Murphy. Univ. of Rochester Press: 143–177.</a:t>
            </a:r>
          </a:p>
          <a:p>
            <a:pPr marL="457200" indent="-457200"/>
            <a:r>
              <a:rPr lang="en-US" sz="1500" dirty="0"/>
              <a:t>———. 2010. </a:t>
            </a:r>
            <a:r>
              <a:rPr lang="en-US" sz="1500" i="1" dirty="0"/>
              <a:t>Songs in Motion: Rhythm and Meter in the German Lied. </a:t>
            </a:r>
            <a:r>
              <a:rPr lang="en-US" sz="1500" dirty="0"/>
              <a:t>Oxford University Press. </a:t>
            </a:r>
          </a:p>
          <a:p>
            <a:pPr marL="457200" indent="-457200"/>
            <a:r>
              <a:rPr lang="en-US" sz="1500" dirty="0"/>
              <a:t>Murphy, Scott. 2009. “Metric Cubes in Some Music of Brahms.” </a:t>
            </a:r>
            <a:r>
              <a:rPr lang="en-US" sz="1500" i="1" dirty="0"/>
              <a:t>Journal of Music Theory</a:t>
            </a:r>
            <a:r>
              <a:rPr lang="en-US" sz="1500" dirty="0"/>
              <a:t> 53 (1): 1–56. </a:t>
            </a:r>
          </a:p>
          <a:p>
            <a:pPr marL="457200" indent="-457200"/>
            <a:r>
              <a:rPr lang="en-US" sz="1500" dirty="0"/>
              <a:t>Platt, Heather. 2018. “Temporal Disruptions and Shifting Levels of Discourse in Brahms’s </a:t>
            </a:r>
            <a:r>
              <a:rPr lang="en-US" sz="1500" dirty="0" err="1"/>
              <a:t>Leider</a:t>
            </a:r>
            <a:r>
              <a:rPr lang="en-US" sz="1500" dirty="0"/>
              <a:t>.” </a:t>
            </a:r>
            <a:r>
              <a:rPr lang="en-US" sz="1500" i="1" dirty="0"/>
              <a:t>Brahms and the Shaping of Time</a:t>
            </a:r>
            <a:r>
              <a:rPr lang="en-US" sz="1500" dirty="0"/>
              <a:t> ed. Scott Murphy. Univ. of Rochester Press: 49–82.</a:t>
            </a:r>
          </a:p>
          <a:p>
            <a:pPr marL="457200" indent="-457200"/>
            <a:r>
              <a:rPr lang="en-US" sz="1500" dirty="0"/>
              <a:t>Popoff, Alexandre, and Jason </a:t>
            </a:r>
            <a:r>
              <a:rPr lang="en-US" sz="1500" dirty="0" err="1"/>
              <a:t>Yust</a:t>
            </a:r>
            <a:r>
              <a:rPr lang="en-US" sz="1500" dirty="0"/>
              <a:t>. 2019. “Meter Networks” </a:t>
            </a:r>
            <a:r>
              <a:rPr lang="en-US" sz="1500" i="1" dirty="0"/>
              <a:t>Journal of Mathematics and Music </a:t>
            </a:r>
            <a:endParaRPr lang="en-US" sz="1500" dirty="0"/>
          </a:p>
          <a:p>
            <a:pPr marL="457200" indent="-457200"/>
            <a:r>
              <a:rPr lang="en-US" sz="1500" dirty="0" err="1"/>
              <a:t>Youens</a:t>
            </a:r>
            <a:r>
              <a:rPr lang="en-US" sz="1500" dirty="0"/>
              <a:t>, Susan. 2018. “Of Cannibalism, the Abolitionist Movement, and Brahms: An Unlikely Conjunction. </a:t>
            </a:r>
            <a:r>
              <a:rPr lang="en-US" sz="1500" i="1" dirty="0"/>
              <a:t>Sparks and Wiry Cries </a:t>
            </a:r>
            <a:r>
              <a:rPr lang="en-US" sz="1500" dirty="0"/>
              <a:t>6 (6). </a:t>
            </a:r>
            <a:r>
              <a:rPr lang="en-US" sz="1500" dirty="0" err="1"/>
              <a:t>sparksandwirycries.org</a:t>
            </a:r>
            <a:r>
              <a:rPr lang="en-US" sz="1500" dirty="0"/>
              <a:t>/magazine/2018/6/6/</a:t>
            </a:r>
            <a:r>
              <a:rPr lang="en-US" sz="1500" dirty="0" err="1"/>
              <a:t>susan</a:t>
            </a:r>
            <a:r>
              <a:rPr lang="en-US" sz="1500" dirty="0"/>
              <a:t>-</a:t>
            </a:r>
            <a:r>
              <a:rPr lang="en-US" sz="1500" dirty="0" err="1"/>
              <a:t>youens</a:t>
            </a:r>
            <a:r>
              <a:rPr lang="en-US" sz="1500" dirty="0"/>
              <a:t>-on-song</a:t>
            </a:r>
          </a:p>
          <a:p>
            <a:pPr marL="457200" indent="-457200"/>
            <a:r>
              <a:rPr lang="en-US" sz="1500" dirty="0" err="1"/>
              <a:t>Yust</a:t>
            </a:r>
            <a:r>
              <a:rPr lang="en-US" sz="1500" dirty="0"/>
              <a:t>, Jason. 2018. </a:t>
            </a:r>
            <a:r>
              <a:rPr lang="en-US" sz="1500" i="1" dirty="0"/>
              <a:t>Organized Time: Rhythm, Tonality, and Form.</a:t>
            </a:r>
            <a:r>
              <a:rPr lang="en-US" sz="1500" dirty="0"/>
              <a:t> Oxford University Press. </a:t>
            </a:r>
          </a:p>
        </p:txBody>
      </p:sp>
    </p:spTree>
    <p:extLst>
      <p:ext uri="{BB962C8B-B14F-4D97-AF65-F5344CB8AC3E}">
        <p14:creationId xmlns:p14="http://schemas.microsoft.com/office/powerpoint/2010/main" val="2162134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0767" y="506151"/>
            <a:ext cx="8595957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Multivalent Displaced Hemiolas</a:t>
            </a:r>
            <a:b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sz="4000" b="1" dirty="0">
                <a:solidFill>
                  <a:srgbClr val="002060"/>
                </a:solidFill>
                <a:latin typeface="Garamond" charset="0"/>
                <a:ea typeface="ＭＳ Ｐゴシック" charset="0"/>
                <a:cs typeface="ＭＳ Ｐゴシック" charset="0"/>
              </a:rPr>
              <a:t>in Brahms’s Late Songs</a:t>
            </a:r>
            <a:endParaRPr lang="en-US" sz="4000" b="1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902784" y="3956155"/>
            <a:ext cx="7067043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Jason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Yust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,           .</a:t>
            </a:r>
          </a:p>
          <a:p>
            <a:pPr marL="0" indent="0" algn="ctr" eaLnBrk="1" hangingPunct="1">
              <a:buFontTx/>
              <a:buNone/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http:/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sites.bu.edu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jyust</a:t>
            </a:r>
            <a:endParaRPr lang="en-US" dirty="0">
              <a:solidFill>
                <a:schemeClr val="accent5">
                  <a:lumMod val="25000"/>
                </a:schemeClr>
              </a:solidFill>
              <a:latin typeface="Garamond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jason.yust@gmail.com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1CA213-922D-3B4E-86C9-C13A5C38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784" y="2187290"/>
            <a:ext cx="7325229" cy="1464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Brahms’s Hybrid Metric Dissonances</a:t>
            </a:r>
            <a:b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Brahms 2022: New Paths, New Perspectives</a:t>
            </a:r>
            <a:b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</a:br>
            <a:r>
              <a:rPr lang="en-US" kern="0" dirty="0">
                <a:solidFill>
                  <a:schemeClr val="accent5">
                    <a:lumMod val="25000"/>
                  </a:schemeClr>
                </a:solidFill>
                <a:latin typeface="Garamond" charset="0"/>
                <a:ea typeface="ＭＳ Ｐゴシック" charset="0"/>
                <a:cs typeface="ＭＳ Ｐゴシック" charset="0"/>
              </a:rPr>
              <a:t>American Brahms Society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63DC4-95A6-90C8-7953-5FA74D05B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55" y="3545603"/>
            <a:ext cx="2348345" cy="3357722"/>
          </a:xfrm>
          <a:prstGeom prst="rect">
            <a:avLst/>
          </a:prstGeom>
        </p:spPr>
      </p:pic>
      <p:pic>
        <p:nvPicPr>
          <p:cNvPr id="6" name="Picture 5" descr="BU Logo.jpg">
            <a:extLst>
              <a:ext uri="{FF2B5EF4-FFF2-40B4-BE49-F238E27FC236}">
                <a16:creationId xmlns:a16="http://schemas.microsoft.com/office/drawing/2014/main" id="{53939A27-6BFB-9091-4984-A552D7AEE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07" y="3982769"/>
            <a:ext cx="1284865" cy="5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6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B1E3A1E-9AA3-C740-0A1F-F427C5EC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B14E30E-395C-C96C-F2CD-0AD7A797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882" y="198521"/>
            <a:ext cx="4066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The Metric Cyclone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86631-3977-D717-96E5-0F72E73E7750}"/>
              </a:ext>
            </a:extLst>
          </p:cNvPr>
          <p:cNvSpPr txBox="1"/>
          <p:nvPr/>
        </p:nvSpPr>
        <p:spPr>
          <a:xfrm>
            <a:off x="1643765" y="844852"/>
            <a:ext cx="58786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metric cyclone is a graphical representation</a:t>
            </a:r>
            <a:br>
              <a:rPr lang="en-US" dirty="0"/>
            </a:br>
            <a:r>
              <a:rPr lang="en-US" dirty="0"/>
              <a:t>of metric relationships.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65A745-D49D-9489-EF72-A65F8CBA3DF7}"/>
              </a:ext>
            </a:extLst>
          </p:cNvPr>
          <p:cNvSpPr txBox="1"/>
          <p:nvPr/>
        </p:nvSpPr>
        <p:spPr>
          <a:xfrm>
            <a:off x="1643765" y="1704000"/>
            <a:ext cx="5743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point in the space represents a metrical layer.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52827E-0EA6-AB17-71AB-2CBD596728A9}"/>
              </a:ext>
            </a:extLst>
          </p:cNvPr>
          <p:cNvSpPr/>
          <p:nvPr/>
        </p:nvSpPr>
        <p:spPr bwMode="auto">
          <a:xfrm>
            <a:off x="4543752" y="453362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623469-B717-552F-70FE-8EC4955A43EE}"/>
              </a:ext>
            </a:extLst>
          </p:cNvPr>
          <p:cNvCxnSpPr>
            <a:cxnSpLocks/>
          </p:cNvCxnSpPr>
          <p:nvPr/>
        </p:nvCxnSpPr>
        <p:spPr bwMode="auto">
          <a:xfrm>
            <a:off x="4682661" y="4545271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E4AB2B0-28D8-FF9B-E1FD-8C208DB1BE39}"/>
              </a:ext>
            </a:extLst>
          </p:cNvPr>
          <p:cNvSpPr txBox="1"/>
          <p:nvPr/>
        </p:nvSpPr>
        <p:spPr>
          <a:xfrm>
            <a:off x="5632883" y="4348510"/>
            <a:ext cx="3255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Quarter note aligned with</a:t>
            </a:r>
            <a:br>
              <a:rPr lang="en-US" dirty="0"/>
            </a:br>
            <a:r>
              <a:rPr lang="en-US" dirty="0"/>
              <a:t>the downbeat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2AAE07-A86A-99C1-4016-05E4885F253B}"/>
              </a:ext>
            </a:extLst>
          </p:cNvPr>
          <p:cNvCxnSpPr>
            <a:cxnSpLocks/>
          </p:cNvCxnSpPr>
          <p:nvPr/>
        </p:nvCxnSpPr>
        <p:spPr bwMode="auto">
          <a:xfrm>
            <a:off x="4731312" y="4056620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BCB0E8-99BA-599E-6E5D-1807F420494C}"/>
              </a:ext>
            </a:extLst>
          </p:cNvPr>
          <p:cNvSpPr txBox="1"/>
          <p:nvPr/>
        </p:nvSpPr>
        <p:spPr>
          <a:xfrm>
            <a:off x="5681534" y="3859859"/>
            <a:ext cx="2882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note aligned with</a:t>
            </a:r>
            <a:br>
              <a:rPr lang="en-US" dirty="0"/>
            </a:br>
            <a:r>
              <a:rPr lang="en-US" dirty="0"/>
              <a:t>the downbeat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25E3001-7058-BB1E-0E3A-20BCDBA444E3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0000" y="3639956"/>
            <a:ext cx="965248" cy="4166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9E8920C-4F74-8BB5-CBF1-A9DA853EA177}"/>
              </a:ext>
            </a:extLst>
          </p:cNvPr>
          <p:cNvSpPr txBox="1"/>
          <p:nvPr/>
        </p:nvSpPr>
        <p:spPr>
          <a:xfrm>
            <a:off x="6005934" y="3371568"/>
            <a:ext cx="2974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Half note displaced by </a:t>
            </a:r>
            <a:br>
              <a:rPr lang="en-US" dirty="0"/>
            </a:br>
            <a:r>
              <a:rPr lang="en-US" dirty="0"/>
              <a:t>a quarter note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BD2D85-657F-508A-63B3-8AFFAA44CAAE}"/>
              </a:ext>
            </a:extLst>
          </p:cNvPr>
          <p:cNvCxnSpPr>
            <a:cxnSpLocks/>
          </p:cNvCxnSpPr>
          <p:nvPr/>
        </p:nvCxnSpPr>
        <p:spPr bwMode="auto">
          <a:xfrm flipV="1">
            <a:off x="3230851" y="3569069"/>
            <a:ext cx="0" cy="12836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EF1AC8-72D4-6050-4042-7C58BABE2149}"/>
              </a:ext>
            </a:extLst>
          </p:cNvPr>
          <p:cNvSpPr txBox="1"/>
          <p:nvPr/>
        </p:nvSpPr>
        <p:spPr>
          <a:xfrm>
            <a:off x="539939" y="3517513"/>
            <a:ext cx="2490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 position </a:t>
            </a:r>
            <a:br>
              <a:rPr lang="en-US" dirty="0"/>
            </a:br>
            <a:r>
              <a:rPr lang="en-US" dirty="0"/>
              <a:t>represents duration</a:t>
            </a:r>
          </a:p>
          <a:p>
            <a:pPr algn="ctr"/>
            <a:r>
              <a:rPr lang="en-US" dirty="0"/>
              <a:t>(log scale)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FE8DAE-3EA4-C489-CDA1-629530932F35}"/>
              </a:ext>
            </a:extLst>
          </p:cNvPr>
          <p:cNvCxnSpPr>
            <a:cxnSpLocks/>
          </p:cNvCxnSpPr>
          <p:nvPr/>
        </p:nvCxnSpPr>
        <p:spPr bwMode="auto">
          <a:xfrm flipH="1">
            <a:off x="1253391" y="6041299"/>
            <a:ext cx="183118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E50317D-8B9E-8DC4-1FDA-EDD8C2B73187}"/>
              </a:ext>
            </a:extLst>
          </p:cNvPr>
          <p:cNvSpPr txBox="1"/>
          <p:nvPr/>
        </p:nvSpPr>
        <p:spPr>
          <a:xfrm>
            <a:off x="255354" y="5111044"/>
            <a:ext cx="382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Horizontal position represents</a:t>
            </a:r>
          </a:p>
          <a:p>
            <a:pPr algn="ctr"/>
            <a:r>
              <a:rPr lang="en-US" dirty="0"/>
              <a:t>displacement from downbeat</a:t>
            </a:r>
          </a:p>
        </p:txBody>
      </p:sp>
    </p:spTree>
    <p:extLst>
      <p:ext uri="{BB962C8B-B14F-4D97-AF65-F5344CB8AC3E}">
        <p14:creationId xmlns:p14="http://schemas.microsoft.com/office/powerpoint/2010/main" val="21418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7176 " pathEditMode="relative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7176 L 0.05087 -0.0717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9" grpId="2" animBg="1"/>
      <p:bldP spid="13" grpId="0"/>
      <p:bldP spid="13" grpId="1"/>
      <p:bldP spid="15" grpId="0"/>
      <p:bldP spid="15" grpId="1"/>
      <p:bldP spid="17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B1E3A1E-9AA3-C740-0A1F-F427C5EC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B14E30E-395C-C96C-F2CD-0AD7A797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882" y="198521"/>
            <a:ext cx="40669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The Metric Cyclone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86631-3977-D717-96E5-0F72E73E7750}"/>
              </a:ext>
            </a:extLst>
          </p:cNvPr>
          <p:cNvSpPr txBox="1"/>
          <p:nvPr/>
        </p:nvSpPr>
        <p:spPr>
          <a:xfrm>
            <a:off x="1721287" y="969464"/>
            <a:ext cx="5723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 ordinary meter is represented by a straight </a:t>
            </a:r>
            <a:br>
              <a:rPr lang="en-US" dirty="0"/>
            </a:br>
            <a:r>
              <a:rPr lang="en-US" dirty="0"/>
              <a:t>line down the middle.</a:t>
            </a:r>
          </a:p>
          <a:p>
            <a:pPr algn="ctr"/>
            <a:r>
              <a:rPr lang="en-US" dirty="0"/>
              <a:t>Spacing shows the meter type.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068DB5-1EA7-A057-17A5-87AEC64FDB88}"/>
              </a:ext>
            </a:extLst>
          </p:cNvPr>
          <p:cNvCxnSpPr>
            <a:cxnSpLocks/>
            <a:stCxn id="6" idx="0"/>
            <a:endCxn id="10" idx="4"/>
          </p:cNvCxnSpPr>
          <p:nvPr/>
        </p:nvCxnSpPr>
        <p:spPr bwMode="auto">
          <a:xfrm flipV="1">
            <a:off x="4583096" y="3652913"/>
            <a:ext cx="0" cy="8807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7C1FC7-7034-96BA-B046-A8926BAB32B5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33ADE-4291-2F39-1E50-D044596B22BA}"/>
              </a:ext>
            </a:extLst>
          </p:cNvPr>
          <p:cNvSpPr/>
          <p:nvPr/>
        </p:nvSpPr>
        <p:spPr bwMode="auto">
          <a:xfrm>
            <a:off x="4537376" y="4042411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67F738-91B4-9DF4-BD36-9C058BF4B591}"/>
              </a:ext>
            </a:extLst>
          </p:cNvPr>
          <p:cNvSpPr/>
          <p:nvPr/>
        </p:nvSpPr>
        <p:spPr bwMode="auto">
          <a:xfrm>
            <a:off x="4537376" y="356147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EE3D5B-5546-64A4-9E9F-971CDE1CE732}"/>
              </a:ext>
            </a:extLst>
          </p:cNvPr>
          <p:cNvCxnSpPr/>
          <p:nvPr/>
        </p:nvCxnSpPr>
        <p:spPr bwMode="auto">
          <a:xfrm flipV="1">
            <a:off x="4583096" y="3321144"/>
            <a:ext cx="0" cy="8870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D5136A-4F30-F201-6C42-B330311A622D}"/>
              </a:ext>
            </a:extLst>
          </p:cNvPr>
          <p:cNvSpPr txBox="1"/>
          <p:nvPr/>
        </p:nvSpPr>
        <p:spPr>
          <a:xfrm>
            <a:off x="5857345" y="394362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02DCA9-AB68-24EA-9907-D7644048B631}"/>
              </a:ext>
            </a:extLst>
          </p:cNvPr>
          <p:cNvSpPr txBox="1"/>
          <p:nvPr/>
        </p:nvSpPr>
        <p:spPr>
          <a:xfrm>
            <a:off x="5663770" y="3973173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B639F-A054-E181-645D-CCBE22945F69}"/>
              </a:ext>
            </a:extLst>
          </p:cNvPr>
          <p:cNvSpPr txBox="1"/>
          <p:nvPr/>
        </p:nvSpPr>
        <p:spPr>
          <a:xfrm>
            <a:off x="6011129" y="360404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759EC-EA10-CCAD-6949-2ECD064BB980}"/>
              </a:ext>
            </a:extLst>
          </p:cNvPr>
          <p:cNvSpPr txBox="1"/>
          <p:nvPr/>
        </p:nvSpPr>
        <p:spPr>
          <a:xfrm>
            <a:off x="5817554" y="3633592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3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3FEE37-4D55-5AA1-5E14-F98A41334C8F}"/>
              </a:ext>
            </a:extLst>
          </p:cNvPr>
          <p:cNvSpPr txBox="1"/>
          <p:nvPr/>
        </p:nvSpPr>
        <p:spPr>
          <a:xfrm>
            <a:off x="5947902" y="376692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F16C5-02D3-0269-B83F-1E51E5EAA4B6}"/>
              </a:ext>
            </a:extLst>
          </p:cNvPr>
          <p:cNvSpPr txBox="1"/>
          <p:nvPr/>
        </p:nvSpPr>
        <p:spPr>
          <a:xfrm>
            <a:off x="5754327" y="3796469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433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4.72222E-6 -0.040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4.72222E-6 -0.0425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B1E3A1E-9AA3-C740-0A1F-F427C5EC6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9B14E30E-395C-C96C-F2CD-0AD7A7970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498" y="117955"/>
            <a:ext cx="2901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Displacement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86631-3977-D717-96E5-0F72E73E7750}"/>
              </a:ext>
            </a:extLst>
          </p:cNvPr>
          <p:cNvSpPr txBox="1"/>
          <p:nvPr/>
        </p:nvSpPr>
        <p:spPr>
          <a:xfrm>
            <a:off x="2612641" y="943370"/>
            <a:ext cx="3759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Displacement shifts the meter</a:t>
            </a:r>
            <a:br>
              <a:rPr lang="en-US" dirty="0"/>
            </a:br>
            <a:r>
              <a:rPr lang="en-US" dirty="0"/>
              <a:t>off the center line.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7C1FC7-7034-96BA-B046-A8926BAB32B5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333ADE-4291-2F39-1E50-D044596B22BA}"/>
              </a:ext>
            </a:extLst>
          </p:cNvPr>
          <p:cNvSpPr/>
          <p:nvPr/>
        </p:nvSpPr>
        <p:spPr bwMode="auto">
          <a:xfrm>
            <a:off x="4537376" y="375209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67F738-91B4-9DF4-BD36-9C058BF4B591}"/>
              </a:ext>
            </a:extLst>
          </p:cNvPr>
          <p:cNvSpPr/>
          <p:nvPr/>
        </p:nvSpPr>
        <p:spPr bwMode="auto">
          <a:xfrm>
            <a:off x="4537376" y="3285310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EE3D5B-5546-64A4-9E9F-971CDE1CE732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3096" y="3331030"/>
            <a:ext cx="0" cy="12124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2E3DE9-7C69-F212-0F9D-4E1FEF6E5C4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41946" y="3331030"/>
            <a:ext cx="0" cy="2789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AF15CD-D538-1AE5-0CCB-98DCBC0F714C}"/>
              </a:ext>
            </a:extLst>
          </p:cNvPr>
          <p:cNvSpPr txBox="1"/>
          <p:nvPr/>
        </p:nvSpPr>
        <p:spPr>
          <a:xfrm>
            <a:off x="5901809" y="4163398"/>
            <a:ext cx="187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displaced by </a:t>
            </a:r>
            <a:r>
              <a:rPr lang="en-US" dirty="0">
                <a:latin typeface="Helsinki Std" pitchFamily="2" charset="2"/>
              </a:rPr>
              <a:t>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727033-BDDB-9784-CB16-A12ED8B8E4F6}"/>
              </a:ext>
            </a:extLst>
          </p:cNvPr>
          <p:cNvSpPr txBox="1"/>
          <p:nvPr/>
        </p:nvSpPr>
        <p:spPr>
          <a:xfrm>
            <a:off x="1838425" y="17743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ACD4CD-1A1D-4005-A81D-8C941D9BEF02}"/>
              </a:ext>
            </a:extLst>
          </p:cNvPr>
          <p:cNvSpPr txBox="1"/>
          <p:nvPr/>
        </p:nvSpPr>
        <p:spPr>
          <a:xfrm>
            <a:off x="1030811" y="1748872"/>
            <a:ext cx="7196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When the displaced meter hits the </a:t>
            </a:r>
            <a:r>
              <a:rPr lang="en-US" i="1" dirty="0"/>
              <a:t>arsis</a:t>
            </a:r>
            <a:r>
              <a:rPr lang="en-US" dirty="0"/>
              <a:t> line it jumps to the </a:t>
            </a:r>
            <a:br>
              <a:rPr lang="en-US" dirty="0"/>
            </a:br>
            <a:r>
              <a:rPr lang="en-US" dirty="0"/>
              <a:t>opposite side and changes to a curved trajectory.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62A50D35-7332-559E-AD18-090872051CAE}"/>
              </a:ext>
            </a:extLst>
          </p:cNvPr>
          <p:cNvSpPr/>
          <p:nvPr/>
        </p:nvSpPr>
        <p:spPr bwMode="auto">
          <a:xfrm>
            <a:off x="3623256" y="3614670"/>
            <a:ext cx="1244958" cy="837127"/>
          </a:xfrm>
          <a:custGeom>
            <a:avLst/>
            <a:gdLst>
              <a:gd name="connsiteX0" fmla="*/ 0 w 1244958"/>
              <a:gd name="connsiteY0" fmla="*/ 0 h 837127"/>
              <a:gd name="connsiteX1" fmla="*/ 480812 w 1244958"/>
              <a:gd name="connsiteY1" fmla="*/ 184598 h 837127"/>
              <a:gd name="connsiteX2" fmla="*/ 961623 w 1244958"/>
              <a:gd name="connsiteY2" fmla="*/ 480812 h 837127"/>
              <a:gd name="connsiteX3" fmla="*/ 1244958 w 1244958"/>
              <a:gd name="connsiteY3" fmla="*/ 837127 h 83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4958" h="837127">
                <a:moveTo>
                  <a:pt x="0" y="0"/>
                </a:moveTo>
                <a:cubicBezTo>
                  <a:pt x="160271" y="52231"/>
                  <a:pt x="320542" y="104463"/>
                  <a:pt x="480812" y="184598"/>
                </a:cubicBezTo>
                <a:cubicBezTo>
                  <a:pt x="641082" y="264733"/>
                  <a:pt x="834265" y="372057"/>
                  <a:pt x="961623" y="480812"/>
                </a:cubicBezTo>
                <a:cubicBezTo>
                  <a:pt x="1088981" y="589567"/>
                  <a:pt x="1166969" y="713347"/>
                  <a:pt x="1244958" y="83712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731F121-825F-BC8B-D3A0-E3E1E0F2C657}"/>
              </a:ext>
            </a:extLst>
          </p:cNvPr>
          <p:cNvSpPr/>
          <p:nvPr/>
        </p:nvSpPr>
        <p:spPr bwMode="auto">
          <a:xfrm>
            <a:off x="4302369" y="4443046"/>
            <a:ext cx="281354" cy="136769"/>
          </a:xfrm>
          <a:custGeom>
            <a:avLst/>
            <a:gdLst>
              <a:gd name="connsiteX0" fmla="*/ 0 w 281354"/>
              <a:gd name="connsiteY0" fmla="*/ 0 h 136769"/>
              <a:gd name="connsiteX1" fmla="*/ 160216 w 281354"/>
              <a:gd name="connsiteY1" fmla="*/ 42985 h 136769"/>
              <a:gd name="connsiteX2" fmla="*/ 281354 w 281354"/>
              <a:gd name="connsiteY2" fmla="*/ 136769 h 1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54" h="136769">
                <a:moveTo>
                  <a:pt x="0" y="0"/>
                </a:moveTo>
                <a:cubicBezTo>
                  <a:pt x="56662" y="10095"/>
                  <a:pt x="113324" y="20190"/>
                  <a:pt x="160216" y="42985"/>
                </a:cubicBezTo>
                <a:cubicBezTo>
                  <a:pt x="207108" y="65780"/>
                  <a:pt x="244231" y="101274"/>
                  <a:pt x="281354" y="136769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F3143D-2AE4-DACB-EDC2-EBE0A4819C88}"/>
              </a:ext>
            </a:extLst>
          </p:cNvPr>
          <p:cNvSpPr txBox="1"/>
          <p:nvPr/>
        </p:nvSpPr>
        <p:spPr>
          <a:xfrm>
            <a:off x="5947902" y="376692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26044D-6D09-6DFD-3496-B0C290FFE596}"/>
              </a:ext>
            </a:extLst>
          </p:cNvPr>
          <p:cNvSpPr txBox="1"/>
          <p:nvPr/>
        </p:nvSpPr>
        <p:spPr>
          <a:xfrm>
            <a:off x="5754327" y="3796469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46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0.10538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003 0 " pathEditMode="relative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 -0.00023 L -0.05296 -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23" grpId="0"/>
      <p:bldP spid="27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1177308-0303-5AFB-96E4-F0965B94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C90AF26-0F66-A3D7-2DA3-21EFB1A2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34" y="121914"/>
            <a:ext cx="19014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Hemiola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6849C-46C4-8902-AAE1-5808A78187A0}"/>
              </a:ext>
            </a:extLst>
          </p:cNvPr>
          <p:cNvSpPr txBox="1"/>
          <p:nvPr/>
        </p:nvSpPr>
        <p:spPr>
          <a:xfrm>
            <a:off x="2102269" y="844852"/>
            <a:ext cx="4961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Ordinary hemiola is overlapping meters.</a:t>
            </a:r>
          </a:p>
          <a:p>
            <a:pPr algn="ctr"/>
            <a:r>
              <a:rPr lang="en-US" dirty="0"/>
              <a:t>The interior points are separated by </a:t>
            </a:r>
            <a:r>
              <a:rPr lang="en-US" spc="-400" baseline="30000" dirty="0"/>
              <a:t>3</a:t>
            </a:r>
            <a:r>
              <a:rPr lang="en-US" spc="-400" dirty="0"/>
              <a:t>/</a:t>
            </a:r>
            <a:r>
              <a:rPr lang="en-US" baseline="-2500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E4028-8122-FE12-C1FC-BA4BEC79BC0D}"/>
              </a:ext>
            </a:extLst>
          </p:cNvPr>
          <p:cNvSpPr txBox="1"/>
          <p:nvPr/>
        </p:nvSpPr>
        <p:spPr>
          <a:xfrm>
            <a:off x="6011129" y="360404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A4332-BA25-8CF5-5B88-EB61E03918D8}"/>
              </a:ext>
            </a:extLst>
          </p:cNvPr>
          <p:cNvSpPr txBox="1"/>
          <p:nvPr/>
        </p:nvSpPr>
        <p:spPr>
          <a:xfrm>
            <a:off x="5817554" y="3633592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3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0D353-FE42-9740-054D-327FF04C6C89}"/>
              </a:ext>
            </a:extLst>
          </p:cNvPr>
          <p:cNvSpPr txBox="1"/>
          <p:nvPr/>
        </p:nvSpPr>
        <p:spPr>
          <a:xfrm>
            <a:off x="5947902" y="376692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8AC5A-5A0D-E53B-8C04-F9A2E0E27B39}"/>
              </a:ext>
            </a:extLst>
          </p:cNvPr>
          <p:cNvSpPr txBox="1"/>
          <p:nvPr/>
        </p:nvSpPr>
        <p:spPr>
          <a:xfrm>
            <a:off x="5754327" y="3796469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2FF1FC-A9BA-2EAE-839E-7E4744E4312B}"/>
              </a:ext>
            </a:extLst>
          </p:cNvPr>
          <p:cNvCxnSpPr>
            <a:cxnSpLocks/>
            <a:stCxn id="10" idx="0"/>
          </p:cNvCxnSpPr>
          <p:nvPr/>
        </p:nvCxnSpPr>
        <p:spPr bwMode="auto">
          <a:xfrm flipV="1">
            <a:off x="4583096" y="3320415"/>
            <a:ext cx="0" cy="12132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0FA1D78-4023-2700-0912-519DC8310B52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44CDAD-54C8-AC6B-8638-11DA5BF9478C}"/>
              </a:ext>
            </a:extLst>
          </p:cNvPr>
          <p:cNvSpPr/>
          <p:nvPr/>
        </p:nvSpPr>
        <p:spPr bwMode="auto">
          <a:xfrm>
            <a:off x="4537376" y="4042411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C2AC3-2886-1226-BAF5-9FC3BE3C4509}"/>
              </a:ext>
            </a:extLst>
          </p:cNvPr>
          <p:cNvSpPr/>
          <p:nvPr/>
        </p:nvSpPr>
        <p:spPr bwMode="auto">
          <a:xfrm>
            <a:off x="4537376" y="3290947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7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4.72222E-6 -0.0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8" grpId="0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1177308-0303-5AFB-96E4-F0965B94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2FF1FC-A9BA-2EAE-839E-7E4744E4312B}"/>
              </a:ext>
            </a:extLst>
          </p:cNvPr>
          <p:cNvCxnSpPr>
            <a:cxnSpLocks/>
            <a:stCxn id="10" idx="0"/>
            <a:endCxn id="11" idx="4"/>
          </p:cNvCxnSpPr>
          <p:nvPr/>
        </p:nvCxnSpPr>
        <p:spPr bwMode="auto">
          <a:xfrm flipV="1">
            <a:off x="4583096" y="3837984"/>
            <a:ext cx="0" cy="6956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AE290C-6506-ACCF-5E3D-8E521C91BAF4}"/>
              </a:ext>
            </a:extLst>
          </p:cNvPr>
          <p:cNvCxnSpPr>
            <a:cxnSpLocks/>
            <a:stCxn id="11" idx="0"/>
            <a:endCxn id="15" idx="4"/>
          </p:cNvCxnSpPr>
          <p:nvPr/>
        </p:nvCxnSpPr>
        <p:spPr bwMode="auto">
          <a:xfrm>
            <a:off x="4583096" y="3746544"/>
            <a:ext cx="1604" cy="3923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9C6849C-46C4-8902-AAE1-5808A78187A0}"/>
              </a:ext>
            </a:extLst>
          </p:cNvPr>
          <p:cNvSpPr txBox="1"/>
          <p:nvPr/>
        </p:nvSpPr>
        <p:spPr>
          <a:xfrm>
            <a:off x="2102269" y="844852"/>
            <a:ext cx="4961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Ordinary hemiola is overlapping 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0D353-FE42-9740-054D-327FF04C6C89}"/>
              </a:ext>
            </a:extLst>
          </p:cNvPr>
          <p:cNvSpPr txBox="1"/>
          <p:nvPr/>
        </p:nvSpPr>
        <p:spPr>
          <a:xfrm>
            <a:off x="5947902" y="3766922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18AC5A-5A0D-E53B-8C04-F9A2E0E27B39}"/>
              </a:ext>
            </a:extLst>
          </p:cNvPr>
          <p:cNvSpPr txBox="1"/>
          <p:nvPr/>
        </p:nvSpPr>
        <p:spPr>
          <a:xfrm>
            <a:off x="5754327" y="3796469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0FA1D78-4023-2700-0912-519DC8310B52}"/>
              </a:ext>
            </a:extLst>
          </p:cNvPr>
          <p:cNvSpPr/>
          <p:nvPr/>
        </p:nvSpPr>
        <p:spPr bwMode="auto">
          <a:xfrm>
            <a:off x="4537376" y="453362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44CDAD-54C8-AC6B-8638-11DA5BF9478C}"/>
              </a:ext>
            </a:extLst>
          </p:cNvPr>
          <p:cNvSpPr/>
          <p:nvPr/>
        </p:nvSpPr>
        <p:spPr bwMode="auto">
          <a:xfrm>
            <a:off x="4537376" y="3746544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C5C2AC3-2886-1226-BAF5-9FC3BE3C4509}"/>
              </a:ext>
            </a:extLst>
          </p:cNvPr>
          <p:cNvSpPr/>
          <p:nvPr/>
        </p:nvSpPr>
        <p:spPr bwMode="auto">
          <a:xfrm>
            <a:off x="4537376" y="3290947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49ACE0-4D89-D313-6924-5C9A44DEBB62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3096" y="3371041"/>
            <a:ext cx="0" cy="399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765EADB-476D-76A2-C073-E525E3E82E11}"/>
              </a:ext>
            </a:extLst>
          </p:cNvPr>
          <p:cNvSpPr/>
          <p:nvPr/>
        </p:nvSpPr>
        <p:spPr bwMode="auto">
          <a:xfrm>
            <a:off x="4538980" y="4047490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0E6756-959A-12FE-1E2A-B822870655F6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3095" y="3766831"/>
            <a:ext cx="1604" cy="350703"/>
          </a:xfrm>
          <a:prstGeom prst="line">
            <a:avLst/>
          </a:prstGeom>
          <a:solidFill>
            <a:schemeClr val="accent1"/>
          </a:solidFill>
          <a:ln w="508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B3A7593-63E2-6AAB-6E0C-2DBFCDA6CAA4}"/>
              </a:ext>
            </a:extLst>
          </p:cNvPr>
          <p:cNvSpPr txBox="1"/>
          <p:nvPr/>
        </p:nvSpPr>
        <p:spPr>
          <a:xfrm>
            <a:off x="7334974" y="4305454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6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368CDF-DB7C-C057-D0DB-BD4F4FBFA45F}"/>
              </a:ext>
            </a:extLst>
          </p:cNvPr>
          <p:cNvSpPr txBox="1"/>
          <p:nvPr/>
        </p:nvSpPr>
        <p:spPr>
          <a:xfrm>
            <a:off x="5098499" y="4302790"/>
            <a:ext cx="343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Hemiola of    and    meters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EB4DF1-5300-A2D8-D64E-BF057B2D7025}"/>
              </a:ext>
            </a:extLst>
          </p:cNvPr>
          <p:cNvSpPr txBox="1"/>
          <p:nvPr/>
        </p:nvSpPr>
        <p:spPr>
          <a:xfrm>
            <a:off x="6600629" y="4305453"/>
            <a:ext cx="280846" cy="508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20"/>
              </a:lnSpc>
            </a:pPr>
            <a:r>
              <a:rPr lang="en-US" sz="1600" b="1" dirty="0"/>
              <a:t>3</a:t>
            </a:r>
          </a:p>
          <a:p>
            <a:pPr>
              <a:lnSpc>
                <a:spcPts val="1620"/>
              </a:lnSpc>
            </a:pPr>
            <a:r>
              <a:rPr lang="en-US" sz="1600" b="1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FEF310-F83F-5FB3-9867-65E1FA4F0771}"/>
              </a:ext>
            </a:extLst>
          </p:cNvPr>
          <p:cNvSpPr txBox="1"/>
          <p:nvPr/>
        </p:nvSpPr>
        <p:spPr>
          <a:xfrm>
            <a:off x="1730278" y="1792363"/>
            <a:ext cx="57970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I show this with doubled line of length </a:t>
            </a:r>
            <a:r>
              <a:rPr lang="en-US" spc="-400" baseline="30000" dirty="0"/>
              <a:t>3</a:t>
            </a:r>
            <a:r>
              <a:rPr lang="en-US" spc="-400" dirty="0"/>
              <a:t>/</a:t>
            </a:r>
            <a:r>
              <a:rPr lang="en-US" baseline="-25000" dirty="0"/>
              <a:t>2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CA5D28C-2208-5207-36D3-C5904D0D0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634" y="121914"/>
            <a:ext cx="19014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Hemiola</a:t>
            </a:r>
          </a:p>
        </p:txBody>
      </p:sp>
    </p:spTree>
    <p:extLst>
      <p:ext uri="{BB962C8B-B14F-4D97-AF65-F5344CB8AC3E}">
        <p14:creationId xmlns:p14="http://schemas.microsoft.com/office/powerpoint/2010/main" val="8986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23" grpId="0"/>
      <p:bldP spid="23" grpId="1"/>
      <p:bldP spid="24" grpId="0"/>
      <p:bldP spid="24" grpId="1"/>
      <p:bldP spid="25" grpId="0"/>
      <p:bldP spid="25" grpId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1177308-0303-5AFB-96E4-F0965B942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16701"/>
            <a:ext cx="9166193" cy="584277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3C90AF26-0F66-A3D7-2DA3-21EFB1A2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7413" y="119379"/>
            <a:ext cx="3839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/>
              <a:t>Displaced hemiola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6849C-46C4-8902-AAE1-5808A78187A0}"/>
              </a:ext>
            </a:extLst>
          </p:cNvPr>
          <p:cNvSpPr txBox="1"/>
          <p:nvPr/>
        </p:nvSpPr>
        <p:spPr>
          <a:xfrm>
            <a:off x="1280995" y="844852"/>
            <a:ext cx="6604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Displaced hemiola lifts to a higher-level displacement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2FF1FC-A9BA-2EAE-839E-7E4744E4312B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4494" y="3287526"/>
            <a:ext cx="0" cy="7996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0FA1D78-4023-2700-0912-519DC8310B52}"/>
              </a:ext>
            </a:extLst>
          </p:cNvPr>
          <p:cNvSpPr/>
          <p:nvPr/>
        </p:nvSpPr>
        <p:spPr bwMode="auto">
          <a:xfrm>
            <a:off x="5019591" y="3290156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44CDAD-54C8-AC6B-8638-11DA5BF9478C}"/>
              </a:ext>
            </a:extLst>
          </p:cNvPr>
          <p:cNvSpPr/>
          <p:nvPr/>
        </p:nvSpPr>
        <p:spPr bwMode="auto">
          <a:xfrm>
            <a:off x="4537170" y="3285590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49ACE0-4D89-D313-6924-5C9A44DEBB6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65311" y="3331310"/>
            <a:ext cx="0" cy="4770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2368CDF-DB7C-C057-D0DB-BD4F4FBFA45F}"/>
              </a:ext>
            </a:extLst>
          </p:cNvPr>
          <p:cNvSpPr txBox="1"/>
          <p:nvPr/>
        </p:nvSpPr>
        <p:spPr>
          <a:xfrm>
            <a:off x="5802639" y="3392885"/>
            <a:ext cx="1991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Displacement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>
                <a:latin typeface="Helsinki Text Std" panose="02000400000000000000" pitchFamily="2" charset="77"/>
              </a:rPr>
              <a:t>w.</a:t>
            </a:r>
            <a:r>
              <a:rPr lang="en-US" dirty="0"/>
              <a:t> layer by </a:t>
            </a:r>
            <a:r>
              <a:rPr lang="en-US" dirty="0">
                <a:latin typeface="Helsinki Text Std" panose="02000400000000000000" pitchFamily="2" charset="77"/>
              </a:rPr>
              <a:t>q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7D34BD9-A3A9-DD88-2348-025CAD016BB3}"/>
              </a:ext>
            </a:extLst>
          </p:cNvPr>
          <p:cNvCxnSpPr>
            <a:cxnSpLocks/>
          </p:cNvCxnSpPr>
          <p:nvPr/>
        </p:nvCxnSpPr>
        <p:spPr bwMode="auto">
          <a:xfrm>
            <a:off x="4583660" y="3335876"/>
            <a:ext cx="424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7A02DE25-1FD9-E8E5-0EB1-367629B9B43B}"/>
              </a:ext>
            </a:extLst>
          </p:cNvPr>
          <p:cNvSpPr/>
          <p:nvPr/>
        </p:nvSpPr>
        <p:spPr bwMode="auto">
          <a:xfrm>
            <a:off x="5021697" y="3754843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7FAA9D-D749-95F5-0515-7BAE7AEE2C94}"/>
              </a:ext>
            </a:extLst>
          </p:cNvPr>
          <p:cNvSpPr/>
          <p:nvPr/>
        </p:nvSpPr>
        <p:spPr bwMode="auto">
          <a:xfrm>
            <a:off x="4537940" y="4044050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6B76E2-0F15-5528-F270-F46A78C1E61A}"/>
              </a:ext>
            </a:extLst>
          </p:cNvPr>
          <p:cNvSpPr txBox="1"/>
          <p:nvPr/>
        </p:nvSpPr>
        <p:spPr>
          <a:xfrm>
            <a:off x="5297140" y="4135490"/>
            <a:ext cx="283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subdivisions</a:t>
            </a:r>
          </a:p>
          <a:p>
            <a:r>
              <a:rPr lang="en-US" dirty="0"/>
              <a:t>(duple, triple)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FEC420-EC75-F193-8835-C8F7FE70ADFE}"/>
              </a:ext>
            </a:extLst>
          </p:cNvPr>
          <p:cNvSpPr txBox="1"/>
          <p:nvPr/>
        </p:nvSpPr>
        <p:spPr>
          <a:xfrm>
            <a:off x="1183351" y="3653838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Displaced hemiola</a:t>
            </a:r>
            <a:endParaRPr lang="en-US" dirty="0">
              <a:latin typeface="Helsinki Text Std" panose="02000400000000000000" pitchFamily="2" charset="77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7E73F6EB-8783-345D-8ED4-379D2B22BFE2}"/>
              </a:ext>
            </a:extLst>
          </p:cNvPr>
          <p:cNvSpPr/>
          <p:nvPr/>
        </p:nvSpPr>
        <p:spPr bwMode="auto">
          <a:xfrm>
            <a:off x="4591183" y="3836643"/>
            <a:ext cx="409242" cy="242988"/>
          </a:xfrm>
          <a:custGeom>
            <a:avLst/>
            <a:gdLst>
              <a:gd name="connsiteX0" fmla="*/ 0 w 409242"/>
              <a:gd name="connsiteY0" fmla="*/ 242988 h 242988"/>
              <a:gd name="connsiteX1" fmla="*/ 204621 w 409242"/>
              <a:gd name="connsiteY1" fmla="*/ 95916 h 242988"/>
              <a:gd name="connsiteX2" fmla="*/ 409242 w 409242"/>
              <a:gd name="connsiteY2" fmla="*/ 0 h 24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242" h="242988">
                <a:moveTo>
                  <a:pt x="0" y="242988"/>
                </a:moveTo>
                <a:cubicBezTo>
                  <a:pt x="68207" y="189701"/>
                  <a:pt x="136414" y="136414"/>
                  <a:pt x="204621" y="95916"/>
                </a:cubicBezTo>
                <a:cubicBezTo>
                  <a:pt x="272828" y="55418"/>
                  <a:pt x="341035" y="27709"/>
                  <a:pt x="409242" y="0"/>
                </a:cubicBezTo>
              </a:path>
            </a:pathLst>
          </a:custGeom>
          <a:noFill/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18439916-0A01-8663-79A6-5CA06FBE4DB3}"/>
              </a:ext>
            </a:extLst>
          </p:cNvPr>
          <p:cNvSpPr/>
          <p:nvPr/>
        </p:nvSpPr>
        <p:spPr bwMode="auto">
          <a:xfrm>
            <a:off x="5070764" y="3612839"/>
            <a:ext cx="485974" cy="185438"/>
          </a:xfrm>
          <a:custGeom>
            <a:avLst/>
            <a:gdLst>
              <a:gd name="connsiteX0" fmla="*/ 0 w 485974"/>
              <a:gd name="connsiteY0" fmla="*/ 185438 h 185438"/>
              <a:gd name="connsiteX1" fmla="*/ 217409 w 485974"/>
              <a:gd name="connsiteY1" fmla="*/ 83127 h 185438"/>
              <a:gd name="connsiteX2" fmla="*/ 485974 w 485974"/>
              <a:gd name="connsiteY2" fmla="*/ 0 h 18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974" h="185438">
                <a:moveTo>
                  <a:pt x="0" y="185438"/>
                </a:moveTo>
                <a:cubicBezTo>
                  <a:pt x="68206" y="149735"/>
                  <a:pt x="136413" y="114033"/>
                  <a:pt x="217409" y="83127"/>
                </a:cubicBezTo>
                <a:cubicBezTo>
                  <a:pt x="298405" y="52221"/>
                  <a:pt x="392189" y="26110"/>
                  <a:pt x="485974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6E39C1-3340-D7FD-5D9B-83D8B4D6CCF2}"/>
              </a:ext>
            </a:extLst>
          </p:cNvPr>
          <p:cNvCxnSpPr>
            <a:cxnSpLocks/>
          </p:cNvCxnSpPr>
          <p:nvPr/>
        </p:nvCxnSpPr>
        <p:spPr bwMode="auto">
          <a:xfrm flipV="1">
            <a:off x="3619109" y="3321204"/>
            <a:ext cx="0" cy="2916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100317E-B131-A657-CDB2-9F704ED44F85}"/>
              </a:ext>
            </a:extLst>
          </p:cNvPr>
          <p:cNvSpPr/>
          <p:nvPr/>
        </p:nvSpPr>
        <p:spPr bwMode="auto">
          <a:xfrm>
            <a:off x="3574382" y="3285590"/>
            <a:ext cx="91440" cy="91440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B1185B-D390-34AE-3C4A-8B4DC060D055}"/>
              </a:ext>
            </a:extLst>
          </p:cNvPr>
          <p:cNvSpPr txBox="1"/>
          <p:nvPr/>
        </p:nvSpPr>
        <p:spPr>
          <a:xfrm>
            <a:off x="1175210" y="4079631"/>
            <a:ext cx="2787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lifts to a displacement</a:t>
            </a:r>
          </a:p>
          <a:p>
            <a:r>
              <a:rPr lang="en-US" dirty="0">
                <a:latin typeface="Garamond" panose="02020404030301010803" pitchFamily="18" charset="0"/>
              </a:rPr>
              <a:t>of </a:t>
            </a:r>
            <a:r>
              <a:rPr lang="en-US" dirty="0">
                <a:latin typeface="Helsinki Text Std" panose="02000400000000000000" pitchFamily="2" charset="77"/>
              </a:rPr>
              <a:t>w.</a:t>
            </a:r>
            <a:r>
              <a:rPr lang="en-US" dirty="0">
                <a:latin typeface="Garamond" panose="02020404030301010803" pitchFamily="18" charset="0"/>
              </a:rPr>
              <a:t> layer back by </a:t>
            </a:r>
            <a:r>
              <a:rPr lang="en-US" dirty="0">
                <a:latin typeface="Helsinki Text Std" panose="02000400000000000000" pitchFamily="2" charset="77"/>
              </a:rPr>
              <a:t>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022941-B34C-E36B-A3A7-03604666E3C2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 flipH="1" flipV="1">
            <a:off x="3686175" y="3326477"/>
            <a:ext cx="850995" cy="48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5E965C8-4000-8A88-FEC9-480418B31328}"/>
              </a:ext>
            </a:extLst>
          </p:cNvPr>
          <p:cNvSpPr txBox="1"/>
          <p:nvPr/>
        </p:nvSpPr>
        <p:spPr>
          <a:xfrm>
            <a:off x="2554033" y="1218099"/>
            <a:ext cx="319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sinki Text Std" panose="02000400000000000000" pitchFamily="2" charset="77"/>
              </a:rPr>
              <a:t>w.           w.     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7C6B50-B7FA-EDD0-91EE-7FB611F73BBF}"/>
              </a:ext>
            </a:extLst>
          </p:cNvPr>
          <p:cNvSpPr txBox="1"/>
          <p:nvPr/>
        </p:nvSpPr>
        <p:spPr>
          <a:xfrm>
            <a:off x="2554033" y="1956544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Helsinki Std" pitchFamily="2" charset="2"/>
                <a:ea typeface="Calibri" panose="020F0502020204030204" pitchFamily="34" charset="0"/>
                <a:cs typeface="Times New Roman" panose="02020603050405020304" pitchFamily="18" charset="0"/>
              </a:rPr>
              <a:t>Œ</a:t>
            </a:r>
            <a:r>
              <a:rPr lang="en-US" dirty="0">
                <a:latin typeface="Helsinki Text Std" panose="02000400000000000000" pitchFamily="2" charset="77"/>
              </a:rPr>
              <a:t>  w.           w.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2B548A-0BA5-9569-8422-C70CE8F5F2DA}"/>
              </a:ext>
            </a:extLst>
          </p:cNvPr>
          <p:cNvCxnSpPr>
            <a:cxnSpLocks/>
          </p:cNvCxnSpPr>
          <p:nvPr/>
        </p:nvCxnSpPr>
        <p:spPr bwMode="auto">
          <a:xfrm>
            <a:off x="2778642" y="1593524"/>
            <a:ext cx="283535" cy="54483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E3BDF2C-D658-2CA0-231F-9FE46F8105A0}"/>
              </a:ext>
            </a:extLst>
          </p:cNvPr>
          <p:cNvCxnSpPr>
            <a:cxnSpLocks/>
          </p:cNvCxnSpPr>
          <p:nvPr/>
        </p:nvCxnSpPr>
        <p:spPr bwMode="auto">
          <a:xfrm>
            <a:off x="4657060" y="1573024"/>
            <a:ext cx="286658" cy="555783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E0E96EDE-D6DA-A7CE-E786-9D1F725FA4BE}"/>
              </a:ext>
            </a:extLst>
          </p:cNvPr>
          <p:cNvSpPr txBox="1"/>
          <p:nvPr/>
        </p:nvSpPr>
        <p:spPr>
          <a:xfrm>
            <a:off x="2554033" y="1618297"/>
            <a:ext cx="351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90" dirty="0">
                <a:latin typeface="Helsinki Text Std" panose="02000400000000000000" pitchFamily="2" charset="77"/>
              </a:rPr>
              <a:t>h   h   h   h   h   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373EC5-F0B8-4A2B-8325-129C063BC940}"/>
              </a:ext>
            </a:extLst>
          </p:cNvPr>
          <p:cNvSpPr txBox="1"/>
          <p:nvPr/>
        </p:nvSpPr>
        <p:spPr>
          <a:xfrm>
            <a:off x="2944746" y="2330704"/>
            <a:ext cx="317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pc="90" dirty="0">
                <a:latin typeface="Helsinki Text Std" panose="02000400000000000000" pitchFamily="2" charset="77"/>
              </a:rPr>
              <a:t>h.    h.     h.    h.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1C2DE2E-41A9-3234-0AF1-E729FFEE6073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3153" y="1970514"/>
            <a:ext cx="5190" cy="386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C2ACA-0C0F-A869-D4A6-9D0FE9723BE5}"/>
              </a:ext>
            </a:extLst>
          </p:cNvPr>
          <p:cNvCxnSpPr>
            <a:cxnSpLocks/>
          </p:cNvCxnSpPr>
          <p:nvPr/>
        </p:nvCxnSpPr>
        <p:spPr bwMode="auto">
          <a:xfrm flipH="1">
            <a:off x="5859951" y="1959947"/>
            <a:ext cx="5190" cy="38622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27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1"/>
      <p:bldP spid="20" grpId="0" animBg="1"/>
      <p:bldP spid="21" grpId="0" animBg="1"/>
      <p:bldP spid="22" grpId="0"/>
      <p:bldP spid="26" grpId="0"/>
      <p:bldP spid="29" grpId="0" animBg="1"/>
      <p:bldP spid="30" grpId="0" animBg="1"/>
      <p:bldP spid="33" grpId="0" animBg="1"/>
      <p:bldP spid="34" grpId="0"/>
      <p:bldP spid="41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43015838</TotalTime>
  <Words>3399</Words>
  <Application>Microsoft Macintosh PowerPoint</Application>
  <PresentationFormat>On-screen Show (4:3)</PresentationFormat>
  <Paragraphs>454</Paragraphs>
  <Slides>33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Garamond</vt:lpstr>
      <vt:lpstr>Helsinki Std</vt:lpstr>
      <vt:lpstr>Helsinki Text Std</vt:lpstr>
      <vt:lpstr>2_Blank Presentation</vt:lpstr>
      <vt:lpstr>Multivalent Displaced Hemiolas in Brahms’s Late Songs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Multivalent Displaced Hemiolas in Brahms’s Late Songs</vt:lpstr>
    </vt:vector>
  </TitlesOfParts>
  <Manager/>
  <Company>jason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Counterpoint and Sequence in Schenkerian Theory</dc:title>
  <dc:subject/>
  <dc:creator>jason</dc:creator>
  <cp:keywords/>
  <dc:description/>
  <cp:lastModifiedBy>Yust, Jason</cp:lastModifiedBy>
  <cp:revision>344</cp:revision>
  <cp:lastPrinted>2010-10-22T02:19:47Z</cp:lastPrinted>
  <dcterms:created xsi:type="dcterms:W3CDTF">2010-10-22T20:32:10Z</dcterms:created>
  <dcterms:modified xsi:type="dcterms:W3CDTF">2022-11-09T20:32:01Z</dcterms:modified>
  <cp:category/>
</cp:coreProperties>
</file>