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2" r:id="rId6"/>
    <p:sldId id="289" r:id="rId7"/>
    <p:sldId id="264" r:id="rId8"/>
    <p:sldId id="263" r:id="rId9"/>
    <p:sldId id="294" r:id="rId10"/>
    <p:sldId id="266" r:id="rId11"/>
    <p:sldId id="267" r:id="rId12"/>
    <p:sldId id="268" r:id="rId13"/>
    <p:sldId id="296" r:id="rId14"/>
    <p:sldId id="298" r:id="rId15"/>
    <p:sldId id="269" r:id="rId16"/>
    <p:sldId id="299" r:id="rId17"/>
    <p:sldId id="297" r:id="rId18"/>
    <p:sldId id="270" r:id="rId19"/>
    <p:sldId id="277" r:id="rId20"/>
    <p:sldId id="278" r:id="rId21"/>
    <p:sldId id="279" r:id="rId22"/>
    <p:sldId id="281" r:id="rId23"/>
    <p:sldId id="273" r:id="rId24"/>
    <p:sldId id="274" r:id="rId25"/>
    <p:sldId id="275" r:id="rId26"/>
    <p:sldId id="276" r:id="rId27"/>
    <p:sldId id="280" r:id="rId28"/>
    <p:sldId id="282" r:id="rId29"/>
    <p:sldId id="284" r:id="rId30"/>
    <p:sldId id="287" r:id="rId31"/>
    <p:sldId id="288" r:id="rId32"/>
    <p:sldId id="285" r:id="rId33"/>
    <p:sldId id="286" r:id="rId34"/>
    <p:sldId id="290" r:id="rId35"/>
    <p:sldId id="293" r:id="rId36"/>
    <p:sldId id="29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/>
    <p:restoredTop sz="96327"/>
  </p:normalViewPr>
  <p:slideViewPr>
    <p:cSldViewPr snapToGrid="0" snapToObjects="1">
      <p:cViewPr varScale="1">
        <p:scale>
          <a:sx n="143" d="100"/>
          <a:sy n="143" d="100"/>
        </p:scale>
        <p:origin x="9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bg1"/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54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4BBA60-0B20-47CE-8539-BA40B6911FD5}"/>
              </a:ext>
            </a:extLst>
          </p:cNvPr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4547-2027-9B5E-8522-4831B8251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3E9F35-CA8D-9A9C-2EBB-AFB382A60342}"/>
              </a:ext>
            </a:extLst>
          </p:cNvPr>
          <p:cNvSpPr/>
          <p:nvPr userDrawn="1"/>
        </p:nvSpPr>
        <p:spPr>
          <a:xfrm>
            <a:off x="420415" y="6515098"/>
            <a:ext cx="2511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4C6B24-0B91-67C8-E684-523B1888E118}"/>
              </a:ext>
            </a:extLst>
          </p:cNvPr>
          <p:cNvSpPr/>
          <p:nvPr userDrawn="1"/>
        </p:nvSpPr>
        <p:spPr>
          <a:xfrm>
            <a:off x="5214274" y="6515097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Mathematics and Computation in Music, 6/23,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09BF54-EACD-3CB2-0357-791100D8ACD2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05ABDE-9D74-0CCC-7E6A-B6198BA599D0}"/>
              </a:ext>
            </a:extLst>
          </p:cNvPr>
          <p:cNvSpPr/>
          <p:nvPr userDrawn="1"/>
        </p:nvSpPr>
        <p:spPr>
          <a:xfrm>
            <a:off x="3621672" y="6515097"/>
            <a:ext cx="903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Jason </a:t>
            </a:r>
            <a:r>
              <a:rPr lang="en-US" sz="1200" baseline="0" dirty="0" err="1"/>
              <a:t>Yust</a:t>
            </a:r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190848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4BBA60-0B20-47CE-8539-BA40B6911FD5}"/>
              </a:ext>
            </a:extLst>
          </p:cNvPr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4547-2027-9B5E-8522-4831B8251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83E96F-EF3E-FFAB-1757-18D04A0F921A}"/>
              </a:ext>
            </a:extLst>
          </p:cNvPr>
          <p:cNvSpPr/>
          <p:nvPr userDrawn="1"/>
        </p:nvSpPr>
        <p:spPr>
          <a:xfrm>
            <a:off x="0" y="6515100"/>
            <a:ext cx="5168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 Applied to Morton Feldman’s </a:t>
            </a:r>
            <a:r>
              <a:rPr lang="en-US" sz="1200" i="1" baseline="0" dirty="0"/>
              <a:t>For Stefan </a:t>
            </a:r>
            <a:r>
              <a:rPr lang="en-US" sz="1200" i="1" baseline="0" dirty="0" err="1"/>
              <a:t>Wolpe</a:t>
            </a:r>
            <a:endParaRPr lang="en-US" sz="1200" baseline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6117E2-89CD-AB18-0811-D56DBF1C83DB}"/>
              </a:ext>
            </a:extLst>
          </p:cNvPr>
          <p:cNvSpPr/>
          <p:nvPr userDrawn="1"/>
        </p:nvSpPr>
        <p:spPr>
          <a:xfrm>
            <a:off x="5466522" y="6515099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Conference in Honor of Jonathan Bernard, 6/17–18,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C89B80-9991-765C-8E24-53F25A7A0B5B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75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92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08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1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0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0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F54582-C29D-729C-B763-5004855C8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54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8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40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54428-67C0-2C8B-2475-4D6444969B58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66EECD-0225-3D3D-EF55-065C261A2ECD}"/>
              </a:ext>
            </a:extLst>
          </p:cNvPr>
          <p:cNvSpPr/>
          <p:nvPr userDrawn="1"/>
        </p:nvSpPr>
        <p:spPr>
          <a:xfrm>
            <a:off x="420415" y="6515098"/>
            <a:ext cx="2511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55C4CB-BB00-04D4-7A1C-846F54406C37}"/>
              </a:ext>
            </a:extLst>
          </p:cNvPr>
          <p:cNvSpPr/>
          <p:nvPr userDrawn="1"/>
        </p:nvSpPr>
        <p:spPr>
          <a:xfrm>
            <a:off x="5214274" y="6515097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Mathematics and Computation in Music, 6/23,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42BDC2-050C-BCD9-C6CF-F529E7397D77}"/>
              </a:ext>
            </a:extLst>
          </p:cNvPr>
          <p:cNvSpPr/>
          <p:nvPr userDrawn="1"/>
        </p:nvSpPr>
        <p:spPr>
          <a:xfrm>
            <a:off x="3621672" y="6515097"/>
            <a:ext cx="903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Jason </a:t>
            </a:r>
            <a:r>
              <a:rPr lang="en-US" sz="1200" baseline="0" dirty="0" err="1"/>
              <a:t>Yust</a:t>
            </a:r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289695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4BBA60-0B20-47CE-8539-BA40B6911FD5}"/>
              </a:ext>
            </a:extLst>
          </p:cNvPr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4547-2027-9B5E-8522-4831B8251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2DD2F-97FA-605D-1D82-19F68D42FE17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77A7E-750D-9034-571D-4DBF6A548292}"/>
              </a:ext>
            </a:extLst>
          </p:cNvPr>
          <p:cNvSpPr/>
          <p:nvPr userDrawn="1"/>
        </p:nvSpPr>
        <p:spPr>
          <a:xfrm>
            <a:off x="420415" y="6515098"/>
            <a:ext cx="2511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224A2F-E00F-EE33-54BB-96A428F3E1DB}"/>
              </a:ext>
            </a:extLst>
          </p:cNvPr>
          <p:cNvSpPr/>
          <p:nvPr userDrawn="1"/>
        </p:nvSpPr>
        <p:spPr>
          <a:xfrm>
            <a:off x="5214274" y="6515097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Mathematics and Computation in Music, 6/23,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13E950-5DEF-0C23-B04F-AE72733B80FD}"/>
              </a:ext>
            </a:extLst>
          </p:cNvPr>
          <p:cNvSpPr/>
          <p:nvPr userDrawn="1"/>
        </p:nvSpPr>
        <p:spPr>
          <a:xfrm>
            <a:off x="3621672" y="6515097"/>
            <a:ext cx="903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Jason </a:t>
            </a:r>
            <a:r>
              <a:rPr lang="en-US" sz="1200" baseline="0" dirty="0" err="1"/>
              <a:t>Yust</a:t>
            </a:r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91585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4BBA60-0B20-47CE-8539-BA40B6911FD5}"/>
              </a:ext>
            </a:extLst>
          </p:cNvPr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4547-2027-9B5E-8522-4831B8251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3F605-43CF-6D6B-D83B-4C593FC6B46D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34CD5C-A49E-884C-98E1-52408AF13333}"/>
              </a:ext>
            </a:extLst>
          </p:cNvPr>
          <p:cNvSpPr/>
          <p:nvPr userDrawn="1"/>
        </p:nvSpPr>
        <p:spPr>
          <a:xfrm>
            <a:off x="420415" y="6515098"/>
            <a:ext cx="2511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7D1745-229D-42B7-7B30-A0E6A7BAEBBB}"/>
              </a:ext>
            </a:extLst>
          </p:cNvPr>
          <p:cNvSpPr/>
          <p:nvPr userDrawn="1"/>
        </p:nvSpPr>
        <p:spPr>
          <a:xfrm>
            <a:off x="5214274" y="6515097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Mathematics and Computation in Music, 6/23,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7F803F-20F0-8414-0561-AD96F3580FDC}"/>
              </a:ext>
            </a:extLst>
          </p:cNvPr>
          <p:cNvSpPr/>
          <p:nvPr userDrawn="1"/>
        </p:nvSpPr>
        <p:spPr>
          <a:xfrm>
            <a:off x="3621672" y="6515097"/>
            <a:ext cx="903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Jason </a:t>
            </a:r>
            <a:r>
              <a:rPr lang="en-US" sz="1200" baseline="0" dirty="0" err="1"/>
              <a:t>Yust</a:t>
            </a:r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265812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4BBA60-0B20-47CE-8539-BA40B6911FD5}"/>
              </a:ext>
            </a:extLst>
          </p:cNvPr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4547-2027-9B5E-8522-4831B8251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DF881-290F-EC29-695F-F0FF3E8CC682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10A383-E4BF-22BC-807A-C2C6B01ED4DA}"/>
              </a:ext>
            </a:extLst>
          </p:cNvPr>
          <p:cNvSpPr/>
          <p:nvPr userDrawn="1"/>
        </p:nvSpPr>
        <p:spPr>
          <a:xfrm>
            <a:off x="420415" y="6515098"/>
            <a:ext cx="2511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C44301-5EC8-0A8B-1095-D537EA16115C}"/>
              </a:ext>
            </a:extLst>
          </p:cNvPr>
          <p:cNvSpPr/>
          <p:nvPr userDrawn="1"/>
        </p:nvSpPr>
        <p:spPr>
          <a:xfrm>
            <a:off x="5214274" y="6515097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Mathematics and Computation in Music, 6/23, 2022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4D7BB6-245A-1BE1-ECB1-140C856D4A89}"/>
              </a:ext>
            </a:extLst>
          </p:cNvPr>
          <p:cNvSpPr/>
          <p:nvPr userDrawn="1"/>
        </p:nvSpPr>
        <p:spPr>
          <a:xfrm>
            <a:off x="3621672" y="6515097"/>
            <a:ext cx="903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Jason </a:t>
            </a:r>
            <a:r>
              <a:rPr lang="en-US" sz="1200" baseline="0" dirty="0" err="1"/>
              <a:t>Yust</a:t>
            </a:r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379286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217D3A3-026A-5A4C-8E30-EFB000CD770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FE66B-40F7-4206-99FD-F1E3DB461E9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9ECF-0251-B169-BAC7-41E5B2D94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0006" y="2339915"/>
            <a:ext cx="5582339" cy="1239894"/>
          </a:xfrm>
        </p:spPr>
        <p:txBody>
          <a:bodyPr>
            <a:noAutofit/>
          </a:bodyPr>
          <a:lstStyle/>
          <a:p>
            <a:r>
              <a:rPr lang="en-US" sz="2800" dirty="0"/>
              <a:t>Tetrachordal Folding operations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9F388-D07B-EC51-19A8-B56F57EB5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Jason </a:t>
            </a:r>
            <a:r>
              <a:rPr lang="en-US" dirty="0" err="1"/>
              <a:t>Yust</a:t>
            </a:r>
            <a:r>
              <a:rPr lang="en-US" dirty="0"/>
              <a:t>,                  .</a:t>
            </a:r>
          </a:p>
          <a:p>
            <a:r>
              <a:rPr lang="en-US" dirty="0"/>
              <a:t>Mathematics and Computation in Music</a:t>
            </a:r>
          </a:p>
          <a:p>
            <a:r>
              <a:rPr lang="en-US" dirty="0"/>
              <a:t>Atlanta, 6/21–24, 2022</a:t>
            </a:r>
          </a:p>
        </p:txBody>
      </p:sp>
      <p:pic>
        <p:nvPicPr>
          <p:cNvPr id="4" name="Picture 3" descr="BU Logo.jpg">
            <a:extLst>
              <a:ext uri="{FF2B5EF4-FFF2-40B4-BE49-F238E27FC236}">
                <a16:creationId xmlns:a16="http://schemas.microsoft.com/office/drawing/2014/main" id="{E4208B86-4936-2F65-B4B1-AFE0BAC52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50685"/>
            <a:ext cx="1284865" cy="52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3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6DF1-8506-9918-6B21-54BF9466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Tetrachordal Folding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261B5-04DE-1586-0F76-20BAC5FDC760}"/>
              </a:ext>
            </a:extLst>
          </p:cNvPr>
          <p:cNvSpPr txBox="1"/>
          <p:nvPr/>
        </p:nvSpPr>
        <p:spPr>
          <a:xfrm>
            <a:off x="3698477" y="992600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D920AC-7E7D-9F31-EF29-26CC7A4CD9EF}"/>
              </a:ext>
            </a:extLst>
          </p:cNvPr>
          <p:cNvSpPr/>
          <p:nvPr/>
        </p:nvSpPr>
        <p:spPr>
          <a:xfrm>
            <a:off x="1708878" y="1431561"/>
            <a:ext cx="5819050" cy="1304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DC71D-EFB3-5345-E192-948C36F5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75" y="1301750"/>
            <a:ext cx="5819050" cy="1511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4B21D-8F67-A897-DD8A-32DF61C77580}"/>
              </a:ext>
            </a:extLst>
          </p:cNvPr>
          <p:cNvSpPr txBox="1"/>
          <p:nvPr/>
        </p:nvSpPr>
        <p:spPr>
          <a:xfrm>
            <a:off x="3385902" y="1904706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60B2D-1CB0-DDD7-EC41-F2B7EF15B0AE}"/>
              </a:ext>
            </a:extLst>
          </p:cNvPr>
          <p:cNvSpPr txBox="1"/>
          <p:nvPr/>
        </p:nvSpPr>
        <p:spPr>
          <a:xfrm>
            <a:off x="3385902" y="1749807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BABDE-44E7-E24E-F6E4-05FEE65F64A2}"/>
              </a:ext>
            </a:extLst>
          </p:cNvPr>
          <p:cNvSpPr txBox="1"/>
          <p:nvPr/>
        </p:nvSpPr>
        <p:spPr>
          <a:xfrm>
            <a:off x="3609400" y="1668133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18D11-AF03-A2D4-49C3-2E43258827E3}"/>
              </a:ext>
            </a:extLst>
          </p:cNvPr>
          <p:cNvSpPr txBox="1"/>
          <p:nvPr/>
        </p:nvSpPr>
        <p:spPr>
          <a:xfrm>
            <a:off x="3385902" y="127017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88002-D83F-C0C6-586F-F23BA9D07884}"/>
              </a:ext>
            </a:extLst>
          </p:cNvPr>
          <p:cNvSpPr txBox="1"/>
          <p:nvPr/>
        </p:nvSpPr>
        <p:spPr>
          <a:xfrm>
            <a:off x="3183390" y="1894028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76CAB-B3B4-6085-0307-0A5E9517399B}"/>
              </a:ext>
            </a:extLst>
          </p:cNvPr>
          <p:cNvSpPr txBox="1"/>
          <p:nvPr/>
        </p:nvSpPr>
        <p:spPr>
          <a:xfrm>
            <a:off x="3174608" y="1402736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8FA4C-61A1-44C4-60DB-357E966C5073}"/>
              </a:ext>
            </a:extLst>
          </p:cNvPr>
          <p:cNvSpPr txBox="1"/>
          <p:nvPr/>
        </p:nvSpPr>
        <p:spPr>
          <a:xfrm>
            <a:off x="3432108" y="2844897"/>
            <a:ext cx="33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  <a:p>
            <a:r>
              <a:rPr lang="en-US" sz="2400" dirty="0"/>
              <a:t>1</a:t>
            </a:r>
          </a:p>
          <a:p>
            <a:r>
              <a:rPr lang="en-US" sz="24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C82BA-FB33-EC3A-4B48-7F72FBB99292}"/>
              </a:ext>
            </a:extLst>
          </p:cNvPr>
          <p:cNvSpPr txBox="1"/>
          <p:nvPr/>
        </p:nvSpPr>
        <p:spPr>
          <a:xfrm>
            <a:off x="3085219" y="4226109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4  1  9</a:t>
            </a:r>
          </a:p>
          <a:p>
            <a:r>
              <a:rPr lang="en-US" sz="2400" dirty="0"/>
              <a:t>  5 10</a:t>
            </a:r>
          </a:p>
          <a:p>
            <a:r>
              <a:rPr lang="en-US" sz="2400" dirty="0"/>
              <a:t>   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B7C4AE-550B-AD77-C1A6-B4FF384929B6}"/>
              </a:ext>
            </a:extLst>
          </p:cNvPr>
          <p:cNvSpPr txBox="1"/>
          <p:nvPr/>
        </p:nvSpPr>
        <p:spPr>
          <a:xfrm>
            <a:off x="2915421" y="560732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&lt;1,2,1,1,1,0&gt;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99E88F-7601-C5FE-F93F-A2453DBD88BE}"/>
              </a:ext>
            </a:extLst>
          </p:cNvPr>
          <p:cNvSpPr txBox="1"/>
          <p:nvPr/>
        </p:nvSpPr>
        <p:spPr>
          <a:xfrm>
            <a:off x="3382959" y="175025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34627A-1D22-A39E-ED10-EF0FADAC0E34}"/>
              </a:ext>
            </a:extLst>
          </p:cNvPr>
          <p:cNvSpPr txBox="1"/>
          <p:nvPr/>
        </p:nvSpPr>
        <p:spPr>
          <a:xfrm>
            <a:off x="3382959" y="1270623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C5B1F6-BE01-8122-162C-3DD6776EDDB7}"/>
              </a:ext>
            </a:extLst>
          </p:cNvPr>
          <p:cNvSpPr txBox="1"/>
          <p:nvPr/>
        </p:nvSpPr>
        <p:spPr>
          <a:xfrm>
            <a:off x="3180447" y="1894476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9B388-FE5D-E525-4453-0D65E64D4B69}"/>
              </a:ext>
            </a:extLst>
          </p:cNvPr>
          <p:cNvSpPr txBox="1"/>
          <p:nvPr/>
        </p:nvSpPr>
        <p:spPr>
          <a:xfrm>
            <a:off x="3171665" y="1403184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2279A-A714-7DAF-A959-80137057F283}"/>
              </a:ext>
            </a:extLst>
          </p:cNvPr>
          <p:cNvSpPr txBox="1"/>
          <p:nvPr/>
        </p:nvSpPr>
        <p:spPr>
          <a:xfrm>
            <a:off x="3609396" y="1668129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C0000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36D18-0607-036E-5C4A-D2429E5CEC41}"/>
              </a:ext>
            </a:extLst>
          </p:cNvPr>
          <p:cNvSpPr txBox="1"/>
          <p:nvPr/>
        </p:nvSpPr>
        <p:spPr>
          <a:xfrm>
            <a:off x="4867381" y="1492450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58424B-1BF8-F6D4-9279-14B2024A9145}"/>
              </a:ext>
            </a:extLst>
          </p:cNvPr>
          <p:cNvSpPr txBox="1"/>
          <p:nvPr/>
        </p:nvSpPr>
        <p:spPr>
          <a:xfrm>
            <a:off x="5230577" y="1897358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F46843-7A65-E074-3F23-6CADA014761F}"/>
              </a:ext>
            </a:extLst>
          </p:cNvPr>
          <p:cNvSpPr txBox="1"/>
          <p:nvPr/>
        </p:nvSpPr>
        <p:spPr>
          <a:xfrm>
            <a:off x="5227634" y="1742907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8F2F69-D82F-CCD2-BD41-0DA63D6F1027}"/>
              </a:ext>
            </a:extLst>
          </p:cNvPr>
          <p:cNvSpPr txBox="1"/>
          <p:nvPr/>
        </p:nvSpPr>
        <p:spPr>
          <a:xfrm>
            <a:off x="5411784" y="126327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A93BC-2EA6-0992-9062-587430B61C01}"/>
              </a:ext>
            </a:extLst>
          </p:cNvPr>
          <p:cNvSpPr txBox="1"/>
          <p:nvPr/>
        </p:nvSpPr>
        <p:spPr>
          <a:xfrm>
            <a:off x="5025122" y="1887128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875C29-5880-0115-8225-E2CA387D2E74}"/>
              </a:ext>
            </a:extLst>
          </p:cNvPr>
          <p:cNvSpPr txBox="1"/>
          <p:nvPr/>
        </p:nvSpPr>
        <p:spPr>
          <a:xfrm>
            <a:off x="5025865" y="1395836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5E5CE-C048-5B04-9811-66B6FEDB5552}"/>
              </a:ext>
            </a:extLst>
          </p:cNvPr>
          <p:cNvSpPr txBox="1"/>
          <p:nvPr/>
        </p:nvSpPr>
        <p:spPr>
          <a:xfrm>
            <a:off x="4968749" y="4226108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4  9  1</a:t>
            </a:r>
          </a:p>
          <a:p>
            <a:r>
              <a:rPr lang="en-US" sz="2400" dirty="0"/>
              <a:t>     10</a:t>
            </a:r>
          </a:p>
          <a:p>
            <a:r>
              <a:rPr lang="en-US" sz="2400" dirty="0"/>
              <a:t>  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4AEBC4-50FF-629A-ADCE-3BCC8D65DF4E}"/>
              </a:ext>
            </a:extLst>
          </p:cNvPr>
          <p:cNvSpPr txBox="1"/>
          <p:nvPr/>
        </p:nvSpPr>
        <p:spPr>
          <a:xfrm>
            <a:off x="3487948" y="458845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87A3DD-BA64-5DFC-0E33-2214DC0F11D9}"/>
              </a:ext>
            </a:extLst>
          </p:cNvPr>
          <p:cNvSpPr txBox="1"/>
          <p:nvPr/>
        </p:nvSpPr>
        <p:spPr>
          <a:xfrm>
            <a:off x="5025122" y="458845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F7ABA0-FBEE-3EFC-B965-D8997D747068}"/>
              </a:ext>
            </a:extLst>
          </p:cNvPr>
          <p:cNvSpPr txBox="1"/>
          <p:nvPr/>
        </p:nvSpPr>
        <p:spPr>
          <a:xfrm>
            <a:off x="3253708" y="458845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E25EAE-47FE-A990-F4C2-B23FFBA556B2}"/>
              </a:ext>
            </a:extLst>
          </p:cNvPr>
          <p:cNvSpPr txBox="1"/>
          <p:nvPr/>
        </p:nvSpPr>
        <p:spPr>
          <a:xfrm>
            <a:off x="5307429" y="2862716"/>
            <a:ext cx="33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  <a:p>
            <a:r>
              <a:rPr lang="en-US" sz="2400" dirty="0"/>
              <a:t>4</a:t>
            </a:r>
          </a:p>
          <a:p>
            <a:r>
              <a:rPr lang="en-US" sz="24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6A0E5F-52A7-1AD4-F6E1-30DFFA6A7A3A}"/>
              </a:ext>
            </a:extLst>
          </p:cNvPr>
          <p:cNvSpPr txBox="1"/>
          <p:nvPr/>
        </p:nvSpPr>
        <p:spPr>
          <a:xfrm>
            <a:off x="4760358" y="557718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en-US" dirty="0"/>
              <a:t>,2,1,1,0,0&gt;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36E22-8ACD-795B-CE1C-9FA3F579C34F}"/>
              </a:ext>
            </a:extLst>
          </p:cNvPr>
          <p:cNvSpPr txBox="1"/>
          <p:nvPr/>
        </p:nvSpPr>
        <p:spPr>
          <a:xfrm>
            <a:off x="3711364" y="56052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9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139 L 0.17622 -0.0465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1" grpId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6DF1-8506-9918-6B21-54BF9466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Tetrachordal Folding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318E26-4E71-0BD5-D34A-B76D3DCABB50}"/>
              </a:ext>
            </a:extLst>
          </p:cNvPr>
          <p:cNvSpPr txBox="1"/>
          <p:nvPr/>
        </p:nvSpPr>
        <p:spPr>
          <a:xfrm>
            <a:off x="3698477" y="992600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D920AC-7E7D-9F31-EF29-26CC7A4CD9EF}"/>
              </a:ext>
            </a:extLst>
          </p:cNvPr>
          <p:cNvSpPr/>
          <p:nvPr/>
        </p:nvSpPr>
        <p:spPr>
          <a:xfrm>
            <a:off x="1708878" y="1431561"/>
            <a:ext cx="5819050" cy="1304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DC71D-EFB3-5345-E192-948C36F5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75" y="1301750"/>
            <a:ext cx="5819050" cy="1511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4B21D-8F67-A897-DD8A-32DF61C77580}"/>
              </a:ext>
            </a:extLst>
          </p:cNvPr>
          <p:cNvSpPr txBox="1"/>
          <p:nvPr/>
        </p:nvSpPr>
        <p:spPr>
          <a:xfrm>
            <a:off x="3386504" y="1902361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60B2D-1CB0-DDD7-EC41-F2B7EF15B0AE}"/>
              </a:ext>
            </a:extLst>
          </p:cNvPr>
          <p:cNvSpPr txBox="1"/>
          <p:nvPr/>
        </p:nvSpPr>
        <p:spPr>
          <a:xfrm>
            <a:off x="3386504" y="1747462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BABDE-44E7-E24E-F6E4-05FEE65F64A2}"/>
              </a:ext>
            </a:extLst>
          </p:cNvPr>
          <p:cNvSpPr txBox="1"/>
          <p:nvPr/>
        </p:nvSpPr>
        <p:spPr>
          <a:xfrm>
            <a:off x="3610002" y="1665788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18D11-AF03-A2D4-49C3-2E43258827E3}"/>
              </a:ext>
            </a:extLst>
          </p:cNvPr>
          <p:cNvSpPr txBox="1"/>
          <p:nvPr/>
        </p:nvSpPr>
        <p:spPr>
          <a:xfrm>
            <a:off x="3386504" y="1267830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88002-D83F-C0C6-586F-F23BA9D07884}"/>
              </a:ext>
            </a:extLst>
          </p:cNvPr>
          <p:cNvSpPr txBox="1"/>
          <p:nvPr/>
        </p:nvSpPr>
        <p:spPr>
          <a:xfrm>
            <a:off x="3183992" y="189168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76CAB-B3B4-6085-0307-0A5E9517399B}"/>
              </a:ext>
            </a:extLst>
          </p:cNvPr>
          <p:cNvSpPr txBox="1"/>
          <p:nvPr/>
        </p:nvSpPr>
        <p:spPr>
          <a:xfrm>
            <a:off x="3175210" y="1400391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8FA4C-61A1-44C4-60DB-357E966C5073}"/>
              </a:ext>
            </a:extLst>
          </p:cNvPr>
          <p:cNvSpPr txBox="1"/>
          <p:nvPr/>
        </p:nvSpPr>
        <p:spPr>
          <a:xfrm>
            <a:off x="3432710" y="2842552"/>
            <a:ext cx="33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  <a:p>
            <a:r>
              <a:rPr lang="en-US" sz="2400" dirty="0"/>
              <a:t>1</a:t>
            </a:r>
          </a:p>
          <a:p>
            <a:r>
              <a:rPr lang="en-US" sz="24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C82BA-FB33-EC3A-4B48-7F72FBB99292}"/>
              </a:ext>
            </a:extLst>
          </p:cNvPr>
          <p:cNvSpPr txBox="1"/>
          <p:nvPr/>
        </p:nvSpPr>
        <p:spPr>
          <a:xfrm>
            <a:off x="3085821" y="4223764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4  1  9</a:t>
            </a:r>
          </a:p>
          <a:p>
            <a:r>
              <a:rPr lang="en-US" sz="2400" dirty="0"/>
              <a:t>  5 10</a:t>
            </a:r>
          </a:p>
          <a:p>
            <a:r>
              <a:rPr lang="en-US" sz="2400" dirty="0"/>
              <a:t>   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B7C4AE-550B-AD77-C1A6-B4FF384929B6}"/>
              </a:ext>
            </a:extLst>
          </p:cNvPr>
          <p:cNvSpPr txBox="1"/>
          <p:nvPr/>
        </p:nvSpPr>
        <p:spPr>
          <a:xfrm>
            <a:off x="2916023" y="560497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&lt;1,2,1,1,1,0&gt;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99E88F-7601-C5FE-F93F-A2453DBD88BE}"/>
              </a:ext>
            </a:extLst>
          </p:cNvPr>
          <p:cNvSpPr txBox="1"/>
          <p:nvPr/>
        </p:nvSpPr>
        <p:spPr>
          <a:xfrm>
            <a:off x="3386736" y="190348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34627A-1D22-A39E-ED10-EF0FADAC0E34}"/>
              </a:ext>
            </a:extLst>
          </p:cNvPr>
          <p:cNvSpPr txBox="1"/>
          <p:nvPr/>
        </p:nvSpPr>
        <p:spPr>
          <a:xfrm>
            <a:off x="3383561" y="1268278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9B388-FE5D-E525-4453-0D65E64D4B69}"/>
              </a:ext>
            </a:extLst>
          </p:cNvPr>
          <p:cNvSpPr txBox="1"/>
          <p:nvPr/>
        </p:nvSpPr>
        <p:spPr>
          <a:xfrm>
            <a:off x="3172267" y="1400839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2279A-A714-7DAF-A959-80137057F283}"/>
              </a:ext>
            </a:extLst>
          </p:cNvPr>
          <p:cNvSpPr txBox="1"/>
          <p:nvPr/>
        </p:nvSpPr>
        <p:spPr>
          <a:xfrm>
            <a:off x="3609998" y="1665784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C0000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36D18-0607-036E-5C4A-D2429E5CEC41}"/>
              </a:ext>
            </a:extLst>
          </p:cNvPr>
          <p:cNvSpPr txBox="1"/>
          <p:nvPr/>
        </p:nvSpPr>
        <p:spPr>
          <a:xfrm>
            <a:off x="4867983" y="1661555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58424B-1BF8-F6D4-9279-14B2024A9145}"/>
              </a:ext>
            </a:extLst>
          </p:cNvPr>
          <p:cNvSpPr txBox="1"/>
          <p:nvPr/>
        </p:nvSpPr>
        <p:spPr>
          <a:xfrm>
            <a:off x="5231179" y="1895013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F46843-7A65-E074-3F23-6CADA014761F}"/>
              </a:ext>
            </a:extLst>
          </p:cNvPr>
          <p:cNvSpPr txBox="1"/>
          <p:nvPr/>
        </p:nvSpPr>
        <p:spPr>
          <a:xfrm>
            <a:off x="5228236" y="1740562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8F2F69-D82F-CCD2-BD41-0DA63D6F1027}"/>
              </a:ext>
            </a:extLst>
          </p:cNvPr>
          <p:cNvSpPr txBox="1"/>
          <p:nvPr/>
        </p:nvSpPr>
        <p:spPr>
          <a:xfrm>
            <a:off x="5412386" y="1260930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A93BC-2EA6-0992-9062-587430B61C01}"/>
              </a:ext>
            </a:extLst>
          </p:cNvPr>
          <p:cNvSpPr txBox="1"/>
          <p:nvPr/>
        </p:nvSpPr>
        <p:spPr>
          <a:xfrm>
            <a:off x="5025724" y="188478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875C29-5880-0115-8225-E2CA387D2E74}"/>
              </a:ext>
            </a:extLst>
          </p:cNvPr>
          <p:cNvSpPr txBox="1"/>
          <p:nvPr/>
        </p:nvSpPr>
        <p:spPr>
          <a:xfrm>
            <a:off x="5026467" y="1393491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5E5CE-C048-5B04-9811-66B6FEDB5552}"/>
              </a:ext>
            </a:extLst>
          </p:cNvPr>
          <p:cNvSpPr txBox="1"/>
          <p:nvPr/>
        </p:nvSpPr>
        <p:spPr>
          <a:xfrm>
            <a:off x="4969351" y="4223763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4  5  </a:t>
            </a:r>
            <a:r>
              <a:rPr lang="en-US" sz="2400" dirty="0">
                <a:solidFill>
                  <a:srgbClr val="C00000"/>
                </a:solidFill>
              </a:rPr>
              <a:t>5</a:t>
            </a:r>
          </a:p>
          <a:p>
            <a:r>
              <a:rPr lang="en-US" sz="2400" dirty="0"/>
              <a:t>  9 10</a:t>
            </a:r>
          </a:p>
          <a:p>
            <a:r>
              <a:rPr lang="en-US" sz="2400" dirty="0"/>
              <a:t>  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4AEBC4-50FF-629A-ADCE-3BCC8D65DF4E}"/>
              </a:ext>
            </a:extLst>
          </p:cNvPr>
          <p:cNvSpPr txBox="1"/>
          <p:nvPr/>
        </p:nvSpPr>
        <p:spPr>
          <a:xfrm>
            <a:off x="3339983" y="495351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F7ABA0-FBEE-3EFC-B965-D8997D747068}"/>
              </a:ext>
            </a:extLst>
          </p:cNvPr>
          <p:cNvSpPr txBox="1"/>
          <p:nvPr/>
        </p:nvSpPr>
        <p:spPr>
          <a:xfrm>
            <a:off x="3409627" y="42237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E25EAE-47FE-A990-F4C2-B23FFBA556B2}"/>
              </a:ext>
            </a:extLst>
          </p:cNvPr>
          <p:cNvSpPr txBox="1"/>
          <p:nvPr/>
        </p:nvSpPr>
        <p:spPr>
          <a:xfrm>
            <a:off x="5308031" y="2860371"/>
            <a:ext cx="33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  <a:p>
            <a:r>
              <a:rPr lang="en-US" sz="2400" dirty="0"/>
              <a:t>5</a:t>
            </a:r>
          </a:p>
          <a:p>
            <a:r>
              <a:rPr lang="en-US" sz="2400" dirty="0"/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6A0E5F-52A7-1AD4-F6E1-30DFFA6A7A3A}"/>
              </a:ext>
            </a:extLst>
          </p:cNvPr>
          <p:cNvSpPr txBox="1"/>
          <p:nvPr/>
        </p:nvSpPr>
        <p:spPr>
          <a:xfrm>
            <a:off x="4760960" y="557484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&lt;0,2,1,1,</a:t>
            </a:r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en-US" dirty="0"/>
              <a:t>,0&gt;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36E22-8ACD-795B-CE1C-9FA3F579C34F}"/>
              </a:ext>
            </a:extLst>
          </p:cNvPr>
          <p:cNvSpPr txBox="1"/>
          <p:nvPr/>
        </p:nvSpPr>
        <p:spPr>
          <a:xfrm>
            <a:off x="3047257" y="560177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139 L 0.17622 -0.0238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1" grpId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6DF1-8506-9918-6B21-54BF9466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Tetrachordal Folding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0A42B9-9B3C-C144-A3D7-410D2A6BF2C3}"/>
              </a:ext>
            </a:extLst>
          </p:cNvPr>
          <p:cNvSpPr txBox="1"/>
          <p:nvPr/>
        </p:nvSpPr>
        <p:spPr>
          <a:xfrm>
            <a:off x="3698477" y="992600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D920AC-7E7D-9F31-EF29-26CC7A4CD9EF}"/>
              </a:ext>
            </a:extLst>
          </p:cNvPr>
          <p:cNvSpPr/>
          <p:nvPr/>
        </p:nvSpPr>
        <p:spPr>
          <a:xfrm>
            <a:off x="1708878" y="1431561"/>
            <a:ext cx="5819050" cy="1304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DC71D-EFB3-5345-E192-948C36F5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75" y="1301750"/>
            <a:ext cx="5819050" cy="1511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4B21D-8F67-A897-DD8A-32DF61C77580}"/>
              </a:ext>
            </a:extLst>
          </p:cNvPr>
          <p:cNvSpPr txBox="1"/>
          <p:nvPr/>
        </p:nvSpPr>
        <p:spPr>
          <a:xfrm>
            <a:off x="3386504" y="1902361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60B2D-1CB0-DDD7-EC41-F2B7EF15B0AE}"/>
              </a:ext>
            </a:extLst>
          </p:cNvPr>
          <p:cNvSpPr txBox="1"/>
          <p:nvPr/>
        </p:nvSpPr>
        <p:spPr>
          <a:xfrm>
            <a:off x="3386504" y="1747462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BABDE-44E7-E24E-F6E4-05FEE65F64A2}"/>
              </a:ext>
            </a:extLst>
          </p:cNvPr>
          <p:cNvSpPr txBox="1"/>
          <p:nvPr/>
        </p:nvSpPr>
        <p:spPr>
          <a:xfrm>
            <a:off x="3610002" y="1665788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18D11-AF03-A2D4-49C3-2E43258827E3}"/>
              </a:ext>
            </a:extLst>
          </p:cNvPr>
          <p:cNvSpPr txBox="1"/>
          <p:nvPr/>
        </p:nvSpPr>
        <p:spPr>
          <a:xfrm>
            <a:off x="3386504" y="1267830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88002-D83F-C0C6-586F-F23BA9D07884}"/>
              </a:ext>
            </a:extLst>
          </p:cNvPr>
          <p:cNvSpPr txBox="1"/>
          <p:nvPr/>
        </p:nvSpPr>
        <p:spPr>
          <a:xfrm>
            <a:off x="3183992" y="189168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76CAB-B3B4-6085-0307-0A5E9517399B}"/>
              </a:ext>
            </a:extLst>
          </p:cNvPr>
          <p:cNvSpPr txBox="1"/>
          <p:nvPr/>
        </p:nvSpPr>
        <p:spPr>
          <a:xfrm>
            <a:off x="3175210" y="1400391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8FA4C-61A1-44C4-60DB-357E966C5073}"/>
              </a:ext>
            </a:extLst>
          </p:cNvPr>
          <p:cNvSpPr txBox="1"/>
          <p:nvPr/>
        </p:nvSpPr>
        <p:spPr>
          <a:xfrm>
            <a:off x="3432710" y="2842552"/>
            <a:ext cx="33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  <a:p>
            <a:r>
              <a:rPr lang="en-US" sz="2400" dirty="0"/>
              <a:t>1</a:t>
            </a:r>
          </a:p>
          <a:p>
            <a:r>
              <a:rPr lang="en-US" sz="24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C82BA-FB33-EC3A-4B48-7F72FBB99292}"/>
              </a:ext>
            </a:extLst>
          </p:cNvPr>
          <p:cNvSpPr txBox="1"/>
          <p:nvPr/>
        </p:nvSpPr>
        <p:spPr>
          <a:xfrm>
            <a:off x="3085821" y="4223764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4  1  9</a:t>
            </a:r>
          </a:p>
          <a:p>
            <a:r>
              <a:rPr lang="en-US" sz="2400" dirty="0"/>
              <a:t>  5 10</a:t>
            </a:r>
          </a:p>
          <a:p>
            <a:r>
              <a:rPr lang="en-US" sz="2400" dirty="0"/>
              <a:t>   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B7C4AE-550B-AD77-C1A6-B4FF384929B6}"/>
              </a:ext>
            </a:extLst>
          </p:cNvPr>
          <p:cNvSpPr txBox="1"/>
          <p:nvPr/>
        </p:nvSpPr>
        <p:spPr>
          <a:xfrm>
            <a:off x="2916023" y="560497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&lt;1,2,1,1,1,0&gt;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99E88F-7601-C5FE-F93F-A2453DBD88BE}"/>
              </a:ext>
            </a:extLst>
          </p:cNvPr>
          <p:cNvSpPr txBox="1"/>
          <p:nvPr/>
        </p:nvSpPr>
        <p:spPr>
          <a:xfrm>
            <a:off x="3386736" y="190348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34627A-1D22-A39E-ED10-EF0FADAC0E34}"/>
              </a:ext>
            </a:extLst>
          </p:cNvPr>
          <p:cNvSpPr txBox="1"/>
          <p:nvPr/>
        </p:nvSpPr>
        <p:spPr>
          <a:xfrm>
            <a:off x="3385132" y="1745624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9B388-FE5D-E525-4453-0D65E64D4B69}"/>
              </a:ext>
            </a:extLst>
          </p:cNvPr>
          <p:cNvSpPr txBox="1"/>
          <p:nvPr/>
        </p:nvSpPr>
        <p:spPr>
          <a:xfrm>
            <a:off x="3182002" y="189451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2279A-A714-7DAF-A959-80137057F283}"/>
              </a:ext>
            </a:extLst>
          </p:cNvPr>
          <p:cNvSpPr txBox="1"/>
          <p:nvPr/>
        </p:nvSpPr>
        <p:spPr>
          <a:xfrm>
            <a:off x="3609998" y="1665784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C0000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36D18-0607-036E-5C4A-D2429E5CEC41}"/>
              </a:ext>
            </a:extLst>
          </p:cNvPr>
          <p:cNvSpPr txBox="1"/>
          <p:nvPr/>
        </p:nvSpPr>
        <p:spPr>
          <a:xfrm>
            <a:off x="5025724" y="2134666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58424B-1BF8-F6D4-9279-14B2024A9145}"/>
              </a:ext>
            </a:extLst>
          </p:cNvPr>
          <p:cNvSpPr txBox="1"/>
          <p:nvPr/>
        </p:nvSpPr>
        <p:spPr>
          <a:xfrm>
            <a:off x="5231179" y="1895013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F46843-7A65-E074-3F23-6CADA014761F}"/>
              </a:ext>
            </a:extLst>
          </p:cNvPr>
          <p:cNvSpPr txBox="1"/>
          <p:nvPr/>
        </p:nvSpPr>
        <p:spPr>
          <a:xfrm>
            <a:off x="5228236" y="1740562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8F2F69-D82F-CCD2-BD41-0DA63D6F1027}"/>
              </a:ext>
            </a:extLst>
          </p:cNvPr>
          <p:cNvSpPr txBox="1"/>
          <p:nvPr/>
        </p:nvSpPr>
        <p:spPr>
          <a:xfrm>
            <a:off x="5412386" y="1260930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A93BC-2EA6-0992-9062-587430B61C01}"/>
              </a:ext>
            </a:extLst>
          </p:cNvPr>
          <p:cNvSpPr txBox="1"/>
          <p:nvPr/>
        </p:nvSpPr>
        <p:spPr>
          <a:xfrm>
            <a:off x="4891829" y="188478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875C29-5880-0115-8225-E2CA387D2E74}"/>
              </a:ext>
            </a:extLst>
          </p:cNvPr>
          <p:cNvSpPr txBox="1"/>
          <p:nvPr/>
        </p:nvSpPr>
        <p:spPr>
          <a:xfrm>
            <a:off x="5026467" y="1393491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5E5CE-C048-5B04-9811-66B6FEDB5552}"/>
              </a:ext>
            </a:extLst>
          </p:cNvPr>
          <p:cNvSpPr txBox="1"/>
          <p:nvPr/>
        </p:nvSpPr>
        <p:spPr>
          <a:xfrm>
            <a:off x="5006828" y="4223763"/>
            <a:ext cx="1055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1  4 10</a:t>
            </a:r>
          </a:p>
          <a:p>
            <a:r>
              <a:rPr lang="en-US" sz="2400" dirty="0"/>
              <a:t>  5 14</a:t>
            </a:r>
          </a:p>
          <a:p>
            <a:r>
              <a:rPr lang="en-US" sz="2400" dirty="0"/>
              <a:t>   </a:t>
            </a:r>
            <a:r>
              <a:rPr lang="en-US" sz="2400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4AEBC4-50FF-629A-ADCE-3BCC8D65DF4E}"/>
              </a:ext>
            </a:extLst>
          </p:cNvPr>
          <p:cNvSpPr txBox="1"/>
          <p:nvPr/>
        </p:nvSpPr>
        <p:spPr>
          <a:xfrm>
            <a:off x="3085820" y="42237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F7ABA0-FBEE-3EFC-B965-D8997D747068}"/>
              </a:ext>
            </a:extLst>
          </p:cNvPr>
          <p:cNvSpPr txBox="1"/>
          <p:nvPr/>
        </p:nvSpPr>
        <p:spPr>
          <a:xfrm>
            <a:off x="3725938" y="422376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E25EAE-47FE-A990-F4C2-B23FFBA556B2}"/>
              </a:ext>
            </a:extLst>
          </p:cNvPr>
          <p:cNvSpPr txBox="1"/>
          <p:nvPr/>
        </p:nvSpPr>
        <p:spPr>
          <a:xfrm>
            <a:off x="5271343" y="2862311"/>
            <a:ext cx="492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</a:t>
            </a:r>
          </a:p>
          <a:p>
            <a:r>
              <a:rPr lang="en-US" sz="2400" dirty="0"/>
              <a:t> 4</a:t>
            </a:r>
          </a:p>
          <a:p>
            <a:r>
              <a:rPr lang="en-US" sz="2400" dirty="0"/>
              <a:t>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6A0E5F-52A7-1AD4-F6E1-30DFFA6A7A3A}"/>
              </a:ext>
            </a:extLst>
          </p:cNvPr>
          <p:cNvSpPr txBox="1"/>
          <p:nvPr/>
        </p:nvSpPr>
        <p:spPr>
          <a:xfrm>
            <a:off x="4825031" y="558521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&lt;1,2,</a:t>
            </a:r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dirty="0"/>
              <a:t>,1,1,0&gt;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36E22-8ACD-795B-CE1C-9FA3F579C34F}"/>
              </a:ext>
            </a:extLst>
          </p:cNvPr>
          <p:cNvSpPr txBox="1"/>
          <p:nvPr/>
        </p:nvSpPr>
        <p:spPr>
          <a:xfrm>
            <a:off x="3381384" y="56051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139 L 0.19722 0.046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1" grpId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4B4A4-03A9-C9DA-2349-4823D21C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Mathematical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31A50-A3A0-57D6-2E7E-EAC3220C1FF2}"/>
              </a:ext>
            </a:extLst>
          </p:cNvPr>
          <p:cNvSpPr txBox="1"/>
          <p:nvPr/>
        </p:nvSpPr>
        <p:spPr>
          <a:xfrm>
            <a:off x="812575" y="1597573"/>
            <a:ext cx="7518854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/>
              <a:t>For pitch space tetrachords </a:t>
            </a:r>
            <a:r>
              <a:rPr lang="en-US" sz="2200" i="1" dirty="0"/>
              <a:t>(A, B</a:t>
            </a:r>
            <a:r>
              <a:rPr lang="en-US" sz="2200" dirty="0"/>
              <a:t>):</a:t>
            </a:r>
          </a:p>
          <a:p>
            <a:pPr algn="ctr">
              <a:spcAft>
                <a:spcPts val="1200"/>
              </a:spcAft>
            </a:pPr>
            <a:r>
              <a:rPr lang="en-US" sz="2200" dirty="0"/>
              <a:t>  </a:t>
            </a:r>
            <a:r>
              <a:rPr lang="en-US" sz="2200" i="1" dirty="0"/>
              <a:t>A</a:t>
            </a:r>
            <a:r>
              <a:rPr lang="en-US" sz="2200" dirty="0"/>
              <a:t>, </a:t>
            </a:r>
            <a:r>
              <a:rPr lang="en-US" sz="2200" i="1" dirty="0"/>
              <a:t>B</a:t>
            </a:r>
            <a:r>
              <a:rPr lang="en-US" sz="2200" dirty="0"/>
              <a:t> related by folding ⇔ </a:t>
            </a:r>
            <a:r>
              <a:rPr lang="en-US" sz="2200" i="1" dirty="0"/>
              <a:t>A</a:t>
            </a:r>
            <a:r>
              <a:rPr lang="en-US" sz="2200" dirty="0"/>
              <a:t>, </a:t>
            </a:r>
            <a:r>
              <a:rPr lang="en-US" sz="2200" i="1" dirty="0"/>
              <a:t>B</a:t>
            </a:r>
            <a:r>
              <a:rPr lang="en-US" sz="2200" dirty="0"/>
              <a:t> share 5 intervals and 2 trichords</a:t>
            </a:r>
          </a:p>
          <a:p>
            <a:pPr algn="ctr">
              <a:spcAft>
                <a:spcPts val="1200"/>
              </a:spcAft>
            </a:pP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044EA-FFD1-D1A3-59EA-B2FFCF46CCE8}"/>
              </a:ext>
            </a:extLst>
          </p:cNvPr>
          <p:cNvSpPr txBox="1"/>
          <p:nvPr/>
        </p:nvSpPr>
        <p:spPr>
          <a:xfrm>
            <a:off x="433141" y="2875002"/>
            <a:ext cx="83324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/>
              <a:t>But</a:t>
            </a:r>
            <a:endParaRPr lang="en-US" sz="2200" dirty="0"/>
          </a:p>
          <a:p>
            <a:pPr algn="ctr"/>
            <a:r>
              <a:rPr lang="en-US" sz="2200" dirty="0"/>
              <a:t>For pitch-class sets “⇐” does not hold: </a:t>
            </a:r>
          </a:p>
          <a:p>
            <a:pPr algn="ctr"/>
            <a:r>
              <a:rPr lang="en-US" sz="2200" dirty="0"/>
              <a:t>Another operation, </a:t>
            </a:r>
            <a:r>
              <a:rPr lang="en-US" sz="2200" i="1" dirty="0"/>
              <a:t>T-shift</a:t>
            </a:r>
            <a:r>
              <a:rPr lang="en-US" sz="2200" dirty="0"/>
              <a:t>, also gives 5 shared intervals and 2 trichords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Also: </a:t>
            </a:r>
          </a:p>
          <a:p>
            <a:pPr algn="ctr"/>
            <a:r>
              <a:rPr lang="en-US" sz="2200" i="1" dirty="0"/>
              <a:t>A, B </a:t>
            </a:r>
            <a:r>
              <a:rPr lang="en-US" sz="2200" dirty="0"/>
              <a:t>can share 2 trichords but </a:t>
            </a:r>
            <a:r>
              <a:rPr lang="en-US" sz="2200" i="1" dirty="0"/>
              <a:t>not</a:t>
            </a:r>
            <a:r>
              <a:rPr lang="en-US" sz="2200" dirty="0"/>
              <a:t> 5 intervals if each contains a different symmetrical trichord</a:t>
            </a:r>
          </a:p>
        </p:txBody>
      </p:sp>
    </p:spTree>
    <p:extLst>
      <p:ext uri="{BB962C8B-B14F-4D97-AF65-F5344CB8AC3E}">
        <p14:creationId xmlns:p14="http://schemas.microsoft.com/office/powerpoint/2010/main" val="1941494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747E1-DBFF-F29C-171B-3C9CA108B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T-Shift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53BA13-39CF-4BCF-6788-F9CF722FC135}"/>
              </a:ext>
            </a:extLst>
          </p:cNvPr>
          <p:cNvSpPr txBox="1"/>
          <p:nvPr/>
        </p:nvSpPr>
        <p:spPr>
          <a:xfrm>
            <a:off x="3851289" y="2036650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C2B904-2437-EB3E-DAC3-291DDE57C594}"/>
              </a:ext>
            </a:extLst>
          </p:cNvPr>
          <p:cNvSpPr/>
          <p:nvPr/>
        </p:nvSpPr>
        <p:spPr>
          <a:xfrm>
            <a:off x="1708878" y="2521188"/>
            <a:ext cx="5819050" cy="1304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58BA82-3CA6-5A18-3B9A-1A914F61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75" y="2391377"/>
            <a:ext cx="5819050" cy="15110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8798CB3-647C-B31D-64E0-14F318CB4E3A}"/>
              </a:ext>
            </a:extLst>
          </p:cNvPr>
          <p:cNvSpPr txBox="1"/>
          <p:nvPr/>
        </p:nvSpPr>
        <p:spPr>
          <a:xfrm>
            <a:off x="3385902" y="2994333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82E7606-2CCC-3CB6-255B-FA2CB4A24B37}"/>
              </a:ext>
            </a:extLst>
          </p:cNvPr>
          <p:cNvSpPr txBox="1"/>
          <p:nvPr/>
        </p:nvSpPr>
        <p:spPr>
          <a:xfrm>
            <a:off x="3383931" y="2671357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CAF4CA-D080-7E2F-32B2-F49EE5084299}"/>
              </a:ext>
            </a:extLst>
          </p:cNvPr>
          <p:cNvSpPr txBox="1"/>
          <p:nvPr/>
        </p:nvSpPr>
        <p:spPr>
          <a:xfrm>
            <a:off x="3183390" y="2983655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11DA69-EB2B-23A2-84F3-01265D1EA9D0}"/>
              </a:ext>
            </a:extLst>
          </p:cNvPr>
          <p:cNvSpPr txBox="1"/>
          <p:nvPr/>
        </p:nvSpPr>
        <p:spPr>
          <a:xfrm>
            <a:off x="3382959" y="2839882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7EE01-F26C-CCA2-6452-80310E80C60B}"/>
              </a:ext>
            </a:extLst>
          </p:cNvPr>
          <p:cNvSpPr txBox="1"/>
          <p:nvPr/>
        </p:nvSpPr>
        <p:spPr>
          <a:xfrm>
            <a:off x="3382959" y="250944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EB7CC7-ED1B-2E9B-26C1-B7FD09E48998}"/>
              </a:ext>
            </a:extLst>
          </p:cNvPr>
          <p:cNvSpPr txBox="1"/>
          <p:nvPr/>
        </p:nvSpPr>
        <p:spPr>
          <a:xfrm>
            <a:off x="3180447" y="298410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087780-1886-3018-3C69-E9528AEA06C7}"/>
              </a:ext>
            </a:extLst>
          </p:cNvPr>
          <p:cNvSpPr txBox="1"/>
          <p:nvPr/>
        </p:nvSpPr>
        <p:spPr>
          <a:xfrm>
            <a:off x="3384902" y="2674664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C0000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296711-00B8-F7DB-743D-59E5ED24D988}"/>
              </a:ext>
            </a:extLst>
          </p:cNvPr>
          <p:cNvSpPr txBox="1"/>
          <p:nvPr/>
        </p:nvSpPr>
        <p:spPr>
          <a:xfrm>
            <a:off x="5230577" y="298698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825E22-C594-8270-81B0-5E9AC08934F1}"/>
              </a:ext>
            </a:extLst>
          </p:cNvPr>
          <p:cNvSpPr txBox="1"/>
          <p:nvPr/>
        </p:nvSpPr>
        <p:spPr>
          <a:xfrm>
            <a:off x="5227634" y="2832534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DD1F7F-3440-FCAB-2797-1F29B44DFDF2}"/>
              </a:ext>
            </a:extLst>
          </p:cNvPr>
          <p:cNvSpPr txBox="1"/>
          <p:nvPr/>
        </p:nvSpPr>
        <p:spPr>
          <a:xfrm>
            <a:off x="5224691" y="2513149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  <a:endParaRPr lang="en-US" sz="4900" dirty="0">
              <a:solidFill>
                <a:srgbClr val="0070C0"/>
              </a:solidFill>
              <a:latin typeface="Helsinki Text Std" panose="02000400000000000000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F3C785-130F-5EA8-5A8A-EBF28A300965}"/>
              </a:ext>
            </a:extLst>
          </p:cNvPr>
          <p:cNvSpPr txBox="1"/>
          <p:nvPr/>
        </p:nvSpPr>
        <p:spPr>
          <a:xfrm>
            <a:off x="5025122" y="2976755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1038205-6C1A-B022-ACE7-D927F25A6959}"/>
              </a:ext>
            </a:extLst>
          </p:cNvPr>
          <p:cNvSpPr txBox="1"/>
          <p:nvPr/>
        </p:nvSpPr>
        <p:spPr>
          <a:xfrm>
            <a:off x="3106160" y="4020470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4  3  3</a:t>
            </a:r>
          </a:p>
          <a:p>
            <a:r>
              <a:rPr lang="en-US" sz="2400" dirty="0"/>
              <a:t>  7  6</a:t>
            </a:r>
          </a:p>
          <a:p>
            <a:r>
              <a:rPr lang="en-US" sz="2400" dirty="0"/>
              <a:t>   10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A66D4BE-1293-3A95-1889-8B362792C03B}"/>
              </a:ext>
            </a:extLst>
          </p:cNvPr>
          <p:cNvSpPr txBox="1"/>
          <p:nvPr/>
        </p:nvSpPr>
        <p:spPr>
          <a:xfrm>
            <a:off x="2926634" y="527564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&lt;0,1,2,1,1,1&gt;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CFF543-4F8C-705D-7858-CA32D0C4B018}"/>
              </a:ext>
            </a:extLst>
          </p:cNvPr>
          <p:cNvSpPr txBox="1"/>
          <p:nvPr/>
        </p:nvSpPr>
        <p:spPr>
          <a:xfrm>
            <a:off x="4989690" y="4020469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4  6  3</a:t>
            </a:r>
          </a:p>
          <a:p>
            <a:r>
              <a:rPr lang="en-US" sz="2400" dirty="0"/>
              <a:t> 10 </a:t>
            </a:r>
            <a:r>
              <a:rPr lang="en-US" sz="2400" dirty="0">
                <a:solidFill>
                  <a:srgbClr val="0070C0"/>
                </a:solidFill>
              </a:rPr>
              <a:t>9</a:t>
            </a:r>
          </a:p>
          <a:p>
            <a:r>
              <a:rPr lang="en-US" sz="2400" dirty="0"/>
              <a:t>   </a:t>
            </a:r>
            <a:r>
              <a:rPr lang="en-US" sz="24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C52E1B-AE3C-C2AF-10AF-401876C5E802}"/>
              </a:ext>
            </a:extLst>
          </p:cNvPr>
          <p:cNvSpPr txBox="1"/>
          <p:nvPr/>
        </p:nvSpPr>
        <p:spPr>
          <a:xfrm>
            <a:off x="4771571" y="524550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dirty="0"/>
              <a:t>,1,2,1,0,1&gt;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BDC783-5B5A-E170-CED9-E6F39A013149}"/>
              </a:ext>
            </a:extLst>
          </p:cNvPr>
          <p:cNvSpPr txBox="1"/>
          <p:nvPr/>
        </p:nvSpPr>
        <p:spPr>
          <a:xfrm>
            <a:off x="3751053" y="402046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5D9835-3697-214B-6A56-DC11BDD1D38E}"/>
              </a:ext>
            </a:extLst>
          </p:cNvPr>
          <p:cNvSpPr txBox="1"/>
          <p:nvPr/>
        </p:nvSpPr>
        <p:spPr>
          <a:xfrm>
            <a:off x="3273129" y="43758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6BEDC92-C0C3-B9E7-C1E1-ABD5C817E79C}"/>
              </a:ext>
            </a:extLst>
          </p:cNvPr>
          <p:cNvSpPr txBox="1"/>
          <p:nvPr/>
        </p:nvSpPr>
        <p:spPr>
          <a:xfrm>
            <a:off x="3720703" y="52707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CFDFCB9-0EA8-CA52-A743-0C819FD0A14F}"/>
              </a:ext>
            </a:extLst>
          </p:cNvPr>
          <p:cNvSpPr txBox="1"/>
          <p:nvPr/>
        </p:nvSpPr>
        <p:spPr>
          <a:xfrm>
            <a:off x="2564815" y="1102678"/>
            <a:ext cx="401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• The chord contains a tritone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589B4B8-3479-2995-4C91-E13BE2352AD3}"/>
              </a:ext>
            </a:extLst>
          </p:cNvPr>
          <p:cNvSpPr txBox="1"/>
          <p:nvPr/>
        </p:nvSpPr>
        <p:spPr>
          <a:xfrm>
            <a:off x="1776972" y="1537130"/>
            <a:ext cx="5516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• One of the other notes moves by tritone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B51DB0-B81A-0D5E-9A98-AC5273D338C6}"/>
              </a:ext>
            </a:extLst>
          </p:cNvPr>
          <p:cNvSpPr txBox="1"/>
          <p:nvPr/>
        </p:nvSpPr>
        <p:spPr>
          <a:xfrm>
            <a:off x="920948" y="5825241"/>
            <a:ext cx="7684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(T-shift generalizes to any T-symmetrical subset of size </a:t>
            </a:r>
            <a:r>
              <a:rPr lang="en-US" sz="2400" i="1" dirty="0"/>
              <a:t>n</a:t>
            </a:r>
            <a:r>
              <a:rPr lang="en-US" sz="2400" dirty="0"/>
              <a:t> – 2)</a:t>
            </a:r>
          </a:p>
        </p:txBody>
      </p:sp>
    </p:spTree>
    <p:extLst>
      <p:ext uri="{BB962C8B-B14F-4D97-AF65-F5344CB8AC3E}">
        <p14:creationId xmlns:p14="http://schemas.microsoft.com/office/powerpoint/2010/main" val="1643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139 L 0.20122 -0.046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-22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/>
      <p:bldP spid="41" grpId="1"/>
      <p:bldP spid="43" grpId="0"/>
      <p:bldP spid="44" grpId="0"/>
      <p:bldP spid="45" grpId="0"/>
      <p:bldP spid="46" grpId="0"/>
      <p:bldP spid="57" grpId="0"/>
      <p:bldP spid="58" grpId="0"/>
      <p:bldP spid="59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0E742D-6526-232C-CC8A-D61B766D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" y="427382"/>
            <a:ext cx="2226365" cy="2584173"/>
          </a:xfrm>
        </p:spPr>
        <p:txBody>
          <a:bodyPr>
            <a:normAutofit/>
          </a:bodyPr>
          <a:lstStyle/>
          <a:p>
            <a:r>
              <a:rPr lang="en-US" dirty="0"/>
              <a:t>Tetra-chordal Folding</a:t>
            </a:r>
            <a:br>
              <a:rPr lang="en-US" dirty="0"/>
            </a:br>
            <a:r>
              <a:rPr lang="en-US" dirty="0"/>
              <a:t>Network for </a:t>
            </a:r>
            <a:r>
              <a:rPr lang="en-US" dirty="0" err="1"/>
              <a:t>pcsets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52FA1C-495C-4663-CDA2-B8559DF60635}"/>
              </a:ext>
            </a:extLst>
          </p:cNvPr>
          <p:cNvSpPr/>
          <p:nvPr/>
        </p:nvSpPr>
        <p:spPr>
          <a:xfrm>
            <a:off x="2504319" y="0"/>
            <a:ext cx="6222124" cy="65059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ines">
            <a:extLst>
              <a:ext uri="{FF2B5EF4-FFF2-40B4-BE49-F238E27FC236}">
                <a16:creationId xmlns:a16="http://schemas.microsoft.com/office/drawing/2014/main" id="{CEF4CC3E-B912-848C-9586-7A9EB7133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733" y="75285"/>
            <a:ext cx="5999296" cy="6430618"/>
          </a:xfrm>
          <a:prstGeom prst="rect">
            <a:avLst/>
          </a:prstGeom>
        </p:spPr>
      </p:pic>
      <p:pic>
        <p:nvPicPr>
          <p:cNvPr id="16" name="tShift">
            <a:extLst>
              <a:ext uri="{FF2B5EF4-FFF2-40B4-BE49-F238E27FC236}">
                <a16:creationId xmlns:a16="http://schemas.microsoft.com/office/drawing/2014/main" id="{1DBDAE12-D230-0BCE-CEFF-EC7DFEAC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59" y="614376"/>
            <a:ext cx="2537698" cy="3646477"/>
          </a:xfrm>
          <a:prstGeom prst="rect">
            <a:avLst/>
          </a:prstGeom>
        </p:spPr>
      </p:pic>
      <p:pic>
        <p:nvPicPr>
          <p:cNvPr id="3" name="base">
            <a:extLst>
              <a:ext uri="{FF2B5EF4-FFF2-40B4-BE49-F238E27FC236}">
                <a16:creationId xmlns:a16="http://schemas.microsoft.com/office/drawing/2014/main" id="{2ED5B71A-F477-58F8-F5AF-CA6AB0918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733" y="75285"/>
            <a:ext cx="5999296" cy="6430618"/>
          </a:xfrm>
          <a:prstGeom prst="rect">
            <a:avLst/>
          </a:prstGeom>
        </p:spPr>
      </p:pic>
      <p:pic>
        <p:nvPicPr>
          <p:cNvPr id="11" name="intChange">
            <a:extLst>
              <a:ext uri="{FF2B5EF4-FFF2-40B4-BE49-F238E27FC236}">
                <a16:creationId xmlns:a16="http://schemas.microsoft.com/office/drawing/2014/main" id="{3C8089A7-F860-0846-414B-4C8B3EA2E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733" y="91440"/>
            <a:ext cx="5999296" cy="64144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3B2211-6AC6-2499-470A-BE35C9529714}"/>
              </a:ext>
            </a:extLst>
          </p:cNvPr>
          <p:cNvSpPr txBox="1"/>
          <p:nvPr/>
        </p:nvSpPr>
        <p:spPr>
          <a:xfrm>
            <a:off x="3191772" y="537489"/>
            <a:ext cx="218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Interval changes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69A08C-C383-15CB-A679-FB5BE6AAEB9B}"/>
              </a:ext>
            </a:extLst>
          </p:cNvPr>
          <p:cNvSpPr txBox="1"/>
          <p:nvPr/>
        </p:nvSpPr>
        <p:spPr>
          <a:xfrm>
            <a:off x="6279350" y="556701"/>
            <a:ext cx="209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T-shift relations</a:t>
            </a:r>
          </a:p>
        </p:txBody>
      </p:sp>
    </p:spTree>
    <p:extLst>
      <p:ext uri="{BB962C8B-B14F-4D97-AF65-F5344CB8AC3E}">
        <p14:creationId xmlns:p14="http://schemas.microsoft.com/office/powerpoint/2010/main" val="158522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7A56-A4B3-4730-8343-D90856348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Shared trichords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A4F08A-FE67-16CE-C32A-39830D16CDC7}"/>
              </a:ext>
            </a:extLst>
          </p:cNvPr>
          <p:cNvSpPr txBox="1"/>
          <p:nvPr/>
        </p:nvSpPr>
        <p:spPr>
          <a:xfrm>
            <a:off x="606287" y="1145894"/>
            <a:ext cx="8207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Tetrachords can share two trichord types but only four intervals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C24D5-7F2D-903F-DAAA-DFDF6584EFBC}"/>
              </a:ext>
            </a:extLst>
          </p:cNvPr>
          <p:cNvSpPr txBox="1"/>
          <p:nvPr/>
        </p:nvSpPr>
        <p:spPr>
          <a:xfrm>
            <a:off x="1929576" y="175339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(0135)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4B702-D07E-27FE-F71F-A30F386F64C9}"/>
              </a:ext>
            </a:extLst>
          </p:cNvPr>
          <p:cNvSpPr txBox="1"/>
          <p:nvPr/>
        </p:nvSpPr>
        <p:spPr>
          <a:xfrm>
            <a:off x="2863846" y="1753638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(025)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AEFC1-5D8C-2F0A-DB4D-57630C460548}"/>
              </a:ext>
            </a:extLst>
          </p:cNvPr>
          <p:cNvSpPr txBox="1"/>
          <p:nvPr/>
        </p:nvSpPr>
        <p:spPr>
          <a:xfrm>
            <a:off x="5484450" y="1751485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FC0E6-72F9-69B1-D88A-F99B73714F9C}"/>
              </a:ext>
            </a:extLst>
          </p:cNvPr>
          <p:cNvSpPr txBox="1"/>
          <p:nvPr/>
        </p:nvSpPr>
        <p:spPr>
          <a:xfrm>
            <a:off x="3896866" y="1745574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(013)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6A87C-5211-EBD5-4BC8-7F1E8986F38F}"/>
              </a:ext>
            </a:extLst>
          </p:cNvPr>
          <p:cNvSpPr txBox="1"/>
          <p:nvPr/>
        </p:nvSpPr>
        <p:spPr>
          <a:xfrm>
            <a:off x="4715720" y="1739662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(013)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BD75EE-16A7-8AB8-5A51-42BC45F25BDA}"/>
              </a:ext>
            </a:extLst>
          </p:cNvPr>
          <p:cNvSpPr txBox="1"/>
          <p:nvPr/>
        </p:nvSpPr>
        <p:spPr>
          <a:xfrm>
            <a:off x="6118963" y="175339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(0136)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1BE6A7-FFCB-08C4-1CE1-4B79707D558F}"/>
              </a:ext>
            </a:extLst>
          </p:cNvPr>
          <p:cNvSpPr txBox="1"/>
          <p:nvPr/>
        </p:nvSpPr>
        <p:spPr>
          <a:xfrm>
            <a:off x="2109112" y="3350520"/>
            <a:ext cx="4379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  <a:p>
            <a:r>
              <a:rPr lang="en-US" dirty="0"/>
              <a:t>D</a:t>
            </a:r>
            <a:r>
              <a:rPr lang="en-US" dirty="0">
                <a:latin typeface="Helsinki Text Std" panose="02000400000000000000" pitchFamily="2" charset="77"/>
              </a:rPr>
              <a:t>#</a:t>
            </a:r>
          </a:p>
          <a:p>
            <a:endParaRPr lang="en-US" dirty="0"/>
          </a:p>
          <a:p>
            <a:r>
              <a:rPr lang="en-US" dirty="0"/>
              <a:t>C</a:t>
            </a:r>
            <a:r>
              <a:rPr lang="en-US" dirty="0">
                <a:latin typeface="Helsinki Text Std" panose="02000400000000000000" pitchFamily="2" charset="77"/>
              </a:rPr>
              <a:t>#</a:t>
            </a:r>
            <a:endParaRPr lang="en-US" dirty="0"/>
          </a:p>
          <a:p>
            <a:endParaRPr lang="en-US" dirty="0"/>
          </a:p>
          <a:p>
            <a:r>
              <a:rPr lang="en-US" dirty="0"/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370C87-E6F1-655F-1BBD-BFD07881FA0F}"/>
              </a:ext>
            </a:extLst>
          </p:cNvPr>
          <p:cNvSpPr txBox="1"/>
          <p:nvPr/>
        </p:nvSpPr>
        <p:spPr>
          <a:xfrm>
            <a:off x="2985674" y="3344609"/>
            <a:ext cx="4283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C</a:t>
            </a:r>
            <a:r>
              <a:rPr lang="en-US" dirty="0">
                <a:solidFill>
                  <a:srgbClr val="7030A0"/>
                </a:solidFill>
                <a:latin typeface="Helsinki Text Std" panose="02000400000000000000" pitchFamily="2" charset="77"/>
              </a:rPr>
              <a:t>#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D42340-5B9D-60CE-9519-42688D60FE98}"/>
              </a:ext>
            </a:extLst>
          </p:cNvPr>
          <p:cNvSpPr txBox="1"/>
          <p:nvPr/>
        </p:nvSpPr>
        <p:spPr>
          <a:xfrm>
            <a:off x="4121535" y="3350520"/>
            <a:ext cx="437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Helsinki Text Std" panose="02000400000000000000" pitchFamily="2" charset="77"/>
              </a:rPr>
              <a:t>#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Helsinki Text Std" panose="02000400000000000000" pitchFamily="2" charset="77"/>
              </a:rPr>
              <a:t>#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252FB-5C98-88F2-A7D1-A405C2631F77}"/>
              </a:ext>
            </a:extLst>
          </p:cNvPr>
          <p:cNvSpPr txBox="1"/>
          <p:nvPr/>
        </p:nvSpPr>
        <p:spPr>
          <a:xfrm>
            <a:off x="4901101" y="3073521"/>
            <a:ext cx="357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F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E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608976-1C5C-E01A-5BE4-42B51941B216}"/>
              </a:ext>
            </a:extLst>
          </p:cNvPr>
          <p:cNvSpPr txBox="1"/>
          <p:nvPr/>
        </p:nvSpPr>
        <p:spPr>
          <a:xfrm>
            <a:off x="6378588" y="3073521"/>
            <a:ext cx="3577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</a:t>
            </a:r>
          </a:p>
          <a:p>
            <a:r>
              <a:rPr lang="en-US" dirty="0">
                <a:latin typeface="+mj-lt"/>
              </a:rPr>
              <a:t>E</a:t>
            </a:r>
          </a:p>
          <a:p>
            <a:endParaRPr lang="en-US" dirty="0"/>
          </a:p>
          <a:p>
            <a:r>
              <a:rPr lang="en-US" dirty="0"/>
              <a:t>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B8D35B-FBD4-CC22-526D-E89DA1612FC7}"/>
              </a:ext>
            </a:extLst>
          </p:cNvPr>
          <p:cNvSpPr txBox="1"/>
          <p:nvPr/>
        </p:nvSpPr>
        <p:spPr>
          <a:xfrm>
            <a:off x="5639844" y="3073521"/>
            <a:ext cx="3577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7030A0"/>
              </a:solidFill>
              <a:latin typeface="+mj-lt"/>
            </a:endParaRPr>
          </a:p>
          <a:p>
            <a:r>
              <a:rPr lang="en-US" dirty="0">
                <a:solidFill>
                  <a:srgbClr val="7030A0"/>
                </a:solidFill>
                <a:latin typeface="+mj-lt"/>
              </a:rPr>
              <a:t>E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D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17E12E-90DD-7BB6-6F1C-007FFF5E9AA9}"/>
              </a:ext>
            </a:extLst>
          </p:cNvPr>
          <p:cNvSpPr txBox="1"/>
          <p:nvPr/>
        </p:nvSpPr>
        <p:spPr>
          <a:xfrm>
            <a:off x="4008369" y="5162670"/>
            <a:ext cx="2808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</a:rPr>
              <a:t>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99A495-4E94-CE38-FB02-769C4DEE82A5}"/>
              </a:ext>
            </a:extLst>
          </p:cNvPr>
          <p:cNvSpPr txBox="1"/>
          <p:nvPr/>
        </p:nvSpPr>
        <p:spPr>
          <a:xfrm>
            <a:off x="4142036" y="5098935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E</a:t>
            </a:r>
          </a:p>
          <a:p>
            <a:r>
              <a:rPr lang="en-US" sz="1200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B52AC7A0-E5A4-3758-732C-F6486F48DC77}"/>
              </a:ext>
            </a:extLst>
          </p:cNvPr>
          <p:cNvSpPr/>
          <p:nvPr/>
        </p:nvSpPr>
        <p:spPr>
          <a:xfrm rot="8860378">
            <a:off x="2876415" y="2819113"/>
            <a:ext cx="4124564" cy="2646380"/>
          </a:xfrm>
          <a:prstGeom prst="arc">
            <a:avLst/>
          </a:prstGeom>
          <a:ln w="38100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DD77EEFE-41ED-77E9-D37E-981F66F2F693}"/>
              </a:ext>
            </a:extLst>
          </p:cNvPr>
          <p:cNvSpPr/>
          <p:nvPr/>
        </p:nvSpPr>
        <p:spPr>
          <a:xfrm rot="7603608">
            <a:off x="4174637" y="3656276"/>
            <a:ext cx="1452928" cy="590991"/>
          </a:xfrm>
          <a:prstGeom prst="arc">
            <a:avLst>
              <a:gd name="adj1" fmla="val 17823403"/>
              <a:gd name="adj2" fmla="val 230540"/>
            </a:avLst>
          </a:prstGeom>
          <a:ln w="38100">
            <a:solidFill>
              <a:schemeClr val="accent3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3CEB50-0666-7240-85F6-D20DE78CBD96}"/>
              </a:ext>
            </a:extLst>
          </p:cNvPr>
          <p:cNvSpPr txBox="1"/>
          <p:nvPr/>
        </p:nvSpPr>
        <p:spPr>
          <a:xfrm>
            <a:off x="4581064" y="4517572"/>
            <a:ext cx="53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sz="2400" baseline="-25000" dirty="0">
                <a:solidFill>
                  <a:schemeClr val="accent3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C754D-B034-FEBF-3B7D-A8D91D088FDE}"/>
              </a:ext>
            </a:extLst>
          </p:cNvPr>
          <p:cNvSpPr txBox="1"/>
          <p:nvPr/>
        </p:nvSpPr>
        <p:spPr>
          <a:xfrm>
            <a:off x="532434" y="3512404"/>
            <a:ext cx="1156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2   2</a:t>
            </a:r>
            <a:r>
              <a:rPr lang="en-US" sz="2400" dirty="0"/>
              <a:t>   1</a:t>
            </a:r>
          </a:p>
          <a:p>
            <a:r>
              <a:rPr lang="en-US" sz="2400" dirty="0"/>
              <a:t>  </a:t>
            </a:r>
            <a:r>
              <a:rPr lang="en-US" sz="2400" dirty="0">
                <a:solidFill>
                  <a:srgbClr val="C00000"/>
                </a:solidFill>
              </a:rPr>
              <a:t>4</a:t>
            </a:r>
            <a:r>
              <a:rPr lang="en-US" sz="2400" dirty="0"/>
              <a:t>    3</a:t>
            </a:r>
          </a:p>
          <a:p>
            <a:r>
              <a:rPr lang="en-US" sz="2400" dirty="0"/>
              <a:t>    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D2DDCD-D66F-E394-E855-307F8060678E}"/>
              </a:ext>
            </a:extLst>
          </p:cNvPr>
          <p:cNvSpPr txBox="1"/>
          <p:nvPr/>
        </p:nvSpPr>
        <p:spPr>
          <a:xfrm>
            <a:off x="7190239" y="3512404"/>
            <a:ext cx="1156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  </a:t>
            </a:r>
            <a:r>
              <a:rPr lang="en-US" sz="2400" dirty="0"/>
              <a:t>2   1</a:t>
            </a:r>
          </a:p>
          <a:p>
            <a:r>
              <a:rPr lang="en-US" sz="2400" dirty="0"/>
              <a:t>  5    </a:t>
            </a:r>
            <a:r>
              <a:rPr lang="en-US" sz="2400" dirty="0">
                <a:solidFill>
                  <a:srgbClr val="0070C0"/>
                </a:solidFill>
              </a:rPr>
              <a:t>3</a:t>
            </a:r>
          </a:p>
          <a:p>
            <a:r>
              <a:rPr lang="en-US" sz="2400" dirty="0"/>
              <a:t>     </a:t>
            </a:r>
            <a:r>
              <a:rPr lang="en-US" sz="2400" dirty="0">
                <a:solidFill>
                  <a:srgbClr val="C00000"/>
                </a:solidFill>
              </a:rPr>
              <a:t>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6432D70-23B7-18F0-65DF-7A1646D1D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804" y="2194560"/>
            <a:ext cx="5815435" cy="8210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9193C80-2BA1-7690-36B8-C684093D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194560"/>
            <a:ext cx="5815431" cy="8210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65F8DD4-1504-E504-B668-061FC39FC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194560"/>
            <a:ext cx="5815584" cy="82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/>
      <p:bldP spid="15" grpId="0"/>
      <p:bldP spid="16" grpId="0"/>
      <p:bldP spid="19" grpId="0"/>
      <p:bldP spid="20" grpId="0"/>
      <p:bldP spid="21" grpId="0"/>
      <p:bldP spid="22" grpId="0" animBg="1"/>
      <p:bldP spid="2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0E742D-6526-232C-CC8A-D61B766D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" y="427382"/>
            <a:ext cx="2226365" cy="2584173"/>
          </a:xfrm>
        </p:spPr>
        <p:txBody>
          <a:bodyPr>
            <a:normAutofit/>
          </a:bodyPr>
          <a:lstStyle/>
          <a:p>
            <a:r>
              <a:rPr lang="en-US" dirty="0"/>
              <a:t>Tetra-chordal Folding</a:t>
            </a:r>
            <a:br>
              <a:rPr lang="en-US" dirty="0"/>
            </a:br>
            <a:r>
              <a:rPr lang="en-US" dirty="0"/>
              <a:t>Network for </a:t>
            </a:r>
            <a:r>
              <a:rPr lang="en-US" dirty="0" err="1"/>
              <a:t>pcsets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52FA1C-495C-4663-CDA2-B8559DF60635}"/>
              </a:ext>
            </a:extLst>
          </p:cNvPr>
          <p:cNvSpPr/>
          <p:nvPr/>
        </p:nvSpPr>
        <p:spPr>
          <a:xfrm>
            <a:off x="2504319" y="0"/>
            <a:ext cx="6222124" cy="65059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F4CC3E-B912-848C-9586-7A9EB7133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733" y="75285"/>
            <a:ext cx="5999296" cy="6430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5B71A-F477-58F8-F5AF-CA6AB091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733" y="75285"/>
            <a:ext cx="5999296" cy="64306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06A9A5-17AE-D9B5-A88B-33507C3A9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181" y="2166734"/>
            <a:ext cx="4730852" cy="4124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F184D-0F08-B4ED-96D5-243EADD0B086}"/>
              </a:ext>
            </a:extLst>
          </p:cNvPr>
          <p:cNvSpPr txBox="1"/>
          <p:nvPr/>
        </p:nvSpPr>
        <p:spPr>
          <a:xfrm>
            <a:off x="89452" y="3230217"/>
            <a:ext cx="2414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Six pairs of 2-flip-related sets share two trichords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B4CA5-B1D6-3F98-4CEB-0B032F57A099}"/>
              </a:ext>
            </a:extLst>
          </p:cNvPr>
          <p:cNvSpPr txBox="1"/>
          <p:nvPr/>
        </p:nvSpPr>
        <p:spPr>
          <a:xfrm>
            <a:off x="3599235" y="3784214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013</a:t>
            </a:r>
          </a:p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EA1510-B27A-962D-CF1F-518AF391E599}"/>
              </a:ext>
            </a:extLst>
          </p:cNvPr>
          <p:cNvSpPr txBox="1"/>
          <p:nvPr/>
        </p:nvSpPr>
        <p:spPr>
          <a:xfrm>
            <a:off x="4724401" y="4627410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014</a:t>
            </a:r>
          </a:p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C97B68-60CB-13F4-77B2-698C056F5D8E}"/>
              </a:ext>
            </a:extLst>
          </p:cNvPr>
          <p:cNvSpPr txBox="1"/>
          <p:nvPr/>
        </p:nvSpPr>
        <p:spPr>
          <a:xfrm>
            <a:off x="5322363" y="4396577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014</a:t>
            </a:r>
          </a:p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6435E-0316-B63B-969F-1DFAE610CC48}"/>
              </a:ext>
            </a:extLst>
          </p:cNvPr>
          <p:cNvSpPr txBox="1"/>
          <p:nvPr/>
        </p:nvSpPr>
        <p:spPr>
          <a:xfrm>
            <a:off x="7494269" y="3816314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025</a:t>
            </a:r>
          </a:p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9F2F9-CAD2-2027-9396-E3E5146787B6}"/>
              </a:ext>
            </a:extLst>
          </p:cNvPr>
          <p:cNvSpPr txBox="1"/>
          <p:nvPr/>
        </p:nvSpPr>
        <p:spPr>
          <a:xfrm>
            <a:off x="5889885" y="4627409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015</a:t>
            </a:r>
          </a:p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04CA60-DBAC-4A05-10FA-8FA4AB6BCBA3}"/>
              </a:ext>
            </a:extLst>
          </p:cNvPr>
          <p:cNvSpPr txBox="1"/>
          <p:nvPr/>
        </p:nvSpPr>
        <p:spPr>
          <a:xfrm>
            <a:off x="5407632" y="2658355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013</a:t>
            </a:r>
          </a:p>
          <a:p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025</a:t>
            </a:r>
          </a:p>
        </p:txBody>
      </p:sp>
    </p:spTree>
    <p:extLst>
      <p:ext uri="{BB962C8B-B14F-4D97-AF65-F5344CB8AC3E}">
        <p14:creationId xmlns:p14="http://schemas.microsoft.com/office/powerpoint/2010/main" val="2481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B593-C7D8-194C-2E03-A41557AEC9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Morton Feldman </a:t>
            </a:r>
            <a:br>
              <a:rPr lang="en-US" dirty="0"/>
            </a:br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4A0E6-4CA6-ED93-1398-A52CD4F2D4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1267639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766D-BB2D-23E2-9EC6-C740E80E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“For </a:t>
            </a:r>
            <a:r>
              <a:rPr lang="en-US" dirty="0" err="1"/>
              <a:t>stefan</a:t>
            </a:r>
            <a:r>
              <a:rPr lang="en-US" dirty="0"/>
              <a:t> </a:t>
            </a:r>
            <a:r>
              <a:rPr lang="en-US" dirty="0" err="1"/>
              <a:t>Wolpe</a:t>
            </a:r>
            <a:r>
              <a:rPr lang="en-US" dirty="0"/>
              <a:t>,” First half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49774-D00E-14AE-2597-6A7269E7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44" y="1013791"/>
            <a:ext cx="6246832" cy="82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DFAD67-4DAE-9A4B-2714-D70D60292FE5}"/>
              </a:ext>
            </a:extLst>
          </p:cNvPr>
          <p:cNvSpPr txBox="1"/>
          <p:nvPr/>
        </p:nvSpPr>
        <p:spPr>
          <a:xfrm>
            <a:off x="774176" y="3966547"/>
            <a:ext cx="76927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Feldman’s procedure here is similar to other late pieces. </a:t>
            </a:r>
          </a:p>
          <a:p>
            <a:pPr marL="182880" indent="-457200">
              <a:spcBef>
                <a:spcPts val="1200"/>
              </a:spcBef>
            </a:pPr>
            <a:r>
              <a:rPr lang="en-US" sz="2200" dirty="0"/>
              <a:t>• Voicing (pitch space) is important as the parameter that is varied over the course of the section, but </a:t>
            </a:r>
          </a:p>
          <a:p>
            <a:pPr marL="182880" indent="-457200">
              <a:spcBef>
                <a:spcPts val="1200"/>
              </a:spcBef>
            </a:pPr>
            <a:r>
              <a:rPr lang="en-US" sz="2200" dirty="0"/>
              <a:t>• Set class is also important, as the aspect of the progression that is preserved.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8F961-4C20-BC7F-0AB5-61BEBBF861DD}"/>
              </a:ext>
            </a:extLst>
          </p:cNvPr>
          <p:cNvSpPr txBox="1"/>
          <p:nvPr/>
        </p:nvSpPr>
        <p:spPr>
          <a:xfrm>
            <a:off x="844375" y="1270701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A4EA3-C182-4DA3-59B8-22EC1AAA4BB7}"/>
              </a:ext>
            </a:extLst>
          </p:cNvPr>
          <p:cNvSpPr txBox="1"/>
          <p:nvPr/>
        </p:nvSpPr>
        <p:spPr>
          <a:xfrm>
            <a:off x="1382401" y="1935851"/>
            <a:ext cx="743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classes:  (0135)   (0145)   (0135) (0145) (0157)     (0125) (0125)     (0135)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227D22-CDDA-2354-904D-1EB80A61E8E9}"/>
              </a:ext>
            </a:extLst>
          </p:cNvPr>
          <p:cNvSpPr/>
          <p:nvPr/>
        </p:nvSpPr>
        <p:spPr>
          <a:xfrm>
            <a:off x="5775174" y="2214193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(0277)                   (0136)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8969B-7B38-0880-3E34-E64F984A7AEE}"/>
              </a:ext>
            </a:extLst>
          </p:cNvPr>
          <p:cNvSpPr txBox="1"/>
          <p:nvPr/>
        </p:nvSpPr>
        <p:spPr>
          <a:xfrm>
            <a:off x="844375" y="2695391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2: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8A3CF-7A65-3CB6-D601-AD6FFE4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44" y="2638904"/>
            <a:ext cx="6258376" cy="747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6377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F2C6-47CF-F9E6-7732-DC3DEEF69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08BB9A-DFEE-4DE7-D179-8ED86D98133B}"/>
              </a:ext>
            </a:extLst>
          </p:cNvPr>
          <p:cNvSpPr txBox="1"/>
          <p:nvPr/>
        </p:nvSpPr>
        <p:spPr>
          <a:xfrm>
            <a:off x="775252" y="1709530"/>
            <a:ext cx="765313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>
              <a:spcAft>
                <a:spcPts val="1200"/>
              </a:spcAft>
            </a:pPr>
            <a:r>
              <a:rPr lang="en-US" sz="2400" dirty="0"/>
              <a:t>• Bernard’s trichordal </a:t>
            </a:r>
            <a:r>
              <a:rPr lang="en-US" sz="2400" i="1" dirty="0" err="1"/>
              <a:t>infolding</a:t>
            </a:r>
            <a:r>
              <a:rPr lang="en-US" sz="2400" i="1" dirty="0"/>
              <a:t> </a:t>
            </a:r>
            <a:r>
              <a:rPr lang="en-US" sz="2400" dirty="0"/>
              <a:t>and </a:t>
            </a:r>
            <a:r>
              <a:rPr lang="en-US" sz="2400" i="1" dirty="0"/>
              <a:t>unfolding: </a:t>
            </a:r>
            <a:r>
              <a:rPr lang="en-US" sz="2400" dirty="0"/>
              <a:t>Relating sets by intervallic similarity</a:t>
            </a:r>
          </a:p>
          <a:p>
            <a:pPr marL="274320" indent="-457200">
              <a:spcAft>
                <a:spcPts val="1200"/>
              </a:spcAft>
            </a:pPr>
            <a:r>
              <a:rPr lang="en-US" sz="2400" dirty="0"/>
              <a:t>• Generalization from pitch sets to pitch-class sets</a:t>
            </a:r>
          </a:p>
          <a:p>
            <a:pPr marL="274320" indent="-457200">
              <a:spcAft>
                <a:spcPts val="1200"/>
              </a:spcAft>
            </a:pPr>
            <a:r>
              <a:rPr lang="en-US" sz="2400" dirty="0"/>
              <a:t>• Generalization of </a:t>
            </a:r>
            <a:r>
              <a:rPr lang="en-US" sz="2400" i="1" dirty="0"/>
              <a:t>folding</a:t>
            </a:r>
            <a:r>
              <a:rPr lang="en-US" sz="2400" dirty="0"/>
              <a:t> to tetrachords</a:t>
            </a:r>
          </a:p>
          <a:p>
            <a:pPr marL="274320" indent="-457200">
              <a:spcAft>
                <a:spcPts val="1200"/>
              </a:spcAft>
            </a:pPr>
            <a:r>
              <a:rPr lang="en-US" sz="2400" dirty="0"/>
              <a:t>• Analytical application to Morton Feldman’s </a:t>
            </a:r>
            <a:r>
              <a:rPr lang="en-US" sz="2400" i="1" dirty="0"/>
              <a:t>For Stefan </a:t>
            </a:r>
            <a:r>
              <a:rPr lang="en-US" sz="2400" i="1" dirty="0" err="1"/>
              <a:t>Wolpe</a:t>
            </a:r>
            <a:r>
              <a:rPr lang="en-US" sz="2400" i="1" dirty="0"/>
              <a:t> </a:t>
            </a:r>
            <a:r>
              <a:rPr lang="en-US" sz="2400" dirty="0"/>
              <a:t>(for SATB choir and vibraphones)</a:t>
            </a:r>
          </a:p>
        </p:txBody>
      </p:sp>
    </p:spTree>
    <p:extLst>
      <p:ext uri="{BB962C8B-B14F-4D97-AF65-F5344CB8AC3E}">
        <p14:creationId xmlns:p14="http://schemas.microsoft.com/office/powerpoint/2010/main" val="1465532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766D-BB2D-23E2-9EC6-C740E80E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“For </a:t>
            </a:r>
            <a:r>
              <a:rPr lang="en-US" dirty="0" err="1"/>
              <a:t>stefan</a:t>
            </a:r>
            <a:r>
              <a:rPr lang="en-US" dirty="0"/>
              <a:t> </a:t>
            </a:r>
            <a:r>
              <a:rPr lang="en-US" dirty="0" err="1"/>
              <a:t>Wolpe</a:t>
            </a:r>
            <a:r>
              <a:rPr lang="en-US" dirty="0"/>
              <a:t>,” First half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49774-D00E-14AE-2597-6A7269E7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44" y="1013791"/>
            <a:ext cx="6246832" cy="82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DFAD67-4DAE-9A4B-2714-D70D60292FE5}"/>
              </a:ext>
            </a:extLst>
          </p:cNvPr>
          <p:cNvSpPr txBox="1"/>
          <p:nvPr/>
        </p:nvSpPr>
        <p:spPr>
          <a:xfrm>
            <a:off x="759698" y="2560750"/>
            <a:ext cx="7692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first half of the piece consists of 17 varied repeats of this progression.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8F961-4C20-BC7F-0AB5-61BEBBF861DD}"/>
              </a:ext>
            </a:extLst>
          </p:cNvPr>
          <p:cNvSpPr txBox="1"/>
          <p:nvPr/>
        </p:nvSpPr>
        <p:spPr>
          <a:xfrm>
            <a:off x="844375" y="1270701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A4EA3-C182-4DA3-59B8-22EC1AAA4BB7}"/>
              </a:ext>
            </a:extLst>
          </p:cNvPr>
          <p:cNvSpPr txBox="1"/>
          <p:nvPr/>
        </p:nvSpPr>
        <p:spPr>
          <a:xfrm>
            <a:off x="1504973" y="1935851"/>
            <a:ext cx="731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classes:  (0135)   (0145) (0135) (0145) (0157)     (0125) (0125)     (0135)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227D22-CDDA-2354-904D-1EB80A61E8E9}"/>
              </a:ext>
            </a:extLst>
          </p:cNvPr>
          <p:cNvSpPr/>
          <p:nvPr/>
        </p:nvSpPr>
        <p:spPr>
          <a:xfrm>
            <a:off x="5775174" y="2214193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(0277)                   (0136)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8969B-7B38-0880-3E34-E64F984A7AEE}"/>
              </a:ext>
            </a:extLst>
          </p:cNvPr>
          <p:cNvSpPr txBox="1"/>
          <p:nvPr/>
        </p:nvSpPr>
        <p:spPr>
          <a:xfrm>
            <a:off x="844375" y="3585684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2: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3889A-8B88-C909-DCAC-B6CD8629D7A7}"/>
              </a:ext>
            </a:extLst>
          </p:cNvPr>
          <p:cNvSpPr txBox="1"/>
          <p:nvPr/>
        </p:nvSpPr>
        <p:spPr>
          <a:xfrm>
            <a:off x="725619" y="4566760"/>
            <a:ext cx="7692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Phrase 2 contains most of the variant voicings common throughout the section. Together these voicings account for 11–13 out of the 17 repetitions of the progression.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78A483-7A33-3C31-ADE2-327FE0F92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00" y="3478507"/>
            <a:ext cx="6258376" cy="747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3934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766D-BB2D-23E2-9EC6-C740E80E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“For </a:t>
            </a:r>
            <a:r>
              <a:rPr lang="en-US" dirty="0" err="1"/>
              <a:t>stefan</a:t>
            </a:r>
            <a:r>
              <a:rPr lang="en-US" dirty="0"/>
              <a:t> </a:t>
            </a:r>
            <a:r>
              <a:rPr lang="en-US" dirty="0" err="1"/>
              <a:t>Wolpe</a:t>
            </a:r>
            <a:r>
              <a:rPr lang="en-US" dirty="0"/>
              <a:t>,” First phrase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49774-D00E-14AE-2597-6A7269E7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44" y="1013791"/>
            <a:ext cx="6246832" cy="82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227D22-CDDA-2354-904D-1EB80A61E8E9}"/>
              </a:ext>
            </a:extLst>
          </p:cNvPr>
          <p:cNvSpPr/>
          <p:nvPr/>
        </p:nvSpPr>
        <p:spPr>
          <a:xfrm>
            <a:off x="5775174" y="2214193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(0277)                   (0136)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5E6FD-0541-9F72-8784-793E4F30D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76" y="1836808"/>
            <a:ext cx="4383000" cy="47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3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F2B809-8B9D-68D7-D708-F2FD9707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830" y="1112262"/>
            <a:ext cx="6159268" cy="5233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0C6E5-3D38-AA67-B5EA-6C6D460A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00" y="100007"/>
            <a:ext cx="2206002" cy="2663741"/>
          </a:xfrm>
        </p:spPr>
        <p:txBody>
          <a:bodyPr>
            <a:normAutofit/>
          </a:bodyPr>
          <a:lstStyle/>
          <a:p>
            <a:r>
              <a:rPr lang="en-US" dirty="0"/>
              <a:t>“For </a:t>
            </a:r>
            <a:r>
              <a:rPr lang="en-US" dirty="0" err="1"/>
              <a:t>stefan</a:t>
            </a:r>
            <a:r>
              <a:rPr lang="en-US" dirty="0"/>
              <a:t> </a:t>
            </a:r>
            <a:r>
              <a:rPr lang="en-US" dirty="0" err="1"/>
              <a:t>Wolpe</a:t>
            </a:r>
            <a:r>
              <a:rPr lang="en-US" dirty="0"/>
              <a:t>,” second phrase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08D9A-9226-6868-1AE0-BCB3D7D47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707" y="428164"/>
            <a:ext cx="6258376" cy="747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065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EA96EC-ED0B-C133-0A4A-64817A5F5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" y="427382"/>
            <a:ext cx="2226365" cy="2584173"/>
          </a:xfrm>
        </p:spPr>
        <p:txBody>
          <a:bodyPr>
            <a:normAutofit/>
          </a:bodyPr>
          <a:lstStyle/>
          <a:p>
            <a:r>
              <a:rPr lang="en-US" dirty="0"/>
              <a:t>Tetra-chordal Folding</a:t>
            </a:r>
            <a:br>
              <a:rPr lang="en-US" dirty="0"/>
            </a:br>
            <a:r>
              <a:rPr lang="en-US" dirty="0"/>
              <a:t>Network for </a:t>
            </a:r>
            <a:r>
              <a:rPr lang="en-US" dirty="0" err="1"/>
              <a:t>pcsets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C55C6-1049-DC8C-1A62-E3BB8C501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91440"/>
            <a:ext cx="5816756" cy="640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A7100-2478-997E-BBD4-8DECDA491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1440"/>
            <a:ext cx="5816757" cy="640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426557-9DDC-3376-02FC-2D245F306051}"/>
              </a:ext>
            </a:extLst>
          </p:cNvPr>
          <p:cNvSpPr txBox="1"/>
          <p:nvPr/>
        </p:nvSpPr>
        <p:spPr>
          <a:xfrm>
            <a:off x="170290" y="3291840"/>
            <a:ext cx="2225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Feldman uses a limited set of nearby </a:t>
            </a:r>
            <a:r>
              <a:rPr lang="en-US" sz="2200" dirty="0" err="1"/>
              <a:t>pcsets</a:t>
            </a:r>
            <a:r>
              <a:rPr lang="en-US" sz="2200" dirty="0"/>
              <a:t> in the progression. </a:t>
            </a:r>
          </a:p>
        </p:txBody>
      </p:sp>
    </p:spTree>
    <p:extLst>
      <p:ext uri="{BB962C8B-B14F-4D97-AF65-F5344CB8AC3E}">
        <p14:creationId xmlns:p14="http://schemas.microsoft.com/office/powerpoint/2010/main" val="22916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846C50-5CCD-1651-C85E-37D2DDA5B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097279"/>
            <a:ext cx="8074907" cy="54864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CD91176-17DE-8143-480B-123135A9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Subnetwork for Part 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B948BB-877C-ED21-637C-6A090483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927644-5FD4-DD19-E33E-30D6ACDA2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3CB1B1-78A5-1D8E-15ED-A81AB4B75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63DB5D-5F0F-A9DF-FC6D-DACEF7FED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7F2188-6519-7409-5721-6115405C1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156F90-4283-2DF2-3F9E-65787271D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AFA6A8-34C3-0A6C-847E-67E6ECC4BE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0224F4-611E-AC82-4A02-0F58FF807A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1E7A51-0386-79D1-295C-E28499AECC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D23403-1EF0-B1E5-96C0-52E3F6FBD8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41" y="1097280"/>
            <a:ext cx="8126473" cy="5486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63DB58-7176-C3A9-11A6-6B537ABF96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" y="1097280"/>
            <a:ext cx="811615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9E54BC-68E5-085A-926D-976DE8166D12}"/>
              </a:ext>
            </a:extLst>
          </p:cNvPr>
          <p:cNvSpPr/>
          <p:nvPr/>
        </p:nvSpPr>
        <p:spPr>
          <a:xfrm>
            <a:off x="3399184" y="0"/>
            <a:ext cx="5247861" cy="6549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11040-7810-17A0-F782-CF1E4CADF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24" y="161564"/>
            <a:ext cx="3022376" cy="1518149"/>
          </a:xfrm>
        </p:spPr>
        <p:txBody>
          <a:bodyPr>
            <a:normAutofit/>
          </a:bodyPr>
          <a:lstStyle/>
          <a:p>
            <a:r>
              <a:rPr lang="en-US" dirty="0"/>
              <a:t>Derivation of the first phrase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42C3F93-4863-7301-E476-4FB42F60E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8951" y="11316"/>
            <a:ext cx="5096850" cy="6565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9DCCC-2C85-B0EB-2190-0D8A899E8D55}"/>
              </a:ext>
            </a:extLst>
          </p:cNvPr>
          <p:cNvSpPr txBox="1"/>
          <p:nvPr/>
        </p:nvSpPr>
        <p:spPr>
          <a:xfrm>
            <a:off x="347867" y="1828800"/>
            <a:ext cx="30223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Each chord progression derived through </a:t>
            </a:r>
          </a:p>
          <a:p>
            <a:r>
              <a:rPr lang="en-US" sz="2200" dirty="0"/>
              <a:t>• 2 or 3 flips and</a:t>
            </a:r>
          </a:p>
          <a:p>
            <a:r>
              <a:rPr lang="en-US" sz="2200" dirty="0"/>
              <a:t>• 1 or 2 8ve shifts</a:t>
            </a:r>
          </a:p>
          <a:p>
            <a:r>
              <a:rPr lang="en-US" sz="2200" dirty="0"/>
              <a:t>(omitting (0057))</a:t>
            </a:r>
          </a:p>
        </p:txBody>
      </p:sp>
    </p:spTree>
    <p:extLst>
      <p:ext uri="{BB962C8B-B14F-4D97-AF65-F5344CB8AC3E}">
        <p14:creationId xmlns:p14="http://schemas.microsoft.com/office/powerpoint/2010/main" val="1001818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EAA5B8-5A50-7F50-5486-0E7CD84F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9" y="921189"/>
            <a:ext cx="4371996" cy="4619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BCE4F-A157-274C-205A-610572B2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Phrase 1: (015)s in voicing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DF3C7-7857-C310-2AEE-7FE02E2D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948" y="2047459"/>
            <a:ext cx="4371996" cy="440344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B5177C6-2A11-3734-3957-BAEA79E733EE}"/>
              </a:ext>
            </a:extLst>
          </p:cNvPr>
          <p:cNvSpPr/>
          <p:nvPr/>
        </p:nvSpPr>
        <p:spPr>
          <a:xfrm>
            <a:off x="217322" y="3215514"/>
            <a:ext cx="495024" cy="11179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C2B627-7B67-5B71-3026-15A45F52DF54}"/>
              </a:ext>
            </a:extLst>
          </p:cNvPr>
          <p:cNvSpPr/>
          <p:nvPr/>
        </p:nvSpPr>
        <p:spPr>
          <a:xfrm>
            <a:off x="6407121" y="3473717"/>
            <a:ext cx="460690" cy="460690"/>
          </a:xfrm>
          <a:prstGeom prst="ellipse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C6A1A0-CC2C-D970-E4F6-48B84C2A9FFC}"/>
              </a:ext>
            </a:extLst>
          </p:cNvPr>
          <p:cNvSpPr/>
          <p:nvPr/>
        </p:nvSpPr>
        <p:spPr>
          <a:xfrm>
            <a:off x="945456" y="1302048"/>
            <a:ext cx="495024" cy="21716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A0DF64-82FE-8806-CF73-EF3C7B5BFC2C}"/>
              </a:ext>
            </a:extLst>
          </p:cNvPr>
          <p:cNvSpPr/>
          <p:nvPr/>
        </p:nvSpPr>
        <p:spPr>
          <a:xfrm>
            <a:off x="1541420" y="2343165"/>
            <a:ext cx="495024" cy="21716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0A61C6-40DC-4892-8AC8-0CBA02F4CBD4}"/>
              </a:ext>
            </a:extLst>
          </p:cNvPr>
          <p:cNvSpPr/>
          <p:nvPr/>
        </p:nvSpPr>
        <p:spPr>
          <a:xfrm>
            <a:off x="2397189" y="1808308"/>
            <a:ext cx="561653" cy="30723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43000C-30B6-446D-F02B-D1B2DF588F6C}"/>
              </a:ext>
            </a:extLst>
          </p:cNvPr>
          <p:cNvSpPr/>
          <p:nvPr/>
        </p:nvSpPr>
        <p:spPr>
          <a:xfrm>
            <a:off x="2887760" y="1317648"/>
            <a:ext cx="445681" cy="16472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A1DD73-09ED-305F-2D64-34330CBFE133}"/>
              </a:ext>
            </a:extLst>
          </p:cNvPr>
          <p:cNvSpPr/>
          <p:nvPr/>
        </p:nvSpPr>
        <p:spPr>
          <a:xfrm>
            <a:off x="3749576" y="2287182"/>
            <a:ext cx="445681" cy="22276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A6B703-F55B-0C3D-8A56-EA6ACA360922}"/>
              </a:ext>
            </a:extLst>
          </p:cNvPr>
          <p:cNvCxnSpPr>
            <a:cxnSpLocks/>
          </p:cNvCxnSpPr>
          <p:nvPr/>
        </p:nvCxnSpPr>
        <p:spPr>
          <a:xfrm flipH="1" flipV="1">
            <a:off x="6759575" y="3908425"/>
            <a:ext cx="263525" cy="4572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6BCE46-4D4E-92CC-6C33-3D24CAABAC10}"/>
              </a:ext>
            </a:extLst>
          </p:cNvPr>
          <p:cNvCxnSpPr>
            <a:cxnSpLocks/>
          </p:cNvCxnSpPr>
          <p:nvPr/>
        </p:nvCxnSpPr>
        <p:spPr>
          <a:xfrm flipH="1" flipV="1">
            <a:off x="6265574" y="3042499"/>
            <a:ext cx="263525" cy="4572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92BFBC-DDA2-95D8-B9ED-DE44AAE11C7F}"/>
              </a:ext>
            </a:extLst>
          </p:cNvPr>
          <p:cNvCxnSpPr>
            <a:cxnSpLocks/>
          </p:cNvCxnSpPr>
          <p:nvPr/>
        </p:nvCxnSpPr>
        <p:spPr>
          <a:xfrm flipV="1">
            <a:off x="6265574" y="3908425"/>
            <a:ext cx="249273" cy="4572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8218E0-7562-B3EC-7F92-DE59380516FD}"/>
              </a:ext>
            </a:extLst>
          </p:cNvPr>
          <p:cNvCxnSpPr>
            <a:cxnSpLocks/>
          </p:cNvCxnSpPr>
          <p:nvPr/>
        </p:nvCxnSpPr>
        <p:spPr>
          <a:xfrm flipH="1">
            <a:off x="6359745" y="4560803"/>
            <a:ext cx="53159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1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115 L 0.05347 0.12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0.1257 L -0.05243 -0.1226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3 -0.12269 L -0.05521 0.1254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0.12546 L 0.05347 0.1256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" grpId="2" animBg="1"/>
      <p:bldP spid="10" grpId="3" animBg="1"/>
      <p:bldP spid="10" grpId="4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ADB2295-07A8-A13A-CFA4-45D47A23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00" y="985871"/>
            <a:ext cx="4377958" cy="4186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BCE4F-A157-274C-205A-610572B2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Phrase 2: (015)s in voicing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DF3C7-7857-C310-2AEE-7FE02E2DFA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3948" y="2047459"/>
            <a:ext cx="4371996" cy="440344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B5177C6-2A11-3734-3957-BAEA79E733EE}"/>
              </a:ext>
            </a:extLst>
          </p:cNvPr>
          <p:cNvSpPr/>
          <p:nvPr/>
        </p:nvSpPr>
        <p:spPr>
          <a:xfrm>
            <a:off x="1969" y="1808308"/>
            <a:ext cx="529339" cy="2505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C2B627-7B67-5B71-3026-15A45F52DF54}"/>
              </a:ext>
            </a:extLst>
          </p:cNvPr>
          <p:cNvSpPr/>
          <p:nvPr/>
        </p:nvSpPr>
        <p:spPr>
          <a:xfrm>
            <a:off x="5925253" y="2628900"/>
            <a:ext cx="460690" cy="460690"/>
          </a:xfrm>
          <a:prstGeom prst="ellipse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C6A1A0-CC2C-D970-E4F6-48B84C2A9FFC}"/>
              </a:ext>
            </a:extLst>
          </p:cNvPr>
          <p:cNvSpPr/>
          <p:nvPr/>
        </p:nvSpPr>
        <p:spPr>
          <a:xfrm>
            <a:off x="637428" y="1625189"/>
            <a:ext cx="445681" cy="28896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0A61C6-40DC-4892-8AC8-0CBA02F4CBD4}"/>
              </a:ext>
            </a:extLst>
          </p:cNvPr>
          <p:cNvSpPr/>
          <p:nvPr/>
        </p:nvSpPr>
        <p:spPr>
          <a:xfrm>
            <a:off x="1138472" y="1946590"/>
            <a:ext cx="429521" cy="23325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43000C-30B6-446D-F02B-D1B2DF588F6C}"/>
              </a:ext>
            </a:extLst>
          </p:cNvPr>
          <p:cNvSpPr/>
          <p:nvPr/>
        </p:nvSpPr>
        <p:spPr>
          <a:xfrm>
            <a:off x="1607749" y="1562756"/>
            <a:ext cx="445681" cy="20683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A1DD73-09ED-305F-2D64-34330CBFE133}"/>
              </a:ext>
            </a:extLst>
          </p:cNvPr>
          <p:cNvSpPr/>
          <p:nvPr/>
        </p:nvSpPr>
        <p:spPr>
          <a:xfrm>
            <a:off x="1985659" y="1851733"/>
            <a:ext cx="445681" cy="24618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EEC2F5-723C-CD93-0675-EC0EF1C75E8F}"/>
              </a:ext>
            </a:extLst>
          </p:cNvPr>
          <p:cNvSpPr/>
          <p:nvPr/>
        </p:nvSpPr>
        <p:spPr>
          <a:xfrm>
            <a:off x="2703638" y="1182629"/>
            <a:ext cx="445681" cy="20683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3B45F5-F5F6-6C35-96BE-BD6AB5A3EACB}"/>
              </a:ext>
            </a:extLst>
          </p:cNvPr>
          <p:cNvSpPr/>
          <p:nvPr/>
        </p:nvSpPr>
        <p:spPr>
          <a:xfrm>
            <a:off x="3063351" y="1182629"/>
            <a:ext cx="445681" cy="25046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E657F2-A51C-30ED-3F60-BCCFDAAEA963}"/>
              </a:ext>
            </a:extLst>
          </p:cNvPr>
          <p:cNvSpPr/>
          <p:nvPr/>
        </p:nvSpPr>
        <p:spPr>
          <a:xfrm>
            <a:off x="3799527" y="1065253"/>
            <a:ext cx="445681" cy="25046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8A15CF-3674-B96C-D361-69431007ADEC}"/>
              </a:ext>
            </a:extLst>
          </p:cNvPr>
          <p:cNvCxnSpPr>
            <a:cxnSpLocks/>
          </p:cNvCxnSpPr>
          <p:nvPr/>
        </p:nvCxnSpPr>
        <p:spPr>
          <a:xfrm flipH="1" flipV="1">
            <a:off x="6199259" y="3089590"/>
            <a:ext cx="369492" cy="208270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18E885-0B5A-70BE-2484-56C0E4B4C23A}"/>
              </a:ext>
            </a:extLst>
          </p:cNvPr>
          <p:cNvCxnSpPr>
            <a:cxnSpLocks/>
          </p:cNvCxnSpPr>
          <p:nvPr/>
        </p:nvCxnSpPr>
        <p:spPr>
          <a:xfrm flipV="1">
            <a:off x="6740434" y="3922589"/>
            <a:ext cx="753914" cy="129135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E4B2B8-5532-E9CD-188A-2A32437EBC04}"/>
              </a:ext>
            </a:extLst>
          </p:cNvPr>
          <p:cNvCxnSpPr>
            <a:cxnSpLocks/>
          </p:cNvCxnSpPr>
          <p:nvPr/>
        </p:nvCxnSpPr>
        <p:spPr>
          <a:xfrm flipH="1">
            <a:off x="5925253" y="3706122"/>
            <a:ext cx="145712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89FF18-5DD2-8E2A-E4CC-D8E1BC9FDF46}"/>
              </a:ext>
            </a:extLst>
          </p:cNvPr>
          <p:cNvCxnSpPr>
            <a:cxnSpLocks/>
          </p:cNvCxnSpPr>
          <p:nvPr/>
        </p:nvCxnSpPr>
        <p:spPr>
          <a:xfrm flipH="1" flipV="1">
            <a:off x="5784980" y="3922589"/>
            <a:ext cx="737850" cy="129135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3C5C53-EBF1-1806-BD9B-5190BB6B9D6C}"/>
              </a:ext>
            </a:extLst>
          </p:cNvPr>
          <p:cNvCxnSpPr>
            <a:cxnSpLocks/>
          </p:cNvCxnSpPr>
          <p:nvPr/>
        </p:nvCxnSpPr>
        <p:spPr>
          <a:xfrm flipV="1">
            <a:off x="5784980" y="3079082"/>
            <a:ext cx="246328" cy="41057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41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116 L 0.05017 0.3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7 0.37106 L 0.15851 0.126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51 0.12616 L -0.05191 0.1233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1 0.12338 L 0.15851 0.1261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51 0.12616 L -0.05191 0.1233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1 0.12338 L 0.15851 0.1261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B593-C7D8-194C-2E03-A41557AEC9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Morton Feldman </a:t>
            </a:r>
            <a:br>
              <a:rPr lang="en-US" dirty="0"/>
            </a:br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4A0E6-4CA6-ED93-1398-A52CD4F2D4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2620073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FA7B-AFE6-89AF-7B16-C0D1BECD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  <a:endParaRPr lang="en-US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D96E5C-AC60-37A2-7DE6-437CE8F0C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280160"/>
            <a:ext cx="6528122" cy="5256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98B05-36BA-0639-535E-64EC1F217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587" y="1092366"/>
            <a:ext cx="6754285" cy="11565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BA5702-B550-F3CE-E2F5-F7B0B565CBA2}"/>
              </a:ext>
            </a:extLst>
          </p:cNvPr>
          <p:cNvSpPr txBox="1"/>
          <p:nvPr/>
        </p:nvSpPr>
        <p:spPr>
          <a:xfrm>
            <a:off x="476210" y="1432607"/>
            <a:ext cx="137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1: </a:t>
            </a:r>
          </a:p>
        </p:txBody>
      </p:sp>
    </p:spTree>
    <p:extLst>
      <p:ext uri="{BB962C8B-B14F-4D97-AF65-F5344CB8AC3E}">
        <p14:creationId xmlns:p14="http://schemas.microsoft.com/office/powerpoint/2010/main" val="887793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A2AF-52EE-7456-5813-44BA52D5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Trichordal Folding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6E5BC-6C9D-FDDC-CB0D-5EF4199D0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8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02115B-FD17-AF27-19A7-088DF9D83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280160"/>
            <a:ext cx="6528122" cy="5256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E0E800-B082-454A-0D39-EFA59C7B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80" y="1280160"/>
            <a:ext cx="6528816" cy="5257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9FA7B-AFE6-89AF-7B16-C0D1BECD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  <a:endParaRPr lang="en-US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4F650B-16A9-2F4C-D9CB-6001CF127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428" y="1063433"/>
            <a:ext cx="6897966" cy="11631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6B1FEE-604D-3DDD-D3AE-11A914986F1E}"/>
              </a:ext>
            </a:extLst>
          </p:cNvPr>
          <p:cNvSpPr txBox="1"/>
          <p:nvPr/>
        </p:nvSpPr>
        <p:spPr>
          <a:xfrm>
            <a:off x="469506" y="1414161"/>
            <a:ext cx="137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3: </a:t>
            </a:r>
          </a:p>
        </p:txBody>
      </p:sp>
    </p:spTree>
    <p:extLst>
      <p:ext uri="{BB962C8B-B14F-4D97-AF65-F5344CB8AC3E}">
        <p14:creationId xmlns:p14="http://schemas.microsoft.com/office/powerpoint/2010/main" val="146171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FA7B-AFE6-89AF-7B16-C0D1BECD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4FA4D8-83FF-4018-6786-D73D21B0A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280160"/>
            <a:ext cx="6528816" cy="5257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5BB81-F3AF-40B4-CB7B-F4B27AA8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80" y="1280160"/>
            <a:ext cx="6528817" cy="5257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729F82-958D-51D2-B0F2-78B125B9B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250" y="5361975"/>
            <a:ext cx="6897966" cy="1173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6B64EC-9C27-62DB-BCAA-0684B58809C2}"/>
              </a:ext>
            </a:extLst>
          </p:cNvPr>
          <p:cNvSpPr txBox="1"/>
          <p:nvPr/>
        </p:nvSpPr>
        <p:spPr>
          <a:xfrm>
            <a:off x="429180" y="5717703"/>
            <a:ext cx="144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Phrase 4:</a:t>
            </a:r>
          </a:p>
        </p:txBody>
      </p:sp>
    </p:spTree>
    <p:extLst>
      <p:ext uri="{BB962C8B-B14F-4D97-AF65-F5344CB8AC3E}">
        <p14:creationId xmlns:p14="http://schemas.microsoft.com/office/powerpoint/2010/main" val="8036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FA7B-AFE6-89AF-7B16-C0D1BECD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0DB3BE-55AA-36E0-9A42-9487C9A89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280160"/>
            <a:ext cx="6528817" cy="5257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95C5B-9FAE-5CC4-6954-4FC6439C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78" y="1298579"/>
            <a:ext cx="6528818" cy="5257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196C86-2BAD-74DB-F1EA-E7B2B9323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" y="4324980"/>
            <a:ext cx="7423087" cy="2212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1A86C5-B0CD-347E-3941-03FFF657266A}"/>
              </a:ext>
            </a:extLst>
          </p:cNvPr>
          <p:cNvSpPr txBox="1"/>
          <p:nvPr/>
        </p:nvSpPr>
        <p:spPr>
          <a:xfrm>
            <a:off x="584630" y="3789764"/>
            <a:ext cx="144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Phrase 5:</a:t>
            </a:r>
          </a:p>
        </p:txBody>
      </p:sp>
    </p:spTree>
    <p:extLst>
      <p:ext uri="{BB962C8B-B14F-4D97-AF65-F5344CB8AC3E}">
        <p14:creationId xmlns:p14="http://schemas.microsoft.com/office/powerpoint/2010/main" val="38766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25FE-8979-60A8-CA4F-22DB000F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7D4F5-8607-E647-7F9F-05DF38931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15" y="1045322"/>
            <a:ext cx="7156758" cy="3213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6A324E-DC76-06CE-6101-7CC34B318B1D}"/>
              </a:ext>
            </a:extLst>
          </p:cNvPr>
          <p:cNvSpPr txBox="1"/>
          <p:nvPr/>
        </p:nvSpPr>
        <p:spPr>
          <a:xfrm>
            <a:off x="43917" y="1226344"/>
            <a:ext cx="144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Phrase 7: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2CF640-DC39-63FD-7A84-FA51D26FC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114" y="4319752"/>
            <a:ext cx="7158561" cy="2175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7551A7-D587-7E36-C296-684F1D720F06}"/>
              </a:ext>
            </a:extLst>
          </p:cNvPr>
          <p:cNvSpPr txBox="1"/>
          <p:nvPr/>
        </p:nvSpPr>
        <p:spPr>
          <a:xfrm>
            <a:off x="43917" y="4522893"/>
            <a:ext cx="144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Phrase 8:</a:t>
            </a:r>
          </a:p>
        </p:txBody>
      </p:sp>
    </p:spTree>
    <p:extLst>
      <p:ext uri="{BB962C8B-B14F-4D97-AF65-F5344CB8AC3E}">
        <p14:creationId xmlns:p14="http://schemas.microsoft.com/office/powerpoint/2010/main" val="26155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25FE-8979-60A8-CA4F-22DB000F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7DA387-B9E4-48E7-80FF-67EDF28D6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46" y="1078287"/>
            <a:ext cx="6337107" cy="5442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61018-1099-6A48-3E2C-6B9921677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445" y="1078286"/>
            <a:ext cx="6337107" cy="54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A01D-B321-5CC5-774C-E7FB1F15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53CFC-3E24-573D-A6A4-24DEFFA4B6B9}"/>
              </a:ext>
            </a:extLst>
          </p:cNvPr>
          <p:cNvSpPr txBox="1"/>
          <p:nvPr/>
        </p:nvSpPr>
        <p:spPr>
          <a:xfrm>
            <a:off x="606287" y="1114097"/>
            <a:ext cx="7999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>
              <a:spcAft>
                <a:spcPts val="1200"/>
              </a:spcAft>
            </a:pPr>
            <a:r>
              <a:rPr lang="en-US" sz="2200" dirty="0"/>
              <a:t>—Bernard’s </a:t>
            </a:r>
            <a:r>
              <a:rPr lang="en-US" sz="2200" dirty="0" err="1"/>
              <a:t>infolding</a:t>
            </a:r>
            <a:r>
              <a:rPr lang="en-US" sz="2200" dirty="0"/>
              <a:t>/unfolding operations are special as maximal interval-preserving operations</a:t>
            </a:r>
          </a:p>
          <a:p>
            <a:pPr marL="182880" indent="-457200">
              <a:spcAft>
                <a:spcPts val="1200"/>
              </a:spcAft>
            </a:pPr>
            <a:r>
              <a:rPr lang="en-US" sz="2200" dirty="0"/>
              <a:t>—They naturally generalize to pitch-class sets.</a:t>
            </a:r>
          </a:p>
          <a:p>
            <a:pPr marL="182880" indent="-457200">
              <a:spcAft>
                <a:spcPts val="1200"/>
              </a:spcAft>
            </a:pPr>
            <a:r>
              <a:rPr lang="en-US" sz="2200" dirty="0"/>
              <a:t>—They also generalize to larger cardinalities (folding operations).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9B28B-5F5E-D827-51AD-A76633B6DDAE}"/>
              </a:ext>
            </a:extLst>
          </p:cNvPr>
          <p:cNvSpPr txBox="1"/>
          <p:nvPr/>
        </p:nvSpPr>
        <p:spPr>
          <a:xfrm>
            <a:off x="574756" y="3429000"/>
            <a:ext cx="809627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>
              <a:spcAft>
                <a:spcPts val="1200"/>
              </a:spcAft>
            </a:pPr>
            <a:r>
              <a:rPr lang="en-US" sz="2200" dirty="0"/>
              <a:t>—Feldman explores a connected region of the folding network centered on (0125), favoring chords • with (015) subsets and </a:t>
            </a:r>
            <a:br>
              <a:rPr lang="en-US" sz="2200" dirty="0"/>
            </a:br>
            <a:r>
              <a:rPr lang="en-US" sz="2200" dirty="0"/>
              <a:t>• avoiding (037) subsets.</a:t>
            </a:r>
          </a:p>
          <a:p>
            <a:pPr marL="182880" indent="-457200">
              <a:spcAft>
                <a:spcPts val="1200"/>
              </a:spcAft>
            </a:pPr>
            <a:r>
              <a:rPr lang="en-US" sz="2200" dirty="0"/>
              <a:t>—Progressions consistently involve • 2–3 flips and • 1–2 octave shifts.</a:t>
            </a:r>
          </a:p>
          <a:p>
            <a:pPr marL="182880" indent="-457200">
              <a:spcAft>
                <a:spcPts val="1200"/>
              </a:spcAft>
            </a:pPr>
            <a:r>
              <a:rPr lang="en-US" sz="2200" dirty="0"/>
              <a:t>—The second half of the piece has a definite structure with </a:t>
            </a:r>
            <a:br>
              <a:rPr lang="en-US" sz="2200" dirty="0"/>
            </a:br>
            <a:r>
              <a:rPr lang="en-US" sz="2200" dirty="0"/>
              <a:t>• an initial expansion in the folding network, • a fragmentation, and </a:t>
            </a:r>
            <a:br>
              <a:rPr lang="en-US" sz="2200" dirty="0"/>
            </a:br>
            <a:r>
              <a:rPr lang="en-US" sz="2200" dirty="0"/>
              <a:t>• a consolidation and return to harmony similar to the first half.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5C427-7BF7-5DCA-F362-5D4894B443A3}"/>
              </a:ext>
            </a:extLst>
          </p:cNvPr>
          <p:cNvSpPr txBox="1"/>
          <p:nvPr/>
        </p:nvSpPr>
        <p:spPr>
          <a:xfrm>
            <a:off x="2815013" y="2967427"/>
            <a:ext cx="33302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Analysis of </a:t>
            </a:r>
            <a:r>
              <a:rPr lang="en-US" sz="2200" i="1" dirty="0"/>
              <a:t>For Stefan </a:t>
            </a:r>
            <a:r>
              <a:rPr lang="en-US" sz="2200" i="1" dirty="0" err="1"/>
              <a:t>Wolpe</a:t>
            </a:r>
            <a:r>
              <a:rPr lang="en-US" sz="2200" i="1" dirty="0"/>
              <a:t>: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83748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9ECF-0251-B169-BAC7-41E5B2D944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Tetrachordal Folding operations Applied to Morton Feldman’s </a:t>
            </a:r>
            <a:r>
              <a:rPr lang="en-US" sz="2800" i="1" dirty="0"/>
              <a:t>For </a:t>
            </a:r>
            <a:r>
              <a:rPr lang="en-US" sz="2800" i="1" dirty="0" err="1"/>
              <a:t>stefan</a:t>
            </a:r>
            <a:r>
              <a:rPr lang="en-US" sz="2800" i="1" dirty="0"/>
              <a:t> </a:t>
            </a:r>
            <a:r>
              <a:rPr lang="en-US" sz="2800" i="1" dirty="0" err="1"/>
              <a:t>Wolpe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9F388-D07B-EC51-19A8-B56F57EB5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Jason </a:t>
            </a:r>
            <a:r>
              <a:rPr lang="en-US" dirty="0" err="1"/>
              <a:t>Yust</a:t>
            </a:r>
            <a:r>
              <a:rPr lang="en-US" dirty="0"/>
              <a:t>,                  .</a:t>
            </a:r>
          </a:p>
          <a:p>
            <a:r>
              <a:rPr lang="en-US" dirty="0"/>
              <a:t>Conference in Honor of Jonathan Bernard</a:t>
            </a:r>
          </a:p>
          <a:p>
            <a:r>
              <a:rPr lang="en-US" dirty="0"/>
              <a:t>University of Washington, Seattle, 6/17–18, 2022</a:t>
            </a:r>
          </a:p>
        </p:txBody>
      </p:sp>
      <p:pic>
        <p:nvPicPr>
          <p:cNvPr id="4" name="Picture 3" descr="BU Logo.jpg">
            <a:extLst>
              <a:ext uri="{FF2B5EF4-FFF2-40B4-BE49-F238E27FC236}">
                <a16:creationId xmlns:a16="http://schemas.microsoft.com/office/drawing/2014/main" id="{E4208B86-4936-2F65-B4B1-AFE0BAC52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50685"/>
            <a:ext cx="1284865" cy="52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2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AD8A-7A1E-8D0B-2CA4-89A6ED14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Trichordal Folding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5DB58-1884-F137-C307-5C4EA8C32D59}"/>
              </a:ext>
            </a:extLst>
          </p:cNvPr>
          <p:cNvSpPr txBox="1"/>
          <p:nvPr/>
        </p:nvSpPr>
        <p:spPr>
          <a:xfrm>
            <a:off x="1093304" y="1110357"/>
            <a:ext cx="663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 from Bernard, </a:t>
            </a:r>
            <a:r>
              <a:rPr lang="en-US" sz="2400" b="1" i="1" dirty="0"/>
              <a:t>Music of Edgar </a:t>
            </a:r>
            <a:r>
              <a:rPr lang="en-US" sz="2400" b="1" i="1" dirty="0" err="1"/>
              <a:t>Varése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A7C23-D3EA-1F67-6866-A20A682D3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84" y="1997699"/>
            <a:ext cx="7512863" cy="1546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D63B7B-28AB-E2F6-3BFD-B0D2A5321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22" y="4765956"/>
            <a:ext cx="2977165" cy="1410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782ABE-2890-C378-14B9-DCEB40D73F9E}"/>
              </a:ext>
            </a:extLst>
          </p:cNvPr>
          <p:cNvSpPr txBox="1"/>
          <p:nvPr/>
        </p:nvSpPr>
        <p:spPr>
          <a:xfrm>
            <a:off x="261370" y="2491774"/>
            <a:ext cx="873041" cy="558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Ex. 3.2: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00771-9DD0-4CFB-6C71-D14A8C0DDE77}"/>
              </a:ext>
            </a:extLst>
          </p:cNvPr>
          <p:cNvSpPr txBox="1"/>
          <p:nvPr/>
        </p:nvSpPr>
        <p:spPr>
          <a:xfrm>
            <a:off x="175905" y="5009409"/>
            <a:ext cx="1056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Ex. 3.3: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900083-B0E3-CDEA-E2C4-1D03FFA09A50}"/>
              </a:ext>
            </a:extLst>
          </p:cNvPr>
          <p:cNvSpPr txBox="1"/>
          <p:nvPr/>
        </p:nvSpPr>
        <p:spPr>
          <a:xfrm>
            <a:off x="4760843" y="5039139"/>
            <a:ext cx="3845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Folding relations are invariant with respect to inversion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86387D-493D-C8F2-09FF-9C03B2F93146}"/>
              </a:ext>
            </a:extLst>
          </p:cNvPr>
          <p:cNvSpPr txBox="1"/>
          <p:nvPr/>
        </p:nvSpPr>
        <p:spPr>
          <a:xfrm>
            <a:off x="89452" y="3696374"/>
            <a:ext cx="82608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Intervals:   </a:t>
            </a:r>
            <a:r>
              <a:rPr lang="en-US" dirty="0"/>
              <a:t>{3,8,11}➞{3,11,14}         {3,8,11}➞{8,11,19}	       {3,8,11}➞{3,5,8} </a:t>
            </a:r>
          </a:p>
          <a:p>
            <a:r>
              <a:rPr lang="en-US" sz="2400" dirty="0"/>
              <a:t>PC intervals:   </a:t>
            </a:r>
            <a:r>
              <a:rPr lang="en-US" dirty="0"/>
              <a:t>{1,3,4}➞{1,2,3} 	        {1,3,4}➞{1,3,6}              {1,3,4}➞{3,4,5} 	 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09B17-E6AC-23FE-E753-07F6BAA9856A}"/>
              </a:ext>
            </a:extLst>
          </p:cNvPr>
          <p:cNvSpPr txBox="1"/>
          <p:nvPr/>
        </p:nvSpPr>
        <p:spPr>
          <a:xfrm>
            <a:off x="1977887" y="1561827"/>
            <a:ext cx="164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“Unfolding”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E3ECB-3659-7B28-9D28-A5A8EEAC17CC}"/>
              </a:ext>
            </a:extLst>
          </p:cNvPr>
          <p:cNvSpPr txBox="1"/>
          <p:nvPr/>
        </p:nvSpPr>
        <p:spPr>
          <a:xfrm>
            <a:off x="6683357" y="1554028"/>
            <a:ext cx="1499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</a:t>
            </a:r>
            <a:r>
              <a:rPr lang="en-US" sz="2400" dirty="0" err="1"/>
              <a:t>Infolding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867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AD8A-7A1E-8D0B-2CA4-89A6ED14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Trichordal Folding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5DB58-1884-F137-C307-5C4EA8C32D59}"/>
              </a:ext>
            </a:extLst>
          </p:cNvPr>
          <p:cNvSpPr txBox="1"/>
          <p:nvPr/>
        </p:nvSpPr>
        <p:spPr>
          <a:xfrm>
            <a:off x="1093304" y="1110357"/>
            <a:ext cx="663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 from Bernard, </a:t>
            </a:r>
            <a:r>
              <a:rPr lang="en-US" sz="2400" b="1" i="1" dirty="0"/>
              <a:t>Music of Edgar </a:t>
            </a:r>
            <a:r>
              <a:rPr lang="en-US" sz="2400" b="1" i="1" dirty="0" err="1"/>
              <a:t>Varése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82ABE-2890-C378-14B9-DCEB40D73F9E}"/>
              </a:ext>
            </a:extLst>
          </p:cNvPr>
          <p:cNvSpPr txBox="1"/>
          <p:nvPr/>
        </p:nvSpPr>
        <p:spPr>
          <a:xfrm>
            <a:off x="372012" y="1741266"/>
            <a:ext cx="1499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Ex. 3.9:</a:t>
            </a:r>
          </a:p>
          <a:p>
            <a:pPr algn="r"/>
            <a:r>
              <a:rPr lang="en-US" sz="2400" i="1" dirty="0"/>
              <a:t>(</a:t>
            </a:r>
            <a:r>
              <a:rPr lang="en-US" sz="2400" i="1" dirty="0" err="1"/>
              <a:t>Offrandes</a:t>
            </a:r>
            <a:r>
              <a:rPr lang="en-US" sz="2400" i="1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55EE9-6E1C-BC01-A632-40E9101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86" y="1572021"/>
            <a:ext cx="6497378" cy="438151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4EE954-07A0-4D2F-B027-8C82CD3273DC}"/>
              </a:ext>
            </a:extLst>
          </p:cNvPr>
          <p:cNvSpPr/>
          <p:nvPr/>
        </p:nvSpPr>
        <p:spPr>
          <a:xfrm>
            <a:off x="2861534" y="4130936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E886A0C-171B-C48F-C8B3-C4C218F9AD48}"/>
              </a:ext>
            </a:extLst>
          </p:cNvPr>
          <p:cNvSpPr/>
          <p:nvPr/>
        </p:nvSpPr>
        <p:spPr>
          <a:xfrm>
            <a:off x="3646311" y="4116556"/>
            <a:ext cx="1298222" cy="850555"/>
          </a:xfrm>
          <a:custGeom>
            <a:avLst/>
            <a:gdLst>
              <a:gd name="connsiteX0" fmla="*/ 0 w 1298222"/>
              <a:gd name="connsiteY0" fmla="*/ 133711 h 850555"/>
              <a:gd name="connsiteX1" fmla="*/ 620889 w 1298222"/>
              <a:gd name="connsiteY1" fmla="*/ 54688 h 850555"/>
              <a:gd name="connsiteX2" fmla="*/ 1298222 w 1298222"/>
              <a:gd name="connsiteY2" fmla="*/ 850555 h 85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222" h="850555">
                <a:moveTo>
                  <a:pt x="0" y="133711"/>
                </a:moveTo>
                <a:cubicBezTo>
                  <a:pt x="202259" y="34462"/>
                  <a:pt x="404519" y="-64786"/>
                  <a:pt x="620889" y="54688"/>
                </a:cubicBezTo>
                <a:cubicBezTo>
                  <a:pt x="837259" y="174162"/>
                  <a:pt x="1067740" y="512358"/>
                  <a:pt x="1298222" y="850555"/>
                </a:cubicBezTo>
              </a:path>
            </a:pathLst>
          </a:custGeom>
          <a:noFill/>
          <a:ln w="190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85A52F-A429-27D1-D241-D1FF9D1C4D57}"/>
              </a:ext>
            </a:extLst>
          </p:cNvPr>
          <p:cNvSpPr/>
          <p:nvPr/>
        </p:nvSpPr>
        <p:spPr>
          <a:xfrm>
            <a:off x="4722042" y="4970811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EAFBD2-8726-1390-2DA7-6A3282B28027}"/>
              </a:ext>
            </a:extLst>
          </p:cNvPr>
          <p:cNvSpPr/>
          <p:nvPr/>
        </p:nvSpPr>
        <p:spPr>
          <a:xfrm>
            <a:off x="3072736" y="4967111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CE67F63-66E9-0D51-5C78-ADF3A2BE17EB}"/>
              </a:ext>
            </a:extLst>
          </p:cNvPr>
          <p:cNvSpPr/>
          <p:nvPr/>
        </p:nvSpPr>
        <p:spPr>
          <a:xfrm>
            <a:off x="3815644" y="5288844"/>
            <a:ext cx="970845" cy="141844"/>
          </a:xfrm>
          <a:custGeom>
            <a:avLst/>
            <a:gdLst>
              <a:gd name="connsiteX0" fmla="*/ 0 w 970845"/>
              <a:gd name="connsiteY0" fmla="*/ 0 h 141844"/>
              <a:gd name="connsiteX1" fmla="*/ 434623 w 970845"/>
              <a:gd name="connsiteY1" fmla="*/ 141112 h 141844"/>
              <a:gd name="connsiteX2" fmla="*/ 970845 w 970845"/>
              <a:gd name="connsiteY2" fmla="*/ 45156 h 14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845" h="141844">
                <a:moveTo>
                  <a:pt x="0" y="0"/>
                </a:moveTo>
                <a:cubicBezTo>
                  <a:pt x="136408" y="66793"/>
                  <a:pt x="272816" y="133586"/>
                  <a:pt x="434623" y="141112"/>
                </a:cubicBezTo>
                <a:cubicBezTo>
                  <a:pt x="596430" y="148638"/>
                  <a:pt x="783637" y="96897"/>
                  <a:pt x="970845" y="45156"/>
                </a:cubicBezTo>
              </a:path>
            </a:pathLst>
          </a:custGeom>
          <a:noFill/>
          <a:ln w="190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3AAB21-7E5C-2C3F-1CEE-AF53366FD408}"/>
              </a:ext>
            </a:extLst>
          </p:cNvPr>
          <p:cNvSpPr/>
          <p:nvPr/>
        </p:nvSpPr>
        <p:spPr>
          <a:xfrm>
            <a:off x="7601285" y="4961733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BCA76E8-7AF7-4268-7D50-EBDCCD163CAD}"/>
              </a:ext>
            </a:extLst>
          </p:cNvPr>
          <p:cNvSpPr/>
          <p:nvPr/>
        </p:nvSpPr>
        <p:spPr>
          <a:xfrm>
            <a:off x="5441244" y="5322711"/>
            <a:ext cx="2291645" cy="299273"/>
          </a:xfrm>
          <a:custGeom>
            <a:avLst/>
            <a:gdLst>
              <a:gd name="connsiteX0" fmla="*/ 2291645 w 2291645"/>
              <a:gd name="connsiteY0" fmla="*/ 0 h 299273"/>
              <a:gd name="connsiteX1" fmla="*/ 835378 w 2291645"/>
              <a:gd name="connsiteY1" fmla="*/ 299156 h 299273"/>
              <a:gd name="connsiteX2" fmla="*/ 0 w 2291645"/>
              <a:gd name="connsiteY2" fmla="*/ 28222 h 29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1645" h="299273">
                <a:moveTo>
                  <a:pt x="2291645" y="0"/>
                </a:moveTo>
                <a:cubicBezTo>
                  <a:pt x="1754482" y="147226"/>
                  <a:pt x="1217319" y="294452"/>
                  <a:pt x="835378" y="299156"/>
                </a:cubicBezTo>
                <a:cubicBezTo>
                  <a:pt x="453437" y="303860"/>
                  <a:pt x="226718" y="166041"/>
                  <a:pt x="0" y="28222"/>
                </a:cubicBezTo>
              </a:path>
            </a:pathLst>
          </a:custGeom>
          <a:noFill/>
          <a:ln w="190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7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71D5E5E-7CE2-AD5A-F028-96DDC8802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03" y="1867261"/>
            <a:ext cx="6369751" cy="2468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76AD8A-7A1E-8D0B-2CA4-89A6ED14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Trichordal Folding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2E99A-E447-4E20-67C9-7FFB85E1D2E2}"/>
              </a:ext>
            </a:extLst>
          </p:cNvPr>
          <p:cNvSpPr txBox="1"/>
          <p:nvPr/>
        </p:nvSpPr>
        <p:spPr>
          <a:xfrm>
            <a:off x="824949" y="1110357"/>
            <a:ext cx="7698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Pitch space </a:t>
            </a:r>
            <a:r>
              <a:rPr lang="en-US" sz="2400" b="1" dirty="0" err="1"/>
              <a:t>foldings</a:t>
            </a:r>
            <a:r>
              <a:rPr lang="en-US" sz="2400" b="1" dirty="0"/>
              <a:t> generalize to pitch-class </a:t>
            </a:r>
            <a:r>
              <a:rPr lang="en-US" sz="2400" b="1" dirty="0" err="1"/>
              <a:t>foldings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82DD0-99D5-5406-6235-659F0ECD9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272" y="1900053"/>
            <a:ext cx="4142926" cy="2123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03BB1F-B6F3-2BDB-6C31-2E1ED4AF4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972" y="2513356"/>
            <a:ext cx="776799" cy="1346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7659F6-38C4-E67C-968B-874C8101D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456" y="2012878"/>
            <a:ext cx="2330398" cy="169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CDBDB-45A4-CBAC-EB2D-236D9097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Trichordal Folding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EAFE8-736C-E2E2-970B-888CDADC0649}"/>
              </a:ext>
            </a:extLst>
          </p:cNvPr>
          <p:cNvSpPr/>
          <p:nvPr/>
        </p:nvSpPr>
        <p:spPr>
          <a:xfrm>
            <a:off x="1451776" y="1639956"/>
            <a:ext cx="6341166" cy="44869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FA35C-7D09-2F55-8E29-8F8D7A102149}"/>
              </a:ext>
            </a:extLst>
          </p:cNvPr>
          <p:cNvSpPr/>
          <p:nvPr/>
        </p:nvSpPr>
        <p:spPr>
          <a:xfrm>
            <a:off x="596348" y="1157765"/>
            <a:ext cx="8150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Network of trichordal folding relations between </a:t>
            </a:r>
            <a:r>
              <a:rPr lang="en-US" sz="2400" b="1" dirty="0" err="1"/>
              <a:t>pcsets</a:t>
            </a:r>
            <a:endParaRPr lang="en-US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0E974C-AC55-B312-2786-DFA1F4A5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10" y="1639955"/>
            <a:ext cx="6004580" cy="448693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D903941-5CB3-A048-0AE4-5779AE89BF4E}"/>
              </a:ext>
            </a:extLst>
          </p:cNvPr>
          <p:cNvSpPr/>
          <p:nvPr/>
        </p:nvSpPr>
        <p:spPr>
          <a:xfrm>
            <a:off x="3387051" y="5118908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C3260E-FE5E-F5A2-8E06-6E08294CBE8F}"/>
              </a:ext>
            </a:extLst>
          </p:cNvPr>
          <p:cNvCxnSpPr/>
          <p:nvPr/>
        </p:nvCxnSpPr>
        <p:spPr>
          <a:xfrm flipV="1">
            <a:off x="3780790" y="4294909"/>
            <a:ext cx="0" cy="81049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18BDF6-EA72-CFEC-1DF1-820B7C36EF07}"/>
              </a:ext>
            </a:extLst>
          </p:cNvPr>
          <p:cNvCxnSpPr>
            <a:cxnSpLocks/>
          </p:cNvCxnSpPr>
          <p:nvPr/>
        </p:nvCxnSpPr>
        <p:spPr>
          <a:xfrm>
            <a:off x="4232564" y="5343756"/>
            <a:ext cx="1634836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FC7213-6E72-9A44-1F5F-66AFECC2A234}"/>
              </a:ext>
            </a:extLst>
          </p:cNvPr>
          <p:cNvCxnSpPr>
            <a:cxnSpLocks/>
          </p:cNvCxnSpPr>
          <p:nvPr/>
        </p:nvCxnSpPr>
        <p:spPr>
          <a:xfrm flipH="1" flipV="1">
            <a:off x="2760055" y="4307551"/>
            <a:ext cx="800627" cy="823998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39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1D32-E541-EF32-15AB-621DFF68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tetrachordal Folding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4528D-4400-5DBA-EF26-4D706E206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29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AF99-2864-57C4-0E2B-3DD32390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generalization of folding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56813-7128-A447-C599-BBF000C6AAF0}"/>
              </a:ext>
            </a:extLst>
          </p:cNvPr>
          <p:cNvSpPr txBox="1"/>
          <p:nvPr/>
        </p:nvSpPr>
        <p:spPr>
          <a:xfrm>
            <a:off x="521728" y="1187669"/>
            <a:ext cx="810054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/>
              <a:t>For a set of size </a:t>
            </a:r>
            <a:r>
              <a:rPr lang="en-US" sz="2200" i="1" dirty="0"/>
              <a:t>n: </a:t>
            </a:r>
            <a:endParaRPr lang="en-US" sz="2200" dirty="0"/>
          </a:p>
          <a:p>
            <a:pPr algn="ctr">
              <a:spcAft>
                <a:spcPts val="600"/>
              </a:spcAft>
            </a:pPr>
            <a:r>
              <a:rPr lang="en-US" sz="2200" dirty="0"/>
              <a:t> —Choose two subsets of size </a:t>
            </a:r>
            <a:r>
              <a:rPr lang="en-US" sz="2200" i="1" dirty="0"/>
              <a:t>n </a:t>
            </a:r>
            <a:r>
              <a:rPr lang="en-US" sz="2200" dirty="0"/>
              <a:t>– 1</a:t>
            </a:r>
            <a:r>
              <a:rPr lang="en-US" sz="2200" i="1" dirty="0"/>
              <a:t> </a:t>
            </a:r>
            <a:br>
              <a:rPr lang="en-US" sz="2200" i="1" dirty="0"/>
            </a:br>
            <a:r>
              <a:rPr lang="en-US" sz="2200" dirty="0"/>
              <a:t>whose intersection (size </a:t>
            </a:r>
            <a:r>
              <a:rPr lang="en-US" sz="2200" i="1" dirty="0"/>
              <a:t>n </a:t>
            </a:r>
            <a:r>
              <a:rPr lang="en-US" sz="2200" dirty="0"/>
              <a:t>– 2) is </a:t>
            </a:r>
            <a:r>
              <a:rPr lang="en-US" sz="2200" dirty="0" err="1"/>
              <a:t>inversionally</a:t>
            </a:r>
            <a:r>
              <a:rPr lang="en-US" sz="2200" dirty="0"/>
              <a:t> symmetrical.</a:t>
            </a:r>
          </a:p>
          <a:p>
            <a:pPr algn="ctr">
              <a:spcAft>
                <a:spcPts val="1200"/>
              </a:spcAft>
            </a:pPr>
            <a:r>
              <a:rPr lang="en-US" sz="2200" dirty="0"/>
              <a:t>—Invert one subset around the axis of the shared size-(</a:t>
            </a:r>
            <a:r>
              <a:rPr lang="en-US" sz="2200" i="1" dirty="0"/>
              <a:t>n</a:t>
            </a:r>
            <a:r>
              <a:rPr lang="en-US" sz="2200" dirty="0"/>
              <a:t> – 2) set.</a:t>
            </a:r>
          </a:p>
          <a:p>
            <a:pPr algn="ctr">
              <a:spcAft>
                <a:spcPts val="600"/>
              </a:spcAft>
            </a:pPr>
            <a:r>
              <a:rPr lang="en-US" sz="2200" dirty="0"/>
              <a:t>• One note moves.</a:t>
            </a:r>
          </a:p>
          <a:p>
            <a:pPr algn="ctr">
              <a:spcAft>
                <a:spcPts val="600"/>
              </a:spcAft>
            </a:pPr>
            <a:r>
              <a:rPr lang="en-US" sz="2200" dirty="0"/>
              <a:t>• The sets share two subset types of size </a:t>
            </a:r>
            <a:r>
              <a:rPr lang="en-US" sz="2200" i="1" dirty="0"/>
              <a:t>n</a:t>
            </a:r>
            <a:r>
              <a:rPr lang="en-US" sz="2200" dirty="0"/>
              <a:t> – 1.</a:t>
            </a:r>
          </a:p>
          <a:p>
            <a:pPr algn="ctr">
              <a:spcAft>
                <a:spcPts val="600"/>
              </a:spcAft>
            </a:pPr>
            <a:r>
              <a:rPr lang="en-US" sz="2200" dirty="0"/>
              <a:t>• The sets share all interval types except 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70202-C036-0321-42D3-CFF479B25DC0}"/>
              </a:ext>
            </a:extLst>
          </p:cNvPr>
          <p:cNvSpPr txBox="1"/>
          <p:nvPr/>
        </p:nvSpPr>
        <p:spPr>
          <a:xfrm>
            <a:off x="505328" y="4614616"/>
            <a:ext cx="81005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/>
              <a:t>For tetrachords:</a:t>
            </a:r>
          </a:p>
          <a:p>
            <a:pPr algn="ctr">
              <a:spcAft>
                <a:spcPts val="600"/>
              </a:spcAft>
            </a:pPr>
            <a:r>
              <a:rPr lang="en-US" sz="2200" dirty="0"/>
              <a:t> —Choose two trichordal subsets.</a:t>
            </a:r>
          </a:p>
          <a:p>
            <a:pPr algn="ctr">
              <a:spcAft>
                <a:spcPts val="1200"/>
              </a:spcAft>
            </a:pPr>
            <a:r>
              <a:rPr lang="en-US" sz="2200" dirty="0"/>
              <a:t>—Invert one trichord around the axis of the shared dyad.</a:t>
            </a:r>
          </a:p>
        </p:txBody>
      </p:sp>
    </p:spTree>
    <p:extLst>
      <p:ext uri="{BB962C8B-B14F-4D97-AF65-F5344CB8AC3E}">
        <p14:creationId xmlns:p14="http://schemas.microsoft.com/office/powerpoint/2010/main" val="187597088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{5761B5CD-21E2-9D4B-BB23-864FF2A4E875}tf10001120</Template>
  <TotalTime>51460</TotalTime>
  <Words>1185</Words>
  <Application>Microsoft Macintosh PowerPoint</Application>
  <PresentationFormat>On-screen Show (4:3)</PresentationFormat>
  <Paragraphs>306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Gill Sans MT</vt:lpstr>
      <vt:lpstr>Helsinki Text Std</vt:lpstr>
      <vt:lpstr>Times New Roman</vt:lpstr>
      <vt:lpstr>Parcel</vt:lpstr>
      <vt:lpstr>Tetrachordal Folding operations</vt:lpstr>
      <vt:lpstr>Overview</vt:lpstr>
      <vt:lpstr>Trichordal Folding</vt:lpstr>
      <vt:lpstr>Trichordal Folding</vt:lpstr>
      <vt:lpstr>Trichordal Folding</vt:lpstr>
      <vt:lpstr>Trichordal Folding</vt:lpstr>
      <vt:lpstr>Trichordal Folding</vt:lpstr>
      <vt:lpstr>tetrachordal Folding</vt:lpstr>
      <vt:lpstr>generalization of folding</vt:lpstr>
      <vt:lpstr>Tetrachordal Folding</vt:lpstr>
      <vt:lpstr>Tetrachordal Folding</vt:lpstr>
      <vt:lpstr>Tetrachordal Folding</vt:lpstr>
      <vt:lpstr>Mathematical results</vt:lpstr>
      <vt:lpstr>T-Shift</vt:lpstr>
      <vt:lpstr>Tetra-chordal Folding Network for pcsets</vt:lpstr>
      <vt:lpstr>Shared trichords</vt:lpstr>
      <vt:lpstr>Tetra-chordal Folding Network for pcsets</vt:lpstr>
      <vt:lpstr>Morton Feldman  For stefan Wolpe</vt:lpstr>
      <vt:lpstr>“For stefan Wolpe,” First half</vt:lpstr>
      <vt:lpstr>“For stefan Wolpe,” First half</vt:lpstr>
      <vt:lpstr>“For stefan Wolpe,” First phrase</vt:lpstr>
      <vt:lpstr>“For stefan Wolpe,” second phrase</vt:lpstr>
      <vt:lpstr>Tetra-chordal Folding Network for pcsets</vt:lpstr>
      <vt:lpstr>Subnetwork for Part One</vt:lpstr>
      <vt:lpstr>Derivation of the first phrase</vt:lpstr>
      <vt:lpstr>Phrase 1: (015)s in voicing space</vt:lpstr>
      <vt:lpstr>Phrase 2: (015)s in voicing space</vt:lpstr>
      <vt:lpstr>Morton Feldman  For stefan Wolpe</vt:lpstr>
      <vt:lpstr>For stefan Wolpe, Part 2</vt:lpstr>
      <vt:lpstr>For stefan Wolpe, Part 2</vt:lpstr>
      <vt:lpstr>For stefan Wolpe, Part 2</vt:lpstr>
      <vt:lpstr>For stefan Wolpe, Part 2</vt:lpstr>
      <vt:lpstr>For stefan Wolpe, Part 2</vt:lpstr>
      <vt:lpstr>For stefan Wolpe, Part 2</vt:lpstr>
      <vt:lpstr>Summary</vt:lpstr>
      <vt:lpstr>Tetrachordal Folding operations Applied to Morton Feldman’s For stefan Wolpe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Yust, Jason</dc:creator>
  <cp:lastModifiedBy>Yust, Jason</cp:lastModifiedBy>
  <cp:revision>28</cp:revision>
  <dcterms:created xsi:type="dcterms:W3CDTF">2022-04-26T01:39:31Z</dcterms:created>
  <dcterms:modified xsi:type="dcterms:W3CDTF">2022-06-18T14:07:48Z</dcterms:modified>
</cp:coreProperties>
</file>