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9" r:id="rId9"/>
    <p:sldId id="264" r:id="rId10"/>
    <p:sldId id="263" r:id="rId11"/>
    <p:sldId id="294" r:id="rId12"/>
    <p:sldId id="266" r:id="rId13"/>
    <p:sldId id="267" r:id="rId14"/>
    <p:sldId id="268" r:id="rId15"/>
    <p:sldId id="269" r:id="rId16"/>
    <p:sldId id="270" r:id="rId17"/>
    <p:sldId id="277" r:id="rId18"/>
    <p:sldId id="278" r:id="rId19"/>
    <p:sldId id="279" r:id="rId20"/>
    <p:sldId id="281" r:id="rId21"/>
    <p:sldId id="271" r:id="rId22"/>
    <p:sldId id="272" r:id="rId23"/>
    <p:sldId id="273" r:id="rId24"/>
    <p:sldId id="274" r:id="rId25"/>
    <p:sldId id="275" r:id="rId26"/>
    <p:sldId id="276" r:id="rId27"/>
    <p:sldId id="280" r:id="rId28"/>
    <p:sldId id="282" r:id="rId29"/>
    <p:sldId id="284" r:id="rId30"/>
    <p:sldId id="287" r:id="rId31"/>
    <p:sldId id="288" r:id="rId32"/>
    <p:sldId id="285" r:id="rId33"/>
    <p:sldId id="286" r:id="rId34"/>
    <p:sldId id="290" r:id="rId35"/>
    <p:sldId id="293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24"/>
    <p:restoredTop sz="96327"/>
  </p:normalViewPr>
  <p:slideViewPr>
    <p:cSldViewPr snapToGrid="0" snapToObjects="1">
      <p:cViewPr varScale="1">
        <p:scale>
          <a:sx n="129" d="100"/>
          <a:sy n="129" d="100"/>
        </p:scale>
        <p:origin x="8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4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E9F35-CA8D-9A9C-2EBB-AFB382A60342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C6B24-0B91-67C8-E684-523B1888E118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9BF54-EACD-3CB2-0357-791100D8ACD2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8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83E96F-EF3E-FFAB-1757-18D04A0F921A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6117E2-89CD-AB18-0811-D56DBF1C83DB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89B80-9991-765C-8E24-53F25A7A0B5B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7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9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08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1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0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F54582-C29D-729C-B763-5004855C8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4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8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40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4B4A0B-E403-1A6E-CFAF-46C28AE9BA02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E00A76-7C72-495A-6787-D54F975C47D2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54428-67C0-2C8B-2475-4D6444969B58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5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277A2-5FD9-C7AD-CE87-E9684FDA4C24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8D2AFC-54FC-177E-A4AA-F57947696B8D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2DD2F-97FA-605D-1D82-19F68D42FE17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5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14C96-F95D-76C8-DB11-289BF1FBC842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427D6-32F8-B2E4-C422-60F54D7FF0CD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3F605-43CF-6D6B-D83B-4C593FC6B46D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2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4BBA60-0B20-47CE-8539-BA40B6911FD5}"/>
              </a:ext>
            </a:extLst>
          </p:cNvPr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4547-2027-9B5E-8522-4831B8251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7" y="295216"/>
            <a:ext cx="7999585" cy="7185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418BE-4950-1B89-392D-86E76CE7CAB2}"/>
              </a:ext>
            </a:extLst>
          </p:cNvPr>
          <p:cNvSpPr/>
          <p:nvPr userDrawn="1"/>
        </p:nvSpPr>
        <p:spPr>
          <a:xfrm>
            <a:off x="0" y="6515100"/>
            <a:ext cx="5168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Tetrachordal Folding Operations Applied to Morton Feldman’s </a:t>
            </a:r>
            <a:r>
              <a:rPr lang="en-US" sz="1200" i="1" baseline="0" dirty="0"/>
              <a:t>For Stefan </a:t>
            </a:r>
            <a:r>
              <a:rPr lang="en-US" sz="1200" i="1" baseline="0" dirty="0" err="1"/>
              <a:t>Wolpe</a:t>
            </a:r>
            <a:endParaRPr lang="en-US" sz="1200" baseline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E71D9-DA3B-C35C-6625-437F29E1CCCA}"/>
              </a:ext>
            </a:extLst>
          </p:cNvPr>
          <p:cNvSpPr/>
          <p:nvPr userDrawn="1"/>
        </p:nvSpPr>
        <p:spPr>
          <a:xfrm>
            <a:off x="5466522" y="6515099"/>
            <a:ext cx="3796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0" dirty="0"/>
              <a:t>Conference in Honor of Jonathan Bernard, 6/17–18,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DF881-290F-EC29-695F-F0FF3E8CC682}"/>
              </a:ext>
            </a:extLst>
          </p:cNvPr>
          <p:cNvSpPr txBox="1"/>
          <p:nvPr userDrawn="1"/>
        </p:nvSpPr>
        <p:spPr>
          <a:xfrm>
            <a:off x="8680412" y="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89692BB-93B9-9A47-9A50-CA238F5B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6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217D3A3-026A-5A4C-8E30-EFB000CD770D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9EB30B8-040D-184A-A8C1-F260F9F1C9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FE66B-40F7-4206-99FD-F1E3DB461E9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9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9ECF-0251-B169-BAC7-41E5B2D94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Tetrachordal Folding operations Applied to Morton Feldman’s </a:t>
            </a:r>
            <a:r>
              <a:rPr lang="en-US" sz="2800" i="1" dirty="0"/>
              <a:t>For </a:t>
            </a:r>
            <a:r>
              <a:rPr lang="en-US" sz="2800" i="1" dirty="0" err="1"/>
              <a:t>stefan</a:t>
            </a:r>
            <a:r>
              <a:rPr lang="en-US" sz="2800" i="1" dirty="0"/>
              <a:t> </a:t>
            </a:r>
            <a:r>
              <a:rPr lang="en-US" sz="2800" i="1" dirty="0" err="1"/>
              <a:t>Wolpe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9F388-D07B-EC51-19A8-B56F57EB5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Yust</a:t>
            </a:r>
            <a:r>
              <a:rPr lang="en-US" dirty="0"/>
              <a:t>,                  .</a:t>
            </a:r>
          </a:p>
          <a:p>
            <a:r>
              <a:rPr lang="en-US" dirty="0"/>
              <a:t>Conference in Honor of Jonathan Bernard</a:t>
            </a:r>
          </a:p>
          <a:p>
            <a:r>
              <a:rPr lang="en-US" dirty="0"/>
              <a:t>University of Washington, Seattle, 6/17–18, 2022</a:t>
            </a:r>
          </a:p>
        </p:txBody>
      </p:sp>
      <p:pic>
        <p:nvPicPr>
          <p:cNvPr id="4" name="Picture 3" descr="BU Logo.jpg">
            <a:extLst>
              <a:ext uri="{FF2B5EF4-FFF2-40B4-BE49-F238E27FC236}">
                <a16:creationId xmlns:a16="http://schemas.microsoft.com/office/drawing/2014/main" id="{E4208B86-4936-2F65-B4B1-AFE0BAC52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0685"/>
            <a:ext cx="1284865" cy="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1D32-E541-EF32-15AB-621DFF68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tetrachordal Folding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4528D-4400-5DBA-EF26-4D706E206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AF99-2864-57C4-0E2B-3DD32390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generalization of folding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56813-7128-A447-C599-BBF000C6AAF0}"/>
              </a:ext>
            </a:extLst>
          </p:cNvPr>
          <p:cNvSpPr txBox="1"/>
          <p:nvPr/>
        </p:nvSpPr>
        <p:spPr>
          <a:xfrm>
            <a:off x="521728" y="1187669"/>
            <a:ext cx="81005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/>
              <a:t>For a set of size </a:t>
            </a:r>
            <a:r>
              <a:rPr lang="en-US" sz="2200" i="1" dirty="0"/>
              <a:t>n: </a:t>
            </a:r>
            <a:endParaRPr lang="en-US" sz="2200" dirty="0"/>
          </a:p>
          <a:p>
            <a:pPr algn="ctr">
              <a:spcAft>
                <a:spcPts val="600"/>
              </a:spcAft>
            </a:pPr>
            <a:r>
              <a:rPr lang="en-US" sz="2200" dirty="0"/>
              <a:t> Choose two subsets of size </a:t>
            </a:r>
            <a:r>
              <a:rPr lang="en-US" sz="2200" i="1" dirty="0"/>
              <a:t>n </a:t>
            </a:r>
            <a:r>
              <a:rPr lang="en-US" sz="2200" dirty="0"/>
              <a:t>– 1 whose intersection (size n – 2) is </a:t>
            </a:r>
            <a:r>
              <a:rPr lang="en-US" sz="2200" dirty="0" err="1"/>
              <a:t>inversionally</a:t>
            </a:r>
            <a:r>
              <a:rPr lang="en-US" sz="2200" dirty="0"/>
              <a:t> symmetrical.</a:t>
            </a:r>
          </a:p>
          <a:p>
            <a:pPr algn="ctr">
              <a:spcAft>
                <a:spcPts val="1200"/>
              </a:spcAft>
            </a:pPr>
            <a:r>
              <a:rPr lang="en-US" sz="2200" dirty="0"/>
              <a:t>Invert one subset around the axis of the shared size-(</a:t>
            </a:r>
            <a:r>
              <a:rPr lang="en-US" sz="2200" i="1" dirty="0"/>
              <a:t>n</a:t>
            </a:r>
            <a:r>
              <a:rPr lang="en-US" sz="2200" dirty="0"/>
              <a:t> – 2) set.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• One note moves.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• The sets share two subset types of size </a:t>
            </a:r>
            <a:r>
              <a:rPr lang="en-US" sz="2200" i="1" dirty="0"/>
              <a:t>n</a:t>
            </a:r>
            <a:r>
              <a:rPr lang="en-US" sz="2200" dirty="0"/>
              <a:t> – 1.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• The sets share all interval types except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70202-C036-0321-42D3-CFF479B25DC0}"/>
              </a:ext>
            </a:extLst>
          </p:cNvPr>
          <p:cNvSpPr txBox="1"/>
          <p:nvPr/>
        </p:nvSpPr>
        <p:spPr>
          <a:xfrm>
            <a:off x="505328" y="4614616"/>
            <a:ext cx="81005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/>
              <a:t>For tetrachords: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 Choose two trichordal subsets.</a:t>
            </a:r>
          </a:p>
          <a:p>
            <a:pPr algn="ctr">
              <a:spcAft>
                <a:spcPts val="1200"/>
              </a:spcAft>
            </a:pPr>
            <a:r>
              <a:rPr lang="en-US" sz="2200" dirty="0"/>
              <a:t>Invert one trichord around the axis of the shared dyad.</a:t>
            </a:r>
          </a:p>
        </p:txBody>
      </p:sp>
    </p:spTree>
    <p:extLst>
      <p:ext uri="{BB962C8B-B14F-4D97-AF65-F5344CB8AC3E}">
        <p14:creationId xmlns:p14="http://schemas.microsoft.com/office/powerpoint/2010/main" val="187597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6DF1-8506-9918-6B21-54BF9466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Tetrachordal Folding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261B5-04DE-1586-0F76-20BAC5FDC760}"/>
              </a:ext>
            </a:extLst>
          </p:cNvPr>
          <p:cNvSpPr txBox="1"/>
          <p:nvPr/>
        </p:nvSpPr>
        <p:spPr>
          <a:xfrm>
            <a:off x="3698477" y="99260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920AC-7E7D-9F31-EF29-26CC7A4CD9EF}"/>
              </a:ext>
            </a:extLst>
          </p:cNvPr>
          <p:cNvSpPr/>
          <p:nvPr/>
        </p:nvSpPr>
        <p:spPr>
          <a:xfrm>
            <a:off x="1708878" y="1431561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71D-EFB3-5345-E192-948C36F5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1301750"/>
            <a:ext cx="5819050" cy="151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4B21D-8F67-A897-DD8A-32DF61C77580}"/>
              </a:ext>
            </a:extLst>
          </p:cNvPr>
          <p:cNvSpPr txBox="1"/>
          <p:nvPr/>
        </p:nvSpPr>
        <p:spPr>
          <a:xfrm>
            <a:off x="3385902" y="1904706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60B2D-1CB0-DDD7-EC41-F2B7EF15B0AE}"/>
              </a:ext>
            </a:extLst>
          </p:cNvPr>
          <p:cNvSpPr txBox="1"/>
          <p:nvPr/>
        </p:nvSpPr>
        <p:spPr>
          <a:xfrm>
            <a:off x="3385902" y="1749807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ABDE-44E7-E24E-F6E4-05FEE65F64A2}"/>
              </a:ext>
            </a:extLst>
          </p:cNvPr>
          <p:cNvSpPr txBox="1"/>
          <p:nvPr/>
        </p:nvSpPr>
        <p:spPr>
          <a:xfrm>
            <a:off x="3609400" y="166813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18D11-AF03-A2D4-49C3-2E43258827E3}"/>
              </a:ext>
            </a:extLst>
          </p:cNvPr>
          <p:cNvSpPr txBox="1"/>
          <p:nvPr/>
        </p:nvSpPr>
        <p:spPr>
          <a:xfrm>
            <a:off x="3385902" y="127017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88002-D83F-C0C6-586F-F23BA9D07884}"/>
              </a:ext>
            </a:extLst>
          </p:cNvPr>
          <p:cNvSpPr txBox="1"/>
          <p:nvPr/>
        </p:nvSpPr>
        <p:spPr>
          <a:xfrm>
            <a:off x="3183390" y="1894028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76CAB-B3B4-6085-0307-0A5E9517399B}"/>
              </a:ext>
            </a:extLst>
          </p:cNvPr>
          <p:cNvSpPr txBox="1"/>
          <p:nvPr/>
        </p:nvSpPr>
        <p:spPr>
          <a:xfrm>
            <a:off x="3174608" y="140273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8FA4C-61A1-44C4-60DB-357E966C5073}"/>
              </a:ext>
            </a:extLst>
          </p:cNvPr>
          <p:cNvSpPr txBox="1"/>
          <p:nvPr/>
        </p:nvSpPr>
        <p:spPr>
          <a:xfrm>
            <a:off x="3432108" y="2844897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C82BA-FB33-EC3A-4B48-7F72FBB99292}"/>
              </a:ext>
            </a:extLst>
          </p:cNvPr>
          <p:cNvSpPr txBox="1"/>
          <p:nvPr/>
        </p:nvSpPr>
        <p:spPr>
          <a:xfrm>
            <a:off x="3085219" y="4226109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4  1  9</a:t>
            </a:r>
          </a:p>
          <a:p>
            <a:r>
              <a:rPr lang="en-US" sz="2400" dirty="0"/>
              <a:t>  5 10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7C4AE-550B-AD77-C1A6-B4FF384929B6}"/>
              </a:ext>
            </a:extLst>
          </p:cNvPr>
          <p:cNvSpPr txBox="1"/>
          <p:nvPr/>
        </p:nvSpPr>
        <p:spPr>
          <a:xfrm>
            <a:off x="2915421" y="560732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&lt;1,2,1,1,1,0&gt;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E88F-7601-C5FE-F93F-A2453DBD88BE}"/>
              </a:ext>
            </a:extLst>
          </p:cNvPr>
          <p:cNvSpPr txBox="1"/>
          <p:nvPr/>
        </p:nvSpPr>
        <p:spPr>
          <a:xfrm>
            <a:off x="3382959" y="175025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4627A-1D22-A39E-ED10-EF0FADAC0E34}"/>
              </a:ext>
            </a:extLst>
          </p:cNvPr>
          <p:cNvSpPr txBox="1"/>
          <p:nvPr/>
        </p:nvSpPr>
        <p:spPr>
          <a:xfrm>
            <a:off x="3382959" y="127062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C5B1F6-BE01-8122-162C-3DD6776EDDB7}"/>
              </a:ext>
            </a:extLst>
          </p:cNvPr>
          <p:cNvSpPr txBox="1"/>
          <p:nvPr/>
        </p:nvSpPr>
        <p:spPr>
          <a:xfrm>
            <a:off x="3180447" y="189447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9B388-FE5D-E525-4453-0D65E64D4B69}"/>
              </a:ext>
            </a:extLst>
          </p:cNvPr>
          <p:cNvSpPr txBox="1"/>
          <p:nvPr/>
        </p:nvSpPr>
        <p:spPr>
          <a:xfrm>
            <a:off x="3171665" y="1403184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2279A-A714-7DAF-A959-80137057F283}"/>
              </a:ext>
            </a:extLst>
          </p:cNvPr>
          <p:cNvSpPr txBox="1"/>
          <p:nvPr/>
        </p:nvSpPr>
        <p:spPr>
          <a:xfrm>
            <a:off x="3609396" y="1668129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6D18-0607-036E-5C4A-D2429E5CEC41}"/>
              </a:ext>
            </a:extLst>
          </p:cNvPr>
          <p:cNvSpPr txBox="1"/>
          <p:nvPr/>
        </p:nvSpPr>
        <p:spPr>
          <a:xfrm>
            <a:off x="4867381" y="1492450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424B-1BF8-F6D4-9279-14B2024A9145}"/>
              </a:ext>
            </a:extLst>
          </p:cNvPr>
          <p:cNvSpPr txBox="1"/>
          <p:nvPr/>
        </p:nvSpPr>
        <p:spPr>
          <a:xfrm>
            <a:off x="5230577" y="189735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46843-7A65-E074-3F23-6CADA014761F}"/>
              </a:ext>
            </a:extLst>
          </p:cNvPr>
          <p:cNvSpPr txBox="1"/>
          <p:nvPr/>
        </p:nvSpPr>
        <p:spPr>
          <a:xfrm>
            <a:off x="5227634" y="1742907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F2F69-D82F-CCD2-BD41-0DA63D6F1027}"/>
              </a:ext>
            </a:extLst>
          </p:cNvPr>
          <p:cNvSpPr txBox="1"/>
          <p:nvPr/>
        </p:nvSpPr>
        <p:spPr>
          <a:xfrm>
            <a:off x="5411784" y="126327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A93BC-2EA6-0992-9062-587430B61C01}"/>
              </a:ext>
            </a:extLst>
          </p:cNvPr>
          <p:cNvSpPr txBox="1"/>
          <p:nvPr/>
        </p:nvSpPr>
        <p:spPr>
          <a:xfrm>
            <a:off x="5025122" y="1887128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75C29-5880-0115-8225-E2CA387D2E74}"/>
              </a:ext>
            </a:extLst>
          </p:cNvPr>
          <p:cNvSpPr txBox="1"/>
          <p:nvPr/>
        </p:nvSpPr>
        <p:spPr>
          <a:xfrm>
            <a:off x="5025865" y="139583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E5CE-C048-5B04-9811-66B6FEDB5552}"/>
              </a:ext>
            </a:extLst>
          </p:cNvPr>
          <p:cNvSpPr txBox="1"/>
          <p:nvPr/>
        </p:nvSpPr>
        <p:spPr>
          <a:xfrm>
            <a:off x="4968749" y="4226108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4  9  1</a:t>
            </a:r>
          </a:p>
          <a:p>
            <a:r>
              <a:rPr lang="en-US" sz="2400" dirty="0"/>
              <a:t>    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AEBC4-50FF-629A-ADCE-3BCC8D65DF4E}"/>
              </a:ext>
            </a:extLst>
          </p:cNvPr>
          <p:cNvSpPr txBox="1"/>
          <p:nvPr/>
        </p:nvSpPr>
        <p:spPr>
          <a:xfrm>
            <a:off x="3487948" y="45884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87A3DD-BA64-5DFC-0E33-2214DC0F11D9}"/>
              </a:ext>
            </a:extLst>
          </p:cNvPr>
          <p:cNvSpPr txBox="1"/>
          <p:nvPr/>
        </p:nvSpPr>
        <p:spPr>
          <a:xfrm>
            <a:off x="5025122" y="458845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F7ABA0-FBEE-3EFC-B965-D8997D747068}"/>
              </a:ext>
            </a:extLst>
          </p:cNvPr>
          <p:cNvSpPr txBox="1"/>
          <p:nvPr/>
        </p:nvSpPr>
        <p:spPr>
          <a:xfrm>
            <a:off x="3253708" y="458845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25EAE-47FE-A990-F4C2-B23FFBA556B2}"/>
              </a:ext>
            </a:extLst>
          </p:cNvPr>
          <p:cNvSpPr txBox="1"/>
          <p:nvPr/>
        </p:nvSpPr>
        <p:spPr>
          <a:xfrm>
            <a:off x="5307429" y="2862716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4</a:t>
            </a:r>
          </a:p>
          <a:p>
            <a:r>
              <a:rPr lang="en-US" sz="2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A0E5F-52A7-1AD4-F6E1-30DFFA6A7A3A}"/>
              </a:ext>
            </a:extLst>
          </p:cNvPr>
          <p:cNvSpPr txBox="1"/>
          <p:nvPr/>
        </p:nvSpPr>
        <p:spPr>
          <a:xfrm>
            <a:off x="4760358" y="557718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/>
              <a:t>,2,1,1,0,0&gt;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36E22-8ACD-795B-CE1C-9FA3F579C34F}"/>
              </a:ext>
            </a:extLst>
          </p:cNvPr>
          <p:cNvSpPr txBox="1"/>
          <p:nvPr/>
        </p:nvSpPr>
        <p:spPr>
          <a:xfrm>
            <a:off x="3711364" y="56052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17622 -0.0465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6DF1-8506-9918-6B21-54BF9466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Tetrachordal Folding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318E26-4E71-0BD5-D34A-B76D3DCABB50}"/>
              </a:ext>
            </a:extLst>
          </p:cNvPr>
          <p:cNvSpPr txBox="1"/>
          <p:nvPr/>
        </p:nvSpPr>
        <p:spPr>
          <a:xfrm>
            <a:off x="3698477" y="99260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920AC-7E7D-9F31-EF29-26CC7A4CD9EF}"/>
              </a:ext>
            </a:extLst>
          </p:cNvPr>
          <p:cNvSpPr/>
          <p:nvPr/>
        </p:nvSpPr>
        <p:spPr>
          <a:xfrm>
            <a:off x="1708878" y="1431561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71D-EFB3-5345-E192-948C36F5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1301750"/>
            <a:ext cx="5819050" cy="151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4B21D-8F67-A897-DD8A-32DF61C77580}"/>
              </a:ext>
            </a:extLst>
          </p:cNvPr>
          <p:cNvSpPr txBox="1"/>
          <p:nvPr/>
        </p:nvSpPr>
        <p:spPr>
          <a:xfrm>
            <a:off x="3386504" y="1902361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60B2D-1CB0-DDD7-EC41-F2B7EF15B0AE}"/>
              </a:ext>
            </a:extLst>
          </p:cNvPr>
          <p:cNvSpPr txBox="1"/>
          <p:nvPr/>
        </p:nvSpPr>
        <p:spPr>
          <a:xfrm>
            <a:off x="3386504" y="17474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ABDE-44E7-E24E-F6E4-05FEE65F64A2}"/>
              </a:ext>
            </a:extLst>
          </p:cNvPr>
          <p:cNvSpPr txBox="1"/>
          <p:nvPr/>
        </p:nvSpPr>
        <p:spPr>
          <a:xfrm>
            <a:off x="3610002" y="166578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18D11-AF03-A2D4-49C3-2E43258827E3}"/>
              </a:ext>
            </a:extLst>
          </p:cNvPr>
          <p:cNvSpPr txBox="1"/>
          <p:nvPr/>
        </p:nvSpPr>
        <p:spPr>
          <a:xfrm>
            <a:off x="3386504" y="12678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88002-D83F-C0C6-586F-F23BA9D07884}"/>
              </a:ext>
            </a:extLst>
          </p:cNvPr>
          <p:cNvSpPr txBox="1"/>
          <p:nvPr/>
        </p:nvSpPr>
        <p:spPr>
          <a:xfrm>
            <a:off x="3183992" y="18916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76CAB-B3B4-6085-0307-0A5E9517399B}"/>
              </a:ext>
            </a:extLst>
          </p:cNvPr>
          <p:cNvSpPr txBox="1"/>
          <p:nvPr/>
        </p:nvSpPr>
        <p:spPr>
          <a:xfrm>
            <a:off x="3175210" y="14003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8FA4C-61A1-44C4-60DB-357E966C5073}"/>
              </a:ext>
            </a:extLst>
          </p:cNvPr>
          <p:cNvSpPr txBox="1"/>
          <p:nvPr/>
        </p:nvSpPr>
        <p:spPr>
          <a:xfrm>
            <a:off x="3432710" y="2842552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C82BA-FB33-EC3A-4B48-7F72FBB99292}"/>
              </a:ext>
            </a:extLst>
          </p:cNvPr>
          <p:cNvSpPr txBox="1"/>
          <p:nvPr/>
        </p:nvSpPr>
        <p:spPr>
          <a:xfrm>
            <a:off x="3085821" y="4223764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4  1  9</a:t>
            </a:r>
          </a:p>
          <a:p>
            <a:r>
              <a:rPr lang="en-US" sz="2400" dirty="0"/>
              <a:t>  5 10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7C4AE-550B-AD77-C1A6-B4FF384929B6}"/>
              </a:ext>
            </a:extLst>
          </p:cNvPr>
          <p:cNvSpPr txBox="1"/>
          <p:nvPr/>
        </p:nvSpPr>
        <p:spPr>
          <a:xfrm>
            <a:off x="2916023" y="56049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&lt;1,2,1,1,1,0&gt;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E88F-7601-C5FE-F93F-A2453DBD88BE}"/>
              </a:ext>
            </a:extLst>
          </p:cNvPr>
          <p:cNvSpPr txBox="1"/>
          <p:nvPr/>
        </p:nvSpPr>
        <p:spPr>
          <a:xfrm>
            <a:off x="3386736" y="190348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4627A-1D22-A39E-ED10-EF0FADAC0E34}"/>
              </a:ext>
            </a:extLst>
          </p:cNvPr>
          <p:cNvSpPr txBox="1"/>
          <p:nvPr/>
        </p:nvSpPr>
        <p:spPr>
          <a:xfrm>
            <a:off x="3383561" y="126827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9B388-FE5D-E525-4453-0D65E64D4B69}"/>
              </a:ext>
            </a:extLst>
          </p:cNvPr>
          <p:cNvSpPr txBox="1"/>
          <p:nvPr/>
        </p:nvSpPr>
        <p:spPr>
          <a:xfrm>
            <a:off x="3172267" y="1400839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2279A-A714-7DAF-A959-80137057F283}"/>
              </a:ext>
            </a:extLst>
          </p:cNvPr>
          <p:cNvSpPr txBox="1"/>
          <p:nvPr/>
        </p:nvSpPr>
        <p:spPr>
          <a:xfrm>
            <a:off x="3609998" y="166578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6D18-0607-036E-5C4A-D2429E5CEC41}"/>
              </a:ext>
            </a:extLst>
          </p:cNvPr>
          <p:cNvSpPr txBox="1"/>
          <p:nvPr/>
        </p:nvSpPr>
        <p:spPr>
          <a:xfrm>
            <a:off x="4867983" y="1661555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424B-1BF8-F6D4-9279-14B2024A9145}"/>
              </a:ext>
            </a:extLst>
          </p:cNvPr>
          <p:cNvSpPr txBox="1"/>
          <p:nvPr/>
        </p:nvSpPr>
        <p:spPr>
          <a:xfrm>
            <a:off x="5231179" y="189501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46843-7A65-E074-3F23-6CADA014761F}"/>
              </a:ext>
            </a:extLst>
          </p:cNvPr>
          <p:cNvSpPr txBox="1"/>
          <p:nvPr/>
        </p:nvSpPr>
        <p:spPr>
          <a:xfrm>
            <a:off x="5228236" y="17405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F2F69-D82F-CCD2-BD41-0DA63D6F1027}"/>
              </a:ext>
            </a:extLst>
          </p:cNvPr>
          <p:cNvSpPr txBox="1"/>
          <p:nvPr/>
        </p:nvSpPr>
        <p:spPr>
          <a:xfrm>
            <a:off x="5412386" y="12609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A93BC-2EA6-0992-9062-587430B61C01}"/>
              </a:ext>
            </a:extLst>
          </p:cNvPr>
          <p:cNvSpPr txBox="1"/>
          <p:nvPr/>
        </p:nvSpPr>
        <p:spPr>
          <a:xfrm>
            <a:off x="5025724" y="18847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75C29-5880-0115-8225-E2CA387D2E74}"/>
              </a:ext>
            </a:extLst>
          </p:cNvPr>
          <p:cNvSpPr txBox="1"/>
          <p:nvPr/>
        </p:nvSpPr>
        <p:spPr>
          <a:xfrm>
            <a:off x="5026467" y="13934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E5CE-C048-5B04-9811-66B6FEDB5552}"/>
              </a:ext>
            </a:extLst>
          </p:cNvPr>
          <p:cNvSpPr txBox="1"/>
          <p:nvPr/>
        </p:nvSpPr>
        <p:spPr>
          <a:xfrm>
            <a:off x="4969351" y="4223763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4  5  </a:t>
            </a:r>
            <a:r>
              <a:rPr lang="en-US" sz="2400" dirty="0">
                <a:solidFill>
                  <a:srgbClr val="C00000"/>
                </a:solidFill>
              </a:rPr>
              <a:t>5</a:t>
            </a:r>
          </a:p>
          <a:p>
            <a:r>
              <a:rPr lang="en-US" sz="2400" dirty="0"/>
              <a:t>  9 10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AEBC4-50FF-629A-ADCE-3BCC8D65DF4E}"/>
              </a:ext>
            </a:extLst>
          </p:cNvPr>
          <p:cNvSpPr txBox="1"/>
          <p:nvPr/>
        </p:nvSpPr>
        <p:spPr>
          <a:xfrm>
            <a:off x="3339983" y="495351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F7ABA0-FBEE-3EFC-B965-D8997D747068}"/>
              </a:ext>
            </a:extLst>
          </p:cNvPr>
          <p:cNvSpPr txBox="1"/>
          <p:nvPr/>
        </p:nvSpPr>
        <p:spPr>
          <a:xfrm>
            <a:off x="3409627" y="42237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25EAE-47FE-A990-F4C2-B23FFBA556B2}"/>
              </a:ext>
            </a:extLst>
          </p:cNvPr>
          <p:cNvSpPr txBox="1"/>
          <p:nvPr/>
        </p:nvSpPr>
        <p:spPr>
          <a:xfrm>
            <a:off x="5308031" y="2860371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5</a:t>
            </a:r>
          </a:p>
          <a:p>
            <a:r>
              <a:rPr lang="en-US" sz="2400" dirty="0"/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A0E5F-52A7-1AD4-F6E1-30DFFA6A7A3A}"/>
              </a:ext>
            </a:extLst>
          </p:cNvPr>
          <p:cNvSpPr txBox="1"/>
          <p:nvPr/>
        </p:nvSpPr>
        <p:spPr>
          <a:xfrm>
            <a:off x="4760960" y="557484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&lt;0,2,1,1,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/>
              <a:t>,0&gt;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36E22-8ACD-795B-CE1C-9FA3F579C34F}"/>
              </a:ext>
            </a:extLst>
          </p:cNvPr>
          <p:cNvSpPr txBox="1"/>
          <p:nvPr/>
        </p:nvSpPr>
        <p:spPr>
          <a:xfrm>
            <a:off x="3047257" y="56017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17622 -0.0238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6DF1-8506-9918-6B21-54BF9466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Tetrachordal Folding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0A42B9-9B3C-C144-A3D7-410D2A6BF2C3}"/>
              </a:ext>
            </a:extLst>
          </p:cNvPr>
          <p:cNvSpPr txBox="1"/>
          <p:nvPr/>
        </p:nvSpPr>
        <p:spPr>
          <a:xfrm>
            <a:off x="3698477" y="99260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920AC-7E7D-9F31-EF29-26CC7A4CD9EF}"/>
              </a:ext>
            </a:extLst>
          </p:cNvPr>
          <p:cNvSpPr/>
          <p:nvPr/>
        </p:nvSpPr>
        <p:spPr>
          <a:xfrm>
            <a:off x="1708878" y="1431561"/>
            <a:ext cx="5819050" cy="1304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DC71D-EFB3-5345-E192-948C36F5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75" y="1301750"/>
            <a:ext cx="5819050" cy="1511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4B21D-8F67-A897-DD8A-32DF61C77580}"/>
              </a:ext>
            </a:extLst>
          </p:cNvPr>
          <p:cNvSpPr txBox="1"/>
          <p:nvPr/>
        </p:nvSpPr>
        <p:spPr>
          <a:xfrm>
            <a:off x="3386504" y="1902361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60B2D-1CB0-DDD7-EC41-F2B7EF15B0AE}"/>
              </a:ext>
            </a:extLst>
          </p:cNvPr>
          <p:cNvSpPr txBox="1"/>
          <p:nvPr/>
        </p:nvSpPr>
        <p:spPr>
          <a:xfrm>
            <a:off x="3386504" y="17474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ABDE-44E7-E24E-F6E4-05FEE65F64A2}"/>
              </a:ext>
            </a:extLst>
          </p:cNvPr>
          <p:cNvSpPr txBox="1"/>
          <p:nvPr/>
        </p:nvSpPr>
        <p:spPr>
          <a:xfrm>
            <a:off x="3610002" y="1665788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18D11-AF03-A2D4-49C3-2E43258827E3}"/>
              </a:ext>
            </a:extLst>
          </p:cNvPr>
          <p:cNvSpPr txBox="1"/>
          <p:nvPr/>
        </p:nvSpPr>
        <p:spPr>
          <a:xfrm>
            <a:off x="3386504" y="12678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88002-D83F-C0C6-586F-F23BA9D07884}"/>
              </a:ext>
            </a:extLst>
          </p:cNvPr>
          <p:cNvSpPr txBox="1"/>
          <p:nvPr/>
        </p:nvSpPr>
        <p:spPr>
          <a:xfrm>
            <a:off x="3183992" y="18916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76CAB-B3B4-6085-0307-0A5E9517399B}"/>
              </a:ext>
            </a:extLst>
          </p:cNvPr>
          <p:cNvSpPr txBox="1"/>
          <p:nvPr/>
        </p:nvSpPr>
        <p:spPr>
          <a:xfrm>
            <a:off x="3175210" y="14003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8FA4C-61A1-44C4-60DB-357E966C5073}"/>
              </a:ext>
            </a:extLst>
          </p:cNvPr>
          <p:cNvSpPr txBox="1"/>
          <p:nvPr/>
        </p:nvSpPr>
        <p:spPr>
          <a:xfrm>
            <a:off x="3432710" y="2842552"/>
            <a:ext cx="33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C82BA-FB33-EC3A-4B48-7F72FBB99292}"/>
              </a:ext>
            </a:extLst>
          </p:cNvPr>
          <p:cNvSpPr txBox="1"/>
          <p:nvPr/>
        </p:nvSpPr>
        <p:spPr>
          <a:xfrm>
            <a:off x="3085821" y="4223764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4  1  9</a:t>
            </a:r>
          </a:p>
          <a:p>
            <a:r>
              <a:rPr lang="en-US" sz="2400" dirty="0"/>
              <a:t>  5 10</a:t>
            </a:r>
          </a:p>
          <a:p>
            <a:r>
              <a:rPr lang="en-US" sz="2400" dirty="0"/>
              <a:t>  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7C4AE-550B-AD77-C1A6-B4FF384929B6}"/>
              </a:ext>
            </a:extLst>
          </p:cNvPr>
          <p:cNvSpPr txBox="1"/>
          <p:nvPr/>
        </p:nvSpPr>
        <p:spPr>
          <a:xfrm>
            <a:off x="2916023" y="56049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&lt;1,2,1,1,1,0&gt;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9E88F-7601-C5FE-F93F-A2453DBD88BE}"/>
              </a:ext>
            </a:extLst>
          </p:cNvPr>
          <p:cNvSpPr txBox="1"/>
          <p:nvPr/>
        </p:nvSpPr>
        <p:spPr>
          <a:xfrm>
            <a:off x="3386736" y="1903485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4627A-1D22-A39E-ED10-EF0FADAC0E34}"/>
              </a:ext>
            </a:extLst>
          </p:cNvPr>
          <p:cNvSpPr txBox="1"/>
          <p:nvPr/>
        </p:nvSpPr>
        <p:spPr>
          <a:xfrm>
            <a:off x="3385132" y="174562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9B388-FE5D-E525-4453-0D65E64D4B69}"/>
              </a:ext>
            </a:extLst>
          </p:cNvPr>
          <p:cNvSpPr txBox="1"/>
          <p:nvPr/>
        </p:nvSpPr>
        <p:spPr>
          <a:xfrm>
            <a:off x="3182002" y="189451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2279A-A714-7DAF-A959-80137057F283}"/>
              </a:ext>
            </a:extLst>
          </p:cNvPr>
          <p:cNvSpPr txBox="1"/>
          <p:nvPr/>
        </p:nvSpPr>
        <p:spPr>
          <a:xfrm>
            <a:off x="3609998" y="1665784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6D18-0607-036E-5C4A-D2429E5CEC41}"/>
              </a:ext>
            </a:extLst>
          </p:cNvPr>
          <p:cNvSpPr txBox="1"/>
          <p:nvPr/>
        </p:nvSpPr>
        <p:spPr>
          <a:xfrm>
            <a:off x="5025724" y="2134666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58424B-1BF8-F6D4-9279-14B2024A9145}"/>
              </a:ext>
            </a:extLst>
          </p:cNvPr>
          <p:cNvSpPr txBox="1"/>
          <p:nvPr/>
        </p:nvSpPr>
        <p:spPr>
          <a:xfrm>
            <a:off x="5231179" y="1895013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46843-7A65-E074-3F23-6CADA014761F}"/>
              </a:ext>
            </a:extLst>
          </p:cNvPr>
          <p:cNvSpPr txBox="1"/>
          <p:nvPr/>
        </p:nvSpPr>
        <p:spPr>
          <a:xfrm>
            <a:off x="5228236" y="1740562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solidFill>
                  <a:srgbClr val="0070C0"/>
                </a:solidFill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8F2F69-D82F-CCD2-BD41-0DA63D6F1027}"/>
              </a:ext>
            </a:extLst>
          </p:cNvPr>
          <p:cNvSpPr txBox="1"/>
          <p:nvPr/>
        </p:nvSpPr>
        <p:spPr>
          <a:xfrm>
            <a:off x="5412386" y="1260930"/>
            <a:ext cx="46839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00" dirty="0">
                <a:latin typeface="Helsinki Text Std" panose="02000400000000000000" pitchFamily="2" charset="77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A93BC-2EA6-0992-9062-587430B61C01}"/>
              </a:ext>
            </a:extLst>
          </p:cNvPr>
          <p:cNvSpPr txBox="1"/>
          <p:nvPr/>
        </p:nvSpPr>
        <p:spPr>
          <a:xfrm>
            <a:off x="4891829" y="1884783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75C29-5880-0115-8225-E2CA387D2E74}"/>
              </a:ext>
            </a:extLst>
          </p:cNvPr>
          <p:cNvSpPr txBox="1"/>
          <p:nvPr/>
        </p:nvSpPr>
        <p:spPr>
          <a:xfrm>
            <a:off x="5026467" y="1393491"/>
            <a:ext cx="360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sinki Text Std" panose="02000400000000000000" pitchFamily="2" charset="77"/>
              </a:rPr>
              <a:t>#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5E5CE-C048-5B04-9811-66B6FEDB5552}"/>
              </a:ext>
            </a:extLst>
          </p:cNvPr>
          <p:cNvSpPr txBox="1"/>
          <p:nvPr/>
        </p:nvSpPr>
        <p:spPr>
          <a:xfrm>
            <a:off x="5006828" y="4223763"/>
            <a:ext cx="1055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1  4 10</a:t>
            </a:r>
          </a:p>
          <a:p>
            <a:r>
              <a:rPr lang="en-US" sz="2400" dirty="0"/>
              <a:t>  5 14</a:t>
            </a:r>
          </a:p>
          <a:p>
            <a:r>
              <a:rPr lang="en-US" sz="2400" dirty="0"/>
              <a:t>   </a:t>
            </a:r>
            <a:r>
              <a:rPr lang="en-US" sz="24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AEBC4-50FF-629A-ADCE-3BCC8D65DF4E}"/>
              </a:ext>
            </a:extLst>
          </p:cNvPr>
          <p:cNvSpPr txBox="1"/>
          <p:nvPr/>
        </p:nvSpPr>
        <p:spPr>
          <a:xfrm>
            <a:off x="3085820" y="42237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F7ABA0-FBEE-3EFC-B965-D8997D747068}"/>
              </a:ext>
            </a:extLst>
          </p:cNvPr>
          <p:cNvSpPr txBox="1"/>
          <p:nvPr/>
        </p:nvSpPr>
        <p:spPr>
          <a:xfrm>
            <a:off x="3725938" y="42237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25EAE-47FE-A990-F4C2-B23FFBA556B2}"/>
              </a:ext>
            </a:extLst>
          </p:cNvPr>
          <p:cNvSpPr txBox="1"/>
          <p:nvPr/>
        </p:nvSpPr>
        <p:spPr>
          <a:xfrm>
            <a:off x="5271343" y="2862311"/>
            <a:ext cx="49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</a:t>
            </a:r>
          </a:p>
          <a:p>
            <a:r>
              <a:rPr lang="en-US" sz="2400" dirty="0"/>
              <a:t> 4</a:t>
            </a:r>
          </a:p>
          <a:p>
            <a:r>
              <a:rPr lang="en-US" sz="2400" dirty="0"/>
              <a:t>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A0E5F-52A7-1AD4-F6E1-30DFFA6A7A3A}"/>
              </a:ext>
            </a:extLst>
          </p:cNvPr>
          <p:cNvSpPr txBox="1"/>
          <p:nvPr/>
        </p:nvSpPr>
        <p:spPr>
          <a:xfrm>
            <a:off x="4825031" y="558521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&lt;1,2,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,1,1,0&gt;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36E22-8ACD-795B-CE1C-9FA3F579C34F}"/>
              </a:ext>
            </a:extLst>
          </p:cNvPr>
          <p:cNvSpPr txBox="1"/>
          <p:nvPr/>
        </p:nvSpPr>
        <p:spPr>
          <a:xfrm>
            <a:off x="3381384" y="56051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19722 0.046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1" grpId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02F1D5-2996-E226-3AF8-142C06B9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237" y="89452"/>
            <a:ext cx="5975926" cy="64084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0E742D-6526-232C-CC8A-D61B766D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427382"/>
            <a:ext cx="2226365" cy="2584173"/>
          </a:xfrm>
        </p:spPr>
        <p:txBody>
          <a:bodyPr>
            <a:normAutofit/>
          </a:bodyPr>
          <a:lstStyle/>
          <a:p>
            <a:r>
              <a:rPr lang="en-US" dirty="0"/>
              <a:t>Tetra-chordal Folding</a:t>
            </a:r>
            <a:br>
              <a:rPr lang="en-US" dirty="0"/>
            </a:br>
            <a:r>
              <a:rPr lang="en-US" dirty="0"/>
              <a:t>Network for </a:t>
            </a:r>
            <a:r>
              <a:rPr lang="en-US" dirty="0" err="1"/>
              <a:t>pcsets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2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B593-C7D8-194C-2E03-A41557AEC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Morton Feldman </a:t>
            </a:r>
            <a:br>
              <a:rPr lang="en-US" dirty="0"/>
            </a:br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4A0E6-4CA6-ED93-1398-A52CD4F2D4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26763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half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DFAD67-4DAE-9A4B-2714-D70D60292FE5}"/>
              </a:ext>
            </a:extLst>
          </p:cNvPr>
          <p:cNvSpPr txBox="1"/>
          <p:nvPr/>
        </p:nvSpPr>
        <p:spPr>
          <a:xfrm>
            <a:off x="774176" y="3966547"/>
            <a:ext cx="76927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Feldman’s procedure here is similar to other late pieces. </a:t>
            </a:r>
          </a:p>
          <a:p>
            <a:pPr marL="182880" indent="-457200">
              <a:spcBef>
                <a:spcPts val="1200"/>
              </a:spcBef>
            </a:pPr>
            <a:r>
              <a:rPr lang="en-US" sz="2200" dirty="0"/>
              <a:t>• Voicing (pitch space) is important as the parameter that is varied over the course of the section, but </a:t>
            </a:r>
          </a:p>
          <a:p>
            <a:pPr marL="182880" indent="-457200">
              <a:spcBef>
                <a:spcPts val="1200"/>
              </a:spcBef>
            </a:pPr>
            <a:r>
              <a:rPr lang="en-US" sz="2200" dirty="0"/>
              <a:t>• Set class is also important, as the aspect of the progression that is preserved.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8F961-4C20-BC7F-0AB5-61BEBBF861DD}"/>
              </a:ext>
            </a:extLst>
          </p:cNvPr>
          <p:cNvSpPr txBox="1"/>
          <p:nvPr/>
        </p:nvSpPr>
        <p:spPr>
          <a:xfrm>
            <a:off x="844375" y="12707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A4EA3-C182-4DA3-59B8-22EC1AAA4BB7}"/>
              </a:ext>
            </a:extLst>
          </p:cNvPr>
          <p:cNvSpPr txBox="1"/>
          <p:nvPr/>
        </p:nvSpPr>
        <p:spPr>
          <a:xfrm>
            <a:off x="1382401" y="1935851"/>
            <a:ext cx="743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classes:  (0135)   (0145)   (0135) (0145) (0157)     (0125) (0125)     (0135)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227D22-CDDA-2354-904D-1EB80A61E8E9}"/>
              </a:ext>
            </a:extLst>
          </p:cNvPr>
          <p:cNvSpPr/>
          <p:nvPr/>
        </p:nvSpPr>
        <p:spPr>
          <a:xfrm>
            <a:off x="5775174" y="221419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(0277)                   (0136)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8969B-7B38-0880-3E34-E64F984A7AEE}"/>
              </a:ext>
            </a:extLst>
          </p:cNvPr>
          <p:cNvSpPr txBox="1"/>
          <p:nvPr/>
        </p:nvSpPr>
        <p:spPr>
          <a:xfrm>
            <a:off x="844375" y="269539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2: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8A3CF-7A65-3CB6-D601-AD6FFE4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44" y="2638904"/>
            <a:ext cx="6258376" cy="74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37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half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DFAD67-4DAE-9A4B-2714-D70D60292FE5}"/>
              </a:ext>
            </a:extLst>
          </p:cNvPr>
          <p:cNvSpPr txBox="1"/>
          <p:nvPr/>
        </p:nvSpPr>
        <p:spPr>
          <a:xfrm>
            <a:off x="759698" y="2560750"/>
            <a:ext cx="7692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first half of the piece consists of 17 varied repeats of this progression.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8F961-4C20-BC7F-0AB5-61BEBBF861DD}"/>
              </a:ext>
            </a:extLst>
          </p:cNvPr>
          <p:cNvSpPr txBox="1"/>
          <p:nvPr/>
        </p:nvSpPr>
        <p:spPr>
          <a:xfrm>
            <a:off x="844375" y="12707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A4EA3-C182-4DA3-59B8-22EC1AAA4BB7}"/>
              </a:ext>
            </a:extLst>
          </p:cNvPr>
          <p:cNvSpPr txBox="1"/>
          <p:nvPr/>
        </p:nvSpPr>
        <p:spPr>
          <a:xfrm>
            <a:off x="1504973" y="1935851"/>
            <a:ext cx="731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classes:  (0135)   (0145) (0135) (0145) (0157)     (0125) (0125)     (0135)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227D22-CDDA-2354-904D-1EB80A61E8E9}"/>
              </a:ext>
            </a:extLst>
          </p:cNvPr>
          <p:cNvSpPr/>
          <p:nvPr/>
        </p:nvSpPr>
        <p:spPr>
          <a:xfrm>
            <a:off x="5775174" y="221419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(0277)                   (0136)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8969B-7B38-0880-3E34-E64F984A7AEE}"/>
              </a:ext>
            </a:extLst>
          </p:cNvPr>
          <p:cNvSpPr txBox="1"/>
          <p:nvPr/>
        </p:nvSpPr>
        <p:spPr>
          <a:xfrm>
            <a:off x="844375" y="3585684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2: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3889A-8B88-C909-DCAC-B6CD8629D7A7}"/>
              </a:ext>
            </a:extLst>
          </p:cNvPr>
          <p:cNvSpPr txBox="1"/>
          <p:nvPr/>
        </p:nvSpPr>
        <p:spPr>
          <a:xfrm>
            <a:off x="725619" y="4566760"/>
            <a:ext cx="7692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Phrase 2 contains most of the variant voicings common throughout the section. Together these voicings account for 11–13 out of the 17 repetitions of the progression.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8A483-7A33-3C31-ADE2-327FE0F9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00" y="3478507"/>
            <a:ext cx="6258376" cy="74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93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phrase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227D22-CDDA-2354-904D-1EB80A61E8E9}"/>
              </a:ext>
            </a:extLst>
          </p:cNvPr>
          <p:cNvSpPr/>
          <p:nvPr/>
        </p:nvSpPr>
        <p:spPr>
          <a:xfrm>
            <a:off x="5775174" y="221419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(0277)                   (0136)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5E6FD-0541-9F72-8784-793E4F30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76" y="1836808"/>
            <a:ext cx="4383000" cy="4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F2C6-47CF-F9E6-7732-DC3DEEF6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8BB9A-DFEE-4DE7-D179-8ED86D98133B}"/>
              </a:ext>
            </a:extLst>
          </p:cNvPr>
          <p:cNvSpPr txBox="1"/>
          <p:nvPr/>
        </p:nvSpPr>
        <p:spPr>
          <a:xfrm>
            <a:off x="775252" y="1709530"/>
            <a:ext cx="765313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Aft>
                <a:spcPts val="1200"/>
              </a:spcAft>
            </a:pPr>
            <a:r>
              <a:rPr lang="en-US" sz="2400" dirty="0"/>
              <a:t>• Bernard’s trichordal </a:t>
            </a:r>
            <a:r>
              <a:rPr lang="en-US" sz="2400" i="1" dirty="0" err="1"/>
              <a:t>infolding</a:t>
            </a:r>
            <a:r>
              <a:rPr lang="en-US" sz="2400" i="1" dirty="0"/>
              <a:t> </a:t>
            </a:r>
            <a:r>
              <a:rPr lang="en-US" sz="2400" dirty="0"/>
              <a:t>and </a:t>
            </a:r>
            <a:r>
              <a:rPr lang="en-US" sz="2400" i="1" dirty="0"/>
              <a:t>unfolding: </a:t>
            </a:r>
            <a:r>
              <a:rPr lang="en-US" sz="2400" dirty="0"/>
              <a:t>Relating sets by intervallic similarity</a:t>
            </a:r>
          </a:p>
          <a:p>
            <a:pPr marL="274320" indent="-457200">
              <a:spcAft>
                <a:spcPts val="1200"/>
              </a:spcAft>
            </a:pPr>
            <a:r>
              <a:rPr lang="en-US" sz="2400" dirty="0"/>
              <a:t>• Generalization from pitch sets to pitch-class sets</a:t>
            </a:r>
          </a:p>
          <a:p>
            <a:pPr marL="274320" indent="-457200">
              <a:spcAft>
                <a:spcPts val="1200"/>
              </a:spcAft>
            </a:pPr>
            <a:r>
              <a:rPr lang="en-US" sz="2400" dirty="0"/>
              <a:t>• Generalization of </a:t>
            </a:r>
            <a:r>
              <a:rPr lang="en-US" sz="2400" i="1" dirty="0"/>
              <a:t>folding</a:t>
            </a:r>
            <a:r>
              <a:rPr lang="en-US" sz="2400" dirty="0"/>
              <a:t> to tetrachords</a:t>
            </a:r>
          </a:p>
          <a:p>
            <a:pPr marL="274320" indent="-457200">
              <a:spcAft>
                <a:spcPts val="1200"/>
              </a:spcAft>
            </a:pPr>
            <a:r>
              <a:rPr lang="en-US" sz="2400" dirty="0"/>
              <a:t>• Morton Feldman’s </a:t>
            </a:r>
            <a:r>
              <a:rPr lang="en-US" sz="2400" i="1" dirty="0"/>
              <a:t>For Stefan </a:t>
            </a:r>
            <a:r>
              <a:rPr lang="en-US" sz="2400" i="1" dirty="0" err="1"/>
              <a:t>Wolpe</a:t>
            </a:r>
            <a:r>
              <a:rPr lang="en-US" sz="2400" i="1" dirty="0"/>
              <a:t> </a:t>
            </a:r>
            <a:r>
              <a:rPr lang="en-US" sz="2400" dirty="0"/>
              <a:t>(for SATB choir and vibraphones)</a:t>
            </a:r>
          </a:p>
        </p:txBody>
      </p:sp>
    </p:spTree>
    <p:extLst>
      <p:ext uri="{BB962C8B-B14F-4D97-AF65-F5344CB8AC3E}">
        <p14:creationId xmlns:p14="http://schemas.microsoft.com/office/powerpoint/2010/main" val="1465532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F2B809-8B9D-68D7-D708-F2FD9707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30" y="1112262"/>
            <a:ext cx="6159268" cy="5233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0C6E5-3D38-AA67-B5EA-6C6D460A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0" y="100007"/>
            <a:ext cx="2206002" cy="2663741"/>
          </a:xfrm>
        </p:spPr>
        <p:txBody>
          <a:bodyPr>
            <a:normAutofit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second phrase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08D9A-9226-6868-1AE0-BCB3D7D47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707" y="428164"/>
            <a:ext cx="6258376" cy="747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065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phrase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6F6802-B414-1A4E-9859-5A21F352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74" y="1783249"/>
            <a:ext cx="6054947" cy="4775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DFAD67-4DAE-9A4B-2714-D70D60292FE5}"/>
              </a:ext>
            </a:extLst>
          </p:cNvPr>
          <p:cNvSpPr txBox="1"/>
          <p:nvPr/>
        </p:nvSpPr>
        <p:spPr>
          <a:xfrm>
            <a:off x="304800" y="1960585"/>
            <a:ext cx="2225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Pitch intervals often recur between nearby chords.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F5912-D589-2180-E01E-1F13431D8E13}"/>
              </a:ext>
            </a:extLst>
          </p:cNvPr>
          <p:cNvSpPr txBox="1"/>
          <p:nvPr/>
        </p:nvSpPr>
        <p:spPr>
          <a:xfrm>
            <a:off x="844375" y="12707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</a:t>
            </a:r>
          </a:p>
        </p:txBody>
      </p:sp>
    </p:spTree>
    <p:extLst>
      <p:ext uri="{BB962C8B-B14F-4D97-AF65-F5344CB8AC3E}">
        <p14:creationId xmlns:p14="http://schemas.microsoft.com/office/powerpoint/2010/main" val="98953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766D-BB2D-23E2-9EC6-C740E80E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“For </a:t>
            </a:r>
            <a:r>
              <a:rPr lang="en-US" dirty="0" err="1"/>
              <a:t>stefan</a:t>
            </a:r>
            <a:r>
              <a:rPr lang="en-US" dirty="0"/>
              <a:t> </a:t>
            </a:r>
            <a:r>
              <a:rPr lang="en-US" dirty="0" err="1"/>
              <a:t>Wolpe</a:t>
            </a:r>
            <a:r>
              <a:rPr lang="en-US" dirty="0"/>
              <a:t>,” First phrase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2745D3-17DC-70AC-78BB-9390259C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68" y="1783080"/>
            <a:ext cx="6053328" cy="477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49774-D00E-14AE-2597-6A7269E7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44" y="1013791"/>
            <a:ext cx="6246832" cy="82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DFAD67-4DAE-9A4B-2714-D70D60292FE5}"/>
              </a:ext>
            </a:extLst>
          </p:cNvPr>
          <p:cNvSpPr txBox="1"/>
          <p:nvPr/>
        </p:nvSpPr>
        <p:spPr>
          <a:xfrm>
            <a:off x="304800" y="1960585"/>
            <a:ext cx="22250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progression also preserves some intervals under inversion or compounding.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3C4F9-C021-E1E3-A5CE-2C5477EBA953}"/>
              </a:ext>
            </a:extLst>
          </p:cNvPr>
          <p:cNvSpPr txBox="1"/>
          <p:nvPr/>
        </p:nvSpPr>
        <p:spPr>
          <a:xfrm>
            <a:off x="844375" y="1270701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</a:t>
            </a:r>
          </a:p>
        </p:txBody>
      </p:sp>
    </p:spTree>
    <p:extLst>
      <p:ext uri="{BB962C8B-B14F-4D97-AF65-F5344CB8AC3E}">
        <p14:creationId xmlns:p14="http://schemas.microsoft.com/office/powerpoint/2010/main" val="3541580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EA96EC-ED0B-C133-0A4A-64817A5F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427382"/>
            <a:ext cx="2226365" cy="2584173"/>
          </a:xfrm>
        </p:spPr>
        <p:txBody>
          <a:bodyPr>
            <a:normAutofit/>
          </a:bodyPr>
          <a:lstStyle/>
          <a:p>
            <a:r>
              <a:rPr lang="en-US" dirty="0"/>
              <a:t>Tetra-chordal Folding</a:t>
            </a:r>
            <a:br>
              <a:rPr lang="en-US" dirty="0"/>
            </a:br>
            <a:r>
              <a:rPr lang="en-US" dirty="0"/>
              <a:t>Network for </a:t>
            </a:r>
            <a:r>
              <a:rPr lang="en-US" dirty="0" err="1"/>
              <a:t>pcsets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4CBED-C46D-969E-2B95-449CCE080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1440"/>
            <a:ext cx="5816756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C93AD-0B98-CC8A-24E9-FB62A59EA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1440"/>
            <a:ext cx="5816757" cy="640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AA7F2A-94F0-A8CD-25A0-FF96A467910E}"/>
              </a:ext>
            </a:extLst>
          </p:cNvPr>
          <p:cNvSpPr txBox="1"/>
          <p:nvPr/>
        </p:nvSpPr>
        <p:spPr>
          <a:xfrm>
            <a:off x="170290" y="3291840"/>
            <a:ext cx="2225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Feldman uses a limited set of nearby </a:t>
            </a:r>
            <a:r>
              <a:rPr lang="en-US" sz="2200" dirty="0" err="1"/>
              <a:t>pcsets</a:t>
            </a:r>
            <a:r>
              <a:rPr lang="en-US" sz="2200" dirty="0"/>
              <a:t> in the progression. </a:t>
            </a:r>
          </a:p>
        </p:txBody>
      </p:sp>
    </p:spTree>
    <p:extLst>
      <p:ext uri="{BB962C8B-B14F-4D97-AF65-F5344CB8AC3E}">
        <p14:creationId xmlns:p14="http://schemas.microsoft.com/office/powerpoint/2010/main" val="22916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46C50-5CCD-1651-C85E-37D2DDA5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097279"/>
            <a:ext cx="8074907" cy="5486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CD91176-17DE-8143-480B-123135A9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Subnetwork for Part 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B948BB-877C-ED21-637C-6A090483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927644-5FD4-DD19-E33E-30D6ACDA2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CB1B1-78A5-1D8E-15ED-A81AB4B75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63DB5D-5F0F-A9DF-FC6D-DACEF7FED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7F2188-6519-7409-5721-6115405C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56F90-4283-2DF2-3F9E-65787271D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AFA6A8-34C3-0A6C-847E-67E6ECC4B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0224F4-611E-AC82-4A02-0F58FF807A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1E7A51-0386-79D1-295C-E28499AECC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0" y="1097280"/>
            <a:ext cx="8074908" cy="5486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D23403-1EF0-B1E5-96C0-52E3F6FBD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1" y="1097280"/>
            <a:ext cx="8126473" cy="548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63DB58-7176-C3A9-11A6-6B537ABF96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" y="1097280"/>
            <a:ext cx="811615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9E54BC-68E5-085A-926D-976DE8166D12}"/>
              </a:ext>
            </a:extLst>
          </p:cNvPr>
          <p:cNvSpPr/>
          <p:nvPr/>
        </p:nvSpPr>
        <p:spPr>
          <a:xfrm>
            <a:off x="3399184" y="0"/>
            <a:ext cx="5247861" cy="654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11040-7810-17A0-F782-CF1E4CAD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24" y="161564"/>
            <a:ext cx="3022376" cy="1518149"/>
          </a:xfrm>
        </p:spPr>
        <p:txBody>
          <a:bodyPr>
            <a:normAutofit/>
          </a:bodyPr>
          <a:lstStyle/>
          <a:p>
            <a:r>
              <a:rPr lang="en-US" dirty="0"/>
              <a:t>Derivation of the first phrase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42C3F93-4863-7301-E476-4FB42F60E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8951" y="11316"/>
            <a:ext cx="5096850" cy="6565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9DCCC-2C85-B0EB-2190-0D8A899E8D55}"/>
              </a:ext>
            </a:extLst>
          </p:cNvPr>
          <p:cNvSpPr txBox="1"/>
          <p:nvPr/>
        </p:nvSpPr>
        <p:spPr>
          <a:xfrm>
            <a:off x="347867" y="1828800"/>
            <a:ext cx="30223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Each chord progression derived through </a:t>
            </a:r>
          </a:p>
          <a:p>
            <a:r>
              <a:rPr lang="en-US" sz="2200" dirty="0"/>
              <a:t>• 2 or 3 flips and</a:t>
            </a:r>
          </a:p>
          <a:p>
            <a:r>
              <a:rPr lang="en-US" sz="2200" dirty="0"/>
              <a:t>• 1 or 2 8ve shifts</a:t>
            </a:r>
          </a:p>
          <a:p>
            <a:r>
              <a:rPr lang="en-US" sz="2200" dirty="0"/>
              <a:t>(omitting (0057))</a:t>
            </a:r>
          </a:p>
        </p:txBody>
      </p:sp>
    </p:spTree>
    <p:extLst>
      <p:ext uri="{BB962C8B-B14F-4D97-AF65-F5344CB8AC3E}">
        <p14:creationId xmlns:p14="http://schemas.microsoft.com/office/powerpoint/2010/main" val="100181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EAA5B8-5A50-7F50-5486-0E7CD84F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9" y="921189"/>
            <a:ext cx="4371996" cy="4619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BCE4F-A157-274C-205A-610572B2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 1: (015)s in voicing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DF3C7-7857-C310-2AEE-7FE02E2D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48" y="2047459"/>
            <a:ext cx="4371996" cy="44034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5177C6-2A11-3734-3957-BAEA79E733EE}"/>
              </a:ext>
            </a:extLst>
          </p:cNvPr>
          <p:cNvSpPr/>
          <p:nvPr/>
        </p:nvSpPr>
        <p:spPr>
          <a:xfrm>
            <a:off x="217322" y="3215514"/>
            <a:ext cx="495024" cy="11179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2B627-7B67-5B71-3026-15A45F52DF54}"/>
              </a:ext>
            </a:extLst>
          </p:cNvPr>
          <p:cNvSpPr/>
          <p:nvPr/>
        </p:nvSpPr>
        <p:spPr>
          <a:xfrm>
            <a:off x="6407121" y="3473717"/>
            <a:ext cx="460690" cy="460690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C6A1A0-CC2C-D970-E4F6-48B84C2A9FFC}"/>
              </a:ext>
            </a:extLst>
          </p:cNvPr>
          <p:cNvSpPr/>
          <p:nvPr/>
        </p:nvSpPr>
        <p:spPr>
          <a:xfrm>
            <a:off x="945456" y="1302048"/>
            <a:ext cx="495024" cy="2171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A0DF64-82FE-8806-CF73-EF3C7B5BFC2C}"/>
              </a:ext>
            </a:extLst>
          </p:cNvPr>
          <p:cNvSpPr/>
          <p:nvPr/>
        </p:nvSpPr>
        <p:spPr>
          <a:xfrm>
            <a:off x="1541420" y="2343165"/>
            <a:ext cx="495024" cy="2171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0A61C6-40DC-4892-8AC8-0CBA02F4CBD4}"/>
              </a:ext>
            </a:extLst>
          </p:cNvPr>
          <p:cNvSpPr/>
          <p:nvPr/>
        </p:nvSpPr>
        <p:spPr>
          <a:xfrm>
            <a:off x="2397189" y="1808308"/>
            <a:ext cx="561653" cy="3072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43000C-30B6-446D-F02B-D1B2DF588F6C}"/>
              </a:ext>
            </a:extLst>
          </p:cNvPr>
          <p:cNvSpPr/>
          <p:nvPr/>
        </p:nvSpPr>
        <p:spPr>
          <a:xfrm>
            <a:off x="2887760" y="1317648"/>
            <a:ext cx="445681" cy="1647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A1DD73-09ED-305F-2D64-34330CBFE133}"/>
              </a:ext>
            </a:extLst>
          </p:cNvPr>
          <p:cNvSpPr/>
          <p:nvPr/>
        </p:nvSpPr>
        <p:spPr>
          <a:xfrm>
            <a:off x="3749576" y="2287182"/>
            <a:ext cx="445681" cy="22276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A6B703-F55B-0C3D-8A56-EA6ACA360922}"/>
              </a:ext>
            </a:extLst>
          </p:cNvPr>
          <p:cNvCxnSpPr>
            <a:cxnSpLocks/>
          </p:cNvCxnSpPr>
          <p:nvPr/>
        </p:nvCxnSpPr>
        <p:spPr>
          <a:xfrm flipH="1" flipV="1">
            <a:off x="6759575" y="3908425"/>
            <a:ext cx="263525" cy="457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6BCE46-4D4E-92CC-6C33-3D24CAABAC10}"/>
              </a:ext>
            </a:extLst>
          </p:cNvPr>
          <p:cNvCxnSpPr>
            <a:cxnSpLocks/>
          </p:cNvCxnSpPr>
          <p:nvPr/>
        </p:nvCxnSpPr>
        <p:spPr>
          <a:xfrm flipH="1" flipV="1">
            <a:off x="6265574" y="3042499"/>
            <a:ext cx="263525" cy="457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92BFBC-DDA2-95D8-B9ED-DE44AAE11C7F}"/>
              </a:ext>
            </a:extLst>
          </p:cNvPr>
          <p:cNvCxnSpPr>
            <a:cxnSpLocks/>
          </p:cNvCxnSpPr>
          <p:nvPr/>
        </p:nvCxnSpPr>
        <p:spPr>
          <a:xfrm flipV="1">
            <a:off x="6265574" y="3908425"/>
            <a:ext cx="249273" cy="457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8218E0-7562-B3EC-7F92-DE59380516FD}"/>
              </a:ext>
            </a:extLst>
          </p:cNvPr>
          <p:cNvCxnSpPr>
            <a:cxnSpLocks/>
          </p:cNvCxnSpPr>
          <p:nvPr/>
        </p:nvCxnSpPr>
        <p:spPr>
          <a:xfrm flipH="1">
            <a:off x="6359745" y="4560803"/>
            <a:ext cx="53159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1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115 L 0.05347 0.12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0.1257 L -0.05243 -0.122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3 -0.12269 L -0.05521 0.1254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12546 L 0.05347 0.1256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10" grpId="4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DB2295-07A8-A13A-CFA4-45D47A23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00" y="985871"/>
            <a:ext cx="4377958" cy="4186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BCE4F-A157-274C-205A-610572B2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 2: (015)s in voicing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DF3C7-7857-C310-2AEE-7FE02E2DFA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948" y="2047459"/>
            <a:ext cx="4371996" cy="44034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5177C6-2A11-3734-3957-BAEA79E733EE}"/>
              </a:ext>
            </a:extLst>
          </p:cNvPr>
          <p:cNvSpPr/>
          <p:nvPr/>
        </p:nvSpPr>
        <p:spPr>
          <a:xfrm>
            <a:off x="1969" y="1808308"/>
            <a:ext cx="529339" cy="2505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2B627-7B67-5B71-3026-15A45F52DF54}"/>
              </a:ext>
            </a:extLst>
          </p:cNvPr>
          <p:cNvSpPr/>
          <p:nvPr/>
        </p:nvSpPr>
        <p:spPr>
          <a:xfrm>
            <a:off x="5925253" y="2628900"/>
            <a:ext cx="460690" cy="460690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C6A1A0-CC2C-D970-E4F6-48B84C2A9FFC}"/>
              </a:ext>
            </a:extLst>
          </p:cNvPr>
          <p:cNvSpPr/>
          <p:nvPr/>
        </p:nvSpPr>
        <p:spPr>
          <a:xfrm>
            <a:off x="637428" y="1625189"/>
            <a:ext cx="445681" cy="28896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0A61C6-40DC-4892-8AC8-0CBA02F4CBD4}"/>
              </a:ext>
            </a:extLst>
          </p:cNvPr>
          <p:cNvSpPr/>
          <p:nvPr/>
        </p:nvSpPr>
        <p:spPr>
          <a:xfrm>
            <a:off x="1138472" y="1946590"/>
            <a:ext cx="429521" cy="23325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43000C-30B6-446D-F02B-D1B2DF588F6C}"/>
              </a:ext>
            </a:extLst>
          </p:cNvPr>
          <p:cNvSpPr/>
          <p:nvPr/>
        </p:nvSpPr>
        <p:spPr>
          <a:xfrm>
            <a:off x="1607749" y="1562756"/>
            <a:ext cx="445681" cy="20683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A1DD73-09ED-305F-2D64-34330CBFE133}"/>
              </a:ext>
            </a:extLst>
          </p:cNvPr>
          <p:cNvSpPr/>
          <p:nvPr/>
        </p:nvSpPr>
        <p:spPr>
          <a:xfrm>
            <a:off x="1985659" y="1851733"/>
            <a:ext cx="445681" cy="2461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EEC2F5-723C-CD93-0675-EC0EF1C75E8F}"/>
              </a:ext>
            </a:extLst>
          </p:cNvPr>
          <p:cNvSpPr/>
          <p:nvPr/>
        </p:nvSpPr>
        <p:spPr>
          <a:xfrm>
            <a:off x="2703638" y="1182629"/>
            <a:ext cx="445681" cy="20683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3B45F5-F5F6-6C35-96BE-BD6AB5A3EACB}"/>
              </a:ext>
            </a:extLst>
          </p:cNvPr>
          <p:cNvSpPr/>
          <p:nvPr/>
        </p:nvSpPr>
        <p:spPr>
          <a:xfrm>
            <a:off x="3063351" y="1182629"/>
            <a:ext cx="445681" cy="25046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E657F2-A51C-30ED-3F60-BCCFDAAEA963}"/>
              </a:ext>
            </a:extLst>
          </p:cNvPr>
          <p:cNvSpPr/>
          <p:nvPr/>
        </p:nvSpPr>
        <p:spPr>
          <a:xfrm>
            <a:off x="3799527" y="1065253"/>
            <a:ext cx="445681" cy="25046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8A15CF-3674-B96C-D361-69431007ADEC}"/>
              </a:ext>
            </a:extLst>
          </p:cNvPr>
          <p:cNvCxnSpPr>
            <a:cxnSpLocks/>
          </p:cNvCxnSpPr>
          <p:nvPr/>
        </p:nvCxnSpPr>
        <p:spPr>
          <a:xfrm flipH="1" flipV="1">
            <a:off x="6199259" y="3089590"/>
            <a:ext cx="369492" cy="208270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18E885-0B5A-70BE-2484-56C0E4B4C23A}"/>
              </a:ext>
            </a:extLst>
          </p:cNvPr>
          <p:cNvCxnSpPr>
            <a:cxnSpLocks/>
          </p:cNvCxnSpPr>
          <p:nvPr/>
        </p:nvCxnSpPr>
        <p:spPr>
          <a:xfrm flipV="1">
            <a:off x="6740434" y="3922589"/>
            <a:ext cx="753914" cy="129135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E4B2B8-5532-E9CD-188A-2A32437EBC04}"/>
              </a:ext>
            </a:extLst>
          </p:cNvPr>
          <p:cNvCxnSpPr>
            <a:cxnSpLocks/>
          </p:cNvCxnSpPr>
          <p:nvPr/>
        </p:nvCxnSpPr>
        <p:spPr>
          <a:xfrm flipH="1">
            <a:off x="5925253" y="3706122"/>
            <a:ext cx="14571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89FF18-5DD2-8E2A-E4CC-D8E1BC9FDF46}"/>
              </a:ext>
            </a:extLst>
          </p:cNvPr>
          <p:cNvCxnSpPr>
            <a:cxnSpLocks/>
          </p:cNvCxnSpPr>
          <p:nvPr/>
        </p:nvCxnSpPr>
        <p:spPr>
          <a:xfrm flipH="1" flipV="1">
            <a:off x="5784980" y="3922589"/>
            <a:ext cx="737850" cy="129135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3C5C53-EBF1-1806-BD9B-5190BB6B9D6C}"/>
              </a:ext>
            </a:extLst>
          </p:cNvPr>
          <p:cNvCxnSpPr>
            <a:cxnSpLocks/>
          </p:cNvCxnSpPr>
          <p:nvPr/>
        </p:nvCxnSpPr>
        <p:spPr>
          <a:xfrm flipV="1">
            <a:off x="5784980" y="3079082"/>
            <a:ext cx="246328" cy="41057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116 L 0.05017 0.3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7 0.37106 L 0.15851 0.126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1 0.12616 L -0.05191 0.123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1 0.12338 L 0.15851 0.1261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1 0.12616 L -0.05191 0.123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1 0.12338 L 0.15851 0.1261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B593-C7D8-194C-2E03-A41557AEC9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Morton Feldman </a:t>
            </a:r>
            <a:br>
              <a:rPr lang="en-US" dirty="0"/>
            </a:br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4A0E6-4CA6-ED93-1398-A52CD4F2D4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62007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D96E5C-AC60-37A2-7DE6-437CE8F0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122" cy="5256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98B05-36BA-0639-535E-64EC1F21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87" y="1092366"/>
            <a:ext cx="6754285" cy="11565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BA5702-B550-F3CE-E2F5-F7B0B565CBA2}"/>
              </a:ext>
            </a:extLst>
          </p:cNvPr>
          <p:cNvSpPr txBox="1"/>
          <p:nvPr/>
        </p:nvSpPr>
        <p:spPr>
          <a:xfrm>
            <a:off x="476210" y="1432607"/>
            <a:ext cx="137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1: </a:t>
            </a:r>
          </a:p>
        </p:txBody>
      </p:sp>
    </p:spTree>
    <p:extLst>
      <p:ext uri="{BB962C8B-B14F-4D97-AF65-F5344CB8AC3E}">
        <p14:creationId xmlns:p14="http://schemas.microsoft.com/office/powerpoint/2010/main" val="88779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A2AF-52EE-7456-5813-44BA52D5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Trichordal Folding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6E5BC-6C9D-FDDC-CB0D-5EF4199D0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8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02115B-FD17-AF27-19A7-088DF9D8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122" cy="5256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E0E800-B082-454A-0D39-EFA59C7B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0" y="1280160"/>
            <a:ext cx="6528816" cy="5257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F650B-16A9-2F4C-D9CB-6001CF127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428" y="1063433"/>
            <a:ext cx="6897966" cy="11631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6B1FEE-604D-3DDD-D3AE-11A914986F1E}"/>
              </a:ext>
            </a:extLst>
          </p:cNvPr>
          <p:cNvSpPr txBox="1"/>
          <p:nvPr/>
        </p:nvSpPr>
        <p:spPr>
          <a:xfrm>
            <a:off x="469506" y="1414161"/>
            <a:ext cx="137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Phrase 3: </a:t>
            </a:r>
          </a:p>
        </p:txBody>
      </p:sp>
    </p:spTree>
    <p:extLst>
      <p:ext uri="{BB962C8B-B14F-4D97-AF65-F5344CB8AC3E}">
        <p14:creationId xmlns:p14="http://schemas.microsoft.com/office/powerpoint/2010/main" val="146171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A5C369-7F0E-3546-6C88-E361B57A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816" cy="52571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60E17D-E492-56BE-0DA0-74C1BD2C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0" y="1280160"/>
            <a:ext cx="6528817" cy="5257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ACF3E8-962B-7245-E3A9-03892896B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250" y="5361975"/>
            <a:ext cx="6897966" cy="11731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B80F3F-10AF-0953-86AA-883CF712785C}"/>
              </a:ext>
            </a:extLst>
          </p:cNvPr>
          <p:cNvSpPr txBox="1"/>
          <p:nvPr/>
        </p:nvSpPr>
        <p:spPr>
          <a:xfrm>
            <a:off x="429180" y="5717703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4:</a:t>
            </a:r>
          </a:p>
        </p:txBody>
      </p:sp>
    </p:spTree>
    <p:extLst>
      <p:ext uri="{BB962C8B-B14F-4D97-AF65-F5344CB8AC3E}">
        <p14:creationId xmlns:p14="http://schemas.microsoft.com/office/powerpoint/2010/main" val="8036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1FF753-B0C8-58DB-C821-348E7303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280160"/>
            <a:ext cx="6528817" cy="5257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9FA7B-AFE6-89AF-7B16-C0D1BECD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6D194-2A8C-2534-F235-4B1A4240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78" y="1298579"/>
            <a:ext cx="6528818" cy="5257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6701C-C194-601A-089D-E391BA505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" y="4324980"/>
            <a:ext cx="7423087" cy="22123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1386BD-4CFB-2FD2-1647-DF54440316EF}"/>
              </a:ext>
            </a:extLst>
          </p:cNvPr>
          <p:cNvSpPr txBox="1"/>
          <p:nvPr/>
        </p:nvSpPr>
        <p:spPr>
          <a:xfrm>
            <a:off x="584630" y="3789764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5:</a:t>
            </a:r>
          </a:p>
        </p:txBody>
      </p:sp>
    </p:spTree>
    <p:extLst>
      <p:ext uri="{BB962C8B-B14F-4D97-AF65-F5344CB8AC3E}">
        <p14:creationId xmlns:p14="http://schemas.microsoft.com/office/powerpoint/2010/main" val="38766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25FE-8979-60A8-CA4F-22DB000F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7D4F5-8607-E647-7F9F-05DF3893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15" y="1045322"/>
            <a:ext cx="7156758" cy="3213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A324E-DC76-06CE-6101-7CC34B318B1D}"/>
              </a:ext>
            </a:extLst>
          </p:cNvPr>
          <p:cNvSpPr txBox="1"/>
          <p:nvPr/>
        </p:nvSpPr>
        <p:spPr>
          <a:xfrm>
            <a:off x="43917" y="1226344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7: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2CF640-DC39-63FD-7A84-FA51D26F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14" y="4319752"/>
            <a:ext cx="7158561" cy="2175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551A7-D587-7E36-C296-684F1D720F06}"/>
              </a:ext>
            </a:extLst>
          </p:cNvPr>
          <p:cNvSpPr txBox="1"/>
          <p:nvPr/>
        </p:nvSpPr>
        <p:spPr>
          <a:xfrm>
            <a:off x="43917" y="4522893"/>
            <a:ext cx="144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Phrase 8:</a:t>
            </a:r>
          </a:p>
        </p:txBody>
      </p:sp>
    </p:spTree>
    <p:extLst>
      <p:ext uri="{BB962C8B-B14F-4D97-AF65-F5344CB8AC3E}">
        <p14:creationId xmlns:p14="http://schemas.microsoft.com/office/powerpoint/2010/main" val="26155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25FE-8979-60A8-CA4F-22DB000F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For </a:t>
            </a:r>
            <a:r>
              <a:rPr lang="en-US" i="1" dirty="0" err="1"/>
              <a:t>stefan</a:t>
            </a:r>
            <a:r>
              <a:rPr lang="en-US" i="1" dirty="0"/>
              <a:t> </a:t>
            </a:r>
            <a:r>
              <a:rPr lang="en-US" i="1" dirty="0" err="1"/>
              <a:t>Wolpe</a:t>
            </a:r>
            <a:r>
              <a:rPr lang="en-US" i="1" dirty="0"/>
              <a:t>, </a:t>
            </a:r>
            <a:r>
              <a:rPr lang="en-US" dirty="0"/>
              <a:t>Part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7DA387-B9E4-48E7-80FF-67EDF28D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46" y="1078287"/>
            <a:ext cx="6337107" cy="5442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83866-84F8-9C06-F812-4D31ED34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45" y="1078286"/>
            <a:ext cx="6337107" cy="54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A01D-B321-5CC5-774C-E7FB1F15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53CFC-3E24-573D-A6A4-24DEFFA4B6B9}"/>
              </a:ext>
            </a:extLst>
          </p:cNvPr>
          <p:cNvSpPr txBox="1"/>
          <p:nvPr/>
        </p:nvSpPr>
        <p:spPr>
          <a:xfrm>
            <a:off x="606287" y="1114097"/>
            <a:ext cx="7999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spcAft>
                <a:spcPts val="1200"/>
              </a:spcAft>
            </a:pPr>
            <a:r>
              <a:rPr lang="en-US" sz="2200" dirty="0"/>
              <a:t>—Bernard’s </a:t>
            </a:r>
            <a:r>
              <a:rPr lang="en-US" sz="2200" dirty="0" err="1"/>
              <a:t>infolding</a:t>
            </a:r>
            <a:r>
              <a:rPr lang="en-US" sz="2200" dirty="0"/>
              <a:t>/unfolding operations are special as maximal interval-preserving operations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—They naturally generalize to pitch-class sets.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—They also generalize to larger cardinalities (folding operations).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9B28B-5F5E-D827-51AD-A76633B6DDAE}"/>
              </a:ext>
            </a:extLst>
          </p:cNvPr>
          <p:cNvSpPr txBox="1"/>
          <p:nvPr/>
        </p:nvSpPr>
        <p:spPr>
          <a:xfrm>
            <a:off x="574756" y="3429000"/>
            <a:ext cx="809627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spcAft>
                <a:spcPts val="1200"/>
              </a:spcAft>
            </a:pPr>
            <a:r>
              <a:rPr lang="en-US" sz="2200" dirty="0"/>
              <a:t>—Feldman explores a connected region of the folding network centered on (0125), favoring chords • with (015) subsets and </a:t>
            </a:r>
            <a:br>
              <a:rPr lang="en-US" sz="2200" dirty="0"/>
            </a:br>
            <a:r>
              <a:rPr lang="en-US" sz="2200" dirty="0"/>
              <a:t>• avoiding (037) subsets.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—Progressions consistently involve • 2–3 flips and • 1–2 octave shifts.</a:t>
            </a:r>
          </a:p>
          <a:p>
            <a:pPr marL="182880" indent="-457200">
              <a:spcAft>
                <a:spcPts val="1200"/>
              </a:spcAft>
            </a:pPr>
            <a:r>
              <a:rPr lang="en-US" sz="2200" dirty="0"/>
              <a:t>—The second half of the piece has a definite structure with </a:t>
            </a:r>
            <a:br>
              <a:rPr lang="en-US" sz="2200" dirty="0"/>
            </a:br>
            <a:r>
              <a:rPr lang="en-US" sz="2200" dirty="0"/>
              <a:t>• an initial expansion in the folding network, • a fragmentation, and </a:t>
            </a:r>
            <a:br>
              <a:rPr lang="en-US" sz="2200" dirty="0"/>
            </a:br>
            <a:r>
              <a:rPr lang="en-US" sz="2200" dirty="0"/>
              <a:t>• a consolidation and return to harmony similar to the first half.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5C427-7BF7-5DCA-F362-5D4894B443A3}"/>
              </a:ext>
            </a:extLst>
          </p:cNvPr>
          <p:cNvSpPr txBox="1"/>
          <p:nvPr/>
        </p:nvSpPr>
        <p:spPr>
          <a:xfrm>
            <a:off x="2815013" y="2967427"/>
            <a:ext cx="3330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Analysis of </a:t>
            </a:r>
            <a:r>
              <a:rPr lang="en-US" sz="2200" i="1" dirty="0"/>
              <a:t>For Stefan </a:t>
            </a:r>
            <a:r>
              <a:rPr lang="en-US" sz="2200" i="1" dirty="0" err="1"/>
              <a:t>Wolpe</a:t>
            </a:r>
            <a:r>
              <a:rPr lang="en-US" sz="2200" i="1" dirty="0"/>
              <a:t>: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83748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9ECF-0251-B169-BAC7-41E5B2D94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Tetrachordal Folding operations Applied to Morton Feldman’s </a:t>
            </a:r>
            <a:r>
              <a:rPr lang="en-US" sz="2800" i="1" dirty="0"/>
              <a:t>For </a:t>
            </a:r>
            <a:r>
              <a:rPr lang="en-US" sz="2800" i="1" dirty="0" err="1"/>
              <a:t>stefan</a:t>
            </a:r>
            <a:r>
              <a:rPr lang="en-US" sz="2800" i="1" dirty="0"/>
              <a:t> </a:t>
            </a:r>
            <a:r>
              <a:rPr lang="en-US" sz="2800" i="1" dirty="0" err="1"/>
              <a:t>Wolpe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9F388-D07B-EC51-19A8-B56F57EB5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Yust</a:t>
            </a:r>
            <a:r>
              <a:rPr lang="en-US" dirty="0"/>
              <a:t>,                  .</a:t>
            </a:r>
          </a:p>
          <a:p>
            <a:r>
              <a:rPr lang="en-US" dirty="0"/>
              <a:t>Conference in Honor of Jonathan Bernard</a:t>
            </a:r>
          </a:p>
          <a:p>
            <a:r>
              <a:rPr lang="en-US" dirty="0"/>
              <a:t>University of Washington, Seattle, 6/17–18, 2022</a:t>
            </a:r>
          </a:p>
        </p:txBody>
      </p:sp>
      <p:pic>
        <p:nvPicPr>
          <p:cNvPr id="4" name="Picture 3" descr="BU Logo.jpg">
            <a:extLst>
              <a:ext uri="{FF2B5EF4-FFF2-40B4-BE49-F238E27FC236}">
                <a16:creationId xmlns:a16="http://schemas.microsoft.com/office/drawing/2014/main" id="{E4208B86-4936-2F65-B4B1-AFE0BAC52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50685"/>
            <a:ext cx="1284865" cy="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2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DB58-1884-F137-C307-5C4EA8C32D59}"/>
              </a:ext>
            </a:extLst>
          </p:cNvPr>
          <p:cNvSpPr txBox="1"/>
          <p:nvPr/>
        </p:nvSpPr>
        <p:spPr>
          <a:xfrm>
            <a:off x="1093304" y="1110357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from Bernard, </a:t>
            </a:r>
            <a:r>
              <a:rPr lang="en-US" sz="2400" b="1" i="1" dirty="0"/>
              <a:t>Music of Edgar </a:t>
            </a:r>
            <a:r>
              <a:rPr lang="en-US" sz="2400" b="1" i="1" dirty="0" err="1"/>
              <a:t>Varése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A7C23-D3EA-1F67-6866-A20A682D3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84" y="1997699"/>
            <a:ext cx="7512863" cy="1546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D63B7B-28AB-E2F6-3BFD-B0D2A5321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22" y="4765956"/>
            <a:ext cx="2977165" cy="1410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82ABE-2890-C378-14B9-DCEB40D73F9E}"/>
              </a:ext>
            </a:extLst>
          </p:cNvPr>
          <p:cNvSpPr txBox="1"/>
          <p:nvPr/>
        </p:nvSpPr>
        <p:spPr>
          <a:xfrm>
            <a:off x="261370" y="2491774"/>
            <a:ext cx="873041" cy="558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Ex. 3.2: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00771-9DD0-4CFB-6C71-D14A8C0DDE77}"/>
              </a:ext>
            </a:extLst>
          </p:cNvPr>
          <p:cNvSpPr txBox="1"/>
          <p:nvPr/>
        </p:nvSpPr>
        <p:spPr>
          <a:xfrm>
            <a:off x="175905" y="5009409"/>
            <a:ext cx="1056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Ex. 3.3: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900083-B0E3-CDEA-E2C4-1D03FFA09A50}"/>
              </a:ext>
            </a:extLst>
          </p:cNvPr>
          <p:cNvSpPr txBox="1"/>
          <p:nvPr/>
        </p:nvSpPr>
        <p:spPr>
          <a:xfrm>
            <a:off x="4760843" y="5039139"/>
            <a:ext cx="384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Folding relations are invariant with respect to inversion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86387D-493D-C8F2-09FF-9C03B2F93146}"/>
              </a:ext>
            </a:extLst>
          </p:cNvPr>
          <p:cNvSpPr txBox="1"/>
          <p:nvPr/>
        </p:nvSpPr>
        <p:spPr>
          <a:xfrm>
            <a:off x="89452" y="3696374"/>
            <a:ext cx="82608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Intervals:   </a:t>
            </a:r>
            <a:r>
              <a:rPr lang="en-US" dirty="0"/>
              <a:t>{3,8,11}➞{3,11,14}         {3,8,11}➞{8,11,19}	       {3,8,11}➞{3,5,8} </a:t>
            </a:r>
          </a:p>
          <a:p>
            <a:r>
              <a:rPr lang="en-US" sz="2400" dirty="0"/>
              <a:t>PC intervals:   </a:t>
            </a:r>
            <a:r>
              <a:rPr lang="en-US" dirty="0"/>
              <a:t>{1,3,4}➞{1,2,3} 	        {1,3,4}➞{1,3,6}              {1,3,4}➞{3,4,5} 	 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09B17-E6AC-23FE-E753-07F6BAA9856A}"/>
              </a:ext>
            </a:extLst>
          </p:cNvPr>
          <p:cNvSpPr txBox="1"/>
          <p:nvPr/>
        </p:nvSpPr>
        <p:spPr>
          <a:xfrm>
            <a:off x="1977887" y="1561827"/>
            <a:ext cx="164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“Unfolding”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E3ECB-3659-7B28-9D28-A5A8EEAC17CC}"/>
              </a:ext>
            </a:extLst>
          </p:cNvPr>
          <p:cNvSpPr txBox="1"/>
          <p:nvPr/>
        </p:nvSpPr>
        <p:spPr>
          <a:xfrm>
            <a:off x="6683357" y="1554028"/>
            <a:ext cx="1499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 err="1"/>
              <a:t>Infolding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867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DB58-1884-F137-C307-5C4EA8C32D59}"/>
              </a:ext>
            </a:extLst>
          </p:cNvPr>
          <p:cNvSpPr txBox="1"/>
          <p:nvPr/>
        </p:nvSpPr>
        <p:spPr>
          <a:xfrm>
            <a:off x="1093304" y="1110357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from Bernard, </a:t>
            </a:r>
            <a:r>
              <a:rPr lang="en-US" sz="2400" b="1" i="1" dirty="0"/>
              <a:t>Music of Edgar </a:t>
            </a:r>
            <a:r>
              <a:rPr lang="en-US" sz="2400" b="1" i="1" dirty="0" err="1"/>
              <a:t>Varése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385B-523A-F61D-7293-CBA134304793}"/>
              </a:ext>
            </a:extLst>
          </p:cNvPr>
          <p:cNvSpPr txBox="1"/>
          <p:nvPr/>
        </p:nvSpPr>
        <p:spPr>
          <a:xfrm>
            <a:off x="372256" y="1849736"/>
            <a:ext cx="105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Ex. 3.5: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5320C-4760-FA0F-45C9-46F14DF5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54" y="1560077"/>
            <a:ext cx="7064718" cy="23843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FEFE68-C98D-60D5-D8F6-5F7A4E981BC5}"/>
              </a:ext>
            </a:extLst>
          </p:cNvPr>
          <p:cNvSpPr txBox="1"/>
          <p:nvPr/>
        </p:nvSpPr>
        <p:spPr>
          <a:xfrm>
            <a:off x="4636735" y="4394354"/>
            <a:ext cx="1094530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{1, 6, 7}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FC1A7A-9CD5-58B3-B669-82015A34A69D}"/>
              </a:ext>
            </a:extLst>
          </p:cNvPr>
          <p:cNvSpPr txBox="1"/>
          <p:nvPr/>
        </p:nvSpPr>
        <p:spPr>
          <a:xfrm>
            <a:off x="3403057" y="4087941"/>
            <a:ext cx="109453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{1, 7, 8}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{1, 5, 6}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646B9D-1D14-6ADF-DA90-AF12502EBDD4}"/>
              </a:ext>
            </a:extLst>
          </p:cNvPr>
          <p:cNvSpPr txBox="1"/>
          <p:nvPr/>
        </p:nvSpPr>
        <p:spPr>
          <a:xfrm>
            <a:off x="5910167" y="4396548"/>
            <a:ext cx="2466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{6, 7, 13}➞{1, 6, 7}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671B83-9479-552B-6AEE-BEFE80678F4C}"/>
              </a:ext>
            </a:extLst>
          </p:cNvPr>
          <p:cNvSpPr txBox="1"/>
          <p:nvPr/>
        </p:nvSpPr>
        <p:spPr>
          <a:xfrm rot="1735142">
            <a:off x="4339979" y="418318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➞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F5A96C-901D-AB90-BC95-4540F9556161}"/>
              </a:ext>
            </a:extLst>
          </p:cNvPr>
          <p:cNvSpPr txBox="1"/>
          <p:nvPr/>
        </p:nvSpPr>
        <p:spPr>
          <a:xfrm rot="19704879">
            <a:off x="4333354" y="462381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➞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94131-8DCA-A2D2-E57E-B86FDE806F93}"/>
              </a:ext>
            </a:extLst>
          </p:cNvPr>
          <p:cNvSpPr txBox="1"/>
          <p:nvPr/>
        </p:nvSpPr>
        <p:spPr>
          <a:xfrm>
            <a:off x="4636735" y="5508344"/>
            <a:ext cx="109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{1, 5, 6}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1F2C2F-9380-CEF3-C5E0-5386BE746774}"/>
              </a:ext>
            </a:extLst>
          </p:cNvPr>
          <p:cNvSpPr txBox="1"/>
          <p:nvPr/>
        </p:nvSpPr>
        <p:spPr>
          <a:xfrm>
            <a:off x="6048896" y="5506657"/>
            <a:ext cx="231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{1, 5, 6}➞{1, 5, 6}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E31723-310E-A5FE-2F65-9E104E18F2D1}"/>
              </a:ext>
            </a:extLst>
          </p:cNvPr>
          <p:cNvSpPr txBox="1"/>
          <p:nvPr/>
        </p:nvSpPr>
        <p:spPr>
          <a:xfrm>
            <a:off x="1313564" y="5516809"/>
            <a:ext cx="176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PC intervals: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3F82DF-53CB-02B0-96A7-EBA3F4B77F7D}"/>
              </a:ext>
            </a:extLst>
          </p:cNvPr>
          <p:cNvSpPr txBox="1"/>
          <p:nvPr/>
        </p:nvSpPr>
        <p:spPr>
          <a:xfrm>
            <a:off x="1652754" y="4377455"/>
            <a:ext cx="131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Intervals: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373C17-FC63-F924-8182-AD26AD4CC1CD}"/>
              </a:ext>
            </a:extLst>
          </p:cNvPr>
          <p:cNvSpPr txBox="1"/>
          <p:nvPr/>
        </p:nvSpPr>
        <p:spPr>
          <a:xfrm>
            <a:off x="3423422" y="5216728"/>
            <a:ext cx="109453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{1, 4, 5}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{1, 5, 6}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1E474B-D1C4-05F0-49A5-FB41634B2B41}"/>
              </a:ext>
            </a:extLst>
          </p:cNvPr>
          <p:cNvSpPr txBox="1"/>
          <p:nvPr/>
        </p:nvSpPr>
        <p:spPr>
          <a:xfrm rot="1735142">
            <a:off x="4332404" y="532792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➞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85E110-675B-521F-E7F0-8A60CE81056B}"/>
              </a:ext>
            </a:extLst>
          </p:cNvPr>
          <p:cNvSpPr txBox="1"/>
          <p:nvPr/>
        </p:nvSpPr>
        <p:spPr>
          <a:xfrm rot="19704879">
            <a:off x="4325779" y="57685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➞</a:t>
            </a:r>
          </a:p>
        </p:txBody>
      </p:sp>
    </p:spTree>
    <p:extLst>
      <p:ext uri="{BB962C8B-B14F-4D97-AF65-F5344CB8AC3E}">
        <p14:creationId xmlns:p14="http://schemas.microsoft.com/office/powerpoint/2010/main" val="220133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DB58-1884-F137-C307-5C4EA8C32D59}"/>
              </a:ext>
            </a:extLst>
          </p:cNvPr>
          <p:cNvSpPr txBox="1"/>
          <p:nvPr/>
        </p:nvSpPr>
        <p:spPr>
          <a:xfrm>
            <a:off x="1093304" y="1110357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from Bernard, </a:t>
            </a:r>
            <a:r>
              <a:rPr lang="en-US" sz="2400" b="1" i="1" dirty="0"/>
              <a:t>Music of Edgar </a:t>
            </a:r>
            <a:r>
              <a:rPr lang="en-US" sz="2400" b="1" i="1" dirty="0" err="1"/>
              <a:t>Varése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82ABE-2890-C378-14B9-DCEB40D73F9E}"/>
              </a:ext>
            </a:extLst>
          </p:cNvPr>
          <p:cNvSpPr txBox="1"/>
          <p:nvPr/>
        </p:nvSpPr>
        <p:spPr>
          <a:xfrm>
            <a:off x="815007" y="1747234"/>
            <a:ext cx="2455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Ex. 3.6 </a:t>
            </a:r>
            <a:r>
              <a:rPr lang="en-US" sz="2400" i="1" dirty="0"/>
              <a:t>(Nocturnal):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9FF4C-3DEC-D549-A9A4-EA4D5F99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79" y="2208899"/>
            <a:ext cx="7447432" cy="33669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3B9B370-82B1-C740-7519-79D357EC6EAB}"/>
              </a:ext>
            </a:extLst>
          </p:cNvPr>
          <p:cNvSpPr/>
          <p:nvPr/>
        </p:nvSpPr>
        <p:spPr>
          <a:xfrm>
            <a:off x="3826197" y="2245492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FB7BAB3-27AA-D4A9-96C4-CD77A2A9EFAE}"/>
              </a:ext>
            </a:extLst>
          </p:cNvPr>
          <p:cNvSpPr/>
          <p:nvPr/>
        </p:nvSpPr>
        <p:spPr>
          <a:xfrm>
            <a:off x="4580092" y="2207021"/>
            <a:ext cx="3277274" cy="1167358"/>
          </a:xfrm>
          <a:custGeom>
            <a:avLst/>
            <a:gdLst>
              <a:gd name="connsiteX0" fmla="*/ 0 w 3277274"/>
              <a:gd name="connsiteY0" fmla="*/ 74933 h 1167358"/>
              <a:gd name="connsiteX1" fmla="*/ 2362874 w 3277274"/>
              <a:gd name="connsiteY1" fmla="*/ 115393 h 1167358"/>
              <a:gd name="connsiteX2" fmla="*/ 3277274 w 3277274"/>
              <a:gd name="connsiteY2" fmla="*/ 1167358 h 1167358"/>
              <a:gd name="connsiteX3" fmla="*/ 3277274 w 3277274"/>
              <a:gd name="connsiteY3" fmla="*/ 1167358 h 116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274" h="1167358">
                <a:moveTo>
                  <a:pt x="0" y="74933"/>
                </a:moveTo>
                <a:cubicBezTo>
                  <a:pt x="908331" y="4127"/>
                  <a:pt x="1816662" y="-66678"/>
                  <a:pt x="2362874" y="115393"/>
                </a:cubicBezTo>
                <a:cubicBezTo>
                  <a:pt x="2909086" y="297464"/>
                  <a:pt x="3277274" y="1167358"/>
                  <a:pt x="3277274" y="1167358"/>
                </a:cubicBezTo>
                <a:lnTo>
                  <a:pt x="3277274" y="1167358"/>
                </a:ln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3B7147-1E65-1F34-E23C-BE10F725F3B9}"/>
              </a:ext>
            </a:extLst>
          </p:cNvPr>
          <p:cNvSpPr/>
          <p:nvPr/>
        </p:nvSpPr>
        <p:spPr>
          <a:xfrm>
            <a:off x="7586945" y="3374379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DB58-1884-F137-C307-5C4EA8C32D59}"/>
              </a:ext>
            </a:extLst>
          </p:cNvPr>
          <p:cNvSpPr txBox="1"/>
          <p:nvPr/>
        </p:nvSpPr>
        <p:spPr>
          <a:xfrm>
            <a:off x="1093304" y="1110357"/>
            <a:ext cx="663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from Bernard, </a:t>
            </a:r>
            <a:r>
              <a:rPr lang="en-US" sz="2400" b="1" i="1" dirty="0"/>
              <a:t>Music of Edgar </a:t>
            </a:r>
            <a:r>
              <a:rPr lang="en-US" sz="2400" b="1" i="1" dirty="0" err="1"/>
              <a:t>Varése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55EE9-6E1C-BC01-A632-40E9101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86" y="1572021"/>
            <a:ext cx="6497378" cy="438151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4EE954-07A0-4D2F-B027-8C82CD3273DC}"/>
              </a:ext>
            </a:extLst>
          </p:cNvPr>
          <p:cNvSpPr/>
          <p:nvPr/>
        </p:nvSpPr>
        <p:spPr>
          <a:xfrm>
            <a:off x="2861534" y="4130936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886A0C-171B-C48F-C8B3-C4C218F9AD48}"/>
              </a:ext>
            </a:extLst>
          </p:cNvPr>
          <p:cNvSpPr/>
          <p:nvPr/>
        </p:nvSpPr>
        <p:spPr>
          <a:xfrm>
            <a:off x="3646311" y="4116556"/>
            <a:ext cx="1298222" cy="850555"/>
          </a:xfrm>
          <a:custGeom>
            <a:avLst/>
            <a:gdLst>
              <a:gd name="connsiteX0" fmla="*/ 0 w 1298222"/>
              <a:gd name="connsiteY0" fmla="*/ 133711 h 850555"/>
              <a:gd name="connsiteX1" fmla="*/ 620889 w 1298222"/>
              <a:gd name="connsiteY1" fmla="*/ 54688 h 850555"/>
              <a:gd name="connsiteX2" fmla="*/ 1298222 w 1298222"/>
              <a:gd name="connsiteY2" fmla="*/ 850555 h 85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222" h="850555">
                <a:moveTo>
                  <a:pt x="0" y="133711"/>
                </a:moveTo>
                <a:cubicBezTo>
                  <a:pt x="202259" y="34462"/>
                  <a:pt x="404519" y="-64786"/>
                  <a:pt x="620889" y="54688"/>
                </a:cubicBezTo>
                <a:cubicBezTo>
                  <a:pt x="837259" y="174162"/>
                  <a:pt x="1067740" y="512358"/>
                  <a:pt x="1298222" y="850555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85A52F-A429-27D1-D241-D1FF9D1C4D57}"/>
              </a:ext>
            </a:extLst>
          </p:cNvPr>
          <p:cNvSpPr/>
          <p:nvPr/>
        </p:nvSpPr>
        <p:spPr>
          <a:xfrm>
            <a:off x="4722042" y="4970811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EAFBD2-8726-1390-2DA7-6A3282B28027}"/>
              </a:ext>
            </a:extLst>
          </p:cNvPr>
          <p:cNvSpPr/>
          <p:nvPr/>
        </p:nvSpPr>
        <p:spPr>
          <a:xfrm>
            <a:off x="3072736" y="4967111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CE67F63-66E9-0D51-5C78-ADF3A2BE17EB}"/>
              </a:ext>
            </a:extLst>
          </p:cNvPr>
          <p:cNvSpPr/>
          <p:nvPr/>
        </p:nvSpPr>
        <p:spPr>
          <a:xfrm>
            <a:off x="3815644" y="5288844"/>
            <a:ext cx="970845" cy="141844"/>
          </a:xfrm>
          <a:custGeom>
            <a:avLst/>
            <a:gdLst>
              <a:gd name="connsiteX0" fmla="*/ 0 w 970845"/>
              <a:gd name="connsiteY0" fmla="*/ 0 h 141844"/>
              <a:gd name="connsiteX1" fmla="*/ 434623 w 970845"/>
              <a:gd name="connsiteY1" fmla="*/ 141112 h 141844"/>
              <a:gd name="connsiteX2" fmla="*/ 970845 w 970845"/>
              <a:gd name="connsiteY2" fmla="*/ 45156 h 14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845" h="141844">
                <a:moveTo>
                  <a:pt x="0" y="0"/>
                </a:moveTo>
                <a:cubicBezTo>
                  <a:pt x="136408" y="66793"/>
                  <a:pt x="272816" y="133586"/>
                  <a:pt x="434623" y="141112"/>
                </a:cubicBezTo>
                <a:cubicBezTo>
                  <a:pt x="596430" y="148638"/>
                  <a:pt x="783637" y="96897"/>
                  <a:pt x="970845" y="45156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3AAB21-7E5C-2C3F-1CEE-AF53366FD408}"/>
              </a:ext>
            </a:extLst>
          </p:cNvPr>
          <p:cNvSpPr/>
          <p:nvPr/>
        </p:nvSpPr>
        <p:spPr>
          <a:xfrm>
            <a:off x="7601285" y="4961733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BCA76E8-7AF7-4268-7D50-EBDCCD163CAD}"/>
              </a:ext>
            </a:extLst>
          </p:cNvPr>
          <p:cNvSpPr/>
          <p:nvPr/>
        </p:nvSpPr>
        <p:spPr>
          <a:xfrm>
            <a:off x="5441244" y="5322711"/>
            <a:ext cx="2291645" cy="299273"/>
          </a:xfrm>
          <a:custGeom>
            <a:avLst/>
            <a:gdLst>
              <a:gd name="connsiteX0" fmla="*/ 2291645 w 2291645"/>
              <a:gd name="connsiteY0" fmla="*/ 0 h 299273"/>
              <a:gd name="connsiteX1" fmla="*/ 835378 w 2291645"/>
              <a:gd name="connsiteY1" fmla="*/ 299156 h 299273"/>
              <a:gd name="connsiteX2" fmla="*/ 0 w 2291645"/>
              <a:gd name="connsiteY2" fmla="*/ 28222 h 29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1645" h="299273">
                <a:moveTo>
                  <a:pt x="2291645" y="0"/>
                </a:moveTo>
                <a:cubicBezTo>
                  <a:pt x="1754482" y="147226"/>
                  <a:pt x="1217319" y="294452"/>
                  <a:pt x="835378" y="299156"/>
                </a:cubicBezTo>
                <a:cubicBezTo>
                  <a:pt x="453437" y="303860"/>
                  <a:pt x="226718" y="166041"/>
                  <a:pt x="0" y="28222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267A83-9662-E3DF-EBB3-FD0EA1022D81}"/>
              </a:ext>
            </a:extLst>
          </p:cNvPr>
          <p:cNvSpPr txBox="1"/>
          <p:nvPr/>
        </p:nvSpPr>
        <p:spPr>
          <a:xfrm>
            <a:off x="372012" y="1741266"/>
            <a:ext cx="1499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Ex. 3.9:</a:t>
            </a:r>
          </a:p>
          <a:p>
            <a:pPr algn="r"/>
            <a:r>
              <a:rPr lang="en-US" sz="2400" i="1" dirty="0"/>
              <a:t>(</a:t>
            </a:r>
            <a:r>
              <a:rPr lang="en-US" sz="2400" i="1" dirty="0" err="1"/>
              <a:t>Offrandes</a:t>
            </a:r>
            <a:r>
              <a:rPr lang="en-US" sz="2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37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71D5E5E-7CE2-AD5A-F028-96DDC880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03" y="1867261"/>
            <a:ext cx="6369751" cy="2468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6AD8A-7A1E-8D0B-2CA4-89A6ED1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2E99A-E447-4E20-67C9-7FFB85E1D2E2}"/>
              </a:ext>
            </a:extLst>
          </p:cNvPr>
          <p:cNvSpPr txBox="1"/>
          <p:nvPr/>
        </p:nvSpPr>
        <p:spPr>
          <a:xfrm>
            <a:off x="824949" y="1110357"/>
            <a:ext cx="769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Pitch space </a:t>
            </a:r>
            <a:r>
              <a:rPr lang="en-US" sz="2400" b="1" dirty="0" err="1"/>
              <a:t>foldings</a:t>
            </a:r>
            <a:r>
              <a:rPr lang="en-US" sz="2400" b="1" dirty="0"/>
              <a:t> generalize to pitch-class </a:t>
            </a:r>
            <a:r>
              <a:rPr lang="en-US" sz="2400" b="1" dirty="0" err="1"/>
              <a:t>foldings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82DD0-99D5-5406-6235-659F0ECD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72" y="1900053"/>
            <a:ext cx="4142926" cy="212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3BB1F-B6F3-2BDB-6C31-2E1ED4AF4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72" y="2513356"/>
            <a:ext cx="776799" cy="1346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7659F6-38C4-E67C-968B-874C8101D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456" y="2012878"/>
            <a:ext cx="2330398" cy="16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DBDB-45A4-CBAC-EB2D-236D9097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Trichordal Folding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EAFE8-736C-E2E2-970B-888CDADC0649}"/>
              </a:ext>
            </a:extLst>
          </p:cNvPr>
          <p:cNvSpPr/>
          <p:nvPr/>
        </p:nvSpPr>
        <p:spPr>
          <a:xfrm>
            <a:off x="1451776" y="1639956"/>
            <a:ext cx="6341166" cy="44869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FA35C-7D09-2F55-8E29-8F8D7A102149}"/>
              </a:ext>
            </a:extLst>
          </p:cNvPr>
          <p:cNvSpPr/>
          <p:nvPr/>
        </p:nvSpPr>
        <p:spPr>
          <a:xfrm>
            <a:off x="596348" y="1157765"/>
            <a:ext cx="815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Network of trichordal folding relations between </a:t>
            </a:r>
            <a:r>
              <a:rPr lang="en-US" sz="2400" b="1" dirty="0" err="1"/>
              <a:t>pcsets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E974C-AC55-B312-2786-DFA1F4A5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10" y="1639955"/>
            <a:ext cx="6004580" cy="44869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D903941-5CB3-A048-0AE4-5779AE89BF4E}"/>
              </a:ext>
            </a:extLst>
          </p:cNvPr>
          <p:cNvSpPr/>
          <p:nvPr/>
        </p:nvSpPr>
        <p:spPr>
          <a:xfrm>
            <a:off x="3387051" y="5118908"/>
            <a:ext cx="796066" cy="398033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C3260E-FE5E-F5A2-8E06-6E08294CBE8F}"/>
              </a:ext>
            </a:extLst>
          </p:cNvPr>
          <p:cNvCxnSpPr/>
          <p:nvPr/>
        </p:nvCxnSpPr>
        <p:spPr>
          <a:xfrm flipV="1">
            <a:off x="3780790" y="4294909"/>
            <a:ext cx="0" cy="81049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18BDF6-EA72-CFEC-1DF1-820B7C36EF07}"/>
              </a:ext>
            </a:extLst>
          </p:cNvPr>
          <p:cNvCxnSpPr>
            <a:cxnSpLocks/>
          </p:cNvCxnSpPr>
          <p:nvPr/>
        </p:nvCxnSpPr>
        <p:spPr>
          <a:xfrm>
            <a:off x="4232564" y="5343756"/>
            <a:ext cx="1634836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FC7213-6E72-9A44-1F5F-66AFECC2A234}"/>
              </a:ext>
            </a:extLst>
          </p:cNvPr>
          <p:cNvCxnSpPr>
            <a:cxnSpLocks/>
          </p:cNvCxnSpPr>
          <p:nvPr/>
        </p:nvCxnSpPr>
        <p:spPr>
          <a:xfrm flipH="1" flipV="1">
            <a:off x="2760055" y="4307551"/>
            <a:ext cx="800627" cy="82399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3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{5761B5CD-21E2-9D4B-BB23-864FF2A4E875}tf10001120</Template>
  <TotalTime>49594</TotalTime>
  <Words>1096</Words>
  <Application>Microsoft Macintosh PowerPoint</Application>
  <PresentationFormat>On-screen Show (4:3)</PresentationFormat>
  <Paragraphs>228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Gill Sans MT</vt:lpstr>
      <vt:lpstr>Helsinki Text Std</vt:lpstr>
      <vt:lpstr>Parcel</vt:lpstr>
      <vt:lpstr>Tetrachordal Folding operations Applied to Morton Feldman’s For stefan Wolpe</vt:lpstr>
      <vt:lpstr>Overview</vt:lpstr>
      <vt:lpstr>Trichordal Folding</vt:lpstr>
      <vt:lpstr>Trichordal Folding</vt:lpstr>
      <vt:lpstr>Trichordal Folding</vt:lpstr>
      <vt:lpstr>Trichordal Folding</vt:lpstr>
      <vt:lpstr>Trichordal Folding</vt:lpstr>
      <vt:lpstr>Trichordal Folding</vt:lpstr>
      <vt:lpstr>Trichordal Folding</vt:lpstr>
      <vt:lpstr>tetrachordal Folding</vt:lpstr>
      <vt:lpstr>generalization of folding</vt:lpstr>
      <vt:lpstr>Tetrachordal Folding</vt:lpstr>
      <vt:lpstr>Tetrachordal Folding</vt:lpstr>
      <vt:lpstr>Tetrachordal Folding</vt:lpstr>
      <vt:lpstr>Tetra-chordal Folding Network for pcsets</vt:lpstr>
      <vt:lpstr>Morton Feldman  For stefan Wolpe</vt:lpstr>
      <vt:lpstr>“For stefan Wolpe,” First half</vt:lpstr>
      <vt:lpstr>“For stefan Wolpe,” First half</vt:lpstr>
      <vt:lpstr>“For stefan Wolpe,” First phrase</vt:lpstr>
      <vt:lpstr>“For stefan Wolpe,” second phrase</vt:lpstr>
      <vt:lpstr>“For stefan Wolpe,” First phrase</vt:lpstr>
      <vt:lpstr>“For stefan Wolpe,” First phrase</vt:lpstr>
      <vt:lpstr>Tetra-chordal Folding Network for pcsets</vt:lpstr>
      <vt:lpstr>Subnetwork for Part One</vt:lpstr>
      <vt:lpstr>Derivation of the first phrase</vt:lpstr>
      <vt:lpstr>Phrase 1: (015)s in voicing space</vt:lpstr>
      <vt:lpstr>Phrase 2: (015)s in voicing space</vt:lpstr>
      <vt:lpstr>Morton Feldman  For stefan Wolpe</vt:lpstr>
      <vt:lpstr>For stefan Wolpe, Part 2</vt:lpstr>
      <vt:lpstr>For stefan Wolpe, Part 2</vt:lpstr>
      <vt:lpstr>For stefan Wolpe, Part 2</vt:lpstr>
      <vt:lpstr>For stefan Wolpe, Part 2</vt:lpstr>
      <vt:lpstr>For stefan Wolpe, Part 2</vt:lpstr>
      <vt:lpstr>For stefan Wolpe, Part 2</vt:lpstr>
      <vt:lpstr>Summary</vt:lpstr>
      <vt:lpstr>Tetrachordal Folding operations Applied to Morton Feldman’s For stefan Wolpe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Yust, Jason</dc:creator>
  <cp:lastModifiedBy>Yust, Jason</cp:lastModifiedBy>
  <cp:revision>24</cp:revision>
  <dcterms:created xsi:type="dcterms:W3CDTF">2022-04-26T01:39:31Z</dcterms:created>
  <dcterms:modified xsi:type="dcterms:W3CDTF">2022-06-18T14:14:02Z</dcterms:modified>
</cp:coreProperties>
</file>