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8" r:id="rId2"/>
    <p:sldId id="295" r:id="rId3"/>
    <p:sldId id="296" r:id="rId4"/>
    <p:sldId id="297" r:id="rId5"/>
    <p:sldId id="257" r:id="rId6"/>
    <p:sldId id="259" r:id="rId7"/>
    <p:sldId id="260" r:id="rId8"/>
    <p:sldId id="261" r:id="rId9"/>
    <p:sldId id="263" r:id="rId10"/>
    <p:sldId id="262" r:id="rId11"/>
    <p:sldId id="264" r:id="rId12"/>
    <p:sldId id="265" r:id="rId13"/>
    <p:sldId id="266" r:id="rId14"/>
    <p:sldId id="267" r:id="rId15"/>
    <p:sldId id="268" r:id="rId16"/>
    <p:sldId id="271" r:id="rId17"/>
    <p:sldId id="270" r:id="rId18"/>
    <p:sldId id="269" r:id="rId19"/>
    <p:sldId id="272" r:id="rId20"/>
    <p:sldId id="275" r:id="rId21"/>
    <p:sldId id="276" r:id="rId22"/>
    <p:sldId id="277" r:id="rId23"/>
    <p:sldId id="278" r:id="rId24"/>
    <p:sldId id="273" r:id="rId25"/>
    <p:sldId id="279" r:id="rId26"/>
    <p:sldId id="281" r:id="rId27"/>
    <p:sldId id="282" r:id="rId28"/>
    <p:sldId id="283" r:id="rId29"/>
    <p:sldId id="284" r:id="rId30"/>
    <p:sldId id="285" r:id="rId31"/>
    <p:sldId id="286" r:id="rId32"/>
    <p:sldId id="287" r:id="rId33"/>
    <p:sldId id="288" r:id="rId34"/>
    <p:sldId id="290" r:id="rId35"/>
    <p:sldId id="289" r:id="rId36"/>
    <p:sldId id="291" r:id="rId37"/>
    <p:sldId id="292" r:id="rId38"/>
    <p:sldId id="294" r:id="rId39"/>
    <p:sldId id="29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3A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067" autoAdjust="0"/>
  </p:normalViewPr>
  <p:slideViewPr>
    <p:cSldViewPr snapToGrid="0">
      <p:cViewPr varScale="1">
        <p:scale>
          <a:sx n="104" d="100"/>
          <a:sy n="104" d="100"/>
        </p:scale>
        <p:origin x="132"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4DE0C6-CB9A-4A28-8B61-5240C97C31F7}" type="datetimeFigureOut">
              <a:rPr lang="en-US" smtClean="0"/>
              <a:t>9/23/2024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F1DF94-EA6D-42DA-B42B-B7AE8145584C}" type="slidenum">
              <a:rPr lang="en-US" smtClean="0"/>
              <a:t>‹#›</a:t>
            </a:fld>
            <a:endParaRPr lang="en-US"/>
          </a:p>
        </p:txBody>
      </p:sp>
    </p:spTree>
    <p:extLst>
      <p:ext uri="{BB962C8B-B14F-4D97-AF65-F5344CB8AC3E}">
        <p14:creationId xmlns:p14="http://schemas.microsoft.com/office/powerpoint/2010/main" val="2586690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F1DF94-EA6D-42DA-B42B-B7AE8145584C}" type="slidenum">
              <a:rPr lang="en-US" smtClean="0"/>
              <a:t>4</a:t>
            </a:fld>
            <a:endParaRPr lang="en-US"/>
          </a:p>
        </p:txBody>
      </p:sp>
    </p:spTree>
    <p:extLst>
      <p:ext uri="{BB962C8B-B14F-4D97-AF65-F5344CB8AC3E}">
        <p14:creationId xmlns:p14="http://schemas.microsoft.com/office/powerpoint/2010/main" val="3511261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F1DF94-EA6D-42DA-B42B-B7AE8145584C}" type="slidenum">
              <a:rPr lang="en-US" smtClean="0"/>
              <a:t>32</a:t>
            </a:fld>
            <a:endParaRPr lang="en-US"/>
          </a:p>
        </p:txBody>
      </p:sp>
    </p:spTree>
    <p:extLst>
      <p:ext uri="{BB962C8B-B14F-4D97-AF65-F5344CB8AC3E}">
        <p14:creationId xmlns:p14="http://schemas.microsoft.com/office/powerpoint/2010/main" val="327196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F1DF94-EA6D-42DA-B42B-B7AE8145584C}" type="slidenum">
              <a:rPr lang="en-US" smtClean="0"/>
              <a:t>33</a:t>
            </a:fld>
            <a:endParaRPr lang="en-US"/>
          </a:p>
        </p:txBody>
      </p:sp>
    </p:spTree>
    <p:extLst>
      <p:ext uri="{BB962C8B-B14F-4D97-AF65-F5344CB8AC3E}">
        <p14:creationId xmlns:p14="http://schemas.microsoft.com/office/powerpoint/2010/main" val="2499780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F1DF94-EA6D-42DA-B42B-B7AE8145584C}" type="slidenum">
              <a:rPr lang="en-US" smtClean="0"/>
              <a:t>34</a:t>
            </a:fld>
            <a:endParaRPr lang="en-US"/>
          </a:p>
        </p:txBody>
      </p:sp>
    </p:spTree>
    <p:extLst>
      <p:ext uri="{BB962C8B-B14F-4D97-AF65-F5344CB8AC3E}">
        <p14:creationId xmlns:p14="http://schemas.microsoft.com/office/powerpoint/2010/main" val="1374919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F1DF94-EA6D-42DA-B42B-B7AE8145584C}" type="slidenum">
              <a:rPr lang="en-US" smtClean="0"/>
              <a:t>35</a:t>
            </a:fld>
            <a:endParaRPr lang="en-US"/>
          </a:p>
        </p:txBody>
      </p:sp>
    </p:spTree>
    <p:extLst>
      <p:ext uri="{BB962C8B-B14F-4D97-AF65-F5344CB8AC3E}">
        <p14:creationId xmlns:p14="http://schemas.microsoft.com/office/powerpoint/2010/main" val="1671219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F1DF94-EA6D-42DA-B42B-B7AE8145584C}" type="slidenum">
              <a:rPr lang="en-US" smtClean="0"/>
              <a:t>36</a:t>
            </a:fld>
            <a:endParaRPr lang="en-US"/>
          </a:p>
        </p:txBody>
      </p:sp>
    </p:spTree>
    <p:extLst>
      <p:ext uri="{BB962C8B-B14F-4D97-AF65-F5344CB8AC3E}">
        <p14:creationId xmlns:p14="http://schemas.microsoft.com/office/powerpoint/2010/main" val="24425767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F1DF94-EA6D-42DA-B42B-B7AE8145584C}" type="slidenum">
              <a:rPr lang="en-US" smtClean="0"/>
              <a:t>37</a:t>
            </a:fld>
            <a:endParaRPr lang="en-US"/>
          </a:p>
        </p:txBody>
      </p:sp>
    </p:spTree>
    <p:extLst>
      <p:ext uri="{BB962C8B-B14F-4D97-AF65-F5344CB8AC3E}">
        <p14:creationId xmlns:p14="http://schemas.microsoft.com/office/powerpoint/2010/main" val="2254785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F1DF94-EA6D-42DA-B42B-B7AE8145584C}" type="slidenum">
              <a:rPr lang="en-US" smtClean="0"/>
              <a:t>38</a:t>
            </a:fld>
            <a:endParaRPr lang="en-US"/>
          </a:p>
        </p:txBody>
      </p:sp>
    </p:spTree>
    <p:extLst>
      <p:ext uri="{BB962C8B-B14F-4D97-AF65-F5344CB8AC3E}">
        <p14:creationId xmlns:p14="http://schemas.microsoft.com/office/powerpoint/2010/main" val="720068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F1DF94-EA6D-42DA-B42B-B7AE8145584C}" type="slidenum">
              <a:rPr lang="en-US" smtClean="0"/>
              <a:t>5</a:t>
            </a:fld>
            <a:endParaRPr lang="en-US"/>
          </a:p>
        </p:txBody>
      </p:sp>
    </p:spTree>
    <p:extLst>
      <p:ext uri="{BB962C8B-B14F-4D97-AF65-F5344CB8AC3E}">
        <p14:creationId xmlns:p14="http://schemas.microsoft.com/office/powerpoint/2010/main" val="1640522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Calibri" panose="020F0502020204030204" pitchFamily="34" charset="0"/>
              </a:rPr>
              <a:t>This presentation will cover how to evaluate precision and accuracy in environmental exposure data, as well as how to interpret your own exposure data from laboratory data. Any exposure or epidemiological study is dependent on how well the exposure was measured. There are several ways to gauge this with laboratory measurements, though they are often overlooked. We will discuss data validation procedures for assessing analytical accuracy, extraction efficiency, contamination, and precision. We will also go through a step-by-step guide (in R) on how to create your own quality control report for your data. Beginner R experience is useful, though not necessary.</a:t>
            </a:r>
            <a:endParaRPr lang="en-US" dirty="0"/>
          </a:p>
        </p:txBody>
      </p:sp>
      <p:sp>
        <p:nvSpPr>
          <p:cNvPr id="4" name="Slide Number Placeholder 3"/>
          <p:cNvSpPr>
            <a:spLocks noGrp="1"/>
          </p:cNvSpPr>
          <p:nvPr>
            <p:ph type="sldNum" sz="quarter" idx="5"/>
          </p:nvPr>
        </p:nvSpPr>
        <p:spPr/>
        <p:txBody>
          <a:bodyPr/>
          <a:lstStyle/>
          <a:p>
            <a:fld id="{B6F1DF94-EA6D-42DA-B42B-B7AE8145584C}" type="slidenum">
              <a:rPr lang="en-US" smtClean="0"/>
              <a:t>6</a:t>
            </a:fld>
            <a:endParaRPr lang="en-US"/>
          </a:p>
        </p:txBody>
      </p:sp>
    </p:spTree>
    <p:extLst>
      <p:ext uri="{BB962C8B-B14F-4D97-AF65-F5344CB8AC3E}">
        <p14:creationId xmlns:p14="http://schemas.microsoft.com/office/powerpoint/2010/main" val="233945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F1DF94-EA6D-42DA-B42B-B7AE8145584C}" type="slidenum">
              <a:rPr lang="en-US" smtClean="0"/>
              <a:t>8</a:t>
            </a:fld>
            <a:endParaRPr lang="en-US"/>
          </a:p>
        </p:txBody>
      </p:sp>
    </p:spTree>
    <p:extLst>
      <p:ext uri="{BB962C8B-B14F-4D97-AF65-F5344CB8AC3E}">
        <p14:creationId xmlns:p14="http://schemas.microsoft.com/office/powerpoint/2010/main" val="2369152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will vary across batches</a:t>
            </a:r>
          </a:p>
        </p:txBody>
      </p:sp>
      <p:sp>
        <p:nvSpPr>
          <p:cNvPr id="4" name="Slide Number Placeholder 3"/>
          <p:cNvSpPr>
            <a:spLocks noGrp="1"/>
          </p:cNvSpPr>
          <p:nvPr>
            <p:ph type="sldNum" sz="quarter" idx="5"/>
          </p:nvPr>
        </p:nvSpPr>
        <p:spPr/>
        <p:txBody>
          <a:bodyPr/>
          <a:lstStyle/>
          <a:p>
            <a:fld id="{B6F1DF94-EA6D-42DA-B42B-B7AE8145584C}" type="slidenum">
              <a:rPr lang="en-US" smtClean="0"/>
              <a:t>11</a:t>
            </a:fld>
            <a:endParaRPr lang="en-US"/>
          </a:p>
        </p:txBody>
      </p:sp>
    </p:spTree>
    <p:extLst>
      <p:ext uri="{BB962C8B-B14F-4D97-AF65-F5344CB8AC3E}">
        <p14:creationId xmlns:p14="http://schemas.microsoft.com/office/powerpoint/2010/main" val="411388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F1DF94-EA6D-42DA-B42B-B7AE8145584C}" type="slidenum">
              <a:rPr lang="en-US" smtClean="0"/>
              <a:t>20</a:t>
            </a:fld>
            <a:endParaRPr lang="en-US"/>
          </a:p>
        </p:txBody>
      </p:sp>
    </p:spTree>
    <p:extLst>
      <p:ext uri="{BB962C8B-B14F-4D97-AF65-F5344CB8AC3E}">
        <p14:creationId xmlns:p14="http://schemas.microsoft.com/office/powerpoint/2010/main" val="3944711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F1DF94-EA6D-42DA-B42B-B7AE8145584C}" type="slidenum">
              <a:rPr lang="en-US" smtClean="0"/>
              <a:t>21</a:t>
            </a:fld>
            <a:endParaRPr lang="en-US"/>
          </a:p>
        </p:txBody>
      </p:sp>
    </p:spTree>
    <p:extLst>
      <p:ext uri="{BB962C8B-B14F-4D97-AF65-F5344CB8AC3E}">
        <p14:creationId xmlns:p14="http://schemas.microsoft.com/office/powerpoint/2010/main" val="2358885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F1DF94-EA6D-42DA-B42B-B7AE8145584C}" type="slidenum">
              <a:rPr lang="en-US" smtClean="0"/>
              <a:t>22</a:t>
            </a:fld>
            <a:endParaRPr lang="en-US"/>
          </a:p>
        </p:txBody>
      </p:sp>
    </p:spTree>
    <p:extLst>
      <p:ext uri="{BB962C8B-B14F-4D97-AF65-F5344CB8AC3E}">
        <p14:creationId xmlns:p14="http://schemas.microsoft.com/office/powerpoint/2010/main" val="2249624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F1DF94-EA6D-42DA-B42B-B7AE8145584C}" type="slidenum">
              <a:rPr lang="en-US" smtClean="0"/>
              <a:t>31</a:t>
            </a:fld>
            <a:endParaRPr lang="en-US"/>
          </a:p>
        </p:txBody>
      </p:sp>
    </p:spTree>
    <p:extLst>
      <p:ext uri="{BB962C8B-B14F-4D97-AF65-F5344CB8AC3E}">
        <p14:creationId xmlns:p14="http://schemas.microsoft.com/office/powerpoint/2010/main" val="1721838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84211-ECA4-20CD-642E-197B538031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9F2712-133C-C739-E351-06B5791BBF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6AEF97C-6E4E-7B26-0BBD-94DCE9A3794F}"/>
              </a:ext>
            </a:extLst>
          </p:cNvPr>
          <p:cNvSpPr>
            <a:spLocks noGrp="1"/>
          </p:cNvSpPr>
          <p:nvPr>
            <p:ph type="dt" sz="half" idx="10"/>
          </p:nvPr>
        </p:nvSpPr>
        <p:spPr/>
        <p:txBody>
          <a:bodyPr/>
          <a:lstStyle/>
          <a:p>
            <a:fld id="{23804085-9DF0-4D39-BEBE-606D1DE36C64}" type="datetimeFigureOut">
              <a:rPr lang="en-US" smtClean="0"/>
              <a:t>9/23/2024</a:t>
            </a:fld>
            <a:endParaRPr lang="en-US"/>
          </a:p>
        </p:txBody>
      </p:sp>
      <p:sp>
        <p:nvSpPr>
          <p:cNvPr id="5" name="Footer Placeholder 4">
            <a:extLst>
              <a:ext uri="{FF2B5EF4-FFF2-40B4-BE49-F238E27FC236}">
                <a16:creationId xmlns:a16="http://schemas.microsoft.com/office/drawing/2014/main" id="{18E99A70-D843-E40B-7995-2D4EFA188B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31A8F4-86F6-563E-147B-58024B1AA146}"/>
              </a:ext>
            </a:extLst>
          </p:cNvPr>
          <p:cNvSpPr>
            <a:spLocks noGrp="1"/>
          </p:cNvSpPr>
          <p:nvPr>
            <p:ph type="sldNum" sz="quarter" idx="12"/>
          </p:nvPr>
        </p:nvSpPr>
        <p:spPr/>
        <p:txBody>
          <a:bodyPr/>
          <a:lstStyle/>
          <a:p>
            <a:fld id="{B68D9815-F20F-4033-85B4-B7C6C2936A6D}" type="slidenum">
              <a:rPr lang="en-US" smtClean="0"/>
              <a:t>‹#›</a:t>
            </a:fld>
            <a:endParaRPr lang="en-US"/>
          </a:p>
        </p:txBody>
      </p:sp>
    </p:spTree>
    <p:extLst>
      <p:ext uri="{BB962C8B-B14F-4D97-AF65-F5344CB8AC3E}">
        <p14:creationId xmlns:p14="http://schemas.microsoft.com/office/powerpoint/2010/main" val="810415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E8A7C-E049-5FE8-5278-F109098664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88612C-9B78-8F2E-BE43-A465D7827E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F9B1D8-EE61-32CE-0A61-8BF755B395C9}"/>
              </a:ext>
            </a:extLst>
          </p:cNvPr>
          <p:cNvSpPr>
            <a:spLocks noGrp="1"/>
          </p:cNvSpPr>
          <p:nvPr>
            <p:ph type="dt" sz="half" idx="10"/>
          </p:nvPr>
        </p:nvSpPr>
        <p:spPr/>
        <p:txBody>
          <a:bodyPr/>
          <a:lstStyle/>
          <a:p>
            <a:fld id="{23804085-9DF0-4D39-BEBE-606D1DE36C64}" type="datetimeFigureOut">
              <a:rPr lang="en-US" smtClean="0"/>
              <a:t>9/23/2024</a:t>
            </a:fld>
            <a:endParaRPr lang="en-US"/>
          </a:p>
        </p:txBody>
      </p:sp>
      <p:sp>
        <p:nvSpPr>
          <p:cNvPr id="5" name="Footer Placeholder 4">
            <a:extLst>
              <a:ext uri="{FF2B5EF4-FFF2-40B4-BE49-F238E27FC236}">
                <a16:creationId xmlns:a16="http://schemas.microsoft.com/office/drawing/2014/main" id="{A9283170-6E2B-CB43-EAD9-6C8EBBA4F7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D6D3F0-8131-F791-645F-0CE499AE057E}"/>
              </a:ext>
            </a:extLst>
          </p:cNvPr>
          <p:cNvSpPr>
            <a:spLocks noGrp="1"/>
          </p:cNvSpPr>
          <p:nvPr>
            <p:ph type="sldNum" sz="quarter" idx="12"/>
          </p:nvPr>
        </p:nvSpPr>
        <p:spPr/>
        <p:txBody>
          <a:bodyPr/>
          <a:lstStyle/>
          <a:p>
            <a:fld id="{B68D9815-F20F-4033-85B4-B7C6C2936A6D}" type="slidenum">
              <a:rPr lang="en-US" smtClean="0"/>
              <a:t>‹#›</a:t>
            </a:fld>
            <a:endParaRPr lang="en-US"/>
          </a:p>
        </p:txBody>
      </p:sp>
    </p:spTree>
    <p:extLst>
      <p:ext uri="{BB962C8B-B14F-4D97-AF65-F5344CB8AC3E}">
        <p14:creationId xmlns:p14="http://schemas.microsoft.com/office/powerpoint/2010/main" val="1847859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650F32-85A6-69B2-1B38-8E1D92366B8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1E91CA-FBF4-C1D7-A5D0-EC249A8919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1EC69A-0AC7-4505-0F91-E8E1B4595D09}"/>
              </a:ext>
            </a:extLst>
          </p:cNvPr>
          <p:cNvSpPr>
            <a:spLocks noGrp="1"/>
          </p:cNvSpPr>
          <p:nvPr>
            <p:ph type="dt" sz="half" idx="10"/>
          </p:nvPr>
        </p:nvSpPr>
        <p:spPr/>
        <p:txBody>
          <a:bodyPr/>
          <a:lstStyle/>
          <a:p>
            <a:fld id="{23804085-9DF0-4D39-BEBE-606D1DE36C64}" type="datetimeFigureOut">
              <a:rPr lang="en-US" smtClean="0"/>
              <a:t>9/23/2024</a:t>
            </a:fld>
            <a:endParaRPr lang="en-US"/>
          </a:p>
        </p:txBody>
      </p:sp>
      <p:sp>
        <p:nvSpPr>
          <p:cNvPr id="5" name="Footer Placeholder 4">
            <a:extLst>
              <a:ext uri="{FF2B5EF4-FFF2-40B4-BE49-F238E27FC236}">
                <a16:creationId xmlns:a16="http://schemas.microsoft.com/office/drawing/2014/main" id="{4B6B9DC7-D5D8-2748-9383-B8F118B258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C7F575-4993-DE5D-4CB5-631EBF3C0C79}"/>
              </a:ext>
            </a:extLst>
          </p:cNvPr>
          <p:cNvSpPr>
            <a:spLocks noGrp="1"/>
          </p:cNvSpPr>
          <p:nvPr>
            <p:ph type="sldNum" sz="quarter" idx="12"/>
          </p:nvPr>
        </p:nvSpPr>
        <p:spPr/>
        <p:txBody>
          <a:bodyPr/>
          <a:lstStyle/>
          <a:p>
            <a:fld id="{B68D9815-F20F-4033-85B4-B7C6C2936A6D}" type="slidenum">
              <a:rPr lang="en-US" smtClean="0"/>
              <a:t>‹#›</a:t>
            </a:fld>
            <a:endParaRPr lang="en-US"/>
          </a:p>
        </p:txBody>
      </p:sp>
    </p:spTree>
    <p:extLst>
      <p:ext uri="{BB962C8B-B14F-4D97-AF65-F5344CB8AC3E}">
        <p14:creationId xmlns:p14="http://schemas.microsoft.com/office/powerpoint/2010/main" val="2262618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F9F18-2647-E4BB-E006-3EB8921858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F6FDAF-2476-7055-4550-AF10B2C9B1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6E8204-9AA1-8134-17BC-861CBF5A8544}"/>
              </a:ext>
            </a:extLst>
          </p:cNvPr>
          <p:cNvSpPr>
            <a:spLocks noGrp="1"/>
          </p:cNvSpPr>
          <p:nvPr>
            <p:ph type="dt" sz="half" idx="10"/>
          </p:nvPr>
        </p:nvSpPr>
        <p:spPr/>
        <p:txBody>
          <a:bodyPr/>
          <a:lstStyle/>
          <a:p>
            <a:fld id="{23804085-9DF0-4D39-BEBE-606D1DE36C64}" type="datetimeFigureOut">
              <a:rPr lang="en-US" smtClean="0"/>
              <a:t>9/23/2024</a:t>
            </a:fld>
            <a:endParaRPr lang="en-US"/>
          </a:p>
        </p:txBody>
      </p:sp>
      <p:sp>
        <p:nvSpPr>
          <p:cNvPr id="5" name="Footer Placeholder 4">
            <a:extLst>
              <a:ext uri="{FF2B5EF4-FFF2-40B4-BE49-F238E27FC236}">
                <a16:creationId xmlns:a16="http://schemas.microsoft.com/office/drawing/2014/main" id="{D41257E7-F02A-6B98-DFB2-E3FBFA11E0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9096D1-C2BC-4258-B2E6-9BCBCD6ED791}"/>
              </a:ext>
            </a:extLst>
          </p:cNvPr>
          <p:cNvSpPr>
            <a:spLocks noGrp="1"/>
          </p:cNvSpPr>
          <p:nvPr>
            <p:ph type="sldNum" sz="quarter" idx="12"/>
          </p:nvPr>
        </p:nvSpPr>
        <p:spPr/>
        <p:txBody>
          <a:bodyPr/>
          <a:lstStyle/>
          <a:p>
            <a:fld id="{B68D9815-F20F-4033-85B4-B7C6C2936A6D}" type="slidenum">
              <a:rPr lang="en-US" smtClean="0"/>
              <a:t>‹#›</a:t>
            </a:fld>
            <a:endParaRPr lang="en-US"/>
          </a:p>
        </p:txBody>
      </p:sp>
    </p:spTree>
    <p:extLst>
      <p:ext uri="{BB962C8B-B14F-4D97-AF65-F5344CB8AC3E}">
        <p14:creationId xmlns:p14="http://schemas.microsoft.com/office/powerpoint/2010/main" val="766713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1F64F-4870-1C4E-3BAA-34EF813227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F03BEC-C315-9DE8-3CF7-B33FC39454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3ACB64-B31D-C096-3106-13169FCFAE91}"/>
              </a:ext>
            </a:extLst>
          </p:cNvPr>
          <p:cNvSpPr>
            <a:spLocks noGrp="1"/>
          </p:cNvSpPr>
          <p:nvPr>
            <p:ph type="dt" sz="half" idx="10"/>
          </p:nvPr>
        </p:nvSpPr>
        <p:spPr/>
        <p:txBody>
          <a:bodyPr/>
          <a:lstStyle/>
          <a:p>
            <a:fld id="{23804085-9DF0-4D39-BEBE-606D1DE36C64}" type="datetimeFigureOut">
              <a:rPr lang="en-US" smtClean="0"/>
              <a:t>9/23/2024</a:t>
            </a:fld>
            <a:endParaRPr lang="en-US"/>
          </a:p>
        </p:txBody>
      </p:sp>
      <p:sp>
        <p:nvSpPr>
          <p:cNvPr id="5" name="Footer Placeholder 4">
            <a:extLst>
              <a:ext uri="{FF2B5EF4-FFF2-40B4-BE49-F238E27FC236}">
                <a16:creationId xmlns:a16="http://schemas.microsoft.com/office/drawing/2014/main" id="{842D3510-9695-44F8-042B-2F3FBF6934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7544BA-1A04-4995-D907-FC02012CFDA8}"/>
              </a:ext>
            </a:extLst>
          </p:cNvPr>
          <p:cNvSpPr>
            <a:spLocks noGrp="1"/>
          </p:cNvSpPr>
          <p:nvPr>
            <p:ph type="sldNum" sz="quarter" idx="12"/>
          </p:nvPr>
        </p:nvSpPr>
        <p:spPr/>
        <p:txBody>
          <a:bodyPr/>
          <a:lstStyle/>
          <a:p>
            <a:fld id="{B68D9815-F20F-4033-85B4-B7C6C2936A6D}" type="slidenum">
              <a:rPr lang="en-US" smtClean="0"/>
              <a:t>‹#›</a:t>
            </a:fld>
            <a:endParaRPr lang="en-US"/>
          </a:p>
        </p:txBody>
      </p:sp>
    </p:spTree>
    <p:extLst>
      <p:ext uri="{BB962C8B-B14F-4D97-AF65-F5344CB8AC3E}">
        <p14:creationId xmlns:p14="http://schemas.microsoft.com/office/powerpoint/2010/main" val="3932490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72B1F-6A05-2E67-17A7-D018705C13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89D4A6-E2B4-314B-EDE1-C947686E30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302858-4C53-2747-F452-4609A5A099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1D52C0-BE0F-A30C-6353-67F4C754757D}"/>
              </a:ext>
            </a:extLst>
          </p:cNvPr>
          <p:cNvSpPr>
            <a:spLocks noGrp="1"/>
          </p:cNvSpPr>
          <p:nvPr>
            <p:ph type="dt" sz="half" idx="10"/>
          </p:nvPr>
        </p:nvSpPr>
        <p:spPr/>
        <p:txBody>
          <a:bodyPr/>
          <a:lstStyle/>
          <a:p>
            <a:fld id="{23804085-9DF0-4D39-BEBE-606D1DE36C64}" type="datetimeFigureOut">
              <a:rPr lang="en-US" smtClean="0"/>
              <a:t>9/23/2024</a:t>
            </a:fld>
            <a:endParaRPr lang="en-US"/>
          </a:p>
        </p:txBody>
      </p:sp>
      <p:sp>
        <p:nvSpPr>
          <p:cNvPr id="6" name="Footer Placeholder 5">
            <a:extLst>
              <a:ext uri="{FF2B5EF4-FFF2-40B4-BE49-F238E27FC236}">
                <a16:creationId xmlns:a16="http://schemas.microsoft.com/office/drawing/2014/main" id="{8E6952DD-D82D-204C-CCEB-B44DD97B6D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4DDE1A-BD11-F3BE-FEED-6AD48A150882}"/>
              </a:ext>
            </a:extLst>
          </p:cNvPr>
          <p:cNvSpPr>
            <a:spLocks noGrp="1"/>
          </p:cNvSpPr>
          <p:nvPr>
            <p:ph type="sldNum" sz="quarter" idx="12"/>
          </p:nvPr>
        </p:nvSpPr>
        <p:spPr/>
        <p:txBody>
          <a:bodyPr/>
          <a:lstStyle/>
          <a:p>
            <a:fld id="{B68D9815-F20F-4033-85B4-B7C6C2936A6D}" type="slidenum">
              <a:rPr lang="en-US" smtClean="0"/>
              <a:t>‹#›</a:t>
            </a:fld>
            <a:endParaRPr lang="en-US"/>
          </a:p>
        </p:txBody>
      </p:sp>
    </p:spTree>
    <p:extLst>
      <p:ext uri="{BB962C8B-B14F-4D97-AF65-F5344CB8AC3E}">
        <p14:creationId xmlns:p14="http://schemas.microsoft.com/office/powerpoint/2010/main" val="3678993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E8DD0-2793-54BE-B339-A58BE83038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B5A813-A53B-0BC7-B39A-A0FBFA5BED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A9FFBC-C23A-47D9-B212-071769F701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31F6B2-D585-AD26-6707-D13570DEA4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FDD3D2-AE9D-83C7-F9C4-74F66F8B6F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A38773-EB33-8DF4-373C-9B06F046BD50}"/>
              </a:ext>
            </a:extLst>
          </p:cNvPr>
          <p:cNvSpPr>
            <a:spLocks noGrp="1"/>
          </p:cNvSpPr>
          <p:nvPr>
            <p:ph type="dt" sz="half" idx="10"/>
          </p:nvPr>
        </p:nvSpPr>
        <p:spPr/>
        <p:txBody>
          <a:bodyPr/>
          <a:lstStyle/>
          <a:p>
            <a:fld id="{23804085-9DF0-4D39-BEBE-606D1DE36C64}" type="datetimeFigureOut">
              <a:rPr lang="en-US" smtClean="0"/>
              <a:t>9/23/2024</a:t>
            </a:fld>
            <a:endParaRPr lang="en-US"/>
          </a:p>
        </p:txBody>
      </p:sp>
      <p:sp>
        <p:nvSpPr>
          <p:cNvPr id="8" name="Footer Placeholder 7">
            <a:extLst>
              <a:ext uri="{FF2B5EF4-FFF2-40B4-BE49-F238E27FC236}">
                <a16:creationId xmlns:a16="http://schemas.microsoft.com/office/drawing/2014/main" id="{2EB26C25-282C-B0EE-F7DA-CA6AC088E0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642AC4D-A6CA-A2AD-6F15-06902D7AB19F}"/>
              </a:ext>
            </a:extLst>
          </p:cNvPr>
          <p:cNvSpPr>
            <a:spLocks noGrp="1"/>
          </p:cNvSpPr>
          <p:nvPr>
            <p:ph type="sldNum" sz="quarter" idx="12"/>
          </p:nvPr>
        </p:nvSpPr>
        <p:spPr/>
        <p:txBody>
          <a:bodyPr/>
          <a:lstStyle/>
          <a:p>
            <a:fld id="{B68D9815-F20F-4033-85B4-B7C6C2936A6D}" type="slidenum">
              <a:rPr lang="en-US" smtClean="0"/>
              <a:t>‹#›</a:t>
            </a:fld>
            <a:endParaRPr lang="en-US"/>
          </a:p>
        </p:txBody>
      </p:sp>
    </p:spTree>
    <p:extLst>
      <p:ext uri="{BB962C8B-B14F-4D97-AF65-F5344CB8AC3E}">
        <p14:creationId xmlns:p14="http://schemas.microsoft.com/office/powerpoint/2010/main" val="1268458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B3974-04AF-8342-5567-C3F7A86F59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EC1ECD-EFCB-B51C-FFD3-3F77516E4BC6}"/>
              </a:ext>
            </a:extLst>
          </p:cNvPr>
          <p:cNvSpPr>
            <a:spLocks noGrp="1"/>
          </p:cNvSpPr>
          <p:nvPr>
            <p:ph type="dt" sz="half" idx="10"/>
          </p:nvPr>
        </p:nvSpPr>
        <p:spPr/>
        <p:txBody>
          <a:bodyPr/>
          <a:lstStyle/>
          <a:p>
            <a:fld id="{23804085-9DF0-4D39-BEBE-606D1DE36C64}" type="datetimeFigureOut">
              <a:rPr lang="en-US" smtClean="0"/>
              <a:t>9/23/2024</a:t>
            </a:fld>
            <a:endParaRPr lang="en-US"/>
          </a:p>
        </p:txBody>
      </p:sp>
      <p:sp>
        <p:nvSpPr>
          <p:cNvPr id="4" name="Footer Placeholder 3">
            <a:extLst>
              <a:ext uri="{FF2B5EF4-FFF2-40B4-BE49-F238E27FC236}">
                <a16:creationId xmlns:a16="http://schemas.microsoft.com/office/drawing/2014/main" id="{68720868-F20B-E125-D5A9-09693CAF61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515489-2C4D-6873-F964-2A0478E2CD07}"/>
              </a:ext>
            </a:extLst>
          </p:cNvPr>
          <p:cNvSpPr>
            <a:spLocks noGrp="1"/>
          </p:cNvSpPr>
          <p:nvPr>
            <p:ph type="sldNum" sz="quarter" idx="12"/>
          </p:nvPr>
        </p:nvSpPr>
        <p:spPr/>
        <p:txBody>
          <a:bodyPr/>
          <a:lstStyle/>
          <a:p>
            <a:fld id="{B68D9815-F20F-4033-85B4-B7C6C2936A6D}" type="slidenum">
              <a:rPr lang="en-US" smtClean="0"/>
              <a:t>‹#›</a:t>
            </a:fld>
            <a:endParaRPr lang="en-US"/>
          </a:p>
        </p:txBody>
      </p:sp>
    </p:spTree>
    <p:extLst>
      <p:ext uri="{BB962C8B-B14F-4D97-AF65-F5344CB8AC3E}">
        <p14:creationId xmlns:p14="http://schemas.microsoft.com/office/powerpoint/2010/main" val="1492275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F254B3-10AC-26E6-999F-C1582B847C38}"/>
              </a:ext>
            </a:extLst>
          </p:cNvPr>
          <p:cNvSpPr>
            <a:spLocks noGrp="1"/>
          </p:cNvSpPr>
          <p:nvPr>
            <p:ph type="dt" sz="half" idx="10"/>
          </p:nvPr>
        </p:nvSpPr>
        <p:spPr/>
        <p:txBody>
          <a:bodyPr/>
          <a:lstStyle/>
          <a:p>
            <a:fld id="{23804085-9DF0-4D39-BEBE-606D1DE36C64}" type="datetimeFigureOut">
              <a:rPr lang="en-US" smtClean="0"/>
              <a:t>9/23/2024</a:t>
            </a:fld>
            <a:endParaRPr lang="en-US"/>
          </a:p>
        </p:txBody>
      </p:sp>
      <p:sp>
        <p:nvSpPr>
          <p:cNvPr id="3" name="Footer Placeholder 2">
            <a:extLst>
              <a:ext uri="{FF2B5EF4-FFF2-40B4-BE49-F238E27FC236}">
                <a16:creationId xmlns:a16="http://schemas.microsoft.com/office/drawing/2014/main" id="{021A90DB-E064-772E-256C-F7DCC4A12E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C14E8F3-1A27-9192-F1A2-BE7D180CE2BC}"/>
              </a:ext>
            </a:extLst>
          </p:cNvPr>
          <p:cNvSpPr>
            <a:spLocks noGrp="1"/>
          </p:cNvSpPr>
          <p:nvPr>
            <p:ph type="sldNum" sz="quarter" idx="12"/>
          </p:nvPr>
        </p:nvSpPr>
        <p:spPr/>
        <p:txBody>
          <a:bodyPr/>
          <a:lstStyle/>
          <a:p>
            <a:fld id="{B68D9815-F20F-4033-85B4-B7C6C2936A6D}" type="slidenum">
              <a:rPr lang="en-US" smtClean="0"/>
              <a:t>‹#›</a:t>
            </a:fld>
            <a:endParaRPr lang="en-US"/>
          </a:p>
        </p:txBody>
      </p:sp>
    </p:spTree>
    <p:extLst>
      <p:ext uri="{BB962C8B-B14F-4D97-AF65-F5344CB8AC3E}">
        <p14:creationId xmlns:p14="http://schemas.microsoft.com/office/powerpoint/2010/main" val="3053550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4525C-DC87-59A1-765E-EDA41507E9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ACF49D7-E4EC-3B8D-DB7A-BE86E1694F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DD8D76-D679-75C6-867F-5152668257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EB2782-D888-892A-7C67-1C3AD85F6367}"/>
              </a:ext>
            </a:extLst>
          </p:cNvPr>
          <p:cNvSpPr>
            <a:spLocks noGrp="1"/>
          </p:cNvSpPr>
          <p:nvPr>
            <p:ph type="dt" sz="half" idx="10"/>
          </p:nvPr>
        </p:nvSpPr>
        <p:spPr/>
        <p:txBody>
          <a:bodyPr/>
          <a:lstStyle/>
          <a:p>
            <a:fld id="{23804085-9DF0-4D39-BEBE-606D1DE36C64}" type="datetimeFigureOut">
              <a:rPr lang="en-US" smtClean="0"/>
              <a:t>9/23/2024</a:t>
            </a:fld>
            <a:endParaRPr lang="en-US"/>
          </a:p>
        </p:txBody>
      </p:sp>
      <p:sp>
        <p:nvSpPr>
          <p:cNvPr id="6" name="Footer Placeholder 5">
            <a:extLst>
              <a:ext uri="{FF2B5EF4-FFF2-40B4-BE49-F238E27FC236}">
                <a16:creationId xmlns:a16="http://schemas.microsoft.com/office/drawing/2014/main" id="{A36944CC-984A-0213-1418-F8E5ABA144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B0D473-4C46-C5BA-E171-207046B440AF}"/>
              </a:ext>
            </a:extLst>
          </p:cNvPr>
          <p:cNvSpPr>
            <a:spLocks noGrp="1"/>
          </p:cNvSpPr>
          <p:nvPr>
            <p:ph type="sldNum" sz="quarter" idx="12"/>
          </p:nvPr>
        </p:nvSpPr>
        <p:spPr/>
        <p:txBody>
          <a:bodyPr/>
          <a:lstStyle/>
          <a:p>
            <a:fld id="{B68D9815-F20F-4033-85B4-B7C6C2936A6D}" type="slidenum">
              <a:rPr lang="en-US" smtClean="0"/>
              <a:t>‹#›</a:t>
            </a:fld>
            <a:endParaRPr lang="en-US"/>
          </a:p>
        </p:txBody>
      </p:sp>
    </p:spTree>
    <p:extLst>
      <p:ext uri="{BB962C8B-B14F-4D97-AF65-F5344CB8AC3E}">
        <p14:creationId xmlns:p14="http://schemas.microsoft.com/office/powerpoint/2010/main" val="920087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8206E-0CED-173B-1985-450E8BD3ED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540C32-D414-92DC-659F-E465B089A4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84C312-E827-10D5-83E6-5394F90EEA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F885B9-F969-F0DA-33B6-F5D3A6A1D049}"/>
              </a:ext>
            </a:extLst>
          </p:cNvPr>
          <p:cNvSpPr>
            <a:spLocks noGrp="1"/>
          </p:cNvSpPr>
          <p:nvPr>
            <p:ph type="dt" sz="half" idx="10"/>
          </p:nvPr>
        </p:nvSpPr>
        <p:spPr/>
        <p:txBody>
          <a:bodyPr/>
          <a:lstStyle/>
          <a:p>
            <a:fld id="{23804085-9DF0-4D39-BEBE-606D1DE36C64}" type="datetimeFigureOut">
              <a:rPr lang="en-US" smtClean="0"/>
              <a:t>9/23/2024</a:t>
            </a:fld>
            <a:endParaRPr lang="en-US"/>
          </a:p>
        </p:txBody>
      </p:sp>
      <p:sp>
        <p:nvSpPr>
          <p:cNvPr id="6" name="Footer Placeholder 5">
            <a:extLst>
              <a:ext uri="{FF2B5EF4-FFF2-40B4-BE49-F238E27FC236}">
                <a16:creationId xmlns:a16="http://schemas.microsoft.com/office/drawing/2014/main" id="{0B72FF8E-203D-98EC-B8C4-6E944C5B8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0E2EC3-7CF9-0C38-7A77-91558F63858E}"/>
              </a:ext>
            </a:extLst>
          </p:cNvPr>
          <p:cNvSpPr>
            <a:spLocks noGrp="1"/>
          </p:cNvSpPr>
          <p:nvPr>
            <p:ph type="sldNum" sz="quarter" idx="12"/>
          </p:nvPr>
        </p:nvSpPr>
        <p:spPr/>
        <p:txBody>
          <a:bodyPr/>
          <a:lstStyle/>
          <a:p>
            <a:fld id="{B68D9815-F20F-4033-85B4-B7C6C2936A6D}" type="slidenum">
              <a:rPr lang="en-US" smtClean="0"/>
              <a:t>‹#›</a:t>
            </a:fld>
            <a:endParaRPr lang="en-US"/>
          </a:p>
        </p:txBody>
      </p:sp>
    </p:spTree>
    <p:extLst>
      <p:ext uri="{BB962C8B-B14F-4D97-AF65-F5344CB8AC3E}">
        <p14:creationId xmlns:p14="http://schemas.microsoft.com/office/powerpoint/2010/main" val="3637981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1DCC1D-3996-A091-C931-B6BE58C4B7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9C9FCA-6C36-E6F8-5D93-5161EB8CA2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479189-4034-54D1-72D0-74C5E9FA80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804085-9DF0-4D39-BEBE-606D1DE36C64}" type="datetimeFigureOut">
              <a:rPr lang="en-US" smtClean="0"/>
              <a:t>9/23/2024</a:t>
            </a:fld>
            <a:endParaRPr lang="en-US"/>
          </a:p>
        </p:txBody>
      </p:sp>
      <p:sp>
        <p:nvSpPr>
          <p:cNvPr id="5" name="Footer Placeholder 4">
            <a:extLst>
              <a:ext uri="{FF2B5EF4-FFF2-40B4-BE49-F238E27FC236}">
                <a16:creationId xmlns:a16="http://schemas.microsoft.com/office/drawing/2014/main" id="{553C7E2C-D67A-11A9-43CC-3EC8A7EEF0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CBC908-8D1D-26AD-161B-1F85D63715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8D9815-F20F-4033-85B4-B7C6C2936A6D}" type="slidenum">
              <a:rPr lang="en-US" smtClean="0"/>
              <a:t>‹#›</a:t>
            </a:fld>
            <a:endParaRPr lang="en-US"/>
          </a:p>
        </p:txBody>
      </p:sp>
    </p:spTree>
    <p:extLst>
      <p:ext uri="{BB962C8B-B14F-4D97-AF65-F5344CB8AC3E}">
        <p14:creationId xmlns:p14="http://schemas.microsoft.com/office/powerpoint/2010/main" val="887265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practicalstats.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hyperlink" Target="http://www.sthda.com/english/wiki/be-awesome-in-ggplot2-a-practical-guide-to-be-highly-effective-r-software-and-data-visualization"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3A21611-489B-8D9F-E190-6493AF36F7BA}"/>
              </a:ext>
            </a:extLst>
          </p:cNvPr>
          <p:cNvSpPr txBox="1"/>
          <p:nvPr/>
        </p:nvSpPr>
        <p:spPr>
          <a:xfrm>
            <a:off x="1285241" y="1008993"/>
            <a:ext cx="9231410" cy="354204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500" kern="1200" dirty="0">
                <a:solidFill>
                  <a:schemeClr val="tx1"/>
                </a:solidFill>
                <a:latin typeface="Arial" panose="020B0604020202020204" pitchFamily="34" charset="0"/>
                <a:ea typeface="+mj-ea"/>
                <a:cs typeface="Arial" panose="020B0604020202020204" pitchFamily="34" charset="0"/>
              </a:rPr>
              <a:t>Wrangling Environmental Exposure Data</a:t>
            </a:r>
          </a:p>
          <a:p>
            <a:pPr>
              <a:lnSpc>
                <a:spcPct val="90000"/>
              </a:lnSpc>
              <a:spcBef>
                <a:spcPct val="0"/>
              </a:spcBef>
              <a:spcAft>
                <a:spcPts val="600"/>
              </a:spcAft>
            </a:pPr>
            <a:r>
              <a:rPr lang="en-US" sz="5500" kern="1200" dirty="0">
                <a:solidFill>
                  <a:schemeClr val="tx1"/>
                </a:solidFill>
                <a:latin typeface="Arial" panose="020B0604020202020204" pitchFamily="34" charset="0"/>
                <a:ea typeface="+mj-ea"/>
                <a:cs typeface="Arial" panose="020B0604020202020204" pitchFamily="34" charset="0"/>
              </a:rPr>
              <a:t>Kathryn Rodgers, MPH</a:t>
            </a:r>
          </a:p>
          <a:p>
            <a:pPr>
              <a:lnSpc>
                <a:spcPct val="90000"/>
              </a:lnSpc>
              <a:spcBef>
                <a:spcPct val="0"/>
              </a:spcBef>
              <a:spcAft>
                <a:spcPts val="600"/>
              </a:spcAft>
            </a:pPr>
            <a:r>
              <a:rPr lang="en-US" sz="5500" kern="1200" dirty="0">
                <a:solidFill>
                  <a:schemeClr val="tx1"/>
                </a:solidFill>
                <a:latin typeface="Arial" panose="020B0604020202020204" pitchFamily="34" charset="0"/>
                <a:ea typeface="+mj-ea"/>
                <a:cs typeface="Arial" panose="020B0604020202020204" pitchFamily="34" charset="0"/>
              </a:rPr>
              <a:t>9/24/24</a:t>
            </a:r>
          </a:p>
        </p:txBody>
      </p:sp>
    </p:spTree>
    <p:extLst>
      <p:ext uri="{BB962C8B-B14F-4D97-AF65-F5344CB8AC3E}">
        <p14:creationId xmlns:p14="http://schemas.microsoft.com/office/powerpoint/2010/main" val="537541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758B4-4FFB-4C90-E140-9AC7C68CB472}"/>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Precision – consistent measurements?</a:t>
            </a:r>
          </a:p>
        </p:txBody>
      </p:sp>
      <p:sp>
        <p:nvSpPr>
          <p:cNvPr id="3" name="Content Placeholder 2">
            <a:extLst>
              <a:ext uri="{FF2B5EF4-FFF2-40B4-BE49-F238E27FC236}">
                <a16:creationId xmlns:a16="http://schemas.microsoft.com/office/drawing/2014/main" id="{E4C2587A-B4E8-6969-C4F8-662FB2647F21}"/>
              </a:ext>
            </a:extLst>
          </p:cNvPr>
          <p:cNvSpPr>
            <a:spLocks noGrp="1"/>
          </p:cNvSpPr>
          <p:nvPr>
            <p:ph idx="1"/>
          </p:nvPr>
        </p:nvSpPr>
        <p:spPr/>
        <p:txBody>
          <a:bodyPr/>
          <a:lstStyle/>
          <a:p>
            <a:pPr marL="514350" indent="-514350">
              <a:buFont typeface="+mj-lt"/>
              <a:buAutoNum type="arabicPeriod"/>
            </a:pPr>
            <a:r>
              <a:rPr lang="en-US" b="1" dirty="0">
                <a:latin typeface="Arial" panose="020B0604020202020204" pitchFamily="34" charset="0"/>
                <a:cs typeface="Arial" panose="020B0604020202020204" pitchFamily="34" charset="0"/>
              </a:rPr>
              <a:t>Duplicates</a:t>
            </a:r>
            <a:r>
              <a:rPr lang="en-US" dirty="0">
                <a:latin typeface="Arial" panose="020B0604020202020204" pitchFamily="34" charset="0"/>
                <a:cs typeface="Arial" panose="020B0604020202020204" pitchFamily="34" charset="0"/>
              </a:rPr>
              <a:t> = field samples collected side-by-side. Should be done at least every 20 samples collected and blinded to the lab, when possible. </a:t>
            </a:r>
          </a:p>
          <a:p>
            <a:pPr marL="971550" lvl="1" indent="-514350">
              <a:buFont typeface="+mj-lt"/>
              <a:buAutoNum type="arabicPeriod"/>
            </a:pPr>
            <a:r>
              <a:rPr lang="en-US" dirty="0">
                <a:latin typeface="Arial" panose="020B0604020202020204" pitchFamily="34" charset="0"/>
                <a:cs typeface="Arial" panose="020B0604020202020204" pitchFamily="34" charset="0"/>
              </a:rPr>
              <a:t>Looking for relative percent difference &lt;30%</a:t>
            </a:r>
          </a:p>
          <a:p>
            <a:pPr marL="514350" indent="-514350">
              <a:buFont typeface="+mj-lt"/>
              <a:buAutoNum type="arabicPeriod"/>
            </a:pPr>
            <a:r>
              <a:rPr lang="en-US" b="1" dirty="0">
                <a:latin typeface="Arial" panose="020B0604020202020204" pitchFamily="34" charset="0"/>
                <a:cs typeface="Arial" panose="020B0604020202020204" pitchFamily="34" charset="0"/>
              </a:rPr>
              <a:t>Reference samples / </a:t>
            </a:r>
            <a:r>
              <a:rPr lang="en-US" b="1" dirty="0" err="1">
                <a:latin typeface="Arial" panose="020B0604020202020204" pitchFamily="34" charset="0"/>
                <a:cs typeface="Arial" panose="020B0604020202020204" pitchFamily="34" charset="0"/>
              </a:rPr>
              <a:t>SRMs</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run in each batch to measure analytical batch differences</a:t>
            </a:r>
          </a:p>
        </p:txBody>
      </p:sp>
    </p:spTree>
    <p:extLst>
      <p:ext uri="{BB962C8B-B14F-4D97-AF65-F5344CB8AC3E}">
        <p14:creationId xmlns:p14="http://schemas.microsoft.com/office/powerpoint/2010/main" val="2657904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65FC0-0E3B-4FA4-6A12-889A2E42637C}"/>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Measurement quantification</a:t>
            </a:r>
          </a:p>
        </p:txBody>
      </p:sp>
      <p:sp>
        <p:nvSpPr>
          <p:cNvPr id="3" name="Content Placeholder 2">
            <a:extLst>
              <a:ext uri="{FF2B5EF4-FFF2-40B4-BE49-F238E27FC236}">
                <a16:creationId xmlns:a16="http://schemas.microsoft.com/office/drawing/2014/main" id="{E60B1B8F-251B-767C-FBF5-8EE5819820FB}"/>
              </a:ext>
            </a:extLst>
          </p:cNvPr>
          <p:cNvSpPr>
            <a:spLocks noGrp="1"/>
          </p:cNvSpPr>
          <p:nvPr>
            <p:ph idx="1"/>
          </p:nvPr>
        </p:nvSpPr>
        <p:spPr/>
        <p:txBody>
          <a:bodyPr>
            <a:normAutofit lnSpcReduction="10000"/>
          </a:bodyPr>
          <a:lstStyle/>
          <a:p>
            <a:r>
              <a:rPr lang="en-US" b="1" dirty="0">
                <a:latin typeface="Arial" panose="020B0604020202020204" pitchFamily="34" charset="0"/>
                <a:cs typeface="Arial" panose="020B0604020202020204" pitchFamily="34" charset="0"/>
              </a:rPr>
              <a:t>Instrument detection limit (</a:t>
            </a:r>
            <a:r>
              <a:rPr lang="en-US" b="1" dirty="0" err="1">
                <a:latin typeface="Arial" panose="020B0604020202020204" pitchFamily="34" charset="0"/>
                <a:cs typeface="Arial" panose="020B0604020202020204" pitchFamily="34" charset="0"/>
              </a:rPr>
              <a:t>IDL</a:t>
            </a:r>
            <a:r>
              <a:rPr lang="en-US" b="1"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 smallest true signal that can be distinguished from background noise</a:t>
            </a:r>
          </a:p>
          <a:p>
            <a:r>
              <a:rPr lang="en-US" b="1" dirty="0">
                <a:latin typeface="Arial" panose="020B0604020202020204" pitchFamily="34" charset="0"/>
                <a:cs typeface="Arial" panose="020B0604020202020204" pitchFamily="34" charset="0"/>
              </a:rPr>
              <a:t>Method detection limit (MDL)/Limit of detection (LOD)</a:t>
            </a:r>
            <a:r>
              <a:rPr lang="en-US" dirty="0">
                <a:latin typeface="Arial" panose="020B0604020202020204" pitchFamily="34" charset="0"/>
                <a:cs typeface="Arial" panose="020B0604020202020204" pitchFamily="34" charset="0"/>
              </a:rPr>
              <a:t> = </a:t>
            </a:r>
            <a:r>
              <a:rPr lang="en-US" dirty="0" err="1">
                <a:latin typeface="Arial" panose="020B0604020202020204" pitchFamily="34" charset="0"/>
                <a:cs typeface="Arial" panose="020B0604020202020204" pitchFamily="34" charset="0"/>
              </a:rPr>
              <a:t>IDL</a:t>
            </a:r>
            <a:r>
              <a:rPr lang="en-US" dirty="0">
                <a:latin typeface="Arial" panose="020B0604020202020204" pitchFamily="34" charset="0"/>
                <a:cs typeface="Arial" panose="020B0604020202020204" pitchFamily="34" charset="0"/>
              </a:rPr>
              <a:t> + error from extraction process</a:t>
            </a:r>
          </a:p>
          <a:p>
            <a:pPr lvl="1"/>
            <a:r>
              <a:rPr lang="en-US" dirty="0">
                <a:latin typeface="Arial" panose="020B0604020202020204" pitchFamily="34" charset="0"/>
                <a:cs typeface="Arial" panose="020B0604020202020204" pitchFamily="34" charset="0"/>
              </a:rPr>
              <a:t>Often calculated for each compound as standard deviation of at least 7 method blanks x 3 and reported as “estimated”</a:t>
            </a:r>
          </a:p>
          <a:p>
            <a:r>
              <a:rPr lang="en-US" b="1" dirty="0">
                <a:latin typeface="Arial" panose="020B0604020202020204" pitchFamily="34" charset="0"/>
                <a:cs typeface="Arial" panose="020B0604020202020204" pitchFamily="34" charset="0"/>
              </a:rPr>
              <a:t>Method reporting level (</a:t>
            </a:r>
            <a:r>
              <a:rPr lang="en-US" b="1" dirty="0" err="1">
                <a:latin typeface="Arial" panose="020B0604020202020204" pitchFamily="34" charset="0"/>
                <a:cs typeface="Arial" panose="020B0604020202020204" pitchFamily="34" charset="0"/>
              </a:rPr>
              <a:t>MRL</a:t>
            </a:r>
            <a:r>
              <a:rPr lang="en-US" b="1" dirty="0">
                <a:latin typeface="Arial" panose="020B0604020202020204" pitchFamily="34" charset="0"/>
                <a:cs typeface="Arial" panose="020B0604020202020204" pitchFamily="34" charset="0"/>
              </a:rPr>
              <a:t>)/Limit of quantification (</a:t>
            </a:r>
            <a:r>
              <a:rPr lang="en-US" b="1" dirty="0" err="1">
                <a:latin typeface="Arial" panose="020B0604020202020204" pitchFamily="34" charset="0"/>
                <a:cs typeface="Arial" panose="020B0604020202020204" pitchFamily="34" charset="0"/>
              </a:rPr>
              <a:t>LOQ</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smallest concentration that can be detected in the amount detected</a:t>
            </a:r>
          </a:p>
          <a:p>
            <a:pPr lvl="1"/>
            <a:r>
              <a:rPr lang="en-US" dirty="0">
                <a:latin typeface="Arial" panose="020B0604020202020204" pitchFamily="34" charset="0"/>
                <a:cs typeface="Arial" panose="020B0604020202020204" pitchFamily="34" charset="0"/>
              </a:rPr>
              <a:t>Often calculated for each compound as standard deviation of at least 7 method blanks x 10</a:t>
            </a:r>
            <a:endParaRPr lang="en-US" dirty="0"/>
          </a:p>
        </p:txBody>
      </p:sp>
    </p:spTree>
    <p:extLst>
      <p:ext uri="{BB962C8B-B14F-4D97-AF65-F5344CB8AC3E}">
        <p14:creationId xmlns:p14="http://schemas.microsoft.com/office/powerpoint/2010/main" val="494595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D54B6-600B-F260-90A4-912A33C4ACFB}"/>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Measurement quantification: what to do with values &lt;LOD or </a:t>
            </a:r>
            <a:r>
              <a:rPr lang="en-US" dirty="0" err="1">
                <a:latin typeface="Arial" panose="020B0604020202020204" pitchFamily="34" charset="0"/>
                <a:cs typeface="Arial" panose="020B0604020202020204" pitchFamily="34" charset="0"/>
              </a:rPr>
              <a:t>LOQ</a:t>
            </a:r>
            <a:r>
              <a:rPr lang="en-US" dirty="0">
                <a:latin typeface="Arial" panose="020B0604020202020204" pitchFamily="34" charset="0"/>
                <a:cs typeface="Arial" panose="020B0604020202020204" pitchFamily="34" charset="0"/>
              </a:rPr>
              <a:t>?</a:t>
            </a:r>
          </a:p>
        </p:txBody>
      </p:sp>
      <p:sp>
        <p:nvSpPr>
          <p:cNvPr id="3" name="Content Placeholder 2">
            <a:extLst>
              <a:ext uri="{FF2B5EF4-FFF2-40B4-BE49-F238E27FC236}">
                <a16:creationId xmlns:a16="http://schemas.microsoft.com/office/drawing/2014/main" id="{485CA0FC-1C8C-33B3-D2CC-42E39D928105}"/>
              </a:ext>
            </a:extLst>
          </p:cNvPr>
          <p:cNvSpPr>
            <a:spLocks noGrp="1"/>
          </p:cNvSpPr>
          <p:nvPr>
            <p:ph idx="1"/>
          </p:nvPr>
        </p:nvSpPr>
        <p:spPr/>
        <p:txBody>
          <a:bodyPr/>
          <a:lstStyle/>
          <a:p>
            <a:pPr marL="514350" indent="-514350">
              <a:buFont typeface="+mj-lt"/>
              <a:buAutoNum type="arabicPeriod"/>
            </a:pPr>
            <a:r>
              <a:rPr lang="en-US" dirty="0">
                <a:latin typeface="Arial" panose="020B0604020202020204" pitchFamily="34" charset="0"/>
                <a:cs typeface="Arial" panose="020B0604020202020204" pitchFamily="34" charset="0"/>
              </a:rPr>
              <a:t>Evaluate quality control metrics and talk with lab to determine if values should be cutoff at &gt;LOD or &gt;LOQ.</a:t>
            </a:r>
          </a:p>
          <a:p>
            <a:pPr marL="514350" indent="-514350">
              <a:buFont typeface="+mj-lt"/>
              <a:buAutoNum type="arabicPeriod"/>
            </a:pPr>
            <a:r>
              <a:rPr lang="en-US" dirty="0">
                <a:latin typeface="Arial" panose="020B0604020202020204" pitchFamily="34" charset="0"/>
                <a:cs typeface="Arial" panose="020B0604020202020204" pitchFamily="34" charset="0"/>
              </a:rPr>
              <a:t>Replacing &lt;LOD with LOD/sqrt(2) has important ramifications.</a:t>
            </a:r>
          </a:p>
          <a:p>
            <a:pPr marL="971550" lvl="1" indent="-514350">
              <a:buFont typeface="+mj-lt"/>
              <a:buAutoNum type="arabicPeriod"/>
            </a:pPr>
            <a:r>
              <a:rPr lang="en-US" dirty="0">
                <a:latin typeface="Arial" panose="020B0604020202020204" pitchFamily="34" charset="0"/>
                <a:cs typeface="Arial" panose="020B0604020202020204" pitchFamily="34" charset="0"/>
              </a:rPr>
              <a:t>Forces unrealistic distribution</a:t>
            </a:r>
          </a:p>
          <a:p>
            <a:pPr marL="971550" lvl="1" indent="-514350">
              <a:buFont typeface="+mj-lt"/>
              <a:buAutoNum type="arabicPeriod"/>
            </a:pPr>
            <a:r>
              <a:rPr lang="en-US" dirty="0">
                <a:latin typeface="Arial" panose="020B0604020202020204" pitchFamily="34" charset="0"/>
                <a:cs typeface="Arial" panose="020B0604020202020204" pitchFamily="34" charset="0"/>
              </a:rPr>
              <a:t>Creates artificially small confidence intervals</a:t>
            </a:r>
          </a:p>
          <a:p>
            <a:pPr marL="971550" lvl="1" indent="-514350">
              <a:buFont typeface="+mj-lt"/>
              <a:buAutoNum type="arabicPeriod"/>
            </a:pPr>
            <a:r>
              <a:rPr lang="en-US" dirty="0">
                <a:latin typeface="Arial" panose="020B0604020202020204" pitchFamily="34" charset="0"/>
                <a:cs typeface="Arial" panose="020B0604020202020204" pitchFamily="34" charset="0"/>
              </a:rPr>
              <a:t>See </a:t>
            </a:r>
            <a:r>
              <a:rPr lang="en-US" dirty="0">
                <a:latin typeface="Arial" panose="020B0604020202020204" pitchFamily="34" charset="0"/>
                <a:cs typeface="Arial" panose="020B0604020202020204" pitchFamily="34" charset="0"/>
                <a:hlinkClick r:id="rId2"/>
              </a:rPr>
              <a:t>https://practicalstats.com/</a:t>
            </a:r>
            <a:r>
              <a:rPr lang="en-US" dirty="0">
                <a:latin typeface="Arial" panose="020B0604020202020204" pitchFamily="34" charset="0"/>
                <a:cs typeface="Arial" panose="020B0604020202020204" pitchFamily="34" charset="0"/>
              </a:rPr>
              <a:t> for more</a:t>
            </a:r>
          </a:p>
          <a:p>
            <a:pPr marL="971550" lvl="1" indent="-514350">
              <a:buFont typeface="+mj-lt"/>
              <a:buAutoNum type="arabicPeriod"/>
            </a:pPr>
            <a:r>
              <a:rPr lang="en-US" dirty="0">
                <a:latin typeface="Arial" panose="020B0604020202020204" pitchFamily="34" charset="0"/>
                <a:cs typeface="Arial" panose="020B0604020202020204" pitchFamily="34" charset="0"/>
              </a:rPr>
              <a:t>Check out NADA in R for better ways to deal with </a:t>
            </a:r>
          </a:p>
          <a:p>
            <a:pPr marL="457200" lvl="1" indent="0">
              <a:buNone/>
            </a:pPr>
            <a:r>
              <a:rPr lang="en-US" dirty="0">
                <a:latin typeface="Arial" panose="020B0604020202020204" pitchFamily="34" charset="0"/>
                <a:cs typeface="Arial" panose="020B0604020202020204" pitchFamily="34" charset="0"/>
              </a:rPr>
              <a:t>left-censored data</a:t>
            </a:r>
          </a:p>
        </p:txBody>
      </p:sp>
      <p:pic>
        <p:nvPicPr>
          <p:cNvPr id="5" name="Picture 4" descr="A book cover of statistics for censored environmental data using mintab and r&#10;&#10;Description automatically generated">
            <a:extLst>
              <a:ext uri="{FF2B5EF4-FFF2-40B4-BE49-F238E27FC236}">
                <a16:creationId xmlns:a16="http://schemas.microsoft.com/office/drawing/2014/main" id="{7F33347B-4C37-2937-876D-1DCED6F8BE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5699" y="3241964"/>
            <a:ext cx="2171456" cy="3477722"/>
          </a:xfrm>
          <a:prstGeom prst="rect">
            <a:avLst/>
          </a:prstGeom>
        </p:spPr>
      </p:pic>
    </p:spTree>
    <p:extLst>
      <p:ext uri="{BB962C8B-B14F-4D97-AF65-F5344CB8AC3E}">
        <p14:creationId xmlns:p14="http://schemas.microsoft.com/office/powerpoint/2010/main" val="809891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EB0FF-44A0-3C73-B8B7-C8036FEE1D2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Example lab correspondence (SI)</a:t>
            </a:r>
          </a:p>
        </p:txBody>
      </p:sp>
      <p:sp>
        <p:nvSpPr>
          <p:cNvPr id="3" name="Content Placeholder 2">
            <a:extLst>
              <a:ext uri="{FF2B5EF4-FFF2-40B4-BE49-F238E27FC236}">
                <a16:creationId xmlns:a16="http://schemas.microsoft.com/office/drawing/2014/main" id="{2DB36882-DD84-B9F7-C2FD-8321E546431C}"/>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3077A7FF-1D65-C542-2314-EC44BAD118A5}"/>
              </a:ext>
            </a:extLst>
          </p:cNvPr>
          <p:cNvPicPr>
            <a:picLocks noChangeAspect="1"/>
          </p:cNvPicPr>
          <p:nvPr/>
        </p:nvPicPr>
        <p:blipFill>
          <a:blip r:embed="rId2"/>
          <a:stretch>
            <a:fillRect/>
          </a:stretch>
        </p:blipFill>
        <p:spPr>
          <a:xfrm>
            <a:off x="838200" y="1589808"/>
            <a:ext cx="10339267" cy="5114396"/>
          </a:xfrm>
          <a:prstGeom prst="rect">
            <a:avLst/>
          </a:prstGeom>
        </p:spPr>
      </p:pic>
    </p:spTree>
    <p:extLst>
      <p:ext uri="{BB962C8B-B14F-4D97-AF65-F5344CB8AC3E}">
        <p14:creationId xmlns:p14="http://schemas.microsoft.com/office/powerpoint/2010/main" val="1067812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60CD6-FDBE-FC72-2BAF-DDE6E557AD2F}"/>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Summary statistics table shell (SI)</a:t>
            </a:r>
          </a:p>
        </p:txBody>
      </p:sp>
      <p:sp>
        <p:nvSpPr>
          <p:cNvPr id="3" name="Content Placeholder 2">
            <a:extLst>
              <a:ext uri="{FF2B5EF4-FFF2-40B4-BE49-F238E27FC236}">
                <a16:creationId xmlns:a16="http://schemas.microsoft.com/office/drawing/2014/main" id="{F3F83039-0C1E-30A3-05E8-FBEEE2DFDDA8}"/>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99FDA2ED-5FB8-9C0C-1CB2-FB914BA99A13}"/>
              </a:ext>
            </a:extLst>
          </p:cNvPr>
          <p:cNvPicPr>
            <a:picLocks noChangeAspect="1"/>
          </p:cNvPicPr>
          <p:nvPr/>
        </p:nvPicPr>
        <p:blipFill>
          <a:blip r:embed="rId2"/>
          <a:stretch>
            <a:fillRect/>
          </a:stretch>
        </p:blipFill>
        <p:spPr>
          <a:xfrm>
            <a:off x="0" y="1690688"/>
            <a:ext cx="12192000" cy="5125586"/>
          </a:xfrm>
          <a:prstGeom prst="rect">
            <a:avLst/>
          </a:prstGeom>
        </p:spPr>
      </p:pic>
    </p:spTree>
    <p:extLst>
      <p:ext uri="{BB962C8B-B14F-4D97-AF65-F5344CB8AC3E}">
        <p14:creationId xmlns:p14="http://schemas.microsoft.com/office/powerpoint/2010/main" val="1499901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45DE7-2093-FCEE-8295-43A310BC8416}"/>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QA/QC table shell (SI)</a:t>
            </a:r>
          </a:p>
        </p:txBody>
      </p:sp>
      <p:sp>
        <p:nvSpPr>
          <p:cNvPr id="3" name="Content Placeholder 2">
            <a:extLst>
              <a:ext uri="{FF2B5EF4-FFF2-40B4-BE49-F238E27FC236}">
                <a16:creationId xmlns:a16="http://schemas.microsoft.com/office/drawing/2014/main" id="{1365AB1F-C831-2369-87BC-8321A11A72AD}"/>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2F209FF3-0909-BEA9-14C6-B663EF8A28CE}"/>
              </a:ext>
            </a:extLst>
          </p:cNvPr>
          <p:cNvPicPr>
            <a:picLocks noChangeAspect="1"/>
          </p:cNvPicPr>
          <p:nvPr/>
        </p:nvPicPr>
        <p:blipFill>
          <a:blip r:embed="rId2"/>
          <a:stretch>
            <a:fillRect/>
          </a:stretch>
        </p:blipFill>
        <p:spPr>
          <a:xfrm>
            <a:off x="0" y="1380978"/>
            <a:ext cx="12192000" cy="5477022"/>
          </a:xfrm>
          <a:prstGeom prst="rect">
            <a:avLst/>
          </a:prstGeom>
        </p:spPr>
      </p:pic>
    </p:spTree>
    <p:extLst>
      <p:ext uri="{BB962C8B-B14F-4D97-AF65-F5344CB8AC3E}">
        <p14:creationId xmlns:p14="http://schemas.microsoft.com/office/powerpoint/2010/main" val="4293439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2B854-9487-6EAE-1450-7BD9604F2BB8}"/>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QA/QC Report Guide</a:t>
            </a:r>
          </a:p>
        </p:txBody>
      </p:sp>
      <p:sp>
        <p:nvSpPr>
          <p:cNvPr id="3" name="Content Placeholder 2">
            <a:extLst>
              <a:ext uri="{FF2B5EF4-FFF2-40B4-BE49-F238E27FC236}">
                <a16:creationId xmlns:a16="http://schemas.microsoft.com/office/drawing/2014/main" id="{6726DB58-337E-836F-D2FE-F17C808C3A21}"/>
              </a:ext>
            </a:extLst>
          </p:cNvPr>
          <p:cNvSpPr>
            <a:spLocks noGrp="1"/>
          </p:cNvSpPr>
          <p:nvPr>
            <p:ph idx="1"/>
          </p:nvPr>
        </p:nvSpPr>
        <p:spPr>
          <a:xfrm>
            <a:off x="838200" y="1825625"/>
            <a:ext cx="11125200" cy="4351338"/>
          </a:xfrm>
        </p:spPr>
        <p:txBody>
          <a:bodyPr/>
          <a:lstStyle/>
          <a:p>
            <a:pPr marL="0" indent="0">
              <a:buNone/>
            </a:pPr>
            <a:r>
              <a:rPr lang="en-US" dirty="0">
                <a:latin typeface="Arial" panose="020B0604020202020204" pitchFamily="34" charset="0"/>
                <a:cs typeface="Arial" panose="020B0604020202020204" pitchFamily="34" charset="0"/>
              </a:rPr>
              <a:t>R markdown code available at https://github.com/SilentSpringInstitute/QAQC-Toolkit/</a:t>
            </a:r>
          </a:p>
        </p:txBody>
      </p:sp>
      <p:pic>
        <p:nvPicPr>
          <p:cNvPr id="5" name="Picture 4">
            <a:extLst>
              <a:ext uri="{FF2B5EF4-FFF2-40B4-BE49-F238E27FC236}">
                <a16:creationId xmlns:a16="http://schemas.microsoft.com/office/drawing/2014/main" id="{005E29A0-4C5B-D6E2-F78F-77B7E39750EA}"/>
              </a:ext>
            </a:extLst>
          </p:cNvPr>
          <p:cNvPicPr>
            <a:picLocks noChangeAspect="1"/>
          </p:cNvPicPr>
          <p:nvPr/>
        </p:nvPicPr>
        <p:blipFill>
          <a:blip r:embed="rId2"/>
          <a:stretch>
            <a:fillRect/>
          </a:stretch>
        </p:blipFill>
        <p:spPr>
          <a:xfrm>
            <a:off x="140942" y="2869033"/>
            <a:ext cx="5757161" cy="3494521"/>
          </a:xfrm>
          <a:prstGeom prst="rect">
            <a:avLst/>
          </a:prstGeom>
        </p:spPr>
      </p:pic>
      <p:pic>
        <p:nvPicPr>
          <p:cNvPr id="8" name="Picture 7">
            <a:extLst>
              <a:ext uri="{FF2B5EF4-FFF2-40B4-BE49-F238E27FC236}">
                <a16:creationId xmlns:a16="http://schemas.microsoft.com/office/drawing/2014/main" id="{A38A5373-7409-8E85-E9D3-BBABCE3239E0}"/>
              </a:ext>
            </a:extLst>
          </p:cNvPr>
          <p:cNvPicPr>
            <a:picLocks noChangeAspect="1"/>
          </p:cNvPicPr>
          <p:nvPr/>
        </p:nvPicPr>
        <p:blipFill>
          <a:blip r:embed="rId3"/>
          <a:stretch>
            <a:fillRect/>
          </a:stretch>
        </p:blipFill>
        <p:spPr>
          <a:xfrm>
            <a:off x="5985761" y="2869033"/>
            <a:ext cx="6065297" cy="3988967"/>
          </a:xfrm>
          <a:prstGeom prst="rect">
            <a:avLst/>
          </a:prstGeom>
        </p:spPr>
      </p:pic>
    </p:spTree>
    <p:extLst>
      <p:ext uri="{BB962C8B-B14F-4D97-AF65-F5344CB8AC3E}">
        <p14:creationId xmlns:p14="http://schemas.microsoft.com/office/powerpoint/2010/main" val="2276330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2B854-9487-6EAE-1450-7BD9604F2BB8}"/>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QA/QC Report Guide step 1</a:t>
            </a:r>
          </a:p>
        </p:txBody>
      </p:sp>
      <p:sp>
        <p:nvSpPr>
          <p:cNvPr id="3" name="Content Placeholder 2">
            <a:extLst>
              <a:ext uri="{FF2B5EF4-FFF2-40B4-BE49-F238E27FC236}">
                <a16:creationId xmlns:a16="http://schemas.microsoft.com/office/drawing/2014/main" id="{6726DB58-337E-836F-D2FE-F17C808C3A21}"/>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ECEFC350-1B30-8087-82F5-7A3EA12BAC82}"/>
              </a:ext>
            </a:extLst>
          </p:cNvPr>
          <p:cNvPicPr>
            <a:picLocks noChangeAspect="1"/>
          </p:cNvPicPr>
          <p:nvPr/>
        </p:nvPicPr>
        <p:blipFill>
          <a:blip r:embed="rId2"/>
          <a:stretch>
            <a:fillRect/>
          </a:stretch>
        </p:blipFill>
        <p:spPr>
          <a:xfrm>
            <a:off x="795336" y="1340143"/>
            <a:ext cx="9354237" cy="5517857"/>
          </a:xfrm>
          <a:prstGeom prst="rect">
            <a:avLst/>
          </a:prstGeom>
        </p:spPr>
      </p:pic>
    </p:spTree>
    <p:extLst>
      <p:ext uri="{BB962C8B-B14F-4D97-AF65-F5344CB8AC3E}">
        <p14:creationId xmlns:p14="http://schemas.microsoft.com/office/powerpoint/2010/main" val="3786092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2B854-9487-6EAE-1450-7BD9604F2BB8}"/>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QA/QC Report Guide step 1.1</a:t>
            </a:r>
          </a:p>
        </p:txBody>
      </p:sp>
      <p:sp>
        <p:nvSpPr>
          <p:cNvPr id="3" name="Content Placeholder 2">
            <a:extLst>
              <a:ext uri="{FF2B5EF4-FFF2-40B4-BE49-F238E27FC236}">
                <a16:creationId xmlns:a16="http://schemas.microsoft.com/office/drawing/2014/main" id="{6726DB58-337E-836F-D2FE-F17C808C3A21}"/>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ECEFC350-1B30-8087-82F5-7A3EA12BAC82}"/>
              </a:ext>
            </a:extLst>
          </p:cNvPr>
          <p:cNvPicPr>
            <a:picLocks noChangeAspect="1"/>
          </p:cNvPicPr>
          <p:nvPr/>
        </p:nvPicPr>
        <p:blipFill>
          <a:blip r:embed="rId2"/>
          <a:stretch>
            <a:fillRect/>
          </a:stretch>
        </p:blipFill>
        <p:spPr>
          <a:xfrm>
            <a:off x="795336" y="1340143"/>
            <a:ext cx="9354237" cy="5517857"/>
          </a:xfrm>
          <a:prstGeom prst="rect">
            <a:avLst/>
          </a:prstGeom>
        </p:spPr>
      </p:pic>
      <p:pic>
        <p:nvPicPr>
          <p:cNvPr id="5" name="Picture 4">
            <a:extLst>
              <a:ext uri="{FF2B5EF4-FFF2-40B4-BE49-F238E27FC236}">
                <a16:creationId xmlns:a16="http://schemas.microsoft.com/office/drawing/2014/main" id="{4FD38082-290E-89BC-3BF8-BA13F8C7718D}"/>
              </a:ext>
            </a:extLst>
          </p:cNvPr>
          <p:cNvPicPr>
            <a:picLocks noChangeAspect="1"/>
          </p:cNvPicPr>
          <p:nvPr/>
        </p:nvPicPr>
        <p:blipFill>
          <a:blip r:embed="rId3"/>
          <a:stretch>
            <a:fillRect/>
          </a:stretch>
        </p:blipFill>
        <p:spPr>
          <a:xfrm>
            <a:off x="795338" y="3429000"/>
            <a:ext cx="10515600" cy="3420168"/>
          </a:xfrm>
          <a:prstGeom prst="rect">
            <a:avLst/>
          </a:prstGeom>
        </p:spPr>
      </p:pic>
    </p:spTree>
    <p:extLst>
      <p:ext uri="{BB962C8B-B14F-4D97-AF65-F5344CB8AC3E}">
        <p14:creationId xmlns:p14="http://schemas.microsoft.com/office/powerpoint/2010/main" val="3996907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30647-1C24-C88A-F66E-07DE50C784C6}"/>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QA/QC Report Guide step 1.2</a:t>
            </a:r>
          </a:p>
        </p:txBody>
      </p:sp>
      <p:grpSp>
        <p:nvGrpSpPr>
          <p:cNvPr id="10" name="Group 9">
            <a:extLst>
              <a:ext uri="{FF2B5EF4-FFF2-40B4-BE49-F238E27FC236}">
                <a16:creationId xmlns:a16="http://schemas.microsoft.com/office/drawing/2014/main" id="{42628A2D-37DB-F691-B8DF-3D8D4B47A87E}"/>
              </a:ext>
            </a:extLst>
          </p:cNvPr>
          <p:cNvGrpSpPr/>
          <p:nvPr/>
        </p:nvGrpSpPr>
        <p:grpSpPr>
          <a:xfrm>
            <a:off x="1609724" y="1690688"/>
            <a:ext cx="8427894" cy="4741430"/>
            <a:chOff x="2576079" y="1825625"/>
            <a:chExt cx="6686550" cy="3486006"/>
          </a:xfrm>
        </p:grpSpPr>
        <p:pic>
          <p:nvPicPr>
            <p:cNvPr id="5" name="Picture 4">
              <a:extLst>
                <a:ext uri="{FF2B5EF4-FFF2-40B4-BE49-F238E27FC236}">
                  <a16:creationId xmlns:a16="http://schemas.microsoft.com/office/drawing/2014/main" id="{F71EA87F-CEC4-A53A-AF19-40218C92E69F}"/>
                </a:ext>
              </a:extLst>
            </p:cNvPr>
            <p:cNvPicPr>
              <a:picLocks noChangeAspect="1"/>
            </p:cNvPicPr>
            <p:nvPr/>
          </p:nvPicPr>
          <p:blipFill>
            <a:blip r:embed="rId2"/>
            <a:stretch>
              <a:fillRect/>
            </a:stretch>
          </p:blipFill>
          <p:spPr>
            <a:xfrm>
              <a:off x="2576079" y="1825625"/>
              <a:ext cx="6686550" cy="990600"/>
            </a:xfrm>
            <a:prstGeom prst="rect">
              <a:avLst/>
            </a:prstGeom>
          </p:spPr>
        </p:pic>
        <p:pic>
          <p:nvPicPr>
            <p:cNvPr id="7" name="Picture 6">
              <a:extLst>
                <a:ext uri="{FF2B5EF4-FFF2-40B4-BE49-F238E27FC236}">
                  <a16:creationId xmlns:a16="http://schemas.microsoft.com/office/drawing/2014/main" id="{56AE1DCB-CCEB-FF4A-5E40-4131F726FC23}"/>
                </a:ext>
              </a:extLst>
            </p:cNvPr>
            <p:cNvPicPr>
              <a:picLocks noChangeAspect="1"/>
            </p:cNvPicPr>
            <p:nvPr/>
          </p:nvPicPr>
          <p:blipFill>
            <a:blip r:embed="rId3"/>
            <a:stretch>
              <a:fillRect/>
            </a:stretch>
          </p:blipFill>
          <p:spPr>
            <a:xfrm>
              <a:off x="2637991" y="2835131"/>
              <a:ext cx="6562725" cy="1485900"/>
            </a:xfrm>
            <a:prstGeom prst="rect">
              <a:avLst/>
            </a:prstGeom>
          </p:spPr>
        </p:pic>
        <p:pic>
          <p:nvPicPr>
            <p:cNvPr id="9" name="Picture 8">
              <a:extLst>
                <a:ext uri="{FF2B5EF4-FFF2-40B4-BE49-F238E27FC236}">
                  <a16:creationId xmlns:a16="http://schemas.microsoft.com/office/drawing/2014/main" id="{06481F85-A6AE-A23F-7ED7-2F66FE6EE3CE}"/>
                </a:ext>
              </a:extLst>
            </p:cNvPr>
            <p:cNvPicPr>
              <a:picLocks noChangeAspect="1"/>
            </p:cNvPicPr>
            <p:nvPr/>
          </p:nvPicPr>
          <p:blipFill>
            <a:blip r:embed="rId4"/>
            <a:stretch>
              <a:fillRect/>
            </a:stretch>
          </p:blipFill>
          <p:spPr>
            <a:xfrm>
              <a:off x="2749260" y="4321031"/>
              <a:ext cx="6381750" cy="990600"/>
            </a:xfrm>
            <a:prstGeom prst="rect">
              <a:avLst/>
            </a:prstGeom>
          </p:spPr>
        </p:pic>
      </p:grpSp>
    </p:spTree>
    <p:extLst>
      <p:ext uri="{BB962C8B-B14F-4D97-AF65-F5344CB8AC3E}">
        <p14:creationId xmlns:p14="http://schemas.microsoft.com/office/powerpoint/2010/main" val="840728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387AE-BEBA-1AE1-1D04-4310B5456C7F}"/>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Big picture</a:t>
            </a:r>
          </a:p>
        </p:txBody>
      </p:sp>
      <p:sp>
        <p:nvSpPr>
          <p:cNvPr id="3" name="Content Placeholder 2">
            <a:extLst>
              <a:ext uri="{FF2B5EF4-FFF2-40B4-BE49-F238E27FC236}">
                <a16:creationId xmlns:a16="http://schemas.microsoft.com/office/drawing/2014/main" id="{0A5A914A-AE3D-6BB4-5547-D0E5E0533FB5}"/>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Look for metrics of accuracy and precision for any primary exposure data</a:t>
            </a:r>
          </a:p>
          <a:p>
            <a:r>
              <a:rPr lang="en-US" dirty="0">
                <a:latin typeface="Arial" panose="020B0604020202020204" pitchFamily="34" charset="0"/>
                <a:cs typeface="Arial" panose="020B0604020202020204" pitchFamily="34" charset="0"/>
              </a:rPr>
              <a:t>If it’s your own data:</a:t>
            </a:r>
          </a:p>
          <a:p>
            <a:pPr lvl="1"/>
            <a:r>
              <a:rPr lang="en-US" dirty="0">
                <a:latin typeface="Arial" panose="020B0604020202020204" pitchFamily="34" charset="0"/>
                <a:cs typeface="Arial" panose="020B0604020202020204" pitchFamily="34" charset="0"/>
              </a:rPr>
              <a:t>Using </a:t>
            </a:r>
            <a:r>
              <a:rPr lang="en-US" dirty="0" err="1">
                <a:latin typeface="Arial" panose="020B0604020202020204" pitchFamily="34" charset="0"/>
                <a:cs typeface="Arial" panose="020B0604020202020204" pitchFamily="34" charset="0"/>
              </a:rPr>
              <a:t>tidyverse</a:t>
            </a:r>
            <a:r>
              <a:rPr lang="en-US" dirty="0">
                <a:latin typeface="Arial" panose="020B0604020202020204" pitchFamily="34" charset="0"/>
                <a:cs typeface="Arial" panose="020B0604020202020204" pitchFamily="34" charset="0"/>
              </a:rPr>
              <a:t> in R makes life easier</a:t>
            </a:r>
          </a:p>
          <a:p>
            <a:pPr lvl="1"/>
            <a:r>
              <a:rPr lang="en-US" dirty="0">
                <a:latin typeface="Arial" panose="020B0604020202020204" pitchFamily="34" charset="0"/>
                <a:cs typeface="Arial" panose="020B0604020202020204" pitchFamily="34" charset="0"/>
              </a:rPr>
              <a:t>Data formatted “long” is often more versatile (use </a:t>
            </a:r>
            <a:r>
              <a:rPr lang="en-US" dirty="0" err="1">
                <a:latin typeface="Arial" panose="020B0604020202020204" pitchFamily="34" charset="0"/>
                <a:cs typeface="Arial" panose="020B0604020202020204" pitchFamily="34" charset="0"/>
              </a:rPr>
              <a:t>pivot_longer</a:t>
            </a:r>
            <a:r>
              <a:rPr lang="en-US" dirty="0">
                <a:latin typeface="Arial" panose="020B0604020202020204" pitchFamily="34" charset="0"/>
                <a:cs typeface="Arial" panose="020B0604020202020204" pitchFamily="34" charset="0"/>
              </a:rPr>
              <a:t> to make data long)</a:t>
            </a:r>
          </a:p>
          <a:p>
            <a:pPr lvl="1"/>
            <a:r>
              <a:rPr lang="en-US" dirty="0">
                <a:latin typeface="Arial" panose="020B0604020202020204" pitchFamily="34" charset="0"/>
                <a:cs typeface="Arial" panose="020B0604020202020204" pitchFamily="34" charset="0"/>
              </a:rPr>
              <a:t>Make plots of your data. Plotting guide: </a:t>
            </a:r>
            <a:r>
              <a:rPr lang="en-US" dirty="0">
                <a:latin typeface="Arial" panose="020B0604020202020204" pitchFamily="34" charset="0"/>
                <a:cs typeface="Arial" panose="020B0604020202020204" pitchFamily="34" charset="0"/>
                <a:hlinkClick r:id="rId2"/>
              </a:rPr>
              <a:t>http://www.sthda.com/english/wiki/be-awesome-in-ggplot2-a-practical-guide-to-be-highly-effective-r-software-and-data-visualization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9984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30647-1C24-C88A-F66E-07DE50C784C6}"/>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QA/QC Report Guide step 1.3</a:t>
            </a:r>
          </a:p>
        </p:txBody>
      </p:sp>
      <p:pic>
        <p:nvPicPr>
          <p:cNvPr id="4" name="Picture 3">
            <a:extLst>
              <a:ext uri="{FF2B5EF4-FFF2-40B4-BE49-F238E27FC236}">
                <a16:creationId xmlns:a16="http://schemas.microsoft.com/office/drawing/2014/main" id="{8EFCCD8C-DEE0-8DE3-D7B6-D9DF3553D107}"/>
              </a:ext>
            </a:extLst>
          </p:cNvPr>
          <p:cNvPicPr>
            <a:picLocks noChangeAspect="1"/>
          </p:cNvPicPr>
          <p:nvPr/>
        </p:nvPicPr>
        <p:blipFill>
          <a:blip r:embed="rId3"/>
          <a:stretch>
            <a:fillRect/>
          </a:stretch>
        </p:blipFill>
        <p:spPr>
          <a:xfrm>
            <a:off x="838200" y="1315748"/>
            <a:ext cx="6562725" cy="5286375"/>
          </a:xfrm>
          <a:prstGeom prst="rect">
            <a:avLst/>
          </a:prstGeom>
        </p:spPr>
      </p:pic>
    </p:spTree>
    <p:extLst>
      <p:ext uri="{BB962C8B-B14F-4D97-AF65-F5344CB8AC3E}">
        <p14:creationId xmlns:p14="http://schemas.microsoft.com/office/powerpoint/2010/main" val="748059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30647-1C24-C88A-F66E-07DE50C784C6}"/>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QA/QC Report Guide step 1.3</a:t>
            </a:r>
          </a:p>
        </p:txBody>
      </p:sp>
      <p:pic>
        <p:nvPicPr>
          <p:cNvPr id="4" name="Picture 3">
            <a:extLst>
              <a:ext uri="{FF2B5EF4-FFF2-40B4-BE49-F238E27FC236}">
                <a16:creationId xmlns:a16="http://schemas.microsoft.com/office/drawing/2014/main" id="{8EFCCD8C-DEE0-8DE3-D7B6-D9DF3553D107}"/>
              </a:ext>
            </a:extLst>
          </p:cNvPr>
          <p:cNvPicPr>
            <a:picLocks noChangeAspect="1"/>
          </p:cNvPicPr>
          <p:nvPr/>
        </p:nvPicPr>
        <p:blipFill>
          <a:blip r:embed="rId3"/>
          <a:stretch>
            <a:fillRect/>
          </a:stretch>
        </p:blipFill>
        <p:spPr>
          <a:xfrm>
            <a:off x="562842" y="1346920"/>
            <a:ext cx="6562725" cy="5286375"/>
          </a:xfrm>
          <a:prstGeom prst="rect">
            <a:avLst/>
          </a:prstGeom>
        </p:spPr>
      </p:pic>
      <p:sp>
        <p:nvSpPr>
          <p:cNvPr id="3" name="Rectangle 2">
            <a:extLst>
              <a:ext uri="{FF2B5EF4-FFF2-40B4-BE49-F238E27FC236}">
                <a16:creationId xmlns:a16="http://schemas.microsoft.com/office/drawing/2014/main" id="{322E2743-FDA4-8EB3-2FE8-2C1B69A8A6A1}"/>
              </a:ext>
            </a:extLst>
          </p:cNvPr>
          <p:cNvSpPr/>
          <p:nvPr/>
        </p:nvSpPr>
        <p:spPr>
          <a:xfrm>
            <a:off x="1569025" y="1922318"/>
            <a:ext cx="145473" cy="44577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EC99E77-4996-9EB3-1463-161FA77075C2}"/>
              </a:ext>
            </a:extLst>
          </p:cNvPr>
          <p:cNvSpPr/>
          <p:nvPr/>
        </p:nvSpPr>
        <p:spPr>
          <a:xfrm>
            <a:off x="2587335" y="1922318"/>
            <a:ext cx="145473" cy="44577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FBA1338-A8E8-65FA-27A0-0225F4F20718}"/>
              </a:ext>
            </a:extLst>
          </p:cNvPr>
          <p:cNvSpPr/>
          <p:nvPr/>
        </p:nvSpPr>
        <p:spPr>
          <a:xfrm>
            <a:off x="3618199" y="1917555"/>
            <a:ext cx="145473" cy="335063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64D7700-3DA3-2564-CF7E-D5FCFBC236FF}"/>
              </a:ext>
            </a:extLst>
          </p:cNvPr>
          <p:cNvSpPr/>
          <p:nvPr/>
        </p:nvSpPr>
        <p:spPr>
          <a:xfrm>
            <a:off x="4539527" y="1914090"/>
            <a:ext cx="145473" cy="335063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73D13E4-D764-5C8A-9B15-8360CA9D953D}"/>
              </a:ext>
            </a:extLst>
          </p:cNvPr>
          <p:cNvSpPr/>
          <p:nvPr/>
        </p:nvSpPr>
        <p:spPr>
          <a:xfrm>
            <a:off x="5558702" y="1914090"/>
            <a:ext cx="145473" cy="335063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0F26B7E-F558-CABD-4700-37B0FBCEC6C2}"/>
              </a:ext>
            </a:extLst>
          </p:cNvPr>
          <p:cNvPicPr>
            <a:picLocks noChangeAspect="1"/>
          </p:cNvPicPr>
          <p:nvPr/>
        </p:nvPicPr>
        <p:blipFill>
          <a:blip r:embed="rId4"/>
          <a:stretch>
            <a:fillRect/>
          </a:stretch>
        </p:blipFill>
        <p:spPr>
          <a:xfrm>
            <a:off x="7125567" y="1755054"/>
            <a:ext cx="4935989" cy="4309197"/>
          </a:xfrm>
          <a:prstGeom prst="rect">
            <a:avLst/>
          </a:prstGeom>
        </p:spPr>
      </p:pic>
      <p:sp>
        <p:nvSpPr>
          <p:cNvPr id="13" name="TextBox 12">
            <a:extLst>
              <a:ext uri="{FF2B5EF4-FFF2-40B4-BE49-F238E27FC236}">
                <a16:creationId xmlns:a16="http://schemas.microsoft.com/office/drawing/2014/main" id="{10B23970-7BEE-FC8B-F2B5-EAFD9598CA67}"/>
              </a:ext>
            </a:extLst>
          </p:cNvPr>
          <p:cNvSpPr txBox="1"/>
          <p:nvPr/>
        </p:nvSpPr>
        <p:spPr>
          <a:xfrm>
            <a:off x="3721591" y="5456688"/>
            <a:ext cx="3309160" cy="923330"/>
          </a:xfrm>
          <a:prstGeom prst="rect">
            <a:avLst/>
          </a:prstGeom>
          <a:noFill/>
        </p:spPr>
        <p:txBody>
          <a:bodyPr wrap="square" rtlCol="0">
            <a:spAutoFit/>
          </a:bodyPr>
          <a:lstStyle/>
          <a:p>
            <a:r>
              <a:rPr lang="en-US" i="1" dirty="0">
                <a:latin typeface="Arial" panose="020B0604020202020204" pitchFamily="34" charset="0"/>
                <a:cs typeface="Arial" panose="020B0604020202020204" pitchFamily="34" charset="0"/>
              </a:rPr>
              <a:t>Batch 9- high LCS recovery with high sample results for </a:t>
            </a:r>
            <a:r>
              <a:rPr lang="en-US" i="1" dirty="0" err="1">
                <a:latin typeface="Arial" panose="020B0604020202020204" pitchFamily="34" charset="0"/>
                <a:cs typeface="Arial" panose="020B0604020202020204" pitchFamily="34" charset="0"/>
              </a:rPr>
              <a:t>EHTBB</a:t>
            </a:r>
            <a:r>
              <a:rPr lang="en-US" i="1" dirty="0">
                <a:latin typeface="Arial" panose="020B0604020202020204" pitchFamily="34" charset="0"/>
                <a:cs typeface="Arial" panose="020B0604020202020204" pitchFamily="34" charset="0"/>
              </a:rPr>
              <a:t>, DINP, </a:t>
            </a:r>
            <a:r>
              <a:rPr lang="en-US" i="1" dirty="0" err="1">
                <a:latin typeface="Arial" panose="020B0604020202020204" pitchFamily="34" charset="0"/>
                <a:cs typeface="Arial" panose="020B0604020202020204" pitchFamily="34" charset="0"/>
              </a:rPr>
              <a:t>TBB</a:t>
            </a:r>
            <a:r>
              <a:rPr lang="en-US" i="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92616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30647-1C24-C88A-F66E-07DE50C784C6}"/>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QA/QC Report Guide step 1.3</a:t>
            </a:r>
          </a:p>
        </p:txBody>
      </p:sp>
      <p:pic>
        <p:nvPicPr>
          <p:cNvPr id="4" name="Picture 3">
            <a:extLst>
              <a:ext uri="{FF2B5EF4-FFF2-40B4-BE49-F238E27FC236}">
                <a16:creationId xmlns:a16="http://schemas.microsoft.com/office/drawing/2014/main" id="{8EFCCD8C-DEE0-8DE3-D7B6-D9DF3553D107}"/>
              </a:ext>
            </a:extLst>
          </p:cNvPr>
          <p:cNvPicPr>
            <a:picLocks noChangeAspect="1"/>
          </p:cNvPicPr>
          <p:nvPr/>
        </p:nvPicPr>
        <p:blipFill>
          <a:blip r:embed="rId3"/>
          <a:stretch>
            <a:fillRect/>
          </a:stretch>
        </p:blipFill>
        <p:spPr>
          <a:xfrm>
            <a:off x="562842" y="1346920"/>
            <a:ext cx="6562725" cy="5286375"/>
          </a:xfrm>
          <a:prstGeom prst="rect">
            <a:avLst/>
          </a:prstGeom>
        </p:spPr>
      </p:pic>
      <p:sp>
        <p:nvSpPr>
          <p:cNvPr id="3" name="Rectangle 2">
            <a:extLst>
              <a:ext uri="{FF2B5EF4-FFF2-40B4-BE49-F238E27FC236}">
                <a16:creationId xmlns:a16="http://schemas.microsoft.com/office/drawing/2014/main" id="{322E2743-FDA4-8EB3-2FE8-2C1B69A8A6A1}"/>
              </a:ext>
            </a:extLst>
          </p:cNvPr>
          <p:cNvSpPr/>
          <p:nvPr/>
        </p:nvSpPr>
        <p:spPr>
          <a:xfrm>
            <a:off x="1569025" y="1922318"/>
            <a:ext cx="145473" cy="44577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EC99E77-4996-9EB3-1463-161FA77075C2}"/>
              </a:ext>
            </a:extLst>
          </p:cNvPr>
          <p:cNvSpPr/>
          <p:nvPr/>
        </p:nvSpPr>
        <p:spPr>
          <a:xfrm>
            <a:off x="2587335" y="1922318"/>
            <a:ext cx="145473" cy="44577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FBA1338-A8E8-65FA-27A0-0225F4F20718}"/>
              </a:ext>
            </a:extLst>
          </p:cNvPr>
          <p:cNvSpPr/>
          <p:nvPr/>
        </p:nvSpPr>
        <p:spPr>
          <a:xfrm>
            <a:off x="3618199" y="1917555"/>
            <a:ext cx="145473" cy="335063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64D7700-3DA3-2564-CF7E-D5FCFBC236FF}"/>
              </a:ext>
            </a:extLst>
          </p:cNvPr>
          <p:cNvSpPr/>
          <p:nvPr/>
        </p:nvSpPr>
        <p:spPr>
          <a:xfrm>
            <a:off x="4539527" y="1914090"/>
            <a:ext cx="145473" cy="335063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73D13E4-D764-5C8A-9B15-8360CA9D953D}"/>
              </a:ext>
            </a:extLst>
          </p:cNvPr>
          <p:cNvSpPr/>
          <p:nvPr/>
        </p:nvSpPr>
        <p:spPr>
          <a:xfrm>
            <a:off x="5558702" y="1914090"/>
            <a:ext cx="145473" cy="335063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0F26B7E-F558-CABD-4700-37B0FBCEC6C2}"/>
              </a:ext>
            </a:extLst>
          </p:cNvPr>
          <p:cNvPicPr>
            <a:picLocks noChangeAspect="1"/>
          </p:cNvPicPr>
          <p:nvPr/>
        </p:nvPicPr>
        <p:blipFill>
          <a:blip r:embed="rId4"/>
          <a:stretch>
            <a:fillRect/>
          </a:stretch>
        </p:blipFill>
        <p:spPr>
          <a:xfrm>
            <a:off x="7125567" y="1755054"/>
            <a:ext cx="4935989" cy="4309197"/>
          </a:xfrm>
          <a:prstGeom prst="rect">
            <a:avLst/>
          </a:prstGeom>
        </p:spPr>
      </p:pic>
      <p:sp>
        <p:nvSpPr>
          <p:cNvPr id="13" name="TextBox 12">
            <a:extLst>
              <a:ext uri="{FF2B5EF4-FFF2-40B4-BE49-F238E27FC236}">
                <a16:creationId xmlns:a16="http://schemas.microsoft.com/office/drawing/2014/main" id="{10B23970-7BEE-FC8B-F2B5-EAFD9598CA67}"/>
              </a:ext>
            </a:extLst>
          </p:cNvPr>
          <p:cNvSpPr txBox="1"/>
          <p:nvPr/>
        </p:nvSpPr>
        <p:spPr>
          <a:xfrm>
            <a:off x="3721591" y="5456688"/>
            <a:ext cx="3309160" cy="923330"/>
          </a:xfrm>
          <a:prstGeom prst="rect">
            <a:avLst/>
          </a:prstGeom>
          <a:noFill/>
        </p:spPr>
        <p:txBody>
          <a:bodyPr wrap="square" rtlCol="0">
            <a:spAutoFit/>
          </a:bodyPr>
          <a:lstStyle/>
          <a:p>
            <a:r>
              <a:rPr lang="en-US" i="1" dirty="0">
                <a:latin typeface="Arial" panose="020B0604020202020204" pitchFamily="34" charset="0"/>
                <a:cs typeface="Arial" panose="020B0604020202020204" pitchFamily="34" charset="0"/>
              </a:rPr>
              <a:t>Batch 9- high LCS recovery with high sample results for </a:t>
            </a:r>
            <a:r>
              <a:rPr lang="en-US" i="1" dirty="0" err="1">
                <a:latin typeface="Arial" panose="020B0604020202020204" pitchFamily="34" charset="0"/>
                <a:cs typeface="Arial" panose="020B0604020202020204" pitchFamily="34" charset="0"/>
              </a:rPr>
              <a:t>EHTBB</a:t>
            </a:r>
            <a:r>
              <a:rPr lang="en-US" i="1" dirty="0">
                <a:latin typeface="Arial" panose="020B0604020202020204" pitchFamily="34" charset="0"/>
                <a:cs typeface="Arial" panose="020B0604020202020204" pitchFamily="34" charset="0"/>
              </a:rPr>
              <a:t>, DINP, </a:t>
            </a:r>
            <a:r>
              <a:rPr lang="en-US" i="1" dirty="0" err="1">
                <a:latin typeface="Arial" panose="020B0604020202020204" pitchFamily="34" charset="0"/>
                <a:cs typeface="Arial" panose="020B0604020202020204" pitchFamily="34" charset="0"/>
              </a:rPr>
              <a:t>TBB</a:t>
            </a:r>
            <a:r>
              <a:rPr lang="en-US" i="1" dirty="0">
                <a:latin typeface="Arial" panose="020B0604020202020204" pitchFamily="34" charset="0"/>
                <a:cs typeface="Arial" panose="020B0604020202020204" pitchFamily="34" charset="0"/>
              </a:rPr>
              <a:t> </a:t>
            </a:r>
          </a:p>
        </p:txBody>
      </p:sp>
      <p:pic>
        <p:nvPicPr>
          <p:cNvPr id="9" name="Picture 8">
            <a:extLst>
              <a:ext uri="{FF2B5EF4-FFF2-40B4-BE49-F238E27FC236}">
                <a16:creationId xmlns:a16="http://schemas.microsoft.com/office/drawing/2014/main" id="{BF2CE78F-745B-C33F-D8A8-9B1179A99946}"/>
              </a:ext>
            </a:extLst>
          </p:cNvPr>
          <p:cNvPicPr>
            <a:picLocks noChangeAspect="1"/>
          </p:cNvPicPr>
          <p:nvPr/>
        </p:nvPicPr>
        <p:blipFill>
          <a:blip r:embed="rId5"/>
          <a:stretch>
            <a:fillRect/>
          </a:stretch>
        </p:blipFill>
        <p:spPr>
          <a:xfrm>
            <a:off x="562842" y="2959100"/>
            <a:ext cx="11334750" cy="3533775"/>
          </a:xfrm>
          <a:prstGeom prst="rect">
            <a:avLst/>
          </a:prstGeom>
        </p:spPr>
      </p:pic>
    </p:spTree>
    <p:extLst>
      <p:ext uri="{BB962C8B-B14F-4D97-AF65-F5344CB8AC3E}">
        <p14:creationId xmlns:p14="http://schemas.microsoft.com/office/powerpoint/2010/main" val="1072790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392F6-3BF7-82AE-39E4-55AECA545D7A}"/>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QA/QC Report Guide steps 2.1 &amp; 2.2</a:t>
            </a:r>
          </a:p>
        </p:txBody>
      </p:sp>
      <p:pic>
        <p:nvPicPr>
          <p:cNvPr id="5" name="Picture 4">
            <a:extLst>
              <a:ext uri="{FF2B5EF4-FFF2-40B4-BE49-F238E27FC236}">
                <a16:creationId xmlns:a16="http://schemas.microsoft.com/office/drawing/2014/main" id="{AC6DC812-021F-4D88-BB0C-F1B9E1E948D2}"/>
              </a:ext>
            </a:extLst>
          </p:cNvPr>
          <p:cNvPicPr>
            <a:picLocks noChangeAspect="1"/>
          </p:cNvPicPr>
          <p:nvPr/>
        </p:nvPicPr>
        <p:blipFill>
          <a:blip r:embed="rId2"/>
          <a:stretch>
            <a:fillRect/>
          </a:stretch>
        </p:blipFill>
        <p:spPr>
          <a:xfrm>
            <a:off x="3167512" y="1411360"/>
            <a:ext cx="5856975" cy="5179868"/>
          </a:xfrm>
          <a:prstGeom prst="rect">
            <a:avLst/>
          </a:prstGeom>
        </p:spPr>
      </p:pic>
    </p:spTree>
    <p:extLst>
      <p:ext uri="{BB962C8B-B14F-4D97-AF65-F5344CB8AC3E}">
        <p14:creationId xmlns:p14="http://schemas.microsoft.com/office/powerpoint/2010/main" val="850681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392F6-3BF7-82AE-39E4-55AECA545D7A}"/>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QA/QC Report Guide steps 2.1 &amp; 2.2</a:t>
            </a:r>
          </a:p>
        </p:txBody>
      </p:sp>
      <p:pic>
        <p:nvPicPr>
          <p:cNvPr id="5" name="Picture 4">
            <a:extLst>
              <a:ext uri="{FF2B5EF4-FFF2-40B4-BE49-F238E27FC236}">
                <a16:creationId xmlns:a16="http://schemas.microsoft.com/office/drawing/2014/main" id="{AC6DC812-021F-4D88-BB0C-F1B9E1E948D2}"/>
              </a:ext>
            </a:extLst>
          </p:cNvPr>
          <p:cNvPicPr>
            <a:picLocks noChangeAspect="1"/>
          </p:cNvPicPr>
          <p:nvPr/>
        </p:nvPicPr>
        <p:blipFill>
          <a:blip r:embed="rId2"/>
          <a:stretch>
            <a:fillRect/>
          </a:stretch>
        </p:blipFill>
        <p:spPr>
          <a:xfrm>
            <a:off x="3167512" y="1411360"/>
            <a:ext cx="5856975" cy="5179868"/>
          </a:xfrm>
          <a:prstGeom prst="rect">
            <a:avLst/>
          </a:prstGeom>
        </p:spPr>
      </p:pic>
      <p:pic>
        <p:nvPicPr>
          <p:cNvPr id="7" name="Picture 6">
            <a:extLst>
              <a:ext uri="{FF2B5EF4-FFF2-40B4-BE49-F238E27FC236}">
                <a16:creationId xmlns:a16="http://schemas.microsoft.com/office/drawing/2014/main" id="{E47375EC-10CE-B451-31F8-A89EF088E353}"/>
              </a:ext>
            </a:extLst>
          </p:cNvPr>
          <p:cNvPicPr>
            <a:picLocks noChangeAspect="1"/>
          </p:cNvPicPr>
          <p:nvPr/>
        </p:nvPicPr>
        <p:blipFill>
          <a:blip r:embed="rId3"/>
          <a:stretch>
            <a:fillRect/>
          </a:stretch>
        </p:blipFill>
        <p:spPr>
          <a:xfrm>
            <a:off x="1827934" y="2736923"/>
            <a:ext cx="8743950" cy="3543300"/>
          </a:xfrm>
          <a:prstGeom prst="rect">
            <a:avLst/>
          </a:prstGeom>
        </p:spPr>
      </p:pic>
    </p:spTree>
    <p:extLst>
      <p:ext uri="{BB962C8B-B14F-4D97-AF65-F5344CB8AC3E}">
        <p14:creationId xmlns:p14="http://schemas.microsoft.com/office/powerpoint/2010/main" val="1548509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19965-D347-6738-3895-738DBD38685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QA/QC Report Guide step 2.3</a:t>
            </a:r>
          </a:p>
        </p:txBody>
      </p:sp>
      <p:pic>
        <p:nvPicPr>
          <p:cNvPr id="5" name="Picture 4">
            <a:extLst>
              <a:ext uri="{FF2B5EF4-FFF2-40B4-BE49-F238E27FC236}">
                <a16:creationId xmlns:a16="http://schemas.microsoft.com/office/drawing/2014/main" id="{82C8FC0A-8062-79F9-9C7E-4E69E67F94EC}"/>
              </a:ext>
            </a:extLst>
          </p:cNvPr>
          <p:cNvPicPr>
            <a:picLocks noChangeAspect="1"/>
          </p:cNvPicPr>
          <p:nvPr/>
        </p:nvPicPr>
        <p:blipFill>
          <a:blip r:embed="rId2"/>
          <a:stretch>
            <a:fillRect/>
          </a:stretch>
        </p:blipFill>
        <p:spPr>
          <a:xfrm>
            <a:off x="3283527" y="1408779"/>
            <a:ext cx="5960052" cy="5311107"/>
          </a:xfrm>
          <a:prstGeom prst="rect">
            <a:avLst/>
          </a:prstGeom>
        </p:spPr>
      </p:pic>
      <p:sp>
        <p:nvSpPr>
          <p:cNvPr id="6" name="Rectangle 5">
            <a:extLst>
              <a:ext uri="{FF2B5EF4-FFF2-40B4-BE49-F238E27FC236}">
                <a16:creationId xmlns:a16="http://schemas.microsoft.com/office/drawing/2014/main" id="{44A280B6-70BC-526F-0732-46105A42AAF4}"/>
              </a:ext>
            </a:extLst>
          </p:cNvPr>
          <p:cNvSpPr/>
          <p:nvPr/>
        </p:nvSpPr>
        <p:spPr>
          <a:xfrm>
            <a:off x="6868391" y="6369627"/>
            <a:ext cx="810491" cy="35025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A0FD3C0-9D1E-6355-81D1-206E562F1B42}"/>
              </a:ext>
            </a:extLst>
          </p:cNvPr>
          <p:cNvSpPr txBox="1"/>
          <p:nvPr/>
        </p:nvSpPr>
        <p:spPr>
          <a:xfrm>
            <a:off x="9243579" y="5449221"/>
            <a:ext cx="2705966" cy="1200329"/>
          </a:xfrm>
          <a:prstGeom prst="rect">
            <a:avLst/>
          </a:prstGeom>
          <a:noFill/>
        </p:spPr>
        <p:txBody>
          <a:bodyPr wrap="square" rtlCol="0">
            <a:spAutoFit/>
          </a:bodyPr>
          <a:lstStyle/>
          <a:p>
            <a:r>
              <a:rPr lang="en-US" i="1" dirty="0">
                <a:latin typeface="Arial" panose="020B0604020202020204" pitchFamily="34" charset="0"/>
                <a:cs typeface="Arial" panose="020B0604020202020204" pitchFamily="34" charset="0"/>
              </a:rPr>
              <a:t>Low surrogate recoveries in Batch 9- consistent with pattern in samples </a:t>
            </a:r>
          </a:p>
        </p:txBody>
      </p:sp>
    </p:spTree>
    <p:extLst>
      <p:ext uri="{BB962C8B-B14F-4D97-AF65-F5344CB8AC3E}">
        <p14:creationId xmlns:p14="http://schemas.microsoft.com/office/powerpoint/2010/main" val="38630232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19965-D347-6738-3895-738DBD38685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QA/QC Report Guide step 2.4</a:t>
            </a:r>
          </a:p>
        </p:txBody>
      </p:sp>
      <p:pic>
        <p:nvPicPr>
          <p:cNvPr id="4" name="Picture 3">
            <a:extLst>
              <a:ext uri="{FF2B5EF4-FFF2-40B4-BE49-F238E27FC236}">
                <a16:creationId xmlns:a16="http://schemas.microsoft.com/office/drawing/2014/main" id="{89BA1E23-30B6-C939-25A5-D5ADB96674A7}"/>
              </a:ext>
            </a:extLst>
          </p:cNvPr>
          <p:cNvPicPr>
            <a:picLocks noChangeAspect="1"/>
          </p:cNvPicPr>
          <p:nvPr/>
        </p:nvPicPr>
        <p:blipFill>
          <a:blip r:embed="rId2"/>
          <a:stretch>
            <a:fillRect/>
          </a:stretch>
        </p:blipFill>
        <p:spPr>
          <a:xfrm>
            <a:off x="3241964" y="1316449"/>
            <a:ext cx="5283807" cy="5468814"/>
          </a:xfrm>
          <a:prstGeom prst="rect">
            <a:avLst/>
          </a:prstGeom>
        </p:spPr>
      </p:pic>
    </p:spTree>
    <p:extLst>
      <p:ext uri="{BB962C8B-B14F-4D97-AF65-F5344CB8AC3E}">
        <p14:creationId xmlns:p14="http://schemas.microsoft.com/office/powerpoint/2010/main" val="2286102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19965-D347-6738-3895-738DBD38685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QA/QC Report Guide step 2.4</a:t>
            </a:r>
          </a:p>
        </p:txBody>
      </p:sp>
      <p:pic>
        <p:nvPicPr>
          <p:cNvPr id="4" name="Picture 3">
            <a:extLst>
              <a:ext uri="{FF2B5EF4-FFF2-40B4-BE49-F238E27FC236}">
                <a16:creationId xmlns:a16="http://schemas.microsoft.com/office/drawing/2014/main" id="{89BA1E23-30B6-C939-25A5-D5ADB96674A7}"/>
              </a:ext>
            </a:extLst>
          </p:cNvPr>
          <p:cNvPicPr>
            <a:picLocks noChangeAspect="1"/>
          </p:cNvPicPr>
          <p:nvPr/>
        </p:nvPicPr>
        <p:blipFill>
          <a:blip r:embed="rId2"/>
          <a:stretch>
            <a:fillRect/>
          </a:stretch>
        </p:blipFill>
        <p:spPr>
          <a:xfrm>
            <a:off x="187032" y="1389186"/>
            <a:ext cx="5283807" cy="5468814"/>
          </a:xfrm>
          <a:prstGeom prst="rect">
            <a:avLst/>
          </a:prstGeom>
        </p:spPr>
      </p:pic>
      <p:cxnSp>
        <p:nvCxnSpPr>
          <p:cNvPr id="5" name="Straight Arrow Connector 4">
            <a:extLst>
              <a:ext uri="{FF2B5EF4-FFF2-40B4-BE49-F238E27FC236}">
                <a16:creationId xmlns:a16="http://schemas.microsoft.com/office/drawing/2014/main" id="{1E191C02-9364-D4AE-043D-FE7704B7DF4D}"/>
              </a:ext>
            </a:extLst>
          </p:cNvPr>
          <p:cNvCxnSpPr/>
          <p:nvPr/>
        </p:nvCxnSpPr>
        <p:spPr>
          <a:xfrm flipV="1">
            <a:off x="2015832" y="5424055"/>
            <a:ext cx="342900" cy="31172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962AB8EB-017D-F686-481F-13AFC8D0C049}"/>
              </a:ext>
            </a:extLst>
          </p:cNvPr>
          <p:cNvCxnSpPr/>
          <p:nvPr/>
        </p:nvCxnSpPr>
        <p:spPr>
          <a:xfrm flipV="1">
            <a:off x="3041068" y="5458424"/>
            <a:ext cx="342900" cy="31172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D49E9EFB-F84E-2638-6EBB-CCFBFD1ED894}"/>
              </a:ext>
            </a:extLst>
          </p:cNvPr>
          <p:cNvCxnSpPr/>
          <p:nvPr/>
        </p:nvCxnSpPr>
        <p:spPr>
          <a:xfrm flipV="1">
            <a:off x="4245562" y="5333732"/>
            <a:ext cx="342900" cy="31172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613213BD-1DEF-3CAB-3E21-549E5CCA82B7}"/>
              </a:ext>
            </a:extLst>
          </p:cNvPr>
          <p:cNvPicPr>
            <a:picLocks noChangeAspect="1"/>
          </p:cNvPicPr>
          <p:nvPr/>
        </p:nvPicPr>
        <p:blipFill>
          <a:blip r:embed="rId3"/>
          <a:stretch>
            <a:fillRect/>
          </a:stretch>
        </p:blipFill>
        <p:spPr>
          <a:xfrm>
            <a:off x="5470839" y="2181349"/>
            <a:ext cx="6696075" cy="533400"/>
          </a:xfrm>
          <a:prstGeom prst="rect">
            <a:avLst/>
          </a:prstGeom>
        </p:spPr>
      </p:pic>
      <p:pic>
        <p:nvPicPr>
          <p:cNvPr id="11" name="Picture 10">
            <a:extLst>
              <a:ext uri="{FF2B5EF4-FFF2-40B4-BE49-F238E27FC236}">
                <a16:creationId xmlns:a16="http://schemas.microsoft.com/office/drawing/2014/main" id="{6335BC54-6FB7-8470-A616-19BFE187D6C4}"/>
              </a:ext>
            </a:extLst>
          </p:cNvPr>
          <p:cNvPicPr>
            <a:picLocks noChangeAspect="1"/>
          </p:cNvPicPr>
          <p:nvPr/>
        </p:nvPicPr>
        <p:blipFill>
          <a:blip r:embed="rId4"/>
          <a:stretch>
            <a:fillRect/>
          </a:stretch>
        </p:blipFill>
        <p:spPr>
          <a:xfrm>
            <a:off x="5470839" y="2714749"/>
            <a:ext cx="6391275" cy="3371850"/>
          </a:xfrm>
          <a:prstGeom prst="rect">
            <a:avLst/>
          </a:prstGeom>
        </p:spPr>
      </p:pic>
      <p:sp>
        <p:nvSpPr>
          <p:cNvPr id="12" name="Rectangle 11">
            <a:extLst>
              <a:ext uri="{FF2B5EF4-FFF2-40B4-BE49-F238E27FC236}">
                <a16:creationId xmlns:a16="http://schemas.microsoft.com/office/drawing/2014/main" id="{C3232D3A-7C77-F08B-E7B9-21C1AF21A995}"/>
              </a:ext>
            </a:extLst>
          </p:cNvPr>
          <p:cNvSpPr/>
          <p:nvPr/>
        </p:nvSpPr>
        <p:spPr>
          <a:xfrm>
            <a:off x="5548745" y="4312227"/>
            <a:ext cx="6313369" cy="65462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72744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19965-D347-6738-3895-738DBD38685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QA/QC Report Guide step 2.4</a:t>
            </a:r>
          </a:p>
        </p:txBody>
      </p:sp>
      <p:pic>
        <p:nvPicPr>
          <p:cNvPr id="4" name="Picture 3">
            <a:extLst>
              <a:ext uri="{FF2B5EF4-FFF2-40B4-BE49-F238E27FC236}">
                <a16:creationId xmlns:a16="http://schemas.microsoft.com/office/drawing/2014/main" id="{89BA1E23-30B6-C939-25A5-D5ADB96674A7}"/>
              </a:ext>
            </a:extLst>
          </p:cNvPr>
          <p:cNvPicPr>
            <a:picLocks noChangeAspect="1"/>
          </p:cNvPicPr>
          <p:nvPr/>
        </p:nvPicPr>
        <p:blipFill>
          <a:blip r:embed="rId2"/>
          <a:stretch>
            <a:fillRect/>
          </a:stretch>
        </p:blipFill>
        <p:spPr>
          <a:xfrm>
            <a:off x="187032" y="1389186"/>
            <a:ext cx="5283807" cy="5468814"/>
          </a:xfrm>
          <a:prstGeom prst="rect">
            <a:avLst/>
          </a:prstGeom>
        </p:spPr>
      </p:pic>
      <p:cxnSp>
        <p:nvCxnSpPr>
          <p:cNvPr id="5" name="Straight Arrow Connector 4">
            <a:extLst>
              <a:ext uri="{FF2B5EF4-FFF2-40B4-BE49-F238E27FC236}">
                <a16:creationId xmlns:a16="http://schemas.microsoft.com/office/drawing/2014/main" id="{1E191C02-9364-D4AE-043D-FE7704B7DF4D}"/>
              </a:ext>
            </a:extLst>
          </p:cNvPr>
          <p:cNvCxnSpPr/>
          <p:nvPr/>
        </p:nvCxnSpPr>
        <p:spPr>
          <a:xfrm flipV="1">
            <a:off x="2015832" y="5424055"/>
            <a:ext cx="342900" cy="31172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962AB8EB-017D-F686-481F-13AFC8D0C049}"/>
              </a:ext>
            </a:extLst>
          </p:cNvPr>
          <p:cNvCxnSpPr/>
          <p:nvPr/>
        </p:nvCxnSpPr>
        <p:spPr>
          <a:xfrm flipV="1">
            <a:off x="3041068" y="5458424"/>
            <a:ext cx="342900" cy="31172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D49E9EFB-F84E-2638-6EBB-CCFBFD1ED894}"/>
              </a:ext>
            </a:extLst>
          </p:cNvPr>
          <p:cNvCxnSpPr/>
          <p:nvPr/>
        </p:nvCxnSpPr>
        <p:spPr>
          <a:xfrm flipV="1">
            <a:off x="4245562" y="5333732"/>
            <a:ext cx="342900" cy="31172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613213BD-1DEF-3CAB-3E21-549E5CCA82B7}"/>
              </a:ext>
            </a:extLst>
          </p:cNvPr>
          <p:cNvPicPr>
            <a:picLocks noChangeAspect="1"/>
          </p:cNvPicPr>
          <p:nvPr/>
        </p:nvPicPr>
        <p:blipFill>
          <a:blip r:embed="rId3"/>
          <a:stretch>
            <a:fillRect/>
          </a:stretch>
        </p:blipFill>
        <p:spPr>
          <a:xfrm>
            <a:off x="5470839" y="2181349"/>
            <a:ext cx="6696075" cy="533400"/>
          </a:xfrm>
          <a:prstGeom prst="rect">
            <a:avLst/>
          </a:prstGeom>
        </p:spPr>
      </p:pic>
      <p:pic>
        <p:nvPicPr>
          <p:cNvPr id="11" name="Picture 10">
            <a:extLst>
              <a:ext uri="{FF2B5EF4-FFF2-40B4-BE49-F238E27FC236}">
                <a16:creationId xmlns:a16="http://schemas.microsoft.com/office/drawing/2014/main" id="{6335BC54-6FB7-8470-A616-19BFE187D6C4}"/>
              </a:ext>
            </a:extLst>
          </p:cNvPr>
          <p:cNvPicPr>
            <a:picLocks noChangeAspect="1"/>
          </p:cNvPicPr>
          <p:nvPr/>
        </p:nvPicPr>
        <p:blipFill>
          <a:blip r:embed="rId4"/>
          <a:stretch>
            <a:fillRect/>
          </a:stretch>
        </p:blipFill>
        <p:spPr>
          <a:xfrm>
            <a:off x="5470839" y="2714749"/>
            <a:ext cx="6391275" cy="3371850"/>
          </a:xfrm>
          <a:prstGeom prst="rect">
            <a:avLst/>
          </a:prstGeom>
        </p:spPr>
      </p:pic>
      <p:sp>
        <p:nvSpPr>
          <p:cNvPr id="12" name="Rectangle 11">
            <a:extLst>
              <a:ext uri="{FF2B5EF4-FFF2-40B4-BE49-F238E27FC236}">
                <a16:creationId xmlns:a16="http://schemas.microsoft.com/office/drawing/2014/main" id="{C3232D3A-7C77-F08B-E7B9-21C1AF21A995}"/>
              </a:ext>
            </a:extLst>
          </p:cNvPr>
          <p:cNvSpPr/>
          <p:nvPr/>
        </p:nvSpPr>
        <p:spPr>
          <a:xfrm>
            <a:off x="5548745" y="4312227"/>
            <a:ext cx="6313369" cy="65462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CF7DFE7-2F2D-F073-EAA7-AA2150B733E8}"/>
              </a:ext>
            </a:extLst>
          </p:cNvPr>
          <p:cNvPicPr>
            <a:picLocks noChangeAspect="1"/>
          </p:cNvPicPr>
          <p:nvPr/>
        </p:nvPicPr>
        <p:blipFill>
          <a:blip r:embed="rId5"/>
          <a:stretch>
            <a:fillRect/>
          </a:stretch>
        </p:blipFill>
        <p:spPr>
          <a:xfrm>
            <a:off x="1521834" y="2703169"/>
            <a:ext cx="9525000" cy="3143250"/>
          </a:xfrm>
          <a:prstGeom prst="rect">
            <a:avLst/>
          </a:prstGeom>
        </p:spPr>
      </p:pic>
    </p:spTree>
    <p:extLst>
      <p:ext uri="{BB962C8B-B14F-4D97-AF65-F5344CB8AC3E}">
        <p14:creationId xmlns:p14="http://schemas.microsoft.com/office/powerpoint/2010/main" val="12027685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19965-D347-6738-3895-738DBD38685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QA/QC Report Guide step 3.1</a:t>
            </a:r>
          </a:p>
        </p:txBody>
      </p:sp>
      <p:pic>
        <p:nvPicPr>
          <p:cNvPr id="5" name="Picture 4">
            <a:extLst>
              <a:ext uri="{FF2B5EF4-FFF2-40B4-BE49-F238E27FC236}">
                <a16:creationId xmlns:a16="http://schemas.microsoft.com/office/drawing/2014/main" id="{8CA75FEA-7094-BE47-1ED5-6C5DD4FED4A1}"/>
              </a:ext>
            </a:extLst>
          </p:cNvPr>
          <p:cNvPicPr>
            <a:picLocks noChangeAspect="1"/>
          </p:cNvPicPr>
          <p:nvPr/>
        </p:nvPicPr>
        <p:blipFill>
          <a:blip r:embed="rId2"/>
          <a:stretch>
            <a:fillRect/>
          </a:stretch>
        </p:blipFill>
        <p:spPr>
          <a:xfrm>
            <a:off x="299605" y="1342593"/>
            <a:ext cx="5678430" cy="3447618"/>
          </a:xfrm>
          <a:prstGeom prst="rect">
            <a:avLst/>
          </a:prstGeom>
        </p:spPr>
      </p:pic>
      <p:pic>
        <p:nvPicPr>
          <p:cNvPr id="7" name="Picture 6">
            <a:extLst>
              <a:ext uri="{FF2B5EF4-FFF2-40B4-BE49-F238E27FC236}">
                <a16:creationId xmlns:a16="http://schemas.microsoft.com/office/drawing/2014/main" id="{7DD5D5CE-C5AA-69BD-1CA2-59E31F894C12}"/>
              </a:ext>
            </a:extLst>
          </p:cNvPr>
          <p:cNvPicPr>
            <a:picLocks noChangeAspect="1"/>
          </p:cNvPicPr>
          <p:nvPr/>
        </p:nvPicPr>
        <p:blipFill>
          <a:blip r:embed="rId3"/>
          <a:stretch>
            <a:fillRect/>
          </a:stretch>
        </p:blipFill>
        <p:spPr>
          <a:xfrm>
            <a:off x="645434" y="4800454"/>
            <a:ext cx="4996829" cy="1958890"/>
          </a:xfrm>
          <a:prstGeom prst="rect">
            <a:avLst/>
          </a:prstGeom>
        </p:spPr>
      </p:pic>
      <p:pic>
        <p:nvPicPr>
          <p:cNvPr id="9" name="Picture 8">
            <a:extLst>
              <a:ext uri="{FF2B5EF4-FFF2-40B4-BE49-F238E27FC236}">
                <a16:creationId xmlns:a16="http://schemas.microsoft.com/office/drawing/2014/main" id="{3BBB44CC-9DCB-C886-A985-AA70BEDBA96A}"/>
              </a:ext>
            </a:extLst>
          </p:cNvPr>
          <p:cNvPicPr>
            <a:picLocks noChangeAspect="1"/>
          </p:cNvPicPr>
          <p:nvPr/>
        </p:nvPicPr>
        <p:blipFill>
          <a:blip r:embed="rId4"/>
          <a:stretch>
            <a:fillRect/>
          </a:stretch>
        </p:blipFill>
        <p:spPr>
          <a:xfrm>
            <a:off x="5841423" y="2825119"/>
            <a:ext cx="4850823" cy="1975335"/>
          </a:xfrm>
          <a:prstGeom prst="rect">
            <a:avLst/>
          </a:prstGeom>
        </p:spPr>
      </p:pic>
      <p:pic>
        <p:nvPicPr>
          <p:cNvPr id="11" name="Picture 10">
            <a:extLst>
              <a:ext uri="{FF2B5EF4-FFF2-40B4-BE49-F238E27FC236}">
                <a16:creationId xmlns:a16="http://schemas.microsoft.com/office/drawing/2014/main" id="{E27EF7A4-87F0-EFF8-6865-7A9BCCD16E84}"/>
              </a:ext>
            </a:extLst>
          </p:cNvPr>
          <p:cNvPicPr>
            <a:picLocks noChangeAspect="1"/>
          </p:cNvPicPr>
          <p:nvPr/>
        </p:nvPicPr>
        <p:blipFill>
          <a:blip r:embed="rId5"/>
          <a:stretch>
            <a:fillRect/>
          </a:stretch>
        </p:blipFill>
        <p:spPr>
          <a:xfrm>
            <a:off x="5978035" y="4841673"/>
            <a:ext cx="4714211" cy="1852012"/>
          </a:xfrm>
          <a:prstGeom prst="rect">
            <a:avLst/>
          </a:prstGeom>
        </p:spPr>
      </p:pic>
    </p:spTree>
    <p:extLst>
      <p:ext uri="{BB962C8B-B14F-4D97-AF65-F5344CB8AC3E}">
        <p14:creationId xmlns:p14="http://schemas.microsoft.com/office/powerpoint/2010/main" val="365220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D4329-6D41-8EAF-D943-4CE63E4D086D}"/>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Plotting is fun!</a:t>
            </a:r>
          </a:p>
        </p:txBody>
      </p:sp>
      <p:sp>
        <p:nvSpPr>
          <p:cNvPr id="3" name="Content Placeholder 2">
            <a:extLst>
              <a:ext uri="{FF2B5EF4-FFF2-40B4-BE49-F238E27FC236}">
                <a16:creationId xmlns:a16="http://schemas.microsoft.com/office/drawing/2014/main" id="{54692660-024D-1750-76DB-E09BF07524F8}"/>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Practice with Tidy Tuesday datasets https://github.com/rfordatascience/tidytuesday</a:t>
            </a:r>
          </a:p>
        </p:txBody>
      </p:sp>
      <p:pic>
        <p:nvPicPr>
          <p:cNvPr id="5" name="Picture 4">
            <a:extLst>
              <a:ext uri="{FF2B5EF4-FFF2-40B4-BE49-F238E27FC236}">
                <a16:creationId xmlns:a16="http://schemas.microsoft.com/office/drawing/2014/main" id="{0AE7270B-A73B-72FD-75B9-D22CA5ED13D8}"/>
              </a:ext>
            </a:extLst>
          </p:cNvPr>
          <p:cNvPicPr>
            <a:picLocks noChangeAspect="1"/>
          </p:cNvPicPr>
          <p:nvPr/>
        </p:nvPicPr>
        <p:blipFill>
          <a:blip r:embed="rId2"/>
          <a:stretch>
            <a:fillRect/>
          </a:stretch>
        </p:blipFill>
        <p:spPr>
          <a:xfrm>
            <a:off x="1906859" y="2730756"/>
            <a:ext cx="7335760" cy="3885549"/>
          </a:xfrm>
          <a:prstGeom prst="rect">
            <a:avLst/>
          </a:prstGeom>
        </p:spPr>
      </p:pic>
    </p:spTree>
    <p:extLst>
      <p:ext uri="{BB962C8B-B14F-4D97-AF65-F5344CB8AC3E}">
        <p14:creationId xmlns:p14="http://schemas.microsoft.com/office/powerpoint/2010/main" val="12834298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19965-D347-6738-3895-738DBD38685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QA/QC Report Guide step 3.1</a:t>
            </a:r>
          </a:p>
        </p:txBody>
      </p:sp>
      <p:pic>
        <p:nvPicPr>
          <p:cNvPr id="5" name="Picture 4">
            <a:extLst>
              <a:ext uri="{FF2B5EF4-FFF2-40B4-BE49-F238E27FC236}">
                <a16:creationId xmlns:a16="http://schemas.microsoft.com/office/drawing/2014/main" id="{8CA75FEA-7094-BE47-1ED5-6C5DD4FED4A1}"/>
              </a:ext>
            </a:extLst>
          </p:cNvPr>
          <p:cNvPicPr>
            <a:picLocks noChangeAspect="1"/>
          </p:cNvPicPr>
          <p:nvPr/>
        </p:nvPicPr>
        <p:blipFill>
          <a:blip r:embed="rId2"/>
          <a:stretch>
            <a:fillRect/>
          </a:stretch>
        </p:blipFill>
        <p:spPr>
          <a:xfrm>
            <a:off x="299605" y="1342593"/>
            <a:ext cx="5678430" cy="3447618"/>
          </a:xfrm>
          <a:prstGeom prst="rect">
            <a:avLst/>
          </a:prstGeom>
        </p:spPr>
      </p:pic>
      <p:pic>
        <p:nvPicPr>
          <p:cNvPr id="7" name="Picture 6">
            <a:extLst>
              <a:ext uri="{FF2B5EF4-FFF2-40B4-BE49-F238E27FC236}">
                <a16:creationId xmlns:a16="http://schemas.microsoft.com/office/drawing/2014/main" id="{7DD5D5CE-C5AA-69BD-1CA2-59E31F894C12}"/>
              </a:ext>
            </a:extLst>
          </p:cNvPr>
          <p:cNvPicPr>
            <a:picLocks noChangeAspect="1"/>
          </p:cNvPicPr>
          <p:nvPr/>
        </p:nvPicPr>
        <p:blipFill>
          <a:blip r:embed="rId3"/>
          <a:stretch>
            <a:fillRect/>
          </a:stretch>
        </p:blipFill>
        <p:spPr>
          <a:xfrm>
            <a:off x="645434" y="4800454"/>
            <a:ext cx="4996829" cy="1958890"/>
          </a:xfrm>
          <a:prstGeom prst="rect">
            <a:avLst/>
          </a:prstGeom>
        </p:spPr>
      </p:pic>
      <p:pic>
        <p:nvPicPr>
          <p:cNvPr id="9" name="Picture 8">
            <a:extLst>
              <a:ext uri="{FF2B5EF4-FFF2-40B4-BE49-F238E27FC236}">
                <a16:creationId xmlns:a16="http://schemas.microsoft.com/office/drawing/2014/main" id="{3BBB44CC-9DCB-C886-A985-AA70BEDBA96A}"/>
              </a:ext>
            </a:extLst>
          </p:cNvPr>
          <p:cNvPicPr>
            <a:picLocks noChangeAspect="1"/>
          </p:cNvPicPr>
          <p:nvPr/>
        </p:nvPicPr>
        <p:blipFill>
          <a:blip r:embed="rId4"/>
          <a:stretch>
            <a:fillRect/>
          </a:stretch>
        </p:blipFill>
        <p:spPr>
          <a:xfrm>
            <a:off x="5841423" y="2825119"/>
            <a:ext cx="4850823" cy="1975335"/>
          </a:xfrm>
          <a:prstGeom prst="rect">
            <a:avLst/>
          </a:prstGeom>
        </p:spPr>
      </p:pic>
      <p:pic>
        <p:nvPicPr>
          <p:cNvPr id="11" name="Picture 10">
            <a:extLst>
              <a:ext uri="{FF2B5EF4-FFF2-40B4-BE49-F238E27FC236}">
                <a16:creationId xmlns:a16="http://schemas.microsoft.com/office/drawing/2014/main" id="{E27EF7A4-87F0-EFF8-6865-7A9BCCD16E84}"/>
              </a:ext>
            </a:extLst>
          </p:cNvPr>
          <p:cNvPicPr>
            <a:picLocks noChangeAspect="1"/>
          </p:cNvPicPr>
          <p:nvPr/>
        </p:nvPicPr>
        <p:blipFill>
          <a:blip r:embed="rId5"/>
          <a:stretch>
            <a:fillRect/>
          </a:stretch>
        </p:blipFill>
        <p:spPr>
          <a:xfrm>
            <a:off x="5978035" y="4841673"/>
            <a:ext cx="4714211" cy="1852012"/>
          </a:xfrm>
          <a:prstGeom prst="rect">
            <a:avLst/>
          </a:prstGeom>
        </p:spPr>
      </p:pic>
      <p:pic>
        <p:nvPicPr>
          <p:cNvPr id="4" name="Picture 3">
            <a:extLst>
              <a:ext uri="{FF2B5EF4-FFF2-40B4-BE49-F238E27FC236}">
                <a16:creationId xmlns:a16="http://schemas.microsoft.com/office/drawing/2014/main" id="{B979D3A1-5C83-A3CE-A7F6-7BD8E563626A}"/>
              </a:ext>
            </a:extLst>
          </p:cNvPr>
          <p:cNvPicPr>
            <a:picLocks noChangeAspect="1"/>
          </p:cNvPicPr>
          <p:nvPr/>
        </p:nvPicPr>
        <p:blipFill>
          <a:blip r:embed="rId6"/>
          <a:stretch>
            <a:fillRect/>
          </a:stretch>
        </p:blipFill>
        <p:spPr>
          <a:xfrm>
            <a:off x="900112" y="1690688"/>
            <a:ext cx="10391775" cy="4581525"/>
          </a:xfrm>
          <a:prstGeom prst="rect">
            <a:avLst/>
          </a:prstGeom>
        </p:spPr>
      </p:pic>
    </p:spTree>
    <p:extLst>
      <p:ext uri="{BB962C8B-B14F-4D97-AF65-F5344CB8AC3E}">
        <p14:creationId xmlns:p14="http://schemas.microsoft.com/office/powerpoint/2010/main" val="35044298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19965-D347-6738-3895-738DBD38685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QA/QC Report Guide step 3.2</a:t>
            </a:r>
          </a:p>
        </p:txBody>
      </p:sp>
      <p:pic>
        <p:nvPicPr>
          <p:cNvPr id="6" name="Picture 5">
            <a:extLst>
              <a:ext uri="{FF2B5EF4-FFF2-40B4-BE49-F238E27FC236}">
                <a16:creationId xmlns:a16="http://schemas.microsoft.com/office/drawing/2014/main" id="{DA017FA9-A8DE-767B-84D8-A50B24417CE4}"/>
              </a:ext>
            </a:extLst>
          </p:cNvPr>
          <p:cNvPicPr>
            <a:picLocks noChangeAspect="1"/>
          </p:cNvPicPr>
          <p:nvPr/>
        </p:nvPicPr>
        <p:blipFill>
          <a:blip r:embed="rId3"/>
          <a:stretch>
            <a:fillRect/>
          </a:stretch>
        </p:blipFill>
        <p:spPr>
          <a:xfrm>
            <a:off x="3595250" y="1369722"/>
            <a:ext cx="4947871" cy="5488277"/>
          </a:xfrm>
          <a:prstGeom prst="rect">
            <a:avLst/>
          </a:prstGeom>
        </p:spPr>
      </p:pic>
    </p:spTree>
    <p:extLst>
      <p:ext uri="{BB962C8B-B14F-4D97-AF65-F5344CB8AC3E}">
        <p14:creationId xmlns:p14="http://schemas.microsoft.com/office/powerpoint/2010/main" val="32517081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19965-D347-6738-3895-738DBD38685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QA/QC Report Guide step 3.2</a:t>
            </a:r>
          </a:p>
        </p:txBody>
      </p:sp>
      <p:pic>
        <p:nvPicPr>
          <p:cNvPr id="6" name="Picture 5">
            <a:extLst>
              <a:ext uri="{FF2B5EF4-FFF2-40B4-BE49-F238E27FC236}">
                <a16:creationId xmlns:a16="http://schemas.microsoft.com/office/drawing/2014/main" id="{DA017FA9-A8DE-767B-84D8-A50B24417CE4}"/>
              </a:ext>
            </a:extLst>
          </p:cNvPr>
          <p:cNvPicPr>
            <a:picLocks noChangeAspect="1"/>
          </p:cNvPicPr>
          <p:nvPr/>
        </p:nvPicPr>
        <p:blipFill>
          <a:blip r:embed="rId3"/>
          <a:stretch>
            <a:fillRect/>
          </a:stretch>
        </p:blipFill>
        <p:spPr>
          <a:xfrm>
            <a:off x="3595250" y="1369722"/>
            <a:ext cx="4947871" cy="5488277"/>
          </a:xfrm>
          <a:prstGeom prst="rect">
            <a:avLst/>
          </a:prstGeom>
        </p:spPr>
      </p:pic>
      <p:sp>
        <p:nvSpPr>
          <p:cNvPr id="4" name="TextBox 3">
            <a:extLst>
              <a:ext uri="{FF2B5EF4-FFF2-40B4-BE49-F238E27FC236}">
                <a16:creationId xmlns:a16="http://schemas.microsoft.com/office/drawing/2014/main" id="{FB698BF4-05FB-9CCA-952C-AB660839C65F}"/>
              </a:ext>
            </a:extLst>
          </p:cNvPr>
          <p:cNvSpPr txBox="1"/>
          <p:nvPr/>
        </p:nvSpPr>
        <p:spPr>
          <a:xfrm>
            <a:off x="8951826" y="1883789"/>
            <a:ext cx="2867891" cy="3046988"/>
          </a:xfrm>
          <a:prstGeom prst="rect">
            <a:avLst/>
          </a:prstGeom>
          <a:noFill/>
        </p:spPr>
        <p:txBody>
          <a:bodyPr wrap="square" rtlCol="0">
            <a:spAutoFit/>
          </a:bodyPr>
          <a:lstStyle/>
          <a:p>
            <a:r>
              <a:rPr lang="en-US" sz="2400" i="1" dirty="0">
                <a:latin typeface="Arial" panose="020B0604020202020204" pitchFamily="34" charset="0"/>
                <a:cs typeface="Arial" panose="020B0604020202020204" pitchFamily="34" charset="0"/>
              </a:rPr>
              <a:t>Lots of detects in storage blanks in batches 9-10.</a:t>
            </a:r>
          </a:p>
          <a:p>
            <a:endParaRPr lang="en-US" sz="2400" i="1" dirty="0">
              <a:latin typeface="Arial" panose="020B0604020202020204" pitchFamily="34" charset="0"/>
              <a:cs typeface="Arial" panose="020B0604020202020204" pitchFamily="34" charset="0"/>
            </a:endParaRPr>
          </a:p>
          <a:p>
            <a:r>
              <a:rPr lang="en-US" sz="2400" i="1" dirty="0">
                <a:latin typeface="Arial" panose="020B0604020202020204" pitchFamily="34" charset="0"/>
                <a:cs typeface="Arial" panose="020B0604020202020204" pitchFamily="34" charset="0"/>
              </a:rPr>
              <a:t>Lots of detects in field and matrix blanks in batches 9-10.</a:t>
            </a:r>
          </a:p>
        </p:txBody>
      </p:sp>
      <p:pic>
        <p:nvPicPr>
          <p:cNvPr id="7" name="Picture 6">
            <a:extLst>
              <a:ext uri="{FF2B5EF4-FFF2-40B4-BE49-F238E27FC236}">
                <a16:creationId xmlns:a16="http://schemas.microsoft.com/office/drawing/2014/main" id="{A9B2A291-D265-8878-AF28-FBFEB10521CE}"/>
              </a:ext>
            </a:extLst>
          </p:cNvPr>
          <p:cNvPicPr>
            <a:picLocks noChangeAspect="1"/>
          </p:cNvPicPr>
          <p:nvPr/>
        </p:nvPicPr>
        <p:blipFill>
          <a:blip r:embed="rId4"/>
          <a:stretch>
            <a:fillRect/>
          </a:stretch>
        </p:blipFill>
        <p:spPr>
          <a:xfrm>
            <a:off x="1266825" y="1800658"/>
            <a:ext cx="9658350" cy="4295775"/>
          </a:xfrm>
          <a:prstGeom prst="rect">
            <a:avLst/>
          </a:prstGeom>
        </p:spPr>
      </p:pic>
    </p:spTree>
    <p:extLst>
      <p:ext uri="{BB962C8B-B14F-4D97-AF65-F5344CB8AC3E}">
        <p14:creationId xmlns:p14="http://schemas.microsoft.com/office/powerpoint/2010/main" val="3616897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19965-D347-6738-3895-738DBD38685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QA/QC Report Guide step 3.1.2</a:t>
            </a:r>
          </a:p>
        </p:txBody>
      </p:sp>
      <p:pic>
        <p:nvPicPr>
          <p:cNvPr id="5" name="Picture 4">
            <a:extLst>
              <a:ext uri="{FF2B5EF4-FFF2-40B4-BE49-F238E27FC236}">
                <a16:creationId xmlns:a16="http://schemas.microsoft.com/office/drawing/2014/main" id="{AA07EA06-C33A-C051-BB91-67A6BD0D98AE}"/>
              </a:ext>
            </a:extLst>
          </p:cNvPr>
          <p:cNvPicPr>
            <a:picLocks noChangeAspect="1"/>
          </p:cNvPicPr>
          <p:nvPr/>
        </p:nvPicPr>
        <p:blipFill>
          <a:blip r:embed="rId3"/>
          <a:stretch>
            <a:fillRect/>
          </a:stretch>
        </p:blipFill>
        <p:spPr>
          <a:xfrm>
            <a:off x="3763918" y="1311730"/>
            <a:ext cx="4664164" cy="5473533"/>
          </a:xfrm>
          <a:prstGeom prst="rect">
            <a:avLst/>
          </a:prstGeom>
        </p:spPr>
      </p:pic>
    </p:spTree>
    <p:extLst>
      <p:ext uri="{BB962C8B-B14F-4D97-AF65-F5344CB8AC3E}">
        <p14:creationId xmlns:p14="http://schemas.microsoft.com/office/powerpoint/2010/main" val="22310700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19965-D347-6738-3895-738DBD38685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QA/QC Report Guide step 3.2</a:t>
            </a:r>
          </a:p>
        </p:txBody>
      </p:sp>
      <p:pic>
        <p:nvPicPr>
          <p:cNvPr id="4" name="Picture 3">
            <a:extLst>
              <a:ext uri="{FF2B5EF4-FFF2-40B4-BE49-F238E27FC236}">
                <a16:creationId xmlns:a16="http://schemas.microsoft.com/office/drawing/2014/main" id="{70566511-1574-747F-CD78-C89BAE225255}"/>
              </a:ext>
            </a:extLst>
          </p:cNvPr>
          <p:cNvPicPr>
            <a:picLocks noChangeAspect="1"/>
          </p:cNvPicPr>
          <p:nvPr/>
        </p:nvPicPr>
        <p:blipFill>
          <a:blip r:embed="rId3"/>
          <a:stretch>
            <a:fillRect/>
          </a:stretch>
        </p:blipFill>
        <p:spPr>
          <a:xfrm>
            <a:off x="838200" y="1453427"/>
            <a:ext cx="6877050" cy="2828925"/>
          </a:xfrm>
          <a:prstGeom prst="rect">
            <a:avLst/>
          </a:prstGeom>
        </p:spPr>
      </p:pic>
      <p:pic>
        <p:nvPicPr>
          <p:cNvPr id="7" name="Picture 6">
            <a:extLst>
              <a:ext uri="{FF2B5EF4-FFF2-40B4-BE49-F238E27FC236}">
                <a16:creationId xmlns:a16="http://schemas.microsoft.com/office/drawing/2014/main" id="{62A6614F-5860-CFEE-876D-DC2DC28DB615}"/>
              </a:ext>
            </a:extLst>
          </p:cNvPr>
          <p:cNvPicPr>
            <a:picLocks noChangeAspect="1"/>
          </p:cNvPicPr>
          <p:nvPr/>
        </p:nvPicPr>
        <p:blipFill>
          <a:blip r:embed="rId4"/>
          <a:stretch>
            <a:fillRect/>
          </a:stretch>
        </p:blipFill>
        <p:spPr>
          <a:xfrm>
            <a:off x="3832514" y="4410075"/>
            <a:ext cx="4152900" cy="2447925"/>
          </a:xfrm>
          <a:prstGeom prst="rect">
            <a:avLst/>
          </a:prstGeom>
        </p:spPr>
      </p:pic>
    </p:spTree>
    <p:extLst>
      <p:ext uri="{BB962C8B-B14F-4D97-AF65-F5344CB8AC3E}">
        <p14:creationId xmlns:p14="http://schemas.microsoft.com/office/powerpoint/2010/main" val="10127564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19965-D347-6738-3895-738DBD38685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QA/QC Report Guide step 3.2</a:t>
            </a:r>
          </a:p>
        </p:txBody>
      </p:sp>
      <p:pic>
        <p:nvPicPr>
          <p:cNvPr id="4" name="Picture 3">
            <a:extLst>
              <a:ext uri="{FF2B5EF4-FFF2-40B4-BE49-F238E27FC236}">
                <a16:creationId xmlns:a16="http://schemas.microsoft.com/office/drawing/2014/main" id="{70566511-1574-747F-CD78-C89BAE225255}"/>
              </a:ext>
            </a:extLst>
          </p:cNvPr>
          <p:cNvPicPr>
            <a:picLocks noChangeAspect="1"/>
          </p:cNvPicPr>
          <p:nvPr/>
        </p:nvPicPr>
        <p:blipFill>
          <a:blip r:embed="rId3"/>
          <a:stretch>
            <a:fillRect/>
          </a:stretch>
        </p:blipFill>
        <p:spPr>
          <a:xfrm>
            <a:off x="838200" y="1453427"/>
            <a:ext cx="6877050" cy="2828925"/>
          </a:xfrm>
          <a:prstGeom prst="rect">
            <a:avLst/>
          </a:prstGeom>
        </p:spPr>
      </p:pic>
      <p:pic>
        <p:nvPicPr>
          <p:cNvPr id="7" name="Picture 6">
            <a:extLst>
              <a:ext uri="{FF2B5EF4-FFF2-40B4-BE49-F238E27FC236}">
                <a16:creationId xmlns:a16="http://schemas.microsoft.com/office/drawing/2014/main" id="{62A6614F-5860-CFEE-876D-DC2DC28DB615}"/>
              </a:ext>
            </a:extLst>
          </p:cNvPr>
          <p:cNvPicPr>
            <a:picLocks noChangeAspect="1"/>
          </p:cNvPicPr>
          <p:nvPr/>
        </p:nvPicPr>
        <p:blipFill>
          <a:blip r:embed="rId4"/>
          <a:stretch>
            <a:fillRect/>
          </a:stretch>
        </p:blipFill>
        <p:spPr>
          <a:xfrm>
            <a:off x="3832514" y="4410075"/>
            <a:ext cx="4152900" cy="2447925"/>
          </a:xfrm>
          <a:prstGeom prst="rect">
            <a:avLst/>
          </a:prstGeom>
        </p:spPr>
      </p:pic>
      <p:pic>
        <p:nvPicPr>
          <p:cNvPr id="11" name="Picture 10">
            <a:extLst>
              <a:ext uri="{FF2B5EF4-FFF2-40B4-BE49-F238E27FC236}">
                <a16:creationId xmlns:a16="http://schemas.microsoft.com/office/drawing/2014/main" id="{2C69717F-7631-AB5B-4F73-B29AA3952234}"/>
              </a:ext>
            </a:extLst>
          </p:cNvPr>
          <p:cNvPicPr>
            <a:picLocks noChangeAspect="1"/>
          </p:cNvPicPr>
          <p:nvPr/>
        </p:nvPicPr>
        <p:blipFill>
          <a:blip r:embed="rId5"/>
          <a:stretch>
            <a:fillRect/>
          </a:stretch>
        </p:blipFill>
        <p:spPr>
          <a:xfrm>
            <a:off x="3619500" y="2447925"/>
            <a:ext cx="4953000" cy="2552700"/>
          </a:xfrm>
          <a:prstGeom prst="rect">
            <a:avLst/>
          </a:prstGeom>
        </p:spPr>
      </p:pic>
    </p:spTree>
    <p:extLst>
      <p:ext uri="{BB962C8B-B14F-4D97-AF65-F5344CB8AC3E}">
        <p14:creationId xmlns:p14="http://schemas.microsoft.com/office/powerpoint/2010/main" val="1081262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19965-D347-6738-3895-738DBD38685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QA/QC Report Guide step 4.1</a:t>
            </a:r>
          </a:p>
        </p:txBody>
      </p:sp>
      <p:pic>
        <p:nvPicPr>
          <p:cNvPr id="5" name="Picture 4">
            <a:extLst>
              <a:ext uri="{FF2B5EF4-FFF2-40B4-BE49-F238E27FC236}">
                <a16:creationId xmlns:a16="http://schemas.microsoft.com/office/drawing/2014/main" id="{EC6DD28E-56D3-C0EB-7FC3-ACF89A617F0B}"/>
              </a:ext>
            </a:extLst>
          </p:cNvPr>
          <p:cNvPicPr>
            <a:picLocks noChangeAspect="1"/>
          </p:cNvPicPr>
          <p:nvPr/>
        </p:nvPicPr>
        <p:blipFill>
          <a:blip r:embed="rId3"/>
          <a:stretch>
            <a:fillRect/>
          </a:stretch>
        </p:blipFill>
        <p:spPr>
          <a:xfrm>
            <a:off x="2824162" y="1554307"/>
            <a:ext cx="6543675" cy="4248150"/>
          </a:xfrm>
          <a:prstGeom prst="rect">
            <a:avLst/>
          </a:prstGeom>
        </p:spPr>
      </p:pic>
    </p:spTree>
    <p:extLst>
      <p:ext uri="{BB962C8B-B14F-4D97-AF65-F5344CB8AC3E}">
        <p14:creationId xmlns:p14="http://schemas.microsoft.com/office/powerpoint/2010/main" val="38117024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19965-D347-6738-3895-738DBD38685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QA/QC Report Guide step 4.2</a:t>
            </a:r>
          </a:p>
        </p:txBody>
      </p:sp>
      <p:pic>
        <p:nvPicPr>
          <p:cNvPr id="4" name="Picture 3">
            <a:extLst>
              <a:ext uri="{FF2B5EF4-FFF2-40B4-BE49-F238E27FC236}">
                <a16:creationId xmlns:a16="http://schemas.microsoft.com/office/drawing/2014/main" id="{5FBC4C92-36FE-EBD8-B4EF-00A7CEBFDDE0}"/>
              </a:ext>
            </a:extLst>
          </p:cNvPr>
          <p:cNvPicPr>
            <a:picLocks noChangeAspect="1"/>
          </p:cNvPicPr>
          <p:nvPr/>
        </p:nvPicPr>
        <p:blipFill>
          <a:blip r:embed="rId3"/>
          <a:stretch>
            <a:fillRect/>
          </a:stretch>
        </p:blipFill>
        <p:spPr>
          <a:xfrm>
            <a:off x="2946255" y="1524432"/>
            <a:ext cx="6486525" cy="4848225"/>
          </a:xfrm>
          <a:prstGeom prst="rect">
            <a:avLst/>
          </a:prstGeom>
        </p:spPr>
      </p:pic>
      <p:sp>
        <p:nvSpPr>
          <p:cNvPr id="6" name="Rectangle 5">
            <a:extLst>
              <a:ext uri="{FF2B5EF4-FFF2-40B4-BE49-F238E27FC236}">
                <a16:creationId xmlns:a16="http://schemas.microsoft.com/office/drawing/2014/main" id="{79D58723-1BCD-C250-9A95-794347C45773}"/>
              </a:ext>
            </a:extLst>
          </p:cNvPr>
          <p:cNvSpPr/>
          <p:nvPr/>
        </p:nvSpPr>
        <p:spPr>
          <a:xfrm>
            <a:off x="3023755" y="3429000"/>
            <a:ext cx="6670963" cy="153785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69915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19965-D347-6738-3895-738DBD38685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QA/QC Report Guide step 4.2</a:t>
            </a:r>
          </a:p>
        </p:txBody>
      </p:sp>
      <p:pic>
        <p:nvPicPr>
          <p:cNvPr id="4" name="Picture 3">
            <a:extLst>
              <a:ext uri="{FF2B5EF4-FFF2-40B4-BE49-F238E27FC236}">
                <a16:creationId xmlns:a16="http://schemas.microsoft.com/office/drawing/2014/main" id="{5FBC4C92-36FE-EBD8-B4EF-00A7CEBFDDE0}"/>
              </a:ext>
            </a:extLst>
          </p:cNvPr>
          <p:cNvPicPr>
            <a:picLocks noChangeAspect="1"/>
          </p:cNvPicPr>
          <p:nvPr/>
        </p:nvPicPr>
        <p:blipFill>
          <a:blip r:embed="rId3"/>
          <a:stretch>
            <a:fillRect/>
          </a:stretch>
        </p:blipFill>
        <p:spPr>
          <a:xfrm>
            <a:off x="2852737" y="1644650"/>
            <a:ext cx="6486525" cy="4848225"/>
          </a:xfrm>
          <a:prstGeom prst="rect">
            <a:avLst/>
          </a:prstGeom>
        </p:spPr>
      </p:pic>
      <p:sp>
        <p:nvSpPr>
          <p:cNvPr id="6" name="Rectangle 5">
            <a:extLst>
              <a:ext uri="{FF2B5EF4-FFF2-40B4-BE49-F238E27FC236}">
                <a16:creationId xmlns:a16="http://schemas.microsoft.com/office/drawing/2014/main" id="{79D58723-1BCD-C250-9A95-794347C45773}"/>
              </a:ext>
            </a:extLst>
          </p:cNvPr>
          <p:cNvSpPr/>
          <p:nvPr/>
        </p:nvSpPr>
        <p:spPr>
          <a:xfrm>
            <a:off x="654628" y="3549218"/>
            <a:ext cx="6670963" cy="153785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FF33699-B714-8E30-73DB-C1F373E7ABC4}"/>
              </a:ext>
            </a:extLst>
          </p:cNvPr>
          <p:cNvPicPr>
            <a:picLocks noChangeAspect="1"/>
          </p:cNvPicPr>
          <p:nvPr/>
        </p:nvPicPr>
        <p:blipFill>
          <a:blip r:embed="rId4"/>
          <a:stretch>
            <a:fillRect/>
          </a:stretch>
        </p:blipFill>
        <p:spPr>
          <a:xfrm>
            <a:off x="1220930" y="2143416"/>
            <a:ext cx="9438745" cy="2745079"/>
          </a:xfrm>
          <a:prstGeom prst="rect">
            <a:avLst/>
          </a:prstGeom>
        </p:spPr>
      </p:pic>
    </p:spTree>
    <p:extLst>
      <p:ext uri="{BB962C8B-B14F-4D97-AF65-F5344CB8AC3E}">
        <p14:creationId xmlns:p14="http://schemas.microsoft.com/office/powerpoint/2010/main" val="35220657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8AD0B-CD2E-FC2A-2DF0-4F3C8CEC9E34}"/>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D10200B8-A414-E73D-EFB1-1C93F00AE722}"/>
              </a:ext>
            </a:extLst>
          </p:cNvPr>
          <p:cNvPicPr>
            <a:picLocks noChangeAspect="1"/>
          </p:cNvPicPr>
          <p:nvPr/>
        </p:nvPicPr>
        <p:blipFill>
          <a:blip r:embed="rId2"/>
          <a:stretch>
            <a:fillRect/>
          </a:stretch>
        </p:blipFill>
        <p:spPr>
          <a:xfrm>
            <a:off x="3835977" y="684068"/>
            <a:ext cx="4000500" cy="4533900"/>
          </a:xfrm>
          <a:prstGeom prst="rect">
            <a:avLst/>
          </a:prstGeom>
        </p:spPr>
      </p:pic>
      <p:pic>
        <p:nvPicPr>
          <p:cNvPr id="7" name="Content Placeholder 6" descr="A logo with a globe and text&#10;&#10;Description automatically generated">
            <a:extLst>
              <a:ext uri="{FF2B5EF4-FFF2-40B4-BE49-F238E27FC236}">
                <a16:creationId xmlns:a16="http://schemas.microsoft.com/office/drawing/2014/main" id="{50D1D617-7E0F-82D2-3DB0-9C925D274E7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38454" y="4353574"/>
            <a:ext cx="1136939" cy="426606"/>
          </a:xfrm>
        </p:spPr>
      </p:pic>
    </p:spTree>
    <p:extLst>
      <p:ext uri="{BB962C8B-B14F-4D97-AF65-F5344CB8AC3E}">
        <p14:creationId xmlns:p14="http://schemas.microsoft.com/office/powerpoint/2010/main" val="169817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6AC0-16E8-13F5-EAAE-1F2F9B02554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854F4AF-8248-BF72-AAD8-0654ADE5591C}"/>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EA6741B7-A359-7061-ABFD-D07AC9C5EC45}"/>
              </a:ext>
            </a:extLst>
          </p:cNvPr>
          <p:cNvPicPr>
            <a:picLocks noChangeAspect="1"/>
          </p:cNvPicPr>
          <p:nvPr/>
        </p:nvPicPr>
        <p:blipFill>
          <a:blip r:embed="rId3"/>
          <a:stretch>
            <a:fillRect/>
          </a:stretch>
        </p:blipFill>
        <p:spPr>
          <a:xfrm>
            <a:off x="1157963" y="0"/>
            <a:ext cx="9876073" cy="6858000"/>
          </a:xfrm>
          <a:prstGeom prst="rect">
            <a:avLst/>
          </a:prstGeom>
        </p:spPr>
      </p:pic>
    </p:spTree>
    <p:extLst>
      <p:ext uri="{BB962C8B-B14F-4D97-AF65-F5344CB8AC3E}">
        <p14:creationId xmlns:p14="http://schemas.microsoft.com/office/powerpoint/2010/main" val="1051280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6B2C5-8397-F0DB-9E5D-587C2F953C3F}"/>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Objectives</a:t>
            </a:r>
          </a:p>
        </p:txBody>
      </p:sp>
      <p:sp>
        <p:nvSpPr>
          <p:cNvPr id="3" name="Content Placeholder 2">
            <a:extLst>
              <a:ext uri="{FF2B5EF4-FFF2-40B4-BE49-F238E27FC236}">
                <a16:creationId xmlns:a16="http://schemas.microsoft.com/office/drawing/2014/main" id="{7908743A-6267-56C1-1A5D-016DE522BA98}"/>
              </a:ext>
            </a:extLst>
          </p:cNvPr>
          <p:cNvSpPr>
            <a:spLocks noGrp="1"/>
          </p:cNvSpPr>
          <p:nvPr>
            <p:ph idx="1"/>
          </p:nvPr>
        </p:nvSpPr>
        <p:spPr/>
        <p:txBody>
          <a:bodyPr>
            <a:normAutofit fontScale="92500" lnSpcReduction="10000"/>
          </a:bodyPr>
          <a:lstStyle/>
          <a:p>
            <a:pPr marL="514350" indent="-514350">
              <a:buFont typeface="+mj-lt"/>
              <a:buAutoNum type="arabicPeriod"/>
            </a:pPr>
            <a:r>
              <a:rPr lang="en-US" dirty="0">
                <a:latin typeface="Arial" panose="020B0604020202020204" pitchFamily="34" charset="0"/>
                <a:cs typeface="Arial" panose="020B0604020202020204" pitchFamily="34" charset="0"/>
              </a:rPr>
              <a:t>Discussion of exposure misclassification requires precise knowledge of exposure measurement in environmental studies</a:t>
            </a:r>
          </a:p>
          <a:p>
            <a:pPr marL="514350" indent="-514350">
              <a:buFont typeface="+mj-lt"/>
              <a:buAutoNum type="arabicPeriod"/>
            </a:pPr>
            <a:r>
              <a:rPr lang="en-US" dirty="0">
                <a:latin typeface="Arial" panose="020B0604020202020204" pitchFamily="34" charset="0"/>
                <a:cs typeface="Arial" panose="020B0604020202020204" pitchFamily="34" charset="0"/>
              </a:rPr>
              <a:t>BPA discovery https://www.ehn.org/bpa-science-fda-safe-2641150483.html</a:t>
            </a:r>
          </a:p>
          <a:p>
            <a:pPr marL="514350" indent="-514350">
              <a:buFont typeface="+mj-lt"/>
              <a:buAutoNum type="arabicPeriod"/>
            </a:pPr>
            <a:r>
              <a:rPr lang="en-US" dirty="0">
                <a:latin typeface="Arial" panose="020B0604020202020204" pitchFamily="34" charset="0"/>
                <a:cs typeface="Arial" panose="020B0604020202020204" pitchFamily="34" charset="0"/>
              </a:rPr>
              <a:t>Epi review tools (</a:t>
            </a:r>
            <a:r>
              <a:rPr lang="en-US" dirty="0" err="1">
                <a:latin typeface="Arial" panose="020B0604020202020204" pitchFamily="34" charset="0"/>
                <a:cs typeface="Arial" panose="020B0604020202020204" pitchFamily="34" charset="0"/>
              </a:rPr>
              <a:t>eg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ExpoQual</a:t>
            </a:r>
            <a:r>
              <a:rPr lang="en-US" dirty="0">
                <a:latin typeface="Arial" panose="020B0604020202020204" pitchFamily="34" charset="0"/>
                <a:cs typeface="Arial" panose="020B0604020202020204" pitchFamily="34" charset="0"/>
              </a:rPr>
              <a:t>) evaluates quality of epi studies with biomonitoring data</a:t>
            </a:r>
          </a:p>
          <a:p>
            <a:pPr marL="514350" indent="-514350">
              <a:buFont typeface="+mj-lt"/>
              <a:buAutoNum type="arabicPeriod"/>
            </a:pPr>
            <a:r>
              <a:rPr lang="en-US" dirty="0">
                <a:latin typeface="Arial" panose="020B0604020202020204" pitchFamily="34" charset="0"/>
                <a:cs typeface="Arial" panose="020B0604020202020204" pitchFamily="34" charset="0"/>
              </a:rPr>
              <a:t>Navigation Guide QA/QC criteria for systematic reviews</a:t>
            </a:r>
          </a:p>
          <a:p>
            <a:pPr marL="971550" lvl="1" indent="-514350">
              <a:buFont typeface="+mj-lt"/>
              <a:buAutoNum type="arabicPeriod"/>
            </a:pPr>
            <a:r>
              <a:rPr lang="en-US" dirty="0">
                <a:latin typeface="Arial" panose="020B0604020202020204" pitchFamily="34" charset="0"/>
                <a:cs typeface="Arial" panose="020B0604020202020204" pitchFamily="34" charset="0"/>
              </a:rPr>
              <a:t>Example: In review of environmental chemicals and breast cancer, 15 of 30 the studies with biomonitoring data did report QA/QC information needed for “low risk of bias”, </a:t>
            </a:r>
            <a:r>
              <a:rPr lang="en-US" u="sng" dirty="0">
                <a:latin typeface="Arial" panose="020B0604020202020204" pitchFamily="34" charset="0"/>
                <a:cs typeface="Arial" panose="020B0604020202020204" pitchFamily="34" charset="0"/>
              </a:rPr>
              <a:t>including studies from CDC</a:t>
            </a:r>
            <a:r>
              <a:rPr lang="en-US" dirty="0">
                <a:latin typeface="Arial" panose="020B0604020202020204" pitchFamily="34" charset="0"/>
                <a:cs typeface="Arial" panose="020B0604020202020204" pitchFamily="34" charset="0"/>
              </a:rPr>
              <a:t> (Rodgers 2018).</a:t>
            </a:r>
          </a:p>
          <a:p>
            <a:pPr marL="971550" lvl="1" indent="-514350">
              <a:buFont typeface="+mj-lt"/>
              <a:buAutoNum type="arabicPeriod"/>
            </a:pPr>
            <a:r>
              <a:rPr lang="en-US" dirty="0">
                <a:latin typeface="Arial" panose="020B0604020202020204" pitchFamily="34" charset="0"/>
                <a:cs typeface="Arial" panose="020B0604020202020204" pitchFamily="34" charset="0"/>
              </a:rPr>
              <a:t>Example: In review of BPA and neurodevelopmental and respiratory health, QA/QC issues related to contamination not well-reported (</a:t>
            </a:r>
            <a:r>
              <a:rPr lang="en-US" dirty="0" err="1">
                <a:latin typeface="Arial" panose="020B0604020202020204" pitchFamily="34" charset="0"/>
                <a:cs typeface="Arial" panose="020B0604020202020204" pitchFamily="34" charset="0"/>
              </a:rPr>
              <a:t>LaKind</a:t>
            </a:r>
            <a:r>
              <a:rPr lang="en-US" dirty="0">
                <a:latin typeface="Arial" panose="020B0604020202020204" pitchFamily="34" charset="0"/>
                <a:cs typeface="Arial" panose="020B0604020202020204" pitchFamily="34" charset="0"/>
              </a:rPr>
              <a:t> 2015). </a:t>
            </a:r>
          </a:p>
        </p:txBody>
      </p:sp>
    </p:spTree>
    <p:extLst>
      <p:ext uri="{BB962C8B-B14F-4D97-AF65-F5344CB8AC3E}">
        <p14:creationId xmlns:p14="http://schemas.microsoft.com/office/powerpoint/2010/main" val="3498168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5F9F9-D85D-8220-8D75-FC0F1FAE493F}"/>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Overview</a:t>
            </a:r>
          </a:p>
        </p:txBody>
      </p:sp>
      <p:sp>
        <p:nvSpPr>
          <p:cNvPr id="3" name="Content Placeholder 2">
            <a:extLst>
              <a:ext uri="{FF2B5EF4-FFF2-40B4-BE49-F238E27FC236}">
                <a16:creationId xmlns:a16="http://schemas.microsoft.com/office/drawing/2014/main" id="{2559BC19-684B-2153-10D9-C540E77E39F4}"/>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Accuracy</a:t>
            </a:r>
          </a:p>
          <a:p>
            <a:r>
              <a:rPr lang="en-US" dirty="0">
                <a:latin typeface="Arial" panose="020B0604020202020204" pitchFamily="34" charset="0"/>
                <a:cs typeface="Arial" panose="020B0604020202020204" pitchFamily="34" charset="0"/>
              </a:rPr>
              <a:t>Precision</a:t>
            </a:r>
          </a:p>
          <a:p>
            <a:r>
              <a:rPr lang="en-US" dirty="0">
                <a:latin typeface="Arial" panose="020B0604020202020204" pitchFamily="34" charset="0"/>
                <a:cs typeface="Arial" panose="020B0604020202020204" pitchFamily="34" charset="0"/>
              </a:rPr>
              <a:t>Measurement quantification</a:t>
            </a:r>
          </a:p>
          <a:p>
            <a:r>
              <a:rPr lang="en-US" dirty="0">
                <a:latin typeface="Arial" panose="020B0604020202020204" pitchFamily="34" charset="0"/>
                <a:cs typeface="Arial" panose="020B0604020202020204" pitchFamily="34" charset="0"/>
              </a:rPr>
              <a:t>Making your report</a:t>
            </a:r>
          </a:p>
        </p:txBody>
      </p:sp>
      <p:pic>
        <p:nvPicPr>
          <p:cNvPr id="5" name="Picture 4">
            <a:extLst>
              <a:ext uri="{FF2B5EF4-FFF2-40B4-BE49-F238E27FC236}">
                <a16:creationId xmlns:a16="http://schemas.microsoft.com/office/drawing/2014/main" id="{291FC43A-EE8F-C058-3C91-B5C17E64E65A}"/>
              </a:ext>
            </a:extLst>
          </p:cNvPr>
          <p:cNvPicPr>
            <a:picLocks noChangeAspect="1"/>
          </p:cNvPicPr>
          <p:nvPr/>
        </p:nvPicPr>
        <p:blipFill>
          <a:blip r:embed="rId3"/>
          <a:stretch>
            <a:fillRect/>
          </a:stretch>
        </p:blipFill>
        <p:spPr>
          <a:xfrm>
            <a:off x="2801940" y="3848148"/>
            <a:ext cx="6588119" cy="2781252"/>
          </a:xfrm>
          <a:prstGeom prst="rect">
            <a:avLst/>
          </a:prstGeom>
        </p:spPr>
      </p:pic>
    </p:spTree>
    <p:extLst>
      <p:ext uri="{BB962C8B-B14F-4D97-AF65-F5344CB8AC3E}">
        <p14:creationId xmlns:p14="http://schemas.microsoft.com/office/powerpoint/2010/main" val="1921211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71AB9-8593-C507-4F37-BFD49FCAF9A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Accuracy and precision</a:t>
            </a:r>
          </a:p>
        </p:txBody>
      </p:sp>
      <p:pic>
        <p:nvPicPr>
          <p:cNvPr id="5" name="Content Placeholder 4" descr="A diagram of a target&#10;&#10;Description automatically generated">
            <a:extLst>
              <a:ext uri="{FF2B5EF4-FFF2-40B4-BE49-F238E27FC236}">
                <a16:creationId xmlns:a16="http://schemas.microsoft.com/office/drawing/2014/main" id="{7464DB3E-8834-49AD-D53E-CD4109386BC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8858" y="1825625"/>
            <a:ext cx="6514284" cy="4351338"/>
          </a:xfrm>
        </p:spPr>
      </p:pic>
    </p:spTree>
    <p:extLst>
      <p:ext uri="{BB962C8B-B14F-4D97-AF65-F5344CB8AC3E}">
        <p14:creationId xmlns:p14="http://schemas.microsoft.com/office/powerpoint/2010/main" val="2839519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F6206-08C2-9AE4-54E7-F1EE315F2BEE}"/>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Accuracy – are measurements near the bullseye?</a:t>
            </a:r>
          </a:p>
        </p:txBody>
      </p:sp>
      <p:sp>
        <p:nvSpPr>
          <p:cNvPr id="3" name="Content Placeholder 2">
            <a:extLst>
              <a:ext uri="{FF2B5EF4-FFF2-40B4-BE49-F238E27FC236}">
                <a16:creationId xmlns:a16="http://schemas.microsoft.com/office/drawing/2014/main" id="{2DA5B266-908C-57EC-5F98-4B3237AE46C2}"/>
              </a:ext>
            </a:extLst>
          </p:cNvPr>
          <p:cNvSpPr>
            <a:spLocks noGrp="1"/>
          </p:cNvSpPr>
          <p:nvPr>
            <p:ph idx="1"/>
          </p:nvPr>
        </p:nvSpPr>
        <p:spPr>
          <a:xfrm>
            <a:off x="838200" y="1825624"/>
            <a:ext cx="10515600" cy="4938857"/>
          </a:xfrm>
        </p:spPr>
        <p:txBody>
          <a:bodyPr>
            <a:normAutofit fontScale="77500" lnSpcReduction="20000"/>
          </a:bodyPr>
          <a:lstStyle/>
          <a:p>
            <a:pPr marL="514350" indent="-514350">
              <a:lnSpc>
                <a:spcPct val="120000"/>
              </a:lnSpc>
              <a:buFont typeface="+mj-lt"/>
              <a:buAutoNum type="arabicPeriod"/>
            </a:pPr>
            <a:r>
              <a:rPr lang="en-US" b="1" dirty="0">
                <a:latin typeface="Arial" panose="020B0604020202020204" pitchFamily="34" charset="0"/>
                <a:cs typeface="Arial" panose="020B0604020202020204" pitchFamily="34" charset="0"/>
              </a:rPr>
              <a:t>Lab control sample recoveries </a:t>
            </a:r>
            <a:r>
              <a:rPr lang="en-US" dirty="0">
                <a:latin typeface="Arial" panose="020B0604020202020204" pitchFamily="34" charset="0"/>
                <a:cs typeface="Arial" panose="020B0604020202020204" pitchFamily="34" charset="0"/>
              </a:rPr>
              <a:t>= is spiked quantity same as measured quantity in a blank matrix?</a:t>
            </a:r>
          </a:p>
          <a:p>
            <a:pPr marL="514350" indent="-514350">
              <a:lnSpc>
                <a:spcPct val="120000"/>
              </a:lnSpc>
              <a:buFont typeface="+mj-lt"/>
              <a:buAutoNum type="arabicPeriod"/>
            </a:pPr>
            <a:r>
              <a:rPr lang="en-US" b="1" dirty="0">
                <a:latin typeface="Arial" panose="020B0604020202020204" pitchFamily="34" charset="0"/>
                <a:cs typeface="Arial" panose="020B0604020202020204" pitchFamily="34" charset="0"/>
              </a:rPr>
              <a:t>Matrix spike recoveries </a:t>
            </a:r>
            <a:r>
              <a:rPr lang="en-US" dirty="0">
                <a:latin typeface="Arial" panose="020B0604020202020204" pitchFamily="34" charset="0"/>
                <a:cs typeface="Arial" panose="020B0604020202020204" pitchFamily="34" charset="0"/>
              </a:rPr>
              <a:t>= checks extraction efficiency for a complex sampling matrix (</a:t>
            </a:r>
            <a:r>
              <a:rPr lang="en-US" dirty="0" err="1">
                <a:latin typeface="Arial" panose="020B0604020202020204" pitchFamily="34" charset="0"/>
                <a:cs typeface="Arial" panose="020B0604020202020204" pitchFamily="34" charset="0"/>
              </a:rPr>
              <a:t>eg</a:t>
            </a:r>
            <a:r>
              <a:rPr lang="en-US" dirty="0">
                <a:latin typeface="Arial" panose="020B0604020202020204" pitchFamily="34" charset="0"/>
                <a:cs typeface="Arial" panose="020B0604020202020204" pitchFamily="34" charset="0"/>
              </a:rPr>
              <a:t> house dust)</a:t>
            </a:r>
          </a:p>
          <a:p>
            <a:pPr marL="514350" indent="-514350">
              <a:lnSpc>
                <a:spcPct val="120000"/>
              </a:lnSpc>
              <a:buFont typeface="+mj-lt"/>
              <a:buAutoNum type="arabicPeriod"/>
            </a:pPr>
            <a:r>
              <a:rPr lang="en-US" b="1" dirty="0">
                <a:latin typeface="Arial" panose="020B0604020202020204" pitchFamily="34" charset="0"/>
                <a:cs typeface="Arial" panose="020B0604020202020204" pitchFamily="34" charset="0"/>
              </a:rPr>
              <a:t>Certified or standard reference material (CRM or </a:t>
            </a:r>
            <a:r>
              <a:rPr lang="en-US" b="1" dirty="0" err="1">
                <a:latin typeface="Arial" panose="020B0604020202020204" pitchFamily="34" charset="0"/>
                <a:cs typeface="Arial" panose="020B0604020202020204" pitchFamily="34" charset="0"/>
              </a:rPr>
              <a:t>SRM</a:t>
            </a:r>
            <a:r>
              <a:rPr lang="en-US" b="1"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 matrix comparable to sample matrix (</a:t>
            </a:r>
            <a:r>
              <a:rPr lang="en-US" dirty="0" err="1">
                <a:latin typeface="Arial" panose="020B0604020202020204" pitchFamily="34" charset="0"/>
                <a:cs typeface="Arial" panose="020B0604020202020204" pitchFamily="34" charset="0"/>
              </a:rPr>
              <a:t>eg</a:t>
            </a:r>
            <a:r>
              <a:rPr lang="en-US" dirty="0">
                <a:latin typeface="Arial" panose="020B0604020202020204" pitchFamily="34" charset="0"/>
                <a:cs typeface="Arial" panose="020B0604020202020204" pitchFamily="34" charset="0"/>
              </a:rPr>
              <a:t> synthetic urine for urine) that you buy (or make, if needed)</a:t>
            </a:r>
          </a:p>
          <a:p>
            <a:pPr marL="514350" indent="-514350">
              <a:lnSpc>
                <a:spcPct val="120000"/>
              </a:lnSpc>
              <a:buFont typeface="+mj-lt"/>
              <a:buAutoNum type="arabicPeriod"/>
            </a:pPr>
            <a:r>
              <a:rPr lang="en-US" b="1" dirty="0">
                <a:latin typeface="Arial" panose="020B0604020202020204" pitchFamily="34" charset="0"/>
                <a:cs typeface="Arial" panose="020B0604020202020204" pitchFamily="34" charset="0"/>
              </a:rPr>
              <a:t>Surrogate spike recovery </a:t>
            </a:r>
            <a:r>
              <a:rPr lang="en-US" dirty="0">
                <a:latin typeface="Arial" panose="020B0604020202020204" pitchFamily="34" charset="0"/>
                <a:cs typeface="Arial" panose="020B0604020202020204" pitchFamily="34" charset="0"/>
              </a:rPr>
              <a:t>= surrogates spiked into each sample prior to extraction to identify individual samples with errors</a:t>
            </a:r>
          </a:p>
          <a:p>
            <a:pPr marL="514350" indent="-514350">
              <a:lnSpc>
                <a:spcPct val="120000"/>
              </a:lnSpc>
              <a:buFont typeface="+mj-lt"/>
              <a:buAutoNum type="arabicPeriod"/>
            </a:pPr>
            <a:r>
              <a:rPr lang="en-US" b="1" dirty="0">
                <a:latin typeface="Arial" panose="020B0604020202020204" pitchFamily="34" charset="0"/>
                <a:cs typeface="Arial" panose="020B0604020202020204" pitchFamily="34" charset="0"/>
              </a:rPr>
              <a:t>Isotope dilution quantification </a:t>
            </a:r>
            <a:r>
              <a:rPr lang="en-US" dirty="0">
                <a:latin typeface="Arial" panose="020B0604020202020204" pitchFamily="34" charset="0"/>
                <a:cs typeface="Arial" panose="020B0604020202020204" pitchFamily="34" charset="0"/>
              </a:rPr>
              <a:t>= labeled isotopes of target compounds added to sample before extraction. Internal standards monitor the loss of labeled isotopes, and those are subtracted. Good, but not available for all compounds. Less worried about surrogates is this method is used.</a:t>
            </a:r>
          </a:p>
        </p:txBody>
      </p:sp>
    </p:spTree>
    <p:extLst>
      <p:ext uri="{BB962C8B-B14F-4D97-AF65-F5344CB8AC3E}">
        <p14:creationId xmlns:p14="http://schemas.microsoft.com/office/powerpoint/2010/main" val="1461959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2B583-ADCE-8920-963B-459D82740C19}"/>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Accuracy – are measurements near the bullseye?</a:t>
            </a:r>
          </a:p>
        </p:txBody>
      </p:sp>
      <p:sp>
        <p:nvSpPr>
          <p:cNvPr id="3" name="Content Placeholder 2">
            <a:extLst>
              <a:ext uri="{FF2B5EF4-FFF2-40B4-BE49-F238E27FC236}">
                <a16:creationId xmlns:a16="http://schemas.microsoft.com/office/drawing/2014/main" id="{711DF96C-287D-0F92-68CB-54415CC6E203}"/>
              </a:ext>
            </a:extLst>
          </p:cNvPr>
          <p:cNvSpPr>
            <a:spLocks noGrp="1"/>
          </p:cNvSpPr>
          <p:nvPr>
            <p:ph idx="1"/>
          </p:nvPr>
        </p:nvSpPr>
        <p:spPr/>
        <p:txBody>
          <a:bodyPr/>
          <a:lstStyle/>
          <a:p>
            <a:pPr marL="514350" indent="-514350">
              <a:buFont typeface="+mj-lt"/>
              <a:buAutoNum type="arabicPeriod" startAt="5"/>
            </a:pPr>
            <a:r>
              <a:rPr lang="en-US" b="1" dirty="0">
                <a:latin typeface="Arial" panose="020B0604020202020204" pitchFamily="34" charset="0"/>
                <a:cs typeface="Arial" panose="020B0604020202020204" pitchFamily="34" charset="0"/>
              </a:rPr>
              <a:t>Field blanks </a:t>
            </a:r>
            <a:r>
              <a:rPr lang="en-US" dirty="0">
                <a:latin typeface="Arial" panose="020B0604020202020204" pitchFamily="34" charset="0"/>
                <a:cs typeface="Arial" panose="020B0604020202020204" pitchFamily="34" charset="0"/>
              </a:rPr>
              <a:t>= captures all potential contamination during sample collection and analysis. Should be 10% of samples and blinded to the lab (minimum of 3). </a:t>
            </a:r>
          </a:p>
          <a:p>
            <a:pPr marL="514350" indent="-514350">
              <a:buFont typeface="+mj-lt"/>
              <a:buAutoNum type="arabicPeriod" startAt="5"/>
            </a:pPr>
            <a:r>
              <a:rPr lang="en-US" b="1" dirty="0">
                <a:latin typeface="Arial" panose="020B0604020202020204" pitchFamily="34" charset="0"/>
                <a:cs typeface="Arial" panose="020B0604020202020204" pitchFamily="34" charset="0"/>
              </a:rPr>
              <a:t>Method/solvent blanks </a:t>
            </a:r>
            <a:r>
              <a:rPr lang="en-US" dirty="0">
                <a:latin typeface="Arial" panose="020B0604020202020204" pitchFamily="34" charset="0"/>
                <a:cs typeface="Arial" panose="020B0604020202020204" pitchFamily="34" charset="0"/>
              </a:rPr>
              <a:t>= captures contamination during sample extraction. </a:t>
            </a:r>
          </a:p>
          <a:p>
            <a:pPr marL="514350" indent="-514350">
              <a:buFont typeface="+mj-lt"/>
              <a:buAutoNum type="arabicPeriod" startAt="5"/>
            </a:pPr>
            <a:r>
              <a:rPr lang="en-US" b="1" dirty="0">
                <a:latin typeface="Arial" panose="020B0604020202020204" pitchFamily="34" charset="0"/>
                <a:cs typeface="Arial" panose="020B0604020202020204" pitchFamily="34" charset="0"/>
              </a:rPr>
              <a:t>Storage blanks </a:t>
            </a:r>
            <a:r>
              <a:rPr lang="en-US" dirty="0">
                <a:latin typeface="Arial" panose="020B0604020202020204" pitchFamily="34" charset="0"/>
                <a:cs typeface="Arial" panose="020B0604020202020204" pitchFamily="34" charset="0"/>
              </a:rPr>
              <a:t>= captures contamination during storage.</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**If there’s consistent contamination, subtract from sample measurement**</a:t>
            </a:r>
          </a:p>
        </p:txBody>
      </p:sp>
    </p:spTree>
    <p:extLst>
      <p:ext uri="{BB962C8B-B14F-4D97-AF65-F5344CB8AC3E}">
        <p14:creationId xmlns:p14="http://schemas.microsoft.com/office/powerpoint/2010/main" val="39354235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4639</TotalTime>
  <Words>1059</Words>
  <Application>Microsoft Office PowerPoint</Application>
  <PresentationFormat>Widescreen</PresentationFormat>
  <Paragraphs>105</Paragraphs>
  <Slides>39</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Calibri Light</vt:lpstr>
      <vt:lpstr>Office Theme</vt:lpstr>
      <vt:lpstr>PowerPoint Presentation</vt:lpstr>
      <vt:lpstr>Big picture</vt:lpstr>
      <vt:lpstr>Plotting is fun!</vt:lpstr>
      <vt:lpstr>PowerPoint Presentation</vt:lpstr>
      <vt:lpstr>Objectives</vt:lpstr>
      <vt:lpstr>Overview</vt:lpstr>
      <vt:lpstr>Accuracy and precision</vt:lpstr>
      <vt:lpstr>Accuracy – are measurements near the bullseye?</vt:lpstr>
      <vt:lpstr>Accuracy – are measurements near the bullseye?</vt:lpstr>
      <vt:lpstr>Precision – consistent measurements?</vt:lpstr>
      <vt:lpstr>Measurement quantification</vt:lpstr>
      <vt:lpstr>Measurement quantification: what to do with values &lt;LOD or LOQ?</vt:lpstr>
      <vt:lpstr>Example lab correspondence (SI)</vt:lpstr>
      <vt:lpstr>Summary statistics table shell (SI)</vt:lpstr>
      <vt:lpstr>QA/QC table shell (SI)</vt:lpstr>
      <vt:lpstr>QA/QC Report Guide</vt:lpstr>
      <vt:lpstr>QA/QC Report Guide step 1</vt:lpstr>
      <vt:lpstr>QA/QC Report Guide step 1.1</vt:lpstr>
      <vt:lpstr>QA/QC Report Guide step 1.2</vt:lpstr>
      <vt:lpstr>QA/QC Report Guide step 1.3</vt:lpstr>
      <vt:lpstr>QA/QC Report Guide step 1.3</vt:lpstr>
      <vt:lpstr>QA/QC Report Guide step 1.3</vt:lpstr>
      <vt:lpstr>QA/QC Report Guide steps 2.1 &amp; 2.2</vt:lpstr>
      <vt:lpstr>QA/QC Report Guide steps 2.1 &amp; 2.2</vt:lpstr>
      <vt:lpstr>QA/QC Report Guide step 2.3</vt:lpstr>
      <vt:lpstr>QA/QC Report Guide step 2.4</vt:lpstr>
      <vt:lpstr>QA/QC Report Guide step 2.4</vt:lpstr>
      <vt:lpstr>QA/QC Report Guide step 2.4</vt:lpstr>
      <vt:lpstr>QA/QC Report Guide step 3.1</vt:lpstr>
      <vt:lpstr>QA/QC Report Guide step 3.1</vt:lpstr>
      <vt:lpstr>QA/QC Report Guide step 3.2</vt:lpstr>
      <vt:lpstr>QA/QC Report Guide step 3.2</vt:lpstr>
      <vt:lpstr>QA/QC Report Guide step 3.1.2</vt:lpstr>
      <vt:lpstr>QA/QC Report Guide step 3.2</vt:lpstr>
      <vt:lpstr>QA/QC Report Guide step 3.2</vt:lpstr>
      <vt:lpstr>QA/QC Report Guide step 4.1</vt:lpstr>
      <vt:lpstr>QA/QC Report Guide step 4.2</vt:lpstr>
      <vt:lpstr>QA/QC Report Guide step 4.2</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Rodgers, Kathryn</dc:creator>
  <cp:lastModifiedBy>Rodgers, Kathryn</cp:lastModifiedBy>
  <cp:revision>71</cp:revision>
  <dcterms:created xsi:type="dcterms:W3CDTF">2024-09-16T14:00:16Z</dcterms:created>
  <dcterms:modified xsi:type="dcterms:W3CDTF">2024-09-23T18:18:27Z</dcterms:modified>
</cp:coreProperties>
</file>