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1" r:id="rId4"/>
    <p:sldId id="263" r:id="rId5"/>
    <p:sldId id="264" r:id="rId6"/>
    <p:sldId id="265" r:id="rId7"/>
    <p:sldId id="266" r:id="rId8"/>
    <p:sldId id="267" r:id="rId9"/>
    <p:sldId id="268" r:id="rId10"/>
    <p:sldId id="269" r:id="rId11"/>
    <p:sldId id="270" r:id="rId12"/>
    <p:sldId id="271"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05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zdrive\SPEECHLAB\jenn\exp1\fig11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88651" y="664651"/>
            <a:ext cx="476669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341807"/>
            <a:ext cx="1802225" cy="369332"/>
          </a:xfrm>
          <a:prstGeom prst="rect">
            <a:avLst/>
          </a:prstGeom>
          <a:noFill/>
        </p:spPr>
        <p:txBody>
          <a:bodyPr wrap="none" rtlCol="0">
            <a:spAutoFit/>
          </a:bodyPr>
          <a:lstStyle/>
          <a:p>
            <a:r>
              <a:rPr lang="en-US" b="1" dirty="0" smtClean="0"/>
              <a:t>Original analyses</a:t>
            </a:r>
            <a:endParaRPr lang="en-US" b="1" dirty="0"/>
          </a:p>
        </p:txBody>
      </p:sp>
      <p:sp>
        <p:nvSpPr>
          <p:cNvPr id="5" name="Rounded Rectangle 4"/>
          <p:cNvSpPr/>
          <p:nvPr/>
        </p:nvSpPr>
        <p:spPr>
          <a:xfrm>
            <a:off x="8001000" y="4495800"/>
            <a:ext cx="740293"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All ROIs</a:t>
            </a:r>
            <a:endParaRPr lang="en-US" sz="1200" dirty="0"/>
          </a:p>
        </p:txBody>
      </p:sp>
      <p:cxnSp>
        <p:nvCxnSpPr>
          <p:cNvPr id="10" name="Straight Arrow Connector 9"/>
          <p:cNvCxnSpPr/>
          <p:nvPr/>
        </p:nvCxnSpPr>
        <p:spPr>
          <a:xfrm flipH="1">
            <a:off x="7467600" y="4648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905500" y="1779678"/>
            <a:ext cx="3238500" cy="1520496"/>
            <a:chOff x="5905500" y="1779678"/>
            <a:chExt cx="3238500" cy="1520496"/>
          </a:xfrm>
        </p:grpSpPr>
        <p:pic>
          <p:nvPicPr>
            <p:cNvPr id="15" name="Picture 2" descr="C:\zdrive\SPEECHLAB\jenn\exp1\fig11_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5700" b="80689"/>
            <a:stretch/>
          </p:blipFill>
          <p:spPr bwMode="auto">
            <a:xfrm>
              <a:off x="6912086" y="1779678"/>
              <a:ext cx="1158290" cy="132433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6781800" y="2286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05500" y="2057400"/>
              <a:ext cx="1181100" cy="861774"/>
            </a:xfrm>
            <a:prstGeom prst="rect">
              <a:avLst/>
            </a:prstGeom>
            <a:noFill/>
          </p:spPr>
          <p:txBody>
            <a:bodyPr wrap="square" rtlCol="0">
              <a:spAutoFit/>
            </a:bodyPr>
            <a:lstStyle/>
            <a:p>
              <a:r>
                <a:rPr lang="en-US" sz="1000" dirty="0" smtClean="0"/>
                <a:t>Box: standard error of mean effect across-conditions</a:t>
              </a:r>
              <a:r>
                <a:rPr lang="en-US" sz="1000" dirty="0"/>
                <a:t> </a:t>
              </a:r>
              <a:r>
                <a:rPr lang="en-US" sz="1000" dirty="0" smtClean="0"/>
                <a:t>(e.g. one-sample t-test)</a:t>
              </a:r>
              <a:endParaRPr lang="en-US" sz="1000" dirty="0"/>
            </a:p>
          </p:txBody>
        </p:sp>
        <p:sp>
          <p:nvSpPr>
            <p:cNvPr id="20" name="TextBox 19"/>
            <p:cNvSpPr txBox="1"/>
            <p:nvPr/>
          </p:nvSpPr>
          <p:spPr>
            <a:xfrm>
              <a:off x="7962900" y="2438400"/>
              <a:ext cx="1181100" cy="861774"/>
            </a:xfrm>
            <a:prstGeom prst="rect">
              <a:avLst/>
            </a:prstGeom>
            <a:noFill/>
          </p:spPr>
          <p:txBody>
            <a:bodyPr wrap="square" rtlCol="0">
              <a:spAutoFit/>
            </a:bodyPr>
            <a:lstStyle/>
            <a:p>
              <a:r>
                <a:rPr lang="en-US" sz="1000" dirty="0" smtClean="0"/>
                <a:t>Color lines: standard error of between-condition differences (e.g. paired t-test)</a:t>
              </a:r>
              <a:endParaRPr lang="en-US" sz="1000" dirty="0"/>
            </a:p>
          </p:txBody>
        </p:sp>
        <p:cxnSp>
          <p:nvCxnSpPr>
            <p:cNvPr id="21" name="Straight Arrow Connector 20"/>
            <p:cNvCxnSpPr/>
            <p:nvPr/>
          </p:nvCxnSpPr>
          <p:spPr>
            <a:xfrm flipH="1">
              <a:off x="7620000" y="25908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3530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zdrive\SPEECHLAB\jenn\exp1\fig11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88651" y="664651"/>
            <a:ext cx="4766698"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341807"/>
            <a:ext cx="1802225" cy="369332"/>
          </a:xfrm>
          <a:prstGeom prst="rect">
            <a:avLst/>
          </a:prstGeom>
          <a:noFill/>
        </p:spPr>
        <p:txBody>
          <a:bodyPr wrap="none" rtlCol="0">
            <a:spAutoFit/>
          </a:bodyPr>
          <a:lstStyle/>
          <a:p>
            <a:r>
              <a:rPr lang="en-US" b="1" dirty="0" smtClean="0"/>
              <a:t>Original analyses</a:t>
            </a:r>
            <a:endParaRPr lang="en-US" b="1" dirty="0"/>
          </a:p>
        </p:txBody>
      </p:sp>
      <p:sp>
        <p:nvSpPr>
          <p:cNvPr id="5" name="Rounded Rectangle 4"/>
          <p:cNvSpPr/>
          <p:nvPr/>
        </p:nvSpPr>
        <p:spPr>
          <a:xfrm>
            <a:off x="8001000" y="4495800"/>
            <a:ext cx="740293"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All ROIs</a:t>
            </a:r>
            <a:endParaRPr lang="en-US" sz="1200" dirty="0"/>
          </a:p>
        </p:txBody>
      </p:sp>
      <p:cxnSp>
        <p:nvCxnSpPr>
          <p:cNvPr id="10" name="Straight Arrow Connector 9"/>
          <p:cNvCxnSpPr/>
          <p:nvPr/>
        </p:nvCxnSpPr>
        <p:spPr>
          <a:xfrm flipH="1">
            <a:off x="7467600" y="46482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905500" y="1779678"/>
            <a:ext cx="3238500" cy="1520496"/>
            <a:chOff x="5905500" y="1779678"/>
            <a:chExt cx="3238500" cy="1520496"/>
          </a:xfrm>
        </p:grpSpPr>
        <p:pic>
          <p:nvPicPr>
            <p:cNvPr id="15" name="Picture 2" descr="C:\zdrive\SPEECHLAB\jenn\exp1\fig11_a.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5700" b="80689"/>
            <a:stretch/>
          </p:blipFill>
          <p:spPr bwMode="auto">
            <a:xfrm>
              <a:off x="6912086" y="1779678"/>
              <a:ext cx="1158290" cy="132433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6781800" y="2286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05500" y="2057400"/>
              <a:ext cx="1181100" cy="861774"/>
            </a:xfrm>
            <a:prstGeom prst="rect">
              <a:avLst/>
            </a:prstGeom>
            <a:noFill/>
          </p:spPr>
          <p:txBody>
            <a:bodyPr wrap="square" rtlCol="0">
              <a:spAutoFit/>
            </a:bodyPr>
            <a:lstStyle/>
            <a:p>
              <a:r>
                <a:rPr lang="en-US" sz="1000" dirty="0" smtClean="0"/>
                <a:t>Box: standard error of mean effect across-conditions</a:t>
              </a:r>
              <a:r>
                <a:rPr lang="en-US" sz="1000" dirty="0"/>
                <a:t> </a:t>
              </a:r>
              <a:r>
                <a:rPr lang="en-US" sz="1000" dirty="0" smtClean="0"/>
                <a:t>(e.g. one-sample t-test)</a:t>
              </a:r>
              <a:endParaRPr lang="en-US" sz="1000" dirty="0"/>
            </a:p>
          </p:txBody>
        </p:sp>
        <p:sp>
          <p:nvSpPr>
            <p:cNvPr id="20" name="TextBox 19"/>
            <p:cNvSpPr txBox="1"/>
            <p:nvPr/>
          </p:nvSpPr>
          <p:spPr>
            <a:xfrm>
              <a:off x="7962900" y="2438400"/>
              <a:ext cx="1181100" cy="861774"/>
            </a:xfrm>
            <a:prstGeom prst="rect">
              <a:avLst/>
            </a:prstGeom>
            <a:noFill/>
          </p:spPr>
          <p:txBody>
            <a:bodyPr wrap="square" rtlCol="0">
              <a:spAutoFit/>
            </a:bodyPr>
            <a:lstStyle/>
            <a:p>
              <a:r>
                <a:rPr lang="en-US" sz="1000" dirty="0" smtClean="0"/>
                <a:t>Color lines: standard error of between-condition differences (e.g. paired t-test)</a:t>
              </a:r>
              <a:endParaRPr lang="en-US" sz="1000" dirty="0"/>
            </a:p>
          </p:txBody>
        </p:sp>
        <p:cxnSp>
          <p:nvCxnSpPr>
            <p:cNvPr id="21" name="Straight Arrow Connector 20"/>
            <p:cNvCxnSpPr/>
            <p:nvPr/>
          </p:nvCxnSpPr>
          <p:spPr>
            <a:xfrm flipH="1">
              <a:off x="7620000" y="25908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9732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zdrive\SPEECHLAB\jenn\exp1\fig1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88651" y="664651"/>
            <a:ext cx="47666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341807"/>
            <a:ext cx="1924053" cy="369332"/>
          </a:xfrm>
          <a:prstGeom prst="rect">
            <a:avLst/>
          </a:prstGeom>
          <a:noFill/>
        </p:spPr>
        <p:txBody>
          <a:bodyPr wrap="none" rtlCol="0">
            <a:spAutoFit/>
          </a:bodyPr>
          <a:lstStyle/>
          <a:p>
            <a:r>
              <a:rPr lang="en-US" b="1" dirty="0" smtClean="0"/>
              <a:t>Modified analyses</a:t>
            </a:r>
            <a:endParaRPr lang="en-US" b="1" dirty="0"/>
          </a:p>
        </p:txBody>
      </p:sp>
      <p:sp>
        <p:nvSpPr>
          <p:cNvPr id="6" name="TextBox 5"/>
          <p:cNvSpPr txBox="1"/>
          <p:nvPr/>
        </p:nvSpPr>
        <p:spPr>
          <a:xfrm>
            <a:off x="2381253" y="341807"/>
            <a:ext cx="6610347" cy="830997"/>
          </a:xfrm>
          <a:prstGeom prst="rect">
            <a:avLst/>
          </a:prstGeom>
          <a:noFill/>
        </p:spPr>
        <p:txBody>
          <a:bodyPr wrap="square" rtlCol="0">
            <a:spAutoFit/>
          </a:bodyPr>
          <a:lstStyle/>
          <a:p>
            <a:r>
              <a:rPr lang="en-US" sz="1600" dirty="0" smtClean="0"/>
              <a:t>Experiment design lag matching the slice-timing correction centering slice </a:t>
            </a:r>
          </a:p>
          <a:p>
            <a:r>
              <a:rPr lang="en-US" sz="1600" dirty="0" smtClean="0"/>
              <a:t>Remove ‘first-repetition’ </a:t>
            </a:r>
            <a:r>
              <a:rPr lang="en-US" sz="1600" dirty="0" err="1" smtClean="0"/>
              <a:t>regressors</a:t>
            </a:r>
            <a:endParaRPr lang="en-US" sz="1600" dirty="0" smtClean="0"/>
          </a:p>
          <a:p>
            <a:r>
              <a:rPr lang="en-US" sz="1600" dirty="0" smtClean="0"/>
              <a:t>Estimate initial response only (first half of the block response –see next slide)</a:t>
            </a:r>
            <a:endParaRPr lang="en-US" sz="1600" dirty="0"/>
          </a:p>
        </p:txBody>
      </p:sp>
      <p:sp>
        <p:nvSpPr>
          <p:cNvPr id="8" name="Rounded Rectangle 7"/>
          <p:cNvSpPr/>
          <p:nvPr/>
        </p:nvSpPr>
        <p:spPr>
          <a:xfrm>
            <a:off x="8001000" y="4191000"/>
            <a:ext cx="740293"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All ROIs</a:t>
            </a:r>
            <a:endParaRPr lang="en-US" sz="1200" dirty="0"/>
          </a:p>
        </p:txBody>
      </p:sp>
      <p:cxnSp>
        <p:nvCxnSpPr>
          <p:cNvPr id="9" name="Straight Arrow Connector 8"/>
          <p:cNvCxnSpPr/>
          <p:nvPr/>
        </p:nvCxnSpPr>
        <p:spPr>
          <a:xfrm flipH="1">
            <a:off x="74676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905500" y="1779678"/>
            <a:ext cx="3238500" cy="1520496"/>
            <a:chOff x="5905500" y="1779678"/>
            <a:chExt cx="3238500" cy="1520496"/>
          </a:xfrm>
        </p:grpSpPr>
        <p:pic>
          <p:nvPicPr>
            <p:cNvPr id="17" name="Picture 2" descr="C:\zdrive\SPEECHLAB\jenn\exp1\fig11_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5700" b="80689"/>
            <a:stretch/>
          </p:blipFill>
          <p:spPr bwMode="auto">
            <a:xfrm>
              <a:off x="6912086" y="1779678"/>
              <a:ext cx="1158290" cy="132433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6781800" y="2286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05500" y="2057400"/>
              <a:ext cx="1181100" cy="861774"/>
            </a:xfrm>
            <a:prstGeom prst="rect">
              <a:avLst/>
            </a:prstGeom>
            <a:noFill/>
          </p:spPr>
          <p:txBody>
            <a:bodyPr wrap="square" rtlCol="0">
              <a:spAutoFit/>
            </a:bodyPr>
            <a:lstStyle/>
            <a:p>
              <a:r>
                <a:rPr lang="en-US" sz="1000" dirty="0" smtClean="0"/>
                <a:t>Box: standard error of mean effect across-conditions</a:t>
              </a:r>
              <a:r>
                <a:rPr lang="en-US" sz="1000" dirty="0"/>
                <a:t> </a:t>
              </a:r>
              <a:r>
                <a:rPr lang="en-US" sz="1000" dirty="0" smtClean="0"/>
                <a:t>(e.g. one-sample t-test)</a:t>
              </a:r>
              <a:endParaRPr lang="en-US" sz="1000" dirty="0"/>
            </a:p>
          </p:txBody>
        </p:sp>
        <p:sp>
          <p:nvSpPr>
            <p:cNvPr id="20" name="TextBox 19"/>
            <p:cNvSpPr txBox="1"/>
            <p:nvPr/>
          </p:nvSpPr>
          <p:spPr>
            <a:xfrm>
              <a:off x="7962900" y="2438400"/>
              <a:ext cx="1181100" cy="861774"/>
            </a:xfrm>
            <a:prstGeom prst="rect">
              <a:avLst/>
            </a:prstGeom>
            <a:noFill/>
          </p:spPr>
          <p:txBody>
            <a:bodyPr wrap="square" rtlCol="0">
              <a:spAutoFit/>
            </a:bodyPr>
            <a:lstStyle/>
            <a:p>
              <a:r>
                <a:rPr lang="en-US" sz="1000" dirty="0" smtClean="0"/>
                <a:t>Color lines: standard error of between-condition differences (e.g. paired t-test)</a:t>
              </a:r>
              <a:endParaRPr lang="en-US" sz="1000" dirty="0"/>
            </a:p>
          </p:txBody>
        </p:sp>
        <p:cxnSp>
          <p:nvCxnSpPr>
            <p:cNvPr id="21" name="Straight Arrow Connector 20"/>
            <p:cNvCxnSpPr/>
            <p:nvPr/>
          </p:nvCxnSpPr>
          <p:spPr>
            <a:xfrm flipH="1">
              <a:off x="7620000" y="25908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620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zdrive\SPEECHLAB\jenn\exp1\fig11_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745" y="1390650"/>
            <a:ext cx="2819400" cy="2114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1" y="304800"/>
            <a:ext cx="8458200" cy="1107996"/>
          </a:xfrm>
          <a:prstGeom prst="rect">
            <a:avLst/>
          </a:prstGeom>
          <a:noFill/>
        </p:spPr>
        <p:txBody>
          <a:bodyPr wrap="square" rtlCol="0">
            <a:spAutoFit/>
          </a:bodyPr>
          <a:lstStyle/>
          <a:p>
            <a:r>
              <a:rPr lang="en-US" b="1" dirty="0" smtClean="0"/>
              <a:t>Temporal response within each block</a:t>
            </a:r>
          </a:p>
          <a:p>
            <a:r>
              <a:rPr lang="en-US" sz="1600" dirty="0" smtClean="0"/>
              <a:t>Finite impulse response fit </a:t>
            </a:r>
          </a:p>
          <a:p>
            <a:r>
              <a:rPr lang="en-US" sz="1600" dirty="0"/>
              <a:t> </a:t>
            </a:r>
            <a:r>
              <a:rPr lang="en-US" sz="1600" dirty="0" smtClean="0"/>
              <a:t> 6</a:t>
            </a:r>
            <a:r>
              <a:rPr lang="en-US" sz="1600" baseline="30000" dirty="0" smtClean="0"/>
              <a:t>th</a:t>
            </a:r>
            <a:r>
              <a:rPr lang="en-US" sz="1600" dirty="0" smtClean="0"/>
              <a:t> order: one response per acquisition, TR=2.5s, block=15s (12s speech + 3s silence)</a:t>
            </a:r>
          </a:p>
          <a:p>
            <a:r>
              <a:rPr lang="en-US" sz="1600" dirty="0" smtClean="0"/>
              <a:t>Averaged across all ROIs</a:t>
            </a:r>
            <a:endParaRPr lang="en-US" sz="1600" dirty="0"/>
          </a:p>
        </p:txBody>
      </p:sp>
      <p:pic>
        <p:nvPicPr>
          <p:cNvPr id="7" name="Picture 6" descr="C:\zdrive\SPEECHLAB\jenn\exp1\fig11_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45" y="44958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1" y="3464004"/>
            <a:ext cx="8610600" cy="1107996"/>
          </a:xfrm>
          <a:prstGeom prst="rect">
            <a:avLst/>
          </a:prstGeom>
          <a:noFill/>
        </p:spPr>
        <p:txBody>
          <a:bodyPr wrap="square" rtlCol="0">
            <a:spAutoFit/>
          </a:bodyPr>
          <a:lstStyle/>
          <a:p>
            <a:r>
              <a:rPr lang="en-US" b="1" dirty="0" smtClean="0"/>
              <a:t>Two-component response fit</a:t>
            </a:r>
          </a:p>
          <a:p>
            <a:r>
              <a:rPr lang="en-US" sz="1600" dirty="0" smtClean="0"/>
              <a:t>Response within block broken in two components (early/late) (block=12s, two ‘half’ blocks of 6s each, convolved with </a:t>
            </a:r>
            <a:r>
              <a:rPr lang="en-US" sz="1600" dirty="0" err="1" smtClean="0"/>
              <a:t>hrf</a:t>
            </a:r>
            <a:r>
              <a:rPr lang="en-US" sz="1600" dirty="0" smtClean="0"/>
              <a:t>)</a:t>
            </a:r>
          </a:p>
          <a:p>
            <a:r>
              <a:rPr lang="en-US" sz="1600" dirty="0" smtClean="0"/>
              <a:t>Averaged across all ROIs</a:t>
            </a:r>
            <a:endParaRPr lang="en-US" sz="1600" dirty="0"/>
          </a:p>
        </p:txBody>
      </p:sp>
      <p:sp>
        <p:nvSpPr>
          <p:cNvPr id="9" name="TextBox 8"/>
          <p:cNvSpPr txBox="1"/>
          <p:nvPr/>
        </p:nvSpPr>
        <p:spPr>
          <a:xfrm>
            <a:off x="3581400" y="4191000"/>
            <a:ext cx="4876800" cy="1600438"/>
          </a:xfrm>
          <a:prstGeom prst="rect">
            <a:avLst/>
          </a:prstGeom>
          <a:noFill/>
        </p:spPr>
        <p:txBody>
          <a:bodyPr wrap="square" rtlCol="0">
            <a:spAutoFit/>
          </a:bodyPr>
          <a:lstStyle/>
          <a:p>
            <a:r>
              <a:rPr lang="en-US" sz="1400" dirty="0" smtClean="0"/>
              <a:t>Differences in early vs. late components (relative reversal of condition-specific suppression)</a:t>
            </a:r>
          </a:p>
          <a:p>
            <a:r>
              <a:rPr lang="en-US" sz="1400" dirty="0" smtClean="0"/>
              <a:t>Issues: Within each 12s block the subject repeats 3 times the same speech production pairs; late component could be modulated by a relative drop in attention, long-range suppression, and/or higher top-down ‘expectation’ effects </a:t>
            </a:r>
          </a:p>
          <a:p>
            <a:endParaRPr lang="en-US" sz="1400" dirty="0"/>
          </a:p>
        </p:txBody>
      </p:sp>
    </p:spTree>
    <p:extLst>
      <p:ext uri="{BB962C8B-B14F-4D97-AF65-F5344CB8AC3E}">
        <p14:creationId xmlns:p14="http://schemas.microsoft.com/office/powerpoint/2010/main" val="3703050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zdrive\SPEECHLAB\jenn\exp1\fig11_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188651" y="664651"/>
            <a:ext cx="4766698"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341807"/>
            <a:ext cx="1988173" cy="369332"/>
          </a:xfrm>
          <a:prstGeom prst="rect">
            <a:avLst/>
          </a:prstGeom>
          <a:noFill/>
        </p:spPr>
        <p:txBody>
          <a:bodyPr wrap="none" rtlCol="0">
            <a:spAutoFit/>
          </a:bodyPr>
          <a:lstStyle/>
          <a:p>
            <a:r>
              <a:rPr lang="en-US" b="1" dirty="0" smtClean="0"/>
              <a:t>Modified analyses:</a:t>
            </a:r>
            <a:endParaRPr lang="en-US" b="1" dirty="0"/>
          </a:p>
        </p:txBody>
      </p:sp>
      <p:sp>
        <p:nvSpPr>
          <p:cNvPr id="6" name="TextBox 5"/>
          <p:cNvSpPr txBox="1"/>
          <p:nvPr/>
        </p:nvSpPr>
        <p:spPr>
          <a:xfrm>
            <a:off x="2140573" y="341807"/>
            <a:ext cx="7003427" cy="1723549"/>
          </a:xfrm>
          <a:prstGeom prst="rect">
            <a:avLst/>
          </a:prstGeom>
          <a:noFill/>
        </p:spPr>
        <p:txBody>
          <a:bodyPr wrap="square" rtlCol="0">
            <a:spAutoFit/>
          </a:bodyPr>
          <a:lstStyle/>
          <a:p>
            <a:pPr marL="285750" indent="-285750">
              <a:buFont typeface="Arial" pitchFamily="34" charset="0"/>
              <a:buChar char="•"/>
            </a:pPr>
            <a:r>
              <a:rPr lang="en-US" sz="1600" dirty="0" smtClean="0"/>
              <a:t>Time-shift experiment design by ~0.7s </a:t>
            </a:r>
            <a:r>
              <a:rPr lang="en-US" sz="1400" dirty="0" smtClean="0"/>
              <a:t>(in order to match the centering slice </a:t>
            </a:r>
            <a:r>
              <a:rPr lang="en-US" sz="1400" dirty="0"/>
              <a:t>used during </a:t>
            </a:r>
            <a:r>
              <a:rPr lang="en-US" sz="1400" dirty="0" smtClean="0"/>
              <a:t>the slice-timing </a:t>
            </a:r>
            <a:r>
              <a:rPr lang="en-US" sz="1400" dirty="0"/>
              <a:t>correction </a:t>
            </a:r>
            <a:r>
              <a:rPr lang="en-US" sz="1400" dirty="0" smtClean="0"/>
              <a:t>preprocessing step) </a:t>
            </a:r>
            <a:endParaRPr lang="en-US" sz="1600" dirty="0" smtClean="0"/>
          </a:p>
          <a:p>
            <a:pPr marL="285750" indent="-285750">
              <a:buFont typeface="Arial" pitchFamily="34" charset="0"/>
              <a:buChar char="•"/>
            </a:pPr>
            <a:r>
              <a:rPr lang="en-US" sz="1600" dirty="0" smtClean="0"/>
              <a:t>Remove ‘first-production’ event-related </a:t>
            </a:r>
            <a:r>
              <a:rPr lang="en-US" sz="1600" dirty="0" err="1" smtClean="0"/>
              <a:t>regressors</a:t>
            </a:r>
            <a:r>
              <a:rPr lang="en-US" sz="1600" dirty="0" smtClean="0"/>
              <a:t> </a:t>
            </a:r>
            <a:r>
              <a:rPr lang="en-US" sz="1400" dirty="0" smtClean="0"/>
              <a:t>(they tend to introduce noise and potential biases due to lack of jitter in combination with block length -15s- being a fixed multiple of TR -2.5s-)</a:t>
            </a:r>
            <a:endParaRPr lang="en-US" sz="1600" dirty="0" smtClean="0"/>
          </a:p>
          <a:p>
            <a:pPr marL="285750" indent="-285750">
              <a:buFont typeface="Arial" pitchFamily="34" charset="0"/>
              <a:buChar char="•"/>
            </a:pPr>
            <a:r>
              <a:rPr lang="en-US" sz="1600" dirty="0" smtClean="0"/>
              <a:t>Contrast estimation over ‘early’ within-block response only (</a:t>
            </a:r>
            <a:r>
              <a:rPr lang="en-US" sz="1400" dirty="0" smtClean="0"/>
              <a:t>first component of the block response –see next slide</a:t>
            </a:r>
            <a:r>
              <a:rPr lang="en-US" sz="1600" dirty="0" smtClean="0"/>
              <a:t>)</a:t>
            </a:r>
            <a:endParaRPr lang="en-US" sz="1600" dirty="0"/>
          </a:p>
        </p:txBody>
      </p:sp>
      <p:sp>
        <p:nvSpPr>
          <p:cNvPr id="8" name="Rounded Rectangle 7"/>
          <p:cNvSpPr/>
          <p:nvPr/>
        </p:nvSpPr>
        <p:spPr>
          <a:xfrm>
            <a:off x="8001000" y="4191000"/>
            <a:ext cx="740293"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All ROIs</a:t>
            </a:r>
            <a:endParaRPr lang="en-US" sz="1200" dirty="0"/>
          </a:p>
        </p:txBody>
      </p:sp>
      <p:cxnSp>
        <p:nvCxnSpPr>
          <p:cNvPr id="9" name="Straight Arrow Connector 8"/>
          <p:cNvCxnSpPr/>
          <p:nvPr/>
        </p:nvCxnSpPr>
        <p:spPr>
          <a:xfrm flipH="1">
            <a:off x="7467600" y="4343400"/>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905500" y="1779678"/>
            <a:ext cx="3238500" cy="1520496"/>
            <a:chOff x="5905500" y="1779678"/>
            <a:chExt cx="3238500" cy="1520496"/>
          </a:xfrm>
        </p:grpSpPr>
        <p:pic>
          <p:nvPicPr>
            <p:cNvPr id="17" name="Picture 2" descr="C:\zdrive\SPEECHLAB\jenn\exp1\fig11_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75700" b="80689"/>
            <a:stretch/>
          </p:blipFill>
          <p:spPr bwMode="auto">
            <a:xfrm>
              <a:off x="6912086" y="1779678"/>
              <a:ext cx="1158290" cy="1324337"/>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p:cNvCxnSpPr/>
            <p:nvPr/>
          </p:nvCxnSpPr>
          <p:spPr>
            <a:xfrm>
              <a:off x="6781800" y="2286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05500" y="2057400"/>
              <a:ext cx="1181100" cy="861774"/>
            </a:xfrm>
            <a:prstGeom prst="rect">
              <a:avLst/>
            </a:prstGeom>
            <a:noFill/>
          </p:spPr>
          <p:txBody>
            <a:bodyPr wrap="square" rtlCol="0">
              <a:spAutoFit/>
            </a:bodyPr>
            <a:lstStyle/>
            <a:p>
              <a:r>
                <a:rPr lang="en-US" sz="1000" dirty="0" smtClean="0"/>
                <a:t>Box: standard error of mean effect across-conditions</a:t>
              </a:r>
              <a:r>
                <a:rPr lang="en-US" sz="1000" dirty="0"/>
                <a:t> </a:t>
              </a:r>
              <a:r>
                <a:rPr lang="en-US" sz="1000" dirty="0" smtClean="0"/>
                <a:t>(e.g. one-sample t-test)</a:t>
              </a:r>
              <a:endParaRPr lang="en-US" sz="1000" dirty="0"/>
            </a:p>
          </p:txBody>
        </p:sp>
        <p:sp>
          <p:nvSpPr>
            <p:cNvPr id="20" name="TextBox 19"/>
            <p:cNvSpPr txBox="1"/>
            <p:nvPr/>
          </p:nvSpPr>
          <p:spPr>
            <a:xfrm>
              <a:off x="7962900" y="2438400"/>
              <a:ext cx="1181100" cy="861774"/>
            </a:xfrm>
            <a:prstGeom prst="rect">
              <a:avLst/>
            </a:prstGeom>
            <a:noFill/>
          </p:spPr>
          <p:txBody>
            <a:bodyPr wrap="square" rtlCol="0">
              <a:spAutoFit/>
            </a:bodyPr>
            <a:lstStyle/>
            <a:p>
              <a:r>
                <a:rPr lang="en-US" sz="1000" dirty="0" smtClean="0"/>
                <a:t>Color lines: standard error of between-condition differences (e.g. paired t-test)</a:t>
              </a:r>
              <a:endParaRPr lang="en-US" sz="1000" dirty="0"/>
            </a:p>
          </p:txBody>
        </p:sp>
        <p:cxnSp>
          <p:nvCxnSpPr>
            <p:cNvPr id="21" name="Straight Arrow Connector 20"/>
            <p:cNvCxnSpPr/>
            <p:nvPr/>
          </p:nvCxnSpPr>
          <p:spPr>
            <a:xfrm flipH="1">
              <a:off x="7620000" y="25908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0618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C:\zdrive\SPEECHLAB\jenn\exp1\fig11_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148" y="1371600"/>
            <a:ext cx="2807252" cy="21054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1001" y="304800"/>
            <a:ext cx="8458200" cy="1107996"/>
          </a:xfrm>
          <a:prstGeom prst="rect">
            <a:avLst/>
          </a:prstGeom>
          <a:noFill/>
        </p:spPr>
        <p:txBody>
          <a:bodyPr wrap="square" rtlCol="0">
            <a:spAutoFit/>
          </a:bodyPr>
          <a:lstStyle/>
          <a:p>
            <a:r>
              <a:rPr lang="en-US" b="1" dirty="0" smtClean="0"/>
              <a:t>Temporal response within each block</a:t>
            </a:r>
          </a:p>
          <a:p>
            <a:r>
              <a:rPr lang="en-US" sz="1600" dirty="0" smtClean="0"/>
              <a:t>Finite impulse response fit </a:t>
            </a:r>
          </a:p>
          <a:p>
            <a:r>
              <a:rPr lang="en-US" sz="1600" dirty="0"/>
              <a:t> </a:t>
            </a:r>
            <a:r>
              <a:rPr lang="en-US" sz="1600" dirty="0" smtClean="0"/>
              <a:t> 6</a:t>
            </a:r>
            <a:r>
              <a:rPr lang="en-US" sz="1600" baseline="30000" dirty="0" smtClean="0"/>
              <a:t>th</a:t>
            </a:r>
            <a:r>
              <a:rPr lang="en-US" sz="1600" dirty="0" smtClean="0"/>
              <a:t> order: one response per acquisition, TR=2.5s, length=15s</a:t>
            </a:r>
          </a:p>
          <a:p>
            <a:r>
              <a:rPr lang="en-US" sz="1600" dirty="0" smtClean="0"/>
              <a:t>Results shown averaged across all ROIs</a:t>
            </a:r>
            <a:endParaRPr lang="en-US" sz="1600" dirty="0"/>
          </a:p>
        </p:txBody>
      </p:sp>
      <p:pic>
        <p:nvPicPr>
          <p:cNvPr id="7" name="Picture 6" descr="C:\zdrive\SPEECHLAB\jenn\exp1\fig11_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245" y="4800600"/>
            <a:ext cx="2438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1" y="3464004"/>
            <a:ext cx="8610600" cy="1600438"/>
          </a:xfrm>
          <a:prstGeom prst="rect">
            <a:avLst/>
          </a:prstGeom>
          <a:noFill/>
        </p:spPr>
        <p:txBody>
          <a:bodyPr wrap="square" rtlCol="0">
            <a:spAutoFit/>
          </a:bodyPr>
          <a:lstStyle/>
          <a:p>
            <a:r>
              <a:rPr lang="en-US" b="1" dirty="0" smtClean="0"/>
              <a:t>Two-component response fit</a:t>
            </a:r>
          </a:p>
          <a:p>
            <a:r>
              <a:rPr lang="en-US" sz="1600" dirty="0" smtClean="0"/>
              <a:t>Response within block broken in two components (early/late; block=12s, two ‘half’ blocks of 6s each, convolved with </a:t>
            </a:r>
            <a:r>
              <a:rPr lang="en-US" sz="1600" dirty="0" err="1" smtClean="0"/>
              <a:t>hrf</a:t>
            </a:r>
            <a:r>
              <a:rPr lang="en-US" sz="1600" dirty="0" smtClean="0"/>
              <a:t>). Both components are entered in the first-level models (separately for each condition).</a:t>
            </a:r>
          </a:p>
          <a:p>
            <a:r>
              <a:rPr lang="en-US" sz="1600" dirty="0" smtClean="0"/>
              <a:t>Results shown averaged across all ROIs (previous slide shows first-component-only results for each ROI)</a:t>
            </a:r>
            <a:endParaRPr lang="en-US" sz="1600" dirty="0"/>
          </a:p>
        </p:txBody>
      </p:sp>
      <p:sp>
        <p:nvSpPr>
          <p:cNvPr id="9" name="TextBox 8"/>
          <p:cNvSpPr txBox="1"/>
          <p:nvPr/>
        </p:nvSpPr>
        <p:spPr>
          <a:xfrm>
            <a:off x="3581400" y="4889718"/>
            <a:ext cx="4876800" cy="1815882"/>
          </a:xfrm>
          <a:prstGeom prst="rect">
            <a:avLst/>
          </a:prstGeom>
          <a:noFill/>
        </p:spPr>
        <p:txBody>
          <a:bodyPr wrap="square" rtlCol="0">
            <a:spAutoFit/>
          </a:bodyPr>
          <a:lstStyle/>
          <a:p>
            <a:r>
              <a:rPr lang="en-US" sz="1400" dirty="0" smtClean="0"/>
              <a:t>Differences in early vs. late components (relative reversal of condition-specific suppression)</a:t>
            </a:r>
          </a:p>
          <a:p>
            <a:r>
              <a:rPr lang="en-US" sz="1400" dirty="0" smtClean="0"/>
              <a:t>Issues: Within each 12s block the subject repeats 3 times the same speech production pairs; late component could be modulated by a relative drop in attention, long-range suppression, and/or higher top-down expectation/preparation effects </a:t>
            </a:r>
          </a:p>
          <a:p>
            <a:endParaRPr lang="en-US" sz="1400" dirty="0"/>
          </a:p>
        </p:txBody>
      </p:sp>
      <p:sp>
        <p:nvSpPr>
          <p:cNvPr id="13" name="TextBox 12"/>
          <p:cNvSpPr txBox="1"/>
          <p:nvPr/>
        </p:nvSpPr>
        <p:spPr>
          <a:xfrm>
            <a:off x="3603104" y="1648122"/>
            <a:ext cx="4876800" cy="1600438"/>
          </a:xfrm>
          <a:prstGeom prst="rect">
            <a:avLst/>
          </a:prstGeom>
          <a:noFill/>
        </p:spPr>
        <p:txBody>
          <a:bodyPr wrap="square" rtlCol="0">
            <a:spAutoFit/>
          </a:bodyPr>
          <a:lstStyle/>
          <a:p>
            <a:r>
              <a:rPr lang="en-US" sz="1400" dirty="0" smtClean="0"/>
              <a:t>The observed FIR response does not seem to be well fit by a standard block response (12s block convolved with </a:t>
            </a:r>
            <a:r>
              <a:rPr lang="en-US" sz="1400" dirty="0" err="1" smtClean="0"/>
              <a:t>hrf</a:t>
            </a:r>
            <a:r>
              <a:rPr lang="en-US" sz="1400" dirty="0" smtClean="0"/>
              <a:t>; best fit shown in black). The standard block response assumes a constant effect within the block, the fit can be improved using a two-component model that allows differential early vs. late effects within the block (shown in red)</a:t>
            </a:r>
          </a:p>
          <a:p>
            <a:endParaRPr lang="en-US" sz="1400" dirty="0"/>
          </a:p>
        </p:txBody>
      </p:sp>
    </p:spTree>
    <p:extLst>
      <p:ext uri="{BB962C8B-B14F-4D97-AF65-F5344CB8AC3E}">
        <p14:creationId xmlns:p14="http://schemas.microsoft.com/office/powerpoint/2010/main" val="1196958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8100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87648" y="6400800"/>
            <a:ext cx="3608552" cy="307777"/>
          </a:xfrm>
          <a:prstGeom prst="rect">
            <a:avLst/>
          </a:prstGeom>
          <a:noFill/>
        </p:spPr>
        <p:txBody>
          <a:bodyPr wrap="none" rtlCol="0">
            <a:spAutoFit/>
          </a:bodyPr>
          <a:lstStyle/>
          <a:p>
            <a:r>
              <a:rPr lang="en-US" sz="1400" dirty="0" smtClean="0"/>
              <a:t>Delay added to the design matrix </a:t>
            </a:r>
            <a:r>
              <a:rPr lang="en-US" sz="1400" dirty="0" err="1" smtClean="0"/>
              <a:t>regressors</a:t>
            </a:r>
            <a:r>
              <a:rPr lang="en-US" sz="1400" dirty="0" smtClean="0"/>
              <a:t> (s)</a:t>
            </a:r>
            <a:endParaRPr lang="en-US" sz="1400" dirty="0"/>
          </a:p>
        </p:txBody>
      </p:sp>
      <p:sp>
        <p:nvSpPr>
          <p:cNvPr id="6" name="TextBox 5"/>
          <p:cNvSpPr txBox="1"/>
          <p:nvPr/>
        </p:nvSpPr>
        <p:spPr>
          <a:xfrm>
            <a:off x="838200" y="4158734"/>
            <a:ext cx="1148071" cy="307777"/>
          </a:xfrm>
          <a:prstGeom prst="rect">
            <a:avLst/>
          </a:prstGeom>
          <a:noFill/>
        </p:spPr>
        <p:txBody>
          <a:bodyPr wrap="none" rtlCol="0">
            <a:spAutoFit/>
          </a:bodyPr>
          <a:lstStyle/>
          <a:p>
            <a:r>
              <a:rPr lang="en-US" sz="1400" i="1" dirty="0" smtClean="0"/>
              <a:t>Initial model:</a:t>
            </a:r>
            <a:endParaRPr lang="en-US" sz="1400" i="1" dirty="0"/>
          </a:p>
        </p:txBody>
      </p:sp>
      <p:sp>
        <p:nvSpPr>
          <p:cNvPr id="7" name="TextBox 6"/>
          <p:cNvSpPr txBox="1"/>
          <p:nvPr/>
        </p:nvSpPr>
        <p:spPr>
          <a:xfrm>
            <a:off x="838200" y="4739759"/>
            <a:ext cx="1354538" cy="307777"/>
          </a:xfrm>
          <a:prstGeom prst="rect">
            <a:avLst/>
          </a:prstGeom>
          <a:noFill/>
        </p:spPr>
        <p:txBody>
          <a:bodyPr wrap="none" rtlCol="0">
            <a:spAutoFit/>
          </a:bodyPr>
          <a:lstStyle/>
          <a:p>
            <a:r>
              <a:rPr lang="en-US" sz="1400" i="1" dirty="0" smtClean="0"/>
              <a:t>After time-shift:</a:t>
            </a:r>
            <a:endParaRPr lang="en-US" sz="1400" i="1" dirty="0"/>
          </a:p>
        </p:txBody>
      </p:sp>
      <p:sp>
        <p:nvSpPr>
          <p:cNvPr id="8" name="TextBox 7"/>
          <p:cNvSpPr txBox="1"/>
          <p:nvPr/>
        </p:nvSpPr>
        <p:spPr>
          <a:xfrm>
            <a:off x="838200" y="5301734"/>
            <a:ext cx="3149517" cy="307777"/>
          </a:xfrm>
          <a:prstGeom prst="rect">
            <a:avLst/>
          </a:prstGeom>
          <a:noFill/>
        </p:spPr>
        <p:txBody>
          <a:bodyPr wrap="none" rtlCol="0">
            <a:spAutoFit/>
          </a:bodyPr>
          <a:lstStyle/>
          <a:p>
            <a:r>
              <a:rPr lang="en-US" sz="1400" i="1" dirty="0" smtClean="0"/>
              <a:t>After removing event-related </a:t>
            </a:r>
            <a:r>
              <a:rPr lang="en-US" sz="1400" i="1" dirty="0" err="1" smtClean="0"/>
              <a:t>regressors</a:t>
            </a:r>
            <a:r>
              <a:rPr lang="en-US" sz="1400" i="1" dirty="0" smtClean="0"/>
              <a:t>:</a:t>
            </a:r>
            <a:endParaRPr lang="en-US" sz="1400" i="1" dirty="0"/>
          </a:p>
        </p:txBody>
      </p:sp>
      <p:sp>
        <p:nvSpPr>
          <p:cNvPr id="9" name="TextBox 8"/>
          <p:cNvSpPr txBox="1"/>
          <p:nvPr/>
        </p:nvSpPr>
        <p:spPr>
          <a:xfrm>
            <a:off x="838200" y="5863709"/>
            <a:ext cx="2931828" cy="307777"/>
          </a:xfrm>
          <a:prstGeom prst="rect">
            <a:avLst/>
          </a:prstGeom>
          <a:noFill/>
        </p:spPr>
        <p:txBody>
          <a:bodyPr wrap="none" rtlCol="0">
            <a:spAutoFit/>
          </a:bodyPr>
          <a:lstStyle/>
          <a:p>
            <a:r>
              <a:rPr lang="en-US" sz="1400" i="1" dirty="0" smtClean="0"/>
              <a:t>After separating early/late responses:</a:t>
            </a:r>
            <a:endParaRPr lang="en-US" sz="1400" i="1" dirty="0"/>
          </a:p>
        </p:txBody>
      </p:sp>
      <p:sp>
        <p:nvSpPr>
          <p:cNvPr id="11" name="TextBox 10"/>
          <p:cNvSpPr txBox="1"/>
          <p:nvPr/>
        </p:nvSpPr>
        <p:spPr>
          <a:xfrm>
            <a:off x="609600" y="228600"/>
            <a:ext cx="8077200" cy="4031873"/>
          </a:xfrm>
          <a:prstGeom prst="rect">
            <a:avLst/>
          </a:prstGeom>
          <a:noFill/>
        </p:spPr>
        <p:txBody>
          <a:bodyPr wrap="square" rtlCol="0">
            <a:spAutoFit/>
          </a:bodyPr>
          <a:lstStyle/>
          <a:p>
            <a:r>
              <a:rPr lang="en-US" sz="1600" b="1" dirty="0" smtClean="0"/>
              <a:t>The strange ‘model delay’ issue explained?</a:t>
            </a:r>
          </a:p>
          <a:p>
            <a:endParaRPr lang="en-US" sz="1200" dirty="0" smtClean="0"/>
          </a:p>
          <a:p>
            <a:r>
              <a:rPr lang="en-US" sz="1200" dirty="0" smtClean="0"/>
              <a:t>One of the early indications that there was some form of model misspecification was the observation that the first-level model fits improved when artificially adding a delay to the design matrix </a:t>
            </a:r>
            <a:r>
              <a:rPr lang="en-US" sz="1200" dirty="0" err="1" smtClean="0"/>
              <a:t>regressors</a:t>
            </a:r>
            <a:r>
              <a:rPr lang="en-US" sz="1200" dirty="0" smtClean="0"/>
              <a:t>  (e.g. by changing the specified onsets of the conditions). This is shown in the ‘initial model’ plot below (optimal model shift seemed to be ~5s). </a:t>
            </a:r>
          </a:p>
          <a:p>
            <a:endParaRPr lang="en-US" sz="1200" dirty="0" smtClean="0"/>
          </a:p>
          <a:p>
            <a:r>
              <a:rPr lang="en-US" sz="1200" dirty="0" smtClean="0"/>
              <a:t>That observation seemed to be caused not by any single issue or problem in the model but rather by a combination of different effects, each adding a small contribution to the overall observed delay (which just happened to be all in the same direction). The plots below show how each of the ‘corrections’ included in the modified model (when added sequentially one at a time) seem to reduce this observed delay (despite most of these ‘corrections’ being motivated by other issues):</a:t>
            </a:r>
          </a:p>
          <a:p>
            <a:endParaRPr lang="en-US" sz="1200" dirty="0" smtClean="0"/>
          </a:p>
          <a:p>
            <a:r>
              <a:rPr lang="en-US" sz="1200" dirty="0"/>
              <a:t> </a:t>
            </a:r>
            <a:r>
              <a:rPr lang="en-US" sz="1200" dirty="0" smtClean="0"/>
              <a:t> 1) Time-shift to match the centering slice used during slice-timing correction (this modification accounts for about 0.7s of the observed ~5s shift)</a:t>
            </a:r>
          </a:p>
          <a:p>
            <a:endParaRPr lang="en-US" sz="1200" dirty="0" smtClean="0"/>
          </a:p>
          <a:p>
            <a:r>
              <a:rPr lang="en-US" sz="1200" dirty="0"/>
              <a:t> </a:t>
            </a:r>
            <a:r>
              <a:rPr lang="en-US" sz="1200" dirty="0" smtClean="0"/>
              <a:t> 2) Removal of ‘first-production’ event-related </a:t>
            </a:r>
            <a:r>
              <a:rPr lang="en-US" sz="1200" dirty="0" err="1" smtClean="0"/>
              <a:t>regressors</a:t>
            </a:r>
            <a:r>
              <a:rPr lang="en-US" sz="1200" dirty="0"/>
              <a:t> </a:t>
            </a:r>
            <a:r>
              <a:rPr lang="en-US" sz="1200" dirty="0" smtClean="0"/>
              <a:t>(this reduces the observed shift by 1-2s, likely due to the associated earlier peak of the </a:t>
            </a:r>
            <a:r>
              <a:rPr lang="en-US" sz="1200" dirty="0" err="1" smtClean="0"/>
              <a:t>hrf</a:t>
            </a:r>
            <a:r>
              <a:rPr lang="en-US" sz="1200" dirty="0" smtClean="0"/>
              <a:t>-convolved block response, which now starts 2s earlier than in the previous model)</a:t>
            </a:r>
          </a:p>
          <a:p>
            <a:endParaRPr lang="en-US" sz="1200" dirty="0"/>
          </a:p>
          <a:p>
            <a:r>
              <a:rPr lang="en-US" sz="1200" dirty="0" smtClean="0"/>
              <a:t>  3) Separation of early/late responses (this reduces the observed shift by an additional 1-2s, likely due to the earlier peak of the two-component model fit compared to the full-block </a:t>
            </a:r>
            <a:r>
              <a:rPr lang="en-US" sz="1200" dirty="0" err="1" smtClean="0"/>
              <a:t>regressor</a:t>
            </a:r>
            <a:r>
              <a:rPr lang="en-US" sz="1200" dirty="0" smtClean="0"/>
              <a:t> model –see first plot in previous slide-)</a:t>
            </a:r>
          </a:p>
          <a:p>
            <a:endParaRPr lang="en-US" sz="1200" dirty="0" smtClean="0"/>
          </a:p>
          <a:p>
            <a:endParaRPr lang="en-US" sz="1200" dirty="0"/>
          </a:p>
        </p:txBody>
      </p:sp>
      <p:cxnSp>
        <p:nvCxnSpPr>
          <p:cNvPr id="10" name="Straight Connector 9"/>
          <p:cNvCxnSpPr/>
          <p:nvPr/>
        </p:nvCxnSpPr>
        <p:spPr>
          <a:xfrm flipV="1">
            <a:off x="5786866" y="3962400"/>
            <a:ext cx="0" cy="229766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rot="5400000">
            <a:off x="6964726" y="4904349"/>
            <a:ext cx="856325" cy="307777"/>
          </a:xfrm>
          <a:prstGeom prst="rect">
            <a:avLst/>
          </a:prstGeom>
          <a:noFill/>
        </p:spPr>
        <p:txBody>
          <a:bodyPr wrap="none" rtlCol="0">
            <a:spAutoFit/>
          </a:bodyPr>
          <a:lstStyle/>
          <a:p>
            <a:r>
              <a:rPr lang="en-US" sz="1400" dirty="0" smtClean="0"/>
              <a:t>Model fit</a:t>
            </a:r>
            <a:endParaRPr lang="en-US" sz="1400" dirty="0"/>
          </a:p>
        </p:txBody>
      </p:sp>
    </p:spTree>
    <p:extLst>
      <p:ext uri="{BB962C8B-B14F-4D97-AF65-F5344CB8AC3E}">
        <p14:creationId xmlns:p14="http://schemas.microsoft.com/office/powerpoint/2010/main" val="3324599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Info</a:t>
            </a:r>
            <a:endParaRPr lang="en-US" dirty="0"/>
          </a:p>
        </p:txBody>
      </p:sp>
      <p:sp>
        <p:nvSpPr>
          <p:cNvPr id="3" name="Content Placeholder 2"/>
          <p:cNvSpPr>
            <a:spLocks noGrp="1"/>
          </p:cNvSpPr>
          <p:nvPr>
            <p:ph idx="1"/>
          </p:nvPr>
        </p:nvSpPr>
        <p:spPr/>
        <p:txBody>
          <a:bodyPr/>
          <a:lstStyle/>
          <a:p>
            <a:pPr marL="0" indent="0" algn="ctr">
              <a:buNone/>
            </a:pPr>
            <a:endParaRPr lang="en-US" dirty="0"/>
          </a:p>
        </p:txBody>
      </p:sp>
    </p:spTree>
    <p:extLst>
      <p:ext uri="{BB962C8B-B14F-4D97-AF65-F5344CB8AC3E}">
        <p14:creationId xmlns:p14="http://schemas.microsoft.com/office/powerpoint/2010/main" val="3520403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zdrive\SPEECHLAB\jenn\exp1\fig01_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4413"/>
            <a:ext cx="9144000" cy="44091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526473"/>
            <a:ext cx="1763111" cy="369332"/>
          </a:xfrm>
          <a:prstGeom prst="rect">
            <a:avLst/>
          </a:prstGeom>
          <a:noFill/>
        </p:spPr>
        <p:txBody>
          <a:bodyPr wrap="none" rtlCol="0">
            <a:spAutoFit/>
          </a:bodyPr>
          <a:lstStyle/>
          <a:p>
            <a:r>
              <a:rPr lang="en-US" dirty="0" smtClean="0"/>
              <a:t>Original analyses</a:t>
            </a:r>
            <a:endParaRPr lang="en-US" dirty="0"/>
          </a:p>
        </p:txBody>
      </p:sp>
    </p:spTree>
    <p:extLst>
      <p:ext uri="{BB962C8B-B14F-4D97-AF65-F5344CB8AC3E}">
        <p14:creationId xmlns:p14="http://schemas.microsoft.com/office/powerpoint/2010/main" val="4176983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43921" y="526473"/>
            <a:ext cx="6571479" cy="369332"/>
          </a:xfrm>
          <a:prstGeom prst="rect">
            <a:avLst/>
          </a:prstGeom>
          <a:noFill/>
        </p:spPr>
        <p:txBody>
          <a:bodyPr wrap="none" rtlCol="0">
            <a:spAutoFit/>
          </a:bodyPr>
          <a:lstStyle/>
          <a:p>
            <a:r>
              <a:rPr lang="en-US" dirty="0" smtClean="0"/>
              <a:t>Modified analyses </a:t>
            </a:r>
            <a:r>
              <a:rPr lang="en-US" sz="1400" dirty="0" smtClean="0"/>
              <a:t>(slice-acquisition centering + remove first-repetition </a:t>
            </a:r>
            <a:r>
              <a:rPr lang="en-US" sz="1400" dirty="0" err="1" smtClean="0"/>
              <a:t>regressors</a:t>
            </a:r>
            <a:r>
              <a:rPr lang="en-US" sz="1400" dirty="0" smtClean="0"/>
              <a:t>)</a:t>
            </a:r>
            <a:endParaRPr lang="en-US" dirty="0"/>
          </a:p>
        </p:txBody>
      </p:sp>
      <p:pic>
        <p:nvPicPr>
          <p:cNvPr id="2050" name="Picture 2" descr="C:\zdrive\SPEECHLAB\jenn\exp1\fig02_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4413"/>
            <a:ext cx="9144000" cy="4409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352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zdrive\SPEECHLAB\jenn\exp1\fig03_A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4413"/>
            <a:ext cx="9144000" cy="44091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62600" y="526473"/>
            <a:ext cx="3332322" cy="369332"/>
          </a:xfrm>
          <a:prstGeom prst="rect">
            <a:avLst/>
          </a:prstGeom>
          <a:noFill/>
        </p:spPr>
        <p:txBody>
          <a:bodyPr wrap="none" rtlCol="0">
            <a:spAutoFit/>
          </a:bodyPr>
          <a:lstStyle/>
          <a:p>
            <a:r>
              <a:rPr lang="en-US" dirty="0" smtClean="0"/>
              <a:t>Modified analyses + first half only</a:t>
            </a:r>
            <a:endParaRPr lang="en-US" dirty="0"/>
          </a:p>
        </p:txBody>
      </p:sp>
    </p:spTree>
    <p:extLst>
      <p:ext uri="{BB962C8B-B14F-4D97-AF65-F5344CB8AC3E}">
        <p14:creationId xmlns:p14="http://schemas.microsoft.com/office/powerpoint/2010/main" val="599987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zdrive\SPEECHLAB\jenn\exp1\fig03_A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4413"/>
            <a:ext cx="9144000" cy="44091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562600" y="526473"/>
            <a:ext cx="3635098" cy="369332"/>
          </a:xfrm>
          <a:prstGeom prst="rect">
            <a:avLst/>
          </a:prstGeom>
          <a:noFill/>
        </p:spPr>
        <p:txBody>
          <a:bodyPr wrap="none" rtlCol="0">
            <a:spAutoFit/>
          </a:bodyPr>
          <a:lstStyle/>
          <a:p>
            <a:r>
              <a:rPr lang="en-US" dirty="0" smtClean="0"/>
              <a:t>Modified analyses + second half only</a:t>
            </a:r>
            <a:endParaRPr lang="en-US" dirty="0"/>
          </a:p>
        </p:txBody>
      </p:sp>
    </p:spTree>
    <p:extLst>
      <p:ext uri="{BB962C8B-B14F-4D97-AF65-F5344CB8AC3E}">
        <p14:creationId xmlns:p14="http://schemas.microsoft.com/office/powerpoint/2010/main" val="4113716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3203</TotalTime>
  <Words>891</Words>
  <Application>Microsoft Office PowerPoint</Application>
  <PresentationFormat>On-screen Show (4:3)</PresentationFormat>
  <Paragraphs>63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Additional Info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alfnie</dc:creator>
  <cp:lastModifiedBy>Barbara Holland</cp:lastModifiedBy>
  <cp:revision>38</cp:revision>
  <dcterms:created xsi:type="dcterms:W3CDTF">2006-08-16T00:00:00Z</dcterms:created>
  <dcterms:modified xsi:type="dcterms:W3CDTF">2017-05-30T14:06:45Z</dcterms:modified>
</cp:coreProperties>
</file>