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9" r:id="rId5"/>
    <p:sldId id="268" r:id="rId6"/>
    <p:sldId id="271" r:id="rId7"/>
    <p:sldId id="260" r:id="rId8"/>
    <p:sldId id="270" r:id="rId9"/>
    <p:sldId id="263" r:id="rId10"/>
    <p:sldId id="264" r:id="rId11"/>
    <p:sldId id="272" r:id="rId12"/>
    <p:sldId id="261" r:id="rId13"/>
    <p:sldId id="274" r:id="rId14"/>
    <p:sldId id="273" r:id="rId15"/>
    <p:sldId id="275" r:id="rId16"/>
    <p:sldId id="276" r:id="rId17"/>
    <p:sldId id="277" r:id="rId18"/>
    <p:sldId id="278" r:id="rId19"/>
    <p:sldId id="279" r:id="rId20"/>
    <p:sldId id="265" r:id="rId21"/>
    <p:sldId id="280" r:id="rId22"/>
    <p:sldId id="258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08" autoAdjust="0"/>
    <p:restoredTop sz="94660"/>
  </p:normalViewPr>
  <p:slideViewPr>
    <p:cSldViewPr snapToGrid="0">
      <p:cViewPr varScale="1">
        <p:scale>
          <a:sx n="95" d="100"/>
          <a:sy n="95" d="100"/>
        </p:scale>
        <p:origin x="9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94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1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69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5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3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8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6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9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6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5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6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7366F4-E74E-4A3E-92EC-F2041BFCD748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B4DED79-AFE4-49E1-9934-E392415FD55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86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7lfNXddV6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79" y="758952"/>
            <a:ext cx="10149841" cy="3566160"/>
          </a:xfrm>
        </p:spPr>
        <p:txBody>
          <a:bodyPr/>
          <a:lstStyle/>
          <a:p>
            <a:r>
              <a:rPr lang="en-US" dirty="0" smtClean="0"/>
              <a:t>Tidy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Global Health 811</a:t>
            </a:r>
          </a:p>
          <a:p>
            <a:r>
              <a:rPr lang="en-US" smtClean="0"/>
              <a:t>April 9</a:t>
            </a:r>
            <a:r>
              <a:rPr lang="en-US" baseline="30000" smtClean="0"/>
              <a:t>th</a:t>
            </a:r>
            <a:r>
              <a:rPr lang="en-US" dirty="0" smtClean="0"/>
              <a:t>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Image result for leo tolsto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670" y="1412471"/>
            <a:ext cx="4938713" cy="257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70365" y="4502374"/>
            <a:ext cx="9434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 dirty="0"/>
              <a:t>Happy families are all alike; every unhappy family is unhappy in its own way — Leo Tolstoy</a:t>
            </a:r>
          </a:p>
        </p:txBody>
      </p:sp>
    </p:spTree>
    <p:extLst>
      <p:ext uri="{BB962C8B-B14F-4D97-AF65-F5344CB8AC3E}">
        <p14:creationId xmlns:p14="http://schemas.microsoft.com/office/powerpoint/2010/main" val="12716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Tidy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1970" y="1845734"/>
            <a:ext cx="9933709" cy="40064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Data is often messy!</a:t>
            </a:r>
          </a:p>
          <a:p>
            <a:pPr marL="0" indent="0">
              <a:buNone/>
            </a:pPr>
            <a:r>
              <a:rPr lang="en-US" dirty="0" smtClean="0"/>
              <a:t>We need a precise way to talk about “Tidy” data</a:t>
            </a:r>
          </a:p>
          <a:p>
            <a:pPr marL="0" indent="0">
              <a:buNone/>
            </a:pPr>
            <a:r>
              <a:rPr lang="en-US" dirty="0" smtClean="0"/>
              <a:t>Goal: Represent one fact in one place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one fact in multiple places, chance to record</a:t>
            </a:r>
          </a:p>
          <a:p>
            <a:pPr marL="0" indent="0">
              <a:buNone/>
            </a:pPr>
            <a:r>
              <a:rPr lang="en-US" dirty="0" smtClean="0"/>
              <a:t>different values!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366" y="1845734"/>
            <a:ext cx="4825314" cy="32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Semantics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61526" y="5093387"/>
            <a:ext cx="915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dataset contains 18 </a:t>
            </a:r>
            <a:r>
              <a:rPr lang="en-US" i="1" dirty="0" smtClean="0"/>
              <a:t>values</a:t>
            </a:r>
            <a:r>
              <a:rPr lang="en-US" dirty="0" smtClean="0"/>
              <a:t> representing three </a:t>
            </a:r>
            <a:r>
              <a:rPr lang="en-US" i="1" dirty="0" smtClean="0"/>
              <a:t>variables</a:t>
            </a:r>
            <a:r>
              <a:rPr lang="en-US" dirty="0" smtClean="0"/>
              <a:t> and six </a:t>
            </a:r>
            <a:r>
              <a:rPr lang="en-US" i="1" dirty="0" smtClean="0"/>
              <a:t>observations</a:t>
            </a:r>
            <a:r>
              <a:rPr lang="en-US" dirty="0" smtClean="0"/>
              <a:t>. </a:t>
            </a:r>
            <a:r>
              <a:rPr lang="en-US" dirty="0"/>
              <a:t>Information remains the </a:t>
            </a:r>
            <a:r>
              <a:rPr lang="en-US" dirty="0" smtClean="0"/>
              <a:t>same in the tidy dataset, </a:t>
            </a:r>
            <a:r>
              <a:rPr lang="en-US" dirty="0"/>
              <a:t>but values, variables, and observations are more clear.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91" y="2345335"/>
            <a:ext cx="4227085" cy="1232049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3752043"/>
            <a:ext cx="4802909" cy="948883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43" y="2345335"/>
            <a:ext cx="4355447" cy="243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problems with messy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033" y="2212919"/>
            <a:ext cx="9958647" cy="4023360"/>
          </a:xfrm>
        </p:spPr>
        <p:txBody>
          <a:bodyPr/>
          <a:lstStyle/>
          <a:p>
            <a:r>
              <a:rPr lang="en-US" dirty="0"/>
              <a:t>• Column headers are values, not variable names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• Multiple variables are stored in one column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• Variables are stored in both rows and columns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• Multiple types of observational units are stored in the same table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• A single observational unit is stored in multiple tables</a:t>
            </a:r>
          </a:p>
        </p:txBody>
      </p:sp>
    </p:spTree>
    <p:extLst>
      <p:ext uri="{BB962C8B-B14F-4D97-AF65-F5344CB8AC3E}">
        <p14:creationId xmlns:p14="http://schemas.microsoft.com/office/powerpoint/2010/main" val="28642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Columns are values, not variables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81946" y="2040467"/>
            <a:ext cx="10058400" cy="402336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Cases in which you may come across data of this nature:</a:t>
            </a:r>
          </a:p>
          <a:p>
            <a:r>
              <a:rPr lang="en-US" dirty="0" smtClean="0"/>
              <a:t>  • Tabular </a:t>
            </a:r>
            <a:r>
              <a:rPr lang="en-US" dirty="0"/>
              <a:t>data designed for </a:t>
            </a:r>
            <a:r>
              <a:rPr lang="en-US" dirty="0" smtClean="0"/>
              <a:t>presentation</a:t>
            </a:r>
          </a:p>
          <a:p>
            <a:r>
              <a:rPr lang="en-US" dirty="0" smtClean="0"/>
              <a:t>  • Sometimes used to record regularly spaced observations over time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5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1: Pew Survey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1613" y="1897532"/>
            <a:ext cx="7556089" cy="3043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5675" y="4940957"/>
            <a:ext cx="552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What </a:t>
            </a:r>
            <a:r>
              <a:rPr lang="en-US" dirty="0"/>
              <a:t>are the </a:t>
            </a:r>
            <a:r>
              <a:rPr lang="en-US" dirty="0" smtClean="0"/>
              <a:t>variables &amp; observations </a:t>
            </a:r>
            <a:r>
              <a:rPr lang="en-US" dirty="0"/>
              <a:t>in this </a:t>
            </a:r>
            <a:r>
              <a:rPr lang="en-US" dirty="0" smtClean="0"/>
              <a:t>dataset? </a:t>
            </a:r>
          </a:p>
          <a:p>
            <a:pPr algn="ctr"/>
            <a:r>
              <a:rPr lang="en-US" dirty="0" smtClean="0"/>
              <a:t>What would the tidy version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Tidy Version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031999"/>
            <a:ext cx="4629958" cy="35487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9001" y="2342127"/>
            <a:ext cx="56557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first ten rows of the tidied </a:t>
            </a:r>
            <a:r>
              <a:rPr lang="en-US" sz="2400" dirty="0" smtClean="0"/>
              <a:t>survey </a:t>
            </a:r>
            <a:r>
              <a:rPr lang="en-US" sz="2400" dirty="0"/>
              <a:t>dataset on income and </a:t>
            </a:r>
            <a:r>
              <a:rPr lang="en-US" sz="2400" dirty="0" smtClean="0"/>
              <a:t>religion.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This version is tidy because each column represents a variable and each row represents an observation.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this case a demographic unit corresponding to a combination of religion and income</a:t>
            </a:r>
          </a:p>
        </p:txBody>
      </p:sp>
    </p:spTree>
    <p:extLst>
      <p:ext uri="{BB962C8B-B14F-4D97-AF65-F5344CB8AC3E}">
        <p14:creationId xmlns:p14="http://schemas.microsoft.com/office/powerpoint/2010/main" val="343419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2: Billboard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8208" y="2165683"/>
            <a:ext cx="8856544" cy="317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Tidy </a:t>
            </a:r>
            <a:r>
              <a:rPr lang="en-US" dirty="0"/>
              <a:t>V</a:t>
            </a:r>
            <a:r>
              <a:rPr lang="en-US" dirty="0" smtClean="0"/>
              <a:t>ersion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411" y="2057977"/>
            <a:ext cx="6930189" cy="40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9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reward. Thank me later!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50771" y="3025833"/>
            <a:ext cx="5586153" cy="423950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>
                <a:hlinkClick r:id="rId2"/>
              </a:rPr>
              <a:t>https://</a:t>
            </a:r>
            <a:r>
              <a:rPr lang="en-US" sz="5100" dirty="0" smtClean="0">
                <a:hlinkClick r:id="rId2"/>
              </a:rPr>
              <a:t>youtu.be/F7lfNXddV6A</a:t>
            </a:r>
            <a:endParaRPr lang="en-US" sz="51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9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“Melting”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212" y="1873235"/>
            <a:ext cx="8486272" cy="425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variables stored in one 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595" y="1903923"/>
            <a:ext cx="8578735" cy="402336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melting </a:t>
            </a:r>
            <a:r>
              <a:rPr lang="en-US" dirty="0" smtClean="0"/>
              <a:t>(reshaping) data</a:t>
            </a:r>
            <a:r>
              <a:rPr lang="en-US" dirty="0"/>
              <a:t>, the column variable often becomes a combination of multiple underlying </a:t>
            </a:r>
            <a:r>
              <a:rPr lang="en-US" dirty="0" smtClean="0"/>
              <a:t>variable </a:t>
            </a:r>
            <a:r>
              <a:rPr lang="en-US" dirty="0"/>
              <a:t>names. </a:t>
            </a:r>
          </a:p>
        </p:txBody>
      </p:sp>
    </p:spTree>
    <p:extLst>
      <p:ext uri="{BB962C8B-B14F-4D97-AF65-F5344CB8AC3E}">
        <p14:creationId xmlns:p14="http://schemas.microsoft.com/office/powerpoint/2010/main" val="2363179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WHO TB Dataset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09660"/>
            <a:ext cx="9892974" cy="367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39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melting, the data still need tidying</a:t>
            </a:r>
            <a:endParaRPr lang="en-US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06" y="1866571"/>
            <a:ext cx="6740687" cy="419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32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 </a:t>
            </a:r>
            <a:r>
              <a:rPr lang="en-US" dirty="0" smtClean="0"/>
              <a:t>stored </a:t>
            </a:r>
            <a:r>
              <a:rPr lang="en-US" dirty="0"/>
              <a:t>in both rows &amp;</a:t>
            </a:r>
            <a:r>
              <a:rPr lang="en-US" dirty="0" smtClean="0"/>
              <a:t> </a:t>
            </a:r>
            <a:r>
              <a:rPr lang="en-US" dirty="0"/>
              <a:t>columns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61062"/>
            <a:ext cx="779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most complicated form of messy data occurs when variables are stored in both rows and columns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50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Climate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 Data are drawn from the Global Historical Climatology Network </a:t>
            </a:r>
          </a:p>
          <a:p>
            <a:r>
              <a:rPr lang="en-US" dirty="0" smtClean="0"/>
              <a:t>- One weather station (MX17004) in Mexico</a:t>
            </a:r>
          </a:p>
          <a:p>
            <a:r>
              <a:rPr lang="en-US" dirty="0" smtClean="0"/>
              <a:t>- Five month period in 2010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539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Climate Database</a:t>
            </a:r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32" y="2001930"/>
            <a:ext cx="8030696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07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Climate Database</a:t>
            </a:r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57" y="1837112"/>
            <a:ext cx="8339377" cy="32935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77439" y="5148994"/>
            <a:ext cx="8021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tidy dataset, each row represents the meteorological measurements for a single day. There are two measured variables, minimum and maximum temperate; all other variables are fixed.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771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on tidy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…see the link on the GH 811 site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148" y="2285460"/>
            <a:ext cx="7156069" cy="358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6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</a:t>
            </a:r>
            <a:r>
              <a:rPr lang="en-US" dirty="0" err="1" smtClean="0"/>
              <a:t>Tidyr</a:t>
            </a:r>
            <a:r>
              <a:rPr lang="en-US" dirty="0" smtClean="0"/>
              <a:t> Interactive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gather()</a:t>
            </a:r>
          </a:p>
          <a:p>
            <a:r>
              <a:rPr lang="en-US" dirty="0" smtClean="0"/>
              <a:t>-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separate()</a:t>
            </a:r>
          </a:p>
          <a:p>
            <a:r>
              <a:rPr lang="en-US" dirty="0" smtClean="0"/>
              <a:t>-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spread()</a:t>
            </a:r>
          </a:p>
        </p:txBody>
      </p:sp>
    </p:spTree>
    <p:extLst>
      <p:ext uri="{BB962C8B-B14F-4D97-AF65-F5344CB8AC3E}">
        <p14:creationId xmlns:p14="http://schemas.microsoft.com/office/powerpoint/2010/main" val="1244515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packages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284" y="1845734"/>
            <a:ext cx="9925396" cy="402336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Install the whole </a:t>
            </a:r>
            <a:r>
              <a:rPr lang="en-US" dirty="0" err="1" smtClean="0"/>
              <a:t>tidyverse</a:t>
            </a:r>
            <a:r>
              <a:rPr lang="en-US" dirty="0" smtClean="0"/>
              <a:t> (warning: this takes a while): </a:t>
            </a:r>
          </a:p>
          <a:p>
            <a:pPr marL="0" indent="0">
              <a:buNone/>
            </a:pP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tidyverse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OR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Just install </a:t>
            </a:r>
            <a:r>
              <a:rPr lang="en-US" dirty="0" err="1" smtClean="0"/>
              <a:t>tidyr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tidyr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29547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284" y="1845734"/>
            <a:ext cx="3905134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Sunday, November 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at 5pm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 </a:t>
            </a:r>
            <a:r>
              <a:rPr lang="en-US" sz="2200" dirty="0" smtClean="0"/>
              <a:t>Data dictionary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 </a:t>
            </a:r>
            <a:r>
              <a:rPr lang="en-US" sz="2200" dirty="0" smtClean="0"/>
              <a:t>Table shells</a:t>
            </a:r>
          </a:p>
          <a:p>
            <a:pPr>
              <a:buFont typeface="Arial" charset="0"/>
              <a:buChar char="•"/>
            </a:pPr>
            <a:r>
              <a:rPr lang="en-US" sz="2200" dirty="0" smtClean="0"/>
              <a:t> Methods section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 </a:t>
            </a:r>
            <a:r>
              <a:rPr lang="en-US" sz="2200" dirty="0" smtClean="0"/>
              <a:t>Team charter review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24139" y="1845734"/>
            <a:ext cx="3905134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2800" dirty="0" smtClean="0"/>
              <a:t>Tuesday, November 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at 2pm</a:t>
            </a:r>
          </a:p>
          <a:p>
            <a:pPr>
              <a:buFont typeface="Arial" charset="0"/>
              <a:buChar char="•"/>
            </a:pPr>
            <a:r>
              <a:rPr lang="en-US" sz="2200" dirty="0"/>
              <a:t> </a:t>
            </a:r>
            <a:r>
              <a:rPr lang="en-US" sz="2200" dirty="0" smtClean="0"/>
              <a:t>Journal 2</a:t>
            </a:r>
            <a:endParaRPr lang="en-US" sz="2800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99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817</TotalTime>
  <Words>508</Words>
  <Application>Microsoft Office PowerPoint</Application>
  <PresentationFormat>Widescreen</PresentationFormat>
  <Paragraphs>72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Retrospect</vt:lpstr>
      <vt:lpstr>Tidy Data</vt:lpstr>
      <vt:lpstr>PowerPoint Presentation</vt:lpstr>
      <vt:lpstr>Concept of Tidy Data</vt:lpstr>
      <vt:lpstr>Data Semantics</vt:lpstr>
      <vt:lpstr>Common problems with messy data</vt:lpstr>
      <vt:lpstr>Columns are values, not variables</vt:lpstr>
      <vt:lpstr>Example 1: Pew Survey Data</vt:lpstr>
      <vt:lpstr>The Tidy Version</vt:lpstr>
      <vt:lpstr>Example 2: Billboard Data</vt:lpstr>
      <vt:lpstr>The Tidy Version</vt:lpstr>
      <vt:lpstr>Your reward. Thank me later! </vt:lpstr>
      <vt:lpstr>“Melting” Data</vt:lpstr>
      <vt:lpstr>Multiple variables stored in one column</vt:lpstr>
      <vt:lpstr>Example: WHO TB Dataset</vt:lpstr>
      <vt:lpstr>After melting, the data still need tidying</vt:lpstr>
      <vt:lpstr>Variables stored in both rows &amp; columns</vt:lpstr>
      <vt:lpstr>Example: Climate Database</vt:lpstr>
      <vt:lpstr>Example: Climate Database</vt:lpstr>
      <vt:lpstr>Example: Climate Database</vt:lpstr>
      <vt:lpstr>For more on tidy data</vt:lpstr>
      <vt:lpstr>R Tidyr Interactive Demo</vt:lpstr>
      <vt:lpstr>Installing packages</vt:lpstr>
      <vt:lpstr>Upcoming deadlines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Diplyr Tidyr &amp; R Markdown</dc:title>
  <dc:creator>Collins, Jason Mitchell</dc:creator>
  <cp:lastModifiedBy>Berry, Katie</cp:lastModifiedBy>
  <cp:revision>33</cp:revision>
  <dcterms:created xsi:type="dcterms:W3CDTF">2017-03-14T12:24:01Z</dcterms:created>
  <dcterms:modified xsi:type="dcterms:W3CDTF">2019-04-09T14:15:20Z</dcterms:modified>
</cp:coreProperties>
</file>