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0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1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4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61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74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72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67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8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2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3437F-BB92-42FD-A32D-B7A1F692D7EB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53961-E0F2-470C-BA54-B6C5C5019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7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6953"/>
            <a:ext cx="9144000" cy="2387600"/>
          </a:xfrm>
        </p:spPr>
        <p:txBody>
          <a:bodyPr>
            <a:noAutofit/>
          </a:bodyPr>
          <a:lstStyle/>
          <a:p>
            <a:r>
              <a:rPr lang="en-US" sz="6600" dirty="0" smtClean="0"/>
              <a:t>Collecting data from existing databases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22881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Prof. Andrew Stokes</a:t>
            </a:r>
          </a:p>
          <a:p>
            <a:r>
              <a:rPr lang="en-US" dirty="0" smtClean="0"/>
              <a:t>Department of Global Health</a:t>
            </a:r>
          </a:p>
          <a:p>
            <a:r>
              <a:rPr lang="en-US" dirty="0" smtClean="0"/>
              <a:t>BUSPH</a:t>
            </a:r>
          </a:p>
          <a:p>
            <a:endParaRPr lang="en-US" dirty="0"/>
          </a:p>
          <a:p>
            <a:r>
              <a:rPr lang="en-US" dirty="0" smtClean="0"/>
              <a:t>November </a:t>
            </a:r>
            <a:r>
              <a:rPr lang="en-US" dirty="0" smtClean="0"/>
              <a:t>20, </a:t>
            </a:r>
            <a:r>
              <a:rPr lang="en-US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37347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secondary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Survey data</a:t>
            </a:r>
          </a:p>
          <a:p>
            <a:r>
              <a:rPr lang="en-US" dirty="0" smtClean="0"/>
              <a:t>Vital statistics</a:t>
            </a:r>
          </a:p>
          <a:p>
            <a:r>
              <a:rPr lang="en-US" dirty="0" smtClean="0"/>
              <a:t>Administrative data</a:t>
            </a:r>
          </a:p>
          <a:p>
            <a:r>
              <a:rPr lang="en-US" dirty="0" smtClean="0"/>
              <a:t>Digital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94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survey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National health surveillance</a:t>
            </a:r>
          </a:p>
          <a:p>
            <a:pPr lvl="1"/>
            <a:r>
              <a:rPr lang="en-US" dirty="0" smtClean="0"/>
              <a:t>NHANES</a:t>
            </a:r>
          </a:p>
          <a:p>
            <a:pPr lvl="1"/>
            <a:r>
              <a:rPr lang="en-US" dirty="0" smtClean="0"/>
              <a:t>NHIS</a:t>
            </a:r>
          </a:p>
          <a:p>
            <a:pPr lvl="1"/>
            <a:r>
              <a:rPr lang="en-US" dirty="0" smtClean="0"/>
              <a:t>BRFSS</a:t>
            </a:r>
          </a:p>
          <a:p>
            <a:pPr lvl="1"/>
            <a:r>
              <a:rPr lang="en-US" dirty="0" smtClean="0"/>
              <a:t>HRS</a:t>
            </a:r>
          </a:p>
          <a:p>
            <a:pPr lvl="1"/>
            <a:r>
              <a:rPr lang="en-US" dirty="0" smtClean="0"/>
              <a:t>PATH</a:t>
            </a:r>
          </a:p>
          <a:p>
            <a:r>
              <a:rPr lang="en-US" dirty="0" smtClean="0"/>
              <a:t>Prospective cohort studies</a:t>
            </a:r>
          </a:p>
          <a:p>
            <a:pPr lvl="1"/>
            <a:r>
              <a:rPr lang="en-US" dirty="0" smtClean="0"/>
              <a:t>FHS</a:t>
            </a:r>
          </a:p>
          <a:p>
            <a:pPr lvl="1"/>
            <a:r>
              <a:rPr lang="en-US" dirty="0" smtClean="0"/>
              <a:t>BWHS</a:t>
            </a:r>
          </a:p>
          <a:p>
            <a:pPr lvl="1"/>
            <a:r>
              <a:rPr lang="en-US" dirty="0" smtClean="0"/>
              <a:t>NHS/HPFS</a:t>
            </a:r>
          </a:p>
          <a:p>
            <a:pPr lvl="1"/>
            <a:r>
              <a:rPr lang="en-US" dirty="0" smtClean="0"/>
              <a:t>WHS</a:t>
            </a:r>
          </a:p>
          <a:p>
            <a:r>
              <a:rPr lang="en-US" dirty="0" smtClean="0"/>
              <a:t>Global health surveys</a:t>
            </a:r>
          </a:p>
          <a:p>
            <a:pPr lvl="1"/>
            <a:r>
              <a:rPr lang="en-US" dirty="0" smtClean="0"/>
              <a:t>DHS/MIS</a:t>
            </a:r>
          </a:p>
          <a:p>
            <a:pPr lvl="1"/>
            <a:r>
              <a:rPr lang="en-US" dirty="0" smtClean="0"/>
              <a:t>MICS</a:t>
            </a:r>
          </a:p>
          <a:p>
            <a:pPr lvl="1"/>
            <a:r>
              <a:rPr lang="en-US" dirty="0" smtClean="0"/>
              <a:t>STEPS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57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health surveillance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 </a:t>
            </a:r>
          </a:p>
          <a:p>
            <a:pPr lvl="1"/>
            <a:r>
              <a:rPr lang="en-US" dirty="0" smtClean="0"/>
              <a:t>High-quality data </a:t>
            </a:r>
          </a:p>
          <a:p>
            <a:pPr lvl="1"/>
            <a:r>
              <a:rPr lang="en-US" dirty="0" smtClean="0"/>
              <a:t>Easy to use (many data cleaning steps have already been performed)</a:t>
            </a:r>
          </a:p>
          <a:p>
            <a:pPr lvl="1"/>
            <a:r>
              <a:rPr lang="en-US" dirty="0" smtClean="0"/>
              <a:t>Generalizable to US population (usually non-institutionalized)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Most surveys in this category are repeat cross-sections (not longitudinal)</a:t>
            </a:r>
          </a:p>
          <a:p>
            <a:pPr lvl="1"/>
            <a:r>
              <a:rPr lang="en-US" dirty="0" smtClean="0"/>
              <a:t>Breadth over depth (surveys cover large range of topics rather than any particular topic in detail)</a:t>
            </a:r>
          </a:p>
          <a:p>
            <a:pPr lvl="1"/>
            <a:r>
              <a:rPr lang="en-US" dirty="0" smtClean="0"/>
              <a:t>To maintain minimal risk of respondent identification, certain variables are available as restricted-access files only</a:t>
            </a:r>
          </a:p>
        </p:txBody>
      </p:sp>
    </p:spTree>
    <p:extLst>
      <p:ext uri="{BB962C8B-B14F-4D97-AF65-F5344CB8AC3E}">
        <p14:creationId xmlns:p14="http://schemas.microsoft.com/office/powerpoint/2010/main" val="2297999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National Health and Nutrition Examination Survey (NHANES)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Survey lead: National Center for Health Statistics (CDC)</a:t>
            </a:r>
          </a:p>
          <a:p>
            <a:r>
              <a:rPr lang="en-US" dirty="0" smtClean="0"/>
              <a:t>Survey design: Complex, multistage probability design to sample the noninstitutionalized civilian resident US population, with oversampling of certain groups based on race/ethnicity and socioeconomic status. </a:t>
            </a:r>
          </a:p>
          <a:p>
            <a:r>
              <a:rPr lang="en-US" dirty="0" smtClean="0"/>
              <a:t>Years of data collection: 1960-present</a:t>
            </a:r>
          </a:p>
          <a:p>
            <a:r>
              <a:rPr lang="en-US" dirty="0" smtClean="0"/>
              <a:t>Sample size: ~5000 individuals per year</a:t>
            </a:r>
          </a:p>
          <a:p>
            <a:r>
              <a:rPr lang="en-US" dirty="0" smtClean="0"/>
              <a:t>Modes of data collection: in-home interviews, mobile examination units</a:t>
            </a:r>
          </a:p>
          <a:p>
            <a:r>
              <a:rPr lang="en-US" dirty="0" smtClean="0"/>
              <a:t>Major types of data: self-reported data, exam results, labs</a:t>
            </a:r>
          </a:p>
          <a:p>
            <a:r>
              <a:rPr lang="en-US" dirty="0"/>
              <a:t>L</a:t>
            </a:r>
            <a:r>
              <a:rPr lang="en-US" dirty="0" smtClean="0"/>
              <a:t>inkages: multiple cause of data (1992-present)</a:t>
            </a:r>
          </a:p>
        </p:txBody>
      </p:sp>
    </p:spTree>
    <p:extLst>
      <p:ext uri="{BB962C8B-B14F-4D97-AF65-F5344CB8AC3E}">
        <p14:creationId xmlns:p14="http://schemas.microsoft.com/office/powerpoint/2010/main" val="420317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Major data types include demographics, dietary, examination, laboratory, questionnaire, limited access variables</a:t>
            </a:r>
          </a:p>
          <a:p>
            <a:r>
              <a:rPr lang="en-US" dirty="0" smtClean="0"/>
              <a:t>Demographics: age, gender, race/ethnicity, country of birth, marital status, socioeconomic status, etc. </a:t>
            </a:r>
          </a:p>
          <a:p>
            <a:r>
              <a:rPr lang="en-US" dirty="0" smtClean="0"/>
              <a:t>Examination: anthropometry measures, systolic &amp; diastolic blood pressure, dual-energy x-ray absorptiometry, and muscle strength assessment. </a:t>
            </a:r>
          </a:p>
          <a:p>
            <a:r>
              <a:rPr lang="en-US" dirty="0" smtClean="0"/>
              <a:t>Laboratory: exposure and health biomarkers, including cotinine, HPV, HbA1c, blood glucose, cholesterol, etc. </a:t>
            </a:r>
          </a:p>
          <a:p>
            <a:r>
              <a:rPr lang="en-US" dirty="0" smtClean="0"/>
              <a:t>Questionnaire: health behaviors, cardio-metabolic risk factors, social determinants, insurance status, disability, and morbidity. </a:t>
            </a:r>
          </a:p>
        </p:txBody>
      </p:sp>
    </p:spTree>
    <p:extLst>
      <p:ext uri="{BB962C8B-B14F-4D97-AF65-F5344CB8AC3E}">
        <p14:creationId xmlns:p14="http://schemas.microsoft.com/office/powerpoint/2010/main" val="337181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– 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Integration of extensive exam and lab data with information collected in interviews</a:t>
            </a:r>
          </a:p>
          <a:p>
            <a:pPr lvl="1"/>
            <a:r>
              <a:rPr lang="en-US" dirty="0" smtClean="0"/>
              <a:t>Survey design allows for pooling of multiple waves of data</a:t>
            </a:r>
          </a:p>
          <a:p>
            <a:pPr lvl="2"/>
            <a:r>
              <a:rPr lang="en-US" dirty="0" smtClean="0"/>
              <a:t>Increases sample sizes</a:t>
            </a:r>
          </a:p>
          <a:p>
            <a:pPr lvl="2"/>
            <a:r>
              <a:rPr lang="en-US" dirty="0" smtClean="0"/>
              <a:t>Enables analysis of trends over time</a:t>
            </a:r>
          </a:p>
          <a:p>
            <a:pPr lvl="1"/>
            <a:r>
              <a:rPr lang="en-US" dirty="0" smtClean="0"/>
              <a:t>Although not longitudinal, can be made into prospective cohort through linkage to mortality files</a:t>
            </a:r>
          </a:p>
          <a:p>
            <a:pPr lvl="1"/>
            <a:r>
              <a:rPr lang="en-US" dirty="0" smtClean="0"/>
              <a:t>Recall questions permit analysis of health across life course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Sample sizes are relatively small compared to other national health surveillance surveys </a:t>
            </a:r>
          </a:p>
          <a:p>
            <a:pPr lvl="1"/>
            <a:r>
              <a:rPr lang="en-US" dirty="0" smtClean="0"/>
              <a:t>Does not survey institutionalized populations, including patients residing in long-term care facilities, persons on active military duty, persons incarcerated in the prison system, and citizens of US residing in other countries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49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Health Interview Survey (NHIS)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Survey lead: US Census Bureau</a:t>
            </a:r>
          </a:p>
          <a:p>
            <a:r>
              <a:rPr lang="en-US" dirty="0" smtClean="0"/>
              <a:t>Survey design: complex, multistage probability sample of US noninstitutionalized population with oversampling based on age and race/ethnicity. </a:t>
            </a:r>
          </a:p>
          <a:p>
            <a:r>
              <a:rPr lang="en-US" dirty="0" smtClean="0"/>
              <a:t>Years of data collection: 1957 to present</a:t>
            </a:r>
          </a:p>
          <a:p>
            <a:r>
              <a:rPr lang="en-US" dirty="0" smtClean="0"/>
              <a:t>Sample size: ~35,000 </a:t>
            </a:r>
            <a:r>
              <a:rPr lang="en-US" dirty="0"/>
              <a:t>households containing about </a:t>
            </a:r>
            <a:r>
              <a:rPr lang="en-US" dirty="0" smtClean="0"/>
              <a:t>90,000 persons per year</a:t>
            </a:r>
          </a:p>
          <a:p>
            <a:r>
              <a:rPr lang="en-US" dirty="0" smtClean="0"/>
              <a:t>Modes of data collection: personal household interviews with computer assisted interviewing mode (CAPI)</a:t>
            </a:r>
          </a:p>
          <a:p>
            <a:r>
              <a:rPr lang="en-US" dirty="0" smtClean="0"/>
              <a:t>Linkages: multiple cause of death data (1992-present)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66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NHIS vs. NHANES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using the NHIS when…</a:t>
            </a:r>
          </a:p>
          <a:p>
            <a:pPr lvl="1"/>
            <a:r>
              <a:rPr lang="en-US" dirty="0" smtClean="0"/>
              <a:t>Project requires large sample sizes (data can be pooled similar to NHANES) and can generate very large datasets (90K per year X 20+ years of data = 2 million + observations) </a:t>
            </a:r>
          </a:p>
          <a:p>
            <a:pPr lvl="1"/>
            <a:r>
              <a:rPr lang="en-US" dirty="0" smtClean="0"/>
              <a:t>Project requires data on a special topic of interest included in a NHIS supplement </a:t>
            </a:r>
          </a:p>
          <a:p>
            <a:pPr lvl="1"/>
            <a:r>
              <a:rPr lang="en-US" dirty="0" smtClean="0"/>
              <a:t>Project does not require use of exposure or health biomarkers or exam data</a:t>
            </a:r>
          </a:p>
          <a:p>
            <a:pPr lvl="1"/>
            <a:r>
              <a:rPr lang="en-US" dirty="0" smtClean="0"/>
              <a:t>Project focuses on subnational patterns (regional or state level)</a:t>
            </a:r>
          </a:p>
          <a:p>
            <a:r>
              <a:rPr lang="en-US" dirty="0" smtClean="0"/>
              <a:t>In some instances, the two surveys may be equally advantageous for answering the study question in which case the researcher may consider performing parallel analyses of both datasets</a:t>
            </a:r>
          </a:p>
        </p:txBody>
      </p:sp>
    </p:spTree>
    <p:extLst>
      <p:ext uri="{BB962C8B-B14F-4D97-AF65-F5344CB8AC3E}">
        <p14:creationId xmlns:p14="http://schemas.microsoft.com/office/powerpoint/2010/main" val="2599053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Behavioral Risk Factors Surveillance System (BRFSS)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Survey lead: CDC in coordination with other federal agencies and state health departments</a:t>
            </a:r>
          </a:p>
          <a:p>
            <a:r>
              <a:rPr lang="en-US" dirty="0" smtClean="0"/>
              <a:t>Survey design: Implemented at state-level with random-digit dialing and post-stratification</a:t>
            </a:r>
          </a:p>
          <a:p>
            <a:r>
              <a:rPr lang="en-US" dirty="0" smtClean="0"/>
              <a:t>Years of data collection: 1984-present</a:t>
            </a:r>
          </a:p>
          <a:p>
            <a:r>
              <a:rPr lang="en-US" dirty="0" smtClean="0"/>
              <a:t>Sample size: ~400,000 adults per year</a:t>
            </a:r>
          </a:p>
          <a:p>
            <a:r>
              <a:rPr lang="en-US" dirty="0" smtClean="0"/>
              <a:t>Modes of data collection: Telephone survey</a:t>
            </a:r>
          </a:p>
          <a:p>
            <a:r>
              <a:rPr lang="en-US" dirty="0" smtClean="0"/>
              <a:t>Major types of data: self-reported data</a:t>
            </a:r>
          </a:p>
        </p:txBody>
      </p:sp>
    </p:spTree>
    <p:extLst>
      <p:ext uri="{BB962C8B-B14F-4D97-AF65-F5344CB8AC3E}">
        <p14:creationId xmlns:p14="http://schemas.microsoft.com/office/powerpoint/2010/main" val="710543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and Disadvantages of the BRFSS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BRFSS is the only large national study designed to produce representative estimates at the state level</a:t>
            </a:r>
          </a:p>
          <a:p>
            <a:pPr lvl="1"/>
            <a:r>
              <a:rPr lang="en-US" dirty="0" smtClean="0"/>
              <a:t>BRFSS is sufficiently large to examine health behaviors and outcomes at the county level</a:t>
            </a:r>
          </a:p>
          <a:p>
            <a:pPr lvl="1"/>
            <a:r>
              <a:rPr lang="en-US" dirty="0" smtClean="0"/>
              <a:t>BRFSS can also be used to examine health patterns of selected </a:t>
            </a:r>
            <a:r>
              <a:rPr lang="en-US" dirty="0"/>
              <a:t>metropolitan and </a:t>
            </a:r>
            <a:r>
              <a:rPr lang="en-US" dirty="0" err="1"/>
              <a:t>micropolitan</a:t>
            </a:r>
            <a:r>
              <a:rPr lang="en-US" dirty="0"/>
              <a:t> statistical areas (MMSAs) with 500 or more respondents. </a:t>
            </a:r>
            <a:endParaRPr lang="en-US" dirty="0" smtClean="0"/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Mode effects (telephone interviews vs. in-person interviewing)</a:t>
            </a:r>
          </a:p>
          <a:p>
            <a:pPr lvl="1"/>
            <a:r>
              <a:rPr lang="en-US" dirty="0" smtClean="0"/>
              <a:t>Low response rates in some states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78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notable national health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 and Retirement Study (HRS)</a:t>
            </a:r>
          </a:p>
          <a:p>
            <a:pPr lvl="1"/>
            <a:r>
              <a:rPr lang="en-US" dirty="0" smtClean="0"/>
              <a:t>Longitudinal study of older Americans </a:t>
            </a:r>
          </a:p>
          <a:p>
            <a:pPr lvl="1"/>
            <a:r>
              <a:rPr lang="en-US" dirty="0" smtClean="0"/>
              <a:t>Biennial assessment, 1992 to present</a:t>
            </a:r>
          </a:p>
          <a:p>
            <a:pPr lvl="1"/>
            <a:r>
              <a:rPr lang="en-US" dirty="0" smtClean="0"/>
              <a:t>Tracks multiple birth cohorts. The oldest is the cohort of 1931-1941</a:t>
            </a:r>
          </a:p>
          <a:p>
            <a:pPr lvl="1"/>
            <a:r>
              <a:rPr lang="en-US" dirty="0" smtClean="0"/>
              <a:t>Includes exam data and biomarkers and extensive data on aging and disability</a:t>
            </a:r>
          </a:p>
          <a:p>
            <a:pPr lvl="1"/>
            <a:r>
              <a:rPr lang="en-US" dirty="0" smtClean="0"/>
              <a:t>Counterpart surveys have been developed in China, South Korea, and several other countries enabling cross-national comparisons</a:t>
            </a:r>
          </a:p>
          <a:p>
            <a:r>
              <a:rPr lang="en-US" dirty="0" smtClean="0"/>
              <a:t>The Population Assessment of Tobacco and Health (PATH) Study</a:t>
            </a:r>
          </a:p>
          <a:p>
            <a:pPr lvl="1"/>
            <a:r>
              <a:rPr lang="en-US" dirty="0" smtClean="0"/>
              <a:t>Longitudinal study of tobacco use and health</a:t>
            </a:r>
          </a:p>
          <a:p>
            <a:pPr lvl="1"/>
            <a:r>
              <a:rPr lang="en-US" dirty="0" smtClean="0"/>
              <a:t>Three waves of data are currently available, spanning 2013-2016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389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Prospective Cohort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 </a:t>
            </a:r>
          </a:p>
          <a:p>
            <a:pPr lvl="1"/>
            <a:r>
              <a:rPr lang="en-US" dirty="0" smtClean="0"/>
              <a:t>Framingham Heart Study (1949-present)</a:t>
            </a:r>
          </a:p>
          <a:p>
            <a:pPr lvl="1"/>
            <a:r>
              <a:rPr lang="en-US" dirty="0" smtClean="0"/>
              <a:t>Black Women’s  Health Study (1992-present)</a:t>
            </a:r>
          </a:p>
          <a:p>
            <a:pPr lvl="1"/>
            <a:r>
              <a:rPr lang="en-US" dirty="0" smtClean="0"/>
              <a:t>Nurses’ Health Study (1972-present)</a:t>
            </a:r>
          </a:p>
          <a:p>
            <a:r>
              <a:rPr lang="en-US" dirty="0" smtClean="0"/>
              <a:t>Most prospective cohort studies are not nationally representative, although exceptions exist (HRS, PATH). </a:t>
            </a:r>
          </a:p>
          <a:p>
            <a:r>
              <a:rPr lang="en-US" dirty="0" smtClean="0"/>
              <a:t>More often they focus on particular communities (FHS) or demographic (BWHS) and occupational groups (NHS)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43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Valuable for investigating disease etiology</a:t>
            </a:r>
          </a:p>
          <a:p>
            <a:pPr lvl="1"/>
            <a:r>
              <a:rPr lang="en-US" dirty="0" smtClean="0"/>
              <a:t>Enables measurement of disease incidence and progression</a:t>
            </a:r>
          </a:p>
          <a:p>
            <a:pPr lvl="1"/>
            <a:r>
              <a:rPr lang="en-US" dirty="0" smtClean="0"/>
              <a:t>Enables studying risks and outcomes as they unfold over life course and during critical life course transitions (e.g. transition to adulthood; divorce, widowhood, retirement, etc.)</a:t>
            </a:r>
          </a:p>
          <a:p>
            <a:pPr lvl="1"/>
            <a:r>
              <a:rPr lang="en-US" dirty="0" smtClean="0"/>
              <a:t>Often cohort data are very well characterized. Some cohort studies, such as the FHS, include rich genetic data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Data often have limited generalizability. </a:t>
            </a:r>
          </a:p>
          <a:p>
            <a:pPr lvl="1"/>
            <a:r>
              <a:rPr lang="en-US" dirty="0" smtClean="0"/>
              <a:t>Examples: FHS is limited to residents of Framingham, MA; the Nurses’ Health Study is largely non-Hispanic white; the HPFS is mostly non-Hispanic white and high SES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4005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Health Surveys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Demographic and Health Surveys (DHS)</a:t>
            </a:r>
          </a:p>
          <a:p>
            <a:pPr lvl="1"/>
            <a:r>
              <a:rPr lang="en-US" dirty="0" smtClean="0"/>
              <a:t>The DHS program includes more than 300 surveys from over 90 LMICs</a:t>
            </a:r>
          </a:p>
          <a:p>
            <a:pPr lvl="1"/>
            <a:r>
              <a:rPr lang="en-US" dirty="0" smtClean="0"/>
              <a:t>Nationally-representative surveys, with special focus on women and children</a:t>
            </a:r>
          </a:p>
          <a:p>
            <a:pPr lvl="1"/>
            <a:r>
              <a:rPr lang="en-US" dirty="0" smtClean="0"/>
              <a:t>Data are standardized, facilitating data pooling and cross-national comparison</a:t>
            </a:r>
          </a:p>
          <a:p>
            <a:pPr lvl="1"/>
            <a:r>
              <a:rPr lang="en-US" dirty="0" smtClean="0"/>
              <a:t>In some countries where DHS data are collected, it represents the only source of national health and demographic data independent of government administrative records</a:t>
            </a:r>
          </a:p>
          <a:p>
            <a:pPr lvl="1"/>
            <a:r>
              <a:rPr lang="en-US" dirty="0" smtClean="0"/>
              <a:t>In more recent waves of data collection, surveys incorporate examination (e.g. hypertension) and laboratory testing (e.g. disease markers for malaria, diabetes, etc.)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77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Vital Statistics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Vital statistics data seek to capture all events of a particular nature that occur in the population</a:t>
            </a:r>
          </a:p>
          <a:p>
            <a:pPr lvl="1"/>
            <a:r>
              <a:rPr lang="en-US" dirty="0" smtClean="0"/>
              <a:t>Births</a:t>
            </a:r>
          </a:p>
          <a:p>
            <a:pPr lvl="1"/>
            <a:r>
              <a:rPr lang="en-US" dirty="0" smtClean="0"/>
              <a:t>Deaths</a:t>
            </a:r>
          </a:p>
          <a:p>
            <a:pPr lvl="1"/>
            <a:r>
              <a:rPr lang="en-US" dirty="0" smtClean="0"/>
              <a:t>Migration</a:t>
            </a:r>
          </a:p>
          <a:p>
            <a:r>
              <a:rPr lang="en-US" dirty="0" smtClean="0"/>
              <a:t>Cause of death data are especially valuable for population health research, providing: </a:t>
            </a:r>
            <a:endParaRPr lang="en-US" dirty="0"/>
          </a:p>
          <a:p>
            <a:pPr lvl="1"/>
            <a:r>
              <a:rPr lang="en-US" dirty="0" smtClean="0"/>
              <a:t>Date of death</a:t>
            </a:r>
          </a:p>
          <a:p>
            <a:pPr lvl="1"/>
            <a:r>
              <a:rPr lang="en-US" dirty="0" smtClean="0"/>
              <a:t>Cause of death (underlying and contributing causes)</a:t>
            </a:r>
          </a:p>
          <a:p>
            <a:pPr lvl="1"/>
            <a:r>
              <a:rPr lang="en-US" dirty="0" smtClean="0"/>
              <a:t>State of residence of decedent </a:t>
            </a:r>
          </a:p>
        </p:txBody>
      </p:sp>
    </p:spTree>
    <p:extLst>
      <p:ext uri="{BB962C8B-B14F-4D97-AF65-F5344CB8AC3E}">
        <p14:creationId xmlns:p14="http://schemas.microsoft.com/office/powerpoint/2010/main" val="1034529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data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Administrative data refer to sources of data collected mainly for administrative vs. research purposes. </a:t>
            </a:r>
          </a:p>
          <a:p>
            <a:r>
              <a:rPr lang="en-US" dirty="0" smtClean="0"/>
              <a:t>The two most commonly used sources of administrative data for population heath research include:</a:t>
            </a:r>
          </a:p>
          <a:p>
            <a:pPr lvl="1"/>
            <a:r>
              <a:rPr lang="en-US" dirty="0" smtClean="0"/>
              <a:t>Claims data</a:t>
            </a:r>
          </a:p>
          <a:p>
            <a:pPr lvl="1"/>
            <a:r>
              <a:rPr lang="en-US" dirty="0" smtClean="0"/>
              <a:t>Electronic health records</a:t>
            </a:r>
          </a:p>
          <a:p>
            <a:r>
              <a:rPr lang="en-US" dirty="0" smtClean="0"/>
              <a:t>Claims data are generated when health plans submit bills for patient services, including visits to a primary care doctor, specialist care, hospitals, labs, imaging, pharmacies, etc. </a:t>
            </a:r>
          </a:p>
          <a:p>
            <a:r>
              <a:rPr lang="en-US" dirty="0" smtClean="0"/>
              <a:t>Electronic health records represent a digital version of a patient’s chart and contain information on medical history, diagnoses, medications prescribed (not filled), treatment plans, immunizations, allergies, radiology images, and exam and laboratory results. </a:t>
            </a:r>
          </a:p>
          <a:p>
            <a:r>
              <a:rPr lang="en-US" dirty="0" smtClean="0"/>
              <a:t>Examples: VA, </a:t>
            </a:r>
            <a:r>
              <a:rPr lang="en-US" dirty="0" err="1" smtClean="0"/>
              <a:t>Optum</a:t>
            </a:r>
            <a:r>
              <a:rPr lang="en-US" dirty="0" smtClean="0"/>
              <a:t>, Medicare, </a:t>
            </a:r>
            <a:r>
              <a:rPr lang="en-US" dirty="0" err="1" smtClean="0"/>
              <a:t>Truvia</a:t>
            </a:r>
            <a:r>
              <a:rPr lang="en-US" dirty="0" smtClean="0"/>
              <a:t>, </a:t>
            </a:r>
            <a:r>
              <a:rPr lang="en-US" dirty="0" err="1" smtClean="0"/>
              <a:t>athenahealth</a:t>
            </a:r>
            <a:r>
              <a:rPr lang="en-US" dirty="0" smtClean="0"/>
              <a:t>, etc.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2518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Digital data are generated in real time as people browse and interact in digital spaces</a:t>
            </a:r>
          </a:p>
          <a:p>
            <a:r>
              <a:rPr lang="en-US" dirty="0" smtClean="0"/>
              <a:t>Examples:	</a:t>
            </a:r>
          </a:p>
          <a:p>
            <a:pPr lvl="1"/>
            <a:r>
              <a:rPr lang="en-US" dirty="0" smtClean="0"/>
              <a:t>Yelp, Facebook, Twitter, </a:t>
            </a:r>
            <a:r>
              <a:rPr lang="en-US" dirty="0" err="1" smtClean="0"/>
              <a:t>Reddit</a:t>
            </a:r>
            <a:endParaRPr lang="en-US" dirty="0"/>
          </a:p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Extremely large samples </a:t>
            </a:r>
          </a:p>
          <a:p>
            <a:pPr lvl="1"/>
            <a:r>
              <a:rPr lang="en-US" dirty="0" smtClean="0"/>
              <a:t>Potential for real-time monitoring of population health</a:t>
            </a:r>
          </a:p>
          <a:p>
            <a:pPr lvl="1"/>
            <a:r>
              <a:rPr lang="en-US" dirty="0" smtClean="0"/>
              <a:t>Potential to capture information not available from surveys</a:t>
            </a:r>
          </a:p>
          <a:p>
            <a:pPr lvl="1"/>
            <a:r>
              <a:rPr lang="en-US" dirty="0" smtClean="0"/>
              <a:t>Excellent for prediction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Selection biases and generalizability issues</a:t>
            </a:r>
          </a:p>
          <a:p>
            <a:pPr lvl="1"/>
            <a:r>
              <a:rPr lang="en-US" dirty="0" smtClean="0"/>
              <a:t>Difficult to establish causality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2551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912" y="237167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Example 1: Predicting personality traits</a:t>
            </a:r>
            <a:endParaRPr lang="en-US" dirty="0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54" y="2044931"/>
            <a:ext cx="5090277" cy="3192087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712" y="1507808"/>
            <a:ext cx="5483228" cy="48431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3355" y="6382000"/>
            <a:ext cx="108365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sz="1600" dirty="0"/>
              <a:t>Source: Rosenberg et al. How Trump Consultants Exploited the Facebook Data of </a:t>
            </a:r>
            <a:r>
              <a:rPr lang="en-US" sz="1600" dirty="0" smtClean="0"/>
              <a:t>Millions. The New York Times. March 17, 2018. 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13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829" y="171364"/>
            <a:ext cx="10515600" cy="1175299"/>
          </a:xfrm>
        </p:spPr>
        <p:txBody>
          <a:bodyPr/>
          <a:lstStyle/>
          <a:p>
            <a:r>
              <a:rPr lang="en-US" dirty="0" smtClean="0"/>
              <a:t>Example 2: Predicting health at local level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5186898" cy="41285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76" y="1496292"/>
            <a:ext cx="5018808" cy="4488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4237" y="6284422"/>
            <a:ext cx="1150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Nguyen et al. </a:t>
            </a:r>
            <a:r>
              <a:rPr lang="en-US" dirty="0"/>
              <a:t>Geotagged US Tweets as Predictors </a:t>
            </a:r>
            <a:r>
              <a:rPr lang="en-US" dirty="0" smtClean="0"/>
              <a:t>of County-Level </a:t>
            </a:r>
            <a:r>
              <a:rPr lang="en-US" dirty="0"/>
              <a:t>Health Outcomes, </a:t>
            </a:r>
            <a:r>
              <a:rPr lang="en-US" dirty="0" smtClean="0"/>
              <a:t>2015–2016. AJPH.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157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5" y="365125"/>
            <a:ext cx="11147366" cy="1325563"/>
          </a:xfrm>
        </p:spPr>
        <p:txBody>
          <a:bodyPr/>
          <a:lstStyle/>
          <a:p>
            <a:pPr algn="ctr"/>
            <a:r>
              <a:rPr lang="en-US" dirty="0" smtClean="0"/>
              <a:t>Example 3: Identifying features of the built environment that predict obesity</a:t>
            </a:r>
            <a:endParaRPr lang="en-US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09" y="2019993"/>
            <a:ext cx="5713550" cy="406582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074" y="1797415"/>
            <a:ext cx="4551471" cy="451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1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9887" y="115214"/>
            <a:ext cx="10515600" cy="119819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From heuristics to deep learning: the machine learning spectrum</a:t>
            </a:r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96" y="1429789"/>
            <a:ext cx="7617736" cy="50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1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1410</Words>
  <Application>Microsoft Office PowerPoint</Application>
  <PresentationFormat>Widescreen</PresentationFormat>
  <Paragraphs>162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Collecting data from existing databases</vt:lpstr>
      <vt:lpstr>Types of secondary data</vt:lpstr>
      <vt:lpstr>Types of survey data</vt:lpstr>
      <vt:lpstr>National health surveillance surveys</vt:lpstr>
      <vt:lpstr>National Health and Nutrition Examination Survey (NHANES)</vt:lpstr>
      <vt:lpstr>NHANES</vt:lpstr>
      <vt:lpstr>NHANES – Pros and Cons</vt:lpstr>
      <vt:lpstr>National Health Interview Survey (NHIS)</vt:lpstr>
      <vt:lpstr>NHIS vs. NHANES</vt:lpstr>
      <vt:lpstr>Behavioral Risk Factors Surveillance System (BRFSS)</vt:lpstr>
      <vt:lpstr>Advantages and Disadvantages of the BRFSS</vt:lpstr>
      <vt:lpstr>Other notable national health surveys</vt:lpstr>
      <vt:lpstr>Prospective Cohort Studies</vt:lpstr>
      <vt:lpstr>Advantages and disadvantages</vt:lpstr>
      <vt:lpstr>Global Health Surveys </vt:lpstr>
      <vt:lpstr>Vital Statistics </vt:lpstr>
      <vt:lpstr>Administrative data </vt:lpstr>
      <vt:lpstr>Digital data</vt:lpstr>
      <vt:lpstr>Example 1: Predicting personality traits</vt:lpstr>
      <vt:lpstr>Example 2: Predicting health at local level</vt:lpstr>
      <vt:lpstr>Example 3: Identifying features of the built environment that predict obesity</vt:lpstr>
      <vt:lpstr>From heuristics to deep learning: the machine learning spectrum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Secondary data sources for population health research</dc:title>
  <dc:creator>Stokes, Andrew</dc:creator>
  <cp:lastModifiedBy>Stokes, Andrew</cp:lastModifiedBy>
  <cp:revision>28</cp:revision>
  <dcterms:created xsi:type="dcterms:W3CDTF">2018-07-23T16:47:11Z</dcterms:created>
  <dcterms:modified xsi:type="dcterms:W3CDTF">2018-11-20T17:25:37Z</dcterms:modified>
</cp:coreProperties>
</file>