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81" r:id="rId4"/>
    <p:sldId id="268" r:id="rId5"/>
    <p:sldId id="285" r:id="rId6"/>
    <p:sldId id="282" r:id="rId7"/>
    <p:sldId id="265" r:id="rId8"/>
    <p:sldId id="260" r:id="rId9"/>
    <p:sldId id="261" r:id="rId10"/>
    <p:sldId id="272" r:id="rId11"/>
    <p:sldId id="278" r:id="rId12"/>
    <p:sldId id="263" r:id="rId13"/>
    <p:sldId id="262" r:id="rId14"/>
    <p:sldId id="266" r:id="rId15"/>
    <p:sldId id="267" r:id="rId16"/>
    <p:sldId id="269" r:id="rId17"/>
    <p:sldId id="276" r:id="rId18"/>
    <p:sldId id="280" r:id="rId19"/>
    <p:sldId id="270" r:id="rId20"/>
    <p:sldId id="283" r:id="rId21"/>
    <p:sldId id="259" r:id="rId22"/>
    <p:sldId id="258" r:id="rId23"/>
    <p:sldId id="284" r:id="rId24"/>
    <p:sldId id="273" r:id="rId25"/>
    <p:sldId id="286" r:id="rId26"/>
    <p:sldId id="27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King" initials="SK" lastIdx="1" clrIdx="0">
    <p:extLst>
      <p:ext uri="{19B8F6BF-5375-455C-9EA6-DF929625EA0E}">
        <p15:presenceInfo xmlns:p15="http://schemas.microsoft.com/office/powerpoint/2012/main" userId="aac2a45aed9b93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87900" autoAdjust="0"/>
  </p:normalViewPr>
  <p:slideViewPr>
    <p:cSldViewPr snapToGrid="0">
      <p:cViewPr varScale="1">
        <p:scale>
          <a:sx n="84" d="100"/>
          <a:sy n="84" d="100"/>
        </p:scale>
        <p:origin x="10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D72F2C-E606-4EE3-815C-D6A07EC648FD}" type="datetimeFigureOut">
              <a:rPr lang="en-US" smtClean="0"/>
              <a:t>9/18/20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89762-E67A-4B11-89B3-7D321A6E7977}" type="slidenum">
              <a:rPr lang="en-US" smtClean="0"/>
              <a:t>‹#›</a:t>
            </a:fld>
            <a:endParaRPr lang="en-US"/>
          </a:p>
        </p:txBody>
      </p:sp>
    </p:spTree>
    <p:extLst>
      <p:ext uri="{BB962C8B-B14F-4D97-AF65-F5344CB8AC3E}">
        <p14:creationId xmlns:p14="http://schemas.microsoft.com/office/powerpoint/2010/main" val="2726850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recent admissions</a:t>
            </a:r>
          </a:p>
          <a:p>
            <a:r>
              <a:rPr lang="en-US" dirty="0"/>
              <a:t>Able to climb flight of stairs, but gets more tired</a:t>
            </a:r>
          </a:p>
          <a:p>
            <a:r>
              <a:rPr lang="en-US" dirty="0"/>
              <a:t>Energy level is ok overall</a:t>
            </a:r>
          </a:p>
          <a:p>
            <a:r>
              <a:rPr lang="en-US" dirty="0"/>
              <a:t>Walks around the block once a day</a:t>
            </a:r>
          </a:p>
        </p:txBody>
      </p:sp>
      <p:sp>
        <p:nvSpPr>
          <p:cNvPr id="4" name="Slide Number Placeholder 3"/>
          <p:cNvSpPr>
            <a:spLocks noGrp="1"/>
          </p:cNvSpPr>
          <p:nvPr>
            <p:ph type="sldNum" sz="quarter" idx="5"/>
          </p:nvPr>
        </p:nvSpPr>
        <p:spPr/>
        <p:txBody>
          <a:bodyPr/>
          <a:lstStyle/>
          <a:p>
            <a:fld id="{03A89762-E67A-4B11-89B3-7D321A6E7977}" type="slidenum">
              <a:rPr lang="en-US" smtClean="0"/>
              <a:t>2</a:t>
            </a:fld>
            <a:endParaRPr lang="en-US"/>
          </a:p>
        </p:txBody>
      </p:sp>
    </p:spTree>
    <p:extLst>
      <p:ext uri="{BB962C8B-B14F-4D97-AF65-F5344CB8AC3E}">
        <p14:creationId xmlns:p14="http://schemas.microsoft.com/office/powerpoint/2010/main" val="264677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high in fruits, vegetables, whole grains, beans, nuts, and seeds, includes olive oil </a:t>
            </a:r>
          </a:p>
          <a:p>
            <a:r>
              <a:rPr lang="en-US" sz="1200" b="0" i="0" kern="1200" dirty="0">
                <a:solidFill>
                  <a:schemeClr val="tx1"/>
                </a:solidFill>
                <a:effectLst/>
                <a:latin typeface="+mn-lt"/>
                <a:ea typeface="+mn-ea"/>
                <a:cs typeface="+mn-cs"/>
              </a:rPr>
              <a:t> low to moderate amounts of fish, poultry, and dairy products, with little red meat</a:t>
            </a:r>
          </a:p>
          <a:p>
            <a:r>
              <a:rPr lang="en-US" sz="1200" b="0" i="0" kern="1200" dirty="0">
                <a:solidFill>
                  <a:schemeClr val="tx1"/>
                </a:solidFill>
                <a:effectLst/>
                <a:latin typeface="+mn-lt"/>
                <a:ea typeface="+mn-ea"/>
                <a:cs typeface="+mn-cs"/>
              </a:rPr>
              <a:t>uncertain if a single component of the Mediterranean diet offers the protective benefit or if the benefit results from an aggregation of effects</a:t>
            </a:r>
          </a:p>
          <a:p>
            <a:r>
              <a:rPr lang="en-US" sz="1200" b="0" i="0" kern="1200" dirty="0">
                <a:solidFill>
                  <a:schemeClr val="tx1"/>
                </a:solidFill>
                <a:effectLst/>
                <a:latin typeface="+mn-lt"/>
                <a:ea typeface="+mn-ea"/>
                <a:cs typeface="+mn-cs"/>
              </a:rPr>
              <a:t>Mixed data for CV and overall mortality</a:t>
            </a:r>
            <a:endParaRPr lang="en-US" dirty="0"/>
          </a:p>
        </p:txBody>
      </p:sp>
      <p:sp>
        <p:nvSpPr>
          <p:cNvPr id="4" name="Slide Number Placeholder 3"/>
          <p:cNvSpPr>
            <a:spLocks noGrp="1"/>
          </p:cNvSpPr>
          <p:nvPr>
            <p:ph type="sldNum" sz="quarter" idx="5"/>
          </p:nvPr>
        </p:nvSpPr>
        <p:spPr/>
        <p:txBody>
          <a:bodyPr/>
          <a:lstStyle/>
          <a:p>
            <a:fld id="{03A89762-E67A-4B11-89B3-7D321A6E7977}" type="slidenum">
              <a:rPr lang="en-US" smtClean="0"/>
              <a:t>5</a:t>
            </a:fld>
            <a:endParaRPr lang="en-US"/>
          </a:p>
        </p:txBody>
      </p:sp>
    </p:spTree>
    <p:extLst>
      <p:ext uri="{BB962C8B-B14F-4D97-AF65-F5344CB8AC3E}">
        <p14:creationId xmlns:p14="http://schemas.microsoft.com/office/powerpoint/2010/main" val="2173885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most commonly used frailty phenotype criteria published in 2001</a:t>
            </a:r>
          </a:p>
          <a:p>
            <a:endParaRPr lang="en-US" dirty="0"/>
          </a:p>
        </p:txBody>
      </p:sp>
      <p:sp>
        <p:nvSpPr>
          <p:cNvPr id="4" name="Slide Number Placeholder 3"/>
          <p:cNvSpPr>
            <a:spLocks noGrp="1"/>
          </p:cNvSpPr>
          <p:nvPr>
            <p:ph type="sldNum" sz="quarter" idx="5"/>
          </p:nvPr>
        </p:nvSpPr>
        <p:spPr/>
        <p:txBody>
          <a:bodyPr/>
          <a:lstStyle/>
          <a:p>
            <a:fld id="{03A89762-E67A-4B11-89B3-7D321A6E7977}" type="slidenum">
              <a:rPr lang="en-US" smtClean="0"/>
              <a:t>10</a:t>
            </a:fld>
            <a:endParaRPr lang="en-US"/>
          </a:p>
        </p:txBody>
      </p:sp>
    </p:spTree>
    <p:extLst>
      <p:ext uri="{BB962C8B-B14F-4D97-AF65-F5344CB8AC3E}">
        <p14:creationId xmlns:p14="http://schemas.microsoft.com/office/powerpoint/2010/main" val="1132107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a:t>
            </a:r>
            <a:r>
              <a:rPr lang="en-US" i="1" baseline="30000" dirty="0"/>
              <a:t>2 </a:t>
            </a:r>
            <a:r>
              <a:rPr lang="en-US" dirty="0"/>
              <a:t>values of 25%, 50%, and 75% were considered to be low, moderate, and high degrees of heterogeneity</a:t>
            </a:r>
          </a:p>
          <a:p>
            <a:endParaRPr lang="en-US" dirty="0"/>
          </a:p>
        </p:txBody>
      </p:sp>
      <p:sp>
        <p:nvSpPr>
          <p:cNvPr id="4" name="Slide Number Placeholder 3"/>
          <p:cNvSpPr>
            <a:spLocks noGrp="1"/>
          </p:cNvSpPr>
          <p:nvPr>
            <p:ph type="sldNum" sz="quarter" idx="5"/>
          </p:nvPr>
        </p:nvSpPr>
        <p:spPr/>
        <p:txBody>
          <a:bodyPr/>
          <a:lstStyle/>
          <a:p>
            <a:fld id="{03A89762-E67A-4B11-89B3-7D321A6E7977}" type="slidenum">
              <a:rPr lang="en-US" smtClean="0"/>
              <a:t>11</a:t>
            </a:fld>
            <a:endParaRPr lang="en-US"/>
          </a:p>
        </p:txBody>
      </p:sp>
    </p:spTree>
    <p:extLst>
      <p:ext uri="{BB962C8B-B14F-4D97-AF65-F5344CB8AC3E}">
        <p14:creationId xmlns:p14="http://schemas.microsoft.com/office/powerpoint/2010/main" val="1132667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No studies conducted in the US</a:t>
            </a:r>
          </a:p>
          <a:p>
            <a:pPr marL="171450" indent="-171450">
              <a:buFontTx/>
              <a:buChar char="-"/>
            </a:pPr>
            <a:r>
              <a:rPr lang="en-US" dirty="0"/>
              <a:t>Leon Munoz study % female and mean age</a:t>
            </a:r>
          </a:p>
          <a:p>
            <a:pPr marL="171450" indent="-171450">
              <a:buFontTx/>
              <a:buChar char="-"/>
            </a:pPr>
            <a:r>
              <a:rPr lang="en-US" dirty="0"/>
              <a:t>All studies use MDS</a:t>
            </a:r>
          </a:p>
          <a:p>
            <a:pPr marL="171450" indent="-171450">
              <a:buFontTx/>
              <a:buChar char="-"/>
            </a:pPr>
            <a:r>
              <a:rPr lang="en-US" dirty="0"/>
              <a:t>3 of 4 studies modified CV health study frailty criteria</a:t>
            </a:r>
          </a:p>
        </p:txBody>
      </p:sp>
      <p:sp>
        <p:nvSpPr>
          <p:cNvPr id="4" name="Slide Number Placeholder 3"/>
          <p:cNvSpPr>
            <a:spLocks noGrp="1"/>
          </p:cNvSpPr>
          <p:nvPr>
            <p:ph type="sldNum" sz="quarter" idx="5"/>
          </p:nvPr>
        </p:nvSpPr>
        <p:spPr/>
        <p:txBody>
          <a:bodyPr/>
          <a:lstStyle/>
          <a:p>
            <a:fld id="{03A89762-E67A-4B11-89B3-7D321A6E7977}" type="slidenum">
              <a:rPr lang="en-US" smtClean="0"/>
              <a:t>12</a:t>
            </a:fld>
            <a:endParaRPr lang="en-US"/>
          </a:p>
        </p:txBody>
      </p:sp>
    </p:spTree>
    <p:extLst>
      <p:ext uri="{BB962C8B-B14F-4D97-AF65-F5344CB8AC3E}">
        <p14:creationId xmlns:p14="http://schemas.microsoft.com/office/powerpoint/2010/main" val="2040778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CV HS: one of the most widely used measures to define physical frailty based on 5 criteria</a:t>
            </a:r>
          </a:p>
          <a:p>
            <a:r>
              <a:rPr lang="en-US" dirty="0"/>
              <a:t>Frail scale – score &gt;3 = frail</a:t>
            </a:r>
          </a:p>
        </p:txBody>
      </p:sp>
      <p:sp>
        <p:nvSpPr>
          <p:cNvPr id="4" name="Slide Number Placeholder 3"/>
          <p:cNvSpPr>
            <a:spLocks noGrp="1"/>
          </p:cNvSpPr>
          <p:nvPr>
            <p:ph type="sldNum" sz="quarter" idx="5"/>
          </p:nvPr>
        </p:nvSpPr>
        <p:spPr/>
        <p:txBody>
          <a:bodyPr/>
          <a:lstStyle/>
          <a:p>
            <a:fld id="{03A89762-E67A-4B11-89B3-7D321A6E7977}" type="slidenum">
              <a:rPr lang="en-US" smtClean="0"/>
              <a:t>13</a:t>
            </a:fld>
            <a:endParaRPr lang="en-US"/>
          </a:p>
        </p:txBody>
      </p:sp>
    </p:spTree>
    <p:extLst>
      <p:ext uri="{BB962C8B-B14F-4D97-AF65-F5344CB8AC3E}">
        <p14:creationId xmlns:p14="http://schemas.microsoft.com/office/powerpoint/2010/main" val="4143965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 the values are assigned based on median intake of the included study population</a:t>
            </a:r>
          </a:p>
          <a:p>
            <a:r>
              <a:rPr lang="en-US" dirty="0"/>
              <a:t>0-3 – low adherence</a:t>
            </a:r>
          </a:p>
          <a:p>
            <a:r>
              <a:rPr lang="en-US" dirty="0"/>
              <a:t>4-5 – moderate adherence</a:t>
            </a:r>
          </a:p>
          <a:p>
            <a:r>
              <a:rPr lang="en-US" dirty="0"/>
              <a:t>6-9 – high adherence</a:t>
            </a:r>
          </a:p>
        </p:txBody>
      </p:sp>
      <p:sp>
        <p:nvSpPr>
          <p:cNvPr id="4" name="Slide Number Placeholder 3"/>
          <p:cNvSpPr>
            <a:spLocks noGrp="1"/>
          </p:cNvSpPr>
          <p:nvPr>
            <p:ph type="sldNum" sz="quarter" idx="5"/>
          </p:nvPr>
        </p:nvSpPr>
        <p:spPr/>
        <p:txBody>
          <a:bodyPr/>
          <a:lstStyle/>
          <a:p>
            <a:fld id="{03A89762-E67A-4B11-89B3-7D321A6E7977}" type="slidenum">
              <a:rPr lang="en-US" smtClean="0"/>
              <a:t>14</a:t>
            </a:fld>
            <a:endParaRPr lang="en-US"/>
          </a:p>
        </p:txBody>
      </p:sp>
    </p:spTree>
    <p:extLst>
      <p:ext uri="{BB962C8B-B14F-4D97-AF65-F5344CB8AC3E}">
        <p14:creationId xmlns:p14="http://schemas.microsoft.com/office/powerpoint/2010/main" val="4148082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age, sex, education, marital status, body mass index, smoking, alcohol, living status, energy intake, medication, physical activity, and comorbidities</a:t>
            </a:r>
            <a:endParaRPr lang="en-US" dirty="0"/>
          </a:p>
        </p:txBody>
      </p:sp>
      <p:sp>
        <p:nvSpPr>
          <p:cNvPr id="4" name="Slide Number Placeholder 3"/>
          <p:cNvSpPr>
            <a:spLocks noGrp="1"/>
          </p:cNvSpPr>
          <p:nvPr>
            <p:ph type="sldNum" sz="quarter" idx="5"/>
          </p:nvPr>
        </p:nvSpPr>
        <p:spPr/>
        <p:txBody>
          <a:bodyPr/>
          <a:lstStyle/>
          <a:p>
            <a:fld id="{03A89762-E67A-4B11-89B3-7D321A6E7977}" type="slidenum">
              <a:rPr lang="en-US" smtClean="0"/>
              <a:t>15</a:t>
            </a:fld>
            <a:endParaRPr lang="en-US"/>
          </a:p>
        </p:txBody>
      </p:sp>
    </p:spTree>
    <p:extLst>
      <p:ext uri="{BB962C8B-B14F-4D97-AF65-F5344CB8AC3E}">
        <p14:creationId xmlns:p14="http://schemas.microsoft.com/office/powerpoint/2010/main" val="2490414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Forest plot: left (decreased risk of frailty), Right (increased risk of frailty)</a:t>
            </a:r>
          </a:p>
          <a:p>
            <a:r>
              <a:rPr lang="en-US" dirty="0"/>
              <a:t>Top – moderate adherence to low</a:t>
            </a:r>
          </a:p>
          <a:p>
            <a:r>
              <a:rPr lang="en-US" dirty="0"/>
              <a:t>Bottom – high adherence to low</a:t>
            </a:r>
          </a:p>
          <a:p>
            <a:pPr marL="171450" indent="-171450">
              <a:buFontTx/>
              <a:buChar char="-"/>
            </a:pPr>
            <a:r>
              <a:rPr lang="en-US" dirty="0"/>
              <a:t>Visual inspection of forest plot</a:t>
            </a:r>
          </a:p>
          <a:p>
            <a:pPr marL="171450" indent="-171450">
              <a:buFontTx/>
              <a:buChar char="-"/>
            </a:pPr>
            <a:r>
              <a:rPr lang="en-US" dirty="0"/>
              <a:t>Heterogeneity – I squared statistic – quantify heterogeneity</a:t>
            </a:r>
          </a:p>
          <a:p>
            <a:pPr marL="171450" indent="-171450">
              <a:buFontTx/>
              <a:buChar char="-"/>
            </a:pPr>
            <a:r>
              <a:rPr lang="en-US" dirty="0"/>
              <a:t>Both groups statistically significantly decreased odds of frailty incidence</a:t>
            </a:r>
          </a:p>
        </p:txBody>
      </p:sp>
      <p:sp>
        <p:nvSpPr>
          <p:cNvPr id="4" name="Slide Number Placeholder 3"/>
          <p:cNvSpPr>
            <a:spLocks noGrp="1"/>
          </p:cNvSpPr>
          <p:nvPr>
            <p:ph type="sldNum" sz="quarter" idx="5"/>
          </p:nvPr>
        </p:nvSpPr>
        <p:spPr/>
        <p:txBody>
          <a:bodyPr/>
          <a:lstStyle/>
          <a:p>
            <a:fld id="{03A89762-E67A-4B11-89B3-7D321A6E7977}" type="slidenum">
              <a:rPr lang="en-US" smtClean="0"/>
              <a:t>16</a:t>
            </a:fld>
            <a:endParaRPr lang="en-US"/>
          </a:p>
        </p:txBody>
      </p:sp>
    </p:spTree>
    <p:extLst>
      <p:ext uri="{BB962C8B-B14F-4D97-AF65-F5344CB8AC3E}">
        <p14:creationId xmlns:p14="http://schemas.microsoft.com/office/powerpoint/2010/main" val="2263237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JAGS 2012 community dwelling patients without specific disease target, “all comers”</a:t>
            </a:r>
          </a:p>
        </p:txBody>
      </p:sp>
      <p:sp>
        <p:nvSpPr>
          <p:cNvPr id="4" name="Slide Number Placeholder 3"/>
          <p:cNvSpPr>
            <a:spLocks noGrp="1"/>
          </p:cNvSpPr>
          <p:nvPr>
            <p:ph type="sldNum" sz="quarter" idx="5"/>
          </p:nvPr>
        </p:nvSpPr>
        <p:spPr/>
        <p:txBody>
          <a:bodyPr/>
          <a:lstStyle/>
          <a:p>
            <a:fld id="{03A89762-E67A-4B11-89B3-7D321A6E7977}" type="slidenum">
              <a:rPr lang="en-US" smtClean="0"/>
              <a:t>18</a:t>
            </a:fld>
            <a:endParaRPr lang="en-US"/>
          </a:p>
        </p:txBody>
      </p:sp>
    </p:spTree>
    <p:extLst>
      <p:ext uri="{BB962C8B-B14F-4D97-AF65-F5344CB8AC3E}">
        <p14:creationId xmlns:p14="http://schemas.microsoft.com/office/powerpoint/2010/main" val="1006717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Considering all studies </a:t>
            </a:r>
            <a:r>
              <a:rPr lang="en-US" dirty="0" err="1"/>
              <a:t>afer</a:t>
            </a:r>
            <a:r>
              <a:rPr lang="en-US" dirty="0"/>
              <a:t> 2000, good to be able to include 4 studies</a:t>
            </a:r>
          </a:p>
        </p:txBody>
      </p:sp>
      <p:sp>
        <p:nvSpPr>
          <p:cNvPr id="4" name="Slide Number Placeholder 3"/>
          <p:cNvSpPr>
            <a:spLocks noGrp="1"/>
          </p:cNvSpPr>
          <p:nvPr>
            <p:ph type="sldNum" sz="quarter" idx="5"/>
          </p:nvPr>
        </p:nvSpPr>
        <p:spPr/>
        <p:txBody>
          <a:bodyPr/>
          <a:lstStyle/>
          <a:p>
            <a:fld id="{03A89762-E67A-4B11-89B3-7D321A6E7977}" type="slidenum">
              <a:rPr lang="en-US" smtClean="0"/>
              <a:t>19</a:t>
            </a:fld>
            <a:endParaRPr lang="en-US"/>
          </a:p>
        </p:txBody>
      </p:sp>
    </p:spTree>
    <p:extLst>
      <p:ext uri="{BB962C8B-B14F-4D97-AF65-F5344CB8AC3E}">
        <p14:creationId xmlns:p14="http://schemas.microsoft.com/office/powerpoint/2010/main" val="3919508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recent admissions</a:t>
            </a:r>
          </a:p>
          <a:p>
            <a:r>
              <a:rPr lang="en-US" dirty="0"/>
              <a:t>Able to climb flight of stairs, but gets more tired</a:t>
            </a:r>
          </a:p>
          <a:p>
            <a:r>
              <a:rPr lang="en-US" dirty="0"/>
              <a:t>Energy level is ok overall</a:t>
            </a:r>
          </a:p>
          <a:p>
            <a:r>
              <a:rPr lang="en-US" dirty="0"/>
              <a:t>Walks around the block once a day</a:t>
            </a:r>
          </a:p>
        </p:txBody>
      </p:sp>
      <p:sp>
        <p:nvSpPr>
          <p:cNvPr id="4" name="Slide Number Placeholder 3"/>
          <p:cNvSpPr>
            <a:spLocks noGrp="1"/>
          </p:cNvSpPr>
          <p:nvPr>
            <p:ph type="sldNum" sz="quarter" idx="5"/>
          </p:nvPr>
        </p:nvSpPr>
        <p:spPr/>
        <p:txBody>
          <a:bodyPr/>
          <a:lstStyle/>
          <a:p>
            <a:fld id="{03A89762-E67A-4B11-89B3-7D321A6E7977}" type="slidenum">
              <a:rPr lang="en-US" smtClean="0"/>
              <a:t>20</a:t>
            </a:fld>
            <a:endParaRPr lang="en-US"/>
          </a:p>
        </p:txBody>
      </p:sp>
    </p:spTree>
    <p:extLst>
      <p:ext uri="{BB962C8B-B14F-4D97-AF65-F5344CB8AC3E}">
        <p14:creationId xmlns:p14="http://schemas.microsoft.com/office/powerpoint/2010/main" val="2235948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None in US</a:t>
            </a:r>
          </a:p>
          <a:p>
            <a:pPr marL="171450" indent="-171450">
              <a:buFontTx/>
              <a:buChar char="-"/>
            </a:pPr>
            <a:r>
              <a:rPr lang="en-US" dirty="0"/>
              <a:t>Community dwelling, average age the same, 50% female</a:t>
            </a:r>
          </a:p>
          <a:p>
            <a:pPr marL="171450" indent="-171450">
              <a:buFontTx/>
              <a:buChar char="-"/>
            </a:pPr>
            <a:endParaRPr lang="en-US" dirty="0"/>
          </a:p>
          <a:p>
            <a:pPr marL="171450" indent="-171450">
              <a:buFontTx/>
              <a:buChar char="-"/>
            </a:pPr>
            <a:r>
              <a:rPr lang="en-US" dirty="0"/>
              <a:t>Washington state</a:t>
            </a:r>
          </a:p>
          <a:p>
            <a:pPr marL="171450" indent="-171450">
              <a:buFontTx/>
              <a:buChar char="-"/>
            </a:pPr>
            <a:r>
              <a:rPr lang="en-US" dirty="0"/>
              <a:t>Calorie per dollar</a:t>
            </a:r>
          </a:p>
        </p:txBody>
      </p:sp>
      <p:sp>
        <p:nvSpPr>
          <p:cNvPr id="4" name="Slide Number Placeholder 3"/>
          <p:cNvSpPr>
            <a:spLocks noGrp="1"/>
          </p:cNvSpPr>
          <p:nvPr>
            <p:ph type="sldNum" sz="quarter" idx="5"/>
          </p:nvPr>
        </p:nvSpPr>
        <p:spPr/>
        <p:txBody>
          <a:bodyPr/>
          <a:lstStyle/>
          <a:p>
            <a:fld id="{03A89762-E67A-4B11-89B3-7D321A6E7977}" type="slidenum">
              <a:rPr lang="en-US" smtClean="0"/>
              <a:t>21</a:t>
            </a:fld>
            <a:endParaRPr lang="en-US"/>
          </a:p>
        </p:txBody>
      </p:sp>
    </p:spTree>
    <p:extLst>
      <p:ext uri="{BB962C8B-B14F-4D97-AF65-F5344CB8AC3E}">
        <p14:creationId xmlns:p14="http://schemas.microsoft.com/office/powerpoint/2010/main" val="3666684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r>
              <a:rPr lang="en-US" dirty="0"/>
              <a:t>Families can visit twice/month</a:t>
            </a:r>
          </a:p>
          <a:p>
            <a:pPr marL="285750" indent="-285750"/>
            <a:r>
              <a:rPr lang="en-US" dirty="0"/>
              <a:t>3-4 days of food per visit</a:t>
            </a:r>
          </a:p>
          <a:p>
            <a:r>
              <a:rPr lang="en-US" dirty="0" err="1"/>
              <a:t>Latchman</a:t>
            </a:r>
            <a:r>
              <a:rPr lang="en-US" dirty="0"/>
              <a:t> </a:t>
            </a:r>
            <a:r>
              <a:rPr lang="en-US" dirty="0" err="1"/>
              <a:t>Hirallal</a:t>
            </a:r>
            <a:endParaRPr lang="en-US" dirty="0"/>
          </a:p>
        </p:txBody>
      </p:sp>
      <p:sp>
        <p:nvSpPr>
          <p:cNvPr id="4" name="Slide Number Placeholder 3"/>
          <p:cNvSpPr>
            <a:spLocks noGrp="1"/>
          </p:cNvSpPr>
          <p:nvPr>
            <p:ph type="sldNum" sz="quarter" idx="5"/>
          </p:nvPr>
        </p:nvSpPr>
        <p:spPr/>
        <p:txBody>
          <a:bodyPr/>
          <a:lstStyle/>
          <a:p>
            <a:fld id="{03A89762-E67A-4B11-89B3-7D321A6E7977}" type="slidenum">
              <a:rPr lang="en-US" smtClean="0"/>
              <a:t>23</a:t>
            </a:fld>
            <a:endParaRPr lang="en-US"/>
          </a:p>
        </p:txBody>
      </p:sp>
    </p:spTree>
    <p:extLst>
      <p:ext uri="{BB962C8B-B14F-4D97-AF65-F5344CB8AC3E}">
        <p14:creationId xmlns:p14="http://schemas.microsoft.com/office/powerpoint/2010/main" val="2753062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48D008F-AF6A-4B5E-B912-702F2F52713E}" type="datetimeFigureOut">
              <a:rPr lang="en-US" smtClean="0"/>
              <a:t>9/18/20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6084326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8D008F-AF6A-4B5E-B912-702F2F52713E}" type="datetimeFigureOut">
              <a:rPr lang="en-US" smtClean="0"/>
              <a:t>9/18/20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3875617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248D008F-AF6A-4B5E-B912-702F2F52713E}" type="datetimeFigureOut">
              <a:rPr lang="en-US" smtClean="0"/>
              <a:t>9/18/20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248551551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48D008F-AF6A-4B5E-B912-702F2F52713E}" type="datetimeFigureOut">
              <a:rPr lang="en-US" smtClean="0"/>
              <a:t>9/18/20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3283548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248D008F-AF6A-4B5E-B912-702F2F52713E}" type="datetimeFigureOut">
              <a:rPr lang="en-US" smtClean="0"/>
              <a:t>9/18/20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86DDE3-0303-44A8-BF8A-A1471BD0231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07769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8D008F-AF6A-4B5E-B912-702F2F52713E}" type="datetimeFigureOut">
              <a:rPr lang="en-US" smtClean="0"/>
              <a:t>9/18/20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1685552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D008F-AF6A-4B5E-B912-702F2F52713E}" type="datetimeFigureOut">
              <a:rPr lang="en-US" smtClean="0"/>
              <a:t>9/18/20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624765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248D008F-AF6A-4B5E-B912-702F2F52713E}" type="datetimeFigureOut">
              <a:rPr lang="en-US" smtClean="0"/>
              <a:t>9/18/20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1059311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248D008F-AF6A-4B5E-B912-702F2F52713E}" type="datetimeFigureOut">
              <a:rPr lang="en-US" smtClean="0"/>
              <a:t>9/18/20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419138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8D008F-AF6A-4B5E-B912-702F2F52713E}" type="datetimeFigureOut">
              <a:rPr lang="en-US" smtClean="0"/>
              <a:t>9/18/20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108082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8D008F-AF6A-4B5E-B912-702F2F52713E}" type="datetimeFigureOut">
              <a:rPr lang="en-US" smtClean="0"/>
              <a:t>9/18/20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86DDE3-0303-44A8-BF8A-A1471BD02315}" type="slidenum">
              <a:rPr lang="en-US" smtClean="0"/>
              <a:t>‹#›</a:t>
            </a:fld>
            <a:endParaRPr lang="en-US"/>
          </a:p>
        </p:txBody>
      </p:sp>
    </p:spTree>
    <p:extLst>
      <p:ext uri="{BB962C8B-B14F-4D97-AF65-F5344CB8AC3E}">
        <p14:creationId xmlns:p14="http://schemas.microsoft.com/office/powerpoint/2010/main" val="413234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248D008F-AF6A-4B5E-B912-702F2F52713E}" type="datetimeFigureOut">
              <a:rPr lang="en-US" smtClean="0"/>
              <a:t>9/18/20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B86DDE3-0303-44A8-BF8A-A1471BD02315}" type="slidenum">
              <a:rPr lang="en-US" smtClean="0"/>
              <a:t>‹#›</a:t>
            </a:fld>
            <a:endParaRPr lang="en-US"/>
          </a:p>
        </p:txBody>
      </p:sp>
    </p:spTree>
    <p:extLst>
      <p:ext uri="{BB962C8B-B14F-4D97-AF65-F5344CB8AC3E}">
        <p14:creationId xmlns:p14="http://schemas.microsoft.com/office/powerpoint/2010/main" val="4281788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3AA6-F013-4E20-B74E-C66E2BCCC707}"/>
              </a:ext>
            </a:extLst>
          </p:cNvPr>
          <p:cNvSpPr>
            <a:spLocks noGrp="1"/>
          </p:cNvSpPr>
          <p:nvPr>
            <p:ph type="ctrTitle"/>
          </p:nvPr>
        </p:nvSpPr>
        <p:spPr/>
        <p:txBody>
          <a:bodyPr>
            <a:normAutofit fontScale="90000"/>
          </a:bodyPr>
          <a:lstStyle/>
          <a:p>
            <a:r>
              <a:rPr lang="en-US" dirty="0"/>
              <a:t>Does Mediterranean Diet Correlate with Incident Frailty?</a:t>
            </a:r>
          </a:p>
        </p:txBody>
      </p:sp>
      <p:sp>
        <p:nvSpPr>
          <p:cNvPr id="3" name="Subtitle 2">
            <a:extLst>
              <a:ext uri="{FF2B5EF4-FFF2-40B4-BE49-F238E27FC236}">
                <a16:creationId xmlns:a16="http://schemas.microsoft.com/office/drawing/2014/main" id="{543119B2-9E8C-4B28-833D-B48C6DA992D2}"/>
              </a:ext>
            </a:extLst>
          </p:cNvPr>
          <p:cNvSpPr>
            <a:spLocks noGrp="1"/>
          </p:cNvSpPr>
          <p:nvPr>
            <p:ph type="subTitle" idx="1"/>
          </p:nvPr>
        </p:nvSpPr>
        <p:spPr>
          <a:xfrm>
            <a:off x="2550584" y="4498458"/>
            <a:ext cx="7090832" cy="1645920"/>
          </a:xfrm>
        </p:spPr>
        <p:txBody>
          <a:bodyPr>
            <a:normAutofit/>
          </a:bodyPr>
          <a:lstStyle/>
          <a:p>
            <a:r>
              <a:rPr lang="en-US" dirty="0"/>
              <a:t>Sarah King, MD</a:t>
            </a:r>
          </a:p>
          <a:p>
            <a:r>
              <a:rPr lang="en-US" dirty="0"/>
              <a:t>Journal Club</a:t>
            </a:r>
          </a:p>
          <a:p>
            <a:r>
              <a:rPr lang="en-US" dirty="0"/>
              <a:t>September 2020</a:t>
            </a:r>
          </a:p>
        </p:txBody>
      </p:sp>
    </p:spTree>
    <p:extLst>
      <p:ext uri="{BB962C8B-B14F-4D97-AF65-F5344CB8AC3E}">
        <p14:creationId xmlns:p14="http://schemas.microsoft.com/office/powerpoint/2010/main" val="2869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2323D-0A27-41D1-8826-3709108F8D47}"/>
              </a:ext>
            </a:extLst>
          </p:cNvPr>
          <p:cNvSpPr>
            <a:spLocks noGrp="1"/>
          </p:cNvSpPr>
          <p:nvPr>
            <p:ph type="title"/>
          </p:nvPr>
        </p:nvSpPr>
        <p:spPr/>
        <p:txBody>
          <a:bodyPr/>
          <a:lstStyle/>
          <a:p>
            <a:r>
              <a:rPr lang="en-US" dirty="0"/>
              <a:t>Our patient</a:t>
            </a:r>
          </a:p>
        </p:txBody>
      </p:sp>
      <p:sp>
        <p:nvSpPr>
          <p:cNvPr id="3" name="Content Placeholder 2">
            <a:extLst>
              <a:ext uri="{FF2B5EF4-FFF2-40B4-BE49-F238E27FC236}">
                <a16:creationId xmlns:a16="http://schemas.microsoft.com/office/drawing/2014/main" id="{765D066E-5647-433A-A1A6-496323D04FA3}"/>
              </a:ext>
            </a:extLst>
          </p:cNvPr>
          <p:cNvSpPr>
            <a:spLocks noGrp="1"/>
          </p:cNvSpPr>
          <p:nvPr>
            <p:ph idx="1"/>
          </p:nvPr>
        </p:nvSpPr>
        <p:spPr>
          <a:xfrm>
            <a:off x="291499" y="2356701"/>
            <a:ext cx="6968283" cy="4213781"/>
          </a:xfrm>
        </p:spPr>
        <p:txBody>
          <a:bodyPr>
            <a:normAutofit/>
          </a:bodyPr>
          <a:lstStyle/>
          <a:p>
            <a:r>
              <a:rPr lang="en-US" sz="2200" dirty="0"/>
              <a:t>72 year old woman with h/o HTN, HLD, OA of right knee </a:t>
            </a:r>
          </a:p>
          <a:p>
            <a:r>
              <a:rPr lang="en-US" sz="2200" dirty="0"/>
              <a:t>Concerned about “slowing down”.  Asks what she can do to stay healthy</a:t>
            </a:r>
          </a:p>
          <a:p>
            <a:r>
              <a:rPr lang="en-US" sz="2200" dirty="0"/>
              <a:t>Meds: amlodipine, atorvastatin, acetaminophen</a:t>
            </a:r>
          </a:p>
          <a:p>
            <a:r>
              <a:rPr lang="en-US" sz="2200" dirty="0"/>
              <a:t>Lives alone in 2</a:t>
            </a:r>
            <a:r>
              <a:rPr lang="en-US" sz="2200" baseline="30000" dirty="0"/>
              <a:t>nd</a:t>
            </a:r>
            <a:r>
              <a:rPr lang="en-US" sz="2200" dirty="0"/>
              <a:t> floor apartment</a:t>
            </a:r>
          </a:p>
          <a:p>
            <a:r>
              <a:rPr lang="en-US" sz="2200" dirty="0"/>
              <a:t>Diet:  “I like my sweets”</a:t>
            </a:r>
          </a:p>
        </p:txBody>
      </p:sp>
      <p:pic>
        <p:nvPicPr>
          <p:cNvPr id="4" name="Picture 3">
            <a:extLst>
              <a:ext uri="{FF2B5EF4-FFF2-40B4-BE49-F238E27FC236}">
                <a16:creationId xmlns:a16="http://schemas.microsoft.com/office/drawing/2014/main" id="{A4349F63-C0AF-49B5-9659-D98223A50CEB}"/>
              </a:ext>
            </a:extLst>
          </p:cNvPr>
          <p:cNvPicPr>
            <a:picLocks noChangeAspect="1"/>
          </p:cNvPicPr>
          <p:nvPr/>
        </p:nvPicPr>
        <p:blipFill>
          <a:blip r:embed="rId3"/>
          <a:stretch>
            <a:fillRect/>
          </a:stretch>
        </p:blipFill>
        <p:spPr>
          <a:xfrm>
            <a:off x="7558372" y="2619571"/>
            <a:ext cx="3997858" cy="3598072"/>
          </a:xfrm>
          <a:prstGeom prst="rect">
            <a:avLst/>
          </a:prstGeom>
        </p:spPr>
      </p:pic>
    </p:spTree>
    <p:extLst>
      <p:ext uri="{BB962C8B-B14F-4D97-AF65-F5344CB8AC3E}">
        <p14:creationId xmlns:p14="http://schemas.microsoft.com/office/powerpoint/2010/main" val="776213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FA1E8-C575-440D-AD6E-90317CA7EAC4}"/>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BE64A6F2-5C6E-48E6-9F1C-341751F1F4E0}"/>
              </a:ext>
            </a:extLst>
          </p:cNvPr>
          <p:cNvSpPr>
            <a:spLocks noGrp="1"/>
          </p:cNvSpPr>
          <p:nvPr>
            <p:ph idx="1"/>
          </p:nvPr>
        </p:nvSpPr>
        <p:spPr/>
        <p:txBody>
          <a:bodyPr/>
          <a:lstStyle/>
          <a:p>
            <a:r>
              <a:rPr lang="en-US" dirty="0"/>
              <a:t>Understand background knowledge about frailty prevention and the Mediterranean diet</a:t>
            </a:r>
          </a:p>
          <a:p>
            <a:r>
              <a:rPr lang="en-US" dirty="0"/>
              <a:t>Analyze systematic review/meta-analysis</a:t>
            </a:r>
          </a:p>
          <a:p>
            <a:r>
              <a:rPr lang="en-US" dirty="0"/>
              <a:t>Appraisal of evidence and application to clinical case</a:t>
            </a:r>
          </a:p>
          <a:p>
            <a:r>
              <a:rPr lang="en-US" dirty="0"/>
              <a:t>Description of resources available for our patients at Boston Medical Center</a:t>
            </a:r>
          </a:p>
          <a:p>
            <a:endParaRPr lang="en-US" dirty="0"/>
          </a:p>
        </p:txBody>
      </p:sp>
    </p:spTree>
    <p:extLst>
      <p:ext uri="{BB962C8B-B14F-4D97-AF65-F5344CB8AC3E}">
        <p14:creationId xmlns:p14="http://schemas.microsoft.com/office/powerpoint/2010/main" val="1857654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3E576-D59D-450C-9EE7-4E4BA2564BAB}"/>
              </a:ext>
            </a:extLst>
          </p:cNvPr>
          <p:cNvSpPr>
            <a:spLocks noGrp="1"/>
          </p:cNvSpPr>
          <p:nvPr>
            <p:ph type="title"/>
          </p:nvPr>
        </p:nvSpPr>
        <p:spPr/>
        <p:txBody>
          <a:bodyPr/>
          <a:lstStyle/>
          <a:p>
            <a:r>
              <a:rPr lang="en-US" dirty="0"/>
              <a:t>What do we know about Frailty Prevention?</a:t>
            </a:r>
          </a:p>
        </p:txBody>
      </p:sp>
      <p:sp>
        <p:nvSpPr>
          <p:cNvPr id="3" name="Content Placeholder 2">
            <a:extLst>
              <a:ext uri="{FF2B5EF4-FFF2-40B4-BE49-F238E27FC236}">
                <a16:creationId xmlns:a16="http://schemas.microsoft.com/office/drawing/2014/main" id="{F37A46E6-7590-413B-A21F-39FA8CD69772}"/>
              </a:ext>
            </a:extLst>
          </p:cNvPr>
          <p:cNvSpPr>
            <a:spLocks noGrp="1"/>
          </p:cNvSpPr>
          <p:nvPr>
            <p:ph idx="1"/>
          </p:nvPr>
        </p:nvSpPr>
        <p:spPr>
          <a:xfrm>
            <a:off x="1099225" y="2535740"/>
            <a:ext cx="9786025" cy="3385933"/>
          </a:xfrm>
        </p:spPr>
        <p:txBody>
          <a:bodyPr>
            <a:normAutofit/>
          </a:bodyPr>
          <a:lstStyle/>
          <a:p>
            <a:r>
              <a:rPr lang="en-US" sz="2000" dirty="0"/>
              <a:t>Decreased frailty incidence:</a:t>
            </a:r>
          </a:p>
          <a:p>
            <a:pPr lvl="1"/>
            <a:r>
              <a:rPr lang="en-US" sz="1800" dirty="0"/>
              <a:t>Group physical activity programs</a:t>
            </a:r>
          </a:p>
          <a:p>
            <a:pPr lvl="1"/>
            <a:r>
              <a:rPr lang="en-US" sz="1800" dirty="0"/>
              <a:t>Nutritional supplements, increasing protein-calorie and micronutrient intake</a:t>
            </a:r>
          </a:p>
          <a:p>
            <a:pPr lvl="1"/>
            <a:r>
              <a:rPr lang="en-US" sz="1800" dirty="0"/>
              <a:t>Cognitive training</a:t>
            </a:r>
          </a:p>
          <a:p>
            <a:pPr lvl="1"/>
            <a:endParaRPr lang="en-US" sz="1800" dirty="0"/>
          </a:p>
          <a:p>
            <a:r>
              <a:rPr lang="en-US" sz="2000" dirty="0"/>
              <a:t>No correlation with frailty incidence:</a:t>
            </a:r>
          </a:p>
          <a:p>
            <a:pPr lvl="1"/>
            <a:r>
              <a:rPr lang="en-US" sz="1800" dirty="0"/>
              <a:t>Hormone replacement therapy</a:t>
            </a:r>
          </a:p>
          <a:p>
            <a:pPr lvl="1"/>
            <a:r>
              <a:rPr lang="en-US" sz="1800" dirty="0"/>
              <a:t>Group sessions focused on ageing process and health</a:t>
            </a:r>
          </a:p>
        </p:txBody>
      </p:sp>
      <p:sp>
        <p:nvSpPr>
          <p:cNvPr id="6" name="TextBox 5">
            <a:extLst>
              <a:ext uri="{FF2B5EF4-FFF2-40B4-BE49-F238E27FC236}">
                <a16:creationId xmlns:a16="http://schemas.microsoft.com/office/drawing/2014/main" id="{35F927E6-C846-4C55-9971-113175631872}"/>
              </a:ext>
            </a:extLst>
          </p:cNvPr>
          <p:cNvSpPr txBox="1"/>
          <p:nvPr/>
        </p:nvSpPr>
        <p:spPr>
          <a:xfrm>
            <a:off x="7065523" y="6430462"/>
            <a:ext cx="5126477" cy="246221"/>
          </a:xfrm>
          <a:prstGeom prst="rect">
            <a:avLst/>
          </a:prstGeom>
          <a:noFill/>
        </p:spPr>
        <p:txBody>
          <a:bodyPr wrap="square" rtlCol="0">
            <a:spAutoFit/>
          </a:bodyPr>
          <a:lstStyle/>
          <a:p>
            <a:r>
              <a:rPr lang="en-US" sz="1000" dirty="0" err="1"/>
              <a:t>Apostolo</a:t>
            </a:r>
            <a:r>
              <a:rPr lang="en-US" sz="1000" dirty="0"/>
              <a:t>, et al. JBI Database of Systematic Reviews and Implementation Reports. 2018.</a:t>
            </a:r>
          </a:p>
        </p:txBody>
      </p:sp>
      <p:pic>
        <p:nvPicPr>
          <p:cNvPr id="7" name="Picture 6">
            <a:extLst>
              <a:ext uri="{FF2B5EF4-FFF2-40B4-BE49-F238E27FC236}">
                <a16:creationId xmlns:a16="http://schemas.microsoft.com/office/drawing/2014/main" id="{49712F67-0DA0-4B03-A252-893BDB04CB2F}"/>
              </a:ext>
            </a:extLst>
          </p:cNvPr>
          <p:cNvPicPr>
            <a:picLocks noChangeAspect="1"/>
          </p:cNvPicPr>
          <p:nvPr/>
        </p:nvPicPr>
        <p:blipFill>
          <a:blip r:embed="rId2"/>
          <a:stretch>
            <a:fillRect/>
          </a:stretch>
        </p:blipFill>
        <p:spPr>
          <a:xfrm>
            <a:off x="8152381" y="4010537"/>
            <a:ext cx="2732869" cy="2418271"/>
          </a:xfrm>
          <a:prstGeom prst="rect">
            <a:avLst/>
          </a:prstGeom>
        </p:spPr>
      </p:pic>
    </p:spTree>
    <p:extLst>
      <p:ext uri="{BB962C8B-B14F-4D97-AF65-F5344CB8AC3E}">
        <p14:creationId xmlns:p14="http://schemas.microsoft.com/office/powerpoint/2010/main" val="2393845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C78B49-D412-448D-A546-10B030A632D5}"/>
              </a:ext>
            </a:extLst>
          </p:cNvPr>
          <p:cNvPicPr>
            <a:picLocks noChangeAspect="1"/>
          </p:cNvPicPr>
          <p:nvPr/>
        </p:nvPicPr>
        <p:blipFill rotWithShape="1">
          <a:blip r:embed="rId3"/>
          <a:srcRect l="22834" r="15610"/>
          <a:stretch/>
        </p:blipFill>
        <p:spPr>
          <a:xfrm>
            <a:off x="642" y="10"/>
            <a:ext cx="6096000" cy="6857990"/>
          </a:xfrm>
          <a:prstGeom prst="rect">
            <a:avLst/>
          </a:prstGeom>
        </p:spPr>
      </p:pic>
      <p:sp>
        <p:nvSpPr>
          <p:cNvPr id="2" name="Title 1">
            <a:extLst>
              <a:ext uri="{FF2B5EF4-FFF2-40B4-BE49-F238E27FC236}">
                <a16:creationId xmlns:a16="http://schemas.microsoft.com/office/drawing/2014/main" id="{BA12C59B-BDF1-4B11-BB7C-0990250F4CD5}"/>
              </a:ext>
            </a:extLst>
          </p:cNvPr>
          <p:cNvSpPr>
            <a:spLocks noGrp="1"/>
          </p:cNvSpPr>
          <p:nvPr>
            <p:ph type="title"/>
          </p:nvPr>
        </p:nvSpPr>
        <p:spPr>
          <a:xfrm>
            <a:off x="804672" y="2841505"/>
            <a:ext cx="4487298" cy="1174991"/>
          </a:xfrm>
          <a:solidFill>
            <a:schemeClr val="tx1">
              <a:alpha val="60000"/>
            </a:schemeClr>
          </a:solidFill>
          <a:ln>
            <a:solidFill>
              <a:schemeClr val="bg1"/>
            </a:solidFill>
          </a:ln>
        </p:spPr>
        <p:txBody>
          <a:bodyPr>
            <a:normAutofit/>
          </a:bodyPr>
          <a:lstStyle/>
          <a:p>
            <a:r>
              <a:rPr lang="en-US" sz="2000">
                <a:solidFill>
                  <a:schemeClr val="bg1"/>
                </a:solidFill>
              </a:rPr>
              <a:t>What do we know about the Mediterranean diet?</a:t>
            </a:r>
          </a:p>
        </p:txBody>
      </p:sp>
      <p:sp>
        <p:nvSpPr>
          <p:cNvPr id="3" name="Content Placeholder 2">
            <a:extLst>
              <a:ext uri="{FF2B5EF4-FFF2-40B4-BE49-F238E27FC236}">
                <a16:creationId xmlns:a16="http://schemas.microsoft.com/office/drawing/2014/main" id="{5B215552-585C-487F-B7FA-19669AA3E56F}"/>
              </a:ext>
            </a:extLst>
          </p:cNvPr>
          <p:cNvSpPr>
            <a:spLocks noGrp="1"/>
          </p:cNvSpPr>
          <p:nvPr>
            <p:ph idx="1"/>
          </p:nvPr>
        </p:nvSpPr>
        <p:spPr>
          <a:xfrm>
            <a:off x="6743941" y="976129"/>
            <a:ext cx="4804931" cy="4919815"/>
          </a:xfrm>
        </p:spPr>
        <p:txBody>
          <a:bodyPr anchor="ctr">
            <a:normAutofit/>
          </a:bodyPr>
          <a:lstStyle/>
          <a:p>
            <a:r>
              <a:rPr lang="en-US" sz="2400" dirty="0"/>
              <a:t>No single definition</a:t>
            </a:r>
          </a:p>
          <a:p>
            <a:endParaRPr lang="en-US" sz="2400" dirty="0"/>
          </a:p>
          <a:p>
            <a:r>
              <a:rPr lang="en-US" sz="2400" dirty="0"/>
              <a:t>Reduction in risk of CVA, mild reduction in cholesterol</a:t>
            </a:r>
          </a:p>
          <a:p>
            <a:endParaRPr lang="en-US" sz="2400" dirty="0"/>
          </a:p>
          <a:p>
            <a:r>
              <a:rPr lang="en-US" sz="2400" dirty="0"/>
              <a:t>Absent or minor adverse effects</a:t>
            </a:r>
          </a:p>
          <a:p>
            <a:endParaRPr lang="en-US" sz="2400" dirty="0"/>
          </a:p>
          <a:p>
            <a:r>
              <a:rPr lang="en-US" sz="2400" dirty="0"/>
              <a:t>Limited data on cost or health-related quality of life</a:t>
            </a:r>
          </a:p>
        </p:txBody>
      </p:sp>
      <p:sp>
        <p:nvSpPr>
          <p:cNvPr id="5" name="TextBox 4">
            <a:extLst>
              <a:ext uri="{FF2B5EF4-FFF2-40B4-BE49-F238E27FC236}">
                <a16:creationId xmlns:a16="http://schemas.microsoft.com/office/drawing/2014/main" id="{957552C4-2666-4096-84C0-8503ED01823C}"/>
              </a:ext>
            </a:extLst>
          </p:cNvPr>
          <p:cNvSpPr txBox="1"/>
          <p:nvPr/>
        </p:nvSpPr>
        <p:spPr>
          <a:xfrm>
            <a:off x="9515475" y="5972175"/>
            <a:ext cx="2505075" cy="276999"/>
          </a:xfrm>
          <a:prstGeom prst="rect">
            <a:avLst/>
          </a:prstGeom>
          <a:noFill/>
        </p:spPr>
        <p:txBody>
          <a:bodyPr wrap="square" rtlCol="0">
            <a:spAutoFit/>
          </a:bodyPr>
          <a:lstStyle/>
          <a:p>
            <a:r>
              <a:rPr lang="en-US" sz="1200" dirty="0"/>
              <a:t>Rees, et al. Cochrane Database. 2019.</a:t>
            </a:r>
          </a:p>
        </p:txBody>
      </p:sp>
    </p:spTree>
    <p:extLst>
      <p:ext uri="{BB962C8B-B14F-4D97-AF65-F5344CB8AC3E}">
        <p14:creationId xmlns:p14="http://schemas.microsoft.com/office/powerpoint/2010/main" val="3714501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19AD-4821-4810-8F59-3A588E410E9B}"/>
              </a:ext>
            </a:extLst>
          </p:cNvPr>
          <p:cNvSpPr>
            <a:spLocks noGrp="1"/>
          </p:cNvSpPr>
          <p:nvPr>
            <p:ph type="title"/>
          </p:nvPr>
        </p:nvSpPr>
        <p:spPr/>
        <p:txBody>
          <a:bodyPr/>
          <a:lstStyle/>
          <a:p>
            <a:r>
              <a:rPr lang="en-US" dirty="0"/>
              <a:t>PICO Question</a:t>
            </a:r>
          </a:p>
        </p:txBody>
      </p:sp>
      <p:graphicFrame>
        <p:nvGraphicFramePr>
          <p:cNvPr id="4" name="Content Placeholder 3">
            <a:extLst>
              <a:ext uri="{FF2B5EF4-FFF2-40B4-BE49-F238E27FC236}">
                <a16:creationId xmlns:a16="http://schemas.microsoft.com/office/drawing/2014/main" id="{15435DB9-E817-4120-B9A8-DB63EC427E94}"/>
              </a:ext>
            </a:extLst>
          </p:cNvPr>
          <p:cNvGraphicFramePr>
            <a:graphicFrameLocks/>
          </p:cNvGraphicFramePr>
          <p:nvPr>
            <p:extLst>
              <p:ext uri="{D42A27DB-BD31-4B8C-83A1-F6EECF244321}">
                <p14:modId xmlns:p14="http://schemas.microsoft.com/office/powerpoint/2010/main" val="3525407547"/>
              </p:ext>
            </p:extLst>
          </p:nvPr>
        </p:nvGraphicFramePr>
        <p:xfrm>
          <a:off x="1963783" y="2523544"/>
          <a:ext cx="8264434" cy="3757544"/>
        </p:xfrm>
        <a:graphic>
          <a:graphicData uri="http://schemas.openxmlformats.org/drawingml/2006/table">
            <a:tbl>
              <a:tblPr firstRow="1" bandRow="1">
                <a:tableStyleId>{5940675A-B579-460E-94D1-54222C63F5DA}</a:tableStyleId>
              </a:tblPr>
              <a:tblGrid>
                <a:gridCol w="3257005">
                  <a:extLst>
                    <a:ext uri="{9D8B030D-6E8A-4147-A177-3AD203B41FA5}">
                      <a16:colId xmlns:a16="http://schemas.microsoft.com/office/drawing/2014/main" val="1779750344"/>
                    </a:ext>
                  </a:extLst>
                </a:gridCol>
                <a:gridCol w="5007429">
                  <a:extLst>
                    <a:ext uri="{9D8B030D-6E8A-4147-A177-3AD203B41FA5}">
                      <a16:colId xmlns:a16="http://schemas.microsoft.com/office/drawing/2014/main" val="2808698053"/>
                    </a:ext>
                  </a:extLst>
                </a:gridCol>
              </a:tblGrid>
              <a:tr h="933892">
                <a:tc>
                  <a:txBody>
                    <a:bodyPr/>
                    <a:lstStyle/>
                    <a:p>
                      <a:pPr algn="l"/>
                      <a:r>
                        <a:rPr lang="en-US" sz="2800" b="1" dirty="0">
                          <a:solidFill>
                            <a:srgbClr val="0070C0"/>
                          </a:solidFill>
                        </a:rPr>
                        <a:t>P</a:t>
                      </a:r>
                      <a:r>
                        <a:rPr lang="en-US" sz="2800" b="0" dirty="0"/>
                        <a:t>atient, Problem, Population</a:t>
                      </a:r>
                      <a:endParaRPr lang="en-US" sz="2800" b="1" dirty="0"/>
                    </a:p>
                  </a:txBody>
                  <a:tcPr/>
                </a:tc>
                <a:tc>
                  <a:txBody>
                    <a:bodyPr/>
                    <a:lstStyle/>
                    <a:p>
                      <a:r>
                        <a:rPr lang="en-US" dirty="0"/>
                        <a:t>In community dwelling older adults</a:t>
                      </a:r>
                    </a:p>
                  </a:txBody>
                  <a:tcPr/>
                </a:tc>
                <a:extLst>
                  <a:ext uri="{0D108BD9-81ED-4DB2-BD59-A6C34878D82A}">
                    <a16:rowId xmlns:a16="http://schemas.microsoft.com/office/drawing/2014/main" val="1733688915"/>
                  </a:ext>
                </a:extLst>
              </a:tr>
              <a:tr h="933892">
                <a:tc>
                  <a:txBody>
                    <a:bodyPr/>
                    <a:lstStyle/>
                    <a:p>
                      <a:pPr algn="l"/>
                      <a:r>
                        <a:rPr lang="en-US" sz="2800" b="1" dirty="0">
                          <a:solidFill>
                            <a:srgbClr val="0070C0"/>
                          </a:solidFill>
                        </a:rPr>
                        <a:t>I</a:t>
                      </a:r>
                      <a:r>
                        <a:rPr lang="en-US" sz="2800" b="0" dirty="0"/>
                        <a:t>ntervention</a:t>
                      </a:r>
                      <a:endParaRPr lang="en-US" sz="2800" b="1" dirty="0"/>
                    </a:p>
                  </a:txBody>
                  <a:tcPr/>
                </a:tc>
                <a:tc>
                  <a:txBody>
                    <a:bodyPr/>
                    <a:lstStyle/>
                    <a:p>
                      <a:r>
                        <a:rPr lang="en-US" dirty="0"/>
                        <a:t>does adherence to the Mediterranean diet</a:t>
                      </a:r>
                    </a:p>
                  </a:txBody>
                  <a:tcPr/>
                </a:tc>
                <a:extLst>
                  <a:ext uri="{0D108BD9-81ED-4DB2-BD59-A6C34878D82A}">
                    <a16:rowId xmlns:a16="http://schemas.microsoft.com/office/drawing/2014/main" val="1937962141"/>
                  </a:ext>
                </a:extLst>
              </a:tr>
              <a:tr h="933892">
                <a:tc>
                  <a:txBody>
                    <a:bodyPr/>
                    <a:lstStyle/>
                    <a:p>
                      <a:pPr algn="l"/>
                      <a:r>
                        <a:rPr lang="en-US" sz="2800" b="1" dirty="0">
                          <a:solidFill>
                            <a:srgbClr val="0070C0"/>
                          </a:solidFill>
                        </a:rPr>
                        <a:t>C</a:t>
                      </a:r>
                      <a:r>
                        <a:rPr lang="en-US" sz="2800" b="0" dirty="0"/>
                        <a:t>omparison or Control</a:t>
                      </a:r>
                      <a:endParaRPr lang="en-US" sz="2800" b="1" dirty="0"/>
                    </a:p>
                  </a:txBody>
                  <a:tcPr/>
                </a:tc>
                <a:tc>
                  <a:txBody>
                    <a:bodyPr/>
                    <a:lstStyle/>
                    <a:p>
                      <a:r>
                        <a:rPr lang="en-US" dirty="0"/>
                        <a:t>compared with regular diet</a:t>
                      </a:r>
                    </a:p>
                  </a:txBody>
                  <a:tcPr/>
                </a:tc>
                <a:extLst>
                  <a:ext uri="{0D108BD9-81ED-4DB2-BD59-A6C34878D82A}">
                    <a16:rowId xmlns:a16="http://schemas.microsoft.com/office/drawing/2014/main" val="723263684"/>
                  </a:ext>
                </a:extLst>
              </a:tr>
              <a:tr h="933892">
                <a:tc>
                  <a:txBody>
                    <a:bodyPr/>
                    <a:lstStyle/>
                    <a:p>
                      <a:pPr algn="l"/>
                      <a:r>
                        <a:rPr lang="en-US" sz="2800" b="1" dirty="0">
                          <a:solidFill>
                            <a:srgbClr val="0070C0"/>
                          </a:solidFill>
                        </a:rPr>
                        <a:t>O</a:t>
                      </a:r>
                      <a:r>
                        <a:rPr lang="en-US" sz="2800" b="0" dirty="0"/>
                        <a:t>utcome</a:t>
                      </a:r>
                      <a:endParaRPr lang="en-US" sz="2800" b="1" dirty="0"/>
                    </a:p>
                  </a:txBody>
                  <a:tcPr/>
                </a:tc>
                <a:tc>
                  <a:txBody>
                    <a:bodyPr/>
                    <a:lstStyle/>
                    <a:p>
                      <a:r>
                        <a:rPr lang="en-US" dirty="0"/>
                        <a:t>decrease incidence of frailty?</a:t>
                      </a:r>
                    </a:p>
                  </a:txBody>
                  <a:tcPr/>
                </a:tc>
                <a:extLst>
                  <a:ext uri="{0D108BD9-81ED-4DB2-BD59-A6C34878D82A}">
                    <a16:rowId xmlns:a16="http://schemas.microsoft.com/office/drawing/2014/main" val="2097378633"/>
                  </a:ext>
                </a:extLst>
              </a:tr>
            </a:tbl>
          </a:graphicData>
        </a:graphic>
      </p:graphicFrame>
    </p:spTree>
    <p:extLst>
      <p:ext uri="{BB962C8B-B14F-4D97-AF65-F5344CB8AC3E}">
        <p14:creationId xmlns:p14="http://schemas.microsoft.com/office/powerpoint/2010/main" val="2773626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C1D86-776B-4A5E-B7A1-D07255825912}"/>
              </a:ext>
            </a:extLst>
          </p:cNvPr>
          <p:cNvPicPr>
            <a:picLocks noChangeAspect="1"/>
          </p:cNvPicPr>
          <p:nvPr/>
        </p:nvPicPr>
        <p:blipFill>
          <a:blip r:embed="rId2"/>
          <a:stretch>
            <a:fillRect/>
          </a:stretch>
        </p:blipFill>
        <p:spPr>
          <a:xfrm>
            <a:off x="796299" y="1307565"/>
            <a:ext cx="10599401" cy="4242869"/>
          </a:xfrm>
          <a:prstGeom prst="rect">
            <a:avLst/>
          </a:prstGeom>
        </p:spPr>
      </p:pic>
    </p:spTree>
    <p:extLst>
      <p:ext uri="{BB962C8B-B14F-4D97-AF65-F5344CB8AC3E}">
        <p14:creationId xmlns:p14="http://schemas.microsoft.com/office/powerpoint/2010/main" val="1963112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2574-DE02-4EBF-93ED-276E6085FD4A}"/>
              </a:ext>
            </a:extLst>
          </p:cNvPr>
          <p:cNvSpPr>
            <a:spLocks noGrp="1"/>
          </p:cNvSpPr>
          <p:nvPr>
            <p:ph type="title"/>
          </p:nvPr>
        </p:nvSpPr>
        <p:spPr/>
        <p:txBody>
          <a:bodyPr/>
          <a:lstStyle/>
          <a:p>
            <a:r>
              <a:rPr lang="en-US" dirty="0"/>
              <a:t>Study Design</a:t>
            </a:r>
          </a:p>
        </p:txBody>
      </p:sp>
      <p:sp>
        <p:nvSpPr>
          <p:cNvPr id="3" name="Content Placeholder 2">
            <a:extLst>
              <a:ext uri="{FF2B5EF4-FFF2-40B4-BE49-F238E27FC236}">
                <a16:creationId xmlns:a16="http://schemas.microsoft.com/office/drawing/2014/main" id="{99B153DB-01CD-42B2-AEC9-3181334981AA}"/>
              </a:ext>
            </a:extLst>
          </p:cNvPr>
          <p:cNvSpPr>
            <a:spLocks noGrp="1"/>
          </p:cNvSpPr>
          <p:nvPr>
            <p:ph idx="1"/>
          </p:nvPr>
        </p:nvSpPr>
        <p:spPr/>
        <p:txBody>
          <a:bodyPr>
            <a:normAutofit/>
          </a:bodyPr>
          <a:lstStyle/>
          <a:p>
            <a:r>
              <a:rPr lang="en-US" sz="2000" dirty="0"/>
              <a:t>Objective: </a:t>
            </a:r>
          </a:p>
          <a:p>
            <a:pPr lvl="1"/>
            <a:r>
              <a:rPr lang="en-US" sz="2000" dirty="0"/>
              <a:t>Review of the literature of </a:t>
            </a:r>
            <a:r>
              <a:rPr lang="en-US" sz="2000" b="1" dirty="0"/>
              <a:t>prospective cohort studies </a:t>
            </a:r>
            <a:r>
              <a:rPr lang="en-US" sz="2000" dirty="0"/>
              <a:t>examining associations between adherence to a Mediterranean diet and incident frailty</a:t>
            </a:r>
          </a:p>
          <a:p>
            <a:pPr lvl="1"/>
            <a:endParaRPr lang="en-US" sz="2000" dirty="0"/>
          </a:p>
          <a:p>
            <a:r>
              <a:rPr lang="en-US" sz="2000" dirty="0"/>
              <a:t>Systematic review and meta analysis</a:t>
            </a:r>
          </a:p>
          <a:p>
            <a:endParaRPr lang="en-US" sz="2000" dirty="0"/>
          </a:p>
        </p:txBody>
      </p:sp>
    </p:spTree>
    <p:extLst>
      <p:ext uri="{BB962C8B-B14F-4D97-AF65-F5344CB8AC3E}">
        <p14:creationId xmlns:p14="http://schemas.microsoft.com/office/powerpoint/2010/main" val="806024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CA398B-8CB4-4C0C-89C6-A8AB6F78D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DF247B-A709-4581-A1B0-F64282914DA4}"/>
              </a:ext>
            </a:extLst>
          </p:cNvPr>
          <p:cNvSpPr>
            <a:spLocks noGrp="1"/>
          </p:cNvSpPr>
          <p:nvPr>
            <p:ph type="title"/>
          </p:nvPr>
        </p:nvSpPr>
        <p:spPr>
          <a:xfrm>
            <a:off x="804672" y="640080"/>
            <a:ext cx="4475892" cy="1188720"/>
          </a:xfrm>
          <a:solidFill>
            <a:srgbClr val="FFFFFF"/>
          </a:solidFill>
          <a:ln>
            <a:solidFill>
              <a:srgbClr val="404040"/>
            </a:solidFill>
          </a:ln>
        </p:spPr>
        <p:txBody>
          <a:bodyPr>
            <a:normAutofit/>
          </a:bodyPr>
          <a:lstStyle/>
          <a:p>
            <a:r>
              <a:rPr lang="en-US" dirty="0"/>
              <a:t>Study Design</a:t>
            </a:r>
          </a:p>
        </p:txBody>
      </p:sp>
      <p:sp>
        <p:nvSpPr>
          <p:cNvPr id="3" name="Content Placeholder 2">
            <a:extLst>
              <a:ext uri="{FF2B5EF4-FFF2-40B4-BE49-F238E27FC236}">
                <a16:creationId xmlns:a16="http://schemas.microsoft.com/office/drawing/2014/main" id="{7F2F784F-AD07-43BB-9691-024BB9B636BB}"/>
              </a:ext>
            </a:extLst>
          </p:cNvPr>
          <p:cNvSpPr>
            <a:spLocks noGrp="1"/>
          </p:cNvSpPr>
          <p:nvPr>
            <p:ph idx="1"/>
          </p:nvPr>
        </p:nvSpPr>
        <p:spPr>
          <a:xfrm>
            <a:off x="793891" y="2158311"/>
            <a:ext cx="4475892" cy="4436453"/>
          </a:xfrm>
        </p:spPr>
        <p:txBody>
          <a:bodyPr>
            <a:noAutofit/>
          </a:bodyPr>
          <a:lstStyle/>
          <a:p>
            <a:pPr>
              <a:lnSpc>
                <a:spcPct val="90000"/>
              </a:lnSpc>
            </a:pPr>
            <a:r>
              <a:rPr lang="en-US" b="1" dirty="0">
                <a:solidFill>
                  <a:srgbClr val="FFFFFF"/>
                </a:solidFill>
              </a:rPr>
              <a:t>Eligibility criteria</a:t>
            </a:r>
            <a:r>
              <a:rPr lang="en-US" dirty="0">
                <a:solidFill>
                  <a:srgbClr val="FFFFFF"/>
                </a:solidFill>
              </a:rPr>
              <a:t>:</a:t>
            </a:r>
          </a:p>
          <a:p>
            <a:pPr lvl="1">
              <a:lnSpc>
                <a:spcPct val="90000"/>
              </a:lnSpc>
            </a:pPr>
            <a:r>
              <a:rPr lang="en-US" sz="1800" dirty="0">
                <a:solidFill>
                  <a:srgbClr val="FFFFFF"/>
                </a:solidFill>
              </a:rPr>
              <a:t>Community dwelling older adults (OAs)</a:t>
            </a:r>
          </a:p>
          <a:p>
            <a:pPr lvl="1">
              <a:lnSpc>
                <a:spcPct val="90000"/>
              </a:lnSpc>
            </a:pPr>
            <a:r>
              <a:rPr lang="en-US" sz="1800" dirty="0">
                <a:solidFill>
                  <a:srgbClr val="FFFFFF"/>
                </a:solidFill>
              </a:rPr>
              <a:t>Mean age 60 or older</a:t>
            </a:r>
          </a:p>
          <a:p>
            <a:pPr lvl="1">
              <a:lnSpc>
                <a:spcPct val="90000"/>
              </a:lnSpc>
            </a:pPr>
            <a:r>
              <a:rPr lang="en-US" sz="1800" dirty="0">
                <a:solidFill>
                  <a:srgbClr val="FFFFFF"/>
                </a:solidFill>
              </a:rPr>
              <a:t>Assessment of adherence to Mediterranean diet</a:t>
            </a:r>
          </a:p>
          <a:p>
            <a:pPr lvl="1">
              <a:lnSpc>
                <a:spcPct val="90000"/>
              </a:lnSpc>
            </a:pPr>
            <a:r>
              <a:rPr lang="en-US" sz="1800" dirty="0">
                <a:solidFill>
                  <a:srgbClr val="FFFFFF"/>
                </a:solidFill>
              </a:rPr>
              <a:t>Prospective examination of risk of developing frailty</a:t>
            </a:r>
          </a:p>
          <a:p>
            <a:pPr>
              <a:lnSpc>
                <a:spcPct val="90000"/>
              </a:lnSpc>
            </a:pPr>
            <a:r>
              <a:rPr lang="en-US" b="1" dirty="0">
                <a:solidFill>
                  <a:srgbClr val="FFFFFF"/>
                </a:solidFill>
              </a:rPr>
              <a:t>Exclusion criteria</a:t>
            </a:r>
            <a:r>
              <a:rPr lang="en-US" dirty="0">
                <a:solidFill>
                  <a:srgbClr val="FFFFFF"/>
                </a:solidFill>
              </a:rPr>
              <a:t>:</a:t>
            </a:r>
          </a:p>
          <a:p>
            <a:pPr lvl="1">
              <a:lnSpc>
                <a:spcPct val="90000"/>
              </a:lnSpc>
            </a:pPr>
            <a:r>
              <a:rPr lang="en-US" sz="1800" dirty="0">
                <a:solidFill>
                  <a:srgbClr val="FFFFFF"/>
                </a:solidFill>
              </a:rPr>
              <a:t>Defined frailty according to a single factor</a:t>
            </a:r>
          </a:p>
          <a:p>
            <a:pPr lvl="1">
              <a:lnSpc>
                <a:spcPct val="90000"/>
              </a:lnSpc>
            </a:pPr>
            <a:r>
              <a:rPr lang="en-US" sz="1800" dirty="0">
                <a:solidFill>
                  <a:srgbClr val="FFFFFF"/>
                </a:solidFill>
              </a:rPr>
              <a:t>Used selected cohorts with specific disease conditions</a:t>
            </a:r>
          </a:p>
          <a:p>
            <a:pPr lvl="1">
              <a:lnSpc>
                <a:spcPct val="90000"/>
              </a:lnSpc>
            </a:pPr>
            <a:r>
              <a:rPr lang="en-US" sz="1800" dirty="0">
                <a:solidFill>
                  <a:srgbClr val="FFFFFF"/>
                </a:solidFill>
              </a:rPr>
              <a:t>Review papers, RCTs</a:t>
            </a:r>
          </a:p>
          <a:p>
            <a:pPr>
              <a:lnSpc>
                <a:spcPct val="90000"/>
              </a:lnSpc>
            </a:pPr>
            <a:endParaRPr lang="en-US" dirty="0">
              <a:solidFill>
                <a:srgbClr val="FFFFFF"/>
              </a:solidFill>
            </a:endParaRPr>
          </a:p>
        </p:txBody>
      </p:sp>
      <p:sp>
        <p:nvSpPr>
          <p:cNvPr id="11" name="Rectangle 10">
            <a:extLst>
              <a:ext uri="{FF2B5EF4-FFF2-40B4-BE49-F238E27FC236}">
                <a16:creationId xmlns:a16="http://schemas.microsoft.com/office/drawing/2014/main" id="{9E8345C6-0280-4226-BD83-7333BA6C3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9823778-D290-4538-B146-1F73C3755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F7EC865-A437-48BC-8D8E-0672B542112A}"/>
              </a:ext>
            </a:extLst>
          </p:cNvPr>
          <p:cNvPicPr>
            <a:picLocks noChangeAspect="1"/>
          </p:cNvPicPr>
          <p:nvPr/>
        </p:nvPicPr>
        <p:blipFill rotWithShape="1">
          <a:blip r:embed="rId2"/>
          <a:srcRect l="26909" r="12888"/>
          <a:stretch/>
        </p:blipFill>
        <p:spPr>
          <a:xfrm>
            <a:off x="7208520" y="1126397"/>
            <a:ext cx="3867912" cy="4288536"/>
          </a:xfrm>
          <a:prstGeom prst="rect">
            <a:avLst/>
          </a:prstGeom>
          <a:ln w="31750">
            <a:noFill/>
          </a:ln>
        </p:spPr>
      </p:pic>
    </p:spTree>
    <p:extLst>
      <p:ext uri="{BB962C8B-B14F-4D97-AF65-F5344CB8AC3E}">
        <p14:creationId xmlns:p14="http://schemas.microsoft.com/office/powerpoint/2010/main" val="2112195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8698-DFAD-4D6A-947E-B23207CF55C0}"/>
              </a:ext>
            </a:extLst>
          </p:cNvPr>
          <p:cNvSpPr>
            <a:spLocks noGrp="1"/>
          </p:cNvSpPr>
          <p:nvPr>
            <p:ph type="title"/>
          </p:nvPr>
        </p:nvSpPr>
        <p:spPr>
          <a:xfrm>
            <a:off x="642414" y="884233"/>
            <a:ext cx="3177443" cy="1188720"/>
          </a:xfrm>
        </p:spPr>
        <p:txBody>
          <a:bodyPr/>
          <a:lstStyle/>
          <a:p>
            <a:r>
              <a:rPr lang="en-US" dirty="0"/>
              <a:t>Methods</a:t>
            </a:r>
          </a:p>
        </p:txBody>
      </p:sp>
      <p:sp>
        <p:nvSpPr>
          <p:cNvPr id="3" name="Content Placeholder 2">
            <a:extLst>
              <a:ext uri="{FF2B5EF4-FFF2-40B4-BE49-F238E27FC236}">
                <a16:creationId xmlns:a16="http://schemas.microsoft.com/office/drawing/2014/main" id="{38CD41E3-7238-4CC0-A871-D5E43EAEEC32}"/>
              </a:ext>
            </a:extLst>
          </p:cNvPr>
          <p:cNvSpPr>
            <a:spLocks noGrp="1"/>
          </p:cNvSpPr>
          <p:nvPr>
            <p:ph idx="1"/>
          </p:nvPr>
        </p:nvSpPr>
        <p:spPr>
          <a:xfrm>
            <a:off x="642414" y="2968784"/>
            <a:ext cx="4528286" cy="3101983"/>
          </a:xfrm>
        </p:spPr>
        <p:txBody>
          <a:bodyPr>
            <a:normAutofit/>
          </a:bodyPr>
          <a:lstStyle/>
          <a:p>
            <a:r>
              <a:rPr lang="en-US" sz="2400" dirty="0"/>
              <a:t>Searched for studies published 2000 or later</a:t>
            </a:r>
          </a:p>
          <a:p>
            <a:pPr marL="0" indent="0">
              <a:buNone/>
            </a:pPr>
            <a:r>
              <a:rPr lang="en-US" sz="2400" dirty="0"/>
              <a:t> </a:t>
            </a:r>
          </a:p>
          <a:p>
            <a:r>
              <a:rPr lang="en-US" sz="2400" dirty="0"/>
              <a:t>Two independent reviewers</a:t>
            </a:r>
          </a:p>
        </p:txBody>
      </p:sp>
      <p:pic>
        <p:nvPicPr>
          <p:cNvPr id="4" name="Picture 3">
            <a:extLst>
              <a:ext uri="{FF2B5EF4-FFF2-40B4-BE49-F238E27FC236}">
                <a16:creationId xmlns:a16="http://schemas.microsoft.com/office/drawing/2014/main" id="{F1063330-F7C7-4EFC-A9F0-DE7466C1F51E}"/>
              </a:ext>
            </a:extLst>
          </p:cNvPr>
          <p:cNvPicPr>
            <a:picLocks noChangeAspect="1"/>
          </p:cNvPicPr>
          <p:nvPr/>
        </p:nvPicPr>
        <p:blipFill>
          <a:blip r:embed="rId3"/>
          <a:stretch>
            <a:fillRect/>
          </a:stretch>
        </p:blipFill>
        <p:spPr>
          <a:xfrm>
            <a:off x="5530626" y="311265"/>
            <a:ext cx="6402884" cy="6219717"/>
          </a:xfrm>
          <a:prstGeom prst="rect">
            <a:avLst/>
          </a:prstGeom>
        </p:spPr>
      </p:pic>
    </p:spTree>
    <p:extLst>
      <p:ext uri="{BB962C8B-B14F-4D97-AF65-F5344CB8AC3E}">
        <p14:creationId xmlns:p14="http://schemas.microsoft.com/office/powerpoint/2010/main" val="1353619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CE75E-6660-42E1-A71B-32144AEED84E}"/>
              </a:ext>
            </a:extLst>
          </p:cNvPr>
          <p:cNvSpPr>
            <a:spLocks noGrp="1"/>
          </p:cNvSpPr>
          <p:nvPr>
            <p:ph type="title"/>
          </p:nvPr>
        </p:nvSpPr>
        <p:spPr/>
        <p:txBody>
          <a:bodyPr/>
          <a:lstStyle/>
          <a:p>
            <a:r>
              <a:rPr lang="en-US" dirty="0"/>
              <a:t>Statistical Analysis</a:t>
            </a:r>
          </a:p>
        </p:txBody>
      </p:sp>
      <p:sp>
        <p:nvSpPr>
          <p:cNvPr id="3" name="Content Placeholder 2">
            <a:extLst>
              <a:ext uri="{FF2B5EF4-FFF2-40B4-BE49-F238E27FC236}">
                <a16:creationId xmlns:a16="http://schemas.microsoft.com/office/drawing/2014/main" id="{57BDFE36-2A09-4F03-9238-AA07E05E65EF}"/>
              </a:ext>
            </a:extLst>
          </p:cNvPr>
          <p:cNvSpPr>
            <a:spLocks noGrp="1"/>
          </p:cNvSpPr>
          <p:nvPr>
            <p:ph idx="1"/>
          </p:nvPr>
        </p:nvSpPr>
        <p:spPr>
          <a:xfrm>
            <a:off x="2944368" y="2571369"/>
            <a:ext cx="6303264" cy="3101983"/>
          </a:xfrm>
        </p:spPr>
        <p:txBody>
          <a:bodyPr>
            <a:normAutofit/>
          </a:bodyPr>
          <a:lstStyle/>
          <a:p>
            <a:endParaRPr lang="en-US" sz="2400" dirty="0"/>
          </a:p>
          <a:p>
            <a:r>
              <a:rPr lang="en-US" sz="2400" dirty="0"/>
              <a:t>The presence and degree of heterogeneity between studies were assessed using the chi-square test and </a:t>
            </a:r>
            <a:r>
              <a:rPr lang="en-US" sz="2400" i="1" dirty="0"/>
              <a:t>I</a:t>
            </a:r>
            <a:r>
              <a:rPr lang="en-US" sz="2400" i="1" baseline="30000" dirty="0"/>
              <a:t>2</a:t>
            </a:r>
            <a:r>
              <a:rPr lang="en-US" sz="2400" dirty="0"/>
              <a:t> statistic</a:t>
            </a:r>
          </a:p>
          <a:p>
            <a:endParaRPr lang="en-US" sz="2400" dirty="0"/>
          </a:p>
          <a:p>
            <a:r>
              <a:rPr lang="en-US" sz="2400" dirty="0"/>
              <a:t>Publication bias assessed by visual inspection of funnel plots</a:t>
            </a:r>
          </a:p>
        </p:txBody>
      </p:sp>
    </p:spTree>
    <p:extLst>
      <p:ext uri="{BB962C8B-B14F-4D97-AF65-F5344CB8AC3E}">
        <p14:creationId xmlns:p14="http://schemas.microsoft.com/office/powerpoint/2010/main" val="2678814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A9298-2128-4BF6-B5F2-9A240E60AC5D}"/>
              </a:ext>
            </a:extLst>
          </p:cNvPr>
          <p:cNvSpPr>
            <a:spLocks noGrp="1"/>
          </p:cNvSpPr>
          <p:nvPr>
            <p:ph type="title"/>
          </p:nvPr>
        </p:nvSpPr>
        <p:spPr>
          <a:xfrm>
            <a:off x="2231136" y="318147"/>
            <a:ext cx="7729728" cy="1188720"/>
          </a:xfrm>
        </p:spPr>
        <p:txBody>
          <a:bodyPr/>
          <a:lstStyle/>
          <a:p>
            <a:r>
              <a:rPr lang="en-US" dirty="0"/>
              <a:t>Study characteristics</a:t>
            </a:r>
          </a:p>
        </p:txBody>
      </p:sp>
      <p:sp>
        <p:nvSpPr>
          <p:cNvPr id="3" name="Content Placeholder 2">
            <a:extLst>
              <a:ext uri="{FF2B5EF4-FFF2-40B4-BE49-F238E27FC236}">
                <a16:creationId xmlns:a16="http://schemas.microsoft.com/office/drawing/2014/main" id="{E01EF805-6F55-4906-8E1A-0DA91EC01338}"/>
              </a:ext>
            </a:extLst>
          </p:cNvPr>
          <p:cNvSpPr>
            <a:spLocks noGrp="1"/>
          </p:cNvSpPr>
          <p:nvPr>
            <p:ph idx="1"/>
          </p:nvPr>
        </p:nvSpPr>
        <p:spPr>
          <a:xfrm>
            <a:off x="2231136" y="1714408"/>
            <a:ext cx="7729728" cy="1076418"/>
          </a:xfrm>
        </p:spPr>
        <p:txBody>
          <a:bodyPr/>
          <a:lstStyle/>
          <a:p>
            <a:r>
              <a:rPr lang="en-US" dirty="0"/>
              <a:t>4 studies included in meta-analysis</a:t>
            </a:r>
          </a:p>
          <a:p>
            <a:r>
              <a:rPr lang="en-US" dirty="0"/>
              <a:t>5,789 older adults included with a mean follow-up of 3.9 years</a:t>
            </a:r>
          </a:p>
        </p:txBody>
      </p:sp>
      <p:pic>
        <p:nvPicPr>
          <p:cNvPr id="4" name="Picture 3">
            <a:extLst>
              <a:ext uri="{FF2B5EF4-FFF2-40B4-BE49-F238E27FC236}">
                <a16:creationId xmlns:a16="http://schemas.microsoft.com/office/drawing/2014/main" id="{86CDCD14-7B5E-40A0-84F3-E3EAAE43D2C8}"/>
              </a:ext>
            </a:extLst>
          </p:cNvPr>
          <p:cNvPicPr>
            <a:picLocks noChangeAspect="1"/>
          </p:cNvPicPr>
          <p:nvPr/>
        </p:nvPicPr>
        <p:blipFill>
          <a:blip r:embed="rId3"/>
          <a:stretch>
            <a:fillRect/>
          </a:stretch>
        </p:blipFill>
        <p:spPr>
          <a:xfrm>
            <a:off x="352425" y="2698915"/>
            <a:ext cx="11487150" cy="3771900"/>
          </a:xfrm>
          <a:prstGeom prst="rect">
            <a:avLst/>
          </a:prstGeom>
        </p:spPr>
      </p:pic>
    </p:spTree>
    <p:extLst>
      <p:ext uri="{BB962C8B-B14F-4D97-AF65-F5344CB8AC3E}">
        <p14:creationId xmlns:p14="http://schemas.microsoft.com/office/powerpoint/2010/main" val="1278086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CE416-5ACF-458A-ADB0-05BBDA73DFBF}"/>
              </a:ext>
            </a:extLst>
          </p:cNvPr>
          <p:cNvSpPr>
            <a:spLocks noGrp="1"/>
          </p:cNvSpPr>
          <p:nvPr>
            <p:ph type="title"/>
          </p:nvPr>
        </p:nvSpPr>
        <p:spPr>
          <a:xfrm>
            <a:off x="554736" y="659818"/>
            <a:ext cx="5541264" cy="1188720"/>
          </a:xfrm>
        </p:spPr>
        <p:txBody>
          <a:bodyPr/>
          <a:lstStyle/>
          <a:p>
            <a:r>
              <a:rPr lang="en-US" dirty="0"/>
              <a:t>Frailty assessment</a:t>
            </a:r>
          </a:p>
        </p:txBody>
      </p:sp>
      <p:sp>
        <p:nvSpPr>
          <p:cNvPr id="3" name="Content Placeholder 2">
            <a:extLst>
              <a:ext uri="{FF2B5EF4-FFF2-40B4-BE49-F238E27FC236}">
                <a16:creationId xmlns:a16="http://schemas.microsoft.com/office/drawing/2014/main" id="{D2CFE5B3-E7F2-45D5-BBDE-3DEF3E00F035}"/>
              </a:ext>
            </a:extLst>
          </p:cNvPr>
          <p:cNvSpPr>
            <a:spLocks noGrp="1"/>
          </p:cNvSpPr>
          <p:nvPr>
            <p:ph idx="1"/>
          </p:nvPr>
        </p:nvSpPr>
        <p:spPr>
          <a:xfrm>
            <a:off x="6410526" y="1041686"/>
            <a:ext cx="5349955" cy="4774627"/>
          </a:xfrm>
        </p:spPr>
        <p:txBody>
          <a:bodyPr>
            <a:normAutofit/>
          </a:bodyPr>
          <a:lstStyle/>
          <a:p>
            <a:r>
              <a:rPr lang="en-US" dirty="0"/>
              <a:t>Cardiovascular Health Study frailty criteria</a:t>
            </a:r>
          </a:p>
          <a:p>
            <a:pPr lvl="1"/>
            <a:r>
              <a:rPr lang="en-US" dirty="0"/>
              <a:t>Unintentional weight loss</a:t>
            </a:r>
          </a:p>
          <a:p>
            <a:pPr lvl="1"/>
            <a:r>
              <a:rPr lang="en-US" dirty="0"/>
              <a:t>Self-reported exhaustion</a:t>
            </a:r>
          </a:p>
          <a:p>
            <a:pPr lvl="1"/>
            <a:r>
              <a:rPr lang="en-US" dirty="0"/>
              <a:t>Weakness</a:t>
            </a:r>
          </a:p>
          <a:p>
            <a:pPr lvl="1"/>
            <a:r>
              <a:rPr lang="en-US" dirty="0"/>
              <a:t>Slow walking speed</a:t>
            </a:r>
          </a:p>
          <a:p>
            <a:pPr lvl="1"/>
            <a:r>
              <a:rPr lang="en-US" dirty="0"/>
              <a:t>Low physical activity</a:t>
            </a:r>
          </a:p>
          <a:p>
            <a:r>
              <a:rPr lang="en-US" dirty="0"/>
              <a:t>FRAIL scale</a:t>
            </a:r>
          </a:p>
          <a:p>
            <a:pPr lvl="1"/>
            <a:r>
              <a:rPr lang="en-US" b="1" dirty="0"/>
              <a:t>F</a:t>
            </a:r>
            <a:r>
              <a:rPr lang="en-US" dirty="0"/>
              <a:t>atigue – Easily fatigued?</a:t>
            </a:r>
          </a:p>
          <a:p>
            <a:pPr lvl="1"/>
            <a:r>
              <a:rPr lang="en-US" b="1" dirty="0"/>
              <a:t>R</a:t>
            </a:r>
            <a:r>
              <a:rPr lang="en-US" dirty="0"/>
              <a:t>esistance – Able to walk up one flight of stairs?</a:t>
            </a:r>
          </a:p>
          <a:p>
            <a:pPr lvl="1"/>
            <a:r>
              <a:rPr lang="en-US" b="1" dirty="0"/>
              <a:t>A</a:t>
            </a:r>
            <a:r>
              <a:rPr lang="en-US" dirty="0"/>
              <a:t>mbulation – Able to walk one block?</a:t>
            </a:r>
          </a:p>
          <a:p>
            <a:pPr lvl="1"/>
            <a:r>
              <a:rPr lang="en-US" b="1" dirty="0"/>
              <a:t>I</a:t>
            </a:r>
            <a:r>
              <a:rPr lang="en-US" dirty="0"/>
              <a:t>llnesses – More than five illnesses?</a:t>
            </a:r>
          </a:p>
          <a:p>
            <a:pPr lvl="1"/>
            <a:r>
              <a:rPr lang="en-US" b="1" dirty="0"/>
              <a:t>L</a:t>
            </a:r>
            <a:r>
              <a:rPr lang="en-US" dirty="0"/>
              <a:t>oss of weight – Lost &gt;5% weight in 3 months?</a:t>
            </a:r>
          </a:p>
        </p:txBody>
      </p:sp>
      <p:pic>
        <p:nvPicPr>
          <p:cNvPr id="5" name="Picture 4">
            <a:extLst>
              <a:ext uri="{FF2B5EF4-FFF2-40B4-BE49-F238E27FC236}">
                <a16:creationId xmlns:a16="http://schemas.microsoft.com/office/drawing/2014/main" id="{4C6C288E-DC1D-4D95-9356-3FC83719D4A8}"/>
              </a:ext>
            </a:extLst>
          </p:cNvPr>
          <p:cNvPicPr>
            <a:picLocks noChangeAspect="1"/>
          </p:cNvPicPr>
          <p:nvPr/>
        </p:nvPicPr>
        <p:blipFill>
          <a:blip r:embed="rId3"/>
          <a:stretch>
            <a:fillRect/>
          </a:stretch>
        </p:blipFill>
        <p:spPr>
          <a:xfrm>
            <a:off x="1834880" y="2608926"/>
            <a:ext cx="2983898" cy="3462796"/>
          </a:xfrm>
          <a:prstGeom prst="rect">
            <a:avLst/>
          </a:prstGeom>
        </p:spPr>
      </p:pic>
    </p:spTree>
    <p:extLst>
      <p:ext uri="{BB962C8B-B14F-4D97-AF65-F5344CB8AC3E}">
        <p14:creationId xmlns:p14="http://schemas.microsoft.com/office/powerpoint/2010/main" val="410782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3667-00FD-4E64-B40A-5E0A253FFA5E}"/>
              </a:ext>
            </a:extLst>
          </p:cNvPr>
          <p:cNvSpPr>
            <a:spLocks noGrp="1"/>
          </p:cNvSpPr>
          <p:nvPr>
            <p:ph type="title"/>
          </p:nvPr>
        </p:nvSpPr>
        <p:spPr>
          <a:xfrm>
            <a:off x="2231136" y="361577"/>
            <a:ext cx="7729728" cy="1188720"/>
          </a:xfrm>
        </p:spPr>
        <p:txBody>
          <a:bodyPr/>
          <a:lstStyle/>
          <a:p>
            <a:r>
              <a:rPr lang="en-US" dirty="0"/>
              <a:t>Mediterranean Diet Score</a:t>
            </a:r>
          </a:p>
        </p:txBody>
      </p:sp>
      <p:sp>
        <p:nvSpPr>
          <p:cNvPr id="3" name="Content Placeholder 2">
            <a:extLst>
              <a:ext uri="{FF2B5EF4-FFF2-40B4-BE49-F238E27FC236}">
                <a16:creationId xmlns:a16="http://schemas.microsoft.com/office/drawing/2014/main" id="{A0D79E8A-ADC9-44C0-9758-26207EE057D2}"/>
              </a:ext>
            </a:extLst>
          </p:cNvPr>
          <p:cNvSpPr>
            <a:spLocks noGrp="1"/>
          </p:cNvSpPr>
          <p:nvPr>
            <p:ph idx="1"/>
          </p:nvPr>
        </p:nvSpPr>
        <p:spPr>
          <a:xfrm>
            <a:off x="789144" y="2172144"/>
            <a:ext cx="6789039" cy="3101983"/>
          </a:xfrm>
        </p:spPr>
        <p:txBody>
          <a:bodyPr/>
          <a:lstStyle/>
          <a:p>
            <a:r>
              <a:rPr lang="en-US" dirty="0"/>
              <a:t>A scale to indicate degree of adherence to the Mediterranean diet, as constructed by </a:t>
            </a:r>
            <a:r>
              <a:rPr lang="en-US" dirty="0" err="1"/>
              <a:t>Trichopoulou</a:t>
            </a:r>
            <a:r>
              <a:rPr lang="en-US" dirty="0"/>
              <a:t>, et al.</a:t>
            </a:r>
          </a:p>
          <a:p>
            <a:endParaRPr lang="en-US" dirty="0"/>
          </a:p>
        </p:txBody>
      </p:sp>
      <p:pic>
        <p:nvPicPr>
          <p:cNvPr id="4" name="Picture 3">
            <a:extLst>
              <a:ext uri="{FF2B5EF4-FFF2-40B4-BE49-F238E27FC236}">
                <a16:creationId xmlns:a16="http://schemas.microsoft.com/office/drawing/2014/main" id="{656D65FA-8B22-4A93-B5E6-5FDB95973336}"/>
              </a:ext>
            </a:extLst>
          </p:cNvPr>
          <p:cNvPicPr>
            <a:picLocks noChangeAspect="1"/>
          </p:cNvPicPr>
          <p:nvPr/>
        </p:nvPicPr>
        <p:blipFill>
          <a:blip r:embed="rId3"/>
          <a:stretch>
            <a:fillRect/>
          </a:stretch>
        </p:blipFill>
        <p:spPr>
          <a:xfrm>
            <a:off x="7767947" y="2743151"/>
            <a:ext cx="3947804" cy="2891767"/>
          </a:xfrm>
          <a:prstGeom prst="rect">
            <a:avLst/>
          </a:prstGeom>
        </p:spPr>
      </p:pic>
      <p:sp>
        <p:nvSpPr>
          <p:cNvPr id="5" name="TextBox 4">
            <a:extLst>
              <a:ext uri="{FF2B5EF4-FFF2-40B4-BE49-F238E27FC236}">
                <a16:creationId xmlns:a16="http://schemas.microsoft.com/office/drawing/2014/main" id="{07E5CE21-84D7-41AE-B3D6-6AB609F72B49}"/>
              </a:ext>
            </a:extLst>
          </p:cNvPr>
          <p:cNvSpPr txBox="1"/>
          <p:nvPr/>
        </p:nvSpPr>
        <p:spPr>
          <a:xfrm>
            <a:off x="7767947" y="5895975"/>
            <a:ext cx="1699326" cy="236970"/>
          </a:xfrm>
          <a:prstGeom prst="rect">
            <a:avLst/>
          </a:prstGeom>
          <a:noFill/>
        </p:spPr>
        <p:txBody>
          <a:bodyPr wrap="square" rtlCol="0">
            <a:spAutoFit/>
          </a:bodyPr>
          <a:lstStyle/>
          <a:p>
            <a:r>
              <a:rPr lang="en-US" sz="900" dirty="0" err="1"/>
              <a:t>Trichopoulou</a:t>
            </a:r>
            <a:r>
              <a:rPr lang="en-US" sz="900" dirty="0"/>
              <a:t>, et al.. BMJ 1995</a:t>
            </a:r>
          </a:p>
        </p:txBody>
      </p:sp>
      <p:graphicFrame>
        <p:nvGraphicFramePr>
          <p:cNvPr id="6" name="Table 6">
            <a:extLst>
              <a:ext uri="{FF2B5EF4-FFF2-40B4-BE49-F238E27FC236}">
                <a16:creationId xmlns:a16="http://schemas.microsoft.com/office/drawing/2014/main" id="{92C53EA9-56FB-4304-B681-6C3D3E8187DE}"/>
              </a:ext>
            </a:extLst>
          </p:cNvPr>
          <p:cNvGraphicFramePr>
            <a:graphicFrameLocks noGrp="1"/>
          </p:cNvGraphicFramePr>
          <p:nvPr>
            <p:extLst>
              <p:ext uri="{D42A27DB-BD31-4B8C-83A1-F6EECF244321}">
                <p14:modId xmlns:p14="http://schemas.microsoft.com/office/powerpoint/2010/main" val="2133559851"/>
              </p:ext>
            </p:extLst>
          </p:nvPr>
        </p:nvGraphicFramePr>
        <p:xfrm>
          <a:off x="398427" y="3182676"/>
          <a:ext cx="6989993" cy="3082631"/>
        </p:xfrm>
        <a:graphic>
          <a:graphicData uri="http://schemas.openxmlformats.org/drawingml/2006/table">
            <a:tbl>
              <a:tblPr firstRow="1" bandRow="1">
                <a:tableStyleId>{5C22544A-7EE6-4342-B048-85BDC9FD1C3A}</a:tableStyleId>
              </a:tblPr>
              <a:tblGrid>
                <a:gridCol w="2159799">
                  <a:extLst>
                    <a:ext uri="{9D8B030D-6E8A-4147-A177-3AD203B41FA5}">
                      <a16:colId xmlns:a16="http://schemas.microsoft.com/office/drawing/2014/main" val="3646842778"/>
                    </a:ext>
                  </a:extLst>
                </a:gridCol>
                <a:gridCol w="4830194">
                  <a:extLst>
                    <a:ext uri="{9D8B030D-6E8A-4147-A177-3AD203B41FA5}">
                      <a16:colId xmlns:a16="http://schemas.microsoft.com/office/drawing/2014/main" val="3031254909"/>
                    </a:ext>
                  </a:extLst>
                </a:gridCol>
              </a:tblGrid>
              <a:tr h="289201">
                <a:tc gridSpan="2">
                  <a:txBody>
                    <a:bodyPr/>
                    <a:lstStyle/>
                    <a:p>
                      <a:r>
                        <a:rPr lang="en-US" sz="1400" dirty="0"/>
                        <a:t>MDS – 1 point for each “yes”</a:t>
                      </a:r>
                    </a:p>
                  </a:txBody>
                  <a:tcPr/>
                </a:tc>
                <a:tc hMerge="1">
                  <a:txBody>
                    <a:bodyPr/>
                    <a:lstStyle/>
                    <a:p>
                      <a:endParaRPr lang="en-US" dirty="0"/>
                    </a:p>
                  </a:txBody>
                  <a:tcPr/>
                </a:tc>
                <a:extLst>
                  <a:ext uri="{0D108BD9-81ED-4DB2-BD59-A6C34878D82A}">
                    <a16:rowId xmlns:a16="http://schemas.microsoft.com/office/drawing/2014/main" val="3209640210"/>
                  </a:ext>
                </a:extLst>
              </a:tr>
              <a:tr h="289201">
                <a:tc>
                  <a:txBody>
                    <a:bodyPr/>
                    <a:lstStyle/>
                    <a:p>
                      <a:r>
                        <a:rPr lang="en-US" sz="1400" dirty="0"/>
                        <a:t>Vegetables</a:t>
                      </a:r>
                    </a:p>
                  </a:txBody>
                  <a:tcPr/>
                </a:tc>
                <a:tc>
                  <a:txBody>
                    <a:bodyPr/>
                    <a:lstStyle/>
                    <a:p>
                      <a:r>
                        <a:rPr lang="en-US" sz="1400" dirty="0"/>
                        <a:t>Two or more cups of vegetables a day </a:t>
                      </a:r>
                    </a:p>
                  </a:txBody>
                  <a:tcPr/>
                </a:tc>
                <a:extLst>
                  <a:ext uri="{0D108BD9-81ED-4DB2-BD59-A6C34878D82A}">
                    <a16:rowId xmlns:a16="http://schemas.microsoft.com/office/drawing/2014/main" val="2818521985"/>
                  </a:ext>
                </a:extLst>
              </a:tr>
              <a:tr h="289201">
                <a:tc>
                  <a:txBody>
                    <a:bodyPr/>
                    <a:lstStyle/>
                    <a:p>
                      <a:r>
                        <a:rPr lang="en-US" sz="1400" dirty="0"/>
                        <a:t>Fruit</a:t>
                      </a:r>
                    </a:p>
                  </a:txBody>
                  <a:tcPr/>
                </a:tc>
                <a:tc>
                  <a:txBody>
                    <a:bodyPr/>
                    <a:lstStyle/>
                    <a:p>
                      <a:r>
                        <a:rPr lang="en-US" sz="1400" dirty="0"/>
                        <a:t>Two or more pieces of fruit a day</a:t>
                      </a:r>
                    </a:p>
                  </a:txBody>
                  <a:tcPr/>
                </a:tc>
                <a:extLst>
                  <a:ext uri="{0D108BD9-81ED-4DB2-BD59-A6C34878D82A}">
                    <a16:rowId xmlns:a16="http://schemas.microsoft.com/office/drawing/2014/main" val="3909492369"/>
                  </a:ext>
                </a:extLst>
              </a:tr>
              <a:tr h="289201">
                <a:tc>
                  <a:txBody>
                    <a:bodyPr/>
                    <a:lstStyle/>
                    <a:p>
                      <a:r>
                        <a:rPr lang="en-US" sz="1400" dirty="0"/>
                        <a:t>Whole grains</a:t>
                      </a:r>
                    </a:p>
                  </a:txBody>
                  <a:tcPr/>
                </a:tc>
                <a:tc>
                  <a:txBody>
                    <a:bodyPr/>
                    <a:lstStyle/>
                    <a:p>
                      <a:r>
                        <a:rPr lang="en-US" sz="1400" dirty="0"/>
                        <a:t>2 or more whole grains a day </a:t>
                      </a:r>
                    </a:p>
                  </a:txBody>
                  <a:tcPr/>
                </a:tc>
                <a:extLst>
                  <a:ext uri="{0D108BD9-81ED-4DB2-BD59-A6C34878D82A}">
                    <a16:rowId xmlns:a16="http://schemas.microsoft.com/office/drawing/2014/main" val="2720768312"/>
                  </a:ext>
                </a:extLst>
              </a:tr>
              <a:tr h="339431">
                <a:tc>
                  <a:txBody>
                    <a:bodyPr/>
                    <a:lstStyle/>
                    <a:p>
                      <a:r>
                        <a:rPr lang="en-US" sz="1400" dirty="0"/>
                        <a:t>Wine</a:t>
                      </a:r>
                    </a:p>
                  </a:txBody>
                  <a:tcPr/>
                </a:tc>
                <a:tc>
                  <a:txBody>
                    <a:bodyPr/>
                    <a:lstStyle/>
                    <a:p>
                      <a:r>
                        <a:rPr lang="en-US" sz="1400" dirty="0"/>
                        <a:t>½ to 1 drink a day for women, 1 to 2 for men (but no more)</a:t>
                      </a:r>
                    </a:p>
                  </a:txBody>
                  <a:tcPr/>
                </a:tc>
                <a:extLst>
                  <a:ext uri="{0D108BD9-81ED-4DB2-BD59-A6C34878D82A}">
                    <a16:rowId xmlns:a16="http://schemas.microsoft.com/office/drawing/2014/main" val="198815159"/>
                  </a:ext>
                </a:extLst>
              </a:tr>
              <a:tr h="289201">
                <a:tc>
                  <a:txBody>
                    <a:bodyPr/>
                    <a:lstStyle/>
                    <a:p>
                      <a:r>
                        <a:rPr lang="en-US" sz="1400" dirty="0"/>
                        <a:t>Fish</a:t>
                      </a:r>
                    </a:p>
                  </a:txBody>
                  <a:tcPr/>
                </a:tc>
                <a:tc>
                  <a:txBody>
                    <a:bodyPr/>
                    <a:lstStyle/>
                    <a:p>
                      <a:r>
                        <a:rPr lang="en-US" sz="1400" dirty="0"/>
                        <a:t>Fish 2 or more times a week </a:t>
                      </a:r>
                    </a:p>
                  </a:txBody>
                  <a:tcPr/>
                </a:tc>
                <a:extLst>
                  <a:ext uri="{0D108BD9-81ED-4DB2-BD59-A6C34878D82A}">
                    <a16:rowId xmlns:a16="http://schemas.microsoft.com/office/drawing/2014/main" val="76486025"/>
                  </a:ext>
                </a:extLst>
              </a:tr>
              <a:tr h="289201">
                <a:tc>
                  <a:txBody>
                    <a:bodyPr/>
                    <a:lstStyle/>
                    <a:p>
                      <a:r>
                        <a:rPr lang="en-US" sz="1400" dirty="0"/>
                        <a:t>Legumes / beans</a:t>
                      </a:r>
                    </a:p>
                  </a:txBody>
                  <a:tcPr/>
                </a:tc>
                <a:tc>
                  <a:txBody>
                    <a:bodyPr/>
                    <a:lstStyle/>
                    <a:p>
                      <a:r>
                        <a:rPr lang="en-US" sz="1400" dirty="0"/>
                        <a:t>2 or more servings a week </a:t>
                      </a:r>
                    </a:p>
                  </a:txBody>
                  <a:tcPr/>
                </a:tc>
                <a:extLst>
                  <a:ext uri="{0D108BD9-81ED-4DB2-BD59-A6C34878D82A}">
                    <a16:rowId xmlns:a16="http://schemas.microsoft.com/office/drawing/2014/main" val="2450345394"/>
                  </a:ext>
                </a:extLst>
              </a:tr>
              <a:tr h="289201">
                <a:tc>
                  <a:txBody>
                    <a:bodyPr/>
                    <a:lstStyle/>
                    <a:p>
                      <a:r>
                        <a:rPr lang="en-US" sz="1400" dirty="0"/>
                        <a:t>Nuts / Seeds</a:t>
                      </a:r>
                    </a:p>
                  </a:txBody>
                  <a:tcPr/>
                </a:tc>
                <a:tc>
                  <a:txBody>
                    <a:bodyPr/>
                    <a:lstStyle/>
                    <a:p>
                      <a:r>
                        <a:rPr lang="en-US" sz="1400" dirty="0"/>
                        <a:t>A handful of nuts most days </a:t>
                      </a:r>
                    </a:p>
                  </a:txBody>
                  <a:tcPr/>
                </a:tc>
                <a:extLst>
                  <a:ext uri="{0D108BD9-81ED-4DB2-BD59-A6C34878D82A}">
                    <a16:rowId xmlns:a16="http://schemas.microsoft.com/office/drawing/2014/main" val="3822089931"/>
                  </a:ext>
                </a:extLst>
              </a:tr>
              <a:tr h="289201">
                <a:tc>
                  <a:txBody>
                    <a:bodyPr/>
                    <a:lstStyle/>
                    <a:p>
                      <a:r>
                        <a:rPr lang="en-US" sz="1400" dirty="0"/>
                        <a:t>Fat</a:t>
                      </a:r>
                    </a:p>
                  </a:txBody>
                  <a:tcPr/>
                </a:tc>
                <a:tc>
                  <a:txBody>
                    <a:bodyPr/>
                    <a:lstStyle/>
                    <a:p>
                      <a:r>
                        <a:rPr lang="en-US" sz="1400" dirty="0"/>
                        <a:t>Lots of olive oil and few other fats </a:t>
                      </a:r>
                    </a:p>
                  </a:txBody>
                  <a:tcPr/>
                </a:tc>
                <a:extLst>
                  <a:ext uri="{0D108BD9-81ED-4DB2-BD59-A6C34878D82A}">
                    <a16:rowId xmlns:a16="http://schemas.microsoft.com/office/drawing/2014/main" val="1955384986"/>
                  </a:ext>
                </a:extLst>
              </a:tr>
              <a:tr h="2892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Red or Processed Meat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2 servings or fewer a week </a:t>
                      </a:r>
                    </a:p>
                  </a:txBody>
                  <a:tcPr/>
                </a:tc>
                <a:extLst>
                  <a:ext uri="{0D108BD9-81ED-4DB2-BD59-A6C34878D82A}">
                    <a16:rowId xmlns:a16="http://schemas.microsoft.com/office/drawing/2014/main" val="1335661862"/>
                  </a:ext>
                </a:extLst>
              </a:tr>
            </a:tbl>
          </a:graphicData>
        </a:graphic>
      </p:graphicFrame>
    </p:spTree>
    <p:extLst>
      <p:ext uri="{BB962C8B-B14F-4D97-AF65-F5344CB8AC3E}">
        <p14:creationId xmlns:p14="http://schemas.microsoft.com/office/powerpoint/2010/main" val="172385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37DF4-8888-4856-B714-0264F758803B}"/>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E6CA1252-CAA1-4BFB-9D34-EBB5AE696538}"/>
              </a:ext>
            </a:extLst>
          </p:cNvPr>
          <p:cNvSpPr>
            <a:spLocks noGrp="1"/>
          </p:cNvSpPr>
          <p:nvPr>
            <p:ph idx="1"/>
          </p:nvPr>
        </p:nvSpPr>
        <p:spPr>
          <a:xfrm>
            <a:off x="1268097" y="2628317"/>
            <a:ext cx="9325323" cy="3101983"/>
          </a:xfrm>
        </p:spPr>
        <p:txBody>
          <a:bodyPr>
            <a:noAutofit/>
          </a:bodyPr>
          <a:lstStyle/>
          <a:p>
            <a:r>
              <a:rPr lang="en-US" sz="2400" dirty="0"/>
              <a:t>Odds Ratio (OR) was used for meta-analysis as all four studies provided ORs of incident frailty risks and used the MDS to measure adherence to a Mediterranean diet</a:t>
            </a:r>
          </a:p>
          <a:p>
            <a:endParaRPr lang="en-US" sz="2400" dirty="0"/>
          </a:p>
          <a:p>
            <a:r>
              <a:rPr lang="en-US" sz="2400" dirty="0"/>
              <a:t>All ORs adjusted for multiple confounders</a:t>
            </a:r>
          </a:p>
        </p:txBody>
      </p:sp>
    </p:spTree>
    <p:extLst>
      <p:ext uri="{BB962C8B-B14F-4D97-AF65-F5344CB8AC3E}">
        <p14:creationId xmlns:p14="http://schemas.microsoft.com/office/powerpoint/2010/main" val="105897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F70A-8A34-42C5-90D8-0827BC9DC2E2}"/>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1C04F501-9CC5-455C-8EB1-F003E3E8577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9CAD8FB-CF82-488F-A81A-29AF9F1BCE39}"/>
              </a:ext>
            </a:extLst>
          </p:cNvPr>
          <p:cNvPicPr>
            <a:picLocks noChangeAspect="1"/>
          </p:cNvPicPr>
          <p:nvPr/>
        </p:nvPicPr>
        <p:blipFill>
          <a:blip r:embed="rId3"/>
          <a:stretch>
            <a:fillRect/>
          </a:stretch>
        </p:blipFill>
        <p:spPr>
          <a:xfrm>
            <a:off x="400050" y="285750"/>
            <a:ext cx="11391900" cy="6286500"/>
          </a:xfrm>
          <a:prstGeom prst="rect">
            <a:avLst/>
          </a:prstGeom>
        </p:spPr>
      </p:pic>
    </p:spTree>
    <p:extLst>
      <p:ext uri="{BB962C8B-B14F-4D97-AF65-F5344CB8AC3E}">
        <p14:creationId xmlns:p14="http://schemas.microsoft.com/office/powerpoint/2010/main" val="4071188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5A922-29E1-4219-BE43-AC497963535C}"/>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7C836997-4019-45DF-971D-70CC3E37918D}"/>
              </a:ext>
            </a:extLst>
          </p:cNvPr>
          <p:cNvSpPr>
            <a:spLocks noGrp="1"/>
          </p:cNvSpPr>
          <p:nvPr>
            <p:ph idx="1"/>
          </p:nvPr>
        </p:nvSpPr>
        <p:spPr>
          <a:xfrm>
            <a:off x="2624911" y="2703776"/>
            <a:ext cx="6942177" cy="3101983"/>
          </a:xfrm>
        </p:spPr>
        <p:txBody>
          <a:bodyPr>
            <a:normAutofit fontScale="92500" lnSpcReduction="10000"/>
          </a:bodyPr>
          <a:lstStyle/>
          <a:p>
            <a:pPr marL="0" indent="0" algn="ctr">
              <a:buNone/>
            </a:pPr>
            <a:r>
              <a:rPr lang="en-US" sz="3000" dirty="0"/>
              <a:t>There was a ~50% decrease in the odds of incident frailty in patients who were most adherent to the Mediterranean diet.</a:t>
            </a:r>
          </a:p>
          <a:p>
            <a:pPr marL="0" indent="0" algn="ctr">
              <a:buNone/>
            </a:pPr>
            <a:endParaRPr lang="en-US" sz="3000" dirty="0"/>
          </a:p>
          <a:p>
            <a:pPr marL="0" indent="0" algn="ctr">
              <a:buNone/>
            </a:pPr>
            <a:r>
              <a:rPr lang="en-US" sz="3000" dirty="0"/>
              <a:t>Overall, this study found that greater adherence to the Mediterranean diet was associated with lower incidence of frailty.</a:t>
            </a:r>
          </a:p>
        </p:txBody>
      </p:sp>
    </p:spTree>
    <p:extLst>
      <p:ext uri="{BB962C8B-B14F-4D97-AF65-F5344CB8AC3E}">
        <p14:creationId xmlns:p14="http://schemas.microsoft.com/office/powerpoint/2010/main" val="2308957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1B2E5-DF4B-46A4-94C3-D41BD2636981}"/>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D2895E6F-4EFD-4875-8A52-C4ED2B97A6F6}"/>
              </a:ext>
            </a:extLst>
          </p:cNvPr>
          <p:cNvSpPr>
            <a:spLocks noGrp="1"/>
          </p:cNvSpPr>
          <p:nvPr>
            <p:ph idx="1"/>
          </p:nvPr>
        </p:nvSpPr>
        <p:spPr>
          <a:xfrm>
            <a:off x="2231136" y="2362200"/>
            <a:ext cx="7605591" cy="3377827"/>
          </a:xfrm>
        </p:spPr>
        <p:txBody>
          <a:bodyPr>
            <a:normAutofit/>
          </a:bodyPr>
          <a:lstStyle/>
          <a:p>
            <a:pPr marL="0" indent="0" algn="ctr">
              <a:buNone/>
            </a:pPr>
            <a:r>
              <a:rPr lang="en-US" sz="2400" dirty="0"/>
              <a:t>Assuming frailty incidence of 10%:</a:t>
            </a:r>
          </a:p>
          <a:p>
            <a:pPr algn="ctr"/>
            <a:endParaRPr lang="en-US" sz="2400" dirty="0"/>
          </a:p>
          <a:p>
            <a:pPr marL="0" indent="0" algn="ctr">
              <a:buNone/>
            </a:pPr>
            <a:r>
              <a:rPr lang="en-US" sz="2400" b="1" dirty="0"/>
              <a:t>Moderate adherence</a:t>
            </a:r>
            <a:r>
              <a:rPr lang="en-US" sz="2400" dirty="0"/>
              <a:t>: </a:t>
            </a:r>
          </a:p>
          <a:p>
            <a:pPr marL="0" indent="0" algn="ctr">
              <a:buNone/>
            </a:pPr>
            <a:r>
              <a:rPr lang="en-US" sz="2400" dirty="0"/>
              <a:t>NNT = 28 patients to prevent one incident case of frailty</a:t>
            </a:r>
          </a:p>
          <a:p>
            <a:pPr marL="0" indent="0" algn="ctr">
              <a:buNone/>
            </a:pPr>
            <a:r>
              <a:rPr lang="en-US" sz="2400" b="1" dirty="0"/>
              <a:t>High adherence</a:t>
            </a:r>
            <a:r>
              <a:rPr lang="en-US" sz="2400" dirty="0"/>
              <a:t>:</a:t>
            </a:r>
          </a:p>
          <a:p>
            <a:pPr marL="0" indent="0" algn="ctr">
              <a:buNone/>
            </a:pPr>
            <a:r>
              <a:rPr lang="en-US" sz="2400" dirty="0"/>
              <a:t>NNT = 19 patients to prevent one incident case of frailty</a:t>
            </a:r>
          </a:p>
        </p:txBody>
      </p:sp>
      <p:sp>
        <p:nvSpPr>
          <p:cNvPr id="4" name="TextBox 3">
            <a:extLst>
              <a:ext uri="{FF2B5EF4-FFF2-40B4-BE49-F238E27FC236}">
                <a16:creationId xmlns:a16="http://schemas.microsoft.com/office/drawing/2014/main" id="{EF5DB80A-C4C8-4520-BB48-E471A03BA606}"/>
              </a:ext>
            </a:extLst>
          </p:cNvPr>
          <p:cNvSpPr txBox="1"/>
          <p:nvPr/>
        </p:nvSpPr>
        <p:spPr>
          <a:xfrm>
            <a:off x="10187709" y="6284972"/>
            <a:ext cx="1690255" cy="400110"/>
          </a:xfrm>
          <a:prstGeom prst="rect">
            <a:avLst/>
          </a:prstGeom>
          <a:noFill/>
        </p:spPr>
        <p:txBody>
          <a:bodyPr wrap="square" rtlCol="0">
            <a:spAutoFit/>
          </a:bodyPr>
          <a:lstStyle/>
          <a:p>
            <a:r>
              <a:rPr lang="en-US" sz="1000" dirty="0"/>
              <a:t>Collard, et al. JAGS. 2012</a:t>
            </a:r>
          </a:p>
          <a:p>
            <a:endParaRPr lang="en-US" sz="1000" dirty="0"/>
          </a:p>
        </p:txBody>
      </p:sp>
    </p:spTree>
    <p:extLst>
      <p:ext uri="{BB962C8B-B14F-4D97-AF65-F5344CB8AC3E}">
        <p14:creationId xmlns:p14="http://schemas.microsoft.com/office/powerpoint/2010/main" val="2308279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0FE4-263E-4057-9181-CC273AA6705E}"/>
              </a:ext>
            </a:extLst>
          </p:cNvPr>
          <p:cNvSpPr>
            <a:spLocks noGrp="1"/>
          </p:cNvSpPr>
          <p:nvPr>
            <p:ph type="title"/>
          </p:nvPr>
        </p:nvSpPr>
        <p:spPr/>
        <p:txBody>
          <a:bodyPr/>
          <a:lstStyle/>
          <a:p>
            <a:r>
              <a:rPr lang="en-US" dirty="0"/>
              <a:t>Strengths and Limitations</a:t>
            </a:r>
          </a:p>
        </p:txBody>
      </p:sp>
      <p:sp>
        <p:nvSpPr>
          <p:cNvPr id="8" name="Content Placeholder 7">
            <a:extLst>
              <a:ext uri="{FF2B5EF4-FFF2-40B4-BE49-F238E27FC236}">
                <a16:creationId xmlns:a16="http://schemas.microsoft.com/office/drawing/2014/main" id="{7C958A8E-33F9-4F33-9569-18F8B8F2B56C}"/>
              </a:ext>
            </a:extLst>
          </p:cNvPr>
          <p:cNvSpPr>
            <a:spLocks noGrp="1"/>
          </p:cNvSpPr>
          <p:nvPr>
            <p:ph sz="half" idx="1"/>
          </p:nvPr>
        </p:nvSpPr>
        <p:spPr/>
        <p:txBody>
          <a:bodyPr/>
          <a:lstStyle/>
          <a:p>
            <a:pPr marL="0" indent="0">
              <a:buNone/>
            </a:pPr>
            <a:r>
              <a:rPr lang="en-US" b="1" dirty="0"/>
              <a:t>Strengths</a:t>
            </a:r>
            <a:r>
              <a:rPr lang="en-US" dirty="0"/>
              <a:t>:</a:t>
            </a:r>
          </a:p>
          <a:p>
            <a:r>
              <a:rPr lang="en-US" dirty="0"/>
              <a:t>Independent review of search results and data extraction</a:t>
            </a:r>
          </a:p>
          <a:p>
            <a:r>
              <a:rPr lang="en-US" dirty="0"/>
              <a:t>All four studies were included in the meta-analysis</a:t>
            </a:r>
          </a:p>
          <a:p>
            <a:r>
              <a:rPr lang="en-US" dirty="0"/>
              <a:t>Low degree of heterogeneity across results</a:t>
            </a:r>
          </a:p>
        </p:txBody>
      </p:sp>
      <p:sp>
        <p:nvSpPr>
          <p:cNvPr id="9" name="Content Placeholder 8">
            <a:extLst>
              <a:ext uri="{FF2B5EF4-FFF2-40B4-BE49-F238E27FC236}">
                <a16:creationId xmlns:a16="http://schemas.microsoft.com/office/drawing/2014/main" id="{00DEAD1F-DAED-4909-8572-9D237F871578}"/>
              </a:ext>
            </a:extLst>
          </p:cNvPr>
          <p:cNvSpPr>
            <a:spLocks noGrp="1"/>
          </p:cNvSpPr>
          <p:nvPr>
            <p:ph sz="half" idx="2"/>
          </p:nvPr>
        </p:nvSpPr>
        <p:spPr/>
        <p:txBody>
          <a:bodyPr/>
          <a:lstStyle/>
          <a:p>
            <a:pPr marL="0" indent="0">
              <a:buNone/>
            </a:pPr>
            <a:r>
              <a:rPr lang="en-US" b="1" dirty="0"/>
              <a:t>Limitations</a:t>
            </a:r>
          </a:p>
          <a:p>
            <a:r>
              <a:rPr lang="en-US" dirty="0"/>
              <a:t>Differences in measurement of MDS between studies – median values vs specific cutoff</a:t>
            </a:r>
          </a:p>
          <a:p>
            <a:r>
              <a:rPr lang="en-US" dirty="0"/>
              <a:t>Follow-up time of 3.9 years</a:t>
            </a:r>
          </a:p>
        </p:txBody>
      </p:sp>
    </p:spTree>
    <p:extLst>
      <p:ext uri="{BB962C8B-B14F-4D97-AF65-F5344CB8AC3E}">
        <p14:creationId xmlns:p14="http://schemas.microsoft.com/office/powerpoint/2010/main" val="3285031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2323D-0A27-41D1-8826-3709108F8D47}"/>
              </a:ext>
            </a:extLst>
          </p:cNvPr>
          <p:cNvSpPr>
            <a:spLocks noGrp="1"/>
          </p:cNvSpPr>
          <p:nvPr>
            <p:ph type="title"/>
          </p:nvPr>
        </p:nvSpPr>
        <p:spPr/>
        <p:txBody>
          <a:bodyPr/>
          <a:lstStyle/>
          <a:p>
            <a:r>
              <a:rPr lang="en-US" dirty="0"/>
              <a:t>Our patient</a:t>
            </a:r>
          </a:p>
        </p:txBody>
      </p:sp>
      <p:sp>
        <p:nvSpPr>
          <p:cNvPr id="3" name="Content Placeholder 2">
            <a:extLst>
              <a:ext uri="{FF2B5EF4-FFF2-40B4-BE49-F238E27FC236}">
                <a16:creationId xmlns:a16="http://schemas.microsoft.com/office/drawing/2014/main" id="{765D066E-5647-433A-A1A6-496323D04FA3}"/>
              </a:ext>
            </a:extLst>
          </p:cNvPr>
          <p:cNvSpPr>
            <a:spLocks noGrp="1"/>
          </p:cNvSpPr>
          <p:nvPr>
            <p:ph idx="1"/>
          </p:nvPr>
        </p:nvSpPr>
        <p:spPr>
          <a:xfrm>
            <a:off x="291499" y="2356701"/>
            <a:ext cx="6968283" cy="4213781"/>
          </a:xfrm>
        </p:spPr>
        <p:txBody>
          <a:bodyPr>
            <a:normAutofit/>
          </a:bodyPr>
          <a:lstStyle/>
          <a:p>
            <a:r>
              <a:rPr lang="en-US" sz="2200" dirty="0"/>
              <a:t>72 year old woman with h/o HTN, HLD, OA of right knee </a:t>
            </a:r>
          </a:p>
          <a:p>
            <a:r>
              <a:rPr lang="en-US" sz="2200" dirty="0"/>
              <a:t>Concerned about “slowing down”.  Asks what she can do to stay healthy</a:t>
            </a:r>
          </a:p>
          <a:p>
            <a:r>
              <a:rPr lang="en-US" sz="2200" dirty="0"/>
              <a:t>Meds: amlodipine, atorvastatin, acetaminophen</a:t>
            </a:r>
          </a:p>
          <a:p>
            <a:r>
              <a:rPr lang="en-US" sz="2200" dirty="0"/>
              <a:t>Lives alone in 2</a:t>
            </a:r>
            <a:r>
              <a:rPr lang="en-US" sz="2200" baseline="30000" dirty="0"/>
              <a:t>nd</a:t>
            </a:r>
            <a:r>
              <a:rPr lang="en-US" sz="2200" dirty="0"/>
              <a:t> floor apartment</a:t>
            </a:r>
          </a:p>
          <a:p>
            <a:r>
              <a:rPr lang="en-US" sz="2200" dirty="0"/>
              <a:t>Diet:  “I like my sweets”</a:t>
            </a:r>
          </a:p>
        </p:txBody>
      </p:sp>
      <p:pic>
        <p:nvPicPr>
          <p:cNvPr id="4" name="Picture 3">
            <a:extLst>
              <a:ext uri="{FF2B5EF4-FFF2-40B4-BE49-F238E27FC236}">
                <a16:creationId xmlns:a16="http://schemas.microsoft.com/office/drawing/2014/main" id="{A4349F63-C0AF-49B5-9659-D98223A50CEB}"/>
              </a:ext>
            </a:extLst>
          </p:cNvPr>
          <p:cNvPicPr>
            <a:picLocks noChangeAspect="1"/>
          </p:cNvPicPr>
          <p:nvPr/>
        </p:nvPicPr>
        <p:blipFill>
          <a:blip r:embed="rId3"/>
          <a:stretch>
            <a:fillRect/>
          </a:stretch>
        </p:blipFill>
        <p:spPr>
          <a:xfrm>
            <a:off x="7558372" y="2619571"/>
            <a:ext cx="3997858" cy="3598072"/>
          </a:xfrm>
          <a:prstGeom prst="rect">
            <a:avLst/>
          </a:prstGeom>
        </p:spPr>
      </p:pic>
    </p:spTree>
    <p:extLst>
      <p:ext uri="{BB962C8B-B14F-4D97-AF65-F5344CB8AC3E}">
        <p14:creationId xmlns:p14="http://schemas.microsoft.com/office/powerpoint/2010/main" val="2911500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7B741-FF25-4020-8F29-B065DF859B7D}"/>
              </a:ext>
            </a:extLst>
          </p:cNvPr>
          <p:cNvSpPr>
            <a:spLocks noGrp="1"/>
          </p:cNvSpPr>
          <p:nvPr>
            <p:ph type="title"/>
          </p:nvPr>
        </p:nvSpPr>
        <p:spPr/>
        <p:txBody>
          <a:bodyPr/>
          <a:lstStyle/>
          <a:p>
            <a:r>
              <a:rPr lang="en-US" dirty="0"/>
              <a:t>Critical Appraisal</a:t>
            </a:r>
          </a:p>
        </p:txBody>
      </p:sp>
      <p:sp>
        <p:nvSpPr>
          <p:cNvPr id="3" name="Content Placeholder 2">
            <a:extLst>
              <a:ext uri="{FF2B5EF4-FFF2-40B4-BE49-F238E27FC236}">
                <a16:creationId xmlns:a16="http://schemas.microsoft.com/office/drawing/2014/main" id="{D5BC5180-7417-4DAE-8B99-7E4DC2ED0920}"/>
              </a:ext>
            </a:extLst>
          </p:cNvPr>
          <p:cNvSpPr>
            <a:spLocks noGrp="1"/>
          </p:cNvSpPr>
          <p:nvPr>
            <p:ph idx="1"/>
          </p:nvPr>
        </p:nvSpPr>
        <p:spPr/>
        <p:txBody>
          <a:bodyPr/>
          <a:lstStyle/>
          <a:p>
            <a:r>
              <a:rPr lang="en-US" dirty="0"/>
              <a:t>Is our patient similar to those included in the study?</a:t>
            </a:r>
          </a:p>
          <a:p>
            <a:pPr lvl="1"/>
            <a:r>
              <a:rPr lang="en-US" b="1" dirty="0"/>
              <a:t>Yes, mostly</a:t>
            </a:r>
          </a:p>
          <a:p>
            <a:r>
              <a:rPr lang="en-US" dirty="0"/>
              <a:t>Is the intervention feasible in our setting?</a:t>
            </a:r>
          </a:p>
        </p:txBody>
      </p:sp>
      <p:pic>
        <p:nvPicPr>
          <p:cNvPr id="4" name="Picture 3">
            <a:extLst>
              <a:ext uri="{FF2B5EF4-FFF2-40B4-BE49-F238E27FC236}">
                <a16:creationId xmlns:a16="http://schemas.microsoft.com/office/drawing/2014/main" id="{0B616FBE-F47A-48B6-BD06-F515F2A24572}"/>
              </a:ext>
            </a:extLst>
          </p:cNvPr>
          <p:cNvPicPr>
            <a:picLocks noChangeAspect="1"/>
          </p:cNvPicPr>
          <p:nvPr/>
        </p:nvPicPr>
        <p:blipFill>
          <a:blip r:embed="rId3"/>
          <a:stretch>
            <a:fillRect/>
          </a:stretch>
        </p:blipFill>
        <p:spPr>
          <a:xfrm>
            <a:off x="3494408" y="4024812"/>
            <a:ext cx="5203184" cy="2199847"/>
          </a:xfrm>
          <a:prstGeom prst="rect">
            <a:avLst/>
          </a:prstGeom>
        </p:spPr>
      </p:pic>
    </p:spTree>
    <p:extLst>
      <p:ext uri="{BB962C8B-B14F-4D97-AF65-F5344CB8AC3E}">
        <p14:creationId xmlns:p14="http://schemas.microsoft.com/office/powerpoint/2010/main" val="1337128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DA926-615B-4243-BCEA-3489613ABA90}"/>
              </a:ext>
            </a:extLst>
          </p:cNvPr>
          <p:cNvSpPr>
            <a:spLocks noGrp="1"/>
          </p:cNvSpPr>
          <p:nvPr>
            <p:ph type="title"/>
          </p:nvPr>
        </p:nvSpPr>
        <p:spPr/>
        <p:txBody>
          <a:bodyPr/>
          <a:lstStyle/>
          <a:p>
            <a:r>
              <a:rPr lang="en-US" dirty="0"/>
              <a:t>Critical Appraisal</a:t>
            </a:r>
          </a:p>
        </p:txBody>
      </p:sp>
      <p:sp>
        <p:nvSpPr>
          <p:cNvPr id="3" name="Content Placeholder 2">
            <a:extLst>
              <a:ext uri="{FF2B5EF4-FFF2-40B4-BE49-F238E27FC236}">
                <a16:creationId xmlns:a16="http://schemas.microsoft.com/office/drawing/2014/main" id="{F490C96B-6A37-433C-8362-A0B57B18377D}"/>
              </a:ext>
            </a:extLst>
          </p:cNvPr>
          <p:cNvSpPr>
            <a:spLocks noGrp="1"/>
          </p:cNvSpPr>
          <p:nvPr>
            <p:ph idx="1"/>
          </p:nvPr>
        </p:nvSpPr>
        <p:spPr/>
        <p:txBody>
          <a:bodyPr/>
          <a:lstStyle/>
          <a:p>
            <a:r>
              <a:rPr lang="en-US" dirty="0"/>
              <a:t>What are our patient’s potential benefits and harms from the intervention?</a:t>
            </a:r>
          </a:p>
          <a:p>
            <a:pPr lvl="1"/>
            <a:r>
              <a:rPr lang="en-US" dirty="0"/>
              <a:t>No report of adverse events within the included studies.  Potential benefits to increased adherence to Mediterranean diet extend beyond decreased incidence of frailty such as decreased risk of stroke, cardiovascular mortality and overall mortality.</a:t>
            </a:r>
          </a:p>
          <a:p>
            <a:r>
              <a:rPr lang="en-US" dirty="0"/>
              <a:t>What are our patient’s values and expectations for both the outcome we are trying to prevent and the adverse effects we may cause?</a:t>
            </a:r>
          </a:p>
          <a:p>
            <a:pPr lvl="1"/>
            <a:r>
              <a:rPr lang="en-US" dirty="0"/>
              <a:t>She ultimately was interested in trying to make some changes to her diet, but did not want to give up sweets.</a:t>
            </a:r>
          </a:p>
        </p:txBody>
      </p:sp>
    </p:spTree>
    <p:extLst>
      <p:ext uri="{BB962C8B-B14F-4D97-AF65-F5344CB8AC3E}">
        <p14:creationId xmlns:p14="http://schemas.microsoft.com/office/powerpoint/2010/main" val="473007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9AD60-07A3-4EE1-9BE2-B82DFEC35C89}"/>
              </a:ext>
            </a:extLst>
          </p:cNvPr>
          <p:cNvSpPr>
            <a:spLocks noGrp="1"/>
          </p:cNvSpPr>
          <p:nvPr>
            <p:ph type="title"/>
          </p:nvPr>
        </p:nvSpPr>
        <p:spPr/>
        <p:txBody>
          <a:bodyPr/>
          <a:lstStyle/>
          <a:p>
            <a:r>
              <a:rPr lang="en-US" dirty="0"/>
              <a:t>BMC Food Pantry</a:t>
            </a:r>
          </a:p>
        </p:txBody>
      </p:sp>
      <p:pic>
        <p:nvPicPr>
          <p:cNvPr id="4" name="Picture 3">
            <a:extLst>
              <a:ext uri="{FF2B5EF4-FFF2-40B4-BE49-F238E27FC236}">
                <a16:creationId xmlns:a16="http://schemas.microsoft.com/office/drawing/2014/main" id="{86922FA7-664D-4D4D-9080-E2918122F44F}"/>
              </a:ext>
            </a:extLst>
          </p:cNvPr>
          <p:cNvPicPr>
            <a:picLocks noChangeAspect="1"/>
          </p:cNvPicPr>
          <p:nvPr/>
        </p:nvPicPr>
        <p:blipFill>
          <a:blip r:embed="rId3"/>
          <a:stretch>
            <a:fillRect/>
          </a:stretch>
        </p:blipFill>
        <p:spPr>
          <a:xfrm>
            <a:off x="2419350" y="2305550"/>
            <a:ext cx="7353300" cy="4276725"/>
          </a:xfrm>
          <a:prstGeom prst="rect">
            <a:avLst/>
          </a:prstGeom>
        </p:spPr>
      </p:pic>
    </p:spTree>
    <p:extLst>
      <p:ext uri="{BB962C8B-B14F-4D97-AF65-F5344CB8AC3E}">
        <p14:creationId xmlns:p14="http://schemas.microsoft.com/office/powerpoint/2010/main" val="3585383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6DBCD-73CE-4E65-95FB-087D8E8DBBA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BAD598-E8DF-4384-9A5A-AB208472542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B4F2315-5C6E-4D48-8D55-F85FBC88A7A5}"/>
              </a:ext>
            </a:extLst>
          </p:cNvPr>
          <p:cNvPicPr>
            <a:picLocks noChangeAspect="1"/>
          </p:cNvPicPr>
          <p:nvPr/>
        </p:nvPicPr>
        <p:blipFill>
          <a:blip r:embed="rId2"/>
          <a:stretch>
            <a:fillRect/>
          </a:stretch>
        </p:blipFill>
        <p:spPr>
          <a:xfrm>
            <a:off x="778003" y="0"/>
            <a:ext cx="10635994" cy="6858000"/>
          </a:xfrm>
          <a:prstGeom prst="rect">
            <a:avLst/>
          </a:prstGeom>
        </p:spPr>
      </p:pic>
    </p:spTree>
    <p:extLst>
      <p:ext uri="{BB962C8B-B14F-4D97-AF65-F5344CB8AC3E}">
        <p14:creationId xmlns:p14="http://schemas.microsoft.com/office/powerpoint/2010/main" val="4272741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153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30B89A7-3F9A-4F7F-BCF8-EC74AA31DA43}"/>
              </a:ext>
            </a:extLst>
          </p:cNvPr>
          <p:cNvPicPr>
            <a:picLocks noChangeAspect="1"/>
          </p:cNvPicPr>
          <p:nvPr/>
        </p:nvPicPr>
        <p:blipFill rotWithShape="1">
          <a:blip r:embed="rId2"/>
          <a:srcRect l="12724" r="13877" b="-1"/>
          <a:stretch/>
        </p:blipFill>
        <p:spPr>
          <a:xfrm>
            <a:off x="4650909" y="10"/>
            <a:ext cx="7541090" cy="6857989"/>
          </a:xfrm>
          <a:prstGeom prst="rect">
            <a:avLst/>
          </a:prstGeom>
        </p:spPr>
      </p:pic>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52D66-CF49-4392-A0DF-89F23E60B7D3}"/>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en-US">
                <a:solidFill>
                  <a:schemeClr val="bg1"/>
                </a:solidFill>
              </a:rPr>
              <a:t>Future Directions</a:t>
            </a:r>
          </a:p>
        </p:txBody>
      </p:sp>
      <p:sp>
        <p:nvSpPr>
          <p:cNvPr id="5" name="Content Placeholder 4">
            <a:extLst>
              <a:ext uri="{FF2B5EF4-FFF2-40B4-BE49-F238E27FC236}">
                <a16:creationId xmlns:a16="http://schemas.microsoft.com/office/drawing/2014/main" id="{10190459-F07E-429A-B09F-672BB78B7CBA}"/>
              </a:ext>
            </a:extLst>
          </p:cNvPr>
          <p:cNvSpPr>
            <a:spLocks noGrp="1"/>
          </p:cNvSpPr>
          <p:nvPr>
            <p:ph idx="1"/>
          </p:nvPr>
        </p:nvSpPr>
        <p:spPr>
          <a:xfrm>
            <a:off x="643468" y="2638044"/>
            <a:ext cx="3363974" cy="3415622"/>
          </a:xfrm>
        </p:spPr>
        <p:txBody>
          <a:bodyPr>
            <a:normAutofit/>
          </a:bodyPr>
          <a:lstStyle/>
          <a:p>
            <a:pPr>
              <a:lnSpc>
                <a:spcPct val="90000"/>
              </a:lnSpc>
            </a:pPr>
            <a:r>
              <a:rPr lang="en-US">
                <a:solidFill>
                  <a:schemeClr val="bg1"/>
                </a:solidFill>
              </a:rPr>
              <a:t>What specific components of Mediterranean diet that are most associated with decreased incident frailty?</a:t>
            </a:r>
          </a:p>
          <a:p>
            <a:pPr>
              <a:lnSpc>
                <a:spcPct val="90000"/>
              </a:lnSpc>
            </a:pPr>
            <a:endParaRPr lang="en-US">
              <a:solidFill>
                <a:schemeClr val="bg1"/>
              </a:solidFill>
            </a:endParaRPr>
          </a:p>
          <a:p>
            <a:pPr>
              <a:lnSpc>
                <a:spcPct val="90000"/>
              </a:lnSpc>
            </a:pPr>
            <a:r>
              <a:rPr lang="en-US">
                <a:solidFill>
                  <a:schemeClr val="bg1"/>
                </a:solidFill>
              </a:rPr>
              <a:t>What components of frailty are most affected by diet?</a:t>
            </a:r>
          </a:p>
          <a:p>
            <a:pPr>
              <a:lnSpc>
                <a:spcPct val="90000"/>
              </a:lnSpc>
            </a:pPr>
            <a:endParaRPr lang="en-US">
              <a:solidFill>
                <a:schemeClr val="bg1"/>
              </a:solidFill>
            </a:endParaRPr>
          </a:p>
          <a:p>
            <a:pPr>
              <a:lnSpc>
                <a:spcPct val="90000"/>
              </a:lnSpc>
            </a:pPr>
            <a:r>
              <a:rPr lang="en-US">
                <a:solidFill>
                  <a:schemeClr val="bg1"/>
                </a:solidFill>
              </a:rPr>
              <a:t>Are there adverse outcomes associated with adherence to the Mediterranean diet?</a:t>
            </a:r>
          </a:p>
        </p:txBody>
      </p:sp>
    </p:spTree>
    <p:extLst>
      <p:ext uri="{BB962C8B-B14F-4D97-AF65-F5344CB8AC3E}">
        <p14:creationId xmlns:p14="http://schemas.microsoft.com/office/powerpoint/2010/main" val="220012430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1436</TotalTime>
  <Words>1353</Words>
  <Application>Microsoft Macintosh PowerPoint</Application>
  <PresentationFormat>Widescreen</PresentationFormat>
  <Paragraphs>207</Paragraphs>
  <Slides>26</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Gill Sans MT</vt:lpstr>
      <vt:lpstr>Parcel</vt:lpstr>
      <vt:lpstr>Does Mediterranean Diet Correlate with Incident Frailty?</vt:lpstr>
      <vt:lpstr>Our patient</vt:lpstr>
      <vt:lpstr>Learning Objectives</vt:lpstr>
      <vt:lpstr>What do we know about Frailty Prevention?</vt:lpstr>
      <vt:lpstr>What do we know about the Mediterranean diet?</vt:lpstr>
      <vt:lpstr>PICO Question</vt:lpstr>
      <vt:lpstr>PowerPoint Presentation</vt:lpstr>
      <vt:lpstr>Study Design</vt:lpstr>
      <vt:lpstr>Study Design</vt:lpstr>
      <vt:lpstr>Methods</vt:lpstr>
      <vt:lpstr>Statistical Analysis</vt:lpstr>
      <vt:lpstr>Study characteristics</vt:lpstr>
      <vt:lpstr>Frailty assessment</vt:lpstr>
      <vt:lpstr>Mediterranean Diet Score</vt:lpstr>
      <vt:lpstr>Results</vt:lpstr>
      <vt:lpstr>Results</vt:lpstr>
      <vt:lpstr>Results</vt:lpstr>
      <vt:lpstr>Results</vt:lpstr>
      <vt:lpstr>Strengths and Limitations</vt:lpstr>
      <vt:lpstr>Our patient</vt:lpstr>
      <vt:lpstr>Critical Appraisal</vt:lpstr>
      <vt:lpstr>Critical Appraisal</vt:lpstr>
      <vt:lpstr>BMC Food Pantry</vt:lpstr>
      <vt:lpstr>PowerPoint Presentation</vt:lpstr>
      <vt:lpstr>PowerPoint Presentation</vt:lpstr>
      <vt:lpstr>Future Directions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Mediterranean Diet Affect Incident Frailty?</dc:title>
  <dc:creator>John</dc:creator>
  <cp:lastModifiedBy>Jessica Restrepo</cp:lastModifiedBy>
  <cp:revision>15</cp:revision>
  <dcterms:created xsi:type="dcterms:W3CDTF">2020-09-17T00:49:02Z</dcterms:created>
  <dcterms:modified xsi:type="dcterms:W3CDTF">2020-09-18T12:12:32Z</dcterms:modified>
</cp:coreProperties>
</file>