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4" r:id="rId1"/>
  </p:sldMasterIdLst>
  <p:notesMasterIdLst>
    <p:notesMasterId r:id="rId35"/>
  </p:notesMasterIdLst>
  <p:sldIdLst>
    <p:sldId id="256" r:id="rId2"/>
    <p:sldId id="266" r:id="rId3"/>
    <p:sldId id="260" r:id="rId4"/>
    <p:sldId id="276" r:id="rId5"/>
    <p:sldId id="281" r:id="rId6"/>
    <p:sldId id="275" r:id="rId7"/>
    <p:sldId id="274" r:id="rId8"/>
    <p:sldId id="270" r:id="rId9"/>
    <p:sldId id="283" r:id="rId10"/>
    <p:sldId id="282" r:id="rId11"/>
    <p:sldId id="278" r:id="rId12"/>
    <p:sldId id="287" r:id="rId13"/>
    <p:sldId id="258" r:id="rId14"/>
    <p:sldId id="264" r:id="rId15"/>
    <p:sldId id="279" r:id="rId16"/>
    <p:sldId id="286" r:id="rId17"/>
    <p:sldId id="265" r:id="rId18"/>
    <p:sldId id="289" r:id="rId19"/>
    <p:sldId id="290" r:id="rId20"/>
    <p:sldId id="291" r:id="rId21"/>
    <p:sldId id="292" r:id="rId22"/>
    <p:sldId id="293" r:id="rId23"/>
    <p:sldId id="294" r:id="rId24"/>
    <p:sldId id="299" r:id="rId25"/>
    <p:sldId id="300" r:id="rId26"/>
    <p:sldId id="303" r:id="rId27"/>
    <p:sldId id="306" r:id="rId28"/>
    <p:sldId id="259" r:id="rId29"/>
    <p:sldId id="308" r:id="rId30"/>
    <p:sldId id="310" r:id="rId31"/>
    <p:sldId id="295" r:id="rId32"/>
    <p:sldId id="261" r:id="rId33"/>
    <p:sldId id="263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1" autoAdjust="0"/>
    <p:restoredTop sz="92527" autoAdjust="0"/>
  </p:normalViewPr>
  <p:slideViewPr>
    <p:cSldViewPr snapToGrid="0">
      <p:cViewPr varScale="1">
        <p:scale>
          <a:sx n="88" d="100"/>
          <a:sy n="88" d="100"/>
        </p:scale>
        <p:origin x="9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flickr.com/photos/euthman/6032546274" TargetMode="External"/><Relationship Id="rId1" Type="http://schemas.openxmlformats.org/officeDocument/2006/relationships/image" Target="../media/image31.jpg"/><Relationship Id="rId4" Type="http://schemas.openxmlformats.org/officeDocument/2006/relationships/image" Target="../media/image3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flickr.com/photos/euthman/6032546274" TargetMode="External"/><Relationship Id="rId1" Type="http://schemas.openxmlformats.org/officeDocument/2006/relationships/image" Target="../media/image31.jpg"/><Relationship Id="rId4" Type="http://schemas.openxmlformats.org/officeDocument/2006/relationships/image" Target="../media/image3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9311D9-356A-4A15-BA30-B05E5C383ABA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A5E2CD8-5390-4E90-A6B7-4A40D673094B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400" u="sng" dirty="0"/>
            <a:t>Routinely used:</a:t>
          </a:r>
          <a:r>
            <a:rPr lang="en-US" sz="2400" dirty="0"/>
            <a:t> </a:t>
          </a:r>
        </a:p>
        <a:p>
          <a:pPr>
            <a:lnSpc>
              <a:spcPct val="100000"/>
            </a:lnSpc>
            <a:defRPr b="1"/>
          </a:pPr>
          <a:r>
            <a:rPr lang="en-US" sz="2400" dirty="0"/>
            <a:t>Performance status &amp; chronologic age</a:t>
          </a:r>
        </a:p>
      </dgm:t>
    </dgm:pt>
    <dgm:pt modelId="{FDF6D1A5-9544-4A24-B32A-E191D711C17B}" type="parTrans" cxnId="{D5BC397D-07CF-4635-B7CD-0406788A049A}">
      <dgm:prSet/>
      <dgm:spPr/>
      <dgm:t>
        <a:bodyPr/>
        <a:lstStyle/>
        <a:p>
          <a:endParaRPr lang="en-US"/>
        </a:p>
      </dgm:t>
    </dgm:pt>
    <dgm:pt modelId="{A60ABEBB-E134-47FE-95CE-CE58BA4BFADD}" type="sibTrans" cxnId="{D5BC397D-07CF-4635-B7CD-0406788A049A}">
      <dgm:prSet/>
      <dgm:spPr/>
      <dgm:t>
        <a:bodyPr/>
        <a:lstStyle/>
        <a:p>
          <a:endParaRPr lang="en-US"/>
        </a:p>
      </dgm:t>
    </dgm:pt>
    <dgm:pt modelId="{5E0EA7BF-0A6C-4185-87F5-E267043F6065}">
      <dgm:prSet custT="1"/>
      <dgm:spPr/>
      <dgm:t>
        <a:bodyPr/>
        <a:lstStyle/>
        <a:p>
          <a:pPr algn="ctr">
            <a:lnSpc>
              <a:spcPct val="100000"/>
            </a:lnSpc>
            <a:buFont typeface="Arial" panose="020B0604020202020204" pitchFamily="34" charset="0"/>
            <a:buNone/>
          </a:pPr>
          <a:r>
            <a:rPr lang="en-US" sz="2000" b="0" kern="1200" dirty="0">
              <a:solidFill>
                <a:srgbClr val="632E62"/>
              </a:solidFill>
              <a:latin typeface="Calibri" panose="020F0502020204030204"/>
              <a:ea typeface="+mn-ea"/>
              <a:cs typeface="+mn-cs"/>
            </a:rPr>
            <a:t>Neither adequately capture frailty </a:t>
          </a:r>
        </a:p>
      </dgm:t>
    </dgm:pt>
    <dgm:pt modelId="{2C9FA717-1D39-4283-A6CE-BD1935CEF435}" type="parTrans" cxnId="{2477B254-40C7-425B-8067-C0F2A81EEFC2}">
      <dgm:prSet/>
      <dgm:spPr/>
      <dgm:t>
        <a:bodyPr/>
        <a:lstStyle/>
        <a:p>
          <a:endParaRPr lang="en-US"/>
        </a:p>
      </dgm:t>
    </dgm:pt>
    <dgm:pt modelId="{ABA73660-2FB0-40BF-8047-6C93CF2A078A}" type="sibTrans" cxnId="{2477B254-40C7-425B-8067-C0F2A81EEFC2}">
      <dgm:prSet/>
      <dgm:spPr/>
      <dgm:t>
        <a:bodyPr/>
        <a:lstStyle/>
        <a:p>
          <a:endParaRPr lang="en-US"/>
        </a:p>
      </dgm:t>
    </dgm:pt>
    <dgm:pt modelId="{46479CC5-9F6D-474D-B82D-098AC33BEE23}">
      <dgm:prSet custT="1"/>
      <dgm:spPr/>
      <dgm:t>
        <a:bodyPr/>
        <a:lstStyle/>
        <a:p>
          <a:pPr algn="ctr">
            <a:lnSpc>
              <a:spcPct val="100000"/>
            </a:lnSpc>
            <a:buFont typeface="Arial" panose="020B0604020202020204" pitchFamily="34" charset="0"/>
            <a:buNone/>
          </a:pPr>
          <a:r>
            <a:rPr lang="en-US" sz="2000" b="0" kern="1200" dirty="0">
              <a:solidFill>
                <a:srgbClr val="632E62"/>
              </a:solidFill>
              <a:latin typeface="Calibri" panose="020F0502020204030204"/>
              <a:ea typeface="+mn-ea"/>
              <a:cs typeface="+mn-cs"/>
            </a:rPr>
            <a:t>Both are inferior to frailty assessments </a:t>
          </a:r>
        </a:p>
      </dgm:t>
    </dgm:pt>
    <dgm:pt modelId="{4651B8B3-5C8D-4AA8-87E0-2AC82D68FF8F}" type="parTrans" cxnId="{005CE562-5015-417F-BFE2-266D56E45EA0}">
      <dgm:prSet/>
      <dgm:spPr/>
      <dgm:t>
        <a:bodyPr/>
        <a:lstStyle/>
        <a:p>
          <a:endParaRPr lang="en-US"/>
        </a:p>
      </dgm:t>
    </dgm:pt>
    <dgm:pt modelId="{321C3FBD-1FF5-4AAC-93BC-818EF12D9215}" type="sibTrans" cxnId="{005CE562-5015-417F-BFE2-266D56E45EA0}">
      <dgm:prSet/>
      <dgm:spPr/>
      <dgm:t>
        <a:bodyPr/>
        <a:lstStyle/>
        <a:p>
          <a:endParaRPr lang="en-US"/>
        </a:p>
      </dgm:t>
    </dgm:pt>
    <dgm:pt modelId="{BF8E57C8-BA3E-40C9-BC6B-154F86B9000E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400" u="sng" dirty="0"/>
            <a:t>What’s missing</a:t>
          </a:r>
          <a:r>
            <a:rPr lang="en-US" sz="2400" dirty="0"/>
            <a:t>:</a:t>
          </a:r>
        </a:p>
        <a:p>
          <a:pPr>
            <a:lnSpc>
              <a:spcPct val="100000"/>
            </a:lnSpc>
            <a:defRPr b="1"/>
          </a:pPr>
          <a:r>
            <a:rPr lang="en-US" sz="2400" dirty="0"/>
            <a:t>Frailty assessment</a:t>
          </a:r>
        </a:p>
      </dgm:t>
    </dgm:pt>
    <dgm:pt modelId="{BFD1747A-320E-4B71-99A1-D18DE112DF08}" type="parTrans" cxnId="{3FAB7EEA-BCC2-4F83-BB9E-A49500C79198}">
      <dgm:prSet/>
      <dgm:spPr/>
      <dgm:t>
        <a:bodyPr/>
        <a:lstStyle/>
        <a:p>
          <a:endParaRPr lang="en-US"/>
        </a:p>
      </dgm:t>
    </dgm:pt>
    <dgm:pt modelId="{337EFB3C-ACC1-424A-82A4-BB745F7DC579}" type="sibTrans" cxnId="{3FAB7EEA-BCC2-4F83-BB9E-A49500C79198}">
      <dgm:prSet/>
      <dgm:spPr/>
      <dgm:t>
        <a:bodyPr/>
        <a:lstStyle/>
        <a:p>
          <a:endParaRPr lang="en-US"/>
        </a:p>
      </dgm:t>
    </dgm:pt>
    <dgm:pt modelId="{88A4BFA9-61B6-4746-BA91-45624F8CFF7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0" kern="1200" dirty="0">
              <a:solidFill>
                <a:srgbClr val="632E62"/>
              </a:solidFill>
              <a:latin typeface="Calibri" panose="020F0502020204030204"/>
              <a:ea typeface="+mn-ea"/>
              <a:cs typeface="+mn-cs"/>
            </a:rPr>
            <a:t>Not done due to lack of:</a:t>
          </a:r>
        </a:p>
        <a:p>
          <a:pPr>
            <a:lnSpc>
              <a:spcPct val="100000"/>
            </a:lnSpc>
          </a:pPr>
          <a:r>
            <a:rPr lang="en-US" sz="2000" b="0" kern="1200" dirty="0">
              <a:solidFill>
                <a:srgbClr val="632E62"/>
              </a:solidFill>
              <a:latin typeface="Calibri" panose="020F0502020204030204"/>
              <a:ea typeface="+mn-ea"/>
              <a:cs typeface="+mn-cs"/>
            </a:rPr>
            <a:t>time, resources, or experience</a:t>
          </a:r>
        </a:p>
      </dgm:t>
    </dgm:pt>
    <dgm:pt modelId="{8273E13F-6BAE-42F2-97B7-2476A7198F39}" type="parTrans" cxnId="{97C4E0ED-CDD2-4322-9C20-D5F9AAA52AC9}">
      <dgm:prSet/>
      <dgm:spPr/>
      <dgm:t>
        <a:bodyPr/>
        <a:lstStyle/>
        <a:p>
          <a:endParaRPr lang="en-US"/>
        </a:p>
      </dgm:t>
    </dgm:pt>
    <dgm:pt modelId="{4213AA4C-DE88-42E5-9725-2382D22C37FE}" type="sibTrans" cxnId="{97C4E0ED-CDD2-4322-9C20-D5F9AAA52AC9}">
      <dgm:prSet/>
      <dgm:spPr/>
      <dgm:t>
        <a:bodyPr/>
        <a:lstStyle/>
        <a:p>
          <a:endParaRPr lang="en-US"/>
        </a:p>
      </dgm:t>
    </dgm:pt>
    <dgm:pt modelId="{2C3B8D3C-5D61-4E69-8FD5-430F567B36C8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400" u="sng" dirty="0"/>
            <a:t>Proposed</a:t>
          </a:r>
          <a:r>
            <a:rPr lang="en-US" sz="2400" dirty="0"/>
            <a:t>:</a:t>
          </a:r>
        </a:p>
        <a:p>
          <a:pPr>
            <a:lnSpc>
              <a:spcPct val="100000"/>
            </a:lnSpc>
            <a:defRPr b="1"/>
          </a:pPr>
          <a:r>
            <a:rPr lang="en-US" sz="2400" dirty="0"/>
            <a:t>Assessment of gait speed &amp; grip strength to screen for frailty </a:t>
          </a:r>
        </a:p>
      </dgm:t>
    </dgm:pt>
    <dgm:pt modelId="{C995BFE7-ED77-408F-BDC0-8DE0527366D2}" type="parTrans" cxnId="{4B548A65-0FCD-4BCE-A42B-DBB104211F9A}">
      <dgm:prSet/>
      <dgm:spPr/>
      <dgm:t>
        <a:bodyPr/>
        <a:lstStyle/>
        <a:p>
          <a:endParaRPr lang="en-US"/>
        </a:p>
      </dgm:t>
    </dgm:pt>
    <dgm:pt modelId="{F5B601CD-666B-48CB-B649-17A595966486}" type="sibTrans" cxnId="{4B548A65-0FCD-4BCE-A42B-DBB104211F9A}">
      <dgm:prSet/>
      <dgm:spPr/>
      <dgm:t>
        <a:bodyPr/>
        <a:lstStyle/>
        <a:p>
          <a:endParaRPr lang="en-US"/>
        </a:p>
      </dgm:t>
    </dgm:pt>
    <dgm:pt modelId="{FE22B74B-4DEB-4DBD-9F79-D81B22967E5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>
              <a:solidFill>
                <a:schemeClr val="tx2"/>
              </a:solidFill>
            </a:rPr>
            <a:t>Easily obtainable objective measures of physical function</a:t>
          </a:r>
        </a:p>
        <a:p>
          <a:pPr>
            <a:lnSpc>
              <a:spcPct val="100000"/>
            </a:lnSpc>
          </a:pPr>
          <a:r>
            <a:rPr lang="en-US" sz="2000" b="1" dirty="0">
              <a:solidFill>
                <a:schemeClr val="tx2"/>
              </a:solidFill>
            </a:rPr>
            <a:t>&amp; measurement does not take longer than a typical vital sign</a:t>
          </a:r>
          <a:endParaRPr lang="en-US" sz="2000" dirty="0">
            <a:solidFill>
              <a:schemeClr val="tx2"/>
            </a:solidFill>
          </a:endParaRPr>
        </a:p>
      </dgm:t>
    </dgm:pt>
    <dgm:pt modelId="{A8A5330D-94C0-49A8-8481-DF272A63B0D9}" type="sibTrans" cxnId="{54E915C2-41EF-4EF7-A394-6D800CDA7C71}">
      <dgm:prSet/>
      <dgm:spPr/>
      <dgm:t>
        <a:bodyPr/>
        <a:lstStyle/>
        <a:p>
          <a:endParaRPr lang="en-US"/>
        </a:p>
      </dgm:t>
    </dgm:pt>
    <dgm:pt modelId="{1BB2671E-2C18-4D1D-AA56-2BBC188FB418}" type="parTrans" cxnId="{54E915C2-41EF-4EF7-A394-6D800CDA7C71}">
      <dgm:prSet/>
      <dgm:spPr/>
      <dgm:t>
        <a:bodyPr/>
        <a:lstStyle/>
        <a:p>
          <a:endParaRPr lang="en-US"/>
        </a:p>
      </dgm:t>
    </dgm:pt>
    <dgm:pt modelId="{D28B6AA5-2352-4A12-A9FF-E66B5F14BEEA}" type="pres">
      <dgm:prSet presAssocID="{349311D9-356A-4A15-BA30-B05E5C383ABA}" presName="root" presStyleCnt="0">
        <dgm:presLayoutVars>
          <dgm:dir/>
          <dgm:resizeHandles val="exact"/>
        </dgm:presLayoutVars>
      </dgm:prSet>
      <dgm:spPr/>
    </dgm:pt>
    <dgm:pt modelId="{BE3B353A-B9D4-4BC8-9939-82982FBC53BA}" type="pres">
      <dgm:prSet presAssocID="{2A5E2CD8-5390-4E90-A6B7-4A40D673094B}" presName="compNode" presStyleCnt="0"/>
      <dgm:spPr/>
    </dgm:pt>
    <dgm:pt modelId="{197DE444-181F-4C8D-BF0C-32BAD9ECEAAD}" type="pres">
      <dgm:prSet presAssocID="{2A5E2CD8-5390-4E90-A6B7-4A40D673094B}" presName="iconRect" presStyleLbl="node1" presStyleIdx="0" presStyleCnt="3" custLinFactNeighborX="-941" custLinFactNeighborY="-7981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with Cane"/>
        </a:ext>
      </dgm:extLst>
    </dgm:pt>
    <dgm:pt modelId="{83794F85-CD0F-444F-A850-9BD7A5AA04BA}" type="pres">
      <dgm:prSet presAssocID="{2A5E2CD8-5390-4E90-A6B7-4A40D673094B}" presName="iconSpace" presStyleCnt="0"/>
      <dgm:spPr/>
    </dgm:pt>
    <dgm:pt modelId="{8B24ECE8-5338-430E-BD62-8AD9B86E824F}" type="pres">
      <dgm:prSet presAssocID="{2A5E2CD8-5390-4E90-A6B7-4A40D673094B}" presName="parTx" presStyleLbl="revTx" presStyleIdx="0" presStyleCnt="6" custLinFactNeighborX="1976" custLinFactNeighborY="-30430">
        <dgm:presLayoutVars>
          <dgm:chMax val="0"/>
          <dgm:chPref val="0"/>
        </dgm:presLayoutVars>
      </dgm:prSet>
      <dgm:spPr/>
    </dgm:pt>
    <dgm:pt modelId="{3FEF2455-77D9-4FC2-8CA3-D1C3ED3F7C8E}" type="pres">
      <dgm:prSet presAssocID="{2A5E2CD8-5390-4E90-A6B7-4A40D673094B}" presName="txSpace" presStyleCnt="0"/>
      <dgm:spPr/>
    </dgm:pt>
    <dgm:pt modelId="{D57A2BF6-A384-420C-9258-706A6DEBDEB6}" type="pres">
      <dgm:prSet presAssocID="{2A5E2CD8-5390-4E90-A6B7-4A40D673094B}" presName="desTx" presStyleLbl="revTx" presStyleIdx="1" presStyleCnt="6" custScaleX="112054" custScaleY="1608249" custLinFactY="320438" custLinFactNeighborX="-671" custLinFactNeighborY="400000">
        <dgm:presLayoutVars/>
      </dgm:prSet>
      <dgm:spPr/>
    </dgm:pt>
    <dgm:pt modelId="{D546D72B-CBB0-4375-8E1A-4E4CA727926E}" type="pres">
      <dgm:prSet presAssocID="{A60ABEBB-E134-47FE-95CE-CE58BA4BFADD}" presName="sibTrans" presStyleCnt="0"/>
      <dgm:spPr/>
    </dgm:pt>
    <dgm:pt modelId="{6EFAA21E-F18E-4818-98ED-1C6B95FCE08B}" type="pres">
      <dgm:prSet presAssocID="{BF8E57C8-BA3E-40C9-BC6B-154F86B9000E}" presName="compNode" presStyleCnt="0"/>
      <dgm:spPr/>
    </dgm:pt>
    <dgm:pt modelId="{69DAC149-D6F7-4F2F-A662-AB2847953E0A}" type="pres">
      <dgm:prSet presAssocID="{BF8E57C8-BA3E-40C9-BC6B-154F86B9000E}" presName="iconRect" presStyleLbl="node1" presStyleIdx="1" presStyleCnt="3" custLinFactNeighborX="-846" custLinFactNeighborY="-7510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rglass"/>
        </a:ext>
      </dgm:extLst>
    </dgm:pt>
    <dgm:pt modelId="{E576D6BE-00C0-4D01-9C6D-693E44C8A3A7}" type="pres">
      <dgm:prSet presAssocID="{BF8E57C8-BA3E-40C9-BC6B-154F86B9000E}" presName="iconSpace" presStyleCnt="0"/>
      <dgm:spPr/>
    </dgm:pt>
    <dgm:pt modelId="{A69929BB-C633-434A-8230-3DFDD0615622}" type="pres">
      <dgm:prSet presAssocID="{BF8E57C8-BA3E-40C9-BC6B-154F86B9000E}" presName="parTx" presStyleLbl="revTx" presStyleIdx="2" presStyleCnt="6" custLinFactNeighborX="-296" custLinFactNeighborY="-27792">
        <dgm:presLayoutVars>
          <dgm:chMax val="0"/>
          <dgm:chPref val="0"/>
        </dgm:presLayoutVars>
      </dgm:prSet>
      <dgm:spPr/>
    </dgm:pt>
    <dgm:pt modelId="{98B7E634-45B4-4C70-9792-487BA2C50DE0}" type="pres">
      <dgm:prSet presAssocID="{BF8E57C8-BA3E-40C9-BC6B-154F86B9000E}" presName="txSpace" presStyleCnt="0"/>
      <dgm:spPr/>
    </dgm:pt>
    <dgm:pt modelId="{EC88756A-60FD-43B4-99CA-CA13A892FDFA}" type="pres">
      <dgm:prSet presAssocID="{BF8E57C8-BA3E-40C9-BC6B-154F86B9000E}" presName="desTx" presStyleLbl="revTx" presStyleIdx="3" presStyleCnt="6" custScaleX="112153" custScaleY="1771408" custLinFactY="400000" custLinFactNeighborX="-296" custLinFactNeighborY="425940">
        <dgm:presLayoutVars/>
      </dgm:prSet>
      <dgm:spPr/>
    </dgm:pt>
    <dgm:pt modelId="{7EC0E606-2540-4CE9-A9D9-BE34BC69F5A3}" type="pres">
      <dgm:prSet presAssocID="{337EFB3C-ACC1-424A-82A4-BB745F7DC579}" presName="sibTrans" presStyleCnt="0"/>
      <dgm:spPr/>
    </dgm:pt>
    <dgm:pt modelId="{E5A5770C-09F7-41D0-953F-CAE0EADFA068}" type="pres">
      <dgm:prSet presAssocID="{2C3B8D3C-5D61-4E69-8FD5-430F567B36C8}" presName="compNode" presStyleCnt="0"/>
      <dgm:spPr/>
    </dgm:pt>
    <dgm:pt modelId="{0E390778-8742-47C3-A566-F8F595A2B31A}" type="pres">
      <dgm:prSet presAssocID="{2C3B8D3C-5D61-4E69-8FD5-430F567B36C8}" presName="iconRect" presStyleLbl="node1" presStyleIdx="2" presStyleCnt="3" custScaleX="110675" custLinFactNeighborX="1882" custLinFactNeighborY="-6946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lk"/>
        </a:ext>
      </dgm:extLst>
    </dgm:pt>
    <dgm:pt modelId="{E9C1C349-C960-4B07-9D94-58621560C22E}" type="pres">
      <dgm:prSet presAssocID="{2C3B8D3C-5D61-4E69-8FD5-430F567B36C8}" presName="iconSpace" presStyleCnt="0"/>
      <dgm:spPr/>
    </dgm:pt>
    <dgm:pt modelId="{2585131E-AE60-4920-8B58-03121D84831F}" type="pres">
      <dgm:prSet presAssocID="{2C3B8D3C-5D61-4E69-8FD5-430F567B36C8}" presName="parTx" presStyleLbl="revTx" presStyleIdx="4" presStyleCnt="6" custScaleX="110675" custScaleY="121393" custLinFactNeighborX="-1317" custLinFactNeighborY="-12712">
        <dgm:presLayoutVars>
          <dgm:chMax val="0"/>
          <dgm:chPref val="0"/>
        </dgm:presLayoutVars>
      </dgm:prSet>
      <dgm:spPr/>
    </dgm:pt>
    <dgm:pt modelId="{C455BE45-7CE4-4CB0-A8E9-E3165DD72636}" type="pres">
      <dgm:prSet presAssocID="{2C3B8D3C-5D61-4E69-8FD5-430F567B36C8}" presName="txSpace" presStyleCnt="0"/>
      <dgm:spPr/>
    </dgm:pt>
    <dgm:pt modelId="{03585D39-8F0E-4B64-9371-CFECE7115B85}" type="pres">
      <dgm:prSet presAssocID="{2C3B8D3C-5D61-4E69-8FD5-430F567B36C8}" presName="desTx" presStyleLbl="revTx" presStyleIdx="5" presStyleCnt="6" custScaleX="110675" custScaleY="2000000" custLinFactY="500000" custLinFactNeighborX="-659" custLinFactNeighborY="506238">
        <dgm:presLayoutVars/>
      </dgm:prSet>
      <dgm:spPr/>
    </dgm:pt>
  </dgm:ptLst>
  <dgm:cxnLst>
    <dgm:cxn modelId="{F1A04F06-0965-4DFD-9AF7-3AF54F08B31F}" type="presOf" srcId="{2C3B8D3C-5D61-4E69-8FD5-430F567B36C8}" destId="{2585131E-AE60-4920-8B58-03121D84831F}" srcOrd="0" destOrd="0" presId="urn:microsoft.com/office/officeart/2018/5/layout/CenteredIconLabelDescriptionList"/>
    <dgm:cxn modelId="{15413F11-735F-4479-BEDD-C6D125B2012E}" type="presOf" srcId="{349311D9-356A-4A15-BA30-B05E5C383ABA}" destId="{D28B6AA5-2352-4A12-A9FF-E66B5F14BEEA}" srcOrd="0" destOrd="0" presId="urn:microsoft.com/office/officeart/2018/5/layout/CenteredIconLabelDescriptionList"/>
    <dgm:cxn modelId="{79163C35-A9F9-41E5-B173-01108933B47D}" type="presOf" srcId="{5E0EA7BF-0A6C-4185-87F5-E267043F6065}" destId="{D57A2BF6-A384-420C-9258-706A6DEBDEB6}" srcOrd="0" destOrd="0" presId="urn:microsoft.com/office/officeart/2018/5/layout/CenteredIconLabelDescriptionList"/>
    <dgm:cxn modelId="{2477B254-40C7-425B-8067-C0F2A81EEFC2}" srcId="{2A5E2CD8-5390-4E90-A6B7-4A40D673094B}" destId="{5E0EA7BF-0A6C-4185-87F5-E267043F6065}" srcOrd="0" destOrd="0" parTransId="{2C9FA717-1D39-4283-A6CE-BD1935CEF435}" sibTransId="{ABA73660-2FB0-40BF-8047-6C93CF2A078A}"/>
    <dgm:cxn modelId="{D53E055A-BEF2-4021-8FBA-5C4B1571F568}" type="presOf" srcId="{FE22B74B-4DEB-4DBD-9F79-D81B22967E5F}" destId="{03585D39-8F0E-4B64-9371-CFECE7115B85}" srcOrd="0" destOrd="0" presId="urn:microsoft.com/office/officeart/2018/5/layout/CenteredIconLabelDescriptionList"/>
    <dgm:cxn modelId="{E3BCC25B-86BF-4860-AAD6-F25659E72B03}" type="presOf" srcId="{2A5E2CD8-5390-4E90-A6B7-4A40D673094B}" destId="{8B24ECE8-5338-430E-BD62-8AD9B86E824F}" srcOrd="0" destOrd="0" presId="urn:microsoft.com/office/officeart/2018/5/layout/CenteredIconLabelDescriptionList"/>
    <dgm:cxn modelId="{005CE562-5015-417F-BFE2-266D56E45EA0}" srcId="{2A5E2CD8-5390-4E90-A6B7-4A40D673094B}" destId="{46479CC5-9F6D-474D-B82D-098AC33BEE23}" srcOrd="1" destOrd="0" parTransId="{4651B8B3-5C8D-4AA8-87E0-2AC82D68FF8F}" sibTransId="{321C3FBD-1FF5-4AAC-93BC-818EF12D9215}"/>
    <dgm:cxn modelId="{4B548A65-0FCD-4BCE-A42B-DBB104211F9A}" srcId="{349311D9-356A-4A15-BA30-B05E5C383ABA}" destId="{2C3B8D3C-5D61-4E69-8FD5-430F567B36C8}" srcOrd="2" destOrd="0" parTransId="{C995BFE7-ED77-408F-BDC0-8DE0527366D2}" sibTransId="{F5B601CD-666B-48CB-B649-17A595966486}"/>
    <dgm:cxn modelId="{D5BC397D-07CF-4635-B7CD-0406788A049A}" srcId="{349311D9-356A-4A15-BA30-B05E5C383ABA}" destId="{2A5E2CD8-5390-4E90-A6B7-4A40D673094B}" srcOrd="0" destOrd="0" parTransId="{FDF6D1A5-9544-4A24-B32A-E191D711C17B}" sibTransId="{A60ABEBB-E134-47FE-95CE-CE58BA4BFADD}"/>
    <dgm:cxn modelId="{54E915C2-41EF-4EF7-A394-6D800CDA7C71}" srcId="{2C3B8D3C-5D61-4E69-8FD5-430F567B36C8}" destId="{FE22B74B-4DEB-4DBD-9F79-D81B22967E5F}" srcOrd="0" destOrd="0" parTransId="{1BB2671E-2C18-4D1D-AA56-2BBC188FB418}" sibTransId="{A8A5330D-94C0-49A8-8481-DF272A63B0D9}"/>
    <dgm:cxn modelId="{C0BD70D2-09D0-4A6D-9F2A-C4B79962B584}" type="presOf" srcId="{88A4BFA9-61B6-4746-BA91-45624F8CFF7B}" destId="{EC88756A-60FD-43B4-99CA-CA13A892FDFA}" srcOrd="0" destOrd="0" presId="urn:microsoft.com/office/officeart/2018/5/layout/CenteredIconLabelDescriptionList"/>
    <dgm:cxn modelId="{9F6AAFDC-9C5A-4347-ADC3-A0F8C1826B77}" type="presOf" srcId="{46479CC5-9F6D-474D-B82D-098AC33BEE23}" destId="{D57A2BF6-A384-420C-9258-706A6DEBDEB6}" srcOrd="0" destOrd="1" presId="urn:microsoft.com/office/officeart/2018/5/layout/CenteredIconLabelDescriptionList"/>
    <dgm:cxn modelId="{B5F67CE5-D56B-49B7-BF60-AC3B9725A971}" type="presOf" srcId="{BF8E57C8-BA3E-40C9-BC6B-154F86B9000E}" destId="{A69929BB-C633-434A-8230-3DFDD0615622}" srcOrd="0" destOrd="0" presId="urn:microsoft.com/office/officeart/2018/5/layout/CenteredIconLabelDescriptionList"/>
    <dgm:cxn modelId="{3FAB7EEA-BCC2-4F83-BB9E-A49500C79198}" srcId="{349311D9-356A-4A15-BA30-B05E5C383ABA}" destId="{BF8E57C8-BA3E-40C9-BC6B-154F86B9000E}" srcOrd="1" destOrd="0" parTransId="{BFD1747A-320E-4B71-99A1-D18DE112DF08}" sibTransId="{337EFB3C-ACC1-424A-82A4-BB745F7DC579}"/>
    <dgm:cxn modelId="{97C4E0ED-CDD2-4322-9C20-D5F9AAA52AC9}" srcId="{BF8E57C8-BA3E-40C9-BC6B-154F86B9000E}" destId="{88A4BFA9-61B6-4746-BA91-45624F8CFF7B}" srcOrd="0" destOrd="0" parTransId="{8273E13F-6BAE-42F2-97B7-2476A7198F39}" sibTransId="{4213AA4C-DE88-42E5-9725-2382D22C37FE}"/>
    <dgm:cxn modelId="{7EF05CB1-6D7A-437F-9BCA-54766C08A597}" type="presParOf" srcId="{D28B6AA5-2352-4A12-A9FF-E66B5F14BEEA}" destId="{BE3B353A-B9D4-4BC8-9939-82982FBC53BA}" srcOrd="0" destOrd="0" presId="urn:microsoft.com/office/officeart/2018/5/layout/CenteredIconLabelDescriptionList"/>
    <dgm:cxn modelId="{8E40C504-801A-4EDA-BB09-76C40A05DD9E}" type="presParOf" srcId="{BE3B353A-B9D4-4BC8-9939-82982FBC53BA}" destId="{197DE444-181F-4C8D-BF0C-32BAD9ECEAAD}" srcOrd="0" destOrd="0" presId="urn:microsoft.com/office/officeart/2018/5/layout/CenteredIconLabelDescriptionList"/>
    <dgm:cxn modelId="{B13F1026-C444-4B1B-A8BB-6D5EF473635F}" type="presParOf" srcId="{BE3B353A-B9D4-4BC8-9939-82982FBC53BA}" destId="{83794F85-CD0F-444F-A850-9BD7A5AA04BA}" srcOrd="1" destOrd="0" presId="urn:microsoft.com/office/officeart/2018/5/layout/CenteredIconLabelDescriptionList"/>
    <dgm:cxn modelId="{0E472A54-D23E-41BB-B964-EA4C085D181A}" type="presParOf" srcId="{BE3B353A-B9D4-4BC8-9939-82982FBC53BA}" destId="{8B24ECE8-5338-430E-BD62-8AD9B86E824F}" srcOrd="2" destOrd="0" presId="urn:microsoft.com/office/officeart/2018/5/layout/CenteredIconLabelDescriptionList"/>
    <dgm:cxn modelId="{2BA15982-0F15-4876-B080-A2CA559518B6}" type="presParOf" srcId="{BE3B353A-B9D4-4BC8-9939-82982FBC53BA}" destId="{3FEF2455-77D9-4FC2-8CA3-D1C3ED3F7C8E}" srcOrd="3" destOrd="0" presId="urn:microsoft.com/office/officeart/2018/5/layout/CenteredIconLabelDescriptionList"/>
    <dgm:cxn modelId="{55CE2986-7E03-45B7-A73D-BF3F2675FA6B}" type="presParOf" srcId="{BE3B353A-B9D4-4BC8-9939-82982FBC53BA}" destId="{D57A2BF6-A384-420C-9258-706A6DEBDEB6}" srcOrd="4" destOrd="0" presId="urn:microsoft.com/office/officeart/2018/5/layout/CenteredIconLabelDescriptionList"/>
    <dgm:cxn modelId="{D534DB78-1E70-4721-BDA8-9D18845185F0}" type="presParOf" srcId="{D28B6AA5-2352-4A12-A9FF-E66B5F14BEEA}" destId="{D546D72B-CBB0-4375-8E1A-4E4CA727926E}" srcOrd="1" destOrd="0" presId="urn:microsoft.com/office/officeart/2018/5/layout/CenteredIconLabelDescriptionList"/>
    <dgm:cxn modelId="{242EDE76-E33B-4049-ADA8-5920F33CF021}" type="presParOf" srcId="{D28B6AA5-2352-4A12-A9FF-E66B5F14BEEA}" destId="{6EFAA21E-F18E-4818-98ED-1C6B95FCE08B}" srcOrd="2" destOrd="0" presId="urn:microsoft.com/office/officeart/2018/5/layout/CenteredIconLabelDescriptionList"/>
    <dgm:cxn modelId="{31CC6BA5-E89C-4E02-83E6-C4B531BF0100}" type="presParOf" srcId="{6EFAA21E-F18E-4818-98ED-1C6B95FCE08B}" destId="{69DAC149-D6F7-4F2F-A662-AB2847953E0A}" srcOrd="0" destOrd="0" presId="urn:microsoft.com/office/officeart/2018/5/layout/CenteredIconLabelDescriptionList"/>
    <dgm:cxn modelId="{2544C789-9039-4778-9C0B-3F1AD2DC8969}" type="presParOf" srcId="{6EFAA21E-F18E-4818-98ED-1C6B95FCE08B}" destId="{E576D6BE-00C0-4D01-9C6D-693E44C8A3A7}" srcOrd="1" destOrd="0" presId="urn:microsoft.com/office/officeart/2018/5/layout/CenteredIconLabelDescriptionList"/>
    <dgm:cxn modelId="{00ABEDC1-95D5-402C-8B02-FDF758C6B7F1}" type="presParOf" srcId="{6EFAA21E-F18E-4818-98ED-1C6B95FCE08B}" destId="{A69929BB-C633-434A-8230-3DFDD0615622}" srcOrd="2" destOrd="0" presId="urn:microsoft.com/office/officeart/2018/5/layout/CenteredIconLabelDescriptionList"/>
    <dgm:cxn modelId="{5798DC3F-1DB9-4F44-92DA-F0EE96A672E7}" type="presParOf" srcId="{6EFAA21E-F18E-4818-98ED-1C6B95FCE08B}" destId="{98B7E634-45B4-4C70-9792-487BA2C50DE0}" srcOrd="3" destOrd="0" presId="urn:microsoft.com/office/officeart/2018/5/layout/CenteredIconLabelDescriptionList"/>
    <dgm:cxn modelId="{6E8D7F83-A55D-4B69-B0F8-BF3083F17F27}" type="presParOf" srcId="{6EFAA21E-F18E-4818-98ED-1C6B95FCE08B}" destId="{EC88756A-60FD-43B4-99CA-CA13A892FDFA}" srcOrd="4" destOrd="0" presId="urn:microsoft.com/office/officeart/2018/5/layout/CenteredIconLabelDescriptionList"/>
    <dgm:cxn modelId="{607F779B-AC91-43FF-9DF2-7A88D9AEA389}" type="presParOf" srcId="{D28B6AA5-2352-4A12-A9FF-E66B5F14BEEA}" destId="{7EC0E606-2540-4CE9-A9D9-BE34BC69F5A3}" srcOrd="3" destOrd="0" presId="urn:microsoft.com/office/officeart/2018/5/layout/CenteredIconLabelDescriptionList"/>
    <dgm:cxn modelId="{435753E5-2F0C-4A2D-B529-01610348E414}" type="presParOf" srcId="{D28B6AA5-2352-4A12-A9FF-E66B5F14BEEA}" destId="{E5A5770C-09F7-41D0-953F-CAE0EADFA068}" srcOrd="4" destOrd="0" presId="urn:microsoft.com/office/officeart/2018/5/layout/CenteredIconLabelDescriptionList"/>
    <dgm:cxn modelId="{AF3CA662-C318-45C4-88F3-BD741F61DA70}" type="presParOf" srcId="{E5A5770C-09F7-41D0-953F-CAE0EADFA068}" destId="{0E390778-8742-47C3-A566-F8F595A2B31A}" srcOrd="0" destOrd="0" presId="urn:microsoft.com/office/officeart/2018/5/layout/CenteredIconLabelDescriptionList"/>
    <dgm:cxn modelId="{56321DAF-319C-4140-822A-D208BE4D5953}" type="presParOf" srcId="{E5A5770C-09F7-41D0-953F-CAE0EADFA068}" destId="{E9C1C349-C960-4B07-9D94-58621560C22E}" srcOrd="1" destOrd="0" presId="urn:microsoft.com/office/officeart/2018/5/layout/CenteredIconLabelDescriptionList"/>
    <dgm:cxn modelId="{B828AA65-D3C8-47F9-86CA-E9FFB1CA4E6B}" type="presParOf" srcId="{E5A5770C-09F7-41D0-953F-CAE0EADFA068}" destId="{2585131E-AE60-4920-8B58-03121D84831F}" srcOrd="2" destOrd="0" presId="urn:microsoft.com/office/officeart/2018/5/layout/CenteredIconLabelDescriptionList"/>
    <dgm:cxn modelId="{F7A98E30-F00D-402A-BABF-10FDDE4EE81D}" type="presParOf" srcId="{E5A5770C-09F7-41D0-953F-CAE0EADFA068}" destId="{C455BE45-7CE4-4CB0-A8E9-E3165DD72636}" srcOrd="3" destOrd="0" presId="urn:microsoft.com/office/officeart/2018/5/layout/CenteredIconLabelDescriptionList"/>
    <dgm:cxn modelId="{1C549D8E-0D97-4C36-AFAC-E869A89B8B5D}" type="presParOf" srcId="{E5A5770C-09F7-41D0-953F-CAE0EADFA068}" destId="{03585D39-8F0E-4B64-9371-CFECE7115B85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9311D9-356A-4A15-BA30-B05E5C383ABA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A5E2CD8-5390-4E90-A6B7-4A40D673094B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400" u="sng" dirty="0"/>
            <a:t>Routinely used:</a:t>
          </a:r>
          <a:r>
            <a:rPr lang="en-US" sz="2400" dirty="0"/>
            <a:t> </a:t>
          </a:r>
        </a:p>
        <a:p>
          <a:pPr>
            <a:lnSpc>
              <a:spcPct val="100000"/>
            </a:lnSpc>
            <a:defRPr b="1"/>
          </a:pPr>
          <a:r>
            <a:rPr lang="en-US" sz="2400" dirty="0"/>
            <a:t>Performance status &amp; chronologic age</a:t>
          </a:r>
        </a:p>
      </dgm:t>
    </dgm:pt>
    <dgm:pt modelId="{FDF6D1A5-9544-4A24-B32A-E191D711C17B}" type="parTrans" cxnId="{D5BC397D-07CF-4635-B7CD-0406788A049A}">
      <dgm:prSet/>
      <dgm:spPr/>
      <dgm:t>
        <a:bodyPr/>
        <a:lstStyle/>
        <a:p>
          <a:endParaRPr lang="en-US"/>
        </a:p>
      </dgm:t>
    </dgm:pt>
    <dgm:pt modelId="{A60ABEBB-E134-47FE-95CE-CE58BA4BFADD}" type="sibTrans" cxnId="{D5BC397D-07CF-4635-B7CD-0406788A049A}">
      <dgm:prSet/>
      <dgm:spPr/>
      <dgm:t>
        <a:bodyPr/>
        <a:lstStyle/>
        <a:p>
          <a:endParaRPr lang="en-US"/>
        </a:p>
      </dgm:t>
    </dgm:pt>
    <dgm:pt modelId="{5E0EA7BF-0A6C-4185-87F5-E267043F6065}">
      <dgm:prSet custT="1"/>
      <dgm:spPr/>
      <dgm:t>
        <a:bodyPr/>
        <a:lstStyle/>
        <a:p>
          <a:pPr algn="ctr">
            <a:lnSpc>
              <a:spcPct val="100000"/>
            </a:lnSpc>
            <a:buFont typeface="Arial" panose="020B0604020202020204" pitchFamily="34" charset="0"/>
            <a:buNone/>
          </a:pPr>
          <a:r>
            <a:rPr lang="en-US" sz="2000" b="0" kern="1200" dirty="0">
              <a:solidFill>
                <a:srgbClr val="632E62"/>
              </a:solidFill>
              <a:latin typeface="Calibri" panose="020F0502020204030204"/>
              <a:ea typeface="+mn-ea"/>
              <a:cs typeface="+mn-cs"/>
            </a:rPr>
            <a:t>Neither adequately capture frailty </a:t>
          </a:r>
        </a:p>
      </dgm:t>
    </dgm:pt>
    <dgm:pt modelId="{2C9FA717-1D39-4283-A6CE-BD1935CEF435}" type="parTrans" cxnId="{2477B254-40C7-425B-8067-C0F2A81EEFC2}">
      <dgm:prSet/>
      <dgm:spPr/>
      <dgm:t>
        <a:bodyPr/>
        <a:lstStyle/>
        <a:p>
          <a:endParaRPr lang="en-US"/>
        </a:p>
      </dgm:t>
    </dgm:pt>
    <dgm:pt modelId="{ABA73660-2FB0-40BF-8047-6C93CF2A078A}" type="sibTrans" cxnId="{2477B254-40C7-425B-8067-C0F2A81EEFC2}">
      <dgm:prSet/>
      <dgm:spPr/>
      <dgm:t>
        <a:bodyPr/>
        <a:lstStyle/>
        <a:p>
          <a:endParaRPr lang="en-US"/>
        </a:p>
      </dgm:t>
    </dgm:pt>
    <dgm:pt modelId="{46479CC5-9F6D-474D-B82D-098AC33BEE23}">
      <dgm:prSet custT="1"/>
      <dgm:spPr/>
      <dgm:t>
        <a:bodyPr/>
        <a:lstStyle/>
        <a:p>
          <a:pPr algn="ctr">
            <a:lnSpc>
              <a:spcPct val="100000"/>
            </a:lnSpc>
            <a:buFont typeface="Arial" panose="020B0604020202020204" pitchFamily="34" charset="0"/>
            <a:buNone/>
          </a:pPr>
          <a:r>
            <a:rPr lang="en-US" sz="2000" b="0" kern="1200" dirty="0">
              <a:solidFill>
                <a:srgbClr val="632E62"/>
              </a:solidFill>
              <a:latin typeface="Calibri" panose="020F0502020204030204"/>
              <a:ea typeface="+mn-ea"/>
              <a:cs typeface="+mn-cs"/>
            </a:rPr>
            <a:t>Both are inferior to frailty assessments </a:t>
          </a:r>
        </a:p>
      </dgm:t>
    </dgm:pt>
    <dgm:pt modelId="{4651B8B3-5C8D-4AA8-87E0-2AC82D68FF8F}" type="parTrans" cxnId="{005CE562-5015-417F-BFE2-266D56E45EA0}">
      <dgm:prSet/>
      <dgm:spPr/>
      <dgm:t>
        <a:bodyPr/>
        <a:lstStyle/>
        <a:p>
          <a:endParaRPr lang="en-US"/>
        </a:p>
      </dgm:t>
    </dgm:pt>
    <dgm:pt modelId="{321C3FBD-1FF5-4AAC-93BC-818EF12D9215}" type="sibTrans" cxnId="{005CE562-5015-417F-BFE2-266D56E45EA0}">
      <dgm:prSet/>
      <dgm:spPr/>
      <dgm:t>
        <a:bodyPr/>
        <a:lstStyle/>
        <a:p>
          <a:endParaRPr lang="en-US"/>
        </a:p>
      </dgm:t>
    </dgm:pt>
    <dgm:pt modelId="{BF8E57C8-BA3E-40C9-BC6B-154F86B9000E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400" u="sng" dirty="0"/>
            <a:t>What’s missing</a:t>
          </a:r>
          <a:r>
            <a:rPr lang="en-US" sz="2400" dirty="0"/>
            <a:t>:</a:t>
          </a:r>
        </a:p>
        <a:p>
          <a:pPr>
            <a:lnSpc>
              <a:spcPct val="100000"/>
            </a:lnSpc>
            <a:defRPr b="1"/>
          </a:pPr>
          <a:r>
            <a:rPr lang="en-US" sz="2400" dirty="0"/>
            <a:t>Frailty assessment</a:t>
          </a:r>
        </a:p>
      </dgm:t>
    </dgm:pt>
    <dgm:pt modelId="{BFD1747A-320E-4B71-99A1-D18DE112DF08}" type="parTrans" cxnId="{3FAB7EEA-BCC2-4F83-BB9E-A49500C79198}">
      <dgm:prSet/>
      <dgm:spPr/>
      <dgm:t>
        <a:bodyPr/>
        <a:lstStyle/>
        <a:p>
          <a:endParaRPr lang="en-US"/>
        </a:p>
      </dgm:t>
    </dgm:pt>
    <dgm:pt modelId="{337EFB3C-ACC1-424A-82A4-BB745F7DC579}" type="sibTrans" cxnId="{3FAB7EEA-BCC2-4F83-BB9E-A49500C79198}">
      <dgm:prSet/>
      <dgm:spPr/>
      <dgm:t>
        <a:bodyPr/>
        <a:lstStyle/>
        <a:p>
          <a:endParaRPr lang="en-US"/>
        </a:p>
      </dgm:t>
    </dgm:pt>
    <dgm:pt modelId="{88A4BFA9-61B6-4746-BA91-45624F8CFF7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0" kern="1200" dirty="0">
              <a:solidFill>
                <a:srgbClr val="632E62"/>
              </a:solidFill>
              <a:latin typeface="Calibri" panose="020F0502020204030204"/>
              <a:ea typeface="+mn-ea"/>
              <a:cs typeface="+mn-cs"/>
            </a:rPr>
            <a:t>Not done due to lack of:</a:t>
          </a:r>
        </a:p>
        <a:p>
          <a:pPr>
            <a:lnSpc>
              <a:spcPct val="100000"/>
            </a:lnSpc>
          </a:pPr>
          <a:r>
            <a:rPr lang="en-US" sz="2000" b="0" kern="1200" dirty="0">
              <a:solidFill>
                <a:srgbClr val="632E62"/>
              </a:solidFill>
              <a:latin typeface="Calibri" panose="020F0502020204030204"/>
              <a:ea typeface="+mn-ea"/>
              <a:cs typeface="+mn-cs"/>
            </a:rPr>
            <a:t>time, resources, or experience</a:t>
          </a:r>
        </a:p>
      </dgm:t>
    </dgm:pt>
    <dgm:pt modelId="{8273E13F-6BAE-42F2-97B7-2476A7198F39}" type="parTrans" cxnId="{97C4E0ED-CDD2-4322-9C20-D5F9AAA52AC9}">
      <dgm:prSet/>
      <dgm:spPr/>
      <dgm:t>
        <a:bodyPr/>
        <a:lstStyle/>
        <a:p>
          <a:endParaRPr lang="en-US"/>
        </a:p>
      </dgm:t>
    </dgm:pt>
    <dgm:pt modelId="{4213AA4C-DE88-42E5-9725-2382D22C37FE}" type="sibTrans" cxnId="{97C4E0ED-CDD2-4322-9C20-D5F9AAA52AC9}">
      <dgm:prSet/>
      <dgm:spPr/>
      <dgm:t>
        <a:bodyPr/>
        <a:lstStyle/>
        <a:p>
          <a:endParaRPr lang="en-US"/>
        </a:p>
      </dgm:t>
    </dgm:pt>
    <dgm:pt modelId="{2C3B8D3C-5D61-4E69-8FD5-430F567B36C8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400" u="sng" dirty="0"/>
            <a:t>Proposed</a:t>
          </a:r>
          <a:r>
            <a:rPr lang="en-US" sz="2400" dirty="0"/>
            <a:t>:</a:t>
          </a:r>
        </a:p>
        <a:p>
          <a:pPr>
            <a:lnSpc>
              <a:spcPct val="100000"/>
            </a:lnSpc>
            <a:defRPr b="1"/>
          </a:pPr>
          <a:r>
            <a:rPr lang="en-US" sz="2400" dirty="0"/>
            <a:t>Assessment of gait speed &amp; grip strength to screen for frailty </a:t>
          </a:r>
        </a:p>
      </dgm:t>
    </dgm:pt>
    <dgm:pt modelId="{C995BFE7-ED77-408F-BDC0-8DE0527366D2}" type="parTrans" cxnId="{4B548A65-0FCD-4BCE-A42B-DBB104211F9A}">
      <dgm:prSet/>
      <dgm:spPr/>
      <dgm:t>
        <a:bodyPr/>
        <a:lstStyle/>
        <a:p>
          <a:endParaRPr lang="en-US"/>
        </a:p>
      </dgm:t>
    </dgm:pt>
    <dgm:pt modelId="{F5B601CD-666B-48CB-B649-17A595966486}" type="sibTrans" cxnId="{4B548A65-0FCD-4BCE-A42B-DBB104211F9A}">
      <dgm:prSet/>
      <dgm:spPr/>
      <dgm:t>
        <a:bodyPr/>
        <a:lstStyle/>
        <a:p>
          <a:endParaRPr lang="en-US"/>
        </a:p>
      </dgm:t>
    </dgm:pt>
    <dgm:pt modelId="{FE22B74B-4DEB-4DBD-9F79-D81B22967E5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>
              <a:solidFill>
                <a:schemeClr val="tx2"/>
              </a:solidFill>
            </a:rPr>
            <a:t>Easily obtainable objective measures of physical function</a:t>
          </a:r>
        </a:p>
        <a:p>
          <a:pPr>
            <a:lnSpc>
              <a:spcPct val="100000"/>
            </a:lnSpc>
          </a:pPr>
          <a:r>
            <a:rPr lang="en-US" sz="2000" b="1" dirty="0">
              <a:solidFill>
                <a:schemeClr val="tx2"/>
              </a:solidFill>
            </a:rPr>
            <a:t>&amp; measurement does not take longer than a typical vital sign</a:t>
          </a:r>
          <a:endParaRPr lang="en-US" sz="2000" dirty="0">
            <a:solidFill>
              <a:schemeClr val="tx2"/>
            </a:solidFill>
          </a:endParaRPr>
        </a:p>
      </dgm:t>
    </dgm:pt>
    <dgm:pt modelId="{A8A5330D-94C0-49A8-8481-DF272A63B0D9}" type="sibTrans" cxnId="{54E915C2-41EF-4EF7-A394-6D800CDA7C71}">
      <dgm:prSet/>
      <dgm:spPr/>
      <dgm:t>
        <a:bodyPr/>
        <a:lstStyle/>
        <a:p>
          <a:endParaRPr lang="en-US"/>
        </a:p>
      </dgm:t>
    </dgm:pt>
    <dgm:pt modelId="{1BB2671E-2C18-4D1D-AA56-2BBC188FB418}" type="parTrans" cxnId="{54E915C2-41EF-4EF7-A394-6D800CDA7C71}">
      <dgm:prSet/>
      <dgm:spPr/>
      <dgm:t>
        <a:bodyPr/>
        <a:lstStyle/>
        <a:p>
          <a:endParaRPr lang="en-US"/>
        </a:p>
      </dgm:t>
    </dgm:pt>
    <dgm:pt modelId="{D28B6AA5-2352-4A12-A9FF-E66B5F14BEEA}" type="pres">
      <dgm:prSet presAssocID="{349311D9-356A-4A15-BA30-B05E5C383ABA}" presName="root" presStyleCnt="0">
        <dgm:presLayoutVars>
          <dgm:dir/>
          <dgm:resizeHandles val="exact"/>
        </dgm:presLayoutVars>
      </dgm:prSet>
      <dgm:spPr/>
    </dgm:pt>
    <dgm:pt modelId="{BE3B353A-B9D4-4BC8-9939-82982FBC53BA}" type="pres">
      <dgm:prSet presAssocID="{2A5E2CD8-5390-4E90-A6B7-4A40D673094B}" presName="compNode" presStyleCnt="0"/>
      <dgm:spPr/>
    </dgm:pt>
    <dgm:pt modelId="{197DE444-181F-4C8D-BF0C-32BAD9ECEAAD}" type="pres">
      <dgm:prSet presAssocID="{2A5E2CD8-5390-4E90-A6B7-4A40D673094B}" presName="iconRect" presStyleLbl="node1" presStyleIdx="0" presStyleCnt="3" custLinFactNeighborX="-941" custLinFactNeighborY="-7981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with Cane"/>
        </a:ext>
      </dgm:extLst>
    </dgm:pt>
    <dgm:pt modelId="{83794F85-CD0F-444F-A850-9BD7A5AA04BA}" type="pres">
      <dgm:prSet presAssocID="{2A5E2CD8-5390-4E90-A6B7-4A40D673094B}" presName="iconSpace" presStyleCnt="0"/>
      <dgm:spPr/>
    </dgm:pt>
    <dgm:pt modelId="{8B24ECE8-5338-430E-BD62-8AD9B86E824F}" type="pres">
      <dgm:prSet presAssocID="{2A5E2CD8-5390-4E90-A6B7-4A40D673094B}" presName="parTx" presStyleLbl="revTx" presStyleIdx="0" presStyleCnt="6" custLinFactNeighborX="1976" custLinFactNeighborY="-30430">
        <dgm:presLayoutVars>
          <dgm:chMax val="0"/>
          <dgm:chPref val="0"/>
        </dgm:presLayoutVars>
      </dgm:prSet>
      <dgm:spPr/>
    </dgm:pt>
    <dgm:pt modelId="{3FEF2455-77D9-4FC2-8CA3-D1C3ED3F7C8E}" type="pres">
      <dgm:prSet presAssocID="{2A5E2CD8-5390-4E90-A6B7-4A40D673094B}" presName="txSpace" presStyleCnt="0"/>
      <dgm:spPr/>
    </dgm:pt>
    <dgm:pt modelId="{D57A2BF6-A384-420C-9258-706A6DEBDEB6}" type="pres">
      <dgm:prSet presAssocID="{2A5E2CD8-5390-4E90-A6B7-4A40D673094B}" presName="desTx" presStyleLbl="revTx" presStyleIdx="1" presStyleCnt="6" custScaleX="112054" custScaleY="1608249" custLinFactY="320438" custLinFactNeighborX="-671" custLinFactNeighborY="400000">
        <dgm:presLayoutVars/>
      </dgm:prSet>
      <dgm:spPr/>
    </dgm:pt>
    <dgm:pt modelId="{D546D72B-CBB0-4375-8E1A-4E4CA727926E}" type="pres">
      <dgm:prSet presAssocID="{A60ABEBB-E134-47FE-95CE-CE58BA4BFADD}" presName="sibTrans" presStyleCnt="0"/>
      <dgm:spPr/>
    </dgm:pt>
    <dgm:pt modelId="{6EFAA21E-F18E-4818-98ED-1C6B95FCE08B}" type="pres">
      <dgm:prSet presAssocID="{BF8E57C8-BA3E-40C9-BC6B-154F86B9000E}" presName="compNode" presStyleCnt="0"/>
      <dgm:spPr/>
    </dgm:pt>
    <dgm:pt modelId="{69DAC149-D6F7-4F2F-A662-AB2847953E0A}" type="pres">
      <dgm:prSet presAssocID="{BF8E57C8-BA3E-40C9-BC6B-154F86B9000E}" presName="iconRect" presStyleLbl="node1" presStyleIdx="1" presStyleCnt="3" custLinFactNeighborX="-846" custLinFactNeighborY="-7510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rglass"/>
        </a:ext>
      </dgm:extLst>
    </dgm:pt>
    <dgm:pt modelId="{E576D6BE-00C0-4D01-9C6D-693E44C8A3A7}" type="pres">
      <dgm:prSet presAssocID="{BF8E57C8-BA3E-40C9-BC6B-154F86B9000E}" presName="iconSpace" presStyleCnt="0"/>
      <dgm:spPr/>
    </dgm:pt>
    <dgm:pt modelId="{A69929BB-C633-434A-8230-3DFDD0615622}" type="pres">
      <dgm:prSet presAssocID="{BF8E57C8-BA3E-40C9-BC6B-154F86B9000E}" presName="parTx" presStyleLbl="revTx" presStyleIdx="2" presStyleCnt="6" custLinFactNeighborX="-296" custLinFactNeighborY="-27792">
        <dgm:presLayoutVars>
          <dgm:chMax val="0"/>
          <dgm:chPref val="0"/>
        </dgm:presLayoutVars>
      </dgm:prSet>
      <dgm:spPr/>
    </dgm:pt>
    <dgm:pt modelId="{98B7E634-45B4-4C70-9792-487BA2C50DE0}" type="pres">
      <dgm:prSet presAssocID="{BF8E57C8-BA3E-40C9-BC6B-154F86B9000E}" presName="txSpace" presStyleCnt="0"/>
      <dgm:spPr/>
    </dgm:pt>
    <dgm:pt modelId="{EC88756A-60FD-43B4-99CA-CA13A892FDFA}" type="pres">
      <dgm:prSet presAssocID="{BF8E57C8-BA3E-40C9-BC6B-154F86B9000E}" presName="desTx" presStyleLbl="revTx" presStyleIdx="3" presStyleCnt="6" custScaleX="112153" custScaleY="1771408" custLinFactY="400000" custLinFactNeighborX="-296" custLinFactNeighborY="425940">
        <dgm:presLayoutVars/>
      </dgm:prSet>
      <dgm:spPr/>
    </dgm:pt>
    <dgm:pt modelId="{7EC0E606-2540-4CE9-A9D9-BE34BC69F5A3}" type="pres">
      <dgm:prSet presAssocID="{337EFB3C-ACC1-424A-82A4-BB745F7DC579}" presName="sibTrans" presStyleCnt="0"/>
      <dgm:spPr/>
    </dgm:pt>
    <dgm:pt modelId="{E5A5770C-09F7-41D0-953F-CAE0EADFA068}" type="pres">
      <dgm:prSet presAssocID="{2C3B8D3C-5D61-4E69-8FD5-430F567B36C8}" presName="compNode" presStyleCnt="0"/>
      <dgm:spPr/>
    </dgm:pt>
    <dgm:pt modelId="{0E390778-8742-47C3-A566-F8F595A2B31A}" type="pres">
      <dgm:prSet presAssocID="{2C3B8D3C-5D61-4E69-8FD5-430F567B36C8}" presName="iconRect" presStyleLbl="node1" presStyleIdx="2" presStyleCnt="3" custScaleX="110675" custLinFactNeighborX="1882" custLinFactNeighborY="-6946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lk"/>
        </a:ext>
      </dgm:extLst>
    </dgm:pt>
    <dgm:pt modelId="{E9C1C349-C960-4B07-9D94-58621560C22E}" type="pres">
      <dgm:prSet presAssocID="{2C3B8D3C-5D61-4E69-8FD5-430F567B36C8}" presName="iconSpace" presStyleCnt="0"/>
      <dgm:spPr/>
    </dgm:pt>
    <dgm:pt modelId="{2585131E-AE60-4920-8B58-03121D84831F}" type="pres">
      <dgm:prSet presAssocID="{2C3B8D3C-5D61-4E69-8FD5-430F567B36C8}" presName="parTx" presStyleLbl="revTx" presStyleIdx="4" presStyleCnt="6" custScaleX="110675" custScaleY="121393" custLinFactNeighborX="-1317" custLinFactNeighborY="-12712">
        <dgm:presLayoutVars>
          <dgm:chMax val="0"/>
          <dgm:chPref val="0"/>
        </dgm:presLayoutVars>
      </dgm:prSet>
      <dgm:spPr/>
    </dgm:pt>
    <dgm:pt modelId="{C455BE45-7CE4-4CB0-A8E9-E3165DD72636}" type="pres">
      <dgm:prSet presAssocID="{2C3B8D3C-5D61-4E69-8FD5-430F567B36C8}" presName="txSpace" presStyleCnt="0"/>
      <dgm:spPr/>
    </dgm:pt>
    <dgm:pt modelId="{03585D39-8F0E-4B64-9371-CFECE7115B85}" type="pres">
      <dgm:prSet presAssocID="{2C3B8D3C-5D61-4E69-8FD5-430F567B36C8}" presName="desTx" presStyleLbl="revTx" presStyleIdx="5" presStyleCnt="6" custScaleX="110675" custScaleY="2000000" custLinFactY="500000" custLinFactNeighborX="-659" custLinFactNeighborY="506238">
        <dgm:presLayoutVars/>
      </dgm:prSet>
      <dgm:spPr/>
    </dgm:pt>
  </dgm:ptLst>
  <dgm:cxnLst>
    <dgm:cxn modelId="{F1A04F06-0965-4DFD-9AF7-3AF54F08B31F}" type="presOf" srcId="{2C3B8D3C-5D61-4E69-8FD5-430F567B36C8}" destId="{2585131E-AE60-4920-8B58-03121D84831F}" srcOrd="0" destOrd="0" presId="urn:microsoft.com/office/officeart/2018/5/layout/CenteredIconLabelDescriptionList"/>
    <dgm:cxn modelId="{15413F11-735F-4479-BEDD-C6D125B2012E}" type="presOf" srcId="{349311D9-356A-4A15-BA30-B05E5C383ABA}" destId="{D28B6AA5-2352-4A12-A9FF-E66B5F14BEEA}" srcOrd="0" destOrd="0" presId="urn:microsoft.com/office/officeart/2018/5/layout/CenteredIconLabelDescriptionList"/>
    <dgm:cxn modelId="{79163C35-A9F9-41E5-B173-01108933B47D}" type="presOf" srcId="{5E0EA7BF-0A6C-4185-87F5-E267043F6065}" destId="{D57A2BF6-A384-420C-9258-706A6DEBDEB6}" srcOrd="0" destOrd="0" presId="urn:microsoft.com/office/officeart/2018/5/layout/CenteredIconLabelDescriptionList"/>
    <dgm:cxn modelId="{2477B254-40C7-425B-8067-C0F2A81EEFC2}" srcId="{2A5E2CD8-5390-4E90-A6B7-4A40D673094B}" destId="{5E0EA7BF-0A6C-4185-87F5-E267043F6065}" srcOrd="0" destOrd="0" parTransId="{2C9FA717-1D39-4283-A6CE-BD1935CEF435}" sibTransId="{ABA73660-2FB0-40BF-8047-6C93CF2A078A}"/>
    <dgm:cxn modelId="{D53E055A-BEF2-4021-8FBA-5C4B1571F568}" type="presOf" srcId="{FE22B74B-4DEB-4DBD-9F79-D81B22967E5F}" destId="{03585D39-8F0E-4B64-9371-CFECE7115B85}" srcOrd="0" destOrd="0" presId="urn:microsoft.com/office/officeart/2018/5/layout/CenteredIconLabelDescriptionList"/>
    <dgm:cxn modelId="{E3BCC25B-86BF-4860-AAD6-F25659E72B03}" type="presOf" srcId="{2A5E2CD8-5390-4E90-A6B7-4A40D673094B}" destId="{8B24ECE8-5338-430E-BD62-8AD9B86E824F}" srcOrd="0" destOrd="0" presId="urn:microsoft.com/office/officeart/2018/5/layout/CenteredIconLabelDescriptionList"/>
    <dgm:cxn modelId="{005CE562-5015-417F-BFE2-266D56E45EA0}" srcId="{2A5E2CD8-5390-4E90-A6B7-4A40D673094B}" destId="{46479CC5-9F6D-474D-B82D-098AC33BEE23}" srcOrd="1" destOrd="0" parTransId="{4651B8B3-5C8D-4AA8-87E0-2AC82D68FF8F}" sibTransId="{321C3FBD-1FF5-4AAC-93BC-818EF12D9215}"/>
    <dgm:cxn modelId="{4B548A65-0FCD-4BCE-A42B-DBB104211F9A}" srcId="{349311D9-356A-4A15-BA30-B05E5C383ABA}" destId="{2C3B8D3C-5D61-4E69-8FD5-430F567B36C8}" srcOrd="2" destOrd="0" parTransId="{C995BFE7-ED77-408F-BDC0-8DE0527366D2}" sibTransId="{F5B601CD-666B-48CB-B649-17A595966486}"/>
    <dgm:cxn modelId="{D5BC397D-07CF-4635-B7CD-0406788A049A}" srcId="{349311D9-356A-4A15-BA30-B05E5C383ABA}" destId="{2A5E2CD8-5390-4E90-A6B7-4A40D673094B}" srcOrd="0" destOrd="0" parTransId="{FDF6D1A5-9544-4A24-B32A-E191D711C17B}" sibTransId="{A60ABEBB-E134-47FE-95CE-CE58BA4BFADD}"/>
    <dgm:cxn modelId="{54E915C2-41EF-4EF7-A394-6D800CDA7C71}" srcId="{2C3B8D3C-5D61-4E69-8FD5-430F567B36C8}" destId="{FE22B74B-4DEB-4DBD-9F79-D81B22967E5F}" srcOrd="0" destOrd="0" parTransId="{1BB2671E-2C18-4D1D-AA56-2BBC188FB418}" sibTransId="{A8A5330D-94C0-49A8-8481-DF272A63B0D9}"/>
    <dgm:cxn modelId="{C0BD70D2-09D0-4A6D-9F2A-C4B79962B584}" type="presOf" srcId="{88A4BFA9-61B6-4746-BA91-45624F8CFF7B}" destId="{EC88756A-60FD-43B4-99CA-CA13A892FDFA}" srcOrd="0" destOrd="0" presId="urn:microsoft.com/office/officeart/2018/5/layout/CenteredIconLabelDescriptionList"/>
    <dgm:cxn modelId="{9F6AAFDC-9C5A-4347-ADC3-A0F8C1826B77}" type="presOf" srcId="{46479CC5-9F6D-474D-B82D-098AC33BEE23}" destId="{D57A2BF6-A384-420C-9258-706A6DEBDEB6}" srcOrd="0" destOrd="1" presId="urn:microsoft.com/office/officeart/2018/5/layout/CenteredIconLabelDescriptionList"/>
    <dgm:cxn modelId="{B5F67CE5-D56B-49B7-BF60-AC3B9725A971}" type="presOf" srcId="{BF8E57C8-BA3E-40C9-BC6B-154F86B9000E}" destId="{A69929BB-C633-434A-8230-3DFDD0615622}" srcOrd="0" destOrd="0" presId="urn:microsoft.com/office/officeart/2018/5/layout/CenteredIconLabelDescriptionList"/>
    <dgm:cxn modelId="{3FAB7EEA-BCC2-4F83-BB9E-A49500C79198}" srcId="{349311D9-356A-4A15-BA30-B05E5C383ABA}" destId="{BF8E57C8-BA3E-40C9-BC6B-154F86B9000E}" srcOrd="1" destOrd="0" parTransId="{BFD1747A-320E-4B71-99A1-D18DE112DF08}" sibTransId="{337EFB3C-ACC1-424A-82A4-BB745F7DC579}"/>
    <dgm:cxn modelId="{97C4E0ED-CDD2-4322-9C20-D5F9AAA52AC9}" srcId="{BF8E57C8-BA3E-40C9-BC6B-154F86B9000E}" destId="{88A4BFA9-61B6-4746-BA91-45624F8CFF7B}" srcOrd="0" destOrd="0" parTransId="{8273E13F-6BAE-42F2-97B7-2476A7198F39}" sibTransId="{4213AA4C-DE88-42E5-9725-2382D22C37FE}"/>
    <dgm:cxn modelId="{7EF05CB1-6D7A-437F-9BCA-54766C08A597}" type="presParOf" srcId="{D28B6AA5-2352-4A12-A9FF-E66B5F14BEEA}" destId="{BE3B353A-B9D4-4BC8-9939-82982FBC53BA}" srcOrd="0" destOrd="0" presId="urn:microsoft.com/office/officeart/2018/5/layout/CenteredIconLabelDescriptionList"/>
    <dgm:cxn modelId="{8E40C504-801A-4EDA-BB09-76C40A05DD9E}" type="presParOf" srcId="{BE3B353A-B9D4-4BC8-9939-82982FBC53BA}" destId="{197DE444-181F-4C8D-BF0C-32BAD9ECEAAD}" srcOrd="0" destOrd="0" presId="urn:microsoft.com/office/officeart/2018/5/layout/CenteredIconLabelDescriptionList"/>
    <dgm:cxn modelId="{B13F1026-C444-4B1B-A8BB-6D5EF473635F}" type="presParOf" srcId="{BE3B353A-B9D4-4BC8-9939-82982FBC53BA}" destId="{83794F85-CD0F-444F-A850-9BD7A5AA04BA}" srcOrd="1" destOrd="0" presId="urn:microsoft.com/office/officeart/2018/5/layout/CenteredIconLabelDescriptionList"/>
    <dgm:cxn modelId="{0E472A54-D23E-41BB-B964-EA4C085D181A}" type="presParOf" srcId="{BE3B353A-B9D4-4BC8-9939-82982FBC53BA}" destId="{8B24ECE8-5338-430E-BD62-8AD9B86E824F}" srcOrd="2" destOrd="0" presId="urn:microsoft.com/office/officeart/2018/5/layout/CenteredIconLabelDescriptionList"/>
    <dgm:cxn modelId="{2BA15982-0F15-4876-B080-A2CA559518B6}" type="presParOf" srcId="{BE3B353A-B9D4-4BC8-9939-82982FBC53BA}" destId="{3FEF2455-77D9-4FC2-8CA3-D1C3ED3F7C8E}" srcOrd="3" destOrd="0" presId="urn:microsoft.com/office/officeart/2018/5/layout/CenteredIconLabelDescriptionList"/>
    <dgm:cxn modelId="{55CE2986-7E03-45B7-A73D-BF3F2675FA6B}" type="presParOf" srcId="{BE3B353A-B9D4-4BC8-9939-82982FBC53BA}" destId="{D57A2BF6-A384-420C-9258-706A6DEBDEB6}" srcOrd="4" destOrd="0" presId="urn:microsoft.com/office/officeart/2018/5/layout/CenteredIconLabelDescriptionList"/>
    <dgm:cxn modelId="{D534DB78-1E70-4721-BDA8-9D18845185F0}" type="presParOf" srcId="{D28B6AA5-2352-4A12-A9FF-E66B5F14BEEA}" destId="{D546D72B-CBB0-4375-8E1A-4E4CA727926E}" srcOrd="1" destOrd="0" presId="urn:microsoft.com/office/officeart/2018/5/layout/CenteredIconLabelDescriptionList"/>
    <dgm:cxn modelId="{242EDE76-E33B-4049-ADA8-5920F33CF021}" type="presParOf" srcId="{D28B6AA5-2352-4A12-A9FF-E66B5F14BEEA}" destId="{6EFAA21E-F18E-4818-98ED-1C6B95FCE08B}" srcOrd="2" destOrd="0" presId="urn:microsoft.com/office/officeart/2018/5/layout/CenteredIconLabelDescriptionList"/>
    <dgm:cxn modelId="{31CC6BA5-E89C-4E02-83E6-C4B531BF0100}" type="presParOf" srcId="{6EFAA21E-F18E-4818-98ED-1C6B95FCE08B}" destId="{69DAC149-D6F7-4F2F-A662-AB2847953E0A}" srcOrd="0" destOrd="0" presId="urn:microsoft.com/office/officeart/2018/5/layout/CenteredIconLabelDescriptionList"/>
    <dgm:cxn modelId="{2544C789-9039-4778-9C0B-3F1AD2DC8969}" type="presParOf" srcId="{6EFAA21E-F18E-4818-98ED-1C6B95FCE08B}" destId="{E576D6BE-00C0-4D01-9C6D-693E44C8A3A7}" srcOrd="1" destOrd="0" presId="urn:microsoft.com/office/officeart/2018/5/layout/CenteredIconLabelDescriptionList"/>
    <dgm:cxn modelId="{00ABEDC1-95D5-402C-8B02-FDF758C6B7F1}" type="presParOf" srcId="{6EFAA21E-F18E-4818-98ED-1C6B95FCE08B}" destId="{A69929BB-C633-434A-8230-3DFDD0615622}" srcOrd="2" destOrd="0" presId="urn:microsoft.com/office/officeart/2018/5/layout/CenteredIconLabelDescriptionList"/>
    <dgm:cxn modelId="{5798DC3F-1DB9-4F44-92DA-F0EE96A672E7}" type="presParOf" srcId="{6EFAA21E-F18E-4818-98ED-1C6B95FCE08B}" destId="{98B7E634-45B4-4C70-9792-487BA2C50DE0}" srcOrd="3" destOrd="0" presId="urn:microsoft.com/office/officeart/2018/5/layout/CenteredIconLabelDescriptionList"/>
    <dgm:cxn modelId="{6E8D7F83-A55D-4B69-B0F8-BF3083F17F27}" type="presParOf" srcId="{6EFAA21E-F18E-4818-98ED-1C6B95FCE08B}" destId="{EC88756A-60FD-43B4-99CA-CA13A892FDFA}" srcOrd="4" destOrd="0" presId="urn:microsoft.com/office/officeart/2018/5/layout/CenteredIconLabelDescriptionList"/>
    <dgm:cxn modelId="{607F779B-AC91-43FF-9DF2-7A88D9AEA389}" type="presParOf" srcId="{D28B6AA5-2352-4A12-A9FF-E66B5F14BEEA}" destId="{7EC0E606-2540-4CE9-A9D9-BE34BC69F5A3}" srcOrd="3" destOrd="0" presId="urn:microsoft.com/office/officeart/2018/5/layout/CenteredIconLabelDescriptionList"/>
    <dgm:cxn modelId="{435753E5-2F0C-4A2D-B529-01610348E414}" type="presParOf" srcId="{D28B6AA5-2352-4A12-A9FF-E66B5F14BEEA}" destId="{E5A5770C-09F7-41D0-953F-CAE0EADFA068}" srcOrd="4" destOrd="0" presId="urn:microsoft.com/office/officeart/2018/5/layout/CenteredIconLabelDescriptionList"/>
    <dgm:cxn modelId="{AF3CA662-C318-45C4-88F3-BD741F61DA70}" type="presParOf" srcId="{E5A5770C-09F7-41D0-953F-CAE0EADFA068}" destId="{0E390778-8742-47C3-A566-F8F595A2B31A}" srcOrd="0" destOrd="0" presId="urn:microsoft.com/office/officeart/2018/5/layout/CenteredIconLabelDescriptionList"/>
    <dgm:cxn modelId="{56321DAF-319C-4140-822A-D208BE4D5953}" type="presParOf" srcId="{E5A5770C-09F7-41D0-953F-CAE0EADFA068}" destId="{E9C1C349-C960-4B07-9D94-58621560C22E}" srcOrd="1" destOrd="0" presId="urn:microsoft.com/office/officeart/2018/5/layout/CenteredIconLabelDescriptionList"/>
    <dgm:cxn modelId="{B828AA65-D3C8-47F9-86CA-E9FFB1CA4E6B}" type="presParOf" srcId="{E5A5770C-09F7-41D0-953F-CAE0EADFA068}" destId="{2585131E-AE60-4920-8B58-03121D84831F}" srcOrd="2" destOrd="0" presId="urn:microsoft.com/office/officeart/2018/5/layout/CenteredIconLabelDescriptionList"/>
    <dgm:cxn modelId="{F7A98E30-F00D-402A-BABF-10FDDE4EE81D}" type="presParOf" srcId="{E5A5770C-09F7-41D0-953F-CAE0EADFA068}" destId="{C455BE45-7CE4-4CB0-A8E9-E3165DD72636}" srcOrd="3" destOrd="0" presId="urn:microsoft.com/office/officeart/2018/5/layout/CenteredIconLabelDescriptionList"/>
    <dgm:cxn modelId="{1C549D8E-0D97-4C36-AFAC-E869A89B8B5D}" type="presParOf" srcId="{E5A5770C-09F7-41D0-953F-CAE0EADFA068}" destId="{03585D39-8F0E-4B64-9371-CFECE7115B85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E32BA6-A68E-49AB-8E5F-2F93113F36A5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84B4A59-D398-4121-9DB9-F7549EB2C828}">
      <dgm:prSet/>
      <dgm:spPr/>
      <dgm:t>
        <a:bodyPr/>
        <a:lstStyle/>
        <a:p>
          <a:r>
            <a:rPr lang="en-US" dirty="0"/>
            <a:t>Is the evidence about prognosis valid?</a:t>
          </a:r>
        </a:p>
      </dgm:t>
    </dgm:pt>
    <dgm:pt modelId="{59966B94-9AF7-4A52-A395-446242A399DE}" type="parTrans" cxnId="{BA6B457F-2258-4552-A8B9-DB34D4819D48}">
      <dgm:prSet/>
      <dgm:spPr/>
      <dgm:t>
        <a:bodyPr/>
        <a:lstStyle/>
        <a:p>
          <a:endParaRPr lang="en-US"/>
        </a:p>
      </dgm:t>
    </dgm:pt>
    <dgm:pt modelId="{64E4CBA8-82A7-4760-B06E-66283E2E1874}" type="sibTrans" cxnId="{BA6B457F-2258-4552-A8B9-DB34D4819D48}">
      <dgm:prSet/>
      <dgm:spPr/>
      <dgm:t>
        <a:bodyPr/>
        <a:lstStyle/>
        <a:p>
          <a:endParaRPr lang="en-US"/>
        </a:p>
      </dgm:t>
    </dgm:pt>
    <dgm:pt modelId="{14D5E3ED-D7D0-49D8-8842-FD4AFAF83F94}">
      <dgm:prSet/>
      <dgm:spPr/>
      <dgm:t>
        <a:bodyPr/>
        <a:lstStyle/>
        <a:p>
          <a:r>
            <a:rPr lang="en-US" dirty="0"/>
            <a:t>Was a defined, representative sample of patients assembled at a common point in the course of their disease? </a:t>
          </a:r>
          <a:r>
            <a:rPr lang="en-US" b="1" i="1" dirty="0"/>
            <a:t>Yes</a:t>
          </a:r>
        </a:p>
      </dgm:t>
    </dgm:pt>
    <dgm:pt modelId="{1F3DD249-08D7-4931-8784-1A9BDE3C013A}" type="parTrans" cxnId="{507BFDFF-0FB8-44D9-8AB1-3E8EFD7C7E71}">
      <dgm:prSet/>
      <dgm:spPr/>
      <dgm:t>
        <a:bodyPr/>
        <a:lstStyle/>
        <a:p>
          <a:endParaRPr lang="en-US"/>
        </a:p>
      </dgm:t>
    </dgm:pt>
    <dgm:pt modelId="{ABF077F5-C8C2-461E-AC82-7DF894391847}" type="sibTrans" cxnId="{507BFDFF-0FB8-44D9-8AB1-3E8EFD7C7E71}">
      <dgm:prSet/>
      <dgm:spPr/>
      <dgm:t>
        <a:bodyPr/>
        <a:lstStyle/>
        <a:p>
          <a:endParaRPr lang="en-US"/>
        </a:p>
      </dgm:t>
    </dgm:pt>
    <dgm:pt modelId="{C48E5CE4-40D7-4C16-B405-09CC6CFB7735}">
      <dgm:prSet/>
      <dgm:spPr/>
      <dgm:t>
        <a:bodyPr/>
        <a:lstStyle/>
        <a:p>
          <a:r>
            <a:rPr lang="en-US" dirty="0"/>
            <a:t>Was follow-up of study patients sufficiently long and complete? </a:t>
          </a:r>
          <a:r>
            <a:rPr lang="en-US" b="1" i="1" dirty="0"/>
            <a:t>Yes</a:t>
          </a:r>
          <a:endParaRPr lang="en-US" dirty="0"/>
        </a:p>
      </dgm:t>
    </dgm:pt>
    <dgm:pt modelId="{E073FE23-8CDB-4AA7-B578-11C5277D1515}" type="parTrans" cxnId="{87F7D9D6-1868-4406-BA06-F979644FA085}">
      <dgm:prSet/>
      <dgm:spPr/>
      <dgm:t>
        <a:bodyPr/>
        <a:lstStyle/>
        <a:p>
          <a:endParaRPr lang="en-US"/>
        </a:p>
      </dgm:t>
    </dgm:pt>
    <dgm:pt modelId="{84A5E2C3-42BC-439C-A721-7D7F9FBAE03C}" type="sibTrans" cxnId="{87F7D9D6-1868-4406-BA06-F979644FA085}">
      <dgm:prSet/>
      <dgm:spPr/>
      <dgm:t>
        <a:bodyPr/>
        <a:lstStyle/>
        <a:p>
          <a:endParaRPr lang="en-US"/>
        </a:p>
      </dgm:t>
    </dgm:pt>
    <dgm:pt modelId="{6B656131-B05C-441D-9B2F-BC17F51649EA}">
      <dgm:prSet/>
      <dgm:spPr/>
      <dgm:t>
        <a:bodyPr/>
        <a:lstStyle/>
        <a:p>
          <a:r>
            <a:rPr lang="en-US" dirty="0"/>
            <a:t>Were objective outcome criteria applied in a “blind” fashion? </a:t>
          </a:r>
          <a:r>
            <a:rPr lang="en-US" b="1" i="1" dirty="0"/>
            <a:t>No</a:t>
          </a:r>
          <a:endParaRPr lang="en-US" i="1" dirty="0"/>
        </a:p>
      </dgm:t>
    </dgm:pt>
    <dgm:pt modelId="{E3147CD4-8D09-4062-A96C-E98085F5BB43}" type="parTrans" cxnId="{8885F3E7-4B2B-4CFD-8B31-78BB519834B6}">
      <dgm:prSet/>
      <dgm:spPr/>
      <dgm:t>
        <a:bodyPr/>
        <a:lstStyle/>
        <a:p>
          <a:endParaRPr lang="en-US"/>
        </a:p>
      </dgm:t>
    </dgm:pt>
    <dgm:pt modelId="{6DCF2349-718C-43F1-8BC1-01B1DE42C16C}" type="sibTrans" cxnId="{8885F3E7-4B2B-4CFD-8B31-78BB519834B6}">
      <dgm:prSet/>
      <dgm:spPr/>
      <dgm:t>
        <a:bodyPr/>
        <a:lstStyle/>
        <a:p>
          <a:endParaRPr lang="en-US"/>
        </a:p>
      </dgm:t>
    </dgm:pt>
    <dgm:pt modelId="{99DD2F59-2ADE-48A6-9256-D746CA2948C3}">
      <dgm:prSet/>
      <dgm:spPr/>
      <dgm:t>
        <a:bodyPr/>
        <a:lstStyle/>
        <a:p>
          <a:r>
            <a:rPr lang="en-US" dirty="0"/>
            <a:t>If subgroups with different prognoses are identified:</a:t>
          </a:r>
        </a:p>
      </dgm:t>
    </dgm:pt>
    <dgm:pt modelId="{9EBEBECF-E126-4F82-BB63-47EE1746C527}" type="parTrans" cxnId="{1C899E63-12E0-40A3-BF7C-0179D3A18326}">
      <dgm:prSet/>
      <dgm:spPr/>
      <dgm:t>
        <a:bodyPr/>
        <a:lstStyle/>
        <a:p>
          <a:endParaRPr lang="en-US"/>
        </a:p>
      </dgm:t>
    </dgm:pt>
    <dgm:pt modelId="{07E023FD-4AD5-4F3C-BD7E-81E2997FD35C}" type="sibTrans" cxnId="{1C899E63-12E0-40A3-BF7C-0179D3A18326}">
      <dgm:prSet/>
      <dgm:spPr/>
      <dgm:t>
        <a:bodyPr/>
        <a:lstStyle/>
        <a:p>
          <a:endParaRPr lang="en-US"/>
        </a:p>
      </dgm:t>
    </dgm:pt>
    <dgm:pt modelId="{EA7C8791-1418-4ABF-97CB-C9584E355806}">
      <dgm:prSet/>
      <dgm:spPr/>
      <dgm:t>
        <a:bodyPr/>
        <a:lstStyle/>
        <a:p>
          <a:r>
            <a:rPr lang="en-US" dirty="0"/>
            <a:t>Was there adjustment for important prognosis factors? </a:t>
          </a:r>
          <a:r>
            <a:rPr lang="en-US" b="1" i="1" dirty="0"/>
            <a:t>Yes</a:t>
          </a:r>
        </a:p>
      </dgm:t>
    </dgm:pt>
    <dgm:pt modelId="{4A9282C2-360F-4D52-AAAF-86276FC3F77E}" type="parTrans" cxnId="{4E298F92-10A6-43E6-B141-D38BBC32CD9B}">
      <dgm:prSet/>
      <dgm:spPr/>
      <dgm:t>
        <a:bodyPr/>
        <a:lstStyle/>
        <a:p>
          <a:endParaRPr lang="en-US"/>
        </a:p>
      </dgm:t>
    </dgm:pt>
    <dgm:pt modelId="{093B6625-2D57-4216-B5E8-19DE30567F49}" type="sibTrans" cxnId="{4E298F92-10A6-43E6-B141-D38BBC32CD9B}">
      <dgm:prSet/>
      <dgm:spPr/>
      <dgm:t>
        <a:bodyPr/>
        <a:lstStyle/>
        <a:p>
          <a:endParaRPr lang="en-US"/>
        </a:p>
      </dgm:t>
    </dgm:pt>
    <dgm:pt modelId="{1C9CBBB9-2FFA-42B1-985B-BBA03B3715BA}">
      <dgm:prSet/>
      <dgm:spPr/>
      <dgm:t>
        <a:bodyPr/>
        <a:lstStyle/>
        <a:p>
          <a:r>
            <a:rPr lang="en-US"/>
            <a:t>Is this valid evidence about prognosis important?</a:t>
          </a:r>
        </a:p>
      </dgm:t>
    </dgm:pt>
    <dgm:pt modelId="{D24E6C6D-6654-41CB-BEF9-E5E433D84DDF}" type="parTrans" cxnId="{1AD1BB69-75E6-4EF1-8D38-E3ABCA374627}">
      <dgm:prSet/>
      <dgm:spPr/>
      <dgm:t>
        <a:bodyPr/>
        <a:lstStyle/>
        <a:p>
          <a:endParaRPr lang="en-US"/>
        </a:p>
      </dgm:t>
    </dgm:pt>
    <dgm:pt modelId="{419895F2-883F-42E3-8B1C-214A2543851B}" type="sibTrans" cxnId="{1AD1BB69-75E6-4EF1-8D38-E3ABCA374627}">
      <dgm:prSet/>
      <dgm:spPr/>
      <dgm:t>
        <a:bodyPr/>
        <a:lstStyle/>
        <a:p>
          <a:endParaRPr lang="en-US"/>
        </a:p>
      </dgm:t>
    </dgm:pt>
    <dgm:pt modelId="{B3872447-765C-4AB4-BC77-0B69263B67F6}">
      <dgm:prSet/>
      <dgm:spPr/>
      <dgm:t>
        <a:bodyPr/>
        <a:lstStyle/>
        <a:p>
          <a:r>
            <a:rPr lang="en-US" sz="1600" kern="1200" dirty="0"/>
            <a:t>How likely are the outcomes over time? </a:t>
          </a:r>
          <a:r>
            <a:rPr lang="en-US" sz="1600" b="1" i="1" kern="1200" dirty="0"/>
            <a:t>Mortality of 25% in the cohort </a:t>
          </a:r>
        </a:p>
      </dgm:t>
    </dgm:pt>
    <dgm:pt modelId="{91B79385-6453-4644-95AB-F37868107EE0}" type="parTrans" cxnId="{DC8CE6A4-8A82-4D56-8D16-516D3AA7AA98}">
      <dgm:prSet/>
      <dgm:spPr/>
      <dgm:t>
        <a:bodyPr/>
        <a:lstStyle/>
        <a:p>
          <a:endParaRPr lang="en-US"/>
        </a:p>
      </dgm:t>
    </dgm:pt>
    <dgm:pt modelId="{72B4B1C8-BA86-47EF-BF77-E71DF1EF90D5}" type="sibTrans" cxnId="{DC8CE6A4-8A82-4D56-8D16-516D3AA7AA98}">
      <dgm:prSet/>
      <dgm:spPr/>
      <dgm:t>
        <a:bodyPr/>
        <a:lstStyle/>
        <a:p>
          <a:endParaRPr lang="en-US"/>
        </a:p>
      </dgm:t>
    </dgm:pt>
    <dgm:pt modelId="{052DE898-424D-4871-8155-F3FAD06F04A8}">
      <dgm:prSet custT="1"/>
      <dgm:spPr/>
      <dgm:t>
        <a:bodyPr/>
        <a:lstStyle/>
        <a:p>
          <a:r>
            <a:rPr lang="en-US" sz="1600" kern="1200" dirty="0"/>
            <a:t>How precise are the prognostic estimates? </a:t>
          </a:r>
          <a:r>
            <a:rPr lang="en-US" sz="1600" b="1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Gait speed decreases of 0.1 m/s affected outcomes </a:t>
          </a:r>
        </a:p>
      </dgm:t>
    </dgm:pt>
    <dgm:pt modelId="{6DDEB015-4A43-42EA-87BA-54424B52D642}" type="parTrans" cxnId="{867E9FA2-8551-4736-9E3A-3B4DC74B2956}">
      <dgm:prSet/>
      <dgm:spPr/>
      <dgm:t>
        <a:bodyPr/>
        <a:lstStyle/>
        <a:p>
          <a:endParaRPr lang="en-US"/>
        </a:p>
      </dgm:t>
    </dgm:pt>
    <dgm:pt modelId="{B6B05E41-BC9E-43EC-B04B-3D5048AE7D95}" type="sibTrans" cxnId="{867E9FA2-8551-4736-9E3A-3B4DC74B2956}">
      <dgm:prSet/>
      <dgm:spPr/>
      <dgm:t>
        <a:bodyPr/>
        <a:lstStyle/>
        <a:p>
          <a:endParaRPr lang="en-US"/>
        </a:p>
      </dgm:t>
    </dgm:pt>
    <dgm:pt modelId="{2540C392-55E2-4EE7-A892-5F606AB557CD}">
      <dgm:prSet/>
      <dgm:spPr/>
      <dgm:t>
        <a:bodyPr/>
        <a:lstStyle/>
        <a:p>
          <a:r>
            <a:rPr lang="en-US"/>
            <a:t>Can we apply this valid, important evidence about prognosis to our patient?</a:t>
          </a:r>
        </a:p>
      </dgm:t>
    </dgm:pt>
    <dgm:pt modelId="{2C4A58F1-0A26-490F-812B-A944F4456499}" type="parTrans" cxnId="{79D52B4A-9D51-48EF-B99F-B1EA31B8BBD7}">
      <dgm:prSet/>
      <dgm:spPr/>
      <dgm:t>
        <a:bodyPr/>
        <a:lstStyle/>
        <a:p>
          <a:endParaRPr lang="en-US"/>
        </a:p>
      </dgm:t>
    </dgm:pt>
    <dgm:pt modelId="{2EB7472B-74C4-43B8-AED7-1B1A8F6F5C80}" type="sibTrans" cxnId="{79D52B4A-9D51-48EF-B99F-B1EA31B8BBD7}">
      <dgm:prSet/>
      <dgm:spPr/>
      <dgm:t>
        <a:bodyPr/>
        <a:lstStyle/>
        <a:p>
          <a:endParaRPr lang="en-US"/>
        </a:p>
      </dgm:t>
    </dgm:pt>
    <dgm:pt modelId="{8B1F276E-6DA4-4AB1-A246-15E08E54861F}">
      <dgm:prSet/>
      <dgm:spPr/>
      <dgm:t>
        <a:bodyPr/>
        <a:lstStyle/>
        <a:p>
          <a:r>
            <a:rPr lang="en-US" dirty="0"/>
            <a:t>Is our patient so different from those in the study that its results cannot apply? </a:t>
          </a:r>
          <a:r>
            <a:rPr lang="en-US" b="1" i="1" dirty="0"/>
            <a:t>Applicable to our patient</a:t>
          </a:r>
        </a:p>
      </dgm:t>
    </dgm:pt>
    <dgm:pt modelId="{A332D02C-E1E5-47C2-9B05-375B69D4C6D9}" type="parTrans" cxnId="{9F451574-DF54-45C9-94DC-B23221945527}">
      <dgm:prSet/>
      <dgm:spPr/>
      <dgm:t>
        <a:bodyPr/>
        <a:lstStyle/>
        <a:p>
          <a:endParaRPr lang="en-US"/>
        </a:p>
      </dgm:t>
    </dgm:pt>
    <dgm:pt modelId="{C8053B8C-D473-43C8-BAD2-6896E082916B}" type="sibTrans" cxnId="{9F451574-DF54-45C9-94DC-B23221945527}">
      <dgm:prSet/>
      <dgm:spPr/>
      <dgm:t>
        <a:bodyPr/>
        <a:lstStyle/>
        <a:p>
          <a:endParaRPr lang="en-US"/>
        </a:p>
      </dgm:t>
    </dgm:pt>
    <dgm:pt modelId="{B3A79514-E940-41EE-95BD-FEF7CEBCB9AB}">
      <dgm:prSet/>
      <dgm:spPr/>
      <dgm:t>
        <a:bodyPr/>
        <a:lstStyle/>
        <a:p>
          <a:r>
            <a:rPr lang="en-US" dirty="0"/>
            <a:t>Will this evidence make a clinically important impact on our conclusions about what to offer to tell our patients? </a:t>
          </a:r>
          <a:r>
            <a:rPr lang="en-US" b="1" i="1" dirty="0"/>
            <a:t>Yes! Key to informed shared decision-making </a:t>
          </a:r>
        </a:p>
      </dgm:t>
    </dgm:pt>
    <dgm:pt modelId="{D55FE4C9-A9E8-4F50-8D64-A7A4B6FDC711}" type="parTrans" cxnId="{52EB2E43-43BC-407B-BDED-B0A12B6B9CCB}">
      <dgm:prSet/>
      <dgm:spPr/>
      <dgm:t>
        <a:bodyPr/>
        <a:lstStyle/>
        <a:p>
          <a:endParaRPr lang="en-US"/>
        </a:p>
      </dgm:t>
    </dgm:pt>
    <dgm:pt modelId="{664DF3BA-6B49-4753-B9BD-5DEDCC101D38}" type="sibTrans" cxnId="{52EB2E43-43BC-407B-BDED-B0A12B6B9CCB}">
      <dgm:prSet/>
      <dgm:spPr/>
      <dgm:t>
        <a:bodyPr/>
        <a:lstStyle/>
        <a:p>
          <a:endParaRPr lang="en-US"/>
        </a:p>
      </dgm:t>
    </dgm:pt>
    <dgm:pt modelId="{9A878355-3FB9-4DA8-9038-924F2B7226A6}" type="pres">
      <dgm:prSet presAssocID="{33E32BA6-A68E-49AB-8E5F-2F93113F36A5}" presName="linear" presStyleCnt="0">
        <dgm:presLayoutVars>
          <dgm:dir/>
          <dgm:animLvl val="lvl"/>
          <dgm:resizeHandles val="exact"/>
        </dgm:presLayoutVars>
      </dgm:prSet>
      <dgm:spPr/>
    </dgm:pt>
    <dgm:pt modelId="{69D6D282-25F7-4695-A7A6-633832D35B57}" type="pres">
      <dgm:prSet presAssocID="{284B4A59-D398-4121-9DB9-F7549EB2C828}" presName="parentLin" presStyleCnt="0"/>
      <dgm:spPr/>
    </dgm:pt>
    <dgm:pt modelId="{9C523EFD-9F8E-4251-9C65-6E69B8161F1E}" type="pres">
      <dgm:prSet presAssocID="{284B4A59-D398-4121-9DB9-F7549EB2C828}" presName="parentLeftMargin" presStyleLbl="node1" presStyleIdx="0" presStyleCnt="3"/>
      <dgm:spPr/>
    </dgm:pt>
    <dgm:pt modelId="{CFC28D56-3E0E-4DE5-AC61-9D85F1D44C47}" type="pres">
      <dgm:prSet presAssocID="{284B4A59-D398-4121-9DB9-F7549EB2C82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652AB70-40FE-4630-B457-611EFE17F02C}" type="pres">
      <dgm:prSet presAssocID="{284B4A59-D398-4121-9DB9-F7549EB2C828}" presName="negativeSpace" presStyleCnt="0"/>
      <dgm:spPr/>
    </dgm:pt>
    <dgm:pt modelId="{088A6FA1-B428-4852-BF90-84FC0672F563}" type="pres">
      <dgm:prSet presAssocID="{284B4A59-D398-4121-9DB9-F7549EB2C828}" presName="childText" presStyleLbl="conFgAcc1" presStyleIdx="0" presStyleCnt="3">
        <dgm:presLayoutVars>
          <dgm:bulletEnabled val="1"/>
        </dgm:presLayoutVars>
      </dgm:prSet>
      <dgm:spPr/>
    </dgm:pt>
    <dgm:pt modelId="{A34685AE-7303-44A1-B22F-FF3BBA70E548}" type="pres">
      <dgm:prSet presAssocID="{64E4CBA8-82A7-4760-B06E-66283E2E1874}" presName="spaceBetweenRectangles" presStyleCnt="0"/>
      <dgm:spPr/>
    </dgm:pt>
    <dgm:pt modelId="{259E2D0A-D670-412D-99B8-B60806BD8853}" type="pres">
      <dgm:prSet presAssocID="{1C9CBBB9-2FFA-42B1-985B-BBA03B3715BA}" presName="parentLin" presStyleCnt="0"/>
      <dgm:spPr/>
    </dgm:pt>
    <dgm:pt modelId="{4B0933ED-D348-452A-A0FB-53A227144AA6}" type="pres">
      <dgm:prSet presAssocID="{1C9CBBB9-2FFA-42B1-985B-BBA03B3715BA}" presName="parentLeftMargin" presStyleLbl="node1" presStyleIdx="0" presStyleCnt="3"/>
      <dgm:spPr/>
    </dgm:pt>
    <dgm:pt modelId="{C8A92EBA-1405-4326-BA1B-B6D6B15465F4}" type="pres">
      <dgm:prSet presAssocID="{1C9CBBB9-2FFA-42B1-985B-BBA03B3715B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1E5045C-6861-4150-A4C2-C45FE1BCDA6E}" type="pres">
      <dgm:prSet presAssocID="{1C9CBBB9-2FFA-42B1-985B-BBA03B3715BA}" presName="negativeSpace" presStyleCnt="0"/>
      <dgm:spPr/>
    </dgm:pt>
    <dgm:pt modelId="{3B39BCDF-DBDA-4B88-A639-6BD934B0956D}" type="pres">
      <dgm:prSet presAssocID="{1C9CBBB9-2FFA-42B1-985B-BBA03B3715BA}" presName="childText" presStyleLbl="conFgAcc1" presStyleIdx="1" presStyleCnt="3">
        <dgm:presLayoutVars>
          <dgm:bulletEnabled val="1"/>
        </dgm:presLayoutVars>
      </dgm:prSet>
      <dgm:spPr/>
    </dgm:pt>
    <dgm:pt modelId="{EECFF40E-8176-4C0F-9DDF-AC0FF5B53799}" type="pres">
      <dgm:prSet presAssocID="{419895F2-883F-42E3-8B1C-214A2543851B}" presName="spaceBetweenRectangles" presStyleCnt="0"/>
      <dgm:spPr/>
    </dgm:pt>
    <dgm:pt modelId="{81CA9C9D-40A9-43E7-8B12-39D077F369BB}" type="pres">
      <dgm:prSet presAssocID="{2540C392-55E2-4EE7-A892-5F606AB557CD}" presName="parentLin" presStyleCnt="0"/>
      <dgm:spPr/>
    </dgm:pt>
    <dgm:pt modelId="{E1322076-8631-448C-B46A-D711B1F3791A}" type="pres">
      <dgm:prSet presAssocID="{2540C392-55E2-4EE7-A892-5F606AB557CD}" presName="parentLeftMargin" presStyleLbl="node1" presStyleIdx="1" presStyleCnt="3"/>
      <dgm:spPr/>
    </dgm:pt>
    <dgm:pt modelId="{C285951A-A6BF-4EB1-B50B-CDE97825182D}" type="pres">
      <dgm:prSet presAssocID="{2540C392-55E2-4EE7-A892-5F606AB557C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8885033-E33D-447D-8848-0D5E5BC5911D}" type="pres">
      <dgm:prSet presAssocID="{2540C392-55E2-4EE7-A892-5F606AB557CD}" presName="negativeSpace" presStyleCnt="0"/>
      <dgm:spPr/>
    </dgm:pt>
    <dgm:pt modelId="{AF4B61EE-A0CE-4BA6-B9BC-73A230914493}" type="pres">
      <dgm:prSet presAssocID="{2540C392-55E2-4EE7-A892-5F606AB557C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DEB281B-F33B-40B3-BCF6-ECBACE7A8937}" type="presOf" srcId="{33E32BA6-A68E-49AB-8E5F-2F93113F36A5}" destId="{9A878355-3FB9-4DA8-9038-924F2B7226A6}" srcOrd="0" destOrd="0" presId="urn:microsoft.com/office/officeart/2005/8/layout/list1"/>
    <dgm:cxn modelId="{01D2F926-3A3A-4A81-A433-ACA5A8C5C400}" type="presOf" srcId="{C48E5CE4-40D7-4C16-B405-09CC6CFB7735}" destId="{088A6FA1-B428-4852-BF90-84FC0672F563}" srcOrd="0" destOrd="1" presId="urn:microsoft.com/office/officeart/2005/8/layout/list1"/>
    <dgm:cxn modelId="{106EC529-E65C-4BB2-84B9-3714694AD39B}" type="presOf" srcId="{14D5E3ED-D7D0-49D8-8842-FD4AFAF83F94}" destId="{088A6FA1-B428-4852-BF90-84FC0672F563}" srcOrd="0" destOrd="0" presId="urn:microsoft.com/office/officeart/2005/8/layout/list1"/>
    <dgm:cxn modelId="{B047F62B-47B0-4D61-BC3E-6BDA149C6AB7}" type="presOf" srcId="{B3872447-765C-4AB4-BC77-0B69263B67F6}" destId="{3B39BCDF-DBDA-4B88-A639-6BD934B0956D}" srcOrd="0" destOrd="0" presId="urn:microsoft.com/office/officeart/2005/8/layout/list1"/>
    <dgm:cxn modelId="{18EE163E-B596-46E3-B2A9-5CB2A96338AC}" type="presOf" srcId="{1C9CBBB9-2FFA-42B1-985B-BBA03B3715BA}" destId="{4B0933ED-D348-452A-A0FB-53A227144AA6}" srcOrd="0" destOrd="0" presId="urn:microsoft.com/office/officeart/2005/8/layout/list1"/>
    <dgm:cxn modelId="{47E64040-EE49-4D4F-A118-2FEE03A9850E}" type="presOf" srcId="{8B1F276E-6DA4-4AB1-A246-15E08E54861F}" destId="{AF4B61EE-A0CE-4BA6-B9BC-73A230914493}" srcOrd="0" destOrd="0" presId="urn:microsoft.com/office/officeart/2005/8/layout/list1"/>
    <dgm:cxn modelId="{B760BE41-9E1F-49F1-A40B-11B9955C5793}" type="presOf" srcId="{2540C392-55E2-4EE7-A892-5F606AB557CD}" destId="{C285951A-A6BF-4EB1-B50B-CDE97825182D}" srcOrd="1" destOrd="0" presId="urn:microsoft.com/office/officeart/2005/8/layout/list1"/>
    <dgm:cxn modelId="{52EB2E43-43BC-407B-BDED-B0A12B6B9CCB}" srcId="{2540C392-55E2-4EE7-A892-5F606AB557CD}" destId="{B3A79514-E940-41EE-95BD-FEF7CEBCB9AB}" srcOrd="1" destOrd="0" parTransId="{D55FE4C9-A9E8-4F50-8D64-A7A4B6FDC711}" sibTransId="{664DF3BA-6B49-4753-B9BD-5DEDCC101D38}"/>
    <dgm:cxn modelId="{79D52B4A-9D51-48EF-B99F-B1EA31B8BBD7}" srcId="{33E32BA6-A68E-49AB-8E5F-2F93113F36A5}" destId="{2540C392-55E2-4EE7-A892-5F606AB557CD}" srcOrd="2" destOrd="0" parTransId="{2C4A58F1-0A26-490F-812B-A944F4456499}" sibTransId="{2EB7472B-74C4-43B8-AED7-1B1A8F6F5C80}"/>
    <dgm:cxn modelId="{AFBF9156-8CF0-44B9-ACB4-D7F207BD1C75}" type="presOf" srcId="{284B4A59-D398-4121-9DB9-F7549EB2C828}" destId="{9C523EFD-9F8E-4251-9C65-6E69B8161F1E}" srcOrd="0" destOrd="0" presId="urn:microsoft.com/office/officeart/2005/8/layout/list1"/>
    <dgm:cxn modelId="{1C899E63-12E0-40A3-BF7C-0179D3A18326}" srcId="{284B4A59-D398-4121-9DB9-F7549EB2C828}" destId="{99DD2F59-2ADE-48A6-9256-D746CA2948C3}" srcOrd="3" destOrd="0" parTransId="{9EBEBECF-E126-4F82-BB63-47EE1746C527}" sibTransId="{07E023FD-4AD5-4F3C-BD7E-81E2997FD35C}"/>
    <dgm:cxn modelId="{1AD1BB69-75E6-4EF1-8D38-E3ABCA374627}" srcId="{33E32BA6-A68E-49AB-8E5F-2F93113F36A5}" destId="{1C9CBBB9-2FFA-42B1-985B-BBA03B3715BA}" srcOrd="1" destOrd="0" parTransId="{D24E6C6D-6654-41CB-BEF9-E5E433D84DDF}" sibTransId="{419895F2-883F-42E3-8B1C-214A2543851B}"/>
    <dgm:cxn modelId="{F50B2E6F-1BBA-4E47-98EC-CBC5BF4D840B}" type="presOf" srcId="{2540C392-55E2-4EE7-A892-5F606AB557CD}" destId="{E1322076-8631-448C-B46A-D711B1F3791A}" srcOrd="0" destOrd="0" presId="urn:microsoft.com/office/officeart/2005/8/layout/list1"/>
    <dgm:cxn modelId="{9F451574-DF54-45C9-94DC-B23221945527}" srcId="{2540C392-55E2-4EE7-A892-5F606AB557CD}" destId="{8B1F276E-6DA4-4AB1-A246-15E08E54861F}" srcOrd="0" destOrd="0" parTransId="{A332D02C-E1E5-47C2-9B05-375B69D4C6D9}" sibTransId="{C8053B8C-D473-43C8-BAD2-6896E082916B}"/>
    <dgm:cxn modelId="{72405A75-C1D5-4564-8886-3BE7241E6910}" type="presOf" srcId="{EA7C8791-1418-4ABF-97CB-C9584E355806}" destId="{088A6FA1-B428-4852-BF90-84FC0672F563}" srcOrd="0" destOrd="4" presId="urn:microsoft.com/office/officeart/2005/8/layout/list1"/>
    <dgm:cxn modelId="{846D257A-05F8-4FE7-A65F-8C706E98E371}" type="presOf" srcId="{B3A79514-E940-41EE-95BD-FEF7CEBCB9AB}" destId="{AF4B61EE-A0CE-4BA6-B9BC-73A230914493}" srcOrd="0" destOrd="1" presId="urn:microsoft.com/office/officeart/2005/8/layout/list1"/>
    <dgm:cxn modelId="{8672857C-E3D2-455F-96E4-2ED9233FB482}" type="presOf" srcId="{052DE898-424D-4871-8155-F3FAD06F04A8}" destId="{3B39BCDF-DBDA-4B88-A639-6BD934B0956D}" srcOrd="0" destOrd="1" presId="urn:microsoft.com/office/officeart/2005/8/layout/list1"/>
    <dgm:cxn modelId="{BA6B457F-2258-4552-A8B9-DB34D4819D48}" srcId="{33E32BA6-A68E-49AB-8E5F-2F93113F36A5}" destId="{284B4A59-D398-4121-9DB9-F7549EB2C828}" srcOrd="0" destOrd="0" parTransId="{59966B94-9AF7-4A52-A395-446242A399DE}" sibTransId="{64E4CBA8-82A7-4760-B06E-66283E2E1874}"/>
    <dgm:cxn modelId="{0768C090-BF59-4F69-8013-642CC92398A1}" type="presOf" srcId="{6B656131-B05C-441D-9B2F-BC17F51649EA}" destId="{088A6FA1-B428-4852-BF90-84FC0672F563}" srcOrd="0" destOrd="2" presId="urn:microsoft.com/office/officeart/2005/8/layout/list1"/>
    <dgm:cxn modelId="{4E298F92-10A6-43E6-B141-D38BBC32CD9B}" srcId="{99DD2F59-2ADE-48A6-9256-D746CA2948C3}" destId="{EA7C8791-1418-4ABF-97CB-C9584E355806}" srcOrd="0" destOrd="0" parTransId="{4A9282C2-360F-4D52-AAAF-86276FC3F77E}" sibTransId="{093B6625-2D57-4216-B5E8-19DE30567F49}"/>
    <dgm:cxn modelId="{867E9FA2-8551-4736-9E3A-3B4DC74B2956}" srcId="{1C9CBBB9-2FFA-42B1-985B-BBA03B3715BA}" destId="{052DE898-424D-4871-8155-F3FAD06F04A8}" srcOrd="1" destOrd="0" parTransId="{6DDEB015-4A43-42EA-87BA-54424B52D642}" sibTransId="{B6B05E41-BC9E-43EC-B04B-3D5048AE7D95}"/>
    <dgm:cxn modelId="{DC8CE6A4-8A82-4D56-8D16-516D3AA7AA98}" srcId="{1C9CBBB9-2FFA-42B1-985B-BBA03B3715BA}" destId="{B3872447-765C-4AB4-BC77-0B69263B67F6}" srcOrd="0" destOrd="0" parTransId="{91B79385-6453-4644-95AB-F37868107EE0}" sibTransId="{72B4B1C8-BA86-47EF-BF77-E71DF1EF90D5}"/>
    <dgm:cxn modelId="{D9863DB4-FE32-4820-BCF8-63C21EA7A56F}" type="presOf" srcId="{284B4A59-D398-4121-9DB9-F7549EB2C828}" destId="{CFC28D56-3E0E-4DE5-AC61-9D85F1D44C47}" srcOrd="1" destOrd="0" presId="urn:microsoft.com/office/officeart/2005/8/layout/list1"/>
    <dgm:cxn modelId="{87F7D9D6-1868-4406-BA06-F979644FA085}" srcId="{284B4A59-D398-4121-9DB9-F7549EB2C828}" destId="{C48E5CE4-40D7-4C16-B405-09CC6CFB7735}" srcOrd="1" destOrd="0" parTransId="{E073FE23-8CDB-4AA7-B578-11C5277D1515}" sibTransId="{84A5E2C3-42BC-439C-A721-7D7F9FBAE03C}"/>
    <dgm:cxn modelId="{8885F3E7-4B2B-4CFD-8B31-78BB519834B6}" srcId="{284B4A59-D398-4121-9DB9-F7549EB2C828}" destId="{6B656131-B05C-441D-9B2F-BC17F51649EA}" srcOrd="2" destOrd="0" parTransId="{E3147CD4-8D09-4062-A96C-E98085F5BB43}" sibTransId="{6DCF2349-718C-43F1-8BC1-01B1DE42C16C}"/>
    <dgm:cxn modelId="{20C83AE8-0FD2-43DE-80B9-1E879E37D7D2}" type="presOf" srcId="{99DD2F59-2ADE-48A6-9256-D746CA2948C3}" destId="{088A6FA1-B428-4852-BF90-84FC0672F563}" srcOrd="0" destOrd="3" presId="urn:microsoft.com/office/officeart/2005/8/layout/list1"/>
    <dgm:cxn modelId="{C2061AE9-5934-45DB-91AF-EA602FE3B266}" type="presOf" srcId="{1C9CBBB9-2FFA-42B1-985B-BBA03B3715BA}" destId="{C8A92EBA-1405-4326-BA1B-B6D6B15465F4}" srcOrd="1" destOrd="0" presId="urn:microsoft.com/office/officeart/2005/8/layout/list1"/>
    <dgm:cxn modelId="{507BFDFF-0FB8-44D9-8AB1-3E8EFD7C7E71}" srcId="{284B4A59-D398-4121-9DB9-F7549EB2C828}" destId="{14D5E3ED-D7D0-49D8-8842-FD4AFAF83F94}" srcOrd="0" destOrd="0" parTransId="{1F3DD249-08D7-4931-8784-1A9BDE3C013A}" sibTransId="{ABF077F5-C8C2-461E-AC82-7DF894391847}"/>
    <dgm:cxn modelId="{86451F62-4E3D-44AF-A1DC-1816883D332D}" type="presParOf" srcId="{9A878355-3FB9-4DA8-9038-924F2B7226A6}" destId="{69D6D282-25F7-4695-A7A6-633832D35B57}" srcOrd="0" destOrd="0" presId="urn:microsoft.com/office/officeart/2005/8/layout/list1"/>
    <dgm:cxn modelId="{92806BCF-1D9A-4921-BE7E-7ABC8698C5F9}" type="presParOf" srcId="{69D6D282-25F7-4695-A7A6-633832D35B57}" destId="{9C523EFD-9F8E-4251-9C65-6E69B8161F1E}" srcOrd="0" destOrd="0" presId="urn:microsoft.com/office/officeart/2005/8/layout/list1"/>
    <dgm:cxn modelId="{AFC99ADF-B77C-4016-BAFB-CB88368C37F2}" type="presParOf" srcId="{69D6D282-25F7-4695-A7A6-633832D35B57}" destId="{CFC28D56-3E0E-4DE5-AC61-9D85F1D44C47}" srcOrd="1" destOrd="0" presId="urn:microsoft.com/office/officeart/2005/8/layout/list1"/>
    <dgm:cxn modelId="{372D203F-64A5-4BE5-9EC4-7EA8482B6395}" type="presParOf" srcId="{9A878355-3FB9-4DA8-9038-924F2B7226A6}" destId="{4652AB70-40FE-4630-B457-611EFE17F02C}" srcOrd="1" destOrd="0" presId="urn:microsoft.com/office/officeart/2005/8/layout/list1"/>
    <dgm:cxn modelId="{EBF94CF9-8561-4233-949B-B31D99A43580}" type="presParOf" srcId="{9A878355-3FB9-4DA8-9038-924F2B7226A6}" destId="{088A6FA1-B428-4852-BF90-84FC0672F563}" srcOrd="2" destOrd="0" presId="urn:microsoft.com/office/officeart/2005/8/layout/list1"/>
    <dgm:cxn modelId="{66B5EF1E-A210-411D-8B45-9DDC43F0CC14}" type="presParOf" srcId="{9A878355-3FB9-4DA8-9038-924F2B7226A6}" destId="{A34685AE-7303-44A1-B22F-FF3BBA70E548}" srcOrd="3" destOrd="0" presId="urn:microsoft.com/office/officeart/2005/8/layout/list1"/>
    <dgm:cxn modelId="{2BF65B2C-560B-45BC-9C40-FC2E0409D5EA}" type="presParOf" srcId="{9A878355-3FB9-4DA8-9038-924F2B7226A6}" destId="{259E2D0A-D670-412D-99B8-B60806BD8853}" srcOrd="4" destOrd="0" presId="urn:microsoft.com/office/officeart/2005/8/layout/list1"/>
    <dgm:cxn modelId="{30BDF237-A4FF-41EA-AC85-92D1A4A101DE}" type="presParOf" srcId="{259E2D0A-D670-412D-99B8-B60806BD8853}" destId="{4B0933ED-D348-452A-A0FB-53A227144AA6}" srcOrd="0" destOrd="0" presId="urn:microsoft.com/office/officeart/2005/8/layout/list1"/>
    <dgm:cxn modelId="{7EF37EB7-C760-498A-B3D7-CACFAD94D1A7}" type="presParOf" srcId="{259E2D0A-D670-412D-99B8-B60806BD8853}" destId="{C8A92EBA-1405-4326-BA1B-B6D6B15465F4}" srcOrd="1" destOrd="0" presId="urn:microsoft.com/office/officeart/2005/8/layout/list1"/>
    <dgm:cxn modelId="{90FF45DB-6003-48CD-A4B0-35673C4FD319}" type="presParOf" srcId="{9A878355-3FB9-4DA8-9038-924F2B7226A6}" destId="{01E5045C-6861-4150-A4C2-C45FE1BCDA6E}" srcOrd="5" destOrd="0" presId="urn:microsoft.com/office/officeart/2005/8/layout/list1"/>
    <dgm:cxn modelId="{E246AFB9-CC55-47AF-8474-F27E1F160702}" type="presParOf" srcId="{9A878355-3FB9-4DA8-9038-924F2B7226A6}" destId="{3B39BCDF-DBDA-4B88-A639-6BD934B0956D}" srcOrd="6" destOrd="0" presId="urn:microsoft.com/office/officeart/2005/8/layout/list1"/>
    <dgm:cxn modelId="{E2A73FF7-1BAE-4898-8065-275152585DA1}" type="presParOf" srcId="{9A878355-3FB9-4DA8-9038-924F2B7226A6}" destId="{EECFF40E-8176-4C0F-9DDF-AC0FF5B53799}" srcOrd="7" destOrd="0" presId="urn:microsoft.com/office/officeart/2005/8/layout/list1"/>
    <dgm:cxn modelId="{28190546-DC9C-4658-AE42-6E571831EB1C}" type="presParOf" srcId="{9A878355-3FB9-4DA8-9038-924F2B7226A6}" destId="{81CA9C9D-40A9-43E7-8B12-39D077F369BB}" srcOrd="8" destOrd="0" presId="urn:microsoft.com/office/officeart/2005/8/layout/list1"/>
    <dgm:cxn modelId="{18018118-B547-4125-9376-B652B028C049}" type="presParOf" srcId="{81CA9C9D-40A9-43E7-8B12-39D077F369BB}" destId="{E1322076-8631-448C-B46A-D711B1F3791A}" srcOrd="0" destOrd="0" presId="urn:microsoft.com/office/officeart/2005/8/layout/list1"/>
    <dgm:cxn modelId="{4AAE200D-CB33-4068-8B21-3B2D70A53EB4}" type="presParOf" srcId="{81CA9C9D-40A9-43E7-8B12-39D077F369BB}" destId="{C285951A-A6BF-4EB1-B50B-CDE97825182D}" srcOrd="1" destOrd="0" presId="urn:microsoft.com/office/officeart/2005/8/layout/list1"/>
    <dgm:cxn modelId="{D624D638-0601-44AB-8256-5385D80EE480}" type="presParOf" srcId="{9A878355-3FB9-4DA8-9038-924F2B7226A6}" destId="{38885033-E33D-447D-8848-0D5E5BC5911D}" srcOrd="9" destOrd="0" presId="urn:microsoft.com/office/officeart/2005/8/layout/list1"/>
    <dgm:cxn modelId="{43DBF3D8-6983-4EBB-B369-EBDFAC20EA7B}" type="presParOf" srcId="{9A878355-3FB9-4DA8-9038-924F2B7226A6}" destId="{AF4B61EE-A0CE-4BA6-B9BC-73A23091449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37F868-1EF2-4227-880F-9F08D60C7DB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8527C8A7-3A21-4916-96CB-7A49ECBDD3D6}">
      <dgm:prSet/>
      <dgm:spPr/>
      <dgm:t>
        <a:bodyPr/>
        <a:lstStyle/>
        <a:p>
          <a:pPr>
            <a:defRPr cap="all"/>
          </a:pPr>
          <a:r>
            <a:rPr lang="en-US" dirty="0"/>
            <a:t>Gait speed is a marker of frailty and can independently predict survival and hospital utilization among older patients with blood cancers</a:t>
          </a:r>
        </a:p>
      </dgm:t>
    </dgm:pt>
    <dgm:pt modelId="{B84DF439-D469-4CAE-88BD-737B5F7E993D}" type="parTrans" cxnId="{87375E95-C366-4A1C-B3A2-020BC5748F90}">
      <dgm:prSet/>
      <dgm:spPr/>
      <dgm:t>
        <a:bodyPr/>
        <a:lstStyle/>
        <a:p>
          <a:endParaRPr lang="en-US"/>
        </a:p>
      </dgm:t>
    </dgm:pt>
    <dgm:pt modelId="{14613336-BC07-4C8D-94AB-D838F83CDE1F}" type="sibTrans" cxnId="{87375E95-C366-4A1C-B3A2-020BC5748F90}">
      <dgm:prSet/>
      <dgm:spPr/>
      <dgm:t>
        <a:bodyPr/>
        <a:lstStyle/>
        <a:p>
          <a:endParaRPr lang="en-US"/>
        </a:p>
      </dgm:t>
    </dgm:pt>
    <dgm:pt modelId="{F399C1D5-4CBF-4FD9-9B29-FC221E513BAC}">
      <dgm:prSet/>
      <dgm:spPr/>
      <dgm:t>
        <a:bodyPr/>
        <a:lstStyle/>
        <a:p>
          <a:pPr>
            <a:defRPr cap="all"/>
          </a:pPr>
          <a:r>
            <a:rPr lang="en-US"/>
            <a:t>Assessing gait speed in oncology clinics may substantially improve patient assessment, prognostication, and individualization of care</a:t>
          </a:r>
        </a:p>
      </dgm:t>
    </dgm:pt>
    <dgm:pt modelId="{EFCB0E8C-DE59-4EAC-B249-C66F478851AF}" type="parTrans" cxnId="{A6079AA6-DC79-4747-80CE-C96016884351}">
      <dgm:prSet/>
      <dgm:spPr/>
      <dgm:t>
        <a:bodyPr/>
        <a:lstStyle/>
        <a:p>
          <a:endParaRPr lang="en-US"/>
        </a:p>
      </dgm:t>
    </dgm:pt>
    <dgm:pt modelId="{3C0B0220-20BE-4C52-B57A-766D96CB3E44}" type="sibTrans" cxnId="{A6079AA6-DC79-4747-80CE-C96016884351}">
      <dgm:prSet/>
      <dgm:spPr/>
      <dgm:t>
        <a:bodyPr/>
        <a:lstStyle/>
        <a:p>
          <a:endParaRPr lang="en-US"/>
        </a:p>
      </dgm:t>
    </dgm:pt>
    <dgm:pt modelId="{AD84239F-2336-449B-8573-B24BC3DE8D3B}" type="pres">
      <dgm:prSet presAssocID="{4D37F868-1EF2-4227-880F-9F08D60C7DBC}" presName="root" presStyleCnt="0">
        <dgm:presLayoutVars>
          <dgm:dir/>
          <dgm:resizeHandles val="exact"/>
        </dgm:presLayoutVars>
      </dgm:prSet>
      <dgm:spPr/>
    </dgm:pt>
    <dgm:pt modelId="{4C55F161-DC62-4DF2-8EB7-160CFC328902}" type="pres">
      <dgm:prSet presAssocID="{8527C8A7-3A21-4916-96CB-7A49ECBDD3D6}" presName="compNode" presStyleCnt="0"/>
      <dgm:spPr/>
    </dgm:pt>
    <dgm:pt modelId="{4D1DAA39-630D-4FBA-9B32-3F099DA5BFAA}" type="pres">
      <dgm:prSet presAssocID="{8527C8A7-3A21-4916-96CB-7A49ECBDD3D6}" presName="iconBgRect" presStyleLbl="bgShp" presStyleIdx="0" presStyleCnt="2"/>
      <dgm:spPr/>
    </dgm:pt>
    <dgm:pt modelId="{1311455C-C2AA-4C2B-BBCA-27E16BA7C882}" type="pres">
      <dgm:prSet presAssocID="{8527C8A7-3A21-4916-96CB-7A49ECBDD3D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>
          <a:softEdge rad="12700"/>
        </a:effectLst>
      </dgm:spPr>
    </dgm:pt>
    <dgm:pt modelId="{AEFF36C6-BE32-4577-BC4A-E301C3F37CC4}" type="pres">
      <dgm:prSet presAssocID="{8527C8A7-3A21-4916-96CB-7A49ECBDD3D6}" presName="spaceRect" presStyleCnt="0"/>
      <dgm:spPr/>
    </dgm:pt>
    <dgm:pt modelId="{3DA95C2F-6568-4B9A-8CD1-C45F9FEA7961}" type="pres">
      <dgm:prSet presAssocID="{8527C8A7-3A21-4916-96CB-7A49ECBDD3D6}" presName="textRect" presStyleLbl="revTx" presStyleIdx="0" presStyleCnt="2">
        <dgm:presLayoutVars>
          <dgm:chMax val="1"/>
          <dgm:chPref val="1"/>
        </dgm:presLayoutVars>
      </dgm:prSet>
      <dgm:spPr/>
    </dgm:pt>
    <dgm:pt modelId="{709B511C-5705-48AF-8D28-D409BE182ADC}" type="pres">
      <dgm:prSet presAssocID="{14613336-BC07-4C8D-94AB-D838F83CDE1F}" presName="sibTrans" presStyleCnt="0"/>
      <dgm:spPr/>
    </dgm:pt>
    <dgm:pt modelId="{7A68FF72-F61F-4CAD-867D-04DB2177BEA5}" type="pres">
      <dgm:prSet presAssocID="{F399C1D5-4CBF-4FD9-9B29-FC221E513BAC}" presName="compNode" presStyleCnt="0"/>
      <dgm:spPr/>
    </dgm:pt>
    <dgm:pt modelId="{4ED15265-EE58-4ECD-8D4E-BBE2F199D54C}" type="pres">
      <dgm:prSet presAssocID="{F399C1D5-4CBF-4FD9-9B29-FC221E513BAC}" presName="iconBgRect" presStyleLbl="bgShp" presStyleIdx="1" presStyleCnt="2"/>
      <dgm:spPr/>
    </dgm:pt>
    <dgm:pt modelId="{4F975A72-DF1F-48BD-85E4-51911C2B3309}" type="pres">
      <dgm:prSet presAssocID="{F399C1D5-4CBF-4FD9-9B29-FC221E513BAC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with Cane"/>
        </a:ext>
      </dgm:extLst>
    </dgm:pt>
    <dgm:pt modelId="{E8EC5234-64B6-42D2-A5B2-EEC715CD04D8}" type="pres">
      <dgm:prSet presAssocID="{F399C1D5-4CBF-4FD9-9B29-FC221E513BAC}" presName="spaceRect" presStyleCnt="0"/>
      <dgm:spPr/>
    </dgm:pt>
    <dgm:pt modelId="{05201564-D58F-46F5-A838-DDD4511753E9}" type="pres">
      <dgm:prSet presAssocID="{F399C1D5-4CBF-4FD9-9B29-FC221E513BAC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49A4CA22-9B67-4AC6-A6DA-644CE8DEA3A3}" type="presOf" srcId="{F399C1D5-4CBF-4FD9-9B29-FC221E513BAC}" destId="{05201564-D58F-46F5-A838-DDD4511753E9}" srcOrd="0" destOrd="0" presId="urn:microsoft.com/office/officeart/2018/5/layout/IconCircleLabelList"/>
    <dgm:cxn modelId="{2E7E0240-9E02-4BA5-A229-2DF056ED6CA0}" type="presOf" srcId="{8527C8A7-3A21-4916-96CB-7A49ECBDD3D6}" destId="{3DA95C2F-6568-4B9A-8CD1-C45F9FEA7961}" srcOrd="0" destOrd="0" presId="urn:microsoft.com/office/officeart/2018/5/layout/IconCircleLabelList"/>
    <dgm:cxn modelId="{87375E95-C366-4A1C-B3A2-020BC5748F90}" srcId="{4D37F868-1EF2-4227-880F-9F08D60C7DBC}" destId="{8527C8A7-3A21-4916-96CB-7A49ECBDD3D6}" srcOrd="0" destOrd="0" parTransId="{B84DF439-D469-4CAE-88BD-737B5F7E993D}" sibTransId="{14613336-BC07-4C8D-94AB-D838F83CDE1F}"/>
    <dgm:cxn modelId="{A6079AA6-DC79-4747-80CE-C96016884351}" srcId="{4D37F868-1EF2-4227-880F-9F08D60C7DBC}" destId="{F399C1D5-4CBF-4FD9-9B29-FC221E513BAC}" srcOrd="1" destOrd="0" parTransId="{EFCB0E8C-DE59-4EAC-B249-C66F478851AF}" sibTransId="{3C0B0220-20BE-4C52-B57A-766D96CB3E44}"/>
    <dgm:cxn modelId="{8C542CDC-AD27-4F14-86FF-C608969E9036}" type="presOf" srcId="{4D37F868-1EF2-4227-880F-9F08D60C7DBC}" destId="{AD84239F-2336-449B-8573-B24BC3DE8D3B}" srcOrd="0" destOrd="0" presId="urn:microsoft.com/office/officeart/2018/5/layout/IconCircleLabelList"/>
    <dgm:cxn modelId="{D4CD55AB-D8E4-4AD2-B627-05DACD22143A}" type="presParOf" srcId="{AD84239F-2336-449B-8573-B24BC3DE8D3B}" destId="{4C55F161-DC62-4DF2-8EB7-160CFC328902}" srcOrd="0" destOrd="0" presId="urn:microsoft.com/office/officeart/2018/5/layout/IconCircleLabelList"/>
    <dgm:cxn modelId="{11BC9641-C19F-4A68-9130-B91A8D8AB607}" type="presParOf" srcId="{4C55F161-DC62-4DF2-8EB7-160CFC328902}" destId="{4D1DAA39-630D-4FBA-9B32-3F099DA5BFAA}" srcOrd="0" destOrd="0" presId="urn:microsoft.com/office/officeart/2018/5/layout/IconCircleLabelList"/>
    <dgm:cxn modelId="{57B8B54B-D46F-4516-B09D-4DCD741F5882}" type="presParOf" srcId="{4C55F161-DC62-4DF2-8EB7-160CFC328902}" destId="{1311455C-C2AA-4C2B-BBCA-27E16BA7C882}" srcOrd="1" destOrd="0" presId="urn:microsoft.com/office/officeart/2018/5/layout/IconCircleLabelList"/>
    <dgm:cxn modelId="{81C42E72-EF27-4097-B4E7-300867E509C5}" type="presParOf" srcId="{4C55F161-DC62-4DF2-8EB7-160CFC328902}" destId="{AEFF36C6-BE32-4577-BC4A-E301C3F37CC4}" srcOrd="2" destOrd="0" presId="urn:microsoft.com/office/officeart/2018/5/layout/IconCircleLabelList"/>
    <dgm:cxn modelId="{304F95DB-CDF0-4F71-9A31-0DA2968CB121}" type="presParOf" srcId="{4C55F161-DC62-4DF2-8EB7-160CFC328902}" destId="{3DA95C2F-6568-4B9A-8CD1-C45F9FEA7961}" srcOrd="3" destOrd="0" presId="urn:microsoft.com/office/officeart/2018/5/layout/IconCircleLabelList"/>
    <dgm:cxn modelId="{DD5A8249-B55D-4094-B922-9C9F1F57677F}" type="presParOf" srcId="{AD84239F-2336-449B-8573-B24BC3DE8D3B}" destId="{709B511C-5705-48AF-8D28-D409BE182ADC}" srcOrd="1" destOrd="0" presId="urn:microsoft.com/office/officeart/2018/5/layout/IconCircleLabelList"/>
    <dgm:cxn modelId="{8BDC75C8-8D2D-47B1-B8B7-8234F65C8E68}" type="presParOf" srcId="{AD84239F-2336-449B-8573-B24BC3DE8D3B}" destId="{7A68FF72-F61F-4CAD-867D-04DB2177BEA5}" srcOrd="2" destOrd="0" presId="urn:microsoft.com/office/officeart/2018/5/layout/IconCircleLabelList"/>
    <dgm:cxn modelId="{C656B7C1-0487-47FC-854A-49F75881B866}" type="presParOf" srcId="{7A68FF72-F61F-4CAD-867D-04DB2177BEA5}" destId="{4ED15265-EE58-4ECD-8D4E-BBE2F199D54C}" srcOrd="0" destOrd="0" presId="urn:microsoft.com/office/officeart/2018/5/layout/IconCircleLabelList"/>
    <dgm:cxn modelId="{1781CE72-A997-4765-8048-C554FACFAB8C}" type="presParOf" srcId="{7A68FF72-F61F-4CAD-867D-04DB2177BEA5}" destId="{4F975A72-DF1F-48BD-85E4-51911C2B3309}" srcOrd="1" destOrd="0" presId="urn:microsoft.com/office/officeart/2018/5/layout/IconCircleLabelList"/>
    <dgm:cxn modelId="{3E090403-F00F-4148-885E-CA0A528EA884}" type="presParOf" srcId="{7A68FF72-F61F-4CAD-867D-04DB2177BEA5}" destId="{E8EC5234-64B6-42D2-A5B2-EEC715CD04D8}" srcOrd="2" destOrd="0" presId="urn:microsoft.com/office/officeart/2018/5/layout/IconCircleLabelList"/>
    <dgm:cxn modelId="{4B68FEDC-95E0-4003-9343-198E6FE29FFB}" type="presParOf" srcId="{7A68FF72-F61F-4CAD-867D-04DB2177BEA5}" destId="{05201564-D58F-46F5-A838-DDD4511753E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7DE444-181F-4C8D-BF0C-32BAD9ECEAAD}">
      <dsp:nvSpPr>
        <dsp:cNvPr id="0" name=""/>
        <dsp:cNvSpPr/>
      </dsp:nvSpPr>
      <dsp:spPr>
        <a:xfrm>
          <a:off x="1244227" y="566467"/>
          <a:ext cx="1129942" cy="11299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24ECE8-5338-430E-BD62-8AD9B86E824F}">
      <dsp:nvSpPr>
        <dsp:cNvPr id="0" name=""/>
        <dsp:cNvSpPr/>
      </dsp:nvSpPr>
      <dsp:spPr>
        <a:xfrm>
          <a:off x="269421" y="2236655"/>
          <a:ext cx="3228406" cy="1624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u="sng" kern="1200" dirty="0"/>
            <a:t>Routinely used:</a:t>
          </a:r>
          <a:r>
            <a:rPr lang="en-US" sz="2400" kern="1200" dirty="0"/>
            <a:t>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/>
            <a:t>Performance status &amp; chronologic age</a:t>
          </a:r>
        </a:p>
      </dsp:txBody>
      <dsp:txXfrm>
        <a:off x="269421" y="2236655"/>
        <a:ext cx="3228406" cy="1624302"/>
      </dsp:txXfrm>
    </dsp:sp>
    <dsp:sp modelId="{D57A2BF6-A384-420C-9258-706A6DEBDEB6}">
      <dsp:nvSpPr>
        <dsp:cNvPr id="0" name=""/>
        <dsp:cNvSpPr/>
      </dsp:nvSpPr>
      <dsp:spPr>
        <a:xfrm>
          <a:off x="0" y="4378589"/>
          <a:ext cx="3617558" cy="1831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b="0" kern="1200" dirty="0">
              <a:solidFill>
                <a:srgbClr val="632E62"/>
              </a:solidFill>
              <a:latin typeface="Calibri" panose="020F0502020204030204"/>
              <a:ea typeface="+mn-ea"/>
              <a:cs typeface="+mn-cs"/>
            </a:rPr>
            <a:t>Neither adequately capture frailty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b="0" kern="1200" dirty="0">
              <a:solidFill>
                <a:srgbClr val="632E62"/>
              </a:solidFill>
              <a:latin typeface="Calibri" panose="020F0502020204030204"/>
              <a:ea typeface="+mn-ea"/>
              <a:cs typeface="+mn-cs"/>
            </a:rPr>
            <a:t>Both are inferior to frailty assessments </a:t>
          </a:r>
        </a:p>
      </dsp:txBody>
      <dsp:txXfrm>
        <a:off x="0" y="4378589"/>
        <a:ext cx="3617558" cy="1831628"/>
      </dsp:txXfrm>
    </dsp:sp>
    <dsp:sp modelId="{69DAC149-D6F7-4F2F-A662-AB2847953E0A}">
      <dsp:nvSpPr>
        <dsp:cNvPr id="0" name=""/>
        <dsp:cNvSpPr/>
      </dsp:nvSpPr>
      <dsp:spPr>
        <a:xfrm>
          <a:off x="5429429" y="573164"/>
          <a:ext cx="1129942" cy="112994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9929BB-C633-434A-8230-3DFDD0615622}">
      <dsp:nvSpPr>
        <dsp:cNvPr id="0" name=""/>
        <dsp:cNvSpPr/>
      </dsp:nvSpPr>
      <dsp:spPr>
        <a:xfrm>
          <a:off x="4380200" y="2233049"/>
          <a:ext cx="3228406" cy="1624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u="sng" kern="1200" dirty="0"/>
            <a:t>What’s missing</a:t>
          </a:r>
          <a:r>
            <a:rPr lang="en-US" sz="2400" kern="1200" dirty="0"/>
            <a:t>: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/>
            <a:t>Frailty assessment</a:t>
          </a:r>
        </a:p>
      </dsp:txBody>
      <dsp:txXfrm>
        <a:off x="4380200" y="2233049"/>
        <a:ext cx="3228406" cy="1624302"/>
      </dsp:txXfrm>
    </dsp:sp>
    <dsp:sp modelId="{EC88756A-60FD-43B4-99CA-CA13A892FDFA}">
      <dsp:nvSpPr>
        <dsp:cNvPr id="0" name=""/>
        <dsp:cNvSpPr/>
      </dsp:nvSpPr>
      <dsp:spPr>
        <a:xfrm>
          <a:off x="4184026" y="4359379"/>
          <a:ext cx="3620754" cy="20174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rgbClr val="632E62"/>
              </a:solidFill>
              <a:latin typeface="Calibri" panose="020F0502020204030204"/>
              <a:ea typeface="+mn-ea"/>
              <a:cs typeface="+mn-cs"/>
            </a:rPr>
            <a:t>Not done due to lack of: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rgbClr val="632E62"/>
              </a:solidFill>
              <a:latin typeface="Calibri" panose="020F0502020204030204"/>
              <a:ea typeface="+mn-ea"/>
              <a:cs typeface="+mn-cs"/>
            </a:rPr>
            <a:t>time, resources, or experience</a:t>
          </a:r>
        </a:p>
      </dsp:txBody>
      <dsp:txXfrm>
        <a:off x="4184026" y="4359379"/>
        <a:ext cx="3620754" cy="2017449"/>
      </dsp:txXfrm>
    </dsp:sp>
    <dsp:sp modelId="{0E390778-8742-47C3-A566-F8F595A2B31A}">
      <dsp:nvSpPr>
        <dsp:cNvPr id="0" name=""/>
        <dsp:cNvSpPr/>
      </dsp:nvSpPr>
      <dsp:spPr>
        <a:xfrm>
          <a:off x="9561811" y="571886"/>
          <a:ext cx="1250563" cy="112994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85131E-AE60-4920-8B58-03121D84831F}">
      <dsp:nvSpPr>
        <dsp:cNvPr id="0" name=""/>
        <dsp:cNvSpPr/>
      </dsp:nvSpPr>
      <dsp:spPr>
        <a:xfrm>
          <a:off x="8336790" y="2239164"/>
          <a:ext cx="3573039" cy="197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u="sng" kern="1200" dirty="0"/>
            <a:t>Proposed</a:t>
          </a:r>
          <a:r>
            <a:rPr lang="en-US" sz="2400" kern="1200" dirty="0"/>
            <a:t>: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/>
            <a:t>Assessment of gait speed &amp; grip strength to screen for frailty </a:t>
          </a:r>
        </a:p>
      </dsp:txBody>
      <dsp:txXfrm>
        <a:off x="8336790" y="2239164"/>
        <a:ext cx="3573039" cy="1971789"/>
      </dsp:txXfrm>
    </dsp:sp>
    <dsp:sp modelId="{03585D39-8F0E-4B64-9371-CFECE7115B85}">
      <dsp:nvSpPr>
        <dsp:cNvPr id="0" name=""/>
        <dsp:cNvSpPr/>
      </dsp:nvSpPr>
      <dsp:spPr>
        <a:xfrm>
          <a:off x="8358033" y="4369463"/>
          <a:ext cx="3573039" cy="2277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2"/>
              </a:solidFill>
            </a:rPr>
            <a:t>Easily obtainable objective measures of physical function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2"/>
              </a:solidFill>
            </a:rPr>
            <a:t>&amp; measurement does not take longer than a typical vital sign</a:t>
          </a:r>
          <a:endParaRPr lang="en-US" sz="2000" kern="1200" dirty="0">
            <a:solidFill>
              <a:schemeClr val="tx2"/>
            </a:solidFill>
          </a:endParaRPr>
        </a:p>
      </dsp:txBody>
      <dsp:txXfrm>
        <a:off x="8358033" y="4369463"/>
        <a:ext cx="3573039" cy="22777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7DE444-181F-4C8D-BF0C-32BAD9ECEAAD}">
      <dsp:nvSpPr>
        <dsp:cNvPr id="0" name=""/>
        <dsp:cNvSpPr/>
      </dsp:nvSpPr>
      <dsp:spPr>
        <a:xfrm>
          <a:off x="1244227" y="566467"/>
          <a:ext cx="1129942" cy="11299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24ECE8-5338-430E-BD62-8AD9B86E824F}">
      <dsp:nvSpPr>
        <dsp:cNvPr id="0" name=""/>
        <dsp:cNvSpPr/>
      </dsp:nvSpPr>
      <dsp:spPr>
        <a:xfrm>
          <a:off x="269421" y="2236655"/>
          <a:ext cx="3228406" cy="1624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u="sng" kern="1200" dirty="0"/>
            <a:t>Routinely used:</a:t>
          </a:r>
          <a:r>
            <a:rPr lang="en-US" sz="2400" kern="1200" dirty="0"/>
            <a:t>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/>
            <a:t>Performance status &amp; chronologic age</a:t>
          </a:r>
        </a:p>
      </dsp:txBody>
      <dsp:txXfrm>
        <a:off x="269421" y="2236655"/>
        <a:ext cx="3228406" cy="1624302"/>
      </dsp:txXfrm>
    </dsp:sp>
    <dsp:sp modelId="{D57A2BF6-A384-420C-9258-706A6DEBDEB6}">
      <dsp:nvSpPr>
        <dsp:cNvPr id="0" name=""/>
        <dsp:cNvSpPr/>
      </dsp:nvSpPr>
      <dsp:spPr>
        <a:xfrm>
          <a:off x="0" y="4378589"/>
          <a:ext cx="3617558" cy="1831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b="0" kern="1200" dirty="0">
              <a:solidFill>
                <a:srgbClr val="632E62"/>
              </a:solidFill>
              <a:latin typeface="Calibri" panose="020F0502020204030204"/>
              <a:ea typeface="+mn-ea"/>
              <a:cs typeface="+mn-cs"/>
            </a:rPr>
            <a:t>Neither adequately capture frailty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b="0" kern="1200" dirty="0">
              <a:solidFill>
                <a:srgbClr val="632E62"/>
              </a:solidFill>
              <a:latin typeface="Calibri" panose="020F0502020204030204"/>
              <a:ea typeface="+mn-ea"/>
              <a:cs typeface="+mn-cs"/>
            </a:rPr>
            <a:t>Both are inferior to frailty assessments </a:t>
          </a:r>
        </a:p>
      </dsp:txBody>
      <dsp:txXfrm>
        <a:off x="0" y="4378589"/>
        <a:ext cx="3617558" cy="1831628"/>
      </dsp:txXfrm>
    </dsp:sp>
    <dsp:sp modelId="{69DAC149-D6F7-4F2F-A662-AB2847953E0A}">
      <dsp:nvSpPr>
        <dsp:cNvPr id="0" name=""/>
        <dsp:cNvSpPr/>
      </dsp:nvSpPr>
      <dsp:spPr>
        <a:xfrm>
          <a:off x="5429429" y="573164"/>
          <a:ext cx="1129942" cy="112994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9929BB-C633-434A-8230-3DFDD0615622}">
      <dsp:nvSpPr>
        <dsp:cNvPr id="0" name=""/>
        <dsp:cNvSpPr/>
      </dsp:nvSpPr>
      <dsp:spPr>
        <a:xfrm>
          <a:off x="4380200" y="2233049"/>
          <a:ext cx="3228406" cy="1624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u="sng" kern="1200" dirty="0"/>
            <a:t>What’s missing</a:t>
          </a:r>
          <a:r>
            <a:rPr lang="en-US" sz="2400" kern="1200" dirty="0"/>
            <a:t>: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/>
            <a:t>Frailty assessment</a:t>
          </a:r>
        </a:p>
      </dsp:txBody>
      <dsp:txXfrm>
        <a:off x="4380200" y="2233049"/>
        <a:ext cx="3228406" cy="1624302"/>
      </dsp:txXfrm>
    </dsp:sp>
    <dsp:sp modelId="{EC88756A-60FD-43B4-99CA-CA13A892FDFA}">
      <dsp:nvSpPr>
        <dsp:cNvPr id="0" name=""/>
        <dsp:cNvSpPr/>
      </dsp:nvSpPr>
      <dsp:spPr>
        <a:xfrm>
          <a:off x="4184026" y="4359379"/>
          <a:ext cx="3620754" cy="20174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rgbClr val="632E62"/>
              </a:solidFill>
              <a:latin typeface="Calibri" panose="020F0502020204030204"/>
              <a:ea typeface="+mn-ea"/>
              <a:cs typeface="+mn-cs"/>
            </a:rPr>
            <a:t>Not done due to lack of: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rgbClr val="632E62"/>
              </a:solidFill>
              <a:latin typeface="Calibri" panose="020F0502020204030204"/>
              <a:ea typeface="+mn-ea"/>
              <a:cs typeface="+mn-cs"/>
            </a:rPr>
            <a:t>time, resources, or experience</a:t>
          </a:r>
        </a:p>
      </dsp:txBody>
      <dsp:txXfrm>
        <a:off x="4184026" y="4359379"/>
        <a:ext cx="3620754" cy="2017449"/>
      </dsp:txXfrm>
    </dsp:sp>
    <dsp:sp modelId="{0E390778-8742-47C3-A566-F8F595A2B31A}">
      <dsp:nvSpPr>
        <dsp:cNvPr id="0" name=""/>
        <dsp:cNvSpPr/>
      </dsp:nvSpPr>
      <dsp:spPr>
        <a:xfrm>
          <a:off x="9561811" y="571886"/>
          <a:ext cx="1250563" cy="112994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85131E-AE60-4920-8B58-03121D84831F}">
      <dsp:nvSpPr>
        <dsp:cNvPr id="0" name=""/>
        <dsp:cNvSpPr/>
      </dsp:nvSpPr>
      <dsp:spPr>
        <a:xfrm>
          <a:off x="8336790" y="2239164"/>
          <a:ext cx="3573039" cy="197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u="sng" kern="1200" dirty="0"/>
            <a:t>Proposed</a:t>
          </a:r>
          <a:r>
            <a:rPr lang="en-US" sz="2400" kern="1200" dirty="0"/>
            <a:t>: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/>
            <a:t>Assessment of gait speed &amp; grip strength to screen for frailty </a:t>
          </a:r>
        </a:p>
      </dsp:txBody>
      <dsp:txXfrm>
        <a:off x="8336790" y="2239164"/>
        <a:ext cx="3573039" cy="1971789"/>
      </dsp:txXfrm>
    </dsp:sp>
    <dsp:sp modelId="{03585D39-8F0E-4B64-9371-CFECE7115B85}">
      <dsp:nvSpPr>
        <dsp:cNvPr id="0" name=""/>
        <dsp:cNvSpPr/>
      </dsp:nvSpPr>
      <dsp:spPr>
        <a:xfrm>
          <a:off x="8358033" y="4369463"/>
          <a:ext cx="3573039" cy="2277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2"/>
              </a:solidFill>
            </a:rPr>
            <a:t>Easily obtainable objective measures of physical function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2"/>
              </a:solidFill>
            </a:rPr>
            <a:t>&amp; measurement does not take longer than a typical vital sign</a:t>
          </a:r>
          <a:endParaRPr lang="en-US" sz="2000" kern="1200" dirty="0">
            <a:solidFill>
              <a:schemeClr val="tx2"/>
            </a:solidFill>
          </a:endParaRPr>
        </a:p>
      </dsp:txBody>
      <dsp:txXfrm>
        <a:off x="8358033" y="4369463"/>
        <a:ext cx="3573039" cy="22777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8A6FA1-B428-4852-BF90-84FC0672F563}">
      <dsp:nvSpPr>
        <dsp:cNvPr id="0" name=""/>
        <dsp:cNvSpPr/>
      </dsp:nvSpPr>
      <dsp:spPr>
        <a:xfrm>
          <a:off x="0" y="575929"/>
          <a:ext cx="11976410" cy="2334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9502" tIns="395732" rIns="929502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Was a defined, representative sample of patients assembled at a common point in the course of their disease? </a:t>
          </a:r>
          <a:r>
            <a:rPr lang="en-US" sz="1900" b="1" i="1" kern="1200" dirty="0"/>
            <a:t>Yes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Was follow-up of study patients sufficiently long and complete? </a:t>
          </a:r>
          <a:r>
            <a:rPr lang="en-US" sz="1900" b="1" i="1" kern="1200" dirty="0"/>
            <a:t>Yes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Were objective outcome criteria applied in a “blind” fashion? </a:t>
          </a:r>
          <a:r>
            <a:rPr lang="en-US" sz="1900" b="1" i="1" kern="1200" dirty="0"/>
            <a:t>No</a:t>
          </a:r>
          <a:endParaRPr lang="en-US" sz="1900" i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If subgroups with different prognoses are identified: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Was there adjustment for important prognosis factors? </a:t>
          </a:r>
          <a:r>
            <a:rPr lang="en-US" sz="1900" b="1" i="1" kern="1200" dirty="0"/>
            <a:t>Yes</a:t>
          </a:r>
        </a:p>
      </dsp:txBody>
      <dsp:txXfrm>
        <a:off x="0" y="575929"/>
        <a:ext cx="11976410" cy="2334150"/>
      </dsp:txXfrm>
    </dsp:sp>
    <dsp:sp modelId="{CFC28D56-3E0E-4DE5-AC61-9D85F1D44C47}">
      <dsp:nvSpPr>
        <dsp:cNvPr id="0" name=""/>
        <dsp:cNvSpPr/>
      </dsp:nvSpPr>
      <dsp:spPr>
        <a:xfrm>
          <a:off x="598820" y="295489"/>
          <a:ext cx="8383487" cy="5608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876" tIns="0" rIns="31687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Is the evidence about prognosis valid?</a:t>
          </a:r>
        </a:p>
      </dsp:txBody>
      <dsp:txXfrm>
        <a:off x="626200" y="322869"/>
        <a:ext cx="8328727" cy="506120"/>
      </dsp:txXfrm>
    </dsp:sp>
    <dsp:sp modelId="{3B39BCDF-DBDA-4B88-A639-6BD934B0956D}">
      <dsp:nvSpPr>
        <dsp:cNvPr id="0" name=""/>
        <dsp:cNvSpPr/>
      </dsp:nvSpPr>
      <dsp:spPr>
        <a:xfrm>
          <a:off x="0" y="3293120"/>
          <a:ext cx="11976410" cy="1017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9502" tIns="395732" rIns="92950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How likely are the outcomes over time? </a:t>
          </a:r>
          <a:r>
            <a:rPr lang="en-US" sz="1600" b="1" i="1" kern="1200" dirty="0"/>
            <a:t>Mortality of 25% in the cohort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How precise are the prognostic estimates? </a:t>
          </a:r>
          <a:r>
            <a:rPr lang="en-US" sz="1600" b="1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Gait speed decreases of 0.1 m/s affected outcomes </a:t>
          </a:r>
        </a:p>
      </dsp:txBody>
      <dsp:txXfrm>
        <a:off x="0" y="3293120"/>
        <a:ext cx="11976410" cy="1017450"/>
      </dsp:txXfrm>
    </dsp:sp>
    <dsp:sp modelId="{C8A92EBA-1405-4326-BA1B-B6D6B15465F4}">
      <dsp:nvSpPr>
        <dsp:cNvPr id="0" name=""/>
        <dsp:cNvSpPr/>
      </dsp:nvSpPr>
      <dsp:spPr>
        <a:xfrm>
          <a:off x="598820" y="3012680"/>
          <a:ext cx="8383487" cy="5608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876" tIns="0" rIns="31687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Is this valid evidence about prognosis important?</a:t>
          </a:r>
        </a:p>
      </dsp:txBody>
      <dsp:txXfrm>
        <a:off x="626200" y="3040060"/>
        <a:ext cx="8328727" cy="506120"/>
      </dsp:txXfrm>
    </dsp:sp>
    <dsp:sp modelId="{AF4B61EE-A0CE-4BA6-B9BC-73A230914493}">
      <dsp:nvSpPr>
        <dsp:cNvPr id="0" name=""/>
        <dsp:cNvSpPr/>
      </dsp:nvSpPr>
      <dsp:spPr>
        <a:xfrm>
          <a:off x="0" y="4693609"/>
          <a:ext cx="11976410" cy="1645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9502" tIns="395732" rIns="929502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Is our patient so different from those in the study that its results cannot apply? </a:t>
          </a:r>
          <a:r>
            <a:rPr lang="en-US" sz="1900" b="1" i="1" kern="1200" dirty="0"/>
            <a:t>Applicable to our patient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Will this evidence make a clinically important impact on our conclusions about what to offer to tell our patients? </a:t>
          </a:r>
          <a:r>
            <a:rPr lang="en-US" sz="1900" b="1" i="1" kern="1200" dirty="0"/>
            <a:t>Yes! Key to informed shared decision-making </a:t>
          </a:r>
        </a:p>
      </dsp:txBody>
      <dsp:txXfrm>
        <a:off x="0" y="4693609"/>
        <a:ext cx="11976410" cy="1645875"/>
      </dsp:txXfrm>
    </dsp:sp>
    <dsp:sp modelId="{C285951A-A6BF-4EB1-B50B-CDE97825182D}">
      <dsp:nvSpPr>
        <dsp:cNvPr id="0" name=""/>
        <dsp:cNvSpPr/>
      </dsp:nvSpPr>
      <dsp:spPr>
        <a:xfrm>
          <a:off x="598820" y="4413170"/>
          <a:ext cx="8383487" cy="5608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876" tIns="0" rIns="31687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Can we apply this valid, important evidence about prognosis to our patient?</a:t>
          </a:r>
        </a:p>
      </dsp:txBody>
      <dsp:txXfrm>
        <a:off x="626200" y="4440550"/>
        <a:ext cx="8328727" cy="5061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1DAA39-630D-4FBA-9B32-3F099DA5BFAA}">
      <dsp:nvSpPr>
        <dsp:cNvPr id="0" name=""/>
        <dsp:cNvSpPr/>
      </dsp:nvSpPr>
      <dsp:spPr>
        <a:xfrm>
          <a:off x="2539154" y="876901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11455C-C2AA-4C2B-BBCA-27E16BA7C882}">
      <dsp:nvSpPr>
        <dsp:cNvPr id="0" name=""/>
        <dsp:cNvSpPr/>
      </dsp:nvSpPr>
      <dsp:spPr>
        <a:xfrm>
          <a:off x="3007154" y="1344901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noFill/>
          <a:prstDash val="solid"/>
          <a:miter lim="800000"/>
        </a:ln>
        <a:effectLst>
          <a:softEdge rad="1270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A95C2F-6568-4B9A-8CD1-C45F9FEA7961}">
      <dsp:nvSpPr>
        <dsp:cNvPr id="0" name=""/>
        <dsp:cNvSpPr/>
      </dsp:nvSpPr>
      <dsp:spPr>
        <a:xfrm>
          <a:off x="1837154" y="3756901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 dirty="0"/>
            <a:t>Gait speed is a marker of frailty and can independently predict survival and hospital utilization among older patients with blood cancers</a:t>
          </a:r>
        </a:p>
      </dsp:txBody>
      <dsp:txXfrm>
        <a:off x="1837154" y="3756901"/>
        <a:ext cx="3600000" cy="720000"/>
      </dsp:txXfrm>
    </dsp:sp>
    <dsp:sp modelId="{4ED15265-EE58-4ECD-8D4E-BBE2F199D54C}">
      <dsp:nvSpPr>
        <dsp:cNvPr id="0" name=""/>
        <dsp:cNvSpPr/>
      </dsp:nvSpPr>
      <dsp:spPr>
        <a:xfrm>
          <a:off x="6769154" y="876901"/>
          <a:ext cx="2196000" cy="2196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975A72-DF1F-48BD-85E4-51911C2B3309}">
      <dsp:nvSpPr>
        <dsp:cNvPr id="0" name=""/>
        <dsp:cNvSpPr/>
      </dsp:nvSpPr>
      <dsp:spPr>
        <a:xfrm>
          <a:off x="7237154" y="1344901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201564-D58F-46F5-A838-DDD4511753E9}">
      <dsp:nvSpPr>
        <dsp:cNvPr id="0" name=""/>
        <dsp:cNvSpPr/>
      </dsp:nvSpPr>
      <dsp:spPr>
        <a:xfrm>
          <a:off x="6067154" y="3756901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Assessing gait speed in oncology clinics may substantially improve patient assessment, prognostication, and individualization of care</a:t>
          </a:r>
        </a:p>
      </dsp:txBody>
      <dsp:txXfrm>
        <a:off x="6067154" y="3756901"/>
        <a:ext cx="36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09604-305C-4154-8A7A-0AB21B49BA85}" type="datetimeFigureOut">
              <a:rPr lang="en-US" smtClean="0"/>
              <a:t>9/18/20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936C8F-C576-41B7-B63A-0F8EBF476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86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slide" Target="../slides/slide31.xml"/><Relationship Id="rId4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slide" Target="../slides/slide32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36C8F-C576-41B7-B63A-0F8EBF47600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019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36C8F-C576-41B7-B63A-0F8EBF47600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515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36C8F-C576-41B7-B63A-0F8EBF47600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351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36C8F-C576-41B7-B63A-0F8EBF47600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58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36C8F-C576-41B7-B63A-0F8EBF47600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453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36C8F-C576-41B7-B63A-0F8EBF47600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07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Recorded as 0 for non-ambulatory (n=31)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36C8F-C576-41B7-B63A-0F8EBF47600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050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36C8F-C576-41B7-B63A-0F8EBF47600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079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Charlson</a:t>
            </a:r>
            <a:r>
              <a:rPr lang="en-US" dirty="0"/>
              <a:t> comorbidity index (CCI)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36C8F-C576-41B7-B63A-0F8EBF47600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887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36C8F-C576-41B7-B63A-0F8EBF47600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457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i="1" dirty="0"/>
              <a:t>Removed: </a:t>
            </a:r>
            <a:r>
              <a:rPr lang="en-US" dirty="0"/>
              <a:t>Was there validation in an independent group of “test-set” patients?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36C8F-C576-41B7-B63A-0F8EBF47600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003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D899A33D-7B60-4D71-AA0A-A9D671F95B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  <p:custDataLst>
              <p:tags r:id="rId1"/>
            </p:custDataLst>
          </p:nvPr>
        </p:nvSpPr>
        <p:spPr>
          <a:ln cap="flat">
            <a:headEnd type="none" w="med" len="med"/>
            <a:tailEnd type="none" w="med" len="med"/>
          </a:ln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F341C22A-E932-4988-833B-3E70D79C1883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 dirty="0">
                <a:latin typeface="Helvetica" panose="020B0604020202020204" pitchFamily="34" charset="0"/>
                <a:ea typeface="MS PGothic" panose="020B0600070205080204" pitchFamily="34" charset="-128"/>
              </a:rPr>
              <a:t>Figure </a:t>
            </a:r>
            <a:r>
              <a:rPr lang="en-US" altLang="en-US" sz="1300" b="1" dirty="0">
                <a:latin typeface="Helvetica" panose="020B0604020202020204" pitchFamily="34" charset="0"/>
                <a:ea typeface="MS PGothic" panose="020B0600070205080204" pitchFamily="34" charset="-128"/>
              </a:rPr>
              <a:t>Legend</a:t>
            </a:r>
            <a:r>
              <a:rPr lang="en-US" altLang="en-US" b="1" dirty="0">
                <a:latin typeface="Helvetica" panose="020B0604020202020204" pitchFamily="34" charset="0"/>
                <a:ea typeface="MS PGothic" panose="020B0600070205080204" pitchFamily="34" charset="-128"/>
              </a:rPr>
              <a:t>: </a:t>
            </a:r>
            <a:r>
              <a:rPr lang="en-US" altLang="en-US" dirty="0">
                <a:latin typeface="Helvetica" panose="020B0604020202020204" pitchFamily="34" charset="0"/>
                <a:cs typeface="Helvetica" panose="020B0604020202020204" pitchFamily="34" charset="0"/>
              </a:rPr>
              <a:t>Slower gait speed results from convergence of aging-associated vulnerabilities on physiologic systems involved in walking.
</a:t>
            </a:r>
          </a:p>
          <a:p>
            <a:r>
              <a:rPr lang="en-US" b="0" i="0" dirty="0">
                <a:solidFill>
                  <a:srgbClr val="1A1A1A"/>
                </a:solidFill>
                <a:effectLst/>
                <a:latin typeface="acumin-pro"/>
              </a:rPr>
              <a:t>Although measuring gait speed is simple, walking is quite complex, with multiple systems working in concert to effect locomotion (see figure). Six different physiologic systems contribute to ambulation: the central nervous system, the peripheral nervous system, the perceptual system, muscles, bones/joints, and energy production/delivery</a:t>
            </a:r>
            <a:endParaRPr lang="en-US" alt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6A248339-D1D0-4184-B169-596ADC68BE66}"/>
              </a:ext>
            </a:extLst>
          </p:cNvPr>
          <p:cNvSpPr>
            <a:spLocks noGrp="1" noChangeArrowheads="1"/>
          </p:cNvSpPr>
          <p:nvPr>
            <p:ph type="sldNum" sz="quarter" idx="5"/>
            <p:custDataLst>
              <p:tags r:id="rId3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6F6F7B0D-6F60-41C0-BA82-385FA057983C}" type="slidenum">
              <a:rPr lang="en-US" altLang="en-US"/>
              <a:pPr eaLnBrk="1" hangingPunct="1"/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05E4B251-EF4E-4DE2-BD4E-F282413F63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  <p:custDataLst>
              <p:tags r:id="rId1"/>
            </p:custDataLst>
          </p:nvPr>
        </p:nvSpPr>
        <p:spPr>
          <a:ln cap="flat">
            <a:headEnd type="none" w="med" len="med"/>
            <a:tailEnd type="none" w="med" len="med"/>
          </a:ln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0643F5DA-04F2-4A88-AA2B-0E58EE188A40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F37A4F4F-A706-49E2-9E3F-01706B0461E9}"/>
              </a:ext>
            </a:extLst>
          </p:cNvPr>
          <p:cNvSpPr>
            <a:spLocks noGrp="1" noChangeArrowheads="1"/>
          </p:cNvSpPr>
          <p:nvPr>
            <p:ph type="sldNum" sz="quarter" idx="5"/>
            <p:custDataLst>
              <p:tags r:id="rId3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C77DA07-9FDC-4930-8F91-9327A917B31B}" type="slidenum">
              <a:rPr lang="en-US" altLang="en-US"/>
              <a:pPr eaLnBrk="1" hangingPunct="1"/>
              <a:t>32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CC34E-1315-4597-9F72-495479AF09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2D9F30-1A9E-49C3-B9E8-A24DDD284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A6B7F-AAC9-4B5D-9914-7DD08883E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B48EF-886B-4E06-BF31-A0B90162A66B}" type="datetimeFigureOut">
              <a:rPr lang="en-US" smtClean="0"/>
              <a:t>9/18/20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F0C2F-1534-4DC4-827B-A744685CA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63A767-0A3C-4052-BFBF-0690840E8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FFF21-0582-48AD-981C-CE060898A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60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7B99A-C60E-4D84-96EA-DE8B17947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BC433-B0C0-4E17-B9C3-605525C8BB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0E926-48BA-4973-A7DB-C181FADF3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B48EF-886B-4E06-BF31-A0B90162A66B}" type="datetimeFigureOut">
              <a:rPr lang="en-US" smtClean="0"/>
              <a:t>9/18/20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037098-3A32-456F-8731-6A7C056A2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480EA-1786-477A-BA03-AE0835609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FFF21-0582-48AD-981C-CE060898A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23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AEC99-7ED2-414D-BCB1-2B509AD4F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5DAEB3-5A8A-4B7D-94C5-6A350CD2B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593B3-AD76-4CC5-AA9B-7EEB421D9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B48EF-886B-4E06-BF31-A0B90162A66B}" type="datetimeFigureOut">
              <a:rPr lang="en-US" smtClean="0"/>
              <a:t>9/18/20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CC801-F550-4440-BC56-73A18C259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EF248-9F3F-4B49-AA6C-1CFC5ECAC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FFF21-0582-48AD-981C-CE060898A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515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949AE-000C-451B-ABF0-F74FD2F84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D3739-576F-43EA-B1A3-682EBA716F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BFF1BF-D126-4C99-842B-8EEC883A1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52C446-DCCE-4A9F-871A-EA04E39A9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B48EF-886B-4E06-BF31-A0B90162A66B}" type="datetimeFigureOut">
              <a:rPr lang="en-US" smtClean="0"/>
              <a:t>9/18/20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B115F3-E3DB-4DBE-B750-4FB4B327F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5C530-6AF0-4AB2-A22C-D1B788D72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FFF21-0582-48AD-981C-CE060898A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20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FF970-E1D4-4C18-9F94-51CF59AD6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631AC-817E-42A9-BE03-E5CCDCFFE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4FF2A3-2B21-4A03-A86E-F42D91425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BD295F-2646-4E00-9922-072CC0F408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4F6A44-075B-46EE-B387-99D1966730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621FF7-F334-4587-9B0B-717C03B63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B48EF-886B-4E06-BF31-A0B90162A66B}" type="datetimeFigureOut">
              <a:rPr lang="en-US" smtClean="0"/>
              <a:t>9/18/20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8A120A-51F5-4882-B722-8F49EE804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7C0A68-0DDF-432A-A405-2402DD531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FFF21-0582-48AD-981C-CE060898A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23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7CD7B-1096-4926-B31F-D07126AAE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5381C8-53FD-43D4-AD37-E0D23FC01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B48EF-886B-4E06-BF31-A0B90162A66B}" type="datetimeFigureOut">
              <a:rPr lang="en-US" smtClean="0"/>
              <a:t>9/18/20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891798-C22F-4A0C-9722-0D797D7F3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E62CD1-A572-4E96-9980-3EE658CB8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FFF21-0582-48AD-981C-CE060898A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045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0B2118-6FE9-483A-B123-ACCC3BF78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B48EF-886B-4E06-BF31-A0B90162A66B}" type="datetimeFigureOut">
              <a:rPr lang="en-US" smtClean="0"/>
              <a:t>9/18/20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2559E-D511-4500-92F6-81C2DD662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8E3D22-980E-4AA0-8E76-0B19F2BF4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FFF21-0582-48AD-981C-CE060898A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14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EFE9A-6A0F-4956-BD25-2118DF447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E3D81-4EAF-4505-976F-6C8EBA9A6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388CB-CCBF-4075-B233-6647A909F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507A98-6BD6-486C-8B2E-0BB2E6849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B48EF-886B-4E06-BF31-A0B90162A66B}" type="datetimeFigureOut">
              <a:rPr lang="en-US" smtClean="0"/>
              <a:t>9/18/20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3F9CED-56B2-42F1-ABA0-D7B31C1E1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5DE123-DF8B-453D-93BB-13EDC791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FFF21-0582-48AD-981C-CE060898A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15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F92A6-162B-40DA-88EE-70E38F3A6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DC9B16-3A55-4C61-961E-853676B310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6BC58-A88C-4292-88AC-C1C2471764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49EC4A-ECE8-4122-8C31-D3542AD0F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B48EF-886B-4E06-BF31-A0B90162A66B}" type="datetimeFigureOut">
              <a:rPr lang="en-US" smtClean="0"/>
              <a:t>9/18/20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33DC9F-148B-4455-9F3E-7273EF834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522718-D50E-4DFF-BF4C-17F704B2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FFF21-0582-48AD-981C-CE060898A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87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517CF-887E-4B20-96A7-4BDDC48D0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6D4045-0E1B-47D5-8A21-B989B56627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5783D-F256-4689-9F99-53AC3F799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B48EF-886B-4E06-BF31-A0B90162A66B}" type="datetimeFigureOut">
              <a:rPr lang="en-US" smtClean="0"/>
              <a:t>9/18/20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BD4DC-ADBE-46BA-A5BB-AB14B3626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F30E2F-B62D-4D39-97B2-DDDA3C2C3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FFF21-0582-48AD-981C-CE060898A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07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D048E5-8E6A-4943-AB60-F810E748F2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767927-17B6-4A42-A6CD-B2722901A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16866-4339-4E2F-9C34-85A4BA3C5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B48EF-886B-4E06-BF31-A0B90162A66B}" type="datetimeFigureOut">
              <a:rPr lang="en-US" smtClean="0"/>
              <a:t>9/18/20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0C01B-3316-4C2C-90D6-C98EC8D9C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FC250-A2F7-4E30-840B-C895660F9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FFF21-0582-48AD-981C-CE060898A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770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5009169C-1B59-4EA5-ACDB-B8E791A0333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480176"/>
            <a:ext cx="12192000" cy="377825"/>
          </a:xfrm>
        </p:spPr>
        <p:txBody>
          <a:bodyPr/>
          <a:lstStyle>
            <a:lvl1pPr eaLnBrk="0" hangingPunct="0">
              <a:defRPr sz="1000"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382087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ADD15D-AE76-4155-B139-C1F21301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395771-2E3B-44C7-ABFD-22FC3FDFF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4FFB5-963C-4A1D-AA51-1657382782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B48EF-886B-4E06-BF31-A0B90162A66B}" type="datetimeFigureOut">
              <a:rPr lang="en-US" smtClean="0"/>
              <a:t>9/18/20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4520B-E35E-4621-B383-3497381DC4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AE477-03AE-4B97-A6C7-8EE2F7FED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FFF21-0582-48AD-981C-CE060898A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69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751229-0244-4FBB-BED1-407467F4C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219CB2-7E7C-4F27-8FDC-8BC5618BA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101" y="735283"/>
            <a:ext cx="4978399" cy="3165045"/>
          </a:xfrm>
        </p:spPr>
        <p:txBody>
          <a:bodyPr anchor="b">
            <a:normAutofit/>
          </a:bodyPr>
          <a:lstStyle/>
          <a:p>
            <a:pPr algn="l"/>
            <a:r>
              <a:rPr lang="en-US" sz="5200" b="1"/>
              <a:t>Journal Club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24914A-C442-467B-BD07-C3E4B9F7F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7101" y="4078423"/>
            <a:ext cx="4978399" cy="2058657"/>
          </a:xfrm>
        </p:spPr>
        <p:txBody>
          <a:bodyPr>
            <a:normAutofit/>
          </a:bodyPr>
          <a:lstStyle/>
          <a:p>
            <a:pPr algn="l"/>
            <a:r>
              <a:rPr lang="en-US"/>
              <a:t>Maya Abdallah, MD</a:t>
            </a:r>
          </a:p>
          <a:p>
            <a:pPr algn="l"/>
            <a:r>
              <a:rPr lang="en-US"/>
              <a:t>Geriatric Oncology Fellow</a:t>
            </a:r>
          </a:p>
        </p:txBody>
      </p:sp>
      <p:pic>
        <p:nvPicPr>
          <p:cNvPr id="7" name="Graphic 6" descr="Books">
            <a:extLst>
              <a:ext uri="{FF2B5EF4-FFF2-40B4-BE49-F238E27FC236}">
                <a16:creationId xmlns:a16="http://schemas.microsoft.com/office/drawing/2014/main" id="{43E65F93-375E-4AA2-AB20-BA86C668E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549" y="2776619"/>
            <a:ext cx="1289051" cy="1289051"/>
          </a:xfrm>
          <a:prstGeom prst="rect">
            <a:avLst/>
          </a:prstGeom>
        </p:spPr>
      </p:pic>
      <p:pic>
        <p:nvPicPr>
          <p:cNvPr id="9" name="Graphic 8" descr="Books">
            <a:extLst>
              <a:ext uri="{FF2B5EF4-FFF2-40B4-BE49-F238E27FC236}">
                <a16:creationId xmlns:a16="http://schemas.microsoft.com/office/drawing/2014/main" id="{3A419565-1AB7-4877-A16F-7665A83E7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07815" y="716407"/>
            <a:ext cx="5411343" cy="541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43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FF7E41-B594-4173-A852-DBCC953D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b="1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E40FD-0ED2-4F15-A2B0-BC5AD4768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457471"/>
            <a:ext cx="10905066" cy="4719492"/>
          </a:xfrm>
        </p:spPr>
        <p:txBody>
          <a:bodyPr>
            <a:normAutofit/>
          </a:bodyPr>
          <a:lstStyle/>
          <a:p>
            <a:r>
              <a:rPr lang="en-US" dirty="0"/>
              <a:t>76-year-old female with newly diagnosed Myelodysplastic Syndrome (MDS) is seen for an initial visit in heme/</a:t>
            </a:r>
            <a:r>
              <a:rPr lang="en-US" dirty="0" err="1"/>
              <a:t>onc</a:t>
            </a:r>
            <a:r>
              <a:rPr lang="en-US" dirty="0"/>
              <a:t> clinic.</a:t>
            </a:r>
          </a:p>
          <a:p>
            <a:pPr lvl="1"/>
            <a:r>
              <a:rPr lang="en-US" dirty="0"/>
              <a:t>Initial diagnosis at a rural hospital </a:t>
            </a:r>
          </a:p>
          <a:p>
            <a:pPr lvl="1"/>
            <a:r>
              <a:rPr lang="en-US" dirty="0"/>
              <a:t>Treatment options were briefly discussed</a:t>
            </a:r>
          </a:p>
          <a:p>
            <a:pPr lvl="1"/>
            <a:r>
              <a:rPr lang="en-US" dirty="0"/>
              <a:t>Patient was interested in a second opinion regarding prognosis to help make an informed decision</a:t>
            </a:r>
          </a:p>
          <a:p>
            <a:r>
              <a:rPr lang="en-US" dirty="0"/>
              <a:t>The oncologist explains how the following affect expected complications and survival:</a:t>
            </a:r>
          </a:p>
          <a:p>
            <a:pPr lvl="1"/>
            <a:r>
              <a:rPr lang="en-US" dirty="0"/>
              <a:t>disease biology</a:t>
            </a:r>
          </a:p>
          <a:p>
            <a:pPr lvl="1"/>
            <a:r>
              <a:rPr lang="en-US" dirty="0"/>
              <a:t>chronological age, &amp; </a:t>
            </a:r>
          </a:p>
          <a:p>
            <a:pPr lvl="1"/>
            <a:r>
              <a:rPr lang="en-US" dirty="0"/>
              <a:t>performance status 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20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491CE-D2DA-4DD2-88B1-1B13E607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b="1" dirty="0"/>
              <a:t>Research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F4CD9-36EC-48BB-8C91-B1B1CF2D4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r>
              <a:rPr lang="en-US" sz="3200" dirty="0"/>
              <a:t>In patients 75 years and older with myelodysplastic syndrome/leukemia, lymphoma, or myeloma, </a:t>
            </a:r>
            <a:r>
              <a:rPr lang="en-US" sz="3200" b="1" dirty="0"/>
              <a:t>does frailty</a:t>
            </a:r>
            <a:r>
              <a:rPr lang="en-US" sz="3200" dirty="0"/>
              <a:t> (as measured by gait speed and grip strength) </a:t>
            </a:r>
            <a:r>
              <a:rPr lang="en-US" sz="3200" b="1" dirty="0"/>
              <a:t>predict survival and unplanned healthcare utilization at 6 months</a:t>
            </a:r>
            <a:r>
              <a:rPr lang="en-US" sz="3200" dirty="0"/>
              <a:t>, independent of performance status?</a:t>
            </a:r>
          </a:p>
          <a:p>
            <a:endParaRPr lang="en-US" sz="3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181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491CE-D2DA-4DD2-88B1-1B13E607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b="1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F4CD9-36EC-48BB-8C91-B1B1CF2D4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502953" cy="4393982"/>
          </a:xfrm>
        </p:spPr>
        <p:txBody>
          <a:bodyPr>
            <a:normAutofit/>
          </a:bodyPr>
          <a:lstStyle/>
          <a:p>
            <a:r>
              <a:rPr lang="en-US" sz="4000" dirty="0"/>
              <a:t>In older adults with hematologic malignancies:</a:t>
            </a:r>
          </a:p>
          <a:p>
            <a:pPr lvl="1"/>
            <a:r>
              <a:rPr lang="en-US" sz="3600" dirty="0"/>
              <a:t>Recognize that frailty screening is key to prognostication, &amp;</a:t>
            </a:r>
          </a:p>
          <a:p>
            <a:pPr lvl="1"/>
            <a:r>
              <a:rPr lang="en-US" sz="3600" dirty="0"/>
              <a:t>Assess the utility of gait speed assessment as a rapidly conducted frailty assessment measure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296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491CE-D2DA-4DD2-88B1-1B13E607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2615609"/>
            <a:ext cx="10905066" cy="1556679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Scope of the question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54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641CC-F2E1-44A0-81C7-63A47C2C7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As age increases, risk for cancer increases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8A14EA6-8C41-4E95-914C-520AA70727D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220" y="1690688"/>
            <a:ext cx="5623560" cy="470916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4B1F284-221B-4D83-AAB2-54A414A4B6E5}"/>
              </a:ext>
            </a:extLst>
          </p:cNvPr>
          <p:cNvCxnSpPr>
            <a:cxnSpLocks/>
          </p:cNvCxnSpPr>
          <p:nvPr/>
        </p:nvCxnSpPr>
        <p:spPr>
          <a:xfrm flipV="1">
            <a:off x="6096000" y="5209479"/>
            <a:ext cx="0" cy="48986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38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641CC-F2E1-44A0-81C7-63A47C2C7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As age increases, risk for cancer increases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BAD4BBA0-BC81-4812-8D25-8D57A4276FF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539" y="1690688"/>
            <a:ext cx="5618921" cy="4695894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E697BCF-E800-4D33-B97B-C2F39ACC5BF1}"/>
              </a:ext>
            </a:extLst>
          </p:cNvPr>
          <p:cNvCxnSpPr>
            <a:cxnSpLocks/>
          </p:cNvCxnSpPr>
          <p:nvPr/>
        </p:nvCxnSpPr>
        <p:spPr>
          <a:xfrm flipV="1">
            <a:off x="6115864" y="5164881"/>
            <a:ext cx="0" cy="48986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530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491CE-D2DA-4DD2-88B1-1B13E607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b="1" dirty="0"/>
              <a:t>Age &amp; Frailty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F4CD9-36EC-48BB-8C91-B1B1CF2D4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r>
              <a:rPr lang="en-US" sz="3600" dirty="0"/>
              <a:t>Frailty:</a:t>
            </a:r>
          </a:p>
          <a:p>
            <a:pPr lvl="1"/>
            <a:r>
              <a:rPr lang="en-US" sz="3200" dirty="0"/>
              <a:t>A state of decreased physiologic reserve associated with vulnerability to disability and death</a:t>
            </a:r>
          </a:p>
          <a:p>
            <a:pPr lvl="1"/>
            <a:r>
              <a:rPr lang="en-US" sz="3200" dirty="0"/>
              <a:t>Prevalence increases with age</a:t>
            </a:r>
          </a:p>
          <a:p>
            <a:pPr lvl="2"/>
            <a:r>
              <a:rPr lang="en-US" sz="2800" dirty="0"/>
              <a:t>Particularly prevalent among older patients with hematologic</a:t>
            </a:r>
            <a:br>
              <a:rPr lang="en-US" sz="2800" dirty="0"/>
            </a:br>
            <a:r>
              <a:rPr lang="en-US" sz="2800" dirty="0"/>
              <a:t>malignancies</a:t>
            </a:r>
          </a:p>
          <a:p>
            <a:pPr lvl="3"/>
            <a:r>
              <a:rPr lang="en-US" sz="2400" dirty="0"/>
              <a:t>&gt; 50% have malnutrition, &gt;33% have impaired physical function</a:t>
            </a:r>
          </a:p>
          <a:p>
            <a:pPr lvl="3"/>
            <a:r>
              <a:rPr lang="en-US" sz="2400" dirty="0"/>
              <a:t>AND malignancy and its treatment </a:t>
            </a:r>
            <a:r>
              <a:rPr lang="en-US" sz="2400" dirty="0">
                <a:sym typeface="Wingdings" panose="05000000000000000000" pitchFamily="2" charset="2"/>
              </a:rPr>
              <a:t>lead to </a:t>
            </a:r>
            <a:r>
              <a:rPr lang="en-US" sz="2400" dirty="0"/>
              <a:t>frailty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77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491CE-D2DA-4DD2-88B1-1B13E607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b="1" dirty="0"/>
              <a:t>Frailty matters!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F4CD9-36EC-48BB-8C91-B1B1CF2D4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r>
              <a:rPr lang="en-US" sz="3200" dirty="0"/>
              <a:t>A</a:t>
            </a:r>
            <a:r>
              <a:rPr lang="en-US" sz="2800" dirty="0"/>
              <a:t>ssociated with increased chemotherapy-related toxicity, poor response to therapy, &amp; mortality </a:t>
            </a:r>
          </a:p>
          <a:p>
            <a:r>
              <a:rPr lang="en-US" sz="2800" dirty="0"/>
              <a:t>ASCO and NCCN recommend geriatric and frailty assessment as part of the routine care of older patients with cancer</a:t>
            </a:r>
          </a:p>
          <a:p>
            <a:endParaRPr lang="en-US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6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491CE-D2DA-4DD2-88B1-1B13E607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2861132"/>
            <a:ext cx="10905066" cy="1135737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Current landscape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312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674F580-0D5F-4538-92B6-CF36108FF3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4640354"/>
              </p:ext>
            </p:extLst>
          </p:nvPr>
        </p:nvGraphicFramePr>
        <p:xfrm>
          <a:off x="101600" y="0"/>
          <a:ext cx="11963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6" name="Picture 4" descr="Eastern Co-operative Oncology Group (ECOG) performance status 25 ECOG... |  Download Table">
            <a:extLst>
              <a:ext uri="{FF2B5EF4-FFF2-40B4-BE49-F238E27FC236}">
                <a16:creationId xmlns:a16="http://schemas.microsoft.com/office/drawing/2014/main" id="{9BE173AC-FDE3-4612-939D-5DC38AE7C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917" y="566737"/>
            <a:ext cx="7705651" cy="5724525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367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674F580-0D5F-4538-92B6-CF36108FF3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7314785"/>
              </p:ext>
            </p:extLst>
          </p:nvPr>
        </p:nvGraphicFramePr>
        <p:xfrm>
          <a:off x="101600" y="0"/>
          <a:ext cx="11963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25713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4ACB2A3-600B-49E4-AD3D-22A2A8E09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defRPr b="1"/>
            </a:pPr>
            <a:r>
              <a:rPr lang="en-US" sz="4400" dirty="0"/>
              <a:t>Assessment of gait speed &amp; grip strength to screen for frailty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D992394-2CD2-4DD4-B5EE-ABF6B1705F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5837" y="2058194"/>
            <a:ext cx="10220325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072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491CE-D2DA-4DD2-88B1-1B13E607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b="1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F4CD9-36EC-48BB-8C91-B1B1CF2D4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r>
              <a:rPr lang="en-US" dirty="0"/>
              <a:t>Eligible participants:</a:t>
            </a:r>
          </a:p>
          <a:p>
            <a:pPr lvl="1"/>
            <a:r>
              <a:rPr lang="en-US" dirty="0"/>
              <a:t>≥ 75 years presenting for initial consultation at the MDS/leukemia, myeloma, or lymphoma clinic of a large tertiary hospital</a:t>
            </a:r>
          </a:p>
          <a:p>
            <a:pPr lvl="1"/>
            <a:r>
              <a:rPr lang="en-US" dirty="0"/>
              <a:t>1 February 2015 and 31 October 2017</a:t>
            </a:r>
          </a:p>
          <a:p>
            <a:pPr lvl="1"/>
            <a:r>
              <a:rPr lang="en-US" dirty="0"/>
              <a:t>Excluded if referred for transplant eval</a:t>
            </a:r>
          </a:p>
          <a:p>
            <a:pPr lvl="1"/>
            <a:endParaRPr lang="en-US" dirty="0"/>
          </a:p>
          <a:p>
            <a:r>
              <a:rPr lang="en-US" dirty="0"/>
              <a:t>Prospectively recruited 448 patients</a:t>
            </a:r>
          </a:p>
          <a:p>
            <a:pPr lvl="1"/>
            <a:r>
              <a:rPr lang="en-US" dirty="0"/>
              <a:t>541 approached, 464 consented, 16 lost to follow-up, </a:t>
            </a:r>
            <a:r>
              <a:rPr lang="en-US" dirty="0">
                <a:sym typeface="Wingdings" panose="05000000000000000000" pitchFamily="2" charset="2"/>
              </a:rPr>
              <a:t></a:t>
            </a:r>
            <a:r>
              <a:rPr lang="en-US" dirty="0"/>
              <a:t>  448 (83%) for analysis</a:t>
            </a:r>
          </a:p>
          <a:p>
            <a:pPr lvl="1"/>
            <a:r>
              <a:rPr lang="en-US" dirty="0"/>
              <a:t>Of the 448, 272 had ECOG PS scores by their oncologist</a:t>
            </a:r>
          </a:p>
          <a:p>
            <a:pPr lvl="1"/>
            <a:r>
              <a:rPr lang="en-US" dirty="0"/>
              <a:t>Gait speed &amp; grip-strength were measured for all</a:t>
            </a:r>
          </a:p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165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594D6AA1-A0E1-45F9-8E25-BAB809229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BBC80E-2463-455F-B568-EE4C46C87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80738"/>
            <a:ext cx="10515599" cy="12962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/>
              <a:t>Gait speed assessment 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C87BD-0D15-4161-87F0-275ACB22A5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7691" y="5348177"/>
            <a:ext cx="10515599" cy="68048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Requires only a stopwatch and a short 4-m course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Combinations of gait speed testing protocols (automatic vs manual timer,  dynamic vs static start) can significantly influence the prevalence of  slowness: Results from the Korean Frailty and Aging Cohort Study -  ScienceDirect">
            <a:extLst>
              <a:ext uri="{FF2B5EF4-FFF2-40B4-BE49-F238E27FC236}">
                <a16:creationId xmlns:a16="http://schemas.microsoft.com/office/drawing/2014/main" id="{CBB906D4-52EA-4FD3-9E8A-6E66A9D1F6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9" t="50000" r="13071" b="22197"/>
          <a:stretch/>
        </p:blipFill>
        <p:spPr bwMode="auto">
          <a:xfrm>
            <a:off x="1892828" y="1591949"/>
            <a:ext cx="8403294" cy="336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07EF2F-FECF-4D95-9626-6FE6DB1D1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2977" y="3892795"/>
            <a:ext cx="2725974" cy="18168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146796-C58B-48E3-AAAF-43933A1F606B}"/>
              </a:ext>
            </a:extLst>
          </p:cNvPr>
          <p:cNvSpPr txBox="1"/>
          <p:nvPr/>
        </p:nvSpPr>
        <p:spPr>
          <a:xfrm>
            <a:off x="9555127" y="5709689"/>
            <a:ext cx="2544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Online, royalty-free assessment tools</a:t>
            </a:r>
          </a:p>
        </p:txBody>
      </p:sp>
    </p:spTree>
    <p:extLst>
      <p:ext uri="{BB962C8B-B14F-4D97-AF65-F5344CB8AC3E}">
        <p14:creationId xmlns:p14="http://schemas.microsoft.com/office/powerpoint/2010/main" val="131991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125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BBC80E-2463-455F-B568-EE4C46C87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340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Grip strength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C87BD-0D15-4161-87F0-275ACB22A5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7809" y="2421682"/>
            <a:ext cx="4977578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Primarily a measure of physical function </a:t>
            </a:r>
          </a:p>
          <a:p>
            <a:r>
              <a:rPr lang="en-US" sz="2000">
                <a:solidFill>
                  <a:srgbClr val="000000"/>
                </a:solidFill>
              </a:rPr>
              <a:t>Not as well established as gait speed as a marker of frailty</a:t>
            </a:r>
          </a:p>
          <a:p>
            <a:pPr lvl="1"/>
            <a:r>
              <a:rPr lang="en-US" sz="2000">
                <a:solidFill>
                  <a:srgbClr val="000000"/>
                </a:solidFill>
              </a:rPr>
              <a:t>may be useful in nonambulatory patients</a:t>
            </a:r>
          </a:p>
          <a:p>
            <a:r>
              <a:rPr lang="en-US" sz="2000">
                <a:solidFill>
                  <a:srgbClr val="000000"/>
                </a:solidFill>
              </a:rPr>
              <a:t>Quantified in a few seconds using a dynamometer</a:t>
            </a:r>
            <a:br>
              <a:rPr lang="en-US" sz="2000">
                <a:solidFill>
                  <a:srgbClr val="000000"/>
                </a:solidFill>
              </a:rPr>
            </a:br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139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191562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98" name="Picture 2" descr="BL5001-Hand Dynamometer-[vendor]">
            <a:extLst>
              <a:ext uri="{FF2B5EF4-FFF2-40B4-BE49-F238E27FC236}">
                <a16:creationId xmlns:a16="http://schemas.microsoft.com/office/drawing/2014/main" id="{F8F3C669-50E3-4AE1-9568-137944299F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5" t="-319" r="8659" b="3026"/>
          <a:stretch/>
        </p:blipFill>
        <p:spPr bwMode="auto">
          <a:xfrm>
            <a:off x="8102009" y="1488559"/>
            <a:ext cx="3583172" cy="394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479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491CE-D2DA-4DD2-88B1-1B13E6077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Phenotype frailty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F4CD9-36EC-48BB-8C91-B1B1CF2D45B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Includes</a:t>
            </a:r>
          </a:p>
          <a:p>
            <a:pPr lvl="1"/>
            <a:r>
              <a:rPr lang="en-US" dirty="0"/>
              <a:t>unintentional weight loss,</a:t>
            </a:r>
          </a:p>
          <a:p>
            <a:pPr lvl="1"/>
            <a:r>
              <a:rPr lang="en-US" dirty="0"/>
              <a:t>self-reported exhaustion, </a:t>
            </a:r>
          </a:p>
          <a:p>
            <a:pPr lvl="1"/>
            <a:r>
              <a:rPr lang="en-US" dirty="0"/>
              <a:t>low energy expenditure, </a:t>
            </a:r>
          </a:p>
          <a:p>
            <a:pPr lvl="1"/>
            <a:r>
              <a:rPr lang="en-US" dirty="0"/>
              <a:t>slow gait speed, </a:t>
            </a:r>
          </a:p>
          <a:p>
            <a:pPr lvl="1"/>
            <a:r>
              <a:rPr lang="en-US" dirty="0"/>
              <a:t>and weak grip strength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726E11-6D68-44CE-8750-F0C5C5A072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0937" y="2366053"/>
            <a:ext cx="5517995" cy="2125895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≥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 factors 	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 Frail</a:t>
            </a:r>
          </a:p>
          <a:p>
            <a:pPr marL="0" indent="0">
              <a:buNone/>
            </a:pP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1-2 factors 	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 Pre-frail</a:t>
            </a:r>
          </a:p>
          <a:p>
            <a:pPr marL="0" indent="0">
              <a:buNone/>
            </a:pP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 factors 		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 Robust</a:t>
            </a:r>
            <a:endParaRPr lang="en-US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519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491CE-D2DA-4DD2-88B1-1B13E607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b="1" dirty="0"/>
              <a:t>Outcome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F4CD9-36EC-48BB-8C91-B1B1CF2D4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r>
              <a:rPr lang="en-US" sz="3200" dirty="0"/>
              <a:t>Survival status (n=448)</a:t>
            </a:r>
          </a:p>
          <a:p>
            <a:pPr lvl="1"/>
            <a:r>
              <a:rPr lang="en-US" sz="2800" dirty="0"/>
              <a:t>Followed for 6-months</a:t>
            </a:r>
          </a:p>
          <a:p>
            <a:pPr lvl="1"/>
            <a:r>
              <a:rPr lang="en-US" sz="2800" dirty="0"/>
              <a:t>Combination of chart review &amp; calls to PCP</a:t>
            </a:r>
          </a:p>
          <a:p>
            <a:r>
              <a:rPr lang="en-US" sz="3200" dirty="0"/>
              <a:t>ED visits and unplanned hospitalizations (n=314)</a:t>
            </a:r>
          </a:p>
          <a:p>
            <a:pPr lvl="1"/>
            <a:r>
              <a:rPr lang="en-US" sz="2800" dirty="0"/>
              <a:t>Only patients within health care system </a:t>
            </a:r>
            <a:r>
              <a:rPr lang="en-US" sz="2800" i="1" dirty="0"/>
              <a:t>(restrictions in requesting records from outside institutions)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42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A44DA50F-9778-4F2F-89F9-832C18420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44266" y="1079202"/>
            <a:ext cx="4114800" cy="52399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37F38E3-76EB-4DD4-BCF5-94798B65D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4266" y="531628"/>
            <a:ext cx="4114800" cy="527626"/>
          </a:xfrm>
          <a:prstGeom prst="rect">
            <a:avLst/>
          </a:prstGeom>
        </p:spPr>
      </p:pic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B145CF1B-F0A5-475F-9842-1453FABF36EB}"/>
              </a:ext>
            </a:extLst>
          </p:cNvPr>
          <p:cNvSpPr/>
          <p:nvPr/>
        </p:nvSpPr>
        <p:spPr>
          <a:xfrm>
            <a:off x="6862546" y="2917348"/>
            <a:ext cx="4988668" cy="2406498"/>
          </a:xfrm>
          <a:prstGeom prst="wedgeRoundRectCallout">
            <a:avLst>
              <a:gd name="adj1" fmla="val -74990"/>
              <a:gd name="adj2" fmla="val -443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/>
              <a:t>Aggressive</a:t>
            </a:r>
            <a:r>
              <a:rPr lang="en-US" sz="1600" dirty="0"/>
              <a:t> (diffuse large B cell lymphoma, mantle cell lymphoma, multiple myeloma, AML, ALL) </a:t>
            </a:r>
          </a:p>
          <a:p>
            <a:pPr algn="ctr"/>
            <a:r>
              <a:rPr lang="en-US" sz="1600" b="1" dirty="0"/>
              <a:t>or </a:t>
            </a:r>
          </a:p>
          <a:p>
            <a:r>
              <a:rPr lang="en-US" sz="1600" b="1" dirty="0"/>
              <a:t>Indolent</a:t>
            </a:r>
            <a:r>
              <a:rPr lang="en-US" sz="1600" dirty="0"/>
              <a:t> (marginal zone lymphoma, follicular lymphoma, CLL, MGUS, </a:t>
            </a:r>
            <a:r>
              <a:rPr lang="en-US" sz="1600" u="sng" dirty="0"/>
              <a:t>MDS</a:t>
            </a:r>
            <a:r>
              <a:rPr lang="en-US" sz="1600" dirty="0"/>
              <a:t>, myeloproliferative neoplasm/ myeloproliferative disease, </a:t>
            </a:r>
            <a:r>
              <a:rPr lang="en-US" sz="1600" dirty="0" err="1"/>
              <a:t>Waldenstrom</a:t>
            </a:r>
            <a:r>
              <a:rPr lang="en-US" sz="1600" dirty="0"/>
              <a:t> hypergammaglobulinemia, hairy cell leukemia). 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7371B97C-282A-4021-AE64-CCC3E414B5CC}"/>
              </a:ext>
            </a:extLst>
          </p:cNvPr>
          <p:cNvSpPr/>
          <p:nvPr/>
        </p:nvSpPr>
        <p:spPr>
          <a:xfrm>
            <a:off x="6862546" y="330906"/>
            <a:ext cx="4988668" cy="2406498"/>
          </a:xfrm>
          <a:prstGeom prst="wedgeRoundRectCallout">
            <a:avLst>
              <a:gd name="adj1" fmla="val -72905"/>
              <a:gd name="adj2" fmla="val 6808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 err="1"/>
              <a:t>Nonintensive</a:t>
            </a:r>
            <a:r>
              <a:rPr lang="en-US" sz="1600" dirty="0"/>
              <a:t> </a:t>
            </a:r>
            <a:r>
              <a:rPr lang="en-US" sz="1600" b="1" dirty="0"/>
              <a:t>includes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No treatment (including surveillance)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Supportive (erythropoiesis-stimulating agents, transfusions)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Less intensive chemo: significantly dose-reduced or hypomethylating agents </a:t>
            </a:r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4E347FF3-E277-461D-8640-0DE18D0FFF50}"/>
              </a:ext>
            </a:extLst>
          </p:cNvPr>
          <p:cNvSpPr/>
          <p:nvPr/>
        </p:nvSpPr>
        <p:spPr>
          <a:xfrm>
            <a:off x="6951151" y="5616017"/>
            <a:ext cx="4900063" cy="911077"/>
          </a:xfrm>
          <a:prstGeom prst="wedgeRoundRectCallout">
            <a:avLst>
              <a:gd name="adj1" fmla="val -75743"/>
              <a:gd name="adj2" fmla="val -1752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 err="1"/>
              <a:t>Charlson</a:t>
            </a:r>
            <a:r>
              <a:rPr lang="en-US" sz="1600" b="1" dirty="0"/>
              <a:t> Comorbidity Index</a:t>
            </a:r>
          </a:p>
          <a:p>
            <a:r>
              <a:rPr lang="en-US" sz="1600" dirty="0"/>
              <a:t>Points assigned to comorbidities based on severity then summed using </a:t>
            </a:r>
            <a:r>
              <a:rPr lang="en-US" sz="1600" dirty="0" err="1"/>
              <a:t>Charlson</a:t>
            </a:r>
            <a:r>
              <a:rPr lang="en-US" sz="1600" dirty="0"/>
              <a:t> criteria</a:t>
            </a:r>
          </a:p>
        </p:txBody>
      </p:sp>
    </p:spTree>
    <p:extLst>
      <p:ext uri="{BB962C8B-B14F-4D97-AF65-F5344CB8AC3E}">
        <p14:creationId xmlns:p14="http://schemas.microsoft.com/office/powerpoint/2010/main" val="271547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A44DA50F-9778-4F2F-89F9-832C18420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44266" y="1079202"/>
            <a:ext cx="4114800" cy="52399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DDFE5D-ABDB-41A5-A9E5-4D07B40488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1990" y="1469850"/>
            <a:ext cx="4114800" cy="44423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37F38E3-76EB-4DD4-BCF5-94798B65DC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4266" y="531628"/>
            <a:ext cx="4114800" cy="5276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AF53D57-FBB3-4A90-BEEE-49FDD1C459D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051"/>
          <a:stretch/>
        </p:blipFill>
        <p:spPr>
          <a:xfrm>
            <a:off x="7041990" y="5869177"/>
            <a:ext cx="4114800" cy="7911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67D7800-FACF-438D-9D5D-7186201C4E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1990" y="503122"/>
            <a:ext cx="4114800" cy="98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52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E74C0F8-D56F-403F-8244-45FE92836E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20933"/>
          <a:stretch/>
        </p:blipFill>
        <p:spPr>
          <a:xfrm>
            <a:off x="1052512" y="1533526"/>
            <a:ext cx="10086975" cy="29973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B454C15-962B-4AC9-BF6B-816AA078DCCD}"/>
              </a:ext>
            </a:extLst>
          </p:cNvPr>
          <p:cNvSpPr/>
          <p:nvPr/>
        </p:nvSpPr>
        <p:spPr>
          <a:xfrm>
            <a:off x="893135" y="2311685"/>
            <a:ext cx="10579395" cy="783823"/>
          </a:xfrm>
          <a:prstGeom prst="rect">
            <a:avLst/>
          </a:prstGeom>
          <a:noFill/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46764C-8B72-4010-A57E-9C7D0BA6CBFA}"/>
              </a:ext>
            </a:extLst>
          </p:cNvPr>
          <p:cNvSpPr txBox="1"/>
          <p:nvPr/>
        </p:nvSpPr>
        <p:spPr>
          <a:xfrm>
            <a:off x="2790592" y="5522746"/>
            <a:ext cx="6866363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800" b="1" i="0" dirty="0">
                <a:solidFill>
                  <a:schemeClr val="bg1"/>
                </a:solidFill>
                <a:effectLst/>
                <a:latin typeface="AdvOTfe809cc4"/>
              </a:rPr>
              <a:t>Every 0.1-m/s decrease in gait speed was associated with increased HR for death </a:t>
            </a:r>
          </a:p>
        </p:txBody>
      </p:sp>
    </p:spTree>
    <p:extLst>
      <p:ext uri="{BB962C8B-B14F-4D97-AF65-F5344CB8AC3E}">
        <p14:creationId xmlns:p14="http://schemas.microsoft.com/office/powerpoint/2010/main" val="109879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D8B8794-E148-4248-93CB-0272CFB989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1075" y="2243137"/>
            <a:ext cx="10229850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700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4666D79-058C-4E8B-B774-890626967124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720" t="2082" r="2353" b="3456"/>
          <a:stretch/>
        </p:blipFill>
        <p:spPr>
          <a:xfrm>
            <a:off x="557561" y="347891"/>
            <a:ext cx="5394960" cy="4114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5B29F7-6087-4CF3-B3D3-A7E7D0400B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9" t="2050" r="1761" b="2313"/>
          <a:stretch/>
        </p:blipFill>
        <p:spPr>
          <a:xfrm>
            <a:off x="6534614" y="347890"/>
            <a:ext cx="5393126" cy="4114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2DFED3-F35C-4858-A12F-F62BDE662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916" y="4547661"/>
            <a:ext cx="4286250" cy="685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D6095D-A4B4-457F-8F8C-E619C2A7D8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3764" y="4462690"/>
            <a:ext cx="4314825" cy="8763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220E96-CC04-4BBC-9265-C1307B6BDBFE}"/>
              </a:ext>
            </a:extLst>
          </p:cNvPr>
          <p:cNvSpPr txBox="1"/>
          <p:nvPr/>
        </p:nvSpPr>
        <p:spPr>
          <a:xfrm>
            <a:off x="289932" y="5318431"/>
            <a:ext cx="11637808" cy="147732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b="1" i="0" dirty="0">
                <a:solidFill>
                  <a:schemeClr val="bg1"/>
                </a:solidFill>
                <a:effectLst/>
                <a:latin typeface="AdvOTfe809cc4"/>
              </a:rPr>
              <a:t>Gait speed (per 0.1-m/s decrease) remained an independent predictor of mortality after including ECOG PS in the fully adjusted model (HR, 1.12; 95% CI, 1.01-1.24; </a:t>
            </a:r>
            <a:r>
              <a:rPr lang="en-US" sz="1800" b="1" i="0" dirty="0">
                <a:solidFill>
                  <a:schemeClr val="bg1"/>
                </a:solidFill>
                <a:effectLst/>
                <a:latin typeface="AdvOT8f428072.I"/>
              </a:rPr>
              <a:t>P=</a:t>
            </a:r>
            <a:r>
              <a:rPr lang="en-US" sz="1800" b="1" i="0" dirty="0">
                <a:solidFill>
                  <a:schemeClr val="bg1"/>
                </a:solidFill>
                <a:effectLst/>
                <a:latin typeface="AdvOTfe809cc4"/>
              </a:rPr>
              <a:t>.03)</a:t>
            </a:r>
          </a:p>
          <a:p>
            <a:endParaRPr lang="en-US" sz="1800" b="1" i="0" dirty="0">
              <a:solidFill>
                <a:schemeClr val="bg1"/>
              </a:solidFill>
              <a:effectLst/>
              <a:latin typeface="AdvOTfe809cc4"/>
            </a:endParaRPr>
          </a:p>
          <a:p>
            <a:r>
              <a:rPr lang="en-US" sz="1800" b="1" i="0" dirty="0">
                <a:solidFill>
                  <a:schemeClr val="bg1"/>
                </a:solidFill>
                <a:effectLst/>
                <a:latin typeface="AdvOTfe809cc4"/>
              </a:rPr>
              <a:t>In the subset of patients with very good PS, </a:t>
            </a:r>
            <a:r>
              <a:rPr lang="en-US" sz="1800" b="1" i="0" u="sng" dirty="0">
                <a:solidFill>
                  <a:schemeClr val="bg1"/>
                </a:solidFill>
                <a:effectLst/>
                <a:latin typeface="AdvOTfe809cc4"/>
              </a:rPr>
              <a:t>gait speed had an even greater predictive value</a:t>
            </a:r>
            <a:r>
              <a:rPr lang="en-US" sz="1800" b="1" i="0" dirty="0">
                <a:solidFill>
                  <a:schemeClr val="bg1"/>
                </a:solidFill>
                <a:effectLst/>
                <a:latin typeface="AdvOTfe809cc4"/>
              </a:rPr>
              <a:t>, with each 0.1-m/s decrease corresponding to an HR of 1.27 (95% CI, 1.10-1.48) in the fully adjusted model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4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491CE-D2DA-4DD2-88B1-1B13E607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321734"/>
            <a:ext cx="11098767" cy="1425706"/>
          </a:xfrm>
        </p:spPr>
        <p:txBody>
          <a:bodyPr>
            <a:noAutofit/>
          </a:bodyPr>
          <a:lstStyle/>
          <a:p>
            <a:r>
              <a:rPr lang="en-US" b="1" dirty="0"/>
              <a:t>Gait speed: ED visits &amp; unplanned hospitalizations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F4CD9-36EC-48BB-8C91-B1B1CF2D4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069174"/>
            <a:ext cx="10646095" cy="4553835"/>
          </a:xfrm>
        </p:spPr>
        <p:txBody>
          <a:bodyPr>
            <a:normAutofit/>
          </a:bodyPr>
          <a:lstStyle/>
          <a:p>
            <a:r>
              <a:rPr lang="en-US" sz="3200" dirty="0"/>
              <a:t>Every 0.1-m/s decrease in gait speed was associated with </a:t>
            </a:r>
          </a:p>
          <a:p>
            <a:pPr lvl="1"/>
            <a:r>
              <a:rPr lang="en-US" sz="2800" dirty="0"/>
              <a:t>33% increase in odds of unplanned hospitalization (OR, 1.33; 95% CI, 1.16-1.51) </a:t>
            </a:r>
          </a:p>
          <a:p>
            <a:pPr lvl="1"/>
            <a:r>
              <a:rPr lang="en-US" sz="2800" dirty="0"/>
              <a:t>34% increase in odds of ED visits (OR, 1.34; 95% CI, 1.17-1.53)</a:t>
            </a:r>
          </a:p>
          <a:p>
            <a:pPr lvl="1"/>
            <a:endParaRPr lang="en-US" sz="2800" dirty="0"/>
          </a:p>
          <a:p>
            <a:r>
              <a:rPr lang="en-US" i="1" dirty="0"/>
              <a:t>Remained an independent predictor of utilization after including ECOG PS in the fully adjusted model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85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491CE-D2DA-4DD2-88B1-1B13E607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321734"/>
            <a:ext cx="11098767" cy="1425706"/>
          </a:xfrm>
        </p:spPr>
        <p:txBody>
          <a:bodyPr>
            <a:noAutofit/>
          </a:bodyPr>
          <a:lstStyle/>
          <a:p>
            <a:r>
              <a:rPr lang="en-US" b="1" dirty="0"/>
              <a:t>Grip strength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F4CD9-36EC-48BB-8C91-B1B1CF2D4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069174"/>
            <a:ext cx="10753079" cy="4553835"/>
          </a:xfrm>
        </p:spPr>
        <p:txBody>
          <a:bodyPr>
            <a:normAutofit/>
          </a:bodyPr>
          <a:lstStyle/>
          <a:p>
            <a:r>
              <a:rPr lang="en-US" dirty="0"/>
              <a:t>A decrease in grip strength of 5 kg was associated with a 24% increased rate of death in the fully adjusted model </a:t>
            </a:r>
            <a:r>
              <a:rPr lang="en-US" i="1" dirty="0"/>
              <a:t>(HR, 1.24; 95% CI, 1.07-1.43) </a:t>
            </a:r>
            <a:endParaRPr lang="en-US" dirty="0"/>
          </a:p>
          <a:p>
            <a:pPr lvl="1"/>
            <a:r>
              <a:rPr lang="en-US" dirty="0"/>
              <a:t>Remained a significant predictor of mortality after controlling for ECOG PS (HR, 1.26; 95% CI, 1.04-1.52)</a:t>
            </a:r>
          </a:p>
          <a:p>
            <a:pPr lvl="1"/>
            <a:endParaRPr lang="en-US" i="1" dirty="0"/>
          </a:p>
          <a:p>
            <a:r>
              <a:rPr lang="en-US" dirty="0"/>
              <a:t>Grip strength was not associated with the odds of ED visits or unplanned hospitalizations.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7335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491CE-D2DA-4DD2-88B1-1B13E607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321734"/>
            <a:ext cx="11098767" cy="1425706"/>
          </a:xfrm>
        </p:spPr>
        <p:txBody>
          <a:bodyPr>
            <a:noAutofit/>
          </a:bodyPr>
          <a:lstStyle/>
          <a:p>
            <a:r>
              <a:rPr lang="en-US" b="1" dirty="0"/>
              <a:t>Findings summarized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F4CD9-36EC-48BB-8C91-B1B1CF2D4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069174"/>
            <a:ext cx="10753079" cy="4553835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Gait speed 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</a:rPr>
              <a:t>was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200" dirty="0"/>
              <a:t>predictive of survival &amp; acute care utilization</a:t>
            </a:r>
          </a:p>
          <a:p>
            <a:pPr lvl="1"/>
            <a:r>
              <a:rPr lang="en-US" sz="2800" dirty="0"/>
              <a:t>independent of cognitive status, demographic, and cancer-related risk factors</a:t>
            </a:r>
          </a:p>
          <a:p>
            <a:pPr lvl="1"/>
            <a:endParaRPr lang="en-US" sz="2800" dirty="0"/>
          </a:p>
          <a:p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Grip strength 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</a:rPr>
              <a:t>was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200" dirty="0"/>
              <a:t>predictive of survival but not acute care utilization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039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491CE-D2DA-4DD2-88B1-1B13E607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0"/>
            <a:ext cx="11098767" cy="6858000"/>
          </a:xfrm>
        </p:spPr>
        <p:txBody>
          <a:bodyPr>
            <a:noAutofit/>
          </a:bodyPr>
          <a:lstStyle/>
          <a:p>
            <a:pPr algn="ctr"/>
            <a:r>
              <a:rPr lang="en-US" b="1" dirty="0"/>
              <a:t>A quick critical </a:t>
            </a:r>
            <a:r>
              <a:rPr lang="en-US" sz="4400" b="1" dirty="0"/>
              <a:t>appraisal of this </a:t>
            </a:r>
            <a:r>
              <a:rPr lang="en-US" b="1" dirty="0"/>
              <a:t>study that evaluated a prognostic tool </a:t>
            </a:r>
            <a:endParaRPr lang="en-US" sz="44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82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3C865BA-D75F-4BFF-A693-87934A36BB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5233506"/>
              </p:ext>
            </p:extLst>
          </p:nvPr>
        </p:nvGraphicFramePr>
        <p:xfrm>
          <a:off x="100361" y="78059"/>
          <a:ext cx="11976410" cy="6634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114091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491CE-D2DA-4DD2-88B1-1B13E607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321734"/>
            <a:ext cx="11098767" cy="1425706"/>
          </a:xfrm>
        </p:spPr>
        <p:txBody>
          <a:bodyPr>
            <a:noAutofit/>
          </a:bodyPr>
          <a:lstStyle/>
          <a:p>
            <a:r>
              <a:rPr lang="en-US" b="1" dirty="0"/>
              <a:t>Applying these findings to our patient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F4CD9-36EC-48BB-8C91-B1B1CF2D4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1900720"/>
            <a:ext cx="10514528" cy="4722290"/>
          </a:xfrm>
        </p:spPr>
        <p:txBody>
          <a:bodyPr>
            <a:normAutofit/>
          </a:bodyPr>
          <a:lstStyle/>
          <a:p>
            <a:r>
              <a:rPr lang="en-US" sz="3200" dirty="0"/>
              <a:t>Our patient received information on survival &amp; acute care utilization based on </a:t>
            </a:r>
          </a:p>
          <a:p>
            <a:pPr lvl="1"/>
            <a:r>
              <a:rPr lang="en-US" sz="2800" dirty="0"/>
              <a:t>disease biology </a:t>
            </a:r>
          </a:p>
          <a:p>
            <a:pPr lvl="1"/>
            <a:r>
              <a:rPr lang="en-US" sz="2800" dirty="0"/>
              <a:t>chronological age – </a:t>
            </a:r>
            <a:r>
              <a:rPr lang="en-US" sz="2800" i="1" dirty="0"/>
              <a:t>74 </a:t>
            </a:r>
            <a:r>
              <a:rPr lang="en-US" sz="2800" i="1" dirty="0" err="1"/>
              <a:t>y.o</a:t>
            </a:r>
            <a:r>
              <a:rPr lang="en-US" sz="2800" i="1" dirty="0"/>
              <a:t>. </a:t>
            </a:r>
          </a:p>
          <a:p>
            <a:pPr lvl="1"/>
            <a:r>
              <a:rPr lang="en-US" sz="2800" dirty="0"/>
              <a:t>performance status </a:t>
            </a:r>
            <a:r>
              <a:rPr lang="en-US" sz="2800" i="1" dirty="0"/>
              <a:t>– ECOG 1</a:t>
            </a:r>
            <a:endParaRPr lang="en-US" sz="3200" u="sng" dirty="0"/>
          </a:p>
          <a:p>
            <a:r>
              <a:rPr lang="en-US" sz="3200" dirty="0"/>
              <a:t>Measurement of gait speed to assess frailty may improved prognostic accuracy </a:t>
            </a:r>
          </a:p>
          <a:p>
            <a:pPr lvl="1"/>
            <a:r>
              <a:rPr lang="en-US" sz="2800" dirty="0"/>
              <a:t>which in turn may have affected shared decision-making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670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491CE-D2DA-4DD2-88B1-1B13E607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0"/>
            <a:ext cx="11098767" cy="685800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/>
              <a:t>Thank you for your attention!</a:t>
            </a:r>
            <a:br>
              <a:rPr lang="en-US" sz="5400" b="1" dirty="0"/>
            </a:br>
            <a:br>
              <a:rPr lang="en-US" sz="5400" b="1" dirty="0"/>
            </a:br>
            <a:r>
              <a:rPr lang="en-US" b="1" dirty="0"/>
              <a:t>Questions?</a:t>
            </a:r>
            <a:endParaRPr lang="en-US" sz="44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563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Placeholder 2">
            <a:extLst>
              <a:ext uri="{FF2B5EF4-FFF2-40B4-BE49-F238E27FC236}">
                <a16:creationId xmlns:a16="http://schemas.microsoft.com/office/drawing/2014/main" id="{75E32D03-773B-4536-8F44-2DFFFADCCB00}"/>
              </a:ext>
            </a:extLst>
          </p:cNvPr>
          <p:cNvSpPr txBox="1"/>
          <p:nvPr/>
        </p:nvSpPr>
        <p:spPr bwMode="auto">
          <a:xfrm>
            <a:off x="0" y="95065"/>
            <a:ext cx="12192000" cy="679941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254000" tIns="63500" rIns="127000" bIns="0"/>
          <a:lstStyle/>
          <a:p>
            <a:pPr algn="ctr"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/>
                <a:sym typeface="Wingdings" charset="2"/>
              </a:defRPr>
            </a:pPr>
            <a:r>
              <a:rPr lang="en-US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ea typeface="ＭＳ Ｐゴシック" pitchFamily="34" charset="-128"/>
                <a:cs typeface="Helvetica"/>
                <a:sym typeface="Wingdings"/>
              </a:rPr>
              <a:t>Visual abstract from “Make time for gait speed: vital to staging the aging”</a:t>
            </a:r>
            <a:br>
              <a:rPr lang="en-US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ea typeface="ＭＳ Ｐゴシック" pitchFamily="34" charset="-128"/>
                <a:cs typeface="Helvetica"/>
                <a:sym typeface="Wingdings"/>
              </a:rPr>
            </a:br>
            <a:r>
              <a:rPr lang="en-US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ea typeface="ＭＳ Ｐゴシック" pitchFamily="34" charset="-128"/>
                <a:cs typeface="Helvetica"/>
                <a:sym typeface="Wingdings"/>
              </a:rPr>
              <a:t>- comment on this article in the issue of Blood</a:t>
            </a:r>
          </a:p>
          <a:p>
            <a:pPr algn="ctr">
              <a:buSzTx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/>
                <a:sym typeface="Wingdings" charset="2"/>
              </a:defRPr>
            </a:pPr>
            <a:endParaRPr lang="en-US" b="1" dirty="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latin typeface="Helvetica"/>
              <a:ea typeface="ＭＳ Ｐゴシック" pitchFamily="34" charset="-128"/>
              <a:cs typeface="Helvetica"/>
              <a:sym typeface="Wingdings"/>
            </a:endParaRPr>
          </a:p>
        </p:txBody>
      </p:sp>
      <p:sp>
        <p:nvSpPr>
          <p:cNvPr id="5123" name="Text Placeholder 2">
            <a:extLst>
              <a:ext uri="{FF2B5EF4-FFF2-40B4-BE49-F238E27FC236}">
                <a16:creationId xmlns:a16="http://schemas.microsoft.com/office/drawing/2014/main" id="{6C073D76-5A2B-46B8-AC0D-5812AF1F8F25}"/>
              </a:ext>
            </a:extLst>
          </p:cNvPr>
          <p:cNvSpPr txBox="1"/>
          <p:nvPr/>
        </p:nvSpPr>
        <p:spPr bwMode="auto">
          <a:xfrm>
            <a:off x="2777665" y="6237581"/>
            <a:ext cx="6411433" cy="24923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254000" tIns="0" rIns="0" bIns="63500"/>
          <a:lstStyle/>
          <a:p>
            <a:pPr>
              <a:spcBef>
                <a:spcPct val="20000"/>
              </a:spcBef>
              <a:buSzTx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/>
                <a:sym typeface="Wingdings" charset="2"/>
              </a:defRPr>
            </a:pPr>
            <a:r>
              <a:rPr lang="en-US" sz="12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ea typeface="ＭＳ Ｐゴシック" pitchFamily="34" charset="-128"/>
                <a:cs typeface="Helvetica"/>
                <a:sym typeface="Wingdings"/>
              </a:rPr>
              <a:t>Tanya M. </a:t>
            </a:r>
            <a:r>
              <a:rPr lang="en-US" sz="1200" b="1" dirty="0" err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ea typeface="ＭＳ Ｐゴシック" pitchFamily="34" charset="-128"/>
                <a:cs typeface="Helvetica"/>
                <a:sym typeface="Wingdings"/>
              </a:rPr>
              <a:t>Wildes</a:t>
            </a:r>
            <a:r>
              <a:rPr lang="en-US" sz="12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ea typeface="ＭＳ Ｐゴシック" pitchFamily="34" charset="-128"/>
                <a:cs typeface="Helvetica"/>
                <a:sym typeface="Wingdings"/>
              </a:rPr>
              <a:t>, Make time for gait speed: vital to staging the aging, Blood, 2019, </a:t>
            </a:r>
          </a:p>
        </p:txBody>
      </p:sp>
      <p:sp>
        <p:nvSpPr>
          <p:cNvPr id="3076" name="TextBox 11">
            <a:extLst>
              <a:ext uri="{FF2B5EF4-FFF2-40B4-BE49-F238E27FC236}">
                <a16:creationId xmlns:a16="http://schemas.microsoft.com/office/drawing/2014/main" id="{8D4CB5BF-FE2C-49EF-97A5-D431AF766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305425"/>
            <a:ext cx="9144000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0" rIns="0" bIns="635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200" b="1">
              <a:latin typeface="Helvetica" panose="020B0604020202020204" pitchFamily="34" charset="0"/>
            </a:endParaRPr>
          </a:p>
        </p:txBody>
      </p:sp>
      <p:sp>
        <p:nvSpPr>
          <p:cNvPr id="5125" name="Footer Placeholder 3">
            <a:extLst>
              <a:ext uri="{FF2B5EF4-FFF2-40B4-BE49-F238E27FC236}">
                <a16:creationId xmlns:a16="http://schemas.microsoft.com/office/drawing/2014/main" id="{EEF5D5A4-CBB3-447A-9952-C91BC98356D7}"/>
              </a:ext>
            </a:extLst>
          </p:cNvPr>
          <p:cNvSpPr/>
          <p:nvPr/>
        </p:nvSpPr>
        <p:spPr>
          <a:xfrm>
            <a:off x="3544" y="6417933"/>
            <a:ext cx="3232150" cy="4191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180000" tIns="0" rIns="18000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Aft>
                <a:spcPts val="600"/>
              </a:spcAft>
            </a:pPr>
            <a:r>
              <a:rPr lang="en-US" altLang="en-US" sz="1000" dirty="0">
                <a:solidFill>
                  <a:srgbClr val="2A2A2A"/>
                </a:solidFill>
              </a:rPr>
              <a:t>Copyright © 2020 American Society of Hematology </a:t>
            </a:r>
          </a:p>
        </p:txBody>
      </p:sp>
      <p:pic>
        <p:nvPicPr>
          <p:cNvPr id="3078" name="Picture 2">
            <a:extLst>
              <a:ext uri="{FF2B5EF4-FFF2-40B4-BE49-F238E27FC236}">
                <a16:creationId xmlns:a16="http://schemas.microsoft.com/office/drawing/2014/main" id="{4DF27F54-750E-4EBB-B675-9CCC4DA7F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884" y="6399590"/>
            <a:ext cx="3005137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New picture">
            <a:extLst>
              <a:ext uri="{FF2B5EF4-FFF2-40B4-BE49-F238E27FC236}">
                <a16:creationId xmlns:a16="http://schemas.microsoft.com/office/drawing/2014/main" id="{4802E299-0BBE-4A1D-AD86-8B805E820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289" y="1118718"/>
            <a:ext cx="8367422" cy="5042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Placeholder 2">
            <a:extLst>
              <a:ext uri="{FF2B5EF4-FFF2-40B4-BE49-F238E27FC236}">
                <a16:creationId xmlns:a16="http://schemas.microsoft.com/office/drawing/2014/main" id="{6C073D76-5A2B-46B8-AC0D-5812AF1F8F25}"/>
              </a:ext>
            </a:extLst>
          </p:cNvPr>
          <p:cNvSpPr txBox="1"/>
          <p:nvPr/>
        </p:nvSpPr>
        <p:spPr bwMode="auto">
          <a:xfrm>
            <a:off x="2846439" y="4928523"/>
            <a:ext cx="7231012" cy="8636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254000" tIns="0" rIns="0" bIns="63500"/>
          <a:lstStyle/>
          <a:p>
            <a:pPr>
              <a:spcBef>
                <a:spcPct val="20000"/>
              </a:spcBef>
              <a:buSzTx/>
              <a:defRPr kumimoji="0" sz="1800" b="0" i="0" u="none" strike="noStrike" kern="1200" cap="none" spc="0" normalizeH="0" baseline="0" noProof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/>
                <a:sym typeface="Wingdings" charset="2"/>
              </a:defRPr>
            </a:pPr>
            <a:r>
              <a:rPr lang="en-US" sz="12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Michael A. </a:t>
            </a:r>
            <a:r>
              <a:rPr lang="en-US" sz="1200" b="1" dirty="0" err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Liu,Clark</a:t>
            </a:r>
            <a:r>
              <a:rPr lang="en-US" sz="12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 </a:t>
            </a:r>
            <a:r>
              <a:rPr lang="en-US" sz="1200" b="1" dirty="0" err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DuMontier,Anays</a:t>
            </a:r>
            <a:r>
              <a:rPr lang="en-US" sz="12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 </a:t>
            </a:r>
            <a:r>
              <a:rPr lang="en-US" sz="1200" b="1" dirty="0" err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Murillo,Tammy</a:t>
            </a:r>
            <a:r>
              <a:rPr lang="en-US" sz="12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 T. </a:t>
            </a:r>
            <a:r>
              <a:rPr lang="en-US" sz="1200" b="1" dirty="0" err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Hshieh,Jonathan</a:t>
            </a:r>
            <a:r>
              <a:rPr lang="en-US" sz="12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 F. </a:t>
            </a:r>
            <a:r>
              <a:rPr lang="en-US" sz="1200" b="1" dirty="0" err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Bean,Robert</a:t>
            </a:r>
            <a:r>
              <a:rPr lang="en-US" sz="12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 J. </a:t>
            </a:r>
            <a:r>
              <a:rPr lang="en-US" sz="1200" b="1" dirty="0" err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Soiffer,Richard</a:t>
            </a:r>
            <a:r>
              <a:rPr lang="en-US" sz="12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 M. </a:t>
            </a:r>
            <a:r>
              <a:rPr lang="en-US" sz="1200" b="1" dirty="0" err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Stone,Gregory</a:t>
            </a:r>
            <a:r>
              <a:rPr lang="en-US" sz="12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 A. </a:t>
            </a:r>
            <a:r>
              <a:rPr lang="en-US" sz="1200" b="1" dirty="0" err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Abel,Jane</a:t>
            </a:r>
            <a:r>
              <a:rPr lang="en-US" sz="12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 A. Driver, Gait speed, grip strength, and clinical outcomes in older patients with hematologic malignancies, Blood, 2019, </a:t>
            </a:r>
          </a:p>
        </p:txBody>
      </p:sp>
      <p:sp>
        <p:nvSpPr>
          <p:cNvPr id="3076" name="TextBox 11">
            <a:extLst>
              <a:ext uri="{FF2B5EF4-FFF2-40B4-BE49-F238E27FC236}">
                <a16:creationId xmlns:a16="http://schemas.microsoft.com/office/drawing/2014/main" id="{C5506932-5EF1-4EB5-BDEB-85D83B5D4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486836"/>
            <a:ext cx="9144000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0" rIns="0" bIns="635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200" b="1">
              <a:latin typeface="Helvetica" panose="020B0604020202020204" pitchFamily="34" charset="0"/>
            </a:endParaRPr>
          </a:p>
        </p:txBody>
      </p:sp>
      <p:sp>
        <p:nvSpPr>
          <p:cNvPr id="5125" name="Footer Placeholder 3">
            <a:extLst>
              <a:ext uri="{FF2B5EF4-FFF2-40B4-BE49-F238E27FC236}">
                <a16:creationId xmlns:a16="http://schemas.microsoft.com/office/drawing/2014/main" id="{73DECCE2-25CC-492F-8FAD-4A086633CC99}"/>
              </a:ext>
            </a:extLst>
          </p:cNvPr>
          <p:cNvSpPr/>
          <p:nvPr/>
        </p:nvSpPr>
        <p:spPr>
          <a:xfrm>
            <a:off x="2110862" y="6464300"/>
            <a:ext cx="3198557" cy="4191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180000" tIns="0" rIns="18000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en-US" sz="1000" dirty="0">
                <a:solidFill>
                  <a:srgbClr val="2A2A2A"/>
                </a:solidFill>
              </a:rPr>
              <a:t>Copyright © 2020 American Society of Hematology </a:t>
            </a:r>
          </a:p>
        </p:txBody>
      </p:sp>
      <p:pic>
        <p:nvPicPr>
          <p:cNvPr id="3078" name="Picture 2">
            <a:extLst>
              <a:ext uri="{FF2B5EF4-FFF2-40B4-BE49-F238E27FC236}">
                <a16:creationId xmlns:a16="http://schemas.microsoft.com/office/drawing/2014/main" id="{2889DBF6-B31A-4D11-930B-0FB404256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890" y="6130131"/>
            <a:ext cx="3005137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New picture">
            <a:extLst>
              <a:ext uri="{FF2B5EF4-FFF2-40B4-BE49-F238E27FC236}">
                <a16:creationId xmlns:a16="http://schemas.microsoft.com/office/drawing/2014/main" id="{B27CFA53-7FDB-4D80-95AD-3CC22B679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863" y="334457"/>
            <a:ext cx="8702164" cy="4405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491CE-D2DA-4DD2-88B1-1B13E607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/>
              <a:t>Take-home key points </a:t>
            </a:r>
            <a:endParaRPr lang="en-US" sz="3600" dirty="0"/>
          </a:p>
        </p:txBody>
      </p:sp>
      <p:graphicFrame>
        <p:nvGraphicFramePr>
          <p:cNvPr id="49" name="Content Placeholder 2">
            <a:extLst>
              <a:ext uri="{FF2B5EF4-FFF2-40B4-BE49-F238E27FC236}">
                <a16:creationId xmlns:a16="http://schemas.microsoft.com/office/drawing/2014/main" id="{7120ADE3-9B92-4F56-9E58-052AA1B7FE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4581209"/>
              </p:ext>
            </p:extLst>
          </p:nvPr>
        </p:nvGraphicFramePr>
        <p:xfrm>
          <a:off x="327349" y="1265274"/>
          <a:ext cx="11504309" cy="5353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58013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1526</Words>
  <Application>Microsoft Macintosh PowerPoint</Application>
  <PresentationFormat>Widescreen</PresentationFormat>
  <Paragraphs>168</Paragraphs>
  <Slides>33</Slides>
  <Notes>13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acumin-pro</vt:lpstr>
      <vt:lpstr>AdvOT8f428072.I</vt:lpstr>
      <vt:lpstr>AdvOTfe809cc4</vt:lpstr>
      <vt:lpstr>Arial</vt:lpstr>
      <vt:lpstr>Calibri</vt:lpstr>
      <vt:lpstr>Calibri Light</vt:lpstr>
      <vt:lpstr>Helvetica</vt:lpstr>
      <vt:lpstr>Office Theme</vt:lpstr>
      <vt:lpstr>Journal Club</vt:lpstr>
      <vt:lpstr>Case</vt:lpstr>
      <vt:lpstr>Research Question</vt:lpstr>
      <vt:lpstr>Learning Objectives</vt:lpstr>
      <vt:lpstr>Scope of the question</vt:lpstr>
      <vt:lpstr>As age increases, risk for cancer increases</vt:lpstr>
      <vt:lpstr>As age increases, risk for cancer increases</vt:lpstr>
      <vt:lpstr>Age &amp; Frailty</vt:lpstr>
      <vt:lpstr>Frailty matters!</vt:lpstr>
      <vt:lpstr>Current landscape</vt:lpstr>
      <vt:lpstr>PowerPoint Presentation</vt:lpstr>
      <vt:lpstr>PowerPoint Presentation</vt:lpstr>
      <vt:lpstr>Assessment of gait speed &amp; grip strength to screen for frailty </vt:lpstr>
      <vt:lpstr>Methods</vt:lpstr>
      <vt:lpstr>Gait speed assessment </vt:lpstr>
      <vt:lpstr> Grip strength</vt:lpstr>
      <vt:lpstr>Phenotype frailty model</vt:lpstr>
      <vt:lpstr>Outcome measures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Gait speed: ED visits &amp; unplanned hospitalizations</vt:lpstr>
      <vt:lpstr>Grip strength</vt:lpstr>
      <vt:lpstr>Findings summarized</vt:lpstr>
      <vt:lpstr>A quick critical appraisal of this study that evaluated a prognostic tool </vt:lpstr>
      <vt:lpstr>PowerPoint Presentation</vt:lpstr>
      <vt:lpstr>Applying these findings to our patient</vt:lpstr>
      <vt:lpstr>Thank you for your attention!  Questions?</vt:lpstr>
      <vt:lpstr>PowerPoint Presentation</vt:lpstr>
      <vt:lpstr>PowerPoint Presentation</vt:lpstr>
      <vt:lpstr>Take-home key points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Club</dc:title>
  <dc:creator>Maya Abdallah</dc:creator>
  <cp:lastModifiedBy>Jessica Restrepo</cp:lastModifiedBy>
  <cp:revision>26</cp:revision>
  <dcterms:created xsi:type="dcterms:W3CDTF">2020-09-16T16:04:57Z</dcterms:created>
  <dcterms:modified xsi:type="dcterms:W3CDTF">2020-09-18T12:17:54Z</dcterms:modified>
</cp:coreProperties>
</file>