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omments/comment4.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5.xml" ContentType="application/vnd.openxmlformats-officedocument.presentationml.comments+xml"/>
  <Override PartName="/ppt/notesSlides/notesSlide7.xml" ContentType="application/vnd.openxmlformats-officedocument.presentationml.notesSlide+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8.xml" ContentType="application/vnd.openxmlformats-officedocument.presentationml.notesSlide+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4" r:id="rId3"/>
    <p:sldId id="282" r:id="rId4"/>
    <p:sldId id="275" r:id="rId5"/>
    <p:sldId id="276" r:id="rId6"/>
    <p:sldId id="259" r:id="rId7"/>
    <p:sldId id="261" r:id="rId8"/>
    <p:sldId id="263" r:id="rId9"/>
    <p:sldId id="262" r:id="rId10"/>
    <p:sldId id="269" r:id="rId11"/>
    <p:sldId id="278" r:id="rId12"/>
    <p:sldId id="270" r:id="rId13"/>
    <p:sldId id="266" r:id="rId14"/>
    <p:sldId id="264" r:id="rId15"/>
    <p:sldId id="265" r:id="rId16"/>
    <p:sldId id="267" r:id="rId17"/>
    <p:sldId id="268" r:id="rId18"/>
    <p:sldId id="271" r:id="rId19"/>
    <p:sldId id="272" r:id="rId20"/>
    <p:sldId id="277" r:id="rId21"/>
    <p:sldId id="279" r:id="rId22"/>
    <p:sldId id="257" r:id="rId23"/>
    <p:sldId id="258" r:id="rId24"/>
    <p:sldId id="260" r:id="rId25"/>
    <p:sldId id="286" r:id="rId26"/>
    <p:sldId id="280" r:id="rId27"/>
    <p:sldId id="281" r:id="rId28"/>
    <p:sldId id="273" r:id="rId29"/>
    <p:sldId id="285" r:id="rId30"/>
    <p:sldId id="28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vodelov, Vassiliki" initials="PV" lastIdx="9" clrIdx="0">
    <p:extLst>
      <p:ext uri="{19B8F6BF-5375-455C-9EA6-DF929625EA0E}">
        <p15:presenceInfo xmlns:p15="http://schemas.microsoft.com/office/powerpoint/2012/main" userId="S-1-5-21-1013449540-720069183-311576647-105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89560" autoAdjust="0"/>
  </p:normalViewPr>
  <p:slideViewPr>
    <p:cSldViewPr snapToGrid="0">
      <p:cViewPr varScale="1">
        <p:scale>
          <a:sx n="103" d="100"/>
          <a:sy n="103" d="100"/>
        </p:scale>
        <p:origin x="85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8T07:42:35.389" idx="1">
    <p:pos x="10" y="10"/>
    <p:text>you may consider adding the reference i.e. figure *** from addendum etc</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10-18T07:43:06.430" idx="2">
    <p:pos x="10" y="10"/>
    <p:text>same comment re: reference</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10-18T07:43:30.664" idx="3">
    <p:pos x="10" y="10"/>
    <p:text>you may want to break this into a few slides to minimize the amount of writing on the slide.</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10-18T07:44:51.105" idx="4">
    <p:pos x="10" y="10"/>
    <p:text>this is a great review!</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10-18T07:45:29.485" idx="5">
    <p:pos x="10" y="10"/>
    <p:text>would probably put STEP on the L and SPRINT on the R to keep the same format as the previous slide</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10-18T17:49:42.165" idx="8">
    <p:pos x="10" y="10"/>
    <p:text>i wonder if you can summarize this slide and keep this in the back of the slide deck as a reference in case you get any questions</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1-10-18T17:50:14.907" idx="9">
    <p:pos x="10" y="10"/>
    <p:text>i wonder if you can summarize this slide and keep this in the back of the slide deck as a reference in case you get any questions</p:text>
    <p:extLst>
      <p:ext uri="{C676402C-5697-4E1C-873F-D02D1690AC5C}">
        <p15:threadingInfo xmlns:p15="http://schemas.microsoft.com/office/powerpoint/2012/main" timeZoneBias="24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1-10-18T07:46:43.951" idx="6">
    <p:pos x="10" y="10"/>
    <p:text/>
    <p:extLst>
      <p:ext uri="{C676402C-5697-4E1C-873F-D02D1690AC5C}">
        <p15:threadingInfo xmlns:p15="http://schemas.microsoft.com/office/powerpoint/2012/main" timeZoneBias="240"/>
      </p:ext>
    </p:extLst>
  </p:cm>
  <p:cm authorId="1" dt="2021-10-18T17:49:16.960" idx="7">
    <p:pos x="10" y="106"/>
    <p:text>i would prob have slide #2 up when talking about your pt, that way people can remember who they were etc</p:text>
    <p:extLst>
      <p:ext uri="{C676402C-5697-4E1C-873F-D02D1690AC5C}">
        <p15:threadingInfo xmlns:p15="http://schemas.microsoft.com/office/powerpoint/2012/main" timeZoneBias="240">
          <p15:parentCm authorId="1" idx="6"/>
        </p15:threadingInfo>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DF7A8-2421-4EE5-9699-81626F2E3504}" type="datetimeFigureOut">
              <a:rPr lang="en-US" smtClean="0"/>
              <a:t>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AA897-380F-4A63-8BD1-4B2D1F985447}" type="slidenum">
              <a:rPr lang="en-US" smtClean="0"/>
              <a:t>‹#›</a:t>
            </a:fld>
            <a:endParaRPr lang="en-US"/>
          </a:p>
        </p:txBody>
      </p:sp>
    </p:spTree>
    <p:extLst>
      <p:ext uri="{BB962C8B-B14F-4D97-AF65-F5344CB8AC3E}">
        <p14:creationId xmlns:p14="http://schemas.microsoft.com/office/powerpoint/2010/main" val="4024154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j-lt"/>
              </a:rPr>
              <a:t>Hydrochlorothiazide was </a:t>
            </a:r>
            <a:r>
              <a:rPr lang="en-US" b="1" dirty="0">
                <a:latin typeface="+mj-lt"/>
              </a:rPr>
              <a:t>not</a:t>
            </a:r>
            <a:r>
              <a:rPr lang="en-US" dirty="0">
                <a:latin typeface="+mj-lt"/>
              </a:rPr>
              <a:t> administered as an initial therapy.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mj-lt"/>
            </a:endParaRPr>
          </a:p>
          <a:p>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8</a:t>
            </a:fld>
            <a:endParaRPr lang="en-US"/>
          </a:p>
        </p:txBody>
      </p:sp>
    </p:spTree>
    <p:extLst>
      <p:ext uri="{BB962C8B-B14F-4D97-AF65-F5344CB8AC3E}">
        <p14:creationId xmlns:p14="http://schemas.microsoft.com/office/powerpoint/2010/main" val="2886588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patients who discontinued interventions, the trial interventions were discontinued because of adverse effects related to the systolic blood pressure target or anti-hypertensive drugs, but follow up visits were still attended. In patients who were lost to follow up, contact was lost and data regarding the primary outcome were not ascertained from the certain follow up visit until the end of the trial.  Patients who were lost to follow up were included in the intention to treat analysis, with data censored a the time of the last follow up visit. </a:t>
            </a:r>
          </a:p>
        </p:txBody>
      </p:sp>
      <p:sp>
        <p:nvSpPr>
          <p:cNvPr id="4" name="Slide Number Placeholder 3"/>
          <p:cNvSpPr>
            <a:spLocks noGrp="1"/>
          </p:cNvSpPr>
          <p:nvPr>
            <p:ph type="sldNum" sz="quarter" idx="5"/>
          </p:nvPr>
        </p:nvSpPr>
        <p:spPr/>
        <p:txBody>
          <a:bodyPr/>
          <a:lstStyle/>
          <a:p>
            <a:fld id="{9FBAA897-380F-4A63-8BD1-4B2D1F985447}" type="slidenum">
              <a:rPr lang="en-US" smtClean="0"/>
              <a:t>10</a:t>
            </a:fld>
            <a:endParaRPr lang="en-US"/>
          </a:p>
        </p:txBody>
      </p:sp>
    </p:spTree>
    <p:extLst>
      <p:ext uri="{BB962C8B-B14F-4D97-AF65-F5344CB8AC3E}">
        <p14:creationId xmlns:p14="http://schemas.microsoft.com/office/powerpoint/2010/main" val="2803327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OTNEJMQuadraat"/>
              </a:rPr>
              <a:t>At 1 year of follow-up, the mean systolic blood pressure was 127.5 mm Hg in the intensive-treatment group and 135.3 mm Hg in</a:t>
            </a:r>
          </a:p>
          <a:p>
            <a:pPr algn="l"/>
            <a:r>
              <a:rPr lang="en-US" sz="1800" b="0" i="0" u="none" strike="noStrike" baseline="0" dirty="0">
                <a:latin typeface="OTNEJMQuadraat"/>
              </a:rPr>
              <a:t>the standard-treatment group.</a:t>
            </a:r>
          </a:p>
          <a:p>
            <a:pPr algn="l"/>
            <a:endParaRPr lang="en-US" sz="1800" b="0" i="0" u="none" strike="noStrike" baseline="0" dirty="0">
              <a:latin typeface="OTNEJMQuadraat"/>
            </a:endParaRPr>
          </a:p>
          <a:p>
            <a:pPr algn="l"/>
            <a:r>
              <a:rPr lang="en-US" sz="1800" b="0" i="0" u="none" strike="noStrike" baseline="0" dirty="0">
                <a:latin typeface="OTNEJMQuadraat"/>
              </a:rPr>
              <a:t>During the median follow-up period of 3.34 years, the mean decrease in systolic blood pressure from baseline was 19.4 mm Hg in the intensive-treatment group and 10.1 mm Hg in the standard-treatment group. Throughout follow-up, the mean systolic blood pressure was 126.7 mm Hg in the intensive treatment</a:t>
            </a:r>
          </a:p>
          <a:p>
            <a:pPr algn="l"/>
            <a:r>
              <a:rPr lang="en-US" sz="1800" b="0" i="0" u="none" strike="noStrike" baseline="0" dirty="0">
                <a:latin typeface="OTNEJMQuadraat"/>
              </a:rPr>
              <a:t>group and 135.9 mm Hg in the standard- treatment group; the mean diastolic blood pressure was 76.4 mm Hg and 79.2 mm Hg, respectively</a:t>
            </a:r>
          </a:p>
          <a:p>
            <a:pPr algn="l"/>
            <a:endParaRPr lang="en-US" sz="1800" b="0" i="0" u="none" strike="noStrike" baseline="0" dirty="0">
              <a:latin typeface="OTNEJMQuadraat"/>
            </a:endParaRPr>
          </a:p>
          <a:p>
            <a:pPr algn="l"/>
            <a:r>
              <a:rPr lang="en-US" sz="1800" b="0" i="0" u="none" strike="noStrike" baseline="0" dirty="0">
                <a:latin typeface="OTNEJMQuadraat"/>
              </a:rPr>
              <a:t>In the intensive-treatment group, the percentage of patients who reached the systolic blood-pressure target (110 to &lt;130 mm Hg) was 67.2% at 1 year</a:t>
            </a:r>
          </a:p>
          <a:p>
            <a:pPr algn="l"/>
            <a:r>
              <a:rPr lang="en-US" sz="1800" b="0" i="0" u="none" strike="noStrike" baseline="0" dirty="0">
                <a:latin typeface="OTNEJMQuadraat"/>
              </a:rPr>
              <a:t>of follow-up, 70.4% at 2 years, and 77.2% at 3 years.</a:t>
            </a:r>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12</a:t>
            </a:fld>
            <a:endParaRPr lang="en-US"/>
          </a:p>
        </p:txBody>
      </p:sp>
    </p:spTree>
    <p:extLst>
      <p:ext uri="{BB962C8B-B14F-4D97-AF65-F5344CB8AC3E}">
        <p14:creationId xmlns:p14="http://schemas.microsoft.com/office/powerpoint/2010/main" val="690495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OTNEJMQuadraat"/>
              </a:rPr>
              <a:t>A total of 234 patients (2.7%) were lost to follow-up before the end of the trial.</a:t>
            </a:r>
          </a:p>
          <a:p>
            <a:pPr algn="l"/>
            <a:endParaRPr lang="en-US" sz="1800" b="0" i="0" u="none" strike="noStrike" baseline="0" dirty="0">
              <a:latin typeface="OTNEJMQuadraat"/>
            </a:endParaRPr>
          </a:p>
          <a:p>
            <a:pPr algn="l"/>
            <a:r>
              <a:rPr lang="en-US" sz="1200" b="0" i="0" u="none" strike="noStrike" baseline="0" dirty="0">
                <a:latin typeface="OTNEJMQuadraat"/>
              </a:rPr>
              <a:t>Although patients could have had multiple events, only one event of any type per patient (the event that occurred first) was used in the analysis.</a:t>
            </a:r>
          </a:p>
          <a:p>
            <a:pPr algn="l"/>
            <a:endParaRPr lang="en-US" sz="1200" b="0" i="0" u="none" strike="noStrike" baseline="0" dirty="0">
              <a:latin typeface="OTNEJMQuadraat"/>
            </a:endParaRPr>
          </a:p>
          <a:p>
            <a:pPr algn="l"/>
            <a:r>
              <a:rPr lang="en-US" sz="1200" b="0" i="0" u="none" strike="noStrike" baseline="0" dirty="0">
                <a:latin typeface="OTNEJMQuadraat"/>
              </a:rPr>
              <a:t>Patients who were lost to follow-up</a:t>
            </a:r>
            <a:r>
              <a:rPr lang="en-US" sz="1200" dirty="0">
                <a:latin typeface="OTNEJMQuadraat"/>
              </a:rPr>
              <a:t> </a:t>
            </a:r>
            <a:r>
              <a:rPr lang="en-US" sz="1200" b="0" i="0" u="none" strike="noStrike" baseline="0" dirty="0">
                <a:latin typeface="OTNEJMQuadraat"/>
              </a:rPr>
              <a:t>WERE included in the final analysis, with data censored at the time of the last follow-up visit.</a:t>
            </a:r>
          </a:p>
          <a:p>
            <a:pPr algn="l"/>
            <a:endParaRPr lang="en-US" sz="1200" b="0" i="0" u="none" strike="noStrike" baseline="0" dirty="0">
              <a:latin typeface="OTNEJMQuadraat"/>
            </a:endParaRPr>
          </a:p>
          <a:p>
            <a:pPr algn="l"/>
            <a:r>
              <a:rPr lang="en-US" sz="1200" b="0" i="0" u="none" strike="noStrike" baseline="0" dirty="0">
                <a:latin typeface="OTNEJMQuadraat"/>
              </a:rPr>
              <a:t>Subgroup analyses were performed for the primary outcome, according to age (&lt;70 years vs. ≥70 years), sex, systolic blood pressure at baseline (distribution in thirds), history of diabetes mellitus at baseline (yes vs. no), 10-year cardiovascular risk on the basis of the Framingham Risk Score (&lt;15% [low or moderate risk] vs. ≥15% [high risk]), and random assignment to app management (yes vs. no).</a:t>
            </a:r>
          </a:p>
          <a:p>
            <a:pPr algn="l"/>
            <a:endParaRPr lang="en-US" sz="1200" b="0" i="0" u="none" strike="noStrike" baseline="0" dirty="0">
              <a:latin typeface="OTNEJMQuadraat"/>
            </a:endParaRPr>
          </a:p>
          <a:p>
            <a:pPr algn="l"/>
            <a:r>
              <a:rPr lang="en-US" b="0" i="0" dirty="0">
                <a:solidFill>
                  <a:srgbClr val="4D4D4D"/>
                </a:solidFill>
                <a:effectLst/>
                <a:latin typeface="ff-quadraat-web-pro"/>
              </a:rPr>
              <a:t>To examine the effects of app management on blood-pressure control, the 42 participating clinical centers were randomly assigned, in a 1:1 ratio at the center level, to be either an app-management center or a usual-care center. The app had a patient portal and a doctor portal. Through the patient portal, patients could receive alerts about blood-pressure control and reminders about adherence and could communicate with doctors; these options were available to patients at app-management centers but not to patients at usual-care centers. Through the doctor portal, doctors could receive monthly reports regarding patients’ home blood pressure; the plan had been to send these reports only to doctors at app-management centers, but a decision was made to send the reports also to doctors at usual-care centers to monitor home blood pressure in the entire trial population. Patients were not enrolled in the trial unless they could use the app or had a family member who could use it on their behalf. The effects of app management on blood-pressure control will be further studied and are not presented here. </a:t>
            </a:r>
            <a:endParaRPr lang="en-US" sz="1200" b="0" i="0" u="none" strike="noStrike" baseline="0" dirty="0">
              <a:latin typeface="OTNEJMQuadraat"/>
            </a:endParaRPr>
          </a:p>
          <a:p>
            <a:pPr algn="l"/>
            <a:endParaRPr lang="en-US" sz="1200" b="0" i="0" u="none" strike="noStrike" baseline="0" dirty="0">
              <a:latin typeface="OTNEJMQuadraat"/>
            </a:endParaRPr>
          </a:p>
          <a:p>
            <a:pPr algn="l"/>
            <a:r>
              <a:rPr lang="en-US" b="0" i="0" dirty="0">
                <a:solidFill>
                  <a:srgbClr val="333333"/>
                </a:solidFill>
                <a:effectLst/>
                <a:latin typeface="Georgia" panose="02040502050405020303" pitchFamily="18" charset="0"/>
              </a:rPr>
              <a:t>Both survival analyses modeling approaches are based on the cumulative incidence function. Cum incidence describes the odds of an event occurring over time, with a total of 1. (So over time, the incidence will continue to accumulate or increase for some theoretical length of time until it reaches 1).  The Fine-Grey </a:t>
            </a:r>
            <a:r>
              <a:rPr lang="en-US" b="0" i="0" dirty="0" err="1">
                <a:solidFill>
                  <a:srgbClr val="333333"/>
                </a:solidFill>
                <a:effectLst/>
                <a:latin typeface="Georgia" panose="02040502050405020303" pitchFamily="18" charset="0"/>
              </a:rPr>
              <a:t>subhazard</a:t>
            </a:r>
            <a:r>
              <a:rPr lang="en-US" b="0" i="0" dirty="0">
                <a:solidFill>
                  <a:srgbClr val="333333"/>
                </a:solidFill>
                <a:effectLst/>
                <a:latin typeface="Georgia" panose="02040502050405020303" pitchFamily="18" charset="0"/>
              </a:rPr>
              <a:t> model accounts for two separate events (CV outcome and death), where the sum of both hazards equals 1 over time. Generally, for a given point in time, as the risk of one event increases the other will decrease and vis-versa (thus they are competing events). </a:t>
            </a:r>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15</a:t>
            </a:fld>
            <a:endParaRPr lang="en-US"/>
          </a:p>
        </p:txBody>
      </p:sp>
    </p:spTree>
    <p:extLst>
      <p:ext uri="{BB962C8B-B14F-4D97-AF65-F5344CB8AC3E}">
        <p14:creationId xmlns:p14="http://schemas.microsoft.com/office/powerpoint/2010/main" val="2389437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4D4D"/>
                </a:solidFill>
                <a:effectLst/>
                <a:latin typeface="ff-quadraat-web-pro"/>
              </a:rPr>
              <a:t>The incidence of primary-outcome events was significantly lower in the intensive-treatment group than in the standard-treatment group, with an absolute difference of 1.1 percentage points.</a:t>
            </a:r>
          </a:p>
          <a:p>
            <a:endParaRPr lang="en-US" b="0" i="0" dirty="0">
              <a:solidFill>
                <a:srgbClr val="4D4D4D"/>
              </a:solidFill>
              <a:effectLst/>
              <a:latin typeface="ff-quadraat-web-pro"/>
            </a:endParaRPr>
          </a:p>
          <a:p>
            <a:r>
              <a:rPr lang="en-US" b="0" i="0" dirty="0">
                <a:solidFill>
                  <a:srgbClr val="000000"/>
                </a:solidFill>
                <a:effectLst/>
                <a:latin typeface="Open Sans" panose="020B0606030504020204" pitchFamily="34" charset="0"/>
              </a:rPr>
              <a:t>If the confidence interval crosses 1 (e.g. 95%CI 0.9-1.1) this implies there is no difference between arms of the study.</a:t>
            </a:r>
            <a:endParaRPr lang="en-US" b="0" i="0" dirty="0">
              <a:solidFill>
                <a:srgbClr val="4D4D4D"/>
              </a:solidFill>
              <a:effectLst/>
              <a:latin typeface="ff-quadraat-web-pro"/>
            </a:endParaRPr>
          </a:p>
          <a:p>
            <a:endParaRPr lang="en-US" b="0" i="0" dirty="0">
              <a:solidFill>
                <a:srgbClr val="4D4D4D"/>
              </a:solidFill>
              <a:effectLst/>
              <a:latin typeface="ff-quadraat-web-pro"/>
            </a:endParaRPr>
          </a:p>
          <a:p>
            <a:r>
              <a:rPr lang="en-US" b="0" i="0" dirty="0">
                <a:solidFill>
                  <a:srgbClr val="4D4D4D"/>
                </a:solidFill>
                <a:effectLst/>
                <a:latin typeface="ff-quadraat-web-pro"/>
              </a:rPr>
              <a:t>The numbers needed to treat to prevent a primary outcome event, death from any cause, and death from cardiovascular causes during the median 3.26 years of the trial were 61, 90, and 172, respectively. SPRINT</a:t>
            </a:r>
          </a:p>
          <a:p>
            <a:endParaRPr lang="en-US" dirty="0"/>
          </a:p>
          <a:p>
            <a:r>
              <a:rPr lang="en-US" b="0" i="0" dirty="0">
                <a:solidFill>
                  <a:srgbClr val="4D4D4D"/>
                </a:solidFill>
                <a:effectLst/>
                <a:latin typeface="ff-quadraat-web-pro"/>
              </a:rPr>
              <a:t>A primary outcome event was confirmed in 562 participants — 243 (1.65% per year) in the intensive-treatment group and 319 (2.19% per year) in the standard-treatment group (hazard ratio with intensive treatment, 0.75; 95% confidence interval [CI], 0.64 to 0.89; P&lt;0.001) SPRINT</a:t>
            </a:r>
          </a:p>
          <a:p>
            <a:endParaRPr lang="en-US" b="0" i="0" dirty="0">
              <a:solidFill>
                <a:srgbClr val="4D4D4D"/>
              </a:solidFill>
              <a:effectLst/>
              <a:latin typeface="ff-quadraat-web-pro"/>
            </a:endParaRPr>
          </a:p>
          <a:p>
            <a:pPr algn="l"/>
            <a:r>
              <a:rPr lang="en-US" sz="1800" b="0" i="0" u="none" strike="noStrike" baseline="0" dirty="0">
                <a:latin typeface="OTNEJMQuadraat"/>
              </a:rPr>
              <a:t>During the median follow-up period of 3.34 years, primary-outcome events occurred in 147 of 4243 patients (3.5% [1.0% per year]) in the intensive treatment</a:t>
            </a:r>
          </a:p>
          <a:p>
            <a:pPr algn="l"/>
            <a:r>
              <a:rPr lang="en-US" sz="1800" b="0" i="0" u="none" strike="noStrike" baseline="0" dirty="0">
                <a:latin typeface="OTNEJMQuadraat"/>
              </a:rPr>
              <a:t>group, as compared with 196 of 4268 patients (4.6% [1.4% per year]) in the standard treatment group (hazard ratio, 0.74; 95% CI,0.60 to 0.92; P = 0.007). STEP</a:t>
            </a:r>
            <a:endParaRPr lang="en-US" b="0" i="0" dirty="0">
              <a:solidFill>
                <a:srgbClr val="4D4D4D"/>
              </a:solidFill>
              <a:effectLst/>
              <a:latin typeface="ff-quadraat-web-pro"/>
            </a:endParaRPr>
          </a:p>
          <a:p>
            <a:endParaRPr lang="en-US" b="0" i="0" dirty="0">
              <a:solidFill>
                <a:srgbClr val="4D4D4D"/>
              </a:solidFill>
              <a:effectLst/>
              <a:latin typeface="ff-quadraat-web-pro"/>
            </a:endParaRPr>
          </a:p>
          <a:p>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18</a:t>
            </a:fld>
            <a:endParaRPr lang="en-US"/>
          </a:p>
        </p:txBody>
      </p:sp>
    </p:spTree>
    <p:extLst>
      <p:ext uri="{BB962C8B-B14F-4D97-AF65-F5344CB8AC3E}">
        <p14:creationId xmlns:p14="http://schemas.microsoft.com/office/powerpoint/2010/main" val="2432032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434"/>
                </a:solidFill>
                <a:effectLst/>
                <a:latin typeface="Open Sans" panose="020B0606030504020204" pitchFamily="34" charset="0"/>
              </a:rPr>
              <a:t> A P-Value of .05 simply means that assuming the individual data points are Normally distributed (which they almost always are) then there is at most a 5% chance that there is no correlation between the manipulated variables and the results observed.</a:t>
            </a:r>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19</a:t>
            </a:fld>
            <a:endParaRPr lang="en-US"/>
          </a:p>
        </p:txBody>
      </p:sp>
    </p:spTree>
    <p:extLst>
      <p:ext uri="{BB962C8B-B14F-4D97-AF65-F5344CB8AC3E}">
        <p14:creationId xmlns:p14="http://schemas.microsoft.com/office/powerpoint/2010/main" val="1820100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OTNEJMQuadraat"/>
              </a:rPr>
              <a:t>Intensive treatment did not have a significant effect on the risk of death from cardiovascular causes (hazard ratio,0.72; 95% CI, 0.39 to 1.32) or the risk of death</a:t>
            </a:r>
          </a:p>
          <a:p>
            <a:pPr algn="l"/>
            <a:r>
              <a:rPr lang="en-US" sz="1800" b="0" i="0" u="none" strike="noStrike" baseline="0" dirty="0">
                <a:latin typeface="OTNEJMQuadraat"/>
              </a:rPr>
              <a:t>from any cause (hazard ratio, 1.11; 95% CI, 0.78 to 1.56).</a:t>
            </a:r>
          </a:p>
          <a:p>
            <a:pPr algn="l"/>
            <a:r>
              <a:rPr lang="en-US" sz="1800" b="0" i="0" u="none" strike="noStrike" baseline="0" dirty="0">
                <a:latin typeface="OTNEJMQuadraat"/>
              </a:rPr>
              <a:t>In addition, the annual event rates for the primary outcome in the intensive-treatment group and the standard-treatment group observed in the STEP trial (1.0% per year and 1.4% per year, respectively) were lower than those observed in SPRINT (1.77% per year and 2.40% per year, respectively), a finding consistent</a:t>
            </a:r>
          </a:p>
          <a:p>
            <a:pPr algn="l"/>
            <a:r>
              <a:rPr lang="en-US" sz="1800" b="0" i="0" u="none" strike="noStrike" baseline="0" dirty="0">
                <a:latin typeface="OTNEJMQuadraat"/>
              </a:rPr>
              <a:t>with lower cardiovascular risk in Asian populations than in U.S. and European populations</a:t>
            </a:r>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21</a:t>
            </a:fld>
            <a:endParaRPr lang="en-US"/>
          </a:p>
        </p:txBody>
      </p:sp>
    </p:spTree>
    <p:extLst>
      <p:ext uri="{BB962C8B-B14F-4D97-AF65-F5344CB8AC3E}">
        <p14:creationId xmlns:p14="http://schemas.microsoft.com/office/powerpoint/2010/main" val="1747313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OTNEJMQuadraat"/>
              </a:rPr>
              <a:t>During a median follow-up period of 3.34 years, primary-outcome events occurred in 3.5% of the patients in the intensive-treatment group,</a:t>
            </a:r>
          </a:p>
          <a:p>
            <a:pPr algn="l"/>
            <a:r>
              <a:rPr lang="en-US" sz="1800" b="0" i="0" u="none" strike="noStrike" baseline="0" dirty="0">
                <a:latin typeface="OTNEJMQuadraat"/>
              </a:rPr>
              <a:t>as compared with 4.6% of the patients in the standard-treatment group (absolute difference, 1.1 percentage points).</a:t>
            </a:r>
          </a:p>
          <a:p>
            <a:pPr algn="l"/>
            <a:endParaRPr lang="en-US" sz="1800" b="0" i="0" u="none" strike="noStrike" baseline="0" dirty="0">
              <a:latin typeface="OTNEJMQuadraa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T</a:t>
            </a:r>
            <a:r>
              <a:rPr lang="en-US" sz="1200" b="0" i="0" u="none" strike="noStrike" baseline="0" dirty="0">
                <a:latin typeface="+mj-lt"/>
              </a:rPr>
              <a:t>he annual event rates for the primary outcome in the intensive-treatment group and the standard-treatment group observed in the STEP trial (1.0% per year and 1.4% per year, respectively) were lower than those observed in SPRINT (1.77% per year and 2.40% per year, respectively), a finding consistent with lower cardiovascular risk in Asian populations than in U.S. and European populations</a:t>
            </a:r>
            <a:endParaRPr lang="en-US" sz="1200" dirty="0">
              <a:latin typeface="+mj-lt"/>
            </a:endParaRPr>
          </a:p>
          <a:p>
            <a:pPr algn="l"/>
            <a:endParaRPr lang="en-US" dirty="0"/>
          </a:p>
        </p:txBody>
      </p:sp>
      <p:sp>
        <p:nvSpPr>
          <p:cNvPr id="4" name="Slide Number Placeholder 3"/>
          <p:cNvSpPr>
            <a:spLocks noGrp="1"/>
          </p:cNvSpPr>
          <p:nvPr>
            <p:ph type="sldNum" sz="quarter" idx="5"/>
          </p:nvPr>
        </p:nvSpPr>
        <p:spPr/>
        <p:txBody>
          <a:bodyPr/>
          <a:lstStyle/>
          <a:p>
            <a:fld id="{9FBAA897-380F-4A63-8BD1-4B2D1F985447}" type="slidenum">
              <a:rPr lang="en-US" smtClean="0"/>
              <a:t>28</a:t>
            </a:fld>
            <a:endParaRPr lang="en-US"/>
          </a:p>
        </p:txBody>
      </p:sp>
    </p:spTree>
    <p:extLst>
      <p:ext uri="{BB962C8B-B14F-4D97-AF65-F5344CB8AC3E}">
        <p14:creationId xmlns:p14="http://schemas.microsoft.com/office/powerpoint/2010/main" val="3045521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BEFB-B41C-4E07-9282-CD21D49637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4A6491-3BF7-4AE4-B04E-40BCA84D50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88099A-1FBD-4A80-83F6-C81E8C710890}"/>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362374E4-9CA2-498D-BAF4-9C40CED216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1C49B-F76D-4DFD-9E49-26D46FBC835D}"/>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192767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F29E2-D14E-42C6-9856-BE64C92831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8D725F-62AE-4ADE-A974-205B90A5E4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F888B5-FEFB-4F5D-8524-9CFD452F4014}"/>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A86A9D24-CFB5-4E5F-B72B-A3A0717A4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72BB0-A05E-43D1-BA6C-31BE7331DA3E}"/>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3414709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28957-7BC7-4475-9917-9070A9B597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5B92E9-2D1E-4F5E-B5D0-629FCB039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6A8AAC-B899-47B0-A6AE-E3AE4581833C}"/>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1DA8EAE7-6282-4850-AE1C-60D8A8E34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C58A7-3476-48E9-91AE-9A99813DC037}"/>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87674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BFF54-BCF1-4CF9-ACDF-A64D10A76F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8AB72C-3AA6-4CFF-91AE-97AF8C6AC7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07EBFF-6D4C-487C-8443-5E788AE3A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DAE4B9-901F-4806-82D2-E6245C91C376}"/>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6" name="Footer Placeholder 5">
            <a:extLst>
              <a:ext uri="{FF2B5EF4-FFF2-40B4-BE49-F238E27FC236}">
                <a16:creationId xmlns:a16="http://schemas.microsoft.com/office/drawing/2014/main" id="{F623C709-01D7-43FE-8D7E-899891D9B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7E15F2-3BE8-4887-A9A8-8A1F023E9C52}"/>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927627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4B63-0266-4BD2-B260-10D3AECEB2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A2FCC1-12ED-40FE-89E9-6F9893B672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2A7-4EE0-4779-815D-0652A82D6A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D26E9E-CD11-4088-852A-B64909BA34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FDB4BC-5A52-4D7C-BC5E-25C0DBBC55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F32014-F04E-4A48-8AFD-77BED1BCABB9}"/>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8" name="Footer Placeholder 7">
            <a:extLst>
              <a:ext uri="{FF2B5EF4-FFF2-40B4-BE49-F238E27FC236}">
                <a16:creationId xmlns:a16="http://schemas.microsoft.com/office/drawing/2014/main" id="{16F6C941-2BAE-4EE2-A7C1-F72263BA82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93E68E-E762-4463-90AE-BA22409CB09D}"/>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970051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827DA-67A9-4929-ABFD-8187F9BDBF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C35581-7E59-4B59-906B-68BAE69A2017}"/>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4" name="Footer Placeholder 3">
            <a:extLst>
              <a:ext uri="{FF2B5EF4-FFF2-40B4-BE49-F238E27FC236}">
                <a16:creationId xmlns:a16="http://schemas.microsoft.com/office/drawing/2014/main" id="{2BE11108-072A-4F2C-8E65-A627A7E336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4420B5-7227-458B-AC83-989AFFFC0A71}"/>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055667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D855A5-EF31-42A4-8256-9D12DFBE6536}"/>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3" name="Footer Placeholder 2">
            <a:extLst>
              <a:ext uri="{FF2B5EF4-FFF2-40B4-BE49-F238E27FC236}">
                <a16:creationId xmlns:a16="http://schemas.microsoft.com/office/drawing/2014/main" id="{8A709E85-64C0-4052-ACA2-D3025EB9B1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79C517-49CF-4DC4-A55E-457AABE86504}"/>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86832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E9FA-EDE9-4B1E-8EA8-526551BDC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EC6305-DF72-4A4D-8605-FAA065B35C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CD1213-58A3-4403-99EE-1D7DC5C3D2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A8978-307B-4F75-A551-CEC11E180EBC}"/>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6" name="Footer Placeholder 5">
            <a:extLst>
              <a:ext uri="{FF2B5EF4-FFF2-40B4-BE49-F238E27FC236}">
                <a16:creationId xmlns:a16="http://schemas.microsoft.com/office/drawing/2014/main" id="{6A152D53-1035-4F01-9BE1-A190D88553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9AABC7-DB92-473E-A1D2-DB23827934C1}"/>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752281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7AF1-3777-4533-A9D8-98AAA5F2D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95AAA7-1720-40D4-AA39-2EF52C8D54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071425-E6D7-47A6-9C65-E8370FAAB8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ED0AFD-75FD-4C3B-A670-C48EB59BA5D0}"/>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6" name="Footer Placeholder 5">
            <a:extLst>
              <a:ext uri="{FF2B5EF4-FFF2-40B4-BE49-F238E27FC236}">
                <a16:creationId xmlns:a16="http://schemas.microsoft.com/office/drawing/2014/main" id="{B764045A-D38B-4D5F-945B-2F90332173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DBCCE-4E5E-43DE-86C7-E916CDF8E2EC}"/>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445189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8A02-4AB2-4F3A-A31E-270ABBCE4C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D46259-072D-4F3A-84B7-871DA45E46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07C48-A6FF-4BA7-ABBE-C577BB3C5916}"/>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71DB8CF5-68DE-4515-9CC9-D6F5C3D44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A2419-6066-4576-B78F-3A91A72119AB}"/>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3158231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C20912-F46A-4B47-A308-5F85773240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CE3345-FEA1-4B32-AE54-5464FBC35C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11A2C-D42A-4965-B7FB-602149708020}"/>
              </a:ext>
            </a:extLst>
          </p:cNvPr>
          <p:cNvSpPr>
            <a:spLocks noGrp="1"/>
          </p:cNvSpPr>
          <p:nvPr>
            <p:ph type="dt" sz="half" idx="10"/>
          </p:nvPr>
        </p:nvSpPr>
        <p:spPr/>
        <p:txBody>
          <a:body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0885734D-9798-4B53-A33F-799DAF23E4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640AE-B4AB-48DC-8085-B9028147F48B}"/>
              </a:ext>
            </a:extLst>
          </p:cNvPr>
          <p:cNvSpPr>
            <a:spLocks noGrp="1"/>
          </p:cNvSpPr>
          <p:nvPr>
            <p:ph type="sldNum" sz="quarter" idx="12"/>
          </p:nvPr>
        </p:nvSpPr>
        <p:spPr/>
        <p:txBody>
          <a:bodyPr/>
          <a:lstStyle/>
          <a:p>
            <a:fld id="{6E634DB9-F1E0-448A-8755-CCB2A5DCE0D8}" type="slidenum">
              <a:rPr lang="en-US" smtClean="0"/>
              <a:t>‹#›</a:t>
            </a:fld>
            <a:endParaRPr lang="en-US"/>
          </a:p>
        </p:txBody>
      </p:sp>
    </p:spTree>
    <p:extLst>
      <p:ext uri="{BB962C8B-B14F-4D97-AF65-F5344CB8AC3E}">
        <p14:creationId xmlns:p14="http://schemas.microsoft.com/office/powerpoint/2010/main" val="2655772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A2619-6458-4F60-B694-3BB680B960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1566AD-B9CA-438C-8857-629B9B3D6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044F3-4211-450E-AEDC-D690EDE084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B57CC-E94B-4BDF-A3D2-0C87679A6A41}" type="datetimeFigureOut">
              <a:rPr lang="en-US" smtClean="0"/>
              <a:t>1/7/2022</a:t>
            </a:fld>
            <a:endParaRPr lang="en-US"/>
          </a:p>
        </p:txBody>
      </p:sp>
      <p:sp>
        <p:nvSpPr>
          <p:cNvPr id="5" name="Footer Placeholder 4">
            <a:extLst>
              <a:ext uri="{FF2B5EF4-FFF2-40B4-BE49-F238E27FC236}">
                <a16:creationId xmlns:a16="http://schemas.microsoft.com/office/drawing/2014/main" id="{E2A12001-F2CD-455F-BA05-27D3E5777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0C9D92-A28B-4569-9691-9972333867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34DB9-F1E0-448A-8755-CCB2A5DCE0D8}" type="slidenum">
              <a:rPr lang="en-US" smtClean="0"/>
              <a:t>‹#›</a:t>
            </a:fld>
            <a:endParaRPr lang="en-US"/>
          </a:p>
        </p:txBody>
      </p:sp>
    </p:spTree>
    <p:extLst>
      <p:ext uri="{BB962C8B-B14F-4D97-AF65-F5344CB8AC3E}">
        <p14:creationId xmlns:p14="http://schemas.microsoft.com/office/powerpoint/2010/main" val="4178775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package" Target="../embeddings/Microsoft_Excel_Worksheet.xlsx"/><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comments" Target="../comments/commen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802EB20D-73AD-4173-BAD6-FAB483F00DF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E06E53-0E49-40EC-AD17-83ADD6461852}"/>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Journal Club</a:t>
            </a:r>
          </a:p>
        </p:txBody>
      </p:sp>
      <p:sp>
        <p:nvSpPr>
          <p:cNvPr id="3" name="Subtitle 2">
            <a:extLst>
              <a:ext uri="{FF2B5EF4-FFF2-40B4-BE49-F238E27FC236}">
                <a16:creationId xmlns:a16="http://schemas.microsoft.com/office/drawing/2014/main" id="{2C4506F6-A0C1-4FDE-9D84-66A1AEC11DF0}"/>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a:solidFill>
                  <a:srgbClr val="FFFFFF"/>
                </a:solidFill>
              </a:rPr>
              <a:t>Evgenia Granina</a:t>
            </a:r>
          </a:p>
        </p:txBody>
      </p:sp>
    </p:spTree>
    <p:extLst>
      <p:ext uri="{BB962C8B-B14F-4D97-AF65-F5344CB8AC3E}">
        <p14:creationId xmlns:p14="http://schemas.microsoft.com/office/powerpoint/2010/main" val="134344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9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9A49B2-624B-44C8-AC92-06A33F0710F5}"/>
              </a:ext>
            </a:extLst>
          </p:cNvPr>
          <p:cNvSpPr>
            <a:spLocks noGrp="1"/>
          </p:cNvSpPr>
          <p:nvPr>
            <p:ph type="title"/>
          </p:nvPr>
        </p:nvSpPr>
        <p:spPr>
          <a:xfrm>
            <a:off x="686834" y="1153572"/>
            <a:ext cx="3200400" cy="4461163"/>
          </a:xfrm>
        </p:spPr>
        <p:txBody>
          <a:bodyPr>
            <a:normAutofit/>
          </a:bodyPr>
          <a:lstStyle/>
          <a:p>
            <a:r>
              <a:rPr lang="en-US">
                <a:solidFill>
                  <a:srgbClr val="FFFFFF"/>
                </a:solidFill>
              </a:rPr>
              <a:t>Patient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9670A40-8D6C-445B-B72D-E829CA69E2A7}"/>
              </a:ext>
            </a:extLst>
          </p:cNvPr>
          <p:cNvSpPr>
            <a:spLocks noGrp="1"/>
          </p:cNvSpPr>
          <p:nvPr>
            <p:ph idx="1"/>
          </p:nvPr>
        </p:nvSpPr>
        <p:spPr>
          <a:xfrm>
            <a:off x="4447308" y="591344"/>
            <a:ext cx="6906491" cy="5585619"/>
          </a:xfrm>
        </p:spPr>
        <p:txBody>
          <a:bodyPr anchor="ctr">
            <a:normAutofit/>
          </a:bodyPr>
          <a:lstStyle/>
          <a:p>
            <a:pPr marL="0" indent="0">
              <a:buNone/>
            </a:pPr>
            <a:r>
              <a:rPr lang="en-US" dirty="0">
                <a:latin typeface="+mj-lt"/>
              </a:rPr>
              <a:t>70 year old male with a PMH of chronic back pain, HTN, HLD, &gt;30 pack year smoking history presenting for routine follow up. </a:t>
            </a:r>
          </a:p>
          <a:p>
            <a:pPr marL="0" indent="0">
              <a:buNone/>
            </a:pPr>
            <a:r>
              <a:rPr lang="en-US" dirty="0">
                <a:latin typeface="+mj-lt"/>
              </a:rPr>
              <a:t>BP at visit 139/70. BP at subsequent appointments with specialists 150-170/90.</a:t>
            </a:r>
          </a:p>
          <a:p>
            <a:pPr marL="0" indent="0">
              <a:buNone/>
            </a:pPr>
            <a:endParaRPr lang="en-US" dirty="0">
              <a:latin typeface="+mj-lt"/>
            </a:endParaRPr>
          </a:p>
          <a:p>
            <a:pPr marL="0" indent="0">
              <a:buNone/>
            </a:pPr>
            <a:r>
              <a:rPr lang="en-US" dirty="0">
                <a:latin typeface="+mj-lt"/>
              </a:rPr>
              <a:t>Medications:</a:t>
            </a:r>
          </a:p>
          <a:p>
            <a:pPr marL="0" indent="0">
              <a:buNone/>
            </a:pPr>
            <a:r>
              <a:rPr lang="en-US" dirty="0">
                <a:latin typeface="+mj-lt"/>
              </a:rPr>
              <a:t>Diclofenac gel</a:t>
            </a:r>
          </a:p>
          <a:p>
            <a:pPr marL="0" indent="0">
              <a:buNone/>
            </a:pPr>
            <a:r>
              <a:rPr lang="en-US" dirty="0">
                <a:latin typeface="+mj-lt"/>
              </a:rPr>
              <a:t>Amlodipine 5mg daily</a:t>
            </a:r>
          </a:p>
        </p:txBody>
      </p:sp>
    </p:spTree>
    <p:extLst>
      <p:ext uri="{BB962C8B-B14F-4D97-AF65-F5344CB8AC3E}">
        <p14:creationId xmlns:p14="http://schemas.microsoft.com/office/powerpoint/2010/main" val="98231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3E0E3D5-4548-4EA2-953C-A82CE62DB8D3}"/>
              </a:ext>
            </a:extLst>
          </p:cNvPr>
          <p:cNvSpPr>
            <a:spLocks noGrp="1"/>
          </p:cNvSpPr>
          <p:nvPr>
            <p:ph idx="1"/>
          </p:nvPr>
        </p:nvSpPr>
        <p:spPr>
          <a:xfrm>
            <a:off x="838200" y="1825625"/>
            <a:ext cx="10515600" cy="4351338"/>
          </a:xfrm>
        </p:spPr>
        <p:txBody>
          <a:bodyPr>
            <a:normAutofit/>
          </a:bodyPr>
          <a:lstStyle/>
          <a:p>
            <a:pPr marL="0" indent="0">
              <a:buNone/>
            </a:pPr>
            <a:r>
              <a:rPr lang="en-US">
                <a:latin typeface="+mj-lt"/>
              </a:rPr>
              <a:t>Clinical Question:</a:t>
            </a:r>
          </a:p>
          <a:p>
            <a:pPr marL="0" indent="0">
              <a:buNone/>
            </a:pPr>
            <a:endParaRPr lang="en-US">
              <a:latin typeface="+mj-lt"/>
            </a:endParaRPr>
          </a:p>
          <a:p>
            <a:pPr marL="0" indent="0">
              <a:buNone/>
            </a:pPr>
            <a:r>
              <a:rPr lang="en-US">
                <a:latin typeface="+mj-lt"/>
              </a:rPr>
              <a:t>What should the goal blood pressure be for this patient given his age and co-morbidities?</a:t>
            </a:r>
          </a:p>
        </p:txBody>
      </p:sp>
    </p:spTree>
    <p:extLst>
      <p:ext uri="{BB962C8B-B14F-4D97-AF65-F5344CB8AC3E}">
        <p14:creationId xmlns:p14="http://schemas.microsoft.com/office/powerpoint/2010/main" val="223654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2863-5515-44F7-AE7E-783B69A417AB}"/>
              </a:ext>
            </a:extLst>
          </p:cNvPr>
          <p:cNvSpPr>
            <a:spLocks noGrp="1"/>
          </p:cNvSpPr>
          <p:nvPr>
            <p:ph type="title"/>
          </p:nvPr>
        </p:nvSpPr>
        <p:spPr/>
        <p:txBody>
          <a:bodyPr/>
          <a:lstStyle/>
          <a:p>
            <a:r>
              <a:rPr lang="en-US"/>
              <a:t>Current Guidelines</a:t>
            </a:r>
            <a:endParaRPr lang="en-US" dirty="0"/>
          </a:p>
        </p:txBody>
      </p:sp>
      <p:pic>
        <p:nvPicPr>
          <p:cNvPr id="5" name="Content Placeholder 4">
            <a:extLst>
              <a:ext uri="{FF2B5EF4-FFF2-40B4-BE49-F238E27FC236}">
                <a16:creationId xmlns:a16="http://schemas.microsoft.com/office/drawing/2014/main" id="{C8EC01DD-2C74-4F23-B622-07FA5F74861B}"/>
              </a:ext>
            </a:extLst>
          </p:cNvPr>
          <p:cNvPicPr>
            <a:picLocks noGrp="1" noChangeAspect="1"/>
          </p:cNvPicPr>
          <p:nvPr>
            <p:ph idx="1"/>
          </p:nvPr>
        </p:nvPicPr>
        <p:blipFill>
          <a:blip r:embed="rId2"/>
          <a:stretch>
            <a:fillRect/>
          </a:stretch>
        </p:blipFill>
        <p:spPr>
          <a:xfrm>
            <a:off x="838200" y="1534598"/>
            <a:ext cx="9134475" cy="2333625"/>
          </a:xfrm>
        </p:spPr>
      </p:pic>
      <p:sp>
        <p:nvSpPr>
          <p:cNvPr id="7" name="TextBox 6">
            <a:extLst>
              <a:ext uri="{FF2B5EF4-FFF2-40B4-BE49-F238E27FC236}">
                <a16:creationId xmlns:a16="http://schemas.microsoft.com/office/drawing/2014/main" id="{18E3FAAB-12EE-403F-8F5B-1467A71724BA}"/>
              </a:ext>
            </a:extLst>
          </p:cNvPr>
          <p:cNvSpPr txBox="1"/>
          <p:nvPr/>
        </p:nvSpPr>
        <p:spPr>
          <a:xfrm>
            <a:off x="609600" y="4341952"/>
            <a:ext cx="10806953" cy="1384995"/>
          </a:xfrm>
          <a:prstGeom prst="rect">
            <a:avLst/>
          </a:prstGeom>
          <a:noFill/>
        </p:spPr>
        <p:txBody>
          <a:bodyPr wrap="square">
            <a:spAutoFit/>
          </a:bodyPr>
          <a:lstStyle/>
          <a:p>
            <a:r>
              <a:rPr lang="en-US" sz="1200" b="0" i="0">
                <a:solidFill>
                  <a:srgbClr val="444444"/>
                </a:solidFill>
                <a:effectLst/>
                <a:latin typeface="+mj-lt"/>
              </a:rPr>
              <a:t>In November 2017, the American College of Cardiology/American Heart Association (ACC/AHA) hypertension guideline introduced new definitions for BP management. Blood pressure is now categorized as normal, elevated, and stage 1 or 2 hypertension. Normal BP is defined as &lt;120/80 mmHg while elevated BP is 120-129/&lt; 80 mmHg. Stage 1 hypertension is defined as SBP 130-139 mmHg and/or diastolic BP (DBP) 80-89 mmHg. Stage 2 hypertension is defined as SBP ≥140 mmHg and/or DBP ≥ 90 mmHg. Based primarily on results from the Systolic Blood Pressure Intervention Trial, for most adults ≥65 years old, a more aggressive SBP target &lt;130 mmHg is recommended. However, the ACC/AHA guideline advises clinical judgement and patient preference to determine BP targets in older patients with limited life expectancy and multiple co-morbidities</a:t>
            </a:r>
            <a:r>
              <a:rPr lang="en-US" sz="1200" b="1" i="0">
                <a:solidFill>
                  <a:srgbClr val="444444"/>
                </a:solidFill>
                <a:effectLst/>
                <a:latin typeface="+mj-lt"/>
              </a:rPr>
              <a:t>. It acknowledges the lack of randomized controlled trials (RCTs) for patients with history of frequent falls, advanced cognitive impairment, and those living in nursing homes or skilled nursing facilities.</a:t>
            </a:r>
            <a:endParaRPr lang="en-US" sz="1200" b="1" dirty="0">
              <a:latin typeface="+mj-lt"/>
            </a:endParaRPr>
          </a:p>
        </p:txBody>
      </p:sp>
    </p:spTree>
    <p:extLst>
      <p:ext uri="{BB962C8B-B14F-4D97-AF65-F5344CB8AC3E}">
        <p14:creationId xmlns:p14="http://schemas.microsoft.com/office/powerpoint/2010/main" val="3542736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E1BEB12-92AF-4445-98AD-4C7756E7C9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522C2C-7B5C-48A7-A969-03941E5D2E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6EE29F2-D77F-4BD0-A20B-334D316A1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22D09ED2-868F-42C6-866E-F92E0CEF31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B9D467-101E-49BB-81EA-50FE9C04061C}"/>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3800" kern="1200" dirty="0">
                <a:solidFill>
                  <a:schemeClr val="tx1"/>
                </a:solidFill>
                <a:latin typeface="+mj-lt"/>
                <a:ea typeface="+mj-ea"/>
                <a:cs typeface="+mj-cs"/>
              </a:rPr>
              <a:t>STEP:</a:t>
            </a:r>
            <a:br>
              <a:rPr lang="en-US" sz="3800" kern="1200" dirty="0">
                <a:solidFill>
                  <a:schemeClr val="tx1"/>
                </a:solidFill>
                <a:latin typeface="+mj-lt"/>
                <a:ea typeface="+mj-ea"/>
                <a:cs typeface="+mj-cs"/>
              </a:rPr>
            </a:br>
            <a:r>
              <a:rPr lang="en-US" sz="3800" kern="1200" dirty="0">
                <a:solidFill>
                  <a:schemeClr val="tx1"/>
                </a:solidFill>
                <a:latin typeface="+mj-lt"/>
                <a:ea typeface="+mj-ea"/>
                <a:cs typeface="+mj-cs"/>
              </a:rPr>
              <a:t/>
            </a:r>
            <a:br>
              <a:rPr lang="en-US" sz="3800" kern="1200" dirty="0">
                <a:solidFill>
                  <a:schemeClr val="tx1"/>
                </a:solidFill>
                <a:latin typeface="+mj-lt"/>
                <a:ea typeface="+mj-ea"/>
                <a:cs typeface="+mj-cs"/>
              </a:rPr>
            </a:br>
            <a:r>
              <a:rPr lang="en-US" sz="3800" b="0" i="0" u="none" strike="noStrike" kern="1200" baseline="0" dirty="0">
                <a:solidFill>
                  <a:schemeClr val="tx1"/>
                </a:solidFill>
                <a:latin typeface="+mj-lt"/>
                <a:ea typeface="+mj-ea"/>
                <a:cs typeface="+mj-cs"/>
              </a:rPr>
              <a:t>Strategy of Blood Pressure Intervention in Elderly Hypertensive Patients</a:t>
            </a:r>
            <a:endParaRPr lang="en-US" sz="3800" kern="1200" dirty="0">
              <a:solidFill>
                <a:schemeClr val="tx1"/>
              </a:solidFill>
              <a:latin typeface="+mj-lt"/>
              <a:ea typeface="+mj-ea"/>
              <a:cs typeface="+mj-cs"/>
            </a:endParaRPr>
          </a:p>
        </p:txBody>
      </p:sp>
    </p:spTree>
    <p:extLst>
      <p:ext uri="{BB962C8B-B14F-4D97-AF65-F5344CB8AC3E}">
        <p14:creationId xmlns:p14="http://schemas.microsoft.com/office/powerpoint/2010/main" val="48325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7CF0774-0589-4745-9EC2-CE26E7A95619}"/>
              </a:ext>
            </a:extLst>
          </p:cNvPr>
          <p:cNvSpPr>
            <a:spLocks noGrp="1"/>
          </p:cNvSpPr>
          <p:nvPr>
            <p:ph type="title"/>
          </p:nvPr>
        </p:nvSpPr>
        <p:spPr>
          <a:xfrm>
            <a:off x="838200" y="365125"/>
            <a:ext cx="10515600" cy="1325563"/>
          </a:xfrm>
        </p:spPr>
        <p:txBody>
          <a:bodyPr>
            <a:normAutofit/>
          </a:bodyPr>
          <a:lstStyle/>
          <a:p>
            <a:r>
              <a:rPr lang="en-US"/>
              <a:t>Study Design</a:t>
            </a:r>
            <a:endParaRPr lang="en-US" dirty="0"/>
          </a:p>
        </p:txBody>
      </p:sp>
      <p:sp>
        <p:nvSpPr>
          <p:cNvPr id="1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1257C54-DFBD-4223-B9F1-DE0B422DBE77}"/>
              </a:ext>
            </a:extLst>
          </p:cNvPr>
          <p:cNvSpPr>
            <a:spLocks noGrp="1"/>
          </p:cNvSpPr>
          <p:nvPr>
            <p:ph idx="1"/>
          </p:nvPr>
        </p:nvSpPr>
        <p:spPr>
          <a:xfrm>
            <a:off x="838200" y="1825625"/>
            <a:ext cx="10515600" cy="4351338"/>
          </a:xfrm>
        </p:spPr>
        <p:txBody>
          <a:bodyPr>
            <a:normAutofit/>
          </a:bodyPr>
          <a:lstStyle/>
          <a:p>
            <a:pPr>
              <a:buFont typeface="Arial" panose="020B0604020202020204" pitchFamily="34" charset="0"/>
              <a:buChar char="•"/>
            </a:pPr>
            <a:r>
              <a:rPr lang="en-US" sz="1500" b="0" i="0" dirty="0">
                <a:effectLst/>
                <a:latin typeface="+mj-lt"/>
              </a:rPr>
              <a:t>Multicenter, open-label, randomized controlled trial</a:t>
            </a:r>
          </a:p>
          <a:p>
            <a:pPr>
              <a:buFont typeface="Arial" panose="020B0604020202020204" pitchFamily="34" charset="0"/>
              <a:buChar char="•"/>
            </a:pPr>
            <a:r>
              <a:rPr lang="en-US" sz="1500" b="0" i="0" dirty="0">
                <a:effectLst/>
                <a:latin typeface="+mj-lt"/>
              </a:rPr>
              <a:t>N= 8,511 patients 60-80 </a:t>
            </a:r>
            <a:r>
              <a:rPr lang="en-US" sz="1500" b="0" i="0" dirty="0" err="1">
                <a:effectLst/>
                <a:latin typeface="+mj-lt"/>
              </a:rPr>
              <a:t>yo</a:t>
            </a:r>
            <a:r>
              <a:rPr lang="en-US" sz="1500" b="0" i="0" dirty="0">
                <a:effectLst/>
                <a:latin typeface="+mj-lt"/>
              </a:rPr>
              <a:t> with HTN (SBP 140-190) or taking anti-HTN medications</a:t>
            </a:r>
          </a:p>
          <a:p>
            <a:pPr marL="742950" lvl="1" indent="-285750">
              <a:buFont typeface="Arial" panose="020B0604020202020204" pitchFamily="34" charset="0"/>
              <a:buChar char="•"/>
            </a:pPr>
            <a:r>
              <a:rPr lang="en-US" sz="1500" b="0" i="0" dirty="0">
                <a:effectLst/>
                <a:latin typeface="+mj-lt"/>
              </a:rPr>
              <a:t>Intensive, target SBP 110 to &lt;130 mm Hg (n=4,243)</a:t>
            </a:r>
          </a:p>
          <a:p>
            <a:pPr marL="742950" lvl="1" indent="-285750">
              <a:buFont typeface="Arial" panose="020B0604020202020204" pitchFamily="34" charset="0"/>
              <a:buChar char="•"/>
            </a:pPr>
            <a:r>
              <a:rPr lang="en-US" sz="1500" b="0" i="0" dirty="0">
                <a:effectLst/>
                <a:latin typeface="+mj-lt"/>
              </a:rPr>
              <a:t>Standard, target SBP 130 to &lt;150 mm Hg (n=4,268)</a:t>
            </a:r>
          </a:p>
          <a:p>
            <a:pPr>
              <a:buFont typeface="Arial" panose="020B0604020202020204" pitchFamily="34" charset="0"/>
              <a:buChar char="•"/>
            </a:pPr>
            <a:r>
              <a:rPr lang="en-US" sz="1500" b="0" i="0" dirty="0">
                <a:effectLst/>
                <a:latin typeface="+mj-lt"/>
              </a:rPr>
              <a:t>Setting: 42 clinical centers in China</a:t>
            </a:r>
          </a:p>
          <a:p>
            <a:pPr>
              <a:buFont typeface="Arial" panose="020B0604020202020204" pitchFamily="34" charset="0"/>
              <a:buChar char="•"/>
            </a:pPr>
            <a:r>
              <a:rPr lang="en-US" sz="1500" b="0" i="0" dirty="0">
                <a:effectLst/>
                <a:latin typeface="+mj-lt"/>
              </a:rPr>
              <a:t>Enrollment: Jan 10, 2017 – Dece</a:t>
            </a:r>
            <a:r>
              <a:rPr lang="en-US" sz="1500" dirty="0">
                <a:latin typeface="+mj-lt"/>
              </a:rPr>
              <a:t>mber 31,2017</a:t>
            </a:r>
            <a:endParaRPr lang="en-US" sz="1500" b="0" i="0" dirty="0">
              <a:effectLst/>
              <a:latin typeface="+mj-lt"/>
            </a:endParaRPr>
          </a:p>
          <a:p>
            <a:pPr>
              <a:buFont typeface="Arial" panose="020B0604020202020204" pitchFamily="34" charset="0"/>
              <a:buChar char="•"/>
            </a:pPr>
            <a:r>
              <a:rPr lang="en-US" sz="1500" b="0" i="0" dirty="0">
                <a:effectLst/>
                <a:latin typeface="+mj-lt"/>
              </a:rPr>
              <a:t>Median follow-up: 3.34 years (stopped prematurely; goal 4 years)</a:t>
            </a:r>
          </a:p>
          <a:p>
            <a:pPr>
              <a:buFont typeface="Arial" panose="020B0604020202020204" pitchFamily="34" charset="0"/>
              <a:buChar char="•"/>
            </a:pPr>
            <a:r>
              <a:rPr lang="en-US" sz="1500" b="0" i="0" dirty="0">
                <a:effectLst/>
                <a:latin typeface="+mj-lt"/>
              </a:rPr>
              <a:t>Analysis: Intention-to-treat</a:t>
            </a:r>
          </a:p>
          <a:p>
            <a:r>
              <a:rPr lang="en-US" sz="1500" b="0" i="0" dirty="0">
                <a:effectLst/>
                <a:latin typeface="+mj-lt"/>
              </a:rPr>
              <a:t>Primary outcome:  1</a:t>
            </a:r>
            <a:r>
              <a:rPr lang="en-US" sz="1500" b="0" i="0" baseline="30000" dirty="0">
                <a:effectLst/>
                <a:latin typeface="+mj-lt"/>
              </a:rPr>
              <a:t>st</a:t>
            </a:r>
            <a:r>
              <a:rPr lang="en-US" sz="1500" b="0" i="0" dirty="0">
                <a:effectLst/>
                <a:latin typeface="+mj-lt"/>
              </a:rPr>
              <a:t> occurrence of s</a:t>
            </a:r>
            <a:r>
              <a:rPr lang="en-US" sz="1500" dirty="0">
                <a:latin typeface="+mj-lt"/>
                <a:cs typeface="Arial" panose="020B0604020202020204" pitchFamily="34" charset="0"/>
              </a:rPr>
              <a:t>troke, ACS, ADHF, coronary </a:t>
            </a:r>
            <a:r>
              <a:rPr lang="en-US" sz="1500" dirty="0" err="1">
                <a:latin typeface="+mj-lt"/>
                <a:cs typeface="Arial" panose="020B0604020202020204" pitchFamily="34" charset="0"/>
              </a:rPr>
              <a:t>revasc</a:t>
            </a:r>
            <a:r>
              <a:rPr lang="en-US" sz="1500" dirty="0">
                <a:latin typeface="+mj-lt"/>
                <a:cs typeface="Arial" panose="020B0604020202020204" pitchFamily="34" charset="0"/>
              </a:rPr>
              <a:t>, </a:t>
            </a:r>
            <a:r>
              <a:rPr lang="en-US" sz="1500" dirty="0" err="1">
                <a:latin typeface="+mj-lt"/>
                <a:cs typeface="Arial" panose="020B0604020202020204" pitchFamily="34" charset="0"/>
              </a:rPr>
              <a:t>A.fib</a:t>
            </a:r>
            <a:r>
              <a:rPr lang="en-US" sz="1500" dirty="0">
                <a:latin typeface="+mj-lt"/>
                <a:cs typeface="Arial" panose="020B0604020202020204" pitchFamily="34" charset="0"/>
              </a:rPr>
              <a:t>, death from CV causes</a:t>
            </a:r>
          </a:p>
          <a:p>
            <a:pPr>
              <a:buFont typeface="Arial" panose="020B0604020202020204" pitchFamily="34" charset="0"/>
              <a:buChar char="•"/>
            </a:pPr>
            <a:endParaRPr lang="en-US" sz="1500" b="0" i="0" dirty="0">
              <a:effectLst/>
              <a:latin typeface="Arial" panose="020B0604020202020204" pitchFamily="34" charset="0"/>
            </a:endParaRPr>
          </a:p>
          <a:p>
            <a:endParaRPr lang="en-US" sz="1500" dirty="0"/>
          </a:p>
        </p:txBody>
      </p:sp>
    </p:spTree>
    <p:extLst>
      <p:ext uri="{BB962C8B-B14F-4D97-AF65-F5344CB8AC3E}">
        <p14:creationId xmlns:p14="http://schemas.microsoft.com/office/powerpoint/2010/main" val="2575926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F761C8B-48ED-4986-9AAE-7034E5A7A4AB}"/>
              </a:ext>
            </a:extLst>
          </p:cNvPr>
          <p:cNvSpPr>
            <a:spLocks noGrp="1"/>
          </p:cNvSpPr>
          <p:nvPr>
            <p:ph type="title"/>
          </p:nvPr>
        </p:nvSpPr>
        <p:spPr>
          <a:xfrm>
            <a:off x="838200" y="365125"/>
            <a:ext cx="10515600" cy="1325563"/>
          </a:xfrm>
        </p:spPr>
        <p:txBody>
          <a:bodyPr>
            <a:normAutofit/>
          </a:bodyPr>
          <a:lstStyle/>
          <a:p>
            <a:r>
              <a:rPr lang="en-US" dirty="0"/>
              <a:t>Interventions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880EA03-3C62-4439-BBFE-995F7ED9E82E}"/>
              </a:ext>
            </a:extLst>
          </p:cNvPr>
          <p:cNvSpPr>
            <a:spLocks noGrp="1"/>
          </p:cNvSpPr>
          <p:nvPr>
            <p:ph idx="1"/>
          </p:nvPr>
        </p:nvSpPr>
        <p:spPr>
          <a:xfrm>
            <a:off x="838200" y="1825625"/>
            <a:ext cx="10515600" cy="4351338"/>
          </a:xfrm>
        </p:spPr>
        <p:txBody>
          <a:bodyPr>
            <a:normAutofit/>
          </a:bodyPr>
          <a:lstStyle/>
          <a:p>
            <a:pPr>
              <a:buFont typeface="Arial" panose="020B0604020202020204" pitchFamily="34" charset="0"/>
              <a:buChar char="•"/>
            </a:pPr>
            <a:r>
              <a:rPr lang="en-US" b="0" i="0" dirty="0">
                <a:effectLst/>
                <a:latin typeface="+mj-lt"/>
              </a:rPr>
              <a:t>Patients randomized in an open label fashion to a group:</a:t>
            </a:r>
          </a:p>
          <a:p>
            <a:pPr marL="742950" lvl="1" indent="-285750">
              <a:buFont typeface="Arial" panose="020B0604020202020204" pitchFamily="34" charset="0"/>
              <a:buChar char="•"/>
            </a:pPr>
            <a:r>
              <a:rPr lang="en-US" b="1" i="0" dirty="0">
                <a:effectLst/>
                <a:latin typeface="+mj-lt"/>
              </a:rPr>
              <a:t>Intensive</a:t>
            </a:r>
            <a:r>
              <a:rPr lang="en-US" b="0" i="0" dirty="0">
                <a:effectLst/>
                <a:latin typeface="+mj-lt"/>
              </a:rPr>
              <a:t> - Target SBP 110 to &lt;130 mm Hg</a:t>
            </a:r>
          </a:p>
          <a:p>
            <a:pPr marL="742950" lvl="1" indent="-285750">
              <a:buFont typeface="Arial" panose="020B0604020202020204" pitchFamily="34" charset="0"/>
              <a:buChar char="•"/>
            </a:pPr>
            <a:r>
              <a:rPr lang="en-US" b="1" i="0" dirty="0">
                <a:effectLst/>
                <a:latin typeface="+mj-lt"/>
              </a:rPr>
              <a:t>Standard</a:t>
            </a:r>
            <a:r>
              <a:rPr lang="en-US" b="0" i="0" dirty="0">
                <a:effectLst/>
                <a:latin typeface="+mj-lt"/>
              </a:rPr>
              <a:t> - Target SBP 130 to &lt;150 mm Hg</a:t>
            </a:r>
          </a:p>
          <a:p>
            <a:pPr>
              <a:buFont typeface="Arial" panose="020B0604020202020204" pitchFamily="34" charset="0"/>
              <a:buChar char="•"/>
            </a:pPr>
            <a:r>
              <a:rPr lang="en-US" b="0" i="0" dirty="0">
                <a:effectLst/>
                <a:latin typeface="+mj-lt"/>
              </a:rPr>
              <a:t>Antihypertensives were encouraged per standard practice:</a:t>
            </a:r>
          </a:p>
          <a:p>
            <a:pPr marL="742950" lvl="1" indent="-285750">
              <a:buFont typeface="Arial" panose="020B0604020202020204" pitchFamily="34" charset="0"/>
              <a:buChar char="•"/>
            </a:pPr>
            <a:r>
              <a:rPr lang="en-US" dirty="0" err="1">
                <a:latin typeface="+mj-lt"/>
              </a:rPr>
              <a:t>Omelsartan</a:t>
            </a:r>
            <a:endParaRPr lang="en-US" dirty="0">
              <a:latin typeface="+mj-lt"/>
            </a:endParaRPr>
          </a:p>
          <a:p>
            <a:pPr marL="742950" lvl="1" indent="-285750">
              <a:buFont typeface="Arial" panose="020B0604020202020204" pitchFamily="34" charset="0"/>
              <a:buChar char="•"/>
            </a:pPr>
            <a:r>
              <a:rPr lang="en-US" dirty="0">
                <a:latin typeface="+mj-lt"/>
              </a:rPr>
              <a:t>Amlodipine</a:t>
            </a:r>
            <a:endParaRPr lang="en-US" b="0" i="0" dirty="0">
              <a:effectLst/>
              <a:latin typeface="+mj-lt"/>
            </a:endParaRPr>
          </a:p>
          <a:p>
            <a:pPr marL="742950" lvl="1" indent="-285750"/>
            <a:r>
              <a:rPr lang="en-US" b="0" i="0" dirty="0">
                <a:effectLst/>
                <a:latin typeface="+mj-lt"/>
              </a:rPr>
              <a:t>Thiazide diuretics</a:t>
            </a:r>
          </a:p>
          <a:p>
            <a:pPr>
              <a:buFont typeface="Arial" panose="020B0604020202020204" pitchFamily="34" charset="0"/>
              <a:buChar char="•"/>
            </a:pPr>
            <a:r>
              <a:rPr lang="en-US" b="0" i="0" dirty="0">
                <a:effectLst/>
                <a:latin typeface="+mj-lt"/>
              </a:rPr>
              <a:t>Study medications were provided free of cost to participants</a:t>
            </a:r>
          </a:p>
          <a:p>
            <a:endParaRPr lang="en-US" dirty="0"/>
          </a:p>
        </p:txBody>
      </p:sp>
    </p:spTree>
    <p:extLst>
      <p:ext uri="{BB962C8B-B14F-4D97-AF65-F5344CB8AC3E}">
        <p14:creationId xmlns:p14="http://schemas.microsoft.com/office/powerpoint/2010/main" val="40091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2127CDA-E85B-463C-90B6-77FE11BC5F49}"/>
              </a:ext>
            </a:extLst>
          </p:cNvPr>
          <p:cNvSpPr>
            <a:spLocks noGrp="1"/>
          </p:cNvSpPr>
          <p:nvPr>
            <p:ph type="title"/>
          </p:nvPr>
        </p:nvSpPr>
        <p:spPr>
          <a:xfrm>
            <a:off x="838200" y="365125"/>
            <a:ext cx="10515600" cy="1325563"/>
          </a:xfrm>
        </p:spPr>
        <p:txBody>
          <a:bodyPr>
            <a:normAutofit/>
          </a:bodyPr>
          <a:lstStyle/>
          <a:p>
            <a:r>
              <a:rPr lang="en-US" dirty="0"/>
              <a:t>Study Design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6336D24-AF2D-4EC8-90EC-F2322837DDE2}"/>
              </a:ext>
            </a:extLst>
          </p:cNvPr>
          <p:cNvSpPr>
            <a:spLocks noGrp="1"/>
          </p:cNvSpPr>
          <p:nvPr>
            <p:ph idx="1"/>
          </p:nvPr>
        </p:nvSpPr>
        <p:spPr>
          <a:xfrm>
            <a:off x="838200" y="1825625"/>
            <a:ext cx="10515600" cy="4351338"/>
          </a:xfrm>
        </p:spPr>
        <p:txBody>
          <a:bodyPr>
            <a:normAutofit/>
          </a:bodyPr>
          <a:lstStyle/>
          <a:p>
            <a:r>
              <a:rPr lang="en-US" sz="1800">
                <a:latin typeface="+mj-lt"/>
              </a:rPr>
              <a:t>After randomization, all participants were scheduled for follow-up at 1, 2, and 3 months, and every 3 months thereafter until 48 months or the end of the study.</a:t>
            </a:r>
          </a:p>
          <a:p>
            <a:pPr marL="0" indent="0">
              <a:buNone/>
            </a:pPr>
            <a:endParaRPr lang="en-US" sz="1800">
              <a:latin typeface="+mj-lt"/>
            </a:endParaRPr>
          </a:p>
          <a:p>
            <a:r>
              <a:rPr lang="en-US" sz="1800">
                <a:latin typeface="+mj-lt"/>
              </a:rPr>
              <a:t>Patients began treatment with </a:t>
            </a:r>
            <a:r>
              <a:rPr lang="en-US" sz="1800" err="1">
                <a:latin typeface="+mj-lt"/>
              </a:rPr>
              <a:t>olmesartan</a:t>
            </a:r>
            <a:r>
              <a:rPr lang="en-US" sz="1800">
                <a:latin typeface="+mj-lt"/>
              </a:rPr>
              <a:t> </a:t>
            </a:r>
            <a:r>
              <a:rPr lang="en-US" sz="1800" err="1">
                <a:latin typeface="+mj-lt"/>
              </a:rPr>
              <a:t>medoxomil</a:t>
            </a:r>
            <a:r>
              <a:rPr lang="en-US" sz="1800">
                <a:latin typeface="+mj-lt"/>
              </a:rPr>
              <a:t> tablets (20 mg, once daily) as the preferred ARB, or amlodipine besylate tablets (5–10 mg, once daily) as the preferred CCB. </a:t>
            </a:r>
          </a:p>
          <a:p>
            <a:pPr marL="0" indent="0">
              <a:buNone/>
            </a:pPr>
            <a:endParaRPr lang="en-US" sz="1800">
              <a:latin typeface="+mj-lt"/>
            </a:endParaRPr>
          </a:p>
          <a:p>
            <a:r>
              <a:rPr lang="en-US" sz="1800">
                <a:latin typeface="+mj-lt"/>
              </a:rPr>
              <a:t>Other antihypertensive drugs, such as β-blockers, were permitted when an investigator deemed it necessary and appropriate.</a:t>
            </a:r>
          </a:p>
          <a:p>
            <a:pPr marL="0" indent="0">
              <a:buNone/>
            </a:pPr>
            <a:endParaRPr lang="en-US" sz="1800">
              <a:latin typeface="+mj-lt"/>
            </a:endParaRPr>
          </a:p>
          <a:p>
            <a:r>
              <a:rPr lang="en-US" sz="1800">
                <a:latin typeface="+mj-lt"/>
              </a:rPr>
              <a:t>For patients in the intensive-treatment group, drug doses were increased and/or additional antihypertensive treatment was added carefully at each visit until the target of 110 mm Hg ≤ SBP &lt; 130 mm Hg was reached. </a:t>
            </a:r>
          </a:p>
          <a:p>
            <a:pPr marL="0" indent="0">
              <a:buNone/>
            </a:pPr>
            <a:endParaRPr lang="en-US" sz="1800">
              <a:latin typeface="+mj-lt"/>
            </a:endParaRPr>
          </a:p>
          <a:p>
            <a:r>
              <a:rPr lang="en-US" sz="1800">
                <a:latin typeface="+mj-lt"/>
              </a:rPr>
              <a:t>Medication adjustment to targeted SBP was based on the office blood pressure measurements.</a:t>
            </a:r>
          </a:p>
        </p:txBody>
      </p:sp>
    </p:spTree>
    <p:extLst>
      <p:ext uri="{BB962C8B-B14F-4D97-AF65-F5344CB8AC3E}">
        <p14:creationId xmlns:p14="http://schemas.microsoft.com/office/powerpoint/2010/main" val="31113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2CA5D5-9A9A-449D-B851-297445D26945}"/>
              </a:ext>
            </a:extLst>
          </p:cNvPr>
          <p:cNvPicPr>
            <a:picLocks noChangeAspect="1"/>
          </p:cNvPicPr>
          <p:nvPr/>
        </p:nvPicPr>
        <p:blipFill>
          <a:blip r:embed="rId2"/>
          <a:stretch>
            <a:fillRect/>
          </a:stretch>
        </p:blipFill>
        <p:spPr>
          <a:xfrm>
            <a:off x="706826" y="-31376"/>
            <a:ext cx="9602585" cy="6967575"/>
          </a:xfrm>
          <a:prstGeom prst="rect">
            <a:avLst/>
          </a:prstGeom>
        </p:spPr>
      </p:pic>
      <p:sp>
        <p:nvSpPr>
          <p:cNvPr id="2" name="TextBox 1">
            <a:extLst>
              <a:ext uri="{FF2B5EF4-FFF2-40B4-BE49-F238E27FC236}">
                <a16:creationId xmlns:a16="http://schemas.microsoft.com/office/drawing/2014/main" id="{5EB05E85-9D6C-4A59-9E80-3974C5EA8D80}"/>
              </a:ext>
            </a:extLst>
          </p:cNvPr>
          <p:cNvSpPr txBox="1"/>
          <p:nvPr/>
        </p:nvSpPr>
        <p:spPr>
          <a:xfrm>
            <a:off x="10652054" y="5932716"/>
            <a:ext cx="1300480" cy="600164"/>
          </a:xfrm>
          <a:prstGeom prst="rect">
            <a:avLst/>
          </a:prstGeom>
          <a:noFill/>
        </p:spPr>
        <p:txBody>
          <a:bodyPr wrap="square" rtlCol="0">
            <a:spAutoFit/>
          </a:bodyPr>
          <a:lstStyle/>
          <a:p>
            <a:r>
              <a:rPr lang="en-US" sz="1100" dirty="0"/>
              <a:t>Figure S2 from supplementary appendix</a:t>
            </a:r>
          </a:p>
        </p:txBody>
      </p:sp>
    </p:spTree>
    <p:extLst>
      <p:ext uri="{BB962C8B-B14F-4D97-AF65-F5344CB8AC3E}">
        <p14:creationId xmlns:p14="http://schemas.microsoft.com/office/powerpoint/2010/main" val="4169671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599B9D-E11C-4A6B-86FE-D1C93A1BEE48}"/>
              </a:ext>
            </a:extLst>
          </p:cNvPr>
          <p:cNvPicPr>
            <a:picLocks noChangeAspect="1"/>
          </p:cNvPicPr>
          <p:nvPr/>
        </p:nvPicPr>
        <p:blipFill>
          <a:blip r:embed="rId3"/>
          <a:stretch>
            <a:fillRect/>
          </a:stretch>
        </p:blipFill>
        <p:spPr>
          <a:xfrm>
            <a:off x="3162300" y="45093"/>
            <a:ext cx="5867400" cy="6543675"/>
          </a:xfrm>
          <a:prstGeom prst="rect">
            <a:avLst/>
          </a:prstGeom>
        </p:spPr>
      </p:pic>
      <p:sp>
        <p:nvSpPr>
          <p:cNvPr id="7" name="Oval 6">
            <a:extLst>
              <a:ext uri="{FF2B5EF4-FFF2-40B4-BE49-F238E27FC236}">
                <a16:creationId xmlns:a16="http://schemas.microsoft.com/office/drawing/2014/main" id="{2089606B-7251-4CCD-B647-FE5D171B6913}"/>
              </a:ext>
            </a:extLst>
          </p:cNvPr>
          <p:cNvSpPr/>
          <p:nvPr/>
        </p:nvSpPr>
        <p:spPr>
          <a:xfrm>
            <a:off x="6217023" y="3316931"/>
            <a:ext cx="2967317" cy="12416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CCDDBCA-D78E-4DC2-9381-21FFAC078836}"/>
              </a:ext>
            </a:extLst>
          </p:cNvPr>
          <p:cNvSpPr/>
          <p:nvPr/>
        </p:nvSpPr>
        <p:spPr>
          <a:xfrm>
            <a:off x="3162300" y="3330379"/>
            <a:ext cx="2967317" cy="12416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2C07513-1A4C-4CFF-BBAC-13009821041A}"/>
              </a:ext>
            </a:extLst>
          </p:cNvPr>
          <p:cNvSpPr/>
          <p:nvPr/>
        </p:nvSpPr>
        <p:spPr>
          <a:xfrm>
            <a:off x="3162300" y="5521980"/>
            <a:ext cx="2967317" cy="12416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9067B14-F4D5-48F7-B8DD-2F3E8AAF5D2E}"/>
              </a:ext>
            </a:extLst>
          </p:cNvPr>
          <p:cNvSpPr/>
          <p:nvPr/>
        </p:nvSpPr>
        <p:spPr>
          <a:xfrm>
            <a:off x="6217022" y="5521980"/>
            <a:ext cx="2967317" cy="12416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1984F1D-8434-44CA-9DB6-F585B20EABF8}"/>
              </a:ext>
            </a:extLst>
          </p:cNvPr>
          <p:cNvSpPr txBox="1"/>
          <p:nvPr/>
        </p:nvSpPr>
        <p:spPr>
          <a:xfrm>
            <a:off x="9550400" y="6219436"/>
            <a:ext cx="6096000" cy="369332"/>
          </a:xfrm>
          <a:prstGeom prst="rect">
            <a:avLst/>
          </a:prstGeom>
          <a:noFill/>
        </p:spPr>
        <p:txBody>
          <a:bodyPr wrap="square">
            <a:spAutoFit/>
          </a:bodyPr>
          <a:lstStyle/>
          <a:p>
            <a:r>
              <a:rPr lang="en-US" dirty="0">
                <a:solidFill>
                  <a:srgbClr val="212121"/>
                </a:solidFill>
                <a:latin typeface="BlinkMacSystemFont"/>
              </a:rPr>
              <a:t>Figure 1</a:t>
            </a:r>
            <a:endParaRPr lang="en-US" dirty="0"/>
          </a:p>
        </p:txBody>
      </p:sp>
    </p:spTree>
    <p:extLst>
      <p:ext uri="{BB962C8B-B14F-4D97-AF65-F5344CB8AC3E}">
        <p14:creationId xmlns:p14="http://schemas.microsoft.com/office/powerpoint/2010/main" val="361973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C68E8E6-6A33-4BED-B0A6-42C5D9A8F82F}"/>
              </a:ext>
            </a:extLst>
          </p:cNvPr>
          <p:cNvPicPr>
            <a:picLocks noGrp="1" noChangeAspect="1"/>
          </p:cNvPicPr>
          <p:nvPr>
            <p:ph idx="1"/>
          </p:nvPr>
        </p:nvPicPr>
        <p:blipFill>
          <a:blip r:embed="rId2"/>
          <a:stretch>
            <a:fillRect/>
          </a:stretch>
        </p:blipFill>
        <p:spPr>
          <a:xfrm>
            <a:off x="2868706" y="97974"/>
            <a:ext cx="5697593" cy="6662051"/>
          </a:xfrm>
        </p:spPr>
      </p:pic>
      <p:sp>
        <p:nvSpPr>
          <p:cNvPr id="2" name="TextBox 1">
            <a:extLst>
              <a:ext uri="{FF2B5EF4-FFF2-40B4-BE49-F238E27FC236}">
                <a16:creationId xmlns:a16="http://schemas.microsoft.com/office/drawing/2014/main" id="{35C92E81-E72F-4E76-BFFA-4E42BAE93D1D}"/>
              </a:ext>
            </a:extLst>
          </p:cNvPr>
          <p:cNvSpPr txBox="1"/>
          <p:nvPr/>
        </p:nvSpPr>
        <p:spPr>
          <a:xfrm>
            <a:off x="9583271" y="6230470"/>
            <a:ext cx="1631576" cy="369332"/>
          </a:xfrm>
          <a:prstGeom prst="rect">
            <a:avLst/>
          </a:prstGeom>
          <a:noFill/>
        </p:spPr>
        <p:txBody>
          <a:bodyPr wrap="square" rtlCol="0">
            <a:spAutoFit/>
          </a:bodyPr>
          <a:lstStyle/>
          <a:p>
            <a:r>
              <a:rPr lang="en-US" dirty="0"/>
              <a:t>Table 1</a:t>
            </a:r>
          </a:p>
        </p:txBody>
      </p:sp>
    </p:spTree>
    <p:extLst>
      <p:ext uri="{BB962C8B-B14F-4D97-AF65-F5344CB8AC3E}">
        <p14:creationId xmlns:p14="http://schemas.microsoft.com/office/powerpoint/2010/main" val="1658255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918BB9-1CF4-4F24-B395-850DF1555435}"/>
              </a:ext>
            </a:extLst>
          </p:cNvPr>
          <p:cNvPicPr>
            <a:picLocks noGrp="1" noChangeAspect="1"/>
          </p:cNvPicPr>
          <p:nvPr>
            <p:ph idx="1"/>
          </p:nvPr>
        </p:nvPicPr>
        <p:blipFill>
          <a:blip r:embed="rId3"/>
          <a:stretch>
            <a:fillRect/>
          </a:stretch>
        </p:blipFill>
        <p:spPr>
          <a:xfrm>
            <a:off x="1990164" y="578225"/>
            <a:ext cx="7219227" cy="5701549"/>
          </a:xfrm>
        </p:spPr>
      </p:pic>
      <p:sp>
        <p:nvSpPr>
          <p:cNvPr id="3" name="TextBox 2">
            <a:extLst>
              <a:ext uri="{FF2B5EF4-FFF2-40B4-BE49-F238E27FC236}">
                <a16:creationId xmlns:a16="http://schemas.microsoft.com/office/drawing/2014/main" id="{53FD97DD-21F8-4CE3-97D8-E3C11A458CC9}"/>
              </a:ext>
            </a:extLst>
          </p:cNvPr>
          <p:cNvSpPr txBox="1"/>
          <p:nvPr/>
        </p:nvSpPr>
        <p:spPr>
          <a:xfrm>
            <a:off x="9583271" y="6230470"/>
            <a:ext cx="1631576" cy="369332"/>
          </a:xfrm>
          <a:prstGeom prst="rect">
            <a:avLst/>
          </a:prstGeom>
          <a:noFill/>
        </p:spPr>
        <p:txBody>
          <a:bodyPr wrap="square" rtlCol="0">
            <a:spAutoFit/>
          </a:bodyPr>
          <a:lstStyle/>
          <a:p>
            <a:r>
              <a:rPr lang="en-US" dirty="0"/>
              <a:t>Figure 2</a:t>
            </a:r>
          </a:p>
        </p:txBody>
      </p:sp>
    </p:spTree>
    <p:extLst>
      <p:ext uri="{BB962C8B-B14F-4D97-AF65-F5344CB8AC3E}">
        <p14:creationId xmlns:p14="http://schemas.microsoft.com/office/powerpoint/2010/main" val="15843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726CBC6-DB29-4E76-B1BF-46F851FFDC24}"/>
              </a:ext>
            </a:extLst>
          </p:cNvPr>
          <p:cNvPicPr>
            <a:picLocks noGrp="1" noChangeAspect="1"/>
          </p:cNvPicPr>
          <p:nvPr>
            <p:ph idx="1"/>
          </p:nvPr>
        </p:nvPicPr>
        <p:blipFill>
          <a:blip r:embed="rId2"/>
          <a:stretch>
            <a:fillRect/>
          </a:stretch>
        </p:blipFill>
        <p:spPr>
          <a:xfrm>
            <a:off x="1184916" y="849402"/>
            <a:ext cx="9511603" cy="5159196"/>
          </a:xfrm>
        </p:spPr>
      </p:pic>
      <p:sp>
        <p:nvSpPr>
          <p:cNvPr id="2" name="Rectangle 1">
            <a:extLst>
              <a:ext uri="{FF2B5EF4-FFF2-40B4-BE49-F238E27FC236}">
                <a16:creationId xmlns:a16="http://schemas.microsoft.com/office/drawing/2014/main" id="{52E95723-54C7-4DB7-92A2-12DD69BB2525}"/>
              </a:ext>
            </a:extLst>
          </p:cNvPr>
          <p:cNvSpPr/>
          <p:nvPr/>
        </p:nvSpPr>
        <p:spPr>
          <a:xfrm>
            <a:off x="1255059" y="4177553"/>
            <a:ext cx="9188823" cy="12460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455DFC-7761-4E84-8335-2E52D7E36B72}"/>
              </a:ext>
            </a:extLst>
          </p:cNvPr>
          <p:cNvSpPr txBox="1"/>
          <p:nvPr/>
        </p:nvSpPr>
        <p:spPr>
          <a:xfrm>
            <a:off x="10345271" y="6203575"/>
            <a:ext cx="1631576" cy="369332"/>
          </a:xfrm>
          <a:prstGeom prst="rect">
            <a:avLst/>
          </a:prstGeom>
          <a:noFill/>
        </p:spPr>
        <p:txBody>
          <a:bodyPr wrap="square" rtlCol="0">
            <a:spAutoFit/>
          </a:bodyPr>
          <a:lstStyle/>
          <a:p>
            <a:r>
              <a:rPr lang="en-US" dirty="0"/>
              <a:t>Table S4</a:t>
            </a:r>
          </a:p>
        </p:txBody>
      </p:sp>
    </p:spTree>
    <p:extLst>
      <p:ext uri="{BB962C8B-B14F-4D97-AF65-F5344CB8AC3E}">
        <p14:creationId xmlns:p14="http://schemas.microsoft.com/office/powerpoint/2010/main" val="160583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F6CE91-C40C-440D-A163-C7913AE07279}"/>
              </a:ext>
            </a:extLst>
          </p:cNvPr>
          <p:cNvSpPr>
            <a:spLocks noGrp="1"/>
          </p:cNvSpPr>
          <p:nvPr>
            <p:ph idx="1"/>
          </p:nvPr>
        </p:nvSpPr>
        <p:spPr>
          <a:xfrm>
            <a:off x="392927" y="370136"/>
            <a:ext cx="10540116" cy="6117728"/>
          </a:xfrm>
        </p:spPr>
        <p:txBody>
          <a:bodyPr>
            <a:normAutofit fontScale="32500" lnSpcReduction="20000"/>
          </a:bodyPr>
          <a:lstStyle/>
          <a:p>
            <a:pPr marL="0" indent="0">
              <a:buNone/>
            </a:pPr>
            <a:r>
              <a:rPr lang="en-US" sz="4000" b="1" dirty="0"/>
              <a:t>Primary Outcomes</a:t>
            </a:r>
          </a:p>
          <a:p>
            <a:pPr>
              <a:buFontTx/>
              <a:buChar char="-"/>
            </a:pPr>
            <a:r>
              <a:rPr lang="en-US" sz="4000" dirty="0"/>
              <a:t>A composite of the first occurrence of stroke (ischemic or hemorrhagic), acute coronary syndrome (myocardial infarction and hospitalization for unstable angina), acute decompensated heart failure, coronary revascularization (PCI or CABG), atrial fibrillation, or death from cardiovascular causes.</a:t>
            </a:r>
          </a:p>
          <a:p>
            <a:pPr marL="0" indent="0">
              <a:buNone/>
            </a:pPr>
            <a:r>
              <a:rPr lang="en-US" sz="4000" b="1" dirty="0"/>
              <a:t>Secondary Outcomes</a:t>
            </a:r>
          </a:p>
          <a:p>
            <a:pPr marL="514350" indent="-514350">
              <a:buAutoNum type="arabicPeriod"/>
            </a:pPr>
            <a:r>
              <a:rPr lang="en-US" sz="4000" dirty="0"/>
              <a:t>First occurrence of symptomatic stroke (ischemic or hemorrhagic stroke)</a:t>
            </a:r>
          </a:p>
          <a:p>
            <a:pPr marL="514350" indent="-514350">
              <a:buAutoNum type="arabicPeriod"/>
            </a:pPr>
            <a:r>
              <a:rPr lang="en-US" sz="4000" dirty="0"/>
              <a:t>Acute coronary syndrome (myocardial infarction and hospitalization for unstable angina)</a:t>
            </a:r>
          </a:p>
          <a:p>
            <a:pPr marL="514350" indent="-514350">
              <a:buAutoNum type="arabicPeriod"/>
            </a:pPr>
            <a:r>
              <a:rPr lang="en-US" sz="4000" dirty="0"/>
              <a:t>Hospitalization for acute decompensated heart failure</a:t>
            </a:r>
          </a:p>
          <a:p>
            <a:pPr marL="514350" indent="-514350">
              <a:buAutoNum type="arabicPeriod"/>
            </a:pPr>
            <a:r>
              <a:rPr lang="en-US" sz="4000" dirty="0"/>
              <a:t>Coronary revascularization (PCI or CABG)</a:t>
            </a:r>
          </a:p>
          <a:p>
            <a:pPr marL="514350" indent="-514350">
              <a:buAutoNum type="arabicPeriod"/>
            </a:pPr>
            <a:r>
              <a:rPr lang="en-US" sz="4000" dirty="0"/>
              <a:t>Atrial Fibrillation</a:t>
            </a:r>
          </a:p>
          <a:p>
            <a:pPr marL="514350" indent="-514350">
              <a:buAutoNum type="arabicPeriod"/>
            </a:pPr>
            <a:r>
              <a:rPr lang="en-US" sz="4000" dirty="0"/>
              <a:t>Cardiovascular death</a:t>
            </a:r>
          </a:p>
          <a:p>
            <a:pPr marL="514350" indent="-514350">
              <a:buAutoNum type="arabicPeriod"/>
            </a:pPr>
            <a:r>
              <a:rPr lang="en-US" sz="4000" dirty="0"/>
              <a:t>All cause mortality</a:t>
            </a:r>
          </a:p>
          <a:p>
            <a:pPr marL="514350" indent="-514350">
              <a:buAutoNum type="arabicPeriod"/>
            </a:pPr>
            <a:r>
              <a:rPr lang="en-US" sz="4000" dirty="0"/>
              <a:t>Major adverse cardiac events</a:t>
            </a:r>
          </a:p>
          <a:p>
            <a:pPr>
              <a:buFontTx/>
              <a:buChar char="-"/>
            </a:pPr>
            <a:r>
              <a:rPr lang="en-US" sz="4000" dirty="0"/>
              <a:t>A composite of first occurrence of acute coronary syndrome (myocardial infarction and hospitalization for unstable angina), acute decompensated heart failure, coronary revascularization (PCI or CABG), and death from cardiovascular causes.</a:t>
            </a:r>
          </a:p>
          <a:p>
            <a:pPr marL="0" indent="0">
              <a:buNone/>
            </a:pPr>
            <a:r>
              <a:rPr lang="en-US" sz="4000" dirty="0"/>
              <a:t>9. Decline in renal function or development of end stage renal disease</a:t>
            </a:r>
          </a:p>
          <a:p>
            <a:pPr>
              <a:buFontTx/>
              <a:buChar char="-"/>
            </a:pPr>
            <a:r>
              <a:rPr lang="en-US" sz="4000" dirty="0"/>
              <a:t>For patients with chronic kidney disease (estimated glomerular filtration rate[eGFR] &lt; 60 ml per minute per 1.73 m2 ) at baseline, a decrease in the eGFR of ≥ 50% (confirmed by a subsequent laboratory test) or the development of end stage renal disease requiring long-term dialysis or kidney transplantation. For participants without chronic kidney disease at baseline, a decrease in the eGFR of ≥ 30% to a value of &lt; 60 ml per minute per 1.73 m2 </a:t>
            </a:r>
          </a:p>
          <a:p>
            <a:pPr>
              <a:buFontTx/>
              <a:buChar char="-"/>
            </a:pPr>
            <a:r>
              <a:rPr lang="en-US" sz="4000" dirty="0"/>
              <a:t>Serum creatinine increases 1.5 mg/dL or more in men, &gt; 1.3 mg/dL or more in women</a:t>
            </a:r>
          </a:p>
          <a:p>
            <a:pPr>
              <a:buFontTx/>
              <a:buChar char="-"/>
            </a:pPr>
            <a:r>
              <a:rPr lang="en-US" sz="4000" dirty="0"/>
              <a:t> eGFR &lt; 30ml/min/1.73 m2</a:t>
            </a:r>
          </a:p>
          <a:p>
            <a:pPr marL="0" indent="0">
              <a:buNone/>
            </a:pPr>
            <a:r>
              <a:rPr lang="en-US" sz="4000" dirty="0"/>
              <a:t>10. Decline in cognitive function (as evaluated by MMSE)</a:t>
            </a:r>
          </a:p>
          <a:p>
            <a:pPr marL="0" indent="0">
              <a:buNone/>
            </a:pPr>
            <a:r>
              <a:rPr lang="en-US" sz="4000" dirty="0"/>
              <a:t>11. Major artery stiffness.</a:t>
            </a:r>
          </a:p>
          <a:p>
            <a:pPr>
              <a:buFontTx/>
              <a:buChar char="-"/>
            </a:pPr>
            <a:r>
              <a:rPr lang="en-US" sz="4000" dirty="0"/>
              <a:t>Major artery function changes are assessed by a composite of decrease in the ankle brachial index (ABI) and brachial ankle pulse wave velocity (</a:t>
            </a:r>
            <a:r>
              <a:rPr lang="en-US" sz="4000" dirty="0" err="1"/>
              <a:t>baPWV</a:t>
            </a:r>
            <a:r>
              <a:rPr lang="en-US" sz="4000" dirty="0"/>
              <a:t>).</a:t>
            </a:r>
          </a:p>
          <a:p>
            <a:pPr marL="0" indent="0">
              <a:buNone/>
            </a:pPr>
            <a:r>
              <a:rPr lang="en-US" sz="4000" dirty="0"/>
              <a:t>12. </a:t>
            </a:r>
            <a:r>
              <a:rPr lang="en-US" sz="2800" dirty="0"/>
              <a:t> </a:t>
            </a:r>
            <a:r>
              <a:rPr lang="en-US" sz="4000" dirty="0"/>
              <a:t>First occurrence of diabetes mellitus</a:t>
            </a:r>
          </a:p>
          <a:p>
            <a:pPr marL="0" indent="0">
              <a:buNone/>
            </a:pPr>
            <a:endParaRPr lang="en-US" dirty="0"/>
          </a:p>
          <a:p>
            <a:pPr marL="514350" indent="-51435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val="2703629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8F74BD-FE20-46EF-AB0E-94848BB30A1C}"/>
              </a:ext>
            </a:extLst>
          </p:cNvPr>
          <p:cNvSpPr>
            <a:spLocks noGrp="1"/>
          </p:cNvSpPr>
          <p:nvPr>
            <p:ph type="title"/>
          </p:nvPr>
        </p:nvSpPr>
        <p:spPr>
          <a:xfrm>
            <a:off x="838200" y="365125"/>
            <a:ext cx="10515600" cy="1325563"/>
          </a:xfrm>
        </p:spPr>
        <p:txBody>
          <a:bodyPr>
            <a:normAutofit/>
          </a:bodyPr>
          <a:lstStyle/>
          <a:p>
            <a:r>
              <a:rPr lang="en-US" dirty="0"/>
              <a:t>Statistical Analysis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8A1AAD5-FB6A-40E0-A612-07F2056AA459}"/>
              </a:ext>
            </a:extLst>
          </p:cNvPr>
          <p:cNvSpPr>
            <a:spLocks noGrp="1"/>
          </p:cNvSpPr>
          <p:nvPr>
            <p:ph idx="1"/>
          </p:nvPr>
        </p:nvSpPr>
        <p:spPr>
          <a:xfrm>
            <a:off x="838200" y="1825625"/>
            <a:ext cx="10515600" cy="4351338"/>
          </a:xfrm>
        </p:spPr>
        <p:txBody>
          <a:bodyPr>
            <a:normAutofit/>
          </a:bodyPr>
          <a:lstStyle/>
          <a:p>
            <a:r>
              <a:rPr lang="en-US" sz="2400" b="0" i="0" u="none" strike="noStrike" baseline="0" dirty="0">
                <a:latin typeface="+mj-lt"/>
              </a:rPr>
              <a:t>Planned to conduct 4 years of follow-up through December 31, 2021. </a:t>
            </a:r>
          </a:p>
          <a:p>
            <a:r>
              <a:rPr lang="en-US" sz="2400" dirty="0">
                <a:latin typeface="+mj-lt"/>
              </a:rPr>
              <a:t>E</a:t>
            </a:r>
            <a:r>
              <a:rPr lang="en-US" sz="2400" b="0" i="0" u="none" strike="noStrike" baseline="0" dirty="0">
                <a:latin typeface="+mj-lt"/>
              </a:rPr>
              <a:t>stimated that a sample of 8000 patients (4000 in each trial group) would provide the trial with 90% power to detect a 20% lower risk of a primary-outcome event in the intensive-treatment group than in the standard-treatment group. </a:t>
            </a:r>
          </a:p>
          <a:p>
            <a:r>
              <a:rPr lang="en-US" sz="2400" b="0" i="0" u="none" strike="noStrike" baseline="0" dirty="0">
                <a:latin typeface="+mj-lt"/>
              </a:rPr>
              <a:t>The</a:t>
            </a:r>
            <a:r>
              <a:rPr lang="en-US" sz="2400" dirty="0">
                <a:latin typeface="+mj-lt"/>
              </a:rPr>
              <a:t> </a:t>
            </a:r>
            <a:r>
              <a:rPr lang="en-US" sz="2400" b="0" i="0" u="none" strike="noStrike" baseline="0" dirty="0">
                <a:latin typeface="+mj-lt"/>
              </a:rPr>
              <a:t>estimated annual event rate was 2.5% for primary outcome</a:t>
            </a:r>
            <a:r>
              <a:rPr lang="en-US" sz="2400" dirty="0">
                <a:latin typeface="+mj-lt"/>
              </a:rPr>
              <a:t> </a:t>
            </a:r>
            <a:r>
              <a:rPr lang="en-US" sz="2400" b="0" i="0" u="none" strike="noStrike" baseline="0" dirty="0">
                <a:latin typeface="+mj-lt"/>
              </a:rPr>
              <a:t>events in patients 60 years of age or older with hypertension in China.</a:t>
            </a:r>
          </a:p>
          <a:p>
            <a:r>
              <a:rPr lang="en-US" sz="2400" dirty="0">
                <a:latin typeface="+mj-lt"/>
              </a:rPr>
              <a:t>T</a:t>
            </a:r>
            <a:r>
              <a:rPr lang="en-US" sz="2400" b="0" i="0" u="none" strike="noStrike" baseline="0" dirty="0">
                <a:latin typeface="+mj-lt"/>
              </a:rPr>
              <a:t>he anticipated rate of loss to follow-up was 0.5% per year.</a:t>
            </a:r>
          </a:p>
          <a:p>
            <a:r>
              <a:rPr lang="en-US" sz="2400" b="0" i="0" u="none" strike="noStrike" baseline="0" dirty="0">
                <a:latin typeface="+mj-lt"/>
              </a:rPr>
              <a:t>In the analyses of the primary outcome and secondary outcomes except for death from any cause, the Fine–Gray sub-distribution</a:t>
            </a:r>
            <a:r>
              <a:rPr lang="en-US" sz="2400" dirty="0">
                <a:latin typeface="+mj-lt"/>
              </a:rPr>
              <a:t> </a:t>
            </a:r>
            <a:r>
              <a:rPr lang="en-US" sz="2400" b="0" i="0" u="none" strike="noStrike" baseline="0" dirty="0">
                <a:latin typeface="+mj-lt"/>
              </a:rPr>
              <a:t>hazard model was used to account for the competing risk of death.</a:t>
            </a:r>
          </a:p>
          <a:p>
            <a:r>
              <a:rPr lang="en-US" sz="2400" b="0" i="0" u="none" strike="noStrike" baseline="0" dirty="0">
                <a:latin typeface="+mj-lt"/>
              </a:rPr>
              <a:t>For death from any cause, the Cox regression model was used.</a:t>
            </a:r>
          </a:p>
        </p:txBody>
      </p:sp>
    </p:spTree>
    <p:extLst>
      <p:ext uri="{BB962C8B-B14F-4D97-AF65-F5344CB8AC3E}">
        <p14:creationId xmlns:p14="http://schemas.microsoft.com/office/powerpoint/2010/main" val="585995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B7ADD89-0059-4531-A1AE-BD50586A097B}"/>
              </a:ext>
            </a:extLst>
          </p:cNvPr>
          <p:cNvSpPr>
            <a:spLocks noGrp="1"/>
          </p:cNvSpPr>
          <p:nvPr>
            <p:ph type="title"/>
          </p:nvPr>
        </p:nvSpPr>
        <p:spPr>
          <a:xfrm>
            <a:off x="838200" y="365125"/>
            <a:ext cx="10515600" cy="1325563"/>
          </a:xfrm>
        </p:spPr>
        <p:txBody>
          <a:bodyPr>
            <a:normAutofit/>
          </a:bodyPr>
          <a:lstStyle/>
          <a:p>
            <a:r>
              <a:rPr lang="en-US" dirty="0"/>
              <a:t>Hazard Ratio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BCE6EDA-6C59-4A7A-B6BE-14AEEE95DD8F}"/>
              </a:ext>
            </a:extLst>
          </p:cNvPr>
          <p:cNvSpPr>
            <a:spLocks noGrp="1"/>
          </p:cNvSpPr>
          <p:nvPr>
            <p:ph idx="1"/>
          </p:nvPr>
        </p:nvSpPr>
        <p:spPr>
          <a:xfrm>
            <a:off x="838200" y="1825625"/>
            <a:ext cx="10515600" cy="4351338"/>
          </a:xfrm>
        </p:spPr>
        <p:txBody>
          <a:bodyPr>
            <a:normAutofit/>
          </a:bodyPr>
          <a:lstStyle/>
          <a:p>
            <a:r>
              <a:rPr lang="en-US" dirty="0">
                <a:latin typeface="+mj-lt"/>
              </a:rPr>
              <a:t>Time to event analysis (outcome measure)</a:t>
            </a:r>
          </a:p>
          <a:p>
            <a:pPr marL="0" indent="0">
              <a:buNone/>
            </a:pPr>
            <a:r>
              <a:rPr lang="en-US" dirty="0">
                <a:latin typeface="+mj-lt"/>
              </a:rPr>
              <a:t>- How long it takes for an event to occur (in contrast to RR in which timing of events is not taken into account)</a:t>
            </a:r>
          </a:p>
          <a:p>
            <a:r>
              <a:rPr lang="en-US" dirty="0">
                <a:latin typeface="+mj-lt"/>
              </a:rPr>
              <a:t>Ratio of Hazards (hazard in </a:t>
            </a:r>
            <a:r>
              <a:rPr lang="en-US" dirty="0" err="1">
                <a:latin typeface="+mj-lt"/>
              </a:rPr>
              <a:t>tx</a:t>
            </a:r>
            <a:r>
              <a:rPr lang="en-US" dirty="0">
                <a:latin typeface="+mj-lt"/>
              </a:rPr>
              <a:t>. Arm/hazard in </a:t>
            </a:r>
            <a:r>
              <a:rPr lang="en-US" dirty="0" err="1">
                <a:latin typeface="+mj-lt"/>
              </a:rPr>
              <a:t>cntrl</a:t>
            </a:r>
            <a:r>
              <a:rPr lang="en-US" dirty="0">
                <a:latin typeface="+mj-lt"/>
              </a:rPr>
              <a:t>. Arm)</a:t>
            </a:r>
          </a:p>
          <a:p>
            <a:r>
              <a:rPr lang="en-US" dirty="0">
                <a:latin typeface="+mj-lt"/>
              </a:rPr>
              <a:t>Hazard – Instantaneous event rate</a:t>
            </a:r>
          </a:p>
          <a:p>
            <a:pPr marL="0" indent="0">
              <a:buNone/>
            </a:pPr>
            <a:r>
              <a:rPr lang="en-US" dirty="0">
                <a:latin typeface="+mj-lt"/>
              </a:rPr>
              <a:t>Probability that an individual at time t has an event at that time (assuming event free survival to time t)</a:t>
            </a:r>
          </a:p>
          <a:p>
            <a:endParaRPr lang="en-US" dirty="0"/>
          </a:p>
        </p:txBody>
      </p:sp>
    </p:spTree>
    <p:extLst>
      <p:ext uri="{BB962C8B-B14F-4D97-AF65-F5344CB8AC3E}">
        <p14:creationId xmlns:p14="http://schemas.microsoft.com/office/powerpoint/2010/main" val="2775139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EDA32E0-DC0A-47EF-BC7B-59A82EAF2CB0}"/>
              </a:ext>
            </a:extLst>
          </p:cNvPr>
          <p:cNvSpPr>
            <a:spLocks noGrp="1"/>
          </p:cNvSpPr>
          <p:nvPr>
            <p:ph type="title"/>
          </p:nvPr>
        </p:nvSpPr>
        <p:spPr>
          <a:xfrm>
            <a:off x="838200" y="365125"/>
            <a:ext cx="10515600" cy="1325563"/>
          </a:xfrm>
        </p:spPr>
        <p:txBody>
          <a:bodyPr>
            <a:normAutofit/>
          </a:bodyPr>
          <a:lstStyle/>
          <a:p>
            <a:r>
              <a:rPr lang="en-US" dirty="0"/>
              <a:t>Hazard Ratio</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5A8B44C-47D1-449A-BB9E-A29A803F6870}"/>
              </a:ext>
            </a:extLst>
          </p:cNvPr>
          <p:cNvSpPr>
            <a:spLocks noGrp="1"/>
          </p:cNvSpPr>
          <p:nvPr>
            <p:ph idx="1"/>
          </p:nvPr>
        </p:nvSpPr>
        <p:spPr>
          <a:xfrm>
            <a:off x="838200" y="1825625"/>
            <a:ext cx="10515600" cy="4351338"/>
          </a:xfrm>
        </p:spPr>
        <p:txBody>
          <a:bodyPr>
            <a:normAutofit/>
          </a:bodyPr>
          <a:lstStyle/>
          <a:p>
            <a:pPr marL="0" indent="0">
              <a:buNone/>
            </a:pPr>
            <a:r>
              <a:rPr lang="en-US" dirty="0">
                <a:latin typeface="+mj-lt"/>
              </a:rPr>
              <a:t>HR = 1 (event rates are the same in both arms)</a:t>
            </a:r>
          </a:p>
          <a:p>
            <a:pPr marL="0" indent="0">
              <a:buNone/>
            </a:pPr>
            <a:r>
              <a:rPr lang="en-US" dirty="0">
                <a:latin typeface="+mj-lt"/>
              </a:rPr>
              <a:t>HR = 2 (at any time, twice as many patients in the treatment group are having an event proportionally to the comparator group)</a:t>
            </a:r>
          </a:p>
          <a:p>
            <a:pPr marL="0" indent="0">
              <a:buNone/>
            </a:pPr>
            <a:r>
              <a:rPr lang="en-US" dirty="0">
                <a:latin typeface="+mj-lt"/>
              </a:rPr>
              <a:t>HR = 0.5 (at any time, half as many patients in the treatment group are having an event proportionally to the comparator group)</a:t>
            </a:r>
          </a:p>
        </p:txBody>
      </p:sp>
    </p:spTree>
    <p:extLst>
      <p:ext uri="{BB962C8B-B14F-4D97-AF65-F5344CB8AC3E}">
        <p14:creationId xmlns:p14="http://schemas.microsoft.com/office/powerpoint/2010/main" val="3919340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C948F5-1691-4FE6-A838-71A68CF7B405}"/>
              </a:ext>
            </a:extLst>
          </p:cNvPr>
          <p:cNvPicPr>
            <a:picLocks noGrp="1" noChangeAspect="1"/>
          </p:cNvPicPr>
          <p:nvPr>
            <p:ph idx="1"/>
          </p:nvPr>
        </p:nvPicPr>
        <p:blipFill>
          <a:blip r:embed="rId4"/>
          <a:stretch>
            <a:fillRect/>
          </a:stretch>
        </p:blipFill>
        <p:spPr>
          <a:xfrm>
            <a:off x="459761" y="842682"/>
            <a:ext cx="8367898" cy="5334281"/>
          </a:xfrm>
        </p:spPr>
      </p:pic>
      <p:graphicFrame>
        <p:nvGraphicFramePr>
          <p:cNvPr id="10" name="Object 9">
            <a:extLst>
              <a:ext uri="{FF2B5EF4-FFF2-40B4-BE49-F238E27FC236}">
                <a16:creationId xmlns:a16="http://schemas.microsoft.com/office/drawing/2014/main" id="{1AEB36AC-26C8-4A34-8F72-E75B9E990A92}"/>
              </a:ext>
            </a:extLst>
          </p:cNvPr>
          <p:cNvGraphicFramePr>
            <a:graphicFrameLocks noChangeAspect="1"/>
          </p:cNvGraphicFramePr>
          <p:nvPr>
            <p:extLst>
              <p:ext uri="{D42A27DB-BD31-4B8C-83A1-F6EECF244321}">
                <p14:modId xmlns:p14="http://schemas.microsoft.com/office/powerpoint/2010/main" val="1420817793"/>
              </p:ext>
            </p:extLst>
          </p:nvPr>
        </p:nvGraphicFramePr>
        <p:xfrm>
          <a:off x="8827659" y="1873623"/>
          <a:ext cx="2817494" cy="2698377"/>
        </p:xfrm>
        <a:graphic>
          <a:graphicData uri="http://schemas.openxmlformats.org/presentationml/2006/ole">
            <mc:AlternateContent xmlns:mc="http://schemas.openxmlformats.org/markup-compatibility/2006">
              <mc:Choice xmlns:v="urn:schemas-microsoft-com:vml" Requires="v">
                <p:oleObj spid="_x0000_s1032" name="Worksheet" r:id="rId5" imgW="2444620" imgH="2032046" progId="Excel.Sheet.12">
                  <p:embed/>
                </p:oleObj>
              </mc:Choice>
              <mc:Fallback>
                <p:oleObj name="Worksheet" r:id="rId5" imgW="2444620" imgH="2032046" progId="Excel.Sheet.12">
                  <p:embed/>
                  <p:pic>
                    <p:nvPicPr>
                      <p:cNvPr id="10" name="Object 9">
                        <a:extLst>
                          <a:ext uri="{FF2B5EF4-FFF2-40B4-BE49-F238E27FC236}">
                            <a16:creationId xmlns:a16="http://schemas.microsoft.com/office/drawing/2014/main" id="{1AEB36AC-26C8-4A34-8F72-E75B9E990A92}"/>
                          </a:ext>
                        </a:extLst>
                      </p:cNvPr>
                      <p:cNvPicPr/>
                      <p:nvPr/>
                    </p:nvPicPr>
                    <p:blipFill>
                      <a:blip r:embed="rId6"/>
                      <a:stretch>
                        <a:fillRect/>
                      </a:stretch>
                    </p:blipFill>
                    <p:spPr>
                      <a:xfrm>
                        <a:off x="8827659" y="1873623"/>
                        <a:ext cx="2817494" cy="2698377"/>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EE287684-336F-4A58-84B4-06F165153DC1}"/>
              </a:ext>
            </a:extLst>
          </p:cNvPr>
          <p:cNvSpPr txBox="1"/>
          <p:nvPr/>
        </p:nvSpPr>
        <p:spPr>
          <a:xfrm>
            <a:off x="10345271" y="6203575"/>
            <a:ext cx="1631576" cy="369332"/>
          </a:xfrm>
          <a:prstGeom prst="rect">
            <a:avLst/>
          </a:prstGeom>
          <a:noFill/>
        </p:spPr>
        <p:txBody>
          <a:bodyPr wrap="square" rtlCol="0">
            <a:spAutoFit/>
          </a:bodyPr>
          <a:lstStyle/>
          <a:p>
            <a:r>
              <a:rPr lang="en-US" dirty="0"/>
              <a:t>Table 2</a:t>
            </a:r>
          </a:p>
        </p:txBody>
      </p:sp>
    </p:spTree>
    <p:extLst>
      <p:ext uri="{BB962C8B-B14F-4D97-AF65-F5344CB8AC3E}">
        <p14:creationId xmlns:p14="http://schemas.microsoft.com/office/powerpoint/2010/main" val="3873788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0D8697-DDB1-4BCC-AAA6-DCCB43048024}"/>
              </a:ext>
            </a:extLst>
          </p:cNvPr>
          <p:cNvPicPr>
            <a:picLocks noGrp="1" noChangeAspect="1"/>
          </p:cNvPicPr>
          <p:nvPr>
            <p:ph idx="1"/>
          </p:nvPr>
        </p:nvPicPr>
        <p:blipFill>
          <a:blip r:embed="rId3"/>
          <a:stretch>
            <a:fillRect/>
          </a:stretch>
        </p:blipFill>
        <p:spPr>
          <a:xfrm>
            <a:off x="447435" y="676695"/>
            <a:ext cx="6998108" cy="5504610"/>
          </a:xfrm>
        </p:spPr>
      </p:pic>
      <p:sp>
        <p:nvSpPr>
          <p:cNvPr id="6" name="Rectangle 2">
            <a:extLst>
              <a:ext uri="{FF2B5EF4-FFF2-40B4-BE49-F238E27FC236}">
                <a16:creationId xmlns:a16="http://schemas.microsoft.com/office/drawing/2014/main" id="{FB0CFF35-9E93-40BB-9E6C-F6541E34A3F5}"/>
              </a:ext>
            </a:extLst>
          </p:cNvPr>
          <p:cNvSpPr txBox="1">
            <a:spLocks noChangeArrowheads="1"/>
          </p:cNvSpPr>
          <p:nvPr/>
        </p:nvSpPr>
        <p:spPr bwMode="auto">
          <a:xfrm>
            <a:off x="7445543" y="826481"/>
            <a:ext cx="4338918" cy="30796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53920" tIns="31740" rIns="0" bIns="15870" numCol="1" rtlCol="0" anchor="ctr" anchorCtr="0" compatLnSpc="1">
            <a:prstTxWarp prst="textNoShape">
              <a:avLst/>
            </a:prstTxWarp>
            <a:spAutoFit/>
          </a:bodyPr>
          <a:lstStyle>
            <a:lvl1pPr marL="228600" indent="-22860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0" fontAlgn="base" latinLnBrk="0" hangingPunct="0">
              <a:lnSpc>
                <a:spcPct val="90000"/>
              </a:lnSpc>
              <a:spcBef>
                <a:spcPct val="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1371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9pPr>
          </a:lstStyle>
          <a:p>
            <a:pPr marL="0" indent="0">
              <a:lnSpc>
                <a:spcPct val="100000"/>
              </a:lnSpc>
              <a:buFontTx/>
              <a:buNone/>
            </a:pPr>
            <a:r>
              <a:rPr lang="en-US" altLang="en-US" sz="1100" b="1" dirty="0">
                <a:solidFill>
                  <a:srgbClr val="252525"/>
                </a:solidFill>
                <a:latin typeface="+mj-lt"/>
                <a:cs typeface="Arial" panose="020B0604020202020204" pitchFamily="34" charset="0"/>
              </a:rPr>
              <a:t>Serious adverse event (SAE)</a:t>
            </a:r>
          </a:p>
          <a:p>
            <a:pPr marL="457200" lvl="1" indent="-457200">
              <a:lnSpc>
                <a:spcPct val="100000"/>
              </a:lnSpc>
              <a:buFontTx/>
              <a:buNone/>
            </a:pPr>
            <a:r>
              <a:rPr lang="en-US" altLang="en-US" sz="1100" dirty="0">
                <a:solidFill>
                  <a:srgbClr val="252525"/>
                </a:solidFill>
                <a:latin typeface="+mj-lt"/>
                <a:cs typeface="Arial" panose="020B0604020202020204" pitchFamily="34" charset="0"/>
              </a:rPr>
              <a:t>38.3% vs. 37.1% (HR 1.04; P=0.25)</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Hypotension</a:t>
            </a:r>
            <a:r>
              <a:rPr lang="en-US" altLang="en-US" sz="1100" dirty="0">
                <a:solidFill>
                  <a:srgbClr val="252525"/>
                </a:solidFill>
                <a:latin typeface="+mj-lt"/>
                <a:cs typeface="Arial" panose="020B0604020202020204" pitchFamily="34" charset="0"/>
              </a:rPr>
              <a:t>: 2.4% vs. 1.4% (HR 1.67; P=0.001; NNH 100)</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Syncope</a:t>
            </a:r>
            <a:r>
              <a:rPr lang="en-US" altLang="en-US" sz="1100" dirty="0">
                <a:solidFill>
                  <a:srgbClr val="252525"/>
                </a:solidFill>
                <a:latin typeface="+mj-lt"/>
                <a:cs typeface="Arial" panose="020B0604020202020204" pitchFamily="34" charset="0"/>
              </a:rPr>
              <a:t>: 2.3% vs. 1.7% (HR 1.33; P=0.05; NNH 167)</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Bradycardia</a:t>
            </a:r>
            <a:r>
              <a:rPr lang="en-US" altLang="en-US" sz="1100" dirty="0">
                <a:solidFill>
                  <a:srgbClr val="252525"/>
                </a:solidFill>
                <a:latin typeface="+mj-lt"/>
                <a:cs typeface="Arial" panose="020B0604020202020204" pitchFamily="34" charset="0"/>
              </a:rPr>
              <a:t>: 1.9% vs. 1.6% (HR 1.19; P=0.28)</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Electrolyte abnormality</a:t>
            </a:r>
            <a:r>
              <a:rPr lang="en-US" altLang="en-US" sz="1100" dirty="0">
                <a:solidFill>
                  <a:srgbClr val="252525"/>
                </a:solidFill>
                <a:latin typeface="+mj-lt"/>
                <a:cs typeface="Arial" panose="020B0604020202020204" pitchFamily="34" charset="0"/>
              </a:rPr>
              <a:t>: 3.1% vs. 2.3% (HR 1.35; P=0.02; NNH 125)</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Fall with injury</a:t>
            </a:r>
            <a:r>
              <a:rPr lang="en-US" altLang="en-US" sz="1100" dirty="0">
                <a:solidFill>
                  <a:srgbClr val="252525"/>
                </a:solidFill>
                <a:latin typeface="+mj-lt"/>
                <a:cs typeface="Arial" panose="020B0604020202020204" pitchFamily="34" charset="0"/>
              </a:rPr>
              <a:t>: 2.2% vs. 2.3% (HR 0.95; P=0.71)</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457200" lvl="1" indent="-457200">
              <a:lnSpc>
                <a:spcPct val="100000"/>
              </a:lnSpc>
              <a:buFontTx/>
              <a:buNone/>
            </a:pPr>
            <a:r>
              <a:rPr lang="en-US" altLang="en-US" sz="1100" b="1" dirty="0">
                <a:solidFill>
                  <a:srgbClr val="252525"/>
                </a:solidFill>
                <a:latin typeface="+mj-lt"/>
                <a:cs typeface="Arial" panose="020B0604020202020204" pitchFamily="34" charset="0"/>
              </a:rPr>
              <a:t>AKI/ARF</a:t>
            </a:r>
            <a:r>
              <a:rPr lang="en-US" altLang="en-US" sz="1100" dirty="0">
                <a:solidFill>
                  <a:srgbClr val="252525"/>
                </a:solidFill>
                <a:latin typeface="+mj-lt"/>
                <a:cs typeface="Arial" panose="020B0604020202020204" pitchFamily="34" charset="0"/>
              </a:rPr>
              <a:t>: 4.1% vs. 2.5% (HR 1.66; P&lt;0.001; NNH 63)</a:t>
            </a:r>
          </a:p>
          <a:p>
            <a:pPr marL="457200" lvl="1" indent="-457200">
              <a:lnSpc>
                <a:spcPct val="100000"/>
              </a:lnSpc>
              <a:buFontTx/>
              <a:buNone/>
            </a:pPr>
            <a:endParaRPr lang="en-US" altLang="en-US" sz="1100" dirty="0">
              <a:solidFill>
                <a:srgbClr val="252525"/>
              </a:solidFill>
              <a:latin typeface="+mj-lt"/>
              <a:cs typeface="Arial" panose="020B0604020202020204" pitchFamily="34" charset="0"/>
            </a:endParaRPr>
          </a:p>
          <a:p>
            <a:pPr marL="914400" lvl="2" indent="-914400">
              <a:lnSpc>
                <a:spcPct val="100000"/>
              </a:lnSpc>
              <a:buFontTx/>
              <a:buNone/>
            </a:pPr>
            <a:r>
              <a:rPr lang="en-US" altLang="en-US" sz="1100" b="1" dirty="0">
                <a:solidFill>
                  <a:srgbClr val="252525"/>
                </a:solidFill>
                <a:latin typeface="+mj-lt"/>
                <a:cs typeface="Arial" panose="020B0604020202020204" pitchFamily="34" charset="0"/>
              </a:rPr>
              <a:t>SAE possibly or definitely associated with the intervention</a:t>
            </a:r>
            <a:r>
              <a:rPr lang="en-US" altLang="en-US" sz="1100" dirty="0">
                <a:solidFill>
                  <a:srgbClr val="252525"/>
                </a:solidFill>
                <a:latin typeface="+mj-lt"/>
                <a:cs typeface="Arial" panose="020B0604020202020204" pitchFamily="34" charset="0"/>
              </a:rPr>
              <a:t> </a:t>
            </a:r>
          </a:p>
          <a:p>
            <a:pPr marL="914400" lvl="2" indent="-914400">
              <a:lnSpc>
                <a:spcPct val="100000"/>
              </a:lnSpc>
              <a:buFontTx/>
              <a:buNone/>
            </a:pPr>
            <a:r>
              <a:rPr lang="en-US" altLang="en-US" sz="1100" dirty="0">
                <a:solidFill>
                  <a:srgbClr val="252525"/>
                </a:solidFill>
                <a:latin typeface="+mj-lt"/>
                <a:cs typeface="Arial" panose="020B0604020202020204" pitchFamily="34" charset="0"/>
              </a:rPr>
              <a:t>4.7% vs. 2.5% (HR 1.88; P&lt;0.001; NNH 45)</a:t>
            </a:r>
          </a:p>
          <a:p>
            <a:pPr marL="0" indent="0">
              <a:lnSpc>
                <a:spcPct val="100000"/>
              </a:lnSpc>
              <a:buFontTx/>
              <a:buNone/>
            </a:pPr>
            <a:endParaRPr lang="en-US" altLang="en-US" sz="1000" b="1" dirty="0">
              <a:solidFill>
                <a:srgbClr val="252525"/>
              </a:solidFill>
              <a:cs typeface="Arial" panose="020B0604020202020204" pitchFamily="34" charset="0"/>
            </a:endParaRPr>
          </a:p>
        </p:txBody>
      </p:sp>
      <p:sp>
        <p:nvSpPr>
          <p:cNvPr id="2" name="TextBox 1">
            <a:extLst>
              <a:ext uri="{FF2B5EF4-FFF2-40B4-BE49-F238E27FC236}">
                <a16:creationId xmlns:a16="http://schemas.microsoft.com/office/drawing/2014/main" id="{7EAC9B58-DCDC-48B0-A50A-A4725EECE713}"/>
              </a:ext>
            </a:extLst>
          </p:cNvPr>
          <p:cNvSpPr txBox="1"/>
          <p:nvPr/>
        </p:nvSpPr>
        <p:spPr>
          <a:xfrm>
            <a:off x="447435" y="262539"/>
            <a:ext cx="3012941" cy="461665"/>
          </a:xfrm>
          <a:prstGeom prst="rect">
            <a:avLst/>
          </a:prstGeom>
          <a:noFill/>
        </p:spPr>
        <p:txBody>
          <a:bodyPr wrap="square" rtlCol="0">
            <a:spAutoFit/>
          </a:bodyPr>
          <a:lstStyle/>
          <a:p>
            <a:r>
              <a:rPr lang="en-US" sz="2400" dirty="0"/>
              <a:t>STEP</a:t>
            </a:r>
          </a:p>
        </p:txBody>
      </p:sp>
      <p:sp>
        <p:nvSpPr>
          <p:cNvPr id="3" name="TextBox 2">
            <a:extLst>
              <a:ext uri="{FF2B5EF4-FFF2-40B4-BE49-F238E27FC236}">
                <a16:creationId xmlns:a16="http://schemas.microsoft.com/office/drawing/2014/main" id="{A689D49C-797A-4041-BEBC-CCB4E76B6F3D}"/>
              </a:ext>
            </a:extLst>
          </p:cNvPr>
          <p:cNvSpPr txBox="1"/>
          <p:nvPr/>
        </p:nvSpPr>
        <p:spPr>
          <a:xfrm>
            <a:off x="7660343" y="215030"/>
            <a:ext cx="2142565" cy="461665"/>
          </a:xfrm>
          <a:prstGeom prst="rect">
            <a:avLst/>
          </a:prstGeom>
          <a:noFill/>
        </p:spPr>
        <p:txBody>
          <a:bodyPr wrap="square" rtlCol="0">
            <a:spAutoFit/>
          </a:bodyPr>
          <a:lstStyle/>
          <a:p>
            <a:r>
              <a:rPr lang="en-US" sz="2400" dirty="0"/>
              <a:t>SPRINT</a:t>
            </a:r>
          </a:p>
        </p:txBody>
      </p:sp>
      <p:cxnSp>
        <p:nvCxnSpPr>
          <p:cNvPr id="8" name="Straight Arrow Connector 7">
            <a:extLst>
              <a:ext uri="{FF2B5EF4-FFF2-40B4-BE49-F238E27FC236}">
                <a16:creationId xmlns:a16="http://schemas.microsoft.com/office/drawing/2014/main" id="{9E79E4F6-AA12-4B5C-91E7-81CDA571B7AB}"/>
              </a:ext>
            </a:extLst>
          </p:cNvPr>
          <p:cNvCxnSpPr>
            <a:cxnSpLocks/>
          </p:cNvCxnSpPr>
          <p:nvPr/>
        </p:nvCxnSpPr>
        <p:spPr>
          <a:xfrm flipH="1" flipV="1">
            <a:off x="7144871" y="1945341"/>
            <a:ext cx="627530" cy="216789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E1789BD-CC38-4625-B42D-62636B0EDD83}"/>
              </a:ext>
            </a:extLst>
          </p:cNvPr>
          <p:cNvSpPr txBox="1"/>
          <p:nvPr/>
        </p:nvSpPr>
        <p:spPr>
          <a:xfrm>
            <a:off x="7609327" y="4113233"/>
            <a:ext cx="1842245" cy="307777"/>
          </a:xfrm>
          <a:prstGeom prst="rect">
            <a:avLst/>
          </a:prstGeom>
          <a:noFill/>
        </p:spPr>
        <p:txBody>
          <a:bodyPr wrap="square" rtlCol="0">
            <a:spAutoFit/>
          </a:bodyPr>
          <a:lstStyle/>
          <a:p>
            <a:r>
              <a:rPr lang="en-US" sz="1400" dirty="0">
                <a:latin typeface="+mj-lt"/>
              </a:rPr>
              <a:t>NNH: 125</a:t>
            </a:r>
          </a:p>
        </p:txBody>
      </p:sp>
      <p:sp>
        <p:nvSpPr>
          <p:cNvPr id="9" name="TextBox 8">
            <a:extLst>
              <a:ext uri="{FF2B5EF4-FFF2-40B4-BE49-F238E27FC236}">
                <a16:creationId xmlns:a16="http://schemas.microsoft.com/office/drawing/2014/main" id="{8174B32F-BCAF-4B48-8E0B-5AD5E8D01251}"/>
              </a:ext>
            </a:extLst>
          </p:cNvPr>
          <p:cNvSpPr txBox="1"/>
          <p:nvPr/>
        </p:nvSpPr>
        <p:spPr>
          <a:xfrm>
            <a:off x="10345271" y="6181305"/>
            <a:ext cx="1631576" cy="369332"/>
          </a:xfrm>
          <a:prstGeom prst="rect">
            <a:avLst/>
          </a:prstGeom>
          <a:noFill/>
        </p:spPr>
        <p:txBody>
          <a:bodyPr wrap="square" rtlCol="0">
            <a:spAutoFit/>
          </a:bodyPr>
          <a:lstStyle/>
          <a:p>
            <a:r>
              <a:rPr lang="en-US" dirty="0"/>
              <a:t>Table 3</a:t>
            </a:r>
          </a:p>
        </p:txBody>
      </p:sp>
    </p:spTree>
    <p:extLst>
      <p:ext uri="{BB962C8B-B14F-4D97-AF65-F5344CB8AC3E}">
        <p14:creationId xmlns:p14="http://schemas.microsoft.com/office/powerpoint/2010/main" val="622490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9367-2B08-45E4-A76D-F5C28CB9BA2E}"/>
              </a:ext>
            </a:extLst>
          </p:cNvPr>
          <p:cNvSpPr>
            <a:spLocks noGrp="1"/>
          </p:cNvSpPr>
          <p:nvPr>
            <p:ph type="title"/>
          </p:nvPr>
        </p:nvSpPr>
        <p:spPr>
          <a:xfrm>
            <a:off x="2852015" y="271161"/>
            <a:ext cx="1447800" cy="1325563"/>
          </a:xfrm>
        </p:spPr>
        <p:txBody>
          <a:bodyPr>
            <a:normAutofit/>
          </a:bodyPr>
          <a:lstStyle/>
          <a:p>
            <a:r>
              <a:rPr lang="en-US" sz="2800" dirty="0"/>
              <a:t>STEP</a:t>
            </a:r>
          </a:p>
        </p:txBody>
      </p:sp>
      <p:pic>
        <p:nvPicPr>
          <p:cNvPr id="5" name="Content Placeholder 4">
            <a:extLst>
              <a:ext uri="{FF2B5EF4-FFF2-40B4-BE49-F238E27FC236}">
                <a16:creationId xmlns:a16="http://schemas.microsoft.com/office/drawing/2014/main" id="{8A737B4F-B520-4F23-AA90-2F5AF65BD710}"/>
              </a:ext>
            </a:extLst>
          </p:cNvPr>
          <p:cNvPicPr>
            <a:picLocks noGrp="1" noChangeAspect="1"/>
          </p:cNvPicPr>
          <p:nvPr>
            <p:ph idx="1"/>
          </p:nvPr>
        </p:nvPicPr>
        <p:blipFill>
          <a:blip r:embed="rId2"/>
          <a:stretch>
            <a:fillRect/>
          </a:stretch>
        </p:blipFill>
        <p:spPr>
          <a:xfrm>
            <a:off x="5916794" y="1427143"/>
            <a:ext cx="6129557" cy="4351338"/>
          </a:xfrm>
        </p:spPr>
      </p:pic>
      <p:pic>
        <p:nvPicPr>
          <p:cNvPr id="7" name="Picture 6">
            <a:extLst>
              <a:ext uri="{FF2B5EF4-FFF2-40B4-BE49-F238E27FC236}">
                <a16:creationId xmlns:a16="http://schemas.microsoft.com/office/drawing/2014/main" id="{AA9F52DB-F771-4867-8368-950E588FCBEC}"/>
              </a:ext>
            </a:extLst>
          </p:cNvPr>
          <p:cNvPicPr>
            <a:picLocks noChangeAspect="1"/>
          </p:cNvPicPr>
          <p:nvPr/>
        </p:nvPicPr>
        <p:blipFill>
          <a:blip r:embed="rId3"/>
          <a:stretch>
            <a:fillRect/>
          </a:stretch>
        </p:blipFill>
        <p:spPr>
          <a:xfrm>
            <a:off x="249262" y="1252024"/>
            <a:ext cx="5667531" cy="4924659"/>
          </a:xfrm>
          <a:prstGeom prst="rect">
            <a:avLst/>
          </a:prstGeom>
        </p:spPr>
      </p:pic>
      <p:sp>
        <p:nvSpPr>
          <p:cNvPr id="8" name="Title 1">
            <a:extLst>
              <a:ext uri="{FF2B5EF4-FFF2-40B4-BE49-F238E27FC236}">
                <a16:creationId xmlns:a16="http://schemas.microsoft.com/office/drawing/2014/main" id="{41EB5792-7543-4221-8757-405FEBC23EFC}"/>
              </a:ext>
            </a:extLst>
          </p:cNvPr>
          <p:cNvSpPr txBox="1">
            <a:spLocks/>
          </p:cNvSpPr>
          <p:nvPr/>
        </p:nvSpPr>
        <p:spPr>
          <a:xfrm>
            <a:off x="8257672" y="271162"/>
            <a:ext cx="144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SPRINT</a:t>
            </a:r>
          </a:p>
        </p:txBody>
      </p:sp>
      <p:sp>
        <p:nvSpPr>
          <p:cNvPr id="6" name="TextBox 5">
            <a:extLst>
              <a:ext uri="{FF2B5EF4-FFF2-40B4-BE49-F238E27FC236}">
                <a16:creationId xmlns:a16="http://schemas.microsoft.com/office/drawing/2014/main" id="{497708EF-1213-4556-B3A1-6D4E62792D1E}"/>
              </a:ext>
            </a:extLst>
          </p:cNvPr>
          <p:cNvSpPr txBox="1"/>
          <p:nvPr/>
        </p:nvSpPr>
        <p:spPr>
          <a:xfrm>
            <a:off x="10201835" y="6176683"/>
            <a:ext cx="1631576" cy="369332"/>
          </a:xfrm>
          <a:prstGeom prst="rect">
            <a:avLst/>
          </a:prstGeom>
          <a:noFill/>
        </p:spPr>
        <p:txBody>
          <a:bodyPr wrap="square" rtlCol="0">
            <a:spAutoFit/>
          </a:bodyPr>
          <a:lstStyle/>
          <a:p>
            <a:r>
              <a:rPr lang="en-US" dirty="0"/>
              <a:t>Figure S4</a:t>
            </a:r>
          </a:p>
        </p:txBody>
      </p:sp>
      <p:sp>
        <p:nvSpPr>
          <p:cNvPr id="9" name="TextBox 8">
            <a:extLst>
              <a:ext uri="{FF2B5EF4-FFF2-40B4-BE49-F238E27FC236}">
                <a16:creationId xmlns:a16="http://schemas.microsoft.com/office/drawing/2014/main" id="{6A2E9D7A-F381-4BB2-88DA-54883F890F64}"/>
              </a:ext>
            </a:extLst>
          </p:cNvPr>
          <p:cNvSpPr txBox="1"/>
          <p:nvPr/>
        </p:nvSpPr>
        <p:spPr>
          <a:xfrm>
            <a:off x="5029201" y="6176683"/>
            <a:ext cx="1631576" cy="369332"/>
          </a:xfrm>
          <a:prstGeom prst="rect">
            <a:avLst/>
          </a:prstGeom>
          <a:noFill/>
        </p:spPr>
        <p:txBody>
          <a:bodyPr wrap="square" rtlCol="0">
            <a:spAutoFit/>
          </a:bodyPr>
          <a:lstStyle/>
          <a:p>
            <a:r>
              <a:rPr lang="en-US" dirty="0"/>
              <a:t>Figure S4</a:t>
            </a:r>
          </a:p>
        </p:txBody>
      </p:sp>
    </p:spTree>
    <p:extLst>
      <p:ext uri="{BB962C8B-B14F-4D97-AF65-F5344CB8AC3E}">
        <p14:creationId xmlns:p14="http://schemas.microsoft.com/office/powerpoint/2010/main" val="3389702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90287C-B7EF-4E29-AF38-808154EE1011}"/>
              </a:ext>
            </a:extLst>
          </p:cNvPr>
          <p:cNvPicPr>
            <a:picLocks noGrp="1" noChangeAspect="1"/>
          </p:cNvPicPr>
          <p:nvPr>
            <p:ph idx="1"/>
          </p:nvPr>
        </p:nvPicPr>
        <p:blipFill>
          <a:blip r:embed="rId3"/>
          <a:stretch>
            <a:fillRect/>
          </a:stretch>
        </p:blipFill>
        <p:spPr>
          <a:xfrm>
            <a:off x="2506991" y="510988"/>
            <a:ext cx="7178018" cy="5612187"/>
          </a:xfrm>
        </p:spPr>
      </p:pic>
      <p:sp>
        <p:nvSpPr>
          <p:cNvPr id="3" name="TextBox 2">
            <a:extLst>
              <a:ext uri="{FF2B5EF4-FFF2-40B4-BE49-F238E27FC236}">
                <a16:creationId xmlns:a16="http://schemas.microsoft.com/office/drawing/2014/main" id="{65B02D95-FB27-4CFE-A127-4B18729DDBA3}"/>
              </a:ext>
            </a:extLst>
          </p:cNvPr>
          <p:cNvSpPr txBox="1"/>
          <p:nvPr/>
        </p:nvSpPr>
        <p:spPr>
          <a:xfrm>
            <a:off x="10345271" y="6181305"/>
            <a:ext cx="1631576" cy="369332"/>
          </a:xfrm>
          <a:prstGeom prst="rect">
            <a:avLst/>
          </a:prstGeom>
          <a:noFill/>
        </p:spPr>
        <p:txBody>
          <a:bodyPr wrap="square" rtlCol="0">
            <a:spAutoFit/>
          </a:bodyPr>
          <a:lstStyle/>
          <a:p>
            <a:r>
              <a:rPr lang="en-US" dirty="0"/>
              <a:t>Figure 3</a:t>
            </a:r>
          </a:p>
        </p:txBody>
      </p:sp>
    </p:spTree>
    <p:extLst>
      <p:ext uri="{BB962C8B-B14F-4D97-AF65-F5344CB8AC3E}">
        <p14:creationId xmlns:p14="http://schemas.microsoft.com/office/powerpoint/2010/main" val="2775884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3C2D-5550-46D6-B7C4-0F51F24415A6}"/>
              </a:ext>
            </a:extLst>
          </p:cNvPr>
          <p:cNvSpPr>
            <a:spLocks noGrp="1"/>
          </p:cNvSpPr>
          <p:nvPr>
            <p:ph type="title"/>
          </p:nvPr>
        </p:nvSpPr>
        <p:spPr/>
        <p:txBody>
          <a:bodyPr/>
          <a:lstStyle/>
          <a:p>
            <a:r>
              <a:rPr lang="en-US" dirty="0"/>
              <a:t>Comparison</a:t>
            </a:r>
          </a:p>
        </p:txBody>
      </p:sp>
      <p:graphicFrame>
        <p:nvGraphicFramePr>
          <p:cNvPr id="4" name="Table 4">
            <a:extLst>
              <a:ext uri="{FF2B5EF4-FFF2-40B4-BE49-F238E27FC236}">
                <a16:creationId xmlns:a16="http://schemas.microsoft.com/office/drawing/2014/main" id="{D3925EDB-4225-4BD3-96C8-FEE22ED0209C}"/>
              </a:ext>
            </a:extLst>
          </p:cNvPr>
          <p:cNvGraphicFramePr>
            <a:graphicFrameLocks noGrp="1"/>
          </p:cNvGraphicFramePr>
          <p:nvPr>
            <p:ph idx="1"/>
            <p:extLst>
              <p:ext uri="{D42A27DB-BD31-4B8C-83A1-F6EECF244321}">
                <p14:modId xmlns:p14="http://schemas.microsoft.com/office/powerpoint/2010/main" val="3695921907"/>
              </p:ext>
            </p:extLst>
          </p:nvPr>
        </p:nvGraphicFramePr>
        <p:xfrm>
          <a:off x="838200" y="1574613"/>
          <a:ext cx="10460604" cy="4846776"/>
        </p:xfrm>
        <a:graphic>
          <a:graphicData uri="http://schemas.openxmlformats.org/drawingml/2006/table">
            <a:tbl>
              <a:tblPr firstRow="1" bandRow="1">
                <a:tableStyleId>{5C22544A-7EE6-4342-B048-85BDC9FD1C3A}</a:tableStyleId>
              </a:tblPr>
              <a:tblGrid>
                <a:gridCol w="3486868">
                  <a:extLst>
                    <a:ext uri="{9D8B030D-6E8A-4147-A177-3AD203B41FA5}">
                      <a16:colId xmlns:a16="http://schemas.microsoft.com/office/drawing/2014/main" val="3396858162"/>
                    </a:ext>
                  </a:extLst>
                </a:gridCol>
                <a:gridCol w="3494121">
                  <a:extLst>
                    <a:ext uri="{9D8B030D-6E8A-4147-A177-3AD203B41FA5}">
                      <a16:colId xmlns:a16="http://schemas.microsoft.com/office/drawing/2014/main" val="383201061"/>
                    </a:ext>
                  </a:extLst>
                </a:gridCol>
                <a:gridCol w="3479615">
                  <a:extLst>
                    <a:ext uri="{9D8B030D-6E8A-4147-A177-3AD203B41FA5}">
                      <a16:colId xmlns:a16="http://schemas.microsoft.com/office/drawing/2014/main" val="306941791"/>
                    </a:ext>
                  </a:extLst>
                </a:gridCol>
              </a:tblGrid>
              <a:tr h="365874">
                <a:tc>
                  <a:txBody>
                    <a:bodyPr/>
                    <a:lstStyle/>
                    <a:p>
                      <a:endParaRPr lang="en-US"/>
                    </a:p>
                  </a:txBody>
                  <a:tcPr/>
                </a:tc>
                <a:tc>
                  <a:txBody>
                    <a:bodyPr/>
                    <a:lstStyle/>
                    <a:p>
                      <a:r>
                        <a:rPr lang="en-US" dirty="0"/>
                        <a:t>SPRINT</a:t>
                      </a:r>
                    </a:p>
                  </a:txBody>
                  <a:tcPr/>
                </a:tc>
                <a:tc>
                  <a:txBody>
                    <a:bodyPr/>
                    <a:lstStyle/>
                    <a:p>
                      <a:r>
                        <a:rPr lang="en-US" dirty="0"/>
                        <a:t>STEP</a:t>
                      </a:r>
                    </a:p>
                  </a:txBody>
                  <a:tcPr/>
                </a:tc>
                <a:extLst>
                  <a:ext uri="{0D108BD9-81ED-4DB2-BD59-A6C34878D82A}">
                    <a16:rowId xmlns:a16="http://schemas.microsoft.com/office/drawing/2014/main" val="20109207"/>
                  </a:ext>
                </a:extLst>
              </a:tr>
              <a:tr h="365874">
                <a:tc>
                  <a:txBody>
                    <a:bodyPr/>
                    <a:lstStyle/>
                    <a:p>
                      <a:r>
                        <a:rPr lang="en-US" dirty="0"/>
                        <a:t>Total Enrollees</a:t>
                      </a:r>
                    </a:p>
                  </a:txBody>
                  <a:tcPr/>
                </a:tc>
                <a:tc>
                  <a:txBody>
                    <a:bodyPr/>
                    <a:lstStyle/>
                    <a:p>
                      <a:r>
                        <a:rPr lang="en-US" dirty="0"/>
                        <a:t>9,361</a:t>
                      </a:r>
                    </a:p>
                  </a:txBody>
                  <a:tcPr/>
                </a:tc>
                <a:tc>
                  <a:txBody>
                    <a:bodyPr/>
                    <a:lstStyle/>
                    <a:p>
                      <a:r>
                        <a:rPr lang="en-US" dirty="0"/>
                        <a:t>8,511</a:t>
                      </a:r>
                    </a:p>
                  </a:txBody>
                  <a:tcPr/>
                </a:tc>
                <a:extLst>
                  <a:ext uri="{0D108BD9-81ED-4DB2-BD59-A6C34878D82A}">
                    <a16:rowId xmlns:a16="http://schemas.microsoft.com/office/drawing/2014/main" val="484158638"/>
                  </a:ext>
                </a:extLst>
              </a:tr>
              <a:tr h="365874">
                <a:tc>
                  <a:txBody>
                    <a:bodyPr/>
                    <a:lstStyle/>
                    <a:p>
                      <a:r>
                        <a:rPr lang="en-US" dirty="0"/>
                        <a:t>Duration of follow up</a:t>
                      </a:r>
                    </a:p>
                  </a:txBody>
                  <a:tcPr/>
                </a:tc>
                <a:tc>
                  <a:txBody>
                    <a:bodyPr/>
                    <a:lstStyle/>
                    <a:p>
                      <a:r>
                        <a:rPr lang="en-US" dirty="0"/>
                        <a:t>5 years (median 3.26 </a:t>
                      </a:r>
                      <a:r>
                        <a:rPr lang="en-US" dirty="0" err="1"/>
                        <a:t>yrs</a:t>
                      </a:r>
                      <a:r>
                        <a:rPr lang="en-US" dirty="0"/>
                        <a:t>). Stopped early.</a:t>
                      </a:r>
                    </a:p>
                  </a:txBody>
                  <a:tcPr/>
                </a:tc>
                <a:tc>
                  <a:txBody>
                    <a:bodyPr/>
                    <a:lstStyle/>
                    <a:p>
                      <a:r>
                        <a:rPr lang="en-US" dirty="0"/>
                        <a:t>4 years (median 3.34 </a:t>
                      </a:r>
                      <a:r>
                        <a:rPr lang="en-US" dirty="0" err="1"/>
                        <a:t>yrs</a:t>
                      </a:r>
                      <a:r>
                        <a:rPr lang="en-US" dirty="0"/>
                        <a:t>). Stopped early.</a:t>
                      </a:r>
                    </a:p>
                  </a:txBody>
                  <a:tcPr/>
                </a:tc>
                <a:extLst>
                  <a:ext uri="{0D108BD9-81ED-4DB2-BD59-A6C34878D82A}">
                    <a16:rowId xmlns:a16="http://schemas.microsoft.com/office/drawing/2014/main" val="281256768"/>
                  </a:ext>
                </a:extLst>
              </a:tr>
              <a:tr h="631508">
                <a:tc>
                  <a:txBody>
                    <a:bodyPr/>
                    <a:lstStyle/>
                    <a:p>
                      <a:r>
                        <a:rPr lang="en-US" dirty="0"/>
                        <a:t>Population studied</a:t>
                      </a:r>
                    </a:p>
                  </a:txBody>
                  <a:tcPr/>
                </a:tc>
                <a:tc>
                  <a:txBody>
                    <a:bodyPr/>
                    <a:lstStyle/>
                    <a:p>
                      <a:r>
                        <a:rPr lang="en-US" dirty="0"/>
                        <a:t>Patients age &gt;50 years old at high risk for CVD.</a:t>
                      </a:r>
                    </a:p>
                  </a:txBody>
                  <a:tcPr/>
                </a:tc>
                <a:tc>
                  <a:txBody>
                    <a:bodyPr/>
                    <a:lstStyle/>
                    <a:p>
                      <a:r>
                        <a:rPr lang="en-US" dirty="0"/>
                        <a:t>Han Chinese pts 60-80 years old with HTN.</a:t>
                      </a:r>
                    </a:p>
                  </a:txBody>
                  <a:tcPr/>
                </a:tc>
                <a:extLst>
                  <a:ext uri="{0D108BD9-81ED-4DB2-BD59-A6C34878D82A}">
                    <a16:rowId xmlns:a16="http://schemas.microsoft.com/office/drawing/2014/main" val="813318690"/>
                  </a:ext>
                </a:extLst>
              </a:tr>
              <a:tr h="1172801">
                <a:tc>
                  <a:txBody>
                    <a:bodyPr/>
                    <a:lstStyle/>
                    <a:p>
                      <a:r>
                        <a:rPr lang="en-US" dirty="0"/>
                        <a:t>Study Design</a:t>
                      </a:r>
                    </a:p>
                  </a:txBody>
                  <a:tcPr/>
                </a:tc>
                <a:tc>
                  <a:txBody>
                    <a:bodyPr/>
                    <a:lstStyle/>
                    <a:p>
                      <a:r>
                        <a:rPr lang="en-US" sz="1800" b="0" i="0" kern="1200" dirty="0">
                          <a:solidFill>
                            <a:schemeClr val="dk1"/>
                          </a:solidFill>
                          <a:effectLst/>
                          <a:latin typeface="+mn-lt"/>
                          <a:ea typeface="+mn-ea"/>
                          <a:cs typeface="+mn-cs"/>
                        </a:rPr>
                        <a:t>Patients randomized to intensive SBP lowering (target &lt;120 mm Hg) or routine SBP management (target &lt;140 mm Hg).</a:t>
                      </a:r>
                      <a:endParaRPr lang="en-US" dirty="0"/>
                    </a:p>
                  </a:txBody>
                  <a:tcPr/>
                </a:tc>
                <a:tc>
                  <a:txBody>
                    <a:bodyPr/>
                    <a:lstStyle/>
                    <a:p>
                      <a:r>
                        <a:rPr lang="en-US" dirty="0"/>
                        <a:t>Patients randomized to intensive SBP lowering (SBP 110-130), or standard treatment (SBP 130 to &lt;150).</a:t>
                      </a:r>
                    </a:p>
                  </a:txBody>
                  <a:tcPr/>
                </a:tc>
                <a:extLst>
                  <a:ext uri="{0D108BD9-81ED-4DB2-BD59-A6C34878D82A}">
                    <a16:rowId xmlns:a16="http://schemas.microsoft.com/office/drawing/2014/main" val="2553890125"/>
                  </a:ext>
                </a:extLst>
              </a:tr>
              <a:tr h="365874">
                <a:tc>
                  <a:txBody>
                    <a:bodyPr/>
                    <a:lstStyle/>
                    <a:p>
                      <a:r>
                        <a:rPr lang="en-US" dirty="0"/>
                        <a:t>Inclusion Criteria</a:t>
                      </a:r>
                    </a:p>
                  </a:txBody>
                  <a:tcPr/>
                </a:tc>
                <a:tc>
                  <a:txBody>
                    <a:bodyPr/>
                    <a:lstStyle/>
                    <a:p>
                      <a:r>
                        <a:rPr lang="en-US" dirty="0"/>
                        <a:t>*</a:t>
                      </a:r>
                    </a:p>
                  </a:txBody>
                  <a:tcPr/>
                </a:tc>
                <a:tc>
                  <a:txBody>
                    <a:bodyPr/>
                    <a:lstStyle/>
                    <a:p>
                      <a:r>
                        <a:rPr lang="en-US" dirty="0"/>
                        <a:t>*</a:t>
                      </a:r>
                    </a:p>
                  </a:txBody>
                  <a:tcPr/>
                </a:tc>
                <a:extLst>
                  <a:ext uri="{0D108BD9-81ED-4DB2-BD59-A6C34878D82A}">
                    <a16:rowId xmlns:a16="http://schemas.microsoft.com/office/drawing/2014/main" val="3976606688"/>
                  </a:ext>
                </a:extLst>
              </a:tr>
              <a:tr h="365874">
                <a:tc>
                  <a:txBody>
                    <a:bodyPr/>
                    <a:lstStyle/>
                    <a:p>
                      <a:r>
                        <a:rPr lang="en-US" dirty="0"/>
                        <a:t>Exclusion Criteria</a:t>
                      </a:r>
                    </a:p>
                  </a:txBody>
                  <a:tcPr/>
                </a:tc>
                <a:tc>
                  <a:txBody>
                    <a:bodyPr/>
                    <a:lstStyle/>
                    <a:p>
                      <a:r>
                        <a:rPr lang="en-US" dirty="0"/>
                        <a:t>*</a:t>
                      </a:r>
                    </a:p>
                  </a:txBody>
                  <a:tcPr/>
                </a:tc>
                <a:tc>
                  <a:txBody>
                    <a:bodyPr/>
                    <a:lstStyle/>
                    <a:p>
                      <a:r>
                        <a:rPr lang="en-US" dirty="0"/>
                        <a:t>*</a:t>
                      </a:r>
                    </a:p>
                  </a:txBody>
                  <a:tcPr/>
                </a:tc>
                <a:extLst>
                  <a:ext uri="{0D108BD9-81ED-4DB2-BD59-A6C34878D82A}">
                    <a16:rowId xmlns:a16="http://schemas.microsoft.com/office/drawing/2014/main" val="324344070"/>
                  </a:ext>
                </a:extLst>
              </a:tr>
              <a:tr h="631508">
                <a:tc>
                  <a:txBody>
                    <a:bodyPr/>
                    <a:lstStyle/>
                    <a:p>
                      <a:r>
                        <a:rPr lang="en-US" dirty="0"/>
                        <a:t>Primary outcome</a:t>
                      </a:r>
                    </a:p>
                  </a:txBody>
                  <a:tcPr/>
                </a:tc>
                <a:tc>
                  <a:txBody>
                    <a:bodyPr/>
                    <a:lstStyle/>
                    <a:p>
                      <a:r>
                        <a:rPr lang="en-US" dirty="0"/>
                        <a:t>1</a:t>
                      </a:r>
                      <a:r>
                        <a:rPr lang="en-US" baseline="30000" dirty="0"/>
                        <a:t>st</a:t>
                      </a:r>
                      <a:r>
                        <a:rPr lang="en-US" dirty="0"/>
                        <a:t> occurrence of stroke, ACS, CHF, MI, death from CV causes</a:t>
                      </a:r>
                    </a:p>
                  </a:txBody>
                  <a:tcPr/>
                </a:tc>
                <a:tc>
                  <a:txBody>
                    <a:bodyPr/>
                    <a:lstStyle/>
                    <a:p>
                      <a:r>
                        <a:rPr lang="en-US" dirty="0"/>
                        <a:t>1</a:t>
                      </a:r>
                      <a:r>
                        <a:rPr lang="en-US" baseline="30000" dirty="0"/>
                        <a:t>st</a:t>
                      </a:r>
                      <a:r>
                        <a:rPr lang="en-US" dirty="0"/>
                        <a:t> occurrence of stroke, ACS, ADHF, coronary </a:t>
                      </a:r>
                      <a:r>
                        <a:rPr lang="en-US" dirty="0" err="1"/>
                        <a:t>revasc</a:t>
                      </a:r>
                      <a:r>
                        <a:rPr lang="en-US" dirty="0"/>
                        <a:t>, </a:t>
                      </a:r>
                      <a:r>
                        <a:rPr lang="en-US" dirty="0" err="1"/>
                        <a:t>A.fib</a:t>
                      </a:r>
                      <a:r>
                        <a:rPr lang="en-US" dirty="0"/>
                        <a:t>, death from CV causes</a:t>
                      </a:r>
                    </a:p>
                  </a:txBody>
                  <a:tcPr/>
                </a:tc>
                <a:extLst>
                  <a:ext uri="{0D108BD9-81ED-4DB2-BD59-A6C34878D82A}">
                    <a16:rowId xmlns:a16="http://schemas.microsoft.com/office/drawing/2014/main" val="2994296695"/>
                  </a:ext>
                </a:extLst>
              </a:tr>
            </a:tbl>
          </a:graphicData>
        </a:graphic>
      </p:graphicFrame>
    </p:spTree>
    <p:extLst>
      <p:ext uri="{BB962C8B-B14F-4D97-AF65-F5344CB8AC3E}">
        <p14:creationId xmlns:p14="http://schemas.microsoft.com/office/powerpoint/2010/main" val="3732026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299FE35-D903-46A6-89B4-C181D683E914}"/>
              </a:ext>
            </a:extLst>
          </p:cNvPr>
          <p:cNvGraphicFramePr>
            <a:graphicFrameLocks noGrp="1"/>
          </p:cNvGraphicFramePr>
          <p:nvPr>
            <p:ph idx="1"/>
            <p:extLst>
              <p:ext uri="{D42A27DB-BD31-4B8C-83A1-F6EECF244321}">
                <p14:modId xmlns:p14="http://schemas.microsoft.com/office/powerpoint/2010/main" val="3135212756"/>
              </p:ext>
            </p:extLst>
          </p:nvPr>
        </p:nvGraphicFramePr>
        <p:xfrm>
          <a:off x="672354" y="982919"/>
          <a:ext cx="10681443" cy="4892162"/>
        </p:xfrm>
        <a:graphic>
          <a:graphicData uri="http://schemas.openxmlformats.org/drawingml/2006/table">
            <a:tbl>
              <a:tblPr firstRow="1" bandRow="1">
                <a:tableStyleId>{5C22544A-7EE6-4342-B048-85BDC9FD1C3A}</a:tableStyleId>
              </a:tblPr>
              <a:tblGrid>
                <a:gridCol w="3560481">
                  <a:extLst>
                    <a:ext uri="{9D8B030D-6E8A-4147-A177-3AD203B41FA5}">
                      <a16:colId xmlns:a16="http://schemas.microsoft.com/office/drawing/2014/main" val="3326690857"/>
                    </a:ext>
                  </a:extLst>
                </a:gridCol>
                <a:gridCol w="3560481">
                  <a:extLst>
                    <a:ext uri="{9D8B030D-6E8A-4147-A177-3AD203B41FA5}">
                      <a16:colId xmlns:a16="http://schemas.microsoft.com/office/drawing/2014/main" val="2365594661"/>
                    </a:ext>
                  </a:extLst>
                </a:gridCol>
                <a:gridCol w="3560481">
                  <a:extLst>
                    <a:ext uri="{9D8B030D-6E8A-4147-A177-3AD203B41FA5}">
                      <a16:colId xmlns:a16="http://schemas.microsoft.com/office/drawing/2014/main" val="2287290013"/>
                    </a:ext>
                  </a:extLst>
                </a:gridCol>
              </a:tblGrid>
              <a:tr h="411602">
                <a:tc>
                  <a:txBody>
                    <a:bodyPr/>
                    <a:lstStyle/>
                    <a:p>
                      <a:endParaRPr lang="en-US"/>
                    </a:p>
                  </a:txBody>
                  <a:tcPr/>
                </a:tc>
                <a:tc>
                  <a:txBody>
                    <a:bodyPr/>
                    <a:lstStyle/>
                    <a:p>
                      <a:r>
                        <a:rPr lang="en-US" dirty="0"/>
                        <a:t>SPRINT</a:t>
                      </a:r>
                    </a:p>
                  </a:txBody>
                  <a:tcPr/>
                </a:tc>
                <a:tc>
                  <a:txBody>
                    <a:bodyPr/>
                    <a:lstStyle/>
                    <a:p>
                      <a:r>
                        <a:rPr lang="en-US" dirty="0"/>
                        <a:t>STEP</a:t>
                      </a:r>
                    </a:p>
                  </a:txBody>
                  <a:tcPr/>
                </a:tc>
                <a:extLst>
                  <a:ext uri="{0D108BD9-81ED-4DB2-BD59-A6C34878D82A}">
                    <a16:rowId xmlns:a16="http://schemas.microsoft.com/office/drawing/2014/main" val="924057963"/>
                  </a:ext>
                </a:extLst>
              </a:tr>
              <a:tr h="3991974">
                <a:tc>
                  <a:txBody>
                    <a:bodyPr/>
                    <a:lstStyle/>
                    <a:p>
                      <a:r>
                        <a:rPr lang="en-US" dirty="0"/>
                        <a:t>Inclusion Criteria</a:t>
                      </a:r>
                    </a:p>
                  </a:txBody>
                  <a:tcPr/>
                </a:tc>
                <a:tc>
                  <a:txBody>
                    <a:bodyPr/>
                    <a:lstStyle/>
                    <a:p>
                      <a:r>
                        <a:rPr lang="en-US" sz="1200" b="0" i="0" kern="1200" dirty="0">
                          <a:solidFill>
                            <a:schemeClr val="dk1"/>
                          </a:solidFill>
                          <a:effectLst/>
                          <a:latin typeface="+mn-lt"/>
                          <a:ea typeface="+mn-ea"/>
                          <a:cs typeface="+mn-cs"/>
                        </a:rPr>
                        <a:t>Age ≥50 years</a:t>
                      </a:r>
                    </a:p>
                    <a:p>
                      <a:r>
                        <a:rPr lang="en-US" sz="1200" b="0" i="0" kern="1200" dirty="0">
                          <a:solidFill>
                            <a:schemeClr val="dk1"/>
                          </a:solidFill>
                          <a:effectLst/>
                          <a:latin typeface="+mn-lt"/>
                          <a:ea typeface="+mn-ea"/>
                          <a:cs typeface="+mn-cs"/>
                        </a:rPr>
                        <a:t>SBP (mmHg) in a range:</a:t>
                      </a:r>
                    </a:p>
                    <a:p>
                      <a:r>
                        <a:rPr lang="en-US" sz="1200" b="0" i="0" kern="1200" dirty="0">
                          <a:solidFill>
                            <a:schemeClr val="dk1"/>
                          </a:solidFill>
                          <a:effectLst/>
                          <a:latin typeface="+mn-lt"/>
                          <a:ea typeface="+mn-ea"/>
                          <a:cs typeface="+mn-cs"/>
                        </a:rPr>
                        <a:t>- 130-180 on ≤1 medication</a:t>
                      </a:r>
                    </a:p>
                    <a:p>
                      <a:r>
                        <a:rPr lang="en-US" sz="1200" b="0" i="0" kern="1200" dirty="0">
                          <a:solidFill>
                            <a:schemeClr val="dk1"/>
                          </a:solidFill>
                          <a:effectLst/>
                          <a:latin typeface="+mn-lt"/>
                          <a:ea typeface="+mn-ea"/>
                          <a:cs typeface="+mn-cs"/>
                        </a:rPr>
                        <a:t>- 130-170 on ≤2 medications</a:t>
                      </a:r>
                    </a:p>
                    <a:p>
                      <a:r>
                        <a:rPr lang="en-US" sz="1200" b="0" i="0" kern="1200" dirty="0">
                          <a:solidFill>
                            <a:schemeClr val="dk1"/>
                          </a:solidFill>
                          <a:effectLst/>
                          <a:latin typeface="+mn-lt"/>
                          <a:ea typeface="+mn-ea"/>
                          <a:cs typeface="+mn-cs"/>
                        </a:rPr>
                        <a:t>- 130-160 on ≤3 medications</a:t>
                      </a:r>
                    </a:p>
                    <a:p>
                      <a:r>
                        <a:rPr lang="en-US" sz="1200" b="0" i="0" kern="1200" dirty="0">
                          <a:solidFill>
                            <a:schemeClr val="dk1"/>
                          </a:solidFill>
                          <a:effectLst/>
                          <a:latin typeface="+mn-lt"/>
                          <a:ea typeface="+mn-ea"/>
                          <a:cs typeface="+mn-cs"/>
                        </a:rPr>
                        <a:t>- 130-150 on ≤4 medications</a:t>
                      </a:r>
                    </a:p>
                    <a:p>
                      <a:r>
                        <a:rPr lang="en-US" sz="1200" b="1" i="0" kern="1200" dirty="0">
                          <a:solidFill>
                            <a:schemeClr val="dk1"/>
                          </a:solidFill>
                          <a:effectLst/>
                          <a:latin typeface="+mn-lt"/>
                          <a:ea typeface="+mn-ea"/>
                          <a:cs typeface="+mn-cs"/>
                        </a:rPr>
                        <a:t>≥1 of the following CVD risk criteria:</a:t>
                      </a:r>
                    </a:p>
                    <a:p>
                      <a:r>
                        <a:rPr lang="en-US" sz="1200" b="0" i="0" kern="1200" dirty="0">
                          <a:solidFill>
                            <a:schemeClr val="dk1"/>
                          </a:solidFill>
                          <a:effectLst/>
                          <a:latin typeface="+mn-lt"/>
                          <a:ea typeface="+mn-ea"/>
                          <a:cs typeface="+mn-cs"/>
                        </a:rPr>
                        <a:t>Clinical CVD (non-stroke):</a:t>
                      </a:r>
                    </a:p>
                    <a:p>
                      <a:pPr marL="171450" indent="-171450">
                        <a:buFontTx/>
                        <a:buChar char="-"/>
                      </a:pPr>
                      <a:r>
                        <a:rPr lang="en-US" sz="1200" b="0" i="0" kern="1200" dirty="0">
                          <a:solidFill>
                            <a:schemeClr val="dk1"/>
                          </a:solidFill>
                          <a:effectLst/>
                          <a:latin typeface="+mn-lt"/>
                          <a:ea typeface="+mn-ea"/>
                          <a:cs typeface="+mn-cs"/>
                        </a:rPr>
                        <a:t>Prior MI, PCI, CABG, CEA, or carotid stenting</a:t>
                      </a:r>
                    </a:p>
                    <a:p>
                      <a:pPr marL="171450" indent="-171450">
                        <a:buFontTx/>
                        <a:buChar char="-"/>
                      </a:pPr>
                      <a:r>
                        <a:rPr lang="en-US" sz="1200" b="0" i="0" kern="1200" dirty="0">
                          <a:solidFill>
                            <a:schemeClr val="dk1"/>
                          </a:solidFill>
                          <a:effectLst/>
                          <a:latin typeface="+mn-lt"/>
                          <a:ea typeface="+mn-ea"/>
                          <a:cs typeface="+mn-cs"/>
                        </a:rPr>
                        <a:t>Revascularized PAD</a:t>
                      </a:r>
                    </a:p>
                    <a:p>
                      <a:pPr marL="171450" indent="-171450">
                        <a:buFontTx/>
                        <a:buChar char="-"/>
                      </a:pPr>
                      <a:r>
                        <a:rPr lang="en-US" sz="1200" b="0" i="0" kern="1200" dirty="0">
                          <a:solidFill>
                            <a:schemeClr val="dk1"/>
                          </a:solidFill>
                          <a:effectLst/>
                          <a:latin typeface="+mn-lt"/>
                          <a:ea typeface="+mn-ea"/>
                          <a:cs typeface="+mn-cs"/>
                        </a:rPr>
                        <a:t>ACS ± EKG changes, EKG changes on a stress test, or ischemic findings on other cardiac imaging</a:t>
                      </a:r>
                    </a:p>
                    <a:p>
                      <a:pPr marL="171450" indent="-171450">
                        <a:buFontTx/>
                        <a:buChar char="-"/>
                      </a:pPr>
                      <a:r>
                        <a:rPr lang="en-US" sz="1200" b="0" i="0" kern="1200" dirty="0">
                          <a:solidFill>
                            <a:schemeClr val="dk1"/>
                          </a:solidFill>
                          <a:effectLst/>
                          <a:latin typeface="+mn-lt"/>
                          <a:ea typeface="+mn-ea"/>
                          <a:cs typeface="+mn-cs"/>
                        </a:rPr>
                        <a:t>≥50% stenosis of coronary, carotid, or LE artery, or</a:t>
                      </a:r>
                    </a:p>
                    <a:p>
                      <a:pPr marL="171450" indent="-171450">
                        <a:buFontTx/>
                        <a:buChar char="-"/>
                      </a:pPr>
                      <a:r>
                        <a:rPr lang="en-US" sz="1200" b="0" i="0" kern="1200" dirty="0">
                          <a:solidFill>
                            <a:schemeClr val="dk1"/>
                          </a:solidFill>
                          <a:effectLst/>
                          <a:latin typeface="+mn-lt"/>
                          <a:ea typeface="+mn-ea"/>
                          <a:cs typeface="+mn-cs"/>
                        </a:rPr>
                        <a:t>AAA ≥5 cm</a:t>
                      </a:r>
                    </a:p>
                    <a:p>
                      <a:pPr marL="0" indent="0">
                        <a:buFontTx/>
                        <a:buNone/>
                      </a:pPr>
                      <a:r>
                        <a:rPr lang="en-US" sz="1200" b="0" i="0" kern="1200" dirty="0">
                          <a:solidFill>
                            <a:schemeClr val="dk1"/>
                          </a:solidFill>
                          <a:effectLst/>
                          <a:latin typeface="+mn-lt"/>
                          <a:ea typeface="+mn-ea"/>
                          <a:cs typeface="+mn-cs"/>
                        </a:rPr>
                        <a:t>Subclinical CVD:</a:t>
                      </a:r>
                    </a:p>
                    <a:p>
                      <a:pPr marL="171450" indent="-171450">
                        <a:buFontTx/>
                        <a:buChar char="-"/>
                      </a:pPr>
                      <a:r>
                        <a:rPr lang="en-US" sz="1200" b="0" i="0" kern="1200" dirty="0">
                          <a:solidFill>
                            <a:schemeClr val="dk1"/>
                          </a:solidFill>
                          <a:effectLst/>
                          <a:latin typeface="+mn-lt"/>
                          <a:ea typeface="+mn-ea"/>
                          <a:cs typeface="+mn-cs"/>
                        </a:rPr>
                        <a:t>Carotid artery calcium score ≥400 in prior 2 years</a:t>
                      </a:r>
                    </a:p>
                    <a:p>
                      <a:pPr marL="171450" indent="-171450">
                        <a:buFontTx/>
                        <a:buChar char="-"/>
                      </a:pPr>
                      <a:r>
                        <a:rPr lang="en-US" sz="1200" b="0" i="0" kern="1200" dirty="0">
                          <a:solidFill>
                            <a:schemeClr val="dk1"/>
                          </a:solidFill>
                          <a:effectLst/>
                          <a:latin typeface="+mn-lt"/>
                          <a:ea typeface="+mn-ea"/>
                          <a:cs typeface="+mn-cs"/>
                        </a:rPr>
                        <a:t>ABI ≤0.90 in prior 2 years, or</a:t>
                      </a:r>
                    </a:p>
                    <a:p>
                      <a:pPr marL="171450" indent="-171450">
                        <a:buFontTx/>
                        <a:buChar char="-"/>
                      </a:pPr>
                      <a:r>
                        <a:rPr lang="en-US" sz="1200" b="0" i="0" kern="1200" dirty="0">
                          <a:solidFill>
                            <a:schemeClr val="dk1"/>
                          </a:solidFill>
                          <a:effectLst/>
                          <a:latin typeface="+mn-lt"/>
                          <a:ea typeface="+mn-ea"/>
                          <a:cs typeface="+mn-cs"/>
                        </a:rPr>
                        <a:t>LVH on EKG, echocardiogram, or other imaging in prior 2 years</a:t>
                      </a:r>
                    </a:p>
                    <a:p>
                      <a:pPr marL="0" indent="0">
                        <a:buFontTx/>
                        <a:buNone/>
                      </a:pPr>
                      <a:r>
                        <a:rPr lang="en-US" sz="1200" b="0" i="0" kern="1200" dirty="0">
                          <a:solidFill>
                            <a:schemeClr val="dk1"/>
                          </a:solidFill>
                          <a:effectLst/>
                          <a:latin typeface="+mn-lt"/>
                          <a:ea typeface="+mn-ea"/>
                          <a:cs typeface="+mn-cs"/>
                        </a:rPr>
                        <a:t>CKD: eGFR 20-59 mL/min/1.73 m</a:t>
                      </a:r>
                      <a:r>
                        <a:rPr lang="en-US" sz="1200" b="0" i="0" kern="1200" baseline="30000" dirty="0">
                          <a:solidFill>
                            <a:schemeClr val="dk1"/>
                          </a:solidFill>
                          <a:effectLst/>
                          <a:latin typeface="+mn-lt"/>
                          <a:ea typeface="+mn-ea"/>
                          <a:cs typeface="+mn-cs"/>
                        </a:rPr>
                        <a:t>2</a:t>
                      </a:r>
                      <a:r>
                        <a:rPr lang="en-US" sz="1200" b="0" i="0" kern="1200" dirty="0">
                          <a:solidFill>
                            <a:schemeClr val="dk1"/>
                          </a:solidFill>
                          <a:effectLst/>
                          <a:latin typeface="+mn-lt"/>
                          <a:ea typeface="+mn-ea"/>
                          <a:cs typeface="+mn-cs"/>
                        </a:rPr>
                        <a:t> on MDRD in prior 6 months</a:t>
                      </a:r>
                    </a:p>
                    <a:p>
                      <a:pPr marL="0" indent="0">
                        <a:buFontTx/>
                        <a:buNone/>
                      </a:pPr>
                      <a:r>
                        <a:rPr lang="en-US" sz="1200" b="0" i="0" kern="1200" dirty="0">
                          <a:solidFill>
                            <a:schemeClr val="dk1"/>
                          </a:solidFill>
                          <a:effectLst/>
                          <a:latin typeface="+mn-lt"/>
                          <a:ea typeface="+mn-ea"/>
                          <a:cs typeface="+mn-cs"/>
                        </a:rPr>
                        <a:t>Framingham estimated 10-year CVD risk ≥15% in prior 12 months</a:t>
                      </a:r>
                    </a:p>
                    <a:p>
                      <a:pPr marL="0" indent="0">
                        <a:buFontTx/>
                        <a:buNone/>
                      </a:pPr>
                      <a:r>
                        <a:rPr lang="en-US" sz="1200" b="0" i="0" kern="1200" dirty="0">
                          <a:solidFill>
                            <a:schemeClr val="dk1"/>
                          </a:solidFill>
                          <a:effectLst/>
                          <a:latin typeface="+mn-lt"/>
                          <a:ea typeface="+mn-ea"/>
                          <a:cs typeface="+mn-cs"/>
                        </a:rPr>
                        <a:t>Age ≥75 years</a:t>
                      </a:r>
                    </a:p>
                  </a:txBody>
                  <a:tcPr/>
                </a:tc>
                <a:tc>
                  <a:txBody>
                    <a:bodyPr/>
                    <a:lstStyle/>
                    <a:p>
                      <a:r>
                        <a:rPr lang="en-US" sz="1200" dirty="0"/>
                        <a:t>Age 60-80 years</a:t>
                      </a:r>
                    </a:p>
                    <a:p>
                      <a:r>
                        <a:rPr lang="en-US" sz="1200" dirty="0"/>
                        <a:t>SBP (mmHg) in a range:</a:t>
                      </a:r>
                    </a:p>
                    <a:p>
                      <a:pPr marL="171450" indent="-171450">
                        <a:buFontTx/>
                        <a:buChar char="-"/>
                      </a:pPr>
                      <a:r>
                        <a:rPr lang="en-US" sz="1200" dirty="0"/>
                        <a:t>140 to 190 during 3 screening visits OR</a:t>
                      </a:r>
                    </a:p>
                    <a:p>
                      <a:pPr marL="171450" indent="-171450">
                        <a:buFontTx/>
                        <a:buChar char="-"/>
                      </a:pPr>
                      <a:r>
                        <a:rPr lang="en-US" sz="1200" dirty="0"/>
                        <a:t>Taking anti-HTN medications</a:t>
                      </a:r>
                    </a:p>
                    <a:p>
                      <a:pPr marL="0" indent="0">
                        <a:buFontTx/>
                        <a:buNone/>
                      </a:pPr>
                      <a:r>
                        <a:rPr lang="en-US" sz="1200" dirty="0"/>
                        <a:t>Han Ethnicity</a:t>
                      </a:r>
                    </a:p>
                  </a:txBody>
                  <a:tcPr/>
                </a:tc>
                <a:extLst>
                  <a:ext uri="{0D108BD9-81ED-4DB2-BD59-A6C34878D82A}">
                    <a16:rowId xmlns:a16="http://schemas.microsoft.com/office/drawing/2014/main" val="2309371513"/>
                  </a:ext>
                </a:extLst>
              </a:tr>
            </a:tbl>
          </a:graphicData>
        </a:graphic>
      </p:graphicFrame>
    </p:spTree>
    <p:extLst>
      <p:ext uri="{BB962C8B-B14F-4D97-AF65-F5344CB8AC3E}">
        <p14:creationId xmlns:p14="http://schemas.microsoft.com/office/powerpoint/2010/main" val="237891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3E4EFD2-1871-4B5C-8FF2-613C92D0B1D2}"/>
              </a:ext>
            </a:extLst>
          </p:cNvPr>
          <p:cNvGraphicFramePr>
            <a:graphicFrameLocks noGrp="1"/>
          </p:cNvGraphicFramePr>
          <p:nvPr>
            <p:ph idx="1"/>
            <p:extLst>
              <p:ext uri="{D42A27DB-BD31-4B8C-83A1-F6EECF244321}">
                <p14:modId xmlns:p14="http://schemas.microsoft.com/office/powerpoint/2010/main" val="1497983448"/>
              </p:ext>
            </p:extLst>
          </p:nvPr>
        </p:nvGraphicFramePr>
        <p:xfrm>
          <a:off x="838201" y="624978"/>
          <a:ext cx="10515597" cy="472948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218977379"/>
                    </a:ext>
                  </a:extLst>
                </a:gridCol>
                <a:gridCol w="3505199">
                  <a:extLst>
                    <a:ext uri="{9D8B030D-6E8A-4147-A177-3AD203B41FA5}">
                      <a16:colId xmlns:a16="http://schemas.microsoft.com/office/drawing/2014/main" val="1547566108"/>
                    </a:ext>
                  </a:extLst>
                </a:gridCol>
                <a:gridCol w="3505199">
                  <a:extLst>
                    <a:ext uri="{9D8B030D-6E8A-4147-A177-3AD203B41FA5}">
                      <a16:colId xmlns:a16="http://schemas.microsoft.com/office/drawing/2014/main" val="732908521"/>
                    </a:ext>
                  </a:extLst>
                </a:gridCol>
              </a:tblGrid>
              <a:tr h="370840">
                <a:tc>
                  <a:txBody>
                    <a:bodyPr/>
                    <a:lstStyle/>
                    <a:p>
                      <a:endParaRPr lang="en-US"/>
                    </a:p>
                  </a:txBody>
                  <a:tcPr/>
                </a:tc>
                <a:tc>
                  <a:txBody>
                    <a:bodyPr/>
                    <a:lstStyle/>
                    <a:p>
                      <a:r>
                        <a:rPr lang="en-US" dirty="0"/>
                        <a:t>SPRINT</a:t>
                      </a:r>
                    </a:p>
                  </a:txBody>
                  <a:tcPr/>
                </a:tc>
                <a:tc>
                  <a:txBody>
                    <a:bodyPr/>
                    <a:lstStyle/>
                    <a:p>
                      <a:r>
                        <a:rPr lang="en-US" dirty="0"/>
                        <a:t>STEP</a:t>
                      </a:r>
                    </a:p>
                  </a:txBody>
                  <a:tcPr/>
                </a:tc>
                <a:extLst>
                  <a:ext uri="{0D108BD9-81ED-4DB2-BD59-A6C34878D82A}">
                    <a16:rowId xmlns:a16="http://schemas.microsoft.com/office/drawing/2014/main" val="704369443"/>
                  </a:ext>
                </a:extLst>
              </a:tr>
              <a:tr h="370840">
                <a:tc>
                  <a:txBody>
                    <a:bodyPr/>
                    <a:lstStyle/>
                    <a:p>
                      <a:r>
                        <a:rPr lang="en-US" dirty="0"/>
                        <a:t>Exclusion Criteria</a:t>
                      </a:r>
                    </a:p>
                  </a:txBody>
                  <a:tcPr/>
                </a:tc>
                <a:tc>
                  <a:txBody>
                    <a:bodyPr/>
                    <a:lstStyle/>
                    <a:p>
                      <a:r>
                        <a:rPr lang="en-US" sz="1400" b="0" i="0" kern="1200" dirty="0">
                          <a:solidFill>
                            <a:schemeClr val="dk1"/>
                          </a:solidFill>
                          <a:effectLst/>
                          <a:latin typeface="+mn-lt"/>
                          <a:ea typeface="+mn-ea"/>
                          <a:cs typeface="+mn-cs"/>
                        </a:rPr>
                        <a:t>1. </a:t>
                      </a:r>
                      <a:r>
                        <a:rPr lang="en-US" sz="1400" b="1" i="0" kern="1200" dirty="0">
                          <a:solidFill>
                            <a:schemeClr val="dk1"/>
                          </a:solidFill>
                          <a:effectLst/>
                          <a:latin typeface="+mn-lt"/>
                          <a:ea typeface="+mn-ea"/>
                          <a:cs typeface="+mn-cs"/>
                        </a:rPr>
                        <a:t>DM</a:t>
                      </a:r>
                    </a:p>
                    <a:p>
                      <a:r>
                        <a:rPr lang="en-US" sz="1400" b="0" i="0" kern="1200" dirty="0">
                          <a:solidFill>
                            <a:schemeClr val="dk1"/>
                          </a:solidFill>
                          <a:effectLst/>
                          <a:latin typeface="+mn-lt"/>
                          <a:ea typeface="+mn-ea"/>
                          <a:cs typeface="+mn-cs"/>
                        </a:rPr>
                        <a:t>2. </a:t>
                      </a:r>
                      <a:r>
                        <a:rPr lang="en-US" sz="1400" b="1" i="0" kern="1200" dirty="0">
                          <a:solidFill>
                            <a:schemeClr val="dk1"/>
                          </a:solidFill>
                          <a:effectLst/>
                          <a:latin typeface="+mn-lt"/>
                          <a:ea typeface="+mn-ea"/>
                          <a:cs typeface="+mn-cs"/>
                        </a:rPr>
                        <a:t>Stroke</a:t>
                      </a:r>
                    </a:p>
                    <a:p>
                      <a:r>
                        <a:rPr lang="en-US" sz="1400" b="0" i="0" kern="1200" dirty="0">
                          <a:solidFill>
                            <a:schemeClr val="dk1"/>
                          </a:solidFill>
                          <a:effectLst/>
                          <a:latin typeface="+mn-lt"/>
                          <a:ea typeface="+mn-ea"/>
                          <a:cs typeface="+mn-cs"/>
                        </a:rPr>
                        <a:t>3. Not on disease-appropriate antihypertensives (</a:t>
                      </a:r>
                      <a:r>
                        <a:rPr lang="en-US" sz="1400" b="0" i="0" kern="1200" dirty="0" err="1">
                          <a:solidFill>
                            <a:schemeClr val="dk1"/>
                          </a:solidFill>
                          <a:effectLst/>
                          <a:latin typeface="+mn-lt"/>
                          <a:ea typeface="+mn-ea"/>
                          <a:cs typeface="+mn-cs"/>
                        </a:rPr>
                        <a:t>eg</a:t>
                      </a:r>
                      <a:r>
                        <a:rPr lang="en-US" sz="1400" b="0" i="0" kern="1200" dirty="0">
                          <a:solidFill>
                            <a:schemeClr val="dk1"/>
                          </a:solidFill>
                          <a:effectLst/>
                          <a:latin typeface="+mn-lt"/>
                          <a:ea typeface="+mn-ea"/>
                          <a:cs typeface="+mn-cs"/>
                        </a:rPr>
                        <a:t>, beta blocker and recent MI)</a:t>
                      </a:r>
                    </a:p>
                    <a:p>
                      <a:r>
                        <a:rPr lang="en-US" sz="1400" b="0" i="0" kern="1200" dirty="0">
                          <a:solidFill>
                            <a:schemeClr val="dk1"/>
                          </a:solidFill>
                          <a:effectLst/>
                          <a:latin typeface="+mn-lt"/>
                          <a:ea typeface="+mn-ea"/>
                          <a:cs typeface="+mn-cs"/>
                        </a:rPr>
                        <a:t>4. </a:t>
                      </a:r>
                      <a:r>
                        <a:rPr lang="en-US" sz="1400" b="1" i="0" kern="1200" dirty="0">
                          <a:solidFill>
                            <a:schemeClr val="dk1"/>
                          </a:solidFill>
                          <a:effectLst/>
                          <a:latin typeface="+mn-lt"/>
                          <a:ea typeface="+mn-ea"/>
                          <a:cs typeface="+mn-cs"/>
                        </a:rPr>
                        <a:t>Secondary cause of hypertension</a:t>
                      </a:r>
                    </a:p>
                    <a:p>
                      <a:r>
                        <a:rPr lang="en-US" sz="1400" b="0" i="0" kern="1200" dirty="0">
                          <a:solidFill>
                            <a:schemeClr val="dk1"/>
                          </a:solidFill>
                          <a:effectLst/>
                          <a:latin typeface="+mn-lt"/>
                          <a:ea typeface="+mn-ea"/>
                          <a:cs typeface="+mn-cs"/>
                        </a:rPr>
                        <a:t>5. If able to stand, 1 min standing SBP &lt;110</a:t>
                      </a:r>
                    </a:p>
                    <a:p>
                      <a:r>
                        <a:rPr lang="en-US" sz="1400" b="0" i="0" kern="1200" dirty="0">
                          <a:solidFill>
                            <a:schemeClr val="dk1"/>
                          </a:solidFill>
                          <a:effectLst/>
                          <a:latin typeface="+mn-lt"/>
                          <a:ea typeface="+mn-ea"/>
                          <a:cs typeface="+mn-cs"/>
                        </a:rPr>
                        <a:t>6. Proteinuria in any of the following ranges:</a:t>
                      </a:r>
                    </a:p>
                    <a:p>
                      <a:pPr marL="171450" indent="-171450">
                        <a:buFontTx/>
                        <a:buChar char="-"/>
                      </a:pPr>
                      <a:r>
                        <a:rPr lang="en-US" sz="1400" b="0" i="0" kern="1200" dirty="0">
                          <a:solidFill>
                            <a:schemeClr val="dk1"/>
                          </a:solidFill>
                          <a:effectLst/>
                          <a:latin typeface="+mn-lt"/>
                          <a:ea typeface="+mn-ea"/>
                          <a:cs typeface="+mn-cs"/>
                        </a:rPr>
                        <a:t>≥1g/day urine protein</a:t>
                      </a:r>
                    </a:p>
                    <a:p>
                      <a:pPr marL="171450" indent="-171450">
                        <a:buFontTx/>
                        <a:buChar char="-"/>
                      </a:pPr>
                      <a:r>
                        <a:rPr lang="en-US" sz="1400" b="0" i="0" kern="1200" dirty="0">
                          <a:solidFill>
                            <a:schemeClr val="dk1"/>
                          </a:solidFill>
                          <a:effectLst/>
                          <a:latin typeface="+mn-lt"/>
                          <a:ea typeface="+mn-ea"/>
                          <a:cs typeface="+mn-cs"/>
                        </a:rPr>
                        <a:t>≥600 mg/day urine albumin</a:t>
                      </a:r>
                    </a:p>
                    <a:p>
                      <a:pPr marL="171450" indent="-171450">
                        <a:buFontTx/>
                        <a:buChar char="-"/>
                      </a:pPr>
                      <a:r>
                        <a:rPr lang="en-US" sz="1400" b="0" i="0" kern="1200" dirty="0">
                          <a:solidFill>
                            <a:schemeClr val="dk1"/>
                          </a:solidFill>
                          <a:effectLst/>
                          <a:latin typeface="+mn-lt"/>
                          <a:ea typeface="+mn-ea"/>
                          <a:cs typeface="+mn-cs"/>
                        </a:rPr>
                        <a:t>Spot </a:t>
                      </a:r>
                      <a:r>
                        <a:rPr lang="en-US" sz="1400" b="0" i="0" kern="1200" dirty="0" err="1">
                          <a:solidFill>
                            <a:schemeClr val="dk1"/>
                          </a:solidFill>
                          <a:effectLst/>
                          <a:latin typeface="+mn-lt"/>
                          <a:ea typeface="+mn-ea"/>
                          <a:cs typeface="+mn-cs"/>
                        </a:rPr>
                        <a:t>protein:creatinine</a:t>
                      </a:r>
                      <a:r>
                        <a:rPr lang="en-US" sz="1400" b="0" i="0" kern="1200" dirty="0">
                          <a:solidFill>
                            <a:schemeClr val="dk1"/>
                          </a:solidFill>
                          <a:effectLst/>
                          <a:latin typeface="+mn-lt"/>
                          <a:ea typeface="+mn-ea"/>
                          <a:cs typeface="+mn-cs"/>
                        </a:rPr>
                        <a:t> ≥1g protein/g creatinine</a:t>
                      </a:r>
                    </a:p>
                    <a:p>
                      <a:pPr marL="171450" indent="-171450">
                        <a:buFontTx/>
                        <a:buChar char="-"/>
                      </a:pPr>
                      <a:r>
                        <a:rPr lang="en-US" sz="1400" b="0" i="0" kern="1200" dirty="0">
                          <a:solidFill>
                            <a:schemeClr val="dk1"/>
                          </a:solidFill>
                          <a:effectLst/>
                          <a:latin typeface="+mn-lt"/>
                          <a:ea typeface="+mn-ea"/>
                          <a:cs typeface="+mn-cs"/>
                        </a:rPr>
                        <a:t>Spot </a:t>
                      </a:r>
                      <a:r>
                        <a:rPr lang="en-US" sz="1400" b="0" i="0" kern="1200" dirty="0" err="1">
                          <a:solidFill>
                            <a:schemeClr val="dk1"/>
                          </a:solidFill>
                          <a:effectLst/>
                          <a:latin typeface="+mn-lt"/>
                          <a:ea typeface="+mn-ea"/>
                          <a:cs typeface="+mn-cs"/>
                        </a:rPr>
                        <a:t>albumin:creatinine</a:t>
                      </a:r>
                      <a:r>
                        <a:rPr lang="en-US" sz="1400" b="0" i="0" kern="1200" dirty="0">
                          <a:solidFill>
                            <a:schemeClr val="dk1"/>
                          </a:solidFill>
                          <a:effectLst/>
                          <a:latin typeface="+mn-lt"/>
                          <a:ea typeface="+mn-ea"/>
                          <a:cs typeface="+mn-cs"/>
                        </a:rPr>
                        <a:t> ≥600 mg/g creatinine</a:t>
                      </a:r>
                    </a:p>
                    <a:p>
                      <a:pPr marL="171450" indent="-171450">
                        <a:buFontTx/>
                        <a:buChar char="-"/>
                      </a:pPr>
                      <a:r>
                        <a:rPr lang="en-US" sz="1400" b="0" i="0" kern="1200" dirty="0">
                          <a:solidFill>
                            <a:schemeClr val="dk1"/>
                          </a:solidFill>
                          <a:effectLst/>
                          <a:latin typeface="+mn-lt"/>
                          <a:ea typeface="+mn-ea"/>
                          <a:cs typeface="+mn-cs"/>
                        </a:rPr>
                        <a:t>Urine dipstick ≥2+ protein if none of the above are available</a:t>
                      </a:r>
                    </a:p>
                    <a:p>
                      <a:r>
                        <a:rPr lang="en-US" sz="1400" b="0" i="0" kern="1200" dirty="0">
                          <a:solidFill>
                            <a:schemeClr val="dk1"/>
                          </a:solidFill>
                          <a:effectLst/>
                          <a:latin typeface="+mn-lt"/>
                          <a:ea typeface="+mn-ea"/>
                          <a:cs typeface="+mn-cs"/>
                        </a:rPr>
                        <a:t>7. Polycystic kidney disease</a:t>
                      </a:r>
                    </a:p>
                  </a:txBody>
                  <a:tcPr/>
                </a:tc>
                <a:tc>
                  <a:txBody>
                    <a:bodyPr/>
                    <a:lstStyle/>
                    <a:p>
                      <a:r>
                        <a:rPr lang="en-US" sz="1400" dirty="0"/>
                        <a:t>1. SBP ≥ 190 mm Hg, or diastolic blood pressure (DBP) &lt; 60 mm Hg</a:t>
                      </a:r>
                    </a:p>
                    <a:p>
                      <a:r>
                        <a:rPr lang="en-US" sz="1400" dirty="0"/>
                        <a:t>2. </a:t>
                      </a:r>
                      <a:r>
                        <a:rPr lang="en-US" sz="1400" b="1" dirty="0"/>
                        <a:t>Diagnosed secondary hypertension</a:t>
                      </a:r>
                    </a:p>
                    <a:p>
                      <a:r>
                        <a:rPr lang="en-US" sz="1400" dirty="0"/>
                        <a:t>3. </a:t>
                      </a:r>
                      <a:r>
                        <a:rPr lang="en-US" sz="1400" b="1" dirty="0"/>
                        <a:t>History of large atherosclerotic cerebral infarction or hemorrhagic stroke (not including lacunar infarction AND transient ischemic attack [TIA])</a:t>
                      </a:r>
                    </a:p>
                    <a:p>
                      <a:r>
                        <a:rPr lang="en-US" sz="1400" dirty="0"/>
                        <a:t>4. Hospitalization for myocardial infarction (MI) within the last </a:t>
                      </a:r>
                      <a:r>
                        <a:rPr lang="en-US" sz="1400" b="1" dirty="0"/>
                        <a:t>6 months</a:t>
                      </a:r>
                      <a:r>
                        <a:rPr lang="en-US" sz="1400" dirty="0"/>
                        <a:t>, but remote MI events were included</a:t>
                      </a:r>
                    </a:p>
                    <a:p>
                      <a:r>
                        <a:rPr lang="en-US" sz="1400" dirty="0"/>
                        <a:t>5. Coronary revascularization (percutaneous coronary intervention [PCI] or coronary artery bypass grafting [CABG]) within the last 12 months. </a:t>
                      </a:r>
                    </a:p>
                    <a:p>
                      <a:r>
                        <a:rPr lang="en-US" sz="1400" dirty="0"/>
                        <a:t>6. Planned to perform PCI or CABG in the next 12 months. </a:t>
                      </a:r>
                    </a:p>
                    <a:p>
                      <a:r>
                        <a:rPr lang="en-US" sz="1400" dirty="0"/>
                        <a:t>7. History of sustained atrial fibrillation or ventricular arrhythmias at entry influencing the measurement of electronic blood pressure. </a:t>
                      </a:r>
                    </a:p>
                  </a:txBody>
                  <a:tcPr/>
                </a:tc>
                <a:extLst>
                  <a:ext uri="{0D108BD9-81ED-4DB2-BD59-A6C34878D82A}">
                    <a16:rowId xmlns:a16="http://schemas.microsoft.com/office/drawing/2014/main" val="2730556924"/>
                  </a:ext>
                </a:extLst>
              </a:tr>
            </a:tbl>
          </a:graphicData>
        </a:graphic>
      </p:graphicFrame>
    </p:spTree>
    <p:extLst>
      <p:ext uri="{BB962C8B-B14F-4D97-AF65-F5344CB8AC3E}">
        <p14:creationId xmlns:p14="http://schemas.microsoft.com/office/powerpoint/2010/main" val="1909924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3E4EFD2-1871-4B5C-8FF2-613C92D0B1D2}"/>
              </a:ext>
            </a:extLst>
          </p:cNvPr>
          <p:cNvGraphicFramePr>
            <a:graphicFrameLocks noGrp="1"/>
          </p:cNvGraphicFramePr>
          <p:nvPr>
            <p:ph idx="1"/>
            <p:extLst>
              <p:ext uri="{D42A27DB-BD31-4B8C-83A1-F6EECF244321}">
                <p14:modId xmlns:p14="http://schemas.microsoft.com/office/powerpoint/2010/main" val="1413438306"/>
              </p:ext>
            </p:extLst>
          </p:nvPr>
        </p:nvGraphicFramePr>
        <p:xfrm>
          <a:off x="838201" y="624978"/>
          <a:ext cx="10515597" cy="503428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218977379"/>
                    </a:ext>
                  </a:extLst>
                </a:gridCol>
                <a:gridCol w="3505199">
                  <a:extLst>
                    <a:ext uri="{9D8B030D-6E8A-4147-A177-3AD203B41FA5}">
                      <a16:colId xmlns:a16="http://schemas.microsoft.com/office/drawing/2014/main" val="1547566108"/>
                    </a:ext>
                  </a:extLst>
                </a:gridCol>
                <a:gridCol w="3505199">
                  <a:extLst>
                    <a:ext uri="{9D8B030D-6E8A-4147-A177-3AD203B41FA5}">
                      <a16:colId xmlns:a16="http://schemas.microsoft.com/office/drawing/2014/main" val="732908521"/>
                    </a:ext>
                  </a:extLst>
                </a:gridCol>
              </a:tblGrid>
              <a:tr h="370840">
                <a:tc>
                  <a:txBody>
                    <a:bodyPr/>
                    <a:lstStyle/>
                    <a:p>
                      <a:endParaRPr lang="en-US"/>
                    </a:p>
                  </a:txBody>
                  <a:tcPr/>
                </a:tc>
                <a:tc>
                  <a:txBody>
                    <a:bodyPr/>
                    <a:lstStyle/>
                    <a:p>
                      <a:r>
                        <a:rPr lang="en-US" dirty="0"/>
                        <a:t>SPRINT</a:t>
                      </a:r>
                    </a:p>
                  </a:txBody>
                  <a:tcPr/>
                </a:tc>
                <a:tc>
                  <a:txBody>
                    <a:bodyPr/>
                    <a:lstStyle/>
                    <a:p>
                      <a:r>
                        <a:rPr lang="en-US" dirty="0"/>
                        <a:t>STEP</a:t>
                      </a:r>
                    </a:p>
                  </a:txBody>
                  <a:tcPr/>
                </a:tc>
                <a:extLst>
                  <a:ext uri="{0D108BD9-81ED-4DB2-BD59-A6C34878D82A}">
                    <a16:rowId xmlns:a16="http://schemas.microsoft.com/office/drawing/2014/main" val="704369443"/>
                  </a:ext>
                </a:extLst>
              </a:tr>
              <a:tr h="370840">
                <a:tc>
                  <a:txBody>
                    <a:bodyPr/>
                    <a:lstStyle/>
                    <a:p>
                      <a:r>
                        <a:rPr lang="en-US" dirty="0"/>
                        <a:t>Exclusion Criteria</a:t>
                      </a:r>
                    </a:p>
                  </a:txBody>
                  <a:tcPr/>
                </a:tc>
                <a:tc>
                  <a:txBody>
                    <a:bodyPr/>
                    <a:lstStyle/>
                    <a:p>
                      <a:r>
                        <a:rPr lang="en-US" sz="1200" b="0" i="0" kern="1200" dirty="0">
                          <a:solidFill>
                            <a:schemeClr val="dk1"/>
                          </a:solidFill>
                          <a:effectLst/>
                          <a:latin typeface="+mn-lt"/>
                          <a:ea typeface="+mn-ea"/>
                          <a:cs typeface="+mn-cs"/>
                        </a:rPr>
                        <a:t>8. Glomerulonephritis treated with or likely to be treated with immunosuppressive agents</a:t>
                      </a:r>
                    </a:p>
                    <a:p>
                      <a:r>
                        <a:rPr lang="en-US" sz="1200" b="0" i="0" kern="1200" dirty="0">
                          <a:solidFill>
                            <a:schemeClr val="dk1"/>
                          </a:solidFill>
                          <a:effectLst/>
                          <a:latin typeface="+mn-lt"/>
                          <a:ea typeface="+mn-ea"/>
                          <a:cs typeface="+mn-cs"/>
                        </a:rPr>
                        <a:t>9. </a:t>
                      </a:r>
                      <a:r>
                        <a:rPr lang="en-US" sz="1200" b="1" i="0" kern="1200" dirty="0">
                          <a:solidFill>
                            <a:schemeClr val="dk1"/>
                          </a:solidFill>
                          <a:effectLst/>
                          <a:latin typeface="+mn-lt"/>
                          <a:ea typeface="+mn-ea"/>
                          <a:cs typeface="+mn-cs"/>
                        </a:rPr>
                        <a:t>eGFR &lt; 20 mL/min/1.73 m</a:t>
                      </a:r>
                      <a:r>
                        <a:rPr lang="en-US" sz="1200" b="1" i="0" kern="1200" baseline="30000" dirty="0">
                          <a:solidFill>
                            <a:schemeClr val="dk1"/>
                          </a:solidFill>
                          <a:effectLst/>
                          <a:latin typeface="+mn-lt"/>
                          <a:ea typeface="+mn-ea"/>
                          <a:cs typeface="+mn-cs"/>
                        </a:rPr>
                        <a:t>2  </a:t>
                      </a:r>
                      <a:r>
                        <a:rPr lang="en-US" sz="1200" b="1" i="0" kern="1200" dirty="0">
                          <a:solidFill>
                            <a:schemeClr val="dk1"/>
                          </a:solidFill>
                          <a:effectLst/>
                          <a:latin typeface="+mn-lt"/>
                          <a:ea typeface="+mn-ea"/>
                          <a:cs typeface="+mn-cs"/>
                        </a:rPr>
                        <a:t>OR ESRD </a:t>
                      </a:r>
                    </a:p>
                    <a:p>
                      <a:r>
                        <a:rPr lang="en-US" sz="1200" b="0" i="0" kern="1200" dirty="0">
                          <a:solidFill>
                            <a:schemeClr val="dk1"/>
                          </a:solidFill>
                          <a:effectLst/>
                          <a:latin typeface="+mn-lt"/>
                          <a:ea typeface="+mn-ea"/>
                          <a:cs typeface="+mn-cs"/>
                        </a:rPr>
                        <a:t>10. CV event, procedure, or UA hospitalization in prior </a:t>
                      </a:r>
                      <a:r>
                        <a:rPr lang="en-US" sz="1200" b="1" i="0" kern="1200" dirty="0">
                          <a:solidFill>
                            <a:schemeClr val="dk1"/>
                          </a:solidFill>
                          <a:effectLst/>
                          <a:latin typeface="+mn-lt"/>
                          <a:ea typeface="+mn-ea"/>
                          <a:cs typeface="+mn-cs"/>
                        </a:rPr>
                        <a:t>3 months</a:t>
                      </a:r>
                    </a:p>
                    <a:p>
                      <a:r>
                        <a:rPr lang="en-US" sz="1200" b="0" i="0" kern="1200" dirty="0">
                          <a:solidFill>
                            <a:schemeClr val="dk1"/>
                          </a:solidFill>
                          <a:effectLst/>
                          <a:latin typeface="+mn-lt"/>
                          <a:ea typeface="+mn-ea"/>
                          <a:cs typeface="+mn-cs"/>
                        </a:rPr>
                        <a:t>11. </a:t>
                      </a:r>
                      <a:r>
                        <a:rPr lang="en-US" sz="1200" b="1" i="0" kern="1200" dirty="0">
                          <a:solidFill>
                            <a:schemeClr val="dk1"/>
                          </a:solidFill>
                          <a:effectLst/>
                          <a:latin typeface="+mn-lt"/>
                          <a:ea typeface="+mn-ea"/>
                          <a:cs typeface="+mn-cs"/>
                        </a:rPr>
                        <a:t>Symptomatic HF in prior 6 </a:t>
                      </a:r>
                      <a:r>
                        <a:rPr lang="en-US" sz="1200" b="1" i="0" kern="1200" dirty="0" err="1">
                          <a:solidFill>
                            <a:schemeClr val="dk1"/>
                          </a:solidFill>
                          <a:effectLst/>
                          <a:latin typeface="+mn-lt"/>
                          <a:ea typeface="+mn-ea"/>
                          <a:cs typeface="+mn-cs"/>
                        </a:rPr>
                        <a:t>mo</a:t>
                      </a:r>
                      <a:endParaRPr lang="en-US" sz="1200" b="1" i="0" kern="1200" dirty="0">
                        <a:solidFill>
                          <a:schemeClr val="dk1"/>
                        </a:solidFill>
                        <a:effectLst/>
                        <a:latin typeface="+mn-lt"/>
                        <a:ea typeface="+mn-ea"/>
                        <a:cs typeface="+mn-cs"/>
                      </a:endParaRPr>
                    </a:p>
                    <a:p>
                      <a:r>
                        <a:rPr lang="en-US" sz="1200" b="0" i="0" kern="1200" dirty="0">
                          <a:solidFill>
                            <a:schemeClr val="dk1"/>
                          </a:solidFill>
                          <a:effectLst/>
                          <a:latin typeface="+mn-lt"/>
                          <a:ea typeface="+mn-ea"/>
                          <a:cs typeface="+mn-cs"/>
                        </a:rPr>
                        <a:t>12. </a:t>
                      </a:r>
                      <a:r>
                        <a:rPr lang="en-US" sz="1200" b="1" i="0" kern="1200" dirty="0">
                          <a:solidFill>
                            <a:schemeClr val="dk1"/>
                          </a:solidFill>
                          <a:effectLst/>
                          <a:latin typeface="+mn-lt"/>
                          <a:ea typeface="+mn-ea"/>
                          <a:cs typeface="+mn-cs"/>
                        </a:rPr>
                        <a:t>LVEF &lt;35%</a:t>
                      </a:r>
                    </a:p>
                    <a:p>
                      <a:r>
                        <a:rPr lang="en-US" sz="1200" b="0" i="0" kern="1200" dirty="0">
                          <a:solidFill>
                            <a:schemeClr val="dk1"/>
                          </a:solidFill>
                          <a:effectLst/>
                          <a:latin typeface="+mn-lt"/>
                          <a:ea typeface="+mn-ea"/>
                          <a:cs typeface="+mn-cs"/>
                        </a:rPr>
                        <a:t>13. A medical condition likely to limit survival to &lt;3 years or a malignancy other than nonmelanoma skin cancer within the last 2 years</a:t>
                      </a:r>
                    </a:p>
                    <a:p>
                      <a:r>
                        <a:rPr lang="en-US" sz="1200" b="0" i="0" kern="1200" dirty="0">
                          <a:solidFill>
                            <a:schemeClr val="dk1"/>
                          </a:solidFill>
                          <a:effectLst/>
                          <a:latin typeface="+mn-lt"/>
                          <a:ea typeface="+mn-ea"/>
                          <a:cs typeface="+mn-cs"/>
                        </a:rPr>
                        <a:t>14. Poor adherence</a:t>
                      </a:r>
                    </a:p>
                    <a:p>
                      <a:r>
                        <a:rPr lang="en-US" sz="1200" b="0" i="0" kern="1200" dirty="0">
                          <a:solidFill>
                            <a:schemeClr val="dk1"/>
                          </a:solidFill>
                          <a:effectLst/>
                          <a:latin typeface="+mn-lt"/>
                          <a:ea typeface="+mn-ea"/>
                          <a:cs typeface="+mn-cs"/>
                        </a:rPr>
                        <a:t>15. Organ transplant</a:t>
                      </a:r>
                    </a:p>
                    <a:p>
                      <a:r>
                        <a:rPr lang="en-US" sz="1200" b="0" i="0" kern="1200" dirty="0">
                          <a:solidFill>
                            <a:schemeClr val="dk1"/>
                          </a:solidFill>
                          <a:effectLst/>
                          <a:latin typeface="+mn-lt"/>
                          <a:ea typeface="+mn-ea"/>
                          <a:cs typeface="+mn-cs"/>
                        </a:rPr>
                        <a:t>16.Unintentional weight loss &gt;10% in prior 6 months</a:t>
                      </a:r>
                    </a:p>
                    <a:p>
                      <a:r>
                        <a:rPr lang="en-US" sz="1200" b="0" i="0" kern="1200" dirty="0">
                          <a:solidFill>
                            <a:schemeClr val="dk1"/>
                          </a:solidFill>
                          <a:effectLst/>
                          <a:latin typeface="+mn-lt"/>
                          <a:ea typeface="+mn-ea"/>
                          <a:cs typeface="+mn-cs"/>
                        </a:rPr>
                        <a:t>17. Pregnancy</a:t>
                      </a:r>
                    </a:p>
                  </a:txBody>
                  <a:tcPr/>
                </a:tc>
                <a:tc>
                  <a:txBody>
                    <a:bodyPr/>
                    <a:lstStyle/>
                    <a:p>
                      <a:r>
                        <a:rPr lang="en-US" sz="1200" dirty="0"/>
                        <a:t>8</a:t>
                      </a:r>
                      <a:r>
                        <a:rPr lang="en-US" sz="1200" b="1" dirty="0"/>
                        <a:t>. New York Heart Association (NYHA) class III-IV heart failure or hospitalization for exacerbation of chronic heart failure at entry</a:t>
                      </a:r>
                      <a:r>
                        <a:rPr lang="en-US" sz="1200" dirty="0"/>
                        <a:t>. </a:t>
                      </a:r>
                    </a:p>
                    <a:p>
                      <a:r>
                        <a:rPr lang="en-US" sz="1200" dirty="0"/>
                        <a:t>9. Severe valvular disease or valvular disease likely to require surgery or percutaneous valve replacement during the trial. </a:t>
                      </a:r>
                    </a:p>
                    <a:p>
                      <a:r>
                        <a:rPr lang="en-US" sz="1200" dirty="0"/>
                        <a:t>10. Hypertrophic cardiomyopathy (HCM), a disease characterized by unexplained left ventricular (LV) hypertrophy associated with non-dilated ventricular chambers in the absence of another cardiac or systemic disease. </a:t>
                      </a:r>
                    </a:p>
                    <a:p>
                      <a:r>
                        <a:rPr lang="en-US" sz="1200" dirty="0"/>
                        <a:t>11. Dilated cardiomyopathy, rheumatic heart disease, or congenital heart disease . </a:t>
                      </a:r>
                    </a:p>
                    <a:p>
                      <a:r>
                        <a:rPr lang="en-US" sz="1200" dirty="0"/>
                        <a:t>12. </a:t>
                      </a:r>
                      <a:r>
                        <a:rPr lang="en-US" sz="1200" b="1" dirty="0"/>
                        <a:t>Uncontrolled diabetes mellitus (serum fasting glucose ≥ 200 mg/dl [11.1 mmol/L], glycated hemoglobin [HbA1] &gt; 8%). </a:t>
                      </a:r>
                    </a:p>
                    <a:p>
                      <a:r>
                        <a:rPr lang="en-US" sz="1200" dirty="0"/>
                        <a:t>13</a:t>
                      </a:r>
                      <a:r>
                        <a:rPr lang="en-US" sz="1200" b="1" dirty="0"/>
                        <a:t>. Severe liver or kidney dysfunction (Alanine aminotransferase [ALT] ≥ 3 times the upper limit of normal value, or end stage renal disease on dialysis or estimated glomerular filtration rate [eGFR] &lt; 30 mL/min/1.73 m2, or serum creatinine &gt; 2.5 mg/dl [&gt; 221 mol/L]). </a:t>
                      </a:r>
                    </a:p>
                    <a:p>
                      <a:r>
                        <a:rPr lang="en-US" sz="1200" dirty="0"/>
                        <a:t>14. Severe somatic disease such as cancer. </a:t>
                      </a:r>
                    </a:p>
                    <a:p>
                      <a:r>
                        <a:rPr lang="en-US" sz="1200" dirty="0"/>
                        <a:t>15. Severe cognitive impairment or mental disorders. </a:t>
                      </a:r>
                    </a:p>
                    <a:p>
                      <a:r>
                        <a:rPr lang="en-US" sz="1200" dirty="0"/>
                        <a:t>16. Participating in other clinical trials.</a:t>
                      </a:r>
                    </a:p>
                  </a:txBody>
                  <a:tcPr/>
                </a:tc>
                <a:extLst>
                  <a:ext uri="{0D108BD9-81ED-4DB2-BD59-A6C34878D82A}">
                    <a16:rowId xmlns:a16="http://schemas.microsoft.com/office/drawing/2014/main" val="2730556924"/>
                  </a:ext>
                </a:extLst>
              </a:tr>
            </a:tbl>
          </a:graphicData>
        </a:graphic>
      </p:graphicFrame>
    </p:spTree>
    <p:extLst>
      <p:ext uri="{BB962C8B-B14F-4D97-AF65-F5344CB8AC3E}">
        <p14:creationId xmlns:p14="http://schemas.microsoft.com/office/powerpoint/2010/main" val="2928257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CA86A7-2F47-4E59-938B-46B3B63BAAD8}"/>
              </a:ext>
            </a:extLst>
          </p:cNvPr>
          <p:cNvPicPr>
            <a:picLocks noChangeAspect="1"/>
          </p:cNvPicPr>
          <p:nvPr/>
        </p:nvPicPr>
        <p:blipFill>
          <a:blip r:embed="rId2"/>
          <a:stretch>
            <a:fillRect/>
          </a:stretch>
        </p:blipFill>
        <p:spPr>
          <a:xfrm>
            <a:off x="2525245" y="300037"/>
            <a:ext cx="6496050" cy="6257925"/>
          </a:xfrm>
          <a:prstGeom prst="rect">
            <a:avLst/>
          </a:prstGeom>
        </p:spPr>
      </p:pic>
      <p:sp>
        <p:nvSpPr>
          <p:cNvPr id="6" name="TextBox 5">
            <a:extLst>
              <a:ext uri="{FF2B5EF4-FFF2-40B4-BE49-F238E27FC236}">
                <a16:creationId xmlns:a16="http://schemas.microsoft.com/office/drawing/2014/main" id="{440F02B3-44C4-486A-9610-999575F6B79C}"/>
              </a:ext>
            </a:extLst>
          </p:cNvPr>
          <p:cNvSpPr txBox="1"/>
          <p:nvPr/>
        </p:nvSpPr>
        <p:spPr>
          <a:xfrm>
            <a:off x="600636" y="3075056"/>
            <a:ext cx="2034988" cy="707886"/>
          </a:xfrm>
          <a:prstGeom prst="rect">
            <a:avLst/>
          </a:prstGeom>
          <a:noFill/>
        </p:spPr>
        <p:txBody>
          <a:bodyPr wrap="square" rtlCol="0">
            <a:spAutoFit/>
          </a:bodyPr>
          <a:lstStyle/>
          <a:p>
            <a:r>
              <a:rPr lang="en-US" sz="4000" dirty="0"/>
              <a:t>SPRINT</a:t>
            </a:r>
          </a:p>
        </p:txBody>
      </p:sp>
      <p:sp>
        <p:nvSpPr>
          <p:cNvPr id="4" name="TextBox 3">
            <a:extLst>
              <a:ext uri="{FF2B5EF4-FFF2-40B4-BE49-F238E27FC236}">
                <a16:creationId xmlns:a16="http://schemas.microsoft.com/office/drawing/2014/main" id="{EAB1ADDD-1866-4EB5-BC88-BAF4369CBE94}"/>
              </a:ext>
            </a:extLst>
          </p:cNvPr>
          <p:cNvSpPr txBox="1"/>
          <p:nvPr/>
        </p:nvSpPr>
        <p:spPr>
          <a:xfrm>
            <a:off x="10345271" y="6181305"/>
            <a:ext cx="1631576" cy="369332"/>
          </a:xfrm>
          <a:prstGeom prst="rect">
            <a:avLst/>
          </a:prstGeom>
          <a:noFill/>
        </p:spPr>
        <p:txBody>
          <a:bodyPr wrap="square" rtlCol="0">
            <a:spAutoFit/>
          </a:bodyPr>
          <a:lstStyle/>
          <a:p>
            <a:r>
              <a:rPr lang="en-US" dirty="0"/>
              <a:t>Figure 1</a:t>
            </a:r>
          </a:p>
        </p:txBody>
      </p:sp>
    </p:spTree>
    <p:extLst>
      <p:ext uri="{BB962C8B-B14F-4D97-AF65-F5344CB8AC3E}">
        <p14:creationId xmlns:p14="http://schemas.microsoft.com/office/powerpoint/2010/main" val="2421316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884F89-3E3A-4DEA-866C-52ACB9F6AB57}"/>
              </a:ext>
            </a:extLst>
          </p:cNvPr>
          <p:cNvPicPr>
            <a:picLocks noChangeAspect="1"/>
          </p:cNvPicPr>
          <p:nvPr/>
        </p:nvPicPr>
        <p:blipFill>
          <a:blip r:embed="rId2"/>
          <a:stretch>
            <a:fillRect/>
          </a:stretch>
        </p:blipFill>
        <p:spPr>
          <a:xfrm>
            <a:off x="2909887" y="128587"/>
            <a:ext cx="6372225" cy="6600825"/>
          </a:xfrm>
          <a:prstGeom prst="rect">
            <a:avLst/>
          </a:prstGeom>
        </p:spPr>
      </p:pic>
      <p:sp>
        <p:nvSpPr>
          <p:cNvPr id="6" name="TextBox 5">
            <a:extLst>
              <a:ext uri="{FF2B5EF4-FFF2-40B4-BE49-F238E27FC236}">
                <a16:creationId xmlns:a16="http://schemas.microsoft.com/office/drawing/2014/main" id="{7F608EA2-7D5C-4848-9DC2-D7787625D4CB}"/>
              </a:ext>
            </a:extLst>
          </p:cNvPr>
          <p:cNvSpPr txBox="1"/>
          <p:nvPr/>
        </p:nvSpPr>
        <p:spPr>
          <a:xfrm>
            <a:off x="600636" y="3075056"/>
            <a:ext cx="2034988" cy="707886"/>
          </a:xfrm>
          <a:prstGeom prst="rect">
            <a:avLst/>
          </a:prstGeom>
          <a:noFill/>
        </p:spPr>
        <p:txBody>
          <a:bodyPr wrap="square" rtlCol="0">
            <a:spAutoFit/>
          </a:bodyPr>
          <a:lstStyle/>
          <a:p>
            <a:r>
              <a:rPr lang="en-US" sz="4000" dirty="0"/>
              <a:t>SPRINT</a:t>
            </a:r>
          </a:p>
        </p:txBody>
      </p:sp>
      <p:sp>
        <p:nvSpPr>
          <p:cNvPr id="7" name="Rectangle 6">
            <a:extLst>
              <a:ext uri="{FF2B5EF4-FFF2-40B4-BE49-F238E27FC236}">
                <a16:creationId xmlns:a16="http://schemas.microsoft.com/office/drawing/2014/main" id="{9C01A9EF-0C84-40F8-895B-ED582B280F5D}"/>
              </a:ext>
            </a:extLst>
          </p:cNvPr>
          <p:cNvSpPr/>
          <p:nvPr/>
        </p:nvSpPr>
        <p:spPr>
          <a:xfrm>
            <a:off x="3218329" y="1927412"/>
            <a:ext cx="5907742" cy="4482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F1D3F8-AF14-4431-8439-E9224C18E67B}"/>
              </a:ext>
            </a:extLst>
          </p:cNvPr>
          <p:cNvSpPr txBox="1"/>
          <p:nvPr/>
        </p:nvSpPr>
        <p:spPr>
          <a:xfrm>
            <a:off x="10345271" y="6181305"/>
            <a:ext cx="1631576" cy="369332"/>
          </a:xfrm>
          <a:prstGeom prst="rect">
            <a:avLst/>
          </a:prstGeom>
          <a:noFill/>
        </p:spPr>
        <p:txBody>
          <a:bodyPr wrap="square" rtlCol="0">
            <a:spAutoFit/>
          </a:bodyPr>
          <a:lstStyle/>
          <a:p>
            <a:r>
              <a:rPr lang="en-US" dirty="0"/>
              <a:t>Table S2</a:t>
            </a:r>
          </a:p>
        </p:txBody>
      </p:sp>
    </p:spTree>
    <p:extLst>
      <p:ext uri="{BB962C8B-B14F-4D97-AF65-F5344CB8AC3E}">
        <p14:creationId xmlns:p14="http://schemas.microsoft.com/office/powerpoint/2010/main" val="2344106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822D7-6F3A-4273-A30D-18931AC1F76E}"/>
              </a:ext>
            </a:extLst>
          </p:cNvPr>
          <p:cNvSpPr>
            <a:spLocks noGrp="1"/>
          </p:cNvSpPr>
          <p:nvPr>
            <p:ph type="title"/>
          </p:nvPr>
        </p:nvSpPr>
        <p:spPr>
          <a:xfrm>
            <a:off x="838200" y="365125"/>
            <a:ext cx="10515600" cy="1325563"/>
          </a:xfrm>
        </p:spPr>
        <p:txBody>
          <a:bodyPr>
            <a:normAutofit/>
          </a:bodyPr>
          <a:lstStyle/>
          <a:p>
            <a:r>
              <a:rPr lang="en-US" sz="5400"/>
              <a:t>Conclusions</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7DC32EEE-73D9-4D93-A427-CF845C229664}"/>
              </a:ext>
            </a:extLst>
          </p:cNvPr>
          <p:cNvSpPr>
            <a:spLocks noGrp="1"/>
          </p:cNvSpPr>
          <p:nvPr>
            <p:ph idx="1"/>
          </p:nvPr>
        </p:nvSpPr>
        <p:spPr>
          <a:xfrm>
            <a:off x="838200" y="1929384"/>
            <a:ext cx="10515600" cy="4251960"/>
          </a:xfrm>
        </p:spPr>
        <p:txBody>
          <a:bodyPr>
            <a:normAutofit/>
          </a:bodyPr>
          <a:lstStyle/>
          <a:p>
            <a:r>
              <a:rPr lang="en-US" sz="2200" dirty="0">
                <a:latin typeface="+mj-lt"/>
              </a:rPr>
              <a:t>I</a:t>
            </a:r>
            <a:r>
              <a:rPr lang="en-US" sz="2200" b="0" i="0" u="none" strike="noStrike" baseline="0" dirty="0">
                <a:latin typeface="+mj-lt"/>
              </a:rPr>
              <a:t>n patients 60 to 80 years of age with hypertension in China, </a:t>
            </a:r>
            <a:r>
              <a:rPr lang="en-US" sz="2200" b="1" i="0" u="none" strike="noStrike" baseline="0" dirty="0">
                <a:latin typeface="+mj-lt"/>
              </a:rPr>
              <a:t>reduction of the systolic blood pressure to a target of 110 to less than 130 mm Hg (intensive treatment) resulted in a significantly lower incidence of cardiovascular events than reduction to a target of 130 to less than 150 mm Hg (standard treatment).</a:t>
            </a:r>
            <a:endParaRPr lang="en-US" sz="2200" b="1" i="0" u="none" strike="noStrike" baseline="0">
              <a:latin typeface="+mj-lt"/>
            </a:endParaRPr>
          </a:p>
          <a:p>
            <a:r>
              <a:rPr lang="en-US" sz="2200" b="0" i="0" u="none" strike="noStrike" baseline="0" dirty="0">
                <a:latin typeface="+mj-lt"/>
              </a:rPr>
              <a:t>The risk of death from any cause did not differ significantly between the two trial groups. </a:t>
            </a:r>
            <a:endParaRPr lang="en-US" sz="2200" b="0" i="0" u="none" strike="noStrike" baseline="0">
              <a:latin typeface="+mj-lt"/>
            </a:endParaRPr>
          </a:p>
          <a:p>
            <a:r>
              <a:rPr lang="en-US" sz="2200" b="0" i="0" u="none" strike="noStrike" baseline="0" dirty="0">
                <a:latin typeface="+mj-lt"/>
              </a:rPr>
              <a:t>Hypotension occurred more frequently in the intensive-treatment group than in the standard-treatment group, but </a:t>
            </a:r>
            <a:r>
              <a:rPr lang="en-US" sz="2200" b="1" i="0" u="none" strike="noStrike" baseline="0" dirty="0">
                <a:latin typeface="+mj-lt"/>
              </a:rPr>
              <a:t>the incidences of other intervention-related safety outcomes (dizziness, syncope, and fracture) and the results for renal outcomes did not differ significantly between the two groups.</a:t>
            </a:r>
            <a:endParaRPr lang="en-US" sz="2200" b="1" i="0" u="none" strike="noStrike" baseline="0">
              <a:latin typeface="+mj-lt"/>
            </a:endParaRPr>
          </a:p>
          <a:p>
            <a:r>
              <a:rPr lang="en-US" sz="2200" b="1" i="0" u="none" strike="noStrike" baseline="0" dirty="0">
                <a:latin typeface="+mj-lt"/>
              </a:rPr>
              <a:t>Intensive treatment did not have a significant effect on the risk of death from cardiovascular causes (hazard ratio,0.72; 95% CI, 0.39 to 1.32) or the risk of death from any cause (hazard ratio, 1.11; 95% CI, 0.78 to 1.56).</a:t>
            </a:r>
            <a:endParaRPr lang="en-US" sz="2200" b="1" i="0" u="none" strike="noStrike" baseline="0">
              <a:latin typeface="+mj-lt"/>
            </a:endParaRPr>
          </a:p>
          <a:p>
            <a:endParaRPr lang="en-US" sz="2200"/>
          </a:p>
        </p:txBody>
      </p:sp>
    </p:spTree>
    <p:extLst>
      <p:ext uri="{BB962C8B-B14F-4D97-AF65-F5344CB8AC3E}">
        <p14:creationId xmlns:p14="http://schemas.microsoft.com/office/powerpoint/2010/main" val="454317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9A49B2-624B-44C8-AC92-06A33F0710F5}"/>
              </a:ext>
            </a:extLst>
          </p:cNvPr>
          <p:cNvSpPr>
            <a:spLocks noGrp="1"/>
          </p:cNvSpPr>
          <p:nvPr>
            <p:ph type="title"/>
          </p:nvPr>
        </p:nvSpPr>
        <p:spPr>
          <a:xfrm>
            <a:off x="686834" y="1153572"/>
            <a:ext cx="3200400" cy="4461163"/>
          </a:xfrm>
        </p:spPr>
        <p:txBody>
          <a:bodyPr>
            <a:normAutofit/>
          </a:bodyPr>
          <a:lstStyle/>
          <a:p>
            <a:r>
              <a:rPr lang="en-US">
                <a:solidFill>
                  <a:srgbClr val="FFFFFF"/>
                </a:solidFill>
              </a:rPr>
              <a:t>Patient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9670A40-8D6C-445B-B72D-E829CA69E2A7}"/>
              </a:ext>
            </a:extLst>
          </p:cNvPr>
          <p:cNvSpPr>
            <a:spLocks noGrp="1"/>
          </p:cNvSpPr>
          <p:nvPr>
            <p:ph idx="1"/>
          </p:nvPr>
        </p:nvSpPr>
        <p:spPr>
          <a:xfrm>
            <a:off x="4447308" y="591344"/>
            <a:ext cx="6906491" cy="5585619"/>
          </a:xfrm>
        </p:spPr>
        <p:txBody>
          <a:bodyPr anchor="ctr">
            <a:normAutofit/>
          </a:bodyPr>
          <a:lstStyle/>
          <a:p>
            <a:pPr marL="0" indent="0">
              <a:buNone/>
            </a:pPr>
            <a:r>
              <a:rPr lang="en-US" dirty="0">
                <a:latin typeface="+mj-lt"/>
              </a:rPr>
              <a:t>70 year old male with a PMH of chronic back pain, HTN, HLD, &gt;30 pack year smoking history presenting for routine follow up. </a:t>
            </a:r>
          </a:p>
          <a:p>
            <a:pPr marL="0" indent="0">
              <a:buNone/>
            </a:pPr>
            <a:r>
              <a:rPr lang="en-US" dirty="0">
                <a:latin typeface="+mj-lt"/>
              </a:rPr>
              <a:t>BP at visit 139/70. BP at subsequent appointments with specialists 150-170/90.</a:t>
            </a:r>
          </a:p>
          <a:p>
            <a:pPr marL="0" indent="0">
              <a:buNone/>
            </a:pPr>
            <a:endParaRPr lang="en-US" dirty="0">
              <a:latin typeface="+mj-lt"/>
            </a:endParaRPr>
          </a:p>
          <a:p>
            <a:pPr marL="0" indent="0">
              <a:buNone/>
            </a:pPr>
            <a:r>
              <a:rPr lang="en-US" dirty="0">
                <a:latin typeface="+mj-lt"/>
              </a:rPr>
              <a:t>Medications:</a:t>
            </a:r>
          </a:p>
          <a:p>
            <a:pPr marL="0" indent="0">
              <a:buNone/>
            </a:pPr>
            <a:r>
              <a:rPr lang="en-US" dirty="0">
                <a:latin typeface="+mj-lt"/>
              </a:rPr>
              <a:t>Diclofenac gel</a:t>
            </a:r>
          </a:p>
          <a:p>
            <a:pPr marL="0" indent="0">
              <a:buNone/>
            </a:pPr>
            <a:r>
              <a:rPr lang="en-US" dirty="0">
                <a:latin typeface="+mj-lt"/>
              </a:rPr>
              <a:t>Amlodipine 5mg daily</a:t>
            </a:r>
          </a:p>
        </p:txBody>
      </p:sp>
    </p:spTree>
    <p:extLst>
      <p:ext uri="{BB962C8B-B14F-4D97-AF65-F5344CB8AC3E}">
        <p14:creationId xmlns:p14="http://schemas.microsoft.com/office/powerpoint/2010/main" val="1970500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EDA32E0-DC0A-47EF-BC7B-59A82EAF2CB0}"/>
              </a:ext>
            </a:extLst>
          </p:cNvPr>
          <p:cNvSpPr>
            <a:spLocks noGrp="1"/>
          </p:cNvSpPr>
          <p:nvPr>
            <p:ph type="title"/>
          </p:nvPr>
        </p:nvSpPr>
        <p:spPr>
          <a:xfrm>
            <a:off x="838200" y="365125"/>
            <a:ext cx="10515600" cy="1325563"/>
          </a:xfrm>
        </p:spPr>
        <p:txBody>
          <a:bodyPr>
            <a:normAutofit/>
          </a:bodyPr>
          <a:lstStyle/>
          <a:p>
            <a:r>
              <a:rPr lang="en-US" dirty="0"/>
              <a:t>Application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5A8B44C-47D1-449A-BB9E-A29A803F6870}"/>
              </a:ext>
            </a:extLst>
          </p:cNvPr>
          <p:cNvSpPr>
            <a:spLocks noGrp="1"/>
          </p:cNvSpPr>
          <p:nvPr>
            <p:ph idx="1"/>
          </p:nvPr>
        </p:nvSpPr>
        <p:spPr>
          <a:xfrm>
            <a:off x="838200" y="1825625"/>
            <a:ext cx="10515600" cy="4351338"/>
          </a:xfrm>
        </p:spPr>
        <p:txBody>
          <a:bodyPr>
            <a:normAutofit/>
          </a:bodyPr>
          <a:lstStyle/>
          <a:p>
            <a:pPr marL="0" indent="0">
              <a:buNone/>
            </a:pPr>
            <a:r>
              <a:rPr lang="en-US" dirty="0">
                <a:latin typeface="+mj-lt"/>
              </a:rPr>
              <a:t>Is this evidence about therapy (from an individual randomized trail) valid?</a:t>
            </a:r>
          </a:p>
          <a:p>
            <a:pPr marL="0" indent="0">
              <a:buNone/>
            </a:pPr>
            <a:r>
              <a:rPr lang="en-US" dirty="0">
                <a:latin typeface="+mj-lt"/>
              </a:rPr>
              <a:t>Can we apply this valid, important evidence about therapy in caring for our patient?</a:t>
            </a:r>
          </a:p>
          <a:p>
            <a:pPr marL="0" indent="0">
              <a:buNone/>
            </a:pPr>
            <a:endParaRPr lang="en-US" dirty="0">
              <a:latin typeface="+mj-lt"/>
            </a:endParaRPr>
          </a:p>
          <a:p>
            <a:pPr marL="0" indent="0">
              <a:buNone/>
            </a:pPr>
            <a:r>
              <a:rPr lang="en-US" dirty="0">
                <a:latin typeface="+mj-lt"/>
              </a:rPr>
              <a:t>Our patient: </a:t>
            </a:r>
          </a:p>
          <a:p>
            <a:pPr marL="0" indent="0">
              <a:buNone/>
            </a:pPr>
            <a:r>
              <a:rPr lang="en-US" dirty="0">
                <a:latin typeface="+mj-lt"/>
              </a:rPr>
              <a:t>Framingham risk score 26.2% (10 year risk of MI or death), BMI 27.8</a:t>
            </a:r>
          </a:p>
        </p:txBody>
      </p:sp>
    </p:spTree>
    <p:extLst>
      <p:ext uri="{BB962C8B-B14F-4D97-AF65-F5344CB8AC3E}">
        <p14:creationId xmlns:p14="http://schemas.microsoft.com/office/powerpoint/2010/main" val="1614090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6254</TotalTime>
  <Words>3695</Words>
  <Application>Microsoft Office PowerPoint</Application>
  <PresentationFormat>Widescreen</PresentationFormat>
  <Paragraphs>280</Paragraphs>
  <Slides>30</Slides>
  <Notes>8</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0" baseType="lpstr">
      <vt:lpstr>Arial</vt:lpstr>
      <vt:lpstr>BlinkMacSystemFont</vt:lpstr>
      <vt:lpstr>Calibri</vt:lpstr>
      <vt:lpstr>Calibri Light</vt:lpstr>
      <vt:lpstr>ff-quadraat-web-pro</vt:lpstr>
      <vt:lpstr>Georgia</vt:lpstr>
      <vt:lpstr>Open Sans</vt:lpstr>
      <vt:lpstr>OTNEJMQuadraat</vt:lpstr>
      <vt:lpstr>Office Theme</vt:lpstr>
      <vt:lpstr>Worksheet</vt:lpstr>
      <vt:lpstr>Journal Club</vt:lpstr>
      <vt:lpstr>Patient </vt:lpstr>
      <vt:lpstr>PowerPoint Presentation</vt:lpstr>
      <vt:lpstr>Current Guidelines</vt:lpstr>
      <vt:lpstr>STEP:  Strategy of Blood Pressure Intervention in Elderly Hypertensive Patients</vt:lpstr>
      <vt:lpstr>Study Design</vt:lpstr>
      <vt:lpstr>Interventions</vt:lpstr>
      <vt:lpstr>Study Design</vt:lpstr>
      <vt:lpstr>PowerPoint Presentation</vt:lpstr>
      <vt:lpstr>PowerPoint Presentation</vt:lpstr>
      <vt:lpstr>PowerPoint Presentation</vt:lpstr>
      <vt:lpstr>PowerPoint Presentation</vt:lpstr>
      <vt:lpstr>PowerPoint Presentation</vt:lpstr>
      <vt:lpstr>PowerPoint Presentation</vt:lpstr>
      <vt:lpstr>Statistical Analysis</vt:lpstr>
      <vt:lpstr>Hazard Ratio</vt:lpstr>
      <vt:lpstr>Hazard Ratio</vt:lpstr>
      <vt:lpstr>PowerPoint Presentation</vt:lpstr>
      <vt:lpstr>PowerPoint Presentation</vt:lpstr>
      <vt:lpstr>STEP</vt:lpstr>
      <vt:lpstr>PowerPoint Presentation</vt:lpstr>
      <vt:lpstr>Comparison</vt:lpstr>
      <vt:lpstr>PowerPoint Presentation</vt:lpstr>
      <vt:lpstr>PowerPoint Presentation</vt:lpstr>
      <vt:lpstr>PowerPoint Presentation</vt:lpstr>
      <vt:lpstr>PowerPoint Presentation</vt:lpstr>
      <vt:lpstr>PowerPoint Presentation</vt:lpstr>
      <vt:lpstr>Conclusions</vt:lpstr>
      <vt:lpstr>Patient </vt:lpstr>
      <vt:lpstr>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 (mini)</dc:title>
  <dc:creator>Evgenia Granina</dc:creator>
  <cp:lastModifiedBy>Restrepo, Jessica</cp:lastModifiedBy>
  <cp:revision>34</cp:revision>
  <dcterms:created xsi:type="dcterms:W3CDTF">2021-09-19T20:43:59Z</dcterms:created>
  <dcterms:modified xsi:type="dcterms:W3CDTF">2022-01-07T16:31:38Z</dcterms:modified>
</cp:coreProperties>
</file>