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546056"/>
        </a:solidFill>
        <a:effectLst/>
        <a:uFillTx/>
        <a:latin typeface="Palatino"/>
        <a:ea typeface="Palatino"/>
        <a:cs typeface="Palatino"/>
        <a:sym typeface="Palatino"/>
      </a:defRPr>
    </a:lvl1pPr>
    <a:lvl2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546056"/>
        </a:solidFill>
        <a:effectLst/>
        <a:uFillTx/>
        <a:latin typeface="Palatino"/>
        <a:ea typeface="Palatino"/>
        <a:cs typeface="Palatino"/>
        <a:sym typeface="Palatino"/>
      </a:defRPr>
    </a:lvl2pPr>
    <a:lvl3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546056"/>
        </a:solidFill>
        <a:effectLst/>
        <a:uFillTx/>
        <a:latin typeface="Palatino"/>
        <a:ea typeface="Palatino"/>
        <a:cs typeface="Palatino"/>
        <a:sym typeface="Palatino"/>
      </a:defRPr>
    </a:lvl3pPr>
    <a:lvl4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546056"/>
        </a:solidFill>
        <a:effectLst/>
        <a:uFillTx/>
        <a:latin typeface="Palatino"/>
        <a:ea typeface="Palatino"/>
        <a:cs typeface="Palatino"/>
        <a:sym typeface="Palatino"/>
      </a:defRPr>
    </a:lvl4pPr>
    <a:lvl5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546056"/>
        </a:solidFill>
        <a:effectLst/>
        <a:uFillTx/>
        <a:latin typeface="Palatino"/>
        <a:ea typeface="Palatino"/>
        <a:cs typeface="Palatino"/>
        <a:sym typeface="Palatino"/>
      </a:defRPr>
    </a:lvl5pPr>
    <a:lvl6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546056"/>
        </a:solidFill>
        <a:effectLst/>
        <a:uFillTx/>
        <a:latin typeface="Palatino"/>
        <a:ea typeface="Palatino"/>
        <a:cs typeface="Palatino"/>
        <a:sym typeface="Palatino"/>
      </a:defRPr>
    </a:lvl6pPr>
    <a:lvl7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546056"/>
        </a:solidFill>
        <a:effectLst/>
        <a:uFillTx/>
        <a:latin typeface="Palatino"/>
        <a:ea typeface="Palatino"/>
        <a:cs typeface="Palatino"/>
        <a:sym typeface="Palatino"/>
      </a:defRPr>
    </a:lvl7pPr>
    <a:lvl8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546056"/>
        </a:solidFill>
        <a:effectLst/>
        <a:uFillTx/>
        <a:latin typeface="Palatino"/>
        <a:ea typeface="Palatino"/>
        <a:cs typeface="Palatino"/>
        <a:sym typeface="Palatino"/>
      </a:defRPr>
    </a:lvl8pPr>
    <a:lvl9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546056"/>
        </a:solidFill>
        <a:effectLst/>
        <a:uFillTx/>
        <a:latin typeface="Palatino"/>
        <a:ea typeface="Palatino"/>
        <a:cs typeface="Palatino"/>
        <a:sym typeface="Palatino"/>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Palatino"/>
          <a:ea typeface="Palatino"/>
          <a:cs typeface="Palatino"/>
        </a:font>
        <a:srgbClr val="546056"/>
      </a:tcTxStyle>
      <a:tcStyle>
        <a:tcBdr>
          <a:left>
            <a:ln w="12700" cap="flat">
              <a:solidFill>
                <a:srgbClr val="600C52"/>
              </a:solidFill>
              <a:prstDash val="solid"/>
              <a:round/>
            </a:ln>
          </a:left>
          <a:right>
            <a:ln w="12700" cap="flat">
              <a:solidFill>
                <a:srgbClr val="600C52"/>
              </a:solidFill>
              <a:prstDash val="solid"/>
              <a:round/>
            </a:ln>
          </a:right>
          <a:top>
            <a:ln w="12700" cap="flat">
              <a:solidFill>
                <a:srgbClr val="600C52"/>
              </a:solidFill>
              <a:prstDash val="solid"/>
              <a:round/>
            </a:ln>
          </a:top>
          <a:bottom>
            <a:ln w="12700" cap="flat">
              <a:solidFill>
                <a:srgbClr val="600C52"/>
              </a:solidFill>
              <a:prstDash val="solid"/>
              <a:round/>
            </a:ln>
          </a:bottom>
          <a:insideH>
            <a:ln w="12700" cap="flat">
              <a:solidFill>
                <a:srgbClr val="600C52"/>
              </a:solidFill>
              <a:prstDash val="solid"/>
              <a:round/>
            </a:ln>
          </a:insideH>
          <a:insideV>
            <a:ln w="12700" cap="flat">
              <a:solidFill>
                <a:srgbClr val="600C52"/>
              </a:solidFill>
              <a:prstDash val="solid"/>
              <a:round/>
            </a:ln>
          </a:insideV>
        </a:tcBdr>
        <a:fill>
          <a:solidFill>
            <a:srgbClr val="D2DBEB"/>
          </a:solidFill>
        </a:fill>
      </a:tcStyle>
    </a:wholeTbl>
    <a:band2H>
      <a:tcTxStyle/>
      <a:tcStyle>
        <a:tcBdr/>
        <a:fill>
          <a:solidFill>
            <a:srgbClr val="EAEEF5"/>
          </a:solidFill>
        </a:fill>
      </a:tcStyle>
    </a:band2H>
    <a:firstCol>
      <a:tcTxStyle b="on" i="off">
        <a:font>
          <a:latin typeface="Palatino"/>
          <a:ea typeface="Palatino"/>
          <a:cs typeface="Palatino"/>
        </a:font>
        <a:srgbClr val="600C52"/>
      </a:tcTxStyle>
      <a:tcStyle>
        <a:tcBdr>
          <a:left>
            <a:ln w="12700" cap="flat">
              <a:solidFill>
                <a:srgbClr val="600C52"/>
              </a:solidFill>
              <a:prstDash val="solid"/>
              <a:round/>
            </a:ln>
          </a:left>
          <a:right>
            <a:ln w="12700" cap="flat">
              <a:solidFill>
                <a:srgbClr val="600C52"/>
              </a:solidFill>
              <a:prstDash val="solid"/>
              <a:round/>
            </a:ln>
          </a:right>
          <a:top>
            <a:ln w="12700" cap="flat">
              <a:solidFill>
                <a:srgbClr val="600C52"/>
              </a:solidFill>
              <a:prstDash val="solid"/>
              <a:round/>
            </a:ln>
          </a:top>
          <a:bottom>
            <a:ln w="12700" cap="flat">
              <a:solidFill>
                <a:srgbClr val="600C52"/>
              </a:solidFill>
              <a:prstDash val="solid"/>
              <a:round/>
            </a:ln>
          </a:bottom>
          <a:insideH>
            <a:ln w="12700" cap="flat">
              <a:solidFill>
                <a:srgbClr val="600C52"/>
              </a:solidFill>
              <a:prstDash val="solid"/>
              <a:round/>
            </a:ln>
          </a:insideH>
          <a:insideV>
            <a:ln w="12700" cap="flat">
              <a:solidFill>
                <a:srgbClr val="600C52"/>
              </a:solidFill>
              <a:prstDash val="solid"/>
              <a:round/>
            </a:ln>
          </a:insideV>
        </a:tcBdr>
        <a:fill>
          <a:solidFill>
            <a:schemeClr val="accent1"/>
          </a:solidFill>
        </a:fill>
      </a:tcStyle>
    </a:firstCol>
    <a:lastRow>
      <a:tcTxStyle b="on" i="off">
        <a:font>
          <a:latin typeface="Palatino"/>
          <a:ea typeface="Palatino"/>
          <a:cs typeface="Palatino"/>
        </a:font>
        <a:srgbClr val="600C52"/>
      </a:tcTxStyle>
      <a:tcStyle>
        <a:tcBdr>
          <a:left>
            <a:ln w="12700" cap="flat">
              <a:solidFill>
                <a:srgbClr val="600C52"/>
              </a:solidFill>
              <a:prstDash val="solid"/>
              <a:round/>
            </a:ln>
          </a:left>
          <a:right>
            <a:ln w="12700" cap="flat">
              <a:solidFill>
                <a:srgbClr val="600C52"/>
              </a:solidFill>
              <a:prstDash val="solid"/>
              <a:round/>
            </a:ln>
          </a:right>
          <a:top>
            <a:ln w="38100" cap="flat">
              <a:solidFill>
                <a:srgbClr val="600C52"/>
              </a:solidFill>
              <a:prstDash val="solid"/>
              <a:round/>
            </a:ln>
          </a:top>
          <a:bottom>
            <a:ln w="12700" cap="flat">
              <a:solidFill>
                <a:srgbClr val="600C52"/>
              </a:solidFill>
              <a:prstDash val="solid"/>
              <a:round/>
            </a:ln>
          </a:bottom>
          <a:insideH>
            <a:ln w="12700" cap="flat">
              <a:solidFill>
                <a:srgbClr val="600C52"/>
              </a:solidFill>
              <a:prstDash val="solid"/>
              <a:round/>
            </a:ln>
          </a:insideH>
          <a:insideV>
            <a:ln w="12700" cap="flat">
              <a:solidFill>
                <a:srgbClr val="600C52"/>
              </a:solidFill>
              <a:prstDash val="solid"/>
              <a:round/>
            </a:ln>
          </a:insideV>
        </a:tcBdr>
        <a:fill>
          <a:solidFill>
            <a:schemeClr val="accent1"/>
          </a:solidFill>
        </a:fill>
      </a:tcStyle>
    </a:lastRow>
    <a:firstRow>
      <a:tcTxStyle b="on" i="off">
        <a:font>
          <a:latin typeface="Palatino"/>
          <a:ea typeface="Palatino"/>
          <a:cs typeface="Palatino"/>
        </a:font>
        <a:srgbClr val="600C52"/>
      </a:tcTxStyle>
      <a:tcStyle>
        <a:tcBdr>
          <a:left>
            <a:ln w="12700" cap="flat">
              <a:solidFill>
                <a:srgbClr val="600C52"/>
              </a:solidFill>
              <a:prstDash val="solid"/>
              <a:round/>
            </a:ln>
          </a:left>
          <a:right>
            <a:ln w="12700" cap="flat">
              <a:solidFill>
                <a:srgbClr val="600C52"/>
              </a:solidFill>
              <a:prstDash val="solid"/>
              <a:round/>
            </a:ln>
          </a:right>
          <a:top>
            <a:ln w="12700" cap="flat">
              <a:solidFill>
                <a:srgbClr val="600C52"/>
              </a:solidFill>
              <a:prstDash val="solid"/>
              <a:round/>
            </a:ln>
          </a:top>
          <a:bottom>
            <a:ln w="38100" cap="flat">
              <a:solidFill>
                <a:srgbClr val="600C52"/>
              </a:solidFill>
              <a:prstDash val="solid"/>
              <a:round/>
            </a:ln>
          </a:bottom>
          <a:insideH>
            <a:ln w="12700" cap="flat">
              <a:solidFill>
                <a:srgbClr val="600C52"/>
              </a:solidFill>
              <a:prstDash val="solid"/>
              <a:round/>
            </a:ln>
          </a:insideH>
          <a:insideV>
            <a:ln w="12700" cap="flat">
              <a:solidFill>
                <a:srgbClr val="600C52"/>
              </a:solidFill>
              <a:prstDash val="solid"/>
              <a:round/>
            </a:ln>
          </a:insideV>
        </a:tcBdr>
        <a:fill>
          <a:solidFill>
            <a:schemeClr val="accent1"/>
          </a:solidFill>
        </a:fill>
      </a:tcStyle>
    </a:firstRow>
  </a:tblStyle>
  <a:tblStyle styleId="{C7B018BB-80A7-4F77-B60F-C8B233D01FF8}" styleName="">
    <a:tblBg/>
    <a:wholeTbl>
      <a:tcTxStyle b="off" i="off">
        <a:font>
          <a:latin typeface="Palatino"/>
          <a:ea typeface="Palatino"/>
          <a:cs typeface="Palatino"/>
        </a:font>
        <a:srgbClr val="546056"/>
      </a:tcTxStyle>
      <a:tcStyle>
        <a:tcBdr>
          <a:left>
            <a:ln w="12700" cap="flat">
              <a:solidFill>
                <a:srgbClr val="600C52"/>
              </a:solidFill>
              <a:prstDash val="solid"/>
              <a:round/>
            </a:ln>
          </a:left>
          <a:right>
            <a:ln w="12700" cap="flat">
              <a:solidFill>
                <a:srgbClr val="600C52"/>
              </a:solidFill>
              <a:prstDash val="solid"/>
              <a:round/>
            </a:ln>
          </a:right>
          <a:top>
            <a:ln w="12700" cap="flat">
              <a:solidFill>
                <a:srgbClr val="600C52"/>
              </a:solidFill>
              <a:prstDash val="solid"/>
              <a:round/>
            </a:ln>
          </a:top>
          <a:bottom>
            <a:ln w="12700" cap="flat">
              <a:solidFill>
                <a:srgbClr val="600C52"/>
              </a:solidFill>
              <a:prstDash val="solid"/>
              <a:round/>
            </a:ln>
          </a:bottom>
          <a:insideH>
            <a:ln w="12700" cap="flat">
              <a:solidFill>
                <a:srgbClr val="600C52"/>
              </a:solidFill>
              <a:prstDash val="solid"/>
              <a:round/>
            </a:ln>
          </a:insideH>
          <a:insideV>
            <a:ln w="12700" cap="flat">
              <a:solidFill>
                <a:srgbClr val="600C52"/>
              </a:solidFill>
              <a:prstDash val="solid"/>
              <a:round/>
            </a:ln>
          </a:insideV>
        </a:tcBdr>
        <a:fill>
          <a:solidFill>
            <a:srgbClr val="F3E7D0"/>
          </a:solidFill>
        </a:fill>
      </a:tcStyle>
    </a:wholeTbl>
    <a:band2H>
      <a:tcTxStyle/>
      <a:tcStyle>
        <a:tcBdr/>
        <a:fill>
          <a:solidFill>
            <a:srgbClr val="F9F3E9"/>
          </a:solidFill>
        </a:fill>
      </a:tcStyle>
    </a:band2H>
    <a:firstCol>
      <a:tcTxStyle b="on" i="off">
        <a:font>
          <a:latin typeface="Palatino"/>
          <a:ea typeface="Palatino"/>
          <a:cs typeface="Palatino"/>
        </a:font>
        <a:srgbClr val="600C52"/>
      </a:tcTxStyle>
      <a:tcStyle>
        <a:tcBdr>
          <a:left>
            <a:ln w="12700" cap="flat">
              <a:solidFill>
                <a:srgbClr val="600C52"/>
              </a:solidFill>
              <a:prstDash val="solid"/>
              <a:round/>
            </a:ln>
          </a:left>
          <a:right>
            <a:ln w="12700" cap="flat">
              <a:solidFill>
                <a:srgbClr val="600C52"/>
              </a:solidFill>
              <a:prstDash val="solid"/>
              <a:round/>
            </a:ln>
          </a:right>
          <a:top>
            <a:ln w="12700" cap="flat">
              <a:solidFill>
                <a:srgbClr val="600C52"/>
              </a:solidFill>
              <a:prstDash val="solid"/>
              <a:round/>
            </a:ln>
          </a:top>
          <a:bottom>
            <a:ln w="12700" cap="flat">
              <a:solidFill>
                <a:srgbClr val="600C52"/>
              </a:solidFill>
              <a:prstDash val="solid"/>
              <a:round/>
            </a:ln>
          </a:bottom>
          <a:insideH>
            <a:ln w="12700" cap="flat">
              <a:solidFill>
                <a:srgbClr val="600C52"/>
              </a:solidFill>
              <a:prstDash val="solid"/>
              <a:round/>
            </a:ln>
          </a:insideH>
          <a:insideV>
            <a:ln w="12700" cap="flat">
              <a:solidFill>
                <a:srgbClr val="600C52"/>
              </a:solidFill>
              <a:prstDash val="solid"/>
              <a:round/>
            </a:ln>
          </a:insideV>
        </a:tcBdr>
        <a:fill>
          <a:solidFill>
            <a:schemeClr val="accent3"/>
          </a:solidFill>
        </a:fill>
      </a:tcStyle>
    </a:firstCol>
    <a:lastRow>
      <a:tcTxStyle b="on" i="off">
        <a:font>
          <a:latin typeface="Palatino"/>
          <a:ea typeface="Palatino"/>
          <a:cs typeface="Palatino"/>
        </a:font>
        <a:srgbClr val="600C52"/>
      </a:tcTxStyle>
      <a:tcStyle>
        <a:tcBdr>
          <a:left>
            <a:ln w="12700" cap="flat">
              <a:solidFill>
                <a:srgbClr val="600C52"/>
              </a:solidFill>
              <a:prstDash val="solid"/>
              <a:round/>
            </a:ln>
          </a:left>
          <a:right>
            <a:ln w="12700" cap="flat">
              <a:solidFill>
                <a:srgbClr val="600C52"/>
              </a:solidFill>
              <a:prstDash val="solid"/>
              <a:round/>
            </a:ln>
          </a:right>
          <a:top>
            <a:ln w="38100" cap="flat">
              <a:solidFill>
                <a:srgbClr val="600C52"/>
              </a:solidFill>
              <a:prstDash val="solid"/>
              <a:round/>
            </a:ln>
          </a:top>
          <a:bottom>
            <a:ln w="12700" cap="flat">
              <a:solidFill>
                <a:srgbClr val="600C52"/>
              </a:solidFill>
              <a:prstDash val="solid"/>
              <a:round/>
            </a:ln>
          </a:bottom>
          <a:insideH>
            <a:ln w="12700" cap="flat">
              <a:solidFill>
                <a:srgbClr val="600C52"/>
              </a:solidFill>
              <a:prstDash val="solid"/>
              <a:round/>
            </a:ln>
          </a:insideH>
          <a:insideV>
            <a:ln w="12700" cap="flat">
              <a:solidFill>
                <a:srgbClr val="600C52"/>
              </a:solidFill>
              <a:prstDash val="solid"/>
              <a:round/>
            </a:ln>
          </a:insideV>
        </a:tcBdr>
        <a:fill>
          <a:solidFill>
            <a:schemeClr val="accent3"/>
          </a:solidFill>
        </a:fill>
      </a:tcStyle>
    </a:lastRow>
    <a:firstRow>
      <a:tcTxStyle b="on" i="off">
        <a:font>
          <a:latin typeface="Palatino"/>
          <a:ea typeface="Palatino"/>
          <a:cs typeface="Palatino"/>
        </a:font>
        <a:srgbClr val="600C52"/>
      </a:tcTxStyle>
      <a:tcStyle>
        <a:tcBdr>
          <a:left>
            <a:ln w="12700" cap="flat">
              <a:solidFill>
                <a:srgbClr val="600C52"/>
              </a:solidFill>
              <a:prstDash val="solid"/>
              <a:round/>
            </a:ln>
          </a:left>
          <a:right>
            <a:ln w="12700" cap="flat">
              <a:solidFill>
                <a:srgbClr val="600C52"/>
              </a:solidFill>
              <a:prstDash val="solid"/>
              <a:round/>
            </a:ln>
          </a:right>
          <a:top>
            <a:ln w="12700" cap="flat">
              <a:solidFill>
                <a:srgbClr val="600C52"/>
              </a:solidFill>
              <a:prstDash val="solid"/>
              <a:round/>
            </a:ln>
          </a:top>
          <a:bottom>
            <a:ln w="38100" cap="flat">
              <a:solidFill>
                <a:srgbClr val="600C52"/>
              </a:solidFill>
              <a:prstDash val="solid"/>
              <a:round/>
            </a:ln>
          </a:bottom>
          <a:insideH>
            <a:ln w="12700" cap="flat">
              <a:solidFill>
                <a:srgbClr val="600C52"/>
              </a:solidFill>
              <a:prstDash val="solid"/>
              <a:round/>
            </a:ln>
          </a:insideH>
          <a:insideV>
            <a:ln w="12700" cap="flat">
              <a:solidFill>
                <a:srgbClr val="600C52"/>
              </a:solidFill>
              <a:prstDash val="solid"/>
              <a:round/>
            </a:ln>
          </a:insideV>
        </a:tcBdr>
        <a:fill>
          <a:solidFill>
            <a:schemeClr val="accent3"/>
          </a:solidFill>
        </a:fill>
      </a:tcStyle>
    </a:firstRow>
  </a:tblStyle>
  <a:tblStyle styleId="{EEE7283C-3CF3-47DC-8721-378D4A62B228}" styleName="">
    <a:tblBg/>
    <a:wholeTbl>
      <a:tcTxStyle b="off" i="off">
        <a:font>
          <a:latin typeface="Palatino"/>
          <a:ea typeface="Palatino"/>
          <a:cs typeface="Palatino"/>
        </a:font>
        <a:srgbClr val="546056"/>
      </a:tcTxStyle>
      <a:tcStyle>
        <a:tcBdr>
          <a:left>
            <a:ln w="12700" cap="flat">
              <a:solidFill>
                <a:srgbClr val="600C52"/>
              </a:solidFill>
              <a:prstDash val="solid"/>
              <a:round/>
            </a:ln>
          </a:left>
          <a:right>
            <a:ln w="12700" cap="flat">
              <a:solidFill>
                <a:srgbClr val="600C52"/>
              </a:solidFill>
              <a:prstDash val="solid"/>
              <a:round/>
            </a:ln>
          </a:right>
          <a:top>
            <a:ln w="12700" cap="flat">
              <a:solidFill>
                <a:srgbClr val="600C52"/>
              </a:solidFill>
              <a:prstDash val="solid"/>
              <a:round/>
            </a:ln>
          </a:top>
          <a:bottom>
            <a:ln w="12700" cap="flat">
              <a:solidFill>
                <a:srgbClr val="600C52"/>
              </a:solidFill>
              <a:prstDash val="solid"/>
              <a:round/>
            </a:ln>
          </a:bottom>
          <a:insideH>
            <a:ln w="12700" cap="flat">
              <a:solidFill>
                <a:srgbClr val="600C52"/>
              </a:solidFill>
              <a:prstDash val="solid"/>
              <a:round/>
            </a:ln>
          </a:insideH>
          <a:insideV>
            <a:ln w="12700" cap="flat">
              <a:solidFill>
                <a:srgbClr val="600C52"/>
              </a:solidFill>
              <a:prstDash val="solid"/>
              <a:round/>
            </a:ln>
          </a:insideV>
        </a:tcBdr>
        <a:fill>
          <a:solidFill>
            <a:srgbClr val="DBD6E3"/>
          </a:solidFill>
        </a:fill>
      </a:tcStyle>
    </a:wholeTbl>
    <a:band2H>
      <a:tcTxStyle/>
      <a:tcStyle>
        <a:tcBdr/>
        <a:fill>
          <a:solidFill>
            <a:srgbClr val="EEECF2"/>
          </a:solidFill>
        </a:fill>
      </a:tcStyle>
    </a:band2H>
    <a:firstCol>
      <a:tcTxStyle b="on" i="off">
        <a:font>
          <a:latin typeface="Palatino"/>
          <a:ea typeface="Palatino"/>
          <a:cs typeface="Palatino"/>
        </a:font>
        <a:srgbClr val="600C52"/>
      </a:tcTxStyle>
      <a:tcStyle>
        <a:tcBdr>
          <a:left>
            <a:ln w="12700" cap="flat">
              <a:solidFill>
                <a:srgbClr val="600C52"/>
              </a:solidFill>
              <a:prstDash val="solid"/>
              <a:round/>
            </a:ln>
          </a:left>
          <a:right>
            <a:ln w="12700" cap="flat">
              <a:solidFill>
                <a:srgbClr val="600C52"/>
              </a:solidFill>
              <a:prstDash val="solid"/>
              <a:round/>
            </a:ln>
          </a:right>
          <a:top>
            <a:ln w="12700" cap="flat">
              <a:solidFill>
                <a:srgbClr val="600C52"/>
              </a:solidFill>
              <a:prstDash val="solid"/>
              <a:round/>
            </a:ln>
          </a:top>
          <a:bottom>
            <a:ln w="12700" cap="flat">
              <a:solidFill>
                <a:srgbClr val="600C52"/>
              </a:solidFill>
              <a:prstDash val="solid"/>
              <a:round/>
            </a:ln>
          </a:bottom>
          <a:insideH>
            <a:ln w="12700" cap="flat">
              <a:solidFill>
                <a:srgbClr val="600C52"/>
              </a:solidFill>
              <a:prstDash val="solid"/>
              <a:round/>
            </a:ln>
          </a:insideH>
          <a:insideV>
            <a:ln w="12700" cap="flat">
              <a:solidFill>
                <a:srgbClr val="600C52"/>
              </a:solidFill>
              <a:prstDash val="solid"/>
              <a:round/>
            </a:ln>
          </a:insideV>
        </a:tcBdr>
        <a:fill>
          <a:solidFill>
            <a:schemeClr val="accent6"/>
          </a:solidFill>
        </a:fill>
      </a:tcStyle>
    </a:firstCol>
    <a:lastRow>
      <a:tcTxStyle b="on" i="off">
        <a:font>
          <a:latin typeface="Palatino"/>
          <a:ea typeface="Palatino"/>
          <a:cs typeface="Palatino"/>
        </a:font>
        <a:srgbClr val="600C52"/>
      </a:tcTxStyle>
      <a:tcStyle>
        <a:tcBdr>
          <a:left>
            <a:ln w="12700" cap="flat">
              <a:solidFill>
                <a:srgbClr val="600C52"/>
              </a:solidFill>
              <a:prstDash val="solid"/>
              <a:round/>
            </a:ln>
          </a:left>
          <a:right>
            <a:ln w="12700" cap="flat">
              <a:solidFill>
                <a:srgbClr val="600C52"/>
              </a:solidFill>
              <a:prstDash val="solid"/>
              <a:round/>
            </a:ln>
          </a:right>
          <a:top>
            <a:ln w="38100" cap="flat">
              <a:solidFill>
                <a:srgbClr val="600C52"/>
              </a:solidFill>
              <a:prstDash val="solid"/>
              <a:round/>
            </a:ln>
          </a:top>
          <a:bottom>
            <a:ln w="12700" cap="flat">
              <a:solidFill>
                <a:srgbClr val="600C52"/>
              </a:solidFill>
              <a:prstDash val="solid"/>
              <a:round/>
            </a:ln>
          </a:bottom>
          <a:insideH>
            <a:ln w="12700" cap="flat">
              <a:solidFill>
                <a:srgbClr val="600C52"/>
              </a:solidFill>
              <a:prstDash val="solid"/>
              <a:round/>
            </a:ln>
          </a:insideH>
          <a:insideV>
            <a:ln w="12700" cap="flat">
              <a:solidFill>
                <a:srgbClr val="600C52"/>
              </a:solidFill>
              <a:prstDash val="solid"/>
              <a:round/>
            </a:ln>
          </a:insideV>
        </a:tcBdr>
        <a:fill>
          <a:solidFill>
            <a:schemeClr val="accent6"/>
          </a:solidFill>
        </a:fill>
      </a:tcStyle>
    </a:lastRow>
    <a:firstRow>
      <a:tcTxStyle b="on" i="off">
        <a:font>
          <a:latin typeface="Palatino"/>
          <a:ea typeface="Palatino"/>
          <a:cs typeface="Palatino"/>
        </a:font>
        <a:srgbClr val="600C52"/>
      </a:tcTxStyle>
      <a:tcStyle>
        <a:tcBdr>
          <a:left>
            <a:ln w="12700" cap="flat">
              <a:solidFill>
                <a:srgbClr val="600C52"/>
              </a:solidFill>
              <a:prstDash val="solid"/>
              <a:round/>
            </a:ln>
          </a:left>
          <a:right>
            <a:ln w="12700" cap="flat">
              <a:solidFill>
                <a:srgbClr val="600C52"/>
              </a:solidFill>
              <a:prstDash val="solid"/>
              <a:round/>
            </a:ln>
          </a:right>
          <a:top>
            <a:ln w="12700" cap="flat">
              <a:solidFill>
                <a:srgbClr val="600C52"/>
              </a:solidFill>
              <a:prstDash val="solid"/>
              <a:round/>
            </a:ln>
          </a:top>
          <a:bottom>
            <a:ln w="38100" cap="flat">
              <a:solidFill>
                <a:srgbClr val="600C52"/>
              </a:solidFill>
              <a:prstDash val="solid"/>
              <a:round/>
            </a:ln>
          </a:bottom>
          <a:insideH>
            <a:ln w="12700" cap="flat">
              <a:solidFill>
                <a:srgbClr val="600C52"/>
              </a:solidFill>
              <a:prstDash val="solid"/>
              <a:round/>
            </a:ln>
          </a:insideH>
          <a:insideV>
            <a:ln w="12700" cap="flat">
              <a:solidFill>
                <a:srgbClr val="600C52"/>
              </a:solidFill>
              <a:prstDash val="solid"/>
              <a:round/>
            </a:ln>
          </a:insideV>
        </a:tcBdr>
        <a:fill>
          <a:solidFill>
            <a:schemeClr val="accent6"/>
          </a:solidFill>
        </a:fill>
      </a:tcStyle>
    </a:firstRow>
  </a:tblStyle>
  <a:tblStyle styleId="{CF821DB8-F4EB-4A41-A1BA-3FCAFE7338EE}" styleName="">
    <a:tblBg/>
    <a:wholeTbl>
      <a:tcTxStyle b="off" i="off">
        <a:font>
          <a:latin typeface="Palatino"/>
          <a:ea typeface="Palatino"/>
          <a:cs typeface="Palatino"/>
        </a:font>
        <a:srgbClr val="546056"/>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wholeTbl>
    <a:band2H>
      <a:tcTxStyle/>
      <a:tcStyle>
        <a:tcBdr/>
        <a:fill>
          <a:solidFill>
            <a:srgbClr val="600C52"/>
          </a:solidFill>
        </a:fill>
      </a:tcStyle>
    </a:band2H>
    <a:firstCol>
      <a:tcTxStyle b="on" i="off">
        <a:font>
          <a:latin typeface="Palatino"/>
          <a:ea typeface="Palatino"/>
          <a:cs typeface="Palatino"/>
        </a:font>
        <a:srgbClr val="600C52"/>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Palatino"/>
          <a:ea typeface="Palatino"/>
          <a:cs typeface="Palatino"/>
        </a:font>
        <a:srgbClr val="546056"/>
      </a:tcTxStyle>
      <a:tcStyle>
        <a:tcBdr>
          <a:left>
            <a:ln w="12700" cap="flat">
              <a:noFill/>
              <a:miter lim="400000"/>
            </a:ln>
          </a:left>
          <a:right>
            <a:ln w="12700" cap="flat">
              <a:noFill/>
              <a:miter lim="400000"/>
            </a:ln>
          </a:right>
          <a:top>
            <a:ln w="50800" cap="flat">
              <a:solidFill>
                <a:srgbClr val="546056"/>
              </a:solidFill>
              <a:prstDash val="solid"/>
              <a:round/>
            </a:ln>
          </a:top>
          <a:bottom>
            <a:ln w="25400" cap="flat">
              <a:solidFill>
                <a:srgbClr val="546056"/>
              </a:solidFill>
              <a:prstDash val="solid"/>
              <a:round/>
            </a:ln>
          </a:bottom>
          <a:insideH>
            <a:ln w="12700" cap="flat">
              <a:noFill/>
              <a:miter lim="400000"/>
            </a:ln>
          </a:insideH>
          <a:insideV>
            <a:ln w="12700" cap="flat">
              <a:noFill/>
              <a:miter lim="400000"/>
            </a:ln>
          </a:insideV>
        </a:tcBdr>
        <a:fill>
          <a:solidFill>
            <a:srgbClr val="600C52"/>
          </a:solidFill>
        </a:fill>
      </a:tcStyle>
    </a:lastRow>
    <a:firstRow>
      <a:tcTxStyle b="on" i="off">
        <a:font>
          <a:latin typeface="Palatino"/>
          <a:ea typeface="Palatino"/>
          <a:cs typeface="Palatino"/>
        </a:font>
        <a:srgbClr val="600C52"/>
      </a:tcTxStyle>
      <a:tcStyle>
        <a:tcBdr>
          <a:left>
            <a:ln w="12700" cap="flat">
              <a:noFill/>
              <a:miter lim="400000"/>
            </a:ln>
          </a:left>
          <a:right>
            <a:ln w="12700" cap="flat">
              <a:noFill/>
              <a:miter lim="400000"/>
            </a:ln>
          </a:right>
          <a:top>
            <a:ln w="25400" cap="flat">
              <a:solidFill>
                <a:srgbClr val="546056"/>
              </a:solidFill>
              <a:prstDash val="solid"/>
              <a:round/>
            </a:ln>
          </a:top>
          <a:bottom>
            <a:ln w="25400" cap="flat">
              <a:solidFill>
                <a:srgbClr val="546056"/>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Palatino"/>
          <a:ea typeface="Palatino"/>
          <a:cs typeface="Palatino"/>
        </a:font>
        <a:srgbClr val="546056"/>
      </a:tcTxStyle>
      <a:tcStyle>
        <a:tcBdr>
          <a:left>
            <a:ln w="12700" cap="flat">
              <a:solidFill>
                <a:srgbClr val="600C52"/>
              </a:solidFill>
              <a:prstDash val="solid"/>
              <a:round/>
            </a:ln>
          </a:left>
          <a:right>
            <a:ln w="12700" cap="flat">
              <a:solidFill>
                <a:srgbClr val="600C52"/>
              </a:solidFill>
              <a:prstDash val="solid"/>
              <a:round/>
            </a:ln>
          </a:right>
          <a:top>
            <a:ln w="12700" cap="flat">
              <a:solidFill>
                <a:srgbClr val="600C52"/>
              </a:solidFill>
              <a:prstDash val="solid"/>
              <a:round/>
            </a:ln>
          </a:top>
          <a:bottom>
            <a:ln w="12700" cap="flat">
              <a:solidFill>
                <a:srgbClr val="600C52"/>
              </a:solidFill>
              <a:prstDash val="solid"/>
              <a:round/>
            </a:ln>
          </a:bottom>
          <a:insideH>
            <a:ln w="12700" cap="flat">
              <a:solidFill>
                <a:srgbClr val="600C52"/>
              </a:solidFill>
              <a:prstDash val="solid"/>
              <a:round/>
            </a:ln>
          </a:insideH>
          <a:insideV>
            <a:ln w="12700" cap="flat">
              <a:solidFill>
                <a:srgbClr val="600C52"/>
              </a:solidFill>
              <a:prstDash val="solid"/>
              <a:round/>
            </a:ln>
          </a:insideV>
        </a:tcBdr>
        <a:fill>
          <a:solidFill>
            <a:srgbClr val="CFD1D0"/>
          </a:solidFill>
        </a:fill>
      </a:tcStyle>
    </a:wholeTbl>
    <a:band2H>
      <a:tcTxStyle/>
      <a:tcStyle>
        <a:tcBdr/>
        <a:fill>
          <a:solidFill>
            <a:srgbClr val="E9E9E9"/>
          </a:solidFill>
        </a:fill>
      </a:tcStyle>
    </a:band2H>
    <a:firstCol>
      <a:tcTxStyle b="on" i="off">
        <a:font>
          <a:latin typeface="Palatino"/>
          <a:ea typeface="Palatino"/>
          <a:cs typeface="Palatino"/>
        </a:font>
        <a:srgbClr val="600C52"/>
      </a:tcTxStyle>
      <a:tcStyle>
        <a:tcBdr>
          <a:left>
            <a:ln w="12700" cap="flat">
              <a:solidFill>
                <a:srgbClr val="600C52"/>
              </a:solidFill>
              <a:prstDash val="solid"/>
              <a:round/>
            </a:ln>
          </a:left>
          <a:right>
            <a:ln w="12700" cap="flat">
              <a:solidFill>
                <a:srgbClr val="600C52"/>
              </a:solidFill>
              <a:prstDash val="solid"/>
              <a:round/>
            </a:ln>
          </a:right>
          <a:top>
            <a:ln w="12700" cap="flat">
              <a:solidFill>
                <a:srgbClr val="600C52"/>
              </a:solidFill>
              <a:prstDash val="solid"/>
              <a:round/>
            </a:ln>
          </a:top>
          <a:bottom>
            <a:ln w="12700" cap="flat">
              <a:solidFill>
                <a:srgbClr val="600C52"/>
              </a:solidFill>
              <a:prstDash val="solid"/>
              <a:round/>
            </a:ln>
          </a:bottom>
          <a:insideH>
            <a:ln w="12700" cap="flat">
              <a:solidFill>
                <a:srgbClr val="600C52"/>
              </a:solidFill>
              <a:prstDash val="solid"/>
              <a:round/>
            </a:ln>
          </a:insideH>
          <a:insideV>
            <a:ln w="12700" cap="flat">
              <a:solidFill>
                <a:srgbClr val="600C52"/>
              </a:solidFill>
              <a:prstDash val="solid"/>
              <a:round/>
            </a:ln>
          </a:insideV>
        </a:tcBdr>
        <a:fill>
          <a:solidFill>
            <a:srgbClr val="546056"/>
          </a:solidFill>
        </a:fill>
      </a:tcStyle>
    </a:firstCol>
    <a:lastRow>
      <a:tcTxStyle b="on" i="off">
        <a:font>
          <a:latin typeface="Palatino"/>
          <a:ea typeface="Palatino"/>
          <a:cs typeface="Palatino"/>
        </a:font>
        <a:srgbClr val="600C52"/>
      </a:tcTxStyle>
      <a:tcStyle>
        <a:tcBdr>
          <a:left>
            <a:ln w="12700" cap="flat">
              <a:solidFill>
                <a:srgbClr val="600C52"/>
              </a:solidFill>
              <a:prstDash val="solid"/>
              <a:round/>
            </a:ln>
          </a:left>
          <a:right>
            <a:ln w="12700" cap="flat">
              <a:solidFill>
                <a:srgbClr val="600C52"/>
              </a:solidFill>
              <a:prstDash val="solid"/>
              <a:round/>
            </a:ln>
          </a:right>
          <a:top>
            <a:ln w="38100" cap="flat">
              <a:solidFill>
                <a:srgbClr val="600C52"/>
              </a:solidFill>
              <a:prstDash val="solid"/>
              <a:round/>
            </a:ln>
          </a:top>
          <a:bottom>
            <a:ln w="12700" cap="flat">
              <a:solidFill>
                <a:srgbClr val="600C52"/>
              </a:solidFill>
              <a:prstDash val="solid"/>
              <a:round/>
            </a:ln>
          </a:bottom>
          <a:insideH>
            <a:ln w="12700" cap="flat">
              <a:solidFill>
                <a:srgbClr val="600C52"/>
              </a:solidFill>
              <a:prstDash val="solid"/>
              <a:round/>
            </a:ln>
          </a:insideH>
          <a:insideV>
            <a:ln w="12700" cap="flat">
              <a:solidFill>
                <a:srgbClr val="600C52"/>
              </a:solidFill>
              <a:prstDash val="solid"/>
              <a:round/>
            </a:ln>
          </a:insideV>
        </a:tcBdr>
        <a:fill>
          <a:solidFill>
            <a:srgbClr val="546056"/>
          </a:solidFill>
        </a:fill>
      </a:tcStyle>
    </a:lastRow>
    <a:firstRow>
      <a:tcTxStyle b="on" i="off">
        <a:font>
          <a:latin typeface="Palatino"/>
          <a:ea typeface="Palatino"/>
          <a:cs typeface="Palatino"/>
        </a:font>
        <a:srgbClr val="600C52"/>
      </a:tcTxStyle>
      <a:tcStyle>
        <a:tcBdr>
          <a:left>
            <a:ln w="12700" cap="flat">
              <a:solidFill>
                <a:srgbClr val="600C52"/>
              </a:solidFill>
              <a:prstDash val="solid"/>
              <a:round/>
            </a:ln>
          </a:left>
          <a:right>
            <a:ln w="12700" cap="flat">
              <a:solidFill>
                <a:srgbClr val="600C52"/>
              </a:solidFill>
              <a:prstDash val="solid"/>
              <a:round/>
            </a:ln>
          </a:right>
          <a:top>
            <a:ln w="12700" cap="flat">
              <a:solidFill>
                <a:srgbClr val="600C52"/>
              </a:solidFill>
              <a:prstDash val="solid"/>
              <a:round/>
            </a:ln>
          </a:top>
          <a:bottom>
            <a:ln w="38100" cap="flat">
              <a:solidFill>
                <a:srgbClr val="600C52"/>
              </a:solidFill>
              <a:prstDash val="solid"/>
              <a:round/>
            </a:ln>
          </a:bottom>
          <a:insideH>
            <a:ln w="12700" cap="flat">
              <a:solidFill>
                <a:srgbClr val="600C52"/>
              </a:solidFill>
              <a:prstDash val="solid"/>
              <a:round/>
            </a:ln>
          </a:insideH>
          <a:insideV>
            <a:ln w="12700" cap="flat">
              <a:solidFill>
                <a:srgbClr val="600C52"/>
              </a:solidFill>
              <a:prstDash val="solid"/>
              <a:round/>
            </a:ln>
          </a:insideV>
        </a:tcBdr>
        <a:fill>
          <a:solidFill>
            <a:srgbClr val="546056"/>
          </a:solidFill>
        </a:fill>
      </a:tcStyle>
    </a:firstRow>
  </a:tblStyle>
  <a:tblStyle styleId="{2708684C-4D16-4618-839F-0558EEFCDFE6}" styleName="">
    <a:tblBg/>
    <a:wholeTbl>
      <a:tcTxStyle b="off" i="off">
        <a:font>
          <a:latin typeface="Palatino"/>
          <a:ea typeface="Palatino"/>
          <a:cs typeface="Palatino"/>
        </a:font>
        <a:srgbClr val="546056"/>
      </a:tcTxStyle>
      <a:tcStyle>
        <a:tcBdr>
          <a:left>
            <a:ln w="12700" cap="flat">
              <a:solidFill>
                <a:srgbClr val="546056"/>
              </a:solidFill>
              <a:prstDash val="solid"/>
              <a:round/>
            </a:ln>
          </a:left>
          <a:right>
            <a:ln w="12700" cap="flat">
              <a:solidFill>
                <a:srgbClr val="546056"/>
              </a:solidFill>
              <a:prstDash val="solid"/>
              <a:round/>
            </a:ln>
          </a:right>
          <a:top>
            <a:ln w="12700" cap="flat">
              <a:solidFill>
                <a:srgbClr val="546056"/>
              </a:solidFill>
              <a:prstDash val="solid"/>
              <a:round/>
            </a:ln>
          </a:top>
          <a:bottom>
            <a:ln w="12700" cap="flat">
              <a:solidFill>
                <a:srgbClr val="546056"/>
              </a:solidFill>
              <a:prstDash val="solid"/>
              <a:round/>
            </a:ln>
          </a:bottom>
          <a:insideH>
            <a:ln w="12700" cap="flat">
              <a:solidFill>
                <a:srgbClr val="546056"/>
              </a:solidFill>
              <a:prstDash val="solid"/>
              <a:round/>
            </a:ln>
          </a:insideH>
          <a:insideV>
            <a:ln w="12700" cap="flat">
              <a:solidFill>
                <a:srgbClr val="546056"/>
              </a:solidFill>
              <a:prstDash val="solid"/>
              <a:round/>
            </a:ln>
          </a:insideV>
        </a:tcBdr>
        <a:fill>
          <a:solidFill>
            <a:srgbClr val="546056">
              <a:alpha val="20000"/>
            </a:srgbClr>
          </a:solidFill>
        </a:fill>
      </a:tcStyle>
    </a:wholeTbl>
    <a:band2H>
      <a:tcTxStyle/>
      <a:tcStyle>
        <a:tcBdr/>
        <a:fill>
          <a:solidFill>
            <a:srgbClr val="FFFFFF"/>
          </a:solidFill>
        </a:fill>
      </a:tcStyle>
    </a:band2H>
    <a:firstCol>
      <a:tcTxStyle b="on" i="off">
        <a:font>
          <a:latin typeface="Palatino"/>
          <a:ea typeface="Palatino"/>
          <a:cs typeface="Palatino"/>
        </a:font>
        <a:srgbClr val="546056"/>
      </a:tcTxStyle>
      <a:tcStyle>
        <a:tcBdr>
          <a:left>
            <a:ln w="12700" cap="flat">
              <a:solidFill>
                <a:srgbClr val="546056"/>
              </a:solidFill>
              <a:prstDash val="solid"/>
              <a:round/>
            </a:ln>
          </a:left>
          <a:right>
            <a:ln w="12700" cap="flat">
              <a:solidFill>
                <a:srgbClr val="546056"/>
              </a:solidFill>
              <a:prstDash val="solid"/>
              <a:round/>
            </a:ln>
          </a:right>
          <a:top>
            <a:ln w="12700" cap="flat">
              <a:solidFill>
                <a:srgbClr val="546056"/>
              </a:solidFill>
              <a:prstDash val="solid"/>
              <a:round/>
            </a:ln>
          </a:top>
          <a:bottom>
            <a:ln w="12700" cap="flat">
              <a:solidFill>
                <a:srgbClr val="546056"/>
              </a:solidFill>
              <a:prstDash val="solid"/>
              <a:round/>
            </a:ln>
          </a:bottom>
          <a:insideH>
            <a:ln w="12700" cap="flat">
              <a:solidFill>
                <a:srgbClr val="546056"/>
              </a:solidFill>
              <a:prstDash val="solid"/>
              <a:round/>
            </a:ln>
          </a:insideH>
          <a:insideV>
            <a:ln w="12700" cap="flat">
              <a:solidFill>
                <a:srgbClr val="546056"/>
              </a:solidFill>
              <a:prstDash val="solid"/>
              <a:round/>
            </a:ln>
          </a:insideV>
        </a:tcBdr>
        <a:fill>
          <a:solidFill>
            <a:srgbClr val="546056">
              <a:alpha val="20000"/>
            </a:srgbClr>
          </a:solidFill>
        </a:fill>
      </a:tcStyle>
    </a:firstCol>
    <a:lastRow>
      <a:tcTxStyle b="on" i="off">
        <a:font>
          <a:latin typeface="Palatino"/>
          <a:ea typeface="Palatino"/>
          <a:cs typeface="Palatino"/>
        </a:font>
        <a:srgbClr val="546056"/>
      </a:tcTxStyle>
      <a:tcStyle>
        <a:tcBdr>
          <a:left>
            <a:ln w="12700" cap="flat">
              <a:solidFill>
                <a:srgbClr val="546056"/>
              </a:solidFill>
              <a:prstDash val="solid"/>
              <a:round/>
            </a:ln>
          </a:left>
          <a:right>
            <a:ln w="12700" cap="flat">
              <a:solidFill>
                <a:srgbClr val="546056"/>
              </a:solidFill>
              <a:prstDash val="solid"/>
              <a:round/>
            </a:ln>
          </a:right>
          <a:top>
            <a:ln w="50800" cap="flat">
              <a:solidFill>
                <a:srgbClr val="546056"/>
              </a:solidFill>
              <a:prstDash val="solid"/>
              <a:round/>
            </a:ln>
          </a:top>
          <a:bottom>
            <a:ln w="12700" cap="flat">
              <a:solidFill>
                <a:srgbClr val="546056"/>
              </a:solidFill>
              <a:prstDash val="solid"/>
              <a:round/>
            </a:ln>
          </a:bottom>
          <a:insideH>
            <a:ln w="12700" cap="flat">
              <a:solidFill>
                <a:srgbClr val="546056"/>
              </a:solidFill>
              <a:prstDash val="solid"/>
              <a:round/>
            </a:ln>
          </a:insideH>
          <a:insideV>
            <a:ln w="12700" cap="flat">
              <a:solidFill>
                <a:srgbClr val="546056"/>
              </a:solidFill>
              <a:prstDash val="solid"/>
              <a:round/>
            </a:ln>
          </a:insideV>
        </a:tcBdr>
        <a:fill>
          <a:noFill/>
        </a:fill>
      </a:tcStyle>
    </a:lastRow>
    <a:firstRow>
      <a:tcTxStyle b="on" i="off">
        <a:font>
          <a:latin typeface="Palatino"/>
          <a:ea typeface="Palatino"/>
          <a:cs typeface="Palatino"/>
        </a:font>
        <a:srgbClr val="546056"/>
      </a:tcTxStyle>
      <a:tcStyle>
        <a:tcBdr>
          <a:left>
            <a:ln w="12700" cap="flat">
              <a:solidFill>
                <a:srgbClr val="546056"/>
              </a:solidFill>
              <a:prstDash val="solid"/>
              <a:round/>
            </a:ln>
          </a:left>
          <a:right>
            <a:ln w="12700" cap="flat">
              <a:solidFill>
                <a:srgbClr val="546056"/>
              </a:solidFill>
              <a:prstDash val="solid"/>
              <a:round/>
            </a:ln>
          </a:right>
          <a:top>
            <a:ln w="12700" cap="flat">
              <a:solidFill>
                <a:srgbClr val="546056"/>
              </a:solidFill>
              <a:prstDash val="solid"/>
              <a:round/>
            </a:ln>
          </a:top>
          <a:bottom>
            <a:ln w="25400" cap="flat">
              <a:solidFill>
                <a:srgbClr val="546056"/>
              </a:solidFill>
              <a:prstDash val="solid"/>
              <a:round/>
            </a:ln>
          </a:bottom>
          <a:insideH>
            <a:ln w="12700" cap="flat">
              <a:solidFill>
                <a:srgbClr val="546056"/>
              </a:solidFill>
              <a:prstDash val="solid"/>
              <a:round/>
            </a:ln>
          </a:insideH>
          <a:insideV>
            <a:ln w="12700" cap="flat">
              <a:solidFill>
                <a:srgbClr val="546056"/>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81"/>
  </p:normalViewPr>
  <p:slideViewPr>
    <p:cSldViewPr snapToGrid="0" snapToObjects="1">
      <p:cViewPr varScale="1">
        <p:scale>
          <a:sx n="64" d="100"/>
          <a:sy n="64" d="100"/>
        </p:scale>
        <p:origin x="1688"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8" name="Shape 128"/>
          <p:cNvSpPr>
            <a:spLocks noGrp="1" noRot="1" noChangeAspect="1"/>
          </p:cNvSpPr>
          <p:nvPr>
            <p:ph type="sldImg"/>
          </p:nvPr>
        </p:nvSpPr>
        <p:spPr>
          <a:xfrm>
            <a:off x="1143000" y="685800"/>
            <a:ext cx="4572000" cy="3429000"/>
          </a:xfrm>
          <a:prstGeom prst="rect">
            <a:avLst/>
          </a:prstGeom>
        </p:spPr>
        <p:txBody>
          <a:bodyPr/>
          <a:lstStyle/>
          <a:p>
            <a:endParaRPr/>
          </a:p>
        </p:txBody>
      </p:sp>
      <p:sp>
        <p:nvSpPr>
          <p:cNvPr id="129" name="Shape 12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j-lt"/>
        <a:ea typeface="+mj-ea"/>
        <a:cs typeface="+mj-cs"/>
        <a:sym typeface="Helvetica Neue"/>
      </a:defRPr>
    </a:lvl1pPr>
    <a:lvl2pPr indent="228600" defTabSz="457200" latinLnBrk="0">
      <a:lnSpc>
        <a:spcPct val="117999"/>
      </a:lnSpc>
      <a:defRPr sz="2200">
        <a:latin typeface="+mj-lt"/>
        <a:ea typeface="+mj-ea"/>
        <a:cs typeface="+mj-cs"/>
        <a:sym typeface="Helvetica Neue"/>
      </a:defRPr>
    </a:lvl2pPr>
    <a:lvl3pPr indent="457200" defTabSz="457200" latinLnBrk="0">
      <a:lnSpc>
        <a:spcPct val="117999"/>
      </a:lnSpc>
      <a:defRPr sz="2200">
        <a:latin typeface="+mj-lt"/>
        <a:ea typeface="+mj-ea"/>
        <a:cs typeface="+mj-cs"/>
        <a:sym typeface="Helvetica Neue"/>
      </a:defRPr>
    </a:lvl3pPr>
    <a:lvl4pPr indent="685800" defTabSz="457200" latinLnBrk="0">
      <a:lnSpc>
        <a:spcPct val="117999"/>
      </a:lnSpc>
      <a:defRPr sz="2200">
        <a:latin typeface="+mj-lt"/>
        <a:ea typeface="+mj-ea"/>
        <a:cs typeface="+mj-cs"/>
        <a:sym typeface="Helvetica Neue"/>
      </a:defRPr>
    </a:lvl4pPr>
    <a:lvl5pPr indent="914400" defTabSz="457200" latinLnBrk="0">
      <a:lnSpc>
        <a:spcPct val="117999"/>
      </a:lnSpc>
      <a:defRPr sz="2200">
        <a:latin typeface="+mj-lt"/>
        <a:ea typeface="+mj-ea"/>
        <a:cs typeface="+mj-cs"/>
        <a:sym typeface="Helvetica Neue"/>
      </a:defRPr>
    </a:lvl5pPr>
    <a:lvl6pPr indent="1143000" defTabSz="457200" latinLnBrk="0">
      <a:lnSpc>
        <a:spcPct val="117999"/>
      </a:lnSpc>
      <a:defRPr sz="2200">
        <a:latin typeface="+mj-lt"/>
        <a:ea typeface="+mj-ea"/>
        <a:cs typeface="+mj-cs"/>
        <a:sym typeface="Helvetica Neue"/>
      </a:defRPr>
    </a:lvl6pPr>
    <a:lvl7pPr indent="1371600" defTabSz="457200" latinLnBrk="0">
      <a:lnSpc>
        <a:spcPct val="117999"/>
      </a:lnSpc>
      <a:defRPr sz="2200">
        <a:latin typeface="+mj-lt"/>
        <a:ea typeface="+mj-ea"/>
        <a:cs typeface="+mj-cs"/>
        <a:sym typeface="Helvetica Neue"/>
      </a:defRPr>
    </a:lvl7pPr>
    <a:lvl8pPr indent="1600200" defTabSz="457200" latinLnBrk="0">
      <a:lnSpc>
        <a:spcPct val="117999"/>
      </a:lnSpc>
      <a:defRPr sz="2200">
        <a:latin typeface="+mj-lt"/>
        <a:ea typeface="+mj-ea"/>
        <a:cs typeface="+mj-cs"/>
        <a:sym typeface="Helvetica Neue"/>
      </a:defRPr>
    </a:lvl8pPr>
    <a:lvl9pPr indent="1828800" defTabSz="457200" latinLnBrk="0">
      <a:lnSpc>
        <a:spcPct val="117999"/>
      </a:lnSpc>
      <a:defRPr sz="2200">
        <a:latin typeface="+mj-lt"/>
        <a:ea typeface="+mj-ea"/>
        <a:cs typeface="+mj-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nejm.org/doi/full/10.1056/NEJMcp2009249"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nejm.org/doi/full/10.1056/NEJMoa2029849"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nejm.org/doi/full/10.1056/NEJMoa2029849"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Shape 145"/>
          <p:cNvSpPr>
            <a:spLocks noGrp="1" noRot="1" noChangeAspect="1"/>
          </p:cNvSpPr>
          <p:nvPr>
            <p:ph type="sldImg"/>
          </p:nvPr>
        </p:nvSpPr>
        <p:spPr>
          <a:prstGeom prst="rect">
            <a:avLst/>
          </a:prstGeom>
        </p:spPr>
        <p:txBody>
          <a:bodyPr/>
          <a:lstStyle/>
          <a:p>
            <a:endParaRPr/>
          </a:p>
        </p:txBody>
      </p:sp>
      <p:sp>
        <p:nvSpPr>
          <p:cNvPr id="146" name="Shape 146"/>
          <p:cNvSpPr>
            <a:spLocks noGrp="1"/>
          </p:cNvSpPr>
          <p:nvPr>
            <p:ph type="body" sz="quarter" idx="1"/>
          </p:nvPr>
        </p:nvSpPr>
        <p:spPr>
          <a:prstGeom prst="rect">
            <a:avLst/>
          </a:prstGeom>
        </p:spPr>
        <p:txBody>
          <a:bodyPr/>
          <a:lstStyle/>
          <a:p>
            <a:pPr defTabSz="914400">
              <a:spcBef>
                <a:spcPts val="1000"/>
              </a:spcBef>
              <a:defRPr sz="1200"/>
            </a:pPr>
            <a:endParaRPr/>
          </a:p>
          <a:p>
            <a:pPr marL="285750" indent="-285750" defTabSz="914400">
              <a:spcBef>
                <a:spcPts val="1000"/>
              </a:spcBef>
              <a:buSzPct val="100000"/>
              <a:buFont typeface="Arial"/>
              <a:buChar char="•"/>
              <a:defRPr sz="1200"/>
            </a:pPr>
            <a:r>
              <a:t>Severe acute respiratory syndrome coronavirus 2 (SARS-CoV-2), a novel coronavirus first identified in December 2019, is the causative agent of coronavirus disease 2019 (Covid-19). </a:t>
            </a:r>
          </a:p>
          <a:p>
            <a:pPr marL="285750" indent="-285750" defTabSz="914400">
              <a:spcBef>
                <a:spcPts val="1000"/>
              </a:spcBef>
              <a:buSzPct val="100000"/>
              <a:buFont typeface="Arial"/>
              <a:buChar char="•"/>
              <a:defRPr sz="1200"/>
            </a:pPr>
            <a:r>
              <a:t>After becoming infected, most people have few or no symptoms and their condition can be managed on an outpatient basis.  </a:t>
            </a:r>
          </a:p>
          <a:p>
            <a:pPr marL="285750" indent="-285750" defTabSz="914400">
              <a:spcBef>
                <a:spcPts val="1000"/>
              </a:spcBef>
              <a:buSzPct val="100000"/>
              <a:buFont typeface="Arial"/>
              <a:buChar char="•"/>
              <a:defRPr sz="1200"/>
            </a:pPr>
            <a:r>
              <a:t>In a smaller number of persons, hypoxemia develops, leading to hospitalization and requiring supplemental oxygen.</a:t>
            </a:r>
          </a:p>
          <a:p>
            <a:pPr defTabSz="914400">
              <a:spcBef>
                <a:spcPts val="1000"/>
              </a:spcBef>
              <a:defRPr sz="1200"/>
            </a:pPr>
            <a:r>
              <a:t>Thats what these two images are here to illustrate: </a:t>
            </a:r>
          </a:p>
          <a:p>
            <a:pPr marL="200526" indent="-200526" defTabSz="914400">
              <a:spcBef>
                <a:spcPts val="1000"/>
              </a:spcBef>
              <a:buSzPct val="100000"/>
              <a:buAutoNum type="arabicParenR"/>
              <a:defRPr sz="1200"/>
            </a:pPr>
            <a:r>
              <a:t>1 in 5 people that have COVID report no symptoms</a:t>
            </a:r>
          </a:p>
          <a:p>
            <a:pPr marL="200526" indent="-200526" defTabSz="914400">
              <a:spcBef>
                <a:spcPts val="1000"/>
              </a:spcBef>
              <a:buSzPct val="100000"/>
              <a:buAutoNum type="arabicParenR"/>
              <a:defRPr sz="1200"/>
            </a:pPr>
            <a:r>
              <a:t>This pyramid (this is data from early on in the pandemic) is here to illustrate that many more people have mild disease and </a:t>
            </a:r>
          </a:p>
          <a:p>
            <a:pPr marL="285750" indent="-285750" defTabSz="914400">
              <a:spcBef>
                <a:spcPts val="1000"/>
              </a:spcBef>
              <a:buSzPct val="100000"/>
              <a:buFont typeface="Arial"/>
              <a:buChar char="•"/>
              <a:defRPr sz="1200"/>
            </a:pPr>
            <a:r>
              <a:t>Disease severity: </a:t>
            </a:r>
          </a:p>
          <a:p>
            <a:pPr marL="742950" lvl="1" indent="-285750" defTabSz="914400">
              <a:spcBef>
                <a:spcPts val="1000"/>
              </a:spcBef>
              <a:buSzPct val="100000"/>
              <a:buFont typeface="Arial"/>
              <a:buChar char="•"/>
              <a:defRPr sz="1200"/>
            </a:pPr>
            <a:r>
              <a:t>Mild disease is characterized by fever, malaise, cough, upper respiratory symptoms, and/or less common features of COVID-19, in the absence of dyspnea. Most of these patients do not need hospitalization.</a:t>
            </a:r>
          </a:p>
          <a:p>
            <a:pPr marL="742950" lvl="1" indent="-285750" defTabSz="914400">
              <a:spcBef>
                <a:spcPts val="1000"/>
              </a:spcBef>
              <a:buSzPct val="100000"/>
              <a:buFont typeface="Arial"/>
              <a:buChar char="•"/>
              <a:defRPr sz="1200"/>
            </a:pPr>
            <a:r>
              <a:t>If patients develop dyspnea, that raises concern that they have at least moderate severity disease, and these patients often warrant hospitalization. </a:t>
            </a:r>
          </a:p>
          <a:p>
            <a:pPr marL="742950" lvl="1" indent="-285750" defTabSz="914400">
              <a:spcBef>
                <a:spcPts val="1000"/>
              </a:spcBef>
              <a:buSzPct val="100000"/>
              <a:buFont typeface="Arial"/>
              <a:buChar char="•"/>
              <a:defRPr sz="1200"/>
            </a:pPr>
            <a:r>
              <a:t>Severe disease</a:t>
            </a:r>
          </a:p>
          <a:p>
            <a:pPr marL="971550" lvl="3" indent="-285750" defTabSz="914400">
              <a:spcBef>
                <a:spcPts val="1000"/>
              </a:spcBef>
              <a:buSzPct val="100000"/>
              <a:buFont typeface="Arial"/>
              <a:buChar char="•"/>
              <a:defRPr sz="1200"/>
            </a:pPr>
            <a:r>
              <a:t>Hypoxia (oxygen saturation ≤94 percent on room air)</a:t>
            </a:r>
          </a:p>
          <a:p>
            <a:pPr marL="971550" lvl="3" indent="-285750" defTabSz="914400">
              <a:spcBef>
                <a:spcPts val="1000"/>
              </a:spcBef>
              <a:buSzPct val="100000"/>
              <a:buFont typeface="Arial"/>
              <a:buChar char="•"/>
              <a:defRPr sz="1200"/>
            </a:pPr>
            <a:r>
              <a:t>Need for oxygenation or ventilatory support</a:t>
            </a:r>
          </a:p>
          <a:p>
            <a:pPr marL="285750" indent="-285750" defTabSz="914400">
              <a:spcBef>
                <a:spcPts val="1000"/>
              </a:spcBef>
              <a:buSzPct val="100000"/>
              <a:buFont typeface="Arial"/>
              <a:buChar char="•"/>
              <a:defRPr sz="1200"/>
            </a:pPr>
            <a:r>
              <a:t>An early hypothesis regarding the pathogenesis of Covid-19 hypoxemia pointed to an immune system hyper response to viral infection;</a:t>
            </a:r>
          </a:p>
          <a:p>
            <a:pPr marL="285750" indent="-285750" defTabSz="914400">
              <a:spcBef>
                <a:spcPts val="1000"/>
              </a:spcBef>
              <a:buSzPct val="100000"/>
              <a:buFont typeface="Arial"/>
              <a:buChar char="•"/>
              <a:defRPr sz="1200"/>
            </a:pPr>
            <a:r>
              <a:t>More recent data have shown high viral titers in hospitalized patients compared to non hospitalized patients- suggesting that the virus is in part responsible for ongoing hypoxemia.</a:t>
            </a:r>
          </a:p>
          <a:p>
            <a:pPr marL="285750" indent="-285750" defTabSz="914400">
              <a:spcBef>
                <a:spcPts val="1000"/>
              </a:spcBef>
              <a:buSzPct val="100000"/>
              <a:buFont typeface="Arial"/>
              <a:buChar char="•"/>
              <a:defRPr sz="1200"/>
            </a:pPr>
            <a:r>
              <a:t>So this sets the agenda for our treatment targets: which includes reducing viral titers, managing hypoxemia, and targeting the hyper-responsive immune system </a:t>
            </a:r>
          </a:p>
          <a:p>
            <a:pPr marL="285750" indent="-285750" defTabSz="914400">
              <a:spcBef>
                <a:spcPts val="1000"/>
              </a:spcBef>
              <a:buSzPct val="100000"/>
              <a:buFont typeface="Arial"/>
              <a:buChar char="•"/>
              <a:defRPr sz="1200"/>
            </a:pPr>
            <a:r>
              <a:t>———————————————————————————————————————————-</a:t>
            </a:r>
          </a:p>
          <a:p>
            <a:pPr marL="285750" indent="-285750" defTabSz="914400">
              <a:spcBef>
                <a:spcPts val="1000"/>
              </a:spcBef>
              <a:buSzPct val="100000"/>
              <a:buFont typeface="Arial"/>
              <a:buChar char="•"/>
              <a:defRPr sz="1200" i="1">
                <a:latin typeface="Trebuchet MS"/>
                <a:ea typeface="Trebuchet MS"/>
                <a:cs typeface="Trebuchet MS"/>
                <a:sym typeface="Trebuchet MS"/>
              </a:defRPr>
            </a:pPr>
            <a:r>
              <a:t>Note</a:t>
            </a:r>
            <a:r>
              <a:rPr i="0"/>
              <a:t>: Adapted from Expert Taskforce for the COVID-19 Cruise Ship Outbreak. Proportion of fatal, severe, mild, and asymptomatic COVID-19 cases among 544 passengers and 143 crew. Open access journal; all content freely available.</a:t>
            </a:r>
          </a:p>
          <a:p>
            <a:pPr marL="285750" indent="-285750" defTabSz="914400">
              <a:spcBef>
                <a:spcPts val="1000"/>
              </a:spcBef>
              <a:buSzPct val="100000"/>
              <a:buFont typeface="Arial"/>
              <a:buChar char="•"/>
              <a:defRPr sz="1200"/>
            </a:pPr>
            <a:r>
              <a:t>https://www.thelancet.com/journals/laninf/article/PIIS1473-3099(20)30243-7/fulltext?te=1&amp;nl=debatable&amp;emc=edit_db_20200713</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Shape 151"/>
          <p:cNvSpPr>
            <a:spLocks noGrp="1" noRot="1" noChangeAspect="1"/>
          </p:cNvSpPr>
          <p:nvPr>
            <p:ph type="sldImg"/>
          </p:nvPr>
        </p:nvSpPr>
        <p:spPr>
          <a:prstGeom prst="rect">
            <a:avLst/>
          </a:prstGeom>
        </p:spPr>
        <p:txBody>
          <a:bodyPr/>
          <a:lstStyle/>
          <a:p>
            <a:endParaRPr/>
          </a:p>
        </p:txBody>
      </p:sp>
      <p:sp>
        <p:nvSpPr>
          <p:cNvPr id="152" name="Shape 152"/>
          <p:cNvSpPr>
            <a:spLocks noGrp="1"/>
          </p:cNvSpPr>
          <p:nvPr>
            <p:ph type="body" sz="quarter" idx="1"/>
          </p:nvPr>
        </p:nvSpPr>
        <p:spPr>
          <a:prstGeom prst="rect">
            <a:avLst/>
          </a:prstGeom>
        </p:spPr>
        <p:txBody>
          <a:bodyPr/>
          <a:lstStyle/>
          <a:p>
            <a:pPr>
              <a:defRPr sz="1200"/>
            </a:pPr>
            <a:endParaRPr/>
          </a:p>
          <a:p>
            <a:pPr>
              <a:defRPr sz="1400"/>
            </a:pPr>
            <a:endParaRPr/>
          </a:p>
          <a:p>
            <a:pPr>
              <a:defRPr sz="1400"/>
            </a:pPr>
            <a:r>
              <a:rPr u="sng">
                <a:solidFill>
                  <a:srgbClr val="0000FF"/>
                </a:solidFill>
                <a:uFill>
                  <a:solidFill>
                    <a:srgbClr val="0000FF"/>
                  </a:solidFill>
                </a:uFill>
                <a:hlinkClick r:id="rId3"/>
              </a:rPr>
              <a:t>https://www.nejm.org/doi/full/10.1056/NEJMcp2009249</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Shape 183"/>
          <p:cNvSpPr>
            <a:spLocks noGrp="1" noRot="1" noChangeAspect="1"/>
          </p:cNvSpPr>
          <p:nvPr>
            <p:ph type="sldImg"/>
          </p:nvPr>
        </p:nvSpPr>
        <p:spPr>
          <a:prstGeom prst="rect">
            <a:avLst/>
          </a:prstGeom>
        </p:spPr>
        <p:txBody>
          <a:bodyPr/>
          <a:lstStyle/>
          <a:p>
            <a:endParaRPr/>
          </a:p>
        </p:txBody>
      </p:sp>
      <p:sp>
        <p:nvSpPr>
          <p:cNvPr id="184" name="Shape 184"/>
          <p:cNvSpPr>
            <a:spLocks noGrp="1"/>
          </p:cNvSpPr>
          <p:nvPr>
            <p:ph type="body" sz="quarter" idx="1"/>
          </p:nvPr>
        </p:nvSpPr>
        <p:spPr>
          <a:prstGeom prst="rect">
            <a:avLst/>
          </a:prstGeom>
        </p:spPr>
        <p:txBody>
          <a:bodyPr/>
          <a:lstStyle/>
          <a:p>
            <a:pPr>
              <a:defRPr sz="1200"/>
            </a:pPr>
            <a:endParaRPr/>
          </a:p>
          <a:p>
            <a:pPr>
              <a:defRPr sz="1200"/>
            </a:pPr>
            <a:r>
              <a:t>——————————————————————————————————————————————————————————————————</a:t>
            </a:r>
          </a:p>
          <a:p>
            <a:pPr defTabSz="914400">
              <a:defRPr sz="1200"/>
            </a:pPr>
            <a:r>
              <a:t>Two MAT on the forefront</a:t>
            </a:r>
          </a:p>
          <a:p>
            <a:pPr defTabSz="914400">
              <a:defRPr sz="1200"/>
            </a:pPr>
            <a:r>
              <a:t>Lilly Ly-CoV555 (bamlanivimab) </a:t>
            </a:r>
          </a:p>
          <a:p>
            <a:pPr defTabSz="914400">
              <a:defRPr sz="1200"/>
            </a:pPr>
            <a:r>
              <a:t>- single target ab</a:t>
            </a:r>
          </a:p>
          <a:p>
            <a:pPr defTabSz="914400">
              <a:defRPr sz="1200"/>
            </a:pPr>
            <a:r>
              <a:t>- Was used in Activ-3 trial – use in inpt setting </a:t>
            </a:r>
          </a:p>
          <a:p>
            <a:pPr defTabSz="914400">
              <a:defRPr sz="1200"/>
            </a:pPr>
            <a:r>
              <a:t>- Halted to lack of efficacy / no safety problems </a:t>
            </a:r>
          </a:p>
          <a:p>
            <a:pPr defTabSz="914400">
              <a:defRPr sz="1200"/>
            </a:pPr>
            <a:endParaRPr/>
          </a:p>
          <a:p>
            <a:pPr defTabSz="914400">
              <a:defRPr sz="1200"/>
            </a:pPr>
            <a:r>
              <a:t>And </a:t>
            </a:r>
          </a:p>
          <a:p>
            <a:pPr defTabSz="914400">
              <a:defRPr sz="1200"/>
            </a:pPr>
            <a:r>
              <a:t>Regeneron followed closely </a:t>
            </a:r>
          </a:p>
          <a:p>
            <a:pPr defTabSz="914400">
              <a:defRPr sz="1200"/>
            </a:pPr>
            <a:r>
              <a:t>Dual monoclonal ab (casirivimab + imdevimab)</a:t>
            </a:r>
          </a:p>
          <a:p>
            <a:pPr defTabSz="914400">
              <a:defRPr sz="1200"/>
            </a:pPr>
            <a:r>
              <a:t>On hold for pts in ICU and on highflow o2 – due to unfavorable risk/benefit and potential safety signal. </a:t>
            </a:r>
          </a:p>
          <a:p>
            <a:pPr defTabSz="914400">
              <a:defRPr sz="1200"/>
            </a:pPr>
            <a:endParaRPr/>
          </a:p>
          <a:p>
            <a:pPr defTabSz="914400">
              <a:defRPr sz="1200"/>
            </a:pPr>
            <a:endParaRPr/>
          </a:p>
          <a:p>
            <a:pPr defTabSz="914400">
              <a:defRPr sz="1200"/>
            </a:pPr>
            <a:endParaRPr/>
          </a:p>
          <a:p>
            <a:pPr defTabSz="914400">
              <a:defRPr sz="1200"/>
            </a:pPr>
            <a:endParaRPr/>
          </a:p>
          <a:p>
            <a:pPr defTabSz="914400">
              <a:defRPr sz="1200"/>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Shape 195"/>
          <p:cNvSpPr>
            <a:spLocks noGrp="1" noRot="1" noChangeAspect="1"/>
          </p:cNvSpPr>
          <p:nvPr>
            <p:ph type="sldImg"/>
          </p:nvPr>
        </p:nvSpPr>
        <p:spPr>
          <a:prstGeom prst="rect">
            <a:avLst/>
          </a:prstGeom>
        </p:spPr>
        <p:txBody>
          <a:bodyPr/>
          <a:lstStyle/>
          <a:p>
            <a:endParaRPr/>
          </a:p>
        </p:txBody>
      </p:sp>
      <p:sp>
        <p:nvSpPr>
          <p:cNvPr id="196" name="Shape 196"/>
          <p:cNvSpPr>
            <a:spLocks noGrp="1"/>
          </p:cNvSpPr>
          <p:nvPr>
            <p:ph type="body" sz="quarter" idx="1"/>
          </p:nvPr>
        </p:nvSpPr>
        <p:spPr>
          <a:prstGeom prst="rect">
            <a:avLst/>
          </a:prstGeom>
        </p:spPr>
        <p:txBody>
          <a:bodyPr/>
          <a:lstStyle/>
          <a:p>
            <a:pPr defTabSz="914400">
              <a:defRPr sz="1200"/>
            </a:pPr>
            <a:r>
              <a:t>Monoclonal antibodies are laboratory-produced molecules engineered to serve as substitute antibodies that can restore, enhance or mimic the immune systems attack on cells.</a:t>
            </a:r>
          </a:p>
          <a:p>
            <a:pPr defTabSz="914400">
              <a:defRPr sz="1200"/>
            </a:pPr>
            <a:endParaRPr/>
          </a:p>
          <a:p>
            <a:pPr defTabSz="914400">
              <a:defRPr sz="1200"/>
            </a:pPr>
            <a:r>
              <a:t>They can be made as a single ab like the Lilly COV555 (bamlinivimab) </a:t>
            </a:r>
          </a:p>
          <a:p>
            <a:pPr defTabSz="914400">
              <a:defRPr sz="1200"/>
            </a:pPr>
            <a:r>
              <a:t>Or as a cocktail - meaning more than one ab combination like Regeneron did with Casiriviman and imdevimab </a:t>
            </a:r>
          </a:p>
          <a:p>
            <a:pPr defTabSz="914400">
              <a:defRPr sz="1200"/>
            </a:pPr>
            <a:endParaRPr/>
          </a:p>
          <a:p>
            <a:pPr defTabSz="914400">
              <a:defRPr sz="1200"/>
            </a:pPr>
            <a:r>
              <a:t>Antibody-dependent enhancement (ADE) of infection represents a paradoxical phenomenon in host–pathogen biology, in which, antibody, an important pillar of the host defense against invading pathogen, actually allows entry of the pathogen into host territory.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 name="Shape 200"/>
          <p:cNvSpPr>
            <a:spLocks noGrp="1" noRot="1" noChangeAspect="1"/>
          </p:cNvSpPr>
          <p:nvPr>
            <p:ph type="sldImg"/>
          </p:nvPr>
        </p:nvSpPr>
        <p:spPr>
          <a:prstGeom prst="rect">
            <a:avLst/>
          </a:prstGeom>
        </p:spPr>
        <p:txBody>
          <a:bodyPr/>
          <a:lstStyle/>
          <a:p>
            <a:endParaRPr/>
          </a:p>
        </p:txBody>
      </p:sp>
      <p:sp>
        <p:nvSpPr>
          <p:cNvPr id="201" name="Shape 201"/>
          <p:cNvSpPr>
            <a:spLocks noGrp="1"/>
          </p:cNvSpPr>
          <p:nvPr>
            <p:ph type="body" sz="quarter" idx="1"/>
          </p:nvPr>
        </p:nvSpPr>
        <p:spPr>
          <a:prstGeom prst="rect">
            <a:avLst/>
          </a:prstGeom>
        </p:spPr>
        <p:txBody>
          <a:bodyPr/>
          <a:lstStyle/>
          <a:p>
            <a:pPr defTabSz="914400">
              <a:defRPr sz="1200"/>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Shape 206"/>
          <p:cNvSpPr>
            <a:spLocks noGrp="1" noRot="1" noChangeAspect="1"/>
          </p:cNvSpPr>
          <p:nvPr>
            <p:ph type="sldImg"/>
          </p:nvPr>
        </p:nvSpPr>
        <p:spPr>
          <a:prstGeom prst="rect">
            <a:avLst/>
          </a:prstGeom>
        </p:spPr>
        <p:txBody>
          <a:bodyPr/>
          <a:lstStyle/>
          <a:p>
            <a:endParaRPr/>
          </a:p>
        </p:txBody>
      </p:sp>
      <p:sp>
        <p:nvSpPr>
          <p:cNvPr id="207" name="Shape 207"/>
          <p:cNvSpPr>
            <a:spLocks noGrp="1"/>
          </p:cNvSpPr>
          <p:nvPr>
            <p:ph type="body" sz="quarter" idx="1"/>
          </p:nvPr>
        </p:nvSpPr>
        <p:spPr>
          <a:prstGeom prst="rect">
            <a:avLst/>
          </a:prstGeom>
        </p:spPr>
        <p:txBody>
          <a:bodyPr/>
          <a:lstStyle>
            <a:lvl1pPr defTabSz="914400">
              <a:defRPr sz="1200"/>
            </a:lvl1pPr>
          </a:lstStyle>
          <a:p>
            <a:r>
              <a:t>This study aims to evaluate the impact of LY3819253 on viral clearance and clinical outcomes in patients with mild to moderate COVID-19 illness.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Shape 217"/>
          <p:cNvSpPr>
            <a:spLocks noGrp="1" noRot="1" noChangeAspect="1"/>
          </p:cNvSpPr>
          <p:nvPr>
            <p:ph type="sldImg"/>
          </p:nvPr>
        </p:nvSpPr>
        <p:spPr>
          <a:prstGeom prst="rect">
            <a:avLst/>
          </a:prstGeom>
        </p:spPr>
        <p:txBody>
          <a:bodyPr/>
          <a:lstStyle/>
          <a:p>
            <a:endParaRPr/>
          </a:p>
        </p:txBody>
      </p:sp>
      <p:sp>
        <p:nvSpPr>
          <p:cNvPr id="218" name="Shape 218"/>
          <p:cNvSpPr>
            <a:spLocks noGrp="1"/>
          </p:cNvSpPr>
          <p:nvPr>
            <p:ph type="body" sz="quarter" idx="1"/>
          </p:nvPr>
        </p:nvSpPr>
        <p:spPr>
          <a:prstGeom prst="rect">
            <a:avLst/>
          </a:prstGeom>
        </p:spPr>
        <p:txBody>
          <a:bodyPr/>
          <a:lstStyle/>
          <a:p>
            <a:pPr defTabSz="914400">
              <a:defRPr sz="1200"/>
            </a:pPr>
            <a:r>
              <a:t>It was designed as a Multicenter, randomized, double-blind, placebo-controlled</a:t>
            </a:r>
          </a:p>
          <a:p>
            <a:pPr defTabSz="914400">
              <a:defRPr sz="1200"/>
            </a:pPr>
            <a:r>
              <a:t>41 centers across the US were included in the study </a:t>
            </a:r>
          </a:p>
          <a:p>
            <a:pPr>
              <a:defRPr sz="1100"/>
            </a:pPr>
            <a:r>
              <a:t>All participants were centrally randomized to study intervention using an Interactive Web Response System (IWRS)</a:t>
            </a:r>
          </a:p>
          <a:p>
            <a:pPr>
              <a:defRPr sz="1100"/>
            </a:pPr>
            <a:r>
              <a:t>Participants were stratified by duration since symptom onset to randomization (≤8 days versus &gt;8 days).</a:t>
            </a:r>
          </a:p>
          <a:p>
            <a:pPr>
              <a:defRPr sz="1100"/>
            </a:pPr>
            <a:r>
              <a:t>All eligible participants were randomized, initially following an equal allocation to treatment arms. There were 4 treatment arms (placebo and the other three arms were were different doses of Lily CoV5 - 700mg, 2800mg, and 7000mg). </a:t>
            </a:r>
          </a:p>
          <a:p>
            <a:pPr>
              <a:defRPr sz="1100"/>
            </a:pPr>
            <a:r>
              <a:t>Neither participants, nor investigators, nor the sponsor study team will be aware of treatment assignments</a:t>
            </a:r>
          </a:p>
          <a:p>
            <a:pPr>
              <a:defRPr sz="1100"/>
            </a:pPr>
            <a:r>
              <a:t>This is a PHASE TWO TRIAL: Testing of drug on participants to assess efficacy and side effects.  Determines whether drug can have any efficacy; at this point, the drug is not presumed to have any therapeutic effect</a:t>
            </a:r>
          </a:p>
          <a:p>
            <a:pPr>
              <a:defRPr sz="1100"/>
            </a:pPr>
            <a:endParaRPr sz="1200"/>
          </a:p>
          <a:p>
            <a:pPr defTabSz="914400">
              <a:defRPr sz="1200"/>
            </a:pPr>
            <a:endParaRPr sz="1200"/>
          </a:p>
          <a:p>
            <a:pPr defTabSz="914400">
              <a:defRPr sz="1200"/>
            </a:pPr>
            <a:endParaRPr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Shape 222"/>
          <p:cNvSpPr>
            <a:spLocks noGrp="1" noRot="1" noChangeAspect="1"/>
          </p:cNvSpPr>
          <p:nvPr>
            <p:ph type="sldImg"/>
          </p:nvPr>
        </p:nvSpPr>
        <p:spPr>
          <a:prstGeom prst="rect">
            <a:avLst/>
          </a:prstGeom>
        </p:spPr>
        <p:txBody>
          <a:bodyPr/>
          <a:lstStyle/>
          <a:p>
            <a:endParaRPr/>
          </a:p>
        </p:txBody>
      </p:sp>
      <p:sp>
        <p:nvSpPr>
          <p:cNvPr id="223" name="Shape 223"/>
          <p:cNvSpPr>
            <a:spLocks noGrp="1"/>
          </p:cNvSpPr>
          <p:nvPr>
            <p:ph type="body" sz="quarter" idx="1"/>
          </p:nvPr>
        </p:nvSpPr>
        <p:spPr>
          <a:prstGeom prst="rect">
            <a:avLst/>
          </a:prstGeom>
        </p:spPr>
        <p:txBody>
          <a:bodyPr/>
          <a:lstStyle/>
          <a:p>
            <a:pPr defTabSz="914400">
              <a:defRPr sz="1200"/>
            </a:pPr>
            <a:r>
              <a:t>Inclusion criteria included</a:t>
            </a:r>
          </a:p>
          <a:p>
            <a:pPr defTabSz="914400">
              <a:defRPr sz="1200"/>
            </a:pPr>
            <a:r>
              <a:t>-Those AGe &gt; 18 </a:t>
            </a:r>
          </a:p>
          <a:p>
            <a:pPr defTabSz="914400">
              <a:defRPr sz="1200"/>
            </a:pPr>
            <a:r>
              <a:t>-Men or nonpregnant women </a:t>
            </a:r>
          </a:p>
          <a:p>
            <a:pPr defTabSz="914400">
              <a:defRPr sz="1200"/>
            </a:pPr>
            <a:r>
              <a:t>-Not currently hospitalized </a:t>
            </a:r>
          </a:p>
          <a:p>
            <a:pPr defTabSz="914400">
              <a:defRPr sz="1200"/>
            </a:pPr>
            <a:r>
              <a:t>-First positive test &lt;4 days prior to start of infusion </a:t>
            </a:r>
          </a:p>
          <a:p>
            <a:pPr defTabSz="914400">
              <a:defRPr sz="1200"/>
            </a:pPr>
            <a:r>
              <a:t>-Had one or more mild Symptoms to moderate symptoms: </a:t>
            </a:r>
          </a:p>
          <a:p>
            <a:pPr defTabSz="914400">
              <a:defRPr sz="1200"/>
            </a:pPr>
            <a:r>
              <a:t>i. Fever </a:t>
            </a:r>
          </a:p>
          <a:p>
            <a:pPr defTabSz="914400">
              <a:defRPr sz="1200"/>
            </a:pPr>
            <a:r>
              <a:t>ii. Cough</a:t>
            </a:r>
          </a:p>
          <a:p>
            <a:pPr defTabSz="914400">
              <a:defRPr sz="1200"/>
            </a:pPr>
            <a:r>
              <a:t>iii. Sore throat </a:t>
            </a:r>
          </a:p>
          <a:p>
            <a:pPr defTabSz="914400">
              <a:defRPr sz="1200"/>
            </a:pPr>
            <a:r>
              <a:t>iv. Malaise</a:t>
            </a:r>
          </a:p>
          <a:p>
            <a:pPr defTabSz="914400">
              <a:defRPr sz="1200"/>
            </a:pPr>
            <a:r>
              <a:t>v. Headache vi. </a:t>
            </a:r>
          </a:p>
          <a:p>
            <a:pPr defTabSz="914400">
              <a:defRPr sz="1200"/>
            </a:pPr>
            <a:r>
              <a:t>Muscle pain</a:t>
            </a:r>
          </a:p>
          <a:p>
            <a:pPr defTabSz="914400">
              <a:defRPr sz="1200"/>
            </a:pPr>
            <a:r>
              <a:t>vii. Gastrointestinal symptoms</a:t>
            </a:r>
          </a:p>
          <a:p>
            <a:pPr defTabSz="914400">
              <a:defRPr sz="1200"/>
            </a:pPr>
            <a:r>
              <a:t>viii. Shortness of breath with exertion</a:t>
            </a:r>
          </a:p>
          <a:p>
            <a:pPr defTabSz="914400">
              <a:defRPr sz="1200"/>
            </a:pPr>
            <a:endParaRPr/>
          </a:p>
          <a:p>
            <a:pPr defTabSz="914400">
              <a:defRPr sz="1200"/>
            </a:pPr>
            <a:endParaRPr/>
          </a:p>
          <a:p>
            <a:pPr defTabSz="914400">
              <a:defRPr sz="1200"/>
            </a:pPr>
            <a:r>
              <a:t>Exclusion criteria - essentially excluded hospitalized and severe cases of COVID and anyone included in any other COVID-19 studies. </a:t>
            </a:r>
          </a:p>
          <a:p>
            <a:pPr defTabSz="914400">
              <a:defRPr sz="1200"/>
            </a:pPr>
            <a:r>
              <a:t>-O2 &lt;94, other infections, other trials, hospitalized </a:t>
            </a:r>
          </a:p>
          <a:p>
            <a:pPr defTabSz="914400">
              <a:defRPr sz="1200"/>
            </a:pPr>
            <a:r>
              <a:t>-What’s interesting to note and keep in mind for later is that one of the exclusion criteria was “having any serious concomitant systemic disease, condition, or disorder that, in the opinion of the investigator, should preclude participation in this study.”  The protocol doesn’t give any more details on this.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Shape 227"/>
          <p:cNvSpPr>
            <a:spLocks noGrp="1" noRot="1" noChangeAspect="1"/>
          </p:cNvSpPr>
          <p:nvPr>
            <p:ph type="sldImg"/>
          </p:nvPr>
        </p:nvSpPr>
        <p:spPr>
          <a:prstGeom prst="rect">
            <a:avLst/>
          </a:prstGeom>
        </p:spPr>
        <p:txBody>
          <a:bodyPr/>
          <a:lstStyle/>
          <a:p>
            <a:endParaRPr/>
          </a:p>
        </p:txBody>
      </p:sp>
      <p:sp>
        <p:nvSpPr>
          <p:cNvPr id="228" name="Shape 228"/>
          <p:cNvSpPr>
            <a:spLocks noGrp="1"/>
          </p:cNvSpPr>
          <p:nvPr>
            <p:ph type="body" sz="quarter" idx="1"/>
          </p:nvPr>
        </p:nvSpPr>
        <p:spPr>
          <a:prstGeom prst="rect">
            <a:avLst/>
          </a:prstGeom>
        </p:spPr>
        <p:txBody>
          <a:bodyPr/>
          <a:lstStyle/>
          <a:p>
            <a:pPr defTabSz="914400">
              <a:defRPr sz="1200"/>
            </a:pPr>
            <a:r>
              <a:t>Enrollment took place From June 17 through August 21, 2020</a:t>
            </a:r>
          </a:p>
          <a:p>
            <a:pPr defTabSz="914400">
              <a:defRPr sz="1200"/>
            </a:pPr>
            <a:endParaRPr/>
          </a:p>
          <a:p>
            <a:pPr defTabSz="914400">
              <a:defRPr sz="1200"/>
            </a:pPr>
            <a:r>
              <a:t>Total of 452 met criteria for inclusion in the primary analyses and underwent randomization to receive either LY-CoV555 (309 patients) or placebo (143 patients), and the patients in the LY-CoV555 group were assigned to one of three dose subgroups.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Shape 236"/>
          <p:cNvSpPr>
            <a:spLocks noGrp="1" noRot="1" noChangeAspect="1"/>
          </p:cNvSpPr>
          <p:nvPr>
            <p:ph type="sldImg"/>
          </p:nvPr>
        </p:nvSpPr>
        <p:spPr>
          <a:prstGeom prst="rect">
            <a:avLst/>
          </a:prstGeom>
        </p:spPr>
        <p:txBody>
          <a:bodyPr/>
          <a:lstStyle/>
          <a:p>
            <a:endParaRPr/>
          </a:p>
        </p:txBody>
      </p:sp>
      <p:sp>
        <p:nvSpPr>
          <p:cNvPr id="237" name="Shape 237"/>
          <p:cNvSpPr>
            <a:spLocks noGrp="1"/>
          </p:cNvSpPr>
          <p:nvPr>
            <p:ph type="body" sz="quarter" idx="1"/>
          </p:nvPr>
        </p:nvSpPr>
        <p:spPr>
          <a:prstGeom prst="rect">
            <a:avLst/>
          </a:prstGeom>
        </p:spPr>
        <p:txBody>
          <a:bodyPr/>
          <a:lstStyle/>
          <a:p>
            <a:pPr defTabSz="914400">
              <a:defRPr sz="1200"/>
            </a:pPr>
            <a:r>
              <a:t>Looking at the baseline characteristics: </a:t>
            </a:r>
          </a:p>
          <a:p>
            <a:pPr defTabSz="914400">
              <a:defRPr sz="1200"/>
            </a:pPr>
            <a:r>
              <a:t>Average age was around 45-46 yrs meaning</a:t>
            </a:r>
            <a:r>
              <a:rPr b="1"/>
              <a:t> Patients were relatively young and at low risk of severe disease. </a:t>
            </a:r>
          </a:p>
          <a:p>
            <a:pPr defTabSz="914400">
              <a:defRPr sz="1200"/>
            </a:pPr>
            <a:r>
              <a:t>Treatment group did include pt as old as 86 and only about 10% of the population was &gt;65 </a:t>
            </a:r>
          </a:p>
          <a:p>
            <a:pPr defTabSz="914400">
              <a:defRPr sz="1200"/>
            </a:pPr>
            <a:r>
              <a:t>Majority were white</a:t>
            </a:r>
          </a:p>
          <a:p>
            <a:pPr defTabSz="914400">
              <a:defRPr sz="1200"/>
            </a:pPr>
            <a:r>
              <a:t>69% had risk factors for severe covid (age &gt;65/BMI&gt;35, one co-exisitng illness)</a:t>
            </a:r>
          </a:p>
          <a:p>
            <a:pPr defTabSz="914400">
              <a:defRPr sz="1200"/>
            </a:pPr>
            <a:r>
              <a:t>75% had mild sx </a:t>
            </a:r>
          </a:p>
          <a:p>
            <a:pPr defTabSz="914400">
              <a:defRPr sz="1200"/>
            </a:pPr>
            <a:endParaRPr/>
          </a:p>
          <a:p>
            <a:pPr defTabSz="914400">
              <a:defRPr sz="1200"/>
            </a:pPr>
            <a:r>
              <a:t>Mean viral load was similar in both groups: 23.9</a:t>
            </a:r>
          </a:p>
          <a:p>
            <a:pPr defTabSz="914400">
              <a:defRPr sz="1200"/>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Shape 242"/>
          <p:cNvSpPr>
            <a:spLocks noGrp="1" noRot="1" noChangeAspect="1"/>
          </p:cNvSpPr>
          <p:nvPr>
            <p:ph type="sldImg"/>
          </p:nvPr>
        </p:nvSpPr>
        <p:spPr>
          <a:prstGeom prst="rect">
            <a:avLst/>
          </a:prstGeom>
        </p:spPr>
        <p:txBody>
          <a:bodyPr/>
          <a:lstStyle/>
          <a:p>
            <a:endParaRPr/>
          </a:p>
        </p:txBody>
      </p:sp>
      <p:sp>
        <p:nvSpPr>
          <p:cNvPr id="243" name="Shape 243"/>
          <p:cNvSpPr>
            <a:spLocks noGrp="1"/>
          </p:cNvSpPr>
          <p:nvPr>
            <p:ph type="body" sz="quarter" idx="1"/>
          </p:nvPr>
        </p:nvSpPr>
        <p:spPr>
          <a:prstGeom prst="rect">
            <a:avLst/>
          </a:prstGeom>
        </p:spPr>
        <p:txBody>
          <a:bodyPr/>
          <a:lstStyle/>
          <a:p>
            <a:pPr defTabSz="914400">
              <a:defRPr sz="1200"/>
            </a:pPr>
            <a:r>
              <a:t>Ct value - cycle threshold - This refers to the number of cycles needed to amplify viral RNA to reach a detectable level. </a:t>
            </a:r>
          </a:p>
          <a:p>
            <a:pPr defTabSz="914400">
              <a:defRPr sz="1200"/>
            </a:pPr>
            <a:endParaRPr/>
          </a:p>
          <a:p>
            <a:pPr defTabSz="914400">
              <a:defRPr sz="1200"/>
            </a:pPr>
            <a:r>
              <a:t>Specimens with lower Ct values generally have MORE viral RNA </a:t>
            </a:r>
          </a:p>
          <a:p>
            <a:pPr defTabSz="914400">
              <a:defRPr sz="1200"/>
            </a:pPr>
            <a:r>
              <a:t>(less cycles needed to amplify the viral means more severe). </a:t>
            </a:r>
          </a:p>
          <a:p>
            <a:pPr defTabSz="914400">
              <a:defRPr sz="1200"/>
            </a:pPr>
            <a:r>
              <a:t>Ct&lt;=25 is high viral load </a:t>
            </a:r>
          </a:p>
          <a:p>
            <a:pPr defTabSz="914400">
              <a:defRPr sz="1200"/>
            </a:pPr>
            <a:r>
              <a:t>Ct&gt;= 35 is considered low viral load</a:t>
            </a:r>
          </a:p>
          <a:p>
            <a:pPr defTabSz="914400">
              <a:defRPr sz="1200" b="1"/>
            </a:pPr>
            <a:r>
              <a:t>In this study the mean Ct score was 23 - so high viral load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 name="Shape 248"/>
          <p:cNvSpPr>
            <a:spLocks noGrp="1" noRot="1" noChangeAspect="1"/>
          </p:cNvSpPr>
          <p:nvPr>
            <p:ph type="sldImg"/>
          </p:nvPr>
        </p:nvSpPr>
        <p:spPr>
          <a:prstGeom prst="rect">
            <a:avLst/>
          </a:prstGeom>
        </p:spPr>
        <p:txBody>
          <a:bodyPr/>
          <a:lstStyle/>
          <a:p>
            <a:endParaRPr/>
          </a:p>
        </p:txBody>
      </p:sp>
      <p:sp>
        <p:nvSpPr>
          <p:cNvPr id="249" name="Shape 249"/>
          <p:cNvSpPr>
            <a:spLocks noGrp="1"/>
          </p:cNvSpPr>
          <p:nvPr>
            <p:ph type="body" sz="quarter" idx="1"/>
          </p:nvPr>
        </p:nvSpPr>
        <p:spPr>
          <a:prstGeom prst="rect">
            <a:avLst/>
          </a:prstGeom>
        </p:spPr>
        <p:txBody>
          <a:bodyPr/>
          <a:lstStyle/>
          <a:p>
            <a:pPr>
              <a:defRPr sz="1400"/>
            </a:pPr>
            <a:r>
              <a:t>Primary outcome was a change in viral load at 11 days.</a:t>
            </a:r>
          </a:p>
          <a:p>
            <a:pPr>
              <a:defRPr sz="1400"/>
            </a:pPr>
            <a:r>
              <a:t>The study was powered to detect a reduction of 0.9 logs of virus (87% absolute reduction). </a:t>
            </a:r>
          </a:p>
          <a:p>
            <a:pPr>
              <a:defRPr sz="1400"/>
            </a:pPr>
            <a:endParaRPr/>
          </a:p>
          <a:p>
            <a:pPr>
              <a:defRPr sz="1400"/>
            </a:pPr>
            <a:r>
              <a:t>Secondary outcomes include more clinical outcomes: such as safety profile, symptom burden, and ER visits/hospitalizations/death.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Shape 255"/>
          <p:cNvSpPr>
            <a:spLocks noGrp="1" noRot="1" noChangeAspect="1"/>
          </p:cNvSpPr>
          <p:nvPr>
            <p:ph type="sldImg"/>
          </p:nvPr>
        </p:nvSpPr>
        <p:spPr>
          <a:prstGeom prst="rect">
            <a:avLst/>
          </a:prstGeom>
        </p:spPr>
        <p:txBody>
          <a:bodyPr/>
          <a:lstStyle/>
          <a:p>
            <a:endParaRPr/>
          </a:p>
        </p:txBody>
      </p:sp>
      <p:sp>
        <p:nvSpPr>
          <p:cNvPr id="256" name="Shape 256"/>
          <p:cNvSpPr>
            <a:spLocks noGrp="1"/>
          </p:cNvSpPr>
          <p:nvPr>
            <p:ph type="body" sz="quarter" idx="1"/>
          </p:nvPr>
        </p:nvSpPr>
        <p:spPr>
          <a:prstGeom prst="rect">
            <a:avLst/>
          </a:prstGeom>
        </p:spPr>
        <p:txBody>
          <a:bodyPr/>
          <a:lstStyle/>
          <a:p>
            <a:pPr defTabSz="914400">
              <a:defRPr sz="1200"/>
            </a:pPr>
            <a:r>
              <a:t>Ct – cycle threshold : higher is better. </a:t>
            </a:r>
          </a:p>
          <a:p>
            <a:pPr defTabSz="914400">
              <a:defRPr sz="1200"/>
            </a:pPr>
            <a:endParaRPr/>
          </a:p>
          <a:p>
            <a:pPr defTabSz="914400">
              <a:defRPr sz="1200"/>
            </a:pPr>
            <a:r>
              <a:t>Here we are looking at the viral load in hospitalized vs non hospitalized pt’s at different days.</a:t>
            </a:r>
          </a:p>
          <a:p>
            <a:pPr defTabSz="914400">
              <a:defRPr sz="1200"/>
            </a:pPr>
            <a:r>
              <a:t>It just drives home the point that in non severe COVID - the CT threshold rises (viral load decreases) at day 7 and day 11 - when compared to the hospitalized patients. </a:t>
            </a:r>
          </a:p>
          <a:p>
            <a:pPr defTabSz="914400">
              <a:defRPr sz="1200"/>
            </a:pPr>
            <a:r>
              <a:t>——————————————————————————————————————————————</a:t>
            </a:r>
          </a:p>
          <a:p>
            <a:pPr defTabSz="914400">
              <a:defRPr sz="1200"/>
            </a:pPr>
            <a:r>
              <a:t>2A: </a:t>
            </a:r>
          </a:p>
          <a:p>
            <a:pPr defTabSz="914400">
              <a:defRPr sz="1200"/>
            </a:pPr>
            <a:r>
              <a:t>presents the absolute viral load among hospitalized patients (pooled across randomization strata) as well as a box plot of viral loads among nonhospitalized patients. On day 7, all the available measures of viral load among hospitalized patients were higher than the median values among the nonhospitalized patients.</a:t>
            </a:r>
          </a:p>
          <a:p>
            <a:pPr defTabSz="914400">
              <a:defRPr sz="1200"/>
            </a:pPr>
            <a:endParaRPr/>
          </a:p>
          <a:p>
            <a:pPr defTabSz="914400">
              <a:defRPr sz="1200"/>
            </a:pPr>
            <a:r>
              <a:t> </a:t>
            </a:r>
            <a:r>
              <a:rPr b="1" u="sng">
                <a:solidFill>
                  <a:srgbClr val="0000FF"/>
                </a:solidFill>
                <a:uFill>
                  <a:solidFill>
                    <a:srgbClr val="0000FF"/>
                  </a:solidFill>
                </a:uFill>
                <a:latin typeface="Trebuchet MS"/>
                <a:ea typeface="Trebuchet MS"/>
                <a:cs typeface="Trebuchet MS"/>
                <a:sym typeface="Trebuchet MS"/>
                <a:hlinkClick r:id="rId3"/>
              </a:rPr>
              <a:t>Figure 2B</a:t>
            </a:r>
            <a:r>
              <a:t> shows the cumulative probability that patients in each trial group would have the indicated cycle threshold of viral load on day 7.</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 name="Shape 262"/>
          <p:cNvSpPr>
            <a:spLocks noGrp="1" noRot="1" noChangeAspect="1"/>
          </p:cNvSpPr>
          <p:nvPr>
            <p:ph type="sldImg"/>
          </p:nvPr>
        </p:nvSpPr>
        <p:spPr>
          <a:prstGeom prst="rect">
            <a:avLst/>
          </a:prstGeom>
        </p:spPr>
        <p:txBody>
          <a:bodyPr/>
          <a:lstStyle/>
          <a:p>
            <a:endParaRPr/>
          </a:p>
        </p:txBody>
      </p:sp>
      <p:sp>
        <p:nvSpPr>
          <p:cNvPr id="263" name="Shape 263"/>
          <p:cNvSpPr>
            <a:spLocks noGrp="1"/>
          </p:cNvSpPr>
          <p:nvPr>
            <p:ph type="body" sz="quarter" idx="1"/>
          </p:nvPr>
        </p:nvSpPr>
        <p:spPr>
          <a:prstGeom prst="rect">
            <a:avLst/>
          </a:prstGeom>
        </p:spPr>
        <p:txBody>
          <a:bodyPr/>
          <a:lstStyle/>
          <a:p>
            <a:pPr defTabSz="914400">
              <a:defRPr sz="1200"/>
            </a:pPr>
            <a:endParaRPr/>
          </a:p>
          <a:p>
            <a:pPr defTabSz="914400">
              <a:defRPr sz="1200"/>
            </a:pPr>
            <a:r>
              <a:t>Looking at all 4 arms you can see what you would expect to see with the natural course of disease - which is that the viral load comes down in all groups including the placebo.</a:t>
            </a:r>
          </a:p>
          <a:p>
            <a:pPr defTabSz="914400">
              <a:defRPr sz="1200" b="1"/>
            </a:pPr>
            <a:r>
              <a:t>The only group that we actually see a statistically significant reduction is in the Lilly COV5 dose 2800mg (P value of 0.02) </a:t>
            </a:r>
          </a:p>
          <a:p>
            <a:pPr defTabSz="914400">
              <a:defRPr sz="1200" b="1"/>
            </a:pPr>
            <a:r>
              <a:t>Which should give us a pause because there really is not a sensible pharmacological rationale for why the intermediate-dose group would show the greatest effect –because you would expect if the intermediate group shows such a great effect then the high dose should as well -  </a:t>
            </a:r>
          </a:p>
          <a:p>
            <a:pPr defTabSz="914400">
              <a:defRPr sz="1200" b="1"/>
            </a:pPr>
            <a:r>
              <a:t>So this could be due to chance rather than causality.</a:t>
            </a:r>
          </a:p>
          <a:p>
            <a:pPr defTabSz="914400">
              <a:defRPr sz="1200" b="1"/>
            </a:pPr>
            <a:r>
              <a:t>Also concluding that this is not a clinically meaningful end point,</a:t>
            </a:r>
          </a:p>
          <a:p>
            <a:pPr defTabSz="914400">
              <a:defRPr sz="1200" b="1"/>
            </a:pPr>
            <a:endParaRPr/>
          </a:p>
          <a:p>
            <a:pPr defTabSz="914400">
              <a:defRPr sz="1200"/>
            </a:pPr>
            <a:r>
              <a:t>————————————————</a:t>
            </a:r>
          </a:p>
          <a:p>
            <a:pPr defTabSz="914400">
              <a:defRPr sz="1200"/>
            </a:pPr>
            <a:endParaRPr/>
          </a:p>
          <a:p>
            <a:pPr defTabSz="914400">
              <a:defRPr sz="1200"/>
            </a:pPr>
            <a:r>
              <a:t>The primary endpoint was a change in viral load at 11 days.  This basically wasn’t met (table below).  You may recall from above that the study was powered to detect a reduction in viral load of 0.9 logs.  In all cases, the differences in viral load were well below 0.9 logs.  At 11 days, one of the groups did have a reduction in viral load, with a p-value barely below 0.05.  However, when corrected for the multiple comparisons performed here, that isn’t actually statistically significant (e.g., a Bonferroni correction for four comparisons would drop the p-value cutoff to 0.05/4 = 0.01).  Furthermore, there’s no sensible pharmacological rationale for why the intermediate-dose group would show the greatest effect – so this seems more like the play of chance than causality.</a:t>
            </a:r>
          </a:p>
          <a:p>
            <a:pPr defTabSz="914400">
              <a:defRPr sz="1200"/>
            </a:pPr>
            <a:endParaRPr/>
          </a:p>
          <a:p>
            <a:pPr defTabSz="914400">
              <a:defRPr sz="1200"/>
            </a:pPr>
            <a:r>
              <a:t>By day 11, the majority of patients had a substantial trend toward viral clearance, including those in the placebo group. </a:t>
            </a:r>
          </a:p>
          <a:p>
            <a:pPr defTabSz="914400">
              <a:defRPr sz="1200"/>
            </a:pPr>
            <a:r>
              <a:t>The observed mean decrease from baseline in the log viral load for the entire population was −3.81 (baseline mean, 6.36; day 11 mean, 2.56); </a:t>
            </a:r>
          </a:p>
          <a:p>
            <a:pPr defTabSz="914400">
              <a:defRPr sz="1200"/>
            </a:pPr>
            <a:r>
              <a:t>this value corresponded to a decrease by more than a factor of 4300 in the SARS-CoV-2 burden, for an elimination of more than 99.97% of viral RNA. </a:t>
            </a:r>
          </a:p>
          <a:p>
            <a:pPr defTabSz="914400">
              <a:defRPr sz="1200"/>
            </a:pPr>
            <a:endParaRPr/>
          </a:p>
          <a:p>
            <a:pPr defTabSz="914400">
              <a:defRPr sz="1200"/>
            </a:pPr>
            <a:r>
              <a:t>For patients who received the 2800-mg dose of LY-CoV555, the difference from placebo in the decrease from baseline was −0.53 (95% confidence interval [CI], −0.98 to −0.08; P=0.02), for a lower viral load by a factor of 3.4 (</a:t>
            </a:r>
            <a:r>
              <a:rPr b="1" u="sng">
                <a:solidFill>
                  <a:srgbClr val="0000FF"/>
                </a:solidFill>
                <a:uFill>
                  <a:solidFill>
                    <a:srgbClr val="0000FF"/>
                  </a:solidFill>
                </a:uFill>
                <a:latin typeface="Trebuchet MS"/>
                <a:ea typeface="Trebuchet MS"/>
                <a:cs typeface="Trebuchet MS"/>
                <a:sym typeface="Trebuchet MS"/>
                <a:hlinkClick r:id="rId3"/>
              </a:rPr>
              <a:t>Table 2</a:t>
            </a:r>
            <a:r>
              <a:t>). However, smaller differences from placebo in the decrease from baseline were observed among the patients who received the 700-mg dose (−0.20; 95% CI, −0.66 to 0.25; P=0.38) and the 7000-mg dose (0.09; 95% CI, −0.37 to 0.55; P=0.70).</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 name="Shape 268"/>
          <p:cNvSpPr>
            <a:spLocks noGrp="1" noRot="1" noChangeAspect="1"/>
          </p:cNvSpPr>
          <p:nvPr>
            <p:ph type="sldImg"/>
          </p:nvPr>
        </p:nvSpPr>
        <p:spPr>
          <a:prstGeom prst="rect">
            <a:avLst/>
          </a:prstGeom>
        </p:spPr>
        <p:txBody>
          <a:bodyPr/>
          <a:lstStyle/>
          <a:p>
            <a:endParaRPr/>
          </a:p>
        </p:txBody>
      </p:sp>
      <p:sp>
        <p:nvSpPr>
          <p:cNvPr id="269" name="Shape 269"/>
          <p:cNvSpPr>
            <a:spLocks noGrp="1"/>
          </p:cNvSpPr>
          <p:nvPr>
            <p:ph type="body" sz="quarter" idx="1"/>
          </p:nvPr>
        </p:nvSpPr>
        <p:spPr>
          <a:prstGeom prst="rect">
            <a:avLst/>
          </a:prstGeom>
        </p:spPr>
        <p:txBody>
          <a:bodyPr/>
          <a:lstStyle/>
          <a:p>
            <a:pPr defTabSz="914400">
              <a:defRPr sz="1200"/>
            </a:pPr>
            <a:r>
              <a:t>Moving onto the secondary outcomes: one of which was was ER visits and hospitalizations</a:t>
            </a:r>
          </a:p>
          <a:p>
            <a:pPr defTabSz="914400">
              <a:defRPr sz="1200" b="1"/>
            </a:pPr>
            <a:r>
              <a:t>In this study they combined both ED and hospitalization into one </a:t>
            </a:r>
          </a:p>
          <a:p>
            <a:pPr defTabSz="914400">
              <a:defRPr sz="1200" b="1"/>
            </a:pPr>
            <a:endParaRPr/>
          </a:p>
          <a:p>
            <a:pPr defTabSz="914400">
              <a:defRPr sz="1200"/>
            </a:pPr>
            <a:r>
              <a:t>Overall there was what looked like a statistically significant reduction - and i say this because the statistical significance was seen in the POOLED doses - not necessarily in one of the treatment arms. </a:t>
            </a:r>
          </a:p>
          <a:p>
            <a:pPr defTabSz="914400">
              <a:defRPr sz="1200"/>
            </a:pPr>
            <a:r>
              <a:t>At day 29, the percentage of patients who were hospitalized with Covid-19 was 1.6% (5 of 309 patients) in the LY-CoV555 group and 6.3% (9 of 143 patients) in the placebo group</a:t>
            </a:r>
          </a:p>
          <a:p>
            <a:pPr defTabSz="914400">
              <a:defRPr sz="1200"/>
            </a:pPr>
            <a:r>
              <a:t>This is a pretty big reduction but as you can see this is only a small amount of people who needed to be hospitalized or go to the ER in the overall study itself. </a:t>
            </a:r>
          </a:p>
          <a:p>
            <a:pPr defTabSz="914400">
              <a:defRPr sz="1200"/>
            </a:pPr>
            <a:endParaRPr/>
          </a:p>
          <a:p>
            <a:pPr defTabSz="914400">
              <a:defRPr sz="1200"/>
            </a:pPr>
            <a:r>
              <a:t>So they also did a post hoc analysis where they looked at those who are HIGHEST risk (older age/comorbidities/BMI) - Diff here is larger - Those hospitalized were 4% (4 of 95) in the LY-CoV555 group and 15% (7 of 48) in the placebo group. </a:t>
            </a:r>
          </a:p>
          <a:p>
            <a:pPr defTabSz="914400">
              <a:defRPr sz="1200"/>
            </a:pPr>
            <a:endParaRPr/>
          </a:p>
          <a:p>
            <a:pPr defTabSz="914400">
              <a:defRPr sz="1200"/>
            </a:pPr>
            <a:r>
              <a:t>Only 1 patient in the trial (in the placebo group) was admitted to an intensive care unit.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 name="Shape 273"/>
          <p:cNvSpPr>
            <a:spLocks noGrp="1" noRot="1" noChangeAspect="1"/>
          </p:cNvSpPr>
          <p:nvPr>
            <p:ph type="sldImg"/>
          </p:nvPr>
        </p:nvSpPr>
        <p:spPr>
          <a:prstGeom prst="rect">
            <a:avLst/>
          </a:prstGeom>
        </p:spPr>
        <p:txBody>
          <a:bodyPr/>
          <a:lstStyle/>
          <a:p>
            <a:endParaRPr/>
          </a:p>
        </p:txBody>
      </p:sp>
      <p:sp>
        <p:nvSpPr>
          <p:cNvPr id="274" name="Shape 274"/>
          <p:cNvSpPr>
            <a:spLocks noGrp="1"/>
          </p:cNvSpPr>
          <p:nvPr>
            <p:ph type="body" sz="quarter" idx="1"/>
          </p:nvPr>
        </p:nvSpPr>
        <p:spPr>
          <a:prstGeom prst="rect">
            <a:avLst/>
          </a:prstGeom>
        </p:spPr>
        <p:txBody>
          <a:bodyPr/>
          <a:lstStyle/>
          <a:p>
            <a:pPr defTabSz="914400">
              <a:defRPr sz="1200"/>
            </a:pPr>
            <a:r>
              <a:t>Another secondary outcome is symptoms.</a:t>
            </a:r>
          </a:p>
          <a:p>
            <a:pPr defTabSz="914400">
              <a:defRPr sz="1200"/>
            </a:pPr>
            <a:endParaRPr/>
          </a:p>
          <a:p>
            <a:pPr defTabSz="914400">
              <a:defRPr sz="1200"/>
            </a:pPr>
            <a:r>
              <a:t>Here we see that the severity of symptoms is much better in patients the treatment arm compared to the placebo group (esp up to day 7-8)</a:t>
            </a:r>
          </a:p>
          <a:p>
            <a:pPr defTabSz="914400">
              <a:defRPr sz="1200"/>
            </a:pPr>
            <a:r>
              <a:rPr b="1"/>
              <a:t>However notice that again they started combining all the treated patients into one.</a:t>
            </a:r>
            <a:r>
              <a:t>—————————————————————————————————————————————————</a:t>
            </a:r>
          </a:p>
          <a:p>
            <a:pPr defTabSz="914400">
              <a:defRPr sz="1200"/>
            </a:pPr>
            <a:endParaRPr/>
          </a:p>
          <a:p>
            <a:pPr defTabSz="914400">
              <a:defRPr sz="1200"/>
            </a:pPr>
            <a:r>
              <a:t>The symptom score ranged from 0 to 24 and included eight domains that were graded from 0 (no symptoms) to 3 (severe symptoms). From day 2 to day 6, the change in the symptom score from baseline was better in the LY-CoV555 group than in the placebo group, with values of −0.79 (95% CI, −1.35 to −0.24) on day 2, −0.57 (95% CI, −1.12 to −0.01) on day 3, −1.04 (95% CI, −1.60 to −0.49) on day 4, −0.73 (95% CI, −1.28 to −0.17) on day 5, and −0.79 (95% CI, −1.35 to −0.23) on day 6. The change from baseline in the symptom score continued to be better in the LY-CoV555 group than in the placebo group from day 7 to day 11, although by these time points most of the patients in the two groups had fully recovered or had only very mild symptoms.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 name="Shape 278"/>
          <p:cNvSpPr>
            <a:spLocks noGrp="1" noRot="1" noChangeAspect="1"/>
          </p:cNvSpPr>
          <p:nvPr>
            <p:ph type="sldImg"/>
          </p:nvPr>
        </p:nvSpPr>
        <p:spPr>
          <a:prstGeom prst="rect">
            <a:avLst/>
          </a:prstGeom>
        </p:spPr>
        <p:txBody>
          <a:bodyPr/>
          <a:lstStyle/>
          <a:p>
            <a:endParaRPr/>
          </a:p>
        </p:txBody>
      </p:sp>
      <p:sp>
        <p:nvSpPr>
          <p:cNvPr id="279" name="Shape 279"/>
          <p:cNvSpPr>
            <a:spLocks noGrp="1"/>
          </p:cNvSpPr>
          <p:nvPr>
            <p:ph type="body" sz="quarter" idx="1"/>
          </p:nvPr>
        </p:nvSpPr>
        <p:spPr>
          <a:prstGeom prst="rect">
            <a:avLst/>
          </a:prstGeom>
        </p:spPr>
        <p:txBody>
          <a:bodyPr/>
          <a:lstStyle/>
          <a:p>
            <a:pPr defTabSz="914400">
              <a:defRPr sz="1200"/>
            </a:pPr>
            <a:r>
              <a:t>The third secondary outcome was adverse events. </a:t>
            </a:r>
          </a:p>
          <a:p>
            <a:pPr defTabSz="914400">
              <a:defRPr sz="1200"/>
            </a:pPr>
            <a:r>
              <a:t>There is a more comprehensive/exhaustive list in the paper that you can look at but I summarized the key points in this table. </a:t>
            </a:r>
          </a:p>
          <a:p>
            <a:pPr defTabSz="914400">
              <a:defRPr sz="1200"/>
            </a:pPr>
            <a:r>
              <a:t>The most frequently reported adverse event in the LY-CoV555 group was nausea (3.9%), whereas diarrhea (4.9%) was the most frequent adverse event in the placebo group.  Keep in mind these symptoms could also be due to COVID-19.</a:t>
            </a:r>
          </a:p>
          <a:p>
            <a:pPr defTabSz="914400">
              <a:defRPr sz="1200"/>
            </a:pPr>
            <a:endParaRPr/>
          </a:p>
          <a:p>
            <a:pPr defTabSz="914400">
              <a:defRPr sz="1200"/>
            </a:pPr>
            <a:r>
              <a:t>Infusion-related reactions were reported in 2.3% of the patients (7 of 309) in the LY-CoV555 group and in 1.4% (2 of 143) in the placebo group. </a:t>
            </a:r>
          </a:p>
          <a:p>
            <a:pPr defTabSz="914400">
              <a:defRPr sz="1200"/>
            </a:pPr>
            <a:endParaRPr/>
          </a:p>
          <a:p>
            <a:pPr defTabSz="914400">
              <a:defRPr sz="1200"/>
            </a:pPr>
            <a:r>
              <a:t>Serious adverse events: Death/life threatening/requires hospitalization or prolongs hospitalization/results in disability or incapacity</a:t>
            </a:r>
          </a:p>
          <a:p>
            <a:pPr defTabSz="914400">
              <a:defRPr sz="1200"/>
            </a:pPr>
            <a:endParaRPr/>
          </a:p>
          <a:p>
            <a:pPr defTabSz="914400">
              <a:defRPr sz="1200"/>
            </a:pPr>
            <a:r>
              <a:t>This serious adverse event in the placebo group was - 1 person who had abdominal pain and had to be hospitalized for it.</a:t>
            </a:r>
          </a:p>
          <a:p>
            <a:pPr defTabSz="914400">
              <a:defRPr sz="1200"/>
            </a:pPr>
            <a:endParaRPr/>
          </a:p>
          <a:p>
            <a:pPr defTabSz="914400">
              <a:defRPr sz="1200"/>
            </a:pPr>
            <a:r>
              <a:t>————————————————————————————————————————————————————————————————</a:t>
            </a:r>
          </a:p>
          <a:p>
            <a:pPr defTabSz="914400">
              <a:defRPr sz="1200"/>
            </a:pPr>
            <a:endParaRPr/>
          </a:p>
          <a:p>
            <a:pPr defTabSz="914400">
              <a:defRPr sz="1200"/>
            </a:pPr>
            <a:r>
              <a:t>Mild: Mild symptoms causing no or minimal interference with usual social and functional activities, with intervention not indicated.</a:t>
            </a:r>
          </a:p>
          <a:p>
            <a:pPr defTabSz="914400">
              <a:defRPr sz="1200"/>
            </a:pPr>
            <a:r>
              <a:t>Moderate: Moderate symptoms causing greater than minimal interference with usual social and functional activities, with intervention indicated.</a:t>
            </a:r>
          </a:p>
          <a:p>
            <a:pPr defTabSz="914400">
              <a:defRPr sz="1200"/>
            </a:pPr>
            <a:r>
              <a:t>Severe: Severe symptoms causing inability to perform usual social and functional activities, with intervention or hospitalization indicated.</a:t>
            </a:r>
          </a:p>
          <a:p>
            <a:pPr defTabSz="914400">
              <a:defRPr sz="1200"/>
            </a:pPr>
            <a:r>
              <a:t>An event is defined as ‘serious’ when it meets at least 1 of the predefined outcomes as described in the definition of an SAE, NOT when it is rated as severe.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 name="Shape 283"/>
          <p:cNvSpPr>
            <a:spLocks noGrp="1" noRot="1" noChangeAspect="1"/>
          </p:cNvSpPr>
          <p:nvPr>
            <p:ph type="sldImg"/>
          </p:nvPr>
        </p:nvSpPr>
        <p:spPr>
          <a:prstGeom prst="rect">
            <a:avLst/>
          </a:prstGeom>
        </p:spPr>
        <p:txBody>
          <a:bodyPr/>
          <a:lstStyle/>
          <a:p>
            <a:endParaRPr/>
          </a:p>
        </p:txBody>
      </p:sp>
      <p:sp>
        <p:nvSpPr>
          <p:cNvPr id="284" name="Shape 284"/>
          <p:cNvSpPr>
            <a:spLocks noGrp="1"/>
          </p:cNvSpPr>
          <p:nvPr>
            <p:ph type="body" sz="quarter" idx="1"/>
          </p:nvPr>
        </p:nvSpPr>
        <p:spPr>
          <a:prstGeom prst="rect">
            <a:avLst/>
          </a:prstGeom>
        </p:spPr>
        <p:txBody>
          <a:bodyPr/>
          <a:lstStyle/>
          <a:p>
            <a:pPr>
              <a:defRPr sz="1100"/>
            </a:pPr>
            <a:endParaRPr/>
          </a:p>
          <a:p>
            <a:pPr>
              <a:defRPr sz="1100"/>
            </a:pPr>
            <a:r>
              <a:t>Strengths:</a:t>
            </a:r>
          </a:p>
          <a:p>
            <a:pPr>
              <a:defRPr sz="1100"/>
            </a:pPr>
            <a:r>
              <a:t>Randomized, double-blind, placebo-controlled trial - with both participant and investigator blinded.</a:t>
            </a:r>
          </a:p>
          <a:p>
            <a:pPr>
              <a:defRPr sz="1100"/>
            </a:pPr>
            <a:r>
              <a:t>Groups were well balanced in regard to risk factors at the time of enrollment (i.e. disease status, no of days since onset of symptoms, and mean viral load)</a:t>
            </a:r>
          </a:p>
          <a:p>
            <a:pPr>
              <a:defRPr sz="1100"/>
            </a:pPr>
            <a:r>
              <a:t>Enrolled patients with recent disease onset to evaluate the effect of early intervention </a:t>
            </a:r>
          </a:p>
          <a:p>
            <a:pPr>
              <a:defRPr sz="1100"/>
            </a:pPr>
            <a:r>
              <a:t>Patients were analyzed to the groups to which they were randomized for the primary outcome </a:t>
            </a:r>
          </a:p>
          <a:p>
            <a:pPr>
              <a:defRPr sz="1100"/>
            </a:pPr>
            <a:r>
              <a:t>-Both treatment and placebo groups were treated equally otherwise.</a:t>
            </a:r>
          </a:p>
          <a:p>
            <a:pPr>
              <a:defRPr sz="1100"/>
            </a:pPr>
            <a:endParaRPr/>
          </a:p>
          <a:p>
            <a:pPr>
              <a:defRPr sz="1100"/>
            </a:pPr>
            <a:r>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 name="Shape 289"/>
          <p:cNvSpPr>
            <a:spLocks noGrp="1" noRot="1" noChangeAspect="1"/>
          </p:cNvSpPr>
          <p:nvPr>
            <p:ph type="sldImg"/>
          </p:nvPr>
        </p:nvSpPr>
        <p:spPr>
          <a:prstGeom prst="rect">
            <a:avLst/>
          </a:prstGeom>
        </p:spPr>
        <p:txBody>
          <a:bodyPr/>
          <a:lstStyle/>
          <a:p>
            <a:endParaRPr/>
          </a:p>
        </p:txBody>
      </p:sp>
      <p:sp>
        <p:nvSpPr>
          <p:cNvPr id="290" name="Shape 290"/>
          <p:cNvSpPr>
            <a:spLocks noGrp="1"/>
          </p:cNvSpPr>
          <p:nvPr>
            <p:ph type="body" sz="quarter" idx="1"/>
          </p:nvPr>
        </p:nvSpPr>
        <p:spPr>
          <a:prstGeom prst="rect">
            <a:avLst/>
          </a:prstGeom>
        </p:spPr>
        <p:txBody>
          <a:bodyPr/>
          <a:lstStyle/>
          <a:p>
            <a:pPr>
              <a:defRPr sz="1100"/>
            </a:pPr>
            <a:r>
              <a:t>Funded by Eli Lilly the creator of the neutralizing antibody, which does not negate the results, but should give some level of pause in interpreting the results</a:t>
            </a:r>
          </a:p>
          <a:p>
            <a:pPr>
              <a:defRPr sz="1100"/>
            </a:pPr>
            <a:endParaRPr/>
          </a:p>
          <a:p>
            <a:pPr>
              <a:defRPr sz="1100"/>
            </a:pPr>
            <a:r>
              <a:t>Appears to be a convenience sample based on how few patients are in the study (100pts per arm of the study)</a:t>
            </a:r>
          </a:p>
          <a:p>
            <a:pPr>
              <a:defRPr sz="1100"/>
            </a:pPr>
            <a:r>
              <a:t>Not large enough study to comment on safety </a:t>
            </a:r>
          </a:p>
          <a:p>
            <a:pPr>
              <a:defRPr sz="1100"/>
            </a:pPr>
            <a:endParaRPr/>
          </a:p>
          <a:p>
            <a:pPr>
              <a:defRPr sz="1100"/>
            </a:pPr>
            <a:r>
              <a:t>Viral load is NOT patient-oriented outcome - Non clinical outcome</a:t>
            </a:r>
          </a:p>
          <a:p>
            <a:pPr defTabSz="914400">
              <a:defRPr sz="1200" b="1"/>
            </a:pPr>
            <a:r>
              <a:t>This Study was powered to primary outcome - the primary outcome was challenging to intpret and if not negative  given that there was only a statistically sig decrease in viral load in ONE of the dosage arms— Meaning when we really need to take it with a grain of salt when looking at secondary outcomes to which study is not targeted against.</a:t>
            </a:r>
          </a:p>
          <a:p>
            <a:pPr defTabSz="914400">
              <a:defRPr sz="1200" b="1"/>
            </a:pPr>
            <a:endParaRPr/>
          </a:p>
          <a:p>
            <a:pPr>
              <a:defRPr sz="1100"/>
            </a:pPr>
            <a:r>
              <a:t>Biologic Plausibility Issue: Why would the middle dose be more effective than the higher dose? It is reasonable that the higher dose would have more side effects (although it doesn’t appear to) but here, the middle dose was better at clearing virus.  This makes no sense and speaks to the randomness of this finding</a:t>
            </a:r>
          </a:p>
          <a:p>
            <a:pPr>
              <a:defRPr sz="1100"/>
            </a:pPr>
            <a:endParaRPr/>
          </a:p>
          <a:p>
            <a:pPr defTabSz="914400">
              <a:defRPr sz="1200"/>
            </a:pPr>
            <a:r>
              <a:t>Challenging primary end point: It would be nice if statistically significant in all of the arms and if there was a very big signal but we already know that this is the direction that pts are going in when they are recovering from covid. </a:t>
            </a:r>
          </a:p>
          <a:p>
            <a:pPr>
              <a:defRPr sz="1100"/>
            </a:pPr>
            <a:endParaRPr/>
          </a:p>
          <a:p>
            <a:pPr>
              <a:defRPr sz="1100"/>
            </a:pPr>
            <a:endParaRPr/>
          </a:p>
          <a:p>
            <a:pPr defTabSz="914400">
              <a:defRPr sz="1200" b="1"/>
            </a:pPr>
            <a:r>
              <a:t>However, given the numerous comparisons among a variety of secondary endpoints, it’s significance is questionable.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 name="Shape 295"/>
          <p:cNvSpPr>
            <a:spLocks noGrp="1" noRot="1" noChangeAspect="1"/>
          </p:cNvSpPr>
          <p:nvPr>
            <p:ph type="sldImg"/>
          </p:nvPr>
        </p:nvSpPr>
        <p:spPr>
          <a:prstGeom prst="rect">
            <a:avLst/>
          </a:prstGeom>
        </p:spPr>
        <p:txBody>
          <a:bodyPr/>
          <a:lstStyle/>
          <a:p>
            <a:endParaRPr/>
          </a:p>
        </p:txBody>
      </p:sp>
      <p:sp>
        <p:nvSpPr>
          <p:cNvPr id="296" name="Shape 296"/>
          <p:cNvSpPr>
            <a:spLocks noGrp="1"/>
          </p:cNvSpPr>
          <p:nvPr>
            <p:ph type="body" sz="quarter" idx="1"/>
          </p:nvPr>
        </p:nvSpPr>
        <p:spPr>
          <a:prstGeom prst="rect">
            <a:avLst/>
          </a:prstGeom>
        </p:spPr>
        <p:txBody>
          <a:bodyPr/>
          <a:lstStyle/>
          <a:p>
            <a:pPr>
              <a:defRPr sz="1100"/>
            </a:pPr>
            <a:r>
              <a:t>On November 9th, 2020, bamlanivimab received emergency use authorization (EUA) from the US FDA </a:t>
            </a:r>
          </a:p>
          <a:p>
            <a:pPr>
              <a:defRPr sz="1100"/>
            </a:pPr>
            <a:r>
              <a:t>EUA is for high risk patients: </a:t>
            </a:r>
          </a:p>
          <a:p>
            <a:pPr>
              <a:defRPr sz="1100"/>
            </a:pPr>
            <a:r>
              <a:t>- &gt;65 </a:t>
            </a:r>
          </a:p>
          <a:p>
            <a:pPr>
              <a:defRPr sz="1100"/>
            </a:pPr>
            <a:r>
              <a:t>Dosage approved was 700mg In HIGH RISK PATIENTS </a:t>
            </a:r>
          </a:p>
          <a:p>
            <a:pPr>
              <a:defRPr sz="1100"/>
            </a:pPr>
            <a:endParaRPr/>
          </a:p>
          <a:p>
            <a:pPr>
              <a:defRPr sz="1100"/>
            </a:pPr>
            <a:r>
              <a:t>Reason for 700mg is due to: A flat exposure- response relationship for efficacy was identified for bamlanivimab within this dose range, based on viral load and clinical outcomes. This means that no meaningful differences were seen between doses with respect to key endpoints. The effects on viral load and on reduction in hospitalizations and ER visits, and the safety profile, were similar in patients receiving any of the three bamlanivimab doses.</a:t>
            </a:r>
          </a:p>
          <a:p>
            <a:pPr>
              <a:defRPr sz="1100"/>
            </a:pPr>
            <a:endParaRPr/>
          </a:p>
          <a:p>
            <a:pPr>
              <a:defRPr sz="1100"/>
            </a:pPr>
            <a:r>
              <a:t>————————————————————————</a:t>
            </a:r>
          </a:p>
          <a:p>
            <a:pPr>
              <a:defRPr sz="1100"/>
            </a:pPr>
            <a:r>
              <a:t>BLAZE-1 is an adaptive trial – so Eli Lilly is shaping the trial as it goes along.  That’s fine – that’s the way an adaptive trial is supposed to work.  In fact, the way the trial is being adapted speaks volumes.</a:t>
            </a:r>
          </a:p>
          <a:p>
            <a:pPr>
              <a:defRPr sz="1100"/>
            </a:pPr>
            <a:endParaRPr/>
          </a:p>
          <a:p>
            <a:pPr>
              <a:defRPr sz="1100"/>
            </a:pPr>
            <a:r>
              <a:t> So perhaps bamlanivimab works – but not as well as was initially hoped. </a:t>
            </a:r>
          </a:p>
          <a:p>
            <a:pPr>
              <a:defRPr sz="1100"/>
            </a:pPr>
            <a:endParaRPr/>
          </a:p>
          <a:p>
            <a:pPr>
              <a:defRPr sz="1100"/>
            </a:pPr>
            <a:r>
              <a:t>So, Eli Lilly has decided to combine bamlanivimab with a second antibody into a cocktail.  The next phase of the study will test this two-antibody cocktail, compared to bamlanivimab alone or placebo.  This seems like an entirely logical next step.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Shape 301"/>
          <p:cNvSpPr>
            <a:spLocks noGrp="1" noRot="1" noChangeAspect="1"/>
          </p:cNvSpPr>
          <p:nvPr>
            <p:ph type="sldImg"/>
          </p:nvPr>
        </p:nvSpPr>
        <p:spPr>
          <a:prstGeom prst="rect">
            <a:avLst/>
          </a:prstGeom>
        </p:spPr>
        <p:txBody>
          <a:bodyPr/>
          <a:lstStyle/>
          <a:p>
            <a:endParaRPr/>
          </a:p>
        </p:txBody>
      </p:sp>
      <p:sp>
        <p:nvSpPr>
          <p:cNvPr id="302" name="Shape 302"/>
          <p:cNvSpPr>
            <a:spLocks noGrp="1"/>
          </p:cNvSpPr>
          <p:nvPr>
            <p:ph type="body" sz="quarter" idx="1"/>
          </p:nvPr>
        </p:nvSpPr>
        <p:spPr>
          <a:prstGeom prst="rect">
            <a:avLst/>
          </a:prstGeom>
        </p:spPr>
        <p:txBody>
          <a:bodyPr/>
          <a:lstStyle/>
          <a:p>
            <a:pPr>
              <a:defRPr sz="1200"/>
            </a:pPr>
            <a:r>
              <a:t>The NIH guidelines admit that there isn’t enough data to know whether bamlanivimab works: </a:t>
            </a:r>
          </a:p>
          <a:p>
            <a:pPr>
              <a:defRPr sz="1200"/>
            </a:pPr>
            <a:endParaRPr/>
          </a:p>
          <a:p>
            <a:pPr>
              <a:defRPr sz="1200"/>
            </a:pPr>
            <a:r>
              <a:t>Bamlanivimab should not be considered the standard of care for the treatment of patients with COVID-19.</a:t>
            </a:r>
          </a:p>
          <a:p>
            <a:pPr>
              <a:defRPr sz="1200"/>
            </a:pPr>
            <a:r>
              <a:t>An interim analysis of the BLAZE-1 study, a Phase 2, randomized, placebo-controlled trial, suggested a potential clinical benefit of bamlanivimab for outpatients with mild to moderate COVID-19. However, the relatively small number of participants and the low number of hospitalizations or emergency department visits make it difficult to draw definitive conclusions about the clinical benefit of bamlanivimab.</a:t>
            </a:r>
          </a:p>
          <a:p>
            <a:pPr>
              <a:defRPr sz="1200"/>
            </a:pPr>
            <a:endParaRPr/>
          </a:p>
          <a:p>
            <a:pPr>
              <a:defRPr sz="1200"/>
            </a:pPr>
            <a:r>
              <a:t>The IDSA guidelines likewise recommend against using bamlanivimab (see below).  However, they add an interesting phrase:  people may want it anyway, if they put a high value on “uncertain benefits” and a low value on “uncertain adverse events.”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 name="Shape 306"/>
          <p:cNvSpPr>
            <a:spLocks noGrp="1" noRot="1" noChangeAspect="1"/>
          </p:cNvSpPr>
          <p:nvPr>
            <p:ph type="sldImg"/>
          </p:nvPr>
        </p:nvSpPr>
        <p:spPr>
          <a:prstGeom prst="rect">
            <a:avLst/>
          </a:prstGeom>
        </p:spPr>
        <p:txBody>
          <a:bodyPr/>
          <a:lstStyle/>
          <a:p>
            <a:endParaRPr/>
          </a:p>
        </p:txBody>
      </p:sp>
      <p:sp>
        <p:nvSpPr>
          <p:cNvPr id="307" name="Shape 307"/>
          <p:cNvSpPr>
            <a:spLocks noGrp="1"/>
          </p:cNvSpPr>
          <p:nvPr>
            <p:ph type="body" sz="quarter" idx="1"/>
          </p:nvPr>
        </p:nvSpPr>
        <p:spPr>
          <a:prstGeom prst="rect">
            <a:avLst/>
          </a:prstGeom>
        </p:spPr>
        <p:txBody>
          <a:bodyPr/>
          <a:lstStyle/>
          <a:p>
            <a:pPr>
              <a:defRPr sz="1100"/>
            </a:pPr>
            <a:r>
              <a:t>Age/co-morbidities may not be applicable as it used mostly younger pt population </a:t>
            </a:r>
          </a:p>
          <a:p>
            <a:pPr>
              <a:defRPr sz="1100"/>
            </a:pPr>
            <a:r>
              <a:t>But Setting and severity of disease meets criteria </a:t>
            </a:r>
          </a:p>
          <a:p>
            <a:pPr>
              <a:defRPr sz="1100"/>
            </a:pPr>
            <a:endParaRPr/>
          </a:p>
          <a:p>
            <a:pPr>
              <a:defRPr sz="1100"/>
            </a:pPr>
            <a:r>
              <a:t>Treatment is feasible </a:t>
            </a:r>
          </a:p>
          <a:p>
            <a:pPr>
              <a:defRPr sz="1100"/>
            </a:pPr>
            <a:endParaRPr/>
          </a:p>
          <a:p>
            <a:pPr>
              <a:defRPr sz="1100"/>
            </a:pPr>
            <a:r>
              <a:t>Potential benefits and harms - decisions. </a:t>
            </a:r>
          </a:p>
          <a:p>
            <a:pPr>
              <a:defRPr sz="1100"/>
            </a:pPr>
            <a:r>
              <a:t>Talk about potential harm: </a:t>
            </a:r>
          </a:p>
          <a:p>
            <a:pPr>
              <a:defRPr sz="1100"/>
            </a:pPr>
            <a:endParaRPr/>
          </a:p>
          <a:p>
            <a:pPr>
              <a:defRPr sz="1100"/>
            </a:pPr>
            <a:r>
              <a:t>Anticipated risk is considered low and is based on the known mechanism of action for human derived neutralizing antibodies in acute viral disease states. LY3819253 and LY3832479 consist of highly specific mAbs directed at foreign (non-human) epitope(s). The complementarity determining regions (CDRs) of the mAbs were derived from B lymphocytes of a convalescent naturally SARS-CoV-2-infected patient and, thus, have undergone natural positive and negative selection pressures in vivo, unlike humanized antibodies generated in mice. No clinically relevant off-target binding has been observed in tissue cross reactivity studies of membrane targets in human tissues. Therefore, off-target binding and tissue cross-reactivity are considered unlikely.</a:t>
            </a:r>
          </a:p>
          <a:p>
            <a:pPr>
              <a:defRPr sz="1100"/>
            </a:pPr>
            <a:endParaRPr/>
          </a:p>
          <a:p>
            <a:pPr>
              <a:defRPr sz="1100"/>
            </a:pPr>
            <a:r>
              <a:t>A theoretical risk is that these interventions may cause antibody-dependent enhancement (ADE) of viral replication. This is based on responses observed to some monoclonal antibody therapies used in other unrelated viral diseases. To address this risk, LY3819253 and LY3832479 have been assessed with in vitro cell culture models and, for LY3819253, an in vivo nonhuman primate model.</a:t>
            </a:r>
          </a:p>
          <a:p>
            <a:pPr>
              <a:defRPr sz="1100"/>
            </a:pPr>
            <a:r>
              <a:t>The risk of clinical ADE for either intervention or in combination is considered low due to</a:t>
            </a:r>
          </a:p>
          <a:p>
            <a:pPr>
              <a:defRPr sz="1100"/>
            </a:pPr>
            <a:r>
              <a:t> the structural features of LY3832479, which is engineered to suppress its binding to Fc receptors and C1qm</a:t>
            </a:r>
          </a:p>
          <a:p>
            <a:pPr>
              <a:defRPr sz="1100"/>
            </a:pPr>
            <a:r>
              <a:t> the absence of ADE from in vitro studies, and</a:t>
            </a:r>
          </a:p>
          <a:p>
            <a:pPr>
              <a:defRPr sz="1100"/>
            </a:pPr>
            <a:r>
              <a:t> the absence of ADE from in vivo nonhuman primate studies for LY3189253.</a:t>
            </a:r>
          </a:p>
          <a:p>
            <a:pPr>
              <a:defRPr sz="1100"/>
            </a:pPr>
            <a:r>
              <a:t>LY3819253 will also be administered to participants at sufficiently high dose levels to neutralize SARS-CoV-2 and avoid sub-neutralizing concentrations in the presence of virus that are typically associated with ADE.</a:t>
            </a:r>
          </a:p>
          <a:p>
            <a:pPr>
              <a:defRPr sz="1100"/>
            </a:pPr>
            <a:endParaRPr/>
          </a:p>
          <a:p>
            <a:pPr>
              <a:defRPr sz="1100"/>
            </a:pPr>
            <a:r>
              <a:t>Additional manageable risks associated with most therapeutic monoclonal antibodies are the potential for infusion-related hypersensitivity and cytokine release reactions. The infusions in this study will be administered at a controlled rate, the study participants will be monitored closely, and adjustments in the infusion rate will be made and/or the infusion stopped, if indicated. Additional information regarding infusion reaction management options is in Section 6.1.1.</a:t>
            </a:r>
          </a:p>
          <a:p>
            <a:pPr>
              <a:defRPr sz="1100"/>
            </a:pPr>
            <a:r>
              <a:t>Given the data on LY3819253 and LY3832479, the well described safety profile of other therapeutic mAbs, and the lack of disease directed therapeutic options for patients with COVID- 19 illness, the overall benefit-risk assessment this study is considered favorable.</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1" name="Title Text"/>
          <p:cNvSpPr txBox="1">
            <a:spLocks noGrp="1"/>
          </p:cNvSpPr>
          <p:nvPr>
            <p:ph type="title"/>
          </p:nvPr>
        </p:nvSpPr>
        <p:spPr>
          <a:xfrm>
            <a:off x="647700" y="2095500"/>
            <a:ext cx="11709400" cy="2908300"/>
          </a:xfrm>
          <a:prstGeom prst="rect">
            <a:avLst/>
          </a:prstGeom>
        </p:spPr>
        <p:txBody>
          <a:bodyPr anchor="b"/>
          <a:lstStyle>
            <a:lvl1pPr algn="ctr">
              <a:defRPr>
                <a:solidFill>
                  <a:srgbClr val="546056"/>
                </a:solidFill>
              </a:defRPr>
            </a:lvl1pPr>
          </a:lstStyle>
          <a:p>
            <a:r>
              <a:t>Title Text</a:t>
            </a:r>
          </a:p>
        </p:txBody>
      </p:sp>
      <p:sp>
        <p:nvSpPr>
          <p:cNvPr id="12" name="Body Level One…"/>
          <p:cNvSpPr txBox="1">
            <a:spLocks noGrp="1"/>
          </p:cNvSpPr>
          <p:nvPr>
            <p:ph type="body" sz="quarter" idx="1"/>
          </p:nvPr>
        </p:nvSpPr>
        <p:spPr>
          <a:xfrm>
            <a:off x="647700" y="5207000"/>
            <a:ext cx="11709400" cy="1397000"/>
          </a:xfrm>
          <a:prstGeom prst="rect">
            <a:avLst/>
          </a:prstGeom>
        </p:spPr>
        <p:txBody>
          <a:bodyPr anchor="t"/>
          <a:lstStyle>
            <a:lvl1pPr marL="0" indent="0" algn="ctr">
              <a:lnSpc>
                <a:spcPct val="110000"/>
              </a:lnSpc>
              <a:spcBef>
                <a:spcPts val="0"/>
              </a:spcBef>
              <a:buSzTx/>
              <a:buNone/>
              <a:defRPr sz="3200" i="1">
                <a:solidFill>
                  <a:srgbClr val="717D75"/>
                </a:solidFill>
                <a:latin typeface="Hoefler Text"/>
                <a:ea typeface="Hoefler Text"/>
                <a:cs typeface="Hoefler Text"/>
                <a:sym typeface="Hoefler Text"/>
              </a:defRPr>
            </a:lvl1pPr>
            <a:lvl2pPr marL="0" indent="0" algn="ctr">
              <a:lnSpc>
                <a:spcPct val="110000"/>
              </a:lnSpc>
              <a:spcBef>
                <a:spcPts val="0"/>
              </a:spcBef>
              <a:buSzTx/>
              <a:buNone/>
              <a:defRPr sz="3200" i="1">
                <a:solidFill>
                  <a:srgbClr val="717D75"/>
                </a:solidFill>
                <a:latin typeface="Hoefler Text"/>
                <a:ea typeface="Hoefler Text"/>
                <a:cs typeface="Hoefler Text"/>
                <a:sym typeface="Hoefler Text"/>
              </a:defRPr>
            </a:lvl2pPr>
            <a:lvl3pPr marL="0" indent="0" algn="ctr">
              <a:lnSpc>
                <a:spcPct val="110000"/>
              </a:lnSpc>
              <a:spcBef>
                <a:spcPts val="0"/>
              </a:spcBef>
              <a:buSzTx/>
              <a:buNone/>
              <a:defRPr sz="3200" i="1">
                <a:solidFill>
                  <a:srgbClr val="717D75"/>
                </a:solidFill>
                <a:latin typeface="Hoefler Text"/>
                <a:ea typeface="Hoefler Text"/>
                <a:cs typeface="Hoefler Text"/>
                <a:sym typeface="Hoefler Text"/>
              </a:defRPr>
            </a:lvl3pPr>
            <a:lvl4pPr marL="0" indent="0" algn="ctr">
              <a:lnSpc>
                <a:spcPct val="110000"/>
              </a:lnSpc>
              <a:spcBef>
                <a:spcPts val="0"/>
              </a:spcBef>
              <a:buSzTx/>
              <a:buNone/>
              <a:defRPr sz="3200" i="1">
                <a:solidFill>
                  <a:srgbClr val="717D75"/>
                </a:solidFill>
                <a:latin typeface="Hoefler Text"/>
                <a:ea typeface="Hoefler Text"/>
                <a:cs typeface="Hoefler Text"/>
                <a:sym typeface="Hoefler Text"/>
              </a:defRPr>
            </a:lvl4pPr>
            <a:lvl5pPr marL="0" indent="0" algn="ctr">
              <a:lnSpc>
                <a:spcPct val="110000"/>
              </a:lnSpc>
              <a:spcBef>
                <a:spcPts val="0"/>
              </a:spcBef>
              <a:buSzTx/>
              <a:buNone/>
              <a:defRPr sz="3200" i="1">
                <a:solidFill>
                  <a:srgbClr val="717D75"/>
                </a:solidFill>
                <a:latin typeface="Hoefler Text"/>
                <a:ea typeface="Hoefler Text"/>
                <a:cs typeface="Hoefler Text"/>
                <a:sym typeface="Hoefler Text"/>
              </a:defRPr>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3 Up Alt">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0" name="Image"/>
          <p:cNvSpPr>
            <a:spLocks noGrp="1"/>
          </p:cNvSpPr>
          <p:nvPr>
            <p:ph type="pic" sz="quarter" idx="13"/>
          </p:nvPr>
        </p:nvSpPr>
        <p:spPr>
          <a:xfrm>
            <a:off x="4457700" y="355600"/>
            <a:ext cx="4089400" cy="6045200"/>
          </a:xfrm>
          <a:prstGeom prst="rect">
            <a:avLst/>
          </a:prstGeom>
        </p:spPr>
        <p:txBody>
          <a:bodyPr lIns="91439" tIns="45719" rIns="91439" bIns="45719" anchor="t">
            <a:noAutofit/>
          </a:bodyPr>
          <a:lstStyle/>
          <a:p>
            <a:endParaRPr/>
          </a:p>
        </p:txBody>
      </p:sp>
      <p:sp>
        <p:nvSpPr>
          <p:cNvPr id="21" name="Image"/>
          <p:cNvSpPr>
            <a:spLocks noGrp="1"/>
          </p:cNvSpPr>
          <p:nvPr>
            <p:ph type="pic" sz="quarter" idx="14"/>
          </p:nvPr>
        </p:nvSpPr>
        <p:spPr>
          <a:xfrm>
            <a:off x="8559800" y="355600"/>
            <a:ext cx="4089400" cy="6045200"/>
          </a:xfrm>
          <a:prstGeom prst="rect">
            <a:avLst/>
          </a:prstGeom>
        </p:spPr>
        <p:txBody>
          <a:bodyPr lIns="91439" tIns="45719" rIns="91439" bIns="45719" anchor="t">
            <a:noAutofit/>
          </a:bodyPr>
          <a:lstStyle/>
          <a:p>
            <a:endParaRPr/>
          </a:p>
        </p:txBody>
      </p:sp>
      <p:sp>
        <p:nvSpPr>
          <p:cNvPr id="22" name="Image"/>
          <p:cNvSpPr>
            <a:spLocks noGrp="1"/>
          </p:cNvSpPr>
          <p:nvPr>
            <p:ph type="pic" sz="quarter" idx="15"/>
          </p:nvPr>
        </p:nvSpPr>
        <p:spPr>
          <a:xfrm>
            <a:off x="355600" y="355600"/>
            <a:ext cx="4089400" cy="6045200"/>
          </a:xfrm>
          <a:prstGeom prst="rect">
            <a:avLst/>
          </a:prstGeom>
        </p:spPr>
        <p:txBody>
          <a:bodyPr lIns="91439" tIns="45719" rIns="91439" bIns="45719" anchor="t">
            <a:noAutofit/>
          </a:bodyPr>
          <a:lstStyle/>
          <a:p>
            <a:endParaRPr/>
          </a:p>
        </p:txBody>
      </p:sp>
      <p:sp>
        <p:nvSpPr>
          <p:cNvPr id="23" name="Title Text"/>
          <p:cNvSpPr txBox="1">
            <a:spLocks noGrp="1"/>
          </p:cNvSpPr>
          <p:nvPr>
            <p:ph type="title"/>
          </p:nvPr>
        </p:nvSpPr>
        <p:spPr>
          <a:xfrm>
            <a:off x="647700" y="6794500"/>
            <a:ext cx="11709400" cy="1422400"/>
          </a:xfrm>
          <a:prstGeom prst="rect">
            <a:avLst/>
          </a:prstGeom>
        </p:spPr>
        <p:txBody>
          <a:bodyPr anchor="b"/>
          <a:lstStyle>
            <a:lvl1pPr algn="ctr">
              <a:defRPr>
                <a:solidFill>
                  <a:srgbClr val="546056"/>
                </a:solidFill>
              </a:defRPr>
            </a:lvl1pPr>
          </a:lstStyle>
          <a:p>
            <a:r>
              <a:t>Title Text</a:t>
            </a:r>
          </a:p>
        </p:txBody>
      </p:sp>
      <p:sp>
        <p:nvSpPr>
          <p:cNvPr id="24" name="Body Level One…"/>
          <p:cNvSpPr txBox="1">
            <a:spLocks noGrp="1"/>
          </p:cNvSpPr>
          <p:nvPr>
            <p:ph type="body" sz="quarter" idx="1"/>
          </p:nvPr>
        </p:nvSpPr>
        <p:spPr>
          <a:xfrm>
            <a:off x="647700" y="8204200"/>
            <a:ext cx="11709400" cy="1282700"/>
          </a:xfrm>
          <a:prstGeom prst="rect">
            <a:avLst/>
          </a:prstGeom>
        </p:spPr>
        <p:txBody>
          <a:bodyPr anchor="t"/>
          <a:lstStyle>
            <a:lvl1pPr marL="0" indent="0" algn="ctr">
              <a:lnSpc>
                <a:spcPct val="110000"/>
              </a:lnSpc>
              <a:spcBef>
                <a:spcPts val="0"/>
              </a:spcBef>
              <a:buSzTx/>
              <a:buNone/>
              <a:defRPr sz="3200" i="1">
                <a:solidFill>
                  <a:srgbClr val="717D75"/>
                </a:solidFill>
                <a:latin typeface="Hoefler Text"/>
                <a:ea typeface="Hoefler Text"/>
                <a:cs typeface="Hoefler Text"/>
                <a:sym typeface="Hoefler Text"/>
              </a:defRPr>
            </a:lvl1pPr>
            <a:lvl2pPr marL="0" indent="0" algn="ctr">
              <a:lnSpc>
                <a:spcPct val="110000"/>
              </a:lnSpc>
              <a:spcBef>
                <a:spcPts val="0"/>
              </a:spcBef>
              <a:buSzTx/>
              <a:buNone/>
              <a:defRPr sz="3200" i="1">
                <a:solidFill>
                  <a:srgbClr val="717D75"/>
                </a:solidFill>
                <a:latin typeface="Hoefler Text"/>
                <a:ea typeface="Hoefler Text"/>
                <a:cs typeface="Hoefler Text"/>
                <a:sym typeface="Hoefler Text"/>
              </a:defRPr>
            </a:lvl2pPr>
            <a:lvl3pPr marL="0" indent="0" algn="ctr">
              <a:lnSpc>
                <a:spcPct val="110000"/>
              </a:lnSpc>
              <a:spcBef>
                <a:spcPts val="0"/>
              </a:spcBef>
              <a:buSzTx/>
              <a:buNone/>
              <a:defRPr sz="3200" i="1">
                <a:solidFill>
                  <a:srgbClr val="717D75"/>
                </a:solidFill>
                <a:latin typeface="Hoefler Text"/>
                <a:ea typeface="Hoefler Text"/>
                <a:cs typeface="Hoefler Text"/>
                <a:sym typeface="Hoefler Text"/>
              </a:defRPr>
            </a:lvl3pPr>
            <a:lvl4pPr marL="0" indent="0" algn="ctr">
              <a:lnSpc>
                <a:spcPct val="110000"/>
              </a:lnSpc>
              <a:spcBef>
                <a:spcPts val="0"/>
              </a:spcBef>
              <a:buSzTx/>
              <a:buNone/>
              <a:defRPr sz="3200" i="1">
                <a:solidFill>
                  <a:srgbClr val="717D75"/>
                </a:solidFill>
                <a:latin typeface="Hoefler Text"/>
                <a:ea typeface="Hoefler Text"/>
                <a:cs typeface="Hoefler Text"/>
                <a:sym typeface="Hoefler Text"/>
              </a:defRPr>
            </a:lvl4pPr>
            <a:lvl5pPr marL="0" indent="0" algn="ctr">
              <a:lnSpc>
                <a:spcPct val="110000"/>
              </a:lnSpc>
              <a:spcBef>
                <a:spcPts val="0"/>
              </a:spcBef>
              <a:buSzTx/>
              <a:buNone/>
              <a:defRPr sz="3200" i="1">
                <a:solidFill>
                  <a:srgbClr val="717D75"/>
                </a:solidFill>
                <a:latin typeface="Hoefler Text"/>
                <a:ea typeface="Hoefler Text"/>
                <a:cs typeface="Hoefler Text"/>
                <a:sym typeface="Hoefler Text"/>
              </a:defRPr>
            </a:lvl5pPr>
          </a:lstStyle>
          <a:p>
            <a:r>
              <a:t>Body Level One</a:t>
            </a:r>
          </a:p>
          <a:p>
            <a:pPr lvl="1"/>
            <a:r>
              <a:t>Body Level Two</a:t>
            </a:r>
          </a:p>
          <a:p>
            <a:pPr lvl="2"/>
            <a:r>
              <a:t>Body Level Three</a:t>
            </a:r>
          </a:p>
          <a:p>
            <a:pPr lvl="3"/>
            <a:r>
              <a:t>Body Level Four</a:t>
            </a:r>
          </a:p>
          <a:p>
            <a:pPr lvl="4"/>
            <a:r>
              <a:t>Body Level Five</a:t>
            </a:r>
          </a:p>
        </p:txBody>
      </p:sp>
      <p:sp>
        <p:nvSpPr>
          <p:cNvPr id="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Photo - Horizontal">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32" name="Image"/>
          <p:cNvSpPr>
            <a:spLocks noGrp="1"/>
          </p:cNvSpPr>
          <p:nvPr>
            <p:ph type="pic" idx="13"/>
          </p:nvPr>
        </p:nvSpPr>
        <p:spPr>
          <a:xfrm>
            <a:off x="368300" y="368300"/>
            <a:ext cx="12268200" cy="6045200"/>
          </a:xfrm>
          <a:prstGeom prst="rect">
            <a:avLst/>
          </a:prstGeom>
        </p:spPr>
        <p:txBody>
          <a:bodyPr lIns="91439" tIns="45719" rIns="91439" bIns="45719" anchor="t">
            <a:noAutofit/>
          </a:bodyPr>
          <a:lstStyle/>
          <a:p>
            <a:endParaRPr/>
          </a:p>
        </p:txBody>
      </p:sp>
      <p:sp>
        <p:nvSpPr>
          <p:cNvPr id="33" name="Title Text"/>
          <p:cNvSpPr txBox="1">
            <a:spLocks noGrp="1"/>
          </p:cNvSpPr>
          <p:nvPr>
            <p:ph type="title"/>
          </p:nvPr>
        </p:nvSpPr>
        <p:spPr>
          <a:xfrm>
            <a:off x="647700" y="6794500"/>
            <a:ext cx="11709400" cy="1422400"/>
          </a:xfrm>
          <a:prstGeom prst="rect">
            <a:avLst/>
          </a:prstGeom>
        </p:spPr>
        <p:txBody>
          <a:bodyPr anchor="b"/>
          <a:lstStyle>
            <a:lvl1pPr algn="ctr">
              <a:defRPr>
                <a:solidFill>
                  <a:srgbClr val="546056"/>
                </a:solidFill>
              </a:defRPr>
            </a:lvl1pPr>
          </a:lstStyle>
          <a:p>
            <a:r>
              <a:t>Title Text</a:t>
            </a:r>
          </a:p>
        </p:txBody>
      </p:sp>
      <p:sp>
        <p:nvSpPr>
          <p:cNvPr id="34" name="Body Level One…"/>
          <p:cNvSpPr txBox="1">
            <a:spLocks noGrp="1"/>
          </p:cNvSpPr>
          <p:nvPr>
            <p:ph type="body" sz="quarter" idx="1"/>
          </p:nvPr>
        </p:nvSpPr>
        <p:spPr>
          <a:xfrm>
            <a:off x="647700" y="8204200"/>
            <a:ext cx="11709400" cy="1282700"/>
          </a:xfrm>
          <a:prstGeom prst="rect">
            <a:avLst/>
          </a:prstGeom>
        </p:spPr>
        <p:txBody>
          <a:bodyPr anchor="t"/>
          <a:lstStyle>
            <a:lvl1pPr marL="0" indent="0" algn="ctr">
              <a:lnSpc>
                <a:spcPct val="110000"/>
              </a:lnSpc>
              <a:spcBef>
                <a:spcPts val="0"/>
              </a:spcBef>
              <a:buSzTx/>
              <a:buNone/>
              <a:defRPr sz="3200" i="1">
                <a:solidFill>
                  <a:srgbClr val="717D75"/>
                </a:solidFill>
                <a:latin typeface="Hoefler Text"/>
                <a:ea typeface="Hoefler Text"/>
                <a:cs typeface="Hoefler Text"/>
                <a:sym typeface="Hoefler Text"/>
              </a:defRPr>
            </a:lvl1pPr>
            <a:lvl2pPr marL="0" indent="0" algn="ctr">
              <a:lnSpc>
                <a:spcPct val="110000"/>
              </a:lnSpc>
              <a:spcBef>
                <a:spcPts val="0"/>
              </a:spcBef>
              <a:buSzTx/>
              <a:buNone/>
              <a:defRPr sz="3200" i="1">
                <a:solidFill>
                  <a:srgbClr val="717D75"/>
                </a:solidFill>
                <a:latin typeface="Hoefler Text"/>
                <a:ea typeface="Hoefler Text"/>
                <a:cs typeface="Hoefler Text"/>
                <a:sym typeface="Hoefler Text"/>
              </a:defRPr>
            </a:lvl2pPr>
            <a:lvl3pPr marL="0" indent="0" algn="ctr">
              <a:lnSpc>
                <a:spcPct val="110000"/>
              </a:lnSpc>
              <a:spcBef>
                <a:spcPts val="0"/>
              </a:spcBef>
              <a:buSzTx/>
              <a:buNone/>
              <a:defRPr sz="3200" i="1">
                <a:solidFill>
                  <a:srgbClr val="717D75"/>
                </a:solidFill>
                <a:latin typeface="Hoefler Text"/>
                <a:ea typeface="Hoefler Text"/>
                <a:cs typeface="Hoefler Text"/>
                <a:sym typeface="Hoefler Text"/>
              </a:defRPr>
            </a:lvl3pPr>
            <a:lvl4pPr marL="0" indent="0" algn="ctr">
              <a:lnSpc>
                <a:spcPct val="110000"/>
              </a:lnSpc>
              <a:spcBef>
                <a:spcPts val="0"/>
              </a:spcBef>
              <a:buSzTx/>
              <a:buNone/>
              <a:defRPr sz="3200" i="1">
                <a:solidFill>
                  <a:srgbClr val="717D75"/>
                </a:solidFill>
                <a:latin typeface="Hoefler Text"/>
                <a:ea typeface="Hoefler Text"/>
                <a:cs typeface="Hoefler Text"/>
                <a:sym typeface="Hoefler Text"/>
              </a:defRPr>
            </a:lvl4pPr>
            <a:lvl5pPr marL="0" indent="0" algn="ctr">
              <a:lnSpc>
                <a:spcPct val="110000"/>
              </a:lnSpc>
              <a:spcBef>
                <a:spcPts val="0"/>
              </a:spcBef>
              <a:buSzTx/>
              <a:buNone/>
              <a:defRPr sz="3200" i="1">
                <a:solidFill>
                  <a:srgbClr val="717D75"/>
                </a:solidFill>
                <a:latin typeface="Hoefler Text"/>
                <a:ea typeface="Hoefler Text"/>
                <a:cs typeface="Hoefler Text"/>
                <a:sym typeface="Hoefler Text"/>
              </a:defRPr>
            </a:lvl5pPr>
          </a:lstStyle>
          <a:p>
            <a:r>
              <a:t>Body Level One</a:t>
            </a:r>
          </a:p>
          <a:p>
            <a:pPr lvl="1"/>
            <a:r>
              <a:t>Body Level Two</a:t>
            </a:r>
          </a:p>
          <a:p>
            <a:pPr lvl="2"/>
            <a:r>
              <a:t>Body Level Three</a:t>
            </a:r>
          </a:p>
          <a:p>
            <a:pPr lvl="3"/>
            <a:r>
              <a:t>Body Level Four</a:t>
            </a:r>
          </a:p>
          <a:p>
            <a:pPr lvl="4"/>
            <a:r>
              <a:t>Body Level Five</a:t>
            </a:r>
          </a:p>
        </p:txBody>
      </p:sp>
      <p:sp>
        <p:nvSpPr>
          <p:cNvPr id="3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 Center">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42" name="Title Text"/>
          <p:cNvSpPr txBox="1">
            <a:spLocks noGrp="1"/>
          </p:cNvSpPr>
          <p:nvPr>
            <p:ph type="title"/>
          </p:nvPr>
        </p:nvSpPr>
        <p:spPr>
          <a:xfrm>
            <a:off x="647700" y="3390900"/>
            <a:ext cx="11709400" cy="2959100"/>
          </a:xfrm>
          <a:prstGeom prst="rect">
            <a:avLst/>
          </a:prstGeom>
        </p:spPr>
        <p:txBody>
          <a:bodyPr/>
          <a:lstStyle>
            <a:lvl1pPr algn="ctr">
              <a:defRPr>
                <a:solidFill>
                  <a:srgbClr val="546056"/>
                </a:solidFill>
              </a:defRPr>
            </a:lvl1pPr>
          </a:lstStyle>
          <a:p>
            <a:r>
              <a:t>Title Text</a:t>
            </a:r>
          </a:p>
        </p:txBody>
      </p:sp>
      <p:sp>
        <p:nvSpPr>
          <p:cNvPr id="4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Photo - Vertical">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50" name="Image"/>
          <p:cNvSpPr>
            <a:spLocks noGrp="1"/>
          </p:cNvSpPr>
          <p:nvPr>
            <p:ph type="pic" sz="half" idx="13"/>
          </p:nvPr>
        </p:nvSpPr>
        <p:spPr>
          <a:xfrm>
            <a:off x="6489700" y="622300"/>
            <a:ext cx="5892800" cy="8521700"/>
          </a:xfrm>
          <a:prstGeom prst="rect">
            <a:avLst/>
          </a:prstGeom>
        </p:spPr>
        <p:txBody>
          <a:bodyPr lIns="91439" tIns="45719" rIns="91439" bIns="45719" anchor="t">
            <a:noAutofit/>
          </a:bodyPr>
          <a:lstStyle/>
          <a:p>
            <a:endParaRPr/>
          </a:p>
        </p:txBody>
      </p:sp>
      <p:sp>
        <p:nvSpPr>
          <p:cNvPr id="51" name="Title Text"/>
          <p:cNvSpPr txBox="1">
            <a:spLocks noGrp="1"/>
          </p:cNvSpPr>
          <p:nvPr>
            <p:ph type="title"/>
          </p:nvPr>
        </p:nvSpPr>
        <p:spPr>
          <a:xfrm>
            <a:off x="647700" y="1689100"/>
            <a:ext cx="5600700" cy="3492500"/>
          </a:xfrm>
          <a:prstGeom prst="rect">
            <a:avLst/>
          </a:prstGeom>
        </p:spPr>
        <p:txBody>
          <a:bodyPr anchor="b"/>
          <a:lstStyle>
            <a:lvl1pPr algn="ctr">
              <a:defRPr>
                <a:solidFill>
                  <a:srgbClr val="546056"/>
                </a:solidFill>
              </a:defRPr>
            </a:lvl1pPr>
          </a:lstStyle>
          <a:p>
            <a:r>
              <a:t>Title Text</a:t>
            </a:r>
          </a:p>
        </p:txBody>
      </p:sp>
      <p:sp>
        <p:nvSpPr>
          <p:cNvPr id="52" name="Body Level One…"/>
          <p:cNvSpPr txBox="1">
            <a:spLocks noGrp="1"/>
          </p:cNvSpPr>
          <p:nvPr>
            <p:ph type="body" sz="quarter" idx="1"/>
          </p:nvPr>
        </p:nvSpPr>
        <p:spPr>
          <a:xfrm>
            <a:off x="647700" y="5435600"/>
            <a:ext cx="5600700" cy="3594100"/>
          </a:xfrm>
          <a:prstGeom prst="rect">
            <a:avLst/>
          </a:prstGeom>
        </p:spPr>
        <p:txBody>
          <a:bodyPr anchor="t"/>
          <a:lstStyle>
            <a:lvl1pPr marL="0" indent="0" algn="ctr">
              <a:lnSpc>
                <a:spcPct val="110000"/>
              </a:lnSpc>
              <a:spcBef>
                <a:spcPts val="0"/>
              </a:spcBef>
              <a:buSzTx/>
              <a:buNone/>
              <a:defRPr sz="3200" i="1">
                <a:solidFill>
                  <a:srgbClr val="717D75"/>
                </a:solidFill>
                <a:latin typeface="Hoefler Text"/>
                <a:ea typeface="Hoefler Text"/>
                <a:cs typeface="Hoefler Text"/>
                <a:sym typeface="Hoefler Text"/>
              </a:defRPr>
            </a:lvl1pPr>
            <a:lvl2pPr marL="0" indent="0" algn="ctr">
              <a:lnSpc>
                <a:spcPct val="110000"/>
              </a:lnSpc>
              <a:spcBef>
                <a:spcPts val="0"/>
              </a:spcBef>
              <a:buSzTx/>
              <a:buNone/>
              <a:defRPr sz="3200" i="1">
                <a:solidFill>
                  <a:srgbClr val="717D75"/>
                </a:solidFill>
                <a:latin typeface="Hoefler Text"/>
                <a:ea typeface="Hoefler Text"/>
                <a:cs typeface="Hoefler Text"/>
                <a:sym typeface="Hoefler Text"/>
              </a:defRPr>
            </a:lvl2pPr>
            <a:lvl3pPr marL="0" indent="0" algn="ctr">
              <a:lnSpc>
                <a:spcPct val="110000"/>
              </a:lnSpc>
              <a:spcBef>
                <a:spcPts val="0"/>
              </a:spcBef>
              <a:buSzTx/>
              <a:buNone/>
              <a:defRPr sz="3200" i="1">
                <a:solidFill>
                  <a:srgbClr val="717D75"/>
                </a:solidFill>
                <a:latin typeface="Hoefler Text"/>
                <a:ea typeface="Hoefler Text"/>
                <a:cs typeface="Hoefler Text"/>
                <a:sym typeface="Hoefler Text"/>
              </a:defRPr>
            </a:lvl3pPr>
            <a:lvl4pPr marL="0" indent="0" algn="ctr">
              <a:lnSpc>
                <a:spcPct val="110000"/>
              </a:lnSpc>
              <a:spcBef>
                <a:spcPts val="0"/>
              </a:spcBef>
              <a:buSzTx/>
              <a:buNone/>
              <a:defRPr sz="3200" i="1">
                <a:solidFill>
                  <a:srgbClr val="717D75"/>
                </a:solidFill>
                <a:latin typeface="Hoefler Text"/>
                <a:ea typeface="Hoefler Text"/>
                <a:cs typeface="Hoefler Text"/>
                <a:sym typeface="Hoefler Text"/>
              </a:defRPr>
            </a:lvl4pPr>
            <a:lvl5pPr marL="0" indent="0" algn="ctr">
              <a:lnSpc>
                <a:spcPct val="110000"/>
              </a:lnSpc>
              <a:spcBef>
                <a:spcPts val="0"/>
              </a:spcBef>
              <a:buSzTx/>
              <a:buNone/>
              <a:defRPr sz="3200" i="1">
                <a:solidFill>
                  <a:srgbClr val="717D75"/>
                </a:solidFill>
                <a:latin typeface="Hoefler Text"/>
                <a:ea typeface="Hoefler Text"/>
                <a:cs typeface="Hoefler Text"/>
                <a:sym typeface="Hoefler Text"/>
              </a:defRPr>
            </a:lvl5pPr>
          </a:lstStyle>
          <a:p>
            <a:r>
              <a:t>Body Level One</a:t>
            </a:r>
          </a:p>
          <a:p>
            <a:pPr lvl="1"/>
            <a:r>
              <a:t>Body Level Two</a:t>
            </a:r>
          </a:p>
          <a:p>
            <a:pPr lvl="2"/>
            <a:r>
              <a:t>Body Level Three</a:t>
            </a:r>
          </a:p>
          <a:p>
            <a:pPr lvl="3"/>
            <a:r>
              <a:t>Body Level Four</a:t>
            </a:r>
          </a:p>
          <a:p>
            <a:pPr lvl="4"/>
            <a:r>
              <a:t>Body Level Five</a:t>
            </a: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60" name="Title Text"/>
          <p:cNvSpPr txBox="1">
            <a:spLocks noGrp="1"/>
          </p:cNvSpPr>
          <p:nvPr>
            <p:ph type="title"/>
          </p:nvPr>
        </p:nvSpPr>
        <p:spPr>
          <a:prstGeom prst="rect">
            <a:avLst/>
          </a:prstGeom>
        </p:spPr>
        <p:txBody>
          <a:bodyPr/>
          <a:lstStyle/>
          <a:p>
            <a:r>
              <a:t>Title Text</a:t>
            </a:r>
          </a:p>
        </p:txBody>
      </p:sp>
      <p:sp>
        <p:nvSpPr>
          <p:cNvPr id="6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68" name="Title Text"/>
          <p:cNvSpPr txBox="1">
            <a:spLocks noGrp="1"/>
          </p:cNvSpPr>
          <p:nvPr>
            <p:ph type="title"/>
          </p:nvPr>
        </p:nvSpPr>
        <p:spPr>
          <a:prstGeom prst="rect">
            <a:avLst/>
          </a:prstGeom>
        </p:spPr>
        <p:txBody>
          <a:bodyPr/>
          <a:lstStyle/>
          <a:p>
            <a:r>
              <a:t>Title Text</a:t>
            </a:r>
          </a:p>
        </p:txBody>
      </p:sp>
      <p:sp>
        <p:nvSpPr>
          <p:cNvPr id="69" name="Body Level One…"/>
          <p:cNvSpPr txBox="1">
            <a:spLocks noGrp="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7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77" name="Image"/>
          <p:cNvSpPr>
            <a:spLocks noGrp="1"/>
          </p:cNvSpPr>
          <p:nvPr>
            <p:ph type="pic" sz="half" idx="13"/>
          </p:nvPr>
        </p:nvSpPr>
        <p:spPr>
          <a:xfrm>
            <a:off x="6718300" y="2590800"/>
            <a:ext cx="5676900" cy="6553200"/>
          </a:xfrm>
          <a:prstGeom prst="rect">
            <a:avLst/>
          </a:prstGeom>
        </p:spPr>
        <p:txBody>
          <a:bodyPr lIns="91439" tIns="45719" rIns="91439" bIns="45719" anchor="t">
            <a:noAutofit/>
          </a:bodyPr>
          <a:lstStyle/>
          <a:p>
            <a:endParaRPr/>
          </a:p>
        </p:txBody>
      </p:sp>
      <p:sp>
        <p:nvSpPr>
          <p:cNvPr id="78" name="Title Text"/>
          <p:cNvSpPr txBox="1">
            <a:spLocks noGrp="1"/>
          </p:cNvSpPr>
          <p:nvPr>
            <p:ph type="title"/>
          </p:nvPr>
        </p:nvSpPr>
        <p:spPr>
          <a:prstGeom prst="rect">
            <a:avLst/>
          </a:prstGeom>
        </p:spPr>
        <p:txBody>
          <a:bodyPr/>
          <a:lstStyle/>
          <a:p>
            <a:r>
              <a:t>Title Text</a:t>
            </a:r>
          </a:p>
        </p:txBody>
      </p:sp>
      <p:sp>
        <p:nvSpPr>
          <p:cNvPr id="79" name="Body Level One…"/>
          <p:cNvSpPr txBox="1">
            <a:spLocks noGrp="1"/>
          </p:cNvSpPr>
          <p:nvPr>
            <p:ph type="body" sz="half" idx="1"/>
          </p:nvPr>
        </p:nvSpPr>
        <p:spPr>
          <a:xfrm>
            <a:off x="647700" y="2628900"/>
            <a:ext cx="5600700" cy="6477000"/>
          </a:xfrm>
          <a:prstGeom prst="rect">
            <a:avLst/>
          </a:prstGeom>
        </p:spPr>
        <p:txBody>
          <a:bodyPr/>
          <a:lstStyle>
            <a:lvl1pPr marL="393700" indent="-393700">
              <a:lnSpc>
                <a:spcPct val="120000"/>
              </a:lnSpc>
              <a:spcBef>
                <a:spcPts val="2400"/>
              </a:spcBef>
              <a:buBlip>
                <a:blip r:embed="rId2"/>
              </a:buBlip>
              <a:defRPr sz="3200"/>
            </a:lvl1pPr>
            <a:lvl2pPr marL="787400" indent="-393700">
              <a:lnSpc>
                <a:spcPct val="120000"/>
              </a:lnSpc>
              <a:spcBef>
                <a:spcPts val="2400"/>
              </a:spcBef>
              <a:buBlip>
                <a:blip r:embed="rId2"/>
              </a:buBlip>
              <a:defRPr sz="3200"/>
            </a:lvl2pPr>
            <a:lvl3pPr marL="1181100" indent="-393700">
              <a:lnSpc>
                <a:spcPct val="120000"/>
              </a:lnSpc>
              <a:spcBef>
                <a:spcPts val="2400"/>
              </a:spcBef>
              <a:buBlip>
                <a:blip r:embed="rId2"/>
              </a:buBlip>
              <a:defRPr sz="3200"/>
            </a:lvl3pPr>
            <a:lvl4pPr marL="1574800" indent="-393700">
              <a:lnSpc>
                <a:spcPct val="120000"/>
              </a:lnSpc>
              <a:spcBef>
                <a:spcPts val="2400"/>
              </a:spcBef>
              <a:buBlip>
                <a:blip r:embed="rId2"/>
              </a:buBlip>
              <a:defRPr sz="3200"/>
            </a:lvl4pPr>
            <a:lvl5pPr marL="1968500" indent="-393700">
              <a:lnSpc>
                <a:spcPct val="120000"/>
              </a:lnSpc>
              <a:spcBef>
                <a:spcPts val="2400"/>
              </a:spcBef>
              <a:buBlip>
                <a:blip r:embed="rId2"/>
              </a:buBlip>
              <a:defRPr sz="3200"/>
            </a:lvl5pPr>
          </a:lstStyle>
          <a:p>
            <a:r>
              <a:t>Body Level One</a:t>
            </a:r>
          </a:p>
          <a:p>
            <a:pPr lvl="1"/>
            <a:r>
              <a:t>Body Level Two</a:t>
            </a:r>
          </a:p>
          <a:p>
            <a:pPr lvl="2"/>
            <a:r>
              <a:t>Body Level Three</a:t>
            </a:r>
          </a:p>
          <a:p>
            <a:pPr lvl="3"/>
            <a:r>
              <a:t>Body Level Four</a:t>
            </a:r>
          </a:p>
          <a:p>
            <a:pPr lvl="4"/>
            <a:r>
              <a:t>Body Level Five</a:t>
            </a:r>
          </a:p>
        </p:txBody>
      </p:sp>
      <p:sp>
        <p:nvSpPr>
          <p:cNvPr id="8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Bullets">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87" name="Body Level One…"/>
          <p:cNvSpPr txBox="1">
            <a:spLocks noGrp="1"/>
          </p:cNvSpPr>
          <p:nvPr>
            <p:ph type="body" idx="1"/>
          </p:nvPr>
        </p:nvSpPr>
        <p:spPr>
          <a:xfrm>
            <a:off x="647700" y="647700"/>
            <a:ext cx="11709400" cy="84582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r>
              <a:t>Body Level One</a:t>
            </a:r>
          </a:p>
          <a:p>
            <a:pPr lvl="1"/>
            <a:r>
              <a:t>Body Level Two</a:t>
            </a:r>
          </a:p>
          <a:p>
            <a:pPr lvl="2"/>
            <a:r>
              <a:t>Body Level Three</a:t>
            </a:r>
          </a:p>
          <a:p>
            <a:pPr lvl="3"/>
            <a:r>
              <a:t>Body Level Four</a:t>
            </a:r>
          </a:p>
          <a:p>
            <a:pPr lvl="4"/>
            <a:r>
              <a:t>Body Level Five</a:t>
            </a:r>
          </a:p>
        </p:txBody>
      </p:sp>
      <p:sp>
        <p:nvSpPr>
          <p:cNvPr id="8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hoto - 3 Up">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95" name="Image"/>
          <p:cNvSpPr>
            <a:spLocks noGrp="1"/>
          </p:cNvSpPr>
          <p:nvPr>
            <p:ph type="pic" sz="quarter" idx="13"/>
          </p:nvPr>
        </p:nvSpPr>
        <p:spPr>
          <a:xfrm>
            <a:off x="6540500" y="4902200"/>
            <a:ext cx="5854700" cy="4241800"/>
          </a:xfrm>
          <a:prstGeom prst="rect">
            <a:avLst/>
          </a:prstGeom>
        </p:spPr>
        <p:txBody>
          <a:bodyPr lIns="91439" tIns="45719" rIns="91439" bIns="45719" anchor="t">
            <a:noAutofit/>
          </a:bodyPr>
          <a:lstStyle/>
          <a:p>
            <a:endParaRPr/>
          </a:p>
        </p:txBody>
      </p:sp>
      <p:sp>
        <p:nvSpPr>
          <p:cNvPr id="96" name="Image"/>
          <p:cNvSpPr>
            <a:spLocks noGrp="1"/>
          </p:cNvSpPr>
          <p:nvPr>
            <p:ph type="pic" sz="quarter" idx="14"/>
          </p:nvPr>
        </p:nvSpPr>
        <p:spPr>
          <a:xfrm>
            <a:off x="6540500" y="641350"/>
            <a:ext cx="5854700" cy="4241800"/>
          </a:xfrm>
          <a:prstGeom prst="rect">
            <a:avLst/>
          </a:prstGeom>
        </p:spPr>
        <p:txBody>
          <a:bodyPr lIns="91439" tIns="45719" rIns="91439" bIns="45719" anchor="t">
            <a:noAutofit/>
          </a:bodyPr>
          <a:lstStyle/>
          <a:p>
            <a:endParaRPr/>
          </a:p>
        </p:txBody>
      </p:sp>
      <p:sp>
        <p:nvSpPr>
          <p:cNvPr id="97" name="Image"/>
          <p:cNvSpPr>
            <a:spLocks noGrp="1"/>
          </p:cNvSpPr>
          <p:nvPr>
            <p:ph type="pic" sz="half" idx="15"/>
          </p:nvPr>
        </p:nvSpPr>
        <p:spPr>
          <a:xfrm>
            <a:off x="622300" y="622300"/>
            <a:ext cx="5892800" cy="8521700"/>
          </a:xfrm>
          <a:prstGeom prst="rect">
            <a:avLst/>
          </a:prstGeom>
        </p:spPr>
        <p:txBody>
          <a:bodyPr lIns="91439" tIns="45719" rIns="91439" bIns="45719" anchor="t">
            <a:noAutofit/>
          </a:bodyPr>
          <a:lstStyle/>
          <a:p>
            <a:endParaRPr/>
          </a:p>
        </p:txBody>
      </p:sp>
      <p:sp>
        <p:nvSpPr>
          <p:cNvPr id="9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Quot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05" name="Body Level One…"/>
          <p:cNvSpPr txBox="1">
            <a:spLocks noGrp="1"/>
          </p:cNvSpPr>
          <p:nvPr>
            <p:ph type="body" sz="quarter" idx="1"/>
          </p:nvPr>
        </p:nvSpPr>
        <p:spPr>
          <a:xfrm>
            <a:off x="2044700" y="6642100"/>
            <a:ext cx="8902700" cy="635000"/>
          </a:xfrm>
          <a:prstGeom prst="rect">
            <a:avLst/>
          </a:prstGeom>
        </p:spPr>
        <p:txBody>
          <a:bodyPr anchor="t"/>
          <a:lstStyle>
            <a:lvl1pPr marL="0" indent="0" algn="ctr">
              <a:spcBef>
                <a:spcPts val="0"/>
              </a:spcBef>
              <a:buSzTx/>
              <a:buNone/>
              <a:defRPr sz="3200" i="1"/>
            </a:lvl1pPr>
            <a:lvl2pPr marL="930348" indent="-396948" algn="ctr">
              <a:spcBef>
                <a:spcPts val="0"/>
              </a:spcBef>
              <a:buBlip>
                <a:blip r:embed="rId3"/>
              </a:buBlip>
              <a:defRPr sz="3200" i="1"/>
            </a:lvl2pPr>
            <a:lvl3pPr marL="1463748" indent="-396948" algn="ctr">
              <a:spcBef>
                <a:spcPts val="0"/>
              </a:spcBef>
              <a:buBlip>
                <a:blip r:embed="rId3"/>
              </a:buBlip>
              <a:defRPr sz="3200" i="1"/>
            </a:lvl3pPr>
            <a:lvl4pPr marL="1997148" indent="-396948" algn="ctr">
              <a:spcBef>
                <a:spcPts val="0"/>
              </a:spcBef>
              <a:buBlip>
                <a:blip r:embed="rId3"/>
              </a:buBlip>
              <a:defRPr sz="3200" i="1"/>
            </a:lvl4pPr>
            <a:lvl5pPr marL="2530548" indent="-396948" algn="ctr">
              <a:spcBef>
                <a:spcPts val="0"/>
              </a:spcBef>
              <a:buBlip>
                <a:blip r:embed="rId3"/>
              </a:buBlip>
              <a:defRPr sz="3200" i="1"/>
            </a:lvl5pPr>
          </a:lstStyle>
          <a:p>
            <a:r>
              <a:t>Body Level One</a:t>
            </a:r>
          </a:p>
          <a:p>
            <a:pPr lvl="1"/>
            <a:r>
              <a:t>Body Level Two</a:t>
            </a:r>
          </a:p>
          <a:p>
            <a:pPr lvl="2"/>
            <a:r>
              <a:t>Body Level Three</a:t>
            </a:r>
          </a:p>
          <a:p>
            <a:pPr lvl="3"/>
            <a:r>
              <a:t>Body Level Four</a:t>
            </a:r>
          </a:p>
          <a:p>
            <a:pPr lvl="4"/>
            <a:r>
              <a:t>Body Level Five</a:t>
            </a:r>
          </a:p>
        </p:txBody>
      </p:sp>
      <p:sp>
        <p:nvSpPr>
          <p:cNvPr id="106" name="“Type a quote here”"/>
          <p:cNvSpPr txBox="1">
            <a:spLocks noGrp="1"/>
          </p:cNvSpPr>
          <p:nvPr>
            <p:ph type="body" sz="quarter" idx="13"/>
          </p:nvPr>
        </p:nvSpPr>
        <p:spPr>
          <a:xfrm>
            <a:off x="2044700" y="4203700"/>
            <a:ext cx="8902700" cy="812800"/>
          </a:xfrm>
          <a:prstGeom prst="rect">
            <a:avLst/>
          </a:prstGeom>
        </p:spPr>
        <p:txBody>
          <a:bodyPr/>
          <a:lstStyle/>
          <a:p>
            <a:pPr marL="0" indent="0" algn="ctr">
              <a:spcBef>
                <a:spcPts val="2400"/>
              </a:spcBef>
              <a:buSzTx/>
              <a:buNone/>
            </a:pPr>
            <a:endParaRPr/>
          </a:p>
        </p:txBody>
      </p:sp>
      <p:sp>
        <p:nvSpPr>
          <p:cNvPr id="10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Photo">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14" name="Image"/>
          <p:cNvSpPr>
            <a:spLocks noGrp="1"/>
          </p:cNvSpPr>
          <p:nvPr>
            <p:ph type="pic" idx="13"/>
          </p:nvPr>
        </p:nvSpPr>
        <p:spPr>
          <a:xfrm>
            <a:off x="0" y="0"/>
            <a:ext cx="13004800" cy="9753600"/>
          </a:xfrm>
          <a:prstGeom prst="rect">
            <a:avLst/>
          </a:prstGeom>
        </p:spPr>
        <p:txBody>
          <a:bodyPr lIns="91439" tIns="45719" rIns="91439" bIns="45719" anchor="t">
            <a:noAutofit/>
          </a:bodyPr>
          <a:lstStyle/>
          <a:p>
            <a:endParaRPr/>
          </a:p>
        </p:txBody>
      </p:sp>
      <p:sp>
        <p:nvSpPr>
          <p:cNvPr id="11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Blank">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5"/>
          <a:srcRect/>
          <a:stretch>
            <a:fillRect/>
          </a:stretch>
        </a:blip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647700" y="152400"/>
            <a:ext cx="11709400" cy="2032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Title Text</a:t>
            </a:r>
          </a:p>
        </p:txBody>
      </p:sp>
      <p:sp>
        <p:nvSpPr>
          <p:cNvPr id="3" name="Body Level One…"/>
          <p:cNvSpPr txBox="1">
            <a:spLocks noGrp="1"/>
          </p:cNvSpPr>
          <p:nvPr>
            <p:ph type="body" idx="1"/>
          </p:nvPr>
        </p:nvSpPr>
        <p:spPr>
          <a:xfrm>
            <a:off x="647700" y="2628900"/>
            <a:ext cx="11709400" cy="6477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buBlip>
                <a:blip r:embed="rId16"/>
              </a:buBlip>
            </a:lvl1pPr>
            <a:lvl2pPr>
              <a:buBlip>
                <a:blip r:embed="rId16"/>
              </a:buBlip>
            </a:lvl2pPr>
            <a:lvl3pPr>
              <a:buBlip>
                <a:blip r:embed="rId16"/>
              </a:buBlip>
            </a:lvl3pPr>
            <a:lvl4pPr>
              <a:buBlip>
                <a:blip r:embed="rId16"/>
              </a:buBlip>
            </a:lvl4pPr>
            <a:lvl5pPr>
              <a:buBlip>
                <a:blip r:embed="rId16"/>
              </a:buBlip>
            </a:lvl5p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6324599" y="9359900"/>
            <a:ext cx="342901" cy="406401"/>
          </a:xfrm>
          <a:prstGeom prst="rect">
            <a:avLst/>
          </a:prstGeom>
          <a:ln w="12700">
            <a:miter lim="400000"/>
          </a:ln>
        </p:spPr>
        <p:txBody>
          <a:bodyPr wrap="none" lIns="50800" tIns="50800" rIns="50800" bIns="50800" anchor="b">
            <a:spAutoFit/>
          </a:bodyPr>
          <a:lstStyle>
            <a:lvl1pPr>
              <a:defRPr sz="1800">
                <a:solidFill>
                  <a:srgbClr val="FFFFFF">
                    <a:alpha val="95000"/>
                  </a:srgbClr>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spd="med"/>
  <p:txStyles>
    <p:titleStyle>
      <a:lvl1pPr marL="0" marR="0" indent="0" algn="l" defTabSz="584200" rtl="0" latinLnBrk="0">
        <a:lnSpc>
          <a:spcPct val="100000"/>
        </a:lnSpc>
        <a:spcBef>
          <a:spcPts val="0"/>
        </a:spcBef>
        <a:spcAft>
          <a:spcPts val="0"/>
        </a:spcAft>
        <a:buClrTx/>
        <a:buSzTx/>
        <a:buFontTx/>
        <a:buNone/>
        <a:tabLst/>
        <a:defRPr sz="7000" b="0" i="0" u="none" strike="noStrike" cap="none" spc="0" baseline="0">
          <a:ln>
            <a:noFill/>
          </a:ln>
          <a:solidFill>
            <a:srgbClr val="FFFFFF">
              <a:alpha val="95000"/>
            </a:srgbClr>
          </a:solidFill>
          <a:uFillTx/>
          <a:latin typeface="Palatino"/>
          <a:ea typeface="Palatino"/>
          <a:cs typeface="Palatino"/>
          <a:sym typeface="Palatino"/>
        </a:defRPr>
      </a:lvl1pPr>
      <a:lvl2pPr marL="0" marR="0" indent="0" algn="l" defTabSz="584200" rtl="0" latinLnBrk="0">
        <a:lnSpc>
          <a:spcPct val="100000"/>
        </a:lnSpc>
        <a:spcBef>
          <a:spcPts val="0"/>
        </a:spcBef>
        <a:spcAft>
          <a:spcPts val="0"/>
        </a:spcAft>
        <a:buClrTx/>
        <a:buSzTx/>
        <a:buFontTx/>
        <a:buNone/>
        <a:tabLst/>
        <a:defRPr sz="7000" b="0" i="0" u="none" strike="noStrike" cap="none" spc="0" baseline="0">
          <a:ln>
            <a:noFill/>
          </a:ln>
          <a:solidFill>
            <a:srgbClr val="FFFFFF">
              <a:alpha val="95000"/>
            </a:srgbClr>
          </a:solidFill>
          <a:uFillTx/>
          <a:latin typeface="Palatino"/>
          <a:ea typeface="Palatino"/>
          <a:cs typeface="Palatino"/>
          <a:sym typeface="Palatino"/>
        </a:defRPr>
      </a:lvl2pPr>
      <a:lvl3pPr marL="0" marR="0" indent="0" algn="l" defTabSz="584200" rtl="0" latinLnBrk="0">
        <a:lnSpc>
          <a:spcPct val="100000"/>
        </a:lnSpc>
        <a:spcBef>
          <a:spcPts val="0"/>
        </a:spcBef>
        <a:spcAft>
          <a:spcPts val="0"/>
        </a:spcAft>
        <a:buClrTx/>
        <a:buSzTx/>
        <a:buFontTx/>
        <a:buNone/>
        <a:tabLst/>
        <a:defRPr sz="7000" b="0" i="0" u="none" strike="noStrike" cap="none" spc="0" baseline="0">
          <a:ln>
            <a:noFill/>
          </a:ln>
          <a:solidFill>
            <a:srgbClr val="FFFFFF">
              <a:alpha val="95000"/>
            </a:srgbClr>
          </a:solidFill>
          <a:uFillTx/>
          <a:latin typeface="Palatino"/>
          <a:ea typeface="Palatino"/>
          <a:cs typeface="Palatino"/>
          <a:sym typeface="Palatino"/>
        </a:defRPr>
      </a:lvl3pPr>
      <a:lvl4pPr marL="0" marR="0" indent="0" algn="l" defTabSz="584200" rtl="0" latinLnBrk="0">
        <a:lnSpc>
          <a:spcPct val="100000"/>
        </a:lnSpc>
        <a:spcBef>
          <a:spcPts val="0"/>
        </a:spcBef>
        <a:spcAft>
          <a:spcPts val="0"/>
        </a:spcAft>
        <a:buClrTx/>
        <a:buSzTx/>
        <a:buFontTx/>
        <a:buNone/>
        <a:tabLst/>
        <a:defRPr sz="7000" b="0" i="0" u="none" strike="noStrike" cap="none" spc="0" baseline="0">
          <a:ln>
            <a:noFill/>
          </a:ln>
          <a:solidFill>
            <a:srgbClr val="FFFFFF">
              <a:alpha val="95000"/>
            </a:srgbClr>
          </a:solidFill>
          <a:uFillTx/>
          <a:latin typeface="Palatino"/>
          <a:ea typeface="Palatino"/>
          <a:cs typeface="Palatino"/>
          <a:sym typeface="Palatino"/>
        </a:defRPr>
      </a:lvl4pPr>
      <a:lvl5pPr marL="0" marR="0" indent="0" algn="l" defTabSz="584200" rtl="0" latinLnBrk="0">
        <a:lnSpc>
          <a:spcPct val="100000"/>
        </a:lnSpc>
        <a:spcBef>
          <a:spcPts val="0"/>
        </a:spcBef>
        <a:spcAft>
          <a:spcPts val="0"/>
        </a:spcAft>
        <a:buClrTx/>
        <a:buSzTx/>
        <a:buFontTx/>
        <a:buNone/>
        <a:tabLst/>
        <a:defRPr sz="7000" b="0" i="0" u="none" strike="noStrike" cap="none" spc="0" baseline="0">
          <a:ln>
            <a:noFill/>
          </a:ln>
          <a:solidFill>
            <a:srgbClr val="FFFFFF">
              <a:alpha val="95000"/>
            </a:srgbClr>
          </a:solidFill>
          <a:uFillTx/>
          <a:latin typeface="Palatino"/>
          <a:ea typeface="Palatino"/>
          <a:cs typeface="Palatino"/>
          <a:sym typeface="Palatino"/>
        </a:defRPr>
      </a:lvl5pPr>
      <a:lvl6pPr marL="0" marR="0" indent="0" algn="l" defTabSz="584200" rtl="0" latinLnBrk="0">
        <a:lnSpc>
          <a:spcPct val="100000"/>
        </a:lnSpc>
        <a:spcBef>
          <a:spcPts val="0"/>
        </a:spcBef>
        <a:spcAft>
          <a:spcPts val="0"/>
        </a:spcAft>
        <a:buClrTx/>
        <a:buSzTx/>
        <a:buFontTx/>
        <a:buNone/>
        <a:tabLst/>
        <a:defRPr sz="7000" b="0" i="0" u="none" strike="noStrike" cap="none" spc="0" baseline="0">
          <a:ln>
            <a:noFill/>
          </a:ln>
          <a:solidFill>
            <a:srgbClr val="FFFFFF">
              <a:alpha val="95000"/>
            </a:srgbClr>
          </a:solidFill>
          <a:uFillTx/>
          <a:latin typeface="Palatino"/>
          <a:ea typeface="Palatino"/>
          <a:cs typeface="Palatino"/>
          <a:sym typeface="Palatino"/>
        </a:defRPr>
      </a:lvl6pPr>
      <a:lvl7pPr marL="0" marR="0" indent="0" algn="l" defTabSz="584200" rtl="0" latinLnBrk="0">
        <a:lnSpc>
          <a:spcPct val="100000"/>
        </a:lnSpc>
        <a:spcBef>
          <a:spcPts val="0"/>
        </a:spcBef>
        <a:spcAft>
          <a:spcPts val="0"/>
        </a:spcAft>
        <a:buClrTx/>
        <a:buSzTx/>
        <a:buFontTx/>
        <a:buNone/>
        <a:tabLst/>
        <a:defRPr sz="7000" b="0" i="0" u="none" strike="noStrike" cap="none" spc="0" baseline="0">
          <a:ln>
            <a:noFill/>
          </a:ln>
          <a:solidFill>
            <a:srgbClr val="FFFFFF">
              <a:alpha val="95000"/>
            </a:srgbClr>
          </a:solidFill>
          <a:uFillTx/>
          <a:latin typeface="Palatino"/>
          <a:ea typeface="Palatino"/>
          <a:cs typeface="Palatino"/>
          <a:sym typeface="Palatino"/>
        </a:defRPr>
      </a:lvl7pPr>
      <a:lvl8pPr marL="0" marR="0" indent="0" algn="l" defTabSz="584200" rtl="0" latinLnBrk="0">
        <a:lnSpc>
          <a:spcPct val="100000"/>
        </a:lnSpc>
        <a:spcBef>
          <a:spcPts val="0"/>
        </a:spcBef>
        <a:spcAft>
          <a:spcPts val="0"/>
        </a:spcAft>
        <a:buClrTx/>
        <a:buSzTx/>
        <a:buFontTx/>
        <a:buNone/>
        <a:tabLst/>
        <a:defRPr sz="7000" b="0" i="0" u="none" strike="noStrike" cap="none" spc="0" baseline="0">
          <a:ln>
            <a:noFill/>
          </a:ln>
          <a:solidFill>
            <a:srgbClr val="FFFFFF">
              <a:alpha val="95000"/>
            </a:srgbClr>
          </a:solidFill>
          <a:uFillTx/>
          <a:latin typeface="Palatino"/>
          <a:ea typeface="Palatino"/>
          <a:cs typeface="Palatino"/>
          <a:sym typeface="Palatino"/>
        </a:defRPr>
      </a:lvl8pPr>
      <a:lvl9pPr marL="0" marR="0" indent="0" algn="l" defTabSz="584200" rtl="0" latinLnBrk="0">
        <a:lnSpc>
          <a:spcPct val="100000"/>
        </a:lnSpc>
        <a:spcBef>
          <a:spcPts val="0"/>
        </a:spcBef>
        <a:spcAft>
          <a:spcPts val="0"/>
        </a:spcAft>
        <a:buClrTx/>
        <a:buSzTx/>
        <a:buFontTx/>
        <a:buNone/>
        <a:tabLst/>
        <a:defRPr sz="7000" b="0" i="0" u="none" strike="noStrike" cap="none" spc="0" baseline="0">
          <a:ln>
            <a:noFill/>
          </a:ln>
          <a:solidFill>
            <a:srgbClr val="FFFFFF">
              <a:alpha val="95000"/>
            </a:srgbClr>
          </a:solidFill>
          <a:uFillTx/>
          <a:latin typeface="Palatino"/>
          <a:ea typeface="Palatino"/>
          <a:cs typeface="Palatino"/>
          <a:sym typeface="Palatino"/>
        </a:defRPr>
      </a:lvl9pPr>
    </p:titleStyle>
    <p:bodyStyle>
      <a:lvl1pPr marL="533400" marR="0" indent="-533400" algn="l" defTabSz="584200" rtl="0" latinLnBrk="0">
        <a:lnSpc>
          <a:spcPct val="100000"/>
        </a:lnSpc>
        <a:spcBef>
          <a:spcPts val="4200"/>
        </a:spcBef>
        <a:spcAft>
          <a:spcPts val="0"/>
        </a:spcAft>
        <a:buClrTx/>
        <a:buSzPct val="40000"/>
        <a:buFontTx/>
        <a:buBlip>
          <a:blip r:embed="rId16"/>
        </a:buBlip>
        <a:tabLst/>
        <a:defRPr sz="4300" b="0" i="0" u="none" strike="noStrike" cap="none" spc="0" baseline="0">
          <a:ln>
            <a:noFill/>
          </a:ln>
          <a:solidFill>
            <a:srgbClr val="546056"/>
          </a:solidFill>
          <a:uFillTx/>
          <a:latin typeface="Palatino"/>
          <a:ea typeface="Palatino"/>
          <a:cs typeface="Palatino"/>
          <a:sym typeface="Palatino"/>
        </a:defRPr>
      </a:lvl1pPr>
      <a:lvl2pPr marL="1066800" marR="0" indent="-533400" algn="l" defTabSz="584200" rtl="0" latinLnBrk="0">
        <a:lnSpc>
          <a:spcPct val="100000"/>
        </a:lnSpc>
        <a:spcBef>
          <a:spcPts val="4200"/>
        </a:spcBef>
        <a:spcAft>
          <a:spcPts val="0"/>
        </a:spcAft>
        <a:buClrTx/>
        <a:buSzPct val="40000"/>
        <a:buFontTx/>
        <a:buBlip>
          <a:blip r:embed="rId16"/>
        </a:buBlip>
        <a:tabLst/>
        <a:defRPr sz="4300" b="0" i="0" u="none" strike="noStrike" cap="none" spc="0" baseline="0">
          <a:ln>
            <a:noFill/>
          </a:ln>
          <a:solidFill>
            <a:srgbClr val="546056"/>
          </a:solidFill>
          <a:uFillTx/>
          <a:latin typeface="Palatino"/>
          <a:ea typeface="Palatino"/>
          <a:cs typeface="Palatino"/>
          <a:sym typeface="Palatino"/>
        </a:defRPr>
      </a:lvl2pPr>
      <a:lvl3pPr marL="1600200" marR="0" indent="-533400" algn="l" defTabSz="584200" rtl="0" latinLnBrk="0">
        <a:lnSpc>
          <a:spcPct val="100000"/>
        </a:lnSpc>
        <a:spcBef>
          <a:spcPts val="4200"/>
        </a:spcBef>
        <a:spcAft>
          <a:spcPts val="0"/>
        </a:spcAft>
        <a:buClrTx/>
        <a:buSzPct val="40000"/>
        <a:buFontTx/>
        <a:buBlip>
          <a:blip r:embed="rId16"/>
        </a:buBlip>
        <a:tabLst/>
        <a:defRPr sz="4300" b="0" i="0" u="none" strike="noStrike" cap="none" spc="0" baseline="0">
          <a:ln>
            <a:noFill/>
          </a:ln>
          <a:solidFill>
            <a:srgbClr val="546056"/>
          </a:solidFill>
          <a:uFillTx/>
          <a:latin typeface="Palatino"/>
          <a:ea typeface="Palatino"/>
          <a:cs typeface="Palatino"/>
          <a:sym typeface="Palatino"/>
        </a:defRPr>
      </a:lvl3pPr>
      <a:lvl4pPr marL="2133600" marR="0" indent="-533400" algn="l" defTabSz="584200" rtl="0" latinLnBrk="0">
        <a:lnSpc>
          <a:spcPct val="100000"/>
        </a:lnSpc>
        <a:spcBef>
          <a:spcPts val="4200"/>
        </a:spcBef>
        <a:spcAft>
          <a:spcPts val="0"/>
        </a:spcAft>
        <a:buClrTx/>
        <a:buSzPct val="40000"/>
        <a:buFontTx/>
        <a:buBlip>
          <a:blip r:embed="rId16"/>
        </a:buBlip>
        <a:tabLst/>
        <a:defRPr sz="4300" b="0" i="0" u="none" strike="noStrike" cap="none" spc="0" baseline="0">
          <a:ln>
            <a:noFill/>
          </a:ln>
          <a:solidFill>
            <a:srgbClr val="546056"/>
          </a:solidFill>
          <a:uFillTx/>
          <a:latin typeface="Palatino"/>
          <a:ea typeface="Palatino"/>
          <a:cs typeface="Palatino"/>
          <a:sym typeface="Palatino"/>
        </a:defRPr>
      </a:lvl4pPr>
      <a:lvl5pPr marL="2667000" marR="0" indent="-533400" algn="l" defTabSz="584200" rtl="0" latinLnBrk="0">
        <a:lnSpc>
          <a:spcPct val="100000"/>
        </a:lnSpc>
        <a:spcBef>
          <a:spcPts val="4200"/>
        </a:spcBef>
        <a:spcAft>
          <a:spcPts val="0"/>
        </a:spcAft>
        <a:buClrTx/>
        <a:buSzPct val="40000"/>
        <a:buFontTx/>
        <a:buBlip>
          <a:blip r:embed="rId16"/>
        </a:buBlip>
        <a:tabLst/>
        <a:defRPr sz="4300" b="0" i="0" u="none" strike="noStrike" cap="none" spc="0" baseline="0">
          <a:ln>
            <a:noFill/>
          </a:ln>
          <a:solidFill>
            <a:srgbClr val="546056"/>
          </a:solidFill>
          <a:uFillTx/>
          <a:latin typeface="Palatino"/>
          <a:ea typeface="Palatino"/>
          <a:cs typeface="Palatino"/>
          <a:sym typeface="Palatino"/>
        </a:defRPr>
      </a:lvl5pPr>
      <a:lvl6pPr marL="3200400" marR="0" indent="-533400" algn="l" defTabSz="584200" rtl="0" latinLnBrk="0">
        <a:lnSpc>
          <a:spcPct val="100000"/>
        </a:lnSpc>
        <a:spcBef>
          <a:spcPts val="4200"/>
        </a:spcBef>
        <a:spcAft>
          <a:spcPts val="0"/>
        </a:spcAft>
        <a:buClrTx/>
        <a:buSzPct val="40000"/>
        <a:buFontTx/>
        <a:buBlip>
          <a:blip r:embed="rId16"/>
        </a:buBlip>
        <a:tabLst/>
        <a:defRPr sz="4300" b="0" i="0" u="none" strike="noStrike" cap="none" spc="0" baseline="0">
          <a:ln>
            <a:noFill/>
          </a:ln>
          <a:solidFill>
            <a:srgbClr val="546056"/>
          </a:solidFill>
          <a:uFillTx/>
          <a:latin typeface="Palatino"/>
          <a:ea typeface="Palatino"/>
          <a:cs typeface="Palatino"/>
          <a:sym typeface="Palatino"/>
        </a:defRPr>
      </a:lvl6pPr>
      <a:lvl7pPr marL="3733800" marR="0" indent="-533400" algn="l" defTabSz="584200" rtl="0" latinLnBrk="0">
        <a:lnSpc>
          <a:spcPct val="100000"/>
        </a:lnSpc>
        <a:spcBef>
          <a:spcPts val="4200"/>
        </a:spcBef>
        <a:spcAft>
          <a:spcPts val="0"/>
        </a:spcAft>
        <a:buClrTx/>
        <a:buSzPct val="40000"/>
        <a:buFontTx/>
        <a:buBlip>
          <a:blip r:embed="rId16"/>
        </a:buBlip>
        <a:tabLst/>
        <a:defRPr sz="4300" b="0" i="0" u="none" strike="noStrike" cap="none" spc="0" baseline="0">
          <a:ln>
            <a:noFill/>
          </a:ln>
          <a:solidFill>
            <a:srgbClr val="546056"/>
          </a:solidFill>
          <a:uFillTx/>
          <a:latin typeface="Palatino"/>
          <a:ea typeface="Palatino"/>
          <a:cs typeface="Palatino"/>
          <a:sym typeface="Palatino"/>
        </a:defRPr>
      </a:lvl7pPr>
      <a:lvl8pPr marL="4267200" marR="0" indent="-533400" algn="l" defTabSz="584200" rtl="0" latinLnBrk="0">
        <a:lnSpc>
          <a:spcPct val="100000"/>
        </a:lnSpc>
        <a:spcBef>
          <a:spcPts val="4200"/>
        </a:spcBef>
        <a:spcAft>
          <a:spcPts val="0"/>
        </a:spcAft>
        <a:buClrTx/>
        <a:buSzPct val="40000"/>
        <a:buFontTx/>
        <a:buBlip>
          <a:blip r:embed="rId16"/>
        </a:buBlip>
        <a:tabLst/>
        <a:defRPr sz="4300" b="0" i="0" u="none" strike="noStrike" cap="none" spc="0" baseline="0">
          <a:ln>
            <a:noFill/>
          </a:ln>
          <a:solidFill>
            <a:srgbClr val="546056"/>
          </a:solidFill>
          <a:uFillTx/>
          <a:latin typeface="Palatino"/>
          <a:ea typeface="Palatino"/>
          <a:cs typeface="Palatino"/>
          <a:sym typeface="Palatino"/>
        </a:defRPr>
      </a:lvl8pPr>
      <a:lvl9pPr marL="4800600" marR="0" indent="-533400" algn="l" defTabSz="584200" rtl="0" latinLnBrk="0">
        <a:lnSpc>
          <a:spcPct val="100000"/>
        </a:lnSpc>
        <a:spcBef>
          <a:spcPts val="4200"/>
        </a:spcBef>
        <a:spcAft>
          <a:spcPts val="0"/>
        </a:spcAft>
        <a:buClrTx/>
        <a:buSzPct val="40000"/>
        <a:buFontTx/>
        <a:buBlip>
          <a:blip r:embed="rId16"/>
        </a:buBlip>
        <a:tabLst/>
        <a:defRPr sz="4300" b="0" i="0" u="none" strike="noStrike" cap="none" spc="0" baseline="0">
          <a:ln>
            <a:noFill/>
          </a:ln>
          <a:solidFill>
            <a:srgbClr val="546056"/>
          </a:solidFill>
          <a:uFillTx/>
          <a:latin typeface="Palatino"/>
          <a:ea typeface="Palatino"/>
          <a:cs typeface="Palatino"/>
          <a:sym typeface="Palatino"/>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1pPr>
      <a:lvl2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2pPr>
      <a:lvl3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3pPr>
      <a:lvl4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4pPr>
      <a:lvl5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5pPr>
      <a:lvl6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6pPr>
      <a:lvl7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7pPr>
      <a:lvl8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8pPr>
      <a:lvl9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0.tif"/><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hyperlink" Target="https://www.youtube.com/watch?v=3pFQpiawX80"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3.tif"/><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2.tif"/><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31.tif"/><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32.tif"/><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34.tif"/><Relationship Id="rId7" Type="http://schemas.openxmlformats.org/officeDocument/2006/relationships/image" Target="../media/image38.jpe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2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131" name="Picture 1" descr="Picture 1"/>
          <p:cNvPicPr>
            <a:picLocks noChangeAspect="1"/>
          </p:cNvPicPr>
          <p:nvPr/>
        </p:nvPicPr>
        <p:blipFill>
          <a:blip r:embed="rId3"/>
          <a:stretch>
            <a:fillRect/>
          </a:stretch>
        </p:blipFill>
        <p:spPr>
          <a:xfrm>
            <a:off x="2262591" y="658010"/>
            <a:ext cx="8892959" cy="5313543"/>
          </a:xfrm>
          <a:prstGeom prst="rect">
            <a:avLst/>
          </a:prstGeom>
          <a:ln w="12700">
            <a:miter lim="400000"/>
          </a:ln>
          <a:effectLst>
            <a:outerShdw blurRad="254000" dist="127000" dir="5400000" rotWithShape="0">
              <a:srgbClr val="000000">
                <a:alpha val="70000"/>
              </a:srgbClr>
            </a:outerShdw>
          </a:effectLst>
        </p:spPr>
      </p:pic>
      <p:sp>
        <p:nvSpPr>
          <p:cNvPr id="132" name="Title 1"/>
          <p:cNvSpPr txBox="1">
            <a:spLocks noGrp="1"/>
          </p:cNvSpPr>
          <p:nvPr>
            <p:ph type="title"/>
          </p:nvPr>
        </p:nvSpPr>
        <p:spPr>
          <a:prstGeom prst="rect">
            <a:avLst/>
          </a:prstGeom>
        </p:spPr>
        <p:txBody>
          <a:bodyPr/>
          <a:lstStyle>
            <a:lvl1pPr defTabSz="549148">
              <a:lnSpc>
                <a:spcPct val="90000"/>
              </a:lnSpc>
              <a:defRPr sz="4136">
                <a:solidFill>
                  <a:srgbClr val="000000"/>
                </a:solidFill>
              </a:defRPr>
            </a:lvl1pPr>
          </a:lstStyle>
          <a:p>
            <a:r>
              <a:t>SARS-CoV-2 Neutralizing Antibody LY-CoV555 in Outpatients with Covid-19</a:t>
            </a:r>
          </a:p>
        </p:txBody>
      </p:sp>
      <p:sp>
        <p:nvSpPr>
          <p:cNvPr id="133" name="Subtitle 2"/>
          <p:cNvSpPr txBox="1">
            <a:spLocks noGrp="1"/>
          </p:cNvSpPr>
          <p:nvPr>
            <p:ph type="body" sz="quarter" idx="1"/>
          </p:nvPr>
        </p:nvSpPr>
        <p:spPr>
          <a:prstGeom prst="rect">
            <a:avLst/>
          </a:prstGeom>
        </p:spPr>
        <p:txBody>
          <a:bodyPr/>
          <a:lstStyle/>
          <a:p>
            <a:pPr>
              <a:spcBef>
                <a:spcPts val="600"/>
              </a:spcBef>
              <a:defRPr>
                <a:solidFill>
                  <a:srgbClr val="000000"/>
                </a:solidFill>
              </a:defRPr>
            </a:pPr>
            <a:r>
              <a:t>Shravya Budidi</a:t>
            </a:r>
          </a:p>
          <a:p>
            <a:pPr>
              <a:spcBef>
                <a:spcPts val="600"/>
              </a:spcBef>
              <a:defRPr>
                <a:solidFill>
                  <a:srgbClr val="000000"/>
                </a:solidFill>
              </a:defRPr>
            </a:pPr>
            <a:r>
              <a:t>Geriatric Medicine Fellow</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35" name="Title 1"/>
          <p:cNvSpPr txBox="1">
            <a:spLocks noGrp="1"/>
          </p:cNvSpPr>
          <p:nvPr>
            <p:ph type="title"/>
          </p:nvPr>
        </p:nvSpPr>
        <p:spPr>
          <a:prstGeom prst="rect">
            <a:avLst/>
          </a:prstGeom>
        </p:spPr>
        <p:txBody>
          <a:bodyPr/>
          <a:lstStyle/>
          <a:p>
            <a:r>
              <a:t>Case </a:t>
            </a:r>
          </a:p>
        </p:txBody>
      </p:sp>
      <p:sp>
        <p:nvSpPr>
          <p:cNvPr id="136" name="Content Placeholder 2"/>
          <p:cNvSpPr txBox="1">
            <a:spLocks noGrp="1"/>
          </p:cNvSpPr>
          <p:nvPr>
            <p:ph type="body" idx="1"/>
          </p:nvPr>
        </p:nvSpPr>
        <p:spPr>
          <a:xfrm>
            <a:off x="450850" y="2460019"/>
            <a:ext cx="12103100" cy="6709299"/>
          </a:xfrm>
          <a:prstGeom prst="rect">
            <a:avLst/>
          </a:prstGeom>
        </p:spPr>
        <p:txBody>
          <a:bodyPr anchor="t"/>
          <a:lstStyle/>
          <a:p>
            <a:pPr>
              <a:buFont typeface="Arial"/>
              <a:buChar char="•"/>
              <a:defRPr sz="3200">
                <a:solidFill>
                  <a:srgbClr val="000000"/>
                </a:solidFill>
              </a:defRPr>
            </a:pPr>
            <a:r>
              <a:t>80M PMH of HTN, HLD, DM, HFpEF, CAD s/p CABG, who lives in a multigenerational home with his wife, daughter and granddaughter, called clinic for worsening cough and fatigue for 3 days.</a:t>
            </a:r>
            <a:endParaRPr sz="2500"/>
          </a:p>
          <a:p>
            <a:pPr lvl="1">
              <a:buFont typeface="Arial"/>
              <a:buChar char="•"/>
              <a:defRPr sz="3200">
                <a:solidFill>
                  <a:srgbClr val="000000"/>
                </a:solidFill>
              </a:defRPr>
            </a:pPr>
            <a:r>
              <a:t>12/18/20: Patient - SARSCoV2 NP PCR </a:t>
            </a:r>
            <a:r>
              <a:rPr>
                <a:solidFill>
                  <a:srgbClr val="FF0000"/>
                </a:solidFill>
              </a:rPr>
              <a:t>Positive</a:t>
            </a:r>
            <a:endParaRPr sz="2500"/>
          </a:p>
          <a:p>
            <a:pPr lvl="1">
              <a:buFont typeface="Arial"/>
              <a:buChar char="•"/>
              <a:defRPr sz="3200">
                <a:solidFill>
                  <a:srgbClr val="000000"/>
                </a:solidFill>
              </a:defRPr>
            </a:pPr>
            <a:r>
              <a:t>12/21/20: Patient’s wife - SARSCoV2 NP PCR </a:t>
            </a:r>
            <a:r>
              <a:rPr>
                <a:solidFill>
                  <a:srgbClr val="FF0000"/>
                </a:solidFill>
              </a:rPr>
              <a:t>Positive</a:t>
            </a:r>
          </a:p>
          <a:p>
            <a:pPr>
              <a:buBlip>
                <a:blip r:embed="rId3"/>
              </a:buBlip>
              <a:defRPr sz="3200">
                <a:solidFill>
                  <a:srgbClr val="000000"/>
                </a:solidFill>
              </a:defRPr>
            </a:pPr>
            <a:r>
              <a:t>Family worried and asks the team regarding therapeutic options</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38" name="Title 1"/>
          <p:cNvSpPr txBox="1">
            <a:spLocks noGrp="1"/>
          </p:cNvSpPr>
          <p:nvPr>
            <p:ph type="title"/>
          </p:nvPr>
        </p:nvSpPr>
        <p:spPr>
          <a:prstGeom prst="rect">
            <a:avLst/>
          </a:prstGeom>
        </p:spPr>
        <p:txBody>
          <a:bodyPr/>
          <a:lstStyle>
            <a:lvl1pPr>
              <a:defRPr>
                <a:solidFill>
                  <a:srgbClr val="FFFFFF"/>
                </a:solidFill>
                <a:latin typeface="Baskerville"/>
                <a:ea typeface="Baskerville"/>
                <a:cs typeface="Baskerville"/>
                <a:sym typeface="Baskerville"/>
              </a:defRPr>
            </a:lvl1pPr>
          </a:lstStyle>
          <a:p>
            <a:r>
              <a:t>Clinical Question</a:t>
            </a:r>
          </a:p>
        </p:txBody>
      </p:sp>
      <p:sp>
        <p:nvSpPr>
          <p:cNvPr id="139" name="Content Placeholder 2"/>
          <p:cNvSpPr txBox="1">
            <a:spLocks noGrp="1"/>
          </p:cNvSpPr>
          <p:nvPr>
            <p:ph type="body" idx="1"/>
          </p:nvPr>
        </p:nvSpPr>
        <p:spPr>
          <a:xfrm>
            <a:off x="647699" y="2628900"/>
            <a:ext cx="11709401" cy="6477000"/>
          </a:xfrm>
          <a:prstGeom prst="rect">
            <a:avLst/>
          </a:prstGeom>
          <a:solidFill>
            <a:srgbClr val="132F52"/>
          </a:solidFill>
          <a:ln w="25400" cap="rnd">
            <a:solidFill>
              <a:srgbClr val="B37806"/>
            </a:solidFill>
            <a:round/>
          </a:ln>
        </p:spPr>
        <p:txBody>
          <a:bodyPr/>
          <a:lstStyle/>
          <a:p>
            <a:pPr marL="0" indent="0" algn="ctr">
              <a:spcBef>
                <a:spcPts val="0"/>
              </a:spcBef>
              <a:buSzTx/>
              <a:buNone/>
              <a:defRPr sz="2800" b="1">
                <a:solidFill>
                  <a:srgbClr val="F5F8EB"/>
                </a:solidFill>
              </a:defRPr>
            </a:pPr>
            <a:r>
              <a:t>In older, community dwelling adults with co-morbidities with mild to moderate COVID-19, does outpatient monoclonal Ab therapy lead to a reduction in severity of disease and in hospitalizations?</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141" name="Title 1"/>
          <p:cNvSpPr txBox="1">
            <a:spLocks noGrp="1"/>
          </p:cNvSpPr>
          <p:nvPr>
            <p:ph type="title"/>
          </p:nvPr>
        </p:nvSpPr>
        <p:spPr>
          <a:prstGeom prst="rect">
            <a:avLst/>
          </a:prstGeom>
        </p:spPr>
        <p:txBody>
          <a:bodyPr/>
          <a:lstStyle>
            <a:lvl1pPr>
              <a:defRPr>
                <a:latin typeface="Baskerville"/>
                <a:ea typeface="Baskerville"/>
                <a:cs typeface="Baskerville"/>
                <a:sym typeface="Baskerville"/>
              </a:defRPr>
            </a:lvl1pPr>
          </a:lstStyle>
          <a:p>
            <a:r>
              <a:t>COVID-19 Fast Facts  </a:t>
            </a:r>
          </a:p>
        </p:txBody>
      </p:sp>
      <p:sp>
        <p:nvSpPr>
          <p:cNvPr id="142" name="Content Placeholder 2"/>
          <p:cNvSpPr txBox="1">
            <a:spLocks noGrp="1"/>
          </p:cNvSpPr>
          <p:nvPr>
            <p:ph type="body" sz="half" idx="1"/>
          </p:nvPr>
        </p:nvSpPr>
        <p:spPr>
          <a:xfrm>
            <a:off x="557460" y="1687138"/>
            <a:ext cx="11889880" cy="3258501"/>
          </a:xfrm>
          <a:prstGeom prst="rect">
            <a:avLst/>
          </a:prstGeom>
        </p:spPr>
        <p:txBody>
          <a:bodyPr/>
          <a:lstStyle/>
          <a:p>
            <a:pPr marL="251295" indent="-251295" defTabSz="332992">
              <a:spcBef>
                <a:spcPts val="2300"/>
              </a:spcBef>
              <a:buBlip>
                <a:blip r:embed="rId4"/>
              </a:buBlip>
              <a:defRPr sz="2500">
                <a:solidFill>
                  <a:srgbClr val="000000"/>
                </a:solidFill>
              </a:defRPr>
            </a:pPr>
            <a:r>
              <a:t>December 2019: Severe acute respiratory syndrome coronavirus 2 (SARS-CoV-2).</a:t>
            </a:r>
          </a:p>
          <a:p>
            <a:pPr marL="251295" indent="-251295" defTabSz="332992">
              <a:spcBef>
                <a:spcPts val="2300"/>
              </a:spcBef>
              <a:buBlip>
                <a:blip r:embed="rId4"/>
              </a:buBlip>
              <a:defRPr sz="2500">
                <a:solidFill>
                  <a:srgbClr val="000000"/>
                </a:solidFill>
              </a:defRPr>
            </a:pPr>
            <a:r>
              <a:t>Covid-19 hypoxemia --&gt; immune system hyper response to viral infection</a:t>
            </a:r>
          </a:p>
        </p:txBody>
      </p:sp>
      <p:pic>
        <p:nvPicPr>
          <p:cNvPr id="143" name="Picture 5" descr="Picture 5"/>
          <p:cNvPicPr>
            <a:picLocks noChangeAspect="1"/>
          </p:cNvPicPr>
          <p:nvPr/>
        </p:nvPicPr>
        <p:blipFill>
          <a:blip r:embed="rId5"/>
          <a:stretch>
            <a:fillRect/>
          </a:stretch>
        </p:blipFill>
        <p:spPr>
          <a:xfrm>
            <a:off x="1337320" y="5247601"/>
            <a:ext cx="4045532" cy="2379893"/>
          </a:xfrm>
          <a:prstGeom prst="rect">
            <a:avLst/>
          </a:prstGeom>
          <a:ln w="12700">
            <a:miter lim="400000"/>
          </a:ln>
          <a:effectLst>
            <a:outerShdw blurRad="254000" dist="127000" dir="5400000" rotWithShape="0">
              <a:srgbClr val="000000">
                <a:alpha val="70000"/>
              </a:srgbClr>
            </a:outerShdw>
          </a:effectLst>
        </p:spPr>
      </p:pic>
      <p:pic>
        <p:nvPicPr>
          <p:cNvPr id="144" name="Screen Shot 2021-01-20 at 6.52.32 PM.png" descr="Screen Shot 2021-01-20 at 6.52.32 PM.png"/>
          <p:cNvPicPr>
            <a:picLocks noChangeAspect="1"/>
          </p:cNvPicPr>
          <p:nvPr/>
        </p:nvPicPr>
        <p:blipFill>
          <a:blip r:embed="rId6"/>
          <a:stretch>
            <a:fillRect/>
          </a:stretch>
        </p:blipFill>
        <p:spPr>
          <a:xfrm>
            <a:off x="6243516" y="4358880"/>
            <a:ext cx="5211302" cy="4538176"/>
          </a:xfrm>
          <a:prstGeom prst="rect">
            <a:avLst/>
          </a:prstGeom>
          <a:ln w="12700">
            <a:miter lim="400000"/>
          </a:ln>
          <a:effectLst>
            <a:outerShdw blurRad="254000" dist="127000" dir="16200000" rotWithShape="0">
              <a:srgbClr val="000000">
                <a:alpha val="70000"/>
              </a:srgbClr>
            </a:outerShdw>
          </a:effectLst>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42">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42">
                                            <p:txEl>
                                              <p:pRg st="0" end="0"/>
                                            </p:txEl>
                                          </p:spTgt>
                                        </p:tgtEl>
                                        <p:attrNameLst>
                                          <p:attrName>style.visibility</p:attrName>
                                        </p:attrNameLst>
                                      </p:cBhvr>
                                      <p:to>
                                        <p:strVal val="visible"/>
                                      </p:to>
                                    </p:set>
                                  </p:childTnLst>
                                </p:cTn>
                              </p:par>
                            </p:childTnLst>
                          </p:cTn>
                        </p:par>
                        <p:par>
                          <p:cTn id="9" fill="hold">
                            <p:stCondLst>
                              <p:cond delay="0"/>
                            </p:stCondLst>
                            <p:childTnLst>
                              <p:par>
                                <p:cTn id="10" presetID="23" presetClass="entr" presetSubtype="16" fill="hold" grpId="2" nodeType="afterEffect">
                                  <p:stCondLst>
                                    <p:cond delay="0"/>
                                  </p:stCondLst>
                                  <p:iterate>
                                    <p:tmAbs val="0"/>
                                  </p:iterate>
                                  <p:childTnLst>
                                    <p:set>
                                      <p:cBhvr>
                                        <p:cTn id="11" fill="hold"/>
                                        <p:tgtEl>
                                          <p:spTgt spid="143"/>
                                        </p:tgtEl>
                                        <p:attrNameLst>
                                          <p:attrName>style.visibility</p:attrName>
                                        </p:attrNameLst>
                                      </p:cBhvr>
                                      <p:to>
                                        <p:strVal val="visible"/>
                                      </p:to>
                                    </p:set>
                                    <p:anim calcmode="lin" valueType="num">
                                      <p:cBhvr>
                                        <p:cTn id="12" dur="750" fill="hold"/>
                                        <p:tgtEl>
                                          <p:spTgt spid="143"/>
                                        </p:tgtEl>
                                        <p:attrNameLst>
                                          <p:attrName>ppt_w</p:attrName>
                                        </p:attrNameLst>
                                      </p:cBhvr>
                                      <p:tavLst>
                                        <p:tav tm="0">
                                          <p:val>
                                            <p:fltVal val="0"/>
                                          </p:val>
                                        </p:tav>
                                        <p:tav tm="100000">
                                          <p:val>
                                            <p:strVal val="#ppt_w"/>
                                          </p:val>
                                        </p:tav>
                                      </p:tavLst>
                                    </p:anim>
                                    <p:anim calcmode="lin" valueType="num">
                                      <p:cBhvr>
                                        <p:cTn id="13" dur="750" fill="hold"/>
                                        <p:tgtEl>
                                          <p:spTgt spid="143"/>
                                        </p:tgtEl>
                                        <p:attrNameLst>
                                          <p:attrName>ppt_h</p:attrName>
                                        </p:attrNameLst>
                                      </p:cBhvr>
                                      <p:tavLst>
                                        <p:tav tm="0">
                                          <p:val>
                                            <p:fltVal val="0"/>
                                          </p:val>
                                        </p:tav>
                                        <p:tav tm="100000">
                                          <p:val>
                                            <p:strVal val="#ppt_h"/>
                                          </p:val>
                                        </p:tav>
                                      </p:tavLst>
                                    </p:anim>
                                  </p:childTnLst>
                                </p:cTn>
                              </p:par>
                            </p:childTnLst>
                          </p:cTn>
                        </p:par>
                        <p:par>
                          <p:cTn id="14" fill="hold">
                            <p:stCondLst>
                              <p:cond delay="750"/>
                            </p:stCondLst>
                            <p:childTnLst>
                              <p:par>
                                <p:cTn id="15" presetID="23" presetClass="entr" presetSubtype="16" fill="hold" grpId="3" nodeType="afterEffect">
                                  <p:stCondLst>
                                    <p:cond delay="0"/>
                                  </p:stCondLst>
                                  <p:iterate>
                                    <p:tmAbs val="0"/>
                                  </p:iterate>
                                  <p:childTnLst>
                                    <p:set>
                                      <p:cBhvr>
                                        <p:cTn id="16" fill="hold"/>
                                        <p:tgtEl>
                                          <p:spTgt spid="144"/>
                                        </p:tgtEl>
                                        <p:attrNameLst>
                                          <p:attrName>style.visibility</p:attrName>
                                        </p:attrNameLst>
                                      </p:cBhvr>
                                      <p:to>
                                        <p:strVal val="visible"/>
                                      </p:to>
                                    </p:set>
                                    <p:anim calcmode="lin" valueType="num">
                                      <p:cBhvr>
                                        <p:cTn id="17" dur="750" fill="hold"/>
                                        <p:tgtEl>
                                          <p:spTgt spid="144"/>
                                        </p:tgtEl>
                                        <p:attrNameLst>
                                          <p:attrName>ppt_w</p:attrName>
                                        </p:attrNameLst>
                                      </p:cBhvr>
                                      <p:tavLst>
                                        <p:tav tm="0">
                                          <p:val>
                                            <p:fltVal val="0"/>
                                          </p:val>
                                        </p:tav>
                                        <p:tav tm="100000">
                                          <p:val>
                                            <p:strVal val="#ppt_w"/>
                                          </p:val>
                                        </p:tav>
                                      </p:tavLst>
                                    </p:anim>
                                    <p:anim calcmode="lin" valueType="num">
                                      <p:cBhvr>
                                        <p:cTn id="18" dur="750" fill="hold"/>
                                        <p:tgtEl>
                                          <p:spTgt spid="144"/>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iterate>
                                    <p:tmAbs val="0"/>
                                  </p:iterate>
                                  <p:childTnLst>
                                    <p:set>
                                      <p:cBhvr>
                                        <p:cTn id="22" fill="hold"/>
                                        <p:tgtEl>
                                          <p:spTgt spid="14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 grpId="1" build="p" bldLvl="5" animBg="1" advAuto="0"/>
      <p:bldP spid="143" grpId="2" animBg="1" advAuto="0"/>
      <p:bldP spid="144" grpId="3" animBg="1" advAuto="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148" name="Potential Therapies"/>
          <p:cNvSpPr txBox="1">
            <a:spLocks noGrp="1"/>
          </p:cNvSpPr>
          <p:nvPr>
            <p:ph type="title"/>
          </p:nvPr>
        </p:nvSpPr>
        <p:spPr>
          <a:prstGeom prst="rect">
            <a:avLst/>
          </a:prstGeom>
        </p:spPr>
        <p:txBody>
          <a:bodyPr/>
          <a:lstStyle/>
          <a:p>
            <a:r>
              <a:t>Potential Therapies</a:t>
            </a:r>
          </a:p>
        </p:txBody>
      </p:sp>
      <p:sp>
        <p:nvSpPr>
          <p:cNvPr id="149" name="Body"/>
          <p:cNvSpPr txBox="1">
            <a:spLocks noGrp="1"/>
          </p:cNvSpPr>
          <p:nvPr>
            <p:ph type="body" idx="1"/>
          </p:nvPr>
        </p:nvSpPr>
        <p:spPr>
          <a:prstGeom prst="rect">
            <a:avLst/>
          </a:prstGeom>
        </p:spPr>
        <p:txBody>
          <a:bodyPr/>
          <a:lstStyle/>
          <a:p>
            <a:pPr>
              <a:buBlip>
                <a:blip r:embed="rId4"/>
              </a:buBlip>
            </a:pPr>
            <a:endParaRPr/>
          </a:p>
        </p:txBody>
      </p:sp>
      <p:pic>
        <p:nvPicPr>
          <p:cNvPr id="150" name="Image" descr="Image"/>
          <p:cNvPicPr>
            <a:picLocks noChangeAspect="1"/>
          </p:cNvPicPr>
          <p:nvPr/>
        </p:nvPicPr>
        <p:blipFill>
          <a:blip r:embed="rId5"/>
          <a:stretch>
            <a:fillRect/>
          </a:stretch>
        </p:blipFill>
        <p:spPr>
          <a:xfrm>
            <a:off x="302528" y="2243919"/>
            <a:ext cx="12399744" cy="7246962"/>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fill="hold" grpId="1" nodeType="afterEffect">
                                  <p:stCondLst>
                                    <p:cond delay="0"/>
                                  </p:stCondLst>
                                  <p:iterate>
                                    <p:tmAbs val="0"/>
                                  </p:iterate>
                                  <p:childTnLst>
                                    <p:set>
                                      <p:cBhvr>
                                        <p:cTn id="6" fill="hold"/>
                                        <p:tgtEl>
                                          <p:spTgt spid="150"/>
                                        </p:tgtEl>
                                        <p:attrNameLst>
                                          <p:attrName>style.visibility</p:attrName>
                                        </p:attrNameLst>
                                      </p:cBhvr>
                                      <p:to>
                                        <p:strVal val="visible"/>
                                      </p:to>
                                    </p:set>
                                    <p:animEffect transition="in" filter="dissolve">
                                      <p:cBhvr>
                                        <p:cTn id="7" dur="500"/>
                                        <p:tgtEl>
                                          <p:spTgt spid="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 grpId="1"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154" name="Title 1"/>
          <p:cNvSpPr txBox="1">
            <a:spLocks noGrp="1"/>
          </p:cNvSpPr>
          <p:nvPr>
            <p:ph type="title"/>
          </p:nvPr>
        </p:nvSpPr>
        <p:spPr>
          <a:xfrm>
            <a:off x="423713" y="254212"/>
            <a:ext cx="11709401" cy="2032001"/>
          </a:xfrm>
          <a:prstGeom prst="rect">
            <a:avLst/>
          </a:prstGeom>
        </p:spPr>
        <p:txBody>
          <a:bodyPr/>
          <a:lstStyle>
            <a:lvl1pPr defTabSz="531622">
              <a:defRPr sz="5733"/>
            </a:lvl1pPr>
          </a:lstStyle>
          <a:p>
            <a:r>
              <a:t>Evaluated across spectrum of COVID-19</a:t>
            </a:r>
          </a:p>
        </p:txBody>
      </p:sp>
      <p:grpSp>
        <p:nvGrpSpPr>
          <p:cNvPr id="182" name="Diagram 3"/>
          <p:cNvGrpSpPr/>
          <p:nvPr/>
        </p:nvGrpSpPr>
        <p:grpSpPr>
          <a:xfrm>
            <a:off x="1547939" y="2615270"/>
            <a:ext cx="9908922" cy="6667301"/>
            <a:chOff x="0" y="0"/>
            <a:chExt cx="9908920" cy="6667299"/>
          </a:xfrm>
        </p:grpSpPr>
        <p:sp>
          <p:nvSpPr>
            <p:cNvPr id="155" name="Line"/>
            <p:cNvSpPr/>
            <p:nvPr/>
          </p:nvSpPr>
          <p:spPr>
            <a:xfrm>
              <a:off x="5863671" y="3337223"/>
              <a:ext cx="1156986" cy="265084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path>
              </a:pathLst>
            </a:custGeom>
            <a:noFill/>
            <a:ln w="25400" cap="flat">
              <a:solidFill>
                <a:srgbClr val="5A81B4"/>
              </a:solidFill>
              <a:prstDash val="solid"/>
              <a:round/>
            </a:ln>
            <a:effectLst/>
          </p:spPr>
          <p:txBody>
            <a:bodyPr wrap="square" lIns="50800" tIns="50800" rIns="50800" bIns="50800" numCol="1" anchor="t">
              <a:noAutofit/>
            </a:bodyPr>
            <a:lstStyle/>
            <a:p>
              <a:endParaRPr/>
            </a:p>
          </p:txBody>
        </p:sp>
        <p:sp>
          <p:nvSpPr>
            <p:cNvPr id="156" name="Line"/>
            <p:cNvSpPr/>
            <p:nvPr/>
          </p:nvSpPr>
          <p:spPr>
            <a:xfrm>
              <a:off x="5863671" y="3337223"/>
              <a:ext cx="1177184" cy="106871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path>
              </a:pathLst>
            </a:custGeom>
            <a:noFill/>
            <a:ln w="25400" cap="flat">
              <a:solidFill>
                <a:srgbClr val="5A81B4"/>
              </a:solidFill>
              <a:prstDash val="solid"/>
              <a:round/>
            </a:ln>
            <a:effectLst/>
          </p:spPr>
          <p:txBody>
            <a:bodyPr wrap="square" lIns="50800" tIns="50800" rIns="50800" bIns="50800" numCol="1" anchor="t">
              <a:noAutofit/>
            </a:bodyPr>
            <a:lstStyle/>
            <a:p>
              <a:endParaRPr/>
            </a:p>
          </p:txBody>
        </p:sp>
        <p:sp>
          <p:nvSpPr>
            <p:cNvPr id="157" name="Line"/>
            <p:cNvSpPr/>
            <p:nvPr/>
          </p:nvSpPr>
          <p:spPr>
            <a:xfrm>
              <a:off x="4349886" y="1346459"/>
              <a:ext cx="2590952" cy="64430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2121"/>
                  </a:lnTo>
                  <a:lnTo>
                    <a:pt x="21600" y="12121"/>
                  </a:lnTo>
                  <a:lnTo>
                    <a:pt x="21600" y="21600"/>
                  </a:lnTo>
                </a:path>
              </a:pathLst>
            </a:custGeom>
            <a:noFill/>
            <a:ln w="25400" cap="flat">
              <a:solidFill>
                <a:srgbClr val="4F719E"/>
              </a:solidFill>
              <a:prstDash val="solid"/>
              <a:round/>
            </a:ln>
            <a:effectLst/>
          </p:spPr>
          <p:txBody>
            <a:bodyPr wrap="square" lIns="50800" tIns="50800" rIns="50800" bIns="50800" numCol="1" anchor="t">
              <a:noAutofit/>
            </a:bodyPr>
            <a:lstStyle/>
            <a:p>
              <a:endParaRPr/>
            </a:p>
          </p:txBody>
        </p:sp>
        <p:sp>
          <p:nvSpPr>
            <p:cNvPr id="158" name="Line"/>
            <p:cNvSpPr/>
            <p:nvPr/>
          </p:nvSpPr>
          <p:spPr>
            <a:xfrm>
              <a:off x="269291" y="3337223"/>
              <a:ext cx="1103802" cy="26568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path>
              </a:pathLst>
            </a:custGeom>
            <a:noFill/>
            <a:ln w="25400" cap="flat">
              <a:solidFill>
                <a:srgbClr val="5A81B4"/>
              </a:solidFill>
              <a:prstDash val="solid"/>
              <a:round/>
            </a:ln>
            <a:effectLst/>
          </p:spPr>
          <p:txBody>
            <a:bodyPr wrap="square" lIns="50800" tIns="50800" rIns="50800" bIns="50800" numCol="1" anchor="t">
              <a:noAutofit/>
            </a:bodyPr>
            <a:lstStyle/>
            <a:p>
              <a:endParaRPr/>
            </a:p>
          </p:txBody>
        </p:sp>
        <p:sp>
          <p:nvSpPr>
            <p:cNvPr id="159" name="Line"/>
            <p:cNvSpPr/>
            <p:nvPr/>
          </p:nvSpPr>
          <p:spPr>
            <a:xfrm>
              <a:off x="269291" y="3337223"/>
              <a:ext cx="1129950" cy="109078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path>
              </a:pathLst>
            </a:custGeom>
            <a:noFill/>
            <a:ln w="25400" cap="flat">
              <a:solidFill>
                <a:srgbClr val="5A81B4"/>
              </a:solidFill>
              <a:prstDash val="solid"/>
              <a:round/>
            </a:ln>
            <a:effectLst/>
          </p:spPr>
          <p:txBody>
            <a:bodyPr wrap="square" lIns="50800" tIns="50800" rIns="50800" bIns="50800" numCol="1" anchor="t">
              <a:noAutofit/>
            </a:bodyPr>
            <a:lstStyle/>
            <a:p>
              <a:endParaRPr/>
            </a:p>
          </p:txBody>
        </p:sp>
        <p:sp>
          <p:nvSpPr>
            <p:cNvPr id="160" name="Line"/>
            <p:cNvSpPr/>
            <p:nvPr/>
          </p:nvSpPr>
          <p:spPr>
            <a:xfrm>
              <a:off x="1346460" y="1346459"/>
              <a:ext cx="3003427" cy="64430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2121"/>
                  </a:lnTo>
                  <a:lnTo>
                    <a:pt x="0" y="12121"/>
                  </a:lnTo>
                  <a:lnTo>
                    <a:pt x="0" y="21600"/>
                  </a:lnTo>
                </a:path>
              </a:pathLst>
            </a:custGeom>
            <a:noFill/>
            <a:ln w="25400" cap="flat">
              <a:solidFill>
                <a:srgbClr val="4F719E"/>
              </a:solidFill>
              <a:prstDash val="solid"/>
              <a:round/>
            </a:ln>
            <a:effectLst/>
          </p:spPr>
          <p:txBody>
            <a:bodyPr wrap="square" lIns="50800" tIns="50800" rIns="50800" bIns="50800" numCol="1" anchor="t">
              <a:noAutofit/>
            </a:bodyPr>
            <a:lstStyle/>
            <a:p>
              <a:endParaRPr/>
            </a:p>
          </p:txBody>
        </p:sp>
        <p:grpSp>
          <p:nvGrpSpPr>
            <p:cNvPr id="163" name="Group"/>
            <p:cNvGrpSpPr/>
            <p:nvPr/>
          </p:nvGrpSpPr>
          <p:grpSpPr>
            <a:xfrm>
              <a:off x="3003426" y="0"/>
              <a:ext cx="2692920" cy="1346460"/>
              <a:chOff x="0" y="0"/>
              <a:chExt cx="2692919" cy="1346459"/>
            </a:xfrm>
          </p:grpSpPr>
          <p:sp>
            <p:nvSpPr>
              <p:cNvPr id="161" name="Rectangle"/>
              <p:cNvSpPr/>
              <p:nvPr/>
            </p:nvSpPr>
            <p:spPr>
              <a:xfrm>
                <a:off x="-1" y="-1"/>
                <a:ext cx="2692921" cy="1346461"/>
              </a:xfrm>
              <a:prstGeom prst="rect">
                <a:avLst/>
              </a:prstGeom>
              <a:solidFill>
                <a:srgbClr val="002060"/>
              </a:solidFill>
              <a:ln w="25400" cap="flat">
                <a:solidFill>
                  <a:srgbClr val="600C52"/>
                </a:solidFill>
                <a:prstDash val="solid"/>
                <a:round/>
              </a:ln>
              <a:effectLst/>
            </p:spPr>
            <p:txBody>
              <a:bodyPr wrap="square" lIns="50800" tIns="50800" rIns="50800" bIns="50800" numCol="1" anchor="ctr">
                <a:noAutofit/>
              </a:bodyPr>
              <a:lstStyle/>
              <a:p>
                <a:pPr defTabSz="889000">
                  <a:lnSpc>
                    <a:spcPct val="90000"/>
                  </a:lnSpc>
                  <a:spcBef>
                    <a:spcPts val="1300"/>
                  </a:spcBef>
                  <a:defRPr>
                    <a:solidFill>
                      <a:srgbClr val="600C52"/>
                    </a:solidFill>
                  </a:defRPr>
                </a:pPr>
                <a:endParaRPr/>
              </a:p>
            </p:txBody>
          </p:sp>
          <p:sp>
            <p:nvSpPr>
              <p:cNvPr id="162" name="Monoclonal Ab Therapy"/>
              <p:cNvSpPr txBox="1"/>
              <p:nvPr/>
            </p:nvSpPr>
            <p:spPr>
              <a:xfrm>
                <a:off x="0" y="347035"/>
                <a:ext cx="2692920" cy="65239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2700" tIns="12700" rIns="12700" bIns="12700" numCol="1" anchor="ctr">
                <a:noAutofit/>
              </a:bodyPr>
              <a:lstStyle/>
              <a:p>
                <a:pPr defTabSz="889000">
                  <a:lnSpc>
                    <a:spcPct val="90000"/>
                  </a:lnSpc>
                  <a:spcBef>
                    <a:spcPts val="800"/>
                  </a:spcBef>
                  <a:defRPr sz="2000">
                    <a:solidFill>
                      <a:srgbClr val="FCFCFC"/>
                    </a:solidFill>
                  </a:defRPr>
                </a:pPr>
                <a:r>
                  <a:t>Monoclonal Ab</a:t>
                </a:r>
                <a:br/>
                <a:r>
                  <a:t>Therapy</a:t>
                </a:r>
              </a:p>
            </p:txBody>
          </p:sp>
        </p:grpSp>
        <p:grpSp>
          <p:nvGrpSpPr>
            <p:cNvPr id="166" name="Group"/>
            <p:cNvGrpSpPr/>
            <p:nvPr/>
          </p:nvGrpSpPr>
          <p:grpSpPr>
            <a:xfrm>
              <a:off x="0" y="1990762"/>
              <a:ext cx="2692920" cy="1346461"/>
              <a:chOff x="0" y="0"/>
              <a:chExt cx="2692919" cy="1346459"/>
            </a:xfrm>
          </p:grpSpPr>
          <p:sp>
            <p:nvSpPr>
              <p:cNvPr id="164" name="Rectangle"/>
              <p:cNvSpPr/>
              <p:nvPr/>
            </p:nvSpPr>
            <p:spPr>
              <a:xfrm>
                <a:off x="-1" y="-1"/>
                <a:ext cx="2692921" cy="1346461"/>
              </a:xfrm>
              <a:prstGeom prst="rect">
                <a:avLst/>
              </a:prstGeom>
              <a:solidFill>
                <a:srgbClr val="002060"/>
              </a:solidFill>
              <a:ln w="25400" cap="flat">
                <a:solidFill>
                  <a:srgbClr val="600C52"/>
                </a:solidFill>
                <a:prstDash val="solid"/>
                <a:round/>
              </a:ln>
              <a:effectLst/>
            </p:spPr>
            <p:txBody>
              <a:bodyPr wrap="square" lIns="50800" tIns="50800" rIns="50800" bIns="50800" numCol="1" anchor="ctr">
                <a:noAutofit/>
              </a:bodyPr>
              <a:lstStyle/>
              <a:p>
                <a:pPr defTabSz="889000">
                  <a:lnSpc>
                    <a:spcPct val="90000"/>
                  </a:lnSpc>
                  <a:spcBef>
                    <a:spcPts val="1300"/>
                  </a:spcBef>
                  <a:defRPr sz="2000">
                    <a:solidFill>
                      <a:srgbClr val="FCFCFC"/>
                    </a:solidFill>
                  </a:defRPr>
                </a:pPr>
                <a:endParaRPr/>
              </a:p>
            </p:txBody>
          </p:sp>
          <p:sp>
            <p:nvSpPr>
              <p:cNvPr id="165" name="Inpatient"/>
              <p:cNvSpPr txBox="1"/>
              <p:nvPr/>
            </p:nvSpPr>
            <p:spPr>
              <a:xfrm>
                <a:off x="0" y="495536"/>
                <a:ext cx="2692920" cy="35538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2700" tIns="12700" rIns="12700" bIns="12700" numCol="1" anchor="ctr">
                <a:noAutofit/>
              </a:bodyPr>
              <a:lstStyle>
                <a:lvl1pPr defTabSz="889000">
                  <a:lnSpc>
                    <a:spcPct val="90000"/>
                  </a:lnSpc>
                  <a:spcBef>
                    <a:spcPts val="800"/>
                  </a:spcBef>
                  <a:defRPr sz="2000">
                    <a:solidFill>
                      <a:srgbClr val="FCFCFC"/>
                    </a:solidFill>
                  </a:defRPr>
                </a:lvl1pPr>
              </a:lstStyle>
              <a:p>
                <a:r>
                  <a:t>Inpatient</a:t>
                </a:r>
              </a:p>
            </p:txBody>
          </p:sp>
        </p:grpSp>
        <p:grpSp>
          <p:nvGrpSpPr>
            <p:cNvPr id="169" name="Group"/>
            <p:cNvGrpSpPr/>
            <p:nvPr/>
          </p:nvGrpSpPr>
          <p:grpSpPr>
            <a:xfrm>
              <a:off x="1399240" y="3754773"/>
              <a:ext cx="2869495" cy="1346460"/>
              <a:chOff x="0" y="0"/>
              <a:chExt cx="2869493" cy="1346459"/>
            </a:xfrm>
          </p:grpSpPr>
          <p:sp>
            <p:nvSpPr>
              <p:cNvPr id="167" name="Rectangle"/>
              <p:cNvSpPr/>
              <p:nvPr/>
            </p:nvSpPr>
            <p:spPr>
              <a:xfrm>
                <a:off x="-1" y="-1"/>
                <a:ext cx="2869495" cy="1346461"/>
              </a:xfrm>
              <a:prstGeom prst="rect">
                <a:avLst/>
              </a:prstGeom>
              <a:solidFill>
                <a:srgbClr val="FF0000"/>
              </a:solidFill>
              <a:ln w="25400" cap="flat">
                <a:solidFill>
                  <a:srgbClr val="600C52"/>
                </a:solidFill>
                <a:prstDash val="solid"/>
                <a:round/>
              </a:ln>
              <a:effectLst/>
            </p:spPr>
            <p:txBody>
              <a:bodyPr wrap="square" lIns="50800" tIns="50800" rIns="50800" bIns="50800" numCol="1" anchor="ctr">
                <a:noAutofit/>
              </a:bodyPr>
              <a:lstStyle/>
              <a:p>
                <a:pPr defTabSz="889000">
                  <a:lnSpc>
                    <a:spcPct val="90000"/>
                  </a:lnSpc>
                  <a:spcBef>
                    <a:spcPts val="1300"/>
                  </a:spcBef>
                  <a:defRPr>
                    <a:solidFill>
                      <a:srgbClr val="600C52"/>
                    </a:solidFill>
                  </a:defRPr>
                </a:pPr>
                <a:endParaRPr/>
              </a:p>
            </p:txBody>
          </p:sp>
          <p:sp>
            <p:nvSpPr>
              <p:cNvPr id="168" name="ACTIV-3…"/>
              <p:cNvSpPr txBox="1"/>
              <p:nvPr/>
            </p:nvSpPr>
            <p:spPr>
              <a:xfrm>
                <a:off x="0" y="293726"/>
                <a:ext cx="2869494" cy="75900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2700" tIns="12700" rIns="12700" bIns="12700" numCol="1" anchor="ctr">
                <a:noAutofit/>
              </a:bodyPr>
              <a:lstStyle/>
              <a:p>
                <a:pPr defTabSz="889000">
                  <a:lnSpc>
                    <a:spcPct val="90000"/>
                  </a:lnSpc>
                  <a:spcBef>
                    <a:spcPts val="800"/>
                  </a:spcBef>
                  <a:defRPr sz="2000">
                    <a:solidFill>
                      <a:srgbClr val="FCFCFC"/>
                    </a:solidFill>
                  </a:defRPr>
                </a:pPr>
                <a:r>
                  <a:t>ACTIV-3</a:t>
                </a:r>
                <a:endParaRPr>
                  <a:solidFill>
                    <a:srgbClr val="600C52"/>
                  </a:solidFill>
                </a:endParaRPr>
              </a:p>
              <a:p>
                <a:pPr defTabSz="889000">
                  <a:lnSpc>
                    <a:spcPct val="90000"/>
                  </a:lnSpc>
                  <a:spcBef>
                    <a:spcPts val="800"/>
                  </a:spcBef>
                  <a:defRPr sz="2000">
                    <a:solidFill>
                      <a:srgbClr val="FCFCFC"/>
                    </a:solidFill>
                  </a:defRPr>
                </a:pPr>
                <a:r>
                  <a:t>(Bamlanivimab)</a:t>
                </a:r>
              </a:p>
            </p:txBody>
          </p:sp>
        </p:grpSp>
        <p:grpSp>
          <p:nvGrpSpPr>
            <p:cNvPr id="172" name="Group"/>
            <p:cNvGrpSpPr/>
            <p:nvPr/>
          </p:nvGrpSpPr>
          <p:grpSpPr>
            <a:xfrm>
              <a:off x="1373092" y="5320840"/>
              <a:ext cx="2869494" cy="1346460"/>
              <a:chOff x="0" y="0"/>
              <a:chExt cx="2869493" cy="1346459"/>
            </a:xfrm>
          </p:grpSpPr>
          <p:sp>
            <p:nvSpPr>
              <p:cNvPr id="170" name="Rectangle"/>
              <p:cNvSpPr/>
              <p:nvPr/>
            </p:nvSpPr>
            <p:spPr>
              <a:xfrm>
                <a:off x="-1" y="-1"/>
                <a:ext cx="2869495" cy="1346461"/>
              </a:xfrm>
              <a:prstGeom prst="rect">
                <a:avLst/>
              </a:prstGeom>
              <a:solidFill>
                <a:srgbClr val="FF0000"/>
              </a:solidFill>
              <a:ln w="25400" cap="flat">
                <a:solidFill>
                  <a:srgbClr val="600C52"/>
                </a:solidFill>
                <a:prstDash val="solid"/>
                <a:round/>
              </a:ln>
              <a:effectLst/>
            </p:spPr>
            <p:txBody>
              <a:bodyPr wrap="square" lIns="50800" tIns="50800" rIns="50800" bIns="50800" numCol="1" anchor="ctr">
                <a:noAutofit/>
              </a:bodyPr>
              <a:lstStyle/>
              <a:p>
                <a:pPr defTabSz="889000">
                  <a:lnSpc>
                    <a:spcPct val="90000"/>
                  </a:lnSpc>
                  <a:spcBef>
                    <a:spcPts val="1300"/>
                  </a:spcBef>
                  <a:defRPr>
                    <a:solidFill>
                      <a:srgbClr val="600C52"/>
                    </a:solidFill>
                  </a:defRPr>
                </a:pPr>
                <a:endParaRPr/>
              </a:p>
            </p:txBody>
          </p:sp>
          <p:sp>
            <p:nvSpPr>
              <p:cNvPr id="171" name="REGENERON…"/>
              <p:cNvSpPr txBox="1"/>
              <p:nvPr/>
            </p:nvSpPr>
            <p:spPr>
              <a:xfrm>
                <a:off x="0" y="145225"/>
                <a:ext cx="2869494" cy="105600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2700" tIns="12700" rIns="12700" bIns="12700" numCol="1" anchor="ctr">
                <a:noAutofit/>
              </a:bodyPr>
              <a:lstStyle/>
              <a:p>
                <a:pPr defTabSz="889000">
                  <a:lnSpc>
                    <a:spcPct val="90000"/>
                  </a:lnSpc>
                  <a:spcBef>
                    <a:spcPts val="800"/>
                  </a:spcBef>
                  <a:defRPr sz="2000">
                    <a:solidFill>
                      <a:srgbClr val="FCFCFC"/>
                    </a:solidFill>
                  </a:defRPr>
                </a:pPr>
                <a:r>
                  <a:t>REGENERON</a:t>
                </a:r>
                <a:endParaRPr>
                  <a:solidFill>
                    <a:srgbClr val="600C52"/>
                  </a:solidFill>
                </a:endParaRPr>
              </a:p>
              <a:p>
                <a:pPr defTabSz="889000">
                  <a:lnSpc>
                    <a:spcPct val="90000"/>
                  </a:lnSpc>
                  <a:spcBef>
                    <a:spcPts val="800"/>
                  </a:spcBef>
                  <a:defRPr sz="2000">
                    <a:solidFill>
                      <a:srgbClr val="FCFCFC"/>
                    </a:solidFill>
                  </a:defRPr>
                </a:pPr>
                <a:r>
                  <a:t>(Casirivimab + Imdevimab)</a:t>
                </a:r>
              </a:p>
            </p:txBody>
          </p:sp>
        </p:grpSp>
        <p:grpSp>
          <p:nvGrpSpPr>
            <p:cNvPr id="175" name="Group"/>
            <p:cNvGrpSpPr/>
            <p:nvPr/>
          </p:nvGrpSpPr>
          <p:grpSpPr>
            <a:xfrm>
              <a:off x="5594378" y="1990762"/>
              <a:ext cx="2692921" cy="1346461"/>
              <a:chOff x="0" y="0"/>
              <a:chExt cx="2692919" cy="1346459"/>
            </a:xfrm>
          </p:grpSpPr>
          <p:sp>
            <p:nvSpPr>
              <p:cNvPr id="173" name="Rectangle"/>
              <p:cNvSpPr/>
              <p:nvPr/>
            </p:nvSpPr>
            <p:spPr>
              <a:xfrm>
                <a:off x="-1" y="-1"/>
                <a:ext cx="2692921" cy="1346461"/>
              </a:xfrm>
              <a:prstGeom prst="rect">
                <a:avLst/>
              </a:prstGeom>
              <a:solidFill>
                <a:srgbClr val="002060"/>
              </a:solidFill>
              <a:ln w="25400" cap="flat">
                <a:solidFill>
                  <a:srgbClr val="600C52"/>
                </a:solidFill>
                <a:prstDash val="solid"/>
                <a:round/>
              </a:ln>
              <a:effectLst/>
            </p:spPr>
            <p:txBody>
              <a:bodyPr wrap="square" lIns="50800" tIns="50800" rIns="50800" bIns="50800" numCol="1" anchor="ctr">
                <a:noAutofit/>
              </a:bodyPr>
              <a:lstStyle/>
              <a:p>
                <a:pPr defTabSz="889000">
                  <a:lnSpc>
                    <a:spcPct val="90000"/>
                  </a:lnSpc>
                  <a:spcBef>
                    <a:spcPts val="1300"/>
                  </a:spcBef>
                  <a:defRPr sz="2000">
                    <a:solidFill>
                      <a:srgbClr val="FCFCFC"/>
                    </a:solidFill>
                  </a:defRPr>
                </a:pPr>
                <a:endParaRPr/>
              </a:p>
            </p:txBody>
          </p:sp>
          <p:sp>
            <p:nvSpPr>
              <p:cNvPr id="174" name="Outpatient"/>
              <p:cNvSpPr txBox="1"/>
              <p:nvPr/>
            </p:nvSpPr>
            <p:spPr>
              <a:xfrm>
                <a:off x="0" y="495536"/>
                <a:ext cx="2692920" cy="35538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2700" tIns="12700" rIns="12700" bIns="12700" numCol="1" anchor="ctr">
                <a:noAutofit/>
              </a:bodyPr>
              <a:lstStyle>
                <a:lvl1pPr defTabSz="889000">
                  <a:lnSpc>
                    <a:spcPct val="90000"/>
                  </a:lnSpc>
                  <a:spcBef>
                    <a:spcPts val="800"/>
                  </a:spcBef>
                  <a:defRPr sz="2000">
                    <a:solidFill>
                      <a:srgbClr val="FCFCFC"/>
                    </a:solidFill>
                  </a:defRPr>
                </a:lvl1pPr>
              </a:lstStyle>
              <a:p>
                <a:r>
                  <a:t>Outpatient</a:t>
                </a:r>
              </a:p>
            </p:txBody>
          </p:sp>
        </p:grpSp>
        <p:grpSp>
          <p:nvGrpSpPr>
            <p:cNvPr id="178" name="Group"/>
            <p:cNvGrpSpPr/>
            <p:nvPr/>
          </p:nvGrpSpPr>
          <p:grpSpPr>
            <a:xfrm>
              <a:off x="7040853" y="3732705"/>
              <a:ext cx="2868068" cy="1346460"/>
              <a:chOff x="0" y="0"/>
              <a:chExt cx="2868066" cy="1346459"/>
            </a:xfrm>
          </p:grpSpPr>
          <p:sp>
            <p:nvSpPr>
              <p:cNvPr id="176" name="Rectangle"/>
              <p:cNvSpPr/>
              <p:nvPr/>
            </p:nvSpPr>
            <p:spPr>
              <a:xfrm>
                <a:off x="0" y="-1"/>
                <a:ext cx="2868067" cy="1346461"/>
              </a:xfrm>
              <a:prstGeom prst="rect">
                <a:avLst/>
              </a:prstGeom>
              <a:solidFill>
                <a:srgbClr val="00B050"/>
              </a:solidFill>
              <a:ln w="25400" cap="flat">
                <a:solidFill>
                  <a:srgbClr val="600C52"/>
                </a:solidFill>
                <a:prstDash val="solid"/>
                <a:round/>
              </a:ln>
              <a:effectLst/>
            </p:spPr>
            <p:txBody>
              <a:bodyPr wrap="square" lIns="50800" tIns="50800" rIns="50800" bIns="50800" numCol="1" anchor="ctr">
                <a:noAutofit/>
              </a:bodyPr>
              <a:lstStyle/>
              <a:p>
                <a:pPr defTabSz="889000">
                  <a:lnSpc>
                    <a:spcPct val="90000"/>
                  </a:lnSpc>
                  <a:spcBef>
                    <a:spcPts val="1300"/>
                  </a:spcBef>
                  <a:defRPr>
                    <a:solidFill>
                      <a:srgbClr val="600C52"/>
                    </a:solidFill>
                  </a:defRPr>
                </a:pPr>
                <a:endParaRPr/>
              </a:p>
            </p:txBody>
          </p:sp>
          <p:sp>
            <p:nvSpPr>
              <p:cNvPr id="177" name="BLAZE-1…"/>
              <p:cNvSpPr txBox="1"/>
              <p:nvPr/>
            </p:nvSpPr>
            <p:spPr>
              <a:xfrm>
                <a:off x="0" y="293726"/>
                <a:ext cx="2868067" cy="75900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2700" tIns="12700" rIns="12700" bIns="12700" numCol="1" anchor="ctr">
                <a:noAutofit/>
              </a:bodyPr>
              <a:lstStyle/>
              <a:p>
                <a:pPr defTabSz="889000">
                  <a:lnSpc>
                    <a:spcPct val="90000"/>
                  </a:lnSpc>
                  <a:spcBef>
                    <a:spcPts val="800"/>
                  </a:spcBef>
                  <a:defRPr sz="2000">
                    <a:solidFill>
                      <a:srgbClr val="FCFCFC"/>
                    </a:solidFill>
                  </a:defRPr>
                </a:pPr>
                <a:r>
                  <a:t>BLAZE-1</a:t>
                </a:r>
                <a:endParaRPr>
                  <a:solidFill>
                    <a:srgbClr val="600C52"/>
                  </a:solidFill>
                </a:endParaRPr>
              </a:p>
              <a:p>
                <a:pPr defTabSz="889000">
                  <a:lnSpc>
                    <a:spcPct val="90000"/>
                  </a:lnSpc>
                  <a:spcBef>
                    <a:spcPts val="800"/>
                  </a:spcBef>
                  <a:defRPr sz="2000">
                    <a:solidFill>
                      <a:srgbClr val="FCFCFC"/>
                    </a:solidFill>
                  </a:defRPr>
                </a:pPr>
                <a:r>
                  <a:t>(Bamlanivimab)</a:t>
                </a:r>
              </a:p>
            </p:txBody>
          </p:sp>
        </p:grpSp>
        <p:grpSp>
          <p:nvGrpSpPr>
            <p:cNvPr id="181" name="Group"/>
            <p:cNvGrpSpPr/>
            <p:nvPr/>
          </p:nvGrpSpPr>
          <p:grpSpPr>
            <a:xfrm>
              <a:off x="7020656" y="5316383"/>
              <a:ext cx="2869495" cy="1343363"/>
              <a:chOff x="0" y="0"/>
              <a:chExt cx="2869493" cy="1343361"/>
            </a:xfrm>
          </p:grpSpPr>
          <p:sp>
            <p:nvSpPr>
              <p:cNvPr id="179" name="Rectangle"/>
              <p:cNvSpPr/>
              <p:nvPr/>
            </p:nvSpPr>
            <p:spPr>
              <a:xfrm>
                <a:off x="-1" y="0"/>
                <a:ext cx="2869495" cy="1343362"/>
              </a:xfrm>
              <a:prstGeom prst="rect">
                <a:avLst/>
              </a:prstGeom>
              <a:solidFill>
                <a:srgbClr val="00B050"/>
              </a:solidFill>
              <a:ln w="25400" cap="flat">
                <a:solidFill>
                  <a:srgbClr val="600C52"/>
                </a:solidFill>
                <a:prstDash val="solid"/>
                <a:round/>
              </a:ln>
              <a:effectLst/>
            </p:spPr>
            <p:txBody>
              <a:bodyPr wrap="square" lIns="50800" tIns="50800" rIns="50800" bIns="50800" numCol="1" anchor="ctr">
                <a:noAutofit/>
              </a:bodyPr>
              <a:lstStyle/>
              <a:p>
                <a:pPr defTabSz="889000">
                  <a:lnSpc>
                    <a:spcPct val="90000"/>
                  </a:lnSpc>
                  <a:spcBef>
                    <a:spcPts val="1300"/>
                  </a:spcBef>
                  <a:defRPr>
                    <a:solidFill>
                      <a:srgbClr val="600C52"/>
                    </a:solidFill>
                  </a:defRPr>
                </a:pPr>
                <a:endParaRPr/>
              </a:p>
            </p:txBody>
          </p:sp>
          <p:sp>
            <p:nvSpPr>
              <p:cNvPr id="180" name="REGENERON…"/>
              <p:cNvSpPr txBox="1"/>
              <p:nvPr/>
            </p:nvSpPr>
            <p:spPr>
              <a:xfrm>
                <a:off x="0" y="143677"/>
                <a:ext cx="2869494" cy="105600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2700" tIns="12700" rIns="12700" bIns="12700" numCol="1" anchor="ctr">
                <a:noAutofit/>
              </a:bodyPr>
              <a:lstStyle/>
              <a:p>
                <a:pPr defTabSz="889000">
                  <a:lnSpc>
                    <a:spcPct val="90000"/>
                  </a:lnSpc>
                  <a:spcBef>
                    <a:spcPts val="800"/>
                  </a:spcBef>
                  <a:defRPr sz="2000">
                    <a:solidFill>
                      <a:srgbClr val="FCFCFC"/>
                    </a:solidFill>
                  </a:defRPr>
                </a:pPr>
                <a:r>
                  <a:t>REGENERON</a:t>
                </a:r>
                <a:endParaRPr>
                  <a:solidFill>
                    <a:srgbClr val="600C52"/>
                  </a:solidFill>
                </a:endParaRPr>
              </a:p>
              <a:p>
                <a:pPr defTabSz="889000">
                  <a:lnSpc>
                    <a:spcPct val="90000"/>
                  </a:lnSpc>
                  <a:spcBef>
                    <a:spcPts val="800"/>
                  </a:spcBef>
                  <a:defRPr sz="2000">
                    <a:solidFill>
                      <a:srgbClr val="FCFCFC"/>
                    </a:solidFill>
                  </a:defRPr>
                </a:pPr>
                <a:r>
                  <a:t>(Casirivimab + Imdevimab)</a:t>
                </a:r>
              </a:p>
            </p:txBody>
          </p:sp>
        </p:grpSp>
      </p:gr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86" name="Title 1"/>
          <p:cNvSpPr txBox="1">
            <a:spLocks noGrp="1"/>
          </p:cNvSpPr>
          <p:nvPr>
            <p:ph type="title"/>
          </p:nvPr>
        </p:nvSpPr>
        <p:spPr>
          <a:prstGeom prst="rect">
            <a:avLst/>
          </a:prstGeom>
        </p:spPr>
        <p:txBody>
          <a:bodyPr/>
          <a:lstStyle>
            <a:lvl1pPr>
              <a:defRPr>
                <a:latin typeface="Baskerville"/>
                <a:ea typeface="Baskerville"/>
                <a:cs typeface="Baskerville"/>
                <a:sym typeface="Baskerville"/>
              </a:defRPr>
            </a:lvl1pPr>
          </a:lstStyle>
          <a:p>
            <a:r>
              <a:t>Monoclonal Ab Therapy </a:t>
            </a:r>
          </a:p>
        </p:txBody>
      </p:sp>
      <p:sp>
        <p:nvSpPr>
          <p:cNvPr id="187" name="Content Placeholder 2"/>
          <p:cNvSpPr txBox="1">
            <a:spLocks noGrp="1"/>
          </p:cNvSpPr>
          <p:nvPr>
            <p:ph type="body" idx="1"/>
          </p:nvPr>
        </p:nvSpPr>
        <p:spPr>
          <a:xfrm>
            <a:off x="910801" y="298559"/>
            <a:ext cx="11709403" cy="6477003"/>
          </a:xfrm>
          <a:prstGeom prst="rect">
            <a:avLst/>
          </a:prstGeom>
        </p:spPr>
        <p:txBody>
          <a:bodyPr/>
          <a:lstStyle>
            <a:lvl1pPr>
              <a:buBlip>
                <a:blip r:embed="rId3"/>
              </a:buBlip>
              <a:defRPr sz="2900" u="sng">
                <a:solidFill>
                  <a:srgbClr val="0000FF"/>
                </a:solidFill>
                <a:uFill>
                  <a:solidFill>
                    <a:srgbClr val="0000FF"/>
                  </a:solidFill>
                </a:uFill>
                <a:latin typeface="Baskerville"/>
                <a:ea typeface="Baskerville"/>
                <a:cs typeface="Baskerville"/>
                <a:sym typeface="Baskerville"/>
                <a:hlinkClick r:id="rId4"/>
              </a:defRPr>
            </a:lvl1pPr>
          </a:lstStyle>
          <a:p>
            <a:pPr>
              <a:defRPr>
                <a:solidFill>
                  <a:srgbClr val="546056"/>
                </a:solidFill>
                <a:uFillTx/>
              </a:defRPr>
            </a:pPr>
            <a:r>
              <a:rPr>
                <a:solidFill>
                  <a:srgbClr val="0000FF"/>
                </a:solidFill>
                <a:uFill>
                  <a:solidFill>
                    <a:srgbClr val="0000FF"/>
                  </a:solidFill>
                </a:uFill>
                <a:hlinkClick r:id="rId4"/>
              </a:rPr>
              <a:t>https://www.youtube.com/watch?v=3pFQpiawX80</a:t>
            </a:r>
          </a:p>
        </p:txBody>
      </p:sp>
      <p:grpSp>
        <p:nvGrpSpPr>
          <p:cNvPr id="190" name="Picture 4"/>
          <p:cNvGrpSpPr/>
          <p:nvPr/>
        </p:nvGrpSpPr>
        <p:grpSpPr>
          <a:xfrm>
            <a:off x="2807569" y="4356611"/>
            <a:ext cx="7389662" cy="4522087"/>
            <a:chOff x="0" y="0"/>
            <a:chExt cx="7389660" cy="4522085"/>
          </a:xfrm>
        </p:grpSpPr>
        <p:pic>
          <p:nvPicPr>
            <p:cNvPr id="188" name="Picture 4" descr="Picture 4"/>
            <p:cNvPicPr>
              <a:picLocks noChangeAspect="1"/>
            </p:cNvPicPr>
            <p:nvPr/>
          </p:nvPicPr>
          <p:blipFill>
            <a:blip r:embed="rId5"/>
            <a:stretch>
              <a:fillRect/>
            </a:stretch>
          </p:blipFill>
          <p:spPr>
            <a:xfrm>
              <a:off x="127000" y="88900"/>
              <a:ext cx="7135661" cy="4191886"/>
            </a:xfrm>
            <a:prstGeom prst="rect">
              <a:avLst/>
            </a:prstGeom>
            <a:ln w="12700" cap="flat">
              <a:noFill/>
              <a:miter lim="400000"/>
            </a:ln>
            <a:effectLst/>
          </p:spPr>
        </p:pic>
        <p:pic>
          <p:nvPicPr>
            <p:cNvPr id="189" name="Picture 4" descr="Picture 4"/>
            <p:cNvPicPr>
              <a:picLocks noChangeAspect="1"/>
            </p:cNvPicPr>
            <p:nvPr/>
          </p:nvPicPr>
          <p:blipFill>
            <a:blip r:embed="rId6"/>
            <a:stretch>
              <a:fillRect/>
            </a:stretch>
          </p:blipFill>
          <p:spPr>
            <a:xfrm>
              <a:off x="0" y="0"/>
              <a:ext cx="7389661" cy="4522086"/>
            </a:xfrm>
            <a:prstGeom prst="rect">
              <a:avLst/>
            </a:prstGeom>
            <a:ln w="12700" cap="flat">
              <a:noFill/>
              <a:miter lim="400000"/>
            </a:ln>
            <a:effectLst/>
          </p:spPr>
        </p:pic>
      </p:gr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192" name="Title 1"/>
          <p:cNvSpPr txBox="1">
            <a:spLocks noGrp="1"/>
          </p:cNvSpPr>
          <p:nvPr>
            <p:ph type="title"/>
          </p:nvPr>
        </p:nvSpPr>
        <p:spPr>
          <a:xfrm>
            <a:off x="647700" y="419100"/>
            <a:ext cx="11709400" cy="2032000"/>
          </a:xfrm>
          <a:prstGeom prst="rect">
            <a:avLst/>
          </a:prstGeom>
        </p:spPr>
        <p:txBody>
          <a:bodyPr/>
          <a:lstStyle/>
          <a:p>
            <a:pPr>
              <a:defRPr>
                <a:latin typeface="Baskerville"/>
                <a:ea typeface="Baskerville"/>
                <a:cs typeface="Baskerville"/>
                <a:sym typeface="Baskerville"/>
              </a:defRPr>
            </a:pPr>
            <a:r>
              <a:t>Monoclonal Ab Therapy</a:t>
            </a:r>
          </a:p>
        </p:txBody>
      </p:sp>
      <p:sp>
        <p:nvSpPr>
          <p:cNvPr id="193" name="Content Placeholder 2"/>
          <p:cNvSpPr txBox="1">
            <a:spLocks noGrp="1"/>
          </p:cNvSpPr>
          <p:nvPr>
            <p:ph type="body" idx="1"/>
          </p:nvPr>
        </p:nvSpPr>
        <p:spPr>
          <a:xfrm>
            <a:off x="441323" y="2438173"/>
            <a:ext cx="13217300" cy="7652367"/>
          </a:xfrm>
          <a:prstGeom prst="rect">
            <a:avLst/>
          </a:prstGeom>
        </p:spPr>
        <p:txBody>
          <a:bodyPr/>
          <a:lstStyle/>
          <a:p>
            <a:pPr marL="314670" indent="-314670" defTabSz="389894">
              <a:lnSpc>
                <a:spcPct val="90000"/>
              </a:lnSpc>
              <a:spcBef>
                <a:spcPts val="2700"/>
              </a:spcBef>
              <a:buBlip>
                <a:blip r:embed="rId4"/>
              </a:buBlip>
              <a:defRPr sz="2444" b="1">
                <a:solidFill>
                  <a:srgbClr val="000000"/>
                </a:solidFill>
              </a:defRPr>
            </a:pPr>
            <a:r>
              <a:t>Laboratory produced antibodies with targeting SARSCoV2 spike protein</a:t>
            </a:r>
          </a:p>
          <a:p>
            <a:pPr marL="314670" indent="-314670" defTabSz="389894">
              <a:lnSpc>
                <a:spcPct val="90000"/>
              </a:lnSpc>
              <a:spcBef>
                <a:spcPts val="2700"/>
              </a:spcBef>
              <a:buBlip>
                <a:blip r:embed="rId4"/>
              </a:buBlip>
              <a:defRPr sz="2444" b="1">
                <a:solidFill>
                  <a:srgbClr val="000000"/>
                </a:solidFill>
              </a:defRPr>
            </a:pPr>
            <a:r>
              <a:t>Single Ab or "Cocktail" combination</a:t>
            </a:r>
            <a:endParaRPr sz="2256"/>
          </a:p>
          <a:p>
            <a:pPr marL="816066" lvl="1" indent="-314670" defTabSz="389894">
              <a:lnSpc>
                <a:spcPct val="90000"/>
              </a:lnSpc>
              <a:spcBef>
                <a:spcPts val="2700"/>
              </a:spcBef>
              <a:buBlip>
                <a:blip r:embed="rId4"/>
              </a:buBlip>
              <a:defRPr sz="2444">
                <a:solidFill>
                  <a:srgbClr val="000000"/>
                </a:solidFill>
              </a:defRPr>
            </a:pPr>
            <a:r>
              <a:t>Lily Ly- CoV555: Single Target Ab – Bamlanivimab</a:t>
            </a:r>
          </a:p>
          <a:p>
            <a:pPr marL="816066" lvl="1" indent="-314670" defTabSz="389894">
              <a:lnSpc>
                <a:spcPct val="90000"/>
              </a:lnSpc>
              <a:spcBef>
                <a:spcPts val="2700"/>
              </a:spcBef>
              <a:buBlip>
                <a:blip r:embed="rId4"/>
              </a:buBlip>
              <a:defRPr sz="2444">
                <a:solidFill>
                  <a:srgbClr val="000000"/>
                </a:solidFill>
              </a:defRPr>
            </a:pPr>
            <a:r>
              <a:t>Regeneron: Dual Target Ab- Casirivimab + Imdevimab </a:t>
            </a:r>
          </a:p>
          <a:p>
            <a:pPr marL="314670" indent="-314670" defTabSz="389894">
              <a:lnSpc>
                <a:spcPct val="90000"/>
              </a:lnSpc>
              <a:spcBef>
                <a:spcPts val="2700"/>
              </a:spcBef>
              <a:buBlip>
                <a:blip r:embed="rId4"/>
              </a:buBlip>
              <a:defRPr sz="2444" b="1">
                <a:solidFill>
                  <a:srgbClr val="000000"/>
                </a:solidFill>
              </a:defRPr>
            </a:pPr>
            <a:r>
              <a:t>Pharmacokinetics: </a:t>
            </a:r>
            <a:endParaRPr sz="2256"/>
          </a:p>
          <a:p>
            <a:pPr marL="816066" lvl="1" indent="-314670" defTabSz="389894">
              <a:lnSpc>
                <a:spcPct val="90000"/>
              </a:lnSpc>
              <a:spcBef>
                <a:spcPts val="2700"/>
              </a:spcBef>
              <a:buBlip>
                <a:blip r:embed="rId4"/>
              </a:buBlip>
              <a:defRPr sz="2444">
                <a:solidFill>
                  <a:srgbClr val="000000"/>
                </a:solidFill>
              </a:defRPr>
            </a:pPr>
            <a:r>
              <a:t>IV or subcutaneous administration</a:t>
            </a:r>
          </a:p>
          <a:p>
            <a:pPr marL="816066" lvl="1" indent="-314670" defTabSz="389894">
              <a:lnSpc>
                <a:spcPct val="90000"/>
              </a:lnSpc>
              <a:spcBef>
                <a:spcPts val="2700"/>
              </a:spcBef>
              <a:buBlip>
                <a:blip r:embed="rId4"/>
              </a:buBlip>
              <a:defRPr sz="2444">
                <a:solidFill>
                  <a:srgbClr val="000000"/>
                </a:solidFill>
              </a:defRPr>
            </a:pPr>
            <a:r>
              <a:t>Half-life = weeks to months </a:t>
            </a:r>
            <a:endParaRPr sz="2256"/>
          </a:p>
          <a:p>
            <a:pPr marL="314670" indent="-314670" defTabSz="389894">
              <a:lnSpc>
                <a:spcPct val="90000"/>
              </a:lnSpc>
              <a:spcBef>
                <a:spcPts val="2700"/>
              </a:spcBef>
              <a:buBlip>
                <a:blip r:embed="rId4"/>
              </a:buBlip>
              <a:defRPr sz="2444" b="1">
                <a:solidFill>
                  <a:srgbClr val="000000"/>
                </a:solidFill>
              </a:defRPr>
            </a:pPr>
            <a:r>
              <a:t>Safety: </a:t>
            </a:r>
            <a:endParaRPr sz="2256"/>
          </a:p>
          <a:p>
            <a:pPr marL="816066" lvl="1" indent="-314670" defTabSz="389894">
              <a:lnSpc>
                <a:spcPct val="90000"/>
              </a:lnSpc>
              <a:spcBef>
                <a:spcPts val="2700"/>
              </a:spcBef>
              <a:buBlip>
                <a:blip r:embed="rId4"/>
              </a:buBlip>
              <a:defRPr sz="2444">
                <a:solidFill>
                  <a:srgbClr val="000000"/>
                </a:solidFill>
              </a:defRPr>
            </a:pPr>
            <a:r>
              <a:t>Generally well tolerated</a:t>
            </a:r>
            <a:endParaRPr sz="2256"/>
          </a:p>
          <a:p>
            <a:pPr marL="816066" lvl="1" indent="-314670" defTabSz="389894">
              <a:lnSpc>
                <a:spcPct val="90000"/>
              </a:lnSpc>
              <a:spcBef>
                <a:spcPts val="2700"/>
              </a:spcBef>
              <a:buBlip>
                <a:blip r:embed="rId4"/>
              </a:buBlip>
              <a:defRPr sz="2444">
                <a:solidFill>
                  <a:srgbClr val="000000"/>
                </a:solidFill>
              </a:defRPr>
            </a:pPr>
            <a:r>
              <a:t>Rare risk of allergic reaction - </a:t>
            </a:r>
            <a:r>
              <a:rPr b="1">
                <a:solidFill>
                  <a:srgbClr val="FF2600"/>
                </a:solidFill>
              </a:rPr>
              <a:t>Antibody-dependent enhancement (ADE)</a:t>
            </a:r>
          </a:p>
        </p:txBody>
      </p:sp>
      <p:pic>
        <p:nvPicPr>
          <p:cNvPr id="194" name="Image" descr="Image"/>
          <p:cNvPicPr>
            <a:picLocks noChangeAspect="1"/>
          </p:cNvPicPr>
          <p:nvPr/>
        </p:nvPicPr>
        <p:blipFill>
          <a:blip r:embed="rId5"/>
          <a:stretch>
            <a:fillRect/>
          </a:stretch>
        </p:blipFill>
        <p:spPr>
          <a:xfrm>
            <a:off x="7254840" y="5558398"/>
            <a:ext cx="4416759" cy="2753849"/>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32" fill="hold" grpId="1" nodeType="clickEffect">
                                  <p:stCondLst>
                                    <p:cond delay="0"/>
                                  </p:stCondLst>
                                  <p:iterate>
                                    <p:tmAbs val="0"/>
                                  </p:iterate>
                                  <p:childTnLst>
                                    <p:set>
                                      <p:cBhvr>
                                        <p:cTn id="6" fill="hold"/>
                                        <p:tgtEl>
                                          <p:spTgt spid="193">
                                            <p:bg/>
                                          </p:spTgt>
                                        </p:tgtEl>
                                        <p:attrNameLst>
                                          <p:attrName>style.visibility</p:attrName>
                                        </p:attrNameLst>
                                      </p:cBhvr>
                                      <p:to>
                                        <p:strVal val="visible"/>
                                      </p:to>
                                    </p:set>
                                    <p:anim calcmode="lin" valueType="num">
                                      <p:cBhvr>
                                        <p:cTn id="7" dur="1500" fill="hold"/>
                                        <p:tgtEl>
                                          <p:spTgt spid="193">
                                            <p:bg/>
                                          </p:spTgt>
                                        </p:tgtEl>
                                        <p:attrNameLst>
                                          <p:attrName>ppt_w</p:attrName>
                                        </p:attrNameLst>
                                      </p:cBhvr>
                                      <p:tavLst>
                                        <p:tav tm="0">
                                          <p:val>
                                            <p:strVal val="4*#ppt_w"/>
                                          </p:val>
                                        </p:tav>
                                        <p:tav tm="100000">
                                          <p:val>
                                            <p:strVal val="#ppt_w"/>
                                          </p:val>
                                        </p:tav>
                                      </p:tavLst>
                                    </p:anim>
                                    <p:anim calcmode="lin" valueType="num">
                                      <p:cBhvr>
                                        <p:cTn id="8" dur="1500" fill="hold"/>
                                        <p:tgtEl>
                                          <p:spTgt spid="193">
                                            <p:bg/>
                                          </p:spTgt>
                                        </p:tgtEl>
                                        <p:attrNameLst>
                                          <p:attrName>ppt_h</p:attrName>
                                        </p:attrNameLst>
                                      </p:cBhvr>
                                      <p:tavLst>
                                        <p:tav tm="0">
                                          <p:val>
                                            <p:strVal val="4*#ppt_h"/>
                                          </p:val>
                                        </p:tav>
                                        <p:tav tm="100000">
                                          <p:val>
                                            <p:strVal val="#ppt_h"/>
                                          </p:val>
                                        </p:tav>
                                      </p:tavLst>
                                    </p:anim>
                                  </p:childTnLst>
                                </p:cTn>
                              </p:par>
                              <p:par>
                                <p:cTn id="9" presetID="23" presetClass="entr" presetSubtype="32" fill="hold" grpId="1" nodeType="withEffect">
                                  <p:stCondLst>
                                    <p:cond delay="0"/>
                                  </p:stCondLst>
                                  <p:iterate>
                                    <p:tmAbs val="0"/>
                                  </p:iterate>
                                  <p:childTnLst>
                                    <p:set>
                                      <p:cBhvr>
                                        <p:cTn id="10" fill="hold"/>
                                        <p:tgtEl>
                                          <p:spTgt spid="193">
                                            <p:txEl>
                                              <p:pRg st="0" end="0"/>
                                            </p:txEl>
                                          </p:spTgt>
                                        </p:tgtEl>
                                        <p:attrNameLst>
                                          <p:attrName>style.visibility</p:attrName>
                                        </p:attrNameLst>
                                      </p:cBhvr>
                                      <p:to>
                                        <p:strVal val="visible"/>
                                      </p:to>
                                    </p:set>
                                    <p:anim calcmode="lin" valueType="num">
                                      <p:cBhvr>
                                        <p:cTn id="11" dur="1500" fill="hold"/>
                                        <p:tgtEl>
                                          <p:spTgt spid="193">
                                            <p:txEl>
                                              <p:pRg st="0" end="0"/>
                                            </p:txEl>
                                          </p:spTgt>
                                        </p:tgtEl>
                                        <p:attrNameLst>
                                          <p:attrName>ppt_w</p:attrName>
                                        </p:attrNameLst>
                                      </p:cBhvr>
                                      <p:tavLst>
                                        <p:tav tm="0">
                                          <p:val>
                                            <p:strVal val="4*#ppt_w"/>
                                          </p:val>
                                        </p:tav>
                                        <p:tav tm="100000">
                                          <p:val>
                                            <p:strVal val="#ppt_w"/>
                                          </p:val>
                                        </p:tav>
                                      </p:tavLst>
                                    </p:anim>
                                    <p:anim calcmode="lin" valueType="num">
                                      <p:cBhvr>
                                        <p:cTn id="12" dur="1500" fill="hold"/>
                                        <p:tgtEl>
                                          <p:spTgt spid="193">
                                            <p:txEl>
                                              <p:pRg st="0" end="0"/>
                                            </p:txEl>
                                          </p:spTgt>
                                        </p:tgtEl>
                                        <p:attrNameLst>
                                          <p:attrName>ppt_h</p:attrName>
                                        </p:attrNameLst>
                                      </p:cBhvr>
                                      <p:tavLst>
                                        <p:tav tm="0">
                                          <p:val>
                                            <p:strVal val="4*#ppt_h"/>
                                          </p:val>
                                        </p:tav>
                                        <p:tav tm="100000">
                                          <p:val>
                                            <p:strVal val="#ppt_h"/>
                                          </p:val>
                                        </p:tav>
                                      </p:tavLst>
                                    </p:anim>
                                  </p:childTnLst>
                                </p:cTn>
                              </p:par>
                            </p:childTnLst>
                          </p:cTn>
                        </p:par>
                        <p:par>
                          <p:cTn id="13" fill="hold">
                            <p:stCondLst>
                              <p:cond delay="1500"/>
                            </p:stCondLst>
                            <p:childTnLst>
                              <p:par>
                                <p:cTn id="14" presetID="1" presetClass="entr" presetSubtype="0" fill="hold" grpId="2" nodeType="afterEffect">
                                  <p:stCondLst>
                                    <p:cond delay="0"/>
                                  </p:stCondLst>
                                  <p:iterate>
                                    <p:tmAbs val="0"/>
                                  </p:iterate>
                                  <p:childTnLst>
                                    <p:set>
                                      <p:cBhvr>
                                        <p:cTn id="15" fill="hold"/>
                                        <p:tgtEl>
                                          <p:spTgt spid="19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3" presetClass="entr" presetSubtype="32" fill="hold" grpId="1" nodeType="clickEffect">
                                  <p:stCondLst>
                                    <p:cond delay="0"/>
                                  </p:stCondLst>
                                  <p:iterate>
                                    <p:tmAbs val="0"/>
                                  </p:iterate>
                                  <p:childTnLst>
                                    <p:set>
                                      <p:cBhvr>
                                        <p:cTn id="19" fill="hold"/>
                                        <p:tgtEl>
                                          <p:spTgt spid="193">
                                            <p:txEl>
                                              <p:pRg st="1" end="1"/>
                                            </p:txEl>
                                          </p:spTgt>
                                        </p:tgtEl>
                                        <p:attrNameLst>
                                          <p:attrName>style.visibility</p:attrName>
                                        </p:attrNameLst>
                                      </p:cBhvr>
                                      <p:to>
                                        <p:strVal val="visible"/>
                                      </p:to>
                                    </p:set>
                                    <p:anim calcmode="lin" valueType="num">
                                      <p:cBhvr>
                                        <p:cTn id="20" dur="1500" fill="hold"/>
                                        <p:tgtEl>
                                          <p:spTgt spid="193">
                                            <p:txEl>
                                              <p:pRg st="1" end="1"/>
                                            </p:txEl>
                                          </p:spTgt>
                                        </p:tgtEl>
                                        <p:attrNameLst>
                                          <p:attrName>ppt_w</p:attrName>
                                        </p:attrNameLst>
                                      </p:cBhvr>
                                      <p:tavLst>
                                        <p:tav tm="0">
                                          <p:val>
                                            <p:strVal val="4*#ppt_w"/>
                                          </p:val>
                                        </p:tav>
                                        <p:tav tm="100000">
                                          <p:val>
                                            <p:strVal val="#ppt_w"/>
                                          </p:val>
                                        </p:tav>
                                      </p:tavLst>
                                    </p:anim>
                                    <p:anim calcmode="lin" valueType="num">
                                      <p:cBhvr>
                                        <p:cTn id="21" dur="1500" fill="hold"/>
                                        <p:tgtEl>
                                          <p:spTgt spid="193">
                                            <p:txEl>
                                              <p:pRg st="1" end="1"/>
                                            </p:txEl>
                                          </p:spTgt>
                                        </p:tgtEl>
                                        <p:attrNameLst>
                                          <p:attrName>ppt_h</p:attrName>
                                        </p:attrNameLst>
                                      </p:cBhvr>
                                      <p:tavLst>
                                        <p:tav tm="0">
                                          <p:val>
                                            <p:strVal val="4*#ppt_h"/>
                                          </p:val>
                                        </p:tav>
                                        <p:tav tm="100000">
                                          <p:val>
                                            <p:strVal val="#ppt_h"/>
                                          </p:val>
                                        </p:tav>
                                      </p:tavLst>
                                    </p:anim>
                                  </p:childTnLst>
                                </p:cTn>
                              </p:par>
                              <p:par>
                                <p:cTn id="22" presetID="23" presetClass="entr" presetSubtype="32" fill="hold" grpId="1" nodeType="withEffect">
                                  <p:stCondLst>
                                    <p:cond delay="0"/>
                                  </p:stCondLst>
                                  <p:iterate>
                                    <p:tmAbs val="0"/>
                                  </p:iterate>
                                  <p:childTnLst>
                                    <p:set>
                                      <p:cBhvr>
                                        <p:cTn id="23" fill="hold"/>
                                        <p:tgtEl>
                                          <p:spTgt spid="193">
                                            <p:txEl>
                                              <p:pRg st="2" end="2"/>
                                            </p:txEl>
                                          </p:spTgt>
                                        </p:tgtEl>
                                        <p:attrNameLst>
                                          <p:attrName>style.visibility</p:attrName>
                                        </p:attrNameLst>
                                      </p:cBhvr>
                                      <p:to>
                                        <p:strVal val="visible"/>
                                      </p:to>
                                    </p:set>
                                    <p:anim calcmode="lin" valueType="num">
                                      <p:cBhvr>
                                        <p:cTn id="24" dur="1500" fill="hold"/>
                                        <p:tgtEl>
                                          <p:spTgt spid="193">
                                            <p:txEl>
                                              <p:pRg st="2" end="2"/>
                                            </p:txEl>
                                          </p:spTgt>
                                        </p:tgtEl>
                                        <p:attrNameLst>
                                          <p:attrName>ppt_w</p:attrName>
                                        </p:attrNameLst>
                                      </p:cBhvr>
                                      <p:tavLst>
                                        <p:tav tm="0">
                                          <p:val>
                                            <p:strVal val="4*#ppt_w"/>
                                          </p:val>
                                        </p:tav>
                                        <p:tav tm="100000">
                                          <p:val>
                                            <p:strVal val="#ppt_w"/>
                                          </p:val>
                                        </p:tav>
                                      </p:tavLst>
                                    </p:anim>
                                    <p:anim calcmode="lin" valueType="num">
                                      <p:cBhvr>
                                        <p:cTn id="25" dur="1500" fill="hold"/>
                                        <p:tgtEl>
                                          <p:spTgt spid="193">
                                            <p:txEl>
                                              <p:pRg st="2" end="2"/>
                                            </p:txEl>
                                          </p:spTgt>
                                        </p:tgtEl>
                                        <p:attrNameLst>
                                          <p:attrName>ppt_h</p:attrName>
                                        </p:attrNameLst>
                                      </p:cBhvr>
                                      <p:tavLst>
                                        <p:tav tm="0">
                                          <p:val>
                                            <p:strVal val="4*#ppt_h"/>
                                          </p:val>
                                        </p:tav>
                                        <p:tav tm="100000">
                                          <p:val>
                                            <p:strVal val="#ppt_h"/>
                                          </p:val>
                                        </p:tav>
                                      </p:tavLst>
                                    </p:anim>
                                  </p:childTnLst>
                                </p:cTn>
                              </p:par>
                              <p:par>
                                <p:cTn id="26" presetID="23" presetClass="entr" presetSubtype="32" fill="hold" grpId="1" nodeType="withEffect">
                                  <p:stCondLst>
                                    <p:cond delay="0"/>
                                  </p:stCondLst>
                                  <p:iterate>
                                    <p:tmAbs val="0"/>
                                  </p:iterate>
                                  <p:childTnLst>
                                    <p:set>
                                      <p:cBhvr>
                                        <p:cTn id="27" fill="hold"/>
                                        <p:tgtEl>
                                          <p:spTgt spid="193">
                                            <p:txEl>
                                              <p:pRg st="3" end="3"/>
                                            </p:txEl>
                                          </p:spTgt>
                                        </p:tgtEl>
                                        <p:attrNameLst>
                                          <p:attrName>style.visibility</p:attrName>
                                        </p:attrNameLst>
                                      </p:cBhvr>
                                      <p:to>
                                        <p:strVal val="visible"/>
                                      </p:to>
                                    </p:set>
                                    <p:anim calcmode="lin" valueType="num">
                                      <p:cBhvr>
                                        <p:cTn id="28" dur="1500" fill="hold"/>
                                        <p:tgtEl>
                                          <p:spTgt spid="193">
                                            <p:txEl>
                                              <p:pRg st="3" end="3"/>
                                            </p:txEl>
                                          </p:spTgt>
                                        </p:tgtEl>
                                        <p:attrNameLst>
                                          <p:attrName>ppt_w</p:attrName>
                                        </p:attrNameLst>
                                      </p:cBhvr>
                                      <p:tavLst>
                                        <p:tav tm="0">
                                          <p:val>
                                            <p:strVal val="4*#ppt_w"/>
                                          </p:val>
                                        </p:tav>
                                        <p:tav tm="100000">
                                          <p:val>
                                            <p:strVal val="#ppt_w"/>
                                          </p:val>
                                        </p:tav>
                                      </p:tavLst>
                                    </p:anim>
                                    <p:anim calcmode="lin" valueType="num">
                                      <p:cBhvr>
                                        <p:cTn id="29" dur="1500" fill="hold"/>
                                        <p:tgtEl>
                                          <p:spTgt spid="193">
                                            <p:txEl>
                                              <p:pRg st="3" end="3"/>
                                            </p:txEl>
                                          </p:spTgt>
                                        </p:tgtEl>
                                        <p:attrNameLst>
                                          <p:attrName>ppt_h</p:attrName>
                                        </p:attrNameLst>
                                      </p:cBhvr>
                                      <p:tavLst>
                                        <p:tav tm="0">
                                          <p:val>
                                            <p:strVal val="4*#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23" presetClass="entr" presetSubtype="32" fill="hold" grpId="1" nodeType="clickEffect">
                                  <p:stCondLst>
                                    <p:cond delay="0"/>
                                  </p:stCondLst>
                                  <p:iterate>
                                    <p:tmAbs val="0"/>
                                  </p:iterate>
                                  <p:childTnLst>
                                    <p:set>
                                      <p:cBhvr>
                                        <p:cTn id="33" fill="hold"/>
                                        <p:tgtEl>
                                          <p:spTgt spid="193">
                                            <p:txEl>
                                              <p:pRg st="4" end="4"/>
                                            </p:txEl>
                                          </p:spTgt>
                                        </p:tgtEl>
                                        <p:attrNameLst>
                                          <p:attrName>style.visibility</p:attrName>
                                        </p:attrNameLst>
                                      </p:cBhvr>
                                      <p:to>
                                        <p:strVal val="visible"/>
                                      </p:to>
                                    </p:set>
                                    <p:anim calcmode="lin" valueType="num">
                                      <p:cBhvr>
                                        <p:cTn id="34" dur="1500" fill="hold"/>
                                        <p:tgtEl>
                                          <p:spTgt spid="193">
                                            <p:txEl>
                                              <p:pRg st="4" end="4"/>
                                            </p:txEl>
                                          </p:spTgt>
                                        </p:tgtEl>
                                        <p:attrNameLst>
                                          <p:attrName>ppt_w</p:attrName>
                                        </p:attrNameLst>
                                      </p:cBhvr>
                                      <p:tavLst>
                                        <p:tav tm="0">
                                          <p:val>
                                            <p:strVal val="4*#ppt_w"/>
                                          </p:val>
                                        </p:tav>
                                        <p:tav tm="100000">
                                          <p:val>
                                            <p:strVal val="#ppt_w"/>
                                          </p:val>
                                        </p:tav>
                                      </p:tavLst>
                                    </p:anim>
                                    <p:anim calcmode="lin" valueType="num">
                                      <p:cBhvr>
                                        <p:cTn id="35" dur="1500" fill="hold"/>
                                        <p:tgtEl>
                                          <p:spTgt spid="193">
                                            <p:txEl>
                                              <p:pRg st="4" end="4"/>
                                            </p:txEl>
                                          </p:spTgt>
                                        </p:tgtEl>
                                        <p:attrNameLst>
                                          <p:attrName>ppt_h</p:attrName>
                                        </p:attrNameLst>
                                      </p:cBhvr>
                                      <p:tavLst>
                                        <p:tav tm="0">
                                          <p:val>
                                            <p:strVal val="4*#ppt_h"/>
                                          </p:val>
                                        </p:tav>
                                        <p:tav tm="100000">
                                          <p:val>
                                            <p:strVal val="#ppt_h"/>
                                          </p:val>
                                        </p:tav>
                                      </p:tavLst>
                                    </p:anim>
                                  </p:childTnLst>
                                </p:cTn>
                              </p:par>
                              <p:par>
                                <p:cTn id="36" presetID="23" presetClass="entr" presetSubtype="32" fill="hold" grpId="1" nodeType="withEffect">
                                  <p:stCondLst>
                                    <p:cond delay="0"/>
                                  </p:stCondLst>
                                  <p:iterate>
                                    <p:tmAbs val="0"/>
                                  </p:iterate>
                                  <p:childTnLst>
                                    <p:set>
                                      <p:cBhvr>
                                        <p:cTn id="37" fill="hold"/>
                                        <p:tgtEl>
                                          <p:spTgt spid="193">
                                            <p:txEl>
                                              <p:pRg st="5" end="5"/>
                                            </p:txEl>
                                          </p:spTgt>
                                        </p:tgtEl>
                                        <p:attrNameLst>
                                          <p:attrName>style.visibility</p:attrName>
                                        </p:attrNameLst>
                                      </p:cBhvr>
                                      <p:to>
                                        <p:strVal val="visible"/>
                                      </p:to>
                                    </p:set>
                                    <p:anim calcmode="lin" valueType="num">
                                      <p:cBhvr>
                                        <p:cTn id="38" dur="1500" fill="hold"/>
                                        <p:tgtEl>
                                          <p:spTgt spid="193">
                                            <p:txEl>
                                              <p:pRg st="5" end="5"/>
                                            </p:txEl>
                                          </p:spTgt>
                                        </p:tgtEl>
                                        <p:attrNameLst>
                                          <p:attrName>ppt_w</p:attrName>
                                        </p:attrNameLst>
                                      </p:cBhvr>
                                      <p:tavLst>
                                        <p:tav tm="0">
                                          <p:val>
                                            <p:strVal val="4*#ppt_w"/>
                                          </p:val>
                                        </p:tav>
                                        <p:tav tm="100000">
                                          <p:val>
                                            <p:strVal val="#ppt_w"/>
                                          </p:val>
                                        </p:tav>
                                      </p:tavLst>
                                    </p:anim>
                                    <p:anim calcmode="lin" valueType="num">
                                      <p:cBhvr>
                                        <p:cTn id="39" dur="1500" fill="hold"/>
                                        <p:tgtEl>
                                          <p:spTgt spid="193">
                                            <p:txEl>
                                              <p:pRg st="5" end="5"/>
                                            </p:txEl>
                                          </p:spTgt>
                                        </p:tgtEl>
                                        <p:attrNameLst>
                                          <p:attrName>ppt_h</p:attrName>
                                        </p:attrNameLst>
                                      </p:cBhvr>
                                      <p:tavLst>
                                        <p:tav tm="0">
                                          <p:val>
                                            <p:strVal val="4*#ppt_h"/>
                                          </p:val>
                                        </p:tav>
                                        <p:tav tm="100000">
                                          <p:val>
                                            <p:strVal val="#ppt_h"/>
                                          </p:val>
                                        </p:tav>
                                      </p:tavLst>
                                    </p:anim>
                                  </p:childTnLst>
                                </p:cTn>
                              </p:par>
                              <p:par>
                                <p:cTn id="40" presetID="23" presetClass="entr" presetSubtype="32" fill="hold" grpId="1" nodeType="withEffect">
                                  <p:stCondLst>
                                    <p:cond delay="0"/>
                                  </p:stCondLst>
                                  <p:iterate>
                                    <p:tmAbs val="0"/>
                                  </p:iterate>
                                  <p:childTnLst>
                                    <p:set>
                                      <p:cBhvr>
                                        <p:cTn id="41" fill="hold"/>
                                        <p:tgtEl>
                                          <p:spTgt spid="193">
                                            <p:txEl>
                                              <p:pRg st="6" end="6"/>
                                            </p:txEl>
                                          </p:spTgt>
                                        </p:tgtEl>
                                        <p:attrNameLst>
                                          <p:attrName>style.visibility</p:attrName>
                                        </p:attrNameLst>
                                      </p:cBhvr>
                                      <p:to>
                                        <p:strVal val="visible"/>
                                      </p:to>
                                    </p:set>
                                    <p:anim calcmode="lin" valueType="num">
                                      <p:cBhvr>
                                        <p:cTn id="42" dur="1500" fill="hold"/>
                                        <p:tgtEl>
                                          <p:spTgt spid="193">
                                            <p:txEl>
                                              <p:pRg st="6" end="6"/>
                                            </p:txEl>
                                          </p:spTgt>
                                        </p:tgtEl>
                                        <p:attrNameLst>
                                          <p:attrName>ppt_w</p:attrName>
                                        </p:attrNameLst>
                                      </p:cBhvr>
                                      <p:tavLst>
                                        <p:tav tm="0">
                                          <p:val>
                                            <p:strVal val="4*#ppt_w"/>
                                          </p:val>
                                        </p:tav>
                                        <p:tav tm="100000">
                                          <p:val>
                                            <p:strVal val="#ppt_w"/>
                                          </p:val>
                                        </p:tav>
                                      </p:tavLst>
                                    </p:anim>
                                    <p:anim calcmode="lin" valueType="num">
                                      <p:cBhvr>
                                        <p:cTn id="43" dur="1500" fill="hold"/>
                                        <p:tgtEl>
                                          <p:spTgt spid="193">
                                            <p:txEl>
                                              <p:pRg st="6" end="6"/>
                                            </p:txEl>
                                          </p:spTgt>
                                        </p:tgtEl>
                                        <p:attrNameLst>
                                          <p:attrName>ppt_h</p:attrName>
                                        </p:attrNameLst>
                                      </p:cBhvr>
                                      <p:tavLst>
                                        <p:tav tm="0">
                                          <p:val>
                                            <p:strVal val="4*#ppt_h"/>
                                          </p:val>
                                        </p:tav>
                                        <p:tav tm="100000">
                                          <p:val>
                                            <p:strVal val="#ppt_h"/>
                                          </p:val>
                                        </p:tav>
                                      </p:tavLst>
                                    </p:anim>
                                  </p:childTnLst>
                                </p:cTn>
                              </p:par>
                            </p:childTnLst>
                          </p:cTn>
                        </p:par>
                      </p:childTnLst>
                    </p:cTn>
                  </p:par>
                  <p:par>
                    <p:cTn id="44" fill="hold">
                      <p:stCondLst>
                        <p:cond delay="indefinite"/>
                      </p:stCondLst>
                      <p:childTnLst>
                        <p:par>
                          <p:cTn id="45" fill="hold">
                            <p:stCondLst>
                              <p:cond delay="0"/>
                            </p:stCondLst>
                            <p:childTnLst>
                              <p:par>
                                <p:cTn id="46" presetID="23" presetClass="entr" presetSubtype="32" fill="hold" grpId="1" nodeType="clickEffect">
                                  <p:stCondLst>
                                    <p:cond delay="0"/>
                                  </p:stCondLst>
                                  <p:iterate>
                                    <p:tmAbs val="0"/>
                                  </p:iterate>
                                  <p:childTnLst>
                                    <p:set>
                                      <p:cBhvr>
                                        <p:cTn id="47" fill="hold"/>
                                        <p:tgtEl>
                                          <p:spTgt spid="193">
                                            <p:txEl>
                                              <p:pRg st="7" end="7"/>
                                            </p:txEl>
                                          </p:spTgt>
                                        </p:tgtEl>
                                        <p:attrNameLst>
                                          <p:attrName>style.visibility</p:attrName>
                                        </p:attrNameLst>
                                      </p:cBhvr>
                                      <p:to>
                                        <p:strVal val="visible"/>
                                      </p:to>
                                    </p:set>
                                    <p:anim calcmode="lin" valueType="num">
                                      <p:cBhvr>
                                        <p:cTn id="48" dur="1500" fill="hold"/>
                                        <p:tgtEl>
                                          <p:spTgt spid="193">
                                            <p:txEl>
                                              <p:pRg st="7" end="7"/>
                                            </p:txEl>
                                          </p:spTgt>
                                        </p:tgtEl>
                                        <p:attrNameLst>
                                          <p:attrName>ppt_w</p:attrName>
                                        </p:attrNameLst>
                                      </p:cBhvr>
                                      <p:tavLst>
                                        <p:tav tm="0">
                                          <p:val>
                                            <p:strVal val="4*#ppt_w"/>
                                          </p:val>
                                        </p:tav>
                                        <p:tav tm="100000">
                                          <p:val>
                                            <p:strVal val="#ppt_w"/>
                                          </p:val>
                                        </p:tav>
                                      </p:tavLst>
                                    </p:anim>
                                    <p:anim calcmode="lin" valueType="num">
                                      <p:cBhvr>
                                        <p:cTn id="49" dur="1500" fill="hold"/>
                                        <p:tgtEl>
                                          <p:spTgt spid="193">
                                            <p:txEl>
                                              <p:pRg st="7" end="7"/>
                                            </p:txEl>
                                          </p:spTgt>
                                        </p:tgtEl>
                                        <p:attrNameLst>
                                          <p:attrName>ppt_h</p:attrName>
                                        </p:attrNameLst>
                                      </p:cBhvr>
                                      <p:tavLst>
                                        <p:tav tm="0">
                                          <p:val>
                                            <p:strVal val="4*#ppt_h"/>
                                          </p:val>
                                        </p:tav>
                                        <p:tav tm="100000">
                                          <p:val>
                                            <p:strVal val="#ppt_h"/>
                                          </p:val>
                                        </p:tav>
                                      </p:tavLst>
                                    </p:anim>
                                  </p:childTnLst>
                                </p:cTn>
                              </p:par>
                              <p:par>
                                <p:cTn id="50" presetID="23" presetClass="entr" presetSubtype="32" fill="hold" grpId="1" nodeType="withEffect">
                                  <p:stCondLst>
                                    <p:cond delay="0"/>
                                  </p:stCondLst>
                                  <p:iterate>
                                    <p:tmAbs val="0"/>
                                  </p:iterate>
                                  <p:childTnLst>
                                    <p:set>
                                      <p:cBhvr>
                                        <p:cTn id="51" fill="hold"/>
                                        <p:tgtEl>
                                          <p:spTgt spid="193">
                                            <p:txEl>
                                              <p:pRg st="8" end="8"/>
                                            </p:txEl>
                                          </p:spTgt>
                                        </p:tgtEl>
                                        <p:attrNameLst>
                                          <p:attrName>style.visibility</p:attrName>
                                        </p:attrNameLst>
                                      </p:cBhvr>
                                      <p:to>
                                        <p:strVal val="visible"/>
                                      </p:to>
                                    </p:set>
                                    <p:anim calcmode="lin" valueType="num">
                                      <p:cBhvr>
                                        <p:cTn id="52" dur="1500" fill="hold"/>
                                        <p:tgtEl>
                                          <p:spTgt spid="193">
                                            <p:txEl>
                                              <p:pRg st="8" end="8"/>
                                            </p:txEl>
                                          </p:spTgt>
                                        </p:tgtEl>
                                        <p:attrNameLst>
                                          <p:attrName>ppt_w</p:attrName>
                                        </p:attrNameLst>
                                      </p:cBhvr>
                                      <p:tavLst>
                                        <p:tav tm="0">
                                          <p:val>
                                            <p:strVal val="4*#ppt_w"/>
                                          </p:val>
                                        </p:tav>
                                        <p:tav tm="100000">
                                          <p:val>
                                            <p:strVal val="#ppt_w"/>
                                          </p:val>
                                        </p:tav>
                                      </p:tavLst>
                                    </p:anim>
                                    <p:anim calcmode="lin" valueType="num">
                                      <p:cBhvr>
                                        <p:cTn id="53" dur="1500" fill="hold"/>
                                        <p:tgtEl>
                                          <p:spTgt spid="193">
                                            <p:txEl>
                                              <p:pRg st="8" end="8"/>
                                            </p:txEl>
                                          </p:spTgt>
                                        </p:tgtEl>
                                        <p:attrNameLst>
                                          <p:attrName>ppt_h</p:attrName>
                                        </p:attrNameLst>
                                      </p:cBhvr>
                                      <p:tavLst>
                                        <p:tav tm="0">
                                          <p:val>
                                            <p:strVal val="4*#ppt_h"/>
                                          </p:val>
                                        </p:tav>
                                        <p:tav tm="100000">
                                          <p:val>
                                            <p:strVal val="#ppt_h"/>
                                          </p:val>
                                        </p:tav>
                                      </p:tavLst>
                                    </p:anim>
                                  </p:childTnLst>
                                </p:cTn>
                              </p:par>
                              <p:par>
                                <p:cTn id="54" presetID="23" presetClass="entr" presetSubtype="32" fill="hold" grpId="1" nodeType="withEffect">
                                  <p:stCondLst>
                                    <p:cond delay="0"/>
                                  </p:stCondLst>
                                  <p:iterate>
                                    <p:tmAbs val="0"/>
                                  </p:iterate>
                                  <p:childTnLst>
                                    <p:set>
                                      <p:cBhvr>
                                        <p:cTn id="55" fill="hold"/>
                                        <p:tgtEl>
                                          <p:spTgt spid="193">
                                            <p:txEl>
                                              <p:pRg st="9" end="9"/>
                                            </p:txEl>
                                          </p:spTgt>
                                        </p:tgtEl>
                                        <p:attrNameLst>
                                          <p:attrName>style.visibility</p:attrName>
                                        </p:attrNameLst>
                                      </p:cBhvr>
                                      <p:to>
                                        <p:strVal val="visible"/>
                                      </p:to>
                                    </p:set>
                                    <p:anim calcmode="lin" valueType="num">
                                      <p:cBhvr>
                                        <p:cTn id="56" dur="1500" fill="hold"/>
                                        <p:tgtEl>
                                          <p:spTgt spid="193">
                                            <p:txEl>
                                              <p:pRg st="9" end="9"/>
                                            </p:txEl>
                                          </p:spTgt>
                                        </p:tgtEl>
                                        <p:attrNameLst>
                                          <p:attrName>ppt_w</p:attrName>
                                        </p:attrNameLst>
                                      </p:cBhvr>
                                      <p:tavLst>
                                        <p:tav tm="0">
                                          <p:val>
                                            <p:strVal val="4*#ppt_w"/>
                                          </p:val>
                                        </p:tav>
                                        <p:tav tm="100000">
                                          <p:val>
                                            <p:strVal val="#ppt_w"/>
                                          </p:val>
                                        </p:tav>
                                      </p:tavLst>
                                    </p:anim>
                                    <p:anim calcmode="lin" valueType="num">
                                      <p:cBhvr>
                                        <p:cTn id="57" dur="1500" fill="hold"/>
                                        <p:tgtEl>
                                          <p:spTgt spid="193">
                                            <p:txEl>
                                              <p:pRg st="9" end="9"/>
                                            </p:txEl>
                                          </p:spTgt>
                                        </p:tgtEl>
                                        <p:attrNameLst>
                                          <p:attrName>ppt_h</p:attrName>
                                        </p:attrNameLst>
                                      </p:cBhvr>
                                      <p:tavLst>
                                        <p:tav tm="0">
                                          <p:val>
                                            <p:strVal val="4*#ppt_h"/>
                                          </p:val>
                                        </p:tav>
                                        <p:tav tm="100000">
                                          <p:val>
                                            <p:strVal val="#ppt_h"/>
                                          </p:val>
                                        </p:tav>
                                      </p:tavLst>
                                    </p:anim>
                                  </p:childTnLst>
                                </p:cTn>
                              </p:par>
                            </p:childTnLst>
                          </p:cTn>
                        </p:par>
                      </p:childTnLst>
                    </p:cTn>
                  </p:par>
                  <p:par>
                    <p:cTn id="58" fill="hold">
                      <p:stCondLst>
                        <p:cond delay="indefinite"/>
                      </p:stCondLst>
                      <p:childTnLst>
                        <p:par>
                          <p:cTn id="59" fill="hold">
                            <p:stCondLst>
                              <p:cond delay="0"/>
                            </p:stCondLst>
                            <p:childTnLst>
                              <p:par>
                                <p:cTn id="60" presetID="23" presetClass="entr" presetSubtype="32" fill="hold" grpId="1" nodeType="clickEffect">
                                  <p:stCondLst>
                                    <p:cond delay="0"/>
                                  </p:stCondLst>
                                  <p:iterate>
                                    <p:tmAbs val="0"/>
                                  </p:iterate>
                                  <p:childTnLst>
                                    <p:set>
                                      <p:cBhvr>
                                        <p:cTn id="61" fill="hold"/>
                                        <p:tgtEl>
                                          <p:spTgt spid="193">
                                            <p:txEl>
                                              <p:pRg st="10" end="10"/>
                                            </p:txEl>
                                          </p:spTgt>
                                        </p:tgtEl>
                                        <p:attrNameLst>
                                          <p:attrName>style.visibility</p:attrName>
                                        </p:attrNameLst>
                                      </p:cBhvr>
                                      <p:to>
                                        <p:strVal val="visible"/>
                                      </p:to>
                                    </p:set>
                                    <p:anim calcmode="lin" valueType="num">
                                      <p:cBhvr>
                                        <p:cTn id="62" dur="1500" fill="hold"/>
                                        <p:tgtEl>
                                          <p:spTgt spid="193">
                                            <p:txEl>
                                              <p:pRg st="10" end="10"/>
                                            </p:txEl>
                                          </p:spTgt>
                                        </p:tgtEl>
                                        <p:attrNameLst>
                                          <p:attrName>ppt_w</p:attrName>
                                        </p:attrNameLst>
                                      </p:cBhvr>
                                      <p:tavLst>
                                        <p:tav tm="0">
                                          <p:val>
                                            <p:strVal val="4*#ppt_w"/>
                                          </p:val>
                                        </p:tav>
                                        <p:tav tm="100000">
                                          <p:val>
                                            <p:strVal val="#ppt_w"/>
                                          </p:val>
                                        </p:tav>
                                      </p:tavLst>
                                    </p:anim>
                                    <p:anim calcmode="lin" valueType="num">
                                      <p:cBhvr>
                                        <p:cTn id="63" dur="1500" fill="hold"/>
                                        <p:tgtEl>
                                          <p:spTgt spid="193">
                                            <p:txEl>
                                              <p:pRg st="10" end="10"/>
                                            </p:txEl>
                                          </p:spTgt>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 grpId="1" build="p" animBg="1" advAuto="0"/>
      <p:bldP spid="194" grpId="2"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pic>
        <p:nvPicPr>
          <p:cNvPr id="198" name="Picture 1" descr="Picture 1"/>
          <p:cNvPicPr>
            <a:picLocks noChangeAspect="1"/>
          </p:cNvPicPr>
          <p:nvPr/>
        </p:nvPicPr>
        <p:blipFill>
          <a:blip r:embed="rId4"/>
          <a:stretch>
            <a:fillRect/>
          </a:stretch>
        </p:blipFill>
        <p:spPr>
          <a:xfrm>
            <a:off x="619464" y="2121770"/>
            <a:ext cx="11765872" cy="7041808"/>
          </a:xfrm>
          <a:prstGeom prst="rect">
            <a:avLst/>
          </a:prstGeom>
          <a:ln w="12700">
            <a:miter lim="400000"/>
          </a:ln>
        </p:spPr>
      </p:pic>
      <p:sp>
        <p:nvSpPr>
          <p:cNvPr id="199" name="Title 1"/>
          <p:cNvSpPr txBox="1">
            <a:spLocks noGrp="1"/>
          </p:cNvSpPr>
          <p:nvPr>
            <p:ph type="ctrTitle"/>
          </p:nvPr>
        </p:nvSpPr>
        <p:spPr>
          <a:xfrm>
            <a:off x="619464" y="323850"/>
            <a:ext cx="11709401" cy="1485900"/>
          </a:xfrm>
          <a:prstGeom prst="rect">
            <a:avLst/>
          </a:prstGeom>
        </p:spPr>
        <p:txBody>
          <a:bodyPr/>
          <a:lstStyle>
            <a:lvl1pPr>
              <a:defRPr>
                <a:solidFill>
                  <a:srgbClr val="FCFCFC"/>
                </a:solidFill>
                <a:latin typeface="Baskerville"/>
                <a:ea typeface="Baskerville"/>
                <a:cs typeface="Baskerville"/>
                <a:sym typeface="Baskerville"/>
              </a:defRPr>
            </a:lvl1pPr>
          </a:lstStyle>
          <a:p>
            <a:r>
              <a:t>BLAZE-1 </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3"/>
          <a:srcRect/>
          <a:tile tx="0" ty="0" sx="100000" sy="100000" flip="none" algn="tl"/>
        </a:blipFill>
        <a:effectLst/>
      </p:bgPr>
    </p:bg>
    <p:spTree>
      <p:nvGrpSpPr>
        <p:cNvPr id="1" name=""/>
        <p:cNvGrpSpPr/>
        <p:nvPr/>
      </p:nvGrpSpPr>
      <p:grpSpPr>
        <a:xfrm>
          <a:off x="0" y="0"/>
          <a:ext cx="0" cy="0"/>
          <a:chOff x="0" y="0"/>
          <a:chExt cx="0" cy="0"/>
        </a:xfrm>
      </p:grpSpPr>
      <p:sp>
        <p:nvSpPr>
          <p:cNvPr id="203" name="Title 1"/>
          <p:cNvSpPr txBox="1">
            <a:spLocks noGrp="1"/>
          </p:cNvSpPr>
          <p:nvPr>
            <p:ph type="title"/>
          </p:nvPr>
        </p:nvSpPr>
        <p:spPr>
          <a:prstGeom prst="rect">
            <a:avLst/>
          </a:prstGeom>
        </p:spPr>
        <p:txBody>
          <a:bodyPr/>
          <a:lstStyle>
            <a:lvl1pPr>
              <a:defRPr>
                <a:latin typeface="Baskerville"/>
                <a:ea typeface="Baskerville"/>
                <a:cs typeface="Baskerville"/>
                <a:sym typeface="Baskerville"/>
              </a:defRPr>
            </a:lvl1pPr>
          </a:lstStyle>
          <a:p>
            <a:r>
              <a:t>Study Aim </a:t>
            </a:r>
          </a:p>
        </p:txBody>
      </p:sp>
      <p:sp>
        <p:nvSpPr>
          <p:cNvPr id="204" name="Content Placeholder 2"/>
          <p:cNvSpPr txBox="1">
            <a:spLocks noGrp="1"/>
          </p:cNvSpPr>
          <p:nvPr>
            <p:ph type="body" idx="1"/>
          </p:nvPr>
        </p:nvSpPr>
        <p:spPr>
          <a:xfrm>
            <a:off x="1098732" y="3775276"/>
            <a:ext cx="11709403" cy="6477002"/>
          </a:xfrm>
          <a:prstGeom prst="rect">
            <a:avLst/>
          </a:prstGeom>
        </p:spPr>
        <p:txBody>
          <a:bodyPr/>
          <a:lstStyle/>
          <a:p>
            <a:pPr marL="0" indent="0">
              <a:buSzTx/>
              <a:buNone/>
              <a:defRPr sz="3600">
                <a:solidFill>
                  <a:srgbClr val="151514"/>
                </a:solidFill>
              </a:defRPr>
            </a:pPr>
            <a:r>
              <a:t>To investigate weather virus-neutralizing monoclonal antibodies (LY-CoV555)</a:t>
            </a:r>
            <a:endParaRPr sz="3000">
              <a:solidFill>
                <a:srgbClr val="000000"/>
              </a:solidFill>
            </a:endParaRPr>
          </a:p>
          <a:p>
            <a:pPr marL="1524000" lvl="1" indent="-457200">
              <a:buFont typeface="Arial"/>
              <a:buChar char="•"/>
              <a:defRPr sz="3200">
                <a:solidFill>
                  <a:srgbClr val="151514"/>
                </a:solidFill>
              </a:defRPr>
            </a:pPr>
            <a:r>
              <a:t>Reduce viral load</a:t>
            </a:r>
          </a:p>
          <a:p>
            <a:pPr marL="1524000" lvl="1" indent="-457200">
              <a:buFont typeface="Arial"/>
              <a:buChar char="•"/>
              <a:defRPr sz="3200">
                <a:solidFill>
                  <a:srgbClr val="151514"/>
                </a:solidFill>
              </a:defRPr>
            </a:pPr>
            <a:r>
              <a:t>Ameliorate symptoms</a:t>
            </a:r>
          </a:p>
          <a:p>
            <a:pPr marL="1524000" lvl="1" indent="-457200">
              <a:buFont typeface="Arial"/>
              <a:buChar char="•"/>
              <a:defRPr sz="3200">
                <a:solidFill>
                  <a:srgbClr val="151514"/>
                </a:solidFill>
              </a:defRPr>
            </a:pPr>
            <a:r>
              <a:t>Prevent hospitalization</a:t>
            </a:r>
          </a:p>
        </p:txBody>
      </p:sp>
      <p:pic>
        <p:nvPicPr>
          <p:cNvPr id="205" name="Picture 4" descr="Picture 4"/>
          <p:cNvPicPr>
            <a:picLocks noChangeAspect="1"/>
          </p:cNvPicPr>
          <p:nvPr/>
        </p:nvPicPr>
        <p:blipFill>
          <a:blip r:embed="rId4"/>
          <a:stretch>
            <a:fillRect/>
          </a:stretch>
        </p:blipFill>
        <p:spPr>
          <a:xfrm>
            <a:off x="5805061" y="770102"/>
            <a:ext cx="6069633" cy="3412156"/>
          </a:xfrm>
          <a:prstGeom prst="rect">
            <a:avLst/>
          </a:prstGeom>
          <a:ln w="12700">
            <a:miter lim="400000"/>
          </a:ln>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209" name="Title 1"/>
          <p:cNvSpPr txBox="1">
            <a:spLocks noGrp="1"/>
          </p:cNvSpPr>
          <p:nvPr>
            <p:ph type="title"/>
          </p:nvPr>
        </p:nvSpPr>
        <p:spPr>
          <a:prstGeom prst="rect">
            <a:avLst/>
          </a:prstGeom>
        </p:spPr>
        <p:txBody>
          <a:bodyPr/>
          <a:lstStyle>
            <a:lvl1pPr>
              <a:defRPr>
                <a:latin typeface="Baskerville"/>
                <a:ea typeface="Baskerville"/>
                <a:cs typeface="Baskerville"/>
                <a:sym typeface="Baskerville"/>
              </a:defRPr>
            </a:lvl1pPr>
          </a:lstStyle>
          <a:p>
            <a:r>
              <a:t>Design</a:t>
            </a:r>
          </a:p>
        </p:txBody>
      </p:sp>
      <p:grpSp>
        <p:nvGrpSpPr>
          <p:cNvPr id="212" name="Rectangle: Rounded Corners 3"/>
          <p:cNvGrpSpPr/>
          <p:nvPr/>
        </p:nvGrpSpPr>
        <p:grpSpPr>
          <a:xfrm>
            <a:off x="1168984" y="2511980"/>
            <a:ext cx="4936340" cy="2399226"/>
            <a:chOff x="0" y="0"/>
            <a:chExt cx="4936338" cy="2399225"/>
          </a:xfrm>
        </p:grpSpPr>
        <p:sp>
          <p:nvSpPr>
            <p:cNvPr id="210" name="Rounded Rectangle"/>
            <p:cNvSpPr/>
            <p:nvPr/>
          </p:nvSpPr>
          <p:spPr>
            <a:xfrm>
              <a:off x="-1" y="0"/>
              <a:ext cx="4936340" cy="2399226"/>
            </a:xfrm>
            <a:prstGeom prst="roundRect">
              <a:avLst>
                <a:gd name="adj" fmla="val 16667"/>
              </a:avLst>
            </a:prstGeom>
            <a:solidFill>
              <a:srgbClr val="132F52"/>
            </a:solidFill>
            <a:ln w="25400" cap="rnd">
              <a:solidFill>
                <a:srgbClr val="B37806"/>
              </a:solidFill>
              <a:prstDash val="solid"/>
              <a:round/>
            </a:ln>
            <a:effectLst/>
          </p:spPr>
          <p:txBody>
            <a:bodyPr wrap="square" lIns="50800" tIns="50800" rIns="50800" bIns="50800" numCol="1" anchor="ctr">
              <a:noAutofit/>
            </a:bodyPr>
            <a:lstStyle/>
            <a:p>
              <a:pPr>
                <a:defRPr sz="2800" b="1">
                  <a:solidFill>
                    <a:srgbClr val="F5F8EB"/>
                  </a:solidFill>
                </a:defRPr>
              </a:pPr>
              <a:endParaRPr/>
            </a:p>
          </p:txBody>
        </p:sp>
        <p:sp>
          <p:nvSpPr>
            <p:cNvPr id="211" name="Multi-center…"/>
            <p:cNvSpPr txBox="1"/>
            <p:nvPr/>
          </p:nvSpPr>
          <p:spPr>
            <a:xfrm>
              <a:off x="117120" y="107292"/>
              <a:ext cx="4702096" cy="2184640"/>
            </a:xfrm>
            <a:prstGeom prst="rect">
              <a:avLst/>
            </a:prstGeom>
            <a:solidFill>
              <a:srgbClr val="9FBFD5"/>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p>
              <a:pPr>
                <a:defRPr sz="2800" b="1">
                  <a:solidFill>
                    <a:srgbClr val="F5F8EB"/>
                  </a:solidFill>
                </a:defRPr>
              </a:pPr>
              <a:r>
                <a:t>Multi-center</a:t>
              </a:r>
            </a:p>
            <a:p>
              <a:pPr>
                <a:defRPr sz="2800" b="1">
                  <a:solidFill>
                    <a:srgbClr val="F5F8EB"/>
                  </a:solidFill>
                </a:defRPr>
              </a:pPr>
              <a:r>
                <a:t>Randomized</a:t>
              </a:r>
            </a:p>
            <a:p>
              <a:pPr>
                <a:defRPr sz="2800" b="1">
                  <a:solidFill>
                    <a:srgbClr val="F5F8EB"/>
                  </a:solidFill>
                </a:defRPr>
              </a:pPr>
              <a:r>
                <a:t>Double-Blind </a:t>
              </a:r>
            </a:p>
            <a:p>
              <a:pPr>
                <a:defRPr sz="2800" b="1">
                  <a:solidFill>
                    <a:srgbClr val="F5F8EB"/>
                  </a:solidFill>
                </a:defRPr>
              </a:pPr>
              <a:r>
                <a:t>Placebo-Controlled </a:t>
              </a:r>
            </a:p>
          </p:txBody>
        </p:sp>
      </p:grpSp>
      <p:pic>
        <p:nvPicPr>
          <p:cNvPr id="213" name="Picture 1" descr="Picture 1"/>
          <p:cNvPicPr>
            <a:picLocks noChangeAspect="1"/>
          </p:cNvPicPr>
          <p:nvPr/>
        </p:nvPicPr>
        <p:blipFill>
          <a:blip r:embed="rId4"/>
          <a:stretch>
            <a:fillRect/>
          </a:stretch>
        </p:blipFill>
        <p:spPr>
          <a:xfrm>
            <a:off x="647700" y="5015364"/>
            <a:ext cx="11709400" cy="4172195"/>
          </a:xfrm>
          <a:prstGeom prst="rect">
            <a:avLst/>
          </a:prstGeom>
          <a:ln w="12700">
            <a:miter lim="400000"/>
          </a:ln>
        </p:spPr>
      </p:pic>
      <p:grpSp>
        <p:nvGrpSpPr>
          <p:cNvPr id="216" name="Rectangle: Rounded Corners 3"/>
          <p:cNvGrpSpPr/>
          <p:nvPr/>
        </p:nvGrpSpPr>
        <p:grpSpPr>
          <a:xfrm>
            <a:off x="6630939" y="2511980"/>
            <a:ext cx="4936339" cy="2399226"/>
            <a:chOff x="0" y="0"/>
            <a:chExt cx="4936338" cy="2399225"/>
          </a:xfrm>
        </p:grpSpPr>
        <p:sp>
          <p:nvSpPr>
            <p:cNvPr id="214" name="Rounded Rectangle"/>
            <p:cNvSpPr/>
            <p:nvPr/>
          </p:nvSpPr>
          <p:spPr>
            <a:xfrm>
              <a:off x="-1" y="0"/>
              <a:ext cx="4936340" cy="2399226"/>
            </a:xfrm>
            <a:prstGeom prst="roundRect">
              <a:avLst>
                <a:gd name="adj" fmla="val 16667"/>
              </a:avLst>
            </a:prstGeom>
            <a:solidFill>
              <a:srgbClr val="132F52"/>
            </a:solidFill>
            <a:ln w="25400" cap="rnd">
              <a:solidFill>
                <a:srgbClr val="B37806"/>
              </a:solidFill>
              <a:prstDash val="solid"/>
              <a:round/>
            </a:ln>
            <a:effectLst/>
          </p:spPr>
          <p:txBody>
            <a:bodyPr wrap="square" lIns="50800" tIns="50800" rIns="50800" bIns="50800" numCol="1" anchor="ctr">
              <a:noAutofit/>
            </a:bodyPr>
            <a:lstStyle/>
            <a:p>
              <a:pPr>
                <a:defRPr sz="2800" b="1">
                  <a:solidFill>
                    <a:srgbClr val="F5F8EB"/>
                  </a:solidFill>
                </a:defRPr>
              </a:pPr>
              <a:endParaRPr/>
            </a:p>
          </p:txBody>
        </p:sp>
        <p:sp>
          <p:nvSpPr>
            <p:cNvPr id="215" name="Multi-center…"/>
            <p:cNvSpPr txBox="1"/>
            <p:nvPr/>
          </p:nvSpPr>
          <p:spPr>
            <a:xfrm>
              <a:off x="117120" y="107292"/>
              <a:ext cx="4697448" cy="2184640"/>
            </a:xfrm>
            <a:prstGeom prst="rect">
              <a:avLst/>
            </a:prstGeom>
            <a:solidFill>
              <a:srgbClr val="9FBFD5"/>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p>
              <a:pPr>
                <a:defRPr sz="2800" b="1">
                  <a:solidFill>
                    <a:srgbClr val="F5F8EB"/>
                  </a:solidFill>
                </a:defRPr>
              </a:pPr>
              <a:endParaRPr/>
            </a:p>
            <a:p>
              <a:pPr>
                <a:defRPr sz="2800" b="1">
                  <a:solidFill>
                    <a:srgbClr val="F5F8EB"/>
                  </a:solidFill>
                </a:defRPr>
              </a:pPr>
              <a:r>
                <a:t>Phase II Trial</a:t>
              </a:r>
            </a:p>
          </p:txBody>
        </p:sp>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p:tmAbs val="0"/>
                                  </p:iterate>
                                  <p:childTnLst>
                                    <p:set>
                                      <p:cBhvr>
                                        <p:cTn id="6" fill="hold"/>
                                        <p:tgtEl>
                                          <p:spTgt spid="212"/>
                                        </p:tgtEl>
                                        <p:attrNameLst>
                                          <p:attrName>style.visibility</p:attrName>
                                        </p:attrNameLst>
                                      </p:cBhvr>
                                      <p:to>
                                        <p:strVal val="visible"/>
                                      </p:to>
                                    </p:set>
                                    <p:anim calcmode="lin" valueType="num">
                                      <p:cBhvr>
                                        <p:cTn id="7" dur="1000" fill="hold"/>
                                        <p:tgtEl>
                                          <p:spTgt spid="212"/>
                                        </p:tgtEl>
                                        <p:attrNameLst>
                                          <p:attrName>ppt_x</p:attrName>
                                        </p:attrNameLst>
                                      </p:cBhvr>
                                      <p:tavLst>
                                        <p:tav tm="0">
                                          <p:val>
                                            <p:strVal val="0-#ppt_w/2"/>
                                          </p:val>
                                        </p:tav>
                                        <p:tav tm="100000">
                                          <p:val>
                                            <p:strVal val="#ppt_x"/>
                                          </p:val>
                                        </p:tav>
                                      </p:tavLst>
                                    </p:anim>
                                    <p:anim calcmode="lin" valueType="num">
                                      <p:cBhvr>
                                        <p:cTn id="8" dur="1000" fill="hold"/>
                                        <p:tgtEl>
                                          <p:spTgt spid="21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 presetClass="entr" presetSubtype="0" fill="hold" grpId="2" nodeType="afterEffect">
                                  <p:stCondLst>
                                    <p:cond delay="0"/>
                                  </p:stCondLst>
                                  <p:iterate>
                                    <p:tmAbs val="0"/>
                                  </p:iterate>
                                  <p:childTnLst>
                                    <p:set>
                                      <p:cBhvr>
                                        <p:cTn id="11" fill="hold"/>
                                        <p:tgtEl>
                                          <p:spTgt spid="21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grpId="3" nodeType="clickEffect">
                                  <p:stCondLst>
                                    <p:cond delay="0"/>
                                  </p:stCondLst>
                                  <p:iterate>
                                    <p:tmAbs val="0"/>
                                  </p:iterate>
                                  <p:childTnLst>
                                    <p:set>
                                      <p:cBhvr>
                                        <p:cTn id="15" fill="hold"/>
                                        <p:tgtEl>
                                          <p:spTgt spid="216"/>
                                        </p:tgtEl>
                                        <p:attrNameLst>
                                          <p:attrName>style.visibility</p:attrName>
                                        </p:attrNameLst>
                                      </p:cBhvr>
                                      <p:to>
                                        <p:strVal val="visible"/>
                                      </p:to>
                                    </p:set>
                                    <p:anim calcmode="lin" valueType="num">
                                      <p:cBhvr>
                                        <p:cTn id="16" dur="1000" fill="hold"/>
                                        <p:tgtEl>
                                          <p:spTgt spid="216"/>
                                        </p:tgtEl>
                                        <p:attrNameLst>
                                          <p:attrName>ppt_x</p:attrName>
                                        </p:attrNameLst>
                                      </p:cBhvr>
                                      <p:tavLst>
                                        <p:tav tm="0">
                                          <p:val>
                                            <p:strVal val="0-#ppt_w/2"/>
                                          </p:val>
                                        </p:tav>
                                        <p:tav tm="100000">
                                          <p:val>
                                            <p:strVal val="#ppt_x"/>
                                          </p:val>
                                        </p:tav>
                                      </p:tavLst>
                                    </p:anim>
                                    <p:anim calcmode="lin" valueType="num">
                                      <p:cBhvr>
                                        <p:cTn id="17" dur="1000" fill="hold"/>
                                        <p:tgtEl>
                                          <p:spTgt spid="2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 grpId="1" animBg="1" advAuto="0"/>
      <p:bldP spid="213" grpId="2" animBg="1" advAuto="0"/>
      <p:bldP spid="216" grpId="3" animBg="1" advAuto="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220" name="Title 1"/>
          <p:cNvSpPr txBox="1">
            <a:spLocks noGrp="1"/>
          </p:cNvSpPr>
          <p:nvPr>
            <p:ph type="title"/>
          </p:nvPr>
        </p:nvSpPr>
        <p:spPr>
          <a:prstGeom prst="rect">
            <a:avLst/>
          </a:prstGeom>
        </p:spPr>
        <p:txBody>
          <a:bodyPr/>
          <a:lstStyle>
            <a:lvl1pPr>
              <a:defRPr>
                <a:latin typeface="Baskerville"/>
                <a:ea typeface="Baskerville"/>
                <a:cs typeface="Baskerville"/>
                <a:sym typeface="Baskerville"/>
              </a:defRPr>
            </a:lvl1pPr>
          </a:lstStyle>
          <a:p>
            <a:r>
              <a:t>Enrollment </a:t>
            </a:r>
          </a:p>
        </p:txBody>
      </p:sp>
      <p:sp>
        <p:nvSpPr>
          <p:cNvPr id="221" name="Content Placeholder 2"/>
          <p:cNvSpPr txBox="1">
            <a:spLocks noGrp="1"/>
          </p:cNvSpPr>
          <p:nvPr>
            <p:ph type="body" idx="1"/>
          </p:nvPr>
        </p:nvSpPr>
        <p:spPr>
          <a:xfrm>
            <a:off x="438150" y="2590800"/>
            <a:ext cx="12153900" cy="6477000"/>
          </a:xfrm>
          <a:prstGeom prst="rect">
            <a:avLst/>
          </a:prstGeom>
        </p:spPr>
        <p:txBody>
          <a:bodyPr/>
          <a:lstStyle/>
          <a:p>
            <a:pPr marL="470191" indent="-470191" defTabSz="335330">
              <a:spcBef>
                <a:spcPts val="2300"/>
              </a:spcBef>
              <a:buBlip>
                <a:blip r:embed="rId4"/>
              </a:buBlip>
              <a:defRPr sz="2132" b="1">
                <a:solidFill>
                  <a:srgbClr val="000000"/>
                </a:solidFill>
              </a:defRPr>
            </a:pPr>
            <a:r>
              <a:t>Inclusion Criteria</a:t>
            </a:r>
            <a:endParaRPr sz="2050"/>
          </a:p>
          <a:p>
            <a:pPr marL="891997" lvl="2" indent="-223522" defTabSz="335330">
              <a:spcBef>
                <a:spcPts val="2300"/>
              </a:spcBef>
              <a:buBlip>
                <a:blip r:embed="rId4"/>
              </a:buBlip>
              <a:defRPr sz="2132">
                <a:solidFill>
                  <a:srgbClr val="000000"/>
                </a:solidFill>
              </a:defRPr>
            </a:pPr>
            <a:r>
              <a:t>Age &gt; 18</a:t>
            </a:r>
            <a:endParaRPr sz="1721"/>
          </a:p>
          <a:p>
            <a:pPr marL="891997" lvl="2" indent="-223522" defTabSz="335330">
              <a:spcBef>
                <a:spcPts val="2300"/>
              </a:spcBef>
              <a:buBlip>
                <a:blip r:embed="rId4"/>
              </a:buBlip>
              <a:defRPr sz="2132">
                <a:solidFill>
                  <a:srgbClr val="000000"/>
                </a:solidFill>
              </a:defRPr>
            </a:pPr>
            <a:r>
              <a:t>Currently NOT hospitalized </a:t>
            </a:r>
            <a:endParaRPr sz="1721"/>
          </a:p>
          <a:p>
            <a:pPr marL="891997" lvl="2" indent="-223522" defTabSz="335330">
              <a:spcBef>
                <a:spcPts val="2300"/>
              </a:spcBef>
              <a:buBlip>
                <a:blip r:embed="rId4"/>
              </a:buBlip>
              <a:defRPr sz="2132">
                <a:solidFill>
                  <a:srgbClr val="000000"/>
                </a:solidFill>
              </a:defRPr>
            </a:pPr>
            <a:r>
              <a:t>One or more mild or moderate COVID-19 sx</a:t>
            </a:r>
          </a:p>
          <a:p>
            <a:pPr marL="891997" lvl="2" indent="-223522" defTabSz="335330">
              <a:spcBef>
                <a:spcPts val="2300"/>
              </a:spcBef>
              <a:buBlip>
                <a:blip r:embed="rId4"/>
              </a:buBlip>
              <a:defRPr sz="2132">
                <a:solidFill>
                  <a:srgbClr val="000000"/>
                </a:solidFill>
              </a:defRPr>
            </a:pPr>
            <a:r>
              <a:t>First positive SARS-CoV-2 viral infection determination ≤3 days prior to start of the infusion</a:t>
            </a:r>
            <a:endParaRPr sz="1721"/>
          </a:p>
          <a:p>
            <a:pPr marL="470191" indent="-470191" defTabSz="335330">
              <a:spcBef>
                <a:spcPts val="2300"/>
              </a:spcBef>
              <a:buBlip>
                <a:blip r:embed="rId4"/>
              </a:buBlip>
              <a:defRPr sz="2132" b="1">
                <a:solidFill>
                  <a:srgbClr val="000000"/>
                </a:solidFill>
              </a:defRPr>
            </a:pPr>
            <a:r>
              <a:t>Exclusion Criteria </a:t>
            </a:r>
            <a:endParaRPr sz="2050"/>
          </a:p>
          <a:p>
            <a:pPr marL="891997" lvl="2" indent="-223522" defTabSz="335330">
              <a:spcBef>
                <a:spcPts val="2300"/>
              </a:spcBef>
              <a:buBlip>
                <a:blip r:embed="rId4"/>
              </a:buBlip>
              <a:defRPr sz="2132">
                <a:solidFill>
                  <a:srgbClr val="000000"/>
                </a:solidFill>
              </a:defRPr>
            </a:pPr>
            <a:r>
              <a:t>Hospitalized or O2 &lt; 94%</a:t>
            </a:r>
            <a:endParaRPr sz="1721"/>
          </a:p>
          <a:p>
            <a:pPr marL="849012" lvl="2" indent="-180537" defTabSz="335330">
              <a:spcBef>
                <a:spcPts val="2300"/>
              </a:spcBef>
              <a:buBlip>
                <a:blip r:embed="rId4"/>
              </a:buBlip>
              <a:defRPr sz="2132" b="1">
                <a:solidFill>
                  <a:srgbClr val="FF2600"/>
                </a:solidFill>
              </a:defRPr>
            </a:pPr>
            <a:r>
              <a:rPr sz="1721"/>
              <a:t>H</a:t>
            </a:r>
            <a:r>
              <a:t>ave any serious concomitant systemic disease, condition, or disorder that, in the opinion of the investigator, should preclude participation in this study.</a:t>
            </a:r>
            <a:endParaRPr sz="1721">
              <a:solidFill>
                <a:srgbClr val="000000"/>
              </a:solidFill>
            </a:endParaRPr>
          </a:p>
          <a:p>
            <a:pPr marL="891997" lvl="2" indent="-223522" defTabSz="335330">
              <a:spcBef>
                <a:spcPts val="2300"/>
              </a:spcBef>
              <a:buBlip>
                <a:blip r:embed="rId4"/>
              </a:buBlip>
              <a:defRPr sz="2132">
                <a:solidFill>
                  <a:srgbClr val="000000"/>
                </a:solidFill>
              </a:defRPr>
            </a:pPr>
            <a:r>
              <a:t>Received other COVID-19 therapies/involved in COVID-19 studies </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fill="hold" grpId="1" nodeType="clickEffect">
                                  <p:stCondLst>
                                    <p:cond delay="0"/>
                                  </p:stCondLst>
                                  <p:iterate>
                                    <p:tmAbs val="0"/>
                                  </p:iterate>
                                  <p:childTnLst>
                                    <p:set>
                                      <p:cBhvr>
                                        <p:cTn id="6" fill="hold"/>
                                        <p:tgtEl>
                                          <p:spTgt spid="221">
                                            <p:bg/>
                                          </p:spTgt>
                                        </p:tgtEl>
                                        <p:attrNameLst>
                                          <p:attrName>style.visibility</p:attrName>
                                        </p:attrNameLst>
                                      </p:cBhvr>
                                      <p:to>
                                        <p:strVal val="visible"/>
                                      </p:to>
                                    </p:set>
                                    <p:animEffect transition="in" filter="dissolve">
                                      <p:cBhvr>
                                        <p:cTn id="7" dur="1000"/>
                                        <p:tgtEl>
                                          <p:spTgt spid="221">
                                            <p:bg/>
                                          </p:spTgt>
                                        </p:tgtEl>
                                      </p:cBhvr>
                                    </p:animEffect>
                                  </p:childTnLst>
                                </p:cTn>
                              </p:par>
                              <p:par>
                                <p:cTn id="8" presetID="9" presetClass="entr" presetSubtype="0" fill="hold" grpId="1" nodeType="withEffect">
                                  <p:stCondLst>
                                    <p:cond delay="0"/>
                                  </p:stCondLst>
                                  <p:iterate>
                                    <p:tmAbs val="0"/>
                                  </p:iterate>
                                  <p:childTnLst>
                                    <p:set>
                                      <p:cBhvr>
                                        <p:cTn id="9" fill="hold"/>
                                        <p:tgtEl>
                                          <p:spTgt spid="221">
                                            <p:txEl>
                                              <p:pRg st="0" end="0"/>
                                            </p:txEl>
                                          </p:spTgt>
                                        </p:tgtEl>
                                        <p:attrNameLst>
                                          <p:attrName>style.visibility</p:attrName>
                                        </p:attrNameLst>
                                      </p:cBhvr>
                                      <p:to>
                                        <p:strVal val="visible"/>
                                      </p:to>
                                    </p:set>
                                    <p:animEffect transition="in" filter="dissolve">
                                      <p:cBhvr>
                                        <p:cTn id="10" dur="1000"/>
                                        <p:tgtEl>
                                          <p:spTgt spid="221">
                                            <p:txEl>
                                              <p:pRg st="0" end="0"/>
                                            </p:txEl>
                                          </p:spTgt>
                                        </p:tgtEl>
                                      </p:cBhvr>
                                    </p:animEffect>
                                  </p:childTnLst>
                                </p:cTn>
                              </p:par>
                              <p:par>
                                <p:cTn id="11" presetID="9" presetClass="entr" presetSubtype="0" fill="hold" grpId="1" nodeType="withEffect">
                                  <p:stCondLst>
                                    <p:cond delay="0"/>
                                  </p:stCondLst>
                                  <p:iterate>
                                    <p:tmAbs val="0"/>
                                  </p:iterate>
                                  <p:childTnLst>
                                    <p:set>
                                      <p:cBhvr>
                                        <p:cTn id="12" fill="hold"/>
                                        <p:tgtEl>
                                          <p:spTgt spid="221">
                                            <p:txEl>
                                              <p:pRg st="1" end="1"/>
                                            </p:txEl>
                                          </p:spTgt>
                                        </p:tgtEl>
                                        <p:attrNameLst>
                                          <p:attrName>style.visibility</p:attrName>
                                        </p:attrNameLst>
                                      </p:cBhvr>
                                      <p:to>
                                        <p:strVal val="visible"/>
                                      </p:to>
                                    </p:set>
                                    <p:animEffect transition="in" filter="dissolve">
                                      <p:cBhvr>
                                        <p:cTn id="13" dur="1000"/>
                                        <p:tgtEl>
                                          <p:spTgt spid="221">
                                            <p:txEl>
                                              <p:pRg st="1" end="1"/>
                                            </p:txEl>
                                          </p:spTgt>
                                        </p:tgtEl>
                                      </p:cBhvr>
                                    </p:animEffect>
                                  </p:childTnLst>
                                </p:cTn>
                              </p:par>
                              <p:par>
                                <p:cTn id="14" presetID="9" presetClass="entr" presetSubtype="0" fill="hold" grpId="1" nodeType="withEffect">
                                  <p:stCondLst>
                                    <p:cond delay="0"/>
                                  </p:stCondLst>
                                  <p:iterate>
                                    <p:tmAbs val="0"/>
                                  </p:iterate>
                                  <p:childTnLst>
                                    <p:set>
                                      <p:cBhvr>
                                        <p:cTn id="15" fill="hold"/>
                                        <p:tgtEl>
                                          <p:spTgt spid="221">
                                            <p:txEl>
                                              <p:pRg st="2" end="2"/>
                                            </p:txEl>
                                          </p:spTgt>
                                        </p:tgtEl>
                                        <p:attrNameLst>
                                          <p:attrName>style.visibility</p:attrName>
                                        </p:attrNameLst>
                                      </p:cBhvr>
                                      <p:to>
                                        <p:strVal val="visible"/>
                                      </p:to>
                                    </p:set>
                                    <p:animEffect transition="in" filter="dissolve">
                                      <p:cBhvr>
                                        <p:cTn id="16" dur="1000"/>
                                        <p:tgtEl>
                                          <p:spTgt spid="221">
                                            <p:txEl>
                                              <p:pRg st="2" end="2"/>
                                            </p:txEl>
                                          </p:spTgt>
                                        </p:tgtEl>
                                      </p:cBhvr>
                                    </p:animEffect>
                                  </p:childTnLst>
                                </p:cTn>
                              </p:par>
                              <p:par>
                                <p:cTn id="17" presetID="9" presetClass="entr" presetSubtype="0" fill="hold" grpId="1" nodeType="withEffect">
                                  <p:stCondLst>
                                    <p:cond delay="0"/>
                                  </p:stCondLst>
                                  <p:iterate>
                                    <p:tmAbs val="0"/>
                                  </p:iterate>
                                  <p:childTnLst>
                                    <p:set>
                                      <p:cBhvr>
                                        <p:cTn id="18" fill="hold"/>
                                        <p:tgtEl>
                                          <p:spTgt spid="221">
                                            <p:txEl>
                                              <p:pRg st="3" end="3"/>
                                            </p:txEl>
                                          </p:spTgt>
                                        </p:tgtEl>
                                        <p:attrNameLst>
                                          <p:attrName>style.visibility</p:attrName>
                                        </p:attrNameLst>
                                      </p:cBhvr>
                                      <p:to>
                                        <p:strVal val="visible"/>
                                      </p:to>
                                    </p:set>
                                    <p:animEffect transition="in" filter="dissolve">
                                      <p:cBhvr>
                                        <p:cTn id="19" dur="1000"/>
                                        <p:tgtEl>
                                          <p:spTgt spid="221">
                                            <p:txEl>
                                              <p:pRg st="3" end="3"/>
                                            </p:txEl>
                                          </p:spTgt>
                                        </p:tgtEl>
                                      </p:cBhvr>
                                    </p:animEffect>
                                  </p:childTnLst>
                                </p:cTn>
                              </p:par>
                              <p:par>
                                <p:cTn id="20" presetID="9" presetClass="entr" presetSubtype="0" fill="hold" grpId="1" nodeType="withEffect">
                                  <p:stCondLst>
                                    <p:cond delay="0"/>
                                  </p:stCondLst>
                                  <p:iterate>
                                    <p:tmAbs val="0"/>
                                  </p:iterate>
                                  <p:childTnLst>
                                    <p:set>
                                      <p:cBhvr>
                                        <p:cTn id="21" fill="hold"/>
                                        <p:tgtEl>
                                          <p:spTgt spid="221">
                                            <p:txEl>
                                              <p:pRg st="4" end="4"/>
                                            </p:txEl>
                                          </p:spTgt>
                                        </p:tgtEl>
                                        <p:attrNameLst>
                                          <p:attrName>style.visibility</p:attrName>
                                        </p:attrNameLst>
                                      </p:cBhvr>
                                      <p:to>
                                        <p:strVal val="visible"/>
                                      </p:to>
                                    </p:set>
                                    <p:animEffect transition="in" filter="dissolve">
                                      <p:cBhvr>
                                        <p:cTn id="22" dur="1000"/>
                                        <p:tgtEl>
                                          <p:spTgt spid="221">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fill="hold" grpId="1" nodeType="clickEffect">
                                  <p:stCondLst>
                                    <p:cond delay="0"/>
                                  </p:stCondLst>
                                  <p:iterate>
                                    <p:tmAbs val="0"/>
                                  </p:iterate>
                                  <p:childTnLst>
                                    <p:set>
                                      <p:cBhvr>
                                        <p:cTn id="26" fill="hold"/>
                                        <p:tgtEl>
                                          <p:spTgt spid="221">
                                            <p:txEl>
                                              <p:pRg st="5" end="5"/>
                                            </p:txEl>
                                          </p:spTgt>
                                        </p:tgtEl>
                                        <p:attrNameLst>
                                          <p:attrName>style.visibility</p:attrName>
                                        </p:attrNameLst>
                                      </p:cBhvr>
                                      <p:to>
                                        <p:strVal val="visible"/>
                                      </p:to>
                                    </p:set>
                                    <p:animEffect transition="in" filter="dissolve">
                                      <p:cBhvr>
                                        <p:cTn id="27" dur="1000"/>
                                        <p:tgtEl>
                                          <p:spTgt spid="221">
                                            <p:txEl>
                                              <p:pRg st="5" end="5"/>
                                            </p:txEl>
                                          </p:spTgt>
                                        </p:tgtEl>
                                      </p:cBhvr>
                                    </p:animEffect>
                                  </p:childTnLst>
                                </p:cTn>
                              </p:par>
                              <p:par>
                                <p:cTn id="28" presetID="9" presetClass="entr" presetSubtype="0" fill="hold" grpId="1" nodeType="withEffect">
                                  <p:stCondLst>
                                    <p:cond delay="0"/>
                                  </p:stCondLst>
                                  <p:iterate>
                                    <p:tmAbs val="0"/>
                                  </p:iterate>
                                  <p:childTnLst>
                                    <p:set>
                                      <p:cBhvr>
                                        <p:cTn id="29" fill="hold"/>
                                        <p:tgtEl>
                                          <p:spTgt spid="221">
                                            <p:txEl>
                                              <p:pRg st="6" end="6"/>
                                            </p:txEl>
                                          </p:spTgt>
                                        </p:tgtEl>
                                        <p:attrNameLst>
                                          <p:attrName>style.visibility</p:attrName>
                                        </p:attrNameLst>
                                      </p:cBhvr>
                                      <p:to>
                                        <p:strVal val="visible"/>
                                      </p:to>
                                    </p:set>
                                    <p:animEffect transition="in" filter="dissolve">
                                      <p:cBhvr>
                                        <p:cTn id="30" dur="1000"/>
                                        <p:tgtEl>
                                          <p:spTgt spid="221">
                                            <p:txEl>
                                              <p:pRg st="6" end="6"/>
                                            </p:txEl>
                                          </p:spTgt>
                                        </p:tgtEl>
                                      </p:cBhvr>
                                    </p:animEffect>
                                  </p:childTnLst>
                                </p:cTn>
                              </p:par>
                              <p:par>
                                <p:cTn id="31" presetID="9" presetClass="entr" presetSubtype="0" fill="hold" grpId="1" nodeType="withEffect">
                                  <p:stCondLst>
                                    <p:cond delay="0"/>
                                  </p:stCondLst>
                                  <p:iterate>
                                    <p:tmAbs val="0"/>
                                  </p:iterate>
                                  <p:childTnLst>
                                    <p:set>
                                      <p:cBhvr>
                                        <p:cTn id="32" fill="hold"/>
                                        <p:tgtEl>
                                          <p:spTgt spid="221">
                                            <p:txEl>
                                              <p:pRg st="7" end="7"/>
                                            </p:txEl>
                                          </p:spTgt>
                                        </p:tgtEl>
                                        <p:attrNameLst>
                                          <p:attrName>style.visibility</p:attrName>
                                        </p:attrNameLst>
                                      </p:cBhvr>
                                      <p:to>
                                        <p:strVal val="visible"/>
                                      </p:to>
                                    </p:set>
                                    <p:animEffect transition="in" filter="dissolve">
                                      <p:cBhvr>
                                        <p:cTn id="33" dur="1000"/>
                                        <p:tgtEl>
                                          <p:spTgt spid="221">
                                            <p:txEl>
                                              <p:pRg st="7" end="7"/>
                                            </p:txEl>
                                          </p:spTgt>
                                        </p:tgtEl>
                                      </p:cBhvr>
                                    </p:animEffect>
                                  </p:childTnLst>
                                </p:cTn>
                              </p:par>
                              <p:par>
                                <p:cTn id="34" presetID="9" presetClass="entr" presetSubtype="0" fill="hold" grpId="1" nodeType="withEffect">
                                  <p:stCondLst>
                                    <p:cond delay="0"/>
                                  </p:stCondLst>
                                  <p:iterate>
                                    <p:tmAbs val="0"/>
                                  </p:iterate>
                                  <p:childTnLst>
                                    <p:set>
                                      <p:cBhvr>
                                        <p:cTn id="35" fill="hold"/>
                                        <p:tgtEl>
                                          <p:spTgt spid="221">
                                            <p:txEl>
                                              <p:pRg st="8" end="8"/>
                                            </p:txEl>
                                          </p:spTgt>
                                        </p:tgtEl>
                                        <p:attrNameLst>
                                          <p:attrName>style.visibility</p:attrName>
                                        </p:attrNameLst>
                                      </p:cBhvr>
                                      <p:to>
                                        <p:strVal val="visible"/>
                                      </p:to>
                                    </p:set>
                                    <p:animEffect transition="in" filter="dissolve">
                                      <p:cBhvr>
                                        <p:cTn id="36" dur="1000"/>
                                        <p:tgtEl>
                                          <p:spTgt spid="22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 grpId="1" build="p" animBg="1" advAuto="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225" name="Title 1"/>
          <p:cNvSpPr txBox="1">
            <a:spLocks noGrp="1"/>
          </p:cNvSpPr>
          <p:nvPr>
            <p:ph type="title"/>
          </p:nvPr>
        </p:nvSpPr>
        <p:spPr>
          <a:prstGeom prst="rect">
            <a:avLst/>
          </a:prstGeom>
        </p:spPr>
        <p:txBody>
          <a:bodyPr/>
          <a:lstStyle/>
          <a:p>
            <a:pPr>
              <a:defRPr>
                <a:latin typeface="Baskerville"/>
                <a:ea typeface="Baskerville"/>
                <a:cs typeface="Baskerville"/>
                <a:sym typeface="Baskerville"/>
              </a:defRPr>
            </a:pPr>
            <a:r>
              <a:t>Enrollment</a:t>
            </a:r>
            <a:r>
              <a:rPr>
                <a:latin typeface="Palatino"/>
                <a:ea typeface="Palatino"/>
                <a:cs typeface="Palatino"/>
                <a:sym typeface="Palatino"/>
              </a:rPr>
              <a:t> </a:t>
            </a:r>
          </a:p>
        </p:txBody>
      </p:sp>
      <p:pic>
        <p:nvPicPr>
          <p:cNvPr id="226" name="Picture 1" descr="Picture 1"/>
          <p:cNvPicPr>
            <a:picLocks noChangeAspect="1"/>
          </p:cNvPicPr>
          <p:nvPr/>
        </p:nvPicPr>
        <p:blipFill>
          <a:blip r:embed="rId4"/>
          <a:stretch>
            <a:fillRect/>
          </a:stretch>
        </p:blipFill>
        <p:spPr>
          <a:xfrm>
            <a:off x="2801823" y="2624662"/>
            <a:ext cx="7401154" cy="6559551"/>
          </a:xfrm>
          <a:prstGeom prst="rect">
            <a:avLst/>
          </a:prstGeom>
          <a:ln w="12700">
            <a:miter lim="400000"/>
          </a:ln>
          <a:effectLst>
            <a:outerShdw blurRad="254000" dist="127000" dir="5400000" rotWithShape="0">
              <a:srgbClr val="000000">
                <a:alpha val="70000"/>
              </a:srgbClr>
            </a:outerShdw>
          </a:effectLst>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230" name="Title 3"/>
          <p:cNvSpPr txBox="1">
            <a:spLocks noGrp="1"/>
          </p:cNvSpPr>
          <p:nvPr>
            <p:ph type="title"/>
          </p:nvPr>
        </p:nvSpPr>
        <p:spPr>
          <a:xfrm>
            <a:off x="437131" y="0"/>
            <a:ext cx="11709401" cy="2032000"/>
          </a:xfrm>
          <a:prstGeom prst="rect">
            <a:avLst/>
          </a:prstGeom>
        </p:spPr>
        <p:txBody>
          <a:bodyPr/>
          <a:lstStyle/>
          <a:p>
            <a:r>
              <a:t>Baseline Characteristics</a:t>
            </a:r>
          </a:p>
        </p:txBody>
      </p:sp>
      <p:pic>
        <p:nvPicPr>
          <p:cNvPr id="231" name="Picture 4" descr="Picture 4"/>
          <p:cNvPicPr>
            <a:picLocks noChangeAspect="1"/>
          </p:cNvPicPr>
          <p:nvPr/>
        </p:nvPicPr>
        <p:blipFill>
          <a:blip r:embed="rId4"/>
          <a:stretch>
            <a:fillRect/>
          </a:stretch>
        </p:blipFill>
        <p:spPr>
          <a:xfrm>
            <a:off x="3280972" y="1843996"/>
            <a:ext cx="6442856" cy="7371451"/>
          </a:xfrm>
          <a:prstGeom prst="rect">
            <a:avLst/>
          </a:prstGeom>
          <a:ln w="12700">
            <a:miter lim="400000"/>
          </a:ln>
          <a:effectLst>
            <a:outerShdw blurRad="254000" dist="127000" dir="5400000" rotWithShape="0">
              <a:srgbClr val="000000">
                <a:alpha val="70000"/>
              </a:srgbClr>
            </a:outerShdw>
          </a:effectLst>
        </p:spPr>
      </p:pic>
      <p:sp>
        <p:nvSpPr>
          <p:cNvPr id="232" name="Arrow"/>
          <p:cNvSpPr/>
          <p:nvPr/>
        </p:nvSpPr>
        <p:spPr>
          <a:xfrm>
            <a:off x="828165" y="2355661"/>
            <a:ext cx="2272597" cy="529427"/>
          </a:xfrm>
          <a:prstGeom prst="rightArrow">
            <a:avLst>
              <a:gd name="adj1" fmla="val 32000"/>
              <a:gd name="adj2" fmla="val 153525"/>
            </a:avLst>
          </a:prstGeom>
          <a:solidFill>
            <a:srgbClr val="600C52"/>
          </a:solidFill>
          <a:ln w="25400">
            <a:solidFill>
              <a:schemeClr val="accent1"/>
            </a:solidFill>
          </a:ln>
        </p:spPr>
        <p:txBody>
          <a:bodyPr lIns="50800" tIns="50800" rIns="50800" bIns="50800" anchor="ctr"/>
          <a:lstStyle/>
          <a:p>
            <a:endParaRPr/>
          </a:p>
        </p:txBody>
      </p:sp>
      <p:sp>
        <p:nvSpPr>
          <p:cNvPr id="233" name="Arrow"/>
          <p:cNvSpPr/>
          <p:nvPr/>
        </p:nvSpPr>
        <p:spPr>
          <a:xfrm>
            <a:off x="828165" y="3641504"/>
            <a:ext cx="2272597" cy="529428"/>
          </a:xfrm>
          <a:prstGeom prst="rightArrow">
            <a:avLst>
              <a:gd name="adj1" fmla="val 32000"/>
              <a:gd name="adj2" fmla="val 153525"/>
            </a:avLst>
          </a:prstGeom>
          <a:solidFill>
            <a:srgbClr val="600C52"/>
          </a:solidFill>
          <a:ln w="25400">
            <a:solidFill>
              <a:schemeClr val="accent1"/>
            </a:solidFill>
          </a:ln>
        </p:spPr>
        <p:txBody>
          <a:bodyPr lIns="50800" tIns="50800" rIns="50800" bIns="50800" anchor="ctr"/>
          <a:lstStyle/>
          <a:p>
            <a:endParaRPr/>
          </a:p>
        </p:txBody>
      </p:sp>
      <p:sp>
        <p:nvSpPr>
          <p:cNvPr id="234" name="Arrow"/>
          <p:cNvSpPr/>
          <p:nvPr/>
        </p:nvSpPr>
        <p:spPr>
          <a:xfrm>
            <a:off x="828165" y="6577241"/>
            <a:ext cx="2272597" cy="529428"/>
          </a:xfrm>
          <a:prstGeom prst="rightArrow">
            <a:avLst>
              <a:gd name="adj1" fmla="val 32000"/>
              <a:gd name="adj2" fmla="val 153525"/>
            </a:avLst>
          </a:prstGeom>
          <a:solidFill>
            <a:srgbClr val="600C52"/>
          </a:solidFill>
          <a:ln w="25400">
            <a:solidFill>
              <a:schemeClr val="accent1"/>
            </a:solidFill>
          </a:ln>
        </p:spPr>
        <p:txBody>
          <a:bodyPr lIns="50800" tIns="50800" rIns="50800" bIns="50800" anchor="ctr"/>
          <a:lstStyle/>
          <a:p>
            <a:endParaRPr/>
          </a:p>
        </p:txBody>
      </p:sp>
      <p:sp>
        <p:nvSpPr>
          <p:cNvPr id="235" name="Arrow"/>
          <p:cNvSpPr/>
          <p:nvPr/>
        </p:nvSpPr>
        <p:spPr>
          <a:xfrm>
            <a:off x="828165" y="8740416"/>
            <a:ext cx="2272597" cy="529428"/>
          </a:xfrm>
          <a:prstGeom prst="rightArrow">
            <a:avLst>
              <a:gd name="adj1" fmla="val 32000"/>
              <a:gd name="adj2" fmla="val 153525"/>
            </a:avLst>
          </a:prstGeom>
          <a:solidFill>
            <a:srgbClr val="600C52"/>
          </a:solidFill>
          <a:ln w="25400">
            <a:solidFill>
              <a:schemeClr val="accent1"/>
            </a:solidFill>
          </a:ln>
        </p:spPr>
        <p:txBody>
          <a:bodyPr lIns="50800" tIns="50800" rIns="50800" bIns="50800" anchor="ctr"/>
          <a:lstStyle/>
          <a:p>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232"/>
                                        </p:tgtEl>
                                        <p:attrNameLst>
                                          <p:attrName>style.visibility</p:attrName>
                                        </p:attrNameLst>
                                      </p:cBhvr>
                                      <p:to>
                                        <p:strVal val="visible"/>
                                      </p:to>
                                    </p:set>
                                    <p:animEffect transition="in" filter="fade">
                                      <p:cBhvr>
                                        <p:cTn id="7" dur="1500"/>
                                        <p:tgtEl>
                                          <p:spTgt spid="2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grpId="2" nodeType="clickEffect">
                                  <p:stCondLst>
                                    <p:cond delay="0"/>
                                  </p:stCondLst>
                                  <p:iterate>
                                    <p:tmAbs val="0"/>
                                  </p:iterate>
                                  <p:childTnLst>
                                    <p:set>
                                      <p:cBhvr>
                                        <p:cTn id="11" fill="hold"/>
                                        <p:tgtEl>
                                          <p:spTgt spid="233"/>
                                        </p:tgtEl>
                                        <p:attrNameLst>
                                          <p:attrName>style.visibility</p:attrName>
                                        </p:attrNameLst>
                                      </p:cBhvr>
                                      <p:to>
                                        <p:strVal val="visible"/>
                                      </p:to>
                                    </p:set>
                                    <p:animEffect transition="in" filter="fade">
                                      <p:cBhvr>
                                        <p:cTn id="12" dur="1500"/>
                                        <p:tgtEl>
                                          <p:spTgt spid="23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fill="hold" grpId="3" nodeType="clickEffect">
                                  <p:stCondLst>
                                    <p:cond delay="0"/>
                                  </p:stCondLst>
                                  <p:iterate>
                                    <p:tmAbs val="0"/>
                                  </p:iterate>
                                  <p:childTnLst>
                                    <p:set>
                                      <p:cBhvr>
                                        <p:cTn id="16" fill="hold"/>
                                        <p:tgtEl>
                                          <p:spTgt spid="234"/>
                                        </p:tgtEl>
                                        <p:attrNameLst>
                                          <p:attrName>style.visibility</p:attrName>
                                        </p:attrNameLst>
                                      </p:cBhvr>
                                      <p:to>
                                        <p:strVal val="visible"/>
                                      </p:to>
                                    </p:set>
                                    <p:animEffect transition="in" filter="fade">
                                      <p:cBhvr>
                                        <p:cTn id="17" dur="1500"/>
                                        <p:tgtEl>
                                          <p:spTgt spid="23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fill="hold" grpId="4" nodeType="clickEffect">
                                  <p:stCondLst>
                                    <p:cond delay="0"/>
                                  </p:stCondLst>
                                  <p:iterate>
                                    <p:tmAbs val="0"/>
                                  </p:iterate>
                                  <p:childTnLst>
                                    <p:set>
                                      <p:cBhvr>
                                        <p:cTn id="21" fill="hold"/>
                                        <p:tgtEl>
                                          <p:spTgt spid="235"/>
                                        </p:tgtEl>
                                        <p:attrNameLst>
                                          <p:attrName>style.visibility</p:attrName>
                                        </p:attrNameLst>
                                      </p:cBhvr>
                                      <p:to>
                                        <p:strVal val="visible"/>
                                      </p:to>
                                    </p:set>
                                    <p:animEffect transition="in" filter="fade">
                                      <p:cBhvr>
                                        <p:cTn id="22" dur="1500"/>
                                        <p:tgtEl>
                                          <p:spTgt spid="2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2" grpId="1" animBg="1" advAuto="0"/>
      <p:bldP spid="233" grpId="2" animBg="1" advAuto="0"/>
      <p:bldP spid="234" grpId="3" animBg="1" advAuto="0"/>
      <p:bldP spid="235" grpId="4" animBg="1" advAuto="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239" name="Title 1"/>
          <p:cNvSpPr txBox="1">
            <a:spLocks noGrp="1"/>
          </p:cNvSpPr>
          <p:nvPr>
            <p:ph type="title"/>
          </p:nvPr>
        </p:nvSpPr>
        <p:spPr>
          <a:prstGeom prst="rect">
            <a:avLst/>
          </a:prstGeom>
        </p:spPr>
        <p:txBody>
          <a:bodyPr/>
          <a:lstStyle>
            <a:lvl1pPr>
              <a:defRPr>
                <a:latin typeface="Baskerville"/>
                <a:ea typeface="Baskerville"/>
                <a:cs typeface="Baskerville"/>
                <a:sym typeface="Baskerville"/>
              </a:defRPr>
            </a:lvl1pPr>
          </a:lstStyle>
          <a:p>
            <a:r>
              <a:t>Cycle Threshold </a:t>
            </a:r>
          </a:p>
        </p:txBody>
      </p:sp>
      <p:sp>
        <p:nvSpPr>
          <p:cNvPr id="240" name="Content Placeholder 2"/>
          <p:cNvSpPr txBox="1">
            <a:spLocks noGrp="1"/>
          </p:cNvSpPr>
          <p:nvPr>
            <p:ph type="body" idx="1"/>
          </p:nvPr>
        </p:nvSpPr>
        <p:spPr>
          <a:prstGeom prst="rect">
            <a:avLst/>
          </a:prstGeom>
        </p:spPr>
        <p:txBody>
          <a:bodyPr anchor="t"/>
          <a:lstStyle/>
          <a:p>
            <a:pPr>
              <a:buBlip>
                <a:blip r:embed="rId4"/>
              </a:buBlip>
              <a:defRPr sz="2800" b="1">
                <a:solidFill>
                  <a:srgbClr val="000000"/>
                </a:solidFill>
              </a:defRPr>
            </a:pPr>
            <a:r>
              <a:t>Sars-COV2 Cycle Threshold</a:t>
            </a:r>
          </a:p>
          <a:p>
            <a:pPr lvl="1">
              <a:buBlip>
                <a:blip r:embed="rId4"/>
              </a:buBlip>
              <a:defRPr sz="2800">
                <a:solidFill>
                  <a:srgbClr val="000000"/>
                </a:solidFill>
              </a:defRPr>
            </a:pPr>
            <a:r>
              <a:t>Number of cycles needed to amplify viral RNA to reach detectable levels</a:t>
            </a:r>
          </a:p>
          <a:p>
            <a:pPr>
              <a:buBlip>
                <a:blip r:embed="rId4"/>
              </a:buBlip>
              <a:defRPr sz="2800" b="1">
                <a:solidFill>
                  <a:srgbClr val="000000"/>
                </a:solidFill>
              </a:defRPr>
            </a:pPr>
            <a:r>
              <a:t>Lower Ct values indicate more viral RNA</a:t>
            </a:r>
          </a:p>
          <a:p>
            <a:pPr marL="1885949" lvl="2" indent="-819149">
              <a:buBlip>
                <a:blip r:embed="rId4"/>
              </a:buBlip>
              <a:defRPr sz="2800">
                <a:solidFill>
                  <a:srgbClr val="000000"/>
                </a:solidFill>
              </a:defRPr>
            </a:pPr>
            <a:r>
              <a:t>Low: Ct ≥35</a:t>
            </a:r>
            <a:endParaRPr sz="2200"/>
          </a:p>
          <a:p>
            <a:pPr marL="1885949" lvl="2" indent="-819149">
              <a:buBlip>
                <a:blip r:embed="rId4"/>
              </a:buBlip>
              <a:defRPr sz="2800">
                <a:solidFill>
                  <a:srgbClr val="000000"/>
                </a:solidFill>
              </a:defRPr>
            </a:pPr>
            <a:r>
              <a:t>Intermediate: 25&lt;Ct&lt;35 </a:t>
            </a:r>
            <a:endParaRPr sz="2200"/>
          </a:p>
          <a:p>
            <a:pPr marL="1885949" lvl="2" indent="-819149">
              <a:buBlip>
                <a:blip r:embed="rId4"/>
              </a:buBlip>
              <a:defRPr sz="2800">
                <a:solidFill>
                  <a:srgbClr val="000000"/>
                </a:solidFill>
              </a:defRPr>
            </a:pPr>
            <a:r>
              <a:t>High Ct≤ 25</a:t>
            </a:r>
          </a:p>
        </p:txBody>
      </p:sp>
      <p:pic>
        <p:nvPicPr>
          <p:cNvPr id="241" name="Image" descr="Image"/>
          <p:cNvPicPr>
            <a:picLocks noChangeAspect="1"/>
          </p:cNvPicPr>
          <p:nvPr/>
        </p:nvPicPr>
        <p:blipFill>
          <a:blip r:embed="rId5"/>
          <a:stretch>
            <a:fillRect/>
          </a:stretch>
        </p:blipFill>
        <p:spPr>
          <a:xfrm>
            <a:off x="7821741" y="6111966"/>
            <a:ext cx="4498869" cy="2996247"/>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5" presetClass="entr" presetSubtype="8" fill="hold" grpId="1" nodeType="clickEffect">
                                  <p:stCondLst>
                                    <p:cond delay="0"/>
                                  </p:stCondLst>
                                  <p:iterate>
                                    <p:tmAbs val="0"/>
                                  </p:iterate>
                                  <p:childTnLst>
                                    <p:set>
                                      <p:cBhvr>
                                        <p:cTn id="6" fill="hold"/>
                                        <p:tgtEl>
                                          <p:spTgt spid="240">
                                            <p:bg/>
                                          </p:spTgt>
                                        </p:tgtEl>
                                        <p:attrNameLst>
                                          <p:attrName>style.visibility</p:attrName>
                                        </p:attrNameLst>
                                      </p:cBhvr>
                                      <p:to>
                                        <p:strVal val="visible"/>
                                      </p:to>
                                    </p:set>
                                    <p:anim calcmode="lin" valueType="num">
                                      <p:cBhvr>
                                        <p:cTn id="7" dur="1000" fill="hold"/>
                                        <p:tgtEl>
                                          <p:spTgt spid="240">
                                            <p:bg/>
                                          </p:spTgt>
                                        </p:tgtEl>
                                        <p:attrNameLst>
                                          <p:attrName>ppt_w</p:attrName>
                                        </p:attrNameLst>
                                      </p:cBhvr>
                                      <p:tavLst>
                                        <p:tav tm="0">
                                          <p:val>
                                            <p:fltVal val="0"/>
                                          </p:val>
                                        </p:tav>
                                        <p:tav tm="100000">
                                          <p:val>
                                            <p:strVal val="#ppt_w"/>
                                          </p:val>
                                        </p:tav>
                                      </p:tavLst>
                                    </p:anim>
                                    <p:anim calcmode="lin" valueType="num">
                                      <p:cBhvr>
                                        <p:cTn id="8" dur="1000" fill="hold"/>
                                        <p:tgtEl>
                                          <p:spTgt spid="240">
                                            <p:bg/>
                                          </p:spTgt>
                                        </p:tgtEl>
                                        <p:attrNameLst>
                                          <p:attrName>ppt_h</p:attrName>
                                        </p:attrNameLst>
                                      </p:cBhvr>
                                      <p:tavLst>
                                        <p:tav tm="0">
                                          <p:val>
                                            <p:fltVal val="0"/>
                                          </p:val>
                                        </p:tav>
                                        <p:tav tm="100000">
                                          <p:val>
                                            <p:strVal val="#ppt_h"/>
                                          </p:val>
                                        </p:tav>
                                      </p:tavLst>
                                    </p:anim>
                                    <p:anim calcmode="lin" valueType="num">
                                      <p:cBhvr>
                                        <p:cTn id="9" dur="1000" fill="hold"/>
                                        <p:tgtEl>
                                          <p:spTgt spid="240">
                                            <p:bg/>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40">
                                            <p:bg/>
                                          </p:spTgt>
                                        </p:tgtEl>
                                        <p:attrNameLst>
                                          <p:attrName>ppt_y</p:attrName>
                                        </p:attrNameLst>
                                      </p:cBhvr>
                                      <p:tavLst>
                                        <p:tav tm="0" fmla="#ppt_y+(sin(-2*pi*(1-$))*-#ppt_x+cos(-2*pi*(1-$))*(1-#ppt_y))*(1-$)">
                                          <p:val>
                                            <p:fltVal val="0"/>
                                          </p:val>
                                        </p:tav>
                                        <p:tav tm="100000">
                                          <p:val>
                                            <p:fltVal val="1"/>
                                          </p:val>
                                        </p:tav>
                                      </p:tavLst>
                                    </p:anim>
                                  </p:childTnLst>
                                </p:cTn>
                              </p:par>
                              <p:par>
                                <p:cTn id="11" presetID="15" presetClass="entr" presetSubtype="8" fill="hold" grpId="1" nodeType="withEffect">
                                  <p:stCondLst>
                                    <p:cond delay="0"/>
                                  </p:stCondLst>
                                  <p:iterate>
                                    <p:tmAbs val="0"/>
                                  </p:iterate>
                                  <p:childTnLst>
                                    <p:set>
                                      <p:cBhvr>
                                        <p:cTn id="12" fill="hold"/>
                                        <p:tgtEl>
                                          <p:spTgt spid="240">
                                            <p:txEl>
                                              <p:pRg st="0" end="0"/>
                                            </p:txEl>
                                          </p:spTgt>
                                        </p:tgtEl>
                                        <p:attrNameLst>
                                          <p:attrName>style.visibility</p:attrName>
                                        </p:attrNameLst>
                                      </p:cBhvr>
                                      <p:to>
                                        <p:strVal val="visible"/>
                                      </p:to>
                                    </p:set>
                                    <p:anim calcmode="lin" valueType="num">
                                      <p:cBhvr>
                                        <p:cTn id="13" dur="1000" fill="hold"/>
                                        <p:tgtEl>
                                          <p:spTgt spid="240">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240">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240">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240">
                                            <p:txEl>
                                              <p:pRg st="0" end="0"/>
                                            </p:txEl>
                                          </p:spTgt>
                                        </p:tgtEl>
                                        <p:attrNameLst>
                                          <p:attrName>ppt_y</p:attrName>
                                        </p:attrNameLst>
                                      </p:cBhvr>
                                      <p:tavLst>
                                        <p:tav tm="0" fmla="#ppt_y+(sin(-2*pi*(1-$))*-#ppt_x+cos(-2*pi*(1-$))*(1-#ppt_y))*(1-$)">
                                          <p:val>
                                            <p:fltVal val="0"/>
                                          </p:val>
                                        </p:tav>
                                        <p:tav tm="100000">
                                          <p:val>
                                            <p:fltVal val="1"/>
                                          </p:val>
                                        </p:tav>
                                      </p:tavLst>
                                    </p:anim>
                                  </p:childTnLst>
                                </p:cTn>
                              </p:par>
                              <p:par>
                                <p:cTn id="17" presetID="15" presetClass="entr" presetSubtype="8" fill="hold" grpId="1" nodeType="withEffect">
                                  <p:stCondLst>
                                    <p:cond delay="0"/>
                                  </p:stCondLst>
                                  <p:iterate>
                                    <p:tmAbs val="0"/>
                                  </p:iterate>
                                  <p:childTnLst>
                                    <p:set>
                                      <p:cBhvr>
                                        <p:cTn id="18" fill="hold"/>
                                        <p:tgtEl>
                                          <p:spTgt spid="240">
                                            <p:txEl>
                                              <p:pRg st="1" end="1"/>
                                            </p:txEl>
                                          </p:spTgt>
                                        </p:tgtEl>
                                        <p:attrNameLst>
                                          <p:attrName>style.visibility</p:attrName>
                                        </p:attrNameLst>
                                      </p:cBhvr>
                                      <p:to>
                                        <p:strVal val="visible"/>
                                      </p:to>
                                    </p:set>
                                    <p:anim calcmode="lin" valueType="num">
                                      <p:cBhvr>
                                        <p:cTn id="19" dur="1000" fill="hold"/>
                                        <p:tgtEl>
                                          <p:spTgt spid="240">
                                            <p:txEl>
                                              <p:pRg st="1" end="1"/>
                                            </p:txEl>
                                          </p:spTgt>
                                        </p:tgtEl>
                                        <p:attrNameLst>
                                          <p:attrName>ppt_w</p:attrName>
                                        </p:attrNameLst>
                                      </p:cBhvr>
                                      <p:tavLst>
                                        <p:tav tm="0">
                                          <p:val>
                                            <p:fltVal val="0"/>
                                          </p:val>
                                        </p:tav>
                                        <p:tav tm="100000">
                                          <p:val>
                                            <p:strVal val="#ppt_w"/>
                                          </p:val>
                                        </p:tav>
                                      </p:tavLst>
                                    </p:anim>
                                    <p:anim calcmode="lin" valueType="num">
                                      <p:cBhvr>
                                        <p:cTn id="20" dur="1000" fill="hold"/>
                                        <p:tgtEl>
                                          <p:spTgt spid="240">
                                            <p:txEl>
                                              <p:pRg st="1" end="1"/>
                                            </p:txEl>
                                          </p:spTgt>
                                        </p:tgtEl>
                                        <p:attrNameLst>
                                          <p:attrName>ppt_h</p:attrName>
                                        </p:attrNameLst>
                                      </p:cBhvr>
                                      <p:tavLst>
                                        <p:tav tm="0">
                                          <p:val>
                                            <p:fltVal val="0"/>
                                          </p:val>
                                        </p:tav>
                                        <p:tav tm="100000">
                                          <p:val>
                                            <p:strVal val="#ppt_h"/>
                                          </p:val>
                                        </p:tav>
                                      </p:tavLst>
                                    </p:anim>
                                    <p:anim calcmode="lin" valueType="num">
                                      <p:cBhvr>
                                        <p:cTn id="21" dur="1000" fill="hold"/>
                                        <p:tgtEl>
                                          <p:spTgt spid="240">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240">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par>
                          <p:cTn id="23" fill="hold">
                            <p:stCondLst>
                              <p:cond delay="1000"/>
                            </p:stCondLst>
                            <p:childTnLst>
                              <p:par>
                                <p:cTn id="24" presetID="15" presetClass="entr" presetSubtype="8" fill="hold" grpId="2" nodeType="afterEffect">
                                  <p:stCondLst>
                                    <p:cond delay="0"/>
                                  </p:stCondLst>
                                  <p:iterate>
                                    <p:tmAbs val="0"/>
                                  </p:iterate>
                                  <p:childTnLst>
                                    <p:set>
                                      <p:cBhvr>
                                        <p:cTn id="25" fill="hold"/>
                                        <p:tgtEl>
                                          <p:spTgt spid="241"/>
                                        </p:tgtEl>
                                        <p:attrNameLst>
                                          <p:attrName>style.visibility</p:attrName>
                                        </p:attrNameLst>
                                      </p:cBhvr>
                                      <p:to>
                                        <p:strVal val="visible"/>
                                      </p:to>
                                    </p:set>
                                    <p:anim calcmode="lin" valueType="num">
                                      <p:cBhvr>
                                        <p:cTn id="26" dur="1000" fill="hold"/>
                                        <p:tgtEl>
                                          <p:spTgt spid="241"/>
                                        </p:tgtEl>
                                        <p:attrNameLst>
                                          <p:attrName>ppt_w</p:attrName>
                                        </p:attrNameLst>
                                      </p:cBhvr>
                                      <p:tavLst>
                                        <p:tav tm="0">
                                          <p:val>
                                            <p:fltVal val="0"/>
                                          </p:val>
                                        </p:tav>
                                        <p:tav tm="100000">
                                          <p:val>
                                            <p:strVal val="#ppt_w"/>
                                          </p:val>
                                        </p:tav>
                                      </p:tavLst>
                                    </p:anim>
                                    <p:anim calcmode="lin" valueType="num">
                                      <p:cBhvr>
                                        <p:cTn id="27" dur="1000" fill="hold"/>
                                        <p:tgtEl>
                                          <p:spTgt spid="241"/>
                                        </p:tgtEl>
                                        <p:attrNameLst>
                                          <p:attrName>ppt_h</p:attrName>
                                        </p:attrNameLst>
                                      </p:cBhvr>
                                      <p:tavLst>
                                        <p:tav tm="0">
                                          <p:val>
                                            <p:fltVal val="0"/>
                                          </p:val>
                                        </p:tav>
                                        <p:tav tm="100000">
                                          <p:val>
                                            <p:strVal val="#ppt_h"/>
                                          </p:val>
                                        </p:tav>
                                      </p:tavLst>
                                    </p:anim>
                                    <p:anim calcmode="lin" valueType="num">
                                      <p:cBhvr>
                                        <p:cTn id="28" dur="1000" fill="hold"/>
                                        <p:tgtEl>
                                          <p:spTgt spid="241"/>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241"/>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0" fill="hold">
                      <p:stCondLst>
                        <p:cond delay="indefinite"/>
                      </p:stCondLst>
                      <p:childTnLst>
                        <p:par>
                          <p:cTn id="31" fill="hold">
                            <p:stCondLst>
                              <p:cond delay="0"/>
                            </p:stCondLst>
                            <p:childTnLst>
                              <p:par>
                                <p:cTn id="32" presetID="15" presetClass="entr" presetSubtype="8" fill="hold" grpId="1" nodeType="clickEffect">
                                  <p:stCondLst>
                                    <p:cond delay="0"/>
                                  </p:stCondLst>
                                  <p:iterate>
                                    <p:tmAbs val="0"/>
                                  </p:iterate>
                                  <p:childTnLst>
                                    <p:set>
                                      <p:cBhvr>
                                        <p:cTn id="33" fill="hold"/>
                                        <p:tgtEl>
                                          <p:spTgt spid="240">
                                            <p:txEl>
                                              <p:pRg st="2" end="2"/>
                                            </p:txEl>
                                          </p:spTgt>
                                        </p:tgtEl>
                                        <p:attrNameLst>
                                          <p:attrName>style.visibility</p:attrName>
                                        </p:attrNameLst>
                                      </p:cBhvr>
                                      <p:to>
                                        <p:strVal val="visible"/>
                                      </p:to>
                                    </p:set>
                                    <p:anim calcmode="lin" valueType="num">
                                      <p:cBhvr>
                                        <p:cTn id="34" dur="1000" fill="hold"/>
                                        <p:tgtEl>
                                          <p:spTgt spid="240">
                                            <p:txEl>
                                              <p:pRg st="2" end="2"/>
                                            </p:txEl>
                                          </p:spTgt>
                                        </p:tgtEl>
                                        <p:attrNameLst>
                                          <p:attrName>ppt_w</p:attrName>
                                        </p:attrNameLst>
                                      </p:cBhvr>
                                      <p:tavLst>
                                        <p:tav tm="0">
                                          <p:val>
                                            <p:fltVal val="0"/>
                                          </p:val>
                                        </p:tav>
                                        <p:tav tm="100000">
                                          <p:val>
                                            <p:strVal val="#ppt_w"/>
                                          </p:val>
                                        </p:tav>
                                      </p:tavLst>
                                    </p:anim>
                                    <p:anim calcmode="lin" valueType="num">
                                      <p:cBhvr>
                                        <p:cTn id="35" dur="1000" fill="hold"/>
                                        <p:tgtEl>
                                          <p:spTgt spid="240">
                                            <p:txEl>
                                              <p:pRg st="2" end="2"/>
                                            </p:txEl>
                                          </p:spTgt>
                                        </p:tgtEl>
                                        <p:attrNameLst>
                                          <p:attrName>ppt_h</p:attrName>
                                        </p:attrNameLst>
                                      </p:cBhvr>
                                      <p:tavLst>
                                        <p:tav tm="0">
                                          <p:val>
                                            <p:fltVal val="0"/>
                                          </p:val>
                                        </p:tav>
                                        <p:tav tm="100000">
                                          <p:val>
                                            <p:strVal val="#ppt_h"/>
                                          </p:val>
                                        </p:tav>
                                      </p:tavLst>
                                    </p:anim>
                                    <p:anim calcmode="lin" valueType="num">
                                      <p:cBhvr>
                                        <p:cTn id="36" dur="1000" fill="hold"/>
                                        <p:tgtEl>
                                          <p:spTgt spid="240">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37" dur="1000" fill="hold"/>
                                        <p:tgtEl>
                                          <p:spTgt spid="240">
                                            <p:txEl>
                                              <p:pRg st="2" end="2"/>
                                            </p:txEl>
                                          </p:spTgt>
                                        </p:tgtEl>
                                        <p:attrNameLst>
                                          <p:attrName>ppt_y</p:attrName>
                                        </p:attrNameLst>
                                      </p:cBhvr>
                                      <p:tavLst>
                                        <p:tav tm="0" fmla="#ppt_y+(sin(-2*pi*(1-$))*-#ppt_x+cos(-2*pi*(1-$))*(1-#ppt_y))*(1-$)">
                                          <p:val>
                                            <p:fltVal val="0"/>
                                          </p:val>
                                        </p:tav>
                                        <p:tav tm="100000">
                                          <p:val>
                                            <p:fltVal val="1"/>
                                          </p:val>
                                        </p:tav>
                                      </p:tavLst>
                                    </p:anim>
                                  </p:childTnLst>
                                </p:cTn>
                              </p:par>
                              <p:par>
                                <p:cTn id="38" presetID="15" presetClass="entr" presetSubtype="8" fill="hold" grpId="1" nodeType="withEffect">
                                  <p:stCondLst>
                                    <p:cond delay="0"/>
                                  </p:stCondLst>
                                  <p:iterate>
                                    <p:tmAbs val="0"/>
                                  </p:iterate>
                                  <p:childTnLst>
                                    <p:set>
                                      <p:cBhvr>
                                        <p:cTn id="39" fill="hold"/>
                                        <p:tgtEl>
                                          <p:spTgt spid="240">
                                            <p:txEl>
                                              <p:pRg st="3" end="3"/>
                                            </p:txEl>
                                          </p:spTgt>
                                        </p:tgtEl>
                                        <p:attrNameLst>
                                          <p:attrName>style.visibility</p:attrName>
                                        </p:attrNameLst>
                                      </p:cBhvr>
                                      <p:to>
                                        <p:strVal val="visible"/>
                                      </p:to>
                                    </p:set>
                                    <p:anim calcmode="lin" valueType="num">
                                      <p:cBhvr>
                                        <p:cTn id="40" dur="1000" fill="hold"/>
                                        <p:tgtEl>
                                          <p:spTgt spid="240">
                                            <p:txEl>
                                              <p:pRg st="3" end="3"/>
                                            </p:txEl>
                                          </p:spTgt>
                                        </p:tgtEl>
                                        <p:attrNameLst>
                                          <p:attrName>ppt_w</p:attrName>
                                        </p:attrNameLst>
                                      </p:cBhvr>
                                      <p:tavLst>
                                        <p:tav tm="0">
                                          <p:val>
                                            <p:fltVal val="0"/>
                                          </p:val>
                                        </p:tav>
                                        <p:tav tm="100000">
                                          <p:val>
                                            <p:strVal val="#ppt_w"/>
                                          </p:val>
                                        </p:tav>
                                      </p:tavLst>
                                    </p:anim>
                                    <p:anim calcmode="lin" valueType="num">
                                      <p:cBhvr>
                                        <p:cTn id="41" dur="1000" fill="hold"/>
                                        <p:tgtEl>
                                          <p:spTgt spid="240">
                                            <p:txEl>
                                              <p:pRg st="3" end="3"/>
                                            </p:txEl>
                                          </p:spTgt>
                                        </p:tgtEl>
                                        <p:attrNameLst>
                                          <p:attrName>ppt_h</p:attrName>
                                        </p:attrNameLst>
                                      </p:cBhvr>
                                      <p:tavLst>
                                        <p:tav tm="0">
                                          <p:val>
                                            <p:fltVal val="0"/>
                                          </p:val>
                                        </p:tav>
                                        <p:tav tm="100000">
                                          <p:val>
                                            <p:strVal val="#ppt_h"/>
                                          </p:val>
                                        </p:tav>
                                      </p:tavLst>
                                    </p:anim>
                                    <p:anim calcmode="lin" valueType="num">
                                      <p:cBhvr>
                                        <p:cTn id="42" dur="1000" fill="hold"/>
                                        <p:tgtEl>
                                          <p:spTgt spid="240">
                                            <p:txEl>
                                              <p:pRg st="3" end="3"/>
                                            </p:txEl>
                                          </p:spTgt>
                                        </p:tgtEl>
                                        <p:attrNameLst>
                                          <p:attrName>ppt_x</p:attrName>
                                        </p:attrNameLst>
                                      </p:cBhvr>
                                      <p:tavLst>
                                        <p:tav tm="0" fmla="#ppt_x+(cos(-2*pi*(1-$))*-#ppt_x-sin(-2*pi*(1-$))*(1-#ppt_y))*(1-$)">
                                          <p:val>
                                            <p:fltVal val="0"/>
                                          </p:val>
                                        </p:tav>
                                        <p:tav tm="100000">
                                          <p:val>
                                            <p:fltVal val="1"/>
                                          </p:val>
                                        </p:tav>
                                      </p:tavLst>
                                    </p:anim>
                                    <p:anim calcmode="lin" valueType="num">
                                      <p:cBhvr>
                                        <p:cTn id="43" dur="1000" fill="hold"/>
                                        <p:tgtEl>
                                          <p:spTgt spid="240">
                                            <p:txEl>
                                              <p:pRg st="3" end="3"/>
                                            </p:txEl>
                                          </p:spTgt>
                                        </p:tgtEl>
                                        <p:attrNameLst>
                                          <p:attrName>ppt_y</p:attrName>
                                        </p:attrNameLst>
                                      </p:cBhvr>
                                      <p:tavLst>
                                        <p:tav tm="0" fmla="#ppt_y+(sin(-2*pi*(1-$))*-#ppt_x+cos(-2*pi*(1-$))*(1-#ppt_y))*(1-$)">
                                          <p:val>
                                            <p:fltVal val="0"/>
                                          </p:val>
                                        </p:tav>
                                        <p:tav tm="100000">
                                          <p:val>
                                            <p:fltVal val="1"/>
                                          </p:val>
                                        </p:tav>
                                      </p:tavLst>
                                    </p:anim>
                                  </p:childTnLst>
                                </p:cTn>
                              </p:par>
                              <p:par>
                                <p:cTn id="44" presetID="15" presetClass="entr" presetSubtype="8" fill="hold" grpId="1" nodeType="withEffect">
                                  <p:stCondLst>
                                    <p:cond delay="0"/>
                                  </p:stCondLst>
                                  <p:iterate>
                                    <p:tmAbs val="0"/>
                                  </p:iterate>
                                  <p:childTnLst>
                                    <p:set>
                                      <p:cBhvr>
                                        <p:cTn id="45" fill="hold"/>
                                        <p:tgtEl>
                                          <p:spTgt spid="240">
                                            <p:txEl>
                                              <p:pRg st="4" end="4"/>
                                            </p:txEl>
                                          </p:spTgt>
                                        </p:tgtEl>
                                        <p:attrNameLst>
                                          <p:attrName>style.visibility</p:attrName>
                                        </p:attrNameLst>
                                      </p:cBhvr>
                                      <p:to>
                                        <p:strVal val="visible"/>
                                      </p:to>
                                    </p:set>
                                    <p:anim calcmode="lin" valueType="num">
                                      <p:cBhvr>
                                        <p:cTn id="46" dur="1000" fill="hold"/>
                                        <p:tgtEl>
                                          <p:spTgt spid="240">
                                            <p:txEl>
                                              <p:pRg st="4" end="4"/>
                                            </p:txEl>
                                          </p:spTgt>
                                        </p:tgtEl>
                                        <p:attrNameLst>
                                          <p:attrName>ppt_w</p:attrName>
                                        </p:attrNameLst>
                                      </p:cBhvr>
                                      <p:tavLst>
                                        <p:tav tm="0">
                                          <p:val>
                                            <p:fltVal val="0"/>
                                          </p:val>
                                        </p:tav>
                                        <p:tav tm="100000">
                                          <p:val>
                                            <p:strVal val="#ppt_w"/>
                                          </p:val>
                                        </p:tav>
                                      </p:tavLst>
                                    </p:anim>
                                    <p:anim calcmode="lin" valueType="num">
                                      <p:cBhvr>
                                        <p:cTn id="47" dur="1000" fill="hold"/>
                                        <p:tgtEl>
                                          <p:spTgt spid="240">
                                            <p:txEl>
                                              <p:pRg st="4" end="4"/>
                                            </p:txEl>
                                          </p:spTgt>
                                        </p:tgtEl>
                                        <p:attrNameLst>
                                          <p:attrName>ppt_h</p:attrName>
                                        </p:attrNameLst>
                                      </p:cBhvr>
                                      <p:tavLst>
                                        <p:tav tm="0">
                                          <p:val>
                                            <p:fltVal val="0"/>
                                          </p:val>
                                        </p:tav>
                                        <p:tav tm="100000">
                                          <p:val>
                                            <p:strVal val="#ppt_h"/>
                                          </p:val>
                                        </p:tav>
                                      </p:tavLst>
                                    </p:anim>
                                    <p:anim calcmode="lin" valueType="num">
                                      <p:cBhvr>
                                        <p:cTn id="48" dur="1000" fill="hold"/>
                                        <p:tgtEl>
                                          <p:spTgt spid="240">
                                            <p:txEl>
                                              <p:pRg st="4" end="4"/>
                                            </p:txEl>
                                          </p:spTgt>
                                        </p:tgtEl>
                                        <p:attrNameLst>
                                          <p:attrName>ppt_x</p:attrName>
                                        </p:attrNameLst>
                                      </p:cBhvr>
                                      <p:tavLst>
                                        <p:tav tm="0" fmla="#ppt_x+(cos(-2*pi*(1-$))*-#ppt_x-sin(-2*pi*(1-$))*(1-#ppt_y))*(1-$)">
                                          <p:val>
                                            <p:fltVal val="0"/>
                                          </p:val>
                                        </p:tav>
                                        <p:tav tm="100000">
                                          <p:val>
                                            <p:fltVal val="1"/>
                                          </p:val>
                                        </p:tav>
                                      </p:tavLst>
                                    </p:anim>
                                    <p:anim calcmode="lin" valueType="num">
                                      <p:cBhvr>
                                        <p:cTn id="49" dur="1000" fill="hold"/>
                                        <p:tgtEl>
                                          <p:spTgt spid="240">
                                            <p:txEl>
                                              <p:pRg st="4" end="4"/>
                                            </p:txEl>
                                          </p:spTgt>
                                        </p:tgtEl>
                                        <p:attrNameLst>
                                          <p:attrName>ppt_y</p:attrName>
                                        </p:attrNameLst>
                                      </p:cBhvr>
                                      <p:tavLst>
                                        <p:tav tm="0" fmla="#ppt_y+(sin(-2*pi*(1-$))*-#ppt_x+cos(-2*pi*(1-$))*(1-#ppt_y))*(1-$)">
                                          <p:val>
                                            <p:fltVal val="0"/>
                                          </p:val>
                                        </p:tav>
                                        <p:tav tm="100000">
                                          <p:val>
                                            <p:fltVal val="1"/>
                                          </p:val>
                                        </p:tav>
                                      </p:tavLst>
                                    </p:anim>
                                  </p:childTnLst>
                                </p:cTn>
                              </p:par>
                              <p:par>
                                <p:cTn id="50" presetID="15" presetClass="entr" presetSubtype="8" fill="hold" grpId="1" nodeType="withEffect">
                                  <p:stCondLst>
                                    <p:cond delay="0"/>
                                  </p:stCondLst>
                                  <p:iterate>
                                    <p:tmAbs val="0"/>
                                  </p:iterate>
                                  <p:childTnLst>
                                    <p:set>
                                      <p:cBhvr>
                                        <p:cTn id="51" fill="hold"/>
                                        <p:tgtEl>
                                          <p:spTgt spid="240">
                                            <p:txEl>
                                              <p:pRg st="5" end="5"/>
                                            </p:txEl>
                                          </p:spTgt>
                                        </p:tgtEl>
                                        <p:attrNameLst>
                                          <p:attrName>style.visibility</p:attrName>
                                        </p:attrNameLst>
                                      </p:cBhvr>
                                      <p:to>
                                        <p:strVal val="visible"/>
                                      </p:to>
                                    </p:set>
                                    <p:anim calcmode="lin" valueType="num">
                                      <p:cBhvr>
                                        <p:cTn id="52" dur="1000" fill="hold"/>
                                        <p:tgtEl>
                                          <p:spTgt spid="240">
                                            <p:txEl>
                                              <p:pRg st="5" end="5"/>
                                            </p:txEl>
                                          </p:spTgt>
                                        </p:tgtEl>
                                        <p:attrNameLst>
                                          <p:attrName>ppt_w</p:attrName>
                                        </p:attrNameLst>
                                      </p:cBhvr>
                                      <p:tavLst>
                                        <p:tav tm="0">
                                          <p:val>
                                            <p:fltVal val="0"/>
                                          </p:val>
                                        </p:tav>
                                        <p:tav tm="100000">
                                          <p:val>
                                            <p:strVal val="#ppt_w"/>
                                          </p:val>
                                        </p:tav>
                                      </p:tavLst>
                                    </p:anim>
                                    <p:anim calcmode="lin" valueType="num">
                                      <p:cBhvr>
                                        <p:cTn id="53" dur="1000" fill="hold"/>
                                        <p:tgtEl>
                                          <p:spTgt spid="240">
                                            <p:txEl>
                                              <p:pRg st="5" end="5"/>
                                            </p:txEl>
                                          </p:spTgt>
                                        </p:tgtEl>
                                        <p:attrNameLst>
                                          <p:attrName>ppt_h</p:attrName>
                                        </p:attrNameLst>
                                      </p:cBhvr>
                                      <p:tavLst>
                                        <p:tav tm="0">
                                          <p:val>
                                            <p:fltVal val="0"/>
                                          </p:val>
                                        </p:tav>
                                        <p:tav tm="100000">
                                          <p:val>
                                            <p:strVal val="#ppt_h"/>
                                          </p:val>
                                        </p:tav>
                                      </p:tavLst>
                                    </p:anim>
                                    <p:anim calcmode="lin" valueType="num">
                                      <p:cBhvr>
                                        <p:cTn id="54" dur="1000" fill="hold"/>
                                        <p:tgtEl>
                                          <p:spTgt spid="240">
                                            <p:txEl>
                                              <p:pRg st="5" end="5"/>
                                            </p:txEl>
                                          </p:spTgt>
                                        </p:tgtEl>
                                        <p:attrNameLst>
                                          <p:attrName>ppt_x</p:attrName>
                                        </p:attrNameLst>
                                      </p:cBhvr>
                                      <p:tavLst>
                                        <p:tav tm="0" fmla="#ppt_x+(cos(-2*pi*(1-$))*-#ppt_x-sin(-2*pi*(1-$))*(1-#ppt_y))*(1-$)">
                                          <p:val>
                                            <p:fltVal val="0"/>
                                          </p:val>
                                        </p:tav>
                                        <p:tav tm="100000">
                                          <p:val>
                                            <p:fltVal val="1"/>
                                          </p:val>
                                        </p:tav>
                                      </p:tavLst>
                                    </p:anim>
                                    <p:anim calcmode="lin" valueType="num">
                                      <p:cBhvr>
                                        <p:cTn id="55" dur="1000" fill="hold"/>
                                        <p:tgtEl>
                                          <p:spTgt spid="240">
                                            <p:txEl>
                                              <p:pRg st="5" end="5"/>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0" grpId="1" build="p" animBg="1" advAuto="0"/>
      <p:bldP spid="241" grpId="2" animBg="1" advAuto="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245" name="Title 1"/>
          <p:cNvSpPr txBox="1">
            <a:spLocks noGrp="1"/>
          </p:cNvSpPr>
          <p:nvPr>
            <p:ph type="title"/>
          </p:nvPr>
        </p:nvSpPr>
        <p:spPr>
          <a:prstGeom prst="rect">
            <a:avLst/>
          </a:prstGeom>
        </p:spPr>
        <p:txBody>
          <a:bodyPr/>
          <a:lstStyle>
            <a:lvl1pPr>
              <a:defRPr>
                <a:latin typeface="Baskerville"/>
                <a:ea typeface="Baskerville"/>
                <a:cs typeface="Baskerville"/>
                <a:sym typeface="Baskerville"/>
              </a:defRPr>
            </a:lvl1pPr>
          </a:lstStyle>
          <a:p>
            <a:r>
              <a:t>Results </a:t>
            </a:r>
          </a:p>
        </p:txBody>
      </p:sp>
      <p:sp>
        <p:nvSpPr>
          <p:cNvPr id="246" name="Content Placeholder 2"/>
          <p:cNvSpPr txBox="1">
            <a:spLocks noGrp="1"/>
          </p:cNvSpPr>
          <p:nvPr>
            <p:ph type="body" idx="1"/>
          </p:nvPr>
        </p:nvSpPr>
        <p:spPr>
          <a:prstGeom prst="rect">
            <a:avLst/>
          </a:prstGeom>
        </p:spPr>
        <p:txBody>
          <a:bodyPr/>
          <a:lstStyle/>
          <a:p>
            <a:pPr marL="810958" indent="-810958" defTabSz="578358">
              <a:spcBef>
                <a:spcPts val="4100"/>
              </a:spcBef>
              <a:buBlip>
                <a:blip r:embed="rId4"/>
              </a:buBlip>
              <a:defRPr sz="3168" b="1">
                <a:solidFill>
                  <a:srgbClr val="000000"/>
                </a:solidFill>
              </a:defRPr>
            </a:pPr>
            <a:r>
              <a:t>Primary Outcome</a:t>
            </a:r>
          </a:p>
          <a:p>
            <a:pPr marL="1312148" lvl="2" indent="-385518" defTabSz="578358">
              <a:spcBef>
                <a:spcPts val="4100"/>
              </a:spcBef>
              <a:buBlip>
                <a:blip r:embed="rId4"/>
              </a:buBlip>
              <a:defRPr sz="3168">
                <a:solidFill>
                  <a:srgbClr val="000000"/>
                </a:solidFill>
              </a:defRPr>
            </a:pPr>
            <a:r>
              <a:t>Change from baseline in the SARS-CoV-2 viral load at day 11 (±4 days) after positive results on testing. </a:t>
            </a:r>
            <a:endParaRPr sz="2178"/>
          </a:p>
          <a:p>
            <a:pPr marL="810958" indent="-810958" defTabSz="578358">
              <a:spcBef>
                <a:spcPts val="4100"/>
              </a:spcBef>
              <a:buBlip>
                <a:blip r:embed="rId4"/>
              </a:buBlip>
              <a:defRPr sz="3168" b="1">
                <a:solidFill>
                  <a:srgbClr val="000000"/>
                </a:solidFill>
              </a:defRPr>
            </a:pPr>
            <a:r>
              <a:t>Secondary Outcomes</a:t>
            </a:r>
          </a:p>
          <a:p>
            <a:pPr marL="1312148" lvl="2" indent="-385518" defTabSz="578358">
              <a:spcBef>
                <a:spcPts val="4100"/>
              </a:spcBef>
              <a:buBlip>
                <a:blip r:embed="rId4"/>
              </a:buBlip>
              <a:defRPr sz="3168">
                <a:solidFill>
                  <a:srgbClr val="000000"/>
                </a:solidFill>
              </a:defRPr>
            </a:pPr>
            <a:r>
              <a:t>Safety profile</a:t>
            </a:r>
          </a:p>
          <a:p>
            <a:pPr marL="1312148" lvl="2" indent="-385518" defTabSz="578358">
              <a:spcBef>
                <a:spcPts val="4100"/>
              </a:spcBef>
              <a:buBlip>
                <a:blip r:embed="rId4"/>
              </a:buBlip>
              <a:defRPr sz="3168">
                <a:solidFill>
                  <a:srgbClr val="000000"/>
                </a:solidFill>
              </a:defRPr>
            </a:pPr>
            <a:r>
              <a:t>Symptom burden</a:t>
            </a:r>
            <a:endParaRPr sz="2178"/>
          </a:p>
          <a:p>
            <a:pPr marL="1312148" lvl="2" indent="-385518" defTabSz="578358">
              <a:spcBef>
                <a:spcPts val="4100"/>
              </a:spcBef>
              <a:buBlip>
                <a:blip r:embed="rId4"/>
              </a:buBlip>
              <a:defRPr sz="3168">
                <a:solidFill>
                  <a:srgbClr val="000000"/>
                </a:solidFill>
              </a:defRPr>
            </a:pPr>
            <a:r>
              <a:t>ED visits, hospitalization, death </a:t>
            </a:r>
          </a:p>
        </p:txBody>
      </p:sp>
      <p:pic>
        <p:nvPicPr>
          <p:cNvPr id="247" name="Picture 2" descr="Picture 2"/>
          <p:cNvPicPr>
            <a:picLocks noChangeAspect="1"/>
          </p:cNvPicPr>
          <p:nvPr/>
        </p:nvPicPr>
        <p:blipFill>
          <a:blip r:embed="rId5"/>
          <a:stretch>
            <a:fillRect/>
          </a:stretch>
        </p:blipFill>
        <p:spPr>
          <a:xfrm>
            <a:off x="7956694" y="6029080"/>
            <a:ext cx="4452270" cy="2962784"/>
          </a:xfrm>
          <a:prstGeom prst="rect">
            <a:avLst/>
          </a:prstGeom>
          <a:ln w="12700">
            <a:miter lim="400000"/>
          </a:ln>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251" name="Title 1"/>
          <p:cNvSpPr txBox="1">
            <a:spLocks noGrp="1"/>
          </p:cNvSpPr>
          <p:nvPr>
            <p:ph type="title"/>
          </p:nvPr>
        </p:nvSpPr>
        <p:spPr>
          <a:prstGeom prst="rect">
            <a:avLst/>
          </a:prstGeom>
        </p:spPr>
        <p:txBody>
          <a:bodyPr/>
          <a:lstStyle>
            <a:lvl1pPr>
              <a:defRPr>
                <a:latin typeface="Baskerville"/>
                <a:ea typeface="Baskerville"/>
                <a:cs typeface="Baskerville"/>
                <a:sym typeface="Baskerville"/>
              </a:defRPr>
            </a:lvl1pPr>
          </a:lstStyle>
          <a:p>
            <a:r>
              <a:t>Primary Outcome</a:t>
            </a:r>
          </a:p>
        </p:txBody>
      </p:sp>
      <p:grpSp>
        <p:nvGrpSpPr>
          <p:cNvPr id="254" name="Picture 7"/>
          <p:cNvGrpSpPr/>
          <p:nvPr/>
        </p:nvGrpSpPr>
        <p:grpSpPr>
          <a:xfrm>
            <a:off x="1692280" y="2843144"/>
            <a:ext cx="9620241" cy="6200913"/>
            <a:chOff x="0" y="0"/>
            <a:chExt cx="9620239" cy="6200912"/>
          </a:xfrm>
        </p:grpSpPr>
        <p:pic>
          <p:nvPicPr>
            <p:cNvPr id="252" name="Picture 7" descr="Picture 7"/>
            <p:cNvPicPr>
              <a:picLocks noChangeAspect="1"/>
            </p:cNvPicPr>
            <p:nvPr/>
          </p:nvPicPr>
          <p:blipFill>
            <a:blip r:embed="rId4"/>
            <a:stretch>
              <a:fillRect/>
            </a:stretch>
          </p:blipFill>
          <p:spPr>
            <a:xfrm>
              <a:off x="126999" y="88900"/>
              <a:ext cx="9366241" cy="5870713"/>
            </a:xfrm>
            <a:prstGeom prst="rect">
              <a:avLst/>
            </a:prstGeom>
            <a:ln w="12700" cap="flat">
              <a:noFill/>
              <a:miter lim="400000"/>
            </a:ln>
            <a:effectLst/>
          </p:spPr>
        </p:pic>
        <p:pic>
          <p:nvPicPr>
            <p:cNvPr id="253" name="Picture 7" descr="Picture 7"/>
            <p:cNvPicPr>
              <a:picLocks noChangeAspect="1"/>
            </p:cNvPicPr>
            <p:nvPr/>
          </p:nvPicPr>
          <p:blipFill>
            <a:blip r:embed="rId5"/>
            <a:stretch>
              <a:fillRect/>
            </a:stretch>
          </p:blipFill>
          <p:spPr>
            <a:xfrm>
              <a:off x="-1" y="0"/>
              <a:ext cx="9620241" cy="6200913"/>
            </a:xfrm>
            <a:prstGeom prst="rect">
              <a:avLst/>
            </a:prstGeom>
            <a:ln w="12700" cap="flat">
              <a:noFill/>
              <a:miter lim="400000"/>
            </a:ln>
            <a:effectLst/>
          </p:spPr>
        </p:pic>
      </p:gr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258" name="Title 1"/>
          <p:cNvSpPr txBox="1">
            <a:spLocks noGrp="1"/>
          </p:cNvSpPr>
          <p:nvPr>
            <p:ph type="title"/>
          </p:nvPr>
        </p:nvSpPr>
        <p:spPr>
          <a:xfrm>
            <a:off x="366967" y="412588"/>
            <a:ext cx="11464580" cy="2456911"/>
          </a:xfrm>
          <a:prstGeom prst="rect">
            <a:avLst/>
          </a:prstGeom>
        </p:spPr>
        <p:txBody>
          <a:bodyPr/>
          <a:lstStyle/>
          <a:p>
            <a:pPr defTabSz="531622">
              <a:defRPr sz="5369">
                <a:latin typeface="Baskerville"/>
                <a:ea typeface="Baskerville"/>
                <a:cs typeface="Baskerville"/>
                <a:sym typeface="Baskerville"/>
              </a:defRPr>
            </a:pPr>
            <a:r>
              <a:t>Primary Outcome: </a:t>
            </a:r>
            <a:br/>
            <a:r>
              <a:t>Change from Baseline in Viral Load</a:t>
            </a:r>
            <a:br/>
            <a:r>
              <a:t> </a:t>
            </a:r>
          </a:p>
        </p:txBody>
      </p:sp>
      <p:sp>
        <p:nvSpPr>
          <p:cNvPr id="259" name="Arrow: Left-Right 6"/>
          <p:cNvSpPr/>
          <p:nvPr/>
        </p:nvSpPr>
        <p:spPr>
          <a:xfrm>
            <a:off x="8733576" y="5985002"/>
            <a:ext cx="1728117" cy="336837"/>
          </a:xfrm>
          <a:prstGeom prst="leftRightArrow">
            <a:avLst>
              <a:gd name="adj1" fmla="val 50000"/>
              <a:gd name="adj2" fmla="val 50000"/>
            </a:avLst>
          </a:prstGeom>
          <a:solidFill>
            <a:srgbClr val="C00000"/>
          </a:solidFill>
          <a:ln w="25400" cap="rnd">
            <a:solidFill>
              <a:srgbClr val="B37806"/>
            </a:solidFill>
          </a:ln>
        </p:spPr>
        <p:txBody>
          <a:bodyPr lIns="50800" tIns="50800" rIns="50800" bIns="50800" anchor="ctr"/>
          <a:lstStyle/>
          <a:p>
            <a:pPr>
              <a:defRPr sz="2800" b="1">
                <a:solidFill>
                  <a:srgbClr val="F5F8EB"/>
                </a:solidFill>
              </a:defRPr>
            </a:pPr>
            <a:endParaRPr/>
          </a:p>
        </p:txBody>
      </p:sp>
      <p:pic>
        <p:nvPicPr>
          <p:cNvPr id="260" name="Picture 2" descr="Picture 2"/>
          <p:cNvPicPr>
            <a:picLocks noChangeAspect="1"/>
          </p:cNvPicPr>
          <p:nvPr/>
        </p:nvPicPr>
        <p:blipFill>
          <a:blip r:embed="rId4"/>
          <a:stretch>
            <a:fillRect/>
          </a:stretch>
        </p:blipFill>
        <p:spPr>
          <a:xfrm>
            <a:off x="425519" y="3999313"/>
            <a:ext cx="12153762" cy="3229429"/>
          </a:xfrm>
          <a:prstGeom prst="rect">
            <a:avLst/>
          </a:prstGeom>
          <a:ln w="12700">
            <a:miter lim="400000"/>
          </a:ln>
          <a:effectLst>
            <a:outerShdw blurRad="254000" dist="127000" dir="5400000" rotWithShape="0">
              <a:srgbClr val="000000">
                <a:alpha val="70000"/>
              </a:srgbClr>
            </a:outerShdw>
          </a:effectLst>
        </p:spPr>
      </p:pic>
      <p:sp>
        <p:nvSpPr>
          <p:cNvPr id="261" name="Arrow: Left-Right 6"/>
          <p:cNvSpPr/>
          <p:nvPr/>
        </p:nvSpPr>
        <p:spPr>
          <a:xfrm>
            <a:off x="8390148" y="5985002"/>
            <a:ext cx="1728117" cy="336837"/>
          </a:xfrm>
          <a:prstGeom prst="leftRightArrow">
            <a:avLst>
              <a:gd name="adj1" fmla="val 50000"/>
              <a:gd name="adj2" fmla="val 50000"/>
            </a:avLst>
          </a:prstGeom>
          <a:solidFill>
            <a:srgbClr val="600C52"/>
          </a:solidFill>
          <a:ln w="25400">
            <a:solidFill>
              <a:schemeClr val="accent1"/>
            </a:solidFill>
          </a:ln>
        </p:spPr>
        <p:txBody>
          <a:bodyPr lIns="50800" tIns="50800" rIns="50800" bIns="50800" anchor="ctr"/>
          <a:lstStyle/>
          <a:p>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261"/>
                                        </p:tgtEl>
                                        <p:attrNameLst>
                                          <p:attrName>style.visibility</p:attrName>
                                        </p:attrNameLst>
                                      </p:cBhvr>
                                      <p:to>
                                        <p:strVal val="visible"/>
                                      </p:to>
                                    </p:set>
                                    <p:animEffect transition="in" filter="fade">
                                      <p:cBhvr>
                                        <p:cTn id="7" dur="1500"/>
                                        <p:tgtEl>
                                          <p:spTgt spid="2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1" grpId="1" animBg="1" advAuto="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265" name="Title 1"/>
          <p:cNvSpPr txBox="1">
            <a:spLocks noGrp="1"/>
          </p:cNvSpPr>
          <p:nvPr>
            <p:ph type="title"/>
          </p:nvPr>
        </p:nvSpPr>
        <p:spPr>
          <a:prstGeom prst="rect">
            <a:avLst/>
          </a:prstGeom>
        </p:spPr>
        <p:txBody>
          <a:bodyPr/>
          <a:lstStyle/>
          <a:p>
            <a:pPr defTabSz="554990">
              <a:defRPr sz="5900">
                <a:latin typeface="Baskerville"/>
                <a:ea typeface="Baskerville"/>
                <a:cs typeface="Baskerville"/>
                <a:sym typeface="Baskerville"/>
              </a:defRPr>
            </a:pPr>
            <a:r>
              <a:t>Secondary Outcomes: Hospitalization/ER visits </a:t>
            </a:r>
          </a:p>
        </p:txBody>
      </p:sp>
      <p:sp>
        <p:nvSpPr>
          <p:cNvPr id="266" name="Content Placeholder 2"/>
          <p:cNvSpPr txBox="1"/>
          <p:nvPr/>
        </p:nvSpPr>
        <p:spPr>
          <a:xfrm>
            <a:off x="1289961" y="2436845"/>
            <a:ext cx="7595895" cy="18446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pPr algn="l" defTabSz="455168">
              <a:spcBef>
                <a:spcPts val="900"/>
              </a:spcBef>
              <a:defRPr sz="2240" b="1">
                <a:solidFill>
                  <a:srgbClr val="000000"/>
                </a:solidFill>
              </a:defRPr>
            </a:pPr>
            <a:r>
              <a:t>Reduction in hospitalization/ER </a:t>
            </a:r>
          </a:p>
          <a:p>
            <a:pPr marL="320039" indent="-320039" algn="l" defTabSz="455168">
              <a:spcBef>
                <a:spcPts val="900"/>
              </a:spcBef>
              <a:buSzPct val="100000"/>
              <a:buFont typeface="Arial"/>
              <a:buChar char="•"/>
              <a:defRPr sz="2240">
                <a:solidFill>
                  <a:srgbClr val="000000"/>
                </a:solidFill>
              </a:defRPr>
            </a:pPr>
            <a:r>
              <a:t>1.6% vs 6.3% overall, mAbs vs. Placebo</a:t>
            </a:r>
          </a:p>
          <a:p>
            <a:pPr marL="320039" indent="-320039" algn="l" defTabSz="455168">
              <a:spcBef>
                <a:spcPts val="900"/>
              </a:spcBef>
              <a:buSzPct val="100000"/>
              <a:buFont typeface="Arial"/>
              <a:buChar char="•"/>
              <a:defRPr sz="2240">
                <a:solidFill>
                  <a:srgbClr val="000000"/>
                </a:solidFill>
              </a:defRPr>
            </a:pPr>
            <a:r>
              <a:t>4.2% vs 14.6% high risk (&gt;64 or BMI &gt;34) post hoc analysis</a:t>
            </a:r>
          </a:p>
        </p:txBody>
      </p:sp>
      <p:pic>
        <p:nvPicPr>
          <p:cNvPr id="267" name="Picture 1" descr="Picture 1"/>
          <p:cNvPicPr>
            <a:picLocks noChangeAspect="1"/>
          </p:cNvPicPr>
          <p:nvPr/>
        </p:nvPicPr>
        <p:blipFill>
          <a:blip r:embed="rId4"/>
          <a:stretch>
            <a:fillRect/>
          </a:stretch>
        </p:blipFill>
        <p:spPr>
          <a:xfrm>
            <a:off x="1325895" y="4379387"/>
            <a:ext cx="10353007" cy="4802034"/>
          </a:xfrm>
          <a:prstGeom prst="rect">
            <a:avLst/>
          </a:prstGeom>
          <a:ln w="12700">
            <a:miter lim="400000"/>
          </a:ln>
          <a:effectLst>
            <a:outerShdw blurRad="254000" dist="127000" dir="5400000" rotWithShape="0">
              <a:srgbClr val="000000">
                <a:alpha val="70000"/>
              </a:srgbClr>
            </a:outerShdw>
          </a:effectLst>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5" presetClass="entr" presetSubtype="8" fill="hold" grpId="1" nodeType="clickEffect">
                                  <p:stCondLst>
                                    <p:cond delay="0"/>
                                  </p:stCondLst>
                                  <p:iterate>
                                    <p:tmAbs val="0"/>
                                  </p:iterate>
                                  <p:childTnLst>
                                    <p:set>
                                      <p:cBhvr>
                                        <p:cTn id="6" fill="hold"/>
                                        <p:tgtEl>
                                          <p:spTgt spid="266"/>
                                        </p:tgtEl>
                                        <p:attrNameLst>
                                          <p:attrName>style.visibility</p:attrName>
                                        </p:attrNameLst>
                                      </p:cBhvr>
                                      <p:to>
                                        <p:strVal val="visible"/>
                                      </p:to>
                                    </p:set>
                                    <p:anim calcmode="lin" valueType="num">
                                      <p:cBhvr>
                                        <p:cTn id="7" dur="1000" fill="hold"/>
                                        <p:tgtEl>
                                          <p:spTgt spid="266"/>
                                        </p:tgtEl>
                                        <p:attrNameLst>
                                          <p:attrName>ppt_w</p:attrName>
                                        </p:attrNameLst>
                                      </p:cBhvr>
                                      <p:tavLst>
                                        <p:tav tm="0">
                                          <p:val>
                                            <p:fltVal val="0"/>
                                          </p:val>
                                        </p:tav>
                                        <p:tav tm="100000">
                                          <p:val>
                                            <p:strVal val="#ppt_w"/>
                                          </p:val>
                                        </p:tav>
                                      </p:tavLst>
                                    </p:anim>
                                    <p:anim calcmode="lin" valueType="num">
                                      <p:cBhvr>
                                        <p:cTn id="8" dur="1000" fill="hold"/>
                                        <p:tgtEl>
                                          <p:spTgt spid="266"/>
                                        </p:tgtEl>
                                        <p:attrNameLst>
                                          <p:attrName>ppt_h</p:attrName>
                                        </p:attrNameLst>
                                      </p:cBhvr>
                                      <p:tavLst>
                                        <p:tav tm="0">
                                          <p:val>
                                            <p:fltVal val="0"/>
                                          </p:val>
                                        </p:tav>
                                        <p:tav tm="100000">
                                          <p:val>
                                            <p:strVal val="#ppt_h"/>
                                          </p:val>
                                        </p:tav>
                                      </p:tavLst>
                                    </p:anim>
                                    <p:anim calcmode="lin" valueType="num">
                                      <p:cBhvr>
                                        <p:cTn id="9" dur="1000" fill="hold"/>
                                        <p:tgtEl>
                                          <p:spTgt spid="26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66"/>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 grpId="1"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271" name="Title 1"/>
          <p:cNvSpPr txBox="1">
            <a:spLocks noGrp="1"/>
          </p:cNvSpPr>
          <p:nvPr>
            <p:ph type="title"/>
          </p:nvPr>
        </p:nvSpPr>
        <p:spPr>
          <a:xfrm>
            <a:off x="647700" y="0"/>
            <a:ext cx="11709400" cy="2032000"/>
          </a:xfrm>
          <a:prstGeom prst="rect">
            <a:avLst/>
          </a:prstGeom>
        </p:spPr>
        <p:txBody>
          <a:bodyPr/>
          <a:lstStyle/>
          <a:p>
            <a:pPr defTabSz="566673">
              <a:defRPr sz="6700">
                <a:latin typeface="Baskerville"/>
                <a:ea typeface="Baskerville"/>
                <a:cs typeface="Baskerville"/>
                <a:sym typeface="Baskerville"/>
              </a:defRPr>
            </a:pPr>
            <a:r>
              <a:t>Secondary Outcomes: Symptoms</a:t>
            </a:r>
          </a:p>
        </p:txBody>
      </p:sp>
      <p:pic>
        <p:nvPicPr>
          <p:cNvPr id="272" name="Picture 1" descr="Picture 1"/>
          <p:cNvPicPr>
            <a:picLocks noChangeAspect="1"/>
          </p:cNvPicPr>
          <p:nvPr/>
        </p:nvPicPr>
        <p:blipFill>
          <a:blip r:embed="rId4"/>
          <a:stretch>
            <a:fillRect/>
          </a:stretch>
        </p:blipFill>
        <p:spPr>
          <a:xfrm>
            <a:off x="330200" y="1718474"/>
            <a:ext cx="12344400" cy="7882726"/>
          </a:xfrm>
          <a:prstGeom prst="rect">
            <a:avLst/>
          </a:prstGeom>
          <a:ln w="12700">
            <a:miter lim="400000"/>
          </a:ln>
        </p:spPr>
      </p:pic>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276" name="Title 1"/>
          <p:cNvSpPr txBox="1">
            <a:spLocks noGrp="1"/>
          </p:cNvSpPr>
          <p:nvPr>
            <p:ph type="title"/>
          </p:nvPr>
        </p:nvSpPr>
        <p:spPr>
          <a:prstGeom prst="rect">
            <a:avLst/>
          </a:prstGeom>
        </p:spPr>
        <p:txBody>
          <a:bodyPr/>
          <a:lstStyle>
            <a:lvl1pPr defTabSz="554990">
              <a:defRPr sz="5900">
                <a:latin typeface="Baskerville"/>
                <a:ea typeface="Baskerville"/>
                <a:cs typeface="Baskerville"/>
                <a:sym typeface="Baskerville"/>
              </a:defRPr>
            </a:lvl1pPr>
          </a:lstStyle>
          <a:p>
            <a:r>
              <a:t>Secondary Outcome - Adverse Events </a:t>
            </a:r>
          </a:p>
        </p:txBody>
      </p:sp>
      <p:pic>
        <p:nvPicPr>
          <p:cNvPr id="277" name="Screen Shot 2021-01-18 at 9.03.30 PM.png" descr="Screen Shot 2021-01-18 at 9.03.30 PM.png"/>
          <p:cNvPicPr>
            <a:picLocks noChangeAspect="1"/>
          </p:cNvPicPr>
          <p:nvPr/>
        </p:nvPicPr>
        <p:blipFill>
          <a:blip r:embed="rId4"/>
          <a:stretch>
            <a:fillRect/>
          </a:stretch>
        </p:blipFill>
        <p:spPr>
          <a:xfrm>
            <a:off x="647700" y="3881778"/>
            <a:ext cx="11709400" cy="3484636"/>
          </a:xfrm>
          <a:prstGeom prst="rect">
            <a:avLst/>
          </a:prstGeom>
          <a:ln w="12700">
            <a:miter lim="400000"/>
          </a:ln>
          <a:effectLst>
            <a:outerShdw blurRad="254000" dist="127000" dir="5400000" rotWithShape="0">
              <a:srgbClr val="000000">
                <a:alpha val="70000"/>
              </a:srgbClr>
            </a:outerShdw>
          </a:effectLst>
        </p:spPr>
      </p:pic>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281" name="Strengths"/>
          <p:cNvSpPr txBox="1">
            <a:spLocks noGrp="1"/>
          </p:cNvSpPr>
          <p:nvPr>
            <p:ph type="title"/>
          </p:nvPr>
        </p:nvSpPr>
        <p:spPr>
          <a:prstGeom prst="rect">
            <a:avLst/>
          </a:prstGeom>
        </p:spPr>
        <p:txBody>
          <a:bodyPr/>
          <a:lstStyle>
            <a:lvl1pPr>
              <a:defRPr>
                <a:latin typeface="Baskerville"/>
                <a:ea typeface="Baskerville"/>
                <a:cs typeface="Baskerville"/>
                <a:sym typeface="Baskerville"/>
              </a:defRPr>
            </a:lvl1pPr>
          </a:lstStyle>
          <a:p>
            <a:r>
              <a:t>Strengths</a:t>
            </a:r>
          </a:p>
        </p:txBody>
      </p:sp>
      <p:sp>
        <p:nvSpPr>
          <p:cNvPr id="282" name="Randomized, double-blind, placebo-controlled trial…"/>
          <p:cNvSpPr txBox="1">
            <a:spLocks noGrp="1"/>
          </p:cNvSpPr>
          <p:nvPr>
            <p:ph type="body" sz="half" idx="1"/>
          </p:nvPr>
        </p:nvSpPr>
        <p:spPr>
          <a:xfrm>
            <a:off x="509295" y="3017821"/>
            <a:ext cx="11986210" cy="3717958"/>
          </a:xfrm>
          <a:prstGeom prst="rect">
            <a:avLst/>
          </a:prstGeom>
        </p:spPr>
        <p:txBody>
          <a:bodyPr/>
          <a:lstStyle/>
          <a:p>
            <a:pPr marL="474725" indent="-474725" defTabSz="519937">
              <a:spcBef>
                <a:spcPts val="3700"/>
              </a:spcBef>
              <a:buBlip>
                <a:blip r:embed="rId4"/>
              </a:buBlip>
              <a:defRPr sz="3115">
                <a:solidFill>
                  <a:srgbClr val="000000"/>
                </a:solidFill>
              </a:defRPr>
            </a:pPr>
            <a:r>
              <a:t>Randomized, double-blind, placebo-controlled trial </a:t>
            </a:r>
          </a:p>
          <a:p>
            <a:pPr marL="474725" indent="-474725" defTabSz="519937">
              <a:spcBef>
                <a:spcPts val="3700"/>
              </a:spcBef>
              <a:buBlip>
                <a:blip r:embed="rId4"/>
              </a:buBlip>
              <a:defRPr sz="3115">
                <a:solidFill>
                  <a:srgbClr val="000000"/>
                </a:solidFill>
              </a:defRPr>
            </a:pPr>
            <a:r>
              <a:t>Groups were well balanced at the time of enrollment in regard to risk factors </a:t>
            </a:r>
          </a:p>
          <a:p>
            <a:pPr marL="474725" indent="-474725" defTabSz="519937">
              <a:spcBef>
                <a:spcPts val="3700"/>
              </a:spcBef>
              <a:buBlip>
                <a:blip r:embed="rId4"/>
              </a:buBlip>
              <a:defRPr sz="3115">
                <a:solidFill>
                  <a:srgbClr val="000000"/>
                </a:solidFill>
              </a:defRPr>
            </a:pPr>
            <a:r>
              <a:t>Enrolled patients had recent disease onset to evaluate the effect of early intervention </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1" nodeType="clickEffect">
                                  <p:stCondLst>
                                    <p:cond delay="0"/>
                                  </p:stCondLst>
                                  <p:iterate>
                                    <p:tmAbs val="0"/>
                                  </p:iterate>
                                  <p:childTnLst>
                                    <p:set>
                                      <p:cBhvr>
                                        <p:cTn id="6" fill="hold"/>
                                        <p:tgtEl>
                                          <p:spTgt spid="282">
                                            <p:bg/>
                                          </p:spTgt>
                                        </p:tgtEl>
                                        <p:attrNameLst>
                                          <p:attrName>style.visibility</p:attrName>
                                        </p:attrNameLst>
                                      </p:cBhvr>
                                      <p:to>
                                        <p:strVal val="visible"/>
                                      </p:to>
                                    </p:set>
                                    <p:anim calcmode="lin" valueType="num">
                                      <p:cBhvr>
                                        <p:cTn id="7" dur="750" fill="hold"/>
                                        <p:tgtEl>
                                          <p:spTgt spid="282">
                                            <p:bg/>
                                          </p:spTgt>
                                        </p:tgtEl>
                                        <p:attrNameLst>
                                          <p:attrName>ppt_w</p:attrName>
                                        </p:attrNameLst>
                                      </p:cBhvr>
                                      <p:tavLst>
                                        <p:tav tm="0">
                                          <p:val>
                                            <p:fltVal val="0"/>
                                          </p:val>
                                        </p:tav>
                                        <p:tav tm="100000">
                                          <p:val>
                                            <p:strVal val="#ppt_w"/>
                                          </p:val>
                                        </p:tav>
                                      </p:tavLst>
                                    </p:anim>
                                    <p:anim calcmode="lin" valueType="num">
                                      <p:cBhvr>
                                        <p:cTn id="8" dur="750" fill="hold"/>
                                        <p:tgtEl>
                                          <p:spTgt spid="282">
                                            <p:bg/>
                                          </p:spTgt>
                                        </p:tgtEl>
                                        <p:attrNameLst>
                                          <p:attrName>ppt_h</p:attrName>
                                        </p:attrNameLst>
                                      </p:cBhvr>
                                      <p:tavLst>
                                        <p:tav tm="0">
                                          <p:val>
                                            <p:fltVal val="0"/>
                                          </p:val>
                                        </p:tav>
                                        <p:tav tm="100000">
                                          <p:val>
                                            <p:strVal val="#ppt_h"/>
                                          </p:val>
                                        </p:tav>
                                      </p:tavLst>
                                    </p:anim>
                                  </p:childTnLst>
                                </p:cTn>
                              </p:par>
                              <p:par>
                                <p:cTn id="9" presetID="23" presetClass="entr" presetSubtype="16" fill="hold" grpId="1" nodeType="withEffect">
                                  <p:stCondLst>
                                    <p:cond delay="0"/>
                                  </p:stCondLst>
                                  <p:iterate>
                                    <p:tmAbs val="0"/>
                                  </p:iterate>
                                  <p:childTnLst>
                                    <p:set>
                                      <p:cBhvr>
                                        <p:cTn id="10" fill="hold"/>
                                        <p:tgtEl>
                                          <p:spTgt spid="282">
                                            <p:txEl>
                                              <p:pRg st="0" end="0"/>
                                            </p:txEl>
                                          </p:spTgt>
                                        </p:tgtEl>
                                        <p:attrNameLst>
                                          <p:attrName>style.visibility</p:attrName>
                                        </p:attrNameLst>
                                      </p:cBhvr>
                                      <p:to>
                                        <p:strVal val="visible"/>
                                      </p:to>
                                    </p:set>
                                    <p:anim calcmode="lin" valueType="num">
                                      <p:cBhvr>
                                        <p:cTn id="11" dur="750" fill="hold"/>
                                        <p:tgtEl>
                                          <p:spTgt spid="282">
                                            <p:txEl>
                                              <p:pRg st="0" end="0"/>
                                            </p:txEl>
                                          </p:spTgt>
                                        </p:tgtEl>
                                        <p:attrNameLst>
                                          <p:attrName>ppt_w</p:attrName>
                                        </p:attrNameLst>
                                      </p:cBhvr>
                                      <p:tavLst>
                                        <p:tav tm="0">
                                          <p:val>
                                            <p:fltVal val="0"/>
                                          </p:val>
                                        </p:tav>
                                        <p:tav tm="100000">
                                          <p:val>
                                            <p:strVal val="#ppt_w"/>
                                          </p:val>
                                        </p:tav>
                                      </p:tavLst>
                                    </p:anim>
                                    <p:anim calcmode="lin" valueType="num">
                                      <p:cBhvr>
                                        <p:cTn id="12" dur="750" fill="hold"/>
                                        <p:tgtEl>
                                          <p:spTgt spid="282">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grpId="1" nodeType="clickEffect">
                                  <p:stCondLst>
                                    <p:cond delay="0"/>
                                  </p:stCondLst>
                                  <p:iterate>
                                    <p:tmAbs val="0"/>
                                  </p:iterate>
                                  <p:childTnLst>
                                    <p:set>
                                      <p:cBhvr>
                                        <p:cTn id="16" fill="hold"/>
                                        <p:tgtEl>
                                          <p:spTgt spid="282">
                                            <p:txEl>
                                              <p:pRg st="1" end="1"/>
                                            </p:txEl>
                                          </p:spTgt>
                                        </p:tgtEl>
                                        <p:attrNameLst>
                                          <p:attrName>style.visibility</p:attrName>
                                        </p:attrNameLst>
                                      </p:cBhvr>
                                      <p:to>
                                        <p:strVal val="visible"/>
                                      </p:to>
                                    </p:set>
                                    <p:anim calcmode="lin" valueType="num">
                                      <p:cBhvr>
                                        <p:cTn id="17" dur="750" fill="hold"/>
                                        <p:tgtEl>
                                          <p:spTgt spid="282">
                                            <p:txEl>
                                              <p:pRg st="1" end="1"/>
                                            </p:txEl>
                                          </p:spTgt>
                                        </p:tgtEl>
                                        <p:attrNameLst>
                                          <p:attrName>ppt_w</p:attrName>
                                        </p:attrNameLst>
                                      </p:cBhvr>
                                      <p:tavLst>
                                        <p:tav tm="0">
                                          <p:val>
                                            <p:fltVal val="0"/>
                                          </p:val>
                                        </p:tav>
                                        <p:tav tm="100000">
                                          <p:val>
                                            <p:strVal val="#ppt_w"/>
                                          </p:val>
                                        </p:tav>
                                      </p:tavLst>
                                    </p:anim>
                                    <p:anim calcmode="lin" valueType="num">
                                      <p:cBhvr>
                                        <p:cTn id="18" dur="750" fill="hold"/>
                                        <p:tgtEl>
                                          <p:spTgt spid="282">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3" presetClass="entr" presetSubtype="16" fill="hold" grpId="1" nodeType="clickEffect">
                                  <p:stCondLst>
                                    <p:cond delay="0"/>
                                  </p:stCondLst>
                                  <p:iterate>
                                    <p:tmAbs val="0"/>
                                  </p:iterate>
                                  <p:childTnLst>
                                    <p:set>
                                      <p:cBhvr>
                                        <p:cTn id="22" fill="hold"/>
                                        <p:tgtEl>
                                          <p:spTgt spid="282">
                                            <p:txEl>
                                              <p:pRg st="2" end="2"/>
                                            </p:txEl>
                                          </p:spTgt>
                                        </p:tgtEl>
                                        <p:attrNameLst>
                                          <p:attrName>style.visibility</p:attrName>
                                        </p:attrNameLst>
                                      </p:cBhvr>
                                      <p:to>
                                        <p:strVal val="visible"/>
                                      </p:to>
                                    </p:set>
                                    <p:anim calcmode="lin" valueType="num">
                                      <p:cBhvr>
                                        <p:cTn id="23" dur="750" fill="hold"/>
                                        <p:tgtEl>
                                          <p:spTgt spid="282">
                                            <p:txEl>
                                              <p:pRg st="2" end="2"/>
                                            </p:txEl>
                                          </p:spTgt>
                                        </p:tgtEl>
                                        <p:attrNameLst>
                                          <p:attrName>ppt_w</p:attrName>
                                        </p:attrNameLst>
                                      </p:cBhvr>
                                      <p:tavLst>
                                        <p:tav tm="0">
                                          <p:val>
                                            <p:fltVal val="0"/>
                                          </p:val>
                                        </p:tav>
                                        <p:tav tm="100000">
                                          <p:val>
                                            <p:strVal val="#ppt_w"/>
                                          </p:val>
                                        </p:tav>
                                      </p:tavLst>
                                    </p:anim>
                                    <p:anim calcmode="lin" valueType="num">
                                      <p:cBhvr>
                                        <p:cTn id="24" dur="750" fill="hold"/>
                                        <p:tgtEl>
                                          <p:spTgt spid="282">
                                            <p:txEl>
                                              <p:pRg st="2" end="2"/>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2" grpId="1" build="p" bldLvl="5" animBg="1" advAuto="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286" name="Limitations"/>
          <p:cNvSpPr txBox="1">
            <a:spLocks noGrp="1"/>
          </p:cNvSpPr>
          <p:nvPr>
            <p:ph type="title"/>
          </p:nvPr>
        </p:nvSpPr>
        <p:spPr>
          <a:prstGeom prst="rect">
            <a:avLst/>
          </a:prstGeom>
        </p:spPr>
        <p:txBody>
          <a:bodyPr/>
          <a:lstStyle>
            <a:lvl1pPr>
              <a:defRPr>
                <a:latin typeface="Baskerville"/>
                <a:ea typeface="Baskerville"/>
                <a:cs typeface="Baskerville"/>
                <a:sym typeface="Baskerville"/>
              </a:defRPr>
            </a:lvl1pPr>
          </a:lstStyle>
          <a:p>
            <a:r>
              <a:t>Limitations </a:t>
            </a:r>
          </a:p>
        </p:txBody>
      </p:sp>
      <p:sp>
        <p:nvSpPr>
          <p:cNvPr id="287" name="Funding: Eli Lilly - creator of the antibody…"/>
          <p:cNvSpPr txBox="1">
            <a:spLocks noGrp="1"/>
          </p:cNvSpPr>
          <p:nvPr>
            <p:ph type="body" idx="1"/>
          </p:nvPr>
        </p:nvSpPr>
        <p:spPr>
          <a:xfrm>
            <a:off x="415403" y="2377364"/>
            <a:ext cx="12298328" cy="7110216"/>
          </a:xfrm>
          <a:prstGeom prst="rect">
            <a:avLst/>
          </a:prstGeom>
        </p:spPr>
        <p:txBody>
          <a:bodyPr/>
          <a:lstStyle/>
          <a:p>
            <a:pPr marL="229361" indent="-229361" defTabSz="251206">
              <a:spcBef>
                <a:spcPts val="1800"/>
              </a:spcBef>
              <a:buBlip>
                <a:blip r:embed="rId4"/>
              </a:buBlip>
              <a:defRPr sz="2021">
                <a:solidFill>
                  <a:srgbClr val="000000"/>
                </a:solidFill>
              </a:defRPr>
            </a:pPr>
            <a:r>
              <a:rPr b="1"/>
              <a:t>Funding</a:t>
            </a:r>
            <a:r>
              <a:t>: Eli Lilly - creator of the antibody</a:t>
            </a:r>
          </a:p>
          <a:p>
            <a:pPr marL="229361" indent="-229361" defTabSz="251206">
              <a:spcBef>
                <a:spcPts val="1800"/>
              </a:spcBef>
              <a:buBlip>
                <a:blip r:embed="rId4"/>
              </a:buBlip>
              <a:defRPr sz="2021" b="1">
                <a:solidFill>
                  <a:srgbClr val="000000"/>
                </a:solidFill>
              </a:defRPr>
            </a:pPr>
            <a:r>
              <a:t>Sample size</a:t>
            </a:r>
          </a:p>
          <a:p>
            <a:pPr marL="688086" lvl="2" indent="-229361" defTabSz="251206">
              <a:spcBef>
                <a:spcPts val="1800"/>
              </a:spcBef>
              <a:buBlip>
                <a:blip r:embed="rId4"/>
              </a:buBlip>
              <a:defRPr sz="2021">
                <a:solidFill>
                  <a:srgbClr val="000000"/>
                </a:solidFill>
              </a:defRPr>
            </a:pPr>
            <a:r>
              <a:t>Approximately 100 patients per arm of study</a:t>
            </a:r>
          </a:p>
          <a:p>
            <a:pPr marL="688086" lvl="2" indent="-229361" defTabSz="251206">
              <a:spcBef>
                <a:spcPts val="1800"/>
              </a:spcBef>
              <a:buBlip>
                <a:blip r:embed="rId4"/>
              </a:buBlip>
              <a:defRPr sz="2021">
                <a:solidFill>
                  <a:srgbClr val="000000"/>
                </a:solidFill>
              </a:defRPr>
            </a:pPr>
            <a:r>
              <a:t>Not large enough to comment on safety </a:t>
            </a:r>
          </a:p>
          <a:p>
            <a:pPr marL="229361" indent="-229361" defTabSz="251206">
              <a:spcBef>
                <a:spcPts val="1800"/>
              </a:spcBef>
              <a:buBlip>
                <a:blip r:embed="rId4"/>
              </a:buBlip>
              <a:defRPr sz="2021" b="1">
                <a:solidFill>
                  <a:srgbClr val="000000"/>
                </a:solidFill>
              </a:defRPr>
            </a:pPr>
            <a:r>
              <a:t>Primary outcome - reduction in viral load</a:t>
            </a:r>
          </a:p>
          <a:p>
            <a:pPr marL="688086" lvl="2" indent="-229361" defTabSz="251206">
              <a:spcBef>
                <a:spcPts val="1800"/>
              </a:spcBef>
              <a:buBlip>
                <a:blip r:embed="rId4"/>
              </a:buBlip>
              <a:defRPr sz="2021">
                <a:solidFill>
                  <a:srgbClr val="000000"/>
                </a:solidFill>
              </a:defRPr>
            </a:pPr>
            <a:r>
              <a:t>Not a clinical outcome </a:t>
            </a:r>
          </a:p>
          <a:p>
            <a:pPr marL="688086" lvl="2" indent="-229361" defTabSz="251206">
              <a:spcBef>
                <a:spcPts val="1800"/>
              </a:spcBef>
              <a:buBlip>
                <a:blip r:embed="rId4"/>
              </a:buBlip>
              <a:defRPr sz="2021">
                <a:solidFill>
                  <a:srgbClr val="000000"/>
                </a:solidFill>
              </a:defRPr>
            </a:pPr>
            <a:r>
              <a:t>Challenging to interpret </a:t>
            </a:r>
          </a:p>
          <a:p>
            <a:pPr marL="688086" lvl="2" indent="-229361" defTabSz="251206">
              <a:spcBef>
                <a:spcPts val="1800"/>
              </a:spcBef>
              <a:buBlip>
                <a:blip r:embed="rId4"/>
              </a:buBlip>
              <a:defRPr sz="2021">
                <a:solidFill>
                  <a:srgbClr val="000000"/>
                </a:solidFill>
              </a:defRPr>
            </a:pPr>
            <a:r>
              <a:t>Biologic plausibility issue</a:t>
            </a:r>
          </a:p>
          <a:p>
            <a:pPr marL="229361" indent="-229361" defTabSz="251206">
              <a:spcBef>
                <a:spcPts val="1800"/>
              </a:spcBef>
              <a:buBlip>
                <a:blip r:embed="rId4"/>
              </a:buBlip>
              <a:defRPr sz="2021" b="1">
                <a:solidFill>
                  <a:srgbClr val="000000"/>
                </a:solidFill>
              </a:defRPr>
            </a:pPr>
            <a:r>
              <a:t>Secondary outcomes </a:t>
            </a:r>
          </a:p>
          <a:p>
            <a:pPr marL="688086" lvl="2" indent="-229361" defTabSz="251206">
              <a:spcBef>
                <a:spcPts val="1800"/>
              </a:spcBef>
              <a:buBlip>
                <a:blip r:embed="rId4"/>
              </a:buBlip>
              <a:defRPr sz="2021">
                <a:solidFill>
                  <a:srgbClr val="000000"/>
                </a:solidFill>
              </a:defRPr>
            </a:pPr>
            <a:r>
              <a:t>Pooled doses (symptoms and adverse effects)</a:t>
            </a:r>
          </a:p>
          <a:p>
            <a:pPr marL="688086" lvl="2" indent="-229361" defTabSz="251206">
              <a:spcBef>
                <a:spcPts val="1800"/>
              </a:spcBef>
              <a:buBlip>
                <a:blip r:embed="rId4"/>
              </a:buBlip>
              <a:defRPr sz="2021">
                <a:solidFill>
                  <a:srgbClr val="000000"/>
                </a:solidFill>
              </a:defRPr>
            </a:pPr>
            <a:r>
              <a:t>Hospitalizations + ER visits analyzed as the same </a:t>
            </a:r>
          </a:p>
          <a:p>
            <a:pPr marL="688086" lvl="2" indent="-229361" defTabSz="251206">
              <a:spcBef>
                <a:spcPts val="1800"/>
              </a:spcBef>
              <a:buBlip>
                <a:blip r:embed="rId4"/>
              </a:buBlip>
              <a:defRPr sz="2021">
                <a:solidFill>
                  <a:srgbClr val="000000"/>
                </a:solidFill>
              </a:defRPr>
            </a:pPr>
            <a:r>
              <a:t>Numerous comparisons among a variety of secondary endpoints - significance is questionable. </a:t>
            </a:r>
          </a:p>
        </p:txBody>
      </p:sp>
      <p:pic>
        <p:nvPicPr>
          <p:cNvPr id="288" name="Image" descr="Image"/>
          <p:cNvPicPr>
            <a:picLocks noChangeAspect="1"/>
          </p:cNvPicPr>
          <p:nvPr/>
        </p:nvPicPr>
        <p:blipFill>
          <a:blip r:embed="rId5"/>
          <a:stretch>
            <a:fillRect/>
          </a:stretch>
        </p:blipFill>
        <p:spPr>
          <a:xfrm>
            <a:off x="7618798" y="2833403"/>
            <a:ext cx="4613440" cy="3075627"/>
          </a:xfrm>
          <a:prstGeom prst="rect">
            <a:avLst/>
          </a:prstGeom>
          <a:ln w="12700">
            <a:miter lim="400000"/>
          </a:ln>
          <a:effectLst>
            <a:outerShdw blurRad="254000" dist="127000" dir="5400000" rotWithShape="0">
              <a:srgbClr val="000000">
                <a:alpha val="70000"/>
              </a:srgbClr>
            </a:outerShdw>
          </a:effectLst>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fill="hold" grpId="1" nodeType="clickEffect">
                                  <p:stCondLst>
                                    <p:cond delay="0"/>
                                  </p:stCondLst>
                                  <p:iterate>
                                    <p:tmAbs val="0"/>
                                  </p:iterate>
                                  <p:childTnLst>
                                    <p:set>
                                      <p:cBhvr>
                                        <p:cTn id="6" fill="hold"/>
                                        <p:tgtEl>
                                          <p:spTgt spid="287">
                                            <p:bg/>
                                          </p:spTgt>
                                        </p:tgtEl>
                                        <p:attrNameLst>
                                          <p:attrName>style.visibility</p:attrName>
                                        </p:attrNameLst>
                                      </p:cBhvr>
                                      <p:to>
                                        <p:strVal val="visible"/>
                                      </p:to>
                                    </p:set>
                                    <p:animEffect transition="in" filter="dissolve">
                                      <p:cBhvr>
                                        <p:cTn id="7" dur="1000"/>
                                        <p:tgtEl>
                                          <p:spTgt spid="287">
                                            <p:bg/>
                                          </p:spTgt>
                                        </p:tgtEl>
                                      </p:cBhvr>
                                    </p:animEffect>
                                  </p:childTnLst>
                                </p:cTn>
                              </p:par>
                              <p:par>
                                <p:cTn id="8" presetID="9" presetClass="entr" presetSubtype="0" fill="hold" grpId="1" nodeType="withEffect">
                                  <p:stCondLst>
                                    <p:cond delay="0"/>
                                  </p:stCondLst>
                                  <p:iterate>
                                    <p:tmAbs val="0"/>
                                  </p:iterate>
                                  <p:childTnLst>
                                    <p:set>
                                      <p:cBhvr>
                                        <p:cTn id="9" fill="hold"/>
                                        <p:tgtEl>
                                          <p:spTgt spid="287">
                                            <p:txEl>
                                              <p:pRg st="0" end="0"/>
                                            </p:txEl>
                                          </p:spTgt>
                                        </p:tgtEl>
                                        <p:attrNameLst>
                                          <p:attrName>style.visibility</p:attrName>
                                        </p:attrNameLst>
                                      </p:cBhvr>
                                      <p:to>
                                        <p:strVal val="visible"/>
                                      </p:to>
                                    </p:set>
                                    <p:animEffect transition="in" filter="dissolve">
                                      <p:cBhvr>
                                        <p:cTn id="10" dur="1000"/>
                                        <p:tgtEl>
                                          <p:spTgt spid="287">
                                            <p:txEl>
                                              <p:pRg st="0" end="0"/>
                                            </p:txEl>
                                          </p:spTgt>
                                        </p:tgtEl>
                                      </p:cBhvr>
                                    </p:animEffect>
                                  </p:childTnLst>
                                </p:cTn>
                              </p:par>
                            </p:childTnLst>
                          </p:cTn>
                        </p:par>
                        <p:par>
                          <p:cTn id="11" fill="hold">
                            <p:stCondLst>
                              <p:cond delay="1000"/>
                            </p:stCondLst>
                            <p:childTnLst>
                              <p:par>
                                <p:cTn id="12" presetID="2" presetClass="entr" presetSubtype="8" fill="hold" grpId="2" nodeType="afterEffect">
                                  <p:stCondLst>
                                    <p:cond delay="0"/>
                                  </p:stCondLst>
                                  <p:iterate>
                                    <p:tmAbs val="0"/>
                                  </p:iterate>
                                  <p:childTnLst>
                                    <p:set>
                                      <p:cBhvr>
                                        <p:cTn id="13" fill="hold"/>
                                        <p:tgtEl>
                                          <p:spTgt spid="288"/>
                                        </p:tgtEl>
                                        <p:attrNameLst>
                                          <p:attrName>style.visibility</p:attrName>
                                        </p:attrNameLst>
                                      </p:cBhvr>
                                      <p:to>
                                        <p:strVal val="visible"/>
                                      </p:to>
                                    </p:set>
                                    <p:anim calcmode="lin" valueType="num">
                                      <p:cBhvr>
                                        <p:cTn id="14" dur="1000" fill="hold"/>
                                        <p:tgtEl>
                                          <p:spTgt spid="288"/>
                                        </p:tgtEl>
                                        <p:attrNameLst>
                                          <p:attrName>ppt_x</p:attrName>
                                        </p:attrNameLst>
                                      </p:cBhvr>
                                      <p:tavLst>
                                        <p:tav tm="0">
                                          <p:val>
                                            <p:strVal val="0-#ppt_w/2"/>
                                          </p:val>
                                        </p:tav>
                                        <p:tav tm="100000">
                                          <p:val>
                                            <p:strVal val="#ppt_x"/>
                                          </p:val>
                                        </p:tav>
                                      </p:tavLst>
                                    </p:anim>
                                    <p:anim calcmode="lin" valueType="num">
                                      <p:cBhvr>
                                        <p:cTn id="15" dur="1000" fill="hold"/>
                                        <p:tgtEl>
                                          <p:spTgt spid="288"/>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9" presetClass="entr" fill="hold" grpId="1" nodeType="clickEffect">
                                  <p:stCondLst>
                                    <p:cond delay="0"/>
                                  </p:stCondLst>
                                  <p:iterate>
                                    <p:tmAbs val="0"/>
                                  </p:iterate>
                                  <p:childTnLst>
                                    <p:set>
                                      <p:cBhvr>
                                        <p:cTn id="19" fill="hold"/>
                                        <p:tgtEl>
                                          <p:spTgt spid="287">
                                            <p:txEl>
                                              <p:pRg st="1" end="1"/>
                                            </p:txEl>
                                          </p:spTgt>
                                        </p:tgtEl>
                                        <p:attrNameLst>
                                          <p:attrName>style.visibility</p:attrName>
                                        </p:attrNameLst>
                                      </p:cBhvr>
                                      <p:to>
                                        <p:strVal val="visible"/>
                                      </p:to>
                                    </p:set>
                                    <p:animEffect transition="in" filter="dissolve">
                                      <p:cBhvr>
                                        <p:cTn id="20" dur="1000"/>
                                        <p:tgtEl>
                                          <p:spTgt spid="287">
                                            <p:txEl>
                                              <p:pRg st="1" end="1"/>
                                            </p:txEl>
                                          </p:spTgt>
                                        </p:tgtEl>
                                      </p:cBhvr>
                                    </p:animEffect>
                                  </p:childTnLst>
                                </p:cTn>
                              </p:par>
                              <p:par>
                                <p:cTn id="21" presetID="9" presetClass="entr" presetSubtype="0" fill="hold" grpId="1" nodeType="withEffect">
                                  <p:stCondLst>
                                    <p:cond delay="0"/>
                                  </p:stCondLst>
                                  <p:iterate>
                                    <p:tmAbs val="0"/>
                                  </p:iterate>
                                  <p:childTnLst>
                                    <p:set>
                                      <p:cBhvr>
                                        <p:cTn id="22" fill="hold"/>
                                        <p:tgtEl>
                                          <p:spTgt spid="287">
                                            <p:txEl>
                                              <p:pRg st="2" end="2"/>
                                            </p:txEl>
                                          </p:spTgt>
                                        </p:tgtEl>
                                        <p:attrNameLst>
                                          <p:attrName>style.visibility</p:attrName>
                                        </p:attrNameLst>
                                      </p:cBhvr>
                                      <p:to>
                                        <p:strVal val="visible"/>
                                      </p:to>
                                    </p:set>
                                    <p:animEffect transition="in" filter="dissolve">
                                      <p:cBhvr>
                                        <p:cTn id="23" dur="1000"/>
                                        <p:tgtEl>
                                          <p:spTgt spid="287">
                                            <p:txEl>
                                              <p:pRg st="2" end="2"/>
                                            </p:txEl>
                                          </p:spTgt>
                                        </p:tgtEl>
                                      </p:cBhvr>
                                    </p:animEffect>
                                  </p:childTnLst>
                                </p:cTn>
                              </p:par>
                              <p:par>
                                <p:cTn id="24" presetID="9" presetClass="entr" presetSubtype="0" fill="hold" grpId="1" nodeType="withEffect">
                                  <p:stCondLst>
                                    <p:cond delay="0"/>
                                  </p:stCondLst>
                                  <p:iterate>
                                    <p:tmAbs val="0"/>
                                  </p:iterate>
                                  <p:childTnLst>
                                    <p:set>
                                      <p:cBhvr>
                                        <p:cTn id="25" fill="hold"/>
                                        <p:tgtEl>
                                          <p:spTgt spid="287">
                                            <p:txEl>
                                              <p:pRg st="3" end="3"/>
                                            </p:txEl>
                                          </p:spTgt>
                                        </p:tgtEl>
                                        <p:attrNameLst>
                                          <p:attrName>style.visibility</p:attrName>
                                        </p:attrNameLst>
                                      </p:cBhvr>
                                      <p:to>
                                        <p:strVal val="visible"/>
                                      </p:to>
                                    </p:set>
                                    <p:animEffect transition="in" filter="dissolve">
                                      <p:cBhvr>
                                        <p:cTn id="26" dur="1000"/>
                                        <p:tgtEl>
                                          <p:spTgt spid="287">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fill="hold" grpId="1" nodeType="clickEffect">
                                  <p:stCondLst>
                                    <p:cond delay="0"/>
                                  </p:stCondLst>
                                  <p:iterate>
                                    <p:tmAbs val="0"/>
                                  </p:iterate>
                                  <p:childTnLst>
                                    <p:set>
                                      <p:cBhvr>
                                        <p:cTn id="30" fill="hold"/>
                                        <p:tgtEl>
                                          <p:spTgt spid="287">
                                            <p:txEl>
                                              <p:pRg st="4" end="4"/>
                                            </p:txEl>
                                          </p:spTgt>
                                        </p:tgtEl>
                                        <p:attrNameLst>
                                          <p:attrName>style.visibility</p:attrName>
                                        </p:attrNameLst>
                                      </p:cBhvr>
                                      <p:to>
                                        <p:strVal val="visible"/>
                                      </p:to>
                                    </p:set>
                                    <p:animEffect transition="in" filter="dissolve">
                                      <p:cBhvr>
                                        <p:cTn id="31" dur="1000"/>
                                        <p:tgtEl>
                                          <p:spTgt spid="287">
                                            <p:txEl>
                                              <p:pRg st="4" end="4"/>
                                            </p:txEl>
                                          </p:spTgt>
                                        </p:tgtEl>
                                      </p:cBhvr>
                                    </p:animEffect>
                                  </p:childTnLst>
                                </p:cTn>
                              </p:par>
                              <p:par>
                                <p:cTn id="32" presetID="9" presetClass="entr" presetSubtype="0" fill="hold" grpId="1" nodeType="withEffect">
                                  <p:stCondLst>
                                    <p:cond delay="0"/>
                                  </p:stCondLst>
                                  <p:iterate>
                                    <p:tmAbs val="0"/>
                                  </p:iterate>
                                  <p:childTnLst>
                                    <p:set>
                                      <p:cBhvr>
                                        <p:cTn id="33" fill="hold"/>
                                        <p:tgtEl>
                                          <p:spTgt spid="287">
                                            <p:txEl>
                                              <p:pRg st="5" end="5"/>
                                            </p:txEl>
                                          </p:spTgt>
                                        </p:tgtEl>
                                        <p:attrNameLst>
                                          <p:attrName>style.visibility</p:attrName>
                                        </p:attrNameLst>
                                      </p:cBhvr>
                                      <p:to>
                                        <p:strVal val="visible"/>
                                      </p:to>
                                    </p:set>
                                    <p:animEffect transition="in" filter="dissolve">
                                      <p:cBhvr>
                                        <p:cTn id="34" dur="1000"/>
                                        <p:tgtEl>
                                          <p:spTgt spid="287">
                                            <p:txEl>
                                              <p:pRg st="5" end="5"/>
                                            </p:txEl>
                                          </p:spTgt>
                                        </p:tgtEl>
                                      </p:cBhvr>
                                    </p:animEffect>
                                  </p:childTnLst>
                                </p:cTn>
                              </p:par>
                              <p:par>
                                <p:cTn id="35" presetID="9" presetClass="entr" presetSubtype="0" fill="hold" grpId="1" nodeType="withEffect">
                                  <p:stCondLst>
                                    <p:cond delay="0"/>
                                  </p:stCondLst>
                                  <p:iterate>
                                    <p:tmAbs val="0"/>
                                  </p:iterate>
                                  <p:childTnLst>
                                    <p:set>
                                      <p:cBhvr>
                                        <p:cTn id="36" fill="hold"/>
                                        <p:tgtEl>
                                          <p:spTgt spid="287">
                                            <p:txEl>
                                              <p:pRg st="6" end="6"/>
                                            </p:txEl>
                                          </p:spTgt>
                                        </p:tgtEl>
                                        <p:attrNameLst>
                                          <p:attrName>style.visibility</p:attrName>
                                        </p:attrNameLst>
                                      </p:cBhvr>
                                      <p:to>
                                        <p:strVal val="visible"/>
                                      </p:to>
                                    </p:set>
                                    <p:animEffect transition="in" filter="dissolve">
                                      <p:cBhvr>
                                        <p:cTn id="37" dur="1000"/>
                                        <p:tgtEl>
                                          <p:spTgt spid="287">
                                            <p:txEl>
                                              <p:pRg st="6" end="6"/>
                                            </p:txEl>
                                          </p:spTgt>
                                        </p:tgtEl>
                                      </p:cBhvr>
                                    </p:animEffect>
                                  </p:childTnLst>
                                </p:cTn>
                              </p:par>
                              <p:par>
                                <p:cTn id="38" presetID="9" presetClass="entr" presetSubtype="0" fill="hold" grpId="1" nodeType="withEffect">
                                  <p:stCondLst>
                                    <p:cond delay="0"/>
                                  </p:stCondLst>
                                  <p:iterate>
                                    <p:tmAbs val="0"/>
                                  </p:iterate>
                                  <p:childTnLst>
                                    <p:set>
                                      <p:cBhvr>
                                        <p:cTn id="39" fill="hold"/>
                                        <p:tgtEl>
                                          <p:spTgt spid="287">
                                            <p:txEl>
                                              <p:pRg st="7" end="7"/>
                                            </p:txEl>
                                          </p:spTgt>
                                        </p:tgtEl>
                                        <p:attrNameLst>
                                          <p:attrName>style.visibility</p:attrName>
                                        </p:attrNameLst>
                                      </p:cBhvr>
                                      <p:to>
                                        <p:strVal val="visible"/>
                                      </p:to>
                                    </p:set>
                                    <p:animEffect transition="in" filter="dissolve">
                                      <p:cBhvr>
                                        <p:cTn id="40" dur="1000"/>
                                        <p:tgtEl>
                                          <p:spTgt spid="287">
                                            <p:txEl>
                                              <p:pRg st="7" end="7"/>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fill="hold" grpId="1" nodeType="clickEffect">
                                  <p:stCondLst>
                                    <p:cond delay="0"/>
                                  </p:stCondLst>
                                  <p:iterate>
                                    <p:tmAbs val="0"/>
                                  </p:iterate>
                                  <p:childTnLst>
                                    <p:set>
                                      <p:cBhvr>
                                        <p:cTn id="44" fill="hold"/>
                                        <p:tgtEl>
                                          <p:spTgt spid="287">
                                            <p:txEl>
                                              <p:pRg st="8" end="8"/>
                                            </p:txEl>
                                          </p:spTgt>
                                        </p:tgtEl>
                                        <p:attrNameLst>
                                          <p:attrName>style.visibility</p:attrName>
                                        </p:attrNameLst>
                                      </p:cBhvr>
                                      <p:to>
                                        <p:strVal val="visible"/>
                                      </p:to>
                                    </p:set>
                                    <p:animEffect transition="in" filter="dissolve">
                                      <p:cBhvr>
                                        <p:cTn id="45" dur="1000"/>
                                        <p:tgtEl>
                                          <p:spTgt spid="287">
                                            <p:txEl>
                                              <p:pRg st="8" end="8"/>
                                            </p:txEl>
                                          </p:spTgt>
                                        </p:tgtEl>
                                      </p:cBhvr>
                                    </p:animEffect>
                                  </p:childTnLst>
                                </p:cTn>
                              </p:par>
                              <p:par>
                                <p:cTn id="46" presetID="9" presetClass="entr" presetSubtype="0" fill="hold" grpId="1" nodeType="withEffect">
                                  <p:stCondLst>
                                    <p:cond delay="0"/>
                                  </p:stCondLst>
                                  <p:iterate>
                                    <p:tmAbs val="0"/>
                                  </p:iterate>
                                  <p:childTnLst>
                                    <p:set>
                                      <p:cBhvr>
                                        <p:cTn id="47" fill="hold"/>
                                        <p:tgtEl>
                                          <p:spTgt spid="287">
                                            <p:txEl>
                                              <p:pRg st="9" end="9"/>
                                            </p:txEl>
                                          </p:spTgt>
                                        </p:tgtEl>
                                        <p:attrNameLst>
                                          <p:attrName>style.visibility</p:attrName>
                                        </p:attrNameLst>
                                      </p:cBhvr>
                                      <p:to>
                                        <p:strVal val="visible"/>
                                      </p:to>
                                    </p:set>
                                    <p:animEffect transition="in" filter="dissolve">
                                      <p:cBhvr>
                                        <p:cTn id="48" dur="1000"/>
                                        <p:tgtEl>
                                          <p:spTgt spid="287">
                                            <p:txEl>
                                              <p:pRg st="9" end="9"/>
                                            </p:txEl>
                                          </p:spTgt>
                                        </p:tgtEl>
                                      </p:cBhvr>
                                    </p:animEffect>
                                  </p:childTnLst>
                                </p:cTn>
                              </p:par>
                              <p:par>
                                <p:cTn id="49" presetID="9" presetClass="entr" presetSubtype="0" fill="hold" grpId="1" nodeType="withEffect">
                                  <p:stCondLst>
                                    <p:cond delay="0"/>
                                  </p:stCondLst>
                                  <p:iterate>
                                    <p:tmAbs val="0"/>
                                  </p:iterate>
                                  <p:childTnLst>
                                    <p:set>
                                      <p:cBhvr>
                                        <p:cTn id="50" fill="hold"/>
                                        <p:tgtEl>
                                          <p:spTgt spid="287">
                                            <p:txEl>
                                              <p:pRg st="10" end="10"/>
                                            </p:txEl>
                                          </p:spTgt>
                                        </p:tgtEl>
                                        <p:attrNameLst>
                                          <p:attrName>style.visibility</p:attrName>
                                        </p:attrNameLst>
                                      </p:cBhvr>
                                      <p:to>
                                        <p:strVal val="visible"/>
                                      </p:to>
                                    </p:set>
                                    <p:animEffect transition="in" filter="dissolve">
                                      <p:cBhvr>
                                        <p:cTn id="51" dur="1000"/>
                                        <p:tgtEl>
                                          <p:spTgt spid="287">
                                            <p:txEl>
                                              <p:pRg st="10" end="10"/>
                                            </p:txEl>
                                          </p:spTgt>
                                        </p:tgtEl>
                                      </p:cBhvr>
                                    </p:animEffect>
                                  </p:childTnLst>
                                </p:cTn>
                              </p:par>
                              <p:par>
                                <p:cTn id="52" presetID="9" presetClass="entr" presetSubtype="0" fill="hold" grpId="1" nodeType="withEffect">
                                  <p:stCondLst>
                                    <p:cond delay="0"/>
                                  </p:stCondLst>
                                  <p:iterate>
                                    <p:tmAbs val="0"/>
                                  </p:iterate>
                                  <p:childTnLst>
                                    <p:set>
                                      <p:cBhvr>
                                        <p:cTn id="53" fill="hold"/>
                                        <p:tgtEl>
                                          <p:spTgt spid="287">
                                            <p:txEl>
                                              <p:pRg st="11" end="11"/>
                                            </p:txEl>
                                          </p:spTgt>
                                        </p:tgtEl>
                                        <p:attrNameLst>
                                          <p:attrName>style.visibility</p:attrName>
                                        </p:attrNameLst>
                                      </p:cBhvr>
                                      <p:to>
                                        <p:strVal val="visible"/>
                                      </p:to>
                                    </p:set>
                                    <p:animEffect transition="in" filter="dissolve">
                                      <p:cBhvr>
                                        <p:cTn id="54" dur="1000"/>
                                        <p:tgtEl>
                                          <p:spTgt spid="287">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7" grpId="1" build="p" animBg="1" advAuto="0"/>
      <p:bldP spid="288" grpId="2" animBg="1" advAuto="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292" name="Summary"/>
          <p:cNvSpPr txBox="1">
            <a:spLocks noGrp="1"/>
          </p:cNvSpPr>
          <p:nvPr>
            <p:ph type="title"/>
          </p:nvPr>
        </p:nvSpPr>
        <p:spPr>
          <a:prstGeom prst="rect">
            <a:avLst/>
          </a:prstGeom>
        </p:spPr>
        <p:txBody>
          <a:bodyPr/>
          <a:lstStyle>
            <a:lvl1pPr>
              <a:defRPr>
                <a:latin typeface="Baskerville"/>
                <a:ea typeface="Baskerville"/>
                <a:cs typeface="Baskerville"/>
                <a:sym typeface="Baskerville"/>
              </a:defRPr>
            </a:lvl1pPr>
          </a:lstStyle>
          <a:p>
            <a:r>
              <a:t>Summary</a:t>
            </a:r>
          </a:p>
        </p:txBody>
      </p:sp>
      <p:sp>
        <p:nvSpPr>
          <p:cNvPr id="293" name="First phase of trial showed:…"/>
          <p:cNvSpPr txBox="1">
            <a:spLocks noGrp="1"/>
          </p:cNvSpPr>
          <p:nvPr>
            <p:ph type="body" idx="1"/>
          </p:nvPr>
        </p:nvSpPr>
        <p:spPr>
          <a:prstGeom prst="rect">
            <a:avLst/>
          </a:prstGeom>
        </p:spPr>
        <p:txBody>
          <a:bodyPr/>
          <a:lstStyle/>
          <a:p>
            <a:pPr marL="421386" indent="-421386" defTabSz="461518">
              <a:spcBef>
                <a:spcPts val="3300"/>
              </a:spcBef>
              <a:buBlip>
                <a:blip r:embed="rId4"/>
              </a:buBlip>
              <a:defRPr sz="2844" b="1">
                <a:solidFill>
                  <a:srgbClr val="000000"/>
                </a:solidFill>
              </a:defRPr>
            </a:pPr>
            <a:r>
              <a:t>First phase of trial showed: </a:t>
            </a:r>
          </a:p>
          <a:p>
            <a:pPr marL="842772" lvl="1" indent="-421386" defTabSz="461518">
              <a:spcBef>
                <a:spcPts val="3300"/>
              </a:spcBef>
              <a:buBlip>
                <a:blip r:embed="rId4"/>
              </a:buBlip>
              <a:defRPr sz="2844">
                <a:solidFill>
                  <a:srgbClr val="000000"/>
                </a:solidFill>
              </a:defRPr>
            </a:pPr>
            <a:r>
              <a:t>Primary endpoint essentially negative</a:t>
            </a:r>
          </a:p>
          <a:p>
            <a:pPr marL="842772" lvl="1" indent="-421386" defTabSz="461518">
              <a:spcBef>
                <a:spcPts val="3300"/>
              </a:spcBef>
              <a:buBlip>
                <a:blip r:embed="rId4"/>
              </a:buBlip>
              <a:defRPr sz="2844">
                <a:solidFill>
                  <a:srgbClr val="000000"/>
                </a:solidFill>
              </a:defRPr>
            </a:pPr>
            <a:r>
              <a:t>Some signals of potential benefit in some secondary endpoints.</a:t>
            </a:r>
          </a:p>
          <a:p>
            <a:pPr marL="421386" indent="-421386" defTabSz="461518">
              <a:spcBef>
                <a:spcPts val="3300"/>
              </a:spcBef>
              <a:buBlip>
                <a:blip r:embed="rId4"/>
              </a:buBlip>
              <a:defRPr sz="2844" b="1">
                <a:solidFill>
                  <a:srgbClr val="000000"/>
                </a:solidFill>
              </a:defRPr>
            </a:pPr>
            <a:r>
              <a:t>Second phase: </a:t>
            </a:r>
          </a:p>
          <a:p>
            <a:pPr marL="842772" lvl="1" indent="-421386" defTabSz="461518">
              <a:spcBef>
                <a:spcPts val="3300"/>
              </a:spcBef>
              <a:buBlip>
                <a:blip r:embed="rId4"/>
              </a:buBlip>
              <a:defRPr sz="2844">
                <a:solidFill>
                  <a:srgbClr val="000000"/>
                </a:solidFill>
              </a:defRPr>
            </a:pPr>
            <a:r>
              <a:t>Combine bamlanivimab with second antibody into a cocktail.  Will test: two-antibody cocktail compared to bamlanivimab alone or placebo. </a:t>
            </a:r>
          </a:p>
          <a:p>
            <a:pPr marL="421386" indent="-421386" defTabSz="461518">
              <a:spcBef>
                <a:spcPts val="3300"/>
              </a:spcBef>
              <a:buBlip>
                <a:blip r:embed="rId4"/>
              </a:buBlip>
              <a:defRPr sz="2844">
                <a:solidFill>
                  <a:srgbClr val="000000"/>
                </a:solidFill>
              </a:defRPr>
            </a:pPr>
            <a:r>
              <a:rPr b="1"/>
              <a:t>November 9th, 2020</a:t>
            </a:r>
            <a:r>
              <a:t> - Bamlanivimab received emergency use authorization (EUA) from the US FDA. </a:t>
            </a:r>
          </a:p>
        </p:txBody>
      </p:sp>
      <p:pic>
        <p:nvPicPr>
          <p:cNvPr id="294" name="Image" descr="Image"/>
          <p:cNvPicPr>
            <a:picLocks noChangeAspect="1"/>
          </p:cNvPicPr>
          <p:nvPr/>
        </p:nvPicPr>
        <p:blipFill>
          <a:blip r:embed="rId5"/>
          <a:stretch>
            <a:fillRect/>
          </a:stretch>
        </p:blipFill>
        <p:spPr>
          <a:xfrm>
            <a:off x="9003017" y="152398"/>
            <a:ext cx="3585885" cy="2032002"/>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93">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293">
                                            <p:txEl>
                                              <p:pRg st="0" end="0"/>
                                            </p:txEl>
                                          </p:spTgt>
                                        </p:tgtEl>
                                        <p:attrNameLst>
                                          <p:attrName>style.visibility</p:attrName>
                                        </p:attrNameLst>
                                      </p:cBhvr>
                                      <p:to>
                                        <p:strVal val="visible"/>
                                      </p:to>
                                    </p:set>
                                  </p:childTnLst>
                                </p:cTn>
                              </p:par>
                              <p:par>
                                <p:cTn id="9" presetID="1" presetClass="entr" presetSubtype="0" fill="hold" grpId="1" nodeType="withEffect">
                                  <p:stCondLst>
                                    <p:cond delay="0"/>
                                  </p:stCondLst>
                                  <p:iterate>
                                    <p:tmAbs val="0"/>
                                  </p:iterate>
                                  <p:childTnLst>
                                    <p:set>
                                      <p:cBhvr>
                                        <p:cTn id="10" fill="hold"/>
                                        <p:tgtEl>
                                          <p:spTgt spid="293">
                                            <p:txEl>
                                              <p:pRg st="1" end="1"/>
                                            </p:txEl>
                                          </p:spTgt>
                                        </p:tgtEl>
                                        <p:attrNameLst>
                                          <p:attrName>style.visibility</p:attrName>
                                        </p:attrNameLst>
                                      </p:cBhvr>
                                      <p:to>
                                        <p:strVal val="visible"/>
                                      </p:to>
                                    </p:set>
                                  </p:childTnLst>
                                </p:cTn>
                              </p:par>
                              <p:par>
                                <p:cTn id="11" presetID="1" presetClass="entr" presetSubtype="0" fill="hold" grpId="1" nodeType="withEffect">
                                  <p:stCondLst>
                                    <p:cond delay="0"/>
                                  </p:stCondLst>
                                  <p:iterate>
                                    <p:tmAbs val="0"/>
                                  </p:iterate>
                                  <p:childTnLst>
                                    <p:set>
                                      <p:cBhvr>
                                        <p:cTn id="12" fill="hold"/>
                                        <p:tgtEl>
                                          <p:spTgt spid="29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293">
                                            <p:txEl>
                                              <p:pRg st="3" end="3"/>
                                            </p:txEl>
                                          </p:spTgt>
                                        </p:tgtEl>
                                        <p:attrNameLst>
                                          <p:attrName>style.visibility</p:attrName>
                                        </p:attrNameLst>
                                      </p:cBhvr>
                                      <p:to>
                                        <p:strVal val="visible"/>
                                      </p:to>
                                    </p:set>
                                  </p:childTnLst>
                                </p:cTn>
                              </p:par>
                              <p:par>
                                <p:cTn id="17" presetID="1" presetClass="entr" presetSubtype="0" fill="hold" grpId="1" nodeType="withEffect">
                                  <p:stCondLst>
                                    <p:cond delay="0"/>
                                  </p:stCondLst>
                                  <p:iterate>
                                    <p:tmAbs val="0"/>
                                  </p:iterate>
                                  <p:childTnLst>
                                    <p:set>
                                      <p:cBhvr>
                                        <p:cTn id="18" fill="hold"/>
                                        <p:tgtEl>
                                          <p:spTgt spid="29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iterate>
                                    <p:tmAbs val="0"/>
                                  </p:iterate>
                                  <p:childTnLst>
                                    <p:set>
                                      <p:cBhvr>
                                        <p:cTn id="22" fill="hold"/>
                                        <p:tgtEl>
                                          <p:spTgt spid="293">
                                            <p:txEl>
                                              <p:pRg st="5" end="5"/>
                                            </p:txEl>
                                          </p:spTgt>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grpId="2" nodeType="afterEffect">
                                  <p:stCondLst>
                                    <p:cond delay="0"/>
                                  </p:stCondLst>
                                  <p:iterate>
                                    <p:tmAbs val="0"/>
                                  </p:iterate>
                                  <p:childTnLst>
                                    <p:set>
                                      <p:cBhvr>
                                        <p:cTn id="25" fill="hold"/>
                                        <p:tgtEl>
                                          <p:spTgt spid="2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 grpId="1" build="p" animBg="1" advAuto="0"/>
      <p:bldP spid="294" grpId="2" animBg="1" advAuto="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298" name="Guidelines"/>
          <p:cNvSpPr txBox="1">
            <a:spLocks noGrp="1"/>
          </p:cNvSpPr>
          <p:nvPr>
            <p:ph type="title"/>
          </p:nvPr>
        </p:nvSpPr>
        <p:spPr>
          <a:prstGeom prst="rect">
            <a:avLst/>
          </a:prstGeom>
        </p:spPr>
        <p:txBody>
          <a:bodyPr/>
          <a:lstStyle>
            <a:lvl1pPr>
              <a:defRPr>
                <a:latin typeface="Baskerville"/>
                <a:ea typeface="Baskerville"/>
                <a:cs typeface="Baskerville"/>
                <a:sym typeface="Baskerville"/>
              </a:defRPr>
            </a:lvl1pPr>
          </a:lstStyle>
          <a:p>
            <a:r>
              <a:t>Guidelines </a:t>
            </a:r>
          </a:p>
        </p:txBody>
      </p:sp>
      <p:sp>
        <p:nvSpPr>
          <p:cNvPr id="299" name="NIH Guidelines…"/>
          <p:cNvSpPr txBox="1">
            <a:spLocks noGrp="1"/>
          </p:cNvSpPr>
          <p:nvPr>
            <p:ph type="body" sz="half" idx="1"/>
          </p:nvPr>
        </p:nvSpPr>
        <p:spPr>
          <a:xfrm>
            <a:off x="597227" y="2551643"/>
            <a:ext cx="11913782" cy="4039582"/>
          </a:xfrm>
          <a:prstGeom prst="rect">
            <a:avLst/>
          </a:prstGeom>
        </p:spPr>
        <p:txBody>
          <a:bodyPr/>
          <a:lstStyle/>
          <a:p>
            <a:pPr marL="442722" indent="-442722" defTabSz="484886">
              <a:spcBef>
                <a:spcPts val="3400"/>
              </a:spcBef>
              <a:buBlip>
                <a:blip r:embed="rId4"/>
              </a:buBlip>
              <a:defRPr sz="3568" b="1">
                <a:solidFill>
                  <a:srgbClr val="000000"/>
                </a:solidFill>
              </a:defRPr>
            </a:pPr>
            <a:r>
              <a:t>NIH Guidelines</a:t>
            </a:r>
          </a:p>
          <a:p>
            <a:pPr marL="1328165" lvl="2" indent="-442722" defTabSz="484886">
              <a:spcBef>
                <a:spcPts val="3400"/>
              </a:spcBef>
              <a:buBlip>
                <a:blip r:embed="rId4"/>
              </a:buBlip>
              <a:defRPr sz="3568">
                <a:solidFill>
                  <a:srgbClr val="000000"/>
                </a:solidFill>
              </a:defRPr>
            </a:pPr>
            <a:r>
              <a:t>Bamlanivimab should not be considered the standard of care for treatment of patients with COVID -19</a:t>
            </a:r>
          </a:p>
          <a:p>
            <a:pPr marL="442722" indent="-442722" defTabSz="484886">
              <a:spcBef>
                <a:spcPts val="3400"/>
              </a:spcBef>
              <a:buBlip>
                <a:blip r:embed="rId4"/>
              </a:buBlip>
              <a:defRPr sz="3568" b="1">
                <a:solidFill>
                  <a:srgbClr val="000000"/>
                </a:solidFill>
              </a:defRPr>
            </a:pPr>
            <a:r>
              <a:t>IDSA Guidelines</a:t>
            </a:r>
          </a:p>
        </p:txBody>
      </p:sp>
      <p:pic>
        <p:nvPicPr>
          <p:cNvPr id="300" name="Screen Shot 2021-01-18 at 10.12.08 PM.png" descr="Screen Shot 2021-01-18 at 10.12.08 PM.png"/>
          <p:cNvPicPr>
            <a:picLocks noChangeAspect="1"/>
          </p:cNvPicPr>
          <p:nvPr/>
        </p:nvPicPr>
        <p:blipFill>
          <a:blip r:embed="rId5"/>
          <a:stretch>
            <a:fillRect/>
          </a:stretch>
        </p:blipFill>
        <p:spPr>
          <a:xfrm>
            <a:off x="2102961" y="6599753"/>
            <a:ext cx="7279933" cy="2714122"/>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99">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299">
                                            <p:txEl>
                                              <p:pRg st="0" end="0"/>
                                            </p:txEl>
                                          </p:spTgt>
                                        </p:tgtEl>
                                        <p:attrNameLst>
                                          <p:attrName>style.visibility</p:attrName>
                                        </p:attrNameLst>
                                      </p:cBhvr>
                                      <p:to>
                                        <p:strVal val="visible"/>
                                      </p:to>
                                    </p:set>
                                  </p:childTnLst>
                                </p:cTn>
                              </p:par>
                              <p:par>
                                <p:cTn id="9" presetID="1" presetClass="entr" presetSubtype="0" fill="hold" grpId="1" nodeType="withEffect">
                                  <p:stCondLst>
                                    <p:cond delay="0"/>
                                  </p:stCondLst>
                                  <p:iterate>
                                    <p:tmAbs val="0"/>
                                  </p:iterate>
                                  <p:childTnLst>
                                    <p:set>
                                      <p:cBhvr>
                                        <p:cTn id="10" fill="hold"/>
                                        <p:tgtEl>
                                          <p:spTgt spid="29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iterate>
                                    <p:tmAbs val="0"/>
                                  </p:iterate>
                                  <p:childTnLst>
                                    <p:set>
                                      <p:cBhvr>
                                        <p:cTn id="14" fill="hold"/>
                                        <p:tgtEl>
                                          <p:spTgt spid="299">
                                            <p:txEl>
                                              <p:pRg st="2" end="2"/>
                                            </p:txEl>
                                          </p:spTgt>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grpId="2" nodeType="afterEffect">
                                  <p:stCondLst>
                                    <p:cond delay="0"/>
                                  </p:stCondLst>
                                  <p:iterate>
                                    <p:tmAbs val="0"/>
                                  </p:iterate>
                                  <p:childTnLst>
                                    <p:set>
                                      <p:cBhvr>
                                        <p:cTn id="17" fill="hold"/>
                                        <p:tgtEl>
                                          <p:spTgt spid="3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1" build="p" animBg="1" advAuto="0"/>
      <p:bldP spid="300" grpId="2" animBg="1" advAuto="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304" name="Title 1"/>
          <p:cNvSpPr txBox="1">
            <a:spLocks noGrp="1"/>
          </p:cNvSpPr>
          <p:nvPr>
            <p:ph type="title"/>
          </p:nvPr>
        </p:nvSpPr>
        <p:spPr>
          <a:prstGeom prst="rect">
            <a:avLst/>
          </a:prstGeom>
        </p:spPr>
        <p:txBody>
          <a:bodyPr/>
          <a:lstStyle>
            <a:lvl1pPr>
              <a:defRPr>
                <a:latin typeface="Baskerville"/>
                <a:ea typeface="Baskerville"/>
                <a:cs typeface="Baskerville"/>
                <a:sym typeface="Baskerville"/>
              </a:defRPr>
            </a:lvl1pPr>
          </a:lstStyle>
          <a:p>
            <a:r>
              <a:t>Back to Our Patient </a:t>
            </a:r>
          </a:p>
        </p:txBody>
      </p:sp>
      <p:sp>
        <p:nvSpPr>
          <p:cNvPr id="305" name="Content Placeholder 2"/>
          <p:cNvSpPr txBox="1">
            <a:spLocks noGrp="1"/>
          </p:cNvSpPr>
          <p:nvPr>
            <p:ph type="body" idx="1"/>
          </p:nvPr>
        </p:nvSpPr>
        <p:spPr>
          <a:xfrm>
            <a:off x="449603" y="1269422"/>
            <a:ext cx="12105594" cy="8538539"/>
          </a:xfrm>
          <a:prstGeom prst="rect">
            <a:avLst/>
          </a:prstGeom>
        </p:spPr>
        <p:txBody>
          <a:bodyPr/>
          <a:lstStyle/>
          <a:p>
            <a:pPr marL="484093" indent="-484093">
              <a:buBlip>
                <a:blip r:embed="rId4"/>
              </a:buBlip>
              <a:defRPr sz="2400">
                <a:solidFill>
                  <a:srgbClr val="000000"/>
                </a:solidFill>
                <a:latin typeface="Georgia"/>
                <a:ea typeface="Georgia"/>
                <a:cs typeface="Georgia"/>
                <a:sym typeface="Georgia"/>
              </a:defRPr>
            </a:pPr>
            <a:r>
              <a:t>Are results from this trial applicable to this patient: </a:t>
            </a:r>
            <a:r>
              <a:rPr b="1"/>
              <a:t>Debatable</a:t>
            </a:r>
            <a:r>
              <a:t> </a:t>
            </a:r>
          </a:p>
          <a:p>
            <a:pPr marL="484093" indent="-484093">
              <a:buBlip>
                <a:blip r:embed="rId4"/>
              </a:buBlip>
              <a:defRPr sz="2400">
                <a:solidFill>
                  <a:srgbClr val="000000"/>
                </a:solidFill>
                <a:latin typeface="Georgia"/>
                <a:ea typeface="Georgia"/>
                <a:cs typeface="Georgia"/>
                <a:sym typeface="Georgia"/>
              </a:defRPr>
            </a:pPr>
            <a:r>
              <a:t>Is treatment feasible in our setting: </a:t>
            </a:r>
            <a:r>
              <a:rPr b="1"/>
              <a:t>Yes </a:t>
            </a:r>
          </a:p>
          <a:p>
            <a:pPr marL="484093" indent="-484093">
              <a:buBlip>
                <a:blip r:embed="rId4"/>
              </a:buBlip>
              <a:defRPr sz="2400">
                <a:solidFill>
                  <a:srgbClr val="000000"/>
                </a:solidFill>
                <a:latin typeface="Georgia"/>
                <a:ea typeface="Georgia"/>
                <a:cs typeface="Georgia"/>
                <a:sym typeface="Georgia"/>
              </a:defRPr>
            </a:pPr>
            <a:r>
              <a:t>What are our patient's potential benefits and harms from the therapy? </a:t>
            </a:r>
          </a:p>
          <a:p>
            <a:pPr marL="1550893" lvl="2" indent="-484093">
              <a:buBlip>
                <a:blip r:embed="rId4"/>
              </a:buBlip>
              <a:defRPr sz="2400" b="1">
                <a:solidFill>
                  <a:srgbClr val="009051"/>
                </a:solidFill>
                <a:latin typeface="Georgia"/>
                <a:ea typeface="Georgia"/>
                <a:cs typeface="Georgia"/>
                <a:sym typeface="Georgia"/>
              </a:defRPr>
            </a:pPr>
            <a:r>
              <a:t>POTENTIAL clinical benefit </a:t>
            </a:r>
          </a:p>
          <a:p>
            <a:pPr marL="1550893" lvl="2" indent="-484093">
              <a:buBlip>
                <a:blip r:embed="rId4"/>
              </a:buBlip>
              <a:defRPr sz="2400">
                <a:solidFill>
                  <a:srgbClr val="000000"/>
                </a:solidFill>
                <a:latin typeface="Georgia"/>
                <a:ea typeface="Georgia"/>
                <a:cs typeface="Georgia"/>
                <a:sym typeface="Georgia"/>
              </a:defRPr>
            </a:pPr>
            <a:r>
              <a:rPr b="1">
                <a:solidFill>
                  <a:srgbClr val="FF2600"/>
                </a:solidFill>
              </a:rPr>
              <a:t>Anticipated risk:</a:t>
            </a:r>
            <a:r>
              <a:t> low </a:t>
            </a:r>
          </a:p>
          <a:p>
            <a:pPr marL="1550893" lvl="2" indent="-484093">
              <a:buBlip>
                <a:blip r:embed="rId4"/>
              </a:buBlip>
              <a:defRPr sz="2400">
                <a:solidFill>
                  <a:srgbClr val="000000"/>
                </a:solidFill>
                <a:latin typeface="Georgia"/>
                <a:ea typeface="Georgia"/>
                <a:cs typeface="Georgia"/>
                <a:sym typeface="Georgia"/>
              </a:defRPr>
            </a:pPr>
            <a:r>
              <a:rPr b="1">
                <a:solidFill>
                  <a:srgbClr val="FF2600"/>
                </a:solidFill>
              </a:rPr>
              <a:t>Theoretical risk</a:t>
            </a:r>
            <a:r>
              <a:t>: antibody-dependent enhancement (ADE) of viral replication. </a:t>
            </a: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309" name="Image" descr="Image"/>
          <p:cNvPicPr>
            <a:picLocks noChangeAspect="1"/>
          </p:cNvPicPr>
          <p:nvPr/>
        </p:nvPicPr>
        <p:blipFill>
          <a:blip r:embed="rId3"/>
          <a:stretch>
            <a:fillRect/>
          </a:stretch>
        </p:blipFill>
        <p:spPr>
          <a:xfrm>
            <a:off x="3173590" y="-333693"/>
            <a:ext cx="7031151" cy="2746545"/>
          </a:xfrm>
          <a:prstGeom prst="rect">
            <a:avLst/>
          </a:prstGeom>
          <a:ln w="12700">
            <a:miter lim="400000"/>
          </a:ln>
        </p:spPr>
      </p:pic>
      <p:pic>
        <p:nvPicPr>
          <p:cNvPr id="310" name="image7.jpeg" descr="image7.jpeg"/>
          <p:cNvPicPr>
            <a:picLocks noChangeAspect="1"/>
          </p:cNvPicPr>
          <p:nvPr/>
        </p:nvPicPr>
        <p:blipFill>
          <a:blip r:embed="rId4"/>
          <a:stretch>
            <a:fillRect/>
          </a:stretch>
        </p:blipFill>
        <p:spPr>
          <a:xfrm>
            <a:off x="3681240" y="5048760"/>
            <a:ext cx="3223194" cy="4297592"/>
          </a:xfrm>
          <a:prstGeom prst="rect">
            <a:avLst/>
          </a:prstGeom>
          <a:ln w="12700">
            <a:miter lim="400000"/>
          </a:ln>
        </p:spPr>
      </p:pic>
      <p:pic>
        <p:nvPicPr>
          <p:cNvPr id="311" name="image9.jpeg" descr="image9.jpeg"/>
          <p:cNvPicPr>
            <a:picLocks noChangeAspect="1"/>
          </p:cNvPicPr>
          <p:nvPr/>
        </p:nvPicPr>
        <p:blipFill>
          <a:blip r:embed="rId5"/>
          <a:stretch>
            <a:fillRect/>
          </a:stretch>
        </p:blipFill>
        <p:spPr>
          <a:xfrm>
            <a:off x="647955" y="2860395"/>
            <a:ext cx="3341023" cy="3302417"/>
          </a:xfrm>
          <a:prstGeom prst="rect">
            <a:avLst/>
          </a:prstGeom>
          <a:ln w="12700">
            <a:miter lim="400000"/>
          </a:ln>
        </p:spPr>
      </p:pic>
      <p:pic>
        <p:nvPicPr>
          <p:cNvPr id="312" name="IMG_9695.jpg" descr="IMG_9695.jpg"/>
          <p:cNvPicPr>
            <a:picLocks noChangeAspect="1"/>
          </p:cNvPicPr>
          <p:nvPr/>
        </p:nvPicPr>
        <p:blipFill>
          <a:blip r:embed="rId6"/>
          <a:stretch>
            <a:fillRect/>
          </a:stretch>
        </p:blipFill>
        <p:spPr>
          <a:xfrm>
            <a:off x="8070398" y="5383591"/>
            <a:ext cx="4311922" cy="3627930"/>
          </a:xfrm>
          <a:prstGeom prst="rect">
            <a:avLst/>
          </a:prstGeom>
          <a:ln w="12700">
            <a:miter lim="400000"/>
          </a:ln>
        </p:spPr>
      </p:pic>
      <p:pic>
        <p:nvPicPr>
          <p:cNvPr id="313" name="image8.jpeg" descr="image8.jpeg"/>
          <p:cNvPicPr>
            <a:picLocks noChangeAspect="1"/>
          </p:cNvPicPr>
          <p:nvPr/>
        </p:nvPicPr>
        <p:blipFill>
          <a:blip r:embed="rId7"/>
          <a:stretch>
            <a:fillRect/>
          </a:stretch>
        </p:blipFill>
        <p:spPr>
          <a:xfrm>
            <a:off x="5609163" y="2416998"/>
            <a:ext cx="4477438" cy="3211815"/>
          </a:xfrm>
          <a:prstGeom prst="rect">
            <a:avLst/>
          </a:prstGeom>
          <a:ln w="12700">
            <a:miter lim="400000"/>
          </a:ln>
        </p:spPr>
      </p:pic>
      <p:sp>
        <p:nvSpPr>
          <p:cNvPr id="314" name="THANK YOU!!!"/>
          <p:cNvSpPr txBox="1"/>
          <p:nvPr/>
        </p:nvSpPr>
        <p:spPr>
          <a:xfrm>
            <a:off x="-348045" y="966428"/>
            <a:ext cx="3890656" cy="635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b="1">
                <a:solidFill>
                  <a:srgbClr val="942193"/>
                </a:solidFill>
              </a:defRPr>
            </a:lvl1pPr>
          </a:lstStyle>
          <a:p>
            <a:r>
              <a:t>THANK YOU!!!</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lumOff val="10343"/>
          </a:schemeClr>
        </a:solidFill>
        <a:effectLst/>
      </p:bgPr>
    </p:bg>
    <p:spTree>
      <p:nvGrpSpPr>
        <p:cNvPr id="1" name=""/>
        <p:cNvGrpSpPr/>
        <p:nvPr/>
      </p:nvGrpSpPr>
      <p:grpSpPr>
        <a:xfrm>
          <a:off x="0" y="0"/>
          <a:ext cx="0" cy="0"/>
          <a:chOff x="0" y="0"/>
          <a:chExt cx="0" cy="0"/>
        </a:xfrm>
      </p:grpSpPr>
      <p:pic>
        <p:nvPicPr>
          <p:cNvPr id="316" name="IMG_9696.jpeg" descr="IMG_9696.jpeg"/>
          <p:cNvPicPr>
            <a:picLocks noChangeAspect="1"/>
          </p:cNvPicPr>
          <p:nvPr/>
        </p:nvPicPr>
        <p:blipFill>
          <a:blip r:embed="rId2"/>
          <a:stretch>
            <a:fillRect/>
          </a:stretch>
        </p:blipFill>
        <p:spPr>
          <a:xfrm>
            <a:off x="904482" y="875017"/>
            <a:ext cx="11195836" cy="7822157"/>
          </a:xfrm>
          <a:prstGeom prst="rect">
            <a:avLst/>
          </a:prstGeom>
          <a:ln w="12700">
            <a:miter lim="400000"/>
          </a:ln>
          <a:effectLst>
            <a:outerShdw blurRad="254000" dist="127000" dir="5400000" rotWithShape="0">
              <a:srgbClr val="000000">
                <a:alpha val="70000"/>
              </a:srgbClr>
            </a:outerShdw>
          </a:effectLst>
        </p:spPr>
      </p:pic>
      <p:sp>
        <p:nvSpPr>
          <p:cNvPr id="317" name="When your tele-med appointment shows up to clinic because they heard that we received vaccines!"/>
          <p:cNvSpPr txBox="1">
            <a:spLocks noGrp="1"/>
          </p:cNvSpPr>
          <p:nvPr>
            <p:ph type="body" sz="quarter" idx="1"/>
          </p:nvPr>
        </p:nvSpPr>
        <p:spPr>
          <a:xfrm>
            <a:off x="2356445" y="884882"/>
            <a:ext cx="8291910" cy="1733948"/>
          </a:xfrm>
          <a:prstGeom prst="rect">
            <a:avLst/>
          </a:prstGeom>
          <a:solidFill>
            <a:srgbClr val="132F52"/>
          </a:solidFill>
          <a:ln w="25400" cap="rnd">
            <a:solidFill>
              <a:srgbClr val="B37806"/>
            </a:solidFill>
            <a:round/>
          </a:ln>
        </p:spPr>
        <p:txBody>
          <a:bodyPr/>
          <a:lstStyle>
            <a:lvl1pPr marL="0" indent="0" algn="ctr">
              <a:spcBef>
                <a:spcPts val="0"/>
              </a:spcBef>
              <a:buSzTx/>
              <a:buNone/>
              <a:defRPr sz="2800" b="1">
                <a:solidFill>
                  <a:srgbClr val="F5F8EB"/>
                </a:solidFill>
              </a:defRPr>
            </a:lvl1pPr>
          </a:lstStyle>
          <a:p>
            <a:r>
              <a:t>When your tele-med appointment shows up to clinic because they heard that we received vaccines! </a:t>
            </a:r>
          </a:p>
        </p:txBody>
      </p:sp>
    </p:spTree>
  </p:cSld>
  <p:clrMapOvr>
    <a:masterClrMapping/>
  </p:clrMapOvr>
  <p:transition spd="med"/>
</p:sld>
</file>

<file path=ppt/theme/theme1.xml><?xml version="1.0" encoding="utf-8"?>
<a:theme xmlns:a="http://schemas.openxmlformats.org/drawingml/2006/main" name="BrushedCanvas">
  <a:themeElements>
    <a:clrScheme name="BrushedCanvas">
      <a:dk1>
        <a:srgbClr val="546056"/>
      </a:dk1>
      <a:lt1>
        <a:srgbClr val="600C52"/>
      </a:lt1>
      <a:dk2>
        <a:srgbClr val="A7A7A7"/>
      </a:dk2>
      <a:lt2>
        <a:srgbClr val="535353"/>
      </a:lt2>
      <a:accent1>
        <a:srgbClr val="648FC7"/>
      </a:accent1>
      <a:accent2>
        <a:srgbClr val="77B06D"/>
      </a:accent2>
      <a:accent3>
        <a:srgbClr val="E0BC59"/>
      </a:accent3>
      <a:accent4>
        <a:srgbClr val="EB925B"/>
      </a:accent4>
      <a:accent5>
        <a:srgbClr val="C56667"/>
      </a:accent5>
      <a:accent6>
        <a:srgbClr val="927AB0"/>
      </a:accent6>
      <a:hlink>
        <a:srgbClr val="0000FF"/>
      </a:hlink>
      <a:folHlink>
        <a:srgbClr val="FF00FF"/>
      </a:folHlink>
    </a:clrScheme>
    <a:fontScheme name="BrushedCanvas">
      <a:majorFont>
        <a:latin typeface="Helvetica Neue"/>
        <a:ea typeface="Helvetica Neue"/>
        <a:cs typeface="Helvetica Neue"/>
      </a:majorFont>
      <a:minorFont>
        <a:latin typeface="Helvetica"/>
        <a:ea typeface="Helvetica"/>
        <a:cs typeface="Helvetica"/>
      </a:minorFont>
    </a:fontScheme>
    <a:fmtScheme name="BrushedCanva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600C52"/>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546056"/>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546056"/>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BrushedCanvas">
  <a:themeElements>
    <a:clrScheme name="BrushedCanvas">
      <a:dk1>
        <a:srgbClr val="000000"/>
      </a:dk1>
      <a:lt1>
        <a:srgbClr val="FFFFFF"/>
      </a:lt1>
      <a:dk2>
        <a:srgbClr val="A7A7A7"/>
      </a:dk2>
      <a:lt2>
        <a:srgbClr val="535353"/>
      </a:lt2>
      <a:accent1>
        <a:srgbClr val="648FC7"/>
      </a:accent1>
      <a:accent2>
        <a:srgbClr val="77B06D"/>
      </a:accent2>
      <a:accent3>
        <a:srgbClr val="E0BC59"/>
      </a:accent3>
      <a:accent4>
        <a:srgbClr val="EB925B"/>
      </a:accent4>
      <a:accent5>
        <a:srgbClr val="C56667"/>
      </a:accent5>
      <a:accent6>
        <a:srgbClr val="927AB0"/>
      </a:accent6>
      <a:hlink>
        <a:srgbClr val="0000FF"/>
      </a:hlink>
      <a:folHlink>
        <a:srgbClr val="FF00FF"/>
      </a:folHlink>
    </a:clrScheme>
    <a:fontScheme name="BrushedCanvas">
      <a:majorFont>
        <a:latin typeface="Helvetica Neue"/>
        <a:ea typeface="Helvetica Neue"/>
        <a:cs typeface="Helvetica Neue"/>
      </a:majorFont>
      <a:minorFont>
        <a:latin typeface="Helvetica"/>
        <a:ea typeface="Helvetica"/>
        <a:cs typeface="Helvetica"/>
      </a:minorFont>
    </a:fontScheme>
    <a:fmtScheme name="BrushedCanva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600C52"/>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546056"/>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546056"/>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4364</Words>
  <Application>Microsoft Macintosh PowerPoint</Application>
  <PresentationFormat>Custom</PresentationFormat>
  <Paragraphs>334</Paragraphs>
  <Slides>28</Slides>
  <Notes>22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Arial</vt:lpstr>
      <vt:lpstr>Baskerville</vt:lpstr>
      <vt:lpstr>Georgia</vt:lpstr>
      <vt:lpstr>Helvetica Neue</vt:lpstr>
      <vt:lpstr>Hoefler Text</vt:lpstr>
      <vt:lpstr>Palatino</vt:lpstr>
      <vt:lpstr>Trebuchet MS</vt:lpstr>
      <vt:lpstr>BrushedCanvas</vt:lpstr>
      <vt:lpstr>SARS-CoV-2 Neutralizing Antibody LY-CoV555 in Outpatients with Covid-19</vt:lpstr>
      <vt:lpstr>Case </vt:lpstr>
      <vt:lpstr>Clinical Question</vt:lpstr>
      <vt:lpstr>COVID-19 Fast Facts  </vt:lpstr>
      <vt:lpstr>Potential Therapies</vt:lpstr>
      <vt:lpstr>Evaluated across spectrum of COVID-19</vt:lpstr>
      <vt:lpstr>Monoclonal Ab Therapy </vt:lpstr>
      <vt:lpstr>Monoclonal Ab Therapy</vt:lpstr>
      <vt:lpstr>BLAZE-1 </vt:lpstr>
      <vt:lpstr>Study Aim </vt:lpstr>
      <vt:lpstr>Design</vt:lpstr>
      <vt:lpstr>Enrollment </vt:lpstr>
      <vt:lpstr>Enrollment </vt:lpstr>
      <vt:lpstr>Baseline Characteristics</vt:lpstr>
      <vt:lpstr>Cycle Threshold </vt:lpstr>
      <vt:lpstr>Results </vt:lpstr>
      <vt:lpstr>Primary Outcome</vt:lpstr>
      <vt:lpstr>Primary Outcome:  Change from Baseline in Viral Load  </vt:lpstr>
      <vt:lpstr>Secondary Outcomes: Hospitalization/ER visits </vt:lpstr>
      <vt:lpstr>Secondary Outcomes: Symptoms</vt:lpstr>
      <vt:lpstr>Secondary Outcome - Adverse Events </vt:lpstr>
      <vt:lpstr>Strengths</vt:lpstr>
      <vt:lpstr>Limitations </vt:lpstr>
      <vt:lpstr>Summary</vt:lpstr>
      <vt:lpstr>Guidelines </vt:lpstr>
      <vt:lpstr>Back to Our Patient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SARS-CoV-2 Neutralizing Antibody LY-CoV555 in Outpatients with Covid-19</dc:title>
  <cp:lastModifiedBy>Jessica Restrepo</cp:lastModifiedBy>
  <cp:revision>1</cp:revision>
  <dcterms:modified xsi:type="dcterms:W3CDTF">2021-01-26T13:39:27Z</dcterms:modified>
</cp:coreProperties>
</file>