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2"/>
  </p:notesMasterIdLst>
  <p:sldIdLst>
    <p:sldId id="256" r:id="rId2"/>
    <p:sldId id="270" r:id="rId3"/>
    <p:sldId id="271" r:id="rId4"/>
    <p:sldId id="257" r:id="rId5"/>
    <p:sldId id="294" r:id="rId6"/>
    <p:sldId id="293" r:id="rId7"/>
    <p:sldId id="295" r:id="rId8"/>
    <p:sldId id="296" r:id="rId9"/>
    <p:sldId id="261" r:id="rId10"/>
    <p:sldId id="289" r:id="rId11"/>
    <p:sldId id="304" r:id="rId12"/>
    <p:sldId id="297" r:id="rId13"/>
    <p:sldId id="262" r:id="rId14"/>
    <p:sldId id="266" r:id="rId15"/>
    <p:sldId id="277" r:id="rId16"/>
    <p:sldId id="273" r:id="rId17"/>
    <p:sldId id="298" r:id="rId18"/>
    <p:sldId id="267" r:id="rId19"/>
    <p:sldId id="268" r:id="rId20"/>
    <p:sldId id="264" r:id="rId21"/>
    <p:sldId id="263" r:id="rId22"/>
    <p:sldId id="283" r:id="rId23"/>
    <p:sldId id="284" r:id="rId24"/>
    <p:sldId id="278" r:id="rId25"/>
    <p:sldId id="280" r:id="rId26"/>
    <p:sldId id="299" r:id="rId27"/>
    <p:sldId id="300" r:id="rId28"/>
    <p:sldId id="286" r:id="rId29"/>
    <p:sldId id="281" r:id="rId30"/>
    <p:sldId id="288" r:id="rId31"/>
    <p:sldId id="292" r:id="rId32"/>
    <p:sldId id="290" r:id="rId33"/>
    <p:sldId id="274" r:id="rId34"/>
    <p:sldId id="275" r:id="rId35"/>
    <p:sldId id="301" r:id="rId36"/>
    <p:sldId id="282" r:id="rId37"/>
    <p:sldId id="265" r:id="rId38"/>
    <p:sldId id="302" r:id="rId39"/>
    <p:sldId id="305" r:id="rId40"/>
    <p:sldId id="303"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5"/>
    <p:restoredTop sz="71364"/>
  </p:normalViewPr>
  <p:slideViewPr>
    <p:cSldViewPr snapToGrid="0" snapToObjects="1">
      <p:cViewPr varScale="1">
        <p:scale>
          <a:sx n="65" d="100"/>
          <a:sy n="65" d="100"/>
        </p:scale>
        <p:origin x="164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31126-4C3F-9542-B26A-6E923D5F907D}" type="doc">
      <dgm:prSet loTypeId="urn:microsoft.com/office/officeart/2005/8/layout/hProcess11" loCatId="" qsTypeId="urn:microsoft.com/office/officeart/2005/8/quickstyle/simple1" qsCatId="simple" csTypeId="urn:microsoft.com/office/officeart/2005/8/colors/accent1_2" csCatId="accent1" phldr="1"/>
      <dgm:spPr/>
    </dgm:pt>
    <dgm:pt modelId="{F96914C1-B468-EF43-A5F8-46D05C9B1581}">
      <dgm:prSet phldrT="[Text]"/>
      <dgm:spPr/>
      <dgm:t>
        <a:bodyPr/>
        <a:lstStyle/>
        <a:p>
          <a:r>
            <a:rPr lang="en-US" dirty="0"/>
            <a:t>CREDENCE (2019)</a:t>
          </a:r>
        </a:p>
      </dgm:t>
    </dgm:pt>
    <dgm:pt modelId="{29F5154C-D8B3-E645-8C74-034637D2546E}" type="parTrans" cxnId="{C55A49A5-05A0-AE4C-A12F-1787EBC54105}">
      <dgm:prSet/>
      <dgm:spPr/>
      <dgm:t>
        <a:bodyPr/>
        <a:lstStyle/>
        <a:p>
          <a:endParaRPr lang="en-US"/>
        </a:p>
      </dgm:t>
    </dgm:pt>
    <dgm:pt modelId="{49500E7D-9658-A645-90A6-DAC282DA2F7E}" type="sibTrans" cxnId="{C55A49A5-05A0-AE4C-A12F-1787EBC54105}">
      <dgm:prSet/>
      <dgm:spPr/>
      <dgm:t>
        <a:bodyPr/>
        <a:lstStyle/>
        <a:p>
          <a:endParaRPr lang="en-US"/>
        </a:p>
      </dgm:t>
    </dgm:pt>
    <dgm:pt modelId="{B8E46507-9D1B-CE41-83F6-58C7A37B02C1}">
      <dgm:prSet phldrT="[Text]"/>
      <dgm:spPr/>
      <dgm:t>
        <a:bodyPr/>
        <a:lstStyle/>
        <a:p>
          <a:r>
            <a:rPr lang="en-US" dirty="0"/>
            <a:t>DAPA-HF (2019)</a:t>
          </a:r>
        </a:p>
      </dgm:t>
    </dgm:pt>
    <dgm:pt modelId="{37512EC0-4B48-C546-BC53-AC030CF1AEF2}" type="parTrans" cxnId="{EA5A6AD0-6F37-F647-941A-9ED17D1EA328}">
      <dgm:prSet/>
      <dgm:spPr/>
      <dgm:t>
        <a:bodyPr/>
        <a:lstStyle/>
        <a:p>
          <a:endParaRPr lang="en-US"/>
        </a:p>
      </dgm:t>
    </dgm:pt>
    <dgm:pt modelId="{14CD29BC-B3ED-C947-BB99-9489C518D32F}" type="sibTrans" cxnId="{EA5A6AD0-6F37-F647-941A-9ED17D1EA328}">
      <dgm:prSet/>
      <dgm:spPr/>
      <dgm:t>
        <a:bodyPr/>
        <a:lstStyle/>
        <a:p>
          <a:endParaRPr lang="en-US"/>
        </a:p>
      </dgm:t>
    </dgm:pt>
    <dgm:pt modelId="{52DC4837-EA3B-6B45-8098-74D8947A15B7}">
      <dgm:prSet phldrT="[Text]"/>
      <dgm:spPr/>
      <dgm:t>
        <a:bodyPr/>
        <a:lstStyle/>
        <a:p>
          <a:r>
            <a:rPr lang="en-US" dirty="0"/>
            <a:t>CANVAS (2017)</a:t>
          </a:r>
        </a:p>
      </dgm:t>
    </dgm:pt>
    <dgm:pt modelId="{1B300D6C-C80E-8B45-A63F-0622D9DCAFCE}" type="parTrans" cxnId="{3DAAC02F-F2FB-5A43-8536-80C3E08E0500}">
      <dgm:prSet/>
      <dgm:spPr/>
      <dgm:t>
        <a:bodyPr/>
        <a:lstStyle/>
        <a:p>
          <a:endParaRPr lang="en-US"/>
        </a:p>
      </dgm:t>
    </dgm:pt>
    <dgm:pt modelId="{4094CB08-5845-3B4E-A675-D4FA07C8BD7F}" type="sibTrans" cxnId="{3DAAC02F-F2FB-5A43-8536-80C3E08E0500}">
      <dgm:prSet/>
      <dgm:spPr/>
      <dgm:t>
        <a:bodyPr/>
        <a:lstStyle/>
        <a:p>
          <a:endParaRPr lang="en-US"/>
        </a:p>
      </dgm:t>
    </dgm:pt>
    <dgm:pt modelId="{3D316C80-0C28-FF48-ABA5-5C1549F8FFD1}">
      <dgm:prSet phldrT="[Text]"/>
      <dgm:spPr/>
      <dgm:t>
        <a:bodyPr/>
        <a:lstStyle/>
        <a:p>
          <a:r>
            <a:rPr lang="en-US" dirty="0"/>
            <a:t>EMPA-REG (2015)</a:t>
          </a:r>
        </a:p>
      </dgm:t>
    </dgm:pt>
    <dgm:pt modelId="{3EAA52F2-B858-A04D-8335-19772577CBC6}" type="parTrans" cxnId="{9BE19884-071A-9142-A934-CB9F3CC1DF64}">
      <dgm:prSet/>
      <dgm:spPr/>
      <dgm:t>
        <a:bodyPr/>
        <a:lstStyle/>
        <a:p>
          <a:endParaRPr lang="en-US"/>
        </a:p>
      </dgm:t>
    </dgm:pt>
    <dgm:pt modelId="{EFD6F08B-4170-4F44-9136-029CEAEE367A}" type="sibTrans" cxnId="{9BE19884-071A-9142-A934-CB9F3CC1DF64}">
      <dgm:prSet/>
      <dgm:spPr/>
      <dgm:t>
        <a:bodyPr/>
        <a:lstStyle/>
        <a:p>
          <a:endParaRPr lang="en-US"/>
        </a:p>
      </dgm:t>
    </dgm:pt>
    <dgm:pt modelId="{AD2EDD83-C556-FB43-BA48-351247D0281B}" type="pres">
      <dgm:prSet presAssocID="{73731126-4C3F-9542-B26A-6E923D5F907D}" presName="Name0" presStyleCnt="0">
        <dgm:presLayoutVars>
          <dgm:dir/>
          <dgm:resizeHandles val="exact"/>
        </dgm:presLayoutVars>
      </dgm:prSet>
      <dgm:spPr/>
    </dgm:pt>
    <dgm:pt modelId="{C40736A0-D0D6-8D42-8232-A9D469A7F576}" type="pres">
      <dgm:prSet presAssocID="{73731126-4C3F-9542-B26A-6E923D5F907D}" presName="arrow" presStyleLbl="bgShp" presStyleIdx="0" presStyleCnt="1"/>
      <dgm:spPr/>
    </dgm:pt>
    <dgm:pt modelId="{3835C3FF-A915-F841-8766-035F3EBC65A0}" type="pres">
      <dgm:prSet presAssocID="{73731126-4C3F-9542-B26A-6E923D5F907D}" presName="points" presStyleCnt="0"/>
      <dgm:spPr/>
    </dgm:pt>
    <dgm:pt modelId="{407EB851-7272-564D-9CFD-0A0E41835215}" type="pres">
      <dgm:prSet presAssocID="{3D316C80-0C28-FF48-ABA5-5C1549F8FFD1}" presName="compositeA" presStyleCnt="0"/>
      <dgm:spPr/>
    </dgm:pt>
    <dgm:pt modelId="{B2226D2D-20E6-694F-9F43-19B91C617B6A}" type="pres">
      <dgm:prSet presAssocID="{3D316C80-0C28-FF48-ABA5-5C1549F8FFD1}" presName="textA" presStyleLbl="revTx" presStyleIdx="0" presStyleCnt="4">
        <dgm:presLayoutVars>
          <dgm:bulletEnabled val="1"/>
        </dgm:presLayoutVars>
      </dgm:prSet>
      <dgm:spPr/>
    </dgm:pt>
    <dgm:pt modelId="{83E7CFB6-9D2E-3741-A94A-604F459C2173}" type="pres">
      <dgm:prSet presAssocID="{3D316C80-0C28-FF48-ABA5-5C1549F8FFD1}" presName="circleA" presStyleLbl="node1" presStyleIdx="0" presStyleCnt="4"/>
      <dgm:spPr/>
    </dgm:pt>
    <dgm:pt modelId="{9BE6D4F3-8A33-744A-8F71-975044D79F22}" type="pres">
      <dgm:prSet presAssocID="{3D316C80-0C28-FF48-ABA5-5C1549F8FFD1}" presName="spaceA" presStyleCnt="0"/>
      <dgm:spPr/>
    </dgm:pt>
    <dgm:pt modelId="{B339CCF8-7C8D-E14F-8227-C98963726936}" type="pres">
      <dgm:prSet presAssocID="{EFD6F08B-4170-4F44-9136-029CEAEE367A}" presName="space" presStyleCnt="0"/>
      <dgm:spPr/>
    </dgm:pt>
    <dgm:pt modelId="{4EB4C141-2584-0B4E-9B7D-7BD3665ADEAB}" type="pres">
      <dgm:prSet presAssocID="{52DC4837-EA3B-6B45-8098-74D8947A15B7}" presName="compositeB" presStyleCnt="0"/>
      <dgm:spPr/>
    </dgm:pt>
    <dgm:pt modelId="{D32CC773-6A19-3646-ABDD-A7C12A7C55D1}" type="pres">
      <dgm:prSet presAssocID="{52DC4837-EA3B-6B45-8098-74D8947A15B7}" presName="textB" presStyleLbl="revTx" presStyleIdx="1" presStyleCnt="4">
        <dgm:presLayoutVars>
          <dgm:bulletEnabled val="1"/>
        </dgm:presLayoutVars>
      </dgm:prSet>
      <dgm:spPr/>
    </dgm:pt>
    <dgm:pt modelId="{9239473D-49DE-C843-97FF-CE7B676BB89C}" type="pres">
      <dgm:prSet presAssocID="{52DC4837-EA3B-6B45-8098-74D8947A15B7}" presName="circleB" presStyleLbl="node1" presStyleIdx="1" presStyleCnt="4"/>
      <dgm:spPr/>
    </dgm:pt>
    <dgm:pt modelId="{B6EF5829-1B91-CE48-B6EC-F68EE019F8FD}" type="pres">
      <dgm:prSet presAssocID="{52DC4837-EA3B-6B45-8098-74D8947A15B7}" presName="spaceB" presStyleCnt="0"/>
      <dgm:spPr/>
    </dgm:pt>
    <dgm:pt modelId="{4FB48DA2-9554-1E45-A43F-61FF64ADD0CA}" type="pres">
      <dgm:prSet presAssocID="{4094CB08-5845-3B4E-A675-D4FA07C8BD7F}" presName="space" presStyleCnt="0"/>
      <dgm:spPr/>
    </dgm:pt>
    <dgm:pt modelId="{CC8B285A-9C65-0F43-BB74-739DA817E88A}" type="pres">
      <dgm:prSet presAssocID="{B8E46507-9D1B-CE41-83F6-58C7A37B02C1}" presName="compositeA" presStyleCnt="0"/>
      <dgm:spPr/>
    </dgm:pt>
    <dgm:pt modelId="{4BCF15D3-4B52-7547-ADAA-18D94790C413}" type="pres">
      <dgm:prSet presAssocID="{B8E46507-9D1B-CE41-83F6-58C7A37B02C1}" presName="textA" presStyleLbl="revTx" presStyleIdx="2" presStyleCnt="4">
        <dgm:presLayoutVars>
          <dgm:bulletEnabled val="1"/>
        </dgm:presLayoutVars>
      </dgm:prSet>
      <dgm:spPr/>
    </dgm:pt>
    <dgm:pt modelId="{9C1E8DCB-17AB-874F-B871-159184E74B36}" type="pres">
      <dgm:prSet presAssocID="{B8E46507-9D1B-CE41-83F6-58C7A37B02C1}" presName="circleA" presStyleLbl="node1" presStyleIdx="2" presStyleCnt="4"/>
      <dgm:spPr/>
    </dgm:pt>
    <dgm:pt modelId="{EB5E4FC2-EF3E-5648-8E4D-FA258002371C}" type="pres">
      <dgm:prSet presAssocID="{B8E46507-9D1B-CE41-83F6-58C7A37B02C1}" presName="spaceA" presStyleCnt="0"/>
      <dgm:spPr/>
    </dgm:pt>
    <dgm:pt modelId="{BCAAAA13-AB5D-F24E-90F0-E41923B9E4D5}" type="pres">
      <dgm:prSet presAssocID="{14CD29BC-B3ED-C947-BB99-9489C518D32F}" presName="space" presStyleCnt="0"/>
      <dgm:spPr/>
    </dgm:pt>
    <dgm:pt modelId="{F662C805-A23E-3D48-BD5A-7B48A2A60C3A}" type="pres">
      <dgm:prSet presAssocID="{F96914C1-B468-EF43-A5F8-46D05C9B1581}" presName="compositeB" presStyleCnt="0"/>
      <dgm:spPr/>
    </dgm:pt>
    <dgm:pt modelId="{B8A18698-F8F1-E64C-9179-F41FC373817A}" type="pres">
      <dgm:prSet presAssocID="{F96914C1-B468-EF43-A5F8-46D05C9B1581}" presName="textB" presStyleLbl="revTx" presStyleIdx="3" presStyleCnt="4">
        <dgm:presLayoutVars>
          <dgm:bulletEnabled val="1"/>
        </dgm:presLayoutVars>
      </dgm:prSet>
      <dgm:spPr/>
    </dgm:pt>
    <dgm:pt modelId="{AE46A872-97C4-444D-9B5C-9962467E1BD9}" type="pres">
      <dgm:prSet presAssocID="{F96914C1-B468-EF43-A5F8-46D05C9B1581}" presName="circleB" presStyleLbl="node1" presStyleIdx="3" presStyleCnt="4"/>
      <dgm:spPr/>
    </dgm:pt>
    <dgm:pt modelId="{10608907-A1C5-1148-B491-B05E42A79E8F}" type="pres">
      <dgm:prSet presAssocID="{F96914C1-B468-EF43-A5F8-46D05C9B1581}" presName="spaceB" presStyleCnt="0"/>
      <dgm:spPr/>
    </dgm:pt>
  </dgm:ptLst>
  <dgm:cxnLst>
    <dgm:cxn modelId="{3DAAC02F-F2FB-5A43-8536-80C3E08E0500}" srcId="{73731126-4C3F-9542-B26A-6E923D5F907D}" destId="{52DC4837-EA3B-6B45-8098-74D8947A15B7}" srcOrd="1" destOrd="0" parTransId="{1B300D6C-C80E-8B45-A63F-0622D9DCAFCE}" sibTransId="{4094CB08-5845-3B4E-A675-D4FA07C8BD7F}"/>
    <dgm:cxn modelId="{9BE19884-071A-9142-A934-CB9F3CC1DF64}" srcId="{73731126-4C3F-9542-B26A-6E923D5F907D}" destId="{3D316C80-0C28-FF48-ABA5-5C1549F8FFD1}" srcOrd="0" destOrd="0" parTransId="{3EAA52F2-B858-A04D-8335-19772577CBC6}" sibTransId="{EFD6F08B-4170-4F44-9136-029CEAEE367A}"/>
    <dgm:cxn modelId="{D41CC58A-4CC3-EA4A-A684-0F9F2C719C25}" type="presOf" srcId="{3D316C80-0C28-FF48-ABA5-5C1549F8FFD1}" destId="{B2226D2D-20E6-694F-9F43-19B91C617B6A}" srcOrd="0" destOrd="0" presId="urn:microsoft.com/office/officeart/2005/8/layout/hProcess11"/>
    <dgm:cxn modelId="{C55A49A5-05A0-AE4C-A12F-1787EBC54105}" srcId="{73731126-4C3F-9542-B26A-6E923D5F907D}" destId="{F96914C1-B468-EF43-A5F8-46D05C9B1581}" srcOrd="3" destOrd="0" parTransId="{29F5154C-D8B3-E645-8C74-034637D2546E}" sibTransId="{49500E7D-9658-A645-90A6-DAC282DA2F7E}"/>
    <dgm:cxn modelId="{255F98B4-CFEF-944D-B9BA-9B5319721CA2}" type="presOf" srcId="{73731126-4C3F-9542-B26A-6E923D5F907D}" destId="{AD2EDD83-C556-FB43-BA48-351247D0281B}" srcOrd="0" destOrd="0" presId="urn:microsoft.com/office/officeart/2005/8/layout/hProcess11"/>
    <dgm:cxn modelId="{C6749AC1-7CD3-9049-A37D-B532DAE456CD}" type="presOf" srcId="{B8E46507-9D1B-CE41-83F6-58C7A37B02C1}" destId="{4BCF15D3-4B52-7547-ADAA-18D94790C413}" srcOrd="0" destOrd="0" presId="urn:microsoft.com/office/officeart/2005/8/layout/hProcess11"/>
    <dgm:cxn modelId="{F06020C6-657D-0845-B385-B1768D79B394}" type="presOf" srcId="{52DC4837-EA3B-6B45-8098-74D8947A15B7}" destId="{D32CC773-6A19-3646-ABDD-A7C12A7C55D1}" srcOrd="0" destOrd="0" presId="urn:microsoft.com/office/officeart/2005/8/layout/hProcess11"/>
    <dgm:cxn modelId="{EA5A6AD0-6F37-F647-941A-9ED17D1EA328}" srcId="{73731126-4C3F-9542-B26A-6E923D5F907D}" destId="{B8E46507-9D1B-CE41-83F6-58C7A37B02C1}" srcOrd="2" destOrd="0" parTransId="{37512EC0-4B48-C546-BC53-AC030CF1AEF2}" sibTransId="{14CD29BC-B3ED-C947-BB99-9489C518D32F}"/>
    <dgm:cxn modelId="{44BE2BFC-3C87-CC43-A87B-C6AF20E46035}" type="presOf" srcId="{F96914C1-B468-EF43-A5F8-46D05C9B1581}" destId="{B8A18698-F8F1-E64C-9179-F41FC373817A}" srcOrd="0" destOrd="0" presId="urn:microsoft.com/office/officeart/2005/8/layout/hProcess11"/>
    <dgm:cxn modelId="{3FB5A0FA-7FFC-E643-B9EE-4479A1CFEBF3}" type="presParOf" srcId="{AD2EDD83-C556-FB43-BA48-351247D0281B}" destId="{C40736A0-D0D6-8D42-8232-A9D469A7F576}" srcOrd="0" destOrd="0" presId="urn:microsoft.com/office/officeart/2005/8/layout/hProcess11"/>
    <dgm:cxn modelId="{0A07057C-9543-514B-AB29-8BA8583DF530}" type="presParOf" srcId="{AD2EDD83-C556-FB43-BA48-351247D0281B}" destId="{3835C3FF-A915-F841-8766-035F3EBC65A0}" srcOrd="1" destOrd="0" presId="urn:microsoft.com/office/officeart/2005/8/layout/hProcess11"/>
    <dgm:cxn modelId="{FAF84615-159D-4447-AA95-ED9FA7EA3826}" type="presParOf" srcId="{3835C3FF-A915-F841-8766-035F3EBC65A0}" destId="{407EB851-7272-564D-9CFD-0A0E41835215}" srcOrd="0" destOrd="0" presId="urn:microsoft.com/office/officeart/2005/8/layout/hProcess11"/>
    <dgm:cxn modelId="{E8C484CF-1721-3B44-9DAA-57FBFF356A8A}" type="presParOf" srcId="{407EB851-7272-564D-9CFD-0A0E41835215}" destId="{B2226D2D-20E6-694F-9F43-19B91C617B6A}" srcOrd="0" destOrd="0" presId="urn:microsoft.com/office/officeart/2005/8/layout/hProcess11"/>
    <dgm:cxn modelId="{52B8A12B-5657-134C-B626-DF317E827740}" type="presParOf" srcId="{407EB851-7272-564D-9CFD-0A0E41835215}" destId="{83E7CFB6-9D2E-3741-A94A-604F459C2173}" srcOrd="1" destOrd="0" presId="urn:microsoft.com/office/officeart/2005/8/layout/hProcess11"/>
    <dgm:cxn modelId="{746511B5-9AAE-C642-9E8F-4644E1911773}" type="presParOf" srcId="{407EB851-7272-564D-9CFD-0A0E41835215}" destId="{9BE6D4F3-8A33-744A-8F71-975044D79F22}" srcOrd="2" destOrd="0" presId="urn:microsoft.com/office/officeart/2005/8/layout/hProcess11"/>
    <dgm:cxn modelId="{705E9347-297E-4641-86C6-92E89BB2870B}" type="presParOf" srcId="{3835C3FF-A915-F841-8766-035F3EBC65A0}" destId="{B339CCF8-7C8D-E14F-8227-C98963726936}" srcOrd="1" destOrd="0" presId="urn:microsoft.com/office/officeart/2005/8/layout/hProcess11"/>
    <dgm:cxn modelId="{E81EC72C-50E1-784B-A748-6B14EFBC1692}" type="presParOf" srcId="{3835C3FF-A915-F841-8766-035F3EBC65A0}" destId="{4EB4C141-2584-0B4E-9B7D-7BD3665ADEAB}" srcOrd="2" destOrd="0" presId="urn:microsoft.com/office/officeart/2005/8/layout/hProcess11"/>
    <dgm:cxn modelId="{3698D68F-C2BC-5D4F-AE31-934DCA30429A}" type="presParOf" srcId="{4EB4C141-2584-0B4E-9B7D-7BD3665ADEAB}" destId="{D32CC773-6A19-3646-ABDD-A7C12A7C55D1}" srcOrd="0" destOrd="0" presId="urn:microsoft.com/office/officeart/2005/8/layout/hProcess11"/>
    <dgm:cxn modelId="{24D44300-5DF7-1B4F-9EB6-D9DF05370ED6}" type="presParOf" srcId="{4EB4C141-2584-0B4E-9B7D-7BD3665ADEAB}" destId="{9239473D-49DE-C843-97FF-CE7B676BB89C}" srcOrd="1" destOrd="0" presId="urn:microsoft.com/office/officeart/2005/8/layout/hProcess11"/>
    <dgm:cxn modelId="{8B9B7396-0FD1-6B4D-A15C-E9152DA802D2}" type="presParOf" srcId="{4EB4C141-2584-0B4E-9B7D-7BD3665ADEAB}" destId="{B6EF5829-1B91-CE48-B6EC-F68EE019F8FD}" srcOrd="2" destOrd="0" presId="urn:microsoft.com/office/officeart/2005/8/layout/hProcess11"/>
    <dgm:cxn modelId="{DF200E73-9E4C-AC4D-8E45-79D1D516772D}" type="presParOf" srcId="{3835C3FF-A915-F841-8766-035F3EBC65A0}" destId="{4FB48DA2-9554-1E45-A43F-61FF64ADD0CA}" srcOrd="3" destOrd="0" presId="urn:microsoft.com/office/officeart/2005/8/layout/hProcess11"/>
    <dgm:cxn modelId="{47A09850-0976-B44C-B39A-E933D582F2E7}" type="presParOf" srcId="{3835C3FF-A915-F841-8766-035F3EBC65A0}" destId="{CC8B285A-9C65-0F43-BB74-739DA817E88A}" srcOrd="4" destOrd="0" presId="urn:microsoft.com/office/officeart/2005/8/layout/hProcess11"/>
    <dgm:cxn modelId="{F13F90A5-A1AF-C14A-9B3A-244FFC518DC3}" type="presParOf" srcId="{CC8B285A-9C65-0F43-BB74-739DA817E88A}" destId="{4BCF15D3-4B52-7547-ADAA-18D94790C413}" srcOrd="0" destOrd="0" presId="urn:microsoft.com/office/officeart/2005/8/layout/hProcess11"/>
    <dgm:cxn modelId="{52DA0957-7593-A847-B12B-8639F214CF77}" type="presParOf" srcId="{CC8B285A-9C65-0F43-BB74-739DA817E88A}" destId="{9C1E8DCB-17AB-874F-B871-159184E74B36}" srcOrd="1" destOrd="0" presId="urn:microsoft.com/office/officeart/2005/8/layout/hProcess11"/>
    <dgm:cxn modelId="{4CFFBEE3-D2FD-B94B-B9A7-039880369A7E}" type="presParOf" srcId="{CC8B285A-9C65-0F43-BB74-739DA817E88A}" destId="{EB5E4FC2-EF3E-5648-8E4D-FA258002371C}" srcOrd="2" destOrd="0" presId="urn:microsoft.com/office/officeart/2005/8/layout/hProcess11"/>
    <dgm:cxn modelId="{4E2453CD-9265-F945-9AF7-C97466DA4416}" type="presParOf" srcId="{3835C3FF-A915-F841-8766-035F3EBC65A0}" destId="{BCAAAA13-AB5D-F24E-90F0-E41923B9E4D5}" srcOrd="5" destOrd="0" presId="urn:microsoft.com/office/officeart/2005/8/layout/hProcess11"/>
    <dgm:cxn modelId="{864EE167-D4C7-9443-82A1-6B466F13338F}" type="presParOf" srcId="{3835C3FF-A915-F841-8766-035F3EBC65A0}" destId="{F662C805-A23E-3D48-BD5A-7B48A2A60C3A}" srcOrd="6" destOrd="0" presId="urn:microsoft.com/office/officeart/2005/8/layout/hProcess11"/>
    <dgm:cxn modelId="{D75B499C-7EB9-5A4D-AF6B-1DC237EE2CE0}" type="presParOf" srcId="{F662C805-A23E-3D48-BD5A-7B48A2A60C3A}" destId="{B8A18698-F8F1-E64C-9179-F41FC373817A}" srcOrd="0" destOrd="0" presId="urn:microsoft.com/office/officeart/2005/8/layout/hProcess11"/>
    <dgm:cxn modelId="{EFA8B126-E964-D740-ADFF-3F78D347DAEC}" type="presParOf" srcId="{F662C805-A23E-3D48-BD5A-7B48A2A60C3A}" destId="{AE46A872-97C4-444D-9B5C-9962467E1BD9}" srcOrd="1" destOrd="0" presId="urn:microsoft.com/office/officeart/2005/8/layout/hProcess11"/>
    <dgm:cxn modelId="{B512A41E-3486-724F-9F6E-65BFF75898E1}" type="presParOf" srcId="{F662C805-A23E-3D48-BD5A-7B48A2A60C3A}" destId="{10608907-A1C5-1148-B491-B05E42A79E8F}"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736A0-D0D6-8D42-8232-A9D469A7F576}">
      <dsp:nvSpPr>
        <dsp:cNvPr id="0" name=""/>
        <dsp:cNvSpPr/>
      </dsp:nvSpPr>
      <dsp:spPr>
        <a:xfrm>
          <a:off x="0" y="1625600"/>
          <a:ext cx="8128000" cy="216746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226D2D-20E6-694F-9F43-19B91C617B6A}">
      <dsp:nvSpPr>
        <dsp:cNvPr id="0" name=""/>
        <dsp:cNvSpPr/>
      </dsp:nvSpPr>
      <dsp:spPr>
        <a:xfrm>
          <a:off x="3661" y="0"/>
          <a:ext cx="1760934"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dirty="0"/>
            <a:t>EMPA-REG (2015)</a:t>
          </a:r>
        </a:p>
      </dsp:txBody>
      <dsp:txXfrm>
        <a:off x="3661" y="0"/>
        <a:ext cx="1760934" cy="2167466"/>
      </dsp:txXfrm>
    </dsp:sp>
    <dsp:sp modelId="{83E7CFB6-9D2E-3741-A94A-604F459C2173}">
      <dsp:nvSpPr>
        <dsp:cNvPr id="0" name=""/>
        <dsp:cNvSpPr/>
      </dsp:nvSpPr>
      <dsp:spPr>
        <a:xfrm>
          <a:off x="613195"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2CC773-6A19-3646-ABDD-A7C12A7C55D1}">
      <dsp:nvSpPr>
        <dsp:cNvPr id="0" name=""/>
        <dsp:cNvSpPr/>
      </dsp:nvSpPr>
      <dsp:spPr>
        <a:xfrm>
          <a:off x="1852642" y="3251200"/>
          <a:ext cx="1760934"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r>
            <a:rPr lang="en-US" sz="2100" kern="1200" dirty="0"/>
            <a:t>CANVAS (2017)</a:t>
          </a:r>
        </a:p>
      </dsp:txBody>
      <dsp:txXfrm>
        <a:off x="1852642" y="3251200"/>
        <a:ext cx="1760934" cy="2167466"/>
      </dsp:txXfrm>
    </dsp:sp>
    <dsp:sp modelId="{9239473D-49DE-C843-97FF-CE7B676BB89C}">
      <dsp:nvSpPr>
        <dsp:cNvPr id="0" name=""/>
        <dsp:cNvSpPr/>
      </dsp:nvSpPr>
      <dsp:spPr>
        <a:xfrm>
          <a:off x="2462176"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CF15D3-4B52-7547-ADAA-18D94790C413}">
      <dsp:nvSpPr>
        <dsp:cNvPr id="0" name=""/>
        <dsp:cNvSpPr/>
      </dsp:nvSpPr>
      <dsp:spPr>
        <a:xfrm>
          <a:off x="3701623" y="0"/>
          <a:ext cx="1760934"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dirty="0"/>
            <a:t>DAPA-HF (2019)</a:t>
          </a:r>
        </a:p>
      </dsp:txBody>
      <dsp:txXfrm>
        <a:off x="3701623" y="0"/>
        <a:ext cx="1760934" cy="2167466"/>
      </dsp:txXfrm>
    </dsp:sp>
    <dsp:sp modelId="{9C1E8DCB-17AB-874F-B871-159184E74B36}">
      <dsp:nvSpPr>
        <dsp:cNvPr id="0" name=""/>
        <dsp:cNvSpPr/>
      </dsp:nvSpPr>
      <dsp:spPr>
        <a:xfrm>
          <a:off x="4311157"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A18698-F8F1-E64C-9179-F41FC373817A}">
      <dsp:nvSpPr>
        <dsp:cNvPr id="0" name=""/>
        <dsp:cNvSpPr/>
      </dsp:nvSpPr>
      <dsp:spPr>
        <a:xfrm>
          <a:off x="5550604" y="3251200"/>
          <a:ext cx="1760934"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r>
            <a:rPr lang="en-US" sz="2100" kern="1200" dirty="0"/>
            <a:t>CREDENCE (2019)</a:t>
          </a:r>
        </a:p>
      </dsp:txBody>
      <dsp:txXfrm>
        <a:off x="5550604" y="3251200"/>
        <a:ext cx="1760934" cy="2167466"/>
      </dsp:txXfrm>
    </dsp:sp>
    <dsp:sp modelId="{AE46A872-97C4-444D-9B5C-9962467E1BD9}">
      <dsp:nvSpPr>
        <dsp:cNvPr id="0" name=""/>
        <dsp:cNvSpPr/>
      </dsp:nvSpPr>
      <dsp:spPr>
        <a:xfrm>
          <a:off x="6160138"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3A1C5-2B69-0943-A283-5FC8EBFC0A23}" type="datetimeFigureOut">
              <a:rPr lang="en-US" smtClean="0"/>
              <a:t>12/10/20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267A5-47CC-D143-8399-88B39B0605C2}" type="slidenum">
              <a:rPr lang="en-US" smtClean="0"/>
              <a:t>‹#›</a:t>
            </a:fld>
            <a:endParaRPr lang="en-US"/>
          </a:p>
        </p:txBody>
      </p:sp>
    </p:spTree>
    <p:extLst>
      <p:ext uri="{BB962C8B-B14F-4D97-AF65-F5344CB8AC3E}">
        <p14:creationId xmlns:p14="http://schemas.microsoft.com/office/powerpoint/2010/main" val="3778117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1</a:t>
            </a:fld>
            <a:endParaRPr lang="en-US"/>
          </a:p>
        </p:txBody>
      </p:sp>
    </p:spTree>
    <p:extLst>
      <p:ext uri="{BB962C8B-B14F-4D97-AF65-F5344CB8AC3E}">
        <p14:creationId xmlns:p14="http://schemas.microsoft.com/office/powerpoint/2010/main" val="1173277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44444"/>
                </a:solidFill>
                <a:latin typeface="arial" panose="020B0604020202020204" pitchFamily="34" charset="0"/>
              </a:rPr>
              <a:t>NYHA Classification - The Stages of Heart Failure:</a:t>
            </a:r>
          </a:p>
          <a:p>
            <a:pPr>
              <a:buFont typeface="+mj-lt"/>
              <a:buAutoNum type="arabicPeriod"/>
            </a:pPr>
            <a:r>
              <a:rPr lang="en-US" sz="1200" dirty="0">
                <a:solidFill>
                  <a:srgbClr val="444444"/>
                </a:solidFill>
                <a:latin typeface="arial" panose="020B0604020202020204" pitchFamily="34" charset="0"/>
              </a:rPr>
              <a:t>Class I - No symptoms and no limitation in ordinary physical activity, e.g. shortness of breath when walking, climbing stairs etc.</a:t>
            </a:r>
          </a:p>
          <a:p>
            <a:pPr>
              <a:buFont typeface="+mj-lt"/>
              <a:buAutoNum type="arabicPeriod"/>
            </a:pPr>
            <a:r>
              <a:rPr lang="en-US" sz="1200" dirty="0">
                <a:solidFill>
                  <a:srgbClr val="444444"/>
                </a:solidFill>
                <a:latin typeface="arial" panose="020B0604020202020204" pitchFamily="34" charset="0"/>
              </a:rPr>
              <a:t>Class II - Mild symptoms (mild shortness of breath and/or angina) and slight limitation during ordinary activity.</a:t>
            </a:r>
          </a:p>
          <a:p>
            <a:pPr>
              <a:buFont typeface="+mj-lt"/>
              <a:buAutoNum type="arabicPeriod"/>
            </a:pPr>
            <a:r>
              <a:rPr lang="en-US" sz="1200" dirty="0">
                <a:solidFill>
                  <a:srgbClr val="444444"/>
                </a:solidFill>
                <a:latin typeface="arial" panose="020B0604020202020204" pitchFamily="34" charset="0"/>
              </a:rPr>
              <a:t>Class III - Marked limitation in activity due to symptoms, even during less-than-ordinary activity, e.g. walking short distances (20—100 m).Comfortable only at rest.</a:t>
            </a:r>
          </a:p>
          <a:p>
            <a:pPr>
              <a:buFont typeface="+mj-lt"/>
              <a:buAutoNum type="arabicPeriod"/>
            </a:pPr>
            <a:r>
              <a:rPr lang="en-US" sz="1200" dirty="0">
                <a:solidFill>
                  <a:srgbClr val="444444"/>
                </a:solidFill>
                <a:latin typeface="arial" panose="020B0604020202020204" pitchFamily="34" charset="0"/>
              </a:rPr>
              <a:t>Class IV - Severe limitations. Experiences symptoms even while at rest. Mostly bedbound patients.</a:t>
            </a:r>
            <a:endParaRPr lang="en-US" sz="1200" b="0" i="0" u="none" strike="noStrike"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3</a:t>
            </a:fld>
            <a:endParaRPr lang="en-US"/>
          </a:p>
        </p:txBody>
      </p:sp>
    </p:spTree>
    <p:extLst>
      <p:ext uri="{BB962C8B-B14F-4D97-AF65-F5344CB8AC3E}">
        <p14:creationId xmlns:p14="http://schemas.microsoft.com/office/powerpoint/2010/main" val="2425289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CONSENSUS in 1987, confirmed in SOLVD in 1991 for ACEs</a:t>
            </a:r>
          </a:p>
          <a:p>
            <a:r>
              <a:rPr lang="en-US" dirty="0"/>
              <a:t>CIBIS-II and MERIT-HF in 1999, later COPERNICUS in 2002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RALES in 1999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PARADIGM-HF in 2019 for </a:t>
            </a:r>
            <a:r>
              <a:rPr lang="en-US" sz="1200" b="0" i="0" u="none" strike="noStrike" kern="1200" dirty="0">
                <a:solidFill>
                  <a:schemeClr val="tx1"/>
                </a:solidFill>
                <a:effectLst/>
                <a:latin typeface="+mn-lt"/>
                <a:ea typeface="+mn-ea"/>
                <a:cs typeface="+mn-cs"/>
              </a:rPr>
              <a:t>Angiotensin-</a:t>
            </a:r>
            <a:r>
              <a:rPr lang="en-US" sz="1200" b="0" i="0" u="none" strike="noStrike" kern="1200" dirty="0" err="1">
                <a:solidFill>
                  <a:schemeClr val="tx1"/>
                </a:solidFill>
                <a:effectLst/>
                <a:latin typeface="+mn-lt"/>
                <a:ea typeface="+mn-ea"/>
                <a:cs typeface="+mn-cs"/>
              </a:rPr>
              <a:t>neprilysin</a:t>
            </a:r>
            <a:r>
              <a:rPr lang="en-US" sz="1200" b="0" i="0" u="none" strike="noStrike" kern="1200" dirty="0">
                <a:solidFill>
                  <a:schemeClr val="tx1"/>
                </a:solidFill>
                <a:effectLst/>
                <a:latin typeface="+mn-lt"/>
                <a:ea typeface="+mn-ea"/>
                <a:cs typeface="+mn-cs"/>
              </a:rPr>
              <a:t> inhibition</a:t>
            </a:r>
            <a:endParaRPr lang="en-US" dirty="0"/>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6</a:t>
            </a:fld>
            <a:endParaRPr lang="en-US"/>
          </a:p>
        </p:txBody>
      </p:sp>
    </p:spTree>
    <p:extLst>
      <p:ext uri="{BB962C8B-B14F-4D97-AF65-F5344CB8AC3E}">
        <p14:creationId xmlns:p14="http://schemas.microsoft.com/office/powerpoint/2010/main" val="785576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Glucose transporter in the proximal tubule responsible for 90% of glucose reabsorption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David L. Joffe, BS Pharm, CDE, FACA. “</a:t>
            </a:r>
            <a:r>
              <a:rPr lang="en-US" sz="1200" b="0" i="0" u="none" strike="noStrike" kern="1200" dirty="0">
                <a:solidFill>
                  <a:schemeClr val="tx1"/>
                </a:solidFill>
                <a:effectLst/>
                <a:latin typeface="+mn-lt"/>
                <a:ea typeface="+mn-ea"/>
                <a:cs typeface="+mn-cs"/>
              </a:rPr>
              <a:t>SGLT2 Inhibitors: A New Class of Diabetes Medications.” Diabetes In Control. 6 Dec 2020. http://</a:t>
            </a:r>
            <a:r>
              <a:rPr lang="en-US" sz="1200" b="0" i="0" u="none" strike="noStrike" kern="1200" dirty="0" err="1">
                <a:solidFill>
                  <a:schemeClr val="tx1"/>
                </a:solidFill>
                <a:effectLst/>
                <a:latin typeface="+mn-lt"/>
                <a:ea typeface="+mn-ea"/>
                <a:cs typeface="+mn-cs"/>
              </a:rPr>
              <a:t>www.diabetesincontrol.com</a:t>
            </a:r>
            <a:r>
              <a:rPr lang="en-US" sz="1200" b="0" i="0" u="none" strike="noStrike" kern="1200" dirty="0">
                <a:solidFill>
                  <a:schemeClr val="tx1"/>
                </a:solidFill>
                <a:effectLst/>
                <a:latin typeface="+mn-lt"/>
                <a:ea typeface="+mn-ea"/>
                <a:cs typeface="+mn-cs"/>
              </a:rPr>
              <a:t>/sglt2-inhibitors-a-new-class-of-diabetes-medications.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ADD IN NAMES OF DRUGS</a:t>
            </a:r>
          </a:p>
        </p:txBody>
      </p:sp>
      <p:sp>
        <p:nvSpPr>
          <p:cNvPr id="4" name="Slide Number Placeholder 3"/>
          <p:cNvSpPr>
            <a:spLocks noGrp="1"/>
          </p:cNvSpPr>
          <p:nvPr>
            <p:ph type="sldNum" sz="quarter" idx="5"/>
          </p:nvPr>
        </p:nvSpPr>
        <p:spPr/>
        <p:txBody>
          <a:bodyPr/>
          <a:lstStyle/>
          <a:p>
            <a:fld id="{B79267A5-47CC-D143-8399-88B39B0605C2}" type="slidenum">
              <a:rPr lang="en-US" smtClean="0"/>
              <a:t>8</a:t>
            </a:fld>
            <a:endParaRPr lang="en-US"/>
          </a:p>
        </p:txBody>
      </p:sp>
    </p:spTree>
    <p:extLst>
      <p:ext uri="{BB962C8B-B14F-4D97-AF65-F5344CB8AC3E}">
        <p14:creationId xmlns:p14="http://schemas.microsoft.com/office/powerpoint/2010/main" val="3176231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EMPA-REG: empagliflozin reduced the rate of CV events and slowed the progression of kidney disease among patients with T2DM and high CV risk (patients in this study had known CAD, with history of ACS, multivessel disease, previous stent, </a:t>
            </a:r>
            <a:r>
              <a:rPr lang="en-US" sz="1200" b="0" i="0" u="none" strike="noStrike" kern="1200" dirty="0" err="1">
                <a:solidFill>
                  <a:schemeClr val="tx1"/>
                </a:solidFill>
                <a:effectLst/>
                <a:latin typeface="+mn-lt"/>
                <a:ea typeface="+mn-ea"/>
                <a:cs typeface="+mn-cs"/>
              </a:rPr>
              <a:t>etc</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CANVAS: Among patients with T2DM at high risk for CV events, canagliflozin had a lower risk of cardiovascular events and reduced the rate of renal decline and heart failure hospitalization compared to those who received placebo but a greater risk of amputation.</a:t>
            </a:r>
            <a:endParaRPr lang="en-US" dirty="0"/>
          </a:p>
          <a:p>
            <a:r>
              <a:rPr lang="en-US" sz="1200" b="0" i="0" u="none" strike="noStrike" kern="1200" dirty="0">
                <a:solidFill>
                  <a:schemeClr val="tx1"/>
                </a:solidFill>
                <a:effectLst/>
                <a:latin typeface="+mn-lt"/>
                <a:ea typeface="+mn-ea"/>
                <a:cs typeface="+mn-cs"/>
              </a:rPr>
              <a:t>DAPA-HF: Among individuals with </a:t>
            </a:r>
            <a:r>
              <a:rPr lang="en-US" sz="1200" b="0" i="0" u="none" strike="noStrike" kern="1200" dirty="0" err="1">
                <a:solidFill>
                  <a:schemeClr val="tx1"/>
                </a:solidFill>
                <a:effectLst/>
                <a:latin typeface="+mn-lt"/>
                <a:ea typeface="+mn-ea"/>
                <a:cs typeface="+mn-cs"/>
              </a:rPr>
              <a:t>HFrEF</a:t>
            </a:r>
            <a:r>
              <a:rPr lang="en-US" sz="1200" b="0" i="0" u="none" strike="noStrike" kern="1200" dirty="0">
                <a:solidFill>
                  <a:schemeClr val="tx1"/>
                </a:solidFill>
                <a:effectLst/>
                <a:latin typeface="+mn-lt"/>
                <a:ea typeface="+mn-ea"/>
                <a:cs typeface="+mn-cs"/>
              </a:rPr>
              <a:t> (NYHA II-IV, LVEF ≤40%) with or without T2DM, the addition of the SGLT-2 inhibitor dapagliflozin decreased rates of CV death or worsening HF, as well as all-cause mortality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CREDENCE: </a:t>
            </a:r>
            <a:r>
              <a:rPr lang="en-US" sz="1200" b="0" i="0" u="none" strike="noStrike" kern="1200" dirty="0">
                <a:solidFill>
                  <a:schemeClr val="tx1"/>
                </a:solidFill>
                <a:effectLst/>
                <a:latin typeface="+mn-lt"/>
                <a:ea typeface="+mn-ea"/>
                <a:cs typeface="+mn-cs"/>
              </a:rPr>
              <a:t>canagliflozin 100 mg/d reduces the risk of the composite end-point of end-stage kidney disease, doubling of serum creatinine from baseline, and death from renal or cardiovascular disease when compared to placebo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Zinman</a:t>
            </a:r>
            <a:r>
              <a:rPr lang="en-US" sz="1200" b="0" i="0" u="none" strike="noStrike" kern="1200" dirty="0">
                <a:solidFill>
                  <a:schemeClr val="tx1"/>
                </a:solidFill>
                <a:effectLst/>
                <a:latin typeface="+mn-lt"/>
                <a:ea typeface="+mn-ea"/>
                <a:cs typeface="+mn-cs"/>
              </a:rPr>
              <a:t> B, et al. "Empagliflozin, Cardiovascular Outcomes, and Mortality in Type 2 Diabetes". </a:t>
            </a:r>
            <a:r>
              <a:rPr lang="en-US" sz="1200" b="0" i="1" u="none" strike="noStrike" kern="1200" dirty="0">
                <a:solidFill>
                  <a:schemeClr val="tx1"/>
                </a:solidFill>
                <a:effectLst/>
                <a:latin typeface="+mn-lt"/>
                <a:ea typeface="+mn-ea"/>
                <a:cs typeface="+mn-cs"/>
              </a:rPr>
              <a:t>The New England Journal of Medicine</a:t>
            </a:r>
            <a:r>
              <a:rPr lang="en-US" sz="1200" b="0" i="0" u="none" strike="noStrike" kern="1200" dirty="0">
                <a:solidFill>
                  <a:schemeClr val="tx1"/>
                </a:solidFill>
                <a:effectLst/>
                <a:latin typeface="+mn-lt"/>
                <a:ea typeface="+mn-ea"/>
                <a:cs typeface="+mn-cs"/>
              </a:rPr>
              <a:t>. 2015. 373(22):2117-28.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Neal B, et al. "Canagliflozin and cardiovascular and renal events in type 2 diabetes". </a:t>
            </a:r>
            <a:r>
              <a:rPr lang="en-US" sz="1200" b="0" i="1" u="none" strike="noStrike" kern="1200" dirty="0">
                <a:solidFill>
                  <a:schemeClr val="tx1"/>
                </a:solidFill>
                <a:effectLst/>
                <a:latin typeface="+mn-lt"/>
                <a:ea typeface="+mn-ea"/>
                <a:cs typeface="+mn-cs"/>
              </a:rPr>
              <a:t>The New England Journal of Medicine</a:t>
            </a:r>
            <a:r>
              <a:rPr lang="en-US" sz="1200" b="0" i="0" u="none" strike="noStrike" kern="1200" dirty="0">
                <a:solidFill>
                  <a:schemeClr val="tx1"/>
                </a:solidFill>
                <a:effectLst/>
                <a:latin typeface="+mn-lt"/>
                <a:ea typeface="+mn-ea"/>
                <a:cs typeface="+mn-cs"/>
              </a:rPr>
              <a:t>. 2017. 377(7):644-657.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McMurray JJV, et al. "Dapagliflozin in Patients With Heart Failure and Reduced Ejection Fraction". </a:t>
            </a:r>
            <a:r>
              <a:rPr lang="en-US" sz="1200" b="0" i="1" u="none" strike="noStrike" kern="1200" dirty="0">
                <a:solidFill>
                  <a:schemeClr val="tx1"/>
                </a:solidFill>
                <a:effectLst/>
                <a:latin typeface="+mn-lt"/>
                <a:ea typeface="+mn-ea"/>
                <a:cs typeface="+mn-cs"/>
              </a:rPr>
              <a:t>The New England Journal of Medicine</a:t>
            </a:r>
            <a:r>
              <a:rPr lang="en-US" sz="1200" b="0" i="0" u="none" strike="noStrike" kern="1200" dirty="0">
                <a:solidFill>
                  <a:schemeClr val="tx1"/>
                </a:solidFill>
                <a:effectLst/>
                <a:latin typeface="+mn-lt"/>
                <a:ea typeface="+mn-ea"/>
                <a:cs typeface="+mn-cs"/>
              </a:rPr>
              <a:t>. 2019. 381(21):1995-2008.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Perkovic</a:t>
            </a:r>
            <a:r>
              <a:rPr lang="en-US" sz="1200" b="0" i="0" u="none" strike="noStrike" kern="1200" dirty="0">
                <a:solidFill>
                  <a:schemeClr val="tx1"/>
                </a:solidFill>
                <a:effectLst/>
                <a:latin typeface="+mn-lt"/>
                <a:ea typeface="+mn-ea"/>
                <a:cs typeface="+mn-cs"/>
              </a:rPr>
              <a:t> V, et al. "Canagliflozin and renal outcomes in diabetic nephropathy". </a:t>
            </a:r>
            <a:r>
              <a:rPr lang="en-US" sz="1200" b="0" i="1" u="none" strike="noStrike" kern="1200" dirty="0">
                <a:solidFill>
                  <a:schemeClr val="tx1"/>
                </a:solidFill>
                <a:effectLst/>
                <a:latin typeface="+mn-lt"/>
                <a:ea typeface="+mn-ea"/>
                <a:cs typeface="+mn-cs"/>
              </a:rPr>
              <a:t>The New England Journal of Medicine</a:t>
            </a:r>
            <a:r>
              <a:rPr lang="en-US" sz="1200" b="0" i="0" u="none" strike="noStrike" kern="1200" dirty="0">
                <a:solidFill>
                  <a:schemeClr val="tx1"/>
                </a:solidFill>
                <a:effectLst/>
                <a:latin typeface="+mn-lt"/>
                <a:ea typeface="+mn-ea"/>
                <a:cs typeface="+mn-cs"/>
              </a:rPr>
              <a:t>. 2019. 380(24):2295-2306.</a:t>
            </a: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9</a:t>
            </a:fld>
            <a:endParaRPr lang="en-US"/>
          </a:p>
        </p:txBody>
      </p:sp>
    </p:spTree>
    <p:extLst>
      <p:ext uri="{BB962C8B-B14F-4D97-AF65-F5344CB8AC3E}">
        <p14:creationId xmlns:p14="http://schemas.microsoft.com/office/powerpoint/2010/main" val="80662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10</a:t>
            </a:fld>
            <a:endParaRPr lang="en-US"/>
          </a:p>
        </p:txBody>
      </p:sp>
    </p:spTree>
    <p:extLst>
      <p:ext uri="{BB962C8B-B14F-4D97-AF65-F5344CB8AC3E}">
        <p14:creationId xmlns:p14="http://schemas.microsoft.com/office/powerpoint/2010/main" val="2858557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520 centers in 20 countries</a:t>
            </a:r>
          </a:p>
          <a:p>
            <a:endParaRPr lang="en-US" dirty="0"/>
          </a:p>
          <a:p>
            <a:r>
              <a:rPr lang="en-US" dirty="0"/>
              <a:t>Companies:</a:t>
            </a:r>
          </a:p>
          <a:p>
            <a:pPr lvl="1"/>
            <a:r>
              <a:rPr lang="en-US" dirty="0"/>
              <a:t>Both make Jardiance (empagliflozin)</a:t>
            </a:r>
          </a:p>
          <a:p>
            <a:pPr lvl="1"/>
            <a:r>
              <a:rPr lang="en-US" dirty="0"/>
              <a:t>Eli Lilly in news lately because of COVID-19 monoclonal antibody treatment</a:t>
            </a:r>
          </a:p>
        </p:txBody>
      </p:sp>
      <p:sp>
        <p:nvSpPr>
          <p:cNvPr id="4" name="Slide Number Placeholder 3"/>
          <p:cNvSpPr>
            <a:spLocks noGrp="1"/>
          </p:cNvSpPr>
          <p:nvPr>
            <p:ph type="sldNum" sz="quarter" idx="5"/>
          </p:nvPr>
        </p:nvSpPr>
        <p:spPr/>
        <p:txBody>
          <a:bodyPr/>
          <a:lstStyle/>
          <a:p>
            <a:fld id="{B79267A5-47CC-D143-8399-88B39B0605C2}" type="slidenum">
              <a:rPr lang="en-US" smtClean="0"/>
              <a:t>12</a:t>
            </a:fld>
            <a:endParaRPr lang="en-US"/>
          </a:p>
        </p:txBody>
      </p:sp>
    </p:spTree>
    <p:extLst>
      <p:ext uri="{BB962C8B-B14F-4D97-AF65-F5344CB8AC3E}">
        <p14:creationId xmlns:p14="http://schemas.microsoft.com/office/powerpoint/2010/main" val="3219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Empagliflozin 10 mg chosen based on dose in EMPA-REG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ADVERSE EFFECTS LED TO THE PATIENTS LEAVING THE STUDY</a:t>
            </a: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13</a:t>
            </a:fld>
            <a:endParaRPr lang="en-US"/>
          </a:p>
        </p:txBody>
      </p:sp>
    </p:spTree>
    <p:extLst>
      <p:ext uri="{BB962C8B-B14F-4D97-AF65-F5344CB8AC3E}">
        <p14:creationId xmlns:p14="http://schemas.microsoft.com/office/powerpoint/2010/main" val="1029769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14</a:t>
            </a:fld>
            <a:endParaRPr lang="en-US"/>
          </a:p>
        </p:txBody>
      </p:sp>
    </p:spTree>
    <p:extLst>
      <p:ext uri="{BB962C8B-B14F-4D97-AF65-F5344CB8AC3E}">
        <p14:creationId xmlns:p14="http://schemas.microsoft.com/office/powerpoint/2010/main" val="1707798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Chose the composite outcome so they could reach the power sooner</a:t>
            </a:r>
          </a:p>
          <a:p>
            <a:r>
              <a:rPr lang="en-US" dirty="0"/>
              <a:t>Hierarchical testing </a:t>
            </a:r>
          </a:p>
        </p:txBody>
      </p:sp>
      <p:sp>
        <p:nvSpPr>
          <p:cNvPr id="4" name="Slide Number Placeholder 3"/>
          <p:cNvSpPr>
            <a:spLocks noGrp="1"/>
          </p:cNvSpPr>
          <p:nvPr>
            <p:ph type="sldNum" sz="quarter" idx="5"/>
          </p:nvPr>
        </p:nvSpPr>
        <p:spPr/>
        <p:txBody>
          <a:bodyPr/>
          <a:lstStyle/>
          <a:p>
            <a:fld id="{B79267A5-47CC-D143-8399-88B39B0605C2}" type="slidenum">
              <a:rPr lang="en-US" smtClean="0"/>
              <a:t>15</a:t>
            </a:fld>
            <a:endParaRPr lang="en-US"/>
          </a:p>
        </p:txBody>
      </p:sp>
    </p:spTree>
    <p:extLst>
      <p:ext uri="{BB962C8B-B14F-4D97-AF65-F5344CB8AC3E}">
        <p14:creationId xmlns:p14="http://schemas.microsoft.com/office/powerpoint/2010/main" val="3167473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After randomization, at the initial appointment, all appropriate treatments for heart failure or other medical conditions could be initiated or altered at the clinical discretion of the health care provider, according to each patient’s needs.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periodically evaluated vital signs, body weight, HgbA1c, NT-</a:t>
            </a:r>
            <a:r>
              <a:rPr lang="en-US" dirty="0" err="1"/>
              <a:t>proBNP</a:t>
            </a:r>
            <a:r>
              <a:rPr lang="en-US" dirty="0"/>
              <a:t> level, renal function, quality of life using the Kansas City Cardiomyopathy Questionnaire.</a:t>
            </a:r>
          </a:p>
        </p:txBody>
      </p:sp>
      <p:sp>
        <p:nvSpPr>
          <p:cNvPr id="4" name="Slide Number Placeholder 3"/>
          <p:cNvSpPr>
            <a:spLocks noGrp="1"/>
          </p:cNvSpPr>
          <p:nvPr>
            <p:ph type="sldNum" sz="quarter" idx="5"/>
          </p:nvPr>
        </p:nvSpPr>
        <p:spPr/>
        <p:txBody>
          <a:bodyPr/>
          <a:lstStyle/>
          <a:p>
            <a:fld id="{B79267A5-47CC-D143-8399-88B39B0605C2}" type="slidenum">
              <a:rPr lang="en-US" smtClean="0"/>
              <a:t>16</a:t>
            </a:fld>
            <a:endParaRPr lang="en-US"/>
          </a:p>
        </p:txBody>
      </p:sp>
    </p:spTree>
    <p:extLst>
      <p:ext uri="{BB962C8B-B14F-4D97-AF65-F5344CB8AC3E}">
        <p14:creationId xmlns:p14="http://schemas.microsoft.com/office/powerpoint/2010/main" val="298875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primary composite outcome of death from cardiovascular causes or hospitalization for heart failure occurred in 361 patients (19.4%) in the</a:t>
            </a:r>
          </a:p>
          <a:p>
            <a:r>
              <a:rPr lang="en-US" sz="1200" kern="1200" dirty="0">
                <a:solidFill>
                  <a:schemeClr val="tx1"/>
                </a:solidFill>
                <a:effectLst/>
                <a:latin typeface="+mn-lt"/>
                <a:ea typeface="+mn-ea"/>
                <a:cs typeface="+mn-cs"/>
              </a:rPr>
              <a:t>empagliflozin group and in 462 patients (24.7%) in the placebo group (hazard ratio, 0.75; 95% confidence interval [CI], 0.65 to 0.86; P&lt;0.001)</a:t>
            </a:r>
          </a:p>
          <a:p>
            <a:r>
              <a:rPr lang="en-US" sz="1200" kern="1200" dirty="0">
                <a:solidFill>
                  <a:schemeClr val="tx1"/>
                </a:solidFill>
                <a:effectLst/>
                <a:latin typeface="+mn-lt"/>
                <a:ea typeface="+mn-ea"/>
                <a:cs typeface="+mn-cs"/>
              </a:rPr>
              <a:t>(Table 2 and Fig. 1A). The hazard ratios for the</a:t>
            </a:r>
          </a:p>
          <a:p>
            <a:r>
              <a:rPr lang="en-US" sz="1200" kern="1200" dirty="0">
                <a:solidFill>
                  <a:schemeClr val="tx1"/>
                </a:solidFill>
                <a:effectLst/>
                <a:latin typeface="+mn-lt"/>
                <a:ea typeface="+mn-ea"/>
                <a:cs typeface="+mn-cs"/>
              </a:rPr>
              <a:t>effect of empagliflozin on cardiovascular death</a:t>
            </a:r>
          </a:p>
          <a:p>
            <a:r>
              <a:rPr lang="en-US" sz="1200" kern="1200" dirty="0">
                <a:solidFill>
                  <a:schemeClr val="tx1"/>
                </a:solidFill>
                <a:effectLst/>
                <a:latin typeface="+mn-lt"/>
                <a:ea typeface="+mn-ea"/>
                <a:cs typeface="+mn-cs"/>
              </a:rPr>
              <a:t>and on the first hospitalization for heart failure</a:t>
            </a:r>
          </a:p>
          <a:p>
            <a:r>
              <a:rPr lang="en-US" sz="1200" kern="1200" dirty="0">
                <a:solidFill>
                  <a:schemeClr val="tx1"/>
                </a:solidFill>
                <a:effectLst/>
                <a:latin typeface="+mn-lt"/>
                <a:ea typeface="+mn-ea"/>
                <a:cs typeface="+mn-cs"/>
              </a:rPr>
              <a:t>were 0.92 (95% CI, 0.75 to 1.12) and 0.69 (95% CI,</a:t>
            </a:r>
          </a:p>
          <a:p>
            <a:r>
              <a:rPr lang="en-US" sz="1200" kern="1200" dirty="0">
                <a:solidFill>
                  <a:schemeClr val="tx1"/>
                </a:solidFill>
                <a:effectLst/>
                <a:latin typeface="+mn-lt"/>
                <a:ea typeface="+mn-ea"/>
                <a:cs typeface="+mn-cs"/>
              </a:rPr>
              <a:t>0.59 to 0.81), respectively (Table 2 and Figs. S2</a:t>
            </a:r>
          </a:p>
          <a:p>
            <a:r>
              <a:rPr lang="en-US" sz="1200" kern="1200" dirty="0">
                <a:solidFill>
                  <a:schemeClr val="tx1"/>
                </a:solidFill>
                <a:effectLst/>
                <a:latin typeface="+mn-lt"/>
                <a:ea typeface="+mn-ea"/>
                <a:cs typeface="+mn-cs"/>
              </a:rPr>
              <a:t>and S3). During the trial period, the number of</a:t>
            </a:r>
          </a:p>
          <a:p>
            <a:r>
              <a:rPr lang="en-US" sz="1200" kern="1200" dirty="0">
                <a:solidFill>
                  <a:schemeClr val="tx1"/>
                </a:solidFill>
                <a:effectLst/>
                <a:latin typeface="+mn-lt"/>
                <a:ea typeface="+mn-ea"/>
                <a:cs typeface="+mn-cs"/>
              </a:rPr>
              <a:t>patients who would need to have been treated with</a:t>
            </a:r>
          </a:p>
          <a:p>
            <a:r>
              <a:rPr lang="en-US" sz="1200" kern="1200" dirty="0">
                <a:solidFill>
                  <a:schemeClr val="tx1"/>
                </a:solidFill>
                <a:effectLst/>
                <a:latin typeface="+mn-lt"/>
                <a:ea typeface="+mn-ea"/>
                <a:cs typeface="+mn-cs"/>
              </a:rPr>
              <a:t>empagliflozin to prevent one primary event was</a:t>
            </a:r>
          </a:p>
          <a:p>
            <a:r>
              <a:rPr lang="en-US" sz="1200" kern="1200" dirty="0">
                <a:solidFill>
                  <a:schemeClr val="tx1"/>
                </a:solidFill>
                <a:effectLst/>
                <a:latin typeface="+mn-lt"/>
                <a:ea typeface="+mn-ea"/>
                <a:cs typeface="+mn-cs"/>
              </a:rPr>
              <a:t>19 (95% CI, 13 to 37).</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79267A5-47CC-D143-8399-88B39B0605C2}" type="slidenum">
              <a:rPr lang="en-US" smtClean="0"/>
              <a:t>18</a:t>
            </a:fld>
            <a:endParaRPr lang="en-US"/>
          </a:p>
        </p:txBody>
      </p:sp>
    </p:spTree>
    <p:extLst>
      <p:ext uri="{BB962C8B-B14F-4D97-AF65-F5344CB8AC3E}">
        <p14:creationId xmlns:p14="http://schemas.microsoft.com/office/powerpoint/2010/main" val="2812381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Some finer points:</a:t>
            </a:r>
          </a:p>
          <a:p>
            <a:pPr marL="342900" indent="-342900">
              <a:buFont typeface="+mj-lt"/>
              <a:buAutoNum type="arabicPeriod" startAt="6"/>
            </a:pPr>
            <a:r>
              <a:rPr lang="en-US" dirty="0"/>
              <a:t>Who was blinded: were patients, clinicians, and study personnel kept blind to treatment?</a:t>
            </a:r>
          </a:p>
          <a:p>
            <a:pPr marL="342900" indent="-342900">
              <a:buFont typeface="+mj-lt"/>
              <a:buAutoNum type="arabicPeriod" startAt="6"/>
            </a:pPr>
            <a:r>
              <a:rPr lang="en-US" dirty="0"/>
              <a:t>Were groups treated equally?</a:t>
            </a: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23</a:t>
            </a:fld>
            <a:endParaRPr lang="en-US"/>
          </a:p>
        </p:txBody>
      </p:sp>
    </p:spTree>
    <p:extLst>
      <p:ext uri="{BB962C8B-B14F-4D97-AF65-F5344CB8AC3E}">
        <p14:creationId xmlns:p14="http://schemas.microsoft.com/office/powerpoint/2010/main" val="3998570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24</a:t>
            </a:fld>
            <a:endParaRPr lang="en-US"/>
          </a:p>
        </p:txBody>
      </p:sp>
    </p:spTree>
    <p:extLst>
      <p:ext uri="{BB962C8B-B14F-4D97-AF65-F5344CB8AC3E}">
        <p14:creationId xmlns:p14="http://schemas.microsoft.com/office/powerpoint/2010/main" val="3606264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on Entresto – pretty advanced heart failure</a:t>
            </a:r>
          </a:p>
        </p:txBody>
      </p:sp>
      <p:sp>
        <p:nvSpPr>
          <p:cNvPr id="4" name="Slide Number Placeholder 3"/>
          <p:cNvSpPr>
            <a:spLocks noGrp="1"/>
          </p:cNvSpPr>
          <p:nvPr>
            <p:ph type="sldNum" sz="quarter" idx="5"/>
          </p:nvPr>
        </p:nvSpPr>
        <p:spPr/>
        <p:txBody>
          <a:bodyPr/>
          <a:lstStyle/>
          <a:p>
            <a:fld id="{B79267A5-47CC-D143-8399-88B39B0605C2}" type="slidenum">
              <a:rPr lang="en-US" smtClean="0"/>
              <a:t>25</a:t>
            </a:fld>
            <a:endParaRPr lang="en-US"/>
          </a:p>
        </p:txBody>
      </p:sp>
    </p:spTree>
    <p:extLst>
      <p:ext uri="{BB962C8B-B14F-4D97-AF65-F5344CB8AC3E}">
        <p14:creationId xmlns:p14="http://schemas.microsoft.com/office/powerpoint/2010/main" val="2422346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Some finer points:</a:t>
            </a:r>
          </a:p>
          <a:p>
            <a:pPr marL="342900" indent="-342900">
              <a:buFont typeface="+mj-lt"/>
              <a:buAutoNum type="arabicPeriod" startAt="6"/>
            </a:pPr>
            <a:r>
              <a:rPr lang="en-US" dirty="0"/>
              <a:t>Who was blinded: were patients, clinicians, and study personnel kept blind to treatment?</a:t>
            </a:r>
          </a:p>
          <a:p>
            <a:pPr marL="342900" indent="-342900">
              <a:buFont typeface="+mj-lt"/>
              <a:buAutoNum type="arabicPeriod" startAt="6"/>
            </a:pPr>
            <a:r>
              <a:rPr lang="en-US" dirty="0"/>
              <a:t>Were groups treated equally?</a:t>
            </a: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26</a:t>
            </a:fld>
            <a:endParaRPr lang="en-US"/>
          </a:p>
        </p:txBody>
      </p:sp>
    </p:spTree>
    <p:extLst>
      <p:ext uri="{BB962C8B-B14F-4D97-AF65-F5344CB8AC3E}">
        <p14:creationId xmlns:p14="http://schemas.microsoft.com/office/powerpoint/2010/main" val="220276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think if you just look at the primary outcome, the curves separate pretty early, definitely by the time of that median follow up so long enough</a:t>
            </a:r>
          </a:p>
        </p:txBody>
      </p:sp>
      <p:sp>
        <p:nvSpPr>
          <p:cNvPr id="4" name="Slide Number Placeholder 3"/>
          <p:cNvSpPr>
            <a:spLocks noGrp="1"/>
          </p:cNvSpPr>
          <p:nvPr>
            <p:ph type="sldNum" sz="quarter" idx="5"/>
          </p:nvPr>
        </p:nvSpPr>
        <p:spPr/>
        <p:txBody>
          <a:bodyPr/>
          <a:lstStyle/>
          <a:p>
            <a:fld id="{B79267A5-47CC-D143-8399-88B39B0605C2}" type="slidenum">
              <a:rPr lang="en-US" smtClean="0"/>
              <a:t>27</a:t>
            </a:fld>
            <a:endParaRPr lang="en-US"/>
          </a:p>
        </p:txBody>
      </p:sp>
    </p:spTree>
    <p:extLst>
      <p:ext uri="{BB962C8B-B14F-4D97-AF65-F5344CB8AC3E}">
        <p14:creationId xmlns:p14="http://schemas.microsoft.com/office/powerpoint/2010/main" val="3048264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CALCULATE NNT FOR HF HOSPITALIZATIONS </a:t>
            </a:r>
          </a:p>
        </p:txBody>
      </p:sp>
      <p:sp>
        <p:nvSpPr>
          <p:cNvPr id="4" name="Slide Number Placeholder 3"/>
          <p:cNvSpPr>
            <a:spLocks noGrp="1"/>
          </p:cNvSpPr>
          <p:nvPr>
            <p:ph type="sldNum" sz="quarter" idx="5"/>
          </p:nvPr>
        </p:nvSpPr>
        <p:spPr/>
        <p:txBody>
          <a:bodyPr/>
          <a:lstStyle/>
          <a:p>
            <a:fld id="{B79267A5-47CC-D143-8399-88B39B0605C2}" type="slidenum">
              <a:rPr lang="en-US" smtClean="0"/>
              <a:t>29</a:t>
            </a:fld>
            <a:endParaRPr lang="en-US"/>
          </a:p>
        </p:txBody>
      </p:sp>
    </p:spTree>
    <p:extLst>
      <p:ext uri="{BB962C8B-B14F-4D97-AF65-F5344CB8AC3E}">
        <p14:creationId xmlns:p14="http://schemas.microsoft.com/office/powerpoint/2010/main" val="232113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44444"/>
                </a:solidFill>
                <a:latin typeface="arial" panose="020B0604020202020204" pitchFamily="34" charset="0"/>
              </a:rPr>
              <a:t>NYHA Classification - The Stages of Heart Failure:</a:t>
            </a:r>
          </a:p>
          <a:p>
            <a:pPr>
              <a:buFont typeface="+mj-lt"/>
              <a:buAutoNum type="arabicPeriod"/>
            </a:pPr>
            <a:r>
              <a:rPr lang="en-US" sz="1200" dirty="0">
                <a:solidFill>
                  <a:srgbClr val="444444"/>
                </a:solidFill>
                <a:latin typeface="arial" panose="020B0604020202020204" pitchFamily="34" charset="0"/>
              </a:rPr>
              <a:t>Class I - No symptoms and no limitation in ordinary physical activity, e.g. shortness of breath when walking, climbing stairs etc.</a:t>
            </a:r>
          </a:p>
          <a:p>
            <a:pPr>
              <a:buFont typeface="+mj-lt"/>
              <a:buAutoNum type="arabicPeriod"/>
            </a:pPr>
            <a:r>
              <a:rPr lang="en-US" sz="1200" dirty="0">
                <a:solidFill>
                  <a:srgbClr val="444444"/>
                </a:solidFill>
                <a:latin typeface="arial" panose="020B0604020202020204" pitchFamily="34" charset="0"/>
              </a:rPr>
              <a:t>Class II - Mild symptoms (mild shortness of breath and/or angina) and slight limitation during ordinary activity.</a:t>
            </a:r>
          </a:p>
          <a:p>
            <a:pPr>
              <a:buFont typeface="+mj-lt"/>
              <a:buAutoNum type="arabicPeriod"/>
            </a:pPr>
            <a:r>
              <a:rPr lang="en-US" sz="1200" dirty="0">
                <a:solidFill>
                  <a:srgbClr val="444444"/>
                </a:solidFill>
                <a:latin typeface="arial" panose="020B0604020202020204" pitchFamily="34" charset="0"/>
              </a:rPr>
              <a:t>Class III - Marked limitation in activity due to symptoms, even during less-than-ordinary activity, e.g. walking short distances (20—100 m).Comfortable only at rest.</a:t>
            </a:r>
          </a:p>
          <a:p>
            <a:pPr>
              <a:buFont typeface="+mj-lt"/>
              <a:buAutoNum type="arabicPeriod"/>
            </a:pPr>
            <a:r>
              <a:rPr lang="en-US" sz="1200" dirty="0">
                <a:solidFill>
                  <a:srgbClr val="444444"/>
                </a:solidFill>
                <a:latin typeface="arial" panose="020B0604020202020204" pitchFamily="34" charset="0"/>
              </a:rPr>
              <a:t>Class IV - Severe limitations. Experiences symptoms even while at rest. Mostly bedbound patients.</a:t>
            </a:r>
          </a:p>
          <a:p>
            <a:pPr>
              <a:buFont typeface="+mj-lt"/>
              <a:buAutoNum type="arabicPeriod"/>
            </a:pPr>
            <a:endParaRPr lang="en-US" sz="1200" dirty="0">
              <a:solidFill>
                <a:srgbClr val="444444"/>
              </a:solidFill>
              <a:latin typeface="arial" panose="020B0604020202020204" pitchFamily="34" charset="0"/>
            </a:endParaRPr>
          </a:p>
          <a:p>
            <a:pPr>
              <a:buFont typeface="+mj-lt"/>
              <a:buNone/>
            </a:pPr>
            <a:r>
              <a:rPr lang="en-US" dirty="0"/>
              <a:t>“Severely” increased albuminuria = &gt;300 for the most renal benefit</a:t>
            </a:r>
            <a:endParaRPr lang="en-US" sz="1200" b="0" i="0" u="none" strike="noStrike"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31</a:t>
            </a:fld>
            <a:endParaRPr lang="en-US"/>
          </a:p>
        </p:txBody>
      </p:sp>
    </p:spTree>
    <p:extLst>
      <p:ext uri="{BB962C8B-B14F-4D97-AF65-F5344CB8AC3E}">
        <p14:creationId xmlns:p14="http://schemas.microsoft.com/office/powerpoint/2010/main" val="1504947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33</a:t>
            </a:fld>
            <a:endParaRPr lang="en-US"/>
          </a:p>
        </p:txBody>
      </p:sp>
    </p:spTree>
    <p:extLst>
      <p:ext uri="{BB962C8B-B14F-4D97-AF65-F5344CB8AC3E}">
        <p14:creationId xmlns:p14="http://schemas.microsoft.com/office/powerpoint/2010/main" val="97921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THIS MED IS PO</a:t>
            </a:r>
          </a:p>
        </p:txBody>
      </p:sp>
      <p:sp>
        <p:nvSpPr>
          <p:cNvPr id="4" name="Slide Number Placeholder 3"/>
          <p:cNvSpPr>
            <a:spLocks noGrp="1"/>
          </p:cNvSpPr>
          <p:nvPr>
            <p:ph type="sldNum" sz="quarter" idx="5"/>
          </p:nvPr>
        </p:nvSpPr>
        <p:spPr/>
        <p:txBody>
          <a:bodyPr/>
          <a:lstStyle/>
          <a:p>
            <a:fld id="{B79267A5-47CC-D143-8399-88B39B0605C2}" type="slidenum">
              <a:rPr lang="en-US" smtClean="0"/>
              <a:t>35</a:t>
            </a:fld>
            <a:endParaRPr lang="en-US"/>
          </a:p>
        </p:txBody>
      </p:sp>
    </p:spTree>
    <p:extLst>
      <p:ext uri="{BB962C8B-B14F-4D97-AF65-F5344CB8AC3E}">
        <p14:creationId xmlns:p14="http://schemas.microsoft.com/office/powerpoint/2010/main" val="3054704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composite renal outcome includes chronic dialysis or renal transplantation or a sustained reduction of 40% or more in the estimated GFR or a sustained estimated GFR of less</a:t>
            </a:r>
          </a:p>
          <a:p>
            <a:r>
              <a:rPr lang="en-US" sz="1200" kern="1200" dirty="0">
                <a:solidFill>
                  <a:schemeClr val="tx1"/>
                </a:solidFill>
                <a:effectLst/>
                <a:latin typeface="+mn-lt"/>
                <a:ea typeface="+mn-ea"/>
                <a:cs typeface="+mn-cs"/>
              </a:rPr>
              <a:t>than 15 ml per minute per 1.73 m2 in patients with a baseline estimated GFR of 30 ml per minute per 1.73 m2 or more or a sustained estimated GFR of less than 10 ml per minute per</a:t>
            </a:r>
          </a:p>
          <a:p>
            <a:r>
              <a:rPr lang="en-US" sz="1200" kern="1200" dirty="0">
                <a:solidFill>
                  <a:schemeClr val="tx1"/>
                </a:solidFill>
                <a:effectLst/>
                <a:latin typeface="+mn-lt"/>
                <a:ea typeface="+mn-ea"/>
                <a:cs typeface="+mn-cs"/>
              </a:rPr>
              <a:t>1.73 m2 in those with a baseline estimated GFR of less than 30 ml per minute per 1.73 m2</a:t>
            </a:r>
          </a:p>
        </p:txBody>
      </p:sp>
      <p:sp>
        <p:nvSpPr>
          <p:cNvPr id="4" name="Slide Number Placeholder 3"/>
          <p:cNvSpPr>
            <a:spLocks noGrp="1"/>
          </p:cNvSpPr>
          <p:nvPr>
            <p:ph type="sldNum" sz="quarter" idx="5"/>
          </p:nvPr>
        </p:nvSpPr>
        <p:spPr/>
        <p:txBody>
          <a:bodyPr/>
          <a:lstStyle/>
          <a:p>
            <a:fld id="{B79267A5-47CC-D143-8399-88B39B0605C2}" type="slidenum">
              <a:rPr lang="en-US" smtClean="0"/>
              <a:t>36</a:t>
            </a:fld>
            <a:endParaRPr lang="en-US"/>
          </a:p>
        </p:txBody>
      </p:sp>
    </p:spTree>
    <p:extLst>
      <p:ext uri="{BB962C8B-B14F-4D97-AF65-F5344CB8AC3E}">
        <p14:creationId xmlns:p14="http://schemas.microsoft.com/office/powerpoint/2010/main" val="683248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was no statistical difference</a:t>
            </a:r>
          </a:p>
        </p:txBody>
      </p:sp>
      <p:sp>
        <p:nvSpPr>
          <p:cNvPr id="4" name="Slide Number Placeholder 3"/>
          <p:cNvSpPr>
            <a:spLocks noGrp="1"/>
          </p:cNvSpPr>
          <p:nvPr>
            <p:ph type="sldNum" sz="quarter" idx="5"/>
          </p:nvPr>
        </p:nvSpPr>
        <p:spPr/>
        <p:txBody>
          <a:bodyPr/>
          <a:lstStyle/>
          <a:p>
            <a:fld id="{B79267A5-47CC-D143-8399-88B39B0605C2}" type="slidenum">
              <a:rPr lang="en-US" smtClean="0"/>
              <a:t>37</a:t>
            </a:fld>
            <a:endParaRPr lang="en-US"/>
          </a:p>
        </p:txBody>
      </p:sp>
    </p:spTree>
    <p:extLst>
      <p:ext uri="{BB962C8B-B14F-4D97-AF65-F5344CB8AC3E}">
        <p14:creationId xmlns:p14="http://schemas.microsoft.com/office/powerpoint/2010/main" val="298205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BACK TO PATIENT</a:t>
            </a:r>
          </a:p>
        </p:txBody>
      </p:sp>
      <p:sp>
        <p:nvSpPr>
          <p:cNvPr id="4" name="Slide Number Placeholder 3"/>
          <p:cNvSpPr>
            <a:spLocks noGrp="1"/>
          </p:cNvSpPr>
          <p:nvPr>
            <p:ph type="sldNum" sz="quarter" idx="5"/>
          </p:nvPr>
        </p:nvSpPr>
        <p:spPr/>
        <p:txBody>
          <a:bodyPr/>
          <a:lstStyle/>
          <a:p>
            <a:fld id="{B79267A5-47CC-D143-8399-88B39B0605C2}" type="slidenum">
              <a:rPr lang="en-US" smtClean="0"/>
              <a:t>38</a:t>
            </a:fld>
            <a:endParaRPr lang="en-US"/>
          </a:p>
        </p:txBody>
      </p:sp>
    </p:spTree>
    <p:extLst>
      <p:ext uri="{BB962C8B-B14F-4D97-AF65-F5344CB8AC3E}">
        <p14:creationId xmlns:p14="http://schemas.microsoft.com/office/powerpoint/2010/main" val="3197265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9267A5-47CC-D143-8399-88B39B0605C2}" type="slidenum">
              <a:rPr lang="en-US" smtClean="0"/>
              <a:t>39</a:t>
            </a:fld>
            <a:endParaRPr lang="en-US"/>
          </a:p>
        </p:txBody>
      </p:sp>
    </p:spTree>
    <p:extLst>
      <p:ext uri="{BB962C8B-B14F-4D97-AF65-F5344CB8AC3E}">
        <p14:creationId xmlns:p14="http://schemas.microsoft.com/office/powerpoint/2010/main" val="3198133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01A6BF87-7270-534F-8B81-F31791E46726}" type="datetimeFigureOut">
              <a:rPr lang="en-US" smtClean="0"/>
              <a:t>12/10/20</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8C3E58C7-0DC9-E949-BD49-D57E598339D4}" type="slidenum">
              <a:rPr lang="en-US" smtClean="0"/>
              <a:t>‹#›</a:t>
            </a:fld>
            <a:endParaRPr lang="en-US"/>
          </a:p>
        </p:txBody>
      </p:sp>
    </p:spTree>
    <p:extLst>
      <p:ext uri="{BB962C8B-B14F-4D97-AF65-F5344CB8AC3E}">
        <p14:creationId xmlns:p14="http://schemas.microsoft.com/office/powerpoint/2010/main" val="233891543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A6BF87-7270-534F-8B81-F31791E46726}" type="datetimeFigureOut">
              <a:rPr lang="en-US" smtClean="0"/>
              <a:t>12/10/20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924965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01A6BF87-7270-534F-8B81-F31791E46726}" type="datetimeFigureOut">
              <a:rPr lang="en-US" smtClean="0"/>
              <a:t>12/10/20</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20361343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A6BF87-7270-534F-8B81-F31791E46726}" type="datetimeFigureOut">
              <a:rPr lang="en-US" smtClean="0"/>
              <a:t>12/10/20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51290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A6BF87-7270-534F-8B81-F31791E46726}" type="datetimeFigureOut">
              <a:rPr lang="en-US" smtClean="0"/>
              <a:t>12/10/20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321545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A6BF87-7270-534F-8B81-F31791E46726}" type="datetimeFigureOut">
              <a:rPr lang="en-US" smtClean="0"/>
              <a:t>12/10/20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7657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A6BF87-7270-534F-8B81-F31791E46726}" type="datetimeFigureOut">
              <a:rPr lang="en-US" smtClean="0"/>
              <a:t>12/10/20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72577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1A6BF87-7270-534F-8B81-F31791E46726}" type="datetimeFigureOut">
              <a:rPr lang="en-US" smtClean="0"/>
              <a:t>12/10/20</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8C3E58C7-0DC9-E949-BD49-D57E598339D4}"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795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1A6BF87-7270-534F-8B81-F31791E46726}" type="datetimeFigureOut">
              <a:rPr lang="en-US" smtClean="0"/>
              <a:t>12/10/20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8C3E58C7-0DC9-E949-BD49-D57E598339D4}"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9888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A6BF87-7270-534F-8B81-F31791E46726}" type="datetimeFigureOut">
              <a:rPr lang="en-US" smtClean="0"/>
              <a:t>12/10/20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513094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A6BF87-7270-534F-8B81-F31791E46726}" type="datetimeFigureOut">
              <a:rPr lang="en-US" smtClean="0"/>
              <a:t>12/10/20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E58C7-0DC9-E949-BD49-D57E598339D4}" type="slidenum">
              <a:rPr lang="en-US" smtClean="0"/>
              <a:t>‹#›</a:t>
            </a:fld>
            <a:endParaRPr lang="en-US"/>
          </a:p>
        </p:txBody>
      </p:sp>
    </p:spTree>
    <p:extLst>
      <p:ext uri="{BB962C8B-B14F-4D97-AF65-F5344CB8AC3E}">
        <p14:creationId xmlns:p14="http://schemas.microsoft.com/office/powerpoint/2010/main" val="238222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01A6BF87-7270-534F-8B81-F31791E46726}" type="datetimeFigureOut">
              <a:rPr lang="en-US" smtClean="0"/>
              <a:t>12/10/20</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8C3E58C7-0DC9-E949-BD49-D57E598339D4}" type="slidenum">
              <a:rPr lang="en-US" smtClean="0"/>
              <a:t>‹#›</a:t>
            </a:fld>
            <a:endParaRPr lang="en-US"/>
          </a:p>
        </p:txBody>
      </p:sp>
    </p:spTree>
    <p:extLst>
      <p:ext uri="{BB962C8B-B14F-4D97-AF65-F5344CB8AC3E}">
        <p14:creationId xmlns:p14="http://schemas.microsoft.com/office/powerpoint/2010/main" val="2205844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pixabay.com/en/heart-gradient-abstract-200174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pixabay.com/en/crown-king-emperor-royal-royalty-42251/"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emperor-penguin-penguin-bird-tux-23165/" TargetMode="Externa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pixabay.com/en/check-boretto-mark-1289751/" TargetMode="External"/><Relationship Id="rId5" Type="http://schemas.openxmlformats.org/officeDocument/2006/relationships/image" Target="../media/image10.png"/><Relationship Id="rId4" Type="http://schemas.openxmlformats.org/officeDocument/2006/relationships/hyperlink" Target="http://healingmorning.blogspot.com/2009/12/just-say-no.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openclipart.org/detail/169719/checklist-by-dako"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pixabay.com/en/calendar-dates-schedule-date-202712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en/caesar-emperor-history-man-person-151116/"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pixabay.com/en/penguin-bird-snow-wings-cold-48230/"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0727-9E65-344E-B04E-34D129AA44BD}"/>
              </a:ext>
            </a:extLst>
          </p:cNvPr>
          <p:cNvSpPr>
            <a:spLocks noGrp="1"/>
          </p:cNvSpPr>
          <p:nvPr>
            <p:ph type="ctrTitle"/>
          </p:nvPr>
        </p:nvSpPr>
        <p:spPr>
          <a:xfrm>
            <a:off x="1147010" y="1706704"/>
            <a:ext cx="9897979" cy="2590800"/>
          </a:xfrm>
        </p:spPr>
        <p:txBody>
          <a:bodyPr/>
          <a:lstStyle/>
          <a:p>
            <a:r>
              <a:rPr lang="en-US" sz="4400" dirty="0"/>
              <a:t>Sweetening the pot: more evidence for sGLt-2 inhibitors?</a:t>
            </a:r>
          </a:p>
        </p:txBody>
      </p:sp>
      <p:sp>
        <p:nvSpPr>
          <p:cNvPr id="3" name="Subtitle 2">
            <a:extLst>
              <a:ext uri="{FF2B5EF4-FFF2-40B4-BE49-F238E27FC236}">
                <a16:creationId xmlns:a16="http://schemas.microsoft.com/office/drawing/2014/main" id="{E8E59C9E-5221-F346-8130-636BE24C20A1}"/>
              </a:ext>
            </a:extLst>
          </p:cNvPr>
          <p:cNvSpPr>
            <a:spLocks noGrp="1"/>
          </p:cNvSpPr>
          <p:nvPr>
            <p:ph type="subTitle" idx="1"/>
          </p:nvPr>
        </p:nvSpPr>
        <p:spPr>
          <a:xfrm>
            <a:off x="1561708" y="3855896"/>
            <a:ext cx="9070848" cy="457201"/>
          </a:xfrm>
        </p:spPr>
        <p:txBody>
          <a:bodyPr>
            <a:noAutofit/>
          </a:bodyPr>
          <a:lstStyle/>
          <a:p>
            <a:r>
              <a:rPr lang="en-US" sz="1800" dirty="0"/>
              <a:t>Emily Cetrone, MD</a:t>
            </a:r>
          </a:p>
          <a:p>
            <a:r>
              <a:rPr lang="en-US" sz="1800" dirty="0"/>
              <a:t>Geriatrics Fellow</a:t>
            </a:r>
          </a:p>
          <a:p>
            <a:r>
              <a:rPr lang="en-US" sz="1800" dirty="0"/>
              <a:t>Boston Medical Center</a:t>
            </a:r>
          </a:p>
          <a:p>
            <a:r>
              <a:rPr lang="en-US" sz="1800" dirty="0"/>
              <a:t>Journal Club</a:t>
            </a:r>
          </a:p>
          <a:p>
            <a:r>
              <a:rPr lang="en-US" sz="1800" dirty="0"/>
              <a:t>December 11, 2020</a:t>
            </a:r>
          </a:p>
        </p:txBody>
      </p:sp>
    </p:spTree>
    <p:extLst>
      <p:ext uri="{BB962C8B-B14F-4D97-AF65-F5344CB8AC3E}">
        <p14:creationId xmlns:p14="http://schemas.microsoft.com/office/powerpoint/2010/main" val="4070230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24FFE-3A55-534B-8894-51CF5E7D1F06}"/>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96E1BF1C-ADA1-CC46-9C66-58676C6263DD}"/>
              </a:ext>
            </a:extLst>
          </p:cNvPr>
          <p:cNvSpPr>
            <a:spLocks noGrp="1"/>
          </p:cNvSpPr>
          <p:nvPr>
            <p:ph idx="1"/>
          </p:nvPr>
        </p:nvSpPr>
        <p:spPr/>
        <p:txBody>
          <a:bodyPr>
            <a:normAutofit/>
          </a:bodyPr>
          <a:lstStyle/>
          <a:p>
            <a:r>
              <a:rPr lang="en-US" sz="2800" dirty="0"/>
              <a:t>Review the current guideline-directed medical treatment for heart failure with reduced ejection fraction and the previous evidence for SGLT-2 inhibitors. </a:t>
            </a:r>
          </a:p>
          <a:p>
            <a:r>
              <a:rPr lang="en-US" sz="2800" dirty="0"/>
              <a:t>Define the term composite outcome.</a:t>
            </a:r>
          </a:p>
          <a:p>
            <a:r>
              <a:rPr lang="en-US" sz="2800" dirty="0"/>
              <a:t>Analyze and appraise a randomized controlled trial. </a:t>
            </a:r>
          </a:p>
        </p:txBody>
      </p:sp>
    </p:spTree>
    <p:extLst>
      <p:ext uri="{BB962C8B-B14F-4D97-AF65-F5344CB8AC3E}">
        <p14:creationId xmlns:p14="http://schemas.microsoft.com/office/powerpoint/2010/main" val="222462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97C0-23EC-4E49-BF58-B67F94916C16}"/>
              </a:ext>
            </a:extLst>
          </p:cNvPr>
          <p:cNvSpPr>
            <a:spLocks noGrp="1"/>
          </p:cNvSpPr>
          <p:nvPr>
            <p:ph type="title"/>
          </p:nvPr>
        </p:nvSpPr>
        <p:spPr/>
        <p:txBody>
          <a:bodyPr/>
          <a:lstStyle/>
          <a:p>
            <a:r>
              <a:rPr lang="en-US" dirty="0"/>
              <a:t>Our Patient</a:t>
            </a:r>
          </a:p>
        </p:txBody>
      </p:sp>
      <p:sp>
        <p:nvSpPr>
          <p:cNvPr id="3" name="Content Placeholder 2">
            <a:extLst>
              <a:ext uri="{FF2B5EF4-FFF2-40B4-BE49-F238E27FC236}">
                <a16:creationId xmlns:a16="http://schemas.microsoft.com/office/drawing/2014/main" id="{B3274A81-316A-9242-9F53-6E911528BA45}"/>
              </a:ext>
            </a:extLst>
          </p:cNvPr>
          <p:cNvSpPr>
            <a:spLocks noGrp="1"/>
          </p:cNvSpPr>
          <p:nvPr>
            <p:ph idx="1"/>
          </p:nvPr>
        </p:nvSpPr>
        <p:spPr/>
        <p:txBody>
          <a:bodyPr numCol="2">
            <a:normAutofit/>
          </a:bodyPr>
          <a:lstStyle/>
          <a:p>
            <a:r>
              <a:rPr lang="en-US" sz="2400" dirty="0"/>
              <a:t>66F with hx of </a:t>
            </a:r>
            <a:r>
              <a:rPr lang="en-US" sz="2400" dirty="0" err="1"/>
              <a:t>HFrEF</a:t>
            </a:r>
            <a:r>
              <a:rPr lang="en-US" sz="2400" dirty="0"/>
              <a:t> (EF 35%), mitral valve regurgitation s/p mitral clip, </a:t>
            </a:r>
            <a:r>
              <a:rPr lang="en-US" sz="2400" dirty="0" err="1"/>
              <a:t>pHTN</a:t>
            </a:r>
            <a:r>
              <a:rPr lang="en-US" sz="2400" dirty="0"/>
              <a:t>, and Type II DM</a:t>
            </a:r>
          </a:p>
          <a:p>
            <a:r>
              <a:rPr lang="en-US" sz="2400" dirty="0"/>
              <a:t>NYHA Class II</a:t>
            </a:r>
          </a:p>
          <a:p>
            <a:r>
              <a:rPr lang="en-US" sz="2400" dirty="0"/>
              <a:t>Hospital visits this year:</a:t>
            </a:r>
          </a:p>
          <a:p>
            <a:pPr lvl="1"/>
            <a:r>
              <a:rPr lang="en-US" sz="2200" dirty="0"/>
              <a:t>Heart failure inpatient admission</a:t>
            </a:r>
          </a:p>
          <a:p>
            <a:pPr lvl="1"/>
            <a:r>
              <a:rPr lang="en-US" sz="2200" dirty="0"/>
              <a:t>Hypoglycemia observation admission</a:t>
            </a:r>
          </a:p>
          <a:p>
            <a:pPr lvl="1"/>
            <a:r>
              <a:rPr lang="en-US" sz="2200" dirty="0"/>
              <a:t>Hyperglycemia ED visit</a:t>
            </a:r>
            <a:endParaRPr lang="en-US" sz="2000" dirty="0"/>
          </a:p>
          <a:p>
            <a:r>
              <a:rPr lang="en-US" sz="2400" dirty="0"/>
              <a:t>Medications</a:t>
            </a:r>
          </a:p>
          <a:p>
            <a:pPr lvl="1"/>
            <a:r>
              <a:rPr lang="en-US" sz="2200" dirty="0"/>
              <a:t>Metoprolol 100 mg daily</a:t>
            </a:r>
          </a:p>
          <a:p>
            <a:pPr lvl="1"/>
            <a:r>
              <a:rPr lang="en-US" sz="2200" dirty="0"/>
              <a:t>Lisinopril 10 mg daily</a:t>
            </a:r>
          </a:p>
          <a:p>
            <a:pPr lvl="1"/>
            <a:r>
              <a:rPr lang="en-US" sz="2200" dirty="0"/>
              <a:t>Atorvastatin 40 mg daily</a:t>
            </a:r>
          </a:p>
          <a:p>
            <a:pPr lvl="1"/>
            <a:r>
              <a:rPr lang="en-US" sz="2200" dirty="0"/>
              <a:t>Lasix 60 mg daily</a:t>
            </a:r>
          </a:p>
          <a:p>
            <a:pPr lvl="1"/>
            <a:r>
              <a:rPr lang="en-US" sz="2200" dirty="0"/>
              <a:t>Metformin 1000 mg BID</a:t>
            </a:r>
          </a:p>
          <a:p>
            <a:pPr lvl="1"/>
            <a:r>
              <a:rPr lang="en-US" sz="2200" dirty="0"/>
              <a:t>Glargine 19 units daily</a:t>
            </a:r>
          </a:p>
          <a:p>
            <a:pPr lvl="1"/>
            <a:r>
              <a:rPr lang="en-US" sz="2200" dirty="0"/>
              <a:t>Lispro 5 units TID with meals</a:t>
            </a:r>
          </a:p>
        </p:txBody>
      </p:sp>
    </p:spTree>
    <p:extLst>
      <p:ext uri="{BB962C8B-B14F-4D97-AF65-F5344CB8AC3E}">
        <p14:creationId xmlns:p14="http://schemas.microsoft.com/office/powerpoint/2010/main" val="307430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7BD0770B-9EE1-F948-ADCB-5C0BBE584A32}"/>
              </a:ext>
            </a:extLst>
          </p:cNvPr>
          <p:cNvGraphicFramePr>
            <a:graphicFrameLocks/>
          </p:cNvGraphicFramePr>
          <p:nvPr>
            <p:extLst>
              <p:ext uri="{D42A27DB-BD31-4B8C-83A1-F6EECF244321}">
                <p14:modId xmlns:p14="http://schemas.microsoft.com/office/powerpoint/2010/main" val="1909066550"/>
              </p:ext>
            </p:extLst>
          </p:nvPr>
        </p:nvGraphicFramePr>
        <p:xfrm>
          <a:off x="718655" y="910874"/>
          <a:ext cx="10754690" cy="5307046"/>
        </p:xfrm>
        <a:graphic>
          <a:graphicData uri="http://schemas.openxmlformats.org/drawingml/2006/table">
            <a:tbl>
              <a:tblPr firstRow="1" bandRow="1">
                <a:tableStyleId>{5940675A-B579-460E-94D1-54222C63F5DA}</a:tableStyleId>
              </a:tblPr>
              <a:tblGrid>
                <a:gridCol w="4238412">
                  <a:extLst>
                    <a:ext uri="{9D8B030D-6E8A-4147-A177-3AD203B41FA5}">
                      <a16:colId xmlns:a16="http://schemas.microsoft.com/office/drawing/2014/main" val="1779750344"/>
                    </a:ext>
                  </a:extLst>
                </a:gridCol>
                <a:gridCol w="6516278">
                  <a:extLst>
                    <a:ext uri="{9D8B030D-6E8A-4147-A177-3AD203B41FA5}">
                      <a16:colId xmlns:a16="http://schemas.microsoft.com/office/drawing/2014/main" val="2808698053"/>
                    </a:ext>
                  </a:extLst>
                </a:gridCol>
              </a:tblGrid>
              <a:tr h="1334521">
                <a:tc>
                  <a:txBody>
                    <a:bodyPr/>
                    <a:lstStyle/>
                    <a:p>
                      <a:pPr algn="l"/>
                      <a:r>
                        <a:rPr lang="en-US" sz="2800" b="1" dirty="0">
                          <a:solidFill>
                            <a:srgbClr val="0070C0"/>
                          </a:solidFill>
                        </a:rPr>
                        <a:t>P</a:t>
                      </a:r>
                      <a:r>
                        <a:rPr lang="en-US" sz="2800" b="0" dirty="0"/>
                        <a:t>atient, Problem, Population</a:t>
                      </a:r>
                      <a:endParaRPr lang="en-US" sz="2800" b="1" dirty="0"/>
                    </a:p>
                  </a:txBody>
                  <a:tcPr/>
                </a:tc>
                <a:tc>
                  <a:txBody>
                    <a:bodyPr/>
                    <a:lstStyle/>
                    <a:p>
                      <a:r>
                        <a:rPr lang="en-US" sz="2200" dirty="0"/>
                        <a:t>In community dwelling older adults with a history of heart failure with reduced ejection fraction,</a:t>
                      </a:r>
                    </a:p>
                  </a:txBody>
                  <a:tcPr/>
                </a:tc>
                <a:extLst>
                  <a:ext uri="{0D108BD9-81ED-4DB2-BD59-A6C34878D82A}">
                    <a16:rowId xmlns:a16="http://schemas.microsoft.com/office/drawing/2014/main" val="1733688915"/>
                  </a:ext>
                </a:extLst>
              </a:tr>
              <a:tr h="1319002">
                <a:tc>
                  <a:txBody>
                    <a:bodyPr/>
                    <a:lstStyle/>
                    <a:p>
                      <a:pPr algn="l"/>
                      <a:r>
                        <a:rPr lang="en-US" sz="2800" b="1" dirty="0">
                          <a:solidFill>
                            <a:srgbClr val="0070C0"/>
                          </a:solidFill>
                        </a:rPr>
                        <a:t>I</a:t>
                      </a:r>
                      <a:r>
                        <a:rPr lang="en-US" sz="2800" b="0" dirty="0"/>
                        <a:t>ntervention</a:t>
                      </a:r>
                      <a:endParaRPr lang="en-US" sz="2800" b="1" dirty="0"/>
                    </a:p>
                  </a:txBody>
                  <a:tcPr/>
                </a:tc>
                <a:tc>
                  <a:txBody>
                    <a:bodyPr/>
                    <a:lstStyle/>
                    <a:p>
                      <a:r>
                        <a:rPr lang="en-US" sz="2200" dirty="0"/>
                        <a:t>does the addition of an SGLT-2 inhibitor to guideline-directed medical therapy (GDMT)</a:t>
                      </a:r>
                    </a:p>
                  </a:txBody>
                  <a:tcPr/>
                </a:tc>
                <a:extLst>
                  <a:ext uri="{0D108BD9-81ED-4DB2-BD59-A6C34878D82A}">
                    <a16:rowId xmlns:a16="http://schemas.microsoft.com/office/drawing/2014/main" val="1937962141"/>
                  </a:ext>
                </a:extLst>
              </a:tr>
              <a:tr h="1334521">
                <a:tc>
                  <a:txBody>
                    <a:bodyPr/>
                    <a:lstStyle/>
                    <a:p>
                      <a:pPr algn="l"/>
                      <a:r>
                        <a:rPr lang="en-US" sz="2800" b="1" dirty="0">
                          <a:solidFill>
                            <a:srgbClr val="0070C0"/>
                          </a:solidFill>
                        </a:rPr>
                        <a:t>C</a:t>
                      </a:r>
                      <a:r>
                        <a:rPr lang="en-US" sz="2800" b="0" dirty="0"/>
                        <a:t>omparison or Control</a:t>
                      </a:r>
                      <a:endParaRPr lang="en-US" sz="2800" b="1" dirty="0"/>
                    </a:p>
                  </a:txBody>
                  <a:tcPr/>
                </a:tc>
                <a:tc>
                  <a:txBody>
                    <a:bodyPr/>
                    <a:lstStyle/>
                    <a:p>
                      <a:r>
                        <a:rPr lang="en-US" sz="2200" dirty="0"/>
                        <a:t>compared to GDMT alone</a:t>
                      </a:r>
                    </a:p>
                  </a:txBody>
                  <a:tcPr/>
                </a:tc>
                <a:extLst>
                  <a:ext uri="{0D108BD9-81ED-4DB2-BD59-A6C34878D82A}">
                    <a16:rowId xmlns:a16="http://schemas.microsoft.com/office/drawing/2014/main" val="723263684"/>
                  </a:ext>
                </a:extLst>
              </a:tr>
              <a:tr h="1319002">
                <a:tc>
                  <a:txBody>
                    <a:bodyPr/>
                    <a:lstStyle/>
                    <a:p>
                      <a:pPr algn="l"/>
                      <a:r>
                        <a:rPr lang="en-US" sz="2800" b="1" dirty="0">
                          <a:solidFill>
                            <a:srgbClr val="0070C0"/>
                          </a:solidFill>
                        </a:rPr>
                        <a:t>O</a:t>
                      </a:r>
                      <a:r>
                        <a:rPr lang="en-US" sz="2800" b="0" dirty="0"/>
                        <a:t>utcome</a:t>
                      </a:r>
                      <a:endParaRPr lang="en-US" sz="2800" b="1" dirty="0"/>
                    </a:p>
                  </a:txBody>
                  <a:tcPr/>
                </a:tc>
                <a:tc>
                  <a:txBody>
                    <a:bodyPr/>
                    <a:lstStyle/>
                    <a:p>
                      <a:r>
                        <a:rPr lang="en-US" sz="2200" dirty="0"/>
                        <a:t>reduce the risk of heart failure exacerbations?</a:t>
                      </a:r>
                    </a:p>
                  </a:txBody>
                  <a:tcPr/>
                </a:tc>
                <a:extLst>
                  <a:ext uri="{0D108BD9-81ED-4DB2-BD59-A6C34878D82A}">
                    <a16:rowId xmlns:a16="http://schemas.microsoft.com/office/drawing/2014/main" val="2097378633"/>
                  </a:ext>
                </a:extLst>
              </a:tr>
            </a:tbl>
          </a:graphicData>
        </a:graphic>
      </p:graphicFrame>
    </p:spTree>
    <p:extLst>
      <p:ext uri="{BB962C8B-B14F-4D97-AF65-F5344CB8AC3E}">
        <p14:creationId xmlns:p14="http://schemas.microsoft.com/office/powerpoint/2010/main" val="3960284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1663-F475-D545-9B99-3AD48F15D347}"/>
              </a:ext>
            </a:extLst>
          </p:cNvPr>
          <p:cNvSpPr>
            <a:spLocks noGrp="1"/>
          </p:cNvSpPr>
          <p:nvPr>
            <p:ph type="title"/>
          </p:nvPr>
        </p:nvSpPr>
        <p:spPr/>
        <p:txBody>
          <a:bodyPr/>
          <a:lstStyle/>
          <a:p>
            <a:r>
              <a:rPr lang="en-US" sz="6600" cap="none" dirty="0">
                <a:latin typeface="Calibri" panose="020F0502020204030204" pitchFamily="34" charset="0"/>
                <a:cs typeface="Calibri" panose="020F0502020204030204" pitchFamily="34" charset="0"/>
              </a:rPr>
              <a:t>What do we already know about the management of </a:t>
            </a:r>
            <a:r>
              <a:rPr lang="en-US" sz="6600" cap="none" dirty="0" err="1">
                <a:latin typeface="Calibri" panose="020F0502020204030204" pitchFamily="34" charset="0"/>
                <a:cs typeface="Calibri" panose="020F0502020204030204" pitchFamily="34" charset="0"/>
              </a:rPr>
              <a:t>HFrEF</a:t>
            </a:r>
            <a:r>
              <a:rPr lang="en-US" sz="66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4577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CF53-516A-9F4F-B926-6DC9CA83A53C}"/>
              </a:ext>
            </a:extLst>
          </p:cNvPr>
          <p:cNvSpPr>
            <a:spLocks noGrp="1"/>
          </p:cNvSpPr>
          <p:nvPr>
            <p:ph type="title"/>
          </p:nvPr>
        </p:nvSpPr>
        <p:spPr/>
        <p:txBody>
          <a:bodyPr>
            <a:normAutofit fontScale="90000"/>
          </a:bodyPr>
          <a:lstStyle/>
          <a:p>
            <a:r>
              <a:rPr lang="en-US" dirty="0"/>
              <a:t>Guideline-Directed Medical Therapy </a:t>
            </a:r>
          </a:p>
        </p:txBody>
      </p:sp>
      <p:sp>
        <p:nvSpPr>
          <p:cNvPr id="3" name="Content Placeholder 2">
            <a:extLst>
              <a:ext uri="{FF2B5EF4-FFF2-40B4-BE49-F238E27FC236}">
                <a16:creationId xmlns:a16="http://schemas.microsoft.com/office/drawing/2014/main" id="{4130AD0C-2EA1-A449-B66B-3A0A07DFAF7D}"/>
              </a:ext>
            </a:extLst>
          </p:cNvPr>
          <p:cNvSpPr>
            <a:spLocks noGrp="1"/>
          </p:cNvSpPr>
          <p:nvPr>
            <p:ph idx="1"/>
          </p:nvPr>
        </p:nvSpPr>
        <p:spPr>
          <a:xfrm>
            <a:off x="1066800" y="2103120"/>
            <a:ext cx="4667250" cy="3931920"/>
          </a:xfrm>
        </p:spPr>
        <p:txBody>
          <a:bodyPr>
            <a:noAutofit/>
          </a:bodyPr>
          <a:lstStyle/>
          <a:p>
            <a:r>
              <a:rPr lang="en-US" sz="2400" dirty="0"/>
              <a:t>ACE inhibitor or ARB</a:t>
            </a:r>
          </a:p>
          <a:p>
            <a:r>
              <a:rPr lang="en-US" sz="2400" dirty="0"/>
              <a:t>Beta blocker</a:t>
            </a:r>
          </a:p>
          <a:p>
            <a:r>
              <a:rPr lang="en-US" sz="2400" dirty="0"/>
              <a:t>Mineralocorticoid receptor antagonist</a:t>
            </a:r>
          </a:p>
          <a:p>
            <a:pPr marL="0" indent="0">
              <a:buNone/>
            </a:pPr>
            <a:endParaRPr lang="en-US" sz="2400" dirty="0"/>
          </a:p>
          <a:p>
            <a:r>
              <a:rPr lang="en-US" sz="2400" dirty="0"/>
              <a:t>CRT</a:t>
            </a:r>
          </a:p>
          <a:p>
            <a:r>
              <a:rPr lang="en-US" sz="2400" dirty="0"/>
              <a:t>ICDs</a:t>
            </a:r>
          </a:p>
          <a:p>
            <a:r>
              <a:rPr lang="en-US" sz="2400" dirty="0"/>
              <a:t>Angiotensin-</a:t>
            </a:r>
            <a:r>
              <a:rPr lang="en-US" sz="2400" dirty="0" err="1"/>
              <a:t>neprilysin</a:t>
            </a:r>
            <a:r>
              <a:rPr lang="en-US" sz="2400" dirty="0"/>
              <a:t> inhibitors </a:t>
            </a:r>
          </a:p>
        </p:txBody>
      </p:sp>
      <p:pic>
        <p:nvPicPr>
          <p:cNvPr id="5" name="Picture 4">
            <a:extLst>
              <a:ext uri="{FF2B5EF4-FFF2-40B4-BE49-F238E27FC236}">
                <a16:creationId xmlns:a16="http://schemas.microsoft.com/office/drawing/2014/main" id="{7CC04C51-E4D4-1F4F-B884-23F8ACAB3F5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477004" y="1971040"/>
            <a:ext cx="4064000" cy="4064000"/>
          </a:xfrm>
          <a:prstGeom prst="rect">
            <a:avLst/>
          </a:prstGeom>
        </p:spPr>
      </p:pic>
    </p:spTree>
    <p:extLst>
      <p:ext uri="{BB962C8B-B14F-4D97-AF65-F5344CB8AC3E}">
        <p14:creationId xmlns:p14="http://schemas.microsoft.com/office/powerpoint/2010/main" val="278977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1663-F475-D545-9B99-3AD48F15D347}"/>
              </a:ext>
            </a:extLst>
          </p:cNvPr>
          <p:cNvSpPr>
            <a:spLocks noGrp="1"/>
          </p:cNvSpPr>
          <p:nvPr>
            <p:ph type="title"/>
          </p:nvPr>
        </p:nvSpPr>
        <p:spPr/>
        <p:txBody>
          <a:bodyPr/>
          <a:lstStyle/>
          <a:p>
            <a:r>
              <a:rPr lang="en-US" sz="6600" cap="none" dirty="0">
                <a:latin typeface="Calibri" panose="020F0502020204030204" pitchFamily="34" charset="0"/>
                <a:cs typeface="Calibri" panose="020F0502020204030204" pitchFamily="34" charset="0"/>
              </a:rPr>
              <a:t>What has been studied about SGLT-2 inhibitors</a:t>
            </a:r>
            <a:r>
              <a:rPr lang="en-US" sz="66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071439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GLT2-1HIW">
            <a:extLst>
              <a:ext uri="{FF2B5EF4-FFF2-40B4-BE49-F238E27FC236}">
                <a16:creationId xmlns:a16="http://schemas.microsoft.com/office/drawing/2014/main" id="{779BD782-A6A6-3B45-AC6D-00A3B49E1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834" y="882817"/>
            <a:ext cx="7800331" cy="39313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1289D08-408F-3E4B-9E58-8277002D55EC}"/>
              </a:ext>
            </a:extLst>
          </p:cNvPr>
          <p:cNvSpPr txBox="1"/>
          <p:nvPr/>
        </p:nvSpPr>
        <p:spPr>
          <a:xfrm>
            <a:off x="3882188" y="4987685"/>
            <a:ext cx="4427621" cy="1384995"/>
          </a:xfrm>
          <a:prstGeom prst="rect">
            <a:avLst/>
          </a:prstGeom>
          <a:noFill/>
        </p:spPr>
        <p:txBody>
          <a:bodyPr wrap="square" rtlCol="0">
            <a:spAutoFit/>
          </a:bodyPr>
          <a:lstStyle/>
          <a:p>
            <a:r>
              <a:rPr lang="en-US" sz="2800" dirty="0"/>
              <a:t>Canagliflozin/Invokana</a:t>
            </a:r>
          </a:p>
          <a:p>
            <a:r>
              <a:rPr lang="en-US" sz="2800" dirty="0"/>
              <a:t>Empagliflozin/Jardiance</a:t>
            </a:r>
          </a:p>
          <a:p>
            <a:r>
              <a:rPr lang="en-US" sz="2800" dirty="0"/>
              <a:t>Dapagliflozin/</a:t>
            </a:r>
            <a:r>
              <a:rPr lang="en-US" sz="2800" dirty="0" err="1"/>
              <a:t>Farxiga</a:t>
            </a:r>
            <a:endParaRPr lang="en-US" sz="2800" dirty="0"/>
          </a:p>
        </p:txBody>
      </p:sp>
    </p:spTree>
    <p:extLst>
      <p:ext uri="{BB962C8B-B14F-4D97-AF65-F5344CB8AC3E}">
        <p14:creationId xmlns:p14="http://schemas.microsoft.com/office/powerpoint/2010/main" val="2580970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7E4409-1FD9-4B44-AFAB-E38F2AC8F75D}"/>
              </a:ext>
            </a:extLst>
          </p:cNvPr>
          <p:cNvGraphicFramePr/>
          <p:nvPr>
            <p:extLst>
              <p:ext uri="{D42A27DB-BD31-4B8C-83A1-F6EECF244321}">
                <p14:modId xmlns:p14="http://schemas.microsoft.com/office/powerpoint/2010/main" val="345574241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Straight Arrow Connector 2">
            <a:extLst>
              <a:ext uri="{FF2B5EF4-FFF2-40B4-BE49-F238E27FC236}">
                <a16:creationId xmlns:a16="http://schemas.microsoft.com/office/drawing/2014/main" id="{9504ED50-B7D8-4E4B-92C0-41BB815A4D28}"/>
              </a:ext>
            </a:extLst>
          </p:cNvPr>
          <p:cNvCxnSpPr/>
          <p:nvPr/>
        </p:nvCxnSpPr>
        <p:spPr>
          <a:xfrm flipV="1">
            <a:off x="2935705" y="4122821"/>
            <a:ext cx="0" cy="91440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B1AB530-0FC7-EB44-9AEF-7BA60DE51582}"/>
              </a:ext>
            </a:extLst>
          </p:cNvPr>
          <p:cNvSpPr txBox="1"/>
          <p:nvPr/>
        </p:nvSpPr>
        <p:spPr>
          <a:xfrm>
            <a:off x="978569" y="5264611"/>
            <a:ext cx="5358063" cy="646331"/>
          </a:xfrm>
          <a:prstGeom prst="rect">
            <a:avLst/>
          </a:prstGeom>
          <a:noFill/>
        </p:spPr>
        <p:txBody>
          <a:bodyPr wrap="square" rtlCol="0">
            <a:spAutoFit/>
          </a:bodyPr>
          <a:lstStyle/>
          <a:p>
            <a:r>
              <a:rPr lang="en-US" b="1" dirty="0"/>
              <a:t>Empagliflozin</a:t>
            </a:r>
            <a:r>
              <a:rPr lang="en-US" dirty="0"/>
              <a:t>: reduced CV events, slowed progression of kidney disease</a:t>
            </a:r>
          </a:p>
        </p:txBody>
      </p:sp>
      <p:sp>
        <p:nvSpPr>
          <p:cNvPr id="6" name="TextBox 5">
            <a:extLst>
              <a:ext uri="{FF2B5EF4-FFF2-40B4-BE49-F238E27FC236}">
                <a16:creationId xmlns:a16="http://schemas.microsoft.com/office/drawing/2014/main" id="{ABC48B16-A672-774A-9186-16C74224FE57}"/>
              </a:ext>
            </a:extLst>
          </p:cNvPr>
          <p:cNvSpPr txBox="1"/>
          <p:nvPr/>
        </p:nvSpPr>
        <p:spPr>
          <a:xfrm>
            <a:off x="2935705" y="719666"/>
            <a:ext cx="5358063" cy="923330"/>
          </a:xfrm>
          <a:prstGeom prst="rect">
            <a:avLst/>
          </a:prstGeom>
          <a:noFill/>
        </p:spPr>
        <p:txBody>
          <a:bodyPr wrap="square" rtlCol="0">
            <a:spAutoFit/>
          </a:bodyPr>
          <a:lstStyle/>
          <a:p>
            <a:r>
              <a:rPr lang="en-US" b="1" dirty="0"/>
              <a:t>Canagliflozin</a:t>
            </a:r>
            <a:r>
              <a:rPr lang="en-US" dirty="0"/>
              <a:t>: reduced CV events and HF admissions, slowed progression of kidney disease, increase risk of amputation</a:t>
            </a:r>
          </a:p>
        </p:txBody>
      </p:sp>
      <p:cxnSp>
        <p:nvCxnSpPr>
          <p:cNvPr id="7" name="Straight Arrow Connector 6">
            <a:extLst>
              <a:ext uri="{FF2B5EF4-FFF2-40B4-BE49-F238E27FC236}">
                <a16:creationId xmlns:a16="http://schemas.microsoft.com/office/drawing/2014/main" id="{A6A65D1A-0359-0A44-B8DF-78DEAE6BF32E}"/>
              </a:ext>
            </a:extLst>
          </p:cNvPr>
          <p:cNvCxnSpPr>
            <a:cxnSpLocks/>
          </p:cNvCxnSpPr>
          <p:nvPr/>
        </p:nvCxnSpPr>
        <p:spPr>
          <a:xfrm>
            <a:off x="4788568" y="1642996"/>
            <a:ext cx="0" cy="91440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67D3BC3-436C-CF46-B1ED-9F6A19C87A86}"/>
              </a:ext>
            </a:extLst>
          </p:cNvPr>
          <p:cNvCxnSpPr/>
          <p:nvPr/>
        </p:nvCxnSpPr>
        <p:spPr>
          <a:xfrm flipV="1">
            <a:off x="6668167" y="4147630"/>
            <a:ext cx="0" cy="91440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6F4FF64-697B-884B-932F-2250B323C457}"/>
              </a:ext>
            </a:extLst>
          </p:cNvPr>
          <p:cNvSpPr txBox="1"/>
          <p:nvPr/>
        </p:nvSpPr>
        <p:spPr>
          <a:xfrm>
            <a:off x="4711031" y="5289420"/>
            <a:ext cx="5358063" cy="646331"/>
          </a:xfrm>
          <a:prstGeom prst="rect">
            <a:avLst/>
          </a:prstGeom>
          <a:noFill/>
        </p:spPr>
        <p:txBody>
          <a:bodyPr wrap="square" rtlCol="0">
            <a:spAutoFit/>
          </a:bodyPr>
          <a:lstStyle/>
          <a:p>
            <a:r>
              <a:rPr lang="en-US" b="1" dirty="0"/>
              <a:t>Dapagliflozin</a:t>
            </a:r>
            <a:r>
              <a:rPr lang="en-US" dirty="0"/>
              <a:t>: reduced CV death or worsening heart failure, reduced all-cause mortality</a:t>
            </a:r>
          </a:p>
        </p:txBody>
      </p:sp>
      <p:sp>
        <p:nvSpPr>
          <p:cNvPr id="10" name="TextBox 9">
            <a:extLst>
              <a:ext uri="{FF2B5EF4-FFF2-40B4-BE49-F238E27FC236}">
                <a16:creationId xmlns:a16="http://schemas.microsoft.com/office/drawing/2014/main" id="{D0462229-41E7-284B-8054-8BF61CC04C42}"/>
              </a:ext>
            </a:extLst>
          </p:cNvPr>
          <p:cNvSpPr txBox="1"/>
          <p:nvPr/>
        </p:nvSpPr>
        <p:spPr>
          <a:xfrm>
            <a:off x="6668167" y="719666"/>
            <a:ext cx="5358063" cy="646331"/>
          </a:xfrm>
          <a:prstGeom prst="rect">
            <a:avLst/>
          </a:prstGeom>
          <a:noFill/>
        </p:spPr>
        <p:txBody>
          <a:bodyPr wrap="square" rtlCol="0">
            <a:spAutoFit/>
          </a:bodyPr>
          <a:lstStyle/>
          <a:p>
            <a:r>
              <a:rPr lang="en-US" b="1" dirty="0"/>
              <a:t>Canagliflozin</a:t>
            </a:r>
            <a:r>
              <a:rPr lang="en-US" dirty="0"/>
              <a:t>: reduced risk of composite renal outcome, no increased risk of amputation</a:t>
            </a:r>
          </a:p>
        </p:txBody>
      </p:sp>
      <p:cxnSp>
        <p:nvCxnSpPr>
          <p:cNvPr id="11" name="Straight Arrow Connector 10">
            <a:extLst>
              <a:ext uri="{FF2B5EF4-FFF2-40B4-BE49-F238E27FC236}">
                <a16:creationId xmlns:a16="http://schemas.microsoft.com/office/drawing/2014/main" id="{FDD1064F-ECF3-9343-A2CA-AA4A1C88FD38}"/>
              </a:ext>
            </a:extLst>
          </p:cNvPr>
          <p:cNvCxnSpPr>
            <a:cxnSpLocks/>
          </p:cNvCxnSpPr>
          <p:nvPr/>
        </p:nvCxnSpPr>
        <p:spPr>
          <a:xfrm>
            <a:off x="8521030" y="1642996"/>
            <a:ext cx="0" cy="91440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20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83E7CFB6-9D2E-3741-A94A-604F459C217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B2226D2D-20E6-694F-9F43-19B91C617B6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9239473D-49DE-C843-97FF-CE7B676BB89C}"/>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D32CC773-6A19-3646-ABDD-A7C12A7C55D1}"/>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9C1E8DCB-17AB-874F-B871-159184E74B36}"/>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graphicEl>
                                              <a:dgm id="{4BCF15D3-4B52-7547-ADAA-18D94790C413}"/>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4">
                                            <p:graphicEl>
                                              <a:dgm id="{AE46A872-97C4-444D-9B5C-9962467E1BD9}"/>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graphicEl>
                                              <a:dgm id="{B8A18698-F8F1-E64C-9179-F41FC373817A}"/>
                                            </p:graphic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5" grpId="0"/>
      <p:bldP spid="5" grpId="1"/>
      <p:bldP spid="6" grpId="0"/>
      <p:bldP spid="6" grpId="1"/>
      <p:bldP spid="9" grpId="0"/>
      <p:bldP spid="9" grpId="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7FFCA-9A17-3B4D-A383-8BBF0702ABE0}"/>
              </a:ext>
            </a:extLst>
          </p:cNvPr>
          <p:cNvPicPr>
            <a:picLocks noChangeAspect="1"/>
          </p:cNvPicPr>
          <p:nvPr/>
        </p:nvPicPr>
        <p:blipFill>
          <a:blip r:embed="rId3"/>
          <a:stretch>
            <a:fillRect/>
          </a:stretch>
        </p:blipFill>
        <p:spPr>
          <a:xfrm>
            <a:off x="1019175" y="664050"/>
            <a:ext cx="10153649" cy="3495883"/>
          </a:xfrm>
          <a:prstGeom prst="rect">
            <a:avLst/>
          </a:prstGeom>
        </p:spPr>
      </p:pic>
      <p:sp>
        <p:nvSpPr>
          <p:cNvPr id="3" name="TextBox 2">
            <a:extLst>
              <a:ext uri="{FF2B5EF4-FFF2-40B4-BE49-F238E27FC236}">
                <a16:creationId xmlns:a16="http://schemas.microsoft.com/office/drawing/2014/main" id="{FA4B400E-7094-B34E-96DE-C84E74C119EE}"/>
              </a:ext>
            </a:extLst>
          </p:cNvPr>
          <p:cNvSpPr txBox="1"/>
          <p:nvPr/>
        </p:nvSpPr>
        <p:spPr>
          <a:xfrm>
            <a:off x="1883226" y="5003253"/>
            <a:ext cx="8425543" cy="830997"/>
          </a:xfrm>
          <a:prstGeom prst="rect">
            <a:avLst/>
          </a:prstGeom>
          <a:noFill/>
        </p:spPr>
        <p:txBody>
          <a:bodyPr wrap="square" rtlCol="0">
            <a:spAutoFit/>
          </a:bodyPr>
          <a:lstStyle/>
          <a:p>
            <a:pPr algn="ctr"/>
            <a:r>
              <a:rPr lang="en-US" sz="4800" b="1" dirty="0">
                <a:latin typeface="Calibri" panose="020F0502020204030204" pitchFamily="34" charset="0"/>
                <a:cs typeface="Calibri" panose="020F0502020204030204" pitchFamily="34" charset="0"/>
              </a:rPr>
              <a:t>EMPEROR-Reduced</a:t>
            </a:r>
          </a:p>
        </p:txBody>
      </p:sp>
      <p:pic>
        <p:nvPicPr>
          <p:cNvPr id="4" name="Picture 3">
            <a:extLst>
              <a:ext uri="{FF2B5EF4-FFF2-40B4-BE49-F238E27FC236}">
                <a16:creationId xmlns:a16="http://schemas.microsoft.com/office/drawing/2014/main" id="{5CC657B6-346E-7948-B29F-A0B5A3A45B5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149582" y="4446007"/>
            <a:ext cx="2318373" cy="1945488"/>
          </a:xfrm>
          <a:prstGeom prst="rect">
            <a:avLst/>
          </a:prstGeom>
        </p:spPr>
      </p:pic>
    </p:spTree>
    <p:extLst>
      <p:ext uri="{BB962C8B-B14F-4D97-AF65-F5344CB8AC3E}">
        <p14:creationId xmlns:p14="http://schemas.microsoft.com/office/powerpoint/2010/main" val="35923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1009-FE48-E74C-A03A-4E8F4F4C0D2B}"/>
              </a:ext>
            </a:extLst>
          </p:cNvPr>
          <p:cNvSpPr>
            <a:spLocks noGrp="1"/>
          </p:cNvSpPr>
          <p:nvPr>
            <p:ph type="title"/>
          </p:nvPr>
        </p:nvSpPr>
        <p:spPr>
          <a:xfrm>
            <a:off x="1563623" y="2094309"/>
            <a:ext cx="6780277" cy="2587752"/>
          </a:xfrm>
        </p:spPr>
        <p:txBody>
          <a:bodyPr/>
          <a:lstStyle/>
          <a:p>
            <a:r>
              <a:rPr lang="en-US" sz="3200" dirty="0"/>
              <a:t>Did you know that emperor penguins can dive deeper than any other bird?</a:t>
            </a:r>
          </a:p>
        </p:txBody>
      </p:sp>
      <p:sp>
        <p:nvSpPr>
          <p:cNvPr id="3" name="Text Placeholder 2">
            <a:extLst>
              <a:ext uri="{FF2B5EF4-FFF2-40B4-BE49-F238E27FC236}">
                <a16:creationId xmlns:a16="http://schemas.microsoft.com/office/drawing/2014/main" id="{A426E365-7D17-784F-ADC7-72D2D1D7B18C}"/>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668367A6-54C3-3C40-9E07-013EE814F7E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343900" y="1143000"/>
            <a:ext cx="3276600" cy="4572000"/>
          </a:xfrm>
          <a:prstGeom prst="rect">
            <a:avLst/>
          </a:prstGeom>
        </p:spPr>
      </p:pic>
    </p:spTree>
    <p:extLst>
      <p:ext uri="{BB962C8B-B14F-4D97-AF65-F5344CB8AC3E}">
        <p14:creationId xmlns:p14="http://schemas.microsoft.com/office/powerpoint/2010/main" val="555881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54D9-7D36-D845-B943-39089B682829}"/>
              </a:ext>
            </a:extLst>
          </p:cNvPr>
          <p:cNvSpPr>
            <a:spLocks noGrp="1"/>
          </p:cNvSpPr>
          <p:nvPr>
            <p:ph type="title"/>
          </p:nvPr>
        </p:nvSpPr>
        <p:spPr/>
        <p:txBody>
          <a:bodyPr/>
          <a:lstStyle/>
          <a:p>
            <a:r>
              <a:rPr lang="en-US" dirty="0"/>
              <a:t>Study Design</a:t>
            </a:r>
          </a:p>
        </p:txBody>
      </p:sp>
      <p:sp>
        <p:nvSpPr>
          <p:cNvPr id="3" name="Content Placeholder 2">
            <a:extLst>
              <a:ext uri="{FF2B5EF4-FFF2-40B4-BE49-F238E27FC236}">
                <a16:creationId xmlns:a16="http://schemas.microsoft.com/office/drawing/2014/main" id="{D277FA7C-0409-BF49-83E4-691CBEBB7663}"/>
              </a:ext>
            </a:extLst>
          </p:cNvPr>
          <p:cNvSpPr>
            <a:spLocks noGrp="1"/>
          </p:cNvSpPr>
          <p:nvPr>
            <p:ph idx="1"/>
          </p:nvPr>
        </p:nvSpPr>
        <p:spPr/>
        <p:txBody>
          <a:bodyPr>
            <a:normAutofit/>
          </a:bodyPr>
          <a:lstStyle/>
          <a:p>
            <a:r>
              <a:rPr lang="en-US" altLang="en-US" sz="2800" u="sng" dirty="0"/>
              <a:t>Design:</a:t>
            </a:r>
            <a:r>
              <a:rPr lang="en-US" altLang="en-US" sz="2800" dirty="0"/>
              <a:t>  </a:t>
            </a:r>
            <a:r>
              <a:rPr lang="en-US" sz="2800" dirty="0"/>
              <a:t>Randomized, double-blind, parallel-group, placebo-controlled, event-driven trial</a:t>
            </a:r>
          </a:p>
          <a:p>
            <a:r>
              <a:rPr lang="en-US" altLang="en-US" sz="2800" u="sng" dirty="0"/>
              <a:t>Setting:</a:t>
            </a:r>
            <a:r>
              <a:rPr lang="en-US" altLang="en-US" sz="2800" dirty="0"/>
              <a:t> Multicenter trial in 20 countries</a:t>
            </a:r>
          </a:p>
          <a:p>
            <a:r>
              <a:rPr lang="en-US" altLang="en-US" sz="2800" u="sng" dirty="0"/>
              <a:t>Participants:</a:t>
            </a:r>
            <a:r>
              <a:rPr lang="en-US" altLang="en-US" sz="2800" dirty="0"/>
              <a:t> 3730 patients with </a:t>
            </a:r>
            <a:r>
              <a:rPr lang="en-US" altLang="en-US" sz="2800" dirty="0" err="1"/>
              <a:t>HFrEF</a:t>
            </a:r>
            <a:r>
              <a:rPr lang="en-US" altLang="en-US" sz="2800" dirty="0"/>
              <a:t> (with EF &lt;40%)</a:t>
            </a:r>
          </a:p>
          <a:p>
            <a:r>
              <a:rPr lang="en-US" altLang="en-US" sz="2800" u="sng" dirty="0"/>
              <a:t>Sponsors: </a:t>
            </a:r>
            <a:r>
              <a:rPr lang="en-US" sz="2800" dirty="0"/>
              <a:t>Boehringer Ingelheim and Eli Lilly, pharmaceutical companies</a:t>
            </a:r>
          </a:p>
          <a:p>
            <a:endParaRPr lang="en-US" altLang="en-US" sz="2800" u="sng" dirty="0"/>
          </a:p>
        </p:txBody>
      </p:sp>
    </p:spTree>
    <p:extLst>
      <p:ext uri="{BB962C8B-B14F-4D97-AF65-F5344CB8AC3E}">
        <p14:creationId xmlns:p14="http://schemas.microsoft.com/office/powerpoint/2010/main" val="254583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A0BE13-E187-8240-9BCA-4FC41E6DD451}"/>
              </a:ext>
            </a:extLst>
          </p:cNvPr>
          <p:cNvPicPr>
            <a:picLocks noChangeAspect="1"/>
          </p:cNvPicPr>
          <p:nvPr/>
        </p:nvPicPr>
        <p:blipFill>
          <a:blip r:embed="rId3"/>
          <a:stretch>
            <a:fillRect/>
          </a:stretch>
        </p:blipFill>
        <p:spPr>
          <a:xfrm>
            <a:off x="270454" y="0"/>
            <a:ext cx="11651091" cy="6858000"/>
          </a:xfrm>
          <a:prstGeom prst="rect">
            <a:avLst/>
          </a:prstGeom>
        </p:spPr>
      </p:pic>
    </p:spTree>
    <p:extLst>
      <p:ext uri="{BB962C8B-B14F-4D97-AF65-F5344CB8AC3E}">
        <p14:creationId xmlns:p14="http://schemas.microsoft.com/office/powerpoint/2010/main" val="3175936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2749E2-B8C4-724F-A53C-4E64ADAE16C4}"/>
              </a:ext>
            </a:extLst>
          </p:cNvPr>
          <p:cNvSpPr>
            <a:spLocks noGrp="1"/>
          </p:cNvSpPr>
          <p:nvPr>
            <p:ph type="body" idx="1"/>
          </p:nvPr>
        </p:nvSpPr>
        <p:spPr>
          <a:xfrm>
            <a:off x="860298" y="588434"/>
            <a:ext cx="4754880" cy="640080"/>
          </a:xfrm>
        </p:spPr>
        <p:txBody>
          <a:bodyPr>
            <a:normAutofit/>
          </a:bodyPr>
          <a:lstStyle/>
          <a:p>
            <a:r>
              <a:rPr lang="en-US" sz="2400" dirty="0"/>
              <a:t>Inclusion Criteria</a:t>
            </a:r>
          </a:p>
        </p:txBody>
      </p:sp>
      <p:sp>
        <p:nvSpPr>
          <p:cNvPr id="4" name="Content Placeholder 3">
            <a:extLst>
              <a:ext uri="{FF2B5EF4-FFF2-40B4-BE49-F238E27FC236}">
                <a16:creationId xmlns:a16="http://schemas.microsoft.com/office/drawing/2014/main" id="{B78212BD-DD2D-7A4A-A05E-49291DF4BA9D}"/>
              </a:ext>
            </a:extLst>
          </p:cNvPr>
          <p:cNvSpPr>
            <a:spLocks noGrp="1"/>
          </p:cNvSpPr>
          <p:nvPr>
            <p:ph sz="half" idx="2"/>
          </p:nvPr>
        </p:nvSpPr>
        <p:spPr>
          <a:xfrm>
            <a:off x="860298" y="1269998"/>
            <a:ext cx="4754880" cy="3200400"/>
          </a:xfrm>
        </p:spPr>
        <p:txBody>
          <a:bodyPr>
            <a:normAutofit/>
          </a:bodyPr>
          <a:lstStyle/>
          <a:p>
            <a:r>
              <a:rPr lang="en-US" sz="2000" dirty="0"/>
              <a:t>EF &lt;/= 40% with hospitalization in last 12 months for heart failure or elevated NT-</a:t>
            </a:r>
            <a:r>
              <a:rPr lang="en-US" sz="2000" dirty="0" err="1"/>
              <a:t>proBNP</a:t>
            </a:r>
            <a:endParaRPr lang="en-US" sz="2000" dirty="0"/>
          </a:p>
          <a:p>
            <a:r>
              <a:rPr lang="en-US" sz="2000" dirty="0"/>
              <a:t>NYHA functional class II, III, IV</a:t>
            </a:r>
          </a:p>
          <a:p>
            <a:r>
              <a:rPr lang="en-US" sz="2000" dirty="0"/>
              <a:t>On appropriate medical therapy</a:t>
            </a:r>
          </a:p>
        </p:txBody>
      </p:sp>
      <p:sp>
        <p:nvSpPr>
          <p:cNvPr id="5" name="Text Placeholder 4">
            <a:extLst>
              <a:ext uri="{FF2B5EF4-FFF2-40B4-BE49-F238E27FC236}">
                <a16:creationId xmlns:a16="http://schemas.microsoft.com/office/drawing/2014/main" id="{57B695E8-851B-4C42-AAFF-CF6CF61DA4FA}"/>
              </a:ext>
            </a:extLst>
          </p:cNvPr>
          <p:cNvSpPr>
            <a:spLocks noGrp="1"/>
          </p:cNvSpPr>
          <p:nvPr>
            <p:ph type="body" sz="quarter" idx="3"/>
          </p:nvPr>
        </p:nvSpPr>
        <p:spPr>
          <a:xfrm>
            <a:off x="6163818" y="588434"/>
            <a:ext cx="5266182" cy="640080"/>
          </a:xfrm>
        </p:spPr>
        <p:txBody>
          <a:bodyPr>
            <a:noAutofit/>
          </a:bodyPr>
          <a:lstStyle/>
          <a:p>
            <a:r>
              <a:rPr lang="en-US" sz="2400" dirty="0"/>
              <a:t>Exclusion Criteria (abbreviated list)</a:t>
            </a:r>
          </a:p>
        </p:txBody>
      </p:sp>
      <p:sp>
        <p:nvSpPr>
          <p:cNvPr id="6" name="Content Placeholder 5">
            <a:extLst>
              <a:ext uri="{FF2B5EF4-FFF2-40B4-BE49-F238E27FC236}">
                <a16:creationId xmlns:a16="http://schemas.microsoft.com/office/drawing/2014/main" id="{64E8C6F8-A2B4-864B-97EB-328133B50732}"/>
              </a:ext>
            </a:extLst>
          </p:cNvPr>
          <p:cNvSpPr>
            <a:spLocks noGrp="1"/>
          </p:cNvSpPr>
          <p:nvPr>
            <p:ph sz="quarter" idx="4"/>
          </p:nvPr>
        </p:nvSpPr>
        <p:spPr>
          <a:xfrm>
            <a:off x="5886450" y="1270681"/>
            <a:ext cx="5791200" cy="3200400"/>
          </a:xfrm>
        </p:spPr>
        <p:txBody>
          <a:bodyPr>
            <a:noAutofit/>
          </a:bodyPr>
          <a:lstStyle/>
          <a:p>
            <a:r>
              <a:rPr lang="en-US" sz="2000" dirty="0"/>
              <a:t>MI, cardiac surgery, TIA, or stroke in past 90 days</a:t>
            </a:r>
          </a:p>
          <a:p>
            <a:r>
              <a:rPr lang="en-US" sz="2000" dirty="0"/>
              <a:t>Heart transplant or LVAD</a:t>
            </a:r>
          </a:p>
          <a:p>
            <a:r>
              <a:rPr lang="en-US" sz="2000" dirty="0"/>
              <a:t>HOCM, infiltrative cardiomyopathy, peripartum or chemo related cardiomyopathy</a:t>
            </a:r>
          </a:p>
          <a:p>
            <a:r>
              <a:rPr lang="en-US" sz="2000" dirty="0"/>
              <a:t>Severe valvular dysfunction with planned surgery </a:t>
            </a:r>
          </a:p>
          <a:p>
            <a:r>
              <a:rPr lang="en-US" sz="2000" dirty="0"/>
              <a:t>COPD requiring home oxygen or  hospitalization within past 12 months </a:t>
            </a:r>
          </a:p>
          <a:p>
            <a:r>
              <a:rPr lang="en-US" sz="2000" dirty="0"/>
              <a:t>Dialysis</a:t>
            </a:r>
          </a:p>
          <a:p>
            <a:r>
              <a:rPr lang="en-US" sz="2000" dirty="0"/>
              <a:t>Acute or chronic liver disease</a:t>
            </a:r>
          </a:p>
          <a:p>
            <a:r>
              <a:rPr lang="en-US" sz="2000" dirty="0"/>
              <a:t>History of ketoacidosis</a:t>
            </a:r>
          </a:p>
        </p:txBody>
      </p:sp>
      <p:pic>
        <p:nvPicPr>
          <p:cNvPr id="8" name="Picture 7">
            <a:extLst>
              <a:ext uri="{FF2B5EF4-FFF2-40B4-BE49-F238E27FC236}">
                <a16:creationId xmlns:a16="http://schemas.microsoft.com/office/drawing/2014/main" id="{00C3AD28-D4DC-264B-B86D-C57E24591DF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405494" y="3790950"/>
            <a:ext cx="2209684" cy="2209684"/>
          </a:xfrm>
          <a:prstGeom prst="rect">
            <a:avLst/>
          </a:prstGeom>
        </p:spPr>
      </p:pic>
      <p:pic>
        <p:nvPicPr>
          <p:cNvPr id="11" name="Picture 10">
            <a:extLst>
              <a:ext uri="{FF2B5EF4-FFF2-40B4-BE49-F238E27FC236}">
                <a16:creationId xmlns:a16="http://schemas.microsoft.com/office/drawing/2014/main" id="{55432604-824F-9E44-8288-D466D960495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03984" y="3933767"/>
            <a:ext cx="2330238" cy="1924050"/>
          </a:xfrm>
          <a:prstGeom prst="rect">
            <a:avLst/>
          </a:prstGeom>
        </p:spPr>
      </p:pic>
    </p:spTree>
    <p:extLst>
      <p:ext uri="{BB962C8B-B14F-4D97-AF65-F5344CB8AC3E}">
        <p14:creationId xmlns:p14="http://schemas.microsoft.com/office/powerpoint/2010/main" val="1552504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8D68-5E96-6B49-A145-5C76D2FAC3D9}"/>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F29CDA7F-AD72-AD44-B767-D177EF608FE3}"/>
              </a:ext>
            </a:extLst>
          </p:cNvPr>
          <p:cNvSpPr>
            <a:spLocks noGrp="1"/>
          </p:cNvSpPr>
          <p:nvPr>
            <p:ph idx="1"/>
          </p:nvPr>
        </p:nvSpPr>
        <p:spPr>
          <a:xfrm>
            <a:off x="1066800" y="2103120"/>
            <a:ext cx="6724650" cy="3931920"/>
          </a:xfrm>
        </p:spPr>
        <p:txBody>
          <a:bodyPr/>
          <a:lstStyle/>
          <a:p>
            <a:r>
              <a:rPr lang="en-US" sz="2800" dirty="0"/>
              <a:t>Primary outcome = composite of cardiovascular death or hospitalization for heart failure</a:t>
            </a:r>
          </a:p>
          <a:p>
            <a:r>
              <a:rPr lang="en-US" sz="2400" dirty="0"/>
              <a:t>Selected secondary outcomes</a:t>
            </a:r>
          </a:p>
          <a:p>
            <a:pPr lvl="1"/>
            <a:r>
              <a:rPr lang="en-US" sz="2400" dirty="0"/>
              <a:t>All hospitalizations for heart failure</a:t>
            </a:r>
          </a:p>
          <a:p>
            <a:pPr lvl="1"/>
            <a:r>
              <a:rPr lang="en-US" sz="2400" dirty="0"/>
              <a:t>Rate of the decline in the estimated GFR</a:t>
            </a:r>
          </a:p>
        </p:txBody>
      </p:sp>
      <p:pic>
        <p:nvPicPr>
          <p:cNvPr id="5" name="Picture 4">
            <a:extLst>
              <a:ext uri="{FF2B5EF4-FFF2-40B4-BE49-F238E27FC236}">
                <a16:creationId xmlns:a16="http://schemas.microsoft.com/office/drawing/2014/main" id="{67C091CF-52F1-1541-9F77-ABD7C2B0D14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260360" y="2014194"/>
            <a:ext cx="3115053" cy="3143250"/>
          </a:xfrm>
          <a:prstGeom prst="rect">
            <a:avLst/>
          </a:prstGeom>
        </p:spPr>
      </p:pic>
    </p:spTree>
    <p:extLst>
      <p:ext uri="{BB962C8B-B14F-4D97-AF65-F5344CB8AC3E}">
        <p14:creationId xmlns:p14="http://schemas.microsoft.com/office/powerpoint/2010/main" val="248601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CDEF-FF49-DF45-A32D-32FFB7ED74F8}"/>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34A3C00C-2B2F-C14A-B940-4152A30BC785}"/>
              </a:ext>
            </a:extLst>
          </p:cNvPr>
          <p:cNvSpPr>
            <a:spLocks noGrp="1"/>
          </p:cNvSpPr>
          <p:nvPr>
            <p:ph idx="1"/>
          </p:nvPr>
        </p:nvSpPr>
        <p:spPr>
          <a:xfrm>
            <a:off x="1066800" y="2103120"/>
            <a:ext cx="6134100" cy="3931920"/>
          </a:xfrm>
        </p:spPr>
        <p:txBody>
          <a:bodyPr>
            <a:normAutofit/>
          </a:bodyPr>
          <a:lstStyle/>
          <a:p>
            <a:r>
              <a:rPr lang="en-US" sz="2400" dirty="0"/>
              <a:t>Enrollment: April 2017 through November 2019</a:t>
            </a:r>
          </a:p>
          <a:p>
            <a:r>
              <a:rPr lang="en-US" sz="2400" dirty="0"/>
              <a:t>Initial appointment with a health care provider</a:t>
            </a:r>
          </a:p>
          <a:p>
            <a:r>
              <a:rPr lang="en-US" sz="2400" dirty="0"/>
              <a:t>Data collection: evaluation of participants every 2 to 3 months</a:t>
            </a:r>
          </a:p>
          <a:p>
            <a:r>
              <a:rPr lang="en-US" sz="2400" dirty="0"/>
              <a:t>Final data collection date: April 29, 2020</a:t>
            </a:r>
          </a:p>
          <a:p>
            <a:r>
              <a:rPr lang="en-US" sz="2400" dirty="0"/>
              <a:t>Median follow up: 16 months</a:t>
            </a:r>
          </a:p>
          <a:p>
            <a:endParaRPr lang="en-US" sz="2400" dirty="0"/>
          </a:p>
        </p:txBody>
      </p:sp>
      <p:pic>
        <p:nvPicPr>
          <p:cNvPr id="14" name="Picture 13">
            <a:extLst>
              <a:ext uri="{FF2B5EF4-FFF2-40B4-BE49-F238E27FC236}">
                <a16:creationId xmlns:a16="http://schemas.microsoft.com/office/drawing/2014/main" id="{0933E202-3DE9-C44C-810C-54E78CB43F4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905750" y="1819275"/>
            <a:ext cx="3219450" cy="3219450"/>
          </a:xfrm>
          <a:prstGeom prst="rect">
            <a:avLst/>
          </a:prstGeom>
        </p:spPr>
      </p:pic>
    </p:spTree>
    <p:extLst>
      <p:ext uri="{BB962C8B-B14F-4D97-AF65-F5344CB8AC3E}">
        <p14:creationId xmlns:p14="http://schemas.microsoft.com/office/powerpoint/2010/main" val="2911370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FF80-AFED-B047-B444-8D363186E40E}"/>
              </a:ext>
            </a:extLst>
          </p:cNvPr>
          <p:cNvSpPr>
            <a:spLocks noGrp="1"/>
          </p:cNvSpPr>
          <p:nvPr>
            <p:ph type="title"/>
          </p:nvPr>
        </p:nvSpPr>
        <p:spPr/>
        <p:txBody>
          <a:bodyPr/>
          <a:lstStyle/>
          <a:p>
            <a:r>
              <a:rPr lang="en-US" dirty="0"/>
              <a:t>results</a:t>
            </a:r>
          </a:p>
        </p:txBody>
      </p:sp>
      <p:sp>
        <p:nvSpPr>
          <p:cNvPr id="3" name="Text Placeholder 2">
            <a:extLst>
              <a:ext uri="{FF2B5EF4-FFF2-40B4-BE49-F238E27FC236}">
                <a16:creationId xmlns:a16="http://schemas.microsoft.com/office/drawing/2014/main" id="{BF8F9BF7-4C1C-B14F-B9CA-EE8856D025C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40852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5CF0B5-2BFA-7246-9BD2-79E99608C812}"/>
              </a:ext>
            </a:extLst>
          </p:cNvPr>
          <p:cNvPicPr>
            <a:picLocks noChangeAspect="1"/>
          </p:cNvPicPr>
          <p:nvPr/>
        </p:nvPicPr>
        <p:blipFill>
          <a:blip r:embed="rId3"/>
          <a:stretch>
            <a:fillRect/>
          </a:stretch>
        </p:blipFill>
        <p:spPr>
          <a:xfrm>
            <a:off x="1295400" y="228600"/>
            <a:ext cx="9601200" cy="6400800"/>
          </a:xfrm>
          <a:prstGeom prst="rect">
            <a:avLst/>
          </a:prstGeom>
        </p:spPr>
      </p:pic>
      <p:pic>
        <p:nvPicPr>
          <p:cNvPr id="3" name="Picture 2">
            <a:extLst>
              <a:ext uri="{FF2B5EF4-FFF2-40B4-BE49-F238E27FC236}">
                <a16:creationId xmlns:a16="http://schemas.microsoft.com/office/drawing/2014/main" id="{7B4108CC-C9BB-7441-82A9-B4A3BCD31371}"/>
              </a:ext>
            </a:extLst>
          </p:cNvPr>
          <p:cNvPicPr>
            <a:picLocks noChangeAspect="1"/>
          </p:cNvPicPr>
          <p:nvPr/>
        </p:nvPicPr>
        <p:blipFill rotWithShape="1">
          <a:blip r:embed="rId4"/>
          <a:srcRect r="78243"/>
          <a:stretch/>
        </p:blipFill>
        <p:spPr>
          <a:xfrm>
            <a:off x="26555" y="2266253"/>
            <a:ext cx="3115655" cy="2076377"/>
          </a:xfrm>
          <a:prstGeom prst="rect">
            <a:avLst/>
          </a:prstGeom>
        </p:spPr>
      </p:pic>
      <p:pic>
        <p:nvPicPr>
          <p:cNvPr id="4" name="Picture 3">
            <a:extLst>
              <a:ext uri="{FF2B5EF4-FFF2-40B4-BE49-F238E27FC236}">
                <a16:creationId xmlns:a16="http://schemas.microsoft.com/office/drawing/2014/main" id="{8BF8E3F3-8EB5-0242-B7A7-F9370CFFB4B2}"/>
              </a:ext>
            </a:extLst>
          </p:cNvPr>
          <p:cNvPicPr>
            <a:picLocks noChangeAspect="1"/>
          </p:cNvPicPr>
          <p:nvPr/>
        </p:nvPicPr>
        <p:blipFill rotWithShape="1">
          <a:blip r:embed="rId4"/>
          <a:srcRect l="36154"/>
          <a:stretch/>
        </p:blipFill>
        <p:spPr>
          <a:xfrm>
            <a:off x="3022499" y="2266254"/>
            <a:ext cx="9142946" cy="2076376"/>
          </a:xfrm>
          <a:prstGeom prst="rect">
            <a:avLst/>
          </a:prstGeom>
        </p:spPr>
      </p:pic>
    </p:spTree>
    <p:extLst>
      <p:ext uri="{BB962C8B-B14F-4D97-AF65-F5344CB8AC3E}">
        <p14:creationId xmlns:p14="http://schemas.microsoft.com/office/powerpoint/2010/main" val="374615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222476-6FDE-9642-981E-5E2BD1C87B81}"/>
              </a:ext>
            </a:extLst>
          </p:cNvPr>
          <p:cNvPicPr>
            <a:picLocks noChangeAspect="1"/>
          </p:cNvPicPr>
          <p:nvPr/>
        </p:nvPicPr>
        <p:blipFill>
          <a:blip r:embed="rId2"/>
          <a:stretch>
            <a:fillRect/>
          </a:stretch>
        </p:blipFill>
        <p:spPr>
          <a:xfrm>
            <a:off x="1314450" y="273050"/>
            <a:ext cx="9563100" cy="6311900"/>
          </a:xfrm>
          <a:prstGeom prst="rect">
            <a:avLst/>
          </a:prstGeom>
        </p:spPr>
      </p:pic>
    </p:spTree>
    <p:extLst>
      <p:ext uri="{BB962C8B-B14F-4D97-AF65-F5344CB8AC3E}">
        <p14:creationId xmlns:p14="http://schemas.microsoft.com/office/powerpoint/2010/main" val="2462009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B34EA3-4D3E-FD4F-B227-46D4B37D24F7}"/>
              </a:ext>
            </a:extLst>
          </p:cNvPr>
          <p:cNvPicPr>
            <a:picLocks noChangeAspect="1"/>
          </p:cNvPicPr>
          <p:nvPr/>
        </p:nvPicPr>
        <p:blipFill>
          <a:blip r:embed="rId2"/>
          <a:stretch>
            <a:fillRect/>
          </a:stretch>
        </p:blipFill>
        <p:spPr>
          <a:xfrm>
            <a:off x="1218291" y="0"/>
            <a:ext cx="9755417" cy="6858000"/>
          </a:xfrm>
          <a:prstGeom prst="rect">
            <a:avLst/>
          </a:prstGeom>
        </p:spPr>
      </p:pic>
    </p:spTree>
    <p:extLst>
      <p:ext uri="{BB962C8B-B14F-4D97-AF65-F5344CB8AC3E}">
        <p14:creationId xmlns:p14="http://schemas.microsoft.com/office/powerpoint/2010/main" val="639424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22AC46-A118-1443-AD54-AA31486B881D}"/>
              </a:ext>
            </a:extLst>
          </p:cNvPr>
          <p:cNvPicPr>
            <a:picLocks noChangeAspect="1"/>
          </p:cNvPicPr>
          <p:nvPr/>
        </p:nvPicPr>
        <p:blipFill>
          <a:blip r:embed="rId2"/>
          <a:stretch>
            <a:fillRect/>
          </a:stretch>
        </p:blipFill>
        <p:spPr>
          <a:xfrm>
            <a:off x="1354597" y="0"/>
            <a:ext cx="9482805" cy="6858000"/>
          </a:xfrm>
          <a:prstGeom prst="rect">
            <a:avLst/>
          </a:prstGeom>
        </p:spPr>
      </p:pic>
    </p:spTree>
    <p:extLst>
      <p:ext uri="{BB962C8B-B14F-4D97-AF65-F5344CB8AC3E}">
        <p14:creationId xmlns:p14="http://schemas.microsoft.com/office/powerpoint/2010/main" val="3349774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31E3C-9799-1D4A-8D35-8B86B0009CC9}"/>
              </a:ext>
            </a:extLst>
          </p:cNvPr>
          <p:cNvSpPr>
            <a:spLocks noGrp="1"/>
          </p:cNvSpPr>
          <p:nvPr>
            <p:ph type="title"/>
          </p:nvPr>
        </p:nvSpPr>
        <p:spPr/>
        <p:txBody>
          <a:bodyPr/>
          <a:lstStyle/>
          <a:p>
            <a:r>
              <a:rPr lang="en-US" dirty="0"/>
              <a:t>Critical appraisal</a:t>
            </a:r>
          </a:p>
        </p:txBody>
      </p:sp>
      <p:sp>
        <p:nvSpPr>
          <p:cNvPr id="3" name="Text Placeholder 2">
            <a:extLst>
              <a:ext uri="{FF2B5EF4-FFF2-40B4-BE49-F238E27FC236}">
                <a16:creationId xmlns:a16="http://schemas.microsoft.com/office/drawing/2014/main" id="{29713441-1412-044C-BB1E-46DD2BE362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28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F596-3F11-F645-A63C-6026DA18720B}"/>
              </a:ext>
            </a:extLst>
          </p:cNvPr>
          <p:cNvSpPr>
            <a:spLocks noGrp="1"/>
          </p:cNvSpPr>
          <p:nvPr>
            <p:ph type="title"/>
          </p:nvPr>
        </p:nvSpPr>
        <p:spPr/>
        <p:txBody>
          <a:bodyPr>
            <a:normAutofit fontScale="90000"/>
          </a:bodyPr>
          <a:lstStyle/>
          <a:p>
            <a:r>
              <a:rPr lang="en-US" dirty="0"/>
              <a:t>Is this evidence about therapy valid?</a:t>
            </a:r>
          </a:p>
        </p:txBody>
      </p:sp>
      <p:sp>
        <p:nvSpPr>
          <p:cNvPr id="3" name="Content Placeholder 2">
            <a:extLst>
              <a:ext uri="{FF2B5EF4-FFF2-40B4-BE49-F238E27FC236}">
                <a16:creationId xmlns:a16="http://schemas.microsoft.com/office/drawing/2014/main" id="{8E74764C-7BDE-F24D-BD7A-D991D8966864}"/>
              </a:ext>
            </a:extLst>
          </p:cNvPr>
          <p:cNvSpPr>
            <a:spLocks noGrp="1"/>
          </p:cNvSpPr>
          <p:nvPr>
            <p:ph idx="1"/>
          </p:nvPr>
        </p:nvSpPr>
        <p:spPr/>
        <p:txBody>
          <a:bodyPr>
            <a:normAutofit/>
          </a:bodyPr>
          <a:lstStyle/>
          <a:p>
            <a:pPr marL="0" indent="0">
              <a:buNone/>
            </a:pPr>
            <a:r>
              <a:rPr lang="en-US" sz="2600" dirty="0"/>
              <a:t>Was there a fair start?</a:t>
            </a:r>
          </a:p>
          <a:p>
            <a:pPr marL="342900" indent="-342900">
              <a:buFont typeface="+mj-lt"/>
              <a:buAutoNum type="arabicPeriod"/>
            </a:pPr>
            <a:r>
              <a:rPr lang="en-US" sz="2400" dirty="0"/>
              <a:t>Was the assignment of patients to treatment randomized?</a:t>
            </a:r>
          </a:p>
          <a:p>
            <a:pPr marL="342900" indent="-342900">
              <a:buFont typeface="+mj-lt"/>
              <a:buAutoNum type="arabicPeriod"/>
            </a:pPr>
            <a:r>
              <a:rPr lang="en-US" sz="2400" dirty="0"/>
              <a:t>Was the assignment concealed?</a:t>
            </a:r>
          </a:p>
          <a:p>
            <a:pPr marL="342900" indent="-342900">
              <a:buFont typeface="+mj-lt"/>
              <a:buAutoNum type="arabicPeriod"/>
            </a:pPr>
            <a:r>
              <a:rPr lang="en-US" sz="2400" b="1" dirty="0"/>
              <a:t>Were the groups similar at the start of the trial?</a:t>
            </a:r>
          </a:p>
          <a:p>
            <a:pPr marL="0" indent="0">
              <a:buNone/>
            </a:pPr>
            <a:r>
              <a:rPr lang="en-US" sz="2600" dirty="0"/>
              <a:t>Was there a fair race?</a:t>
            </a:r>
          </a:p>
          <a:p>
            <a:pPr marL="342900" indent="-342900">
              <a:buFont typeface="+mj-lt"/>
              <a:buAutoNum type="arabicPeriod" startAt="4"/>
            </a:pPr>
            <a:r>
              <a:rPr lang="en-US" sz="2400" dirty="0"/>
              <a:t>Was follow-up of patients sufficiently long and complete?</a:t>
            </a:r>
          </a:p>
          <a:p>
            <a:pPr marL="342900" indent="-342900">
              <a:buFont typeface="+mj-lt"/>
              <a:buAutoNum type="arabicPeriod" startAt="4"/>
            </a:pPr>
            <a:r>
              <a:rPr lang="en-US" sz="2400" dirty="0"/>
              <a:t>Were all patients analyzed in the groups to which they were randomized?</a:t>
            </a:r>
          </a:p>
          <a:p>
            <a:pPr marL="342900" indent="-342900">
              <a:buFont typeface="+mj-lt"/>
              <a:buAutoNum type="arabicPeriod" startAt="6"/>
            </a:pPr>
            <a:endParaRPr lang="en-US" sz="2400" dirty="0"/>
          </a:p>
          <a:p>
            <a:pPr marL="342900" indent="-342900">
              <a:buFont typeface="+mj-lt"/>
              <a:buAutoNum type="arabicPeriod" startAt="6"/>
            </a:pPr>
            <a:endParaRPr lang="en-US" sz="2400" dirty="0"/>
          </a:p>
        </p:txBody>
      </p:sp>
    </p:spTree>
    <p:extLst>
      <p:ext uri="{BB962C8B-B14F-4D97-AF65-F5344CB8AC3E}">
        <p14:creationId xmlns:p14="http://schemas.microsoft.com/office/powerpoint/2010/main" val="3788667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FE94B9-2558-6C4A-AC5F-432972FA0700}"/>
              </a:ext>
            </a:extLst>
          </p:cNvPr>
          <p:cNvPicPr>
            <a:picLocks noChangeAspect="1"/>
          </p:cNvPicPr>
          <p:nvPr/>
        </p:nvPicPr>
        <p:blipFill>
          <a:blip r:embed="rId3"/>
          <a:stretch>
            <a:fillRect/>
          </a:stretch>
        </p:blipFill>
        <p:spPr>
          <a:xfrm>
            <a:off x="2011680" y="0"/>
            <a:ext cx="8138160" cy="2622296"/>
          </a:xfrm>
          <a:prstGeom prst="rect">
            <a:avLst/>
          </a:prstGeom>
        </p:spPr>
      </p:pic>
      <p:pic>
        <p:nvPicPr>
          <p:cNvPr id="3" name="Picture 2">
            <a:extLst>
              <a:ext uri="{FF2B5EF4-FFF2-40B4-BE49-F238E27FC236}">
                <a16:creationId xmlns:a16="http://schemas.microsoft.com/office/drawing/2014/main" id="{A75464E8-8903-164A-B3E8-0DB56EEB6997}"/>
              </a:ext>
            </a:extLst>
          </p:cNvPr>
          <p:cNvPicPr>
            <a:picLocks noChangeAspect="1"/>
          </p:cNvPicPr>
          <p:nvPr/>
        </p:nvPicPr>
        <p:blipFill>
          <a:blip r:embed="rId4"/>
          <a:stretch>
            <a:fillRect/>
          </a:stretch>
        </p:blipFill>
        <p:spPr>
          <a:xfrm>
            <a:off x="2006138" y="2632117"/>
            <a:ext cx="8123259" cy="3006513"/>
          </a:xfrm>
          <a:prstGeom prst="rect">
            <a:avLst/>
          </a:prstGeom>
        </p:spPr>
      </p:pic>
      <p:pic>
        <p:nvPicPr>
          <p:cNvPr id="4" name="Picture 3">
            <a:extLst>
              <a:ext uri="{FF2B5EF4-FFF2-40B4-BE49-F238E27FC236}">
                <a16:creationId xmlns:a16="http://schemas.microsoft.com/office/drawing/2014/main" id="{4843C53C-1C95-5B4A-8DF0-8744D81503D5}"/>
              </a:ext>
            </a:extLst>
          </p:cNvPr>
          <p:cNvPicPr>
            <a:picLocks noChangeAspect="1"/>
          </p:cNvPicPr>
          <p:nvPr/>
        </p:nvPicPr>
        <p:blipFill rotWithShape="1">
          <a:blip r:embed="rId5"/>
          <a:srcRect l="1" r="-500"/>
          <a:stretch/>
        </p:blipFill>
        <p:spPr>
          <a:xfrm>
            <a:off x="2006137" y="5638629"/>
            <a:ext cx="8168640" cy="922880"/>
          </a:xfrm>
          <a:prstGeom prst="rect">
            <a:avLst/>
          </a:prstGeom>
        </p:spPr>
      </p:pic>
    </p:spTree>
    <p:extLst>
      <p:ext uri="{BB962C8B-B14F-4D97-AF65-F5344CB8AC3E}">
        <p14:creationId xmlns:p14="http://schemas.microsoft.com/office/powerpoint/2010/main" val="76698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391C1F-126C-CA41-B74F-BC017AC16493}"/>
              </a:ext>
            </a:extLst>
          </p:cNvPr>
          <p:cNvPicPr>
            <a:picLocks noChangeAspect="1"/>
          </p:cNvPicPr>
          <p:nvPr/>
        </p:nvPicPr>
        <p:blipFill>
          <a:blip r:embed="rId3"/>
          <a:stretch>
            <a:fillRect/>
          </a:stretch>
        </p:blipFill>
        <p:spPr>
          <a:xfrm>
            <a:off x="211397" y="901540"/>
            <a:ext cx="11769205" cy="5054920"/>
          </a:xfrm>
          <a:prstGeom prst="rect">
            <a:avLst/>
          </a:prstGeom>
        </p:spPr>
      </p:pic>
    </p:spTree>
    <p:extLst>
      <p:ext uri="{BB962C8B-B14F-4D97-AF65-F5344CB8AC3E}">
        <p14:creationId xmlns:p14="http://schemas.microsoft.com/office/powerpoint/2010/main" val="3736018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F596-3F11-F645-A63C-6026DA18720B}"/>
              </a:ext>
            </a:extLst>
          </p:cNvPr>
          <p:cNvSpPr>
            <a:spLocks noGrp="1"/>
          </p:cNvSpPr>
          <p:nvPr>
            <p:ph type="title"/>
          </p:nvPr>
        </p:nvSpPr>
        <p:spPr/>
        <p:txBody>
          <a:bodyPr>
            <a:normAutofit fontScale="90000"/>
          </a:bodyPr>
          <a:lstStyle/>
          <a:p>
            <a:r>
              <a:rPr lang="en-US" dirty="0"/>
              <a:t>Is this evidence about therapy valid?</a:t>
            </a:r>
          </a:p>
        </p:txBody>
      </p:sp>
      <p:sp>
        <p:nvSpPr>
          <p:cNvPr id="3" name="Content Placeholder 2">
            <a:extLst>
              <a:ext uri="{FF2B5EF4-FFF2-40B4-BE49-F238E27FC236}">
                <a16:creationId xmlns:a16="http://schemas.microsoft.com/office/drawing/2014/main" id="{8E74764C-7BDE-F24D-BD7A-D991D8966864}"/>
              </a:ext>
            </a:extLst>
          </p:cNvPr>
          <p:cNvSpPr>
            <a:spLocks noGrp="1"/>
          </p:cNvSpPr>
          <p:nvPr>
            <p:ph idx="1"/>
          </p:nvPr>
        </p:nvSpPr>
        <p:spPr/>
        <p:txBody>
          <a:bodyPr>
            <a:normAutofit/>
          </a:bodyPr>
          <a:lstStyle/>
          <a:p>
            <a:pPr marL="0" indent="0">
              <a:buNone/>
            </a:pPr>
            <a:r>
              <a:rPr lang="en-US" sz="2600" dirty="0"/>
              <a:t>Was there a fair start?</a:t>
            </a:r>
          </a:p>
          <a:p>
            <a:pPr marL="342900" indent="-342900">
              <a:buFont typeface="+mj-lt"/>
              <a:buAutoNum type="arabicPeriod"/>
            </a:pPr>
            <a:r>
              <a:rPr lang="en-US" sz="2400" dirty="0"/>
              <a:t>Was the assignment of patients to treatment randomized? </a:t>
            </a:r>
            <a:r>
              <a:rPr lang="en-US" sz="2400" b="1" i="1" dirty="0"/>
              <a:t>yes</a:t>
            </a:r>
            <a:endParaRPr lang="en-US" sz="2400" b="1" dirty="0"/>
          </a:p>
          <a:p>
            <a:pPr marL="342900" indent="-342900">
              <a:buFont typeface="+mj-lt"/>
              <a:buAutoNum type="arabicPeriod"/>
            </a:pPr>
            <a:r>
              <a:rPr lang="en-US" sz="2400" dirty="0"/>
              <a:t>Was the assignment concealed? </a:t>
            </a:r>
            <a:r>
              <a:rPr lang="en-US" sz="2400" b="1" i="1" dirty="0"/>
              <a:t>yes</a:t>
            </a:r>
            <a:endParaRPr lang="en-US" sz="2400" b="1" dirty="0"/>
          </a:p>
          <a:p>
            <a:pPr marL="342900" indent="-342900">
              <a:buFont typeface="+mj-lt"/>
              <a:buAutoNum type="arabicPeriod"/>
            </a:pPr>
            <a:r>
              <a:rPr lang="en-US" sz="2400" dirty="0"/>
              <a:t>Were the groups similar at the start of the trial? </a:t>
            </a:r>
            <a:r>
              <a:rPr lang="en-US" sz="2400" b="1" i="1" dirty="0"/>
              <a:t>yes</a:t>
            </a:r>
            <a:endParaRPr lang="en-US" sz="2400" b="1" dirty="0"/>
          </a:p>
          <a:p>
            <a:pPr marL="0" indent="0">
              <a:buNone/>
            </a:pPr>
            <a:r>
              <a:rPr lang="en-US" sz="2600" dirty="0"/>
              <a:t>Was there a fair race?</a:t>
            </a:r>
          </a:p>
          <a:p>
            <a:pPr marL="342900" indent="-342900">
              <a:buFont typeface="+mj-lt"/>
              <a:buAutoNum type="arabicPeriod" startAt="4"/>
            </a:pPr>
            <a:r>
              <a:rPr lang="en-US" sz="2400" b="1" dirty="0"/>
              <a:t>Was follow-up of patients sufficiently long and complete?</a:t>
            </a:r>
          </a:p>
          <a:p>
            <a:pPr marL="342900" indent="-342900">
              <a:buFont typeface="+mj-lt"/>
              <a:buAutoNum type="arabicPeriod" startAt="4"/>
            </a:pPr>
            <a:r>
              <a:rPr lang="en-US" sz="2400" dirty="0"/>
              <a:t>Were all patients analyzed in the groups to which they were randomized?</a:t>
            </a:r>
          </a:p>
          <a:p>
            <a:pPr marL="342900" indent="-342900">
              <a:buFont typeface="+mj-lt"/>
              <a:buAutoNum type="arabicPeriod" startAt="6"/>
            </a:pPr>
            <a:endParaRPr lang="en-US" sz="2400" dirty="0"/>
          </a:p>
          <a:p>
            <a:pPr marL="342900" indent="-342900">
              <a:buFont typeface="+mj-lt"/>
              <a:buAutoNum type="arabicPeriod" startAt="6"/>
            </a:pPr>
            <a:endParaRPr lang="en-US" sz="2400" dirty="0"/>
          </a:p>
        </p:txBody>
      </p:sp>
    </p:spTree>
    <p:extLst>
      <p:ext uri="{BB962C8B-B14F-4D97-AF65-F5344CB8AC3E}">
        <p14:creationId xmlns:p14="http://schemas.microsoft.com/office/powerpoint/2010/main" val="2220268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5CF0B5-2BFA-7246-9BD2-79E99608C812}"/>
              </a:ext>
            </a:extLst>
          </p:cNvPr>
          <p:cNvPicPr>
            <a:picLocks noChangeAspect="1"/>
          </p:cNvPicPr>
          <p:nvPr/>
        </p:nvPicPr>
        <p:blipFill>
          <a:blip r:embed="rId3"/>
          <a:stretch>
            <a:fillRect/>
          </a:stretch>
        </p:blipFill>
        <p:spPr>
          <a:xfrm>
            <a:off x="1295400" y="228600"/>
            <a:ext cx="9601200" cy="6400800"/>
          </a:xfrm>
          <a:prstGeom prst="rect">
            <a:avLst/>
          </a:prstGeom>
        </p:spPr>
      </p:pic>
    </p:spTree>
    <p:extLst>
      <p:ext uri="{BB962C8B-B14F-4D97-AF65-F5344CB8AC3E}">
        <p14:creationId xmlns:p14="http://schemas.microsoft.com/office/powerpoint/2010/main" val="867494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2B510-E3DA-3D4D-AEDB-A7825B734C38}"/>
              </a:ext>
            </a:extLst>
          </p:cNvPr>
          <p:cNvSpPr>
            <a:spLocks noGrp="1"/>
          </p:cNvSpPr>
          <p:nvPr>
            <p:ph type="title"/>
          </p:nvPr>
        </p:nvSpPr>
        <p:spPr/>
        <p:txBody>
          <a:bodyPr>
            <a:normAutofit fontScale="90000"/>
          </a:bodyPr>
          <a:lstStyle/>
          <a:p>
            <a:r>
              <a:rPr lang="en-US" dirty="0"/>
              <a:t>Is this valid evidence about therapy important?</a:t>
            </a:r>
          </a:p>
        </p:txBody>
      </p:sp>
      <p:sp>
        <p:nvSpPr>
          <p:cNvPr id="3" name="Content Placeholder 2">
            <a:extLst>
              <a:ext uri="{FF2B5EF4-FFF2-40B4-BE49-F238E27FC236}">
                <a16:creationId xmlns:a16="http://schemas.microsoft.com/office/drawing/2014/main" id="{DE97A104-D20C-104C-B306-439F0A4C733C}"/>
              </a:ext>
            </a:extLst>
          </p:cNvPr>
          <p:cNvSpPr>
            <a:spLocks noGrp="1"/>
          </p:cNvSpPr>
          <p:nvPr>
            <p:ph idx="1"/>
          </p:nvPr>
        </p:nvSpPr>
        <p:spPr/>
        <p:txBody>
          <a:bodyPr>
            <a:normAutofit/>
          </a:bodyPr>
          <a:lstStyle/>
          <a:p>
            <a:pPr marL="342900" indent="-342900">
              <a:buFont typeface="+mj-lt"/>
              <a:buAutoNum type="arabicPeriod"/>
            </a:pPr>
            <a:r>
              <a:rPr lang="en-US" sz="2800" b="1" dirty="0"/>
              <a:t>What is the magnitude of the treatment effect?</a:t>
            </a:r>
          </a:p>
          <a:p>
            <a:pPr marL="342900" indent="-342900">
              <a:buFont typeface="+mj-lt"/>
              <a:buAutoNum type="arabicPeriod"/>
            </a:pPr>
            <a:r>
              <a:rPr lang="en-US" sz="2800" b="1" dirty="0"/>
              <a:t>How precise is the estimate of the treatment effect?</a:t>
            </a:r>
          </a:p>
        </p:txBody>
      </p:sp>
    </p:spTree>
    <p:extLst>
      <p:ext uri="{BB962C8B-B14F-4D97-AF65-F5344CB8AC3E}">
        <p14:creationId xmlns:p14="http://schemas.microsoft.com/office/powerpoint/2010/main" val="2969493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80D12D-5038-E34B-8249-ADD4E372DC5B}"/>
              </a:ext>
            </a:extLst>
          </p:cNvPr>
          <p:cNvPicPr>
            <a:picLocks noChangeAspect="1"/>
          </p:cNvPicPr>
          <p:nvPr/>
        </p:nvPicPr>
        <p:blipFill rotWithShape="1">
          <a:blip r:embed="rId3"/>
          <a:srcRect r="78243"/>
          <a:stretch/>
        </p:blipFill>
        <p:spPr>
          <a:xfrm>
            <a:off x="66461" y="531086"/>
            <a:ext cx="3115655" cy="2076377"/>
          </a:xfrm>
          <a:prstGeom prst="rect">
            <a:avLst/>
          </a:prstGeom>
        </p:spPr>
      </p:pic>
      <p:pic>
        <p:nvPicPr>
          <p:cNvPr id="3" name="Picture 2">
            <a:extLst>
              <a:ext uri="{FF2B5EF4-FFF2-40B4-BE49-F238E27FC236}">
                <a16:creationId xmlns:a16="http://schemas.microsoft.com/office/drawing/2014/main" id="{2830C16B-137E-C34A-ACBE-15C9BFD07164}"/>
              </a:ext>
            </a:extLst>
          </p:cNvPr>
          <p:cNvPicPr>
            <a:picLocks noChangeAspect="1"/>
          </p:cNvPicPr>
          <p:nvPr/>
        </p:nvPicPr>
        <p:blipFill rotWithShape="1">
          <a:blip r:embed="rId3"/>
          <a:srcRect l="36154"/>
          <a:stretch/>
        </p:blipFill>
        <p:spPr>
          <a:xfrm>
            <a:off x="3062405" y="531087"/>
            <a:ext cx="9142946" cy="2076376"/>
          </a:xfrm>
          <a:prstGeom prst="rect">
            <a:avLst/>
          </a:prstGeom>
        </p:spPr>
      </p:pic>
      <p:sp>
        <p:nvSpPr>
          <p:cNvPr id="2" name="TextBox 1">
            <a:extLst>
              <a:ext uri="{FF2B5EF4-FFF2-40B4-BE49-F238E27FC236}">
                <a16:creationId xmlns:a16="http://schemas.microsoft.com/office/drawing/2014/main" id="{06245CC9-3961-1C4C-A88F-E05A5F673FAE}"/>
              </a:ext>
            </a:extLst>
          </p:cNvPr>
          <p:cNvSpPr txBox="1"/>
          <p:nvPr/>
        </p:nvSpPr>
        <p:spPr>
          <a:xfrm>
            <a:off x="2103808" y="3261416"/>
            <a:ext cx="8804824" cy="2246769"/>
          </a:xfrm>
          <a:prstGeom prst="rect">
            <a:avLst/>
          </a:prstGeom>
          <a:noFill/>
        </p:spPr>
        <p:txBody>
          <a:bodyPr wrap="square" rtlCol="0">
            <a:spAutoFit/>
          </a:bodyPr>
          <a:lstStyle/>
          <a:p>
            <a:r>
              <a:rPr lang="en-US" sz="2800" dirty="0"/>
              <a:t>ARR = 24.7% - 19.4% = 5.3%</a:t>
            </a:r>
          </a:p>
          <a:p>
            <a:r>
              <a:rPr lang="en-US" sz="2800" dirty="0"/>
              <a:t>NNT = 1/5.3% = 19</a:t>
            </a:r>
          </a:p>
          <a:p>
            <a:r>
              <a:rPr lang="en-US" sz="2800" dirty="0"/>
              <a:t>19 people would need to be treated with empagliflozin to prevent one primary outcome</a:t>
            </a:r>
          </a:p>
          <a:p>
            <a:r>
              <a:rPr lang="en-US" sz="2800" dirty="0"/>
              <a:t> </a:t>
            </a:r>
          </a:p>
        </p:txBody>
      </p:sp>
    </p:spTree>
    <p:extLst>
      <p:ext uri="{BB962C8B-B14F-4D97-AF65-F5344CB8AC3E}">
        <p14:creationId xmlns:p14="http://schemas.microsoft.com/office/powerpoint/2010/main" val="323047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F66C-ABA4-F94C-8F44-4F30BC5ED01A}"/>
              </a:ext>
            </a:extLst>
          </p:cNvPr>
          <p:cNvSpPr>
            <a:spLocks noGrp="1"/>
          </p:cNvSpPr>
          <p:nvPr>
            <p:ph type="title"/>
          </p:nvPr>
        </p:nvSpPr>
        <p:spPr/>
        <p:txBody>
          <a:bodyPr>
            <a:normAutofit fontScale="90000"/>
          </a:bodyPr>
          <a:lstStyle/>
          <a:p>
            <a:r>
              <a:rPr lang="en-US" dirty="0"/>
              <a:t>Can we apply this valid, important evidence about therapy in caring for our patient?</a:t>
            </a:r>
          </a:p>
        </p:txBody>
      </p:sp>
      <p:sp>
        <p:nvSpPr>
          <p:cNvPr id="3" name="Content Placeholder 2">
            <a:extLst>
              <a:ext uri="{FF2B5EF4-FFF2-40B4-BE49-F238E27FC236}">
                <a16:creationId xmlns:a16="http://schemas.microsoft.com/office/drawing/2014/main" id="{B09D9681-0885-2A40-8B8D-EB30DB78DBAF}"/>
              </a:ext>
            </a:extLst>
          </p:cNvPr>
          <p:cNvSpPr>
            <a:spLocks noGrp="1"/>
          </p:cNvSpPr>
          <p:nvPr>
            <p:ph idx="1"/>
          </p:nvPr>
        </p:nvSpPr>
        <p:spPr>
          <a:xfrm>
            <a:off x="1066800" y="2283486"/>
            <a:ext cx="10058400" cy="3931920"/>
          </a:xfrm>
        </p:spPr>
        <p:txBody>
          <a:bodyPr>
            <a:noAutofit/>
          </a:bodyPr>
          <a:lstStyle/>
          <a:p>
            <a:pPr marL="342900" indent="-342900">
              <a:buFont typeface="+mj-lt"/>
              <a:buAutoNum type="arabicPeriod"/>
            </a:pPr>
            <a:r>
              <a:rPr lang="en-US" sz="2400" b="1" dirty="0"/>
              <a:t>Is our patient so different from those in the study that its results cannot apply?</a:t>
            </a:r>
          </a:p>
          <a:p>
            <a:pPr marL="342900" indent="-342900">
              <a:buFont typeface="+mj-lt"/>
              <a:buAutoNum type="arabicPeriod"/>
            </a:pPr>
            <a:r>
              <a:rPr lang="en-US" sz="2400" dirty="0"/>
              <a:t>Is the treatment feasible in our setting?</a:t>
            </a:r>
          </a:p>
          <a:p>
            <a:pPr marL="342900" indent="-342900">
              <a:buFont typeface="+mj-lt"/>
              <a:buAutoNum type="arabicPeriod"/>
            </a:pPr>
            <a:r>
              <a:rPr lang="en-US" sz="2400" dirty="0"/>
              <a:t>What are our patient’s potential benefits and harms from the therapy?</a:t>
            </a:r>
          </a:p>
          <a:p>
            <a:pPr marL="342900" indent="-342900">
              <a:buFont typeface="+mj-lt"/>
              <a:buAutoNum type="arabicPeriod"/>
            </a:pPr>
            <a:r>
              <a:rPr lang="en-US" sz="2400" dirty="0"/>
              <a:t>Whare are our patient's values and expectations for both the outcome we are trying to prevent and the treatment we are offering?</a:t>
            </a:r>
          </a:p>
        </p:txBody>
      </p:sp>
    </p:spTree>
    <p:extLst>
      <p:ext uri="{BB962C8B-B14F-4D97-AF65-F5344CB8AC3E}">
        <p14:creationId xmlns:p14="http://schemas.microsoft.com/office/powerpoint/2010/main" val="2965851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97C0-23EC-4E49-BF58-B67F94916C16}"/>
              </a:ext>
            </a:extLst>
          </p:cNvPr>
          <p:cNvSpPr>
            <a:spLocks noGrp="1"/>
          </p:cNvSpPr>
          <p:nvPr>
            <p:ph type="title"/>
          </p:nvPr>
        </p:nvSpPr>
        <p:spPr/>
        <p:txBody>
          <a:bodyPr/>
          <a:lstStyle/>
          <a:p>
            <a:r>
              <a:rPr lang="en-US" dirty="0"/>
              <a:t>Our Patient</a:t>
            </a:r>
          </a:p>
        </p:txBody>
      </p:sp>
      <p:sp>
        <p:nvSpPr>
          <p:cNvPr id="3" name="Content Placeholder 2">
            <a:extLst>
              <a:ext uri="{FF2B5EF4-FFF2-40B4-BE49-F238E27FC236}">
                <a16:creationId xmlns:a16="http://schemas.microsoft.com/office/drawing/2014/main" id="{B3274A81-316A-9242-9F53-6E911528BA45}"/>
              </a:ext>
            </a:extLst>
          </p:cNvPr>
          <p:cNvSpPr>
            <a:spLocks noGrp="1"/>
          </p:cNvSpPr>
          <p:nvPr>
            <p:ph idx="1"/>
          </p:nvPr>
        </p:nvSpPr>
        <p:spPr>
          <a:xfrm>
            <a:off x="495300" y="1703070"/>
            <a:ext cx="11372850" cy="4850130"/>
          </a:xfrm>
        </p:spPr>
        <p:txBody>
          <a:bodyPr numCol="3">
            <a:normAutofit/>
          </a:bodyPr>
          <a:lstStyle/>
          <a:p>
            <a:r>
              <a:rPr lang="en-US" sz="2400" dirty="0"/>
              <a:t>66F with hx of </a:t>
            </a:r>
            <a:r>
              <a:rPr lang="en-US" sz="2400" dirty="0" err="1"/>
              <a:t>HFrEF</a:t>
            </a:r>
            <a:r>
              <a:rPr lang="en-US" sz="2400" dirty="0"/>
              <a:t> (EF 35%), mitral valve regurgitation s/p mitral clip, </a:t>
            </a:r>
            <a:r>
              <a:rPr lang="en-US" sz="2400" dirty="0" err="1"/>
              <a:t>pHTN</a:t>
            </a:r>
            <a:r>
              <a:rPr lang="en-US" sz="2400" dirty="0"/>
              <a:t>, and Type II DM</a:t>
            </a:r>
          </a:p>
          <a:p>
            <a:r>
              <a:rPr lang="en-US" sz="2400" dirty="0"/>
              <a:t>NYHA Class II</a:t>
            </a:r>
          </a:p>
          <a:p>
            <a:r>
              <a:rPr lang="en-US" sz="2400" dirty="0"/>
              <a:t>Hospital visits this year:</a:t>
            </a:r>
          </a:p>
          <a:p>
            <a:pPr lvl="1"/>
            <a:r>
              <a:rPr lang="en-US" sz="2200" dirty="0"/>
              <a:t>Heart failure inpatient admission</a:t>
            </a:r>
          </a:p>
          <a:p>
            <a:pPr lvl="1"/>
            <a:r>
              <a:rPr lang="en-US" sz="2200" dirty="0"/>
              <a:t>Hypoglycemia observation admission</a:t>
            </a:r>
          </a:p>
          <a:p>
            <a:pPr lvl="1"/>
            <a:r>
              <a:rPr lang="en-US" sz="2200" dirty="0"/>
              <a:t>Hyperglycemia ED visit</a:t>
            </a:r>
            <a:endParaRPr lang="en-US" sz="2000" dirty="0"/>
          </a:p>
          <a:p>
            <a:r>
              <a:rPr lang="en-US" sz="2400" dirty="0"/>
              <a:t>Medications</a:t>
            </a:r>
          </a:p>
          <a:p>
            <a:pPr lvl="1"/>
            <a:r>
              <a:rPr lang="en-US" sz="2200" dirty="0"/>
              <a:t>Metoprolol 100 mg</a:t>
            </a:r>
          </a:p>
          <a:p>
            <a:pPr lvl="1"/>
            <a:r>
              <a:rPr lang="en-US" sz="2200" dirty="0"/>
              <a:t>Lisinopril 10 mg</a:t>
            </a:r>
          </a:p>
          <a:p>
            <a:pPr lvl="1"/>
            <a:r>
              <a:rPr lang="en-US" sz="2200" dirty="0"/>
              <a:t>Atorvastatin 40 mg </a:t>
            </a:r>
          </a:p>
          <a:p>
            <a:pPr lvl="1"/>
            <a:r>
              <a:rPr lang="en-US" sz="2200" dirty="0"/>
              <a:t>Lasix 60 mg </a:t>
            </a:r>
          </a:p>
          <a:p>
            <a:pPr lvl="1"/>
            <a:r>
              <a:rPr lang="en-US" sz="2200" dirty="0"/>
              <a:t>Metformin 1000 mg BID</a:t>
            </a:r>
          </a:p>
          <a:p>
            <a:pPr lvl="1"/>
            <a:r>
              <a:rPr lang="en-US" sz="2200" dirty="0"/>
              <a:t>Glargine 19 units</a:t>
            </a:r>
          </a:p>
          <a:p>
            <a:pPr lvl="1"/>
            <a:r>
              <a:rPr lang="en-US" sz="2200" dirty="0"/>
              <a:t>Lispro 5 units TID</a:t>
            </a:r>
          </a:p>
          <a:p>
            <a:pPr lvl="1"/>
            <a:endParaRPr lang="en-US" sz="2200" dirty="0"/>
          </a:p>
          <a:p>
            <a:pPr lvl="1"/>
            <a:endParaRPr lang="en-US" sz="2200" dirty="0"/>
          </a:p>
          <a:p>
            <a:pPr lvl="1"/>
            <a:endParaRPr lang="en-US" sz="2200" dirty="0"/>
          </a:p>
          <a:p>
            <a:r>
              <a:rPr lang="en-US" sz="2400" dirty="0"/>
              <a:t>Data:</a:t>
            </a:r>
          </a:p>
          <a:p>
            <a:pPr lvl="1"/>
            <a:r>
              <a:rPr lang="en-US" sz="2200" dirty="0"/>
              <a:t>BMI 30</a:t>
            </a:r>
          </a:p>
          <a:p>
            <a:pPr lvl="1"/>
            <a:r>
              <a:rPr lang="en-US" sz="2200" dirty="0"/>
              <a:t>Last Hgb A1c 10.1%</a:t>
            </a:r>
          </a:p>
          <a:p>
            <a:pPr lvl="1"/>
            <a:r>
              <a:rPr lang="en-US" sz="2200" dirty="0"/>
              <a:t>Urine microalbuminuria 164</a:t>
            </a:r>
          </a:p>
          <a:p>
            <a:pPr lvl="1"/>
            <a:r>
              <a:rPr lang="en-US" sz="2200" dirty="0"/>
              <a:t>GFR in 50s</a:t>
            </a:r>
          </a:p>
          <a:p>
            <a:endParaRPr lang="en-US" sz="2400" dirty="0"/>
          </a:p>
          <a:p>
            <a:endParaRPr lang="en-US" sz="2400" dirty="0"/>
          </a:p>
        </p:txBody>
      </p:sp>
    </p:spTree>
    <p:extLst>
      <p:ext uri="{BB962C8B-B14F-4D97-AF65-F5344CB8AC3E}">
        <p14:creationId xmlns:p14="http://schemas.microsoft.com/office/powerpoint/2010/main" val="3774537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AEB4-9ECA-6847-B6EC-8E1DB7EF8C9B}"/>
              </a:ext>
            </a:extLst>
          </p:cNvPr>
          <p:cNvSpPr>
            <a:spLocks noGrp="1"/>
          </p:cNvSpPr>
          <p:nvPr>
            <p:ph type="title"/>
          </p:nvPr>
        </p:nvSpPr>
        <p:spPr/>
        <p:txBody>
          <a:bodyPr/>
          <a:lstStyle/>
          <a:p>
            <a:r>
              <a:rPr lang="en-US" dirty="0"/>
              <a:t>Average Baseline Characteristics</a:t>
            </a:r>
          </a:p>
        </p:txBody>
      </p:sp>
      <p:sp>
        <p:nvSpPr>
          <p:cNvPr id="3" name="Content Placeholder 2">
            <a:extLst>
              <a:ext uri="{FF2B5EF4-FFF2-40B4-BE49-F238E27FC236}">
                <a16:creationId xmlns:a16="http://schemas.microsoft.com/office/drawing/2014/main" id="{08B1CE18-E9AC-F340-9AAE-18AB56AB442A}"/>
              </a:ext>
            </a:extLst>
          </p:cNvPr>
          <p:cNvSpPr>
            <a:spLocks noGrp="1"/>
          </p:cNvSpPr>
          <p:nvPr>
            <p:ph idx="1"/>
          </p:nvPr>
        </p:nvSpPr>
        <p:spPr>
          <a:xfrm>
            <a:off x="1066800" y="2103120"/>
            <a:ext cx="7082589" cy="3931920"/>
          </a:xfrm>
        </p:spPr>
        <p:txBody>
          <a:bodyPr>
            <a:normAutofit/>
          </a:bodyPr>
          <a:lstStyle/>
          <a:p>
            <a:r>
              <a:rPr lang="en-US" sz="2800" dirty="0"/>
              <a:t>Mean age: 67 years</a:t>
            </a:r>
          </a:p>
          <a:p>
            <a:r>
              <a:rPr lang="en-US" sz="2800" dirty="0"/>
              <a:t>75% male</a:t>
            </a:r>
          </a:p>
          <a:p>
            <a:r>
              <a:rPr lang="en-US" sz="2800" dirty="0"/>
              <a:t>NYHA II 75%, NYHA III 24.5%, NYHA IV 0.5%</a:t>
            </a:r>
          </a:p>
          <a:p>
            <a:r>
              <a:rPr lang="en-US" sz="2800" dirty="0"/>
              <a:t>Mean LVEF 27%</a:t>
            </a:r>
          </a:p>
          <a:p>
            <a:r>
              <a:rPr lang="en-US" sz="2800" dirty="0"/>
              <a:t>Mean NT-</a:t>
            </a:r>
            <a:r>
              <a:rPr lang="en-US" sz="2800" dirty="0" err="1"/>
              <a:t>proBNP</a:t>
            </a:r>
            <a:r>
              <a:rPr lang="en-US" sz="2800" dirty="0"/>
              <a:t> 1900pg/mL</a:t>
            </a:r>
          </a:p>
          <a:p>
            <a:r>
              <a:rPr lang="en-US" sz="2800" dirty="0"/>
              <a:t>50% pts diabetic</a:t>
            </a:r>
          </a:p>
          <a:p>
            <a:endParaRPr lang="en-US" sz="2800" dirty="0"/>
          </a:p>
        </p:txBody>
      </p:sp>
      <p:pic>
        <p:nvPicPr>
          <p:cNvPr id="4" name="Picture 3">
            <a:extLst>
              <a:ext uri="{FF2B5EF4-FFF2-40B4-BE49-F238E27FC236}">
                <a16:creationId xmlns:a16="http://schemas.microsoft.com/office/drawing/2014/main" id="{D0B9B255-D50D-204B-894A-BE5B6109FFE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055494" y="2657405"/>
            <a:ext cx="1738125" cy="2823350"/>
          </a:xfrm>
          <a:prstGeom prst="rect">
            <a:avLst/>
          </a:prstGeom>
        </p:spPr>
      </p:pic>
    </p:spTree>
    <p:extLst>
      <p:ext uri="{BB962C8B-B14F-4D97-AF65-F5344CB8AC3E}">
        <p14:creationId xmlns:p14="http://schemas.microsoft.com/office/powerpoint/2010/main" val="1691417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B2FA69-3331-FD4C-9D24-7CCE8B3CDCAE}"/>
              </a:ext>
            </a:extLst>
          </p:cNvPr>
          <p:cNvPicPr>
            <a:picLocks noChangeAspect="1"/>
          </p:cNvPicPr>
          <p:nvPr/>
        </p:nvPicPr>
        <p:blipFill>
          <a:blip r:embed="rId3"/>
          <a:stretch>
            <a:fillRect/>
          </a:stretch>
        </p:blipFill>
        <p:spPr>
          <a:xfrm>
            <a:off x="9731" y="361612"/>
            <a:ext cx="12182269" cy="5503025"/>
          </a:xfrm>
          <a:prstGeom prst="rect">
            <a:avLst/>
          </a:prstGeom>
        </p:spPr>
      </p:pic>
      <p:pic>
        <p:nvPicPr>
          <p:cNvPr id="4" name="Picture 3">
            <a:extLst>
              <a:ext uri="{FF2B5EF4-FFF2-40B4-BE49-F238E27FC236}">
                <a16:creationId xmlns:a16="http://schemas.microsoft.com/office/drawing/2014/main" id="{930B9A6B-659B-914C-B596-F1B4C3E97044}"/>
              </a:ext>
            </a:extLst>
          </p:cNvPr>
          <p:cNvPicPr>
            <a:picLocks noChangeAspect="1"/>
          </p:cNvPicPr>
          <p:nvPr/>
        </p:nvPicPr>
        <p:blipFill>
          <a:blip r:embed="rId4"/>
          <a:stretch>
            <a:fillRect/>
          </a:stretch>
        </p:blipFill>
        <p:spPr>
          <a:xfrm>
            <a:off x="6096000" y="5869157"/>
            <a:ext cx="4135466" cy="747783"/>
          </a:xfrm>
          <a:prstGeom prst="rect">
            <a:avLst/>
          </a:prstGeom>
        </p:spPr>
      </p:pic>
      <p:sp>
        <p:nvSpPr>
          <p:cNvPr id="5" name="Frame 4">
            <a:extLst>
              <a:ext uri="{FF2B5EF4-FFF2-40B4-BE49-F238E27FC236}">
                <a16:creationId xmlns:a16="http://schemas.microsoft.com/office/drawing/2014/main" id="{01F58F16-9FBF-0549-9BFC-D8FE509CB16D}"/>
              </a:ext>
            </a:extLst>
          </p:cNvPr>
          <p:cNvSpPr/>
          <p:nvPr/>
        </p:nvSpPr>
        <p:spPr>
          <a:xfrm>
            <a:off x="-1" y="2085474"/>
            <a:ext cx="12182268" cy="898358"/>
          </a:xfrm>
          <a:prstGeom prst="frame">
            <a:avLst>
              <a:gd name="adj1" fmla="val 12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7B5C778E-3EC5-C34C-90E9-BAFF2E35229E}"/>
              </a:ext>
            </a:extLst>
          </p:cNvPr>
          <p:cNvSpPr/>
          <p:nvPr/>
        </p:nvSpPr>
        <p:spPr>
          <a:xfrm>
            <a:off x="-1" y="4968539"/>
            <a:ext cx="12182268" cy="898358"/>
          </a:xfrm>
          <a:prstGeom prst="frame">
            <a:avLst>
              <a:gd name="adj1" fmla="val 12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9945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684C8F-2BBC-C043-9A02-A0DF80EBAE0F}"/>
              </a:ext>
            </a:extLst>
          </p:cNvPr>
          <p:cNvPicPr>
            <a:picLocks noChangeAspect="1"/>
          </p:cNvPicPr>
          <p:nvPr/>
        </p:nvPicPr>
        <p:blipFill>
          <a:blip r:embed="rId2"/>
          <a:stretch>
            <a:fillRect/>
          </a:stretch>
        </p:blipFill>
        <p:spPr>
          <a:xfrm>
            <a:off x="609600" y="562375"/>
            <a:ext cx="10972800" cy="6032500"/>
          </a:xfrm>
          <a:prstGeom prst="rect">
            <a:avLst/>
          </a:prstGeom>
        </p:spPr>
      </p:pic>
      <p:pic>
        <p:nvPicPr>
          <p:cNvPr id="3" name="Picture 2">
            <a:extLst>
              <a:ext uri="{FF2B5EF4-FFF2-40B4-BE49-F238E27FC236}">
                <a16:creationId xmlns:a16="http://schemas.microsoft.com/office/drawing/2014/main" id="{70EF9583-F5E5-C947-88FC-10762F345B38}"/>
              </a:ext>
            </a:extLst>
          </p:cNvPr>
          <p:cNvPicPr>
            <a:picLocks noChangeAspect="1"/>
          </p:cNvPicPr>
          <p:nvPr/>
        </p:nvPicPr>
        <p:blipFill>
          <a:blip r:embed="rId3"/>
          <a:stretch>
            <a:fillRect/>
          </a:stretch>
        </p:blipFill>
        <p:spPr>
          <a:xfrm>
            <a:off x="609600" y="108809"/>
            <a:ext cx="10496204" cy="486815"/>
          </a:xfrm>
          <a:prstGeom prst="rect">
            <a:avLst/>
          </a:prstGeom>
        </p:spPr>
      </p:pic>
      <p:sp>
        <p:nvSpPr>
          <p:cNvPr id="4" name="Frame 3">
            <a:extLst>
              <a:ext uri="{FF2B5EF4-FFF2-40B4-BE49-F238E27FC236}">
                <a16:creationId xmlns:a16="http://schemas.microsoft.com/office/drawing/2014/main" id="{A66BCB01-8ADA-A24F-A19A-96E05A437F7A}"/>
              </a:ext>
            </a:extLst>
          </p:cNvPr>
          <p:cNvSpPr/>
          <p:nvPr/>
        </p:nvSpPr>
        <p:spPr>
          <a:xfrm>
            <a:off x="0" y="562375"/>
            <a:ext cx="12182268" cy="769120"/>
          </a:xfrm>
          <a:prstGeom prst="frame">
            <a:avLst>
              <a:gd name="adj1" fmla="val 12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ame 4">
            <a:extLst>
              <a:ext uri="{FF2B5EF4-FFF2-40B4-BE49-F238E27FC236}">
                <a16:creationId xmlns:a16="http://schemas.microsoft.com/office/drawing/2014/main" id="{0A350A49-AAC7-DE43-BD71-8D115E3D9D48}"/>
              </a:ext>
            </a:extLst>
          </p:cNvPr>
          <p:cNvSpPr/>
          <p:nvPr/>
        </p:nvSpPr>
        <p:spPr>
          <a:xfrm>
            <a:off x="-1" y="1958038"/>
            <a:ext cx="12182268" cy="769120"/>
          </a:xfrm>
          <a:prstGeom prst="frame">
            <a:avLst>
              <a:gd name="adj1" fmla="val 12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6C5B4DE8-C908-4C4B-9C00-EB1DD0ACF9EC}"/>
              </a:ext>
            </a:extLst>
          </p:cNvPr>
          <p:cNvSpPr/>
          <p:nvPr/>
        </p:nvSpPr>
        <p:spPr>
          <a:xfrm>
            <a:off x="-1" y="3353701"/>
            <a:ext cx="12182268" cy="1073920"/>
          </a:xfrm>
          <a:prstGeom prst="frame">
            <a:avLst>
              <a:gd name="adj1" fmla="val 12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6235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F66C-ABA4-F94C-8F44-4F30BC5ED01A}"/>
              </a:ext>
            </a:extLst>
          </p:cNvPr>
          <p:cNvSpPr>
            <a:spLocks noGrp="1"/>
          </p:cNvSpPr>
          <p:nvPr>
            <p:ph type="title"/>
          </p:nvPr>
        </p:nvSpPr>
        <p:spPr/>
        <p:txBody>
          <a:bodyPr>
            <a:normAutofit fontScale="90000"/>
          </a:bodyPr>
          <a:lstStyle/>
          <a:p>
            <a:r>
              <a:rPr lang="en-US" dirty="0"/>
              <a:t>Can we apply this valid, important evidence about therapy in caring for our patient?</a:t>
            </a:r>
          </a:p>
        </p:txBody>
      </p:sp>
      <p:sp>
        <p:nvSpPr>
          <p:cNvPr id="3" name="Content Placeholder 2">
            <a:extLst>
              <a:ext uri="{FF2B5EF4-FFF2-40B4-BE49-F238E27FC236}">
                <a16:creationId xmlns:a16="http://schemas.microsoft.com/office/drawing/2014/main" id="{B09D9681-0885-2A40-8B8D-EB30DB78DBAF}"/>
              </a:ext>
            </a:extLst>
          </p:cNvPr>
          <p:cNvSpPr>
            <a:spLocks noGrp="1"/>
          </p:cNvSpPr>
          <p:nvPr>
            <p:ph idx="1"/>
          </p:nvPr>
        </p:nvSpPr>
        <p:spPr>
          <a:xfrm>
            <a:off x="1066800" y="2283486"/>
            <a:ext cx="10058400" cy="3931920"/>
          </a:xfrm>
        </p:spPr>
        <p:txBody>
          <a:bodyPr>
            <a:noAutofit/>
          </a:bodyPr>
          <a:lstStyle/>
          <a:p>
            <a:pPr marL="342900" indent="-342900">
              <a:buFont typeface="+mj-lt"/>
              <a:buAutoNum type="arabicPeriod"/>
            </a:pPr>
            <a:r>
              <a:rPr lang="en-US" sz="2400" dirty="0"/>
              <a:t>Is our patient so different from those in the study that its results cannot apply?</a:t>
            </a:r>
          </a:p>
          <a:p>
            <a:pPr marL="342900" indent="-342900">
              <a:buFont typeface="+mj-lt"/>
              <a:buAutoNum type="arabicPeriod"/>
            </a:pPr>
            <a:r>
              <a:rPr lang="en-US" sz="2400" dirty="0"/>
              <a:t>Is the treatment feasible in our setting?</a:t>
            </a:r>
          </a:p>
          <a:p>
            <a:pPr marL="342900" indent="-342900">
              <a:buFont typeface="+mj-lt"/>
              <a:buAutoNum type="arabicPeriod"/>
            </a:pPr>
            <a:r>
              <a:rPr lang="en-US" sz="2400" b="1" dirty="0"/>
              <a:t>What are our patient’s potential benefits and harms from the therapy?</a:t>
            </a:r>
          </a:p>
          <a:p>
            <a:pPr marL="342900" indent="-342900">
              <a:buFont typeface="+mj-lt"/>
              <a:buAutoNum type="arabicPeriod"/>
            </a:pPr>
            <a:r>
              <a:rPr lang="en-US" sz="2400" b="1" dirty="0"/>
              <a:t>Whare are our patient's values and expectations for both the outcome we are trying to prevent and the treatment we are offering?</a:t>
            </a:r>
          </a:p>
        </p:txBody>
      </p:sp>
    </p:spTree>
    <p:extLst>
      <p:ext uri="{BB962C8B-B14F-4D97-AF65-F5344CB8AC3E}">
        <p14:creationId xmlns:p14="http://schemas.microsoft.com/office/powerpoint/2010/main" val="3153099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BF8B37-4CB5-0448-86AF-AEE146FED3C5}"/>
              </a:ext>
            </a:extLst>
          </p:cNvPr>
          <p:cNvPicPr>
            <a:picLocks noChangeAspect="1"/>
          </p:cNvPicPr>
          <p:nvPr/>
        </p:nvPicPr>
        <p:blipFill>
          <a:blip r:embed="rId3"/>
          <a:stretch>
            <a:fillRect/>
          </a:stretch>
        </p:blipFill>
        <p:spPr>
          <a:xfrm>
            <a:off x="92109" y="1876923"/>
            <a:ext cx="12007782" cy="4379496"/>
          </a:xfrm>
          <a:prstGeom prst="rect">
            <a:avLst/>
          </a:prstGeom>
        </p:spPr>
      </p:pic>
      <p:pic>
        <p:nvPicPr>
          <p:cNvPr id="4" name="Picture 3">
            <a:extLst>
              <a:ext uri="{FF2B5EF4-FFF2-40B4-BE49-F238E27FC236}">
                <a16:creationId xmlns:a16="http://schemas.microsoft.com/office/drawing/2014/main" id="{756C4ED6-CF06-B346-8A38-2629159C5ACB}"/>
              </a:ext>
            </a:extLst>
          </p:cNvPr>
          <p:cNvPicPr>
            <a:picLocks noChangeAspect="1"/>
          </p:cNvPicPr>
          <p:nvPr/>
        </p:nvPicPr>
        <p:blipFill>
          <a:blip r:embed="rId4"/>
          <a:stretch>
            <a:fillRect/>
          </a:stretch>
        </p:blipFill>
        <p:spPr>
          <a:xfrm>
            <a:off x="76064" y="497302"/>
            <a:ext cx="12175957" cy="1379621"/>
          </a:xfrm>
          <a:prstGeom prst="rect">
            <a:avLst/>
          </a:prstGeom>
        </p:spPr>
      </p:pic>
      <p:sp>
        <p:nvSpPr>
          <p:cNvPr id="5" name="Frame 4">
            <a:extLst>
              <a:ext uri="{FF2B5EF4-FFF2-40B4-BE49-F238E27FC236}">
                <a16:creationId xmlns:a16="http://schemas.microsoft.com/office/drawing/2014/main" id="{263227C3-B583-DE4C-AEE1-9C086B625796}"/>
              </a:ext>
            </a:extLst>
          </p:cNvPr>
          <p:cNvSpPr/>
          <p:nvPr/>
        </p:nvSpPr>
        <p:spPr>
          <a:xfrm>
            <a:off x="92109" y="4957011"/>
            <a:ext cx="11377996" cy="320842"/>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923E67BE-014F-FA42-BAD3-D396A28AA89F}"/>
              </a:ext>
            </a:extLst>
          </p:cNvPr>
          <p:cNvSpPr/>
          <p:nvPr/>
        </p:nvSpPr>
        <p:spPr>
          <a:xfrm>
            <a:off x="92109" y="3429000"/>
            <a:ext cx="11377996" cy="320842"/>
          </a:xfrm>
          <a:prstGeom prst="fram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3929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B23931-9FF8-E54F-B919-0C5B8A957729}"/>
              </a:ext>
            </a:extLst>
          </p:cNvPr>
          <p:cNvPicPr>
            <a:picLocks noChangeAspect="1"/>
          </p:cNvPicPr>
          <p:nvPr/>
        </p:nvPicPr>
        <p:blipFill>
          <a:blip r:embed="rId3"/>
          <a:stretch>
            <a:fillRect/>
          </a:stretch>
        </p:blipFill>
        <p:spPr>
          <a:xfrm>
            <a:off x="2034038" y="0"/>
            <a:ext cx="8123923" cy="6858000"/>
          </a:xfrm>
          <a:prstGeom prst="rect">
            <a:avLst/>
          </a:prstGeom>
        </p:spPr>
      </p:pic>
    </p:spTree>
    <p:extLst>
      <p:ext uri="{BB962C8B-B14F-4D97-AF65-F5344CB8AC3E}">
        <p14:creationId xmlns:p14="http://schemas.microsoft.com/office/powerpoint/2010/main" val="4145583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F0A5-2A29-5F49-AC1D-4A6B003BBD75}"/>
              </a:ext>
            </a:extLst>
          </p:cNvPr>
          <p:cNvSpPr>
            <a:spLocks noGrp="1"/>
          </p:cNvSpPr>
          <p:nvPr>
            <p:ph type="title"/>
          </p:nvPr>
        </p:nvSpPr>
        <p:spPr/>
        <p:txBody>
          <a:bodyPr/>
          <a:lstStyle/>
          <a:p>
            <a:r>
              <a:rPr lang="en-US" dirty="0"/>
              <a:t>What about our patient?</a:t>
            </a:r>
          </a:p>
        </p:txBody>
      </p:sp>
      <p:sp>
        <p:nvSpPr>
          <p:cNvPr id="3" name="Rectangle 2">
            <a:extLst>
              <a:ext uri="{FF2B5EF4-FFF2-40B4-BE49-F238E27FC236}">
                <a16:creationId xmlns:a16="http://schemas.microsoft.com/office/drawing/2014/main" id="{AA96862E-8BC6-144E-B865-5A3FCC0B3D21}"/>
              </a:ext>
            </a:extLst>
          </p:cNvPr>
          <p:cNvSpPr/>
          <p:nvPr/>
        </p:nvSpPr>
        <p:spPr>
          <a:xfrm>
            <a:off x="457200" y="2783794"/>
            <a:ext cx="4547937" cy="1785104"/>
          </a:xfrm>
          <a:prstGeom prst="rect">
            <a:avLst/>
          </a:prstGeom>
        </p:spPr>
        <p:txBody>
          <a:bodyPr wrap="square">
            <a:spAutoFit/>
          </a:bodyPr>
          <a:lstStyle/>
          <a:p>
            <a:pPr marL="800100" lvl="1" indent="-342900">
              <a:buFont typeface="Arial" panose="020B0604020202020204" pitchFamily="34" charset="0"/>
              <a:buChar char="•"/>
            </a:pPr>
            <a:r>
              <a:rPr lang="en-US" sz="2200" dirty="0"/>
              <a:t>Last Hgb A1c 10.1%</a:t>
            </a:r>
          </a:p>
          <a:p>
            <a:pPr marL="800100" lvl="1" indent="-342900">
              <a:buFont typeface="Arial" panose="020B0604020202020204" pitchFamily="34" charset="0"/>
              <a:buChar char="•"/>
            </a:pPr>
            <a:r>
              <a:rPr lang="en-US" sz="2200" dirty="0"/>
              <a:t>Valvular dysfunction getting worse?</a:t>
            </a:r>
          </a:p>
          <a:p>
            <a:pPr marL="800100" lvl="1" indent="-342900">
              <a:buFont typeface="Arial" panose="020B0604020202020204" pitchFamily="34" charset="0"/>
              <a:buChar char="•"/>
            </a:pPr>
            <a:r>
              <a:rPr lang="en-US" sz="2200" dirty="0"/>
              <a:t>Challenges with current insulin regimen</a:t>
            </a:r>
          </a:p>
        </p:txBody>
      </p:sp>
      <p:cxnSp>
        <p:nvCxnSpPr>
          <p:cNvPr id="5" name="Straight Arrow Connector 4">
            <a:extLst>
              <a:ext uri="{FF2B5EF4-FFF2-40B4-BE49-F238E27FC236}">
                <a16:creationId xmlns:a16="http://schemas.microsoft.com/office/drawing/2014/main" id="{E573B741-8DCE-BD45-9DE7-22E2C1C1F4F0}"/>
              </a:ext>
            </a:extLst>
          </p:cNvPr>
          <p:cNvCxnSpPr>
            <a:stCxn id="3" idx="3"/>
          </p:cNvCxnSpPr>
          <p:nvPr/>
        </p:nvCxnSpPr>
        <p:spPr>
          <a:xfrm>
            <a:off x="5005137" y="3676346"/>
            <a:ext cx="1973179" cy="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BB08364-1346-2A40-98E0-B60EA1D2887C}"/>
              </a:ext>
            </a:extLst>
          </p:cNvPr>
          <p:cNvSpPr/>
          <p:nvPr/>
        </p:nvSpPr>
        <p:spPr>
          <a:xfrm>
            <a:off x="6833937" y="3122348"/>
            <a:ext cx="4547937" cy="1107996"/>
          </a:xfrm>
          <a:prstGeom prst="rect">
            <a:avLst/>
          </a:prstGeom>
        </p:spPr>
        <p:txBody>
          <a:bodyPr wrap="square">
            <a:spAutoFit/>
          </a:bodyPr>
          <a:lstStyle/>
          <a:p>
            <a:pPr marL="800100" lvl="1" indent="-342900">
              <a:buFont typeface="Arial" panose="020B0604020202020204" pitchFamily="34" charset="0"/>
              <a:buChar char="•"/>
            </a:pPr>
            <a:r>
              <a:rPr lang="en-US" sz="2200" dirty="0"/>
              <a:t>Stopped mealtime insulin</a:t>
            </a:r>
          </a:p>
          <a:p>
            <a:pPr marL="800100" lvl="1" indent="-342900">
              <a:buFont typeface="Arial" panose="020B0604020202020204" pitchFamily="34" charset="0"/>
              <a:buChar char="•"/>
            </a:pPr>
            <a:r>
              <a:rPr lang="en-US" sz="2200" dirty="0"/>
              <a:t>Started a GLP-1 agonist</a:t>
            </a:r>
          </a:p>
          <a:p>
            <a:pPr marL="800100" lvl="1" indent="-342900">
              <a:buFont typeface="Arial" panose="020B0604020202020204" pitchFamily="34" charset="0"/>
              <a:buChar char="•"/>
            </a:pPr>
            <a:r>
              <a:rPr lang="en-US" sz="2200" dirty="0"/>
              <a:t>Lasix increased</a:t>
            </a:r>
          </a:p>
        </p:txBody>
      </p:sp>
    </p:spTree>
    <p:extLst>
      <p:ext uri="{BB962C8B-B14F-4D97-AF65-F5344CB8AC3E}">
        <p14:creationId xmlns:p14="http://schemas.microsoft.com/office/powerpoint/2010/main" val="99915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6"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F701-BD98-7449-9C31-E57DE22F9190}"/>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9046C575-3F35-6D4F-BC11-AD534786788D}"/>
              </a:ext>
            </a:extLst>
          </p:cNvPr>
          <p:cNvSpPr>
            <a:spLocks noGrp="1"/>
          </p:cNvSpPr>
          <p:nvPr>
            <p:ph idx="1"/>
          </p:nvPr>
        </p:nvSpPr>
        <p:spPr>
          <a:xfrm>
            <a:off x="1066800" y="2103120"/>
            <a:ext cx="7419474" cy="3931920"/>
          </a:xfrm>
        </p:spPr>
        <p:txBody>
          <a:bodyPr>
            <a:normAutofit/>
          </a:bodyPr>
          <a:lstStyle/>
          <a:p>
            <a:r>
              <a:rPr lang="en-US" sz="3600" dirty="0"/>
              <a:t>Anne Hennigan, PharmD, BCPS</a:t>
            </a:r>
          </a:p>
          <a:p>
            <a:r>
              <a:rPr lang="en-US" sz="3600" dirty="0" err="1"/>
              <a:t>Vassiliki</a:t>
            </a:r>
            <a:r>
              <a:rPr lang="en-US" sz="3600" dirty="0"/>
              <a:t> </a:t>
            </a:r>
            <a:r>
              <a:rPr lang="en-US" sz="3600" dirty="0" err="1"/>
              <a:t>Pravodelov</a:t>
            </a:r>
            <a:r>
              <a:rPr lang="en-US" sz="3600" dirty="0"/>
              <a:t>, MD</a:t>
            </a:r>
          </a:p>
          <a:p>
            <a:r>
              <a:rPr lang="en-US" sz="3600" dirty="0"/>
              <a:t>Heidi Auerbach, MD</a:t>
            </a:r>
          </a:p>
        </p:txBody>
      </p:sp>
      <p:pic>
        <p:nvPicPr>
          <p:cNvPr id="4" name="Picture 3">
            <a:extLst>
              <a:ext uri="{FF2B5EF4-FFF2-40B4-BE49-F238E27FC236}">
                <a16:creationId xmlns:a16="http://schemas.microsoft.com/office/drawing/2014/main" id="{45A4CFC7-0619-5F43-BE40-DFEE2C83FED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775700" y="1551586"/>
            <a:ext cx="2349500" cy="4064000"/>
          </a:xfrm>
          <a:prstGeom prst="rect">
            <a:avLst/>
          </a:prstGeom>
        </p:spPr>
      </p:pic>
      <p:sp>
        <p:nvSpPr>
          <p:cNvPr id="5" name="TextBox 4">
            <a:extLst>
              <a:ext uri="{FF2B5EF4-FFF2-40B4-BE49-F238E27FC236}">
                <a16:creationId xmlns:a16="http://schemas.microsoft.com/office/drawing/2014/main" id="{F0C2BE4A-831F-F845-95EB-C8A256FB09FE}"/>
              </a:ext>
            </a:extLst>
          </p:cNvPr>
          <p:cNvSpPr txBox="1"/>
          <p:nvPr/>
        </p:nvSpPr>
        <p:spPr>
          <a:xfrm>
            <a:off x="5470357" y="5388709"/>
            <a:ext cx="4186990" cy="646331"/>
          </a:xfrm>
          <a:prstGeom prst="rect">
            <a:avLst/>
          </a:prstGeom>
          <a:noFill/>
        </p:spPr>
        <p:txBody>
          <a:bodyPr wrap="square" rtlCol="0">
            <a:spAutoFit/>
          </a:bodyPr>
          <a:lstStyle/>
          <a:p>
            <a:r>
              <a:rPr lang="en-US" dirty="0"/>
              <a:t>A group of emperor penguins at sea is called a “raft”</a:t>
            </a:r>
          </a:p>
        </p:txBody>
      </p:sp>
    </p:spTree>
    <p:extLst>
      <p:ext uri="{BB962C8B-B14F-4D97-AF65-F5344CB8AC3E}">
        <p14:creationId xmlns:p14="http://schemas.microsoft.com/office/powerpoint/2010/main" val="3550956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r Anthony Fauci wore two masks while speaking at a coronavirus task force press conference on Thursday">
            <a:extLst>
              <a:ext uri="{FF2B5EF4-FFF2-40B4-BE49-F238E27FC236}">
                <a16:creationId xmlns:a16="http://schemas.microsoft.com/office/drawing/2014/main" id="{55FF3A6D-6114-D64C-BABB-CD34217D5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0311" y="279400"/>
            <a:ext cx="8559800" cy="6299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4378B2C-CA2A-A741-944C-48BCA1684132}"/>
              </a:ext>
            </a:extLst>
          </p:cNvPr>
          <p:cNvSpPr txBox="1"/>
          <p:nvPr/>
        </p:nvSpPr>
        <p:spPr>
          <a:xfrm>
            <a:off x="401052" y="2828835"/>
            <a:ext cx="2823410" cy="2062103"/>
          </a:xfrm>
          <a:prstGeom prst="rect">
            <a:avLst/>
          </a:prstGeom>
          <a:noFill/>
        </p:spPr>
        <p:txBody>
          <a:bodyPr wrap="square" rtlCol="0">
            <a:spAutoFit/>
          </a:bodyPr>
          <a:lstStyle/>
          <a:p>
            <a:r>
              <a:rPr lang="en-US" sz="3200" dirty="0"/>
              <a:t>Thank you!</a:t>
            </a:r>
          </a:p>
          <a:p>
            <a:endParaRPr lang="en-US" sz="3200" dirty="0"/>
          </a:p>
          <a:p>
            <a:endParaRPr lang="en-US" sz="3200" dirty="0"/>
          </a:p>
          <a:p>
            <a:r>
              <a:rPr lang="en-US" sz="3200" dirty="0"/>
              <a:t>Questions?</a:t>
            </a:r>
          </a:p>
        </p:txBody>
      </p:sp>
    </p:spTree>
    <p:extLst>
      <p:ext uri="{BB962C8B-B14F-4D97-AF65-F5344CB8AC3E}">
        <p14:creationId xmlns:p14="http://schemas.microsoft.com/office/powerpoint/2010/main" val="21958322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{E1FB65C2-DE2C-4845-AA82-40E7E5C69F7C}tf10001067</Template>
  <TotalTime>14131</TotalTime>
  <Words>2153</Words>
  <Application>Microsoft Macintosh PowerPoint</Application>
  <PresentationFormat>Widescreen</PresentationFormat>
  <Paragraphs>260</Paragraphs>
  <Slides>40</Slides>
  <Notes>25</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Arial</vt:lpstr>
      <vt:lpstr>Calibri</vt:lpstr>
      <vt:lpstr>Century Gothic</vt:lpstr>
      <vt:lpstr>Garamond</vt:lpstr>
      <vt:lpstr>Savon</vt:lpstr>
      <vt:lpstr>Sweetening the pot: more evidence for sGLt-2 inhibitors?</vt:lpstr>
      <vt:lpstr>Goals</vt:lpstr>
      <vt:lpstr>Our Patient</vt:lpstr>
      <vt:lpstr>PowerPoint Presentation</vt:lpstr>
      <vt:lpstr>What do we already know about the management of HFrEF?</vt:lpstr>
      <vt:lpstr>Guideline-Directed Medical Therapy </vt:lpstr>
      <vt:lpstr>What has been studied about SGLT-2 inhibitors?</vt:lpstr>
      <vt:lpstr>PowerPoint Presentation</vt:lpstr>
      <vt:lpstr>PowerPoint Presentation</vt:lpstr>
      <vt:lpstr>PowerPoint Presentation</vt:lpstr>
      <vt:lpstr>Did you know that emperor penguins can dive deeper than any other bird?</vt:lpstr>
      <vt:lpstr>Study Design</vt:lpstr>
      <vt:lpstr>PowerPoint Presentation</vt:lpstr>
      <vt:lpstr>PowerPoint Presentation</vt:lpstr>
      <vt:lpstr>Outcomes</vt:lpstr>
      <vt:lpstr>Methods</vt:lpstr>
      <vt:lpstr>results</vt:lpstr>
      <vt:lpstr>PowerPoint Presentation</vt:lpstr>
      <vt:lpstr>PowerPoint Presentation</vt:lpstr>
      <vt:lpstr>PowerPoint Presentation</vt:lpstr>
      <vt:lpstr>PowerPoint Presentation</vt:lpstr>
      <vt:lpstr>Critical appraisal</vt:lpstr>
      <vt:lpstr>Is this evidence about therapy valid?</vt:lpstr>
      <vt:lpstr>PowerPoint Presentation</vt:lpstr>
      <vt:lpstr>PowerPoint Presentation</vt:lpstr>
      <vt:lpstr>Is this evidence about therapy valid?</vt:lpstr>
      <vt:lpstr>PowerPoint Presentation</vt:lpstr>
      <vt:lpstr>Is this valid evidence about therapy important?</vt:lpstr>
      <vt:lpstr>PowerPoint Presentation</vt:lpstr>
      <vt:lpstr>Can we apply this valid, important evidence about therapy in caring for our patient?</vt:lpstr>
      <vt:lpstr>Our Patient</vt:lpstr>
      <vt:lpstr>Average Baseline Characteristics</vt:lpstr>
      <vt:lpstr>PowerPoint Presentation</vt:lpstr>
      <vt:lpstr>PowerPoint Presentation</vt:lpstr>
      <vt:lpstr>Can we apply this valid, important evidence about therapy in caring for our patient?</vt:lpstr>
      <vt:lpstr>PowerPoint Presentation</vt:lpstr>
      <vt:lpstr>PowerPoint Presentation</vt:lpstr>
      <vt:lpstr>What about our patient?</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Cetrone</dc:creator>
  <cp:lastModifiedBy>Jessica Restrepo</cp:lastModifiedBy>
  <cp:revision>68</cp:revision>
  <dcterms:created xsi:type="dcterms:W3CDTF">2020-11-06T23:05:39Z</dcterms:created>
  <dcterms:modified xsi:type="dcterms:W3CDTF">2020-12-10T21:35:49Z</dcterms:modified>
</cp:coreProperties>
</file>