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6" r:id="rId2"/>
    <p:sldId id="258" r:id="rId3"/>
    <p:sldId id="261" r:id="rId4"/>
    <p:sldId id="259" r:id="rId5"/>
    <p:sldId id="260" r:id="rId6"/>
    <p:sldId id="272" r:id="rId7"/>
    <p:sldId id="262" r:id="rId8"/>
    <p:sldId id="284" r:id="rId9"/>
    <p:sldId id="263" r:id="rId10"/>
    <p:sldId id="264" r:id="rId11"/>
    <p:sldId id="274" r:id="rId12"/>
    <p:sldId id="282" r:id="rId13"/>
    <p:sldId id="290" r:id="rId14"/>
    <p:sldId id="266" r:id="rId15"/>
    <p:sldId id="267" r:id="rId16"/>
    <p:sldId id="285" r:id="rId17"/>
    <p:sldId id="275" r:id="rId18"/>
    <p:sldId id="277" r:id="rId19"/>
    <p:sldId id="286" r:id="rId20"/>
    <p:sldId id="287" r:id="rId21"/>
    <p:sldId id="278" r:id="rId22"/>
    <p:sldId id="279" r:id="rId23"/>
    <p:sldId id="288" r:id="rId24"/>
    <p:sldId id="289" r:id="rId25"/>
    <p:sldId id="280" r:id="rId26"/>
    <p:sldId id="268" r:id="rId27"/>
    <p:sldId id="283" r:id="rId28"/>
    <p:sldId id="269" r:id="rId29"/>
    <p:sldId id="281" r:id="rId30"/>
    <p:sldId id="271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39" autoAdjust="0"/>
    <p:restoredTop sz="86762" autoAdjust="0"/>
  </p:normalViewPr>
  <p:slideViewPr>
    <p:cSldViewPr snapToGrid="0">
      <p:cViewPr varScale="1">
        <p:scale>
          <a:sx n="82" d="100"/>
          <a:sy n="82" d="100"/>
        </p:scale>
        <p:origin x="103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92EE26B-B8D1-401B-B938-CA21063F95D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FF23BE-513E-4011-942F-EE8362F45D6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0E658-7182-43F8-A6B7-250A68716767}" type="datetimeFigureOut">
              <a:rPr lang="en-US" smtClean="0"/>
              <a:t>1/22/21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93CD45F-798A-4E70-BB64-AD2163C994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B74D398-1E7D-4C42-A45D-9D72CC8ED6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34714A-4FDD-4179-8031-596FFC2C797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250963-1443-4DB5-B4D4-4B2B615B4E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FF0529-1F17-41BD-9D89-FD296D70CA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Lipid delivery system too toxic in humans</a:t>
            </a:r>
          </a:p>
          <a:p>
            <a:pPr marL="171450" indent="-171450">
              <a:buFontTx/>
              <a:buChar char="-"/>
            </a:pPr>
            <a:r>
              <a:rPr lang="en-US" dirty="0"/>
              <a:t>Continued small trials of RNA vaccines: CMV, chikungunya, zika, rabies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highlighted need for fast and adaptable vaccine development</a:t>
            </a:r>
          </a:p>
          <a:p>
            <a:pPr marL="171450" indent="-171450">
              <a:buFontTx/>
              <a:buChar char="-"/>
            </a:pPr>
            <a:r>
              <a:rPr lang="en-US" dirty="0" err="1"/>
              <a:t>Moderna</a:t>
            </a:r>
            <a:r>
              <a:rPr lang="en-US" dirty="0"/>
              <a:t> isolate antigen encoding segment for spike protein within 4 days of receiving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SARS-CoV-2 genome sequence</a:t>
            </a:r>
          </a:p>
          <a:p>
            <a:pPr marL="171450" indent="-171450">
              <a:buFontTx/>
              <a:buChar char="-"/>
            </a:pPr>
            <a:r>
              <a:rPr lang="en-US" dirty="0"/>
              <a:t>Side effects: contaminants into RNA sequence and LNP delivery system main sources of reactogenicity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DCACA-060A-4B67-9812-98172903014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411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Pzifer</a:t>
            </a:r>
            <a:r>
              <a:rPr lang="en-US" dirty="0"/>
              <a:t> vaccine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FF0529-1F17-41BD-9D89-FD296D70CAB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282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Moderna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FF0529-1F17-41BD-9D89-FD296D70CAB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087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Pfizer – 30 minutes monitoring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FF0529-1F17-41BD-9D89-FD296D70CAB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537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DCACA-060A-4B67-9812-98172903014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648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screening of asymptomatic patients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FF0529-1F17-41BD-9D89-FD296D70CAB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4591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Incidence rate ratio and hazard ratio same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FF0529-1F17-41BD-9D89-FD296D70CAB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9247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– Received prompts from electronic diary, unsolicited adverse events were those reported by participants without prompts from electronic diary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FF0529-1F17-41BD-9D89-FD296D70CAB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7219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Even distribution male/female</a:t>
            </a:r>
          </a:p>
          <a:p>
            <a:pPr marL="171450" indent="-171450">
              <a:buFontTx/>
              <a:buChar char="-"/>
            </a:pPr>
            <a:r>
              <a:rPr lang="en-US" dirty="0"/>
              <a:t>83% white</a:t>
            </a:r>
          </a:p>
          <a:p>
            <a:pPr marL="171450" indent="-171450">
              <a:buFontTx/>
              <a:buChar char="-"/>
            </a:pPr>
            <a:r>
              <a:rPr lang="en-US" dirty="0"/>
              <a:t>76% in US</a:t>
            </a:r>
          </a:p>
          <a:p>
            <a:pPr marL="171450" indent="-171450">
              <a:buFontTx/>
              <a:buChar char="-"/>
            </a:pPr>
            <a:r>
              <a:rPr lang="en-US" dirty="0"/>
              <a:t>Just more than 50% 16-55, median age 52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DCACA-060A-4B67-9812-98172903014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683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Equal male/female</a:t>
            </a:r>
          </a:p>
          <a:p>
            <a:pPr marL="171450" indent="-171450">
              <a:buFontTx/>
              <a:buChar char="-"/>
            </a:pPr>
            <a:r>
              <a:rPr lang="en-US" dirty="0"/>
              <a:t>Comparable proportion of patients &gt;65</a:t>
            </a:r>
          </a:p>
          <a:p>
            <a:pPr marL="171450" indent="-171450">
              <a:buFontTx/>
              <a:buChar char="-"/>
            </a:pPr>
            <a:r>
              <a:rPr lang="en-US" dirty="0"/>
              <a:t>Similar racial distribution</a:t>
            </a:r>
          </a:p>
          <a:p>
            <a:pPr marL="171450" indent="-171450">
              <a:buFontTx/>
              <a:buChar char="-"/>
            </a:pPr>
            <a:r>
              <a:rPr lang="en-US" dirty="0"/>
              <a:t>Patients with positive Ab or PCR test excluded from second dose</a:t>
            </a:r>
          </a:p>
          <a:p>
            <a:pPr marL="171450" indent="-171450">
              <a:buFontTx/>
              <a:buChar char="-"/>
            </a:pPr>
            <a:r>
              <a:rPr lang="en-US" dirty="0"/>
              <a:t>Conditions putting people at risk for severe disease</a:t>
            </a:r>
          </a:p>
          <a:p>
            <a:pPr marL="171450" indent="-171450">
              <a:buFontTx/>
              <a:buChar char="-"/>
            </a:pPr>
            <a:r>
              <a:rPr lang="en-US" dirty="0"/>
              <a:t>Mean BMI 29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FF0529-1F17-41BD-9D89-FD296D70CAB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7262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from reactogenicity subset (8183 participants)..</a:t>
            </a:r>
          </a:p>
          <a:p>
            <a:r>
              <a:rPr lang="en-US" dirty="0"/>
              <a:t>Left:  first and second doses aged 16-55, Right: &gt;55</a:t>
            </a:r>
          </a:p>
          <a:p>
            <a:pPr marL="171450" indent="-171450">
              <a:buFontTx/>
              <a:buChar char="-"/>
            </a:pPr>
            <a:r>
              <a:rPr lang="en-US" dirty="0"/>
              <a:t>Pain at injection site: </a:t>
            </a:r>
            <a:r>
              <a:rPr lang="en-US" b="1" dirty="0"/>
              <a:t>Mild</a:t>
            </a:r>
            <a:r>
              <a:rPr lang="en-US" dirty="0"/>
              <a:t>: does not interfere with activity, </a:t>
            </a:r>
            <a:r>
              <a:rPr lang="en-US" b="1" dirty="0"/>
              <a:t>moderate</a:t>
            </a:r>
            <a:r>
              <a:rPr lang="en-US" dirty="0"/>
              <a:t>: interferes with activity, </a:t>
            </a:r>
            <a:r>
              <a:rPr lang="en-US" b="1" dirty="0"/>
              <a:t>severe</a:t>
            </a:r>
            <a:r>
              <a:rPr lang="en-US" b="0" dirty="0"/>
              <a:t>: prevents daily activity, </a:t>
            </a:r>
            <a:r>
              <a:rPr lang="en-US" b="1" dirty="0"/>
              <a:t>grade 4</a:t>
            </a:r>
            <a:r>
              <a:rPr lang="en-US" b="0" dirty="0"/>
              <a:t>: ED visit or hospitalization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Pain reported less frequently in participants &gt;55yo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No increase in injection site reactions after 2</a:t>
            </a:r>
            <a:r>
              <a:rPr lang="en-US" b="0" baseline="30000" dirty="0"/>
              <a:t>nd</a:t>
            </a:r>
            <a:r>
              <a:rPr lang="en-US" b="0" dirty="0"/>
              <a:t> dose, no grade 4 local reaction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Mostly mild/moderate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DCACA-060A-4B67-9812-98172903014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680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Top 16-55, bottom &gt;55, after second dose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Fatigue/HA, muscle/joint pain: </a:t>
            </a:r>
            <a:r>
              <a:rPr lang="en-US" b="1" dirty="0"/>
              <a:t>Mild</a:t>
            </a:r>
            <a:r>
              <a:rPr lang="en-US" dirty="0"/>
              <a:t>: does not interfere with activity, </a:t>
            </a:r>
            <a:r>
              <a:rPr lang="en-US" b="1" dirty="0"/>
              <a:t>moderate</a:t>
            </a:r>
            <a:r>
              <a:rPr lang="en-US" dirty="0"/>
              <a:t>: interferes with activity, </a:t>
            </a:r>
            <a:r>
              <a:rPr lang="en-US" b="1" dirty="0"/>
              <a:t>severe</a:t>
            </a:r>
            <a:r>
              <a:rPr lang="en-US" b="0" dirty="0"/>
              <a:t>: prevents daily activity, </a:t>
            </a:r>
            <a:r>
              <a:rPr lang="en-US" b="1" dirty="0"/>
              <a:t>grade 4</a:t>
            </a:r>
            <a:r>
              <a:rPr lang="en-US" b="0" dirty="0"/>
              <a:t>: ED visit or hospitalization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0" dirty="0"/>
              <a:t>More systemic reactions reported in younger cohort, more often after dose 2 than dose 1 (not included in slide)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Most common: fatigue, headache in both groups, but also high placebo report of fatigue and headache</a:t>
            </a:r>
          </a:p>
          <a:p>
            <a:pPr marL="171450" indent="-171450">
              <a:buFontTx/>
              <a:buChar char="-"/>
            </a:pPr>
            <a:r>
              <a:rPr lang="en-US" dirty="0"/>
              <a:t>Fever reported 16% younger vs 11% older cohorts</a:t>
            </a:r>
          </a:p>
          <a:p>
            <a:pPr marL="171450" indent="-171450">
              <a:buFontTx/>
              <a:buChar char="-"/>
            </a:pPr>
            <a:r>
              <a:rPr lang="en-US" dirty="0"/>
              <a:t>Relatively high use of antipyretic</a:t>
            </a:r>
            <a:endParaRPr lang="en-US" b="1" dirty="0"/>
          </a:p>
          <a:p>
            <a:pPr marL="171450" indent="-171450">
              <a:buFontTx/>
              <a:buChar char="-"/>
            </a:pPr>
            <a:r>
              <a:rPr lang="en-US" b="1" dirty="0"/>
              <a:t>Adverse events (included all participants, not solicited): 27% vaccine group, 12% placebo – distribution reflective of reactogenicity group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FF0529-1F17-41BD-9D89-FD296D70CAB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706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No reactogenicity group, this represents all ~30,000 participants – 7 days solicited symptoms, 28 days unsolicited – graphs represent 7 days, but following 28 days had similar distribution.</a:t>
            </a:r>
          </a:p>
          <a:p>
            <a:pPr marL="171450" indent="-171450">
              <a:buFontTx/>
              <a:buChar char="-"/>
            </a:pPr>
            <a:r>
              <a:rPr lang="en-US" dirty="0"/>
              <a:t>Pain: </a:t>
            </a:r>
            <a:r>
              <a:rPr lang="en-US" b="1" dirty="0"/>
              <a:t>Grade 1</a:t>
            </a:r>
            <a:r>
              <a:rPr lang="en-US" b="0" dirty="0"/>
              <a:t>: does not interfere with activity, </a:t>
            </a:r>
            <a:r>
              <a:rPr lang="en-US" b="1" dirty="0"/>
              <a:t>Grade 2</a:t>
            </a:r>
            <a:r>
              <a:rPr lang="en-US" b="0" dirty="0"/>
              <a:t>: interferes with activity or repeated use of OTC pain med, </a:t>
            </a:r>
            <a:r>
              <a:rPr lang="en-US" b="1" dirty="0"/>
              <a:t>Grade 3</a:t>
            </a:r>
            <a:r>
              <a:rPr lang="en-US" b="0" dirty="0"/>
              <a:t>: Prevents daily activity or any use of prescription pain med, </a:t>
            </a:r>
            <a:r>
              <a:rPr lang="en-US" b="1" dirty="0"/>
              <a:t>Grade 4</a:t>
            </a:r>
            <a:r>
              <a:rPr lang="en-US" b="0" dirty="0"/>
              <a:t>: ED visit or hospitalization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Did not have any grade 4 reactions, mostly grade 1-2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FF0529-1F17-41BD-9D89-FD296D70CAB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1304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HA/fatigue, myalgia/arthralgia, chills:  </a:t>
            </a:r>
            <a:r>
              <a:rPr lang="en-US" b="1" dirty="0"/>
              <a:t>Grade 1</a:t>
            </a:r>
            <a:r>
              <a:rPr lang="en-US" b="0" dirty="0"/>
              <a:t>: no interference with daily activity, </a:t>
            </a:r>
            <a:r>
              <a:rPr lang="en-US" b="1" dirty="0"/>
              <a:t>Grade 2</a:t>
            </a:r>
            <a:r>
              <a:rPr lang="en-US" b="0" dirty="0"/>
              <a:t>: some interference, requires OTC pain med, </a:t>
            </a:r>
            <a:r>
              <a:rPr lang="en-US" b="1" dirty="0"/>
              <a:t>Grade 3</a:t>
            </a:r>
            <a:r>
              <a:rPr lang="en-US" b="0" dirty="0"/>
              <a:t>: Prevents daily activity or any use of prescription pain med, </a:t>
            </a:r>
            <a:r>
              <a:rPr lang="en-US" b="1" dirty="0"/>
              <a:t>Grade 4</a:t>
            </a:r>
            <a:r>
              <a:rPr lang="en-US" b="0" dirty="0"/>
              <a:t>: ED visit or hospitalization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Mostly grade 1-2</a:t>
            </a:r>
          </a:p>
          <a:p>
            <a:pPr marL="171450" indent="-171450">
              <a:buFontTx/>
              <a:buChar char="-"/>
            </a:pPr>
            <a:r>
              <a:rPr lang="en-US" dirty="0"/>
              <a:t>Much higher instance of systemic reactions with 2</a:t>
            </a:r>
            <a:r>
              <a:rPr lang="en-US" baseline="30000" dirty="0"/>
              <a:t>nd</a:t>
            </a:r>
            <a:r>
              <a:rPr lang="en-US" dirty="0"/>
              <a:t> dose, with increase in grade 2 events from 16% to 38%</a:t>
            </a:r>
          </a:p>
          <a:p>
            <a:pPr marL="171450" indent="-171450">
              <a:buFontTx/>
              <a:buChar char="-"/>
            </a:pPr>
            <a:r>
              <a:rPr lang="en-US" dirty="0"/>
              <a:t>Lasted mean of ~3 days after first and second doses</a:t>
            </a:r>
          </a:p>
          <a:p>
            <a:pPr marL="171450" indent="-171450">
              <a:buFontTx/>
              <a:buChar char="-"/>
            </a:pPr>
            <a:r>
              <a:rPr lang="en-US" dirty="0"/>
              <a:t>Both injection site and systemic adverse events more common in younger (18-65) vs older (&gt;65) participants</a:t>
            </a:r>
          </a:p>
          <a:p>
            <a:pPr marL="171450" indent="-171450">
              <a:buFontTx/>
              <a:buChar char="-"/>
            </a:pPr>
            <a:r>
              <a:rPr lang="en-US" dirty="0"/>
              <a:t>Adverse events less common in participants who were positive at baseline for SARS-CoV2</a:t>
            </a:r>
          </a:p>
          <a:p>
            <a:pPr marL="171450" indent="-171450">
              <a:buFontTx/>
              <a:buChar char="-"/>
            </a:pPr>
            <a:r>
              <a:rPr lang="en-US" dirty="0"/>
              <a:t>0.5% patients in placebo and 0.3% patients in vaccine group had adverse events that resulted in them not receiving the second dose</a:t>
            </a:r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FF0529-1F17-41BD-9D89-FD296D70CAB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7760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Vaccine efficacy calculated using incidence rate ratio</a:t>
            </a:r>
          </a:p>
          <a:p>
            <a:pPr marL="171450" indent="-171450">
              <a:buFontTx/>
              <a:buChar char="-"/>
            </a:pPr>
            <a:r>
              <a:rPr lang="en-US" dirty="0"/>
              <a:t>Overall efficacy 95% in patients without baseline evidence of infection</a:t>
            </a:r>
          </a:p>
          <a:p>
            <a:pPr marL="171450" indent="-171450">
              <a:buFontTx/>
              <a:buChar char="-"/>
            </a:pPr>
            <a:r>
              <a:rPr lang="en-US" dirty="0"/>
              <a:t>&gt;65: 7,728, 1 case in vaccination group, 19 cases in placebo group</a:t>
            </a:r>
          </a:p>
          <a:p>
            <a:pPr marL="171450" indent="-171450">
              <a:buFontTx/>
              <a:buChar char="-"/>
            </a:pPr>
            <a:r>
              <a:rPr lang="en-US" dirty="0"/>
              <a:t>&gt;75: 1,559, 0 case in vaccination group, 5 in placebo, not statistically significant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FF0529-1F17-41BD-9D89-FD296D70CAB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1584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Cumulative incidence plot</a:t>
            </a:r>
          </a:p>
          <a:p>
            <a:r>
              <a:rPr lang="en-US" dirty="0"/>
              <a:t>Days after 1</a:t>
            </a:r>
            <a:r>
              <a:rPr lang="en-US" baseline="30000" dirty="0"/>
              <a:t>st</a:t>
            </a:r>
            <a:r>
              <a:rPr lang="en-US" dirty="0"/>
              <a:t> dose</a:t>
            </a:r>
          </a:p>
          <a:p>
            <a:r>
              <a:rPr lang="en-US" dirty="0"/>
              <a:t>Divergence 12 days after dose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DCACA-060A-4B67-9812-98172903014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119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Efficacy calculated using hazard ratio</a:t>
            </a:r>
          </a:p>
          <a:p>
            <a:r>
              <a:rPr lang="en-US" dirty="0"/>
              <a:t>- Very similar efficacy for patients &gt;65 with wider CI that includes efficacy rate from Pfizer vaccine, did not report &gt;75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FF0529-1F17-41BD-9D89-FD296D70CAB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4222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Arrows represent injections, does not include asymptomatic patients with positive respiratory swab (as not within their definition of COVID-19)</a:t>
            </a:r>
          </a:p>
          <a:p>
            <a:r>
              <a:rPr lang="en-US" dirty="0"/>
              <a:t>Similarly, around 15 days after 2</a:t>
            </a:r>
            <a:r>
              <a:rPr lang="en-US" baseline="30000" dirty="0"/>
              <a:t>nd</a:t>
            </a:r>
            <a:r>
              <a:rPr lang="en-US" dirty="0"/>
              <a:t> dose there is divergence between placebo and vaccine groups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FF0529-1F17-41BD-9D89-FD296D70CAB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1856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Divergence 12 days after 1</a:t>
            </a:r>
            <a:r>
              <a:rPr lang="en-US" baseline="30000" dirty="0"/>
              <a:t>st</a:t>
            </a:r>
            <a:r>
              <a:rPr lang="en-US" dirty="0"/>
              <a:t> dose of Pfizer, ~14-15 days after 1</a:t>
            </a:r>
            <a:r>
              <a:rPr lang="en-US" baseline="30000" dirty="0"/>
              <a:t>st</a:t>
            </a:r>
            <a:r>
              <a:rPr lang="en-US" dirty="0"/>
              <a:t> dose of </a:t>
            </a:r>
            <a:r>
              <a:rPr lang="en-US" dirty="0" err="1"/>
              <a:t>Moderna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Unclear if side effect severity is a marker of efficacy or sign of </a:t>
            </a:r>
            <a:r>
              <a:rPr lang="en-US" dirty="0" err="1"/>
              <a:t>immunoscenescence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FF0529-1F17-41BD-9D89-FD296D70CAB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0826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Not large enough to detect less common adverse events reliably.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Unclear duration of efficacy given short follow-up time.  Both studies plan to continue for 2 years, but are unblinding participants as they become eligible for vaccines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FF0529-1F17-41BD-9D89-FD296D70CAB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3810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trials suggested protection against severe COVID-19 infection.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FF0529-1F17-41BD-9D89-FD296D70CAB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5586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~3,000 Black/African American patients included in study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FF0529-1F17-41BD-9D89-FD296D70CAB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7188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Pfizer  (94.7% for &gt;65yo)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</a:t>
            </a:r>
            <a:r>
              <a:rPr lang="en-US" dirty="0" err="1"/>
              <a:t>Moderna</a:t>
            </a:r>
            <a:r>
              <a:rPr lang="en-US" dirty="0"/>
              <a:t> (86.4% for &gt;65yo), though not statistically significantly different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FF0529-1F17-41BD-9D89-FD296D70CAB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921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D4A11E0-6F89-41C5-8219-77478B2AB97C}" type="datetimeFigureOut">
              <a:rPr lang="en-US" smtClean="0"/>
              <a:t>1/22/21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1FCD3D6-A85D-4CE6-A3A7-9FD7EC1BEEDE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4462978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11E0-6F89-41C5-8219-77478B2AB97C}" type="datetimeFigureOut">
              <a:rPr lang="en-US" smtClean="0"/>
              <a:t>1/22/21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CD3D6-A85D-4CE6-A3A7-9FD7EC1BE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804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4A11E0-6F89-41C5-8219-77478B2AB97C}" type="datetimeFigureOut">
              <a:rPr lang="en-US" smtClean="0"/>
              <a:t>1/22/21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FCD3D6-A85D-4CE6-A3A7-9FD7EC1BEED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1768923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11E0-6F89-41C5-8219-77478B2AB97C}" type="datetimeFigureOut">
              <a:rPr lang="en-US" smtClean="0"/>
              <a:t>1/22/21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CD3D6-A85D-4CE6-A3A7-9FD7EC1BE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844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11E0-6F89-41C5-8219-77478B2AB97C}" type="datetimeFigureOut">
              <a:rPr lang="en-US" smtClean="0"/>
              <a:t>1/22/21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CD3D6-A85D-4CE6-A3A7-9FD7EC1BE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87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11E0-6F89-41C5-8219-77478B2AB97C}" type="datetimeFigureOut">
              <a:rPr lang="en-US" smtClean="0"/>
              <a:t>1/22/21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CD3D6-A85D-4CE6-A3A7-9FD7EC1BE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046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11E0-6F89-41C5-8219-77478B2AB97C}" type="datetimeFigureOut">
              <a:rPr lang="en-US" smtClean="0"/>
              <a:t>1/22/21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CD3D6-A85D-4CE6-A3A7-9FD7EC1BE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968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4A11E0-6F89-41C5-8219-77478B2AB97C}" type="datetimeFigureOut">
              <a:rPr lang="en-US" smtClean="0"/>
              <a:t>1/22/21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FCD3D6-A85D-4CE6-A3A7-9FD7EC1BEED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25448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4A11E0-6F89-41C5-8219-77478B2AB97C}" type="datetimeFigureOut">
              <a:rPr lang="en-US" smtClean="0"/>
              <a:t>1/22/21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FCD3D6-A85D-4CE6-A3A7-9FD7EC1BEED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5511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11E0-6F89-41C5-8219-77478B2AB97C}" type="datetimeFigureOut">
              <a:rPr lang="en-US" smtClean="0"/>
              <a:t>1/22/21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CD3D6-A85D-4CE6-A3A7-9FD7EC1BE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867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11E0-6F89-41C5-8219-77478B2AB97C}" type="datetimeFigureOut">
              <a:rPr lang="en-US" smtClean="0"/>
              <a:t>1/22/21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CD3D6-A85D-4CE6-A3A7-9FD7EC1BE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638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1D4A11E0-6F89-41C5-8219-77478B2AB97C}" type="datetimeFigureOut">
              <a:rPr lang="en-US" smtClean="0"/>
              <a:t>1/22/21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B1FCD3D6-A85D-4CE6-A3A7-9FD7EC1BEED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9953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BA7F3F-D56F-4C06-84AC-03FC83B064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5374B5-D7C8-4AA9-BE65-DB7A0CA9B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C73A7452-ED0F-4903-A620-8D103E556C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F6A3F6CE-D581-4C37-8822-4F4A68325E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5674A26-1B5E-46ED-A6D5-D1E7BE0A2D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>
            <a:normAutofit/>
          </a:bodyPr>
          <a:lstStyle/>
          <a:p>
            <a:r>
              <a:rPr lang="en-US" sz="6100" dirty="0"/>
              <a:t>COVID-19 Vaccination A New Hope?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47D550-9A8F-4AD2-98C8-75FB9A126A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424243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Sarah King</a:t>
            </a:r>
          </a:p>
          <a:p>
            <a:pPr>
              <a:spcAft>
                <a:spcPts val="600"/>
              </a:spcAft>
            </a:pPr>
            <a:r>
              <a:rPr lang="en-US" dirty="0"/>
              <a:t>Journal Club</a:t>
            </a:r>
          </a:p>
          <a:p>
            <a:pPr>
              <a:spcAft>
                <a:spcPts val="600"/>
              </a:spcAft>
            </a:pPr>
            <a:r>
              <a:rPr lang="en-US" dirty="0"/>
              <a:t>January 2021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7667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7B9A2-4774-4AF8-84CB-66FB8140F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3282695" cy="1485900"/>
          </a:xfrm>
        </p:spPr>
        <p:txBody>
          <a:bodyPr>
            <a:normAutofit/>
          </a:bodyPr>
          <a:lstStyle/>
          <a:p>
            <a:r>
              <a:rPr lang="en-US" dirty="0"/>
              <a:t>Our Patient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AE447-3088-48AA-8D2E-08C68C236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3282694" cy="3581400"/>
          </a:xfrm>
        </p:spPr>
        <p:txBody>
          <a:bodyPr>
            <a:normAutofit/>
          </a:bodyPr>
          <a:lstStyle/>
          <a:p>
            <a:r>
              <a:rPr lang="en-US" dirty="0"/>
              <a:t>76-year-old African American male with history of CHF, DM2, alcohol use disorder in remission, current smoker.</a:t>
            </a:r>
          </a:p>
          <a:p>
            <a:endParaRPr lang="en-US" dirty="0"/>
          </a:p>
          <a:p>
            <a:r>
              <a:rPr lang="en-US" dirty="0"/>
              <a:t>Asks about the COVID-19 vaccine: “Should I take it, doc?”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162252-195D-49A8-B29D-E41F08553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1467" y="1020592"/>
            <a:ext cx="6517065" cy="449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164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FB804-630F-48B5-92AD-ED0AB2D3A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PICO Question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FB41DC5-7AD4-435B-A25E-2D3A09D3DB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3135248"/>
              </p:ext>
            </p:extLst>
          </p:nvPr>
        </p:nvGraphicFramePr>
        <p:xfrm>
          <a:off x="2151247" y="2171700"/>
          <a:ext cx="8264434" cy="37575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57005">
                  <a:extLst>
                    <a:ext uri="{9D8B030D-6E8A-4147-A177-3AD203B41FA5}">
                      <a16:colId xmlns:a16="http://schemas.microsoft.com/office/drawing/2014/main" val="1779750344"/>
                    </a:ext>
                  </a:extLst>
                </a:gridCol>
                <a:gridCol w="5007429">
                  <a:extLst>
                    <a:ext uri="{9D8B030D-6E8A-4147-A177-3AD203B41FA5}">
                      <a16:colId xmlns:a16="http://schemas.microsoft.com/office/drawing/2014/main" val="2808698053"/>
                    </a:ext>
                  </a:extLst>
                </a:gridCol>
              </a:tblGrid>
              <a:tr h="933892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rgbClr val="0070C0"/>
                          </a:solidFill>
                        </a:rPr>
                        <a:t>P</a:t>
                      </a:r>
                      <a:r>
                        <a:rPr lang="en-US" sz="2800" b="0" dirty="0"/>
                        <a:t>atient, Problem, Population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 community dwelling older adults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688915"/>
                  </a:ext>
                </a:extLst>
              </a:tr>
              <a:tr h="933892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rgbClr val="0070C0"/>
                          </a:solidFill>
                        </a:rPr>
                        <a:t>I</a:t>
                      </a:r>
                      <a:r>
                        <a:rPr lang="en-US" sz="2800" b="0" dirty="0"/>
                        <a:t>ntervention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does mRNA vaccination against COVID-19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962141"/>
                  </a:ext>
                </a:extLst>
              </a:tr>
              <a:tr h="933892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rgbClr val="0070C0"/>
                          </a:solidFill>
                        </a:rPr>
                        <a:t>C</a:t>
                      </a:r>
                      <a:r>
                        <a:rPr lang="en-US" sz="2800" b="0" dirty="0"/>
                        <a:t>omparison or Control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compared with no vaccine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263684"/>
                  </a:ext>
                </a:extLst>
              </a:tr>
              <a:tr h="933892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rgbClr val="0070C0"/>
                          </a:solidFill>
                        </a:rPr>
                        <a:t>O</a:t>
                      </a:r>
                      <a:r>
                        <a:rPr lang="en-US" sz="2800" b="0" dirty="0"/>
                        <a:t>utcome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decrease incidence of COVID-19?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378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7372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FE8DA-2C03-462C-8CD4-99ABC84FA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35A49-645A-4699-BC0B-C8CFF5EF1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8804" y="1963554"/>
            <a:ext cx="7320013" cy="3994484"/>
          </a:xfrm>
        </p:spPr>
        <p:txBody>
          <a:bodyPr>
            <a:normAutofit/>
          </a:bodyPr>
          <a:lstStyle/>
          <a:p>
            <a:r>
              <a:rPr lang="en-US" dirty="0"/>
              <a:t>Understand mechanism and basic history of the mRNA vaccine</a:t>
            </a:r>
          </a:p>
          <a:p>
            <a:endParaRPr lang="en-US" dirty="0"/>
          </a:p>
          <a:p>
            <a:r>
              <a:rPr lang="en-US" dirty="0"/>
              <a:t>Explore safety and efficacy data for the Pfizer/</a:t>
            </a:r>
            <a:r>
              <a:rPr lang="en-US" dirty="0" err="1"/>
              <a:t>BioNTech</a:t>
            </a:r>
            <a:r>
              <a:rPr lang="en-US" dirty="0"/>
              <a:t> and </a:t>
            </a:r>
            <a:r>
              <a:rPr lang="en-US" dirty="0" err="1"/>
              <a:t>Moderna</a:t>
            </a:r>
            <a:r>
              <a:rPr lang="en-US" dirty="0"/>
              <a:t> COVID mRNA vaccines</a:t>
            </a:r>
          </a:p>
          <a:p>
            <a:endParaRPr lang="en-US" dirty="0"/>
          </a:p>
          <a:p>
            <a:r>
              <a:rPr lang="en-US" dirty="0"/>
              <a:t>Apply safety and efficacy data to our patient population</a:t>
            </a:r>
          </a:p>
          <a:p>
            <a:endParaRPr lang="en-US" dirty="0"/>
          </a:p>
          <a:p>
            <a:r>
              <a:rPr lang="en-US" dirty="0"/>
              <a:t>Review other vaccine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318B29-1C7D-4BB6-B8F7-9E94D435D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533650"/>
            <a:ext cx="25527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529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B5EFE-012E-4679-A7D0-51086353F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300789"/>
            <a:ext cx="3988869" cy="1485900"/>
          </a:xfrm>
        </p:spPr>
        <p:txBody>
          <a:bodyPr/>
          <a:lstStyle/>
          <a:p>
            <a:r>
              <a:rPr lang="en-US" dirty="0"/>
              <a:t>Background: RNA vaccines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E6F633-9367-4269-A898-99F561BB7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6062" y="0"/>
            <a:ext cx="4464927" cy="685800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A3BFD0-9A69-4567-9817-C26D69ECC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905803"/>
            <a:ext cx="5606716" cy="4292866"/>
          </a:xfrm>
        </p:spPr>
        <p:txBody>
          <a:bodyPr/>
          <a:lstStyle/>
          <a:p>
            <a:r>
              <a:rPr lang="en-US" dirty="0"/>
              <a:t>First RNA based vaccine developed in 1990s by Sanofi Pasteur – influenza antigen in mice</a:t>
            </a:r>
          </a:p>
          <a:p>
            <a:endParaRPr lang="en-US" dirty="0"/>
          </a:p>
          <a:p>
            <a:r>
              <a:rPr lang="en-US" dirty="0"/>
              <a:t>2012: </a:t>
            </a:r>
            <a:r>
              <a:rPr lang="en-US" dirty="0" err="1"/>
              <a:t>Geall</a:t>
            </a:r>
            <a:r>
              <a:rPr lang="en-US" dirty="0"/>
              <a:t> et al described first lipid nanoparticle capsule (LNP)</a:t>
            </a:r>
          </a:p>
          <a:p>
            <a:endParaRPr lang="en-US" dirty="0"/>
          </a:p>
          <a:p>
            <a:r>
              <a:rPr lang="en-US" dirty="0"/>
              <a:t>2020: COVID-19 pandemic </a:t>
            </a:r>
          </a:p>
          <a:p>
            <a:endParaRPr lang="en-US" dirty="0"/>
          </a:p>
          <a:p>
            <a:r>
              <a:rPr lang="en-US" dirty="0"/>
              <a:t>Challenges: cold storage, double dose requirement, reactogenicity</a:t>
            </a:r>
          </a:p>
        </p:txBody>
      </p:sp>
    </p:spTree>
    <p:extLst>
      <p:ext uri="{BB962C8B-B14F-4D97-AF65-F5344CB8AC3E}">
        <p14:creationId xmlns:p14="http://schemas.microsoft.com/office/powerpoint/2010/main" val="3793720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3D7DA-2B01-4575-8E58-43671B974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Vaccine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0E8C8-2818-4287-AEC3-286A060D2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Pre-clinical</a:t>
            </a:r>
          </a:p>
          <a:p>
            <a:pPr lvl="1"/>
            <a:r>
              <a:rPr lang="en-US" dirty="0"/>
              <a:t>Vaccine candidates administered to small animals, immune response measured, toxicity evaluation</a:t>
            </a:r>
          </a:p>
          <a:p>
            <a:r>
              <a:rPr lang="en-US" b="1" dirty="0"/>
              <a:t>Phase I</a:t>
            </a:r>
            <a:r>
              <a:rPr lang="en-US" dirty="0"/>
              <a:t>: Safety trials</a:t>
            </a:r>
          </a:p>
          <a:p>
            <a:pPr lvl="1"/>
            <a:r>
              <a:rPr lang="en-US" dirty="0"/>
              <a:t>Healthy human subjects, n&lt;100</a:t>
            </a:r>
          </a:p>
          <a:p>
            <a:r>
              <a:rPr lang="en-US" b="1" dirty="0"/>
              <a:t>Phase II</a:t>
            </a:r>
            <a:r>
              <a:rPr lang="en-US" dirty="0"/>
              <a:t>: Expanded safety trials</a:t>
            </a:r>
          </a:p>
          <a:p>
            <a:pPr lvl="1"/>
            <a:r>
              <a:rPr lang="en-US" dirty="0"/>
              <a:t>Larger group of healthy human subjects, evaluate safety in larger population (sometimes children, older adults included)</a:t>
            </a:r>
          </a:p>
          <a:p>
            <a:r>
              <a:rPr lang="en-US" b="1" dirty="0"/>
              <a:t>Phase III</a:t>
            </a:r>
            <a:r>
              <a:rPr lang="en-US" dirty="0"/>
              <a:t>: Efficacy trials</a:t>
            </a:r>
          </a:p>
          <a:p>
            <a:pPr lvl="1"/>
            <a:r>
              <a:rPr lang="en-US" dirty="0"/>
              <a:t>Designed to measure prevention of predefined end point related to infection, blinded, RCT, n=thousands</a:t>
            </a:r>
          </a:p>
        </p:txBody>
      </p:sp>
    </p:spTree>
    <p:extLst>
      <p:ext uri="{BB962C8B-B14F-4D97-AF65-F5344CB8AC3E}">
        <p14:creationId xmlns:p14="http://schemas.microsoft.com/office/powerpoint/2010/main" val="1572983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949D9-B751-45EC-B998-6A7EA17D7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1CE8E0-AE7F-4379-A8C4-B7FE11420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011" y="685800"/>
            <a:ext cx="10668000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760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658115-75F2-4E27-BABF-687B2DBA0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7058" y="679082"/>
            <a:ext cx="9496539" cy="54998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3B487B3-3EB7-4B11-8721-946C1D7FCB2D}"/>
              </a:ext>
            </a:extLst>
          </p:cNvPr>
          <p:cNvSpPr txBox="1"/>
          <p:nvPr/>
        </p:nvSpPr>
        <p:spPr>
          <a:xfrm>
            <a:off x="8142972" y="6391676"/>
            <a:ext cx="3176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Update: January 15, 2021</a:t>
            </a:r>
          </a:p>
        </p:txBody>
      </p:sp>
    </p:spTree>
    <p:extLst>
      <p:ext uri="{BB962C8B-B14F-4D97-AF65-F5344CB8AC3E}">
        <p14:creationId xmlns:p14="http://schemas.microsoft.com/office/powerpoint/2010/main" val="3463203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06BAA-8428-4207-B24B-55E130558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7798" y="247650"/>
            <a:ext cx="9601200" cy="1485900"/>
          </a:xfrm>
        </p:spPr>
        <p:txBody>
          <a:bodyPr>
            <a:normAutofit/>
          </a:bodyPr>
          <a:lstStyle/>
          <a:p>
            <a:r>
              <a:rPr lang="en-US" dirty="0"/>
              <a:t>Study Design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4E15D6-C7B3-4E40-ABD8-C01B1D1DE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7798" y="1321594"/>
            <a:ext cx="4443984" cy="823912"/>
          </a:xfrm>
        </p:spPr>
        <p:txBody>
          <a:bodyPr/>
          <a:lstStyle/>
          <a:p>
            <a:r>
              <a:rPr lang="en-US" b="1" dirty="0"/>
              <a:t>Pfizer – BNT162b2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74F8A-9FD4-44CF-B7C2-C86CB8323F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67798" y="2310414"/>
            <a:ext cx="4443984" cy="4299935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Double-blinded placebo-controlled trial</a:t>
            </a:r>
          </a:p>
          <a:p>
            <a:r>
              <a:rPr lang="en-US" dirty="0"/>
              <a:t>Phase 2/3</a:t>
            </a:r>
          </a:p>
          <a:p>
            <a:r>
              <a:rPr lang="en-US" dirty="0"/>
              <a:t>Assess safety and efficacy of two intramuscular 30µg injections of the BNT162b2 vaccine vs placebo</a:t>
            </a:r>
          </a:p>
          <a:p>
            <a:r>
              <a:rPr lang="en-US" b="1" dirty="0"/>
              <a:t>Doses given 21 days apart</a:t>
            </a:r>
          </a:p>
          <a:p>
            <a:r>
              <a:rPr lang="en-US" dirty="0"/>
              <a:t>Inclusion:</a:t>
            </a:r>
          </a:p>
          <a:p>
            <a:pPr lvl="1"/>
            <a:r>
              <a:rPr lang="en-US" b="1" dirty="0"/>
              <a:t>16 or older</a:t>
            </a:r>
            <a:r>
              <a:rPr lang="en-US" dirty="0"/>
              <a:t>, healthy or stable chronic conditions (including HIV, HBV, HCV)</a:t>
            </a:r>
          </a:p>
          <a:p>
            <a:r>
              <a:rPr lang="en-US" dirty="0"/>
              <a:t>Exclusion:</a:t>
            </a:r>
          </a:p>
          <a:p>
            <a:pPr lvl="1"/>
            <a:r>
              <a:rPr lang="en-US" dirty="0"/>
              <a:t>History of COVID-19, on immunosuppressive therapy, diagnosed immune compromising condition, pregnant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7590B89-684A-42E8-AA0E-00160917C2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0218" y="1321594"/>
            <a:ext cx="4443984" cy="823912"/>
          </a:xfrm>
        </p:spPr>
        <p:txBody>
          <a:bodyPr/>
          <a:lstStyle/>
          <a:p>
            <a:r>
              <a:rPr lang="en-US" b="1" dirty="0" err="1"/>
              <a:t>Moderna</a:t>
            </a:r>
            <a:r>
              <a:rPr lang="en-US" b="1" dirty="0"/>
              <a:t> – mRNA1273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A532A8-DC4F-49AD-A7E0-4A7003342C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25014" y="2252663"/>
            <a:ext cx="4443984" cy="4225139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Double-blinded placebo-controlled trial</a:t>
            </a:r>
          </a:p>
          <a:p>
            <a:r>
              <a:rPr lang="en-US" dirty="0"/>
              <a:t>Phase 2/3</a:t>
            </a:r>
          </a:p>
          <a:p>
            <a:r>
              <a:rPr lang="en-US" dirty="0"/>
              <a:t>Assess safety and efficacy of two intramuscular 100µg injections of the mRNA1273 vaccine vs placebo</a:t>
            </a:r>
          </a:p>
          <a:p>
            <a:r>
              <a:rPr lang="en-US" b="1" dirty="0"/>
              <a:t>Doses given 28 days apart</a:t>
            </a:r>
          </a:p>
          <a:p>
            <a:r>
              <a:rPr lang="en-US" dirty="0"/>
              <a:t>Inclusion:</a:t>
            </a:r>
          </a:p>
          <a:p>
            <a:pPr lvl="1"/>
            <a:r>
              <a:rPr lang="en-US" b="1" dirty="0"/>
              <a:t>18 or older</a:t>
            </a:r>
            <a:r>
              <a:rPr lang="en-US" dirty="0"/>
              <a:t>,</a:t>
            </a:r>
            <a:r>
              <a:rPr lang="en-US" b="1" dirty="0"/>
              <a:t> </a:t>
            </a:r>
            <a:r>
              <a:rPr lang="en-US" dirty="0"/>
              <a:t>healthy or stable chronic conditions</a:t>
            </a:r>
          </a:p>
          <a:p>
            <a:r>
              <a:rPr lang="en-US" dirty="0"/>
              <a:t>Exclusion:</a:t>
            </a:r>
          </a:p>
          <a:p>
            <a:pPr lvl="1"/>
            <a:r>
              <a:rPr lang="en-US" dirty="0"/>
              <a:t>History of COVID-19, immunosuppressive therapy, diagnosed immune compromising condition, pregnant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D0FE7C-5842-4E04-8D88-237916C909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93" r="22896" b="-3"/>
          <a:stretch/>
        </p:blipFill>
        <p:spPr>
          <a:xfrm>
            <a:off x="10801350" y="303211"/>
            <a:ext cx="844150" cy="91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617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3B91B61-BFCA-4647-957E-A8269BE46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B68B10-585D-4824-A834-E6A84C145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24" y="685800"/>
            <a:ext cx="6176776" cy="1485900"/>
          </a:xfrm>
        </p:spPr>
        <p:txBody>
          <a:bodyPr>
            <a:normAutofit/>
          </a:bodyPr>
          <a:lstStyle/>
          <a:p>
            <a:r>
              <a:rPr lang="en-US" dirty="0"/>
              <a:t>Methods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7C4397-1AE6-4391-A1B1-304ACFC5F6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227"/>
          <a:stretch/>
        </p:blipFill>
        <p:spPr>
          <a:xfrm>
            <a:off x="-1" y="10"/>
            <a:ext cx="4373546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2D1D7C6-1C89-420C-8D35-483654167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3C342-CADF-40A7-A752-79D5EC1573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824" y="2286000"/>
            <a:ext cx="6176776" cy="4057048"/>
          </a:xfrm>
        </p:spPr>
        <p:txBody>
          <a:bodyPr>
            <a:normAutofit/>
          </a:bodyPr>
          <a:lstStyle/>
          <a:p>
            <a:r>
              <a:rPr lang="en-US" dirty="0"/>
              <a:t>Study participants randomly assigned in 1:1 distribution to receive the vaccine or saline placebo</a:t>
            </a:r>
          </a:p>
          <a:p>
            <a:endParaRPr lang="en-US" dirty="0"/>
          </a:p>
          <a:p>
            <a:r>
              <a:rPr lang="en-US" dirty="0"/>
              <a:t>Site staff and study participants were blinded</a:t>
            </a:r>
          </a:p>
          <a:p>
            <a:endParaRPr lang="en-US" dirty="0"/>
          </a:p>
          <a:p>
            <a:r>
              <a:rPr lang="en-US" dirty="0"/>
              <a:t>Patients monitored for 30 minutes after injection</a:t>
            </a:r>
          </a:p>
          <a:p>
            <a:endParaRPr lang="en-US" dirty="0"/>
          </a:p>
          <a:p>
            <a:r>
              <a:rPr lang="en-US" b="1" dirty="0" err="1"/>
              <a:t>Moderna</a:t>
            </a:r>
            <a:r>
              <a:rPr lang="en-US" b="1" dirty="0"/>
              <a:t> study</a:t>
            </a:r>
            <a:r>
              <a:rPr lang="en-US" dirty="0"/>
              <a:t>: Patients had SARS-CoV-2 antibody and nasopharyngeal testing prior to each dose</a:t>
            </a:r>
          </a:p>
        </p:txBody>
      </p:sp>
    </p:spTree>
    <p:extLst>
      <p:ext uri="{BB962C8B-B14F-4D97-AF65-F5344CB8AC3E}">
        <p14:creationId xmlns:p14="http://schemas.microsoft.com/office/powerpoint/2010/main" val="1815530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39E56-AC55-4C3A-9426-30565FE9A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D4869-21D1-4499-B6E4-6B4B75C8D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endpoint</a:t>
            </a:r>
          </a:p>
          <a:p>
            <a:pPr lvl="1"/>
            <a:r>
              <a:rPr lang="en-US" dirty="0"/>
              <a:t>Safety:</a:t>
            </a:r>
          </a:p>
          <a:p>
            <a:pPr lvl="2"/>
            <a:r>
              <a:rPr lang="en-US" dirty="0"/>
              <a:t>Local or systemic adverse events within 7-28 days following each dose</a:t>
            </a:r>
          </a:p>
          <a:p>
            <a:pPr lvl="1"/>
            <a:r>
              <a:rPr lang="en-US" dirty="0"/>
              <a:t>Efficacy:</a:t>
            </a:r>
          </a:p>
          <a:p>
            <a:pPr lvl="2"/>
            <a:r>
              <a:rPr lang="en-US" dirty="0"/>
              <a:t>Protection against COVID-19 at least 7-14 days after second dose</a:t>
            </a:r>
          </a:p>
          <a:p>
            <a:r>
              <a:rPr lang="en-US" dirty="0"/>
              <a:t>Secondary endpoint</a:t>
            </a:r>
          </a:p>
          <a:p>
            <a:pPr lvl="1"/>
            <a:r>
              <a:rPr lang="en-US" dirty="0"/>
              <a:t>Efficacy:</a:t>
            </a:r>
          </a:p>
          <a:p>
            <a:pPr lvl="2"/>
            <a:r>
              <a:rPr lang="en-US" dirty="0"/>
              <a:t>Protection against severe COVID-19 infection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677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06C1A-A2D1-4AF9-AEF7-611B3DAF7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0CEE8-A00B-4394-B7BD-08AC44240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88168"/>
            <a:ext cx="9601200" cy="494738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Confirmed Covid-19: </a:t>
            </a:r>
            <a:r>
              <a:rPr lang="en-US" dirty="0"/>
              <a:t>defined according to the Food and Drug Administration (FDA) criteria: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Positive respiratory specimen for SARS CoV-2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 Presence of </a:t>
            </a:r>
            <a:r>
              <a:rPr lang="en-US" b="1" dirty="0"/>
              <a:t>at least one </a:t>
            </a:r>
            <a:r>
              <a:rPr lang="en-US" dirty="0"/>
              <a:t>of the following symptoms: 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Fever or chills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New or increased cough, shortness of breath or muscle pain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New loss of taste or smell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Sore throat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Diarrhea, or vomiting,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Severe COVID-19</a:t>
            </a:r>
            <a:r>
              <a:rPr lang="en-US" dirty="0"/>
              <a:t>: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Respiratory failure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Evidence of shock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Significant acute renal, hepatic, or neurologic dysfunction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Admission to an intensive care unit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Death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947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DAFD3-C52E-498B-B34A-71D8F23AF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6E243-1C9F-41E0-9956-20789BF2C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Pfizer: Efficacy calculated using incidence rate ratio</a:t>
            </a:r>
          </a:p>
          <a:p>
            <a:endParaRPr lang="en-US" dirty="0"/>
          </a:p>
          <a:p>
            <a:r>
              <a:rPr lang="en-US" dirty="0" err="1"/>
              <a:t>Moderna</a:t>
            </a:r>
            <a:r>
              <a:rPr lang="en-US" dirty="0"/>
              <a:t>: Efficacy calculated using hazard ratio</a:t>
            </a:r>
          </a:p>
          <a:p>
            <a:endParaRPr lang="en-US" dirty="0"/>
          </a:p>
          <a:p>
            <a:r>
              <a:rPr lang="en-US" dirty="0"/>
              <a:t>Both analyzed using modified intention to treat (</a:t>
            </a:r>
            <a:r>
              <a:rPr lang="en-US" dirty="0" err="1"/>
              <a:t>mITT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70279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92360-24E8-412C-AE2D-5CCD9B046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9B7E05-C2E3-468F-9D95-1EE22ACBA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432370"/>
            <a:ext cx="4443984" cy="823912"/>
          </a:xfrm>
        </p:spPr>
        <p:txBody>
          <a:bodyPr/>
          <a:lstStyle/>
          <a:p>
            <a:r>
              <a:rPr lang="en-US" dirty="0"/>
              <a:t>Pfizer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2CEB7-7180-4DCD-A543-C92B90309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2454441"/>
            <a:ext cx="4443984" cy="4042612"/>
          </a:xfrm>
        </p:spPr>
        <p:txBody>
          <a:bodyPr>
            <a:normAutofit/>
          </a:bodyPr>
          <a:lstStyle/>
          <a:p>
            <a:r>
              <a:rPr lang="en-US" dirty="0"/>
              <a:t>Enrolled July-November 2020</a:t>
            </a:r>
          </a:p>
          <a:p>
            <a:r>
              <a:rPr lang="en-US" dirty="0"/>
              <a:t>43,548 participants underwent randomization, age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≥</a:t>
            </a:r>
            <a:r>
              <a:rPr lang="en-US" dirty="0"/>
              <a:t>16</a:t>
            </a:r>
          </a:p>
          <a:p>
            <a:pPr lvl="1"/>
            <a:r>
              <a:rPr lang="en-US" dirty="0"/>
              <a:t>Reactogenicity subset of 8,183 participants </a:t>
            </a:r>
          </a:p>
          <a:p>
            <a:r>
              <a:rPr lang="en-US" dirty="0"/>
              <a:t>152 sites worldwide</a:t>
            </a:r>
          </a:p>
          <a:p>
            <a:r>
              <a:rPr lang="en-US" dirty="0"/>
              <a:t>Median of 2 months of safety data at time of reporting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24F78D-34A7-448A-AA89-4DAD199AE9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76418" y="1432370"/>
            <a:ext cx="4443984" cy="823912"/>
          </a:xfrm>
        </p:spPr>
        <p:txBody>
          <a:bodyPr/>
          <a:lstStyle/>
          <a:p>
            <a:r>
              <a:rPr lang="en-US" dirty="0" err="1"/>
              <a:t>Moderna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B3152D-2E80-4381-A3CC-D0FB33E360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25014" y="2454441"/>
            <a:ext cx="4443984" cy="4042612"/>
          </a:xfrm>
        </p:spPr>
        <p:txBody>
          <a:bodyPr>
            <a:normAutofit/>
          </a:bodyPr>
          <a:lstStyle/>
          <a:p>
            <a:r>
              <a:rPr lang="en-US" dirty="0"/>
              <a:t>Enrolled July-October 2020</a:t>
            </a:r>
          </a:p>
          <a:p>
            <a:r>
              <a:rPr lang="en-US" dirty="0"/>
              <a:t>30,420 participants underwent randomization, age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≥</a:t>
            </a:r>
            <a:r>
              <a:rPr lang="en-US" dirty="0"/>
              <a:t>18</a:t>
            </a:r>
          </a:p>
          <a:p>
            <a:pPr lvl="1"/>
            <a:r>
              <a:rPr lang="en-US" dirty="0"/>
              <a:t>No separate reactogenicity group</a:t>
            </a:r>
          </a:p>
          <a:p>
            <a:r>
              <a:rPr lang="en-US" dirty="0"/>
              <a:t>99 sites within US</a:t>
            </a:r>
          </a:p>
          <a:p>
            <a:r>
              <a:rPr lang="en-US" dirty="0"/>
              <a:t>Average duration of follow-up 62 days</a:t>
            </a:r>
          </a:p>
        </p:txBody>
      </p:sp>
    </p:spTree>
    <p:extLst>
      <p:ext uri="{BB962C8B-B14F-4D97-AF65-F5344CB8AC3E}">
        <p14:creationId xmlns:p14="http://schemas.microsoft.com/office/powerpoint/2010/main" val="262705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7F7113-28A6-471B-BEE0-B51E49411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418" y="0"/>
            <a:ext cx="7071164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2FAA60-9B9B-4EC5-9453-384A1CD871CC}"/>
              </a:ext>
            </a:extLst>
          </p:cNvPr>
          <p:cNvSpPr txBox="1"/>
          <p:nvPr/>
        </p:nvSpPr>
        <p:spPr>
          <a:xfrm>
            <a:off x="1188769" y="375385"/>
            <a:ext cx="7988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Pfizer</a:t>
            </a:r>
          </a:p>
        </p:txBody>
      </p:sp>
    </p:spTree>
    <p:extLst>
      <p:ext uri="{BB962C8B-B14F-4D97-AF65-F5344CB8AC3E}">
        <p14:creationId xmlns:p14="http://schemas.microsoft.com/office/powerpoint/2010/main" val="3286472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8B18A9-B65C-4147-B911-71DD5BB48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475" y="0"/>
            <a:ext cx="5417049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C153E8-F166-41D9-B065-DAD7661BFA49}"/>
              </a:ext>
            </a:extLst>
          </p:cNvPr>
          <p:cNvSpPr txBox="1"/>
          <p:nvPr/>
        </p:nvSpPr>
        <p:spPr>
          <a:xfrm>
            <a:off x="1188769" y="375385"/>
            <a:ext cx="12656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Moderna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4280767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938E1-ABEB-4497-9715-7DC7B7635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343" y="2221029"/>
            <a:ext cx="2826713" cy="2062213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/>
              <a:t>Pfizer</a:t>
            </a:r>
            <a:br>
              <a:rPr lang="en-US" sz="3000" b="1" dirty="0"/>
            </a:br>
            <a:br>
              <a:rPr lang="en-US" sz="3000" dirty="0"/>
            </a:br>
            <a:r>
              <a:rPr lang="en-US" sz="3000" dirty="0"/>
              <a:t>Local reactions within 7 days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FCA6BF-60BE-4882-87A9-F43EA8954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592" y="6195361"/>
            <a:ext cx="2982464" cy="2911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C1511F-33C8-4697-BAB5-7128C7C2D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9987" y="0"/>
            <a:ext cx="3762375" cy="62198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C9ECA2-B36A-4771-AC20-915E5F9A5B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4293" y="0"/>
            <a:ext cx="3771900" cy="62674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C46A5B-CEEA-4CEB-9F53-AB461E720D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9987" y="6219825"/>
            <a:ext cx="3644126" cy="4381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4046D3C-1645-4E19-9506-1C8754AE5E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4293" y="6267450"/>
            <a:ext cx="3644126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0723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0D6506-29A3-421F-90D2-CC93100BAB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5252" y="180975"/>
            <a:ext cx="9991725" cy="3124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73F306-D2D0-4C1B-AA28-1344F6ED1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894722" y="3178744"/>
            <a:ext cx="6677024" cy="500513"/>
          </a:xfrm>
        </p:spPr>
        <p:txBody>
          <a:bodyPr>
            <a:noAutofit/>
          </a:bodyPr>
          <a:lstStyle/>
          <a:p>
            <a:r>
              <a:rPr lang="en-US" sz="3000" b="1" dirty="0"/>
              <a:t>Pfizer</a:t>
            </a:r>
            <a:r>
              <a:rPr lang="en-US" sz="3000" dirty="0"/>
              <a:t>  Systemic reactions within 7 days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D64AFD-456A-4DFF-80D6-83A9D6B3A5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8577" y="3305175"/>
            <a:ext cx="10058400" cy="35528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8106A5-9760-4E37-9BB4-02C71BB508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9057" y="180975"/>
            <a:ext cx="2982464" cy="29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6071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A07EA7-53F9-4BAD-89F0-18EE97623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145" y="1055720"/>
            <a:ext cx="10467975" cy="53625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92B200-A8A1-4B96-AC1A-B518D47AEFA6}"/>
              </a:ext>
            </a:extLst>
          </p:cNvPr>
          <p:cNvSpPr txBox="1"/>
          <p:nvPr/>
        </p:nvSpPr>
        <p:spPr>
          <a:xfrm>
            <a:off x="2271562" y="281093"/>
            <a:ext cx="781571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 err="1"/>
              <a:t>Moderna</a:t>
            </a:r>
            <a:r>
              <a:rPr lang="en-US" sz="2400" b="1" dirty="0"/>
              <a:t>		</a:t>
            </a:r>
            <a:r>
              <a:rPr lang="en-US" sz="2400" dirty="0"/>
              <a:t>Local reactions within 7 days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7007639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EC1959-FB95-4960-A7C0-36ED76088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021" y="1141244"/>
            <a:ext cx="10372725" cy="51530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85F097A-BAD4-4871-9555-D9E17E7FD9AD}"/>
              </a:ext>
            </a:extLst>
          </p:cNvPr>
          <p:cNvSpPr txBox="1"/>
          <p:nvPr/>
        </p:nvSpPr>
        <p:spPr>
          <a:xfrm>
            <a:off x="2271562" y="281093"/>
            <a:ext cx="781571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 err="1"/>
              <a:t>Moderna</a:t>
            </a:r>
            <a:r>
              <a:rPr lang="en-US" sz="2400" b="1" dirty="0"/>
              <a:t>		</a:t>
            </a:r>
            <a:r>
              <a:rPr lang="en-US" sz="2400" dirty="0"/>
              <a:t>Systemic reactions within 7 days</a:t>
            </a:r>
            <a:endParaRPr lang="en-US" sz="24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E0AAF7-85EA-44C5-BC17-01684D30F1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5393" y="1728385"/>
            <a:ext cx="2638425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73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A6EC888-B85F-410F-B430-06583E94B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3FA198-8A64-4B72-9601-3E4D1D385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577FB08-7C38-433D-A53C-055AAE675E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62217" y="0"/>
            <a:ext cx="9267566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645826-D424-4AF0-87C1-3F1FDF3E8CFC}"/>
              </a:ext>
            </a:extLst>
          </p:cNvPr>
          <p:cNvSpPr txBox="1"/>
          <p:nvPr/>
        </p:nvSpPr>
        <p:spPr>
          <a:xfrm rot="16200000">
            <a:off x="-2000894" y="3198167"/>
            <a:ext cx="564824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/>
              <a:t>Pfizer		</a:t>
            </a:r>
            <a:r>
              <a:rPr lang="en-US" sz="2400" dirty="0"/>
              <a:t>Vaccine Efficacy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0134127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A6EC888-B85F-410F-B430-06583E94B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3FA198-8A64-4B72-9601-3E4D1D385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7A6B725-FFA7-4566-B43B-1D93AF4972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18566" y="0"/>
            <a:ext cx="7015856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1ACEAF-1336-41F1-A73B-6EDBAFEBEB31}"/>
              </a:ext>
            </a:extLst>
          </p:cNvPr>
          <p:cNvSpPr txBox="1"/>
          <p:nvPr/>
        </p:nvSpPr>
        <p:spPr>
          <a:xfrm rot="16200000">
            <a:off x="-2000894" y="3198167"/>
            <a:ext cx="564824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/>
              <a:t>Pfizer		</a:t>
            </a:r>
            <a:r>
              <a:rPr lang="en-US" sz="2400" dirty="0"/>
              <a:t>Vaccine Efficacy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2296374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A6EC888-B85F-410F-B430-06583E94B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3FA198-8A64-4B72-9601-3E4D1D385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A63230-5A8E-42D0-85FF-24C13899AD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267" y="1023851"/>
            <a:ext cx="10175466" cy="55710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FDC377C-86BD-4959-990C-6C02539E6987}"/>
              </a:ext>
            </a:extLst>
          </p:cNvPr>
          <p:cNvSpPr txBox="1"/>
          <p:nvPr/>
        </p:nvSpPr>
        <p:spPr>
          <a:xfrm>
            <a:off x="2271562" y="281093"/>
            <a:ext cx="781571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 err="1"/>
              <a:t>Moderna</a:t>
            </a:r>
            <a:r>
              <a:rPr lang="en-US" sz="2400" b="1" dirty="0"/>
              <a:t>		</a:t>
            </a:r>
            <a:r>
              <a:rPr lang="en-US" sz="2400" dirty="0"/>
              <a:t>Vaccine Efficacy By Subgroup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0865560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A6EC888-B85F-410F-B430-06583E94B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3FA198-8A64-4B72-9601-3E4D1D385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27ED7F-0733-48E4-8736-CBB339C2C6E5}"/>
              </a:ext>
            </a:extLst>
          </p:cNvPr>
          <p:cNvSpPr txBox="1"/>
          <p:nvPr/>
        </p:nvSpPr>
        <p:spPr>
          <a:xfrm>
            <a:off x="2271562" y="281093"/>
            <a:ext cx="781571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 err="1"/>
              <a:t>Moderna</a:t>
            </a:r>
            <a:r>
              <a:rPr lang="en-US" sz="2400" b="1" dirty="0"/>
              <a:t>		</a:t>
            </a:r>
            <a:r>
              <a:rPr lang="en-US" sz="2400" dirty="0"/>
              <a:t>Vaccine Efficacy Per Protocol</a:t>
            </a:r>
            <a:endParaRPr lang="en-US" sz="24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AEBA0E-EAD0-4460-9647-669DD57D5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817" y="892412"/>
            <a:ext cx="7302366" cy="588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9784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61D8973-EAA9-459A-AF59-BBB4233D6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33ACC3-CAB4-47F9-8848-B5D2002F0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743" y="685800"/>
            <a:ext cx="5793475" cy="1485900"/>
          </a:xfrm>
        </p:spPr>
        <p:txBody>
          <a:bodyPr>
            <a:normAutofit/>
          </a:bodyPr>
          <a:lstStyle/>
          <a:p>
            <a:r>
              <a:rPr lang="en-US" dirty="0"/>
              <a:t>Important Takeaway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7959C-9B55-46A6-91BD-1813B4ABD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743" y="2285999"/>
            <a:ext cx="5793475" cy="4134051"/>
          </a:xfrm>
        </p:spPr>
        <p:txBody>
          <a:bodyPr>
            <a:normAutofit/>
          </a:bodyPr>
          <a:lstStyle/>
          <a:p>
            <a:r>
              <a:rPr lang="en-US" dirty="0"/>
              <a:t>Some efficacy seen after 1</a:t>
            </a:r>
            <a:r>
              <a:rPr lang="en-US" baseline="30000" dirty="0"/>
              <a:t>st</a:t>
            </a:r>
            <a:r>
              <a:rPr lang="en-US" dirty="0"/>
              <a:t> dose</a:t>
            </a:r>
          </a:p>
          <a:p>
            <a:endParaRPr lang="en-US" dirty="0"/>
          </a:p>
          <a:p>
            <a:r>
              <a:rPr lang="en-US" dirty="0"/>
              <a:t>Systemic side effects greater after second dose</a:t>
            </a:r>
          </a:p>
          <a:p>
            <a:endParaRPr lang="en-US" dirty="0"/>
          </a:p>
          <a:p>
            <a:r>
              <a:rPr lang="en-US" dirty="0"/>
              <a:t>Older adults experienced less severe side effects in both trials</a:t>
            </a:r>
          </a:p>
          <a:p>
            <a:endParaRPr lang="en-US" dirty="0"/>
          </a:p>
          <a:p>
            <a:r>
              <a:rPr lang="en-US" dirty="0"/>
              <a:t>Both vaccines appear to be effective at decreasing incidence of severe COVID-19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EA8A33-C0D0-416D-8359-724B8828C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B98CBD-264F-44AE-A4B9-F55E751588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284" r="31152"/>
          <a:stretch/>
        </p:blipFill>
        <p:spPr>
          <a:xfrm>
            <a:off x="7612260" y="10"/>
            <a:ext cx="457973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9825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9A8A6-BAA5-4950-BCAC-DB8FC52B1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77818-25DA-4257-A224-745F2A798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96177"/>
            <a:ext cx="9601200" cy="4408370"/>
          </a:xfrm>
        </p:spPr>
        <p:txBody>
          <a:bodyPr>
            <a:normAutofit/>
          </a:bodyPr>
          <a:lstStyle/>
          <a:p>
            <a:r>
              <a:rPr lang="en-US" dirty="0"/>
              <a:t>Neither study powered to detect rare adverse events.</a:t>
            </a:r>
          </a:p>
          <a:p>
            <a:endParaRPr lang="en-US" dirty="0"/>
          </a:p>
          <a:p>
            <a:r>
              <a:rPr lang="en-US" dirty="0"/>
              <a:t>No identified correlate of protection.</a:t>
            </a:r>
          </a:p>
          <a:p>
            <a:endParaRPr lang="en-US" dirty="0"/>
          </a:p>
          <a:p>
            <a:r>
              <a:rPr lang="en-US" dirty="0"/>
              <a:t>No serologic or PCR testing of study participants in Pfizer trial and rare testing in </a:t>
            </a:r>
            <a:r>
              <a:rPr lang="en-US" dirty="0" err="1"/>
              <a:t>Moderna</a:t>
            </a:r>
            <a:r>
              <a:rPr lang="en-US" dirty="0"/>
              <a:t> trial which limits understanding of protection from asymptomatic infection.</a:t>
            </a:r>
          </a:p>
          <a:p>
            <a:endParaRPr lang="en-US" dirty="0"/>
          </a:p>
          <a:p>
            <a:r>
              <a:rPr lang="en-US" dirty="0"/>
              <a:t>Limited data in patients &gt;75 years old due to low infection rates.</a:t>
            </a:r>
          </a:p>
          <a:p>
            <a:endParaRPr lang="en-US" dirty="0"/>
          </a:p>
          <a:p>
            <a:r>
              <a:rPr lang="en-US" dirty="0"/>
              <a:t>Unclear duration of protection.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5485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7B9A2-4774-4AF8-84CB-66FB8140F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3282695" cy="1485900"/>
          </a:xfrm>
        </p:spPr>
        <p:txBody>
          <a:bodyPr>
            <a:normAutofit/>
          </a:bodyPr>
          <a:lstStyle/>
          <a:p>
            <a:r>
              <a:rPr lang="en-US" dirty="0"/>
              <a:t>Our Patient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AE447-3088-48AA-8D2E-08C68C236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3282694" cy="3581400"/>
          </a:xfrm>
        </p:spPr>
        <p:txBody>
          <a:bodyPr>
            <a:normAutofit/>
          </a:bodyPr>
          <a:lstStyle/>
          <a:p>
            <a:r>
              <a:rPr lang="en-US" dirty="0"/>
              <a:t>76-year-old African American male with history of CHF, DM2, alcohol use disorder in remission, current smoker.</a:t>
            </a:r>
          </a:p>
          <a:p>
            <a:endParaRPr lang="en-US" dirty="0"/>
          </a:p>
          <a:p>
            <a:r>
              <a:rPr lang="en-US" dirty="0"/>
              <a:t>Asks about the COVID-19 vaccine: “Should I take it, doc?”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162252-195D-49A8-B29D-E41F08553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1467" y="1020592"/>
            <a:ext cx="6517065" cy="449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3926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E6968-96BC-4DD7-85B1-3231F0358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Appraisal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05252-E64D-45B1-84BF-70A3D5E32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55545"/>
            <a:ext cx="9601200" cy="4211855"/>
          </a:xfrm>
        </p:spPr>
        <p:txBody>
          <a:bodyPr>
            <a:normAutofit/>
          </a:bodyPr>
          <a:lstStyle/>
          <a:p>
            <a:r>
              <a:rPr lang="en-US" dirty="0"/>
              <a:t>Is this evidence about therapy valid? </a:t>
            </a:r>
          </a:p>
          <a:p>
            <a:pPr lvl="1"/>
            <a:r>
              <a:rPr lang="en-US" dirty="0"/>
              <a:t>Yes, mostly.  Assignment to treatment was randomized, double-blinded, groups were mostly similar demographically. Although groups analyzed by modified intention to treat.</a:t>
            </a:r>
          </a:p>
          <a:p>
            <a:pPr lvl="1"/>
            <a:r>
              <a:rPr lang="en-US" dirty="0"/>
              <a:t>Average follow-up time was 2 months which may limit understanding of duration of efficacy. </a:t>
            </a:r>
          </a:p>
          <a:p>
            <a:pPr lvl="1"/>
            <a:endParaRPr lang="en-US" dirty="0"/>
          </a:p>
          <a:p>
            <a:r>
              <a:rPr lang="en-US" dirty="0"/>
              <a:t>Is this valid evidence about therapy important? </a:t>
            </a:r>
          </a:p>
          <a:p>
            <a:pPr lvl="1"/>
            <a:r>
              <a:rPr lang="en-US" dirty="0"/>
              <a:t>Yes.  Efficacy ~95% in both trials.</a:t>
            </a:r>
          </a:p>
          <a:p>
            <a:pPr lvl="1"/>
            <a:r>
              <a:rPr lang="en-US" dirty="0"/>
              <a:t>Efficacy of older adults generally preserved, though limited information in patients older than 75.</a:t>
            </a:r>
          </a:p>
        </p:txBody>
      </p:sp>
    </p:spTree>
    <p:extLst>
      <p:ext uri="{BB962C8B-B14F-4D97-AF65-F5344CB8AC3E}">
        <p14:creationId xmlns:p14="http://schemas.microsoft.com/office/powerpoint/2010/main" val="25247737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7055A-7522-4C30-BFDC-32018CF52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Appraisal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E1D30-FDE9-4EFC-9DEF-BE4A1B416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we apply this valid, important evidence about therapy in caring for our patient?</a:t>
            </a:r>
          </a:p>
          <a:p>
            <a:pPr lvl="1"/>
            <a:r>
              <a:rPr lang="en-US" dirty="0"/>
              <a:t>Vast majority of study participants were white, low case rate in older adult population.</a:t>
            </a:r>
          </a:p>
          <a:p>
            <a:r>
              <a:rPr lang="en-US" dirty="0"/>
              <a:t>Is the treatment feasible in our setting?</a:t>
            </a:r>
          </a:p>
          <a:p>
            <a:pPr lvl="1"/>
            <a:r>
              <a:rPr lang="en-US" dirty="0"/>
              <a:t>Yes, mostly. Storage requirements may cause difficulty with distribution.  Two-dose requirement also increases risk of non-adherence.</a:t>
            </a:r>
          </a:p>
          <a:p>
            <a:r>
              <a:rPr lang="en-US" dirty="0"/>
              <a:t>What are our patient’s values and expectations for both the outcome we are trying to prevent and the treatment we are offering?</a:t>
            </a:r>
          </a:p>
          <a:p>
            <a:pPr lvl="1"/>
            <a:r>
              <a:rPr lang="en-US" dirty="0"/>
              <a:t>Mitigate risk of morbidity and mortality of COVID-19 with low chance of adverse reactions.</a:t>
            </a:r>
          </a:p>
        </p:txBody>
      </p:sp>
    </p:spTree>
    <p:extLst>
      <p:ext uri="{BB962C8B-B14F-4D97-AF65-F5344CB8AC3E}">
        <p14:creationId xmlns:p14="http://schemas.microsoft.com/office/powerpoint/2010/main" val="39932801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30488B4-DC61-4E22-B847-B140F2909B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5926081"/>
              </p:ext>
            </p:extLst>
          </p:nvPr>
        </p:nvGraphicFramePr>
        <p:xfrm>
          <a:off x="808523" y="404260"/>
          <a:ext cx="11261556" cy="5775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197">
                  <a:extLst>
                    <a:ext uri="{9D8B030D-6E8A-4147-A177-3AD203B41FA5}">
                      <a16:colId xmlns:a16="http://schemas.microsoft.com/office/drawing/2014/main" val="416023236"/>
                    </a:ext>
                  </a:extLst>
                </a:gridCol>
                <a:gridCol w="2225222">
                  <a:extLst>
                    <a:ext uri="{9D8B030D-6E8A-4147-A177-3AD203B41FA5}">
                      <a16:colId xmlns:a16="http://schemas.microsoft.com/office/drawing/2014/main" val="3945895073"/>
                    </a:ext>
                  </a:extLst>
                </a:gridCol>
                <a:gridCol w="1799527">
                  <a:extLst>
                    <a:ext uri="{9D8B030D-6E8A-4147-A177-3AD203B41FA5}">
                      <a16:colId xmlns:a16="http://schemas.microsoft.com/office/drawing/2014/main" val="299620772"/>
                    </a:ext>
                  </a:extLst>
                </a:gridCol>
                <a:gridCol w="2788299">
                  <a:extLst>
                    <a:ext uri="{9D8B030D-6E8A-4147-A177-3AD203B41FA5}">
                      <a16:colId xmlns:a16="http://schemas.microsoft.com/office/drawing/2014/main" val="1777659872"/>
                    </a:ext>
                  </a:extLst>
                </a:gridCol>
                <a:gridCol w="2252311">
                  <a:extLst>
                    <a:ext uri="{9D8B030D-6E8A-4147-A177-3AD203B41FA5}">
                      <a16:colId xmlns:a16="http://schemas.microsoft.com/office/drawing/2014/main" val="125910196"/>
                    </a:ext>
                  </a:extLst>
                </a:gridCol>
              </a:tblGrid>
              <a:tr h="572346">
                <a:tc>
                  <a:txBody>
                    <a:bodyPr/>
                    <a:lstStyle/>
                    <a:p>
                      <a:r>
                        <a:rPr lang="en-US" dirty="0"/>
                        <a:t>Vaccine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Schedule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Efficacy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Storage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970475"/>
                  </a:ext>
                </a:extLst>
              </a:tr>
              <a:tr h="987885">
                <a:tc>
                  <a:txBody>
                    <a:bodyPr/>
                    <a:lstStyle/>
                    <a:p>
                      <a:r>
                        <a:rPr lang="en-US" dirty="0"/>
                        <a:t>Pfizer/</a:t>
                      </a:r>
                      <a:r>
                        <a:rPr lang="en-US" dirty="0" err="1"/>
                        <a:t>BioNTech</a:t>
                      </a:r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doses, 3 weeks apart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Freezer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only at –94°F (–70°C)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mRNA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07600"/>
                  </a:ext>
                </a:extLst>
              </a:tr>
              <a:tr h="1083395">
                <a:tc>
                  <a:txBody>
                    <a:bodyPr/>
                    <a:lstStyle/>
                    <a:p>
                      <a:r>
                        <a:rPr lang="en-US" dirty="0" err="1"/>
                        <a:t>Moderna</a:t>
                      </a:r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doses, 4 weeks apart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94.5%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days with refrigeration, 6 months at –4°F (–20°C)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mRNA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651788"/>
                  </a:ext>
                </a:extLst>
              </a:tr>
              <a:tr h="1083395">
                <a:tc>
                  <a:txBody>
                    <a:bodyPr/>
                    <a:lstStyle/>
                    <a:p>
                      <a:r>
                        <a:rPr lang="en-US" dirty="0"/>
                        <a:t>Oxford/AstraZeneca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doses, 4 weeks apart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62% to 90%, depending on dosage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Stable in refrigerator for at least 6 months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Viral vector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994288"/>
                  </a:ext>
                </a:extLst>
              </a:tr>
              <a:tr h="1408414">
                <a:tc>
                  <a:txBody>
                    <a:bodyPr/>
                    <a:lstStyle/>
                    <a:p>
                      <a:r>
                        <a:rPr lang="en-US" dirty="0"/>
                        <a:t>Johnson &amp; Johnson/BIDMC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dose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Unknown – results expected end of January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 to two years frozen at –4° F (–20° C), and up to three months refrigerated at 36–46° F (2–8° C)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Viral vector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320921"/>
                  </a:ext>
                </a:extLst>
              </a:tr>
              <a:tr h="572346">
                <a:tc>
                  <a:txBody>
                    <a:bodyPr/>
                    <a:lstStyle/>
                    <a:p>
                      <a:r>
                        <a:rPr lang="en-US" dirty="0" err="1"/>
                        <a:t>Novavax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doses, 3 weeks apart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Stable in refrigerator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Protein based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905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9971250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1525</TotalTime>
  <Words>2008</Words>
  <Application>Microsoft Macintosh PowerPoint</Application>
  <PresentationFormat>Widescreen</PresentationFormat>
  <Paragraphs>278</Paragraphs>
  <Slides>30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Calibri</vt:lpstr>
      <vt:lpstr>Courier New</vt:lpstr>
      <vt:lpstr>Franklin Gothic Book</vt:lpstr>
      <vt:lpstr>Crop</vt:lpstr>
      <vt:lpstr>COVID-19 Vaccination A New Hope?</vt:lpstr>
      <vt:lpstr>Our Patient</vt:lpstr>
      <vt:lpstr>PICO Question</vt:lpstr>
      <vt:lpstr>Learning Objectives</vt:lpstr>
      <vt:lpstr>Background: RNA vaccines</vt:lpstr>
      <vt:lpstr>Overview of Vaccine Development</vt:lpstr>
      <vt:lpstr>Study</vt:lpstr>
      <vt:lpstr>PowerPoint Presentation</vt:lpstr>
      <vt:lpstr>Study Design</vt:lpstr>
      <vt:lpstr>Methods</vt:lpstr>
      <vt:lpstr>Study Design</vt:lpstr>
      <vt:lpstr>Definitions</vt:lpstr>
      <vt:lpstr>Statistical analysis</vt:lpstr>
      <vt:lpstr>Results</vt:lpstr>
      <vt:lpstr>PowerPoint Presentation</vt:lpstr>
      <vt:lpstr>PowerPoint Presentation</vt:lpstr>
      <vt:lpstr>Pfizer  Local reactions within 7 days</vt:lpstr>
      <vt:lpstr>Pfizer  Systemic reactions within 7 days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Important Takeaway Points</vt:lpstr>
      <vt:lpstr>Limitations</vt:lpstr>
      <vt:lpstr>Our Patient</vt:lpstr>
      <vt:lpstr>Critical Appraisal</vt:lpstr>
      <vt:lpstr>Critical Appraisal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COVID-19 Vaccination A New Hope?</dc:title>
  <dc:creator>Sarah King</dc:creator>
  <cp:lastModifiedBy>Jessica Restrepo</cp:lastModifiedBy>
  <cp:revision>38</cp:revision>
  <dcterms:created xsi:type="dcterms:W3CDTF">2021-01-18T20:39:03Z</dcterms:created>
  <dcterms:modified xsi:type="dcterms:W3CDTF">2021-01-22T12:01:49Z</dcterms:modified>
</cp:coreProperties>
</file>