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4"/>
  </p:notesMasterIdLst>
  <p:handoutMasterIdLst>
    <p:handoutMasterId r:id="rId45"/>
  </p:handoutMasterIdLst>
  <p:sldIdLst>
    <p:sldId id="258" r:id="rId2"/>
    <p:sldId id="257" r:id="rId3"/>
    <p:sldId id="259" r:id="rId4"/>
    <p:sldId id="282" r:id="rId5"/>
    <p:sldId id="296" r:id="rId6"/>
    <p:sldId id="297" r:id="rId7"/>
    <p:sldId id="312" r:id="rId8"/>
    <p:sldId id="300" r:id="rId9"/>
    <p:sldId id="302" r:id="rId10"/>
    <p:sldId id="299" r:id="rId11"/>
    <p:sldId id="313" r:id="rId12"/>
    <p:sldId id="288" r:id="rId13"/>
    <p:sldId id="284" r:id="rId14"/>
    <p:sldId id="260" r:id="rId15"/>
    <p:sldId id="261" r:id="rId16"/>
    <p:sldId id="262" r:id="rId17"/>
    <p:sldId id="263" r:id="rId18"/>
    <p:sldId id="286" r:id="rId19"/>
    <p:sldId id="270" r:id="rId20"/>
    <p:sldId id="271" r:id="rId21"/>
    <p:sldId id="292" r:id="rId22"/>
    <p:sldId id="291" r:id="rId23"/>
    <p:sldId id="303" r:id="rId24"/>
    <p:sldId id="304" r:id="rId25"/>
    <p:sldId id="305" r:id="rId26"/>
    <p:sldId id="306" r:id="rId27"/>
    <p:sldId id="307" r:id="rId28"/>
    <p:sldId id="308" r:id="rId29"/>
    <p:sldId id="287" r:id="rId30"/>
    <p:sldId id="293" r:id="rId31"/>
    <p:sldId id="294" r:id="rId32"/>
    <p:sldId id="295" r:id="rId33"/>
    <p:sldId id="309" r:id="rId34"/>
    <p:sldId id="278" r:id="rId35"/>
    <p:sldId id="279" r:id="rId36"/>
    <p:sldId id="280" r:id="rId37"/>
    <p:sldId id="281" r:id="rId38"/>
    <p:sldId id="314" r:id="rId39"/>
    <p:sldId id="316" r:id="rId40"/>
    <p:sldId id="315" r:id="rId41"/>
    <p:sldId id="310" r:id="rId42"/>
    <p:sldId id="311" r:id="rId43"/>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2554"/>
    <a:srgbClr val="125E7B"/>
    <a:srgbClr val="629FA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27" autoAdjust="0"/>
    <p:restoredTop sz="99841" autoAdjust="0"/>
  </p:normalViewPr>
  <p:slideViewPr>
    <p:cSldViewPr snapToObjects="1">
      <p:cViewPr varScale="1">
        <p:scale>
          <a:sx n="116" d="100"/>
          <a:sy n="116" d="100"/>
        </p:scale>
        <p:origin x="1590" y="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553AFC-BE5F-EE44-A44A-B599838C8C3A}" type="doc">
      <dgm:prSet loTypeId="urn:microsoft.com/office/officeart/2005/8/layout/lProcess3" loCatId="" qsTypeId="urn:microsoft.com/office/officeart/2005/8/quickstyle/simple2" qsCatId="simple" csTypeId="urn:microsoft.com/office/officeart/2005/8/colors/accent2_2" csCatId="accent2" phldr="1"/>
      <dgm:spPr/>
      <dgm:t>
        <a:bodyPr/>
        <a:lstStyle/>
        <a:p>
          <a:endParaRPr lang="en-US"/>
        </a:p>
      </dgm:t>
    </dgm:pt>
    <dgm:pt modelId="{5D792C05-A2D6-594F-8F18-61E44DE64994}">
      <dgm:prSet phldrT="[Text]"/>
      <dgm:spPr/>
      <dgm:t>
        <a:bodyPr/>
        <a:lstStyle/>
        <a:p>
          <a:r>
            <a:rPr lang="en-US" dirty="0" smtClean="0">
              <a:latin typeface="Calibri"/>
              <a:cs typeface="Calibri"/>
            </a:rPr>
            <a:t>Nutrition</a:t>
          </a:r>
          <a:endParaRPr lang="en-US" dirty="0">
            <a:latin typeface="Calibri"/>
            <a:cs typeface="Calibri"/>
          </a:endParaRPr>
        </a:p>
      </dgm:t>
    </dgm:pt>
    <dgm:pt modelId="{037BA448-D3DB-A947-B914-10B597E7DDA8}" type="parTrans" cxnId="{204A8611-38F7-7A4A-91FE-2DAB3B1AE3F2}">
      <dgm:prSet/>
      <dgm:spPr/>
      <dgm:t>
        <a:bodyPr/>
        <a:lstStyle/>
        <a:p>
          <a:endParaRPr lang="en-US"/>
        </a:p>
      </dgm:t>
    </dgm:pt>
    <dgm:pt modelId="{6EC2437F-2D20-F349-89A5-18C6BFC49160}" type="sibTrans" cxnId="{204A8611-38F7-7A4A-91FE-2DAB3B1AE3F2}">
      <dgm:prSet/>
      <dgm:spPr/>
      <dgm:t>
        <a:bodyPr/>
        <a:lstStyle/>
        <a:p>
          <a:endParaRPr lang="en-US"/>
        </a:p>
      </dgm:t>
    </dgm:pt>
    <dgm:pt modelId="{563BA5C0-79FA-1146-9476-DAB93BD451D4}">
      <dgm:prSet phldrT="[Text]"/>
      <dgm:spPr/>
      <dgm:t>
        <a:bodyPr/>
        <a:lstStyle/>
        <a:p>
          <a:r>
            <a:rPr lang="en-US" dirty="0" smtClean="0">
              <a:latin typeface="Calibri"/>
              <a:cs typeface="Calibri"/>
            </a:rPr>
            <a:t>Patient-Generated Subjective Global Assessment (PG-SGA) </a:t>
          </a:r>
          <a:endParaRPr lang="en-US" dirty="0">
            <a:latin typeface="Calibri"/>
            <a:cs typeface="Calibri"/>
          </a:endParaRPr>
        </a:p>
      </dgm:t>
    </dgm:pt>
    <dgm:pt modelId="{65BF4962-A785-DF4E-9C71-368524F0526C}" type="parTrans" cxnId="{BFC83A66-B01C-E54B-BDE9-7896909F6A4E}">
      <dgm:prSet/>
      <dgm:spPr/>
      <dgm:t>
        <a:bodyPr/>
        <a:lstStyle/>
        <a:p>
          <a:endParaRPr lang="en-US"/>
        </a:p>
      </dgm:t>
    </dgm:pt>
    <dgm:pt modelId="{17A14F81-30A4-4D45-A21C-58863A774803}" type="sibTrans" cxnId="{BFC83A66-B01C-E54B-BDE9-7896909F6A4E}">
      <dgm:prSet/>
      <dgm:spPr/>
      <dgm:t>
        <a:bodyPr/>
        <a:lstStyle/>
        <a:p>
          <a:endParaRPr lang="en-US"/>
        </a:p>
      </dgm:t>
    </dgm:pt>
    <dgm:pt modelId="{6740E5F9-CFB7-2641-91D5-1D11B8964CC4}">
      <dgm:prSet phldrT="[Text]"/>
      <dgm:spPr/>
      <dgm:t>
        <a:bodyPr/>
        <a:lstStyle/>
        <a:p>
          <a:r>
            <a:rPr lang="en-US" dirty="0" smtClean="0">
              <a:latin typeface="Calibri"/>
              <a:cs typeface="Calibri"/>
            </a:rPr>
            <a:t>Medication</a:t>
          </a:r>
          <a:endParaRPr lang="en-US" dirty="0">
            <a:latin typeface="Calibri"/>
            <a:cs typeface="Calibri"/>
          </a:endParaRPr>
        </a:p>
      </dgm:t>
    </dgm:pt>
    <dgm:pt modelId="{544575D5-E88B-1142-AB43-A6C670A41CF3}" type="parTrans" cxnId="{0348F6F3-FF48-3D44-B95B-D55F8367C01A}">
      <dgm:prSet/>
      <dgm:spPr/>
      <dgm:t>
        <a:bodyPr/>
        <a:lstStyle/>
        <a:p>
          <a:endParaRPr lang="en-US"/>
        </a:p>
      </dgm:t>
    </dgm:pt>
    <dgm:pt modelId="{7472FCC3-36F4-CB40-8EBC-842CD1F8F654}" type="sibTrans" cxnId="{0348F6F3-FF48-3D44-B95B-D55F8367C01A}">
      <dgm:prSet/>
      <dgm:spPr/>
      <dgm:t>
        <a:bodyPr/>
        <a:lstStyle/>
        <a:p>
          <a:endParaRPr lang="en-US"/>
        </a:p>
      </dgm:t>
    </dgm:pt>
    <dgm:pt modelId="{A7EE6AA0-1DC2-154B-9124-19F80BE8A441}">
      <dgm:prSet phldrT="[Text]"/>
      <dgm:spPr/>
      <dgm:t>
        <a:bodyPr/>
        <a:lstStyle/>
        <a:p>
          <a:r>
            <a:rPr lang="en-US" dirty="0" smtClean="0">
              <a:latin typeface="Calibri"/>
              <a:cs typeface="Calibri"/>
            </a:rPr>
            <a:t>Anatomical Therapeutic Chemical Classification System </a:t>
          </a:r>
          <a:endParaRPr lang="en-US" dirty="0">
            <a:latin typeface="Calibri"/>
            <a:cs typeface="Calibri"/>
          </a:endParaRPr>
        </a:p>
      </dgm:t>
    </dgm:pt>
    <dgm:pt modelId="{58645647-E3F6-F941-924D-E48E69806DAF}" type="parTrans" cxnId="{6E20D719-9CD0-B14F-8E28-59D63D66C967}">
      <dgm:prSet/>
      <dgm:spPr/>
      <dgm:t>
        <a:bodyPr/>
        <a:lstStyle/>
        <a:p>
          <a:endParaRPr lang="en-US"/>
        </a:p>
      </dgm:t>
    </dgm:pt>
    <dgm:pt modelId="{D31C47AE-0896-6649-995D-E8FE280F99B7}" type="sibTrans" cxnId="{6E20D719-9CD0-B14F-8E28-59D63D66C967}">
      <dgm:prSet/>
      <dgm:spPr/>
      <dgm:t>
        <a:bodyPr/>
        <a:lstStyle/>
        <a:p>
          <a:endParaRPr lang="en-US"/>
        </a:p>
      </dgm:t>
    </dgm:pt>
    <dgm:pt modelId="{45B41E6C-169D-F741-8C84-C3A760E44BF2}">
      <dgm:prSet phldrT="[Text]"/>
      <dgm:spPr/>
      <dgm:t>
        <a:bodyPr/>
        <a:lstStyle/>
        <a:p>
          <a:r>
            <a:rPr lang="en-US" dirty="0" smtClean="0">
              <a:latin typeface="Calibri"/>
              <a:cs typeface="Calibri"/>
            </a:rPr>
            <a:t>Physical function</a:t>
          </a:r>
          <a:endParaRPr lang="en-US" dirty="0">
            <a:latin typeface="Calibri"/>
            <a:cs typeface="Calibri"/>
          </a:endParaRPr>
        </a:p>
      </dgm:t>
    </dgm:pt>
    <dgm:pt modelId="{096C7D86-BD6B-2040-9864-6FE6877B865C}" type="parTrans" cxnId="{0C15BB19-DF3D-0342-9537-C56E6825F095}">
      <dgm:prSet/>
      <dgm:spPr/>
      <dgm:t>
        <a:bodyPr/>
        <a:lstStyle/>
        <a:p>
          <a:endParaRPr lang="en-US"/>
        </a:p>
      </dgm:t>
    </dgm:pt>
    <dgm:pt modelId="{1F99E864-E359-5B45-93DC-B7A1481AB149}" type="sibTrans" cxnId="{0C15BB19-DF3D-0342-9537-C56E6825F095}">
      <dgm:prSet/>
      <dgm:spPr/>
      <dgm:t>
        <a:bodyPr/>
        <a:lstStyle/>
        <a:p>
          <a:endParaRPr lang="en-US"/>
        </a:p>
      </dgm:t>
    </dgm:pt>
    <dgm:pt modelId="{0EB35EE6-1724-5A41-BBEC-4470BA0FECF0}">
      <dgm:prSet phldrT="[Text]"/>
      <dgm:spPr/>
      <dgm:t>
        <a:bodyPr/>
        <a:lstStyle/>
        <a:p>
          <a:r>
            <a:rPr lang="en-US" dirty="0" smtClean="0">
              <a:latin typeface="Calibri"/>
              <a:cs typeface="Calibri"/>
            </a:rPr>
            <a:t>Timed Up and Go test </a:t>
          </a:r>
          <a:endParaRPr lang="en-US" dirty="0">
            <a:latin typeface="Calibri"/>
            <a:cs typeface="Calibri"/>
          </a:endParaRPr>
        </a:p>
      </dgm:t>
    </dgm:pt>
    <dgm:pt modelId="{1C933338-5670-7144-9D7F-11C2C992731B}" type="parTrans" cxnId="{64616268-3649-AE40-9E95-7906008B599C}">
      <dgm:prSet/>
      <dgm:spPr/>
      <dgm:t>
        <a:bodyPr/>
        <a:lstStyle/>
        <a:p>
          <a:endParaRPr lang="en-US"/>
        </a:p>
      </dgm:t>
    </dgm:pt>
    <dgm:pt modelId="{BAB216B5-6893-DA4E-B99C-427AC2F8286A}" type="sibTrans" cxnId="{64616268-3649-AE40-9E95-7906008B599C}">
      <dgm:prSet/>
      <dgm:spPr/>
      <dgm:t>
        <a:bodyPr/>
        <a:lstStyle/>
        <a:p>
          <a:endParaRPr lang="en-US"/>
        </a:p>
      </dgm:t>
    </dgm:pt>
    <dgm:pt modelId="{183B1CB5-9C6E-AA4B-9D19-AF1EA20BC1E3}">
      <dgm:prSet/>
      <dgm:spPr/>
      <dgm:t>
        <a:bodyPr/>
        <a:lstStyle/>
        <a:p>
          <a:r>
            <a:rPr lang="en-US" dirty="0" smtClean="0">
              <a:latin typeface="Calibri"/>
              <a:cs typeface="Calibri"/>
            </a:rPr>
            <a:t>Cognition</a:t>
          </a:r>
          <a:endParaRPr lang="en-US" dirty="0">
            <a:latin typeface="Calibri"/>
            <a:cs typeface="Calibri"/>
          </a:endParaRPr>
        </a:p>
      </dgm:t>
    </dgm:pt>
    <dgm:pt modelId="{3B7ACE33-0870-C04A-9CCD-04B013E72DEC}" type="parTrans" cxnId="{4CCFC0F6-B2C9-6A47-BB61-F3937B40F6FB}">
      <dgm:prSet/>
      <dgm:spPr/>
      <dgm:t>
        <a:bodyPr/>
        <a:lstStyle/>
        <a:p>
          <a:endParaRPr lang="en-US"/>
        </a:p>
      </dgm:t>
    </dgm:pt>
    <dgm:pt modelId="{BE5B3237-0DF5-564E-A1DD-24F8EEADBF80}" type="sibTrans" cxnId="{4CCFC0F6-B2C9-6A47-BB61-F3937B40F6FB}">
      <dgm:prSet/>
      <dgm:spPr/>
      <dgm:t>
        <a:bodyPr/>
        <a:lstStyle/>
        <a:p>
          <a:endParaRPr lang="en-US"/>
        </a:p>
      </dgm:t>
    </dgm:pt>
    <dgm:pt modelId="{B9EF877E-3BC0-B047-90CD-6157BE16C7F6}">
      <dgm:prSet/>
      <dgm:spPr/>
      <dgm:t>
        <a:bodyPr/>
        <a:lstStyle/>
        <a:p>
          <a:r>
            <a:rPr lang="en-US" dirty="0" smtClean="0">
              <a:latin typeface="Calibri"/>
              <a:cs typeface="Calibri"/>
            </a:rPr>
            <a:t>Norwegian Revised Mini Mental State Examination (MMSE-NR) </a:t>
          </a:r>
          <a:endParaRPr lang="en-US" dirty="0">
            <a:latin typeface="Calibri"/>
            <a:cs typeface="Calibri"/>
          </a:endParaRPr>
        </a:p>
      </dgm:t>
    </dgm:pt>
    <dgm:pt modelId="{80BE4712-9DB7-DA4A-9B86-1AA13FBDEA03}" type="parTrans" cxnId="{01FC353F-3485-2F4F-92E5-5AB7B2B69DC6}">
      <dgm:prSet/>
      <dgm:spPr/>
      <dgm:t>
        <a:bodyPr/>
        <a:lstStyle/>
        <a:p>
          <a:endParaRPr lang="en-US"/>
        </a:p>
      </dgm:t>
    </dgm:pt>
    <dgm:pt modelId="{06948478-17A6-864D-BBE9-2F566E6FA6FD}" type="sibTrans" cxnId="{01FC353F-3485-2F4F-92E5-5AB7B2B69DC6}">
      <dgm:prSet/>
      <dgm:spPr/>
      <dgm:t>
        <a:bodyPr/>
        <a:lstStyle/>
        <a:p>
          <a:endParaRPr lang="en-US"/>
        </a:p>
      </dgm:t>
    </dgm:pt>
    <dgm:pt modelId="{8F556D56-B3F7-374D-AC6E-85A477B41567}">
      <dgm:prSet/>
      <dgm:spPr/>
      <dgm:t>
        <a:bodyPr/>
        <a:lstStyle/>
        <a:p>
          <a:r>
            <a:rPr lang="en-US" dirty="0" smtClean="0">
              <a:latin typeface="Calibri"/>
              <a:cs typeface="Calibri"/>
            </a:rPr>
            <a:t>Falls</a:t>
          </a:r>
          <a:endParaRPr lang="en-US" dirty="0">
            <a:latin typeface="Calibri"/>
            <a:cs typeface="Calibri"/>
          </a:endParaRPr>
        </a:p>
      </dgm:t>
    </dgm:pt>
    <dgm:pt modelId="{7FA4292C-1F5C-EE40-95B2-9B94DA2EB755}" type="parTrans" cxnId="{73B979D8-5B06-5D4D-8EE3-7E4491B897F2}">
      <dgm:prSet/>
      <dgm:spPr/>
      <dgm:t>
        <a:bodyPr/>
        <a:lstStyle/>
        <a:p>
          <a:endParaRPr lang="en-US"/>
        </a:p>
      </dgm:t>
    </dgm:pt>
    <dgm:pt modelId="{19DCB970-785A-294A-B648-E4304E4938A6}" type="sibTrans" cxnId="{73B979D8-5B06-5D4D-8EE3-7E4491B897F2}">
      <dgm:prSet/>
      <dgm:spPr/>
      <dgm:t>
        <a:bodyPr/>
        <a:lstStyle/>
        <a:p>
          <a:endParaRPr lang="en-US"/>
        </a:p>
      </dgm:t>
    </dgm:pt>
    <dgm:pt modelId="{40C880F9-06F3-A84C-A921-53D3E852A999}">
      <dgm:prSet/>
      <dgm:spPr/>
      <dgm:t>
        <a:bodyPr/>
        <a:lstStyle/>
        <a:p>
          <a:r>
            <a:rPr lang="en-US" dirty="0" smtClean="0">
              <a:latin typeface="Calibri"/>
              <a:cs typeface="Calibri"/>
            </a:rPr>
            <a:t>Comorbidity</a:t>
          </a:r>
          <a:endParaRPr lang="en-US" dirty="0">
            <a:latin typeface="Calibri"/>
            <a:cs typeface="Calibri"/>
          </a:endParaRPr>
        </a:p>
      </dgm:t>
    </dgm:pt>
    <dgm:pt modelId="{35181CAB-D18E-2B45-946F-A7E608C4EB5B}" type="parTrans" cxnId="{C231FDFF-A73F-B748-8374-6144239CA8F8}">
      <dgm:prSet/>
      <dgm:spPr/>
      <dgm:t>
        <a:bodyPr/>
        <a:lstStyle/>
        <a:p>
          <a:endParaRPr lang="en-US"/>
        </a:p>
      </dgm:t>
    </dgm:pt>
    <dgm:pt modelId="{0687F0D2-9536-C946-B55D-2C0810A59DC2}" type="sibTrans" cxnId="{C231FDFF-A73F-B748-8374-6144239CA8F8}">
      <dgm:prSet/>
      <dgm:spPr/>
      <dgm:t>
        <a:bodyPr/>
        <a:lstStyle/>
        <a:p>
          <a:endParaRPr lang="en-US"/>
        </a:p>
      </dgm:t>
    </dgm:pt>
    <dgm:pt modelId="{4E2E87FF-1448-CE45-8B29-C709510993D6}">
      <dgm:prSet/>
      <dgm:spPr/>
      <dgm:t>
        <a:bodyPr/>
        <a:lstStyle/>
        <a:p>
          <a:r>
            <a:rPr lang="en-US" dirty="0" smtClean="0">
              <a:latin typeface="Calibri"/>
              <a:cs typeface="Calibri"/>
            </a:rPr>
            <a:t>Older Americans’ Resources and Services Questionnaire (OARS) </a:t>
          </a:r>
          <a:endParaRPr lang="en-US" dirty="0">
            <a:latin typeface="Calibri"/>
            <a:cs typeface="Calibri"/>
          </a:endParaRPr>
        </a:p>
      </dgm:t>
    </dgm:pt>
    <dgm:pt modelId="{BBC947F1-EAB0-1C46-8E61-5A4AA20DE651}" type="parTrans" cxnId="{04505D28-ADCA-314B-BF6D-FCEDB4B71007}">
      <dgm:prSet/>
      <dgm:spPr/>
      <dgm:t>
        <a:bodyPr/>
        <a:lstStyle/>
        <a:p>
          <a:endParaRPr lang="en-US"/>
        </a:p>
      </dgm:t>
    </dgm:pt>
    <dgm:pt modelId="{728DFE7E-3EEF-3C42-A286-7B7EC2502E67}" type="sibTrans" cxnId="{04505D28-ADCA-314B-BF6D-FCEDB4B71007}">
      <dgm:prSet/>
      <dgm:spPr/>
      <dgm:t>
        <a:bodyPr/>
        <a:lstStyle/>
        <a:p>
          <a:endParaRPr lang="en-US"/>
        </a:p>
      </dgm:t>
    </dgm:pt>
    <dgm:pt modelId="{ECCCDB66-CF03-BF44-92BA-761558E92432}">
      <dgm:prSet/>
      <dgm:spPr/>
      <dgm:t>
        <a:bodyPr/>
        <a:lstStyle/>
        <a:p>
          <a:r>
            <a:rPr lang="en-US" dirty="0" smtClean="0">
              <a:latin typeface="Calibri"/>
              <a:cs typeface="Calibri"/>
            </a:rPr>
            <a:t>ADLs	</a:t>
          </a:r>
          <a:endParaRPr lang="en-US" dirty="0">
            <a:latin typeface="Calibri"/>
            <a:cs typeface="Calibri"/>
          </a:endParaRPr>
        </a:p>
      </dgm:t>
    </dgm:pt>
    <dgm:pt modelId="{FD4B4883-B675-AA4B-B6EF-CC3261F6C82B}" type="parTrans" cxnId="{19A3974C-0EF8-A941-B351-FD566AAC35B3}">
      <dgm:prSet/>
      <dgm:spPr/>
      <dgm:t>
        <a:bodyPr/>
        <a:lstStyle/>
        <a:p>
          <a:endParaRPr lang="en-US"/>
        </a:p>
      </dgm:t>
    </dgm:pt>
    <dgm:pt modelId="{BBE1089C-CF05-0945-900D-12260EC610F6}" type="sibTrans" cxnId="{19A3974C-0EF8-A941-B351-FD566AAC35B3}">
      <dgm:prSet/>
      <dgm:spPr/>
      <dgm:t>
        <a:bodyPr/>
        <a:lstStyle/>
        <a:p>
          <a:endParaRPr lang="en-US"/>
        </a:p>
      </dgm:t>
    </dgm:pt>
    <dgm:pt modelId="{C53D4C65-36BA-C84F-9C25-17EFB1773171}">
      <dgm:prSet/>
      <dgm:spPr/>
      <dgm:t>
        <a:bodyPr/>
        <a:lstStyle/>
        <a:p>
          <a:r>
            <a:rPr lang="en-US" dirty="0" smtClean="0">
              <a:latin typeface="Calibri"/>
              <a:cs typeface="Calibri"/>
            </a:rPr>
            <a:t> q 5 -  EORTC QLQ C30 </a:t>
          </a:r>
          <a:endParaRPr lang="en-US" dirty="0">
            <a:latin typeface="Calibri"/>
            <a:cs typeface="Calibri"/>
          </a:endParaRPr>
        </a:p>
      </dgm:t>
    </dgm:pt>
    <dgm:pt modelId="{48B1EBDE-76BE-CB46-A757-7C592A50DB1A}" type="parTrans" cxnId="{51E3C388-6087-804D-A528-A58028DD211D}">
      <dgm:prSet/>
      <dgm:spPr/>
      <dgm:t>
        <a:bodyPr/>
        <a:lstStyle/>
        <a:p>
          <a:endParaRPr lang="en-US"/>
        </a:p>
      </dgm:t>
    </dgm:pt>
    <dgm:pt modelId="{B6F757F7-B2E7-294C-A42F-6EE6849361AA}" type="sibTrans" cxnId="{51E3C388-6087-804D-A528-A58028DD211D}">
      <dgm:prSet/>
      <dgm:spPr/>
      <dgm:t>
        <a:bodyPr/>
        <a:lstStyle/>
        <a:p>
          <a:endParaRPr lang="en-US"/>
        </a:p>
      </dgm:t>
    </dgm:pt>
    <dgm:pt modelId="{B7FF16EF-5443-4046-9485-9FF19B0F3917}">
      <dgm:prSet/>
      <dgm:spPr/>
      <dgm:t>
        <a:bodyPr/>
        <a:lstStyle/>
        <a:p>
          <a:r>
            <a:rPr lang="en-US" dirty="0" smtClean="0">
              <a:latin typeface="Calibri"/>
              <a:cs typeface="Calibri"/>
            </a:rPr>
            <a:t>Depression</a:t>
          </a:r>
          <a:endParaRPr lang="en-US" dirty="0">
            <a:latin typeface="Calibri"/>
            <a:cs typeface="Calibri"/>
          </a:endParaRPr>
        </a:p>
      </dgm:t>
    </dgm:pt>
    <dgm:pt modelId="{41382EB9-1CDD-4247-B57E-B55AEF9BF68B}" type="parTrans" cxnId="{7F4AC321-0B19-584D-A0A6-C0B81AC556D9}">
      <dgm:prSet/>
      <dgm:spPr/>
      <dgm:t>
        <a:bodyPr/>
        <a:lstStyle/>
        <a:p>
          <a:endParaRPr lang="en-US"/>
        </a:p>
      </dgm:t>
    </dgm:pt>
    <dgm:pt modelId="{0BAB1BC3-411D-C046-B9DB-7E64A90DE3EA}" type="sibTrans" cxnId="{7F4AC321-0B19-584D-A0A6-C0B81AC556D9}">
      <dgm:prSet/>
      <dgm:spPr/>
      <dgm:t>
        <a:bodyPr/>
        <a:lstStyle/>
        <a:p>
          <a:endParaRPr lang="en-US"/>
        </a:p>
      </dgm:t>
    </dgm:pt>
    <dgm:pt modelId="{457C9E02-3F52-AA43-883B-A6ED5EE2BEB7}">
      <dgm:prSet/>
      <dgm:spPr/>
      <dgm:t>
        <a:bodyPr/>
        <a:lstStyle/>
        <a:p>
          <a:r>
            <a:rPr lang="en-US" dirty="0" smtClean="0">
              <a:latin typeface="Calibri"/>
              <a:cs typeface="Calibri"/>
            </a:rPr>
            <a:t>GDS-15 </a:t>
          </a:r>
          <a:endParaRPr lang="en-US" dirty="0">
            <a:latin typeface="Calibri"/>
            <a:cs typeface="Calibri"/>
          </a:endParaRPr>
        </a:p>
      </dgm:t>
    </dgm:pt>
    <dgm:pt modelId="{17181A85-8D37-3449-BE51-979687DB9B92}" type="parTrans" cxnId="{8FC1184C-15BD-1F43-8311-D88EFF55CA76}">
      <dgm:prSet/>
      <dgm:spPr/>
      <dgm:t>
        <a:bodyPr/>
        <a:lstStyle/>
        <a:p>
          <a:endParaRPr lang="en-US"/>
        </a:p>
      </dgm:t>
    </dgm:pt>
    <dgm:pt modelId="{7B9F2A3F-48A7-D740-8D8B-78CFCF2DD3E6}" type="sibTrans" cxnId="{8FC1184C-15BD-1F43-8311-D88EFF55CA76}">
      <dgm:prSet/>
      <dgm:spPr/>
      <dgm:t>
        <a:bodyPr/>
        <a:lstStyle/>
        <a:p>
          <a:endParaRPr lang="en-US"/>
        </a:p>
      </dgm:t>
    </dgm:pt>
    <dgm:pt modelId="{01911D7F-7885-5B49-B521-786387EB6FB8}">
      <dgm:prSet/>
      <dgm:spPr/>
      <dgm:t>
        <a:bodyPr/>
        <a:lstStyle/>
        <a:p>
          <a:r>
            <a:rPr lang="en-US" dirty="0" smtClean="0">
              <a:latin typeface="Calibri"/>
              <a:cs typeface="Calibri"/>
            </a:rPr>
            <a:t>Last</a:t>
          </a:r>
          <a:r>
            <a:rPr lang="en-US" baseline="0" dirty="0" smtClean="0">
              <a:latin typeface="Calibri"/>
              <a:cs typeface="Calibri"/>
            </a:rPr>
            <a:t> 6 months</a:t>
          </a:r>
          <a:endParaRPr lang="en-US" dirty="0">
            <a:latin typeface="Calibri"/>
            <a:cs typeface="Calibri"/>
          </a:endParaRPr>
        </a:p>
      </dgm:t>
    </dgm:pt>
    <dgm:pt modelId="{F65C8D57-81C6-7144-A90F-7F8985FF2DCE}" type="sibTrans" cxnId="{70243FF4-5AB5-1C46-B96D-E6C14863D744}">
      <dgm:prSet/>
      <dgm:spPr/>
      <dgm:t>
        <a:bodyPr/>
        <a:lstStyle/>
        <a:p>
          <a:endParaRPr lang="en-US"/>
        </a:p>
      </dgm:t>
    </dgm:pt>
    <dgm:pt modelId="{74951632-DB1F-1441-A627-B5062B8D40D4}" type="parTrans" cxnId="{70243FF4-5AB5-1C46-B96D-E6C14863D744}">
      <dgm:prSet/>
      <dgm:spPr/>
      <dgm:t>
        <a:bodyPr/>
        <a:lstStyle/>
        <a:p>
          <a:endParaRPr lang="en-US"/>
        </a:p>
      </dgm:t>
    </dgm:pt>
    <dgm:pt modelId="{6F1AA7D7-8C58-C543-BA08-7C4B2ED8502E}" type="pres">
      <dgm:prSet presAssocID="{66553AFC-BE5F-EE44-A44A-B599838C8C3A}" presName="Name0" presStyleCnt="0">
        <dgm:presLayoutVars>
          <dgm:chPref val="3"/>
          <dgm:dir/>
          <dgm:animLvl val="lvl"/>
          <dgm:resizeHandles/>
        </dgm:presLayoutVars>
      </dgm:prSet>
      <dgm:spPr/>
      <dgm:t>
        <a:bodyPr/>
        <a:lstStyle/>
        <a:p>
          <a:endParaRPr lang="en-US"/>
        </a:p>
      </dgm:t>
    </dgm:pt>
    <dgm:pt modelId="{0E23805D-AC29-984F-9BB4-E28CF1F69151}" type="pres">
      <dgm:prSet presAssocID="{5D792C05-A2D6-594F-8F18-61E44DE64994}" presName="horFlow" presStyleCnt="0"/>
      <dgm:spPr/>
    </dgm:pt>
    <dgm:pt modelId="{439DAD19-52CF-1644-B7FB-D1F995ABC181}" type="pres">
      <dgm:prSet presAssocID="{5D792C05-A2D6-594F-8F18-61E44DE64994}" presName="bigChev" presStyleLbl="node1" presStyleIdx="0" presStyleCnt="8" custScaleX="219118" custLinFactX="-153895" custLinFactNeighborX="-200000" custLinFactNeighborY="-45"/>
      <dgm:spPr/>
      <dgm:t>
        <a:bodyPr/>
        <a:lstStyle/>
        <a:p>
          <a:endParaRPr lang="en-US"/>
        </a:p>
      </dgm:t>
    </dgm:pt>
    <dgm:pt modelId="{25AA9444-9E40-684B-ACE2-04AEE4140F0A}" type="pres">
      <dgm:prSet presAssocID="{65BF4962-A785-DF4E-9C71-368524F0526C}" presName="parTrans" presStyleCnt="0"/>
      <dgm:spPr/>
    </dgm:pt>
    <dgm:pt modelId="{21283E14-892A-1746-99CA-14972FEAB7D5}" type="pres">
      <dgm:prSet presAssocID="{563BA5C0-79FA-1146-9476-DAB93BD451D4}" presName="node" presStyleLbl="alignAccFollowNode1" presStyleIdx="0" presStyleCnt="8" custScaleX="270288" custLinFactX="-65600" custLinFactNeighborX="-100000" custLinFactNeighborY="7443">
        <dgm:presLayoutVars>
          <dgm:bulletEnabled val="1"/>
        </dgm:presLayoutVars>
      </dgm:prSet>
      <dgm:spPr/>
      <dgm:t>
        <a:bodyPr/>
        <a:lstStyle/>
        <a:p>
          <a:endParaRPr lang="en-US"/>
        </a:p>
      </dgm:t>
    </dgm:pt>
    <dgm:pt modelId="{35F51ADE-E1DF-6A42-BF0C-6CC4600E739C}" type="pres">
      <dgm:prSet presAssocID="{5D792C05-A2D6-594F-8F18-61E44DE64994}" presName="vSp" presStyleCnt="0"/>
      <dgm:spPr/>
    </dgm:pt>
    <dgm:pt modelId="{90466C7C-C932-374A-A5D6-7566F0586272}" type="pres">
      <dgm:prSet presAssocID="{6740E5F9-CFB7-2641-91D5-1D11B8964CC4}" presName="horFlow" presStyleCnt="0"/>
      <dgm:spPr/>
    </dgm:pt>
    <dgm:pt modelId="{0B87F68F-8F5D-204D-93BC-A582DD5527B4}" type="pres">
      <dgm:prSet presAssocID="{6740E5F9-CFB7-2641-91D5-1D11B8964CC4}" presName="bigChev" presStyleLbl="node1" presStyleIdx="1" presStyleCnt="8" custScaleX="219118" custLinFactX="-153895" custLinFactNeighborX="-200000" custLinFactNeighborY="-45"/>
      <dgm:spPr/>
      <dgm:t>
        <a:bodyPr/>
        <a:lstStyle/>
        <a:p>
          <a:endParaRPr lang="en-US"/>
        </a:p>
      </dgm:t>
    </dgm:pt>
    <dgm:pt modelId="{EB23F105-D569-2941-AD2A-58C9493552AA}" type="pres">
      <dgm:prSet presAssocID="{58645647-E3F6-F941-924D-E48E69806DAF}" presName="parTrans" presStyleCnt="0"/>
      <dgm:spPr/>
    </dgm:pt>
    <dgm:pt modelId="{5B4627A8-D265-1A41-8B9C-A458EAB805F1}" type="pres">
      <dgm:prSet presAssocID="{A7EE6AA0-1DC2-154B-9124-19F80BE8A441}" presName="node" presStyleLbl="alignAccFollowNode1" presStyleIdx="1" presStyleCnt="8" custScaleX="270288" custLinFactX="-66266" custLinFactNeighborX="-100000" custLinFactNeighborY="692">
        <dgm:presLayoutVars>
          <dgm:bulletEnabled val="1"/>
        </dgm:presLayoutVars>
      </dgm:prSet>
      <dgm:spPr/>
      <dgm:t>
        <a:bodyPr/>
        <a:lstStyle/>
        <a:p>
          <a:endParaRPr lang="en-US"/>
        </a:p>
      </dgm:t>
    </dgm:pt>
    <dgm:pt modelId="{9D627646-38DD-A347-8B31-74D498B8AFEF}" type="pres">
      <dgm:prSet presAssocID="{6740E5F9-CFB7-2641-91D5-1D11B8964CC4}" presName="vSp" presStyleCnt="0"/>
      <dgm:spPr/>
    </dgm:pt>
    <dgm:pt modelId="{4CA65CE1-6C02-6C42-B431-9577882AF419}" type="pres">
      <dgm:prSet presAssocID="{45B41E6C-169D-F741-8C84-C3A760E44BF2}" presName="horFlow" presStyleCnt="0"/>
      <dgm:spPr/>
    </dgm:pt>
    <dgm:pt modelId="{70C3D23F-C0F5-E043-A0B3-E2962EECAAAF}" type="pres">
      <dgm:prSet presAssocID="{45B41E6C-169D-F741-8C84-C3A760E44BF2}" presName="bigChev" presStyleLbl="node1" presStyleIdx="2" presStyleCnt="8" custScaleX="219118" custLinFactX="-153895" custLinFactNeighborX="-200000" custLinFactNeighborY="-45"/>
      <dgm:spPr/>
      <dgm:t>
        <a:bodyPr/>
        <a:lstStyle/>
        <a:p>
          <a:endParaRPr lang="en-US"/>
        </a:p>
      </dgm:t>
    </dgm:pt>
    <dgm:pt modelId="{6E7BB9FD-6115-8447-8E7B-A5643E1D01DF}" type="pres">
      <dgm:prSet presAssocID="{1C933338-5670-7144-9D7F-11C2C992731B}" presName="parTrans" presStyleCnt="0"/>
      <dgm:spPr/>
    </dgm:pt>
    <dgm:pt modelId="{2E4C9F17-DFA8-0A46-ADC7-AD01BD67C92E}" type="pres">
      <dgm:prSet presAssocID="{0EB35EE6-1724-5A41-BBEC-4470BA0FECF0}" presName="node" presStyleLbl="alignAccFollowNode1" presStyleIdx="2" presStyleCnt="8" custScaleX="259869" custLinFactX="-62942" custLinFactNeighborX="-100000" custLinFactNeighborY="-1181">
        <dgm:presLayoutVars>
          <dgm:bulletEnabled val="1"/>
        </dgm:presLayoutVars>
      </dgm:prSet>
      <dgm:spPr/>
      <dgm:t>
        <a:bodyPr/>
        <a:lstStyle/>
        <a:p>
          <a:endParaRPr lang="en-US"/>
        </a:p>
      </dgm:t>
    </dgm:pt>
    <dgm:pt modelId="{64F29BDC-F834-6B4D-A167-FAA6EA09A8E0}" type="pres">
      <dgm:prSet presAssocID="{45B41E6C-169D-F741-8C84-C3A760E44BF2}" presName="vSp" presStyleCnt="0"/>
      <dgm:spPr/>
    </dgm:pt>
    <dgm:pt modelId="{FA744A46-6DFC-2446-971F-70FEEBE0BC55}" type="pres">
      <dgm:prSet presAssocID="{183B1CB5-9C6E-AA4B-9D19-AF1EA20BC1E3}" presName="horFlow" presStyleCnt="0"/>
      <dgm:spPr/>
    </dgm:pt>
    <dgm:pt modelId="{A57690D8-3E73-BA47-98D9-DF68E47443A6}" type="pres">
      <dgm:prSet presAssocID="{183B1CB5-9C6E-AA4B-9D19-AF1EA20BC1E3}" presName="bigChev" presStyleLbl="node1" presStyleIdx="3" presStyleCnt="8" custScaleX="219118" custLinFactX="-153895" custLinFactNeighborX="-200000" custLinFactNeighborY="-45"/>
      <dgm:spPr/>
      <dgm:t>
        <a:bodyPr/>
        <a:lstStyle/>
        <a:p>
          <a:endParaRPr lang="en-US"/>
        </a:p>
      </dgm:t>
    </dgm:pt>
    <dgm:pt modelId="{C871E146-8DF9-064B-A4C4-1552EF300C88}" type="pres">
      <dgm:prSet presAssocID="{80BE4712-9DB7-DA4A-9B86-1AA13FBDEA03}" presName="parTrans" presStyleCnt="0"/>
      <dgm:spPr/>
    </dgm:pt>
    <dgm:pt modelId="{DCC7C4C7-087B-6746-8F36-653ED56ECE5E}" type="pres">
      <dgm:prSet presAssocID="{B9EF877E-3BC0-B047-90CD-6157BE16C7F6}" presName="node" presStyleLbl="alignAccFollowNode1" presStyleIdx="3" presStyleCnt="8" custScaleX="270288" custLinFactX="-65600" custLinFactNeighborX="-100000" custLinFactNeighborY="-12178">
        <dgm:presLayoutVars>
          <dgm:bulletEnabled val="1"/>
        </dgm:presLayoutVars>
      </dgm:prSet>
      <dgm:spPr/>
      <dgm:t>
        <a:bodyPr/>
        <a:lstStyle/>
        <a:p>
          <a:endParaRPr lang="en-US"/>
        </a:p>
      </dgm:t>
    </dgm:pt>
    <dgm:pt modelId="{A5E1D553-D1E9-9349-A807-03C85A13EA05}" type="pres">
      <dgm:prSet presAssocID="{183B1CB5-9C6E-AA4B-9D19-AF1EA20BC1E3}" presName="vSp" presStyleCnt="0"/>
      <dgm:spPr/>
    </dgm:pt>
    <dgm:pt modelId="{D3E8004E-FD29-9840-B34B-6A1172FDC2FF}" type="pres">
      <dgm:prSet presAssocID="{8F556D56-B3F7-374D-AC6E-85A477B41567}" presName="horFlow" presStyleCnt="0"/>
      <dgm:spPr/>
    </dgm:pt>
    <dgm:pt modelId="{B3179675-4E6D-E946-93D4-6C7351748A33}" type="pres">
      <dgm:prSet presAssocID="{8F556D56-B3F7-374D-AC6E-85A477B41567}" presName="bigChev" presStyleLbl="node1" presStyleIdx="4" presStyleCnt="8" custScaleX="219118" custLinFactX="-153895" custLinFactNeighborX="-200000" custLinFactNeighborY="-45"/>
      <dgm:spPr/>
      <dgm:t>
        <a:bodyPr/>
        <a:lstStyle/>
        <a:p>
          <a:endParaRPr lang="en-US"/>
        </a:p>
      </dgm:t>
    </dgm:pt>
    <dgm:pt modelId="{E65954E0-A2F2-CE46-82E1-F846CD59CF23}" type="pres">
      <dgm:prSet presAssocID="{74951632-DB1F-1441-A627-B5062B8D40D4}" presName="parTrans" presStyleCnt="0"/>
      <dgm:spPr/>
    </dgm:pt>
    <dgm:pt modelId="{4B0FF735-B40A-AF49-BBD3-F633340BF08C}" type="pres">
      <dgm:prSet presAssocID="{01911D7F-7885-5B49-B521-786387EB6FB8}" presName="node" presStyleLbl="alignAccFollowNode1" presStyleIdx="4" presStyleCnt="8" custScaleX="270288" custLinFactX="-66266" custLinFactNeighborX="-100000" custLinFactNeighborY="-12178">
        <dgm:presLayoutVars>
          <dgm:bulletEnabled val="1"/>
        </dgm:presLayoutVars>
      </dgm:prSet>
      <dgm:spPr/>
      <dgm:t>
        <a:bodyPr/>
        <a:lstStyle/>
        <a:p>
          <a:endParaRPr lang="en-US"/>
        </a:p>
      </dgm:t>
    </dgm:pt>
    <dgm:pt modelId="{B9AAD21A-183A-7049-B406-ADE2A8F1CAFF}" type="pres">
      <dgm:prSet presAssocID="{8F556D56-B3F7-374D-AC6E-85A477B41567}" presName="vSp" presStyleCnt="0"/>
      <dgm:spPr/>
    </dgm:pt>
    <dgm:pt modelId="{8805AC0C-EB81-A947-8F48-85F4B8D5E9F5}" type="pres">
      <dgm:prSet presAssocID="{40C880F9-06F3-A84C-A921-53D3E852A999}" presName="horFlow" presStyleCnt="0"/>
      <dgm:spPr/>
    </dgm:pt>
    <dgm:pt modelId="{A4E21200-AF90-2747-802C-1C8A5A13F8D7}" type="pres">
      <dgm:prSet presAssocID="{40C880F9-06F3-A84C-A921-53D3E852A999}" presName="bigChev" presStyleLbl="node1" presStyleIdx="5" presStyleCnt="8" custScaleX="219118" custLinFactX="-153895" custLinFactNeighborX="-200000" custLinFactNeighborY="-45"/>
      <dgm:spPr/>
      <dgm:t>
        <a:bodyPr/>
        <a:lstStyle/>
        <a:p>
          <a:endParaRPr lang="en-US"/>
        </a:p>
      </dgm:t>
    </dgm:pt>
    <dgm:pt modelId="{7704CCB5-0283-6F47-9D6D-2DA8F77B302D}" type="pres">
      <dgm:prSet presAssocID="{BBC947F1-EAB0-1C46-8E61-5A4AA20DE651}" presName="parTrans" presStyleCnt="0"/>
      <dgm:spPr/>
    </dgm:pt>
    <dgm:pt modelId="{AC8D8C5B-BFDC-5C4C-9545-F393FAA35B85}" type="pres">
      <dgm:prSet presAssocID="{4E2E87FF-1448-CE45-8B29-C709510993D6}" presName="node" presStyleLbl="alignAccFollowNode1" presStyleIdx="5" presStyleCnt="8" custScaleX="270288" custLinFactX="-65600" custLinFactNeighborX="-100000" custLinFactNeighborY="-12178">
        <dgm:presLayoutVars>
          <dgm:bulletEnabled val="1"/>
        </dgm:presLayoutVars>
      </dgm:prSet>
      <dgm:spPr/>
      <dgm:t>
        <a:bodyPr/>
        <a:lstStyle/>
        <a:p>
          <a:endParaRPr lang="en-US"/>
        </a:p>
      </dgm:t>
    </dgm:pt>
    <dgm:pt modelId="{98F11B26-ABBC-894F-AF45-7371051A414C}" type="pres">
      <dgm:prSet presAssocID="{40C880F9-06F3-A84C-A921-53D3E852A999}" presName="vSp" presStyleCnt="0"/>
      <dgm:spPr/>
    </dgm:pt>
    <dgm:pt modelId="{2A6DA5AD-2547-5C49-8461-3A8C76F2977C}" type="pres">
      <dgm:prSet presAssocID="{ECCCDB66-CF03-BF44-92BA-761558E92432}" presName="horFlow" presStyleCnt="0"/>
      <dgm:spPr/>
    </dgm:pt>
    <dgm:pt modelId="{18C1BDBB-7733-794B-9B45-6EF752B5A6C9}" type="pres">
      <dgm:prSet presAssocID="{ECCCDB66-CF03-BF44-92BA-761558E92432}" presName="bigChev" presStyleLbl="node1" presStyleIdx="6" presStyleCnt="8" custScaleX="219118" custLinFactX="-153895" custLinFactNeighborX="-200000" custLinFactNeighborY="-45"/>
      <dgm:spPr/>
      <dgm:t>
        <a:bodyPr/>
        <a:lstStyle/>
        <a:p>
          <a:endParaRPr lang="en-US"/>
        </a:p>
      </dgm:t>
    </dgm:pt>
    <dgm:pt modelId="{8DBF6991-4776-5B46-99E2-2337C0BA014A}" type="pres">
      <dgm:prSet presAssocID="{48B1EBDE-76BE-CB46-A757-7C592A50DB1A}" presName="parTrans" presStyleCnt="0"/>
      <dgm:spPr/>
    </dgm:pt>
    <dgm:pt modelId="{7F49C48C-08FF-2140-B082-0BD4841D746B}" type="pres">
      <dgm:prSet presAssocID="{C53D4C65-36BA-C84F-9C25-17EFB1773171}" presName="node" presStyleLbl="alignAccFollowNode1" presStyleIdx="6" presStyleCnt="8" custScaleX="270288" custLinFactX="-65600" custLinFactNeighborX="-100000" custLinFactNeighborY="-12178">
        <dgm:presLayoutVars>
          <dgm:bulletEnabled val="1"/>
        </dgm:presLayoutVars>
      </dgm:prSet>
      <dgm:spPr/>
      <dgm:t>
        <a:bodyPr/>
        <a:lstStyle/>
        <a:p>
          <a:endParaRPr lang="en-US"/>
        </a:p>
      </dgm:t>
    </dgm:pt>
    <dgm:pt modelId="{205D94AF-E4C8-AF4A-9CBC-B2D93C8E379C}" type="pres">
      <dgm:prSet presAssocID="{ECCCDB66-CF03-BF44-92BA-761558E92432}" presName="vSp" presStyleCnt="0"/>
      <dgm:spPr/>
    </dgm:pt>
    <dgm:pt modelId="{05B7A62C-11F9-0549-9E97-D2AE35E6E949}" type="pres">
      <dgm:prSet presAssocID="{B7FF16EF-5443-4046-9485-9FF19B0F3917}" presName="horFlow" presStyleCnt="0"/>
      <dgm:spPr/>
    </dgm:pt>
    <dgm:pt modelId="{295416AB-5AF2-C241-8C18-A326211DB4F8}" type="pres">
      <dgm:prSet presAssocID="{B7FF16EF-5443-4046-9485-9FF19B0F3917}" presName="bigChev" presStyleLbl="node1" presStyleIdx="7" presStyleCnt="8" custScaleX="219118" custLinFactX="-153895" custLinFactNeighborX="-200000" custLinFactNeighborY="-45"/>
      <dgm:spPr/>
      <dgm:t>
        <a:bodyPr/>
        <a:lstStyle/>
        <a:p>
          <a:endParaRPr lang="en-US"/>
        </a:p>
      </dgm:t>
    </dgm:pt>
    <dgm:pt modelId="{6A1AF560-911F-AA42-842B-1E40C4C23E86}" type="pres">
      <dgm:prSet presAssocID="{17181A85-8D37-3449-BE51-979687DB9B92}" presName="parTrans" presStyleCnt="0"/>
      <dgm:spPr/>
    </dgm:pt>
    <dgm:pt modelId="{1E0EC80B-6D17-1F42-97FE-01ECEA0BADFB}" type="pres">
      <dgm:prSet presAssocID="{457C9E02-3F52-AA43-883B-A6ED5EE2BEB7}" presName="node" presStyleLbl="alignAccFollowNode1" presStyleIdx="7" presStyleCnt="8" custScaleX="270288" custLinFactX="-65600" custLinFactNeighborX="-100000" custLinFactNeighborY="-12178">
        <dgm:presLayoutVars>
          <dgm:bulletEnabled val="1"/>
        </dgm:presLayoutVars>
      </dgm:prSet>
      <dgm:spPr/>
      <dgm:t>
        <a:bodyPr/>
        <a:lstStyle/>
        <a:p>
          <a:endParaRPr lang="en-US"/>
        </a:p>
      </dgm:t>
    </dgm:pt>
  </dgm:ptLst>
  <dgm:cxnLst>
    <dgm:cxn modelId="{FF93E91A-C4E6-7B4C-A866-CB5B7D12FE91}" type="presOf" srcId="{B9EF877E-3BC0-B047-90CD-6157BE16C7F6}" destId="{DCC7C4C7-087B-6746-8F36-653ED56ECE5E}" srcOrd="0" destOrd="0" presId="urn:microsoft.com/office/officeart/2005/8/layout/lProcess3"/>
    <dgm:cxn modelId="{7F4AC321-0B19-584D-A0A6-C0B81AC556D9}" srcId="{66553AFC-BE5F-EE44-A44A-B599838C8C3A}" destId="{B7FF16EF-5443-4046-9485-9FF19B0F3917}" srcOrd="7" destOrd="0" parTransId="{41382EB9-1CDD-4247-B57E-B55AEF9BF68B}" sibTransId="{0BAB1BC3-411D-C046-B9DB-7E64A90DE3EA}"/>
    <dgm:cxn modelId="{3749F696-CFF6-1E4D-A2DF-0526B1EF51DC}" type="presOf" srcId="{01911D7F-7885-5B49-B521-786387EB6FB8}" destId="{4B0FF735-B40A-AF49-BBD3-F633340BF08C}" srcOrd="0" destOrd="0" presId="urn:microsoft.com/office/officeart/2005/8/layout/lProcess3"/>
    <dgm:cxn modelId="{0348F6F3-FF48-3D44-B95B-D55F8367C01A}" srcId="{66553AFC-BE5F-EE44-A44A-B599838C8C3A}" destId="{6740E5F9-CFB7-2641-91D5-1D11B8964CC4}" srcOrd="1" destOrd="0" parTransId="{544575D5-E88B-1142-AB43-A6C670A41CF3}" sibTransId="{7472FCC3-36F4-CB40-8EBC-842CD1F8F654}"/>
    <dgm:cxn modelId="{104988AF-BF4A-304D-BAC0-3575950BDDC7}" type="presOf" srcId="{183B1CB5-9C6E-AA4B-9D19-AF1EA20BC1E3}" destId="{A57690D8-3E73-BA47-98D9-DF68E47443A6}" srcOrd="0" destOrd="0" presId="urn:microsoft.com/office/officeart/2005/8/layout/lProcess3"/>
    <dgm:cxn modelId="{99208607-2CCF-6948-9927-E586AAE3A1E2}" type="presOf" srcId="{B7FF16EF-5443-4046-9485-9FF19B0F3917}" destId="{295416AB-5AF2-C241-8C18-A326211DB4F8}" srcOrd="0" destOrd="0" presId="urn:microsoft.com/office/officeart/2005/8/layout/lProcess3"/>
    <dgm:cxn modelId="{6E8C6300-2EBD-3D49-B5C1-0874D3C9A952}" type="presOf" srcId="{563BA5C0-79FA-1146-9476-DAB93BD451D4}" destId="{21283E14-892A-1746-99CA-14972FEAB7D5}" srcOrd="0" destOrd="0" presId="urn:microsoft.com/office/officeart/2005/8/layout/lProcess3"/>
    <dgm:cxn modelId="{C0AD4506-9C00-0F4B-9C37-AA4880F34E8B}" type="presOf" srcId="{5D792C05-A2D6-594F-8F18-61E44DE64994}" destId="{439DAD19-52CF-1644-B7FB-D1F995ABC181}" srcOrd="0" destOrd="0" presId="urn:microsoft.com/office/officeart/2005/8/layout/lProcess3"/>
    <dgm:cxn modelId="{01FC353F-3485-2F4F-92E5-5AB7B2B69DC6}" srcId="{183B1CB5-9C6E-AA4B-9D19-AF1EA20BC1E3}" destId="{B9EF877E-3BC0-B047-90CD-6157BE16C7F6}" srcOrd="0" destOrd="0" parTransId="{80BE4712-9DB7-DA4A-9B86-1AA13FBDEA03}" sibTransId="{06948478-17A6-864D-BBE9-2F566E6FA6FD}"/>
    <dgm:cxn modelId="{C207F423-F524-7F45-BD5D-90024122B20E}" type="presOf" srcId="{66553AFC-BE5F-EE44-A44A-B599838C8C3A}" destId="{6F1AA7D7-8C58-C543-BA08-7C4B2ED8502E}" srcOrd="0" destOrd="0" presId="urn:microsoft.com/office/officeart/2005/8/layout/lProcess3"/>
    <dgm:cxn modelId="{C231FDFF-A73F-B748-8374-6144239CA8F8}" srcId="{66553AFC-BE5F-EE44-A44A-B599838C8C3A}" destId="{40C880F9-06F3-A84C-A921-53D3E852A999}" srcOrd="5" destOrd="0" parTransId="{35181CAB-D18E-2B45-946F-A7E608C4EB5B}" sibTransId="{0687F0D2-9536-C946-B55D-2C0810A59DC2}"/>
    <dgm:cxn modelId="{2EE88100-AA41-0247-A784-7B7EC2639D80}" type="presOf" srcId="{A7EE6AA0-1DC2-154B-9124-19F80BE8A441}" destId="{5B4627A8-D265-1A41-8B9C-A458EAB805F1}" srcOrd="0" destOrd="0" presId="urn:microsoft.com/office/officeart/2005/8/layout/lProcess3"/>
    <dgm:cxn modelId="{D2121491-BAE1-404F-8C10-8A95E35A8353}" type="presOf" srcId="{ECCCDB66-CF03-BF44-92BA-761558E92432}" destId="{18C1BDBB-7733-794B-9B45-6EF752B5A6C9}" srcOrd="0" destOrd="0" presId="urn:microsoft.com/office/officeart/2005/8/layout/lProcess3"/>
    <dgm:cxn modelId="{8454FB50-0C70-3D48-BD28-A7D26EF447FE}" type="presOf" srcId="{8F556D56-B3F7-374D-AC6E-85A477B41567}" destId="{B3179675-4E6D-E946-93D4-6C7351748A33}" srcOrd="0" destOrd="0" presId="urn:microsoft.com/office/officeart/2005/8/layout/lProcess3"/>
    <dgm:cxn modelId="{F76B9D80-9EF1-D649-800B-542AB57CFE50}" type="presOf" srcId="{C53D4C65-36BA-C84F-9C25-17EFB1773171}" destId="{7F49C48C-08FF-2140-B082-0BD4841D746B}" srcOrd="0" destOrd="0" presId="urn:microsoft.com/office/officeart/2005/8/layout/lProcess3"/>
    <dgm:cxn modelId="{04505D28-ADCA-314B-BF6D-FCEDB4B71007}" srcId="{40C880F9-06F3-A84C-A921-53D3E852A999}" destId="{4E2E87FF-1448-CE45-8B29-C709510993D6}" srcOrd="0" destOrd="0" parTransId="{BBC947F1-EAB0-1C46-8E61-5A4AA20DE651}" sibTransId="{728DFE7E-3EEF-3C42-A286-7B7EC2502E67}"/>
    <dgm:cxn modelId="{F246E8C1-9522-9541-9D5B-0AA22349EC3B}" type="presOf" srcId="{0EB35EE6-1724-5A41-BBEC-4470BA0FECF0}" destId="{2E4C9F17-DFA8-0A46-ADC7-AD01BD67C92E}" srcOrd="0" destOrd="0" presId="urn:microsoft.com/office/officeart/2005/8/layout/lProcess3"/>
    <dgm:cxn modelId="{6E20D719-9CD0-B14F-8E28-59D63D66C967}" srcId="{6740E5F9-CFB7-2641-91D5-1D11B8964CC4}" destId="{A7EE6AA0-1DC2-154B-9124-19F80BE8A441}" srcOrd="0" destOrd="0" parTransId="{58645647-E3F6-F941-924D-E48E69806DAF}" sibTransId="{D31C47AE-0896-6649-995D-E8FE280F99B7}"/>
    <dgm:cxn modelId="{8B264B26-9D13-584C-9C0F-3A85D04BABD2}" type="presOf" srcId="{457C9E02-3F52-AA43-883B-A6ED5EE2BEB7}" destId="{1E0EC80B-6D17-1F42-97FE-01ECEA0BADFB}" srcOrd="0" destOrd="0" presId="urn:microsoft.com/office/officeart/2005/8/layout/lProcess3"/>
    <dgm:cxn modelId="{51E3C388-6087-804D-A528-A58028DD211D}" srcId="{ECCCDB66-CF03-BF44-92BA-761558E92432}" destId="{C53D4C65-36BA-C84F-9C25-17EFB1773171}" srcOrd="0" destOrd="0" parTransId="{48B1EBDE-76BE-CB46-A757-7C592A50DB1A}" sibTransId="{B6F757F7-B2E7-294C-A42F-6EE6849361AA}"/>
    <dgm:cxn modelId="{BFC83A66-B01C-E54B-BDE9-7896909F6A4E}" srcId="{5D792C05-A2D6-594F-8F18-61E44DE64994}" destId="{563BA5C0-79FA-1146-9476-DAB93BD451D4}" srcOrd="0" destOrd="0" parTransId="{65BF4962-A785-DF4E-9C71-368524F0526C}" sibTransId="{17A14F81-30A4-4D45-A21C-58863A774803}"/>
    <dgm:cxn modelId="{19A3974C-0EF8-A941-B351-FD566AAC35B3}" srcId="{66553AFC-BE5F-EE44-A44A-B599838C8C3A}" destId="{ECCCDB66-CF03-BF44-92BA-761558E92432}" srcOrd="6" destOrd="0" parTransId="{FD4B4883-B675-AA4B-B6EF-CC3261F6C82B}" sibTransId="{BBE1089C-CF05-0945-900D-12260EC610F6}"/>
    <dgm:cxn modelId="{4CCFC0F6-B2C9-6A47-BB61-F3937B40F6FB}" srcId="{66553AFC-BE5F-EE44-A44A-B599838C8C3A}" destId="{183B1CB5-9C6E-AA4B-9D19-AF1EA20BC1E3}" srcOrd="3" destOrd="0" parTransId="{3B7ACE33-0870-C04A-9CCD-04B013E72DEC}" sibTransId="{BE5B3237-0DF5-564E-A1DD-24F8EEADBF80}"/>
    <dgm:cxn modelId="{9688E12F-2AA2-C640-87CE-EF9632947C86}" type="presOf" srcId="{40C880F9-06F3-A84C-A921-53D3E852A999}" destId="{A4E21200-AF90-2747-802C-1C8A5A13F8D7}" srcOrd="0" destOrd="0" presId="urn:microsoft.com/office/officeart/2005/8/layout/lProcess3"/>
    <dgm:cxn modelId="{27C1A567-E612-4C48-A141-44F8E4E2F709}" type="presOf" srcId="{6740E5F9-CFB7-2641-91D5-1D11B8964CC4}" destId="{0B87F68F-8F5D-204D-93BC-A582DD5527B4}" srcOrd="0" destOrd="0" presId="urn:microsoft.com/office/officeart/2005/8/layout/lProcess3"/>
    <dgm:cxn modelId="{70243FF4-5AB5-1C46-B96D-E6C14863D744}" srcId="{8F556D56-B3F7-374D-AC6E-85A477B41567}" destId="{01911D7F-7885-5B49-B521-786387EB6FB8}" srcOrd="0" destOrd="0" parTransId="{74951632-DB1F-1441-A627-B5062B8D40D4}" sibTransId="{F65C8D57-81C6-7144-A90F-7F8985FF2DCE}"/>
    <dgm:cxn modelId="{64616268-3649-AE40-9E95-7906008B599C}" srcId="{45B41E6C-169D-F741-8C84-C3A760E44BF2}" destId="{0EB35EE6-1724-5A41-BBEC-4470BA0FECF0}" srcOrd="0" destOrd="0" parTransId="{1C933338-5670-7144-9D7F-11C2C992731B}" sibTransId="{BAB216B5-6893-DA4E-B99C-427AC2F8286A}"/>
    <dgm:cxn modelId="{73B979D8-5B06-5D4D-8EE3-7E4491B897F2}" srcId="{66553AFC-BE5F-EE44-A44A-B599838C8C3A}" destId="{8F556D56-B3F7-374D-AC6E-85A477B41567}" srcOrd="4" destOrd="0" parTransId="{7FA4292C-1F5C-EE40-95B2-9B94DA2EB755}" sibTransId="{19DCB970-785A-294A-B648-E4304E4938A6}"/>
    <dgm:cxn modelId="{8FC1184C-15BD-1F43-8311-D88EFF55CA76}" srcId="{B7FF16EF-5443-4046-9485-9FF19B0F3917}" destId="{457C9E02-3F52-AA43-883B-A6ED5EE2BEB7}" srcOrd="0" destOrd="0" parTransId="{17181A85-8D37-3449-BE51-979687DB9B92}" sibTransId="{7B9F2A3F-48A7-D740-8D8B-78CFCF2DD3E6}"/>
    <dgm:cxn modelId="{AC426D7B-3C23-D045-BA80-B42A60BE0BDE}" type="presOf" srcId="{4E2E87FF-1448-CE45-8B29-C709510993D6}" destId="{AC8D8C5B-BFDC-5C4C-9545-F393FAA35B85}" srcOrd="0" destOrd="0" presId="urn:microsoft.com/office/officeart/2005/8/layout/lProcess3"/>
    <dgm:cxn modelId="{0C15BB19-DF3D-0342-9537-C56E6825F095}" srcId="{66553AFC-BE5F-EE44-A44A-B599838C8C3A}" destId="{45B41E6C-169D-F741-8C84-C3A760E44BF2}" srcOrd="2" destOrd="0" parTransId="{096C7D86-BD6B-2040-9864-6FE6877B865C}" sibTransId="{1F99E864-E359-5B45-93DC-B7A1481AB149}"/>
    <dgm:cxn modelId="{204A8611-38F7-7A4A-91FE-2DAB3B1AE3F2}" srcId="{66553AFC-BE5F-EE44-A44A-B599838C8C3A}" destId="{5D792C05-A2D6-594F-8F18-61E44DE64994}" srcOrd="0" destOrd="0" parTransId="{037BA448-D3DB-A947-B914-10B597E7DDA8}" sibTransId="{6EC2437F-2D20-F349-89A5-18C6BFC49160}"/>
    <dgm:cxn modelId="{382BFE21-F9AB-1743-B244-042834796739}" type="presOf" srcId="{45B41E6C-169D-F741-8C84-C3A760E44BF2}" destId="{70C3D23F-C0F5-E043-A0B3-E2962EECAAAF}" srcOrd="0" destOrd="0" presId="urn:microsoft.com/office/officeart/2005/8/layout/lProcess3"/>
    <dgm:cxn modelId="{50E83D2A-DE37-E94F-B292-0FBC6D77E94D}" type="presParOf" srcId="{6F1AA7D7-8C58-C543-BA08-7C4B2ED8502E}" destId="{0E23805D-AC29-984F-9BB4-E28CF1F69151}" srcOrd="0" destOrd="0" presId="urn:microsoft.com/office/officeart/2005/8/layout/lProcess3"/>
    <dgm:cxn modelId="{36EEACC1-7221-6C4F-989A-7AFDB973BD1D}" type="presParOf" srcId="{0E23805D-AC29-984F-9BB4-E28CF1F69151}" destId="{439DAD19-52CF-1644-B7FB-D1F995ABC181}" srcOrd="0" destOrd="0" presId="urn:microsoft.com/office/officeart/2005/8/layout/lProcess3"/>
    <dgm:cxn modelId="{C34E3814-9B4D-FA44-AD97-1779CA67C936}" type="presParOf" srcId="{0E23805D-AC29-984F-9BB4-E28CF1F69151}" destId="{25AA9444-9E40-684B-ACE2-04AEE4140F0A}" srcOrd="1" destOrd="0" presId="urn:microsoft.com/office/officeart/2005/8/layout/lProcess3"/>
    <dgm:cxn modelId="{E0F3994A-FE9F-A544-85B4-7B22640DAE61}" type="presParOf" srcId="{0E23805D-AC29-984F-9BB4-E28CF1F69151}" destId="{21283E14-892A-1746-99CA-14972FEAB7D5}" srcOrd="2" destOrd="0" presId="urn:microsoft.com/office/officeart/2005/8/layout/lProcess3"/>
    <dgm:cxn modelId="{FBF8275B-F869-1946-A488-46FB2C275119}" type="presParOf" srcId="{6F1AA7D7-8C58-C543-BA08-7C4B2ED8502E}" destId="{35F51ADE-E1DF-6A42-BF0C-6CC4600E739C}" srcOrd="1" destOrd="0" presId="urn:microsoft.com/office/officeart/2005/8/layout/lProcess3"/>
    <dgm:cxn modelId="{4D62A7DC-B0E0-3442-B265-EC4942F6CA8B}" type="presParOf" srcId="{6F1AA7D7-8C58-C543-BA08-7C4B2ED8502E}" destId="{90466C7C-C932-374A-A5D6-7566F0586272}" srcOrd="2" destOrd="0" presId="urn:microsoft.com/office/officeart/2005/8/layout/lProcess3"/>
    <dgm:cxn modelId="{47ED31D6-E161-5741-BF4F-0C84D703F6C1}" type="presParOf" srcId="{90466C7C-C932-374A-A5D6-7566F0586272}" destId="{0B87F68F-8F5D-204D-93BC-A582DD5527B4}" srcOrd="0" destOrd="0" presId="urn:microsoft.com/office/officeart/2005/8/layout/lProcess3"/>
    <dgm:cxn modelId="{0B1DA97B-56E2-B740-B8CA-1B82CC5100D4}" type="presParOf" srcId="{90466C7C-C932-374A-A5D6-7566F0586272}" destId="{EB23F105-D569-2941-AD2A-58C9493552AA}" srcOrd="1" destOrd="0" presId="urn:microsoft.com/office/officeart/2005/8/layout/lProcess3"/>
    <dgm:cxn modelId="{FB54453A-FA40-A44C-B702-5453B81F390F}" type="presParOf" srcId="{90466C7C-C932-374A-A5D6-7566F0586272}" destId="{5B4627A8-D265-1A41-8B9C-A458EAB805F1}" srcOrd="2" destOrd="0" presId="urn:microsoft.com/office/officeart/2005/8/layout/lProcess3"/>
    <dgm:cxn modelId="{FC92BF4A-1EEF-B746-922E-8EEA7C6690CF}" type="presParOf" srcId="{6F1AA7D7-8C58-C543-BA08-7C4B2ED8502E}" destId="{9D627646-38DD-A347-8B31-74D498B8AFEF}" srcOrd="3" destOrd="0" presId="urn:microsoft.com/office/officeart/2005/8/layout/lProcess3"/>
    <dgm:cxn modelId="{4FC183B7-44DD-D040-B40F-040334B74A3B}" type="presParOf" srcId="{6F1AA7D7-8C58-C543-BA08-7C4B2ED8502E}" destId="{4CA65CE1-6C02-6C42-B431-9577882AF419}" srcOrd="4" destOrd="0" presId="urn:microsoft.com/office/officeart/2005/8/layout/lProcess3"/>
    <dgm:cxn modelId="{C9DD8FA8-61F6-2D44-88ED-CC4588B72886}" type="presParOf" srcId="{4CA65CE1-6C02-6C42-B431-9577882AF419}" destId="{70C3D23F-C0F5-E043-A0B3-E2962EECAAAF}" srcOrd="0" destOrd="0" presId="urn:microsoft.com/office/officeart/2005/8/layout/lProcess3"/>
    <dgm:cxn modelId="{ECD728DE-2537-4D4D-A97A-6B69A7C19227}" type="presParOf" srcId="{4CA65CE1-6C02-6C42-B431-9577882AF419}" destId="{6E7BB9FD-6115-8447-8E7B-A5643E1D01DF}" srcOrd="1" destOrd="0" presId="urn:microsoft.com/office/officeart/2005/8/layout/lProcess3"/>
    <dgm:cxn modelId="{8C43EDE3-60B5-8A4B-AFD1-125D58CD6F63}" type="presParOf" srcId="{4CA65CE1-6C02-6C42-B431-9577882AF419}" destId="{2E4C9F17-DFA8-0A46-ADC7-AD01BD67C92E}" srcOrd="2" destOrd="0" presId="urn:microsoft.com/office/officeart/2005/8/layout/lProcess3"/>
    <dgm:cxn modelId="{9C5CBE75-5377-AA44-97BE-0CCF77E0453F}" type="presParOf" srcId="{6F1AA7D7-8C58-C543-BA08-7C4B2ED8502E}" destId="{64F29BDC-F834-6B4D-A167-FAA6EA09A8E0}" srcOrd="5" destOrd="0" presId="urn:microsoft.com/office/officeart/2005/8/layout/lProcess3"/>
    <dgm:cxn modelId="{BB739B54-8925-0A48-B40F-DEB24B6F8266}" type="presParOf" srcId="{6F1AA7D7-8C58-C543-BA08-7C4B2ED8502E}" destId="{FA744A46-6DFC-2446-971F-70FEEBE0BC55}" srcOrd="6" destOrd="0" presId="urn:microsoft.com/office/officeart/2005/8/layout/lProcess3"/>
    <dgm:cxn modelId="{967384D6-E296-1E4B-B231-FE08737B1A7D}" type="presParOf" srcId="{FA744A46-6DFC-2446-971F-70FEEBE0BC55}" destId="{A57690D8-3E73-BA47-98D9-DF68E47443A6}" srcOrd="0" destOrd="0" presId="urn:microsoft.com/office/officeart/2005/8/layout/lProcess3"/>
    <dgm:cxn modelId="{3E3F78EF-4033-2E4B-B40A-65224FB85A4E}" type="presParOf" srcId="{FA744A46-6DFC-2446-971F-70FEEBE0BC55}" destId="{C871E146-8DF9-064B-A4C4-1552EF300C88}" srcOrd="1" destOrd="0" presId="urn:microsoft.com/office/officeart/2005/8/layout/lProcess3"/>
    <dgm:cxn modelId="{154969D5-6F5D-9144-AEA6-862581292A63}" type="presParOf" srcId="{FA744A46-6DFC-2446-971F-70FEEBE0BC55}" destId="{DCC7C4C7-087B-6746-8F36-653ED56ECE5E}" srcOrd="2" destOrd="0" presId="urn:microsoft.com/office/officeart/2005/8/layout/lProcess3"/>
    <dgm:cxn modelId="{BB64B1AF-30BD-5C47-B5FD-8BE0FB5E3CFB}" type="presParOf" srcId="{6F1AA7D7-8C58-C543-BA08-7C4B2ED8502E}" destId="{A5E1D553-D1E9-9349-A807-03C85A13EA05}" srcOrd="7" destOrd="0" presId="urn:microsoft.com/office/officeart/2005/8/layout/lProcess3"/>
    <dgm:cxn modelId="{C031C449-09EB-FD4C-A68E-87FF59DE3247}" type="presParOf" srcId="{6F1AA7D7-8C58-C543-BA08-7C4B2ED8502E}" destId="{D3E8004E-FD29-9840-B34B-6A1172FDC2FF}" srcOrd="8" destOrd="0" presId="urn:microsoft.com/office/officeart/2005/8/layout/lProcess3"/>
    <dgm:cxn modelId="{80DECEDD-E85C-0C4E-AFA3-11229999DC3B}" type="presParOf" srcId="{D3E8004E-FD29-9840-B34B-6A1172FDC2FF}" destId="{B3179675-4E6D-E946-93D4-6C7351748A33}" srcOrd="0" destOrd="0" presId="urn:microsoft.com/office/officeart/2005/8/layout/lProcess3"/>
    <dgm:cxn modelId="{A5858E94-9A26-3E40-8E11-708FB710FA40}" type="presParOf" srcId="{D3E8004E-FD29-9840-B34B-6A1172FDC2FF}" destId="{E65954E0-A2F2-CE46-82E1-F846CD59CF23}" srcOrd="1" destOrd="0" presId="urn:microsoft.com/office/officeart/2005/8/layout/lProcess3"/>
    <dgm:cxn modelId="{A10EECED-976F-F844-ACE8-2F5A70AD00B4}" type="presParOf" srcId="{D3E8004E-FD29-9840-B34B-6A1172FDC2FF}" destId="{4B0FF735-B40A-AF49-BBD3-F633340BF08C}" srcOrd="2" destOrd="0" presId="urn:microsoft.com/office/officeart/2005/8/layout/lProcess3"/>
    <dgm:cxn modelId="{5737CD17-848D-B444-815B-3028E2ABE072}" type="presParOf" srcId="{6F1AA7D7-8C58-C543-BA08-7C4B2ED8502E}" destId="{B9AAD21A-183A-7049-B406-ADE2A8F1CAFF}" srcOrd="9" destOrd="0" presId="urn:microsoft.com/office/officeart/2005/8/layout/lProcess3"/>
    <dgm:cxn modelId="{7C7799A8-FDAD-4C4A-9E91-D5B66D668270}" type="presParOf" srcId="{6F1AA7D7-8C58-C543-BA08-7C4B2ED8502E}" destId="{8805AC0C-EB81-A947-8F48-85F4B8D5E9F5}" srcOrd="10" destOrd="0" presId="urn:microsoft.com/office/officeart/2005/8/layout/lProcess3"/>
    <dgm:cxn modelId="{DAE9ACD3-A07F-3744-BA01-2CCCD0EB1415}" type="presParOf" srcId="{8805AC0C-EB81-A947-8F48-85F4B8D5E9F5}" destId="{A4E21200-AF90-2747-802C-1C8A5A13F8D7}" srcOrd="0" destOrd="0" presId="urn:microsoft.com/office/officeart/2005/8/layout/lProcess3"/>
    <dgm:cxn modelId="{D6E5CEC4-04CB-3D4A-BBCF-6085D035EBE2}" type="presParOf" srcId="{8805AC0C-EB81-A947-8F48-85F4B8D5E9F5}" destId="{7704CCB5-0283-6F47-9D6D-2DA8F77B302D}" srcOrd="1" destOrd="0" presId="urn:microsoft.com/office/officeart/2005/8/layout/lProcess3"/>
    <dgm:cxn modelId="{9F430695-1CD5-634E-99F8-B2E545627D90}" type="presParOf" srcId="{8805AC0C-EB81-A947-8F48-85F4B8D5E9F5}" destId="{AC8D8C5B-BFDC-5C4C-9545-F393FAA35B85}" srcOrd="2" destOrd="0" presId="urn:microsoft.com/office/officeart/2005/8/layout/lProcess3"/>
    <dgm:cxn modelId="{6F5DFA48-86F4-5041-BA86-68CFCA6667A2}" type="presParOf" srcId="{6F1AA7D7-8C58-C543-BA08-7C4B2ED8502E}" destId="{98F11B26-ABBC-894F-AF45-7371051A414C}" srcOrd="11" destOrd="0" presId="urn:microsoft.com/office/officeart/2005/8/layout/lProcess3"/>
    <dgm:cxn modelId="{CCCB3A18-DD0A-854C-9AE2-5D752AC1DF64}" type="presParOf" srcId="{6F1AA7D7-8C58-C543-BA08-7C4B2ED8502E}" destId="{2A6DA5AD-2547-5C49-8461-3A8C76F2977C}" srcOrd="12" destOrd="0" presId="urn:microsoft.com/office/officeart/2005/8/layout/lProcess3"/>
    <dgm:cxn modelId="{D48E0700-0E05-F642-B4C3-A4073DABAD87}" type="presParOf" srcId="{2A6DA5AD-2547-5C49-8461-3A8C76F2977C}" destId="{18C1BDBB-7733-794B-9B45-6EF752B5A6C9}" srcOrd="0" destOrd="0" presId="urn:microsoft.com/office/officeart/2005/8/layout/lProcess3"/>
    <dgm:cxn modelId="{C1CE72EA-29EC-F640-A4C8-CD9D853E2995}" type="presParOf" srcId="{2A6DA5AD-2547-5C49-8461-3A8C76F2977C}" destId="{8DBF6991-4776-5B46-99E2-2337C0BA014A}" srcOrd="1" destOrd="0" presId="urn:microsoft.com/office/officeart/2005/8/layout/lProcess3"/>
    <dgm:cxn modelId="{CDBE5791-5BB0-9C4F-9225-7FB98F0E5DC3}" type="presParOf" srcId="{2A6DA5AD-2547-5C49-8461-3A8C76F2977C}" destId="{7F49C48C-08FF-2140-B082-0BD4841D746B}" srcOrd="2" destOrd="0" presId="urn:microsoft.com/office/officeart/2005/8/layout/lProcess3"/>
    <dgm:cxn modelId="{1AB2B6FC-60CA-E841-AC5F-E1FC7A1A7D23}" type="presParOf" srcId="{6F1AA7D7-8C58-C543-BA08-7C4B2ED8502E}" destId="{205D94AF-E4C8-AF4A-9CBC-B2D93C8E379C}" srcOrd="13" destOrd="0" presId="urn:microsoft.com/office/officeart/2005/8/layout/lProcess3"/>
    <dgm:cxn modelId="{A76A9C46-6051-E240-8394-53E82DDCC349}" type="presParOf" srcId="{6F1AA7D7-8C58-C543-BA08-7C4B2ED8502E}" destId="{05B7A62C-11F9-0549-9E97-D2AE35E6E949}" srcOrd="14" destOrd="0" presId="urn:microsoft.com/office/officeart/2005/8/layout/lProcess3"/>
    <dgm:cxn modelId="{2EC6B8FD-6ADD-3D46-B529-019AE52E061D}" type="presParOf" srcId="{05B7A62C-11F9-0549-9E97-D2AE35E6E949}" destId="{295416AB-5AF2-C241-8C18-A326211DB4F8}" srcOrd="0" destOrd="0" presId="urn:microsoft.com/office/officeart/2005/8/layout/lProcess3"/>
    <dgm:cxn modelId="{7582A19B-7327-4145-B5A7-F55813EDFFE8}" type="presParOf" srcId="{05B7A62C-11F9-0549-9E97-D2AE35E6E949}" destId="{6A1AF560-911F-AA42-842B-1E40C4C23E86}" srcOrd="1" destOrd="0" presId="urn:microsoft.com/office/officeart/2005/8/layout/lProcess3"/>
    <dgm:cxn modelId="{DFA2CD03-6A38-3745-9ADE-C65DB5B1E6D3}" type="presParOf" srcId="{05B7A62C-11F9-0549-9E97-D2AE35E6E949}" destId="{1E0EC80B-6D17-1F42-97FE-01ECEA0BADFB}" srcOrd="2"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FF98D5-C851-E74B-B959-9E27E69E2472}" type="doc">
      <dgm:prSet loTypeId="urn:microsoft.com/office/officeart/2005/8/layout/default" loCatId="" qsTypeId="urn:microsoft.com/office/officeart/2005/8/quickstyle/simple2" qsCatId="simple" csTypeId="urn:microsoft.com/office/officeart/2005/8/colors/accent2_2" csCatId="accent2" phldr="1"/>
      <dgm:spPr/>
      <dgm:t>
        <a:bodyPr/>
        <a:lstStyle/>
        <a:p>
          <a:endParaRPr lang="en-US"/>
        </a:p>
      </dgm:t>
    </dgm:pt>
    <dgm:pt modelId="{FB876542-3813-A040-8D1D-96F8705678C2}">
      <dgm:prSet phldrT="[Text]"/>
      <dgm:spPr/>
      <dgm:t>
        <a:bodyPr/>
        <a:lstStyle/>
        <a:p>
          <a:r>
            <a:rPr lang="en-US" dirty="0" smtClean="0">
              <a:latin typeface="Calibri"/>
              <a:cs typeface="Calibri"/>
            </a:rPr>
            <a:t>Fit</a:t>
          </a:r>
          <a:endParaRPr lang="en-US" dirty="0">
            <a:latin typeface="Calibri"/>
            <a:cs typeface="Calibri"/>
          </a:endParaRPr>
        </a:p>
      </dgm:t>
    </dgm:pt>
    <dgm:pt modelId="{B6BF2F71-BEDD-B14B-8147-1262C181FE85}" type="parTrans" cxnId="{7A3C35D2-FA16-6946-8CDA-89B7CB588E35}">
      <dgm:prSet/>
      <dgm:spPr/>
      <dgm:t>
        <a:bodyPr/>
        <a:lstStyle/>
        <a:p>
          <a:endParaRPr lang="en-US"/>
        </a:p>
      </dgm:t>
    </dgm:pt>
    <dgm:pt modelId="{9872977B-525E-404D-B3CC-12EC955D886A}" type="sibTrans" cxnId="{7A3C35D2-FA16-6946-8CDA-89B7CB588E35}">
      <dgm:prSet/>
      <dgm:spPr/>
      <dgm:t>
        <a:bodyPr/>
        <a:lstStyle/>
        <a:p>
          <a:endParaRPr lang="en-US"/>
        </a:p>
      </dgm:t>
    </dgm:pt>
    <dgm:pt modelId="{E2395A99-E031-B247-B3D8-98B1FC3F464C}">
      <dgm:prSet phldrT="[Text]"/>
      <dgm:spPr/>
      <dgm:t>
        <a:bodyPr/>
        <a:lstStyle/>
        <a:p>
          <a:r>
            <a:rPr lang="en-US" dirty="0" smtClean="0">
              <a:latin typeface="Calibri"/>
              <a:cs typeface="Calibri"/>
            </a:rPr>
            <a:t>Intermediate</a:t>
          </a:r>
          <a:endParaRPr lang="en-US" dirty="0">
            <a:latin typeface="Calibri"/>
            <a:cs typeface="Calibri"/>
          </a:endParaRPr>
        </a:p>
      </dgm:t>
    </dgm:pt>
    <dgm:pt modelId="{3871F29F-E22F-694D-AAE4-0AD73F06F02F}" type="parTrans" cxnId="{D633559B-B8DF-5F43-A3F7-4223C4D6F868}">
      <dgm:prSet/>
      <dgm:spPr/>
      <dgm:t>
        <a:bodyPr/>
        <a:lstStyle/>
        <a:p>
          <a:endParaRPr lang="en-US"/>
        </a:p>
      </dgm:t>
    </dgm:pt>
    <dgm:pt modelId="{24DC38B3-0E9B-1148-B294-979EC1629A1E}" type="sibTrans" cxnId="{D633559B-B8DF-5F43-A3F7-4223C4D6F868}">
      <dgm:prSet/>
      <dgm:spPr/>
      <dgm:t>
        <a:bodyPr/>
        <a:lstStyle/>
        <a:p>
          <a:endParaRPr lang="en-US"/>
        </a:p>
      </dgm:t>
    </dgm:pt>
    <dgm:pt modelId="{4F3D9523-77A4-5D4B-883B-D38B250E8690}">
      <dgm:prSet phldrT="[Text]"/>
      <dgm:spPr/>
      <dgm:t>
        <a:bodyPr/>
        <a:lstStyle/>
        <a:p>
          <a:r>
            <a:rPr lang="en-US" dirty="0" smtClean="0">
              <a:latin typeface="Calibri"/>
              <a:cs typeface="Calibri"/>
            </a:rPr>
            <a:t>Frail</a:t>
          </a:r>
          <a:endParaRPr lang="en-US" dirty="0">
            <a:latin typeface="Calibri"/>
            <a:cs typeface="Calibri"/>
          </a:endParaRPr>
        </a:p>
      </dgm:t>
    </dgm:pt>
    <dgm:pt modelId="{536441C3-92B7-384B-B09F-931915504C13}" type="parTrans" cxnId="{750DF84D-71FB-9D4D-915B-6B47B09AA811}">
      <dgm:prSet/>
      <dgm:spPr/>
      <dgm:t>
        <a:bodyPr/>
        <a:lstStyle/>
        <a:p>
          <a:endParaRPr lang="en-US"/>
        </a:p>
      </dgm:t>
    </dgm:pt>
    <dgm:pt modelId="{387700F4-C062-0D4E-A5E3-82628712EE8D}" type="sibTrans" cxnId="{750DF84D-71FB-9D4D-915B-6B47B09AA811}">
      <dgm:prSet/>
      <dgm:spPr/>
      <dgm:t>
        <a:bodyPr/>
        <a:lstStyle/>
        <a:p>
          <a:endParaRPr lang="en-US"/>
        </a:p>
      </dgm:t>
    </dgm:pt>
    <dgm:pt modelId="{700D302B-E3DB-FE47-9587-43B170F8FCB4}">
      <dgm:prSet phldrT="[Text]"/>
      <dgm:spPr/>
      <dgm:t>
        <a:bodyPr/>
        <a:lstStyle/>
        <a:p>
          <a:r>
            <a:rPr lang="en-US" dirty="0" smtClean="0">
              <a:latin typeface="Calibri"/>
              <a:cs typeface="Calibri"/>
            </a:rPr>
            <a:t>Fit</a:t>
          </a:r>
          <a:endParaRPr lang="en-US" dirty="0">
            <a:latin typeface="Calibri"/>
            <a:cs typeface="Calibri"/>
          </a:endParaRPr>
        </a:p>
      </dgm:t>
    </dgm:pt>
    <dgm:pt modelId="{F878FCC1-3375-3542-B4C3-BE7FCEF8940A}" type="parTrans" cxnId="{48FBC7C8-83AF-1C49-B0BE-9A68AC84825F}">
      <dgm:prSet/>
      <dgm:spPr/>
      <dgm:t>
        <a:bodyPr/>
        <a:lstStyle/>
        <a:p>
          <a:endParaRPr lang="en-US"/>
        </a:p>
      </dgm:t>
    </dgm:pt>
    <dgm:pt modelId="{116F6DA9-3A0E-4E4F-B52D-837959A25733}" type="sibTrans" cxnId="{48FBC7C8-83AF-1C49-B0BE-9A68AC84825F}">
      <dgm:prSet/>
      <dgm:spPr/>
      <dgm:t>
        <a:bodyPr/>
        <a:lstStyle/>
        <a:p>
          <a:endParaRPr lang="en-US"/>
        </a:p>
      </dgm:t>
    </dgm:pt>
    <dgm:pt modelId="{21ED1E47-15DB-5746-B9B3-20DC2E89E1B8}">
      <dgm:prSet phldrT="[Text]"/>
      <dgm:spPr/>
      <dgm:t>
        <a:bodyPr/>
        <a:lstStyle/>
        <a:p>
          <a:r>
            <a:rPr lang="en-US" dirty="0" smtClean="0">
              <a:latin typeface="Calibri"/>
              <a:cs typeface="Calibri"/>
            </a:rPr>
            <a:t>Frail</a:t>
          </a:r>
          <a:endParaRPr lang="en-US" dirty="0">
            <a:latin typeface="Calibri"/>
            <a:cs typeface="Calibri"/>
          </a:endParaRPr>
        </a:p>
      </dgm:t>
    </dgm:pt>
    <dgm:pt modelId="{5100978C-EAF3-A247-8BAA-12CA10C10196}" type="parTrans" cxnId="{AB46FD97-C64A-034D-B117-137484EBC656}">
      <dgm:prSet/>
      <dgm:spPr/>
      <dgm:t>
        <a:bodyPr/>
        <a:lstStyle/>
        <a:p>
          <a:endParaRPr lang="en-US"/>
        </a:p>
      </dgm:t>
    </dgm:pt>
    <dgm:pt modelId="{23B29E25-9597-B747-9F27-6D59738A5A7E}" type="sibTrans" cxnId="{AB46FD97-C64A-034D-B117-137484EBC656}">
      <dgm:prSet/>
      <dgm:spPr/>
      <dgm:t>
        <a:bodyPr/>
        <a:lstStyle/>
        <a:p>
          <a:endParaRPr lang="en-US"/>
        </a:p>
      </dgm:t>
    </dgm:pt>
    <dgm:pt modelId="{FA13A7A6-9DED-694D-9634-E6F95E66ACAC}" type="pres">
      <dgm:prSet presAssocID="{74FF98D5-C851-E74B-B959-9E27E69E2472}" presName="diagram" presStyleCnt="0">
        <dgm:presLayoutVars>
          <dgm:dir/>
          <dgm:resizeHandles val="exact"/>
        </dgm:presLayoutVars>
      </dgm:prSet>
      <dgm:spPr/>
      <dgm:t>
        <a:bodyPr/>
        <a:lstStyle/>
        <a:p>
          <a:endParaRPr lang="en-US"/>
        </a:p>
      </dgm:t>
    </dgm:pt>
    <dgm:pt modelId="{19F48B5B-B1C1-AA42-AEDA-F325AD1FC4B7}" type="pres">
      <dgm:prSet presAssocID="{FB876542-3813-A040-8D1D-96F8705678C2}" presName="node" presStyleLbl="node1" presStyleIdx="0" presStyleCnt="5" custScaleX="24553" custScaleY="24553" custLinFactNeighborX="2507" custLinFactNeighborY="-7823">
        <dgm:presLayoutVars>
          <dgm:bulletEnabled val="1"/>
        </dgm:presLayoutVars>
      </dgm:prSet>
      <dgm:spPr/>
      <dgm:t>
        <a:bodyPr/>
        <a:lstStyle/>
        <a:p>
          <a:endParaRPr lang="en-US"/>
        </a:p>
      </dgm:t>
    </dgm:pt>
    <dgm:pt modelId="{05BCBC5F-00CB-9F40-8BB1-2330702722BA}" type="pres">
      <dgm:prSet presAssocID="{9872977B-525E-404D-B3CC-12EC955D886A}" presName="sibTrans" presStyleCnt="0"/>
      <dgm:spPr/>
    </dgm:pt>
    <dgm:pt modelId="{5E962E72-CCCD-1C4D-A2A8-88414105DB4C}" type="pres">
      <dgm:prSet presAssocID="{E2395A99-E031-B247-B3D8-98B1FC3F464C}" presName="node" presStyleLbl="node1" presStyleIdx="1" presStyleCnt="5" custScaleX="23733" custScaleY="25649" custLinFactNeighborX="-1490" custLinFactNeighborY="-7275">
        <dgm:presLayoutVars>
          <dgm:bulletEnabled val="1"/>
        </dgm:presLayoutVars>
      </dgm:prSet>
      <dgm:spPr/>
      <dgm:t>
        <a:bodyPr/>
        <a:lstStyle/>
        <a:p>
          <a:endParaRPr lang="en-US"/>
        </a:p>
      </dgm:t>
    </dgm:pt>
    <dgm:pt modelId="{21C13236-5298-7543-A90E-EB69BF2D6CF8}" type="pres">
      <dgm:prSet presAssocID="{24DC38B3-0E9B-1148-B294-979EC1629A1E}" presName="sibTrans" presStyleCnt="0"/>
      <dgm:spPr/>
    </dgm:pt>
    <dgm:pt modelId="{97A74CBA-3EB9-8A4B-8F9C-118D240D91D1}" type="pres">
      <dgm:prSet presAssocID="{4F3D9523-77A4-5D4B-883B-D38B250E8690}" presName="node" presStyleLbl="node1" presStyleIdx="2" presStyleCnt="5" custScaleX="24553" custScaleY="24553" custLinFactNeighborX="-6520" custLinFactNeighborY="-7823">
        <dgm:presLayoutVars>
          <dgm:bulletEnabled val="1"/>
        </dgm:presLayoutVars>
      </dgm:prSet>
      <dgm:spPr/>
      <dgm:t>
        <a:bodyPr/>
        <a:lstStyle/>
        <a:p>
          <a:endParaRPr lang="en-US"/>
        </a:p>
      </dgm:t>
    </dgm:pt>
    <dgm:pt modelId="{A523EB59-B583-E44F-B82A-806070745428}" type="pres">
      <dgm:prSet presAssocID="{387700F4-C062-0D4E-A5E3-82628712EE8D}" presName="sibTrans" presStyleCnt="0"/>
      <dgm:spPr/>
    </dgm:pt>
    <dgm:pt modelId="{61194F62-933B-6C42-A78E-AD529C55E540}" type="pres">
      <dgm:prSet presAssocID="{700D302B-E3DB-FE47-9587-43B170F8FCB4}" presName="node" presStyleLbl="node1" presStyleIdx="3" presStyleCnt="5" custScaleX="24553" custScaleY="24553" custLinFactNeighborX="-13433" custLinFactNeighborY="-9467">
        <dgm:presLayoutVars>
          <dgm:bulletEnabled val="1"/>
        </dgm:presLayoutVars>
      </dgm:prSet>
      <dgm:spPr/>
      <dgm:t>
        <a:bodyPr/>
        <a:lstStyle/>
        <a:p>
          <a:endParaRPr lang="en-US"/>
        </a:p>
      </dgm:t>
    </dgm:pt>
    <dgm:pt modelId="{5D2FAD8B-4B04-2B4B-868A-6F0455F09BD3}" type="pres">
      <dgm:prSet presAssocID="{116F6DA9-3A0E-4E4F-B52D-837959A25733}" presName="sibTrans" presStyleCnt="0"/>
      <dgm:spPr/>
    </dgm:pt>
    <dgm:pt modelId="{6BE3878D-0833-E047-A4EF-A0C5D0BDF959}" type="pres">
      <dgm:prSet presAssocID="{21ED1E47-15DB-5746-B9B3-20DC2E89E1B8}" presName="node" presStyleLbl="node1" presStyleIdx="4" presStyleCnt="5" custScaleX="24553" custScaleY="24553" custLinFactNeighborX="-4468" custLinFactNeighborY="-9467">
        <dgm:presLayoutVars>
          <dgm:bulletEnabled val="1"/>
        </dgm:presLayoutVars>
      </dgm:prSet>
      <dgm:spPr/>
      <dgm:t>
        <a:bodyPr/>
        <a:lstStyle/>
        <a:p>
          <a:endParaRPr lang="en-US"/>
        </a:p>
      </dgm:t>
    </dgm:pt>
  </dgm:ptLst>
  <dgm:cxnLst>
    <dgm:cxn modelId="{C4EEFF8D-E5BA-8049-B0D2-02E14B878C00}" type="presOf" srcId="{E2395A99-E031-B247-B3D8-98B1FC3F464C}" destId="{5E962E72-CCCD-1C4D-A2A8-88414105DB4C}" srcOrd="0" destOrd="0" presId="urn:microsoft.com/office/officeart/2005/8/layout/default"/>
    <dgm:cxn modelId="{2C2E82DB-50C4-9744-982E-42DECBABC9B2}" type="presOf" srcId="{21ED1E47-15DB-5746-B9B3-20DC2E89E1B8}" destId="{6BE3878D-0833-E047-A4EF-A0C5D0BDF959}" srcOrd="0" destOrd="0" presId="urn:microsoft.com/office/officeart/2005/8/layout/default"/>
    <dgm:cxn modelId="{81091798-92BD-0945-AAE1-1FCAF8B0D024}" type="presOf" srcId="{4F3D9523-77A4-5D4B-883B-D38B250E8690}" destId="{97A74CBA-3EB9-8A4B-8F9C-118D240D91D1}" srcOrd="0" destOrd="0" presId="urn:microsoft.com/office/officeart/2005/8/layout/default"/>
    <dgm:cxn modelId="{7A3C35D2-FA16-6946-8CDA-89B7CB588E35}" srcId="{74FF98D5-C851-E74B-B959-9E27E69E2472}" destId="{FB876542-3813-A040-8D1D-96F8705678C2}" srcOrd="0" destOrd="0" parTransId="{B6BF2F71-BEDD-B14B-8147-1262C181FE85}" sibTransId="{9872977B-525E-404D-B3CC-12EC955D886A}"/>
    <dgm:cxn modelId="{48FBC7C8-83AF-1C49-B0BE-9A68AC84825F}" srcId="{74FF98D5-C851-E74B-B959-9E27E69E2472}" destId="{700D302B-E3DB-FE47-9587-43B170F8FCB4}" srcOrd="3" destOrd="0" parTransId="{F878FCC1-3375-3542-B4C3-BE7FCEF8940A}" sibTransId="{116F6DA9-3A0E-4E4F-B52D-837959A25733}"/>
    <dgm:cxn modelId="{AB46FD97-C64A-034D-B117-137484EBC656}" srcId="{74FF98D5-C851-E74B-B959-9E27E69E2472}" destId="{21ED1E47-15DB-5746-B9B3-20DC2E89E1B8}" srcOrd="4" destOrd="0" parTransId="{5100978C-EAF3-A247-8BAA-12CA10C10196}" sibTransId="{23B29E25-9597-B747-9F27-6D59738A5A7E}"/>
    <dgm:cxn modelId="{D633559B-B8DF-5F43-A3F7-4223C4D6F868}" srcId="{74FF98D5-C851-E74B-B959-9E27E69E2472}" destId="{E2395A99-E031-B247-B3D8-98B1FC3F464C}" srcOrd="1" destOrd="0" parTransId="{3871F29F-E22F-694D-AAE4-0AD73F06F02F}" sibTransId="{24DC38B3-0E9B-1148-B294-979EC1629A1E}"/>
    <dgm:cxn modelId="{750DF84D-71FB-9D4D-915B-6B47B09AA811}" srcId="{74FF98D5-C851-E74B-B959-9E27E69E2472}" destId="{4F3D9523-77A4-5D4B-883B-D38B250E8690}" srcOrd="2" destOrd="0" parTransId="{536441C3-92B7-384B-B09F-931915504C13}" sibTransId="{387700F4-C062-0D4E-A5E3-82628712EE8D}"/>
    <dgm:cxn modelId="{13F86AB1-3971-EE40-980B-620616EB9F2F}" type="presOf" srcId="{700D302B-E3DB-FE47-9587-43B170F8FCB4}" destId="{61194F62-933B-6C42-A78E-AD529C55E540}" srcOrd="0" destOrd="0" presId="urn:microsoft.com/office/officeart/2005/8/layout/default"/>
    <dgm:cxn modelId="{550C1BCE-A273-5948-94BD-16710CB8C338}" type="presOf" srcId="{74FF98D5-C851-E74B-B959-9E27E69E2472}" destId="{FA13A7A6-9DED-694D-9634-E6F95E66ACAC}" srcOrd="0" destOrd="0" presId="urn:microsoft.com/office/officeart/2005/8/layout/default"/>
    <dgm:cxn modelId="{9B4F0DA9-60FD-5040-A444-9CF8EC9E29AF}" type="presOf" srcId="{FB876542-3813-A040-8D1D-96F8705678C2}" destId="{19F48B5B-B1C1-AA42-AEDA-F325AD1FC4B7}" srcOrd="0" destOrd="0" presId="urn:microsoft.com/office/officeart/2005/8/layout/default"/>
    <dgm:cxn modelId="{C67BEF1E-6CB2-2E43-A3B5-8F1542EF8380}" type="presParOf" srcId="{FA13A7A6-9DED-694D-9634-E6F95E66ACAC}" destId="{19F48B5B-B1C1-AA42-AEDA-F325AD1FC4B7}" srcOrd="0" destOrd="0" presId="urn:microsoft.com/office/officeart/2005/8/layout/default"/>
    <dgm:cxn modelId="{ADD5AF9B-84C6-4E4B-B992-D70A54BD6034}" type="presParOf" srcId="{FA13A7A6-9DED-694D-9634-E6F95E66ACAC}" destId="{05BCBC5F-00CB-9F40-8BB1-2330702722BA}" srcOrd="1" destOrd="0" presId="urn:microsoft.com/office/officeart/2005/8/layout/default"/>
    <dgm:cxn modelId="{484E9747-BFCD-9944-B04F-B6FCD88A9E04}" type="presParOf" srcId="{FA13A7A6-9DED-694D-9634-E6F95E66ACAC}" destId="{5E962E72-CCCD-1C4D-A2A8-88414105DB4C}" srcOrd="2" destOrd="0" presId="urn:microsoft.com/office/officeart/2005/8/layout/default"/>
    <dgm:cxn modelId="{26AB1B3F-F9A9-FD41-9975-888AB1EAC9B5}" type="presParOf" srcId="{FA13A7A6-9DED-694D-9634-E6F95E66ACAC}" destId="{21C13236-5298-7543-A90E-EB69BF2D6CF8}" srcOrd="3" destOrd="0" presId="urn:microsoft.com/office/officeart/2005/8/layout/default"/>
    <dgm:cxn modelId="{51E07CD8-2B02-E44D-A6EC-099926982A20}" type="presParOf" srcId="{FA13A7A6-9DED-694D-9634-E6F95E66ACAC}" destId="{97A74CBA-3EB9-8A4B-8F9C-118D240D91D1}" srcOrd="4" destOrd="0" presId="urn:microsoft.com/office/officeart/2005/8/layout/default"/>
    <dgm:cxn modelId="{9F7EAFED-281F-B541-BC18-3C0A61D24DCC}" type="presParOf" srcId="{FA13A7A6-9DED-694D-9634-E6F95E66ACAC}" destId="{A523EB59-B583-E44F-B82A-806070745428}" srcOrd="5" destOrd="0" presId="urn:microsoft.com/office/officeart/2005/8/layout/default"/>
    <dgm:cxn modelId="{B587EFF7-5819-1848-A128-28FE393A00D4}" type="presParOf" srcId="{FA13A7A6-9DED-694D-9634-E6F95E66ACAC}" destId="{61194F62-933B-6C42-A78E-AD529C55E540}" srcOrd="6" destOrd="0" presId="urn:microsoft.com/office/officeart/2005/8/layout/default"/>
    <dgm:cxn modelId="{A54EBD76-18C7-3348-A67A-A15B893C0648}" type="presParOf" srcId="{FA13A7A6-9DED-694D-9634-E6F95E66ACAC}" destId="{5D2FAD8B-4B04-2B4B-868A-6F0455F09BD3}" srcOrd="7" destOrd="0" presId="urn:microsoft.com/office/officeart/2005/8/layout/default"/>
    <dgm:cxn modelId="{E0B4264D-2DDD-844F-8A3C-19B55786AA7D}" type="presParOf" srcId="{FA13A7A6-9DED-694D-9634-E6F95E66ACAC}" destId="{6BE3878D-0833-E047-A4EF-A0C5D0BDF95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itchFamily="-106" charset="0"/>
                <a:ea typeface="ＭＳ Ｐゴシック" pitchFamily="1" charset="-128"/>
                <a:cs typeface="+mn-cs"/>
              </a:defRPr>
            </a:lvl1pPr>
          </a:lstStyle>
          <a:p>
            <a:pPr>
              <a:defRPr/>
            </a:pPr>
            <a:endParaRPr lang="en-US"/>
          </a:p>
        </p:txBody>
      </p:sp>
      <p:sp>
        <p:nvSpPr>
          <p:cNvPr id="3" name="Date Placeholder 2">
            <a:extLst>
              <a:ext uri="{FF2B5EF4-FFF2-40B4-BE49-F238E27FC236}"/>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E3D456E3-4466-C64C-A212-A91A7EF1FBFC}" type="datetime1">
              <a:rPr lang="en-US"/>
              <a:pPr>
                <a:defRPr/>
              </a:pPr>
              <a:t>11/9/2018</a:t>
            </a:fld>
            <a:endParaRPr lang="en-US"/>
          </a:p>
        </p:txBody>
      </p:sp>
      <p:sp>
        <p:nvSpPr>
          <p:cNvPr id="4" name="Footer Placeholder 3">
            <a:extLst>
              <a:ext uri="{FF2B5EF4-FFF2-40B4-BE49-F238E27FC236}"/>
            </a:extLst>
          </p:cNvPr>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itchFamily="-106" charset="0"/>
                <a:ea typeface="ＭＳ Ｐゴシック" pitchFamily="1" charset="-128"/>
                <a:cs typeface="+mn-cs"/>
              </a:defRPr>
            </a:lvl1pPr>
          </a:lstStyle>
          <a:p>
            <a:pPr>
              <a:defRPr/>
            </a:pPr>
            <a:endParaRPr lang="en-US"/>
          </a:p>
        </p:txBody>
      </p:sp>
      <p:sp>
        <p:nvSpPr>
          <p:cNvPr id="5" name="Slide Number Placeholder 4">
            <a:extLst>
              <a:ext uri="{FF2B5EF4-FFF2-40B4-BE49-F238E27FC236}"/>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11D1C578-CB9C-C542-B1C3-7C788509D638}" type="slidenum">
              <a:rPr lang="en-US"/>
              <a:pPr>
                <a:defRPr/>
              </a:pPr>
              <a:t>‹#›</a:t>
            </a:fld>
            <a:endParaRPr lang="en-US"/>
          </a:p>
        </p:txBody>
      </p:sp>
    </p:spTree>
    <p:extLst>
      <p:ext uri="{BB962C8B-B14F-4D97-AF65-F5344CB8AC3E}">
        <p14:creationId xmlns:p14="http://schemas.microsoft.com/office/powerpoint/2010/main" val="98943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itchFamily="-106" charset="0"/>
                <a:ea typeface="ＭＳ Ｐゴシック" pitchFamily="1" charset="-128"/>
                <a:cs typeface="+mn-cs"/>
              </a:defRPr>
            </a:lvl1pPr>
          </a:lstStyle>
          <a:p>
            <a:pPr>
              <a:defRPr/>
            </a:pPr>
            <a:endParaRPr lang="en-US"/>
          </a:p>
        </p:txBody>
      </p:sp>
      <p:sp>
        <p:nvSpPr>
          <p:cNvPr id="3" name="Date Placeholder 2">
            <a:extLst>
              <a:ext uri="{FF2B5EF4-FFF2-40B4-BE49-F238E27FC236}"/>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0D41112D-4F78-B545-8FCF-3B43454C95BC}" type="datetime1">
              <a:rPr lang="en-US"/>
              <a:pPr>
                <a:defRPr/>
              </a:pPr>
              <a:t>11/9/2018</a:t>
            </a:fld>
            <a:endParaRPr lang="en-US"/>
          </a:p>
        </p:txBody>
      </p:sp>
      <p:sp>
        <p:nvSpPr>
          <p:cNvPr id="4" name="Slide Image Placeholder 3">
            <a:extLst>
              <a:ext uri="{FF2B5EF4-FFF2-40B4-BE49-F238E27FC236}"/>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a:extLst>
              <a:ext uri="{FF2B5EF4-FFF2-40B4-BE49-F238E27FC236}"/>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itchFamily="-106" charset="0"/>
                <a:ea typeface="ＭＳ Ｐゴシック" pitchFamily="1" charset="-128"/>
                <a:cs typeface="+mn-cs"/>
              </a:defRPr>
            </a:lvl1pPr>
          </a:lstStyle>
          <a:p>
            <a:pPr>
              <a:defRPr/>
            </a:pPr>
            <a:endParaRPr lang="en-US"/>
          </a:p>
        </p:txBody>
      </p:sp>
      <p:sp>
        <p:nvSpPr>
          <p:cNvPr id="7" name="Slide Number Placeholder 6">
            <a:extLst>
              <a:ext uri="{FF2B5EF4-FFF2-40B4-BE49-F238E27FC236}"/>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5D1D305C-1AF8-4A49-811D-86F3915D6A64}" type="slidenum">
              <a:rPr lang="en-US"/>
              <a:pPr>
                <a:defRPr/>
              </a:pPr>
              <a:t>‹#›</a:t>
            </a:fld>
            <a:endParaRPr lang="en-US"/>
          </a:p>
        </p:txBody>
      </p:sp>
    </p:spTree>
    <p:extLst>
      <p:ext uri="{BB962C8B-B14F-4D97-AF65-F5344CB8AC3E}">
        <p14:creationId xmlns:p14="http://schemas.microsoft.com/office/powerpoint/2010/main" val="17231115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8434" name="Rectangle 1027"/>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Calibri" charset="0"/>
              <a:ea typeface="ＭＳ Ｐゴシック" charset="0"/>
            </a:endParaRPr>
          </a:p>
        </p:txBody>
      </p:sp>
    </p:spTree>
    <p:extLst>
      <p:ext uri="{BB962C8B-B14F-4D97-AF65-F5344CB8AC3E}">
        <p14:creationId xmlns:p14="http://schemas.microsoft.com/office/powerpoint/2010/main" val="1077637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 name="Notes Placeholder 2"/>
          <p:cNvSpPr>
            <a:spLocks noGrp="1"/>
          </p:cNvSpPr>
          <p:nvPr>
            <p:ph type="body" idx="1"/>
          </p:nvPr>
        </p:nvSpPr>
        <p:spPr/>
        <p:txBody>
          <a:bodyPr>
            <a:normAutofit fontScale="92500"/>
          </a:bodyPr>
          <a:lstStyle/>
          <a:p>
            <a:pPr>
              <a:defRPr/>
            </a:pPr>
            <a:endParaRPr lang="en-US" sz="1600" u="none" dirty="0" smtClean="0"/>
          </a:p>
          <a:p>
            <a:pPr>
              <a:defRPr/>
            </a:pPr>
            <a:r>
              <a:rPr lang="en-US" sz="1600" u="none" dirty="0" smtClean="0"/>
              <a:t>It is also necessary to determine how unique geriatric conditions and/or comorbidities may predispose to effects of chemotherapy leading to specific toxicities </a:t>
            </a:r>
          </a:p>
          <a:p>
            <a:pPr>
              <a:defRPr/>
            </a:pPr>
            <a:endParaRPr lang="en-US" sz="1600" u="none" dirty="0" smtClean="0"/>
          </a:p>
          <a:p>
            <a:pPr>
              <a:defRPr/>
            </a:pPr>
            <a:r>
              <a:rPr lang="en-US" sz="1600" u="none" dirty="0" smtClean="0"/>
              <a:t>it is also critical to determine how the patient's status may be improved, to define what remedial measures might be instituted and to identify appropriate social support arrangements that may improve opportunities for better outcomes </a:t>
            </a:r>
          </a:p>
          <a:p>
            <a:pPr>
              <a:defRPr/>
            </a:pPr>
            <a:endParaRPr lang="en-US" sz="1600" u="none"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sz="1600" u="none" dirty="0" smtClean="0"/>
              <a:t>Of even greater significance is the need to identify prognostic factors in the elderly that may be predictive of short-term mortality. Thus, it is important to distinguish between chronologic age, physiologic age and associated geriatric conditions and comorbidities to more effectively decide when and with what to treat older cancer patients.</a:t>
            </a:r>
          </a:p>
          <a:p>
            <a:pPr>
              <a:defRPr/>
            </a:pPr>
            <a:endParaRPr lang="en-US" sz="1600" u="none" dirty="0"/>
          </a:p>
        </p:txBody>
      </p:sp>
      <p:sp>
        <p:nvSpPr>
          <p:cNvPr id="2355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1F4FCA3-D265-4744-95BD-1E5B2A33A004}" type="slidenum">
              <a:rPr lang="en-US" sz="1200">
                <a:latin typeface="Calibri" charset="0"/>
              </a:rPr>
              <a:pPr/>
              <a:t>6</a:t>
            </a:fld>
            <a:endParaRPr lang="en-US" sz="1200">
              <a:latin typeface="Calibri" charset="0"/>
            </a:endParaRPr>
          </a:p>
        </p:txBody>
      </p:sp>
    </p:spTree>
    <p:extLst>
      <p:ext uri="{BB962C8B-B14F-4D97-AF65-F5344CB8AC3E}">
        <p14:creationId xmlns:p14="http://schemas.microsoft.com/office/powerpoint/2010/main" val="1164640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6"/>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D11F624-43DC-7648-B257-4EACB19A2E7D}" type="slidenum">
              <a:rPr lang="en-US" sz="1200">
                <a:latin typeface="Calibri" charset="0"/>
              </a:rPr>
              <a:pPr/>
              <a:t>9</a:t>
            </a:fld>
            <a:endParaRPr lang="en-US" sz="1200">
              <a:latin typeface="Calibri" charset="0"/>
            </a:endParaRPr>
          </a:p>
        </p:txBody>
      </p:sp>
      <p:sp>
        <p:nvSpPr>
          <p:cNvPr id="4097" name="Text Box 1"/>
          <p:cNvSpPr txBox="1">
            <a:spLocks noGrp="1" noRot="1" noChangeAspect="1" noChangeArrowheads="1"/>
          </p:cNvSpPr>
          <p:nvPr>
            <p:ph type="sldImg"/>
          </p:nvPr>
        </p:nvSpPr>
        <p:spPr bwMode="auto">
          <a:xfrm>
            <a:off x="1557338" y="860425"/>
            <a:ext cx="3933825" cy="2949575"/>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4098" name="Text Box 2"/>
          <p:cNvSpPr txBox="1">
            <a:spLocks noGrp="1" noChangeArrowheads="1"/>
          </p:cNvSpPr>
          <p:nvPr>
            <p:ph type="body" idx="1"/>
          </p:nvPr>
        </p:nvSpPr>
        <p:spPr bwMode="auto">
          <a:xfrm>
            <a:off x="1076325" y="4094163"/>
            <a:ext cx="4905375" cy="5089525"/>
          </a:xfr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15465" rIns="0" bIns="0">
            <a:normAutofit lnSpcReduction="10000"/>
          </a:bodyPr>
          <a:lstStyle>
            <a:lvl1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5pPr>
            <a:lvl6pPr marL="25146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6pPr>
            <a:lvl7pPr marL="29718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7pPr>
            <a:lvl8pPr marL="34290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8pPr>
            <a:lvl9pPr marL="38862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9pPr>
          </a:lstStyle>
          <a:p>
            <a:pPr marL="189280" indent="-187888" eaLnBrk="1">
              <a:lnSpc>
                <a:spcPct val="93000"/>
              </a:lnSpc>
              <a:spcBef>
                <a:spcPct val="0"/>
              </a:spcBef>
              <a:defRPr/>
            </a:pPr>
            <a:r>
              <a:rPr lang="en-US" sz="1800" dirty="0">
                <a:latin typeface="Arial" charset="0"/>
                <a:cs typeface="Baekmuk Gulim" charset="0"/>
              </a:rPr>
              <a:t>The Overlapping Existence of Frailty With Disability and Chronic Disease (A). When chronic disease includes cancer, patients are at greater risk of having disability and frailty (B).</a:t>
            </a:r>
          </a:p>
          <a:p>
            <a:pPr marL="189280" indent="-187888" eaLnBrk="1">
              <a:lnSpc>
                <a:spcPct val="93000"/>
              </a:lnSpc>
              <a:spcBef>
                <a:spcPct val="0"/>
              </a:spcBef>
              <a:defRPr/>
            </a:pPr>
            <a:r>
              <a:rPr lang="en-US" sz="1800" dirty="0">
                <a:latin typeface="Arial" charset="0"/>
                <a:cs typeface="Baekmuk Gulim" charset="0"/>
              </a:rPr>
              <a:t>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PERMISSIONS' LINK ACCOMPANYING THIS ARTICLE. WILEY OR AUTHOR OWNED IMAGES MAY BE USED FOR NON-COMMERCIAL PURPOSES, SUBJECT TO PROPER CITATION OF THE ARTICLE, AUTHOR, AND PUBLISHER. </a:t>
            </a:r>
          </a:p>
        </p:txBody>
      </p:sp>
    </p:spTree>
    <p:extLst>
      <p:ext uri="{BB962C8B-B14F-4D97-AF65-F5344CB8AC3E}">
        <p14:creationId xmlns:p14="http://schemas.microsoft.com/office/powerpoint/2010/main" val="565773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867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Calibri" charset="0"/>
                <a:ea typeface="ＭＳ Ｐゴシック" charset="0"/>
              </a:rPr>
              <a:t>F	Fatigue (Do you feel tired most or all the time?)	</a:t>
            </a:r>
          </a:p>
          <a:p>
            <a:r>
              <a:rPr lang="en-US">
                <a:latin typeface="Calibri" charset="0"/>
                <a:ea typeface="ＭＳ Ｐゴシック" charset="0"/>
              </a:rPr>
              <a:t>R	Resistance (Can you climb 1 flight of stairs without difficulty?)	</a:t>
            </a:r>
          </a:p>
          <a:p>
            <a:r>
              <a:rPr lang="en-US">
                <a:latin typeface="Calibri" charset="0"/>
                <a:ea typeface="ＭＳ Ｐゴシック" charset="0"/>
              </a:rPr>
              <a:t>A	Ambulation (Can you walk 1 block without assistance?)	</a:t>
            </a:r>
          </a:p>
          <a:p>
            <a:r>
              <a:rPr lang="en-US">
                <a:latin typeface="Calibri" charset="0"/>
                <a:ea typeface="ＭＳ Ｐゴシック" charset="0"/>
              </a:rPr>
              <a:t>I	Illness (Do you have greater than 5 illnesses?)	</a:t>
            </a:r>
          </a:p>
          <a:p>
            <a:r>
              <a:rPr lang="en-US">
                <a:latin typeface="Calibri" charset="0"/>
                <a:ea typeface="ＭＳ Ｐゴシック" charset="0"/>
              </a:rPr>
              <a:t>L	Loss of weight (Have you lost &gt; 5% of your usual weight in the last year?)	</a:t>
            </a:r>
          </a:p>
          <a:p>
            <a:r>
              <a:rPr lang="en-US">
                <a:latin typeface="Calibri" charset="0"/>
                <a:ea typeface="ＭＳ Ｐゴシック" charset="0"/>
              </a:rPr>
              <a:t>		a Scoring: 0 indicates robust; 1‐2, prefrail; ≥ 3, frail.</a:t>
            </a:r>
          </a:p>
          <a:p>
            <a:endParaRPr lang="en-US" u="sng">
              <a:latin typeface="Calibri" charset="0"/>
              <a:ea typeface="ＭＳ Ｐゴシック" charset="0"/>
            </a:endParaRPr>
          </a:p>
          <a:p>
            <a:r>
              <a:rPr lang="en-US" u="sng">
                <a:latin typeface="Calibri" charset="0"/>
                <a:ea typeface="ＭＳ Ｐゴシック" charset="0"/>
              </a:rPr>
              <a:t>Phenotypic Frailty</a:t>
            </a:r>
          </a:p>
          <a:p>
            <a:r>
              <a:rPr lang="en-US">
                <a:latin typeface="Calibri" charset="0"/>
                <a:ea typeface="ＭＳ Ｐゴシック" charset="0"/>
              </a:rPr>
              <a:t>Shrinking (weight loss)	≥10‐lb weight loss in past y	</a:t>
            </a:r>
          </a:p>
          <a:p>
            <a:r>
              <a:rPr lang="en-US">
                <a:latin typeface="Calibri" charset="0"/>
                <a:ea typeface="ＭＳ Ｐゴシック" charset="0"/>
              </a:rPr>
              <a:t>Weakness	Grip strength in lowest 20% based on sex and body mass index	</a:t>
            </a:r>
          </a:p>
          <a:p>
            <a:r>
              <a:rPr lang="en-US">
                <a:latin typeface="Calibri" charset="0"/>
                <a:ea typeface="ＭＳ Ｐゴシック" charset="0"/>
              </a:rPr>
              <a:t>Exhaustion	Self‐reported exhaustion, fatigue, and/or loss of motivation	</a:t>
            </a:r>
          </a:p>
          <a:p>
            <a:r>
              <a:rPr lang="en-US">
                <a:latin typeface="Calibri" charset="0"/>
                <a:ea typeface="ＭＳ Ｐゴシック" charset="0"/>
              </a:rPr>
              <a:t>Slow gait speed	Time it takes to walk 15 ft at normal speed	</a:t>
            </a:r>
          </a:p>
          <a:p>
            <a:r>
              <a:rPr lang="en-US">
                <a:latin typeface="Calibri" charset="0"/>
                <a:ea typeface="ＭＳ Ｐゴシック" charset="0"/>
              </a:rPr>
              <a:t>Low activity	Kilocalories of expenditure based on self‐reported physical activities	</a:t>
            </a:r>
          </a:p>
          <a:p>
            <a:endParaRPr lang="en-US">
              <a:latin typeface="Calibri" charset="0"/>
              <a:ea typeface="ＭＳ Ｐゴシック" charset="0"/>
            </a:endParaRPr>
          </a:p>
          <a:p>
            <a:endParaRPr lang="en-US">
              <a:latin typeface="Calibri" charset="0"/>
              <a:ea typeface="ＭＳ Ｐゴシック" charset="0"/>
            </a:endParaRPr>
          </a:p>
        </p:txBody>
      </p:sp>
      <p:sp>
        <p:nvSpPr>
          <p:cNvPr id="2867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8B0943D-80D3-CB49-A744-C47703281CF7}" type="slidenum">
              <a:rPr lang="en-US" sz="1200">
                <a:latin typeface="Calibri" charset="0"/>
              </a:rPr>
              <a:pPr/>
              <a:t>10</a:t>
            </a:fld>
            <a:endParaRPr lang="en-US" sz="1200">
              <a:latin typeface="Calibri" charset="0"/>
            </a:endParaRPr>
          </a:p>
        </p:txBody>
      </p:sp>
    </p:spTree>
    <p:extLst>
      <p:ext uri="{BB962C8B-B14F-4D97-AF65-F5344CB8AC3E}">
        <p14:creationId xmlns:p14="http://schemas.microsoft.com/office/powerpoint/2010/main" val="3373194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ＭＳ Ｐゴシック" pitchFamily="1" charset="-128"/>
                <a:cs typeface="ＭＳ Ｐゴシック" charset="0"/>
              </a:rPr>
              <a:t>0 </a:t>
            </a:r>
            <a:endParaRPr lang="en-US" dirty="0" smtClean="0">
              <a:effectLst/>
            </a:endParaRPr>
          </a:p>
          <a:p>
            <a:r>
              <a:rPr lang="en-US" sz="1200" kern="1200" dirty="0" smtClean="0">
                <a:solidFill>
                  <a:schemeClr val="tx1"/>
                </a:solidFill>
                <a:effectLst/>
                <a:latin typeface="+mn-lt"/>
                <a:ea typeface="ＭＳ Ｐゴシック" pitchFamily="1" charset="-128"/>
                <a:cs typeface="ＭＳ Ｐゴシック" charset="0"/>
              </a:rPr>
              <a:t>Fully active, able to carry on all pre-disease performance without restriction </a:t>
            </a:r>
            <a:endParaRPr lang="en-US" dirty="0" smtClean="0">
              <a:effectLst/>
            </a:endParaRPr>
          </a:p>
          <a:p>
            <a:r>
              <a:rPr lang="en-US" sz="1200" kern="1200" dirty="0" smtClean="0">
                <a:solidFill>
                  <a:schemeClr val="tx1"/>
                </a:solidFill>
                <a:effectLst/>
                <a:latin typeface="+mn-lt"/>
                <a:ea typeface="ＭＳ Ｐゴシック" pitchFamily="1" charset="-128"/>
                <a:cs typeface="ＭＳ Ｐゴシック" charset="0"/>
              </a:rPr>
              <a:t>1 </a:t>
            </a:r>
            <a:endParaRPr lang="en-US" dirty="0" smtClean="0">
              <a:effectLst/>
            </a:endParaRPr>
          </a:p>
          <a:p>
            <a:r>
              <a:rPr lang="en-US" sz="1200" kern="1200" dirty="0" smtClean="0">
                <a:solidFill>
                  <a:schemeClr val="tx1"/>
                </a:solidFill>
                <a:effectLst/>
                <a:latin typeface="+mn-lt"/>
                <a:ea typeface="ＭＳ Ｐゴシック" pitchFamily="1" charset="-128"/>
                <a:cs typeface="ＭＳ Ｐゴシック" charset="0"/>
              </a:rPr>
              <a:t>Restricted in physically strenuous activity but ambulatory and able to carry out work of a light or sedentary nature, e.g., light house work, office work </a:t>
            </a:r>
            <a:endParaRPr lang="en-US" dirty="0" smtClean="0">
              <a:effectLst/>
            </a:endParaRPr>
          </a:p>
          <a:p>
            <a:r>
              <a:rPr lang="en-US" sz="1200" kern="1200" dirty="0" smtClean="0">
                <a:solidFill>
                  <a:schemeClr val="tx1"/>
                </a:solidFill>
                <a:effectLst/>
                <a:latin typeface="+mn-lt"/>
                <a:ea typeface="ＭＳ Ｐゴシック" pitchFamily="1" charset="-128"/>
                <a:cs typeface="ＭＳ Ｐゴシック" charset="0"/>
              </a:rPr>
              <a:t>2 </a:t>
            </a:r>
            <a:endParaRPr lang="en-US" dirty="0" smtClean="0">
              <a:effectLst/>
            </a:endParaRPr>
          </a:p>
          <a:p>
            <a:r>
              <a:rPr lang="en-US" sz="1200" kern="1200" dirty="0" smtClean="0">
                <a:solidFill>
                  <a:schemeClr val="tx1"/>
                </a:solidFill>
                <a:effectLst/>
                <a:latin typeface="+mn-lt"/>
                <a:ea typeface="ＭＳ Ｐゴシック" pitchFamily="1" charset="-128"/>
                <a:cs typeface="ＭＳ Ｐゴシック" charset="0"/>
              </a:rPr>
              <a:t>Ambulatory and capable of all </a:t>
            </a:r>
            <a:r>
              <a:rPr lang="en-US" sz="1200" kern="1200" dirty="0" err="1" smtClean="0">
                <a:solidFill>
                  <a:schemeClr val="tx1"/>
                </a:solidFill>
                <a:effectLst/>
                <a:latin typeface="+mn-lt"/>
                <a:ea typeface="ＭＳ Ｐゴシック" pitchFamily="1" charset="-128"/>
                <a:cs typeface="ＭＳ Ｐゴシック" charset="0"/>
              </a:rPr>
              <a:t>selfcare</a:t>
            </a:r>
            <a:r>
              <a:rPr lang="en-US" sz="1200" kern="1200" dirty="0" smtClean="0">
                <a:solidFill>
                  <a:schemeClr val="tx1"/>
                </a:solidFill>
                <a:effectLst/>
                <a:latin typeface="+mn-lt"/>
                <a:ea typeface="ＭＳ Ｐゴシック" pitchFamily="1" charset="-128"/>
                <a:cs typeface="ＭＳ Ｐゴシック" charset="0"/>
              </a:rPr>
              <a:t> but unable to carry out any work activities. Up and about more than 50% of waking hours </a:t>
            </a:r>
            <a:endParaRPr lang="en-US" dirty="0" smtClean="0">
              <a:effectLst/>
            </a:endParaRPr>
          </a:p>
          <a:p>
            <a:r>
              <a:rPr lang="en-US" sz="1200" kern="1200" dirty="0" smtClean="0">
                <a:solidFill>
                  <a:schemeClr val="tx1"/>
                </a:solidFill>
                <a:effectLst/>
                <a:latin typeface="+mn-lt"/>
                <a:ea typeface="ＭＳ Ｐゴシック" pitchFamily="1" charset="-128"/>
                <a:cs typeface="ＭＳ Ｐゴシック" charset="0"/>
              </a:rPr>
              <a:t>3 </a:t>
            </a:r>
            <a:endParaRPr lang="en-US" dirty="0" smtClean="0">
              <a:effectLst/>
            </a:endParaRPr>
          </a:p>
          <a:p>
            <a:r>
              <a:rPr lang="en-US" sz="1200" kern="1200" dirty="0" smtClean="0">
                <a:solidFill>
                  <a:schemeClr val="tx1"/>
                </a:solidFill>
                <a:effectLst/>
                <a:latin typeface="+mn-lt"/>
                <a:ea typeface="ＭＳ Ｐゴシック" pitchFamily="1" charset="-128"/>
                <a:cs typeface="ＭＳ Ｐゴシック" charset="0"/>
              </a:rPr>
              <a:t>Capable of only limited </a:t>
            </a:r>
            <a:r>
              <a:rPr lang="en-US" sz="1200" kern="1200" dirty="0" err="1" smtClean="0">
                <a:solidFill>
                  <a:schemeClr val="tx1"/>
                </a:solidFill>
                <a:effectLst/>
                <a:latin typeface="+mn-lt"/>
                <a:ea typeface="ＭＳ Ｐゴシック" pitchFamily="1" charset="-128"/>
                <a:cs typeface="ＭＳ Ｐゴシック" charset="0"/>
              </a:rPr>
              <a:t>selfcare</a:t>
            </a:r>
            <a:r>
              <a:rPr lang="en-US" sz="1200" kern="1200" dirty="0" smtClean="0">
                <a:solidFill>
                  <a:schemeClr val="tx1"/>
                </a:solidFill>
                <a:effectLst/>
                <a:latin typeface="+mn-lt"/>
                <a:ea typeface="ＭＳ Ｐゴシック" pitchFamily="1" charset="-128"/>
                <a:cs typeface="ＭＳ Ｐゴシック" charset="0"/>
              </a:rPr>
              <a:t>, confined to bed or chair more than 50% of waking hours </a:t>
            </a:r>
            <a:endParaRPr lang="en-US" dirty="0" smtClean="0">
              <a:effectLst/>
            </a:endParaRPr>
          </a:p>
          <a:p>
            <a:r>
              <a:rPr lang="en-US" sz="1200" kern="1200" dirty="0" smtClean="0">
                <a:solidFill>
                  <a:schemeClr val="tx1"/>
                </a:solidFill>
                <a:effectLst/>
                <a:latin typeface="+mn-lt"/>
                <a:ea typeface="ＭＳ Ｐゴシック" pitchFamily="1" charset="-128"/>
                <a:cs typeface="ＭＳ Ｐゴシック" charset="0"/>
              </a:rPr>
              <a:t>4 </a:t>
            </a:r>
            <a:endParaRPr lang="en-US" dirty="0" smtClean="0">
              <a:effectLst/>
            </a:endParaRPr>
          </a:p>
          <a:p>
            <a:r>
              <a:rPr lang="en-US" sz="1200" kern="1200" dirty="0" smtClean="0">
                <a:solidFill>
                  <a:schemeClr val="tx1"/>
                </a:solidFill>
                <a:effectLst/>
                <a:latin typeface="+mn-lt"/>
                <a:ea typeface="ＭＳ Ｐゴシック" pitchFamily="1" charset="-128"/>
                <a:cs typeface="ＭＳ Ｐゴシック" charset="0"/>
              </a:rPr>
              <a:t>Completely disabled. Cannot carry on any </a:t>
            </a:r>
            <a:r>
              <a:rPr lang="en-US" sz="1200" kern="1200" dirty="0" err="1" smtClean="0">
                <a:solidFill>
                  <a:schemeClr val="tx1"/>
                </a:solidFill>
                <a:effectLst/>
                <a:latin typeface="+mn-lt"/>
                <a:ea typeface="ＭＳ Ｐゴシック" pitchFamily="1" charset="-128"/>
                <a:cs typeface="ＭＳ Ｐゴシック" charset="0"/>
              </a:rPr>
              <a:t>selfcare</a:t>
            </a:r>
            <a:r>
              <a:rPr lang="en-US" sz="1200" kern="1200" dirty="0" smtClean="0">
                <a:solidFill>
                  <a:schemeClr val="tx1"/>
                </a:solidFill>
                <a:effectLst/>
                <a:latin typeface="+mn-lt"/>
                <a:ea typeface="ＭＳ Ｐゴシック" pitchFamily="1" charset="-128"/>
                <a:cs typeface="ＭＳ Ｐゴシック" charset="0"/>
              </a:rPr>
              <a:t>. Totally confined to bed or chair </a:t>
            </a:r>
            <a:endParaRPr lang="en-US" dirty="0" smtClean="0">
              <a:effectLst/>
            </a:endParaRPr>
          </a:p>
          <a:p>
            <a:r>
              <a:rPr lang="en-US" sz="1200" kern="1200" dirty="0" smtClean="0">
                <a:solidFill>
                  <a:schemeClr val="tx1"/>
                </a:solidFill>
                <a:effectLst/>
                <a:latin typeface="+mn-lt"/>
                <a:ea typeface="ＭＳ Ｐゴシック" pitchFamily="1" charset="-128"/>
                <a:cs typeface="ＭＳ Ｐゴシック" charset="0"/>
              </a:rPr>
              <a:t>5 </a:t>
            </a:r>
            <a:endParaRPr lang="en-US" dirty="0" smtClean="0">
              <a:effectLst/>
            </a:endParaRPr>
          </a:p>
          <a:p>
            <a:r>
              <a:rPr lang="en-US" sz="1200" kern="1200" dirty="0" smtClean="0">
                <a:solidFill>
                  <a:schemeClr val="tx1"/>
                </a:solidFill>
                <a:effectLst/>
                <a:latin typeface="+mn-lt"/>
                <a:ea typeface="ＭＳ Ｐゴシック" pitchFamily="1" charset="-128"/>
                <a:cs typeface="ＭＳ Ｐゴシック" charset="0"/>
              </a:rPr>
              <a:t>Dead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pPr>
              <a:defRPr/>
            </a:pPr>
            <a:fld id="{5D1D305C-1AF8-4A49-811D-86F3915D6A64}" type="slidenum">
              <a:rPr lang="en-US" smtClean="0"/>
              <a:pPr>
                <a:defRPr/>
              </a:pPr>
              <a:t>12</a:t>
            </a:fld>
            <a:endParaRPr lang="en-US"/>
          </a:p>
        </p:txBody>
      </p:sp>
    </p:spTree>
    <p:extLst>
      <p:ext uri="{BB962C8B-B14F-4D97-AF65-F5344CB8AC3E}">
        <p14:creationId xmlns:p14="http://schemas.microsoft.com/office/powerpoint/2010/main" val="2729273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Calibri" charset="0"/>
              <a:ea typeface="ＭＳ Ｐゴシック" charset="0"/>
            </a:endParaRPr>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3A88041-076C-A14C-8352-45644DD3C7E7}" type="slidenum">
              <a:rPr lang="en-US" sz="1200">
                <a:latin typeface="Calibri" charset="0"/>
              </a:rPr>
              <a:pPr/>
              <a:t>13</a:t>
            </a:fld>
            <a:endParaRPr lang="en-US" sz="1200">
              <a:latin typeface="Calibri" charset="0"/>
            </a:endParaRPr>
          </a:p>
        </p:txBody>
      </p:sp>
    </p:spTree>
    <p:extLst>
      <p:ext uri="{BB962C8B-B14F-4D97-AF65-F5344CB8AC3E}">
        <p14:creationId xmlns:p14="http://schemas.microsoft.com/office/powerpoint/2010/main" val="211679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latin typeface="+mn-lt"/>
                <a:cs typeface="Calibri"/>
              </a:rPr>
              <a:t>GA can reveal/detect previously unknown and potentially reversible geriatric problems not found by routine oncology care</a:t>
            </a:r>
          </a:p>
          <a:p>
            <a:pPr>
              <a:defRPr/>
            </a:pPr>
            <a:r>
              <a:rPr lang="en-US" dirty="0" smtClean="0">
                <a:latin typeface="+mn-lt"/>
                <a:cs typeface="Calibri"/>
              </a:rPr>
              <a:t>GA can predict toxicity/adverse effects from cancer treatment or decrease in QOL, enabling more targeted use of preventive measures</a:t>
            </a:r>
          </a:p>
          <a:p>
            <a:pPr>
              <a:defRPr/>
            </a:pPr>
            <a:r>
              <a:rPr lang="en-US" dirty="0" smtClean="0">
                <a:latin typeface="+mn-lt"/>
                <a:cs typeface="Calibri"/>
              </a:rPr>
              <a:t>GA has important prognostic information that can be helpful in estimating life expectancy, which is of paramount importance when making treatment decisions</a:t>
            </a:r>
          </a:p>
          <a:p>
            <a:pPr>
              <a:defRPr/>
            </a:pPr>
            <a:r>
              <a:rPr lang="en-US" dirty="0" smtClean="0">
                <a:latin typeface="+mn-lt"/>
                <a:cs typeface="Calibri"/>
              </a:rPr>
              <a:t>GA can influence/improve treatment decisions </a:t>
            </a:r>
          </a:p>
          <a:p>
            <a:pPr>
              <a:defRPr/>
            </a:pPr>
            <a:r>
              <a:rPr lang="en-US" dirty="0" smtClean="0">
                <a:latin typeface="+mn-lt"/>
                <a:cs typeface="Calibri"/>
              </a:rPr>
              <a:t>GA allows targeted interventions, which can improve QOL and compliance with therapy</a:t>
            </a:r>
          </a:p>
          <a:p>
            <a:endParaRPr lang="en-US" dirty="0"/>
          </a:p>
        </p:txBody>
      </p:sp>
      <p:sp>
        <p:nvSpPr>
          <p:cNvPr id="4" name="Slide Number Placeholder 3"/>
          <p:cNvSpPr>
            <a:spLocks noGrp="1"/>
          </p:cNvSpPr>
          <p:nvPr>
            <p:ph type="sldNum" sz="quarter" idx="10"/>
          </p:nvPr>
        </p:nvSpPr>
        <p:spPr/>
        <p:txBody>
          <a:bodyPr/>
          <a:lstStyle/>
          <a:p>
            <a:pPr>
              <a:defRPr/>
            </a:pPr>
            <a:fld id="{5D1D305C-1AF8-4A49-811D-86F3915D6A64}" type="slidenum">
              <a:rPr lang="en-US" smtClean="0"/>
              <a:pPr>
                <a:defRPr/>
              </a:pPr>
              <a:t>19</a:t>
            </a:fld>
            <a:endParaRPr lang="en-US"/>
          </a:p>
        </p:txBody>
      </p:sp>
    </p:spTree>
    <p:extLst>
      <p:ext uri="{BB962C8B-B14F-4D97-AF65-F5344CB8AC3E}">
        <p14:creationId xmlns:p14="http://schemas.microsoft.com/office/powerpoint/2010/main" val="2998323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D1D305C-1AF8-4A49-811D-86F3915D6A64}" type="slidenum">
              <a:rPr lang="en-US" smtClean="0"/>
              <a:pPr>
                <a:defRPr/>
              </a:pPr>
              <a:t>21</a:t>
            </a:fld>
            <a:endParaRPr lang="en-US"/>
          </a:p>
        </p:txBody>
      </p:sp>
    </p:spTree>
    <p:extLst>
      <p:ext uri="{BB962C8B-B14F-4D97-AF65-F5344CB8AC3E}">
        <p14:creationId xmlns:p14="http://schemas.microsoft.com/office/powerpoint/2010/main" val="2179168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144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Calibri" charset="0"/>
                <a:ea typeface="ＭＳ Ｐゴシック" charset="0"/>
              </a:rPr>
              <a:t>The PG-SGA includes two parts. One is a patient questionnaire about weight loss and nutritional symptoms, whereas the other is filled in by health professionals and includes a </a:t>
            </a:r>
            <a:r>
              <a:rPr lang="en-US" dirty="0" smtClean="0">
                <a:latin typeface="Calibri" charset="0"/>
                <a:ea typeface="ＭＳ Ｐゴシック" charset="0"/>
              </a:rPr>
              <a:t>categorization </a:t>
            </a:r>
            <a:r>
              <a:rPr lang="en-US" dirty="0">
                <a:latin typeface="Calibri" charset="0"/>
                <a:ea typeface="ＭＳ Ｐゴシック" charset="0"/>
              </a:rPr>
              <a:t>of a patient’s overall nutritional status into (A) well-nourished, (B) moderately malnourished/suspected </a:t>
            </a:r>
            <a:r>
              <a:rPr lang="en-US" dirty="0" smtClean="0">
                <a:latin typeface="Calibri" charset="0"/>
                <a:ea typeface="ＭＳ Ｐゴシック" charset="0"/>
              </a:rPr>
              <a:t>malnutrition </a:t>
            </a:r>
            <a:r>
              <a:rPr lang="en-US" dirty="0">
                <a:latin typeface="Calibri" charset="0"/>
                <a:ea typeface="ＭＳ Ｐゴシック" charset="0"/>
              </a:rPr>
              <a:t>and (C) severely malnourished. </a:t>
            </a:r>
          </a:p>
          <a:p>
            <a:endParaRPr lang="en-US" dirty="0" smtClean="0">
              <a:latin typeface="Calibri" charset="0"/>
              <a:ea typeface="ＭＳ Ｐゴシック" charset="0"/>
            </a:endParaRPr>
          </a:p>
          <a:p>
            <a:r>
              <a:rPr lang="en-US" dirty="0" smtClean="0">
                <a:latin typeface="Calibri" charset="0"/>
                <a:ea typeface="ＭＳ Ｐゴシック" charset="0"/>
              </a:rPr>
              <a:t>The </a:t>
            </a:r>
            <a:r>
              <a:rPr lang="en-US" dirty="0">
                <a:latin typeface="Calibri" charset="0"/>
                <a:ea typeface="ＭＳ Ｐゴシック" charset="0"/>
              </a:rPr>
              <a:t>Physical Health Section of OARS consists of a list of 15 diseases/conditions as well as a grading of how these conditions affect daily activities. </a:t>
            </a:r>
          </a:p>
          <a:p>
            <a:endParaRPr lang="en-US" dirty="0" smtClean="0">
              <a:latin typeface="Calibri" charset="0"/>
              <a:ea typeface="ＭＳ Ｐゴシック" charset="0"/>
            </a:endParaRPr>
          </a:p>
          <a:p>
            <a:r>
              <a:rPr lang="en-US" dirty="0" smtClean="0">
                <a:latin typeface="Calibri" charset="0"/>
                <a:ea typeface="ＭＳ Ｐゴシック" charset="0"/>
              </a:rPr>
              <a:t>FALLS</a:t>
            </a:r>
            <a:r>
              <a:rPr lang="en-US" dirty="0">
                <a:latin typeface="Calibri" charset="0"/>
                <a:ea typeface="ＭＳ Ｐゴシック" charset="0"/>
              </a:rPr>
              <a:t>: unintentional events resulting in a laying position on the floor, the ground or other lower level, and the number of falls the last 6 months was registered. </a:t>
            </a:r>
          </a:p>
          <a:p>
            <a:endParaRPr lang="en-US" dirty="0" smtClean="0">
              <a:latin typeface="Calibri" charset="0"/>
              <a:ea typeface="ＭＳ Ｐゴシック" charset="0"/>
            </a:endParaRPr>
          </a:p>
          <a:p>
            <a:r>
              <a:rPr lang="en-US" dirty="0" smtClean="0">
                <a:latin typeface="Calibri" charset="0"/>
                <a:ea typeface="ＭＳ Ｐゴシック" charset="0"/>
              </a:rPr>
              <a:t>EORTC </a:t>
            </a:r>
            <a:r>
              <a:rPr lang="en-US" dirty="0">
                <a:latin typeface="Calibri" charset="0"/>
                <a:ea typeface="ＭＳ Ｐゴシック" charset="0"/>
              </a:rPr>
              <a:t>QLQ:  European </a:t>
            </a:r>
            <a:r>
              <a:rPr lang="en-US" dirty="0" err="1">
                <a:latin typeface="Calibri" charset="0"/>
                <a:ea typeface="ＭＳ Ｐゴシック" charset="0"/>
              </a:rPr>
              <a:t>Organisation</a:t>
            </a:r>
            <a:r>
              <a:rPr lang="en-US" dirty="0">
                <a:latin typeface="Calibri" charset="0"/>
                <a:ea typeface="ＭＳ Ｐゴシック" charset="0"/>
              </a:rPr>
              <a:t> for Research and Treatment of Cancer Quality of Life Core Questionnaire : ‘Not at all’, ‘A little’, ‘Quite a bit’ and ‘Very much’</a:t>
            </a:r>
            <a:r>
              <a:rPr lang="en-US" dirty="0" smtClean="0">
                <a:latin typeface="Calibri" charset="0"/>
                <a:ea typeface="ＭＳ Ｐゴシック" charset="0"/>
              </a:rPr>
              <a:t>.</a:t>
            </a: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pitchFamily="1" charset="-128"/>
                <a:cs typeface="ＭＳ Ｐゴシック" charset="0"/>
              </a:rPr>
              <a:t>integrated system for assessing the health- related quality of life (</a:t>
            </a:r>
            <a:r>
              <a:rPr lang="en-US" sz="1200" kern="1200" dirty="0" err="1" smtClean="0">
                <a:solidFill>
                  <a:schemeClr val="tx1"/>
                </a:solidFill>
                <a:effectLst/>
                <a:latin typeface="+mn-lt"/>
                <a:ea typeface="ＭＳ Ｐゴシック" pitchFamily="1" charset="-128"/>
                <a:cs typeface="ＭＳ Ｐゴシック" charset="0"/>
              </a:rPr>
              <a:t>QoL</a:t>
            </a:r>
            <a:r>
              <a:rPr lang="en-US" sz="1200" kern="1200" dirty="0" smtClean="0">
                <a:solidFill>
                  <a:schemeClr val="tx1"/>
                </a:solidFill>
                <a:effectLst/>
                <a:latin typeface="+mn-lt"/>
                <a:ea typeface="ＭＳ Ｐゴシック" pitchFamily="1" charset="-128"/>
                <a:cs typeface="ＭＳ Ｐゴシック" charset="0"/>
              </a:rPr>
              <a:t>) of cancer patients participating in international clinical trials. </a:t>
            </a:r>
            <a:endParaRPr lang="en-US" dirty="0" smtClean="0"/>
          </a:p>
          <a:p>
            <a:r>
              <a:rPr lang="en-US" dirty="0" smtClean="0">
                <a:latin typeface="Calibri" charset="0"/>
                <a:ea typeface="ＭＳ Ｐゴシック" charset="0"/>
              </a:rPr>
              <a:t> </a:t>
            </a:r>
            <a:endParaRPr lang="en-US" dirty="0">
              <a:latin typeface="Calibri" charset="0"/>
              <a:ea typeface="ＭＳ Ｐゴシック" charset="0"/>
            </a:endParaRPr>
          </a:p>
          <a:p>
            <a:endParaRPr lang="en-US" dirty="0" smtClean="0">
              <a:latin typeface="Calibri" charset="0"/>
              <a:ea typeface="ＭＳ Ｐゴシック" charset="0"/>
            </a:endParaRPr>
          </a:p>
          <a:p>
            <a:r>
              <a:rPr lang="en-US" dirty="0" smtClean="0">
                <a:latin typeface="Calibri" charset="0"/>
                <a:ea typeface="ＭＳ Ｐゴシック" charset="0"/>
              </a:rPr>
              <a:t>MMSE</a:t>
            </a:r>
            <a:r>
              <a:rPr lang="en-US" dirty="0">
                <a:latin typeface="Calibri" charset="0"/>
                <a:ea typeface="ＭＳ Ｐゴシック" charset="0"/>
              </a:rPr>
              <a:t>-NR consists of 20 items and the total score ranges from 0 to 30 </a:t>
            </a:r>
          </a:p>
          <a:p>
            <a:endParaRPr lang="en-US" dirty="0">
              <a:latin typeface="Calibri" charset="0"/>
              <a:ea typeface="ＭＳ Ｐゴシック" charset="0"/>
            </a:endParaRPr>
          </a:p>
          <a:p>
            <a:endParaRPr lang="en-US" dirty="0">
              <a:latin typeface="Calibri" charset="0"/>
              <a:ea typeface="ＭＳ Ｐゴシック" charset="0"/>
            </a:endParaRPr>
          </a:p>
          <a:p>
            <a:endParaRPr lang="en-US" dirty="0">
              <a:latin typeface="Calibri" charset="0"/>
              <a:ea typeface="ＭＳ Ｐゴシック" charset="0"/>
            </a:endParaRPr>
          </a:p>
          <a:p>
            <a:endParaRPr lang="en-US" dirty="0">
              <a:latin typeface="Calibri" charset="0"/>
              <a:ea typeface="ＭＳ Ｐゴシック" charset="0"/>
            </a:endParaRPr>
          </a:p>
          <a:p>
            <a:endParaRPr lang="en-US" dirty="0">
              <a:latin typeface="Calibri" charset="0"/>
              <a:ea typeface="ＭＳ Ｐゴシック" charset="0"/>
            </a:endParaRPr>
          </a:p>
          <a:p>
            <a:endParaRPr lang="en-US" dirty="0">
              <a:latin typeface="Calibri" charset="0"/>
              <a:ea typeface="ＭＳ Ｐゴシック" charset="0"/>
            </a:endParaRPr>
          </a:p>
          <a:p>
            <a:endParaRPr lang="en-US" dirty="0">
              <a:latin typeface="Calibri" charset="0"/>
              <a:ea typeface="ＭＳ Ｐゴシック" charset="0"/>
            </a:endParaRPr>
          </a:p>
          <a:p>
            <a:endParaRPr lang="en-US" dirty="0">
              <a:latin typeface="Calibri" charset="0"/>
              <a:ea typeface="ＭＳ Ｐゴシック" charset="0"/>
            </a:endParaRPr>
          </a:p>
        </p:txBody>
      </p:sp>
      <p:sp>
        <p:nvSpPr>
          <p:cNvPr id="6144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4FE8734-F3F4-F14D-ABCD-3E3EC2A0D84A}" type="slidenum">
              <a:rPr lang="en-US" sz="1200">
                <a:latin typeface="Calibri" charset="0"/>
              </a:rPr>
              <a:pPr/>
              <a:t>23</a:t>
            </a:fld>
            <a:endParaRPr lang="en-US" sz="1200">
              <a:latin typeface="Calibri" charset="0"/>
            </a:endParaRPr>
          </a:p>
        </p:txBody>
      </p:sp>
    </p:spTree>
    <p:extLst>
      <p:ext uri="{BB962C8B-B14F-4D97-AF65-F5344CB8AC3E}">
        <p14:creationId xmlns:p14="http://schemas.microsoft.com/office/powerpoint/2010/main" val="3823603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b="1" kern="1200" dirty="0" smtClean="0">
                <a:solidFill>
                  <a:srgbClr val="000000"/>
                </a:solidFill>
                <a:latin typeface="+mn-lt"/>
                <a:ea typeface="ＭＳ Ｐゴシック" pitchFamily="1" charset="-128"/>
                <a:cs typeface="ＭＳ Ｐゴシック" charset="0"/>
              </a:rPr>
              <a:t>Cohen's Kappa</a:t>
            </a:r>
            <a:r>
              <a:rPr lang="en-US" sz="1200" b="1" kern="1200" baseline="0" dirty="0" smtClean="0">
                <a:solidFill>
                  <a:srgbClr val="000000"/>
                </a:solidFill>
                <a:latin typeface="+mn-lt"/>
                <a:ea typeface="ＭＳ Ｐゴシック" pitchFamily="1" charset="-128"/>
                <a:cs typeface="ＭＳ Ｐゴシック" charset="0"/>
              </a:rPr>
              <a:t> </a:t>
            </a:r>
            <a:r>
              <a:rPr lang="en-US" sz="1200" kern="1200" baseline="0" dirty="0" smtClean="0">
                <a:solidFill>
                  <a:schemeClr val="tx1"/>
                </a:solidFill>
                <a:latin typeface="+mn-lt"/>
                <a:ea typeface="ＭＳ Ｐゴシック" pitchFamily="1" charset="-128"/>
                <a:cs typeface="ＭＳ Ｐゴシック" charset="0"/>
              </a:rPr>
              <a:t>: </a:t>
            </a:r>
            <a:r>
              <a:rPr lang="en-US" sz="1200" dirty="0" smtClean="0">
                <a:latin typeface="+mn-lt"/>
                <a:cs typeface="Calibri"/>
              </a:rPr>
              <a:t>measures inter-rater agreement for qualitative (categorical) items.</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dirty="0" smtClean="0">
              <a:latin typeface="+mn-lt"/>
              <a:cs typeface="Calibri"/>
            </a:endParaRPr>
          </a:p>
          <a:p>
            <a:r>
              <a:rPr lang="en-US" sz="1200" dirty="0" smtClean="0">
                <a:latin typeface="+mn-lt"/>
                <a:cs typeface="Calibri"/>
              </a:rPr>
              <a:t>indicating only</a:t>
            </a:r>
            <a:r>
              <a:rPr lang="en-US" sz="1200" baseline="0" dirty="0" smtClean="0">
                <a:latin typeface="+mn-lt"/>
                <a:cs typeface="Calibri"/>
              </a:rPr>
              <a:t> </a:t>
            </a:r>
            <a:r>
              <a:rPr lang="en-US" sz="1200" dirty="0" smtClean="0">
                <a:latin typeface="+mn-lt"/>
                <a:cs typeface="Calibri"/>
              </a:rPr>
              <a:t>fair agreement between the oncologists’ clinical judgment and the</a:t>
            </a:r>
            <a:r>
              <a:rPr lang="en-US" sz="1200" baseline="0" dirty="0" smtClean="0">
                <a:latin typeface="+mn-lt"/>
                <a:cs typeface="Calibri"/>
              </a:rPr>
              <a:t> </a:t>
            </a:r>
            <a:r>
              <a:rPr lang="en-US" sz="1200" dirty="0" err="1" smtClean="0">
                <a:latin typeface="+mn-lt"/>
                <a:cs typeface="Calibri"/>
              </a:rPr>
              <a:t>mGA</a:t>
            </a:r>
            <a:r>
              <a:rPr lang="en-US" sz="1200" dirty="0" smtClean="0">
                <a:latin typeface="+mn-lt"/>
                <a:cs typeface="Calibri"/>
              </a:rPr>
              <a:t>.</a:t>
            </a:r>
          </a:p>
          <a:p>
            <a:endParaRPr lang="en-US" dirty="0"/>
          </a:p>
        </p:txBody>
      </p:sp>
      <p:sp>
        <p:nvSpPr>
          <p:cNvPr id="4" name="Slide Number Placeholder 3"/>
          <p:cNvSpPr>
            <a:spLocks noGrp="1"/>
          </p:cNvSpPr>
          <p:nvPr>
            <p:ph type="sldNum" sz="quarter" idx="10"/>
          </p:nvPr>
        </p:nvSpPr>
        <p:spPr/>
        <p:txBody>
          <a:bodyPr/>
          <a:lstStyle/>
          <a:p>
            <a:pPr>
              <a:defRPr/>
            </a:pPr>
            <a:fld id="{5D1D305C-1AF8-4A49-811D-86F3915D6A64}" type="slidenum">
              <a:rPr lang="en-US" smtClean="0"/>
              <a:pPr>
                <a:defRPr/>
              </a:pPr>
              <a:t>30</a:t>
            </a:fld>
            <a:endParaRPr lang="en-US"/>
          </a:p>
        </p:txBody>
      </p:sp>
    </p:spTree>
    <p:extLst>
      <p:ext uri="{BB962C8B-B14F-4D97-AF65-F5344CB8AC3E}">
        <p14:creationId xmlns:p14="http://schemas.microsoft.com/office/powerpoint/2010/main" val="558222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effectLst/>
                <a:latin typeface="+mn-lt"/>
                <a:ea typeface="ＭＳ Ｐゴシック" pitchFamily="1" charset="-128"/>
                <a:cs typeface="ＭＳ Ｐゴシック" charset="0"/>
              </a:rPr>
              <a:t>- Median</a:t>
            </a:r>
            <a:r>
              <a:rPr lang="en-US" sz="1200" b="1" kern="1200" baseline="0" dirty="0" smtClean="0">
                <a:solidFill>
                  <a:schemeClr val="tx1"/>
                </a:solidFill>
                <a:effectLst/>
                <a:latin typeface="+mn-lt"/>
                <a:ea typeface="ＭＳ Ｐゴシック" pitchFamily="1" charset="-128"/>
                <a:cs typeface="ＭＳ Ｐゴシック" charset="0"/>
              </a:rPr>
              <a:t> OS : </a:t>
            </a:r>
            <a:r>
              <a:rPr lang="en-US" sz="1200" b="1" kern="1200" baseline="0" dirty="0" err="1" smtClean="0">
                <a:solidFill>
                  <a:schemeClr val="tx1"/>
                </a:solidFill>
                <a:effectLst/>
                <a:latin typeface="+mn-lt"/>
                <a:ea typeface="ＭＳ Ｐゴシック" pitchFamily="1" charset="-128"/>
                <a:cs typeface="ＭＳ Ｐゴシック" charset="0"/>
              </a:rPr>
              <a:t>m</a:t>
            </a:r>
            <a:r>
              <a:rPr lang="en-US" sz="1200" kern="1200" dirty="0" err="1" smtClean="0">
                <a:solidFill>
                  <a:schemeClr val="tx1"/>
                </a:solidFill>
                <a:effectLst/>
                <a:latin typeface="+mn-lt"/>
                <a:ea typeface="ＭＳ Ｐゴシック" pitchFamily="1" charset="-128"/>
                <a:cs typeface="ＭＳ Ｐゴシック" charset="0"/>
              </a:rPr>
              <a:t>GA</a:t>
            </a:r>
            <a:r>
              <a:rPr lang="en-US" sz="1200" kern="1200" dirty="0" smtClean="0">
                <a:solidFill>
                  <a:schemeClr val="tx1"/>
                </a:solidFill>
                <a:effectLst/>
                <a:latin typeface="+mn-lt"/>
                <a:ea typeface="ＭＳ Ｐゴシック" pitchFamily="1" charset="-128"/>
                <a:cs typeface="ＭＳ Ｐゴシック" charset="0"/>
              </a:rPr>
              <a:t>- frail: 15.0 months, </a:t>
            </a:r>
            <a:r>
              <a:rPr lang="en-US" sz="1200" kern="1200" dirty="0" err="1" smtClean="0">
                <a:solidFill>
                  <a:schemeClr val="tx1"/>
                </a:solidFill>
                <a:effectLst/>
                <a:latin typeface="+mn-lt"/>
                <a:ea typeface="ＭＳ Ｐゴシック" pitchFamily="1" charset="-128"/>
                <a:cs typeface="ＭＳ Ｐゴシック" charset="0"/>
              </a:rPr>
              <a:t>mGA</a:t>
            </a:r>
            <a:r>
              <a:rPr lang="en-US" sz="1200" kern="1200" dirty="0" smtClean="0">
                <a:solidFill>
                  <a:schemeClr val="tx1"/>
                </a:solidFill>
                <a:effectLst/>
                <a:latin typeface="+mn-lt"/>
                <a:ea typeface="ＭＳ Ｐゴシック" pitchFamily="1" charset="-128"/>
                <a:cs typeface="ＭＳ Ｐゴシック" charset="0"/>
              </a:rPr>
              <a:t>-non-frail: 29.1 months</a:t>
            </a:r>
            <a:r>
              <a:rPr lang="en-US" sz="1200" kern="1200" baseline="0" dirty="0" smtClean="0">
                <a:solidFill>
                  <a:schemeClr val="tx1"/>
                </a:solidFill>
                <a:effectLst/>
                <a:latin typeface="+mn-lt"/>
                <a:ea typeface="ＭＳ Ｐゴシック" pitchFamily="1" charset="-128"/>
                <a:cs typeface="ＭＳ Ｐゴシック" charset="0"/>
              </a:rPr>
              <a:t> ---- </a:t>
            </a:r>
            <a:r>
              <a:rPr lang="en-US" sz="1200" kern="1200" dirty="0" err="1" smtClean="0">
                <a:solidFill>
                  <a:schemeClr val="tx1"/>
                </a:solidFill>
                <a:effectLst/>
                <a:latin typeface="+mn-lt"/>
                <a:ea typeface="ＭＳ Ｐゴシック" pitchFamily="1" charset="-128"/>
                <a:cs typeface="ＭＳ Ｐゴシック" charset="0"/>
              </a:rPr>
              <a:t>onc</a:t>
            </a:r>
            <a:r>
              <a:rPr lang="en-US" sz="1200" kern="1200" dirty="0" smtClean="0">
                <a:solidFill>
                  <a:schemeClr val="tx1"/>
                </a:solidFill>
                <a:effectLst/>
                <a:latin typeface="+mn-lt"/>
                <a:ea typeface="ＭＳ Ｐゴシック" pitchFamily="1" charset="-128"/>
                <a:cs typeface="ＭＳ Ｐゴシック" charset="0"/>
              </a:rPr>
              <a:t>- frail: 12.9 months, </a:t>
            </a:r>
            <a:r>
              <a:rPr lang="en-US" sz="1200" kern="1200" dirty="0" err="1" smtClean="0">
                <a:solidFill>
                  <a:schemeClr val="tx1"/>
                </a:solidFill>
                <a:effectLst/>
                <a:latin typeface="+mn-lt"/>
                <a:ea typeface="ＭＳ Ｐゴシック" pitchFamily="1" charset="-128"/>
                <a:cs typeface="ＭＳ Ｐゴシック" charset="0"/>
              </a:rPr>
              <a:t>onc</a:t>
            </a:r>
            <a:r>
              <a:rPr lang="en-US" sz="1200" kern="1200" dirty="0" smtClean="0">
                <a:solidFill>
                  <a:schemeClr val="tx1"/>
                </a:solidFill>
                <a:effectLst/>
                <a:latin typeface="+mn-lt"/>
                <a:ea typeface="ＭＳ Ｐゴシック" pitchFamily="1" charset="-128"/>
                <a:cs typeface="ＭＳ Ｐゴシック" charset="0"/>
              </a:rPr>
              <a:t>-non-frail: 27.4 months</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pitchFamily="1" charset="-128"/>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pitchFamily="1" charset="-128"/>
                <a:cs typeface="ＭＳ Ｐゴシック" charset="0"/>
              </a:rPr>
              <a:t>-</a:t>
            </a:r>
            <a:r>
              <a:rPr lang="en-US" sz="1200" kern="1200" dirty="0" err="1" smtClean="0">
                <a:solidFill>
                  <a:schemeClr val="tx1"/>
                </a:solidFill>
                <a:effectLst/>
                <a:latin typeface="+mn-lt"/>
                <a:ea typeface="ＭＳ Ｐゴシック" pitchFamily="1" charset="-128"/>
                <a:cs typeface="ＭＳ Ｐゴシック" charset="0"/>
              </a:rPr>
              <a:t>mGA</a:t>
            </a:r>
            <a:r>
              <a:rPr lang="en-US" sz="1200" kern="1200" dirty="0" smtClean="0">
                <a:solidFill>
                  <a:schemeClr val="tx1"/>
                </a:solidFill>
                <a:effectLst/>
                <a:latin typeface="+mn-lt"/>
                <a:ea typeface="ＭＳ Ｐゴシック" pitchFamily="1" charset="-128"/>
                <a:cs typeface="ＭＳ Ｐゴシック" charset="0"/>
              </a:rPr>
              <a:t>-frail and </a:t>
            </a:r>
            <a:r>
              <a:rPr lang="en-US" sz="1200" kern="1200" dirty="0" err="1" smtClean="0">
                <a:solidFill>
                  <a:schemeClr val="tx1"/>
                </a:solidFill>
                <a:effectLst/>
                <a:latin typeface="+mn-lt"/>
                <a:ea typeface="ＭＳ Ｐゴシック" pitchFamily="1" charset="-128"/>
                <a:cs typeface="ＭＳ Ｐゴシック" charset="0"/>
              </a:rPr>
              <a:t>onc</a:t>
            </a:r>
            <a:r>
              <a:rPr lang="en-US" sz="1200" kern="1200" dirty="0" smtClean="0">
                <a:solidFill>
                  <a:schemeClr val="tx1"/>
                </a:solidFill>
                <a:effectLst/>
                <a:latin typeface="+mn-lt"/>
                <a:ea typeface="ＭＳ Ｐゴシック" pitchFamily="1" charset="-128"/>
                <a:cs typeface="ＭＳ Ｐゴシック" charset="0"/>
              </a:rPr>
              <a:t>-frail were both significantly negatively associated with OS </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pitchFamily="1" charset="-128"/>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pitchFamily="1" charset="-128"/>
                <a:cs typeface="ＭＳ Ｐゴシック" charset="0"/>
              </a:rPr>
              <a:t>-Adjusting for age, sex, cancer type, PS, stage and treatment, only </a:t>
            </a:r>
            <a:r>
              <a:rPr lang="en-US" sz="1200" kern="1200" dirty="0" err="1" smtClean="0">
                <a:solidFill>
                  <a:schemeClr val="tx1"/>
                </a:solidFill>
                <a:effectLst/>
                <a:latin typeface="+mn-lt"/>
                <a:ea typeface="ＭＳ Ｐゴシック" pitchFamily="1" charset="-128"/>
                <a:cs typeface="ＭＳ Ｐゴシック" charset="0"/>
              </a:rPr>
              <a:t>mGA</a:t>
            </a:r>
            <a:r>
              <a:rPr lang="en-US" sz="1200" kern="1200" dirty="0" smtClean="0">
                <a:solidFill>
                  <a:schemeClr val="tx1"/>
                </a:solidFill>
                <a:effectLst/>
                <a:latin typeface="+mn-lt"/>
                <a:ea typeface="ＭＳ Ｐゴシック" pitchFamily="1" charset="-128"/>
                <a:cs typeface="ＭＳ Ｐゴシック" charset="0"/>
              </a:rPr>
              <a:t> frailty was an </a:t>
            </a:r>
            <a:r>
              <a:rPr lang="en-US" sz="1200" b="1" kern="1200" dirty="0" smtClean="0">
                <a:solidFill>
                  <a:schemeClr val="tx1"/>
                </a:solidFill>
                <a:effectLst/>
                <a:latin typeface="+mn-lt"/>
                <a:ea typeface="ＭＳ Ｐゴシック" pitchFamily="1" charset="-128"/>
                <a:cs typeface="ＭＳ Ｐゴシック" charset="0"/>
              </a:rPr>
              <a:t>independent negative prognostic factor for OS </a:t>
            </a:r>
            <a:r>
              <a:rPr lang="en-US" sz="1200" kern="1200" dirty="0" smtClean="0">
                <a:solidFill>
                  <a:schemeClr val="tx1"/>
                </a:solidFill>
                <a:effectLst/>
                <a:latin typeface="+mn-lt"/>
                <a:ea typeface="ＭＳ Ｐゴシック" pitchFamily="1" charset="-128"/>
                <a:cs typeface="ＭＳ Ｐゴシック" charset="0"/>
              </a:rPr>
              <a:t>with a HR of 1.61 (95% CI 1.14; 2.27) (P 1⁄4 0.007). </a:t>
            </a:r>
            <a:endParaRPr lang="en-US" dirty="0" smtClean="0"/>
          </a:p>
          <a:p>
            <a:pPr marL="0" marR="0" indent="0" algn="l" defTabSz="4572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4572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5D1D305C-1AF8-4A49-811D-86F3915D6A64}" type="slidenum">
              <a:rPr lang="en-US" smtClean="0"/>
              <a:pPr>
                <a:defRPr/>
              </a:pPr>
              <a:t>31</a:t>
            </a:fld>
            <a:endParaRPr lang="en-US"/>
          </a:p>
        </p:txBody>
      </p:sp>
    </p:spTree>
    <p:extLst>
      <p:ext uri="{BB962C8B-B14F-4D97-AF65-F5344CB8AC3E}">
        <p14:creationId xmlns:p14="http://schemas.microsoft.com/office/powerpoint/2010/main" val="3861880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pitchFamily="1" charset="-128"/>
                <a:cs typeface="ＭＳ Ｐゴシック" charset="0"/>
              </a:rPr>
              <a:t>Frail according to both assessments, </a:t>
            </a: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pitchFamily="1" charset="-128"/>
                <a:cs typeface="ＭＳ Ｐゴシック" charset="0"/>
              </a:rPr>
              <a:t>non- frail according to both assessments,</a:t>
            </a: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pitchFamily="1" charset="-128"/>
                <a:cs typeface="ＭＳ Ｐゴシック" charset="0"/>
              </a:rPr>
              <a:t>frail according to only the </a:t>
            </a:r>
            <a:r>
              <a:rPr lang="en-US" sz="1200" kern="1200" dirty="0" err="1" smtClean="0">
                <a:solidFill>
                  <a:schemeClr val="tx1"/>
                </a:solidFill>
                <a:effectLst/>
                <a:latin typeface="+mn-lt"/>
                <a:ea typeface="ＭＳ Ｐゴシック" pitchFamily="1" charset="-128"/>
                <a:cs typeface="ＭＳ Ｐゴシック" charset="0"/>
              </a:rPr>
              <a:t>mGA</a:t>
            </a:r>
            <a:r>
              <a:rPr lang="en-US" sz="1200" kern="1200" dirty="0" smtClean="0">
                <a:solidFill>
                  <a:schemeClr val="tx1"/>
                </a:solidFill>
                <a:effectLst/>
                <a:latin typeface="+mn-lt"/>
                <a:ea typeface="ＭＳ Ｐゴシック" pitchFamily="1" charset="-128"/>
                <a:cs typeface="ＭＳ Ｐゴシック" charset="0"/>
              </a:rPr>
              <a:t>, </a:t>
            </a: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pitchFamily="1" charset="-128"/>
                <a:cs typeface="ＭＳ Ｐゴシック" charset="0"/>
              </a:rPr>
              <a:t>frail only according to our </a:t>
            </a:r>
            <a:r>
              <a:rPr lang="en-US" sz="1200" kern="1200" dirty="0" err="1" smtClean="0">
                <a:solidFill>
                  <a:schemeClr val="tx1"/>
                </a:solidFill>
                <a:effectLst/>
                <a:latin typeface="+mn-lt"/>
                <a:ea typeface="ＭＳ Ｐゴシック" pitchFamily="1" charset="-128"/>
                <a:cs typeface="ＭＳ Ｐゴシック" charset="0"/>
              </a:rPr>
              <a:t>onc</a:t>
            </a:r>
            <a:r>
              <a:rPr lang="en-US" sz="1200" kern="1200" dirty="0" smtClean="0">
                <a:solidFill>
                  <a:schemeClr val="tx1"/>
                </a:solidFill>
                <a:effectLst/>
                <a:latin typeface="+mn-lt"/>
                <a:ea typeface="ＭＳ Ｐゴシック" pitchFamily="1" charset="-128"/>
                <a:cs typeface="ＭＳ Ｐゴシック" charset="0"/>
              </a:rPr>
              <a:t>-frail definition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5D1D305C-1AF8-4A49-811D-86F3915D6A64}" type="slidenum">
              <a:rPr lang="en-US" smtClean="0"/>
              <a:pPr>
                <a:defRPr/>
              </a:pPr>
              <a:t>32</a:t>
            </a:fld>
            <a:endParaRPr lang="en-US"/>
          </a:p>
        </p:txBody>
      </p:sp>
    </p:spTree>
    <p:extLst>
      <p:ext uri="{BB962C8B-B14F-4D97-AF65-F5344CB8AC3E}">
        <p14:creationId xmlns:p14="http://schemas.microsoft.com/office/powerpoint/2010/main" val="88372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pitchFamily="1" charset="-128"/>
                <a:cs typeface="ＭＳ Ｐゴシック" charset="0"/>
              </a:rPr>
              <a:t>Median OS was </a:t>
            </a:r>
            <a:r>
              <a:rPr lang="en-US" sz="1200" b="1" kern="1200" dirty="0" smtClean="0">
                <a:solidFill>
                  <a:schemeClr val="tx1"/>
                </a:solidFill>
                <a:effectLst/>
                <a:latin typeface="+mn-lt"/>
                <a:ea typeface="ＭＳ Ｐゴシック" pitchFamily="1" charset="-128"/>
                <a:cs typeface="ＭＳ Ｐゴシック" charset="0"/>
              </a:rPr>
              <a:t>21.5 months</a:t>
            </a:r>
            <a:r>
              <a:rPr lang="en-US" sz="1200" kern="1200" dirty="0" smtClean="0">
                <a:solidFill>
                  <a:schemeClr val="tx1"/>
                </a:solidFill>
                <a:effectLst/>
                <a:latin typeface="+mn-lt"/>
                <a:ea typeface="ＭＳ Ｐゴシック" pitchFamily="1" charset="-128"/>
                <a:cs typeface="ＭＳ Ｐゴシック" charset="0"/>
              </a:rPr>
              <a:t>, 93 (32%) patients died within their first year of follow-up. </a:t>
            </a:r>
            <a:endParaRPr lang="en-US" sz="1200" dirty="0" smtClean="0"/>
          </a:p>
          <a:p>
            <a:endParaRPr lang="en-US" dirty="0"/>
          </a:p>
        </p:txBody>
      </p:sp>
      <p:sp>
        <p:nvSpPr>
          <p:cNvPr id="4" name="Slide Number Placeholder 3"/>
          <p:cNvSpPr>
            <a:spLocks noGrp="1"/>
          </p:cNvSpPr>
          <p:nvPr>
            <p:ph type="sldNum" sz="quarter" idx="10"/>
          </p:nvPr>
        </p:nvSpPr>
        <p:spPr/>
        <p:txBody>
          <a:bodyPr/>
          <a:lstStyle/>
          <a:p>
            <a:pPr>
              <a:defRPr/>
            </a:pPr>
            <a:fld id="{5D1D305C-1AF8-4A49-811D-86F3915D6A64}" type="slidenum">
              <a:rPr lang="en-US" smtClean="0"/>
              <a:pPr>
                <a:defRPr/>
              </a:pPr>
              <a:t>33</a:t>
            </a:fld>
            <a:endParaRPr lang="en-US"/>
          </a:p>
        </p:txBody>
      </p:sp>
    </p:spTree>
    <p:extLst>
      <p:ext uri="{BB962C8B-B14F-4D97-AF65-F5344CB8AC3E}">
        <p14:creationId xmlns:p14="http://schemas.microsoft.com/office/powerpoint/2010/main" val="41585008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4" name="Rectangle 3">
            <a:extLst>
              <a:ext uri="{FF2B5EF4-FFF2-40B4-BE49-F238E27FC236}"/>
            </a:extLst>
          </p:cNvPr>
          <p:cNvSpPr/>
          <p:nvPr userDrawn="1"/>
        </p:nvSpPr>
        <p:spPr>
          <a:xfrm>
            <a:off x="0" y="0"/>
            <a:ext cx="9144000" cy="6858000"/>
          </a:xfrm>
          <a:prstGeom prst="rect">
            <a:avLst/>
          </a:prstGeom>
          <a:gradFill flip="none" rotWithShape="1">
            <a:gsLst>
              <a:gs pos="0">
                <a:srgbClr val="59989F"/>
              </a:gs>
              <a:gs pos="100000">
                <a:srgbClr val="21545C"/>
              </a:gs>
            </a:gsLst>
            <a:path path="circle">
              <a:fillToRect l="50000" t="50000" r="50000" b="50000"/>
            </a:path>
            <a:tileRect/>
          </a:gradFill>
          <a:ln w="317500" cap="flat" cmpd="sng" algn="ctr">
            <a:solidFill>
              <a:srgbClr val="629FA6"/>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pitchFamily="1" charset="-128"/>
            </a:endParaRPr>
          </a:p>
        </p:txBody>
      </p:sp>
      <p:sp>
        <p:nvSpPr>
          <p:cNvPr id="5" name="Rectangle 4">
            <a:extLst>
              <a:ext uri="{FF2B5EF4-FFF2-40B4-BE49-F238E27FC236}"/>
            </a:extLst>
          </p:cNvPr>
          <p:cNvSpPr/>
          <p:nvPr userDrawn="1"/>
        </p:nvSpPr>
        <p:spPr>
          <a:xfrm>
            <a:off x="152400" y="152400"/>
            <a:ext cx="8839200" cy="6553200"/>
          </a:xfrm>
          <a:prstGeom prst="rect">
            <a:avLst/>
          </a:prstGeom>
          <a:noFill/>
          <a:ln>
            <a:solidFill>
              <a:srgbClr val="125E7B"/>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pitchFamily="1" charset="-128"/>
            </a:endParaRPr>
          </a:p>
        </p:txBody>
      </p:sp>
      <p:sp>
        <p:nvSpPr>
          <p:cNvPr id="6" name="Rectangle 5">
            <a:extLst>
              <a:ext uri="{FF2B5EF4-FFF2-40B4-BE49-F238E27FC236}"/>
            </a:extLst>
          </p:cNvPr>
          <p:cNvSpPr/>
          <p:nvPr userDrawn="1"/>
        </p:nvSpPr>
        <p:spPr>
          <a:xfrm>
            <a:off x="2628900" y="5181600"/>
            <a:ext cx="3886200" cy="1066800"/>
          </a:xfrm>
          <a:prstGeom prst="rect">
            <a:avLst/>
          </a:prstGeom>
          <a:solidFill>
            <a:schemeClr val="bg1"/>
          </a:solidFill>
          <a:ln w="101600" cap="flat">
            <a:solidFill>
              <a:srgbClr val="125E7B"/>
            </a:solidFill>
            <a:miter lim="800000"/>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pitchFamily="1" charset="-128"/>
            </a:endParaRPr>
          </a:p>
        </p:txBody>
      </p:sp>
      <p:sp>
        <p:nvSpPr>
          <p:cNvPr id="7" name="TextBox 6">
            <a:extLst>
              <a:ext uri="{FF2B5EF4-FFF2-40B4-BE49-F238E27FC236}"/>
            </a:extLst>
          </p:cNvPr>
          <p:cNvSpPr txBox="1">
            <a:spLocks noChangeArrowheads="1"/>
          </p:cNvSpPr>
          <p:nvPr userDrawn="1"/>
        </p:nvSpPr>
        <p:spPr bwMode="auto">
          <a:xfrm>
            <a:off x="0" y="6326188"/>
            <a:ext cx="9144000" cy="304800"/>
          </a:xfrm>
          <a:prstGeom prst="rect">
            <a:avLst/>
          </a:prstGeom>
          <a:noFill/>
          <a:ln>
            <a:noFill/>
          </a:ln>
          <a:extLst/>
        </p:spPr>
        <p:txBody>
          <a:bodyPr anchor="ct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700">
                <a:solidFill>
                  <a:schemeClr val="bg1"/>
                </a:solidFill>
                <a:cs typeface="Arial" panose="020B0604020202020204" pitchFamily="34" charset="0"/>
              </a:rPr>
              <a:t>Boston Medical Center is the primary teaching affiliate </a:t>
            </a:r>
          </a:p>
          <a:p>
            <a:pPr algn="ctr" eaLnBrk="1" hangingPunct="1">
              <a:defRPr/>
            </a:pPr>
            <a:r>
              <a:rPr lang="en-US" altLang="en-US" sz="700">
                <a:solidFill>
                  <a:schemeClr val="bg1"/>
                </a:solidFill>
                <a:cs typeface="Arial" panose="020B0604020202020204" pitchFamily="34" charset="0"/>
              </a:rPr>
              <a:t>of the Boston University School of Medicine. </a:t>
            </a:r>
          </a:p>
        </p:txBody>
      </p:sp>
      <p:pic>
        <p:nvPicPr>
          <p:cNvPr id="8" name="Picture 13" descr="BMC-202 LOGOS.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92400" y="5181600"/>
            <a:ext cx="3759200" cy="1130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Placeholder 1"/>
          <p:cNvSpPr>
            <a:spLocks noGrp="1"/>
          </p:cNvSpPr>
          <p:nvPr>
            <p:ph type="title"/>
          </p:nvPr>
        </p:nvSpPr>
        <p:spPr>
          <a:xfrm>
            <a:off x="685800" y="2286000"/>
            <a:ext cx="7772400" cy="1143000"/>
          </a:xfrm>
        </p:spPr>
        <p:txBody>
          <a:bodyPr/>
          <a:lstStyle>
            <a:lvl1pPr algn="ctr">
              <a:defRPr cap="none" smtClean="0">
                <a:solidFill>
                  <a:schemeClr val="bg1"/>
                </a:solidFill>
              </a:defRPr>
            </a:lvl1pPr>
          </a:lstStyle>
          <a:p>
            <a:r>
              <a:rPr lang="en-US"/>
              <a:t>CLICK TO EDIT MASTER TITLE STYLE</a:t>
            </a:r>
          </a:p>
        </p:txBody>
      </p:sp>
      <p:sp>
        <p:nvSpPr>
          <p:cNvPr id="22538" name="Text Placeholder 2"/>
          <p:cNvSpPr>
            <a:spLocks noGrp="1"/>
          </p:cNvSpPr>
          <p:nvPr>
            <p:ph type="subTitle" idx="1"/>
          </p:nvPr>
        </p:nvSpPr>
        <p:spPr>
          <a:xfrm>
            <a:off x="1371600" y="3429000"/>
            <a:ext cx="6400800" cy="609600"/>
          </a:xfrm>
        </p:spPr>
        <p:txBody>
          <a:bodyPr/>
          <a:lstStyle>
            <a:lvl1pPr marL="0" indent="0" algn="ctr">
              <a:buFont typeface="Arial" charset="0"/>
              <a:buNone/>
              <a:defRPr sz="1600" i="1" smtClean="0">
                <a:solidFill>
                  <a:schemeClr val="bg1"/>
                </a:solidFill>
              </a:defRPr>
            </a:lvl1pPr>
          </a:lstStyle>
          <a:p>
            <a:r>
              <a:rPr lang="en-US"/>
              <a:t>Click to edit Master subtitle style</a:t>
            </a:r>
          </a:p>
        </p:txBody>
      </p:sp>
    </p:spTree>
    <p:extLst>
      <p:ext uri="{BB962C8B-B14F-4D97-AF65-F5344CB8AC3E}">
        <p14:creationId xmlns:p14="http://schemas.microsoft.com/office/powerpoint/2010/main" val="4071916597"/>
      </p:ext>
    </p:extLst>
  </p:cSld>
  <p:clrMapOvr>
    <a:masterClrMapping/>
  </p:clrMapOvr>
  <p:transition/>
  <p:hf hdr="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extLst>
          </p:cNvPr>
          <p:cNvSpPr/>
          <p:nvPr userDrawn="1"/>
        </p:nvSpPr>
        <p:spPr>
          <a:xfrm>
            <a:off x="0" y="0"/>
            <a:ext cx="9144000" cy="6858000"/>
          </a:xfrm>
          <a:prstGeom prst="rect">
            <a:avLst/>
          </a:prstGeom>
          <a:gradFill flip="none" rotWithShape="1">
            <a:gsLst>
              <a:gs pos="0">
                <a:srgbClr val="59989F"/>
              </a:gs>
              <a:gs pos="100000">
                <a:srgbClr val="21545C"/>
              </a:gs>
            </a:gsLst>
            <a:path path="circle">
              <a:fillToRect l="50000" t="50000" r="50000" b="50000"/>
            </a:path>
            <a:tileRect/>
          </a:gradFill>
          <a:ln w="317500" cap="flat" cmpd="sng" algn="ctr">
            <a:solidFill>
              <a:srgbClr val="629FA6"/>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pitchFamily="1" charset="-128"/>
            </a:endParaRPr>
          </a:p>
        </p:txBody>
      </p:sp>
      <p:sp>
        <p:nvSpPr>
          <p:cNvPr id="5" name="Rectangle 4">
            <a:extLst>
              <a:ext uri="{FF2B5EF4-FFF2-40B4-BE49-F238E27FC236}"/>
            </a:extLst>
          </p:cNvPr>
          <p:cNvSpPr/>
          <p:nvPr userDrawn="1"/>
        </p:nvSpPr>
        <p:spPr>
          <a:xfrm>
            <a:off x="152400" y="152400"/>
            <a:ext cx="8839200" cy="6553200"/>
          </a:xfrm>
          <a:prstGeom prst="rect">
            <a:avLst/>
          </a:prstGeom>
          <a:noFill/>
          <a:ln>
            <a:solidFill>
              <a:srgbClr val="125E7B"/>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pitchFamily="1" charset="-128"/>
            </a:endParaRPr>
          </a:p>
        </p:txBody>
      </p:sp>
      <p:sp>
        <p:nvSpPr>
          <p:cNvPr id="6" name="Rectangle 5">
            <a:extLst>
              <a:ext uri="{FF2B5EF4-FFF2-40B4-BE49-F238E27FC236}"/>
            </a:extLst>
          </p:cNvPr>
          <p:cNvSpPr/>
          <p:nvPr userDrawn="1"/>
        </p:nvSpPr>
        <p:spPr>
          <a:xfrm>
            <a:off x="2628900" y="5181600"/>
            <a:ext cx="3886200" cy="1066800"/>
          </a:xfrm>
          <a:prstGeom prst="rect">
            <a:avLst/>
          </a:prstGeom>
          <a:solidFill>
            <a:schemeClr val="bg1"/>
          </a:solidFill>
          <a:ln w="101600" cap="flat">
            <a:solidFill>
              <a:srgbClr val="125E7B"/>
            </a:solidFill>
            <a:miter lim="800000"/>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pitchFamily="1" charset="-128"/>
            </a:endParaRPr>
          </a:p>
        </p:txBody>
      </p:sp>
      <p:sp>
        <p:nvSpPr>
          <p:cNvPr id="7" name="TextBox 6">
            <a:extLst>
              <a:ext uri="{FF2B5EF4-FFF2-40B4-BE49-F238E27FC236}"/>
            </a:extLst>
          </p:cNvPr>
          <p:cNvSpPr txBox="1">
            <a:spLocks noChangeArrowheads="1"/>
          </p:cNvSpPr>
          <p:nvPr userDrawn="1"/>
        </p:nvSpPr>
        <p:spPr bwMode="auto">
          <a:xfrm>
            <a:off x="0" y="6326188"/>
            <a:ext cx="9144000" cy="304800"/>
          </a:xfrm>
          <a:prstGeom prst="rect">
            <a:avLst/>
          </a:prstGeom>
          <a:noFill/>
          <a:ln>
            <a:noFill/>
          </a:ln>
          <a:extLst/>
        </p:spPr>
        <p:txBody>
          <a:bodyPr anchor="ct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700">
                <a:solidFill>
                  <a:schemeClr val="bg1"/>
                </a:solidFill>
                <a:cs typeface="Arial" panose="020B0604020202020204" pitchFamily="34" charset="0"/>
              </a:rPr>
              <a:t>Boston Medical Center is the primary teaching affiliate </a:t>
            </a:r>
          </a:p>
          <a:p>
            <a:pPr algn="ctr" eaLnBrk="1" hangingPunct="1">
              <a:defRPr/>
            </a:pPr>
            <a:r>
              <a:rPr lang="en-US" altLang="en-US" sz="700">
                <a:solidFill>
                  <a:schemeClr val="bg1"/>
                </a:solidFill>
                <a:cs typeface="Arial" panose="020B0604020202020204" pitchFamily="34" charset="0"/>
              </a:rPr>
              <a:t>of the Boston University School of Medicine. </a:t>
            </a:r>
          </a:p>
        </p:txBody>
      </p:sp>
      <p:pic>
        <p:nvPicPr>
          <p:cNvPr id="8" name="Picture 13" descr="BMC-202 LOGOS.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92400" y="5181600"/>
            <a:ext cx="3759200" cy="1130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1905000"/>
            <a:ext cx="7772400" cy="1470025"/>
          </a:xfrm>
        </p:spPr>
        <p:txBody>
          <a:bodyPr/>
          <a:lstStyle>
            <a:lvl1pPr algn="ctr">
              <a:defRPr sz="3000" b="0" i="0" cap="all">
                <a:solidFill>
                  <a:srgbClr val="FFFFFF"/>
                </a:solidFill>
                <a:latin typeface="Arial"/>
                <a:cs typeface="Arial"/>
              </a:defRPr>
            </a:lvl1pPr>
          </a:lstStyle>
          <a:p>
            <a:r>
              <a:rPr lang="en-US" dirty="0"/>
              <a:t>Click to edit Master title style</a:t>
            </a:r>
          </a:p>
        </p:txBody>
      </p:sp>
      <p:sp>
        <p:nvSpPr>
          <p:cNvPr id="3" name="Subtitle 2"/>
          <p:cNvSpPr>
            <a:spLocks noGrp="1"/>
          </p:cNvSpPr>
          <p:nvPr>
            <p:ph type="subTitle" idx="1"/>
          </p:nvPr>
        </p:nvSpPr>
        <p:spPr>
          <a:xfrm>
            <a:off x="1371600" y="3375025"/>
            <a:ext cx="6400800" cy="666750"/>
          </a:xfrm>
        </p:spPr>
        <p:txBody>
          <a:bodyPr>
            <a:normAutofit/>
          </a:bodyPr>
          <a:lstStyle>
            <a:lvl1pPr marL="0" indent="0" algn="ctr">
              <a:buNone/>
              <a:defRPr sz="1600" b="0" i="1">
                <a:solidFill>
                  <a:srgbClr val="FFFFFF"/>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456076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extLst>
          </p:cNvPr>
          <p:cNvSpPr>
            <a:spLocks noGrp="1"/>
          </p:cNvSpPr>
          <p:nvPr userDrawn="1">
            <p:ph type="dt" sz="half" idx="10"/>
          </p:nvPr>
        </p:nvSpPr>
        <p:spPr/>
        <p:txBody>
          <a:bodyPr/>
          <a:lstStyle>
            <a:lvl1pPr>
              <a:defRPr/>
            </a:lvl1pPr>
          </a:lstStyle>
          <a:p>
            <a:pPr>
              <a:defRPr/>
            </a:pPr>
            <a:fld id="{C1C32FB0-166C-6241-BE08-741193E483BF}" type="datetime1">
              <a:rPr lang="en-US"/>
              <a:pPr>
                <a:defRPr/>
              </a:pPr>
              <a:t>11/9/2018</a:t>
            </a:fld>
            <a:endParaRPr lang="en-US"/>
          </a:p>
        </p:txBody>
      </p:sp>
      <p:sp>
        <p:nvSpPr>
          <p:cNvPr id="5" name="Footer Placeholder 4">
            <a:extLst>
              <a:ext uri="{FF2B5EF4-FFF2-40B4-BE49-F238E27FC236}"/>
            </a:extLst>
          </p:cNvPr>
          <p:cNvSpPr>
            <a:spLocks noGrp="1"/>
          </p:cNvSpPr>
          <p:nvPr userDrawn="1">
            <p:ph type="ftr" sz="quarter" idx="11"/>
          </p:nvPr>
        </p:nvSpPr>
        <p:spPr>
          <a:ln/>
        </p:spPr>
        <p:txBody>
          <a:bodyPr/>
          <a:lstStyle>
            <a:lvl1pPr>
              <a:defRPr/>
            </a:lvl1pPr>
          </a:lstStyle>
          <a:p>
            <a:pPr>
              <a:defRPr/>
            </a:pPr>
            <a:endParaRPr lang="en-US"/>
          </a:p>
        </p:txBody>
      </p:sp>
      <p:sp>
        <p:nvSpPr>
          <p:cNvPr id="6" name="Slide Number Placeholder 5">
            <a:extLst>
              <a:ext uri="{FF2B5EF4-FFF2-40B4-BE49-F238E27FC236}"/>
            </a:extLst>
          </p:cNvPr>
          <p:cNvSpPr>
            <a:spLocks noGrp="1"/>
          </p:cNvSpPr>
          <p:nvPr userDrawn="1">
            <p:ph type="sldNum" sz="quarter" idx="12"/>
          </p:nvPr>
        </p:nvSpPr>
        <p:spPr/>
        <p:txBody>
          <a:bodyPr/>
          <a:lstStyle>
            <a:lvl1pPr>
              <a:defRPr/>
            </a:lvl1pPr>
          </a:lstStyle>
          <a:p>
            <a:pPr>
              <a:defRPr/>
            </a:pPr>
            <a:fld id="{77A5ADC4-BB09-7A43-A65F-1A6A64A8617D}" type="slidenum">
              <a:rPr lang="en-US"/>
              <a:pPr>
                <a:defRPr/>
              </a:pPr>
              <a:t>‹#›</a:t>
            </a:fld>
            <a:endParaRPr lang="en-US"/>
          </a:p>
        </p:txBody>
      </p:sp>
    </p:spTree>
    <p:extLst>
      <p:ext uri="{BB962C8B-B14F-4D97-AF65-F5344CB8AC3E}">
        <p14:creationId xmlns:p14="http://schemas.microsoft.com/office/powerpoint/2010/main" val="1502672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extLst>
          </p:cNvPr>
          <p:cNvSpPr>
            <a:spLocks noGrp="1"/>
          </p:cNvSpPr>
          <p:nvPr userDrawn="1">
            <p:ph type="dt" sz="half" idx="10"/>
          </p:nvPr>
        </p:nvSpPr>
        <p:spPr/>
        <p:txBody>
          <a:bodyPr/>
          <a:lstStyle>
            <a:lvl1pPr>
              <a:defRPr/>
            </a:lvl1pPr>
          </a:lstStyle>
          <a:p>
            <a:pPr>
              <a:defRPr/>
            </a:pPr>
            <a:fld id="{367BAECF-1047-2042-A22D-6D2C92497092}" type="datetime1">
              <a:rPr lang="en-US"/>
              <a:pPr>
                <a:defRPr/>
              </a:pPr>
              <a:t>11/9/2018</a:t>
            </a:fld>
            <a:endParaRPr lang="en-US"/>
          </a:p>
        </p:txBody>
      </p:sp>
      <p:sp>
        <p:nvSpPr>
          <p:cNvPr id="5" name="Footer Placeholder 4">
            <a:extLst>
              <a:ext uri="{FF2B5EF4-FFF2-40B4-BE49-F238E27FC236}"/>
            </a:extLst>
          </p:cNvPr>
          <p:cNvSpPr>
            <a:spLocks noGrp="1"/>
          </p:cNvSpPr>
          <p:nvPr userDrawn="1">
            <p:ph type="ftr" sz="quarter" idx="11"/>
          </p:nvPr>
        </p:nvSpPr>
        <p:spPr>
          <a:ln/>
        </p:spPr>
        <p:txBody>
          <a:bodyPr/>
          <a:lstStyle>
            <a:lvl1pPr>
              <a:defRPr/>
            </a:lvl1pPr>
          </a:lstStyle>
          <a:p>
            <a:pPr>
              <a:defRPr/>
            </a:pPr>
            <a:endParaRPr lang="en-US"/>
          </a:p>
        </p:txBody>
      </p:sp>
      <p:sp>
        <p:nvSpPr>
          <p:cNvPr id="6" name="Slide Number Placeholder 5">
            <a:extLst>
              <a:ext uri="{FF2B5EF4-FFF2-40B4-BE49-F238E27FC236}"/>
            </a:extLst>
          </p:cNvPr>
          <p:cNvSpPr>
            <a:spLocks noGrp="1"/>
          </p:cNvSpPr>
          <p:nvPr userDrawn="1">
            <p:ph type="sldNum" sz="quarter" idx="12"/>
          </p:nvPr>
        </p:nvSpPr>
        <p:spPr/>
        <p:txBody>
          <a:bodyPr/>
          <a:lstStyle>
            <a:lvl1pPr>
              <a:defRPr/>
            </a:lvl1pPr>
          </a:lstStyle>
          <a:p>
            <a:pPr>
              <a:defRPr/>
            </a:pPr>
            <a:fld id="{99A7E8F5-20AF-D342-9C07-A4477B8B86BD}" type="slidenum">
              <a:rPr lang="en-US"/>
              <a:pPr>
                <a:defRPr/>
              </a:pPr>
              <a:t>‹#›</a:t>
            </a:fld>
            <a:endParaRPr lang="en-US"/>
          </a:p>
        </p:txBody>
      </p:sp>
    </p:spTree>
    <p:extLst>
      <p:ext uri="{BB962C8B-B14F-4D97-AF65-F5344CB8AC3E}">
        <p14:creationId xmlns:p14="http://schemas.microsoft.com/office/powerpoint/2010/main" val="2455541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extLst>
          </p:cNvPr>
          <p:cNvSpPr>
            <a:spLocks noGrp="1"/>
          </p:cNvSpPr>
          <p:nvPr userDrawn="1">
            <p:ph type="dt" sz="half" idx="10"/>
          </p:nvPr>
        </p:nvSpPr>
        <p:spPr/>
        <p:txBody>
          <a:bodyPr/>
          <a:lstStyle>
            <a:lvl1pPr>
              <a:defRPr/>
            </a:lvl1pPr>
          </a:lstStyle>
          <a:p>
            <a:pPr>
              <a:defRPr/>
            </a:pPr>
            <a:fld id="{25B83F4F-150D-F04C-B948-A4A56B79A5FF}" type="datetime1">
              <a:rPr lang="en-US"/>
              <a:pPr>
                <a:defRPr/>
              </a:pPr>
              <a:t>11/9/2018</a:t>
            </a:fld>
            <a:endParaRPr lang="en-US"/>
          </a:p>
        </p:txBody>
      </p:sp>
      <p:sp>
        <p:nvSpPr>
          <p:cNvPr id="6" name="Footer Placeholder 4">
            <a:extLst>
              <a:ext uri="{FF2B5EF4-FFF2-40B4-BE49-F238E27FC236}"/>
            </a:extLst>
          </p:cNvPr>
          <p:cNvSpPr>
            <a:spLocks noGrp="1"/>
          </p:cNvSpPr>
          <p:nvPr userDrawn="1">
            <p:ph type="ftr" sz="quarter" idx="11"/>
          </p:nvPr>
        </p:nvSpPr>
        <p:spPr>
          <a:ln/>
        </p:spPr>
        <p:txBody>
          <a:bodyPr/>
          <a:lstStyle>
            <a:lvl1pPr>
              <a:defRPr/>
            </a:lvl1pPr>
          </a:lstStyle>
          <a:p>
            <a:pPr>
              <a:defRPr/>
            </a:pPr>
            <a:endParaRPr lang="en-US"/>
          </a:p>
        </p:txBody>
      </p:sp>
      <p:sp>
        <p:nvSpPr>
          <p:cNvPr id="7" name="Slide Number Placeholder 5">
            <a:extLst>
              <a:ext uri="{FF2B5EF4-FFF2-40B4-BE49-F238E27FC236}"/>
            </a:extLst>
          </p:cNvPr>
          <p:cNvSpPr>
            <a:spLocks noGrp="1"/>
          </p:cNvSpPr>
          <p:nvPr userDrawn="1">
            <p:ph type="sldNum" sz="quarter" idx="12"/>
          </p:nvPr>
        </p:nvSpPr>
        <p:spPr/>
        <p:txBody>
          <a:bodyPr/>
          <a:lstStyle>
            <a:lvl1pPr>
              <a:defRPr/>
            </a:lvl1pPr>
          </a:lstStyle>
          <a:p>
            <a:pPr>
              <a:defRPr/>
            </a:pPr>
            <a:fld id="{10F5F2A6-6493-F14A-9D5C-1CCDECE15596}" type="slidenum">
              <a:rPr lang="en-US"/>
              <a:pPr>
                <a:defRPr/>
              </a:pPr>
              <a:t>‹#›</a:t>
            </a:fld>
            <a:endParaRPr lang="en-US"/>
          </a:p>
        </p:txBody>
      </p:sp>
    </p:spTree>
    <p:extLst>
      <p:ext uri="{BB962C8B-B14F-4D97-AF65-F5344CB8AC3E}">
        <p14:creationId xmlns:p14="http://schemas.microsoft.com/office/powerpoint/2010/main" val="639218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extLst>
          </p:cNvPr>
          <p:cNvSpPr>
            <a:spLocks noGrp="1"/>
          </p:cNvSpPr>
          <p:nvPr userDrawn="1">
            <p:ph type="dt" sz="half" idx="10"/>
          </p:nvPr>
        </p:nvSpPr>
        <p:spPr/>
        <p:txBody>
          <a:bodyPr/>
          <a:lstStyle>
            <a:lvl1pPr>
              <a:defRPr/>
            </a:lvl1pPr>
          </a:lstStyle>
          <a:p>
            <a:pPr>
              <a:defRPr/>
            </a:pPr>
            <a:fld id="{DCE105C0-5E66-414E-9D04-7CB47893EF29}" type="datetime1">
              <a:rPr lang="en-US"/>
              <a:pPr>
                <a:defRPr/>
              </a:pPr>
              <a:t>11/9/2018</a:t>
            </a:fld>
            <a:endParaRPr lang="en-US"/>
          </a:p>
        </p:txBody>
      </p:sp>
      <p:sp>
        <p:nvSpPr>
          <p:cNvPr id="8" name="Footer Placeholder 4">
            <a:extLst>
              <a:ext uri="{FF2B5EF4-FFF2-40B4-BE49-F238E27FC236}"/>
            </a:extLst>
          </p:cNvPr>
          <p:cNvSpPr>
            <a:spLocks noGrp="1"/>
          </p:cNvSpPr>
          <p:nvPr userDrawn="1">
            <p:ph type="ftr" sz="quarter" idx="11"/>
          </p:nvPr>
        </p:nvSpPr>
        <p:spPr>
          <a:ln/>
        </p:spPr>
        <p:txBody>
          <a:bodyPr/>
          <a:lstStyle>
            <a:lvl1pPr>
              <a:defRPr/>
            </a:lvl1pPr>
          </a:lstStyle>
          <a:p>
            <a:pPr>
              <a:defRPr/>
            </a:pPr>
            <a:endParaRPr lang="en-US"/>
          </a:p>
        </p:txBody>
      </p:sp>
      <p:sp>
        <p:nvSpPr>
          <p:cNvPr id="9" name="Slide Number Placeholder 5">
            <a:extLst>
              <a:ext uri="{FF2B5EF4-FFF2-40B4-BE49-F238E27FC236}"/>
            </a:extLst>
          </p:cNvPr>
          <p:cNvSpPr>
            <a:spLocks noGrp="1"/>
          </p:cNvSpPr>
          <p:nvPr userDrawn="1">
            <p:ph type="sldNum" sz="quarter" idx="12"/>
          </p:nvPr>
        </p:nvSpPr>
        <p:spPr/>
        <p:txBody>
          <a:bodyPr/>
          <a:lstStyle>
            <a:lvl1pPr>
              <a:defRPr/>
            </a:lvl1pPr>
          </a:lstStyle>
          <a:p>
            <a:pPr>
              <a:defRPr/>
            </a:pPr>
            <a:fld id="{4BCF6E79-FBD4-C84D-9CF0-F813EADB46C0}" type="slidenum">
              <a:rPr lang="en-US"/>
              <a:pPr>
                <a:defRPr/>
              </a:pPr>
              <a:t>‹#›</a:t>
            </a:fld>
            <a:endParaRPr lang="en-US"/>
          </a:p>
        </p:txBody>
      </p:sp>
    </p:spTree>
    <p:extLst>
      <p:ext uri="{BB962C8B-B14F-4D97-AF65-F5344CB8AC3E}">
        <p14:creationId xmlns:p14="http://schemas.microsoft.com/office/powerpoint/2010/main" val="2067224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extLst>
          </p:cNvPr>
          <p:cNvSpPr>
            <a:spLocks noGrp="1"/>
          </p:cNvSpPr>
          <p:nvPr userDrawn="1">
            <p:ph type="dt" sz="half" idx="10"/>
          </p:nvPr>
        </p:nvSpPr>
        <p:spPr/>
        <p:txBody>
          <a:bodyPr/>
          <a:lstStyle>
            <a:lvl1pPr>
              <a:defRPr/>
            </a:lvl1pPr>
          </a:lstStyle>
          <a:p>
            <a:pPr>
              <a:defRPr/>
            </a:pPr>
            <a:fld id="{CEF43D5A-39D7-514C-99AF-FB0277925A29}" type="datetime1">
              <a:rPr lang="en-US"/>
              <a:pPr>
                <a:defRPr/>
              </a:pPr>
              <a:t>11/9/2018</a:t>
            </a:fld>
            <a:endParaRPr lang="en-US"/>
          </a:p>
        </p:txBody>
      </p:sp>
      <p:sp>
        <p:nvSpPr>
          <p:cNvPr id="4" name="Footer Placeholder 4">
            <a:extLst>
              <a:ext uri="{FF2B5EF4-FFF2-40B4-BE49-F238E27FC236}"/>
            </a:extLst>
          </p:cNvPr>
          <p:cNvSpPr>
            <a:spLocks noGrp="1"/>
          </p:cNvSpPr>
          <p:nvPr userDrawn="1">
            <p:ph type="ftr" sz="quarter" idx="11"/>
          </p:nvPr>
        </p:nvSpPr>
        <p:spPr>
          <a:ln/>
        </p:spPr>
        <p:txBody>
          <a:bodyPr/>
          <a:lstStyle>
            <a:lvl1pPr>
              <a:defRPr/>
            </a:lvl1pPr>
          </a:lstStyle>
          <a:p>
            <a:pPr>
              <a:defRPr/>
            </a:pPr>
            <a:endParaRPr lang="en-US"/>
          </a:p>
        </p:txBody>
      </p:sp>
      <p:sp>
        <p:nvSpPr>
          <p:cNvPr id="5" name="Slide Number Placeholder 5">
            <a:extLst>
              <a:ext uri="{FF2B5EF4-FFF2-40B4-BE49-F238E27FC236}"/>
            </a:extLst>
          </p:cNvPr>
          <p:cNvSpPr>
            <a:spLocks noGrp="1"/>
          </p:cNvSpPr>
          <p:nvPr userDrawn="1">
            <p:ph type="sldNum" sz="quarter" idx="12"/>
          </p:nvPr>
        </p:nvSpPr>
        <p:spPr/>
        <p:txBody>
          <a:bodyPr/>
          <a:lstStyle>
            <a:lvl1pPr>
              <a:defRPr/>
            </a:lvl1pPr>
          </a:lstStyle>
          <a:p>
            <a:pPr>
              <a:defRPr/>
            </a:pPr>
            <a:fld id="{01748931-C41D-DC4B-AA74-25FE0B496AFD}" type="slidenum">
              <a:rPr lang="en-US"/>
              <a:pPr>
                <a:defRPr/>
              </a:pPr>
              <a:t>‹#›</a:t>
            </a:fld>
            <a:endParaRPr lang="en-US"/>
          </a:p>
        </p:txBody>
      </p:sp>
    </p:spTree>
    <p:extLst>
      <p:ext uri="{BB962C8B-B14F-4D97-AF65-F5344CB8AC3E}">
        <p14:creationId xmlns:p14="http://schemas.microsoft.com/office/powerpoint/2010/main" val="2891554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extLst>
          </p:cNvPr>
          <p:cNvSpPr>
            <a:spLocks noGrp="1"/>
          </p:cNvSpPr>
          <p:nvPr userDrawn="1">
            <p:ph type="dt" sz="half" idx="10"/>
          </p:nvPr>
        </p:nvSpPr>
        <p:spPr/>
        <p:txBody>
          <a:bodyPr/>
          <a:lstStyle>
            <a:lvl1pPr>
              <a:defRPr/>
            </a:lvl1pPr>
          </a:lstStyle>
          <a:p>
            <a:pPr>
              <a:defRPr/>
            </a:pPr>
            <a:fld id="{86184E95-233D-6E4E-A311-1DF213AE0B60}" type="datetime1">
              <a:rPr lang="en-US"/>
              <a:pPr>
                <a:defRPr/>
              </a:pPr>
              <a:t>11/9/2018</a:t>
            </a:fld>
            <a:endParaRPr lang="en-US"/>
          </a:p>
        </p:txBody>
      </p:sp>
      <p:sp>
        <p:nvSpPr>
          <p:cNvPr id="3" name="Footer Placeholder 4">
            <a:extLst>
              <a:ext uri="{FF2B5EF4-FFF2-40B4-BE49-F238E27FC236}"/>
            </a:extLst>
          </p:cNvPr>
          <p:cNvSpPr>
            <a:spLocks noGrp="1"/>
          </p:cNvSpPr>
          <p:nvPr userDrawn="1">
            <p:ph type="ftr" sz="quarter" idx="11"/>
          </p:nvPr>
        </p:nvSpPr>
        <p:spPr>
          <a:ln/>
        </p:spPr>
        <p:txBody>
          <a:bodyPr/>
          <a:lstStyle>
            <a:lvl1pPr>
              <a:defRPr/>
            </a:lvl1pPr>
          </a:lstStyle>
          <a:p>
            <a:pPr>
              <a:defRPr/>
            </a:pPr>
            <a:endParaRPr lang="en-US"/>
          </a:p>
        </p:txBody>
      </p:sp>
      <p:sp>
        <p:nvSpPr>
          <p:cNvPr id="4" name="Slide Number Placeholder 5">
            <a:extLst>
              <a:ext uri="{FF2B5EF4-FFF2-40B4-BE49-F238E27FC236}"/>
            </a:extLst>
          </p:cNvPr>
          <p:cNvSpPr>
            <a:spLocks noGrp="1"/>
          </p:cNvSpPr>
          <p:nvPr userDrawn="1">
            <p:ph type="sldNum" sz="quarter" idx="12"/>
          </p:nvPr>
        </p:nvSpPr>
        <p:spPr/>
        <p:txBody>
          <a:bodyPr/>
          <a:lstStyle>
            <a:lvl1pPr>
              <a:defRPr/>
            </a:lvl1pPr>
          </a:lstStyle>
          <a:p>
            <a:pPr>
              <a:defRPr/>
            </a:pPr>
            <a:fld id="{87F162D8-7FD1-C847-957D-592709B43D83}" type="slidenum">
              <a:rPr lang="en-US"/>
              <a:pPr>
                <a:defRPr/>
              </a:pPr>
              <a:t>‹#›</a:t>
            </a:fld>
            <a:endParaRPr lang="en-US"/>
          </a:p>
        </p:txBody>
      </p:sp>
    </p:spTree>
    <p:extLst>
      <p:ext uri="{BB962C8B-B14F-4D97-AF65-F5344CB8AC3E}">
        <p14:creationId xmlns:p14="http://schemas.microsoft.com/office/powerpoint/2010/main" val="2797542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extLst>
          </p:cNvPr>
          <p:cNvSpPr>
            <a:spLocks noGrp="1"/>
          </p:cNvSpPr>
          <p:nvPr userDrawn="1">
            <p:ph type="dt" sz="half" idx="10"/>
          </p:nvPr>
        </p:nvSpPr>
        <p:spPr/>
        <p:txBody>
          <a:bodyPr/>
          <a:lstStyle>
            <a:lvl1pPr>
              <a:defRPr/>
            </a:lvl1pPr>
          </a:lstStyle>
          <a:p>
            <a:pPr>
              <a:defRPr/>
            </a:pPr>
            <a:fld id="{53060370-11AE-A847-AEF4-281FB393FA8D}" type="datetime1">
              <a:rPr lang="en-US"/>
              <a:pPr>
                <a:defRPr/>
              </a:pPr>
              <a:t>11/9/2018</a:t>
            </a:fld>
            <a:endParaRPr lang="en-US"/>
          </a:p>
        </p:txBody>
      </p:sp>
      <p:sp>
        <p:nvSpPr>
          <p:cNvPr id="6" name="Footer Placeholder 4">
            <a:extLst>
              <a:ext uri="{FF2B5EF4-FFF2-40B4-BE49-F238E27FC236}"/>
            </a:extLst>
          </p:cNvPr>
          <p:cNvSpPr>
            <a:spLocks noGrp="1"/>
          </p:cNvSpPr>
          <p:nvPr userDrawn="1">
            <p:ph type="ftr" sz="quarter" idx="11"/>
          </p:nvPr>
        </p:nvSpPr>
        <p:spPr>
          <a:ln/>
        </p:spPr>
        <p:txBody>
          <a:bodyPr/>
          <a:lstStyle>
            <a:lvl1pPr>
              <a:defRPr/>
            </a:lvl1pPr>
          </a:lstStyle>
          <a:p>
            <a:pPr>
              <a:defRPr/>
            </a:pPr>
            <a:endParaRPr lang="en-US"/>
          </a:p>
        </p:txBody>
      </p:sp>
      <p:sp>
        <p:nvSpPr>
          <p:cNvPr id="7" name="Slide Number Placeholder 5">
            <a:extLst>
              <a:ext uri="{FF2B5EF4-FFF2-40B4-BE49-F238E27FC236}"/>
            </a:extLst>
          </p:cNvPr>
          <p:cNvSpPr>
            <a:spLocks noGrp="1"/>
          </p:cNvSpPr>
          <p:nvPr userDrawn="1">
            <p:ph type="sldNum" sz="quarter" idx="12"/>
          </p:nvPr>
        </p:nvSpPr>
        <p:spPr/>
        <p:txBody>
          <a:bodyPr/>
          <a:lstStyle>
            <a:lvl1pPr>
              <a:defRPr/>
            </a:lvl1pPr>
          </a:lstStyle>
          <a:p>
            <a:pPr>
              <a:defRPr/>
            </a:pPr>
            <a:fld id="{16E1679B-ED70-044E-8D3D-F1B49C36733E}" type="slidenum">
              <a:rPr lang="en-US"/>
              <a:pPr>
                <a:defRPr/>
              </a:pPr>
              <a:t>‹#›</a:t>
            </a:fld>
            <a:endParaRPr lang="en-US"/>
          </a:p>
        </p:txBody>
      </p:sp>
    </p:spTree>
    <p:extLst>
      <p:ext uri="{BB962C8B-B14F-4D97-AF65-F5344CB8AC3E}">
        <p14:creationId xmlns:p14="http://schemas.microsoft.com/office/powerpoint/2010/main" val="683741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extLst>
          </p:cNvPr>
          <p:cNvSpPr>
            <a:spLocks noGrp="1"/>
          </p:cNvSpPr>
          <p:nvPr userDrawn="1">
            <p:ph type="dt" sz="half" idx="10"/>
          </p:nvPr>
        </p:nvSpPr>
        <p:spPr/>
        <p:txBody>
          <a:bodyPr/>
          <a:lstStyle>
            <a:lvl1pPr>
              <a:defRPr/>
            </a:lvl1pPr>
          </a:lstStyle>
          <a:p>
            <a:pPr>
              <a:defRPr/>
            </a:pPr>
            <a:fld id="{F2CD7F88-C364-D440-97C3-372689ABA8C8}" type="datetime1">
              <a:rPr lang="en-US"/>
              <a:pPr>
                <a:defRPr/>
              </a:pPr>
              <a:t>11/9/2018</a:t>
            </a:fld>
            <a:endParaRPr lang="en-US"/>
          </a:p>
        </p:txBody>
      </p:sp>
      <p:sp>
        <p:nvSpPr>
          <p:cNvPr id="6" name="Footer Placeholder 4">
            <a:extLst>
              <a:ext uri="{FF2B5EF4-FFF2-40B4-BE49-F238E27FC236}"/>
            </a:extLst>
          </p:cNvPr>
          <p:cNvSpPr>
            <a:spLocks noGrp="1"/>
          </p:cNvSpPr>
          <p:nvPr userDrawn="1">
            <p:ph type="ftr" sz="quarter" idx="11"/>
          </p:nvPr>
        </p:nvSpPr>
        <p:spPr>
          <a:ln/>
        </p:spPr>
        <p:txBody>
          <a:bodyPr/>
          <a:lstStyle>
            <a:lvl1pPr>
              <a:defRPr/>
            </a:lvl1pPr>
          </a:lstStyle>
          <a:p>
            <a:pPr>
              <a:defRPr/>
            </a:pPr>
            <a:endParaRPr lang="en-US"/>
          </a:p>
        </p:txBody>
      </p:sp>
      <p:sp>
        <p:nvSpPr>
          <p:cNvPr id="7" name="Slide Number Placeholder 5">
            <a:extLst>
              <a:ext uri="{FF2B5EF4-FFF2-40B4-BE49-F238E27FC236}"/>
            </a:extLst>
          </p:cNvPr>
          <p:cNvSpPr>
            <a:spLocks noGrp="1"/>
          </p:cNvSpPr>
          <p:nvPr userDrawn="1">
            <p:ph type="sldNum" sz="quarter" idx="12"/>
          </p:nvPr>
        </p:nvSpPr>
        <p:spPr/>
        <p:txBody>
          <a:bodyPr/>
          <a:lstStyle>
            <a:lvl1pPr>
              <a:defRPr/>
            </a:lvl1pPr>
          </a:lstStyle>
          <a:p>
            <a:pPr>
              <a:defRPr/>
            </a:pPr>
            <a:fld id="{834B8D51-AC5C-4341-B201-9D55EF2EE943}" type="slidenum">
              <a:rPr lang="en-US"/>
              <a:pPr>
                <a:defRPr/>
              </a:pPr>
              <a:t>‹#›</a:t>
            </a:fld>
            <a:endParaRPr lang="en-US"/>
          </a:p>
        </p:txBody>
      </p:sp>
    </p:spTree>
    <p:extLst>
      <p:ext uri="{BB962C8B-B14F-4D97-AF65-F5344CB8AC3E}">
        <p14:creationId xmlns:p14="http://schemas.microsoft.com/office/powerpoint/2010/main" val="3600678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extLst>
          </p:cNvPr>
          <p:cNvSpPr>
            <a:spLocks noGrp="1"/>
          </p:cNvSpPr>
          <p:nvPr userDrawn="1">
            <p:ph type="dt" sz="half" idx="10"/>
          </p:nvPr>
        </p:nvSpPr>
        <p:spPr/>
        <p:txBody>
          <a:bodyPr/>
          <a:lstStyle>
            <a:lvl1pPr>
              <a:defRPr/>
            </a:lvl1pPr>
          </a:lstStyle>
          <a:p>
            <a:pPr>
              <a:defRPr/>
            </a:pPr>
            <a:fld id="{744A8073-2EE0-D44D-AF50-29EE6848685F}" type="datetime1">
              <a:rPr lang="en-US"/>
              <a:pPr>
                <a:defRPr/>
              </a:pPr>
              <a:t>11/9/2018</a:t>
            </a:fld>
            <a:endParaRPr lang="en-US"/>
          </a:p>
        </p:txBody>
      </p:sp>
      <p:sp>
        <p:nvSpPr>
          <p:cNvPr id="5" name="Footer Placeholder 4">
            <a:extLst>
              <a:ext uri="{FF2B5EF4-FFF2-40B4-BE49-F238E27FC236}"/>
            </a:extLst>
          </p:cNvPr>
          <p:cNvSpPr>
            <a:spLocks noGrp="1"/>
          </p:cNvSpPr>
          <p:nvPr userDrawn="1">
            <p:ph type="ftr" sz="quarter" idx="11"/>
          </p:nvPr>
        </p:nvSpPr>
        <p:spPr>
          <a:ln/>
        </p:spPr>
        <p:txBody>
          <a:bodyPr/>
          <a:lstStyle>
            <a:lvl1pPr>
              <a:defRPr/>
            </a:lvl1pPr>
          </a:lstStyle>
          <a:p>
            <a:pPr>
              <a:defRPr/>
            </a:pPr>
            <a:endParaRPr lang="en-US"/>
          </a:p>
        </p:txBody>
      </p:sp>
      <p:sp>
        <p:nvSpPr>
          <p:cNvPr id="6" name="Slide Number Placeholder 5">
            <a:extLst>
              <a:ext uri="{FF2B5EF4-FFF2-40B4-BE49-F238E27FC236}"/>
            </a:extLst>
          </p:cNvPr>
          <p:cNvSpPr>
            <a:spLocks noGrp="1"/>
          </p:cNvSpPr>
          <p:nvPr userDrawn="1">
            <p:ph type="sldNum" sz="quarter" idx="12"/>
          </p:nvPr>
        </p:nvSpPr>
        <p:spPr/>
        <p:txBody>
          <a:bodyPr/>
          <a:lstStyle>
            <a:lvl1pPr>
              <a:defRPr/>
            </a:lvl1pPr>
          </a:lstStyle>
          <a:p>
            <a:pPr>
              <a:defRPr/>
            </a:pPr>
            <a:fld id="{18939E3A-4F65-5C4D-B339-E0423F6E0573}" type="slidenum">
              <a:rPr lang="en-US"/>
              <a:pPr>
                <a:defRPr/>
              </a:pPr>
              <a:t>‹#›</a:t>
            </a:fld>
            <a:endParaRPr lang="en-US"/>
          </a:p>
        </p:txBody>
      </p:sp>
    </p:spTree>
    <p:extLst>
      <p:ext uri="{BB962C8B-B14F-4D97-AF65-F5344CB8AC3E}">
        <p14:creationId xmlns:p14="http://schemas.microsoft.com/office/powerpoint/2010/main" val="25191049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extLst>
          </p:cNvPr>
          <p:cNvSpPr>
            <a:spLocks noGrp="1"/>
          </p:cNvSpPr>
          <p:nvPr userDrawn="1">
            <p:ph type="dt" sz="half" idx="10"/>
          </p:nvPr>
        </p:nvSpPr>
        <p:spPr/>
        <p:txBody>
          <a:bodyPr/>
          <a:lstStyle>
            <a:lvl1pPr>
              <a:defRPr/>
            </a:lvl1pPr>
          </a:lstStyle>
          <a:p>
            <a:pPr>
              <a:defRPr/>
            </a:pPr>
            <a:fld id="{5874371F-4F4D-7845-BCA5-6F6B4894B223}" type="datetime1">
              <a:rPr lang="en-US"/>
              <a:pPr>
                <a:defRPr/>
              </a:pPr>
              <a:t>11/9/2018</a:t>
            </a:fld>
            <a:endParaRPr lang="en-US"/>
          </a:p>
        </p:txBody>
      </p:sp>
      <p:sp>
        <p:nvSpPr>
          <p:cNvPr id="5" name="Footer Placeholder 4">
            <a:extLst>
              <a:ext uri="{FF2B5EF4-FFF2-40B4-BE49-F238E27FC236}"/>
            </a:extLst>
          </p:cNvPr>
          <p:cNvSpPr>
            <a:spLocks noGrp="1"/>
          </p:cNvSpPr>
          <p:nvPr userDrawn="1">
            <p:ph type="ftr" sz="quarter" idx="11"/>
          </p:nvPr>
        </p:nvSpPr>
        <p:spPr>
          <a:ln/>
        </p:spPr>
        <p:txBody>
          <a:bodyPr/>
          <a:lstStyle>
            <a:lvl1pPr>
              <a:defRPr/>
            </a:lvl1pPr>
          </a:lstStyle>
          <a:p>
            <a:pPr>
              <a:defRPr/>
            </a:pPr>
            <a:endParaRPr lang="en-US"/>
          </a:p>
        </p:txBody>
      </p:sp>
      <p:sp>
        <p:nvSpPr>
          <p:cNvPr id="6" name="Slide Number Placeholder 5">
            <a:extLst>
              <a:ext uri="{FF2B5EF4-FFF2-40B4-BE49-F238E27FC236}"/>
            </a:extLst>
          </p:cNvPr>
          <p:cNvSpPr>
            <a:spLocks noGrp="1"/>
          </p:cNvSpPr>
          <p:nvPr userDrawn="1">
            <p:ph type="sldNum" sz="quarter" idx="12"/>
          </p:nvPr>
        </p:nvSpPr>
        <p:spPr/>
        <p:txBody>
          <a:bodyPr/>
          <a:lstStyle>
            <a:lvl1pPr>
              <a:defRPr/>
            </a:lvl1pPr>
          </a:lstStyle>
          <a:p>
            <a:pPr>
              <a:defRPr/>
            </a:pPr>
            <a:fld id="{A631DE7D-8139-2E40-BD9D-2CD540496454}" type="slidenum">
              <a:rPr lang="en-US"/>
              <a:pPr>
                <a:defRPr/>
              </a:pPr>
              <a:t>‹#›</a:t>
            </a:fld>
            <a:endParaRPr lang="en-US"/>
          </a:p>
        </p:txBody>
      </p:sp>
    </p:spTree>
    <p:extLst>
      <p:ext uri="{BB962C8B-B14F-4D97-AF65-F5344CB8AC3E}">
        <p14:creationId xmlns:p14="http://schemas.microsoft.com/office/powerpoint/2010/main" val="3019985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112804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extLst>
          </p:cNvPr>
          <p:cNvSpPr>
            <a:spLocks noGrp="1"/>
          </p:cNvSpPr>
          <p:nvPr userDrawn="1">
            <p:ph type="title"/>
          </p:nvPr>
        </p:nvSpPr>
        <p:spPr>
          <a:xfrm>
            <a:off x="457200" y="304800"/>
            <a:ext cx="8229600" cy="1085850"/>
          </a:xfrm>
          <a:prstGeom prst="rect">
            <a:avLst/>
          </a:prstGeom>
        </p:spPr>
        <p:txBody>
          <a:bodyPr vert="horz" wrap="square" lIns="91440" tIns="45720" rIns="91440" bIns="45720" numCol="1" anchor="b" anchorCtr="0" compatLnSpc="1">
            <a:prstTxWarp prst="textNoShape">
              <a:avLst/>
            </a:prstTxWarp>
            <a:normAutofit/>
          </a:bodyPr>
          <a:lstStyle/>
          <a:p>
            <a:pPr lvl="0"/>
            <a:r>
              <a:rPr lang="en-US"/>
              <a:t>Click to edit Master title style</a:t>
            </a:r>
          </a:p>
        </p:txBody>
      </p:sp>
      <p:sp>
        <p:nvSpPr>
          <p:cNvPr id="1027" name="Text Placeholder 2"/>
          <p:cNvSpPr>
            <a:spLocks noGrp="1"/>
          </p:cNvSpPr>
          <p:nvPr userDrawn="1">
            <p:ph type="body" idx="1"/>
          </p:nvPr>
        </p:nvSpPr>
        <p:spPr bwMode="auto">
          <a:xfrm>
            <a:off x="457200" y="1371600"/>
            <a:ext cx="8229600" cy="464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extLst>
          </p:cNvPr>
          <p:cNvSpPr>
            <a:spLocks noGrp="1"/>
          </p:cNvSpPr>
          <p:nvPr userDrawn="1">
            <p:ph type="dt" sz="half" idx="2"/>
          </p:nvPr>
        </p:nvSpPr>
        <p:spPr>
          <a:xfrm>
            <a:off x="8305800" y="457200"/>
            <a:ext cx="6096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800">
                <a:solidFill>
                  <a:srgbClr val="125E7B"/>
                </a:solidFill>
              </a:defRPr>
            </a:lvl1pPr>
          </a:lstStyle>
          <a:p>
            <a:pPr>
              <a:defRPr/>
            </a:pPr>
            <a:fld id="{A8AE88E1-D677-4640-958A-918F06D482D4}" type="datetime1">
              <a:rPr lang="en-US"/>
              <a:pPr>
                <a:defRPr/>
              </a:pPr>
              <a:t>11/9/2018</a:t>
            </a:fld>
            <a:endParaRPr lang="en-US"/>
          </a:p>
        </p:txBody>
      </p:sp>
      <p:sp>
        <p:nvSpPr>
          <p:cNvPr id="5" name="Footer Placeholder 4">
            <a:extLst>
              <a:ext uri="{FF2B5EF4-FFF2-40B4-BE49-F238E27FC236}"/>
            </a:extLst>
          </p:cNvPr>
          <p:cNvSpPr>
            <a:spLocks noGrp="1"/>
          </p:cNvSpPr>
          <p:nvPr userDrawn="1">
            <p:ph type="ftr" sz="quarter" idx="3"/>
          </p:nvPr>
        </p:nvSpPr>
        <p:spPr>
          <a:xfrm>
            <a:off x="457200" y="6019800"/>
            <a:ext cx="5562600" cy="579438"/>
          </a:xfrm>
          <a:prstGeom prst="rect">
            <a:avLst/>
          </a:prstGeom>
          <a:noFill/>
          <a:ln>
            <a:noFill/>
          </a:ln>
        </p:spPr>
        <p:txBody>
          <a:bodyPr vert="horz" wrap="square" lIns="91440" tIns="45720" rIns="91440" bIns="45720" numCol="1" anchor="b" anchorCtr="0" compatLnSpc="1">
            <a:prstTxWarp prst="textNoShape">
              <a:avLst/>
            </a:prstTxWarp>
          </a:bodyPr>
          <a:lstStyle>
            <a:lvl1pPr eaLnBrk="1" hangingPunct="1">
              <a:defRPr sz="800">
                <a:solidFill>
                  <a:srgbClr val="A6A6A6"/>
                </a:solidFill>
                <a:latin typeface="Arial" charset="0"/>
                <a:ea typeface="ＭＳ Ｐゴシック" pitchFamily="1" charset="-128"/>
                <a:cs typeface="Arial" charset="0"/>
              </a:defRPr>
            </a:lvl1pPr>
          </a:lstStyle>
          <a:p>
            <a:pPr>
              <a:defRPr/>
            </a:pPr>
            <a:endParaRPr lang="en-US"/>
          </a:p>
        </p:txBody>
      </p:sp>
      <p:sp>
        <p:nvSpPr>
          <p:cNvPr id="6" name="Slide Number Placeholder 5">
            <a:extLst>
              <a:ext uri="{FF2B5EF4-FFF2-40B4-BE49-F238E27FC236}"/>
            </a:extLst>
          </p:cNvPr>
          <p:cNvSpPr>
            <a:spLocks noGrp="1"/>
          </p:cNvSpPr>
          <p:nvPr userDrawn="1">
            <p:ph type="sldNum" sz="quarter" idx="4"/>
          </p:nvPr>
        </p:nvSpPr>
        <p:spPr>
          <a:xfrm>
            <a:off x="8534400" y="228600"/>
            <a:ext cx="3810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000">
                <a:solidFill>
                  <a:srgbClr val="125E7B"/>
                </a:solidFill>
                <a:cs typeface="Arial" charset="0"/>
              </a:defRPr>
            </a:lvl1pPr>
          </a:lstStyle>
          <a:p>
            <a:pPr>
              <a:defRPr/>
            </a:pPr>
            <a:fld id="{8142D0B6-E2E0-7A4D-B558-9FD56E7BC53A}" type="slidenum">
              <a:rPr lang="en-US"/>
              <a:pPr>
                <a:defRPr/>
              </a:pPr>
              <a:t>‹#›</a:t>
            </a:fld>
            <a:endParaRPr lang="en-US"/>
          </a:p>
        </p:txBody>
      </p:sp>
      <p:pic>
        <p:nvPicPr>
          <p:cNvPr id="1031" name="Picture 14" descr="BMC-202 LOGOS.pdf"/>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324600" y="5937250"/>
            <a:ext cx="2557463" cy="76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Rectangle 18">
            <a:extLst>
              <a:ext uri="{FF2B5EF4-FFF2-40B4-BE49-F238E27FC236}"/>
            </a:extLst>
          </p:cNvPr>
          <p:cNvSpPr/>
          <p:nvPr userDrawn="1"/>
        </p:nvSpPr>
        <p:spPr>
          <a:xfrm>
            <a:off x="0" y="0"/>
            <a:ext cx="9144000" cy="6858000"/>
          </a:xfrm>
          <a:prstGeom prst="rect">
            <a:avLst/>
          </a:prstGeom>
          <a:noFill/>
          <a:ln w="317500" cap="flat" cmpd="sng" algn="ctr">
            <a:solidFill>
              <a:srgbClr val="629FA6"/>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pitchFamily="1" charset="-128"/>
            </a:endParaRPr>
          </a:p>
        </p:txBody>
      </p:sp>
      <p:sp>
        <p:nvSpPr>
          <p:cNvPr id="20" name="Rectangle 19">
            <a:extLst>
              <a:ext uri="{FF2B5EF4-FFF2-40B4-BE49-F238E27FC236}"/>
            </a:extLst>
          </p:cNvPr>
          <p:cNvSpPr/>
          <p:nvPr userDrawn="1"/>
        </p:nvSpPr>
        <p:spPr>
          <a:xfrm>
            <a:off x="152400" y="152400"/>
            <a:ext cx="8839200" cy="6553200"/>
          </a:xfrm>
          <a:prstGeom prst="rect">
            <a:avLst/>
          </a:prstGeom>
          <a:noFill/>
          <a:ln>
            <a:solidFill>
              <a:srgbClr val="125E7B"/>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pitchFamily="1" charset="-128"/>
            </a:endParaRPr>
          </a:p>
        </p:txBody>
      </p:sp>
    </p:spTree>
  </p:cSld>
  <p:clrMap bg1="lt1" tx1="dk1" bg2="lt2" tx2="dk2" accent1="accent1" accent2="accent2" accent3="accent3" accent4="accent4" accent5="accent5" accent6="accent6" hlink="hlink" folHlink="folHlink"/>
  <p:sldLayoutIdLst>
    <p:sldLayoutId id="2147483801" r:id="rId1"/>
    <p:sldLayoutId id="2147483802"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3" r:id="rId13"/>
  </p:sldLayoutIdLst>
  <p:hf hdr="0"/>
  <p:txStyles>
    <p:titleStyle>
      <a:lvl1pPr algn="l" defTabSz="457200" rtl="0" eaLnBrk="0" fontAlgn="base" hangingPunct="0">
        <a:spcBef>
          <a:spcPct val="0"/>
        </a:spcBef>
        <a:spcAft>
          <a:spcPct val="0"/>
        </a:spcAft>
        <a:defRPr sz="3000" kern="1200" cap="all">
          <a:solidFill>
            <a:srgbClr val="125E7B"/>
          </a:solidFill>
          <a:latin typeface="+mj-lt"/>
          <a:ea typeface="ＭＳ Ｐゴシック" pitchFamily="1" charset="-128"/>
          <a:cs typeface="ＭＳ Ｐゴシック" charset="0"/>
        </a:defRPr>
      </a:lvl1pPr>
      <a:lvl2pPr algn="l" defTabSz="457200" rtl="0" eaLnBrk="0" fontAlgn="base" hangingPunct="0">
        <a:spcBef>
          <a:spcPct val="0"/>
        </a:spcBef>
        <a:spcAft>
          <a:spcPct val="0"/>
        </a:spcAft>
        <a:defRPr sz="3000">
          <a:solidFill>
            <a:srgbClr val="125E7B"/>
          </a:solidFill>
          <a:latin typeface="Arial" charset="0"/>
          <a:ea typeface="ＭＳ Ｐゴシック" pitchFamily="1" charset="-128"/>
          <a:cs typeface="ＭＳ Ｐゴシック" charset="0"/>
        </a:defRPr>
      </a:lvl2pPr>
      <a:lvl3pPr algn="l" defTabSz="457200" rtl="0" eaLnBrk="0" fontAlgn="base" hangingPunct="0">
        <a:spcBef>
          <a:spcPct val="0"/>
        </a:spcBef>
        <a:spcAft>
          <a:spcPct val="0"/>
        </a:spcAft>
        <a:defRPr sz="3000">
          <a:solidFill>
            <a:srgbClr val="125E7B"/>
          </a:solidFill>
          <a:latin typeface="Arial" charset="0"/>
          <a:ea typeface="ＭＳ Ｐゴシック" pitchFamily="1" charset="-128"/>
          <a:cs typeface="ＭＳ Ｐゴシック" charset="0"/>
        </a:defRPr>
      </a:lvl3pPr>
      <a:lvl4pPr algn="l" defTabSz="457200" rtl="0" eaLnBrk="0" fontAlgn="base" hangingPunct="0">
        <a:spcBef>
          <a:spcPct val="0"/>
        </a:spcBef>
        <a:spcAft>
          <a:spcPct val="0"/>
        </a:spcAft>
        <a:defRPr sz="3000">
          <a:solidFill>
            <a:srgbClr val="125E7B"/>
          </a:solidFill>
          <a:latin typeface="Arial" charset="0"/>
          <a:ea typeface="ＭＳ Ｐゴシック" pitchFamily="1" charset="-128"/>
          <a:cs typeface="ＭＳ Ｐゴシック" charset="0"/>
        </a:defRPr>
      </a:lvl4pPr>
      <a:lvl5pPr algn="l" defTabSz="457200" rtl="0" eaLnBrk="0" fontAlgn="base" hangingPunct="0">
        <a:spcBef>
          <a:spcPct val="0"/>
        </a:spcBef>
        <a:spcAft>
          <a:spcPct val="0"/>
        </a:spcAft>
        <a:defRPr sz="3000">
          <a:solidFill>
            <a:srgbClr val="125E7B"/>
          </a:solidFill>
          <a:latin typeface="Arial" charset="0"/>
          <a:ea typeface="ＭＳ Ｐゴシック" pitchFamily="1" charset="-128"/>
          <a:cs typeface="ＭＳ Ｐゴシック" charset="0"/>
        </a:defRPr>
      </a:lvl5pPr>
      <a:lvl6pPr marL="457200" algn="l" defTabSz="457200" rtl="0" fontAlgn="base">
        <a:spcBef>
          <a:spcPct val="0"/>
        </a:spcBef>
        <a:spcAft>
          <a:spcPct val="0"/>
        </a:spcAft>
        <a:defRPr sz="3000">
          <a:solidFill>
            <a:srgbClr val="125E7B"/>
          </a:solidFill>
          <a:latin typeface="Arial" charset="0"/>
          <a:ea typeface="ＭＳ Ｐゴシック" pitchFamily="1" charset="-128"/>
        </a:defRPr>
      </a:lvl6pPr>
      <a:lvl7pPr marL="914400" algn="l" defTabSz="457200" rtl="0" fontAlgn="base">
        <a:spcBef>
          <a:spcPct val="0"/>
        </a:spcBef>
        <a:spcAft>
          <a:spcPct val="0"/>
        </a:spcAft>
        <a:defRPr sz="3000">
          <a:solidFill>
            <a:srgbClr val="125E7B"/>
          </a:solidFill>
          <a:latin typeface="Arial" charset="0"/>
          <a:ea typeface="ＭＳ Ｐゴシック" pitchFamily="1" charset="-128"/>
        </a:defRPr>
      </a:lvl7pPr>
      <a:lvl8pPr marL="1371600" algn="l" defTabSz="457200" rtl="0" fontAlgn="base">
        <a:spcBef>
          <a:spcPct val="0"/>
        </a:spcBef>
        <a:spcAft>
          <a:spcPct val="0"/>
        </a:spcAft>
        <a:defRPr sz="3000">
          <a:solidFill>
            <a:srgbClr val="125E7B"/>
          </a:solidFill>
          <a:latin typeface="Arial" charset="0"/>
          <a:ea typeface="ＭＳ Ｐゴシック" pitchFamily="1" charset="-128"/>
        </a:defRPr>
      </a:lvl8pPr>
      <a:lvl9pPr marL="1828800" algn="l" defTabSz="457200" rtl="0" fontAlgn="base">
        <a:spcBef>
          <a:spcPct val="0"/>
        </a:spcBef>
        <a:spcAft>
          <a:spcPct val="0"/>
        </a:spcAft>
        <a:defRPr sz="3000">
          <a:solidFill>
            <a:srgbClr val="125E7B"/>
          </a:solidFill>
          <a:latin typeface="Arial" charset="0"/>
          <a:ea typeface="ＭＳ Ｐゴシック" pitchFamily="1" charset="-128"/>
        </a:defRPr>
      </a:lvl9pPr>
    </p:titleStyle>
    <p:bodyStyle>
      <a:lvl1pPr marL="342900" indent="-342900" algn="l" defTabSz="457200" rtl="0" eaLnBrk="0" fontAlgn="base" hangingPunct="0">
        <a:spcBef>
          <a:spcPct val="20000"/>
        </a:spcBef>
        <a:spcAft>
          <a:spcPct val="0"/>
        </a:spcAft>
        <a:buClr>
          <a:srgbClr val="629FA6"/>
        </a:buClr>
        <a:buFont typeface="Arial" charset="0"/>
        <a:buChar char="•"/>
        <a:defRPr sz="2200" kern="1200">
          <a:solidFill>
            <a:schemeClr val="tx1"/>
          </a:solidFill>
          <a:latin typeface="+mn-lt"/>
          <a:ea typeface="ＭＳ Ｐゴシック" pitchFamily="1" charset="-128"/>
          <a:cs typeface="ＭＳ Ｐゴシック" charset="0"/>
        </a:defRPr>
      </a:lvl1pPr>
      <a:lvl2pPr marL="742950" indent="-285750" algn="l" defTabSz="457200" rtl="0" eaLnBrk="0" fontAlgn="base" hangingPunct="0">
        <a:spcBef>
          <a:spcPct val="20000"/>
        </a:spcBef>
        <a:spcAft>
          <a:spcPct val="0"/>
        </a:spcAft>
        <a:buClr>
          <a:srgbClr val="629FA6"/>
        </a:buClr>
        <a:buFont typeface="Arial" charset="0"/>
        <a:buChar char="–"/>
        <a:defRPr sz="2000" kern="1200">
          <a:solidFill>
            <a:schemeClr val="tx1"/>
          </a:solidFill>
          <a:latin typeface="+mn-lt"/>
          <a:ea typeface="ＭＳ Ｐゴシック" pitchFamily="1" charset="-128"/>
          <a:cs typeface="+mn-cs"/>
        </a:defRPr>
      </a:lvl2pPr>
      <a:lvl3pPr marL="1143000" indent="-228600" algn="l" defTabSz="457200" rtl="0" eaLnBrk="0" fontAlgn="base" hangingPunct="0">
        <a:spcBef>
          <a:spcPct val="20000"/>
        </a:spcBef>
        <a:spcAft>
          <a:spcPct val="0"/>
        </a:spcAft>
        <a:buClr>
          <a:srgbClr val="629FA6"/>
        </a:buClr>
        <a:buFont typeface="Arial" charset="0"/>
        <a:buChar char="•"/>
        <a:defRPr kern="1200">
          <a:solidFill>
            <a:schemeClr val="tx1"/>
          </a:solidFill>
          <a:latin typeface="+mn-lt"/>
          <a:ea typeface="ＭＳ Ｐゴシック" pitchFamily="1" charset="-128"/>
          <a:cs typeface="+mn-cs"/>
        </a:defRPr>
      </a:lvl3pPr>
      <a:lvl4pPr marL="1600200" indent="-228600" algn="l" defTabSz="457200" rtl="0" eaLnBrk="0" fontAlgn="base" hangingPunct="0">
        <a:spcBef>
          <a:spcPct val="20000"/>
        </a:spcBef>
        <a:spcAft>
          <a:spcPct val="0"/>
        </a:spcAft>
        <a:buClr>
          <a:srgbClr val="629FA6"/>
        </a:buClr>
        <a:buFont typeface="Arial" charset="0"/>
        <a:buChar char="–"/>
        <a:defRPr kern="1200">
          <a:solidFill>
            <a:schemeClr val="tx1"/>
          </a:solidFill>
          <a:latin typeface="+mn-lt"/>
          <a:ea typeface="ＭＳ Ｐゴシック" pitchFamily="1" charset="-128"/>
          <a:cs typeface="+mn-cs"/>
        </a:defRPr>
      </a:lvl4pPr>
      <a:lvl5pPr marL="2057400" indent="-228600" algn="l" defTabSz="457200" rtl="0" eaLnBrk="0" fontAlgn="base" hangingPunct="0">
        <a:spcBef>
          <a:spcPct val="20000"/>
        </a:spcBef>
        <a:spcAft>
          <a:spcPct val="0"/>
        </a:spcAft>
        <a:buClr>
          <a:srgbClr val="629FA6"/>
        </a:buClr>
        <a:buFont typeface="Arial" charset="0"/>
        <a:buChar char="»"/>
        <a:defRPr kern="1200">
          <a:solidFill>
            <a:schemeClr val="tx1"/>
          </a:solidFill>
          <a:latin typeface="+mn-lt"/>
          <a:ea typeface="ＭＳ Ｐゴシック" pitchFamily="1"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www.mycarg.org/Chemo_Toxicity_Calculator"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026">
            <a:extLst>
              <a:ext uri="{FF2B5EF4-FFF2-40B4-BE49-F238E27FC236}"/>
            </a:extLst>
          </p:cNvPr>
          <p:cNvSpPr>
            <a:spLocks noGrp="1"/>
          </p:cNvSpPr>
          <p:nvPr>
            <p:ph type="ctrTitle"/>
          </p:nvPr>
        </p:nvSpPr>
        <p:spPr bwMode="auto">
          <a:xfrm>
            <a:off x="457200" y="2819400"/>
            <a:ext cx="8420100" cy="1143000"/>
          </a:xfrm>
          <a:extLst>
            <a:ext uri="{909E8E84-426E-40dd-AFC4-6F175D3DCCD1}">
              <a14:hiddenFill xmlns:a14="http://schemas.microsoft.com/office/drawing/2010/main" xmlns="">
                <a:solidFill>
                  <a:srgbClr val="FFFFFF"/>
                </a:solidFill>
              </a14:hiddenFill>
            </a:ext>
          </a:extLst>
        </p:spPr>
        <p:txBody>
          <a:bodyPr>
            <a:normAutofit fontScale="90000"/>
          </a:bodyPr>
          <a:lstStyle/>
          <a:p>
            <a:pPr>
              <a:defRPr/>
            </a:pPr>
            <a:r>
              <a:rPr lang="en-US" sz="4000" dirty="0">
                <a:latin typeface="Arial" charset="0"/>
                <a:ea typeface="ＭＳ Ｐゴシック" charset="0"/>
              </a:rPr>
              <a:t/>
            </a:r>
            <a:br>
              <a:rPr lang="en-US" sz="4000" dirty="0">
                <a:latin typeface="Arial" charset="0"/>
                <a:ea typeface="ＭＳ Ｐゴシック" charset="0"/>
              </a:rPr>
            </a:br>
            <a:r>
              <a:rPr lang="en-US" sz="5400" dirty="0">
                <a:latin typeface="Calibri" charset="0"/>
                <a:ea typeface="ＭＳ Ｐゴシック" charset="0"/>
              </a:rPr>
              <a:t>Geriatric Assessment and </a:t>
            </a:r>
            <a:br>
              <a:rPr lang="en-US" sz="5400" dirty="0">
                <a:latin typeface="Calibri" charset="0"/>
                <a:ea typeface="ＭＳ Ｐゴシック" charset="0"/>
              </a:rPr>
            </a:br>
            <a:r>
              <a:rPr lang="en-US" sz="5400" dirty="0">
                <a:latin typeface="Calibri" charset="0"/>
                <a:ea typeface="ＭＳ Ｐゴシック" charset="0"/>
              </a:rPr>
              <a:t>Frailty </a:t>
            </a:r>
            <a:br>
              <a:rPr lang="en-US" sz="5400" dirty="0">
                <a:latin typeface="Calibri" charset="0"/>
                <a:ea typeface="ＭＳ Ｐゴシック" charset="0"/>
              </a:rPr>
            </a:br>
            <a:r>
              <a:rPr lang="en-US" sz="5400" dirty="0">
                <a:latin typeface="Calibri" charset="0"/>
                <a:ea typeface="ＭＳ Ｐゴシック" charset="0"/>
              </a:rPr>
              <a:t> in Cancer Patients</a:t>
            </a:r>
            <a:r>
              <a:rPr lang="en-US" sz="4000" dirty="0">
                <a:latin typeface="Avenir Book" charset="0"/>
                <a:ea typeface="ＭＳ Ｐゴシック" charset="0"/>
              </a:rPr>
              <a:t/>
            </a:r>
            <a:br>
              <a:rPr lang="en-US" sz="4000" dirty="0">
                <a:latin typeface="Avenir Book" charset="0"/>
                <a:ea typeface="ＭＳ Ｐゴシック" charset="0"/>
              </a:rPr>
            </a:br>
            <a:endParaRPr lang="en-US" sz="4000" dirty="0">
              <a:latin typeface="Avenir Book" charset="0"/>
              <a:ea typeface="ＭＳ Ｐゴシック" charset="0"/>
            </a:endParaRPr>
          </a:p>
        </p:txBody>
      </p:sp>
      <p:sp>
        <p:nvSpPr>
          <p:cNvPr id="16386" name="Rectangle 1027"/>
          <p:cNvSpPr>
            <a:spLocks noGrp="1"/>
          </p:cNvSpPr>
          <p:nvPr>
            <p:ph type="subTitle" idx="1"/>
          </p:nvPr>
        </p:nvSpPr>
        <p:spPr>
          <a:xfrm>
            <a:off x="457200" y="4192588"/>
            <a:ext cx="6400800" cy="609600"/>
          </a:xfrm>
        </p:spPr>
        <p:txBody>
          <a:bodyPr/>
          <a:lstStyle/>
          <a:p>
            <a:pPr algn="l" eaLnBrk="1" hangingPunct="1"/>
            <a:r>
              <a:rPr lang="en-US" i="0" dirty="0" err="1">
                <a:latin typeface="Calibri" charset="0"/>
                <a:ea typeface="ＭＳ Ｐゴシック" charset="0"/>
              </a:rPr>
              <a:t>Hossein</a:t>
            </a:r>
            <a:r>
              <a:rPr lang="en-US" i="0" dirty="0">
                <a:latin typeface="Calibri" charset="0"/>
                <a:ea typeface="ＭＳ Ｐゴシック" charset="0"/>
              </a:rPr>
              <a:t> </a:t>
            </a:r>
            <a:r>
              <a:rPr lang="en-US" i="0" dirty="0" err="1">
                <a:latin typeface="Calibri" charset="0"/>
                <a:ea typeface="ＭＳ Ｐゴシック" charset="0"/>
              </a:rPr>
              <a:t>Sadrzadeh</a:t>
            </a:r>
            <a:r>
              <a:rPr lang="en-US" i="0" dirty="0">
                <a:latin typeface="Calibri" charset="0"/>
                <a:ea typeface="ＭＳ Ｐゴシック" charset="0"/>
              </a:rPr>
              <a:t>, MD</a:t>
            </a:r>
          </a:p>
          <a:p>
            <a:pPr algn="l" eaLnBrk="1" hangingPunct="1"/>
            <a:r>
              <a:rPr lang="en-US" i="0" dirty="0">
                <a:latin typeface="Calibri" charset="0"/>
                <a:ea typeface="ＭＳ Ｐゴシック" charset="0"/>
              </a:rPr>
              <a:t>The Section of Geriatrics</a:t>
            </a:r>
          </a:p>
          <a:p>
            <a:pPr algn="l" eaLnBrk="1" hangingPunct="1"/>
            <a:r>
              <a:rPr lang="en-US" i="0" dirty="0" smtClean="0">
                <a:latin typeface="Calibri" charset="0"/>
                <a:ea typeface="ＭＳ Ｐゴシック" charset="0"/>
              </a:rPr>
              <a:t>11/</a:t>
            </a:r>
            <a:r>
              <a:rPr lang="en-US" i="0" dirty="0">
                <a:latin typeface="Calibri" charset="0"/>
                <a:ea typeface="ＭＳ Ｐゴシック" charset="0"/>
              </a:rPr>
              <a:t>09/2018</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noChangeArrowheads="1"/>
          </p:cNvSpPr>
          <p:nvPr>
            <p:ph type="title"/>
          </p:nvPr>
        </p:nvSpPr>
        <p:spPr bwMode="auto"/>
        <p:txBody>
          <a:bodyPr/>
          <a:lstStyle/>
          <a:p>
            <a:pPr eaLnBrk="1" hangingPunct="1"/>
            <a:r>
              <a:rPr lang="en-US" sz="3600" cap="none">
                <a:latin typeface="Calibri" charset="0"/>
                <a:ea typeface="Batang" charset="0"/>
                <a:cs typeface="Batang" charset="0"/>
              </a:rPr>
              <a:t>My Patient </a:t>
            </a:r>
          </a:p>
        </p:txBody>
      </p:sp>
      <p:sp>
        <p:nvSpPr>
          <p:cNvPr id="5123" name="Content Placeholder 2">
            <a:extLst>
              <a:ext uri="{FF2B5EF4-FFF2-40B4-BE49-F238E27FC236}"/>
            </a:extLst>
          </p:cNvPr>
          <p:cNvSpPr>
            <a:spLocks noGrp="1"/>
          </p:cNvSpPr>
          <p:nvPr>
            <p:ph idx="1"/>
          </p:nvPr>
        </p:nvSpPr>
        <p:spPr/>
        <p:txBody>
          <a:bodyPr/>
          <a:lstStyle/>
          <a:p>
            <a:pPr eaLnBrk="1" hangingPunct="1">
              <a:buFont typeface="Arial" panose="020B0604020202020204" pitchFamily="34" charset="0"/>
              <a:buChar char="•"/>
              <a:defRPr/>
            </a:pPr>
            <a:r>
              <a:rPr lang="en-US" altLang="en-US" dirty="0">
                <a:latin typeface="Calibri" panose="020F0502020204030204" pitchFamily="34" charset="0"/>
                <a:ea typeface="Batang" panose="02030600000101010101" pitchFamily="18" charset="-127"/>
                <a:cs typeface="Avenir Book"/>
              </a:rPr>
              <a:t>76 year old male </a:t>
            </a:r>
          </a:p>
          <a:p>
            <a:pPr marL="0" indent="0" eaLnBrk="1" hangingPunct="1">
              <a:buFont typeface="Arial" panose="020B0604020202020204" pitchFamily="34" charset="0"/>
              <a:buNone/>
              <a:defRPr/>
            </a:pPr>
            <a:endParaRPr lang="en-US" altLang="en-US" dirty="0">
              <a:latin typeface="Calibri" panose="020F0502020204030204" pitchFamily="34" charset="0"/>
              <a:ea typeface="Batang" panose="02030600000101010101" pitchFamily="18" charset="-127"/>
              <a:cs typeface="Avenir Book"/>
            </a:endParaRPr>
          </a:p>
          <a:p>
            <a:pPr lvl="1" eaLnBrk="1" hangingPunct="1">
              <a:buFont typeface="Arial" panose="020B0604020202020204" pitchFamily="34" charset="0"/>
              <a:buChar char="–"/>
              <a:defRPr/>
            </a:pPr>
            <a:r>
              <a:rPr lang="en-US" sz="2200" dirty="0">
                <a:latin typeface="Calibri" panose="020F0502020204030204" pitchFamily="34" charset="0"/>
                <a:ea typeface="Batang" panose="02030600000101010101" pitchFamily="18" charset="-127"/>
                <a:cs typeface="Avenir Book"/>
              </a:rPr>
              <a:t>Crohn's disease (chronic prednisone 5mg daily)</a:t>
            </a:r>
          </a:p>
          <a:p>
            <a:pPr lvl="1" eaLnBrk="1" hangingPunct="1">
              <a:buFont typeface="Arial" panose="020B0604020202020204" pitchFamily="34" charset="0"/>
              <a:buChar char="–"/>
              <a:defRPr/>
            </a:pPr>
            <a:r>
              <a:rPr lang="en-US" sz="2200" dirty="0">
                <a:latin typeface="Calibri" panose="020F0502020204030204" pitchFamily="34" charset="0"/>
                <a:ea typeface="Batang" panose="02030600000101010101" pitchFamily="18" charset="-127"/>
                <a:cs typeface="Avenir Book"/>
              </a:rPr>
              <a:t>Seronegative </a:t>
            </a:r>
            <a:r>
              <a:rPr lang="en-US" sz="2200" dirty="0" err="1">
                <a:latin typeface="Calibri" panose="020F0502020204030204" pitchFamily="34" charset="0"/>
                <a:ea typeface="Batang" panose="02030600000101010101" pitchFamily="18" charset="-127"/>
                <a:cs typeface="Avenir Book"/>
              </a:rPr>
              <a:t>spondyloarthritis</a:t>
            </a:r>
            <a:endParaRPr lang="en-US" sz="2200" dirty="0">
              <a:latin typeface="Calibri" panose="020F0502020204030204" pitchFamily="34" charset="0"/>
              <a:ea typeface="Batang" panose="02030600000101010101" pitchFamily="18" charset="-127"/>
              <a:cs typeface="Avenir Book"/>
            </a:endParaRPr>
          </a:p>
          <a:p>
            <a:pPr lvl="1" eaLnBrk="1" hangingPunct="1">
              <a:buFont typeface="Arial" panose="020B0604020202020204" pitchFamily="34" charset="0"/>
              <a:buChar char="–"/>
              <a:defRPr/>
            </a:pPr>
            <a:r>
              <a:rPr lang="en-US" sz="2200" dirty="0">
                <a:latin typeface="Calibri" panose="020F0502020204030204" pitchFamily="34" charset="0"/>
                <a:ea typeface="Batang" panose="02030600000101010101" pitchFamily="18" charset="-127"/>
                <a:cs typeface="Avenir Book"/>
              </a:rPr>
              <a:t>Grade I diastolic heart failure</a:t>
            </a:r>
          </a:p>
          <a:p>
            <a:pPr lvl="1" eaLnBrk="1" hangingPunct="1">
              <a:buFont typeface="Arial" panose="020B0604020202020204" pitchFamily="34" charset="0"/>
              <a:buChar char="–"/>
              <a:defRPr/>
            </a:pPr>
            <a:r>
              <a:rPr lang="en-US" sz="2200" dirty="0">
                <a:latin typeface="Calibri" panose="020F0502020204030204" pitchFamily="34" charset="0"/>
                <a:ea typeface="Batang" panose="02030600000101010101" pitchFamily="18" charset="-127"/>
                <a:cs typeface="Avenir Book"/>
              </a:rPr>
              <a:t>CKD stage III</a:t>
            </a:r>
          </a:p>
          <a:p>
            <a:pPr lvl="1" eaLnBrk="1" hangingPunct="1">
              <a:buFont typeface="Arial" panose="020B0604020202020204" pitchFamily="34" charset="0"/>
              <a:buChar char="–"/>
              <a:defRPr/>
            </a:pPr>
            <a:r>
              <a:rPr lang="en-US" sz="2200" dirty="0">
                <a:latin typeface="Calibri" panose="020F0502020204030204" pitchFamily="34" charset="0"/>
                <a:ea typeface="Batang" panose="02030600000101010101" pitchFamily="18" charset="-127"/>
                <a:cs typeface="Avenir Book"/>
              </a:rPr>
              <a:t>HTN</a:t>
            </a:r>
          </a:p>
          <a:p>
            <a:pPr lvl="1" eaLnBrk="1" hangingPunct="1">
              <a:buFont typeface="Arial" panose="020B0604020202020204" pitchFamily="34" charset="0"/>
              <a:buChar char="–"/>
              <a:defRPr/>
            </a:pPr>
            <a:r>
              <a:rPr lang="en-US" sz="2200" dirty="0">
                <a:latin typeface="Calibri" panose="020F0502020204030204" pitchFamily="34" charset="0"/>
                <a:ea typeface="Batang" panose="02030600000101010101" pitchFamily="18" charset="-127"/>
                <a:cs typeface="Avenir Book"/>
              </a:rPr>
              <a:t>HLD</a:t>
            </a:r>
          </a:p>
          <a:p>
            <a:pPr lvl="1" eaLnBrk="1" hangingPunct="1">
              <a:buFont typeface="Arial" panose="020B0604020202020204" pitchFamily="34" charset="0"/>
              <a:buChar char="–"/>
              <a:defRPr/>
            </a:pPr>
            <a:r>
              <a:rPr lang="en-US" sz="2200" dirty="0">
                <a:latin typeface="Calibri" panose="020F0502020204030204" pitchFamily="34" charset="0"/>
                <a:ea typeface="Batang" panose="02030600000101010101" pitchFamily="18" charset="-127"/>
                <a:cs typeface="Avenir Book"/>
              </a:rPr>
              <a:t>4.3 cm Aortic Aneurysm</a:t>
            </a:r>
          </a:p>
          <a:p>
            <a:pPr lvl="1" eaLnBrk="1" hangingPunct="1">
              <a:buFont typeface="Arial" panose="020B0604020202020204" pitchFamily="34" charset="0"/>
              <a:buChar char="–"/>
              <a:defRPr/>
            </a:pPr>
            <a:r>
              <a:rPr lang="en-US" sz="2200" dirty="0">
                <a:latin typeface="Calibri" panose="020F0502020204030204" pitchFamily="34" charset="0"/>
                <a:ea typeface="Batang" panose="02030600000101010101" pitchFamily="18" charset="-127"/>
                <a:cs typeface="Avenir Book"/>
              </a:rPr>
              <a:t>ADLS :12/12</a:t>
            </a:r>
          </a:p>
          <a:p>
            <a:pPr lvl="1" eaLnBrk="1" hangingPunct="1">
              <a:buFont typeface="Arial" panose="020B0604020202020204" pitchFamily="34" charset="0"/>
              <a:buChar char="–"/>
              <a:defRPr/>
            </a:pPr>
            <a:r>
              <a:rPr lang="en-US" sz="2200" dirty="0">
                <a:latin typeface="Calibri" panose="020F0502020204030204" pitchFamily="34" charset="0"/>
                <a:ea typeface="Batang" panose="02030600000101010101" pitchFamily="18" charset="-127"/>
                <a:cs typeface="Avenir Book"/>
              </a:rPr>
              <a:t>IADLS: 10/16</a:t>
            </a:r>
          </a:p>
          <a:p>
            <a:pPr marL="57150" indent="0" eaLnBrk="1" hangingPunct="1">
              <a:buFont typeface="Arial" panose="020B0604020202020204" pitchFamily="34" charset="0"/>
              <a:buNone/>
              <a:defRPr/>
            </a:pPr>
            <a:endParaRPr lang="en-US" dirty="0">
              <a:latin typeface="Avenir Book"/>
              <a:ea typeface="Batang" panose="02030600000101010101" pitchFamily="18" charset="-127"/>
              <a:cs typeface="Avenir Book"/>
            </a:endParaRPr>
          </a:p>
        </p:txBody>
      </p:sp>
      <p:sp>
        <p:nvSpPr>
          <p:cNvPr id="17411" name="Date Placeholder 3"/>
          <p:cNvSpPr>
            <a:spLocks noGrp="1"/>
          </p:cNvSpPr>
          <p:nvPr>
            <p:ph type="dt" sz="quarter" idx="10"/>
          </p:nvPr>
        </p:nvSpPr>
        <p:spPr bwMode="auto">
          <a:xfrm>
            <a:off x="8153400" y="457200"/>
            <a:ext cx="7620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A6DDD00-EC32-6D4D-B320-C679B4AC8131}" type="datetime1">
              <a:rPr lang="en-US" sz="800">
                <a:solidFill>
                  <a:srgbClr val="125E7B"/>
                </a:solidFill>
              </a:rPr>
              <a:pPr/>
              <a:t>11/9/2018</a:t>
            </a:fld>
            <a:endParaRPr lang="en-US" sz="800">
              <a:solidFill>
                <a:srgbClr val="125E7B"/>
              </a:solidFill>
            </a:endParaRPr>
          </a:p>
        </p:txBody>
      </p:sp>
      <p:sp>
        <p:nvSpPr>
          <p:cNvPr id="17412" name="Slide Number Placeholder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B030527-1833-D14C-81A0-63E5A06C6A1E}" type="slidenum">
              <a:rPr lang="en-US" sz="1000">
                <a:solidFill>
                  <a:srgbClr val="125E7B"/>
                </a:solidFill>
                <a:cs typeface="Arial" charset="0"/>
              </a:rPr>
              <a:pPr/>
              <a:t>2</a:t>
            </a:fld>
            <a:endParaRPr lang="en-US" sz="1000">
              <a:solidFill>
                <a:srgbClr val="125E7B"/>
              </a:solidFill>
              <a:cs typeface="Arial" charset="0"/>
            </a:endParaRPr>
          </a:p>
        </p:txBody>
      </p:sp>
      <p:sp>
        <p:nvSpPr>
          <p:cNvPr id="17413" name="Footer Placeholder 5"/>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800">
                <a:solidFill>
                  <a:srgbClr val="A6A6A6"/>
                </a:solidFill>
                <a:cs typeface="Arial" charset="0"/>
              </a:rPr>
              <a:t>Footer copy to go here.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Content Placeholder 2"/>
          <p:cNvSpPr>
            <a:spLocks noGrp="1"/>
          </p:cNvSpPr>
          <p:nvPr>
            <p:ph idx="1"/>
          </p:nvPr>
        </p:nvSpPr>
        <p:spPr>
          <a:xfrm>
            <a:off x="341313" y="2133600"/>
            <a:ext cx="8229600" cy="4648200"/>
          </a:xfrm>
        </p:spPr>
        <p:txBody>
          <a:bodyPr/>
          <a:lstStyle/>
          <a:p>
            <a:r>
              <a:rPr lang="en-US" dirty="0">
                <a:latin typeface="Calibri" charset="0"/>
                <a:ea typeface="Batang" charset="0"/>
                <a:cs typeface="Batang" charset="0"/>
              </a:rPr>
              <a:t>Newly diagnosed  </a:t>
            </a:r>
            <a:r>
              <a:rPr lang="en-US" dirty="0">
                <a:solidFill>
                  <a:srgbClr val="FF0000"/>
                </a:solidFill>
                <a:latin typeface="Calibri" charset="0"/>
                <a:ea typeface="Batang" charset="0"/>
                <a:cs typeface="Batang" charset="0"/>
              </a:rPr>
              <a:t>Stage IIIB RUL SCC</a:t>
            </a:r>
          </a:p>
          <a:p>
            <a:pPr lvl="1" indent="-342900"/>
            <a:r>
              <a:rPr lang="en-US" sz="2200" dirty="0">
                <a:latin typeface="Calibri" charset="0"/>
                <a:ea typeface="Batang" charset="0"/>
                <a:cs typeface="Batang" charset="0"/>
              </a:rPr>
              <a:t>Detected on CT to monitor aortic aneurysm</a:t>
            </a:r>
          </a:p>
          <a:p>
            <a:pPr>
              <a:buFont typeface="Arial" charset="0"/>
              <a:buNone/>
            </a:pPr>
            <a:endParaRPr lang="en-US" dirty="0">
              <a:latin typeface="Calibri" charset="0"/>
              <a:ea typeface="Batang" charset="0"/>
              <a:cs typeface="Batang" charset="0"/>
            </a:endParaRPr>
          </a:p>
          <a:p>
            <a:r>
              <a:rPr lang="en-US" dirty="0">
                <a:latin typeface="Calibri" charset="0"/>
                <a:ea typeface="Batang" charset="0"/>
                <a:cs typeface="Batang" charset="0"/>
              </a:rPr>
              <a:t>Tumor </a:t>
            </a:r>
            <a:r>
              <a:rPr lang="en-US" dirty="0" smtClean="0">
                <a:latin typeface="Calibri" charset="0"/>
                <a:ea typeface="Batang" charset="0"/>
                <a:cs typeface="Batang" charset="0"/>
              </a:rPr>
              <a:t>board</a:t>
            </a:r>
            <a:endParaRPr lang="en-US" sz="2000" dirty="0">
              <a:latin typeface="Avenir Book" charset="0"/>
              <a:ea typeface="Batang" charset="0"/>
              <a:cs typeface="Batang" charset="0"/>
            </a:endParaRPr>
          </a:p>
          <a:p>
            <a:pPr>
              <a:buFont typeface="Arial" charset="0"/>
              <a:buNone/>
            </a:pPr>
            <a:endParaRPr lang="en-US" dirty="0">
              <a:latin typeface="Arial" charset="0"/>
              <a:ea typeface="ＭＳ Ｐゴシック" charset="0"/>
            </a:endParaRPr>
          </a:p>
        </p:txBody>
      </p:sp>
      <p:sp>
        <p:nvSpPr>
          <p:cNvPr id="19458" name="Date Placeholder 3"/>
          <p:cNvSpPr>
            <a:spLocks noGrp="1"/>
          </p:cNvSpPr>
          <p:nvPr>
            <p:ph type="dt" sz="quarter" idx="10"/>
          </p:nvPr>
        </p:nvSpPr>
        <p:spPr bwMode="auto">
          <a:xfrm>
            <a:off x="8153400" y="457200"/>
            <a:ext cx="7620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C84A25F4-5C0C-9245-8930-DDBCC1F5E84C}" type="datetime1">
              <a:rPr lang="en-US" sz="800">
                <a:solidFill>
                  <a:srgbClr val="125E7B"/>
                </a:solidFill>
              </a:rPr>
              <a:pPr/>
              <a:t>11/9/2018</a:t>
            </a:fld>
            <a:endParaRPr lang="en-US" sz="800">
              <a:solidFill>
                <a:srgbClr val="125E7B"/>
              </a:solidFill>
            </a:endParaRPr>
          </a:p>
        </p:txBody>
      </p:sp>
      <p:sp>
        <p:nvSpPr>
          <p:cNvPr id="19459"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19460"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D12B04E0-CD43-DD49-A9AE-9D023656A167}" type="slidenum">
              <a:rPr lang="en-US" sz="1000">
                <a:solidFill>
                  <a:srgbClr val="125E7B"/>
                </a:solidFill>
                <a:cs typeface="Arial" charset="0"/>
              </a:rPr>
              <a:pPr/>
              <a:t>3</a:t>
            </a:fld>
            <a:endParaRPr lang="en-US" sz="1000">
              <a:solidFill>
                <a:srgbClr val="125E7B"/>
              </a:solidFill>
              <a:cs typeface="Arial" charset="0"/>
            </a:endParaRPr>
          </a:p>
        </p:txBody>
      </p:sp>
      <p:sp>
        <p:nvSpPr>
          <p:cNvPr id="19461" name="Title 1"/>
          <p:cNvSpPr>
            <a:spLocks noGrp="1" noChangeArrowheads="1"/>
          </p:cNvSpPr>
          <p:nvPr>
            <p:ph type="title"/>
          </p:nvPr>
        </p:nvSpPr>
        <p:spPr bwMode="auto"/>
        <p:txBody>
          <a:bodyPr/>
          <a:lstStyle/>
          <a:p>
            <a:pPr eaLnBrk="1" hangingPunct="1"/>
            <a:r>
              <a:rPr lang="en-US" sz="3600" cap="none" dirty="0">
                <a:latin typeface="Calibri" charset="0"/>
                <a:ea typeface="Batang" charset="0"/>
                <a:cs typeface="Batang" charset="0"/>
              </a:rPr>
              <a:t>My Patient </a:t>
            </a:r>
          </a:p>
        </p:txBody>
      </p:sp>
      <p:sp>
        <p:nvSpPr>
          <p:cNvPr id="3" name="Arrow: Right 2"/>
          <p:cNvSpPr>
            <a:spLocks noChangeArrowheads="1"/>
          </p:cNvSpPr>
          <p:nvPr/>
        </p:nvSpPr>
        <p:spPr bwMode="auto">
          <a:xfrm>
            <a:off x="2362200" y="3429000"/>
            <a:ext cx="457200" cy="228600"/>
          </a:xfrm>
          <a:prstGeom prst="rightArrow">
            <a:avLst>
              <a:gd name="adj1" fmla="val 50000"/>
              <a:gd name="adj2" fmla="val 50000"/>
            </a:avLst>
          </a:prstGeom>
          <a:gradFill rotWithShape="1">
            <a:gsLst>
              <a:gs pos="0">
                <a:srgbClr val="02658B"/>
              </a:gs>
              <a:gs pos="100000">
                <a:srgbClr val="A9C7DE"/>
              </a:gs>
            </a:gsLst>
            <a:lin ang="16200000"/>
          </a:gradFill>
          <a:ln w="9525">
            <a:solidFill>
              <a:srgbClr val="0F5D7B"/>
            </a:solidFill>
            <a:miter lim="800000"/>
            <a:headEnd/>
            <a:tailEnd/>
          </a:ln>
          <a:effectLst>
            <a:outerShdw blurRad="40000" dist="23000" dir="5400000" rotWithShape="0">
              <a:srgbClr val="000000">
                <a:alpha val="34999"/>
              </a:srgbClr>
            </a:outerShdw>
          </a:effectLst>
        </p:spPr>
        <p:txBody>
          <a:bodyPr anchor="ctr"/>
          <a:lstStyle/>
          <a:p>
            <a:pPr algn="ctr">
              <a:defRPr/>
            </a:pPr>
            <a:endParaRPr lang="en-US">
              <a:solidFill>
                <a:schemeClr val="lt1"/>
              </a:solidFill>
              <a:latin typeface="+mn-lt"/>
              <a:ea typeface="+mn-ea"/>
              <a:cs typeface="+mn-cs"/>
            </a:endParaRPr>
          </a:p>
        </p:txBody>
      </p:sp>
      <p:sp>
        <p:nvSpPr>
          <p:cNvPr id="2" name="Rectangle 1"/>
          <p:cNvSpPr/>
          <p:nvPr/>
        </p:nvSpPr>
        <p:spPr>
          <a:xfrm>
            <a:off x="3048000" y="3352800"/>
            <a:ext cx="5943600" cy="769441"/>
          </a:xfrm>
          <a:prstGeom prst="rect">
            <a:avLst/>
          </a:prstGeom>
        </p:spPr>
        <p:txBody>
          <a:bodyPr wrap="square">
            <a:spAutoFit/>
          </a:bodyPr>
          <a:lstStyle/>
          <a:p>
            <a:r>
              <a:rPr lang="en-US" sz="2200" dirty="0" err="1" smtClean="0">
                <a:latin typeface="Calibri" charset="0"/>
                <a:ea typeface="Batang" charset="0"/>
                <a:cs typeface="Batang" charset="0"/>
              </a:rPr>
              <a:t>Trimodality</a:t>
            </a:r>
            <a:r>
              <a:rPr lang="en-US" sz="2200" dirty="0" smtClean="0">
                <a:latin typeface="Calibri" charset="0"/>
                <a:ea typeface="Batang" charset="0"/>
                <a:cs typeface="Batang" charset="0"/>
              </a:rPr>
              <a:t> </a:t>
            </a:r>
            <a:r>
              <a:rPr lang="en-US" sz="2200" dirty="0">
                <a:latin typeface="Calibri" charset="0"/>
                <a:ea typeface="Batang" charset="0"/>
                <a:cs typeface="Batang" charset="0"/>
              </a:rPr>
              <a:t>therapy </a:t>
            </a:r>
          </a:p>
          <a:p>
            <a:pPr>
              <a:buFont typeface="Arial" charset="0"/>
              <a:buNone/>
            </a:pPr>
            <a:r>
              <a:rPr lang="en-US" sz="2200" dirty="0" smtClean="0">
                <a:latin typeface="Calibri" charset="0"/>
                <a:ea typeface="Batang" charset="0"/>
                <a:cs typeface="Batang" charset="0"/>
              </a:rPr>
              <a:t>(</a:t>
            </a:r>
            <a:r>
              <a:rPr lang="en-US" sz="2200" dirty="0">
                <a:latin typeface="Calibri" charset="0"/>
                <a:ea typeface="Batang" charset="0"/>
                <a:cs typeface="Batang" charset="0"/>
              </a:rPr>
              <a:t>Surgery after completion of definitive </a:t>
            </a:r>
            <a:r>
              <a:rPr lang="en-US" sz="2200" dirty="0" err="1">
                <a:latin typeface="Calibri" charset="0"/>
                <a:ea typeface="Batang" charset="0"/>
                <a:cs typeface="Batang" charset="0"/>
              </a:rPr>
              <a:t>chemoRT</a:t>
            </a:r>
            <a:r>
              <a:rPr lang="en-US" sz="2200" dirty="0">
                <a:latin typeface="Calibri" charset="0"/>
                <a:ea typeface="Batang" charset="0"/>
                <a:cs typeface="Batang"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Date Placeholder 3"/>
          <p:cNvSpPr>
            <a:spLocks noGrp="1" noChangeArrowheads="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CBCDA5E1-20A9-5D47-8E28-2A0BE941C556}" type="datetime1">
              <a:rPr lang="en-US" sz="800">
                <a:solidFill>
                  <a:srgbClr val="125E7B"/>
                </a:solidFill>
              </a:rPr>
              <a:pPr/>
              <a:t>11/9/2018</a:t>
            </a:fld>
            <a:endParaRPr lang="en-US" sz="800">
              <a:solidFill>
                <a:srgbClr val="125E7B"/>
              </a:solidFill>
            </a:endParaRPr>
          </a:p>
        </p:txBody>
      </p:sp>
      <p:sp>
        <p:nvSpPr>
          <p:cNvPr id="20482" name="Footer Placeholder 4"/>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dirty="0">
              <a:solidFill>
                <a:srgbClr val="A6A6A6"/>
              </a:solidFill>
              <a:cs typeface="Arial" charset="0"/>
            </a:endParaRPr>
          </a:p>
        </p:txBody>
      </p:sp>
      <p:sp>
        <p:nvSpPr>
          <p:cNvPr id="20483" name="Slide Number Placeholder 5"/>
          <p:cNvSpPr>
            <a:spLocks noGrp="1" noChangeArrowheads="1"/>
          </p:cNvSpPr>
          <p:nvPr>
            <p:ph type="sldNum" sz="quarter" idx="12"/>
          </p:nvPr>
        </p:nvSpPr>
        <p:spPr bwMode="auto">
          <a:xfrm>
            <a:off x="8229600" y="228600"/>
            <a:ext cx="6858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0BC67B1-0FF5-C64B-841D-398371B1A47C}" type="slidenum">
              <a:rPr lang="en-US" sz="1000">
                <a:solidFill>
                  <a:srgbClr val="125E7B"/>
                </a:solidFill>
                <a:cs typeface="Arial" charset="0"/>
              </a:rPr>
              <a:pPr/>
              <a:t>4</a:t>
            </a:fld>
            <a:endParaRPr lang="en-US" sz="1000">
              <a:solidFill>
                <a:srgbClr val="125E7B"/>
              </a:solidFill>
              <a:cs typeface="Arial" charset="0"/>
            </a:endParaRPr>
          </a:p>
        </p:txBody>
      </p:sp>
      <p:pic>
        <p:nvPicPr>
          <p:cNvPr id="20484" name="Picture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97400" y="292100"/>
            <a:ext cx="3822700" cy="5738813"/>
          </a:xfrm>
          <a:noFill/>
        </p:spPr>
      </p:pic>
      <p:sp>
        <p:nvSpPr>
          <p:cNvPr id="20485" name="Rectangle 9"/>
          <p:cNvSpPr>
            <a:spLocks noChangeArrowheads="1"/>
          </p:cNvSpPr>
          <p:nvPr/>
        </p:nvSpPr>
        <p:spPr bwMode="auto">
          <a:xfrm>
            <a:off x="304800" y="2054225"/>
            <a:ext cx="4572000" cy="110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buFont typeface="Arial" charset="0"/>
              <a:buNone/>
            </a:pPr>
            <a:r>
              <a:rPr lang="en-US" sz="2200" dirty="0">
                <a:latin typeface="Calibri" charset="0"/>
                <a:ea typeface="Batang" charset="0"/>
                <a:cs typeface="Batang" charset="0"/>
              </a:rPr>
              <a:t>Seriously?? </a:t>
            </a:r>
          </a:p>
          <a:p>
            <a:pPr>
              <a:buFont typeface="Arial" charset="0"/>
              <a:buNone/>
            </a:pPr>
            <a:endParaRPr lang="en-US" sz="2200" dirty="0">
              <a:latin typeface="Calibri" charset="0"/>
              <a:ea typeface="Batang" charset="0"/>
              <a:cs typeface="Batang" charset="0"/>
            </a:endParaRPr>
          </a:p>
          <a:p>
            <a:pPr>
              <a:buFont typeface="Arial" charset="0"/>
              <a:buNone/>
            </a:pPr>
            <a:r>
              <a:rPr lang="en-US" sz="2200" dirty="0">
                <a:latin typeface="Calibri" charset="0"/>
                <a:ea typeface="Batang" charset="0"/>
                <a:cs typeface="Batang" charset="0"/>
              </a:rPr>
              <a:t>Chemo – Radiation then Surgery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457200" y="50800"/>
            <a:ext cx="8229600" cy="1085850"/>
          </a:xfrm>
        </p:spPr>
        <p:txBody>
          <a:bodyPr/>
          <a:lstStyle/>
          <a:p>
            <a:pPr>
              <a:defRPr/>
            </a:pPr>
            <a:r>
              <a:rPr lang="en-US" sz="3600" dirty="0" smtClean="0">
                <a:latin typeface="Calibri" panose="020F0502020204030204" pitchFamily="34" charset="0"/>
                <a:cs typeface="+mj-cs"/>
              </a:rPr>
              <a:t>Cancer in older adults</a:t>
            </a:r>
            <a:endParaRPr lang="en-US" sz="3600" dirty="0">
              <a:latin typeface="Calibri" panose="020F0502020204030204" pitchFamily="34" charset="0"/>
              <a:cs typeface="+mj-cs"/>
            </a:endParaRPr>
          </a:p>
        </p:txBody>
      </p:sp>
      <p:sp>
        <p:nvSpPr>
          <p:cNvPr id="21506" name="Content Placeholder 2"/>
          <p:cNvSpPr>
            <a:spLocks noGrp="1"/>
          </p:cNvSpPr>
          <p:nvPr>
            <p:ph idx="1"/>
          </p:nvPr>
        </p:nvSpPr>
        <p:spPr/>
        <p:txBody>
          <a:bodyPr/>
          <a:lstStyle/>
          <a:p>
            <a:pPr>
              <a:defRPr/>
            </a:pPr>
            <a:endParaRPr lang="en-US" dirty="0">
              <a:latin typeface="Calibri" charset="0"/>
              <a:ea typeface="ＭＳ Ｐゴシック" charset="0"/>
            </a:endParaRPr>
          </a:p>
          <a:p>
            <a:pPr>
              <a:defRPr/>
            </a:pPr>
            <a:r>
              <a:rPr lang="en-US" dirty="0" smtClean="0">
                <a:latin typeface="Calibri" charset="0"/>
                <a:ea typeface="ＭＳ Ｐゴシック" charset="0"/>
              </a:rPr>
              <a:t>Incidence          11</a:t>
            </a:r>
            <a:r>
              <a:rPr lang="en-US" dirty="0">
                <a:latin typeface="Calibri" charset="0"/>
                <a:ea typeface="ＭＳ Ｐゴシック" charset="0"/>
              </a:rPr>
              <a:t>-fold </a:t>
            </a:r>
            <a:r>
              <a:rPr lang="en-US" dirty="0" smtClean="0">
                <a:latin typeface="Calibri" charset="0"/>
                <a:ea typeface="ＭＳ Ｐゴシック" charset="0"/>
              </a:rPr>
              <a:t>higher</a:t>
            </a:r>
          </a:p>
          <a:p>
            <a:pPr>
              <a:defRPr/>
            </a:pPr>
            <a:endParaRPr lang="en-US" dirty="0" smtClean="0">
              <a:latin typeface="Calibri" charset="0"/>
              <a:ea typeface="ＭＳ Ｐゴシック" charset="0"/>
            </a:endParaRPr>
          </a:p>
          <a:p>
            <a:pPr>
              <a:defRPr/>
            </a:pPr>
            <a:r>
              <a:rPr lang="en-US" dirty="0" smtClean="0">
                <a:latin typeface="Calibri" charset="0"/>
                <a:ea typeface="ＭＳ Ｐゴシック" charset="0"/>
              </a:rPr>
              <a:t>Over </a:t>
            </a:r>
            <a:r>
              <a:rPr lang="en-US" dirty="0">
                <a:latin typeface="Calibri" charset="0"/>
                <a:ea typeface="ＭＳ Ｐゴシック" charset="0"/>
              </a:rPr>
              <a:t>60% of newly diagnosed </a:t>
            </a:r>
            <a:r>
              <a:rPr lang="en-US" dirty="0" smtClean="0">
                <a:latin typeface="Calibri" charset="0"/>
                <a:ea typeface="ＭＳ Ｐゴシック" charset="0"/>
              </a:rPr>
              <a:t>cancer</a:t>
            </a:r>
          </a:p>
          <a:p>
            <a:pPr marL="0" indent="0">
              <a:buNone/>
              <a:defRPr/>
            </a:pPr>
            <a:endParaRPr lang="en-US" dirty="0" smtClean="0">
              <a:latin typeface="Calibri" charset="0"/>
              <a:ea typeface="ＭＳ Ｐゴシック" charset="0"/>
            </a:endParaRPr>
          </a:p>
          <a:p>
            <a:pPr>
              <a:defRPr/>
            </a:pPr>
            <a:r>
              <a:rPr lang="en-US" dirty="0" smtClean="0">
                <a:latin typeface="Calibri" charset="0"/>
                <a:ea typeface="ＭＳ Ｐゴシック" charset="0"/>
              </a:rPr>
              <a:t>Heterogeneous</a:t>
            </a:r>
          </a:p>
          <a:p>
            <a:pPr>
              <a:defRPr/>
            </a:pPr>
            <a:endParaRPr lang="en-US" dirty="0">
              <a:latin typeface="Calibri" charset="0"/>
              <a:ea typeface="ＭＳ Ｐゴシック" charset="0"/>
            </a:endParaRPr>
          </a:p>
          <a:p>
            <a:pPr>
              <a:defRPr/>
            </a:pPr>
            <a:r>
              <a:rPr lang="en-US" dirty="0" smtClean="0">
                <a:latin typeface="Calibri" charset="0"/>
                <a:ea typeface="ＭＳ Ｐゴシック" charset="0"/>
              </a:rPr>
              <a:t>Medical </a:t>
            </a:r>
            <a:r>
              <a:rPr lang="en-US" dirty="0">
                <a:latin typeface="Calibri" charset="0"/>
                <a:ea typeface="ＭＳ Ｐゴシック" charset="0"/>
              </a:rPr>
              <a:t>oncologists often tend to overestimate </a:t>
            </a:r>
            <a:r>
              <a:rPr lang="en-US" dirty="0" smtClean="0">
                <a:latin typeface="Calibri" charset="0"/>
                <a:ea typeface="ＭＳ Ｐゴシック" charset="0"/>
              </a:rPr>
              <a:t>patients</a:t>
            </a:r>
            <a:r>
              <a:rPr lang="en-US" altLang="ja-JP" dirty="0" smtClean="0">
                <a:latin typeface="Calibri" charset="0"/>
                <a:ea typeface="ＭＳ Ｐゴシック" charset="0"/>
              </a:rPr>
              <a:t> </a:t>
            </a:r>
            <a:r>
              <a:rPr lang="en-US" altLang="ja-JP" dirty="0">
                <a:latin typeface="Calibri" charset="0"/>
                <a:ea typeface="ＭＳ Ｐゴシック" charset="0"/>
              </a:rPr>
              <a:t>fitness for </a:t>
            </a:r>
            <a:r>
              <a:rPr lang="en-US" altLang="ja-JP" dirty="0" smtClean="0">
                <a:latin typeface="Calibri" charset="0"/>
                <a:ea typeface="ＭＳ Ｐゴシック" charset="0"/>
              </a:rPr>
              <a:t>chemotherapy *</a:t>
            </a:r>
            <a:endParaRPr lang="en-US" altLang="ja-JP" dirty="0">
              <a:latin typeface="Calibri" charset="0"/>
              <a:ea typeface="ＭＳ Ｐゴシック" charset="0"/>
            </a:endParaRPr>
          </a:p>
          <a:p>
            <a:pPr marL="0" indent="0">
              <a:buFont typeface="Arial" charset="0"/>
              <a:buNone/>
              <a:defRPr/>
            </a:pPr>
            <a:endParaRPr lang="en-US" dirty="0" smtClean="0">
              <a:latin typeface="Calibri" charset="0"/>
              <a:ea typeface="ＭＳ Ｐゴシック" charset="0"/>
            </a:endParaRPr>
          </a:p>
          <a:p>
            <a:pPr>
              <a:defRPr/>
            </a:pPr>
            <a:endParaRPr lang="en-US" dirty="0">
              <a:latin typeface="Calibri" charset="0"/>
              <a:ea typeface="ＭＳ Ｐゴシック" charset="0"/>
            </a:endParaRPr>
          </a:p>
          <a:p>
            <a:pPr>
              <a:defRPr/>
            </a:pPr>
            <a:endParaRPr lang="en-US" dirty="0">
              <a:latin typeface="Calibri" charset="0"/>
              <a:ea typeface="ＭＳ Ｐゴシック" charset="0"/>
            </a:endParaRPr>
          </a:p>
        </p:txBody>
      </p:sp>
      <p:sp>
        <p:nvSpPr>
          <p:cNvPr id="21507" name="Date Placeholder 3"/>
          <p:cNvSpPr>
            <a:spLocks noGrp="1"/>
          </p:cNvSpPr>
          <p:nvPr>
            <p:ph type="dt" sz="quarter" idx="10"/>
          </p:nvPr>
        </p:nvSpPr>
        <p:spPr bwMode="auto">
          <a:xfrm>
            <a:off x="8153400" y="457200"/>
            <a:ext cx="7620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C29B1BFF-FDB3-E844-BCD8-27D8CC9752DC}" type="datetime1">
              <a:rPr lang="en-US" sz="800">
                <a:solidFill>
                  <a:srgbClr val="125E7B"/>
                </a:solidFill>
              </a:rPr>
              <a:pPr/>
              <a:t>11/9/2018</a:t>
            </a:fld>
            <a:endParaRPr lang="en-US" sz="800">
              <a:solidFill>
                <a:srgbClr val="125E7B"/>
              </a:solidFill>
            </a:endParaRPr>
          </a:p>
        </p:txBody>
      </p:sp>
      <p:sp>
        <p:nvSpPr>
          <p:cNvPr id="21509"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39FCF4-CC3C-B140-858E-6316D8A20617}" type="slidenum">
              <a:rPr lang="en-US" sz="1000">
                <a:solidFill>
                  <a:srgbClr val="125E7B"/>
                </a:solidFill>
                <a:cs typeface="Arial" charset="0"/>
              </a:rPr>
              <a:pPr/>
              <a:t>5</a:t>
            </a:fld>
            <a:endParaRPr lang="en-US" sz="1000">
              <a:solidFill>
                <a:srgbClr val="125E7B"/>
              </a:solidFill>
              <a:cs typeface="Arial" charset="0"/>
            </a:endParaRPr>
          </a:p>
        </p:txBody>
      </p:sp>
      <p:cxnSp>
        <p:nvCxnSpPr>
          <p:cNvPr id="4" name="Straight Arrow Connector 3"/>
          <p:cNvCxnSpPr/>
          <p:nvPr/>
        </p:nvCxnSpPr>
        <p:spPr>
          <a:xfrm>
            <a:off x="2057400" y="205740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pic>
        <p:nvPicPr>
          <p:cNvPr id="5" name="Picture 4" descr="firs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143000"/>
            <a:ext cx="8686800" cy="4876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506">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50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50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506">
                                            <p:txEl>
                                              <p:pRg st="7" end="7"/>
                                            </p:txEl>
                                          </p:spTgt>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50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a:pPr>
            <a:r>
              <a:rPr lang="en-US" sz="3600" dirty="0" smtClean="0">
                <a:latin typeface="Calibri"/>
                <a:cs typeface="Calibri"/>
              </a:rPr>
              <a:t> cancer acts differently in older adults</a:t>
            </a:r>
            <a:endParaRPr lang="en-US" sz="3600" dirty="0">
              <a:latin typeface="Calibri"/>
              <a:cs typeface="Calibri"/>
            </a:endParaRPr>
          </a:p>
        </p:txBody>
      </p:sp>
      <p:sp>
        <p:nvSpPr>
          <p:cNvPr id="22530" name="Content Placeholder 2"/>
          <p:cNvSpPr>
            <a:spLocks noGrp="1"/>
          </p:cNvSpPr>
          <p:nvPr>
            <p:ph idx="1"/>
          </p:nvPr>
        </p:nvSpPr>
        <p:spPr>
          <a:xfrm>
            <a:off x="448199" y="1219200"/>
            <a:ext cx="8229600" cy="4648200"/>
          </a:xfrm>
        </p:spPr>
        <p:txBody>
          <a:bodyPr/>
          <a:lstStyle/>
          <a:p>
            <a:r>
              <a:rPr lang="en-US" dirty="0">
                <a:latin typeface="Calibri" charset="0"/>
                <a:ea typeface="ＭＳ Ｐゴシック" charset="0"/>
                <a:cs typeface="Calibri" charset="0"/>
              </a:rPr>
              <a:t>H</a:t>
            </a:r>
            <a:r>
              <a:rPr lang="en-US" dirty="0" smtClean="0">
                <a:latin typeface="Calibri" charset="0"/>
                <a:ea typeface="ＭＳ Ｐゴシック" charset="0"/>
                <a:cs typeface="Calibri" charset="0"/>
              </a:rPr>
              <a:t>eterogeneity </a:t>
            </a:r>
            <a:r>
              <a:rPr lang="en-US" dirty="0">
                <a:latin typeface="Calibri" charset="0"/>
                <a:ea typeface="ＭＳ Ｐゴシック" charset="0"/>
                <a:cs typeface="Calibri" charset="0"/>
              </a:rPr>
              <a:t>of health </a:t>
            </a:r>
            <a:r>
              <a:rPr lang="en-US" dirty="0" smtClean="0">
                <a:latin typeface="Calibri" charset="0"/>
                <a:ea typeface="ＭＳ Ｐゴシック" charset="0"/>
                <a:cs typeface="Calibri" charset="0"/>
              </a:rPr>
              <a:t>status</a:t>
            </a:r>
          </a:p>
          <a:p>
            <a:endParaRPr lang="en-US" dirty="0">
              <a:latin typeface="Calibri" charset="0"/>
              <a:ea typeface="ＭＳ Ｐゴシック" charset="0"/>
              <a:cs typeface="Calibri" charset="0"/>
            </a:endParaRPr>
          </a:p>
          <a:p>
            <a:r>
              <a:rPr lang="en-US" dirty="0">
                <a:latin typeface="Calibri" charset="0"/>
                <a:ea typeface="ＭＳ Ｐゴシック" charset="0"/>
                <a:cs typeface="Calibri" charset="0"/>
              </a:rPr>
              <a:t>Panoply of physiologic </a:t>
            </a:r>
            <a:r>
              <a:rPr lang="en-US" dirty="0" smtClean="0">
                <a:latin typeface="Calibri" charset="0"/>
                <a:ea typeface="ＭＳ Ｐゴシック" charset="0"/>
                <a:cs typeface="Calibri" charset="0"/>
              </a:rPr>
              <a:t>changes</a:t>
            </a:r>
          </a:p>
          <a:p>
            <a:endParaRPr lang="en-US" dirty="0">
              <a:latin typeface="Calibri" charset="0"/>
              <a:ea typeface="ＭＳ Ｐゴシック" charset="0"/>
              <a:cs typeface="Calibri" charset="0"/>
            </a:endParaRPr>
          </a:p>
          <a:p>
            <a:r>
              <a:rPr lang="en-US" dirty="0">
                <a:latin typeface="Calibri" charset="0"/>
                <a:ea typeface="ＭＳ Ｐゴシック" charset="0"/>
                <a:cs typeface="Calibri" charset="0"/>
              </a:rPr>
              <a:t>Atypical presentations of common </a:t>
            </a:r>
            <a:r>
              <a:rPr lang="en-US" dirty="0" smtClean="0">
                <a:latin typeface="Calibri" charset="0"/>
                <a:ea typeface="ＭＳ Ｐゴシック" charset="0"/>
                <a:cs typeface="Calibri" charset="0"/>
              </a:rPr>
              <a:t>illnesses</a:t>
            </a:r>
          </a:p>
          <a:p>
            <a:endParaRPr lang="en-US" dirty="0">
              <a:latin typeface="Calibri" charset="0"/>
              <a:ea typeface="ＭＳ Ｐゴシック" charset="0"/>
              <a:cs typeface="Calibri" charset="0"/>
            </a:endParaRPr>
          </a:p>
          <a:p>
            <a:r>
              <a:rPr lang="en-US" dirty="0">
                <a:latin typeface="Calibri" charset="0"/>
                <a:ea typeface="ＭＳ Ｐゴシック" charset="0"/>
                <a:cs typeface="Calibri" charset="0"/>
              </a:rPr>
              <a:t>Increased importance of social </a:t>
            </a:r>
            <a:r>
              <a:rPr lang="en-US" dirty="0" smtClean="0">
                <a:latin typeface="Calibri" charset="0"/>
                <a:ea typeface="ＭＳ Ｐゴシック" charset="0"/>
                <a:cs typeface="Calibri" charset="0"/>
              </a:rPr>
              <a:t>support</a:t>
            </a:r>
          </a:p>
          <a:p>
            <a:endParaRPr lang="en-US" dirty="0">
              <a:latin typeface="Calibri" charset="0"/>
              <a:ea typeface="ＭＳ Ｐゴシック" charset="0"/>
              <a:cs typeface="Calibri" charset="0"/>
            </a:endParaRPr>
          </a:p>
          <a:p>
            <a:r>
              <a:rPr lang="en-US" dirty="0">
                <a:latin typeface="Calibri" charset="0"/>
                <a:ea typeface="ＭＳ Ｐゴシック" charset="0"/>
                <a:cs typeface="Calibri" charset="0"/>
              </a:rPr>
              <a:t>Increased rate of adverse events to medications or </a:t>
            </a:r>
            <a:r>
              <a:rPr lang="en-US" dirty="0" smtClean="0">
                <a:latin typeface="Calibri" charset="0"/>
                <a:ea typeface="ＭＳ Ｐゴシック" charset="0"/>
                <a:cs typeface="Calibri" charset="0"/>
              </a:rPr>
              <a:t>therapies</a:t>
            </a:r>
          </a:p>
          <a:p>
            <a:endParaRPr lang="en-US" dirty="0">
              <a:latin typeface="Calibri" charset="0"/>
              <a:ea typeface="ＭＳ Ｐゴシック" charset="0"/>
              <a:cs typeface="Calibri" charset="0"/>
            </a:endParaRPr>
          </a:p>
          <a:p>
            <a:r>
              <a:rPr lang="en-US" dirty="0" smtClean="0">
                <a:latin typeface="Calibri" charset="0"/>
                <a:ea typeface="ＭＳ Ｐゴシック" charset="0"/>
                <a:cs typeface="Calibri" charset="0"/>
              </a:rPr>
              <a:t>Goals </a:t>
            </a:r>
            <a:r>
              <a:rPr lang="en-US" dirty="0">
                <a:latin typeface="Calibri" charset="0"/>
                <a:ea typeface="ＭＳ Ｐゴシック" charset="0"/>
                <a:cs typeface="Calibri" charset="0"/>
              </a:rPr>
              <a:t>of therapy </a:t>
            </a:r>
            <a:endParaRPr lang="en-US" dirty="0" smtClean="0">
              <a:latin typeface="Calibri" charset="0"/>
              <a:ea typeface="ＭＳ Ｐゴシック" charset="0"/>
              <a:cs typeface="Calibri" charset="0"/>
            </a:endParaRPr>
          </a:p>
          <a:p>
            <a:endParaRPr lang="en-US" dirty="0">
              <a:latin typeface="Arial" charset="0"/>
              <a:ea typeface="ＭＳ Ｐゴシック" charset="0"/>
            </a:endParaRPr>
          </a:p>
        </p:txBody>
      </p:sp>
      <p:sp>
        <p:nvSpPr>
          <p:cNvPr id="22531"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8637C6C-0DBA-F146-9EA5-FDA7FD6C7BAB}" type="datetime1">
              <a:rPr lang="en-US" sz="800">
                <a:solidFill>
                  <a:srgbClr val="125E7B"/>
                </a:solidFill>
              </a:rPr>
              <a:pPr/>
              <a:t>11/9/2018</a:t>
            </a:fld>
            <a:endParaRPr lang="en-US" sz="800">
              <a:solidFill>
                <a:srgbClr val="125E7B"/>
              </a:solidFill>
            </a:endParaRPr>
          </a:p>
        </p:txBody>
      </p:sp>
      <p:sp>
        <p:nvSpPr>
          <p:cNvPr id="2253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05476B8-0756-7E41-A806-A94CF9E61E8D}" type="slidenum">
              <a:rPr lang="en-US" sz="1000">
                <a:solidFill>
                  <a:srgbClr val="125E7B"/>
                </a:solidFill>
                <a:cs typeface="Arial" charset="0"/>
              </a:rPr>
              <a:pPr/>
              <a:t>6</a:t>
            </a:fld>
            <a:endParaRPr lang="en-US" sz="1000">
              <a:solidFill>
                <a:srgbClr val="125E7B"/>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530">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530">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530">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530">
                                            <p:txEl>
                                              <p:pRg st="8" end="8"/>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530">
                                            <p:txEl>
                                              <p:pRg st="10" end="10"/>
                                            </p:txEl>
                                          </p:spTgt>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253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endParaRPr lang="en-US" dirty="0">
              <a:latin typeface="Arial" charset="0"/>
              <a:ea typeface="ＭＳ Ｐゴシック" charset="0"/>
            </a:endParaRPr>
          </a:p>
          <a:p>
            <a:pPr marL="0" indent="0">
              <a:buNone/>
            </a:pPr>
            <a:endParaRPr lang="en-US" dirty="0" smtClean="0">
              <a:latin typeface="Arial" charset="0"/>
              <a:ea typeface="ＭＳ Ｐゴシック" charset="0"/>
            </a:endParaRPr>
          </a:p>
          <a:p>
            <a:pPr marL="0" indent="0">
              <a:buNone/>
            </a:pPr>
            <a:endParaRPr lang="en-US" dirty="0" smtClean="0">
              <a:latin typeface="Arial" charset="0"/>
              <a:ea typeface="ＭＳ Ｐゴシック" charset="0"/>
            </a:endParaRPr>
          </a:p>
          <a:p>
            <a:r>
              <a:rPr lang="en-US" dirty="0" smtClean="0">
                <a:latin typeface="Calibri"/>
                <a:ea typeface="ＭＳ Ｐゴシック" charset="0"/>
                <a:cs typeface="Calibri"/>
              </a:rPr>
              <a:t>Need </a:t>
            </a:r>
            <a:r>
              <a:rPr lang="en-US" dirty="0">
                <a:latin typeface="Calibri"/>
                <a:ea typeface="ＭＳ Ｐゴシック" charset="0"/>
                <a:cs typeface="Calibri"/>
              </a:rPr>
              <a:t>for better risk stratification and treatment selection based on frailty status</a:t>
            </a:r>
          </a:p>
          <a:p>
            <a:endParaRPr lang="en-US" dirty="0" smtClean="0">
              <a:latin typeface="Calibri"/>
              <a:cs typeface="Calibri"/>
            </a:endParaRPr>
          </a:p>
          <a:p>
            <a:endParaRPr lang="en-US" dirty="0">
              <a:latin typeface="Calibri"/>
              <a:cs typeface="Calibri"/>
            </a:endParaRPr>
          </a:p>
          <a:p>
            <a:r>
              <a:rPr lang="en-US" dirty="0">
                <a:latin typeface="Calibri"/>
                <a:ea typeface="ＭＳ Ｐゴシック" charset="0"/>
                <a:cs typeface="Calibri"/>
              </a:rPr>
              <a:t>Screening for frailties</a:t>
            </a:r>
          </a:p>
          <a:p>
            <a:pPr marL="0" indent="0">
              <a:buNone/>
            </a:pPr>
            <a:endParaRPr lang="en-US" dirty="0"/>
          </a:p>
        </p:txBody>
      </p:sp>
      <p:sp>
        <p:nvSpPr>
          <p:cNvPr id="4" name="Date Placeholder 3"/>
          <p:cNvSpPr>
            <a:spLocks noGrp="1"/>
          </p:cNvSpPr>
          <p:nvPr>
            <p:ph type="dt" sz="half" idx="10"/>
          </p:nvPr>
        </p:nvSpPr>
        <p:spPr/>
        <p:txBody>
          <a:bodyPr/>
          <a:lstStyle/>
          <a:p>
            <a:pPr>
              <a:defRPr/>
            </a:pPr>
            <a:fld id="{C1C32FB0-166C-6241-BE08-741193E483BF}" type="datetime1">
              <a:rPr lang="en-US" smtClean="0"/>
              <a:pPr>
                <a:defRPr/>
              </a:pPr>
              <a:t>11/9/2018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7A5ADC4-BB09-7A43-A65F-1A6A64A8617D}" type="slidenum">
              <a:rPr lang="en-US" smtClean="0"/>
              <a:pPr>
                <a:defRPr/>
              </a:pPr>
              <a:t>7</a:t>
            </a:fld>
            <a:endParaRPr lang="en-US"/>
          </a:p>
        </p:txBody>
      </p:sp>
    </p:spTree>
    <p:extLst>
      <p:ext uri="{BB962C8B-B14F-4D97-AF65-F5344CB8AC3E}">
        <p14:creationId xmlns:p14="http://schemas.microsoft.com/office/powerpoint/2010/main" val="23374563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3600" dirty="0" smtClean="0"/>
              <a:t>Frailty</a:t>
            </a:r>
            <a:endParaRPr lang="en-US" sz="3600" dirty="0"/>
          </a:p>
        </p:txBody>
      </p:sp>
      <p:sp>
        <p:nvSpPr>
          <p:cNvPr id="24578" name="Content Placeholder 2"/>
          <p:cNvSpPr>
            <a:spLocks noGrp="1"/>
          </p:cNvSpPr>
          <p:nvPr>
            <p:ph idx="1"/>
          </p:nvPr>
        </p:nvSpPr>
        <p:spPr>
          <a:xfrm>
            <a:off x="304800" y="1951038"/>
            <a:ext cx="8229600" cy="4648200"/>
          </a:xfrm>
        </p:spPr>
        <p:txBody>
          <a:bodyPr/>
          <a:lstStyle/>
          <a:p>
            <a:r>
              <a:rPr lang="en-US" dirty="0">
                <a:latin typeface="Calibri"/>
                <a:ea typeface="ＭＳ Ｐゴシック" charset="0"/>
                <a:cs typeface="Calibri"/>
              </a:rPr>
              <a:t>Frailty is a state of extreme vulnerability to stressors that leads to adverse health outcomes</a:t>
            </a:r>
          </a:p>
          <a:p>
            <a:endParaRPr lang="en-US" dirty="0">
              <a:latin typeface="Calibri"/>
              <a:ea typeface="ＭＳ Ｐゴシック" charset="0"/>
              <a:cs typeface="Calibri"/>
            </a:endParaRPr>
          </a:p>
          <a:p>
            <a:r>
              <a:rPr lang="en-US" dirty="0">
                <a:latin typeface="Calibri"/>
                <a:ea typeface="ＭＳ Ｐゴシック" charset="0"/>
                <a:cs typeface="Calibri"/>
              </a:rPr>
              <a:t>Approximately 10% to 20% of </a:t>
            </a:r>
            <a:r>
              <a:rPr lang="en-US" dirty="0" smtClean="0">
                <a:latin typeface="Calibri"/>
                <a:ea typeface="ＭＳ Ｐゴシック" charset="0"/>
                <a:cs typeface="Calibri"/>
              </a:rPr>
              <a:t>≥65 </a:t>
            </a:r>
            <a:r>
              <a:rPr lang="en-US" dirty="0">
                <a:latin typeface="Calibri"/>
                <a:ea typeface="ＭＳ Ｐゴシック" charset="0"/>
                <a:cs typeface="Calibri"/>
              </a:rPr>
              <a:t>years </a:t>
            </a:r>
            <a:endParaRPr lang="en-US" dirty="0" smtClean="0">
              <a:latin typeface="Calibri"/>
              <a:ea typeface="ＭＳ Ｐゴシック" charset="0"/>
              <a:cs typeface="Calibri"/>
            </a:endParaRPr>
          </a:p>
          <a:p>
            <a:endParaRPr lang="en-US" dirty="0" smtClean="0">
              <a:latin typeface="Calibri"/>
              <a:ea typeface="ＭＳ Ｐゴシック" charset="0"/>
              <a:cs typeface="Calibri"/>
            </a:endParaRPr>
          </a:p>
          <a:p>
            <a:r>
              <a:rPr lang="en-US" dirty="0">
                <a:latin typeface="Calibri"/>
                <a:ea typeface="ＭＳ Ｐゴシック" charset="0"/>
                <a:cs typeface="Calibri"/>
              </a:rPr>
              <a:t>I</a:t>
            </a:r>
            <a:r>
              <a:rPr lang="en-US" dirty="0" smtClean="0">
                <a:latin typeface="Calibri"/>
                <a:ea typeface="ＭＳ Ｐゴシック" charset="0"/>
                <a:cs typeface="Calibri"/>
              </a:rPr>
              <a:t>ncidence </a:t>
            </a:r>
            <a:r>
              <a:rPr lang="en-US" dirty="0">
                <a:latin typeface="Calibri"/>
                <a:ea typeface="ＭＳ Ｐゴシック" charset="0"/>
                <a:cs typeface="Calibri"/>
              </a:rPr>
              <a:t>doubles in those ages 85 years and older</a:t>
            </a:r>
          </a:p>
        </p:txBody>
      </p:sp>
      <p:sp>
        <p:nvSpPr>
          <p:cNvPr id="24579"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248770E-1D4C-B049-87AE-74BD76760BBF}" type="datetime1">
              <a:rPr lang="en-US" sz="800">
                <a:solidFill>
                  <a:srgbClr val="125E7B"/>
                </a:solidFill>
              </a:rPr>
              <a:pPr/>
              <a:t>11/9/2018</a:t>
            </a:fld>
            <a:endParaRPr lang="en-US" sz="800">
              <a:solidFill>
                <a:srgbClr val="125E7B"/>
              </a:solidFill>
            </a:endParaRPr>
          </a:p>
        </p:txBody>
      </p:sp>
      <p:sp>
        <p:nvSpPr>
          <p:cNvPr id="24580"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2458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3B7D829-DD8C-884D-AD99-71C952AD18DF}" type="slidenum">
              <a:rPr lang="en-US" sz="1000">
                <a:solidFill>
                  <a:srgbClr val="125E7B"/>
                </a:solidFill>
                <a:cs typeface="Arial" charset="0"/>
              </a:rPr>
              <a:pPr/>
              <a:t>8</a:t>
            </a:fld>
            <a:endParaRPr lang="en-US" sz="1000">
              <a:solidFill>
                <a:srgbClr val="125E7B"/>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1260475" y="152400"/>
            <a:ext cx="8640763" cy="2619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0000" tIns="46800" rIns="90000" bIns="468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5pPr>
            <a:lvl6pPr marL="25146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6pPr>
            <a:lvl7pPr marL="29718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7pPr>
            <a:lvl8pPr marL="34290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8pPr>
            <a:lvl9pPr marL="38862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9pPr>
          </a:lstStyle>
          <a:p>
            <a:pPr>
              <a:defRPr/>
            </a:pPr>
            <a:r>
              <a:rPr lang="en-US" sz="1100" dirty="0" smtClean="0"/>
              <a:t>Frailty and cancer: Implications for oncology surgery, medical oncology, and radiation oncology</a:t>
            </a:r>
          </a:p>
        </p:txBody>
      </p:sp>
      <p:sp>
        <p:nvSpPr>
          <p:cNvPr id="3074" name="AutoShape 2"/>
          <p:cNvSpPr>
            <a:spLocks noChangeAspect="1" noChangeArrowheads="1"/>
          </p:cNvSpPr>
          <p:nvPr/>
        </p:nvSpPr>
        <p:spPr bwMode="auto">
          <a:xfrm>
            <a:off x="4926013" y="152400"/>
            <a:ext cx="3670300" cy="35560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3075" name="Text Box 3"/>
          <p:cNvSpPr txBox="1">
            <a:spLocks noChangeArrowheads="1"/>
          </p:cNvSpPr>
          <p:nvPr/>
        </p:nvSpPr>
        <p:spPr bwMode="auto">
          <a:xfrm>
            <a:off x="360363" y="5940425"/>
            <a:ext cx="8640762" cy="3333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5pPr>
            <a:lvl6pPr marL="25146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6pPr>
            <a:lvl7pPr marL="29718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7pPr>
            <a:lvl8pPr marL="34290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8pPr>
            <a:lvl9pPr marL="38862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9pPr>
          </a:lstStyle>
          <a:p>
            <a:pPr>
              <a:defRPr/>
            </a:pPr>
            <a:r>
              <a:rPr lang="en-US" sz="800" b="1" dirty="0" smtClean="0">
                <a:solidFill>
                  <a:srgbClr val="0054A6"/>
                </a:solidFill>
              </a:rPr>
              <a:t>Frailty and cancer: Implications for oncology surgery, medical oncology, and radiation oncology, Volume: 67, Issue: 5, Pages: 362-377, First published: 21 July 2017, DOI: (10.3322/caac.21406) </a:t>
            </a: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475" y="1600200"/>
            <a:ext cx="6688138" cy="300831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2" name="Rectangle 1"/>
          <p:cNvSpPr/>
          <p:nvPr/>
        </p:nvSpPr>
        <p:spPr>
          <a:xfrm>
            <a:off x="1509365" y="4839345"/>
            <a:ext cx="5867400" cy="646331"/>
          </a:xfrm>
          <a:prstGeom prst="rect">
            <a:avLst/>
          </a:prstGeom>
        </p:spPr>
        <p:txBody>
          <a:bodyPr wrap="square">
            <a:spAutoFit/>
          </a:bodyPr>
          <a:lstStyle/>
          <a:p>
            <a:r>
              <a:rPr lang="en-US" sz="1200" dirty="0" smtClean="0">
                <a:latin typeface="Calibri"/>
                <a:cs typeface="Calibri"/>
              </a:rPr>
              <a:t>(A)The </a:t>
            </a:r>
            <a:r>
              <a:rPr lang="en-US" sz="1200" dirty="0">
                <a:latin typeface="Calibri"/>
                <a:cs typeface="Calibri"/>
              </a:rPr>
              <a:t>Overlapping Existence of Frailty With Disability and Chronic </a:t>
            </a:r>
            <a:r>
              <a:rPr lang="en-US" sz="1200" dirty="0" smtClean="0">
                <a:latin typeface="Calibri"/>
                <a:cs typeface="Calibri"/>
              </a:rPr>
              <a:t>Disease.</a:t>
            </a:r>
          </a:p>
          <a:p>
            <a:r>
              <a:rPr lang="en-US" sz="1200" dirty="0" smtClean="0">
                <a:latin typeface="Calibri"/>
                <a:cs typeface="Calibri"/>
              </a:rPr>
              <a:t>(B)When </a:t>
            </a:r>
            <a:r>
              <a:rPr lang="en-US" sz="1200" dirty="0">
                <a:latin typeface="Calibri"/>
                <a:cs typeface="Calibri"/>
              </a:rPr>
              <a:t>chronic disease includes cancer, patients are at greater risk of having disability and </a:t>
            </a:r>
            <a:r>
              <a:rPr lang="en-US" sz="1200" dirty="0" smtClean="0">
                <a:latin typeface="Calibri"/>
                <a:cs typeface="Calibri"/>
              </a:rPr>
              <a:t>frailty.</a:t>
            </a:r>
            <a:endParaRPr lang="en-US" sz="1200" dirty="0">
              <a:latin typeface="Calibri"/>
              <a:cs typeface="Calibri"/>
            </a:endParaRPr>
          </a:p>
        </p:txBody>
      </p:sp>
    </p:spTree>
  </p:cSld>
  <p:clrMapOvr>
    <a:masterClrMapping/>
  </p:clrMapOvr>
  <p:transition>
    <p:wipe dir="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Tools used to identify frailty</a:t>
            </a:r>
            <a:endParaRPr lang="en-US" dirty="0"/>
          </a:p>
        </p:txBody>
      </p:sp>
      <p:sp>
        <p:nvSpPr>
          <p:cNvPr id="27650" name="Content Placeholder 2"/>
          <p:cNvSpPr>
            <a:spLocks noGrp="1"/>
          </p:cNvSpPr>
          <p:nvPr>
            <p:ph idx="1"/>
          </p:nvPr>
        </p:nvSpPr>
        <p:spPr>
          <a:xfrm>
            <a:off x="447675" y="1828800"/>
            <a:ext cx="8229600" cy="4648200"/>
          </a:xfrm>
        </p:spPr>
        <p:txBody>
          <a:bodyPr/>
          <a:lstStyle/>
          <a:p>
            <a:r>
              <a:rPr lang="en-US" dirty="0">
                <a:latin typeface="Calibri"/>
                <a:ea typeface="ＭＳ Ｐゴシック" charset="0"/>
                <a:cs typeface="Calibri"/>
              </a:rPr>
              <a:t>The FRAIL </a:t>
            </a:r>
            <a:r>
              <a:rPr lang="en-US" dirty="0" smtClean="0">
                <a:latin typeface="Calibri"/>
                <a:ea typeface="ＭＳ Ｐゴシック" charset="0"/>
                <a:cs typeface="Calibri"/>
              </a:rPr>
              <a:t>Scale</a:t>
            </a:r>
          </a:p>
          <a:p>
            <a:pPr marL="0" indent="0">
              <a:buNone/>
            </a:pPr>
            <a:endParaRPr lang="en-US" dirty="0">
              <a:latin typeface="Calibri"/>
              <a:ea typeface="ＭＳ Ｐゴシック" charset="0"/>
              <a:cs typeface="Calibri"/>
            </a:endParaRPr>
          </a:p>
          <a:p>
            <a:r>
              <a:rPr lang="en-US" dirty="0">
                <a:latin typeface="Calibri"/>
                <a:ea typeface="ＭＳ Ｐゴシック" charset="0"/>
                <a:cs typeface="Calibri"/>
              </a:rPr>
              <a:t>The Vulnerability Elders Survery‐13 (VES‐</a:t>
            </a:r>
            <a:r>
              <a:rPr lang="en-US" dirty="0" smtClean="0">
                <a:latin typeface="Calibri"/>
                <a:ea typeface="ＭＳ Ｐゴシック" charset="0"/>
                <a:cs typeface="Calibri"/>
              </a:rPr>
              <a:t>13)</a:t>
            </a:r>
          </a:p>
          <a:p>
            <a:endParaRPr lang="en-US" dirty="0">
              <a:latin typeface="Calibri"/>
              <a:ea typeface="ＭＳ Ｐゴシック" charset="0"/>
              <a:cs typeface="Calibri"/>
            </a:endParaRPr>
          </a:p>
          <a:p>
            <a:r>
              <a:rPr lang="en-US" dirty="0">
                <a:latin typeface="Calibri"/>
                <a:ea typeface="ＭＳ Ｐゴシック" charset="0"/>
                <a:cs typeface="Calibri"/>
              </a:rPr>
              <a:t>Phenotypic </a:t>
            </a:r>
            <a:r>
              <a:rPr lang="en-US" dirty="0" smtClean="0">
                <a:latin typeface="Calibri"/>
                <a:ea typeface="ＭＳ Ｐゴシック" charset="0"/>
                <a:cs typeface="Calibri"/>
              </a:rPr>
              <a:t>Frailty</a:t>
            </a:r>
          </a:p>
          <a:p>
            <a:endParaRPr lang="en-US" dirty="0">
              <a:latin typeface="Calibri"/>
              <a:ea typeface="ＭＳ Ｐゴシック" charset="0"/>
              <a:cs typeface="Calibri"/>
            </a:endParaRPr>
          </a:p>
          <a:p>
            <a:r>
              <a:rPr lang="en-US" dirty="0">
                <a:latin typeface="Calibri"/>
                <a:ea typeface="ＭＳ Ｐゴシック" charset="0"/>
                <a:cs typeface="Calibri"/>
              </a:rPr>
              <a:t>The Frailty Index and the Modified Frailty </a:t>
            </a:r>
            <a:r>
              <a:rPr lang="en-US" dirty="0" smtClean="0">
                <a:latin typeface="Calibri"/>
                <a:ea typeface="ＭＳ Ｐゴシック" charset="0"/>
                <a:cs typeface="Calibri"/>
              </a:rPr>
              <a:t>Index</a:t>
            </a:r>
          </a:p>
          <a:p>
            <a:endParaRPr lang="en-US" dirty="0">
              <a:latin typeface="Calibri"/>
              <a:ea typeface="ＭＳ Ｐゴシック" charset="0"/>
              <a:cs typeface="Calibri"/>
            </a:endParaRPr>
          </a:p>
          <a:p>
            <a:r>
              <a:rPr lang="en-US" dirty="0">
                <a:latin typeface="Calibri"/>
                <a:ea typeface="ＭＳ Ｐゴシック" charset="0"/>
                <a:cs typeface="Calibri"/>
              </a:rPr>
              <a:t>The Comprehensive Geriatric </a:t>
            </a:r>
            <a:r>
              <a:rPr lang="en-US" dirty="0" smtClean="0">
                <a:latin typeface="Calibri"/>
                <a:ea typeface="ＭＳ Ｐゴシック" charset="0"/>
                <a:cs typeface="Calibri"/>
              </a:rPr>
              <a:t>Assessment</a:t>
            </a:r>
          </a:p>
          <a:p>
            <a:endParaRPr lang="en-US" dirty="0">
              <a:latin typeface="Arial" charset="0"/>
              <a:ea typeface="ＭＳ Ｐゴシック" charset="0"/>
            </a:endParaRPr>
          </a:p>
        </p:txBody>
      </p:sp>
      <p:sp>
        <p:nvSpPr>
          <p:cNvPr id="27651"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3AA4736-E580-424D-B665-97980076C45D}" type="datetime1">
              <a:rPr lang="en-US" sz="800">
                <a:solidFill>
                  <a:srgbClr val="125E7B"/>
                </a:solidFill>
              </a:rPr>
              <a:pPr/>
              <a:t>11/9/2018</a:t>
            </a:fld>
            <a:endParaRPr lang="en-US" sz="800">
              <a:solidFill>
                <a:srgbClr val="125E7B"/>
              </a:solidFill>
            </a:endParaRPr>
          </a:p>
        </p:txBody>
      </p:sp>
      <p:sp>
        <p:nvSpPr>
          <p:cNvPr id="27652"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dirty="0">
              <a:solidFill>
                <a:srgbClr val="A6A6A6"/>
              </a:solidFill>
              <a:cs typeface="Arial" charset="0"/>
            </a:endParaRPr>
          </a:p>
        </p:txBody>
      </p:sp>
      <p:sp>
        <p:nvSpPr>
          <p:cNvPr id="2765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6D4C8BA-CA99-584D-8428-67EA841EAA9D}" type="slidenum">
              <a:rPr lang="en-US" sz="1000">
                <a:solidFill>
                  <a:srgbClr val="125E7B"/>
                </a:solidFill>
                <a:cs typeface="Arial" charset="0"/>
              </a:rPr>
              <a:pPr/>
              <a:t>10</a:t>
            </a:fld>
            <a:endParaRPr lang="en-US" sz="1000">
              <a:solidFill>
                <a:srgbClr val="125E7B"/>
              </a:solidFill>
              <a:cs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lack OF EVIDENCE</a:t>
            </a:r>
            <a:endParaRPr lang="en-US" dirty="0"/>
          </a:p>
        </p:txBody>
      </p:sp>
      <p:sp>
        <p:nvSpPr>
          <p:cNvPr id="3" name="Content Placeholder 2"/>
          <p:cNvSpPr>
            <a:spLocks noGrp="1"/>
          </p:cNvSpPr>
          <p:nvPr>
            <p:ph idx="1"/>
          </p:nvPr>
        </p:nvSpPr>
        <p:spPr>
          <a:xfrm>
            <a:off x="457200" y="1524000"/>
            <a:ext cx="8229600" cy="4648200"/>
          </a:xfrm>
        </p:spPr>
        <p:txBody>
          <a:bodyPr/>
          <a:lstStyle/>
          <a:p>
            <a:endParaRPr lang="en-US" dirty="0" smtClean="0"/>
          </a:p>
          <a:p>
            <a:r>
              <a:rPr lang="en-US" dirty="0" smtClean="0">
                <a:latin typeface="Calibri"/>
                <a:cs typeface="Calibri"/>
              </a:rPr>
              <a:t>Retrospective </a:t>
            </a:r>
            <a:r>
              <a:rPr lang="en-US" dirty="0">
                <a:latin typeface="Calibri"/>
                <a:cs typeface="Calibri"/>
              </a:rPr>
              <a:t>nature of these </a:t>
            </a:r>
            <a:r>
              <a:rPr lang="en-US" dirty="0" smtClean="0">
                <a:latin typeface="Calibri"/>
                <a:cs typeface="Calibri"/>
              </a:rPr>
              <a:t>studies</a:t>
            </a:r>
            <a:endParaRPr lang="en-US" dirty="0">
              <a:latin typeface="Calibri"/>
              <a:cs typeface="Calibri"/>
            </a:endParaRPr>
          </a:p>
          <a:p>
            <a:pPr marL="0" indent="0">
              <a:buNone/>
            </a:pPr>
            <a:endParaRPr lang="en-US" dirty="0">
              <a:latin typeface="Calibri"/>
              <a:cs typeface="Calibri"/>
            </a:endParaRPr>
          </a:p>
          <a:p>
            <a:pPr marL="0" indent="0">
              <a:buNone/>
            </a:pPr>
            <a:endParaRPr lang="en-US" dirty="0">
              <a:latin typeface="Calibri"/>
              <a:cs typeface="Calibri"/>
            </a:endParaRPr>
          </a:p>
          <a:p>
            <a:r>
              <a:rPr lang="en-US" dirty="0" smtClean="0">
                <a:latin typeface="Calibri"/>
                <a:cs typeface="Calibri"/>
              </a:rPr>
              <a:t>Small </a:t>
            </a:r>
            <a:r>
              <a:rPr lang="en-US" dirty="0">
                <a:latin typeface="Calibri"/>
                <a:cs typeface="Calibri"/>
              </a:rPr>
              <a:t>sample </a:t>
            </a:r>
            <a:r>
              <a:rPr lang="en-US" dirty="0" smtClean="0">
                <a:latin typeface="Calibri"/>
                <a:cs typeface="Calibri"/>
              </a:rPr>
              <a:t>size</a:t>
            </a:r>
            <a:endParaRPr lang="en-US" dirty="0">
              <a:latin typeface="Calibri"/>
              <a:cs typeface="Calibri"/>
            </a:endParaRPr>
          </a:p>
          <a:p>
            <a:endParaRPr lang="en-US" dirty="0" smtClean="0">
              <a:latin typeface="Calibri"/>
              <a:cs typeface="Calibri"/>
            </a:endParaRPr>
          </a:p>
          <a:p>
            <a:pPr marL="0" indent="0">
              <a:buNone/>
            </a:pPr>
            <a:endParaRPr lang="en-US" dirty="0">
              <a:latin typeface="Calibri"/>
              <a:cs typeface="Calibri"/>
            </a:endParaRPr>
          </a:p>
          <a:p>
            <a:r>
              <a:rPr lang="en-US" dirty="0">
                <a:latin typeface="Calibri"/>
                <a:cs typeface="Calibri"/>
              </a:rPr>
              <a:t>Lack of power to determine clinically relevant changes</a:t>
            </a:r>
            <a:endParaRPr lang="en-US" dirty="0">
              <a:latin typeface="Calibri"/>
              <a:ea typeface="ＭＳ Ｐゴシック" charset="0"/>
              <a:cs typeface="Calibri"/>
            </a:endParaRPr>
          </a:p>
          <a:p>
            <a:endParaRPr lang="en-US" dirty="0"/>
          </a:p>
        </p:txBody>
      </p:sp>
      <p:sp>
        <p:nvSpPr>
          <p:cNvPr id="4" name="Date Placeholder 3"/>
          <p:cNvSpPr>
            <a:spLocks noGrp="1"/>
          </p:cNvSpPr>
          <p:nvPr>
            <p:ph type="dt" sz="half" idx="10"/>
          </p:nvPr>
        </p:nvSpPr>
        <p:spPr/>
        <p:txBody>
          <a:bodyPr/>
          <a:lstStyle/>
          <a:p>
            <a:pPr>
              <a:defRPr/>
            </a:pPr>
            <a:fld id="{C1C32FB0-166C-6241-BE08-741193E483BF}" type="datetime1">
              <a:rPr lang="en-US" smtClean="0"/>
              <a:pPr>
                <a:defRPr/>
              </a:pPr>
              <a:t>11/9/2018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7A5ADC4-BB09-7A43-A65F-1A6A64A8617D}" type="slidenum">
              <a:rPr lang="en-US" smtClean="0"/>
              <a:pPr>
                <a:defRPr/>
              </a:pPr>
              <a:t>11</a:t>
            </a:fld>
            <a:endParaRPr lang="en-US"/>
          </a:p>
        </p:txBody>
      </p:sp>
    </p:spTree>
    <p:extLst>
      <p:ext uri="{BB962C8B-B14F-4D97-AF65-F5344CB8AC3E}">
        <p14:creationId xmlns:p14="http://schemas.microsoft.com/office/powerpoint/2010/main" val="7753090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409575" y="457200"/>
            <a:ext cx="8229600" cy="1085850"/>
          </a:xfrm>
        </p:spPr>
        <p:txBody>
          <a:bodyPr>
            <a:noAutofit/>
          </a:bodyPr>
          <a:lstStyle/>
          <a:p>
            <a:pPr>
              <a:defRPr/>
            </a:pPr>
            <a:r>
              <a:rPr lang="en-US" sz="3600" dirty="0" smtClean="0">
                <a:latin typeface="Calibri" panose="020F0502020204030204" pitchFamily="34" charset="0"/>
              </a:rPr>
              <a:t>Commonly uses tools by oncologist</a:t>
            </a:r>
            <a:endParaRPr lang="en-US" sz="3600" dirty="0">
              <a:latin typeface="Calibri" panose="020F0502020204030204" pitchFamily="34" charset="0"/>
            </a:endParaRPr>
          </a:p>
        </p:txBody>
      </p:sp>
      <p:sp>
        <p:nvSpPr>
          <p:cNvPr id="29698" name="Content Placeholder 2"/>
          <p:cNvSpPr>
            <a:spLocks noGrp="1"/>
          </p:cNvSpPr>
          <p:nvPr>
            <p:ph idx="1"/>
          </p:nvPr>
        </p:nvSpPr>
        <p:spPr>
          <a:xfrm>
            <a:off x="457595" y="2208666"/>
            <a:ext cx="8229600" cy="4648200"/>
          </a:xfrm>
        </p:spPr>
        <p:txBody>
          <a:bodyPr/>
          <a:lstStyle/>
          <a:p>
            <a:endParaRPr lang="en-US" dirty="0">
              <a:latin typeface="Arial" charset="0"/>
              <a:ea typeface="ＭＳ Ｐゴシック" charset="0"/>
            </a:endParaRPr>
          </a:p>
          <a:p>
            <a:r>
              <a:rPr lang="en-US" dirty="0">
                <a:latin typeface="Calibri" charset="0"/>
                <a:ea typeface="ＭＳ Ｐゴシック" charset="0"/>
              </a:rPr>
              <a:t>Clinical </a:t>
            </a:r>
            <a:r>
              <a:rPr lang="en-US" dirty="0" smtClean="0">
                <a:latin typeface="Calibri" charset="0"/>
                <a:ea typeface="ＭＳ Ｐゴシック" charset="0"/>
              </a:rPr>
              <a:t>Judgment</a:t>
            </a:r>
            <a:endParaRPr lang="en-US" dirty="0">
              <a:latin typeface="Calibri" charset="0"/>
              <a:ea typeface="ＭＳ Ｐゴシック" charset="0"/>
            </a:endParaRPr>
          </a:p>
          <a:p>
            <a:endParaRPr lang="en-US" dirty="0">
              <a:latin typeface="Calibri" charset="0"/>
              <a:ea typeface="ＭＳ Ｐゴシック" charset="0"/>
            </a:endParaRPr>
          </a:p>
          <a:p>
            <a:r>
              <a:rPr lang="en-US" dirty="0">
                <a:latin typeface="Calibri" charset="0"/>
                <a:ea typeface="ＭＳ Ｐゴシック" charset="0"/>
              </a:rPr>
              <a:t>Performance Status (ECOG – </a:t>
            </a:r>
            <a:r>
              <a:rPr lang="en-US" dirty="0" err="1">
                <a:latin typeface="Calibri" charset="0"/>
                <a:ea typeface="ＭＳ Ｐゴシック" charset="0"/>
              </a:rPr>
              <a:t>Karnofsky</a:t>
            </a:r>
            <a:r>
              <a:rPr lang="en-US" dirty="0">
                <a:latin typeface="Calibri" charset="0"/>
                <a:ea typeface="ＭＳ Ｐゴシック" charset="0"/>
              </a:rPr>
              <a:t>)</a:t>
            </a:r>
          </a:p>
          <a:p>
            <a:endParaRPr lang="en-US" dirty="0">
              <a:latin typeface="Calibri" charset="0"/>
              <a:ea typeface="ＭＳ Ｐゴシック" charset="0"/>
            </a:endParaRPr>
          </a:p>
          <a:p>
            <a:r>
              <a:rPr lang="en-US" dirty="0">
                <a:latin typeface="Calibri" charset="0"/>
                <a:ea typeface="ＭＳ Ｐゴシック" charset="0"/>
              </a:rPr>
              <a:t>CARG score </a:t>
            </a:r>
            <a:r>
              <a:rPr lang="en-US" dirty="0">
                <a:latin typeface="Calibri" charset="0"/>
                <a:ea typeface="ＭＳ Ｐゴシック" charset="0"/>
                <a:hlinkClick r:id="rId3"/>
              </a:rPr>
              <a:t>Cancer and Aging Research Group</a:t>
            </a:r>
            <a:endParaRPr lang="en-US" dirty="0">
              <a:latin typeface="Calibri" charset="0"/>
              <a:ea typeface="ＭＳ Ｐゴシック" charset="0"/>
            </a:endParaRPr>
          </a:p>
          <a:p>
            <a:endParaRPr lang="en-US" dirty="0">
              <a:latin typeface="Arial" charset="0"/>
              <a:ea typeface="ＭＳ Ｐゴシック" charset="0"/>
            </a:endParaRPr>
          </a:p>
          <a:p>
            <a:pPr>
              <a:buFont typeface="Arial" charset="0"/>
              <a:buNone/>
            </a:pPr>
            <a:r>
              <a:rPr lang="en-US" dirty="0">
                <a:latin typeface="Arial" charset="0"/>
                <a:ea typeface="ＭＳ Ｐゴシック" charset="0"/>
              </a:rPr>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eature-1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0" y="228600"/>
            <a:ext cx="5118100" cy="3653536"/>
          </a:xfrm>
          <a:prstGeom prst="rect">
            <a:avLst/>
          </a:prstGeom>
        </p:spPr>
      </p:pic>
      <p:sp>
        <p:nvSpPr>
          <p:cNvPr id="30721" name="Content Placeholder 2"/>
          <p:cNvSpPr>
            <a:spLocks noGrp="1"/>
          </p:cNvSpPr>
          <p:nvPr>
            <p:ph idx="1"/>
          </p:nvPr>
        </p:nvSpPr>
        <p:spPr>
          <a:xfrm>
            <a:off x="435395" y="1558036"/>
            <a:ext cx="8229600" cy="4648200"/>
          </a:xfrm>
        </p:spPr>
        <p:txBody>
          <a:bodyPr/>
          <a:lstStyle/>
          <a:p>
            <a:endParaRPr lang="en-US" sz="2000" dirty="0">
              <a:latin typeface="Calibri" charset="0"/>
              <a:ea typeface="ＭＳ Ｐゴシック" charset="0"/>
            </a:endParaRPr>
          </a:p>
          <a:p>
            <a:endParaRPr lang="en-US" sz="2000" dirty="0">
              <a:latin typeface="Calibri" charset="0"/>
              <a:ea typeface="ＭＳ Ｐゴシック" charset="0"/>
            </a:endParaRPr>
          </a:p>
          <a:p>
            <a:endParaRPr lang="en-US" sz="2000" dirty="0">
              <a:latin typeface="Calibri" charset="0"/>
              <a:ea typeface="ＭＳ Ｐゴシック" charset="0"/>
            </a:endParaRPr>
          </a:p>
          <a:p>
            <a:endParaRPr lang="en-US" dirty="0" smtClean="0">
              <a:latin typeface="Calibri" charset="0"/>
              <a:ea typeface="ＭＳ Ｐゴシック" charset="0"/>
            </a:endParaRPr>
          </a:p>
          <a:p>
            <a:pPr marL="0" indent="0">
              <a:buNone/>
            </a:pPr>
            <a:endParaRPr lang="en-US" dirty="0">
              <a:latin typeface="Calibri" charset="0"/>
              <a:ea typeface="ＭＳ Ｐゴシック" charset="0"/>
            </a:endParaRPr>
          </a:p>
          <a:p>
            <a:r>
              <a:rPr lang="en-US" dirty="0" smtClean="0">
                <a:latin typeface="Calibri" charset="0"/>
                <a:ea typeface="ＭＳ Ｐゴシック" charset="0"/>
              </a:rPr>
              <a:t>Isn`t </a:t>
            </a:r>
            <a:r>
              <a:rPr lang="en-US" dirty="0">
                <a:latin typeface="Calibri" charset="0"/>
                <a:ea typeface="ＭＳ Ｐゴシック" charset="0"/>
              </a:rPr>
              <a:t>he F</a:t>
            </a:r>
            <a:r>
              <a:rPr lang="en-US" dirty="0" smtClean="0">
                <a:latin typeface="Calibri" charset="0"/>
                <a:ea typeface="ＭＳ Ｐゴシック" charset="0"/>
              </a:rPr>
              <a:t>RAIL?</a:t>
            </a:r>
            <a:endParaRPr lang="en-US" dirty="0">
              <a:latin typeface="Calibri" charset="0"/>
              <a:ea typeface="ＭＳ Ｐゴシック" charset="0"/>
            </a:endParaRPr>
          </a:p>
          <a:p>
            <a:endParaRPr lang="en-US" dirty="0">
              <a:latin typeface="Calibri" charset="0"/>
              <a:ea typeface="ＭＳ Ｐゴシック" charset="0"/>
            </a:endParaRPr>
          </a:p>
          <a:p>
            <a:r>
              <a:rPr lang="en-US" dirty="0" smtClean="0">
                <a:latin typeface="Calibri" charset="0"/>
                <a:ea typeface="ＭＳ Ｐゴシック" charset="0"/>
              </a:rPr>
              <a:t>Would any “FRAILTY TOOL”</a:t>
            </a:r>
            <a:r>
              <a:rPr lang="en-US" altLang="ja-JP" dirty="0" smtClean="0">
                <a:latin typeface="Calibri" charset="0"/>
                <a:ea typeface="ＭＳ Ｐゴシック" charset="0"/>
              </a:rPr>
              <a:t> predict his </a:t>
            </a:r>
            <a:r>
              <a:rPr lang="en-US" altLang="ja-JP" dirty="0">
                <a:latin typeface="Calibri" charset="0"/>
                <a:ea typeface="ＭＳ Ｐゴシック" charset="0"/>
              </a:rPr>
              <a:t>outcome and help </a:t>
            </a:r>
            <a:r>
              <a:rPr lang="en-US" altLang="ja-JP" dirty="0" smtClean="0">
                <a:latin typeface="Calibri" charset="0"/>
                <a:ea typeface="ＭＳ Ｐゴシック" charset="0"/>
              </a:rPr>
              <a:t>him with </a:t>
            </a:r>
            <a:r>
              <a:rPr lang="en-US" altLang="ja-JP" dirty="0">
                <a:latin typeface="Calibri" charset="0"/>
                <a:ea typeface="ＭＳ Ｐゴシック" charset="0"/>
              </a:rPr>
              <a:t>decision making?</a:t>
            </a:r>
          </a:p>
          <a:p>
            <a:endParaRPr lang="en-US" dirty="0">
              <a:latin typeface="Calibri" charset="0"/>
              <a:ea typeface="ＭＳ Ｐゴシック" charset="0"/>
            </a:endParaRPr>
          </a:p>
          <a:p>
            <a:r>
              <a:rPr lang="en-US" dirty="0">
                <a:latin typeface="Calibri" charset="0"/>
                <a:ea typeface="ＭＳ Ｐゴシック" charset="0"/>
              </a:rPr>
              <a:t>What “FRAILTY TOOL</a:t>
            </a:r>
            <a:r>
              <a:rPr lang="en-US" dirty="0">
                <a:solidFill>
                  <a:srgbClr val="000000"/>
                </a:solidFill>
                <a:latin typeface="Calibri" charset="0"/>
                <a:ea typeface="ＭＳ Ｐゴシック" charset="0"/>
              </a:rPr>
              <a:t>”</a:t>
            </a:r>
            <a:r>
              <a:rPr lang="en-US" altLang="ja-JP" dirty="0">
                <a:solidFill>
                  <a:srgbClr val="000000"/>
                </a:solidFill>
                <a:latin typeface="Calibri" charset="0"/>
                <a:ea typeface="ＭＳ Ｐゴシック" charset="0"/>
              </a:rPr>
              <a:t> </a:t>
            </a:r>
            <a:r>
              <a:rPr lang="en-US" dirty="0" smtClean="0">
                <a:solidFill>
                  <a:srgbClr val="000000"/>
                </a:solidFill>
                <a:latin typeface="Calibri" charset="0"/>
                <a:ea typeface="ＭＳ Ｐゴシック" charset="0"/>
              </a:rPr>
              <a:t>to </a:t>
            </a:r>
            <a:r>
              <a:rPr lang="en-US" dirty="0">
                <a:solidFill>
                  <a:srgbClr val="000000"/>
                </a:solidFill>
                <a:latin typeface="Calibri" charset="0"/>
                <a:ea typeface="ＭＳ Ｐゴシック" charset="0"/>
              </a:rPr>
              <a:t>use?</a:t>
            </a:r>
          </a:p>
          <a:p>
            <a:endParaRPr lang="en-US" dirty="0">
              <a:latin typeface="Arial" charset="0"/>
              <a:ea typeface="ＭＳ Ｐゴシック" charset="0"/>
            </a:endParaRPr>
          </a:p>
          <a:p>
            <a:pPr>
              <a:buFont typeface="Arial" charset="0"/>
              <a:buNone/>
            </a:pPr>
            <a:endParaRPr lang="en-US" dirty="0">
              <a:latin typeface="Arial" charset="0"/>
              <a:ea typeface="ＭＳ Ｐゴシック" charset="0"/>
            </a:endParaRPr>
          </a:p>
          <a:p>
            <a:endParaRPr lang="en-US" dirty="0">
              <a:latin typeface="Arial" charset="0"/>
              <a:ea typeface="ＭＳ Ｐゴシック"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461963" y="228600"/>
            <a:ext cx="8229600" cy="1085850"/>
          </a:xfrm>
        </p:spPr>
        <p:txBody>
          <a:bodyPr/>
          <a:lstStyle/>
          <a:p>
            <a:pPr>
              <a:defRPr/>
            </a:pPr>
            <a:r>
              <a:rPr lang="en-US" sz="3600" dirty="0" err="1">
                <a:latin typeface="Calibri" panose="020F0502020204030204" pitchFamily="34" charset="0"/>
                <a:ea typeface="Batang" panose="02030600000101010101" pitchFamily="18" charset="-127"/>
                <a:cs typeface="Avenir Book"/>
              </a:rPr>
              <a:t>pico</a:t>
            </a:r>
            <a:endParaRPr lang="en-US" sz="3600" dirty="0">
              <a:latin typeface="Calibri" panose="020F0502020204030204" pitchFamily="34" charset="0"/>
              <a:ea typeface="Batang" panose="02030600000101010101" pitchFamily="18" charset="-127"/>
              <a:cs typeface="Avenir Book"/>
            </a:endParaRPr>
          </a:p>
        </p:txBody>
      </p:sp>
      <p:sp>
        <p:nvSpPr>
          <p:cNvPr id="32770" name="Content Placeholder 2"/>
          <p:cNvSpPr>
            <a:spLocks noGrp="1"/>
          </p:cNvSpPr>
          <p:nvPr>
            <p:ph idx="1"/>
          </p:nvPr>
        </p:nvSpPr>
        <p:spPr>
          <a:xfrm>
            <a:off x="452438" y="1676400"/>
            <a:ext cx="8229600" cy="4648200"/>
          </a:xfrm>
        </p:spPr>
        <p:txBody>
          <a:bodyPr/>
          <a:lstStyle/>
          <a:p>
            <a:r>
              <a:rPr lang="en-US" b="1" dirty="0">
                <a:latin typeface="Calibri" charset="0"/>
                <a:ea typeface="Batang" charset="0"/>
                <a:cs typeface="Batang" charset="0"/>
              </a:rPr>
              <a:t>P:    </a:t>
            </a:r>
          </a:p>
          <a:p>
            <a:pPr lvl="2"/>
            <a:r>
              <a:rPr lang="en-US" sz="2200" dirty="0">
                <a:latin typeface="Calibri" charset="0"/>
                <a:ea typeface="Batang" charset="0"/>
                <a:cs typeface="Batang" charset="0"/>
              </a:rPr>
              <a:t>Older adults with newly diagnosed cancer  </a:t>
            </a:r>
          </a:p>
          <a:p>
            <a:r>
              <a:rPr lang="en-US" b="1" dirty="0">
                <a:latin typeface="Calibri" charset="0"/>
                <a:ea typeface="Batang" charset="0"/>
                <a:cs typeface="Batang" charset="0"/>
              </a:rPr>
              <a:t>I: </a:t>
            </a:r>
          </a:p>
          <a:p>
            <a:pPr lvl="2"/>
            <a:r>
              <a:rPr lang="en-US" sz="2200" dirty="0">
                <a:latin typeface="Calibri" charset="0"/>
                <a:ea typeface="Batang" charset="0"/>
                <a:cs typeface="Batang" charset="0"/>
              </a:rPr>
              <a:t>Geriatric Focused Assessment </a:t>
            </a:r>
            <a:r>
              <a:rPr lang="en-US" sz="2200" dirty="0" smtClean="0">
                <a:latin typeface="Calibri" charset="0"/>
                <a:ea typeface="Batang" charset="0"/>
                <a:cs typeface="Batang" charset="0"/>
              </a:rPr>
              <a:t>to </a:t>
            </a:r>
            <a:r>
              <a:rPr lang="en-US" sz="2200" dirty="0" err="1" smtClean="0">
                <a:latin typeface="Calibri" charset="0"/>
                <a:ea typeface="Batang" charset="0"/>
                <a:cs typeface="Batang" charset="0"/>
              </a:rPr>
              <a:t>aidentify</a:t>
            </a:r>
            <a:r>
              <a:rPr lang="en-US" sz="2200" dirty="0" smtClean="0">
                <a:latin typeface="Calibri" charset="0"/>
                <a:ea typeface="Batang" charset="0"/>
                <a:cs typeface="Batang" charset="0"/>
              </a:rPr>
              <a:t> FRAILTY</a:t>
            </a:r>
            <a:endParaRPr lang="en-US" sz="2200" dirty="0">
              <a:latin typeface="Calibri" charset="0"/>
              <a:ea typeface="Batang" charset="0"/>
              <a:cs typeface="Batang" charset="0"/>
            </a:endParaRPr>
          </a:p>
          <a:p>
            <a:r>
              <a:rPr lang="en-US" b="1" dirty="0">
                <a:latin typeface="Calibri" charset="0"/>
                <a:ea typeface="Batang" charset="0"/>
                <a:cs typeface="Batang" charset="0"/>
              </a:rPr>
              <a:t>C: </a:t>
            </a:r>
          </a:p>
          <a:p>
            <a:pPr lvl="2"/>
            <a:r>
              <a:rPr lang="en-US" sz="2200" dirty="0">
                <a:latin typeface="Calibri" charset="0"/>
                <a:ea typeface="Batang" charset="0"/>
                <a:cs typeface="Batang" charset="0"/>
              </a:rPr>
              <a:t>Current commonly used means of assessment tools such as clinical judgment , ECOG or </a:t>
            </a:r>
            <a:r>
              <a:rPr lang="en-US" sz="2200" dirty="0" err="1">
                <a:latin typeface="Calibri" charset="0"/>
                <a:ea typeface="Batang" charset="0"/>
                <a:cs typeface="Batang" charset="0"/>
              </a:rPr>
              <a:t>Karnofsky</a:t>
            </a:r>
            <a:r>
              <a:rPr lang="en-US" sz="2200" dirty="0">
                <a:latin typeface="Calibri" charset="0"/>
                <a:ea typeface="Batang" charset="0"/>
                <a:cs typeface="Batang" charset="0"/>
              </a:rPr>
              <a:t> PS</a:t>
            </a:r>
          </a:p>
          <a:p>
            <a:r>
              <a:rPr lang="en-US" b="1" dirty="0">
                <a:latin typeface="Calibri" charset="0"/>
                <a:ea typeface="Batang" charset="0"/>
                <a:cs typeface="Batang" charset="0"/>
              </a:rPr>
              <a:t>O: </a:t>
            </a:r>
          </a:p>
          <a:p>
            <a:pPr lvl="2"/>
            <a:r>
              <a:rPr lang="en-US" sz="2200" dirty="0">
                <a:latin typeface="Calibri" charset="0"/>
                <a:ea typeface="Batang" charset="0"/>
                <a:cs typeface="Batang" charset="0"/>
              </a:rPr>
              <a:t>Better mortality and morbidity outcome</a:t>
            </a:r>
          </a:p>
          <a:p>
            <a:pPr marL="400050" lvl="1" indent="0">
              <a:buFont typeface="Arial" charset="0"/>
              <a:buNone/>
            </a:pPr>
            <a:endParaRPr lang="en-US" dirty="0">
              <a:latin typeface="Arial" charset="0"/>
              <a:ea typeface="ＭＳ Ｐゴシック" charset="0"/>
            </a:endParaRPr>
          </a:p>
          <a:p>
            <a:endParaRPr lang="en-US" dirty="0">
              <a:latin typeface="Arial" charset="0"/>
              <a:ea typeface="ＭＳ Ｐゴシック" charset="0"/>
            </a:endParaRPr>
          </a:p>
        </p:txBody>
      </p:sp>
      <p:sp>
        <p:nvSpPr>
          <p:cNvPr id="32771" name="Date Placeholder 3"/>
          <p:cNvSpPr>
            <a:spLocks noGrp="1"/>
          </p:cNvSpPr>
          <p:nvPr>
            <p:ph type="dt" sz="quarter" idx="10"/>
          </p:nvPr>
        </p:nvSpPr>
        <p:spPr bwMode="auto">
          <a:xfrm>
            <a:off x="8229600" y="457200"/>
            <a:ext cx="6858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EB2F58D-52D0-2F4D-B439-A92E2205C7DB}" type="datetime1">
              <a:rPr lang="en-US" sz="800">
                <a:solidFill>
                  <a:srgbClr val="125E7B"/>
                </a:solidFill>
              </a:rPr>
              <a:pPr/>
              <a:t>11/9/2018</a:t>
            </a:fld>
            <a:endParaRPr lang="en-US" sz="800">
              <a:solidFill>
                <a:srgbClr val="125E7B"/>
              </a:solidFill>
            </a:endParaRPr>
          </a:p>
        </p:txBody>
      </p:sp>
      <p:sp>
        <p:nvSpPr>
          <p:cNvPr id="32772"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D9FDB2A-30EF-984B-8A6A-AD19A7DA4961}" type="slidenum">
              <a:rPr lang="en-US" sz="1000">
                <a:solidFill>
                  <a:srgbClr val="125E7B"/>
                </a:solidFill>
                <a:cs typeface="Arial" charset="0"/>
              </a:rPr>
              <a:pPr/>
              <a:t>14</a:t>
            </a:fld>
            <a:endParaRPr lang="en-US" sz="1000">
              <a:solidFill>
                <a:srgbClr val="125E7B"/>
              </a:solidFill>
              <a:cs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pPr>
              <a:defRPr/>
            </a:pPr>
            <a:endParaRPr lang="en-US" dirty="0">
              <a:cs typeface="+mj-cs"/>
            </a:endParaRPr>
          </a:p>
        </p:txBody>
      </p:sp>
      <p:pic>
        <p:nvPicPr>
          <p:cNvPr id="33794" name="Content Placeholder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09613" y="593725"/>
            <a:ext cx="7900987" cy="5262563"/>
          </a:xfrm>
        </p:spPr>
      </p:pic>
      <p:sp>
        <p:nvSpPr>
          <p:cNvPr id="33795" name="Date Placeholder 3"/>
          <p:cNvSpPr>
            <a:spLocks noGrp="1"/>
          </p:cNvSpPr>
          <p:nvPr>
            <p:ph type="dt" sz="quarter" idx="10"/>
          </p:nvPr>
        </p:nvSpPr>
        <p:spPr bwMode="auto">
          <a:xfrm>
            <a:off x="8153400" y="457200"/>
            <a:ext cx="7620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AFE3534-54CF-0F4F-9D5D-756539D741FD}" type="datetime1">
              <a:rPr lang="en-US" sz="800">
                <a:solidFill>
                  <a:srgbClr val="125E7B"/>
                </a:solidFill>
              </a:rPr>
              <a:pPr/>
              <a:t>11/9/2018</a:t>
            </a:fld>
            <a:endParaRPr lang="en-US" sz="800">
              <a:solidFill>
                <a:srgbClr val="125E7B"/>
              </a:solidFill>
            </a:endParaRPr>
          </a:p>
        </p:txBody>
      </p:sp>
      <p:sp>
        <p:nvSpPr>
          <p:cNvPr id="33796"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33797"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9586C1AA-244F-834C-9D18-4259A2D0D413}" type="slidenum">
              <a:rPr lang="en-US" sz="1000">
                <a:solidFill>
                  <a:srgbClr val="125E7B"/>
                </a:solidFill>
                <a:cs typeface="Arial" charset="0"/>
              </a:rPr>
              <a:pPr/>
              <a:t>15</a:t>
            </a:fld>
            <a:endParaRPr lang="en-US" sz="1000">
              <a:solidFill>
                <a:srgbClr val="125E7B"/>
              </a:solidFill>
              <a:cs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Date Placeholder 3"/>
          <p:cNvSpPr>
            <a:spLocks noGrp="1"/>
          </p:cNvSpPr>
          <p:nvPr>
            <p:ph type="dt" sz="quarter" idx="10"/>
          </p:nvPr>
        </p:nvSpPr>
        <p:spPr bwMode="auto">
          <a:xfrm>
            <a:off x="8229600" y="457200"/>
            <a:ext cx="6858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D0E3EB6-A7B2-8549-871B-276EA651FCD7}" type="datetime1">
              <a:rPr lang="en-US" sz="800">
                <a:solidFill>
                  <a:srgbClr val="125E7B"/>
                </a:solidFill>
              </a:rPr>
              <a:pPr/>
              <a:t>11/9/2018</a:t>
            </a:fld>
            <a:endParaRPr lang="en-US" sz="800">
              <a:solidFill>
                <a:srgbClr val="125E7B"/>
              </a:solidFill>
            </a:endParaRPr>
          </a:p>
        </p:txBody>
      </p:sp>
      <p:sp>
        <p:nvSpPr>
          <p:cNvPr id="34818"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34819"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64D5437-3E2B-7C47-A570-5FF63140FE28}" type="slidenum">
              <a:rPr lang="en-US" sz="1000">
                <a:solidFill>
                  <a:srgbClr val="125E7B"/>
                </a:solidFill>
                <a:cs typeface="Arial" charset="0"/>
              </a:rPr>
              <a:pPr/>
              <a:t>16</a:t>
            </a:fld>
            <a:endParaRPr lang="en-US" sz="1000">
              <a:solidFill>
                <a:srgbClr val="125E7B"/>
              </a:solidFill>
              <a:cs typeface="Arial" charset="0"/>
            </a:endParaRPr>
          </a:p>
        </p:txBody>
      </p:sp>
      <p:pic>
        <p:nvPicPr>
          <p:cNvPr id="3482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795338"/>
            <a:ext cx="6934200" cy="5005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pPr>
              <a:defRPr/>
            </a:pPr>
            <a:r>
              <a:rPr lang="en-US" sz="3600" dirty="0">
                <a:latin typeface="Calibri" panose="020F0502020204030204" pitchFamily="34" charset="0"/>
                <a:cs typeface="Avenir Book"/>
              </a:rPr>
              <a:t>Study</a:t>
            </a:r>
          </a:p>
        </p:txBody>
      </p:sp>
      <p:sp>
        <p:nvSpPr>
          <p:cNvPr id="35842" name="Content Placeholder 2"/>
          <p:cNvSpPr>
            <a:spLocks noGrp="1"/>
          </p:cNvSpPr>
          <p:nvPr>
            <p:ph idx="1"/>
          </p:nvPr>
        </p:nvSpPr>
        <p:spPr>
          <a:xfrm>
            <a:off x="457200" y="1492250"/>
            <a:ext cx="8229600" cy="4648200"/>
          </a:xfrm>
        </p:spPr>
        <p:txBody>
          <a:bodyPr/>
          <a:lstStyle/>
          <a:p>
            <a:r>
              <a:rPr lang="en-US" dirty="0" smtClean="0">
                <a:latin typeface="Calibri" charset="0"/>
                <a:ea typeface="ＭＳ Ｐゴシック" charset="0"/>
              </a:rPr>
              <a:t>Prognosis </a:t>
            </a:r>
            <a:r>
              <a:rPr lang="en-US" dirty="0">
                <a:latin typeface="Calibri" charset="0"/>
                <a:ea typeface="ＭＳ Ｐゴシック" charset="0"/>
              </a:rPr>
              <a:t>Research </a:t>
            </a:r>
            <a:r>
              <a:rPr lang="en-US" dirty="0" smtClean="0">
                <a:latin typeface="Calibri" charset="0"/>
                <a:ea typeface="ＭＳ Ｐゴシック" charset="0"/>
              </a:rPr>
              <a:t>??</a:t>
            </a:r>
          </a:p>
          <a:p>
            <a:endParaRPr lang="en-US" dirty="0">
              <a:latin typeface="Calibri" charset="0"/>
              <a:ea typeface="ＭＳ Ｐゴシック" charset="0"/>
            </a:endParaRPr>
          </a:p>
          <a:p>
            <a:r>
              <a:rPr lang="en-US" dirty="0">
                <a:latin typeface="Calibri" charset="0"/>
                <a:ea typeface="ＭＳ Ｐゴシック" charset="0"/>
              </a:rPr>
              <a:t>A prospective cohort study </a:t>
            </a:r>
            <a:endParaRPr lang="en-US" dirty="0" smtClean="0">
              <a:latin typeface="Calibri" charset="0"/>
              <a:ea typeface="ＭＳ Ｐゴシック" charset="0"/>
            </a:endParaRPr>
          </a:p>
          <a:p>
            <a:endParaRPr lang="en-US" dirty="0">
              <a:latin typeface="Calibri" charset="0"/>
              <a:ea typeface="ＭＳ Ｐゴシック" charset="0"/>
            </a:endParaRPr>
          </a:p>
          <a:p>
            <a:r>
              <a:rPr lang="en-US" dirty="0">
                <a:latin typeface="Calibri" charset="0"/>
                <a:ea typeface="ＭＳ Ｐゴシック" charset="0"/>
              </a:rPr>
              <a:t>307 patients  ≥ 70 years with a histologically confirmed solid </a:t>
            </a:r>
            <a:r>
              <a:rPr lang="en-US" dirty="0" smtClean="0">
                <a:latin typeface="Calibri" charset="0"/>
                <a:ea typeface="ＭＳ Ｐゴシック" charset="0"/>
              </a:rPr>
              <a:t>tumor</a:t>
            </a:r>
          </a:p>
          <a:p>
            <a:endParaRPr lang="en-US" dirty="0">
              <a:latin typeface="Calibri" charset="0"/>
              <a:ea typeface="ＭＳ Ｐゴシック" charset="0"/>
            </a:endParaRPr>
          </a:p>
          <a:p>
            <a:r>
              <a:rPr lang="en-US" dirty="0">
                <a:latin typeface="Calibri" charset="0"/>
                <a:ea typeface="ＭＳ Ｐゴシック" charset="0"/>
              </a:rPr>
              <a:t>Consecutively recruited at eight different outpatient </a:t>
            </a:r>
            <a:r>
              <a:rPr lang="en-US" dirty="0" err="1" smtClean="0">
                <a:latin typeface="Calibri" charset="0"/>
                <a:ea typeface="ＭＳ Ｐゴシック" charset="0"/>
              </a:rPr>
              <a:t>onc</a:t>
            </a:r>
            <a:r>
              <a:rPr lang="en-US" dirty="0" smtClean="0">
                <a:latin typeface="Calibri" charset="0"/>
                <a:ea typeface="ＭＳ Ｐゴシック" charset="0"/>
              </a:rPr>
              <a:t> clinics</a:t>
            </a:r>
          </a:p>
          <a:p>
            <a:endParaRPr lang="en-US" dirty="0">
              <a:latin typeface="Calibri" charset="0"/>
              <a:ea typeface="ＭＳ Ｐゴシック" charset="0"/>
            </a:endParaRPr>
          </a:p>
          <a:p>
            <a:r>
              <a:rPr lang="en-US" dirty="0">
                <a:latin typeface="Calibri" charset="0"/>
                <a:ea typeface="ＭＳ Ｐゴシック" charset="0"/>
                <a:cs typeface="Avenir Book" charset="0"/>
              </a:rPr>
              <a:t>Norwegian hospital system </a:t>
            </a:r>
            <a:endParaRPr lang="en-US" dirty="0" smtClean="0">
              <a:latin typeface="Calibri" charset="0"/>
              <a:ea typeface="ＭＳ Ｐゴシック" charset="0"/>
              <a:cs typeface="Avenir Book" charset="0"/>
            </a:endParaRPr>
          </a:p>
          <a:p>
            <a:endParaRPr lang="en-US" dirty="0">
              <a:latin typeface="Calibri" charset="0"/>
              <a:ea typeface="ＭＳ Ｐゴシック" charset="0"/>
              <a:cs typeface="Avenir Book" charset="0"/>
            </a:endParaRPr>
          </a:p>
          <a:p>
            <a:r>
              <a:rPr lang="en-US" dirty="0">
                <a:latin typeface="Calibri" charset="0"/>
                <a:ea typeface="ＭＳ Ｐゴシック" charset="0"/>
                <a:cs typeface="Avenir Book" charset="0"/>
              </a:rPr>
              <a:t>Published in BJC in 2017</a:t>
            </a:r>
            <a:endParaRPr lang="en-US" dirty="0">
              <a:latin typeface="Calibri" charset="0"/>
              <a:ea typeface="ＭＳ Ｐゴシック" charset="0"/>
            </a:endParaRPr>
          </a:p>
          <a:p>
            <a:endParaRPr lang="en-US" sz="2000" dirty="0">
              <a:latin typeface="Calibri" charset="0"/>
              <a:ea typeface="ＭＳ Ｐゴシック" charset="0"/>
            </a:endParaRPr>
          </a:p>
          <a:p>
            <a:pPr lvl="1"/>
            <a:endParaRPr lang="en-US" sz="2400" dirty="0">
              <a:latin typeface="Avenir Book" charset="0"/>
              <a:ea typeface="ＭＳ Ｐゴシック" charset="0"/>
              <a:cs typeface="Avenir Book" charset="0"/>
            </a:endParaRPr>
          </a:p>
          <a:p>
            <a:pPr>
              <a:buFont typeface="Arial" charset="0"/>
              <a:buNone/>
            </a:pPr>
            <a:endParaRPr lang="en-US" dirty="0">
              <a:latin typeface="Arial" charset="0"/>
              <a:ea typeface="ＭＳ Ｐゴシック" charset="0"/>
            </a:endParaRPr>
          </a:p>
        </p:txBody>
      </p:sp>
      <p:sp>
        <p:nvSpPr>
          <p:cNvPr id="35843"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2C59948-DF4D-4F45-8086-7C84507A93F7}" type="datetime1">
              <a:rPr lang="en-US" sz="800">
                <a:solidFill>
                  <a:srgbClr val="125E7B"/>
                </a:solidFill>
              </a:rPr>
              <a:pPr/>
              <a:t>11/9/2018</a:t>
            </a:fld>
            <a:endParaRPr lang="en-US" sz="800">
              <a:solidFill>
                <a:srgbClr val="125E7B"/>
              </a:solidFill>
            </a:endParaRPr>
          </a:p>
        </p:txBody>
      </p:sp>
      <p:sp>
        <p:nvSpPr>
          <p:cNvPr id="35844"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35845"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7089CC7-62AA-4644-9B6B-10A6DED8DB2B}" type="slidenum">
              <a:rPr lang="en-US" sz="1000">
                <a:solidFill>
                  <a:srgbClr val="125E7B"/>
                </a:solidFill>
                <a:cs typeface="Arial" charset="0"/>
              </a:rPr>
              <a:pPr/>
              <a:t>17</a:t>
            </a:fld>
            <a:endParaRPr lang="en-US" sz="1000">
              <a:solidFill>
                <a:srgbClr val="125E7B"/>
              </a:solidFill>
              <a:cs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pPr>
              <a:defRPr/>
            </a:pPr>
            <a:r>
              <a:rPr lang="en-US" sz="3600" dirty="0">
                <a:latin typeface="Calibri" panose="020F0502020204030204" pitchFamily="34" charset="0"/>
              </a:rPr>
              <a:t>Study </a:t>
            </a:r>
            <a:r>
              <a:rPr lang="en-US" sz="3600" dirty="0" smtClean="0">
                <a:latin typeface="Calibri" panose="020F0502020204030204" pitchFamily="34" charset="0"/>
              </a:rPr>
              <a:t>goals</a:t>
            </a:r>
            <a:endParaRPr lang="en-US" sz="3600" dirty="0">
              <a:latin typeface="Calibri" panose="020F0502020204030204" pitchFamily="34" charset="0"/>
            </a:endParaRPr>
          </a:p>
        </p:txBody>
      </p:sp>
      <p:sp>
        <p:nvSpPr>
          <p:cNvPr id="39938" name="Content Placeholder 2"/>
          <p:cNvSpPr>
            <a:spLocks noGrp="1"/>
          </p:cNvSpPr>
          <p:nvPr>
            <p:ph idx="1"/>
          </p:nvPr>
        </p:nvSpPr>
        <p:spPr>
          <a:xfrm>
            <a:off x="628650" y="2227263"/>
            <a:ext cx="7886700" cy="3262312"/>
          </a:xfrm>
        </p:spPr>
        <p:txBody>
          <a:bodyPr/>
          <a:lstStyle/>
          <a:p>
            <a:pPr algn="just">
              <a:lnSpc>
                <a:spcPct val="80000"/>
              </a:lnSpc>
            </a:pPr>
            <a:endParaRPr lang="en-US" sz="2000" dirty="0">
              <a:latin typeface="Calibri" charset="0"/>
              <a:ea typeface="ＭＳ Ｐゴシック" charset="0"/>
            </a:endParaRPr>
          </a:p>
          <a:p>
            <a:pPr algn="just">
              <a:lnSpc>
                <a:spcPct val="80000"/>
              </a:lnSpc>
            </a:pPr>
            <a:r>
              <a:rPr lang="en-US" sz="2000" dirty="0">
                <a:latin typeface="Calibri" charset="0"/>
                <a:ea typeface="ＭＳ Ｐゴシック" charset="0"/>
              </a:rPr>
              <a:t>Compare </a:t>
            </a:r>
            <a:r>
              <a:rPr lang="en-US" sz="2000" dirty="0" smtClean="0">
                <a:latin typeface="Calibri" charset="0"/>
                <a:ea typeface="ＭＳ Ｐゴシック" charset="0"/>
              </a:rPr>
              <a:t>oncologists</a:t>
            </a:r>
            <a:r>
              <a:rPr lang="en-US" sz="2000" dirty="0">
                <a:latin typeface="Calibri" charset="0"/>
                <a:ea typeface="ＭＳ Ｐゴシック" charset="0"/>
              </a:rPr>
              <a:t>`</a:t>
            </a:r>
            <a:r>
              <a:rPr lang="en-US" altLang="ja-JP" sz="2000" dirty="0" smtClean="0">
                <a:latin typeface="Calibri" charset="0"/>
                <a:ea typeface="ＭＳ Ｐゴシック" charset="0"/>
              </a:rPr>
              <a:t> classification </a:t>
            </a:r>
            <a:r>
              <a:rPr lang="en-US" altLang="ja-JP" sz="2000" dirty="0">
                <a:latin typeface="Calibri" charset="0"/>
                <a:ea typeface="ＭＳ Ｐゴシック" charset="0"/>
              </a:rPr>
              <a:t>of frailty with a systematic modified geriatric assessment (</a:t>
            </a:r>
            <a:r>
              <a:rPr lang="en-US" altLang="ja-JP" sz="2000" dirty="0" err="1">
                <a:latin typeface="Calibri" charset="0"/>
                <a:ea typeface="ＭＳ Ｐゴシック" charset="0"/>
              </a:rPr>
              <a:t>mGA</a:t>
            </a:r>
            <a:r>
              <a:rPr lang="en-US" altLang="ja-JP" sz="2000" dirty="0">
                <a:latin typeface="Calibri" charset="0"/>
                <a:ea typeface="ＭＳ Ｐゴシック" charset="0"/>
              </a:rPr>
              <a:t>) of </a:t>
            </a:r>
            <a:r>
              <a:rPr lang="en-US" altLang="ja-JP" sz="2000" dirty="0" smtClean="0">
                <a:latin typeface="Calibri" charset="0"/>
                <a:ea typeface="ＭＳ Ｐゴシック" charset="0"/>
              </a:rPr>
              <a:t>frailty </a:t>
            </a:r>
            <a:endParaRPr lang="en-US" altLang="ja-JP" sz="2000" dirty="0">
              <a:latin typeface="Calibri" charset="0"/>
              <a:ea typeface="ＭＳ Ｐゴシック" charset="0"/>
            </a:endParaRPr>
          </a:p>
          <a:p>
            <a:pPr algn="just">
              <a:lnSpc>
                <a:spcPct val="80000"/>
              </a:lnSpc>
            </a:pPr>
            <a:endParaRPr lang="en-US" sz="2000" dirty="0">
              <a:latin typeface="Calibri" charset="0"/>
              <a:ea typeface="ＭＳ Ｐゴシック" charset="0"/>
            </a:endParaRPr>
          </a:p>
          <a:p>
            <a:pPr algn="just">
              <a:lnSpc>
                <a:spcPct val="80000"/>
              </a:lnSpc>
            </a:pPr>
            <a:r>
              <a:rPr lang="en-US" sz="2000" dirty="0">
                <a:latin typeface="Calibri" charset="0"/>
                <a:ea typeface="ＭＳ Ｐゴシック" charset="0"/>
              </a:rPr>
              <a:t>Describe what information oncologists emphasize when rating frailty</a:t>
            </a:r>
          </a:p>
          <a:p>
            <a:pPr algn="just">
              <a:lnSpc>
                <a:spcPct val="80000"/>
              </a:lnSpc>
            </a:pPr>
            <a:endParaRPr lang="en-US" sz="2000" dirty="0">
              <a:latin typeface="Calibri" charset="0"/>
              <a:ea typeface="ＭＳ Ｐゴシック" charset="0"/>
            </a:endParaRPr>
          </a:p>
          <a:p>
            <a:pPr algn="just">
              <a:lnSpc>
                <a:spcPct val="80000"/>
              </a:lnSpc>
            </a:pPr>
            <a:r>
              <a:rPr lang="en-US" sz="2000" dirty="0">
                <a:latin typeface="Calibri" charset="0"/>
                <a:ea typeface="ＭＳ Ｐゴシック" charset="0"/>
              </a:rPr>
              <a:t>Investigate the associations of these frailty classifications with overall survival (OS)</a:t>
            </a:r>
          </a:p>
          <a:p>
            <a:pPr>
              <a:lnSpc>
                <a:spcPct val="80000"/>
              </a:lnSpc>
            </a:pPr>
            <a:endParaRPr lang="en-US" sz="2000" dirty="0">
              <a:latin typeface="Arial" charset="0"/>
              <a:ea typeface="ＭＳ Ｐゴシック"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28AFD4C-52A9-4441-9537-196F4893D811}" type="datetime1">
              <a:rPr lang="en-US" sz="800">
                <a:solidFill>
                  <a:srgbClr val="125E7B"/>
                </a:solidFill>
              </a:rPr>
              <a:pPr/>
              <a:t>11/9/2018</a:t>
            </a:fld>
            <a:endParaRPr lang="en-US" sz="800">
              <a:solidFill>
                <a:srgbClr val="125E7B"/>
              </a:solidFill>
            </a:endParaRPr>
          </a:p>
        </p:txBody>
      </p:sp>
      <p:sp>
        <p:nvSpPr>
          <p:cNvPr id="36866"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36867"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B99466B-14B2-9448-B2E6-209E30771EF6}" type="slidenum">
              <a:rPr lang="en-US" sz="1000">
                <a:solidFill>
                  <a:srgbClr val="125E7B"/>
                </a:solidFill>
                <a:cs typeface="Arial" charset="0"/>
              </a:rPr>
              <a:pPr/>
              <a:t>19</a:t>
            </a:fld>
            <a:endParaRPr lang="en-US" sz="1000">
              <a:solidFill>
                <a:srgbClr val="125E7B"/>
              </a:solidFill>
              <a:cs typeface="Arial" charset="0"/>
            </a:endParaRPr>
          </a:p>
        </p:txBody>
      </p:sp>
      <p:sp>
        <p:nvSpPr>
          <p:cNvPr id="36869" name="Content Placeholder 2"/>
          <p:cNvSpPr txBox="1">
            <a:spLocks noChangeArrowheads="1"/>
          </p:cNvSpPr>
          <p:nvPr/>
        </p:nvSpPr>
        <p:spPr bwMode="auto">
          <a:xfrm>
            <a:off x="228600" y="1827213"/>
            <a:ext cx="7543800" cy="4024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lvl="1">
              <a:spcBef>
                <a:spcPct val="20000"/>
              </a:spcBef>
              <a:buClr>
                <a:srgbClr val="629FA6"/>
              </a:buClr>
              <a:buFont typeface="Arial" charset="0"/>
              <a:buChar char="–"/>
            </a:pPr>
            <a:r>
              <a:rPr lang="en-US" sz="2200" dirty="0">
                <a:latin typeface="Calibri" charset="0"/>
              </a:rPr>
              <a:t>Diagnostic and treatment process that identified medical, psychosocial, functional limitations of older frail adults</a:t>
            </a:r>
          </a:p>
          <a:p>
            <a:pPr lvl="1">
              <a:spcBef>
                <a:spcPct val="20000"/>
              </a:spcBef>
              <a:buClr>
                <a:srgbClr val="629FA6"/>
              </a:buClr>
              <a:buFont typeface="Arial" charset="0"/>
              <a:buChar char="–"/>
            </a:pPr>
            <a:endParaRPr lang="en-US" sz="2200" dirty="0">
              <a:latin typeface="Calibri" charset="0"/>
            </a:endParaRPr>
          </a:p>
          <a:p>
            <a:pPr lvl="1">
              <a:spcBef>
                <a:spcPct val="20000"/>
              </a:spcBef>
              <a:buClr>
                <a:srgbClr val="629FA6"/>
              </a:buClr>
              <a:buFont typeface="Arial" charset="0"/>
              <a:buChar char="–"/>
            </a:pPr>
            <a:r>
              <a:rPr lang="en-US" sz="2200" dirty="0">
                <a:latin typeface="Calibri" charset="0"/>
              </a:rPr>
              <a:t>Goal is to create a comprehensive and coordinated treatment plan for a frail adult</a:t>
            </a:r>
          </a:p>
          <a:p>
            <a:pPr lvl="1">
              <a:spcBef>
                <a:spcPct val="20000"/>
              </a:spcBef>
              <a:buClr>
                <a:srgbClr val="629FA6"/>
              </a:buClr>
              <a:buFont typeface="Arial" charset="0"/>
              <a:buChar char="–"/>
            </a:pPr>
            <a:endParaRPr lang="en-US" sz="2200" dirty="0">
              <a:latin typeface="Calibri" charset="0"/>
            </a:endParaRPr>
          </a:p>
          <a:p>
            <a:pPr lvl="1">
              <a:spcBef>
                <a:spcPct val="20000"/>
              </a:spcBef>
              <a:buClr>
                <a:srgbClr val="629FA6"/>
              </a:buClr>
              <a:buFont typeface="Arial" charset="0"/>
              <a:buChar char="–"/>
            </a:pPr>
            <a:r>
              <a:rPr lang="en-US" sz="2200" dirty="0" smtClean="0">
                <a:latin typeface="Calibri" charset="0"/>
              </a:rPr>
              <a:t>Identifies </a:t>
            </a:r>
            <a:r>
              <a:rPr lang="en-US" sz="2200" dirty="0">
                <a:latin typeface="Calibri" charset="0"/>
              </a:rPr>
              <a:t>a variety of treatable health problems and lead to better health outcomes </a:t>
            </a:r>
          </a:p>
        </p:txBody>
      </p:sp>
      <p:sp>
        <p:nvSpPr>
          <p:cNvPr id="8" name="Title 1">
            <a:extLst>
              <a:ext uri="{FF2B5EF4-FFF2-40B4-BE49-F238E27FC236}"/>
            </a:extLst>
          </p:cNvPr>
          <p:cNvSpPr>
            <a:spLocks noGrp="1"/>
          </p:cNvSpPr>
          <p:nvPr>
            <p:ph type="title"/>
          </p:nvPr>
        </p:nvSpPr>
        <p:spPr>
          <a:xfrm>
            <a:off x="457200" y="304800"/>
            <a:ext cx="8229600" cy="1085850"/>
          </a:xfrm>
        </p:spPr>
        <p:txBody>
          <a:bodyPr/>
          <a:lstStyle/>
          <a:p>
            <a:pPr>
              <a:defRPr/>
            </a:pPr>
            <a:r>
              <a:rPr lang="en-US" sz="3600" dirty="0" smtClean="0">
                <a:latin typeface="Calibri" panose="020F0502020204030204" pitchFamily="34" charset="0"/>
              </a:rPr>
              <a:t>Geriatric assessment</a:t>
            </a:r>
            <a:endParaRPr lang="en-US" sz="36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CED0054-9977-EE46-8ED0-3C8F3BBE98CF}" type="datetime1">
              <a:rPr lang="en-US" sz="800">
                <a:solidFill>
                  <a:srgbClr val="125E7B"/>
                </a:solidFill>
              </a:rPr>
              <a:pPr/>
              <a:t>11/9/2018</a:t>
            </a:fld>
            <a:endParaRPr lang="en-US" sz="800">
              <a:solidFill>
                <a:srgbClr val="125E7B"/>
              </a:solidFill>
            </a:endParaRPr>
          </a:p>
        </p:txBody>
      </p:sp>
      <p:sp>
        <p:nvSpPr>
          <p:cNvPr id="37890"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3789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FF6BD72C-2FB2-804B-A24A-6BBF3E55BAC0}" type="slidenum">
              <a:rPr lang="en-US" sz="1000">
                <a:solidFill>
                  <a:srgbClr val="125E7B"/>
                </a:solidFill>
                <a:cs typeface="Arial" charset="0"/>
              </a:rPr>
              <a:pPr/>
              <a:t>20</a:t>
            </a:fld>
            <a:endParaRPr lang="en-US" sz="1000">
              <a:solidFill>
                <a:srgbClr val="125E7B"/>
              </a:solidFill>
              <a:cs typeface="Arial" charset="0"/>
            </a:endParaRPr>
          </a:p>
        </p:txBody>
      </p:sp>
      <p:sp>
        <p:nvSpPr>
          <p:cNvPr id="37893" name="Content Placeholder 2"/>
          <p:cNvSpPr txBox="1">
            <a:spLocks noChangeArrowheads="1"/>
          </p:cNvSpPr>
          <p:nvPr/>
        </p:nvSpPr>
        <p:spPr bwMode="auto">
          <a:xfrm>
            <a:off x="493713" y="1682750"/>
            <a:ext cx="7543800" cy="402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lvl="1">
              <a:spcBef>
                <a:spcPct val="20000"/>
              </a:spcBef>
              <a:buClr>
                <a:srgbClr val="629FA6"/>
              </a:buClr>
              <a:buFont typeface="Arial" charset="0"/>
              <a:buChar char="–"/>
            </a:pPr>
            <a:r>
              <a:rPr lang="en-US" sz="2200" dirty="0">
                <a:latin typeface="Calibri" charset="0"/>
              </a:rPr>
              <a:t>Core components: </a:t>
            </a:r>
          </a:p>
          <a:p>
            <a:pPr lvl="3">
              <a:spcBef>
                <a:spcPct val="20000"/>
              </a:spcBef>
              <a:buClr>
                <a:srgbClr val="629FA6"/>
              </a:buClr>
              <a:buFont typeface="Arial" charset="0"/>
              <a:buChar char="–"/>
            </a:pPr>
            <a:r>
              <a:rPr lang="en-US" sz="2200" dirty="0">
                <a:latin typeface="Calibri" charset="0"/>
              </a:rPr>
              <a:t>Functional capacity </a:t>
            </a:r>
          </a:p>
          <a:p>
            <a:pPr lvl="3">
              <a:spcBef>
                <a:spcPct val="20000"/>
              </a:spcBef>
              <a:buClr>
                <a:srgbClr val="629FA6"/>
              </a:buClr>
              <a:buFont typeface="Arial" charset="0"/>
              <a:buChar char="–"/>
            </a:pPr>
            <a:r>
              <a:rPr lang="en-US" sz="2200" dirty="0">
                <a:latin typeface="Calibri" charset="0"/>
              </a:rPr>
              <a:t>Fall risk</a:t>
            </a:r>
          </a:p>
          <a:p>
            <a:pPr lvl="3">
              <a:spcBef>
                <a:spcPct val="20000"/>
              </a:spcBef>
              <a:buClr>
                <a:srgbClr val="629FA6"/>
              </a:buClr>
              <a:buFont typeface="Arial" charset="0"/>
              <a:buChar char="–"/>
            </a:pPr>
            <a:r>
              <a:rPr lang="en-US" sz="2200" dirty="0">
                <a:latin typeface="Calibri" charset="0"/>
              </a:rPr>
              <a:t>Cognition</a:t>
            </a:r>
          </a:p>
          <a:p>
            <a:pPr lvl="3">
              <a:spcBef>
                <a:spcPct val="20000"/>
              </a:spcBef>
              <a:buClr>
                <a:srgbClr val="629FA6"/>
              </a:buClr>
              <a:buFont typeface="Arial" charset="0"/>
              <a:buChar char="–"/>
            </a:pPr>
            <a:r>
              <a:rPr lang="en-US" sz="2200" dirty="0">
                <a:latin typeface="Calibri" charset="0"/>
              </a:rPr>
              <a:t>Mood</a:t>
            </a:r>
          </a:p>
          <a:p>
            <a:pPr lvl="3">
              <a:spcBef>
                <a:spcPct val="20000"/>
              </a:spcBef>
              <a:buClr>
                <a:srgbClr val="629FA6"/>
              </a:buClr>
              <a:buFont typeface="Arial" charset="0"/>
              <a:buChar char="–"/>
            </a:pPr>
            <a:r>
              <a:rPr lang="en-US" sz="2200" dirty="0" err="1">
                <a:latin typeface="Calibri" charset="0"/>
              </a:rPr>
              <a:t>Polypharmacy</a:t>
            </a:r>
            <a:endParaRPr lang="en-US" sz="2200" dirty="0">
              <a:latin typeface="Calibri" charset="0"/>
            </a:endParaRPr>
          </a:p>
          <a:p>
            <a:pPr lvl="3">
              <a:spcBef>
                <a:spcPct val="20000"/>
              </a:spcBef>
              <a:buClr>
                <a:srgbClr val="629FA6"/>
              </a:buClr>
              <a:buFont typeface="Arial" charset="0"/>
              <a:buChar char="–"/>
            </a:pPr>
            <a:r>
              <a:rPr lang="en-US" sz="2200" dirty="0">
                <a:latin typeface="Calibri" charset="0"/>
              </a:rPr>
              <a:t>Social support</a:t>
            </a:r>
          </a:p>
          <a:p>
            <a:pPr lvl="3">
              <a:spcBef>
                <a:spcPct val="20000"/>
              </a:spcBef>
              <a:buClr>
                <a:srgbClr val="629FA6"/>
              </a:buClr>
              <a:buFont typeface="Arial" charset="0"/>
              <a:buChar char="–"/>
            </a:pPr>
            <a:r>
              <a:rPr lang="en-US" sz="2200" dirty="0">
                <a:latin typeface="Calibri" charset="0"/>
              </a:rPr>
              <a:t>Financial concerns</a:t>
            </a:r>
          </a:p>
          <a:p>
            <a:pPr lvl="3">
              <a:spcBef>
                <a:spcPct val="20000"/>
              </a:spcBef>
              <a:buClr>
                <a:srgbClr val="629FA6"/>
              </a:buClr>
              <a:buFont typeface="Arial" charset="0"/>
              <a:buChar char="–"/>
            </a:pPr>
            <a:r>
              <a:rPr lang="en-US" sz="2200" dirty="0">
                <a:latin typeface="Calibri" charset="0"/>
              </a:rPr>
              <a:t>Goals of care</a:t>
            </a:r>
          </a:p>
          <a:p>
            <a:pPr lvl="3">
              <a:spcBef>
                <a:spcPct val="20000"/>
              </a:spcBef>
              <a:buClr>
                <a:srgbClr val="629FA6"/>
              </a:buClr>
              <a:buFont typeface="Arial" charset="0"/>
              <a:buChar char="–"/>
            </a:pPr>
            <a:r>
              <a:rPr lang="en-US" sz="2200" dirty="0">
                <a:latin typeface="Calibri" charset="0"/>
              </a:rPr>
              <a:t>Advance care preferences </a:t>
            </a:r>
          </a:p>
        </p:txBody>
      </p:sp>
      <p:sp>
        <p:nvSpPr>
          <p:cNvPr id="8" name="Title 1">
            <a:extLst>
              <a:ext uri="{FF2B5EF4-FFF2-40B4-BE49-F238E27FC236}"/>
            </a:extLst>
          </p:cNvPr>
          <p:cNvSpPr>
            <a:spLocks noGrp="1"/>
          </p:cNvSpPr>
          <p:nvPr>
            <p:ph type="title"/>
          </p:nvPr>
        </p:nvSpPr>
        <p:spPr>
          <a:xfrm>
            <a:off x="457200" y="304800"/>
            <a:ext cx="8229600" cy="1085850"/>
          </a:xfrm>
        </p:spPr>
        <p:txBody>
          <a:bodyPr/>
          <a:lstStyle/>
          <a:p>
            <a:pPr>
              <a:defRPr/>
            </a:pPr>
            <a:r>
              <a:rPr lang="en-US" sz="3600" dirty="0" smtClean="0">
                <a:latin typeface="Calibri" panose="020F0502020204030204" pitchFamily="34" charset="0"/>
              </a:rPr>
              <a:t>domains</a:t>
            </a:r>
            <a:endParaRPr lang="en-US" sz="36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pPr>
              <a:defRPr/>
            </a:pPr>
            <a:r>
              <a:rPr lang="en-US" sz="3600" dirty="0">
                <a:latin typeface="Calibri"/>
                <a:cs typeface="Calibri"/>
              </a:rPr>
              <a:t>STUDY POPULATION</a:t>
            </a:r>
          </a:p>
        </p:txBody>
      </p:sp>
      <p:sp>
        <p:nvSpPr>
          <p:cNvPr id="34818" name="Content Placeholder 2"/>
          <p:cNvSpPr>
            <a:spLocks noGrp="1"/>
          </p:cNvSpPr>
          <p:nvPr>
            <p:ph idx="1"/>
          </p:nvPr>
        </p:nvSpPr>
        <p:spPr>
          <a:xfrm>
            <a:off x="457200" y="1981200"/>
            <a:ext cx="8229600" cy="4648200"/>
          </a:xfrm>
        </p:spPr>
        <p:txBody>
          <a:bodyPr/>
          <a:lstStyle/>
          <a:p>
            <a:pPr marL="0" indent="0">
              <a:buFont typeface="Arial" charset="0"/>
              <a:buNone/>
              <a:defRPr/>
            </a:pPr>
            <a:endParaRPr lang="en-US" dirty="0" smtClean="0">
              <a:latin typeface="Calibri"/>
              <a:cs typeface="Calibri"/>
            </a:endParaRPr>
          </a:p>
          <a:p>
            <a:pPr>
              <a:defRPr/>
            </a:pPr>
            <a:r>
              <a:rPr lang="en-US" dirty="0" smtClean="0">
                <a:latin typeface="Calibri"/>
                <a:cs typeface="Calibri"/>
              </a:rPr>
              <a:t>≥70 </a:t>
            </a:r>
            <a:r>
              <a:rPr lang="en-US" dirty="0">
                <a:latin typeface="Calibri"/>
                <a:cs typeface="Calibri"/>
              </a:rPr>
              <a:t>years with a histologically confirmed solid </a:t>
            </a:r>
            <a:r>
              <a:rPr lang="en-US" dirty="0" smtClean="0">
                <a:latin typeface="Calibri"/>
                <a:cs typeface="Calibri"/>
              </a:rPr>
              <a:t>tumor </a:t>
            </a:r>
          </a:p>
          <a:p>
            <a:pPr marL="0" indent="0">
              <a:buNone/>
              <a:defRPr/>
            </a:pPr>
            <a:endParaRPr lang="en-US" dirty="0" smtClean="0">
              <a:latin typeface="Calibri"/>
              <a:cs typeface="Calibri"/>
            </a:endParaRPr>
          </a:p>
          <a:p>
            <a:pPr lvl="1">
              <a:defRPr/>
            </a:pPr>
            <a:r>
              <a:rPr lang="en-US" dirty="0">
                <a:latin typeface="Calibri"/>
                <a:cs typeface="Calibri"/>
              </a:rPr>
              <a:t>N</a:t>
            </a:r>
            <a:r>
              <a:rPr lang="en-US" dirty="0" smtClean="0">
                <a:latin typeface="Calibri"/>
                <a:cs typeface="Calibri"/>
              </a:rPr>
              <a:t>ewly </a:t>
            </a:r>
            <a:r>
              <a:rPr lang="en-US" dirty="0">
                <a:latin typeface="Calibri"/>
                <a:cs typeface="Calibri"/>
              </a:rPr>
              <a:t>diagnosed or first relapse after previous curative </a:t>
            </a:r>
            <a:r>
              <a:rPr lang="en-US" dirty="0" smtClean="0">
                <a:latin typeface="Calibri"/>
                <a:cs typeface="Calibri"/>
              </a:rPr>
              <a:t>treatment </a:t>
            </a:r>
          </a:p>
          <a:p>
            <a:pPr marL="0" indent="0">
              <a:buFont typeface="Arial" charset="0"/>
              <a:buNone/>
              <a:defRPr/>
            </a:pPr>
            <a:endParaRPr lang="en-US" dirty="0" smtClean="0"/>
          </a:p>
          <a:p>
            <a:pPr marL="0" indent="0">
              <a:buFont typeface="Arial" charset="0"/>
              <a:buNone/>
              <a:defRPr/>
            </a:pPr>
            <a:endParaRPr lang="en-US" dirty="0">
              <a:latin typeface="Arial" charset="0"/>
              <a:ea typeface="ＭＳ Ｐゴシック" charset="0"/>
            </a:endParaRPr>
          </a:p>
        </p:txBody>
      </p:sp>
      <p:sp>
        <p:nvSpPr>
          <p:cNvPr id="40963"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C0C04CE0-3EFB-6B4C-9269-4AFAC4868949}" type="datetime1">
              <a:rPr lang="en-US" sz="800">
                <a:solidFill>
                  <a:srgbClr val="125E7B"/>
                </a:solidFill>
              </a:rPr>
              <a:pPr/>
              <a:t>11/9/2018</a:t>
            </a:fld>
            <a:endParaRPr lang="en-US" sz="800">
              <a:solidFill>
                <a:srgbClr val="125E7B"/>
              </a:solidFill>
            </a:endParaRPr>
          </a:p>
        </p:txBody>
      </p:sp>
      <p:sp>
        <p:nvSpPr>
          <p:cNvPr id="40964"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40965"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E0A6022-AF5E-884B-9541-7117EF2BF5E5}" type="slidenum">
              <a:rPr lang="en-US" sz="1000">
                <a:solidFill>
                  <a:srgbClr val="125E7B"/>
                </a:solidFill>
                <a:cs typeface="Arial" charset="0"/>
              </a:rPr>
              <a:pPr/>
              <a:t>21</a:t>
            </a:fld>
            <a:endParaRPr lang="en-US" sz="1000">
              <a:solidFill>
                <a:srgbClr val="125E7B"/>
              </a:solidFill>
              <a:cs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pPr>
              <a:defRPr/>
            </a:pPr>
            <a:r>
              <a:rPr lang="en-US" sz="3600" dirty="0">
                <a:latin typeface="Calibri" panose="020F0502020204030204" pitchFamily="34" charset="0"/>
              </a:rPr>
              <a:t>methods</a:t>
            </a:r>
          </a:p>
        </p:txBody>
      </p:sp>
      <p:sp>
        <p:nvSpPr>
          <p:cNvPr id="41986" name="Content Placeholder 2"/>
          <p:cNvSpPr>
            <a:spLocks noGrp="1"/>
          </p:cNvSpPr>
          <p:nvPr>
            <p:ph idx="1"/>
          </p:nvPr>
        </p:nvSpPr>
        <p:spPr/>
        <p:txBody>
          <a:bodyPr/>
          <a:lstStyle/>
          <a:p>
            <a:endParaRPr lang="en-US" dirty="0" smtClean="0">
              <a:latin typeface="Calibri"/>
              <a:cs typeface="Calibri"/>
            </a:endParaRPr>
          </a:p>
          <a:p>
            <a:r>
              <a:rPr lang="en-US" dirty="0" smtClean="0">
                <a:latin typeface="Calibri"/>
                <a:cs typeface="Calibri"/>
              </a:rPr>
              <a:t>January 2013  to April 2015</a:t>
            </a:r>
          </a:p>
          <a:p>
            <a:endParaRPr lang="en-US" dirty="0" smtClean="0">
              <a:latin typeface="Calibri" charset="0"/>
              <a:ea typeface="ＭＳ Ｐゴシック" charset="0"/>
              <a:cs typeface="Calibri" charset="0"/>
            </a:endParaRPr>
          </a:p>
          <a:p>
            <a:r>
              <a:rPr lang="en-US" dirty="0" smtClean="0">
                <a:latin typeface="Calibri" charset="0"/>
                <a:ea typeface="ＭＳ Ｐゴシック" charset="0"/>
                <a:cs typeface="Calibri" charset="0"/>
              </a:rPr>
              <a:t>By referral</a:t>
            </a:r>
          </a:p>
          <a:p>
            <a:endParaRPr lang="en-US" dirty="0">
              <a:latin typeface="Calibri" charset="0"/>
              <a:ea typeface="ＭＳ Ｐゴシック" charset="0"/>
              <a:cs typeface="Calibri" charset="0"/>
            </a:endParaRPr>
          </a:p>
          <a:p>
            <a:r>
              <a:rPr lang="en-US" dirty="0">
                <a:latin typeface="Calibri" charset="0"/>
                <a:ea typeface="ＭＳ Ｐゴシック" charset="0"/>
                <a:cs typeface="Calibri" charset="0"/>
              </a:rPr>
              <a:t>B</a:t>
            </a:r>
            <a:r>
              <a:rPr lang="en-US" dirty="0" smtClean="0">
                <a:latin typeface="Calibri" charset="0"/>
                <a:ea typeface="ＭＳ Ｐゴシック" charset="0"/>
                <a:cs typeface="Calibri" charset="0"/>
              </a:rPr>
              <a:t>aseline </a:t>
            </a:r>
            <a:r>
              <a:rPr lang="en-US" dirty="0">
                <a:latin typeface="Calibri" charset="0"/>
                <a:ea typeface="ＭＳ Ｐゴシック" charset="0"/>
                <a:cs typeface="Calibri" charset="0"/>
              </a:rPr>
              <a:t>interviews and </a:t>
            </a:r>
            <a:r>
              <a:rPr lang="en-US" dirty="0" err="1">
                <a:latin typeface="Calibri" charset="0"/>
                <a:ea typeface="ＭＳ Ｐゴシック" charset="0"/>
                <a:cs typeface="Calibri" charset="0"/>
              </a:rPr>
              <a:t>mGA</a:t>
            </a:r>
            <a:r>
              <a:rPr lang="en-US" dirty="0">
                <a:latin typeface="Calibri" charset="0"/>
                <a:ea typeface="ＭＳ Ｐゴシック" charset="0"/>
                <a:cs typeface="Calibri" charset="0"/>
              </a:rPr>
              <a:t>-</a:t>
            </a:r>
            <a:r>
              <a:rPr lang="en-US" dirty="0" smtClean="0">
                <a:latin typeface="Calibri" charset="0"/>
                <a:ea typeface="ＭＳ Ｐゴシック" charset="0"/>
                <a:cs typeface="Calibri" charset="0"/>
              </a:rPr>
              <a:t>testing done by Oncology </a:t>
            </a:r>
            <a:r>
              <a:rPr lang="en-US" dirty="0">
                <a:latin typeface="Calibri" charset="0"/>
                <a:ea typeface="ＭＳ Ｐゴシック" charset="0"/>
                <a:cs typeface="Calibri" charset="0"/>
              </a:rPr>
              <a:t>nurses with specific training </a:t>
            </a:r>
            <a:endParaRPr lang="en-US" dirty="0" smtClean="0">
              <a:latin typeface="Calibri" charset="0"/>
              <a:ea typeface="ＭＳ Ｐゴシック" charset="0"/>
              <a:cs typeface="Calibri" charset="0"/>
            </a:endParaRPr>
          </a:p>
          <a:p>
            <a:endParaRPr lang="en-US" dirty="0" smtClean="0">
              <a:latin typeface="Calibri" charset="0"/>
              <a:ea typeface="ＭＳ Ｐゴシック" charset="0"/>
              <a:cs typeface="Calibri" charset="0"/>
            </a:endParaRPr>
          </a:p>
          <a:p>
            <a:r>
              <a:rPr lang="en-US" dirty="0" smtClean="0">
                <a:latin typeface="Calibri" charset="0"/>
                <a:ea typeface="ＭＳ Ｐゴシック" charset="0"/>
                <a:cs typeface="Calibri" charset="0"/>
              </a:rPr>
              <a:t>Baseline </a:t>
            </a:r>
            <a:r>
              <a:rPr lang="en-US" dirty="0">
                <a:latin typeface="Calibri" charset="0"/>
                <a:ea typeface="ＭＳ Ｐゴシック" charset="0"/>
                <a:cs typeface="Calibri" charset="0"/>
              </a:rPr>
              <a:t>clinical </a:t>
            </a:r>
            <a:r>
              <a:rPr lang="en-US" dirty="0" smtClean="0">
                <a:latin typeface="Calibri" charset="0"/>
                <a:ea typeface="ＭＳ Ｐゴシック" charset="0"/>
                <a:cs typeface="Calibri" charset="0"/>
              </a:rPr>
              <a:t>data</a:t>
            </a:r>
          </a:p>
          <a:p>
            <a:endParaRPr lang="en-US" dirty="0">
              <a:latin typeface="Calibri" charset="0"/>
              <a:ea typeface="ＭＳ Ｐゴシック" charset="0"/>
              <a:cs typeface="Calibri" charset="0"/>
            </a:endParaRPr>
          </a:p>
          <a:p>
            <a:r>
              <a:rPr lang="en-US" dirty="0">
                <a:latin typeface="Calibri" charset="0"/>
                <a:ea typeface="ＭＳ Ｐゴシック" charset="0"/>
                <a:cs typeface="Calibri" charset="0"/>
              </a:rPr>
              <a:t>Modified GA (Not performed by geriatric team) </a:t>
            </a:r>
          </a:p>
          <a:p>
            <a:endParaRPr lang="en-US" dirty="0">
              <a:latin typeface="Arial" charset="0"/>
              <a:ea typeface="ＭＳ Ｐゴシック" charset="0"/>
            </a:endParaRPr>
          </a:p>
          <a:p>
            <a:endParaRPr lang="en-US" dirty="0">
              <a:latin typeface="Arial" charset="0"/>
              <a:ea typeface="ＭＳ Ｐゴシック" charset="0"/>
            </a:endParaRPr>
          </a:p>
          <a:p>
            <a:endParaRPr lang="en-US" dirty="0">
              <a:latin typeface="Arial" charset="0"/>
              <a:ea typeface="ＭＳ Ｐゴシック" charset="0"/>
            </a:endParaRPr>
          </a:p>
          <a:p>
            <a:endParaRPr lang="en-US" dirty="0">
              <a:latin typeface="Arial" charset="0"/>
              <a:ea typeface="ＭＳ Ｐゴシック" charset="0"/>
            </a:endParaRPr>
          </a:p>
        </p:txBody>
      </p:sp>
      <p:sp>
        <p:nvSpPr>
          <p:cNvPr id="41987" name="Date Placeholder 3"/>
          <p:cNvSpPr>
            <a:spLocks noGrp="1" noChangeArrowheads="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8F1079B-8440-334F-BD40-F9DA08F7D465}" type="datetime1">
              <a:rPr lang="en-US" sz="800">
                <a:solidFill>
                  <a:srgbClr val="125E7B"/>
                </a:solidFill>
              </a:rPr>
              <a:pPr/>
              <a:t>11/9/2018</a:t>
            </a:fld>
            <a:endParaRPr lang="en-US" sz="800">
              <a:solidFill>
                <a:srgbClr val="125E7B"/>
              </a:solidFill>
            </a:endParaRPr>
          </a:p>
        </p:txBody>
      </p:sp>
      <p:sp>
        <p:nvSpPr>
          <p:cNvPr id="41988" name="Footer Placeholder 4"/>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41989" name="Slide Number Placeholder 5"/>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CE310949-4921-1347-B0A1-AE893E17736D}" type="slidenum">
              <a:rPr lang="en-US" sz="1000">
                <a:solidFill>
                  <a:srgbClr val="125E7B"/>
                </a:solidFill>
                <a:cs typeface="Arial" charset="0"/>
              </a:rPr>
              <a:pPr/>
              <a:t>22</a:t>
            </a:fld>
            <a:endParaRPr lang="en-US" sz="1000">
              <a:solidFill>
                <a:srgbClr val="125E7B"/>
              </a:solidFill>
              <a:cs typeface="Arial"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800"/>
            <a:ext cx="8229600" cy="1085850"/>
          </a:xfrm>
        </p:spPr>
        <p:txBody>
          <a:bodyPr/>
          <a:lstStyle/>
          <a:p>
            <a:pPr>
              <a:defRPr/>
            </a:pPr>
            <a:r>
              <a:rPr lang="en-US" dirty="0" smtClean="0"/>
              <a:t>Modified GA</a:t>
            </a:r>
            <a:endParaRPr lang="en-US" dirty="0"/>
          </a:p>
        </p:txBody>
      </p:sp>
      <p:sp>
        <p:nvSpPr>
          <p:cNvPr id="55298"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CABEE359-8881-E445-9C2A-225044AFA920}" type="datetime1">
              <a:rPr lang="en-US" sz="800">
                <a:solidFill>
                  <a:srgbClr val="125E7B"/>
                </a:solidFill>
              </a:rPr>
              <a:pPr/>
              <a:t>11/9/2018</a:t>
            </a:fld>
            <a:endParaRPr lang="en-US" sz="800">
              <a:solidFill>
                <a:srgbClr val="125E7B"/>
              </a:solidFill>
            </a:endParaRPr>
          </a:p>
        </p:txBody>
      </p:sp>
      <p:sp>
        <p:nvSpPr>
          <p:cNvPr id="55299"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55300"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EF11EB4D-90B7-0B4F-AD6D-71376C9ADB5A}" type="slidenum">
              <a:rPr lang="en-US" sz="1000">
                <a:solidFill>
                  <a:srgbClr val="125E7B"/>
                </a:solidFill>
                <a:cs typeface="Arial" charset="0"/>
              </a:rPr>
              <a:pPr/>
              <a:t>23</a:t>
            </a:fld>
            <a:endParaRPr lang="en-US" sz="1000">
              <a:solidFill>
                <a:srgbClr val="125E7B"/>
              </a:solidFill>
              <a:cs typeface="Arial" charset="0"/>
            </a:endParaRPr>
          </a:p>
        </p:txBody>
      </p:sp>
      <p:graphicFrame>
        <p:nvGraphicFramePr>
          <p:cNvPr id="26" name="Content Placeholder 25"/>
          <p:cNvGraphicFramePr>
            <a:graphicFrameLocks noGrp="1"/>
          </p:cNvGraphicFramePr>
          <p:nvPr>
            <p:ph idx="1"/>
          </p:nvPr>
        </p:nvGraphicFramePr>
        <p:xfrm>
          <a:off x="457200" y="1371600"/>
          <a:ext cx="8229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latin typeface="Calibri"/>
                <a:cs typeface="Calibri"/>
              </a:rPr>
              <a:t>Oncologist</a:t>
            </a:r>
            <a:r>
              <a:rPr lang="en-US" dirty="0" smtClean="0"/>
              <a:t> </a:t>
            </a:r>
            <a:endParaRPr lang="en-US" dirty="0"/>
          </a:p>
        </p:txBody>
      </p:sp>
      <p:graphicFrame>
        <p:nvGraphicFramePr>
          <p:cNvPr id="8" name="Content Placeholder 7"/>
          <p:cNvGraphicFramePr>
            <a:graphicFrameLocks noGrp="1"/>
          </p:cNvGraphicFramePr>
          <p:nvPr>
            <p:ph idx="1"/>
          </p:nvPr>
        </p:nvGraphicFramePr>
        <p:xfrm>
          <a:off x="413409" y="1667215"/>
          <a:ext cx="82296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6323"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02A36F7-78EF-8F49-AA48-AC0298705D6A}" type="datetime1">
              <a:rPr lang="en-US" sz="800">
                <a:solidFill>
                  <a:srgbClr val="125E7B"/>
                </a:solidFill>
              </a:rPr>
              <a:pPr/>
              <a:t>11/9/2018</a:t>
            </a:fld>
            <a:endParaRPr lang="en-US" sz="800">
              <a:solidFill>
                <a:srgbClr val="125E7B"/>
              </a:solidFill>
            </a:endParaRPr>
          </a:p>
        </p:txBody>
      </p:sp>
      <p:sp>
        <p:nvSpPr>
          <p:cNvPr id="56324"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56325"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CCB5E09D-BA50-3A4E-AE2A-5EF1B27224E7}" type="slidenum">
              <a:rPr lang="en-US" sz="1000">
                <a:solidFill>
                  <a:srgbClr val="125E7B"/>
                </a:solidFill>
                <a:cs typeface="Arial" charset="0"/>
              </a:rPr>
              <a:pPr/>
              <a:t>24</a:t>
            </a:fld>
            <a:endParaRPr lang="en-US" sz="1000">
              <a:solidFill>
                <a:srgbClr val="125E7B"/>
              </a:solidFill>
              <a:cs typeface="Arial" charset="0"/>
            </a:endParaRPr>
          </a:p>
        </p:txBody>
      </p:sp>
      <p:sp>
        <p:nvSpPr>
          <p:cNvPr id="11" name="Right Arrow 10"/>
          <p:cNvSpPr/>
          <p:nvPr/>
        </p:nvSpPr>
        <p:spPr>
          <a:xfrm rot="3609939">
            <a:off x="4725194" y="3492559"/>
            <a:ext cx="620713" cy="2286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Right Arrow 11"/>
          <p:cNvSpPr/>
          <p:nvPr/>
        </p:nvSpPr>
        <p:spPr>
          <a:xfrm rot="6638279">
            <a:off x="5633243" y="3479007"/>
            <a:ext cx="639763" cy="2286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Right Arrow 13"/>
          <p:cNvSpPr/>
          <p:nvPr/>
        </p:nvSpPr>
        <p:spPr>
          <a:xfrm rot="5400000">
            <a:off x="1546225" y="3463925"/>
            <a:ext cx="622300" cy="2286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dirty="0"/>
          </a:p>
        </p:txBody>
      </p:sp>
      <p:sp>
        <p:nvSpPr>
          <p:cNvPr id="57346"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C4E5D9E3-275A-1340-962D-E3FECFE525E9}" type="datetime1">
              <a:rPr lang="en-US" sz="800">
                <a:solidFill>
                  <a:srgbClr val="125E7B"/>
                </a:solidFill>
              </a:rPr>
              <a:pPr/>
              <a:t>11/9/2018</a:t>
            </a:fld>
            <a:endParaRPr lang="en-US" sz="800">
              <a:solidFill>
                <a:srgbClr val="125E7B"/>
              </a:solidFill>
            </a:endParaRPr>
          </a:p>
        </p:txBody>
      </p:sp>
      <p:sp>
        <p:nvSpPr>
          <p:cNvPr id="57347"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57348"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4F1F36E-6A2A-E647-A216-25CA6E8CE5C2}" type="slidenum">
              <a:rPr lang="en-US" sz="1000">
                <a:solidFill>
                  <a:srgbClr val="125E7B"/>
                </a:solidFill>
                <a:cs typeface="Arial" charset="0"/>
              </a:rPr>
              <a:pPr/>
              <a:t>25</a:t>
            </a:fld>
            <a:endParaRPr lang="en-US" sz="1000">
              <a:solidFill>
                <a:srgbClr val="125E7B"/>
              </a:solidFill>
              <a:cs typeface="Arial" charset="0"/>
            </a:endParaRPr>
          </a:p>
        </p:txBody>
      </p:sp>
      <p:pic>
        <p:nvPicPr>
          <p:cNvPr id="57349" name="Picture 14" descr="Untitled 2.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390650"/>
            <a:ext cx="8382000" cy="4306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517525"/>
          </a:xfrm>
        </p:spPr>
        <p:txBody>
          <a:bodyPr>
            <a:normAutofit fontScale="90000"/>
          </a:bodyPr>
          <a:lstStyle/>
          <a:p>
            <a:pPr>
              <a:defRPr/>
            </a:pPr>
            <a:endParaRPr lang="en-US" dirty="0"/>
          </a:p>
        </p:txBody>
      </p:sp>
      <p:sp>
        <p:nvSpPr>
          <p:cNvPr id="58370"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ADE025D9-7FB5-8940-A694-EF7E4136B793}" type="datetime1">
              <a:rPr lang="en-US" sz="800">
                <a:solidFill>
                  <a:srgbClr val="125E7B"/>
                </a:solidFill>
              </a:rPr>
              <a:pPr/>
              <a:t>11/9/2018</a:t>
            </a:fld>
            <a:endParaRPr lang="en-US" sz="800">
              <a:solidFill>
                <a:srgbClr val="125E7B"/>
              </a:solidFill>
            </a:endParaRPr>
          </a:p>
        </p:txBody>
      </p:sp>
      <p:sp>
        <p:nvSpPr>
          <p:cNvPr id="58371"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58372"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C53C0D20-FDAC-A54B-850B-6C762268913B}" type="slidenum">
              <a:rPr lang="en-US" sz="1000">
                <a:solidFill>
                  <a:srgbClr val="125E7B"/>
                </a:solidFill>
                <a:cs typeface="Arial" charset="0"/>
              </a:rPr>
              <a:pPr/>
              <a:t>26</a:t>
            </a:fld>
            <a:endParaRPr lang="en-US" sz="1000">
              <a:solidFill>
                <a:srgbClr val="125E7B"/>
              </a:solidFill>
              <a:cs typeface="Arial" charset="0"/>
            </a:endParaRPr>
          </a:p>
        </p:txBody>
      </p:sp>
      <p:pic>
        <p:nvPicPr>
          <p:cNvPr id="58373" name="Content Placeholder 8" descr="Untitled 3.png"/>
          <p:cNvPicPr>
            <a:picLocks noGrp="1" noChangeAspect="1"/>
          </p:cNvPicPr>
          <p:nvPr>
            <p:ph idx="1"/>
          </p:nvPr>
        </p:nvPicPr>
        <p:blipFill>
          <a:blip r:embed="rId2">
            <a:extLst>
              <a:ext uri="{28A0092B-C50C-407E-A947-70E740481C1C}">
                <a14:useLocalDpi xmlns:a14="http://schemas.microsoft.com/office/drawing/2010/main" val="0"/>
              </a:ext>
            </a:extLst>
          </a:blip>
          <a:srcRect l="-13429" t="-1826" r="-13982"/>
          <a:stretch>
            <a:fillRect/>
          </a:stretch>
        </p:blipFill>
        <p:spPr>
          <a:xfrm>
            <a:off x="457200" y="1168400"/>
            <a:ext cx="8229600" cy="4881563"/>
          </a:xfrm>
          <a:ln>
            <a:solidFill>
              <a:srgbClr val="FF0000"/>
            </a:solidFill>
            <a:miter lim="800000"/>
            <a:headEnd/>
            <a:tailEnd/>
          </a:ln>
        </p:spPr>
      </p:pic>
      <p:cxnSp>
        <p:nvCxnSpPr>
          <p:cNvPr id="12" name="Straight Connector 11"/>
          <p:cNvCxnSpPr/>
          <p:nvPr/>
        </p:nvCxnSpPr>
        <p:spPr>
          <a:xfrm>
            <a:off x="4648200" y="2743200"/>
            <a:ext cx="1524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5105400" y="3124200"/>
            <a:ext cx="5334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876800" y="4637088"/>
            <a:ext cx="9906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59388" y="4876800"/>
            <a:ext cx="760412"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990600" y="518160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2971800" y="5257800"/>
            <a:ext cx="2286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5181600" y="2286000"/>
            <a:ext cx="3810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Methods</a:t>
            </a:r>
            <a:endParaRPr lang="en-US" dirty="0"/>
          </a:p>
        </p:txBody>
      </p:sp>
      <p:sp>
        <p:nvSpPr>
          <p:cNvPr id="59394" name="Content Placeholder 2"/>
          <p:cNvSpPr>
            <a:spLocks noGrp="1"/>
          </p:cNvSpPr>
          <p:nvPr>
            <p:ph idx="1"/>
          </p:nvPr>
        </p:nvSpPr>
        <p:spPr/>
        <p:txBody>
          <a:bodyPr/>
          <a:lstStyle/>
          <a:p>
            <a:endParaRPr lang="en-US" dirty="0" smtClean="0">
              <a:latin typeface="Calibri"/>
              <a:ea typeface="ＭＳ Ｐゴシック" charset="0"/>
              <a:cs typeface="Calibri"/>
            </a:endParaRPr>
          </a:p>
          <a:p>
            <a:r>
              <a:rPr lang="en-US" dirty="0" smtClean="0">
                <a:latin typeface="Calibri"/>
                <a:ea typeface="ＭＳ Ｐゴシック" charset="0"/>
                <a:cs typeface="Calibri"/>
              </a:rPr>
              <a:t>Survival </a:t>
            </a:r>
            <a:r>
              <a:rPr lang="en-US" dirty="0">
                <a:latin typeface="Calibri"/>
                <a:ea typeface="ＭＳ Ｐゴシック" charset="0"/>
                <a:cs typeface="Calibri"/>
              </a:rPr>
              <a:t>time </a:t>
            </a:r>
            <a:r>
              <a:rPr lang="en-US" dirty="0" smtClean="0">
                <a:latin typeface="Calibri"/>
                <a:ea typeface="ＭＳ Ｐゴシック" charset="0"/>
                <a:cs typeface="Calibri"/>
              </a:rPr>
              <a:t>            Time </a:t>
            </a:r>
            <a:r>
              <a:rPr lang="en-US" dirty="0">
                <a:latin typeface="Calibri"/>
                <a:ea typeface="ＭＳ Ｐゴシック" charset="0"/>
                <a:cs typeface="Calibri"/>
              </a:rPr>
              <a:t>from inclusion until death or the last observation date </a:t>
            </a:r>
          </a:p>
          <a:p>
            <a:endParaRPr lang="en-US" dirty="0">
              <a:latin typeface="Calibri"/>
              <a:ea typeface="ＭＳ Ｐゴシック" charset="0"/>
              <a:cs typeface="Calibri"/>
            </a:endParaRPr>
          </a:p>
          <a:p>
            <a:r>
              <a:rPr lang="en-US" dirty="0">
                <a:latin typeface="Calibri"/>
                <a:ea typeface="ＭＳ Ｐゴシック" charset="0"/>
                <a:cs typeface="Calibri"/>
              </a:rPr>
              <a:t>Treatment</a:t>
            </a:r>
          </a:p>
          <a:p>
            <a:pPr lvl="1"/>
            <a:r>
              <a:rPr lang="en-US" dirty="0">
                <a:latin typeface="Calibri"/>
                <a:ea typeface="ＭＳ Ｐゴシック" charset="0"/>
                <a:cs typeface="Calibri"/>
              </a:rPr>
              <a:t>1) Curative treatment</a:t>
            </a:r>
          </a:p>
          <a:p>
            <a:pPr lvl="1"/>
            <a:r>
              <a:rPr lang="en-US" dirty="0">
                <a:latin typeface="Calibri"/>
                <a:ea typeface="ＭＳ Ｐゴシック" charset="0"/>
                <a:cs typeface="Calibri"/>
              </a:rPr>
              <a:t>2) Palliative chemotherapy </a:t>
            </a:r>
          </a:p>
          <a:p>
            <a:pPr lvl="1"/>
            <a:r>
              <a:rPr lang="en-US" dirty="0">
                <a:latin typeface="Calibri"/>
                <a:ea typeface="ＭＳ Ｐゴシック" charset="0"/>
                <a:cs typeface="Calibri"/>
              </a:rPr>
              <a:t>3) Other palliative systemic cancer treatment </a:t>
            </a:r>
          </a:p>
          <a:p>
            <a:pPr lvl="1"/>
            <a:r>
              <a:rPr lang="en-US" dirty="0">
                <a:latin typeface="Calibri"/>
                <a:ea typeface="ＭＳ Ｐゴシック" charset="0"/>
                <a:cs typeface="Calibri"/>
              </a:rPr>
              <a:t>4) Non-systemic palliative treatment the first two months after inclusion </a:t>
            </a:r>
          </a:p>
          <a:p>
            <a:endParaRPr lang="en-US" dirty="0">
              <a:latin typeface="Arial" charset="0"/>
              <a:ea typeface="ＭＳ Ｐゴシック" charset="0"/>
            </a:endParaRPr>
          </a:p>
          <a:p>
            <a:endParaRPr lang="en-US" b="1" dirty="0">
              <a:latin typeface="Arial" charset="0"/>
              <a:ea typeface="ＭＳ Ｐゴシック" charset="0"/>
            </a:endParaRPr>
          </a:p>
        </p:txBody>
      </p:sp>
      <p:sp>
        <p:nvSpPr>
          <p:cNvPr id="59395"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1047219-FC18-1F43-831C-C92E6F99495F}" type="datetime1">
              <a:rPr lang="en-US" sz="800">
                <a:solidFill>
                  <a:srgbClr val="125E7B"/>
                </a:solidFill>
              </a:rPr>
              <a:pPr/>
              <a:t>11/9/2018</a:t>
            </a:fld>
            <a:endParaRPr lang="en-US" sz="800">
              <a:solidFill>
                <a:srgbClr val="125E7B"/>
              </a:solidFill>
            </a:endParaRPr>
          </a:p>
        </p:txBody>
      </p:sp>
      <p:sp>
        <p:nvSpPr>
          <p:cNvPr id="59396"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dirty="0">
              <a:solidFill>
                <a:srgbClr val="A6A6A6"/>
              </a:solidFill>
              <a:cs typeface="Arial" charset="0"/>
            </a:endParaRPr>
          </a:p>
        </p:txBody>
      </p:sp>
      <p:sp>
        <p:nvSpPr>
          <p:cNvPr id="59397"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09FCEC4-8F10-2A41-BCA7-74B925BD7D73}" type="slidenum">
              <a:rPr lang="en-US" sz="1000">
                <a:solidFill>
                  <a:srgbClr val="125E7B"/>
                </a:solidFill>
                <a:cs typeface="Arial" charset="0"/>
              </a:rPr>
              <a:pPr/>
              <a:t>27</a:t>
            </a:fld>
            <a:endParaRPr lang="en-US" sz="1000">
              <a:solidFill>
                <a:srgbClr val="125E7B"/>
              </a:solidFill>
              <a:cs typeface="Arial" charset="0"/>
            </a:endParaRPr>
          </a:p>
        </p:txBody>
      </p:sp>
      <p:cxnSp>
        <p:nvCxnSpPr>
          <p:cNvPr id="6" name="Straight Arrow Connector 5"/>
          <p:cNvCxnSpPr/>
          <p:nvPr/>
        </p:nvCxnSpPr>
        <p:spPr>
          <a:xfrm>
            <a:off x="2438400" y="2057400"/>
            <a:ext cx="6096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Methods</a:t>
            </a:r>
            <a:endParaRPr lang="en-US" dirty="0"/>
          </a:p>
        </p:txBody>
      </p:sp>
      <p:sp>
        <p:nvSpPr>
          <p:cNvPr id="60418" name="Content Placeholder 2"/>
          <p:cNvSpPr>
            <a:spLocks noGrp="1"/>
          </p:cNvSpPr>
          <p:nvPr>
            <p:ph idx="1"/>
          </p:nvPr>
        </p:nvSpPr>
        <p:spPr/>
        <p:txBody>
          <a:bodyPr/>
          <a:lstStyle/>
          <a:p>
            <a:r>
              <a:rPr lang="en-US" dirty="0">
                <a:latin typeface="Arial" charset="0"/>
                <a:ea typeface="ＭＳ Ｐゴシック" charset="0"/>
              </a:rPr>
              <a:t>Cox regression</a:t>
            </a:r>
          </a:p>
          <a:p>
            <a:endParaRPr lang="en-US" dirty="0">
              <a:latin typeface="Arial" charset="0"/>
              <a:ea typeface="ＭＳ Ｐゴシック" charset="0"/>
            </a:endParaRPr>
          </a:p>
          <a:p>
            <a:r>
              <a:rPr lang="en-US" dirty="0">
                <a:latin typeface="Arial" charset="0"/>
                <a:ea typeface="ＭＳ Ｐゴシック" charset="0"/>
              </a:rPr>
              <a:t>Multiple Cox regression </a:t>
            </a:r>
          </a:p>
          <a:p>
            <a:pPr lvl="1"/>
            <a:r>
              <a:rPr lang="en-US">
                <a:latin typeface="Arial" charset="0"/>
                <a:ea typeface="ＭＳ Ｐゴシック" charset="0"/>
              </a:rPr>
              <a:t>A</a:t>
            </a:r>
            <a:r>
              <a:rPr lang="en-US" smtClean="0">
                <a:latin typeface="Arial" charset="0"/>
                <a:ea typeface="ＭＳ Ｐゴシック" charset="0"/>
              </a:rPr>
              <a:t>djusted for</a:t>
            </a:r>
            <a:endParaRPr lang="en-US" dirty="0">
              <a:latin typeface="Arial" charset="0"/>
              <a:ea typeface="ＭＳ Ｐゴシック" charset="0"/>
            </a:endParaRPr>
          </a:p>
          <a:p>
            <a:pPr lvl="2"/>
            <a:r>
              <a:rPr lang="en-US" dirty="0">
                <a:latin typeface="Arial" charset="0"/>
                <a:ea typeface="ＭＳ Ｐゴシック" charset="0"/>
              </a:rPr>
              <a:t>Sex </a:t>
            </a:r>
            <a:endParaRPr lang="en-US" dirty="0" smtClean="0">
              <a:latin typeface="Arial" charset="0"/>
              <a:ea typeface="ＭＳ Ｐゴシック" charset="0"/>
            </a:endParaRPr>
          </a:p>
          <a:p>
            <a:pPr lvl="2"/>
            <a:r>
              <a:rPr lang="en-US" dirty="0">
                <a:latin typeface="Arial" charset="0"/>
                <a:ea typeface="ＭＳ Ｐゴシック" charset="0"/>
              </a:rPr>
              <a:t>A</a:t>
            </a:r>
            <a:r>
              <a:rPr lang="en-US" dirty="0" smtClean="0">
                <a:latin typeface="Arial" charset="0"/>
                <a:ea typeface="ＭＳ Ｐゴシック" charset="0"/>
              </a:rPr>
              <a:t>ge</a:t>
            </a:r>
            <a:endParaRPr lang="en-US" dirty="0">
              <a:latin typeface="Arial" charset="0"/>
              <a:ea typeface="ＭＳ Ｐゴシック" charset="0"/>
            </a:endParaRPr>
          </a:p>
          <a:p>
            <a:pPr lvl="2"/>
            <a:r>
              <a:rPr lang="en-US" dirty="0">
                <a:latin typeface="Arial" charset="0"/>
                <a:ea typeface="ＭＳ Ｐゴシック" charset="0"/>
              </a:rPr>
              <a:t>Cancer type </a:t>
            </a:r>
          </a:p>
          <a:p>
            <a:pPr lvl="2"/>
            <a:r>
              <a:rPr lang="en-US" dirty="0">
                <a:latin typeface="Arial" charset="0"/>
                <a:ea typeface="ＭＳ Ｐゴシック" charset="0"/>
              </a:rPr>
              <a:t>PS </a:t>
            </a:r>
          </a:p>
          <a:p>
            <a:pPr lvl="2"/>
            <a:r>
              <a:rPr lang="en-US" dirty="0">
                <a:latin typeface="Arial" charset="0"/>
                <a:ea typeface="ＭＳ Ｐゴシック" charset="0"/>
              </a:rPr>
              <a:t>Stage </a:t>
            </a:r>
          </a:p>
          <a:p>
            <a:pPr lvl="2"/>
            <a:r>
              <a:rPr lang="en-US" dirty="0">
                <a:latin typeface="Arial" charset="0"/>
                <a:ea typeface="ＭＳ Ｐゴシック" charset="0"/>
              </a:rPr>
              <a:t>Treatment </a:t>
            </a:r>
          </a:p>
          <a:p>
            <a:endParaRPr lang="en-US" dirty="0" smtClean="0">
              <a:latin typeface="Arial" charset="0"/>
              <a:ea typeface="ＭＳ Ｐゴシック" charset="0"/>
            </a:endParaRPr>
          </a:p>
          <a:p>
            <a:r>
              <a:rPr lang="en-US" dirty="0" smtClean="0">
                <a:latin typeface="Arial" charset="0"/>
                <a:ea typeface="ＭＳ Ｐゴシック" charset="0"/>
              </a:rPr>
              <a:t>Kaplan</a:t>
            </a:r>
            <a:r>
              <a:rPr lang="en-US" dirty="0">
                <a:latin typeface="Arial" charset="0"/>
                <a:ea typeface="ＭＳ Ｐゴシック" charset="0"/>
              </a:rPr>
              <a:t>–Meier </a:t>
            </a:r>
          </a:p>
          <a:p>
            <a:endParaRPr lang="en-US" dirty="0">
              <a:latin typeface="Arial" charset="0"/>
              <a:ea typeface="ＭＳ Ｐゴシック" charset="0"/>
            </a:endParaRPr>
          </a:p>
        </p:txBody>
      </p:sp>
      <p:sp>
        <p:nvSpPr>
          <p:cNvPr id="60419"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9493994-6AB0-1F4C-88D8-E0FF4BBED425}" type="datetime1">
              <a:rPr lang="en-US" sz="800">
                <a:solidFill>
                  <a:srgbClr val="125E7B"/>
                </a:solidFill>
              </a:rPr>
              <a:pPr/>
              <a:t>11/9/2018</a:t>
            </a:fld>
            <a:endParaRPr lang="en-US" sz="800">
              <a:solidFill>
                <a:srgbClr val="125E7B"/>
              </a:solidFill>
            </a:endParaRPr>
          </a:p>
        </p:txBody>
      </p:sp>
      <p:sp>
        <p:nvSpPr>
          <p:cNvPr id="60420"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6042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17B04F1-0AFB-0B43-91C1-5CE054202671}" type="slidenum">
              <a:rPr lang="en-US" sz="1000">
                <a:solidFill>
                  <a:srgbClr val="125E7B"/>
                </a:solidFill>
                <a:cs typeface="Arial" charset="0"/>
              </a:rPr>
              <a:pPr/>
              <a:t>28</a:t>
            </a:fld>
            <a:endParaRPr lang="en-US" sz="1000">
              <a:solidFill>
                <a:srgbClr val="125E7B"/>
              </a:solidFill>
              <a:cs typeface="Arial"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pPr>
              <a:defRPr/>
            </a:pPr>
            <a:r>
              <a:rPr lang="en-US" dirty="0" smtClean="0"/>
              <a:t>Results</a:t>
            </a:r>
            <a:endParaRPr lang="en-US" dirty="0"/>
          </a:p>
        </p:txBody>
      </p:sp>
      <p:pic>
        <p:nvPicPr>
          <p:cNvPr id="43010" name="Content Placeholder 2" descr="Untitled 4.jpg"/>
          <p:cNvPicPr>
            <a:picLocks noGrp="1" noChangeAspect="1"/>
          </p:cNvPicPr>
          <p:nvPr>
            <p:ph idx="1"/>
          </p:nvPr>
        </p:nvPicPr>
        <p:blipFill>
          <a:blip r:embed="rId2">
            <a:extLst>
              <a:ext uri="{28A0092B-C50C-407E-A947-70E740481C1C}">
                <a14:useLocalDpi xmlns:a14="http://schemas.microsoft.com/office/drawing/2010/main" val="0"/>
              </a:ext>
            </a:extLst>
          </a:blip>
          <a:srcRect l="-9068" r="-9068"/>
          <a:stretch>
            <a:fillRect/>
          </a:stretch>
        </p:blipFill>
        <p:spPr>
          <a:xfrm>
            <a:off x="304800" y="1370013"/>
            <a:ext cx="8229600" cy="4648200"/>
          </a:xfrm>
          <a:ln>
            <a:solidFill>
              <a:srgbClr val="FF0000"/>
            </a:solidFill>
            <a:miter lim="800000"/>
            <a:headEnd/>
            <a:tailEnd/>
          </a:ln>
        </p:spPr>
      </p:pic>
      <p:sp>
        <p:nvSpPr>
          <p:cNvPr id="43011" name="Date Placeholder 3"/>
          <p:cNvSpPr>
            <a:spLocks noGrp="1" noChangeArrowheads="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574D07B-FA54-154E-A669-E0F55DC75B71}" type="datetime1">
              <a:rPr lang="en-US" sz="800">
                <a:solidFill>
                  <a:srgbClr val="125E7B"/>
                </a:solidFill>
              </a:rPr>
              <a:pPr/>
              <a:t>11/9/2018</a:t>
            </a:fld>
            <a:endParaRPr lang="en-US" sz="800">
              <a:solidFill>
                <a:srgbClr val="125E7B"/>
              </a:solidFill>
            </a:endParaRPr>
          </a:p>
        </p:txBody>
      </p:sp>
      <p:sp>
        <p:nvSpPr>
          <p:cNvPr id="43012" name="Footer Placeholder 4"/>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a:latin typeface="Calibri" charset="0"/>
                <a:cs typeface="Calibri" charset="0"/>
              </a:rPr>
              <a:t>Median follow-up time was 16.9 months </a:t>
            </a:r>
          </a:p>
          <a:p>
            <a:endParaRPr lang="en-US" sz="800">
              <a:solidFill>
                <a:srgbClr val="A6A6A6"/>
              </a:solidFill>
              <a:cs typeface="Arial" charset="0"/>
            </a:endParaRPr>
          </a:p>
        </p:txBody>
      </p:sp>
      <p:sp>
        <p:nvSpPr>
          <p:cNvPr id="43013" name="Slide Number Placeholder 5"/>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C8E3EB8-A2B0-2C4F-AF3A-D3CA554C5BDD}" type="slidenum">
              <a:rPr lang="en-US" sz="1000">
                <a:solidFill>
                  <a:srgbClr val="125E7B"/>
                </a:solidFill>
                <a:cs typeface="Arial" charset="0"/>
              </a:rPr>
              <a:pPr/>
              <a:t>29</a:t>
            </a:fld>
            <a:endParaRPr lang="en-US" sz="1000">
              <a:solidFill>
                <a:srgbClr val="125E7B"/>
              </a:solidFill>
              <a:cs typeface="Arial" charset="0"/>
            </a:endParaRPr>
          </a:p>
        </p:txBody>
      </p:sp>
      <p:cxnSp>
        <p:nvCxnSpPr>
          <p:cNvPr id="8" name="Straight Connector 7"/>
          <p:cNvCxnSpPr/>
          <p:nvPr/>
        </p:nvCxnSpPr>
        <p:spPr>
          <a:xfrm>
            <a:off x="3810000" y="2286000"/>
            <a:ext cx="3810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5813425" y="2286000"/>
            <a:ext cx="3810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572000" y="2286000"/>
            <a:ext cx="381000"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6477000" y="2286000"/>
            <a:ext cx="381000"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2819400" y="2209800"/>
            <a:ext cx="304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p:nvCxnSpPr>
        <p:spPr>
          <a:xfrm>
            <a:off x="3886200" y="4419600"/>
            <a:ext cx="6858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6972300" y="4419600"/>
            <a:ext cx="2667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124200" y="3124200"/>
            <a:ext cx="6858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3581400" y="4953000"/>
            <a:ext cx="152400" cy="3810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3429000" y="5271433"/>
            <a:ext cx="1353931" cy="276999"/>
          </a:xfrm>
          <a:prstGeom prst="rect">
            <a:avLst/>
          </a:prstGeom>
          <a:noFill/>
        </p:spPr>
        <p:txBody>
          <a:bodyPr wrap="none" rtlCol="0">
            <a:spAutoFit/>
          </a:bodyPr>
          <a:lstStyle/>
          <a:p>
            <a:r>
              <a:rPr lang="en-US" sz="1200" dirty="0" smtClean="0">
                <a:solidFill>
                  <a:srgbClr val="FF0000"/>
                </a:solidFill>
                <a:latin typeface="Calibri"/>
                <a:cs typeface="Calibri"/>
              </a:rPr>
              <a:t>68% Palliative care</a:t>
            </a:r>
            <a:endParaRPr lang="en-US" sz="1200" dirty="0">
              <a:solidFill>
                <a:srgbClr val="FF0000"/>
              </a:solidFill>
              <a:latin typeface="Calibri"/>
              <a:cs typeface="Calibri"/>
            </a:endParaRPr>
          </a:p>
        </p:txBody>
      </p:sp>
      <p:sp>
        <p:nvSpPr>
          <p:cNvPr id="11" name="Rectangle 10"/>
          <p:cNvSpPr/>
          <p:nvPr/>
        </p:nvSpPr>
        <p:spPr>
          <a:xfrm>
            <a:off x="4849698" y="5655552"/>
            <a:ext cx="4572000" cy="276999"/>
          </a:xfrm>
          <a:prstGeom prst="rect">
            <a:avLst/>
          </a:prstGeom>
        </p:spPr>
        <p:txBody>
          <a:bodyPr>
            <a:spAutoFit/>
          </a:bodyPr>
          <a:lstStyle/>
          <a:p>
            <a:r>
              <a:rPr lang="en-US" sz="1200" dirty="0">
                <a:solidFill>
                  <a:srgbClr val="FF0000"/>
                </a:solidFill>
                <a:latin typeface="Calibri"/>
                <a:cs typeface="Calibri"/>
              </a:rPr>
              <a:t>Almost all patients lived at home (n.275, 96%</a:t>
            </a:r>
            <a:r>
              <a:rPr lang="en-US" sz="1200" dirty="0" smtClean="0">
                <a:solidFill>
                  <a:srgbClr val="FF0000"/>
                </a:solidFill>
                <a:latin typeface="Calibri"/>
                <a:cs typeface="Calibri"/>
              </a:rPr>
              <a:t>)</a:t>
            </a:r>
            <a:endParaRPr lang="en-US" sz="1200" dirty="0">
              <a:solidFill>
                <a:srgbClr val="FF0000"/>
              </a:solidFill>
              <a:latin typeface="Calibri"/>
              <a:cs typeface="Calibri"/>
            </a:endParaRPr>
          </a:p>
        </p:txBody>
      </p:sp>
      <p:sp>
        <p:nvSpPr>
          <p:cNvPr id="12" name="TextBox 11"/>
          <p:cNvSpPr txBox="1"/>
          <p:nvPr/>
        </p:nvSpPr>
        <p:spPr>
          <a:xfrm>
            <a:off x="5667124" y="813596"/>
            <a:ext cx="1715058" cy="461665"/>
          </a:xfrm>
          <a:prstGeom prst="rect">
            <a:avLst/>
          </a:prstGeom>
          <a:noFill/>
        </p:spPr>
        <p:txBody>
          <a:bodyPr wrap="none" rtlCol="0">
            <a:spAutoFit/>
          </a:bodyPr>
          <a:lstStyle/>
          <a:p>
            <a:r>
              <a:rPr lang="en-US" sz="1200" dirty="0" smtClean="0">
                <a:solidFill>
                  <a:srgbClr val="FF0000"/>
                </a:solidFill>
                <a:latin typeface="Calibri"/>
                <a:cs typeface="Calibri"/>
              </a:rPr>
              <a:t>15 Frail (14 had poor PS)</a:t>
            </a:r>
          </a:p>
          <a:p>
            <a:r>
              <a:rPr lang="en-US" sz="1200" dirty="0" smtClean="0">
                <a:solidFill>
                  <a:srgbClr val="FF0000"/>
                </a:solidFill>
                <a:latin typeface="Calibri"/>
                <a:cs typeface="Calibri"/>
              </a:rPr>
              <a:t>89 intermediate</a:t>
            </a:r>
            <a:endParaRPr lang="en-US" sz="1200" dirty="0">
              <a:solidFill>
                <a:srgbClr val="FF0000"/>
              </a:solidFill>
              <a:latin typeface="Calibri"/>
              <a:cs typeface="Calibri"/>
            </a:endParaRPr>
          </a:p>
        </p:txBody>
      </p:sp>
      <p:cxnSp>
        <p:nvCxnSpPr>
          <p:cNvPr id="27" name="Straight Arrow Connector 26"/>
          <p:cNvCxnSpPr/>
          <p:nvPr/>
        </p:nvCxnSpPr>
        <p:spPr>
          <a:xfrm flipV="1">
            <a:off x="5813425" y="1275261"/>
            <a:ext cx="0" cy="782139"/>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6210300" y="3137090"/>
            <a:ext cx="2667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6971647" y="3137090"/>
            <a:ext cx="2667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8"/>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4"/>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3"/>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12"/>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27"/>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8"/>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32"/>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34"/>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nodeType="clickEffect">
                                  <p:stCondLst>
                                    <p:cond delay="0"/>
                                  </p:stCondLst>
                                  <p:childTnLst>
                                    <p:set>
                                      <p:cBhvr>
                                        <p:cTn id="64" dur="1" fill="hold">
                                          <p:stCondLst>
                                            <p:cond delay="0"/>
                                          </p:stCondLst>
                                        </p:cTn>
                                        <p:tgtEl>
                                          <p:spTgt spid="4"/>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16"/>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grpId="1" nodeType="clickEffect">
                                  <p:stCondLst>
                                    <p:cond delay="0"/>
                                  </p:stCondLst>
                                  <p:childTnLst>
                                    <p:set>
                                      <p:cBhvr>
                                        <p:cTn id="76" dur="1" fill="hold">
                                          <p:stCondLst>
                                            <p:cond delay="0"/>
                                          </p:stCondLst>
                                        </p:cTn>
                                        <p:tgtEl>
                                          <p:spTgt spid="10"/>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9"/>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p:bldP spid="10" grpId="1"/>
      <p:bldP spid="11" grpId="0"/>
      <p:bldP spid="12" grpId="0"/>
      <p:bldP spid="12"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pPr>
              <a:defRPr/>
            </a:pPr>
            <a:r>
              <a:rPr lang="en-US" dirty="0" smtClean="0"/>
              <a:t>Results</a:t>
            </a:r>
            <a:endParaRPr lang="en-US" dirty="0"/>
          </a:p>
        </p:txBody>
      </p:sp>
      <p:pic>
        <p:nvPicPr>
          <p:cNvPr id="44034" name="Content Placeholder 2" descr="Untitled 5.jpg"/>
          <p:cNvPicPr>
            <a:picLocks noGrp="1" noChangeAspect="1"/>
          </p:cNvPicPr>
          <p:nvPr>
            <p:ph idx="1"/>
          </p:nvPr>
        </p:nvPicPr>
        <p:blipFill>
          <a:blip r:embed="rId3">
            <a:extLst>
              <a:ext uri="{28A0092B-C50C-407E-A947-70E740481C1C}">
                <a14:useLocalDpi xmlns:a14="http://schemas.microsoft.com/office/drawing/2010/main" val="0"/>
              </a:ext>
            </a:extLst>
          </a:blip>
          <a:srcRect l="-39008" r="-39008"/>
          <a:stretch>
            <a:fillRect/>
          </a:stretch>
        </p:blipFill>
        <p:spPr/>
      </p:pic>
      <p:sp>
        <p:nvSpPr>
          <p:cNvPr id="44035" name="Date Placeholder 3"/>
          <p:cNvSpPr>
            <a:spLocks noGrp="1" noChangeArrowheads="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FC3B2F7E-1574-BA49-83D2-41A2A9ACE0A8}" type="datetime1">
              <a:rPr lang="en-US" sz="800">
                <a:solidFill>
                  <a:srgbClr val="125E7B"/>
                </a:solidFill>
              </a:rPr>
              <a:pPr/>
              <a:t>11/9/2018</a:t>
            </a:fld>
            <a:endParaRPr lang="en-US" sz="800">
              <a:solidFill>
                <a:srgbClr val="125E7B"/>
              </a:solidFill>
            </a:endParaRPr>
          </a:p>
        </p:txBody>
      </p:sp>
      <p:sp>
        <p:nvSpPr>
          <p:cNvPr id="44036" name="Footer Placeholder 4"/>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44037" name="Slide Number Placeholder 5"/>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F0FC83D0-E70F-9443-8EB5-1C4D1E6F6C0B}" type="slidenum">
              <a:rPr lang="en-US" sz="1000">
                <a:solidFill>
                  <a:srgbClr val="125E7B"/>
                </a:solidFill>
                <a:cs typeface="Arial" charset="0"/>
              </a:rPr>
              <a:pPr/>
              <a:t>30</a:t>
            </a:fld>
            <a:endParaRPr lang="en-US" sz="1000">
              <a:solidFill>
                <a:srgbClr val="125E7B"/>
              </a:solidFill>
              <a:cs typeface="Arial" charset="0"/>
            </a:endParaRPr>
          </a:p>
        </p:txBody>
      </p:sp>
      <p:cxnSp>
        <p:nvCxnSpPr>
          <p:cNvPr id="9" name="Straight Arrow Connector 8"/>
          <p:cNvCxnSpPr/>
          <p:nvPr/>
        </p:nvCxnSpPr>
        <p:spPr>
          <a:xfrm>
            <a:off x="1676400" y="2895600"/>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1676400" y="3200400"/>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1676400" y="2590800"/>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 name="Left Bracket 9"/>
          <p:cNvSpPr/>
          <p:nvPr/>
        </p:nvSpPr>
        <p:spPr>
          <a:xfrm>
            <a:off x="1447800" y="2438400"/>
            <a:ext cx="228600" cy="990600"/>
          </a:xfrm>
          <a:prstGeom prst="leftBracket">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44042" name="TextBox 10"/>
          <p:cNvSpPr txBox="1">
            <a:spLocks noChangeArrowheads="1"/>
          </p:cNvSpPr>
          <p:nvPr/>
        </p:nvSpPr>
        <p:spPr bwMode="auto">
          <a:xfrm>
            <a:off x="673100" y="2738438"/>
            <a:ext cx="77474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t>Most </a:t>
            </a:r>
            <a:endParaRPr lang="en-US" sz="1200" dirty="0" smtClean="0"/>
          </a:p>
          <a:p>
            <a:r>
              <a:rPr lang="en-US" sz="1200" dirty="0" smtClean="0"/>
              <a:t>common</a:t>
            </a:r>
            <a:endParaRPr lang="en-US" sz="1200" dirty="0"/>
          </a:p>
        </p:txBody>
      </p:sp>
      <p:sp>
        <p:nvSpPr>
          <p:cNvPr id="3" name="Rectangle 2"/>
          <p:cNvSpPr/>
          <p:nvPr/>
        </p:nvSpPr>
        <p:spPr>
          <a:xfrm>
            <a:off x="6858000" y="1999565"/>
            <a:ext cx="4572000" cy="830997"/>
          </a:xfrm>
          <a:prstGeom prst="rect">
            <a:avLst/>
          </a:prstGeom>
        </p:spPr>
        <p:txBody>
          <a:bodyPr>
            <a:spAutoFit/>
          </a:bodyPr>
          <a:lstStyle/>
          <a:p>
            <a:r>
              <a:rPr lang="en-US" sz="1200" dirty="0" smtClean="0">
                <a:latin typeface="Calibri"/>
                <a:cs typeface="Calibri"/>
              </a:rPr>
              <a:t>           67</a:t>
            </a:r>
            <a:r>
              <a:rPr lang="mr-IN" sz="1200" dirty="0" smtClean="0">
                <a:latin typeface="Calibri"/>
                <a:cs typeface="Calibri"/>
              </a:rPr>
              <a:t> (</a:t>
            </a:r>
            <a:r>
              <a:rPr lang="en-US" sz="1200" dirty="0" smtClean="0">
                <a:latin typeface="Calibri"/>
                <a:cs typeface="Calibri"/>
              </a:rPr>
              <a:t>23%</a:t>
            </a:r>
            <a:r>
              <a:rPr lang="mr-IN" sz="1200" dirty="0" smtClean="0">
                <a:latin typeface="Calibri"/>
                <a:cs typeface="Calibri"/>
              </a:rPr>
              <a:t>)</a:t>
            </a:r>
            <a:r>
              <a:rPr lang="en-US" sz="1200" dirty="0" smtClean="0">
                <a:latin typeface="Calibri"/>
                <a:cs typeface="Calibri"/>
              </a:rPr>
              <a:t> </a:t>
            </a:r>
          </a:p>
          <a:p>
            <a:endParaRPr lang="en-US" sz="1200" dirty="0" smtClean="0">
              <a:latin typeface="Calibri"/>
              <a:cs typeface="Calibri"/>
            </a:endParaRPr>
          </a:p>
          <a:p>
            <a:endParaRPr lang="en-US" sz="1200" dirty="0">
              <a:latin typeface="Calibri"/>
              <a:cs typeface="Calibri"/>
            </a:endParaRPr>
          </a:p>
          <a:p>
            <a:r>
              <a:rPr lang="en-US" sz="1200" dirty="0" err="1" smtClean="0">
                <a:latin typeface="Calibri"/>
                <a:cs typeface="Calibri"/>
              </a:rPr>
              <a:t>mGA</a:t>
            </a:r>
            <a:r>
              <a:rPr lang="en-US" sz="1200" dirty="0" smtClean="0">
                <a:latin typeface="Calibri"/>
                <a:cs typeface="Calibri"/>
              </a:rPr>
              <a:t>-frail but </a:t>
            </a:r>
            <a:r>
              <a:rPr lang="en-US" sz="1200" dirty="0" err="1" smtClean="0">
                <a:latin typeface="Calibri"/>
                <a:cs typeface="Calibri"/>
              </a:rPr>
              <a:t>onc</a:t>
            </a:r>
            <a:r>
              <a:rPr lang="en-US" sz="1200" dirty="0">
                <a:latin typeface="Calibri"/>
                <a:cs typeface="Calibri"/>
              </a:rPr>
              <a:t> </a:t>
            </a:r>
            <a:r>
              <a:rPr lang="en-US" sz="1200" dirty="0" smtClean="0">
                <a:latin typeface="Calibri"/>
                <a:cs typeface="Calibri"/>
              </a:rPr>
              <a:t>fit</a:t>
            </a:r>
            <a:endParaRPr lang="en-US" sz="1200" dirty="0">
              <a:latin typeface="Calibri"/>
              <a:cs typeface="Calibri"/>
            </a:endParaRPr>
          </a:p>
        </p:txBody>
      </p:sp>
      <p:sp>
        <p:nvSpPr>
          <p:cNvPr id="4" name="Rectangle 3"/>
          <p:cNvSpPr/>
          <p:nvPr/>
        </p:nvSpPr>
        <p:spPr>
          <a:xfrm>
            <a:off x="6881608" y="4114800"/>
            <a:ext cx="4572000" cy="1015663"/>
          </a:xfrm>
          <a:prstGeom prst="rect">
            <a:avLst/>
          </a:prstGeom>
        </p:spPr>
        <p:txBody>
          <a:bodyPr>
            <a:spAutoFit/>
          </a:bodyPr>
          <a:lstStyle/>
          <a:p>
            <a:r>
              <a:rPr lang="en-US" sz="1200" dirty="0" smtClean="0">
                <a:latin typeface="Calibri"/>
                <a:cs typeface="Calibri"/>
              </a:rPr>
              <a:t>  The </a:t>
            </a:r>
            <a:r>
              <a:rPr lang="en-US" sz="1200" dirty="0">
                <a:latin typeface="Calibri"/>
                <a:cs typeface="Calibri"/>
              </a:rPr>
              <a:t>kappa statistic </a:t>
            </a:r>
            <a:endParaRPr lang="en-US" sz="1200" dirty="0" smtClean="0">
              <a:latin typeface="Calibri"/>
              <a:cs typeface="Calibri"/>
            </a:endParaRPr>
          </a:p>
          <a:p>
            <a:endParaRPr lang="en-US" sz="1200" dirty="0" smtClean="0">
              <a:latin typeface="Calibri"/>
              <a:cs typeface="Calibri"/>
            </a:endParaRPr>
          </a:p>
          <a:p>
            <a:endParaRPr lang="en-US" sz="1200" dirty="0" smtClean="0">
              <a:latin typeface="Calibri"/>
              <a:cs typeface="Calibri"/>
            </a:endParaRPr>
          </a:p>
          <a:p>
            <a:endParaRPr lang="en-US" sz="1200" dirty="0" smtClean="0">
              <a:latin typeface="Calibri"/>
              <a:cs typeface="Calibri"/>
            </a:endParaRPr>
          </a:p>
          <a:p>
            <a:r>
              <a:rPr lang="en-US" sz="1200" dirty="0" smtClean="0">
                <a:latin typeface="Calibri"/>
                <a:cs typeface="Calibri"/>
              </a:rPr>
              <a:t>0.30 </a:t>
            </a:r>
            <a:r>
              <a:rPr lang="en-US" sz="1200" dirty="0">
                <a:latin typeface="Calibri"/>
                <a:cs typeface="Calibri"/>
              </a:rPr>
              <a:t>(95% CI 0.19; 0.41</a:t>
            </a:r>
            <a:r>
              <a:rPr lang="en-US" sz="1200" dirty="0" smtClean="0">
                <a:latin typeface="Calibri"/>
                <a:cs typeface="Calibri"/>
              </a:rPr>
              <a:t>)</a:t>
            </a:r>
            <a:endParaRPr lang="en-US" sz="1200" dirty="0">
              <a:latin typeface="Calibri"/>
              <a:cs typeface="Calibri"/>
            </a:endParaRPr>
          </a:p>
        </p:txBody>
      </p:sp>
      <p:cxnSp>
        <p:nvCxnSpPr>
          <p:cNvPr id="6" name="Straight Arrow Connector 5"/>
          <p:cNvCxnSpPr/>
          <p:nvPr/>
        </p:nvCxnSpPr>
        <p:spPr>
          <a:xfrm>
            <a:off x="7620000" y="4419600"/>
            <a:ext cx="0" cy="3810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7620000" y="2286000"/>
            <a:ext cx="0" cy="3048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7"/>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6"/>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pPr>
              <a:defRPr/>
            </a:pPr>
            <a:r>
              <a:rPr lang="en-US" dirty="0" smtClean="0"/>
              <a:t>Results</a:t>
            </a:r>
            <a:endParaRPr lang="en-US" dirty="0"/>
          </a:p>
        </p:txBody>
      </p:sp>
      <p:pic>
        <p:nvPicPr>
          <p:cNvPr id="45058" name="Content Placeholder 2" descr="Untitled 6.jpg"/>
          <p:cNvPicPr>
            <a:picLocks noGrp="1" noChangeAspect="1"/>
          </p:cNvPicPr>
          <p:nvPr>
            <p:ph idx="1"/>
          </p:nvPr>
        </p:nvPicPr>
        <p:blipFill>
          <a:blip r:embed="rId3">
            <a:extLst>
              <a:ext uri="{28A0092B-C50C-407E-A947-70E740481C1C}">
                <a14:useLocalDpi xmlns:a14="http://schemas.microsoft.com/office/drawing/2010/main" val="0"/>
              </a:ext>
            </a:extLst>
          </a:blip>
          <a:srcRect l="-18369" r="-18369"/>
          <a:stretch>
            <a:fillRect/>
          </a:stretch>
        </p:blipFill>
        <p:spPr/>
      </p:pic>
      <p:sp>
        <p:nvSpPr>
          <p:cNvPr id="45059" name="Date Placeholder 3"/>
          <p:cNvSpPr>
            <a:spLocks noGrp="1" noChangeArrowheads="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B911E03-A557-004E-B9BB-578EC7E443C2}" type="datetime1">
              <a:rPr lang="en-US" sz="800">
                <a:solidFill>
                  <a:srgbClr val="125E7B"/>
                </a:solidFill>
              </a:rPr>
              <a:pPr/>
              <a:t>11/9/2018</a:t>
            </a:fld>
            <a:endParaRPr lang="en-US" sz="800">
              <a:solidFill>
                <a:srgbClr val="125E7B"/>
              </a:solidFill>
            </a:endParaRPr>
          </a:p>
        </p:txBody>
      </p:sp>
      <p:sp>
        <p:nvSpPr>
          <p:cNvPr id="45060" name="Footer Placeholder 4"/>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45061" name="Slide Number Placeholder 5"/>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64018E0-0AB8-8049-8F33-88A2EB728093}" type="slidenum">
              <a:rPr lang="en-US" sz="1000">
                <a:solidFill>
                  <a:srgbClr val="125E7B"/>
                </a:solidFill>
                <a:cs typeface="Arial" charset="0"/>
              </a:rPr>
              <a:pPr/>
              <a:t>31</a:t>
            </a:fld>
            <a:endParaRPr lang="en-US" sz="1000">
              <a:solidFill>
                <a:srgbClr val="125E7B"/>
              </a:solidFill>
              <a:cs typeface="Arial" charset="0"/>
            </a:endParaRPr>
          </a:p>
        </p:txBody>
      </p:sp>
      <p:cxnSp>
        <p:nvCxnSpPr>
          <p:cNvPr id="4" name="Straight Arrow Connector 3"/>
          <p:cNvCxnSpPr/>
          <p:nvPr/>
        </p:nvCxnSpPr>
        <p:spPr>
          <a:xfrm flipH="1">
            <a:off x="6096000" y="2362200"/>
            <a:ext cx="3810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1524000" y="3810000"/>
            <a:ext cx="304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pPr>
              <a:defRPr/>
            </a:pPr>
            <a:r>
              <a:rPr lang="en-US" dirty="0" smtClean="0"/>
              <a:t>Results</a:t>
            </a:r>
            <a:endParaRPr lang="en-US" dirty="0"/>
          </a:p>
        </p:txBody>
      </p:sp>
      <p:pic>
        <p:nvPicPr>
          <p:cNvPr id="46082" name="Content Placeholder 2" descr="Untitled 7.jpg"/>
          <p:cNvPicPr>
            <a:picLocks noGrp="1" noChangeAspect="1"/>
          </p:cNvPicPr>
          <p:nvPr>
            <p:ph idx="1"/>
          </p:nvPr>
        </p:nvPicPr>
        <p:blipFill>
          <a:blip r:embed="rId3">
            <a:extLst>
              <a:ext uri="{28A0092B-C50C-407E-A947-70E740481C1C}">
                <a14:useLocalDpi xmlns:a14="http://schemas.microsoft.com/office/drawing/2010/main" val="0"/>
              </a:ext>
            </a:extLst>
          </a:blip>
          <a:srcRect t="-14833" b="-14833"/>
          <a:stretch>
            <a:fillRect/>
          </a:stretch>
        </p:blipFill>
        <p:spPr>
          <a:xfrm>
            <a:off x="291911" y="1371600"/>
            <a:ext cx="8229600" cy="4648200"/>
          </a:xfrm>
        </p:spPr>
      </p:pic>
      <p:sp>
        <p:nvSpPr>
          <p:cNvPr id="46083" name="Date Placeholder 3"/>
          <p:cNvSpPr>
            <a:spLocks noGrp="1" noChangeArrowheads="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1A8E7FC-B98A-9545-BF0B-8F8D958535EE}" type="datetime1">
              <a:rPr lang="en-US" sz="800">
                <a:solidFill>
                  <a:srgbClr val="125E7B"/>
                </a:solidFill>
              </a:rPr>
              <a:pPr/>
              <a:t>11/9/2018</a:t>
            </a:fld>
            <a:endParaRPr lang="en-US" sz="800">
              <a:solidFill>
                <a:srgbClr val="125E7B"/>
              </a:solidFill>
            </a:endParaRPr>
          </a:p>
        </p:txBody>
      </p:sp>
      <p:sp>
        <p:nvSpPr>
          <p:cNvPr id="46084" name="Footer Placeholder 4"/>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46085" name="Slide Number Placeholder 5"/>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9CA2CA01-F7AD-E94D-8161-E1EDCFA02682}" type="slidenum">
              <a:rPr lang="en-US" sz="1000">
                <a:solidFill>
                  <a:srgbClr val="125E7B"/>
                </a:solidFill>
                <a:cs typeface="Arial" charset="0"/>
              </a:rPr>
              <a:pPr/>
              <a:t>32</a:t>
            </a:fld>
            <a:endParaRPr lang="en-US" sz="1000">
              <a:solidFill>
                <a:srgbClr val="125E7B"/>
              </a:solidFill>
              <a:cs typeface="Arial"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latin typeface="Calibri"/>
              <a:cs typeface="Calibri"/>
            </a:endParaRPr>
          </a:p>
          <a:p>
            <a:r>
              <a:rPr lang="en-US" dirty="0" smtClean="0">
                <a:latin typeface="Calibri"/>
                <a:cs typeface="Calibri"/>
              </a:rPr>
              <a:t>Only </a:t>
            </a:r>
            <a:r>
              <a:rPr lang="en-US" dirty="0">
                <a:latin typeface="Calibri"/>
                <a:cs typeface="Calibri"/>
              </a:rPr>
              <a:t>fair agreement between frailty </a:t>
            </a:r>
            <a:r>
              <a:rPr lang="en-US" dirty="0" smtClean="0">
                <a:latin typeface="Calibri"/>
                <a:cs typeface="Calibri"/>
              </a:rPr>
              <a:t>classified </a:t>
            </a:r>
          </a:p>
          <a:p>
            <a:endParaRPr lang="en-US" dirty="0">
              <a:latin typeface="Calibri"/>
              <a:cs typeface="Calibri"/>
            </a:endParaRPr>
          </a:p>
          <a:p>
            <a:r>
              <a:rPr lang="en-US" dirty="0" smtClean="0">
                <a:latin typeface="Calibri"/>
                <a:cs typeface="Calibri"/>
              </a:rPr>
              <a:t>Oncologists missed almost half of the </a:t>
            </a:r>
            <a:r>
              <a:rPr lang="en-US" dirty="0" err="1" smtClean="0">
                <a:latin typeface="Calibri"/>
                <a:cs typeface="Calibri"/>
              </a:rPr>
              <a:t>mGA</a:t>
            </a:r>
            <a:r>
              <a:rPr lang="en-US" dirty="0" smtClean="0">
                <a:latin typeface="Calibri"/>
                <a:cs typeface="Calibri"/>
              </a:rPr>
              <a:t> frail patients</a:t>
            </a:r>
          </a:p>
          <a:p>
            <a:endParaRPr lang="en-US" dirty="0" smtClean="0">
              <a:latin typeface="Calibri"/>
              <a:cs typeface="Calibri"/>
            </a:endParaRPr>
          </a:p>
          <a:p>
            <a:r>
              <a:rPr lang="en-US" dirty="0" smtClean="0">
                <a:latin typeface="Calibri"/>
                <a:cs typeface="Calibri"/>
              </a:rPr>
              <a:t>Suggests that oncologists emphasize  more on </a:t>
            </a:r>
            <a:r>
              <a:rPr lang="en-US" dirty="0">
                <a:latin typeface="Calibri"/>
                <a:cs typeface="Calibri"/>
              </a:rPr>
              <a:t>cancer-</a:t>
            </a:r>
            <a:r>
              <a:rPr lang="en-US" dirty="0" smtClean="0">
                <a:latin typeface="Calibri"/>
                <a:cs typeface="Calibri"/>
              </a:rPr>
              <a:t>related factors </a:t>
            </a:r>
          </a:p>
          <a:p>
            <a:endParaRPr lang="en-US" dirty="0">
              <a:latin typeface="Calibri"/>
              <a:cs typeface="Calibri"/>
            </a:endParaRPr>
          </a:p>
          <a:p>
            <a:r>
              <a:rPr lang="en-US" dirty="0"/>
              <a:t>O</a:t>
            </a:r>
            <a:r>
              <a:rPr lang="en-US" dirty="0" smtClean="0"/>
              <a:t>nly </a:t>
            </a:r>
            <a:r>
              <a:rPr lang="en-US" dirty="0" err="1"/>
              <a:t>mGA</a:t>
            </a:r>
            <a:r>
              <a:rPr lang="en-US" dirty="0"/>
              <a:t> </a:t>
            </a:r>
            <a:r>
              <a:rPr lang="en-US" dirty="0" smtClean="0"/>
              <a:t>was </a:t>
            </a:r>
            <a:r>
              <a:rPr lang="en-US" dirty="0"/>
              <a:t>an independent negative prognostic factor for OS </a:t>
            </a:r>
            <a:endParaRPr lang="en-US" dirty="0" smtClean="0"/>
          </a:p>
        </p:txBody>
      </p:sp>
      <p:sp>
        <p:nvSpPr>
          <p:cNvPr id="4" name="Date Placeholder 3"/>
          <p:cNvSpPr>
            <a:spLocks noGrp="1"/>
          </p:cNvSpPr>
          <p:nvPr>
            <p:ph type="dt" sz="half" idx="10"/>
          </p:nvPr>
        </p:nvSpPr>
        <p:spPr/>
        <p:txBody>
          <a:bodyPr/>
          <a:lstStyle/>
          <a:p>
            <a:pPr>
              <a:defRPr/>
            </a:pPr>
            <a:fld id="{C1C32FB0-166C-6241-BE08-741193E483BF}" type="datetime1">
              <a:rPr lang="en-US" smtClean="0"/>
              <a:pPr>
                <a:defRPr/>
              </a:pPr>
              <a:t>11/9/2018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7A5ADC4-BB09-7A43-A65F-1A6A64A8617D}" type="slidenum">
              <a:rPr lang="en-US" smtClean="0"/>
              <a:pPr>
                <a:defRPr/>
              </a:pPr>
              <a:t>33</a:t>
            </a:fld>
            <a:endParaRPr lang="en-US"/>
          </a:p>
        </p:txBody>
      </p:sp>
    </p:spTree>
    <p:extLst>
      <p:ext uri="{BB962C8B-B14F-4D97-AF65-F5344CB8AC3E}">
        <p14:creationId xmlns:p14="http://schemas.microsoft.com/office/powerpoint/2010/main" val="38112951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457200" y="838200"/>
            <a:ext cx="8458200" cy="1085850"/>
          </a:xfrm>
        </p:spPr>
        <p:txBody>
          <a:bodyPr>
            <a:noAutofit/>
          </a:bodyPr>
          <a:lstStyle/>
          <a:p>
            <a:pPr>
              <a:defRPr/>
            </a:pPr>
            <a:r>
              <a:rPr lang="en-US" sz="3600" dirty="0">
                <a:latin typeface="Calibri" panose="020F0502020204030204" pitchFamily="34" charset="0"/>
              </a:rPr>
              <a:t>Does the study address a clear question?</a:t>
            </a:r>
            <a:endParaRPr lang="en-US" sz="3600" dirty="0"/>
          </a:p>
        </p:txBody>
      </p:sp>
      <p:sp>
        <p:nvSpPr>
          <p:cNvPr id="47106" name="Content Placeholder 2"/>
          <p:cNvSpPr>
            <a:spLocks noGrp="1"/>
          </p:cNvSpPr>
          <p:nvPr>
            <p:ph idx="1"/>
          </p:nvPr>
        </p:nvSpPr>
        <p:spPr>
          <a:xfrm>
            <a:off x="555757" y="2133600"/>
            <a:ext cx="8229600" cy="4648200"/>
          </a:xfrm>
        </p:spPr>
        <p:txBody>
          <a:bodyPr/>
          <a:lstStyle/>
          <a:p>
            <a:endParaRPr lang="en-US" b="1" dirty="0">
              <a:latin typeface="Calibri" charset="0"/>
              <a:ea typeface="ＭＳ Ｐゴシック" charset="0"/>
            </a:endParaRPr>
          </a:p>
          <a:p>
            <a:endParaRPr lang="en-US" dirty="0" smtClean="0">
              <a:latin typeface="Calibri" charset="0"/>
              <a:ea typeface="ＭＳ Ｐゴシック" charset="0"/>
            </a:endParaRPr>
          </a:p>
          <a:p>
            <a:r>
              <a:rPr lang="en-US" dirty="0" smtClean="0">
                <a:latin typeface="Calibri" charset="0"/>
                <a:ea typeface="ＭＳ Ｐゴシック" charset="0"/>
              </a:rPr>
              <a:t>Patients</a:t>
            </a:r>
          </a:p>
          <a:p>
            <a:endParaRPr lang="en-US" dirty="0">
              <a:latin typeface="Calibri" charset="0"/>
              <a:ea typeface="ＭＳ Ｐゴシック" charset="0"/>
            </a:endParaRPr>
          </a:p>
          <a:p>
            <a:r>
              <a:rPr lang="en-US" dirty="0">
                <a:latin typeface="Calibri" charset="0"/>
                <a:ea typeface="ＭＳ Ｐゴシック" charset="0"/>
              </a:rPr>
              <a:t>Disease/</a:t>
            </a:r>
            <a:r>
              <a:rPr lang="en-US" dirty="0" smtClean="0">
                <a:latin typeface="Calibri" charset="0"/>
                <a:ea typeface="ＭＳ Ｐゴシック" charset="0"/>
              </a:rPr>
              <a:t>Condition</a:t>
            </a:r>
          </a:p>
          <a:p>
            <a:pPr marL="0" indent="0">
              <a:buNone/>
            </a:pPr>
            <a:endParaRPr lang="en-US" dirty="0">
              <a:latin typeface="Calibri" charset="0"/>
              <a:ea typeface="ＭＳ Ｐゴシック" charset="0"/>
            </a:endParaRPr>
          </a:p>
          <a:p>
            <a:r>
              <a:rPr lang="en-US" dirty="0">
                <a:latin typeface="Calibri" charset="0"/>
                <a:ea typeface="ＭＳ Ｐゴシック" charset="0"/>
              </a:rPr>
              <a:t>Outcome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pPr>
              <a:defRPr/>
            </a:pPr>
            <a:r>
              <a:rPr lang="en-US" sz="3600" dirty="0">
                <a:latin typeface="Calibri" panose="020F0502020204030204" pitchFamily="34" charset="0"/>
              </a:rPr>
              <a:t>Study Validity </a:t>
            </a:r>
          </a:p>
        </p:txBody>
      </p:sp>
      <p:sp>
        <p:nvSpPr>
          <p:cNvPr id="3" name="Content Placeholder 2">
            <a:extLst>
              <a:ext uri="{FF2B5EF4-FFF2-40B4-BE49-F238E27FC236}"/>
            </a:extLst>
          </p:cNvPr>
          <p:cNvSpPr>
            <a:spLocks noGrp="1"/>
          </p:cNvSpPr>
          <p:nvPr>
            <p:ph idx="1"/>
          </p:nvPr>
        </p:nvSpPr>
        <p:spPr>
          <a:xfrm>
            <a:off x="442913" y="1676400"/>
            <a:ext cx="8229600" cy="4648200"/>
          </a:xfrm>
        </p:spPr>
        <p:txBody>
          <a:bodyPr>
            <a:normAutofit/>
          </a:bodyPr>
          <a:lstStyle/>
          <a:p>
            <a:pPr>
              <a:buFont typeface="Arial" panose="020B0604020202020204" pitchFamily="34" charset="0"/>
              <a:buChar char="•"/>
              <a:defRPr/>
            </a:pPr>
            <a:r>
              <a:rPr lang="en-US" dirty="0">
                <a:latin typeface="Calibri" panose="020F0502020204030204" pitchFamily="34" charset="0"/>
              </a:rPr>
              <a:t>Was a defined, representative sample of patients assembled at a common (usually early) point in the course of their disease?</a:t>
            </a:r>
          </a:p>
          <a:p>
            <a:pPr>
              <a:buFont typeface="Arial" panose="020B0604020202020204" pitchFamily="34" charset="0"/>
              <a:buChar char="•"/>
              <a:defRPr/>
            </a:pPr>
            <a:endParaRPr lang="en-US" dirty="0">
              <a:latin typeface="Calibri" panose="020F0502020204030204" pitchFamily="34" charset="0"/>
            </a:endParaRPr>
          </a:p>
          <a:p>
            <a:pPr>
              <a:buFont typeface="Arial" panose="020B0604020202020204" pitchFamily="34" charset="0"/>
              <a:buChar char="•"/>
              <a:defRPr/>
            </a:pPr>
            <a:r>
              <a:rPr lang="en-US" dirty="0">
                <a:latin typeface="Calibri" panose="020F0502020204030204" pitchFamily="34" charset="0"/>
              </a:rPr>
              <a:t>Was the follow-up of these patients sufficiently long and complete?</a:t>
            </a:r>
          </a:p>
          <a:p>
            <a:pPr marL="0" indent="0">
              <a:buFont typeface="Arial" panose="020B0604020202020204" pitchFamily="34" charset="0"/>
              <a:buNone/>
              <a:defRPr/>
            </a:pPr>
            <a:endParaRPr lang="en-US" dirty="0">
              <a:latin typeface="Calibri" panose="020F0502020204030204" pitchFamily="34" charset="0"/>
            </a:endParaRPr>
          </a:p>
          <a:p>
            <a:pPr>
              <a:buFont typeface="Arial" panose="020B0604020202020204" pitchFamily="34" charset="0"/>
              <a:buChar char="•"/>
              <a:defRPr/>
            </a:pPr>
            <a:r>
              <a:rPr lang="en-US" dirty="0">
                <a:latin typeface="Calibri" panose="020F0502020204030204" pitchFamily="34" charset="0"/>
              </a:rPr>
              <a:t>Were objective and unbiased outcome criteria used?  </a:t>
            </a:r>
          </a:p>
          <a:p>
            <a:pPr marL="0" indent="0">
              <a:buNone/>
              <a:defRPr/>
            </a:pPr>
            <a:r>
              <a:rPr lang="en-US" dirty="0" smtClean="0">
                <a:latin typeface="Calibri" panose="020F0502020204030204" pitchFamily="34" charset="0"/>
              </a:rPr>
              <a:t>     Blinded </a:t>
            </a:r>
            <a:r>
              <a:rPr lang="en-US" dirty="0">
                <a:latin typeface="Calibri" panose="020F0502020204030204" pitchFamily="34" charset="0"/>
              </a:rPr>
              <a:t>– </a:t>
            </a:r>
            <a:r>
              <a:rPr lang="en-US" dirty="0" smtClean="0">
                <a:latin typeface="Calibri" panose="020F0502020204030204" pitchFamily="34" charset="0"/>
              </a:rPr>
              <a:t>[ Selection , Interviewer,  recall biases ]</a:t>
            </a:r>
            <a:endParaRPr lang="en-US" dirty="0">
              <a:latin typeface="Calibri" panose="020F0502020204030204" pitchFamily="34" charset="0"/>
            </a:endParaRPr>
          </a:p>
          <a:p>
            <a:pPr marL="0" indent="0">
              <a:buFont typeface="Arial" panose="020B0604020202020204" pitchFamily="34" charset="0"/>
              <a:buNone/>
              <a:defRPr/>
            </a:pPr>
            <a:endParaRPr lang="en-US" dirty="0">
              <a:latin typeface="Calibri" panose="020F0502020204030204" pitchFamily="34" charset="0"/>
            </a:endParaRPr>
          </a:p>
          <a:p>
            <a:pPr>
              <a:buFont typeface="Arial" panose="020B0604020202020204" pitchFamily="34" charset="0"/>
              <a:buChar char="•"/>
              <a:defRPr/>
            </a:pPr>
            <a:r>
              <a:rPr lang="en-US" dirty="0">
                <a:latin typeface="Calibri" panose="020F0502020204030204" pitchFamily="34" charset="0"/>
              </a:rPr>
              <a:t>Was there adjustment for important prognostic factors?</a:t>
            </a:r>
          </a:p>
          <a:p>
            <a:pPr>
              <a:buFont typeface="Arial" panose="020B0604020202020204" pitchFamily="34" charset="0"/>
              <a:buChar cha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457200" y="304800"/>
            <a:ext cx="8229600" cy="1371600"/>
          </a:xfrm>
        </p:spPr>
        <p:txBody>
          <a:bodyPr/>
          <a:lstStyle/>
          <a:p>
            <a:pPr>
              <a:defRPr/>
            </a:pPr>
            <a:r>
              <a:rPr lang="en-US" sz="3600" dirty="0">
                <a:latin typeface="Calibri" panose="020F0502020204030204" pitchFamily="34" charset="0"/>
              </a:rPr>
              <a:t>Results</a:t>
            </a:r>
          </a:p>
        </p:txBody>
      </p:sp>
      <p:sp>
        <p:nvSpPr>
          <p:cNvPr id="3" name="Content Placeholder 2">
            <a:extLst>
              <a:ext uri="{FF2B5EF4-FFF2-40B4-BE49-F238E27FC236}"/>
            </a:extLst>
          </p:cNvPr>
          <p:cNvSpPr>
            <a:spLocks noGrp="1"/>
          </p:cNvSpPr>
          <p:nvPr>
            <p:ph idx="1"/>
          </p:nvPr>
        </p:nvSpPr>
        <p:spPr>
          <a:xfrm>
            <a:off x="457200" y="2057400"/>
            <a:ext cx="8229600" cy="4648200"/>
          </a:xfrm>
        </p:spPr>
        <p:txBody>
          <a:bodyPr/>
          <a:lstStyle/>
          <a:p>
            <a:pPr>
              <a:buFont typeface="Arial" panose="020B0604020202020204" pitchFamily="34" charset="0"/>
              <a:buChar char="•"/>
              <a:defRPr/>
            </a:pPr>
            <a:r>
              <a:rPr lang="en-US" dirty="0">
                <a:latin typeface="Calibri" panose="020F0502020204030204" pitchFamily="34" charset="0"/>
              </a:rPr>
              <a:t>How likely are the outcome event(s) over a specified</a:t>
            </a:r>
          </a:p>
          <a:p>
            <a:pPr marL="0" indent="0">
              <a:buFont typeface="Arial" panose="020B0604020202020204" pitchFamily="34" charset="0"/>
              <a:buNone/>
              <a:defRPr/>
            </a:pPr>
            <a:r>
              <a:rPr lang="en-US" dirty="0" smtClean="0">
                <a:latin typeface="Calibri" panose="020F0502020204030204" pitchFamily="34" charset="0"/>
              </a:rPr>
              <a:t>    period </a:t>
            </a:r>
            <a:r>
              <a:rPr lang="en-US" dirty="0">
                <a:latin typeface="Calibri" panose="020F0502020204030204" pitchFamily="34" charset="0"/>
              </a:rPr>
              <a:t>of time?</a:t>
            </a:r>
          </a:p>
          <a:p>
            <a:pPr>
              <a:buFont typeface="Arial" panose="020B0604020202020204" pitchFamily="34" charset="0"/>
              <a:buChar char="•"/>
              <a:defRPr/>
            </a:pPr>
            <a:endParaRPr lang="en-US" dirty="0">
              <a:latin typeface="Calibri" panose="020F0502020204030204" pitchFamily="34" charset="0"/>
            </a:endParaRPr>
          </a:p>
          <a:p>
            <a:pPr>
              <a:buFont typeface="Arial" panose="020B0604020202020204" pitchFamily="34" charset="0"/>
              <a:buChar char="•"/>
              <a:defRPr/>
            </a:pPr>
            <a:r>
              <a:rPr lang="en-US" dirty="0">
                <a:latin typeface="Calibri" panose="020F0502020204030204" pitchFamily="34" charset="0"/>
              </a:rPr>
              <a:t>How precise are the estimates of this likelihood?</a:t>
            </a:r>
          </a:p>
          <a:p>
            <a:pPr marL="0" indent="0">
              <a:buFont typeface="Arial" panose="020B0604020202020204" pitchFamily="34" charset="0"/>
              <a:buNone/>
              <a:defRPr/>
            </a:pPr>
            <a:r>
              <a:rPr lang="en-US" dirty="0" smtClean="0">
                <a:latin typeface="Calibri" panose="020F0502020204030204" pitchFamily="34" charset="0"/>
              </a:rPr>
              <a:t>    confidence </a:t>
            </a:r>
            <a:r>
              <a:rPr lang="en-US" dirty="0">
                <a:latin typeface="Calibri" panose="020F0502020204030204" pitchFamily="34" charset="0"/>
              </a:rPr>
              <a:t>intervals</a:t>
            </a:r>
          </a:p>
          <a:p>
            <a:pPr marL="0" indent="0">
              <a:buNone/>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pPr>
              <a:defRPr/>
            </a:pPr>
            <a:r>
              <a:rPr lang="en-US" sz="3600" dirty="0">
                <a:latin typeface="Calibri" panose="020F0502020204030204" pitchFamily="34" charset="0"/>
              </a:rPr>
              <a:t>Implications for patient care</a:t>
            </a:r>
          </a:p>
        </p:txBody>
      </p:sp>
      <p:sp>
        <p:nvSpPr>
          <p:cNvPr id="3" name="Content Placeholder 2">
            <a:extLst>
              <a:ext uri="{FF2B5EF4-FFF2-40B4-BE49-F238E27FC236}"/>
            </a:extLst>
          </p:cNvPr>
          <p:cNvSpPr>
            <a:spLocks noGrp="1"/>
          </p:cNvSpPr>
          <p:nvPr>
            <p:ph idx="1"/>
          </p:nvPr>
        </p:nvSpPr>
        <p:spPr>
          <a:xfrm>
            <a:off x="474663" y="1676400"/>
            <a:ext cx="8229600" cy="4648200"/>
          </a:xfrm>
        </p:spPr>
        <p:txBody>
          <a:bodyPr/>
          <a:lstStyle/>
          <a:p>
            <a:pPr>
              <a:buFont typeface="Arial" panose="020B0604020202020204" pitchFamily="34" charset="0"/>
              <a:buChar char="•"/>
              <a:defRPr/>
            </a:pPr>
            <a:endParaRPr lang="en-US" dirty="0">
              <a:latin typeface="Calibri" panose="020F0502020204030204" pitchFamily="34" charset="0"/>
            </a:endParaRPr>
          </a:p>
          <a:p>
            <a:pPr>
              <a:buFont typeface="Arial" panose="020B0604020202020204" pitchFamily="34" charset="0"/>
              <a:buChar char="•"/>
              <a:defRPr/>
            </a:pPr>
            <a:r>
              <a:rPr lang="en-US" dirty="0">
                <a:latin typeface="Calibri" panose="020F0502020204030204" pitchFamily="34" charset="0"/>
              </a:rPr>
              <a:t>Were the study patients similar to </a:t>
            </a:r>
            <a:r>
              <a:rPr lang="en-US" dirty="0" smtClean="0">
                <a:latin typeface="Calibri" panose="020F0502020204030204" pitchFamily="34" charset="0"/>
              </a:rPr>
              <a:t>my </a:t>
            </a:r>
            <a:r>
              <a:rPr lang="en-US" dirty="0">
                <a:latin typeface="Calibri" panose="020F0502020204030204" pitchFamily="34" charset="0"/>
              </a:rPr>
              <a:t>patient?</a:t>
            </a:r>
          </a:p>
          <a:p>
            <a:pPr marL="0" indent="0">
              <a:buFont typeface="Arial" panose="020B0604020202020204" pitchFamily="34" charset="0"/>
              <a:buNone/>
              <a:defRPr/>
            </a:pPr>
            <a:endParaRPr lang="en-US" dirty="0">
              <a:latin typeface="Calibri" panose="020F0502020204030204" pitchFamily="34" charset="0"/>
            </a:endParaRPr>
          </a:p>
          <a:p>
            <a:pPr>
              <a:buFont typeface="Arial" panose="020B0604020202020204" pitchFamily="34" charset="0"/>
              <a:buChar char="•"/>
              <a:defRPr/>
            </a:pPr>
            <a:r>
              <a:rPr lang="en-US" dirty="0">
                <a:latin typeface="Calibri" panose="020F0502020204030204" pitchFamily="34" charset="0"/>
              </a:rPr>
              <a:t>Will the results lead directly to selecting or avoiding</a:t>
            </a:r>
          </a:p>
          <a:p>
            <a:pPr marL="0" indent="0">
              <a:buFont typeface="Arial" panose="020B0604020202020204" pitchFamily="34" charset="0"/>
              <a:buNone/>
              <a:defRPr/>
            </a:pPr>
            <a:r>
              <a:rPr lang="en-US" dirty="0">
                <a:latin typeface="Calibri" panose="020F0502020204030204" pitchFamily="34" charset="0"/>
              </a:rPr>
              <a:t>a treatment?</a:t>
            </a:r>
          </a:p>
          <a:p>
            <a:pPr marL="0" indent="0">
              <a:buFont typeface="Arial" panose="020B0604020202020204" pitchFamily="34" charset="0"/>
              <a:buNone/>
              <a:defRPr/>
            </a:pPr>
            <a:endParaRPr lang="en-US" dirty="0">
              <a:latin typeface="Calibri" panose="020F0502020204030204" pitchFamily="34" charset="0"/>
            </a:endParaRPr>
          </a:p>
          <a:p>
            <a:pPr>
              <a:buFont typeface="Arial" panose="020B0604020202020204" pitchFamily="34" charset="0"/>
              <a:buChar char="•"/>
              <a:defRPr/>
            </a:pPr>
            <a:r>
              <a:rPr lang="en-US" dirty="0">
                <a:latin typeface="Calibri" panose="020F0502020204030204" pitchFamily="34" charset="0"/>
              </a:rPr>
              <a:t>Are the results useful for reassuring or </a:t>
            </a:r>
            <a:r>
              <a:rPr lang="en-US" dirty="0" smtClean="0">
                <a:latin typeface="Calibri" panose="020F0502020204030204" pitchFamily="34" charset="0"/>
              </a:rPr>
              <a:t>counseling my </a:t>
            </a:r>
            <a:r>
              <a:rPr lang="en-US" dirty="0">
                <a:latin typeface="Calibri" panose="020F0502020204030204" pitchFamily="34" charset="0"/>
              </a:rPr>
              <a:t>patient?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rPr>
              <a:t>Study validity </a:t>
            </a:r>
            <a:endParaRPr lang="en-US" dirty="0"/>
          </a:p>
        </p:txBody>
      </p:sp>
      <p:sp>
        <p:nvSpPr>
          <p:cNvPr id="3" name="Content Placeholder 2"/>
          <p:cNvSpPr>
            <a:spLocks noGrp="1"/>
          </p:cNvSpPr>
          <p:nvPr>
            <p:ph idx="1"/>
          </p:nvPr>
        </p:nvSpPr>
        <p:spPr/>
        <p:txBody>
          <a:bodyPr/>
          <a:lstStyle/>
          <a:p>
            <a:pPr marL="0" indent="0">
              <a:buNone/>
            </a:pPr>
            <a:endParaRPr lang="en-US" dirty="0">
              <a:latin typeface="Calibri" panose="020F0502020204030204" pitchFamily="34" charset="0"/>
            </a:endParaRPr>
          </a:p>
          <a:p>
            <a:r>
              <a:rPr lang="en-US" dirty="0" smtClean="0">
                <a:latin typeface="Calibri" panose="020F0502020204030204" pitchFamily="34" charset="0"/>
              </a:rPr>
              <a:t>Was </a:t>
            </a:r>
            <a:r>
              <a:rPr lang="en-US" dirty="0">
                <a:latin typeface="Calibri" panose="020F0502020204030204" pitchFamily="34" charset="0"/>
              </a:rPr>
              <a:t>there an independent, blind comparison with a reference standard</a:t>
            </a:r>
            <a:r>
              <a:rPr lang="en-US" dirty="0" smtClean="0">
                <a:latin typeface="Calibri" panose="020F0502020204030204" pitchFamily="34" charset="0"/>
              </a:rPr>
              <a:t>?</a:t>
            </a:r>
          </a:p>
          <a:p>
            <a:endParaRPr lang="en-US" dirty="0" smtClean="0">
              <a:latin typeface="Calibri" panose="020F0502020204030204" pitchFamily="34" charset="0"/>
            </a:endParaRPr>
          </a:p>
          <a:p>
            <a:r>
              <a:rPr lang="en-US" dirty="0" smtClean="0">
                <a:latin typeface="Calibri" panose="020F0502020204030204" pitchFamily="34" charset="0"/>
              </a:rPr>
              <a:t>Did </a:t>
            </a:r>
            <a:r>
              <a:rPr lang="en-US" dirty="0">
                <a:latin typeface="Calibri" panose="020F0502020204030204" pitchFamily="34" charset="0"/>
              </a:rPr>
              <a:t>the patient sample include an appropriate spectrum of patients to whom the diagnostic test will be applied in clinical practice? </a:t>
            </a:r>
            <a:endParaRPr lang="en-US" dirty="0" smtClean="0">
              <a:latin typeface="Calibri" panose="020F0502020204030204" pitchFamily="34" charset="0"/>
            </a:endParaRPr>
          </a:p>
          <a:p>
            <a:endParaRPr lang="en-US" dirty="0" smtClean="0">
              <a:latin typeface="Calibri" panose="020F0502020204030204" pitchFamily="34" charset="0"/>
            </a:endParaRPr>
          </a:p>
          <a:p>
            <a:r>
              <a:rPr lang="en-US" dirty="0" smtClean="0">
                <a:latin typeface="Calibri" panose="020F0502020204030204" pitchFamily="34" charset="0"/>
              </a:rPr>
              <a:t>Did </a:t>
            </a:r>
            <a:r>
              <a:rPr lang="en-US" dirty="0">
                <a:latin typeface="Calibri" panose="020F0502020204030204" pitchFamily="34" charset="0"/>
              </a:rPr>
              <a:t>the results of the test being evaluated influence the decision to perform the reference standard? </a:t>
            </a:r>
            <a:endParaRPr lang="en-US" dirty="0" smtClean="0">
              <a:latin typeface="Calibri" panose="020F0502020204030204" pitchFamily="34" charset="0"/>
            </a:endParaRPr>
          </a:p>
          <a:p>
            <a:endParaRPr lang="en-US" dirty="0" smtClean="0">
              <a:latin typeface="Calibri" panose="020F0502020204030204" pitchFamily="34" charset="0"/>
            </a:endParaRPr>
          </a:p>
          <a:p>
            <a:r>
              <a:rPr lang="en-US" dirty="0" smtClean="0">
                <a:latin typeface="Calibri" panose="020F0502020204030204" pitchFamily="34" charset="0"/>
              </a:rPr>
              <a:t>Were </a:t>
            </a:r>
            <a:r>
              <a:rPr lang="en-US" dirty="0">
                <a:latin typeface="Calibri" panose="020F0502020204030204" pitchFamily="34" charset="0"/>
              </a:rPr>
              <a:t>the methods for performing the test described in sufficient detail to permit replication? </a:t>
            </a:r>
            <a:endParaRPr lang="en-US" dirty="0" smtClean="0">
              <a:latin typeface="Calibri" panose="020F0502020204030204" pitchFamily="34" charset="0"/>
            </a:endParaRPr>
          </a:p>
        </p:txBody>
      </p:sp>
      <p:sp>
        <p:nvSpPr>
          <p:cNvPr id="4" name="Date Placeholder 3"/>
          <p:cNvSpPr>
            <a:spLocks noGrp="1"/>
          </p:cNvSpPr>
          <p:nvPr>
            <p:ph type="dt" sz="half" idx="10"/>
          </p:nvPr>
        </p:nvSpPr>
        <p:spPr/>
        <p:txBody>
          <a:bodyPr/>
          <a:lstStyle/>
          <a:p>
            <a:pPr>
              <a:defRPr/>
            </a:pPr>
            <a:fld id="{C1C32FB0-166C-6241-BE08-741193E483BF}" type="datetime1">
              <a:rPr lang="en-US" smtClean="0"/>
              <a:pPr>
                <a:defRPr/>
              </a:pPr>
              <a:t>11/9/2018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7A5ADC4-BB09-7A43-A65F-1A6A64A8617D}" type="slidenum">
              <a:rPr lang="en-US" smtClean="0"/>
              <a:pPr>
                <a:defRPr/>
              </a:pPr>
              <a:t>38</a:t>
            </a:fld>
            <a:endParaRPr lang="en-US"/>
          </a:p>
        </p:txBody>
      </p:sp>
    </p:spTree>
    <p:extLst>
      <p:ext uri="{BB962C8B-B14F-4D97-AF65-F5344CB8AC3E}">
        <p14:creationId xmlns:p14="http://schemas.microsoft.com/office/powerpoint/2010/main" val="11651653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p:txBody>
          <a:bodyPr/>
          <a:lstStyle/>
          <a:p>
            <a:endParaRPr lang="en-US" dirty="0" smtClean="0">
              <a:latin typeface="Calibri" panose="020F0502020204030204" pitchFamily="34" charset="0"/>
            </a:endParaRPr>
          </a:p>
          <a:p>
            <a:endParaRPr lang="en-US" dirty="0">
              <a:latin typeface="Calibri" panose="020F0502020204030204" pitchFamily="34" charset="0"/>
            </a:endParaRPr>
          </a:p>
          <a:p>
            <a:r>
              <a:rPr lang="en-US" dirty="0" smtClean="0">
                <a:latin typeface="Calibri" panose="020F0502020204030204" pitchFamily="34" charset="0"/>
              </a:rPr>
              <a:t>Are </a:t>
            </a:r>
            <a:r>
              <a:rPr lang="en-US" dirty="0">
                <a:latin typeface="Calibri" panose="020F0502020204030204" pitchFamily="34" charset="0"/>
              </a:rPr>
              <a:t>likelihood ratios for the test results presented or data necessary for their calculation provided? </a:t>
            </a:r>
          </a:p>
          <a:p>
            <a:endParaRPr lang="en-US" dirty="0"/>
          </a:p>
        </p:txBody>
      </p:sp>
      <p:sp>
        <p:nvSpPr>
          <p:cNvPr id="4" name="Date Placeholder 3"/>
          <p:cNvSpPr>
            <a:spLocks noGrp="1"/>
          </p:cNvSpPr>
          <p:nvPr>
            <p:ph type="dt" sz="half" idx="10"/>
          </p:nvPr>
        </p:nvSpPr>
        <p:spPr/>
        <p:txBody>
          <a:bodyPr/>
          <a:lstStyle/>
          <a:p>
            <a:pPr>
              <a:defRPr/>
            </a:pPr>
            <a:fld id="{C1C32FB0-166C-6241-BE08-741193E483BF}" type="datetime1">
              <a:rPr lang="en-US" smtClean="0"/>
              <a:pPr>
                <a:defRPr/>
              </a:pPr>
              <a:t>11/9/2018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7A5ADC4-BB09-7A43-A65F-1A6A64A8617D}" type="slidenum">
              <a:rPr lang="en-US" smtClean="0"/>
              <a:pPr>
                <a:defRPr/>
              </a:pPr>
              <a:t>39</a:t>
            </a:fld>
            <a:endParaRPr lang="en-US"/>
          </a:p>
        </p:txBody>
      </p:sp>
    </p:spTree>
    <p:extLst>
      <p:ext uri="{BB962C8B-B14F-4D97-AF65-F5344CB8AC3E}">
        <p14:creationId xmlns:p14="http://schemas.microsoft.com/office/powerpoint/2010/main" val="21452036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Implications </a:t>
            </a:r>
            <a:r>
              <a:rPr lang="en-US" dirty="0"/>
              <a:t>for patient care</a:t>
            </a:r>
          </a:p>
        </p:txBody>
      </p:sp>
      <p:sp>
        <p:nvSpPr>
          <p:cNvPr id="3" name="Content Placeholder 2"/>
          <p:cNvSpPr>
            <a:spLocks noGrp="1"/>
          </p:cNvSpPr>
          <p:nvPr>
            <p:ph idx="1"/>
          </p:nvPr>
        </p:nvSpPr>
        <p:spPr/>
        <p:txBody>
          <a:bodyPr/>
          <a:lstStyle/>
          <a:p>
            <a:pPr marL="0" indent="0">
              <a:buNone/>
            </a:pPr>
            <a:endParaRPr lang="en-US" dirty="0">
              <a:latin typeface="Calibri" panose="020F0502020204030204" pitchFamily="34" charset="0"/>
            </a:endParaRPr>
          </a:p>
          <a:p>
            <a:r>
              <a:rPr lang="en-US" dirty="0">
                <a:latin typeface="Calibri" panose="020F0502020204030204" pitchFamily="34" charset="0"/>
              </a:rPr>
              <a:t>Will the reproducibility of the test result and its interpretation be satisfactory in my setting</a:t>
            </a:r>
            <a:r>
              <a:rPr lang="en-US" dirty="0" smtClean="0">
                <a:latin typeface="Calibri" panose="020F0502020204030204" pitchFamily="34" charset="0"/>
              </a:rPr>
              <a:t>?</a:t>
            </a:r>
          </a:p>
          <a:p>
            <a:endParaRPr lang="en-US" dirty="0">
              <a:latin typeface="Calibri" panose="020F0502020204030204" pitchFamily="34" charset="0"/>
            </a:endParaRPr>
          </a:p>
          <a:p>
            <a:r>
              <a:rPr lang="en-US" dirty="0" smtClean="0">
                <a:latin typeface="Calibri" panose="020F0502020204030204" pitchFamily="34" charset="0"/>
              </a:rPr>
              <a:t> Are </a:t>
            </a:r>
            <a:r>
              <a:rPr lang="en-US" dirty="0">
                <a:latin typeface="Calibri" panose="020F0502020204030204" pitchFamily="34" charset="0"/>
              </a:rPr>
              <a:t>the results applicable to my patient? </a:t>
            </a:r>
            <a:endParaRPr lang="en-US" dirty="0" smtClean="0">
              <a:latin typeface="Calibri" panose="020F0502020204030204" pitchFamily="34" charset="0"/>
            </a:endParaRPr>
          </a:p>
          <a:p>
            <a:endParaRPr lang="en-US" dirty="0">
              <a:latin typeface="Calibri" panose="020F0502020204030204" pitchFamily="34" charset="0"/>
            </a:endParaRPr>
          </a:p>
          <a:p>
            <a:r>
              <a:rPr lang="en-US" dirty="0" smtClean="0">
                <a:latin typeface="Calibri" panose="020F0502020204030204" pitchFamily="34" charset="0"/>
              </a:rPr>
              <a:t>Will </a:t>
            </a:r>
            <a:r>
              <a:rPr lang="en-US" dirty="0">
                <a:latin typeface="Calibri" panose="020F0502020204030204" pitchFamily="34" charset="0"/>
              </a:rPr>
              <a:t>the results change my management? </a:t>
            </a:r>
            <a:endParaRPr lang="en-US" dirty="0" smtClean="0">
              <a:latin typeface="Calibri" panose="020F0502020204030204" pitchFamily="34" charset="0"/>
            </a:endParaRPr>
          </a:p>
          <a:p>
            <a:endParaRPr lang="en-US" dirty="0">
              <a:latin typeface="Calibri" panose="020F0502020204030204" pitchFamily="34" charset="0"/>
            </a:endParaRPr>
          </a:p>
          <a:p>
            <a:r>
              <a:rPr lang="en-US" dirty="0" smtClean="0">
                <a:latin typeface="Calibri" panose="020F0502020204030204" pitchFamily="34" charset="0"/>
              </a:rPr>
              <a:t>Will </a:t>
            </a:r>
            <a:r>
              <a:rPr lang="en-US" dirty="0">
                <a:latin typeface="Calibri" panose="020F0502020204030204" pitchFamily="34" charset="0"/>
              </a:rPr>
              <a:t>patients be better off as a </a:t>
            </a:r>
            <a:r>
              <a:rPr lang="en-US" dirty="0" err="1">
                <a:latin typeface="Calibri" panose="020F0502020204030204" pitchFamily="34" charset="0"/>
              </a:rPr>
              <a:t>a</a:t>
            </a:r>
            <a:r>
              <a:rPr lang="en-US" dirty="0">
                <a:latin typeface="Calibri" panose="020F0502020204030204" pitchFamily="34" charset="0"/>
              </a:rPr>
              <a:t> result of the test?</a:t>
            </a:r>
          </a:p>
        </p:txBody>
      </p:sp>
      <p:sp>
        <p:nvSpPr>
          <p:cNvPr id="4" name="Date Placeholder 3"/>
          <p:cNvSpPr>
            <a:spLocks noGrp="1"/>
          </p:cNvSpPr>
          <p:nvPr>
            <p:ph type="dt" sz="half" idx="10"/>
          </p:nvPr>
        </p:nvSpPr>
        <p:spPr/>
        <p:txBody>
          <a:bodyPr/>
          <a:lstStyle/>
          <a:p>
            <a:pPr>
              <a:defRPr/>
            </a:pPr>
            <a:fld id="{C1C32FB0-166C-6241-BE08-741193E483BF}" type="datetime1">
              <a:rPr lang="en-US" smtClean="0"/>
              <a:pPr>
                <a:defRPr/>
              </a:pPr>
              <a:t>11/9/2018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7A5ADC4-BB09-7A43-A65F-1A6A64A8617D}" type="slidenum">
              <a:rPr lang="en-US" smtClean="0"/>
              <a:pPr>
                <a:defRPr/>
              </a:pPr>
              <a:t>40</a:t>
            </a:fld>
            <a:endParaRPr lang="en-US"/>
          </a:p>
        </p:txBody>
      </p:sp>
    </p:spTree>
    <p:extLst>
      <p:ext uri="{BB962C8B-B14F-4D97-AF65-F5344CB8AC3E}">
        <p14:creationId xmlns:p14="http://schemas.microsoft.com/office/powerpoint/2010/main" val="23184955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 </a:t>
            </a:r>
            <a:endParaRPr lang="en-US" dirty="0"/>
          </a:p>
        </p:txBody>
      </p:sp>
      <p:sp>
        <p:nvSpPr>
          <p:cNvPr id="3" name="Content Placeholder 2"/>
          <p:cNvSpPr>
            <a:spLocks noGrp="1"/>
          </p:cNvSpPr>
          <p:nvPr>
            <p:ph idx="1"/>
          </p:nvPr>
        </p:nvSpPr>
        <p:spPr/>
        <p:txBody>
          <a:bodyPr/>
          <a:lstStyle/>
          <a:p>
            <a:endParaRPr lang="en-US" dirty="0" smtClean="0"/>
          </a:p>
          <a:p>
            <a:pPr marL="0" indent="0">
              <a:buNone/>
            </a:pPr>
            <a:endParaRPr lang="en-US" dirty="0" smtClean="0"/>
          </a:p>
          <a:p>
            <a:r>
              <a:rPr lang="en-US" dirty="0" smtClean="0"/>
              <a:t>Multicenter</a:t>
            </a:r>
          </a:p>
          <a:p>
            <a:endParaRPr lang="en-US" dirty="0" smtClean="0"/>
          </a:p>
          <a:p>
            <a:r>
              <a:rPr lang="en-US" dirty="0" smtClean="0"/>
              <a:t>Heterogeneous ?? </a:t>
            </a:r>
          </a:p>
          <a:p>
            <a:endParaRPr lang="en-US" dirty="0" smtClean="0"/>
          </a:p>
          <a:p>
            <a:r>
              <a:rPr lang="en-US" dirty="0" smtClean="0"/>
              <a:t>Large population</a:t>
            </a:r>
          </a:p>
          <a:p>
            <a:endParaRPr lang="en-US" dirty="0"/>
          </a:p>
          <a:p>
            <a:r>
              <a:rPr lang="en-US" dirty="0" smtClean="0"/>
              <a:t>Prospective - Blinded</a:t>
            </a:r>
            <a:endParaRPr lang="en-US" dirty="0"/>
          </a:p>
        </p:txBody>
      </p:sp>
      <p:sp>
        <p:nvSpPr>
          <p:cNvPr id="4" name="Date Placeholder 3"/>
          <p:cNvSpPr>
            <a:spLocks noGrp="1"/>
          </p:cNvSpPr>
          <p:nvPr>
            <p:ph type="dt" sz="half" idx="10"/>
          </p:nvPr>
        </p:nvSpPr>
        <p:spPr/>
        <p:txBody>
          <a:bodyPr/>
          <a:lstStyle/>
          <a:p>
            <a:pPr>
              <a:defRPr/>
            </a:pPr>
            <a:fld id="{C1C32FB0-166C-6241-BE08-741193E483BF}" type="datetime1">
              <a:rPr lang="en-US" smtClean="0"/>
              <a:pPr>
                <a:defRPr/>
              </a:pPr>
              <a:t>11/9/2018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7A5ADC4-BB09-7A43-A65F-1A6A64A8617D}" type="slidenum">
              <a:rPr lang="en-US" smtClean="0"/>
              <a:pPr>
                <a:defRPr/>
              </a:pPr>
              <a:t>41</a:t>
            </a:fld>
            <a:endParaRPr lang="en-US"/>
          </a:p>
        </p:txBody>
      </p:sp>
    </p:spTree>
    <p:extLst>
      <p:ext uri="{BB962C8B-B14F-4D97-AF65-F5344CB8AC3E}">
        <p14:creationId xmlns:p14="http://schemas.microsoft.com/office/powerpoint/2010/main" val="12192902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r>
              <a:rPr lang="en-US" dirty="0" smtClean="0"/>
              <a:t>No standard frailty index</a:t>
            </a:r>
          </a:p>
          <a:p>
            <a:endParaRPr lang="en-US" dirty="0" smtClean="0"/>
          </a:p>
          <a:p>
            <a:r>
              <a:rPr lang="en-US" dirty="0" smtClean="0"/>
              <a:t>Tools used</a:t>
            </a:r>
          </a:p>
          <a:p>
            <a:endParaRPr lang="en-US" dirty="0" smtClean="0"/>
          </a:p>
          <a:p>
            <a:r>
              <a:rPr lang="en-US" dirty="0" smtClean="0"/>
              <a:t> 28 Oncologists with varied experience</a:t>
            </a:r>
          </a:p>
          <a:p>
            <a:endParaRPr lang="en-US" dirty="0"/>
          </a:p>
          <a:p>
            <a:pPr marL="0" indent="0">
              <a:buNone/>
            </a:pPr>
            <a:endParaRPr lang="en-US" dirty="0"/>
          </a:p>
        </p:txBody>
      </p:sp>
      <p:sp>
        <p:nvSpPr>
          <p:cNvPr id="4" name="Date Placeholder 3"/>
          <p:cNvSpPr>
            <a:spLocks noGrp="1"/>
          </p:cNvSpPr>
          <p:nvPr>
            <p:ph type="dt" sz="half" idx="10"/>
          </p:nvPr>
        </p:nvSpPr>
        <p:spPr/>
        <p:txBody>
          <a:bodyPr/>
          <a:lstStyle/>
          <a:p>
            <a:pPr>
              <a:defRPr/>
            </a:pPr>
            <a:fld id="{C1C32FB0-166C-6241-BE08-741193E483BF}" type="datetime1">
              <a:rPr lang="en-US" smtClean="0"/>
              <a:pPr>
                <a:defRPr/>
              </a:pPr>
              <a:t>11/9/2018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7A5ADC4-BB09-7A43-A65F-1A6A64A8617D}" type="slidenum">
              <a:rPr lang="en-US" smtClean="0"/>
              <a:pPr>
                <a:defRPr/>
              </a:pPr>
              <a:t>42</a:t>
            </a:fld>
            <a:endParaRPr lang="en-US"/>
          </a:p>
        </p:txBody>
      </p:sp>
    </p:spTree>
    <p:extLst>
      <p:ext uri="{BB962C8B-B14F-4D97-AF65-F5344CB8AC3E}">
        <p14:creationId xmlns:p14="http://schemas.microsoft.com/office/powerpoint/2010/main" val="3929733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BMC-BUMS">
      <a:dk1>
        <a:sysClr val="windowText" lastClr="000000"/>
      </a:dk1>
      <a:lt1>
        <a:sysClr val="window" lastClr="FFFFFF"/>
      </a:lt1>
      <a:dk2>
        <a:srgbClr val="0A2554"/>
      </a:dk2>
      <a:lt2>
        <a:srgbClr val="EEECE1"/>
      </a:lt2>
      <a:accent1>
        <a:srgbClr val="125E7B"/>
      </a:accent1>
      <a:accent2>
        <a:srgbClr val="629FA6"/>
      </a:accent2>
      <a:accent3>
        <a:srgbClr val="99CC66"/>
      </a:accent3>
      <a:accent4>
        <a:srgbClr val="FF9933"/>
      </a:accent4>
      <a:accent5>
        <a:srgbClr val="CCCC33"/>
      </a:accent5>
      <a:accent6>
        <a:srgbClr val="996699"/>
      </a:accent6>
      <a:hlink>
        <a:srgbClr val="629FA6"/>
      </a:hlink>
      <a:folHlink>
        <a:srgbClr val="125E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2710</TotalTime>
  <Words>1942</Words>
  <Application>Microsoft Office PowerPoint</Application>
  <PresentationFormat>On-screen Show (4:3)</PresentationFormat>
  <Paragraphs>460</Paragraphs>
  <Slides>42</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Batang</vt:lpstr>
      <vt:lpstr>ＭＳ Ｐゴシック</vt:lpstr>
      <vt:lpstr>Arial</vt:lpstr>
      <vt:lpstr>Avenir Book</vt:lpstr>
      <vt:lpstr>Baekmuk Gulim</vt:lpstr>
      <vt:lpstr>Calibri</vt:lpstr>
      <vt:lpstr>Office Theme</vt:lpstr>
      <vt:lpstr> Geriatric Assessment and  Frailty   in Cancer Patients </vt:lpstr>
      <vt:lpstr>My Patient </vt:lpstr>
      <vt:lpstr>My Patient </vt:lpstr>
      <vt:lpstr>PowerPoint Presentation</vt:lpstr>
      <vt:lpstr>Cancer in older adults</vt:lpstr>
      <vt:lpstr> cancer acts differently in older adults</vt:lpstr>
      <vt:lpstr>PowerPoint Presentation</vt:lpstr>
      <vt:lpstr>Frailty</vt:lpstr>
      <vt:lpstr>PowerPoint Presentation</vt:lpstr>
      <vt:lpstr>Tools used to identify frailty</vt:lpstr>
      <vt:lpstr>lack OF EVIDENCE</vt:lpstr>
      <vt:lpstr>Commonly uses tools by oncologist</vt:lpstr>
      <vt:lpstr>PowerPoint Presentation</vt:lpstr>
      <vt:lpstr>pico</vt:lpstr>
      <vt:lpstr>PowerPoint Presentation</vt:lpstr>
      <vt:lpstr>PowerPoint Presentation</vt:lpstr>
      <vt:lpstr>Study</vt:lpstr>
      <vt:lpstr>Study goals</vt:lpstr>
      <vt:lpstr>Geriatric assessment</vt:lpstr>
      <vt:lpstr>domains</vt:lpstr>
      <vt:lpstr>STUDY POPULATION</vt:lpstr>
      <vt:lpstr>methods</vt:lpstr>
      <vt:lpstr>Modified GA</vt:lpstr>
      <vt:lpstr>Oncologist </vt:lpstr>
      <vt:lpstr>PowerPoint Presentation</vt:lpstr>
      <vt:lpstr>PowerPoint Presentation</vt:lpstr>
      <vt:lpstr>Methods</vt:lpstr>
      <vt:lpstr>Methods</vt:lpstr>
      <vt:lpstr>Results</vt:lpstr>
      <vt:lpstr>Results</vt:lpstr>
      <vt:lpstr>Results</vt:lpstr>
      <vt:lpstr>Results</vt:lpstr>
      <vt:lpstr>PowerPoint Presentation</vt:lpstr>
      <vt:lpstr>Does the study address a clear question?</vt:lpstr>
      <vt:lpstr>Study Validity </vt:lpstr>
      <vt:lpstr>Results</vt:lpstr>
      <vt:lpstr>Implications for patient care</vt:lpstr>
      <vt:lpstr>Study validity </vt:lpstr>
      <vt:lpstr>Results</vt:lpstr>
      <vt:lpstr>Implications for patient care</vt:lpstr>
      <vt:lpstr>strengths </vt:lpstr>
      <vt:lpstr>Limitations</vt:lpstr>
    </vt:vector>
  </TitlesOfParts>
  <Company>KHJ</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Tina</dc:creator>
  <cp:lastModifiedBy>Sadrzadeh, Hossein</cp:lastModifiedBy>
  <cp:revision>113</cp:revision>
  <dcterms:created xsi:type="dcterms:W3CDTF">2009-07-09T18:45:08Z</dcterms:created>
  <dcterms:modified xsi:type="dcterms:W3CDTF">2018-11-09T13:43:52Z</dcterms:modified>
</cp:coreProperties>
</file>