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m4a" ContentType="audio/mp4"/>
  <Default Extension="jpeg" ContentType="image/jpeg"/>
  <Default Extension="rels" ContentType="application/vnd.openxmlformats-package.relationships+xml"/>
  <Default Extension="xml" ContentType="application/xml"/>
  <Default Extension="tiff" ContentType="image/tiff"/>
  <Default Extension="gif" ContentType="image/gif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notesSlides/notesSlide2.xml" ContentType="application/vnd.openxmlformats-officedocument.presentationml.notesSlide+xml"/>
  <Override PartName="/ppt/tags/tag2.xml" ContentType="application/vnd.openxmlformats-officedocument.presentationml.tags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01" r:id="rId1"/>
  </p:sldMasterIdLst>
  <p:notesMasterIdLst>
    <p:notesMasterId r:id="rId31"/>
  </p:notesMasterIdLst>
  <p:sldIdLst>
    <p:sldId id="256" r:id="rId2"/>
    <p:sldId id="257" r:id="rId3"/>
    <p:sldId id="258" r:id="rId4"/>
    <p:sldId id="310" r:id="rId5"/>
    <p:sldId id="260" r:id="rId6"/>
    <p:sldId id="259" r:id="rId7"/>
    <p:sldId id="295" r:id="rId8"/>
    <p:sldId id="309" r:id="rId9"/>
    <p:sldId id="261" r:id="rId10"/>
    <p:sldId id="281" r:id="rId11"/>
    <p:sldId id="262" r:id="rId12"/>
    <p:sldId id="282" r:id="rId13"/>
    <p:sldId id="283" r:id="rId14"/>
    <p:sldId id="297" r:id="rId15"/>
    <p:sldId id="298" r:id="rId16"/>
    <p:sldId id="302" r:id="rId17"/>
    <p:sldId id="299" r:id="rId18"/>
    <p:sldId id="300" r:id="rId19"/>
    <p:sldId id="308" r:id="rId20"/>
    <p:sldId id="301" r:id="rId21"/>
    <p:sldId id="272" r:id="rId22"/>
    <p:sldId id="287" r:id="rId23"/>
    <p:sldId id="311" r:id="rId24"/>
    <p:sldId id="294" r:id="rId25"/>
    <p:sldId id="289" r:id="rId26"/>
    <p:sldId id="293" r:id="rId27"/>
    <p:sldId id="303" r:id="rId28"/>
    <p:sldId id="306" r:id="rId29"/>
    <p:sldId id="304" r:id="rId3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A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34240"/>
    <p:restoredTop sz="86378"/>
  </p:normalViewPr>
  <p:slideViewPr>
    <p:cSldViewPr snapToGrid="0" snapToObjects="1">
      <p:cViewPr varScale="1">
        <p:scale>
          <a:sx n="103" d="100"/>
          <a:sy n="103" d="100"/>
        </p:scale>
        <p:origin x="138" y="762"/>
      </p:cViewPr>
      <p:guideLst/>
    </p:cSldViewPr>
  </p:slideViewPr>
  <p:outlineViewPr>
    <p:cViewPr>
      <p:scale>
        <a:sx n="33" d="100"/>
        <a:sy n="33" d="100"/>
      </p:scale>
      <p:origin x="0" y="-5824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>
      <p:cViewPr varScale="1">
        <p:scale>
          <a:sx n="81" d="100"/>
          <a:sy n="81" d="100"/>
        </p:scale>
        <p:origin x="2176" y="19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336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Immediate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336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pieChart>
        <c:varyColors val="1"/>
        <c:ser>
          <c:idx val="1"/>
          <c:order val="0"/>
          <c:tx>
            <c:strRef>
              <c:f>Sheet1!$C$1</c:f>
              <c:strCache>
                <c:ptCount val="1"/>
                <c:pt idx="0">
                  <c:v>%</c:v>
                </c:pt>
              </c:strCache>
            </c:strRef>
          </c:tx>
          <c:spPr>
            <a:solidFill>
              <a:srgbClr val="92D050"/>
            </a:solidFill>
            <a:ln>
              <a:solidFill>
                <a:schemeClr val="accent1">
                  <a:shade val="50000"/>
                </a:schemeClr>
              </a:solidFill>
            </a:ln>
          </c:spPr>
          <c:dPt>
            <c:idx val="0"/>
            <c:bubble3D val="0"/>
            <c:spPr>
              <a:solidFill>
                <a:srgbClr val="FF0000"/>
              </a:solidFill>
              <a:ln w="19050">
                <a:solidFill>
                  <a:schemeClr val="accent1">
                    <a:shade val="50000"/>
                  </a:schemeClr>
                </a:solidFill>
              </a:ln>
              <a:effectLst/>
            </c:spPr>
          </c:dPt>
          <c:dPt>
            <c:idx val="1"/>
            <c:bubble3D val="0"/>
            <c:spPr>
              <a:solidFill>
                <a:srgbClr val="FFFF00"/>
              </a:solidFill>
              <a:ln w="19050">
                <a:solidFill>
                  <a:schemeClr val="accent1">
                    <a:shade val="50000"/>
                  </a:schemeClr>
                </a:solidFill>
              </a:ln>
              <a:effectLst/>
            </c:spPr>
          </c:dPt>
          <c:dPt>
            <c:idx val="2"/>
            <c:bubble3D val="0"/>
            <c:spPr>
              <a:solidFill>
                <a:srgbClr val="92D050"/>
              </a:solidFill>
              <a:ln w="19050">
                <a:solidFill>
                  <a:schemeClr val="accent1">
                    <a:shade val="50000"/>
                  </a:schemeClr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A5DE-DF4E-BE23-C7C0536A4A0F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Sheet1!$A$2:$A$4</c:f>
              <c:strCache>
                <c:ptCount val="3"/>
                <c:pt idx="0">
                  <c:v>&lt;65</c:v>
                </c:pt>
                <c:pt idx="1">
                  <c:v>65-74</c:v>
                </c:pt>
                <c:pt idx="2">
                  <c:v>75+</c:v>
                </c:pt>
              </c:strCache>
            </c:strRef>
          </c:cat>
          <c:val>
            <c:numRef>
              <c:f>Sheet1!$C$2:$C$4</c:f>
              <c:numCache>
                <c:formatCode>0%</c:formatCode>
                <c:ptCount val="3"/>
                <c:pt idx="0">
                  <c:v>0.29230769230769232</c:v>
                </c:pt>
                <c:pt idx="1">
                  <c:v>0.49679487179487181</c:v>
                </c:pt>
                <c:pt idx="2">
                  <c:v>0.2108974358974359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A5DE-DF4E-BE23-C7C0536A4A0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3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2800"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336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Deferred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336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pieChart>
        <c:varyColors val="1"/>
        <c:ser>
          <c:idx val="1"/>
          <c:order val="0"/>
          <c:tx>
            <c:strRef>
              <c:f>Sheet1!$C$1</c:f>
              <c:strCache>
                <c:ptCount val="1"/>
                <c:pt idx="0">
                  <c:v>%</c:v>
                </c:pt>
              </c:strCache>
            </c:strRef>
          </c:tx>
          <c:spPr>
            <a:solidFill>
              <a:srgbClr val="FF0000"/>
            </a:solidFill>
            <a:ln>
              <a:solidFill>
                <a:schemeClr val="accent1">
                  <a:shade val="50000"/>
                </a:schemeClr>
              </a:solidFill>
            </a:ln>
          </c:spPr>
          <c:dPt>
            <c:idx val="0"/>
            <c:bubble3D val="0"/>
            <c:spPr>
              <a:solidFill>
                <a:srgbClr val="FF0000"/>
              </a:solidFill>
              <a:ln w="19050">
                <a:solidFill>
                  <a:schemeClr val="accent1">
                    <a:shade val="50000"/>
                  </a:schemeClr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E007-7143-B4CA-0ED1794A4617}"/>
              </c:ext>
            </c:extLst>
          </c:dPt>
          <c:dPt>
            <c:idx val="1"/>
            <c:bubble3D val="0"/>
            <c:spPr>
              <a:solidFill>
                <a:srgbClr val="FFFF00"/>
              </a:solidFill>
              <a:ln w="19050">
                <a:solidFill>
                  <a:schemeClr val="accent1">
                    <a:shade val="50000"/>
                  </a:schemeClr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6-E007-7143-B4CA-0ED1794A4617}"/>
              </c:ext>
            </c:extLst>
          </c:dPt>
          <c:dPt>
            <c:idx val="2"/>
            <c:bubble3D val="0"/>
            <c:spPr>
              <a:solidFill>
                <a:srgbClr val="92D050"/>
              </a:solidFill>
              <a:ln w="19050">
                <a:solidFill>
                  <a:schemeClr val="accent1">
                    <a:shade val="50000"/>
                  </a:schemeClr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E007-7143-B4CA-0ED1794A4617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Sheet1!$A$2:$A$4</c:f>
              <c:strCache>
                <c:ptCount val="3"/>
                <c:pt idx="0">
                  <c:v>&lt;65</c:v>
                </c:pt>
                <c:pt idx="1">
                  <c:v>65-74</c:v>
                </c:pt>
                <c:pt idx="2">
                  <c:v>75+</c:v>
                </c:pt>
              </c:strCache>
            </c:strRef>
          </c:cat>
          <c:val>
            <c:numRef>
              <c:f>Sheet1!$C$2:$C$4</c:f>
              <c:numCache>
                <c:formatCode>0%</c:formatCode>
                <c:ptCount val="3"/>
                <c:pt idx="0">
                  <c:v>0.29230769230769232</c:v>
                </c:pt>
                <c:pt idx="1">
                  <c:v>0.50192307692307692</c:v>
                </c:pt>
                <c:pt idx="2">
                  <c:v>0.20576923076923076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E007-7143-B4CA-0ED1794A461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3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2800"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2D48683-B50B-3041-BEF6-EC92E7A61C0D}" type="datetimeFigureOut">
              <a:rPr lang="en-US" smtClean="0"/>
              <a:t>9/4/2019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DFB197E-77CF-9445-AB90-21FF546478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74868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duhfwehfwe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DFB197E-77CF-9445-AB90-21FF546478A9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67470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dnfo</a:t>
            </a:r>
            <a:r>
              <a:rPr lang="en-US" dirty="0"/>
              <a:t> </a:t>
            </a:r>
            <a:r>
              <a:rPr lang="en-US" dirty="0" err="1"/>
              <a:t>isf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DFB197E-77CF-9445-AB90-21FF546478A9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768467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Inability or severe difficulty performing 1 of the 6 Katz ADLs</a:t>
            </a:r>
          </a:p>
          <a:p>
            <a:r>
              <a:rPr lang="en-US" dirty="0"/>
              <a:t>Deficit must persist in the same ADL for 6 months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dirty="0"/>
              <a:t>OR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Admission to nursing home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DFB197E-77CF-9445-AB90-21FF546478A9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091857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dnfo</a:t>
            </a:r>
            <a:r>
              <a:rPr lang="en-US" dirty="0"/>
              <a:t> </a:t>
            </a:r>
            <a:r>
              <a:rPr lang="en-US" dirty="0" err="1"/>
              <a:t>isf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DFB197E-77CF-9445-AB90-21FF546478A9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033641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/>
              <a:t>This large, randomized, double blinded trial of relatively healthy, fully independent, predominantly white Australians, showed no beneficial effect of aspirin 100mg on disability free survival over 5 years.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DFB197E-77CF-9445-AB90-21FF546478A9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5825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6027E6A9-CA66-CD42-A8C9-D362440CA55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49FFB0B4-163A-8543-8367-AFEA76FF196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262E2772-2848-6341-BCC3-D21D2EE574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9/4/2019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FA03F6BC-D637-7F40-8200-AE9DEDD821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7FDE0ED9-9292-6B4E-A7B4-B34F0058F8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96254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B143ECC8-305D-364B-A08C-5645E6E544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4383AB36-03EE-7C49-BA93-F677A894AF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DA38F7C0-EE46-0A41-8A78-72B4149C46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9/4/2019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D5AEDC19-494A-A840-A0C8-5D69ECFE53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F5021990-61C4-DF41-86A1-EE2C69429B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92956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37124549-20AE-5245-9DEB-78138322D2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343AF7AD-23AF-FC40-BD83-A9308897C8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0DDF7FE3-7AA0-4D45-9341-072FAE7B33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9/4/2019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2ED52B58-5EDF-CF4F-A901-3C5C9EF9A8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075F1BB0-A7E4-984C-ABF8-2A244A6280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03871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A36EF180-81AE-6549-9665-03DEC82005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A6562249-33A3-7541-AC41-D28D695E495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0B70BD53-CA70-3E4A-B849-E69622BBF9A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18BFE2B4-7C0D-D34A-A5E6-B54BE6CFA0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9/4/2019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4BB58670-28C5-7E43-86BC-C2EF0FD1D6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0138B526-DC28-344E-B17C-99264C582A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64596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ED5A0B2A-A631-384A-9A3F-9C5CCCB51B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4451E1A9-C834-1843-B3F0-0028C177F5C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712B2317-478D-4546-9595-B5E9F6C6C64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="" xmlns:a16="http://schemas.microsoft.com/office/drawing/2014/main" id="{ABD9166F-68CA-DD45-ABC2-8EC5F086460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="" xmlns:a16="http://schemas.microsoft.com/office/drawing/2014/main" id="{7C272FEA-BE48-D540-A632-83E0BA40A7C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="" xmlns:a16="http://schemas.microsoft.com/office/drawing/2014/main" id="{AD3E3383-E642-B14D-9016-C345EF92B8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9/4/2019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="" xmlns:a16="http://schemas.microsoft.com/office/drawing/2014/main" id="{D80051FA-F0B7-1344-917E-D8164A4D5D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="" xmlns:a16="http://schemas.microsoft.com/office/drawing/2014/main" id="{1289DBAF-C3FB-9145-A1EE-0A9DC7E95F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60532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A150CAA3-EBB0-1C4A-9F40-692ECF1C96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="" xmlns:a16="http://schemas.microsoft.com/office/drawing/2014/main" id="{73F78F7C-100F-1141-A155-E92076C561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9/4/2019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3CDCA6CA-D8E8-9642-B18E-270D08374C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EC27340F-E259-3049-BD2D-C02CF2FCC6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54227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="" xmlns:a16="http://schemas.microsoft.com/office/drawing/2014/main" id="{49195F62-3594-CC4E-987C-5CCFD861D6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9/4/2019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="" xmlns:a16="http://schemas.microsoft.com/office/drawing/2014/main" id="{6D9749E6-72BA-D549-8B39-DFE368A698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85C6F3DA-DC5D-C54A-A304-4BC7C1C348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56231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8E0A5B40-A339-8C42-AD6B-4CFF197732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6D34C44A-A4FD-064A-AC6B-AEBC52DBFA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34642036-DB5F-5D4D-80F1-2786AACE0D2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603AC319-44A9-224C-A790-F1FAC299F8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9/4/2019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453F3620-269F-854F-BEB5-04506CA0EB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CA47F039-3A8F-F444-984D-6DC1A20C70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26897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3A0A3FB2-F341-FA4F-984B-D425AB12DD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="" xmlns:a16="http://schemas.microsoft.com/office/drawing/2014/main" id="{822A8D6E-D892-5147-AB39-D738EC81240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0BF17741-F64A-7C4D-8B5A-0071647D03B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39EA168D-1FE9-8F45-A17C-5BADA3790D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9/4/2019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EC5EFF48-7DDE-E94E-B709-F98D3C6A53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3DD71FA9-A5E5-164D-91BE-F89D18B4E3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6386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6A7F904B-6CE6-8D40-B87F-8F6603CC97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0F0386C4-974D-C34C-84C6-6996969AAD1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B5229D0B-9C92-F946-BD4B-C18312BC2B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9/4/2019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7615FBF9-AB3F-4044-8639-214EBC63AF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4C9BD43F-E7A6-864A-8D88-481DE7DD2C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95226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="" xmlns:a16="http://schemas.microsoft.com/office/drawing/2014/main" id="{ECB17939-AEE4-9648-A3BF-B5133AD1209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F2AAD08F-4554-7543-BA2A-DF47128DC18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DEF0450D-60DE-7041-B67C-57C7C94B11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9/4/2019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1616453B-056D-674A-90CE-CD55E44353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F72A9E28-C826-6B47-98A0-8447D06750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80505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="" xmlns:a16="http://schemas.microsoft.com/office/drawing/2014/main" id="{411C96CD-DFE1-264A-93EA-A79926EF5A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8542B0BC-C019-7540-814D-6B03D1BCD27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6BC5D2D5-3085-8843-989B-CAB871FF740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smtClean="0"/>
              <a:pPr/>
              <a:t>9/4/2019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AF42E295-E32E-9143-A575-46D2386C81C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0F39BE61-05B9-7349-A5F0-D1D2C5DFE6E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59642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2" r:id="rId1"/>
    <p:sldLayoutId id="2147483803" r:id="rId2"/>
    <p:sldLayoutId id="2147483804" r:id="rId3"/>
    <p:sldLayoutId id="2147483805" r:id="rId4"/>
    <p:sldLayoutId id="2147483806" r:id="rId5"/>
    <p:sldLayoutId id="2147483807" r:id="rId6"/>
    <p:sldLayoutId id="2147483808" r:id="rId7"/>
    <p:sldLayoutId id="2147483809" r:id="rId8"/>
    <p:sldLayoutId id="2147483810" r:id="rId9"/>
    <p:sldLayoutId id="2147483811" r:id="rId10"/>
    <p:sldLayoutId id="214748381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svg"/><Relationship Id="rId3" Type="http://schemas.openxmlformats.org/officeDocument/2006/relationships/audio" Target="../media/media1.m4a"/><Relationship Id="rId7" Type="http://schemas.openxmlformats.org/officeDocument/2006/relationships/image" Target="../media/image2.png"/><Relationship Id="rId2" Type="http://schemas.microsoft.com/office/2007/relationships/media" Target="../media/media1.m4a"/><Relationship Id="rId1" Type="http://schemas.openxmlformats.org/officeDocument/2006/relationships/tags" Target="../tags/tag1.xml"/><Relationship Id="rId6" Type="http://schemas.openxmlformats.org/officeDocument/2006/relationships/image" Target="../media/image1.tiff"/><Relationship Id="rId5" Type="http://schemas.openxmlformats.org/officeDocument/2006/relationships/notesSlide" Target="../notesSlides/notesSlide2.xml"/><Relationship Id="rId10" Type="http://schemas.openxmlformats.org/officeDocument/2006/relationships/image" Target="../media/image4.tiff"/><Relationship Id="rId4" Type="http://schemas.openxmlformats.org/officeDocument/2006/relationships/slideLayout" Target="../slideLayouts/slideLayout2.xml"/><Relationship Id="rId9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hyperlink" Target="http://openclipart.org/detail/170030" TargetMode="External"/><Relationship Id="rId7" Type="http://schemas.openxmlformats.org/officeDocument/2006/relationships/hyperlink" Target="https://commons.wikimedia.org/wiki/File:Flag_of_Italy_with_border.svg" TargetMode="External"/><Relationship Id="rId12" Type="http://schemas.openxmlformats.org/officeDocument/2006/relationships/image" Target="../media/image11.gif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11" Type="http://schemas.openxmlformats.org/officeDocument/2006/relationships/hyperlink" Target="http://www.all-flags-world.com/country-flag/Spain/national-spanish-flag.php" TargetMode="External"/><Relationship Id="rId5" Type="http://schemas.openxmlformats.org/officeDocument/2006/relationships/hyperlink" Target="https://en.m.wikipedia.org/wiki/File:Flag_of_Sweden.svg" TargetMode="External"/><Relationship Id="rId10" Type="http://schemas.openxmlformats.org/officeDocument/2006/relationships/image" Target="../media/image10.jpeg"/><Relationship Id="rId4" Type="http://schemas.openxmlformats.org/officeDocument/2006/relationships/image" Target="../media/image7.png"/><Relationship Id="rId9" Type="http://schemas.openxmlformats.org/officeDocument/2006/relationships/hyperlink" Target="https://pixabay.com/de/israel-flagge-staat-israel-26831/" TargetMode="Externa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tif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tif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tif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tif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tiff"/><Relationship Id="rId2" Type="http://schemas.openxmlformats.org/officeDocument/2006/relationships/image" Target="../media/image15.tiff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game-icons.net/lorc/originals/pill.html" TargetMode="External"/><Relationship Id="rId4" Type="http://schemas.openxmlformats.org/officeDocument/2006/relationships/image" Target="../media/image1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tiff"/><Relationship Id="rId2" Type="http://schemas.openxmlformats.org/officeDocument/2006/relationships/image" Target="../media/image18.tiff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game-icons.net/lorc/originals/pill.html" TargetMode="External"/><Relationship Id="rId4" Type="http://schemas.openxmlformats.org/officeDocument/2006/relationships/image" Target="../media/image1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svg"/><Relationship Id="rId3" Type="http://schemas.openxmlformats.org/officeDocument/2006/relationships/audio" Target="../media/media1.m4a"/><Relationship Id="rId7" Type="http://schemas.openxmlformats.org/officeDocument/2006/relationships/image" Target="../media/image2.png"/><Relationship Id="rId2" Type="http://schemas.microsoft.com/office/2007/relationships/media" Target="../media/media1.m4a"/><Relationship Id="rId1" Type="http://schemas.openxmlformats.org/officeDocument/2006/relationships/tags" Target="../tags/tag5.xml"/><Relationship Id="rId6" Type="http://schemas.openxmlformats.org/officeDocument/2006/relationships/image" Target="../media/image1.tiff"/><Relationship Id="rId5" Type="http://schemas.openxmlformats.org/officeDocument/2006/relationships/notesSlide" Target="../notesSlides/notesSlide4.xml"/><Relationship Id="rId10" Type="http://schemas.openxmlformats.org/officeDocument/2006/relationships/image" Target="../media/image4.tiff"/><Relationship Id="rId4" Type="http://schemas.openxmlformats.org/officeDocument/2006/relationships/slideLayout" Target="../slideLayouts/slideLayout2.xml"/><Relationship Id="rId9" Type="http://schemas.openxmlformats.org/officeDocument/2006/relationships/image" Target="../media/image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tif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tiff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tiff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tiff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tiff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="" xmlns:a16="http://schemas.microsoft.com/office/drawing/2014/main" id="{5001F7DE-4077-F34B-837F-0F6B8CE44597}"/>
              </a:ext>
            </a:extLst>
          </p:cNvPr>
          <p:cNvSpPr/>
          <p:nvPr/>
        </p:nvSpPr>
        <p:spPr>
          <a:xfrm>
            <a:off x="765048" y="1122363"/>
            <a:ext cx="10661904" cy="4693221"/>
          </a:xfrm>
          <a:prstGeom prst="rect">
            <a:avLst/>
          </a:prstGeom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5C50E614-2F59-3246-8054-AF14E743170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>
            <a:normAutofit/>
          </a:bodyPr>
          <a:lstStyle/>
          <a:p>
            <a:r>
              <a:rPr lang="en-US" sz="6600" dirty="0">
                <a:solidFill>
                  <a:schemeClr val="bg1"/>
                </a:solidFill>
              </a:rPr>
              <a:t>LET SLEEPING DOGS LIE?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8154649D-40C2-E54D-ADE6-79DC20C1EE6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/>
          <a:p>
            <a:r>
              <a:rPr lang="en-US" sz="3200" dirty="0">
                <a:solidFill>
                  <a:schemeClr val="bg1"/>
                </a:solidFill>
              </a:rPr>
              <a:t>Warren Backman MBBS</a:t>
            </a:r>
          </a:p>
          <a:p>
            <a:r>
              <a:rPr lang="en-US" sz="3200" dirty="0">
                <a:solidFill>
                  <a:schemeClr val="bg1"/>
                </a:solidFill>
              </a:rPr>
              <a:t>Fellow in Geriatric Medicine</a:t>
            </a:r>
          </a:p>
          <a:p>
            <a:endParaRPr lang="en-US" dirty="0">
              <a:solidFill>
                <a:schemeClr val="bg1"/>
              </a:solidFill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="" xmlns:a16="http://schemas.microsoft.com/office/drawing/2014/main" id="{D85D3798-6D14-5D42-AA43-B1CFC523892B}"/>
              </a:ext>
            </a:extLst>
          </p:cNvPr>
          <p:cNvCxnSpPr>
            <a:cxnSpLocks/>
          </p:cNvCxnSpPr>
          <p:nvPr/>
        </p:nvCxnSpPr>
        <p:spPr>
          <a:xfrm>
            <a:off x="2584704" y="3509963"/>
            <a:ext cx="7022592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47576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3653">
        <p:fade/>
      </p:transition>
    </mc:Choice>
    <mc:Fallback xmlns="">
      <p:transition spd="med" advTm="3653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F17422D0-926D-5340-8D1E-DCFEB48CCD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CLINICAL CASE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2E9839C2-7F92-D04B-85D1-0979274AD3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81441" y="1735448"/>
            <a:ext cx="4645152" cy="437957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3200" dirty="0"/>
              <a:t>Old </a:t>
            </a:r>
            <a:r>
              <a:rPr lang="en-US" sz="3200" b="1" dirty="0"/>
              <a:t>left</a:t>
            </a:r>
            <a:r>
              <a:rPr lang="en-US" sz="3200" dirty="0"/>
              <a:t> stroke, A Fib, HTN, CAD, moderate dementia</a:t>
            </a:r>
          </a:p>
          <a:p>
            <a:pPr marL="0" indent="0">
              <a:buNone/>
            </a:pPr>
            <a:r>
              <a:rPr lang="en-US" sz="3200" dirty="0"/>
              <a:t>  </a:t>
            </a:r>
          </a:p>
          <a:p>
            <a:pPr marL="0" indent="0">
              <a:buNone/>
            </a:pPr>
            <a:r>
              <a:rPr lang="en-US" sz="3200" dirty="0"/>
              <a:t>Walks with cane</a:t>
            </a:r>
          </a:p>
          <a:p>
            <a:pPr marL="0" indent="0">
              <a:buNone/>
            </a:pPr>
            <a:endParaRPr lang="en-US" sz="3200" dirty="0"/>
          </a:p>
          <a:p>
            <a:pPr marL="0" indent="0">
              <a:buNone/>
            </a:pPr>
            <a:r>
              <a:rPr lang="en-US" sz="3200" b="1" dirty="0"/>
              <a:t>Right </a:t>
            </a:r>
            <a:r>
              <a:rPr lang="en-US" sz="3200" dirty="0"/>
              <a:t>carotid bruit; duplex showed 70% stenosis.</a:t>
            </a:r>
          </a:p>
          <a:p>
            <a:pPr marL="0" indent="0">
              <a:buNone/>
            </a:pPr>
            <a:r>
              <a:rPr lang="en-US" sz="3200" dirty="0"/>
              <a:t>Left has CTO.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BE8D95A5-50DE-3748-B106-DD7920370AB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28680" y="2912086"/>
            <a:ext cx="1264606" cy="128217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9F82F785-3131-D54A-B357-A079AF502BEC}"/>
              </a:ext>
            </a:extLst>
          </p:cNvPr>
          <p:cNvSpPr txBox="1"/>
          <p:nvPr/>
        </p:nvSpPr>
        <p:spPr>
          <a:xfrm>
            <a:off x="732958" y="1480139"/>
            <a:ext cx="232954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dirty="0"/>
              <a:t>77yo</a:t>
            </a:r>
          </a:p>
        </p:txBody>
      </p:sp>
      <p:pic>
        <p:nvPicPr>
          <p:cNvPr id="8" name="Graphic 7">
            <a:extLst>
              <a:ext uri="{FF2B5EF4-FFF2-40B4-BE49-F238E27FC236}">
                <a16:creationId xmlns="" xmlns:a16="http://schemas.microsoft.com/office/drawing/2014/main" id="{BCE5FCD7-C070-424F-95E0-4AD5E5F1E57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=""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 flipH="1">
            <a:off x="6415766" y="1152643"/>
            <a:ext cx="5776234" cy="554518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CAE44BB5-2FF5-CC40-B5CA-863C63557E6E}"/>
              </a:ext>
            </a:extLst>
          </p:cNvPr>
          <p:cNvSpPr txBox="1"/>
          <p:nvPr/>
        </p:nvSpPr>
        <p:spPr>
          <a:xfrm>
            <a:off x="9613900" y="4184166"/>
            <a:ext cx="20193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ASPIRIN </a:t>
            </a:r>
          </a:p>
          <a:p>
            <a:r>
              <a:rPr lang="en-US" dirty="0"/>
              <a:t>WARFARIN</a:t>
            </a:r>
          </a:p>
          <a:p>
            <a:r>
              <a:rPr lang="en-US" dirty="0"/>
              <a:t>ATORVASTATIN</a:t>
            </a:r>
          </a:p>
          <a:p>
            <a:r>
              <a:rPr lang="en-US" dirty="0"/>
              <a:t>LISINOPRIL</a:t>
            </a:r>
          </a:p>
          <a:p>
            <a:r>
              <a:rPr lang="en-US" dirty="0"/>
              <a:t>METOPROLOL</a:t>
            </a:r>
          </a:p>
          <a:p>
            <a:r>
              <a:rPr lang="en-US" dirty="0"/>
              <a:t>…</a:t>
            </a:r>
          </a:p>
        </p:txBody>
      </p:sp>
      <p:pic>
        <p:nvPicPr>
          <p:cNvPr id="7" name="Audio 6">
            <a:hlinkClick r:id="" action="ppaction://media"/>
            <a:extLst>
              <a:ext uri="{FF2B5EF4-FFF2-40B4-BE49-F238E27FC236}">
                <a16:creationId xmlns="" xmlns:a16="http://schemas.microsoft.com/office/drawing/2014/main" id="{0A04A0AC-4076-644B-B4DE-CBD12EFE62E2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1226800" y="5892800"/>
            <a:ext cx="812800" cy="8128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="" xmlns:a16="http://schemas.microsoft.com/office/drawing/2014/main" id="{A5325F08-D890-4347-9F4D-E6A933A7B12C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6307" y="4368310"/>
            <a:ext cx="2229353" cy="2229353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0595736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670"/>
    </mc:Choice>
    <mc:Fallback xmlns="">
      <p:transition spd="slow" advTm="367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3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3" grpId="0" build="p"/>
      <p:bldP spid="6" grpId="0"/>
      <p:bldP spid="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44B80DBC-66E9-7746-9077-3613920779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9472" y="1678668"/>
            <a:ext cx="10853057" cy="2991304"/>
          </a:xfrm>
        </p:spPr>
        <p:txBody>
          <a:bodyPr>
            <a:normAutofit fontScale="92500"/>
          </a:bodyPr>
          <a:lstStyle/>
          <a:p>
            <a:pPr marL="0" indent="0" algn="ctr">
              <a:buNone/>
            </a:pPr>
            <a:r>
              <a:rPr lang="en-US" sz="6600" dirty="0"/>
              <a:t>GIVEN ASYMPTOMATIC, SHOULD CAROTID ENDARTERECTOMY (CEA) BE CONSIDERED?</a:t>
            </a:r>
          </a:p>
        </p:txBody>
      </p:sp>
    </p:spTree>
    <p:extLst>
      <p:ext uri="{BB962C8B-B14F-4D97-AF65-F5344CB8AC3E}">
        <p14:creationId xmlns:p14="http://schemas.microsoft.com/office/powerpoint/2010/main" val="9477000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54"/>
    </mc:Choice>
    <mc:Fallback xmlns="">
      <p:transition spd="slow" advTm="154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941F1C4D-39D1-944F-A18B-3A05F28FFF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FB326FA6-90C1-D24B-A078-564076101F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EBA720C0-DB41-E24D-B3B3-0B5E487285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63265" y="251619"/>
            <a:ext cx="5169007" cy="6176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99984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CFA44366-86E0-7147-8F13-8C20A40FF1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EXPERIMENTAL QUESTION (PICO)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774EEE0A-09AF-2541-A212-0311268458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71232"/>
            <a:ext cx="10515600" cy="4351338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en-US" sz="4800" dirty="0"/>
              <a:t>Population </a:t>
            </a:r>
          </a:p>
          <a:p>
            <a:pPr>
              <a:lnSpc>
                <a:spcPct val="150000"/>
              </a:lnSpc>
            </a:pPr>
            <a:r>
              <a:rPr lang="en-US" sz="4800" dirty="0"/>
              <a:t>Intervention </a:t>
            </a:r>
          </a:p>
          <a:p>
            <a:pPr>
              <a:lnSpc>
                <a:spcPct val="150000"/>
              </a:lnSpc>
            </a:pPr>
            <a:r>
              <a:rPr lang="en-US" sz="4800" dirty="0"/>
              <a:t>Comparison </a:t>
            </a:r>
          </a:p>
          <a:p>
            <a:pPr>
              <a:lnSpc>
                <a:spcPct val="150000"/>
              </a:lnSpc>
            </a:pPr>
            <a:r>
              <a:rPr lang="en-US" sz="4800" dirty="0"/>
              <a:t>Outcome </a:t>
            </a:r>
          </a:p>
        </p:txBody>
      </p:sp>
    </p:spTree>
    <p:extLst>
      <p:ext uri="{BB962C8B-B14F-4D97-AF65-F5344CB8AC3E}">
        <p14:creationId xmlns:p14="http://schemas.microsoft.com/office/powerpoint/2010/main" val="22777132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54"/>
    </mc:Choice>
    <mc:Fallback xmlns="">
      <p:transition spd="slow" advTm="454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9BE3B85F-9043-ED45-9CE5-205D4AC590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ACST-1 TRIAL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9E476B0E-EABB-CE49-8C98-31530D797C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54481"/>
            <a:ext cx="10515600" cy="4809744"/>
          </a:xfrm>
        </p:spPr>
        <p:txBody>
          <a:bodyPr>
            <a:normAutofit fontScale="77500" lnSpcReduction="20000"/>
          </a:bodyPr>
          <a:lstStyle/>
          <a:p>
            <a:pPr>
              <a:lnSpc>
                <a:spcPct val="200000"/>
              </a:lnSpc>
            </a:pPr>
            <a:r>
              <a:rPr lang="en-US" sz="3800" b="1" dirty="0"/>
              <a:t>Asymptomatic</a:t>
            </a:r>
            <a:r>
              <a:rPr lang="en-US" sz="3800" dirty="0"/>
              <a:t> Carotid Surgery Trial</a:t>
            </a:r>
          </a:p>
          <a:p>
            <a:pPr>
              <a:lnSpc>
                <a:spcPct val="200000"/>
              </a:lnSpc>
            </a:pPr>
            <a:r>
              <a:rPr lang="en-US" sz="3800" dirty="0"/>
              <a:t>Randomized trial, 126 centers in 30 countries</a:t>
            </a:r>
          </a:p>
          <a:p>
            <a:pPr>
              <a:lnSpc>
                <a:spcPct val="200000"/>
              </a:lnSpc>
            </a:pPr>
            <a:r>
              <a:rPr lang="en-US" sz="3800" b="1" dirty="0"/>
              <a:t>3120</a:t>
            </a:r>
            <a:r>
              <a:rPr lang="en-US" sz="3800" dirty="0"/>
              <a:t> participants</a:t>
            </a:r>
          </a:p>
          <a:p>
            <a:pPr>
              <a:lnSpc>
                <a:spcPct val="200000"/>
              </a:lnSpc>
            </a:pPr>
            <a:r>
              <a:rPr lang="en-US" sz="3800" dirty="0"/>
              <a:t>Immediate vs deferred CEA</a:t>
            </a:r>
          </a:p>
          <a:p>
            <a:pPr>
              <a:lnSpc>
                <a:spcPct val="200000"/>
              </a:lnSpc>
            </a:pPr>
            <a:r>
              <a:rPr lang="en-US" sz="3800" dirty="0"/>
              <a:t>Median follow up </a:t>
            </a:r>
            <a:r>
              <a:rPr lang="en-US" sz="3800" b="1" dirty="0"/>
              <a:t>9 years</a:t>
            </a:r>
          </a:p>
        </p:txBody>
      </p:sp>
      <p:pic>
        <p:nvPicPr>
          <p:cNvPr id="7" name="Picture 6" descr="UK union flag by mr_johnnyp - UK flag">
            <a:extLst>
              <a:ext uri="{FF2B5EF4-FFF2-40B4-BE49-F238E27FC236}">
                <a16:creationId xmlns="" xmlns:a16="http://schemas.microsoft.com/office/drawing/2014/main" id="{388A3536-C652-3C47-B00D-F2AB7D01E16F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837473B0-CC2E-450A-ABE3-18F120FF3D39}">
                <a1611:picAttrSrcUrl xmlns=""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8423065" y="552390"/>
            <a:ext cx="1505527" cy="983449"/>
          </a:xfrm>
          <a:prstGeom prst="rect">
            <a:avLst/>
          </a:prstGeom>
        </p:spPr>
      </p:pic>
      <p:pic>
        <p:nvPicPr>
          <p:cNvPr id="12" name="Picture 11" descr="File:Flag of Sweden.svg - Wikipedia">
            <a:extLst>
              <a:ext uri="{FF2B5EF4-FFF2-40B4-BE49-F238E27FC236}">
                <a16:creationId xmlns="" xmlns:a16="http://schemas.microsoft.com/office/drawing/2014/main" id="{DD5ED2D2-AB8B-9E48-B3C0-13DB3B37DCF7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837473B0-CC2E-450A-ABE3-18F120FF3D39}">
                <a1611:picAttrSrcUrl xmlns=""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10180470" y="1883390"/>
            <a:ext cx="1589992" cy="993745"/>
          </a:xfrm>
          <a:prstGeom prst="rect">
            <a:avLst/>
          </a:prstGeom>
        </p:spPr>
      </p:pic>
      <p:pic>
        <p:nvPicPr>
          <p:cNvPr id="15" name="Picture 14" descr="File:Flag of Italy with border.svg - Wikimedia Commons">
            <a:extLst>
              <a:ext uri="{FF2B5EF4-FFF2-40B4-BE49-F238E27FC236}">
                <a16:creationId xmlns="" xmlns:a16="http://schemas.microsoft.com/office/drawing/2014/main" id="{BBA0EC09-530E-0D43-9560-C963DFE1666D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  <a:ext uri="{837473B0-CC2E-450A-ABE3-18F120FF3D39}">
                <a1611:picAttrSrcUrl xmlns="" xmlns:a1611="http://schemas.microsoft.com/office/drawing/2016/11/main" r:id="rId7"/>
              </a:ext>
            </a:extLst>
          </a:blip>
          <a:stretch>
            <a:fillRect/>
          </a:stretch>
        </p:blipFill>
        <p:spPr>
          <a:xfrm>
            <a:off x="7882737" y="3616852"/>
            <a:ext cx="1594966" cy="1062272"/>
          </a:xfrm>
          <a:prstGeom prst="rect">
            <a:avLst/>
          </a:prstGeom>
        </p:spPr>
      </p:pic>
      <p:pic>
        <p:nvPicPr>
          <p:cNvPr id="18" name="Picture 17" descr="Kostenlose Vektorgrafik: Israel, Flagge, Staat Israel ...">
            <a:extLst>
              <a:ext uri="{FF2B5EF4-FFF2-40B4-BE49-F238E27FC236}">
                <a16:creationId xmlns="" xmlns:a16="http://schemas.microsoft.com/office/drawing/2014/main" id="{DBA8084A-A381-A342-B1CB-04F0D0D60E4C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  <a:ext uri="{837473B0-CC2E-450A-ABE3-18F120FF3D39}">
                <a1611:picAttrSrcUrl xmlns="" xmlns:a1611="http://schemas.microsoft.com/office/drawing/2016/11/main" r:id="rId9"/>
              </a:ext>
            </a:extLst>
          </a:blip>
          <a:stretch>
            <a:fillRect/>
          </a:stretch>
        </p:blipFill>
        <p:spPr>
          <a:xfrm>
            <a:off x="9928592" y="4469638"/>
            <a:ext cx="1841870" cy="1289309"/>
          </a:xfrm>
          <a:prstGeom prst="rect">
            <a:avLst/>
          </a:prstGeom>
        </p:spPr>
      </p:pic>
      <p:pic>
        <p:nvPicPr>
          <p:cNvPr id="20" name="Picture 19" descr="Flag Spain | Download the National Spanish flag">
            <a:extLst>
              <a:ext uri="{FF2B5EF4-FFF2-40B4-BE49-F238E27FC236}">
                <a16:creationId xmlns="" xmlns:a16="http://schemas.microsoft.com/office/drawing/2014/main" id="{05932F4C-5F28-124F-976F-5217D7DC6A78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  <a:ext uri="{837473B0-CC2E-450A-ABE3-18F120FF3D39}">
                <a1611:picAttrSrcUrl xmlns="" xmlns:a1611="http://schemas.microsoft.com/office/drawing/2016/11/main" r:id="rId11"/>
              </a:ext>
            </a:extLst>
          </a:blip>
          <a:stretch>
            <a:fillRect/>
          </a:stretch>
        </p:blipFill>
        <p:spPr>
          <a:xfrm>
            <a:off x="7073689" y="5219581"/>
            <a:ext cx="1618097" cy="1078731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="" xmlns:a16="http://schemas.microsoft.com/office/drawing/2014/main" id="{1D2B24A1-670C-A04D-9609-AEFFBD2DD7D8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021109" y="434733"/>
            <a:ext cx="4913188" cy="60408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3988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67"/>
    </mc:Choice>
    <mc:Fallback xmlns="">
      <p:transition spd="slow" advTm="26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16AB846C-546E-B041-A198-E76C931E28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Who is asymptomatic (for purpose of trial)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AAC974D2-1307-5C41-A3F7-825C9B1EBD3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AutoNum type="alphaUcParenR"/>
            </a:pPr>
            <a:r>
              <a:rPr lang="en-US" dirty="0"/>
              <a:t>Had an ipsilateral ischemic stroke 9 months ago, has residual hemiparesis since then</a:t>
            </a:r>
          </a:p>
          <a:p>
            <a:pPr marL="514350" indent="-514350">
              <a:buAutoNum type="alphaUcParenR"/>
            </a:pPr>
            <a:r>
              <a:rPr lang="en-US" dirty="0"/>
              <a:t>Had an ipsilateral ischemic stroke 5 months ago, but has </a:t>
            </a:r>
            <a:r>
              <a:rPr lang="en-US" i="1" dirty="0"/>
              <a:t>no</a:t>
            </a:r>
            <a:r>
              <a:rPr lang="en-US" dirty="0"/>
              <a:t> residual neuro deficits</a:t>
            </a:r>
          </a:p>
          <a:p>
            <a:pPr marL="514350" indent="-514350">
              <a:buAutoNum type="alphaUcParenR"/>
            </a:pPr>
            <a:r>
              <a:rPr lang="en-US" dirty="0"/>
              <a:t>No history of clinical stroke but ipsilateral brain infarct seen on imaging, unclear when it happened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17913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16AB846C-546E-B041-A198-E76C931E28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Who is asymptomatic (for purpose of trial)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AAC974D2-1307-5C41-A3F7-825C9B1EBD3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AutoNum type="alphaUcParenR"/>
            </a:pPr>
            <a:r>
              <a:rPr lang="en-US" dirty="0">
                <a:highlight>
                  <a:srgbClr val="00FF00"/>
                </a:highlight>
              </a:rPr>
              <a:t>Had an ipsilateral ischemic stroke 9 months ago, has residual hemiparesis since then</a:t>
            </a:r>
          </a:p>
          <a:p>
            <a:pPr marL="514350" indent="-514350">
              <a:buAutoNum type="alphaUcParenR"/>
            </a:pPr>
            <a:r>
              <a:rPr lang="en-US" dirty="0">
                <a:highlight>
                  <a:srgbClr val="FF0000"/>
                </a:highlight>
              </a:rPr>
              <a:t>Had an ipsilateral ischemic stroke 5 months ago, but has </a:t>
            </a:r>
            <a:r>
              <a:rPr lang="en-US" i="1" dirty="0">
                <a:highlight>
                  <a:srgbClr val="FF0000"/>
                </a:highlight>
              </a:rPr>
              <a:t>no</a:t>
            </a:r>
            <a:r>
              <a:rPr lang="en-US" dirty="0">
                <a:highlight>
                  <a:srgbClr val="FF0000"/>
                </a:highlight>
              </a:rPr>
              <a:t> residual neuro deficits</a:t>
            </a:r>
          </a:p>
          <a:p>
            <a:pPr marL="514350" indent="-514350">
              <a:buAutoNum type="alphaUcParenR"/>
            </a:pPr>
            <a:r>
              <a:rPr lang="en-US" dirty="0">
                <a:highlight>
                  <a:srgbClr val="00FF00"/>
                </a:highlight>
              </a:rPr>
              <a:t>No history of clinical stroke but ipsilateral brain infarct seen on imaging, unclear when it happened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05993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AB63E95E-FCA2-014B-AB8A-8284ED172A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b="1" dirty="0"/>
              <a:t>Eligibility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1B9A5399-4A66-9A49-A376-07B6BB15F7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0945" y="1825625"/>
            <a:ext cx="11062855" cy="4351338"/>
          </a:xfrm>
        </p:spPr>
        <p:txBody>
          <a:bodyPr>
            <a:normAutofit/>
          </a:bodyPr>
          <a:lstStyle/>
          <a:p>
            <a:pPr marL="514350" indent="-514350">
              <a:buAutoNum type="arabicParenR"/>
            </a:pPr>
            <a:r>
              <a:rPr lang="en-US" sz="3200" dirty="0"/>
              <a:t>Unilateral or bilateral stenosis. </a:t>
            </a:r>
            <a:r>
              <a:rPr lang="en-US" sz="3200" u="sng" dirty="0"/>
              <a:t>The severity of stenosis was not defined.</a:t>
            </a:r>
          </a:p>
          <a:p>
            <a:pPr marL="514350" indent="-514350">
              <a:buAutoNum type="arabicParenR"/>
            </a:pPr>
            <a:r>
              <a:rPr lang="en-US" sz="3200" dirty="0"/>
              <a:t>No </a:t>
            </a:r>
            <a:r>
              <a:rPr lang="en-US" sz="3200" u="sng" dirty="0"/>
              <a:t>symptoms</a:t>
            </a:r>
            <a:r>
              <a:rPr lang="en-US" sz="3200" dirty="0"/>
              <a:t> in past 6 months. Can have residual neurologic signs from prior stroke. </a:t>
            </a:r>
          </a:p>
          <a:p>
            <a:pPr marL="0" indent="0">
              <a:buNone/>
            </a:pPr>
            <a:r>
              <a:rPr lang="en-US" sz="3200" dirty="0"/>
              <a:t>3)   No </a:t>
            </a:r>
            <a:r>
              <a:rPr lang="en-US" sz="3200" dirty="0" err="1"/>
              <a:t>hx</a:t>
            </a:r>
            <a:r>
              <a:rPr lang="en-US" sz="3200" dirty="0"/>
              <a:t> of ‘ipsilateral disabling’ or ‘severe contralateral’ stroke</a:t>
            </a:r>
          </a:p>
          <a:p>
            <a:pPr marL="0" indent="0">
              <a:buNone/>
            </a:pPr>
            <a:r>
              <a:rPr lang="en-US" sz="3200" dirty="0"/>
              <a:t>4)   Substantial uncertainty</a:t>
            </a:r>
          </a:p>
          <a:p>
            <a:pPr marL="457200" lvl="1" indent="0">
              <a:buNone/>
            </a:pPr>
            <a:endParaRPr lang="en-US" sz="3600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01613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22"/>
    </mc:Choice>
    <mc:Fallback xmlns="">
      <p:transition spd="slow" advTm="42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>
            <a:extLst>
              <a:ext uri="{FF2B5EF4-FFF2-40B4-BE49-F238E27FC236}">
                <a16:creationId xmlns="" xmlns:a16="http://schemas.microsoft.com/office/drawing/2014/main" id="{7E57E706-B519-F647-ADF6-3E1DDFF5B91D}"/>
              </a:ext>
            </a:extLst>
          </p:cNvPr>
          <p:cNvSpPr/>
          <p:nvPr/>
        </p:nvSpPr>
        <p:spPr>
          <a:xfrm>
            <a:off x="464003" y="1156608"/>
            <a:ext cx="4835361" cy="24594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/>
              <a:t>Smooth calcified plaque, no significant stenosis</a:t>
            </a:r>
          </a:p>
        </p:txBody>
      </p:sp>
      <p:sp>
        <p:nvSpPr>
          <p:cNvPr id="5" name="Oval 4">
            <a:extLst>
              <a:ext uri="{FF2B5EF4-FFF2-40B4-BE49-F238E27FC236}">
                <a16:creationId xmlns="" xmlns:a16="http://schemas.microsoft.com/office/drawing/2014/main" id="{10078E7C-AF48-FA49-8A37-CB11DE2AD7AF}"/>
              </a:ext>
            </a:extLst>
          </p:cNvPr>
          <p:cNvSpPr/>
          <p:nvPr/>
        </p:nvSpPr>
        <p:spPr>
          <a:xfrm>
            <a:off x="265395" y="4407355"/>
            <a:ext cx="3490177" cy="1911804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/>
              <a:t>Cardiac source of likely emboli</a:t>
            </a:r>
          </a:p>
        </p:txBody>
      </p:sp>
      <p:sp>
        <p:nvSpPr>
          <p:cNvPr id="6" name="Oval 5">
            <a:extLst>
              <a:ext uri="{FF2B5EF4-FFF2-40B4-BE49-F238E27FC236}">
                <a16:creationId xmlns="" xmlns:a16="http://schemas.microsoft.com/office/drawing/2014/main" id="{F107658B-55C4-0547-A845-089DF92C9E23}"/>
              </a:ext>
            </a:extLst>
          </p:cNvPr>
          <p:cNvSpPr/>
          <p:nvPr/>
        </p:nvSpPr>
        <p:spPr>
          <a:xfrm>
            <a:off x="9105899" y="1156610"/>
            <a:ext cx="2612572" cy="140527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/>
              <a:t>Recent MI</a:t>
            </a:r>
          </a:p>
        </p:txBody>
      </p:sp>
      <p:sp>
        <p:nvSpPr>
          <p:cNvPr id="9" name="Oval 8">
            <a:extLst>
              <a:ext uri="{FF2B5EF4-FFF2-40B4-BE49-F238E27FC236}">
                <a16:creationId xmlns="" xmlns:a16="http://schemas.microsoft.com/office/drawing/2014/main" id="{91BD6E43-ACDA-D847-87BB-3DD656B3DDA6}"/>
              </a:ext>
            </a:extLst>
          </p:cNvPr>
          <p:cNvSpPr/>
          <p:nvPr/>
        </p:nvSpPr>
        <p:spPr>
          <a:xfrm>
            <a:off x="5126678" y="4689880"/>
            <a:ext cx="3044733" cy="1629279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/>
              <a:t>Intracerebral neoplasia or aneurysm</a:t>
            </a:r>
          </a:p>
        </p:txBody>
      </p:sp>
      <p:sp>
        <p:nvSpPr>
          <p:cNvPr id="10" name="Oval 9">
            <a:extLst>
              <a:ext uri="{FF2B5EF4-FFF2-40B4-BE49-F238E27FC236}">
                <a16:creationId xmlns="" xmlns:a16="http://schemas.microsoft.com/office/drawing/2014/main" id="{333D25C6-8F6A-B943-B084-BFA7FA848D9D}"/>
              </a:ext>
            </a:extLst>
          </p:cNvPr>
          <p:cNvSpPr/>
          <p:nvPr/>
        </p:nvSpPr>
        <p:spPr>
          <a:xfrm>
            <a:off x="8518269" y="3882604"/>
            <a:ext cx="3193432" cy="1845467"/>
          </a:xfrm>
          <a:prstGeom prst="ellipse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/>
              <a:t>Restenosis after previous CEA</a:t>
            </a:r>
          </a:p>
        </p:txBody>
      </p:sp>
      <p:sp>
        <p:nvSpPr>
          <p:cNvPr id="11" name="Oval 10">
            <a:extLst>
              <a:ext uri="{FF2B5EF4-FFF2-40B4-BE49-F238E27FC236}">
                <a16:creationId xmlns="" xmlns:a16="http://schemas.microsoft.com/office/drawing/2014/main" id="{5E3FED67-5761-8F43-A657-7893A85797E6}"/>
              </a:ext>
            </a:extLst>
          </p:cNvPr>
          <p:cNvSpPr/>
          <p:nvPr/>
        </p:nvSpPr>
        <p:spPr>
          <a:xfrm>
            <a:off x="5646222" y="1674956"/>
            <a:ext cx="3289959" cy="216968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/>
              <a:t>Life threatening disease (not stroke)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A89C6959-00F5-F84D-A28D-0E6251A77037}"/>
              </a:ext>
            </a:extLst>
          </p:cNvPr>
          <p:cNvSpPr txBox="1"/>
          <p:nvPr/>
        </p:nvSpPr>
        <p:spPr>
          <a:xfrm>
            <a:off x="963385" y="280751"/>
            <a:ext cx="1100545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/>
              <a:t>P</a:t>
            </a:r>
            <a:r>
              <a:rPr lang="en-US" sz="4400" dirty="0"/>
              <a:t>OPULATION – OTHER EXCLUSION CRITERIA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4754799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731"/>
    </mc:Choice>
    <mc:Fallback xmlns="">
      <p:transition spd="slow" advTm="373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9" grpId="0" animBg="1"/>
      <p:bldP spid="10" grpId="0" animBg="1"/>
      <p:bldP spid="11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E18B7042-36E9-EB4A-AB88-F5A3D57B4C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b="1" dirty="0"/>
              <a:t>I</a:t>
            </a:r>
            <a:r>
              <a:rPr lang="en-US" dirty="0"/>
              <a:t>NTERVENTION AND </a:t>
            </a:r>
            <a:r>
              <a:rPr lang="en-US" sz="4800" b="1" dirty="0"/>
              <a:t>C</a:t>
            </a:r>
            <a:r>
              <a:rPr lang="en-US" dirty="0"/>
              <a:t>OMPARISON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3ACA1084-BDF8-F04A-B179-952CFA4394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8660" y="1613694"/>
            <a:ext cx="10515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4400" dirty="0"/>
          </a:p>
          <a:p>
            <a:pPr marL="0" indent="0">
              <a:buNone/>
            </a:pPr>
            <a:r>
              <a:rPr lang="en-US" sz="4400" dirty="0"/>
              <a:t>‘Immediate’ CEA</a:t>
            </a:r>
          </a:p>
          <a:p>
            <a:pPr marL="0" indent="0">
              <a:buNone/>
            </a:pPr>
            <a:endParaRPr lang="en-US" sz="4400" dirty="0"/>
          </a:p>
          <a:p>
            <a:pPr marL="0" indent="0">
              <a:buNone/>
            </a:pPr>
            <a:r>
              <a:rPr lang="en-US" sz="4400" dirty="0"/>
              <a:t>vs</a:t>
            </a:r>
          </a:p>
          <a:p>
            <a:pPr marL="0" indent="0">
              <a:buNone/>
            </a:pPr>
            <a:endParaRPr lang="en-US" sz="4400" dirty="0"/>
          </a:p>
          <a:p>
            <a:pPr marL="0" indent="0">
              <a:buNone/>
            </a:pPr>
            <a:r>
              <a:rPr lang="en-US" sz="4400" dirty="0"/>
              <a:t>Deferred CEA</a:t>
            </a:r>
          </a:p>
          <a:p>
            <a:pPr marL="0" indent="0">
              <a:buNone/>
            </a:pPr>
            <a:endParaRPr lang="en-US" sz="44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042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44"/>
    </mc:Choice>
    <mc:Fallback xmlns="">
      <p:transition spd="slow" advTm="144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6362A60B-FD77-7748-BB74-73C54C45AA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O</a:t>
            </a:r>
            <a:r>
              <a:rPr lang="en-US" dirty="0"/>
              <a:t>UTCOME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3F99801D-F062-3645-BBC7-D7A1F03D2F26}"/>
              </a:ext>
            </a:extLst>
          </p:cNvPr>
          <p:cNvSpPr txBox="1"/>
          <p:nvPr/>
        </p:nvSpPr>
        <p:spPr>
          <a:xfrm>
            <a:off x="1365069" y="3115701"/>
            <a:ext cx="174715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</a:rPr>
              <a:t>Disability</a:t>
            </a:r>
            <a:r>
              <a:rPr lang="en-US" sz="2800" dirty="0"/>
              <a:t> </a:t>
            </a:r>
            <a:r>
              <a:rPr lang="en-US" sz="2800" dirty="0">
                <a:solidFill>
                  <a:schemeClr val="bg1"/>
                </a:solidFill>
              </a:rPr>
              <a:t>free survival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="" xmlns:a16="http://schemas.microsoft.com/office/drawing/2014/main" id="{1FF5723B-55EA-354C-95A0-1B84C70C48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8660" y="1613694"/>
            <a:ext cx="10515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4400" dirty="0"/>
          </a:p>
          <a:p>
            <a:pPr marL="0" indent="0">
              <a:buNone/>
            </a:pPr>
            <a:r>
              <a:rPr lang="en-US" sz="4400" dirty="0"/>
              <a:t>Perioperative mortality/morbidity (death or stroke within 30 days)</a:t>
            </a:r>
          </a:p>
          <a:p>
            <a:pPr marL="0" indent="0">
              <a:buNone/>
            </a:pPr>
            <a:endParaRPr lang="en-US" sz="4400" dirty="0"/>
          </a:p>
          <a:p>
            <a:pPr marL="0" indent="0">
              <a:buNone/>
            </a:pPr>
            <a:r>
              <a:rPr lang="en-US" sz="4400" dirty="0"/>
              <a:t>Non-perioperative stroke</a:t>
            </a:r>
          </a:p>
          <a:p>
            <a:pPr marL="0" indent="0">
              <a:buNone/>
            </a:pPr>
            <a:endParaRPr lang="en-US" sz="44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11618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30"/>
    </mc:Choice>
    <mc:Fallback xmlns="">
      <p:transition spd="slow" advTm="330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7C4B3DE0-75E2-4342-A85F-84628E8C25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PARTICIPANTS BY AGE (n=1560 each group)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="" xmlns:a16="http://schemas.microsoft.com/office/drawing/2014/main" id="{3AA0929F-310D-6B4A-9F7C-3D5F434928D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12421644"/>
              </p:ext>
            </p:extLst>
          </p:nvPr>
        </p:nvGraphicFramePr>
        <p:xfrm>
          <a:off x="838200" y="1690688"/>
          <a:ext cx="5507735" cy="484193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Content Placeholder 3">
            <a:extLst>
              <a:ext uri="{FF2B5EF4-FFF2-40B4-BE49-F238E27FC236}">
                <a16:creationId xmlns="" xmlns:a16="http://schemas.microsoft.com/office/drawing/2014/main" id="{806D849D-1775-9C46-8C92-D8D1C8A0582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26888108"/>
              </p:ext>
            </p:extLst>
          </p:nvPr>
        </p:nvGraphicFramePr>
        <p:xfrm>
          <a:off x="6218474" y="1690688"/>
          <a:ext cx="5462016" cy="484193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6820985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2"/>
    </mc:Choice>
    <mc:Fallback xmlns="">
      <p:transition spd="slow" advTm="132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C4E70878-02A5-2B45-A561-2953ADAC3E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3962400" cy="5973330"/>
          </a:xfrm>
        </p:spPr>
        <p:txBody>
          <a:bodyPr/>
          <a:lstStyle/>
          <a:p>
            <a:r>
              <a:rPr lang="en-US" dirty="0"/>
              <a:t>ALLOCATED </a:t>
            </a:r>
            <a:br>
              <a:rPr lang="en-US" dirty="0"/>
            </a:br>
            <a:r>
              <a:rPr lang="en-US" dirty="0"/>
              <a:t>AND ACTUAL USE OF CEA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295B9419-5CF4-514B-9373-786B9CBCECE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264981" y="365125"/>
            <a:ext cx="7111816" cy="619298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F3129F6D-0EEC-324F-97CF-F75CAA2AAE41}"/>
              </a:ext>
            </a:extLst>
          </p:cNvPr>
          <p:cNvSpPr txBox="1"/>
          <p:nvPr/>
        </p:nvSpPr>
        <p:spPr>
          <a:xfrm>
            <a:off x="8730895" y="1412798"/>
            <a:ext cx="2645902" cy="193899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</a:rPr>
              <a:t>Any CEA (immediate group)</a:t>
            </a:r>
          </a:p>
          <a:p>
            <a:r>
              <a:rPr lang="en-US" sz="2000" dirty="0">
                <a:solidFill>
                  <a:srgbClr val="0070C0"/>
                </a:solidFill>
              </a:rPr>
              <a:t>Any CEA (deferred group)</a:t>
            </a:r>
          </a:p>
          <a:p>
            <a:r>
              <a:rPr lang="en-US" sz="2000" dirty="0">
                <a:solidFill>
                  <a:srgbClr val="00B050"/>
                </a:solidFill>
              </a:rPr>
              <a:t>CEA for symptoms (deferred group)</a:t>
            </a:r>
          </a:p>
        </p:txBody>
      </p:sp>
    </p:spTree>
    <p:extLst>
      <p:ext uri="{BB962C8B-B14F-4D97-AF65-F5344CB8AC3E}">
        <p14:creationId xmlns:p14="http://schemas.microsoft.com/office/powerpoint/2010/main" val="17820292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98248FC4-F13C-0D42-ACF0-0AC9B6FA5B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49275"/>
          </a:xfrm>
        </p:spPr>
        <p:txBody>
          <a:bodyPr>
            <a:normAutofit/>
          </a:bodyPr>
          <a:lstStyle/>
          <a:p>
            <a:r>
              <a:rPr lang="en-US" sz="2800" dirty="0"/>
              <a:t>RESULTS: PRIMARY OUTCOMES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570F1C18-C214-794E-AC9B-0116418C5119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49927" y="1096108"/>
            <a:ext cx="9448800" cy="5605236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D4BCF0DC-93FF-804F-A3B9-69CCB9A7CA94}"/>
              </a:ext>
            </a:extLst>
          </p:cNvPr>
          <p:cNvSpPr/>
          <p:nvPr/>
        </p:nvSpPr>
        <p:spPr>
          <a:xfrm>
            <a:off x="6587836" y="1350818"/>
            <a:ext cx="2722419" cy="62345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="" xmlns:a16="http://schemas.microsoft.com/office/drawing/2014/main" id="{B6ADD164-3DB3-AA47-983A-EDFEF9C7A053}"/>
              </a:ext>
            </a:extLst>
          </p:cNvPr>
          <p:cNvSpPr/>
          <p:nvPr/>
        </p:nvSpPr>
        <p:spPr>
          <a:xfrm>
            <a:off x="6096000" y="914400"/>
            <a:ext cx="5257800" cy="578694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80797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98248FC4-F13C-0D42-ACF0-0AC9B6FA5B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49275"/>
          </a:xfrm>
        </p:spPr>
        <p:txBody>
          <a:bodyPr>
            <a:normAutofit/>
          </a:bodyPr>
          <a:lstStyle/>
          <a:p>
            <a:r>
              <a:rPr lang="en-US" sz="2800" dirty="0"/>
              <a:t>RESULTS: PRIMARY OUTCOMES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570F1C18-C214-794E-AC9B-0116418C5119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49927" y="1096108"/>
            <a:ext cx="9448800" cy="56052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82775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C837EEF4-0971-BF40-8BA4-67F0DD2FE7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356B187D-0100-9347-815F-07BC4DFB19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2D84D9D0-E383-F740-989D-69659D30F7D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657601" y="365125"/>
            <a:ext cx="4478849" cy="62420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9074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D846E4F5-840C-F54F-AEB6-DF66BC3CCE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0DC2C7FC-A5EC-DE45-9F61-890461BC144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7313" y="561110"/>
            <a:ext cx="5819842" cy="582874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5204CE71-44C6-0649-9AEF-7DD36000C52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37155" y="561110"/>
            <a:ext cx="5650258" cy="6082650"/>
          </a:xfrm>
          <a:prstGeom prst="rect">
            <a:avLst/>
          </a:prstGeom>
        </p:spPr>
      </p:pic>
      <p:pic>
        <p:nvPicPr>
          <p:cNvPr id="9" name="Content Placeholder 8" descr="Pill icon | Game-icons.net">
            <a:extLst>
              <a:ext uri="{FF2B5EF4-FFF2-40B4-BE49-F238E27FC236}">
                <a16:creationId xmlns="" xmlns:a16="http://schemas.microsoft.com/office/drawing/2014/main" id="{B08AE17E-137D-7044-A9FE-C9E543E124C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837473B0-CC2E-450A-ABE3-18F120FF3D39}">
                <a1611:picAttrSrcUrl xmlns=""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1721336" y="1779562"/>
            <a:ext cx="1415038" cy="1415038"/>
          </a:xfrm>
        </p:spPr>
      </p:pic>
      <p:pic>
        <p:nvPicPr>
          <p:cNvPr id="11" name="Content Placeholder 8" descr="Pill icon | Game-icons.net">
            <a:extLst>
              <a:ext uri="{FF2B5EF4-FFF2-40B4-BE49-F238E27FC236}">
                <a16:creationId xmlns="" xmlns:a16="http://schemas.microsoft.com/office/drawing/2014/main" id="{4532F7E8-F95D-E049-82E1-43FF6294D744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837473B0-CC2E-450A-ABE3-18F120FF3D39}">
                <a1611:picAttrSrcUrl xmlns=""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7541178" y="1690688"/>
            <a:ext cx="1415038" cy="1415038"/>
          </a:xfrm>
          <a:prstGeom prst="rect">
            <a:avLst/>
          </a:prstGeom>
        </p:spPr>
      </p:pic>
      <p:sp>
        <p:nvSpPr>
          <p:cNvPr id="13" name="Multiply 12">
            <a:extLst>
              <a:ext uri="{FF2B5EF4-FFF2-40B4-BE49-F238E27FC236}">
                <a16:creationId xmlns="" xmlns:a16="http://schemas.microsoft.com/office/drawing/2014/main" id="{DE6272B0-1CD0-3E47-A743-81A20FDF0B8F}"/>
              </a:ext>
            </a:extLst>
          </p:cNvPr>
          <p:cNvSpPr/>
          <p:nvPr/>
        </p:nvSpPr>
        <p:spPr>
          <a:xfrm>
            <a:off x="7778023" y="1317552"/>
            <a:ext cx="657306" cy="2161310"/>
          </a:xfrm>
          <a:prstGeom prst="mathMultiply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36746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D846E4F5-840C-F54F-AEB6-DF66BC3CCE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4B15CC07-D0AB-4745-8F85-666F5070B8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0DC2C7FC-A5EC-DE45-9F61-890461BC144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8200" y="485636"/>
            <a:ext cx="5021198" cy="588672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1A781ED5-5A33-AC47-AA96-186AD013622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670964" y="449862"/>
            <a:ext cx="4682836" cy="6142738"/>
          </a:xfrm>
          <a:prstGeom prst="rect">
            <a:avLst/>
          </a:prstGeom>
        </p:spPr>
      </p:pic>
      <p:pic>
        <p:nvPicPr>
          <p:cNvPr id="6" name="Content Placeholder 8" descr="Pill icon | Game-icons.net">
            <a:extLst>
              <a:ext uri="{FF2B5EF4-FFF2-40B4-BE49-F238E27FC236}">
                <a16:creationId xmlns="" xmlns:a16="http://schemas.microsoft.com/office/drawing/2014/main" id="{BC2B2C27-BD88-4647-B951-3228346373F2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837473B0-CC2E-450A-ABE3-18F120FF3D39}">
                <a1611:picAttrSrcUrl xmlns=""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1430391" y="1690688"/>
            <a:ext cx="1415038" cy="1415038"/>
          </a:xfrm>
          <a:prstGeom prst="rect">
            <a:avLst/>
          </a:prstGeom>
        </p:spPr>
      </p:pic>
      <p:pic>
        <p:nvPicPr>
          <p:cNvPr id="7" name="Content Placeholder 8" descr="Pill icon | Game-icons.net">
            <a:extLst>
              <a:ext uri="{FF2B5EF4-FFF2-40B4-BE49-F238E27FC236}">
                <a16:creationId xmlns="" xmlns:a16="http://schemas.microsoft.com/office/drawing/2014/main" id="{FFE7E927-7B6D-F14E-A521-22BD97C53FFF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837473B0-CC2E-450A-ABE3-18F120FF3D39}">
                <a1611:picAttrSrcUrl xmlns=""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7063196" y="1690688"/>
            <a:ext cx="1415038" cy="1415038"/>
          </a:xfrm>
          <a:prstGeom prst="rect">
            <a:avLst/>
          </a:prstGeom>
        </p:spPr>
      </p:pic>
      <p:sp>
        <p:nvSpPr>
          <p:cNvPr id="8" name="Multiply 7">
            <a:extLst>
              <a:ext uri="{FF2B5EF4-FFF2-40B4-BE49-F238E27FC236}">
                <a16:creationId xmlns="" xmlns:a16="http://schemas.microsoft.com/office/drawing/2014/main" id="{22D0354E-C1C0-2644-8793-E4365B9D46C6}"/>
              </a:ext>
            </a:extLst>
          </p:cNvPr>
          <p:cNvSpPr/>
          <p:nvPr/>
        </p:nvSpPr>
        <p:spPr>
          <a:xfrm>
            <a:off x="7442062" y="1317552"/>
            <a:ext cx="657306" cy="2161310"/>
          </a:xfrm>
          <a:prstGeom prst="mathMultiply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01349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6C365AFD-9D21-F642-8E97-8F209FC35F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Effect of age </a:t>
            </a:r>
            <a:r>
              <a:rPr lang="en-US"/>
              <a:t>on </a:t>
            </a:r>
            <a:r>
              <a:rPr lang="en-US" smtClean="0"/>
              <a:t>non-perioperative </a:t>
            </a:r>
            <a:r>
              <a:rPr lang="en-US" dirty="0"/>
              <a:t>stroke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="" xmlns:a16="http://schemas.microsoft.com/office/drawing/2014/main" id="{AE16016F-8ABA-0C40-9C83-11F64460338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2070"/>
          <a:stretch/>
        </p:blipFill>
        <p:spPr>
          <a:xfrm>
            <a:off x="4950770" y="2169957"/>
            <a:ext cx="6640392" cy="2194225"/>
          </a:xfrm>
        </p:spPr>
      </p:pic>
      <p:pic>
        <p:nvPicPr>
          <p:cNvPr id="10" name="Picture 9">
            <a:extLst>
              <a:ext uri="{FF2B5EF4-FFF2-40B4-BE49-F238E27FC236}">
                <a16:creationId xmlns="" xmlns:a16="http://schemas.microsoft.com/office/drawing/2014/main" id="{2BDF296B-7B90-8042-B940-237DF3E74C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38399" y="4364182"/>
            <a:ext cx="4430292" cy="1226127"/>
          </a:xfrm>
          <a:prstGeom prst="rect">
            <a:avLst/>
          </a:prstGeom>
        </p:spPr>
      </p:pic>
      <p:pic>
        <p:nvPicPr>
          <p:cNvPr id="11" name="Content Placeholder 5">
            <a:extLst>
              <a:ext uri="{FF2B5EF4-FFF2-40B4-BE49-F238E27FC236}">
                <a16:creationId xmlns="" xmlns:a16="http://schemas.microsoft.com/office/drawing/2014/main" id="{5EF53554-1424-8541-9C57-CC834B818EF6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1999"/>
          <a:stretch/>
        </p:blipFill>
        <p:spPr>
          <a:xfrm>
            <a:off x="441713" y="2003701"/>
            <a:ext cx="5132512" cy="2194225"/>
          </a:xfrm>
          <a:prstGeom prst="rect">
            <a:avLst/>
          </a:prstGeom>
        </p:spPr>
      </p:pic>
      <p:cxnSp>
        <p:nvCxnSpPr>
          <p:cNvPr id="13" name="Straight Connector 12">
            <a:extLst>
              <a:ext uri="{FF2B5EF4-FFF2-40B4-BE49-F238E27FC236}">
                <a16:creationId xmlns="" xmlns:a16="http://schemas.microsoft.com/office/drawing/2014/main" id="{3915C678-3A19-3042-B5F0-44DB8D5F1560}"/>
              </a:ext>
            </a:extLst>
          </p:cNvPr>
          <p:cNvCxnSpPr/>
          <p:nvPr/>
        </p:nvCxnSpPr>
        <p:spPr>
          <a:xfrm>
            <a:off x="7668491" y="2003701"/>
            <a:ext cx="0" cy="292159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82527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485037D4-052F-E448-AF7F-94D20EA96D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31540"/>
          </a:xfrm>
        </p:spPr>
        <p:txBody>
          <a:bodyPr>
            <a:normAutofit/>
          </a:bodyPr>
          <a:lstStyle/>
          <a:p>
            <a:r>
              <a:rPr lang="en-US" sz="3200" dirty="0"/>
              <a:t>TRIAL VALIDITY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="" xmlns:a16="http://schemas.microsoft.com/office/drawing/2014/main" id="{D4F73AFD-1EA1-1043-BF86-7DEACEF316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26858"/>
            <a:ext cx="10515600" cy="4351338"/>
          </a:xfrm>
        </p:spPr>
        <p:txBody>
          <a:bodyPr/>
          <a:lstStyle/>
          <a:p>
            <a:endParaRPr lang="en-US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="" xmlns:a16="http://schemas.microsoft.com/office/drawing/2014/main" id="{8715A30D-E19D-F042-9907-3F61D595D0B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41907629"/>
              </p:ext>
            </p:extLst>
          </p:nvPr>
        </p:nvGraphicFramePr>
        <p:xfrm>
          <a:off x="838200" y="1191920"/>
          <a:ext cx="10515600" cy="5563330"/>
        </p:xfrm>
        <a:graphic>
          <a:graphicData uri="http://schemas.openxmlformats.org/drawingml/2006/table">
            <a:tbl>
              <a:tblPr bandRow="1">
                <a:tableStyleId>{F5AB1C69-6EDB-4FF4-983F-18BD219EF322}</a:tableStyleId>
              </a:tblPr>
              <a:tblGrid>
                <a:gridCol w="5257800">
                  <a:extLst>
                    <a:ext uri="{9D8B030D-6E8A-4147-A177-3AD203B41FA5}">
                      <a16:colId xmlns="" xmlns:a16="http://schemas.microsoft.com/office/drawing/2014/main" val="3082527933"/>
                    </a:ext>
                  </a:extLst>
                </a:gridCol>
                <a:gridCol w="5257800">
                  <a:extLst>
                    <a:ext uri="{9D8B030D-6E8A-4147-A177-3AD203B41FA5}">
                      <a16:colId xmlns="" xmlns:a16="http://schemas.microsoft.com/office/drawing/2014/main" val="3064865176"/>
                    </a:ext>
                  </a:extLst>
                </a:gridCol>
              </a:tblGrid>
              <a:tr h="852306">
                <a:tc>
                  <a:txBody>
                    <a:bodyPr/>
                    <a:lstStyle/>
                    <a:p>
                      <a:r>
                        <a:rPr lang="en-US" sz="2800" dirty="0"/>
                        <a:t>Randomization?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Yes – minimized approach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674504899"/>
                  </a:ext>
                </a:extLst>
              </a:tr>
              <a:tr h="852306">
                <a:tc>
                  <a:txBody>
                    <a:bodyPr/>
                    <a:lstStyle/>
                    <a:p>
                      <a:r>
                        <a:rPr lang="en-US" sz="2800" dirty="0"/>
                        <a:t>Blinded?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730776031"/>
                  </a:ext>
                </a:extLst>
              </a:tr>
              <a:tr h="852306">
                <a:tc>
                  <a:txBody>
                    <a:bodyPr/>
                    <a:lstStyle/>
                    <a:p>
                      <a:r>
                        <a:rPr lang="en-US" sz="2800" dirty="0"/>
                        <a:t>All accounted for?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Intention to treat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61812007"/>
                  </a:ext>
                </a:extLst>
              </a:tr>
              <a:tr h="852306">
                <a:tc>
                  <a:txBody>
                    <a:bodyPr/>
                    <a:lstStyle/>
                    <a:p>
                      <a:r>
                        <a:rPr lang="en-US" sz="2800" dirty="0"/>
                        <a:t>Both group similar at baseline?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Yes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884795478"/>
                  </a:ext>
                </a:extLst>
              </a:tr>
              <a:tr h="1077053">
                <a:tc>
                  <a:txBody>
                    <a:bodyPr/>
                    <a:lstStyle/>
                    <a:p>
                      <a:r>
                        <a:rPr lang="en-US" sz="2800" dirty="0"/>
                        <a:t>Majority followed up?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Not traced last 2 </a:t>
                      </a:r>
                      <a:r>
                        <a:rPr lang="en-US" sz="2800" dirty="0" err="1"/>
                        <a:t>yrs</a:t>
                      </a:r>
                      <a:r>
                        <a:rPr lang="en-US" sz="2800" dirty="0"/>
                        <a:t>: 90 vs 105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976223655"/>
                  </a:ext>
                </a:extLst>
              </a:tr>
              <a:tr h="1077053">
                <a:tc>
                  <a:txBody>
                    <a:bodyPr/>
                    <a:lstStyle/>
                    <a:p>
                      <a:r>
                        <a:rPr lang="en-US" sz="2800" dirty="0"/>
                        <a:t>NNT (prevent 1 stroke)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20 (15 if correcting for noncompliance)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21324294"/>
                  </a:ext>
                </a:extLst>
              </a:tr>
            </a:tbl>
          </a:graphicData>
        </a:graphic>
      </p:graphicFrame>
      <p:sp>
        <p:nvSpPr>
          <p:cNvPr id="7" name="Rectangle 6">
            <a:extLst>
              <a:ext uri="{FF2B5EF4-FFF2-40B4-BE49-F238E27FC236}">
                <a16:creationId xmlns="" xmlns:a16="http://schemas.microsoft.com/office/drawing/2014/main" id="{F28E8069-552A-C742-89A5-A5425090B590}"/>
              </a:ext>
            </a:extLst>
          </p:cNvPr>
          <p:cNvSpPr/>
          <p:nvPr/>
        </p:nvSpPr>
        <p:spPr>
          <a:xfrm>
            <a:off x="6096000" y="1191918"/>
            <a:ext cx="5407152" cy="83305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="" xmlns:a16="http://schemas.microsoft.com/office/drawing/2014/main" id="{E2B1C59C-6DF5-D14A-B414-5775B822905D}"/>
              </a:ext>
            </a:extLst>
          </p:cNvPr>
          <p:cNvSpPr/>
          <p:nvPr/>
        </p:nvSpPr>
        <p:spPr>
          <a:xfrm>
            <a:off x="6096000" y="3760605"/>
            <a:ext cx="5407152" cy="83340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="" xmlns:a16="http://schemas.microsoft.com/office/drawing/2014/main" id="{2AB30043-7F9E-8A41-A8BF-71401C93C598}"/>
              </a:ext>
            </a:extLst>
          </p:cNvPr>
          <p:cNvSpPr/>
          <p:nvPr/>
        </p:nvSpPr>
        <p:spPr>
          <a:xfrm>
            <a:off x="6096000" y="2008960"/>
            <a:ext cx="5407152" cy="92268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="" xmlns:a16="http://schemas.microsoft.com/office/drawing/2014/main" id="{6C50798B-C49B-C740-93E7-6816C06C446C}"/>
              </a:ext>
            </a:extLst>
          </p:cNvPr>
          <p:cNvSpPr/>
          <p:nvPr/>
        </p:nvSpPr>
        <p:spPr>
          <a:xfrm>
            <a:off x="6096000" y="4594009"/>
            <a:ext cx="5407152" cy="12191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="" xmlns:a16="http://schemas.microsoft.com/office/drawing/2014/main" id="{09637BE7-C2A4-FF46-8BED-F3012D2A4AB0}"/>
              </a:ext>
            </a:extLst>
          </p:cNvPr>
          <p:cNvSpPr/>
          <p:nvPr/>
        </p:nvSpPr>
        <p:spPr>
          <a:xfrm>
            <a:off x="6096000" y="2842015"/>
            <a:ext cx="5407152" cy="9185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="" xmlns:a16="http://schemas.microsoft.com/office/drawing/2014/main" id="{05DE5089-73A1-844E-9B36-158C4281C385}"/>
              </a:ext>
            </a:extLst>
          </p:cNvPr>
          <p:cNvSpPr/>
          <p:nvPr/>
        </p:nvSpPr>
        <p:spPr>
          <a:xfrm>
            <a:off x="6096000" y="5684511"/>
            <a:ext cx="5407152" cy="107705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6696001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68"/>
    </mc:Choice>
    <mc:Fallback xmlns="">
      <p:transition spd="slow" advTm="46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FB1924A3-60CF-5643-A80A-D6950D4DA8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TRIAL CAVEATS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DD941146-7C0C-7545-B69A-F6D86F1214A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Most nowadays take statin</a:t>
            </a:r>
          </a:p>
          <a:p>
            <a:r>
              <a:rPr lang="en-US" dirty="0"/>
              <a:t>3% perioperative risk of stroke/death</a:t>
            </a:r>
          </a:p>
          <a:p>
            <a:r>
              <a:rPr lang="en-US" dirty="0"/>
              <a:t>Takes appx 2 years before benefits outweigh risks </a:t>
            </a:r>
          </a:p>
          <a:p>
            <a:r>
              <a:rPr lang="en-US" dirty="0"/>
              <a:t>Surgery less safe outside trial setting?</a:t>
            </a:r>
          </a:p>
          <a:p>
            <a:r>
              <a:rPr lang="en-US" dirty="0"/>
              <a:t>Ethnic differences?</a:t>
            </a:r>
          </a:p>
          <a:p>
            <a:endParaRPr lang="en-US" dirty="0"/>
          </a:p>
          <a:p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8105262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16"/>
    </mc:Choice>
    <mc:Fallback xmlns="">
      <p:transition spd="slow" advTm="111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F17422D0-926D-5340-8D1E-DCFEB48CCD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CLINICAL CASE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2E9839C2-7F92-D04B-85D1-0979274AD3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81441" y="1735448"/>
            <a:ext cx="4645152" cy="437957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3200" dirty="0"/>
              <a:t>Old </a:t>
            </a:r>
            <a:r>
              <a:rPr lang="en-US" sz="3200" b="1" dirty="0"/>
              <a:t>left</a:t>
            </a:r>
            <a:r>
              <a:rPr lang="en-US" sz="3200" dirty="0"/>
              <a:t> stroke, A Fib, HTN, CAD, moderate dementia</a:t>
            </a:r>
          </a:p>
          <a:p>
            <a:pPr marL="0" indent="0">
              <a:buNone/>
            </a:pPr>
            <a:r>
              <a:rPr lang="en-US" sz="3200" dirty="0"/>
              <a:t>  </a:t>
            </a:r>
          </a:p>
          <a:p>
            <a:pPr marL="0" indent="0">
              <a:buNone/>
            </a:pPr>
            <a:r>
              <a:rPr lang="en-US" sz="3200" dirty="0"/>
              <a:t>Walks with cane</a:t>
            </a:r>
          </a:p>
          <a:p>
            <a:pPr marL="0" indent="0">
              <a:buNone/>
            </a:pPr>
            <a:endParaRPr lang="en-US" sz="3200" dirty="0"/>
          </a:p>
          <a:p>
            <a:pPr marL="0" indent="0">
              <a:buNone/>
            </a:pPr>
            <a:r>
              <a:rPr lang="en-US" sz="3200" b="1" dirty="0"/>
              <a:t>Right </a:t>
            </a:r>
            <a:r>
              <a:rPr lang="en-US" sz="3200" dirty="0"/>
              <a:t>carotid bruit; duplex showed 70% stenosis.</a:t>
            </a:r>
          </a:p>
          <a:p>
            <a:pPr marL="0" indent="0">
              <a:buNone/>
            </a:pPr>
            <a:r>
              <a:rPr lang="en-US" sz="3200" dirty="0"/>
              <a:t>Left has CTO.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BE8D95A5-50DE-3748-B106-DD7920370AB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28680" y="2912086"/>
            <a:ext cx="1264606" cy="128217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9F82F785-3131-D54A-B357-A079AF502BEC}"/>
              </a:ext>
            </a:extLst>
          </p:cNvPr>
          <p:cNvSpPr txBox="1"/>
          <p:nvPr/>
        </p:nvSpPr>
        <p:spPr>
          <a:xfrm>
            <a:off x="732958" y="1480139"/>
            <a:ext cx="232954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dirty="0"/>
              <a:t>77yo</a:t>
            </a:r>
          </a:p>
        </p:txBody>
      </p:sp>
      <p:pic>
        <p:nvPicPr>
          <p:cNvPr id="8" name="Graphic 7">
            <a:extLst>
              <a:ext uri="{FF2B5EF4-FFF2-40B4-BE49-F238E27FC236}">
                <a16:creationId xmlns="" xmlns:a16="http://schemas.microsoft.com/office/drawing/2014/main" id="{BCE5FCD7-C070-424F-95E0-4AD5E5F1E57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=""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 flipH="1">
            <a:off x="6415766" y="1152643"/>
            <a:ext cx="5776234" cy="554518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CAE44BB5-2FF5-CC40-B5CA-863C63557E6E}"/>
              </a:ext>
            </a:extLst>
          </p:cNvPr>
          <p:cNvSpPr txBox="1"/>
          <p:nvPr/>
        </p:nvSpPr>
        <p:spPr>
          <a:xfrm>
            <a:off x="9613900" y="4184166"/>
            <a:ext cx="20193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ASPIRIN </a:t>
            </a:r>
          </a:p>
          <a:p>
            <a:r>
              <a:rPr lang="en-US" dirty="0"/>
              <a:t>WARFARIN</a:t>
            </a:r>
          </a:p>
          <a:p>
            <a:r>
              <a:rPr lang="en-US" dirty="0"/>
              <a:t>ATORVASTATIN</a:t>
            </a:r>
          </a:p>
          <a:p>
            <a:r>
              <a:rPr lang="en-US" dirty="0"/>
              <a:t>LISINOPRIL</a:t>
            </a:r>
          </a:p>
          <a:p>
            <a:r>
              <a:rPr lang="en-US" dirty="0"/>
              <a:t>METOPROLOL</a:t>
            </a:r>
          </a:p>
          <a:p>
            <a:r>
              <a:rPr lang="en-US" dirty="0"/>
              <a:t>…</a:t>
            </a:r>
          </a:p>
        </p:txBody>
      </p:sp>
      <p:pic>
        <p:nvPicPr>
          <p:cNvPr id="7" name="Audio 6">
            <a:hlinkClick r:id="" action="ppaction://media"/>
            <a:extLst>
              <a:ext uri="{FF2B5EF4-FFF2-40B4-BE49-F238E27FC236}">
                <a16:creationId xmlns="" xmlns:a16="http://schemas.microsoft.com/office/drawing/2014/main" id="{0A04A0AC-4076-644B-B4DE-CBD12EFE62E2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1226800" y="5892800"/>
            <a:ext cx="812800" cy="8128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="" xmlns:a16="http://schemas.microsoft.com/office/drawing/2014/main" id="{A5325F08-D890-4347-9F4D-E6A933A7B12C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6307" y="4368310"/>
            <a:ext cx="2229353" cy="2229353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2927268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670"/>
    </mc:Choice>
    <mc:Fallback xmlns="">
      <p:transition spd="slow" advTm="3670"/>
    </mc:Fallback>
  </mc:AlternateContent>
  <p:timing>
    <p:tnLst>
      <p:par>
        <p:cTn id="1" dur="indefinite" restart="never" nodeType="tmRoot">
          <p:childTnLst>
            <p:audio isNarration="1">
              <p:cMediaNode vol="80000" showWhenStopped="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2D91CB42-A68D-474C-9D41-AC892BD74B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5874" y="383413"/>
            <a:ext cx="10515600" cy="1325563"/>
          </a:xfrm>
        </p:spPr>
        <p:txBody>
          <a:bodyPr/>
          <a:lstStyle/>
          <a:p>
            <a:r>
              <a:rPr lang="en-US" dirty="0"/>
              <a:t>CONCLUSION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8C0469E2-6351-314B-8097-AF5A41EA51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4183" y="1708976"/>
            <a:ext cx="7507361" cy="461702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177C9D40-06FF-674E-9007-F07B3734F17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99853" y="2093151"/>
            <a:ext cx="4129483" cy="38486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62322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81"/>
    </mc:Choice>
    <mc:Fallback xmlns="">
      <p:transition spd="slow" advTm="681"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88DE6BB0-6827-3D46-ABA2-374710A8229E}"/>
              </a:ext>
            </a:extLst>
          </p:cNvPr>
          <p:cNvSpPr/>
          <p:nvPr/>
        </p:nvSpPr>
        <p:spPr>
          <a:xfrm>
            <a:off x="1616723" y="3448850"/>
            <a:ext cx="339734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Questions?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="" xmlns:a16="http://schemas.microsoft.com/office/drawing/2014/main" id="{84F36F9E-F356-AA42-B8FF-610A227C487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49624" y="185173"/>
            <a:ext cx="4342522" cy="6527354"/>
          </a:xfrm>
        </p:spPr>
      </p:pic>
    </p:spTree>
    <p:extLst>
      <p:ext uri="{BB962C8B-B14F-4D97-AF65-F5344CB8AC3E}">
        <p14:creationId xmlns:p14="http://schemas.microsoft.com/office/powerpoint/2010/main" val="13624883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836"/>
    </mc:Choice>
    <mc:Fallback xmlns="">
      <p:transition spd="slow" advTm="1836"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183EB3CC-C600-7247-9387-796820B32D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Title 8">
            <a:extLst>
              <a:ext uri="{FF2B5EF4-FFF2-40B4-BE49-F238E27FC236}">
                <a16:creationId xmlns="" xmlns:a16="http://schemas.microsoft.com/office/drawing/2014/main" id="{C6F22B64-B1A0-0740-B11A-9CCE61E258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="" xmlns:a16="http://schemas.microsoft.com/office/drawing/2014/main" id="{300C8CDE-3A9B-5B4D-A606-A55790FD85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614507"/>
            <a:ext cx="10658776" cy="5811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98741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3B227F1A-F19C-AE4F-B215-569A9B25B3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A6E82BF3-A3AB-EA4B-A84E-319CC1E1A7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BDB38713-DFDD-8E4D-B9C0-941C6417A4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330036"/>
            <a:ext cx="10858500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81046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9505A277-9FE0-0D49-BB69-8CFDE8B036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077B1947-6902-4C4F-87CD-C8364FDAC0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463D2C2A-C7A9-6048-9953-CC96524D0F86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89719" y="0"/>
            <a:ext cx="561256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1592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5565396E-B5C3-9F41-A995-DF9DDB5B49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Other clinical trials of asymptomatic CEA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0D09D909-F6B9-D948-81E6-3EE747835E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Mayo Clinic Trial (MACE) – aspirin vs surgery – terminated after only 71 patient entered due to excess MI in surgical group</a:t>
            </a:r>
          </a:p>
          <a:p>
            <a:r>
              <a:rPr lang="en-US" dirty="0"/>
              <a:t>CASANOVA: stopped early. 122 surgery vs 111 medical available for comparison. Only about 10% in each group reached an endpoint. Not enough power.</a:t>
            </a:r>
          </a:p>
          <a:p>
            <a:r>
              <a:rPr lang="en-US" dirty="0"/>
              <a:t>The VA trial. Men only. 444 patients. Surgery halved rate of stroke or TIA (13% vs 25%) but not enough power to determine just stroke</a:t>
            </a:r>
          </a:p>
          <a:p>
            <a:r>
              <a:rPr lang="en-US" dirty="0"/>
              <a:t>ACAS – 1662 pts, ipsilateral stroke 2% per annum vs 1% per annum, median follow up 2.7 </a:t>
            </a:r>
            <a:r>
              <a:rPr lang="en-US" dirty="0" err="1"/>
              <a:t>yrs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1125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7|1.1|0.5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1|1.8|0.2|0.5|0.2|0.2|0.1|0.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2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1|0.1|0.1|0.2|0.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7|1.1|0.5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{FE5CB9BD-7E72-0548-9AD9-7C90CB0348E1}tf16401378</Template>
  <TotalTime>7933</TotalTime>
  <Words>672</Words>
  <Application>Microsoft Office PowerPoint</Application>
  <PresentationFormat>Widescreen</PresentationFormat>
  <Paragraphs>127</Paragraphs>
  <Slides>29</Slides>
  <Notes>5</Notes>
  <HiddenSlides>0</HiddenSlides>
  <MMClips>2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3" baseType="lpstr">
      <vt:lpstr>Arial</vt:lpstr>
      <vt:lpstr>Calibri</vt:lpstr>
      <vt:lpstr>Calibri Light</vt:lpstr>
      <vt:lpstr>Office Theme</vt:lpstr>
      <vt:lpstr>LET SLEEPING DOGS LIE?</vt:lpstr>
      <vt:lpstr>THE CLINICAL CASE</vt:lpstr>
      <vt:lpstr>PowerPoint Presentation</vt:lpstr>
      <vt:lpstr>PowerPoint Presentation</vt:lpstr>
      <vt:lpstr>THE EXPERIMENTAL QUESTION (PICO)</vt:lpstr>
      <vt:lpstr>THE ACST-1 TRIAL</vt:lpstr>
      <vt:lpstr>Who is asymptomatic (for purpose of trial)</vt:lpstr>
      <vt:lpstr>Who is asymptomatic (for purpose of trial)</vt:lpstr>
      <vt:lpstr>Eligibility</vt:lpstr>
      <vt:lpstr>PowerPoint Presentation</vt:lpstr>
      <vt:lpstr>INTERVENTION AND COMPARISON</vt:lpstr>
      <vt:lpstr>OUTCOME</vt:lpstr>
      <vt:lpstr>PARTICIPANTS BY AGE (n=1560 each group)</vt:lpstr>
      <vt:lpstr>ALLOCATED  AND ACTUAL USE OF CEA</vt:lpstr>
      <vt:lpstr>RESULTS: PRIMARY OUTCOMES</vt:lpstr>
      <vt:lpstr>RESULTS: PRIMARY OUTCOMES</vt:lpstr>
      <vt:lpstr>PowerPoint Presentation</vt:lpstr>
      <vt:lpstr>PowerPoint Presentation</vt:lpstr>
      <vt:lpstr>PowerPoint Presentation</vt:lpstr>
      <vt:lpstr>Effect of age on non-perioperative stroke</vt:lpstr>
      <vt:lpstr>TRIAL VALIDITY</vt:lpstr>
      <vt:lpstr>TRIAL CAVEATS</vt:lpstr>
      <vt:lpstr>THE CLINICAL CASE</vt:lpstr>
      <vt:lpstr>CONCLUSION</vt:lpstr>
      <vt:lpstr>PowerPoint Presentation</vt:lpstr>
      <vt:lpstr>PowerPoint Presentation</vt:lpstr>
      <vt:lpstr>PowerPoint Presentation</vt:lpstr>
      <vt:lpstr>PowerPoint Presentation</vt:lpstr>
      <vt:lpstr>Other clinical trials of asymptomatic CEA</vt:lpstr>
    </vt:vector>
  </TitlesOfParts>
  <Manager/>
  <Company/>
  <LinksUpToDate>false</LinksUpToDate>
  <SharedDoc>false</SharedDoc>
  <HyperlinkBase/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Warren Backman</dc:creator>
  <cp:keywords/>
  <dc:description/>
  <cp:lastModifiedBy>Tran, Amanda</cp:lastModifiedBy>
  <cp:revision>130</cp:revision>
  <dcterms:created xsi:type="dcterms:W3CDTF">2018-10-07T00:18:05Z</dcterms:created>
  <dcterms:modified xsi:type="dcterms:W3CDTF">2019-09-04T13:50:55Z</dcterms:modified>
  <cp:category/>
</cp:coreProperties>
</file>