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03" r:id="rId1"/>
  </p:sldMasterIdLst>
  <p:notesMasterIdLst>
    <p:notesMasterId r:id="rId25"/>
  </p:notesMasterIdLst>
  <p:sldIdLst>
    <p:sldId id="256" r:id="rId2"/>
    <p:sldId id="257" r:id="rId3"/>
    <p:sldId id="272" r:id="rId4"/>
    <p:sldId id="258" r:id="rId5"/>
    <p:sldId id="259" r:id="rId6"/>
    <p:sldId id="260" r:id="rId7"/>
    <p:sldId id="278" r:id="rId8"/>
    <p:sldId id="261" r:id="rId9"/>
    <p:sldId id="266" r:id="rId10"/>
    <p:sldId id="267" r:id="rId11"/>
    <p:sldId id="268" r:id="rId12"/>
    <p:sldId id="263" r:id="rId13"/>
    <p:sldId id="269" r:id="rId14"/>
    <p:sldId id="264" r:id="rId15"/>
    <p:sldId id="274" r:id="rId16"/>
    <p:sldId id="265" r:id="rId17"/>
    <p:sldId id="273" r:id="rId18"/>
    <p:sldId id="270" r:id="rId19"/>
    <p:sldId id="277" r:id="rId20"/>
    <p:sldId id="271" r:id="rId21"/>
    <p:sldId id="276" r:id="rId22"/>
    <p:sldId id="275"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97"/>
    <p:restoredTop sz="78224"/>
  </p:normalViewPr>
  <p:slideViewPr>
    <p:cSldViewPr snapToGrid="0" snapToObjects="1">
      <p:cViewPr varScale="1">
        <p:scale>
          <a:sx n="104" d="100"/>
          <a:sy n="104" d="100"/>
        </p:scale>
        <p:origin x="84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FAFAF-24E8-7F41-AC30-DCB9E5D7EEAF}" type="datetimeFigureOut">
              <a:rPr lang="en-US" smtClean="0"/>
              <a:t>9/4/2019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C25688-3463-6D47-B29F-1FB89F5DA1C6}" type="slidenum">
              <a:rPr lang="en-US" smtClean="0"/>
              <a:t>‹#›</a:t>
            </a:fld>
            <a:endParaRPr lang="en-US"/>
          </a:p>
        </p:txBody>
      </p:sp>
    </p:spTree>
    <p:extLst>
      <p:ext uri="{BB962C8B-B14F-4D97-AF65-F5344CB8AC3E}">
        <p14:creationId xmlns:p14="http://schemas.microsoft.com/office/powerpoint/2010/main" val="507642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1</a:t>
            </a:fld>
            <a:endParaRPr lang="en-US"/>
          </a:p>
        </p:txBody>
      </p:sp>
    </p:spTree>
    <p:extLst>
      <p:ext uri="{BB962C8B-B14F-4D97-AF65-F5344CB8AC3E}">
        <p14:creationId xmlns:p14="http://schemas.microsoft.com/office/powerpoint/2010/main" val="963912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Cut off: &lt; 22/30</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2</a:t>
            </a:fld>
            <a:endParaRPr lang="en-US"/>
          </a:p>
        </p:txBody>
      </p:sp>
    </p:spTree>
    <p:extLst>
      <p:ext uri="{BB962C8B-B14F-4D97-AF65-F5344CB8AC3E}">
        <p14:creationId xmlns:p14="http://schemas.microsoft.com/office/powerpoint/2010/main" val="1370706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a:t>
            </a:r>
            <a:r>
              <a:rPr lang="en-US" baseline="0" dirty="0" smtClean="0"/>
              <a:t> daughter then asked me a question that made me ponder. She asked </a:t>
            </a:r>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3</a:t>
            </a:fld>
            <a:endParaRPr lang="en-US"/>
          </a:p>
        </p:txBody>
      </p:sp>
    </p:spTree>
    <p:extLst>
      <p:ext uri="{BB962C8B-B14F-4D97-AF65-F5344CB8AC3E}">
        <p14:creationId xmlns:p14="http://schemas.microsoft.com/office/powerpoint/2010/main" val="15435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D7C25688-3463-6D47-B29F-1FB89F5DA1C6}" type="slidenum">
              <a:rPr lang="en-US" smtClean="0"/>
              <a:t>4</a:t>
            </a:fld>
            <a:endParaRPr lang="en-US"/>
          </a:p>
        </p:txBody>
      </p:sp>
    </p:spTree>
    <p:extLst>
      <p:ext uri="{BB962C8B-B14F-4D97-AF65-F5344CB8AC3E}">
        <p14:creationId xmlns:p14="http://schemas.microsoft.com/office/powerpoint/2010/main" val="1806088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Retrospective</a:t>
            </a:r>
            <a:r>
              <a:rPr lang="en-US" baseline="0" dirty="0" smtClean="0"/>
              <a:t> cohort study</a:t>
            </a:r>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5</a:t>
            </a:fld>
            <a:endParaRPr lang="en-US"/>
          </a:p>
        </p:txBody>
      </p:sp>
    </p:spTree>
    <p:extLst>
      <p:ext uri="{BB962C8B-B14F-4D97-AF65-F5344CB8AC3E}">
        <p14:creationId xmlns:p14="http://schemas.microsoft.com/office/powerpoint/2010/main" val="2141728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6</a:t>
            </a:fld>
            <a:endParaRPr lang="en-US"/>
          </a:p>
        </p:txBody>
      </p:sp>
    </p:spTree>
    <p:extLst>
      <p:ext uri="{BB962C8B-B14F-4D97-AF65-F5344CB8AC3E}">
        <p14:creationId xmlns:p14="http://schemas.microsoft.com/office/powerpoint/2010/main" val="595499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found 173 911 patients</a:t>
            </a:r>
            <a:r>
              <a:rPr lang="en-US" baseline="0" dirty="0" smtClean="0"/>
              <a:t> with n</a:t>
            </a:r>
            <a:r>
              <a:rPr lang="en-US" dirty="0" smtClean="0"/>
              <a:t>ew diagnosis of Alzheimer Disease the study period</a:t>
            </a:r>
            <a:endParaRPr lang="en-US" baseline="0" dirty="0" smtClean="0"/>
          </a:p>
          <a:p>
            <a:r>
              <a:rPr lang="en-US" baseline="0" dirty="0" smtClean="0"/>
              <a:t>Then they collected prescriptions filled with anti-dementia drugs between the day of 1</a:t>
            </a:r>
            <a:r>
              <a:rPr lang="en-US" baseline="30000" dirty="0" smtClean="0"/>
              <a:t>st</a:t>
            </a:r>
            <a:r>
              <a:rPr lang="en-US" baseline="0" dirty="0" smtClean="0"/>
              <a:t> AD diagnosis and the end of the study period </a:t>
            </a:r>
          </a:p>
          <a:p>
            <a:pPr marL="228600" indent="-228600">
              <a:buAutoNum type="arabicParenR" startAt="2"/>
            </a:pPr>
            <a:r>
              <a:rPr lang="en-US" baseline="0" dirty="0" smtClean="0"/>
              <a:t>Excluded patients that did not fill prescription</a:t>
            </a:r>
          </a:p>
          <a:p>
            <a:pPr marL="228600" indent="-228600">
              <a:buAutoNum type="arabicParenR" startAt="2"/>
            </a:pPr>
            <a:r>
              <a:rPr lang="en-US" baseline="0" dirty="0" smtClean="0"/>
              <a:t>Those who filled 2 different </a:t>
            </a:r>
            <a:r>
              <a:rPr lang="en-US" baseline="0" dirty="0" err="1" smtClean="0"/>
              <a:t>AChEIs</a:t>
            </a:r>
            <a:r>
              <a:rPr lang="en-US" baseline="0" dirty="0" smtClean="0"/>
              <a:t> on the day of therapy initiation were excluded. </a:t>
            </a:r>
          </a:p>
          <a:p>
            <a:pPr marL="228600" indent="-228600">
              <a:buAutoNum type="arabicParenR" startAt="2"/>
            </a:pPr>
            <a:r>
              <a:rPr lang="en-US" baseline="0" dirty="0" smtClean="0"/>
              <a:t>Combined therapy </a:t>
            </a:r>
            <a:r>
              <a:rPr lang="mr-IN" baseline="0" dirty="0" smtClean="0"/>
              <a:t>–</a:t>
            </a:r>
            <a:r>
              <a:rPr lang="en-US" baseline="0" dirty="0" smtClean="0"/>
              <a:t> used prescription fill dates &amp; days of supply, calculated the concurrent therapy. </a:t>
            </a:r>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8</a:t>
            </a:fld>
            <a:endParaRPr lang="en-US"/>
          </a:p>
        </p:txBody>
      </p:sp>
    </p:spTree>
    <p:extLst>
      <p:ext uri="{BB962C8B-B14F-4D97-AF65-F5344CB8AC3E}">
        <p14:creationId xmlns:p14="http://schemas.microsoft.com/office/powerpoint/2010/main" val="467379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study followed the Strengthening</a:t>
            </a:r>
            <a:r>
              <a:rPr lang="en-US" baseline="0" dirty="0" smtClean="0"/>
              <a:t> the Reporting of Observational Studies in Epidemiology (STROBE) reporting guideline for cohort studies.</a:t>
            </a:r>
          </a:p>
        </p:txBody>
      </p:sp>
      <p:sp>
        <p:nvSpPr>
          <p:cNvPr id="4" name="Slide Number Placeholder 3"/>
          <p:cNvSpPr>
            <a:spLocks noGrp="1"/>
          </p:cNvSpPr>
          <p:nvPr>
            <p:ph type="sldNum" sz="quarter" idx="10"/>
          </p:nvPr>
        </p:nvSpPr>
        <p:spPr/>
        <p:txBody>
          <a:bodyPr/>
          <a:lstStyle/>
          <a:p>
            <a:fld id="{D7C25688-3463-6D47-B29F-1FB89F5DA1C6}" type="slidenum">
              <a:rPr lang="en-US" smtClean="0"/>
              <a:t>9</a:t>
            </a:fld>
            <a:endParaRPr lang="en-US"/>
          </a:p>
        </p:txBody>
      </p:sp>
    </p:spTree>
    <p:extLst>
      <p:ext uri="{BB962C8B-B14F-4D97-AF65-F5344CB8AC3E}">
        <p14:creationId xmlns:p14="http://schemas.microsoft.com/office/powerpoint/2010/main" val="1017728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10</a:t>
            </a:fld>
            <a:endParaRPr lang="en-US"/>
          </a:p>
        </p:txBody>
      </p:sp>
    </p:spTree>
    <p:extLst>
      <p:ext uri="{BB962C8B-B14F-4D97-AF65-F5344CB8AC3E}">
        <p14:creationId xmlns:p14="http://schemas.microsoft.com/office/powerpoint/2010/main" val="1495708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In general: average age was 81, roughly 28% male sex, predominately </a:t>
            </a:r>
            <a:r>
              <a:rPr lang="en-US" b="1" baseline="0" dirty="0" err="1" smtClean="0"/>
              <a:t>cacausians</a:t>
            </a:r>
            <a:r>
              <a:rPr lang="en-US" b="1" baseline="0" dirty="0" smtClean="0"/>
              <a:t> </a:t>
            </a:r>
          </a:p>
        </p:txBody>
      </p:sp>
      <p:sp>
        <p:nvSpPr>
          <p:cNvPr id="4" name="Slide Number Placeholder 3"/>
          <p:cNvSpPr>
            <a:spLocks noGrp="1"/>
          </p:cNvSpPr>
          <p:nvPr>
            <p:ph type="sldNum" sz="quarter" idx="10"/>
          </p:nvPr>
        </p:nvSpPr>
        <p:spPr/>
        <p:txBody>
          <a:bodyPr/>
          <a:lstStyle/>
          <a:p>
            <a:fld id="{D7C25688-3463-6D47-B29F-1FB89F5DA1C6}" type="slidenum">
              <a:rPr lang="en-US" smtClean="0"/>
              <a:t>11</a:t>
            </a:fld>
            <a:endParaRPr lang="en-US"/>
          </a:p>
        </p:txBody>
      </p:sp>
    </p:spTree>
    <p:extLst>
      <p:ext uri="{BB962C8B-B14F-4D97-AF65-F5344CB8AC3E}">
        <p14:creationId xmlns:p14="http://schemas.microsoft.com/office/powerpoint/2010/main" val="2028453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Raw data regarding number of nursing</a:t>
            </a:r>
            <a:r>
              <a:rPr lang="en-US" baseline="0" dirty="0" smtClean="0"/>
              <a:t> home admission during the study period: </a:t>
            </a:r>
            <a:endParaRPr lang="en-US" dirty="0" smtClean="0"/>
          </a:p>
        </p:txBody>
      </p:sp>
      <p:sp>
        <p:nvSpPr>
          <p:cNvPr id="4" name="Slide Number Placeholder 3"/>
          <p:cNvSpPr>
            <a:spLocks noGrp="1"/>
          </p:cNvSpPr>
          <p:nvPr>
            <p:ph type="sldNum" sz="quarter" idx="10"/>
          </p:nvPr>
        </p:nvSpPr>
        <p:spPr/>
        <p:txBody>
          <a:bodyPr/>
          <a:lstStyle/>
          <a:p>
            <a:fld id="{D7C25688-3463-6D47-B29F-1FB89F5DA1C6}" type="slidenum">
              <a:rPr lang="en-US" smtClean="0"/>
              <a:t>12</a:t>
            </a:fld>
            <a:endParaRPr lang="en-US"/>
          </a:p>
        </p:txBody>
      </p:sp>
    </p:spTree>
    <p:extLst>
      <p:ext uri="{BB962C8B-B14F-4D97-AF65-F5344CB8AC3E}">
        <p14:creationId xmlns:p14="http://schemas.microsoft.com/office/powerpoint/2010/main" val="2134409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Compared hazard ratios across the different drug classes (</a:t>
            </a:r>
            <a:r>
              <a:rPr lang="en-US" b="1" dirty="0" err="1" smtClean="0"/>
              <a:t>AChEI</a:t>
            </a:r>
            <a:r>
              <a:rPr lang="en-US" b="1" dirty="0" smtClean="0"/>
              <a:t>,</a:t>
            </a:r>
            <a:r>
              <a:rPr lang="en-US" b="1" baseline="0" dirty="0" smtClean="0"/>
              <a:t> </a:t>
            </a:r>
            <a:r>
              <a:rPr lang="en-US" b="1" baseline="0" dirty="0" err="1" smtClean="0"/>
              <a:t>mementine</a:t>
            </a:r>
            <a:r>
              <a:rPr lang="en-US" b="1" baseline="0" dirty="0" smtClean="0"/>
              <a:t> and combo therapy)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All crosses 1 = therefore, time to SNF admission did not different between the treatment groups. </a:t>
            </a:r>
          </a:p>
          <a:p>
            <a:endParaRPr lang="en-US" dirty="0" smtClean="0"/>
          </a:p>
          <a:p>
            <a:r>
              <a:rPr lang="en-US" dirty="0" smtClean="0"/>
              <a:t>Hazard</a:t>
            </a:r>
            <a:r>
              <a:rPr lang="en-US" baseline="0" dirty="0" smtClean="0"/>
              <a:t> Ratios: </a:t>
            </a:r>
            <a:r>
              <a:rPr lang="en-US" dirty="0" smtClean="0"/>
              <a:t>the chance of an event occurring in the treatment arm divided by the chance of the event occurring in the control arm, or vice versa, of a study</a:t>
            </a:r>
          </a:p>
          <a:p>
            <a:r>
              <a:rPr lang="en-US" dirty="0" smtClean="0"/>
              <a:t>Comparator group is the 1</a:t>
            </a:r>
            <a:r>
              <a:rPr lang="en-US" baseline="30000" dirty="0" smtClean="0"/>
              <a:t>st</a:t>
            </a:r>
            <a:r>
              <a:rPr lang="en-US" dirty="0" smtClean="0"/>
              <a:t> item and the reference</a:t>
            </a:r>
            <a:r>
              <a:rPr lang="en-US" baseline="0" dirty="0" smtClean="0"/>
              <a:t> group is the 2</a:t>
            </a:r>
            <a:r>
              <a:rPr lang="en-US" baseline="30000" dirty="0" smtClean="0"/>
              <a:t>nd</a:t>
            </a:r>
            <a:r>
              <a:rPr lang="en-US" baseline="0" dirty="0" smtClean="0"/>
              <a:t> item </a:t>
            </a:r>
          </a:p>
          <a:p>
            <a:r>
              <a:rPr lang="en-US" dirty="0" smtClean="0"/>
              <a:t>Adjusted</a:t>
            </a:r>
            <a:r>
              <a:rPr lang="en-US" baseline="0" dirty="0" smtClean="0"/>
              <a:t> HRs obtained from Cox proportional hazards regression models that controlled for </a:t>
            </a:r>
            <a:r>
              <a:rPr lang="en-US" b="1" baseline="0" dirty="0" smtClean="0"/>
              <a:t>age, sex, race/ethnicity, disability, history of acute MI, history of bradycardia, history of syncope, history of AV block, history of QT prolongation, history of VT and each of 25 center for Medicare and Medicaid services priority conditions</a:t>
            </a:r>
          </a:p>
        </p:txBody>
      </p:sp>
      <p:sp>
        <p:nvSpPr>
          <p:cNvPr id="4" name="Slide Number Placeholder 3"/>
          <p:cNvSpPr>
            <a:spLocks noGrp="1"/>
          </p:cNvSpPr>
          <p:nvPr>
            <p:ph type="sldNum" sz="quarter" idx="10"/>
          </p:nvPr>
        </p:nvSpPr>
        <p:spPr/>
        <p:txBody>
          <a:bodyPr/>
          <a:lstStyle/>
          <a:p>
            <a:fld id="{D7C25688-3463-6D47-B29F-1FB89F5DA1C6}" type="slidenum">
              <a:rPr lang="en-US" smtClean="0"/>
              <a:t>13</a:t>
            </a:fld>
            <a:endParaRPr lang="en-US"/>
          </a:p>
        </p:txBody>
      </p:sp>
    </p:spTree>
    <p:extLst>
      <p:ext uri="{BB962C8B-B14F-4D97-AF65-F5344CB8AC3E}">
        <p14:creationId xmlns:p14="http://schemas.microsoft.com/office/powerpoint/2010/main" val="1510357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Figure 3: looked more in depth</a:t>
            </a:r>
            <a:r>
              <a:rPr lang="en-US" b="1" baseline="0" dirty="0" smtClean="0"/>
              <a:t> in comparing </a:t>
            </a:r>
            <a:r>
              <a:rPr lang="en-US" b="1" dirty="0" smtClean="0"/>
              <a:t>hazard ratios across the each individual drug</a:t>
            </a:r>
          </a:p>
          <a:p>
            <a:r>
              <a:rPr lang="en-US" b="1" dirty="0" smtClean="0"/>
              <a:t>All crosses 1 </a:t>
            </a:r>
            <a:r>
              <a:rPr lang="en-US" b="1" dirty="0" smtClean="0">
                <a:sym typeface="Wingdings"/>
              </a:rPr>
              <a:t> no difference </a:t>
            </a:r>
          </a:p>
        </p:txBody>
      </p:sp>
      <p:sp>
        <p:nvSpPr>
          <p:cNvPr id="4" name="Slide Number Placeholder 3"/>
          <p:cNvSpPr>
            <a:spLocks noGrp="1"/>
          </p:cNvSpPr>
          <p:nvPr>
            <p:ph type="sldNum" sz="quarter" idx="10"/>
          </p:nvPr>
        </p:nvSpPr>
        <p:spPr/>
        <p:txBody>
          <a:bodyPr/>
          <a:lstStyle/>
          <a:p>
            <a:fld id="{D7C25688-3463-6D47-B29F-1FB89F5DA1C6}" type="slidenum">
              <a:rPr lang="en-US" smtClean="0"/>
              <a:t>14</a:t>
            </a:fld>
            <a:endParaRPr lang="en-US"/>
          </a:p>
        </p:txBody>
      </p:sp>
    </p:spTree>
    <p:extLst>
      <p:ext uri="{BB962C8B-B14F-4D97-AF65-F5344CB8AC3E}">
        <p14:creationId xmlns:p14="http://schemas.microsoft.com/office/powerpoint/2010/main" val="1114236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50000"/>
              </a:lnSpc>
              <a:buFontTx/>
              <a:buNone/>
            </a:pPr>
            <a:r>
              <a:rPr lang="en-US" sz="2000" dirty="0" smtClean="0"/>
              <a:t>Sample of patients are all newly diagnosed at the enrollment of the study</a:t>
            </a:r>
          </a:p>
          <a:p>
            <a:pPr lvl="0">
              <a:lnSpc>
                <a:spcPct val="150000"/>
              </a:lnSpc>
              <a:buFontTx/>
              <a:buNone/>
            </a:pPr>
            <a:r>
              <a:rPr lang="en-US" sz="2000" dirty="0" smtClean="0"/>
              <a:t>However, no cognitive, functional or neuropsychological assessment results </a:t>
            </a:r>
            <a:r>
              <a:rPr lang="en-US" sz="2000" dirty="0" smtClean="0">
                <a:sym typeface="Wingdings"/>
              </a:rPr>
              <a:t> </a:t>
            </a:r>
            <a:r>
              <a:rPr lang="en-US" sz="2000" b="1" dirty="0" smtClean="0">
                <a:sym typeface="Wingdings"/>
              </a:rPr>
              <a:t>Selection bias </a:t>
            </a:r>
            <a:endParaRPr lang="en-US" sz="2000" b="1" dirty="0" smtClean="0"/>
          </a:p>
          <a:p>
            <a:pPr lvl="0">
              <a:lnSpc>
                <a:spcPct val="150000"/>
              </a:lnSpc>
              <a:buFontTx/>
              <a:buNone/>
            </a:pPr>
            <a:r>
              <a:rPr lang="en-US" sz="2000" dirty="0" smtClean="0"/>
              <a:t>Also </a:t>
            </a:r>
            <a:r>
              <a:rPr lang="en-US" sz="2000" b="1" dirty="0" smtClean="0"/>
              <a:t>DID NOT </a:t>
            </a:r>
            <a:r>
              <a:rPr lang="en-US" sz="2000" dirty="0" smtClean="0"/>
              <a:t>capture the severity of dementia </a:t>
            </a:r>
          </a:p>
          <a:p>
            <a:pPr lvl="0">
              <a:lnSpc>
                <a:spcPct val="150000"/>
              </a:lnSpc>
              <a:buFontTx/>
              <a:buNone/>
            </a:pPr>
            <a:r>
              <a:rPr lang="en-US" sz="2000" dirty="0" smtClean="0"/>
              <a:t>With dementia, it is hard to determine if they are in the same course of their disease </a:t>
            </a:r>
          </a:p>
          <a:p>
            <a:pPr lvl="0">
              <a:lnSpc>
                <a:spcPct val="150000"/>
              </a:lnSpc>
              <a:buFontTx/>
              <a:buNone/>
            </a:pPr>
            <a:r>
              <a:rPr lang="en-US" sz="2000" dirty="0" smtClean="0"/>
              <a:t>Also, they did not restrict the number of days between diagnosis of AD and first anti-dementia medication prescription </a:t>
            </a:r>
            <a:r>
              <a:rPr lang="en-US" sz="2000" dirty="0" smtClean="0">
                <a:sym typeface="Wingdings"/>
              </a:rPr>
              <a:t> </a:t>
            </a:r>
            <a:r>
              <a:rPr lang="en-US" sz="2000" b="1" dirty="0" smtClean="0"/>
              <a:t>selection bias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16</a:t>
            </a:fld>
            <a:endParaRPr lang="en-US"/>
          </a:p>
        </p:txBody>
      </p:sp>
    </p:spTree>
    <p:extLst>
      <p:ext uri="{BB962C8B-B14F-4D97-AF65-F5344CB8AC3E}">
        <p14:creationId xmlns:p14="http://schemas.microsoft.com/office/powerpoint/2010/main" val="922225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smtClean="0"/>
              <a:t>Was follow-up of study patients sufficiently long and complete? </a:t>
            </a:r>
          </a:p>
          <a:p>
            <a:pPr lvl="1">
              <a:lnSpc>
                <a:spcPct val="150000"/>
              </a:lnSpc>
              <a:buFont typeface="Arial" charset="0"/>
              <a:buChar char="•"/>
            </a:pPr>
            <a:r>
              <a:rPr lang="en-US" sz="2000" dirty="0" smtClean="0"/>
              <a:t>Criteria for follow up was until discontinuation of treatment, switch of treatment, death or end of study period </a:t>
            </a:r>
          </a:p>
          <a:p>
            <a:pPr lvl="1">
              <a:lnSpc>
                <a:spcPct val="150000"/>
              </a:lnSpc>
              <a:buFont typeface="Arial" charset="0"/>
              <a:buChar char="•"/>
            </a:pPr>
            <a:r>
              <a:rPr lang="en-US" sz="2000" dirty="0" smtClean="0"/>
              <a:t>However, the mean (SD) follow-up period was </a:t>
            </a:r>
            <a:r>
              <a:rPr lang="en-US" sz="2000" b="1" dirty="0" smtClean="0"/>
              <a:t>limited </a:t>
            </a:r>
            <a:r>
              <a:rPr lang="en-US" sz="2000" dirty="0" smtClean="0"/>
              <a:t>(1.5 [1.2] years)</a:t>
            </a:r>
          </a:p>
          <a:p>
            <a:pPr lvl="1">
              <a:lnSpc>
                <a:spcPct val="150000"/>
              </a:lnSpc>
              <a:buFont typeface="Arial" charset="0"/>
              <a:buChar char="•"/>
            </a:pPr>
            <a:r>
              <a:rPr lang="en-US" sz="2000" dirty="0" smtClean="0"/>
              <a:t>Heterogeneity of dementia makes it difficult to predict how long follow up should be </a:t>
            </a:r>
          </a:p>
          <a:p>
            <a:pPr>
              <a:lnSpc>
                <a:spcPct val="150000"/>
              </a:lnSpc>
            </a:pPr>
            <a:r>
              <a:rPr lang="en-US" sz="2400" b="1" dirty="0" smtClean="0"/>
              <a:t>Were there adjustment for important prognostic factors? </a:t>
            </a:r>
          </a:p>
          <a:p>
            <a:pPr lvl="1">
              <a:lnSpc>
                <a:spcPct val="150000"/>
              </a:lnSpc>
            </a:pPr>
            <a:r>
              <a:rPr lang="en-US" sz="2000" dirty="0" smtClean="0"/>
              <a:t>Yes, results are adjusted for age, sex, race/ethnicity, disability, history of acute MI, history of different arrhythmias and each of 25 center for Medicare and Medicaid services priority condition </a:t>
            </a:r>
          </a:p>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17</a:t>
            </a:fld>
            <a:endParaRPr lang="en-US"/>
          </a:p>
        </p:txBody>
      </p:sp>
    </p:spTree>
    <p:extLst>
      <p:ext uri="{BB962C8B-B14F-4D97-AF65-F5344CB8AC3E}">
        <p14:creationId xmlns:p14="http://schemas.microsoft.com/office/powerpoint/2010/main" val="320904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0" dirty="0" smtClean="0"/>
              <a:t>Does that mean it also capture SHORT term stay? </a:t>
            </a:r>
            <a:r>
              <a:rPr lang="en-US" sz="2000" b="1" dirty="0" smtClean="0"/>
              <a:t>My</a:t>
            </a:r>
            <a:r>
              <a:rPr lang="en-US" sz="2000" b="1" baseline="0" dirty="0" smtClean="0"/>
              <a:t> understanding is that any patient that</a:t>
            </a:r>
            <a:r>
              <a:rPr lang="en-US" sz="2000" b="1" dirty="0" smtClean="0"/>
              <a:t> walk to the door of the</a:t>
            </a:r>
            <a:r>
              <a:rPr lang="en-US" sz="2000" b="1" baseline="0" dirty="0" smtClean="0"/>
              <a:t> nursing home is accounted for whether it is short or long term stay </a:t>
            </a:r>
            <a:endParaRPr lang="en-US" sz="2000" b="1"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000" b="1" dirty="0" smtClean="0"/>
              <a:t>Back</a:t>
            </a:r>
            <a:r>
              <a:rPr lang="en-US" sz="2000" b="1" baseline="0" dirty="0" smtClean="0"/>
              <a:t> in </a:t>
            </a:r>
            <a:r>
              <a:rPr lang="en-US" sz="2000" b="1" dirty="0" smtClean="0"/>
              <a:t>2006 </a:t>
            </a:r>
            <a:r>
              <a:rPr lang="mr-IN" sz="2000" b="1" dirty="0" smtClean="0"/>
              <a:t>–</a:t>
            </a:r>
            <a:r>
              <a:rPr lang="en-US" sz="2000" b="1" dirty="0" smtClean="0"/>
              <a:t> 2013, are there different of nursing</a:t>
            </a:r>
            <a:r>
              <a:rPr lang="en-US" sz="2000" b="1" baseline="0" dirty="0" smtClean="0"/>
              <a:t> home admission </a:t>
            </a:r>
            <a:r>
              <a:rPr lang="en-US" sz="2000" b="1" dirty="0" smtClean="0"/>
              <a:t>criteria? </a:t>
            </a:r>
            <a:r>
              <a:rPr lang="en-US" sz="2000" b="1" dirty="0" err="1" smtClean="0"/>
              <a:t>Dr</a:t>
            </a:r>
            <a:r>
              <a:rPr lang="en-US" sz="2000" b="1" dirty="0" smtClean="0"/>
              <a:t> Caruso</a:t>
            </a:r>
          </a:p>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18</a:t>
            </a:fld>
            <a:endParaRPr lang="en-US"/>
          </a:p>
        </p:txBody>
      </p:sp>
    </p:spTree>
    <p:extLst>
      <p:ext uri="{BB962C8B-B14F-4D97-AF65-F5344CB8AC3E}">
        <p14:creationId xmlns:p14="http://schemas.microsoft.com/office/powerpoint/2010/main" val="1039136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Strength: </a:t>
            </a:r>
          </a:p>
          <a:p>
            <a:pPr lvl="0">
              <a:buFont typeface="Arial" charset="0"/>
              <a:buNone/>
            </a:pPr>
            <a:r>
              <a:rPr lang="en-US" sz="2000" dirty="0" smtClean="0"/>
              <a:t>It is a strong</a:t>
            </a:r>
            <a:r>
              <a:rPr lang="en-US" sz="2000" baseline="0" dirty="0" smtClean="0"/>
              <a:t> study as it had a l</a:t>
            </a:r>
            <a:r>
              <a:rPr lang="en-US" sz="2000" dirty="0" smtClean="0"/>
              <a:t>arge numbers patients</a:t>
            </a:r>
          </a:p>
          <a:p>
            <a:pPr lvl="0">
              <a:buFont typeface="Arial" charset="0"/>
              <a:buNone/>
            </a:pPr>
            <a:r>
              <a:rPr lang="en-US" sz="2000" dirty="0" smtClean="0"/>
              <a:t>Verified dementia, prescriptions as best as they could  </a:t>
            </a:r>
          </a:p>
          <a:p>
            <a:pPr lvl="0">
              <a:buFont typeface="Arial" charset="0"/>
              <a:buNone/>
            </a:pPr>
            <a:r>
              <a:rPr lang="en-US" sz="2000" dirty="0" smtClean="0"/>
              <a:t>Good method of gathering a large amount of patient data </a:t>
            </a:r>
          </a:p>
          <a:p>
            <a:pPr lvl="0">
              <a:buFont typeface="Arial" charset="0"/>
              <a:buNone/>
            </a:pPr>
            <a:r>
              <a:rPr lang="en-US" sz="2000" dirty="0" smtClean="0"/>
              <a:t>Good capture of nursing home admissions</a:t>
            </a:r>
          </a:p>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19</a:t>
            </a:fld>
            <a:endParaRPr lang="en-US"/>
          </a:p>
        </p:txBody>
      </p:sp>
    </p:spTree>
    <p:extLst>
      <p:ext uri="{BB962C8B-B14F-4D97-AF65-F5344CB8AC3E}">
        <p14:creationId xmlns:p14="http://schemas.microsoft.com/office/powerpoint/2010/main" val="1185702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general yes! Looking at the baseline characteristics: average age 80, 27% male, similar to our patient. </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20</a:t>
            </a:fld>
            <a:endParaRPr lang="en-US"/>
          </a:p>
        </p:txBody>
      </p:sp>
    </p:spTree>
    <p:extLst>
      <p:ext uri="{BB962C8B-B14F-4D97-AF65-F5344CB8AC3E}">
        <p14:creationId xmlns:p14="http://schemas.microsoft.com/office/powerpoint/2010/main" val="2094227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21</a:t>
            </a:fld>
            <a:endParaRPr lang="en-US"/>
          </a:p>
        </p:txBody>
      </p:sp>
    </p:spTree>
    <p:extLst>
      <p:ext uri="{BB962C8B-B14F-4D97-AF65-F5344CB8AC3E}">
        <p14:creationId xmlns:p14="http://schemas.microsoft.com/office/powerpoint/2010/main" val="853775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C25688-3463-6D47-B29F-1FB89F5DA1C6}" type="slidenum">
              <a:rPr lang="en-US" smtClean="0"/>
              <a:t>22</a:t>
            </a:fld>
            <a:endParaRPr lang="en-US"/>
          </a:p>
        </p:txBody>
      </p:sp>
    </p:spTree>
    <p:extLst>
      <p:ext uri="{BB962C8B-B14F-4D97-AF65-F5344CB8AC3E}">
        <p14:creationId xmlns:p14="http://schemas.microsoft.com/office/powerpoint/2010/main" val="5372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6F5409-80AC-684B-8C1F-0E5D15F7D468}"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1CD56-DFBE-494C-AEE1-811D1F77D2D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6F5409-80AC-684B-8C1F-0E5D15F7D468}"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6F5409-80AC-684B-8C1F-0E5D15F7D468}"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1CD56-DFBE-494C-AEE1-811D1F77D2D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6F5409-80AC-684B-8C1F-0E5D15F7D468}"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6F5409-80AC-684B-8C1F-0E5D15F7D468}" type="datetimeFigureOut">
              <a:rPr lang="en-US" smtClean="0"/>
              <a:t>9/4/2019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6F5409-80AC-684B-8C1F-0E5D15F7D468}" type="datetimeFigureOut">
              <a:rPr lang="en-US" smtClean="0"/>
              <a:t>9/4/2019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E6F5409-80AC-684B-8C1F-0E5D15F7D468}" type="datetimeFigureOut">
              <a:rPr lang="en-US" smtClean="0"/>
              <a:t>9/4/2019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E6F5409-80AC-684B-8C1F-0E5D15F7D468}" type="datetimeFigureOut">
              <a:rPr lang="en-US" smtClean="0"/>
              <a:t>9/4/2019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DD1CD56-DFBE-494C-AEE1-811D1F77D2D8}"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6F5409-80AC-684B-8C1F-0E5D15F7D468}"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6F5409-80AC-684B-8C1F-0E5D15F7D468}"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6F5409-80AC-684B-8C1F-0E5D15F7D468}"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1CD56-DFBE-494C-AEE1-811D1F77D2D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E6F5409-80AC-684B-8C1F-0E5D15F7D468}" type="datetimeFigureOut">
              <a:rPr lang="en-US" smtClean="0"/>
              <a:t>9/4/2019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DD1CD56-DFBE-494C-AEE1-811D1F77D2D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547395"/>
      </p:ext>
    </p:extLst>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alphaModFix amt="74000"/>
            <a:extLst>
              <a:ext uri="{28A0092B-C50C-407E-A947-70E740481C1C}">
                <a14:useLocalDpi xmlns:a14="http://schemas.microsoft.com/office/drawing/2010/main" val="0"/>
              </a:ext>
            </a:extLst>
          </a:blip>
          <a:srcRect l="20407" r="10705"/>
          <a:stretch/>
        </p:blipFill>
        <p:spPr>
          <a:xfrm>
            <a:off x="2" y="10"/>
            <a:ext cx="12191695" cy="6857990"/>
          </a:xfrm>
          <a:prstGeom prst="rect">
            <a:avLst/>
          </a:prstGeom>
          <a:effectLst>
            <a:outerShdw blurRad="50800" dist="50800" dir="5400000" algn="ctr" rotWithShape="0">
              <a:srgbClr val="000000">
                <a:alpha val="98000"/>
              </a:srgbClr>
            </a:outerShdw>
          </a:effectLst>
        </p:spPr>
      </p:pic>
      <p:sp>
        <p:nvSpPr>
          <p:cNvPr id="2" name="Title 1"/>
          <p:cNvSpPr>
            <a:spLocks noGrp="1"/>
          </p:cNvSpPr>
          <p:nvPr>
            <p:ph type="ctrTitle"/>
          </p:nvPr>
        </p:nvSpPr>
        <p:spPr>
          <a:xfrm>
            <a:off x="4065510" y="3236470"/>
            <a:ext cx="7181609" cy="1252601"/>
          </a:xfrm>
          <a:solidFill>
            <a:schemeClr val="bg1"/>
          </a:solidFill>
        </p:spPr>
        <p:txBody>
          <a:bodyPr>
            <a:normAutofit/>
          </a:bodyPr>
          <a:lstStyle/>
          <a:p>
            <a:r>
              <a:rPr lang="en-US" sz="4600" dirty="0">
                <a:solidFill>
                  <a:schemeClr val="tx1"/>
                </a:solidFill>
              </a:rPr>
              <a:t>Grand Rounds: Journal club </a:t>
            </a:r>
          </a:p>
        </p:txBody>
      </p:sp>
      <p:sp>
        <p:nvSpPr>
          <p:cNvPr id="3" name="Subtitle 2"/>
          <p:cNvSpPr>
            <a:spLocks noGrp="1"/>
          </p:cNvSpPr>
          <p:nvPr>
            <p:ph type="subTitle" idx="1"/>
          </p:nvPr>
        </p:nvSpPr>
        <p:spPr>
          <a:xfrm>
            <a:off x="4065510" y="4489071"/>
            <a:ext cx="7181609" cy="716529"/>
          </a:xfrm>
          <a:solidFill>
            <a:schemeClr val="bg1"/>
          </a:solidFill>
        </p:spPr>
        <p:txBody>
          <a:bodyPr>
            <a:normAutofit/>
          </a:bodyPr>
          <a:lstStyle/>
          <a:p>
            <a:endParaRPr lang="en-US" sz="100" dirty="0">
              <a:solidFill>
                <a:schemeClr val="tx1"/>
              </a:solidFill>
            </a:endParaRPr>
          </a:p>
          <a:p>
            <a:r>
              <a:rPr lang="en-US" sz="2000" dirty="0" smtClean="0">
                <a:solidFill>
                  <a:schemeClr val="tx1"/>
                </a:solidFill>
              </a:rPr>
              <a:t> Vivian </a:t>
            </a:r>
            <a:r>
              <a:rPr lang="en-US" sz="2000" dirty="0" err="1">
                <a:solidFill>
                  <a:schemeClr val="tx1"/>
                </a:solidFill>
              </a:rPr>
              <a:t>chan</a:t>
            </a:r>
            <a:r>
              <a:rPr lang="en-US" sz="2000" dirty="0">
                <a:solidFill>
                  <a:schemeClr val="tx1"/>
                </a:solidFill>
              </a:rPr>
              <a:t>, </a:t>
            </a:r>
            <a:r>
              <a:rPr lang="en-US" sz="2000" dirty="0" smtClean="0">
                <a:solidFill>
                  <a:schemeClr val="tx1"/>
                </a:solidFill>
              </a:rPr>
              <a:t>MD, Geriatrics fellow</a:t>
            </a:r>
            <a:endParaRPr lang="en-US" sz="2000" dirty="0">
              <a:solidFill>
                <a:schemeClr val="tx1"/>
              </a:solidFill>
            </a:endParaRPr>
          </a:p>
        </p:txBody>
      </p:sp>
    </p:spTree>
    <p:extLst>
      <p:ext uri="{BB962C8B-B14F-4D97-AF65-F5344CB8AC3E}">
        <p14:creationId xmlns:p14="http://schemas.microsoft.com/office/powerpoint/2010/main" val="1247582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US" dirty="0"/>
          </a:p>
        </p:txBody>
      </p:sp>
      <p:sp>
        <p:nvSpPr>
          <p:cNvPr id="4" name="Content Placeholder 3"/>
          <p:cNvSpPr>
            <a:spLocks noGrp="1"/>
          </p:cNvSpPr>
          <p:nvPr>
            <p:ph sz="half" idx="1"/>
          </p:nvPr>
        </p:nvSpPr>
        <p:spPr>
          <a:xfrm>
            <a:off x="1097280" y="2126419"/>
            <a:ext cx="4937760" cy="4023360"/>
          </a:xfrm>
        </p:spPr>
        <p:txBody>
          <a:bodyPr>
            <a:normAutofit/>
          </a:bodyPr>
          <a:lstStyle/>
          <a:p>
            <a:pPr>
              <a:buFont typeface="Arial" charset="0"/>
              <a:buChar char="•"/>
            </a:pPr>
            <a:r>
              <a:rPr lang="en-US" dirty="0" smtClean="0"/>
              <a:t> 78 year old gentleman with PMH of HTN, knee osteoarthritis, DM 2, hearing loss, depression </a:t>
            </a:r>
          </a:p>
          <a:p>
            <a:pPr>
              <a:buFont typeface="Arial" charset="0"/>
              <a:buChar char="•"/>
            </a:pPr>
            <a:r>
              <a:rPr lang="en-US" b="1" dirty="0" smtClean="0"/>
              <a:t> CC: </a:t>
            </a:r>
            <a:r>
              <a:rPr lang="en-US" dirty="0"/>
              <a:t>M</a:t>
            </a:r>
            <a:r>
              <a:rPr lang="en-US" dirty="0" smtClean="0"/>
              <a:t>emory loss </a:t>
            </a:r>
          </a:p>
          <a:p>
            <a:pPr>
              <a:buFont typeface="Arial" charset="0"/>
              <a:buChar char="•"/>
            </a:pPr>
            <a:r>
              <a:rPr lang="en-US" b="1" dirty="0" smtClean="0"/>
              <a:t> Social </a:t>
            </a:r>
            <a:r>
              <a:rPr lang="en-US" b="1" dirty="0"/>
              <a:t>history:  </a:t>
            </a:r>
            <a:r>
              <a:rPr lang="en-US" dirty="0" smtClean="0"/>
              <a:t>He moved from Cape Verdi to Boston 2 years ago and currently lives </a:t>
            </a:r>
            <a:r>
              <a:rPr lang="en-US" dirty="0"/>
              <a:t>with </a:t>
            </a:r>
            <a:r>
              <a:rPr lang="en-US" dirty="0" smtClean="0"/>
              <a:t>his daughter </a:t>
            </a:r>
          </a:p>
          <a:p>
            <a:pPr>
              <a:buFont typeface="Arial" charset="0"/>
              <a:buChar char="•"/>
            </a:pPr>
            <a:r>
              <a:rPr lang="en-US" dirty="0" smtClean="0"/>
              <a:t> Goes </a:t>
            </a:r>
            <a:r>
              <a:rPr lang="en-US" dirty="0"/>
              <a:t>to Cape Verdean Adult day center 3 times a week</a:t>
            </a:r>
          </a:p>
          <a:p>
            <a:endParaRPr lang="en-US" dirty="0" smtClean="0"/>
          </a:p>
          <a:p>
            <a:endParaRPr lang="en-US" dirty="0"/>
          </a:p>
        </p:txBody>
      </p:sp>
      <p:sp>
        <p:nvSpPr>
          <p:cNvPr id="5" name="Content Placeholder 4"/>
          <p:cNvSpPr>
            <a:spLocks noGrp="1"/>
          </p:cNvSpPr>
          <p:nvPr>
            <p:ph sz="half" idx="2"/>
          </p:nvPr>
        </p:nvSpPr>
        <p:spPr>
          <a:xfrm>
            <a:off x="6566171" y="2126419"/>
            <a:ext cx="4937760" cy="4023360"/>
          </a:xfrm>
        </p:spPr>
        <p:txBody>
          <a:bodyPr>
            <a:normAutofit/>
          </a:bodyPr>
          <a:lstStyle/>
          <a:p>
            <a:pPr>
              <a:buFont typeface="Arial" charset="0"/>
              <a:buChar char="•"/>
            </a:pPr>
            <a:r>
              <a:rPr lang="en-US" dirty="0" smtClean="0"/>
              <a:t> Independent </a:t>
            </a:r>
            <a:r>
              <a:rPr lang="en-US" dirty="0"/>
              <a:t>for all ADLs </a:t>
            </a:r>
          </a:p>
          <a:p>
            <a:pPr>
              <a:buFont typeface="Arial" charset="0"/>
              <a:buChar char="•"/>
            </a:pPr>
            <a:r>
              <a:rPr lang="en-US" dirty="0" smtClean="0"/>
              <a:t> Needs </a:t>
            </a:r>
            <a:r>
              <a:rPr lang="en-US" dirty="0"/>
              <a:t>assistance with medication, preparing meals and finance. </a:t>
            </a:r>
          </a:p>
          <a:p>
            <a:pPr>
              <a:buFont typeface="Arial" charset="0"/>
              <a:buChar char="•"/>
            </a:pPr>
            <a:r>
              <a:rPr lang="en-US" dirty="0" smtClean="0"/>
              <a:t> Dependent </a:t>
            </a:r>
            <a:r>
              <a:rPr lang="en-US" dirty="0"/>
              <a:t>on groceries</a:t>
            </a:r>
          </a:p>
          <a:p>
            <a:pPr>
              <a:buFont typeface="Arial" charset="0"/>
              <a:buChar char="•"/>
            </a:pPr>
            <a:r>
              <a:rPr lang="en-US" dirty="0" smtClean="0"/>
              <a:t> RUDAS</a:t>
            </a:r>
            <a:r>
              <a:rPr lang="en-US" dirty="0"/>
              <a:t>: 13/30  </a:t>
            </a:r>
          </a:p>
          <a:p>
            <a:endParaRPr lang="en-US" dirty="0" smtClean="0"/>
          </a:p>
        </p:txBody>
      </p:sp>
      <p:pic>
        <p:nvPicPr>
          <p:cNvPr id="1026" name="Picture 2" descr="mage result for old father and daughter hugging shad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3461" y="-40732"/>
            <a:ext cx="4475476" cy="19122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868744" y="4542439"/>
            <a:ext cx="5635187" cy="1384995"/>
          </a:xfrm>
          <a:prstGeom prst="rect">
            <a:avLst/>
          </a:prstGeom>
          <a:noFill/>
        </p:spPr>
        <p:txBody>
          <a:bodyPr wrap="square" lIns="91440" tIns="45720" rIns="91440" bIns="45720">
            <a:spAutoFit/>
          </a:bodyPr>
          <a:lstStyle/>
          <a:p>
            <a:pPr algn="ctr"/>
            <a:r>
              <a:rPr lang="en-US" sz="4200" b="0" cap="none" spc="0" dirty="0" smtClean="0">
                <a:ln w="0"/>
                <a:solidFill>
                  <a:schemeClr val="accent2">
                    <a:lumMod val="75000"/>
                  </a:schemeClr>
                </a:solidFill>
                <a:effectLst>
                  <a:outerShdw blurRad="38100" dist="25400" dir="5400000" algn="ctr" rotWithShape="0">
                    <a:srgbClr val="6E747A">
                      <a:alpha val="43000"/>
                    </a:srgbClr>
                  </a:outerShdw>
                </a:effectLst>
              </a:rPr>
              <a:t>Diagnosis: Dementia, likely Alzheimer’s type</a:t>
            </a:r>
            <a:endParaRPr lang="en-US" sz="4200" b="0" cap="none" spc="0" dirty="0">
              <a:ln w="0"/>
              <a:solidFill>
                <a:schemeClr val="accent2">
                  <a:lumMod val="75000"/>
                </a:schemeClr>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39095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8" y="311423"/>
            <a:ext cx="10058400" cy="1450757"/>
          </a:xfrm>
        </p:spPr>
        <p:txBody>
          <a:bodyPr/>
          <a:lstStyle/>
          <a:p>
            <a:r>
              <a:rPr lang="en-US" dirty="0" smtClean="0"/>
              <a:t>What matters to him? </a:t>
            </a:r>
            <a:endParaRPr lang="en-US" dirty="0"/>
          </a:p>
        </p:txBody>
      </p:sp>
      <p:sp>
        <p:nvSpPr>
          <p:cNvPr id="3" name="Content Placeholder 2"/>
          <p:cNvSpPr>
            <a:spLocks noGrp="1"/>
          </p:cNvSpPr>
          <p:nvPr>
            <p:ph sz="half" idx="1"/>
          </p:nvPr>
        </p:nvSpPr>
        <p:spPr>
          <a:xfrm>
            <a:off x="1097278" y="4680403"/>
            <a:ext cx="4937760" cy="1752746"/>
          </a:xfrm>
        </p:spPr>
        <p:txBody>
          <a:bodyPr>
            <a:normAutofit/>
          </a:bodyPr>
          <a:lstStyle/>
          <a:p>
            <a:pPr>
              <a:buFont typeface="Arial" charset="0"/>
              <a:buChar char="•"/>
            </a:pPr>
            <a:r>
              <a:rPr lang="en-US" dirty="0" smtClean="0"/>
              <a:t> He wishes never to live in a nursing home</a:t>
            </a:r>
          </a:p>
          <a:p>
            <a:pPr>
              <a:buFont typeface="Arial" charset="0"/>
              <a:buChar char="•"/>
            </a:pPr>
            <a:r>
              <a:rPr lang="en-US" dirty="0" smtClean="0"/>
              <a:t> Her daughter has heard of a few different anti-dementia medications and would like his father to try. </a:t>
            </a:r>
            <a:endParaRPr lang="en-US" dirty="0"/>
          </a:p>
        </p:txBody>
      </p:sp>
      <p:pic>
        <p:nvPicPr>
          <p:cNvPr id="2050"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238" y="4095750"/>
            <a:ext cx="4286250" cy="27622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6092483" y="1499234"/>
            <a:ext cx="5813005" cy="2596516"/>
            <a:chOff x="6092483" y="1625241"/>
            <a:chExt cx="5813005" cy="2596516"/>
          </a:xfrm>
        </p:grpSpPr>
        <p:sp>
          <p:nvSpPr>
            <p:cNvPr id="7" name="Oval Callout 6"/>
            <p:cNvSpPr/>
            <p:nvPr/>
          </p:nvSpPr>
          <p:spPr>
            <a:xfrm flipH="1">
              <a:off x="6092483" y="1625241"/>
              <a:ext cx="5813005" cy="2596516"/>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85878" y="2299816"/>
              <a:ext cx="5226213" cy="1477328"/>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000" b="1" cap="none" spc="0" dirty="0" smtClean="0">
                  <a:ln/>
                  <a:solidFill>
                    <a:schemeClr val="accent2">
                      <a:lumMod val="75000"/>
                    </a:schemeClr>
                  </a:solidFill>
                  <a:effectLst/>
                </a:rPr>
                <a:t>Does </a:t>
              </a:r>
              <a:r>
                <a:rPr lang="en-US" sz="3000" b="1" dirty="0" smtClean="0">
                  <a:ln/>
                  <a:solidFill>
                    <a:schemeClr val="accent2">
                      <a:lumMod val="75000"/>
                    </a:schemeClr>
                  </a:solidFill>
                </a:rPr>
                <a:t>a particular </a:t>
              </a:r>
              <a:r>
                <a:rPr lang="en-US" sz="3000" b="1" cap="none" spc="0" dirty="0" smtClean="0">
                  <a:ln/>
                  <a:solidFill>
                    <a:schemeClr val="accent2">
                      <a:lumMod val="75000"/>
                    </a:schemeClr>
                  </a:solidFill>
                  <a:effectLst/>
                </a:rPr>
                <a:t>anti-dementia medication prevent him from going to the nursing home?</a:t>
              </a:r>
              <a:endParaRPr lang="en-US" sz="3000" b="1" cap="none" spc="0" dirty="0">
                <a:ln/>
                <a:solidFill>
                  <a:schemeClr val="accent2">
                    <a:lumMod val="75000"/>
                  </a:schemeClr>
                </a:solidFill>
                <a:effectLst/>
              </a:endParaRPr>
            </a:p>
          </p:txBody>
        </p:sp>
      </p:grpSp>
      <p:pic>
        <p:nvPicPr>
          <p:cNvPr id="1026" name="Picture 2" descr="mage result for family gathering carto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0626" y="1762180"/>
            <a:ext cx="3568479" cy="2918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46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PICO: </a:t>
            </a:r>
            <a:endParaRPr lang="en-US" dirty="0"/>
          </a:p>
        </p:txBody>
      </p:sp>
      <p:sp>
        <p:nvSpPr>
          <p:cNvPr id="5" name="Content Placeholder 4"/>
          <p:cNvSpPr>
            <a:spLocks noGrp="1"/>
          </p:cNvSpPr>
          <p:nvPr>
            <p:ph idx="1"/>
          </p:nvPr>
        </p:nvSpPr>
        <p:spPr>
          <a:xfrm>
            <a:off x="1097280" y="2019906"/>
            <a:ext cx="10058400" cy="4023360"/>
          </a:xfrm>
        </p:spPr>
        <p:txBody>
          <a:bodyPr>
            <a:normAutofit/>
          </a:bodyPr>
          <a:lstStyle/>
          <a:p>
            <a:r>
              <a:rPr lang="en-US" sz="2800" dirty="0" smtClean="0"/>
              <a:t>P - Older adults with Alzheimer’s Disease </a:t>
            </a:r>
          </a:p>
          <a:p>
            <a:r>
              <a:rPr lang="en-US" sz="2800" dirty="0" smtClean="0"/>
              <a:t>I </a:t>
            </a:r>
            <a:r>
              <a:rPr lang="mr-IN" sz="2800" dirty="0" smtClean="0"/>
              <a:t>–</a:t>
            </a:r>
            <a:r>
              <a:rPr lang="en-US" sz="2800" dirty="0" smtClean="0"/>
              <a:t> Donepezil </a:t>
            </a:r>
          </a:p>
          <a:p>
            <a:r>
              <a:rPr lang="en-US" sz="2800" dirty="0" smtClean="0"/>
              <a:t>C </a:t>
            </a:r>
            <a:r>
              <a:rPr lang="mr-IN" sz="2800" dirty="0" smtClean="0"/>
              <a:t>–</a:t>
            </a:r>
            <a:r>
              <a:rPr lang="en-US" sz="2800" dirty="0" smtClean="0"/>
              <a:t> </a:t>
            </a:r>
            <a:r>
              <a:rPr lang="en-US" sz="2800" dirty="0" err="1" smtClean="0"/>
              <a:t>Memantine</a:t>
            </a:r>
            <a:endParaRPr lang="en-US" sz="2800" dirty="0" smtClean="0"/>
          </a:p>
          <a:p>
            <a:r>
              <a:rPr lang="en-US" sz="2800" dirty="0" smtClean="0"/>
              <a:t>O - Nursing home long term admission</a:t>
            </a:r>
            <a:endParaRPr lang="en-US" sz="2800" dirty="0"/>
          </a:p>
        </p:txBody>
      </p:sp>
    </p:spTree>
    <p:extLst>
      <p:ext uri="{BB962C8B-B14F-4D97-AF65-F5344CB8AC3E}">
        <p14:creationId xmlns:p14="http://schemas.microsoft.com/office/powerpoint/2010/main" val="1614990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6609" y="991919"/>
            <a:ext cx="10158026" cy="2992833"/>
          </a:xfrm>
          <a:prstGeom prst="rect">
            <a:avLst/>
          </a:prstGeom>
        </p:spPr>
      </p:pic>
      <p:sp>
        <p:nvSpPr>
          <p:cNvPr id="8" name="Content Placeholder 4"/>
          <p:cNvSpPr txBox="1">
            <a:spLocks/>
          </p:cNvSpPr>
          <p:nvPr/>
        </p:nvSpPr>
        <p:spPr>
          <a:xfrm>
            <a:off x="1779451" y="4238752"/>
            <a:ext cx="9603275" cy="2066544"/>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200" dirty="0" smtClean="0"/>
              <a:t>Retrospective cohort study</a:t>
            </a:r>
          </a:p>
          <a:p>
            <a:r>
              <a:rPr lang="en-US" sz="2200" dirty="0" smtClean="0"/>
              <a:t>Published March 1</a:t>
            </a:r>
            <a:r>
              <a:rPr lang="en-US" sz="2200" baseline="30000" dirty="0" smtClean="0"/>
              <a:t>st</a:t>
            </a:r>
            <a:r>
              <a:rPr lang="en-US" sz="2200" dirty="0" smtClean="0"/>
              <a:t>, 2019 </a:t>
            </a:r>
          </a:p>
        </p:txBody>
      </p:sp>
    </p:spTree>
    <p:extLst>
      <p:ext uri="{BB962C8B-B14F-4D97-AF65-F5344CB8AC3E}">
        <p14:creationId xmlns:p14="http://schemas.microsoft.com/office/powerpoint/2010/main" val="1200323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Anti-dementia medications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3016" y="2065594"/>
            <a:ext cx="8280400" cy="28321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3016" y="4831724"/>
            <a:ext cx="8280400" cy="952500"/>
          </a:xfrm>
          <a:prstGeom prst="rect">
            <a:avLst/>
          </a:prstGeom>
        </p:spPr>
      </p:pic>
    </p:spTree>
    <p:extLst>
      <p:ext uri="{BB962C8B-B14F-4D97-AF65-F5344CB8AC3E}">
        <p14:creationId xmlns:p14="http://schemas.microsoft.com/office/powerpoint/2010/main" val="107434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t>
            </a:r>
            <a:r>
              <a:rPr lang="en-US" dirty="0" smtClean="0"/>
              <a:t>ethods</a:t>
            </a:r>
            <a:endParaRPr lang="en-US" dirty="0"/>
          </a:p>
        </p:txBody>
      </p:sp>
      <p:sp>
        <p:nvSpPr>
          <p:cNvPr id="6" name="Text Placeholder 5"/>
          <p:cNvSpPr>
            <a:spLocks noGrp="1"/>
          </p:cNvSpPr>
          <p:nvPr>
            <p:ph type="body" idx="1"/>
          </p:nvPr>
        </p:nvSpPr>
        <p:spPr>
          <a:xfrm>
            <a:off x="1447191" y="2821785"/>
            <a:ext cx="4645152" cy="801943"/>
          </a:xfrm>
        </p:spPr>
        <p:txBody>
          <a:bodyPr>
            <a:normAutofit/>
          </a:bodyPr>
          <a:lstStyle/>
          <a:p>
            <a:r>
              <a:rPr lang="en-US" sz="2600" dirty="0" smtClean="0">
                <a:solidFill>
                  <a:srgbClr val="C00000"/>
                </a:solidFill>
              </a:rPr>
              <a:t>Inclusions</a:t>
            </a:r>
            <a:endParaRPr lang="en-US" sz="2600" dirty="0">
              <a:solidFill>
                <a:srgbClr val="C00000"/>
              </a:solidFill>
            </a:endParaRPr>
          </a:p>
        </p:txBody>
      </p:sp>
      <p:sp>
        <p:nvSpPr>
          <p:cNvPr id="7" name="Content Placeholder 6"/>
          <p:cNvSpPr>
            <a:spLocks noGrp="1"/>
          </p:cNvSpPr>
          <p:nvPr>
            <p:ph sz="half" idx="2"/>
          </p:nvPr>
        </p:nvSpPr>
        <p:spPr>
          <a:xfrm>
            <a:off x="1447191" y="3857202"/>
            <a:ext cx="4645152" cy="2644457"/>
          </a:xfrm>
        </p:spPr>
        <p:txBody>
          <a:bodyPr>
            <a:normAutofit/>
          </a:bodyPr>
          <a:lstStyle/>
          <a:p>
            <a:pPr>
              <a:buFont typeface="Arial" charset="0"/>
              <a:buChar char="•"/>
            </a:pPr>
            <a:r>
              <a:rPr lang="en-US" dirty="0" smtClean="0"/>
              <a:t> A new </a:t>
            </a:r>
            <a:r>
              <a:rPr lang="en-US" dirty="0"/>
              <a:t>diagnosis </a:t>
            </a:r>
            <a:r>
              <a:rPr lang="en-US" dirty="0" smtClean="0"/>
              <a:t>of Alzheimer's disease (AD)</a:t>
            </a:r>
          </a:p>
          <a:p>
            <a:pPr>
              <a:buFont typeface="Arial" charset="0"/>
              <a:buChar char="•"/>
            </a:pPr>
            <a:r>
              <a:rPr lang="en-US" dirty="0"/>
              <a:t> </a:t>
            </a:r>
            <a:r>
              <a:rPr lang="en-US" dirty="0" smtClean="0"/>
              <a:t>Used CMS </a:t>
            </a:r>
            <a:r>
              <a:rPr lang="en-US" dirty="0"/>
              <a:t>Chronic </a:t>
            </a:r>
            <a:r>
              <a:rPr lang="en-US" dirty="0" smtClean="0"/>
              <a:t>Conditions Data Warehouse definition </a:t>
            </a:r>
            <a:r>
              <a:rPr lang="en-US" dirty="0"/>
              <a:t>of </a:t>
            </a:r>
            <a:r>
              <a:rPr lang="en-US" dirty="0" smtClean="0"/>
              <a:t>AD of ICD9 </a:t>
            </a:r>
            <a:r>
              <a:rPr lang="nb-NO" dirty="0"/>
              <a:t>331.0.</a:t>
            </a:r>
          </a:p>
          <a:p>
            <a:pPr>
              <a:buFont typeface="Arial" charset="0"/>
              <a:buChar char="•"/>
            </a:pPr>
            <a:r>
              <a:rPr lang="nb-NO" dirty="0" smtClean="0"/>
              <a:t> Patients with prescriptions </a:t>
            </a:r>
            <a:r>
              <a:rPr lang="nb-NO" dirty="0"/>
              <a:t>filled </a:t>
            </a:r>
            <a:r>
              <a:rPr lang="nb-NO" dirty="0" smtClean="0"/>
              <a:t>for antidementia drugs. </a:t>
            </a:r>
            <a:endParaRPr lang="nb-NO" dirty="0"/>
          </a:p>
          <a:p>
            <a:endParaRPr lang="en-US" dirty="0"/>
          </a:p>
          <a:p>
            <a:endParaRPr lang="en-US" dirty="0"/>
          </a:p>
          <a:p>
            <a:endParaRPr lang="en-US" dirty="0"/>
          </a:p>
        </p:txBody>
      </p:sp>
      <p:sp>
        <p:nvSpPr>
          <p:cNvPr id="8" name="Text Placeholder 7"/>
          <p:cNvSpPr>
            <a:spLocks noGrp="1"/>
          </p:cNvSpPr>
          <p:nvPr>
            <p:ph type="body" sz="quarter" idx="3"/>
          </p:nvPr>
        </p:nvSpPr>
        <p:spPr>
          <a:xfrm>
            <a:off x="6409700" y="2823386"/>
            <a:ext cx="4645152" cy="802237"/>
          </a:xfrm>
        </p:spPr>
        <p:txBody>
          <a:bodyPr>
            <a:normAutofit/>
          </a:bodyPr>
          <a:lstStyle/>
          <a:p>
            <a:r>
              <a:rPr lang="en-US" sz="2600" dirty="0" smtClean="0">
                <a:solidFill>
                  <a:srgbClr val="C00000"/>
                </a:solidFill>
              </a:rPr>
              <a:t>Exclusions </a:t>
            </a:r>
            <a:endParaRPr lang="en-US" sz="2600" dirty="0">
              <a:solidFill>
                <a:srgbClr val="C00000"/>
              </a:solidFill>
            </a:endParaRPr>
          </a:p>
        </p:txBody>
      </p:sp>
      <p:sp>
        <p:nvSpPr>
          <p:cNvPr id="9" name="Content Placeholder 8"/>
          <p:cNvSpPr>
            <a:spLocks noGrp="1"/>
          </p:cNvSpPr>
          <p:nvPr>
            <p:ph sz="quarter" idx="4"/>
          </p:nvPr>
        </p:nvSpPr>
        <p:spPr>
          <a:xfrm>
            <a:off x="6409700" y="3864288"/>
            <a:ext cx="4645152" cy="2637371"/>
          </a:xfrm>
        </p:spPr>
        <p:txBody>
          <a:bodyPr/>
          <a:lstStyle/>
          <a:p>
            <a:pPr>
              <a:buFont typeface="Arial" charset="0"/>
              <a:buChar char="•"/>
            </a:pPr>
            <a:r>
              <a:rPr lang="en-US" dirty="0" smtClean="0"/>
              <a:t> Patients </a:t>
            </a:r>
            <a:r>
              <a:rPr lang="en-US" dirty="0"/>
              <a:t>that did not fill prescription</a:t>
            </a:r>
          </a:p>
          <a:p>
            <a:pPr>
              <a:buFont typeface="Arial" charset="0"/>
              <a:buChar char="•"/>
            </a:pPr>
            <a:r>
              <a:rPr lang="en-US" dirty="0" smtClean="0"/>
              <a:t> Those </a:t>
            </a:r>
            <a:r>
              <a:rPr lang="en-US" dirty="0"/>
              <a:t>who filled 2 different </a:t>
            </a:r>
            <a:r>
              <a:rPr lang="en-US" dirty="0" err="1"/>
              <a:t>AChEIs</a:t>
            </a:r>
            <a:r>
              <a:rPr lang="en-US" dirty="0"/>
              <a:t> on the day of therapy </a:t>
            </a:r>
            <a:r>
              <a:rPr lang="en-US" dirty="0" smtClean="0"/>
              <a:t>initiation</a:t>
            </a:r>
            <a:endParaRPr lang="en-US" dirty="0"/>
          </a:p>
        </p:txBody>
      </p:sp>
      <p:sp>
        <p:nvSpPr>
          <p:cNvPr id="13" name="TextBox 12"/>
          <p:cNvSpPr txBox="1"/>
          <p:nvPr/>
        </p:nvSpPr>
        <p:spPr>
          <a:xfrm>
            <a:off x="1447191" y="2029952"/>
            <a:ext cx="9607661" cy="707886"/>
          </a:xfrm>
          <a:prstGeom prst="rect">
            <a:avLst/>
          </a:prstGeom>
          <a:noFill/>
        </p:spPr>
        <p:txBody>
          <a:bodyPr wrap="square" rtlCol="0">
            <a:spAutoFit/>
          </a:bodyPr>
          <a:lstStyle/>
          <a:p>
            <a:r>
              <a:rPr lang="en-US" sz="2000" dirty="0" smtClean="0"/>
              <a:t>Used </a:t>
            </a:r>
            <a:r>
              <a:rPr lang="en-US" sz="2000" dirty="0"/>
              <a:t>claims data </a:t>
            </a:r>
            <a:r>
              <a:rPr lang="en-US" sz="2000" dirty="0" smtClean="0"/>
              <a:t> through period of January </a:t>
            </a:r>
            <a:r>
              <a:rPr lang="en-US" sz="2000" dirty="0"/>
              <a:t>1, </a:t>
            </a:r>
            <a:r>
              <a:rPr lang="en-US" sz="2000" dirty="0" smtClean="0"/>
              <a:t>2007, to December </a:t>
            </a:r>
            <a:r>
              <a:rPr lang="en-US" sz="2000" dirty="0"/>
              <a:t>31, </a:t>
            </a:r>
            <a:r>
              <a:rPr lang="en-US" sz="2000" dirty="0" smtClean="0"/>
              <a:t>2013  from </a:t>
            </a:r>
            <a:r>
              <a:rPr lang="en-US" sz="2000" dirty="0"/>
              <a:t>a 5</a:t>
            </a:r>
            <a:r>
              <a:rPr lang="en-US" sz="2000" dirty="0" smtClean="0"/>
              <a:t>% random </a:t>
            </a:r>
            <a:r>
              <a:rPr lang="en-US" sz="2000" dirty="0"/>
              <a:t>sample of Medicare </a:t>
            </a:r>
            <a:r>
              <a:rPr lang="en-US" sz="2000" dirty="0" smtClean="0"/>
              <a:t>beneficiaries</a:t>
            </a:r>
            <a:endParaRPr lang="en-US" sz="2000" dirty="0"/>
          </a:p>
        </p:txBody>
      </p:sp>
    </p:spTree>
    <p:extLst>
      <p:ext uri="{BB962C8B-B14F-4D97-AF65-F5344CB8AC3E}">
        <p14:creationId xmlns:p14="http://schemas.microsoft.com/office/powerpoint/2010/main" val="53238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537410" y="1897807"/>
            <a:ext cx="7318370" cy="4439197"/>
          </a:xfrm>
        </p:spPr>
      </p:pic>
    </p:spTree>
    <p:extLst>
      <p:ext uri="{BB962C8B-B14F-4D97-AF65-F5344CB8AC3E}">
        <p14:creationId xmlns:p14="http://schemas.microsoft.com/office/powerpoint/2010/main" val="406481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sz="half" idx="1"/>
          </p:nvPr>
        </p:nvSpPr>
        <p:spPr>
          <a:xfrm>
            <a:off x="1097278" y="2065866"/>
            <a:ext cx="4937760" cy="3803227"/>
          </a:xfrm>
        </p:spPr>
        <p:txBody>
          <a:bodyPr/>
          <a:lstStyle/>
          <a:p>
            <a:r>
              <a:rPr lang="en-US" sz="2400" b="1" dirty="0" smtClean="0"/>
              <a:t>All patients were followed up until the first of:</a:t>
            </a:r>
          </a:p>
          <a:p>
            <a:pPr lvl="1">
              <a:lnSpc>
                <a:spcPct val="150000"/>
              </a:lnSpc>
              <a:buFont typeface="Arial" charset="0"/>
              <a:buChar char="•"/>
            </a:pPr>
            <a:r>
              <a:rPr lang="en-US" dirty="0" smtClean="0"/>
              <a:t>Switch to a different treatment </a:t>
            </a:r>
          </a:p>
          <a:p>
            <a:pPr lvl="1">
              <a:buFont typeface="Arial" charset="0"/>
              <a:buChar char="•"/>
            </a:pPr>
            <a:r>
              <a:rPr lang="en-US" dirty="0" smtClean="0"/>
              <a:t>Discontinuation of treatment (no medication supply for &gt; 60 days)</a:t>
            </a:r>
          </a:p>
          <a:p>
            <a:pPr lvl="1">
              <a:buFont typeface="Arial" charset="0"/>
              <a:buChar char="•"/>
            </a:pPr>
            <a:r>
              <a:rPr lang="en-US" dirty="0" smtClean="0"/>
              <a:t>Death</a:t>
            </a:r>
          </a:p>
          <a:p>
            <a:pPr lvl="1">
              <a:buFont typeface="Arial" charset="0"/>
              <a:buChar char="•"/>
            </a:pPr>
            <a:r>
              <a:rPr lang="en-US" dirty="0" smtClean="0"/>
              <a:t>End of study period </a:t>
            </a:r>
          </a:p>
          <a:p>
            <a:endParaRPr lang="en-US" dirty="0"/>
          </a:p>
        </p:txBody>
      </p:sp>
      <p:sp>
        <p:nvSpPr>
          <p:cNvPr id="4" name="Content Placeholder 3"/>
          <p:cNvSpPr>
            <a:spLocks noGrp="1"/>
          </p:cNvSpPr>
          <p:nvPr>
            <p:ph sz="half" idx="2"/>
          </p:nvPr>
        </p:nvSpPr>
        <p:spPr>
          <a:xfrm>
            <a:off x="6217920" y="2065865"/>
            <a:ext cx="4937760" cy="3803229"/>
          </a:xfrm>
        </p:spPr>
        <p:txBody>
          <a:bodyPr/>
          <a:lstStyle/>
          <a:p>
            <a:pPr marL="0" indent="0">
              <a:buNone/>
            </a:pPr>
            <a:r>
              <a:rPr lang="en-US" sz="2400" b="1" dirty="0" smtClean="0"/>
              <a:t>Statistics </a:t>
            </a:r>
          </a:p>
          <a:p>
            <a:pPr>
              <a:buFont typeface="Arial" charset="0"/>
              <a:buChar char="•"/>
            </a:pPr>
            <a:r>
              <a:rPr lang="en-US" b="1" dirty="0" smtClean="0"/>
              <a:t> Hazard </a:t>
            </a:r>
            <a:r>
              <a:rPr lang="en-US" b="1" dirty="0"/>
              <a:t>Ratios: </a:t>
            </a:r>
            <a:r>
              <a:rPr lang="en-US" dirty="0"/>
              <a:t>the chance of an event occurring in the treatment arm divided by the chance of the event occurring in the control </a:t>
            </a:r>
            <a:r>
              <a:rPr lang="en-US" dirty="0" smtClean="0"/>
              <a:t>arm </a:t>
            </a:r>
          </a:p>
          <a:p>
            <a:pPr>
              <a:buFont typeface="Arial" charset="0"/>
              <a:buChar char="•"/>
            </a:pPr>
            <a:r>
              <a:rPr lang="en-US" dirty="0"/>
              <a:t> </a:t>
            </a:r>
            <a:r>
              <a:rPr lang="en-US" b="1" dirty="0"/>
              <a:t>Cox proportional hazards regression models: </a:t>
            </a:r>
            <a:r>
              <a:rPr lang="en-US" dirty="0"/>
              <a:t>to compare across each treatment groups </a:t>
            </a:r>
          </a:p>
        </p:txBody>
      </p:sp>
    </p:spTree>
    <p:extLst>
      <p:ext uri="{BB962C8B-B14F-4D97-AF65-F5344CB8AC3E}">
        <p14:creationId xmlns:p14="http://schemas.microsoft.com/office/powerpoint/2010/main" val="141926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 </a:t>
            </a:r>
            <a:endParaRPr lang="en-US" dirty="0"/>
          </a:p>
        </p:txBody>
      </p:sp>
      <p:sp>
        <p:nvSpPr>
          <p:cNvPr id="5" name="Content Placeholder 4"/>
          <p:cNvSpPr>
            <a:spLocks noGrp="1"/>
          </p:cNvSpPr>
          <p:nvPr>
            <p:ph idx="1"/>
          </p:nvPr>
        </p:nvSpPr>
        <p:spPr>
          <a:xfrm>
            <a:off x="1097280" y="1896533"/>
            <a:ext cx="10058400" cy="3972561"/>
          </a:xfrm>
        </p:spPr>
        <p:txBody>
          <a:bodyPr/>
          <a:lstStyle/>
          <a:p>
            <a:pPr>
              <a:lnSpc>
                <a:spcPct val="150000"/>
              </a:lnSpc>
            </a:pPr>
            <a:r>
              <a:rPr lang="en-US" sz="2400" b="1" dirty="0" smtClean="0"/>
              <a:t>Primary outcome: Time to Senior Nursing Facility admission </a:t>
            </a:r>
          </a:p>
          <a:p>
            <a:pPr lvl="1">
              <a:lnSpc>
                <a:spcPct val="150000"/>
              </a:lnSpc>
              <a:buFont typeface="Arial" charset="0"/>
              <a:buChar char="•"/>
            </a:pPr>
            <a:r>
              <a:rPr lang="en-US" sz="2000" dirty="0" smtClean="0"/>
              <a:t>Using short stay/long stay/SNF variable captured in the Medicare Provider Analysis and Review data file</a:t>
            </a:r>
            <a:endParaRPr lang="en-US" sz="2000" dirty="0"/>
          </a:p>
        </p:txBody>
      </p:sp>
      <p:pic>
        <p:nvPicPr>
          <p:cNvPr id="1026" name="Picture 2" descr="mage result for senior nursing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1813" y="3428500"/>
            <a:ext cx="5249333" cy="2955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608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 characteristics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3824" y="2219661"/>
            <a:ext cx="11285312" cy="3046605"/>
          </a:xfrm>
        </p:spPr>
      </p:pic>
      <p:grpSp>
        <p:nvGrpSpPr>
          <p:cNvPr id="7" name="Group 6"/>
          <p:cNvGrpSpPr/>
          <p:nvPr/>
        </p:nvGrpSpPr>
        <p:grpSpPr>
          <a:xfrm>
            <a:off x="4763386" y="2806995"/>
            <a:ext cx="6060558" cy="2459271"/>
            <a:chOff x="4763386" y="2806995"/>
            <a:chExt cx="6060558" cy="2459271"/>
          </a:xfrm>
        </p:grpSpPr>
        <p:sp>
          <p:nvSpPr>
            <p:cNvPr id="3" name="Rounded Rectangle 2"/>
            <p:cNvSpPr/>
            <p:nvPr/>
          </p:nvSpPr>
          <p:spPr>
            <a:xfrm>
              <a:off x="4763386" y="2806995"/>
              <a:ext cx="1148316" cy="245927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8445796" y="2806995"/>
              <a:ext cx="2378148" cy="245927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347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66" y="2533459"/>
            <a:ext cx="11975934" cy="1445875"/>
          </a:xfrm>
          <a:prstGeom prst="rect">
            <a:avLst/>
          </a:prstGeom>
        </p:spPr>
      </p:pic>
      <p:sp>
        <p:nvSpPr>
          <p:cNvPr id="4" name="Rounded Rectangle 3"/>
          <p:cNvSpPr/>
          <p:nvPr/>
        </p:nvSpPr>
        <p:spPr>
          <a:xfrm>
            <a:off x="3530010" y="3040913"/>
            <a:ext cx="1403498" cy="110578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7861005" y="3040913"/>
            <a:ext cx="1403498" cy="110578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9420447" y="3040912"/>
            <a:ext cx="1552352" cy="110578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93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Adjusted hazard ratios (Fig 2)</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582" y="2726604"/>
            <a:ext cx="11675795" cy="2133261"/>
          </a:xfrm>
          <a:prstGeom prst="rect">
            <a:avLst/>
          </a:prstGeom>
        </p:spPr>
      </p:pic>
    </p:spTree>
    <p:extLst>
      <p:ext uri="{BB962C8B-B14F-4D97-AF65-F5344CB8AC3E}">
        <p14:creationId xmlns:p14="http://schemas.microsoft.com/office/powerpoint/2010/main" val="2528652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Adjusted hazard Ratios by Treatment groups (Fig 3)</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225" y="2051472"/>
            <a:ext cx="10246509" cy="4264661"/>
          </a:xfrm>
          <a:prstGeom prst="rect">
            <a:avLst/>
          </a:prstGeom>
        </p:spPr>
      </p:pic>
      <p:grpSp>
        <p:nvGrpSpPr>
          <p:cNvPr id="7" name="Group 6"/>
          <p:cNvGrpSpPr/>
          <p:nvPr/>
        </p:nvGrpSpPr>
        <p:grpSpPr>
          <a:xfrm>
            <a:off x="297711" y="3241964"/>
            <a:ext cx="705514" cy="2226715"/>
            <a:chOff x="297711" y="3241964"/>
            <a:chExt cx="705514" cy="2226715"/>
          </a:xfrm>
        </p:grpSpPr>
        <p:sp>
          <p:nvSpPr>
            <p:cNvPr id="3" name="Right Arrow 2"/>
            <p:cNvSpPr/>
            <p:nvPr/>
          </p:nvSpPr>
          <p:spPr>
            <a:xfrm>
              <a:off x="297712" y="3241964"/>
              <a:ext cx="705513" cy="1933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297711" y="3546410"/>
              <a:ext cx="705513" cy="21265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297711" y="5256028"/>
              <a:ext cx="705513" cy="21265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8327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Rectangle 2"/>
          <p:cNvSpPr/>
          <p:nvPr/>
        </p:nvSpPr>
        <p:spPr>
          <a:xfrm>
            <a:off x="816786" y="2766166"/>
            <a:ext cx="10872860" cy="1846659"/>
          </a:xfrm>
          <a:prstGeom prst="rect">
            <a:avLst/>
          </a:prstGeom>
          <a:noFill/>
        </p:spPr>
        <p:txBody>
          <a:bodyPr wrap="square" lIns="91440" tIns="45720" rIns="91440" bIns="45720">
            <a:spAutoFit/>
          </a:bodyPr>
          <a:lstStyle/>
          <a:p>
            <a:pPr algn="ctr"/>
            <a:r>
              <a:rPr lang="en-US" sz="3800" dirty="0" smtClean="0">
                <a:ln w="0"/>
                <a:solidFill>
                  <a:srgbClr val="C00000"/>
                </a:solidFill>
                <a:effectLst>
                  <a:outerShdw blurRad="38100" dist="25400" dir="5400000" algn="ctr" rotWithShape="0">
                    <a:srgbClr val="6E747A">
                      <a:alpha val="43000"/>
                    </a:srgbClr>
                  </a:outerShdw>
                </a:effectLst>
              </a:rPr>
              <a:t>Overall, time to SNF admission DID NOT differ between treatment groups whether comparing across the different drug class or individual medications </a:t>
            </a:r>
            <a:endParaRPr lang="en-US" sz="3800" dirty="0">
              <a:ln w="0"/>
              <a:solidFill>
                <a:srgbClr val="C0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54910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appraisal: </a:t>
            </a:r>
            <a:endParaRPr lang="en-US" dirty="0"/>
          </a:p>
        </p:txBody>
      </p:sp>
      <p:sp>
        <p:nvSpPr>
          <p:cNvPr id="3" name="Content Placeholder 2"/>
          <p:cNvSpPr>
            <a:spLocks noGrp="1"/>
          </p:cNvSpPr>
          <p:nvPr>
            <p:ph idx="1"/>
          </p:nvPr>
        </p:nvSpPr>
        <p:spPr>
          <a:xfrm>
            <a:off x="1097280" y="1913468"/>
            <a:ext cx="10058399" cy="4216400"/>
          </a:xfrm>
        </p:spPr>
        <p:txBody>
          <a:bodyPr>
            <a:normAutofit/>
          </a:bodyPr>
          <a:lstStyle/>
          <a:p>
            <a:r>
              <a:rPr lang="en-US" sz="2400" b="1" dirty="0" smtClean="0"/>
              <a:t>Was a defined, representative sample of patients assembled at a common point in the course of their disease? </a:t>
            </a:r>
          </a:p>
          <a:p>
            <a:pPr lvl="1">
              <a:lnSpc>
                <a:spcPct val="200000"/>
              </a:lnSpc>
              <a:buFont typeface="Arial" charset="0"/>
              <a:buChar char="•"/>
            </a:pPr>
            <a:r>
              <a:rPr lang="en-US" sz="2000" dirty="0" smtClean="0"/>
              <a:t>Sample of patients are all newly diagnosed at the enrollment of the study</a:t>
            </a:r>
          </a:p>
          <a:p>
            <a:pPr lvl="1">
              <a:lnSpc>
                <a:spcPct val="150000"/>
              </a:lnSpc>
              <a:buFont typeface="Arial" charset="0"/>
              <a:buChar char="•"/>
            </a:pPr>
            <a:r>
              <a:rPr lang="en-US" sz="2000" dirty="0" smtClean="0"/>
              <a:t>However, no cognitive, functional or neuropsychological assessment results </a:t>
            </a:r>
            <a:r>
              <a:rPr lang="en-US" sz="2000" dirty="0" smtClean="0">
                <a:sym typeface="Wingdings"/>
              </a:rPr>
              <a:t> </a:t>
            </a:r>
            <a:r>
              <a:rPr lang="en-US" sz="2000" b="1" dirty="0" smtClean="0">
                <a:sym typeface="Wingdings"/>
              </a:rPr>
              <a:t>Selection bias </a:t>
            </a:r>
            <a:endParaRPr lang="en-US" sz="2000" b="1" dirty="0" smtClean="0"/>
          </a:p>
          <a:p>
            <a:pPr lvl="1">
              <a:lnSpc>
                <a:spcPct val="150000"/>
              </a:lnSpc>
              <a:buFont typeface="Arial" charset="0"/>
              <a:buChar char="•"/>
            </a:pPr>
            <a:r>
              <a:rPr lang="en-US" sz="2000" dirty="0" smtClean="0"/>
              <a:t>Also </a:t>
            </a:r>
            <a:r>
              <a:rPr lang="en-US" sz="2000" b="1" dirty="0" smtClean="0"/>
              <a:t>DID NOT </a:t>
            </a:r>
            <a:r>
              <a:rPr lang="en-US" sz="2000" dirty="0" smtClean="0"/>
              <a:t>capture severity of dementia </a:t>
            </a:r>
          </a:p>
          <a:p>
            <a:pPr lvl="1">
              <a:lnSpc>
                <a:spcPct val="150000"/>
              </a:lnSpc>
              <a:buFont typeface="Arial" charset="0"/>
              <a:buChar char="•"/>
            </a:pPr>
            <a:r>
              <a:rPr lang="en-US" sz="2000" dirty="0" smtClean="0"/>
              <a:t>Also, they did </a:t>
            </a:r>
            <a:r>
              <a:rPr lang="en-US" sz="2000" dirty="0"/>
              <a:t>not restrict the number of days between diagnosis of AD and </a:t>
            </a:r>
            <a:r>
              <a:rPr lang="en-US" sz="2000" dirty="0" smtClean="0"/>
              <a:t>first anti-dementia </a:t>
            </a:r>
            <a:r>
              <a:rPr lang="en-US" sz="2000" dirty="0"/>
              <a:t>medication </a:t>
            </a:r>
            <a:r>
              <a:rPr lang="en-US" sz="2000" dirty="0" smtClean="0"/>
              <a:t>prescription </a:t>
            </a:r>
            <a:r>
              <a:rPr lang="en-US" sz="2000" dirty="0" smtClean="0">
                <a:sym typeface="Wingdings"/>
              </a:rPr>
              <a:t> </a:t>
            </a:r>
            <a:r>
              <a:rPr lang="en-US" sz="2000" b="1" dirty="0" smtClean="0"/>
              <a:t>selection bias</a:t>
            </a:r>
          </a:p>
        </p:txBody>
      </p:sp>
    </p:spTree>
    <p:extLst>
      <p:ext uri="{BB962C8B-B14F-4D97-AF65-F5344CB8AC3E}">
        <p14:creationId xmlns:p14="http://schemas.microsoft.com/office/powerpoint/2010/main" val="46261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appraisal: </a:t>
            </a:r>
          </a:p>
        </p:txBody>
      </p:sp>
      <p:sp>
        <p:nvSpPr>
          <p:cNvPr id="3" name="Content Placeholder 2"/>
          <p:cNvSpPr>
            <a:spLocks noGrp="1"/>
          </p:cNvSpPr>
          <p:nvPr>
            <p:ph idx="1"/>
          </p:nvPr>
        </p:nvSpPr>
        <p:spPr>
          <a:xfrm>
            <a:off x="1097280" y="1947332"/>
            <a:ext cx="10058400" cy="4656668"/>
          </a:xfrm>
        </p:spPr>
        <p:txBody>
          <a:bodyPr>
            <a:normAutofit lnSpcReduction="10000"/>
          </a:bodyPr>
          <a:lstStyle/>
          <a:p>
            <a:r>
              <a:rPr lang="en-US" sz="2400" b="1" dirty="0"/>
              <a:t>Was follow-up of study patients sufficiently long and complete? </a:t>
            </a:r>
          </a:p>
          <a:p>
            <a:pPr lvl="1">
              <a:lnSpc>
                <a:spcPct val="150000"/>
              </a:lnSpc>
              <a:buFont typeface="Arial" charset="0"/>
              <a:buChar char="•"/>
            </a:pPr>
            <a:r>
              <a:rPr lang="en-US" sz="2000" dirty="0"/>
              <a:t>Criteria for follow up was until discontinuation of treatment, switch of treatment, death or end of study </a:t>
            </a:r>
            <a:r>
              <a:rPr lang="en-US" sz="2000" dirty="0" smtClean="0"/>
              <a:t>period </a:t>
            </a:r>
            <a:endParaRPr lang="en-US" sz="2000" dirty="0"/>
          </a:p>
          <a:p>
            <a:pPr lvl="1">
              <a:lnSpc>
                <a:spcPct val="150000"/>
              </a:lnSpc>
              <a:buFont typeface="Arial" charset="0"/>
              <a:buChar char="•"/>
            </a:pPr>
            <a:r>
              <a:rPr lang="en-US" sz="2000" dirty="0"/>
              <a:t>However, the mean (SD) follow-up period </a:t>
            </a:r>
            <a:r>
              <a:rPr lang="en-US" sz="2000" dirty="0" smtClean="0"/>
              <a:t>was </a:t>
            </a:r>
            <a:r>
              <a:rPr lang="en-US" sz="2000" b="1" dirty="0" smtClean="0"/>
              <a:t>limited </a:t>
            </a:r>
            <a:r>
              <a:rPr lang="en-US" sz="2000" dirty="0" smtClean="0"/>
              <a:t>(1.5 </a:t>
            </a:r>
            <a:r>
              <a:rPr lang="en-US" sz="2000" dirty="0"/>
              <a:t>[1.2] years</a:t>
            </a:r>
            <a:r>
              <a:rPr lang="en-US" sz="2000" dirty="0" smtClean="0"/>
              <a:t>)</a:t>
            </a:r>
          </a:p>
          <a:p>
            <a:pPr lvl="1">
              <a:lnSpc>
                <a:spcPct val="150000"/>
              </a:lnSpc>
              <a:buFont typeface="Arial" charset="0"/>
              <a:buChar char="•"/>
            </a:pPr>
            <a:r>
              <a:rPr lang="en-US" sz="2000" dirty="0" smtClean="0"/>
              <a:t>Heterogeneity of dementia makes it difficult to predict </a:t>
            </a:r>
          </a:p>
          <a:p>
            <a:pPr>
              <a:lnSpc>
                <a:spcPct val="150000"/>
              </a:lnSpc>
            </a:pPr>
            <a:r>
              <a:rPr lang="en-US" sz="2400" b="1" dirty="0" smtClean="0"/>
              <a:t>Were </a:t>
            </a:r>
            <a:r>
              <a:rPr lang="en-US" sz="2400" b="1" dirty="0"/>
              <a:t>there adjustment for important prognostic factors? </a:t>
            </a:r>
          </a:p>
          <a:p>
            <a:pPr lvl="1">
              <a:lnSpc>
                <a:spcPct val="150000"/>
              </a:lnSpc>
            </a:pPr>
            <a:r>
              <a:rPr lang="en-US" sz="2000" dirty="0"/>
              <a:t>Yes, results are adjusted for age, sex, race/ethnicity, disability, history of acute MI, </a:t>
            </a:r>
            <a:r>
              <a:rPr lang="en-US" sz="2000" dirty="0" smtClean="0"/>
              <a:t>history </a:t>
            </a:r>
            <a:r>
              <a:rPr lang="en-US" sz="2000" dirty="0"/>
              <a:t>of </a:t>
            </a:r>
            <a:r>
              <a:rPr lang="en-US" sz="2000" dirty="0" smtClean="0"/>
              <a:t>different arrhythmias and </a:t>
            </a:r>
            <a:r>
              <a:rPr lang="en-US" sz="2000" dirty="0"/>
              <a:t>each of 25 center for Medicare and Medicaid services priority condition </a:t>
            </a:r>
          </a:p>
          <a:p>
            <a:endParaRPr lang="en-US" dirty="0"/>
          </a:p>
        </p:txBody>
      </p:sp>
    </p:spTree>
    <p:extLst>
      <p:ext uri="{BB962C8B-B14F-4D97-AF65-F5344CB8AC3E}">
        <p14:creationId xmlns:p14="http://schemas.microsoft.com/office/powerpoint/2010/main" val="43872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79642"/>
            <a:ext cx="10058400" cy="1450757"/>
          </a:xfrm>
        </p:spPr>
        <p:txBody>
          <a:bodyPr/>
          <a:lstStyle/>
          <a:p>
            <a:r>
              <a:rPr lang="en-US" dirty="0"/>
              <a:t>Clinical appraisal: </a:t>
            </a:r>
          </a:p>
        </p:txBody>
      </p:sp>
      <p:sp>
        <p:nvSpPr>
          <p:cNvPr id="3" name="Content Placeholder 2"/>
          <p:cNvSpPr>
            <a:spLocks noGrp="1"/>
          </p:cNvSpPr>
          <p:nvPr>
            <p:ph idx="1"/>
          </p:nvPr>
        </p:nvSpPr>
        <p:spPr>
          <a:xfrm>
            <a:off x="1097280" y="1930399"/>
            <a:ext cx="10058400" cy="4284133"/>
          </a:xfrm>
        </p:spPr>
        <p:txBody>
          <a:bodyPr>
            <a:normAutofit/>
          </a:bodyPr>
          <a:lstStyle/>
          <a:p>
            <a:r>
              <a:rPr lang="en-US" sz="2400" b="1" dirty="0" smtClean="0"/>
              <a:t>Were outcome criteria objective? </a:t>
            </a:r>
          </a:p>
          <a:p>
            <a:pPr lvl="1">
              <a:lnSpc>
                <a:spcPct val="150000"/>
              </a:lnSpc>
              <a:buFont typeface="Arial" charset="0"/>
              <a:buChar char="•"/>
            </a:pPr>
            <a:r>
              <a:rPr lang="en-US" sz="2000" dirty="0"/>
              <a:t>Using </a:t>
            </a:r>
            <a:r>
              <a:rPr lang="en-US" sz="2000" dirty="0" smtClean="0"/>
              <a:t>short stay/long </a:t>
            </a:r>
            <a:r>
              <a:rPr lang="en-US" sz="2000" dirty="0"/>
              <a:t>stay/SNF variable captured in the Medicare Provider Analysis and Review data </a:t>
            </a:r>
            <a:r>
              <a:rPr lang="en-US" sz="2000" dirty="0" smtClean="0"/>
              <a:t>file </a:t>
            </a:r>
          </a:p>
          <a:p>
            <a:pPr lvl="1">
              <a:lnSpc>
                <a:spcPct val="150000"/>
              </a:lnSpc>
              <a:buFont typeface="Arial" charset="0"/>
              <a:buChar char="•"/>
            </a:pPr>
            <a:r>
              <a:rPr lang="en-US" sz="2000" dirty="0" smtClean="0"/>
              <a:t>Reason of nursing home admission not capture </a:t>
            </a:r>
          </a:p>
          <a:p>
            <a:r>
              <a:rPr lang="en-US" sz="2400" b="1" dirty="0" smtClean="0"/>
              <a:t>How likely are the outcomes over time?  </a:t>
            </a:r>
          </a:p>
          <a:p>
            <a:pPr lvl="1">
              <a:lnSpc>
                <a:spcPct val="150000"/>
              </a:lnSpc>
              <a:buFont typeface="Arial" charset="0"/>
              <a:buChar char="•"/>
            </a:pPr>
            <a:r>
              <a:rPr lang="en-US" sz="2000" dirty="0" smtClean="0"/>
              <a:t>Clinically from my experience, </a:t>
            </a:r>
            <a:r>
              <a:rPr lang="en-US" sz="2000" dirty="0"/>
              <a:t>v</a:t>
            </a:r>
            <a:r>
              <a:rPr lang="en-US" sz="2000" dirty="0" smtClean="0"/>
              <a:t>ery high chance </a:t>
            </a:r>
          </a:p>
          <a:p>
            <a:r>
              <a:rPr lang="en-US" sz="2400" b="1" dirty="0" smtClean="0"/>
              <a:t>How precise are the prognostic estimates? </a:t>
            </a:r>
            <a:endParaRPr lang="en-US" sz="2400" dirty="0" smtClean="0"/>
          </a:p>
          <a:p>
            <a:pPr lvl="1">
              <a:lnSpc>
                <a:spcPct val="150000"/>
              </a:lnSpc>
              <a:buFont typeface="Arial" charset="0"/>
              <a:buChar char="•"/>
            </a:pPr>
            <a:r>
              <a:rPr lang="en-US" sz="2000" dirty="0" smtClean="0"/>
              <a:t>Confidence interval is 95%</a:t>
            </a:r>
            <a:endParaRPr lang="en-US" dirty="0"/>
          </a:p>
        </p:txBody>
      </p:sp>
    </p:spTree>
    <p:extLst>
      <p:ext uri="{BB962C8B-B14F-4D97-AF65-F5344CB8AC3E}">
        <p14:creationId xmlns:p14="http://schemas.microsoft.com/office/powerpoint/2010/main" val="90848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appraisal: </a:t>
            </a:r>
          </a:p>
        </p:txBody>
      </p:sp>
      <p:sp>
        <p:nvSpPr>
          <p:cNvPr id="4" name="Text Placeholder 3"/>
          <p:cNvSpPr>
            <a:spLocks noGrp="1"/>
          </p:cNvSpPr>
          <p:nvPr>
            <p:ph type="body" idx="1"/>
          </p:nvPr>
        </p:nvSpPr>
        <p:spPr/>
        <p:txBody>
          <a:bodyPr>
            <a:normAutofit/>
          </a:bodyPr>
          <a:lstStyle/>
          <a:p>
            <a:r>
              <a:rPr lang="en-US" sz="2400" dirty="0" smtClean="0">
                <a:solidFill>
                  <a:srgbClr val="C00000"/>
                </a:solidFill>
              </a:rPr>
              <a:t>STRENGTHs: </a:t>
            </a:r>
            <a:endParaRPr lang="en-US" sz="2400" dirty="0">
              <a:solidFill>
                <a:srgbClr val="C00000"/>
              </a:solidFill>
            </a:endParaRPr>
          </a:p>
        </p:txBody>
      </p:sp>
      <p:sp>
        <p:nvSpPr>
          <p:cNvPr id="3" name="Content Placeholder 2"/>
          <p:cNvSpPr>
            <a:spLocks noGrp="1"/>
          </p:cNvSpPr>
          <p:nvPr>
            <p:ph sz="half" idx="2"/>
          </p:nvPr>
        </p:nvSpPr>
        <p:spPr>
          <a:xfrm>
            <a:off x="1097280" y="2582334"/>
            <a:ext cx="4937760" cy="2209799"/>
          </a:xfrm>
        </p:spPr>
        <p:txBody>
          <a:bodyPr>
            <a:normAutofit/>
          </a:bodyPr>
          <a:lstStyle/>
          <a:p>
            <a:pPr lvl="1">
              <a:buFont typeface="Arial" charset="0"/>
              <a:buChar char="•"/>
            </a:pPr>
            <a:r>
              <a:rPr lang="en-US" sz="2000" dirty="0">
                <a:solidFill>
                  <a:schemeClr val="tx1"/>
                </a:solidFill>
              </a:rPr>
              <a:t>L</a:t>
            </a:r>
            <a:r>
              <a:rPr lang="en-US" sz="2000" dirty="0" smtClean="0">
                <a:solidFill>
                  <a:schemeClr val="tx1"/>
                </a:solidFill>
              </a:rPr>
              <a:t>arge numbers patients</a:t>
            </a:r>
          </a:p>
          <a:p>
            <a:pPr lvl="1">
              <a:buFont typeface="Arial" charset="0"/>
              <a:buChar char="•"/>
            </a:pPr>
            <a:r>
              <a:rPr lang="en-US" sz="2000" dirty="0">
                <a:solidFill>
                  <a:schemeClr val="tx1"/>
                </a:solidFill>
              </a:rPr>
              <a:t>V</a:t>
            </a:r>
            <a:r>
              <a:rPr lang="en-US" sz="2000" dirty="0" smtClean="0">
                <a:solidFill>
                  <a:schemeClr val="tx1"/>
                </a:solidFill>
              </a:rPr>
              <a:t>erified dementia, prescriptions as best as they could  </a:t>
            </a:r>
          </a:p>
          <a:p>
            <a:pPr lvl="1">
              <a:buFont typeface="Arial" charset="0"/>
              <a:buChar char="•"/>
            </a:pPr>
            <a:r>
              <a:rPr lang="en-US" sz="2000" dirty="0" smtClean="0">
                <a:solidFill>
                  <a:schemeClr val="tx1"/>
                </a:solidFill>
              </a:rPr>
              <a:t>Good method of gathering a large amount of patient data </a:t>
            </a:r>
            <a:endParaRPr lang="en-US" sz="2000" dirty="0">
              <a:solidFill>
                <a:schemeClr val="tx1"/>
              </a:solidFill>
            </a:endParaRPr>
          </a:p>
          <a:p>
            <a:pPr lvl="1">
              <a:buFont typeface="Arial" charset="0"/>
              <a:buChar char="•"/>
            </a:pPr>
            <a:r>
              <a:rPr lang="en-US" sz="2000" dirty="0" smtClean="0">
                <a:solidFill>
                  <a:schemeClr val="tx1"/>
                </a:solidFill>
              </a:rPr>
              <a:t>Good capture of nursing home admissions</a:t>
            </a:r>
          </a:p>
          <a:p>
            <a:endParaRPr lang="en-US" dirty="0"/>
          </a:p>
        </p:txBody>
      </p:sp>
      <p:sp>
        <p:nvSpPr>
          <p:cNvPr id="5" name="Text Placeholder 4"/>
          <p:cNvSpPr>
            <a:spLocks noGrp="1"/>
          </p:cNvSpPr>
          <p:nvPr>
            <p:ph type="body" sz="quarter" idx="3"/>
          </p:nvPr>
        </p:nvSpPr>
        <p:spPr/>
        <p:txBody>
          <a:bodyPr>
            <a:normAutofit/>
          </a:bodyPr>
          <a:lstStyle/>
          <a:p>
            <a:r>
              <a:rPr lang="en-US" sz="2400" dirty="0" smtClean="0">
                <a:solidFill>
                  <a:srgbClr val="C00000"/>
                </a:solidFill>
              </a:rPr>
              <a:t>Limitations: </a:t>
            </a:r>
            <a:endParaRPr lang="en-US" sz="2400" dirty="0">
              <a:solidFill>
                <a:srgbClr val="C00000"/>
              </a:solidFill>
            </a:endParaRPr>
          </a:p>
        </p:txBody>
      </p:sp>
      <p:sp>
        <p:nvSpPr>
          <p:cNvPr id="6" name="Content Placeholder 5"/>
          <p:cNvSpPr>
            <a:spLocks noGrp="1"/>
          </p:cNvSpPr>
          <p:nvPr>
            <p:ph sz="quarter" idx="4"/>
          </p:nvPr>
        </p:nvSpPr>
        <p:spPr>
          <a:xfrm>
            <a:off x="6217920" y="2582334"/>
            <a:ext cx="4937760" cy="2209799"/>
          </a:xfrm>
        </p:spPr>
        <p:txBody>
          <a:bodyPr>
            <a:normAutofit lnSpcReduction="10000"/>
          </a:bodyPr>
          <a:lstStyle/>
          <a:p>
            <a:pPr lvl="1">
              <a:buFont typeface="Arial" charset="0"/>
              <a:buChar char="•"/>
            </a:pPr>
            <a:r>
              <a:rPr lang="en-US" sz="2000" dirty="0" smtClean="0">
                <a:solidFill>
                  <a:schemeClr val="tx1"/>
                </a:solidFill>
              </a:rPr>
              <a:t>No </a:t>
            </a:r>
            <a:r>
              <a:rPr lang="en-US" sz="2000" dirty="0">
                <a:solidFill>
                  <a:schemeClr val="tx1"/>
                </a:solidFill>
              </a:rPr>
              <a:t>cognitive, functional or neuropsychological assessment results</a:t>
            </a:r>
          </a:p>
          <a:p>
            <a:pPr lvl="1">
              <a:buFont typeface="Arial" charset="0"/>
              <a:buChar char="•"/>
            </a:pPr>
            <a:r>
              <a:rPr lang="en-US" sz="2000" dirty="0" smtClean="0">
                <a:solidFill>
                  <a:schemeClr val="tx1"/>
                </a:solidFill>
              </a:rPr>
              <a:t>Follow up period was limited (1.5 years) </a:t>
            </a:r>
          </a:p>
          <a:p>
            <a:pPr lvl="1">
              <a:buFont typeface="Arial" charset="0"/>
              <a:buChar char="•"/>
            </a:pPr>
            <a:r>
              <a:rPr lang="en-US" sz="2000" dirty="0" smtClean="0">
                <a:solidFill>
                  <a:schemeClr val="tx1"/>
                </a:solidFill>
              </a:rPr>
              <a:t>Should have compared to patients that were NOT on Anti-dementia medications</a:t>
            </a:r>
          </a:p>
          <a:p>
            <a:pPr lvl="1">
              <a:buFont typeface="Arial" charset="0"/>
              <a:buChar char="•"/>
            </a:pPr>
            <a:r>
              <a:rPr lang="en-US" sz="2000" dirty="0" smtClean="0">
                <a:solidFill>
                  <a:schemeClr val="tx1"/>
                </a:solidFill>
              </a:rPr>
              <a:t>Did not include reason or duration for nursing home admission </a:t>
            </a:r>
            <a:endParaRPr lang="en-US" sz="2000" dirty="0">
              <a:solidFill>
                <a:schemeClr val="tx1"/>
              </a:solidFill>
            </a:endParaRPr>
          </a:p>
          <a:p>
            <a:endParaRPr lang="en-US" dirty="0"/>
          </a:p>
        </p:txBody>
      </p:sp>
      <p:sp>
        <p:nvSpPr>
          <p:cNvPr id="7" name="TextBox 6"/>
          <p:cNvSpPr txBox="1"/>
          <p:nvPr/>
        </p:nvSpPr>
        <p:spPr>
          <a:xfrm>
            <a:off x="829733" y="4944533"/>
            <a:ext cx="10634134" cy="1077218"/>
          </a:xfrm>
          <a:prstGeom prst="rect">
            <a:avLst/>
          </a:prstGeom>
          <a:noFill/>
        </p:spPr>
        <p:txBody>
          <a:bodyPr wrap="square" rtlCol="0">
            <a:spAutoFit/>
          </a:bodyPr>
          <a:lstStyle/>
          <a:p>
            <a:r>
              <a:rPr lang="en-US" sz="2400" dirty="0" smtClean="0">
                <a:solidFill>
                  <a:srgbClr val="C00000"/>
                </a:solidFill>
              </a:rPr>
              <a:t>Potential conflicts: </a:t>
            </a:r>
          </a:p>
          <a:p>
            <a:pPr marL="285750" indent="-285750">
              <a:buFont typeface="Arial" charset="0"/>
              <a:buChar char="•"/>
            </a:pPr>
            <a:r>
              <a:rPr lang="en-US" sz="2000" dirty="0" smtClean="0"/>
              <a:t>Funded by grants from Alzheimer’s Association and National Heart, Lung and Blood Institute </a:t>
            </a:r>
          </a:p>
          <a:p>
            <a:pPr marL="285750" indent="-285750">
              <a:buFont typeface="Arial" charset="0"/>
              <a:buChar char="•"/>
            </a:pPr>
            <a:r>
              <a:rPr lang="en-US" sz="2000" dirty="0" smtClean="0"/>
              <a:t>One of the authors was receiving personal fees from Pfizer outside the submitted work</a:t>
            </a:r>
          </a:p>
        </p:txBody>
      </p:sp>
      <p:pic>
        <p:nvPicPr>
          <p:cNvPr id="2052" name="Picture 4"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1334" y="29798"/>
            <a:ext cx="3427940" cy="1663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8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appraisal: </a:t>
            </a:r>
          </a:p>
        </p:txBody>
      </p:sp>
      <p:sp>
        <p:nvSpPr>
          <p:cNvPr id="3" name="Content Placeholder 2"/>
          <p:cNvSpPr>
            <a:spLocks noGrp="1"/>
          </p:cNvSpPr>
          <p:nvPr>
            <p:ph sz="half" idx="1"/>
          </p:nvPr>
        </p:nvSpPr>
        <p:spPr>
          <a:xfrm>
            <a:off x="1097278" y="1901731"/>
            <a:ext cx="10058402" cy="1083733"/>
          </a:xfrm>
        </p:spPr>
        <p:txBody>
          <a:bodyPr>
            <a:normAutofit fontScale="92500" lnSpcReduction="20000"/>
          </a:bodyPr>
          <a:lstStyle/>
          <a:p>
            <a:r>
              <a:rPr lang="en-US" sz="2600" b="1" dirty="0" smtClean="0"/>
              <a:t>Can we apply this valid, important evidence about prognosis to our patient?</a:t>
            </a:r>
            <a:r>
              <a:rPr lang="en-US" sz="2400" b="1" dirty="0" smtClean="0"/>
              <a:t> </a:t>
            </a:r>
            <a:endParaRPr lang="en-US" sz="2400" b="1" dirty="0"/>
          </a:p>
          <a:p>
            <a:pPr lvl="1">
              <a:lnSpc>
                <a:spcPct val="150000"/>
              </a:lnSpc>
              <a:buFont typeface="Arial" charset="0"/>
              <a:buChar char="•"/>
            </a:pPr>
            <a:r>
              <a:rPr lang="en-US" sz="2200" dirty="0" smtClean="0"/>
              <a:t>In general </a:t>
            </a:r>
            <a:r>
              <a:rPr lang="en-US" sz="2200" b="1" dirty="0" smtClean="0"/>
              <a:t>yes! </a:t>
            </a:r>
          </a:p>
        </p:txBody>
      </p:sp>
      <p:sp>
        <p:nvSpPr>
          <p:cNvPr id="4" name="Content Placeholder 3"/>
          <p:cNvSpPr>
            <a:spLocks noGrp="1"/>
          </p:cNvSpPr>
          <p:nvPr>
            <p:ph sz="half" idx="2"/>
          </p:nvPr>
        </p:nvSpPr>
        <p:spPr>
          <a:xfrm>
            <a:off x="1097278" y="4770199"/>
            <a:ext cx="10058402" cy="1456430"/>
          </a:xfrm>
        </p:spPr>
        <p:txBody>
          <a:bodyPr>
            <a:normAutofit fontScale="92500" lnSpcReduction="20000"/>
          </a:bodyPr>
          <a:lstStyle/>
          <a:p>
            <a:pPr lvl="1">
              <a:lnSpc>
                <a:spcPct val="150000"/>
              </a:lnSpc>
              <a:buFont typeface="Arial" charset="0"/>
              <a:buChar char="•"/>
            </a:pPr>
            <a:r>
              <a:rPr lang="en-US" sz="2200" dirty="0"/>
              <a:t>However, it does not specify severity of dementia, cognitive testing results and functional abilities</a:t>
            </a:r>
          </a:p>
          <a:p>
            <a:pPr lvl="1">
              <a:lnSpc>
                <a:spcPct val="150000"/>
              </a:lnSpc>
              <a:buFont typeface="Arial" charset="0"/>
              <a:buChar char="•"/>
            </a:pPr>
            <a:r>
              <a:rPr lang="en-US" sz="2200" dirty="0"/>
              <a:t>Data limited but for a </a:t>
            </a:r>
            <a:r>
              <a:rPr lang="en-US" sz="2200" dirty="0" smtClean="0"/>
              <a:t>epidemiology study </a:t>
            </a:r>
            <a:r>
              <a:rPr lang="en-US" sz="2200" dirty="0"/>
              <a:t>this is what we have so far </a:t>
            </a:r>
          </a:p>
          <a:p>
            <a:endParaRPr lang="en-US" dirty="0"/>
          </a:p>
        </p:txBody>
      </p:sp>
      <p:grpSp>
        <p:nvGrpSpPr>
          <p:cNvPr id="8" name="Group 7"/>
          <p:cNvGrpSpPr/>
          <p:nvPr/>
        </p:nvGrpSpPr>
        <p:grpSpPr>
          <a:xfrm>
            <a:off x="1338579" y="2988967"/>
            <a:ext cx="9575800" cy="1621369"/>
            <a:chOff x="1579880" y="2720935"/>
            <a:chExt cx="9575800" cy="1621369"/>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9880" y="2720935"/>
              <a:ext cx="9575800" cy="73346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9880" y="3457904"/>
              <a:ext cx="9575800" cy="45792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9880" y="3874199"/>
              <a:ext cx="9575800" cy="468105"/>
            </a:xfrm>
            <a:prstGeom prst="rect">
              <a:avLst/>
            </a:prstGeom>
          </p:spPr>
        </p:pic>
      </p:grpSp>
      <p:sp>
        <p:nvSpPr>
          <p:cNvPr id="9" name="Rounded Rectangle 8"/>
          <p:cNvSpPr/>
          <p:nvPr/>
        </p:nvSpPr>
        <p:spPr>
          <a:xfrm>
            <a:off x="3967238" y="3345762"/>
            <a:ext cx="1016000" cy="125463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864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with patient </a:t>
            </a:r>
            <a:endParaRPr lang="en-US" dirty="0"/>
          </a:p>
        </p:txBody>
      </p:sp>
      <p:sp>
        <p:nvSpPr>
          <p:cNvPr id="3" name="Content Placeholder 2"/>
          <p:cNvSpPr>
            <a:spLocks noGrp="1"/>
          </p:cNvSpPr>
          <p:nvPr>
            <p:ph idx="1"/>
          </p:nvPr>
        </p:nvSpPr>
        <p:spPr>
          <a:xfrm>
            <a:off x="1097280" y="1964266"/>
            <a:ext cx="10058400" cy="3904827"/>
          </a:xfrm>
        </p:spPr>
        <p:txBody>
          <a:bodyPr>
            <a:normAutofit/>
          </a:bodyPr>
          <a:lstStyle/>
          <a:p>
            <a:pPr lvl="1">
              <a:lnSpc>
                <a:spcPct val="150000"/>
              </a:lnSpc>
              <a:buFont typeface="Arial" charset="0"/>
              <a:buChar char="•"/>
            </a:pPr>
            <a:r>
              <a:rPr lang="en-US" sz="2400" dirty="0"/>
              <a:t>In summary, the data we have and from what we know,  anti-dementia medication does not prevent nursing home in 1 year</a:t>
            </a:r>
          </a:p>
          <a:p>
            <a:pPr lvl="1">
              <a:lnSpc>
                <a:spcPct val="150000"/>
              </a:lnSpc>
              <a:buFont typeface="Arial" charset="0"/>
              <a:buChar char="•"/>
            </a:pPr>
            <a:r>
              <a:rPr lang="en-US" sz="2200" dirty="0" smtClean="0"/>
              <a:t>Since there is no difference in the different medication, Started on </a:t>
            </a:r>
            <a:r>
              <a:rPr lang="en-US" sz="2200" b="1" dirty="0" smtClean="0"/>
              <a:t>Donepezil </a:t>
            </a:r>
          </a:p>
          <a:p>
            <a:pPr lvl="1">
              <a:lnSpc>
                <a:spcPct val="150000"/>
              </a:lnSpc>
              <a:buFont typeface="Arial" charset="0"/>
              <a:buChar char="•"/>
            </a:pPr>
            <a:r>
              <a:rPr lang="en-US" sz="2200" dirty="0" smtClean="0"/>
              <a:t>There are now many support systems and community resources that are trying to keep patients’ with dementia out of nursing homes </a:t>
            </a:r>
            <a:endParaRPr lang="en-US" sz="2200" dirty="0"/>
          </a:p>
        </p:txBody>
      </p:sp>
    </p:spTree>
    <p:extLst>
      <p:ext uri="{BB962C8B-B14F-4D97-AF65-F5344CB8AC3E}">
        <p14:creationId xmlns:p14="http://schemas.microsoft.com/office/powerpoint/2010/main" val="42566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1026" name="Picture 2" descr="mage result for dementia comic"/>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81315" y="2248956"/>
            <a:ext cx="11490330" cy="3830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526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ttps://cdn.jamanetwork.com/ama/content_public/journal/jamanetworkopen/937856/m_zoi190021t1.png?Expires=2"/>
          <p:cNvPicPr>
            <a:picLocks noChangeAspect="1" noChangeArrowheads="1"/>
          </p:cNvPicPr>
          <p:nvPr/>
        </p:nvPicPr>
        <p:blipFill rotWithShape="1">
          <a:blip r:embed="rId2">
            <a:extLst>
              <a:ext uri="{28A0092B-C50C-407E-A947-70E740481C1C}">
                <a14:useLocalDpi xmlns:a14="http://schemas.microsoft.com/office/drawing/2010/main" val="0"/>
              </a:ext>
            </a:extLst>
          </a:blip>
          <a:srcRect t="29936" b="2590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08384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6345</TotalTime>
  <Words>1491</Words>
  <Application>Microsoft Office PowerPoint</Application>
  <PresentationFormat>Widescreen</PresentationFormat>
  <Paragraphs>157</Paragraphs>
  <Slides>23</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Mangal</vt:lpstr>
      <vt:lpstr>Wingdings</vt:lpstr>
      <vt:lpstr>Retrospect</vt:lpstr>
      <vt:lpstr>Grand Rounds: Journal club </vt:lpstr>
      <vt:lpstr>Case:</vt:lpstr>
      <vt:lpstr>What matters to him? </vt:lpstr>
      <vt:lpstr>PICO: </vt:lpstr>
      <vt:lpstr>PowerPoint Presentation</vt:lpstr>
      <vt:lpstr>Anti-dementia medications</vt:lpstr>
      <vt:lpstr>Methods</vt:lpstr>
      <vt:lpstr>Methods: </vt:lpstr>
      <vt:lpstr>Methods:</vt:lpstr>
      <vt:lpstr>Outcome: </vt:lpstr>
      <vt:lpstr>Baseline characteristics</vt:lpstr>
      <vt:lpstr>Results</vt:lpstr>
      <vt:lpstr>Results: Adjusted hazard ratios (Fig 2)</vt:lpstr>
      <vt:lpstr>Results: Adjusted hazard Ratios by Treatment groups (Fig 3)</vt:lpstr>
      <vt:lpstr>Results</vt:lpstr>
      <vt:lpstr>Clinical appraisal: </vt:lpstr>
      <vt:lpstr>Clinical appraisal: </vt:lpstr>
      <vt:lpstr>Clinical appraisal: </vt:lpstr>
      <vt:lpstr>Clinical appraisal: </vt:lpstr>
      <vt:lpstr>Clinical appraisal: </vt:lpstr>
      <vt:lpstr>Discussion with patient </vt:lpstr>
      <vt:lpstr>Questions??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Vivian Chan</dc:creator>
  <cp:lastModifiedBy>Tran, Amanda</cp:lastModifiedBy>
  <cp:revision>81</cp:revision>
  <dcterms:created xsi:type="dcterms:W3CDTF">2019-06-09T00:32:13Z</dcterms:created>
  <dcterms:modified xsi:type="dcterms:W3CDTF">2019-09-04T14:05:37Z</dcterms:modified>
</cp:coreProperties>
</file>